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14"/>
  </p:notesMasterIdLst>
  <p:sldIdLst>
    <p:sldId id="257"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 id="298" r:id="rId43"/>
    <p:sldId id="299" r:id="rId44"/>
    <p:sldId id="300" r:id="rId45"/>
    <p:sldId id="301" r:id="rId46"/>
    <p:sldId id="302" r:id="rId47"/>
    <p:sldId id="303" r:id="rId48"/>
    <p:sldId id="304" r:id="rId49"/>
    <p:sldId id="305" r:id="rId50"/>
    <p:sldId id="306" r:id="rId51"/>
    <p:sldId id="307" r:id="rId52"/>
    <p:sldId id="308" r:id="rId53"/>
    <p:sldId id="309" r:id="rId54"/>
    <p:sldId id="310" r:id="rId55"/>
    <p:sldId id="311" r:id="rId56"/>
    <p:sldId id="312" r:id="rId57"/>
    <p:sldId id="314" r:id="rId58"/>
    <p:sldId id="315" r:id="rId59"/>
    <p:sldId id="316" r:id="rId60"/>
    <p:sldId id="317" r:id="rId61"/>
    <p:sldId id="318" r:id="rId62"/>
    <p:sldId id="319" r:id="rId63"/>
    <p:sldId id="320" r:id="rId64"/>
    <p:sldId id="321" r:id="rId65"/>
    <p:sldId id="322" r:id="rId66"/>
    <p:sldId id="323" r:id="rId67"/>
    <p:sldId id="324" r:id="rId68"/>
    <p:sldId id="325" r:id="rId69"/>
    <p:sldId id="326" r:id="rId70"/>
    <p:sldId id="327" r:id="rId71"/>
    <p:sldId id="328" r:id="rId72"/>
    <p:sldId id="329" r:id="rId73"/>
    <p:sldId id="330" r:id="rId74"/>
    <p:sldId id="331" r:id="rId75"/>
    <p:sldId id="332" r:id="rId76"/>
    <p:sldId id="333" r:id="rId77"/>
    <p:sldId id="334" r:id="rId78"/>
    <p:sldId id="335" r:id="rId79"/>
    <p:sldId id="336" r:id="rId80"/>
    <p:sldId id="337" r:id="rId81"/>
    <p:sldId id="338" r:id="rId82"/>
    <p:sldId id="339" r:id="rId83"/>
    <p:sldId id="340" r:id="rId84"/>
    <p:sldId id="341" r:id="rId85"/>
    <p:sldId id="342" r:id="rId86"/>
    <p:sldId id="349" r:id="rId87"/>
    <p:sldId id="350" r:id="rId88"/>
    <p:sldId id="351" r:id="rId89"/>
    <p:sldId id="352" r:id="rId90"/>
    <p:sldId id="353" r:id="rId91"/>
    <p:sldId id="354" r:id="rId92"/>
    <p:sldId id="355" r:id="rId93"/>
    <p:sldId id="356" r:id="rId94"/>
    <p:sldId id="357" r:id="rId95"/>
    <p:sldId id="358" r:id="rId96"/>
    <p:sldId id="359" r:id="rId97"/>
    <p:sldId id="360" r:id="rId98"/>
    <p:sldId id="361" r:id="rId99"/>
    <p:sldId id="362" r:id="rId100"/>
    <p:sldId id="363" r:id="rId101"/>
    <p:sldId id="364" r:id="rId102"/>
    <p:sldId id="365" r:id="rId103"/>
    <p:sldId id="366" r:id="rId104"/>
    <p:sldId id="367" r:id="rId105"/>
    <p:sldId id="368" r:id="rId106"/>
    <p:sldId id="369" r:id="rId107"/>
    <p:sldId id="370" r:id="rId108"/>
    <p:sldId id="371" r:id="rId109"/>
    <p:sldId id="372" r:id="rId110"/>
    <p:sldId id="373" r:id="rId111"/>
    <p:sldId id="374" r:id="rId112"/>
    <p:sldId id="375" r:id="rId113"/>
    <p:sldId id="376" r:id="rId114"/>
    <p:sldId id="377" r:id="rId115"/>
    <p:sldId id="378" r:id="rId116"/>
    <p:sldId id="379" r:id="rId117"/>
    <p:sldId id="380" r:id="rId118"/>
    <p:sldId id="381" r:id="rId119"/>
    <p:sldId id="382" r:id="rId120"/>
    <p:sldId id="383" r:id="rId121"/>
    <p:sldId id="384" r:id="rId122"/>
    <p:sldId id="385" r:id="rId123"/>
    <p:sldId id="386" r:id="rId124"/>
    <p:sldId id="387" r:id="rId125"/>
    <p:sldId id="388" r:id="rId126"/>
    <p:sldId id="389" r:id="rId127"/>
    <p:sldId id="390" r:id="rId128"/>
    <p:sldId id="391" r:id="rId129"/>
    <p:sldId id="392" r:id="rId130"/>
    <p:sldId id="393" r:id="rId131"/>
    <p:sldId id="394" r:id="rId132"/>
    <p:sldId id="395" r:id="rId133"/>
    <p:sldId id="396" r:id="rId134"/>
    <p:sldId id="397" r:id="rId135"/>
    <p:sldId id="398" r:id="rId136"/>
    <p:sldId id="399" r:id="rId137"/>
    <p:sldId id="400" r:id="rId138"/>
    <p:sldId id="401" r:id="rId139"/>
    <p:sldId id="402" r:id="rId140"/>
    <p:sldId id="403" r:id="rId141"/>
    <p:sldId id="404" r:id="rId142"/>
    <p:sldId id="405" r:id="rId143"/>
    <p:sldId id="406" r:id="rId144"/>
    <p:sldId id="407" r:id="rId145"/>
    <p:sldId id="408" r:id="rId146"/>
    <p:sldId id="409" r:id="rId147"/>
    <p:sldId id="410" r:id="rId148"/>
    <p:sldId id="411" r:id="rId149"/>
    <p:sldId id="412" r:id="rId150"/>
    <p:sldId id="413" r:id="rId151"/>
    <p:sldId id="414" r:id="rId152"/>
    <p:sldId id="415" r:id="rId153"/>
    <p:sldId id="416" r:id="rId154"/>
    <p:sldId id="417" r:id="rId155"/>
    <p:sldId id="418" r:id="rId156"/>
    <p:sldId id="419" r:id="rId157"/>
    <p:sldId id="420" r:id="rId158"/>
    <p:sldId id="421" r:id="rId159"/>
    <p:sldId id="422" r:id="rId160"/>
    <p:sldId id="423" r:id="rId161"/>
    <p:sldId id="424" r:id="rId162"/>
    <p:sldId id="425" r:id="rId163"/>
    <p:sldId id="426" r:id="rId164"/>
    <p:sldId id="427" r:id="rId165"/>
    <p:sldId id="428" r:id="rId166"/>
    <p:sldId id="429" r:id="rId167"/>
    <p:sldId id="430" r:id="rId168"/>
    <p:sldId id="431" r:id="rId169"/>
    <p:sldId id="432" r:id="rId170"/>
    <p:sldId id="433" r:id="rId171"/>
    <p:sldId id="434" r:id="rId172"/>
    <p:sldId id="435" r:id="rId173"/>
    <p:sldId id="436" r:id="rId174"/>
    <p:sldId id="437" r:id="rId175"/>
    <p:sldId id="438" r:id="rId176"/>
    <p:sldId id="439" r:id="rId177"/>
    <p:sldId id="440" r:id="rId178"/>
    <p:sldId id="441" r:id="rId179"/>
    <p:sldId id="442" r:id="rId180"/>
    <p:sldId id="443" r:id="rId181"/>
    <p:sldId id="444" r:id="rId182"/>
    <p:sldId id="445" r:id="rId183"/>
    <p:sldId id="446" r:id="rId184"/>
    <p:sldId id="447" r:id="rId185"/>
    <p:sldId id="448" r:id="rId186"/>
    <p:sldId id="449" r:id="rId187"/>
    <p:sldId id="450" r:id="rId188"/>
    <p:sldId id="451" r:id="rId189"/>
    <p:sldId id="452" r:id="rId190"/>
    <p:sldId id="453" r:id="rId191"/>
    <p:sldId id="454" r:id="rId192"/>
    <p:sldId id="455" r:id="rId193"/>
    <p:sldId id="456" r:id="rId194"/>
    <p:sldId id="457" r:id="rId195"/>
    <p:sldId id="458" r:id="rId196"/>
    <p:sldId id="459" r:id="rId197"/>
    <p:sldId id="460" r:id="rId198"/>
    <p:sldId id="461" r:id="rId199"/>
    <p:sldId id="462" r:id="rId200"/>
    <p:sldId id="463" r:id="rId201"/>
    <p:sldId id="464" r:id="rId202"/>
    <p:sldId id="465" r:id="rId203"/>
    <p:sldId id="466" r:id="rId204"/>
    <p:sldId id="467" r:id="rId205"/>
    <p:sldId id="468" r:id="rId206"/>
    <p:sldId id="469" r:id="rId207"/>
    <p:sldId id="470" r:id="rId208"/>
    <p:sldId id="471" r:id="rId209"/>
    <p:sldId id="472" r:id="rId210"/>
    <p:sldId id="473" r:id="rId211"/>
    <p:sldId id="474" r:id="rId212"/>
    <p:sldId id="475" r:id="rId213"/>
    <p:sldId id="476" r:id="rId214"/>
    <p:sldId id="477" r:id="rId215"/>
    <p:sldId id="478" r:id="rId216"/>
    <p:sldId id="479" r:id="rId217"/>
    <p:sldId id="480" r:id="rId218"/>
    <p:sldId id="481" r:id="rId219"/>
    <p:sldId id="482" r:id="rId220"/>
    <p:sldId id="483" r:id="rId221"/>
    <p:sldId id="484" r:id="rId222"/>
    <p:sldId id="485" r:id="rId223"/>
    <p:sldId id="486" r:id="rId224"/>
    <p:sldId id="487" r:id="rId225"/>
    <p:sldId id="488" r:id="rId226"/>
    <p:sldId id="489" r:id="rId227"/>
    <p:sldId id="490" r:id="rId228"/>
    <p:sldId id="491" r:id="rId229"/>
    <p:sldId id="492" r:id="rId230"/>
    <p:sldId id="493" r:id="rId231"/>
    <p:sldId id="494" r:id="rId232"/>
    <p:sldId id="495" r:id="rId233"/>
    <p:sldId id="496" r:id="rId234"/>
    <p:sldId id="497" r:id="rId235"/>
    <p:sldId id="498" r:id="rId236"/>
    <p:sldId id="499" r:id="rId237"/>
    <p:sldId id="500" r:id="rId238"/>
    <p:sldId id="501" r:id="rId239"/>
    <p:sldId id="502" r:id="rId240"/>
    <p:sldId id="503" r:id="rId241"/>
    <p:sldId id="504" r:id="rId242"/>
    <p:sldId id="505" r:id="rId243"/>
    <p:sldId id="506" r:id="rId244"/>
    <p:sldId id="507" r:id="rId245"/>
    <p:sldId id="508" r:id="rId246"/>
    <p:sldId id="509" r:id="rId247"/>
    <p:sldId id="510" r:id="rId248"/>
    <p:sldId id="511" r:id="rId249"/>
    <p:sldId id="512" r:id="rId250"/>
    <p:sldId id="513" r:id="rId251"/>
    <p:sldId id="514" r:id="rId252"/>
    <p:sldId id="515" r:id="rId253"/>
    <p:sldId id="516" r:id="rId254"/>
    <p:sldId id="517" r:id="rId255"/>
    <p:sldId id="518" r:id="rId256"/>
    <p:sldId id="519" r:id="rId257"/>
    <p:sldId id="520" r:id="rId258"/>
    <p:sldId id="521" r:id="rId259"/>
    <p:sldId id="522" r:id="rId260"/>
    <p:sldId id="523" r:id="rId261"/>
    <p:sldId id="524" r:id="rId262"/>
    <p:sldId id="525" r:id="rId263"/>
    <p:sldId id="526" r:id="rId264"/>
    <p:sldId id="527" r:id="rId265"/>
    <p:sldId id="528" r:id="rId266"/>
    <p:sldId id="529" r:id="rId267"/>
    <p:sldId id="530" r:id="rId268"/>
    <p:sldId id="531" r:id="rId269"/>
    <p:sldId id="532" r:id="rId270"/>
    <p:sldId id="533" r:id="rId271"/>
    <p:sldId id="534" r:id="rId272"/>
    <p:sldId id="535" r:id="rId273"/>
    <p:sldId id="536" r:id="rId274"/>
    <p:sldId id="537" r:id="rId275"/>
    <p:sldId id="538" r:id="rId276"/>
    <p:sldId id="539" r:id="rId277"/>
    <p:sldId id="540" r:id="rId278"/>
    <p:sldId id="541" r:id="rId279"/>
    <p:sldId id="542" r:id="rId280"/>
    <p:sldId id="543" r:id="rId281"/>
    <p:sldId id="544" r:id="rId282"/>
    <p:sldId id="545" r:id="rId283"/>
    <p:sldId id="546" r:id="rId284"/>
    <p:sldId id="547" r:id="rId285"/>
    <p:sldId id="548" r:id="rId286"/>
    <p:sldId id="549" r:id="rId287"/>
    <p:sldId id="550" r:id="rId288"/>
    <p:sldId id="551" r:id="rId289"/>
    <p:sldId id="552" r:id="rId290"/>
    <p:sldId id="553" r:id="rId291"/>
    <p:sldId id="554" r:id="rId292"/>
    <p:sldId id="555" r:id="rId293"/>
    <p:sldId id="556" r:id="rId294"/>
    <p:sldId id="557" r:id="rId295"/>
    <p:sldId id="558" r:id="rId296"/>
    <p:sldId id="559" r:id="rId297"/>
    <p:sldId id="560" r:id="rId298"/>
    <p:sldId id="561" r:id="rId299"/>
    <p:sldId id="562" r:id="rId300"/>
    <p:sldId id="563" r:id="rId301"/>
    <p:sldId id="564" r:id="rId302"/>
    <p:sldId id="565" r:id="rId303"/>
    <p:sldId id="566" r:id="rId304"/>
    <p:sldId id="567" r:id="rId305"/>
    <p:sldId id="568" r:id="rId306"/>
    <p:sldId id="569" r:id="rId307"/>
    <p:sldId id="570" r:id="rId308"/>
    <p:sldId id="571" r:id="rId309"/>
    <p:sldId id="572" r:id="rId310"/>
    <p:sldId id="573" r:id="rId311"/>
    <p:sldId id="574" r:id="rId312"/>
    <p:sldId id="575" r:id="rId3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426" autoAdjust="0"/>
    <p:restoredTop sz="94660"/>
  </p:normalViewPr>
  <p:slideViewPr>
    <p:cSldViewPr snapToGrid="0">
      <p:cViewPr varScale="1">
        <p:scale>
          <a:sx n="80" d="100"/>
          <a:sy n="80" d="100"/>
        </p:scale>
        <p:origin x="486"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303" Type="http://schemas.openxmlformats.org/officeDocument/2006/relationships/slide" Target="slides/slide302.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247" Type="http://schemas.openxmlformats.org/officeDocument/2006/relationships/slide" Target="slides/slide246.xml"/><Relationship Id="rId107" Type="http://schemas.openxmlformats.org/officeDocument/2006/relationships/slide" Target="slides/slide106.xml"/><Relationship Id="rId268" Type="http://schemas.openxmlformats.org/officeDocument/2006/relationships/slide" Target="slides/slide267.xml"/><Relationship Id="rId289" Type="http://schemas.openxmlformats.org/officeDocument/2006/relationships/slide" Target="slides/slide288.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314" Type="http://schemas.openxmlformats.org/officeDocument/2006/relationships/notesMaster" Target="notesMasters/notesMaster1.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slide" Target="slides/slide236.xml"/><Relationship Id="rId258" Type="http://schemas.openxmlformats.org/officeDocument/2006/relationships/slide" Target="slides/slide257.xml"/><Relationship Id="rId279" Type="http://schemas.openxmlformats.org/officeDocument/2006/relationships/slide" Target="slides/slide278.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slide" Target="slides/slide247.xml"/><Relationship Id="rId269" Type="http://schemas.openxmlformats.org/officeDocument/2006/relationships/slide" Target="slides/slide268.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280" Type="http://schemas.openxmlformats.org/officeDocument/2006/relationships/slide" Target="slides/slide279.xml"/><Relationship Id="rId315" Type="http://schemas.openxmlformats.org/officeDocument/2006/relationships/presProps" Target="presProps.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291" Type="http://schemas.openxmlformats.org/officeDocument/2006/relationships/slide" Target="slides/slide290.xml"/><Relationship Id="rId305" Type="http://schemas.openxmlformats.org/officeDocument/2006/relationships/slide" Target="slides/slide304.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281" Type="http://schemas.openxmlformats.org/officeDocument/2006/relationships/slide" Target="slides/slide280.xml"/><Relationship Id="rId316" Type="http://schemas.openxmlformats.org/officeDocument/2006/relationships/viewProps" Target="viewProps.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slide" Target="slides/slide249.xml"/><Relationship Id="rId271" Type="http://schemas.openxmlformats.org/officeDocument/2006/relationships/slide" Target="slides/slide270.xml"/><Relationship Id="rId292" Type="http://schemas.openxmlformats.org/officeDocument/2006/relationships/slide" Target="slides/slide291.xml"/><Relationship Id="rId306" Type="http://schemas.openxmlformats.org/officeDocument/2006/relationships/slide" Target="slides/slide305.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slide" Target="slides/slide202.xml"/><Relationship Id="rId208" Type="http://schemas.openxmlformats.org/officeDocument/2006/relationships/slide" Target="slides/slide207.xml"/><Relationship Id="rId229" Type="http://schemas.openxmlformats.org/officeDocument/2006/relationships/slide" Target="slides/slide228.xml"/><Relationship Id="rId19" Type="http://schemas.openxmlformats.org/officeDocument/2006/relationships/slide" Target="slides/slide18.xml"/><Relationship Id="rId224" Type="http://schemas.openxmlformats.org/officeDocument/2006/relationships/slide" Target="slides/slide223.xml"/><Relationship Id="rId240" Type="http://schemas.openxmlformats.org/officeDocument/2006/relationships/slide" Target="slides/slide239.xml"/><Relationship Id="rId245" Type="http://schemas.openxmlformats.org/officeDocument/2006/relationships/slide" Target="slides/slide244.xml"/><Relationship Id="rId261" Type="http://schemas.openxmlformats.org/officeDocument/2006/relationships/slide" Target="slides/slide260.xml"/><Relationship Id="rId266" Type="http://schemas.openxmlformats.org/officeDocument/2006/relationships/slide" Target="slides/slide265.xml"/><Relationship Id="rId287" Type="http://schemas.openxmlformats.org/officeDocument/2006/relationships/slide" Target="slides/slide286.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282" Type="http://schemas.openxmlformats.org/officeDocument/2006/relationships/slide" Target="slides/slide281.xml"/><Relationship Id="rId312" Type="http://schemas.openxmlformats.org/officeDocument/2006/relationships/slide" Target="slides/slide311.xml"/><Relationship Id="rId31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219" Type="http://schemas.openxmlformats.org/officeDocument/2006/relationships/slide" Target="slides/slide218.xml"/><Relationship Id="rId3" Type="http://schemas.openxmlformats.org/officeDocument/2006/relationships/slide" Target="slides/slide2.xml"/><Relationship Id="rId214" Type="http://schemas.openxmlformats.org/officeDocument/2006/relationships/slide" Target="slides/slide213.xml"/><Relationship Id="rId230" Type="http://schemas.openxmlformats.org/officeDocument/2006/relationships/slide" Target="slides/slide229.xml"/><Relationship Id="rId235" Type="http://schemas.openxmlformats.org/officeDocument/2006/relationships/slide" Target="slides/slide234.xml"/><Relationship Id="rId251" Type="http://schemas.openxmlformats.org/officeDocument/2006/relationships/slide" Target="slides/slide250.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72" Type="http://schemas.openxmlformats.org/officeDocument/2006/relationships/slide" Target="slides/slide271.xml"/><Relationship Id="rId293" Type="http://schemas.openxmlformats.org/officeDocument/2006/relationships/slide" Target="slides/slide292.xml"/><Relationship Id="rId302" Type="http://schemas.openxmlformats.org/officeDocument/2006/relationships/slide" Target="slides/slide301.xml"/><Relationship Id="rId307" Type="http://schemas.openxmlformats.org/officeDocument/2006/relationships/slide" Target="slides/slide30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slide" Target="slides/slide219.xml"/><Relationship Id="rId225" Type="http://schemas.openxmlformats.org/officeDocument/2006/relationships/slide" Target="slides/slide224.xml"/><Relationship Id="rId241" Type="http://schemas.openxmlformats.org/officeDocument/2006/relationships/slide" Target="slides/slide240.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262" Type="http://schemas.openxmlformats.org/officeDocument/2006/relationships/slide" Target="slides/slide261.xml"/><Relationship Id="rId283" Type="http://schemas.openxmlformats.org/officeDocument/2006/relationships/slide" Target="slides/slide282.xml"/><Relationship Id="rId313" Type="http://schemas.openxmlformats.org/officeDocument/2006/relationships/slide" Target="slides/slide312.xml"/><Relationship Id="rId318"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308" Type="http://schemas.openxmlformats.org/officeDocument/2006/relationships/slide" Target="slides/slide307.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slide" Target="slides/slide308.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image" Target="../media/image5.png"/></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91.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92.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93.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94.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100.w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106.w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110.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111.png"/></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118.w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143.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9.png"/></Relationships>
</file>

<file path=ppt/drawings/_rels/vmlDrawing20.vml.rels><?xml version="1.0" encoding="UTF-8" standalone="yes"?>
<Relationships xmlns="http://schemas.openxmlformats.org/package/2006/relationships"><Relationship Id="rId3" Type="http://schemas.openxmlformats.org/officeDocument/2006/relationships/image" Target="../media/image147.wmf"/><Relationship Id="rId2" Type="http://schemas.openxmlformats.org/officeDocument/2006/relationships/image" Target="../media/image146.wmf"/><Relationship Id="rId1" Type="http://schemas.openxmlformats.org/officeDocument/2006/relationships/image" Target="../media/image145.w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153.wmf"/></Relationships>
</file>

<file path=ppt/drawings/_rels/vmlDrawing22.vml.rels><?xml version="1.0" encoding="UTF-8" standalone="yes"?>
<Relationships xmlns="http://schemas.openxmlformats.org/package/2006/relationships"><Relationship Id="rId2" Type="http://schemas.openxmlformats.org/officeDocument/2006/relationships/image" Target="../media/image181.wmf"/><Relationship Id="rId1" Type="http://schemas.openxmlformats.org/officeDocument/2006/relationships/image" Target="../media/image180.wmf"/></Relationships>
</file>

<file path=ppt/drawings/_rels/vmlDrawing23.vml.rels><?xml version="1.0" encoding="UTF-8" standalone="yes"?>
<Relationships xmlns="http://schemas.openxmlformats.org/package/2006/relationships"><Relationship Id="rId2" Type="http://schemas.openxmlformats.org/officeDocument/2006/relationships/image" Target="../media/image188.wmf"/><Relationship Id="rId1" Type="http://schemas.openxmlformats.org/officeDocument/2006/relationships/image" Target="../media/image187.wmf"/></Relationships>
</file>

<file path=ppt/drawings/_rels/vmlDrawing24.v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image" Target="../media/image190.png"/><Relationship Id="rId1" Type="http://schemas.openxmlformats.org/officeDocument/2006/relationships/image" Target="../media/image189.png"/></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192.png"/></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193.png"/></Relationships>
</file>

<file path=ppt/drawings/_rels/vmlDrawing27.vml.rels><?xml version="1.0" encoding="UTF-8" standalone="yes"?>
<Relationships xmlns="http://schemas.openxmlformats.org/package/2006/relationships"><Relationship Id="rId2" Type="http://schemas.openxmlformats.org/officeDocument/2006/relationships/image" Target="../media/image195.wmf"/><Relationship Id="rId1" Type="http://schemas.openxmlformats.org/officeDocument/2006/relationships/image" Target="../media/image194.w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204.png"/></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205.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1.w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218.png"/></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219.png"/></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220.wmf"/></Relationships>
</file>

<file path=ppt/drawings/_rels/vmlDrawing33.vml.rels><?xml version="1.0" encoding="UTF-8" standalone="yes"?>
<Relationships xmlns="http://schemas.openxmlformats.org/package/2006/relationships"><Relationship Id="rId1" Type="http://schemas.openxmlformats.org/officeDocument/2006/relationships/image" Target="../media/image221.png"/></Relationships>
</file>

<file path=ppt/drawings/_rels/vmlDrawing34.vml.rels><?xml version="1.0" encoding="UTF-8" standalone="yes"?>
<Relationships xmlns="http://schemas.openxmlformats.org/package/2006/relationships"><Relationship Id="rId1" Type="http://schemas.openxmlformats.org/officeDocument/2006/relationships/image" Target="../media/image221.png"/></Relationships>
</file>

<file path=ppt/drawings/_rels/vmlDrawing35.vml.rels><?xml version="1.0" encoding="UTF-8" standalone="yes"?>
<Relationships xmlns="http://schemas.openxmlformats.org/package/2006/relationships"><Relationship Id="rId1" Type="http://schemas.openxmlformats.org/officeDocument/2006/relationships/image" Target="../media/image253.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0.png"/></Relationships>
</file>

<file path=ppt/drawings/_rels/vmlDrawing5.vml.rels><?xml version="1.0" encoding="UTF-8" standalone="yes"?>
<Relationships xmlns="http://schemas.openxmlformats.org/package/2006/relationships"><Relationship Id="rId1" Type="http://schemas.openxmlformats.org/officeDocument/2006/relationships/image" Target="../media/image35.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36.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39.png"/></Relationships>
</file>

<file path=ppt/drawings/_rels/vmlDrawing8.vml.rels><?xml version="1.0" encoding="UTF-8" standalone="yes"?>
<Relationships xmlns="http://schemas.openxmlformats.org/package/2006/relationships"><Relationship Id="rId1" Type="http://schemas.openxmlformats.org/officeDocument/2006/relationships/image" Target="../media/image68.png"/></Relationships>
</file>

<file path=ppt/drawings/_rels/vmlDrawing9.vml.rels><?xml version="1.0" encoding="UTF-8" standalone="yes"?>
<Relationships xmlns="http://schemas.openxmlformats.org/package/2006/relationships"><Relationship Id="rId3" Type="http://schemas.openxmlformats.org/officeDocument/2006/relationships/image" Target="../media/image87.wmf"/><Relationship Id="rId2" Type="http://schemas.openxmlformats.org/officeDocument/2006/relationships/image" Target="../media/image86.wmf"/><Relationship Id="rId1" Type="http://schemas.openxmlformats.org/officeDocument/2006/relationships/image" Target="../media/image85.wmf"/><Relationship Id="rId4" Type="http://schemas.openxmlformats.org/officeDocument/2006/relationships/image" Target="../media/image88.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715E084-0647-43CD-95B4-0EDF1CA6ACCE}" type="datetimeFigureOut">
              <a:rPr lang="en-US" smtClean="0"/>
              <a:t>4/25/2014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4CC9295-321A-47EB-99DD-F6D27286785A}" type="slidenum">
              <a:rPr lang="en-US" smtClean="0"/>
              <a:t>‹#›</a:t>
            </a:fld>
            <a:endParaRPr lang="en-US"/>
          </a:p>
        </p:txBody>
      </p:sp>
    </p:spTree>
    <p:extLst>
      <p:ext uri="{BB962C8B-B14F-4D97-AF65-F5344CB8AC3E}">
        <p14:creationId xmlns:p14="http://schemas.microsoft.com/office/powerpoint/2010/main" val="30888960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466" name="Rectangle 7"/>
          <p:cNvSpPr>
            <a:spLocks noGrp="1" noChangeArrowheads="1"/>
          </p:cNvSpPr>
          <p:nvPr>
            <p:ph type="sldNum" sz="quarter" idx="5"/>
          </p:nvPr>
        </p:nvSpPr>
        <p:spPr>
          <a:noFill/>
        </p:spPr>
        <p:txBody>
          <a:bodyPr/>
          <a:lstStyle/>
          <a:p>
            <a:fld id="{53F2CF62-BD87-4D39-BC6E-8B902BFC7FEA}" type="slidenum">
              <a:rPr lang="it-IT" smtClean="0">
                <a:ea typeface="MS PGothic" pitchFamily="34" charset="-128"/>
              </a:rPr>
              <a:pPr/>
              <a:t>10</a:t>
            </a:fld>
            <a:endParaRPr lang="it-IT" smtClean="0">
              <a:ea typeface="MS PGothic" pitchFamily="34" charset="-128"/>
            </a:endParaRPr>
          </a:p>
        </p:txBody>
      </p:sp>
      <p:sp>
        <p:nvSpPr>
          <p:cNvPr id="318467" name="Rectangle 2"/>
          <p:cNvSpPr>
            <a:spLocks noGrp="1" noChangeArrowheads="1"/>
          </p:cNvSpPr>
          <p:nvPr>
            <p:ph type="body" idx="1"/>
          </p:nvPr>
        </p:nvSpPr>
        <p:spPr>
          <a:xfrm>
            <a:off x="515938" y="4341813"/>
            <a:ext cx="5910262" cy="4116387"/>
          </a:xfrm>
          <a:noFill/>
          <a:ln/>
        </p:spPr>
        <p:txBody>
          <a:bodyPr lIns="93347" tIns="45855" rIns="93347" bIns="45855"/>
          <a:lstStyle/>
          <a:p>
            <a:pPr eaLnBrk="1" hangingPunct="1"/>
            <a:r>
              <a:rPr lang="en-US" smtClean="0"/>
              <a:t>The design goal is to present the user with as much memory as is available in the cheapest technology (points to the disk).</a:t>
            </a:r>
          </a:p>
          <a:p>
            <a:pPr eaLnBrk="1" hangingPunct="1"/>
            <a:r>
              <a:rPr lang="en-US" smtClean="0"/>
              <a:t>While by taking advantage of the principle of locality, we like to provide the user an average access speed that is very close to the speed that is offered by the fastest technology.</a:t>
            </a:r>
          </a:p>
          <a:p>
            <a:pPr eaLnBrk="1" hangingPunct="1"/>
            <a:r>
              <a:rPr lang="en-US" smtClean="0"/>
              <a:t>(We will go over this slide in details in the next lecture on caches).</a:t>
            </a:r>
          </a:p>
          <a:p>
            <a:pPr eaLnBrk="1" hangingPunct="1"/>
            <a:endParaRPr lang="en-US" smtClean="0"/>
          </a:p>
          <a:p>
            <a:pPr eaLnBrk="1" hangingPunct="1"/>
            <a:r>
              <a:rPr lang="en-US" smtClean="0"/>
              <a:t>+1 = 16 min. (X:56)</a:t>
            </a:r>
          </a:p>
        </p:txBody>
      </p:sp>
      <p:sp>
        <p:nvSpPr>
          <p:cNvPr id="318468" name="Rectangle 3"/>
          <p:cNvSpPr>
            <a:spLocks noGrp="1" noRot="1" noChangeAspect="1" noChangeArrowheads="1" noTextEdit="1"/>
          </p:cNvSpPr>
          <p:nvPr>
            <p:ph type="sldImg"/>
          </p:nvPr>
        </p:nvSpPr>
        <p:spPr>
          <a:xfrm>
            <a:off x="401638" y="590550"/>
            <a:ext cx="6067425" cy="3413125"/>
          </a:xfrm>
          <a:ln>
            <a:noFill/>
          </a:ln>
        </p:spPr>
      </p:sp>
    </p:spTree>
    <p:extLst>
      <p:ext uri="{BB962C8B-B14F-4D97-AF65-F5344CB8AC3E}">
        <p14:creationId xmlns:p14="http://schemas.microsoft.com/office/powerpoint/2010/main" val="4831263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1714" name="Rectangle 7"/>
          <p:cNvSpPr>
            <a:spLocks noGrp="1" noChangeArrowheads="1"/>
          </p:cNvSpPr>
          <p:nvPr>
            <p:ph type="sldNum" sz="quarter" idx="5"/>
          </p:nvPr>
        </p:nvSpPr>
        <p:spPr/>
        <p:txBody>
          <a:bodyPr/>
          <a:lstStyle/>
          <a:p>
            <a:pPr>
              <a:defRPr/>
            </a:pPr>
            <a:fld id="{3442C0DD-152E-4AB9-8933-2A077D2BF444}" type="slidenum">
              <a:rPr lang="it-IT" smtClean="0"/>
              <a:pPr>
                <a:defRPr/>
              </a:pPr>
              <a:t>54</a:t>
            </a:fld>
            <a:endParaRPr lang="it-IT" smtClean="0"/>
          </a:p>
        </p:txBody>
      </p:sp>
      <p:sp>
        <p:nvSpPr>
          <p:cNvPr id="326659" name="Rectangle 2"/>
          <p:cNvSpPr>
            <a:spLocks noGrp="1" noRot="1" noChangeAspect="1" noChangeArrowheads="1" noTextEdit="1"/>
          </p:cNvSpPr>
          <p:nvPr>
            <p:ph type="sldImg"/>
          </p:nvPr>
        </p:nvSpPr>
        <p:spPr>
          <a:xfrm>
            <a:off x="401638" y="588963"/>
            <a:ext cx="6070600" cy="3414712"/>
          </a:xfrm>
          <a:ln/>
        </p:spPr>
      </p:sp>
      <p:sp>
        <p:nvSpPr>
          <p:cNvPr id="326660" name="Rectangle 3"/>
          <p:cNvSpPr>
            <a:spLocks noGrp="1" noChangeArrowheads="1"/>
          </p:cNvSpPr>
          <p:nvPr>
            <p:ph type="body" idx="1"/>
          </p:nvPr>
        </p:nvSpPr>
        <p:spPr>
          <a:xfrm>
            <a:off x="515938" y="4341813"/>
            <a:ext cx="5910262" cy="4114800"/>
          </a:xfrm>
          <a:noFill/>
          <a:ln/>
        </p:spPr>
        <p:txBody>
          <a:bodyPr/>
          <a:lstStyle/>
          <a:p>
            <a:r>
              <a:rPr lang="en-US" smtClean="0"/>
              <a:t>In order to write the cell, node Q must be pulled to a value low enough to trip the inverter combination – so pulling Q below VTn (0.5V) is required.</a:t>
            </a:r>
          </a:p>
          <a:p>
            <a:endParaRPr lang="en-US" smtClean="0"/>
          </a:p>
          <a:p>
            <a:r>
              <a:rPr lang="en-US" smtClean="0"/>
              <a:t>The limiting case for the write operation occurs at high Vdd when the pfet is strong (mup high, VTp low) and the nfet is weak (mun low, VTn high)</a:t>
            </a:r>
          </a:p>
          <a:p>
            <a:endParaRPr lang="en-US" smtClean="0"/>
          </a:p>
          <a:p>
            <a:r>
              <a:rPr lang="en-US" smtClean="0"/>
              <a:t>Typicaly, the widths of the pullup devices are sized at or near process minimum.   Longer than minimum channel lengths may also be emplyed to further reduce the pullup ratio.  This is necessary since the read sizing of the SRAM cell dictates that the pass gate sizing should be minimized to prevent read disturbs.</a:t>
            </a:r>
          </a:p>
        </p:txBody>
      </p:sp>
    </p:spTree>
    <p:extLst>
      <p:ext uri="{BB962C8B-B14F-4D97-AF65-F5344CB8AC3E}">
        <p14:creationId xmlns:p14="http://schemas.microsoft.com/office/powerpoint/2010/main" val="28770370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2738" name="Rectangle 7"/>
          <p:cNvSpPr>
            <a:spLocks noGrp="1" noChangeArrowheads="1"/>
          </p:cNvSpPr>
          <p:nvPr>
            <p:ph type="sldNum" sz="quarter" idx="5"/>
          </p:nvPr>
        </p:nvSpPr>
        <p:spPr/>
        <p:txBody>
          <a:bodyPr/>
          <a:lstStyle/>
          <a:p>
            <a:pPr>
              <a:defRPr/>
            </a:pPr>
            <a:fld id="{D4FC6865-D4EB-4AFD-A9E8-48A6ABF9BCA5}" type="slidenum">
              <a:rPr lang="it-IT" smtClean="0"/>
              <a:pPr>
                <a:defRPr/>
              </a:pPr>
              <a:t>56</a:t>
            </a:fld>
            <a:endParaRPr lang="it-IT" smtClean="0"/>
          </a:p>
        </p:txBody>
      </p:sp>
      <p:sp>
        <p:nvSpPr>
          <p:cNvPr id="327683" name="Rectangle 2"/>
          <p:cNvSpPr>
            <a:spLocks noGrp="1" noRot="1" noChangeAspect="1" noChangeArrowheads="1" noTextEdit="1"/>
          </p:cNvSpPr>
          <p:nvPr>
            <p:ph type="sldImg"/>
          </p:nvPr>
        </p:nvSpPr>
        <p:spPr>
          <a:xfrm>
            <a:off x="401638" y="588963"/>
            <a:ext cx="6070600" cy="3414712"/>
          </a:xfrm>
          <a:ln/>
        </p:spPr>
      </p:sp>
      <p:sp>
        <p:nvSpPr>
          <p:cNvPr id="327684" name="Rectangle 3"/>
          <p:cNvSpPr>
            <a:spLocks noGrp="1" noChangeArrowheads="1"/>
          </p:cNvSpPr>
          <p:nvPr>
            <p:ph type="body" idx="1"/>
          </p:nvPr>
        </p:nvSpPr>
        <p:spPr>
          <a:xfrm>
            <a:off x="515938" y="4341813"/>
            <a:ext cx="5910262" cy="4114800"/>
          </a:xfrm>
          <a:noFill/>
          <a:ln/>
        </p:spPr>
        <p:txBody>
          <a:bodyPr/>
          <a:lstStyle/>
          <a:p>
            <a:endParaRPr lang="en-US" smtClean="0"/>
          </a:p>
        </p:txBody>
      </p:sp>
    </p:spTree>
    <p:extLst>
      <p:ext uri="{BB962C8B-B14F-4D97-AF65-F5344CB8AC3E}">
        <p14:creationId xmlns:p14="http://schemas.microsoft.com/office/powerpoint/2010/main" val="2275926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762" name="Rectangle 7"/>
          <p:cNvSpPr>
            <a:spLocks noGrp="1" noChangeArrowheads="1"/>
          </p:cNvSpPr>
          <p:nvPr>
            <p:ph type="sldNum" sz="quarter" idx="5"/>
          </p:nvPr>
        </p:nvSpPr>
        <p:spPr/>
        <p:txBody>
          <a:bodyPr/>
          <a:lstStyle/>
          <a:p>
            <a:pPr>
              <a:defRPr/>
            </a:pPr>
            <a:fld id="{AD45B217-B9F4-41C8-93D1-1B1677F1DFFA}" type="slidenum">
              <a:rPr lang="it-IT" smtClean="0"/>
              <a:pPr>
                <a:defRPr/>
              </a:pPr>
              <a:t>60</a:t>
            </a:fld>
            <a:endParaRPr lang="it-IT" smtClean="0"/>
          </a:p>
        </p:txBody>
      </p:sp>
      <p:sp>
        <p:nvSpPr>
          <p:cNvPr id="328707" name="Rectangle 2"/>
          <p:cNvSpPr>
            <a:spLocks noGrp="1" noRot="1" noChangeAspect="1" noChangeArrowheads="1" noTextEdit="1"/>
          </p:cNvSpPr>
          <p:nvPr>
            <p:ph type="sldImg"/>
          </p:nvPr>
        </p:nvSpPr>
        <p:spPr>
          <a:ln/>
        </p:spPr>
      </p:sp>
      <p:sp>
        <p:nvSpPr>
          <p:cNvPr id="328708" name="Rectangle 3"/>
          <p:cNvSpPr>
            <a:spLocks noGrp="1" noChangeArrowheads="1"/>
          </p:cNvSpPr>
          <p:nvPr>
            <p:ph type="body" idx="1"/>
          </p:nvPr>
        </p:nvSpPr>
        <p:spPr>
          <a:xfrm>
            <a:off x="685800" y="4343400"/>
            <a:ext cx="5486400" cy="4114800"/>
          </a:xfrm>
          <a:noFill/>
          <a:ln/>
        </p:spPr>
        <p:txBody>
          <a:bodyPr/>
          <a:lstStyle/>
          <a:p>
            <a:endParaRPr lang="en-IN" smtClean="0"/>
          </a:p>
        </p:txBody>
      </p:sp>
    </p:spTree>
    <p:extLst>
      <p:ext uri="{BB962C8B-B14F-4D97-AF65-F5344CB8AC3E}">
        <p14:creationId xmlns:p14="http://schemas.microsoft.com/office/powerpoint/2010/main" val="15106543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4786" name="Rectangle 7"/>
          <p:cNvSpPr>
            <a:spLocks noGrp="1" noChangeArrowheads="1"/>
          </p:cNvSpPr>
          <p:nvPr>
            <p:ph type="sldNum" sz="quarter" idx="5"/>
          </p:nvPr>
        </p:nvSpPr>
        <p:spPr/>
        <p:txBody>
          <a:bodyPr/>
          <a:lstStyle/>
          <a:p>
            <a:pPr>
              <a:defRPr/>
            </a:pPr>
            <a:fld id="{C7566CFF-99D7-489F-963B-5A9617ED4B9F}" type="slidenum">
              <a:rPr lang="it-IT" smtClean="0"/>
              <a:pPr>
                <a:defRPr/>
              </a:pPr>
              <a:t>61</a:t>
            </a:fld>
            <a:endParaRPr lang="it-IT" smtClean="0"/>
          </a:p>
        </p:txBody>
      </p:sp>
      <p:sp>
        <p:nvSpPr>
          <p:cNvPr id="329731" name="Rectangle 2"/>
          <p:cNvSpPr>
            <a:spLocks noGrp="1" noRot="1" noChangeAspect="1" noChangeArrowheads="1" noTextEdit="1"/>
          </p:cNvSpPr>
          <p:nvPr>
            <p:ph type="sldImg"/>
          </p:nvPr>
        </p:nvSpPr>
        <p:spPr>
          <a:ln/>
        </p:spPr>
      </p:sp>
      <p:sp>
        <p:nvSpPr>
          <p:cNvPr id="329732" name="Rectangle 3"/>
          <p:cNvSpPr>
            <a:spLocks noGrp="1" noChangeArrowheads="1"/>
          </p:cNvSpPr>
          <p:nvPr>
            <p:ph type="body" idx="1"/>
          </p:nvPr>
        </p:nvSpPr>
        <p:spPr>
          <a:xfrm>
            <a:off x="685800" y="4343400"/>
            <a:ext cx="5486400" cy="4114800"/>
          </a:xfrm>
          <a:noFill/>
          <a:ln/>
        </p:spPr>
        <p:txBody>
          <a:bodyPr/>
          <a:lstStyle/>
          <a:p>
            <a:endParaRPr lang="en-IN" smtClean="0"/>
          </a:p>
        </p:txBody>
      </p:sp>
    </p:spTree>
    <p:extLst>
      <p:ext uri="{BB962C8B-B14F-4D97-AF65-F5344CB8AC3E}">
        <p14:creationId xmlns:p14="http://schemas.microsoft.com/office/powerpoint/2010/main" val="31363861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810" name="Rectangle 7"/>
          <p:cNvSpPr>
            <a:spLocks noGrp="1" noChangeArrowheads="1"/>
          </p:cNvSpPr>
          <p:nvPr>
            <p:ph type="sldNum" sz="quarter" idx="5"/>
          </p:nvPr>
        </p:nvSpPr>
        <p:spPr/>
        <p:txBody>
          <a:bodyPr/>
          <a:lstStyle/>
          <a:p>
            <a:pPr>
              <a:defRPr/>
            </a:pPr>
            <a:fld id="{6343AA8D-7D61-4806-9437-EB2CC67CD422}" type="slidenum">
              <a:rPr lang="it-IT" smtClean="0"/>
              <a:pPr>
                <a:defRPr/>
              </a:pPr>
              <a:t>62</a:t>
            </a:fld>
            <a:endParaRPr lang="it-IT" smtClean="0"/>
          </a:p>
        </p:txBody>
      </p:sp>
      <p:sp>
        <p:nvSpPr>
          <p:cNvPr id="330755" name="Rectangle 2"/>
          <p:cNvSpPr>
            <a:spLocks noGrp="1" noRot="1" noChangeAspect="1" noChangeArrowheads="1" noTextEdit="1"/>
          </p:cNvSpPr>
          <p:nvPr>
            <p:ph type="sldImg"/>
          </p:nvPr>
        </p:nvSpPr>
        <p:spPr>
          <a:ln/>
        </p:spPr>
      </p:sp>
      <p:sp>
        <p:nvSpPr>
          <p:cNvPr id="330756" name="Rectangle 3"/>
          <p:cNvSpPr>
            <a:spLocks noGrp="1" noChangeArrowheads="1"/>
          </p:cNvSpPr>
          <p:nvPr>
            <p:ph type="body" idx="1"/>
          </p:nvPr>
        </p:nvSpPr>
        <p:spPr>
          <a:xfrm>
            <a:off x="685800" y="4343400"/>
            <a:ext cx="5486400" cy="4114800"/>
          </a:xfrm>
          <a:noFill/>
          <a:ln/>
        </p:spPr>
        <p:txBody>
          <a:bodyPr/>
          <a:lstStyle/>
          <a:p>
            <a:endParaRPr lang="en-IN" smtClean="0"/>
          </a:p>
        </p:txBody>
      </p:sp>
    </p:spTree>
    <p:extLst>
      <p:ext uri="{BB962C8B-B14F-4D97-AF65-F5344CB8AC3E}">
        <p14:creationId xmlns:p14="http://schemas.microsoft.com/office/powerpoint/2010/main" val="38174950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6834" name="Rectangle 7"/>
          <p:cNvSpPr>
            <a:spLocks noGrp="1" noChangeArrowheads="1"/>
          </p:cNvSpPr>
          <p:nvPr>
            <p:ph type="sldNum" sz="quarter" idx="5"/>
          </p:nvPr>
        </p:nvSpPr>
        <p:spPr/>
        <p:txBody>
          <a:bodyPr/>
          <a:lstStyle/>
          <a:p>
            <a:pPr>
              <a:defRPr/>
            </a:pPr>
            <a:fld id="{31E3EE23-A88B-4736-96DF-51250DED2E7C}" type="slidenum">
              <a:rPr lang="it-IT" smtClean="0"/>
              <a:pPr>
                <a:defRPr/>
              </a:pPr>
              <a:t>90</a:t>
            </a:fld>
            <a:endParaRPr lang="it-IT" smtClean="0"/>
          </a:p>
        </p:txBody>
      </p:sp>
      <p:sp>
        <p:nvSpPr>
          <p:cNvPr id="335875" name="Rectangle 2"/>
          <p:cNvSpPr>
            <a:spLocks noGrp="1" noRot="1" noChangeAspect="1" noChangeArrowheads="1" noTextEdit="1"/>
          </p:cNvSpPr>
          <p:nvPr>
            <p:ph type="sldImg"/>
          </p:nvPr>
        </p:nvSpPr>
        <p:spPr>
          <a:xfrm>
            <a:off x="338138" y="679450"/>
            <a:ext cx="6172200" cy="3471863"/>
          </a:xfrm>
          <a:ln/>
        </p:spPr>
      </p:sp>
      <p:sp>
        <p:nvSpPr>
          <p:cNvPr id="335876" name="Rectangle 3"/>
          <p:cNvSpPr>
            <a:spLocks noGrp="1" noChangeArrowheads="1"/>
          </p:cNvSpPr>
          <p:nvPr>
            <p:ph type="body" idx="1"/>
          </p:nvPr>
        </p:nvSpPr>
        <p:spPr>
          <a:xfrm>
            <a:off x="903288" y="4376738"/>
            <a:ext cx="5040312" cy="4075112"/>
          </a:xfrm>
          <a:noFill/>
          <a:ln/>
        </p:spPr>
        <p:txBody>
          <a:bodyPr lIns="89907" tIns="44953" rIns="89907" bIns="44953"/>
          <a:lstStyle/>
          <a:p>
            <a:r>
              <a:rPr lang="en-US" dirty="0" smtClean="0"/>
              <a:t>Dynamic 2-to-4 NOR decoder – </a:t>
            </a:r>
            <a:r>
              <a:rPr lang="en-US" dirty="0" err="1" smtClean="0"/>
              <a:t>precharge</a:t>
            </a:r>
            <a:r>
              <a:rPr lang="en-US" dirty="0" smtClean="0"/>
              <a:t> all outputs high, then GND inactive outputs - active “high” output signals</a:t>
            </a:r>
          </a:p>
          <a:p>
            <a:endParaRPr lang="en-US" dirty="0" smtClean="0"/>
          </a:p>
          <a:p>
            <a:r>
              <a:rPr lang="en-US" dirty="0" smtClean="0"/>
              <a:t>Note that signal goes through at most one </a:t>
            </a:r>
            <a:r>
              <a:rPr lang="en-US" dirty="0" err="1" smtClean="0"/>
              <a:t>fet</a:t>
            </a:r>
            <a:r>
              <a:rPr lang="en-US" dirty="0" smtClean="0"/>
              <a:t> (so constant propagation delay (in theory)) – some output wires have two parallel paths to GND</a:t>
            </a:r>
          </a:p>
          <a:p>
            <a:endParaRPr lang="en-US" dirty="0" smtClean="0"/>
          </a:p>
          <a:p>
            <a:r>
              <a:rPr lang="en-US" dirty="0" smtClean="0"/>
              <a:t>Also note, that the capacitance of the output wires goes linearly with the decoder size (linear grow in </a:t>
            </a:r>
            <a:r>
              <a:rPr lang="en-US" dirty="0" err="1" smtClean="0"/>
              <a:t>fet</a:t>
            </a:r>
            <a:r>
              <a:rPr lang="en-US" dirty="0" smtClean="0"/>
              <a:t> diffusion capacitance)</a:t>
            </a:r>
          </a:p>
          <a:p>
            <a:endParaRPr lang="en-US" dirty="0" smtClean="0"/>
          </a:p>
        </p:txBody>
      </p:sp>
    </p:spTree>
    <p:extLst>
      <p:ext uri="{BB962C8B-B14F-4D97-AF65-F5344CB8AC3E}">
        <p14:creationId xmlns:p14="http://schemas.microsoft.com/office/powerpoint/2010/main" val="275864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7858" name="Rectangle 7"/>
          <p:cNvSpPr>
            <a:spLocks noGrp="1" noChangeArrowheads="1"/>
          </p:cNvSpPr>
          <p:nvPr>
            <p:ph type="sldNum" sz="quarter" idx="5"/>
          </p:nvPr>
        </p:nvSpPr>
        <p:spPr/>
        <p:txBody>
          <a:bodyPr/>
          <a:lstStyle/>
          <a:p>
            <a:pPr>
              <a:defRPr/>
            </a:pPr>
            <a:fld id="{2A813DAA-EA74-49E8-9543-3E1120AB4C62}" type="slidenum">
              <a:rPr lang="it-IT" smtClean="0"/>
              <a:pPr>
                <a:defRPr/>
              </a:pPr>
              <a:t>91</a:t>
            </a:fld>
            <a:endParaRPr lang="it-IT" smtClean="0"/>
          </a:p>
        </p:txBody>
      </p:sp>
      <p:sp>
        <p:nvSpPr>
          <p:cNvPr id="336899" name="Rectangle 2"/>
          <p:cNvSpPr>
            <a:spLocks noGrp="1" noRot="1" noChangeAspect="1" noChangeArrowheads="1" noTextEdit="1"/>
          </p:cNvSpPr>
          <p:nvPr>
            <p:ph type="sldImg"/>
          </p:nvPr>
        </p:nvSpPr>
        <p:spPr>
          <a:xfrm>
            <a:off x="338138" y="679450"/>
            <a:ext cx="6172200" cy="3471863"/>
          </a:xfrm>
          <a:ln/>
        </p:spPr>
      </p:sp>
      <p:sp>
        <p:nvSpPr>
          <p:cNvPr id="336900" name="Rectangle 3"/>
          <p:cNvSpPr>
            <a:spLocks noGrp="1" noChangeArrowheads="1"/>
          </p:cNvSpPr>
          <p:nvPr>
            <p:ph type="body" idx="1"/>
          </p:nvPr>
        </p:nvSpPr>
        <p:spPr>
          <a:xfrm>
            <a:off x="903288" y="4376738"/>
            <a:ext cx="5040312" cy="4075112"/>
          </a:xfrm>
          <a:noFill/>
          <a:ln/>
        </p:spPr>
        <p:txBody>
          <a:bodyPr lIns="89907" tIns="44953" rIns="89907" bIns="44953"/>
          <a:lstStyle/>
          <a:p>
            <a:r>
              <a:rPr lang="en-US" dirty="0" smtClean="0"/>
              <a:t>Dynamic 2-to-4 NAND decoder – </a:t>
            </a:r>
            <a:r>
              <a:rPr lang="en-US" dirty="0" err="1" smtClean="0"/>
              <a:t>precharge</a:t>
            </a:r>
            <a:r>
              <a:rPr lang="en-US" dirty="0" smtClean="0"/>
              <a:t> all outputs high, then discharge active output - active “low” output signals</a:t>
            </a:r>
          </a:p>
          <a:p>
            <a:endParaRPr lang="en-US" dirty="0" smtClean="0"/>
          </a:p>
          <a:p>
            <a:r>
              <a:rPr lang="en-US" dirty="0" smtClean="0"/>
              <a:t>Must ensure that all input signals are low during </a:t>
            </a:r>
            <a:r>
              <a:rPr lang="en-US" dirty="0" err="1" smtClean="0"/>
              <a:t>precharge</a:t>
            </a:r>
            <a:r>
              <a:rPr lang="en-US" dirty="0" smtClean="0"/>
              <a:t> – else </a:t>
            </a:r>
            <a:r>
              <a:rPr lang="en-US" dirty="0" err="1" smtClean="0"/>
              <a:t>Vdd</a:t>
            </a:r>
            <a:r>
              <a:rPr lang="en-US" dirty="0" smtClean="0"/>
              <a:t> and GND connected!</a:t>
            </a:r>
          </a:p>
          <a:p>
            <a:endParaRPr lang="en-US" dirty="0" smtClean="0"/>
          </a:p>
          <a:p>
            <a:r>
              <a:rPr lang="en-US" dirty="0" smtClean="0"/>
              <a:t>Note that the number of </a:t>
            </a:r>
            <a:r>
              <a:rPr lang="en-US" dirty="0" err="1" smtClean="0"/>
              <a:t>fets</a:t>
            </a:r>
            <a:r>
              <a:rPr lang="en-US" dirty="0" smtClean="0"/>
              <a:t> goes linearly with the decoder size – 2-to-4 has two </a:t>
            </a:r>
            <a:r>
              <a:rPr lang="en-US" dirty="0" err="1" smtClean="0"/>
              <a:t>fets</a:t>
            </a:r>
            <a:r>
              <a:rPr lang="en-US" dirty="0" smtClean="0"/>
              <a:t> in series, 3-to-8 has 3 </a:t>
            </a:r>
            <a:r>
              <a:rPr lang="en-US" dirty="0" err="1" smtClean="0"/>
              <a:t>fets</a:t>
            </a:r>
            <a:r>
              <a:rPr lang="en-US" dirty="0" smtClean="0"/>
              <a:t> in series, etc.- so will be slower than the NOR implementation if the gate capacitance dominates diffusion capacitance</a:t>
            </a:r>
          </a:p>
          <a:p>
            <a:endParaRPr lang="en-US" dirty="0" smtClean="0"/>
          </a:p>
        </p:txBody>
      </p:sp>
    </p:spTree>
    <p:extLst>
      <p:ext uri="{BB962C8B-B14F-4D97-AF65-F5344CB8AC3E}">
        <p14:creationId xmlns:p14="http://schemas.microsoft.com/office/powerpoint/2010/main" val="37573172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82" name="Rectangle 7"/>
          <p:cNvSpPr>
            <a:spLocks noGrp="1" noChangeArrowheads="1"/>
          </p:cNvSpPr>
          <p:nvPr>
            <p:ph type="sldNum" sz="quarter" idx="5"/>
          </p:nvPr>
        </p:nvSpPr>
        <p:spPr/>
        <p:txBody>
          <a:bodyPr/>
          <a:lstStyle/>
          <a:p>
            <a:pPr>
              <a:defRPr/>
            </a:pPr>
            <a:fld id="{E8834B6C-F529-42F6-BCAF-FB7E0075182E}" type="slidenum">
              <a:rPr lang="it-IT" smtClean="0"/>
              <a:pPr>
                <a:defRPr/>
              </a:pPr>
              <a:t>98</a:t>
            </a:fld>
            <a:endParaRPr lang="it-IT" smtClean="0"/>
          </a:p>
        </p:txBody>
      </p:sp>
      <p:sp>
        <p:nvSpPr>
          <p:cNvPr id="337923" name="Rectangle 2"/>
          <p:cNvSpPr>
            <a:spLocks noGrp="1" noRot="1" noChangeAspect="1" noChangeArrowheads="1" noTextEdit="1"/>
          </p:cNvSpPr>
          <p:nvPr>
            <p:ph type="sldImg"/>
          </p:nvPr>
        </p:nvSpPr>
        <p:spPr>
          <a:xfrm>
            <a:off x="401638" y="588963"/>
            <a:ext cx="6070600" cy="3414712"/>
          </a:xfrm>
          <a:ln/>
        </p:spPr>
      </p:sp>
      <p:sp>
        <p:nvSpPr>
          <p:cNvPr id="337924" name="Rectangle 3"/>
          <p:cNvSpPr>
            <a:spLocks noGrp="1" noChangeArrowheads="1"/>
          </p:cNvSpPr>
          <p:nvPr>
            <p:ph type="body" idx="1"/>
          </p:nvPr>
        </p:nvSpPr>
        <p:spPr>
          <a:xfrm>
            <a:off x="515938" y="4341813"/>
            <a:ext cx="5910262" cy="4114800"/>
          </a:xfrm>
          <a:noFill/>
          <a:ln/>
        </p:spPr>
        <p:txBody>
          <a:bodyPr/>
          <a:lstStyle/>
          <a:p>
            <a:r>
              <a:rPr lang="en-US" dirty="0" smtClean="0"/>
              <a:t>Since address decoders need to interface with the core array cells, pitch matching with the core storage array can be difficult.</a:t>
            </a:r>
          </a:p>
          <a:p>
            <a:r>
              <a:rPr lang="en-US" dirty="0" smtClean="0"/>
              <a:t>Can improve pitch and improve speed by splitting the decoder into smaller pieces.</a:t>
            </a:r>
          </a:p>
          <a:p>
            <a:endParaRPr lang="en-US" dirty="0" smtClean="0"/>
          </a:p>
          <a:p>
            <a:r>
              <a:rPr lang="en-US" dirty="0" smtClean="0"/>
              <a:t>Propagation delay reduced by a factor of 4 (# of inputs halved) – squared since dependency between delay and fan-in; and the load on the vertical address lines halved (also reducing the delay)</a:t>
            </a:r>
          </a:p>
          <a:p>
            <a:r>
              <a:rPr lang="en-US" dirty="0" smtClean="0"/>
              <a:t>Also reduced the number of transistors – e.g., for a 10 input decoder with a 4-bit </a:t>
            </a:r>
            <a:r>
              <a:rPr lang="en-US" dirty="0" err="1" smtClean="0"/>
              <a:t>predecoder</a:t>
            </a:r>
            <a:r>
              <a:rPr lang="en-US" dirty="0" smtClean="0"/>
              <a:t> has 1024*6 (row decoder) + 5*4*4 (</a:t>
            </a:r>
            <a:r>
              <a:rPr lang="en-US" dirty="0" err="1" smtClean="0"/>
              <a:t>predecoder</a:t>
            </a:r>
            <a:r>
              <a:rPr lang="en-US" dirty="0" smtClean="0"/>
              <a:t>) = 6,224    as compared to   11*1024 = 11,264   yielding a 55% reduction</a:t>
            </a:r>
          </a:p>
          <a:p>
            <a:endParaRPr lang="en-US" dirty="0" smtClean="0"/>
          </a:p>
          <a:p>
            <a:r>
              <a:rPr lang="en-US" dirty="0" smtClean="0"/>
              <a:t>Address bit </a:t>
            </a:r>
            <a:r>
              <a:rPr lang="en-US" dirty="0" err="1" smtClean="0"/>
              <a:t>predecoded</a:t>
            </a:r>
            <a:r>
              <a:rPr lang="en-US" dirty="0" smtClean="0"/>
              <a:t>; the 18 lines of </a:t>
            </a:r>
            <a:r>
              <a:rPr lang="en-US" dirty="0" err="1" smtClean="0"/>
              <a:t>predecoded</a:t>
            </a:r>
            <a:r>
              <a:rPr lang="en-US" dirty="0" smtClean="0"/>
              <a:t> values are clocked and routed across the 128 array of final decoders.  Each final decoder taps into one signal from each of the three sets to perform the final level of decoders.</a:t>
            </a:r>
          </a:p>
          <a:p>
            <a:endParaRPr lang="en-US" dirty="0" smtClean="0"/>
          </a:p>
          <a:p>
            <a:r>
              <a:rPr lang="en-US" dirty="0" smtClean="0"/>
              <a:t>Note that final row drivers have to drive a very long and heavily loaded word line, so have to drive them carefully (see lecture 24 – positioned in the center of the array, replicating circuitry at each end, strapping cells, etc.)</a:t>
            </a:r>
          </a:p>
        </p:txBody>
      </p:sp>
    </p:spTree>
    <p:extLst>
      <p:ext uri="{BB962C8B-B14F-4D97-AF65-F5344CB8AC3E}">
        <p14:creationId xmlns:p14="http://schemas.microsoft.com/office/powerpoint/2010/main" val="36325503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906" name="Rectangle 7"/>
          <p:cNvSpPr>
            <a:spLocks noGrp="1" noChangeArrowheads="1"/>
          </p:cNvSpPr>
          <p:nvPr>
            <p:ph type="sldNum" sz="quarter" idx="5"/>
          </p:nvPr>
        </p:nvSpPr>
        <p:spPr/>
        <p:txBody>
          <a:bodyPr/>
          <a:lstStyle/>
          <a:p>
            <a:pPr>
              <a:defRPr/>
            </a:pPr>
            <a:fld id="{EADADAF5-BD41-401F-B477-C21EBF968179}" type="slidenum">
              <a:rPr lang="it-IT" smtClean="0"/>
              <a:pPr>
                <a:defRPr/>
              </a:pPr>
              <a:t>105</a:t>
            </a:fld>
            <a:endParaRPr lang="it-IT" smtClean="0"/>
          </a:p>
        </p:txBody>
      </p:sp>
      <p:sp>
        <p:nvSpPr>
          <p:cNvPr id="338947" name="Rectangle 2"/>
          <p:cNvSpPr>
            <a:spLocks noGrp="1" noRot="1" noChangeAspect="1" noChangeArrowheads="1" noTextEdit="1"/>
          </p:cNvSpPr>
          <p:nvPr>
            <p:ph type="sldImg"/>
          </p:nvPr>
        </p:nvSpPr>
        <p:spPr>
          <a:xfrm>
            <a:off x="338138" y="679450"/>
            <a:ext cx="6172200" cy="3471863"/>
          </a:xfrm>
          <a:ln/>
        </p:spPr>
      </p:sp>
      <p:sp>
        <p:nvSpPr>
          <p:cNvPr id="338948" name="Rectangle 3"/>
          <p:cNvSpPr>
            <a:spLocks noGrp="1" noChangeArrowheads="1"/>
          </p:cNvSpPr>
          <p:nvPr>
            <p:ph type="body" idx="1"/>
          </p:nvPr>
        </p:nvSpPr>
        <p:spPr>
          <a:xfrm>
            <a:off x="903288" y="4376738"/>
            <a:ext cx="5040312" cy="4075112"/>
          </a:xfrm>
          <a:noFill/>
          <a:ln/>
        </p:spPr>
        <p:txBody>
          <a:bodyPr lIns="89907" tIns="44953" rIns="89907" bIns="44953"/>
          <a:lstStyle/>
          <a:p>
            <a:r>
              <a:rPr lang="en-US" smtClean="0"/>
              <a:t>N2 and N4 sense the voltage change on the bit lines (gates are connected to the two bit lines coming from the column decoder)</a:t>
            </a:r>
          </a:p>
          <a:p>
            <a:r>
              <a:rPr lang="en-US" smtClean="0"/>
              <a:t>N1 enables the SA by providing current to the two detection devices.  </a:t>
            </a:r>
          </a:p>
          <a:p>
            <a:r>
              <a:rPr lang="en-US" smtClean="0"/>
              <a:t>The cross-coupled inverter pair (P1/N3 and P2/N5) is used to amplify the detected voltage differential.</a:t>
            </a:r>
          </a:p>
          <a:p>
            <a:r>
              <a:rPr lang="en-US" smtClean="0"/>
              <a:t>Finally, a set of inverters is used to buffer the output of the SA.</a:t>
            </a:r>
          </a:p>
          <a:p>
            <a:endParaRPr lang="en-US" smtClean="0"/>
          </a:p>
          <a:p>
            <a:r>
              <a:rPr lang="en-US" smtClean="0"/>
              <a:t>Operation begins with sense in low state.  P3 and P4 precharge sense and !sense to Vdd and the bit lines gating N2 and N4 are precharged to Vdd.  As the read begins one of the two input lines will begin to discharge and sense is asserted.  This causes the pulldown N1 to turn on supplying current to the two legs of the SA.</a:t>
            </a:r>
          </a:p>
        </p:txBody>
      </p:sp>
    </p:spTree>
    <p:extLst>
      <p:ext uri="{BB962C8B-B14F-4D97-AF65-F5344CB8AC3E}">
        <p14:creationId xmlns:p14="http://schemas.microsoft.com/office/powerpoint/2010/main" val="19468220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0930" name="Rectangle 7"/>
          <p:cNvSpPr>
            <a:spLocks noGrp="1" noChangeArrowheads="1"/>
          </p:cNvSpPr>
          <p:nvPr>
            <p:ph type="sldNum" sz="quarter" idx="5"/>
          </p:nvPr>
        </p:nvSpPr>
        <p:spPr/>
        <p:txBody>
          <a:bodyPr/>
          <a:lstStyle/>
          <a:p>
            <a:pPr>
              <a:defRPr/>
            </a:pPr>
            <a:fld id="{3D0DF692-2259-41B7-997D-B7E02F03F192}" type="slidenum">
              <a:rPr lang="it-IT" smtClean="0"/>
              <a:pPr>
                <a:defRPr/>
              </a:pPr>
              <a:t>109</a:t>
            </a:fld>
            <a:endParaRPr lang="it-IT" smtClean="0"/>
          </a:p>
        </p:txBody>
      </p:sp>
      <p:sp>
        <p:nvSpPr>
          <p:cNvPr id="339971" name="Rectangle 2"/>
          <p:cNvSpPr>
            <a:spLocks noGrp="1" noRot="1" noChangeAspect="1" noChangeArrowheads="1" noTextEdit="1"/>
          </p:cNvSpPr>
          <p:nvPr>
            <p:ph type="sldImg"/>
          </p:nvPr>
        </p:nvSpPr>
        <p:spPr>
          <a:xfrm>
            <a:off x="334963" y="673100"/>
            <a:ext cx="6137275" cy="3452813"/>
          </a:xfrm>
          <a:ln/>
        </p:spPr>
      </p:sp>
      <p:sp>
        <p:nvSpPr>
          <p:cNvPr id="339972" name="Rectangle 3"/>
          <p:cNvSpPr>
            <a:spLocks noGrp="1" noChangeArrowheads="1"/>
          </p:cNvSpPr>
          <p:nvPr>
            <p:ph type="body" idx="1"/>
          </p:nvPr>
        </p:nvSpPr>
        <p:spPr>
          <a:xfrm>
            <a:off x="898525" y="4354513"/>
            <a:ext cx="5011738" cy="4127500"/>
          </a:xfrm>
          <a:noFill/>
          <a:ln/>
        </p:spPr>
        <p:txBody>
          <a:bodyPr/>
          <a:lstStyle/>
          <a:p>
            <a:r>
              <a:rPr lang="en-US" smtClean="0"/>
              <a:t>In the example waveform, we precharged S/A by opening isolation transistors (with wordline kept low). However, if wordline is high when isolation transistors open, then a bit line may be discharged prematurely.</a:t>
            </a:r>
          </a:p>
        </p:txBody>
      </p:sp>
    </p:spTree>
    <p:extLst>
      <p:ext uri="{BB962C8B-B14F-4D97-AF65-F5344CB8AC3E}">
        <p14:creationId xmlns:p14="http://schemas.microsoft.com/office/powerpoint/2010/main" val="41599329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9490" name="Rectangle 7"/>
          <p:cNvSpPr>
            <a:spLocks noGrp="1" noChangeArrowheads="1"/>
          </p:cNvSpPr>
          <p:nvPr>
            <p:ph type="sldNum" sz="quarter" idx="5"/>
          </p:nvPr>
        </p:nvSpPr>
        <p:spPr>
          <a:noFill/>
        </p:spPr>
        <p:txBody>
          <a:bodyPr/>
          <a:lstStyle/>
          <a:p>
            <a:fld id="{C6EF37F3-EBB2-450B-83E0-A3FEEDB6B2C0}" type="slidenum">
              <a:rPr lang="it-IT" smtClean="0">
                <a:ea typeface="MS PGothic" pitchFamily="34" charset="-128"/>
              </a:rPr>
              <a:pPr/>
              <a:t>12</a:t>
            </a:fld>
            <a:endParaRPr lang="it-IT" smtClean="0">
              <a:ea typeface="MS PGothic" pitchFamily="34" charset="-128"/>
            </a:endParaRPr>
          </a:p>
        </p:txBody>
      </p:sp>
      <p:sp>
        <p:nvSpPr>
          <p:cNvPr id="319491" name="Rectangle 2"/>
          <p:cNvSpPr>
            <a:spLocks noGrp="1" noChangeArrowheads="1"/>
          </p:cNvSpPr>
          <p:nvPr>
            <p:ph type="body" idx="1"/>
          </p:nvPr>
        </p:nvSpPr>
        <p:spPr>
          <a:xfrm>
            <a:off x="515938" y="4341813"/>
            <a:ext cx="5910262" cy="4116387"/>
          </a:xfrm>
          <a:noFill/>
          <a:ln/>
        </p:spPr>
        <p:txBody>
          <a:bodyPr lIns="93347" tIns="45855" rIns="93347" bIns="45855"/>
          <a:lstStyle/>
          <a:p>
            <a:pPr eaLnBrk="1" hangingPunct="1"/>
            <a:r>
              <a:rPr lang="en-US" smtClean="0"/>
              <a:t>The technology we used to build our memory hierarchy can be divided into two categories: Random Access and Non-so-Random Access.</a:t>
            </a:r>
          </a:p>
          <a:p>
            <a:pPr eaLnBrk="1" hangingPunct="1"/>
            <a:r>
              <a:rPr lang="en-US" smtClean="0"/>
              <a:t>Unlike all other aspects of life where the word random usually associates with bad things, random, when associates with memory access, for the lack of a better word, is good!</a:t>
            </a:r>
          </a:p>
          <a:p>
            <a:pPr eaLnBrk="1" hangingPunct="1"/>
            <a:r>
              <a:rPr lang="en-US" smtClean="0"/>
              <a:t>Because random access means you can access any random location at any time and the access time will be the same as any other random locations.</a:t>
            </a:r>
          </a:p>
          <a:p>
            <a:pPr eaLnBrk="1" hangingPunct="1"/>
            <a:r>
              <a:rPr lang="en-US" smtClean="0"/>
              <a:t>Which is NOT the case for  disks or tape where the access time for a given location at any time can be quite different from some other random locations at some other random time.</a:t>
            </a:r>
          </a:p>
          <a:p>
            <a:pPr eaLnBrk="1" hangingPunct="1"/>
            <a:r>
              <a:rPr lang="en-US" smtClean="0"/>
              <a:t>As far as Random Access technology is concerned, we will concentrate on two specific technologies: Dynamic RAM and Static RAM.</a:t>
            </a:r>
          </a:p>
          <a:p>
            <a:pPr eaLnBrk="1" hangingPunct="1"/>
            <a:r>
              <a:rPr lang="en-US" smtClean="0"/>
              <a:t>The advantages of Dynamic RAMs are high density, low cost, and low power so we can have a lot of them without burning a hole in our budget or our desktop.</a:t>
            </a:r>
          </a:p>
          <a:p>
            <a:pPr eaLnBrk="1" hangingPunct="1"/>
            <a:r>
              <a:rPr lang="en-US" smtClean="0"/>
              <a:t>The disadvantages of DRAM are they are slow.  Also they will forget what you tell them if you don’t remind them constantly (Refresh).  We will talk more about refresh later today.</a:t>
            </a:r>
          </a:p>
          <a:p>
            <a:pPr eaLnBrk="1" hangingPunct="1"/>
            <a:r>
              <a:rPr lang="en-US" smtClean="0"/>
              <a:t>SRAM only has one redeeming feature: it is fast.  Other than that, they have low density, expensive, and burn a lot of power. Oh, SRAM actually has another redeeming feature.  They will not forget what you tell them. They will keep whatever you write to them forever.</a:t>
            </a:r>
          </a:p>
          <a:p>
            <a:pPr eaLnBrk="1" hangingPunct="1"/>
            <a:r>
              <a:rPr lang="en-US" smtClean="0"/>
              <a:t>Well “forever” is a long time.  So lets just say it will keep your data as long as you don’t pull the plug on your computer.</a:t>
            </a:r>
          </a:p>
          <a:p>
            <a:pPr eaLnBrk="1" hangingPunct="1"/>
            <a:r>
              <a:rPr lang="en-US" smtClean="0"/>
              <a:t>In the next two lectures, we will be focusing on DRAMs and SRAMs.</a:t>
            </a:r>
          </a:p>
          <a:p>
            <a:pPr eaLnBrk="1" hangingPunct="1"/>
            <a:r>
              <a:rPr lang="en-US" smtClean="0"/>
              <a:t>We will not get into disk until the Virtual Memory lecture a week from now.</a:t>
            </a:r>
          </a:p>
          <a:p>
            <a:pPr eaLnBrk="1" hangingPunct="1"/>
            <a:endParaRPr lang="en-US" smtClean="0"/>
          </a:p>
          <a:p>
            <a:pPr eaLnBrk="1" hangingPunct="1"/>
            <a:r>
              <a:rPr lang="en-US" smtClean="0"/>
              <a:t>+3 = 19 min. (X:59)</a:t>
            </a:r>
          </a:p>
          <a:p>
            <a:pPr eaLnBrk="1" hangingPunct="1"/>
            <a:endParaRPr lang="en-US" smtClean="0"/>
          </a:p>
          <a:p>
            <a:pPr eaLnBrk="1" hangingPunct="1"/>
            <a:endParaRPr lang="en-US" smtClean="0"/>
          </a:p>
        </p:txBody>
      </p:sp>
      <p:sp>
        <p:nvSpPr>
          <p:cNvPr id="319492" name="Rectangle 3"/>
          <p:cNvSpPr>
            <a:spLocks noGrp="1" noRot="1" noChangeAspect="1" noChangeArrowheads="1" noTextEdit="1"/>
          </p:cNvSpPr>
          <p:nvPr>
            <p:ph type="sldImg"/>
          </p:nvPr>
        </p:nvSpPr>
        <p:spPr>
          <a:xfrm>
            <a:off x="401638" y="590550"/>
            <a:ext cx="6067425" cy="3413125"/>
          </a:xfrm>
          <a:ln>
            <a:noFill/>
          </a:ln>
        </p:spPr>
      </p:sp>
    </p:spTree>
    <p:extLst>
      <p:ext uri="{BB962C8B-B14F-4D97-AF65-F5344CB8AC3E}">
        <p14:creationId xmlns:p14="http://schemas.microsoft.com/office/powerpoint/2010/main" val="9519374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02" name="Rectangle 7"/>
          <p:cNvSpPr>
            <a:spLocks noGrp="1" noChangeArrowheads="1"/>
          </p:cNvSpPr>
          <p:nvPr>
            <p:ph type="sldNum" sz="quarter" idx="5"/>
          </p:nvPr>
        </p:nvSpPr>
        <p:spPr/>
        <p:txBody>
          <a:bodyPr/>
          <a:lstStyle/>
          <a:p>
            <a:pPr>
              <a:defRPr/>
            </a:pPr>
            <a:fld id="{093B9BB0-0131-4483-80B3-BD245C9437F7}" type="slidenum">
              <a:rPr lang="it-IT" smtClean="0"/>
              <a:pPr>
                <a:defRPr/>
              </a:pPr>
              <a:t>115</a:t>
            </a:fld>
            <a:endParaRPr lang="it-IT" smtClean="0"/>
          </a:p>
        </p:txBody>
      </p:sp>
      <p:sp>
        <p:nvSpPr>
          <p:cNvPr id="340995" name="Rectangle 2"/>
          <p:cNvSpPr>
            <a:spLocks noGrp="1" noChangeArrowheads="1"/>
          </p:cNvSpPr>
          <p:nvPr>
            <p:ph type="body" idx="1"/>
          </p:nvPr>
        </p:nvSpPr>
        <p:spPr>
          <a:xfrm>
            <a:off x="515938" y="4341813"/>
            <a:ext cx="5910262" cy="4116387"/>
          </a:xfrm>
          <a:noFill/>
          <a:ln/>
        </p:spPr>
        <p:txBody>
          <a:bodyPr lIns="93347" tIns="45855" rIns="93347" bIns="45855"/>
          <a:lstStyle/>
          <a:p>
            <a:endParaRPr lang="en-US" smtClean="0"/>
          </a:p>
          <a:p>
            <a:r>
              <a:rPr lang="en-US" smtClean="0"/>
              <a:t>Y-axis is performance</a:t>
            </a:r>
          </a:p>
          <a:p>
            <a:r>
              <a:rPr lang="en-US" smtClean="0"/>
              <a:t>X-axis is time</a:t>
            </a:r>
          </a:p>
          <a:p>
            <a:r>
              <a:rPr lang="en-US" smtClean="0"/>
              <a:t>Latency</a:t>
            </a:r>
          </a:p>
          <a:p>
            <a:r>
              <a:rPr lang="en-US" smtClean="0"/>
              <a:t>Cliché: </a:t>
            </a:r>
          </a:p>
          <a:p>
            <a:r>
              <a:rPr lang="en-US" smtClean="0"/>
              <a:t>Not e that x86 didn’t have cache on chip until 1989</a:t>
            </a:r>
          </a:p>
        </p:txBody>
      </p:sp>
      <p:sp>
        <p:nvSpPr>
          <p:cNvPr id="340996" name="Rectangle 3"/>
          <p:cNvSpPr>
            <a:spLocks noGrp="1" noRot="1" noChangeAspect="1" noChangeArrowheads="1" noTextEdit="1"/>
          </p:cNvSpPr>
          <p:nvPr>
            <p:ph type="sldImg"/>
          </p:nvPr>
        </p:nvSpPr>
        <p:spPr>
          <a:xfrm>
            <a:off x="401638" y="590550"/>
            <a:ext cx="6067425" cy="3413125"/>
          </a:xfrm>
          <a:ln>
            <a:noFill/>
          </a:ln>
        </p:spPr>
      </p:sp>
    </p:spTree>
    <p:extLst>
      <p:ext uri="{BB962C8B-B14F-4D97-AF65-F5344CB8AC3E}">
        <p14:creationId xmlns:p14="http://schemas.microsoft.com/office/powerpoint/2010/main" val="34585946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9426" name="Rectangle 7"/>
          <p:cNvSpPr>
            <a:spLocks noGrp="1" noChangeArrowheads="1"/>
          </p:cNvSpPr>
          <p:nvPr>
            <p:ph type="sldNum" sz="quarter" idx="5"/>
          </p:nvPr>
        </p:nvSpPr>
        <p:spPr/>
        <p:txBody>
          <a:bodyPr/>
          <a:lstStyle/>
          <a:p>
            <a:pPr>
              <a:defRPr/>
            </a:pPr>
            <a:fld id="{24D4DFEE-2088-4463-91EE-6E508311DEEE}" type="slidenum">
              <a:rPr lang="it-IT" smtClean="0"/>
              <a:pPr>
                <a:defRPr/>
              </a:pPr>
              <a:t>127</a:t>
            </a:fld>
            <a:endParaRPr lang="it-IT" smtClean="0"/>
          </a:p>
        </p:txBody>
      </p:sp>
      <p:sp>
        <p:nvSpPr>
          <p:cNvPr id="342019" name="Rectangle 4"/>
          <p:cNvSpPr txBox="1">
            <a:spLocks noGrp="1" noChangeArrowheads="1"/>
          </p:cNvSpPr>
          <p:nvPr/>
        </p:nvSpPr>
        <p:spPr bwMode="auto">
          <a:xfrm>
            <a:off x="-22225" y="8715375"/>
            <a:ext cx="2978150" cy="404813"/>
          </a:xfrm>
          <a:prstGeom prst="rect">
            <a:avLst/>
          </a:prstGeom>
          <a:noFill/>
          <a:ln w="9525">
            <a:noFill/>
            <a:miter lim="800000"/>
            <a:headEnd/>
            <a:tailEnd/>
          </a:ln>
        </p:spPr>
        <p:txBody>
          <a:bodyPr lIns="17028" tIns="0" rIns="17028" bIns="0" anchor="b"/>
          <a:lstStyle/>
          <a:p>
            <a:pPr defTabSz="817563"/>
            <a:r>
              <a:rPr lang="en-US" sz="900" i="1">
                <a:latin typeface="Times New Roman" pitchFamily="18" charset="0"/>
              </a:rPr>
              <a:t>CS252 S05</a:t>
            </a:r>
          </a:p>
        </p:txBody>
      </p:sp>
      <p:sp>
        <p:nvSpPr>
          <p:cNvPr id="342020" name="Rectangle 5"/>
          <p:cNvSpPr txBox="1">
            <a:spLocks noGrp="1" noChangeArrowheads="1"/>
          </p:cNvSpPr>
          <p:nvPr/>
        </p:nvSpPr>
        <p:spPr bwMode="auto">
          <a:xfrm>
            <a:off x="3902075" y="8715375"/>
            <a:ext cx="2978150" cy="404813"/>
          </a:xfrm>
          <a:prstGeom prst="rect">
            <a:avLst/>
          </a:prstGeom>
          <a:noFill/>
          <a:ln w="9525">
            <a:noFill/>
            <a:miter lim="800000"/>
            <a:headEnd/>
            <a:tailEnd/>
          </a:ln>
        </p:spPr>
        <p:txBody>
          <a:bodyPr lIns="17028" tIns="0" rIns="17028" bIns="0" anchor="b"/>
          <a:lstStyle/>
          <a:p>
            <a:pPr algn="r" defTabSz="817563"/>
            <a:fld id="{0A6CDE02-EEF9-4A1B-AFDA-BB7ED504315F}" type="slidenum">
              <a:rPr lang="en-US" sz="900" i="1">
                <a:latin typeface="Times New Roman" pitchFamily="18" charset="0"/>
              </a:rPr>
              <a:pPr algn="r" defTabSz="817563"/>
              <a:t>127</a:t>
            </a:fld>
            <a:endParaRPr lang="en-US" sz="900" i="1">
              <a:latin typeface="Times New Roman" pitchFamily="18" charset="0"/>
            </a:endParaRPr>
          </a:p>
        </p:txBody>
      </p:sp>
      <p:sp>
        <p:nvSpPr>
          <p:cNvPr id="342021" name="Rectangle 2"/>
          <p:cNvSpPr>
            <a:spLocks noGrp="1" noRot="1" noChangeAspect="1" noChangeArrowheads="1" noTextEdit="1"/>
          </p:cNvSpPr>
          <p:nvPr>
            <p:ph type="sldImg"/>
          </p:nvPr>
        </p:nvSpPr>
        <p:spPr>
          <a:xfrm>
            <a:off x="393700" y="692150"/>
            <a:ext cx="6070600" cy="3414713"/>
          </a:xfrm>
          <a:ln/>
        </p:spPr>
      </p:sp>
      <p:sp>
        <p:nvSpPr>
          <p:cNvPr id="342022" name="Rectangle 3"/>
          <p:cNvSpPr>
            <a:spLocks noGrp="1" noChangeArrowheads="1"/>
          </p:cNvSpPr>
          <p:nvPr>
            <p:ph type="body" idx="1"/>
          </p:nvPr>
        </p:nvSpPr>
        <p:spPr>
          <a:xfrm>
            <a:off x="914400" y="4340225"/>
            <a:ext cx="5027613" cy="4117975"/>
          </a:xfrm>
          <a:noFill/>
          <a:ln/>
        </p:spPr>
        <p:txBody>
          <a:bodyPr lIns="89972" tIns="44985" rIns="89972" bIns="44985"/>
          <a:lstStyle/>
          <a:p>
            <a:r>
              <a:rPr lang="en-US" smtClean="0"/>
              <a:t>Larger block size will reduce compulsory misses (first miss to a block).</a:t>
            </a:r>
          </a:p>
          <a:p>
            <a:r>
              <a:rPr lang="en-US" smtClean="0"/>
              <a:t>Larger blocks may increase conflict misses since the number of blocks</a:t>
            </a:r>
          </a:p>
          <a:p>
            <a:r>
              <a:rPr lang="en-US" smtClean="0"/>
              <a:t>is smaller.</a:t>
            </a:r>
          </a:p>
          <a:p>
            <a:endParaRPr lang="en-US" smtClean="0"/>
          </a:p>
        </p:txBody>
      </p:sp>
    </p:spTree>
    <p:extLst>
      <p:ext uri="{BB962C8B-B14F-4D97-AF65-F5344CB8AC3E}">
        <p14:creationId xmlns:p14="http://schemas.microsoft.com/office/powerpoint/2010/main" val="242261971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0450" name="Rectangle 7"/>
          <p:cNvSpPr>
            <a:spLocks noGrp="1" noChangeArrowheads="1"/>
          </p:cNvSpPr>
          <p:nvPr>
            <p:ph type="sldNum" sz="quarter" idx="5"/>
          </p:nvPr>
        </p:nvSpPr>
        <p:spPr/>
        <p:txBody>
          <a:bodyPr/>
          <a:lstStyle/>
          <a:p>
            <a:pPr>
              <a:defRPr/>
            </a:pPr>
            <a:fld id="{DDCAE101-84F9-4EFE-99F7-E1819C07D3CF}" type="slidenum">
              <a:rPr lang="it-IT" smtClean="0"/>
              <a:pPr>
                <a:defRPr/>
              </a:pPr>
              <a:t>130</a:t>
            </a:fld>
            <a:endParaRPr lang="it-IT" smtClean="0"/>
          </a:p>
        </p:txBody>
      </p:sp>
      <p:sp>
        <p:nvSpPr>
          <p:cNvPr id="343043" name="Rectangle 2"/>
          <p:cNvSpPr>
            <a:spLocks noGrp="1" noChangeArrowheads="1"/>
          </p:cNvSpPr>
          <p:nvPr>
            <p:ph type="body" idx="1"/>
          </p:nvPr>
        </p:nvSpPr>
        <p:spPr>
          <a:xfrm>
            <a:off x="515938" y="4343400"/>
            <a:ext cx="5910262" cy="4114800"/>
          </a:xfrm>
          <a:noFill/>
          <a:ln/>
        </p:spPr>
        <p:txBody>
          <a:bodyPr lIns="89949" tIns="44185" rIns="89949" bIns="44185"/>
          <a:lstStyle/>
          <a:p>
            <a:r>
              <a:rPr lang="en-US" dirty="0" smtClean="0"/>
              <a:t>As I said earlier, block size is a tradeoff. In general, larger block size will reduce the miss rate because it take advantage of spatial locality.</a:t>
            </a:r>
          </a:p>
          <a:p>
            <a:r>
              <a:rPr lang="en-US" dirty="0" smtClean="0"/>
              <a:t>But remember, miss rate NOT  the only cache performance metrics.  You also have to worry about miss penalty.</a:t>
            </a:r>
          </a:p>
          <a:p>
            <a:r>
              <a:rPr lang="en-US" dirty="0" smtClean="0"/>
              <a:t>As you increase the block size, your miss penalty will go up because as the block gets larger, it will take you longer to fill up the block.</a:t>
            </a:r>
          </a:p>
          <a:p>
            <a:r>
              <a:rPr lang="en-US" dirty="0" smtClean="0"/>
              <a:t>Even if you look at miss rate by itself, which you should NOT, bigger block size does not always win.  As you increase the block size, assuming keeping cache size constant, your miss rate will drop off rapidly at the beginning due to spatial locality.</a:t>
            </a:r>
          </a:p>
          <a:p>
            <a:r>
              <a:rPr lang="en-US" dirty="0" smtClean="0"/>
              <a:t>However, once you pass certain point, your miss rate actually goes up.</a:t>
            </a:r>
          </a:p>
          <a:p>
            <a:r>
              <a:rPr lang="en-US" dirty="0" smtClean="0"/>
              <a:t>As a result of these two curves, the Average Access Time (point to equation), which is really the more important performance metric than the miss rate, will go down initially because the miss rate is dropping much faster than the increase in miss penalty.</a:t>
            </a:r>
          </a:p>
          <a:p>
            <a:r>
              <a:rPr lang="en-US" dirty="0" smtClean="0"/>
              <a:t>But eventually, as you keep on increasing the block size, the average access time can go up rapidly because not only is the miss penalty is increasing, the miss rate is increasing as well.</a:t>
            </a:r>
          </a:p>
          <a:p>
            <a:r>
              <a:rPr lang="en-US" dirty="0" smtClean="0"/>
              <a:t>Let me show you why your miss rate may go up as you increase the block size by another extreme example.</a:t>
            </a:r>
          </a:p>
          <a:p>
            <a:endParaRPr lang="en-US" dirty="0" smtClean="0"/>
          </a:p>
          <a:p>
            <a:r>
              <a:rPr lang="en-US" dirty="0" smtClean="0"/>
              <a:t>+3 = 33 min. (Y:13)</a:t>
            </a:r>
          </a:p>
        </p:txBody>
      </p:sp>
      <p:sp>
        <p:nvSpPr>
          <p:cNvPr id="343044" name="Rectangle 3"/>
          <p:cNvSpPr>
            <a:spLocks noGrp="1" noRot="1" noChangeAspect="1" noChangeArrowheads="1" noTextEdit="1"/>
          </p:cNvSpPr>
          <p:nvPr>
            <p:ph type="sldImg"/>
          </p:nvPr>
        </p:nvSpPr>
        <p:spPr>
          <a:xfrm>
            <a:off x="404813" y="590550"/>
            <a:ext cx="6064250" cy="3411538"/>
          </a:xfrm>
          <a:ln>
            <a:noFill/>
          </a:ln>
        </p:spPr>
      </p:sp>
    </p:spTree>
    <p:extLst>
      <p:ext uri="{BB962C8B-B14F-4D97-AF65-F5344CB8AC3E}">
        <p14:creationId xmlns:p14="http://schemas.microsoft.com/office/powerpoint/2010/main" val="31480080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1474" name="Rectangle 7"/>
          <p:cNvSpPr>
            <a:spLocks noGrp="1" noChangeArrowheads="1"/>
          </p:cNvSpPr>
          <p:nvPr>
            <p:ph type="sldNum" sz="quarter" idx="5"/>
          </p:nvPr>
        </p:nvSpPr>
        <p:spPr/>
        <p:txBody>
          <a:bodyPr/>
          <a:lstStyle/>
          <a:p>
            <a:pPr>
              <a:defRPr/>
            </a:pPr>
            <a:fld id="{6762A7B1-5A2E-4B40-91FA-C1DDF1F0248E}" type="slidenum">
              <a:rPr lang="it-IT" smtClean="0"/>
              <a:pPr>
                <a:defRPr/>
              </a:pPr>
              <a:t>138</a:t>
            </a:fld>
            <a:endParaRPr lang="it-IT" smtClean="0"/>
          </a:p>
        </p:txBody>
      </p:sp>
      <p:sp>
        <p:nvSpPr>
          <p:cNvPr id="344067" name="Rectangle 2"/>
          <p:cNvSpPr>
            <a:spLocks noGrp="1" noChangeArrowheads="1"/>
          </p:cNvSpPr>
          <p:nvPr>
            <p:ph type="body" idx="1"/>
          </p:nvPr>
        </p:nvSpPr>
        <p:spPr>
          <a:xfrm>
            <a:off x="515938" y="4343400"/>
            <a:ext cx="5910262" cy="4114800"/>
          </a:xfrm>
          <a:noFill/>
          <a:ln/>
        </p:spPr>
        <p:txBody>
          <a:bodyPr lIns="89949" tIns="44185" rIns="89949" bIns="44185"/>
          <a:lstStyle/>
          <a:p>
            <a:r>
              <a:rPr lang="en-US" dirty="0" smtClean="0"/>
              <a:t>Let’s use a specific example with realistic numbers: assume we have a 1 KB direct mapped cache with block size equals to 32 bytes.</a:t>
            </a:r>
          </a:p>
          <a:p>
            <a:r>
              <a:rPr lang="en-US" dirty="0" smtClean="0"/>
              <a:t>In other words, each block associated with the cache tag will have 32 bytes in it (Row 1).</a:t>
            </a:r>
          </a:p>
          <a:p>
            <a:r>
              <a:rPr lang="en-US" dirty="0" smtClean="0"/>
              <a:t>With Block Size equals to 32 bytes, the 5 least significant bits of the address will be used as byte select within the cache block.</a:t>
            </a:r>
          </a:p>
          <a:p>
            <a:r>
              <a:rPr lang="en-US" dirty="0" smtClean="0"/>
              <a:t>Since the cache size is 1K byte, the upper 32 minus 10 bits, or 22 bits of the address will be stored as cache tag.</a:t>
            </a:r>
          </a:p>
          <a:p>
            <a:r>
              <a:rPr lang="en-US" dirty="0" smtClean="0"/>
              <a:t>The rest of the address bits in the middle, that is bit 5 through 9, will be used as Cache Index to select the proper cache entry.</a:t>
            </a:r>
          </a:p>
          <a:p>
            <a:endParaRPr lang="en-US" dirty="0" smtClean="0"/>
          </a:p>
          <a:p>
            <a:r>
              <a:rPr lang="en-US" dirty="0" smtClean="0"/>
              <a:t>+2 = 30 min. (Y:10)</a:t>
            </a:r>
          </a:p>
        </p:txBody>
      </p:sp>
      <p:sp>
        <p:nvSpPr>
          <p:cNvPr id="344068" name="Rectangle 3"/>
          <p:cNvSpPr>
            <a:spLocks noGrp="1" noRot="1" noChangeAspect="1" noChangeArrowheads="1" noTextEdit="1"/>
          </p:cNvSpPr>
          <p:nvPr>
            <p:ph type="sldImg"/>
          </p:nvPr>
        </p:nvSpPr>
        <p:spPr>
          <a:xfrm>
            <a:off x="404813" y="590550"/>
            <a:ext cx="6064250" cy="3411538"/>
          </a:xfrm>
          <a:ln>
            <a:noFill/>
          </a:ln>
        </p:spPr>
      </p:sp>
    </p:spTree>
    <p:extLst>
      <p:ext uri="{BB962C8B-B14F-4D97-AF65-F5344CB8AC3E}">
        <p14:creationId xmlns:p14="http://schemas.microsoft.com/office/powerpoint/2010/main" val="35850004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2498" name="Rectangle 7"/>
          <p:cNvSpPr>
            <a:spLocks noGrp="1" noChangeArrowheads="1"/>
          </p:cNvSpPr>
          <p:nvPr>
            <p:ph type="sldNum" sz="quarter" idx="5"/>
          </p:nvPr>
        </p:nvSpPr>
        <p:spPr/>
        <p:txBody>
          <a:bodyPr/>
          <a:lstStyle/>
          <a:p>
            <a:pPr>
              <a:defRPr/>
            </a:pPr>
            <a:fld id="{4D7D2621-DA57-41A3-B7AC-398204319EB7}" type="slidenum">
              <a:rPr lang="it-IT" smtClean="0"/>
              <a:pPr>
                <a:defRPr/>
              </a:pPr>
              <a:t>139</a:t>
            </a:fld>
            <a:endParaRPr lang="it-IT" smtClean="0"/>
          </a:p>
        </p:txBody>
      </p:sp>
      <p:sp>
        <p:nvSpPr>
          <p:cNvPr id="345091" name="Rectangle 2"/>
          <p:cNvSpPr>
            <a:spLocks noGrp="1" noChangeArrowheads="1"/>
          </p:cNvSpPr>
          <p:nvPr>
            <p:ph type="body" idx="1"/>
          </p:nvPr>
        </p:nvSpPr>
        <p:spPr>
          <a:xfrm>
            <a:off x="515938" y="4343400"/>
            <a:ext cx="5910262" cy="4114800"/>
          </a:xfrm>
          <a:noFill/>
          <a:ln/>
        </p:spPr>
        <p:txBody>
          <a:bodyPr lIns="89949" tIns="44185" rIns="89949" bIns="44185"/>
          <a:lstStyle/>
          <a:p>
            <a:r>
              <a:rPr lang="en-US" dirty="0" smtClean="0"/>
              <a:t>Let’s go back to our 4-byte direct mapped cache and increase its block size to 4 byte.  Now we end up have one cache entries instead of 4 entries.</a:t>
            </a:r>
          </a:p>
          <a:p>
            <a:r>
              <a:rPr lang="en-US" dirty="0" smtClean="0"/>
              <a:t>What do you think this will do to the miss rate?  Well the miss rate probably will go to hell. It is true that if an item is accessed, it is likely that it will be accessed again soon.</a:t>
            </a:r>
          </a:p>
          <a:p>
            <a:r>
              <a:rPr lang="en-US" dirty="0" smtClean="0"/>
              <a:t>But probably NOT as soon as the very next access so the next access will cause a miss again.  So what we will end up is loading data into the cache but the data will be forced out by another cache miss before we have a chance to use it again.</a:t>
            </a:r>
          </a:p>
          <a:p>
            <a:r>
              <a:rPr lang="en-US" dirty="0" smtClean="0"/>
              <a:t>This is called the ping pong effect: the data is acting like a ping pong ball bouncing in and out of the cache.  It is one of the nightmares scenarios cache designer hope never happens.</a:t>
            </a:r>
          </a:p>
          <a:p>
            <a:r>
              <a:rPr lang="en-US" dirty="0" smtClean="0"/>
              <a:t>We also defined a term for this type of cache miss, cache miss caused by different memory location mapped to the same cache index.  It is called Conflict miss.</a:t>
            </a:r>
          </a:p>
          <a:p>
            <a:r>
              <a:rPr lang="en-US" dirty="0" smtClean="0"/>
              <a:t>There are two solutions we can use to reduce the conflict miss.  The first one is to increase the cache size.</a:t>
            </a:r>
          </a:p>
          <a:p>
            <a:r>
              <a:rPr lang="en-US" dirty="0" smtClean="0"/>
              <a:t>The second one is to increase the number of cache entries per cache index. Let me show you what I mean.</a:t>
            </a:r>
          </a:p>
          <a:p>
            <a:endParaRPr lang="en-US" dirty="0" smtClean="0"/>
          </a:p>
          <a:p>
            <a:r>
              <a:rPr lang="en-US" dirty="0" smtClean="0"/>
              <a:t>+2 = 35 min. (Y:15)</a:t>
            </a:r>
          </a:p>
          <a:p>
            <a:endParaRPr lang="en-US" dirty="0" smtClean="0"/>
          </a:p>
        </p:txBody>
      </p:sp>
      <p:sp>
        <p:nvSpPr>
          <p:cNvPr id="345092" name="Rectangle 3"/>
          <p:cNvSpPr>
            <a:spLocks noGrp="1" noRot="1" noChangeAspect="1" noChangeArrowheads="1" noTextEdit="1"/>
          </p:cNvSpPr>
          <p:nvPr>
            <p:ph type="sldImg"/>
          </p:nvPr>
        </p:nvSpPr>
        <p:spPr>
          <a:xfrm>
            <a:off x="404813" y="590550"/>
            <a:ext cx="6064250" cy="3411538"/>
          </a:xfrm>
          <a:ln>
            <a:noFill/>
          </a:ln>
        </p:spPr>
      </p:sp>
    </p:spTree>
    <p:extLst>
      <p:ext uri="{BB962C8B-B14F-4D97-AF65-F5344CB8AC3E}">
        <p14:creationId xmlns:p14="http://schemas.microsoft.com/office/powerpoint/2010/main" val="314356937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3522" name="Rectangle 7"/>
          <p:cNvSpPr>
            <a:spLocks noGrp="1" noChangeArrowheads="1"/>
          </p:cNvSpPr>
          <p:nvPr>
            <p:ph type="sldNum" sz="quarter" idx="5"/>
          </p:nvPr>
        </p:nvSpPr>
        <p:spPr/>
        <p:txBody>
          <a:bodyPr/>
          <a:lstStyle/>
          <a:p>
            <a:pPr>
              <a:defRPr/>
            </a:pPr>
            <a:fld id="{401CA799-E4F2-4619-9F66-2596458465AC}" type="slidenum">
              <a:rPr lang="it-IT" smtClean="0"/>
              <a:pPr>
                <a:defRPr/>
              </a:pPr>
              <a:t>140</a:t>
            </a:fld>
            <a:endParaRPr lang="it-IT" smtClean="0"/>
          </a:p>
        </p:txBody>
      </p:sp>
      <p:sp>
        <p:nvSpPr>
          <p:cNvPr id="346115" name="Rectangle 2"/>
          <p:cNvSpPr>
            <a:spLocks noGrp="1" noChangeArrowheads="1"/>
          </p:cNvSpPr>
          <p:nvPr>
            <p:ph type="body" idx="1"/>
          </p:nvPr>
        </p:nvSpPr>
        <p:spPr>
          <a:xfrm>
            <a:off x="515938" y="4343400"/>
            <a:ext cx="5910262" cy="4114800"/>
          </a:xfrm>
          <a:noFill/>
          <a:ln/>
        </p:spPr>
        <p:txBody>
          <a:bodyPr lIns="89949" tIns="44185" rIns="89949" bIns="44185"/>
          <a:lstStyle/>
          <a:p>
            <a:r>
              <a:rPr lang="en-US" dirty="0" smtClean="0"/>
              <a:t>While the direct mapped cache is on the simple end of the cache design spectrum, the fully associative cache is on the most complex end.</a:t>
            </a:r>
          </a:p>
          <a:p>
            <a:r>
              <a:rPr lang="en-US" dirty="0" smtClean="0"/>
              <a:t>It is the N-way set associative cache carried to the extreme where N in this case is set to the number of cache entries in the cache.</a:t>
            </a:r>
          </a:p>
          <a:p>
            <a:r>
              <a:rPr lang="en-US" dirty="0" smtClean="0"/>
              <a:t>In other words, we don’t even bother to use any address bits as the cache index.</a:t>
            </a:r>
          </a:p>
          <a:p>
            <a:r>
              <a:rPr lang="en-US" dirty="0" smtClean="0"/>
              <a:t>We just store all the upper bits of the address (except Byte select) that is associated with the cache block  as the cache tag and have one comparator for every entry.</a:t>
            </a:r>
          </a:p>
          <a:p>
            <a:r>
              <a:rPr lang="en-US" dirty="0" smtClean="0"/>
              <a:t>The address is sent to all entries at once and compared in parallel and only the one that matches are sent to the output. This is called an associative lookup.</a:t>
            </a:r>
          </a:p>
          <a:p>
            <a:r>
              <a:rPr lang="en-US" dirty="0" smtClean="0"/>
              <a:t>Needless to say, it is very hardware intensive. Usually,  fully associative cache is limited to 64 or less entries.</a:t>
            </a:r>
          </a:p>
          <a:p>
            <a:r>
              <a:rPr lang="en-US" dirty="0" smtClean="0"/>
              <a:t>Since we are not doing any mapping with the cache index, we will never push any other item out of the cache because multiple  memory locations map to the same cache location.</a:t>
            </a:r>
          </a:p>
          <a:p>
            <a:r>
              <a:rPr lang="en-US" dirty="0" smtClean="0"/>
              <a:t>Therefore, by definition, conflict miss is zero for a fully associative cache. This, however, does not mean the overall miss rate will be zero.</a:t>
            </a:r>
          </a:p>
          <a:p>
            <a:r>
              <a:rPr lang="en-US" dirty="0" smtClean="0"/>
              <a:t>Assume we have 64 entries here.  The first 64 items we accessed can fit in.</a:t>
            </a:r>
          </a:p>
          <a:p>
            <a:r>
              <a:rPr lang="en-US" dirty="0" smtClean="0"/>
              <a:t>But when we try to bring in the 65th item, we will need to throw one of them out to make room for the new item.  This bring us to the third type of cache misses: Capacity Miss.</a:t>
            </a:r>
          </a:p>
          <a:p>
            <a:endParaRPr lang="en-US" dirty="0" smtClean="0"/>
          </a:p>
          <a:p>
            <a:r>
              <a:rPr lang="en-US" dirty="0" smtClean="0"/>
              <a:t>+3 = 41 min. (Y:21)</a:t>
            </a:r>
          </a:p>
        </p:txBody>
      </p:sp>
      <p:sp>
        <p:nvSpPr>
          <p:cNvPr id="346116" name="Rectangle 3"/>
          <p:cNvSpPr>
            <a:spLocks noGrp="1" noRot="1" noChangeAspect="1" noChangeArrowheads="1" noTextEdit="1"/>
          </p:cNvSpPr>
          <p:nvPr>
            <p:ph type="sldImg"/>
          </p:nvPr>
        </p:nvSpPr>
        <p:spPr>
          <a:xfrm>
            <a:off x="404813" y="590550"/>
            <a:ext cx="6064250" cy="3411538"/>
          </a:xfrm>
          <a:ln>
            <a:noFill/>
          </a:ln>
        </p:spPr>
      </p:sp>
    </p:spTree>
    <p:extLst>
      <p:ext uri="{BB962C8B-B14F-4D97-AF65-F5344CB8AC3E}">
        <p14:creationId xmlns:p14="http://schemas.microsoft.com/office/powerpoint/2010/main" val="262009174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4546" name="Rectangle 7"/>
          <p:cNvSpPr>
            <a:spLocks noGrp="1" noChangeArrowheads="1"/>
          </p:cNvSpPr>
          <p:nvPr>
            <p:ph type="sldNum" sz="quarter" idx="5"/>
          </p:nvPr>
        </p:nvSpPr>
        <p:spPr/>
        <p:txBody>
          <a:bodyPr/>
          <a:lstStyle/>
          <a:p>
            <a:pPr>
              <a:defRPr/>
            </a:pPr>
            <a:fld id="{F8F04F03-3D8C-47D6-8AE3-7F528071278C}" type="slidenum">
              <a:rPr lang="it-IT" smtClean="0"/>
              <a:pPr>
                <a:defRPr/>
              </a:pPr>
              <a:t>141</a:t>
            </a:fld>
            <a:endParaRPr lang="it-IT" smtClean="0"/>
          </a:p>
        </p:txBody>
      </p:sp>
      <p:sp>
        <p:nvSpPr>
          <p:cNvPr id="347139" name="Rectangle 2"/>
          <p:cNvSpPr>
            <a:spLocks noGrp="1" noChangeArrowheads="1"/>
          </p:cNvSpPr>
          <p:nvPr>
            <p:ph type="body" idx="1"/>
          </p:nvPr>
        </p:nvSpPr>
        <p:spPr>
          <a:xfrm>
            <a:off x="515938" y="4343400"/>
            <a:ext cx="5910262" cy="4114800"/>
          </a:xfrm>
          <a:noFill/>
          <a:ln/>
        </p:spPr>
        <p:txBody>
          <a:bodyPr lIns="89949" tIns="44185" rIns="89949" bIns="44185"/>
          <a:lstStyle/>
          <a:p>
            <a:r>
              <a:rPr lang="en-US" dirty="0" smtClean="0"/>
              <a:t>This is called a 2-way set associative cache because there are two cache entries for each cache index.  Essentially, you have two direct mapped cache works in parallel.</a:t>
            </a:r>
          </a:p>
          <a:p>
            <a:r>
              <a:rPr lang="en-US" dirty="0" smtClean="0"/>
              <a:t>This is how it works: the cache index selects a set from the cache. The two tags in the set are compared in parallel with the upper bits of the memory address.</a:t>
            </a:r>
          </a:p>
          <a:p>
            <a:r>
              <a:rPr lang="en-US" dirty="0" smtClean="0"/>
              <a:t>If neither tag matches the incoming address tag, we have a cache miss.</a:t>
            </a:r>
          </a:p>
          <a:p>
            <a:r>
              <a:rPr lang="en-US" dirty="0" smtClean="0"/>
              <a:t>Otherwise, we have a cache hit and we will select the data on the side where the tag matches occur.</a:t>
            </a:r>
          </a:p>
          <a:p>
            <a:r>
              <a:rPr lang="en-US" dirty="0" smtClean="0"/>
              <a:t>This is simple enough.  What is its disadvantages?</a:t>
            </a:r>
          </a:p>
          <a:p>
            <a:endParaRPr lang="en-US" dirty="0" smtClean="0"/>
          </a:p>
          <a:p>
            <a:r>
              <a:rPr lang="en-US" dirty="0" smtClean="0"/>
              <a:t>+1 = 36 min. (Y:16)</a:t>
            </a:r>
          </a:p>
          <a:p>
            <a:endParaRPr lang="en-US" dirty="0" smtClean="0"/>
          </a:p>
        </p:txBody>
      </p:sp>
      <p:sp>
        <p:nvSpPr>
          <p:cNvPr id="347140" name="Rectangle 3"/>
          <p:cNvSpPr>
            <a:spLocks noGrp="1" noRot="1" noChangeAspect="1" noChangeArrowheads="1" noTextEdit="1"/>
          </p:cNvSpPr>
          <p:nvPr>
            <p:ph type="sldImg"/>
          </p:nvPr>
        </p:nvSpPr>
        <p:spPr>
          <a:xfrm>
            <a:off x="404813" y="590550"/>
            <a:ext cx="6064250" cy="3411538"/>
          </a:xfrm>
          <a:ln>
            <a:noFill/>
          </a:ln>
        </p:spPr>
      </p:sp>
    </p:spTree>
    <p:extLst>
      <p:ext uri="{BB962C8B-B14F-4D97-AF65-F5344CB8AC3E}">
        <p14:creationId xmlns:p14="http://schemas.microsoft.com/office/powerpoint/2010/main" val="116920015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978" name="Rectangle 7"/>
          <p:cNvSpPr>
            <a:spLocks noGrp="1" noChangeArrowheads="1"/>
          </p:cNvSpPr>
          <p:nvPr>
            <p:ph type="sldNum" sz="quarter" idx="5"/>
          </p:nvPr>
        </p:nvSpPr>
        <p:spPr/>
        <p:txBody>
          <a:bodyPr/>
          <a:lstStyle/>
          <a:p>
            <a:pPr>
              <a:defRPr/>
            </a:pPr>
            <a:fld id="{AA7D81ED-18A8-4AED-B04D-9623F6E692B3}" type="slidenum">
              <a:rPr lang="it-IT" smtClean="0"/>
              <a:pPr>
                <a:defRPr/>
              </a:pPr>
              <a:t>144</a:t>
            </a:fld>
            <a:endParaRPr lang="it-IT" smtClean="0"/>
          </a:p>
        </p:txBody>
      </p:sp>
      <p:sp>
        <p:nvSpPr>
          <p:cNvPr id="348163" name="Rectangle 2"/>
          <p:cNvSpPr>
            <a:spLocks noGrp="1" noChangeArrowheads="1"/>
          </p:cNvSpPr>
          <p:nvPr>
            <p:ph type="body" idx="1"/>
          </p:nvPr>
        </p:nvSpPr>
        <p:spPr>
          <a:xfrm>
            <a:off x="515938" y="4341813"/>
            <a:ext cx="5910262" cy="4116387"/>
          </a:xfrm>
          <a:noFill/>
          <a:ln/>
        </p:spPr>
        <p:txBody>
          <a:bodyPr lIns="93347" tIns="45855" rIns="93347" bIns="45855"/>
          <a:lstStyle/>
          <a:p>
            <a:r>
              <a:rPr lang="en-US" smtClean="0"/>
              <a:t>Similar to SRAM, DRAM is organized into rows and columns.</a:t>
            </a:r>
          </a:p>
          <a:p>
            <a:r>
              <a:rPr lang="en-US" smtClean="0"/>
              <a:t>But unlike SRAM, which allows you to read an entire row out at a time at a word, classical DRAM only allows you read out one-bit at time time.</a:t>
            </a:r>
          </a:p>
          <a:p>
            <a:r>
              <a:rPr lang="en-US" smtClean="0"/>
              <a:t>The reason for this is to save power as well as area.  Remember now the DRAM cell is very small we have a lot of them across horizontally.</a:t>
            </a:r>
          </a:p>
          <a:p>
            <a:r>
              <a:rPr lang="en-US" smtClean="0"/>
              <a:t>So it will be very difficult to build a Sense Amplifier for each column due to the area constraint not to mention having a sense amplifier per column will consume a lot of power.</a:t>
            </a:r>
          </a:p>
          <a:p>
            <a:r>
              <a:rPr lang="en-US" smtClean="0"/>
              <a:t>You select the bit you want to read or write by supplying a Row and then a Column address.</a:t>
            </a:r>
          </a:p>
          <a:p>
            <a:r>
              <a:rPr lang="en-US" smtClean="0"/>
              <a:t>Similar to SRAM, each row control line is referred to as the word line and each vertical data  line is referred to as the bit line.</a:t>
            </a:r>
          </a:p>
          <a:p>
            <a:endParaRPr lang="en-US" smtClean="0"/>
          </a:p>
          <a:p>
            <a:r>
              <a:rPr lang="en-US" smtClean="0"/>
              <a:t>+2 = 57 min. (Y:37)</a:t>
            </a:r>
          </a:p>
        </p:txBody>
      </p:sp>
      <p:sp>
        <p:nvSpPr>
          <p:cNvPr id="348164" name="Rectangle 3"/>
          <p:cNvSpPr>
            <a:spLocks noGrp="1" noRot="1" noChangeAspect="1" noChangeArrowheads="1" noTextEdit="1"/>
          </p:cNvSpPr>
          <p:nvPr>
            <p:ph type="sldImg"/>
          </p:nvPr>
        </p:nvSpPr>
        <p:spPr>
          <a:xfrm>
            <a:off x="401638" y="590550"/>
            <a:ext cx="6067425" cy="3413125"/>
          </a:xfrm>
          <a:ln>
            <a:noFill/>
          </a:ln>
        </p:spPr>
      </p:sp>
    </p:spTree>
    <p:extLst>
      <p:ext uri="{BB962C8B-B14F-4D97-AF65-F5344CB8AC3E}">
        <p14:creationId xmlns:p14="http://schemas.microsoft.com/office/powerpoint/2010/main" val="213596378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4002" name="Rectangle 7"/>
          <p:cNvSpPr>
            <a:spLocks noGrp="1" noChangeArrowheads="1"/>
          </p:cNvSpPr>
          <p:nvPr>
            <p:ph type="sldNum" sz="quarter" idx="5"/>
          </p:nvPr>
        </p:nvSpPr>
        <p:spPr/>
        <p:txBody>
          <a:bodyPr/>
          <a:lstStyle/>
          <a:p>
            <a:pPr>
              <a:defRPr/>
            </a:pPr>
            <a:fld id="{D08C4EB4-18D1-4B57-85BB-0E3751320361}" type="slidenum">
              <a:rPr lang="it-IT" smtClean="0"/>
              <a:pPr>
                <a:defRPr/>
              </a:pPr>
              <a:t>148</a:t>
            </a:fld>
            <a:endParaRPr lang="it-IT" smtClean="0"/>
          </a:p>
        </p:txBody>
      </p:sp>
      <p:sp>
        <p:nvSpPr>
          <p:cNvPr id="349187" name="Rectangle 2"/>
          <p:cNvSpPr>
            <a:spLocks noGrp="1" noChangeArrowheads="1"/>
          </p:cNvSpPr>
          <p:nvPr>
            <p:ph type="body" idx="1"/>
          </p:nvPr>
        </p:nvSpPr>
        <p:spPr>
          <a:xfrm>
            <a:off x="515938" y="4341813"/>
            <a:ext cx="5910262" cy="4116387"/>
          </a:xfrm>
          <a:noFill/>
          <a:ln/>
        </p:spPr>
        <p:txBody>
          <a:bodyPr lIns="93347" tIns="45855" rIns="93347" bIns="45855"/>
          <a:lstStyle/>
          <a:p>
            <a:r>
              <a:rPr lang="en-US" smtClean="0"/>
              <a:t>Here is the logic diagram of a typical DRAM.</a:t>
            </a:r>
          </a:p>
          <a:p>
            <a:r>
              <a:rPr lang="en-US" smtClean="0"/>
              <a:t>In order to save pins, Din and Dout are combined into a set of bidirectional pins so you need two pins Write Enable and Output Enable to control the D pins’ directions.</a:t>
            </a:r>
          </a:p>
          <a:p>
            <a:r>
              <a:rPr lang="en-US" smtClean="0"/>
              <a:t>In order to further save pins, the row and column addresses share one set of pins, pins A whose function is controlled by the Row Address Strobe and Column Address Strobe pins both of which are active low.</a:t>
            </a:r>
          </a:p>
          <a:p>
            <a:r>
              <a:rPr lang="en-US" smtClean="0"/>
              <a:t>Whenever the Row Address Strobe makes a high to low transition, the value on the A pins are latched in as Row address.</a:t>
            </a:r>
          </a:p>
          <a:p>
            <a:r>
              <a:rPr lang="en-US" smtClean="0"/>
              <a:t>Whenever the Column Address Strobe makes a high to low transition, the value on the A pins are latched in as Column address.</a:t>
            </a:r>
          </a:p>
          <a:p>
            <a:endParaRPr lang="en-US" smtClean="0"/>
          </a:p>
          <a:p>
            <a:r>
              <a:rPr lang="en-US" smtClean="0"/>
              <a:t>+2 = 60 min. (Y:40)</a:t>
            </a:r>
          </a:p>
        </p:txBody>
      </p:sp>
      <p:sp>
        <p:nvSpPr>
          <p:cNvPr id="349188" name="Rectangle 3"/>
          <p:cNvSpPr>
            <a:spLocks noGrp="1" noRot="1" noChangeAspect="1" noChangeArrowheads="1" noTextEdit="1"/>
          </p:cNvSpPr>
          <p:nvPr>
            <p:ph type="sldImg"/>
          </p:nvPr>
        </p:nvSpPr>
        <p:spPr>
          <a:xfrm>
            <a:off x="401638" y="590550"/>
            <a:ext cx="6067425" cy="3413125"/>
          </a:xfrm>
          <a:ln>
            <a:noFill/>
          </a:ln>
        </p:spPr>
      </p:sp>
    </p:spTree>
    <p:extLst>
      <p:ext uri="{BB962C8B-B14F-4D97-AF65-F5344CB8AC3E}">
        <p14:creationId xmlns:p14="http://schemas.microsoft.com/office/powerpoint/2010/main" val="347295664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5026" name="Rectangle 7"/>
          <p:cNvSpPr>
            <a:spLocks noGrp="1" noChangeArrowheads="1"/>
          </p:cNvSpPr>
          <p:nvPr>
            <p:ph type="sldNum" sz="quarter" idx="5"/>
          </p:nvPr>
        </p:nvSpPr>
        <p:spPr/>
        <p:txBody>
          <a:bodyPr/>
          <a:lstStyle/>
          <a:p>
            <a:pPr>
              <a:defRPr/>
            </a:pPr>
            <a:fld id="{F1F97731-8E1A-41DF-AD9C-45F33EDE1647}" type="slidenum">
              <a:rPr lang="it-IT" smtClean="0"/>
              <a:pPr>
                <a:defRPr/>
              </a:pPr>
              <a:t>151</a:t>
            </a:fld>
            <a:endParaRPr lang="it-IT" smtClean="0"/>
          </a:p>
        </p:txBody>
      </p:sp>
      <p:sp>
        <p:nvSpPr>
          <p:cNvPr id="350211" name="Rectangle 2"/>
          <p:cNvSpPr>
            <a:spLocks noGrp="1" noChangeArrowheads="1"/>
          </p:cNvSpPr>
          <p:nvPr>
            <p:ph type="body" idx="1"/>
          </p:nvPr>
        </p:nvSpPr>
        <p:spPr>
          <a:xfrm>
            <a:off x="515938" y="4341813"/>
            <a:ext cx="5910262" cy="4116387"/>
          </a:xfrm>
          <a:noFill/>
          <a:ln/>
        </p:spPr>
        <p:txBody>
          <a:bodyPr lIns="93347" tIns="45855" rIns="93347" bIns="45855"/>
          <a:lstStyle/>
          <a:p>
            <a:r>
              <a:rPr lang="en-US" smtClean="0"/>
              <a:t>Similar to DRAM write, DRAM read can also be a Early read or a Late read.</a:t>
            </a:r>
          </a:p>
          <a:p>
            <a:r>
              <a:rPr lang="en-US" smtClean="0"/>
              <a:t>In the Early Read Cycle, Output Enable is asserted before CAS is asserted so the data lines will contain valid data one Read access time after the CAS line has gone low.</a:t>
            </a:r>
          </a:p>
          <a:p>
            <a:r>
              <a:rPr lang="en-US" smtClean="0"/>
              <a:t>In the Late Read cycle, Output Enable is asserted after CAS is asserted so the data will not be available on the data lines until one read access time after OE is asserted.</a:t>
            </a:r>
          </a:p>
          <a:p>
            <a:r>
              <a:rPr lang="en-US" smtClean="0"/>
              <a:t>Once again, notice that the RAS line has to remain asserted during the entire time. The DRAM read cycle time is defined as the time between the two RAS pulse.</a:t>
            </a:r>
          </a:p>
          <a:p>
            <a:r>
              <a:rPr lang="en-US" smtClean="0"/>
              <a:t>Notice that the DRAM read cycle time is much longer than the read access time.</a:t>
            </a:r>
          </a:p>
          <a:p>
            <a:r>
              <a:rPr lang="en-US" smtClean="0"/>
              <a:t>Q: RAS &amp; CAS at same time? Yes, both must be low</a:t>
            </a:r>
          </a:p>
          <a:p>
            <a:endParaRPr lang="en-US" smtClean="0"/>
          </a:p>
          <a:p>
            <a:r>
              <a:rPr lang="en-US" smtClean="0"/>
              <a:t>+2 = 65 min. (Y:45)</a:t>
            </a:r>
          </a:p>
        </p:txBody>
      </p:sp>
      <p:sp>
        <p:nvSpPr>
          <p:cNvPr id="350212" name="Rectangle 3"/>
          <p:cNvSpPr>
            <a:spLocks noGrp="1" noRot="1" noChangeAspect="1" noChangeArrowheads="1" noTextEdit="1"/>
          </p:cNvSpPr>
          <p:nvPr>
            <p:ph type="sldImg"/>
          </p:nvPr>
        </p:nvSpPr>
        <p:spPr>
          <a:xfrm>
            <a:off x="401638" y="590550"/>
            <a:ext cx="6067425" cy="3413125"/>
          </a:xfrm>
          <a:ln>
            <a:noFill/>
          </a:ln>
        </p:spPr>
      </p:sp>
    </p:spTree>
    <p:extLst>
      <p:ext uri="{BB962C8B-B14F-4D97-AF65-F5344CB8AC3E}">
        <p14:creationId xmlns:p14="http://schemas.microsoft.com/office/powerpoint/2010/main" val="20533519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0514" name="Rectangle 7"/>
          <p:cNvSpPr>
            <a:spLocks noGrp="1" noChangeArrowheads="1"/>
          </p:cNvSpPr>
          <p:nvPr>
            <p:ph type="sldNum" sz="quarter" idx="5"/>
          </p:nvPr>
        </p:nvSpPr>
        <p:spPr>
          <a:noFill/>
        </p:spPr>
        <p:txBody>
          <a:bodyPr/>
          <a:lstStyle/>
          <a:p>
            <a:fld id="{4CACD919-E5BD-4502-BA33-F18DB0678F06}" type="slidenum">
              <a:rPr lang="it-IT" smtClean="0">
                <a:ea typeface="MS PGothic" pitchFamily="34" charset="-128"/>
              </a:rPr>
              <a:pPr/>
              <a:t>24</a:t>
            </a:fld>
            <a:endParaRPr lang="it-IT" smtClean="0">
              <a:ea typeface="MS PGothic" pitchFamily="34" charset="-128"/>
            </a:endParaRPr>
          </a:p>
        </p:txBody>
      </p:sp>
      <p:sp>
        <p:nvSpPr>
          <p:cNvPr id="320515" name="Rectangle 2"/>
          <p:cNvSpPr>
            <a:spLocks noGrp="1" noChangeArrowheads="1"/>
          </p:cNvSpPr>
          <p:nvPr>
            <p:ph type="body" idx="1"/>
          </p:nvPr>
        </p:nvSpPr>
        <p:spPr>
          <a:xfrm>
            <a:off x="515938" y="4343400"/>
            <a:ext cx="5910262" cy="4114800"/>
          </a:xfrm>
          <a:noFill/>
          <a:ln/>
        </p:spPr>
        <p:txBody>
          <a:bodyPr lIns="93347" tIns="45855" rIns="93347" bIns="45855"/>
          <a:lstStyle/>
          <a:p>
            <a:pPr eaLnBrk="1" hangingPunct="1"/>
            <a:r>
              <a:rPr lang="en-US" smtClean="0"/>
              <a:t>Here is the logic diagram of a typical SRAM. In order to save pins, Din and Dout are combined into a set of bidirectional pins so you need a new control signal: Output Enable.</a:t>
            </a:r>
          </a:p>
          <a:p>
            <a:pPr eaLnBrk="1" hangingPunct="1"/>
            <a:r>
              <a:rPr lang="en-US" smtClean="0"/>
              <a:t>Both write enable and output enable are usually asserted low.</a:t>
            </a:r>
          </a:p>
          <a:p>
            <a:pPr eaLnBrk="1" hangingPunct="1"/>
            <a:r>
              <a:rPr lang="en-US" smtClean="0"/>
              <a:t>When Write Enable is asserted, the D pins serve as the data input pin.</a:t>
            </a:r>
          </a:p>
          <a:p>
            <a:pPr eaLnBrk="1" hangingPunct="1"/>
            <a:r>
              <a:rPr lang="en-US" smtClean="0"/>
              <a:t>When Output Enable is asserted, the D pins serve as the data output pin.</a:t>
            </a:r>
          </a:p>
          <a:p>
            <a:pPr eaLnBrk="1" hangingPunct="1"/>
            <a:endParaRPr lang="en-US" smtClean="0"/>
          </a:p>
          <a:p>
            <a:pPr eaLnBrk="1" hangingPunct="1"/>
            <a:r>
              <a:rPr lang="en-US" smtClean="0"/>
              <a:t>+1 = 33 min. (Y:13) </a:t>
            </a:r>
          </a:p>
        </p:txBody>
      </p:sp>
      <p:sp>
        <p:nvSpPr>
          <p:cNvPr id="320516" name="Rectangle 3"/>
          <p:cNvSpPr>
            <a:spLocks noGrp="1" noRot="1" noChangeAspect="1" noChangeArrowheads="1" noTextEdit="1"/>
          </p:cNvSpPr>
          <p:nvPr>
            <p:ph type="sldImg"/>
          </p:nvPr>
        </p:nvSpPr>
        <p:spPr>
          <a:xfrm>
            <a:off x="401638" y="590550"/>
            <a:ext cx="6067425" cy="3413125"/>
          </a:xfrm>
          <a:ln>
            <a:noFill/>
          </a:ln>
        </p:spPr>
      </p:sp>
    </p:spTree>
    <p:extLst>
      <p:ext uri="{BB962C8B-B14F-4D97-AF65-F5344CB8AC3E}">
        <p14:creationId xmlns:p14="http://schemas.microsoft.com/office/powerpoint/2010/main" val="312502204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6050" name="Rectangle 7"/>
          <p:cNvSpPr>
            <a:spLocks noGrp="1" noChangeArrowheads="1"/>
          </p:cNvSpPr>
          <p:nvPr>
            <p:ph type="sldNum" sz="quarter" idx="5"/>
          </p:nvPr>
        </p:nvSpPr>
        <p:spPr/>
        <p:txBody>
          <a:bodyPr/>
          <a:lstStyle/>
          <a:p>
            <a:pPr>
              <a:defRPr/>
            </a:pPr>
            <a:fld id="{DBFF9DAC-EF87-48A9-965C-0FAFECF2872C}" type="slidenum">
              <a:rPr lang="it-IT" smtClean="0"/>
              <a:pPr>
                <a:defRPr/>
              </a:pPr>
              <a:t>152</a:t>
            </a:fld>
            <a:endParaRPr lang="it-IT" smtClean="0"/>
          </a:p>
        </p:txBody>
      </p:sp>
      <p:sp>
        <p:nvSpPr>
          <p:cNvPr id="351235" name="Rectangle 2"/>
          <p:cNvSpPr>
            <a:spLocks noGrp="1" noChangeArrowheads="1"/>
          </p:cNvSpPr>
          <p:nvPr>
            <p:ph type="body" idx="1"/>
          </p:nvPr>
        </p:nvSpPr>
        <p:spPr>
          <a:xfrm>
            <a:off x="515938" y="4341813"/>
            <a:ext cx="5910262" cy="4116387"/>
          </a:xfrm>
          <a:noFill/>
          <a:ln/>
        </p:spPr>
        <p:txBody>
          <a:bodyPr lIns="93347" tIns="45855" rIns="93347" bIns="45855"/>
          <a:lstStyle/>
          <a:p>
            <a:r>
              <a:rPr lang="en-US" smtClean="0"/>
              <a:t>Let me show you an example.  Here we are performing two write operation to the DRAM.</a:t>
            </a:r>
          </a:p>
          <a:p>
            <a:r>
              <a:rPr lang="en-US" smtClean="0"/>
              <a:t>Setup/hold times in colar bars</a:t>
            </a:r>
          </a:p>
          <a:p>
            <a:r>
              <a:rPr lang="en-US" smtClean="0"/>
              <a:t>Remember, this is very important. All DRAM access start with the assertion of the RAS line.</a:t>
            </a:r>
          </a:p>
          <a:p>
            <a:r>
              <a:rPr lang="en-US" smtClean="0"/>
              <a:t>When the RAS_L line go low, the address lines are latched in as row address.  This is followed by the CAS_L line going low to latch in the column address.</a:t>
            </a:r>
          </a:p>
          <a:p>
            <a:r>
              <a:rPr lang="en-US" smtClean="0"/>
              <a:t>Of course, there will be certain setup and hold time requirements for the address as well as data as highlighted here.</a:t>
            </a:r>
          </a:p>
          <a:p>
            <a:r>
              <a:rPr lang="en-US" smtClean="0"/>
              <a:t>Since the Write Enable line is already asserted before CAS is asserted, write will occur shortly after the column address is latched in.  This is referred to as the Early Write Cycle.</a:t>
            </a:r>
          </a:p>
          <a:p>
            <a:r>
              <a:rPr lang="en-US" smtClean="0"/>
              <a:t>This is different from the 2nd example I showed here where the Write Enable signal comes AFTER the assertion of CAS.  This is referred to as a Later Write cycle.</a:t>
            </a:r>
          </a:p>
          <a:p>
            <a:r>
              <a:rPr lang="en-US" smtClean="0"/>
              <a:t>Notice that in the early write cycle, the width of the CAS line, which you as a logic designer can and should control, must be as long as the memory’s write access time.</a:t>
            </a:r>
          </a:p>
          <a:p>
            <a:r>
              <a:rPr lang="en-US" smtClean="0"/>
              <a:t>On the other hand, in the later write cycle, the width of the Write Enable pulse must be as wide as the WR Access Time.</a:t>
            </a:r>
          </a:p>
          <a:p>
            <a:r>
              <a:rPr lang="en-US" smtClean="0"/>
              <a:t>Also notice that the RAS line has to remain asserted (low) during the entire access cycle.</a:t>
            </a:r>
          </a:p>
          <a:p>
            <a:r>
              <a:rPr lang="en-US" smtClean="0"/>
              <a:t>The DRAM write cycle time is defined as the time between the two RAS pulse and is much longer than the DRAM write access time.</a:t>
            </a:r>
          </a:p>
          <a:p>
            <a:endParaRPr lang="en-US" smtClean="0"/>
          </a:p>
          <a:p>
            <a:r>
              <a:rPr lang="en-US" smtClean="0"/>
              <a:t>+3 = 63 min. (Y:43)</a:t>
            </a:r>
          </a:p>
        </p:txBody>
      </p:sp>
      <p:sp>
        <p:nvSpPr>
          <p:cNvPr id="351236" name="Rectangle 3"/>
          <p:cNvSpPr>
            <a:spLocks noGrp="1" noRot="1" noChangeAspect="1" noChangeArrowheads="1" noTextEdit="1"/>
          </p:cNvSpPr>
          <p:nvPr>
            <p:ph type="sldImg"/>
          </p:nvPr>
        </p:nvSpPr>
        <p:spPr>
          <a:xfrm>
            <a:off x="401638" y="590550"/>
            <a:ext cx="6067425" cy="3413125"/>
          </a:xfrm>
          <a:ln>
            <a:noFill/>
          </a:ln>
        </p:spPr>
      </p:sp>
    </p:spTree>
    <p:extLst>
      <p:ext uri="{BB962C8B-B14F-4D97-AF65-F5344CB8AC3E}">
        <p14:creationId xmlns:p14="http://schemas.microsoft.com/office/powerpoint/2010/main" val="423998123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098" name="Rectangle 7"/>
          <p:cNvSpPr>
            <a:spLocks noGrp="1" noChangeArrowheads="1"/>
          </p:cNvSpPr>
          <p:nvPr>
            <p:ph type="sldNum" sz="quarter" idx="5"/>
          </p:nvPr>
        </p:nvSpPr>
        <p:spPr/>
        <p:txBody>
          <a:bodyPr/>
          <a:lstStyle/>
          <a:p>
            <a:pPr>
              <a:defRPr/>
            </a:pPr>
            <a:fld id="{A57D9DBA-464C-4A07-9E56-1C688F5C7B81}" type="slidenum">
              <a:rPr lang="it-IT" smtClean="0"/>
              <a:pPr>
                <a:defRPr/>
              </a:pPr>
              <a:t>204</a:t>
            </a:fld>
            <a:endParaRPr lang="it-IT" smtClean="0"/>
          </a:p>
        </p:txBody>
      </p:sp>
      <p:sp>
        <p:nvSpPr>
          <p:cNvPr id="352259" name="Rectangle 2"/>
          <p:cNvSpPr>
            <a:spLocks noGrp="1" noRot="1" noChangeAspect="1" noChangeArrowheads="1" noTextEdit="1"/>
          </p:cNvSpPr>
          <p:nvPr>
            <p:ph type="sldImg"/>
          </p:nvPr>
        </p:nvSpPr>
        <p:spPr>
          <a:xfrm>
            <a:off x="398463" y="693738"/>
            <a:ext cx="6064250" cy="3411537"/>
          </a:xfrm>
          <a:ln w="12700" cap="flat">
            <a:solidFill>
              <a:schemeClr val="tx1"/>
            </a:solidFill>
            <a:prstDash val="sysDot"/>
          </a:ln>
        </p:spPr>
      </p:sp>
      <p:sp>
        <p:nvSpPr>
          <p:cNvPr id="352260" name="Rectangle 3"/>
          <p:cNvSpPr>
            <a:spLocks noGrp="1" noChangeArrowheads="1"/>
          </p:cNvSpPr>
          <p:nvPr>
            <p:ph type="body" idx="1"/>
          </p:nvPr>
        </p:nvSpPr>
        <p:spPr>
          <a:xfrm>
            <a:off x="915988" y="4341813"/>
            <a:ext cx="5026025" cy="4116387"/>
          </a:xfrm>
          <a:noFill/>
          <a:ln/>
        </p:spPr>
        <p:txBody>
          <a:bodyPr lIns="91596" tIns="45799" rIns="91596" bIns="45799"/>
          <a:lstStyle/>
          <a:p>
            <a:endParaRPr lang="th-TH" smtClean="0"/>
          </a:p>
        </p:txBody>
      </p:sp>
    </p:spTree>
    <p:extLst>
      <p:ext uri="{BB962C8B-B14F-4D97-AF65-F5344CB8AC3E}">
        <p14:creationId xmlns:p14="http://schemas.microsoft.com/office/powerpoint/2010/main" val="20001380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0146" name="Rectangle 7"/>
          <p:cNvSpPr>
            <a:spLocks noGrp="1" noChangeArrowheads="1"/>
          </p:cNvSpPr>
          <p:nvPr>
            <p:ph type="sldNum" sz="quarter" idx="5"/>
          </p:nvPr>
        </p:nvSpPr>
        <p:spPr/>
        <p:txBody>
          <a:bodyPr/>
          <a:lstStyle/>
          <a:p>
            <a:pPr>
              <a:defRPr/>
            </a:pPr>
            <a:fld id="{0FBA845E-2F6D-4ABB-8883-D0BD0AA1FD1B}" type="slidenum">
              <a:rPr lang="it-IT" smtClean="0"/>
              <a:pPr>
                <a:defRPr/>
              </a:pPr>
              <a:t>236</a:t>
            </a:fld>
            <a:endParaRPr lang="it-IT" smtClean="0"/>
          </a:p>
        </p:txBody>
      </p:sp>
      <p:sp>
        <p:nvSpPr>
          <p:cNvPr id="353283" name="Rectangle 2"/>
          <p:cNvSpPr>
            <a:spLocks noGrp="1" noRot="1" noChangeAspect="1" noChangeArrowheads="1" noTextEdit="1"/>
          </p:cNvSpPr>
          <p:nvPr>
            <p:ph type="sldImg"/>
          </p:nvPr>
        </p:nvSpPr>
        <p:spPr>
          <a:ln/>
        </p:spPr>
      </p:sp>
      <p:sp>
        <p:nvSpPr>
          <p:cNvPr id="353284" name="Rectangle 3"/>
          <p:cNvSpPr>
            <a:spLocks noGrp="1" noChangeArrowheads="1"/>
          </p:cNvSpPr>
          <p:nvPr>
            <p:ph type="body" idx="1"/>
          </p:nvPr>
        </p:nvSpPr>
        <p:spPr>
          <a:noFill/>
          <a:ln/>
        </p:spPr>
        <p:txBody>
          <a:bodyPr/>
          <a:lstStyle/>
          <a:p>
            <a:r>
              <a:rPr lang="en-US" dirty="0" smtClean="0"/>
              <a:t>The third term now shows up as an adaptive scale factor in the bias current, as well as an adaptive scale factor modulating the </a:t>
            </a:r>
            <a:r>
              <a:rPr lang="en-US" dirty="0" err="1" smtClean="0"/>
              <a:t>transconductance</a:t>
            </a:r>
            <a:r>
              <a:rPr lang="en-US" dirty="0" smtClean="0"/>
              <a:t>.</a:t>
            </a:r>
          </a:p>
          <a:p>
            <a:endParaRPr lang="en-US" dirty="0" smtClean="0"/>
          </a:p>
          <a:p>
            <a:r>
              <a:rPr lang="en-US" dirty="0" smtClean="0"/>
              <a:t>So now, how do we adapt the charge on the floating-gate if there are no conductive paths connecting it to anything?</a:t>
            </a:r>
          </a:p>
          <a:p>
            <a:endParaRPr lang="en-US" dirty="0" smtClean="0"/>
          </a:p>
          <a:p>
            <a:r>
              <a:rPr lang="en-US" dirty="0" smtClean="0"/>
              <a:t>We take advantage of two processes from the device physics:  electron tunneling, which allows us to add charge to the floating-gate, and hot-electron injection which allows us to remove charge from the floating-gate.</a:t>
            </a:r>
          </a:p>
          <a:p>
            <a:endParaRPr lang="en-US" dirty="0" smtClean="0"/>
          </a:p>
          <a:p>
            <a:r>
              <a:rPr lang="en-US" dirty="0" smtClean="0"/>
              <a:t>These two processes are described by currents dependent on tunneling and injection.</a:t>
            </a:r>
          </a:p>
          <a:p>
            <a:endParaRPr lang="en-US" dirty="0" smtClean="0"/>
          </a:p>
          <a:p>
            <a:r>
              <a:rPr lang="en-US" dirty="0" smtClean="0"/>
              <a:t>For continuous-time adaptation, we fix the tunneling current to a bias value, and allow the injection current to vary around this operating point.</a:t>
            </a:r>
          </a:p>
          <a:p>
            <a:endParaRPr lang="en-US" dirty="0" smtClean="0"/>
          </a:p>
          <a:p>
            <a:r>
              <a:rPr lang="en-US" dirty="0" smtClean="0"/>
              <a:t>The dynamics of the floating-gate voltage can be determined by writing KCL at the floating-node.  We will separate this differential equation into fast and slow timescales such that we can ignore Vg dot and </a:t>
            </a:r>
            <a:r>
              <a:rPr lang="en-US" dirty="0" err="1" smtClean="0"/>
              <a:t>Vd</a:t>
            </a:r>
            <a:r>
              <a:rPr lang="en-US" dirty="0" smtClean="0"/>
              <a:t> dot...</a:t>
            </a:r>
          </a:p>
        </p:txBody>
      </p:sp>
    </p:spTree>
    <p:extLst>
      <p:ext uri="{BB962C8B-B14F-4D97-AF65-F5344CB8AC3E}">
        <p14:creationId xmlns:p14="http://schemas.microsoft.com/office/powerpoint/2010/main" val="353075050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1170" name="Rectangle 7"/>
          <p:cNvSpPr>
            <a:spLocks noGrp="1" noChangeArrowheads="1"/>
          </p:cNvSpPr>
          <p:nvPr>
            <p:ph type="sldNum" sz="quarter" idx="5"/>
          </p:nvPr>
        </p:nvSpPr>
        <p:spPr/>
        <p:txBody>
          <a:bodyPr/>
          <a:lstStyle/>
          <a:p>
            <a:pPr>
              <a:defRPr/>
            </a:pPr>
            <a:fld id="{ADA55198-5B11-46E3-A701-84B5C27A375E}" type="slidenum">
              <a:rPr lang="it-IT" smtClean="0"/>
              <a:pPr>
                <a:defRPr/>
              </a:pPr>
              <a:t>238</a:t>
            </a:fld>
            <a:endParaRPr lang="it-IT" smtClean="0"/>
          </a:p>
        </p:txBody>
      </p:sp>
      <p:sp>
        <p:nvSpPr>
          <p:cNvPr id="354307" name="Rectangle 2"/>
          <p:cNvSpPr>
            <a:spLocks noGrp="1" noRot="1" noChangeAspect="1" noChangeArrowheads="1" noTextEdit="1"/>
          </p:cNvSpPr>
          <p:nvPr>
            <p:ph type="sldImg"/>
          </p:nvPr>
        </p:nvSpPr>
        <p:spPr>
          <a:ln/>
        </p:spPr>
      </p:sp>
      <p:sp>
        <p:nvSpPr>
          <p:cNvPr id="354308" name="Rectangle 3"/>
          <p:cNvSpPr>
            <a:spLocks noGrp="1" noChangeArrowheads="1"/>
          </p:cNvSpPr>
          <p:nvPr>
            <p:ph type="body" idx="1"/>
          </p:nvPr>
        </p:nvSpPr>
        <p:spPr>
          <a:noFill/>
          <a:ln/>
        </p:spPr>
        <p:txBody>
          <a:bodyPr/>
          <a:lstStyle/>
          <a:p>
            <a:r>
              <a:rPr lang="en-US" smtClean="0"/>
              <a:t>Examine the methods of charge change and generally exclude UV injection due to costs.</a:t>
            </a:r>
          </a:p>
        </p:txBody>
      </p:sp>
    </p:spTree>
    <p:extLst>
      <p:ext uri="{BB962C8B-B14F-4D97-AF65-F5344CB8AC3E}">
        <p14:creationId xmlns:p14="http://schemas.microsoft.com/office/powerpoint/2010/main" val="23720223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194" name="Rectangle 7"/>
          <p:cNvSpPr>
            <a:spLocks noGrp="1" noChangeArrowheads="1"/>
          </p:cNvSpPr>
          <p:nvPr>
            <p:ph type="sldNum" sz="quarter" idx="5"/>
          </p:nvPr>
        </p:nvSpPr>
        <p:spPr/>
        <p:txBody>
          <a:bodyPr/>
          <a:lstStyle/>
          <a:p>
            <a:pPr>
              <a:defRPr/>
            </a:pPr>
            <a:fld id="{74E031D8-52BE-4E5C-BB11-4FDBFD4E7882}" type="slidenum">
              <a:rPr lang="it-IT" smtClean="0"/>
              <a:pPr>
                <a:defRPr/>
              </a:pPr>
              <a:t>240</a:t>
            </a:fld>
            <a:endParaRPr lang="it-IT" smtClean="0"/>
          </a:p>
        </p:txBody>
      </p:sp>
      <p:sp>
        <p:nvSpPr>
          <p:cNvPr id="355331" name="Rectangle 2"/>
          <p:cNvSpPr>
            <a:spLocks noGrp="1" noRot="1" noChangeAspect="1" noChangeArrowheads="1" noTextEdit="1"/>
          </p:cNvSpPr>
          <p:nvPr>
            <p:ph type="sldImg"/>
          </p:nvPr>
        </p:nvSpPr>
        <p:spPr>
          <a:ln/>
        </p:spPr>
      </p:sp>
      <p:sp>
        <p:nvSpPr>
          <p:cNvPr id="355332" name="Rectangle 3"/>
          <p:cNvSpPr>
            <a:spLocks noGrp="1" noChangeArrowheads="1"/>
          </p:cNvSpPr>
          <p:nvPr>
            <p:ph type="body" idx="1"/>
          </p:nvPr>
        </p:nvSpPr>
        <p:spPr>
          <a:noFill/>
          <a:ln/>
        </p:spPr>
        <p:txBody>
          <a:bodyPr/>
          <a:lstStyle/>
          <a:p>
            <a:r>
              <a:rPr lang="en-US" smtClean="0"/>
              <a:t>Examine the methods of charge change and generally exclude UV injection due to costs.</a:t>
            </a:r>
          </a:p>
        </p:txBody>
      </p:sp>
    </p:spTree>
    <p:extLst>
      <p:ext uri="{BB962C8B-B14F-4D97-AF65-F5344CB8AC3E}">
        <p14:creationId xmlns:p14="http://schemas.microsoft.com/office/powerpoint/2010/main" val="24244235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6594" name="Rectangle 7"/>
          <p:cNvSpPr>
            <a:spLocks noGrp="1" noChangeArrowheads="1"/>
          </p:cNvSpPr>
          <p:nvPr>
            <p:ph type="sldNum" sz="quarter" idx="5"/>
          </p:nvPr>
        </p:nvSpPr>
        <p:spPr/>
        <p:txBody>
          <a:bodyPr/>
          <a:lstStyle/>
          <a:p>
            <a:pPr>
              <a:defRPr/>
            </a:pPr>
            <a:fld id="{59AA8DBD-EBBC-4F17-90DB-4B6F60894289}" type="slidenum">
              <a:rPr lang="it-IT" smtClean="0"/>
              <a:pPr>
                <a:defRPr/>
              </a:pPr>
              <a:t>32</a:t>
            </a:fld>
            <a:endParaRPr lang="it-IT" smtClean="0"/>
          </a:p>
        </p:txBody>
      </p:sp>
      <p:sp>
        <p:nvSpPr>
          <p:cNvPr id="321539" name="Rectangle 2"/>
          <p:cNvSpPr>
            <a:spLocks noGrp="1" noChangeArrowheads="1"/>
          </p:cNvSpPr>
          <p:nvPr>
            <p:ph type="body" idx="1"/>
          </p:nvPr>
        </p:nvSpPr>
        <p:spPr>
          <a:xfrm>
            <a:off x="515938" y="4341813"/>
            <a:ext cx="5910262" cy="4116387"/>
          </a:xfrm>
          <a:noFill/>
          <a:ln/>
        </p:spPr>
        <p:txBody>
          <a:bodyPr lIns="93347" tIns="45855" rIns="93347" bIns="45855"/>
          <a:lstStyle/>
          <a:p>
            <a:r>
              <a:rPr lang="en-US" smtClean="0"/>
              <a:t>For write, you set up your address and data on the A and D pins and then you generate a write pulse that  is long enough for the write access time.</a:t>
            </a:r>
          </a:p>
          <a:p>
            <a:r>
              <a:rPr lang="en-US" smtClean="0"/>
              <a:t>For simplicity, I have assumed the Write setup time for address and data to be the same.  In real life, they can be different.</a:t>
            </a:r>
          </a:p>
          <a:p>
            <a:r>
              <a:rPr lang="en-US" smtClean="0"/>
              <a:t>For read operation, you have disasserted Wr Enable and assert Output Enable. Since you are supplying garbage address here so as soon as you assert OE_L, you will get garbage out.</a:t>
            </a:r>
          </a:p>
          <a:p>
            <a:r>
              <a:rPr lang="en-US" smtClean="0"/>
              <a:t>If you then present an valid address to the SRAM, valid data will be available at the output after a delay of the Write Access Time.</a:t>
            </a:r>
          </a:p>
          <a:p>
            <a:r>
              <a:rPr lang="en-US" smtClean="0"/>
              <a:t>SRAM’s timing is much simpler than the DRAM timing which I will show you later.</a:t>
            </a:r>
          </a:p>
          <a:p>
            <a:r>
              <a:rPr lang="en-US" smtClean="0"/>
              <a:t>+1 = 34 min. (Y:14)</a:t>
            </a:r>
          </a:p>
        </p:txBody>
      </p:sp>
      <p:sp>
        <p:nvSpPr>
          <p:cNvPr id="321540" name="Rectangle 3"/>
          <p:cNvSpPr>
            <a:spLocks noGrp="1" noRot="1" noChangeAspect="1" noChangeArrowheads="1" noTextEdit="1"/>
          </p:cNvSpPr>
          <p:nvPr>
            <p:ph type="sldImg"/>
          </p:nvPr>
        </p:nvSpPr>
        <p:spPr>
          <a:xfrm>
            <a:off x="401638" y="590550"/>
            <a:ext cx="6067425" cy="3413125"/>
          </a:xfrm>
          <a:ln>
            <a:noFill/>
          </a:ln>
        </p:spPr>
      </p:sp>
    </p:spTree>
    <p:extLst>
      <p:ext uri="{BB962C8B-B14F-4D97-AF65-F5344CB8AC3E}">
        <p14:creationId xmlns:p14="http://schemas.microsoft.com/office/powerpoint/2010/main" val="24926606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7618" name="Rectangle 7"/>
          <p:cNvSpPr>
            <a:spLocks noGrp="1" noChangeArrowheads="1"/>
          </p:cNvSpPr>
          <p:nvPr>
            <p:ph type="sldNum" sz="quarter" idx="5"/>
          </p:nvPr>
        </p:nvSpPr>
        <p:spPr/>
        <p:txBody>
          <a:bodyPr/>
          <a:lstStyle/>
          <a:p>
            <a:pPr>
              <a:defRPr/>
            </a:pPr>
            <a:fld id="{4BE77513-70FC-463F-B280-7B2D4210BFDB}" type="slidenum">
              <a:rPr lang="it-IT" smtClean="0"/>
              <a:pPr>
                <a:defRPr/>
              </a:pPr>
              <a:t>41</a:t>
            </a:fld>
            <a:endParaRPr lang="it-IT" smtClean="0"/>
          </a:p>
        </p:txBody>
      </p:sp>
      <p:sp>
        <p:nvSpPr>
          <p:cNvPr id="322563" name="Rectangle 2"/>
          <p:cNvSpPr>
            <a:spLocks noGrp="1" noRot="1" noChangeAspect="1" noChangeArrowheads="1" noTextEdit="1"/>
          </p:cNvSpPr>
          <p:nvPr>
            <p:ph type="sldImg"/>
          </p:nvPr>
        </p:nvSpPr>
        <p:spPr>
          <a:xfrm>
            <a:off x="338138" y="679450"/>
            <a:ext cx="6172200" cy="3471863"/>
          </a:xfrm>
          <a:ln/>
        </p:spPr>
      </p:sp>
      <p:sp>
        <p:nvSpPr>
          <p:cNvPr id="322564" name="Rectangle 3"/>
          <p:cNvSpPr>
            <a:spLocks noGrp="1" noChangeArrowheads="1"/>
          </p:cNvSpPr>
          <p:nvPr>
            <p:ph type="body" idx="1"/>
          </p:nvPr>
        </p:nvSpPr>
        <p:spPr>
          <a:xfrm>
            <a:off x="903288" y="4376738"/>
            <a:ext cx="5040312" cy="4075112"/>
          </a:xfrm>
          <a:noFill/>
          <a:ln/>
        </p:spPr>
        <p:txBody>
          <a:bodyPr lIns="89907" tIns="44953" rIns="89907" bIns="44953"/>
          <a:lstStyle/>
          <a:p>
            <a:r>
              <a:rPr lang="en-US" smtClean="0"/>
              <a:t>To decrease the bit line delay for reads – use low swing bit lines, i.e., bit lines don’t swing rail-to-rail, but precharge to Vdd (as 1) and discharge to Vdd – 10%Vdd (as 0).  (So for 2.5V Vdd, 0 is 2.25V.)   Requires sense amplifiers to restore to full swing.</a:t>
            </a:r>
          </a:p>
          <a:p>
            <a:endParaRPr lang="en-US" smtClean="0"/>
          </a:p>
          <a:p>
            <a:r>
              <a:rPr lang="en-US" smtClean="0"/>
              <a:t>Write circuitry – receives full swing from sense amps – or writes full swing to the bit lines</a:t>
            </a:r>
          </a:p>
          <a:p>
            <a:endParaRPr lang="en-US" smtClean="0"/>
          </a:p>
        </p:txBody>
      </p:sp>
    </p:spTree>
    <p:extLst>
      <p:ext uri="{BB962C8B-B14F-4D97-AF65-F5344CB8AC3E}">
        <p14:creationId xmlns:p14="http://schemas.microsoft.com/office/powerpoint/2010/main" val="5087531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7618" name="Rectangle 7"/>
          <p:cNvSpPr>
            <a:spLocks noGrp="1" noChangeArrowheads="1"/>
          </p:cNvSpPr>
          <p:nvPr>
            <p:ph type="sldNum" sz="quarter" idx="5"/>
          </p:nvPr>
        </p:nvSpPr>
        <p:spPr/>
        <p:txBody>
          <a:bodyPr/>
          <a:lstStyle/>
          <a:p>
            <a:pPr>
              <a:defRPr/>
            </a:pPr>
            <a:fld id="{AE963C68-A1E3-4715-9119-DDEB77F77BC0}" type="slidenum">
              <a:rPr lang="it-IT" smtClean="0"/>
              <a:pPr>
                <a:defRPr/>
              </a:pPr>
              <a:t>42</a:t>
            </a:fld>
            <a:endParaRPr lang="it-IT" smtClean="0"/>
          </a:p>
        </p:txBody>
      </p:sp>
      <p:sp>
        <p:nvSpPr>
          <p:cNvPr id="322563" name="Rectangle 2"/>
          <p:cNvSpPr>
            <a:spLocks noGrp="1" noRot="1" noChangeAspect="1" noChangeArrowheads="1" noTextEdit="1"/>
          </p:cNvSpPr>
          <p:nvPr>
            <p:ph type="sldImg"/>
          </p:nvPr>
        </p:nvSpPr>
        <p:spPr>
          <a:xfrm>
            <a:off x="338138" y="679450"/>
            <a:ext cx="6172200" cy="3471863"/>
          </a:xfrm>
          <a:ln/>
        </p:spPr>
      </p:sp>
      <p:sp>
        <p:nvSpPr>
          <p:cNvPr id="322564" name="Rectangle 3"/>
          <p:cNvSpPr>
            <a:spLocks noGrp="1" noChangeArrowheads="1"/>
          </p:cNvSpPr>
          <p:nvPr>
            <p:ph type="body" idx="1"/>
          </p:nvPr>
        </p:nvSpPr>
        <p:spPr>
          <a:xfrm>
            <a:off x="903288" y="4376738"/>
            <a:ext cx="5040312" cy="4075112"/>
          </a:xfrm>
          <a:noFill/>
          <a:ln/>
        </p:spPr>
        <p:txBody>
          <a:bodyPr lIns="89907" tIns="44953" rIns="89907" bIns="44953"/>
          <a:lstStyle/>
          <a:p>
            <a:r>
              <a:rPr lang="en-US" smtClean="0"/>
              <a:t>To decrease the bit line delay for reads – use low swing bit lines, i.e., bit lines don’t swing rail-to-rail, but precharge to Vdd (as 1) and discharge to Vdd – 10%Vdd (as 0).  (So for 2.5V Vdd, 0 is 2.25V.)   Requires sense amplifiers to restore to full swing.</a:t>
            </a:r>
          </a:p>
          <a:p>
            <a:endParaRPr lang="en-US" smtClean="0"/>
          </a:p>
          <a:p>
            <a:r>
              <a:rPr lang="en-US" smtClean="0"/>
              <a:t>Write circuitry – receives full swing from sense amps – or writes full swing to the bit lines</a:t>
            </a:r>
          </a:p>
          <a:p>
            <a:endParaRPr lang="en-US" smtClean="0"/>
          </a:p>
        </p:txBody>
      </p:sp>
    </p:spTree>
    <p:extLst>
      <p:ext uri="{BB962C8B-B14F-4D97-AF65-F5344CB8AC3E}">
        <p14:creationId xmlns:p14="http://schemas.microsoft.com/office/powerpoint/2010/main" val="21968263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42" name="Rectangle 7"/>
          <p:cNvSpPr>
            <a:spLocks noGrp="1" noChangeArrowheads="1"/>
          </p:cNvSpPr>
          <p:nvPr>
            <p:ph type="sldNum" sz="quarter" idx="5"/>
          </p:nvPr>
        </p:nvSpPr>
        <p:spPr/>
        <p:txBody>
          <a:bodyPr/>
          <a:lstStyle/>
          <a:p>
            <a:pPr>
              <a:defRPr/>
            </a:pPr>
            <a:fld id="{106DFCF1-1C7D-41E3-A219-90EA19B93A40}" type="slidenum">
              <a:rPr lang="it-IT" smtClean="0"/>
              <a:pPr>
                <a:defRPr/>
              </a:pPr>
              <a:t>51</a:t>
            </a:fld>
            <a:endParaRPr lang="it-IT" smtClean="0"/>
          </a:p>
        </p:txBody>
      </p:sp>
      <p:sp>
        <p:nvSpPr>
          <p:cNvPr id="323587" name="Rectangle 2"/>
          <p:cNvSpPr>
            <a:spLocks noGrp="1" noRot="1" noChangeAspect="1" noChangeArrowheads="1" noTextEdit="1"/>
          </p:cNvSpPr>
          <p:nvPr>
            <p:ph type="sldImg"/>
          </p:nvPr>
        </p:nvSpPr>
        <p:spPr>
          <a:xfrm>
            <a:off x="338138" y="679450"/>
            <a:ext cx="6172200" cy="3471863"/>
          </a:xfrm>
          <a:ln/>
        </p:spPr>
      </p:sp>
      <p:sp>
        <p:nvSpPr>
          <p:cNvPr id="323588" name="Rectangle 3"/>
          <p:cNvSpPr>
            <a:spLocks noGrp="1" noChangeArrowheads="1"/>
          </p:cNvSpPr>
          <p:nvPr>
            <p:ph type="body" idx="1"/>
          </p:nvPr>
        </p:nvSpPr>
        <p:spPr>
          <a:xfrm>
            <a:off x="903288" y="4376738"/>
            <a:ext cx="5040312" cy="4075112"/>
          </a:xfrm>
          <a:noFill/>
          <a:ln/>
        </p:spPr>
        <p:txBody>
          <a:bodyPr lIns="89907" tIns="44953" rIns="89907" bIns="44953"/>
          <a:lstStyle/>
          <a:p>
            <a:r>
              <a:rPr lang="en-US" smtClean="0"/>
              <a:t>M5 in saturation, M1 in linear mode</a:t>
            </a:r>
          </a:p>
        </p:txBody>
      </p:sp>
    </p:spTree>
    <p:extLst>
      <p:ext uri="{BB962C8B-B14F-4D97-AF65-F5344CB8AC3E}">
        <p14:creationId xmlns:p14="http://schemas.microsoft.com/office/powerpoint/2010/main" val="28930737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9666" name="Rectangle 7"/>
          <p:cNvSpPr>
            <a:spLocks noGrp="1" noChangeArrowheads="1"/>
          </p:cNvSpPr>
          <p:nvPr>
            <p:ph type="sldNum" sz="quarter" idx="5"/>
          </p:nvPr>
        </p:nvSpPr>
        <p:spPr/>
        <p:txBody>
          <a:bodyPr/>
          <a:lstStyle/>
          <a:p>
            <a:pPr>
              <a:defRPr/>
            </a:pPr>
            <a:fld id="{0D77AC2B-EB09-4C95-823A-7AA5A9740E91}" type="slidenum">
              <a:rPr lang="it-IT" smtClean="0"/>
              <a:pPr>
                <a:defRPr/>
              </a:pPr>
              <a:t>52</a:t>
            </a:fld>
            <a:endParaRPr lang="it-IT" smtClean="0"/>
          </a:p>
        </p:txBody>
      </p:sp>
      <p:sp>
        <p:nvSpPr>
          <p:cNvPr id="324611" name="Rectangle 2"/>
          <p:cNvSpPr>
            <a:spLocks noGrp="1" noRot="1" noChangeAspect="1" noChangeArrowheads="1" noTextEdit="1"/>
          </p:cNvSpPr>
          <p:nvPr>
            <p:ph type="sldImg"/>
          </p:nvPr>
        </p:nvSpPr>
        <p:spPr>
          <a:xfrm>
            <a:off x="401638" y="588963"/>
            <a:ext cx="6070600" cy="3414712"/>
          </a:xfrm>
          <a:ln/>
        </p:spPr>
      </p:sp>
      <p:sp>
        <p:nvSpPr>
          <p:cNvPr id="324612" name="Rectangle 3"/>
          <p:cNvSpPr>
            <a:spLocks noGrp="1" noChangeArrowheads="1"/>
          </p:cNvSpPr>
          <p:nvPr>
            <p:ph type="body" idx="1"/>
          </p:nvPr>
        </p:nvSpPr>
        <p:spPr>
          <a:xfrm>
            <a:off x="515938" y="4341813"/>
            <a:ext cx="5910262" cy="4114800"/>
          </a:xfrm>
          <a:noFill/>
          <a:ln/>
        </p:spPr>
        <p:txBody>
          <a:bodyPr/>
          <a:lstStyle/>
          <a:p>
            <a:r>
              <a:rPr lang="en-US" smtClean="0"/>
              <a:t>To avoid read-disturb, the voltage on node !Q should remain below the trip point of the inverter pair for all process, noise, and operating conditions.  CRs of no less than 1.2 (most microprocessor fabs use a minimum cell ratio of 1.25 to 2)</a:t>
            </a:r>
          </a:p>
          <a:p>
            <a:endParaRPr lang="en-US" smtClean="0"/>
          </a:p>
          <a:p>
            <a:r>
              <a:rPr lang="en-US" smtClean="0"/>
              <a:t>Simulations should be done at high Vdd and low VTn (and considering process variations and misalignments)</a:t>
            </a:r>
          </a:p>
        </p:txBody>
      </p:sp>
    </p:spTree>
    <p:extLst>
      <p:ext uri="{BB962C8B-B14F-4D97-AF65-F5344CB8AC3E}">
        <p14:creationId xmlns:p14="http://schemas.microsoft.com/office/powerpoint/2010/main" val="26257169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0690" name="Rectangle 7"/>
          <p:cNvSpPr>
            <a:spLocks noGrp="1" noChangeArrowheads="1"/>
          </p:cNvSpPr>
          <p:nvPr>
            <p:ph type="sldNum" sz="quarter" idx="5"/>
          </p:nvPr>
        </p:nvSpPr>
        <p:spPr/>
        <p:txBody>
          <a:bodyPr/>
          <a:lstStyle/>
          <a:p>
            <a:pPr>
              <a:defRPr/>
            </a:pPr>
            <a:fld id="{A8F5F6EA-D7EF-42EA-8748-9A4A2EF1671F}" type="slidenum">
              <a:rPr lang="it-IT" smtClean="0"/>
              <a:pPr>
                <a:defRPr/>
              </a:pPr>
              <a:t>53</a:t>
            </a:fld>
            <a:endParaRPr lang="it-IT" smtClean="0"/>
          </a:p>
        </p:txBody>
      </p:sp>
      <p:sp>
        <p:nvSpPr>
          <p:cNvPr id="325635" name="Rectangle 2"/>
          <p:cNvSpPr>
            <a:spLocks noGrp="1" noRot="1" noChangeAspect="1" noChangeArrowheads="1" noTextEdit="1"/>
          </p:cNvSpPr>
          <p:nvPr>
            <p:ph type="sldImg"/>
          </p:nvPr>
        </p:nvSpPr>
        <p:spPr>
          <a:xfrm>
            <a:off x="338138" y="679450"/>
            <a:ext cx="6172200" cy="3471863"/>
          </a:xfrm>
          <a:ln/>
        </p:spPr>
      </p:sp>
      <p:sp>
        <p:nvSpPr>
          <p:cNvPr id="325636" name="Rectangle 3"/>
          <p:cNvSpPr>
            <a:spLocks noGrp="1" noChangeArrowheads="1"/>
          </p:cNvSpPr>
          <p:nvPr>
            <p:ph type="body" idx="1"/>
          </p:nvPr>
        </p:nvSpPr>
        <p:spPr>
          <a:xfrm>
            <a:off x="903288" y="4376738"/>
            <a:ext cx="5040312" cy="4075112"/>
          </a:xfrm>
          <a:noFill/>
          <a:ln/>
        </p:spPr>
        <p:txBody>
          <a:bodyPr lIns="89907" tIns="44953" rIns="89907" bIns="44953"/>
          <a:lstStyle/>
          <a:p>
            <a:r>
              <a:rPr lang="en-US" smtClean="0"/>
              <a:t>State shown is that before write takes effect (1 is stored, trying to write a 0)</a:t>
            </a:r>
          </a:p>
          <a:p>
            <a:endParaRPr lang="en-US" smtClean="0"/>
          </a:p>
          <a:p>
            <a:r>
              <a:rPr lang="en-US" smtClean="0"/>
              <a:t>In order to write the cell, the pass gate M6 must be more conductive than the M4 to allow node Q to be pulled to a value low enough for the inverter pair (M2/M1) to begin amplifying the new data.</a:t>
            </a:r>
          </a:p>
          <a:p>
            <a:r>
              <a:rPr lang="en-US" smtClean="0"/>
              <a:t>The maximum ratio of the pullup size to that of the pass gate required to guarantee that the cell is writable – M6 in linear, M4 in saturation</a:t>
            </a:r>
          </a:p>
        </p:txBody>
      </p:sp>
    </p:spTree>
    <p:extLst>
      <p:ext uri="{BB962C8B-B14F-4D97-AF65-F5344CB8AC3E}">
        <p14:creationId xmlns:p14="http://schemas.microsoft.com/office/powerpoint/2010/main" val="31568584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05288F5F-FCCA-4F2C-B2ED-0C50C265BB97}" type="datetimeFigureOut">
              <a:rPr lang="en-US" smtClean="0"/>
              <a:t>4/25/2014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7AF0860-029D-4064-84E6-553DAE4253C6}" type="slidenum">
              <a:rPr lang="en-US" smtClean="0"/>
              <a:t>‹#›</a:t>
            </a:fld>
            <a:endParaRPr lang="en-US"/>
          </a:p>
        </p:txBody>
      </p:sp>
    </p:spTree>
    <p:extLst>
      <p:ext uri="{BB962C8B-B14F-4D97-AF65-F5344CB8AC3E}">
        <p14:creationId xmlns:p14="http://schemas.microsoft.com/office/powerpoint/2010/main" val="18999716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5288F5F-FCCA-4F2C-B2ED-0C50C265BB97}" type="datetimeFigureOut">
              <a:rPr lang="en-US" smtClean="0"/>
              <a:t>4/25/2014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7AF0860-029D-4064-84E6-553DAE4253C6}" type="slidenum">
              <a:rPr lang="en-US" smtClean="0"/>
              <a:t>‹#›</a:t>
            </a:fld>
            <a:endParaRPr lang="en-US"/>
          </a:p>
        </p:txBody>
      </p:sp>
    </p:spTree>
    <p:extLst>
      <p:ext uri="{BB962C8B-B14F-4D97-AF65-F5344CB8AC3E}">
        <p14:creationId xmlns:p14="http://schemas.microsoft.com/office/powerpoint/2010/main" val="28033820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5288F5F-FCCA-4F2C-B2ED-0C50C265BB97}" type="datetimeFigureOut">
              <a:rPr lang="en-US" smtClean="0"/>
              <a:t>4/25/2014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7AF0860-029D-4064-84E6-553DAE4253C6}" type="slidenum">
              <a:rPr lang="en-US" smtClean="0"/>
              <a:t>‹#›</a:t>
            </a:fld>
            <a:endParaRPr lang="en-US"/>
          </a:p>
        </p:txBody>
      </p:sp>
    </p:spTree>
    <p:extLst>
      <p:ext uri="{BB962C8B-B14F-4D97-AF65-F5344CB8AC3E}">
        <p14:creationId xmlns:p14="http://schemas.microsoft.com/office/powerpoint/2010/main" val="269728265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dgm">
  <p:cSld name="Title and Diagram or Organization Chart">
    <p:spTree>
      <p:nvGrpSpPr>
        <p:cNvPr id="1" name=""/>
        <p:cNvGrpSpPr/>
        <p:nvPr/>
      </p:nvGrpSpPr>
      <p:grpSpPr>
        <a:xfrm>
          <a:off x="0" y="0"/>
          <a:ext cx="0" cy="0"/>
          <a:chOff x="0" y="0"/>
          <a:chExt cx="0" cy="0"/>
        </a:xfrm>
      </p:grpSpPr>
      <p:sp>
        <p:nvSpPr>
          <p:cNvPr id="2" name="Title 1"/>
          <p:cNvSpPr>
            <a:spLocks noGrp="1"/>
          </p:cNvSpPr>
          <p:nvPr>
            <p:ph type="title"/>
          </p:nvPr>
        </p:nvSpPr>
        <p:spPr>
          <a:xfrm>
            <a:off x="711200" y="304800"/>
            <a:ext cx="10769600" cy="609600"/>
          </a:xfrm>
        </p:spPr>
        <p:txBody>
          <a:bodyPr/>
          <a:lstStyle/>
          <a:p>
            <a:r>
              <a:rPr lang="en-US" smtClean="0"/>
              <a:t>Click to edit Master title style</a:t>
            </a:r>
            <a:endParaRPr lang="en-US"/>
          </a:p>
        </p:txBody>
      </p:sp>
      <p:sp>
        <p:nvSpPr>
          <p:cNvPr id="3" name="SmartArt Placeholder 2"/>
          <p:cNvSpPr>
            <a:spLocks noGrp="1"/>
          </p:cNvSpPr>
          <p:nvPr>
            <p:ph type="dgm" idx="1"/>
          </p:nvPr>
        </p:nvSpPr>
        <p:spPr>
          <a:xfrm>
            <a:off x="609600" y="990600"/>
            <a:ext cx="11074400" cy="4876800"/>
          </a:xfrm>
        </p:spPr>
        <p:txBody>
          <a:bodyPr/>
          <a:lstStyle/>
          <a:p>
            <a:pPr lvl="0"/>
            <a:endParaRPr lang="en-US" noProof="0" smtClean="0"/>
          </a:p>
        </p:txBody>
      </p:sp>
      <p:sp>
        <p:nvSpPr>
          <p:cNvPr id="4" name="Rectangle 4"/>
          <p:cNvSpPr>
            <a:spLocks noGrp="1" noChangeArrowheads="1"/>
          </p:cNvSpPr>
          <p:nvPr>
            <p:ph type="dt" sz="half" idx="10"/>
          </p:nvPr>
        </p:nvSpPr>
        <p:spPr>
          <a:xfrm>
            <a:off x="8401051" y="6116639"/>
            <a:ext cx="1439333" cy="407987"/>
          </a:xfrm>
          <a:prstGeom prst="rect">
            <a:avLst/>
          </a:prstGeom>
        </p:spPr>
        <p:txBody>
          <a:bodyPr/>
          <a:lstStyle>
            <a:lvl1pPr>
              <a:defRPr>
                <a:ea typeface="+mn-ea"/>
              </a:defRPr>
            </a:lvl1pPr>
          </a:lstStyle>
          <a:p>
            <a:pPr>
              <a:defRPr/>
            </a:pPr>
            <a:endParaRPr lang="it-IT"/>
          </a:p>
        </p:txBody>
      </p:sp>
      <p:sp>
        <p:nvSpPr>
          <p:cNvPr id="5" name="Rectangle 6"/>
          <p:cNvSpPr>
            <a:spLocks noGrp="1" noChangeArrowheads="1"/>
          </p:cNvSpPr>
          <p:nvPr>
            <p:ph type="sldNum" sz="quarter" idx="11"/>
          </p:nvPr>
        </p:nvSpPr>
        <p:spPr/>
        <p:txBody>
          <a:bodyPr/>
          <a:lstStyle>
            <a:lvl1pPr>
              <a:defRPr/>
            </a:lvl1pPr>
          </a:lstStyle>
          <a:p>
            <a:pPr>
              <a:defRPr/>
            </a:pPr>
            <a:fld id="{5B1D8C9A-B25B-4A18-8536-D8A49B4496FB}" type="slidenum">
              <a:rPr lang="it-IT"/>
              <a:pPr>
                <a:defRPr/>
              </a:pPr>
              <a:t>‹#›</a:t>
            </a:fld>
            <a:endParaRPr lang="it-IT" sz="1200"/>
          </a:p>
        </p:txBody>
      </p:sp>
    </p:spTree>
    <p:extLst>
      <p:ext uri="{BB962C8B-B14F-4D97-AF65-F5344CB8AC3E}">
        <p14:creationId xmlns:p14="http://schemas.microsoft.com/office/powerpoint/2010/main" val="16711608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chart">
  <p:cSld name="Title and Chart">
    <p:spTree>
      <p:nvGrpSpPr>
        <p:cNvPr id="1" name=""/>
        <p:cNvGrpSpPr/>
        <p:nvPr/>
      </p:nvGrpSpPr>
      <p:grpSpPr>
        <a:xfrm>
          <a:off x="0" y="0"/>
          <a:ext cx="0" cy="0"/>
          <a:chOff x="0" y="0"/>
          <a:chExt cx="0" cy="0"/>
        </a:xfrm>
      </p:grpSpPr>
      <p:sp>
        <p:nvSpPr>
          <p:cNvPr id="2" name="Title 1"/>
          <p:cNvSpPr>
            <a:spLocks noGrp="1"/>
          </p:cNvSpPr>
          <p:nvPr>
            <p:ph type="title"/>
          </p:nvPr>
        </p:nvSpPr>
        <p:spPr>
          <a:xfrm>
            <a:off x="711200" y="304800"/>
            <a:ext cx="10769600" cy="609600"/>
          </a:xfrm>
        </p:spPr>
        <p:txBody>
          <a:bodyPr/>
          <a:lstStyle/>
          <a:p>
            <a:r>
              <a:rPr lang="en-US" smtClean="0"/>
              <a:t>Click to edit Master title style</a:t>
            </a:r>
            <a:endParaRPr lang="en-US"/>
          </a:p>
        </p:txBody>
      </p:sp>
      <p:sp>
        <p:nvSpPr>
          <p:cNvPr id="3" name="Chart Placeholder 2"/>
          <p:cNvSpPr>
            <a:spLocks noGrp="1"/>
          </p:cNvSpPr>
          <p:nvPr>
            <p:ph type="chart" idx="1"/>
          </p:nvPr>
        </p:nvSpPr>
        <p:spPr>
          <a:xfrm>
            <a:off x="609600" y="990600"/>
            <a:ext cx="11074400" cy="4876800"/>
          </a:xfrm>
        </p:spPr>
        <p:txBody>
          <a:bodyPr/>
          <a:lstStyle/>
          <a:p>
            <a:pPr lvl="0"/>
            <a:endParaRPr lang="en-US" noProof="0"/>
          </a:p>
        </p:txBody>
      </p:sp>
      <p:sp>
        <p:nvSpPr>
          <p:cNvPr id="4" name="Rectangle 4"/>
          <p:cNvSpPr>
            <a:spLocks noGrp="1" noChangeArrowheads="1"/>
          </p:cNvSpPr>
          <p:nvPr>
            <p:ph type="dt" sz="half" idx="10"/>
          </p:nvPr>
        </p:nvSpPr>
        <p:spPr>
          <a:xfrm>
            <a:off x="8401051" y="6116639"/>
            <a:ext cx="1439333" cy="407987"/>
          </a:xfrm>
          <a:prstGeom prst="rect">
            <a:avLst/>
          </a:prstGeom>
        </p:spPr>
        <p:txBody>
          <a:bodyPr/>
          <a:lstStyle>
            <a:lvl1pPr>
              <a:defRPr>
                <a:ea typeface="ＭＳ Ｐゴシック" pitchFamily="-112" charset="-128"/>
              </a:defRPr>
            </a:lvl1pPr>
          </a:lstStyle>
          <a:p>
            <a:pPr>
              <a:defRPr/>
            </a:pPr>
            <a:endParaRPr lang="it-IT"/>
          </a:p>
        </p:txBody>
      </p:sp>
      <p:sp>
        <p:nvSpPr>
          <p:cNvPr id="5" name="Rectangle 6"/>
          <p:cNvSpPr>
            <a:spLocks noGrp="1" noChangeArrowheads="1"/>
          </p:cNvSpPr>
          <p:nvPr>
            <p:ph type="sldNum" sz="quarter" idx="11"/>
          </p:nvPr>
        </p:nvSpPr>
        <p:spPr/>
        <p:txBody>
          <a:bodyPr/>
          <a:lstStyle>
            <a:lvl1pPr>
              <a:defRPr/>
            </a:lvl1pPr>
          </a:lstStyle>
          <a:p>
            <a:pPr>
              <a:defRPr/>
            </a:pPr>
            <a:fld id="{D7CE9501-E644-4064-9503-C9D450A2744E}" type="slidenum">
              <a:rPr lang="it-IT"/>
              <a:pPr>
                <a:defRPr/>
              </a:pPr>
              <a:t>‹#›</a:t>
            </a:fld>
            <a:endParaRPr lang="it-IT" sz="1200"/>
          </a:p>
        </p:txBody>
      </p:sp>
    </p:spTree>
    <p:extLst>
      <p:ext uri="{BB962C8B-B14F-4D97-AF65-F5344CB8AC3E}">
        <p14:creationId xmlns:p14="http://schemas.microsoft.com/office/powerpoint/2010/main" val="62274404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AndClipArt">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711200" y="304800"/>
            <a:ext cx="10769600" cy="6096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609600" y="990600"/>
            <a:ext cx="5435600" cy="4876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lipArt Placeholder 3"/>
          <p:cNvSpPr>
            <a:spLocks noGrp="1"/>
          </p:cNvSpPr>
          <p:nvPr>
            <p:ph type="clipArt" sz="half" idx="2"/>
          </p:nvPr>
        </p:nvSpPr>
        <p:spPr>
          <a:xfrm>
            <a:off x="6248400" y="990600"/>
            <a:ext cx="5435600" cy="4876800"/>
          </a:xfrm>
        </p:spPr>
        <p:txBody>
          <a:bodyPr/>
          <a:lstStyle/>
          <a:p>
            <a:pPr lvl="0"/>
            <a:endParaRPr lang="en-US" noProof="0"/>
          </a:p>
        </p:txBody>
      </p:sp>
      <p:sp>
        <p:nvSpPr>
          <p:cNvPr id="5" name="Date Placeholder 4"/>
          <p:cNvSpPr>
            <a:spLocks noGrp="1" noChangeArrowheads="1"/>
          </p:cNvSpPr>
          <p:nvPr>
            <p:ph type="dt" sz="half" idx="10"/>
          </p:nvPr>
        </p:nvSpPr>
        <p:spPr>
          <a:xfrm>
            <a:off x="8401051" y="6116639"/>
            <a:ext cx="1439333" cy="407987"/>
          </a:xfrm>
          <a:prstGeom prst="rect">
            <a:avLst/>
          </a:prstGeom>
        </p:spPr>
        <p:txBody>
          <a:bodyPr/>
          <a:lstStyle>
            <a:lvl1pPr>
              <a:defRPr>
                <a:ea typeface="ＭＳ Ｐゴシック" pitchFamily="-112" charset="-128"/>
              </a:defRPr>
            </a:lvl1pPr>
          </a:lstStyle>
          <a:p>
            <a:pPr>
              <a:defRPr/>
            </a:pPr>
            <a:endParaRPr lang="it-IT"/>
          </a:p>
        </p:txBody>
      </p:sp>
      <p:sp>
        <p:nvSpPr>
          <p:cNvPr id="6" name="Rectangle 6"/>
          <p:cNvSpPr>
            <a:spLocks noGrp="1" noChangeArrowheads="1"/>
          </p:cNvSpPr>
          <p:nvPr>
            <p:ph type="sldNum" sz="quarter" idx="11"/>
          </p:nvPr>
        </p:nvSpPr>
        <p:spPr/>
        <p:txBody>
          <a:bodyPr/>
          <a:lstStyle>
            <a:lvl1pPr>
              <a:defRPr/>
            </a:lvl1pPr>
          </a:lstStyle>
          <a:p>
            <a:pPr>
              <a:defRPr/>
            </a:pPr>
            <a:fld id="{CC5664F1-6726-4518-A9A2-0D185474F777}" type="slidenum">
              <a:rPr lang="it-IT"/>
              <a:pPr>
                <a:defRPr/>
              </a:pPr>
              <a:t>‹#›</a:t>
            </a:fld>
            <a:endParaRPr lang="it-IT" sz="1200"/>
          </a:p>
        </p:txBody>
      </p:sp>
    </p:spTree>
    <p:extLst>
      <p:ext uri="{BB962C8B-B14F-4D97-AF65-F5344CB8AC3E}">
        <p14:creationId xmlns:p14="http://schemas.microsoft.com/office/powerpoint/2010/main" val="270483314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65667" y="152400"/>
            <a:ext cx="9956800" cy="6858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65667" y="1143000"/>
            <a:ext cx="5435600" cy="4953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04467" y="1143000"/>
            <a:ext cx="5435600" cy="4953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4"/>
          <p:cNvSpPr>
            <a:spLocks noGrp="1"/>
          </p:cNvSpPr>
          <p:nvPr>
            <p:ph type="sldNum" sz="quarter" idx="10"/>
          </p:nvPr>
        </p:nvSpPr>
        <p:spPr>
          <a:xfrm>
            <a:off x="11489267" y="6623050"/>
            <a:ext cx="609600" cy="274638"/>
          </a:xfrm>
        </p:spPr>
        <p:txBody>
          <a:bodyPr/>
          <a:lstStyle>
            <a:lvl1pPr>
              <a:defRPr/>
            </a:lvl1pPr>
          </a:lstStyle>
          <a:p>
            <a:fld id="{0B202A5D-4369-49BF-BA0A-11A3693BC33A}" type="slidenum">
              <a:rPr lang="en-US"/>
              <a:pPr/>
              <a:t>‹#›</a:t>
            </a:fld>
            <a:endParaRPr lang="en-US" sz="1400"/>
          </a:p>
        </p:txBody>
      </p:sp>
    </p:spTree>
    <p:extLst>
      <p:ext uri="{BB962C8B-B14F-4D97-AF65-F5344CB8AC3E}">
        <p14:creationId xmlns:p14="http://schemas.microsoft.com/office/powerpoint/2010/main" val="333928053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AndTwoObj">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711200" y="304800"/>
            <a:ext cx="10769600" cy="609600"/>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990600"/>
            <a:ext cx="5435600" cy="4876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6248400" y="990600"/>
            <a:ext cx="5435600" cy="2362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6248400" y="3505200"/>
            <a:ext cx="5435600" cy="2362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Rectangle 4"/>
          <p:cNvSpPr>
            <a:spLocks noGrp="1" noChangeArrowheads="1"/>
          </p:cNvSpPr>
          <p:nvPr>
            <p:ph type="dt" sz="half" idx="10"/>
          </p:nvPr>
        </p:nvSpPr>
        <p:spPr>
          <a:xfrm>
            <a:off x="8401051" y="6116639"/>
            <a:ext cx="1439333" cy="407987"/>
          </a:xfrm>
          <a:prstGeom prst="rect">
            <a:avLst/>
          </a:prstGeom>
        </p:spPr>
        <p:txBody>
          <a:bodyPr/>
          <a:lstStyle>
            <a:lvl1pPr>
              <a:defRPr>
                <a:ea typeface="ＭＳ Ｐゴシック" pitchFamily="-112" charset="-128"/>
              </a:defRPr>
            </a:lvl1pPr>
          </a:lstStyle>
          <a:p>
            <a:pPr>
              <a:defRPr/>
            </a:pPr>
            <a:endParaRPr lang="it-IT"/>
          </a:p>
        </p:txBody>
      </p:sp>
      <p:sp>
        <p:nvSpPr>
          <p:cNvPr id="7" name="Rectangle 6"/>
          <p:cNvSpPr>
            <a:spLocks noGrp="1" noChangeArrowheads="1"/>
          </p:cNvSpPr>
          <p:nvPr>
            <p:ph type="sldNum" sz="quarter" idx="11"/>
          </p:nvPr>
        </p:nvSpPr>
        <p:spPr/>
        <p:txBody>
          <a:bodyPr/>
          <a:lstStyle>
            <a:lvl1pPr>
              <a:defRPr/>
            </a:lvl1pPr>
          </a:lstStyle>
          <a:p>
            <a:pPr>
              <a:defRPr/>
            </a:pPr>
            <a:fld id="{5B7DC326-CC0A-497D-BE28-CA8F19094752}" type="slidenum">
              <a:rPr lang="it-IT"/>
              <a:pPr>
                <a:defRPr/>
              </a:pPr>
              <a:t>‹#›</a:t>
            </a:fld>
            <a:endParaRPr lang="it-IT" sz="1200"/>
          </a:p>
        </p:txBody>
      </p:sp>
    </p:spTree>
    <p:extLst>
      <p:ext uri="{BB962C8B-B14F-4D97-AF65-F5344CB8AC3E}">
        <p14:creationId xmlns:p14="http://schemas.microsoft.com/office/powerpoint/2010/main" val="408959573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711200" y="304800"/>
            <a:ext cx="10769600" cy="6096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609600" y="990600"/>
            <a:ext cx="5435600" cy="4876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6248400" y="990600"/>
            <a:ext cx="5435600" cy="2362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6248400" y="3505200"/>
            <a:ext cx="5435600" cy="2362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Rectangle 4"/>
          <p:cNvSpPr>
            <a:spLocks noGrp="1" noChangeArrowheads="1"/>
          </p:cNvSpPr>
          <p:nvPr>
            <p:ph type="dt" sz="half" idx="10"/>
          </p:nvPr>
        </p:nvSpPr>
        <p:spPr>
          <a:xfrm>
            <a:off x="8401051" y="6116639"/>
            <a:ext cx="1439333" cy="407987"/>
          </a:xfrm>
          <a:prstGeom prst="rect">
            <a:avLst/>
          </a:prstGeom>
        </p:spPr>
        <p:txBody>
          <a:bodyPr/>
          <a:lstStyle>
            <a:lvl1pPr>
              <a:defRPr>
                <a:ea typeface="ＭＳ Ｐゴシック" pitchFamily="-112" charset="-128"/>
              </a:defRPr>
            </a:lvl1pPr>
          </a:lstStyle>
          <a:p>
            <a:pPr>
              <a:defRPr/>
            </a:pPr>
            <a:endParaRPr lang="it-IT"/>
          </a:p>
        </p:txBody>
      </p:sp>
      <p:sp>
        <p:nvSpPr>
          <p:cNvPr id="7" name="Rectangle 6"/>
          <p:cNvSpPr>
            <a:spLocks noGrp="1" noChangeArrowheads="1"/>
          </p:cNvSpPr>
          <p:nvPr>
            <p:ph type="sldNum" sz="quarter" idx="11"/>
          </p:nvPr>
        </p:nvSpPr>
        <p:spPr/>
        <p:txBody>
          <a:bodyPr/>
          <a:lstStyle>
            <a:lvl1pPr>
              <a:defRPr/>
            </a:lvl1pPr>
          </a:lstStyle>
          <a:p>
            <a:pPr>
              <a:defRPr/>
            </a:pPr>
            <a:fld id="{FF2E64A2-1906-49CB-8FD0-2452AA192E92}" type="slidenum">
              <a:rPr lang="it-IT"/>
              <a:pPr>
                <a:defRPr/>
              </a:pPr>
              <a:t>‹#›</a:t>
            </a:fld>
            <a:endParaRPr lang="it-IT" sz="1200"/>
          </a:p>
        </p:txBody>
      </p:sp>
    </p:spTree>
    <p:extLst>
      <p:ext uri="{BB962C8B-B14F-4D97-AF65-F5344CB8AC3E}">
        <p14:creationId xmlns:p14="http://schemas.microsoft.com/office/powerpoint/2010/main" val="290266614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fourObj">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711200" y="304800"/>
            <a:ext cx="10769600" cy="609600"/>
          </a:xfrm>
        </p:spPr>
        <p:txBody>
          <a:bodyPr/>
          <a:lstStyle/>
          <a:p>
            <a:r>
              <a:rPr lang="en-US" smtClean="0"/>
              <a:t>Click to edit Master title style</a:t>
            </a:r>
            <a:endParaRPr lang="en-US"/>
          </a:p>
        </p:txBody>
      </p:sp>
      <p:sp>
        <p:nvSpPr>
          <p:cNvPr id="3" name="Content Placeholder 2"/>
          <p:cNvSpPr>
            <a:spLocks noGrp="1"/>
          </p:cNvSpPr>
          <p:nvPr>
            <p:ph sz="quarter" idx="1"/>
          </p:nvPr>
        </p:nvSpPr>
        <p:spPr>
          <a:xfrm>
            <a:off x="609600" y="990600"/>
            <a:ext cx="5435600" cy="2362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6248400" y="990600"/>
            <a:ext cx="5435600" cy="2362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609600" y="3505200"/>
            <a:ext cx="5435600" cy="2362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Content Placeholder 5"/>
          <p:cNvSpPr>
            <a:spLocks noGrp="1"/>
          </p:cNvSpPr>
          <p:nvPr>
            <p:ph sz="quarter" idx="4"/>
          </p:nvPr>
        </p:nvSpPr>
        <p:spPr>
          <a:xfrm>
            <a:off x="6248400" y="3505200"/>
            <a:ext cx="5435600" cy="2362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xfrm>
            <a:off x="8401051" y="6116639"/>
            <a:ext cx="1439333" cy="407987"/>
          </a:xfrm>
          <a:prstGeom prst="rect">
            <a:avLst/>
          </a:prstGeom>
        </p:spPr>
        <p:txBody>
          <a:bodyPr/>
          <a:lstStyle>
            <a:lvl1pPr>
              <a:defRPr/>
            </a:lvl1pPr>
          </a:lstStyle>
          <a:p>
            <a:pPr>
              <a:defRPr/>
            </a:pPr>
            <a:endParaRPr lang="it-IT"/>
          </a:p>
        </p:txBody>
      </p:sp>
      <p:sp>
        <p:nvSpPr>
          <p:cNvPr id="8" name="Rectangle 6"/>
          <p:cNvSpPr>
            <a:spLocks noGrp="1" noChangeArrowheads="1"/>
          </p:cNvSpPr>
          <p:nvPr>
            <p:ph type="sldNum" sz="quarter" idx="11"/>
          </p:nvPr>
        </p:nvSpPr>
        <p:spPr/>
        <p:txBody>
          <a:bodyPr/>
          <a:lstStyle>
            <a:lvl1pPr>
              <a:defRPr/>
            </a:lvl1pPr>
          </a:lstStyle>
          <a:p>
            <a:pPr>
              <a:defRPr/>
            </a:pPr>
            <a:fld id="{5F7BA877-82A3-4C7C-BA1A-9E7C1AE0D4CD}" type="slidenum">
              <a:rPr lang="it-IT"/>
              <a:pPr>
                <a:defRPr/>
              </a:pPr>
              <a:t>‹#›</a:t>
            </a:fld>
            <a:endParaRPr lang="it-IT" sz="1200"/>
          </a:p>
        </p:txBody>
      </p:sp>
    </p:spTree>
    <p:extLst>
      <p:ext uri="{BB962C8B-B14F-4D97-AF65-F5344CB8AC3E}">
        <p14:creationId xmlns:p14="http://schemas.microsoft.com/office/powerpoint/2010/main" val="3400209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5288F5F-FCCA-4F2C-B2ED-0C50C265BB97}" type="datetimeFigureOut">
              <a:rPr lang="en-US" smtClean="0"/>
              <a:t>4/25/2014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7AF0860-029D-4064-84E6-553DAE4253C6}" type="slidenum">
              <a:rPr lang="en-US" smtClean="0"/>
              <a:t>‹#›</a:t>
            </a:fld>
            <a:endParaRPr lang="en-US"/>
          </a:p>
        </p:txBody>
      </p:sp>
    </p:spTree>
    <p:extLst>
      <p:ext uri="{BB962C8B-B14F-4D97-AF65-F5344CB8AC3E}">
        <p14:creationId xmlns:p14="http://schemas.microsoft.com/office/powerpoint/2010/main" val="38683429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5288F5F-FCCA-4F2C-B2ED-0C50C265BB97}" type="datetimeFigureOut">
              <a:rPr lang="en-US" smtClean="0"/>
              <a:t>4/25/2014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7AF0860-029D-4064-84E6-553DAE4253C6}" type="slidenum">
              <a:rPr lang="en-US" smtClean="0"/>
              <a:t>‹#›</a:t>
            </a:fld>
            <a:endParaRPr lang="en-US"/>
          </a:p>
        </p:txBody>
      </p:sp>
    </p:spTree>
    <p:extLst>
      <p:ext uri="{BB962C8B-B14F-4D97-AF65-F5344CB8AC3E}">
        <p14:creationId xmlns:p14="http://schemas.microsoft.com/office/powerpoint/2010/main" val="20764912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05288F5F-FCCA-4F2C-B2ED-0C50C265BB97}" type="datetimeFigureOut">
              <a:rPr lang="en-US" smtClean="0"/>
              <a:t>4/25/2014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7AF0860-029D-4064-84E6-553DAE4253C6}" type="slidenum">
              <a:rPr lang="en-US" smtClean="0"/>
              <a:t>‹#›</a:t>
            </a:fld>
            <a:endParaRPr lang="en-US"/>
          </a:p>
        </p:txBody>
      </p:sp>
    </p:spTree>
    <p:extLst>
      <p:ext uri="{BB962C8B-B14F-4D97-AF65-F5344CB8AC3E}">
        <p14:creationId xmlns:p14="http://schemas.microsoft.com/office/powerpoint/2010/main" val="29343908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05288F5F-FCCA-4F2C-B2ED-0C50C265BB97}" type="datetimeFigureOut">
              <a:rPr lang="en-US" smtClean="0"/>
              <a:t>4/25/2014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7AF0860-029D-4064-84E6-553DAE4253C6}" type="slidenum">
              <a:rPr lang="en-US" smtClean="0"/>
              <a:t>‹#›</a:t>
            </a:fld>
            <a:endParaRPr lang="en-US"/>
          </a:p>
        </p:txBody>
      </p:sp>
    </p:spTree>
    <p:extLst>
      <p:ext uri="{BB962C8B-B14F-4D97-AF65-F5344CB8AC3E}">
        <p14:creationId xmlns:p14="http://schemas.microsoft.com/office/powerpoint/2010/main" val="30804972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05288F5F-FCCA-4F2C-B2ED-0C50C265BB97}" type="datetimeFigureOut">
              <a:rPr lang="en-US" smtClean="0"/>
              <a:t>4/25/2014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7AF0860-029D-4064-84E6-553DAE4253C6}" type="slidenum">
              <a:rPr lang="en-US" smtClean="0"/>
              <a:t>‹#›</a:t>
            </a:fld>
            <a:endParaRPr lang="en-US"/>
          </a:p>
        </p:txBody>
      </p:sp>
    </p:spTree>
    <p:extLst>
      <p:ext uri="{BB962C8B-B14F-4D97-AF65-F5344CB8AC3E}">
        <p14:creationId xmlns:p14="http://schemas.microsoft.com/office/powerpoint/2010/main" val="40795448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5288F5F-FCCA-4F2C-B2ED-0C50C265BB97}" type="datetimeFigureOut">
              <a:rPr lang="en-US" smtClean="0"/>
              <a:t>4/25/2014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7AF0860-029D-4064-84E6-553DAE4253C6}" type="slidenum">
              <a:rPr lang="en-US" smtClean="0"/>
              <a:t>‹#›</a:t>
            </a:fld>
            <a:endParaRPr lang="en-US"/>
          </a:p>
        </p:txBody>
      </p:sp>
    </p:spTree>
    <p:extLst>
      <p:ext uri="{BB962C8B-B14F-4D97-AF65-F5344CB8AC3E}">
        <p14:creationId xmlns:p14="http://schemas.microsoft.com/office/powerpoint/2010/main" val="17697965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5288F5F-FCCA-4F2C-B2ED-0C50C265BB97}" type="datetimeFigureOut">
              <a:rPr lang="en-US" smtClean="0"/>
              <a:t>4/25/2014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7AF0860-029D-4064-84E6-553DAE4253C6}" type="slidenum">
              <a:rPr lang="en-US" smtClean="0"/>
              <a:t>‹#›</a:t>
            </a:fld>
            <a:endParaRPr lang="en-US"/>
          </a:p>
        </p:txBody>
      </p:sp>
    </p:spTree>
    <p:extLst>
      <p:ext uri="{BB962C8B-B14F-4D97-AF65-F5344CB8AC3E}">
        <p14:creationId xmlns:p14="http://schemas.microsoft.com/office/powerpoint/2010/main" val="15189978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5288F5F-FCCA-4F2C-B2ED-0C50C265BB97}" type="datetimeFigureOut">
              <a:rPr lang="en-US" smtClean="0"/>
              <a:t>4/25/2014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7AF0860-029D-4064-84E6-553DAE4253C6}" type="slidenum">
              <a:rPr lang="en-US" smtClean="0"/>
              <a:t>‹#›</a:t>
            </a:fld>
            <a:endParaRPr lang="en-US"/>
          </a:p>
        </p:txBody>
      </p:sp>
    </p:spTree>
    <p:extLst>
      <p:ext uri="{BB962C8B-B14F-4D97-AF65-F5344CB8AC3E}">
        <p14:creationId xmlns:p14="http://schemas.microsoft.com/office/powerpoint/2010/main" val="40666488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5288F5F-FCCA-4F2C-B2ED-0C50C265BB97}" type="datetimeFigureOut">
              <a:rPr lang="en-US" smtClean="0"/>
              <a:t>4/25/2014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7AF0860-029D-4064-84E6-553DAE4253C6}" type="slidenum">
              <a:rPr lang="en-US" smtClean="0"/>
              <a:t>‹#›</a:t>
            </a:fld>
            <a:endParaRPr lang="en-US"/>
          </a:p>
        </p:txBody>
      </p:sp>
    </p:spTree>
    <p:extLst>
      <p:ext uri="{BB962C8B-B14F-4D97-AF65-F5344CB8AC3E}">
        <p14:creationId xmlns:p14="http://schemas.microsoft.com/office/powerpoint/2010/main" val="235236372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5.png"/><Relationship Id="rId1" Type="http://schemas.openxmlformats.org/officeDocument/2006/relationships/slideLayout" Target="../slideLayouts/slideLayout6.xml"/><Relationship Id="rId5" Type="http://schemas.openxmlformats.org/officeDocument/2006/relationships/image" Target="../media/image97.png"/><Relationship Id="rId4" Type="http://schemas.openxmlformats.org/officeDocument/2006/relationships/image" Target="../media/image96.png"/></Relationships>
</file>

<file path=ppt/slides/_rels/slide102.xml.rels><?xml version="1.0" encoding="UTF-8" standalone="yes"?>
<Relationships xmlns="http://schemas.openxmlformats.org/package/2006/relationships"><Relationship Id="rId2" Type="http://schemas.openxmlformats.org/officeDocument/2006/relationships/image" Target="../media/image98.wmf"/><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slideLayout" Target="../slideLayouts/slideLayout2.xml"/><Relationship Id="rId1" Type="http://schemas.openxmlformats.org/officeDocument/2006/relationships/vmlDrawing" Target="../drawings/vmlDrawing14.vml"/><Relationship Id="rId4" Type="http://schemas.openxmlformats.org/officeDocument/2006/relationships/image" Target="../media/image100.wmf"/></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105.jpe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slideLayout" Target="../slideLayouts/slideLayout2.xml"/><Relationship Id="rId1" Type="http://schemas.openxmlformats.org/officeDocument/2006/relationships/vmlDrawing" Target="../drawings/vmlDrawing15.vml"/><Relationship Id="rId4" Type="http://schemas.openxmlformats.org/officeDocument/2006/relationships/image" Target="../media/image106.wmf"/></Relationships>
</file>

<file path=ppt/slides/_rels/slide112.xml.rels><?xml version="1.0" encoding="UTF-8" standalone="yes"?>
<Relationships xmlns="http://schemas.openxmlformats.org/package/2006/relationships"><Relationship Id="rId2" Type="http://schemas.openxmlformats.org/officeDocument/2006/relationships/image" Target="../media/image107.wmf"/><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oleObject" Target="../embeddings/oleObject20.bin"/><Relationship Id="rId2" Type="http://schemas.openxmlformats.org/officeDocument/2006/relationships/slideLayout" Target="../slideLayouts/slideLayout2.xml"/><Relationship Id="rId1" Type="http://schemas.openxmlformats.org/officeDocument/2006/relationships/vmlDrawing" Target="../drawings/vmlDrawing16.vml"/><Relationship Id="rId4" Type="http://schemas.openxmlformats.org/officeDocument/2006/relationships/image" Target="../media/image110.emf"/></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oleObject" Target="../embeddings/oleObject21.bin"/><Relationship Id="rId2" Type="http://schemas.openxmlformats.org/officeDocument/2006/relationships/slideLayout" Target="../slideLayouts/slideLayout6.xml"/><Relationship Id="rId1" Type="http://schemas.openxmlformats.org/officeDocument/2006/relationships/vmlDrawing" Target="../drawings/vmlDrawing17.vml"/><Relationship Id="rId4" Type="http://schemas.openxmlformats.org/officeDocument/2006/relationships/image" Target="../media/image111.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4.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15.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8" Type="http://schemas.openxmlformats.org/officeDocument/2006/relationships/image" Target="../media/image122.png"/><Relationship Id="rId3" Type="http://schemas.openxmlformats.org/officeDocument/2006/relationships/image" Target="../media/image119.png"/><Relationship Id="rId7" Type="http://schemas.openxmlformats.org/officeDocument/2006/relationships/image" Target="../media/image118.wmf"/><Relationship Id="rId2" Type="http://schemas.openxmlformats.org/officeDocument/2006/relationships/slideLayout" Target="../slideLayouts/slideLayout16.xml"/><Relationship Id="rId1" Type="http://schemas.openxmlformats.org/officeDocument/2006/relationships/vmlDrawing" Target="../drawings/vmlDrawing18.vml"/><Relationship Id="rId6" Type="http://schemas.openxmlformats.org/officeDocument/2006/relationships/oleObject" Target="../embeddings/oleObject22.bin"/><Relationship Id="rId5" Type="http://schemas.openxmlformats.org/officeDocument/2006/relationships/image" Target="../media/image121.png"/><Relationship Id="rId4" Type="http://schemas.openxmlformats.org/officeDocument/2006/relationships/image" Target="../media/image12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0.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17.xml"/></Relationships>
</file>

<file path=ppt/slides/_rels/slide161.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17.xml"/></Relationships>
</file>

<file path=ppt/slides/_rels/slide162.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15.xml"/></Relationships>
</file>

<file path=ppt/slides/_rels/slide163.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7.xml"/><Relationship Id="rId4" Type="http://schemas.openxmlformats.org/officeDocument/2006/relationships/image" Target="../media/image130.png"/></Relationships>
</file>

<file path=ppt/slides/_rels/slide164.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jpeg"/><Relationship Id="rId1" Type="http://schemas.openxmlformats.org/officeDocument/2006/relationships/slideLayout" Target="../slideLayouts/slideLayout4.xml"/><Relationship Id="rId4" Type="http://schemas.openxmlformats.org/officeDocument/2006/relationships/image" Target="../media/image133.jpeg"/></Relationships>
</file>

<file path=ppt/slides/_rels/slide165.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4.xml"/><Relationship Id="rId4" Type="http://schemas.openxmlformats.org/officeDocument/2006/relationships/image" Target="../media/image137.png"/></Relationships>
</file>

<file path=ppt/slides/_rels/slide167.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15.xml"/></Relationships>
</file>

<file path=ppt/slides/_rels/slide168.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6.xml"/></Relationships>
</file>

<file path=ppt/slides/_rels/slide171.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15.xml"/></Relationships>
</file>

<file path=ppt/slides/_rels/slide172.xml.rels><?xml version="1.0" encoding="UTF-8" standalone="yes"?>
<Relationships xmlns="http://schemas.openxmlformats.org/package/2006/relationships"><Relationship Id="rId3" Type="http://schemas.openxmlformats.org/officeDocument/2006/relationships/oleObject" Target="../embeddings/oleObject23.bin"/><Relationship Id="rId2" Type="http://schemas.openxmlformats.org/officeDocument/2006/relationships/slideLayout" Target="../slideLayouts/slideLayout2.xml"/><Relationship Id="rId1" Type="http://schemas.openxmlformats.org/officeDocument/2006/relationships/vmlDrawing" Target="../drawings/vmlDrawing19.vml"/><Relationship Id="rId4" Type="http://schemas.openxmlformats.org/officeDocument/2006/relationships/image" Target="../media/image143.png"/></Relationships>
</file>

<file path=ppt/slides/_rels/slide173.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8" Type="http://schemas.openxmlformats.org/officeDocument/2006/relationships/image" Target="../media/image147.wmf"/><Relationship Id="rId3" Type="http://schemas.openxmlformats.org/officeDocument/2006/relationships/oleObject" Target="../embeddings/oleObject24.bin"/><Relationship Id="rId7" Type="http://schemas.openxmlformats.org/officeDocument/2006/relationships/oleObject" Target="../embeddings/oleObject26.bin"/><Relationship Id="rId2" Type="http://schemas.openxmlformats.org/officeDocument/2006/relationships/slideLayout" Target="../slideLayouts/slideLayout15.xml"/><Relationship Id="rId1" Type="http://schemas.openxmlformats.org/officeDocument/2006/relationships/vmlDrawing" Target="../drawings/vmlDrawing20.vml"/><Relationship Id="rId6" Type="http://schemas.openxmlformats.org/officeDocument/2006/relationships/image" Target="../media/image146.wmf"/><Relationship Id="rId5" Type="http://schemas.openxmlformats.org/officeDocument/2006/relationships/oleObject" Target="../embeddings/oleObject25.bin"/><Relationship Id="rId4" Type="http://schemas.openxmlformats.org/officeDocument/2006/relationships/image" Target="../media/image145.wmf"/><Relationship Id="rId9" Type="http://schemas.openxmlformats.org/officeDocument/2006/relationships/image" Target="../media/image148.png"/></Relationships>
</file>

<file path=ppt/slides/_rels/slide175.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3.wmf"/><Relationship Id="rId1" Type="http://schemas.openxmlformats.org/officeDocument/2006/relationships/slideLayout" Target="../slideLayouts/slideLayout6.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slideLayout" Target="../slideLayouts/slideLayout17.xml"/><Relationship Id="rId1" Type="http://schemas.openxmlformats.org/officeDocument/2006/relationships/vmlDrawing" Target="../drawings/vmlDrawing21.vml"/><Relationship Id="rId5" Type="http://schemas.openxmlformats.org/officeDocument/2006/relationships/image" Target="../media/image153.wmf"/><Relationship Id="rId4" Type="http://schemas.openxmlformats.org/officeDocument/2006/relationships/oleObject" Target="../embeddings/oleObject27.bin"/></Relationships>
</file>

<file path=ppt/slides/_rels/slide187.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4.wmf"/><Relationship Id="rId1" Type="http://schemas.openxmlformats.org/officeDocument/2006/relationships/slideLayout" Target="../slideLayouts/slideLayout6.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15.xml"/></Relationships>
</file>

<file path=ppt/slides/_rels/slide195.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image" Target="../media/image171.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7.png"/><Relationship Id="rId7" Type="http://schemas.openxmlformats.org/officeDocument/2006/relationships/oleObject" Target="../embeddings/oleObject2.bin"/><Relationship Id="rId2" Type="http://schemas.openxmlformats.org/officeDocument/2006/relationships/slideLayout" Target="../slideLayouts/slideLayout6.xml"/><Relationship Id="rId1" Type="http://schemas.openxmlformats.org/officeDocument/2006/relationships/vmlDrawing" Target="../drawings/vmlDrawing1.vml"/><Relationship Id="rId6" Type="http://schemas.openxmlformats.org/officeDocument/2006/relationships/image" Target="../media/image8.wmf"/><Relationship Id="rId5" Type="http://schemas.openxmlformats.org/officeDocument/2006/relationships/image" Target="../media/image5.png"/><Relationship Id="rId4" Type="http://schemas.openxmlformats.org/officeDocument/2006/relationships/oleObject" Target="../embeddings/oleObject1.bin"/></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6.xml"/><Relationship Id="rId1" Type="http://schemas.openxmlformats.org/officeDocument/2006/relationships/vmlDrawing" Target="../drawings/vmlDrawing2.vml"/><Relationship Id="rId5" Type="http://schemas.openxmlformats.org/officeDocument/2006/relationships/image" Target="../media/image9.png"/><Relationship Id="rId4" Type="http://schemas.openxmlformats.org/officeDocument/2006/relationships/oleObject" Target="../embeddings/oleObject3.bin"/></Relationships>
</file>

<file path=ppt/slides/_rels/slide220.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6.xml"/><Relationship Id="rId1" Type="http://schemas.openxmlformats.org/officeDocument/2006/relationships/vmlDrawing" Target="../drawings/vmlDrawing22.vml"/><Relationship Id="rId6" Type="http://schemas.openxmlformats.org/officeDocument/2006/relationships/image" Target="../media/image181.wmf"/><Relationship Id="rId5" Type="http://schemas.openxmlformats.org/officeDocument/2006/relationships/oleObject" Target="../embeddings/oleObject29.bin"/><Relationship Id="rId4" Type="http://schemas.openxmlformats.org/officeDocument/2006/relationships/image" Target="../media/image180.wmf"/></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2" Type="http://schemas.openxmlformats.org/officeDocument/2006/relationships/image" Target="../media/image182.wmf"/><Relationship Id="rId1" Type="http://schemas.openxmlformats.org/officeDocument/2006/relationships/slideLayout" Target="../slideLayouts/slideLayout6.xml"/></Relationships>
</file>

<file path=ppt/slides/_rels/slide225.xml.rels><?xml version="1.0" encoding="UTF-8" standalone="yes"?>
<Relationships xmlns="http://schemas.openxmlformats.org/package/2006/relationships"><Relationship Id="rId2" Type="http://schemas.openxmlformats.org/officeDocument/2006/relationships/image" Target="../media/image183.wmf"/><Relationship Id="rId1" Type="http://schemas.openxmlformats.org/officeDocument/2006/relationships/slideLayout" Target="../slideLayouts/slideLayout6.xml"/></Relationships>
</file>

<file path=ppt/slides/_rels/slide2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2" Type="http://schemas.openxmlformats.org/officeDocument/2006/relationships/image" Target="../media/image184.wmf"/><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2" Type="http://schemas.openxmlformats.org/officeDocument/2006/relationships/image" Target="../media/image185.png"/><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12.xml"/><Relationship Id="rId1" Type="http://schemas.openxmlformats.org/officeDocument/2006/relationships/vmlDrawing" Target="../drawings/vmlDrawing3.vml"/><Relationship Id="rId4" Type="http://schemas.openxmlformats.org/officeDocument/2006/relationships/image" Target="../media/image11.wmf"/></Relationships>
</file>

<file path=ppt/slides/_rels/slide230.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3" Type="http://schemas.openxmlformats.org/officeDocument/2006/relationships/oleObject" Target="../embeddings/oleObject30.bin"/><Relationship Id="rId2" Type="http://schemas.openxmlformats.org/officeDocument/2006/relationships/slideLayout" Target="../slideLayouts/slideLayout2.xml"/><Relationship Id="rId1" Type="http://schemas.openxmlformats.org/officeDocument/2006/relationships/vmlDrawing" Target="../drawings/vmlDrawing23.vml"/><Relationship Id="rId6" Type="http://schemas.openxmlformats.org/officeDocument/2006/relationships/image" Target="../media/image188.wmf"/><Relationship Id="rId5" Type="http://schemas.openxmlformats.org/officeDocument/2006/relationships/oleObject" Target="../embeddings/oleObject31.bin"/><Relationship Id="rId4" Type="http://schemas.openxmlformats.org/officeDocument/2006/relationships/image" Target="../media/image187.wmf"/></Relationships>
</file>

<file path=ppt/slides/_rels/slide232.xml.rels><?xml version="1.0" encoding="UTF-8" standalone="yes"?>
<Relationships xmlns="http://schemas.openxmlformats.org/package/2006/relationships"><Relationship Id="rId8" Type="http://schemas.openxmlformats.org/officeDocument/2006/relationships/image" Target="../media/image191.png"/><Relationship Id="rId3" Type="http://schemas.openxmlformats.org/officeDocument/2006/relationships/oleObject" Target="../embeddings/oleObject32.bin"/><Relationship Id="rId7" Type="http://schemas.openxmlformats.org/officeDocument/2006/relationships/oleObject" Target="../embeddings/oleObject34.bin"/><Relationship Id="rId2" Type="http://schemas.openxmlformats.org/officeDocument/2006/relationships/slideLayout" Target="../slideLayouts/slideLayout18.xml"/><Relationship Id="rId1" Type="http://schemas.openxmlformats.org/officeDocument/2006/relationships/vmlDrawing" Target="../drawings/vmlDrawing24.vml"/><Relationship Id="rId6" Type="http://schemas.openxmlformats.org/officeDocument/2006/relationships/image" Target="../media/image190.png"/><Relationship Id="rId5" Type="http://schemas.openxmlformats.org/officeDocument/2006/relationships/oleObject" Target="../embeddings/oleObject33.bin"/><Relationship Id="rId4" Type="http://schemas.openxmlformats.org/officeDocument/2006/relationships/image" Target="../media/image189.png"/><Relationship Id="rId9" Type="http://schemas.openxmlformats.org/officeDocument/2006/relationships/oleObject" Target="../embeddings/oleObject35.bin"/></Relationships>
</file>

<file path=ppt/slides/_rels/slide233.xml.rels><?xml version="1.0" encoding="UTF-8" standalone="yes"?>
<Relationships xmlns="http://schemas.openxmlformats.org/package/2006/relationships"><Relationship Id="rId3" Type="http://schemas.openxmlformats.org/officeDocument/2006/relationships/oleObject" Target="../embeddings/oleObject36.bin"/><Relationship Id="rId2" Type="http://schemas.openxmlformats.org/officeDocument/2006/relationships/slideLayout" Target="../slideLayouts/slideLayout7.xml"/><Relationship Id="rId1" Type="http://schemas.openxmlformats.org/officeDocument/2006/relationships/vmlDrawing" Target="../drawings/vmlDrawing25.vml"/><Relationship Id="rId4" Type="http://schemas.openxmlformats.org/officeDocument/2006/relationships/image" Target="../media/image192.png"/></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3" Type="http://schemas.openxmlformats.org/officeDocument/2006/relationships/oleObject" Target="../embeddings/oleObject37.bin"/><Relationship Id="rId2" Type="http://schemas.openxmlformats.org/officeDocument/2006/relationships/slideLayout" Target="../slideLayouts/slideLayout2.xml"/><Relationship Id="rId1" Type="http://schemas.openxmlformats.org/officeDocument/2006/relationships/vmlDrawing" Target="../drawings/vmlDrawing26.vml"/><Relationship Id="rId4" Type="http://schemas.openxmlformats.org/officeDocument/2006/relationships/image" Target="../media/image193.png"/></Relationships>
</file>

<file path=ppt/slides/_rels/slide236.xml.rels><?xml version="1.0" encoding="UTF-8" standalone="yes"?>
<Relationships xmlns="http://schemas.openxmlformats.org/package/2006/relationships"><Relationship Id="rId8" Type="http://schemas.openxmlformats.org/officeDocument/2006/relationships/image" Target="../media/image196.png"/><Relationship Id="rId13" Type="http://schemas.openxmlformats.org/officeDocument/2006/relationships/image" Target="../media/image201.png"/><Relationship Id="rId3" Type="http://schemas.openxmlformats.org/officeDocument/2006/relationships/notesSlide" Target="../notesSlides/notesSlide32.xml"/><Relationship Id="rId7" Type="http://schemas.openxmlformats.org/officeDocument/2006/relationships/image" Target="../media/image195.wmf"/><Relationship Id="rId12" Type="http://schemas.openxmlformats.org/officeDocument/2006/relationships/image" Target="../media/image200.png"/><Relationship Id="rId2" Type="http://schemas.openxmlformats.org/officeDocument/2006/relationships/slideLayout" Target="../slideLayouts/slideLayout6.xml"/><Relationship Id="rId1" Type="http://schemas.openxmlformats.org/officeDocument/2006/relationships/vmlDrawing" Target="../drawings/vmlDrawing27.vml"/><Relationship Id="rId6" Type="http://schemas.openxmlformats.org/officeDocument/2006/relationships/oleObject" Target="../embeddings/oleObject39.bin"/><Relationship Id="rId11" Type="http://schemas.openxmlformats.org/officeDocument/2006/relationships/image" Target="../media/image199.png"/><Relationship Id="rId5" Type="http://schemas.openxmlformats.org/officeDocument/2006/relationships/image" Target="../media/image194.wmf"/><Relationship Id="rId10" Type="http://schemas.openxmlformats.org/officeDocument/2006/relationships/image" Target="../media/image198.png"/><Relationship Id="rId4" Type="http://schemas.openxmlformats.org/officeDocument/2006/relationships/oleObject" Target="../embeddings/oleObject38.bin"/><Relationship Id="rId9" Type="http://schemas.openxmlformats.org/officeDocument/2006/relationships/image" Target="../media/image197.png"/></Relationships>
</file>

<file path=ppt/slides/_rels/slide237.xml.rels><?xml version="1.0" encoding="UTF-8" standalone="yes"?>
<Relationships xmlns="http://schemas.openxmlformats.org/package/2006/relationships"><Relationship Id="rId2" Type="http://schemas.openxmlformats.org/officeDocument/2006/relationships/image" Target="../media/image202.png"/><Relationship Id="rId1" Type="http://schemas.openxmlformats.org/officeDocument/2006/relationships/slideLayout" Target="../slideLayouts/slideLayout6.xml"/></Relationships>
</file>

<file path=ppt/slides/_rels/slide238.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203.jpeg"/></Relationships>
</file>

<file path=ppt/slides/_rels/slide239.xml.rels><?xml version="1.0" encoding="UTF-8" standalone="yes"?>
<Relationships xmlns="http://schemas.openxmlformats.org/package/2006/relationships"><Relationship Id="rId3" Type="http://schemas.openxmlformats.org/officeDocument/2006/relationships/oleObject" Target="../embeddings/oleObject40.bin"/><Relationship Id="rId2" Type="http://schemas.openxmlformats.org/officeDocument/2006/relationships/slideLayout" Target="../slideLayouts/slideLayout7.xml"/><Relationship Id="rId1" Type="http://schemas.openxmlformats.org/officeDocument/2006/relationships/vmlDrawing" Target="../drawings/vmlDrawing28.vml"/><Relationship Id="rId4" Type="http://schemas.openxmlformats.org/officeDocument/2006/relationships/image" Target="../media/image204.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2.xml"/><Relationship Id="rId1" Type="http://schemas.openxmlformats.org/officeDocument/2006/relationships/vmlDrawing" Target="../drawings/vmlDrawing29.vml"/><Relationship Id="rId6" Type="http://schemas.openxmlformats.org/officeDocument/2006/relationships/image" Target="../media/image205.png"/><Relationship Id="rId5" Type="http://schemas.openxmlformats.org/officeDocument/2006/relationships/oleObject" Target="../embeddings/oleObject41.bin"/><Relationship Id="rId4" Type="http://schemas.openxmlformats.org/officeDocument/2006/relationships/image" Target="../media/image202.png"/></Relationships>
</file>

<file path=ppt/slides/_rels/slide241.xml.rels><?xml version="1.0" encoding="UTF-8" standalone="yes"?>
<Relationships xmlns="http://schemas.openxmlformats.org/package/2006/relationships"><Relationship Id="rId2" Type="http://schemas.openxmlformats.org/officeDocument/2006/relationships/image" Target="../media/image206.png"/><Relationship Id="rId1" Type="http://schemas.openxmlformats.org/officeDocument/2006/relationships/slideLayout" Target="../slideLayouts/slideLayout15.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2" Type="http://schemas.openxmlformats.org/officeDocument/2006/relationships/image" Target="../media/image207.png"/><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3" Type="http://schemas.openxmlformats.org/officeDocument/2006/relationships/image" Target="../media/image209.png"/><Relationship Id="rId2" Type="http://schemas.openxmlformats.org/officeDocument/2006/relationships/image" Target="../media/image208.png"/><Relationship Id="rId1" Type="http://schemas.openxmlformats.org/officeDocument/2006/relationships/slideLayout" Target="../slideLayouts/slideLayout4.xml"/></Relationships>
</file>

<file path=ppt/slides/_rels/slide245.xml.rels><?xml version="1.0" encoding="UTF-8" standalone="yes"?>
<Relationships xmlns="http://schemas.openxmlformats.org/package/2006/relationships"><Relationship Id="rId8" Type="http://schemas.openxmlformats.org/officeDocument/2006/relationships/image" Target="../media/image216.png"/><Relationship Id="rId3" Type="http://schemas.openxmlformats.org/officeDocument/2006/relationships/image" Target="../media/image211.png"/><Relationship Id="rId7" Type="http://schemas.openxmlformats.org/officeDocument/2006/relationships/image" Target="../media/image215.png"/><Relationship Id="rId2" Type="http://schemas.openxmlformats.org/officeDocument/2006/relationships/image" Target="../media/image210.png"/><Relationship Id="rId1" Type="http://schemas.openxmlformats.org/officeDocument/2006/relationships/slideLayout" Target="../slideLayouts/slideLayout6.xml"/><Relationship Id="rId6" Type="http://schemas.openxmlformats.org/officeDocument/2006/relationships/image" Target="../media/image214.png"/><Relationship Id="rId5" Type="http://schemas.openxmlformats.org/officeDocument/2006/relationships/image" Target="../media/image213.png"/><Relationship Id="rId4" Type="http://schemas.openxmlformats.org/officeDocument/2006/relationships/image" Target="../media/image212.png"/><Relationship Id="rId9" Type="http://schemas.openxmlformats.org/officeDocument/2006/relationships/image" Target="../media/image217.png"/></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3" Type="http://schemas.openxmlformats.org/officeDocument/2006/relationships/oleObject" Target="../embeddings/oleObject42.bin"/><Relationship Id="rId2" Type="http://schemas.openxmlformats.org/officeDocument/2006/relationships/slideLayout" Target="../slideLayouts/slideLayout7.xml"/><Relationship Id="rId1" Type="http://schemas.openxmlformats.org/officeDocument/2006/relationships/vmlDrawing" Target="../drawings/vmlDrawing30.vml"/><Relationship Id="rId4" Type="http://schemas.openxmlformats.org/officeDocument/2006/relationships/image" Target="../media/image218.png"/></Relationships>
</file>

<file path=ppt/slides/_rels/slide248.xml.rels><?xml version="1.0" encoding="UTF-8" standalone="yes"?>
<Relationships xmlns="http://schemas.openxmlformats.org/package/2006/relationships"><Relationship Id="rId3" Type="http://schemas.openxmlformats.org/officeDocument/2006/relationships/oleObject" Target="../embeddings/oleObject43.bin"/><Relationship Id="rId2" Type="http://schemas.openxmlformats.org/officeDocument/2006/relationships/slideLayout" Target="../slideLayouts/slideLayout15.xml"/><Relationship Id="rId1" Type="http://schemas.openxmlformats.org/officeDocument/2006/relationships/vmlDrawing" Target="../drawings/vmlDrawing31.vml"/><Relationship Id="rId4" Type="http://schemas.openxmlformats.org/officeDocument/2006/relationships/image" Target="../media/image219.png"/></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3" Type="http://schemas.openxmlformats.org/officeDocument/2006/relationships/oleObject" Target="../embeddings/oleObject44.bin"/><Relationship Id="rId2" Type="http://schemas.openxmlformats.org/officeDocument/2006/relationships/slideLayout" Target="../slideLayouts/slideLayout6.xml"/><Relationship Id="rId1" Type="http://schemas.openxmlformats.org/officeDocument/2006/relationships/vmlDrawing" Target="../drawings/vmlDrawing32.vml"/><Relationship Id="rId4" Type="http://schemas.openxmlformats.org/officeDocument/2006/relationships/image" Target="../media/image220.wmf"/></Relationships>
</file>

<file path=ppt/slides/_rels/slide251.xml.rels><?xml version="1.0" encoding="UTF-8" standalone="yes"?>
<Relationships xmlns="http://schemas.openxmlformats.org/package/2006/relationships"><Relationship Id="rId3" Type="http://schemas.openxmlformats.org/officeDocument/2006/relationships/oleObject" Target="../embeddings/oleObject45.bin"/><Relationship Id="rId2" Type="http://schemas.openxmlformats.org/officeDocument/2006/relationships/slideLayout" Target="../slideLayouts/slideLayout2.xml"/><Relationship Id="rId1" Type="http://schemas.openxmlformats.org/officeDocument/2006/relationships/vmlDrawing" Target="../drawings/vmlDrawing33.vml"/><Relationship Id="rId5" Type="http://schemas.openxmlformats.org/officeDocument/2006/relationships/image" Target="../media/image72.jpeg"/><Relationship Id="rId4" Type="http://schemas.openxmlformats.org/officeDocument/2006/relationships/image" Target="../media/image221.png"/></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2" Type="http://schemas.openxmlformats.org/officeDocument/2006/relationships/image" Target="../media/image222.png"/><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2" Type="http://schemas.openxmlformats.org/officeDocument/2006/relationships/image" Target="../media/image223.png"/><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2" Type="http://schemas.openxmlformats.org/officeDocument/2006/relationships/image" Target="../media/image224.png"/><Relationship Id="rId1" Type="http://schemas.openxmlformats.org/officeDocument/2006/relationships/slideLayout" Target="../slideLayouts/slideLayout6.xml"/></Relationships>
</file>

<file path=ppt/slides/_rels/slide256.xml.rels><?xml version="1.0" encoding="UTF-8" standalone="yes"?>
<Relationships xmlns="http://schemas.openxmlformats.org/package/2006/relationships"><Relationship Id="rId2" Type="http://schemas.openxmlformats.org/officeDocument/2006/relationships/image" Target="../media/image225.png"/><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2" Type="http://schemas.openxmlformats.org/officeDocument/2006/relationships/image" Target="../media/image226.png"/><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2" Type="http://schemas.openxmlformats.org/officeDocument/2006/relationships/image" Target="../media/image227.png"/><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2" Type="http://schemas.openxmlformats.org/officeDocument/2006/relationships/image" Target="../media/image228.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2" Type="http://schemas.openxmlformats.org/officeDocument/2006/relationships/image" Target="../media/image229.png"/><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2" Type="http://schemas.openxmlformats.org/officeDocument/2006/relationships/image" Target="../media/image230.png"/><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2" Type="http://schemas.openxmlformats.org/officeDocument/2006/relationships/image" Target="../media/image231.png"/><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2" Type="http://schemas.openxmlformats.org/officeDocument/2006/relationships/image" Target="../media/image232.png"/><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2" Type="http://schemas.openxmlformats.org/officeDocument/2006/relationships/image" Target="../media/image233.png"/><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2" Type="http://schemas.openxmlformats.org/officeDocument/2006/relationships/image" Target="../media/image234.png"/><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image" Target="../media/image235.png"/><Relationship Id="rId1" Type="http://schemas.openxmlformats.org/officeDocument/2006/relationships/slideLayout" Target="../slideLayouts/slideLayout7.xml"/><Relationship Id="rId4" Type="http://schemas.openxmlformats.org/officeDocument/2006/relationships/image" Target="../media/image237.png"/></Relationships>
</file>

<file path=ppt/slides/_rels/slide267.xml.rels><?xml version="1.0" encoding="UTF-8" standalone="yes"?>
<Relationships xmlns="http://schemas.openxmlformats.org/package/2006/relationships"><Relationship Id="rId2" Type="http://schemas.openxmlformats.org/officeDocument/2006/relationships/image" Target="../media/image238.png"/><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3" Type="http://schemas.openxmlformats.org/officeDocument/2006/relationships/oleObject" Target="../embeddings/oleObject46.bin"/><Relationship Id="rId2" Type="http://schemas.openxmlformats.org/officeDocument/2006/relationships/slideLayout" Target="../slideLayouts/slideLayout2.xml"/><Relationship Id="rId1" Type="http://schemas.openxmlformats.org/officeDocument/2006/relationships/vmlDrawing" Target="../drawings/vmlDrawing34.vml"/><Relationship Id="rId5" Type="http://schemas.openxmlformats.org/officeDocument/2006/relationships/image" Target="../media/image72.jpeg"/><Relationship Id="rId4" Type="http://schemas.openxmlformats.org/officeDocument/2006/relationships/image" Target="../media/image221.png"/></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2" Type="http://schemas.openxmlformats.org/officeDocument/2006/relationships/image" Target="../media/image222.png"/><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2" Type="http://schemas.openxmlformats.org/officeDocument/2006/relationships/image" Target="../media/image223.png"/><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2" Type="http://schemas.openxmlformats.org/officeDocument/2006/relationships/image" Target="../media/image224.png"/><Relationship Id="rId1" Type="http://schemas.openxmlformats.org/officeDocument/2006/relationships/slideLayout" Target="../slideLayouts/slideLayout6.xml"/></Relationships>
</file>

<file path=ppt/slides/_rels/slide273.xml.rels><?xml version="1.0" encoding="UTF-8" standalone="yes"?>
<Relationships xmlns="http://schemas.openxmlformats.org/package/2006/relationships"><Relationship Id="rId2" Type="http://schemas.openxmlformats.org/officeDocument/2006/relationships/image" Target="../media/image225.png"/><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2" Type="http://schemas.openxmlformats.org/officeDocument/2006/relationships/image" Target="../media/image226.png"/><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2" Type="http://schemas.openxmlformats.org/officeDocument/2006/relationships/image" Target="../media/image227.png"/><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2" Type="http://schemas.openxmlformats.org/officeDocument/2006/relationships/image" Target="../media/image228.png"/><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2" Type="http://schemas.openxmlformats.org/officeDocument/2006/relationships/image" Target="../media/image229.png"/><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2" Type="http://schemas.openxmlformats.org/officeDocument/2006/relationships/image" Target="../media/image230.pn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2" Type="http://schemas.openxmlformats.org/officeDocument/2006/relationships/image" Target="../media/image231.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3.wmf"/><Relationship Id="rId1" Type="http://schemas.openxmlformats.org/officeDocument/2006/relationships/slideLayout" Target="../slideLayouts/slideLayout6.xml"/></Relationships>
</file>

<file path=ppt/slides/_rels/slide280.xml.rels><?xml version="1.0" encoding="UTF-8" standalone="yes"?>
<Relationships xmlns="http://schemas.openxmlformats.org/package/2006/relationships"><Relationship Id="rId2" Type="http://schemas.openxmlformats.org/officeDocument/2006/relationships/image" Target="../media/image232.png"/><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2" Type="http://schemas.openxmlformats.org/officeDocument/2006/relationships/image" Target="../media/image233.png"/><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2" Type="http://schemas.openxmlformats.org/officeDocument/2006/relationships/image" Target="../media/image234.png"/><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image" Target="../media/image235.png"/><Relationship Id="rId1" Type="http://schemas.openxmlformats.org/officeDocument/2006/relationships/slideLayout" Target="../slideLayouts/slideLayout7.xml"/><Relationship Id="rId4" Type="http://schemas.openxmlformats.org/officeDocument/2006/relationships/image" Target="../media/image237.png"/></Relationships>
</file>

<file path=ppt/slides/_rels/slide284.xml.rels><?xml version="1.0" encoding="UTF-8" standalone="yes"?>
<Relationships xmlns="http://schemas.openxmlformats.org/package/2006/relationships"><Relationship Id="rId2" Type="http://schemas.openxmlformats.org/officeDocument/2006/relationships/image" Target="../media/image238.png"/><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2" Type="http://schemas.openxmlformats.org/officeDocument/2006/relationships/image" Target="../media/image239.png"/><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2" Type="http://schemas.openxmlformats.org/officeDocument/2006/relationships/image" Target="../media/image240.png"/><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2" Type="http://schemas.openxmlformats.org/officeDocument/2006/relationships/image" Target="../media/image241.png"/><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3" Type="http://schemas.openxmlformats.org/officeDocument/2006/relationships/image" Target="../media/image243.png"/><Relationship Id="rId2" Type="http://schemas.openxmlformats.org/officeDocument/2006/relationships/image" Target="../media/image242.png"/><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2" Type="http://schemas.openxmlformats.org/officeDocument/2006/relationships/image" Target="../media/image244.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4.wmf"/><Relationship Id="rId1" Type="http://schemas.openxmlformats.org/officeDocument/2006/relationships/slideLayout" Target="../slideLayouts/slideLayout6.xml"/></Relationships>
</file>

<file path=ppt/slides/_rels/slide290.xml.rels><?xml version="1.0" encoding="UTF-8" standalone="yes"?>
<Relationships xmlns="http://schemas.openxmlformats.org/package/2006/relationships"><Relationship Id="rId2" Type="http://schemas.openxmlformats.org/officeDocument/2006/relationships/image" Target="../media/image245.png"/><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3" Type="http://schemas.openxmlformats.org/officeDocument/2006/relationships/image" Target="../media/image247.png"/><Relationship Id="rId2" Type="http://schemas.openxmlformats.org/officeDocument/2006/relationships/image" Target="../media/image246.png"/><Relationship Id="rId1" Type="http://schemas.openxmlformats.org/officeDocument/2006/relationships/slideLayout" Target="../slideLayouts/slideLayout6.xml"/></Relationships>
</file>

<file path=ppt/slides/_rels/slide292.xml.rels><?xml version="1.0" encoding="UTF-8" standalone="yes"?>
<Relationships xmlns="http://schemas.openxmlformats.org/package/2006/relationships"><Relationship Id="rId2" Type="http://schemas.openxmlformats.org/officeDocument/2006/relationships/image" Target="../media/image248.png"/><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2" Type="http://schemas.openxmlformats.org/officeDocument/2006/relationships/image" Target="../media/image249.png"/><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2" Type="http://schemas.openxmlformats.org/officeDocument/2006/relationships/image" Target="../media/image250.png"/><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3" Type="http://schemas.openxmlformats.org/officeDocument/2006/relationships/image" Target="../media/image252.png"/><Relationship Id="rId2" Type="http://schemas.openxmlformats.org/officeDocument/2006/relationships/image" Target="../media/image251.png"/><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3" Type="http://schemas.openxmlformats.org/officeDocument/2006/relationships/image" Target="../media/image254.png"/><Relationship Id="rId2" Type="http://schemas.openxmlformats.org/officeDocument/2006/relationships/slideLayout" Target="../slideLayouts/slideLayout2.xml"/><Relationship Id="rId1" Type="http://schemas.openxmlformats.org/officeDocument/2006/relationships/vmlDrawing" Target="../drawings/vmlDrawing35.vml"/><Relationship Id="rId5" Type="http://schemas.openxmlformats.org/officeDocument/2006/relationships/image" Target="../media/image253.png"/><Relationship Id="rId4" Type="http://schemas.openxmlformats.org/officeDocument/2006/relationships/oleObject" Target="../embeddings/oleObject47.bin"/></Relationships>
</file>

<file path=ppt/slides/_rels/slide297.xml.rels><?xml version="1.0" encoding="UTF-8" standalone="yes"?>
<Relationships xmlns="http://schemas.openxmlformats.org/package/2006/relationships"><Relationship Id="rId2" Type="http://schemas.openxmlformats.org/officeDocument/2006/relationships/image" Target="../media/image255.png"/><Relationship Id="rId1" Type="http://schemas.openxmlformats.org/officeDocument/2006/relationships/slideLayout" Target="../slideLayouts/slideLayout2.xml"/></Relationships>
</file>

<file path=ppt/slides/_rels/slide298.xml.rels><?xml version="1.0" encoding="UTF-8" standalone="yes"?>
<Relationships xmlns="http://schemas.openxmlformats.org/package/2006/relationships"><Relationship Id="rId2" Type="http://schemas.openxmlformats.org/officeDocument/2006/relationships/image" Target="../media/image256.png"/><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2" Type="http://schemas.openxmlformats.org/officeDocument/2006/relationships/image" Target="../media/image25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00.xml.rels><?xml version="1.0" encoding="UTF-8" standalone="yes"?>
<Relationships xmlns="http://schemas.openxmlformats.org/package/2006/relationships"><Relationship Id="rId2" Type="http://schemas.openxmlformats.org/officeDocument/2006/relationships/image" Target="../media/image258.png"/><Relationship Id="rId1" Type="http://schemas.openxmlformats.org/officeDocument/2006/relationships/slideLayout" Target="../slideLayouts/slideLayout2.xml"/></Relationships>
</file>

<file path=ppt/slides/_rels/slide301.xml.rels><?xml version="1.0" encoding="UTF-8" standalone="yes"?>
<Relationships xmlns="http://schemas.openxmlformats.org/package/2006/relationships"><Relationship Id="rId2" Type="http://schemas.openxmlformats.org/officeDocument/2006/relationships/image" Target="../media/image259.png"/><Relationship Id="rId1" Type="http://schemas.openxmlformats.org/officeDocument/2006/relationships/slideLayout" Target="../slideLayouts/slideLayout2.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3.xml.rels><?xml version="1.0" encoding="UTF-8" standalone="yes"?>
<Relationships xmlns="http://schemas.openxmlformats.org/package/2006/relationships"><Relationship Id="rId2" Type="http://schemas.openxmlformats.org/officeDocument/2006/relationships/image" Target="../media/image260.png"/><Relationship Id="rId1" Type="http://schemas.openxmlformats.org/officeDocument/2006/relationships/slideLayout" Target="../slideLayouts/slideLayout2.xml"/></Relationships>
</file>

<file path=ppt/slides/_rels/slide304.xml.rels><?xml version="1.0" encoding="UTF-8" standalone="yes"?>
<Relationships xmlns="http://schemas.openxmlformats.org/package/2006/relationships"><Relationship Id="rId2" Type="http://schemas.openxmlformats.org/officeDocument/2006/relationships/image" Target="../media/image261.png"/><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2" Type="http://schemas.openxmlformats.org/officeDocument/2006/relationships/image" Target="../media/image262.png"/><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7.xml.rels><?xml version="1.0" encoding="UTF-8" standalone="yes"?>
<Relationships xmlns="http://schemas.openxmlformats.org/package/2006/relationships"><Relationship Id="rId3" Type="http://schemas.openxmlformats.org/officeDocument/2006/relationships/image" Target="../media/image264.png"/><Relationship Id="rId2" Type="http://schemas.openxmlformats.org/officeDocument/2006/relationships/image" Target="../media/image263.png"/><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2" Type="http://schemas.openxmlformats.org/officeDocument/2006/relationships/image" Target="../media/image265.png"/><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2" Type="http://schemas.openxmlformats.org/officeDocument/2006/relationships/image" Target="../media/image266.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10.xml.rels><?xml version="1.0" encoding="UTF-8" standalone="yes"?>
<Relationships xmlns="http://schemas.openxmlformats.org/package/2006/relationships"><Relationship Id="rId2" Type="http://schemas.openxmlformats.org/officeDocument/2006/relationships/image" Target="../media/image267.png"/><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2" Type="http://schemas.openxmlformats.org/officeDocument/2006/relationships/image" Target="../media/image268.png"/><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2" Type="http://schemas.openxmlformats.org/officeDocument/2006/relationships/image" Target="../media/image26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slide" Target="slide19.xml"/><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slide" Target="slide19.xml"/><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6.xml"/><Relationship Id="rId1" Type="http://schemas.openxmlformats.org/officeDocument/2006/relationships/vmlDrawing" Target="../drawings/vmlDrawing4.vml"/><Relationship Id="rId4" Type="http://schemas.openxmlformats.org/officeDocument/2006/relationships/image" Target="../media/image20.png"/></Relationships>
</file>

<file path=ppt/slides/_rels/slide4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6.xml"/><Relationship Id="rId4" Type="http://schemas.openxmlformats.org/officeDocument/2006/relationships/image" Target="../media/image23.png"/></Relationships>
</file>

<file path=ppt/slides/_rels/slide4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6.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4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slide" Target="slide42.xml"/><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3.xml"/><Relationship Id="rId1" Type="http://schemas.openxmlformats.org/officeDocument/2006/relationships/vmlDrawing" Target="../drawings/vmlDrawing5.vml"/><Relationship Id="rId5" Type="http://schemas.openxmlformats.org/officeDocument/2006/relationships/image" Target="../media/image35.emf"/><Relationship Id="rId4" Type="http://schemas.openxmlformats.org/officeDocument/2006/relationships/oleObject" Target="../embeddings/oleObject6.bin"/></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3.xml"/><Relationship Id="rId1" Type="http://schemas.openxmlformats.org/officeDocument/2006/relationships/vmlDrawing" Target="../drawings/vmlDrawing6.vml"/><Relationship Id="rId5" Type="http://schemas.openxmlformats.org/officeDocument/2006/relationships/image" Target="../media/image36.emf"/><Relationship Id="rId4" Type="http://schemas.openxmlformats.org/officeDocument/2006/relationships/oleObject" Target="../embeddings/oleObject7.bin"/></Relationships>
</file>

<file path=ppt/slides/_rels/slide5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3" Type="http://schemas.openxmlformats.org/officeDocument/2006/relationships/oleObject" Target="../embeddings/oleObject8.bin"/><Relationship Id="rId7" Type="http://schemas.openxmlformats.org/officeDocument/2006/relationships/image" Target="../media/image42.png"/><Relationship Id="rId2" Type="http://schemas.openxmlformats.org/officeDocument/2006/relationships/slideLayout" Target="../slideLayouts/slideLayout6.xml"/><Relationship Id="rId1" Type="http://schemas.openxmlformats.org/officeDocument/2006/relationships/vmlDrawing" Target="../drawings/vmlDrawing7.v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5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44.wmf"/><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62.xml.rels><?xml version="1.0" encoding="UTF-8" standalone="yes"?>
<Relationships xmlns="http://schemas.openxmlformats.org/package/2006/relationships"><Relationship Id="rId3" Type="http://schemas.openxmlformats.org/officeDocument/2006/relationships/image" Target="../media/image46.wmf"/><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47.wmf"/></Relationships>
</file>

<file path=ppt/slides/_rels/slide6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65.xml.rels><?xml version="1.0" encoding="UTF-8" standalone="yes"?>
<Relationships xmlns="http://schemas.openxmlformats.org/package/2006/relationships"><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image" Target="../media/image54.png"/><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6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 Id="rId5" Type="http://schemas.openxmlformats.org/officeDocument/2006/relationships/image" Target="../media/image63.png"/><Relationship Id="rId4" Type="http://schemas.openxmlformats.org/officeDocument/2006/relationships/image" Target="../media/image62.png"/></Relationships>
</file>

<file path=ppt/slides/_rels/slide67.xml.rels><?xml version="1.0" encoding="UTF-8" standalone="yes"?>
<Relationships xmlns="http://schemas.openxmlformats.org/package/2006/relationships"><Relationship Id="rId3" Type="http://schemas.openxmlformats.org/officeDocument/2006/relationships/hyperlink" Target="http://scholar.google.com/url?sa=U&amp;q=http://www-mtl.mit.edu/researchgroups/icsystems/pubs/conferences/2005/bcalhoun_esscirc2005_paper.pdf" TargetMode="External"/><Relationship Id="rId2" Type="http://schemas.openxmlformats.org/officeDocument/2006/relationships/hyperlink" Target="http://scholar.google.com/url?sa=U&amp;q=http://ieeexplore.ieee.org/xpl/abs_free.jsp?arNumber=1052809" TargetMode="External"/><Relationship Id="rId1" Type="http://schemas.openxmlformats.org/officeDocument/2006/relationships/slideLayout" Target="../slideLayouts/slideLayout2.xml"/><Relationship Id="rId4" Type="http://schemas.openxmlformats.org/officeDocument/2006/relationships/hyperlink" Target="http://scholar.google.com/url?sa=U&amp;q=http://ieeexplore.ieee.org/iel5/4/19725/00913744.pdf?arnumber=913744" TargetMode="External"/></Relationships>
</file>

<file path=ppt/slides/_rels/slide6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4.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3" Type="http://schemas.openxmlformats.org/officeDocument/2006/relationships/oleObject" Target="../embeddings/oleObject9.bin"/><Relationship Id="rId7" Type="http://schemas.openxmlformats.org/officeDocument/2006/relationships/image" Target="../media/image71.png"/><Relationship Id="rId2" Type="http://schemas.openxmlformats.org/officeDocument/2006/relationships/slideLayout" Target="../slideLayouts/slideLayout6.xml"/><Relationship Id="rId1" Type="http://schemas.openxmlformats.org/officeDocument/2006/relationships/vmlDrawing" Target="../drawings/vmlDrawing8.v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s>
</file>

<file path=ppt/slides/_rels/slide75.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3" Type="http://schemas.openxmlformats.org/officeDocument/2006/relationships/slide" Target="slide52.xml"/><Relationship Id="rId7" Type="http://schemas.openxmlformats.org/officeDocument/2006/relationships/slide" Target="slide42.xml"/><Relationship Id="rId2" Type="http://schemas.openxmlformats.org/officeDocument/2006/relationships/image" Target="../media/image75.png"/><Relationship Id="rId1" Type="http://schemas.openxmlformats.org/officeDocument/2006/relationships/slideLayout" Target="../slideLayouts/slideLayout6.xml"/><Relationship Id="rId6" Type="http://schemas.openxmlformats.org/officeDocument/2006/relationships/slide" Target="slide76.xml"/><Relationship Id="rId5" Type="http://schemas.openxmlformats.org/officeDocument/2006/relationships/slide" Target="slide50.xml"/><Relationship Id="rId4" Type="http://schemas.openxmlformats.org/officeDocument/2006/relationships/slide" Target="slide46.xml"/></Relationships>
</file>

<file path=ppt/slides/_rels/slide78.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4.wmf"/><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82.wmf"/><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83.wmf"/><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84.wmf"/><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3" Type="http://schemas.openxmlformats.org/officeDocument/2006/relationships/slide" Target="slide45.xml"/><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8" Type="http://schemas.openxmlformats.org/officeDocument/2006/relationships/image" Target="../media/image87.wmf"/><Relationship Id="rId3" Type="http://schemas.openxmlformats.org/officeDocument/2006/relationships/oleObject" Target="../embeddings/oleObject10.bin"/><Relationship Id="rId7" Type="http://schemas.openxmlformats.org/officeDocument/2006/relationships/oleObject" Target="../embeddings/oleObject12.bin"/><Relationship Id="rId2" Type="http://schemas.openxmlformats.org/officeDocument/2006/relationships/slideLayout" Target="../slideLayouts/slideLayout2.xml"/><Relationship Id="rId1" Type="http://schemas.openxmlformats.org/officeDocument/2006/relationships/vmlDrawing" Target="../drawings/vmlDrawing9.vml"/><Relationship Id="rId6" Type="http://schemas.openxmlformats.org/officeDocument/2006/relationships/image" Target="../media/image86.wmf"/><Relationship Id="rId5" Type="http://schemas.openxmlformats.org/officeDocument/2006/relationships/oleObject" Target="../embeddings/oleObject11.bin"/><Relationship Id="rId10" Type="http://schemas.openxmlformats.org/officeDocument/2006/relationships/image" Target="../media/image88.wmf"/><Relationship Id="rId4" Type="http://schemas.openxmlformats.org/officeDocument/2006/relationships/image" Target="../media/image85.wmf"/><Relationship Id="rId9" Type="http://schemas.openxmlformats.org/officeDocument/2006/relationships/oleObject" Target="../embeddings/oleObject13.bin"/></Relationships>
</file>

<file path=ppt/slides/_rels/slide93.xml.rels><?xml version="1.0" encoding="UTF-8" standalone="yes"?>
<Relationships xmlns="http://schemas.openxmlformats.org/package/2006/relationships"><Relationship Id="rId2" Type="http://schemas.openxmlformats.org/officeDocument/2006/relationships/image" Target="../media/image89.jpe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90.jpe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Layout" Target="../slideLayouts/slideLayout2.xml"/><Relationship Id="rId1" Type="http://schemas.openxmlformats.org/officeDocument/2006/relationships/vmlDrawing" Target="../drawings/vmlDrawing10.vml"/><Relationship Id="rId4" Type="http://schemas.openxmlformats.org/officeDocument/2006/relationships/image" Target="../media/image91.wmf"/></Relationships>
</file>

<file path=ppt/slides/_rels/slide96.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Layout" Target="../slideLayouts/slideLayout2.xml"/><Relationship Id="rId1" Type="http://schemas.openxmlformats.org/officeDocument/2006/relationships/vmlDrawing" Target="../drawings/vmlDrawing11.vml"/><Relationship Id="rId4" Type="http://schemas.openxmlformats.org/officeDocument/2006/relationships/image" Target="../media/image92.wmf"/></Relationships>
</file>

<file path=ppt/slides/_rels/slide97.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Layout" Target="../slideLayouts/slideLayout2.xml"/><Relationship Id="rId1" Type="http://schemas.openxmlformats.org/officeDocument/2006/relationships/vmlDrawing" Target="../drawings/vmlDrawing12.vml"/><Relationship Id="rId4" Type="http://schemas.openxmlformats.org/officeDocument/2006/relationships/image" Target="../media/image93.wmf"/></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slideLayout" Target="../slideLayouts/slideLayout2.xml"/><Relationship Id="rId1" Type="http://schemas.openxmlformats.org/officeDocument/2006/relationships/vmlDrawing" Target="../drawings/vmlDrawing13.vml"/><Relationship Id="rId4" Type="http://schemas.openxmlformats.org/officeDocument/2006/relationships/image" Target="../media/image94.w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ctrTitle"/>
          </p:nvPr>
        </p:nvSpPr>
        <p:spPr/>
        <p:txBody>
          <a:bodyPr/>
          <a:lstStyle/>
          <a:p>
            <a:pPr eaLnBrk="1" hangingPunct="1"/>
            <a:r>
              <a:rPr lang="en-US" smtClean="0"/>
              <a:t>Memory Design and Testing – EE787</a:t>
            </a:r>
          </a:p>
        </p:txBody>
      </p:sp>
      <p:sp>
        <p:nvSpPr>
          <p:cNvPr id="47107" name="Rectangle 3"/>
          <p:cNvSpPr>
            <a:spLocks noGrp="1" noChangeArrowheads="1"/>
          </p:cNvSpPr>
          <p:nvPr>
            <p:ph type="subTitle" idx="1"/>
          </p:nvPr>
        </p:nvSpPr>
        <p:spPr>
          <a:xfrm>
            <a:off x="4800600" y="4648200"/>
            <a:ext cx="5638800" cy="1752600"/>
          </a:xfrm>
        </p:spPr>
        <p:txBody>
          <a:bodyPr/>
          <a:lstStyle/>
          <a:p>
            <a:pPr eaLnBrk="1" hangingPunct="1"/>
            <a:r>
              <a:rPr lang="en-US" dirty="0"/>
              <a:t>Kaushik </a:t>
            </a:r>
            <a:r>
              <a:rPr lang="en-US" dirty="0" err="1"/>
              <a:t>Saha</a:t>
            </a:r>
            <a:endParaRPr lang="en-US" dirty="0"/>
          </a:p>
          <a:p>
            <a:pPr eaLnBrk="1" hangingPunct="1"/>
            <a:r>
              <a:rPr lang="en-US" dirty="0"/>
              <a:t>Contact</a:t>
            </a:r>
            <a:r>
              <a:rPr lang="en-US"/>
              <a:t>: </a:t>
            </a:r>
            <a:r>
              <a:rPr lang="en-US" smtClean="0"/>
              <a:t>ksaha_2000@yahoo.com, </a:t>
            </a:r>
            <a:r>
              <a:rPr lang="en-US" dirty="0"/>
              <a:t>mobile-98110-64398 </a:t>
            </a:r>
          </a:p>
        </p:txBody>
      </p:sp>
    </p:spTree>
    <p:extLst>
      <p:ext uri="{BB962C8B-B14F-4D97-AF65-F5344CB8AC3E}">
        <p14:creationId xmlns:p14="http://schemas.microsoft.com/office/powerpoint/2010/main" val="358629249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a:xfrm>
            <a:off x="2209801" y="228601"/>
            <a:ext cx="8996363" cy="342145"/>
          </a:xfrm>
          <a:noFill/>
        </p:spPr>
        <p:txBody>
          <a:bodyPr vert="horz" lIns="63500" tIns="25400" rIns="63500" bIns="25400" rtlCol="0" anchor="t">
            <a:spAutoFit/>
          </a:bodyPr>
          <a:lstStyle/>
          <a:p>
            <a:pPr eaLnBrk="1" hangingPunct="1"/>
            <a:r>
              <a:rPr lang="en-US" sz="2100"/>
              <a:t>Memory Hierarchy of a Modern Computer System</a:t>
            </a:r>
          </a:p>
        </p:txBody>
      </p:sp>
      <p:sp>
        <p:nvSpPr>
          <p:cNvPr id="56323" name="Rectangle 3"/>
          <p:cNvSpPr>
            <a:spLocks noGrp="1" noChangeArrowheads="1"/>
          </p:cNvSpPr>
          <p:nvPr>
            <p:ph idx="1"/>
          </p:nvPr>
        </p:nvSpPr>
        <p:spPr>
          <a:xfrm>
            <a:off x="1981200" y="762000"/>
            <a:ext cx="8191500" cy="1315232"/>
          </a:xfrm>
        </p:spPr>
        <p:txBody>
          <a:bodyPr vert="horz" lIns="63500" tIns="25400" rIns="63500" bIns="25400" rtlCol="0">
            <a:spAutoFit/>
          </a:bodyPr>
          <a:lstStyle/>
          <a:p>
            <a:pPr marL="203200" indent="-203200"/>
            <a:r>
              <a:rPr lang="en-US" smtClean="0"/>
              <a:t>By taking advantage of the principle of locality:</a:t>
            </a:r>
          </a:p>
          <a:p>
            <a:pPr lvl="1" indent="-190500"/>
            <a:r>
              <a:rPr lang="en-US" sz="1800"/>
              <a:t>Present the user with as much memory as is available in the cheapest technology.</a:t>
            </a:r>
          </a:p>
          <a:p>
            <a:pPr lvl="1" indent="-190500"/>
            <a:r>
              <a:rPr lang="en-US" sz="1800"/>
              <a:t>Provide access at the speed offered by the fastest technology.</a:t>
            </a:r>
          </a:p>
        </p:txBody>
      </p:sp>
      <p:sp>
        <p:nvSpPr>
          <p:cNvPr id="56324" name="Slide Number Placeholder 4"/>
          <p:cNvSpPr>
            <a:spLocks noGrp="1"/>
          </p:cNvSpPr>
          <p:nvPr>
            <p:ph type="sldNum" sz="quarter" idx="10"/>
          </p:nvPr>
        </p:nvSpPr>
        <p:spPr>
          <a:noFill/>
        </p:spPr>
        <p:txBody>
          <a:bodyPr/>
          <a:lstStyle/>
          <a:p>
            <a:fld id="{5170FC4A-7FC6-4C58-8683-E79BD83A3A7B}" type="slidenum">
              <a:rPr lang="it-IT" smtClean="0">
                <a:latin typeface="Arial" pitchFamily="34" charset="0"/>
              </a:rPr>
              <a:pPr/>
              <a:t>10</a:t>
            </a:fld>
            <a:endParaRPr lang="it-IT">
              <a:latin typeface="Arial" pitchFamily="34" charset="0"/>
            </a:endParaRPr>
          </a:p>
        </p:txBody>
      </p:sp>
      <p:sp>
        <p:nvSpPr>
          <p:cNvPr id="56325" name="Rectangle 4"/>
          <p:cNvSpPr>
            <a:spLocks noChangeArrowheads="1"/>
          </p:cNvSpPr>
          <p:nvPr/>
        </p:nvSpPr>
        <p:spPr bwMode="auto">
          <a:xfrm>
            <a:off x="2476500" y="3011488"/>
            <a:ext cx="2032000" cy="736600"/>
          </a:xfrm>
          <a:prstGeom prst="rect">
            <a:avLst/>
          </a:prstGeom>
          <a:noFill/>
          <a:ln w="25400">
            <a:solidFill>
              <a:schemeClr val="tx1"/>
            </a:solidFill>
            <a:miter lim="800000"/>
            <a:headEnd/>
            <a:tailEnd/>
          </a:ln>
        </p:spPr>
        <p:txBody>
          <a:bodyPr wrap="none" anchor="ctr"/>
          <a:lstStyle/>
          <a:p>
            <a:endParaRPr lang="en-US"/>
          </a:p>
        </p:txBody>
      </p:sp>
      <p:sp>
        <p:nvSpPr>
          <p:cNvPr id="56326" name="Rectangle 5"/>
          <p:cNvSpPr>
            <a:spLocks noChangeArrowheads="1"/>
          </p:cNvSpPr>
          <p:nvPr/>
        </p:nvSpPr>
        <p:spPr bwMode="auto">
          <a:xfrm>
            <a:off x="3162300" y="3244851"/>
            <a:ext cx="858838" cy="333375"/>
          </a:xfrm>
          <a:prstGeom prst="rect">
            <a:avLst/>
          </a:prstGeom>
          <a:noFill/>
          <a:ln w="12700">
            <a:noFill/>
            <a:miter lim="800000"/>
            <a:headEnd/>
            <a:tailEnd/>
          </a:ln>
        </p:spPr>
        <p:txBody>
          <a:bodyPr wrap="none" lIns="90488" tIns="44450" rIns="90488" bIns="44450">
            <a:spAutoFit/>
          </a:bodyPr>
          <a:lstStyle/>
          <a:p>
            <a:r>
              <a:rPr lang="en-US" sz="1600" b="1">
                <a:latin typeface="Times New Roman" pitchFamily="18" charset="0"/>
              </a:rPr>
              <a:t>Control</a:t>
            </a:r>
          </a:p>
        </p:txBody>
      </p:sp>
      <p:sp>
        <p:nvSpPr>
          <p:cNvPr id="56327" name="Rectangle 6"/>
          <p:cNvSpPr>
            <a:spLocks noChangeArrowheads="1"/>
          </p:cNvSpPr>
          <p:nvPr/>
        </p:nvSpPr>
        <p:spPr bwMode="auto">
          <a:xfrm>
            <a:off x="2476500" y="4002088"/>
            <a:ext cx="1422400" cy="1117600"/>
          </a:xfrm>
          <a:prstGeom prst="rect">
            <a:avLst/>
          </a:prstGeom>
          <a:noFill/>
          <a:ln w="25400">
            <a:solidFill>
              <a:schemeClr val="tx1"/>
            </a:solidFill>
            <a:miter lim="800000"/>
            <a:headEnd/>
            <a:tailEnd/>
          </a:ln>
        </p:spPr>
        <p:txBody>
          <a:bodyPr wrap="none" anchor="ctr"/>
          <a:lstStyle/>
          <a:p>
            <a:endParaRPr lang="en-US"/>
          </a:p>
        </p:txBody>
      </p:sp>
      <p:sp>
        <p:nvSpPr>
          <p:cNvPr id="56328" name="Rectangle 7"/>
          <p:cNvSpPr>
            <a:spLocks noChangeArrowheads="1"/>
          </p:cNvSpPr>
          <p:nvPr/>
        </p:nvSpPr>
        <p:spPr bwMode="auto">
          <a:xfrm>
            <a:off x="2525714" y="4270376"/>
            <a:ext cx="1003481" cy="335989"/>
          </a:xfrm>
          <a:prstGeom prst="rect">
            <a:avLst/>
          </a:prstGeom>
          <a:noFill/>
          <a:ln w="12700">
            <a:noFill/>
            <a:miter lim="800000"/>
            <a:headEnd/>
            <a:tailEnd/>
          </a:ln>
        </p:spPr>
        <p:txBody>
          <a:bodyPr wrap="none" lIns="90488" tIns="44450" rIns="90488" bIns="44450">
            <a:spAutoFit/>
          </a:bodyPr>
          <a:lstStyle/>
          <a:p>
            <a:r>
              <a:rPr lang="en-US" sz="1600" b="1">
                <a:latin typeface="Times New Roman" pitchFamily="18" charset="0"/>
              </a:rPr>
              <a:t>Datapath</a:t>
            </a:r>
          </a:p>
        </p:txBody>
      </p:sp>
      <p:sp>
        <p:nvSpPr>
          <p:cNvPr id="56329" name="Rectangle 8"/>
          <p:cNvSpPr>
            <a:spLocks noChangeArrowheads="1"/>
          </p:cNvSpPr>
          <p:nvPr/>
        </p:nvSpPr>
        <p:spPr bwMode="auto">
          <a:xfrm>
            <a:off x="7581900" y="2630488"/>
            <a:ext cx="1117600" cy="2641600"/>
          </a:xfrm>
          <a:prstGeom prst="rect">
            <a:avLst/>
          </a:prstGeom>
          <a:noFill/>
          <a:ln w="25400">
            <a:solidFill>
              <a:schemeClr val="tx1"/>
            </a:solidFill>
            <a:miter lim="800000"/>
            <a:headEnd/>
            <a:tailEnd/>
          </a:ln>
        </p:spPr>
        <p:txBody>
          <a:bodyPr wrap="none" anchor="ctr"/>
          <a:lstStyle/>
          <a:p>
            <a:endParaRPr lang="en-US"/>
          </a:p>
        </p:txBody>
      </p:sp>
      <p:sp>
        <p:nvSpPr>
          <p:cNvPr id="56330" name="Rectangle 9"/>
          <p:cNvSpPr>
            <a:spLocks noChangeArrowheads="1"/>
          </p:cNvSpPr>
          <p:nvPr/>
        </p:nvSpPr>
        <p:spPr bwMode="auto">
          <a:xfrm>
            <a:off x="7647990" y="3482975"/>
            <a:ext cx="1106073" cy="828432"/>
          </a:xfrm>
          <a:prstGeom prst="rect">
            <a:avLst/>
          </a:prstGeom>
          <a:noFill/>
          <a:ln w="12700">
            <a:noFill/>
            <a:miter lim="800000"/>
            <a:headEnd/>
            <a:tailEnd/>
          </a:ln>
        </p:spPr>
        <p:txBody>
          <a:bodyPr wrap="none" lIns="90488" tIns="44450" rIns="90488" bIns="44450">
            <a:spAutoFit/>
          </a:bodyPr>
          <a:lstStyle/>
          <a:p>
            <a:pPr algn="ctr"/>
            <a:r>
              <a:rPr lang="en-US" sz="1600" b="1">
                <a:latin typeface="Times New Roman" pitchFamily="18" charset="0"/>
              </a:rPr>
              <a:t>Secondary</a:t>
            </a:r>
          </a:p>
          <a:p>
            <a:pPr algn="ctr"/>
            <a:r>
              <a:rPr lang="en-US" sz="1600" b="1">
                <a:latin typeface="Times New Roman" pitchFamily="18" charset="0"/>
              </a:rPr>
              <a:t>Storage</a:t>
            </a:r>
          </a:p>
          <a:p>
            <a:pPr algn="ctr"/>
            <a:r>
              <a:rPr lang="en-US" sz="1600" b="1">
                <a:latin typeface="Times New Roman" pitchFamily="18" charset="0"/>
              </a:rPr>
              <a:t>(Disk)</a:t>
            </a:r>
          </a:p>
        </p:txBody>
      </p:sp>
      <p:sp>
        <p:nvSpPr>
          <p:cNvPr id="56331" name="Rectangle 10"/>
          <p:cNvSpPr>
            <a:spLocks noChangeArrowheads="1"/>
          </p:cNvSpPr>
          <p:nvPr/>
        </p:nvSpPr>
        <p:spPr bwMode="auto">
          <a:xfrm>
            <a:off x="2324100" y="2630488"/>
            <a:ext cx="2565400" cy="2641600"/>
          </a:xfrm>
          <a:prstGeom prst="rect">
            <a:avLst/>
          </a:prstGeom>
          <a:noFill/>
          <a:ln w="25400">
            <a:solidFill>
              <a:schemeClr val="tx1"/>
            </a:solidFill>
            <a:miter lim="800000"/>
            <a:headEnd/>
            <a:tailEnd/>
          </a:ln>
        </p:spPr>
        <p:txBody>
          <a:bodyPr wrap="none" anchor="ctr"/>
          <a:lstStyle/>
          <a:p>
            <a:endParaRPr lang="en-US"/>
          </a:p>
        </p:txBody>
      </p:sp>
      <p:sp>
        <p:nvSpPr>
          <p:cNvPr id="56332" name="Rectangle 11"/>
          <p:cNvSpPr>
            <a:spLocks noChangeArrowheads="1"/>
          </p:cNvSpPr>
          <p:nvPr/>
        </p:nvSpPr>
        <p:spPr bwMode="auto">
          <a:xfrm>
            <a:off x="3287713" y="2617789"/>
            <a:ext cx="1028700" cy="333375"/>
          </a:xfrm>
          <a:prstGeom prst="rect">
            <a:avLst/>
          </a:prstGeom>
          <a:noFill/>
          <a:ln w="12700">
            <a:noFill/>
            <a:miter lim="800000"/>
            <a:headEnd/>
            <a:tailEnd/>
          </a:ln>
        </p:spPr>
        <p:txBody>
          <a:bodyPr wrap="none" lIns="90488" tIns="44450" rIns="90488" bIns="44450">
            <a:spAutoFit/>
          </a:bodyPr>
          <a:lstStyle/>
          <a:p>
            <a:r>
              <a:rPr lang="en-US" sz="1600" b="1">
                <a:latin typeface="Times New Roman" pitchFamily="18" charset="0"/>
              </a:rPr>
              <a:t>Processor</a:t>
            </a:r>
          </a:p>
        </p:txBody>
      </p:sp>
      <p:sp>
        <p:nvSpPr>
          <p:cNvPr id="56333" name="Line 12"/>
          <p:cNvSpPr>
            <a:spLocks noChangeShapeType="1"/>
          </p:cNvSpPr>
          <p:nvPr/>
        </p:nvSpPr>
        <p:spPr bwMode="auto">
          <a:xfrm flipV="1">
            <a:off x="3994150" y="2078038"/>
            <a:ext cx="4787900" cy="1917700"/>
          </a:xfrm>
          <a:prstGeom prst="line">
            <a:avLst/>
          </a:prstGeom>
          <a:noFill/>
          <a:ln w="12700">
            <a:solidFill>
              <a:schemeClr val="tx1"/>
            </a:solidFill>
            <a:round/>
            <a:headEnd/>
            <a:tailEnd/>
          </a:ln>
        </p:spPr>
        <p:txBody>
          <a:bodyPr wrap="none" anchor="ctr"/>
          <a:lstStyle/>
          <a:p>
            <a:endParaRPr lang="en-US"/>
          </a:p>
        </p:txBody>
      </p:sp>
      <p:sp>
        <p:nvSpPr>
          <p:cNvPr id="56334" name="Line 13"/>
          <p:cNvSpPr>
            <a:spLocks noChangeShapeType="1"/>
          </p:cNvSpPr>
          <p:nvPr/>
        </p:nvSpPr>
        <p:spPr bwMode="auto">
          <a:xfrm>
            <a:off x="3841750" y="5062538"/>
            <a:ext cx="4864100" cy="292100"/>
          </a:xfrm>
          <a:prstGeom prst="line">
            <a:avLst/>
          </a:prstGeom>
          <a:noFill/>
          <a:ln w="12700">
            <a:solidFill>
              <a:schemeClr val="tx1"/>
            </a:solidFill>
            <a:round/>
            <a:headEnd/>
            <a:tailEnd/>
          </a:ln>
        </p:spPr>
        <p:txBody>
          <a:bodyPr wrap="none" anchor="ctr"/>
          <a:lstStyle/>
          <a:p>
            <a:endParaRPr lang="en-US"/>
          </a:p>
        </p:txBody>
      </p:sp>
      <p:sp>
        <p:nvSpPr>
          <p:cNvPr id="56335" name="Rectangle 14"/>
          <p:cNvSpPr>
            <a:spLocks noChangeArrowheads="1"/>
          </p:cNvSpPr>
          <p:nvPr/>
        </p:nvSpPr>
        <p:spPr bwMode="auto">
          <a:xfrm>
            <a:off x="3467100" y="4078288"/>
            <a:ext cx="355600" cy="965200"/>
          </a:xfrm>
          <a:prstGeom prst="rect">
            <a:avLst/>
          </a:prstGeom>
          <a:noFill/>
          <a:ln w="25400">
            <a:solidFill>
              <a:schemeClr val="tx1"/>
            </a:solidFill>
            <a:miter lim="800000"/>
            <a:headEnd/>
            <a:tailEnd/>
          </a:ln>
        </p:spPr>
        <p:txBody>
          <a:bodyPr wrap="none" anchor="ctr"/>
          <a:lstStyle/>
          <a:p>
            <a:endParaRPr lang="en-US"/>
          </a:p>
        </p:txBody>
      </p:sp>
      <p:sp>
        <p:nvSpPr>
          <p:cNvPr id="56336" name="Rectangle 15"/>
          <p:cNvSpPr>
            <a:spLocks noChangeArrowheads="1"/>
          </p:cNvSpPr>
          <p:nvPr/>
        </p:nvSpPr>
        <p:spPr bwMode="auto">
          <a:xfrm rot="5400000">
            <a:off x="3151146" y="4394481"/>
            <a:ext cx="993863" cy="335989"/>
          </a:xfrm>
          <a:prstGeom prst="rect">
            <a:avLst/>
          </a:prstGeom>
          <a:noFill/>
          <a:ln w="12700">
            <a:noFill/>
            <a:miter lim="800000"/>
            <a:headEnd/>
            <a:tailEnd/>
          </a:ln>
        </p:spPr>
        <p:txBody>
          <a:bodyPr wrap="none" lIns="90488" tIns="44450" rIns="90488" bIns="44450">
            <a:spAutoFit/>
          </a:bodyPr>
          <a:lstStyle/>
          <a:p>
            <a:r>
              <a:rPr lang="en-US" sz="1600" b="1">
                <a:latin typeface="Times New Roman" pitchFamily="18" charset="0"/>
              </a:rPr>
              <a:t>Registers</a:t>
            </a:r>
          </a:p>
        </p:txBody>
      </p:sp>
      <p:sp>
        <p:nvSpPr>
          <p:cNvPr id="56337" name="Rectangle 16"/>
          <p:cNvSpPr>
            <a:spLocks noChangeArrowheads="1"/>
          </p:cNvSpPr>
          <p:nvPr/>
        </p:nvSpPr>
        <p:spPr bwMode="auto">
          <a:xfrm>
            <a:off x="4076700" y="4078288"/>
            <a:ext cx="660400" cy="965200"/>
          </a:xfrm>
          <a:prstGeom prst="rect">
            <a:avLst/>
          </a:prstGeom>
          <a:noFill/>
          <a:ln w="25400">
            <a:solidFill>
              <a:schemeClr val="tx1"/>
            </a:solidFill>
            <a:miter lim="800000"/>
            <a:headEnd/>
            <a:tailEnd/>
          </a:ln>
        </p:spPr>
        <p:txBody>
          <a:bodyPr wrap="none" anchor="ctr"/>
          <a:lstStyle/>
          <a:p>
            <a:endParaRPr lang="en-US"/>
          </a:p>
        </p:txBody>
      </p:sp>
      <p:sp>
        <p:nvSpPr>
          <p:cNvPr id="56338" name="Rectangle 17"/>
          <p:cNvSpPr>
            <a:spLocks noChangeArrowheads="1"/>
          </p:cNvSpPr>
          <p:nvPr/>
        </p:nvSpPr>
        <p:spPr bwMode="auto">
          <a:xfrm>
            <a:off x="5219700" y="3621088"/>
            <a:ext cx="889000" cy="1498600"/>
          </a:xfrm>
          <a:prstGeom prst="rect">
            <a:avLst/>
          </a:prstGeom>
          <a:noFill/>
          <a:ln w="25400">
            <a:solidFill>
              <a:schemeClr val="tx1"/>
            </a:solidFill>
            <a:miter lim="800000"/>
            <a:headEnd/>
            <a:tailEnd/>
          </a:ln>
        </p:spPr>
        <p:txBody>
          <a:bodyPr wrap="none" anchor="ctr"/>
          <a:lstStyle/>
          <a:p>
            <a:endParaRPr lang="en-US"/>
          </a:p>
        </p:txBody>
      </p:sp>
      <p:sp>
        <p:nvSpPr>
          <p:cNvPr id="56339" name="Rectangle 18"/>
          <p:cNvSpPr>
            <a:spLocks noChangeArrowheads="1"/>
          </p:cNvSpPr>
          <p:nvPr/>
        </p:nvSpPr>
        <p:spPr bwMode="auto">
          <a:xfrm>
            <a:off x="6286500" y="3240088"/>
            <a:ext cx="1041400" cy="1879600"/>
          </a:xfrm>
          <a:prstGeom prst="rect">
            <a:avLst/>
          </a:prstGeom>
          <a:noFill/>
          <a:ln w="25400">
            <a:solidFill>
              <a:schemeClr val="tx1"/>
            </a:solidFill>
            <a:miter lim="800000"/>
            <a:headEnd/>
            <a:tailEnd/>
          </a:ln>
        </p:spPr>
        <p:txBody>
          <a:bodyPr wrap="none" anchor="ctr"/>
          <a:lstStyle/>
          <a:p>
            <a:endParaRPr lang="en-US"/>
          </a:p>
        </p:txBody>
      </p:sp>
      <p:sp>
        <p:nvSpPr>
          <p:cNvPr id="56340" name="Rectangle 19"/>
          <p:cNvSpPr>
            <a:spLocks noChangeArrowheads="1"/>
          </p:cNvSpPr>
          <p:nvPr/>
        </p:nvSpPr>
        <p:spPr bwMode="auto">
          <a:xfrm>
            <a:off x="6342197" y="3863975"/>
            <a:ext cx="956994" cy="828432"/>
          </a:xfrm>
          <a:prstGeom prst="rect">
            <a:avLst/>
          </a:prstGeom>
          <a:noFill/>
          <a:ln w="12700">
            <a:noFill/>
            <a:miter lim="800000"/>
            <a:headEnd/>
            <a:tailEnd/>
          </a:ln>
        </p:spPr>
        <p:txBody>
          <a:bodyPr wrap="none" lIns="90488" tIns="44450" rIns="90488" bIns="44450">
            <a:spAutoFit/>
          </a:bodyPr>
          <a:lstStyle/>
          <a:p>
            <a:pPr algn="ctr"/>
            <a:r>
              <a:rPr lang="en-US" sz="1600" b="1">
                <a:latin typeface="Times New Roman" pitchFamily="18" charset="0"/>
              </a:rPr>
              <a:t>Main</a:t>
            </a:r>
          </a:p>
          <a:p>
            <a:pPr algn="ctr"/>
            <a:r>
              <a:rPr lang="en-US" sz="1600" b="1">
                <a:latin typeface="Times New Roman" pitchFamily="18" charset="0"/>
              </a:rPr>
              <a:t>Memory</a:t>
            </a:r>
          </a:p>
          <a:p>
            <a:pPr algn="ctr"/>
            <a:r>
              <a:rPr lang="en-US" sz="1600" b="1">
                <a:latin typeface="Times New Roman" pitchFamily="18" charset="0"/>
              </a:rPr>
              <a:t>(DRAM)</a:t>
            </a:r>
          </a:p>
        </p:txBody>
      </p:sp>
      <p:sp>
        <p:nvSpPr>
          <p:cNvPr id="56341" name="Rectangle 20"/>
          <p:cNvSpPr>
            <a:spLocks noChangeArrowheads="1"/>
          </p:cNvSpPr>
          <p:nvPr/>
        </p:nvSpPr>
        <p:spPr bwMode="auto">
          <a:xfrm>
            <a:off x="5191424" y="3863976"/>
            <a:ext cx="923331" cy="1074653"/>
          </a:xfrm>
          <a:prstGeom prst="rect">
            <a:avLst/>
          </a:prstGeom>
          <a:noFill/>
          <a:ln w="12700">
            <a:noFill/>
            <a:miter lim="800000"/>
            <a:headEnd/>
            <a:tailEnd/>
          </a:ln>
        </p:spPr>
        <p:txBody>
          <a:bodyPr wrap="none" lIns="90488" tIns="44450" rIns="90488" bIns="44450">
            <a:spAutoFit/>
          </a:bodyPr>
          <a:lstStyle/>
          <a:p>
            <a:pPr algn="ctr"/>
            <a:r>
              <a:rPr lang="en-US" sz="1600" b="1">
                <a:latin typeface="Times New Roman" pitchFamily="18" charset="0"/>
              </a:rPr>
              <a:t>Second</a:t>
            </a:r>
          </a:p>
          <a:p>
            <a:pPr algn="ctr"/>
            <a:r>
              <a:rPr lang="en-US" sz="1600" b="1">
                <a:latin typeface="Times New Roman" pitchFamily="18" charset="0"/>
              </a:rPr>
              <a:t>Level</a:t>
            </a:r>
          </a:p>
          <a:p>
            <a:pPr algn="ctr"/>
            <a:r>
              <a:rPr lang="en-US" sz="1600" b="1">
                <a:latin typeface="Times New Roman" pitchFamily="18" charset="0"/>
              </a:rPr>
              <a:t>Cache</a:t>
            </a:r>
          </a:p>
          <a:p>
            <a:pPr algn="ctr"/>
            <a:r>
              <a:rPr lang="en-US" sz="1600" b="1">
                <a:latin typeface="Times New Roman" pitchFamily="18" charset="0"/>
              </a:rPr>
              <a:t>(SRAM)</a:t>
            </a:r>
          </a:p>
        </p:txBody>
      </p:sp>
      <p:sp>
        <p:nvSpPr>
          <p:cNvPr id="56342" name="Rectangle 21"/>
          <p:cNvSpPr>
            <a:spLocks noChangeArrowheads="1"/>
          </p:cNvSpPr>
          <p:nvPr/>
        </p:nvSpPr>
        <p:spPr bwMode="auto">
          <a:xfrm rot="5400000">
            <a:off x="3913315" y="4241209"/>
            <a:ext cx="958597" cy="582211"/>
          </a:xfrm>
          <a:prstGeom prst="rect">
            <a:avLst/>
          </a:prstGeom>
          <a:noFill/>
          <a:ln w="12700">
            <a:noFill/>
            <a:miter lim="800000"/>
            <a:headEnd/>
            <a:tailEnd/>
          </a:ln>
        </p:spPr>
        <p:txBody>
          <a:bodyPr wrap="none" lIns="90488" tIns="44450" rIns="90488" bIns="44450">
            <a:spAutoFit/>
          </a:bodyPr>
          <a:lstStyle/>
          <a:p>
            <a:pPr algn="ctr"/>
            <a:r>
              <a:rPr lang="en-US" sz="1600" b="1">
                <a:latin typeface="Times New Roman" pitchFamily="18" charset="0"/>
              </a:rPr>
              <a:t>On-Chip</a:t>
            </a:r>
          </a:p>
          <a:p>
            <a:pPr algn="ctr"/>
            <a:r>
              <a:rPr lang="en-US" sz="1600" b="1">
                <a:latin typeface="Times New Roman" pitchFamily="18" charset="0"/>
              </a:rPr>
              <a:t>Cache</a:t>
            </a:r>
          </a:p>
        </p:txBody>
      </p:sp>
      <p:sp>
        <p:nvSpPr>
          <p:cNvPr id="56343" name="Rectangle 22"/>
          <p:cNvSpPr>
            <a:spLocks noChangeArrowheads="1"/>
          </p:cNvSpPr>
          <p:nvPr/>
        </p:nvSpPr>
        <p:spPr bwMode="auto">
          <a:xfrm>
            <a:off x="3478213" y="5381626"/>
            <a:ext cx="387928" cy="366767"/>
          </a:xfrm>
          <a:prstGeom prst="rect">
            <a:avLst/>
          </a:prstGeom>
          <a:noFill/>
          <a:ln w="12700">
            <a:noFill/>
            <a:miter lim="800000"/>
            <a:headEnd/>
            <a:tailEnd/>
          </a:ln>
        </p:spPr>
        <p:txBody>
          <a:bodyPr wrap="none" lIns="90488" tIns="44450" rIns="90488" bIns="44450">
            <a:spAutoFit/>
          </a:bodyPr>
          <a:lstStyle/>
          <a:p>
            <a:r>
              <a:rPr lang="en-US" b="1">
                <a:latin typeface="Times New Roman" pitchFamily="18" charset="0"/>
              </a:rPr>
              <a:t>1s</a:t>
            </a:r>
          </a:p>
        </p:txBody>
      </p:sp>
      <p:sp>
        <p:nvSpPr>
          <p:cNvPr id="56344" name="Rectangle 23"/>
          <p:cNvSpPr>
            <a:spLocks noChangeArrowheads="1"/>
          </p:cNvSpPr>
          <p:nvPr/>
        </p:nvSpPr>
        <p:spPr bwMode="auto">
          <a:xfrm>
            <a:off x="7407275" y="5360989"/>
            <a:ext cx="1308100" cy="638175"/>
          </a:xfrm>
          <a:prstGeom prst="rect">
            <a:avLst/>
          </a:prstGeom>
          <a:noFill/>
          <a:ln w="12700">
            <a:noFill/>
            <a:miter lim="800000"/>
            <a:headEnd/>
            <a:tailEnd/>
          </a:ln>
        </p:spPr>
        <p:txBody>
          <a:bodyPr lIns="90488" tIns="44450" rIns="90488" bIns="44450">
            <a:spAutoFit/>
          </a:bodyPr>
          <a:lstStyle/>
          <a:p>
            <a:pPr algn="ctr"/>
            <a:r>
              <a:rPr lang="en-US" b="1">
                <a:latin typeface="Times New Roman" pitchFamily="18" charset="0"/>
              </a:rPr>
              <a:t>10,000,000s  </a:t>
            </a:r>
          </a:p>
          <a:p>
            <a:pPr algn="ctr"/>
            <a:r>
              <a:rPr lang="en-US" b="1">
                <a:latin typeface="Times New Roman" pitchFamily="18" charset="0"/>
              </a:rPr>
              <a:t>   (10s ms)</a:t>
            </a:r>
          </a:p>
        </p:txBody>
      </p:sp>
      <p:sp>
        <p:nvSpPr>
          <p:cNvPr id="56345" name="Rectangle 24"/>
          <p:cNvSpPr>
            <a:spLocks noChangeArrowheads="1"/>
          </p:cNvSpPr>
          <p:nvPr/>
        </p:nvSpPr>
        <p:spPr bwMode="auto">
          <a:xfrm>
            <a:off x="2295526" y="5381626"/>
            <a:ext cx="1224695" cy="366767"/>
          </a:xfrm>
          <a:prstGeom prst="rect">
            <a:avLst/>
          </a:prstGeom>
          <a:noFill/>
          <a:ln w="12700">
            <a:noFill/>
            <a:miter lim="800000"/>
            <a:headEnd/>
            <a:tailEnd/>
          </a:ln>
        </p:spPr>
        <p:txBody>
          <a:bodyPr wrap="none" lIns="90488" tIns="44450" rIns="90488" bIns="44450">
            <a:spAutoFit/>
          </a:bodyPr>
          <a:lstStyle/>
          <a:p>
            <a:r>
              <a:rPr lang="en-US" b="1">
                <a:latin typeface="Times New Roman" pitchFamily="18" charset="0"/>
              </a:rPr>
              <a:t>Speed</a:t>
            </a:r>
            <a:r>
              <a:rPr lang="en-US" sz="1600" b="1">
                <a:latin typeface="Times New Roman" pitchFamily="18" charset="0"/>
              </a:rPr>
              <a:t> (ns):</a:t>
            </a:r>
          </a:p>
        </p:txBody>
      </p:sp>
      <p:sp>
        <p:nvSpPr>
          <p:cNvPr id="56346" name="Rectangle 25"/>
          <p:cNvSpPr>
            <a:spLocks noChangeArrowheads="1"/>
          </p:cNvSpPr>
          <p:nvPr/>
        </p:nvSpPr>
        <p:spPr bwMode="auto">
          <a:xfrm>
            <a:off x="4641850" y="5381626"/>
            <a:ext cx="503344" cy="366767"/>
          </a:xfrm>
          <a:prstGeom prst="rect">
            <a:avLst/>
          </a:prstGeom>
          <a:noFill/>
          <a:ln w="12700">
            <a:noFill/>
            <a:miter lim="800000"/>
            <a:headEnd/>
            <a:tailEnd/>
          </a:ln>
        </p:spPr>
        <p:txBody>
          <a:bodyPr wrap="none" lIns="90488" tIns="44450" rIns="90488" bIns="44450">
            <a:spAutoFit/>
          </a:bodyPr>
          <a:lstStyle/>
          <a:p>
            <a:r>
              <a:rPr lang="en-US" b="1">
                <a:latin typeface="Times New Roman" pitchFamily="18" charset="0"/>
              </a:rPr>
              <a:t>10s</a:t>
            </a:r>
          </a:p>
        </p:txBody>
      </p:sp>
      <p:sp>
        <p:nvSpPr>
          <p:cNvPr id="56347" name="Rectangle 26"/>
          <p:cNvSpPr>
            <a:spLocks noChangeArrowheads="1"/>
          </p:cNvSpPr>
          <p:nvPr/>
        </p:nvSpPr>
        <p:spPr bwMode="auto">
          <a:xfrm>
            <a:off x="6546850" y="5381625"/>
            <a:ext cx="850900" cy="363538"/>
          </a:xfrm>
          <a:prstGeom prst="rect">
            <a:avLst/>
          </a:prstGeom>
          <a:noFill/>
          <a:ln w="12700">
            <a:noFill/>
            <a:miter lim="800000"/>
            <a:headEnd/>
            <a:tailEnd/>
          </a:ln>
        </p:spPr>
        <p:txBody>
          <a:bodyPr lIns="90488" tIns="44450" rIns="90488" bIns="44450">
            <a:spAutoFit/>
          </a:bodyPr>
          <a:lstStyle/>
          <a:p>
            <a:r>
              <a:rPr lang="en-US" b="1">
                <a:latin typeface="Times New Roman" pitchFamily="18" charset="0"/>
              </a:rPr>
              <a:t>100s</a:t>
            </a:r>
          </a:p>
        </p:txBody>
      </p:sp>
      <p:sp>
        <p:nvSpPr>
          <p:cNvPr id="56348" name="Rectangle 27"/>
          <p:cNvSpPr>
            <a:spLocks noChangeArrowheads="1"/>
          </p:cNvSpPr>
          <p:nvPr/>
        </p:nvSpPr>
        <p:spPr bwMode="auto">
          <a:xfrm>
            <a:off x="3363913" y="5943601"/>
            <a:ext cx="618760" cy="366767"/>
          </a:xfrm>
          <a:prstGeom prst="rect">
            <a:avLst/>
          </a:prstGeom>
          <a:noFill/>
          <a:ln w="12700">
            <a:noFill/>
            <a:miter lim="800000"/>
            <a:headEnd/>
            <a:tailEnd/>
          </a:ln>
        </p:spPr>
        <p:txBody>
          <a:bodyPr wrap="none" lIns="90488" tIns="44450" rIns="90488" bIns="44450">
            <a:spAutoFit/>
          </a:bodyPr>
          <a:lstStyle/>
          <a:p>
            <a:r>
              <a:rPr lang="en-US" b="1">
                <a:latin typeface="Times New Roman" pitchFamily="18" charset="0"/>
              </a:rPr>
              <a:t>100s</a:t>
            </a:r>
          </a:p>
        </p:txBody>
      </p:sp>
      <p:sp>
        <p:nvSpPr>
          <p:cNvPr id="56349" name="Rectangle 28"/>
          <p:cNvSpPr>
            <a:spLocks noChangeArrowheads="1"/>
          </p:cNvSpPr>
          <p:nvPr/>
        </p:nvSpPr>
        <p:spPr bwMode="auto">
          <a:xfrm>
            <a:off x="7858125" y="5943601"/>
            <a:ext cx="452048" cy="366767"/>
          </a:xfrm>
          <a:prstGeom prst="rect">
            <a:avLst/>
          </a:prstGeom>
          <a:noFill/>
          <a:ln w="12700">
            <a:noFill/>
            <a:miter lim="800000"/>
            <a:headEnd/>
            <a:tailEnd/>
          </a:ln>
        </p:spPr>
        <p:txBody>
          <a:bodyPr wrap="none" lIns="90488" tIns="44450" rIns="90488" bIns="44450">
            <a:spAutoFit/>
          </a:bodyPr>
          <a:lstStyle/>
          <a:p>
            <a:r>
              <a:rPr lang="en-US" b="1">
                <a:latin typeface="Times New Roman" pitchFamily="18" charset="0"/>
              </a:rPr>
              <a:t>Gs</a:t>
            </a:r>
          </a:p>
        </p:txBody>
      </p:sp>
      <p:sp>
        <p:nvSpPr>
          <p:cNvPr id="56350" name="Rectangle 29"/>
          <p:cNvSpPr>
            <a:spLocks noChangeArrowheads="1"/>
          </p:cNvSpPr>
          <p:nvPr/>
        </p:nvSpPr>
        <p:spPr bwMode="auto">
          <a:xfrm>
            <a:off x="2139950" y="5943601"/>
            <a:ext cx="1381790" cy="366767"/>
          </a:xfrm>
          <a:prstGeom prst="rect">
            <a:avLst/>
          </a:prstGeom>
          <a:noFill/>
          <a:ln w="12700">
            <a:noFill/>
            <a:miter lim="800000"/>
            <a:headEnd/>
            <a:tailEnd/>
          </a:ln>
        </p:spPr>
        <p:txBody>
          <a:bodyPr wrap="none" lIns="90488" tIns="44450" rIns="90488" bIns="44450">
            <a:spAutoFit/>
          </a:bodyPr>
          <a:lstStyle/>
          <a:p>
            <a:r>
              <a:rPr lang="en-US" b="1">
                <a:latin typeface="Times New Roman" pitchFamily="18" charset="0"/>
              </a:rPr>
              <a:t>Size (bytes):</a:t>
            </a:r>
          </a:p>
        </p:txBody>
      </p:sp>
      <p:sp>
        <p:nvSpPr>
          <p:cNvPr id="56351" name="Rectangle 30"/>
          <p:cNvSpPr>
            <a:spLocks noChangeArrowheads="1"/>
          </p:cNvSpPr>
          <p:nvPr/>
        </p:nvSpPr>
        <p:spPr bwMode="auto">
          <a:xfrm>
            <a:off x="4676775" y="5943601"/>
            <a:ext cx="452048" cy="366767"/>
          </a:xfrm>
          <a:prstGeom prst="rect">
            <a:avLst/>
          </a:prstGeom>
          <a:noFill/>
          <a:ln w="12700">
            <a:noFill/>
            <a:miter lim="800000"/>
            <a:headEnd/>
            <a:tailEnd/>
          </a:ln>
        </p:spPr>
        <p:txBody>
          <a:bodyPr wrap="none" lIns="90488" tIns="44450" rIns="90488" bIns="44450">
            <a:spAutoFit/>
          </a:bodyPr>
          <a:lstStyle/>
          <a:p>
            <a:r>
              <a:rPr lang="en-US" b="1">
                <a:latin typeface="Times New Roman" pitchFamily="18" charset="0"/>
              </a:rPr>
              <a:t>Ks</a:t>
            </a:r>
          </a:p>
        </p:txBody>
      </p:sp>
      <p:sp>
        <p:nvSpPr>
          <p:cNvPr id="56352" name="Rectangle 31"/>
          <p:cNvSpPr>
            <a:spLocks noChangeArrowheads="1"/>
          </p:cNvSpPr>
          <p:nvPr/>
        </p:nvSpPr>
        <p:spPr bwMode="auto">
          <a:xfrm>
            <a:off x="6581776" y="5943600"/>
            <a:ext cx="581025" cy="363538"/>
          </a:xfrm>
          <a:prstGeom prst="rect">
            <a:avLst/>
          </a:prstGeom>
          <a:noFill/>
          <a:ln w="12700">
            <a:noFill/>
            <a:miter lim="800000"/>
            <a:headEnd/>
            <a:tailEnd/>
          </a:ln>
        </p:spPr>
        <p:txBody>
          <a:bodyPr lIns="90488" tIns="44450" rIns="90488" bIns="44450">
            <a:spAutoFit/>
          </a:bodyPr>
          <a:lstStyle/>
          <a:p>
            <a:r>
              <a:rPr lang="en-US" b="1">
                <a:latin typeface="Times New Roman" pitchFamily="18" charset="0"/>
              </a:rPr>
              <a:t>Ms</a:t>
            </a:r>
          </a:p>
        </p:txBody>
      </p:sp>
      <p:grpSp>
        <p:nvGrpSpPr>
          <p:cNvPr id="2" name="Group 32"/>
          <p:cNvGrpSpPr>
            <a:grpSpLocks/>
          </p:cNvGrpSpPr>
          <p:nvPr/>
        </p:nvGrpSpPr>
        <p:grpSpPr bwMode="auto">
          <a:xfrm>
            <a:off x="8915400" y="2097088"/>
            <a:ext cx="1117600" cy="3175000"/>
            <a:chOff x="4584" y="1321"/>
            <a:chExt cx="704" cy="2000"/>
          </a:xfrm>
        </p:grpSpPr>
        <p:sp>
          <p:nvSpPr>
            <p:cNvPr id="56356" name="Rectangle 33"/>
            <p:cNvSpPr>
              <a:spLocks noChangeArrowheads="1"/>
            </p:cNvSpPr>
            <p:nvPr/>
          </p:nvSpPr>
          <p:spPr bwMode="auto">
            <a:xfrm>
              <a:off x="4584" y="1321"/>
              <a:ext cx="704" cy="2000"/>
            </a:xfrm>
            <a:prstGeom prst="rect">
              <a:avLst/>
            </a:prstGeom>
            <a:noFill/>
            <a:ln w="25400">
              <a:solidFill>
                <a:schemeClr val="tx1"/>
              </a:solidFill>
              <a:miter lim="800000"/>
              <a:headEnd/>
              <a:tailEnd/>
            </a:ln>
          </p:spPr>
          <p:txBody>
            <a:bodyPr wrap="none" anchor="ctr"/>
            <a:lstStyle/>
            <a:p>
              <a:endParaRPr lang="en-US"/>
            </a:p>
          </p:txBody>
        </p:sp>
        <p:sp>
          <p:nvSpPr>
            <p:cNvPr id="56357" name="Rectangle 34"/>
            <p:cNvSpPr>
              <a:spLocks noChangeArrowheads="1"/>
            </p:cNvSpPr>
            <p:nvPr/>
          </p:nvSpPr>
          <p:spPr bwMode="auto">
            <a:xfrm>
              <a:off x="4638" y="2098"/>
              <a:ext cx="577" cy="518"/>
            </a:xfrm>
            <a:prstGeom prst="rect">
              <a:avLst/>
            </a:prstGeom>
            <a:noFill/>
            <a:ln w="12700">
              <a:noFill/>
              <a:miter lim="800000"/>
              <a:headEnd/>
              <a:tailEnd/>
            </a:ln>
          </p:spPr>
          <p:txBody>
            <a:bodyPr wrap="none" lIns="90488" tIns="44450" rIns="90488" bIns="44450">
              <a:spAutoFit/>
            </a:bodyPr>
            <a:lstStyle/>
            <a:p>
              <a:pPr algn="ctr"/>
              <a:r>
                <a:rPr lang="en-US" sz="1600" b="1">
                  <a:latin typeface="Times New Roman" pitchFamily="18" charset="0"/>
                </a:rPr>
                <a:t>Tertiary</a:t>
              </a:r>
            </a:p>
            <a:p>
              <a:pPr algn="ctr"/>
              <a:r>
                <a:rPr lang="en-US" sz="1600" b="1">
                  <a:latin typeface="Times New Roman" pitchFamily="18" charset="0"/>
                </a:rPr>
                <a:t>Storage</a:t>
              </a:r>
            </a:p>
            <a:p>
              <a:pPr algn="ctr"/>
              <a:r>
                <a:rPr lang="en-US" sz="1600" b="1">
                  <a:latin typeface="Times New Roman" pitchFamily="18" charset="0"/>
                </a:rPr>
                <a:t>(Tape)</a:t>
              </a:r>
            </a:p>
          </p:txBody>
        </p:sp>
      </p:grpSp>
      <p:sp>
        <p:nvSpPr>
          <p:cNvPr id="56354" name="Rectangle 35"/>
          <p:cNvSpPr>
            <a:spLocks noChangeArrowheads="1"/>
          </p:cNvSpPr>
          <p:nvPr/>
        </p:nvSpPr>
        <p:spPr bwMode="auto">
          <a:xfrm>
            <a:off x="8578850" y="5381626"/>
            <a:ext cx="1784350" cy="638175"/>
          </a:xfrm>
          <a:prstGeom prst="rect">
            <a:avLst/>
          </a:prstGeom>
          <a:noFill/>
          <a:ln w="12700">
            <a:noFill/>
            <a:miter lim="800000"/>
            <a:headEnd/>
            <a:tailEnd/>
          </a:ln>
        </p:spPr>
        <p:txBody>
          <a:bodyPr lIns="90488" tIns="44450" rIns="90488" bIns="44450">
            <a:spAutoFit/>
          </a:bodyPr>
          <a:lstStyle/>
          <a:p>
            <a:pPr algn="ctr"/>
            <a:r>
              <a:rPr lang="en-US" b="1">
                <a:latin typeface="Times New Roman" pitchFamily="18" charset="0"/>
              </a:rPr>
              <a:t>10,000,000,000s  </a:t>
            </a:r>
          </a:p>
          <a:p>
            <a:pPr algn="ctr"/>
            <a:r>
              <a:rPr lang="en-US" b="1">
                <a:latin typeface="Times New Roman" pitchFamily="18" charset="0"/>
              </a:rPr>
              <a:t>   (10s sec)</a:t>
            </a:r>
          </a:p>
        </p:txBody>
      </p:sp>
      <p:sp>
        <p:nvSpPr>
          <p:cNvPr id="56355" name="Rectangle 36"/>
          <p:cNvSpPr>
            <a:spLocks noChangeArrowheads="1"/>
          </p:cNvSpPr>
          <p:nvPr/>
        </p:nvSpPr>
        <p:spPr bwMode="auto">
          <a:xfrm>
            <a:off x="9372600" y="5943601"/>
            <a:ext cx="405240" cy="366767"/>
          </a:xfrm>
          <a:prstGeom prst="rect">
            <a:avLst/>
          </a:prstGeom>
          <a:noFill/>
          <a:ln w="12700">
            <a:noFill/>
            <a:miter lim="800000"/>
            <a:headEnd/>
            <a:tailEnd/>
          </a:ln>
        </p:spPr>
        <p:txBody>
          <a:bodyPr wrap="none" lIns="90488" tIns="44450" rIns="90488" bIns="44450">
            <a:spAutoFit/>
          </a:bodyPr>
          <a:lstStyle/>
          <a:p>
            <a:r>
              <a:rPr lang="en-US" b="1">
                <a:latin typeface="Times New Roman" pitchFamily="18" charset="0"/>
              </a:rPr>
              <a:t>Ts</a:t>
            </a:r>
          </a:p>
        </p:txBody>
      </p:sp>
    </p:spTree>
    <p:extLst>
      <p:ext uri="{BB962C8B-B14F-4D97-AF65-F5344CB8AC3E}">
        <p14:creationId xmlns:p14="http://schemas.microsoft.com/office/powerpoint/2010/main" val="1265620396"/>
      </p:ext>
    </p:extLst>
  </p:cSld>
  <p:clrMapOvr>
    <a:masterClrMapping/>
  </p:clrMapOvr>
  <p:transition/>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Slide Number Placeholder 3"/>
          <p:cNvSpPr>
            <a:spLocks noGrp="1"/>
          </p:cNvSpPr>
          <p:nvPr>
            <p:ph type="sldNum" sz="quarter" idx="10"/>
          </p:nvPr>
        </p:nvSpPr>
        <p:spPr>
          <a:xfrm>
            <a:off x="8904288" y="6092825"/>
            <a:ext cx="609600" cy="431800"/>
          </a:xfrm>
          <a:noFill/>
        </p:spPr>
        <p:txBody>
          <a:bodyPr/>
          <a:lstStyle/>
          <a:p>
            <a:fld id="{C1D27308-772F-4553-BB79-784438C97D89}" type="slidenum">
              <a:rPr lang="it-IT" smtClean="0">
                <a:latin typeface="Arial" pitchFamily="34" charset="0"/>
              </a:rPr>
              <a:pPr/>
              <a:t>100</a:t>
            </a:fld>
            <a:endParaRPr lang="it-IT">
              <a:latin typeface="Arial" pitchFamily="34" charset="0"/>
            </a:endParaRPr>
          </a:p>
        </p:txBody>
      </p:sp>
      <p:sp>
        <p:nvSpPr>
          <p:cNvPr id="140291" name="Rectangle 2"/>
          <p:cNvSpPr>
            <a:spLocks noGrp="1" noChangeArrowheads="1"/>
          </p:cNvSpPr>
          <p:nvPr>
            <p:ph type="title"/>
          </p:nvPr>
        </p:nvSpPr>
        <p:spPr>
          <a:xfrm>
            <a:off x="1752600" y="228600"/>
            <a:ext cx="8686800" cy="838200"/>
          </a:xfrm>
        </p:spPr>
        <p:txBody>
          <a:bodyPr/>
          <a:lstStyle/>
          <a:p>
            <a:r>
              <a:rPr lang="en-US" smtClean="0"/>
              <a:t>Sense Amplifiers</a:t>
            </a:r>
          </a:p>
        </p:txBody>
      </p:sp>
      <p:sp>
        <p:nvSpPr>
          <p:cNvPr id="140292" name="Rectangle 3"/>
          <p:cNvSpPr>
            <a:spLocks noChangeArrowheads="1"/>
          </p:cNvSpPr>
          <p:nvPr/>
        </p:nvSpPr>
        <p:spPr bwMode="auto">
          <a:xfrm>
            <a:off x="3810000" y="2070101"/>
            <a:ext cx="70532" cy="307777"/>
          </a:xfrm>
          <a:prstGeom prst="rect">
            <a:avLst/>
          </a:prstGeom>
          <a:noFill/>
          <a:ln w="9525">
            <a:noFill/>
            <a:miter lim="800000"/>
            <a:headEnd/>
            <a:tailEnd/>
          </a:ln>
        </p:spPr>
        <p:txBody>
          <a:bodyPr wrap="none" lIns="0" tIns="0" rIns="0" bIns="0">
            <a:spAutoFit/>
          </a:bodyPr>
          <a:lstStyle/>
          <a:p>
            <a:pPr eaLnBrk="1" hangingPunct="1"/>
            <a:r>
              <a:rPr lang="en-US" sz="2000">
                <a:solidFill>
                  <a:srgbClr val="000000"/>
                </a:solidFill>
                <a:latin typeface="Times New Roman" pitchFamily="18" charset="0"/>
              </a:rPr>
              <a:t>t</a:t>
            </a:r>
            <a:endParaRPr lang="en-US" sz="2800">
              <a:solidFill>
                <a:srgbClr val="000000"/>
              </a:solidFill>
              <a:latin typeface="Arial" pitchFamily="34" charset="0"/>
            </a:endParaRPr>
          </a:p>
        </p:txBody>
      </p:sp>
      <p:sp>
        <p:nvSpPr>
          <p:cNvPr id="140293" name="Rectangle 4"/>
          <p:cNvSpPr>
            <a:spLocks noChangeArrowheads="1"/>
          </p:cNvSpPr>
          <p:nvPr/>
        </p:nvSpPr>
        <p:spPr bwMode="auto">
          <a:xfrm>
            <a:off x="3886200" y="2197101"/>
            <a:ext cx="128240" cy="307777"/>
          </a:xfrm>
          <a:prstGeom prst="rect">
            <a:avLst/>
          </a:prstGeom>
          <a:noFill/>
          <a:ln w="9525">
            <a:noFill/>
            <a:miter lim="800000"/>
            <a:headEnd/>
            <a:tailEnd/>
          </a:ln>
        </p:spPr>
        <p:txBody>
          <a:bodyPr wrap="none" lIns="0" tIns="0" rIns="0" bIns="0">
            <a:spAutoFit/>
          </a:bodyPr>
          <a:lstStyle/>
          <a:p>
            <a:pPr eaLnBrk="1" hangingPunct="1"/>
            <a:r>
              <a:rPr lang="en-US" sz="2000">
                <a:solidFill>
                  <a:srgbClr val="000000"/>
                </a:solidFill>
                <a:latin typeface="Times New Roman" pitchFamily="18" charset="0"/>
              </a:rPr>
              <a:t>p</a:t>
            </a:r>
            <a:endParaRPr lang="en-US" sz="2800">
              <a:solidFill>
                <a:srgbClr val="000000"/>
              </a:solidFill>
              <a:latin typeface="Arial" pitchFamily="34" charset="0"/>
            </a:endParaRPr>
          </a:p>
        </p:txBody>
      </p:sp>
      <p:sp>
        <p:nvSpPr>
          <p:cNvPr id="140294" name="Rectangle 5"/>
          <p:cNvSpPr>
            <a:spLocks noChangeArrowheads="1"/>
          </p:cNvSpPr>
          <p:nvPr/>
        </p:nvSpPr>
        <p:spPr bwMode="auto">
          <a:xfrm>
            <a:off x="4419600" y="1943101"/>
            <a:ext cx="256480" cy="307777"/>
          </a:xfrm>
          <a:prstGeom prst="rect">
            <a:avLst/>
          </a:prstGeom>
          <a:noFill/>
          <a:ln w="9525">
            <a:noFill/>
            <a:miter lim="800000"/>
            <a:headEnd/>
            <a:tailEnd/>
          </a:ln>
        </p:spPr>
        <p:txBody>
          <a:bodyPr wrap="none" lIns="0" tIns="0" rIns="0" bIns="0">
            <a:spAutoFit/>
          </a:bodyPr>
          <a:lstStyle/>
          <a:p>
            <a:pPr eaLnBrk="1" hangingPunct="1"/>
            <a:r>
              <a:rPr lang="en-US" sz="2000">
                <a:solidFill>
                  <a:srgbClr val="000000"/>
                </a:solidFill>
                <a:latin typeface="Times New Roman" pitchFamily="18" charset="0"/>
              </a:rPr>
              <a:t>C</a:t>
            </a:r>
            <a:r>
              <a:rPr lang="en-US" sz="2000" baseline="-25000">
                <a:solidFill>
                  <a:srgbClr val="000000"/>
                </a:solidFill>
                <a:latin typeface="Times New Roman" pitchFamily="18" charset="0"/>
              </a:rPr>
              <a:t>b</a:t>
            </a:r>
            <a:endParaRPr lang="en-US" sz="2800">
              <a:solidFill>
                <a:srgbClr val="000000"/>
              </a:solidFill>
              <a:latin typeface="Arial" pitchFamily="34" charset="0"/>
            </a:endParaRPr>
          </a:p>
        </p:txBody>
      </p:sp>
      <p:sp>
        <p:nvSpPr>
          <p:cNvPr id="140295" name="Rectangle 6"/>
          <p:cNvSpPr>
            <a:spLocks noChangeArrowheads="1"/>
          </p:cNvSpPr>
          <p:nvPr/>
        </p:nvSpPr>
        <p:spPr bwMode="auto">
          <a:xfrm>
            <a:off x="4775200" y="1905001"/>
            <a:ext cx="157094" cy="307777"/>
          </a:xfrm>
          <a:prstGeom prst="rect">
            <a:avLst/>
          </a:prstGeom>
          <a:noFill/>
          <a:ln w="9525">
            <a:noFill/>
            <a:miter lim="800000"/>
            <a:headEnd/>
            <a:tailEnd/>
          </a:ln>
        </p:spPr>
        <p:txBody>
          <a:bodyPr wrap="none" lIns="0" tIns="0" rIns="0" bIns="0">
            <a:spAutoFit/>
          </a:bodyPr>
          <a:lstStyle/>
          <a:p>
            <a:pPr eaLnBrk="1" hangingPunct="1"/>
            <a:r>
              <a:rPr lang="en-US" sz="2000">
                <a:solidFill>
                  <a:srgbClr val="000000"/>
                </a:solidFill>
                <a:latin typeface="Symbol" pitchFamily="18" charset="2"/>
              </a:rPr>
              <a:t>D</a:t>
            </a:r>
            <a:endParaRPr lang="en-US" sz="2800">
              <a:solidFill>
                <a:srgbClr val="000000"/>
              </a:solidFill>
              <a:latin typeface="Arial" pitchFamily="34" charset="0"/>
            </a:endParaRPr>
          </a:p>
        </p:txBody>
      </p:sp>
      <p:sp>
        <p:nvSpPr>
          <p:cNvPr id="140296" name="Rectangle 7"/>
          <p:cNvSpPr>
            <a:spLocks noChangeArrowheads="1"/>
          </p:cNvSpPr>
          <p:nvPr/>
        </p:nvSpPr>
        <p:spPr bwMode="auto">
          <a:xfrm>
            <a:off x="4940300" y="1943101"/>
            <a:ext cx="185948" cy="307777"/>
          </a:xfrm>
          <a:prstGeom prst="rect">
            <a:avLst/>
          </a:prstGeom>
          <a:noFill/>
          <a:ln w="9525">
            <a:noFill/>
            <a:miter lim="800000"/>
            <a:headEnd/>
            <a:tailEnd/>
          </a:ln>
        </p:spPr>
        <p:txBody>
          <a:bodyPr wrap="none" lIns="0" tIns="0" rIns="0" bIns="0">
            <a:spAutoFit/>
          </a:bodyPr>
          <a:lstStyle/>
          <a:p>
            <a:pPr eaLnBrk="1" hangingPunct="1"/>
            <a:r>
              <a:rPr lang="en-US" sz="2000">
                <a:solidFill>
                  <a:srgbClr val="000000"/>
                </a:solidFill>
                <a:latin typeface="Times New Roman" pitchFamily="18" charset="0"/>
              </a:rPr>
              <a:t>V</a:t>
            </a:r>
            <a:endParaRPr lang="en-US" sz="2800">
              <a:solidFill>
                <a:srgbClr val="000000"/>
              </a:solidFill>
              <a:latin typeface="Arial" pitchFamily="34" charset="0"/>
            </a:endParaRPr>
          </a:p>
        </p:txBody>
      </p:sp>
      <p:sp>
        <p:nvSpPr>
          <p:cNvPr id="140297" name="Rectangle 8"/>
          <p:cNvSpPr>
            <a:spLocks noChangeArrowheads="1"/>
          </p:cNvSpPr>
          <p:nvPr/>
        </p:nvSpPr>
        <p:spPr bwMode="auto">
          <a:xfrm>
            <a:off x="4648200" y="1905001"/>
            <a:ext cx="64120" cy="307777"/>
          </a:xfrm>
          <a:prstGeom prst="rect">
            <a:avLst/>
          </a:prstGeom>
          <a:noFill/>
          <a:ln w="9525">
            <a:noFill/>
            <a:miter lim="800000"/>
            <a:headEnd/>
            <a:tailEnd/>
          </a:ln>
        </p:spPr>
        <p:txBody>
          <a:bodyPr wrap="none" lIns="0" tIns="0" rIns="0" bIns="0">
            <a:spAutoFit/>
          </a:bodyPr>
          <a:lstStyle/>
          <a:p>
            <a:pPr eaLnBrk="1" hangingPunct="1"/>
            <a:r>
              <a:rPr lang="en-US" sz="2000">
                <a:solidFill>
                  <a:srgbClr val="000000"/>
                </a:solidFill>
                <a:latin typeface="Symbol" pitchFamily="18" charset="2"/>
              </a:rPr>
              <a:t>×</a:t>
            </a:r>
            <a:endParaRPr lang="en-US" sz="2800">
              <a:solidFill>
                <a:srgbClr val="000000"/>
              </a:solidFill>
              <a:latin typeface="Arial" pitchFamily="34" charset="0"/>
            </a:endParaRPr>
          </a:p>
        </p:txBody>
      </p:sp>
      <p:sp>
        <p:nvSpPr>
          <p:cNvPr id="140298" name="Rectangle 9"/>
          <p:cNvSpPr>
            <a:spLocks noChangeArrowheads="1"/>
          </p:cNvSpPr>
          <p:nvPr/>
        </p:nvSpPr>
        <p:spPr bwMode="auto">
          <a:xfrm>
            <a:off x="4597400" y="2262189"/>
            <a:ext cx="84960" cy="307777"/>
          </a:xfrm>
          <a:prstGeom prst="rect">
            <a:avLst/>
          </a:prstGeom>
          <a:noFill/>
          <a:ln w="9525">
            <a:noFill/>
            <a:miter lim="800000"/>
            <a:headEnd/>
            <a:tailEnd/>
          </a:ln>
        </p:spPr>
        <p:txBody>
          <a:bodyPr wrap="none" lIns="0" tIns="0" rIns="0" bIns="0">
            <a:spAutoFit/>
          </a:bodyPr>
          <a:lstStyle/>
          <a:p>
            <a:pPr eaLnBrk="1" hangingPunct="1"/>
            <a:r>
              <a:rPr lang="en-US" sz="2000">
                <a:solidFill>
                  <a:srgbClr val="000000"/>
                </a:solidFill>
                <a:latin typeface="Times New Roman" pitchFamily="18" charset="0"/>
              </a:rPr>
              <a:t>I</a:t>
            </a:r>
            <a:endParaRPr lang="en-US" sz="2800">
              <a:solidFill>
                <a:srgbClr val="000000"/>
              </a:solidFill>
              <a:latin typeface="Arial" pitchFamily="34" charset="0"/>
            </a:endParaRPr>
          </a:p>
        </p:txBody>
      </p:sp>
      <p:sp>
        <p:nvSpPr>
          <p:cNvPr id="140299" name="Rectangle 10"/>
          <p:cNvSpPr>
            <a:spLocks noChangeArrowheads="1"/>
          </p:cNvSpPr>
          <p:nvPr/>
        </p:nvSpPr>
        <p:spPr bwMode="auto">
          <a:xfrm>
            <a:off x="4686301" y="2376488"/>
            <a:ext cx="365125" cy="304800"/>
          </a:xfrm>
          <a:prstGeom prst="rect">
            <a:avLst/>
          </a:prstGeom>
          <a:noFill/>
          <a:ln w="9525">
            <a:noFill/>
            <a:miter lim="800000"/>
            <a:headEnd/>
            <a:tailEnd/>
          </a:ln>
        </p:spPr>
        <p:txBody>
          <a:bodyPr wrap="none" lIns="0" tIns="0" rIns="0" bIns="0">
            <a:spAutoFit/>
          </a:bodyPr>
          <a:lstStyle/>
          <a:p>
            <a:pPr eaLnBrk="1" hangingPunct="1"/>
            <a:r>
              <a:rPr lang="en-US" sz="2000">
                <a:solidFill>
                  <a:srgbClr val="000000"/>
                </a:solidFill>
                <a:latin typeface="Times New Roman" pitchFamily="18" charset="0"/>
              </a:rPr>
              <a:t>cell</a:t>
            </a:r>
            <a:endParaRPr lang="en-US" sz="2800">
              <a:solidFill>
                <a:srgbClr val="000000"/>
              </a:solidFill>
              <a:latin typeface="Arial" pitchFamily="34" charset="0"/>
            </a:endParaRPr>
          </a:p>
        </p:txBody>
      </p:sp>
      <p:sp>
        <p:nvSpPr>
          <p:cNvPr id="140300" name="Rectangle 11"/>
          <p:cNvSpPr>
            <a:spLocks noChangeArrowheads="1"/>
          </p:cNvSpPr>
          <p:nvPr/>
        </p:nvSpPr>
        <p:spPr bwMode="auto">
          <a:xfrm>
            <a:off x="4419600" y="2070101"/>
            <a:ext cx="1359346" cy="307777"/>
          </a:xfrm>
          <a:prstGeom prst="rect">
            <a:avLst/>
          </a:prstGeom>
          <a:noFill/>
          <a:ln w="9525">
            <a:noFill/>
            <a:miter lim="800000"/>
            <a:headEnd/>
            <a:tailEnd/>
          </a:ln>
        </p:spPr>
        <p:txBody>
          <a:bodyPr wrap="none" lIns="0" tIns="0" rIns="0" bIns="0">
            <a:spAutoFit/>
          </a:bodyPr>
          <a:lstStyle/>
          <a:p>
            <a:pPr eaLnBrk="1" hangingPunct="1"/>
            <a:r>
              <a:rPr lang="en-US" sz="2000">
                <a:solidFill>
                  <a:srgbClr val="000000"/>
                </a:solidFill>
                <a:latin typeface="Times New Roman" pitchFamily="18" charset="0"/>
              </a:rPr>
              <a:t>----------------</a:t>
            </a:r>
            <a:endParaRPr lang="en-US" sz="2800">
              <a:solidFill>
                <a:srgbClr val="000000"/>
              </a:solidFill>
              <a:latin typeface="Arial" pitchFamily="34" charset="0"/>
            </a:endParaRPr>
          </a:p>
        </p:txBody>
      </p:sp>
      <p:sp>
        <p:nvSpPr>
          <p:cNvPr id="140301" name="Rectangle 12"/>
          <p:cNvSpPr>
            <a:spLocks noChangeArrowheads="1"/>
          </p:cNvSpPr>
          <p:nvPr/>
        </p:nvSpPr>
        <p:spPr bwMode="auto">
          <a:xfrm>
            <a:off x="4140200" y="2070101"/>
            <a:ext cx="144270" cy="307777"/>
          </a:xfrm>
          <a:prstGeom prst="rect">
            <a:avLst/>
          </a:prstGeom>
          <a:noFill/>
          <a:ln w="9525">
            <a:noFill/>
            <a:miter lim="800000"/>
            <a:headEnd/>
            <a:tailEnd/>
          </a:ln>
        </p:spPr>
        <p:txBody>
          <a:bodyPr wrap="none" lIns="0" tIns="0" rIns="0" bIns="0">
            <a:spAutoFit/>
          </a:bodyPr>
          <a:lstStyle/>
          <a:p>
            <a:pPr eaLnBrk="1" hangingPunct="1"/>
            <a:r>
              <a:rPr lang="en-US" sz="2000">
                <a:solidFill>
                  <a:srgbClr val="000000"/>
                </a:solidFill>
                <a:latin typeface="Times New Roman" pitchFamily="18" charset="0"/>
              </a:rPr>
              <a:t>=</a:t>
            </a:r>
            <a:endParaRPr lang="en-US" sz="2800">
              <a:solidFill>
                <a:srgbClr val="000000"/>
              </a:solidFill>
              <a:latin typeface="Arial" pitchFamily="34" charset="0"/>
            </a:endParaRPr>
          </a:p>
        </p:txBody>
      </p:sp>
      <p:sp>
        <p:nvSpPr>
          <p:cNvPr id="140302" name="Freeform 13"/>
          <p:cNvSpPr>
            <a:spLocks/>
          </p:cNvSpPr>
          <p:nvPr/>
        </p:nvSpPr>
        <p:spPr bwMode="auto">
          <a:xfrm>
            <a:off x="5092700" y="2554288"/>
            <a:ext cx="127000" cy="88900"/>
          </a:xfrm>
          <a:custGeom>
            <a:avLst/>
            <a:gdLst>
              <a:gd name="T0" fmla="*/ 2147483647 w 80"/>
              <a:gd name="T1" fmla="*/ 2147483647 h 56"/>
              <a:gd name="T2" fmla="*/ 2147483647 w 80"/>
              <a:gd name="T3" fmla="*/ 2147483647 h 56"/>
              <a:gd name="T4" fmla="*/ 2147483647 w 80"/>
              <a:gd name="T5" fmla="*/ 2147483647 h 56"/>
              <a:gd name="T6" fmla="*/ 2147483647 w 80"/>
              <a:gd name="T7" fmla="*/ 2147483647 h 56"/>
              <a:gd name="T8" fmla="*/ 0 w 80"/>
              <a:gd name="T9" fmla="*/ 2147483647 h 56"/>
              <a:gd name="T10" fmla="*/ 0 w 80"/>
              <a:gd name="T11" fmla="*/ 0 h 56"/>
              <a:gd name="T12" fmla="*/ 0 w 80"/>
              <a:gd name="T13" fmla="*/ 0 h 56"/>
              <a:gd name="T14" fmla="*/ 2147483647 w 80"/>
              <a:gd name="T15" fmla="*/ 2147483647 h 56"/>
              <a:gd name="T16" fmla="*/ 2147483647 w 80"/>
              <a:gd name="T17" fmla="*/ 2147483647 h 56"/>
              <a:gd name="T18" fmla="*/ 2147483647 w 80"/>
              <a:gd name="T19" fmla="*/ 2147483647 h 56"/>
              <a:gd name="T20" fmla="*/ 2147483647 w 80"/>
              <a:gd name="T21" fmla="*/ 2147483647 h 56"/>
              <a:gd name="T22" fmla="*/ 0 w 80"/>
              <a:gd name="T23" fmla="*/ 2147483647 h 56"/>
              <a:gd name="T24" fmla="*/ 0 w 80"/>
              <a:gd name="T25" fmla="*/ 0 h 56"/>
              <a:gd name="T26" fmla="*/ 0 w 80"/>
              <a:gd name="T27" fmla="*/ 0 h 56"/>
              <a:gd name="T28" fmla="*/ 2147483647 w 80"/>
              <a:gd name="T29" fmla="*/ 2147483647 h 56"/>
              <a:gd name="T30" fmla="*/ 2147483647 w 80"/>
              <a:gd name="T31" fmla="*/ 2147483647 h 56"/>
              <a:gd name="T32" fmla="*/ 2147483647 w 80"/>
              <a:gd name="T33" fmla="*/ 2147483647 h 56"/>
              <a:gd name="T34" fmla="*/ 2147483647 w 80"/>
              <a:gd name="T35" fmla="*/ 2147483647 h 56"/>
              <a:gd name="T36" fmla="*/ 2147483647 w 80"/>
              <a:gd name="T37" fmla="*/ 2147483647 h 5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80"/>
              <a:gd name="T58" fmla="*/ 0 h 56"/>
              <a:gd name="T59" fmla="*/ 80 w 80"/>
              <a:gd name="T60" fmla="*/ 56 h 5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80" h="56">
                <a:moveTo>
                  <a:pt x="72" y="32"/>
                </a:moveTo>
                <a:lnTo>
                  <a:pt x="64" y="56"/>
                </a:lnTo>
                <a:lnTo>
                  <a:pt x="0" y="8"/>
                </a:lnTo>
                <a:lnTo>
                  <a:pt x="0" y="0"/>
                </a:lnTo>
                <a:lnTo>
                  <a:pt x="80" y="8"/>
                </a:lnTo>
                <a:lnTo>
                  <a:pt x="80" y="16"/>
                </a:lnTo>
                <a:lnTo>
                  <a:pt x="0" y="8"/>
                </a:lnTo>
                <a:lnTo>
                  <a:pt x="0" y="0"/>
                </a:lnTo>
                <a:lnTo>
                  <a:pt x="64" y="48"/>
                </a:lnTo>
                <a:lnTo>
                  <a:pt x="64" y="56"/>
                </a:lnTo>
                <a:lnTo>
                  <a:pt x="56" y="56"/>
                </a:lnTo>
                <a:lnTo>
                  <a:pt x="64" y="32"/>
                </a:lnTo>
                <a:lnTo>
                  <a:pt x="72" y="32"/>
                </a:lnTo>
                <a:close/>
              </a:path>
            </a:pathLst>
          </a:custGeom>
          <a:blipFill dpi="0" rotWithShape="0">
            <a:blip r:embed="rId2" cstate="print"/>
            <a:srcRect/>
            <a:tile tx="0" ty="0" sx="100000" sy="100000" flip="none" algn="tl"/>
          </a:blipFill>
          <a:ln w="9525">
            <a:noFill/>
            <a:round/>
            <a:headEnd/>
            <a:tailEnd/>
          </a:ln>
        </p:spPr>
        <p:txBody>
          <a:bodyPr/>
          <a:lstStyle/>
          <a:p>
            <a:endParaRPr lang="en-US"/>
          </a:p>
        </p:txBody>
      </p:sp>
      <p:sp>
        <p:nvSpPr>
          <p:cNvPr id="140303" name="Freeform 14"/>
          <p:cNvSpPr>
            <a:spLocks/>
          </p:cNvSpPr>
          <p:nvPr/>
        </p:nvSpPr>
        <p:spPr bwMode="auto">
          <a:xfrm>
            <a:off x="5194300" y="2579688"/>
            <a:ext cx="25400" cy="25400"/>
          </a:xfrm>
          <a:custGeom>
            <a:avLst/>
            <a:gdLst>
              <a:gd name="T0" fmla="*/ 2147483647 w 16"/>
              <a:gd name="T1" fmla="*/ 0 h 16"/>
              <a:gd name="T2" fmla="*/ 2147483647 w 16"/>
              <a:gd name="T3" fmla="*/ 2147483647 h 16"/>
              <a:gd name="T4" fmla="*/ 0 w 16"/>
              <a:gd name="T5" fmla="*/ 2147483647 h 16"/>
              <a:gd name="T6" fmla="*/ 0 w 16"/>
              <a:gd name="T7" fmla="*/ 2147483647 h 16"/>
              <a:gd name="T8" fmla="*/ 0 w 16"/>
              <a:gd name="T9" fmla="*/ 2147483647 h 16"/>
              <a:gd name="T10" fmla="*/ 2147483647 w 16"/>
              <a:gd name="T11" fmla="*/ 0 h 16"/>
              <a:gd name="T12" fmla="*/ 2147483647 w 16"/>
              <a:gd name="T13" fmla="*/ 0 h 16"/>
              <a:gd name="T14" fmla="*/ 0 60000 65536"/>
              <a:gd name="T15" fmla="*/ 0 60000 65536"/>
              <a:gd name="T16" fmla="*/ 0 60000 65536"/>
              <a:gd name="T17" fmla="*/ 0 60000 65536"/>
              <a:gd name="T18" fmla="*/ 0 60000 65536"/>
              <a:gd name="T19" fmla="*/ 0 60000 65536"/>
              <a:gd name="T20" fmla="*/ 0 60000 65536"/>
              <a:gd name="T21" fmla="*/ 0 w 16"/>
              <a:gd name="T22" fmla="*/ 0 h 16"/>
              <a:gd name="T23" fmla="*/ 16 w 16"/>
              <a:gd name="T24" fmla="*/ 16 h 1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 h="16">
                <a:moveTo>
                  <a:pt x="16" y="0"/>
                </a:moveTo>
                <a:lnTo>
                  <a:pt x="8" y="16"/>
                </a:lnTo>
                <a:lnTo>
                  <a:pt x="0" y="16"/>
                </a:lnTo>
                <a:lnTo>
                  <a:pt x="8" y="0"/>
                </a:lnTo>
                <a:lnTo>
                  <a:pt x="16" y="0"/>
                </a:lnTo>
                <a:close/>
              </a:path>
            </a:pathLst>
          </a:custGeom>
          <a:blipFill dpi="0" rotWithShape="0">
            <a:blip r:embed="rId2" cstate="print"/>
            <a:srcRect/>
            <a:tile tx="0" ty="0" sx="100000" sy="100000" flip="none" algn="tl"/>
          </a:blipFill>
          <a:ln w="9525">
            <a:noFill/>
            <a:round/>
            <a:headEnd/>
            <a:tailEnd/>
          </a:ln>
        </p:spPr>
        <p:txBody>
          <a:bodyPr/>
          <a:lstStyle/>
          <a:p>
            <a:endParaRPr lang="en-US"/>
          </a:p>
        </p:txBody>
      </p:sp>
      <p:sp>
        <p:nvSpPr>
          <p:cNvPr id="140304" name="Freeform 15"/>
          <p:cNvSpPr>
            <a:spLocks/>
          </p:cNvSpPr>
          <p:nvPr/>
        </p:nvSpPr>
        <p:spPr bwMode="auto">
          <a:xfrm>
            <a:off x="5092700" y="2566988"/>
            <a:ext cx="127000" cy="76200"/>
          </a:xfrm>
          <a:custGeom>
            <a:avLst/>
            <a:gdLst>
              <a:gd name="T0" fmla="*/ 2147483647 w 80"/>
              <a:gd name="T1" fmla="*/ 2147483647 h 48"/>
              <a:gd name="T2" fmla="*/ 2147483647 w 80"/>
              <a:gd name="T3" fmla="*/ 2147483647 h 48"/>
              <a:gd name="T4" fmla="*/ 0 w 80"/>
              <a:gd name="T5" fmla="*/ 0 h 48"/>
              <a:gd name="T6" fmla="*/ 2147483647 w 80"/>
              <a:gd name="T7" fmla="*/ 2147483647 h 48"/>
              <a:gd name="T8" fmla="*/ 2147483647 w 80"/>
              <a:gd name="T9" fmla="*/ 2147483647 h 48"/>
              <a:gd name="T10" fmla="*/ 0 60000 65536"/>
              <a:gd name="T11" fmla="*/ 0 60000 65536"/>
              <a:gd name="T12" fmla="*/ 0 60000 65536"/>
              <a:gd name="T13" fmla="*/ 0 60000 65536"/>
              <a:gd name="T14" fmla="*/ 0 60000 65536"/>
              <a:gd name="T15" fmla="*/ 0 w 80"/>
              <a:gd name="T16" fmla="*/ 0 h 48"/>
              <a:gd name="T17" fmla="*/ 80 w 80"/>
              <a:gd name="T18" fmla="*/ 48 h 48"/>
            </a:gdLst>
            <a:ahLst/>
            <a:cxnLst>
              <a:cxn ang="T10">
                <a:pos x="T0" y="T1"/>
              </a:cxn>
              <a:cxn ang="T11">
                <a:pos x="T2" y="T3"/>
              </a:cxn>
              <a:cxn ang="T12">
                <a:pos x="T4" y="T5"/>
              </a:cxn>
              <a:cxn ang="T13">
                <a:pos x="T6" y="T7"/>
              </a:cxn>
              <a:cxn ang="T14">
                <a:pos x="T8" y="T9"/>
              </a:cxn>
            </a:cxnLst>
            <a:rect l="T15" t="T16" r="T17" b="T18"/>
            <a:pathLst>
              <a:path w="80" h="48">
                <a:moveTo>
                  <a:pt x="72" y="24"/>
                </a:moveTo>
                <a:lnTo>
                  <a:pt x="64" y="48"/>
                </a:lnTo>
                <a:lnTo>
                  <a:pt x="0" y="0"/>
                </a:lnTo>
                <a:lnTo>
                  <a:pt x="80" y="8"/>
                </a:lnTo>
                <a:lnTo>
                  <a:pt x="72" y="24"/>
                </a:lnTo>
                <a:close/>
              </a:path>
            </a:pathLst>
          </a:custGeom>
          <a:blipFill dpi="0" rotWithShape="0">
            <a:blip r:embed="rId2" cstate="print"/>
            <a:srcRect/>
            <a:tile tx="0" ty="0" sx="100000" sy="100000" flip="none" algn="tl"/>
          </a:blipFill>
          <a:ln w="9525">
            <a:noFill/>
            <a:round/>
            <a:headEnd/>
            <a:tailEnd/>
          </a:ln>
        </p:spPr>
        <p:txBody>
          <a:bodyPr/>
          <a:lstStyle/>
          <a:p>
            <a:endParaRPr lang="en-US"/>
          </a:p>
        </p:txBody>
      </p:sp>
      <p:sp>
        <p:nvSpPr>
          <p:cNvPr id="140305" name="Rectangle 16"/>
          <p:cNvSpPr>
            <a:spLocks noChangeArrowheads="1"/>
          </p:cNvSpPr>
          <p:nvPr/>
        </p:nvSpPr>
        <p:spPr bwMode="auto">
          <a:xfrm>
            <a:off x="6108700" y="2960688"/>
            <a:ext cx="1588" cy="12700"/>
          </a:xfrm>
          <a:prstGeom prst="rect">
            <a:avLst/>
          </a:prstGeom>
          <a:blipFill dpi="0" rotWithShape="0">
            <a:blip r:embed="rId2" cstate="print"/>
            <a:srcRect/>
            <a:tile tx="0" ty="0" sx="100000" sy="100000" flip="none" algn="tl"/>
          </a:blipFill>
          <a:ln w="9525">
            <a:noFill/>
            <a:miter lim="800000"/>
            <a:headEnd/>
            <a:tailEnd/>
          </a:ln>
        </p:spPr>
        <p:txBody>
          <a:bodyPr/>
          <a:lstStyle/>
          <a:p>
            <a:endParaRPr lang="en-US"/>
          </a:p>
        </p:txBody>
      </p:sp>
      <p:sp>
        <p:nvSpPr>
          <p:cNvPr id="140306" name="Rectangle 17"/>
          <p:cNvSpPr>
            <a:spLocks noChangeArrowheads="1"/>
          </p:cNvSpPr>
          <p:nvPr/>
        </p:nvSpPr>
        <p:spPr bwMode="auto">
          <a:xfrm>
            <a:off x="5207000" y="2605088"/>
            <a:ext cx="1588" cy="12700"/>
          </a:xfrm>
          <a:prstGeom prst="rect">
            <a:avLst/>
          </a:prstGeom>
          <a:blipFill dpi="0" rotWithShape="0">
            <a:blip r:embed="rId2" cstate="print"/>
            <a:srcRect/>
            <a:tile tx="0" ty="0" sx="100000" sy="100000" flip="none" algn="tl"/>
          </a:blipFill>
          <a:ln w="9525">
            <a:noFill/>
            <a:miter lim="800000"/>
            <a:headEnd/>
            <a:tailEnd/>
          </a:ln>
        </p:spPr>
        <p:txBody>
          <a:bodyPr/>
          <a:lstStyle/>
          <a:p>
            <a:endParaRPr lang="en-US"/>
          </a:p>
        </p:txBody>
      </p:sp>
      <p:sp>
        <p:nvSpPr>
          <p:cNvPr id="140307" name="Freeform 18"/>
          <p:cNvSpPr>
            <a:spLocks/>
          </p:cNvSpPr>
          <p:nvPr/>
        </p:nvSpPr>
        <p:spPr bwMode="auto">
          <a:xfrm>
            <a:off x="5207000" y="2605088"/>
            <a:ext cx="901700" cy="368300"/>
          </a:xfrm>
          <a:custGeom>
            <a:avLst/>
            <a:gdLst>
              <a:gd name="T0" fmla="*/ 2147483647 w 568"/>
              <a:gd name="T1" fmla="*/ 2147483647 h 232"/>
              <a:gd name="T2" fmla="*/ 2147483647 w 568"/>
              <a:gd name="T3" fmla="*/ 2147483647 h 232"/>
              <a:gd name="T4" fmla="*/ 0 w 568"/>
              <a:gd name="T5" fmla="*/ 0 h 232"/>
              <a:gd name="T6" fmla="*/ 0 w 568"/>
              <a:gd name="T7" fmla="*/ 2147483647 h 232"/>
              <a:gd name="T8" fmla="*/ 2147483647 w 568"/>
              <a:gd name="T9" fmla="*/ 2147483647 h 232"/>
              <a:gd name="T10" fmla="*/ 0 60000 65536"/>
              <a:gd name="T11" fmla="*/ 0 60000 65536"/>
              <a:gd name="T12" fmla="*/ 0 60000 65536"/>
              <a:gd name="T13" fmla="*/ 0 60000 65536"/>
              <a:gd name="T14" fmla="*/ 0 60000 65536"/>
              <a:gd name="T15" fmla="*/ 0 w 568"/>
              <a:gd name="T16" fmla="*/ 0 h 232"/>
              <a:gd name="T17" fmla="*/ 568 w 568"/>
              <a:gd name="T18" fmla="*/ 232 h 232"/>
            </a:gdLst>
            <a:ahLst/>
            <a:cxnLst>
              <a:cxn ang="T10">
                <a:pos x="T0" y="T1"/>
              </a:cxn>
              <a:cxn ang="T11">
                <a:pos x="T2" y="T3"/>
              </a:cxn>
              <a:cxn ang="T12">
                <a:pos x="T4" y="T5"/>
              </a:cxn>
              <a:cxn ang="T13">
                <a:pos x="T6" y="T7"/>
              </a:cxn>
              <a:cxn ang="T14">
                <a:pos x="T8" y="T9"/>
              </a:cxn>
            </a:cxnLst>
            <a:rect l="T15" t="T16" r="T17" b="T18"/>
            <a:pathLst>
              <a:path w="568" h="232">
                <a:moveTo>
                  <a:pt x="568" y="232"/>
                </a:moveTo>
                <a:lnTo>
                  <a:pt x="568" y="224"/>
                </a:lnTo>
                <a:lnTo>
                  <a:pt x="0" y="0"/>
                </a:lnTo>
                <a:lnTo>
                  <a:pt x="0" y="8"/>
                </a:lnTo>
                <a:lnTo>
                  <a:pt x="568" y="232"/>
                </a:lnTo>
                <a:close/>
              </a:path>
            </a:pathLst>
          </a:custGeom>
          <a:blipFill dpi="0" rotWithShape="0">
            <a:blip r:embed="rId2" cstate="print"/>
            <a:srcRect/>
            <a:tile tx="0" ty="0" sx="100000" sy="100000" flip="none" algn="tl"/>
          </a:blipFill>
          <a:ln w="9525">
            <a:noFill/>
            <a:round/>
            <a:headEnd/>
            <a:tailEnd/>
          </a:ln>
        </p:spPr>
        <p:txBody>
          <a:bodyPr/>
          <a:lstStyle/>
          <a:p>
            <a:endParaRPr lang="en-US"/>
          </a:p>
        </p:txBody>
      </p:sp>
      <p:sp>
        <p:nvSpPr>
          <p:cNvPr id="140308" name="Freeform 19"/>
          <p:cNvSpPr>
            <a:spLocks/>
          </p:cNvSpPr>
          <p:nvPr/>
        </p:nvSpPr>
        <p:spPr bwMode="auto">
          <a:xfrm>
            <a:off x="5219700" y="2044700"/>
            <a:ext cx="114300" cy="76200"/>
          </a:xfrm>
          <a:custGeom>
            <a:avLst/>
            <a:gdLst>
              <a:gd name="T0" fmla="*/ 2147483647 w 72"/>
              <a:gd name="T1" fmla="*/ 2147483647 h 48"/>
              <a:gd name="T2" fmla="*/ 2147483647 w 72"/>
              <a:gd name="T3" fmla="*/ 2147483647 h 48"/>
              <a:gd name="T4" fmla="*/ 2147483647 w 72"/>
              <a:gd name="T5" fmla="*/ 2147483647 h 48"/>
              <a:gd name="T6" fmla="*/ 2147483647 w 72"/>
              <a:gd name="T7" fmla="*/ 2147483647 h 48"/>
              <a:gd name="T8" fmla="*/ 0 w 72"/>
              <a:gd name="T9" fmla="*/ 2147483647 h 48"/>
              <a:gd name="T10" fmla="*/ 0 w 72"/>
              <a:gd name="T11" fmla="*/ 2147483647 h 48"/>
              <a:gd name="T12" fmla="*/ 0 w 72"/>
              <a:gd name="T13" fmla="*/ 2147483647 h 48"/>
              <a:gd name="T14" fmla="*/ 2147483647 w 72"/>
              <a:gd name="T15" fmla="*/ 0 h 48"/>
              <a:gd name="T16" fmla="*/ 2147483647 w 72"/>
              <a:gd name="T17" fmla="*/ 0 h 48"/>
              <a:gd name="T18" fmla="*/ 2147483647 w 72"/>
              <a:gd name="T19" fmla="*/ 2147483647 h 48"/>
              <a:gd name="T20" fmla="*/ 2147483647 w 72"/>
              <a:gd name="T21" fmla="*/ 2147483647 h 48"/>
              <a:gd name="T22" fmla="*/ 0 w 72"/>
              <a:gd name="T23" fmla="*/ 2147483647 h 48"/>
              <a:gd name="T24" fmla="*/ 0 w 72"/>
              <a:gd name="T25" fmla="*/ 2147483647 h 48"/>
              <a:gd name="T26" fmla="*/ 0 w 72"/>
              <a:gd name="T27" fmla="*/ 2147483647 h 48"/>
              <a:gd name="T28" fmla="*/ 2147483647 w 72"/>
              <a:gd name="T29" fmla="*/ 2147483647 h 48"/>
              <a:gd name="T30" fmla="*/ 2147483647 w 72"/>
              <a:gd name="T31" fmla="*/ 2147483647 h 48"/>
              <a:gd name="T32" fmla="*/ 2147483647 w 72"/>
              <a:gd name="T33" fmla="*/ 2147483647 h 48"/>
              <a:gd name="T34" fmla="*/ 2147483647 w 72"/>
              <a:gd name="T35" fmla="*/ 2147483647 h 48"/>
              <a:gd name="T36" fmla="*/ 2147483647 w 72"/>
              <a:gd name="T37" fmla="*/ 2147483647 h 4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72"/>
              <a:gd name="T58" fmla="*/ 0 h 48"/>
              <a:gd name="T59" fmla="*/ 72 w 72"/>
              <a:gd name="T60" fmla="*/ 48 h 4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72" h="48">
                <a:moveTo>
                  <a:pt x="72" y="32"/>
                </a:moveTo>
                <a:lnTo>
                  <a:pt x="72" y="48"/>
                </a:lnTo>
                <a:lnTo>
                  <a:pt x="0" y="32"/>
                </a:lnTo>
                <a:lnTo>
                  <a:pt x="0" y="24"/>
                </a:lnTo>
                <a:lnTo>
                  <a:pt x="72" y="0"/>
                </a:lnTo>
                <a:lnTo>
                  <a:pt x="72" y="8"/>
                </a:lnTo>
                <a:lnTo>
                  <a:pt x="0" y="32"/>
                </a:lnTo>
                <a:lnTo>
                  <a:pt x="0" y="24"/>
                </a:lnTo>
                <a:lnTo>
                  <a:pt x="72" y="40"/>
                </a:lnTo>
                <a:lnTo>
                  <a:pt x="72" y="48"/>
                </a:lnTo>
                <a:lnTo>
                  <a:pt x="64" y="48"/>
                </a:lnTo>
                <a:lnTo>
                  <a:pt x="64" y="32"/>
                </a:lnTo>
                <a:lnTo>
                  <a:pt x="72" y="32"/>
                </a:lnTo>
                <a:close/>
              </a:path>
            </a:pathLst>
          </a:custGeom>
          <a:blipFill dpi="0" rotWithShape="0">
            <a:blip r:embed="rId2" cstate="print"/>
            <a:srcRect/>
            <a:tile tx="0" ty="0" sx="100000" sy="100000" flip="none" algn="tl"/>
          </a:blipFill>
          <a:ln w="9525">
            <a:noFill/>
            <a:round/>
            <a:headEnd/>
            <a:tailEnd/>
          </a:ln>
        </p:spPr>
        <p:txBody>
          <a:bodyPr/>
          <a:lstStyle/>
          <a:p>
            <a:endParaRPr lang="en-US"/>
          </a:p>
        </p:txBody>
      </p:sp>
      <p:sp>
        <p:nvSpPr>
          <p:cNvPr id="140309" name="Freeform 20"/>
          <p:cNvSpPr>
            <a:spLocks/>
          </p:cNvSpPr>
          <p:nvPr/>
        </p:nvSpPr>
        <p:spPr bwMode="auto">
          <a:xfrm>
            <a:off x="5321300" y="2057400"/>
            <a:ext cx="12700" cy="38100"/>
          </a:xfrm>
          <a:custGeom>
            <a:avLst/>
            <a:gdLst>
              <a:gd name="T0" fmla="*/ 2147483647 w 8"/>
              <a:gd name="T1" fmla="*/ 0 h 24"/>
              <a:gd name="T2" fmla="*/ 2147483647 w 8"/>
              <a:gd name="T3" fmla="*/ 2147483647 h 24"/>
              <a:gd name="T4" fmla="*/ 0 w 8"/>
              <a:gd name="T5" fmla="*/ 2147483647 h 24"/>
              <a:gd name="T6" fmla="*/ 0 w 8"/>
              <a:gd name="T7" fmla="*/ 2147483647 h 24"/>
              <a:gd name="T8" fmla="*/ 0 w 8"/>
              <a:gd name="T9" fmla="*/ 2147483647 h 24"/>
              <a:gd name="T10" fmla="*/ 0 w 8"/>
              <a:gd name="T11" fmla="*/ 0 h 24"/>
              <a:gd name="T12" fmla="*/ 2147483647 w 8"/>
              <a:gd name="T13" fmla="*/ 0 h 24"/>
              <a:gd name="T14" fmla="*/ 0 60000 65536"/>
              <a:gd name="T15" fmla="*/ 0 60000 65536"/>
              <a:gd name="T16" fmla="*/ 0 60000 65536"/>
              <a:gd name="T17" fmla="*/ 0 60000 65536"/>
              <a:gd name="T18" fmla="*/ 0 60000 65536"/>
              <a:gd name="T19" fmla="*/ 0 60000 65536"/>
              <a:gd name="T20" fmla="*/ 0 60000 65536"/>
              <a:gd name="T21" fmla="*/ 0 w 8"/>
              <a:gd name="T22" fmla="*/ 0 h 24"/>
              <a:gd name="T23" fmla="*/ 8 w 8"/>
              <a:gd name="T24" fmla="*/ 24 h 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 h="24">
                <a:moveTo>
                  <a:pt x="8" y="0"/>
                </a:moveTo>
                <a:lnTo>
                  <a:pt x="8" y="24"/>
                </a:lnTo>
                <a:lnTo>
                  <a:pt x="0" y="24"/>
                </a:lnTo>
                <a:lnTo>
                  <a:pt x="0" y="0"/>
                </a:lnTo>
                <a:lnTo>
                  <a:pt x="8" y="0"/>
                </a:lnTo>
                <a:close/>
              </a:path>
            </a:pathLst>
          </a:custGeom>
          <a:blipFill dpi="0" rotWithShape="0">
            <a:blip r:embed="rId2" cstate="print"/>
            <a:srcRect/>
            <a:tile tx="0" ty="0" sx="100000" sy="100000" flip="none" algn="tl"/>
          </a:blipFill>
          <a:ln w="9525">
            <a:noFill/>
            <a:round/>
            <a:headEnd/>
            <a:tailEnd/>
          </a:ln>
        </p:spPr>
        <p:txBody>
          <a:bodyPr/>
          <a:lstStyle/>
          <a:p>
            <a:endParaRPr lang="en-US"/>
          </a:p>
        </p:txBody>
      </p:sp>
      <p:sp>
        <p:nvSpPr>
          <p:cNvPr id="140310" name="Freeform 21"/>
          <p:cNvSpPr>
            <a:spLocks/>
          </p:cNvSpPr>
          <p:nvPr/>
        </p:nvSpPr>
        <p:spPr bwMode="auto">
          <a:xfrm>
            <a:off x="5219700" y="2057400"/>
            <a:ext cx="114300" cy="63500"/>
          </a:xfrm>
          <a:custGeom>
            <a:avLst/>
            <a:gdLst>
              <a:gd name="T0" fmla="*/ 2147483647 w 72"/>
              <a:gd name="T1" fmla="*/ 2147483647 h 40"/>
              <a:gd name="T2" fmla="*/ 2147483647 w 72"/>
              <a:gd name="T3" fmla="*/ 2147483647 h 40"/>
              <a:gd name="T4" fmla="*/ 0 w 72"/>
              <a:gd name="T5" fmla="*/ 2147483647 h 40"/>
              <a:gd name="T6" fmla="*/ 2147483647 w 72"/>
              <a:gd name="T7" fmla="*/ 0 h 40"/>
              <a:gd name="T8" fmla="*/ 2147483647 w 72"/>
              <a:gd name="T9" fmla="*/ 2147483647 h 40"/>
              <a:gd name="T10" fmla="*/ 0 60000 65536"/>
              <a:gd name="T11" fmla="*/ 0 60000 65536"/>
              <a:gd name="T12" fmla="*/ 0 60000 65536"/>
              <a:gd name="T13" fmla="*/ 0 60000 65536"/>
              <a:gd name="T14" fmla="*/ 0 60000 65536"/>
              <a:gd name="T15" fmla="*/ 0 w 72"/>
              <a:gd name="T16" fmla="*/ 0 h 40"/>
              <a:gd name="T17" fmla="*/ 72 w 72"/>
              <a:gd name="T18" fmla="*/ 40 h 40"/>
            </a:gdLst>
            <a:ahLst/>
            <a:cxnLst>
              <a:cxn ang="T10">
                <a:pos x="T0" y="T1"/>
              </a:cxn>
              <a:cxn ang="T11">
                <a:pos x="T2" y="T3"/>
              </a:cxn>
              <a:cxn ang="T12">
                <a:pos x="T4" y="T5"/>
              </a:cxn>
              <a:cxn ang="T13">
                <a:pos x="T6" y="T7"/>
              </a:cxn>
              <a:cxn ang="T14">
                <a:pos x="T8" y="T9"/>
              </a:cxn>
            </a:cxnLst>
            <a:rect l="T15" t="T16" r="T17" b="T18"/>
            <a:pathLst>
              <a:path w="72" h="40">
                <a:moveTo>
                  <a:pt x="72" y="24"/>
                </a:moveTo>
                <a:lnTo>
                  <a:pt x="72" y="40"/>
                </a:lnTo>
                <a:lnTo>
                  <a:pt x="0" y="24"/>
                </a:lnTo>
                <a:lnTo>
                  <a:pt x="72" y="0"/>
                </a:lnTo>
                <a:lnTo>
                  <a:pt x="72" y="24"/>
                </a:lnTo>
                <a:close/>
              </a:path>
            </a:pathLst>
          </a:custGeom>
          <a:blipFill dpi="0" rotWithShape="0">
            <a:blip r:embed="rId2" cstate="print"/>
            <a:srcRect/>
            <a:tile tx="0" ty="0" sx="100000" sy="100000" flip="none" algn="tl"/>
          </a:blipFill>
          <a:ln w="9525">
            <a:noFill/>
            <a:round/>
            <a:headEnd/>
            <a:tailEnd/>
          </a:ln>
        </p:spPr>
        <p:txBody>
          <a:bodyPr/>
          <a:lstStyle/>
          <a:p>
            <a:endParaRPr lang="en-US"/>
          </a:p>
        </p:txBody>
      </p:sp>
      <p:sp>
        <p:nvSpPr>
          <p:cNvPr id="140311" name="Rectangle 22"/>
          <p:cNvSpPr>
            <a:spLocks noChangeArrowheads="1"/>
          </p:cNvSpPr>
          <p:nvPr/>
        </p:nvSpPr>
        <p:spPr bwMode="auto">
          <a:xfrm>
            <a:off x="6223000" y="2044700"/>
            <a:ext cx="1588" cy="12700"/>
          </a:xfrm>
          <a:prstGeom prst="rect">
            <a:avLst/>
          </a:prstGeom>
          <a:blipFill dpi="0" rotWithShape="0">
            <a:blip r:embed="rId2" cstate="print"/>
            <a:srcRect/>
            <a:tile tx="0" ty="0" sx="100000" sy="100000" flip="none" algn="tl"/>
          </a:blipFill>
          <a:ln w="9525">
            <a:noFill/>
            <a:miter lim="800000"/>
            <a:headEnd/>
            <a:tailEnd/>
          </a:ln>
        </p:spPr>
        <p:txBody>
          <a:bodyPr/>
          <a:lstStyle/>
          <a:p>
            <a:endParaRPr lang="en-US"/>
          </a:p>
        </p:txBody>
      </p:sp>
      <p:sp>
        <p:nvSpPr>
          <p:cNvPr id="140312" name="Rectangle 23"/>
          <p:cNvSpPr>
            <a:spLocks noChangeArrowheads="1"/>
          </p:cNvSpPr>
          <p:nvPr/>
        </p:nvSpPr>
        <p:spPr bwMode="auto">
          <a:xfrm>
            <a:off x="5334000" y="2095500"/>
            <a:ext cx="1588" cy="12700"/>
          </a:xfrm>
          <a:prstGeom prst="rect">
            <a:avLst/>
          </a:prstGeom>
          <a:blipFill dpi="0" rotWithShape="0">
            <a:blip r:embed="rId2" cstate="print"/>
            <a:srcRect/>
            <a:tile tx="0" ty="0" sx="100000" sy="100000" flip="none" algn="tl"/>
          </a:blipFill>
          <a:ln w="9525">
            <a:noFill/>
            <a:miter lim="800000"/>
            <a:headEnd/>
            <a:tailEnd/>
          </a:ln>
        </p:spPr>
        <p:txBody>
          <a:bodyPr/>
          <a:lstStyle/>
          <a:p>
            <a:endParaRPr lang="en-US"/>
          </a:p>
        </p:txBody>
      </p:sp>
      <p:sp>
        <p:nvSpPr>
          <p:cNvPr id="140313" name="Freeform 24"/>
          <p:cNvSpPr>
            <a:spLocks/>
          </p:cNvSpPr>
          <p:nvPr/>
        </p:nvSpPr>
        <p:spPr bwMode="auto">
          <a:xfrm>
            <a:off x="5334000" y="2044700"/>
            <a:ext cx="889000" cy="63500"/>
          </a:xfrm>
          <a:custGeom>
            <a:avLst/>
            <a:gdLst>
              <a:gd name="T0" fmla="*/ 2147483647 w 560"/>
              <a:gd name="T1" fmla="*/ 2147483647 h 40"/>
              <a:gd name="T2" fmla="*/ 2147483647 w 560"/>
              <a:gd name="T3" fmla="*/ 0 h 40"/>
              <a:gd name="T4" fmla="*/ 0 w 560"/>
              <a:gd name="T5" fmla="*/ 2147483647 h 40"/>
              <a:gd name="T6" fmla="*/ 0 w 560"/>
              <a:gd name="T7" fmla="*/ 2147483647 h 40"/>
              <a:gd name="T8" fmla="*/ 2147483647 w 560"/>
              <a:gd name="T9" fmla="*/ 2147483647 h 40"/>
              <a:gd name="T10" fmla="*/ 0 60000 65536"/>
              <a:gd name="T11" fmla="*/ 0 60000 65536"/>
              <a:gd name="T12" fmla="*/ 0 60000 65536"/>
              <a:gd name="T13" fmla="*/ 0 60000 65536"/>
              <a:gd name="T14" fmla="*/ 0 60000 65536"/>
              <a:gd name="T15" fmla="*/ 0 w 560"/>
              <a:gd name="T16" fmla="*/ 0 h 40"/>
              <a:gd name="T17" fmla="*/ 560 w 560"/>
              <a:gd name="T18" fmla="*/ 40 h 40"/>
            </a:gdLst>
            <a:ahLst/>
            <a:cxnLst>
              <a:cxn ang="T10">
                <a:pos x="T0" y="T1"/>
              </a:cxn>
              <a:cxn ang="T11">
                <a:pos x="T2" y="T3"/>
              </a:cxn>
              <a:cxn ang="T12">
                <a:pos x="T4" y="T5"/>
              </a:cxn>
              <a:cxn ang="T13">
                <a:pos x="T6" y="T7"/>
              </a:cxn>
              <a:cxn ang="T14">
                <a:pos x="T8" y="T9"/>
              </a:cxn>
            </a:cxnLst>
            <a:rect l="T15" t="T16" r="T17" b="T18"/>
            <a:pathLst>
              <a:path w="560" h="40">
                <a:moveTo>
                  <a:pt x="560" y="8"/>
                </a:moveTo>
                <a:lnTo>
                  <a:pt x="560" y="0"/>
                </a:lnTo>
                <a:lnTo>
                  <a:pt x="0" y="32"/>
                </a:lnTo>
                <a:lnTo>
                  <a:pt x="0" y="40"/>
                </a:lnTo>
                <a:lnTo>
                  <a:pt x="560" y="8"/>
                </a:lnTo>
                <a:close/>
              </a:path>
            </a:pathLst>
          </a:custGeom>
          <a:blipFill dpi="0" rotWithShape="0">
            <a:blip r:embed="rId2" cstate="print"/>
            <a:srcRect/>
            <a:tile tx="0" ty="0" sx="100000" sy="100000" flip="none" algn="tl"/>
          </a:blipFill>
          <a:ln w="9525">
            <a:noFill/>
            <a:round/>
            <a:headEnd/>
            <a:tailEnd/>
          </a:ln>
        </p:spPr>
        <p:txBody>
          <a:bodyPr/>
          <a:lstStyle/>
          <a:p>
            <a:endParaRPr lang="en-US"/>
          </a:p>
        </p:txBody>
      </p:sp>
      <p:sp>
        <p:nvSpPr>
          <p:cNvPr id="140314" name="Freeform 25"/>
          <p:cNvSpPr>
            <a:spLocks/>
          </p:cNvSpPr>
          <p:nvPr/>
        </p:nvSpPr>
        <p:spPr bwMode="auto">
          <a:xfrm>
            <a:off x="4305300" y="2249488"/>
            <a:ext cx="88900" cy="165100"/>
          </a:xfrm>
          <a:custGeom>
            <a:avLst/>
            <a:gdLst>
              <a:gd name="T0" fmla="*/ 2147483647 w 56"/>
              <a:gd name="T1" fmla="*/ 2147483647 h 104"/>
              <a:gd name="T2" fmla="*/ 0 w 56"/>
              <a:gd name="T3" fmla="*/ 2147483647 h 104"/>
              <a:gd name="T4" fmla="*/ 0 w 56"/>
              <a:gd name="T5" fmla="*/ 2147483647 h 104"/>
              <a:gd name="T6" fmla="*/ 0 w 56"/>
              <a:gd name="T7" fmla="*/ 2147483647 h 104"/>
              <a:gd name="T8" fmla="*/ 2147483647 w 56"/>
              <a:gd name="T9" fmla="*/ 2147483647 h 104"/>
              <a:gd name="T10" fmla="*/ 2147483647 w 56"/>
              <a:gd name="T11" fmla="*/ 0 h 104"/>
              <a:gd name="T12" fmla="*/ 2147483647 w 56"/>
              <a:gd name="T13" fmla="*/ 2147483647 h 104"/>
              <a:gd name="T14" fmla="*/ 2147483647 w 56"/>
              <a:gd name="T15" fmla="*/ 2147483647 h 104"/>
              <a:gd name="T16" fmla="*/ 2147483647 w 56"/>
              <a:gd name="T17" fmla="*/ 2147483647 h 104"/>
              <a:gd name="T18" fmla="*/ 2147483647 w 56"/>
              <a:gd name="T19" fmla="*/ 2147483647 h 104"/>
              <a:gd name="T20" fmla="*/ 2147483647 w 56"/>
              <a:gd name="T21" fmla="*/ 2147483647 h 104"/>
              <a:gd name="T22" fmla="*/ 2147483647 w 56"/>
              <a:gd name="T23" fmla="*/ 2147483647 h 104"/>
              <a:gd name="T24" fmla="*/ 2147483647 w 56"/>
              <a:gd name="T25" fmla="*/ 2147483647 h 104"/>
              <a:gd name="T26" fmla="*/ 2147483647 w 56"/>
              <a:gd name="T27" fmla="*/ 2147483647 h 104"/>
              <a:gd name="T28" fmla="*/ 2147483647 w 56"/>
              <a:gd name="T29" fmla="*/ 2147483647 h 104"/>
              <a:gd name="T30" fmla="*/ 0 w 56"/>
              <a:gd name="T31" fmla="*/ 2147483647 h 104"/>
              <a:gd name="T32" fmla="*/ 0 w 56"/>
              <a:gd name="T33" fmla="*/ 2147483647 h 104"/>
              <a:gd name="T34" fmla="*/ 2147483647 w 56"/>
              <a:gd name="T35" fmla="*/ 2147483647 h 104"/>
              <a:gd name="T36" fmla="*/ 2147483647 w 56"/>
              <a:gd name="T37" fmla="*/ 2147483647 h 10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56"/>
              <a:gd name="T58" fmla="*/ 0 h 104"/>
              <a:gd name="T59" fmla="*/ 56 w 56"/>
              <a:gd name="T60" fmla="*/ 104 h 10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56" h="104">
                <a:moveTo>
                  <a:pt x="24" y="96"/>
                </a:moveTo>
                <a:lnTo>
                  <a:pt x="0" y="88"/>
                </a:lnTo>
                <a:lnTo>
                  <a:pt x="48" y="24"/>
                </a:lnTo>
                <a:lnTo>
                  <a:pt x="56" y="0"/>
                </a:lnTo>
                <a:lnTo>
                  <a:pt x="56" y="24"/>
                </a:lnTo>
                <a:lnTo>
                  <a:pt x="48" y="104"/>
                </a:lnTo>
                <a:lnTo>
                  <a:pt x="40" y="104"/>
                </a:lnTo>
                <a:lnTo>
                  <a:pt x="48" y="24"/>
                </a:lnTo>
                <a:lnTo>
                  <a:pt x="56" y="24"/>
                </a:lnTo>
                <a:lnTo>
                  <a:pt x="8" y="88"/>
                </a:lnTo>
                <a:lnTo>
                  <a:pt x="0" y="88"/>
                </a:lnTo>
                <a:lnTo>
                  <a:pt x="0" y="80"/>
                </a:lnTo>
                <a:lnTo>
                  <a:pt x="24" y="88"/>
                </a:lnTo>
                <a:lnTo>
                  <a:pt x="24" y="96"/>
                </a:lnTo>
                <a:close/>
              </a:path>
            </a:pathLst>
          </a:custGeom>
          <a:blipFill dpi="0" rotWithShape="0">
            <a:blip r:embed="rId2" cstate="print"/>
            <a:srcRect/>
            <a:tile tx="0" ty="0" sx="100000" sy="100000" flip="none" algn="tl"/>
          </a:blipFill>
          <a:ln w="9525">
            <a:noFill/>
            <a:round/>
            <a:headEnd/>
            <a:tailEnd/>
          </a:ln>
        </p:spPr>
        <p:txBody>
          <a:bodyPr/>
          <a:lstStyle/>
          <a:p>
            <a:endParaRPr lang="en-US"/>
          </a:p>
        </p:txBody>
      </p:sp>
      <p:sp>
        <p:nvSpPr>
          <p:cNvPr id="140315" name="Freeform 26"/>
          <p:cNvSpPr>
            <a:spLocks/>
          </p:cNvSpPr>
          <p:nvPr/>
        </p:nvSpPr>
        <p:spPr bwMode="auto">
          <a:xfrm>
            <a:off x="4343400" y="2389188"/>
            <a:ext cx="25400" cy="25400"/>
          </a:xfrm>
          <a:custGeom>
            <a:avLst/>
            <a:gdLst>
              <a:gd name="T0" fmla="*/ 2147483647 w 16"/>
              <a:gd name="T1" fmla="*/ 2147483647 h 16"/>
              <a:gd name="T2" fmla="*/ 0 w 16"/>
              <a:gd name="T3" fmla="*/ 2147483647 h 16"/>
              <a:gd name="T4" fmla="*/ 0 w 16"/>
              <a:gd name="T5" fmla="*/ 0 h 16"/>
              <a:gd name="T6" fmla="*/ 0 w 16"/>
              <a:gd name="T7" fmla="*/ 0 h 16"/>
              <a:gd name="T8" fmla="*/ 0 w 16"/>
              <a:gd name="T9" fmla="*/ 0 h 16"/>
              <a:gd name="T10" fmla="*/ 2147483647 w 16"/>
              <a:gd name="T11" fmla="*/ 2147483647 h 16"/>
              <a:gd name="T12" fmla="*/ 2147483647 w 16"/>
              <a:gd name="T13" fmla="*/ 2147483647 h 16"/>
              <a:gd name="T14" fmla="*/ 0 60000 65536"/>
              <a:gd name="T15" fmla="*/ 0 60000 65536"/>
              <a:gd name="T16" fmla="*/ 0 60000 65536"/>
              <a:gd name="T17" fmla="*/ 0 60000 65536"/>
              <a:gd name="T18" fmla="*/ 0 60000 65536"/>
              <a:gd name="T19" fmla="*/ 0 60000 65536"/>
              <a:gd name="T20" fmla="*/ 0 60000 65536"/>
              <a:gd name="T21" fmla="*/ 0 w 16"/>
              <a:gd name="T22" fmla="*/ 0 h 16"/>
              <a:gd name="T23" fmla="*/ 16 w 16"/>
              <a:gd name="T24" fmla="*/ 16 h 1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 h="16">
                <a:moveTo>
                  <a:pt x="16" y="16"/>
                </a:moveTo>
                <a:lnTo>
                  <a:pt x="0" y="8"/>
                </a:lnTo>
                <a:lnTo>
                  <a:pt x="0" y="0"/>
                </a:lnTo>
                <a:lnTo>
                  <a:pt x="16" y="8"/>
                </a:lnTo>
                <a:lnTo>
                  <a:pt x="16" y="16"/>
                </a:lnTo>
                <a:close/>
              </a:path>
            </a:pathLst>
          </a:custGeom>
          <a:blipFill dpi="0" rotWithShape="0">
            <a:blip r:embed="rId2" cstate="print"/>
            <a:srcRect/>
            <a:tile tx="0" ty="0" sx="100000" sy="100000" flip="none" algn="tl"/>
          </a:blipFill>
          <a:ln w="9525">
            <a:noFill/>
            <a:round/>
            <a:headEnd/>
            <a:tailEnd/>
          </a:ln>
        </p:spPr>
        <p:txBody>
          <a:bodyPr/>
          <a:lstStyle/>
          <a:p>
            <a:endParaRPr lang="en-US"/>
          </a:p>
        </p:txBody>
      </p:sp>
      <p:sp>
        <p:nvSpPr>
          <p:cNvPr id="140316" name="Freeform 27"/>
          <p:cNvSpPr>
            <a:spLocks/>
          </p:cNvSpPr>
          <p:nvPr/>
        </p:nvSpPr>
        <p:spPr bwMode="auto">
          <a:xfrm>
            <a:off x="4305300" y="2287588"/>
            <a:ext cx="76200" cy="127000"/>
          </a:xfrm>
          <a:custGeom>
            <a:avLst/>
            <a:gdLst>
              <a:gd name="T0" fmla="*/ 2147483647 w 48"/>
              <a:gd name="T1" fmla="*/ 2147483647 h 80"/>
              <a:gd name="T2" fmla="*/ 0 w 48"/>
              <a:gd name="T3" fmla="*/ 2147483647 h 80"/>
              <a:gd name="T4" fmla="*/ 2147483647 w 48"/>
              <a:gd name="T5" fmla="*/ 0 h 80"/>
              <a:gd name="T6" fmla="*/ 2147483647 w 48"/>
              <a:gd name="T7" fmla="*/ 2147483647 h 80"/>
              <a:gd name="T8" fmla="*/ 2147483647 w 48"/>
              <a:gd name="T9" fmla="*/ 2147483647 h 80"/>
              <a:gd name="T10" fmla="*/ 0 60000 65536"/>
              <a:gd name="T11" fmla="*/ 0 60000 65536"/>
              <a:gd name="T12" fmla="*/ 0 60000 65536"/>
              <a:gd name="T13" fmla="*/ 0 60000 65536"/>
              <a:gd name="T14" fmla="*/ 0 60000 65536"/>
              <a:gd name="T15" fmla="*/ 0 w 48"/>
              <a:gd name="T16" fmla="*/ 0 h 80"/>
              <a:gd name="T17" fmla="*/ 48 w 48"/>
              <a:gd name="T18" fmla="*/ 80 h 80"/>
            </a:gdLst>
            <a:ahLst/>
            <a:cxnLst>
              <a:cxn ang="T10">
                <a:pos x="T0" y="T1"/>
              </a:cxn>
              <a:cxn ang="T11">
                <a:pos x="T2" y="T3"/>
              </a:cxn>
              <a:cxn ang="T12">
                <a:pos x="T4" y="T5"/>
              </a:cxn>
              <a:cxn ang="T13">
                <a:pos x="T6" y="T7"/>
              </a:cxn>
              <a:cxn ang="T14">
                <a:pos x="T8" y="T9"/>
              </a:cxn>
            </a:cxnLst>
            <a:rect l="T15" t="T16" r="T17" b="T18"/>
            <a:pathLst>
              <a:path w="48" h="80">
                <a:moveTo>
                  <a:pt x="24" y="72"/>
                </a:moveTo>
                <a:lnTo>
                  <a:pt x="0" y="64"/>
                </a:lnTo>
                <a:lnTo>
                  <a:pt x="48" y="0"/>
                </a:lnTo>
                <a:lnTo>
                  <a:pt x="40" y="80"/>
                </a:lnTo>
                <a:lnTo>
                  <a:pt x="24" y="72"/>
                </a:lnTo>
                <a:close/>
              </a:path>
            </a:pathLst>
          </a:custGeom>
          <a:blipFill dpi="0" rotWithShape="0">
            <a:blip r:embed="rId2" cstate="print"/>
            <a:srcRect/>
            <a:tile tx="0" ty="0" sx="100000" sy="100000" flip="none" algn="tl"/>
          </a:blipFill>
          <a:ln w="9525">
            <a:noFill/>
            <a:round/>
            <a:headEnd/>
            <a:tailEnd/>
          </a:ln>
        </p:spPr>
        <p:txBody>
          <a:bodyPr/>
          <a:lstStyle/>
          <a:p>
            <a:endParaRPr lang="en-US"/>
          </a:p>
        </p:txBody>
      </p:sp>
      <p:sp>
        <p:nvSpPr>
          <p:cNvPr id="140317" name="Rectangle 28"/>
          <p:cNvSpPr>
            <a:spLocks noChangeArrowheads="1"/>
          </p:cNvSpPr>
          <p:nvPr/>
        </p:nvSpPr>
        <p:spPr bwMode="auto">
          <a:xfrm>
            <a:off x="4165600" y="2846389"/>
            <a:ext cx="12700" cy="1587"/>
          </a:xfrm>
          <a:prstGeom prst="rect">
            <a:avLst/>
          </a:prstGeom>
          <a:blipFill dpi="0" rotWithShape="0">
            <a:blip r:embed="rId2" cstate="print"/>
            <a:srcRect/>
            <a:tile tx="0" ty="0" sx="100000" sy="100000" flip="none" algn="tl"/>
          </a:blipFill>
          <a:ln w="9525">
            <a:noFill/>
            <a:miter lim="800000"/>
            <a:headEnd/>
            <a:tailEnd/>
          </a:ln>
        </p:spPr>
        <p:txBody>
          <a:bodyPr/>
          <a:lstStyle/>
          <a:p>
            <a:endParaRPr lang="en-US"/>
          </a:p>
        </p:txBody>
      </p:sp>
      <p:sp>
        <p:nvSpPr>
          <p:cNvPr id="140318" name="Rectangle 29"/>
          <p:cNvSpPr>
            <a:spLocks noChangeArrowheads="1"/>
          </p:cNvSpPr>
          <p:nvPr/>
        </p:nvSpPr>
        <p:spPr bwMode="auto">
          <a:xfrm>
            <a:off x="4330700" y="2401889"/>
            <a:ext cx="12700" cy="1587"/>
          </a:xfrm>
          <a:prstGeom prst="rect">
            <a:avLst/>
          </a:prstGeom>
          <a:blipFill dpi="0" rotWithShape="0">
            <a:blip r:embed="rId2" cstate="print"/>
            <a:srcRect/>
            <a:tile tx="0" ty="0" sx="100000" sy="100000" flip="none" algn="tl"/>
          </a:blipFill>
          <a:ln w="9525">
            <a:noFill/>
            <a:miter lim="800000"/>
            <a:headEnd/>
            <a:tailEnd/>
          </a:ln>
        </p:spPr>
        <p:txBody>
          <a:bodyPr/>
          <a:lstStyle/>
          <a:p>
            <a:endParaRPr lang="en-US"/>
          </a:p>
        </p:txBody>
      </p:sp>
      <p:sp>
        <p:nvSpPr>
          <p:cNvPr id="140319" name="Freeform 30"/>
          <p:cNvSpPr>
            <a:spLocks/>
          </p:cNvSpPr>
          <p:nvPr/>
        </p:nvSpPr>
        <p:spPr bwMode="auto">
          <a:xfrm>
            <a:off x="4165600" y="2401888"/>
            <a:ext cx="177800" cy="444500"/>
          </a:xfrm>
          <a:custGeom>
            <a:avLst/>
            <a:gdLst>
              <a:gd name="T0" fmla="*/ 0 w 112"/>
              <a:gd name="T1" fmla="*/ 2147483647 h 280"/>
              <a:gd name="T2" fmla="*/ 2147483647 w 112"/>
              <a:gd name="T3" fmla="*/ 2147483647 h 280"/>
              <a:gd name="T4" fmla="*/ 2147483647 w 112"/>
              <a:gd name="T5" fmla="*/ 0 h 280"/>
              <a:gd name="T6" fmla="*/ 2147483647 w 112"/>
              <a:gd name="T7" fmla="*/ 0 h 280"/>
              <a:gd name="T8" fmla="*/ 0 w 112"/>
              <a:gd name="T9" fmla="*/ 2147483647 h 280"/>
              <a:gd name="T10" fmla="*/ 0 60000 65536"/>
              <a:gd name="T11" fmla="*/ 0 60000 65536"/>
              <a:gd name="T12" fmla="*/ 0 60000 65536"/>
              <a:gd name="T13" fmla="*/ 0 60000 65536"/>
              <a:gd name="T14" fmla="*/ 0 60000 65536"/>
              <a:gd name="T15" fmla="*/ 0 w 112"/>
              <a:gd name="T16" fmla="*/ 0 h 280"/>
              <a:gd name="T17" fmla="*/ 112 w 112"/>
              <a:gd name="T18" fmla="*/ 280 h 280"/>
            </a:gdLst>
            <a:ahLst/>
            <a:cxnLst>
              <a:cxn ang="T10">
                <a:pos x="T0" y="T1"/>
              </a:cxn>
              <a:cxn ang="T11">
                <a:pos x="T2" y="T3"/>
              </a:cxn>
              <a:cxn ang="T12">
                <a:pos x="T4" y="T5"/>
              </a:cxn>
              <a:cxn ang="T13">
                <a:pos x="T6" y="T7"/>
              </a:cxn>
              <a:cxn ang="T14">
                <a:pos x="T8" y="T9"/>
              </a:cxn>
            </a:cxnLst>
            <a:rect l="T15" t="T16" r="T17" b="T18"/>
            <a:pathLst>
              <a:path w="112" h="280">
                <a:moveTo>
                  <a:pt x="0" y="280"/>
                </a:moveTo>
                <a:lnTo>
                  <a:pt x="8" y="280"/>
                </a:lnTo>
                <a:lnTo>
                  <a:pt x="112" y="0"/>
                </a:lnTo>
                <a:lnTo>
                  <a:pt x="104" y="0"/>
                </a:lnTo>
                <a:lnTo>
                  <a:pt x="0" y="280"/>
                </a:lnTo>
                <a:close/>
              </a:path>
            </a:pathLst>
          </a:custGeom>
          <a:blipFill dpi="0" rotWithShape="0">
            <a:blip r:embed="rId2" cstate="print"/>
            <a:srcRect/>
            <a:tile tx="0" ty="0" sx="100000" sy="100000" flip="none" algn="tl"/>
          </a:blipFill>
          <a:ln w="9525">
            <a:noFill/>
            <a:round/>
            <a:headEnd/>
            <a:tailEnd/>
          </a:ln>
        </p:spPr>
        <p:txBody>
          <a:bodyPr/>
          <a:lstStyle/>
          <a:p>
            <a:endParaRPr lang="en-US"/>
          </a:p>
        </p:txBody>
      </p:sp>
      <p:sp>
        <p:nvSpPr>
          <p:cNvPr id="140320" name="Rectangle 31"/>
          <p:cNvSpPr>
            <a:spLocks noChangeArrowheads="1"/>
          </p:cNvSpPr>
          <p:nvPr/>
        </p:nvSpPr>
        <p:spPr bwMode="auto">
          <a:xfrm>
            <a:off x="6438901" y="1701801"/>
            <a:ext cx="662041" cy="307777"/>
          </a:xfrm>
          <a:prstGeom prst="rect">
            <a:avLst/>
          </a:prstGeom>
          <a:noFill/>
          <a:ln w="9525">
            <a:noFill/>
            <a:miter lim="800000"/>
            <a:headEnd/>
            <a:tailEnd/>
          </a:ln>
        </p:spPr>
        <p:txBody>
          <a:bodyPr wrap="none" lIns="0" tIns="0" rIns="0" bIns="0">
            <a:spAutoFit/>
          </a:bodyPr>
          <a:lstStyle/>
          <a:p>
            <a:pPr eaLnBrk="1" hangingPunct="1"/>
            <a:r>
              <a:rPr lang="en-US" sz="2000" b="1">
                <a:solidFill>
                  <a:srgbClr val="000000"/>
                </a:solidFill>
                <a:latin typeface="Times New Roman" pitchFamily="18" charset="0"/>
              </a:rPr>
              <a:t>make </a:t>
            </a:r>
            <a:endParaRPr lang="en-US" sz="2800">
              <a:solidFill>
                <a:srgbClr val="000000"/>
              </a:solidFill>
              <a:latin typeface="Arial" pitchFamily="34" charset="0"/>
            </a:endParaRPr>
          </a:p>
        </p:txBody>
      </p:sp>
      <p:sp>
        <p:nvSpPr>
          <p:cNvPr id="140321" name="Rectangle 32"/>
          <p:cNvSpPr>
            <a:spLocks noChangeArrowheads="1"/>
          </p:cNvSpPr>
          <p:nvPr/>
        </p:nvSpPr>
        <p:spPr bwMode="auto">
          <a:xfrm>
            <a:off x="7086600" y="1676401"/>
            <a:ext cx="157094" cy="307777"/>
          </a:xfrm>
          <a:prstGeom prst="rect">
            <a:avLst/>
          </a:prstGeom>
          <a:noFill/>
          <a:ln w="9525">
            <a:noFill/>
            <a:miter lim="800000"/>
            <a:headEnd/>
            <a:tailEnd/>
          </a:ln>
        </p:spPr>
        <p:txBody>
          <a:bodyPr wrap="none" lIns="0" tIns="0" rIns="0" bIns="0">
            <a:spAutoFit/>
          </a:bodyPr>
          <a:lstStyle/>
          <a:p>
            <a:pPr eaLnBrk="1" hangingPunct="1"/>
            <a:r>
              <a:rPr lang="en-US" sz="2000">
                <a:solidFill>
                  <a:srgbClr val="000000"/>
                </a:solidFill>
                <a:latin typeface="Symbol" pitchFamily="18" charset="2"/>
              </a:rPr>
              <a:t>D</a:t>
            </a:r>
            <a:endParaRPr lang="en-US" sz="2800">
              <a:solidFill>
                <a:srgbClr val="000000"/>
              </a:solidFill>
              <a:latin typeface="Arial" pitchFamily="34" charset="0"/>
            </a:endParaRPr>
          </a:p>
        </p:txBody>
      </p:sp>
      <p:sp>
        <p:nvSpPr>
          <p:cNvPr id="140322" name="Rectangle 33"/>
          <p:cNvSpPr>
            <a:spLocks noChangeArrowheads="1"/>
          </p:cNvSpPr>
          <p:nvPr/>
        </p:nvSpPr>
        <p:spPr bwMode="auto">
          <a:xfrm>
            <a:off x="7251701" y="1701801"/>
            <a:ext cx="1119089" cy="307777"/>
          </a:xfrm>
          <a:prstGeom prst="rect">
            <a:avLst/>
          </a:prstGeom>
          <a:noFill/>
          <a:ln w="9525">
            <a:noFill/>
            <a:miter lim="800000"/>
            <a:headEnd/>
            <a:tailEnd/>
          </a:ln>
        </p:spPr>
        <p:txBody>
          <a:bodyPr wrap="none" lIns="0" tIns="0" rIns="0" bIns="0">
            <a:spAutoFit/>
          </a:bodyPr>
          <a:lstStyle/>
          <a:p>
            <a:pPr eaLnBrk="1" hangingPunct="1"/>
            <a:r>
              <a:rPr lang="en-US" sz="2000" b="1">
                <a:solidFill>
                  <a:srgbClr val="000000"/>
                </a:solidFill>
                <a:latin typeface="Times New Roman" pitchFamily="18" charset="0"/>
              </a:rPr>
              <a:t>V as small</a:t>
            </a:r>
            <a:endParaRPr lang="en-US" sz="2800">
              <a:solidFill>
                <a:srgbClr val="000000"/>
              </a:solidFill>
              <a:latin typeface="Arial" pitchFamily="34" charset="0"/>
            </a:endParaRPr>
          </a:p>
        </p:txBody>
      </p:sp>
      <p:sp>
        <p:nvSpPr>
          <p:cNvPr id="140323" name="Rectangle 34"/>
          <p:cNvSpPr>
            <a:spLocks noChangeArrowheads="1"/>
          </p:cNvSpPr>
          <p:nvPr/>
        </p:nvSpPr>
        <p:spPr bwMode="auto">
          <a:xfrm>
            <a:off x="6438900" y="2006601"/>
            <a:ext cx="1158972" cy="307777"/>
          </a:xfrm>
          <a:prstGeom prst="rect">
            <a:avLst/>
          </a:prstGeom>
          <a:noFill/>
          <a:ln w="9525">
            <a:noFill/>
            <a:miter lim="800000"/>
            <a:headEnd/>
            <a:tailEnd/>
          </a:ln>
        </p:spPr>
        <p:txBody>
          <a:bodyPr wrap="none" lIns="0" tIns="0" rIns="0" bIns="0">
            <a:spAutoFit/>
          </a:bodyPr>
          <a:lstStyle/>
          <a:p>
            <a:pPr eaLnBrk="1" hangingPunct="1"/>
            <a:r>
              <a:rPr lang="en-US" sz="2000" b="1">
                <a:solidFill>
                  <a:srgbClr val="000000"/>
                </a:solidFill>
                <a:latin typeface="Times New Roman" pitchFamily="18" charset="0"/>
              </a:rPr>
              <a:t>as possible</a:t>
            </a:r>
            <a:endParaRPr lang="en-US" sz="2800">
              <a:solidFill>
                <a:srgbClr val="000000"/>
              </a:solidFill>
              <a:latin typeface="Arial" pitchFamily="34" charset="0"/>
            </a:endParaRPr>
          </a:p>
        </p:txBody>
      </p:sp>
      <p:sp>
        <p:nvSpPr>
          <p:cNvPr id="140324" name="Rectangle 35"/>
          <p:cNvSpPr>
            <a:spLocks noChangeArrowheads="1"/>
          </p:cNvSpPr>
          <p:nvPr/>
        </p:nvSpPr>
        <p:spPr bwMode="auto">
          <a:xfrm>
            <a:off x="6223001" y="2909889"/>
            <a:ext cx="553037" cy="307777"/>
          </a:xfrm>
          <a:prstGeom prst="rect">
            <a:avLst/>
          </a:prstGeom>
          <a:noFill/>
          <a:ln w="9525">
            <a:noFill/>
            <a:miter lim="800000"/>
            <a:headEnd/>
            <a:tailEnd/>
          </a:ln>
        </p:spPr>
        <p:txBody>
          <a:bodyPr wrap="none" lIns="0" tIns="0" rIns="0" bIns="0">
            <a:spAutoFit/>
          </a:bodyPr>
          <a:lstStyle/>
          <a:p>
            <a:pPr eaLnBrk="1" hangingPunct="1"/>
            <a:r>
              <a:rPr lang="en-US" sz="2000">
                <a:solidFill>
                  <a:srgbClr val="000000"/>
                </a:solidFill>
                <a:latin typeface="Times New Roman" pitchFamily="18" charset="0"/>
              </a:rPr>
              <a:t>small</a:t>
            </a:r>
            <a:endParaRPr lang="en-US" sz="2800">
              <a:solidFill>
                <a:srgbClr val="000000"/>
              </a:solidFill>
              <a:latin typeface="Arial" pitchFamily="34" charset="0"/>
            </a:endParaRPr>
          </a:p>
        </p:txBody>
      </p:sp>
      <p:sp>
        <p:nvSpPr>
          <p:cNvPr id="140325" name="Rectangle 36"/>
          <p:cNvSpPr>
            <a:spLocks noChangeArrowheads="1"/>
          </p:cNvSpPr>
          <p:nvPr/>
        </p:nvSpPr>
        <p:spPr bwMode="auto">
          <a:xfrm>
            <a:off x="3949700" y="2909889"/>
            <a:ext cx="506742" cy="307777"/>
          </a:xfrm>
          <a:prstGeom prst="rect">
            <a:avLst/>
          </a:prstGeom>
          <a:noFill/>
          <a:ln w="9525">
            <a:noFill/>
            <a:miter lim="800000"/>
            <a:headEnd/>
            <a:tailEnd/>
          </a:ln>
        </p:spPr>
        <p:txBody>
          <a:bodyPr wrap="none" lIns="0" tIns="0" rIns="0" bIns="0">
            <a:spAutoFit/>
          </a:bodyPr>
          <a:lstStyle/>
          <a:p>
            <a:pPr eaLnBrk="1" hangingPunct="1"/>
            <a:r>
              <a:rPr lang="en-US" sz="2000">
                <a:solidFill>
                  <a:srgbClr val="000000"/>
                </a:solidFill>
                <a:latin typeface="Times New Roman" pitchFamily="18" charset="0"/>
              </a:rPr>
              <a:t>large</a:t>
            </a:r>
            <a:endParaRPr lang="en-US" sz="2800">
              <a:solidFill>
                <a:srgbClr val="000000"/>
              </a:solidFill>
              <a:latin typeface="Arial" pitchFamily="34" charset="0"/>
            </a:endParaRPr>
          </a:p>
        </p:txBody>
      </p:sp>
      <p:sp>
        <p:nvSpPr>
          <p:cNvPr id="140326" name="Rectangle 37"/>
          <p:cNvSpPr>
            <a:spLocks noChangeArrowheads="1"/>
          </p:cNvSpPr>
          <p:nvPr/>
        </p:nvSpPr>
        <p:spPr bwMode="auto">
          <a:xfrm>
            <a:off x="2133601" y="3419476"/>
            <a:ext cx="2481513" cy="276999"/>
          </a:xfrm>
          <a:prstGeom prst="rect">
            <a:avLst/>
          </a:prstGeom>
          <a:noFill/>
          <a:ln w="9525">
            <a:noFill/>
            <a:miter lim="800000"/>
            <a:headEnd/>
            <a:tailEnd/>
          </a:ln>
        </p:spPr>
        <p:txBody>
          <a:bodyPr wrap="none" lIns="0" tIns="0" rIns="0" bIns="0">
            <a:spAutoFit/>
          </a:bodyPr>
          <a:lstStyle/>
          <a:p>
            <a:pPr eaLnBrk="1" hangingPunct="1"/>
            <a:r>
              <a:rPr lang="en-US" b="1">
                <a:solidFill>
                  <a:srgbClr val="000000"/>
                </a:solidFill>
                <a:latin typeface="Times New Roman" pitchFamily="18" charset="0"/>
              </a:rPr>
              <a:t>Idea: Use Sense Amplifer</a:t>
            </a:r>
            <a:endParaRPr lang="en-US" sz="2800">
              <a:solidFill>
                <a:srgbClr val="000000"/>
              </a:solidFill>
              <a:latin typeface="Arial" pitchFamily="34" charset="0"/>
            </a:endParaRPr>
          </a:p>
        </p:txBody>
      </p:sp>
      <p:sp>
        <p:nvSpPr>
          <p:cNvPr id="140327" name="Rectangle 38"/>
          <p:cNvSpPr>
            <a:spLocks noChangeArrowheads="1"/>
          </p:cNvSpPr>
          <p:nvPr/>
        </p:nvSpPr>
        <p:spPr bwMode="auto">
          <a:xfrm>
            <a:off x="6426200" y="4270375"/>
            <a:ext cx="12700" cy="1588"/>
          </a:xfrm>
          <a:prstGeom prst="rect">
            <a:avLst/>
          </a:prstGeom>
          <a:blipFill dpi="0" rotWithShape="0">
            <a:blip r:embed="rId2" cstate="print"/>
            <a:srcRect/>
            <a:tile tx="0" ty="0" sx="100000" sy="100000" flip="none" algn="tl"/>
          </a:blipFill>
          <a:ln w="9525">
            <a:noFill/>
            <a:miter lim="800000"/>
            <a:headEnd/>
            <a:tailEnd/>
          </a:ln>
        </p:spPr>
        <p:txBody>
          <a:bodyPr/>
          <a:lstStyle/>
          <a:p>
            <a:endParaRPr lang="en-US"/>
          </a:p>
        </p:txBody>
      </p:sp>
      <p:sp>
        <p:nvSpPr>
          <p:cNvPr id="140328" name="Rectangle 39"/>
          <p:cNvSpPr>
            <a:spLocks noChangeArrowheads="1"/>
          </p:cNvSpPr>
          <p:nvPr/>
        </p:nvSpPr>
        <p:spPr bwMode="auto">
          <a:xfrm>
            <a:off x="6426200" y="5186364"/>
            <a:ext cx="12700" cy="1587"/>
          </a:xfrm>
          <a:prstGeom prst="rect">
            <a:avLst/>
          </a:prstGeom>
          <a:blipFill dpi="0" rotWithShape="0">
            <a:blip r:embed="rId2" cstate="print"/>
            <a:srcRect/>
            <a:tile tx="0" ty="0" sx="100000" sy="100000" flip="none" algn="tl"/>
          </a:blipFill>
          <a:ln w="9525">
            <a:noFill/>
            <a:miter lim="800000"/>
            <a:headEnd/>
            <a:tailEnd/>
          </a:ln>
        </p:spPr>
        <p:txBody>
          <a:bodyPr/>
          <a:lstStyle/>
          <a:p>
            <a:endParaRPr lang="en-US"/>
          </a:p>
        </p:txBody>
      </p:sp>
      <p:sp>
        <p:nvSpPr>
          <p:cNvPr id="140329" name="Rectangle 40"/>
          <p:cNvSpPr>
            <a:spLocks noChangeArrowheads="1"/>
          </p:cNvSpPr>
          <p:nvPr/>
        </p:nvSpPr>
        <p:spPr bwMode="auto">
          <a:xfrm>
            <a:off x="6426200" y="4270375"/>
            <a:ext cx="12700" cy="915988"/>
          </a:xfrm>
          <a:prstGeom prst="rect">
            <a:avLst/>
          </a:prstGeom>
          <a:blipFill dpi="0" rotWithShape="0">
            <a:blip r:embed="rId2" cstate="print"/>
            <a:srcRect/>
            <a:tile tx="0" ty="0" sx="100000" sy="100000" flip="none" algn="tl"/>
          </a:blipFill>
          <a:ln w="9525">
            <a:noFill/>
            <a:miter lim="800000"/>
            <a:headEnd/>
            <a:tailEnd/>
          </a:ln>
        </p:spPr>
        <p:txBody>
          <a:bodyPr/>
          <a:lstStyle/>
          <a:p>
            <a:endParaRPr lang="en-US"/>
          </a:p>
        </p:txBody>
      </p:sp>
      <p:sp>
        <p:nvSpPr>
          <p:cNvPr id="140330" name="Rectangle 41"/>
          <p:cNvSpPr>
            <a:spLocks noChangeArrowheads="1"/>
          </p:cNvSpPr>
          <p:nvPr/>
        </p:nvSpPr>
        <p:spPr bwMode="auto">
          <a:xfrm>
            <a:off x="6426200" y="4270375"/>
            <a:ext cx="1588" cy="12700"/>
          </a:xfrm>
          <a:prstGeom prst="rect">
            <a:avLst/>
          </a:prstGeom>
          <a:blipFill dpi="0" rotWithShape="0">
            <a:blip r:embed="rId2" cstate="print"/>
            <a:srcRect/>
            <a:tile tx="0" ty="0" sx="100000" sy="100000" flip="none" algn="tl"/>
          </a:blipFill>
          <a:ln w="9525">
            <a:noFill/>
            <a:miter lim="800000"/>
            <a:headEnd/>
            <a:tailEnd/>
          </a:ln>
        </p:spPr>
        <p:txBody>
          <a:bodyPr/>
          <a:lstStyle/>
          <a:p>
            <a:endParaRPr lang="en-US"/>
          </a:p>
        </p:txBody>
      </p:sp>
      <p:sp>
        <p:nvSpPr>
          <p:cNvPr id="140331" name="Rectangle 42"/>
          <p:cNvSpPr>
            <a:spLocks noChangeArrowheads="1"/>
          </p:cNvSpPr>
          <p:nvPr/>
        </p:nvSpPr>
        <p:spPr bwMode="auto">
          <a:xfrm>
            <a:off x="7226300" y="4729163"/>
            <a:ext cx="1588" cy="12700"/>
          </a:xfrm>
          <a:prstGeom prst="rect">
            <a:avLst/>
          </a:prstGeom>
          <a:blipFill dpi="0" rotWithShape="0">
            <a:blip r:embed="rId2" cstate="print"/>
            <a:srcRect/>
            <a:tile tx="0" ty="0" sx="100000" sy="100000" flip="none" algn="tl"/>
          </a:blipFill>
          <a:ln w="9525">
            <a:noFill/>
            <a:miter lim="800000"/>
            <a:headEnd/>
            <a:tailEnd/>
          </a:ln>
        </p:spPr>
        <p:txBody>
          <a:bodyPr/>
          <a:lstStyle/>
          <a:p>
            <a:endParaRPr lang="en-US"/>
          </a:p>
        </p:txBody>
      </p:sp>
      <p:sp>
        <p:nvSpPr>
          <p:cNvPr id="140332" name="Freeform 43"/>
          <p:cNvSpPr>
            <a:spLocks/>
          </p:cNvSpPr>
          <p:nvPr/>
        </p:nvSpPr>
        <p:spPr bwMode="auto">
          <a:xfrm>
            <a:off x="6426200" y="4270375"/>
            <a:ext cx="800100" cy="471488"/>
          </a:xfrm>
          <a:custGeom>
            <a:avLst/>
            <a:gdLst>
              <a:gd name="T0" fmla="*/ 0 w 504"/>
              <a:gd name="T1" fmla="*/ 0 h 297"/>
              <a:gd name="T2" fmla="*/ 0 w 504"/>
              <a:gd name="T3" fmla="*/ 2147483647 h 297"/>
              <a:gd name="T4" fmla="*/ 2147483647 w 504"/>
              <a:gd name="T5" fmla="*/ 2147483647 h 297"/>
              <a:gd name="T6" fmla="*/ 2147483647 w 504"/>
              <a:gd name="T7" fmla="*/ 2147483647 h 297"/>
              <a:gd name="T8" fmla="*/ 0 w 504"/>
              <a:gd name="T9" fmla="*/ 0 h 297"/>
              <a:gd name="T10" fmla="*/ 0 60000 65536"/>
              <a:gd name="T11" fmla="*/ 0 60000 65536"/>
              <a:gd name="T12" fmla="*/ 0 60000 65536"/>
              <a:gd name="T13" fmla="*/ 0 60000 65536"/>
              <a:gd name="T14" fmla="*/ 0 60000 65536"/>
              <a:gd name="T15" fmla="*/ 0 w 504"/>
              <a:gd name="T16" fmla="*/ 0 h 297"/>
              <a:gd name="T17" fmla="*/ 504 w 504"/>
              <a:gd name="T18" fmla="*/ 297 h 297"/>
            </a:gdLst>
            <a:ahLst/>
            <a:cxnLst>
              <a:cxn ang="T10">
                <a:pos x="T0" y="T1"/>
              </a:cxn>
              <a:cxn ang="T11">
                <a:pos x="T2" y="T3"/>
              </a:cxn>
              <a:cxn ang="T12">
                <a:pos x="T4" y="T5"/>
              </a:cxn>
              <a:cxn ang="T13">
                <a:pos x="T6" y="T7"/>
              </a:cxn>
              <a:cxn ang="T14">
                <a:pos x="T8" y="T9"/>
              </a:cxn>
            </a:cxnLst>
            <a:rect l="T15" t="T16" r="T17" b="T18"/>
            <a:pathLst>
              <a:path w="504" h="297">
                <a:moveTo>
                  <a:pt x="0" y="0"/>
                </a:moveTo>
                <a:lnTo>
                  <a:pt x="0" y="8"/>
                </a:lnTo>
                <a:lnTo>
                  <a:pt x="504" y="297"/>
                </a:lnTo>
                <a:lnTo>
                  <a:pt x="504" y="289"/>
                </a:lnTo>
                <a:lnTo>
                  <a:pt x="0" y="0"/>
                </a:lnTo>
                <a:close/>
              </a:path>
            </a:pathLst>
          </a:custGeom>
          <a:blipFill dpi="0" rotWithShape="0">
            <a:blip r:embed="rId2" cstate="print"/>
            <a:srcRect/>
            <a:tile tx="0" ty="0" sx="100000" sy="100000" flip="none" algn="tl"/>
          </a:blipFill>
          <a:ln w="9525">
            <a:noFill/>
            <a:round/>
            <a:headEnd/>
            <a:tailEnd/>
          </a:ln>
        </p:spPr>
        <p:txBody>
          <a:bodyPr/>
          <a:lstStyle/>
          <a:p>
            <a:endParaRPr lang="en-US"/>
          </a:p>
        </p:txBody>
      </p:sp>
      <p:sp>
        <p:nvSpPr>
          <p:cNvPr id="140333" name="Rectangle 44"/>
          <p:cNvSpPr>
            <a:spLocks noChangeArrowheads="1"/>
          </p:cNvSpPr>
          <p:nvPr/>
        </p:nvSpPr>
        <p:spPr bwMode="auto">
          <a:xfrm>
            <a:off x="7226300" y="4729163"/>
            <a:ext cx="1588" cy="12700"/>
          </a:xfrm>
          <a:prstGeom prst="rect">
            <a:avLst/>
          </a:prstGeom>
          <a:blipFill dpi="0" rotWithShape="0">
            <a:blip r:embed="rId2" cstate="print"/>
            <a:srcRect/>
            <a:tile tx="0" ty="0" sx="100000" sy="100000" flip="none" algn="tl"/>
          </a:blipFill>
          <a:ln w="9525">
            <a:noFill/>
            <a:miter lim="800000"/>
            <a:headEnd/>
            <a:tailEnd/>
          </a:ln>
        </p:spPr>
        <p:txBody>
          <a:bodyPr/>
          <a:lstStyle/>
          <a:p>
            <a:endParaRPr lang="en-US"/>
          </a:p>
        </p:txBody>
      </p:sp>
      <p:sp>
        <p:nvSpPr>
          <p:cNvPr id="140334" name="Rectangle 45"/>
          <p:cNvSpPr>
            <a:spLocks noChangeArrowheads="1"/>
          </p:cNvSpPr>
          <p:nvPr/>
        </p:nvSpPr>
        <p:spPr bwMode="auto">
          <a:xfrm>
            <a:off x="6426200" y="5186363"/>
            <a:ext cx="1588" cy="12700"/>
          </a:xfrm>
          <a:prstGeom prst="rect">
            <a:avLst/>
          </a:prstGeom>
          <a:blipFill dpi="0" rotWithShape="0">
            <a:blip r:embed="rId2" cstate="print"/>
            <a:srcRect/>
            <a:tile tx="0" ty="0" sx="100000" sy="100000" flip="none" algn="tl"/>
          </a:blipFill>
          <a:ln w="9525">
            <a:noFill/>
            <a:miter lim="800000"/>
            <a:headEnd/>
            <a:tailEnd/>
          </a:ln>
        </p:spPr>
        <p:txBody>
          <a:bodyPr/>
          <a:lstStyle/>
          <a:p>
            <a:endParaRPr lang="en-US"/>
          </a:p>
        </p:txBody>
      </p:sp>
      <p:sp>
        <p:nvSpPr>
          <p:cNvPr id="140335" name="Freeform 46"/>
          <p:cNvSpPr>
            <a:spLocks/>
          </p:cNvSpPr>
          <p:nvPr/>
        </p:nvSpPr>
        <p:spPr bwMode="auto">
          <a:xfrm>
            <a:off x="6426200" y="4729163"/>
            <a:ext cx="800100" cy="469900"/>
          </a:xfrm>
          <a:custGeom>
            <a:avLst/>
            <a:gdLst>
              <a:gd name="T0" fmla="*/ 2147483647 w 504"/>
              <a:gd name="T1" fmla="*/ 2147483647 h 296"/>
              <a:gd name="T2" fmla="*/ 2147483647 w 504"/>
              <a:gd name="T3" fmla="*/ 0 h 296"/>
              <a:gd name="T4" fmla="*/ 0 w 504"/>
              <a:gd name="T5" fmla="*/ 2147483647 h 296"/>
              <a:gd name="T6" fmla="*/ 0 w 504"/>
              <a:gd name="T7" fmla="*/ 2147483647 h 296"/>
              <a:gd name="T8" fmla="*/ 2147483647 w 504"/>
              <a:gd name="T9" fmla="*/ 2147483647 h 296"/>
              <a:gd name="T10" fmla="*/ 0 60000 65536"/>
              <a:gd name="T11" fmla="*/ 0 60000 65536"/>
              <a:gd name="T12" fmla="*/ 0 60000 65536"/>
              <a:gd name="T13" fmla="*/ 0 60000 65536"/>
              <a:gd name="T14" fmla="*/ 0 60000 65536"/>
              <a:gd name="T15" fmla="*/ 0 w 504"/>
              <a:gd name="T16" fmla="*/ 0 h 296"/>
              <a:gd name="T17" fmla="*/ 504 w 504"/>
              <a:gd name="T18" fmla="*/ 296 h 296"/>
            </a:gdLst>
            <a:ahLst/>
            <a:cxnLst>
              <a:cxn ang="T10">
                <a:pos x="T0" y="T1"/>
              </a:cxn>
              <a:cxn ang="T11">
                <a:pos x="T2" y="T3"/>
              </a:cxn>
              <a:cxn ang="T12">
                <a:pos x="T4" y="T5"/>
              </a:cxn>
              <a:cxn ang="T13">
                <a:pos x="T6" y="T7"/>
              </a:cxn>
              <a:cxn ang="T14">
                <a:pos x="T8" y="T9"/>
              </a:cxn>
            </a:cxnLst>
            <a:rect l="T15" t="T16" r="T17" b="T18"/>
            <a:pathLst>
              <a:path w="504" h="296">
                <a:moveTo>
                  <a:pt x="504" y="8"/>
                </a:moveTo>
                <a:lnTo>
                  <a:pt x="504" y="0"/>
                </a:lnTo>
                <a:lnTo>
                  <a:pt x="0" y="288"/>
                </a:lnTo>
                <a:lnTo>
                  <a:pt x="0" y="296"/>
                </a:lnTo>
                <a:lnTo>
                  <a:pt x="504" y="8"/>
                </a:lnTo>
                <a:close/>
              </a:path>
            </a:pathLst>
          </a:custGeom>
          <a:blipFill dpi="0" rotWithShape="0">
            <a:blip r:embed="rId2" cstate="print"/>
            <a:srcRect/>
            <a:tile tx="0" ty="0" sx="100000" sy="100000" flip="none" algn="tl"/>
          </a:blipFill>
          <a:ln w="9525">
            <a:noFill/>
            <a:round/>
            <a:headEnd/>
            <a:tailEnd/>
          </a:ln>
        </p:spPr>
        <p:txBody>
          <a:bodyPr/>
          <a:lstStyle/>
          <a:p>
            <a:endParaRPr lang="en-US"/>
          </a:p>
        </p:txBody>
      </p:sp>
      <p:sp>
        <p:nvSpPr>
          <p:cNvPr id="140336" name="Rectangle 47"/>
          <p:cNvSpPr>
            <a:spLocks noChangeArrowheads="1"/>
          </p:cNvSpPr>
          <p:nvPr/>
        </p:nvSpPr>
        <p:spPr bwMode="auto">
          <a:xfrm>
            <a:off x="5854700" y="4729163"/>
            <a:ext cx="1588" cy="12700"/>
          </a:xfrm>
          <a:prstGeom prst="rect">
            <a:avLst/>
          </a:prstGeom>
          <a:blipFill dpi="0" rotWithShape="0">
            <a:blip r:embed="rId2" cstate="print"/>
            <a:srcRect/>
            <a:tile tx="0" ty="0" sx="100000" sy="100000" flip="none" algn="tl"/>
          </a:blipFill>
          <a:ln w="9525">
            <a:noFill/>
            <a:miter lim="800000"/>
            <a:headEnd/>
            <a:tailEnd/>
          </a:ln>
        </p:spPr>
        <p:txBody>
          <a:bodyPr/>
          <a:lstStyle/>
          <a:p>
            <a:endParaRPr lang="en-US"/>
          </a:p>
        </p:txBody>
      </p:sp>
      <p:sp>
        <p:nvSpPr>
          <p:cNvPr id="140337" name="Rectangle 48"/>
          <p:cNvSpPr>
            <a:spLocks noChangeArrowheads="1"/>
          </p:cNvSpPr>
          <p:nvPr/>
        </p:nvSpPr>
        <p:spPr bwMode="auto">
          <a:xfrm>
            <a:off x="6426200" y="4729163"/>
            <a:ext cx="1588" cy="12700"/>
          </a:xfrm>
          <a:prstGeom prst="rect">
            <a:avLst/>
          </a:prstGeom>
          <a:blipFill dpi="0" rotWithShape="0">
            <a:blip r:embed="rId2" cstate="print"/>
            <a:srcRect/>
            <a:tile tx="0" ty="0" sx="100000" sy="100000" flip="none" algn="tl"/>
          </a:blipFill>
          <a:ln w="9525">
            <a:noFill/>
            <a:miter lim="800000"/>
            <a:headEnd/>
            <a:tailEnd/>
          </a:ln>
        </p:spPr>
        <p:txBody>
          <a:bodyPr/>
          <a:lstStyle/>
          <a:p>
            <a:endParaRPr lang="en-US"/>
          </a:p>
        </p:txBody>
      </p:sp>
      <p:sp>
        <p:nvSpPr>
          <p:cNvPr id="140338" name="Rectangle 49"/>
          <p:cNvSpPr>
            <a:spLocks noChangeArrowheads="1"/>
          </p:cNvSpPr>
          <p:nvPr/>
        </p:nvSpPr>
        <p:spPr bwMode="auto">
          <a:xfrm>
            <a:off x="5854700" y="4729163"/>
            <a:ext cx="571500" cy="12700"/>
          </a:xfrm>
          <a:prstGeom prst="rect">
            <a:avLst/>
          </a:prstGeom>
          <a:blipFill dpi="0" rotWithShape="0">
            <a:blip r:embed="rId2" cstate="print"/>
            <a:srcRect/>
            <a:tile tx="0" ty="0" sx="100000" sy="100000" flip="none" algn="tl"/>
          </a:blipFill>
          <a:ln w="9525">
            <a:noFill/>
            <a:miter lim="800000"/>
            <a:headEnd/>
            <a:tailEnd/>
          </a:ln>
        </p:spPr>
        <p:txBody>
          <a:bodyPr/>
          <a:lstStyle/>
          <a:p>
            <a:endParaRPr lang="en-US"/>
          </a:p>
        </p:txBody>
      </p:sp>
      <p:sp>
        <p:nvSpPr>
          <p:cNvPr id="140339" name="Rectangle 50"/>
          <p:cNvSpPr>
            <a:spLocks noChangeArrowheads="1"/>
          </p:cNvSpPr>
          <p:nvPr/>
        </p:nvSpPr>
        <p:spPr bwMode="auto">
          <a:xfrm>
            <a:off x="7226300" y="4729163"/>
            <a:ext cx="1588" cy="12700"/>
          </a:xfrm>
          <a:prstGeom prst="rect">
            <a:avLst/>
          </a:prstGeom>
          <a:blipFill dpi="0" rotWithShape="0">
            <a:blip r:embed="rId2" cstate="print"/>
            <a:srcRect/>
            <a:tile tx="0" ty="0" sx="100000" sy="100000" flip="none" algn="tl"/>
          </a:blipFill>
          <a:ln w="9525">
            <a:noFill/>
            <a:miter lim="800000"/>
            <a:headEnd/>
            <a:tailEnd/>
          </a:ln>
        </p:spPr>
        <p:txBody>
          <a:bodyPr/>
          <a:lstStyle/>
          <a:p>
            <a:endParaRPr lang="en-US"/>
          </a:p>
        </p:txBody>
      </p:sp>
      <p:sp>
        <p:nvSpPr>
          <p:cNvPr id="140340" name="Rectangle 51"/>
          <p:cNvSpPr>
            <a:spLocks noChangeArrowheads="1"/>
          </p:cNvSpPr>
          <p:nvPr/>
        </p:nvSpPr>
        <p:spPr bwMode="auto">
          <a:xfrm>
            <a:off x="7683500" y="4729163"/>
            <a:ext cx="1588" cy="12700"/>
          </a:xfrm>
          <a:prstGeom prst="rect">
            <a:avLst/>
          </a:prstGeom>
          <a:blipFill dpi="0" rotWithShape="0">
            <a:blip r:embed="rId2" cstate="print"/>
            <a:srcRect/>
            <a:tile tx="0" ty="0" sx="100000" sy="100000" flip="none" algn="tl"/>
          </a:blipFill>
          <a:ln w="9525">
            <a:noFill/>
            <a:miter lim="800000"/>
            <a:headEnd/>
            <a:tailEnd/>
          </a:ln>
        </p:spPr>
        <p:txBody>
          <a:bodyPr/>
          <a:lstStyle/>
          <a:p>
            <a:endParaRPr lang="en-US"/>
          </a:p>
        </p:txBody>
      </p:sp>
      <p:sp>
        <p:nvSpPr>
          <p:cNvPr id="140341" name="Rectangle 52"/>
          <p:cNvSpPr>
            <a:spLocks noChangeArrowheads="1"/>
          </p:cNvSpPr>
          <p:nvPr/>
        </p:nvSpPr>
        <p:spPr bwMode="auto">
          <a:xfrm>
            <a:off x="7226300" y="4729163"/>
            <a:ext cx="457200" cy="12700"/>
          </a:xfrm>
          <a:prstGeom prst="rect">
            <a:avLst/>
          </a:prstGeom>
          <a:blipFill dpi="0" rotWithShape="0">
            <a:blip r:embed="rId2" cstate="print"/>
            <a:srcRect/>
            <a:tile tx="0" ty="0" sx="100000" sy="100000" flip="none" algn="tl"/>
          </a:blipFill>
          <a:ln w="9525">
            <a:noFill/>
            <a:miter lim="800000"/>
            <a:headEnd/>
            <a:tailEnd/>
          </a:ln>
        </p:spPr>
        <p:txBody>
          <a:bodyPr/>
          <a:lstStyle/>
          <a:p>
            <a:endParaRPr lang="en-US"/>
          </a:p>
        </p:txBody>
      </p:sp>
      <p:sp>
        <p:nvSpPr>
          <p:cNvPr id="140342" name="Rectangle 53"/>
          <p:cNvSpPr>
            <a:spLocks noChangeArrowheads="1"/>
          </p:cNvSpPr>
          <p:nvPr/>
        </p:nvSpPr>
        <p:spPr bwMode="auto">
          <a:xfrm>
            <a:off x="5384800" y="4602163"/>
            <a:ext cx="1588" cy="12700"/>
          </a:xfrm>
          <a:prstGeom prst="rect">
            <a:avLst/>
          </a:prstGeom>
          <a:blipFill dpi="0" rotWithShape="0">
            <a:blip r:embed="rId2" cstate="print"/>
            <a:srcRect/>
            <a:tile tx="0" ty="0" sx="100000" sy="100000" flip="none" algn="tl"/>
          </a:blipFill>
          <a:ln w="9525">
            <a:noFill/>
            <a:miter lim="800000"/>
            <a:headEnd/>
            <a:tailEnd/>
          </a:ln>
        </p:spPr>
        <p:txBody>
          <a:bodyPr/>
          <a:lstStyle/>
          <a:p>
            <a:endParaRPr lang="en-US"/>
          </a:p>
        </p:txBody>
      </p:sp>
      <p:sp>
        <p:nvSpPr>
          <p:cNvPr id="140343" name="Freeform 54"/>
          <p:cNvSpPr>
            <a:spLocks/>
          </p:cNvSpPr>
          <p:nvPr/>
        </p:nvSpPr>
        <p:spPr bwMode="auto">
          <a:xfrm>
            <a:off x="5384800" y="4602163"/>
            <a:ext cx="203200" cy="266700"/>
          </a:xfrm>
          <a:custGeom>
            <a:avLst/>
            <a:gdLst>
              <a:gd name="T0" fmla="*/ 0 w 128"/>
              <a:gd name="T1" fmla="*/ 0 h 168"/>
              <a:gd name="T2" fmla="*/ 2147483647 w 128"/>
              <a:gd name="T3" fmla="*/ 2147483647 h 168"/>
              <a:gd name="T4" fmla="*/ 2147483647 w 128"/>
              <a:gd name="T5" fmla="*/ 2147483647 h 168"/>
              <a:gd name="T6" fmla="*/ 2147483647 w 128"/>
              <a:gd name="T7" fmla="*/ 2147483647 h 168"/>
              <a:gd name="T8" fmla="*/ 2147483647 w 128"/>
              <a:gd name="T9" fmla="*/ 2147483647 h 168"/>
              <a:gd name="T10" fmla="*/ 2147483647 w 128"/>
              <a:gd name="T11" fmla="*/ 2147483647 h 168"/>
              <a:gd name="T12" fmla="*/ 2147483647 w 128"/>
              <a:gd name="T13" fmla="*/ 2147483647 h 168"/>
              <a:gd name="T14" fmla="*/ 2147483647 w 128"/>
              <a:gd name="T15" fmla="*/ 2147483647 h 168"/>
              <a:gd name="T16" fmla="*/ 2147483647 w 128"/>
              <a:gd name="T17" fmla="*/ 2147483647 h 168"/>
              <a:gd name="T18" fmla="*/ 2147483647 w 128"/>
              <a:gd name="T19" fmla="*/ 2147483647 h 168"/>
              <a:gd name="T20" fmla="*/ 2147483647 w 128"/>
              <a:gd name="T21" fmla="*/ 2147483647 h 168"/>
              <a:gd name="T22" fmla="*/ 2147483647 w 128"/>
              <a:gd name="T23" fmla="*/ 2147483647 h 168"/>
              <a:gd name="T24" fmla="*/ 2147483647 w 128"/>
              <a:gd name="T25" fmla="*/ 2147483647 h 168"/>
              <a:gd name="T26" fmla="*/ 2147483647 w 128"/>
              <a:gd name="T27" fmla="*/ 2147483647 h 168"/>
              <a:gd name="T28" fmla="*/ 2147483647 w 128"/>
              <a:gd name="T29" fmla="*/ 2147483647 h 168"/>
              <a:gd name="T30" fmla="*/ 2147483647 w 128"/>
              <a:gd name="T31" fmla="*/ 2147483647 h 168"/>
              <a:gd name="T32" fmla="*/ 2147483647 w 128"/>
              <a:gd name="T33" fmla="*/ 2147483647 h 168"/>
              <a:gd name="T34" fmla="*/ 2147483647 w 128"/>
              <a:gd name="T35" fmla="*/ 2147483647 h 168"/>
              <a:gd name="T36" fmla="*/ 2147483647 w 128"/>
              <a:gd name="T37" fmla="*/ 2147483647 h 168"/>
              <a:gd name="T38" fmla="*/ 2147483647 w 128"/>
              <a:gd name="T39" fmla="*/ 2147483647 h 168"/>
              <a:gd name="T40" fmla="*/ 2147483647 w 128"/>
              <a:gd name="T41" fmla="*/ 2147483647 h 168"/>
              <a:gd name="T42" fmla="*/ 2147483647 w 128"/>
              <a:gd name="T43" fmla="*/ 2147483647 h 168"/>
              <a:gd name="T44" fmla="*/ 2147483647 w 128"/>
              <a:gd name="T45" fmla="*/ 2147483647 h 168"/>
              <a:gd name="T46" fmla="*/ 0 w 128"/>
              <a:gd name="T47" fmla="*/ 2147483647 h 168"/>
              <a:gd name="T48" fmla="*/ 0 w 128"/>
              <a:gd name="T49" fmla="*/ 0 h 168"/>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28"/>
              <a:gd name="T76" fmla="*/ 0 h 168"/>
              <a:gd name="T77" fmla="*/ 128 w 128"/>
              <a:gd name="T78" fmla="*/ 168 h 168"/>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28" h="168">
                <a:moveTo>
                  <a:pt x="0" y="0"/>
                </a:moveTo>
                <a:lnTo>
                  <a:pt x="40" y="8"/>
                </a:lnTo>
                <a:lnTo>
                  <a:pt x="72" y="24"/>
                </a:lnTo>
                <a:lnTo>
                  <a:pt x="80" y="24"/>
                </a:lnTo>
                <a:lnTo>
                  <a:pt x="96" y="72"/>
                </a:lnTo>
                <a:lnTo>
                  <a:pt x="128" y="160"/>
                </a:lnTo>
                <a:lnTo>
                  <a:pt x="120" y="168"/>
                </a:lnTo>
                <a:lnTo>
                  <a:pt x="120" y="160"/>
                </a:lnTo>
                <a:lnTo>
                  <a:pt x="88" y="72"/>
                </a:lnTo>
                <a:lnTo>
                  <a:pt x="72" y="24"/>
                </a:lnTo>
                <a:lnTo>
                  <a:pt x="72" y="32"/>
                </a:lnTo>
                <a:lnTo>
                  <a:pt x="40" y="16"/>
                </a:lnTo>
                <a:lnTo>
                  <a:pt x="0" y="8"/>
                </a:lnTo>
                <a:lnTo>
                  <a:pt x="0" y="0"/>
                </a:lnTo>
                <a:close/>
              </a:path>
            </a:pathLst>
          </a:custGeom>
          <a:blipFill dpi="0" rotWithShape="0">
            <a:blip r:embed="rId2" cstate="print"/>
            <a:srcRect/>
            <a:tile tx="0" ty="0" sx="100000" sy="100000" flip="none" algn="tl"/>
          </a:blipFill>
          <a:ln w="9525">
            <a:noFill/>
            <a:round/>
            <a:headEnd/>
            <a:tailEnd/>
          </a:ln>
        </p:spPr>
        <p:txBody>
          <a:bodyPr/>
          <a:lstStyle/>
          <a:p>
            <a:endParaRPr lang="en-US"/>
          </a:p>
        </p:txBody>
      </p:sp>
      <p:sp>
        <p:nvSpPr>
          <p:cNvPr id="140344" name="Freeform 55"/>
          <p:cNvSpPr>
            <a:spLocks/>
          </p:cNvSpPr>
          <p:nvPr/>
        </p:nvSpPr>
        <p:spPr bwMode="auto">
          <a:xfrm>
            <a:off x="5575300" y="4856163"/>
            <a:ext cx="50800" cy="38100"/>
          </a:xfrm>
          <a:custGeom>
            <a:avLst/>
            <a:gdLst>
              <a:gd name="T0" fmla="*/ 2147483647 w 32"/>
              <a:gd name="T1" fmla="*/ 0 h 24"/>
              <a:gd name="T2" fmla="*/ 2147483647 w 32"/>
              <a:gd name="T3" fmla="*/ 2147483647 h 24"/>
              <a:gd name="T4" fmla="*/ 2147483647 w 32"/>
              <a:gd name="T5" fmla="*/ 2147483647 h 24"/>
              <a:gd name="T6" fmla="*/ 2147483647 w 32"/>
              <a:gd name="T7" fmla="*/ 2147483647 h 24"/>
              <a:gd name="T8" fmla="*/ 2147483647 w 32"/>
              <a:gd name="T9" fmla="*/ 2147483647 h 24"/>
              <a:gd name="T10" fmla="*/ 0 w 32"/>
              <a:gd name="T11" fmla="*/ 2147483647 h 24"/>
              <a:gd name="T12" fmla="*/ 2147483647 w 32"/>
              <a:gd name="T13" fmla="*/ 0 h 24"/>
              <a:gd name="T14" fmla="*/ 0 60000 65536"/>
              <a:gd name="T15" fmla="*/ 0 60000 65536"/>
              <a:gd name="T16" fmla="*/ 0 60000 65536"/>
              <a:gd name="T17" fmla="*/ 0 60000 65536"/>
              <a:gd name="T18" fmla="*/ 0 60000 65536"/>
              <a:gd name="T19" fmla="*/ 0 60000 65536"/>
              <a:gd name="T20" fmla="*/ 0 60000 65536"/>
              <a:gd name="T21" fmla="*/ 0 w 32"/>
              <a:gd name="T22" fmla="*/ 0 h 24"/>
              <a:gd name="T23" fmla="*/ 32 w 32"/>
              <a:gd name="T24" fmla="*/ 24 h 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2" h="24">
                <a:moveTo>
                  <a:pt x="8" y="0"/>
                </a:moveTo>
                <a:lnTo>
                  <a:pt x="32" y="16"/>
                </a:lnTo>
                <a:lnTo>
                  <a:pt x="24" y="16"/>
                </a:lnTo>
                <a:lnTo>
                  <a:pt x="24" y="24"/>
                </a:lnTo>
                <a:lnTo>
                  <a:pt x="0" y="8"/>
                </a:lnTo>
                <a:lnTo>
                  <a:pt x="8" y="0"/>
                </a:lnTo>
                <a:close/>
              </a:path>
            </a:pathLst>
          </a:custGeom>
          <a:blipFill dpi="0" rotWithShape="0">
            <a:blip r:embed="rId2" cstate="print"/>
            <a:srcRect/>
            <a:tile tx="0" ty="0" sx="100000" sy="100000" flip="none" algn="tl"/>
          </a:blipFill>
          <a:ln w="9525">
            <a:noFill/>
            <a:round/>
            <a:headEnd/>
            <a:tailEnd/>
          </a:ln>
        </p:spPr>
        <p:txBody>
          <a:bodyPr/>
          <a:lstStyle/>
          <a:p>
            <a:endParaRPr lang="en-US"/>
          </a:p>
        </p:txBody>
      </p:sp>
      <p:sp>
        <p:nvSpPr>
          <p:cNvPr id="140345" name="Rectangle 56"/>
          <p:cNvSpPr>
            <a:spLocks noChangeArrowheads="1"/>
          </p:cNvSpPr>
          <p:nvPr/>
        </p:nvSpPr>
        <p:spPr bwMode="auto">
          <a:xfrm>
            <a:off x="5676900" y="4894263"/>
            <a:ext cx="1588" cy="12700"/>
          </a:xfrm>
          <a:prstGeom prst="rect">
            <a:avLst/>
          </a:prstGeom>
          <a:blipFill dpi="0" rotWithShape="0">
            <a:blip r:embed="rId2" cstate="print"/>
            <a:srcRect/>
            <a:tile tx="0" ty="0" sx="100000" sy="100000" flip="none" algn="tl"/>
          </a:blipFill>
          <a:ln w="9525">
            <a:noFill/>
            <a:miter lim="800000"/>
            <a:headEnd/>
            <a:tailEnd/>
          </a:ln>
        </p:spPr>
        <p:txBody>
          <a:bodyPr/>
          <a:lstStyle/>
          <a:p>
            <a:endParaRPr lang="en-US"/>
          </a:p>
        </p:txBody>
      </p:sp>
      <p:sp>
        <p:nvSpPr>
          <p:cNvPr id="140346" name="Freeform 57"/>
          <p:cNvSpPr>
            <a:spLocks/>
          </p:cNvSpPr>
          <p:nvPr/>
        </p:nvSpPr>
        <p:spPr bwMode="auto">
          <a:xfrm>
            <a:off x="5613400" y="4881563"/>
            <a:ext cx="63500" cy="25400"/>
          </a:xfrm>
          <a:custGeom>
            <a:avLst/>
            <a:gdLst>
              <a:gd name="T0" fmla="*/ 0 w 40"/>
              <a:gd name="T1" fmla="*/ 0 h 16"/>
              <a:gd name="T2" fmla="*/ 0 w 40"/>
              <a:gd name="T3" fmla="*/ 2147483647 h 16"/>
              <a:gd name="T4" fmla="*/ 2147483647 w 40"/>
              <a:gd name="T5" fmla="*/ 2147483647 h 16"/>
              <a:gd name="T6" fmla="*/ 2147483647 w 40"/>
              <a:gd name="T7" fmla="*/ 2147483647 h 16"/>
              <a:gd name="T8" fmla="*/ 0 w 40"/>
              <a:gd name="T9" fmla="*/ 0 h 16"/>
              <a:gd name="T10" fmla="*/ 0 60000 65536"/>
              <a:gd name="T11" fmla="*/ 0 60000 65536"/>
              <a:gd name="T12" fmla="*/ 0 60000 65536"/>
              <a:gd name="T13" fmla="*/ 0 60000 65536"/>
              <a:gd name="T14" fmla="*/ 0 60000 65536"/>
              <a:gd name="T15" fmla="*/ 0 w 40"/>
              <a:gd name="T16" fmla="*/ 0 h 16"/>
              <a:gd name="T17" fmla="*/ 40 w 40"/>
              <a:gd name="T18" fmla="*/ 16 h 16"/>
            </a:gdLst>
            <a:ahLst/>
            <a:cxnLst>
              <a:cxn ang="T10">
                <a:pos x="T0" y="T1"/>
              </a:cxn>
              <a:cxn ang="T11">
                <a:pos x="T2" y="T3"/>
              </a:cxn>
              <a:cxn ang="T12">
                <a:pos x="T4" y="T5"/>
              </a:cxn>
              <a:cxn ang="T13">
                <a:pos x="T6" y="T7"/>
              </a:cxn>
              <a:cxn ang="T14">
                <a:pos x="T8" y="T9"/>
              </a:cxn>
            </a:cxnLst>
            <a:rect l="T15" t="T16" r="T17" b="T18"/>
            <a:pathLst>
              <a:path w="40" h="16">
                <a:moveTo>
                  <a:pt x="0" y="0"/>
                </a:moveTo>
                <a:lnTo>
                  <a:pt x="0" y="8"/>
                </a:lnTo>
                <a:lnTo>
                  <a:pt x="40" y="16"/>
                </a:lnTo>
                <a:lnTo>
                  <a:pt x="40" y="8"/>
                </a:lnTo>
                <a:lnTo>
                  <a:pt x="0" y="0"/>
                </a:lnTo>
                <a:close/>
              </a:path>
            </a:pathLst>
          </a:custGeom>
          <a:blipFill dpi="0" rotWithShape="0">
            <a:blip r:embed="rId2" cstate="print"/>
            <a:srcRect/>
            <a:tile tx="0" ty="0" sx="100000" sy="100000" flip="none" algn="tl"/>
          </a:blipFill>
          <a:ln w="9525">
            <a:noFill/>
            <a:round/>
            <a:headEnd/>
            <a:tailEnd/>
          </a:ln>
        </p:spPr>
        <p:txBody>
          <a:bodyPr/>
          <a:lstStyle/>
          <a:p>
            <a:endParaRPr lang="en-US"/>
          </a:p>
        </p:txBody>
      </p:sp>
      <p:sp>
        <p:nvSpPr>
          <p:cNvPr id="140347" name="Rectangle 58"/>
          <p:cNvSpPr>
            <a:spLocks noChangeArrowheads="1"/>
          </p:cNvSpPr>
          <p:nvPr/>
        </p:nvSpPr>
        <p:spPr bwMode="auto">
          <a:xfrm>
            <a:off x="7683500" y="4270375"/>
            <a:ext cx="1588" cy="12700"/>
          </a:xfrm>
          <a:prstGeom prst="rect">
            <a:avLst/>
          </a:prstGeom>
          <a:blipFill dpi="0" rotWithShape="0">
            <a:blip r:embed="rId2" cstate="print"/>
            <a:srcRect/>
            <a:tile tx="0" ty="0" sx="100000" sy="100000" flip="none" algn="tl"/>
          </a:blipFill>
          <a:ln w="9525">
            <a:noFill/>
            <a:miter lim="800000"/>
            <a:headEnd/>
            <a:tailEnd/>
          </a:ln>
        </p:spPr>
        <p:txBody>
          <a:bodyPr/>
          <a:lstStyle/>
          <a:p>
            <a:endParaRPr lang="en-US"/>
          </a:p>
        </p:txBody>
      </p:sp>
      <p:sp>
        <p:nvSpPr>
          <p:cNvPr id="140348" name="Freeform 59"/>
          <p:cNvSpPr>
            <a:spLocks/>
          </p:cNvSpPr>
          <p:nvPr/>
        </p:nvSpPr>
        <p:spPr bwMode="auto">
          <a:xfrm>
            <a:off x="7683500" y="4270375"/>
            <a:ext cx="406400" cy="12700"/>
          </a:xfrm>
          <a:custGeom>
            <a:avLst/>
            <a:gdLst>
              <a:gd name="T0" fmla="*/ 0 w 256"/>
              <a:gd name="T1" fmla="*/ 0 h 8"/>
              <a:gd name="T2" fmla="*/ 2147483647 w 256"/>
              <a:gd name="T3" fmla="*/ 0 h 8"/>
              <a:gd name="T4" fmla="*/ 2147483647 w 256"/>
              <a:gd name="T5" fmla="*/ 0 h 8"/>
              <a:gd name="T6" fmla="*/ 2147483647 w 256"/>
              <a:gd name="T7" fmla="*/ 0 h 8"/>
              <a:gd name="T8" fmla="*/ 2147483647 w 256"/>
              <a:gd name="T9" fmla="*/ 2147483647 h 8"/>
              <a:gd name="T10" fmla="*/ 0 w 256"/>
              <a:gd name="T11" fmla="*/ 2147483647 h 8"/>
              <a:gd name="T12" fmla="*/ 0 w 256"/>
              <a:gd name="T13" fmla="*/ 0 h 8"/>
              <a:gd name="T14" fmla="*/ 0 60000 65536"/>
              <a:gd name="T15" fmla="*/ 0 60000 65536"/>
              <a:gd name="T16" fmla="*/ 0 60000 65536"/>
              <a:gd name="T17" fmla="*/ 0 60000 65536"/>
              <a:gd name="T18" fmla="*/ 0 60000 65536"/>
              <a:gd name="T19" fmla="*/ 0 60000 65536"/>
              <a:gd name="T20" fmla="*/ 0 60000 65536"/>
              <a:gd name="T21" fmla="*/ 0 w 256"/>
              <a:gd name="T22" fmla="*/ 0 h 8"/>
              <a:gd name="T23" fmla="*/ 256 w 256"/>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56" h="8">
                <a:moveTo>
                  <a:pt x="0" y="0"/>
                </a:moveTo>
                <a:lnTo>
                  <a:pt x="248" y="0"/>
                </a:lnTo>
                <a:lnTo>
                  <a:pt x="256" y="0"/>
                </a:lnTo>
                <a:lnTo>
                  <a:pt x="248" y="8"/>
                </a:lnTo>
                <a:lnTo>
                  <a:pt x="0" y="8"/>
                </a:lnTo>
                <a:lnTo>
                  <a:pt x="0" y="0"/>
                </a:lnTo>
                <a:close/>
              </a:path>
            </a:pathLst>
          </a:custGeom>
          <a:blipFill dpi="0" rotWithShape="0">
            <a:blip r:embed="rId2" cstate="print"/>
            <a:srcRect/>
            <a:tile tx="0" ty="0" sx="100000" sy="100000" flip="none" algn="tl"/>
          </a:blipFill>
          <a:ln w="9525">
            <a:noFill/>
            <a:round/>
            <a:headEnd/>
            <a:tailEnd/>
          </a:ln>
        </p:spPr>
        <p:txBody>
          <a:bodyPr/>
          <a:lstStyle/>
          <a:p>
            <a:endParaRPr lang="en-US"/>
          </a:p>
        </p:txBody>
      </p:sp>
      <p:sp>
        <p:nvSpPr>
          <p:cNvPr id="140349" name="Freeform 60"/>
          <p:cNvSpPr>
            <a:spLocks/>
          </p:cNvSpPr>
          <p:nvPr/>
        </p:nvSpPr>
        <p:spPr bwMode="auto">
          <a:xfrm>
            <a:off x="8077200" y="4270375"/>
            <a:ext cx="127000" cy="928688"/>
          </a:xfrm>
          <a:custGeom>
            <a:avLst/>
            <a:gdLst>
              <a:gd name="T0" fmla="*/ 2147483647 w 80"/>
              <a:gd name="T1" fmla="*/ 0 h 585"/>
              <a:gd name="T2" fmla="*/ 2147483647 w 80"/>
              <a:gd name="T3" fmla="*/ 2147483647 h 585"/>
              <a:gd name="T4" fmla="*/ 2147483647 w 80"/>
              <a:gd name="T5" fmla="*/ 2147483647 h 585"/>
              <a:gd name="T6" fmla="*/ 2147483647 w 80"/>
              <a:gd name="T7" fmla="*/ 2147483647 h 585"/>
              <a:gd name="T8" fmla="*/ 2147483647 w 80"/>
              <a:gd name="T9" fmla="*/ 2147483647 h 585"/>
              <a:gd name="T10" fmla="*/ 0 w 80"/>
              <a:gd name="T11" fmla="*/ 0 h 585"/>
              <a:gd name="T12" fmla="*/ 2147483647 w 80"/>
              <a:gd name="T13" fmla="*/ 0 h 585"/>
              <a:gd name="T14" fmla="*/ 0 60000 65536"/>
              <a:gd name="T15" fmla="*/ 0 60000 65536"/>
              <a:gd name="T16" fmla="*/ 0 60000 65536"/>
              <a:gd name="T17" fmla="*/ 0 60000 65536"/>
              <a:gd name="T18" fmla="*/ 0 60000 65536"/>
              <a:gd name="T19" fmla="*/ 0 60000 65536"/>
              <a:gd name="T20" fmla="*/ 0 60000 65536"/>
              <a:gd name="T21" fmla="*/ 0 w 80"/>
              <a:gd name="T22" fmla="*/ 0 h 585"/>
              <a:gd name="T23" fmla="*/ 80 w 80"/>
              <a:gd name="T24" fmla="*/ 585 h 58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0" h="585">
                <a:moveTo>
                  <a:pt x="8" y="0"/>
                </a:moveTo>
                <a:lnTo>
                  <a:pt x="80" y="577"/>
                </a:lnTo>
                <a:lnTo>
                  <a:pt x="72" y="585"/>
                </a:lnTo>
                <a:lnTo>
                  <a:pt x="72" y="577"/>
                </a:lnTo>
                <a:lnTo>
                  <a:pt x="0" y="0"/>
                </a:lnTo>
                <a:lnTo>
                  <a:pt x="8" y="0"/>
                </a:lnTo>
                <a:close/>
              </a:path>
            </a:pathLst>
          </a:custGeom>
          <a:blipFill dpi="0" rotWithShape="0">
            <a:blip r:embed="rId2" cstate="print"/>
            <a:srcRect/>
            <a:tile tx="0" ty="0" sx="100000" sy="100000" flip="none" algn="tl"/>
          </a:blipFill>
          <a:ln w="9525">
            <a:noFill/>
            <a:round/>
            <a:headEnd/>
            <a:tailEnd/>
          </a:ln>
        </p:spPr>
        <p:txBody>
          <a:bodyPr/>
          <a:lstStyle/>
          <a:p>
            <a:endParaRPr lang="en-US"/>
          </a:p>
        </p:txBody>
      </p:sp>
      <p:sp>
        <p:nvSpPr>
          <p:cNvPr id="140350" name="Rectangle 61"/>
          <p:cNvSpPr>
            <a:spLocks noChangeArrowheads="1"/>
          </p:cNvSpPr>
          <p:nvPr/>
        </p:nvSpPr>
        <p:spPr bwMode="auto">
          <a:xfrm>
            <a:off x="8597900" y="5186363"/>
            <a:ext cx="1588" cy="12700"/>
          </a:xfrm>
          <a:prstGeom prst="rect">
            <a:avLst/>
          </a:prstGeom>
          <a:blipFill dpi="0" rotWithShape="0">
            <a:blip r:embed="rId2" cstate="print"/>
            <a:srcRect/>
            <a:tile tx="0" ty="0" sx="100000" sy="100000" flip="none" algn="tl"/>
          </a:blipFill>
          <a:ln w="9525">
            <a:noFill/>
            <a:miter lim="800000"/>
            <a:headEnd/>
            <a:tailEnd/>
          </a:ln>
        </p:spPr>
        <p:txBody>
          <a:bodyPr/>
          <a:lstStyle/>
          <a:p>
            <a:endParaRPr lang="en-US"/>
          </a:p>
        </p:txBody>
      </p:sp>
      <p:sp>
        <p:nvSpPr>
          <p:cNvPr id="140351" name="Rectangle 62"/>
          <p:cNvSpPr>
            <a:spLocks noChangeArrowheads="1"/>
          </p:cNvSpPr>
          <p:nvPr/>
        </p:nvSpPr>
        <p:spPr bwMode="auto">
          <a:xfrm>
            <a:off x="8191500" y="5186363"/>
            <a:ext cx="406400" cy="12700"/>
          </a:xfrm>
          <a:prstGeom prst="rect">
            <a:avLst/>
          </a:prstGeom>
          <a:blipFill dpi="0" rotWithShape="0">
            <a:blip r:embed="rId2" cstate="print"/>
            <a:srcRect/>
            <a:tile tx="0" ty="0" sx="100000" sy="100000" flip="none" algn="tl"/>
          </a:blipFill>
          <a:ln w="9525">
            <a:noFill/>
            <a:miter lim="800000"/>
            <a:headEnd/>
            <a:tailEnd/>
          </a:ln>
        </p:spPr>
        <p:txBody>
          <a:bodyPr/>
          <a:lstStyle/>
          <a:p>
            <a:endParaRPr lang="en-US"/>
          </a:p>
        </p:txBody>
      </p:sp>
      <p:sp>
        <p:nvSpPr>
          <p:cNvPr id="140352" name="Rectangle 63"/>
          <p:cNvSpPr>
            <a:spLocks noChangeArrowheads="1"/>
          </p:cNvSpPr>
          <p:nvPr/>
        </p:nvSpPr>
        <p:spPr bwMode="auto">
          <a:xfrm>
            <a:off x="7683501" y="5491164"/>
            <a:ext cx="654025" cy="276999"/>
          </a:xfrm>
          <a:prstGeom prst="rect">
            <a:avLst/>
          </a:prstGeom>
          <a:noFill/>
          <a:ln w="9525">
            <a:noFill/>
            <a:miter lim="800000"/>
            <a:headEnd/>
            <a:tailEnd/>
          </a:ln>
        </p:spPr>
        <p:txBody>
          <a:bodyPr wrap="none" lIns="0" tIns="0" rIns="0" bIns="0">
            <a:spAutoFit/>
          </a:bodyPr>
          <a:lstStyle/>
          <a:p>
            <a:pPr eaLnBrk="1" hangingPunct="1"/>
            <a:r>
              <a:rPr lang="en-US" b="1">
                <a:solidFill>
                  <a:srgbClr val="000000"/>
                </a:solidFill>
                <a:latin typeface="Times New Roman" pitchFamily="18" charset="0"/>
              </a:rPr>
              <a:t>output</a:t>
            </a:r>
            <a:endParaRPr lang="en-US" sz="2800">
              <a:solidFill>
                <a:srgbClr val="000000"/>
              </a:solidFill>
              <a:latin typeface="Arial" pitchFamily="34" charset="0"/>
            </a:endParaRPr>
          </a:p>
        </p:txBody>
      </p:sp>
      <p:sp>
        <p:nvSpPr>
          <p:cNvPr id="140353" name="Rectangle 64"/>
          <p:cNvSpPr>
            <a:spLocks noChangeArrowheads="1"/>
          </p:cNvSpPr>
          <p:nvPr/>
        </p:nvSpPr>
        <p:spPr bwMode="auto">
          <a:xfrm>
            <a:off x="5168901" y="5478464"/>
            <a:ext cx="525785" cy="276999"/>
          </a:xfrm>
          <a:prstGeom prst="rect">
            <a:avLst/>
          </a:prstGeom>
          <a:noFill/>
          <a:ln w="9525">
            <a:noFill/>
            <a:miter lim="800000"/>
            <a:headEnd/>
            <a:tailEnd/>
          </a:ln>
        </p:spPr>
        <p:txBody>
          <a:bodyPr wrap="none" lIns="0" tIns="0" rIns="0" bIns="0">
            <a:spAutoFit/>
          </a:bodyPr>
          <a:lstStyle/>
          <a:p>
            <a:pPr eaLnBrk="1" hangingPunct="1"/>
            <a:r>
              <a:rPr lang="en-US" b="1">
                <a:solidFill>
                  <a:srgbClr val="000000"/>
                </a:solidFill>
                <a:latin typeface="Times New Roman" pitchFamily="18" charset="0"/>
              </a:rPr>
              <a:t>input</a:t>
            </a:r>
            <a:endParaRPr lang="en-US" sz="2800">
              <a:solidFill>
                <a:srgbClr val="000000"/>
              </a:solidFill>
              <a:latin typeface="Arial" pitchFamily="34" charset="0"/>
            </a:endParaRPr>
          </a:p>
        </p:txBody>
      </p:sp>
      <p:sp>
        <p:nvSpPr>
          <p:cNvPr id="140354" name="Rectangle 65"/>
          <p:cNvSpPr>
            <a:spLocks noChangeArrowheads="1"/>
          </p:cNvSpPr>
          <p:nvPr/>
        </p:nvSpPr>
        <p:spPr bwMode="auto">
          <a:xfrm>
            <a:off x="6477001" y="4500564"/>
            <a:ext cx="320601" cy="276999"/>
          </a:xfrm>
          <a:prstGeom prst="rect">
            <a:avLst/>
          </a:prstGeom>
          <a:noFill/>
          <a:ln w="9525">
            <a:noFill/>
            <a:miter lim="800000"/>
            <a:headEnd/>
            <a:tailEnd/>
          </a:ln>
        </p:spPr>
        <p:txBody>
          <a:bodyPr wrap="none" lIns="0" tIns="0" rIns="0" bIns="0">
            <a:spAutoFit/>
          </a:bodyPr>
          <a:lstStyle/>
          <a:p>
            <a:pPr eaLnBrk="1" hangingPunct="1"/>
            <a:r>
              <a:rPr lang="en-US" b="1">
                <a:solidFill>
                  <a:srgbClr val="000000"/>
                </a:solidFill>
                <a:latin typeface="Times New Roman" pitchFamily="18" charset="0"/>
              </a:rPr>
              <a:t>s.a.</a:t>
            </a:r>
            <a:endParaRPr lang="en-US" sz="2800">
              <a:solidFill>
                <a:srgbClr val="000000"/>
              </a:solidFill>
              <a:latin typeface="Arial" pitchFamily="34" charset="0"/>
            </a:endParaRPr>
          </a:p>
        </p:txBody>
      </p:sp>
      <p:sp>
        <p:nvSpPr>
          <p:cNvPr id="140355" name="Freeform 66"/>
          <p:cNvSpPr>
            <a:spLocks/>
          </p:cNvSpPr>
          <p:nvPr/>
        </p:nvSpPr>
        <p:spPr bwMode="auto">
          <a:xfrm>
            <a:off x="4965700" y="4703763"/>
            <a:ext cx="114300" cy="76200"/>
          </a:xfrm>
          <a:custGeom>
            <a:avLst/>
            <a:gdLst>
              <a:gd name="T0" fmla="*/ 0 w 72"/>
              <a:gd name="T1" fmla="*/ 2147483647 h 48"/>
              <a:gd name="T2" fmla="*/ 0 w 72"/>
              <a:gd name="T3" fmla="*/ 0 h 48"/>
              <a:gd name="T4" fmla="*/ 0 w 72"/>
              <a:gd name="T5" fmla="*/ 0 h 48"/>
              <a:gd name="T6" fmla="*/ 0 w 72"/>
              <a:gd name="T7" fmla="*/ 0 h 48"/>
              <a:gd name="T8" fmla="*/ 2147483647 w 72"/>
              <a:gd name="T9" fmla="*/ 2147483647 h 48"/>
              <a:gd name="T10" fmla="*/ 2147483647 w 72"/>
              <a:gd name="T11" fmla="*/ 2147483647 h 48"/>
              <a:gd name="T12" fmla="*/ 2147483647 w 72"/>
              <a:gd name="T13" fmla="*/ 2147483647 h 48"/>
              <a:gd name="T14" fmla="*/ 0 w 72"/>
              <a:gd name="T15" fmla="*/ 2147483647 h 48"/>
              <a:gd name="T16" fmla="*/ 0 w 72"/>
              <a:gd name="T17" fmla="*/ 2147483647 h 48"/>
              <a:gd name="T18" fmla="*/ 0 w 72"/>
              <a:gd name="T19" fmla="*/ 2147483647 h 48"/>
              <a:gd name="T20" fmla="*/ 0 w 72"/>
              <a:gd name="T21" fmla="*/ 2147483647 h 48"/>
              <a:gd name="T22" fmla="*/ 2147483647 w 72"/>
              <a:gd name="T23" fmla="*/ 2147483647 h 48"/>
              <a:gd name="T24" fmla="*/ 2147483647 w 72"/>
              <a:gd name="T25" fmla="*/ 2147483647 h 48"/>
              <a:gd name="T26" fmla="*/ 2147483647 w 72"/>
              <a:gd name="T27" fmla="*/ 2147483647 h 48"/>
              <a:gd name="T28" fmla="*/ 0 w 72"/>
              <a:gd name="T29" fmla="*/ 2147483647 h 48"/>
              <a:gd name="T30" fmla="*/ 0 w 72"/>
              <a:gd name="T31" fmla="*/ 0 h 48"/>
              <a:gd name="T32" fmla="*/ 2147483647 w 72"/>
              <a:gd name="T33" fmla="*/ 0 h 48"/>
              <a:gd name="T34" fmla="*/ 2147483647 w 72"/>
              <a:gd name="T35" fmla="*/ 2147483647 h 48"/>
              <a:gd name="T36" fmla="*/ 0 w 72"/>
              <a:gd name="T37" fmla="*/ 2147483647 h 4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72"/>
              <a:gd name="T58" fmla="*/ 0 h 48"/>
              <a:gd name="T59" fmla="*/ 72 w 72"/>
              <a:gd name="T60" fmla="*/ 48 h 4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72" h="48">
                <a:moveTo>
                  <a:pt x="0" y="16"/>
                </a:moveTo>
                <a:lnTo>
                  <a:pt x="0" y="0"/>
                </a:lnTo>
                <a:lnTo>
                  <a:pt x="72" y="32"/>
                </a:lnTo>
                <a:lnTo>
                  <a:pt x="72" y="40"/>
                </a:lnTo>
                <a:lnTo>
                  <a:pt x="0" y="48"/>
                </a:lnTo>
                <a:lnTo>
                  <a:pt x="0" y="40"/>
                </a:lnTo>
                <a:lnTo>
                  <a:pt x="72" y="32"/>
                </a:lnTo>
                <a:lnTo>
                  <a:pt x="72" y="40"/>
                </a:lnTo>
                <a:lnTo>
                  <a:pt x="0" y="8"/>
                </a:lnTo>
                <a:lnTo>
                  <a:pt x="0" y="0"/>
                </a:lnTo>
                <a:lnTo>
                  <a:pt x="8" y="0"/>
                </a:lnTo>
                <a:lnTo>
                  <a:pt x="8" y="16"/>
                </a:lnTo>
                <a:lnTo>
                  <a:pt x="0" y="16"/>
                </a:lnTo>
                <a:close/>
              </a:path>
            </a:pathLst>
          </a:custGeom>
          <a:blipFill dpi="0" rotWithShape="0">
            <a:blip r:embed="rId2" cstate="print"/>
            <a:srcRect/>
            <a:tile tx="0" ty="0" sx="100000" sy="100000" flip="none" algn="tl"/>
          </a:blipFill>
          <a:ln w="9525">
            <a:noFill/>
            <a:round/>
            <a:headEnd/>
            <a:tailEnd/>
          </a:ln>
        </p:spPr>
        <p:txBody>
          <a:bodyPr/>
          <a:lstStyle/>
          <a:p>
            <a:endParaRPr lang="en-US"/>
          </a:p>
        </p:txBody>
      </p:sp>
      <p:sp>
        <p:nvSpPr>
          <p:cNvPr id="140356" name="Freeform 67"/>
          <p:cNvSpPr>
            <a:spLocks/>
          </p:cNvSpPr>
          <p:nvPr/>
        </p:nvSpPr>
        <p:spPr bwMode="auto">
          <a:xfrm>
            <a:off x="4965700" y="4729163"/>
            <a:ext cx="12700" cy="38100"/>
          </a:xfrm>
          <a:custGeom>
            <a:avLst/>
            <a:gdLst>
              <a:gd name="T0" fmla="*/ 0 w 8"/>
              <a:gd name="T1" fmla="*/ 2147483647 h 24"/>
              <a:gd name="T2" fmla="*/ 0 w 8"/>
              <a:gd name="T3" fmla="*/ 0 h 24"/>
              <a:gd name="T4" fmla="*/ 2147483647 w 8"/>
              <a:gd name="T5" fmla="*/ 0 h 24"/>
              <a:gd name="T6" fmla="*/ 2147483647 w 8"/>
              <a:gd name="T7" fmla="*/ 0 h 24"/>
              <a:gd name="T8" fmla="*/ 2147483647 w 8"/>
              <a:gd name="T9" fmla="*/ 0 h 24"/>
              <a:gd name="T10" fmla="*/ 2147483647 w 8"/>
              <a:gd name="T11" fmla="*/ 2147483647 h 24"/>
              <a:gd name="T12" fmla="*/ 0 w 8"/>
              <a:gd name="T13" fmla="*/ 2147483647 h 24"/>
              <a:gd name="T14" fmla="*/ 0 60000 65536"/>
              <a:gd name="T15" fmla="*/ 0 60000 65536"/>
              <a:gd name="T16" fmla="*/ 0 60000 65536"/>
              <a:gd name="T17" fmla="*/ 0 60000 65536"/>
              <a:gd name="T18" fmla="*/ 0 60000 65536"/>
              <a:gd name="T19" fmla="*/ 0 60000 65536"/>
              <a:gd name="T20" fmla="*/ 0 60000 65536"/>
              <a:gd name="T21" fmla="*/ 0 w 8"/>
              <a:gd name="T22" fmla="*/ 0 h 24"/>
              <a:gd name="T23" fmla="*/ 8 w 8"/>
              <a:gd name="T24" fmla="*/ 24 h 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 h="24">
                <a:moveTo>
                  <a:pt x="0" y="24"/>
                </a:moveTo>
                <a:lnTo>
                  <a:pt x="0" y="0"/>
                </a:lnTo>
                <a:lnTo>
                  <a:pt x="8" y="0"/>
                </a:lnTo>
                <a:lnTo>
                  <a:pt x="8" y="24"/>
                </a:lnTo>
                <a:lnTo>
                  <a:pt x="0" y="24"/>
                </a:lnTo>
                <a:close/>
              </a:path>
            </a:pathLst>
          </a:custGeom>
          <a:blipFill dpi="0" rotWithShape="0">
            <a:blip r:embed="rId2" cstate="print"/>
            <a:srcRect/>
            <a:tile tx="0" ty="0" sx="100000" sy="100000" flip="none" algn="tl"/>
          </a:blipFill>
          <a:ln w="9525">
            <a:noFill/>
            <a:round/>
            <a:headEnd/>
            <a:tailEnd/>
          </a:ln>
        </p:spPr>
        <p:txBody>
          <a:bodyPr/>
          <a:lstStyle/>
          <a:p>
            <a:endParaRPr lang="en-US"/>
          </a:p>
        </p:txBody>
      </p:sp>
      <p:sp>
        <p:nvSpPr>
          <p:cNvPr id="140357" name="Freeform 68"/>
          <p:cNvSpPr>
            <a:spLocks/>
          </p:cNvSpPr>
          <p:nvPr/>
        </p:nvSpPr>
        <p:spPr bwMode="auto">
          <a:xfrm>
            <a:off x="4965700" y="4703763"/>
            <a:ext cx="114300" cy="63500"/>
          </a:xfrm>
          <a:custGeom>
            <a:avLst/>
            <a:gdLst>
              <a:gd name="T0" fmla="*/ 0 w 72"/>
              <a:gd name="T1" fmla="*/ 2147483647 h 40"/>
              <a:gd name="T2" fmla="*/ 0 w 72"/>
              <a:gd name="T3" fmla="*/ 0 h 40"/>
              <a:gd name="T4" fmla="*/ 2147483647 w 72"/>
              <a:gd name="T5" fmla="*/ 2147483647 h 40"/>
              <a:gd name="T6" fmla="*/ 0 w 72"/>
              <a:gd name="T7" fmla="*/ 2147483647 h 40"/>
              <a:gd name="T8" fmla="*/ 0 w 72"/>
              <a:gd name="T9" fmla="*/ 2147483647 h 40"/>
              <a:gd name="T10" fmla="*/ 0 60000 65536"/>
              <a:gd name="T11" fmla="*/ 0 60000 65536"/>
              <a:gd name="T12" fmla="*/ 0 60000 65536"/>
              <a:gd name="T13" fmla="*/ 0 60000 65536"/>
              <a:gd name="T14" fmla="*/ 0 60000 65536"/>
              <a:gd name="T15" fmla="*/ 0 w 72"/>
              <a:gd name="T16" fmla="*/ 0 h 40"/>
              <a:gd name="T17" fmla="*/ 72 w 72"/>
              <a:gd name="T18" fmla="*/ 40 h 40"/>
            </a:gdLst>
            <a:ahLst/>
            <a:cxnLst>
              <a:cxn ang="T10">
                <a:pos x="T0" y="T1"/>
              </a:cxn>
              <a:cxn ang="T11">
                <a:pos x="T2" y="T3"/>
              </a:cxn>
              <a:cxn ang="T12">
                <a:pos x="T4" y="T5"/>
              </a:cxn>
              <a:cxn ang="T13">
                <a:pos x="T6" y="T7"/>
              </a:cxn>
              <a:cxn ang="T14">
                <a:pos x="T8" y="T9"/>
              </a:cxn>
            </a:cxnLst>
            <a:rect l="T15" t="T16" r="T17" b="T18"/>
            <a:pathLst>
              <a:path w="72" h="40">
                <a:moveTo>
                  <a:pt x="0" y="16"/>
                </a:moveTo>
                <a:lnTo>
                  <a:pt x="0" y="0"/>
                </a:lnTo>
                <a:lnTo>
                  <a:pt x="72" y="32"/>
                </a:lnTo>
                <a:lnTo>
                  <a:pt x="0" y="40"/>
                </a:lnTo>
                <a:lnTo>
                  <a:pt x="0" y="16"/>
                </a:lnTo>
                <a:close/>
              </a:path>
            </a:pathLst>
          </a:custGeom>
          <a:blipFill dpi="0" rotWithShape="0">
            <a:blip r:embed="rId2" cstate="print"/>
            <a:srcRect/>
            <a:tile tx="0" ty="0" sx="100000" sy="100000" flip="none" algn="tl"/>
          </a:blipFill>
          <a:ln w="9525">
            <a:noFill/>
            <a:round/>
            <a:headEnd/>
            <a:tailEnd/>
          </a:ln>
        </p:spPr>
        <p:txBody>
          <a:bodyPr/>
          <a:lstStyle/>
          <a:p>
            <a:endParaRPr lang="en-US"/>
          </a:p>
        </p:txBody>
      </p:sp>
      <p:sp>
        <p:nvSpPr>
          <p:cNvPr id="140358" name="Rectangle 69"/>
          <p:cNvSpPr>
            <a:spLocks noChangeArrowheads="1"/>
          </p:cNvSpPr>
          <p:nvPr/>
        </p:nvSpPr>
        <p:spPr bwMode="auto">
          <a:xfrm>
            <a:off x="4368800" y="4640263"/>
            <a:ext cx="1588" cy="12700"/>
          </a:xfrm>
          <a:prstGeom prst="rect">
            <a:avLst/>
          </a:prstGeom>
          <a:blipFill dpi="0" rotWithShape="0">
            <a:blip r:embed="rId2" cstate="print"/>
            <a:srcRect/>
            <a:tile tx="0" ty="0" sx="100000" sy="100000" flip="none" algn="tl"/>
          </a:blipFill>
          <a:ln w="9525">
            <a:noFill/>
            <a:miter lim="800000"/>
            <a:headEnd/>
            <a:tailEnd/>
          </a:ln>
        </p:spPr>
        <p:txBody>
          <a:bodyPr/>
          <a:lstStyle/>
          <a:p>
            <a:endParaRPr lang="en-US"/>
          </a:p>
        </p:txBody>
      </p:sp>
      <p:sp>
        <p:nvSpPr>
          <p:cNvPr id="140359" name="Rectangle 70"/>
          <p:cNvSpPr>
            <a:spLocks noChangeArrowheads="1"/>
          </p:cNvSpPr>
          <p:nvPr/>
        </p:nvSpPr>
        <p:spPr bwMode="auto">
          <a:xfrm>
            <a:off x="4965700" y="4729163"/>
            <a:ext cx="1588" cy="12700"/>
          </a:xfrm>
          <a:prstGeom prst="rect">
            <a:avLst/>
          </a:prstGeom>
          <a:blipFill dpi="0" rotWithShape="0">
            <a:blip r:embed="rId2" cstate="print"/>
            <a:srcRect/>
            <a:tile tx="0" ty="0" sx="100000" sy="100000" flip="none" algn="tl"/>
          </a:blipFill>
          <a:ln w="9525">
            <a:noFill/>
            <a:miter lim="800000"/>
            <a:headEnd/>
            <a:tailEnd/>
          </a:ln>
        </p:spPr>
        <p:txBody>
          <a:bodyPr/>
          <a:lstStyle/>
          <a:p>
            <a:endParaRPr lang="en-US"/>
          </a:p>
        </p:txBody>
      </p:sp>
      <p:sp>
        <p:nvSpPr>
          <p:cNvPr id="140360" name="Freeform 71"/>
          <p:cNvSpPr>
            <a:spLocks/>
          </p:cNvSpPr>
          <p:nvPr/>
        </p:nvSpPr>
        <p:spPr bwMode="auto">
          <a:xfrm>
            <a:off x="4368800" y="4640263"/>
            <a:ext cx="596900" cy="101600"/>
          </a:xfrm>
          <a:custGeom>
            <a:avLst/>
            <a:gdLst>
              <a:gd name="T0" fmla="*/ 0 w 376"/>
              <a:gd name="T1" fmla="*/ 0 h 64"/>
              <a:gd name="T2" fmla="*/ 0 w 376"/>
              <a:gd name="T3" fmla="*/ 2147483647 h 64"/>
              <a:gd name="T4" fmla="*/ 2147483647 w 376"/>
              <a:gd name="T5" fmla="*/ 2147483647 h 64"/>
              <a:gd name="T6" fmla="*/ 2147483647 w 376"/>
              <a:gd name="T7" fmla="*/ 2147483647 h 64"/>
              <a:gd name="T8" fmla="*/ 0 w 376"/>
              <a:gd name="T9" fmla="*/ 0 h 64"/>
              <a:gd name="T10" fmla="*/ 0 60000 65536"/>
              <a:gd name="T11" fmla="*/ 0 60000 65536"/>
              <a:gd name="T12" fmla="*/ 0 60000 65536"/>
              <a:gd name="T13" fmla="*/ 0 60000 65536"/>
              <a:gd name="T14" fmla="*/ 0 60000 65536"/>
              <a:gd name="T15" fmla="*/ 0 w 376"/>
              <a:gd name="T16" fmla="*/ 0 h 64"/>
              <a:gd name="T17" fmla="*/ 376 w 376"/>
              <a:gd name="T18" fmla="*/ 64 h 64"/>
            </a:gdLst>
            <a:ahLst/>
            <a:cxnLst>
              <a:cxn ang="T10">
                <a:pos x="T0" y="T1"/>
              </a:cxn>
              <a:cxn ang="T11">
                <a:pos x="T2" y="T3"/>
              </a:cxn>
              <a:cxn ang="T12">
                <a:pos x="T4" y="T5"/>
              </a:cxn>
              <a:cxn ang="T13">
                <a:pos x="T6" y="T7"/>
              </a:cxn>
              <a:cxn ang="T14">
                <a:pos x="T8" y="T9"/>
              </a:cxn>
            </a:cxnLst>
            <a:rect l="T15" t="T16" r="T17" b="T18"/>
            <a:pathLst>
              <a:path w="376" h="64">
                <a:moveTo>
                  <a:pt x="0" y="0"/>
                </a:moveTo>
                <a:lnTo>
                  <a:pt x="0" y="8"/>
                </a:lnTo>
                <a:lnTo>
                  <a:pt x="376" y="64"/>
                </a:lnTo>
                <a:lnTo>
                  <a:pt x="376" y="56"/>
                </a:lnTo>
                <a:lnTo>
                  <a:pt x="0" y="0"/>
                </a:lnTo>
                <a:close/>
              </a:path>
            </a:pathLst>
          </a:custGeom>
          <a:blipFill dpi="0" rotWithShape="0">
            <a:blip r:embed="rId2" cstate="print"/>
            <a:srcRect/>
            <a:tile tx="0" ty="0" sx="100000" sy="100000" flip="none" algn="tl"/>
          </a:blipFill>
          <a:ln w="9525">
            <a:noFill/>
            <a:round/>
            <a:headEnd/>
            <a:tailEnd/>
          </a:ln>
        </p:spPr>
        <p:txBody>
          <a:bodyPr/>
          <a:lstStyle/>
          <a:p>
            <a:endParaRPr lang="en-US"/>
          </a:p>
        </p:txBody>
      </p:sp>
      <p:sp>
        <p:nvSpPr>
          <p:cNvPr id="140361" name="Rectangle 72"/>
          <p:cNvSpPr>
            <a:spLocks noChangeArrowheads="1"/>
          </p:cNvSpPr>
          <p:nvPr/>
        </p:nvSpPr>
        <p:spPr bwMode="auto">
          <a:xfrm>
            <a:off x="3048001" y="4232276"/>
            <a:ext cx="525785" cy="276999"/>
          </a:xfrm>
          <a:prstGeom prst="rect">
            <a:avLst/>
          </a:prstGeom>
          <a:noFill/>
          <a:ln w="9525">
            <a:noFill/>
            <a:miter lim="800000"/>
            <a:headEnd/>
            <a:tailEnd/>
          </a:ln>
        </p:spPr>
        <p:txBody>
          <a:bodyPr wrap="none" lIns="0" tIns="0" rIns="0" bIns="0">
            <a:spAutoFit/>
          </a:bodyPr>
          <a:lstStyle/>
          <a:p>
            <a:pPr eaLnBrk="1" hangingPunct="1"/>
            <a:r>
              <a:rPr lang="en-US" b="1">
                <a:solidFill>
                  <a:srgbClr val="000000"/>
                </a:solidFill>
                <a:latin typeface="Times New Roman" pitchFamily="18" charset="0"/>
              </a:rPr>
              <a:t>small</a:t>
            </a:r>
            <a:endParaRPr lang="en-US" sz="2800">
              <a:solidFill>
                <a:srgbClr val="000000"/>
              </a:solidFill>
              <a:latin typeface="Arial" pitchFamily="34" charset="0"/>
            </a:endParaRPr>
          </a:p>
        </p:txBody>
      </p:sp>
      <p:sp>
        <p:nvSpPr>
          <p:cNvPr id="140362" name="Rectangle 73"/>
          <p:cNvSpPr>
            <a:spLocks noChangeArrowheads="1"/>
          </p:cNvSpPr>
          <p:nvPr/>
        </p:nvSpPr>
        <p:spPr bwMode="auto">
          <a:xfrm>
            <a:off x="3048000" y="4538664"/>
            <a:ext cx="961802" cy="276999"/>
          </a:xfrm>
          <a:prstGeom prst="rect">
            <a:avLst/>
          </a:prstGeom>
          <a:noFill/>
          <a:ln w="9525">
            <a:noFill/>
            <a:miter lim="800000"/>
            <a:headEnd/>
            <a:tailEnd/>
          </a:ln>
        </p:spPr>
        <p:txBody>
          <a:bodyPr wrap="none" lIns="0" tIns="0" rIns="0" bIns="0">
            <a:spAutoFit/>
          </a:bodyPr>
          <a:lstStyle/>
          <a:p>
            <a:pPr eaLnBrk="1" hangingPunct="1"/>
            <a:r>
              <a:rPr lang="en-US" b="1">
                <a:solidFill>
                  <a:srgbClr val="000000"/>
                </a:solidFill>
                <a:latin typeface="Times New Roman" pitchFamily="18" charset="0"/>
              </a:rPr>
              <a:t>transition</a:t>
            </a:r>
            <a:endParaRPr lang="en-US" sz="2800">
              <a:solidFill>
                <a:srgbClr val="000000"/>
              </a:solidFill>
              <a:latin typeface="Arial" pitchFamily="34" charset="0"/>
            </a:endParaRPr>
          </a:p>
        </p:txBody>
      </p:sp>
      <p:sp>
        <p:nvSpPr>
          <p:cNvPr id="140363" name="Rectangle 74"/>
          <p:cNvSpPr>
            <a:spLocks noChangeArrowheads="1"/>
          </p:cNvSpPr>
          <p:nvPr/>
        </p:nvSpPr>
        <p:spPr bwMode="auto">
          <a:xfrm>
            <a:off x="2654300" y="3876675"/>
            <a:ext cx="6413500" cy="12700"/>
          </a:xfrm>
          <a:prstGeom prst="rect">
            <a:avLst/>
          </a:prstGeom>
          <a:blipFill dpi="0" rotWithShape="0">
            <a:blip r:embed="rId2" cstate="print"/>
            <a:srcRect/>
            <a:tile tx="0" ty="0" sx="100000" sy="100000" flip="none" algn="tl"/>
          </a:blipFill>
          <a:ln w="9525">
            <a:noFill/>
            <a:miter lim="800000"/>
            <a:headEnd/>
            <a:tailEnd/>
          </a:ln>
        </p:spPr>
        <p:txBody>
          <a:bodyPr/>
          <a:lstStyle/>
          <a:p>
            <a:endParaRPr lang="en-US"/>
          </a:p>
        </p:txBody>
      </p:sp>
      <p:sp>
        <p:nvSpPr>
          <p:cNvPr id="140364" name="Rectangle 75"/>
          <p:cNvSpPr>
            <a:spLocks noChangeArrowheads="1"/>
          </p:cNvSpPr>
          <p:nvPr/>
        </p:nvSpPr>
        <p:spPr bwMode="auto">
          <a:xfrm>
            <a:off x="9055100" y="3876676"/>
            <a:ext cx="12700" cy="2301875"/>
          </a:xfrm>
          <a:prstGeom prst="rect">
            <a:avLst/>
          </a:prstGeom>
          <a:blipFill dpi="0" rotWithShape="0">
            <a:blip r:embed="rId2" cstate="print"/>
            <a:srcRect/>
            <a:tile tx="0" ty="0" sx="100000" sy="100000" flip="none" algn="tl"/>
          </a:blipFill>
          <a:ln w="9525">
            <a:noFill/>
            <a:miter lim="800000"/>
            <a:headEnd/>
            <a:tailEnd/>
          </a:ln>
        </p:spPr>
        <p:txBody>
          <a:bodyPr/>
          <a:lstStyle/>
          <a:p>
            <a:endParaRPr lang="en-US"/>
          </a:p>
        </p:txBody>
      </p:sp>
      <p:sp>
        <p:nvSpPr>
          <p:cNvPr id="140365" name="Rectangle 76"/>
          <p:cNvSpPr>
            <a:spLocks noChangeArrowheads="1"/>
          </p:cNvSpPr>
          <p:nvPr/>
        </p:nvSpPr>
        <p:spPr bwMode="auto">
          <a:xfrm>
            <a:off x="2654300" y="6165850"/>
            <a:ext cx="6400800" cy="12700"/>
          </a:xfrm>
          <a:prstGeom prst="rect">
            <a:avLst/>
          </a:prstGeom>
          <a:blipFill dpi="0" rotWithShape="0">
            <a:blip r:embed="rId2" cstate="print"/>
            <a:srcRect/>
            <a:tile tx="0" ty="0" sx="100000" sy="100000" flip="none" algn="tl"/>
          </a:blipFill>
          <a:ln w="9525">
            <a:noFill/>
            <a:miter lim="800000"/>
            <a:headEnd/>
            <a:tailEnd/>
          </a:ln>
        </p:spPr>
        <p:txBody>
          <a:bodyPr/>
          <a:lstStyle/>
          <a:p>
            <a:endParaRPr lang="en-US"/>
          </a:p>
        </p:txBody>
      </p:sp>
      <p:sp>
        <p:nvSpPr>
          <p:cNvPr id="140366" name="Rectangle 77"/>
          <p:cNvSpPr>
            <a:spLocks noChangeArrowheads="1"/>
          </p:cNvSpPr>
          <p:nvPr/>
        </p:nvSpPr>
        <p:spPr bwMode="auto">
          <a:xfrm>
            <a:off x="2654300" y="3876676"/>
            <a:ext cx="12700" cy="2289175"/>
          </a:xfrm>
          <a:prstGeom prst="rect">
            <a:avLst/>
          </a:prstGeom>
          <a:blipFill dpi="0" rotWithShape="0">
            <a:blip r:embed="rId2" cstate="print"/>
            <a:srcRect/>
            <a:tile tx="0" ty="0" sx="100000" sy="100000" flip="none" algn="tl"/>
          </a:blipFill>
          <a:ln w="9525">
            <a:noFill/>
            <a:miter lim="800000"/>
            <a:headEnd/>
            <a:tailEnd/>
          </a:ln>
        </p:spPr>
        <p:txBody>
          <a:bodyPr/>
          <a:lstStyle/>
          <a:p>
            <a:endParaRPr lang="en-US"/>
          </a:p>
        </p:txBody>
      </p:sp>
      <p:sp>
        <p:nvSpPr>
          <p:cNvPr id="140367" name="Line 78"/>
          <p:cNvSpPr>
            <a:spLocks noChangeShapeType="1"/>
          </p:cNvSpPr>
          <p:nvPr/>
        </p:nvSpPr>
        <p:spPr bwMode="auto">
          <a:xfrm>
            <a:off x="5410200" y="4648200"/>
            <a:ext cx="381000" cy="0"/>
          </a:xfrm>
          <a:prstGeom prst="line">
            <a:avLst/>
          </a:prstGeom>
          <a:noFill/>
          <a:ln w="9525">
            <a:solidFill>
              <a:schemeClr val="tx1"/>
            </a:solidFill>
            <a:miter lim="800000"/>
            <a:headEnd/>
            <a:tailEnd/>
          </a:ln>
        </p:spPr>
        <p:txBody>
          <a:bodyPr/>
          <a:lstStyle/>
          <a:p>
            <a:endParaRPr lang="en-US"/>
          </a:p>
        </p:txBody>
      </p:sp>
      <p:sp>
        <p:nvSpPr>
          <p:cNvPr id="140368" name="Line 79"/>
          <p:cNvSpPr>
            <a:spLocks noChangeShapeType="1"/>
          </p:cNvSpPr>
          <p:nvPr/>
        </p:nvSpPr>
        <p:spPr bwMode="auto">
          <a:xfrm>
            <a:off x="8001000" y="4267200"/>
            <a:ext cx="381000" cy="0"/>
          </a:xfrm>
          <a:prstGeom prst="line">
            <a:avLst/>
          </a:prstGeom>
          <a:noFill/>
          <a:ln w="9525">
            <a:solidFill>
              <a:schemeClr val="tx1"/>
            </a:solidFill>
            <a:miter lim="800000"/>
            <a:headEnd/>
            <a:tailEnd/>
          </a:ln>
        </p:spPr>
        <p:txBody>
          <a:bodyPr/>
          <a:lstStyle/>
          <a:p>
            <a:endParaRPr lang="en-US"/>
          </a:p>
        </p:txBody>
      </p:sp>
    </p:spTree>
    <p:extLst>
      <p:ext uri="{BB962C8B-B14F-4D97-AF65-F5344CB8AC3E}">
        <p14:creationId xmlns:p14="http://schemas.microsoft.com/office/powerpoint/2010/main" val="2141017990"/>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Slide Number Placeholder 3"/>
          <p:cNvSpPr>
            <a:spLocks noGrp="1"/>
          </p:cNvSpPr>
          <p:nvPr>
            <p:ph type="sldNum" sz="quarter" idx="10"/>
          </p:nvPr>
        </p:nvSpPr>
        <p:spPr>
          <a:xfrm>
            <a:off x="8904288" y="6092825"/>
            <a:ext cx="609600" cy="431800"/>
          </a:xfrm>
          <a:noFill/>
        </p:spPr>
        <p:txBody>
          <a:bodyPr/>
          <a:lstStyle/>
          <a:p>
            <a:fld id="{41C92355-2640-4036-8719-FAF546C73B48}" type="slidenum">
              <a:rPr lang="it-IT" smtClean="0">
                <a:latin typeface="Arial" pitchFamily="34" charset="0"/>
              </a:rPr>
              <a:pPr/>
              <a:t>101</a:t>
            </a:fld>
            <a:endParaRPr lang="it-IT">
              <a:latin typeface="Arial" pitchFamily="34" charset="0"/>
            </a:endParaRPr>
          </a:p>
        </p:txBody>
      </p:sp>
      <p:sp>
        <p:nvSpPr>
          <p:cNvPr id="141315" name="Rectangle 2"/>
          <p:cNvSpPr>
            <a:spLocks noGrp="1" noChangeArrowheads="1"/>
          </p:cNvSpPr>
          <p:nvPr>
            <p:ph type="title"/>
          </p:nvPr>
        </p:nvSpPr>
        <p:spPr>
          <a:xfrm>
            <a:off x="1752600" y="228600"/>
            <a:ext cx="8686800" cy="838200"/>
          </a:xfrm>
        </p:spPr>
        <p:txBody>
          <a:bodyPr/>
          <a:lstStyle/>
          <a:p>
            <a:r>
              <a:rPr lang="en-US" smtClean="0"/>
              <a:t>Differential Sensing -  SRAM</a:t>
            </a:r>
          </a:p>
        </p:txBody>
      </p:sp>
      <p:grpSp>
        <p:nvGrpSpPr>
          <p:cNvPr id="2" name="Group 3"/>
          <p:cNvGrpSpPr>
            <a:grpSpLocks/>
          </p:cNvGrpSpPr>
          <p:nvPr/>
        </p:nvGrpSpPr>
        <p:grpSpPr bwMode="auto">
          <a:xfrm>
            <a:off x="2514600" y="1752600"/>
            <a:ext cx="6421438" cy="4108450"/>
            <a:chOff x="624" y="1104"/>
            <a:chExt cx="4045" cy="2588"/>
          </a:xfrm>
        </p:grpSpPr>
        <p:sp>
          <p:nvSpPr>
            <p:cNvPr id="141997" name="Rectangle 4"/>
            <p:cNvSpPr>
              <a:spLocks noChangeArrowheads="1"/>
            </p:cNvSpPr>
            <p:nvPr/>
          </p:nvSpPr>
          <p:spPr bwMode="auto">
            <a:xfrm>
              <a:off x="2472" y="1111"/>
              <a:ext cx="2190" cy="1191"/>
            </a:xfrm>
            <a:prstGeom prst="rect">
              <a:avLst/>
            </a:prstGeom>
            <a:blipFill dpi="0" rotWithShape="0">
              <a:blip r:embed="rId2" cstate="print"/>
              <a:srcRect/>
              <a:tile tx="0" ty="0" sx="100000" sy="100000" flip="none" algn="tl"/>
            </a:blipFill>
            <a:ln w="9525">
              <a:noFill/>
              <a:miter lim="800000"/>
              <a:headEnd/>
              <a:tailEnd/>
            </a:ln>
          </p:spPr>
          <p:txBody>
            <a:bodyPr/>
            <a:lstStyle/>
            <a:p>
              <a:endParaRPr lang="en-US"/>
            </a:p>
          </p:txBody>
        </p:sp>
        <p:sp>
          <p:nvSpPr>
            <p:cNvPr id="141998" name="Rectangle 5"/>
            <p:cNvSpPr>
              <a:spLocks noChangeArrowheads="1"/>
            </p:cNvSpPr>
            <p:nvPr/>
          </p:nvSpPr>
          <p:spPr bwMode="auto">
            <a:xfrm>
              <a:off x="2472" y="1104"/>
              <a:ext cx="2197" cy="14"/>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999" name="Rectangle 6"/>
            <p:cNvSpPr>
              <a:spLocks noChangeArrowheads="1"/>
            </p:cNvSpPr>
            <p:nvPr/>
          </p:nvSpPr>
          <p:spPr bwMode="auto">
            <a:xfrm>
              <a:off x="4655" y="1111"/>
              <a:ext cx="14" cy="1198"/>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2000" name="Rectangle 7"/>
            <p:cNvSpPr>
              <a:spLocks noChangeArrowheads="1"/>
            </p:cNvSpPr>
            <p:nvPr/>
          </p:nvSpPr>
          <p:spPr bwMode="auto">
            <a:xfrm>
              <a:off x="2465" y="2295"/>
              <a:ext cx="2197" cy="14"/>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2001" name="Rectangle 8"/>
            <p:cNvSpPr>
              <a:spLocks noChangeArrowheads="1"/>
            </p:cNvSpPr>
            <p:nvPr/>
          </p:nvSpPr>
          <p:spPr bwMode="auto">
            <a:xfrm>
              <a:off x="2465" y="1104"/>
              <a:ext cx="14" cy="1198"/>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2002" name="Rectangle 9"/>
            <p:cNvSpPr>
              <a:spLocks noChangeArrowheads="1"/>
            </p:cNvSpPr>
            <p:nvPr/>
          </p:nvSpPr>
          <p:spPr bwMode="auto">
            <a:xfrm>
              <a:off x="631" y="1318"/>
              <a:ext cx="1627" cy="677"/>
            </a:xfrm>
            <a:prstGeom prst="rect">
              <a:avLst/>
            </a:prstGeom>
            <a:blipFill dpi="0" rotWithShape="0">
              <a:blip r:embed="rId2" cstate="print"/>
              <a:srcRect/>
              <a:tile tx="0" ty="0" sx="100000" sy="100000" flip="none" algn="tl"/>
            </a:blipFill>
            <a:ln w="9525">
              <a:noFill/>
              <a:miter lim="800000"/>
              <a:headEnd/>
              <a:tailEnd/>
            </a:ln>
          </p:spPr>
          <p:txBody>
            <a:bodyPr/>
            <a:lstStyle/>
            <a:p>
              <a:endParaRPr lang="en-US"/>
            </a:p>
          </p:txBody>
        </p:sp>
        <p:sp>
          <p:nvSpPr>
            <p:cNvPr id="142003" name="Rectangle 10"/>
            <p:cNvSpPr>
              <a:spLocks noChangeArrowheads="1"/>
            </p:cNvSpPr>
            <p:nvPr/>
          </p:nvSpPr>
          <p:spPr bwMode="auto">
            <a:xfrm>
              <a:off x="631" y="1311"/>
              <a:ext cx="1634" cy="14"/>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2004" name="Rectangle 11"/>
            <p:cNvSpPr>
              <a:spLocks noChangeArrowheads="1"/>
            </p:cNvSpPr>
            <p:nvPr/>
          </p:nvSpPr>
          <p:spPr bwMode="auto">
            <a:xfrm>
              <a:off x="2251" y="1318"/>
              <a:ext cx="14" cy="684"/>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2005" name="Rectangle 12"/>
            <p:cNvSpPr>
              <a:spLocks noChangeArrowheads="1"/>
            </p:cNvSpPr>
            <p:nvPr/>
          </p:nvSpPr>
          <p:spPr bwMode="auto">
            <a:xfrm>
              <a:off x="624" y="1988"/>
              <a:ext cx="1634" cy="14"/>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2006" name="Rectangle 13"/>
            <p:cNvSpPr>
              <a:spLocks noChangeArrowheads="1"/>
            </p:cNvSpPr>
            <p:nvPr/>
          </p:nvSpPr>
          <p:spPr bwMode="auto">
            <a:xfrm>
              <a:off x="624" y="1311"/>
              <a:ext cx="14" cy="684"/>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2007" name="Rectangle 14"/>
            <p:cNvSpPr>
              <a:spLocks noChangeArrowheads="1"/>
            </p:cNvSpPr>
            <p:nvPr/>
          </p:nvSpPr>
          <p:spPr bwMode="auto">
            <a:xfrm>
              <a:off x="1159" y="2159"/>
              <a:ext cx="571" cy="585"/>
            </a:xfrm>
            <a:prstGeom prst="rect">
              <a:avLst/>
            </a:prstGeom>
            <a:blipFill dpi="0" rotWithShape="0">
              <a:blip r:embed="rId2" cstate="print"/>
              <a:srcRect/>
              <a:tile tx="0" ty="0" sx="100000" sy="100000" flip="none" algn="tl"/>
            </a:blipFill>
            <a:ln w="9525">
              <a:noFill/>
              <a:miter lim="800000"/>
              <a:headEnd/>
              <a:tailEnd/>
            </a:ln>
          </p:spPr>
          <p:txBody>
            <a:bodyPr/>
            <a:lstStyle/>
            <a:p>
              <a:endParaRPr lang="en-US"/>
            </a:p>
          </p:txBody>
        </p:sp>
        <p:sp>
          <p:nvSpPr>
            <p:cNvPr id="142008" name="Rectangle 15"/>
            <p:cNvSpPr>
              <a:spLocks noChangeArrowheads="1"/>
            </p:cNvSpPr>
            <p:nvPr/>
          </p:nvSpPr>
          <p:spPr bwMode="auto">
            <a:xfrm>
              <a:off x="1159" y="2152"/>
              <a:ext cx="578" cy="14"/>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2009" name="Rectangle 16"/>
            <p:cNvSpPr>
              <a:spLocks noChangeArrowheads="1"/>
            </p:cNvSpPr>
            <p:nvPr/>
          </p:nvSpPr>
          <p:spPr bwMode="auto">
            <a:xfrm>
              <a:off x="1723" y="2159"/>
              <a:ext cx="14" cy="592"/>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2010" name="Rectangle 17"/>
            <p:cNvSpPr>
              <a:spLocks noChangeArrowheads="1"/>
            </p:cNvSpPr>
            <p:nvPr/>
          </p:nvSpPr>
          <p:spPr bwMode="auto">
            <a:xfrm>
              <a:off x="1152" y="2737"/>
              <a:ext cx="578" cy="14"/>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2011" name="Rectangle 18"/>
            <p:cNvSpPr>
              <a:spLocks noChangeArrowheads="1"/>
            </p:cNvSpPr>
            <p:nvPr/>
          </p:nvSpPr>
          <p:spPr bwMode="auto">
            <a:xfrm>
              <a:off x="1152" y="2152"/>
              <a:ext cx="14" cy="592"/>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2012" name="Rectangle 19"/>
            <p:cNvSpPr>
              <a:spLocks noChangeArrowheads="1"/>
            </p:cNvSpPr>
            <p:nvPr/>
          </p:nvSpPr>
          <p:spPr bwMode="auto">
            <a:xfrm>
              <a:off x="1023" y="1753"/>
              <a:ext cx="15" cy="7"/>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2013" name="Rectangle 20"/>
            <p:cNvSpPr>
              <a:spLocks noChangeArrowheads="1"/>
            </p:cNvSpPr>
            <p:nvPr/>
          </p:nvSpPr>
          <p:spPr bwMode="auto">
            <a:xfrm>
              <a:off x="1023" y="3528"/>
              <a:ext cx="15" cy="8"/>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2014" name="Rectangle 21"/>
            <p:cNvSpPr>
              <a:spLocks noChangeArrowheads="1"/>
            </p:cNvSpPr>
            <p:nvPr/>
          </p:nvSpPr>
          <p:spPr bwMode="auto">
            <a:xfrm>
              <a:off x="1023" y="1760"/>
              <a:ext cx="15" cy="1768"/>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2015" name="Rectangle 22"/>
            <p:cNvSpPr>
              <a:spLocks noChangeArrowheads="1"/>
            </p:cNvSpPr>
            <p:nvPr/>
          </p:nvSpPr>
          <p:spPr bwMode="auto">
            <a:xfrm>
              <a:off x="1844" y="1753"/>
              <a:ext cx="14" cy="7"/>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2016" name="Rectangle 23"/>
            <p:cNvSpPr>
              <a:spLocks noChangeArrowheads="1"/>
            </p:cNvSpPr>
            <p:nvPr/>
          </p:nvSpPr>
          <p:spPr bwMode="auto">
            <a:xfrm>
              <a:off x="1844" y="3528"/>
              <a:ext cx="14" cy="8"/>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2017" name="Rectangle 24"/>
            <p:cNvSpPr>
              <a:spLocks noChangeArrowheads="1"/>
            </p:cNvSpPr>
            <p:nvPr/>
          </p:nvSpPr>
          <p:spPr bwMode="auto">
            <a:xfrm>
              <a:off x="1844" y="1760"/>
              <a:ext cx="14" cy="1768"/>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2018" name="Rectangle 25"/>
            <p:cNvSpPr>
              <a:spLocks noChangeArrowheads="1"/>
            </p:cNvSpPr>
            <p:nvPr/>
          </p:nvSpPr>
          <p:spPr bwMode="auto">
            <a:xfrm>
              <a:off x="1180" y="2972"/>
              <a:ext cx="528" cy="485"/>
            </a:xfrm>
            <a:prstGeom prst="rect">
              <a:avLst/>
            </a:prstGeom>
            <a:blipFill dpi="0" rotWithShape="0">
              <a:blip r:embed="rId2" cstate="print"/>
              <a:srcRect/>
              <a:tile tx="0" ty="0" sx="100000" sy="100000" flip="none" algn="tl"/>
            </a:blipFill>
            <a:ln w="9525">
              <a:noFill/>
              <a:miter lim="800000"/>
              <a:headEnd/>
              <a:tailEnd/>
            </a:ln>
          </p:spPr>
          <p:txBody>
            <a:bodyPr/>
            <a:lstStyle/>
            <a:p>
              <a:endParaRPr lang="en-US"/>
            </a:p>
          </p:txBody>
        </p:sp>
        <p:sp>
          <p:nvSpPr>
            <p:cNvPr id="142019" name="Rectangle 26"/>
            <p:cNvSpPr>
              <a:spLocks noChangeArrowheads="1"/>
            </p:cNvSpPr>
            <p:nvPr/>
          </p:nvSpPr>
          <p:spPr bwMode="auto">
            <a:xfrm>
              <a:off x="1180" y="2965"/>
              <a:ext cx="535" cy="14"/>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2020" name="Rectangle 27"/>
            <p:cNvSpPr>
              <a:spLocks noChangeArrowheads="1"/>
            </p:cNvSpPr>
            <p:nvPr/>
          </p:nvSpPr>
          <p:spPr bwMode="auto">
            <a:xfrm>
              <a:off x="1701" y="2972"/>
              <a:ext cx="14" cy="492"/>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2021" name="Rectangle 28"/>
            <p:cNvSpPr>
              <a:spLocks noChangeArrowheads="1"/>
            </p:cNvSpPr>
            <p:nvPr/>
          </p:nvSpPr>
          <p:spPr bwMode="auto">
            <a:xfrm>
              <a:off x="1173" y="3450"/>
              <a:ext cx="535" cy="14"/>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2022" name="Rectangle 29"/>
            <p:cNvSpPr>
              <a:spLocks noChangeArrowheads="1"/>
            </p:cNvSpPr>
            <p:nvPr/>
          </p:nvSpPr>
          <p:spPr bwMode="auto">
            <a:xfrm>
              <a:off x="1173" y="2965"/>
              <a:ext cx="15" cy="492"/>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2023" name="Rectangle 30"/>
            <p:cNvSpPr>
              <a:spLocks noChangeArrowheads="1"/>
            </p:cNvSpPr>
            <p:nvPr/>
          </p:nvSpPr>
          <p:spPr bwMode="auto">
            <a:xfrm>
              <a:off x="1359" y="3008"/>
              <a:ext cx="216" cy="136"/>
            </a:xfrm>
            <a:prstGeom prst="rect">
              <a:avLst/>
            </a:prstGeom>
            <a:noFill/>
            <a:ln w="9525">
              <a:noFill/>
              <a:miter lim="800000"/>
              <a:headEnd/>
              <a:tailEnd/>
            </a:ln>
          </p:spPr>
          <p:txBody>
            <a:bodyPr wrap="none" lIns="0" tIns="0" rIns="0" bIns="0">
              <a:spAutoFit/>
            </a:bodyPr>
            <a:lstStyle/>
            <a:p>
              <a:pPr eaLnBrk="1" hangingPunct="1"/>
              <a:r>
                <a:rPr lang="en-US" sz="1400" b="1">
                  <a:solidFill>
                    <a:srgbClr val="000000"/>
                  </a:solidFill>
                  <a:latin typeface="Times New Roman" pitchFamily="18" charset="0"/>
                </a:rPr>
                <a:t>Diff.</a:t>
              </a:r>
              <a:endParaRPr lang="en-US" sz="2800">
                <a:solidFill>
                  <a:srgbClr val="000000"/>
                </a:solidFill>
                <a:latin typeface="Arial" pitchFamily="34" charset="0"/>
              </a:endParaRPr>
            </a:p>
          </p:txBody>
        </p:sp>
        <p:sp>
          <p:nvSpPr>
            <p:cNvPr id="142024" name="Rectangle 31"/>
            <p:cNvSpPr>
              <a:spLocks noChangeArrowheads="1"/>
            </p:cNvSpPr>
            <p:nvPr/>
          </p:nvSpPr>
          <p:spPr bwMode="auto">
            <a:xfrm>
              <a:off x="1323" y="3115"/>
              <a:ext cx="271" cy="136"/>
            </a:xfrm>
            <a:prstGeom prst="rect">
              <a:avLst/>
            </a:prstGeom>
            <a:noFill/>
            <a:ln w="9525">
              <a:noFill/>
              <a:miter lim="800000"/>
              <a:headEnd/>
              <a:tailEnd/>
            </a:ln>
          </p:spPr>
          <p:txBody>
            <a:bodyPr wrap="none" lIns="0" tIns="0" rIns="0" bIns="0">
              <a:spAutoFit/>
            </a:bodyPr>
            <a:lstStyle/>
            <a:p>
              <a:pPr eaLnBrk="1" hangingPunct="1"/>
              <a:r>
                <a:rPr lang="en-US" sz="1400" b="1">
                  <a:solidFill>
                    <a:srgbClr val="000000"/>
                  </a:solidFill>
                  <a:latin typeface="Times New Roman" pitchFamily="18" charset="0"/>
                </a:rPr>
                <a:t>Sense</a:t>
              </a:r>
              <a:endParaRPr lang="en-US" sz="2800">
                <a:solidFill>
                  <a:srgbClr val="000000"/>
                </a:solidFill>
                <a:latin typeface="Arial" pitchFamily="34" charset="0"/>
              </a:endParaRPr>
            </a:p>
          </p:txBody>
        </p:sp>
        <p:sp>
          <p:nvSpPr>
            <p:cNvPr id="142025" name="Rectangle 32"/>
            <p:cNvSpPr>
              <a:spLocks noChangeArrowheads="1"/>
            </p:cNvSpPr>
            <p:nvPr/>
          </p:nvSpPr>
          <p:spPr bwMode="auto">
            <a:xfrm>
              <a:off x="1330" y="3236"/>
              <a:ext cx="238" cy="136"/>
            </a:xfrm>
            <a:prstGeom prst="rect">
              <a:avLst/>
            </a:prstGeom>
            <a:noFill/>
            <a:ln w="9525">
              <a:noFill/>
              <a:miter lim="800000"/>
              <a:headEnd/>
              <a:tailEnd/>
            </a:ln>
          </p:spPr>
          <p:txBody>
            <a:bodyPr wrap="none" lIns="0" tIns="0" rIns="0" bIns="0">
              <a:spAutoFit/>
            </a:bodyPr>
            <a:lstStyle/>
            <a:p>
              <a:pPr eaLnBrk="1" hangingPunct="1"/>
              <a:r>
                <a:rPr lang="en-US" sz="1400" b="1">
                  <a:solidFill>
                    <a:srgbClr val="000000"/>
                  </a:solidFill>
                  <a:latin typeface="Times New Roman" pitchFamily="18" charset="0"/>
                </a:rPr>
                <a:t>Amp</a:t>
              </a:r>
              <a:endParaRPr lang="en-US" sz="2800">
                <a:solidFill>
                  <a:srgbClr val="000000"/>
                </a:solidFill>
                <a:latin typeface="Arial" pitchFamily="34" charset="0"/>
              </a:endParaRPr>
            </a:p>
          </p:txBody>
        </p:sp>
        <p:sp>
          <p:nvSpPr>
            <p:cNvPr id="142026" name="Freeform 33"/>
            <p:cNvSpPr>
              <a:spLocks/>
            </p:cNvSpPr>
            <p:nvPr/>
          </p:nvSpPr>
          <p:spPr bwMode="auto">
            <a:xfrm>
              <a:off x="1751" y="3229"/>
              <a:ext cx="14" cy="14"/>
            </a:xfrm>
            <a:custGeom>
              <a:avLst/>
              <a:gdLst>
                <a:gd name="T0" fmla="*/ 0 w 14"/>
                <a:gd name="T1" fmla="*/ 7 h 14"/>
                <a:gd name="T2" fmla="*/ 7 w 14"/>
                <a:gd name="T3" fmla="*/ 14 h 14"/>
                <a:gd name="T4" fmla="*/ 7 w 14"/>
                <a:gd name="T5" fmla="*/ 14 h 14"/>
                <a:gd name="T6" fmla="*/ 14 w 14"/>
                <a:gd name="T7" fmla="*/ 14 h 14"/>
                <a:gd name="T8" fmla="*/ 14 w 14"/>
                <a:gd name="T9" fmla="*/ 7 h 14"/>
                <a:gd name="T10" fmla="*/ 14 w 14"/>
                <a:gd name="T11" fmla="*/ 0 h 14"/>
                <a:gd name="T12" fmla="*/ 7 w 14"/>
                <a:gd name="T13" fmla="*/ 0 h 14"/>
                <a:gd name="T14" fmla="*/ 7 w 14"/>
                <a:gd name="T15" fmla="*/ 0 h 14"/>
                <a:gd name="T16" fmla="*/ 0 w 14"/>
                <a:gd name="T17" fmla="*/ 7 h 1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4"/>
                <a:gd name="T28" fmla="*/ 0 h 14"/>
                <a:gd name="T29" fmla="*/ 14 w 14"/>
                <a:gd name="T30" fmla="*/ 14 h 1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4" h="14">
                  <a:moveTo>
                    <a:pt x="0" y="7"/>
                  </a:moveTo>
                  <a:lnTo>
                    <a:pt x="7" y="14"/>
                  </a:lnTo>
                  <a:lnTo>
                    <a:pt x="14" y="14"/>
                  </a:lnTo>
                  <a:lnTo>
                    <a:pt x="14" y="7"/>
                  </a:lnTo>
                  <a:lnTo>
                    <a:pt x="14" y="0"/>
                  </a:lnTo>
                  <a:lnTo>
                    <a:pt x="7" y="0"/>
                  </a:lnTo>
                  <a:lnTo>
                    <a:pt x="0" y="7"/>
                  </a:lnTo>
                  <a:close/>
                </a:path>
              </a:pathLst>
            </a:custGeom>
            <a:blipFill dpi="0" rotWithShape="0">
              <a:blip r:embed="rId3" cstate="print"/>
              <a:srcRect/>
              <a:tile tx="0" ty="0" sx="100000" sy="100000" flip="none" algn="tl"/>
            </a:blipFill>
            <a:ln w="9525">
              <a:noFill/>
              <a:round/>
              <a:headEnd/>
              <a:tailEnd/>
            </a:ln>
          </p:spPr>
          <p:txBody>
            <a:bodyPr/>
            <a:lstStyle/>
            <a:p>
              <a:endParaRPr lang="en-US"/>
            </a:p>
          </p:txBody>
        </p:sp>
        <p:sp>
          <p:nvSpPr>
            <p:cNvPr id="142027" name="Freeform 34"/>
            <p:cNvSpPr>
              <a:spLocks/>
            </p:cNvSpPr>
            <p:nvPr/>
          </p:nvSpPr>
          <p:spPr bwMode="auto">
            <a:xfrm>
              <a:off x="1701" y="3200"/>
              <a:ext cx="64" cy="65"/>
            </a:xfrm>
            <a:custGeom>
              <a:avLst/>
              <a:gdLst>
                <a:gd name="T0" fmla="*/ 57 w 64"/>
                <a:gd name="T1" fmla="*/ 36 h 65"/>
                <a:gd name="T2" fmla="*/ 57 w 64"/>
                <a:gd name="T3" fmla="*/ 57 h 65"/>
                <a:gd name="T4" fmla="*/ 64 w 64"/>
                <a:gd name="T5" fmla="*/ 65 h 65"/>
                <a:gd name="T6" fmla="*/ 50 w 64"/>
                <a:gd name="T7" fmla="*/ 57 h 65"/>
                <a:gd name="T8" fmla="*/ 7 w 64"/>
                <a:gd name="T9" fmla="*/ 29 h 65"/>
                <a:gd name="T10" fmla="*/ 0 w 64"/>
                <a:gd name="T11" fmla="*/ 29 h 65"/>
                <a:gd name="T12" fmla="*/ 14 w 64"/>
                <a:gd name="T13" fmla="*/ 22 h 65"/>
                <a:gd name="T14" fmla="*/ 57 w 64"/>
                <a:gd name="T15" fmla="*/ 0 h 65"/>
                <a:gd name="T16" fmla="*/ 57 w 64"/>
                <a:gd name="T17" fmla="*/ 0 h 65"/>
                <a:gd name="T18" fmla="*/ 57 w 64"/>
                <a:gd name="T19" fmla="*/ 8 h 65"/>
                <a:gd name="T20" fmla="*/ 57 w 64"/>
                <a:gd name="T21" fmla="*/ 8 h 65"/>
                <a:gd name="T22" fmla="*/ 14 w 64"/>
                <a:gd name="T23" fmla="*/ 29 h 65"/>
                <a:gd name="T24" fmla="*/ 14 w 64"/>
                <a:gd name="T25" fmla="*/ 22 h 65"/>
                <a:gd name="T26" fmla="*/ 14 w 64"/>
                <a:gd name="T27" fmla="*/ 22 h 65"/>
                <a:gd name="T28" fmla="*/ 57 w 64"/>
                <a:gd name="T29" fmla="*/ 50 h 65"/>
                <a:gd name="T30" fmla="*/ 50 w 64"/>
                <a:gd name="T31" fmla="*/ 57 h 65"/>
                <a:gd name="T32" fmla="*/ 50 w 64"/>
                <a:gd name="T33" fmla="*/ 57 h 65"/>
                <a:gd name="T34" fmla="*/ 50 w 64"/>
                <a:gd name="T35" fmla="*/ 36 h 65"/>
                <a:gd name="T36" fmla="*/ 57 w 64"/>
                <a:gd name="T37" fmla="*/ 36 h 6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64"/>
                <a:gd name="T58" fmla="*/ 0 h 65"/>
                <a:gd name="T59" fmla="*/ 64 w 64"/>
                <a:gd name="T60" fmla="*/ 65 h 65"/>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64" h="65">
                  <a:moveTo>
                    <a:pt x="57" y="36"/>
                  </a:moveTo>
                  <a:lnTo>
                    <a:pt x="57" y="57"/>
                  </a:lnTo>
                  <a:lnTo>
                    <a:pt x="64" y="65"/>
                  </a:lnTo>
                  <a:lnTo>
                    <a:pt x="50" y="57"/>
                  </a:lnTo>
                  <a:lnTo>
                    <a:pt x="7" y="29"/>
                  </a:lnTo>
                  <a:lnTo>
                    <a:pt x="0" y="29"/>
                  </a:lnTo>
                  <a:lnTo>
                    <a:pt x="14" y="22"/>
                  </a:lnTo>
                  <a:lnTo>
                    <a:pt x="57" y="0"/>
                  </a:lnTo>
                  <a:lnTo>
                    <a:pt x="57" y="8"/>
                  </a:lnTo>
                  <a:lnTo>
                    <a:pt x="14" y="29"/>
                  </a:lnTo>
                  <a:lnTo>
                    <a:pt x="14" y="22"/>
                  </a:lnTo>
                  <a:lnTo>
                    <a:pt x="57" y="50"/>
                  </a:lnTo>
                  <a:lnTo>
                    <a:pt x="50" y="57"/>
                  </a:lnTo>
                  <a:lnTo>
                    <a:pt x="50" y="36"/>
                  </a:lnTo>
                  <a:lnTo>
                    <a:pt x="57" y="36"/>
                  </a:lnTo>
                  <a:close/>
                </a:path>
              </a:pathLst>
            </a:custGeom>
            <a:blipFill dpi="0" rotWithShape="0">
              <a:blip r:embed="rId3" cstate="print"/>
              <a:srcRect/>
              <a:tile tx="0" ty="0" sx="100000" sy="100000" flip="none" algn="tl"/>
            </a:blipFill>
            <a:ln w="9525">
              <a:noFill/>
              <a:round/>
              <a:headEnd/>
              <a:tailEnd/>
            </a:ln>
          </p:spPr>
          <p:txBody>
            <a:bodyPr/>
            <a:lstStyle/>
            <a:p>
              <a:endParaRPr lang="en-US"/>
            </a:p>
          </p:txBody>
        </p:sp>
        <p:sp>
          <p:nvSpPr>
            <p:cNvPr id="142028" name="Freeform 35"/>
            <p:cNvSpPr>
              <a:spLocks/>
            </p:cNvSpPr>
            <p:nvPr/>
          </p:nvSpPr>
          <p:spPr bwMode="auto">
            <a:xfrm>
              <a:off x="1751" y="3208"/>
              <a:ext cx="7" cy="28"/>
            </a:xfrm>
            <a:custGeom>
              <a:avLst/>
              <a:gdLst>
                <a:gd name="T0" fmla="*/ 7 w 7"/>
                <a:gd name="T1" fmla="*/ 0 h 28"/>
                <a:gd name="T2" fmla="*/ 7 w 7"/>
                <a:gd name="T3" fmla="*/ 28 h 28"/>
                <a:gd name="T4" fmla="*/ 0 w 7"/>
                <a:gd name="T5" fmla="*/ 28 h 28"/>
                <a:gd name="T6" fmla="*/ 0 w 7"/>
                <a:gd name="T7" fmla="*/ 28 h 28"/>
                <a:gd name="T8" fmla="*/ 0 w 7"/>
                <a:gd name="T9" fmla="*/ 28 h 28"/>
                <a:gd name="T10" fmla="*/ 0 w 7"/>
                <a:gd name="T11" fmla="*/ 0 h 28"/>
                <a:gd name="T12" fmla="*/ 7 w 7"/>
                <a:gd name="T13" fmla="*/ 0 h 28"/>
                <a:gd name="T14" fmla="*/ 0 60000 65536"/>
                <a:gd name="T15" fmla="*/ 0 60000 65536"/>
                <a:gd name="T16" fmla="*/ 0 60000 65536"/>
                <a:gd name="T17" fmla="*/ 0 60000 65536"/>
                <a:gd name="T18" fmla="*/ 0 60000 65536"/>
                <a:gd name="T19" fmla="*/ 0 60000 65536"/>
                <a:gd name="T20" fmla="*/ 0 60000 65536"/>
                <a:gd name="T21" fmla="*/ 0 w 7"/>
                <a:gd name="T22" fmla="*/ 0 h 28"/>
                <a:gd name="T23" fmla="*/ 7 w 7"/>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 h="28">
                  <a:moveTo>
                    <a:pt x="7" y="0"/>
                  </a:moveTo>
                  <a:lnTo>
                    <a:pt x="7" y="28"/>
                  </a:lnTo>
                  <a:lnTo>
                    <a:pt x="0" y="28"/>
                  </a:lnTo>
                  <a:lnTo>
                    <a:pt x="0" y="0"/>
                  </a:lnTo>
                  <a:lnTo>
                    <a:pt x="7" y="0"/>
                  </a:lnTo>
                  <a:close/>
                </a:path>
              </a:pathLst>
            </a:custGeom>
            <a:blipFill dpi="0" rotWithShape="0">
              <a:blip r:embed="rId3" cstate="print"/>
              <a:srcRect/>
              <a:tile tx="0" ty="0" sx="100000" sy="100000" flip="none" algn="tl"/>
            </a:blipFill>
            <a:ln w="9525">
              <a:noFill/>
              <a:round/>
              <a:headEnd/>
              <a:tailEnd/>
            </a:ln>
          </p:spPr>
          <p:txBody>
            <a:bodyPr/>
            <a:lstStyle/>
            <a:p>
              <a:endParaRPr lang="en-US"/>
            </a:p>
          </p:txBody>
        </p:sp>
        <p:sp>
          <p:nvSpPr>
            <p:cNvPr id="142029" name="Freeform 36"/>
            <p:cNvSpPr>
              <a:spLocks/>
            </p:cNvSpPr>
            <p:nvPr/>
          </p:nvSpPr>
          <p:spPr bwMode="auto">
            <a:xfrm>
              <a:off x="1715" y="3208"/>
              <a:ext cx="43" cy="49"/>
            </a:xfrm>
            <a:custGeom>
              <a:avLst/>
              <a:gdLst>
                <a:gd name="T0" fmla="*/ 43 w 43"/>
                <a:gd name="T1" fmla="*/ 28 h 49"/>
                <a:gd name="T2" fmla="*/ 43 w 43"/>
                <a:gd name="T3" fmla="*/ 49 h 49"/>
                <a:gd name="T4" fmla="*/ 0 w 43"/>
                <a:gd name="T5" fmla="*/ 21 h 49"/>
                <a:gd name="T6" fmla="*/ 43 w 43"/>
                <a:gd name="T7" fmla="*/ 0 h 49"/>
                <a:gd name="T8" fmla="*/ 43 w 43"/>
                <a:gd name="T9" fmla="*/ 28 h 49"/>
                <a:gd name="T10" fmla="*/ 0 60000 65536"/>
                <a:gd name="T11" fmla="*/ 0 60000 65536"/>
                <a:gd name="T12" fmla="*/ 0 60000 65536"/>
                <a:gd name="T13" fmla="*/ 0 60000 65536"/>
                <a:gd name="T14" fmla="*/ 0 60000 65536"/>
                <a:gd name="T15" fmla="*/ 0 w 43"/>
                <a:gd name="T16" fmla="*/ 0 h 49"/>
                <a:gd name="T17" fmla="*/ 43 w 43"/>
                <a:gd name="T18" fmla="*/ 49 h 49"/>
              </a:gdLst>
              <a:ahLst/>
              <a:cxnLst>
                <a:cxn ang="T10">
                  <a:pos x="T0" y="T1"/>
                </a:cxn>
                <a:cxn ang="T11">
                  <a:pos x="T2" y="T3"/>
                </a:cxn>
                <a:cxn ang="T12">
                  <a:pos x="T4" y="T5"/>
                </a:cxn>
                <a:cxn ang="T13">
                  <a:pos x="T6" y="T7"/>
                </a:cxn>
                <a:cxn ang="T14">
                  <a:pos x="T8" y="T9"/>
                </a:cxn>
              </a:cxnLst>
              <a:rect l="T15" t="T16" r="T17" b="T18"/>
              <a:pathLst>
                <a:path w="43" h="49">
                  <a:moveTo>
                    <a:pt x="43" y="28"/>
                  </a:moveTo>
                  <a:lnTo>
                    <a:pt x="43" y="49"/>
                  </a:lnTo>
                  <a:lnTo>
                    <a:pt x="0" y="21"/>
                  </a:lnTo>
                  <a:lnTo>
                    <a:pt x="43" y="0"/>
                  </a:lnTo>
                  <a:lnTo>
                    <a:pt x="43" y="28"/>
                  </a:lnTo>
                  <a:close/>
                </a:path>
              </a:pathLst>
            </a:custGeom>
            <a:blipFill dpi="0" rotWithShape="0">
              <a:blip r:embed="rId3" cstate="print"/>
              <a:srcRect/>
              <a:tile tx="0" ty="0" sx="100000" sy="100000" flip="none" algn="tl"/>
            </a:blipFill>
            <a:ln w="9525">
              <a:noFill/>
              <a:round/>
              <a:headEnd/>
              <a:tailEnd/>
            </a:ln>
          </p:spPr>
          <p:txBody>
            <a:bodyPr/>
            <a:lstStyle/>
            <a:p>
              <a:endParaRPr lang="en-US"/>
            </a:p>
          </p:txBody>
        </p:sp>
        <p:sp>
          <p:nvSpPr>
            <p:cNvPr id="142030" name="Rectangle 37"/>
            <p:cNvSpPr>
              <a:spLocks noChangeArrowheads="1"/>
            </p:cNvSpPr>
            <p:nvPr/>
          </p:nvSpPr>
          <p:spPr bwMode="auto">
            <a:xfrm>
              <a:off x="1851" y="3236"/>
              <a:ext cx="7" cy="14"/>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2031" name="Rectangle 38"/>
            <p:cNvSpPr>
              <a:spLocks noChangeArrowheads="1"/>
            </p:cNvSpPr>
            <p:nvPr/>
          </p:nvSpPr>
          <p:spPr bwMode="auto">
            <a:xfrm>
              <a:off x="1751" y="3229"/>
              <a:ext cx="7" cy="14"/>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2032" name="Freeform 39"/>
            <p:cNvSpPr>
              <a:spLocks/>
            </p:cNvSpPr>
            <p:nvPr/>
          </p:nvSpPr>
          <p:spPr bwMode="auto">
            <a:xfrm>
              <a:off x="1758" y="3229"/>
              <a:ext cx="93" cy="21"/>
            </a:xfrm>
            <a:custGeom>
              <a:avLst/>
              <a:gdLst>
                <a:gd name="T0" fmla="*/ 93 w 93"/>
                <a:gd name="T1" fmla="*/ 21 h 21"/>
                <a:gd name="T2" fmla="*/ 93 w 93"/>
                <a:gd name="T3" fmla="*/ 7 h 21"/>
                <a:gd name="T4" fmla="*/ 0 w 93"/>
                <a:gd name="T5" fmla="*/ 0 h 21"/>
                <a:gd name="T6" fmla="*/ 0 w 93"/>
                <a:gd name="T7" fmla="*/ 14 h 21"/>
                <a:gd name="T8" fmla="*/ 93 w 93"/>
                <a:gd name="T9" fmla="*/ 21 h 21"/>
                <a:gd name="T10" fmla="*/ 0 60000 65536"/>
                <a:gd name="T11" fmla="*/ 0 60000 65536"/>
                <a:gd name="T12" fmla="*/ 0 60000 65536"/>
                <a:gd name="T13" fmla="*/ 0 60000 65536"/>
                <a:gd name="T14" fmla="*/ 0 60000 65536"/>
                <a:gd name="T15" fmla="*/ 0 w 93"/>
                <a:gd name="T16" fmla="*/ 0 h 21"/>
                <a:gd name="T17" fmla="*/ 93 w 93"/>
                <a:gd name="T18" fmla="*/ 21 h 21"/>
              </a:gdLst>
              <a:ahLst/>
              <a:cxnLst>
                <a:cxn ang="T10">
                  <a:pos x="T0" y="T1"/>
                </a:cxn>
                <a:cxn ang="T11">
                  <a:pos x="T2" y="T3"/>
                </a:cxn>
                <a:cxn ang="T12">
                  <a:pos x="T4" y="T5"/>
                </a:cxn>
                <a:cxn ang="T13">
                  <a:pos x="T6" y="T7"/>
                </a:cxn>
                <a:cxn ang="T14">
                  <a:pos x="T8" y="T9"/>
                </a:cxn>
              </a:cxnLst>
              <a:rect l="T15" t="T16" r="T17" b="T18"/>
              <a:pathLst>
                <a:path w="93" h="21">
                  <a:moveTo>
                    <a:pt x="93" y="21"/>
                  </a:moveTo>
                  <a:lnTo>
                    <a:pt x="93" y="7"/>
                  </a:lnTo>
                  <a:lnTo>
                    <a:pt x="0" y="0"/>
                  </a:lnTo>
                  <a:lnTo>
                    <a:pt x="0" y="14"/>
                  </a:lnTo>
                  <a:lnTo>
                    <a:pt x="93" y="21"/>
                  </a:lnTo>
                  <a:close/>
                </a:path>
              </a:pathLst>
            </a:custGeom>
            <a:blipFill dpi="0" rotWithShape="0">
              <a:blip r:embed="rId3" cstate="print"/>
              <a:srcRect/>
              <a:tile tx="0" ty="0" sx="100000" sy="100000" flip="none" algn="tl"/>
            </a:blipFill>
            <a:ln w="9525">
              <a:noFill/>
              <a:round/>
              <a:headEnd/>
              <a:tailEnd/>
            </a:ln>
          </p:spPr>
          <p:txBody>
            <a:bodyPr/>
            <a:lstStyle/>
            <a:p>
              <a:endParaRPr lang="en-US"/>
            </a:p>
          </p:txBody>
        </p:sp>
        <p:sp>
          <p:nvSpPr>
            <p:cNvPr id="142033" name="Freeform 40"/>
            <p:cNvSpPr>
              <a:spLocks/>
            </p:cNvSpPr>
            <p:nvPr/>
          </p:nvSpPr>
          <p:spPr bwMode="auto">
            <a:xfrm>
              <a:off x="1116" y="3236"/>
              <a:ext cx="14" cy="14"/>
            </a:xfrm>
            <a:custGeom>
              <a:avLst/>
              <a:gdLst>
                <a:gd name="T0" fmla="*/ 14 w 14"/>
                <a:gd name="T1" fmla="*/ 7 h 14"/>
                <a:gd name="T2" fmla="*/ 14 w 14"/>
                <a:gd name="T3" fmla="*/ 0 h 14"/>
                <a:gd name="T4" fmla="*/ 7 w 14"/>
                <a:gd name="T5" fmla="*/ 0 h 14"/>
                <a:gd name="T6" fmla="*/ 7 w 14"/>
                <a:gd name="T7" fmla="*/ 0 h 14"/>
                <a:gd name="T8" fmla="*/ 0 w 14"/>
                <a:gd name="T9" fmla="*/ 7 h 14"/>
                <a:gd name="T10" fmla="*/ 7 w 14"/>
                <a:gd name="T11" fmla="*/ 7 h 14"/>
                <a:gd name="T12" fmla="*/ 7 w 14"/>
                <a:gd name="T13" fmla="*/ 14 h 14"/>
                <a:gd name="T14" fmla="*/ 14 w 14"/>
                <a:gd name="T15" fmla="*/ 7 h 14"/>
                <a:gd name="T16" fmla="*/ 14 w 14"/>
                <a:gd name="T17" fmla="*/ 7 h 1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4"/>
                <a:gd name="T28" fmla="*/ 0 h 14"/>
                <a:gd name="T29" fmla="*/ 14 w 14"/>
                <a:gd name="T30" fmla="*/ 14 h 1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4" h="14">
                  <a:moveTo>
                    <a:pt x="14" y="7"/>
                  </a:moveTo>
                  <a:lnTo>
                    <a:pt x="14" y="0"/>
                  </a:lnTo>
                  <a:lnTo>
                    <a:pt x="7" y="0"/>
                  </a:lnTo>
                  <a:lnTo>
                    <a:pt x="0" y="7"/>
                  </a:lnTo>
                  <a:lnTo>
                    <a:pt x="7" y="7"/>
                  </a:lnTo>
                  <a:lnTo>
                    <a:pt x="7" y="14"/>
                  </a:lnTo>
                  <a:lnTo>
                    <a:pt x="14" y="7"/>
                  </a:lnTo>
                  <a:close/>
                </a:path>
              </a:pathLst>
            </a:custGeom>
            <a:blipFill dpi="0" rotWithShape="0">
              <a:blip r:embed="rId3" cstate="print"/>
              <a:srcRect/>
              <a:tile tx="0" ty="0" sx="100000" sy="100000" flip="none" algn="tl"/>
            </a:blipFill>
            <a:ln w="9525">
              <a:noFill/>
              <a:round/>
              <a:headEnd/>
              <a:tailEnd/>
            </a:ln>
          </p:spPr>
          <p:txBody>
            <a:bodyPr/>
            <a:lstStyle/>
            <a:p>
              <a:endParaRPr lang="en-US"/>
            </a:p>
          </p:txBody>
        </p:sp>
        <p:sp>
          <p:nvSpPr>
            <p:cNvPr id="142034" name="Freeform 41"/>
            <p:cNvSpPr>
              <a:spLocks/>
            </p:cNvSpPr>
            <p:nvPr/>
          </p:nvSpPr>
          <p:spPr bwMode="auto">
            <a:xfrm>
              <a:off x="1130" y="3208"/>
              <a:ext cx="58" cy="64"/>
            </a:xfrm>
            <a:custGeom>
              <a:avLst/>
              <a:gdLst>
                <a:gd name="T0" fmla="*/ 0 w 58"/>
                <a:gd name="T1" fmla="*/ 35 h 64"/>
                <a:gd name="T2" fmla="*/ 0 w 58"/>
                <a:gd name="T3" fmla="*/ 7 h 64"/>
                <a:gd name="T4" fmla="*/ 0 w 58"/>
                <a:gd name="T5" fmla="*/ 0 h 64"/>
                <a:gd name="T6" fmla="*/ 8 w 58"/>
                <a:gd name="T7" fmla="*/ 7 h 64"/>
                <a:gd name="T8" fmla="*/ 50 w 58"/>
                <a:gd name="T9" fmla="*/ 35 h 64"/>
                <a:gd name="T10" fmla="*/ 58 w 58"/>
                <a:gd name="T11" fmla="*/ 35 h 64"/>
                <a:gd name="T12" fmla="*/ 43 w 58"/>
                <a:gd name="T13" fmla="*/ 42 h 64"/>
                <a:gd name="T14" fmla="*/ 0 w 58"/>
                <a:gd name="T15" fmla="*/ 64 h 64"/>
                <a:gd name="T16" fmla="*/ 0 w 58"/>
                <a:gd name="T17" fmla="*/ 64 h 64"/>
                <a:gd name="T18" fmla="*/ 0 w 58"/>
                <a:gd name="T19" fmla="*/ 57 h 64"/>
                <a:gd name="T20" fmla="*/ 0 w 58"/>
                <a:gd name="T21" fmla="*/ 57 h 64"/>
                <a:gd name="T22" fmla="*/ 43 w 58"/>
                <a:gd name="T23" fmla="*/ 35 h 64"/>
                <a:gd name="T24" fmla="*/ 43 w 58"/>
                <a:gd name="T25" fmla="*/ 42 h 64"/>
                <a:gd name="T26" fmla="*/ 43 w 58"/>
                <a:gd name="T27" fmla="*/ 42 h 64"/>
                <a:gd name="T28" fmla="*/ 0 w 58"/>
                <a:gd name="T29" fmla="*/ 14 h 64"/>
                <a:gd name="T30" fmla="*/ 8 w 58"/>
                <a:gd name="T31" fmla="*/ 7 h 64"/>
                <a:gd name="T32" fmla="*/ 8 w 58"/>
                <a:gd name="T33" fmla="*/ 7 h 64"/>
                <a:gd name="T34" fmla="*/ 8 w 58"/>
                <a:gd name="T35" fmla="*/ 35 h 64"/>
                <a:gd name="T36" fmla="*/ 0 w 58"/>
                <a:gd name="T37" fmla="*/ 35 h 6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58"/>
                <a:gd name="T58" fmla="*/ 0 h 64"/>
                <a:gd name="T59" fmla="*/ 58 w 58"/>
                <a:gd name="T60" fmla="*/ 64 h 6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58" h="64">
                  <a:moveTo>
                    <a:pt x="0" y="35"/>
                  </a:moveTo>
                  <a:lnTo>
                    <a:pt x="0" y="7"/>
                  </a:lnTo>
                  <a:lnTo>
                    <a:pt x="0" y="0"/>
                  </a:lnTo>
                  <a:lnTo>
                    <a:pt x="8" y="7"/>
                  </a:lnTo>
                  <a:lnTo>
                    <a:pt x="50" y="35"/>
                  </a:lnTo>
                  <a:lnTo>
                    <a:pt x="58" y="35"/>
                  </a:lnTo>
                  <a:lnTo>
                    <a:pt x="43" y="42"/>
                  </a:lnTo>
                  <a:lnTo>
                    <a:pt x="0" y="64"/>
                  </a:lnTo>
                  <a:lnTo>
                    <a:pt x="0" y="57"/>
                  </a:lnTo>
                  <a:lnTo>
                    <a:pt x="43" y="35"/>
                  </a:lnTo>
                  <a:lnTo>
                    <a:pt x="43" y="42"/>
                  </a:lnTo>
                  <a:lnTo>
                    <a:pt x="0" y="14"/>
                  </a:lnTo>
                  <a:lnTo>
                    <a:pt x="8" y="7"/>
                  </a:lnTo>
                  <a:lnTo>
                    <a:pt x="8" y="35"/>
                  </a:lnTo>
                  <a:lnTo>
                    <a:pt x="0" y="35"/>
                  </a:lnTo>
                  <a:close/>
                </a:path>
              </a:pathLst>
            </a:custGeom>
            <a:blipFill dpi="0" rotWithShape="0">
              <a:blip r:embed="rId3" cstate="print"/>
              <a:srcRect/>
              <a:tile tx="0" ty="0" sx="100000" sy="100000" flip="none" algn="tl"/>
            </a:blipFill>
            <a:ln w="9525">
              <a:noFill/>
              <a:round/>
              <a:headEnd/>
              <a:tailEnd/>
            </a:ln>
          </p:spPr>
          <p:txBody>
            <a:bodyPr/>
            <a:lstStyle/>
            <a:p>
              <a:endParaRPr lang="en-US"/>
            </a:p>
          </p:txBody>
        </p:sp>
        <p:sp>
          <p:nvSpPr>
            <p:cNvPr id="142035" name="Freeform 42"/>
            <p:cNvSpPr>
              <a:spLocks/>
            </p:cNvSpPr>
            <p:nvPr/>
          </p:nvSpPr>
          <p:spPr bwMode="auto">
            <a:xfrm>
              <a:off x="1130" y="3243"/>
              <a:ext cx="8" cy="22"/>
            </a:xfrm>
            <a:custGeom>
              <a:avLst/>
              <a:gdLst>
                <a:gd name="T0" fmla="*/ 0 w 8"/>
                <a:gd name="T1" fmla="*/ 22 h 22"/>
                <a:gd name="T2" fmla="*/ 0 w 8"/>
                <a:gd name="T3" fmla="*/ 0 h 22"/>
                <a:gd name="T4" fmla="*/ 8 w 8"/>
                <a:gd name="T5" fmla="*/ 0 h 22"/>
                <a:gd name="T6" fmla="*/ 8 w 8"/>
                <a:gd name="T7" fmla="*/ 0 h 22"/>
                <a:gd name="T8" fmla="*/ 8 w 8"/>
                <a:gd name="T9" fmla="*/ 0 h 22"/>
                <a:gd name="T10" fmla="*/ 8 w 8"/>
                <a:gd name="T11" fmla="*/ 22 h 22"/>
                <a:gd name="T12" fmla="*/ 0 w 8"/>
                <a:gd name="T13" fmla="*/ 22 h 22"/>
                <a:gd name="T14" fmla="*/ 0 60000 65536"/>
                <a:gd name="T15" fmla="*/ 0 60000 65536"/>
                <a:gd name="T16" fmla="*/ 0 60000 65536"/>
                <a:gd name="T17" fmla="*/ 0 60000 65536"/>
                <a:gd name="T18" fmla="*/ 0 60000 65536"/>
                <a:gd name="T19" fmla="*/ 0 60000 65536"/>
                <a:gd name="T20" fmla="*/ 0 60000 65536"/>
                <a:gd name="T21" fmla="*/ 0 w 8"/>
                <a:gd name="T22" fmla="*/ 0 h 22"/>
                <a:gd name="T23" fmla="*/ 8 w 8"/>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 h="22">
                  <a:moveTo>
                    <a:pt x="0" y="22"/>
                  </a:moveTo>
                  <a:lnTo>
                    <a:pt x="0" y="0"/>
                  </a:lnTo>
                  <a:lnTo>
                    <a:pt x="8" y="0"/>
                  </a:lnTo>
                  <a:lnTo>
                    <a:pt x="8" y="22"/>
                  </a:lnTo>
                  <a:lnTo>
                    <a:pt x="0" y="22"/>
                  </a:lnTo>
                  <a:close/>
                </a:path>
              </a:pathLst>
            </a:custGeom>
            <a:blipFill dpi="0" rotWithShape="0">
              <a:blip r:embed="rId3" cstate="print"/>
              <a:srcRect/>
              <a:tile tx="0" ty="0" sx="100000" sy="100000" flip="none" algn="tl"/>
            </a:blipFill>
            <a:ln w="9525">
              <a:noFill/>
              <a:round/>
              <a:headEnd/>
              <a:tailEnd/>
            </a:ln>
          </p:spPr>
          <p:txBody>
            <a:bodyPr/>
            <a:lstStyle/>
            <a:p>
              <a:endParaRPr lang="en-US"/>
            </a:p>
          </p:txBody>
        </p:sp>
        <p:sp>
          <p:nvSpPr>
            <p:cNvPr id="142036" name="Freeform 43"/>
            <p:cNvSpPr>
              <a:spLocks/>
            </p:cNvSpPr>
            <p:nvPr/>
          </p:nvSpPr>
          <p:spPr bwMode="auto">
            <a:xfrm>
              <a:off x="1130" y="3215"/>
              <a:ext cx="43" cy="50"/>
            </a:xfrm>
            <a:custGeom>
              <a:avLst/>
              <a:gdLst>
                <a:gd name="T0" fmla="*/ 0 w 43"/>
                <a:gd name="T1" fmla="*/ 28 h 50"/>
                <a:gd name="T2" fmla="*/ 0 w 43"/>
                <a:gd name="T3" fmla="*/ 0 h 50"/>
                <a:gd name="T4" fmla="*/ 43 w 43"/>
                <a:gd name="T5" fmla="*/ 28 h 50"/>
                <a:gd name="T6" fmla="*/ 0 w 43"/>
                <a:gd name="T7" fmla="*/ 50 h 50"/>
                <a:gd name="T8" fmla="*/ 0 w 43"/>
                <a:gd name="T9" fmla="*/ 28 h 50"/>
                <a:gd name="T10" fmla="*/ 0 60000 65536"/>
                <a:gd name="T11" fmla="*/ 0 60000 65536"/>
                <a:gd name="T12" fmla="*/ 0 60000 65536"/>
                <a:gd name="T13" fmla="*/ 0 60000 65536"/>
                <a:gd name="T14" fmla="*/ 0 60000 65536"/>
                <a:gd name="T15" fmla="*/ 0 w 43"/>
                <a:gd name="T16" fmla="*/ 0 h 50"/>
                <a:gd name="T17" fmla="*/ 43 w 43"/>
                <a:gd name="T18" fmla="*/ 50 h 50"/>
              </a:gdLst>
              <a:ahLst/>
              <a:cxnLst>
                <a:cxn ang="T10">
                  <a:pos x="T0" y="T1"/>
                </a:cxn>
                <a:cxn ang="T11">
                  <a:pos x="T2" y="T3"/>
                </a:cxn>
                <a:cxn ang="T12">
                  <a:pos x="T4" y="T5"/>
                </a:cxn>
                <a:cxn ang="T13">
                  <a:pos x="T6" y="T7"/>
                </a:cxn>
                <a:cxn ang="T14">
                  <a:pos x="T8" y="T9"/>
                </a:cxn>
              </a:cxnLst>
              <a:rect l="T15" t="T16" r="T17" b="T18"/>
              <a:pathLst>
                <a:path w="43" h="50">
                  <a:moveTo>
                    <a:pt x="0" y="28"/>
                  </a:moveTo>
                  <a:lnTo>
                    <a:pt x="0" y="0"/>
                  </a:lnTo>
                  <a:lnTo>
                    <a:pt x="43" y="28"/>
                  </a:lnTo>
                  <a:lnTo>
                    <a:pt x="0" y="50"/>
                  </a:lnTo>
                  <a:lnTo>
                    <a:pt x="0" y="28"/>
                  </a:lnTo>
                  <a:close/>
                </a:path>
              </a:pathLst>
            </a:custGeom>
            <a:blipFill dpi="0" rotWithShape="0">
              <a:blip r:embed="rId3" cstate="print"/>
              <a:srcRect/>
              <a:tile tx="0" ty="0" sx="100000" sy="100000" flip="none" algn="tl"/>
            </a:blipFill>
            <a:ln w="9525">
              <a:noFill/>
              <a:round/>
              <a:headEnd/>
              <a:tailEnd/>
            </a:ln>
          </p:spPr>
          <p:txBody>
            <a:bodyPr/>
            <a:lstStyle/>
            <a:p>
              <a:endParaRPr lang="en-US"/>
            </a:p>
          </p:txBody>
        </p:sp>
        <p:sp>
          <p:nvSpPr>
            <p:cNvPr id="142037" name="Rectangle 44"/>
            <p:cNvSpPr>
              <a:spLocks noChangeArrowheads="1"/>
            </p:cNvSpPr>
            <p:nvPr/>
          </p:nvSpPr>
          <p:spPr bwMode="auto">
            <a:xfrm>
              <a:off x="1031" y="3236"/>
              <a:ext cx="7" cy="14"/>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2038" name="Rectangle 45"/>
            <p:cNvSpPr>
              <a:spLocks noChangeArrowheads="1"/>
            </p:cNvSpPr>
            <p:nvPr/>
          </p:nvSpPr>
          <p:spPr bwMode="auto">
            <a:xfrm>
              <a:off x="1123" y="3236"/>
              <a:ext cx="7" cy="14"/>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2039" name="Rectangle 46"/>
            <p:cNvSpPr>
              <a:spLocks noChangeArrowheads="1"/>
            </p:cNvSpPr>
            <p:nvPr/>
          </p:nvSpPr>
          <p:spPr bwMode="auto">
            <a:xfrm>
              <a:off x="1038" y="3236"/>
              <a:ext cx="85" cy="14"/>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2040" name="Freeform 47"/>
            <p:cNvSpPr>
              <a:spLocks/>
            </p:cNvSpPr>
            <p:nvPr/>
          </p:nvSpPr>
          <p:spPr bwMode="auto">
            <a:xfrm>
              <a:off x="1266" y="3628"/>
              <a:ext cx="14" cy="14"/>
            </a:xfrm>
            <a:custGeom>
              <a:avLst/>
              <a:gdLst>
                <a:gd name="T0" fmla="*/ 7 w 14"/>
                <a:gd name="T1" fmla="*/ 14 h 14"/>
                <a:gd name="T2" fmla="*/ 7 w 14"/>
                <a:gd name="T3" fmla="*/ 7 h 14"/>
                <a:gd name="T4" fmla="*/ 14 w 14"/>
                <a:gd name="T5" fmla="*/ 7 h 14"/>
                <a:gd name="T6" fmla="*/ 7 w 14"/>
                <a:gd name="T7" fmla="*/ 0 h 14"/>
                <a:gd name="T8" fmla="*/ 7 w 14"/>
                <a:gd name="T9" fmla="*/ 0 h 14"/>
                <a:gd name="T10" fmla="*/ 0 w 14"/>
                <a:gd name="T11" fmla="*/ 0 h 14"/>
                <a:gd name="T12" fmla="*/ 0 w 14"/>
                <a:gd name="T13" fmla="*/ 7 h 14"/>
                <a:gd name="T14" fmla="*/ 0 w 14"/>
                <a:gd name="T15" fmla="*/ 7 h 14"/>
                <a:gd name="T16" fmla="*/ 7 w 14"/>
                <a:gd name="T17" fmla="*/ 14 h 1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4"/>
                <a:gd name="T28" fmla="*/ 0 h 14"/>
                <a:gd name="T29" fmla="*/ 14 w 14"/>
                <a:gd name="T30" fmla="*/ 14 h 1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4" h="14">
                  <a:moveTo>
                    <a:pt x="7" y="14"/>
                  </a:moveTo>
                  <a:lnTo>
                    <a:pt x="7" y="7"/>
                  </a:lnTo>
                  <a:lnTo>
                    <a:pt x="14" y="7"/>
                  </a:lnTo>
                  <a:lnTo>
                    <a:pt x="7" y="0"/>
                  </a:lnTo>
                  <a:lnTo>
                    <a:pt x="0" y="0"/>
                  </a:lnTo>
                  <a:lnTo>
                    <a:pt x="0" y="7"/>
                  </a:lnTo>
                  <a:lnTo>
                    <a:pt x="7" y="14"/>
                  </a:lnTo>
                  <a:close/>
                </a:path>
              </a:pathLst>
            </a:custGeom>
            <a:blipFill dpi="0" rotWithShape="0">
              <a:blip r:embed="rId3" cstate="print"/>
              <a:srcRect/>
              <a:tile tx="0" ty="0" sx="100000" sy="100000" flip="none" algn="tl"/>
            </a:blipFill>
            <a:ln w="9525">
              <a:noFill/>
              <a:round/>
              <a:headEnd/>
              <a:tailEnd/>
            </a:ln>
          </p:spPr>
          <p:txBody>
            <a:bodyPr/>
            <a:lstStyle/>
            <a:p>
              <a:endParaRPr lang="en-US"/>
            </a:p>
          </p:txBody>
        </p:sp>
        <p:sp>
          <p:nvSpPr>
            <p:cNvPr id="142041" name="Freeform 48"/>
            <p:cNvSpPr>
              <a:spLocks/>
            </p:cNvSpPr>
            <p:nvPr/>
          </p:nvSpPr>
          <p:spPr bwMode="auto">
            <a:xfrm>
              <a:off x="1230" y="3635"/>
              <a:ext cx="65" cy="50"/>
            </a:xfrm>
            <a:custGeom>
              <a:avLst/>
              <a:gdLst>
                <a:gd name="T0" fmla="*/ 43 w 65"/>
                <a:gd name="T1" fmla="*/ 0 h 50"/>
                <a:gd name="T2" fmla="*/ 65 w 65"/>
                <a:gd name="T3" fmla="*/ 0 h 50"/>
                <a:gd name="T4" fmla="*/ 65 w 65"/>
                <a:gd name="T5" fmla="*/ 0 h 50"/>
                <a:gd name="T6" fmla="*/ 65 w 65"/>
                <a:gd name="T7" fmla="*/ 0 h 50"/>
                <a:gd name="T8" fmla="*/ 43 w 65"/>
                <a:gd name="T9" fmla="*/ 43 h 50"/>
                <a:gd name="T10" fmla="*/ 36 w 65"/>
                <a:gd name="T11" fmla="*/ 50 h 50"/>
                <a:gd name="T12" fmla="*/ 36 w 65"/>
                <a:gd name="T13" fmla="*/ 50 h 50"/>
                <a:gd name="T14" fmla="*/ 8 w 65"/>
                <a:gd name="T15" fmla="*/ 7 h 50"/>
                <a:gd name="T16" fmla="*/ 0 w 65"/>
                <a:gd name="T17" fmla="*/ 0 h 50"/>
                <a:gd name="T18" fmla="*/ 15 w 65"/>
                <a:gd name="T19" fmla="*/ 0 h 50"/>
                <a:gd name="T20" fmla="*/ 15 w 65"/>
                <a:gd name="T21" fmla="*/ 0 h 50"/>
                <a:gd name="T22" fmla="*/ 43 w 65"/>
                <a:gd name="T23" fmla="*/ 43 h 50"/>
                <a:gd name="T24" fmla="*/ 36 w 65"/>
                <a:gd name="T25" fmla="*/ 50 h 50"/>
                <a:gd name="T26" fmla="*/ 36 w 65"/>
                <a:gd name="T27" fmla="*/ 43 h 50"/>
                <a:gd name="T28" fmla="*/ 57 w 65"/>
                <a:gd name="T29" fmla="*/ 0 h 50"/>
                <a:gd name="T30" fmla="*/ 65 w 65"/>
                <a:gd name="T31" fmla="*/ 0 h 50"/>
                <a:gd name="T32" fmla="*/ 65 w 65"/>
                <a:gd name="T33" fmla="*/ 7 h 50"/>
                <a:gd name="T34" fmla="*/ 43 w 65"/>
                <a:gd name="T35" fmla="*/ 7 h 50"/>
                <a:gd name="T36" fmla="*/ 43 w 65"/>
                <a:gd name="T37" fmla="*/ 0 h 5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65"/>
                <a:gd name="T58" fmla="*/ 0 h 50"/>
                <a:gd name="T59" fmla="*/ 65 w 65"/>
                <a:gd name="T60" fmla="*/ 50 h 50"/>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65" h="50">
                  <a:moveTo>
                    <a:pt x="43" y="0"/>
                  </a:moveTo>
                  <a:lnTo>
                    <a:pt x="65" y="0"/>
                  </a:lnTo>
                  <a:lnTo>
                    <a:pt x="43" y="43"/>
                  </a:lnTo>
                  <a:lnTo>
                    <a:pt x="36" y="50"/>
                  </a:lnTo>
                  <a:lnTo>
                    <a:pt x="8" y="7"/>
                  </a:lnTo>
                  <a:lnTo>
                    <a:pt x="0" y="0"/>
                  </a:lnTo>
                  <a:lnTo>
                    <a:pt x="15" y="0"/>
                  </a:lnTo>
                  <a:lnTo>
                    <a:pt x="43" y="43"/>
                  </a:lnTo>
                  <a:lnTo>
                    <a:pt x="36" y="50"/>
                  </a:lnTo>
                  <a:lnTo>
                    <a:pt x="36" y="43"/>
                  </a:lnTo>
                  <a:lnTo>
                    <a:pt x="57" y="0"/>
                  </a:lnTo>
                  <a:lnTo>
                    <a:pt x="65" y="0"/>
                  </a:lnTo>
                  <a:lnTo>
                    <a:pt x="65" y="7"/>
                  </a:lnTo>
                  <a:lnTo>
                    <a:pt x="43" y="7"/>
                  </a:lnTo>
                  <a:lnTo>
                    <a:pt x="43" y="0"/>
                  </a:lnTo>
                  <a:close/>
                </a:path>
              </a:pathLst>
            </a:custGeom>
            <a:blipFill dpi="0" rotWithShape="0">
              <a:blip r:embed="rId3" cstate="print"/>
              <a:srcRect/>
              <a:tile tx="0" ty="0" sx="100000" sy="100000" flip="none" algn="tl"/>
            </a:blipFill>
            <a:ln w="9525">
              <a:noFill/>
              <a:round/>
              <a:headEnd/>
              <a:tailEnd/>
            </a:ln>
          </p:spPr>
          <p:txBody>
            <a:bodyPr/>
            <a:lstStyle/>
            <a:p>
              <a:endParaRPr lang="en-US"/>
            </a:p>
          </p:txBody>
        </p:sp>
        <p:sp>
          <p:nvSpPr>
            <p:cNvPr id="142042" name="Freeform 49"/>
            <p:cNvSpPr>
              <a:spLocks/>
            </p:cNvSpPr>
            <p:nvPr/>
          </p:nvSpPr>
          <p:spPr bwMode="auto">
            <a:xfrm>
              <a:off x="1245" y="3635"/>
              <a:ext cx="28" cy="7"/>
            </a:xfrm>
            <a:custGeom>
              <a:avLst/>
              <a:gdLst>
                <a:gd name="T0" fmla="*/ 0 w 28"/>
                <a:gd name="T1" fmla="*/ 0 h 7"/>
                <a:gd name="T2" fmla="*/ 28 w 28"/>
                <a:gd name="T3" fmla="*/ 0 h 7"/>
                <a:gd name="T4" fmla="*/ 28 w 28"/>
                <a:gd name="T5" fmla="*/ 7 h 7"/>
                <a:gd name="T6" fmla="*/ 28 w 28"/>
                <a:gd name="T7" fmla="*/ 7 h 7"/>
                <a:gd name="T8" fmla="*/ 28 w 28"/>
                <a:gd name="T9" fmla="*/ 7 h 7"/>
                <a:gd name="T10" fmla="*/ 0 w 28"/>
                <a:gd name="T11" fmla="*/ 7 h 7"/>
                <a:gd name="T12" fmla="*/ 0 w 28"/>
                <a:gd name="T13" fmla="*/ 0 h 7"/>
                <a:gd name="T14" fmla="*/ 0 60000 65536"/>
                <a:gd name="T15" fmla="*/ 0 60000 65536"/>
                <a:gd name="T16" fmla="*/ 0 60000 65536"/>
                <a:gd name="T17" fmla="*/ 0 60000 65536"/>
                <a:gd name="T18" fmla="*/ 0 60000 65536"/>
                <a:gd name="T19" fmla="*/ 0 60000 65536"/>
                <a:gd name="T20" fmla="*/ 0 60000 65536"/>
                <a:gd name="T21" fmla="*/ 0 w 28"/>
                <a:gd name="T22" fmla="*/ 0 h 7"/>
                <a:gd name="T23" fmla="*/ 28 w 28"/>
                <a:gd name="T24" fmla="*/ 7 h 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8" h="7">
                  <a:moveTo>
                    <a:pt x="0" y="0"/>
                  </a:moveTo>
                  <a:lnTo>
                    <a:pt x="28" y="0"/>
                  </a:lnTo>
                  <a:lnTo>
                    <a:pt x="28" y="7"/>
                  </a:lnTo>
                  <a:lnTo>
                    <a:pt x="0" y="7"/>
                  </a:lnTo>
                  <a:lnTo>
                    <a:pt x="0" y="0"/>
                  </a:lnTo>
                  <a:close/>
                </a:path>
              </a:pathLst>
            </a:custGeom>
            <a:blipFill dpi="0" rotWithShape="0">
              <a:blip r:embed="rId3" cstate="print"/>
              <a:srcRect/>
              <a:tile tx="0" ty="0" sx="100000" sy="100000" flip="none" algn="tl"/>
            </a:blipFill>
            <a:ln w="9525">
              <a:noFill/>
              <a:round/>
              <a:headEnd/>
              <a:tailEnd/>
            </a:ln>
          </p:spPr>
          <p:txBody>
            <a:bodyPr/>
            <a:lstStyle/>
            <a:p>
              <a:endParaRPr lang="en-US"/>
            </a:p>
          </p:txBody>
        </p:sp>
        <p:sp>
          <p:nvSpPr>
            <p:cNvPr id="142043" name="Freeform 50"/>
            <p:cNvSpPr>
              <a:spLocks/>
            </p:cNvSpPr>
            <p:nvPr/>
          </p:nvSpPr>
          <p:spPr bwMode="auto">
            <a:xfrm>
              <a:off x="1245" y="3635"/>
              <a:ext cx="50" cy="43"/>
            </a:xfrm>
            <a:custGeom>
              <a:avLst/>
              <a:gdLst>
                <a:gd name="T0" fmla="*/ 28 w 50"/>
                <a:gd name="T1" fmla="*/ 0 h 43"/>
                <a:gd name="T2" fmla="*/ 50 w 50"/>
                <a:gd name="T3" fmla="*/ 0 h 43"/>
                <a:gd name="T4" fmla="*/ 28 w 50"/>
                <a:gd name="T5" fmla="*/ 43 h 43"/>
                <a:gd name="T6" fmla="*/ 0 w 50"/>
                <a:gd name="T7" fmla="*/ 0 h 43"/>
                <a:gd name="T8" fmla="*/ 28 w 50"/>
                <a:gd name="T9" fmla="*/ 0 h 43"/>
                <a:gd name="T10" fmla="*/ 0 60000 65536"/>
                <a:gd name="T11" fmla="*/ 0 60000 65536"/>
                <a:gd name="T12" fmla="*/ 0 60000 65536"/>
                <a:gd name="T13" fmla="*/ 0 60000 65536"/>
                <a:gd name="T14" fmla="*/ 0 60000 65536"/>
                <a:gd name="T15" fmla="*/ 0 w 50"/>
                <a:gd name="T16" fmla="*/ 0 h 43"/>
                <a:gd name="T17" fmla="*/ 50 w 50"/>
                <a:gd name="T18" fmla="*/ 43 h 43"/>
              </a:gdLst>
              <a:ahLst/>
              <a:cxnLst>
                <a:cxn ang="T10">
                  <a:pos x="T0" y="T1"/>
                </a:cxn>
                <a:cxn ang="T11">
                  <a:pos x="T2" y="T3"/>
                </a:cxn>
                <a:cxn ang="T12">
                  <a:pos x="T4" y="T5"/>
                </a:cxn>
                <a:cxn ang="T13">
                  <a:pos x="T6" y="T7"/>
                </a:cxn>
                <a:cxn ang="T14">
                  <a:pos x="T8" y="T9"/>
                </a:cxn>
              </a:cxnLst>
              <a:rect l="T15" t="T16" r="T17" b="T18"/>
              <a:pathLst>
                <a:path w="50" h="43">
                  <a:moveTo>
                    <a:pt x="28" y="0"/>
                  </a:moveTo>
                  <a:lnTo>
                    <a:pt x="50" y="0"/>
                  </a:lnTo>
                  <a:lnTo>
                    <a:pt x="28" y="43"/>
                  </a:lnTo>
                  <a:lnTo>
                    <a:pt x="0" y="0"/>
                  </a:lnTo>
                  <a:lnTo>
                    <a:pt x="28" y="0"/>
                  </a:lnTo>
                  <a:close/>
                </a:path>
              </a:pathLst>
            </a:custGeom>
            <a:blipFill dpi="0" rotWithShape="0">
              <a:blip r:embed="rId3" cstate="print"/>
              <a:srcRect/>
              <a:tile tx="0" ty="0" sx="100000" sy="100000" flip="none" algn="tl"/>
            </a:blipFill>
            <a:ln w="9525">
              <a:noFill/>
              <a:round/>
              <a:headEnd/>
              <a:tailEnd/>
            </a:ln>
          </p:spPr>
          <p:txBody>
            <a:bodyPr/>
            <a:lstStyle/>
            <a:p>
              <a:endParaRPr lang="en-US"/>
            </a:p>
          </p:txBody>
        </p:sp>
        <p:sp>
          <p:nvSpPr>
            <p:cNvPr id="142044" name="Rectangle 51"/>
            <p:cNvSpPr>
              <a:spLocks noChangeArrowheads="1"/>
            </p:cNvSpPr>
            <p:nvPr/>
          </p:nvSpPr>
          <p:spPr bwMode="auto">
            <a:xfrm>
              <a:off x="1266" y="3450"/>
              <a:ext cx="14" cy="7"/>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2045" name="Rectangle 52"/>
            <p:cNvSpPr>
              <a:spLocks noChangeArrowheads="1"/>
            </p:cNvSpPr>
            <p:nvPr/>
          </p:nvSpPr>
          <p:spPr bwMode="auto">
            <a:xfrm>
              <a:off x="1266" y="3635"/>
              <a:ext cx="14" cy="7"/>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2046" name="Rectangle 53"/>
            <p:cNvSpPr>
              <a:spLocks noChangeArrowheads="1"/>
            </p:cNvSpPr>
            <p:nvPr/>
          </p:nvSpPr>
          <p:spPr bwMode="auto">
            <a:xfrm>
              <a:off x="1266" y="3457"/>
              <a:ext cx="14" cy="178"/>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2047" name="Freeform 54"/>
            <p:cNvSpPr>
              <a:spLocks/>
            </p:cNvSpPr>
            <p:nvPr/>
          </p:nvSpPr>
          <p:spPr bwMode="auto">
            <a:xfrm>
              <a:off x="1608" y="3628"/>
              <a:ext cx="15" cy="14"/>
            </a:xfrm>
            <a:custGeom>
              <a:avLst/>
              <a:gdLst>
                <a:gd name="T0" fmla="*/ 8 w 15"/>
                <a:gd name="T1" fmla="*/ 14 h 14"/>
                <a:gd name="T2" fmla="*/ 15 w 15"/>
                <a:gd name="T3" fmla="*/ 7 h 14"/>
                <a:gd name="T4" fmla="*/ 15 w 15"/>
                <a:gd name="T5" fmla="*/ 7 h 14"/>
                <a:gd name="T6" fmla="*/ 15 w 15"/>
                <a:gd name="T7" fmla="*/ 0 h 14"/>
                <a:gd name="T8" fmla="*/ 8 w 15"/>
                <a:gd name="T9" fmla="*/ 0 h 14"/>
                <a:gd name="T10" fmla="*/ 0 w 15"/>
                <a:gd name="T11" fmla="*/ 0 h 14"/>
                <a:gd name="T12" fmla="*/ 0 w 15"/>
                <a:gd name="T13" fmla="*/ 7 h 14"/>
                <a:gd name="T14" fmla="*/ 0 w 15"/>
                <a:gd name="T15" fmla="*/ 7 h 14"/>
                <a:gd name="T16" fmla="*/ 8 w 15"/>
                <a:gd name="T17" fmla="*/ 14 h 1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5"/>
                <a:gd name="T28" fmla="*/ 0 h 14"/>
                <a:gd name="T29" fmla="*/ 15 w 15"/>
                <a:gd name="T30" fmla="*/ 14 h 1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5" h="14">
                  <a:moveTo>
                    <a:pt x="8" y="14"/>
                  </a:moveTo>
                  <a:lnTo>
                    <a:pt x="15" y="7"/>
                  </a:lnTo>
                  <a:lnTo>
                    <a:pt x="15" y="0"/>
                  </a:lnTo>
                  <a:lnTo>
                    <a:pt x="8" y="0"/>
                  </a:lnTo>
                  <a:lnTo>
                    <a:pt x="0" y="0"/>
                  </a:lnTo>
                  <a:lnTo>
                    <a:pt x="0" y="7"/>
                  </a:lnTo>
                  <a:lnTo>
                    <a:pt x="8" y="14"/>
                  </a:lnTo>
                  <a:close/>
                </a:path>
              </a:pathLst>
            </a:custGeom>
            <a:blipFill dpi="0" rotWithShape="0">
              <a:blip r:embed="rId3" cstate="print"/>
              <a:srcRect/>
              <a:tile tx="0" ty="0" sx="100000" sy="100000" flip="none" algn="tl"/>
            </a:blipFill>
            <a:ln w="9525">
              <a:noFill/>
              <a:round/>
              <a:headEnd/>
              <a:tailEnd/>
            </a:ln>
          </p:spPr>
          <p:txBody>
            <a:bodyPr/>
            <a:lstStyle/>
            <a:p>
              <a:endParaRPr lang="en-US"/>
            </a:p>
          </p:txBody>
        </p:sp>
        <p:sp>
          <p:nvSpPr>
            <p:cNvPr id="142048" name="Freeform 55"/>
            <p:cNvSpPr>
              <a:spLocks/>
            </p:cNvSpPr>
            <p:nvPr/>
          </p:nvSpPr>
          <p:spPr bwMode="auto">
            <a:xfrm>
              <a:off x="1587" y="3635"/>
              <a:ext cx="64" cy="57"/>
            </a:xfrm>
            <a:custGeom>
              <a:avLst/>
              <a:gdLst>
                <a:gd name="T0" fmla="*/ 29 w 64"/>
                <a:gd name="T1" fmla="*/ 0 h 57"/>
                <a:gd name="T2" fmla="*/ 57 w 64"/>
                <a:gd name="T3" fmla="*/ 0 h 57"/>
                <a:gd name="T4" fmla="*/ 64 w 64"/>
                <a:gd name="T5" fmla="*/ 0 h 57"/>
                <a:gd name="T6" fmla="*/ 57 w 64"/>
                <a:gd name="T7" fmla="*/ 7 h 57"/>
                <a:gd name="T8" fmla="*/ 29 w 64"/>
                <a:gd name="T9" fmla="*/ 50 h 57"/>
                <a:gd name="T10" fmla="*/ 29 w 64"/>
                <a:gd name="T11" fmla="*/ 57 h 57"/>
                <a:gd name="T12" fmla="*/ 21 w 64"/>
                <a:gd name="T13" fmla="*/ 43 h 57"/>
                <a:gd name="T14" fmla="*/ 0 w 64"/>
                <a:gd name="T15" fmla="*/ 0 h 57"/>
                <a:gd name="T16" fmla="*/ 0 w 64"/>
                <a:gd name="T17" fmla="*/ 0 h 57"/>
                <a:gd name="T18" fmla="*/ 7 w 64"/>
                <a:gd name="T19" fmla="*/ 0 h 57"/>
                <a:gd name="T20" fmla="*/ 7 w 64"/>
                <a:gd name="T21" fmla="*/ 0 h 57"/>
                <a:gd name="T22" fmla="*/ 29 w 64"/>
                <a:gd name="T23" fmla="*/ 43 h 57"/>
                <a:gd name="T24" fmla="*/ 21 w 64"/>
                <a:gd name="T25" fmla="*/ 43 h 57"/>
                <a:gd name="T26" fmla="*/ 21 w 64"/>
                <a:gd name="T27" fmla="*/ 43 h 57"/>
                <a:gd name="T28" fmla="*/ 50 w 64"/>
                <a:gd name="T29" fmla="*/ 0 h 57"/>
                <a:gd name="T30" fmla="*/ 57 w 64"/>
                <a:gd name="T31" fmla="*/ 7 h 57"/>
                <a:gd name="T32" fmla="*/ 57 w 64"/>
                <a:gd name="T33" fmla="*/ 7 h 57"/>
                <a:gd name="T34" fmla="*/ 29 w 64"/>
                <a:gd name="T35" fmla="*/ 7 h 57"/>
                <a:gd name="T36" fmla="*/ 29 w 64"/>
                <a:gd name="T37" fmla="*/ 0 h 5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64"/>
                <a:gd name="T58" fmla="*/ 0 h 57"/>
                <a:gd name="T59" fmla="*/ 64 w 64"/>
                <a:gd name="T60" fmla="*/ 57 h 5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64" h="57">
                  <a:moveTo>
                    <a:pt x="29" y="0"/>
                  </a:moveTo>
                  <a:lnTo>
                    <a:pt x="57" y="0"/>
                  </a:lnTo>
                  <a:lnTo>
                    <a:pt x="64" y="0"/>
                  </a:lnTo>
                  <a:lnTo>
                    <a:pt x="57" y="7"/>
                  </a:lnTo>
                  <a:lnTo>
                    <a:pt x="29" y="50"/>
                  </a:lnTo>
                  <a:lnTo>
                    <a:pt x="29" y="57"/>
                  </a:lnTo>
                  <a:lnTo>
                    <a:pt x="21" y="43"/>
                  </a:lnTo>
                  <a:lnTo>
                    <a:pt x="0" y="0"/>
                  </a:lnTo>
                  <a:lnTo>
                    <a:pt x="7" y="0"/>
                  </a:lnTo>
                  <a:lnTo>
                    <a:pt x="29" y="43"/>
                  </a:lnTo>
                  <a:lnTo>
                    <a:pt x="21" y="43"/>
                  </a:lnTo>
                  <a:lnTo>
                    <a:pt x="50" y="0"/>
                  </a:lnTo>
                  <a:lnTo>
                    <a:pt x="57" y="7"/>
                  </a:lnTo>
                  <a:lnTo>
                    <a:pt x="29" y="7"/>
                  </a:lnTo>
                  <a:lnTo>
                    <a:pt x="29" y="0"/>
                  </a:lnTo>
                  <a:close/>
                </a:path>
              </a:pathLst>
            </a:custGeom>
            <a:blipFill dpi="0" rotWithShape="0">
              <a:blip r:embed="rId3" cstate="print"/>
              <a:srcRect/>
              <a:tile tx="0" ty="0" sx="100000" sy="100000" flip="none" algn="tl"/>
            </a:blipFill>
            <a:ln w="9525">
              <a:noFill/>
              <a:round/>
              <a:headEnd/>
              <a:tailEnd/>
            </a:ln>
          </p:spPr>
          <p:txBody>
            <a:bodyPr/>
            <a:lstStyle/>
            <a:p>
              <a:endParaRPr lang="en-US"/>
            </a:p>
          </p:txBody>
        </p:sp>
        <p:sp>
          <p:nvSpPr>
            <p:cNvPr id="142049" name="Freeform 56"/>
            <p:cNvSpPr>
              <a:spLocks/>
            </p:cNvSpPr>
            <p:nvPr/>
          </p:nvSpPr>
          <p:spPr bwMode="auto">
            <a:xfrm>
              <a:off x="1594" y="3635"/>
              <a:ext cx="22" cy="7"/>
            </a:xfrm>
            <a:custGeom>
              <a:avLst/>
              <a:gdLst>
                <a:gd name="T0" fmla="*/ 0 w 22"/>
                <a:gd name="T1" fmla="*/ 0 h 7"/>
                <a:gd name="T2" fmla="*/ 22 w 22"/>
                <a:gd name="T3" fmla="*/ 0 h 7"/>
                <a:gd name="T4" fmla="*/ 22 w 22"/>
                <a:gd name="T5" fmla="*/ 7 h 7"/>
                <a:gd name="T6" fmla="*/ 22 w 22"/>
                <a:gd name="T7" fmla="*/ 7 h 7"/>
                <a:gd name="T8" fmla="*/ 22 w 22"/>
                <a:gd name="T9" fmla="*/ 7 h 7"/>
                <a:gd name="T10" fmla="*/ 0 w 22"/>
                <a:gd name="T11" fmla="*/ 7 h 7"/>
                <a:gd name="T12" fmla="*/ 0 w 22"/>
                <a:gd name="T13" fmla="*/ 0 h 7"/>
                <a:gd name="T14" fmla="*/ 0 60000 65536"/>
                <a:gd name="T15" fmla="*/ 0 60000 65536"/>
                <a:gd name="T16" fmla="*/ 0 60000 65536"/>
                <a:gd name="T17" fmla="*/ 0 60000 65536"/>
                <a:gd name="T18" fmla="*/ 0 60000 65536"/>
                <a:gd name="T19" fmla="*/ 0 60000 65536"/>
                <a:gd name="T20" fmla="*/ 0 60000 65536"/>
                <a:gd name="T21" fmla="*/ 0 w 22"/>
                <a:gd name="T22" fmla="*/ 0 h 7"/>
                <a:gd name="T23" fmla="*/ 22 w 22"/>
                <a:gd name="T24" fmla="*/ 7 h 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2" h="7">
                  <a:moveTo>
                    <a:pt x="0" y="0"/>
                  </a:moveTo>
                  <a:lnTo>
                    <a:pt x="22" y="0"/>
                  </a:lnTo>
                  <a:lnTo>
                    <a:pt x="22" y="7"/>
                  </a:lnTo>
                  <a:lnTo>
                    <a:pt x="0" y="7"/>
                  </a:lnTo>
                  <a:lnTo>
                    <a:pt x="0" y="0"/>
                  </a:lnTo>
                  <a:close/>
                </a:path>
              </a:pathLst>
            </a:custGeom>
            <a:blipFill dpi="0" rotWithShape="0">
              <a:blip r:embed="rId3" cstate="print"/>
              <a:srcRect/>
              <a:tile tx="0" ty="0" sx="100000" sy="100000" flip="none" algn="tl"/>
            </a:blipFill>
            <a:ln w="9525">
              <a:noFill/>
              <a:round/>
              <a:headEnd/>
              <a:tailEnd/>
            </a:ln>
          </p:spPr>
          <p:txBody>
            <a:bodyPr/>
            <a:lstStyle/>
            <a:p>
              <a:endParaRPr lang="en-US"/>
            </a:p>
          </p:txBody>
        </p:sp>
        <p:sp>
          <p:nvSpPr>
            <p:cNvPr id="142050" name="Freeform 57"/>
            <p:cNvSpPr>
              <a:spLocks/>
            </p:cNvSpPr>
            <p:nvPr/>
          </p:nvSpPr>
          <p:spPr bwMode="auto">
            <a:xfrm>
              <a:off x="1594" y="3635"/>
              <a:ext cx="50" cy="43"/>
            </a:xfrm>
            <a:custGeom>
              <a:avLst/>
              <a:gdLst>
                <a:gd name="T0" fmla="*/ 22 w 50"/>
                <a:gd name="T1" fmla="*/ 0 h 43"/>
                <a:gd name="T2" fmla="*/ 50 w 50"/>
                <a:gd name="T3" fmla="*/ 0 h 43"/>
                <a:gd name="T4" fmla="*/ 22 w 50"/>
                <a:gd name="T5" fmla="*/ 43 h 43"/>
                <a:gd name="T6" fmla="*/ 0 w 50"/>
                <a:gd name="T7" fmla="*/ 0 h 43"/>
                <a:gd name="T8" fmla="*/ 22 w 50"/>
                <a:gd name="T9" fmla="*/ 0 h 43"/>
                <a:gd name="T10" fmla="*/ 0 60000 65536"/>
                <a:gd name="T11" fmla="*/ 0 60000 65536"/>
                <a:gd name="T12" fmla="*/ 0 60000 65536"/>
                <a:gd name="T13" fmla="*/ 0 60000 65536"/>
                <a:gd name="T14" fmla="*/ 0 60000 65536"/>
                <a:gd name="T15" fmla="*/ 0 w 50"/>
                <a:gd name="T16" fmla="*/ 0 h 43"/>
                <a:gd name="T17" fmla="*/ 50 w 50"/>
                <a:gd name="T18" fmla="*/ 43 h 43"/>
              </a:gdLst>
              <a:ahLst/>
              <a:cxnLst>
                <a:cxn ang="T10">
                  <a:pos x="T0" y="T1"/>
                </a:cxn>
                <a:cxn ang="T11">
                  <a:pos x="T2" y="T3"/>
                </a:cxn>
                <a:cxn ang="T12">
                  <a:pos x="T4" y="T5"/>
                </a:cxn>
                <a:cxn ang="T13">
                  <a:pos x="T6" y="T7"/>
                </a:cxn>
                <a:cxn ang="T14">
                  <a:pos x="T8" y="T9"/>
                </a:cxn>
              </a:cxnLst>
              <a:rect l="T15" t="T16" r="T17" b="T18"/>
              <a:pathLst>
                <a:path w="50" h="43">
                  <a:moveTo>
                    <a:pt x="22" y="0"/>
                  </a:moveTo>
                  <a:lnTo>
                    <a:pt x="50" y="0"/>
                  </a:lnTo>
                  <a:lnTo>
                    <a:pt x="22" y="43"/>
                  </a:lnTo>
                  <a:lnTo>
                    <a:pt x="0" y="0"/>
                  </a:lnTo>
                  <a:lnTo>
                    <a:pt x="22" y="0"/>
                  </a:lnTo>
                  <a:close/>
                </a:path>
              </a:pathLst>
            </a:custGeom>
            <a:blipFill dpi="0" rotWithShape="0">
              <a:blip r:embed="rId3" cstate="print"/>
              <a:srcRect/>
              <a:tile tx="0" ty="0" sx="100000" sy="100000" flip="none" algn="tl"/>
            </a:blipFill>
            <a:ln w="9525">
              <a:noFill/>
              <a:round/>
              <a:headEnd/>
              <a:tailEnd/>
            </a:ln>
          </p:spPr>
          <p:txBody>
            <a:bodyPr/>
            <a:lstStyle/>
            <a:p>
              <a:endParaRPr lang="en-US"/>
            </a:p>
          </p:txBody>
        </p:sp>
        <p:sp>
          <p:nvSpPr>
            <p:cNvPr id="142051" name="Rectangle 58"/>
            <p:cNvSpPr>
              <a:spLocks noChangeArrowheads="1"/>
            </p:cNvSpPr>
            <p:nvPr/>
          </p:nvSpPr>
          <p:spPr bwMode="auto">
            <a:xfrm>
              <a:off x="1608" y="3450"/>
              <a:ext cx="15" cy="7"/>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2052" name="Rectangle 59"/>
            <p:cNvSpPr>
              <a:spLocks noChangeArrowheads="1"/>
            </p:cNvSpPr>
            <p:nvPr/>
          </p:nvSpPr>
          <p:spPr bwMode="auto">
            <a:xfrm>
              <a:off x="1608" y="3635"/>
              <a:ext cx="15" cy="7"/>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2053" name="Rectangle 60"/>
            <p:cNvSpPr>
              <a:spLocks noChangeArrowheads="1"/>
            </p:cNvSpPr>
            <p:nvPr/>
          </p:nvSpPr>
          <p:spPr bwMode="auto">
            <a:xfrm>
              <a:off x="1608" y="3457"/>
              <a:ext cx="15" cy="178"/>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2054" name="Rectangle 61"/>
            <p:cNvSpPr>
              <a:spLocks noChangeArrowheads="1"/>
            </p:cNvSpPr>
            <p:nvPr/>
          </p:nvSpPr>
          <p:spPr bwMode="auto">
            <a:xfrm>
              <a:off x="1516" y="2466"/>
              <a:ext cx="14" cy="7"/>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2055" name="Rectangle 62"/>
            <p:cNvSpPr>
              <a:spLocks noChangeArrowheads="1"/>
            </p:cNvSpPr>
            <p:nvPr/>
          </p:nvSpPr>
          <p:spPr bwMode="auto">
            <a:xfrm>
              <a:off x="1516" y="2580"/>
              <a:ext cx="14" cy="7"/>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2056" name="Rectangle 63"/>
            <p:cNvSpPr>
              <a:spLocks noChangeArrowheads="1"/>
            </p:cNvSpPr>
            <p:nvPr/>
          </p:nvSpPr>
          <p:spPr bwMode="auto">
            <a:xfrm>
              <a:off x="1516" y="2473"/>
              <a:ext cx="14" cy="107"/>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2057" name="Rectangle 64"/>
            <p:cNvSpPr>
              <a:spLocks noChangeArrowheads="1"/>
            </p:cNvSpPr>
            <p:nvPr/>
          </p:nvSpPr>
          <p:spPr bwMode="auto">
            <a:xfrm>
              <a:off x="1544" y="2552"/>
              <a:ext cx="7" cy="14"/>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2058" name="Rectangle 65"/>
            <p:cNvSpPr>
              <a:spLocks noChangeArrowheads="1"/>
            </p:cNvSpPr>
            <p:nvPr/>
          </p:nvSpPr>
          <p:spPr bwMode="auto">
            <a:xfrm>
              <a:off x="1516" y="2552"/>
              <a:ext cx="28" cy="14"/>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2059" name="Rectangle 66"/>
            <p:cNvSpPr>
              <a:spLocks noChangeArrowheads="1"/>
            </p:cNvSpPr>
            <p:nvPr/>
          </p:nvSpPr>
          <p:spPr bwMode="auto">
            <a:xfrm>
              <a:off x="1516" y="2480"/>
              <a:ext cx="14" cy="79"/>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2060" name="Rectangle 67"/>
            <p:cNvSpPr>
              <a:spLocks noChangeArrowheads="1"/>
            </p:cNvSpPr>
            <p:nvPr/>
          </p:nvSpPr>
          <p:spPr bwMode="auto">
            <a:xfrm>
              <a:off x="1544" y="2480"/>
              <a:ext cx="7" cy="14"/>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2061" name="Rectangle 68"/>
            <p:cNvSpPr>
              <a:spLocks noChangeArrowheads="1"/>
            </p:cNvSpPr>
            <p:nvPr/>
          </p:nvSpPr>
          <p:spPr bwMode="auto">
            <a:xfrm>
              <a:off x="1523" y="2480"/>
              <a:ext cx="21" cy="14"/>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2062" name="Rectangle 69"/>
            <p:cNvSpPr>
              <a:spLocks noChangeArrowheads="1"/>
            </p:cNvSpPr>
            <p:nvPr/>
          </p:nvSpPr>
          <p:spPr bwMode="auto">
            <a:xfrm>
              <a:off x="1537" y="2487"/>
              <a:ext cx="14" cy="7"/>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2063" name="Rectangle 70"/>
            <p:cNvSpPr>
              <a:spLocks noChangeArrowheads="1"/>
            </p:cNvSpPr>
            <p:nvPr/>
          </p:nvSpPr>
          <p:spPr bwMode="auto">
            <a:xfrm>
              <a:off x="1537" y="2445"/>
              <a:ext cx="14" cy="7"/>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2064" name="Rectangle 71"/>
            <p:cNvSpPr>
              <a:spLocks noChangeArrowheads="1"/>
            </p:cNvSpPr>
            <p:nvPr/>
          </p:nvSpPr>
          <p:spPr bwMode="auto">
            <a:xfrm>
              <a:off x="1537" y="2452"/>
              <a:ext cx="14" cy="35"/>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2065" name="Rectangle 72"/>
            <p:cNvSpPr>
              <a:spLocks noChangeArrowheads="1"/>
            </p:cNvSpPr>
            <p:nvPr/>
          </p:nvSpPr>
          <p:spPr bwMode="auto">
            <a:xfrm>
              <a:off x="1537" y="2552"/>
              <a:ext cx="14" cy="7"/>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2066" name="Rectangle 73"/>
            <p:cNvSpPr>
              <a:spLocks noChangeArrowheads="1"/>
            </p:cNvSpPr>
            <p:nvPr/>
          </p:nvSpPr>
          <p:spPr bwMode="auto">
            <a:xfrm>
              <a:off x="1537" y="2594"/>
              <a:ext cx="14" cy="7"/>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2067" name="Rectangle 74"/>
            <p:cNvSpPr>
              <a:spLocks noChangeArrowheads="1"/>
            </p:cNvSpPr>
            <p:nvPr/>
          </p:nvSpPr>
          <p:spPr bwMode="auto">
            <a:xfrm>
              <a:off x="1537" y="2559"/>
              <a:ext cx="14" cy="35"/>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2068" name="Rectangle 75"/>
            <p:cNvSpPr>
              <a:spLocks noChangeArrowheads="1"/>
            </p:cNvSpPr>
            <p:nvPr/>
          </p:nvSpPr>
          <p:spPr bwMode="auto">
            <a:xfrm>
              <a:off x="1501" y="2480"/>
              <a:ext cx="15" cy="7"/>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2069" name="Rectangle 76"/>
            <p:cNvSpPr>
              <a:spLocks noChangeArrowheads="1"/>
            </p:cNvSpPr>
            <p:nvPr/>
          </p:nvSpPr>
          <p:spPr bwMode="auto">
            <a:xfrm>
              <a:off x="1501" y="2559"/>
              <a:ext cx="15" cy="7"/>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2070" name="Rectangle 77"/>
            <p:cNvSpPr>
              <a:spLocks noChangeArrowheads="1"/>
            </p:cNvSpPr>
            <p:nvPr/>
          </p:nvSpPr>
          <p:spPr bwMode="auto">
            <a:xfrm>
              <a:off x="1501" y="2487"/>
              <a:ext cx="15" cy="72"/>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2071" name="Rectangle 78"/>
            <p:cNvSpPr>
              <a:spLocks noChangeArrowheads="1"/>
            </p:cNvSpPr>
            <p:nvPr/>
          </p:nvSpPr>
          <p:spPr bwMode="auto">
            <a:xfrm>
              <a:off x="1480" y="2523"/>
              <a:ext cx="7" cy="14"/>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2072" name="Rectangle 79"/>
            <p:cNvSpPr>
              <a:spLocks noChangeArrowheads="1"/>
            </p:cNvSpPr>
            <p:nvPr/>
          </p:nvSpPr>
          <p:spPr bwMode="auto">
            <a:xfrm>
              <a:off x="1509" y="2523"/>
              <a:ext cx="7" cy="14"/>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2073" name="Rectangle 80"/>
            <p:cNvSpPr>
              <a:spLocks noChangeArrowheads="1"/>
            </p:cNvSpPr>
            <p:nvPr/>
          </p:nvSpPr>
          <p:spPr bwMode="auto">
            <a:xfrm>
              <a:off x="1487" y="2523"/>
              <a:ext cx="22" cy="14"/>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2074" name="Freeform 81"/>
            <p:cNvSpPr>
              <a:spLocks/>
            </p:cNvSpPr>
            <p:nvPr/>
          </p:nvSpPr>
          <p:spPr bwMode="auto">
            <a:xfrm>
              <a:off x="1459" y="2723"/>
              <a:ext cx="14" cy="14"/>
            </a:xfrm>
            <a:custGeom>
              <a:avLst/>
              <a:gdLst>
                <a:gd name="T0" fmla="*/ 14 w 14"/>
                <a:gd name="T1" fmla="*/ 7 h 14"/>
                <a:gd name="T2" fmla="*/ 14 w 14"/>
                <a:gd name="T3" fmla="*/ 0 h 14"/>
                <a:gd name="T4" fmla="*/ 7 w 14"/>
                <a:gd name="T5" fmla="*/ 0 h 14"/>
                <a:gd name="T6" fmla="*/ 0 w 14"/>
                <a:gd name="T7" fmla="*/ 0 h 14"/>
                <a:gd name="T8" fmla="*/ 0 w 14"/>
                <a:gd name="T9" fmla="*/ 7 h 14"/>
                <a:gd name="T10" fmla="*/ 0 w 14"/>
                <a:gd name="T11" fmla="*/ 14 h 14"/>
                <a:gd name="T12" fmla="*/ 7 w 14"/>
                <a:gd name="T13" fmla="*/ 14 h 14"/>
                <a:gd name="T14" fmla="*/ 14 w 14"/>
                <a:gd name="T15" fmla="*/ 14 h 14"/>
                <a:gd name="T16" fmla="*/ 14 w 14"/>
                <a:gd name="T17" fmla="*/ 7 h 1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4"/>
                <a:gd name="T28" fmla="*/ 0 h 14"/>
                <a:gd name="T29" fmla="*/ 14 w 14"/>
                <a:gd name="T30" fmla="*/ 14 h 1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4" h="14">
                  <a:moveTo>
                    <a:pt x="14" y="7"/>
                  </a:moveTo>
                  <a:lnTo>
                    <a:pt x="14" y="0"/>
                  </a:lnTo>
                  <a:lnTo>
                    <a:pt x="7" y="0"/>
                  </a:lnTo>
                  <a:lnTo>
                    <a:pt x="0" y="0"/>
                  </a:lnTo>
                  <a:lnTo>
                    <a:pt x="0" y="7"/>
                  </a:lnTo>
                  <a:lnTo>
                    <a:pt x="0" y="14"/>
                  </a:lnTo>
                  <a:lnTo>
                    <a:pt x="7" y="14"/>
                  </a:lnTo>
                  <a:lnTo>
                    <a:pt x="14" y="14"/>
                  </a:lnTo>
                  <a:lnTo>
                    <a:pt x="14" y="7"/>
                  </a:lnTo>
                  <a:close/>
                </a:path>
              </a:pathLst>
            </a:custGeom>
            <a:blipFill dpi="0" rotWithShape="0">
              <a:blip r:embed="rId3" cstate="print"/>
              <a:srcRect/>
              <a:tile tx="0" ty="0" sx="100000" sy="100000" flip="none" algn="tl"/>
            </a:blipFill>
            <a:ln w="9525">
              <a:noFill/>
              <a:round/>
              <a:headEnd/>
              <a:tailEnd/>
            </a:ln>
          </p:spPr>
          <p:txBody>
            <a:bodyPr/>
            <a:lstStyle/>
            <a:p>
              <a:endParaRPr lang="en-US"/>
            </a:p>
          </p:txBody>
        </p:sp>
        <p:sp>
          <p:nvSpPr>
            <p:cNvPr id="142075" name="Freeform 82"/>
            <p:cNvSpPr>
              <a:spLocks/>
            </p:cNvSpPr>
            <p:nvPr/>
          </p:nvSpPr>
          <p:spPr bwMode="auto">
            <a:xfrm>
              <a:off x="1437" y="2723"/>
              <a:ext cx="15" cy="14"/>
            </a:xfrm>
            <a:custGeom>
              <a:avLst/>
              <a:gdLst>
                <a:gd name="T0" fmla="*/ 15 w 15"/>
                <a:gd name="T1" fmla="*/ 7 h 14"/>
                <a:gd name="T2" fmla="*/ 15 w 15"/>
                <a:gd name="T3" fmla="*/ 0 h 14"/>
                <a:gd name="T4" fmla="*/ 7 w 15"/>
                <a:gd name="T5" fmla="*/ 0 h 14"/>
                <a:gd name="T6" fmla="*/ 0 w 15"/>
                <a:gd name="T7" fmla="*/ 0 h 14"/>
                <a:gd name="T8" fmla="*/ 0 w 15"/>
                <a:gd name="T9" fmla="*/ 7 h 14"/>
                <a:gd name="T10" fmla="*/ 0 w 15"/>
                <a:gd name="T11" fmla="*/ 14 h 14"/>
                <a:gd name="T12" fmla="*/ 7 w 15"/>
                <a:gd name="T13" fmla="*/ 14 h 14"/>
                <a:gd name="T14" fmla="*/ 15 w 15"/>
                <a:gd name="T15" fmla="*/ 14 h 14"/>
                <a:gd name="T16" fmla="*/ 15 w 15"/>
                <a:gd name="T17" fmla="*/ 7 h 1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5"/>
                <a:gd name="T28" fmla="*/ 0 h 14"/>
                <a:gd name="T29" fmla="*/ 15 w 15"/>
                <a:gd name="T30" fmla="*/ 14 h 1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5" h="14">
                  <a:moveTo>
                    <a:pt x="15" y="7"/>
                  </a:moveTo>
                  <a:lnTo>
                    <a:pt x="15" y="0"/>
                  </a:lnTo>
                  <a:lnTo>
                    <a:pt x="7" y="0"/>
                  </a:lnTo>
                  <a:lnTo>
                    <a:pt x="0" y="0"/>
                  </a:lnTo>
                  <a:lnTo>
                    <a:pt x="0" y="7"/>
                  </a:lnTo>
                  <a:lnTo>
                    <a:pt x="0" y="14"/>
                  </a:lnTo>
                  <a:lnTo>
                    <a:pt x="7" y="14"/>
                  </a:lnTo>
                  <a:lnTo>
                    <a:pt x="15" y="14"/>
                  </a:lnTo>
                  <a:lnTo>
                    <a:pt x="15" y="7"/>
                  </a:lnTo>
                  <a:close/>
                </a:path>
              </a:pathLst>
            </a:custGeom>
            <a:blipFill dpi="0" rotWithShape="0">
              <a:blip r:embed="rId3" cstate="print"/>
              <a:srcRect/>
              <a:tile tx="0" ty="0" sx="100000" sy="100000" flip="none" algn="tl"/>
            </a:blipFill>
            <a:ln w="9525">
              <a:noFill/>
              <a:round/>
              <a:headEnd/>
              <a:tailEnd/>
            </a:ln>
          </p:spPr>
          <p:txBody>
            <a:bodyPr/>
            <a:lstStyle/>
            <a:p>
              <a:endParaRPr lang="en-US"/>
            </a:p>
          </p:txBody>
        </p:sp>
        <p:sp>
          <p:nvSpPr>
            <p:cNvPr id="142076" name="Rectangle 83"/>
            <p:cNvSpPr>
              <a:spLocks noChangeArrowheads="1"/>
            </p:cNvSpPr>
            <p:nvPr/>
          </p:nvSpPr>
          <p:spPr bwMode="auto">
            <a:xfrm>
              <a:off x="1444" y="2723"/>
              <a:ext cx="22" cy="14"/>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2077" name="Freeform 84"/>
            <p:cNvSpPr>
              <a:spLocks/>
            </p:cNvSpPr>
            <p:nvPr/>
          </p:nvSpPr>
          <p:spPr bwMode="auto">
            <a:xfrm>
              <a:off x="1466" y="2716"/>
              <a:ext cx="14" cy="14"/>
            </a:xfrm>
            <a:custGeom>
              <a:avLst/>
              <a:gdLst>
                <a:gd name="T0" fmla="*/ 14 w 14"/>
                <a:gd name="T1" fmla="*/ 7 h 14"/>
                <a:gd name="T2" fmla="*/ 14 w 14"/>
                <a:gd name="T3" fmla="*/ 0 h 14"/>
                <a:gd name="T4" fmla="*/ 7 w 14"/>
                <a:gd name="T5" fmla="*/ 0 h 14"/>
                <a:gd name="T6" fmla="*/ 0 w 14"/>
                <a:gd name="T7" fmla="*/ 0 h 14"/>
                <a:gd name="T8" fmla="*/ 0 w 14"/>
                <a:gd name="T9" fmla="*/ 7 h 14"/>
                <a:gd name="T10" fmla="*/ 0 w 14"/>
                <a:gd name="T11" fmla="*/ 14 h 14"/>
                <a:gd name="T12" fmla="*/ 7 w 14"/>
                <a:gd name="T13" fmla="*/ 14 h 14"/>
                <a:gd name="T14" fmla="*/ 14 w 14"/>
                <a:gd name="T15" fmla="*/ 14 h 14"/>
                <a:gd name="T16" fmla="*/ 14 w 14"/>
                <a:gd name="T17" fmla="*/ 7 h 1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4"/>
                <a:gd name="T28" fmla="*/ 0 h 14"/>
                <a:gd name="T29" fmla="*/ 14 w 14"/>
                <a:gd name="T30" fmla="*/ 14 h 1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4" h="14">
                  <a:moveTo>
                    <a:pt x="14" y="7"/>
                  </a:moveTo>
                  <a:lnTo>
                    <a:pt x="14" y="0"/>
                  </a:lnTo>
                  <a:lnTo>
                    <a:pt x="7" y="0"/>
                  </a:lnTo>
                  <a:lnTo>
                    <a:pt x="0" y="0"/>
                  </a:lnTo>
                  <a:lnTo>
                    <a:pt x="0" y="7"/>
                  </a:lnTo>
                  <a:lnTo>
                    <a:pt x="0" y="14"/>
                  </a:lnTo>
                  <a:lnTo>
                    <a:pt x="7" y="14"/>
                  </a:lnTo>
                  <a:lnTo>
                    <a:pt x="14" y="14"/>
                  </a:lnTo>
                  <a:lnTo>
                    <a:pt x="14" y="7"/>
                  </a:lnTo>
                  <a:close/>
                </a:path>
              </a:pathLst>
            </a:custGeom>
            <a:blipFill dpi="0" rotWithShape="0">
              <a:blip r:embed="rId3" cstate="print"/>
              <a:srcRect/>
              <a:tile tx="0" ty="0" sx="100000" sy="100000" flip="none" algn="tl"/>
            </a:blipFill>
            <a:ln w="9525">
              <a:noFill/>
              <a:round/>
              <a:headEnd/>
              <a:tailEnd/>
            </a:ln>
          </p:spPr>
          <p:txBody>
            <a:bodyPr/>
            <a:lstStyle/>
            <a:p>
              <a:endParaRPr lang="en-US"/>
            </a:p>
          </p:txBody>
        </p:sp>
        <p:sp>
          <p:nvSpPr>
            <p:cNvPr id="142078" name="Freeform 85"/>
            <p:cNvSpPr>
              <a:spLocks/>
            </p:cNvSpPr>
            <p:nvPr/>
          </p:nvSpPr>
          <p:spPr bwMode="auto">
            <a:xfrm>
              <a:off x="1423" y="2716"/>
              <a:ext cx="14" cy="14"/>
            </a:xfrm>
            <a:custGeom>
              <a:avLst/>
              <a:gdLst>
                <a:gd name="T0" fmla="*/ 14 w 14"/>
                <a:gd name="T1" fmla="*/ 7 h 14"/>
                <a:gd name="T2" fmla="*/ 14 w 14"/>
                <a:gd name="T3" fmla="*/ 0 h 14"/>
                <a:gd name="T4" fmla="*/ 7 w 14"/>
                <a:gd name="T5" fmla="*/ 0 h 14"/>
                <a:gd name="T6" fmla="*/ 0 w 14"/>
                <a:gd name="T7" fmla="*/ 0 h 14"/>
                <a:gd name="T8" fmla="*/ 0 w 14"/>
                <a:gd name="T9" fmla="*/ 7 h 14"/>
                <a:gd name="T10" fmla="*/ 0 w 14"/>
                <a:gd name="T11" fmla="*/ 14 h 14"/>
                <a:gd name="T12" fmla="*/ 7 w 14"/>
                <a:gd name="T13" fmla="*/ 14 h 14"/>
                <a:gd name="T14" fmla="*/ 14 w 14"/>
                <a:gd name="T15" fmla="*/ 14 h 14"/>
                <a:gd name="T16" fmla="*/ 14 w 14"/>
                <a:gd name="T17" fmla="*/ 7 h 1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4"/>
                <a:gd name="T28" fmla="*/ 0 h 14"/>
                <a:gd name="T29" fmla="*/ 14 w 14"/>
                <a:gd name="T30" fmla="*/ 14 h 1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4" h="14">
                  <a:moveTo>
                    <a:pt x="14" y="7"/>
                  </a:moveTo>
                  <a:lnTo>
                    <a:pt x="14" y="0"/>
                  </a:lnTo>
                  <a:lnTo>
                    <a:pt x="7" y="0"/>
                  </a:lnTo>
                  <a:lnTo>
                    <a:pt x="0" y="0"/>
                  </a:lnTo>
                  <a:lnTo>
                    <a:pt x="0" y="7"/>
                  </a:lnTo>
                  <a:lnTo>
                    <a:pt x="0" y="14"/>
                  </a:lnTo>
                  <a:lnTo>
                    <a:pt x="7" y="14"/>
                  </a:lnTo>
                  <a:lnTo>
                    <a:pt x="14" y="14"/>
                  </a:lnTo>
                  <a:lnTo>
                    <a:pt x="14" y="7"/>
                  </a:lnTo>
                  <a:close/>
                </a:path>
              </a:pathLst>
            </a:custGeom>
            <a:blipFill dpi="0" rotWithShape="0">
              <a:blip r:embed="rId3" cstate="print"/>
              <a:srcRect/>
              <a:tile tx="0" ty="0" sx="100000" sy="100000" flip="none" algn="tl"/>
            </a:blipFill>
            <a:ln w="9525">
              <a:noFill/>
              <a:round/>
              <a:headEnd/>
              <a:tailEnd/>
            </a:ln>
          </p:spPr>
          <p:txBody>
            <a:bodyPr/>
            <a:lstStyle/>
            <a:p>
              <a:endParaRPr lang="en-US"/>
            </a:p>
          </p:txBody>
        </p:sp>
        <p:sp>
          <p:nvSpPr>
            <p:cNvPr id="142079" name="Rectangle 86"/>
            <p:cNvSpPr>
              <a:spLocks noChangeArrowheads="1"/>
            </p:cNvSpPr>
            <p:nvPr/>
          </p:nvSpPr>
          <p:spPr bwMode="auto">
            <a:xfrm>
              <a:off x="1430" y="2716"/>
              <a:ext cx="43" cy="14"/>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2080" name="Freeform 87"/>
            <p:cNvSpPr>
              <a:spLocks/>
            </p:cNvSpPr>
            <p:nvPr/>
          </p:nvSpPr>
          <p:spPr bwMode="auto">
            <a:xfrm>
              <a:off x="1480" y="2701"/>
              <a:ext cx="14" cy="15"/>
            </a:xfrm>
            <a:custGeom>
              <a:avLst/>
              <a:gdLst>
                <a:gd name="T0" fmla="*/ 14 w 14"/>
                <a:gd name="T1" fmla="*/ 7 h 15"/>
                <a:gd name="T2" fmla="*/ 14 w 14"/>
                <a:gd name="T3" fmla="*/ 0 h 15"/>
                <a:gd name="T4" fmla="*/ 7 w 14"/>
                <a:gd name="T5" fmla="*/ 0 h 15"/>
                <a:gd name="T6" fmla="*/ 0 w 14"/>
                <a:gd name="T7" fmla="*/ 0 h 15"/>
                <a:gd name="T8" fmla="*/ 0 w 14"/>
                <a:gd name="T9" fmla="*/ 7 h 15"/>
                <a:gd name="T10" fmla="*/ 0 w 14"/>
                <a:gd name="T11" fmla="*/ 15 h 15"/>
                <a:gd name="T12" fmla="*/ 7 w 14"/>
                <a:gd name="T13" fmla="*/ 15 h 15"/>
                <a:gd name="T14" fmla="*/ 14 w 14"/>
                <a:gd name="T15" fmla="*/ 15 h 15"/>
                <a:gd name="T16" fmla="*/ 14 w 14"/>
                <a:gd name="T17" fmla="*/ 7 h 1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4"/>
                <a:gd name="T28" fmla="*/ 0 h 15"/>
                <a:gd name="T29" fmla="*/ 14 w 14"/>
                <a:gd name="T30" fmla="*/ 15 h 1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4" h="15">
                  <a:moveTo>
                    <a:pt x="14" y="7"/>
                  </a:moveTo>
                  <a:lnTo>
                    <a:pt x="14" y="0"/>
                  </a:lnTo>
                  <a:lnTo>
                    <a:pt x="7" y="0"/>
                  </a:lnTo>
                  <a:lnTo>
                    <a:pt x="0" y="0"/>
                  </a:lnTo>
                  <a:lnTo>
                    <a:pt x="0" y="7"/>
                  </a:lnTo>
                  <a:lnTo>
                    <a:pt x="0" y="15"/>
                  </a:lnTo>
                  <a:lnTo>
                    <a:pt x="7" y="15"/>
                  </a:lnTo>
                  <a:lnTo>
                    <a:pt x="14" y="15"/>
                  </a:lnTo>
                  <a:lnTo>
                    <a:pt x="14" y="7"/>
                  </a:lnTo>
                  <a:close/>
                </a:path>
              </a:pathLst>
            </a:custGeom>
            <a:blipFill dpi="0" rotWithShape="0">
              <a:blip r:embed="rId3" cstate="print"/>
              <a:srcRect/>
              <a:tile tx="0" ty="0" sx="100000" sy="100000" flip="none" algn="tl"/>
            </a:blipFill>
            <a:ln w="9525">
              <a:noFill/>
              <a:round/>
              <a:headEnd/>
              <a:tailEnd/>
            </a:ln>
          </p:spPr>
          <p:txBody>
            <a:bodyPr/>
            <a:lstStyle/>
            <a:p>
              <a:endParaRPr lang="en-US"/>
            </a:p>
          </p:txBody>
        </p:sp>
        <p:sp>
          <p:nvSpPr>
            <p:cNvPr id="142081" name="Freeform 88"/>
            <p:cNvSpPr>
              <a:spLocks/>
            </p:cNvSpPr>
            <p:nvPr/>
          </p:nvSpPr>
          <p:spPr bwMode="auto">
            <a:xfrm>
              <a:off x="1409" y="2701"/>
              <a:ext cx="14" cy="15"/>
            </a:xfrm>
            <a:custGeom>
              <a:avLst/>
              <a:gdLst>
                <a:gd name="T0" fmla="*/ 14 w 14"/>
                <a:gd name="T1" fmla="*/ 7 h 15"/>
                <a:gd name="T2" fmla="*/ 14 w 14"/>
                <a:gd name="T3" fmla="*/ 0 h 15"/>
                <a:gd name="T4" fmla="*/ 7 w 14"/>
                <a:gd name="T5" fmla="*/ 0 h 15"/>
                <a:gd name="T6" fmla="*/ 0 w 14"/>
                <a:gd name="T7" fmla="*/ 0 h 15"/>
                <a:gd name="T8" fmla="*/ 0 w 14"/>
                <a:gd name="T9" fmla="*/ 7 h 15"/>
                <a:gd name="T10" fmla="*/ 0 w 14"/>
                <a:gd name="T11" fmla="*/ 15 h 15"/>
                <a:gd name="T12" fmla="*/ 7 w 14"/>
                <a:gd name="T13" fmla="*/ 15 h 15"/>
                <a:gd name="T14" fmla="*/ 14 w 14"/>
                <a:gd name="T15" fmla="*/ 15 h 15"/>
                <a:gd name="T16" fmla="*/ 14 w 14"/>
                <a:gd name="T17" fmla="*/ 7 h 1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4"/>
                <a:gd name="T28" fmla="*/ 0 h 15"/>
                <a:gd name="T29" fmla="*/ 14 w 14"/>
                <a:gd name="T30" fmla="*/ 15 h 1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4" h="15">
                  <a:moveTo>
                    <a:pt x="14" y="7"/>
                  </a:moveTo>
                  <a:lnTo>
                    <a:pt x="14" y="0"/>
                  </a:lnTo>
                  <a:lnTo>
                    <a:pt x="7" y="0"/>
                  </a:lnTo>
                  <a:lnTo>
                    <a:pt x="0" y="0"/>
                  </a:lnTo>
                  <a:lnTo>
                    <a:pt x="0" y="7"/>
                  </a:lnTo>
                  <a:lnTo>
                    <a:pt x="0" y="15"/>
                  </a:lnTo>
                  <a:lnTo>
                    <a:pt x="7" y="15"/>
                  </a:lnTo>
                  <a:lnTo>
                    <a:pt x="14" y="15"/>
                  </a:lnTo>
                  <a:lnTo>
                    <a:pt x="14" y="7"/>
                  </a:lnTo>
                  <a:close/>
                </a:path>
              </a:pathLst>
            </a:custGeom>
            <a:blipFill dpi="0" rotWithShape="0">
              <a:blip r:embed="rId3" cstate="print"/>
              <a:srcRect/>
              <a:tile tx="0" ty="0" sx="100000" sy="100000" flip="none" algn="tl"/>
            </a:blipFill>
            <a:ln w="9525">
              <a:noFill/>
              <a:round/>
              <a:headEnd/>
              <a:tailEnd/>
            </a:ln>
          </p:spPr>
          <p:txBody>
            <a:bodyPr/>
            <a:lstStyle/>
            <a:p>
              <a:endParaRPr lang="en-US"/>
            </a:p>
          </p:txBody>
        </p:sp>
        <p:sp>
          <p:nvSpPr>
            <p:cNvPr id="142082" name="Rectangle 89"/>
            <p:cNvSpPr>
              <a:spLocks noChangeArrowheads="1"/>
            </p:cNvSpPr>
            <p:nvPr/>
          </p:nvSpPr>
          <p:spPr bwMode="auto">
            <a:xfrm>
              <a:off x="1416" y="2701"/>
              <a:ext cx="71" cy="15"/>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2083" name="Rectangle 90"/>
            <p:cNvSpPr>
              <a:spLocks noChangeArrowheads="1"/>
            </p:cNvSpPr>
            <p:nvPr/>
          </p:nvSpPr>
          <p:spPr bwMode="auto">
            <a:xfrm>
              <a:off x="1537" y="2387"/>
              <a:ext cx="14" cy="8"/>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2084" name="Rectangle 91"/>
            <p:cNvSpPr>
              <a:spLocks noChangeArrowheads="1"/>
            </p:cNvSpPr>
            <p:nvPr/>
          </p:nvSpPr>
          <p:spPr bwMode="auto">
            <a:xfrm>
              <a:off x="1537" y="2459"/>
              <a:ext cx="14" cy="7"/>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2085" name="Rectangle 92"/>
            <p:cNvSpPr>
              <a:spLocks noChangeArrowheads="1"/>
            </p:cNvSpPr>
            <p:nvPr/>
          </p:nvSpPr>
          <p:spPr bwMode="auto">
            <a:xfrm>
              <a:off x="1537" y="2395"/>
              <a:ext cx="14" cy="64"/>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2086" name="Rectangle 93"/>
            <p:cNvSpPr>
              <a:spLocks noChangeArrowheads="1"/>
            </p:cNvSpPr>
            <p:nvPr/>
          </p:nvSpPr>
          <p:spPr bwMode="auto">
            <a:xfrm>
              <a:off x="1373" y="2466"/>
              <a:ext cx="14" cy="7"/>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2087" name="Rectangle 94"/>
            <p:cNvSpPr>
              <a:spLocks noChangeArrowheads="1"/>
            </p:cNvSpPr>
            <p:nvPr/>
          </p:nvSpPr>
          <p:spPr bwMode="auto">
            <a:xfrm>
              <a:off x="1373" y="2580"/>
              <a:ext cx="14" cy="7"/>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2088" name="Rectangle 95"/>
            <p:cNvSpPr>
              <a:spLocks noChangeArrowheads="1"/>
            </p:cNvSpPr>
            <p:nvPr/>
          </p:nvSpPr>
          <p:spPr bwMode="auto">
            <a:xfrm>
              <a:off x="1373" y="2473"/>
              <a:ext cx="14" cy="107"/>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2089" name="Rectangle 96"/>
            <p:cNvSpPr>
              <a:spLocks noChangeArrowheads="1"/>
            </p:cNvSpPr>
            <p:nvPr/>
          </p:nvSpPr>
          <p:spPr bwMode="auto">
            <a:xfrm>
              <a:off x="1352" y="2552"/>
              <a:ext cx="7" cy="14"/>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2090" name="Rectangle 97"/>
            <p:cNvSpPr>
              <a:spLocks noChangeArrowheads="1"/>
            </p:cNvSpPr>
            <p:nvPr/>
          </p:nvSpPr>
          <p:spPr bwMode="auto">
            <a:xfrm>
              <a:off x="1359" y="2552"/>
              <a:ext cx="28" cy="14"/>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2091" name="Rectangle 98"/>
            <p:cNvSpPr>
              <a:spLocks noChangeArrowheads="1"/>
            </p:cNvSpPr>
            <p:nvPr/>
          </p:nvSpPr>
          <p:spPr bwMode="auto">
            <a:xfrm>
              <a:off x="1373" y="2480"/>
              <a:ext cx="14" cy="79"/>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2092" name="Rectangle 99"/>
            <p:cNvSpPr>
              <a:spLocks noChangeArrowheads="1"/>
            </p:cNvSpPr>
            <p:nvPr/>
          </p:nvSpPr>
          <p:spPr bwMode="auto">
            <a:xfrm>
              <a:off x="1352" y="2480"/>
              <a:ext cx="7" cy="14"/>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2093" name="Rectangle 100"/>
            <p:cNvSpPr>
              <a:spLocks noChangeArrowheads="1"/>
            </p:cNvSpPr>
            <p:nvPr/>
          </p:nvSpPr>
          <p:spPr bwMode="auto">
            <a:xfrm>
              <a:off x="1359" y="2480"/>
              <a:ext cx="21" cy="14"/>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2094" name="Rectangle 101"/>
            <p:cNvSpPr>
              <a:spLocks noChangeArrowheads="1"/>
            </p:cNvSpPr>
            <p:nvPr/>
          </p:nvSpPr>
          <p:spPr bwMode="auto">
            <a:xfrm>
              <a:off x="1352" y="2487"/>
              <a:ext cx="14" cy="7"/>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2095" name="Rectangle 102"/>
            <p:cNvSpPr>
              <a:spLocks noChangeArrowheads="1"/>
            </p:cNvSpPr>
            <p:nvPr/>
          </p:nvSpPr>
          <p:spPr bwMode="auto">
            <a:xfrm>
              <a:off x="1352" y="2445"/>
              <a:ext cx="14" cy="7"/>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2096" name="Rectangle 103"/>
            <p:cNvSpPr>
              <a:spLocks noChangeArrowheads="1"/>
            </p:cNvSpPr>
            <p:nvPr/>
          </p:nvSpPr>
          <p:spPr bwMode="auto">
            <a:xfrm>
              <a:off x="1352" y="2452"/>
              <a:ext cx="14" cy="35"/>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2097" name="Rectangle 104"/>
            <p:cNvSpPr>
              <a:spLocks noChangeArrowheads="1"/>
            </p:cNvSpPr>
            <p:nvPr/>
          </p:nvSpPr>
          <p:spPr bwMode="auto">
            <a:xfrm>
              <a:off x="1352" y="2552"/>
              <a:ext cx="14" cy="7"/>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2098" name="Rectangle 105"/>
            <p:cNvSpPr>
              <a:spLocks noChangeArrowheads="1"/>
            </p:cNvSpPr>
            <p:nvPr/>
          </p:nvSpPr>
          <p:spPr bwMode="auto">
            <a:xfrm>
              <a:off x="1352" y="2594"/>
              <a:ext cx="14" cy="7"/>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2099" name="Rectangle 106"/>
            <p:cNvSpPr>
              <a:spLocks noChangeArrowheads="1"/>
            </p:cNvSpPr>
            <p:nvPr/>
          </p:nvSpPr>
          <p:spPr bwMode="auto">
            <a:xfrm>
              <a:off x="1352" y="2559"/>
              <a:ext cx="14" cy="35"/>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2100" name="Rectangle 107"/>
            <p:cNvSpPr>
              <a:spLocks noChangeArrowheads="1"/>
            </p:cNvSpPr>
            <p:nvPr/>
          </p:nvSpPr>
          <p:spPr bwMode="auto">
            <a:xfrm>
              <a:off x="1387" y="2480"/>
              <a:ext cx="15" cy="7"/>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2101" name="Rectangle 108"/>
            <p:cNvSpPr>
              <a:spLocks noChangeArrowheads="1"/>
            </p:cNvSpPr>
            <p:nvPr/>
          </p:nvSpPr>
          <p:spPr bwMode="auto">
            <a:xfrm>
              <a:off x="1387" y="2559"/>
              <a:ext cx="15" cy="7"/>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2102" name="Rectangle 109"/>
            <p:cNvSpPr>
              <a:spLocks noChangeArrowheads="1"/>
            </p:cNvSpPr>
            <p:nvPr/>
          </p:nvSpPr>
          <p:spPr bwMode="auto">
            <a:xfrm>
              <a:off x="1387" y="2487"/>
              <a:ext cx="15" cy="72"/>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2103" name="Rectangle 110"/>
            <p:cNvSpPr>
              <a:spLocks noChangeArrowheads="1"/>
            </p:cNvSpPr>
            <p:nvPr/>
          </p:nvSpPr>
          <p:spPr bwMode="auto">
            <a:xfrm>
              <a:off x="1416" y="2523"/>
              <a:ext cx="7" cy="14"/>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2104" name="Rectangle 111"/>
            <p:cNvSpPr>
              <a:spLocks noChangeArrowheads="1"/>
            </p:cNvSpPr>
            <p:nvPr/>
          </p:nvSpPr>
          <p:spPr bwMode="auto">
            <a:xfrm>
              <a:off x="1387" y="2523"/>
              <a:ext cx="7" cy="14"/>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2105" name="Rectangle 112"/>
            <p:cNvSpPr>
              <a:spLocks noChangeArrowheads="1"/>
            </p:cNvSpPr>
            <p:nvPr/>
          </p:nvSpPr>
          <p:spPr bwMode="auto">
            <a:xfrm>
              <a:off x="1394" y="2523"/>
              <a:ext cx="22" cy="14"/>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2106" name="Rectangle 113"/>
            <p:cNvSpPr>
              <a:spLocks noChangeArrowheads="1"/>
            </p:cNvSpPr>
            <p:nvPr/>
          </p:nvSpPr>
          <p:spPr bwMode="auto">
            <a:xfrm>
              <a:off x="1352" y="2387"/>
              <a:ext cx="14" cy="8"/>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2107" name="Rectangle 114"/>
            <p:cNvSpPr>
              <a:spLocks noChangeArrowheads="1"/>
            </p:cNvSpPr>
            <p:nvPr/>
          </p:nvSpPr>
          <p:spPr bwMode="auto">
            <a:xfrm>
              <a:off x="1352" y="2459"/>
              <a:ext cx="14" cy="7"/>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2108" name="Rectangle 115"/>
            <p:cNvSpPr>
              <a:spLocks noChangeArrowheads="1"/>
            </p:cNvSpPr>
            <p:nvPr/>
          </p:nvSpPr>
          <p:spPr bwMode="auto">
            <a:xfrm>
              <a:off x="1352" y="2395"/>
              <a:ext cx="14" cy="64"/>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2109" name="Freeform 116"/>
            <p:cNvSpPr>
              <a:spLocks/>
            </p:cNvSpPr>
            <p:nvPr/>
          </p:nvSpPr>
          <p:spPr bwMode="auto">
            <a:xfrm>
              <a:off x="1537" y="2437"/>
              <a:ext cx="14" cy="15"/>
            </a:xfrm>
            <a:custGeom>
              <a:avLst/>
              <a:gdLst>
                <a:gd name="T0" fmla="*/ 14 w 14"/>
                <a:gd name="T1" fmla="*/ 8 h 15"/>
                <a:gd name="T2" fmla="*/ 7 w 14"/>
                <a:gd name="T3" fmla="*/ 0 h 15"/>
                <a:gd name="T4" fmla="*/ 7 w 14"/>
                <a:gd name="T5" fmla="*/ 0 h 15"/>
                <a:gd name="T6" fmla="*/ 7 w 14"/>
                <a:gd name="T7" fmla="*/ 0 h 15"/>
                <a:gd name="T8" fmla="*/ 0 w 14"/>
                <a:gd name="T9" fmla="*/ 8 h 15"/>
                <a:gd name="T10" fmla="*/ 7 w 14"/>
                <a:gd name="T11" fmla="*/ 8 h 15"/>
                <a:gd name="T12" fmla="*/ 7 w 14"/>
                <a:gd name="T13" fmla="*/ 15 h 15"/>
                <a:gd name="T14" fmla="*/ 7 w 14"/>
                <a:gd name="T15" fmla="*/ 8 h 15"/>
                <a:gd name="T16" fmla="*/ 14 w 14"/>
                <a:gd name="T17" fmla="*/ 8 h 1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4"/>
                <a:gd name="T28" fmla="*/ 0 h 15"/>
                <a:gd name="T29" fmla="*/ 14 w 14"/>
                <a:gd name="T30" fmla="*/ 15 h 1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4" h="15">
                  <a:moveTo>
                    <a:pt x="14" y="8"/>
                  </a:moveTo>
                  <a:lnTo>
                    <a:pt x="7" y="0"/>
                  </a:lnTo>
                  <a:lnTo>
                    <a:pt x="0" y="8"/>
                  </a:lnTo>
                  <a:lnTo>
                    <a:pt x="7" y="8"/>
                  </a:lnTo>
                  <a:lnTo>
                    <a:pt x="7" y="15"/>
                  </a:lnTo>
                  <a:lnTo>
                    <a:pt x="7" y="8"/>
                  </a:lnTo>
                  <a:lnTo>
                    <a:pt x="14" y="8"/>
                  </a:lnTo>
                  <a:close/>
                </a:path>
              </a:pathLst>
            </a:custGeom>
            <a:blipFill dpi="0" rotWithShape="0">
              <a:blip r:embed="rId3" cstate="print"/>
              <a:srcRect/>
              <a:tile tx="0" ty="0" sx="100000" sy="100000" flip="none" algn="tl"/>
            </a:blipFill>
            <a:ln w="9525">
              <a:noFill/>
              <a:round/>
              <a:headEnd/>
              <a:tailEnd/>
            </a:ln>
          </p:spPr>
          <p:txBody>
            <a:bodyPr/>
            <a:lstStyle/>
            <a:p>
              <a:endParaRPr lang="en-US"/>
            </a:p>
          </p:txBody>
        </p:sp>
        <p:sp>
          <p:nvSpPr>
            <p:cNvPr id="142110" name="Freeform 117"/>
            <p:cNvSpPr>
              <a:spLocks/>
            </p:cNvSpPr>
            <p:nvPr/>
          </p:nvSpPr>
          <p:spPr bwMode="auto">
            <a:xfrm>
              <a:off x="1537" y="2437"/>
              <a:ext cx="22" cy="15"/>
            </a:xfrm>
            <a:custGeom>
              <a:avLst/>
              <a:gdLst>
                <a:gd name="T0" fmla="*/ 14 w 22"/>
                <a:gd name="T1" fmla="*/ 15 h 15"/>
                <a:gd name="T2" fmla="*/ 7 w 22"/>
                <a:gd name="T3" fmla="*/ 8 h 15"/>
                <a:gd name="T4" fmla="*/ 7 w 22"/>
                <a:gd name="T5" fmla="*/ 8 h 15"/>
                <a:gd name="T6" fmla="*/ 7 w 22"/>
                <a:gd name="T7" fmla="*/ 8 h 15"/>
                <a:gd name="T8" fmla="*/ 7 w 22"/>
                <a:gd name="T9" fmla="*/ 8 h 15"/>
                <a:gd name="T10" fmla="*/ 7 w 22"/>
                <a:gd name="T11" fmla="*/ 8 h 15"/>
                <a:gd name="T12" fmla="*/ 7 w 22"/>
                <a:gd name="T13" fmla="*/ 8 h 15"/>
                <a:gd name="T14" fmla="*/ 7 w 22"/>
                <a:gd name="T15" fmla="*/ 8 h 15"/>
                <a:gd name="T16" fmla="*/ 14 w 22"/>
                <a:gd name="T17" fmla="*/ 8 h 15"/>
                <a:gd name="T18" fmla="*/ 14 w 22"/>
                <a:gd name="T19" fmla="*/ 8 h 15"/>
                <a:gd name="T20" fmla="*/ 7 w 22"/>
                <a:gd name="T21" fmla="*/ 15 h 15"/>
                <a:gd name="T22" fmla="*/ 0 w 22"/>
                <a:gd name="T23" fmla="*/ 0 h 15"/>
                <a:gd name="T24" fmla="*/ 0 w 22"/>
                <a:gd name="T25" fmla="*/ 0 h 15"/>
                <a:gd name="T26" fmla="*/ 7 w 22"/>
                <a:gd name="T27" fmla="*/ 0 h 15"/>
                <a:gd name="T28" fmla="*/ 14 w 22"/>
                <a:gd name="T29" fmla="*/ 8 h 15"/>
                <a:gd name="T30" fmla="*/ 14 w 22"/>
                <a:gd name="T31" fmla="*/ 8 h 15"/>
                <a:gd name="T32" fmla="*/ 14 w 22"/>
                <a:gd name="T33" fmla="*/ 15 h 15"/>
                <a:gd name="T34" fmla="*/ 0 w 22"/>
                <a:gd name="T35" fmla="*/ 15 h 15"/>
                <a:gd name="T36" fmla="*/ 0 w 22"/>
                <a:gd name="T37" fmla="*/ 15 h 15"/>
                <a:gd name="T38" fmla="*/ 0 w 22"/>
                <a:gd name="T39" fmla="*/ 8 h 15"/>
                <a:gd name="T40" fmla="*/ 7 w 22"/>
                <a:gd name="T41" fmla="*/ 0 h 15"/>
                <a:gd name="T42" fmla="*/ 7 w 22"/>
                <a:gd name="T43" fmla="*/ 0 h 15"/>
                <a:gd name="T44" fmla="*/ 14 w 22"/>
                <a:gd name="T45" fmla="*/ 0 h 15"/>
                <a:gd name="T46" fmla="*/ 14 w 22"/>
                <a:gd name="T47" fmla="*/ 0 h 15"/>
                <a:gd name="T48" fmla="*/ 14 w 22"/>
                <a:gd name="T49" fmla="*/ 15 h 15"/>
                <a:gd name="T50" fmla="*/ 14 w 22"/>
                <a:gd name="T51" fmla="*/ 15 h 15"/>
                <a:gd name="T52" fmla="*/ 7 w 22"/>
                <a:gd name="T53" fmla="*/ 15 h 15"/>
                <a:gd name="T54" fmla="*/ 7 w 22"/>
                <a:gd name="T55" fmla="*/ 15 h 15"/>
                <a:gd name="T56" fmla="*/ 14 w 22"/>
                <a:gd name="T57" fmla="*/ 8 h 15"/>
                <a:gd name="T58" fmla="*/ 14 w 22"/>
                <a:gd name="T59" fmla="*/ 15 h 15"/>
                <a:gd name="T60" fmla="*/ 14 w 22"/>
                <a:gd name="T61" fmla="*/ 15 h 15"/>
                <a:gd name="T62" fmla="*/ 0 w 22"/>
                <a:gd name="T63" fmla="*/ 15 h 15"/>
                <a:gd name="T64" fmla="*/ 0 w 22"/>
                <a:gd name="T65" fmla="*/ 8 h 15"/>
                <a:gd name="T66" fmla="*/ 0 w 22"/>
                <a:gd name="T67" fmla="*/ 8 h 15"/>
                <a:gd name="T68" fmla="*/ 7 w 22"/>
                <a:gd name="T69" fmla="*/ 15 h 15"/>
                <a:gd name="T70" fmla="*/ 0 w 22"/>
                <a:gd name="T71" fmla="*/ 15 h 15"/>
                <a:gd name="T72" fmla="*/ 0 w 22"/>
                <a:gd name="T73" fmla="*/ 15 h 15"/>
                <a:gd name="T74" fmla="*/ 0 w 22"/>
                <a:gd name="T75" fmla="*/ 8 h 15"/>
                <a:gd name="T76" fmla="*/ 7 w 22"/>
                <a:gd name="T77" fmla="*/ 0 h 15"/>
                <a:gd name="T78" fmla="*/ 7 w 22"/>
                <a:gd name="T79" fmla="*/ 0 h 15"/>
                <a:gd name="T80" fmla="*/ 14 w 22"/>
                <a:gd name="T81" fmla="*/ 0 h 15"/>
                <a:gd name="T82" fmla="*/ 14 w 22"/>
                <a:gd name="T83" fmla="*/ 0 h 15"/>
                <a:gd name="T84" fmla="*/ 14 w 22"/>
                <a:gd name="T85" fmla="*/ 0 h 15"/>
                <a:gd name="T86" fmla="*/ 14 w 22"/>
                <a:gd name="T87" fmla="*/ 0 h 15"/>
                <a:gd name="T88" fmla="*/ 14 w 22"/>
                <a:gd name="T89" fmla="*/ 0 h 15"/>
                <a:gd name="T90" fmla="*/ 14 w 22"/>
                <a:gd name="T91" fmla="*/ 0 h 15"/>
                <a:gd name="T92" fmla="*/ 14 w 22"/>
                <a:gd name="T93" fmla="*/ 0 h 15"/>
                <a:gd name="T94" fmla="*/ 22 w 22"/>
                <a:gd name="T95" fmla="*/ 8 h 15"/>
                <a:gd name="T96" fmla="*/ 14 w 22"/>
                <a:gd name="T97" fmla="*/ 15 h 15"/>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22"/>
                <a:gd name="T148" fmla="*/ 0 h 15"/>
                <a:gd name="T149" fmla="*/ 22 w 22"/>
                <a:gd name="T150" fmla="*/ 15 h 15"/>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22" h="15">
                  <a:moveTo>
                    <a:pt x="14" y="15"/>
                  </a:moveTo>
                  <a:lnTo>
                    <a:pt x="7" y="8"/>
                  </a:lnTo>
                  <a:lnTo>
                    <a:pt x="14" y="8"/>
                  </a:lnTo>
                  <a:lnTo>
                    <a:pt x="7" y="15"/>
                  </a:lnTo>
                  <a:lnTo>
                    <a:pt x="0" y="0"/>
                  </a:lnTo>
                  <a:lnTo>
                    <a:pt x="7" y="0"/>
                  </a:lnTo>
                  <a:lnTo>
                    <a:pt x="14" y="8"/>
                  </a:lnTo>
                  <a:lnTo>
                    <a:pt x="14" y="15"/>
                  </a:lnTo>
                  <a:lnTo>
                    <a:pt x="0" y="15"/>
                  </a:lnTo>
                  <a:lnTo>
                    <a:pt x="0" y="8"/>
                  </a:lnTo>
                  <a:lnTo>
                    <a:pt x="7" y="0"/>
                  </a:lnTo>
                  <a:lnTo>
                    <a:pt x="14" y="0"/>
                  </a:lnTo>
                  <a:lnTo>
                    <a:pt x="14" y="15"/>
                  </a:lnTo>
                  <a:lnTo>
                    <a:pt x="7" y="15"/>
                  </a:lnTo>
                  <a:lnTo>
                    <a:pt x="14" y="8"/>
                  </a:lnTo>
                  <a:lnTo>
                    <a:pt x="14" y="15"/>
                  </a:lnTo>
                  <a:lnTo>
                    <a:pt x="0" y="15"/>
                  </a:lnTo>
                  <a:lnTo>
                    <a:pt x="0" y="8"/>
                  </a:lnTo>
                  <a:lnTo>
                    <a:pt x="7" y="15"/>
                  </a:lnTo>
                  <a:lnTo>
                    <a:pt x="0" y="15"/>
                  </a:lnTo>
                  <a:lnTo>
                    <a:pt x="0" y="8"/>
                  </a:lnTo>
                  <a:lnTo>
                    <a:pt x="7" y="0"/>
                  </a:lnTo>
                  <a:lnTo>
                    <a:pt x="14" y="0"/>
                  </a:lnTo>
                  <a:lnTo>
                    <a:pt x="22" y="8"/>
                  </a:lnTo>
                  <a:lnTo>
                    <a:pt x="14" y="15"/>
                  </a:lnTo>
                  <a:close/>
                </a:path>
              </a:pathLst>
            </a:custGeom>
            <a:blipFill dpi="0" rotWithShape="0">
              <a:blip r:embed="rId3" cstate="print"/>
              <a:srcRect/>
              <a:tile tx="0" ty="0" sx="100000" sy="100000" flip="none" algn="tl"/>
            </a:blipFill>
            <a:ln w="9525">
              <a:noFill/>
              <a:round/>
              <a:headEnd/>
              <a:tailEnd/>
            </a:ln>
          </p:spPr>
          <p:txBody>
            <a:bodyPr/>
            <a:lstStyle/>
            <a:p>
              <a:endParaRPr lang="en-US"/>
            </a:p>
          </p:txBody>
        </p:sp>
        <p:sp>
          <p:nvSpPr>
            <p:cNvPr id="142111" name="Freeform 118"/>
            <p:cNvSpPr>
              <a:spLocks/>
            </p:cNvSpPr>
            <p:nvPr/>
          </p:nvSpPr>
          <p:spPr bwMode="auto">
            <a:xfrm>
              <a:off x="1551" y="2437"/>
              <a:ext cx="8" cy="15"/>
            </a:xfrm>
            <a:custGeom>
              <a:avLst/>
              <a:gdLst>
                <a:gd name="T0" fmla="*/ 0 w 8"/>
                <a:gd name="T1" fmla="*/ 0 h 15"/>
                <a:gd name="T2" fmla="*/ 0 w 8"/>
                <a:gd name="T3" fmla="*/ 0 h 15"/>
                <a:gd name="T4" fmla="*/ 0 w 8"/>
                <a:gd name="T5" fmla="*/ 15 h 15"/>
                <a:gd name="T6" fmla="*/ 8 w 8"/>
                <a:gd name="T7" fmla="*/ 8 h 15"/>
                <a:gd name="T8" fmla="*/ 0 w 8"/>
                <a:gd name="T9" fmla="*/ 15 h 15"/>
                <a:gd name="T10" fmla="*/ 0 w 8"/>
                <a:gd name="T11" fmla="*/ 15 h 15"/>
                <a:gd name="T12" fmla="*/ 0 w 8"/>
                <a:gd name="T13" fmla="*/ 0 h 15"/>
                <a:gd name="T14" fmla="*/ 0 60000 65536"/>
                <a:gd name="T15" fmla="*/ 0 60000 65536"/>
                <a:gd name="T16" fmla="*/ 0 60000 65536"/>
                <a:gd name="T17" fmla="*/ 0 60000 65536"/>
                <a:gd name="T18" fmla="*/ 0 60000 65536"/>
                <a:gd name="T19" fmla="*/ 0 60000 65536"/>
                <a:gd name="T20" fmla="*/ 0 60000 65536"/>
                <a:gd name="T21" fmla="*/ 0 w 8"/>
                <a:gd name="T22" fmla="*/ 0 h 15"/>
                <a:gd name="T23" fmla="*/ 8 w 8"/>
                <a:gd name="T24" fmla="*/ 15 h 1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 h="15">
                  <a:moveTo>
                    <a:pt x="0" y="0"/>
                  </a:moveTo>
                  <a:lnTo>
                    <a:pt x="0" y="0"/>
                  </a:lnTo>
                  <a:lnTo>
                    <a:pt x="0" y="15"/>
                  </a:lnTo>
                  <a:lnTo>
                    <a:pt x="8" y="8"/>
                  </a:lnTo>
                  <a:lnTo>
                    <a:pt x="0" y="15"/>
                  </a:lnTo>
                  <a:lnTo>
                    <a:pt x="0" y="0"/>
                  </a:lnTo>
                  <a:close/>
                </a:path>
              </a:pathLst>
            </a:custGeom>
            <a:blipFill dpi="0" rotWithShape="0">
              <a:blip r:embed="rId3" cstate="print"/>
              <a:srcRect/>
              <a:tile tx="0" ty="0" sx="100000" sy="100000" flip="none" algn="tl"/>
            </a:blipFill>
            <a:ln w="9525">
              <a:noFill/>
              <a:round/>
              <a:headEnd/>
              <a:tailEnd/>
            </a:ln>
          </p:spPr>
          <p:txBody>
            <a:bodyPr/>
            <a:lstStyle/>
            <a:p>
              <a:endParaRPr lang="en-US"/>
            </a:p>
          </p:txBody>
        </p:sp>
        <p:sp>
          <p:nvSpPr>
            <p:cNvPr id="142112" name="Freeform 119"/>
            <p:cNvSpPr>
              <a:spLocks/>
            </p:cNvSpPr>
            <p:nvPr/>
          </p:nvSpPr>
          <p:spPr bwMode="auto">
            <a:xfrm>
              <a:off x="1352" y="2437"/>
              <a:ext cx="7" cy="15"/>
            </a:xfrm>
            <a:custGeom>
              <a:avLst/>
              <a:gdLst>
                <a:gd name="T0" fmla="*/ 7 w 7"/>
                <a:gd name="T1" fmla="*/ 8 h 15"/>
                <a:gd name="T2" fmla="*/ 7 w 7"/>
                <a:gd name="T3" fmla="*/ 0 h 15"/>
                <a:gd name="T4" fmla="*/ 7 w 7"/>
                <a:gd name="T5" fmla="*/ 0 h 15"/>
                <a:gd name="T6" fmla="*/ 0 w 7"/>
                <a:gd name="T7" fmla="*/ 0 h 15"/>
                <a:gd name="T8" fmla="*/ 0 w 7"/>
                <a:gd name="T9" fmla="*/ 8 h 15"/>
                <a:gd name="T10" fmla="*/ 0 w 7"/>
                <a:gd name="T11" fmla="*/ 8 h 15"/>
                <a:gd name="T12" fmla="*/ 7 w 7"/>
                <a:gd name="T13" fmla="*/ 15 h 15"/>
                <a:gd name="T14" fmla="*/ 7 w 7"/>
                <a:gd name="T15" fmla="*/ 8 h 15"/>
                <a:gd name="T16" fmla="*/ 7 w 7"/>
                <a:gd name="T17" fmla="*/ 8 h 1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
                <a:gd name="T28" fmla="*/ 0 h 15"/>
                <a:gd name="T29" fmla="*/ 7 w 7"/>
                <a:gd name="T30" fmla="*/ 15 h 1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 h="15">
                  <a:moveTo>
                    <a:pt x="7" y="8"/>
                  </a:moveTo>
                  <a:lnTo>
                    <a:pt x="7" y="0"/>
                  </a:lnTo>
                  <a:lnTo>
                    <a:pt x="0" y="0"/>
                  </a:lnTo>
                  <a:lnTo>
                    <a:pt x="0" y="8"/>
                  </a:lnTo>
                  <a:lnTo>
                    <a:pt x="7" y="15"/>
                  </a:lnTo>
                  <a:lnTo>
                    <a:pt x="7" y="8"/>
                  </a:lnTo>
                  <a:close/>
                </a:path>
              </a:pathLst>
            </a:custGeom>
            <a:blipFill dpi="0" rotWithShape="0">
              <a:blip r:embed="rId3" cstate="print"/>
              <a:srcRect/>
              <a:tile tx="0" ty="0" sx="100000" sy="100000" flip="none" algn="tl"/>
            </a:blipFill>
            <a:ln w="9525">
              <a:noFill/>
              <a:round/>
              <a:headEnd/>
              <a:tailEnd/>
            </a:ln>
          </p:spPr>
          <p:txBody>
            <a:bodyPr/>
            <a:lstStyle/>
            <a:p>
              <a:endParaRPr lang="en-US"/>
            </a:p>
          </p:txBody>
        </p:sp>
        <p:sp>
          <p:nvSpPr>
            <p:cNvPr id="142113" name="Freeform 120"/>
            <p:cNvSpPr>
              <a:spLocks/>
            </p:cNvSpPr>
            <p:nvPr/>
          </p:nvSpPr>
          <p:spPr bwMode="auto">
            <a:xfrm>
              <a:off x="1345" y="2430"/>
              <a:ext cx="21" cy="29"/>
            </a:xfrm>
            <a:custGeom>
              <a:avLst/>
              <a:gdLst>
                <a:gd name="T0" fmla="*/ 7 w 21"/>
                <a:gd name="T1" fmla="*/ 15 h 29"/>
                <a:gd name="T2" fmla="*/ 7 w 21"/>
                <a:gd name="T3" fmla="*/ 7 h 29"/>
                <a:gd name="T4" fmla="*/ 7 w 21"/>
                <a:gd name="T5" fmla="*/ 7 h 29"/>
                <a:gd name="T6" fmla="*/ 7 w 21"/>
                <a:gd name="T7" fmla="*/ 7 h 29"/>
                <a:gd name="T8" fmla="*/ 7 w 21"/>
                <a:gd name="T9" fmla="*/ 7 h 29"/>
                <a:gd name="T10" fmla="*/ 14 w 21"/>
                <a:gd name="T11" fmla="*/ 15 h 29"/>
                <a:gd name="T12" fmla="*/ 14 w 21"/>
                <a:gd name="T13" fmla="*/ 15 h 29"/>
                <a:gd name="T14" fmla="*/ 7 w 21"/>
                <a:gd name="T15" fmla="*/ 15 h 29"/>
                <a:gd name="T16" fmla="*/ 14 w 21"/>
                <a:gd name="T17" fmla="*/ 7 h 29"/>
                <a:gd name="T18" fmla="*/ 14 w 21"/>
                <a:gd name="T19" fmla="*/ 7 h 29"/>
                <a:gd name="T20" fmla="*/ 14 w 21"/>
                <a:gd name="T21" fmla="*/ 15 h 29"/>
                <a:gd name="T22" fmla="*/ 14 w 21"/>
                <a:gd name="T23" fmla="*/ 15 h 29"/>
                <a:gd name="T24" fmla="*/ 14 w 21"/>
                <a:gd name="T25" fmla="*/ 15 h 29"/>
                <a:gd name="T26" fmla="*/ 14 w 21"/>
                <a:gd name="T27" fmla="*/ 15 h 29"/>
                <a:gd name="T28" fmla="*/ 14 w 21"/>
                <a:gd name="T29" fmla="*/ 15 h 29"/>
                <a:gd name="T30" fmla="*/ 14 w 21"/>
                <a:gd name="T31" fmla="*/ 15 h 29"/>
                <a:gd name="T32" fmla="*/ 21 w 21"/>
                <a:gd name="T33" fmla="*/ 22 h 29"/>
                <a:gd name="T34" fmla="*/ 7 w 21"/>
                <a:gd name="T35" fmla="*/ 22 h 29"/>
                <a:gd name="T36" fmla="*/ 7 w 21"/>
                <a:gd name="T37" fmla="*/ 22 h 29"/>
                <a:gd name="T38" fmla="*/ 7 w 21"/>
                <a:gd name="T39" fmla="*/ 15 h 29"/>
                <a:gd name="T40" fmla="*/ 7 w 21"/>
                <a:gd name="T41" fmla="*/ 15 h 29"/>
                <a:gd name="T42" fmla="*/ 7 w 21"/>
                <a:gd name="T43" fmla="*/ 15 h 29"/>
                <a:gd name="T44" fmla="*/ 7 w 21"/>
                <a:gd name="T45" fmla="*/ 15 h 29"/>
                <a:gd name="T46" fmla="*/ 7 w 21"/>
                <a:gd name="T47" fmla="*/ 15 h 29"/>
                <a:gd name="T48" fmla="*/ 21 w 21"/>
                <a:gd name="T49" fmla="*/ 15 h 29"/>
                <a:gd name="T50" fmla="*/ 21 w 21"/>
                <a:gd name="T51" fmla="*/ 15 h 29"/>
                <a:gd name="T52" fmla="*/ 21 w 21"/>
                <a:gd name="T53" fmla="*/ 15 h 29"/>
                <a:gd name="T54" fmla="*/ 21 w 21"/>
                <a:gd name="T55" fmla="*/ 15 h 29"/>
                <a:gd name="T56" fmla="*/ 21 w 21"/>
                <a:gd name="T57" fmla="*/ 15 h 29"/>
                <a:gd name="T58" fmla="*/ 21 w 21"/>
                <a:gd name="T59" fmla="*/ 22 h 29"/>
                <a:gd name="T60" fmla="*/ 21 w 21"/>
                <a:gd name="T61" fmla="*/ 22 h 29"/>
                <a:gd name="T62" fmla="*/ 14 w 21"/>
                <a:gd name="T63" fmla="*/ 29 h 29"/>
                <a:gd name="T64" fmla="*/ 7 w 21"/>
                <a:gd name="T65" fmla="*/ 22 h 29"/>
                <a:gd name="T66" fmla="*/ 7 w 21"/>
                <a:gd name="T67" fmla="*/ 22 h 29"/>
                <a:gd name="T68" fmla="*/ 0 w 21"/>
                <a:gd name="T69" fmla="*/ 15 h 29"/>
                <a:gd name="T70" fmla="*/ 0 w 21"/>
                <a:gd name="T71" fmla="*/ 15 h 29"/>
                <a:gd name="T72" fmla="*/ 0 w 21"/>
                <a:gd name="T73" fmla="*/ 15 h 29"/>
                <a:gd name="T74" fmla="*/ 0 w 21"/>
                <a:gd name="T75" fmla="*/ 15 h 29"/>
                <a:gd name="T76" fmla="*/ 0 w 21"/>
                <a:gd name="T77" fmla="*/ 7 h 29"/>
                <a:gd name="T78" fmla="*/ 0 w 21"/>
                <a:gd name="T79" fmla="*/ 7 h 29"/>
                <a:gd name="T80" fmla="*/ 7 w 21"/>
                <a:gd name="T81" fmla="*/ 0 h 29"/>
                <a:gd name="T82" fmla="*/ 14 w 21"/>
                <a:gd name="T83" fmla="*/ 0 h 29"/>
                <a:gd name="T84" fmla="*/ 14 w 21"/>
                <a:gd name="T85" fmla="*/ 0 h 29"/>
                <a:gd name="T86" fmla="*/ 21 w 21"/>
                <a:gd name="T87" fmla="*/ 7 h 29"/>
                <a:gd name="T88" fmla="*/ 21 w 21"/>
                <a:gd name="T89" fmla="*/ 7 h 29"/>
                <a:gd name="T90" fmla="*/ 21 w 21"/>
                <a:gd name="T91" fmla="*/ 7 h 29"/>
                <a:gd name="T92" fmla="*/ 21 w 21"/>
                <a:gd name="T93" fmla="*/ 7 h 29"/>
                <a:gd name="T94" fmla="*/ 21 w 21"/>
                <a:gd name="T95" fmla="*/ 15 h 29"/>
                <a:gd name="T96" fmla="*/ 7 w 21"/>
                <a:gd name="T97" fmla="*/ 15 h 29"/>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21"/>
                <a:gd name="T148" fmla="*/ 0 h 29"/>
                <a:gd name="T149" fmla="*/ 21 w 21"/>
                <a:gd name="T150" fmla="*/ 29 h 29"/>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21" h="29">
                  <a:moveTo>
                    <a:pt x="7" y="15"/>
                  </a:moveTo>
                  <a:lnTo>
                    <a:pt x="7" y="7"/>
                  </a:lnTo>
                  <a:lnTo>
                    <a:pt x="14" y="15"/>
                  </a:lnTo>
                  <a:lnTo>
                    <a:pt x="7" y="15"/>
                  </a:lnTo>
                  <a:lnTo>
                    <a:pt x="14" y="7"/>
                  </a:lnTo>
                  <a:lnTo>
                    <a:pt x="14" y="15"/>
                  </a:lnTo>
                  <a:lnTo>
                    <a:pt x="21" y="22"/>
                  </a:lnTo>
                  <a:lnTo>
                    <a:pt x="7" y="22"/>
                  </a:lnTo>
                  <a:lnTo>
                    <a:pt x="7" y="15"/>
                  </a:lnTo>
                  <a:lnTo>
                    <a:pt x="21" y="15"/>
                  </a:lnTo>
                  <a:lnTo>
                    <a:pt x="21" y="22"/>
                  </a:lnTo>
                  <a:lnTo>
                    <a:pt x="14" y="29"/>
                  </a:lnTo>
                  <a:lnTo>
                    <a:pt x="7" y="22"/>
                  </a:lnTo>
                  <a:lnTo>
                    <a:pt x="0" y="15"/>
                  </a:lnTo>
                  <a:lnTo>
                    <a:pt x="0" y="7"/>
                  </a:lnTo>
                  <a:lnTo>
                    <a:pt x="7" y="0"/>
                  </a:lnTo>
                  <a:lnTo>
                    <a:pt x="14" y="0"/>
                  </a:lnTo>
                  <a:lnTo>
                    <a:pt x="21" y="7"/>
                  </a:lnTo>
                  <a:lnTo>
                    <a:pt x="21" y="15"/>
                  </a:lnTo>
                  <a:lnTo>
                    <a:pt x="7" y="15"/>
                  </a:lnTo>
                  <a:close/>
                </a:path>
              </a:pathLst>
            </a:custGeom>
            <a:blipFill dpi="0" rotWithShape="0">
              <a:blip r:embed="rId3" cstate="print"/>
              <a:srcRect/>
              <a:tile tx="0" ty="0" sx="100000" sy="100000" flip="none" algn="tl"/>
            </a:blipFill>
            <a:ln w="9525">
              <a:noFill/>
              <a:round/>
              <a:headEnd/>
              <a:tailEnd/>
            </a:ln>
          </p:spPr>
          <p:txBody>
            <a:bodyPr/>
            <a:lstStyle/>
            <a:p>
              <a:endParaRPr lang="en-US"/>
            </a:p>
          </p:txBody>
        </p:sp>
        <p:sp>
          <p:nvSpPr>
            <p:cNvPr id="142114" name="Freeform 121"/>
            <p:cNvSpPr>
              <a:spLocks/>
            </p:cNvSpPr>
            <p:nvPr/>
          </p:nvSpPr>
          <p:spPr bwMode="auto">
            <a:xfrm>
              <a:off x="1352" y="2445"/>
              <a:ext cx="14" cy="1"/>
            </a:xfrm>
            <a:custGeom>
              <a:avLst/>
              <a:gdLst>
                <a:gd name="T0" fmla="*/ 0 w 14"/>
                <a:gd name="T1" fmla="*/ 0 h 1"/>
                <a:gd name="T2" fmla="*/ 0 w 14"/>
                <a:gd name="T3" fmla="*/ 0 h 1"/>
                <a:gd name="T4" fmla="*/ 0 w 14"/>
                <a:gd name="T5" fmla="*/ 0 h 1"/>
                <a:gd name="T6" fmla="*/ 14 w 14"/>
                <a:gd name="T7" fmla="*/ 0 h 1"/>
                <a:gd name="T8" fmla="*/ 14 w 14"/>
                <a:gd name="T9" fmla="*/ 0 h 1"/>
                <a:gd name="T10" fmla="*/ 14 w 14"/>
                <a:gd name="T11" fmla="*/ 0 h 1"/>
                <a:gd name="T12" fmla="*/ 0 w 14"/>
                <a:gd name="T13" fmla="*/ 0 h 1"/>
                <a:gd name="T14" fmla="*/ 0 60000 65536"/>
                <a:gd name="T15" fmla="*/ 0 60000 65536"/>
                <a:gd name="T16" fmla="*/ 0 60000 65536"/>
                <a:gd name="T17" fmla="*/ 0 60000 65536"/>
                <a:gd name="T18" fmla="*/ 0 60000 65536"/>
                <a:gd name="T19" fmla="*/ 0 60000 65536"/>
                <a:gd name="T20" fmla="*/ 0 60000 65536"/>
                <a:gd name="T21" fmla="*/ 0 w 14"/>
                <a:gd name="T22" fmla="*/ 0 h 1"/>
                <a:gd name="T23" fmla="*/ 14 w 14"/>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 h="1">
                  <a:moveTo>
                    <a:pt x="0" y="0"/>
                  </a:moveTo>
                  <a:lnTo>
                    <a:pt x="0" y="0"/>
                  </a:lnTo>
                  <a:lnTo>
                    <a:pt x="14" y="0"/>
                  </a:lnTo>
                  <a:lnTo>
                    <a:pt x="0" y="0"/>
                  </a:lnTo>
                  <a:close/>
                </a:path>
              </a:pathLst>
            </a:custGeom>
            <a:blipFill dpi="0" rotWithShape="0">
              <a:blip r:embed="rId3" cstate="print"/>
              <a:srcRect/>
              <a:tile tx="0" ty="0" sx="100000" sy="100000" flip="none" algn="tl"/>
            </a:blipFill>
            <a:ln w="9525">
              <a:noFill/>
              <a:round/>
              <a:headEnd/>
              <a:tailEnd/>
            </a:ln>
          </p:spPr>
          <p:txBody>
            <a:bodyPr/>
            <a:lstStyle/>
            <a:p>
              <a:endParaRPr lang="en-US"/>
            </a:p>
          </p:txBody>
        </p:sp>
        <p:sp>
          <p:nvSpPr>
            <p:cNvPr id="142115" name="Rectangle 122"/>
            <p:cNvSpPr>
              <a:spLocks noChangeArrowheads="1"/>
            </p:cNvSpPr>
            <p:nvPr/>
          </p:nvSpPr>
          <p:spPr bwMode="auto">
            <a:xfrm>
              <a:off x="1316" y="2252"/>
              <a:ext cx="7" cy="14"/>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2116" name="Rectangle 123"/>
            <p:cNvSpPr>
              <a:spLocks noChangeArrowheads="1"/>
            </p:cNvSpPr>
            <p:nvPr/>
          </p:nvSpPr>
          <p:spPr bwMode="auto">
            <a:xfrm>
              <a:off x="1580" y="2252"/>
              <a:ext cx="7" cy="14"/>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2117" name="Rectangle 124"/>
            <p:cNvSpPr>
              <a:spLocks noChangeArrowheads="1"/>
            </p:cNvSpPr>
            <p:nvPr/>
          </p:nvSpPr>
          <p:spPr bwMode="auto">
            <a:xfrm>
              <a:off x="1323" y="2252"/>
              <a:ext cx="257" cy="14"/>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2118" name="Rectangle 125"/>
            <p:cNvSpPr>
              <a:spLocks noChangeArrowheads="1"/>
            </p:cNvSpPr>
            <p:nvPr/>
          </p:nvSpPr>
          <p:spPr bwMode="auto">
            <a:xfrm>
              <a:off x="1302" y="2409"/>
              <a:ext cx="7" cy="14"/>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2119" name="Rectangle 126"/>
            <p:cNvSpPr>
              <a:spLocks noChangeArrowheads="1"/>
            </p:cNvSpPr>
            <p:nvPr/>
          </p:nvSpPr>
          <p:spPr bwMode="auto">
            <a:xfrm>
              <a:off x="1230" y="2409"/>
              <a:ext cx="8" cy="14"/>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2120" name="Rectangle 127"/>
            <p:cNvSpPr>
              <a:spLocks noChangeArrowheads="1"/>
            </p:cNvSpPr>
            <p:nvPr/>
          </p:nvSpPr>
          <p:spPr bwMode="auto">
            <a:xfrm>
              <a:off x="1238" y="2409"/>
              <a:ext cx="64" cy="14"/>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2121" name="Rectangle 128"/>
            <p:cNvSpPr>
              <a:spLocks noChangeArrowheads="1"/>
            </p:cNvSpPr>
            <p:nvPr/>
          </p:nvSpPr>
          <p:spPr bwMode="auto">
            <a:xfrm>
              <a:off x="1238" y="2445"/>
              <a:ext cx="14" cy="7"/>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2122" name="Rectangle 129"/>
            <p:cNvSpPr>
              <a:spLocks noChangeArrowheads="1"/>
            </p:cNvSpPr>
            <p:nvPr/>
          </p:nvSpPr>
          <p:spPr bwMode="auto">
            <a:xfrm>
              <a:off x="1238" y="2409"/>
              <a:ext cx="14" cy="36"/>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2123" name="Rectangle 130"/>
            <p:cNvSpPr>
              <a:spLocks noChangeArrowheads="1"/>
            </p:cNvSpPr>
            <p:nvPr/>
          </p:nvSpPr>
          <p:spPr bwMode="auto">
            <a:xfrm>
              <a:off x="1245" y="2409"/>
              <a:ext cx="57" cy="14"/>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2124" name="Rectangle 131"/>
            <p:cNvSpPr>
              <a:spLocks noChangeArrowheads="1"/>
            </p:cNvSpPr>
            <p:nvPr/>
          </p:nvSpPr>
          <p:spPr bwMode="auto">
            <a:xfrm>
              <a:off x="1287" y="2445"/>
              <a:ext cx="15" cy="7"/>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2125" name="Rectangle 132"/>
            <p:cNvSpPr>
              <a:spLocks noChangeArrowheads="1"/>
            </p:cNvSpPr>
            <p:nvPr/>
          </p:nvSpPr>
          <p:spPr bwMode="auto">
            <a:xfrm>
              <a:off x="1287" y="2416"/>
              <a:ext cx="15" cy="29"/>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2126" name="Rectangle 133"/>
            <p:cNvSpPr>
              <a:spLocks noChangeArrowheads="1"/>
            </p:cNvSpPr>
            <p:nvPr/>
          </p:nvSpPr>
          <p:spPr bwMode="auto">
            <a:xfrm>
              <a:off x="1287" y="2437"/>
              <a:ext cx="8" cy="15"/>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2127" name="Rectangle 134"/>
            <p:cNvSpPr>
              <a:spLocks noChangeArrowheads="1"/>
            </p:cNvSpPr>
            <p:nvPr/>
          </p:nvSpPr>
          <p:spPr bwMode="auto">
            <a:xfrm>
              <a:off x="1316" y="2437"/>
              <a:ext cx="7" cy="15"/>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2128" name="Rectangle 135"/>
            <p:cNvSpPr>
              <a:spLocks noChangeArrowheads="1"/>
            </p:cNvSpPr>
            <p:nvPr/>
          </p:nvSpPr>
          <p:spPr bwMode="auto">
            <a:xfrm>
              <a:off x="1295" y="2437"/>
              <a:ext cx="21" cy="15"/>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2129" name="Rectangle 136"/>
            <p:cNvSpPr>
              <a:spLocks noChangeArrowheads="1"/>
            </p:cNvSpPr>
            <p:nvPr/>
          </p:nvSpPr>
          <p:spPr bwMode="auto">
            <a:xfrm>
              <a:off x="1245" y="2437"/>
              <a:ext cx="7" cy="15"/>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2130" name="Rectangle 137"/>
            <p:cNvSpPr>
              <a:spLocks noChangeArrowheads="1"/>
            </p:cNvSpPr>
            <p:nvPr/>
          </p:nvSpPr>
          <p:spPr bwMode="auto">
            <a:xfrm>
              <a:off x="1216" y="2437"/>
              <a:ext cx="7" cy="15"/>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2131" name="Rectangle 138"/>
            <p:cNvSpPr>
              <a:spLocks noChangeArrowheads="1"/>
            </p:cNvSpPr>
            <p:nvPr/>
          </p:nvSpPr>
          <p:spPr bwMode="auto">
            <a:xfrm>
              <a:off x="1223" y="2437"/>
              <a:ext cx="22" cy="15"/>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2132" name="Rectangle 139"/>
            <p:cNvSpPr>
              <a:spLocks noChangeArrowheads="1"/>
            </p:cNvSpPr>
            <p:nvPr/>
          </p:nvSpPr>
          <p:spPr bwMode="auto">
            <a:xfrm>
              <a:off x="1295" y="2395"/>
              <a:ext cx="7" cy="14"/>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2133" name="Rectangle 140"/>
            <p:cNvSpPr>
              <a:spLocks noChangeArrowheads="1"/>
            </p:cNvSpPr>
            <p:nvPr/>
          </p:nvSpPr>
          <p:spPr bwMode="auto">
            <a:xfrm>
              <a:off x="1238" y="2395"/>
              <a:ext cx="7" cy="14"/>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2134" name="Rectangle 141"/>
            <p:cNvSpPr>
              <a:spLocks noChangeArrowheads="1"/>
            </p:cNvSpPr>
            <p:nvPr/>
          </p:nvSpPr>
          <p:spPr bwMode="auto">
            <a:xfrm>
              <a:off x="1245" y="2395"/>
              <a:ext cx="50" cy="14"/>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2135" name="Rectangle 142"/>
            <p:cNvSpPr>
              <a:spLocks noChangeArrowheads="1"/>
            </p:cNvSpPr>
            <p:nvPr/>
          </p:nvSpPr>
          <p:spPr bwMode="auto">
            <a:xfrm>
              <a:off x="1259" y="2373"/>
              <a:ext cx="14" cy="7"/>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2136" name="Rectangle 143"/>
            <p:cNvSpPr>
              <a:spLocks noChangeArrowheads="1"/>
            </p:cNvSpPr>
            <p:nvPr/>
          </p:nvSpPr>
          <p:spPr bwMode="auto">
            <a:xfrm>
              <a:off x="1259" y="2402"/>
              <a:ext cx="14" cy="7"/>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2137" name="Rectangle 144"/>
            <p:cNvSpPr>
              <a:spLocks noChangeArrowheads="1"/>
            </p:cNvSpPr>
            <p:nvPr/>
          </p:nvSpPr>
          <p:spPr bwMode="auto">
            <a:xfrm>
              <a:off x="1259" y="2380"/>
              <a:ext cx="14" cy="22"/>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2138" name="Rectangle 145"/>
            <p:cNvSpPr>
              <a:spLocks noChangeArrowheads="1"/>
            </p:cNvSpPr>
            <p:nvPr/>
          </p:nvSpPr>
          <p:spPr bwMode="auto">
            <a:xfrm>
              <a:off x="1280" y="2666"/>
              <a:ext cx="7" cy="14"/>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2139" name="Rectangle 146"/>
            <p:cNvSpPr>
              <a:spLocks noChangeArrowheads="1"/>
            </p:cNvSpPr>
            <p:nvPr/>
          </p:nvSpPr>
          <p:spPr bwMode="auto">
            <a:xfrm>
              <a:off x="1608" y="2666"/>
              <a:ext cx="8" cy="14"/>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2140" name="Rectangle 147"/>
            <p:cNvSpPr>
              <a:spLocks noChangeArrowheads="1"/>
            </p:cNvSpPr>
            <p:nvPr/>
          </p:nvSpPr>
          <p:spPr bwMode="auto">
            <a:xfrm>
              <a:off x="1287" y="2666"/>
              <a:ext cx="321" cy="14"/>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2141" name="Rectangle 148"/>
            <p:cNvSpPr>
              <a:spLocks noChangeArrowheads="1"/>
            </p:cNvSpPr>
            <p:nvPr/>
          </p:nvSpPr>
          <p:spPr bwMode="auto">
            <a:xfrm>
              <a:off x="1537" y="2580"/>
              <a:ext cx="14" cy="7"/>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2142" name="Rectangle 149"/>
            <p:cNvSpPr>
              <a:spLocks noChangeArrowheads="1"/>
            </p:cNvSpPr>
            <p:nvPr/>
          </p:nvSpPr>
          <p:spPr bwMode="auto">
            <a:xfrm>
              <a:off x="1537" y="2673"/>
              <a:ext cx="14" cy="7"/>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2143" name="Rectangle 150"/>
            <p:cNvSpPr>
              <a:spLocks noChangeArrowheads="1"/>
            </p:cNvSpPr>
            <p:nvPr/>
          </p:nvSpPr>
          <p:spPr bwMode="auto">
            <a:xfrm>
              <a:off x="1537" y="2587"/>
              <a:ext cx="14" cy="86"/>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2144" name="Rectangle 151"/>
            <p:cNvSpPr>
              <a:spLocks noChangeArrowheads="1"/>
            </p:cNvSpPr>
            <p:nvPr/>
          </p:nvSpPr>
          <p:spPr bwMode="auto">
            <a:xfrm>
              <a:off x="1352" y="2580"/>
              <a:ext cx="14" cy="7"/>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2145" name="Rectangle 152"/>
            <p:cNvSpPr>
              <a:spLocks noChangeArrowheads="1"/>
            </p:cNvSpPr>
            <p:nvPr/>
          </p:nvSpPr>
          <p:spPr bwMode="auto">
            <a:xfrm>
              <a:off x="1352" y="2673"/>
              <a:ext cx="14" cy="7"/>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2146" name="Rectangle 153"/>
            <p:cNvSpPr>
              <a:spLocks noChangeArrowheads="1"/>
            </p:cNvSpPr>
            <p:nvPr/>
          </p:nvSpPr>
          <p:spPr bwMode="auto">
            <a:xfrm>
              <a:off x="1352" y="2587"/>
              <a:ext cx="14" cy="86"/>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2147" name="Rectangle 154"/>
            <p:cNvSpPr>
              <a:spLocks noChangeArrowheads="1"/>
            </p:cNvSpPr>
            <p:nvPr/>
          </p:nvSpPr>
          <p:spPr bwMode="auto">
            <a:xfrm>
              <a:off x="1444" y="2708"/>
              <a:ext cx="15" cy="8"/>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2148" name="Rectangle 155"/>
            <p:cNvSpPr>
              <a:spLocks noChangeArrowheads="1"/>
            </p:cNvSpPr>
            <p:nvPr/>
          </p:nvSpPr>
          <p:spPr bwMode="auto">
            <a:xfrm>
              <a:off x="1444" y="2666"/>
              <a:ext cx="15" cy="7"/>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2149" name="Rectangle 156"/>
            <p:cNvSpPr>
              <a:spLocks noChangeArrowheads="1"/>
            </p:cNvSpPr>
            <p:nvPr/>
          </p:nvSpPr>
          <p:spPr bwMode="auto">
            <a:xfrm>
              <a:off x="1444" y="2673"/>
              <a:ext cx="15" cy="35"/>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2150" name="Rectangle 157"/>
            <p:cNvSpPr>
              <a:spLocks noChangeArrowheads="1"/>
            </p:cNvSpPr>
            <p:nvPr/>
          </p:nvSpPr>
          <p:spPr bwMode="auto">
            <a:xfrm>
              <a:off x="867" y="2223"/>
              <a:ext cx="7" cy="15"/>
            </a:xfrm>
            <a:prstGeom prst="rect">
              <a:avLst/>
            </a:prstGeom>
            <a:blipFill dpi="0" rotWithShape="0">
              <a:blip r:embed="rId4" cstate="print"/>
              <a:srcRect/>
              <a:tile tx="0" ty="0" sx="100000" sy="100000" flip="none" algn="tl"/>
            </a:blipFill>
            <a:ln w="9525">
              <a:noFill/>
              <a:miter lim="800000"/>
              <a:headEnd/>
              <a:tailEnd/>
            </a:ln>
          </p:spPr>
          <p:txBody>
            <a:bodyPr/>
            <a:lstStyle/>
            <a:p>
              <a:endParaRPr lang="en-US"/>
            </a:p>
          </p:txBody>
        </p:sp>
        <p:sp>
          <p:nvSpPr>
            <p:cNvPr id="142151" name="Rectangle 158"/>
            <p:cNvSpPr>
              <a:spLocks noChangeArrowheads="1"/>
            </p:cNvSpPr>
            <p:nvPr/>
          </p:nvSpPr>
          <p:spPr bwMode="auto">
            <a:xfrm>
              <a:off x="1958" y="2223"/>
              <a:ext cx="7" cy="15"/>
            </a:xfrm>
            <a:prstGeom prst="rect">
              <a:avLst/>
            </a:prstGeom>
            <a:blipFill dpi="0" rotWithShape="0">
              <a:blip r:embed="rId4" cstate="print"/>
              <a:srcRect/>
              <a:tile tx="0" ty="0" sx="100000" sy="100000" flip="none" algn="tl"/>
            </a:blipFill>
            <a:ln w="9525">
              <a:noFill/>
              <a:miter lim="800000"/>
              <a:headEnd/>
              <a:tailEnd/>
            </a:ln>
          </p:spPr>
          <p:txBody>
            <a:bodyPr/>
            <a:lstStyle/>
            <a:p>
              <a:endParaRPr lang="en-US"/>
            </a:p>
          </p:txBody>
        </p:sp>
        <p:sp>
          <p:nvSpPr>
            <p:cNvPr id="142152" name="Rectangle 159"/>
            <p:cNvSpPr>
              <a:spLocks noChangeArrowheads="1"/>
            </p:cNvSpPr>
            <p:nvPr/>
          </p:nvSpPr>
          <p:spPr bwMode="auto">
            <a:xfrm>
              <a:off x="874" y="2223"/>
              <a:ext cx="1084" cy="15"/>
            </a:xfrm>
            <a:prstGeom prst="rect">
              <a:avLst/>
            </a:prstGeom>
            <a:blipFill dpi="0" rotWithShape="0">
              <a:blip r:embed="rId4" cstate="print"/>
              <a:srcRect/>
              <a:tile tx="0" ty="0" sx="100000" sy="100000" flip="none" algn="tl"/>
            </a:blipFill>
            <a:ln w="9525">
              <a:noFill/>
              <a:miter lim="800000"/>
              <a:headEnd/>
              <a:tailEnd/>
            </a:ln>
          </p:spPr>
          <p:txBody>
            <a:bodyPr/>
            <a:lstStyle/>
            <a:p>
              <a:endParaRPr lang="en-US"/>
            </a:p>
          </p:txBody>
        </p:sp>
        <p:sp>
          <p:nvSpPr>
            <p:cNvPr id="142153" name="Rectangle 160"/>
            <p:cNvSpPr>
              <a:spLocks noChangeArrowheads="1"/>
            </p:cNvSpPr>
            <p:nvPr/>
          </p:nvSpPr>
          <p:spPr bwMode="auto">
            <a:xfrm>
              <a:off x="1259" y="2380"/>
              <a:ext cx="14" cy="7"/>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2154" name="Rectangle 161"/>
            <p:cNvSpPr>
              <a:spLocks noChangeArrowheads="1"/>
            </p:cNvSpPr>
            <p:nvPr/>
          </p:nvSpPr>
          <p:spPr bwMode="auto">
            <a:xfrm>
              <a:off x="1259" y="2223"/>
              <a:ext cx="14" cy="8"/>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2155" name="Rectangle 162"/>
            <p:cNvSpPr>
              <a:spLocks noChangeArrowheads="1"/>
            </p:cNvSpPr>
            <p:nvPr/>
          </p:nvSpPr>
          <p:spPr bwMode="auto">
            <a:xfrm>
              <a:off x="1259" y="2231"/>
              <a:ext cx="14" cy="149"/>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2156" name="Freeform 163"/>
            <p:cNvSpPr>
              <a:spLocks/>
            </p:cNvSpPr>
            <p:nvPr/>
          </p:nvSpPr>
          <p:spPr bwMode="auto">
            <a:xfrm>
              <a:off x="1266" y="2223"/>
              <a:ext cx="7" cy="15"/>
            </a:xfrm>
            <a:custGeom>
              <a:avLst/>
              <a:gdLst>
                <a:gd name="T0" fmla="*/ 7 w 7"/>
                <a:gd name="T1" fmla="*/ 8 h 15"/>
                <a:gd name="T2" fmla="*/ 7 w 7"/>
                <a:gd name="T3" fmla="*/ 8 h 15"/>
                <a:gd name="T4" fmla="*/ 0 w 7"/>
                <a:gd name="T5" fmla="*/ 0 h 15"/>
                <a:gd name="T6" fmla="*/ 0 w 7"/>
                <a:gd name="T7" fmla="*/ 8 h 15"/>
                <a:gd name="T8" fmla="*/ 0 w 7"/>
                <a:gd name="T9" fmla="*/ 8 h 15"/>
                <a:gd name="T10" fmla="*/ 0 w 7"/>
                <a:gd name="T11" fmla="*/ 15 h 15"/>
                <a:gd name="T12" fmla="*/ 0 w 7"/>
                <a:gd name="T13" fmla="*/ 15 h 15"/>
                <a:gd name="T14" fmla="*/ 7 w 7"/>
                <a:gd name="T15" fmla="*/ 15 h 15"/>
                <a:gd name="T16" fmla="*/ 7 w 7"/>
                <a:gd name="T17" fmla="*/ 8 h 1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
                <a:gd name="T28" fmla="*/ 0 h 15"/>
                <a:gd name="T29" fmla="*/ 7 w 7"/>
                <a:gd name="T30" fmla="*/ 15 h 1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 h="15">
                  <a:moveTo>
                    <a:pt x="7" y="8"/>
                  </a:moveTo>
                  <a:lnTo>
                    <a:pt x="7" y="8"/>
                  </a:lnTo>
                  <a:lnTo>
                    <a:pt x="0" y="0"/>
                  </a:lnTo>
                  <a:lnTo>
                    <a:pt x="0" y="8"/>
                  </a:lnTo>
                  <a:lnTo>
                    <a:pt x="0" y="15"/>
                  </a:lnTo>
                  <a:lnTo>
                    <a:pt x="7" y="15"/>
                  </a:lnTo>
                  <a:lnTo>
                    <a:pt x="7" y="8"/>
                  </a:lnTo>
                  <a:close/>
                </a:path>
              </a:pathLst>
            </a:custGeom>
            <a:blipFill dpi="0" rotWithShape="0">
              <a:blip r:embed="rId3" cstate="print"/>
              <a:srcRect/>
              <a:tile tx="0" ty="0" sx="100000" sy="100000" flip="none" algn="tl"/>
            </a:blipFill>
            <a:ln w="9525">
              <a:noFill/>
              <a:round/>
              <a:headEnd/>
              <a:tailEnd/>
            </a:ln>
          </p:spPr>
          <p:txBody>
            <a:bodyPr/>
            <a:lstStyle/>
            <a:p>
              <a:endParaRPr lang="en-US"/>
            </a:p>
          </p:txBody>
        </p:sp>
        <p:sp>
          <p:nvSpPr>
            <p:cNvPr id="142157" name="Freeform 164"/>
            <p:cNvSpPr>
              <a:spLocks/>
            </p:cNvSpPr>
            <p:nvPr/>
          </p:nvSpPr>
          <p:spPr bwMode="auto">
            <a:xfrm>
              <a:off x="1259" y="2223"/>
              <a:ext cx="21" cy="22"/>
            </a:xfrm>
            <a:custGeom>
              <a:avLst/>
              <a:gdLst>
                <a:gd name="T0" fmla="*/ 21 w 21"/>
                <a:gd name="T1" fmla="*/ 8 h 22"/>
                <a:gd name="T2" fmla="*/ 21 w 21"/>
                <a:gd name="T3" fmla="*/ 8 h 22"/>
                <a:gd name="T4" fmla="*/ 14 w 21"/>
                <a:gd name="T5" fmla="*/ 15 h 22"/>
                <a:gd name="T6" fmla="*/ 14 w 21"/>
                <a:gd name="T7" fmla="*/ 15 h 22"/>
                <a:gd name="T8" fmla="*/ 7 w 21"/>
                <a:gd name="T9" fmla="*/ 8 h 22"/>
                <a:gd name="T10" fmla="*/ 14 w 21"/>
                <a:gd name="T11" fmla="*/ 0 h 22"/>
                <a:gd name="T12" fmla="*/ 14 w 21"/>
                <a:gd name="T13" fmla="*/ 0 h 22"/>
                <a:gd name="T14" fmla="*/ 14 w 21"/>
                <a:gd name="T15" fmla="*/ 8 h 22"/>
                <a:gd name="T16" fmla="*/ 14 w 21"/>
                <a:gd name="T17" fmla="*/ 8 h 22"/>
                <a:gd name="T18" fmla="*/ 14 w 21"/>
                <a:gd name="T19" fmla="*/ 8 h 22"/>
                <a:gd name="T20" fmla="*/ 14 w 21"/>
                <a:gd name="T21" fmla="*/ 8 h 22"/>
                <a:gd name="T22" fmla="*/ 14 w 21"/>
                <a:gd name="T23" fmla="*/ 8 h 22"/>
                <a:gd name="T24" fmla="*/ 14 w 21"/>
                <a:gd name="T25" fmla="*/ 8 h 22"/>
                <a:gd name="T26" fmla="*/ 14 w 21"/>
                <a:gd name="T27" fmla="*/ 15 h 22"/>
                <a:gd name="T28" fmla="*/ 14 w 21"/>
                <a:gd name="T29" fmla="*/ 15 h 22"/>
                <a:gd name="T30" fmla="*/ 14 w 21"/>
                <a:gd name="T31" fmla="*/ 15 h 22"/>
                <a:gd name="T32" fmla="*/ 14 w 21"/>
                <a:gd name="T33" fmla="*/ 15 h 22"/>
                <a:gd name="T34" fmla="*/ 7 w 21"/>
                <a:gd name="T35" fmla="*/ 8 h 22"/>
                <a:gd name="T36" fmla="*/ 7 w 21"/>
                <a:gd name="T37" fmla="*/ 8 h 22"/>
                <a:gd name="T38" fmla="*/ 14 w 21"/>
                <a:gd name="T39" fmla="*/ 8 h 22"/>
                <a:gd name="T40" fmla="*/ 7 w 21"/>
                <a:gd name="T41" fmla="*/ 15 h 22"/>
                <a:gd name="T42" fmla="*/ 7 w 21"/>
                <a:gd name="T43" fmla="*/ 15 h 22"/>
                <a:gd name="T44" fmla="*/ 7 w 21"/>
                <a:gd name="T45" fmla="*/ 8 h 22"/>
                <a:gd name="T46" fmla="*/ 7 w 21"/>
                <a:gd name="T47" fmla="*/ 8 h 22"/>
                <a:gd name="T48" fmla="*/ 21 w 21"/>
                <a:gd name="T49" fmla="*/ 8 h 22"/>
                <a:gd name="T50" fmla="*/ 21 w 21"/>
                <a:gd name="T51" fmla="*/ 8 h 22"/>
                <a:gd name="T52" fmla="*/ 21 w 21"/>
                <a:gd name="T53" fmla="*/ 15 h 22"/>
                <a:gd name="T54" fmla="*/ 21 w 21"/>
                <a:gd name="T55" fmla="*/ 15 h 22"/>
                <a:gd name="T56" fmla="*/ 14 w 21"/>
                <a:gd name="T57" fmla="*/ 22 h 22"/>
                <a:gd name="T58" fmla="*/ 7 w 21"/>
                <a:gd name="T59" fmla="*/ 22 h 22"/>
                <a:gd name="T60" fmla="*/ 7 w 21"/>
                <a:gd name="T61" fmla="*/ 22 h 22"/>
                <a:gd name="T62" fmla="*/ 0 w 21"/>
                <a:gd name="T63" fmla="*/ 15 h 22"/>
                <a:gd name="T64" fmla="*/ 0 w 21"/>
                <a:gd name="T65" fmla="*/ 15 h 22"/>
                <a:gd name="T66" fmla="*/ 0 w 21"/>
                <a:gd name="T67" fmla="*/ 15 h 22"/>
                <a:gd name="T68" fmla="*/ 0 w 21"/>
                <a:gd name="T69" fmla="*/ 15 h 22"/>
                <a:gd name="T70" fmla="*/ 0 w 21"/>
                <a:gd name="T71" fmla="*/ 8 h 22"/>
                <a:gd name="T72" fmla="*/ 0 w 21"/>
                <a:gd name="T73" fmla="*/ 8 h 22"/>
                <a:gd name="T74" fmla="*/ 0 w 21"/>
                <a:gd name="T75" fmla="*/ 8 h 22"/>
                <a:gd name="T76" fmla="*/ 0 w 21"/>
                <a:gd name="T77" fmla="*/ 8 h 22"/>
                <a:gd name="T78" fmla="*/ 0 w 21"/>
                <a:gd name="T79" fmla="*/ 8 h 22"/>
                <a:gd name="T80" fmla="*/ 0 w 21"/>
                <a:gd name="T81" fmla="*/ 8 h 22"/>
                <a:gd name="T82" fmla="*/ 0 w 21"/>
                <a:gd name="T83" fmla="*/ 0 h 22"/>
                <a:gd name="T84" fmla="*/ 0 w 21"/>
                <a:gd name="T85" fmla="*/ 0 h 22"/>
                <a:gd name="T86" fmla="*/ 14 w 21"/>
                <a:gd name="T87" fmla="*/ 0 h 22"/>
                <a:gd name="T88" fmla="*/ 21 w 21"/>
                <a:gd name="T89" fmla="*/ 8 h 22"/>
                <a:gd name="T90" fmla="*/ 21 w 21"/>
                <a:gd name="T91" fmla="*/ 8 h 22"/>
                <a:gd name="T92" fmla="*/ 7 w 21"/>
                <a:gd name="T93" fmla="*/ 8 h 22"/>
                <a:gd name="T94" fmla="*/ 7 w 21"/>
                <a:gd name="T95" fmla="*/ 8 h 22"/>
                <a:gd name="T96" fmla="*/ 21 w 21"/>
                <a:gd name="T97" fmla="*/ 8 h 2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21"/>
                <a:gd name="T148" fmla="*/ 0 h 22"/>
                <a:gd name="T149" fmla="*/ 21 w 21"/>
                <a:gd name="T150" fmla="*/ 22 h 22"/>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21" h="22">
                  <a:moveTo>
                    <a:pt x="21" y="8"/>
                  </a:moveTo>
                  <a:lnTo>
                    <a:pt x="21" y="8"/>
                  </a:lnTo>
                  <a:lnTo>
                    <a:pt x="14" y="15"/>
                  </a:lnTo>
                  <a:lnTo>
                    <a:pt x="7" y="8"/>
                  </a:lnTo>
                  <a:lnTo>
                    <a:pt x="14" y="0"/>
                  </a:lnTo>
                  <a:lnTo>
                    <a:pt x="14" y="8"/>
                  </a:lnTo>
                  <a:lnTo>
                    <a:pt x="14" y="15"/>
                  </a:lnTo>
                  <a:lnTo>
                    <a:pt x="7" y="8"/>
                  </a:lnTo>
                  <a:lnTo>
                    <a:pt x="14" y="8"/>
                  </a:lnTo>
                  <a:lnTo>
                    <a:pt x="7" y="15"/>
                  </a:lnTo>
                  <a:lnTo>
                    <a:pt x="7" y="8"/>
                  </a:lnTo>
                  <a:lnTo>
                    <a:pt x="21" y="8"/>
                  </a:lnTo>
                  <a:lnTo>
                    <a:pt x="21" y="15"/>
                  </a:lnTo>
                  <a:lnTo>
                    <a:pt x="14" y="22"/>
                  </a:lnTo>
                  <a:lnTo>
                    <a:pt x="7" y="22"/>
                  </a:lnTo>
                  <a:lnTo>
                    <a:pt x="0" y="15"/>
                  </a:lnTo>
                  <a:lnTo>
                    <a:pt x="0" y="8"/>
                  </a:lnTo>
                  <a:lnTo>
                    <a:pt x="0" y="0"/>
                  </a:lnTo>
                  <a:lnTo>
                    <a:pt x="14" y="0"/>
                  </a:lnTo>
                  <a:lnTo>
                    <a:pt x="21" y="8"/>
                  </a:lnTo>
                  <a:lnTo>
                    <a:pt x="7" y="8"/>
                  </a:lnTo>
                  <a:lnTo>
                    <a:pt x="21" y="8"/>
                  </a:lnTo>
                  <a:close/>
                </a:path>
              </a:pathLst>
            </a:custGeom>
            <a:blipFill dpi="0" rotWithShape="0">
              <a:blip r:embed="rId3" cstate="print"/>
              <a:srcRect/>
              <a:tile tx="0" ty="0" sx="100000" sy="100000" flip="none" algn="tl"/>
            </a:blipFill>
            <a:ln w="9525">
              <a:noFill/>
              <a:round/>
              <a:headEnd/>
              <a:tailEnd/>
            </a:ln>
          </p:spPr>
          <p:txBody>
            <a:bodyPr/>
            <a:lstStyle/>
            <a:p>
              <a:endParaRPr lang="en-US"/>
            </a:p>
          </p:txBody>
        </p:sp>
        <p:sp>
          <p:nvSpPr>
            <p:cNvPr id="142158" name="Freeform 165"/>
            <p:cNvSpPr>
              <a:spLocks/>
            </p:cNvSpPr>
            <p:nvPr/>
          </p:nvSpPr>
          <p:spPr bwMode="auto">
            <a:xfrm>
              <a:off x="1266" y="2231"/>
              <a:ext cx="14" cy="1"/>
            </a:xfrm>
            <a:custGeom>
              <a:avLst/>
              <a:gdLst>
                <a:gd name="T0" fmla="*/ 0 w 14"/>
                <a:gd name="T1" fmla="*/ 0 h 1"/>
                <a:gd name="T2" fmla="*/ 0 w 14"/>
                <a:gd name="T3" fmla="*/ 0 h 1"/>
                <a:gd name="T4" fmla="*/ 0 w 14"/>
                <a:gd name="T5" fmla="*/ 0 h 1"/>
                <a:gd name="T6" fmla="*/ 14 w 14"/>
                <a:gd name="T7" fmla="*/ 0 h 1"/>
                <a:gd name="T8" fmla="*/ 14 w 14"/>
                <a:gd name="T9" fmla="*/ 0 h 1"/>
                <a:gd name="T10" fmla="*/ 14 w 14"/>
                <a:gd name="T11" fmla="*/ 0 h 1"/>
                <a:gd name="T12" fmla="*/ 0 w 14"/>
                <a:gd name="T13" fmla="*/ 0 h 1"/>
                <a:gd name="T14" fmla="*/ 0 60000 65536"/>
                <a:gd name="T15" fmla="*/ 0 60000 65536"/>
                <a:gd name="T16" fmla="*/ 0 60000 65536"/>
                <a:gd name="T17" fmla="*/ 0 60000 65536"/>
                <a:gd name="T18" fmla="*/ 0 60000 65536"/>
                <a:gd name="T19" fmla="*/ 0 60000 65536"/>
                <a:gd name="T20" fmla="*/ 0 60000 65536"/>
                <a:gd name="T21" fmla="*/ 0 w 14"/>
                <a:gd name="T22" fmla="*/ 0 h 1"/>
                <a:gd name="T23" fmla="*/ 14 w 14"/>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 h="1">
                  <a:moveTo>
                    <a:pt x="0" y="0"/>
                  </a:moveTo>
                  <a:lnTo>
                    <a:pt x="0" y="0"/>
                  </a:lnTo>
                  <a:lnTo>
                    <a:pt x="14" y="0"/>
                  </a:lnTo>
                  <a:lnTo>
                    <a:pt x="0" y="0"/>
                  </a:lnTo>
                  <a:close/>
                </a:path>
              </a:pathLst>
            </a:custGeom>
            <a:blipFill dpi="0" rotWithShape="0">
              <a:blip r:embed="rId3" cstate="print"/>
              <a:srcRect/>
              <a:tile tx="0" ty="0" sx="100000" sy="100000" flip="none" algn="tl"/>
            </a:blipFill>
            <a:ln w="9525">
              <a:noFill/>
              <a:round/>
              <a:headEnd/>
              <a:tailEnd/>
            </a:ln>
          </p:spPr>
          <p:txBody>
            <a:bodyPr/>
            <a:lstStyle/>
            <a:p>
              <a:endParaRPr lang="en-US"/>
            </a:p>
          </p:txBody>
        </p:sp>
        <p:sp>
          <p:nvSpPr>
            <p:cNvPr id="142159" name="Freeform 166"/>
            <p:cNvSpPr>
              <a:spLocks/>
            </p:cNvSpPr>
            <p:nvPr/>
          </p:nvSpPr>
          <p:spPr bwMode="auto">
            <a:xfrm>
              <a:off x="1637" y="2223"/>
              <a:ext cx="7" cy="15"/>
            </a:xfrm>
            <a:custGeom>
              <a:avLst/>
              <a:gdLst>
                <a:gd name="T0" fmla="*/ 7 w 7"/>
                <a:gd name="T1" fmla="*/ 8 h 15"/>
                <a:gd name="T2" fmla="*/ 7 w 7"/>
                <a:gd name="T3" fmla="*/ 8 h 15"/>
                <a:gd name="T4" fmla="*/ 0 w 7"/>
                <a:gd name="T5" fmla="*/ 0 h 15"/>
                <a:gd name="T6" fmla="*/ 0 w 7"/>
                <a:gd name="T7" fmla="*/ 8 h 15"/>
                <a:gd name="T8" fmla="*/ 0 w 7"/>
                <a:gd name="T9" fmla="*/ 8 h 15"/>
                <a:gd name="T10" fmla="*/ 0 w 7"/>
                <a:gd name="T11" fmla="*/ 15 h 15"/>
                <a:gd name="T12" fmla="*/ 0 w 7"/>
                <a:gd name="T13" fmla="*/ 15 h 15"/>
                <a:gd name="T14" fmla="*/ 7 w 7"/>
                <a:gd name="T15" fmla="*/ 15 h 15"/>
                <a:gd name="T16" fmla="*/ 7 w 7"/>
                <a:gd name="T17" fmla="*/ 8 h 1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
                <a:gd name="T28" fmla="*/ 0 h 15"/>
                <a:gd name="T29" fmla="*/ 7 w 7"/>
                <a:gd name="T30" fmla="*/ 15 h 1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 h="15">
                  <a:moveTo>
                    <a:pt x="7" y="8"/>
                  </a:moveTo>
                  <a:lnTo>
                    <a:pt x="7" y="8"/>
                  </a:lnTo>
                  <a:lnTo>
                    <a:pt x="0" y="0"/>
                  </a:lnTo>
                  <a:lnTo>
                    <a:pt x="0" y="8"/>
                  </a:lnTo>
                  <a:lnTo>
                    <a:pt x="0" y="15"/>
                  </a:lnTo>
                  <a:lnTo>
                    <a:pt x="7" y="15"/>
                  </a:lnTo>
                  <a:lnTo>
                    <a:pt x="7" y="8"/>
                  </a:lnTo>
                  <a:close/>
                </a:path>
              </a:pathLst>
            </a:custGeom>
            <a:blipFill dpi="0" rotWithShape="0">
              <a:blip r:embed="rId3" cstate="print"/>
              <a:srcRect/>
              <a:tile tx="0" ty="0" sx="100000" sy="100000" flip="none" algn="tl"/>
            </a:blipFill>
            <a:ln w="9525">
              <a:noFill/>
              <a:round/>
              <a:headEnd/>
              <a:tailEnd/>
            </a:ln>
          </p:spPr>
          <p:txBody>
            <a:bodyPr/>
            <a:lstStyle/>
            <a:p>
              <a:endParaRPr lang="en-US"/>
            </a:p>
          </p:txBody>
        </p:sp>
        <p:sp>
          <p:nvSpPr>
            <p:cNvPr id="142160" name="Freeform 167"/>
            <p:cNvSpPr>
              <a:spLocks/>
            </p:cNvSpPr>
            <p:nvPr/>
          </p:nvSpPr>
          <p:spPr bwMode="auto">
            <a:xfrm>
              <a:off x="1630" y="2223"/>
              <a:ext cx="21" cy="22"/>
            </a:xfrm>
            <a:custGeom>
              <a:avLst/>
              <a:gdLst>
                <a:gd name="T0" fmla="*/ 21 w 21"/>
                <a:gd name="T1" fmla="*/ 8 h 22"/>
                <a:gd name="T2" fmla="*/ 21 w 21"/>
                <a:gd name="T3" fmla="*/ 8 h 22"/>
                <a:gd name="T4" fmla="*/ 14 w 21"/>
                <a:gd name="T5" fmla="*/ 15 h 22"/>
                <a:gd name="T6" fmla="*/ 14 w 21"/>
                <a:gd name="T7" fmla="*/ 15 h 22"/>
                <a:gd name="T8" fmla="*/ 7 w 21"/>
                <a:gd name="T9" fmla="*/ 8 h 22"/>
                <a:gd name="T10" fmla="*/ 14 w 21"/>
                <a:gd name="T11" fmla="*/ 0 h 22"/>
                <a:gd name="T12" fmla="*/ 14 w 21"/>
                <a:gd name="T13" fmla="*/ 0 h 22"/>
                <a:gd name="T14" fmla="*/ 14 w 21"/>
                <a:gd name="T15" fmla="*/ 8 h 22"/>
                <a:gd name="T16" fmla="*/ 14 w 21"/>
                <a:gd name="T17" fmla="*/ 8 h 22"/>
                <a:gd name="T18" fmla="*/ 14 w 21"/>
                <a:gd name="T19" fmla="*/ 8 h 22"/>
                <a:gd name="T20" fmla="*/ 14 w 21"/>
                <a:gd name="T21" fmla="*/ 8 h 22"/>
                <a:gd name="T22" fmla="*/ 14 w 21"/>
                <a:gd name="T23" fmla="*/ 8 h 22"/>
                <a:gd name="T24" fmla="*/ 14 w 21"/>
                <a:gd name="T25" fmla="*/ 8 h 22"/>
                <a:gd name="T26" fmla="*/ 14 w 21"/>
                <a:gd name="T27" fmla="*/ 15 h 22"/>
                <a:gd name="T28" fmla="*/ 14 w 21"/>
                <a:gd name="T29" fmla="*/ 15 h 22"/>
                <a:gd name="T30" fmla="*/ 14 w 21"/>
                <a:gd name="T31" fmla="*/ 15 h 22"/>
                <a:gd name="T32" fmla="*/ 14 w 21"/>
                <a:gd name="T33" fmla="*/ 15 h 22"/>
                <a:gd name="T34" fmla="*/ 7 w 21"/>
                <a:gd name="T35" fmla="*/ 8 h 22"/>
                <a:gd name="T36" fmla="*/ 7 w 21"/>
                <a:gd name="T37" fmla="*/ 8 h 22"/>
                <a:gd name="T38" fmla="*/ 14 w 21"/>
                <a:gd name="T39" fmla="*/ 8 h 22"/>
                <a:gd name="T40" fmla="*/ 7 w 21"/>
                <a:gd name="T41" fmla="*/ 15 h 22"/>
                <a:gd name="T42" fmla="*/ 7 w 21"/>
                <a:gd name="T43" fmla="*/ 15 h 22"/>
                <a:gd name="T44" fmla="*/ 7 w 21"/>
                <a:gd name="T45" fmla="*/ 8 h 22"/>
                <a:gd name="T46" fmla="*/ 7 w 21"/>
                <a:gd name="T47" fmla="*/ 8 h 22"/>
                <a:gd name="T48" fmla="*/ 21 w 21"/>
                <a:gd name="T49" fmla="*/ 8 h 22"/>
                <a:gd name="T50" fmla="*/ 21 w 21"/>
                <a:gd name="T51" fmla="*/ 8 h 22"/>
                <a:gd name="T52" fmla="*/ 21 w 21"/>
                <a:gd name="T53" fmla="*/ 15 h 22"/>
                <a:gd name="T54" fmla="*/ 21 w 21"/>
                <a:gd name="T55" fmla="*/ 15 h 22"/>
                <a:gd name="T56" fmla="*/ 14 w 21"/>
                <a:gd name="T57" fmla="*/ 22 h 22"/>
                <a:gd name="T58" fmla="*/ 7 w 21"/>
                <a:gd name="T59" fmla="*/ 22 h 22"/>
                <a:gd name="T60" fmla="*/ 7 w 21"/>
                <a:gd name="T61" fmla="*/ 22 h 22"/>
                <a:gd name="T62" fmla="*/ 0 w 21"/>
                <a:gd name="T63" fmla="*/ 15 h 22"/>
                <a:gd name="T64" fmla="*/ 0 w 21"/>
                <a:gd name="T65" fmla="*/ 15 h 22"/>
                <a:gd name="T66" fmla="*/ 0 w 21"/>
                <a:gd name="T67" fmla="*/ 15 h 22"/>
                <a:gd name="T68" fmla="*/ 0 w 21"/>
                <a:gd name="T69" fmla="*/ 15 h 22"/>
                <a:gd name="T70" fmla="*/ 0 w 21"/>
                <a:gd name="T71" fmla="*/ 8 h 22"/>
                <a:gd name="T72" fmla="*/ 0 w 21"/>
                <a:gd name="T73" fmla="*/ 8 h 22"/>
                <a:gd name="T74" fmla="*/ 0 w 21"/>
                <a:gd name="T75" fmla="*/ 8 h 22"/>
                <a:gd name="T76" fmla="*/ 0 w 21"/>
                <a:gd name="T77" fmla="*/ 8 h 22"/>
                <a:gd name="T78" fmla="*/ 0 w 21"/>
                <a:gd name="T79" fmla="*/ 8 h 22"/>
                <a:gd name="T80" fmla="*/ 0 w 21"/>
                <a:gd name="T81" fmla="*/ 8 h 22"/>
                <a:gd name="T82" fmla="*/ 0 w 21"/>
                <a:gd name="T83" fmla="*/ 0 h 22"/>
                <a:gd name="T84" fmla="*/ 0 w 21"/>
                <a:gd name="T85" fmla="*/ 0 h 22"/>
                <a:gd name="T86" fmla="*/ 14 w 21"/>
                <a:gd name="T87" fmla="*/ 0 h 22"/>
                <a:gd name="T88" fmla="*/ 21 w 21"/>
                <a:gd name="T89" fmla="*/ 8 h 22"/>
                <a:gd name="T90" fmla="*/ 21 w 21"/>
                <a:gd name="T91" fmla="*/ 8 h 22"/>
                <a:gd name="T92" fmla="*/ 7 w 21"/>
                <a:gd name="T93" fmla="*/ 8 h 22"/>
                <a:gd name="T94" fmla="*/ 7 w 21"/>
                <a:gd name="T95" fmla="*/ 8 h 22"/>
                <a:gd name="T96" fmla="*/ 21 w 21"/>
                <a:gd name="T97" fmla="*/ 8 h 2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21"/>
                <a:gd name="T148" fmla="*/ 0 h 22"/>
                <a:gd name="T149" fmla="*/ 21 w 21"/>
                <a:gd name="T150" fmla="*/ 22 h 22"/>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21" h="22">
                  <a:moveTo>
                    <a:pt x="21" y="8"/>
                  </a:moveTo>
                  <a:lnTo>
                    <a:pt x="21" y="8"/>
                  </a:lnTo>
                  <a:lnTo>
                    <a:pt x="14" y="15"/>
                  </a:lnTo>
                  <a:lnTo>
                    <a:pt x="7" y="8"/>
                  </a:lnTo>
                  <a:lnTo>
                    <a:pt x="14" y="0"/>
                  </a:lnTo>
                  <a:lnTo>
                    <a:pt x="14" y="8"/>
                  </a:lnTo>
                  <a:lnTo>
                    <a:pt x="14" y="15"/>
                  </a:lnTo>
                  <a:lnTo>
                    <a:pt x="7" y="8"/>
                  </a:lnTo>
                  <a:lnTo>
                    <a:pt x="14" y="8"/>
                  </a:lnTo>
                  <a:lnTo>
                    <a:pt x="7" y="15"/>
                  </a:lnTo>
                  <a:lnTo>
                    <a:pt x="7" y="8"/>
                  </a:lnTo>
                  <a:lnTo>
                    <a:pt x="21" y="8"/>
                  </a:lnTo>
                  <a:lnTo>
                    <a:pt x="21" y="15"/>
                  </a:lnTo>
                  <a:lnTo>
                    <a:pt x="14" y="22"/>
                  </a:lnTo>
                  <a:lnTo>
                    <a:pt x="7" y="22"/>
                  </a:lnTo>
                  <a:lnTo>
                    <a:pt x="0" y="15"/>
                  </a:lnTo>
                  <a:lnTo>
                    <a:pt x="0" y="8"/>
                  </a:lnTo>
                  <a:lnTo>
                    <a:pt x="0" y="0"/>
                  </a:lnTo>
                  <a:lnTo>
                    <a:pt x="14" y="0"/>
                  </a:lnTo>
                  <a:lnTo>
                    <a:pt x="21" y="8"/>
                  </a:lnTo>
                  <a:lnTo>
                    <a:pt x="7" y="8"/>
                  </a:lnTo>
                  <a:lnTo>
                    <a:pt x="21" y="8"/>
                  </a:lnTo>
                  <a:close/>
                </a:path>
              </a:pathLst>
            </a:custGeom>
            <a:blipFill dpi="0" rotWithShape="0">
              <a:blip r:embed="rId3" cstate="print"/>
              <a:srcRect/>
              <a:tile tx="0" ty="0" sx="100000" sy="100000" flip="none" algn="tl"/>
            </a:blipFill>
            <a:ln w="9525">
              <a:noFill/>
              <a:round/>
              <a:headEnd/>
              <a:tailEnd/>
            </a:ln>
          </p:spPr>
          <p:txBody>
            <a:bodyPr/>
            <a:lstStyle/>
            <a:p>
              <a:endParaRPr lang="en-US"/>
            </a:p>
          </p:txBody>
        </p:sp>
        <p:sp>
          <p:nvSpPr>
            <p:cNvPr id="142161" name="Freeform 168"/>
            <p:cNvSpPr>
              <a:spLocks/>
            </p:cNvSpPr>
            <p:nvPr/>
          </p:nvSpPr>
          <p:spPr bwMode="auto">
            <a:xfrm>
              <a:off x="1637" y="2231"/>
              <a:ext cx="14" cy="1"/>
            </a:xfrm>
            <a:custGeom>
              <a:avLst/>
              <a:gdLst>
                <a:gd name="T0" fmla="*/ 0 w 14"/>
                <a:gd name="T1" fmla="*/ 0 h 1"/>
                <a:gd name="T2" fmla="*/ 0 w 14"/>
                <a:gd name="T3" fmla="*/ 0 h 1"/>
                <a:gd name="T4" fmla="*/ 0 w 14"/>
                <a:gd name="T5" fmla="*/ 0 h 1"/>
                <a:gd name="T6" fmla="*/ 14 w 14"/>
                <a:gd name="T7" fmla="*/ 0 h 1"/>
                <a:gd name="T8" fmla="*/ 14 w 14"/>
                <a:gd name="T9" fmla="*/ 0 h 1"/>
                <a:gd name="T10" fmla="*/ 14 w 14"/>
                <a:gd name="T11" fmla="*/ 0 h 1"/>
                <a:gd name="T12" fmla="*/ 0 w 14"/>
                <a:gd name="T13" fmla="*/ 0 h 1"/>
                <a:gd name="T14" fmla="*/ 0 60000 65536"/>
                <a:gd name="T15" fmla="*/ 0 60000 65536"/>
                <a:gd name="T16" fmla="*/ 0 60000 65536"/>
                <a:gd name="T17" fmla="*/ 0 60000 65536"/>
                <a:gd name="T18" fmla="*/ 0 60000 65536"/>
                <a:gd name="T19" fmla="*/ 0 60000 65536"/>
                <a:gd name="T20" fmla="*/ 0 60000 65536"/>
                <a:gd name="T21" fmla="*/ 0 w 14"/>
                <a:gd name="T22" fmla="*/ 0 h 1"/>
                <a:gd name="T23" fmla="*/ 14 w 14"/>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 h="1">
                  <a:moveTo>
                    <a:pt x="0" y="0"/>
                  </a:moveTo>
                  <a:lnTo>
                    <a:pt x="0" y="0"/>
                  </a:lnTo>
                  <a:lnTo>
                    <a:pt x="14" y="0"/>
                  </a:lnTo>
                  <a:lnTo>
                    <a:pt x="0" y="0"/>
                  </a:lnTo>
                  <a:close/>
                </a:path>
              </a:pathLst>
            </a:custGeom>
            <a:blipFill dpi="0" rotWithShape="0">
              <a:blip r:embed="rId3" cstate="print"/>
              <a:srcRect/>
              <a:tile tx="0" ty="0" sx="100000" sy="100000" flip="none" algn="tl"/>
            </a:blipFill>
            <a:ln w="9525">
              <a:noFill/>
              <a:round/>
              <a:headEnd/>
              <a:tailEnd/>
            </a:ln>
          </p:spPr>
          <p:txBody>
            <a:bodyPr/>
            <a:lstStyle/>
            <a:p>
              <a:endParaRPr lang="en-US"/>
            </a:p>
          </p:txBody>
        </p:sp>
        <p:sp>
          <p:nvSpPr>
            <p:cNvPr id="142162" name="Freeform 169"/>
            <p:cNvSpPr>
              <a:spLocks/>
            </p:cNvSpPr>
            <p:nvPr/>
          </p:nvSpPr>
          <p:spPr bwMode="auto">
            <a:xfrm>
              <a:off x="1337" y="2273"/>
              <a:ext cx="36" cy="107"/>
            </a:xfrm>
            <a:custGeom>
              <a:avLst/>
              <a:gdLst>
                <a:gd name="T0" fmla="*/ 15 w 36"/>
                <a:gd name="T1" fmla="*/ 107 h 107"/>
                <a:gd name="T2" fmla="*/ 0 w 36"/>
                <a:gd name="T3" fmla="*/ 100 h 107"/>
                <a:gd name="T4" fmla="*/ 36 w 36"/>
                <a:gd name="T5" fmla="*/ 79 h 107"/>
                <a:gd name="T6" fmla="*/ 0 w 36"/>
                <a:gd name="T7" fmla="*/ 65 h 107"/>
                <a:gd name="T8" fmla="*/ 36 w 36"/>
                <a:gd name="T9" fmla="*/ 43 h 107"/>
                <a:gd name="T10" fmla="*/ 0 w 36"/>
                <a:gd name="T11" fmla="*/ 29 h 107"/>
                <a:gd name="T12" fmla="*/ 36 w 36"/>
                <a:gd name="T13" fmla="*/ 8 h 107"/>
                <a:gd name="T14" fmla="*/ 15 w 36"/>
                <a:gd name="T15" fmla="*/ 0 h 107"/>
                <a:gd name="T16" fmla="*/ 15 w 36"/>
                <a:gd name="T17" fmla="*/ 107 h 10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6"/>
                <a:gd name="T28" fmla="*/ 0 h 107"/>
                <a:gd name="T29" fmla="*/ 36 w 36"/>
                <a:gd name="T30" fmla="*/ 107 h 10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6" h="107">
                  <a:moveTo>
                    <a:pt x="15" y="107"/>
                  </a:moveTo>
                  <a:lnTo>
                    <a:pt x="0" y="100"/>
                  </a:lnTo>
                  <a:lnTo>
                    <a:pt x="36" y="79"/>
                  </a:lnTo>
                  <a:lnTo>
                    <a:pt x="0" y="65"/>
                  </a:lnTo>
                  <a:lnTo>
                    <a:pt x="36" y="43"/>
                  </a:lnTo>
                  <a:lnTo>
                    <a:pt x="0" y="29"/>
                  </a:lnTo>
                  <a:lnTo>
                    <a:pt x="36" y="8"/>
                  </a:lnTo>
                  <a:lnTo>
                    <a:pt x="15" y="0"/>
                  </a:lnTo>
                  <a:lnTo>
                    <a:pt x="15" y="107"/>
                  </a:lnTo>
                  <a:close/>
                </a:path>
              </a:pathLst>
            </a:custGeom>
            <a:blipFill dpi="0" rotWithShape="0">
              <a:blip r:embed="rId5" cstate="print"/>
              <a:srcRect/>
              <a:tile tx="0" ty="0" sx="100000" sy="100000" flip="none" algn="tl"/>
            </a:blipFill>
            <a:ln w="9525">
              <a:noFill/>
              <a:round/>
              <a:headEnd/>
              <a:tailEnd/>
            </a:ln>
          </p:spPr>
          <p:txBody>
            <a:bodyPr/>
            <a:lstStyle/>
            <a:p>
              <a:endParaRPr lang="en-US"/>
            </a:p>
          </p:txBody>
        </p:sp>
        <p:sp>
          <p:nvSpPr>
            <p:cNvPr id="142163" name="Freeform 170"/>
            <p:cNvSpPr>
              <a:spLocks/>
            </p:cNvSpPr>
            <p:nvPr/>
          </p:nvSpPr>
          <p:spPr bwMode="auto">
            <a:xfrm>
              <a:off x="1352" y="2373"/>
              <a:ext cx="14" cy="14"/>
            </a:xfrm>
            <a:custGeom>
              <a:avLst/>
              <a:gdLst>
                <a:gd name="T0" fmla="*/ 0 w 14"/>
                <a:gd name="T1" fmla="*/ 14 h 14"/>
                <a:gd name="T2" fmla="*/ 7 w 14"/>
                <a:gd name="T3" fmla="*/ 14 h 14"/>
                <a:gd name="T4" fmla="*/ 14 w 14"/>
                <a:gd name="T5" fmla="*/ 0 h 14"/>
                <a:gd name="T6" fmla="*/ 7 w 14"/>
                <a:gd name="T7" fmla="*/ 0 h 14"/>
                <a:gd name="T8" fmla="*/ 0 w 14"/>
                <a:gd name="T9" fmla="*/ 14 h 14"/>
                <a:gd name="T10" fmla="*/ 0 60000 65536"/>
                <a:gd name="T11" fmla="*/ 0 60000 65536"/>
                <a:gd name="T12" fmla="*/ 0 60000 65536"/>
                <a:gd name="T13" fmla="*/ 0 60000 65536"/>
                <a:gd name="T14" fmla="*/ 0 60000 65536"/>
                <a:gd name="T15" fmla="*/ 0 w 14"/>
                <a:gd name="T16" fmla="*/ 0 h 14"/>
                <a:gd name="T17" fmla="*/ 14 w 14"/>
                <a:gd name="T18" fmla="*/ 14 h 14"/>
              </a:gdLst>
              <a:ahLst/>
              <a:cxnLst>
                <a:cxn ang="T10">
                  <a:pos x="T0" y="T1"/>
                </a:cxn>
                <a:cxn ang="T11">
                  <a:pos x="T2" y="T3"/>
                </a:cxn>
                <a:cxn ang="T12">
                  <a:pos x="T4" y="T5"/>
                </a:cxn>
                <a:cxn ang="T13">
                  <a:pos x="T6" y="T7"/>
                </a:cxn>
                <a:cxn ang="T14">
                  <a:pos x="T8" y="T9"/>
                </a:cxn>
              </a:cxnLst>
              <a:rect l="T15" t="T16" r="T17" b="T18"/>
              <a:pathLst>
                <a:path w="14" h="14">
                  <a:moveTo>
                    <a:pt x="0" y="14"/>
                  </a:moveTo>
                  <a:lnTo>
                    <a:pt x="7" y="14"/>
                  </a:lnTo>
                  <a:lnTo>
                    <a:pt x="14" y="0"/>
                  </a:lnTo>
                  <a:lnTo>
                    <a:pt x="7" y="0"/>
                  </a:lnTo>
                  <a:lnTo>
                    <a:pt x="0" y="14"/>
                  </a:lnTo>
                  <a:close/>
                </a:path>
              </a:pathLst>
            </a:custGeom>
            <a:blipFill dpi="0" rotWithShape="0">
              <a:blip r:embed="rId3" cstate="print"/>
              <a:srcRect/>
              <a:tile tx="0" ty="0" sx="100000" sy="100000" flip="none" algn="tl"/>
            </a:blipFill>
            <a:ln w="9525">
              <a:noFill/>
              <a:round/>
              <a:headEnd/>
              <a:tailEnd/>
            </a:ln>
          </p:spPr>
          <p:txBody>
            <a:bodyPr/>
            <a:lstStyle/>
            <a:p>
              <a:endParaRPr lang="en-US"/>
            </a:p>
          </p:txBody>
        </p:sp>
        <p:sp>
          <p:nvSpPr>
            <p:cNvPr id="142164" name="Freeform 171"/>
            <p:cNvSpPr>
              <a:spLocks/>
            </p:cNvSpPr>
            <p:nvPr/>
          </p:nvSpPr>
          <p:spPr bwMode="auto">
            <a:xfrm>
              <a:off x="1323" y="2295"/>
              <a:ext cx="79" cy="92"/>
            </a:xfrm>
            <a:custGeom>
              <a:avLst/>
              <a:gdLst>
                <a:gd name="T0" fmla="*/ 29 w 79"/>
                <a:gd name="T1" fmla="*/ 92 h 92"/>
                <a:gd name="T2" fmla="*/ 14 w 79"/>
                <a:gd name="T3" fmla="*/ 85 h 92"/>
                <a:gd name="T4" fmla="*/ 0 w 79"/>
                <a:gd name="T5" fmla="*/ 78 h 92"/>
                <a:gd name="T6" fmla="*/ 14 w 79"/>
                <a:gd name="T7" fmla="*/ 71 h 92"/>
                <a:gd name="T8" fmla="*/ 50 w 79"/>
                <a:gd name="T9" fmla="*/ 50 h 92"/>
                <a:gd name="T10" fmla="*/ 57 w 79"/>
                <a:gd name="T11" fmla="*/ 50 h 92"/>
                <a:gd name="T12" fmla="*/ 50 w 79"/>
                <a:gd name="T13" fmla="*/ 64 h 92"/>
                <a:gd name="T14" fmla="*/ 14 w 79"/>
                <a:gd name="T15" fmla="*/ 50 h 92"/>
                <a:gd name="T16" fmla="*/ 0 w 79"/>
                <a:gd name="T17" fmla="*/ 43 h 92"/>
                <a:gd name="T18" fmla="*/ 14 w 79"/>
                <a:gd name="T19" fmla="*/ 35 h 92"/>
                <a:gd name="T20" fmla="*/ 50 w 79"/>
                <a:gd name="T21" fmla="*/ 14 h 92"/>
                <a:gd name="T22" fmla="*/ 57 w 79"/>
                <a:gd name="T23" fmla="*/ 14 h 92"/>
                <a:gd name="T24" fmla="*/ 50 w 79"/>
                <a:gd name="T25" fmla="*/ 28 h 92"/>
                <a:gd name="T26" fmla="*/ 14 w 79"/>
                <a:gd name="T27" fmla="*/ 14 h 92"/>
                <a:gd name="T28" fmla="*/ 0 w 79"/>
                <a:gd name="T29" fmla="*/ 7 h 92"/>
                <a:gd name="T30" fmla="*/ 14 w 79"/>
                <a:gd name="T31" fmla="*/ 0 h 92"/>
                <a:gd name="T32" fmla="*/ 22 w 79"/>
                <a:gd name="T33" fmla="*/ 0 h 92"/>
                <a:gd name="T34" fmla="*/ 57 w 79"/>
                <a:gd name="T35" fmla="*/ 14 h 92"/>
                <a:gd name="T36" fmla="*/ 79 w 79"/>
                <a:gd name="T37" fmla="*/ 21 h 92"/>
                <a:gd name="T38" fmla="*/ 57 w 79"/>
                <a:gd name="T39" fmla="*/ 28 h 92"/>
                <a:gd name="T40" fmla="*/ 22 w 79"/>
                <a:gd name="T41" fmla="*/ 50 h 92"/>
                <a:gd name="T42" fmla="*/ 14 w 79"/>
                <a:gd name="T43" fmla="*/ 35 h 92"/>
                <a:gd name="T44" fmla="*/ 22 w 79"/>
                <a:gd name="T45" fmla="*/ 35 h 92"/>
                <a:gd name="T46" fmla="*/ 57 w 79"/>
                <a:gd name="T47" fmla="*/ 50 h 92"/>
                <a:gd name="T48" fmla="*/ 79 w 79"/>
                <a:gd name="T49" fmla="*/ 57 h 92"/>
                <a:gd name="T50" fmla="*/ 57 w 79"/>
                <a:gd name="T51" fmla="*/ 64 h 92"/>
                <a:gd name="T52" fmla="*/ 22 w 79"/>
                <a:gd name="T53" fmla="*/ 85 h 92"/>
                <a:gd name="T54" fmla="*/ 14 w 79"/>
                <a:gd name="T55" fmla="*/ 71 h 92"/>
                <a:gd name="T56" fmla="*/ 22 w 79"/>
                <a:gd name="T57" fmla="*/ 71 h 92"/>
                <a:gd name="T58" fmla="*/ 36 w 79"/>
                <a:gd name="T59" fmla="*/ 78 h 92"/>
                <a:gd name="T60" fmla="*/ 29 w 79"/>
                <a:gd name="T61" fmla="*/ 92 h 92"/>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79"/>
                <a:gd name="T94" fmla="*/ 0 h 92"/>
                <a:gd name="T95" fmla="*/ 79 w 79"/>
                <a:gd name="T96" fmla="*/ 92 h 92"/>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79" h="92">
                  <a:moveTo>
                    <a:pt x="29" y="92"/>
                  </a:moveTo>
                  <a:lnTo>
                    <a:pt x="14" y="85"/>
                  </a:lnTo>
                  <a:lnTo>
                    <a:pt x="0" y="78"/>
                  </a:lnTo>
                  <a:lnTo>
                    <a:pt x="14" y="71"/>
                  </a:lnTo>
                  <a:lnTo>
                    <a:pt x="50" y="50"/>
                  </a:lnTo>
                  <a:lnTo>
                    <a:pt x="57" y="50"/>
                  </a:lnTo>
                  <a:lnTo>
                    <a:pt x="50" y="64"/>
                  </a:lnTo>
                  <a:lnTo>
                    <a:pt x="14" y="50"/>
                  </a:lnTo>
                  <a:lnTo>
                    <a:pt x="0" y="43"/>
                  </a:lnTo>
                  <a:lnTo>
                    <a:pt x="14" y="35"/>
                  </a:lnTo>
                  <a:lnTo>
                    <a:pt x="50" y="14"/>
                  </a:lnTo>
                  <a:lnTo>
                    <a:pt x="57" y="14"/>
                  </a:lnTo>
                  <a:lnTo>
                    <a:pt x="50" y="28"/>
                  </a:lnTo>
                  <a:lnTo>
                    <a:pt x="14" y="14"/>
                  </a:lnTo>
                  <a:lnTo>
                    <a:pt x="0" y="7"/>
                  </a:lnTo>
                  <a:lnTo>
                    <a:pt x="14" y="0"/>
                  </a:lnTo>
                  <a:lnTo>
                    <a:pt x="22" y="0"/>
                  </a:lnTo>
                  <a:lnTo>
                    <a:pt x="57" y="14"/>
                  </a:lnTo>
                  <a:lnTo>
                    <a:pt x="79" y="21"/>
                  </a:lnTo>
                  <a:lnTo>
                    <a:pt x="57" y="28"/>
                  </a:lnTo>
                  <a:lnTo>
                    <a:pt x="22" y="50"/>
                  </a:lnTo>
                  <a:lnTo>
                    <a:pt x="14" y="35"/>
                  </a:lnTo>
                  <a:lnTo>
                    <a:pt x="22" y="35"/>
                  </a:lnTo>
                  <a:lnTo>
                    <a:pt x="57" y="50"/>
                  </a:lnTo>
                  <a:lnTo>
                    <a:pt x="79" y="57"/>
                  </a:lnTo>
                  <a:lnTo>
                    <a:pt x="57" y="64"/>
                  </a:lnTo>
                  <a:lnTo>
                    <a:pt x="22" y="85"/>
                  </a:lnTo>
                  <a:lnTo>
                    <a:pt x="14" y="71"/>
                  </a:lnTo>
                  <a:lnTo>
                    <a:pt x="22" y="71"/>
                  </a:lnTo>
                  <a:lnTo>
                    <a:pt x="36" y="78"/>
                  </a:lnTo>
                  <a:lnTo>
                    <a:pt x="29" y="92"/>
                  </a:lnTo>
                  <a:close/>
                </a:path>
              </a:pathLst>
            </a:custGeom>
            <a:blipFill dpi="0" rotWithShape="0">
              <a:blip r:embed="rId3" cstate="print"/>
              <a:srcRect/>
              <a:tile tx="0" ty="0" sx="100000" sy="100000" flip="none" algn="tl"/>
            </a:blipFill>
            <a:ln w="9525">
              <a:noFill/>
              <a:round/>
              <a:headEnd/>
              <a:tailEnd/>
            </a:ln>
          </p:spPr>
          <p:txBody>
            <a:bodyPr/>
            <a:lstStyle/>
            <a:p>
              <a:endParaRPr lang="en-US"/>
            </a:p>
          </p:txBody>
        </p:sp>
        <p:sp>
          <p:nvSpPr>
            <p:cNvPr id="142165" name="Freeform 172"/>
            <p:cNvSpPr>
              <a:spLocks/>
            </p:cNvSpPr>
            <p:nvPr/>
          </p:nvSpPr>
          <p:spPr bwMode="auto">
            <a:xfrm>
              <a:off x="1337" y="2273"/>
              <a:ext cx="65" cy="36"/>
            </a:xfrm>
            <a:custGeom>
              <a:avLst/>
              <a:gdLst>
                <a:gd name="T0" fmla="*/ 0 w 65"/>
                <a:gd name="T1" fmla="*/ 22 h 36"/>
                <a:gd name="T2" fmla="*/ 36 w 65"/>
                <a:gd name="T3" fmla="*/ 0 h 36"/>
                <a:gd name="T4" fmla="*/ 43 w 65"/>
                <a:gd name="T5" fmla="*/ 0 h 36"/>
                <a:gd name="T6" fmla="*/ 65 w 65"/>
                <a:gd name="T7" fmla="*/ 8 h 36"/>
                <a:gd name="T8" fmla="*/ 43 w 65"/>
                <a:gd name="T9" fmla="*/ 15 h 36"/>
                <a:gd name="T10" fmla="*/ 8 w 65"/>
                <a:gd name="T11" fmla="*/ 36 h 36"/>
                <a:gd name="T12" fmla="*/ 0 w 65"/>
                <a:gd name="T13" fmla="*/ 22 h 36"/>
                <a:gd name="T14" fmla="*/ 0 60000 65536"/>
                <a:gd name="T15" fmla="*/ 0 60000 65536"/>
                <a:gd name="T16" fmla="*/ 0 60000 65536"/>
                <a:gd name="T17" fmla="*/ 0 60000 65536"/>
                <a:gd name="T18" fmla="*/ 0 60000 65536"/>
                <a:gd name="T19" fmla="*/ 0 60000 65536"/>
                <a:gd name="T20" fmla="*/ 0 60000 65536"/>
                <a:gd name="T21" fmla="*/ 0 w 65"/>
                <a:gd name="T22" fmla="*/ 0 h 36"/>
                <a:gd name="T23" fmla="*/ 65 w 65"/>
                <a:gd name="T24" fmla="*/ 36 h 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5" h="36">
                  <a:moveTo>
                    <a:pt x="0" y="22"/>
                  </a:moveTo>
                  <a:lnTo>
                    <a:pt x="36" y="0"/>
                  </a:lnTo>
                  <a:lnTo>
                    <a:pt x="43" y="0"/>
                  </a:lnTo>
                  <a:lnTo>
                    <a:pt x="65" y="8"/>
                  </a:lnTo>
                  <a:lnTo>
                    <a:pt x="43" y="15"/>
                  </a:lnTo>
                  <a:lnTo>
                    <a:pt x="8" y="36"/>
                  </a:lnTo>
                  <a:lnTo>
                    <a:pt x="0" y="22"/>
                  </a:lnTo>
                  <a:close/>
                </a:path>
              </a:pathLst>
            </a:custGeom>
            <a:blipFill dpi="0" rotWithShape="0">
              <a:blip r:embed="rId3" cstate="print"/>
              <a:srcRect/>
              <a:tile tx="0" ty="0" sx="100000" sy="100000" flip="none" algn="tl"/>
            </a:blipFill>
            <a:ln w="9525">
              <a:noFill/>
              <a:round/>
              <a:headEnd/>
              <a:tailEnd/>
            </a:ln>
          </p:spPr>
          <p:txBody>
            <a:bodyPr/>
            <a:lstStyle/>
            <a:p>
              <a:endParaRPr lang="en-US"/>
            </a:p>
          </p:txBody>
        </p:sp>
        <p:sp>
          <p:nvSpPr>
            <p:cNvPr id="142166" name="Freeform 173"/>
            <p:cNvSpPr>
              <a:spLocks/>
            </p:cNvSpPr>
            <p:nvPr/>
          </p:nvSpPr>
          <p:spPr bwMode="auto">
            <a:xfrm>
              <a:off x="1345" y="2266"/>
              <a:ext cx="14" cy="15"/>
            </a:xfrm>
            <a:custGeom>
              <a:avLst/>
              <a:gdLst>
                <a:gd name="T0" fmla="*/ 7 w 14"/>
                <a:gd name="T1" fmla="*/ 15 h 15"/>
                <a:gd name="T2" fmla="*/ 0 w 14"/>
                <a:gd name="T3" fmla="*/ 15 h 15"/>
                <a:gd name="T4" fmla="*/ 7 w 14"/>
                <a:gd name="T5" fmla="*/ 0 h 15"/>
                <a:gd name="T6" fmla="*/ 14 w 14"/>
                <a:gd name="T7" fmla="*/ 0 h 15"/>
                <a:gd name="T8" fmla="*/ 7 w 14"/>
                <a:gd name="T9" fmla="*/ 15 h 15"/>
                <a:gd name="T10" fmla="*/ 0 60000 65536"/>
                <a:gd name="T11" fmla="*/ 0 60000 65536"/>
                <a:gd name="T12" fmla="*/ 0 60000 65536"/>
                <a:gd name="T13" fmla="*/ 0 60000 65536"/>
                <a:gd name="T14" fmla="*/ 0 60000 65536"/>
                <a:gd name="T15" fmla="*/ 0 w 14"/>
                <a:gd name="T16" fmla="*/ 0 h 15"/>
                <a:gd name="T17" fmla="*/ 14 w 14"/>
                <a:gd name="T18" fmla="*/ 15 h 15"/>
              </a:gdLst>
              <a:ahLst/>
              <a:cxnLst>
                <a:cxn ang="T10">
                  <a:pos x="T0" y="T1"/>
                </a:cxn>
                <a:cxn ang="T11">
                  <a:pos x="T2" y="T3"/>
                </a:cxn>
                <a:cxn ang="T12">
                  <a:pos x="T4" y="T5"/>
                </a:cxn>
                <a:cxn ang="T13">
                  <a:pos x="T6" y="T7"/>
                </a:cxn>
                <a:cxn ang="T14">
                  <a:pos x="T8" y="T9"/>
                </a:cxn>
              </a:cxnLst>
              <a:rect l="T15" t="T16" r="T17" b="T18"/>
              <a:pathLst>
                <a:path w="14" h="15">
                  <a:moveTo>
                    <a:pt x="7" y="15"/>
                  </a:moveTo>
                  <a:lnTo>
                    <a:pt x="0" y="15"/>
                  </a:lnTo>
                  <a:lnTo>
                    <a:pt x="7" y="0"/>
                  </a:lnTo>
                  <a:lnTo>
                    <a:pt x="14" y="0"/>
                  </a:lnTo>
                  <a:lnTo>
                    <a:pt x="7" y="15"/>
                  </a:lnTo>
                  <a:close/>
                </a:path>
              </a:pathLst>
            </a:custGeom>
            <a:blipFill dpi="0" rotWithShape="0">
              <a:blip r:embed="rId3" cstate="print"/>
              <a:srcRect/>
              <a:tile tx="0" ty="0" sx="100000" sy="100000" flip="none" algn="tl"/>
            </a:blipFill>
            <a:ln w="9525">
              <a:noFill/>
              <a:round/>
              <a:headEnd/>
              <a:tailEnd/>
            </a:ln>
          </p:spPr>
          <p:txBody>
            <a:bodyPr/>
            <a:lstStyle/>
            <a:p>
              <a:endParaRPr lang="en-US"/>
            </a:p>
          </p:txBody>
        </p:sp>
        <p:sp>
          <p:nvSpPr>
            <p:cNvPr id="142167" name="Freeform 174"/>
            <p:cNvSpPr>
              <a:spLocks/>
            </p:cNvSpPr>
            <p:nvPr/>
          </p:nvSpPr>
          <p:spPr bwMode="auto">
            <a:xfrm>
              <a:off x="1352" y="2266"/>
              <a:ext cx="28" cy="22"/>
            </a:xfrm>
            <a:custGeom>
              <a:avLst/>
              <a:gdLst>
                <a:gd name="T0" fmla="*/ 21 w 28"/>
                <a:gd name="T1" fmla="*/ 22 h 22"/>
                <a:gd name="T2" fmla="*/ 28 w 28"/>
                <a:gd name="T3" fmla="*/ 7 h 22"/>
                <a:gd name="T4" fmla="*/ 7 w 28"/>
                <a:gd name="T5" fmla="*/ 0 h 22"/>
                <a:gd name="T6" fmla="*/ 0 w 28"/>
                <a:gd name="T7" fmla="*/ 15 h 22"/>
                <a:gd name="T8" fmla="*/ 21 w 28"/>
                <a:gd name="T9" fmla="*/ 22 h 22"/>
                <a:gd name="T10" fmla="*/ 0 60000 65536"/>
                <a:gd name="T11" fmla="*/ 0 60000 65536"/>
                <a:gd name="T12" fmla="*/ 0 60000 65536"/>
                <a:gd name="T13" fmla="*/ 0 60000 65536"/>
                <a:gd name="T14" fmla="*/ 0 60000 65536"/>
                <a:gd name="T15" fmla="*/ 0 w 28"/>
                <a:gd name="T16" fmla="*/ 0 h 22"/>
                <a:gd name="T17" fmla="*/ 28 w 28"/>
                <a:gd name="T18" fmla="*/ 22 h 22"/>
              </a:gdLst>
              <a:ahLst/>
              <a:cxnLst>
                <a:cxn ang="T10">
                  <a:pos x="T0" y="T1"/>
                </a:cxn>
                <a:cxn ang="T11">
                  <a:pos x="T2" y="T3"/>
                </a:cxn>
                <a:cxn ang="T12">
                  <a:pos x="T4" y="T5"/>
                </a:cxn>
                <a:cxn ang="T13">
                  <a:pos x="T6" y="T7"/>
                </a:cxn>
                <a:cxn ang="T14">
                  <a:pos x="T8" y="T9"/>
                </a:cxn>
              </a:cxnLst>
              <a:rect l="T15" t="T16" r="T17" b="T18"/>
              <a:pathLst>
                <a:path w="28" h="22">
                  <a:moveTo>
                    <a:pt x="21" y="22"/>
                  </a:moveTo>
                  <a:lnTo>
                    <a:pt x="28" y="7"/>
                  </a:lnTo>
                  <a:lnTo>
                    <a:pt x="7" y="0"/>
                  </a:lnTo>
                  <a:lnTo>
                    <a:pt x="0" y="15"/>
                  </a:lnTo>
                  <a:lnTo>
                    <a:pt x="21" y="22"/>
                  </a:lnTo>
                  <a:close/>
                </a:path>
              </a:pathLst>
            </a:custGeom>
            <a:blipFill dpi="0" rotWithShape="0">
              <a:blip r:embed="rId3" cstate="print"/>
              <a:srcRect/>
              <a:tile tx="0" ty="0" sx="100000" sy="100000" flip="none" algn="tl"/>
            </a:blipFill>
            <a:ln w="9525">
              <a:noFill/>
              <a:round/>
              <a:headEnd/>
              <a:tailEnd/>
            </a:ln>
          </p:spPr>
          <p:txBody>
            <a:bodyPr/>
            <a:lstStyle/>
            <a:p>
              <a:endParaRPr lang="en-US"/>
            </a:p>
          </p:txBody>
        </p:sp>
        <p:sp>
          <p:nvSpPr>
            <p:cNvPr id="142168" name="Freeform 175"/>
            <p:cNvSpPr>
              <a:spLocks/>
            </p:cNvSpPr>
            <p:nvPr/>
          </p:nvSpPr>
          <p:spPr bwMode="auto">
            <a:xfrm>
              <a:off x="1352" y="2387"/>
              <a:ext cx="14" cy="15"/>
            </a:xfrm>
            <a:custGeom>
              <a:avLst/>
              <a:gdLst>
                <a:gd name="T0" fmla="*/ 14 w 14"/>
                <a:gd name="T1" fmla="*/ 8 h 15"/>
                <a:gd name="T2" fmla="*/ 14 w 14"/>
                <a:gd name="T3" fmla="*/ 0 h 15"/>
                <a:gd name="T4" fmla="*/ 7 w 14"/>
                <a:gd name="T5" fmla="*/ 0 h 15"/>
                <a:gd name="T6" fmla="*/ 0 w 14"/>
                <a:gd name="T7" fmla="*/ 0 h 15"/>
                <a:gd name="T8" fmla="*/ 0 w 14"/>
                <a:gd name="T9" fmla="*/ 8 h 15"/>
                <a:gd name="T10" fmla="*/ 0 w 14"/>
                <a:gd name="T11" fmla="*/ 15 h 15"/>
                <a:gd name="T12" fmla="*/ 7 w 14"/>
                <a:gd name="T13" fmla="*/ 15 h 15"/>
                <a:gd name="T14" fmla="*/ 14 w 14"/>
                <a:gd name="T15" fmla="*/ 15 h 15"/>
                <a:gd name="T16" fmla="*/ 14 w 14"/>
                <a:gd name="T17" fmla="*/ 8 h 1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4"/>
                <a:gd name="T28" fmla="*/ 0 h 15"/>
                <a:gd name="T29" fmla="*/ 14 w 14"/>
                <a:gd name="T30" fmla="*/ 15 h 1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4" h="15">
                  <a:moveTo>
                    <a:pt x="14" y="8"/>
                  </a:moveTo>
                  <a:lnTo>
                    <a:pt x="14" y="0"/>
                  </a:lnTo>
                  <a:lnTo>
                    <a:pt x="7" y="0"/>
                  </a:lnTo>
                  <a:lnTo>
                    <a:pt x="0" y="0"/>
                  </a:lnTo>
                  <a:lnTo>
                    <a:pt x="0" y="8"/>
                  </a:lnTo>
                  <a:lnTo>
                    <a:pt x="0" y="15"/>
                  </a:lnTo>
                  <a:lnTo>
                    <a:pt x="7" y="15"/>
                  </a:lnTo>
                  <a:lnTo>
                    <a:pt x="14" y="15"/>
                  </a:lnTo>
                  <a:lnTo>
                    <a:pt x="14" y="8"/>
                  </a:lnTo>
                  <a:close/>
                </a:path>
              </a:pathLst>
            </a:custGeom>
            <a:blipFill dpi="0" rotWithShape="0">
              <a:blip r:embed="rId3" cstate="print"/>
              <a:srcRect/>
              <a:tile tx="0" ty="0" sx="100000" sy="100000" flip="none" algn="tl"/>
            </a:blipFill>
            <a:ln w="9525">
              <a:noFill/>
              <a:round/>
              <a:headEnd/>
              <a:tailEnd/>
            </a:ln>
          </p:spPr>
          <p:txBody>
            <a:bodyPr/>
            <a:lstStyle/>
            <a:p>
              <a:endParaRPr lang="en-US"/>
            </a:p>
          </p:txBody>
        </p:sp>
        <p:sp>
          <p:nvSpPr>
            <p:cNvPr id="142169" name="Freeform 176"/>
            <p:cNvSpPr>
              <a:spLocks/>
            </p:cNvSpPr>
            <p:nvPr/>
          </p:nvSpPr>
          <p:spPr bwMode="auto">
            <a:xfrm>
              <a:off x="1352" y="2373"/>
              <a:ext cx="14" cy="14"/>
            </a:xfrm>
            <a:custGeom>
              <a:avLst/>
              <a:gdLst>
                <a:gd name="T0" fmla="*/ 14 w 14"/>
                <a:gd name="T1" fmla="*/ 7 h 14"/>
                <a:gd name="T2" fmla="*/ 14 w 14"/>
                <a:gd name="T3" fmla="*/ 0 h 14"/>
                <a:gd name="T4" fmla="*/ 7 w 14"/>
                <a:gd name="T5" fmla="*/ 0 h 14"/>
                <a:gd name="T6" fmla="*/ 0 w 14"/>
                <a:gd name="T7" fmla="*/ 0 h 14"/>
                <a:gd name="T8" fmla="*/ 0 w 14"/>
                <a:gd name="T9" fmla="*/ 7 h 14"/>
                <a:gd name="T10" fmla="*/ 0 w 14"/>
                <a:gd name="T11" fmla="*/ 14 h 14"/>
                <a:gd name="T12" fmla="*/ 7 w 14"/>
                <a:gd name="T13" fmla="*/ 14 h 14"/>
                <a:gd name="T14" fmla="*/ 14 w 14"/>
                <a:gd name="T15" fmla="*/ 14 h 14"/>
                <a:gd name="T16" fmla="*/ 14 w 14"/>
                <a:gd name="T17" fmla="*/ 7 h 1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4"/>
                <a:gd name="T28" fmla="*/ 0 h 14"/>
                <a:gd name="T29" fmla="*/ 14 w 14"/>
                <a:gd name="T30" fmla="*/ 14 h 1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4" h="14">
                  <a:moveTo>
                    <a:pt x="14" y="7"/>
                  </a:moveTo>
                  <a:lnTo>
                    <a:pt x="14" y="0"/>
                  </a:lnTo>
                  <a:lnTo>
                    <a:pt x="7" y="0"/>
                  </a:lnTo>
                  <a:lnTo>
                    <a:pt x="0" y="0"/>
                  </a:lnTo>
                  <a:lnTo>
                    <a:pt x="0" y="7"/>
                  </a:lnTo>
                  <a:lnTo>
                    <a:pt x="0" y="14"/>
                  </a:lnTo>
                  <a:lnTo>
                    <a:pt x="7" y="14"/>
                  </a:lnTo>
                  <a:lnTo>
                    <a:pt x="14" y="14"/>
                  </a:lnTo>
                  <a:lnTo>
                    <a:pt x="14" y="7"/>
                  </a:lnTo>
                  <a:close/>
                </a:path>
              </a:pathLst>
            </a:custGeom>
            <a:blipFill dpi="0" rotWithShape="0">
              <a:blip r:embed="rId3" cstate="print"/>
              <a:srcRect/>
              <a:tile tx="0" ty="0" sx="100000" sy="100000" flip="none" algn="tl"/>
            </a:blipFill>
            <a:ln w="9525">
              <a:noFill/>
              <a:round/>
              <a:headEnd/>
              <a:tailEnd/>
            </a:ln>
          </p:spPr>
          <p:txBody>
            <a:bodyPr/>
            <a:lstStyle/>
            <a:p>
              <a:endParaRPr lang="en-US"/>
            </a:p>
          </p:txBody>
        </p:sp>
        <p:sp>
          <p:nvSpPr>
            <p:cNvPr id="142170" name="Rectangle 177"/>
            <p:cNvSpPr>
              <a:spLocks noChangeArrowheads="1"/>
            </p:cNvSpPr>
            <p:nvPr/>
          </p:nvSpPr>
          <p:spPr bwMode="auto">
            <a:xfrm>
              <a:off x="1352" y="2380"/>
              <a:ext cx="14" cy="15"/>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2171" name="Freeform 178"/>
            <p:cNvSpPr>
              <a:spLocks/>
            </p:cNvSpPr>
            <p:nvPr/>
          </p:nvSpPr>
          <p:spPr bwMode="auto">
            <a:xfrm>
              <a:off x="1345" y="2266"/>
              <a:ext cx="14" cy="15"/>
            </a:xfrm>
            <a:custGeom>
              <a:avLst/>
              <a:gdLst>
                <a:gd name="T0" fmla="*/ 14 w 14"/>
                <a:gd name="T1" fmla="*/ 7 h 15"/>
                <a:gd name="T2" fmla="*/ 14 w 14"/>
                <a:gd name="T3" fmla="*/ 0 h 15"/>
                <a:gd name="T4" fmla="*/ 7 w 14"/>
                <a:gd name="T5" fmla="*/ 0 h 15"/>
                <a:gd name="T6" fmla="*/ 0 w 14"/>
                <a:gd name="T7" fmla="*/ 0 h 15"/>
                <a:gd name="T8" fmla="*/ 0 w 14"/>
                <a:gd name="T9" fmla="*/ 7 h 15"/>
                <a:gd name="T10" fmla="*/ 0 w 14"/>
                <a:gd name="T11" fmla="*/ 15 h 15"/>
                <a:gd name="T12" fmla="*/ 7 w 14"/>
                <a:gd name="T13" fmla="*/ 15 h 15"/>
                <a:gd name="T14" fmla="*/ 14 w 14"/>
                <a:gd name="T15" fmla="*/ 15 h 15"/>
                <a:gd name="T16" fmla="*/ 14 w 14"/>
                <a:gd name="T17" fmla="*/ 7 h 1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4"/>
                <a:gd name="T28" fmla="*/ 0 h 15"/>
                <a:gd name="T29" fmla="*/ 14 w 14"/>
                <a:gd name="T30" fmla="*/ 15 h 1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4" h="15">
                  <a:moveTo>
                    <a:pt x="14" y="7"/>
                  </a:moveTo>
                  <a:lnTo>
                    <a:pt x="14" y="0"/>
                  </a:lnTo>
                  <a:lnTo>
                    <a:pt x="7" y="0"/>
                  </a:lnTo>
                  <a:lnTo>
                    <a:pt x="0" y="0"/>
                  </a:lnTo>
                  <a:lnTo>
                    <a:pt x="0" y="7"/>
                  </a:lnTo>
                  <a:lnTo>
                    <a:pt x="0" y="15"/>
                  </a:lnTo>
                  <a:lnTo>
                    <a:pt x="7" y="15"/>
                  </a:lnTo>
                  <a:lnTo>
                    <a:pt x="14" y="15"/>
                  </a:lnTo>
                  <a:lnTo>
                    <a:pt x="14" y="7"/>
                  </a:lnTo>
                  <a:close/>
                </a:path>
              </a:pathLst>
            </a:custGeom>
            <a:blipFill dpi="0" rotWithShape="0">
              <a:blip r:embed="rId3" cstate="print"/>
              <a:srcRect/>
              <a:tile tx="0" ty="0" sx="100000" sy="100000" flip="none" algn="tl"/>
            </a:blipFill>
            <a:ln w="9525">
              <a:noFill/>
              <a:round/>
              <a:headEnd/>
              <a:tailEnd/>
            </a:ln>
          </p:spPr>
          <p:txBody>
            <a:bodyPr/>
            <a:lstStyle/>
            <a:p>
              <a:endParaRPr lang="en-US"/>
            </a:p>
          </p:txBody>
        </p:sp>
        <p:sp>
          <p:nvSpPr>
            <p:cNvPr id="142172" name="Freeform 179"/>
            <p:cNvSpPr>
              <a:spLocks/>
            </p:cNvSpPr>
            <p:nvPr/>
          </p:nvSpPr>
          <p:spPr bwMode="auto">
            <a:xfrm>
              <a:off x="1345" y="2245"/>
              <a:ext cx="14" cy="14"/>
            </a:xfrm>
            <a:custGeom>
              <a:avLst/>
              <a:gdLst>
                <a:gd name="T0" fmla="*/ 14 w 14"/>
                <a:gd name="T1" fmla="*/ 7 h 14"/>
                <a:gd name="T2" fmla="*/ 14 w 14"/>
                <a:gd name="T3" fmla="*/ 0 h 14"/>
                <a:gd name="T4" fmla="*/ 7 w 14"/>
                <a:gd name="T5" fmla="*/ 0 h 14"/>
                <a:gd name="T6" fmla="*/ 0 w 14"/>
                <a:gd name="T7" fmla="*/ 0 h 14"/>
                <a:gd name="T8" fmla="*/ 0 w 14"/>
                <a:gd name="T9" fmla="*/ 7 h 14"/>
                <a:gd name="T10" fmla="*/ 0 w 14"/>
                <a:gd name="T11" fmla="*/ 14 h 14"/>
                <a:gd name="T12" fmla="*/ 7 w 14"/>
                <a:gd name="T13" fmla="*/ 14 h 14"/>
                <a:gd name="T14" fmla="*/ 14 w 14"/>
                <a:gd name="T15" fmla="*/ 14 h 14"/>
                <a:gd name="T16" fmla="*/ 14 w 14"/>
                <a:gd name="T17" fmla="*/ 7 h 1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4"/>
                <a:gd name="T28" fmla="*/ 0 h 14"/>
                <a:gd name="T29" fmla="*/ 14 w 14"/>
                <a:gd name="T30" fmla="*/ 14 h 1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4" h="14">
                  <a:moveTo>
                    <a:pt x="14" y="7"/>
                  </a:moveTo>
                  <a:lnTo>
                    <a:pt x="14" y="0"/>
                  </a:lnTo>
                  <a:lnTo>
                    <a:pt x="7" y="0"/>
                  </a:lnTo>
                  <a:lnTo>
                    <a:pt x="0" y="0"/>
                  </a:lnTo>
                  <a:lnTo>
                    <a:pt x="0" y="7"/>
                  </a:lnTo>
                  <a:lnTo>
                    <a:pt x="0" y="14"/>
                  </a:lnTo>
                  <a:lnTo>
                    <a:pt x="7" y="14"/>
                  </a:lnTo>
                  <a:lnTo>
                    <a:pt x="14" y="14"/>
                  </a:lnTo>
                  <a:lnTo>
                    <a:pt x="14" y="7"/>
                  </a:lnTo>
                  <a:close/>
                </a:path>
              </a:pathLst>
            </a:custGeom>
            <a:blipFill dpi="0" rotWithShape="0">
              <a:blip r:embed="rId3" cstate="print"/>
              <a:srcRect/>
              <a:tile tx="0" ty="0" sx="100000" sy="100000" flip="none" algn="tl"/>
            </a:blipFill>
            <a:ln w="9525">
              <a:noFill/>
              <a:round/>
              <a:headEnd/>
              <a:tailEnd/>
            </a:ln>
          </p:spPr>
          <p:txBody>
            <a:bodyPr/>
            <a:lstStyle/>
            <a:p>
              <a:endParaRPr lang="en-US"/>
            </a:p>
          </p:txBody>
        </p:sp>
        <p:sp>
          <p:nvSpPr>
            <p:cNvPr id="142173" name="Rectangle 180"/>
            <p:cNvSpPr>
              <a:spLocks noChangeArrowheads="1"/>
            </p:cNvSpPr>
            <p:nvPr/>
          </p:nvSpPr>
          <p:spPr bwMode="auto">
            <a:xfrm>
              <a:off x="1345" y="2252"/>
              <a:ext cx="14" cy="21"/>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2174" name="Freeform 181"/>
            <p:cNvSpPr>
              <a:spLocks/>
            </p:cNvSpPr>
            <p:nvPr/>
          </p:nvSpPr>
          <p:spPr bwMode="auto">
            <a:xfrm>
              <a:off x="1530" y="2273"/>
              <a:ext cx="29" cy="107"/>
            </a:xfrm>
            <a:custGeom>
              <a:avLst/>
              <a:gdLst>
                <a:gd name="T0" fmla="*/ 14 w 29"/>
                <a:gd name="T1" fmla="*/ 107 h 107"/>
                <a:gd name="T2" fmla="*/ 0 w 29"/>
                <a:gd name="T3" fmla="*/ 100 h 107"/>
                <a:gd name="T4" fmla="*/ 29 w 29"/>
                <a:gd name="T5" fmla="*/ 79 h 107"/>
                <a:gd name="T6" fmla="*/ 0 w 29"/>
                <a:gd name="T7" fmla="*/ 65 h 107"/>
                <a:gd name="T8" fmla="*/ 29 w 29"/>
                <a:gd name="T9" fmla="*/ 43 h 107"/>
                <a:gd name="T10" fmla="*/ 0 w 29"/>
                <a:gd name="T11" fmla="*/ 29 h 107"/>
                <a:gd name="T12" fmla="*/ 29 w 29"/>
                <a:gd name="T13" fmla="*/ 8 h 107"/>
                <a:gd name="T14" fmla="*/ 14 w 29"/>
                <a:gd name="T15" fmla="*/ 0 h 107"/>
                <a:gd name="T16" fmla="*/ 14 w 29"/>
                <a:gd name="T17" fmla="*/ 107 h 10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9"/>
                <a:gd name="T28" fmla="*/ 0 h 107"/>
                <a:gd name="T29" fmla="*/ 29 w 29"/>
                <a:gd name="T30" fmla="*/ 107 h 10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9" h="107">
                  <a:moveTo>
                    <a:pt x="14" y="107"/>
                  </a:moveTo>
                  <a:lnTo>
                    <a:pt x="0" y="100"/>
                  </a:lnTo>
                  <a:lnTo>
                    <a:pt x="29" y="79"/>
                  </a:lnTo>
                  <a:lnTo>
                    <a:pt x="0" y="65"/>
                  </a:lnTo>
                  <a:lnTo>
                    <a:pt x="29" y="43"/>
                  </a:lnTo>
                  <a:lnTo>
                    <a:pt x="0" y="29"/>
                  </a:lnTo>
                  <a:lnTo>
                    <a:pt x="29" y="8"/>
                  </a:lnTo>
                  <a:lnTo>
                    <a:pt x="14" y="0"/>
                  </a:lnTo>
                  <a:lnTo>
                    <a:pt x="14" y="107"/>
                  </a:lnTo>
                  <a:close/>
                </a:path>
              </a:pathLst>
            </a:custGeom>
            <a:blipFill dpi="0" rotWithShape="0">
              <a:blip r:embed="rId5" cstate="print"/>
              <a:srcRect/>
              <a:tile tx="0" ty="0" sx="100000" sy="100000" flip="none" algn="tl"/>
            </a:blipFill>
            <a:ln w="9525">
              <a:noFill/>
              <a:round/>
              <a:headEnd/>
              <a:tailEnd/>
            </a:ln>
          </p:spPr>
          <p:txBody>
            <a:bodyPr/>
            <a:lstStyle/>
            <a:p>
              <a:endParaRPr lang="en-US"/>
            </a:p>
          </p:txBody>
        </p:sp>
        <p:sp>
          <p:nvSpPr>
            <p:cNvPr id="142175" name="Freeform 182"/>
            <p:cNvSpPr>
              <a:spLocks/>
            </p:cNvSpPr>
            <p:nvPr/>
          </p:nvSpPr>
          <p:spPr bwMode="auto">
            <a:xfrm>
              <a:off x="1544" y="2373"/>
              <a:ext cx="15" cy="14"/>
            </a:xfrm>
            <a:custGeom>
              <a:avLst/>
              <a:gdLst>
                <a:gd name="T0" fmla="*/ 0 w 15"/>
                <a:gd name="T1" fmla="*/ 14 h 14"/>
                <a:gd name="T2" fmla="*/ 7 w 15"/>
                <a:gd name="T3" fmla="*/ 14 h 14"/>
                <a:gd name="T4" fmla="*/ 15 w 15"/>
                <a:gd name="T5" fmla="*/ 0 h 14"/>
                <a:gd name="T6" fmla="*/ 7 w 15"/>
                <a:gd name="T7" fmla="*/ 0 h 14"/>
                <a:gd name="T8" fmla="*/ 0 w 15"/>
                <a:gd name="T9" fmla="*/ 14 h 14"/>
                <a:gd name="T10" fmla="*/ 0 60000 65536"/>
                <a:gd name="T11" fmla="*/ 0 60000 65536"/>
                <a:gd name="T12" fmla="*/ 0 60000 65536"/>
                <a:gd name="T13" fmla="*/ 0 60000 65536"/>
                <a:gd name="T14" fmla="*/ 0 60000 65536"/>
                <a:gd name="T15" fmla="*/ 0 w 15"/>
                <a:gd name="T16" fmla="*/ 0 h 14"/>
                <a:gd name="T17" fmla="*/ 15 w 15"/>
                <a:gd name="T18" fmla="*/ 14 h 14"/>
              </a:gdLst>
              <a:ahLst/>
              <a:cxnLst>
                <a:cxn ang="T10">
                  <a:pos x="T0" y="T1"/>
                </a:cxn>
                <a:cxn ang="T11">
                  <a:pos x="T2" y="T3"/>
                </a:cxn>
                <a:cxn ang="T12">
                  <a:pos x="T4" y="T5"/>
                </a:cxn>
                <a:cxn ang="T13">
                  <a:pos x="T6" y="T7"/>
                </a:cxn>
                <a:cxn ang="T14">
                  <a:pos x="T8" y="T9"/>
                </a:cxn>
              </a:cxnLst>
              <a:rect l="T15" t="T16" r="T17" b="T18"/>
              <a:pathLst>
                <a:path w="15" h="14">
                  <a:moveTo>
                    <a:pt x="0" y="14"/>
                  </a:moveTo>
                  <a:lnTo>
                    <a:pt x="7" y="14"/>
                  </a:lnTo>
                  <a:lnTo>
                    <a:pt x="15" y="0"/>
                  </a:lnTo>
                  <a:lnTo>
                    <a:pt x="7" y="0"/>
                  </a:lnTo>
                  <a:lnTo>
                    <a:pt x="0" y="14"/>
                  </a:lnTo>
                  <a:close/>
                </a:path>
              </a:pathLst>
            </a:custGeom>
            <a:blipFill dpi="0" rotWithShape="0">
              <a:blip r:embed="rId3" cstate="print"/>
              <a:srcRect/>
              <a:tile tx="0" ty="0" sx="100000" sy="100000" flip="none" algn="tl"/>
            </a:blipFill>
            <a:ln w="9525">
              <a:noFill/>
              <a:round/>
              <a:headEnd/>
              <a:tailEnd/>
            </a:ln>
          </p:spPr>
          <p:txBody>
            <a:bodyPr/>
            <a:lstStyle/>
            <a:p>
              <a:endParaRPr lang="en-US"/>
            </a:p>
          </p:txBody>
        </p:sp>
        <p:sp>
          <p:nvSpPr>
            <p:cNvPr id="142176" name="Freeform 183"/>
            <p:cNvSpPr>
              <a:spLocks/>
            </p:cNvSpPr>
            <p:nvPr/>
          </p:nvSpPr>
          <p:spPr bwMode="auto">
            <a:xfrm>
              <a:off x="1523" y="2295"/>
              <a:ext cx="57" cy="92"/>
            </a:xfrm>
            <a:custGeom>
              <a:avLst/>
              <a:gdLst>
                <a:gd name="T0" fmla="*/ 21 w 57"/>
                <a:gd name="T1" fmla="*/ 92 h 92"/>
                <a:gd name="T2" fmla="*/ 7 w 57"/>
                <a:gd name="T3" fmla="*/ 85 h 92"/>
                <a:gd name="T4" fmla="*/ 0 w 57"/>
                <a:gd name="T5" fmla="*/ 78 h 92"/>
                <a:gd name="T6" fmla="*/ 7 w 57"/>
                <a:gd name="T7" fmla="*/ 71 h 92"/>
                <a:gd name="T8" fmla="*/ 36 w 57"/>
                <a:gd name="T9" fmla="*/ 50 h 92"/>
                <a:gd name="T10" fmla="*/ 43 w 57"/>
                <a:gd name="T11" fmla="*/ 50 h 92"/>
                <a:gd name="T12" fmla="*/ 36 w 57"/>
                <a:gd name="T13" fmla="*/ 64 h 92"/>
                <a:gd name="T14" fmla="*/ 7 w 57"/>
                <a:gd name="T15" fmla="*/ 50 h 92"/>
                <a:gd name="T16" fmla="*/ 0 w 57"/>
                <a:gd name="T17" fmla="*/ 43 h 92"/>
                <a:gd name="T18" fmla="*/ 7 w 57"/>
                <a:gd name="T19" fmla="*/ 35 h 92"/>
                <a:gd name="T20" fmla="*/ 36 w 57"/>
                <a:gd name="T21" fmla="*/ 14 h 92"/>
                <a:gd name="T22" fmla="*/ 43 w 57"/>
                <a:gd name="T23" fmla="*/ 14 h 92"/>
                <a:gd name="T24" fmla="*/ 36 w 57"/>
                <a:gd name="T25" fmla="*/ 28 h 92"/>
                <a:gd name="T26" fmla="*/ 7 w 57"/>
                <a:gd name="T27" fmla="*/ 14 h 92"/>
                <a:gd name="T28" fmla="*/ 0 w 57"/>
                <a:gd name="T29" fmla="*/ 7 h 92"/>
                <a:gd name="T30" fmla="*/ 7 w 57"/>
                <a:gd name="T31" fmla="*/ 0 h 92"/>
                <a:gd name="T32" fmla="*/ 14 w 57"/>
                <a:gd name="T33" fmla="*/ 0 h 92"/>
                <a:gd name="T34" fmla="*/ 43 w 57"/>
                <a:gd name="T35" fmla="*/ 14 h 92"/>
                <a:gd name="T36" fmla="*/ 57 w 57"/>
                <a:gd name="T37" fmla="*/ 21 h 92"/>
                <a:gd name="T38" fmla="*/ 43 w 57"/>
                <a:gd name="T39" fmla="*/ 28 h 92"/>
                <a:gd name="T40" fmla="*/ 14 w 57"/>
                <a:gd name="T41" fmla="*/ 50 h 92"/>
                <a:gd name="T42" fmla="*/ 7 w 57"/>
                <a:gd name="T43" fmla="*/ 35 h 92"/>
                <a:gd name="T44" fmla="*/ 14 w 57"/>
                <a:gd name="T45" fmla="*/ 35 h 92"/>
                <a:gd name="T46" fmla="*/ 43 w 57"/>
                <a:gd name="T47" fmla="*/ 50 h 92"/>
                <a:gd name="T48" fmla="*/ 57 w 57"/>
                <a:gd name="T49" fmla="*/ 57 h 92"/>
                <a:gd name="T50" fmla="*/ 43 w 57"/>
                <a:gd name="T51" fmla="*/ 64 h 92"/>
                <a:gd name="T52" fmla="*/ 14 w 57"/>
                <a:gd name="T53" fmla="*/ 85 h 92"/>
                <a:gd name="T54" fmla="*/ 7 w 57"/>
                <a:gd name="T55" fmla="*/ 71 h 92"/>
                <a:gd name="T56" fmla="*/ 14 w 57"/>
                <a:gd name="T57" fmla="*/ 71 h 92"/>
                <a:gd name="T58" fmla="*/ 28 w 57"/>
                <a:gd name="T59" fmla="*/ 78 h 92"/>
                <a:gd name="T60" fmla="*/ 21 w 57"/>
                <a:gd name="T61" fmla="*/ 92 h 92"/>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57"/>
                <a:gd name="T94" fmla="*/ 0 h 92"/>
                <a:gd name="T95" fmla="*/ 57 w 57"/>
                <a:gd name="T96" fmla="*/ 92 h 92"/>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57" h="92">
                  <a:moveTo>
                    <a:pt x="21" y="92"/>
                  </a:moveTo>
                  <a:lnTo>
                    <a:pt x="7" y="85"/>
                  </a:lnTo>
                  <a:lnTo>
                    <a:pt x="0" y="78"/>
                  </a:lnTo>
                  <a:lnTo>
                    <a:pt x="7" y="71"/>
                  </a:lnTo>
                  <a:lnTo>
                    <a:pt x="36" y="50"/>
                  </a:lnTo>
                  <a:lnTo>
                    <a:pt x="43" y="50"/>
                  </a:lnTo>
                  <a:lnTo>
                    <a:pt x="36" y="64"/>
                  </a:lnTo>
                  <a:lnTo>
                    <a:pt x="7" y="50"/>
                  </a:lnTo>
                  <a:lnTo>
                    <a:pt x="0" y="43"/>
                  </a:lnTo>
                  <a:lnTo>
                    <a:pt x="7" y="35"/>
                  </a:lnTo>
                  <a:lnTo>
                    <a:pt x="36" y="14"/>
                  </a:lnTo>
                  <a:lnTo>
                    <a:pt x="43" y="14"/>
                  </a:lnTo>
                  <a:lnTo>
                    <a:pt x="36" y="28"/>
                  </a:lnTo>
                  <a:lnTo>
                    <a:pt x="7" y="14"/>
                  </a:lnTo>
                  <a:lnTo>
                    <a:pt x="0" y="7"/>
                  </a:lnTo>
                  <a:lnTo>
                    <a:pt x="7" y="0"/>
                  </a:lnTo>
                  <a:lnTo>
                    <a:pt x="14" y="0"/>
                  </a:lnTo>
                  <a:lnTo>
                    <a:pt x="43" y="14"/>
                  </a:lnTo>
                  <a:lnTo>
                    <a:pt x="57" y="21"/>
                  </a:lnTo>
                  <a:lnTo>
                    <a:pt x="43" y="28"/>
                  </a:lnTo>
                  <a:lnTo>
                    <a:pt x="14" y="50"/>
                  </a:lnTo>
                  <a:lnTo>
                    <a:pt x="7" y="35"/>
                  </a:lnTo>
                  <a:lnTo>
                    <a:pt x="14" y="35"/>
                  </a:lnTo>
                  <a:lnTo>
                    <a:pt x="43" y="50"/>
                  </a:lnTo>
                  <a:lnTo>
                    <a:pt x="57" y="57"/>
                  </a:lnTo>
                  <a:lnTo>
                    <a:pt x="43" y="64"/>
                  </a:lnTo>
                  <a:lnTo>
                    <a:pt x="14" y="85"/>
                  </a:lnTo>
                  <a:lnTo>
                    <a:pt x="7" y="71"/>
                  </a:lnTo>
                  <a:lnTo>
                    <a:pt x="14" y="71"/>
                  </a:lnTo>
                  <a:lnTo>
                    <a:pt x="28" y="78"/>
                  </a:lnTo>
                  <a:lnTo>
                    <a:pt x="21" y="92"/>
                  </a:lnTo>
                  <a:close/>
                </a:path>
              </a:pathLst>
            </a:custGeom>
            <a:blipFill dpi="0" rotWithShape="0">
              <a:blip r:embed="rId3" cstate="print"/>
              <a:srcRect/>
              <a:tile tx="0" ty="0" sx="100000" sy="100000" flip="none" algn="tl"/>
            </a:blipFill>
            <a:ln w="9525">
              <a:noFill/>
              <a:round/>
              <a:headEnd/>
              <a:tailEnd/>
            </a:ln>
          </p:spPr>
          <p:txBody>
            <a:bodyPr/>
            <a:lstStyle/>
            <a:p>
              <a:endParaRPr lang="en-US"/>
            </a:p>
          </p:txBody>
        </p:sp>
        <p:sp>
          <p:nvSpPr>
            <p:cNvPr id="142177" name="Freeform 184"/>
            <p:cNvSpPr>
              <a:spLocks/>
            </p:cNvSpPr>
            <p:nvPr/>
          </p:nvSpPr>
          <p:spPr bwMode="auto">
            <a:xfrm>
              <a:off x="1530" y="2273"/>
              <a:ext cx="50" cy="36"/>
            </a:xfrm>
            <a:custGeom>
              <a:avLst/>
              <a:gdLst>
                <a:gd name="T0" fmla="*/ 0 w 50"/>
                <a:gd name="T1" fmla="*/ 22 h 36"/>
                <a:gd name="T2" fmla="*/ 29 w 50"/>
                <a:gd name="T3" fmla="*/ 0 h 36"/>
                <a:gd name="T4" fmla="*/ 36 w 50"/>
                <a:gd name="T5" fmla="*/ 0 h 36"/>
                <a:gd name="T6" fmla="*/ 50 w 50"/>
                <a:gd name="T7" fmla="*/ 8 h 36"/>
                <a:gd name="T8" fmla="*/ 36 w 50"/>
                <a:gd name="T9" fmla="*/ 15 h 36"/>
                <a:gd name="T10" fmla="*/ 7 w 50"/>
                <a:gd name="T11" fmla="*/ 36 h 36"/>
                <a:gd name="T12" fmla="*/ 0 w 50"/>
                <a:gd name="T13" fmla="*/ 22 h 36"/>
                <a:gd name="T14" fmla="*/ 0 60000 65536"/>
                <a:gd name="T15" fmla="*/ 0 60000 65536"/>
                <a:gd name="T16" fmla="*/ 0 60000 65536"/>
                <a:gd name="T17" fmla="*/ 0 60000 65536"/>
                <a:gd name="T18" fmla="*/ 0 60000 65536"/>
                <a:gd name="T19" fmla="*/ 0 60000 65536"/>
                <a:gd name="T20" fmla="*/ 0 60000 65536"/>
                <a:gd name="T21" fmla="*/ 0 w 50"/>
                <a:gd name="T22" fmla="*/ 0 h 36"/>
                <a:gd name="T23" fmla="*/ 50 w 50"/>
                <a:gd name="T24" fmla="*/ 36 h 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0" h="36">
                  <a:moveTo>
                    <a:pt x="0" y="22"/>
                  </a:moveTo>
                  <a:lnTo>
                    <a:pt x="29" y="0"/>
                  </a:lnTo>
                  <a:lnTo>
                    <a:pt x="36" y="0"/>
                  </a:lnTo>
                  <a:lnTo>
                    <a:pt x="50" y="8"/>
                  </a:lnTo>
                  <a:lnTo>
                    <a:pt x="36" y="15"/>
                  </a:lnTo>
                  <a:lnTo>
                    <a:pt x="7" y="36"/>
                  </a:lnTo>
                  <a:lnTo>
                    <a:pt x="0" y="22"/>
                  </a:lnTo>
                  <a:close/>
                </a:path>
              </a:pathLst>
            </a:custGeom>
            <a:blipFill dpi="0" rotWithShape="0">
              <a:blip r:embed="rId3" cstate="print"/>
              <a:srcRect/>
              <a:tile tx="0" ty="0" sx="100000" sy="100000" flip="none" algn="tl"/>
            </a:blipFill>
            <a:ln w="9525">
              <a:noFill/>
              <a:round/>
              <a:headEnd/>
              <a:tailEnd/>
            </a:ln>
          </p:spPr>
          <p:txBody>
            <a:bodyPr/>
            <a:lstStyle/>
            <a:p>
              <a:endParaRPr lang="en-US"/>
            </a:p>
          </p:txBody>
        </p:sp>
        <p:sp>
          <p:nvSpPr>
            <p:cNvPr id="142178" name="Freeform 185"/>
            <p:cNvSpPr>
              <a:spLocks/>
            </p:cNvSpPr>
            <p:nvPr/>
          </p:nvSpPr>
          <p:spPr bwMode="auto">
            <a:xfrm>
              <a:off x="1537" y="2266"/>
              <a:ext cx="14" cy="15"/>
            </a:xfrm>
            <a:custGeom>
              <a:avLst/>
              <a:gdLst>
                <a:gd name="T0" fmla="*/ 7 w 14"/>
                <a:gd name="T1" fmla="*/ 15 h 15"/>
                <a:gd name="T2" fmla="*/ 0 w 14"/>
                <a:gd name="T3" fmla="*/ 15 h 15"/>
                <a:gd name="T4" fmla="*/ 7 w 14"/>
                <a:gd name="T5" fmla="*/ 0 h 15"/>
                <a:gd name="T6" fmla="*/ 14 w 14"/>
                <a:gd name="T7" fmla="*/ 0 h 15"/>
                <a:gd name="T8" fmla="*/ 7 w 14"/>
                <a:gd name="T9" fmla="*/ 15 h 15"/>
                <a:gd name="T10" fmla="*/ 0 60000 65536"/>
                <a:gd name="T11" fmla="*/ 0 60000 65536"/>
                <a:gd name="T12" fmla="*/ 0 60000 65536"/>
                <a:gd name="T13" fmla="*/ 0 60000 65536"/>
                <a:gd name="T14" fmla="*/ 0 60000 65536"/>
                <a:gd name="T15" fmla="*/ 0 w 14"/>
                <a:gd name="T16" fmla="*/ 0 h 15"/>
                <a:gd name="T17" fmla="*/ 14 w 14"/>
                <a:gd name="T18" fmla="*/ 15 h 15"/>
              </a:gdLst>
              <a:ahLst/>
              <a:cxnLst>
                <a:cxn ang="T10">
                  <a:pos x="T0" y="T1"/>
                </a:cxn>
                <a:cxn ang="T11">
                  <a:pos x="T2" y="T3"/>
                </a:cxn>
                <a:cxn ang="T12">
                  <a:pos x="T4" y="T5"/>
                </a:cxn>
                <a:cxn ang="T13">
                  <a:pos x="T6" y="T7"/>
                </a:cxn>
                <a:cxn ang="T14">
                  <a:pos x="T8" y="T9"/>
                </a:cxn>
              </a:cxnLst>
              <a:rect l="T15" t="T16" r="T17" b="T18"/>
              <a:pathLst>
                <a:path w="14" h="15">
                  <a:moveTo>
                    <a:pt x="7" y="15"/>
                  </a:moveTo>
                  <a:lnTo>
                    <a:pt x="0" y="15"/>
                  </a:lnTo>
                  <a:lnTo>
                    <a:pt x="7" y="0"/>
                  </a:lnTo>
                  <a:lnTo>
                    <a:pt x="14" y="0"/>
                  </a:lnTo>
                  <a:lnTo>
                    <a:pt x="7" y="15"/>
                  </a:lnTo>
                  <a:close/>
                </a:path>
              </a:pathLst>
            </a:custGeom>
            <a:blipFill dpi="0" rotWithShape="0">
              <a:blip r:embed="rId3" cstate="print"/>
              <a:srcRect/>
              <a:tile tx="0" ty="0" sx="100000" sy="100000" flip="none" algn="tl"/>
            </a:blipFill>
            <a:ln w="9525">
              <a:noFill/>
              <a:round/>
              <a:headEnd/>
              <a:tailEnd/>
            </a:ln>
          </p:spPr>
          <p:txBody>
            <a:bodyPr/>
            <a:lstStyle/>
            <a:p>
              <a:endParaRPr lang="en-US"/>
            </a:p>
          </p:txBody>
        </p:sp>
        <p:sp>
          <p:nvSpPr>
            <p:cNvPr id="142179" name="Freeform 186"/>
            <p:cNvSpPr>
              <a:spLocks/>
            </p:cNvSpPr>
            <p:nvPr/>
          </p:nvSpPr>
          <p:spPr bwMode="auto">
            <a:xfrm>
              <a:off x="1544" y="2266"/>
              <a:ext cx="22" cy="22"/>
            </a:xfrm>
            <a:custGeom>
              <a:avLst/>
              <a:gdLst>
                <a:gd name="T0" fmla="*/ 15 w 22"/>
                <a:gd name="T1" fmla="*/ 22 h 22"/>
                <a:gd name="T2" fmla="*/ 22 w 22"/>
                <a:gd name="T3" fmla="*/ 7 h 22"/>
                <a:gd name="T4" fmla="*/ 7 w 22"/>
                <a:gd name="T5" fmla="*/ 0 h 22"/>
                <a:gd name="T6" fmla="*/ 0 w 22"/>
                <a:gd name="T7" fmla="*/ 15 h 22"/>
                <a:gd name="T8" fmla="*/ 15 w 22"/>
                <a:gd name="T9" fmla="*/ 22 h 22"/>
                <a:gd name="T10" fmla="*/ 0 60000 65536"/>
                <a:gd name="T11" fmla="*/ 0 60000 65536"/>
                <a:gd name="T12" fmla="*/ 0 60000 65536"/>
                <a:gd name="T13" fmla="*/ 0 60000 65536"/>
                <a:gd name="T14" fmla="*/ 0 60000 65536"/>
                <a:gd name="T15" fmla="*/ 0 w 22"/>
                <a:gd name="T16" fmla="*/ 0 h 22"/>
                <a:gd name="T17" fmla="*/ 22 w 22"/>
                <a:gd name="T18" fmla="*/ 22 h 22"/>
              </a:gdLst>
              <a:ahLst/>
              <a:cxnLst>
                <a:cxn ang="T10">
                  <a:pos x="T0" y="T1"/>
                </a:cxn>
                <a:cxn ang="T11">
                  <a:pos x="T2" y="T3"/>
                </a:cxn>
                <a:cxn ang="T12">
                  <a:pos x="T4" y="T5"/>
                </a:cxn>
                <a:cxn ang="T13">
                  <a:pos x="T6" y="T7"/>
                </a:cxn>
                <a:cxn ang="T14">
                  <a:pos x="T8" y="T9"/>
                </a:cxn>
              </a:cxnLst>
              <a:rect l="T15" t="T16" r="T17" b="T18"/>
              <a:pathLst>
                <a:path w="22" h="22">
                  <a:moveTo>
                    <a:pt x="15" y="22"/>
                  </a:moveTo>
                  <a:lnTo>
                    <a:pt x="22" y="7"/>
                  </a:lnTo>
                  <a:lnTo>
                    <a:pt x="7" y="0"/>
                  </a:lnTo>
                  <a:lnTo>
                    <a:pt x="0" y="15"/>
                  </a:lnTo>
                  <a:lnTo>
                    <a:pt x="15" y="22"/>
                  </a:lnTo>
                  <a:close/>
                </a:path>
              </a:pathLst>
            </a:custGeom>
            <a:blipFill dpi="0" rotWithShape="0">
              <a:blip r:embed="rId3" cstate="print"/>
              <a:srcRect/>
              <a:tile tx="0" ty="0" sx="100000" sy="100000" flip="none" algn="tl"/>
            </a:blipFill>
            <a:ln w="9525">
              <a:noFill/>
              <a:round/>
              <a:headEnd/>
              <a:tailEnd/>
            </a:ln>
          </p:spPr>
          <p:txBody>
            <a:bodyPr/>
            <a:lstStyle/>
            <a:p>
              <a:endParaRPr lang="en-US"/>
            </a:p>
          </p:txBody>
        </p:sp>
        <p:sp>
          <p:nvSpPr>
            <p:cNvPr id="142180" name="Freeform 187"/>
            <p:cNvSpPr>
              <a:spLocks/>
            </p:cNvSpPr>
            <p:nvPr/>
          </p:nvSpPr>
          <p:spPr bwMode="auto">
            <a:xfrm>
              <a:off x="1537" y="2387"/>
              <a:ext cx="14" cy="15"/>
            </a:xfrm>
            <a:custGeom>
              <a:avLst/>
              <a:gdLst>
                <a:gd name="T0" fmla="*/ 14 w 14"/>
                <a:gd name="T1" fmla="*/ 8 h 15"/>
                <a:gd name="T2" fmla="*/ 14 w 14"/>
                <a:gd name="T3" fmla="*/ 0 h 15"/>
                <a:gd name="T4" fmla="*/ 7 w 14"/>
                <a:gd name="T5" fmla="*/ 0 h 15"/>
                <a:gd name="T6" fmla="*/ 0 w 14"/>
                <a:gd name="T7" fmla="*/ 0 h 15"/>
                <a:gd name="T8" fmla="*/ 0 w 14"/>
                <a:gd name="T9" fmla="*/ 8 h 15"/>
                <a:gd name="T10" fmla="*/ 0 w 14"/>
                <a:gd name="T11" fmla="*/ 15 h 15"/>
                <a:gd name="T12" fmla="*/ 7 w 14"/>
                <a:gd name="T13" fmla="*/ 15 h 15"/>
                <a:gd name="T14" fmla="*/ 14 w 14"/>
                <a:gd name="T15" fmla="*/ 15 h 15"/>
                <a:gd name="T16" fmla="*/ 14 w 14"/>
                <a:gd name="T17" fmla="*/ 8 h 1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4"/>
                <a:gd name="T28" fmla="*/ 0 h 15"/>
                <a:gd name="T29" fmla="*/ 14 w 14"/>
                <a:gd name="T30" fmla="*/ 15 h 1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4" h="15">
                  <a:moveTo>
                    <a:pt x="14" y="8"/>
                  </a:moveTo>
                  <a:lnTo>
                    <a:pt x="14" y="0"/>
                  </a:lnTo>
                  <a:lnTo>
                    <a:pt x="7" y="0"/>
                  </a:lnTo>
                  <a:lnTo>
                    <a:pt x="0" y="0"/>
                  </a:lnTo>
                  <a:lnTo>
                    <a:pt x="0" y="8"/>
                  </a:lnTo>
                  <a:lnTo>
                    <a:pt x="0" y="15"/>
                  </a:lnTo>
                  <a:lnTo>
                    <a:pt x="7" y="15"/>
                  </a:lnTo>
                  <a:lnTo>
                    <a:pt x="14" y="15"/>
                  </a:lnTo>
                  <a:lnTo>
                    <a:pt x="14" y="8"/>
                  </a:lnTo>
                  <a:close/>
                </a:path>
              </a:pathLst>
            </a:custGeom>
            <a:blipFill dpi="0" rotWithShape="0">
              <a:blip r:embed="rId3" cstate="print"/>
              <a:srcRect/>
              <a:tile tx="0" ty="0" sx="100000" sy="100000" flip="none" algn="tl"/>
            </a:blipFill>
            <a:ln w="9525">
              <a:noFill/>
              <a:round/>
              <a:headEnd/>
              <a:tailEnd/>
            </a:ln>
          </p:spPr>
          <p:txBody>
            <a:bodyPr/>
            <a:lstStyle/>
            <a:p>
              <a:endParaRPr lang="en-US"/>
            </a:p>
          </p:txBody>
        </p:sp>
        <p:sp>
          <p:nvSpPr>
            <p:cNvPr id="142181" name="Freeform 188"/>
            <p:cNvSpPr>
              <a:spLocks/>
            </p:cNvSpPr>
            <p:nvPr/>
          </p:nvSpPr>
          <p:spPr bwMode="auto">
            <a:xfrm>
              <a:off x="1537" y="2373"/>
              <a:ext cx="14" cy="14"/>
            </a:xfrm>
            <a:custGeom>
              <a:avLst/>
              <a:gdLst>
                <a:gd name="T0" fmla="*/ 14 w 14"/>
                <a:gd name="T1" fmla="*/ 7 h 14"/>
                <a:gd name="T2" fmla="*/ 14 w 14"/>
                <a:gd name="T3" fmla="*/ 0 h 14"/>
                <a:gd name="T4" fmla="*/ 7 w 14"/>
                <a:gd name="T5" fmla="*/ 0 h 14"/>
                <a:gd name="T6" fmla="*/ 0 w 14"/>
                <a:gd name="T7" fmla="*/ 0 h 14"/>
                <a:gd name="T8" fmla="*/ 0 w 14"/>
                <a:gd name="T9" fmla="*/ 7 h 14"/>
                <a:gd name="T10" fmla="*/ 0 w 14"/>
                <a:gd name="T11" fmla="*/ 14 h 14"/>
                <a:gd name="T12" fmla="*/ 7 w 14"/>
                <a:gd name="T13" fmla="*/ 14 h 14"/>
                <a:gd name="T14" fmla="*/ 14 w 14"/>
                <a:gd name="T15" fmla="*/ 14 h 14"/>
                <a:gd name="T16" fmla="*/ 14 w 14"/>
                <a:gd name="T17" fmla="*/ 7 h 1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4"/>
                <a:gd name="T28" fmla="*/ 0 h 14"/>
                <a:gd name="T29" fmla="*/ 14 w 14"/>
                <a:gd name="T30" fmla="*/ 14 h 1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4" h="14">
                  <a:moveTo>
                    <a:pt x="14" y="7"/>
                  </a:moveTo>
                  <a:lnTo>
                    <a:pt x="14" y="0"/>
                  </a:lnTo>
                  <a:lnTo>
                    <a:pt x="7" y="0"/>
                  </a:lnTo>
                  <a:lnTo>
                    <a:pt x="0" y="0"/>
                  </a:lnTo>
                  <a:lnTo>
                    <a:pt x="0" y="7"/>
                  </a:lnTo>
                  <a:lnTo>
                    <a:pt x="0" y="14"/>
                  </a:lnTo>
                  <a:lnTo>
                    <a:pt x="7" y="14"/>
                  </a:lnTo>
                  <a:lnTo>
                    <a:pt x="14" y="14"/>
                  </a:lnTo>
                  <a:lnTo>
                    <a:pt x="14" y="7"/>
                  </a:lnTo>
                  <a:close/>
                </a:path>
              </a:pathLst>
            </a:custGeom>
            <a:blipFill dpi="0" rotWithShape="0">
              <a:blip r:embed="rId3" cstate="print"/>
              <a:srcRect/>
              <a:tile tx="0" ty="0" sx="100000" sy="100000" flip="none" algn="tl"/>
            </a:blipFill>
            <a:ln w="9525">
              <a:noFill/>
              <a:round/>
              <a:headEnd/>
              <a:tailEnd/>
            </a:ln>
          </p:spPr>
          <p:txBody>
            <a:bodyPr/>
            <a:lstStyle/>
            <a:p>
              <a:endParaRPr lang="en-US"/>
            </a:p>
          </p:txBody>
        </p:sp>
        <p:sp>
          <p:nvSpPr>
            <p:cNvPr id="142182" name="Rectangle 189"/>
            <p:cNvSpPr>
              <a:spLocks noChangeArrowheads="1"/>
            </p:cNvSpPr>
            <p:nvPr/>
          </p:nvSpPr>
          <p:spPr bwMode="auto">
            <a:xfrm>
              <a:off x="1537" y="2380"/>
              <a:ext cx="14" cy="15"/>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2183" name="Freeform 190"/>
            <p:cNvSpPr>
              <a:spLocks/>
            </p:cNvSpPr>
            <p:nvPr/>
          </p:nvSpPr>
          <p:spPr bwMode="auto">
            <a:xfrm>
              <a:off x="1537" y="2266"/>
              <a:ext cx="14" cy="15"/>
            </a:xfrm>
            <a:custGeom>
              <a:avLst/>
              <a:gdLst>
                <a:gd name="T0" fmla="*/ 14 w 14"/>
                <a:gd name="T1" fmla="*/ 7 h 15"/>
                <a:gd name="T2" fmla="*/ 14 w 14"/>
                <a:gd name="T3" fmla="*/ 0 h 15"/>
                <a:gd name="T4" fmla="*/ 7 w 14"/>
                <a:gd name="T5" fmla="*/ 0 h 15"/>
                <a:gd name="T6" fmla="*/ 0 w 14"/>
                <a:gd name="T7" fmla="*/ 0 h 15"/>
                <a:gd name="T8" fmla="*/ 0 w 14"/>
                <a:gd name="T9" fmla="*/ 7 h 15"/>
                <a:gd name="T10" fmla="*/ 0 w 14"/>
                <a:gd name="T11" fmla="*/ 15 h 15"/>
                <a:gd name="T12" fmla="*/ 7 w 14"/>
                <a:gd name="T13" fmla="*/ 15 h 15"/>
                <a:gd name="T14" fmla="*/ 14 w 14"/>
                <a:gd name="T15" fmla="*/ 15 h 15"/>
                <a:gd name="T16" fmla="*/ 14 w 14"/>
                <a:gd name="T17" fmla="*/ 7 h 1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4"/>
                <a:gd name="T28" fmla="*/ 0 h 15"/>
                <a:gd name="T29" fmla="*/ 14 w 14"/>
                <a:gd name="T30" fmla="*/ 15 h 1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4" h="15">
                  <a:moveTo>
                    <a:pt x="14" y="7"/>
                  </a:moveTo>
                  <a:lnTo>
                    <a:pt x="14" y="0"/>
                  </a:lnTo>
                  <a:lnTo>
                    <a:pt x="7" y="0"/>
                  </a:lnTo>
                  <a:lnTo>
                    <a:pt x="0" y="0"/>
                  </a:lnTo>
                  <a:lnTo>
                    <a:pt x="0" y="7"/>
                  </a:lnTo>
                  <a:lnTo>
                    <a:pt x="0" y="15"/>
                  </a:lnTo>
                  <a:lnTo>
                    <a:pt x="7" y="15"/>
                  </a:lnTo>
                  <a:lnTo>
                    <a:pt x="14" y="15"/>
                  </a:lnTo>
                  <a:lnTo>
                    <a:pt x="14" y="7"/>
                  </a:lnTo>
                  <a:close/>
                </a:path>
              </a:pathLst>
            </a:custGeom>
            <a:blipFill dpi="0" rotWithShape="0">
              <a:blip r:embed="rId3" cstate="print"/>
              <a:srcRect/>
              <a:tile tx="0" ty="0" sx="100000" sy="100000" flip="none" algn="tl"/>
            </a:blipFill>
            <a:ln w="9525">
              <a:noFill/>
              <a:round/>
              <a:headEnd/>
              <a:tailEnd/>
            </a:ln>
          </p:spPr>
          <p:txBody>
            <a:bodyPr/>
            <a:lstStyle/>
            <a:p>
              <a:endParaRPr lang="en-US"/>
            </a:p>
          </p:txBody>
        </p:sp>
        <p:sp>
          <p:nvSpPr>
            <p:cNvPr id="142184" name="Freeform 191"/>
            <p:cNvSpPr>
              <a:spLocks/>
            </p:cNvSpPr>
            <p:nvPr/>
          </p:nvSpPr>
          <p:spPr bwMode="auto">
            <a:xfrm>
              <a:off x="1537" y="2245"/>
              <a:ext cx="14" cy="14"/>
            </a:xfrm>
            <a:custGeom>
              <a:avLst/>
              <a:gdLst>
                <a:gd name="T0" fmla="*/ 14 w 14"/>
                <a:gd name="T1" fmla="*/ 7 h 14"/>
                <a:gd name="T2" fmla="*/ 14 w 14"/>
                <a:gd name="T3" fmla="*/ 0 h 14"/>
                <a:gd name="T4" fmla="*/ 7 w 14"/>
                <a:gd name="T5" fmla="*/ 0 h 14"/>
                <a:gd name="T6" fmla="*/ 0 w 14"/>
                <a:gd name="T7" fmla="*/ 0 h 14"/>
                <a:gd name="T8" fmla="*/ 0 w 14"/>
                <a:gd name="T9" fmla="*/ 7 h 14"/>
                <a:gd name="T10" fmla="*/ 0 w 14"/>
                <a:gd name="T11" fmla="*/ 14 h 14"/>
                <a:gd name="T12" fmla="*/ 7 w 14"/>
                <a:gd name="T13" fmla="*/ 14 h 14"/>
                <a:gd name="T14" fmla="*/ 14 w 14"/>
                <a:gd name="T15" fmla="*/ 14 h 14"/>
                <a:gd name="T16" fmla="*/ 14 w 14"/>
                <a:gd name="T17" fmla="*/ 7 h 1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4"/>
                <a:gd name="T28" fmla="*/ 0 h 14"/>
                <a:gd name="T29" fmla="*/ 14 w 14"/>
                <a:gd name="T30" fmla="*/ 14 h 1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4" h="14">
                  <a:moveTo>
                    <a:pt x="14" y="7"/>
                  </a:moveTo>
                  <a:lnTo>
                    <a:pt x="14" y="0"/>
                  </a:lnTo>
                  <a:lnTo>
                    <a:pt x="7" y="0"/>
                  </a:lnTo>
                  <a:lnTo>
                    <a:pt x="0" y="0"/>
                  </a:lnTo>
                  <a:lnTo>
                    <a:pt x="0" y="7"/>
                  </a:lnTo>
                  <a:lnTo>
                    <a:pt x="0" y="14"/>
                  </a:lnTo>
                  <a:lnTo>
                    <a:pt x="7" y="14"/>
                  </a:lnTo>
                  <a:lnTo>
                    <a:pt x="14" y="14"/>
                  </a:lnTo>
                  <a:lnTo>
                    <a:pt x="14" y="7"/>
                  </a:lnTo>
                  <a:close/>
                </a:path>
              </a:pathLst>
            </a:custGeom>
            <a:blipFill dpi="0" rotWithShape="0">
              <a:blip r:embed="rId3" cstate="print"/>
              <a:srcRect/>
              <a:tile tx="0" ty="0" sx="100000" sy="100000" flip="none" algn="tl"/>
            </a:blipFill>
            <a:ln w="9525">
              <a:noFill/>
              <a:round/>
              <a:headEnd/>
              <a:tailEnd/>
            </a:ln>
          </p:spPr>
          <p:txBody>
            <a:bodyPr/>
            <a:lstStyle/>
            <a:p>
              <a:endParaRPr lang="en-US"/>
            </a:p>
          </p:txBody>
        </p:sp>
        <p:sp>
          <p:nvSpPr>
            <p:cNvPr id="142185" name="Rectangle 192"/>
            <p:cNvSpPr>
              <a:spLocks noChangeArrowheads="1"/>
            </p:cNvSpPr>
            <p:nvPr/>
          </p:nvSpPr>
          <p:spPr bwMode="auto">
            <a:xfrm>
              <a:off x="1537" y="2252"/>
              <a:ext cx="14" cy="21"/>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2186" name="Rectangle 193"/>
            <p:cNvSpPr>
              <a:spLocks noChangeArrowheads="1"/>
            </p:cNvSpPr>
            <p:nvPr/>
          </p:nvSpPr>
          <p:spPr bwMode="auto">
            <a:xfrm>
              <a:off x="1673" y="2409"/>
              <a:ext cx="7" cy="14"/>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2187" name="Rectangle 194"/>
            <p:cNvSpPr>
              <a:spLocks noChangeArrowheads="1"/>
            </p:cNvSpPr>
            <p:nvPr/>
          </p:nvSpPr>
          <p:spPr bwMode="auto">
            <a:xfrm>
              <a:off x="1594" y="2409"/>
              <a:ext cx="7" cy="14"/>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2188" name="Rectangle 195"/>
            <p:cNvSpPr>
              <a:spLocks noChangeArrowheads="1"/>
            </p:cNvSpPr>
            <p:nvPr/>
          </p:nvSpPr>
          <p:spPr bwMode="auto">
            <a:xfrm>
              <a:off x="1601" y="2409"/>
              <a:ext cx="72" cy="14"/>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2189" name="Rectangle 196"/>
            <p:cNvSpPr>
              <a:spLocks noChangeArrowheads="1"/>
            </p:cNvSpPr>
            <p:nvPr/>
          </p:nvSpPr>
          <p:spPr bwMode="auto">
            <a:xfrm>
              <a:off x="1608" y="2445"/>
              <a:ext cx="15" cy="7"/>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2190" name="Rectangle 197"/>
            <p:cNvSpPr>
              <a:spLocks noChangeArrowheads="1"/>
            </p:cNvSpPr>
            <p:nvPr/>
          </p:nvSpPr>
          <p:spPr bwMode="auto">
            <a:xfrm>
              <a:off x="1608" y="2409"/>
              <a:ext cx="15" cy="36"/>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2191" name="Rectangle 198"/>
            <p:cNvSpPr>
              <a:spLocks noChangeArrowheads="1"/>
            </p:cNvSpPr>
            <p:nvPr/>
          </p:nvSpPr>
          <p:spPr bwMode="auto">
            <a:xfrm>
              <a:off x="1616" y="2409"/>
              <a:ext cx="50" cy="14"/>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2192" name="Rectangle 199"/>
            <p:cNvSpPr>
              <a:spLocks noChangeArrowheads="1"/>
            </p:cNvSpPr>
            <p:nvPr/>
          </p:nvSpPr>
          <p:spPr bwMode="auto">
            <a:xfrm>
              <a:off x="1651" y="2445"/>
              <a:ext cx="15" cy="7"/>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2193" name="Rectangle 200"/>
            <p:cNvSpPr>
              <a:spLocks noChangeArrowheads="1"/>
            </p:cNvSpPr>
            <p:nvPr/>
          </p:nvSpPr>
          <p:spPr bwMode="auto">
            <a:xfrm>
              <a:off x="1651" y="2416"/>
              <a:ext cx="15" cy="29"/>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2194" name="Rectangle 201"/>
            <p:cNvSpPr>
              <a:spLocks noChangeArrowheads="1"/>
            </p:cNvSpPr>
            <p:nvPr/>
          </p:nvSpPr>
          <p:spPr bwMode="auto">
            <a:xfrm>
              <a:off x="1651" y="2437"/>
              <a:ext cx="7" cy="15"/>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2195" name="Rectangle 202"/>
            <p:cNvSpPr>
              <a:spLocks noChangeArrowheads="1"/>
            </p:cNvSpPr>
            <p:nvPr/>
          </p:nvSpPr>
          <p:spPr bwMode="auto">
            <a:xfrm>
              <a:off x="1687" y="2437"/>
              <a:ext cx="7" cy="15"/>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2196" name="Rectangle 203"/>
            <p:cNvSpPr>
              <a:spLocks noChangeArrowheads="1"/>
            </p:cNvSpPr>
            <p:nvPr/>
          </p:nvSpPr>
          <p:spPr bwMode="auto">
            <a:xfrm>
              <a:off x="1658" y="2437"/>
              <a:ext cx="29" cy="15"/>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grpSp>
      <p:grpSp>
        <p:nvGrpSpPr>
          <p:cNvPr id="3" name="Group 204"/>
          <p:cNvGrpSpPr>
            <a:grpSpLocks/>
          </p:cNvGrpSpPr>
          <p:nvPr/>
        </p:nvGrpSpPr>
        <p:grpSpPr bwMode="auto">
          <a:xfrm>
            <a:off x="2752725" y="2092325"/>
            <a:ext cx="4178300" cy="3589338"/>
            <a:chOff x="774" y="1318"/>
            <a:chExt cx="2632" cy="2261"/>
          </a:xfrm>
        </p:grpSpPr>
        <p:sp>
          <p:nvSpPr>
            <p:cNvPr id="141797" name="Rectangle 205"/>
            <p:cNvSpPr>
              <a:spLocks noChangeArrowheads="1"/>
            </p:cNvSpPr>
            <p:nvPr/>
          </p:nvSpPr>
          <p:spPr bwMode="auto">
            <a:xfrm>
              <a:off x="1616" y="2437"/>
              <a:ext cx="7" cy="15"/>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798" name="Rectangle 206"/>
            <p:cNvSpPr>
              <a:spLocks noChangeArrowheads="1"/>
            </p:cNvSpPr>
            <p:nvPr/>
          </p:nvSpPr>
          <p:spPr bwMode="auto">
            <a:xfrm>
              <a:off x="1587" y="2437"/>
              <a:ext cx="7" cy="15"/>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799" name="Rectangle 207"/>
            <p:cNvSpPr>
              <a:spLocks noChangeArrowheads="1"/>
            </p:cNvSpPr>
            <p:nvPr/>
          </p:nvSpPr>
          <p:spPr bwMode="auto">
            <a:xfrm>
              <a:off x="1594" y="2437"/>
              <a:ext cx="22" cy="15"/>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800" name="Rectangle 208"/>
            <p:cNvSpPr>
              <a:spLocks noChangeArrowheads="1"/>
            </p:cNvSpPr>
            <p:nvPr/>
          </p:nvSpPr>
          <p:spPr bwMode="auto">
            <a:xfrm>
              <a:off x="1658" y="2395"/>
              <a:ext cx="8" cy="14"/>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801" name="Rectangle 209"/>
            <p:cNvSpPr>
              <a:spLocks noChangeArrowheads="1"/>
            </p:cNvSpPr>
            <p:nvPr/>
          </p:nvSpPr>
          <p:spPr bwMode="auto">
            <a:xfrm>
              <a:off x="1608" y="2395"/>
              <a:ext cx="8" cy="14"/>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802" name="Rectangle 210"/>
            <p:cNvSpPr>
              <a:spLocks noChangeArrowheads="1"/>
            </p:cNvSpPr>
            <p:nvPr/>
          </p:nvSpPr>
          <p:spPr bwMode="auto">
            <a:xfrm>
              <a:off x="1616" y="2395"/>
              <a:ext cx="42" cy="14"/>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803" name="Rectangle 211"/>
            <p:cNvSpPr>
              <a:spLocks noChangeArrowheads="1"/>
            </p:cNvSpPr>
            <p:nvPr/>
          </p:nvSpPr>
          <p:spPr bwMode="auto">
            <a:xfrm>
              <a:off x="1630" y="2373"/>
              <a:ext cx="14" cy="7"/>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804" name="Rectangle 212"/>
            <p:cNvSpPr>
              <a:spLocks noChangeArrowheads="1"/>
            </p:cNvSpPr>
            <p:nvPr/>
          </p:nvSpPr>
          <p:spPr bwMode="auto">
            <a:xfrm>
              <a:off x="1630" y="2402"/>
              <a:ext cx="14" cy="7"/>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805" name="Rectangle 213"/>
            <p:cNvSpPr>
              <a:spLocks noChangeArrowheads="1"/>
            </p:cNvSpPr>
            <p:nvPr/>
          </p:nvSpPr>
          <p:spPr bwMode="auto">
            <a:xfrm>
              <a:off x="1630" y="2380"/>
              <a:ext cx="14" cy="22"/>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806" name="Rectangle 214"/>
            <p:cNvSpPr>
              <a:spLocks noChangeArrowheads="1"/>
            </p:cNvSpPr>
            <p:nvPr/>
          </p:nvSpPr>
          <p:spPr bwMode="auto">
            <a:xfrm>
              <a:off x="1630" y="2380"/>
              <a:ext cx="14" cy="7"/>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807" name="Rectangle 215"/>
            <p:cNvSpPr>
              <a:spLocks noChangeArrowheads="1"/>
            </p:cNvSpPr>
            <p:nvPr/>
          </p:nvSpPr>
          <p:spPr bwMode="auto">
            <a:xfrm>
              <a:off x="1630" y="2223"/>
              <a:ext cx="14" cy="8"/>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808" name="Rectangle 216"/>
            <p:cNvSpPr>
              <a:spLocks noChangeArrowheads="1"/>
            </p:cNvSpPr>
            <p:nvPr/>
          </p:nvSpPr>
          <p:spPr bwMode="auto">
            <a:xfrm>
              <a:off x="1630" y="2231"/>
              <a:ext cx="14" cy="149"/>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809" name="Freeform 217"/>
            <p:cNvSpPr>
              <a:spLocks/>
            </p:cNvSpPr>
            <p:nvPr/>
          </p:nvSpPr>
          <p:spPr bwMode="auto">
            <a:xfrm>
              <a:off x="1480" y="2530"/>
              <a:ext cx="14" cy="14"/>
            </a:xfrm>
            <a:custGeom>
              <a:avLst/>
              <a:gdLst>
                <a:gd name="T0" fmla="*/ 0 w 14"/>
                <a:gd name="T1" fmla="*/ 7 h 14"/>
                <a:gd name="T2" fmla="*/ 0 w 14"/>
                <a:gd name="T3" fmla="*/ 14 h 14"/>
                <a:gd name="T4" fmla="*/ 14 w 14"/>
                <a:gd name="T5" fmla="*/ 7 h 14"/>
                <a:gd name="T6" fmla="*/ 14 w 14"/>
                <a:gd name="T7" fmla="*/ 0 h 14"/>
                <a:gd name="T8" fmla="*/ 0 w 14"/>
                <a:gd name="T9" fmla="*/ 7 h 14"/>
                <a:gd name="T10" fmla="*/ 0 60000 65536"/>
                <a:gd name="T11" fmla="*/ 0 60000 65536"/>
                <a:gd name="T12" fmla="*/ 0 60000 65536"/>
                <a:gd name="T13" fmla="*/ 0 60000 65536"/>
                <a:gd name="T14" fmla="*/ 0 60000 65536"/>
                <a:gd name="T15" fmla="*/ 0 w 14"/>
                <a:gd name="T16" fmla="*/ 0 h 14"/>
                <a:gd name="T17" fmla="*/ 14 w 14"/>
                <a:gd name="T18" fmla="*/ 14 h 14"/>
              </a:gdLst>
              <a:ahLst/>
              <a:cxnLst>
                <a:cxn ang="T10">
                  <a:pos x="T0" y="T1"/>
                </a:cxn>
                <a:cxn ang="T11">
                  <a:pos x="T2" y="T3"/>
                </a:cxn>
                <a:cxn ang="T12">
                  <a:pos x="T4" y="T5"/>
                </a:cxn>
                <a:cxn ang="T13">
                  <a:pos x="T6" y="T7"/>
                </a:cxn>
                <a:cxn ang="T14">
                  <a:pos x="T8" y="T9"/>
                </a:cxn>
              </a:cxnLst>
              <a:rect l="T15" t="T16" r="T17" b="T18"/>
              <a:pathLst>
                <a:path w="14" h="14">
                  <a:moveTo>
                    <a:pt x="0" y="7"/>
                  </a:moveTo>
                  <a:lnTo>
                    <a:pt x="0" y="14"/>
                  </a:lnTo>
                  <a:lnTo>
                    <a:pt x="14" y="7"/>
                  </a:lnTo>
                  <a:lnTo>
                    <a:pt x="14" y="0"/>
                  </a:lnTo>
                  <a:lnTo>
                    <a:pt x="0" y="7"/>
                  </a:lnTo>
                  <a:close/>
                </a:path>
              </a:pathLst>
            </a:custGeom>
            <a:blipFill dpi="0" rotWithShape="0">
              <a:blip r:embed="rId3" cstate="print"/>
              <a:srcRect/>
              <a:tile tx="0" ty="0" sx="100000" sy="100000" flip="none" algn="tl"/>
            </a:blipFill>
            <a:ln w="9525">
              <a:noFill/>
              <a:round/>
              <a:headEnd/>
              <a:tailEnd/>
            </a:ln>
          </p:spPr>
          <p:txBody>
            <a:bodyPr/>
            <a:lstStyle/>
            <a:p>
              <a:endParaRPr lang="en-US"/>
            </a:p>
          </p:txBody>
        </p:sp>
        <p:sp>
          <p:nvSpPr>
            <p:cNvPr id="141810" name="Freeform 218"/>
            <p:cNvSpPr>
              <a:spLocks/>
            </p:cNvSpPr>
            <p:nvPr/>
          </p:nvSpPr>
          <p:spPr bwMode="auto">
            <a:xfrm>
              <a:off x="1416" y="2437"/>
              <a:ext cx="78" cy="100"/>
            </a:xfrm>
            <a:custGeom>
              <a:avLst/>
              <a:gdLst>
                <a:gd name="T0" fmla="*/ 64 w 78"/>
                <a:gd name="T1" fmla="*/ 100 h 100"/>
                <a:gd name="T2" fmla="*/ 78 w 78"/>
                <a:gd name="T3" fmla="*/ 93 h 100"/>
                <a:gd name="T4" fmla="*/ 14 w 78"/>
                <a:gd name="T5" fmla="*/ 8 h 100"/>
                <a:gd name="T6" fmla="*/ 7 w 78"/>
                <a:gd name="T7" fmla="*/ 0 h 100"/>
                <a:gd name="T8" fmla="*/ 7 w 78"/>
                <a:gd name="T9" fmla="*/ 0 h 100"/>
                <a:gd name="T10" fmla="*/ 0 w 78"/>
                <a:gd name="T11" fmla="*/ 15 h 100"/>
                <a:gd name="T12" fmla="*/ 64 w 78"/>
                <a:gd name="T13" fmla="*/ 100 h 100"/>
                <a:gd name="T14" fmla="*/ 0 60000 65536"/>
                <a:gd name="T15" fmla="*/ 0 60000 65536"/>
                <a:gd name="T16" fmla="*/ 0 60000 65536"/>
                <a:gd name="T17" fmla="*/ 0 60000 65536"/>
                <a:gd name="T18" fmla="*/ 0 60000 65536"/>
                <a:gd name="T19" fmla="*/ 0 60000 65536"/>
                <a:gd name="T20" fmla="*/ 0 60000 65536"/>
                <a:gd name="T21" fmla="*/ 0 w 78"/>
                <a:gd name="T22" fmla="*/ 0 h 100"/>
                <a:gd name="T23" fmla="*/ 78 w 78"/>
                <a:gd name="T24" fmla="*/ 100 h 1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8" h="100">
                  <a:moveTo>
                    <a:pt x="64" y="100"/>
                  </a:moveTo>
                  <a:lnTo>
                    <a:pt x="78" y="93"/>
                  </a:lnTo>
                  <a:lnTo>
                    <a:pt x="14" y="8"/>
                  </a:lnTo>
                  <a:lnTo>
                    <a:pt x="7" y="0"/>
                  </a:lnTo>
                  <a:lnTo>
                    <a:pt x="0" y="15"/>
                  </a:lnTo>
                  <a:lnTo>
                    <a:pt x="64" y="100"/>
                  </a:lnTo>
                  <a:close/>
                </a:path>
              </a:pathLst>
            </a:custGeom>
            <a:blipFill dpi="0" rotWithShape="0">
              <a:blip r:embed="rId3" cstate="print"/>
              <a:srcRect/>
              <a:tile tx="0" ty="0" sx="100000" sy="100000" flip="none" algn="tl"/>
            </a:blipFill>
            <a:ln w="9525">
              <a:noFill/>
              <a:round/>
              <a:headEnd/>
              <a:tailEnd/>
            </a:ln>
          </p:spPr>
          <p:txBody>
            <a:bodyPr/>
            <a:lstStyle/>
            <a:p>
              <a:endParaRPr lang="en-US"/>
            </a:p>
          </p:txBody>
        </p:sp>
        <p:sp>
          <p:nvSpPr>
            <p:cNvPr id="141811" name="Rectangle 219"/>
            <p:cNvSpPr>
              <a:spLocks noChangeArrowheads="1"/>
            </p:cNvSpPr>
            <p:nvPr/>
          </p:nvSpPr>
          <p:spPr bwMode="auto">
            <a:xfrm>
              <a:off x="1352" y="2437"/>
              <a:ext cx="7" cy="15"/>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812" name="Rectangle 220"/>
            <p:cNvSpPr>
              <a:spLocks noChangeArrowheads="1"/>
            </p:cNvSpPr>
            <p:nvPr/>
          </p:nvSpPr>
          <p:spPr bwMode="auto">
            <a:xfrm>
              <a:off x="1359" y="2437"/>
              <a:ext cx="64" cy="15"/>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813" name="Freeform 221"/>
            <p:cNvSpPr>
              <a:spLocks/>
            </p:cNvSpPr>
            <p:nvPr/>
          </p:nvSpPr>
          <p:spPr bwMode="auto">
            <a:xfrm>
              <a:off x="1402" y="2530"/>
              <a:ext cx="14" cy="14"/>
            </a:xfrm>
            <a:custGeom>
              <a:avLst/>
              <a:gdLst>
                <a:gd name="T0" fmla="*/ 0 w 14"/>
                <a:gd name="T1" fmla="*/ 0 h 14"/>
                <a:gd name="T2" fmla="*/ 0 w 14"/>
                <a:gd name="T3" fmla="*/ 7 h 14"/>
                <a:gd name="T4" fmla="*/ 14 w 14"/>
                <a:gd name="T5" fmla="*/ 14 h 14"/>
                <a:gd name="T6" fmla="*/ 14 w 14"/>
                <a:gd name="T7" fmla="*/ 7 h 14"/>
                <a:gd name="T8" fmla="*/ 0 w 14"/>
                <a:gd name="T9" fmla="*/ 0 h 14"/>
                <a:gd name="T10" fmla="*/ 0 60000 65536"/>
                <a:gd name="T11" fmla="*/ 0 60000 65536"/>
                <a:gd name="T12" fmla="*/ 0 60000 65536"/>
                <a:gd name="T13" fmla="*/ 0 60000 65536"/>
                <a:gd name="T14" fmla="*/ 0 60000 65536"/>
                <a:gd name="T15" fmla="*/ 0 w 14"/>
                <a:gd name="T16" fmla="*/ 0 h 14"/>
                <a:gd name="T17" fmla="*/ 14 w 14"/>
                <a:gd name="T18" fmla="*/ 14 h 14"/>
              </a:gdLst>
              <a:ahLst/>
              <a:cxnLst>
                <a:cxn ang="T10">
                  <a:pos x="T0" y="T1"/>
                </a:cxn>
                <a:cxn ang="T11">
                  <a:pos x="T2" y="T3"/>
                </a:cxn>
                <a:cxn ang="T12">
                  <a:pos x="T4" y="T5"/>
                </a:cxn>
                <a:cxn ang="T13">
                  <a:pos x="T6" y="T7"/>
                </a:cxn>
                <a:cxn ang="T14">
                  <a:pos x="T8" y="T9"/>
                </a:cxn>
              </a:cxnLst>
              <a:rect l="T15" t="T16" r="T17" b="T18"/>
              <a:pathLst>
                <a:path w="14" h="14">
                  <a:moveTo>
                    <a:pt x="0" y="0"/>
                  </a:moveTo>
                  <a:lnTo>
                    <a:pt x="0" y="7"/>
                  </a:lnTo>
                  <a:lnTo>
                    <a:pt x="14" y="14"/>
                  </a:lnTo>
                  <a:lnTo>
                    <a:pt x="14" y="7"/>
                  </a:lnTo>
                  <a:lnTo>
                    <a:pt x="0" y="0"/>
                  </a:lnTo>
                  <a:close/>
                </a:path>
              </a:pathLst>
            </a:custGeom>
            <a:blipFill dpi="0" rotWithShape="0">
              <a:blip r:embed="rId3" cstate="print"/>
              <a:srcRect/>
              <a:tile tx="0" ty="0" sx="100000" sy="100000" flip="none" algn="tl"/>
            </a:blipFill>
            <a:ln w="9525">
              <a:noFill/>
              <a:round/>
              <a:headEnd/>
              <a:tailEnd/>
            </a:ln>
          </p:spPr>
          <p:txBody>
            <a:bodyPr/>
            <a:lstStyle/>
            <a:p>
              <a:endParaRPr lang="en-US"/>
            </a:p>
          </p:txBody>
        </p:sp>
        <p:sp>
          <p:nvSpPr>
            <p:cNvPr id="141814" name="Freeform 222"/>
            <p:cNvSpPr>
              <a:spLocks/>
            </p:cNvSpPr>
            <p:nvPr/>
          </p:nvSpPr>
          <p:spPr bwMode="auto">
            <a:xfrm>
              <a:off x="1402" y="2437"/>
              <a:ext cx="78" cy="100"/>
            </a:xfrm>
            <a:custGeom>
              <a:avLst/>
              <a:gdLst>
                <a:gd name="T0" fmla="*/ 0 w 78"/>
                <a:gd name="T1" fmla="*/ 93 h 100"/>
                <a:gd name="T2" fmla="*/ 14 w 78"/>
                <a:gd name="T3" fmla="*/ 100 h 100"/>
                <a:gd name="T4" fmla="*/ 78 w 78"/>
                <a:gd name="T5" fmla="*/ 15 h 100"/>
                <a:gd name="T6" fmla="*/ 71 w 78"/>
                <a:gd name="T7" fmla="*/ 0 h 100"/>
                <a:gd name="T8" fmla="*/ 71 w 78"/>
                <a:gd name="T9" fmla="*/ 0 h 100"/>
                <a:gd name="T10" fmla="*/ 64 w 78"/>
                <a:gd name="T11" fmla="*/ 8 h 100"/>
                <a:gd name="T12" fmla="*/ 0 w 78"/>
                <a:gd name="T13" fmla="*/ 93 h 100"/>
                <a:gd name="T14" fmla="*/ 0 60000 65536"/>
                <a:gd name="T15" fmla="*/ 0 60000 65536"/>
                <a:gd name="T16" fmla="*/ 0 60000 65536"/>
                <a:gd name="T17" fmla="*/ 0 60000 65536"/>
                <a:gd name="T18" fmla="*/ 0 60000 65536"/>
                <a:gd name="T19" fmla="*/ 0 60000 65536"/>
                <a:gd name="T20" fmla="*/ 0 60000 65536"/>
                <a:gd name="T21" fmla="*/ 0 w 78"/>
                <a:gd name="T22" fmla="*/ 0 h 100"/>
                <a:gd name="T23" fmla="*/ 78 w 78"/>
                <a:gd name="T24" fmla="*/ 100 h 1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8" h="100">
                  <a:moveTo>
                    <a:pt x="0" y="93"/>
                  </a:moveTo>
                  <a:lnTo>
                    <a:pt x="14" y="100"/>
                  </a:lnTo>
                  <a:lnTo>
                    <a:pt x="78" y="15"/>
                  </a:lnTo>
                  <a:lnTo>
                    <a:pt x="71" y="0"/>
                  </a:lnTo>
                  <a:lnTo>
                    <a:pt x="64" y="8"/>
                  </a:lnTo>
                  <a:lnTo>
                    <a:pt x="0" y="93"/>
                  </a:lnTo>
                  <a:close/>
                </a:path>
              </a:pathLst>
            </a:custGeom>
            <a:blipFill dpi="0" rotWithShape="0">
              <a:blip r:embed="rId3" cstate="print"/>
              <a:srcRect/>
              <a:tile tx="0" ty="0" sx="100000" sy="100000" flip="none" algn="tl"/>
            </a:blipFill>
            <a:ln w="9525">
              <a:noFill/>
              <a:round/>
              <a:headEnd/>
              <a:tailEnd/>
            </a:ln>
          </p:spPr>
          <p:txBody>
            <a:bodyPr/>
            <a:lstStyle/>
            <a:p>
              <a:endParaRPr lang="en-US"/>
            </a:p>
          </p:txBody>
        </p:sp>
        <p:sp>
          <p:nvSpPr>
            <p:cNvPr id="141815" name="Rectangle 223"/>
            <p:cNvSpPr>
              <a:spLocks noChangeArrowheads="1"/>
            </p:cNvSpPr>
            <p:nvPr/>
          </p:nvSpPr>
          <p:spPr bwMode="auto">
            <a:xfrm>
              <a:off x="1544" y="2437"/>
              <a:ext cx="7" cy="15"/>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816" name="Rectangle 224"/>
            <p:cNvSpPr>
              <a:spLocks noChangeArrowheads="1"/>
            </p:cNvSpPr>
            <p:nvPr/>
          </p:nvSpPr>
          <p:spPr bwMode="auto">
            <a:xfrm>
              <a:off x="1473" y="2437"/>
              <a:ext cx="71" cy="15"/>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817" name="Rectangle 225"/>
            <p:cNvSpPr>
              <a:spLocks noChangeArrowheads="1"/>
            </p:cNvSpPr>
            <p:nvPr/>
          </p:nvSpPr>
          <p:spPr bwMode="auto">
            <a:xfrm>
              <a:off x="1352" y="2437"/>
              <a:ext cx="7" cy="15"/>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818" name="Rectangle 226"/>
            <p:cNvSpPr>
              <a:spLocks noChangeArrowheads="1"/>
            </p:cNvSpPr>
            <p:nvPr/>
          </p:nvSpPr>
          <p:spPr bwMode="auto">
            <a:xfrm>
              <a:off x="1302" y="2437"/>
              <a:ext cx="7" cy="15"/>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819" name="Rectangle 227"/>
            <p:cNvSpPr>
              <a:spLocks noChangeArrowheads="1"/>
            </p:cNvSpPr>
            <p:nvPr/>
          </p:nvSpPr>
          <p:spPr bwMode="auto">
            <a:xfrm>
              <a:off x="1309" y="2437"/>
              <a:ext cx="43" cy="15"/>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820" name="Rectangle 228"/>
            <p:cNvSpPr>
              <a:spLocks noChangeArrowheads="1"/>
            </p:cNvSpPr>
            <p:nvPr/>
          </p:nvSpPr>
          <p:spPr bwMode="auto">
            <a:xfrm>
              <a:off x="1587" y="2437"/>
              <a:ext cx="7" cy="15"/>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821" name="Rectangle 229"/>
            <p:cNvSpPr>
              <a:spLocks noChangeArrowheads="1"/>
            </p:cNvSpPr>
            <p:nvPr/>
          </p:nvSpPr>
          <p:spPr bwMode="auto">
            <a:xfrm>
              <a:off x="1537" y="2437"/>
              <a:ext cx="7" cy="15"/>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822" name="Rectangle 230"/>
            <p:cNvSpPr>
              <a:spLocks noChangeArrowheads="1"/>
            </p:cNvSpPr>
            <p:nvPr/>
          </p:nvSpPr>
          <p:spPr bwMode="auto">
            <a:xfrm>
              <a:off x="1544" y="2437"/>
              <a:ext cx="43" cy="15"/>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823" name="Rectangle 231"/>
            <p:cNvSpPr>
              <a:spLocks noChangeArrowheads="1"/>
            </p:cNvSpPr>
            <p:nvPr/>
          </p:nvSpPr>
          <p:spPr bwMode="auto">
            <a:xfrm>
              <a:off x="1673" y="2437"/>
              <a:ext cx="7" cy="15"/>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824" name="Rectangle 232"/>
            <p:cNvSpPr>
              <a:spLocks noChangeArrowheads="1"/>
            </p:cNvSpPr>
            <p:nvPr/>
          </p:nvSpPr>
          <p:spPr bwMode="auto">
            <a:xfrm>
              <a:off x="1851" y="2437"/>
              <a:ext cx="7" cy="15"/>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825" name="Rectangle 233"/>
            <p:cNvSpPr>
              <a:spLocks noChangeArrowheads="1"/>
            </p:cNvSpPr>
            <p:nvPr/>
          </p:nvSpPr>
          <p:spPr bwMode="auto">
            <a:xfrm>
              <a:off x="1680" y="2437"/>
              <a:ext cx="171" cy="15"/>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826" name="Rectangle 234"/>
            <p:cNvSpPr>
              <a:spLocks noChangeArrowheads="1"/>
            </p:cNvSpPr>
            <p:nvPr/>
          </p:nvSpPr>
          <p:spPr bwMode="auto">
            <a:xfrm>
              <a:off x="1223" y="2437"/>
              <a:ext cx="7" cy="15"/>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827" name="Rectangle 235"/>
            <p:cNvSpPr>
              <a:spLocks noChangeArrowheads="1"/>
            </p:cNvSpPr>
            <p:nvPr/>
          </p:nvSpPr>
          <p:spPr bwMode="auto">
            <a:xfrm>
              <a:off x="1023" y="2437"/>
              <a:ext cx="8" cy="15"/>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828" name="Rectangle 236"/>
            <p:cNvSpPr>
              <a:spLocks noChangeArrowheads="1"/>
            </p:cNvSpPr>
            <p:nvPr/>
          </p:nvSpPr>
          <p:spPr bwMode="auto">
            <a:xfrm>
              <a:off x="1031" y="2437"/>
              <a:ext cx="192" cy="15"/>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829" name="Rectangle 237"/>
            <p:cNvSpPr>
              <a:spLocks noChangeArrowheads="1"/>
            </p:cNvSpPr>
            <p:nvPr/>
          </p:nvSpPr>
          <p:spPr bwMode="auto">
            <a:xfrm>
              <a:off x="1844" y="2437"/>
              <a:ext cx="7" cy="8"/>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830" name="Rectangle 238"/>
            <p:cNvSpPr>
              <a:spLocks noChangeArrowheads="1"/>
            </p:cNvSpPr>
            <p:nvPr/>
          </p:nvSpPr>
          <p:spPr bwMode="auto">
            <a:xfrm>
              <a:off x="1844" y="2430"/>
              <a:ext cx="14" cy="15"/>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831" name="Rectangle 239"/>
            <p:cNvSpPr>
              <a:spLocks noChangeArrowheads="1"/>
            </p:cNvSpPr>
            <p:nvPr/>
          </p:nvSpPr>
          <p:spPr bwMode="auto">
            <a:xfrm>
              <a:off x="1844" y="2437"/>
              <a:ext cx="14" cy="15"/>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832" name="Rectangle 240"/>
            <p:cNvSpPr>
              <a:spLocks noChangeArrowheads="1"/>
            </p:cNvSpPr>
            <p:nvPr/>
          </p:nvSpPr>
          <p:spPr bwMode="auto">
            <a:xfrm>
              <a:off x="1837" y="2437"/>
              <a:ext cx="14" cy="15"/>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833" name="Rectangle 241"/>
            <p:cNvSpPr>
              <a:spLocks noChangeArrowheads="1"/>
            </p:cNvSpPr>
            <p:nvPr/>
          </p:nvSpPr>
          <p:spPr bwMode="auto">
            <a:xfrm>
              <a:off x="1837" y="2430"/>
              <a:ext cx="14" cy="15"/>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834" name="Rectangle 242"/>
            <p:cNvSpPr>
              <a:spLocks noChangeArrowheads="1"/>
            </p:cNvSpPr>
            <p:nvPr/>
          </p:nvSpPr>
          <p:spPr bwMode="auto">
            <a:xfrm>
              <a:off x="1023" y="2437"/>
              <a:ext cx="8" cy="8"/>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835" name="Rectangle 243"/>
            <p:cNvSpPr>
              <a:spLocks noChangeArrowheads="1"/>
            </p:cNvSpPr>
            <p:nvPr/>
          </p:nvSpPr>
          <p:spPr bwMode="auto">
            <a:xfrm>
              <a:off x="1023" y="2430"/>
              <a:ext cx="15" cy="15"/>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836" name="Rectangle 244"/>
            <p:cNvSpPr>
              <a:spLocks noChangeArrowheads="1"/>
            </p:cNvSpPr>
            <p:nvPr/>
          </p:nvSpPr>
          <p:spPr bwMode="auto">
            <a:xfrm>
              <a:off x="1023" y="2437"/>
              <a:ext cx="15" cy="15"/>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837" name="Rectangle 245"/>
            <p:cNvSpPr>
              <a:spLocks noChangeArrowheads="1"/>
            </p:cNvSpPr>
            <p:nvPr/>
          </p:nvSpPr>
          <p:spPr bwMode="auto">
            <a:xfrm>
              <a:off x="1016" y="2437"/>
              <a:ext cx="15" cy="15"/>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838" name="Rectangle 246"/>
            <p:cNvSpPr>
              <a:spLocks noChangeArrowheads="1"/>
            </p:cNvSpPr>
            <p:nvPr/>
          </p:nvSpPr>
          <p:spPr bwMode="auto">
            <a:xfrm>
              <a:off x="1016" y="2430"/>
              <a:ext cx="15" cy="15"/>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839" name="Rectangle 247"/>
            <p:cNvSpPr>
              <a:spLocks noChangeArrowheads="1"/>
            </p:cNvSpPr>
            <p:nvPr/>
          </p:nvSpPr>
          <p:spPr bwMode="auto">
            <a:xfrm>
              <a:off x="1901" y="1767"/>
              <a:ext cx="151" cy="136"/>
            </a:xfrm>
            <a:prstGeom prst="rect">
              <a:avLst/>
            </a:prstGeom>
            <a:noFill/>
            <a:ln w="9525">
              <a:noFill/>
              <a:miter lim="800000"/>
              <a:headEnd/>
              <a:tailEnd/>
            </a:ln>
          </p:spPr>
          <p:txBody>
            <a:bodyPr wrap="none" lIns="0" tIns="0" rIns="0" bIns="0">
              <a:spAutoFit/>
            </a:bodyPr>
            <a:lstStyle/>
            <a:p>
              <a:pPr eaLnBrk="1" hangingPunct="1"/>
              <a:r>
                <a:rPr lang="en-US" sz="1400" b="1">
                  <a:solidFill>
                    <a:srgbClr val="000000"/>
                  </a:solidFill>
                  <a:latin typeface="Times New Roman" pitchFamily="18" charset="0"/>
                </a:rPr>
                <a:t>BL</a:t>
              </a:r>
              <a:endParaRPr lang="en-US" sz="2800">
                <a:solidFill>
                  <a:srgbClr val="000000"/>
                </a:solidFill>
                <a:latin typeface="Arial" pitchFamily="34" charset="0"/>
              </a:endParaRPr>
            </a:p>
          </p:txBody>
        </p:sp>
        <p:sp>
          <p:nvSpPr>
            <p:cNvPr id="141840" name="Rectangle 248"/>
            <p:cNvSpPr>
              <a:spLocks noChangeArrowheads="1"/>
            </p:cNvSpPr>
            <p:nvPr/>
          </p:nvSpPr>
          <p:spPr bwMode="auto">
            <a:xfrm>
              <a:off x="1901" y="1739"/>
              <a:ext cx="150" cy="14"/>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841" name="Rectangle 249"/>
            <p:cNvSpPr>
              <a:spLocks noChangeArrowheads="1"/>
            </p:cNvSpPr>
            <p:nvPr/>
          </p:nvSpPr>
          <p:spPr bwMode="auto">
            <a:xfrm>
              <a:off x="831" y="1767"/>
              <a:ext cx="151" cy="136"/>
            </a:xfrm>
            <a:prstGeom prst="rect">
              <a:avLst/>
            </a:prstGeom>
            <a:noFill/>
            <a:ln w="9525">
              <a:noFill/>
              <a:miter lim="800000"/>
              <a:headEnd/>
              <a:tailEnd/>
            </a:ln>
          </p:spPr>
          <p:txBody>
            <a:bodyPr wrap="none" lIns="0" tIns="0" rIns="0" bIns="0">
              <a:spAutoFit/>
            </a:bodyPr>
            <a:lstStyle/>
            <a:p>
              <a:pPr eaLnBrk="1" hangingPunct="1"/>
              <a:r>
                <a:rPr lang="en-US" sz="1400" b="1">
                  <a:solidFill>
                    <a:srgbClr val="000000"/>
                  </a:solidFill>
                  <a:latin typeface="Times New Roman" pitchFamily="18" charset="0"/>
                </a:rPr>
                <a:t>BL</a:t>
              </a:r>
              <a:endParaRPr lang="en-US" sz="2800">
                <a:solidFill>
                  <a:srgbClr val="000000"/>
                </a:solidFill>
                <a:latin typeface="Arial" pitchFamily="34" charset="0"/>
              </a:endParaRPr>
            </a:p>
          </p:txBody>
        </p:sp>
        <p:sp>
          <p:nvSpPr>
            <p:cNvPr id="141842" name="Rectangle 250"/>
            <p:cNvSpPr>
              <a:spLocks noChangeArrowheads="1"/>
            </p:cNvSpPr>
            <p:nvPr/>
          </p:nvSpPr>
          <p:spPr bwMode="auto">
            <a:xfrm>
              <a:off x="1238" y="2716"/>
              <a:ext cx="585" cy="136"/>
            </a:xfrm>
            <a:prstGeom prst="rect">
              <a:avLst/>
            </a:prstGeom>
            <a:noFill/>
            <a:ln w="9525">
              <a:noFill/>
              <a:miter lim="800000"/>
              <a:headEnd/>
              <a:tailEnd/>
            </a:ln>
          </p:spPr>
          <p:txBody>
            <a:bodyPr wrap="none" lIns="0" tIns="0" rIns="0" bIns="0">
              <a:spAutoFit/>
            </a:bodyPr>
            <a:lstStyle/>
            <a:p>
              <a:pPr eaLnBrk="1" hangingPunct="1"/>
              <a:r>
                <a:rPr lang="en-US" sz="1400" b="1">
                  <a:solidFill>
                    <a:srgbClr val="000000"/>
                  </a:solidFill>
                  <a:latin typeface="Times New Roman" pitchFamily="18" charset="0"/>
                </a:rPr>
                <a:t>SRAM cell i</a:t>
              </a:r>
              <a:endParaRPr lang="en-US" sz="2800">
                <a:solidFill>
                  <a:srgbClr val="000000"/>
                </a:solidFill>
                <a:latin typeface="Arial" pitchFamily="34" charset="0"/>
              </a:endParaRPr>
            </a:p>
          </p:txBody>
        </p:sp>
        <p:sp>
          <p:nvSpPr>
            <p:cNvPr id="141843" name="Rectangle 251"/>
            <p:cNvSpPr>
              <a:spLocks noChangeArrowheads="1"/>
            </p:cNvSpPr>
            <p:nvPr/>
          </p:nvSpPr>
          <p:spPr bwMode="auto">
            <a:xfrm>
              <a:off x="1209" y="3136"/>
              <a:ext cx="57" cy="136"/>
            </a:xfrm>
            <a:prstGeom prst="rect">
              <a:avLst/>
            </a:prstGeom>
            <a:noFill/>
            <a:ln w="9525">
              <a:noFill/>
              <a:miter lim="800000"/>
              <a:headEnd/>
              <a:tailEnd/>
            </a:ln>
          </p:spPr>
          <p:txBody>
            <a:bodyPr wrap="none" lIns="0" tIns="0" rIns="0" bIns="0">
              <a:spAutoFit/>
            </a:bodyPr>
            <a:lstStyle/>
            <a:p>
              <a:pPr eaLnBrk="1" hangingPunct="1"/>
              <a:r>
                <a:rPr lang="en-US" sz="1400" b="1">
                  <a:solidFill>
                    <a:srgbClr val="000000"/>
                  </a:solidFill>
                  <a:latin typeface="Times New Roman" pitchFamily="18" charset="0"/>
                </a:rPr>
                <a:t>x</a:t>
              </a:r>
              <a:endParaRPr lang="en-US" sz="2800">
                <a:solidFill>
                  <a:srgbClr val="000000"/>
                </a:solidFill>
                <a:latin typeface="Arial" pitchFamily="34" charset="0"/>
              </a:endParaRPr>
            </a:p>
          </p:txBody>
        </p:sp>
        <p:sp>
          <p:nvSpPr>
            <p:cNvPr id="141844" name="Rectangle 252"/>
            <p:cNvSpPr>
              <a:spLocks noChangeArrowheads="1"/>
            </p:cNvSpPr>
            <p:nvPr/>
          </p:nvSpPr>
          <p:spPr bwMode="auto">
            <a:xfrm>
              <a:off x="1644" y="3136"/>
              <a:ext cx="57" cy="136"/>
            </a:xfrm>
            <a:prstGeom prst="rect">
              <a:avLst/>
            </a:prstGeom>
            <a:noFill/>
            <a:ln w="9525">
              <a:noFill/>
              <a:miter lim="800000"/>
              <a:headEnd/>
              <a:tailEnd/>
            </a:ln>
          </p:spPr>
          <p:txBody>
            <a:bodyPr wrap="none" lIns="0" tIns="0" rIns="0" bIns="0">
              <a:spAutoFit/>
            </a:bodyPr>
            <a:lstStyle/>
            <a:p>
              <a:pPr eaLnBrk="1" hangingPunct="1"/>
              <a:r>
                <a:rPr lang="en-US" sz="1400" b="1">
                  <a:solidFill>
                    <a:srgbClr val="000000"/>
                  </a:solidFill>
                  <a:latin typeface="Times New Roman" pitchFamily="18" charset="0"/>
                </a:rPr>
                <a:t>x</a:t>
              </a:r>
              <a:endParaRPr lang="en-US" sz="2800">
                <a:solidFill>
                  <a:srgbClr val="000000"/>
                </a:solidFill>
                <a:latin typeface="Arial" pitchFamily="34" charset="0"/>
              </a:endParaRPr>
            </a:p>
          </p:txBody>
        </p:sp>
        <p:sp>
          <p:nvSpPr>
            <p:cNvPr id="141845" name="Rectangle 253"/>
            <p:cNvSpPr>
              <a:spLocks noChangeArrowheads="1"/>
            </p:cNvSpPr>
            <p:nvPr/>
          </p:nvSpPr>
          <p:spPr bwMode="auto">
            <a:xfrm>
              <a:off x="1245" y="3300"/>
              <a:ext cx="57" cy="136"/>
            </a:xfrm>
            <a:prstGeom prst="rect">
              <a:avLst/>
            </a:prstGeom>
            <a:noFill/>
            <a:ln w="9525">
              <a:noFill/>
              <a:miter lim="800000"/>
              <a:headEnd/>
              <a:tailEnd/>
            </a:ln>
          </p:spPr>
          <p:txBody>
            <a:bodyPr wrap="none" lIns="0" tIns="0" rIns="0" bIns="0">
              <a:spAutoFit/>
            </a:bodyPr>
            <a:lstStyle/>
            <a:p>
              <a:pPr eaLnBrk="1" hangingPunct="1"/>
              <a:r>
                <a:rPr lang="en-US" sz="1400" b="1">
                  <a:solidFill>
                    <a:srgbClr val="000000"/>
                  </a:solidFill>
                  <a:latin typeface="Times New Roman" pitchFamily="18" charset="0"/>
                </a:rPr>
                <a:t>y</a:t>
              </a:r>
              <a:endParaRPr lang="en-US" sz="2800">
                <a:solidFill>
                  <a:srgbClr val="000000"/>
                </a:solidFill>
                <a:latin typeface="Arial" pitchFamily="34" charset="0"/>
              </a:endParaRPr>
            </a:p>
          </p:txBody>
        </p:sp>
        <p:sp>
          <p:nvSpPr>
            <p:cNvPr id="141846" name="Rectangle 254"/>
            <p:cNvSpPr>
              <a:spLocks noChangeArrowheads="1"/>
            </p:cNvSpPr>
            <p:nvPr/>
          </p:nvSpPr>
          <p:spPr bwMode="auto">
            <a:xfrm>
              <a:off x="1587" y="3307"/>
              <a:ext cx="57" cy="136"/>
            </a:xfrm>
            <a:prstGeom prst="rect">
              <a:avLst/>
            </a:prstGeom>
            <a:noFill/>
            <a:ln w="9525">
              <a:noFill/>
              <a:miter lim="800000"/>
              <a:headEnd/>
              <a:tailEnd/>
            </a:ln>
          </p:spPr>
          <p:txBody>
            <a:bodyPr wrap="none" lIns="0" tIns="0" rIns="0" bIns="0">
              <a:spAutoFit/>
            </a:bodyPr>
            <a:lstStyle/>
            <a:p>
              <a:pPr eaLnBrk="1" hangingPunct="1"/>
              <a:r>
                <a:rPr lang="en-US" sz="1400" b="1">
                  <a:solidFill>
                    <a:srgbClr val="000000"/>
                  </a:solidFill>
                  <a:latin typeface="Times New Roman" pitchFamily="18" charset="0"/>
                </a:rPr>
                <a:t>y</a:t>
              </a:r>
              <a:endParaRPr lang="en-US" sz="2800">
                <a:solidFill>
                  <a:srgbClr val="000000"/>
                </a:solidFill>
                <a:latin typeface="Arial" pitchFamily="34" charset="0"/>
              </a:endParaRPr>
            </a:p>
          </p:txBody>
        </p:sp>
        <p:sp>
          <p:nvSpPr>
            <p:cNvPr id="141847" name="Rectangle 255"/>
            <p:cNvSpPr>
              <a:spLocks noChangeArrowheads="1"/>
            </p:cNvSpPr>
            <p:nvPr/>
          </p:nvSpPr>
          <p:spPr bwMode="auto">
            <a:xfrm>
              <a:off x="1587" y="3279"/>
              <a:ext cx="57" cy="14"/>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848" name="Rectangle 256"/>
            <p:cNvSpPr>
              <a:spLocks noChangeArrowheads="1"/>
            </p:cNvSpPr>
            <p:nvPr/>
          </p:nvSpPr>
          <p:spPr bwMode="auto">
            <a:xfrm>
              <a:off x="1280" y="3443"/>
              <a:ext cx="82" cy="136"/>
            </a:xfrm>
            <a:prstGeom prst="rect">
              <a:avLst/>
            </a:prstGeom>
            <a:noFill/>
            <a:ln w="9525">
              <a:noFill/>
              <a:miter lim="800000"/>
              <a:headEnd/>
              <a:tailEnd/>
            </a:ln>
          </p:spPr>
          <p:txBody>
            <a:bodyPr wrap="none" lIns="0" tIns="0" rIns="0" bIns="0">
              <a:spAutoFit/>
            </a:bodyPr>
            <a:lstStyle/>
            <a:p>
              <a:pPr eaLnBrk="1" hangingPunct="1"/>
              <a:r>
                <a:rPr lang="en-US" sz="1400" b="1">
                  <a:solidFill>
                    <a:srgbClr val="000000"/>
                  </a:solidFill>
                  <a:latin typeface="Times New Roman" pitchFamily="18" charset="0"/>
                </a:rPr>
                <a:t>D</a:t>
              </a:r>
              <a:endParaRPr lang="en-US" sz="2800">
                <a:solidFill>
                  <a:srgbClr val="000000"/>
                </a:solidFill>
                <a:latin typeface="Arial" pitchFamily="34" charset="0"/>
              </a:endParaRPr>
            </a:p>
          </p:txBody>
        </p:sp>
        <p:sp>
          <p:nvSpPr>
            <p:cNvPr id="141849" name="Rectangle 257"/>
            <p:cNvSpPr>
              <a:spLocks noChangeArrowheads="1"/>
            </p:cNvSpPr>
            <p:nvPr/>
          </p:nvSpPr>
          <p:spPr bwMode="auto">
            <a:xfrm>
              <a:off x="1637" y="3443"/>
              <a:ext cx="82" cy="136"/>
            </a:xfrm>
            <a:prstGeom prst="rect">
              <a:avLst/>
            </a:prstGeom>
            <a:noFill/>
            <a:ln w="9525">
              <a:noFill/>
              <a:miter lim="800000"/>
              <a:headEnd/>
              <a:tailEnd/>
            </a:ln>
          </p:spPr>
          <p:txBody>
            <a:bodyPr wrap="none" lIns="0" tIns="0" rIns="0" bIns="0">
              <a:spAutoFit/>
            </a:bodyPr>
            <a:lstStyle/>
            <a:p>
              <a:pPr eaLnBrk="1" hangingPunct="1"/>
              <a:r>
                <a:rPr lang="en-US" sz="1400" b="1">
                  <a:solidFill>
                    <a:srgbClr val="000000"/>
                  </a:solidFill>
                  <a:latin typeface="Times New Roman" pitchFamily="18" charset="0"/>
                </a:rPr>
                <a:t>D</a:t>
              </a:r>
              <a:endParaRPr lang="en-US" sz="2800">
                <a:solidFill>
                  <a:srgbClr val="000000"/>
                </a:solidFill>
                <a:latin typeface="Arial" pitchFamily="34" charset="0"/>
              </a:endParaRPr>
            </a:p>
          </p:txBody>
        </p:sp>
        <p:sp>
          <p:nvSpPr>
            <p:cNvPr id="141850" name="Rectangle 258"/>
            <p:cNvSpPr>
              <a:spLocks noChangeArrowheads="1"/>
            </p:cNvSpPr>
            <p:nvPr/>
          </p:nvSpPr>
          <p:spPr bwMode="auto">
            <a:xfrm>
              <a:off x="1637" y="3414"/>
              <a:ext cx="78" cy="15"/>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851" name="Rectangle 259"/>
            <p:cNvSpPr>
              <a:spLocks noChangeArrowheads="1"/>
            </p:cNvSpPr>
            <p:nvPr/>
          </p:nvSpPr>
          <p:spPr bwMode="auto">
            <a:xfrm>
              <a:off x="1765" y="1539"/>
              <a:ext cx="15" cy="7"/>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852" name="Rectangle 260"/>
            <p:cNvSpPr>
              <a:spLocks noChangeArrowheads="1"/>
            </p:cNvSpPr>
            <p:nvPr/>
          </p:nvSpPr>
          <p:spPr bwMode="auto">
            <a:xfrm>
              <a:off x="1765" y="1731"/>
              <a:ext cx="15" cy="8"/>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853" name="Rectangle 261"/>
            <p:cNvSpPr>
              <a:spLocks noChangeArrowheads="1"/>
            </p:cNvSpPr>
            <p:nvPr/>
          </p:nvSpPr>
          <p:spPr bwMode="auto">
            <a:xfrm>
              <a:off x="1765" y="1546"/>
              <a:ext cx="15" cy="185"/>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854" name="Rectangle 262"/>
            <p:cNvSpPr>
              <a:spLocks noChangeArrowheads="1"/>
            </p:cNvSpPr>
            <p:nvPr/>
          </p:nvSpPr>
          <p:spPr bwMode="auto">
            <a:xfrm>
              <a:off x="1851" y="1689"/>
              <a:ext cx="7" cy="14"/>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855" name="Rectangle 263"/>
            <p:cNvSpPr>
              <a:spLocks noChangeArrowheads="1"/>
            </p:cNvSpPr>
            <p:nvPr/>
          </p:nvSpPr>
          <p:spPr bwMode="auto">
            <a:xfrm>
              <a:off x="1765" y="1689"/>
              <a:ext cx="86" cy="14"/>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856" name="Rectangle 264"/>
            <p:cNvSpPr>
              <a:spLocks noChangeArrowheads="1"/>
            </p:cNvSpPr>
            <p:nvPr/>
          </p:nvSpPr>
          <p:spPr bwMode="auto">
            <a:xfrm>
              <a:off x="1765" y="1567"/>
              <a:ext cx="15" cy="129"/>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857" name="Rectangle 265"/>
            <p:cNvSpPr>
              <a:spLocks noChangeArrowheads="1"/>
            </p:cNvSpPr>
            <p:nvPr/>
          </p:nvSpPr>
          <p:spPr bwMode="auto">
            <a:xfrm>
              <a:off x="1851" y="1567"/>
              <a:ext cx="7" cy="15"/>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858" name="Rectangle 266"/>
            <p:cNvSpPr>
              <a:spLocks noChangeArrowheads="1"/>
            </p:cNvSpPr>
            <p:nvPr/>
          </p:nvSpPr>
          <p:spPr bwMode="auto">
            <a:xfrm>
              <a:off x="1773" y="1567"/>
              <a:ext cx="78" cy="15"/>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859" name="Rectangle 267"/>
            <p:cNvSpPr>
              <a:spLocks noChangeArrowheads="1"/>
            </p:cNvSpPr>
            <p:nvPr/>
          </p:nvSpPr>
          <p:spPr bwMode="auto">
            <a:xfrm>
              <a:off x="1844" y="1575"/>
              <a:ext cx="14" cy="7"/>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860" name="Rectangle 268"/>
            <p:cNvSpPr>
              <a:spLocks noChangeArrowheads="1"/>
            </p:cNvSpPr>
            <p:nvPr/>
          </p:nvSpPr>
          <p:spPr bwMode="auto">
            <a:xfrm>
              <a:off x="1844" y="1503"/>
              <a:ext cx="14" cy="7"/>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861" name="Rectangle 269"/>
            <p:cNvSpPr>
              <a:spLocks noChangeArrowheads="1"/>
            </p:cNvSpPr>
            <p:nvPr/>
          </p:nvSpPr>
          <p:spPr bwMode="auto">
            <a:xfrm>
              <a:off x="1844" y="1510"/>
              <a:ext cx="14" cy="65"/>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862" name="Rectangle 270"/>
            <p:cNvSpPr>
              <a:spLocks noChangeArrowheads="1"/>
            </p:cNvSpPr>
            <p:nvPr/>
          </p:nvSpPr>
          <p:spPr bwMode="auto">
            <a:xfrm>
              <a:off x="1844" y="1689"/>
              <a:ext cx="14" cy="7"/>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863" name="Rectangle 271"/>
            <p:cNvSpPr>
              <a:spLocks noChangeArrowheads="1"/>
            </p:cNvSpPr>
            <p:nvPr/>
          </p:nvSpPr>
          <p:spPr bwMode="auto">
            <a:xfrm>
              <a:off x="1844" y="1760"/>
              <a:ext cx="14" cy="7"/>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864" name="Rectangle 272"/>
            <p:cNvSpPr>
              <a:spLocks noChangeArrowheads="1"/>
            </p:cNvSpPr>
            <p:nvPr/>
          </p:nvSpPr>
          <p:spPr bwMode="auto">
            <a:xfrm>
              <a:off x="1844" y="1696"/>
              <a:ext cx="14" cy="64"/>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865" name="Rectangle 273"/>
            <p:cNvSpPr>
              <a:spLocks noChangeArrowheads="1"/>
            </p:cNvSpPr>
            <p:nvPr/>
          </p:nvSpPr>
          <p:spPr bwMode="auto">
            <a:xfrm>
              <a:off x="1730" y="1567"/>
              <a:ext cx="14" cy="8"/>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866" name="Rectangle 274"/>
            <p:cNvSpPr>
              <a:spLocks noChangeArrowheads="1"/>
            </p:cNvSpPr>
            <p:nvPr/>
          </p:nvSpPr>
          <p:spPr bwMode="auto">
            <a:xfrm>
              <a:off x="1730" y="1696"/>
              <a:ext cx="14" cy="7"/>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867" name="Rectangle 275"/>
            <p:cNvSpPr>
              <a:spLocks noChangeArrowheads="1"/>
            </p:cNvSpPr>
            <p:nvPr/>
          </p:nvSpPr>
          <p:spPr bwMode="auto">
            <a:xfrm>
              <a:off x="1730" y="1575"/>
              <a:ext cx="14" cy="121"/>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868" name="Freeform 276"/>
            <p:cNvSpPr>
              <a:spLocks/>
            </p:cNvSpPr>
            <p:nvPr/>
          </p:nvSpPr>
          <p:spPr bwMode="auto">
            <a:xfrm>
              <a:off x="1680" y="1610"/>
              <a:ext cx="57" cy="57"/>
            </a:xfrm>
            <a:custGeom>
              <a:avLst/>
              <a:gdLst>
                <a:gd name="T0" fmla="*/ 43 w 57"/>
                <a:gd name="T1" fmla="*/ 36 h 57"/>
                <a:gd name="T2" fmla="*/ 35 w 57"/>
                <a:gd name="T3" fmla="*/ 22 h 57"/>
                <a:gd name="T4" fmla="*/ 43 w 57"/>
                <a:gd name="T5" fmla="*/ 22 h 57"/>
                <a:gd name="T6" fmla="*/ 43 w 57"/>
                <a:gd name="T7" fmla="*/ 22 h 57"/>
                <a:gd name="T8" fmla="*/ 28 w 57"/>
                <a:gd name="T9" fmla="*/ 15 h 57"/>
                <a:gd name="T10" fmla="*/ 35 w 57"/>
                <a:gd name="T11" fmla="*/ 15 h 57"/>
                <a:gd name="T12" fmla="*/ 35 w 57"/>
                <a:gd name="T13" fmla="*/ 15 h 57"/>
                <a:gd name="T14" fmla="*/ 21 w 57"/>
                <a:gd name="T15" fmla="*/ 22 h 57"/>
                <a:gd name="T16" fmla="*/ 21 w 57"/>
                <a:gd name="T17" fmla="*/ 22 h 57"/>
                <a:gd name="T18" fmla="*/ 21 w 57"/>
                <a:gd name="T19" fmla="*/ 22 h 57"/>
                <a:gd name="T20" fmla="*/ 14 w 57"/>
                <a:gd name="T21" fmla="*/ 36 h 57"/>
                <a:gd name="T22" fmla="*/ 14 w 57"/>
                <a:gd name="T23" fmla="*/ 29 h 57"/>
                <a:gd name="T24" fmla="*/ 14 w 57"/>
                <a:gd name="T25" fmla="*/ 29 h 57"/>
                <a:gd name="T26" fmla="*/ 21 w 57"/>
                <a:gd name="T27" fmla="*/ 43 h 57"/>
                <a:gd name="T28" fmla="*/ 21 w 57"/>
                <a:gd name="T29" fmla="*/ 36 h 57"/>
                <a:gd name="T30" fmla="*/ 21 w 57"/>
                <a:gd name="T31" fmla="*/ 36 h 57"/>
                <a:gd name="T32" fmla="*/ 35 w 57"/>
                <a:gd name="T33" fmla="*/ 43 h 57"/>
                <a:gd name="T34" fmla="*/ 28 w 57"/>
                <a:gd name="T35" fmla="*/ 43 h 57"/>
                <a:gd name="T36" fmla="*/ 28 w 57"/>
                <a:gd name="T37" fmla="*/ 43 h 57"/>
                <a:gd name="T38" fmla="*/ 43 w 57"/>
                <a:gd name="T39" fmla="*/ 36 h 57"/>
                <a:gd name="T40" fmla="*/ 35 w 57"/>
                <a:gd name="T41" fmla="*/ 43 h 57"/>
                <a:gd name="T42" fmla="*/ 35 w 57"/>
                <a:gd name="T43" fmla="*/ 43 h 57"/>
                <a:gd name="T44" fmla="*/ 43 w 57"/>
                <a:gd name="T45" fmla="*/ 29 h 57"/>
                <a:gd name="T46" fmla="*/ 43 w 57"/>
                <a:gd name="T47" fmla="*/ 29 h 57"/>
                <a:gd name="T48" fmla="*/ 57 w 57"/>
                <a:gd name="T49" fmla="*/ 36 h 57"/>
                <a:gd name="T50" fmla="*/ 57 w 57"/>
                <a:gd name="T51" fmla="*/ 36 h 57"/>
                <a:gd name="T52" fmla="*/ 50 w 57"/>
                <a:gd name="T53" fmla="*/ 50 h 57"/>
                <a:gd name="T54" fmla="*/ 50 w 57"/>
                <a:gd name="T55" fmla="*/ 50 h 57"/>
                <a:gd name="T56" fmla="*/ 50 w 57"/>
                <a:gd name="T57" fmla="*/ 50 h 57"/>
                <a:gd name="T58" fmla="*/ 35 w 57"/>
                <a:gd name="T59" fmla="*/ 57 h 57"/>
                <a:gd name="T60" fmla="*/ 35 w 57"/>
                <a:gd name="T61" fmla="*/ 57 h 57"/>
                <a:gd name="T62" fmla="*/ 28 w 57"/>
                <a:gd name="T63" fmla="*/ 57 h 57"/>
                <a:gd name="T64" fmla="*/ 14 w 57"/>
                <a:gd name="T65" fmla="*/ 50 h 57"/>
                <a:gd name="T66" fmla="*/ 14 w 57"/>
                <a:gd name="T67" fmla="*/ 50 h 57"/>
                <a:gd name="T68" fmla="*/ 7 w 57"/>
                <a:gd name="T69" fmla="*/ 50 h 57"/>
                <a:gd name="T70" fmla="*/ 0 w 57"/>
                <a:gd name="T71" fmla="*/ 36 h 57"/>
                <a:gd name="T72" fmla="*/ 0 w 57"/>
                <a:gd name="T73" fmla="*/ 36 h 57"/>
                <a:gd name="T74" fmla="*/ 0 w 57"/>
                <a:gd name="T75" fmla="*/ 29 h 57"/>
                <a:gd name="T76" fmla="*/ 7 w 57"/>
                <a:gd name="T77" fmla="*/ 15 h 57"/>
                <a:gd name="T78" fmla="*/ 7 w 57"/>
                <a:gd name="T79" fmla="*/ 15 h 57"/>
                <a:gd name="T80" fmla="*/ 14 w 57"/>
                <a:gd name="T81" fmla="*/ 7 h 57"/>
                <a:gd name="T82" fmla="*/ 28 w 57"/>
                <a:gd name="T83" fmla="*/ 0 h 57"/>
                <a:gd name="T84" fmla="*/ 28 w 57"/>
                <a:gd name="T85" fmla="*/ 0 h 57"/>
                <a:gd name="T86" fmla="*/ 35 w 57"/>
                <a:gd name="T87" fmla="*/ 0 h 57"/>
                <a:gd name="T88" fmla="*/ 50 w 57"/>
                <a:gd name="T89" fmla="*/ 7 h 57"/>
                <a:gd name="T90" fmla="*/ 50 w 57"/>
                <a:gd name="T91" fmla="*/ 7 h 57"/>
                <a:gd name="T92" fmla="*/ 50 w 57"/>
                <a:gd name="T93" fmla="*/ 15 h 57"/>
                <a:gd name="T94" fmla="*/ 57 w 57"/>
                <a:gd name="T95" fmla="*/ 29 h 57"/>
                <a:gd name="T96" fmla="*/ 43 w 57"/>
                <a:gd name="T97" fmla="*/ 36 h 57"/>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57"/>
                <a:gd name="T148" fmla="*/ 0 h 57"/>
                <a:gd name="T149" fmla="*/ 57 w 57"/>
                <a:gd name="T150" fmla="*/ 57 h 57"/>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57" h="57">
                  <a:moveTo>
                    <a:pt x="43" y="36"/>
                  </a:moveTo>
                  <a:lnTo>
                    <a:pt x="35" y="22"/>
                  </a:lnTo>
                  <a:lnTo>
                    <a:pt x="43" y="22"/>
                  </a:lnTo>
                  <a:lnTo>
                    <a:pt x="28" y="15"/>
                  </a:lnTo>
                  <a:lnTo>
                    <a:pt x="35" y="15"/>
                  </a:lnTo>
                  <a:lnTo>
                    <a:pt x="21" y="22"/>
                  </a:lnTo>
                  <a:lnTo>
                    <a:pt x="14" y="36"/>
                  </a:lnTo>
                  <a:lnTo>
                    <a:pt x="14" y="29"/>
                  </a:lnTo>
                  <a:lnTo>
                    <a:pt x="21" y="43"/>
                  </a:lnTo>
                  <a:lnTo>
                    <a:pt x="21" y="36"/>
                  </a:lnTo>
                  <a:lnTo>
                    <a:pt x="35" y="43"/>
                  </a:lnTo>
                  <a:lnTo>
                    <a:pt x="28" y="43"/>
                  </a:lnTo>
                  <a:lnTo>
                    <a:pt x="43" y="36"/>
                  </a:lnTo>
                  <a:lnTo>
                    <a:pt x="35" y="43"/>
                  </a:lnTo>
                  <a:lnTo>
                    <a:pt x="43" y="29"/>
                  </a:lnTo>
                  <a:lnTo>
                    <a:pt x="57" y="36"/>
                  </a:lnTo>
                  <a:lnTo>
                    <a:pt x="50" y="50"/>
                  </a:lnTo>
                  <a:lnTo>
                    <a:pt x="35" y="57"/>
                  </a:lnTo>
                  <a:lnTo>
                    <a:pt x="28" y="57"/>
                  </a:lnTo>
                  <a:lnTo>
                    <a:pt x="14" y="50"/>
                  </a:lnTo>
                  <a:lnTo>
                    <a:pt x="7" y="50"/>
                  </a:lnTo>
                  <a:lnTo>
                    <a:pt x="0" y="36"/>
                  </a:lnTo>
                  <a:lnTo>
                    <a:pt x="0" y="29"/>
                  </a:lnTo>
                  <a:lnTo>
                    <a:pt x="7" y="15"/>
                  </a:lnTo>
                  <a:lnTo>
                    <a:pt x="14" y="7"/>
                  </a:lnTo>
                  <a:lnTo>
                    <a:pt x="28" y="0"/>
                  </a:lnTo>
                  <a:lnTo>
                    <a:pt x="35" y="0"/>
                  </a:lnTo>
                  <a:lnTo>
                    <a:pt x="50" y="7"/>
                  </a:lnTo>
                  <a:lnTo>
                    <a:pt x="50" y="15"/>
                  </a:lnTo>
                  <a:lnTo>
                    <a:pt x="57" y="29"/>
                  </a:lnTo>
                  <a:lnTo>
                    <a:pt x="43" y="36"/>
                  </a:lnTo>
                  <a:close/>
                </a:path>
              </a:pathLst>
            </a:custGeom>
            <a:blipFill dpi="0" rotWithShape="0">
              <a:blip r:embed="rId3" cstate="print"/>
              <a:srcRect/>
              <a:tile tx="0" ty="0" sx="100000" sy="100000" flip="none" algn="tl"/>
            </a:blipFill>
            <a:ln w="9525">
              <a:noFill/>
              <a:round/>
              <a:headEnd/>
              <a:tailEnd/>
            </a:ln>
          </p:spPr>
          <p:txBody>
            <a:bodyPr/>
            <a:lstStyle/>
            <a:p>
              <a:endParaRPr lang="en-US"/>
            </a:p>
          </p:txBody>
        </p:sp>
        <p:sp>
          <p:nvSpPr>
            <p:cNvPr id="141869" name="Freeform 277"/>
            <p:cNvSpPr>
              <a:spLocks/>
            </p:cNvSpPr>
            <p:nvPr/>
          </p:nvSpPr>
          <p:spPr bwMode="auto">
            <a:xfrm>
              <a:off x="1723" y="1639"/>
              <a:ext cx="14" cy="7"/>
            </a:xfrm>
            <a:custGeom>
              <a:avLst/>
              <a:gdLst>
                <a:gd name="T0" fmla="*/ 0 w 14"/>
                <a:gd name="T1" fmla="*/ 0 h 7"/>
                <a:gd name="T2" fmla="*/ 0 w 14"/>
                <a:gd name="T3" fmla="*/ 0 h 7"/>
                <a:gd name="T4" fmla="*/ 0 w 14"/>
                <a:gd name="T5" fmla="*/ 7 h 7"/>
                <a:gd name="T6" fmla="*/ 14 w 14"/>
                <a:gd name="T7" fmla="*/ 0 h 7"/>
                <a:gd name="T8" fmla="*/ 14 w 14"/>
                <a:gd name="T9" fmla="*/ 7 h 7"/>
                <a:gd name="T10" fmla="*/ 14 w 14"/>
                <a:gd name="T11" fmla="*/ 7 h 7"/>
                <a:gd name="T12" fmla="*/ 0 w 14"/>
                <a:gd name="T13" fmla="*/ 0 h 7"/>
                <a:gd name="T14" fmla="*/ 0 60000 65536"/>
                <a:gd name="T15" fmla="*/ 0 60000 65536"/>
                <a:gd name="T16" fmla="*/ 0 60000 65536"/>
                <a:gd name="T17" fmla="*/ 0 60000 65536"/>
                <a:gd name="T18" fmla="*/ 0 60000 65536"/>
                <a:gd name="T19" fmla="*/ 0 60000 65536"/>
                <a:gd name="T20" fmla="*/ 0 60000 65536"/>
                <a:gd name="T21" fmla="*/ 0 w 14"/>
                <a:gd name="T22" fmla="*/ 0 h 7"/>
                <a:gd name="T23" fmla="*/ 14 w 14"/>
                <a:gd name="T24" fmla="*/ 7 h 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 h="7">
                  <a:moveTo>
                    <a:pt x="0" y="0"/>
                  </a:moveTo>
                  <a:lnTo>
                    <a:pt x="0" y="0"/>
                  </a:lnTo>
                  <a:lnTo>
                    <a:pt x="0" y="7"/>
                  </a:lnTo>
                  <a:lnTo>
                    <a:pt x="14" y="0"/>
                  </a:lnTo>
                  <a:lnTo>
                    <a:pt x="14" y="7"/>
                  </a:lnTo>
                  <a:lnTo>
                    <a:pt x="0" y="0"/>
                  </a:lnTo>
                  <a:close/>
                </a:path>
              </a:pathLst>
            </a:custGeom>
            <a:blipFill dpi="0" rotWithShape="0">
              <a:blip r:embed="rId3" cstate="print"/>
              <a:srcRect/>
              <a:tile tx="0" ty="0" sx="100000" sy="100000" flip="none" algn="tl"/>
            </a:blipFill>
            <a:ln w="9525">
              <a:noFill/>
              <a:round/>
              <a:headEnd/>
              <a:tailEnd/>
            </a:ln>
          </p:spPr>
          <p:txBody>
            <a:bodyPr/>
            <a:lstStyle/>
            <a:p>
              <a:endParaRPr lang="en-US"/>
            </a:p>
          </p:txBody>
        </p:sp>
        <p:sp>
          <p:nvSpPr>
            <p:cNvPr id="141870" name="Rectangle 278"/>
            <p:cNvSpPr>
              <a:spLocks noChangeArrowheads="1"/>
            </p:cNvSpPr>
            <p:nvPr/>
          </p:nvSpPr>
          <p:spPr bwMode="auto">
            <a:xfrm>
              <a:off x="1637" y="1632"/>
              <a:ext cx="7" cy="14"/>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871" name="Rectangle 279"/>
            <p:cNvSpPr>
              <a:spLocks noChangeArrowheads="1"/>
            </p:cNvSpPr>
            <p:nvPr/>
          </p:nvSpPr>
          <p:spPr bwMode="auto">
            <a:xfrm>
              <a:off x="1687" y="1632"/>
              <a:ext cx="7" cy="14"/>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872" name="Rectangle 280"/>
            <p:cNvSpPr>
              <a:spLocks noChangeArrowheads="1"/>
            </p:cNvSpPr>
            <p:nvPr/>
          </p:nvSpPr>
          <p:spPr bwMode="auto">
            <a:xfrm>
              <a:off x="1644" y="1632"/>
              <a:ext cx="43" cy="14"/>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873" name="Rectangle 281"/>
            <p:cNvSpPr>
              <a:spLocks noChangeArrowheads="1"/>
            </p:cNvSpPr>
            <p:nvPr/>
          </p:nvSpPr>
          <p:spPr bwMode="auto">
            <a:xfrm>
              <a:off x="1887" y="1503"/>
              <a:ext cx="7" cy="15"/>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874" name="Rectangle 282"/>
            <p:cNvSpPr>
              <a:spLocks noChangeArrowheads="1"/>
            </p:cNvSpPr>
            <p:nvPr/>
          </p:nvSpPr>
          <p:spPr bwMode="auto">
            <a:xfrm>
              <a:off x="1808" y="1503"/>
              <a:ext cx="7" cy="15"/>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875" name="Rectangle 283"/>
            <p:cNvSpPr>
              <a:spLocks noChangeArrowheads="1"/>
            </p:cNvSpPr>
            <p:nvPr/>
          </p:nvSpPr>
          <p:spPr bwMode="auto">
            <a:xfrm>
              <a:off x="1815" y="1503"/>
              <a:ext cx="72" cy="15"/>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876" name="Rectangle 284"/>
            <p:cNvSpPr>
              <a:spLocks noChangeArrowheads="1"/>
            </p:cNvSpPr>
            <p:nvPr/>
          </p:nvSpPr>
          <p:spPr bwMode="auto">
            <a:xfrm>
              <a:off x="1687" y="1339"/>
              <a:ext cx="82" cy="136"/>
            </a:xfrm>
            <a:prstGeom prst="rect">
              <a:avLst/>
            </a:prstGeom>
            <a:noFill/>
            <a:ln w="9525">
              <a:noFill/>
              <a:miter lim="800000"/>
              <a:headEnd/>
              <a:tailEnd/>
            </a:ln>
          </p:spPr>
          <p:txBody>
            <a:bodyPr wrap="none" lIns="0" tIns="0" rIns="0" bIns="0">
              <a:spAutoFit/>
            </a:bodyPr>
            <a:lstStyle/>
            <a:p>
              <a:pPr eaLnBrk="1" hangingPunct="1"/>
              <a:r>
                <a:rPr lang="en-US" sz="1400" b="1">
                  <a:solidFill>
                    <a:srgbClr val="000000"/>
                  </a:solidFill>
                  <a:latin typeface="Times New Roman" pitchFamily="18" charset="0"/>
                </a:rPr>
                <a:t>V</a:t>
              </a:r>
              <a:endParaRPr lang="en-US" sz="2800">
                <a:solidFill>
                  <a:srgbClr val="000000"/>
                </a:solidFill>
                <a:latin typeface="Arial" pitchFamily="34" charset="0"/>
              </a:endParaRPr>
            </a:p>
          </p:txBody>
        </p:sp>
        <p:sp>
          <p:nvSpPr>
            <p:cNvPr id="141877" name="Rectangle 285"/>
            <p:cNvSpPr>
              <a:spLocks noChangeArrowheads="1"/>
            </p:cNvSpPr>
            <p:nvPr/>
          </p:nvSpPr>
          <p:spPr bwMode="auto">
            <a:xfrm>
              <a:off x="1765" y="1389"/>
              <a:ext cx="129" cy="107"/>
            </a:xfrm>
            <a:prstGeom prst="rect">
              <a:avLst/>
            </a:prstGeom>
            <a:noFill/>
            <a:ln w="9525">
              <a:noFill/>
              <a:miter lim="800000"/>
              <a:headEnd/>
              <a:tailEnd/>
            </a:ln>
          </p:spPr>
          <p:txBody>
            <a:bodyPr wrap="none" lIns="0" tIns="0" rIns="0" bIns="0">
              <a:spAutoFit/>
            </a:bodyPr>
            <a:lstStyle/>
            <a:p>
              <a:pPr eaLnBrk="1" hangingPunct="1"/>
              <a:r>
                <a:rPr lang="en-US" sz="1100" b="1">
                  <a:solidFill>
                    <a:srgbClr val="000000"/>
                  </a:solidFill>
                  <a:latin typeface="Times New Roman" pitchFamily="18" charset="0"/>
                </a:rPr>
                <a:t>DD</a:t>
              </a:r>
              <a:endParaRPr lang="en-US" sz="2800">
                <a:solidFill>
                  <a:srgbClr val="000000"/>
                </a:solidFill>
                <a:latin typeface="Arial" pitchFamily="34" charset="0"/>
              </a:endParaRPr>
            </a:p>
          </p:txBody>
        </p:sp>
        <p:sp>
          <p:nvSpPr>
            <p:cNvPr id="141878" name="Rectangle 286"/>
            <p:cNvSpPr>
              <a:spLocks noChangeArrowheads="1"/>
            </p:cNvSpPr>
            <p:nvPr/>
          </p:nvSpPr>
          <p:spPr bwMode="auto">
            <a:xfrm>
              <a:off x="1095" y="1539"/>
              <a:ext cx="14" cy="7"/>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879" name="Rectangle 287"/>
            <p:cNvSpPr>
              <a:spLocks noChangeArrowheads="1"/>
            </p:cNvSpPr>
            <p:nvPr/>
          </p:nvSpPr>
          <p:spPr bwMode="auto">
            <a:xfrm>
              <a:off x="1095" y="1731"/>
              <a:ext cx="14" cy="8"/>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880" name="Rectangle 288"/>
            <p:cNvSpPr>
              <a:spLocks noChangeArrowheads="1"/>
            </p:cNvSpPr>
            <p:nvPr/>
          </p:nvSpPr>
          <p:spPr bwMode="auto">
            <a:xfrm>
              <a:off x="1095" y="1546"/>
              <a:ext cx="14" cy="185"/>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881" name="Rectangle 289"/>
            <p:cNvSpPr>
              <a:spLocks noChangeArrowheads="1"/>
            </p:cNvSpPr>
            <p:nvPr/>
          </p:nvSpPr>
          <p:spPr bwMode="auto">
            <a:xfrm>
              <a:off x="1016" y="1689"/>
              <a:ext cx="7" cy="14"/>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882" name="Rectangle 290"/>
            <p:cNvSpPr>
              <a:spLocks noChangeArrowheads="1"/>
            </p:cNvSpPr>
            <p:nvPr/>
          </p:nvSpPr>
          <p:spPr bwMode="auto">
            <a:xfrm>
              <a:off x="1023" y="1689"/>
              <a:ext cx="86" cy="14"/>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883" name="Rectangle 291"/>
            <p:cNvSpPr>
              <a:spLocks noChangeArrowheads="1"/>
            </p:cNvSpPr>
            <p:nvPr/>
          </p:nvSpPr>
          <p:spPr bwMode="auto">
            <a:xfrm>
              <a:off x="1095" y="1567"/>
              <a:ext cx="14" cy="129"/>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884" name="Rectangle 292"/>
            <p:cNvSpPr>
              <a:spLocks noChangeArrowheads="1"/>
            </p:cNvSpPr>
            <p:nvPr/>
          </p:nvSpPr>
          <p:spPr bwMode="auto">
            <a:xfrm>
              <a:off x="1016" y="1567"/>
              <a:ext cx="7" cy="15"/>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885" name="Rectangle 293"/>
            <p:cNvSpPr>
              <a:spLocks noChangeArrowheads="1"/>
            </p:cNvSpPr>
            <p:nvPr/>
          </p:nvSpPr>
          <p:spPr bwMode="auto">
            <a:xfrm>
              <a:off x="1023" y="1567"/>
              <a:ext cx="79" cy="15"/>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886" name="Rectangle 294"/>
            <p:cNvSpPr>
              <a:spLocks noChangeArrowheads="1"/>
            </p:cNvSpPr>
            <p:nvPr/>
          </p:nvSpPr>
          <p:spPr bwMode="auto">
            <a:xfrm>
              <a:off x="1016" y="1575"/>
              <a:ext cx="15" cy="7"/>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887" name="Rectangle 295"/>
            <p:cNvSpPr>
              <a:spLocks noChangeArrowheads="1"/>
            </p:cNvSpPr>
            <p:nvPr/>
          </p:nvSpPr>
          <p:spPr bwMode="auto">
            <a:xfrm>
              <a:off x="1016" y="1503"/>
              <a:ext cx="15" cy="7"/>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888" name="Rectangle 296"/>
            <p:cNvSpPr>
              <a:spLocks noChangeArrowheads="1"/>
            </p:cNvSpPr>
            <p:nvPr/>
          </p:nvSpPr>
          <p:spPr bwMode="auto">
            <a:xfrm>
              <a:off x="1016" y="1510"/>
              <a:ext cx="15" cy="65"/>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889" name="Rectangle 297"/>
            <p:cNvSpPr>
              <a:spLocks noChangeArrowheads="1"/>
            </p:cNvSpPr>
            <p:nvPr/>
          </p:nvSpPr>
          <p:spPr bwMode="auto">
            <a:xfrm>
              <a:off x="1016" y="1689"/>
              <a:ext cx="15" cy="7"/>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890" name="Rectangle 298"/>
            <p:cNvSpPr>
              <a:spLocks noChangeArrowheads="1"/>
            </p:cNvSpPr>
            <p:nvPr/>
          </p:nvSpPr>
          <p:spPr bwMode="auto">
            <a:xfrm>
              <a:off x="1016" y="1760"/>
              <a:ext cx="15" cy="7"/>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891" name="Rectangle 299"/>
            <p:cNvSpPr>
              <a:spLocks noChangeArrowheads="1"/>
            </p:cNvSpPr>
            <p:nvPr/>
          </p:nvSpPr>
          <p:spPr bwMode="auto">
            <a:xfrm>
              <a:off x="1016" y="1696"/>
              <a:ext cx="15" cy="64"/>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892" name="Rectangle 300"/>
            <p:cNvSpPr>
              <a:spLocks noChangeArrowheads="1"/>
            </p:cNvSpPr>
            <p:nvPr/>
          </p:nvSpPr>
          <p:spPr bwMode="auto">
            <a:xfrm>
              <a:off x="1130" y="1567"/>
              <a:ext cx="15" cy="8"/>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893" name="Rectangle 301"/>
            <p:cNvSpPr>
              <a:spLocks noChangeArrowheads="1"/>
            </p:cNvSpPr>
            <p:nvPr/>
          </p:nvSpPr>
          <p:spPr bwMode="auto">
            <a:xfrm>
              <a:off x="1130" y="1696"/>
              <a:ext cx="15" cy="7"/>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894" name="Rectangle 302"/>
            <p:cNvSpPr>
              <a:spLocks noChangeArrowheads="1"/>
            </p:cNvSpPr>
            <p:nvPr/>
          </p:nvSpPr>
          <p:spPr bwMode="auto">
            <a:xfrm>
              <a:off x="1130" y="1575"/>
              <a:ext cx="15" cy="121"/>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895" name="Freeform 303"/>
            <p:cNvSpPr>
              <a:spLocks/>
            </p:cNvSpPr>
            <p:nvPr/>
          </p:nvSpPr>
          <p:spPr bwMode="auto">
            <a:xfrm>
              <a:off x="1138" y="1610"/>
              <a:ext cx="57" cy="57"/>
            </a:xfrm>
            <a:custGeom>
              <a:avLst/>
              <a:gdLst>
                <a:gd name="T0" fmla="*/ 42 w 57"/>
                <a:gd name="T1" fmla="*/ 36 h 57"/>
                <a:gd name="T2" fmla="*/ 35 w 57"/>
                <a:gd name="T3" fmla="*/ 22 h 57"/>
                <a:gd name="T4" fmla="*/ 42 w 57"/>
                <a:gd name="T5" fmla="*/ 22 h 57"/>
                <a:gd name="T6" fmla="*/ 42 w 57"/>
                <a:gd name="T7" fmla="*/ 22 h 57"/>
                <a:gd name="T8" fmla="*/ 28 w 57"/>
                <a:gd name="T9" fmla="*/ 15 h 57"/>
                <a:gd name="T10" fmla="*/ 35 w 57"/>
                <a:gd name="T11" fmla="*/ 15 h 57"/>
                <a:gd name="T12" fmla="*/ 35 w 57"/>
                <a:gd name="T13" fmla="*/ 15 h 57"/>
                <a:gd name="T14" fmla="*/ 21 w 57"/>
                <a:gd name="T15" fmla="*/ 22 h 57"/>
                <a:gd name="T16" fmla="*/ 21 w 57"/>
                <a:gd name="T17" fmla="*/ 22 h 57"/>
                <a:gd name="T18" fmla="*/ 21 w 57"/>
                <a:gd name="T19" fmla="*/ 22 h 57"/>
                <a:gd name="T20" fmla="*/ 14 w 57"/>
                <a:gd name="T21" fmla="*/ 36 h 57"/>
                <a:gd name="T22" fmla="*/ 14 w 57"/>
                <a:gd name="T23" fmla="*/ 29 h 57"/>
                <a:gd name="T24" fmla="*/ 14 w 57"/>
                <a:gd name="T25" fmla="*/ 29 h 57"/>
                <a:gd name="T26" fmla="*/ 21 w 57"/>
                <a:gd name="T27" fmla="*/ 43 h 57"/>
                <a:gd name="T28" fmla="*/ 21 w 57"/>
                <a:gd name="T29" fmla="*/ 36 h 57"/>
                <a:gd name="T30" fmla="*/ 21 w 57"/>
                <a:gd name="T31" fmla="*/ 36 h 57"/>
                <a:gd name="T32" fmla="*/ 35 w 57"/>
                <a:gd name="T33" fmla="*/ 43 h 57"/>
                <a:gd name="T34" fmla="*/ 28 w 57"/>
                <a:gd name="T35" fmla="*/ 43 h 57"/>
                <a:gd name="T36" fmla="*/ 28 w 57"/>
                <a:gd name="T37" fmla="*/ 43 h 57"/>
                <a:gd name="T38" fmla="*/ 42 w 57"/>
                <a:gd name="T39" fmla="*/ 36 h 57"/>
                <a:gd name="T40" fmla="*/ 35 w 57"/>
                <a:gd name="T41" fmla="*/ 43 h 57"/>
                <a:gd name="T42" fmla="*/ 35 w 57"/>
                <a:gd name="T43" fmla="*/ 43 h 57"/>
                <a:gd name="T44" fmla="*/ 42 w 57"/>
                <a:gd name="T45" fmla="*/ 29 h 57"/>
                <a:gd name="T46" fmla="*/ 42 w 57"/>
                <a:gd name="T47" fmla="*/ 29 h 57"/>
                <a:gd name="T48" fmla="*/ 57 w 57"/>
                <a:gd name="T49" fmla="*/ 36 h 57"/>
                <a:gd name="T50" fmla="*/ 57 w 57"/>
                <a:gd name="T51" fmla="*/ 36 h 57"/>
                <a:gd name="T52" fmla="*/ 50 w 57"/>
                <a:gd name="T53" fmla="*/ 50 h 57"/>
                <a:gd name="T54" fmla="*/ 50 w 57"/>
                <a:gd name="T55" fmla="*/ 50 h 57"/>
                <a:gd name="T56" fmla="*/ 50 w 57"/>
                <a:gd name="T57" fmla="*/ 50 h 57"/>
                <a:gd name="T58" fmla="*/ 35 w 57"/>
                <a:gd name="T59" fmla="*/ 57 h 57"/>
                <a:gd name="T60" fmla="*/ 35 w 57"/>
                <a:gd name="T61" fmla="*/ 57 h 57"/>
                <a:gd name="T62" fmla="*/ 28 w 57"/>
                <a:gd name="T63" fmla="*/ 57 h 57"/>
                <a:gd name="T64" fmla="*/ 14 w 57"/>
                <a:gd name="T65" fmla="*/ 50 h 57"/>
                <a:gd name="T66" fmla="*/ 14 w 57"/>
                <a:gd name="T67" fmla="*/ 50 h 57"/>
                <a:gd name="T68" fmla="*/ 7 w 57"/>
                <a:gd name="T69" fmla="*/ 50 h 57"/>
                <a:gd name="T70" fmla="*/ 0 w 57"/>
                <a:gd name="T71" fmla="*/ 36 h 57"/>
                <a:gd name="T72" fmla="*/ 0 w 57"/>
                <a:gd name="T73" fmla="*/ 36 h 57"/>
                <a:gd name="T74" fmla="*/ 0 w 57"/>
                <a:gd name="T75" fmla="*/ 29 h 57"/>
                <a:gd name="T76" fmla="*/ 7 w 57"/>
                <a:gd name="T77" fmla="*/ 15 h 57"/>
                <a:gd name="T78" fmla="*/ 7 w 57"/>
                <a:gd name="T79" fmla="*/ 15 h 57"/>
                <a:gd name="T80" fmla="*/ 14 w 57"/>
                <a:gd name="T81" fmla="*/ 7 h 57"/>
                <a:gd name="T82" fmla="*/ 28 w 57"/>
                <a:gd name="T83" fmla="*/ 0 h 57"/>
                <a:gd name="T84" fmla="*/ 28 w 57"/>
                <a:gd name="T85" fmla="*/ 0 h 57"/>
                <a:gd name="T86" fmla="*/ 35 w 57"/>
                <a:gd name="T87" fmla="*/ 0 h 57"/>
                <a:gd name="T88" fmla="*/ 50 w 57"/>
                <a:gd name="T89" fmla="*/ 7 h 57"/>
                <a:gd name="T90" fmla="*/ 50 w 57"/>
                <a:gd name="T91" fmla="*/ 7 h 57"/>
                <a:gd name="T92" fmla="*/ 50 w 57"/>
                <a:gd name="T93" fmla="*/ 15 h 57"/>
                <a:gd name="T94" fmla="*/ 57 w 57"/>
                <a:gd name="T95" fmla="*/ 29 h 57"/>
                <a:gd name="T96" fmla="*/ 42 w 57"/>
                <a:gd name="T97" fmla="*/ 36 h 57"/>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57"/>
                <a:gd name="T148" fmla="*/ 0 h 57"/>
                <a:gd name="T149" fmla="*/ 57 w 57"/>
                <a:gd name="T150" fmla="*/ 57 h 57"/>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57" h="57">
                  <a:moveTo>
                    <a:pt x="42" y="36"/>
                  </a:moveTo>
                  <a:lnTo>
                    <a:pt x="35" y="22"/>
                  </a:lnTo>
                  <a:lnTo>
                    <a:pt x="42" y="22"/>
                  </a:lnTo>
                  <a:lnTo>
                    <a:pt x="28" y="15"/>
                  </a:lnTo>
                  <a:lnTo>
                    <a:pt x="35" y="15"/>
                  </a:lnTo>
                  <a:lnTo>
                    <a:pt x="21" y="22"/>
                  </a:lnTo>
                  <a:lnTo>
                    <a:pt x="14" y="36"/>
                  </a:lnTo>
                  <a:lnTo>
                    <a:pt x="14" y="29"/>
                  </a:lnTo>
                  <a:lnTo>
                    <a:pt x="21" y="43"/>
                  </a:lnTo>
                  <a:lnTo>
                    <a:pt x="21" y="36"/>
                  </a:lnTo>
                  <a:lnTo>
                    <a:pt x="35" y="43"/>
                  </a:lnTo>
                  <a:lnTo>
                    <a:pt x="28" y="43"/>
                  </a:lnTo>
                  <a:lnTo>
                    <a:pt x="42" y="36"/>
                  </a:lnTo>
                  <a:lnTo>
                    <a:pt x="35" y="43"/>
                  </a:lnTo>
                  <a:lnTo>
                    <a:pt x="42" y="29"/>
                  </a:lnTo>
                  <a:lnTo>
                    <a:pt x="57" y="36"/>
                  </a:lnTo>
                  <a:lnTo>
                    <a:pt x="50" y="50"/>
                  </a:lnTo>
                  <a:lnTo>
                    <a:pt x="35" y="57"/>
                  </a:lnTo>
                  <a:lnTo>
                    <a:pt x="28" y="57"/>
                  </a:lnTo>
                  <a:lnTo>
                    <a:pt x="14" y="50"/>
                  </a:lnTo>
                  <a:lnTo>
                    <a:pt x="7" y="50"/>
                  </a:lnTo>
                  <a:lnTo>
                    <a:pt x="0" y="36"/>
                  </a:lnTo>
                  <a:lnTo>
                    <a:pt x="0" y="29"/>
                  </a:lnTo>
                  <a:lnTo>
                    <a:pt x="7" y="15"/>
                  </a:lnTo>
                  <a:lnTo>
                    <a:pt x="14" y="7"/>
                  </a:lnTo>
                  <a:lnTo>
                    <a:pt x="28" y="0"/>
                  </a:lnTo>
                  <a:lnTo>
                    <a:pt x="35" y="0"/>
                  </a:lnTo>
                  <a:lnTo>
                    <a:pt x="50" y="7"/>
                  </a:lnTo>
                  <a:lnTo>
                    <a:pt x="50" y="15"/>
                  </a:lnTo>
                  <a:lnTo>
                    <a:pt x="57" y="29"/>
                  </a:lnTo>
                  <a:lnTo>
                    <a:pt x="42" y="36"/>
                  </a:lnTo>
                  <a:close/>
                </a:path>
              </a:pathLst>
            </a:custGeom>
            <a:blipFill dpi="0" rotWithShape="0">
              <a:blip r:embed="rId3" cstate="print"/>
              <a:srcRect/>
              <a:tile tx="0" ty="0" sx="100000" sy="100000" flip="none" algn="tl"/>
            </a:blipFill>
            <a:ln w="9525">
              <a:noFill/>
              <a:round/>
              <a:headEnd/>
              <a:tailEnd/>
            </a:ln>
          </p:spPr>
          <p:txBody>
            <a:bodyPr/>
            <a:lstStyle/>
            <a:p>
              <a:endParaRPr lang="en-US"/>
            </a:p>
          </p:txBody>
        </p:sp>
        <p:sp>
          <p:nvSpPr>
            <p:cNvPr id="141896" name="Freeform 304"/>
            <p:cNvSpPr>
              <a:spLocks/>
            </p:cNvSpPr>
            <p:nvPr/>
          </p:nvSpPr>
          <p:spPr bwMode="auto">
            <a:xfrm>
              <a:off x="1180" y="1639"/>
              <a:ext cx="15" cy="7"/>
            </a:xfrm>
            <a:custGeom>
              <a:avLst/>
              <a:gdLst>
                <a:gd name="T0" fmla="*/ 0 w 15"/>
                <a:gd name="T1" fmla="*/ 0 h 7"/>
                <a:gd name="T2" fmla="*/ 0 w 15"/>
                <a:gd name="T3" fmla="*/ 0 h 7"/>
                <a:gd name="T4" fmla="*/ 0 w 15"/>
                <a:gd name="T5" fmla="*/ 7 h 7"/>
                <a:gd name="T6" fmla="*/ 15 w 15"/>
                <a:gd name="T7" fmla="*/ 0 h 7"/>
                <a:gd name="T8" fmla="*/ 15 w 15"/>
                <a:gd name="T9" fmla="*/ 7 h 7"/>
                <a:gd name="T10" fmla="*/ 15 w 15"/>
                <a:gd name="T11" fmla="*/ 7 h 7"/>
                <a:gd name="T12" fmla="*/ 0 w 15"/>
                <a:gd name="T13" fmla="*/ 0 h 7"/>
                <a:gd name="T14" fmla="*/ 0 60000 65536"/>
                <a:gd name="T15" fmla="*/ 0 60000 65536"/>
                <a:gd name="T16" fmla="*/ 0 60000 65536"/>
                <a:gd name="T17" fmla="*/ 0 60000 65536"/>
                <a:gd name="T18" fmla="*/ 0 60000 65536"/>
                <a:gd name="T19" fmla="*/ 0 60000 65536"/>
                <a:gd name="T20" fmla="*/ 0 60000 65536"/>
                <a:gd name="T21" fmla="*/ 0 w 15"/>
                <a:gd name="T22" fmla="*/ 0 h 7"/>
                <a:gd name="T23" fmla="*/ 15 w 15"/>
                <a:gd name="T24" fmla="*/ 7 h 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5" h="7">
                  <a:moveTo>
                    <a:pt x="0" y="0"/>
                  </a:moveTo>
                  <a:lnTo>
                    <a:pt x="0" y="0"/>
                  </a:lnTo>
                  <a:lnTo>
                    <a:pt x="0" y="7"/>
                  </a:lnTo>
                  <a:lnTo>
                    <a:pt x="15" y="0"/>
                  </a:lnTo>
                  <a:lnTo>
                    <a:pt x="15" y="7"/>
                  </a:lnTo>
                  <a:lnTo>
                    <a:pt x="0" y="0"/>
                  </a:lnTo>
                  <a:close/>
                </a:path>
              </a:pathLst>
            </a:custGeom>
            <a:blipFill dpi="0" rotWithShape="0">
              <a:blip r:embed="rId3" cstate="print"/>
              <a:srcRect/>
              <a:tile tx="0" ty="0" sx="100000" sy="100000" flip="none" algn="tl"/>
            </a:blipFill>
            <a:ln w="9525">
              <a:noFill/>
              <a:round/>
              <a:headEnd/>
              <a:tailEnd/>
            </a:ln>
          </p:spPr>
          <p:txBody>
            <a:bodyPr/>
            <a:lstStyle/>
            <a:p>
              <a:endParaRPr lang="en-US"/>
            </a:p>
          </p:txBody>
        </p:sp>
        <p:sp>
          <p:nvSpPr>
            <p:cNvPr id="141897" name="Rectangle 305"/>
            <p:cNvSpPr>
              <a:spLocks noChangeArrowheads="1"/>
            </p:cNvSpPr>
            <p:nvPr/>
          </p:nvSpPr>
          <p:spPr bwMode="auto">
            <a:xfrm>
              <a:off x="1230" y="1632"/>
              <a:ext cx="8" cy="14"/>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898" name="Rectangle 306"/>
            <p:cNvSpPr>
              <a:spLocks noChangeArrowheads="1"/>
            </p:cNvSpPr>
            <p:nvPr/>
          </p:nvSpPr>
          <p:spPr bwMode="auto">
            <a:xfrm>
              <a:off x="1180" y="1632"/>
              <a:ext cx="8" cy="14"/>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899" name="Rectangle 307"/>
            <p:cNvSpPr>
              <a:spLocks noChangeArrowheads="1"/>
            </p:cNvSpPr>
            <p:nvPr/>
          </p:nvSpPr>
          <p:spPr bwMode="auto">
            <a:xfrm>
              <a:off x="1188" y="1632"/>
              <a:ext cx="42" cy="14"/>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900" name="Rectangle 308"/>
            <p:cNvSpPr>
              <a:spLocks noChangeArrowheads="1"/>
            </p:cNvSpPr>
            <p:nvPr/>
          </p:nvSpPr>
          <p:spPr bwMode="auto">
            <a:xfrm>
              <a:off x="981" y="1503"/>
              <a:ext cx="7" cy="15"/>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901" name="Rectangle 309"/>
            <p:cNvSpPr>
              <a:spLocks noChangeArrowheads="1"/>
            </p:cNvSpPr>
            <p:nvPr/>
          </p:nvSpPr>
          <p:spPr bwMode="auto">
            <a:xfrm>
              <a:off x="1059" y="1503"/>
              <a:ext cx="7" cy="15"/>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902" name="Rectangle 310"/>
            <p:cNvSpPr>
              <a:spLocks noChangeArrowheads="1"/>
            </p:cNvSpPr>
            <p:nvPr/>
          </p:nvSpPr>
          <p:spPr bwMode="auto">
            <a:xfrm>
              <a:off x="988" y="1503"/>
              <a:ext cx="71" cy="15"/>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903" name="Rectangle 311"/>
            <p:cNvSpPr>
              <a:spLocks noChangeArrowheads="1"/>
            </p:cNvSpPr>
            <p:nvPr/>
          </p:nvSpPr>
          <p:spPr bwMode="auto">
            <a:xfrm>
              <a:off x="974" y="1339"/>
              <a:ext cx="82" cy="136"/>
            </a:xfrm>
            <a:prstGeom prst="rect">
              <a:avLst/>
            </a:prstGeom>
            <a:noFill/>
            <a:ln w="9525">
              <a:noFill/>
              <a:miter lim="800000"/>
              <a:headEnd/>
              <a:tailEnd/>
            </a:ln>
          </p:spPr>
          <p:txBody>
            <a:bodyPr wrap="none" lIns="0" tIns="0" rIns="0" bIns="0">
              <a:spAutoFit/>
            </a:bodyPr>
            <a:lstStyle/>
            <a:p>
              <a:pPr eaLnBrk="1" hangingPunct="1"/>
              <a:r>
                <a:rPr lang="en-US" sz="1400" b="1">
                  <a:solidFill>
                    <a:srgbClr val="000000"/>
                  </a:solidFill>
                  <a:latin typeface="Times New Roman" pitchFamily="18" charset="0"/>
                </a:rPr>
                <a:t>V</a:t>
              </a:r>
              <a:endParaRPr lang="en-US" sz="2800">
                <a:solidFill>
                  <a:srgbClr val="000000"/>
                </a:solidFill>
                <a:latin typeface="Arial" pitchFamily="34" charset="0"/>
              </a:endParaRPr>
            </a:p>
          </p:txBody>
        </p:sp>
        <p:sp>
          <p:nvSpPr>
            <p:cNvPr id="141904" name="Rectangle 312"/>
            <p:cNvSpPr>
              <a:spLocks noChangeArrowheads="1"/>
            </p:cNvSpPr>
            <p:nvPr/>
          </p:nvSpPr>
          <p:spPr bwMode="auto">
            <a:xfrm>
              <a:off x="1059" y="1389"/>
              <a:ext cx="129" cy="107"/>
            </a:xfrm>
            <a:prstGeom prst="rect">
              <a:avLst/>
            </a:prstGeom>
            <a:noFill/>
            <a:ln w="9525">
              <a:noFill/>
              <a:miter lim="800000"/>
              <a:headEnd/>
              <a:tailEnd/>
            </a:ln>
          </p:spPr>
          <p:txBody>
            <a:bodyPr wrap="none" lIns="0" tIns="0" rIns="0" bIns="0">
              <a:spAutoFit/>
            </a:bodyPr>
            <a:lstStyle/>
            <a:p>
              <a:pPr eaLnBrk="1" hangingPunct="1"/>
              <a:r>
                <a:rPr lang="en-US" sz="1100" b="1">
                  <a:solidFill>
                    <a:srgbClr val="000000"/>
                  </a:solidFill>
                  <a:latin typeface="Times New Roman" pitchFamily="18" charset="0"/>
                </a:rPr>
                <a:t>DD</a:t>
              </a:r>
              <a:endParaRPr lang="en-US" sz="2800">
                <a:solidFill>
                  <a:srgbClr val="000000"/>
                </a:solidFill>
                <a:latin typeface="Arial" pitchFamily="34" charset="0"/>
              </a:endParaRPr>
            </a:p>
          </p:txBody>
        </p:sp>
        <p:sp>
          <p:nvSpPr>
            <p:cNvPr id="141905" name="Rectangle 313"/>
            <p:cNvSpPr>
              <a:spLocks noChangeArrowheads="1"/>
            </p:cNvSpPr>
            <p:nvPr/>
          </p:nvSpPr>
          <p:spPr bwMode="auto">
            <a:xfrm>
              <a:off x="1223" y="1632"/>
              <a:ext cx="7" cy="14"/>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906" name="Rectangle 314"/>
            <p:cNvSpPr>
              <a:spLocks noChangeArrowheads="1"/>
            </p:cNvSpPr>
            <p:nvPr/>
          </p:nvSpPr>
          <p:spPr bwMode="auto">
            <a:xfrm>
              <a:off x="1644" y="1632"/>
              <a:ext cx="7" cy="14"/>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907" name="Rectangle 315"/>
            <p:cNvSpPr>
              <a:spLocks noChangeArrowheads="1"/>
            </p:cNvSpPr>
            <p:nvPr/>
          </p:nvSpPr>
          <p:spPr bwMode="auto">
            <a:xfrm>
              <a:off x="1230" y="1632"/>
              <a:ext cx="414" cy="14"/>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908" name="Rectangle 316"/>
            <p:cNvSpPr>
              <a:spLocks noChangeArrowheads="1"/>
            </p:cNvSpPr>
            <p:nvPr/>
          </p:nvSpPr>
          <p:spPr bwMode="auto">
            <a:xfrm>
              <a:off x="1345" y="1831"/>
              <a:ext cx="7" cy="15"/>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909" name="Rectangle 317"/>
            <p:cNvSpPr>
              <a:spLocks noChangeArrowheads="1"/>
            </p:cNvSpPr>
            <p:nvPr/>
          </p:nvSpPr>
          <p:spPr bwMode="auto">
            <a:xfrm>
              <a:off x="1537" y="1831"/>
              <a:ext cx="7" cy="15"/>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910" name="Rectangle 318"/>
            <p:cNvSpPr>
              <a:spLocks noChangeArrowheads="1"/>
            </p:cNvSpPr>
            <p:nvPr/>
          </p:nvSpPr>
          <p:spPr bwMode="auto">
            <a:xfrm>
              <a:off x="1352" y="1831"/>
              <a:ext cx="185" cy="15"/>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911" name="Rectangle 319"/>
            <p:cNvSpPr>
              <a:spLocks noChangeArrowheads="1"/>
            </p:cNvSpPr>
            <p:nvPr/>
          </p:nvSpPr>
          <p:spPr bwMode="auto">
            <a:xfrm>
              <a:off x="1501" y="1910"/>
              <a:ext cx="15" cy="7"/>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912" name="Rectangle 320"/>
            <p:cNvSpPr>
              <a:spLocks noChangeArrowheads="1"/>
            </p:cNvSpPr>
            <p:nvPr/>
          </p:nvSpPr>
          <p:spPr bwMode="auto">
            <a:xfrm>
              <a:off x="1501" y="1831"/>
              <a:ext cx="15" cy="79"/>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913" name="Rectangle 321"/>
            <p:cNvSpPr>
              <a:spLocks noChangeArrowheads="1"/>
            </p:cNvSpPr>
            <p:nvPr/>
          </p:nvSpPr>
          <p:spPr bwMode="auto">
            <a:xfrm>
              <a:off x="1373" y="1831"/>
              <a:ext cx="136" cy="15"/>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914" name="Rectangle 322"/>
            <p:cNvSpPr>
              <a:spLocks noChangeArrowheads="1"/>
            </p:cNvSpPr>
            <p:nvPr/>
          </p:nvSpPr>
          <p:spPr bwMode="auto">
            <a:xfrm>
              <a:off x="1373" y="1910"/>
              <a:ext cx="14" cy="7"/>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915" name="Rectangle 323"/>
            <p:cNvSpPr>
              <a:spLocks noChangeArrowheads="1"/>
            </p:cNvSpPr>
            <p:nvPr/>
          </p:nvSpPr>
          <p:spPr bwMode="auto">
            <a:xfrm>
              <a:off x="1373" y="1838"/>
              <a:ext cx="14" cy="72"/>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916" name="Rectangle 324"/>
            <p:cNvSpPr>
              <a:spLocks noChangeArrowheads="1"/>
            </p:cNvSpPr>
            <p:nvPr/>
          </p:nvSpPr>
          <p:spPr bwMode="auto">
            <a:xfrm>
              <a:off x="1380" y="1910"/>
              <a:ext cx="7" cy="14"/>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917" name="Rectangle 325"/>
            <p:cNvSpPr>
              <a:spLocks noChangeArrowheads="1"/>
            </p:cNvSpPr>
            <p:nvPr/>
          </p:nvSpPr>
          <p:spPr bwMode="auto">
            <a:xfrm>
              <a:off x="1309" y="1910"/>
              <a:ext cx="7" cy="14"/>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918" name="Rectangle 326"/>
            <p:cNvSpPr>
              <a:spLocks noChangeArrowheads="1"/>
            </p:cNvSpPr>
            <p:nvPr/>
          </p:nvSpPr>
          <p:spPr bwMode="auto">
            <a:xfrm>
              <a:off x="1316" y="1910"/>
              <a:ext cx="64" cy="14"/>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919" name="Rectangle 327"/>
            <p:cNvSpPr>
              <a:spLocks noChangeArrowheads="1"/>
            </p:cNvSpPr>
            <p:nvPr/>
          </p:nvSpPr>
          <p:spPr bwMode="auto">
            <a:xfrm>
              <a:off x="1501" y="1910"/>
              <a:ext cx="8" cy="14"/>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920" name="Rectangle 328"/>
            <p:cNvSpPr>
              <a:spLocks noChangeArrowheads="1"/>
            </p:cNvSpPr>
            <p:nvPr/>
          </p:nvSpPr>
          <p:spPr bwMode="auto">
            <a:xfrm>
              <a:off x="1573" y="1910"/>
              <a:ext cx="7" cy="14"/>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921" name="Rectangle 329"/>
            <p:cNvSpPr>
              <a:spLocks noChangeArrowheads="1"/>
            </p:cNvSpPr>
            <p:nvPr/>
          </p:nvSpPr>
          <p:spPr bwMode="auto">
            <a:xfrm>
              <a:off x="1509" y="1910"/>
              <a:ext cx="64" cy="14"/>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922" name="Rectangle 330"/>
            <p:cNvSpPr>
              <a:spLocks noChangeArrowheads="1"/>
            </p:cNvSpPr>
            <p:nvPr/>
          </p:nvSpPr>
          <p:spPr bwMode="auto">
            <a:xfrm>
              <a:off x="1373" y="1796"/>
              <a:ext cx="7" cy="14"/>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923" name="Rectangle 331"/>
            <p:cNvSpPr>
              <a:spLocks noChangeArrowheads="1"/>
            </p:cNvSpPr>
            <p:nvPr/>
          </p:nvSpPr>
          <p:spPr bwMode="auto">
            <a:xfrm>
              <a:off x="1509" y="1796"/>
              <a:ext cx="7" cy="14"/>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924" name="Rectangle 332"/>
            <p:cNvSpPr>
              <a:spLocks noChangeArrowheads="1"/>
            </p:cNvSpPr>
            <p:nvPr/>
          </p:nvSpPr>
          <p:spPr bwMode="auto">
            <a:xfrm>
              <a:off x="1380" y="1796"/>
              <a:ext cx="129" cy="14"/>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925" name="Freeform 333"/>
            <p:cNvSpPr>
              <a:spLocks/>
            </p:cNvSpPr>
            <p:nvPr/>
          </p:nvSpPr>
          <p:spPr bwMode="auto">
            <a:xfrm>
              <a:off x="1416" y="1746"/>
              <a:ext cx="64" cy="57"/>
            </a:xfrm>
            <a:custGeom>
              <a:avLst/>
              <a:gdLst>
                <a:gd name="T0" fmla="*/ 50 w 64"/>
                <a:gd name="T1" fmla="*/ 35 h 57"/>
                <a:gd name="T2" fmla="*/ 43 w 64"/>
                <a:gd name="T3" fmla="*/ 21 h 57"/>
                <a:gd name="T4" fmla="*/ 50 w 64"/>
                <a:gd name="T5" fmla="*/ 21 h 57"/>
                <a:gd name="T6" fmla="*/ 50 w 64"/>
                <a:gd name="T7" fmla="*/ 21 h 57"/>
                <a:gd name="T8" fmla="*/ 28 w 64"/>
                <a:gd name="T9" fmla="*/ 14 h 57"/>
                <a:gd name="T10" fmla="*/ 36 w 64"/>
                <a:gd name="T11" fmla="*/ 14 h 57"/>
                <a:gd name="T12" fmla="*/ 36 w 64"/>
                <a:gd name="T13" fmla="*/ 14 h 57"/>
                <a:gd name="T14" fmla="*/ 21 w 64"/>
                <a:gd name="T15" fmla="*/ 21 h 57"/>
                <a:gd name="T16" fmla="*/ 21 w 64"/>
                <a:gd name="T17" fmla="*/ 21 h 57"/>
                <a:gd name="T18" fmla="*/ 21 w 64"/>
                <a:gd name="T19" fmla="*/ 21 h 57"/>
                <a:gd name="T20" fmla="*/ 14 w 64"/>
                <a:gd name="T21" fmla="*/ 35 h 57"/>
                <a:gd name="T22" fmla="*/ 14 w 64"/>
                <a:gd name="T23" fmla="*/ 28 h 57"/>
                <a:gd name="T24" fmla="*/ 14 w 64"/>
                <a:gd name="T25" fmla="*/ 28 h 57"/>
                <a:gd name="T26" fmla="*/ 21 w 64"/>
                <a:gd name="T27" fmla="*/ 43 h 57"/>
                <a:gd name="T28" fmla="*/ 21 w 64"/>
                <a:gd name="T29" fmla="*/ 35 h 57"/>
                <a:gd name="T30" fmla="*/ 21 w 64"/>
                <a:gd name="T31" fmla="*/ 35 h 57"/>
                <a:gd name="T32" fmla="*/ 36 w 64"/>
                <a:gd name="T33" fmla="*/ 43 h 57"/>
                <a:gd name="T34" fmla="*/ 28 w 64"/>
                <a:gd name="T35" fmla="*/ 43 h 57"/>
                <a:gd name="T36" fmla="*/ 28 w 64"/>
                <a:gd name="T37" fmla="*/ 43 h 57"/>
                <a:gd name="T38" fmla="*/ 50 w 64"/>
                <a:gd name="T39" fmla="*/ 35 h 57"/>
                <a:gd name="T40" fmla="*/ 43 w 64"/>
                <a:gd name="T41" fmla="*/ 43 h 57"/>
                <a:gd name="T42" fmla="*/ 43 w 64"/>
                <a:gd name="T43" fmla="*/ 43 h 57"/>
                <a:gd name="T44" fmla="*/ 50 w 64"/>
                <a:gd name="T45" fmla="*/ 28 h 57"/>
                <a:gd name="T46" fmla="*/ 50 w 64"/>
                <a:gd name="T47" fmla="*/ 28 h 57"/>
                <a:gd name="T48" fmla="*/ 64 w 64"/>
                <a:gd name="T49" fmla="*/ 35 h 57"/>
                <a:gd name="T50" fmla="*/ 64 w 64"/>
                <a:gd name="T51" fmla="*/ 35 h 57"/>
                <a:gd name="T52" fmla="*/ 57 w 64"/>
                <a:gd name="T53" fmla="*/ 50 h 57"/>
                <a:gd name="T54" fmla="*/ 57 w 64"/>
                <a:gd name="T55" fmla="*/ 50 h 57"/>
                <a:gd name="T56" fmla="*/ 57 w 64"/>
                <a:gd name="T57" fmla="*/ 50 h 57"/>
                <a:gd name="T58" fmla="*/ 36 w 64"/>
                <a:gd name="T59" fmla="*/ 57 h 57"/>
                <a:gd name="T60" fmla="*/ 36 w 64"/>
                <a:gd name="T61" fmla="*/ 57 h 57"/>
                <a:gd name="T62" fmla="*/ 28 w 64"/>
                <a:gd name="T63" fmla="*/ 57 h 57"/>
                <a:gd name="T64" fmla="*/ 14 w 64"/>
                <a:gd name="T65" fmla="*/ 50 h 57"/>
                <a:gd name="T66" fmla="*/ 14 w 64"/>
                <a:gd name="T67" fmla="*/ 50 h 57"/>
                <a:gd name="T68" fmla="*/ 7 w 64"/>
                <a:gd name="T69" fmla="*/ 50 h 57"/>
                <a:gd name="T70" fmla="*/ 0 w 64"/>
                <a:gd name="T71" fmla="*/ 35 h 57"/>
                <a:gd name="T72" fmla="*/ 0 w 64"/>
                <a:gd name="T73" fmla="*/ 35 h 57"/>
                <a:gd name="T74" fmla="*/ 0 w 64"/>
                <a:gd name="T75" fmla="*/ 28 h 57"/>
                <a:gd name="T76" fmla="*/ 7 w 64"/>
                <a:gd name="T77" fmla="*/ 14 h 57"/>
                <a:gd name="T78" fmla="*/ 7 w 64"/>
                <a:gd name="T79" fmla="*/ 14 h 57"/>
                <a:gd name="T80" fmla="*/ 14 w 64"/>
                <a:gd name="T81" fmla="*/ 7 h 57"/>
                <a:gd name="T82" fmla="*/ 28 w 64"/>
                <a:gd name="T83" fmla="*/ 0 h 57"/>
                <a:gd name="T84" fmla="*/ 28 w 64"/>
                <a:gd name="T85" fmla="*/ 0 h 57"/>
                <a:gd name="T86" fmla="*/ 36 w 64"/>
                <a:gd name="T87" fmla="*/ 0 h 57"/>
                <a:gd name="T88" fmla="*/ 57 w 64"/>
                <a:gd name="T89" fmla="*/ 7 h 57"/>
                <a:gd name="T90" fmla="*/ 57 w 64"/>
                <a:gd name="T91" fmla="*/ 7 h 57"/>
                <a:gd name="T92" fmla="*/ 57 w 64"/>
                <a:gd name="T93" fmla="*/ 14 h 57"/>
                <a:gd name="T94" fmla="*/ 64 w 64"/>
                <a:gd name="T95" fmla="*/ 28 h 57"/>
                <a:gd name="T96" fmla="*/ 50 w 64"/>
                <a:gd name="T97" fmla="*/ 35 h 57"/>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64"/>
                <a:gd name="T148" fmla="*/ 0 h 57"/>
                <a:gd name="T149" fmla="*/ 64 w 64"/>
                <a:gd name="T150" fmla="*/ 57 h 57"/>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64" h="57">
                  <a:moveTo>
                    <a:pt x="50" y="35"/>
                  </a:moveTo>
                  <a:lnTo>
                    <a:pt x="43" y="21"/>
                  </a:lnTo>
                  <a:lnTo>
                    <a:pt x="50" y="21"/>
                  </a:lnTo>
                  <a:lnTo>
                    <a:pt x="28" y="14"/>
                  </a:lnTo>
                  <a:lnTo>
                    <a:pt x="36" y="14"/>
                  </a:lnTo>
                  <a:lnTo>
                    <a:pt x="21" y="21"/>
                  </a:lnTo>
                  <a:lnTo>
                    <a:pt x="14" y="35"/>
                  </a:lnTo>
                  <a:lnTo>
                    <a:pt x="14" y="28"/>
                  </a:lnTo>
                  <a:lnTo>
                    <a:pt x="21" y="43"/>
                  </a:lnTo>
                  <a:lnTo>
                    <a:pt x="21" y="35"/>
                  </a:lnTo>
                  <a:lnTo>
                    <a:pt x="36" y="43"/>
                  </a:lnTo>
                  <a:lnTo>
                    <a:pt x="28" y="43"/>
                  </a:lnTo>
                  <a:lnTo>
                    <a:pt x="50" y="35"/>
                  </a:lnTo>
                  <a:lnTo>
                    <a:pt x="43" y="43"/>
                  </a:lnTo>
                  <a:lnTo>
                    <a:pt x="50" y="28"/>
                  </a:lnTo>
                  <a:lnTo>
                    <a:pt x="64" y="35"/>
                  </a:lnTo>
                  <a:lnTo>
                    <a:pt x="57" y="50"/>
                  </a:lnTo>
                  <a:lnTo>
                    <a:pt x="36" y="57"/>
                  </a:lnTo>
                  <a:lnTo>
                    <a:pt x="28" y="57"/>
                  </a:lnTo>
                  <a:lnTo>
                    <a:pt x="14" y="50"/>
                  </a:lnTo>
                  <a:lnTo>
                    <a:pt x="7" y="50"/>
                  </a:lnTo>
                  <a:lnTo>
                    <a:pt x="0" y="35"/>
                  </a:lnTo>
                  <a:lnTo>
                    <a:pt x="0" y="28"/>
                  </a:lnTo>
                  <a:lnTo>
                    <a:pt x="7" y="14"/>
                  </a:lnTo>
                  <a:lnTo>
                    <a:pt x="14" y="7"/>
                  </a:lnTo>
                  <a:lnTo>
                    <a:pt x="28" y="0"/>
                  </a:lnTo>
                  <a:lnTo>
                    <a:pt x="36" y="0"/>
                  </a:lnTo>
                  <a:lnTo>
                    <a:pt x="57" y="7"/>
                  </a:lnTo>
                  <a:lnTo>
                    <a:pt x="57" y="14"/>
                  </a:lnTo>
                  <a:lnTo>
                    <a:pt x="64" y="28"/>
                  </a:lnTo>
                  <a:lnTo>
                    <a:pt x="50" y="35"/>
                  </a:lnTo>
                  <a:close/>
                </a:path>
              </a:pathLst>
            </a:custGeom>
            <a:blipFill dpi="0" rotWithShape="0">
              <a:blip r:embed="rId3" cstate="print"/>
              <a:srcRect/>
              <a:tile tx="0" ty="0" sx="100000" sy="100000" flip="none" algn="tl"/>
            </a:blipFill>
            <a:ln w="9525">
              <a:noFill/>
              <a:round/>
              <a:headEnd/>
              <a:tailEnd/>
            </a:ln>
          </p:spPr>
          <p:txBody>
            <a:bodyPr/>
            <a:lstStyle/>
            <a:p>
              <a:endParaRPr lang="en-US"/>
            </a:p>
          </p:txBody>
        </p:sp>
        <p:sp>
          <p:nvSpPr>
            <p:cNvPr id="141926" name="Freeform 334"/>
            <p:cNvSpPr>
              <a:spLocks/>
            </p:cNvSpPr>
            <p:nvPr/>
          </p:nvSpPr>
          <p:spPr bwMode="auto">
            <a:xfrm>
              <a:off x="1466" y="1774"/>
              <a:ext cx="14" cy="7"/>
            </a:xfrm>
            <a:custGeom>
              <a:avLst/>
              <a:gdLst>
                <a:gd name="T0" fmla="*/ 0 w 14"/>
                <a:gd name="T1" fmla="*/ 0 h 7"/>
                <a:gd name="T2" fmla="*/ 0 w 14"/>
                <a:gd name="T3" fmla="*/ 0 h 7"/>
                <a:gd name="T4" fmla="*/ 0 w 14"/>
                <a:gd name="T5" fmla="*/ 7 h 7"/>
                <a:gd name="T6" fmla="*/ 14 w 14"/>
                <a:gd name="T7" fmla="*/ 0 h 7"/>
                <a:gd name="T8" fmla="*/ 14 w 14"/>
                <a:gd name="T9" fmla="*/ 7 h 7"/>
                <a:gd name="T10" fmla="*/ 14 w 14"/>
                <a:gd name="T11" fmla="*/ 7 h 7"/>
                <a:gd name="T12" fmla="*/ 0 w 14"/>
                <a:gd name="T13" fmla="*/ 0 h 7"/>
                <a:gd name="T14" fmla="*/ 0 60000 65536"/>
                <a:gd name="T15" fmla="*/ 0 60000 65536"/>
                <a:gd name="T16" fmla="*/ 0 60000 65536"/>
                <a:gd name="T17" fmla="*/ 0 60000 65536"/>
                <a:gd name="T18" fmla="*/ 0 60000 65536"/>
                <a:gd name="T19" fmla="*/ 0 60000 65536"/>
                <a:gd name="T20" fmla="*/ 0 60000 65536"/>
                <a:gd name="T21" fmla="*/ 0 w 14"/>
                <a:gd name="T22" fmla="*/ 0 h 7"/>
                <a:gd name="T23" fmla="*/ 14 w 14"/>
                <a:gd name="T24" fmla="*/ 7 h 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 h="7">
                  <a:moveTo>
                    <a:pt x="0" y="0"/>
                  </a:moveTo>
                  <a:lnTo>
                    <a:pt x="0" y="0"/>
                  </a:lnTo>
                  <a:lnTo>
                    <a:pt x="0" y="7"/>
                  </a:lnTo>
                  <a:lnTo>
                    <a:pt x="14" y="0"/>
                  </a:lnTo>
                  <a:lnTo>
                    <a:pt x="14" y="7"/>
                  </a:lnTo>
                  <a:lnTo>
                    <a:pt x="0" y="0"/>
                  </a:lnTo>
                  <a:close/>
                </a:path>
              </a:pathLst>
            </a:custGeom>
            <a:blipFill dpi="0" rotWithShape="0">
              <a:blip r:embed="rId3" cstate="print"/>
              <a:srcRect/>
              <a:tile tx="0" ty="0" sx="100000" sy="100000" flip="none" algn="tl"/>
            </a:blipFill>
            <a:ln w="9525">
              <a:noFill/>
              <a:round/>
              <a:headEnd/>
              <a:tailEnd/>
            </a:ln>
          </p:spPr>
          <p:txBody>
            <a:bodyPr/>
            <a:lstStyle/>
            <a:p>
              <a:endParaRPr lang="en-US"/>
            </a:p>
          </p:txBody>
        </p:sp>
        <p:sp>
          <p:nvSpPr>
            <p:cNvPr id="141927" name="Rectangle 335"/>
            <p:cNvSpPr>
              <a:spLocks noChangeArrowheads="1"/>
            </p:cNvSpPr>
            <p:nvPr/>
          </p:nvSpPr>
          <p:spPr bwMode="auto">
            <a:xfrm>
              <a:off x="1437" y="1703"/>
              <a:ext cx="15" cy="7"/>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928" name="Rectangle 336"/>
            <p:cNvSpPr>
              <a:spLocks noChangeArrowheads="1"/>
            </p:cNvSpPr>
            <p:nvPr/>
          </p:nvSpPr>
          <p:spPr bwMode="auto">
            <a:xfrm>
              <a:off x="1437" y="1753"/>
              <a:ext cx="15" cy="7"/>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929" name="Rectangle 337"/>
            <p:cNvSpPr>
              <a:spLocks noChangeArrowheads="1"/>
            </p:cNvSpPr>
            <p:nvPr/>
          </p:nvSpPr>
          <p:spPr bwMode="auto">
            <a:xfrm>
              <a:off x="1437" y="1710"/>
              <a:ext cx="15" cy="43"/>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930" name="Rectangle 338"/>
            <p:cNvSpPr>
              <a:spLocks noChangeArrowheads="1"/>
            </p:cNvSpPr>
            <p:nvPr/>
          </p:nvSpPr>
          <p:spPr bwMode="auto">
            <a:xfrm>
              <a:off x="1559" y="1903"/>
              <a:ext cx="7" cy="14"/>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931" name="Rectangle 339"/>
            <p:cNvSpPr>
              <a:spLocks noChangeArrowheads="1"/>
            </p:cNvSpPr>
            <p:nvPr/>
          </p:nvSpPr>
          <p:spPr bwMode="auto">
            <a:xfrm>
              <a:off x="1844" y="1903"/>
              <a:ext cx="7" cy="14"/>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932" name="Rectangle 340"/>
            <p:cNvSpPr>
              <a:spLocks noChangeArrowheads="1"/>
            </p:cNvSpPr>
            <p:nvPr/>
          </p:nvSpPr>
          <p:spPr bwMode="auto">
            <a:xfrm>
              <a:off x="1566" y="1903"/>
              <a:ext cx="278" cy="14"/>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933" name="Rectangle 341"/>
            <p:cNvSpPr>
              <a:spLocks noChangeArrowheads="1"/>
            </p:cNvSpPr>
            <p:nvPr/>
          </p:nvSpPr>
          <p:spPr bwMode="auto">
            <a:xfrm>
              <a:off x="1023" y="1903"/>
              <a:ext cx="8" cy="14"/>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934" name="Rectangle 342"/>
            <p:cNvSpPr>
              <a:spLocks noChangeArrowheads="1"/>
            </p:cNvSpPr>
            <p:nvPr/>
          </p:nvSpPr>
          <p:spPr bwMode="auto">
            <a:xfrm>
              <a:off x="1309" y="1903"/>
              <a:ext cx="7" cy="14"/>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935" name="Rectangle 343"/>
            <p:cNvSpPr>
              <a:spLocks noChangeArrowheads="1"/>
            </p:cNvSpPr>
            <p:nvPr/>
          </p:nvSpPr>
          <p:spPr bwMode="auto">
            <a:xfrm>
              <a:off x="1031" y="1903"/>
              <a:ext cx="278" cy="14"/>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936" name="Rectangle 344"/>
            <p:cNvSpPr>
              <a:spLocks noChangeArrowheads="1"/>
            </p:cNvSpPr>
            <p:nvPr/>
          </p:nvSpPr>
          <p:spPr bwMode="auto">
            <a:xfrm>
              <a:off x="1444" y="1703"/>
              <a:ext cx="15" cy="7"/>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937" name="Rectangle 345"/>
            <p:cNvSpPr>
              <a:spLocks noChangeArrowheads="1"/>
            </p:cNvSpPr>
            <p:nvPr/>
          </p:nvSpPr>
          <p:spPr bwMode="auto">
            <a:xfrm>
              <a:off x="1444" y="1510"/>
              <a:ext cx="15" cy="8"/>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938" name="Rectangle 346"/>
            <p:cNvSpPr>
              <a:spLocks noChangeArrowheads="1"/>
            </p:cNvSpPr>
            <p:nvPr/>
          </p:nvSpPr>
          <p:spPr bwMode="auto">
            <a:xfrm>
              <a:off x="1444" y="1518"/>
              <a:ext cx="15" cy="185"/>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939" name="Freeform 347"/>
            <p:cNvSpPr>
              <a:spLocks/>
            </p:cNvSpPr>
            <p:nvPr/>
          </p:nvSpPr>
          <p:spPr bwMode="auto">
            <a:xfrm>
              <a:off x="1437" y="1617"/>
              <a:ext cx="22" cy="29"/>
            </a:xfrm>
            <a:custGeom>
              <a:avLst/>
              <a:gdLst>
                <a:gd name="T0" fmla="*/ 22 w 22"/>
                <a:gd name="T1" fmla="*/ 15 h 29"/>
                <a:gd name="T2" fmla="*/ 22 w 22"/>
                <a:gd name="T3" fmla="*/ 8 h 29"/>
                <a:gd name="T4" fmla="*/ 15 w 22"/>
                <a:gd name="T5" fmla="*/ 0 h 29"/>
                <a:gd name="T6" fmla="*/ 7 w 22"/>
                <a:gd name="T7" fmla="*/ 8 h 29"/>
                <a:gd name="T8" fmla="*/ 0 w 22"/>
                <a:gd name="T9" fmla="*/ 15 h 29"/>
                <a:gd name="T10" fmla="*/ 7 w 22"/>
                <a:gd name="T11" fmla="*/ 29 h 29"/>
                <a:gd name="T12" fmla="*/ 15 w 22"/>
                <a:gd name="T13" fmla="*/ 29 h 29"/>
                <a:gd name="T14" fmla="*/ 22 w 22"/>
                <a:gd name="T15" fmla="*/ 29 h 29"/>
                <a:gd name="T16" fmla="*/ 22 w 22"/>
                <a:gd name="T17" fmla="*/ 15 h 2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2"/>
                <a:gd name="T28" fmla="*/ 0 h 29"/>
                <a:gd name="T29" fmla="*/ 22 w 22"/>
                <a:gd name="T30" fmla="*/ 29 h 2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2" h="29">
                  <a:moveTo>
                    <a:pt x="22" y="15"/>
                  </a:moveTo>
                  <a:lnTo>
                    <a:pt x="22" y="8"/>
                  </a:lnTo>
                  <a:lnTo>
                    <a:pt x="15" y="0"/>
                  </a:lnTo>
                  <a:lnTo>
                    <a:pt x="7" y="8"/>
                  </a:lnTo>
                  <a:lnTo>
                    <a:pt x="0" y="15"/>
                  </a:lnTo>
                  <a:lnTo>
                    <a:pt x="7" y="29"/>
                  </a:lnTo>
                  <a:lnTo>
                    <a:pt x="15" y="29"/>
                  </a:lnTo>
                  <a:lnTo>
                    <a:pt x="22" y="29"/>
                  </a:lnTo>
                  <a:lnTo>
                    <a:pt x="22" y="15"/>
                  </a:lnTo>
                  <a:close/>
                </a:path>
              </a:pathLst>
            </a:custGeom>
            <a:blipFill dpi="0" rotWithShape="0">
              <a:blip r:embed="rId3" cstate="print"/>
              <a:srcRect/>
              <a:tile tx="0" ty="0" sx="100000" sy="100000" flip="none" algn="tl"/>
            </a:blipFill>
            <a:ln w="9525">
              <a:noFill/>
              <a:round/>
              <a:headEnd/>
              <a:tailEnd/>
            </a:ln>
          </p:spPr>
          <p:txBody>
            <a:bodyPr/>
            <a:lstStyle/>
            <a:p>
              <a:endParaRPr lang="en-US"/>
            </a:p>
          </p:txBody>
        </p:sp>
        <p:sp>
          <p:nvSpPr>
            <p:cNvPr id="141940" name="Freeform 348"/>
            <p:cNvSpPr>
              <a:spLocks/>
            </p:cNvSpPr>
            <p:nvPr/>
          </p:nvSpPr>
          <p:spPr bwMode="auto">
            <a:xfrm>
              <a:off x="1430" y="1617"/>
              <a:ext cx="36" cy="36"/>
            </a:xfrm>
            <a:custGeom>
              <a:avLst/>
              <a:gdLst>
                <a:gd name="T0" fmla="*/ 22 w 36"/>
                <a:gd name="T1" fmla="*/ 15 h 36"/>
                <a:gd name="T2" fmla="*/ 22 w 36"/>
                <a:gd name="T3" fmla="*/ 8 h 36"/>
                <a:gd name="T4" fmla="*/ 29 w 36"/>
                <a:gd name="T5" fmla="*/ 15 h 36"/>
                <a:gd name="T6" fmla="*/ 29 w 36"/>
                <a:gd name="T7" fmla="*/ 15 h 36"/>
                <a:gd name="T8" fmla="*/ 22 w 36"/>
                <a:gd name="T9" fmla="*/ 8 h 36"/>
                <a:gd name="T10" fmla="*/ 29 w 36"/>
                <a:gd name="T11" fmla="*/ 8 h 36"/>
                <a:gd name="T12" fmla="*/ 29 w 36"/>
                <a:gd name="T13" fmla="*/ 8 h 36"/>
                <a:gd name="T14" fmla="*/ 22 w 36"/>
                <a:gd name="T15" fmla="*/ 15 h 36"/>
                <a:gd name="T16" fmla="*/ 22 w 36"/>
                <a:gd name="T17" fmla="*/ 15 h 36"/>
                <a:gd name="T18" fmla="*/ 22 w 36"/>
                <a:gd name="T19" fmla="*/ 15 h 36"/>
                <a:gd name="T20" fmla="*/ 14 w 36"/>
                <a:gd name="T21" fmla="*/ 22 h 36"/>
                <a:gd name="T22" fmla="*/ 14 w 36"/>
                <a:gd name="T23" fmla="*/ 15 h 36"/>
                <a:gd name="T24" fmla="*/ 14 w 36"/>
                <a:gd name="T25" fmla="*/ 15 h 36"/>
                <a:gd name="T26" fmla="*/ 22 w 36"/>
                <a:gd name="T27" fmla="*/ 29 h 36"/>
                <a:gd name="T28" fmla="*/ 14 w 36"/>
                <a:gd name="T29" fmla="*/ 22 h 36"/>
                <a:gd name="T30" fmla="*/ 14 w 36"/>
                <a:gd name="T31" fmla="*/ 22 h 36"/>
                <a:gd name="T32" fmla="*/ 22 w 36"/>
                <a:gd name="T33" fmla="*/ 22 h 36"/>
                <a:gd name="T34" fmla="*/ 22 w 36"/>
                <a:gd name="T35" fmla="*/ 22 h 36"/>
                <a:gd name="T36" fmla="*/ 22 w 36"/>
                <a:gd name="T37" fmla="*/ 22 h 36"/>
                <a:gd name="T38" fmla="*/ 29 w 36"/>
                <a:gd name="T39" fmla="*/ 22 h 36"/>
                <a:gd name="T40" fmla="*/ 22 w 36"/>
                <a:gd name="T41" fmla="*/ 29 h 36"/>
                <a:gd name="T42" fmla="*/ 22 w 36"/>
                <a:gd name="T43" fmla="*/ 29 h 36"/>
                <a:gd name="T44" fmla="*/ 22 w 36"/>
                <a:gd name="T45" fmla="*/ 15 h 36"/>
                <a:gd name="T46" fmla="*/ 22 w 36"/>
                <a:gd name="T47" fmla="*/ 15 h 36"/>
                <a:gd name="T48" fmla="*/ 36 w 36"/>
                <a:gd name="T49" fmla="*/ 15 h 36"/>
                <a:gd name="T50" fmla="*/ 36 w 36"/>
                <a:gd name="T51" fmla="*/ 15 h 36"/>
                <a:gd name="T52" fmla="*/ 36 w 36"/>
                <a:gd name="T53" fmla="*/ 29 h 36"/>
                <a:gd name="T54" fmla="*/ 36 w 36"/>
                <a:gd name="T55" fmla="*/ 29 h 36"/>
                <a:gd name="T56" fmla="*/ 29 w 36"/>
                <a:gd name="T57" fmla="*/ 36 h 36"/>
                <a:gd name="T58" fmla="*/ 22 w 36"/>
                <a:gd name="T59" fmla="*/ 36 h 36"/>
                <a:gd name="T60" fmla="*/ 22 w 36"/>
                <a:gd name="T61" fmla="*/ 36 h 36"/>
                <a:gd name="T62" fmla="*/ 22 w 36"/>
                <a:gd name="T63" fmla="*/ 36 h 36"/>
                <a:gd name="T64" fmla="*/ 14 w 36"/>
                <a:gd name="T65" fmla="*/ 36 h 36"/>
                <a:gd name="T66" fmla="*/ 14 w 36"/>
                <a:gd name="T67" fmla="*/ 36 h 36"/>
                <a:gd name="T68" fmla="*/ 7 w 36"/>
                <a:gd name="T69" fmla="*/ 36 h 36"/>
                <a:gd name="T70" fmla="*/ 0 w 36"/>
                <a:gd name="T71" fmla="*/ 22 h 36"/>
                <a:gd name="T72" fmla="*/ 0 w 36"/>
                <a:gd name="T73" fmla="*/ 22 h 36"/>
                <a:gd name="T74" fmla="*/ 7 w 36"/>
                <a:gd name="T75" fmla="*/ 15 h 36"/>
                <a:gd name="T76" fmla="*/ 14 w 36"/>
                <a:gd name="T77" fmla="*/ 8 h 36"/>
                <a:gd name="T78" fmla="*/ 14 w 36"/>
                <a:gd name="T79" fmla="*/ 8 h 36"/>
                <a:gd name="T80" fmla="*/ 14 w 36"/>
                <a:gd name="T81" fmla="*/ 8 h 36"/>
                <a:gd name="T82" fmla="*/ 22 w 36"/>
                <a:gd name="T83" fmla="*/ 0 h 36"/>
                <a:gd name="T84" fmla="*/ 22 w 36"/>
                <a:gd name="T85" fmla="*/ 0 h 36"/>
                <a:gd name="T86" fmla="*/ 29 w 36"/>
                <a:gd name="T87" fmla="*/ 0 h 36"/>
                <a:gd name="T88" fmla="*/ 36 w 36"/>
                <a:gd name="T89" fmla="*/ 8 h 36"/>
                <a:gd name="T90" fmla="*/ 36 w 36"/>
                <a:gd name="T91" fmla="*/ 8 h 36"/>
                <a:gd name="T92" fmla="*/ 36 w 36"/>
                <a:gd name="T93" fmla="*/ 8 h 36"/>
                <a:gd name="T94" fmla="*/ 36 w 36"/>
                <a:gd name="T95" fmla="*/ 15 h 36"/>
                <a:gd name="T96" fmla="*/ 22 w 36"/>
                <a:gd name="T97" fmla="*/ 15 h 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6"/>
                <a:gd name="T148" fmla="*/ 0 h 36"/>
                <a:gd name="T149" fmla="*/ 36 w 36"/>
                <a:gd name="T150" fmla="*/ 36 h 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6" h="36">
                  <a:moveTo>
                    <a:pt x="22" y="15"/>
                  </a:moveTo>
                  <a:lnTo>
                    <a:pt x="22" y="8"/>
                  </a:lnTo>
                  <a:lnTo>
                    <a:pt x="29" y="15"/>
                  </a:lnTo>
                  <a:lnTo>
                    <a:pt x="22" y="8"/>
                  </a:lnTo>
                  <a:lnTo>
                    <a:pt x="29" y="8"/>
                  </a:lnTo>
                  <a:lnTo>
                    <a:pt x="22" y="15"/>
                  </a:lnTo>
                  <a:lnTo>
                    <a:pt x="14" y="22"/>
                  </a:lnTo>
                  <a:lnTo>
                    <a:pt x="14" y="15"/>
                  </a:lnTo>
                  <a:lnTo>
                    <a:pt x="22" y="29"/>
                  </a:lnTo>
                  <a:lnTo>
                    <a:pt x="14" y="22"/>
                  </a:lnTo>
                  <a:lnTo>
                    <a:pt x="22" y="22"/>
                  </a:lnTo>
                  <a:lnTo>
                    <a:pt x="29" y="22"/>
                  </a:lnTo>
                  <a:lnTo>
                    <a:pt x="22" y="29"/>
                  </a:lnTo>
                  <a:lnTo>
                    <a:pt x="22" y="15"/>
                  </a:lnTo>
                  <a:lnTo>
                    <a:pt x="36" y="15"/>
                  </a:lnTo>
                  <a:lnTo>
                    <a:pt x="36" y="29"/>
                  </a:lnTo>
                  <a:lnTo>
                    <a:pt x="29" y="36"/>
                  </a:lnTo>
                  <a:lnTo>
                    <a:pt x="22" y="36"/>
                  </a:lnTo>
                  <a:lnTo>
                    <a:pt x="14" y="36"/>
                  </a:lnTo>
                  <a:lnTo>
                    <a:pt x="7" y="36"/>
                  </a:lnTo>
                  <a:lnTo>
                    <a:pt x="0" y="22"/>
                  </a:lnTo>
                  <a:lnTo>
                    <a:pt x="7" y="15"/>
                  </a:lnTo>
                  <a:lnTo>
                    <a:pt x="14" y="8"/>
                  </a:lnTo>
                  <a:lnTo>
                    <a:pt x="22" y="0"/>
                  </a:lnTo>
                  <a:lnTo>
                    <a:pt x="29" y="0"/>
                  </a:lnTo>
                  <a:lnTo>
                    <a:pt x="36" y="8"/>
                  </a:lnTo>
                  <a:lnTo>
                    <a:pt x="36" y="15"/>
                  </a:lnTo>
                  <a:lnTo>
                    <a:pt x="22" y="15"/>
                  </a:lnTo>
                  <a:close/>
                </a:path>
              </a:pathLst>
            </a:custGeom>
            <a:blipFill dpi="0" rotWithShape="0">
              <a:blip r:embed="rId3" cstate="print"/>
              <a:srcRect/>
              <a:tile tx="0" ty="0" sx="100000" sy="100000" flip="none" algn="tl"/>
            </a:blipFill>
            <a:ln w="9525">
              <a:noFill/>
              <a:round/>
              <a:headEnd/>
              <a:tailEnd/>
            </a:ln>
          </p:spPr>
          <p:txBody>
            <a:bodyPr/>
            <a:lstStyle/>
            <a:p>
              <a:endParaRPr lang="en-US"/>
            </a:p>
          </p:txBody>
        </p:sp>
        <p:sp>
          <p:nvSpPr>
            <p:cNvPr id="141941" name="Freeform 349"/>
            <p:cNvSpPr>
              <a:spLocks/>
            </p:cNvSpPr>
            <p:nvPr/>
          </p:nvSpPr>
          <p:spPr bwMode="auto">
            <a:xfrm>
              <a:off x="1452" y="1632"/>
              <a:ext cx="14" cy="1"/>
            </a:xfrm>
            <a:custGeom>
              <a:avLst/>
              <a:gdLst>
                <a:gd name="T0" fmla="*/ 0 w 14"/>
                <a:gd name="T1" fmla="*/ 0 h 1"/>
                <a:gd name="T2" fmla="*/ 0 w 14"/>
                <a:gd name="T3" fmla="*/ 0 h 1"/>
                <a:gd name="T4" fmla="*/ 0 w 14"/>
                <a:gd name="T5" fmla="*/ 0 h 1"/>
                <a:gd name="T6" fmla="*/ 14 w 14"/>
                <a:gd name="T7" fmla="*/ 0 h 1"/>
                <a:gd name="T8" fmla="*/ 14 w 14"/>
                <a:gd name="T9" fmla="*/ 0 h 1"/>
                <a:gd name="T10" fmla="*/ 14 w 14"/>
                <a:gd name="T11" fmla="*/ 0 h 1"/>
                <a:gd name="T12" fmla="*/ 0 w 14"/>
                <a:gd name="T13" fmla="*/ 0 h 1"/>
                <a:gd name="T14" fmla="*/ 0 60000 65536"/>
                <a:gd name="T15" fmla="*/ 0 60000 65536"/>
                <a:gd name="T16" fmla="*/ 0 60000 65536"/>
                <a:gd name="T17" fmla="*/ 0 60000 65536"/>
                <a:gd name="T18" fmla="*/ 0 60000 65536"/>
                <a:gd name="T19" fmla="*/ 0 60000 65536"/>
                <a:gd name="T20" fmla="*/ 0 60000 65536"/>
                <a:gd name="T21" fmla="*/ 0 w 14"/>
                <a:gd name="T22" fmla="*/ 0 h 1"/>
                <a:gd name="T23" fmla="*/ 14 w 14"/>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 h="1">
                  <a:moveTo>
                    <a:pt x="0" y="0"/>
                  </a:moveTo>
                  <a:lnTo>
                    <a:pt x="0" y="0"/>
                  </a:lnTo>
                  <a:lnTo>
                    <a:pt x="14" y="0"/>
                  </a:lnTo>
                  <a:lnTo>
                    <a:pt x="0" y="0"/>
                  </a:lnTo>
                  <a:close/>
                </a:path>
              </a:pathLst>
            </a:custGeom>
            <a:blipFill dpi="0" rotWithShape="0">
              <a:blip r:embed="rId3" cstate="print"/>
              <a:srcRect/>
              <a:tile tx="0" ty="0" sx="100000" sy="100000" flip="none" algn="tl"/>
            </a:blipFill>
            <a:ln w="9525">
              <a:noFill/>
              <a:round/>
              <a:headEnd/>
              <a:tailEnd/>
            </a:ln>
          </p:spPr>
          <p:txBody>
            <a:bodyPr/>
            <a:lstStyle/>
            <a:p>
              <a:endParaRPr lang="en-US"/>
            </a:p>
          </p:txBody>
        </p:sp>
        <p:sp>
          <p:nvSpPr>
            <p:cNvPr id="141942" name="Freeform 350"/>
            <p:cNvSpPr>
              <a:spLocks/>
            </p:cNvSpPr>
            <p:nvPr/>
          </p:nvSpPr>
          <p:spPr bwMode="auto">
            <a:xfrm>
              <a:off x="1837" y="1895"/>
              <a:ext cx="21" cy="29"/>
            </a:xfrm>
            <a:custGeom>
              <a:avLst/>
              <a:gdLst>
                <a:gd name="T0" fmla="*/ 21 w 21"/>
                <a:gd name="T1" fmla="*/ 15 h 29"/>
                <a:gd name="T2" fmla="*/ 21 w 21"/>
                <a:gd name="T3" fmla="*/ 8 h 29"/>
                <a:gd name="T4" fmla="*/ 14 w 21"/>
                <a:gd name="T5" fmla="*/ 0 h 29"/>
                <a:gd name="T6" fmla="*/ 7 w 21"/>
                <a:gd name="T7" fmla="*/ 8 h 29"/>
                <a:gd name="T8" fmla="*/ 0 w 21"/>
                <a:gd name="T9" fmla="*/ 15 h 29"/>
                <a:gd name="T10" fmla="*/ 7 w 21"/>
                <a:gd name="T11" fmla="*/ 22 h 29"/>
                <a:gd name="T12" fmla="*/ 14 w 21"/>
                <a:gd name="T13" fmla="*/ 29 h 29"/>
                <a:gd name="T14" fmla="*/ 21 w 21"/>
                <a:gd name="T15" fmla="*/ 22 h 29"/>
                <a:gd name="T16" fmla="*/ 21 w 21"/>
                <a:gd name="T17" fmla="*/ 15 h 2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1"/>
                <a:gd name="T28" fmla="*/ 0 h 29"/>
                <a:gd name="T29" fmla="*/ 21 w 21"/>
                <a:gd name="T30" fmla="*/ 29 h 2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1" h="29">
                  <a:moveTo>
                    <a:pt x="21" y="15"/>
                  </a:moveTo>
                  <a:lnTo>
                    <a:pt x="21" y="8"/>
                  </a:lnTo>
                  <a:lnTo>
                    <a:pt x="14" y="0"/>
                  </a:lnTo>
                  <a:lnTo>
                    <a:pt x="7" y="8"/>
                  </a:lnTo>
                  <a:lnTo>
                    <a:pt x="0" y="15"/>
                  </a:lnTo>
                  <a:lnTo>
                    <a:pt x="7" y="22"/>
                  </a:lnTo>
                  <a:lnTo>
                    <a:pt x="14" y="29"/>
                  </a:lnTo>
                  <a:lnTo>
                    <a:pt x="21" y="22"/>
                  </a:lnTo>
                  <a:lnTo>
                    <a:pt x="21" y="15"/>
                  </a:lnTo>
                  <a:close/>
                </a:path>
              </a:pathLst>
            </a:custGeom>
            <a:blipFill dpi="0" rotWithShape="0">
              <a:blip r:embed="rId3" cstate="print"/>
              <a:srcRect/>
              <a:tile tx="0" ty="0" sx="100000" sy="100000" flip="none" algn="tl"/>
            </a:blipFill>
            <a:ln w="9525">
              <a:noFill/>
              <a:round/>
              <a:headEnd/>
              <a:tailEnd/>
            </a:ln>
          </p:spPr>
          <p:txBody>
            <a:bodyPr/>
            <a:lstStyle/>
            <a:p>
              <a:endParaRPr lang="en-US"/>
            </a:p>
          </p:txBody>
        </p:sp>
        <p:sp>
          <p:nvSpPr>
            <p:cNvPr id="141943" name="Freeform 351"/>
            <p:cNvSpPr>
              <a:spLocks/>
            </p:cNvSpPr>
            <p:nvPr/>
          </p:nvSpPr>
          <p:spPr bwMode="auto">
            <a:xfrm>
              <a:off x="1837" y="1895"/>
              <a:ext cx="28" cy="36"/>
            </a:xfrm>
            <a:custGeom>
              <a:avLst/>
              <a:gdLst>
                <a:gd name="T0" fmla="*/ 14 w 28"/>
                <a:gd name="T1" fmla="*/ 15 h 36"/>
                <a:gd name="T2" fmla="*/ 14 w 28"/>
                <a:gd name="T3" fmla="*/ 8 h 36"/>
                <a:gd name="T4" fmla="*/ 21 w 28"/>
                <a:gd name="T5" fmla="*/ 15 h 36"/>
                <a:gd name="T6" fmla="*/ 21 w 28"/>
                <a:gd name="T7" fmla="*/ 15 h 36"/>
                <a:gd name="T8" fmla="*/ 14 w 28"/>
                <a:gd name="T9" fmla="*/ 8 h 36"/>
                <a:gd name="T10" fmla="*/ 21 w 28"/>
                <a:gd name="T11" fmla="*/ 8 h 36"/>
                <a:gd name="T12" fmla="*/ 21 w 28"/>
                <a:gd name="T13" fmla="*/ 8 h 36"/>
                <a:gd name="T14" fmla="*/ 14 w 28"/>
                <a:gd name="T15" fmla="*/ 15 h 36"/>
                <a:gd name="T16" fmla="*/ 14 w 28"/>
                <a:gd name="T17" fmla="*/ 15 h 36"/>
                <a:gd name="T18" fmla="*/ 14 w 28"/>
                <a:gd name="T19" fmla="*/ 15 h 36"/>
                <a:gd name="T20" fmla="*/ 7 w 28"/>
                <a:gd name="T21" fmla="*/ 22 h 36"/>
                <a:gd name="T22" fmla="*/ 7 w 28"/>
                <a:gd name="T23" fmla="*/ 15 h 36"/>
                <a:gd name="T24" fmla="*/ 7 w 28"/>
                <a:gd name="T25" fmla="*/ 15 h 36"/>
                <a:gd name="T26" fmla="*/ 14 w 28"/>
                <a:gd name="T27" fmla="*/ 22 h 36"/>
                <a:gd name="T28" fmla="*/ 14 w 28"/>
                <a:gd name="T29" fmla="*/ 22 h 36"/>
                <a:gd name="T30" fmla="*/ 14 w 28"/>
                <a:gd name="T31" fmla="*/ 22 h 36"/>
                <a:gd name="T32" fmla="*/ 21 w 28"/>
                <a:gd name="T33" fmla="*/ 29 h 36"/>
                <a:gd name="T34" fmla="*/ 14 w 28"/>
                <a:gd name="T35" fmla="*/ 29 h 36"/>
                <a:gd name="T36" fmla="*/ 14 w 28"/>
                <a:gd name="T37" fmla="*/ 29 h 36"/>
                <a:gd name="T38" fmla="*/ 21 w 28"/>
                <a:gd name="T39" fmla="*/ 22 h 36"/>
                <a:gd name="T40" fmla="*/ 14 w 28"/>
                <a:gd name="T41" fmla="*/ 22 h 36"/>
                <a:gd name="T42" fmla="*/ 14 w 28"/>
                <a:gd name="T43" fmla="*/ 22 h 36"/>
                <a:gd name="T44" fmla="*/ 14 w 28"/>
                <a:gd name="T45" fmla="*/ 15 h 36"/>
                <a:gd name="T46" fmla="*/ 14 w 28"/>
                <a:gd name="T47" fmla="*/ 15 h 36"/>
                <a:gd name="T48" fmla="*/ 28 w 28"/>
                <a:gd name="T49" fmla="*/ 15 h 36"/>
                <a:gd name="T50" fmla="*/ 28 w 28"/>
                <a:gd name="T51" fmla="*/ 15 h 36"/>
                <a:gd name="T52" fmla="*/ 28 w 28"/>
                <a:gd name="T53" fmla="*/ 22 h 36"/>
                <a:gd name="T54" fmla="*/ 28 w 28"/>
                <a:gd name="T55" fmla="*/ 22 h 36"/>
                <a:gd name="T56" fmla="*/ 28 w 28"/>
                <a:gd name="T57" fmla="*/ 29 h 36"/>
                <a:gd name="T58" fmla="*/ 21 w 28"/>
                <a:gd name="T59" fmla="*/ 36 h 36"/>
                <a:gd name="T60" fmla="*/ 21 w 28"/>
                <a:gd name="T61" fmla="*/ 36 h 36"/>
                <a:gd name="T62" fmla="*/ 14 w 28"/>
                <a:gd name="T63" fmla="*/ 36 h 36"/>
                <a:gd name="T64" fmla="*/ 7 w 28"/>
                <a:gd name="T65" fmla="*/ 29 h 36"/>
                <a:gd name="T66" fmla="*/ 7 w 28"/>
                <a:gd name="T67" fmla="*/ 29 h 36"/>
                <a:gd name="T68" fmla="*/ 7 w 28"/>
                <a:gd name="T69" fmla="*/ 29 h 36"/>
                <a:gd name="T70" fmla="*/ 0 w 28"/>
                <a:gd name="T71" fmla="*/ 22 h 36"/>
                <a:gd name="T72" fmla="*/ 0 w 28"/>
                <a:gd name="T73" fmla="*/ 22 h 36"/>
                <a:gd name="T74" fmla="*/ 0 w 28"/>
                <a:gd name="T75" fmla="*/ 15 h 36"/>
                <a:gd name="T76" fmla="*/ 7 w 28"/>
                <a:gd name="T77" fmla="*/ 8 h 36"/>
                <a:gd name="T78" fmla="*/ 7 w 28"/>
                <a:gd name="T79" fmla="*/ 8 h 36"/>
                <a:gd name="T80" fmla="*/ 7 w 28"/>
                <a:gd name="T81" fmla="*/ 8 h 36"/>
                <a:gd name="T82" fmla="*/ 14 w 28"/>
                <a:gd name="T83" fmla="*/ 0 h 36"/>
                <a:gd name="T84" fmla="*/ 14 w 28"/>
                <a:gd name="T85" fmla="*/ 0 h 36"/>
                <a:gd name="T86" fmla="*/ 21 w 28"/>
                <a:gd name="T87" fmla="*/ 0 h 36"/>
                <a:gd name="T88" fmla="*/ 28 w 28"/>
                <a:gd name="T89" fmla="*/ 8 h 36"/>
                <a:gd name="T90" fmla="*/ 28 w 28"/>
                <a:gd name="T91" fmla="*/ 8 h 36"/>
                <a:gd name="T92" fmla="*/ 28 w 28"/>
                <a:gd name="T93" fmla="*/ 8 h 36"/>
                <a:gd name="T94" fmla="*/ 28 w 28"/>
                <a:gd name="T95" fmla="*/ 15 h 36"/>
                <a:gd name="T96" fmla="*/ 14 w 28"/>
                <a:gd name="T97" fmla="*/ 15 h 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28"/>
                <a:gd name="T148" fmla="*/ 0 h 36"/>
                <a:gd name="T149" fmla="*/ 28 w 28"/>
                <a:gd name="T150" fmla="*/ 36 h 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28" h="36">
                  <a:moveTo>
                    <a:pt x="14" y="15"/>
                  </a:moveTo>
                  <a:lnTo>
                    <a:pt x="14" y="8"/>
                  </a:lnTo>
                  <a:lnTo>
                    <a:pt x="21" y="15"/>
                  </a:lnTo>
                  <a:lnTo>
                    <a:pt x="14" y="8"/>
                  </a:lnTo>
                  <a:lnTo>
                    <a:pt x="21" y="8"/>
                  </a:lnTo>
                  <a:lnTo>
                    <a:pt x="14" y="15"/>
                  </a:lnTo>
                  <a:lnTo>
                    <a:pt x="7" y="22"/>
                  </a:lnTo>
                  <a:lnTo>
                    <a:pt x="7" y="15"/>
                  </a:lnTo>
                  <a:lnTo>
                    <a:pt x="14" y="22"/>
                  </a:lnTo>
                  <a:lnTo>
                    <a:pt x="21" y="29"/>
                  </a:lnTo>
                  <a:lnTo>
                    <a:pt x="14" y="29"/>
                  </a:lnTo>
                  <a:lnTo>
                    <a:pt x="21" y="22"/>
                  </a:lnTo>
                  <a:lnTo>
                    <a:pt x="14" y="22"/>
                  </a:lnTo>
                  <a:lnTo>
                    <a:pt x="14" y="15"/>
                  </a:lnTo>
                  <a:lnTo>
                    <a:pt x="28" y="15"/>
                  </a:lnTo>
                  <a:lnTo>
                    <a:pt x="28" y="22"/>
                  </a:lnTo>
                  <a:lnTo>
                    <a:pt x="28" y="29"/>
                  </a:lnTo>
                  <a:lnTo>
                    <a:pt x="21" y="36"/>
                  </a:lnTo>
                  <a:lnTo>
                    <a:pt x="14" y="36"/>
                  </a:lnTo>
                  <a:lnTo>
                    <a:pt x="7" y="29"/>
                  </a:lnTo>
                  <a:lnTo>
                    <a:pt x="0" y="22"/>
                  </a:lnTo>
                  <a:lnTo>
                    <a:pt x="0" y="15"/>
                  </a:lnTo>
                  <a:lnTo>
                    <a:pt x="7" y="8"/>
                  </a:lnTo>
                  <a:lnTo>
                    <a:pt x="14" y="0"/>
                  </a:lnTo>
                  <a:lnTo>
                    <a:pt x="21" y="0"/>
                  </a:lnTo>
                  <a:lnTo>
                    <a:pt x="28" y="8"/>
                  </a:lnTo>
                  <a:lnTo>
                    <a:pt x="28" y="15"/>
                  </a:lnTo>
                  <a:lnTo>
                    <a:pt x="14" y="15"/>
                  </a:lnTo>
                  <a:close/>
                </a:path>
              </a:pathLst>
            </a:custGeom>
            <a:blipFill dpi="0" rotWithShape="0">
              <a:blip r:embed="rId3" cstate="print"/>
              <a:srcRect/>
              <a:tile tx="0" ty="0" sx="100000" sy="100000" flip="none" algn="tl"/>
            </a:blipFill>
            <a:ln w="9525">
              <a:noFill/>
              <a:round/>
              <a:headEnd/>
              <a:tailEnd/>
            </a:ln>
          </p:spPr>
          <p:txBody>
            <a:bodyPr/>
            <a:lstStyle/>
            <a:p>
              <a:endParaRPr lang="en-US"/>
            </a:p>
          </p:txBody>
        </p:sp>
        <p:sp>
          <p:nvSpPr>
            <p:cNvPr id="141944" name="Freeform 352"/>
            <p:cNvSpPr>
              <a:spLocks/>
            </p:cNvSpPr>
            <p:nvPr/>
          </p:nvSpPr>
          <p:spPr bwMode="auto">
            <a:xfrm>
              <a:off x="1851" y="1910"/>
              <a:ext cx="14" cy="1"/>
            </a:xfrm>
            <a:custGeom>
              <a:avLst/>
              <a:gdLst>
                <a:gd name="T0" fmla="*/ 0 w 14"/>
                <a:gd name="T1" fmla="*/ 0 h 1"/>
                <a:gd name="T2" fmla="*/ 0 w 14"/>
                <a:gd name="T3" fmla="*/ 0 h 1"/>
                <a:gd name="T4" fmla="*/ 0 w 14"/>
                <a:gd name="T5" fmla="*/ 0 h 1"/>
                <a:gd name="T6" fmla="*/ 14 w 14"/>
                <a:gd name="T7" fmla="*/ 0 h 1"/>
                <a:gd name="T8" fmla="*/ 14 w 14"/>
                <a:gd name="T9" fmla="*/ 0 h 1"/>
                <a:gd name="T10" fmla="*/ 14 w 14"/>
                <a:gd name="T11" fmla="*/ 0 h 1"/>
                <a:gd name="T12" fmla="*/ 0 w 14"/>
                <a:gd name="T13" fmla="*/ 0 h 1"/>
                <a:gd name="T14" fmla="*/ 0 60000 65536"/>
                <a:gd name="T15" fmla="*/ 0 60000 65536"/>
                <a:gd name="T16" fmla="*/ 0 60000 65536"/>
                <a:gd name="T17" fmla="*/ 0 60000 65536"/>
                <a:gd name="T18" fmla="*/ 0 60000 65536"/>
                <a:gd name="T19" fmla="*/ 0 60000 65536"/>
                <a:gd name="T20" fmla="*/ 0 60000 65536"/>
                <a:gd name="T21" fmla="*/ 0 w 14"/>
                <a:gd name="T22" fmla="*/ 0 h 1"/>
                <a:gd name="T23" fmla="*/ 14 w 14"/>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 h="1">
                  <a:moveTo>
                    <a:pt x="0" y="0"/>
                  </a:moveTo>
                  <a:lnTo>
                    <a:pt x="0" y="0"/>
                  </a:lnTo>
                  <a:lnTo>
                    <a:pt x="14" y="0"/>
                  </a:lnTo>
                  <a:lnTo>
                    <a:pt x="0" y="0"/>
                  </a:lnTo>
                  <a:close/>
                </a:path>
              </a:pathLst>
            </a:custGeom>
            <a:blipFill dpi="0" rotWithShape="0">
              <a:blip r:embed="rId3" cstate="print"/>
              <a:srcRect/>
              <a:tile tx="0" ty="0" sx="100000" sy="100000" flip="none" algn="tl"/>
            </a:blipFill>
            <a:ln w="9525">
              <a:noFill/>
              <a:round/>
              <a:headEnd/>
              <a:tailEnd/>
            </a:ln>
          </p:spPr>
          <p:txBody>
            <a:bodyPr/>
            <a:lstStyle/>
            <a:p>
              <a:endParaRPr lang="en-US"/>
            </a:p>
          </p:txBody>
        </p:sp>
        <p:sp>
          <p:nvSpPr>
            <p:cNvPr id="141945" name="Freeform 353"/>
            <p:cNvSpPr>
              <a:spLocks/>
            </p:cNvSpPr>
            <p:nvPr/>
          </p:nvSpPr>
          <p:spPr bwMode="auto">
            <a:xfrm>
              <a:off x="1016" y="1895"/>
              <a:ext cx="22" cy="29"/>
            </a:xfrm>
            <a:custGeom>
              <a:avLst/>
              <a:gdLst>
                <a:gd name="T0" fmla="*/ 22 w 22"/>
                <a:gd name="T1" fmla="*/ 15 h 29"/>
                <a:gd name="T2" fmla="*/ 15 w 22"/>
                <a:gd name="T3" fmla="*/ 8 h 29"/>
                <a:gd name="T4" fmla="*/ 7 w 22"/>
                <a:gd name="T5" fmla="*/ 0 h 29"/>
                <a:gd name="T6" fmla="*/ 0 w 22"/>
                <a:gd name="T7" fmla="*/ 8 h 29"/>
                <a:gd name="T8" fmla="*/ 0 w 22"/>
                <a:gd name="T9" fmla="*/ 15 h 29"/>
                <a:gd name="T10" fmla="*/ 0 w 22"/>
                <a:gd name="T11" fmla="*/ 22 h 29"/>
                <a:gd name="T12" fmla="*/ 7 w 22"/>
                <a:gd name="T13" fmla="*/ 29 h 29"/>
                <a:gd name="T14" fmla="*/ 15 w 22"/>
                <a:gd name="T15" fmla="*/ 22 h 29"/>
                <a:gd name="T16" fmla="*/ 22 w 22"/>
                <a:gd name="T17" fmla="*/ 15 h 2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2"/>
                <a:gd name="T28" fmla="*/ 0 h 29"/>
                <a:gd name="T29" fmla="*/ 22 w 22"/>
                <a:gd name="T30" fmla="*/ 29 h 2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2" h="29">
                  <a:moveTo>
                    <a:pt x="22" y="15"/>
                  </a:moveTo>
                  <a:lnTo>
                    <a:pt x="15" y="8"/>
                  </a:lnTo>
                  <a:lnTo>
                    <a:pt x="7" y="0"/>
                  </a:lnTo>
                  <a:lnTo>
                    <a:pt x="0" y="8"/>
                  </a:lnTo>
                  <a:lnTo>
                    <a:pt x="0" y="15"/>
                  </a:lnTo>
                  <a:lnTo>
                    <a:pt x="0" y="22"/>
                  </a:lnTo>
                  <a:lnTo>
                    <a:pt x="7" y="29"/>
                  </a:lnTo>
                  <a:lnTo>
                    <a:pt x="15" y="22"/>
                  </a:lnTo>
                  <a:lnTo>
                    <a:pt x="22" y="15"/>
                  </a:lnTo>
                  <a:close/>
                </a:path>
              </a:pathLst>
            </a:custGeom>
            <a:blipFill dpi="0" rotWithShape="0">
              <a:blip r:embed="rId3" cstate="print"/>
              <a:srcRect/>
              <a:tile tx="0" ty="0" sx="100000" sy="100000" flip="none" algn="tl"/>
            </a:blipFill>
            <a:ln w="9525">
              <a:noFill/>
              <a:round/>
              <a:headEnd/>
              <a:tailEnd/>
            </a:ln>
          </p:spPr>
          <p:txBody>
            <a:bodyPr/>
            <a:lstStyle/>
            <a:p>
              <a:endParaRPr lang="en-US"/>
            </a:p>
          </p:txBody>
        </p:sp>
        <p:sp>
          <p:nvSpPr>
            <p:cNvPr id="141946" name="Freeform 354"/>
            <p:cNvSpPr>
              <a:spLocks/>
            </p:cNvSpPr>
            <p:nvPr/>
          </p:nvSpPr>
          <p:spPr bwMode="auto">
            <a:xfrm>
              <a:off x="1009" y="1895"/>
              <a:ext cx="36" cy="36"/>
            </a:xfrm>
            <a:custGeom>
              <a:avLst/>
              <a:gdLst>
                <a:gd name="T0" fmla="*/ 29 w 36"/>
                <a:gd name="T1" fmla="*/ 22 h 36"/>
                <a:gd name="T2" fmla="*/ 22 w 36"/>
                <a:gd name="T3" fmla="*/ 15 h 36"/>
                <a:gd name="T4" fmla="*/ 22 w 36"/>
                <a:gd name="T5" fmla="*/ 15 h 36"/>
                <a:gd name="T6" fmla="*/ 22 w 36"/>
                <a:gd name="T7" fmla="*/ 15 h 36"/>
                <a:gd name="T8" fmla="*/ 14 w 36"/>
                <a:gd name="T9" fmla="*/ 8 h 36"/>
                <a:gd name="T10" fmla="*/ 22 w 36"/>
                <a:gd name="T11" fmla="*/ 8 h 36"/>
                <a:gd name="T12" fmla="*/ 22 w 36"/>
                <a:gd name="T13" fmla="*/ 8 h 36"/>
                <a:gd name="T14" fmla="*/ 14 w 36"/>
                <a:gd name="T15" fmla="*/ 15 h 36"/>
                <a:gd name="T16" fmla="*/ 14 w 36"/>
                <a:gd name="T17" fmla="*/ 8 h 36"/>
                <a:gd name="T18" fmla="*/ 14 w 36"/>
                <a:gd name="T19" fmla="*/ 8 h 36"/>
                <a:gd name="T20" fmla="*/ 14 w 36"/>
                <a:gd name="T21" fmla="*/ 15 h 36"/>
                <a:gd name="T22" fmla="*/ 14 w 36"/>
                <a:gd name="T23" fmla="*/ 15 h 36"/>
                <a:gd name="T24" fmla="*/ 14 w 36"/>
                <a:gd name="T25" fmla="*/ 15 h 36"/>
                <a:gd name="T26" fmla="*/ 14 w 36"/>
                <a:gd name="T27" fmla="*/ 22 h 36"/>
                <a:gd name="T28" fmla="*/ 14 w 36"/>
                <a:gd name="T29" fmla="*/ 22 h 36"/>
                <a:gd name="T30" fmla="*/ 14 w 36"/>
                <a:gd name="T31" fmla="*/ 22 h 36"/>
                <a:gd name="T32" fmla="*/ 22 w 36"/>
                <a:gd name="T33" fmla="*/ 29 h 36"/>
                <a:gd name="T34" fmla="*/ 14 w 36"/>
                <a:gd name="T35" fmla="*/ 29 h 36"/>
                <a:gd name="T36" fmla="*/ 14 w 36"/>
                <a:gd name="T37" fmla="*/ 29 h 36"/>
                <a:gd name="T38" fmla="*/ 22 w 36"/>
                <a:gd name="T39" fmla="*/ 22 h 36"/>
                <a:gd name="T40" fmla="*/ 22 w 36"/>
                <a:gd name="T41" fmla="*/ 22 h 36"/>
                <a:gd name="T42" fmla="*/ 22 w 36"/>
                <a:gd name="T43" fmla="*/ 22 h 36"/>
                <a:gd name="T44" fmla="*/ 29 w 36"/>
                <a:gd name="T45" fmla="*/ 15 h 36"/>
                <a:gd name="T46" fmla="*/ 29 w 36"/>
                <a:gd name="T47" fmla="*/ 15 h 36"/>
                <a:gd name="T48" fmla="*/ 36 w 36"/>
                <a:gd name="T49" fmla="*/ 22 h 36"/>
                <a:gd name="T50" fmla="*/ 36 w 36"/>
                <a:gd name="T51" fmla="*/ 22 h 36"/>
                <a:gd name="T52" fmla="*/ 29 w 36"/>
                <a:gd name="T53" fmla="*/ 29 h 36"/>
                <a:gd name="T54" fmla="*/ 29 w 36"/>
                <a:gd name="T55" fmla="*/ 29 h 36"/>
                <a:gd name="T56" fmla="*/ 29 w 36"/>
                <a:gd name="T57" fmla="*/ 29 h 36"/>
                <a:gd name="T58" fmla="*/ 22 w 36"/>
                <a:gd name="T59" fmla="*/ 36 h 36"/>
                <a:gd name="T60" fmla="*/ 22 w 36"/>
                <a:gd name="T61" fmla="*/ 36 h 36"/>
                <a:gd name="T62" fmla="*/ 14 w 36"/>
                <a:gd name="T63" fmla="*/ 36 h 36"/>
                <a:gd name="T64" fmla="*/ 7 w 36"/>
                <a:gd name="T65" fmla="*/ 29 h 36"/>
                <a:gd name="T66" fmla="*/ 7 w 36"/>
                <a:gd name="T67" fmla="*/ 29 h 36"/>
                <a:gd name="T68" fmla="*/ 0 w 36"/>
                <a:gd name="T69" fmla="*/ 22 h 36"/>
                <a:gd name="T70" fmla="*/ 0 w 36"/>
                <a:gd name="T71" fmla="*/ 15 h 36"/>
                <a:gd name="T72" fmla="*/ 0 w 36"/>
                <a:gd name="T73" fmla="*/ 15 h 36"/>
                <a:gd name="T74" fmla="*/ 0 w 36"/>
                <a:gd name="T75" fmla="*/ 15 h 36"/>
                <a:gd name="T76" fmla="*/ 0 w 36"/>
                <a:gd name="T77" fmla="*/ 8 h 36"/>
                <a:gd name="T78" fmla="*/ 0 w 36"/>
                <a:gd name="T79" fmla="*/ 8 h 36"/>
                <a:gd name="T80" fmla="*/ 7 w 36"/>
                <a:gd name="T81" fmla="*/ 8 h 36"/>
                <a:gd name="T82" fmla="*/ 14 w 36"/>
                <a:gd name="T83" fmla="*/ 0 h 36"/>
                <a:gd name="T84" fmla="*/ 14 w 36"/>
                <a:gd name="T85" fmla="*/ 0 h 36"/>
                <a:gd name="T86" fmla="*/ 22 w 36"/>
                <a:gd name="T87" fmla="*/ 0 h 36"/>
                <a:gd name="T88" fmla="*/ 29 w 36"/>
                <a:gd name="T89" fmla="*/ 8 h 36"/>
                <a:gd name="T90" fmla="*/ 29 w 36"/>
                <a:gd name="T91" fmla="*/ 8 h 36"/>
                <a:gd name="T92" fmla="*/ 29 w 36"/>
                <a:gd name="T93" fmla="*/ 8 h 36"/>
                <a:gd name="T94" fmla="*/ 36 w 36"/>
                <a:gd name="T95" fmla="*/ 15 h 36"/>
                <a:gd name="T96" fmla="*/ 29 w 36"/>
                <a:gd name="T97" fmla="*/ 22 h 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6"/>
                <a:gd name="T148" fmla="*/ 0 h 36"/>
                <a:gd name="T149" fmla="*/ 36 w 36"/>
                <a:gd name="T150" fmla="*/ 36 h 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6" h="36">
                  <a:moveTo>
                    <a:pt x="29" y="22"/>
                  </a:moveTo>
                  <a:lnTo>
                    <a:pt x="22" y="15"/>
                  </a:lnTo>
                  <a:lnTo>
                    <a:pt x="14" y="8"/>
                  </a:lnTo>
                  <a:lnTo>
                    <a:pt x="22" y="8"/>
                  </a:lnTo>
                  <a:lnTo>
                    <a:pt x="14" y="15"/>
                  </a:lnTo>
                  <a:lnTo>
                    <a:pt x="14" y="8"/>
                  </a:lnTo>
                  <a:lnTo>
                    <a:pt x="14" y="15"/>
                  </a:lnTo>
                  <a:lnTo>
                    <a:pt x="14" y="22"/>
                  </a:lnTo>
                  <a:lnTo>
                    <a:pt x="22" y="29"/>
                  </a:lnTo>
                  <a:lnTo>
                    <a:pt x="14" y="29"/>
                  </a:lnTo>
                  <a:lnTo>
                    <a:pt x="22" y="22"/>
                  </a:lnTo>
                  <a:lnTo>
                    <a:pt x="29" y="15"/>
                  </a:lnTo>
                  <a:lnTo>
                    <a:pt x="36" y="22"/>
                  </a:lnTo>
                  <a:lnTo>
                    <a:pt x="29" y="29"/>
                  </a:lnTo>
                  <a:lnTo>
                    <a:pt x="22" y="36"/>
                  </a:lnTo>
                  <a:lnTo>
                    <a:pt x="14" y="36"/>
                  </a:lnTo>
                  <a:lnTo>
                    <a:pt x="7" y="29"/>
                  </a:lnTo>
                  <a:lnTo>
                    <a:pt x="0" y="22"/>
                  </a:lnTo>
                  <a:lnTo>
                    <a:pt x="0" y="15"/>
                  </a:lnTo>
                  <a:lnTo>
                    <a:pt x="0" y="8"/>
                  </a:lnTo>
                  <a:lnTo>
                    <a:pt x="7" y="8"/>
                  </a:lnTo>
                  <a:lnTo>
                    <a:pt x="14" y="0"/>
                  </a:lnTo>
                  <a:lnTo>
                    <a:pt x="22" y="0"/>
                  </a:lnTo>
                  <a:lnTo>
                    <a:pt x="29" y="8"/>
                  </a:lnTo>
                  <a:lnTo>
                    <a:pt x="36" y="15"/>
                  </a:lnTo>
                  <a:lnTo>
                    <a:pt x="29" y="22"/>
                  </a:lnTo>
                  <a:close/>
                </a:path>
              </a:pathLst>
            </a:custGeom>
            <a:blipFill dpi="0" rotWithShape="0">
              <a:blip r:embed="rId3" cstate="print"/>
              <a:srcRect/>
              <a:tile tx="0" ty="0" sx="100000" sy="100000" flip="none" algn="tl"/>
            </a:blipFill>
            <a:ln w="9525">
              <a:noFill/>
              <a:round/>
              <a:headEnd/>
              <a:tailEnd/>
            </a:ln>
          </p:spPr>
          <p:txBody>
            <a:bodyPr/>
            <a:lstStyle/>
            <a:p>
              <a:endParaRPr lang="en-US"/>
            </a:p>
          </p:txBody>
        </p:sp>
        <p:sp>
          <p:nvSpPr>
            <p:cNvPr id="141947" name="Freeform 355"/>
            <p:cNvSpPr>
              <a:spLocks/>
            </p:cNvSpPr>
            <p:nvPr/>
          </p:nvSpPr>
          <p:spPr bwMode="auto">
            <a:xfrm>
              <a:off x="1038" y="1910"/>
              <a:ext cx="7" cy="7"/>
            </a:xfrm>
            <a:custGeom>
              <a:avLst/>
              <a:gdLst>
                <a:gd name="T0" fmla="*/ 0 w 7"/>
                <a:gd name="T1" fmla="*/ 0 h 7"/>
                <a:gd name="T2" fmla="*/ 0 w 7"/>
                <a:gd name="T3" fmla="*/ 0 h 7"/>
                <a:gd name="T4" fmla="*/ 0 w 7"/>
                <a:gd name="T5" fmla="*/ 7 h 7"/>
                <a:gd name="T6" fmla="*/ 7 w 7"/>
                <a:gd name="T7" fmla="*/ 0 h 7"/>
                <a:gd name="T8" fmla="*/ 7 w 7"/>
                <a:gd name="T9" fmla="*/ 7 h 7"/>
                <a:gd name="T10" fmla="*/ 7 w 7"/>
                <a:gd name="T11" fmla="*/ 7 h 7"/>
                <a:gd name="T12" fmla="*/ 0 w 7"/>
                <a:gd name="T13" fmla="*/ 0 h 7"/>
                <a:gd name="T14" fmla="*/ 0 60000 65536"/>
                <a:gd name="T15" fmla="*/ 0 60000 65536"/>
                <a:gd name="T16" fmla="*/ 0 60000 65536"/>
                <a:gd name="T17" fmla="*/ 0 60000 65536"/>
                <a:gd name="T18" fmla="*/ 0 60000 65536"/>
                <a:gd name="T19" fmla="*/ 0 60000 65536"/>
                <a:gd name="T20" fmla="*/ 0 60000 65536"/>
                <a:gd name="T21" fmla="*/ 0 w 7"/>
                <a:gd name="T22" fmla="*/ 0 h 7"/>
                <a:gd name="T23" fmla="*/ 7 w 7"/>
                <a:gd name="T24" fmla="*/ 7 h 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 h="7">
                  <a:moveTo>
                    <a:pt x="0" y="0"/>
                  </a:moveTo>
                  <a:lnTo>
                    <a:pt x="0" y="0"/>
                  </a:lnTo>
                  <a:lnTo>
                    <a:pt x="0" y="7"/>
                  </a:lnTo>
                  <a:lnTo>
                    <a:pt x="7" y="0"/>
                  </a:lnTo>
                  <a:lnTo>
                    <a:pt x="7" y="7"/>
                  </a:lnTo>
                  <a:lnTo>
                    <a:pt x="0" y="0"/>
                  </a:lnTo>
                  <a:close/>
                </a:path>
              </a:pathLst>
            </a:custGeom>
            <a:blipFill dpi="0" rotWithShape="0">
              <a:blip r:embed="rId3" cstate="print"/>
              <a:srcRect/>
              <a:tile tx="0" ty="0" sx="100000" sy="100000" flip="none" algn="tl"/>
            </a:blipFill>
            <a:ln w="9525">
              <a:noFill/>
              <a:round/>
              <a:headEnd/>
              <a:tailEnd/>
            </a:ln>
          </p:spPr>
          <p:txBody>
            <a:bodyPr/>
            <a:lstStyle/>
            <a:p>
              <a:endParaRPr lang="en-US"/>
            </a:p>
          </p:txBody>
        </p:sp>
        <p:sp>
          <p:nvSpPr>
            <p:cNvPr id="141948" name="Rectangle 356"/>
            <p:cNvSpPr>
              <a:spLocks noChangeArrowheads="1"/>
            </p:cNvSpPr>
            <p:nvPr/>
          </p:nvSpPr>
          <p:spPr bwMode="auto">
            <a:xfrm>
              <a:off x="774" y="2216"/>
              <a:ext cx="189" cy="136"/>
            </a:xfrm>
            <a:prstGeom prst="rect">
              <a:avLst/>
            </a:prstGeom>
            <a:noFill/>
            <a:ln w="9525">
              <a:noFill/>
              <a:miter lim="800000"/>
              <a:headEnd/>
              <a:tailEnd/>
            </a:ln>
          </p:spPr>
          <p:txBody>
            <a:bodyPr wrap="none" lIns="0" tIns="0" rIns="0" bIns="0">
              <a:spAutoFit/>
            </a:bodyPr>
            <a:lstStyle/>
            <a:p>
              <a:pPr eaLnBrk="1" hangingPunct="1"/>
              <a:r>
                <a:rPr lang="en-US" sz="1400" b="1">
                  <a:solidFill>
                    <a:srgbClr val="000000"/>
                  </a:solidFill>
                  <a:latin typeface="Times New Roman" pitchFamily="18" charset="0"/>
                </a:rPr>
                <a:t>WL</a:t>
              </a:r>
              <a:endParaRPr lang="en-US" sz="2800">
                <a:solidFill>
                  <a:srgbClr val="000000"/>
                </a:solidFill>
                <a:latin typeface="Arial" pitchFamily="34" charset="0"/>
              </a:endParaRPr>
            </a:p>
          </p:txBody>
        </p:sp>
        <p:sp>
          <p:nvSpPr>
            <p:cNvPr id="141949" name="Rectangle 357"/>
            <p:cNvSpPr>
              <a:spLocks noChangeArrowheads="1"/>
            </p:cNvSpPr>
            <p:nvPr/>
          </p:nvSpPr>
          <p:spPr bwMode="auto">
            <a:xfrm>
              <a:off x="966" y="2266"/>
              <a:ext cx="24" cy="107"/>
            </a:xfrm>
            <a:prstGeom prst="rect">
              <a:avLst/>
            </a:prstGeom>
            <a:noFill/>
            <a:ln w="9525">
              <a:noFill/>
              <a:miter lim="800000"/>
              <a:headEnd/>
              <a:tailEnd/>
            </a:ln>
          </p:spPr>
          <p:txBody>
            <a:bodyPr wrap="none" lIns="0" tIns="0" rIns="0" bIns="0">
              <a:spAutoFit/>
            </a:bodyPr>
            <a:lstStyle/>
            <a:p>
              <a:pPr eaLnBrk="1" hangingPunct="1"/>
              <a:r>
                <a:rPr lang="en-US" sz="1100" b="1">
                  <a:solidFill>
                    <a:srgbClr val="000000"/>
                  </a:solidFill>
                  <a:latin typeface="Times New Roman" pitchFamily="18" charset="0"/>
                </a:rPr>
                <a:t>i</a:t>
              </a:r>
              <a:endParaRPr lang="en-US" sz="2800">
                <a:solidFill>
                  <a:srgbClr val="000000"/>
                </a:solidFill>
                <a:latin typeface="Arial" pitchFamily="34" charset="0"/>
              </a:endParaRPr>
            </a:p>
          </p:txBody>
        </p:sp>
        <p:sp>
          <p:nvSpPr>
            <p:cNvPr id="141950" name="Rectangle 358"/>
            <p:cNvSpPr>
              <a:spLocks noChangeArrowheads="1"/>
            </p:cNvSpPr>
            <p:nvPr/>
          </p:nvSpPr>
          <p:spPr bwMode="auto">
            <a:xfrm>
              <a:off x="1416" y="1346"/>
              <a:ext cx="150" cy="136"/>
            </a:xfrm>
            <a:prstGeom prst="rect">
              <a:avLst/>
            </a:prstGeom>
            <a:noFill/>
            <a:ln w="9525">
              <a:noFill/>
              <a:miter lim="800000"/>
              <a:headEnd/>
              <a:tailEnd/>
            </a:ln>
          </p:spPr>
          <p:txBody>
            <a:bodyPr wrap="none" lIns="0" tIns="0" rIns="0" bIns="0">
              <a:spAutoFit/>
            </a:bodyPr>
            <a:lstStyle/>
            <a:p>
              <a:pPr eaLnBrk="1" hangingPunct="1"/>
              <a:r>
                <a:rPr lang="en-US" sz="1400" b="1">
                  <a:solidFill>
                    <a:srgbClr val="000000"/>
                  </a:solidFill>
                  <a:latin typeface="Times New Roman" pitchFamily="18" charset="0"/>
                </a:rPr>
                <a:t>PC</a:t>
              </a:r>
              <a:endParaRPr lang="en-US" sz="2800">
                <a:solidFill>
                  <a:srgbClr val="000000"/>
                </a:solidFill>
                <a:latin typeface="Arial" pitchFamily="34" charset="0"/>
              </a:endParaRPr>
            </a:p>
          </p:txBody>
        </p:sp>
        <p:sp>
          <p:nvSpPr>
            <p:cNvPr id="141951" name="Rectangle 359"/>
            <p:cNvSpPr>
              <a:spLocks noChangeArrowheads="1"/>
            </p:cNvSpPr>
            <p:nvPr/>
          </p:nvSpPr>
          <p:spPr bwMode="auto">
            <a:xfrm>
              <a:off x="1416" y="1318"/>
              <a:ext cx="150" cy="14"/>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952" name="Rectangle 360"/>
            <p:cNvSpPr>
              <a:spLocks noChangeArrowheads="1"/>
            </p:cNvSpPr>
            <p:nvPr/>
          </p:nvSpPr>
          <p:spPr bwMode="auto">
            <a:xfrm>
              <a:off x="1394" y="1846"/>
              <a:ext cx="164" cy="136"/>
            </a:xfrm>
            <a:prstGeom prst="rect">
              <a:avLst/>
            </a:prstGeom>
            <a:noFill/>
            <a:ln w="9525">
              <a:noFill/>
              <a:miter lim="800000"/>
              <a:headEnd/>
              <a:tailEnd/>
            </a:ln>
          </p:spPr>
          <p:txBody>
            <a:bodyPr wrap="none" lIns="0" tIns="0" rIns="0" bIns="0">
              <a:spAutoFit/>
            </a:bodyPr>
            <a:lstStyle/>
            <a:p>
              <a:pPr eaLnBrk="1" hangingPunct="1"/>
              <a:r>
                <a:rPr lang="en-US" sz="1400" b="1">
                  <a:solidFill>
                    <a:srgbClr val="000000"/>
                  </a:solidFill>
                  <a:latin typeface="Times New Roman" pitchFamily="18" charset="0"/>
                </a:rPr>
                <a:t>EQ</a:t>
              </a:r>
              <a:endParaRPr lang="en-US" sz="2800">
                <a:solidFill>
                  <a:srgbClr val="000000"/>
                </a:solidFill>
                <a:latin typeface="Arial" pitchFamily="34" charset="0"/>
              </a:endParaRPr>
            </a:p>
          </p:txBody>
        </p:sp>
        <p:sp>
          <p:nvSpPr>
            <p:cNvPr id="141953" name="Rectangle 361"/>
            <p:cNvSpPr>
              <a:spLocks noChangeArrowheads="1"/>
            </p:cNvSpPr>
            <p:nvPr/>
          </p:nvSpPr>
          <p:spPr bwMode="auto">
            <a:xfrm>
              <a:off x="2786" y="1610"/>
              <a:ext cx="14" cy="7"/>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954" name="Rectangle 362"/>
            <p:cNvSpPr>
              <a:spLocks noChangeArrowheads="1"/>
            </p:cNvSpPr>
            <p:nvPr/>
          </p:nvSpPr>
          <p:spPr bwMode="auto">
            <a:xfrm>
              <a:off x="2786" y="1838"/>
              <a:ext cx="14" cy="8"/>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955" name="Rectangle 363"/>
            <p:cNvSpPr>
              <a:spLocks noChangeArrowheads="1"/>
            </p:cNvSpPr>
            <p:nvPr/>
          </p:nvSpPr>
          <p:spPr bwMode="auto">
            <a:xfrm>
              <a:off x="2786" y="1617"/>
              <a:ext cx="14" cy="221"/>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956" name="Rectangle 364"/>
            <p:cNvSpPr>
              <a:spLocks noChangeArrowheads="1"/>
            </p:cNvSpPr>
            <p:nvPr/>
          </p:nvSpPr>
          <p:spPr bwMode="auto">
            <a:xfrm>
              <a:off x="2864" y="1796"/>
              <a:ext cx="7" cy="14"/>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957" name="Rectangle 365"/>
            <p:cNvSpPr>
              <a:spLocks noChangeArrowheads="1"/>
            </p:cNvSpPr>
            <p:nvPr/>
          </p:nvSpPr>
          <p:spPr bwMode="auto">
            <a:xfrm>
              <a:off x="2786" y="1796"/>
              <a:ext cx="78" cy="14"/>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958" name="Rectangle 366"/>
            <p:cNvSpPr>
              <a:spLocks noChangeArrowheads="1"/>
            </p:cNvSpPr>
            <p:nvPr/>
          </p:nvSpPr>
          <p:spPr bwMode="auto">
            <a:xfrm>
              <a:off x="2786" y="1646"/>
              <a:ext cx="14" cy="157"/>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959" name="Rectangle 367"/>
            <p:cNvSpPr>
              <a:spLocks noChangeArrowheads="1"/>
            </p:cNvSpPr>
            <p:nvPr/>
          </p:nvSpPr>
          <p:spPr bwMode="auto">
            <a:xfrm>
              <a:off x="2864" y="1646"/>
              <a:ext cx="7" cy="14"/>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960" name="Rectangle 368"/>
            <p:cNvSpPr>
              <a:spLocks noChangeArrowheads="1"/>
            </p:cNvSpPr>
            <p:nvPr/>
          </p:nvSpPr>
          <p:spPr bwMode="auto">
            <a:xfrm>
              <a:off x="2793" y="1646"/>
              <a:ext cx="71" cy="14"/>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961" name="Rectangle 369"/>
            <p:cNvSpPr>
              <a:spLocks noChangeArrowheads="1"/>
            </p:cNvSpPr>
            <p:nvPr/>
          </p:nvSpPr>
          <p:spPr bwMode="auto">
            <a:xfrm>
              <a:off x="2857" y="1653"/>
              <a:ext cx="14" cy="7"/>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962" name="Rectangle 370"/>
            <p:cNvSpPr>
              <a:spLocks noChangeArrowheads="1"/>
            </p:cNvSpPr>
            <p:nvPr/>
          </p:nvSpPr>
          <p:spPr bwMode="auto">
            <a:xfrm>
              <a:off x="2857" y="1575"/>
              <a:ext cx="14" cy="7"/>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963" name="Rectangle 371"/>
            <p:cNvSpPr>
              <a:spLocks noChangeArrowheads="1"/>
            </p:cNvSpPr>
            <p:nvPr/>
          </p:nvSpPr>
          <p:spPr bwMode="auto">
            <a:xfrm>
              <a:off x="2857" y="1582"/>
              <a:ext cx="14" cy="71"/>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964" name="Rectangle 372"/>
            <p:cNvSpPr>
              <a:spLocks noChangeArrowheads="1"/>
            </p:cNvSpPr>
            <p:nvPr/>
          </p:nvSpPr>
          <p:spPr bwMode="auto">
            <a:xfrm>
              <a:off x="2857" y="1796"/>
              <a:ext cx="14" cy="7"/>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965" name="Rectangle 373"/>
            <p:cNvSpPr>
              <a:spLocks noChangeArrowheads="1"/>
            </p:cNvSpPr>
            <p:nvPr/>
          </p:nvSpPr>
          <p:spPr bwMode="auto">
            <a:xfrm>
              <a:off x="2857" y="1881"/>
              <a:ext cx="14" cy="7"/>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966" name="Rectangle 374"/>
            <p:cNvSpPr>
              <a:spLocks noChangeArrowheads="1"/>
            </p:cNvSpPr>
            <p:nvPr/>
          </p:nvSpPr>
          <p:spPr bwMode="auto">
            <a:xfrm>
              <a:off x="2857" y="1803"/>
              <a:ext cx="14" cy="78"/>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967" name="Rectangle 375"/>
            <p:cNvSpPr>
              <a:spLocks noChangeArrowheads="1"/>
            </p:cNvSpPr>
            <p:nvPr/>
          </p:nvSpPr>
          <p:spPr bwMode="auto">
            <a:xfrm>
              <a:off x="2750" y="1646"/>
              <a:ext cx="14" cy="7"/>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968" name="Rectangle 376"/>
            <p:cNvSpPr>
              <a:spLocks noChangeArrowheads="1"/>
            </p:cNvSpPr>
            <p:nvPr/>
          </p:nvSpPr>
          <p:spPr bwMode="auto">
            <a:xfrm>
              <a:off x="2750" y="1803"/>
              <a:ext cx="14" cy="7"/>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969" name="Rectangle 377"/>
            <p:cNvSpPr>
              <a:spLocks noChangeArrowheads="1"/>
            </p:cNvSpPr>
            <p:nvPr/>
          </p:nvSpPr>
          <p:spPr bwMode="auto">
            <a:xfrm>
              <a:off x="2750" y="1653"/>
              <a:ext cx="14" cy="150"/>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970" name="Rectangle 378"/>
            <p:cNvSpPr>
              <a:spLocks noChangeArrowheads="1"/>
            </p:cNvSpPr>
            <p:nvPr/>
          </p:nvSpPr>
          <p:spPr bwMode="auto">
            <a:xfrm>
              <a:off x="2686" y="1731"/>
              <a:ext cx="7" cy="15"/>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971" name="Rectangle 379"/>
            <p:cNvSpPr>
              <a:spLocks noChangeArrowheads="1"/>
            </p:cNvSpPr>
            <p:nvPr/>
          </p:nvSpPr>
          <p:spPr bwMode="auto">
            <a:xfrm>
              <a:off x="2757" y="1731"/>
              <a:ext cx="7" cy="15"/>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972" name="Rectangle 380"/>
            <p:cNvSpPr>
              <a:spLocks noChangeArrowheads="1"/>
            </p:cNvSpPr>
            <p:nvPr/>
          </p:nvSpPr>
          <p:spPr bwMode="auto">
            <a:xfrm>
              <a:off x="2693" y="1731"/>
              <a:ext cx="64" cy="15"/>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973" name="Rectangle 381"/>
            <p:cNvSpPr>
              <a:spLocks noChangeArrowheads="1"/>
            </p:cNvSpPr>
            <p:nvPr/>
          </p:nvSpPr>
          <p:spPr bwMode="auto">
            <a:xfrm>
              <a:off x="3292" y="1610"/>
              <a:ext cx="14" cy="7"/>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974" name="Rectangle 382"/>
            <p:cNvSpPr>
              <a:spLocks noChangeArrowheads="1"/>
            </p:cNvSpPr>
            <p:nvPr/>
          </p:nvSpPr>
          <p:spPr bwMode="auto">
            <a:xfrm>
              <a:off x="3292" y="1838"/>
              <a:ext cx="14" cy="8"/>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975" name="Rectangle 383"/>
            <p:cNvSpPr>
              <a:spLocks noChangeArrowheads="1"/>
            </p:cNvSpPr>
            <p:nvPr/>
          </p:nvSpPr>
          <p:spPr bwMode="auto">
            <a:xfrm>
              <a:off x="3292" y="1617"/>
              <a:ext cx="14" cy="221"/>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976" name="Rectangle 384"/>
            <p:cNvSpPr>
              <a:spLocks noChangeArrowheads="1"/>
            </p:cNvSpPr>
            <p:nvPr/>
          </p:nvSpPr>
          <p:spPr bwMode="auto">
            <a:xfrm>
              <a:off x="3214" y="1796"/>
              <a:ext cx="7" cy="14"/>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977" name="Rectangle 385"/>
            <p:cNvSpPr>
              <a:spLocks noChangeArrowheads="1"/>
            </p:cNvSpPr>
            <p:nvPr/>
          </p:nvSpPr>
          <p:spPr bwMode="auto">
            <a:xfrm>
              <a:off x="3221" y="1796"/>
              <a:ext cx="85" cy="14"/>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978" name="Rectangle 386"/>
            <p:cNvSpPr>
              <a:spLocks noChangeArrowheads="1"/>
            </p:cNvSpPr>
            <p:nvPr/>
          </p:nvSpPr>
          <p:spPr bwMode="auto">
            <a:xfrm>
              <a:off x="3292" y="1646"/>
              <a:ext cx="14" cy="157"/>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979" name="Rectangle 387"/>
            <p:cNvSpPr>
              <a:spLocks noChangeArrowheads="1"/>
            </p:cNvSpPr>
            <p:nvPr/>
          </p:nvSpPr>
          <p:spPr bwMode="auto">
            <a:xfrm>
              <a:off x="3214" y="1646"/>
              <a:ext cx="7" cy="14"/>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980" name="Rectangle 388"/>
            <p:cNvSpPr>
              <a:spLocks noChangeArrowheads="1"/>
            </p:cNvSpPr>
            <p:nvPr/>
          </p:nvSpPr>
          <p:spPr bwMode="auto">
            <a:xfrm>
              <a:off x="3221" y="1646"/>
              <a:ext cx="78" cy="14"/>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981" name="Rectangle 389"/>
            <p:cNvSpPr>
              <a:spLocks noChangeArrowheads="1"/>
            </p:cNvSpPr>
            <p:nvPr/>
          </p:nvSpPr>
          <p:spPr bwMode="auto">
            <a:xfrm>
              <a:off x="3214" y="1653"/>
              <a:ext cx="14" cy="7"/>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982" name="Rectangle 390"/>
            <p:cNvSpPr>
              <a:spLocks noChangeArrowheads="1"/>
            </p:cNvSpPr>
            <p:nvPr/>
          </p:nvSpPr>
          <p:spPr bwMode="auto">
            <a:xfrm>
              <a:off x="3214" y="1575"/>
              <a:ext cx="14" cy="7"/>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983" name="Rectangle 391"/>
            <p:cNvSpPr>
              <a:spLocks noChangeArrowheads="1"/>
            </p:cNvSpPr>
            <p:nvPr/>
          </p:nvSpPr>
          <p:spPr bwMode="auto">
            <a:xfrm>
              <a:off x="3214" y="1582"/>
              <a:ext cx="14" cy="71"/>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984" name="Rectangle 392"/>
            <p:cNvSpPr>
              <a:spLocks noChangeArrowheads="1"/>
            </p:cNvSpPr>
            <p:nvPr/>
          </p:nvSpPr>
          <p:spPr bwMode="auto">
            <a:xfrm>
              <a:off x="3214" y="1796"/>
              <a:ext cx="14" cy="7"/>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985" name="Rectangle 393"/>
            <p:cNvSpPr>
              <a:spLocks noChangeArrowheads="1"/>
            </p:cNvSpPr>
            <p:nvPr/>
          </p:nvSpPr>
          <p:spPr bwMode="auto">
            <a:xfrm>
              <a:off x="3214" y="1881"/>
              <a:ext cx="14" cy="7"/>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986" name="Rectangle 394"/>
            <p:cNvSpPr>
              <a:spLocks noChangeArrowheads="1"/>
            </p:cNvSpPr>
            <p:nvPr/>
          </p:nvSpPr>
          <p:spPr bwMode="auto">
            <a:xfrm>
              <a:off x="3214" y="1803"/>
              <a:ext cx="14" cy="78"/>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987" name="Rectangle 395"/>
            <p:cNvSpPr>
              <a:spLocks noChangeArrowheads="1"/>
            </p:cNvSpPr>
            <p:nvPr/>
          </p:nvSpPr>
          <p:spPr bwMode="auto">
            <a:xfrm>
              <a:off x="3328" y="1646"/>
              <a:ext cx="14" cy="7"/>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988" name="Rectangle 396"/>
            <p:cNvSpPr>
              <a:spLocks noChangeArrowheads="1"/>
            </p:cNvSpPr>
            <p:nvPr/>
          </p:nvSpPr>
          <p:spPr bwMode="auto">
            <a:xfrm>
              <a:off x="3328" y="1803"/>
              <a:ext cx="14" cy="7"/>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989" name="Rectangle 397"/>
            <p:cNvSpPr>
              <a:spLocks noChangeArrowheads="1"/>
            </p:cNvSpPr>
            <p:nvPr/>
          </p:nvSpPr>
          <p:spPr bwMode="auto">
            <a:xfrm>
              <a:off x="3328" y="1653"/>
              <a:ext cx="14" cy="150"/>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990" name="Rectangle 398"/>
            <p:cNvSpPr>
              <a:spLocks noChangeArrowheads="1"/>
            </p:cNvSpPr>
            <p:nvPr/>
          </p:nvSpPr>
          <p:spPr bwMode="auto">
            <a:xfrm>
              <a:off x="3399" y="1731"/>
              <a:ext cx="7" cy="15"/>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991" name="Rectangle 399"/>
            <p:cNvSpPr>
              <a:spLocks noChangeArrowheads="1"/>
            </p:cNvSpPr>
            <p:nvPr/>
          </p:nvSpPr>
          <p:spPr bwMode="auto">
            <a:xfrm>
              <a:off x="3328" y="1731"/>
              <a:ext cx="7" cy="15"/>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992" name="Rectangle 400"/>
            <p:cNvSpPr>
              <a:spLocks noChangeArrowheads="1"/>
            </p:cNvSpPr>
            <p:nvPr/>
          </p:nvSpPr>
          <p:spPr bwMode="auto">
            <a:xfrm>
              <a:off x="3335" y="1731"/>
              <a:ext cx="64" cy="15"/>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993" name="Rectangle 401"/>
            <p:cNvSpPr>
              <a:spLocks noChangeArrowheads="1"/>
            </p:cNvSpPr>
            <p:nvPr/>
          </p:nvSpPr>
          <p:spPr bwMode="auto">
            <a:xfrm>
              <a:off x="2857" y="1874"/>
              <a:ext cx="7" cy="14"/>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994" name="Rectangle 402"/>
            <p:cNvSpPr>
              <a:spLocks noChangeArrowheads="1"/>
            </p:cNvSpPr>
            <p:nvPr/>
          </p:nvSpPr>
          <p:spPr bwMode="auto">
            <a:xfrm>
              <a:off x="3214" y="1874"/>
              <a:ext cx="7" cy="14"/>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995" name="Rectangle 403"/>
            <p:cNvSpPr>
              <a:spLocks noChangeArrowheads="1"/>
            </p:cNvSpPr>
            <p:nvPr/>
          </p:nvSpPr>
          <p:spPr bwMode="auto">
            <a:xfrm>
              <a:off x="2864" y="1874"/>
              <a:ext cx="350" cy="14"/>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996" name="Rectangle 404"/>
            <p:cNvSpPr>
              <a:spLocks noChangeArrowheads="1"/>
            </p:cNvSpPr>
            <p:nvPr/>
          </p:nvSpPr>
          <p:spPr bwMode="auto">
            <a:xfrm>
              <a:off x="2964" y="1910"/>
              <a:ext cx="14" cy="7"/>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grpSp>
      <p:grpSp>
        <p:nvGrpSpPr>
          <p:cNvPr id="4" name="Group 405"/>
          <p:cNvGrpSpPr>
            <a:grpSpLocks/>
          </p:cNvGrpSpPr>
          <p:nvPr/>
        </p:nvGrpSpPr>
        <p:grpSpPr bwMode="auto">
          <a:xfrm>
            <a:off x="5640388" y="1763713"/>
            <a:ext cx="2876550" cy="1765300"/>
            <a:chOff x="2593" y="1111"/>
            <a:chExt cx="1812" cy="1112"/>
          </a:xfrm>
        </p:grpSpPr>
        <p:sp>
          <p:nvSpPr>
            <p:cNvPr id="141597" name="Rectangle 406"/>
            <p:cNvSpPr>
              <a:spLocks noChangeArrowheads="1"/>
            </p:cNvSpPr>
            <p:nvPr/>
          </p:nvSpPr>
          <p:spPr bwMode="auto">
            <a:xfrm>
              <a:off x="2964" y="2138"/>
              <a:ext cx="14" cy="7"/>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598" name="Rectangle 407"/>
            <p:cNvSpPr>
              <a:spLocks noChangeArrowheads="1"/>
            </p:cNvSpPr>
            <p:nvPr/>
          </p:nvSpPr>
          <p:spPr bwMode="auto">
            <a:xfrm>
              <a:off x="2964" y="1917"/>
              <a:ext cx="14" cy="221"/>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599" name="Rectangle 408"/>
            <p:cNvSpPr>
              <a:spLocks noChangeArrowheads="1"/>
            </p:cNvSpPr>
            <p:nvPr/>
          </p:nvSpPr>
          <p:spPr bwMode="auto">
            <a:xfrm>
              <a:off x="3042" y="2095"/>
              <a:ext cx="7" cy="14"/>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600" name="Rectangle 409"/>
            <p:cNvSpPr>
              <a:spLocks noChangeArrowheads="1"/>
            </p:cNvSpPr>
            <p:nvPr/>
          </p:nvSpPr>
          <p:spPr bwMode="auto">
            <a:xfrm>
              <a:off x="2964" y="2095"/>
              <a:ext cx="78" cy="14"/>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601" name="Rectangle 410"/>
            <p:cNvSpPr>
              <a:spLocks noChangeArrowheads="1"/>
            </p:cNvSpPr>
            <p:nvPr/>
          </p:nvSpPr>
          <p:spPr bwMode="auto">
            <a:xfrm>
              <a:off x="2964" y="1945"/>
              <a:ext cx="14" cy="157"/>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602" name="Rectangle 411"/>
            <p:cNvSpPr>
              <a:spLocks noChangeArrowheads="1"/>
            </p:cNvSpPr>
            <p:nvPr/>
          </p:nvSpPr>
          <p:spPr bwMode="auto">
            <a:xfrm>
              <a:off x="3042" y="1945"/>
              <a:ext cx="7" cy="15"/>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603" name="Rectangle 412"/>
            <p:cNvSpPr>
              <a:spLocks noChangeArrowheads="1"/>
            </p:cNvSpPr>
            <p:nvPr/>
          </p:nvSpPr>
          <p:spPr bwMode="auto">
            <a:xfrm>
              <a:off x="2971" y="1945"/>
              <a:ext cx="71" cy="15"/>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604" name="Rectangle 413"/>
            <p:cNvSpPr>
              <a:spLocks noChangeArrowheads="1"/>
            </p:cNvSpPr>
            <p:nvPr/>
          </p:nvSpPr>
          <p:spPr bwMode="auto">
            <a:xfrm>
              <a:off x="3035" y="1953"/>
              <a:ext cx="14" cy="7"/>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605" name="Rectangle 414"/>
            <p:cNvSpPr>
              <a:spLocks noChangeArrowheads="1"/>
            </p:cNvSpPr>
            <p:nvPr/>
          </p:nvSpPr>
          <p:spPr bwMode="auto">
            <a:xfrm>
              <a:off x="3035" y="1874"/>
              <a:ext cx="14" cy="7"/>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606" name="Rectangle 415"/>
            <p:cNvSpPr>
              <a:spLocks noChangeArrowheads="1"/>
            </p:cNvSpPr>
            <p:nvPr/>
          </p:nvSpPr>
          <p:spPr bwMode="auto">
            <a:xfrm>
              <a:off x="3035" y="1881"/>
              <a:ext cx="14" cy="72"/>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607" name="Rectangle 416"/>
            <p:cNvSpPr>
              <a:spLocks noChangeArrowheads="1"/>
            </p:cNvSpPr>
            <p:nvPr/>
          </p:nvSpPr>
          <p:spPr bwMode="auto">
            <a:xfrm>
              <a:off x="3035" y="2095"/>
              <a:ext cx="14" cy="7"/>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608" name="Rectangle 417"/>
            <p:cNvSpPr>
              <a:spLocks noChangeArrowheads="1"/>
            </p:cNvSpPr>
            <p:nvPr/>
          </p:nvSpPr>
          <p:spPr bwMode="auto">
            <a:xfrm>
              <a:off x="3035" y="2174"/>
              <a:ext cx="14" cy="7"/>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609" name="Rectangle 418"/>
            <p:cNvSpPr>
              <a:spLocks noChangeArrowheads="1"/>
            </p:cNvSpPr>
            <p:nvPr/>
          </p:nvSpPr>
          <p:spPr bwMode="auto">
            <a:xfrm>
              <a:off x="3035" y="2102"/>
              <a:ext cx="14" cy="72"/>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610" name="Rectangle 419"/>
            <p:cNvSpPr>
              <a:spLocks noChangeArrowheads="1"/>
            </p:cNvSpPr>
            <p:nvPr/>
          </p:nvSpPr>
          <p:spPr bwMode="auto">
            <a:xfrm>
              <a:off x="2921" y="1945"/>
              <a:ext cx="14" cy="8"/>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611" name="Rectangle 420"/>
            <p:cNvSpPr>
              <a:spLocks noChangeArrowheads="1"/>
            </p:cNvSpPr>
            <p:nvPr/>
          </p:nvSpPr>
          <p:spPr bwMode="auto">
            <a:xfrm>
              <a:off x="2921" y="2102"/>
              <a:ext cx="14" cy="7"/>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612" name="Rectangle 421"/>
            <p:cNvSpPr>
              <a:spLocks noChangeArrowheads="1"/>
            </p:cNvSpPr>
            <p:nvPr/>
          </p:nvSpPr>
          <p:spPr bwMode="auto">
            <a:xfrm>
              <a:off x="2921" y="1953"/>
              <a:ext cx="14" cy="149"/>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613" name="Rectangle 422"/>
            <p:cNvSpPr>
              <a:spLocks noChangeArrowheads="1"/>
            </p:cNvSpPr>
            <p:nvPr/>
          </p:nvSpPr>
          <p:spPr bwMode="auto">
            <a:xfrm>
              <a:off x="2864" y="2031"/>
              <a:ext cx="7" cy="14"/>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614" name="Rectangle 423"/>
            <p:cNvSpPr>
              <a:spLocks noChangeArrowheads="1"/>
            </p:cNvSpPr>
            <p:nvPr/>
          </p:nvSpPr>
          <p:spPr bwMode="auto">
            <a:xfrm>
              <a:off x="2928" y="2031"/>
              <a:ext cx="7" cy="14"/>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615" name="Rectangle 424"/>
            <p:cNvSpPr>
              <a:spLocks noChangeArrowheads="1"/>
            </p:cNvSpPr>
            <p:nvPr/>
          </p:nvSpPr>
          <p:spPr bwMode="auto">
            <a:xfrm>
              <a:off x="2871" y="2031"/>
              <a:ext cx="57" cy="14"/>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616" name="Rectangle 425"/>
            <p:cNvSpPr>
              <a:spLocks noChangeArrowheads="1"/>
            </p:cNvSpPr>
            <p:nvPr/>
          </p:nvSpPr>
          <p:spPr bwMode="auto">
            <a:xfrm>
              <a:off x="2921" y="1346"/>
              <a:ext cx="14" cy="8"/>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617" name="Rectangle 426"/>
            <p:cNvSpPr>
              <a:spLocks noChangeArrowheads="1"/>
            </p:cNvSpPr>
            <p:nvPr/>
          </p:nvSpPr>
          <p:spPr bwMode="auto">
            <a:xfrm>
              <a:off x="2921" y="1539"/>
              <a:ext cx="14" cy="7"/>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618" name="Rectangle 427"/>
            <p:cNvSpPr>
              <a:spLocks noChangeArrowheads="1"/>
            </p:cNvSpPr>
            <p:nvPr/>
          </p:nvSpPr>
          <p:spPr bwMode="auto">
            <a:xfrm>
              <a:off x="2921" y="1354"/>
              <a:ext cx="14" cy="185"/>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619" name="Rectangle 428"/>
            <p:cNvSpPr>
              <a:spLocks noChangeArrowheads="1"/>
            </p:cNvSpPr>
            <p:nvPr/>
          </p:nvSpPr>
          <p:spPr bwMode="auto">
            <a:xfrm>
              <a:off x="2857" y="1503"/>
              <a:ext cx="7" cy="15"/>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620" name="Rectangle 429"/>
            <p:cNvSpPr>
              <a:spLocks noChangeArrowheads="1"/>
            </p:cNvSpPr>
            <p:nvPr/>
          </p:nvSpPr>
          <p:spPr bwMode="auto">
            <a:xfrm>
              <a:off x="2864" y="1503"/>
              <a:ext cx="71" cy="15"/>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621" name="Rectangle 430"/>
            <p:cNvSpPr>
              <a:spLocks noChangeArrowheads="1"/>
            </p:cNvSpPr>
            <p:nvPr/>
          </p:nvSpPr>
          <p:spPr bwMode="auto">
            <a:xfrm>
              <a:off x="2921" y="1375"/>
              <a:ext cx="14" cy="135"/>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622" name="Rectangle 431"/>
            <p:cNvSpPr>
              <a:spLocks noChangeArrowheads="1"/>
            </p:cNvSpPr>
            <p:nvPr/>
          </p:nvSpPr>
          <p:spPr bwMode="auto">
            <a:xfrm>
              <a:off x="2857" y="1375"/>
              <a:ext cx="7" cy="14"/>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623" name="Rectangle 432"/>
            <p:cNvSpPr>
              <a:spLocks noChangeArrowheads="1"/>
            </p:cNvSpPr>
            <p:nvPr/>
          </p:nvSpPr>
          <p:spPr bwMode="auto">
            <a:xfrm>
              <a:off x="2864" y="1375"/>
              <a:ext cx="64" cy="14"/>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624" name="Rectangle 433"/>
            <p:cNvSpPr>
              <a:spLocks noChangeArrowheads="1"/>
            </p:cNvSpPr>
            <p:nvPr/>
          </p:nvSpPr>
          <p:spPr bwMode="auto">
            <a:xfrm>
              <a:off x="2857" y="1382"/>
              <a:ext cx="14" cy="7"/>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625" name="Rectangle 434"/>
            <p:cNvSpPr>
              <a:spLocks noChangeArrowheads="1"/>
            </p:cNvSpPr>
            <p:nvPr/>
          </p:nvSpPr>
          <p:spPr bwMode="auto">
            <a:xfrm>
              <a:off x="2857" y="1311"/>
              <a:ext cx="14" cy="7"/>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626" name="Rectangle 435"/>
            <p:cNvSpPr>
              <a:spLocks noChangeArrowheads="1"/>
            </p:cNvSpPr>
            <p:nvPr/>
          </p:nvSpPr>
          <p:spPr bwMode="auto">
            <a:xfrm>
              <a:off x="2857" y="1318"/>
              <a:ext cx="14" cy="64"/>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627" name="Rectangle 436"/>
            <p:cNvSpPr>
              <a:spLocks noChangeArrowheads="1"/>
            </p:cNvSpPr>
            <p:nvPr/>
          </p:nvSpPr>
          <p:spPr bwMode="auto">
            <a:xfrm>
              <a:off x="2857" y="1503"/>
              <a:ext cx="14" cy="7"/>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628" name="Rectangle 437"/>
            <p:cNvSpPr>
              <a:spLocks noChangeArrowheads="1"/>
            </p:cNvSpPr>
            <p:nvPr/>
          </p:nvSpPr>
          <p:spPr bwMode="auto">
            <a:xfrm>
              <a:off x="2857" y="1567"/>
              <a:ext cx="14" cy="8"/>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629" name="Rectangle 438"/>
            <p:cNvSpPr>
              <a:spLocks noChangeArrowheads="1"/>
            </p:cNvSpPr>
            <p:nvPr/>
          </p:nvSpPr>
          <p:spPr bwMode="auto">
            <a:xfrm>
              <a:off x="2857" y="1510"/>
              <a:ext cx="14" cy="57"/>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630" name="Rectangle 439"/>
            <p:cNvSpPr>
              <a:spLocks noChangeArrowheads="1"/>
            </p:cNvSpPr>
            <p:nvPr/>
          </p:nvSpPr>
          <p:spPr bwMode="auto">
            <a:xfrm>
              <a:off x="2950" y="1375"/>
              <a:ext cx="14" cy="7"/>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631" name="Rectangle 440"/>
            <p:cNvSpPr>
              <a:spLocks noChangeArrowheads="1"/>
            </p:cNvSpPr>
            <p:nvPr/>
          </p:nvSpPr>
          <p:spPr bwMode="auto">
            <a:xfrm>
              <a:off x="2950" y="1503"/>
              <a:ext cx="14" cy="7"/>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632" name="Rectangle 441"/>
            <p:cNvSpPr>
              <a:spLocks noChangeArrowheads="1"/>
            </p:cNvSpPr>
            <p:nvPr/>
          </p:nvSpPr>
          <p:spPr bwMode="auto">
            <a:xfrm>
              <a:off x="2950" y="1382"/>
              <a:ext cx="14" cy="121"/>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633" name="Freeform 442"/>
            <p:cNvSpPr>
              <a:spLocks/>
            </p:cNvSpPr>
            <p:nvPr/>
          </p:nvSpPr>
          <p:spPr bwMode="auto">
            <a:xfrm>
              <a:off x="2957" y="1418"/>
              <a:ext cx="43" cy="57"/>
            </a:xfrm>
            <a:custGeom>
              <a:avLst/>
              <a:gdLst>
                <a:gd name="T0" fmla="*/ 28 w 43"/>
                <a:gd name="T1" fmla="*/ 28 h 57"/>
                <a:gd name="T2" fmla="*/ 28 w 43"/>
                <a:gd name="T3" fmla="*/ 14 h 57"/>
                <a:gd name="T4" fmla="*/ 35 w 43"/>
                <a:gd name="T5" fmla="*/ 21 h 57"/>
                <a:gd name="T6" fmla="*/ 35 w 43"/>
                <a:gd name="T7" fmla="*/ 21 h 57"/>
                <a:gd name="T8" fmla="*/ 21 w 43"/>
                <a:gd name="T9" fmla="*/ 14 h 57"/>
                <a:gd name="T10" fmla="*/ 28 w 43"/>
                <a:gd name="T11" fmla="*/ 14 h 57"/>
                <a:gd name="T12" fmla="*/ 28 w 43"/>
                <a:gd name="T13" fmla="*/ 14 h 57"/>
                <a:gd name="T14" fmla="*/ 14 w 43"/>
                <a:gd name="T15" fmla="*/ 21 h 57"/>
                <a:gd name="T16" fmla="*/ 14 w 43"/>
                <a:gd name="T17" fmla="*/ 14 h 57"/>
                <a:gd name="T18" fmla="*/ 14 w 43"/>
                <a:gd name="T19" fmla="*/ 14 h 57"/>
                <a:gd name="T20" fmla="*/ 14 w 43"/>
                <a:gd name="T21" fmla="*/ 28 h 57"/>
                <a:gd name="T22" fmla="*/ 14 w 43"/>
                <a:gd name="T23" fmla="*/ 28 h 57"/>
                <a:gd name="T24" fmla="*/ 14 w 43"/>
                <a:gd name="T25" fmla="*/ 28 h 57"/>
                <a:gd name="T26" fmla="*/ 14 w 43"/>
                <a:gd name="T27" fmla="*/ 43 h 57"/>
                <a:gd name="T28" fmla="*/ 14 w 43"/>
                <a:gd name="T29" fmla="*/ 35 h 57"/>
                <a:gd name="T30" fmla="*/ 14 w 43"/>
                <a:gd name="T31" fmla="*/ 35 h 57"/>
                <a:gd name="T32" fmla="*/ 28 w 43"/>
                <a:gd name="T33" fmla="*/ 43 h 57"/>
                <a:gd name="T34" fmla="*/ 21 w 43"/>
                <a:gd name="T35" fmla="*/ 43 h 57"/>
                <a:gd name="T36" fmla="*/ 21 w 43"/>
                <a:gd name="T37" fmla="*/ 43 h 57"/>
                <a:gd name="T38" fmla="*/ 35 w 43"/>
                <a:gd name="T39" fmla="*/ 35 h 57"/>
                <a:gd name="T40" fmla="*/ 28 w 43"/>
                <a:gd name="T41" fmla="*/ 43 h 57"/>
                <a:gd name="T42" fmla="*/ 28 w 43"/>
                <a:gd name="T43" fmla="*/ 43 h 57"/>
                <a:gd name="T44" fmla="*/ 28 w 43"/>
                <a:gd name="T45" fmla="*/ 28 h 57"/>
                <a:gd name="T46" fmla="*/ 28 w 43"/>
                <a:gd name="T47" fmla="*/ 28 h 57"/>
                <a:gd name="T48" fmla="*/ 43 w 43"/>
                <a:gd name="T49" fmla="*/ 28 h 57"/>
                <a:gd name="T50" fmla="*/ 43 w 43"/>
                <a:gd name="T51" fmla="*/ 28 h 57"/>
                <a:gd name="T52" fmla="*/ 43 w 43"/>
                <a:gd name="T53" fmla="*/ 43 h 57"/>
                <a:gd name="T54" fmla="*/ 43 w 43"/>
                <a:gd name="T55" fmla="*/ 43 h 57"/>
                <a:gd name="T56" fmla="*/ 43 w 43"/>
                <a:gd name="T57" fmla="*/ 50 h 57"/>
                <a:gd name="T58" fmla="*/ 28 w 43"/>
                <a:gd name="T59" fmla="*/ 57 h 57"/>
                <a:gd name="T60" fmla="*/ 28 w 43"/>
                <a:gd name="T61" fmla="*/ 57 h 57"/>
                <a:gd name="T62" fmla="*/ 21 w 43"/>
                <a:gd name="T63" fmla="*/ 57 h 57"/>
                <a:gd name="T64" fmla="*/ 7 w 43"/>
                <a:gd name="T65" fmla="*/ 50 h 57"/>
                <a:gd name="T66" fmla="*/ 7 w 43"/>
                <a:gd name="T67" fmla="*/ 50 h 57"/>
                <a:gd name="T68" fmla="*/ 0 w 43"/>
                <a:gd name="T69" fmla="*/ 43 h 57"/>
                <a:gd name="T70" fmla="*/ 0 w 43"/>
                <a:gd name="T71" fmla="*/ 28 h 57"/>
                <a:gd name="T72" fmla="*/ 0 w 43"/>
                <a:gd name="T73" fmla="*/ 28 h 57"/>
                <a:gd name="T74" fmla="*/ 0 w 43"/>
                <a:gd name="T75" fmla="*/ 28 h 57"/>
                <a:gd name="T76" fmla="*/ 0 w 43"/>
                <a:gd name="T77" fmla="*/ 14 h 57"/>
                <a:gd name="T78" fmla="*/ 0 w 43"/>
                <a:gd name="T79" fmla="*/ 14 h 57"/>
                <a:gd name="T80" fmla="*/ 7 w 43"/>
                <a:gd name="T81" fmla="*/ 7 h 57"/>
                <a:gd name="T82" fmla="*/ 21 w 43"/>
                <a:gd name="T83" fmla="*/ 0 h 57"/>
                <a:gd name="T84" fmla="*/ 21 w 43"/>
                <a:gd name="T85" fmla="*/ 0 h 57"/>
                <a:gd name="T86" fmla="*/ 28 w 43"/>
                <a:gd name="T87" fmla="*/ 0 h 57"/>
                <a:gd name="T88" fmla="*/ 43 w 43"/>
                <a:gd name="T89" fmla="*/ 7 h 57"/>
                <a:gd name="T90" fmla="*/ 43 w 43"/>
                <a:gd name="T91" fmla="*/ 7 h 57"/>
                <a:gd name="T92" fmla="*/ 43 w 43"/>
                <a:gd name="T93" fmla="*/ 14 h 57"/>
                <a:gd name="T94" fmla="*/ 43 w 43"/>
                <a:gd name="T95" fmla="*/ 28 h 57"/>
                <a:gd name="T96" fmla="*/ 28 w 43"/>
                <a:gd name="T97" fmla="*/ 28 h 57"/>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43"/>
                <a:gd name="T148" fmla="*/ 0 h 57"/>
                <a:gd name="T149" fmla="*/ 43 w 43"/>
                <a:gd name="T150" fmla="*/ 57 h 57"/>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43" h="57">
                  <a:moveTo>
                    <a:pt x="28" y="28"/>
                  </a:moveTo>
                  <a:lnTo>
                    <a:pt x="28" y="14"/>
                  </a:lnTo>
                  <a:lnTo>
                    <a:pt x="35" y="21"/>
                  </a:lnTo>
                  <a:lnTo>
                    <a:pt x="21" y="14"/>
                  </a:lnTo>
                  <a:lnTo>
                    <a:pt x="28" y="14"/>
                  </a:lnTo>
                  <a:lnTo>
                    <a:pt x="14" y="21"/>
                  </a:lnTo>
                  <a:lnTo>
                    <a:pt x="14" y="14"/>
                  </a:lnTo>
                  <a:lnTo>
                    <a:pt x="14" y="28"/>
                  </a:lnTo>
                  <a:lnTo>
                    <a:pt x="14" y="43"/>
                  </a:lnTo>
                  <a:lnTo>
                    <a:pt x="14" y="35"/>
                  </a:lnTo>
                  <a:lnTo>
                    <a:pt x="28" y="43"/>
                  </a:lnTo>
                  <a:lnTo>
                    <a:pt x="21" y="43"/>
                  </a:lnTo>
                  <a:lnTo>
                    <a:pt x="35" y="35"/>
                  </a:lnTo>
                  <a:lnTo>
                    <a:pt x="28" y="43"/>
                  </a:lnTo>
                  <a:lnTo>
                    <a:pt x="28" y="28"/>
                  </a:lnTo>
                  <a:lnTo>
                    <a:pt x="43" y="28"/>
                  </a:lnTo>
                  <a:lnTo>
                    <a:pt x="43" y="43"/>
                  </a:lnTo>
                  <a:lnTo>
                    <a:pt x="43" y="50"/>
                  </a:lnTo>
                  <a:lnTo>
                    <a:pt x="28" y="57"/>
                  </a:lnTo>
                  <a:lnTo>
                    <a:pt x="21" y="57"/>
                  </a:lnTo>
                  <a:lnTo>
                    <a:pt x="7" y="50"/>
                  </a:lnTo>
                  <a:lnTo>
                    <a:pt x="0" y="43"/>
                  </a:lnTo>
                  <a:lnTo>
                    <a:pt x="0" y="28"/>
                  </a:lnTo>
                  <a:lnTo>
                    <a:pt x="0" y="14"/>
                  </a:lnTo>
                  <a:lnTo>
                    <a:pt x="7" y="7"/>
                  </a:lnTo>
                  <a:lnTo>
                    <a:pt x="21" y="0"/>
                  </a:lnTo>
                  <a:lnTo>
                    <a:pt x="28" y="0"/>
                  </a:lnTo>
                  <a:lnTo>
                    <a:pt x="43" y="7"/>
                  </a:lnTo>
                  <a:lnTo>
                    <a:pt x="43" y="14"/>
                  </a:lnTo>
                  <a:lnTo>
                    <a:pt x="43" y="28"/>
                  </a:lnTo>
                  <a:lnTo>
                    <a:pt x="28" y="28"/>
                  </a:lnTo>
                  <a:close/>
                </a:path>
              </a:pathLst>
            </a:custGeom>
            <a:blipFill dpi="0" rotWithShape="0">
              <a:blip r:embed="rId3" cstate="print"/>
              <a:srcRect/>
              <a:tile tx="0" ty="0" sx="100000" sy="100000" flip="none" algn="tl"/>
            </a:blipFill>
            <a:ln w="9525">
              <a:noFill/>
              <a:round/>
              <a:headEnd/>
              <a:tailEnd/>
            </a:ln>
          </p:spPr>
          <p:txBody>
            <a:bodyPr/>
            <a:lstStyle/>
            <a:p>
              <a:endParaRPr lang="en-US"/>
            </a:p>
          </p:txBody>
        </p:sp>
        <p:sp>
          <p:nvSpPr>
            <p:cNvPr id="141634" name="Freeform 443"/>
            <p:cNvSpPr>
              <a:spLocks/>
            </p:cNvSpPr>
            <p:nvPr/>
          </p:nvSpPr>
          <p:spPr bwMode="auto">
            <a:xfrm>
              <a:off x="2985" y="1446"/>
              <a:ext cx="15" cy="1"/>
            </a:xfrm>
            <a:custGeom>
              <a:avLst/>
              <a:gdLst>
                <a:gd name="T0" fmla="*/ 0 w 15"/>
                <a:gd name="T1" fmla="*/ 0 h 1"/>
                <a:gd name="T2" fmla="*/ 0 w 15"/>
                <a:gd name="T3" fmla="*/ 0 h 1"/>
                <a:gd name="T4" fmla="*/ 0 w 15"/>
                <a:gd name="T5" fmla="*/ 0 h 1"/>
                <a:gd name="T6" fmla="*/ 15 w 15"/>
                <a:gd name="T7" fmla="*/ 0 h 1"/>
                <a:gd name="T8" fmla="*/ 15 w 15"/>
                <a:gd name="T9" fmla="*/ 0 h 1"/>
                <a:gd name="T10" fmla="*/ 15 w 15"/>
                <a:gd name="T11" fmla="*/ 0 h 1"/>
                <a:gd name="T12" fmla="*/ 0 w 15"/>
                <a:gd name="T13" fmla="*/ 0 h 1"/>
                <a:gd name="T14" fmla="*/ 0 60000 65536"/>
                <a:gd name="T15" fmla="*/ 0 60000 65536"/>
                <a:gd name="T16" fmla="*/ 0 60000 65536"/>
                <a:gd name="T17" fmla="*/ 0 60000 65536"/>
                <a:gd name="T18" fmla="*/ 0 60000 65536"/>
                <a:gd name="T19" fmla="*/ 0 60000 65536"/>
                <a:gd name="T20" fmla="*/ 0 60000 65536"/>
                <a:gd name="T21" fmla="*/ 0 w 15"/>
                <a:gd name="T22" fmla="*/ 0 h 1"/>
                <a:gd name="T23" fmla="*/ 15 w 15"/>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5" h="1">
                  <a:moveTo>
                    <a:pt x="0" y="0"/>
                  </a:moveTo>
                  <a:lnTo>
                    <a:pt x="0" y="0"/>
                  </a:lnTo>
                  <a:lnTo>
                    <a:pt x="15" y="0"/>
                  </a:lnTo>
                  <a:lnTo>
                    <a:pt x="0" y="0"/>
                  </a:lnTo>
                  <a:close/>
                </a:path>
              </a:pathLst>
            </a:custGeom>
            <a:blipFill dpi="0" rotWithShape="0">
              <a:blip r:embed="rId3" cstate="print"/>
              <a:srcRect/>
              <a:tile tx="0" ty="0" sx="100000" sy="100000" flip="none" algn="tl"/>
            </a:blipFill>
            <a:ln w="9525">
              <a:noFill/>
              <a:round/>
              <a:headEnd/>
              <a:tailEnd/>
            </a:ln>
          </p:spPr>
          <p:txBody>
            <a:bodyPr/>
            <a:lstStyle/>
            <a:p>
              <a:endParaRPr lang="en-US"/>
            </a:p>
          </p:txBody>
        </p:sp>
        <p:sp>
          <p:nvSpPr>
            <p:cNvPr id="141635" name="Rectangle 444"/>
            <p:cNvSpPr>
              <a:spLocks noChangeArrowheads="1"/>
            </p:cNvSpPr>
            <p:nvPr/>
          </p:nvSpPr>
          <p:spPr bwMode="auto">
            <a:xfrm>
              <a:off x="3028" y="1439"/>
              <a:ext cx="7" cy="14"/>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636" name="Rectangle 445"/>
            <p:cNvSpPr>
              <a:spLocks noChangeArrowheads="1"/>
            </p:cNvSpPr>
            <p:nvPr/>
          </p:nvSpPr>
          <p:spPr bwMode="auto">
            <a:xfrm>
              <a:off x="2985" y="1439"/>
              <a:ext cx="7" cy="14"/>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637" name="Rectangle 446"/>
            <p:cNvSpPr>
              <a:spLocks noChangeArrowheads="1"/>
            </p:cNvSpPr>
            <p:nvPr/>
          </p:nvSpPr>
          <p:spPr bwMode="auto">
            <a:xfrm>
              <a:off x="2992" y="1439"/>
              <a:ext cx="36" cy="14"/>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638" name="Rectangle 447"/>
            <p:cNvSpPr>
              <a:spLocks noChangeArrowheads="1"/>
            </p:cNvSpPr>
            <p:nvPr/>
          </p:nvSpPr>
          <p:spPr bwMode="auto">
            <a:xfrm>
              <a:off x="2907" y="1111"/>
              <a:ext cx="82" cy="136"/>
            </a:xfrm>
            <a:prstGeom prst="rect">
              <a:avLst/>
            </a:prstGeom>
            <a:noFill/>
            <a:ln w="9525">
              <a:noFill/>
              <a:miter lim="800000"/>
              <a:headEnd/>
              <a:tailEnd/>
            </a:ln>
          </p:spPr>
          <p:txBody>
            <a:bodyPr wrap="none" lIns="0" tIns="0" rIns="0" bIns="0">
              <a:spAutoFit/>
            </a:bodyPr>
            <a:lstStyle/>
            <a:p>
              <a:pPr eaLnBrk="1" hangingPunct="1"/>
              <a:r>
                <a:rPr lang="en-US" sz="1400" b="1">
                  <a:solidFill>
                    <a:srgbClr val="000000"/>
                  </a:solidFill>
                  <a:latin typeface="Times New Roman" pitchFamily="18" charset="0"/>
                </a:rPr>
                <a:t>V</a:t>
              </a:r>
              <a:endParaRPr lang="en-US" sz="2800">
                <a:solidFill>
                  <a:srgbClr val="000000"/>
                </a:solidFill>
                <a:latin typeface="Arial" pitchFamily="34" charset="0"/>
              </a:endParaRPr>
            </a:p>
          </p:txBody>
        </p:sp>
        <p:sp>
          <p:nvSpPr>
            <p:cNvPr id="141639" name="Rectangle 448"/>
            <p:cNvSpPr>
              <a:spLocks noChangeArrowheads="1"/>
            </p:cNvSpPr>
            <p:nvPr/>
          </p:nvSpPr>
          <p:spPr bwMode="auto">
            <a:xfrm>
              <a:off x="2992" y="1161"/>
              <a:ext cx="129" cy="107"/>
            </a:xfrm>
            <a:prstGeom prst="rect">
              <a:avLst/>
            </a:prstGeom>
            <a:noFill/>
            <a:ln w="9525">
              <a:noFill/>
              <a:miter lim="800000"/>
              <a:headEnd/>
              <a:tailEnd/>
            </a:ln>
          </p:spPr>
          <p:txBody>
            <a:bodyPr wrap="none" lIns="0" tIns="0" rIns="0" bIns="0">
              <a:spAutoFit/>
            </a:bodyPr>
            <a:lstStyle/>
            <a:p>
              <a:pPr eaLnBrk="1" hangingPunct="1"/>
              <a:r>
                <a:rPr lang="en-US" sz="1100" b="1">
                  <a:solidFill>
                    <a:srgbClr val="000000"/>
                  </a:solidFill>
                  <a:latin typeface="Times New Roman" pitchFamily="18" charset="0"/>
                </a:rPr>
                <a:t>DD</a:t>
              </a:r>
              <a:endParaRPr lang="en-US" sz="2800">
                <a:solidFill>
                  <a:srgbClr val="000000"/>
                </a:solidFill>
                <a:latin typeface="Arial" pitchFamily="34" charset="0"/>
              </a:endParaRPr>
            </a:p>
          </p:txBody>
        </p:sp>
        <p:sp>
          <p:nvSpPr>
            <p:cNvPr id="141640" name="Rectangle 449"/>
            <p:cNvSpPr>
              <a:spLocks noChangeArrowheads="1"/>
            </p:cNvSpPr>
            <p:nvPr/>
          </p:nvSpPr>
          <p:spPr bwMode="auto">
            <a:xfrm>
              <a:off x="3156" y="1346"/>
              <a:ext cx="15" cy="8"/>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641" name="Rectangle 450"/>
            <p:cNvSpPr>
              <a:spLocks noChangeArrowheads="1"/>
            </p:cNvSpPr>
            <p:nvPr/>
          </p:nvSpPr>
          <p:spPr bwMode="auto">
            <a:xfrm>
              <a:off x="3156" y="1539"/>
              <a:ext cx="15" cy="7"/>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642" name="Rectangle 451"/>
            <p:cNvSpPr>
              <a:spLocks noChangeArrowheads="1"/>
            </p:cNvSpPr>
            <p:nvPr/>
          </p:nvSpPr>
          <p:spPr bwMode="auto">
            <a:xfrm>
              <a:off x="3156" y="1354"/>
              <a:ext cx="15" cy="185"/>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643" name="Rectangle 452"/>
            <p:cNvSpPr>
              <a:spLocks noChangeArrowheads="1"/>
            </p:cNvSpPr>
            <p:nvPr/>
          </p:nvSpPr>
          <p:spPr bwMode="auto">
            <a:xfrm>
              <a:off x="3221" y="1503"/>
              <a:ext cx="7" cy="15"/>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644" name="Rectangle 453"/>
            <p:cNvSpPr>
              <a:spLocks noChangeArrowheads="1"/>
            </p:cNvSpPr>
            <p:nvPr/>
          </p:nvSpPr>
          <p:spPr bwMode="auto">
            <a:xfrm>
              <a:off x="3156" y="1503"/>
              <a:ext cx="65" cy="15"/>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645" name="Rectangle 454"/>
            <p:cNvSpPr>
              <a:spLocks noChangeArrowheads="1"/>
            </p:cNvSpPr>
            <p:nvPr/>
          </p:nvSpPr>
          <p:spPr bwMode="auto">
            <a:xfrm>
              <a:off x="3156" y="1375"/>
              <a:ext cx="15" cy="135"/>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646" name="Rectangle 455"/>
            <p:cNvSpPr>
              <a:spLocks noChangeArrowheads="1"/>
            </p:cNvSpPr>
            <p:nvPr/>
          </p:nvSpPr>
          <p:spPr bwMode="auto">
            <a:xfrm>
              <a:off x="3221" y="1375"/>
              <a:ext cx="7" cy="14"/>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647" name="Rectangle 456"/>
            <p:cNvSpPr>
              <a:spLocks noChangeArrowheads="1"/>
            </p:cNvSpPr>
            <p:nvPr/>
          </p:nvSpPr>
          <p:spPr bwMode="auto">
            <a:xfrm>
              <a:off x="3164" y="1375"/>
              <a:ext cx="57" cy="14"/>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648" name="Rectangle 457"/>
            <p:cNvSpPr>
              <a:spLocks noChangeArrowheads="1"/>
            </p:cNvSpPr>
            <p:nvPr/>
          </p:nvSpPr>
          <p:spPr bwMode="auto">
            <a:xfrm>
              <a:off x="3214" y="1382"/>
              <a:ext cx="14" cy="7"/>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649" name="Rectangle 458"/>
            <p:cNvSpPr>
              <a:spLocks noChangeArrowheads="1"/>
            </p:cNvSpPr>
            <p:nvPr/>
          </p:nvSpPr>
          <p:spPr bwMode="auto">
            <a:xfrm>
              <a:off x="3214" y="1311"/>
              <a:ext cx="14" cy="7"/>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650" name="Rectangle 459"/>
            <p:cNvSpPr>
              <a:spLocks noChangeArrowheads="1"/>
            </p:cNvSpPr>
            <p:nvPr/>
          </p:nvSpPr>
          <p:spPr bwMode="auto">
            <a:xfrm>
              <a:off x="3214" y="1318"/>
              <a:ext cx="14" cy="64"/>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651" name="Rectangle 460"/>
            <p:cNvSpPr>
              <a:spLocks noChangeArrowheads="1"/>
            </p:cNvSpPr>
            <p:nvPr/>
          </p:nvSpPr>
          <p:spPr bwMode="auto">
            <a:xfrm>
              <a:off x="3214" y="1503"/>
              <a:ext cx="14" cy="7"/>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652" name="Rectangle 461"/>
            <p:cNvSpPr>
              <a:spLocks noChangeArrowheads="1"/>
            </p:cNvSpPr>
            <p:nvPr/>
          </p:nvSpPr>
          <p:spPr bwMode="auto">
            <a:xfrm>
              <a:off x="3214" y="1567"/>
              <a:ext cx="14" cy="8"/>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653" name="Rectangle 462"/>
            <p:cNvSpPr>
              <a:spLocks noChangeArrowheads="1"/>
            </p:cNvSpPr>
            <p:nvPr/>
          </p:nvSpPr>
          <p:spPr bwMode="auto">
            <a:xfrm>
              <a:off x="3214" y="1510"/>
              <a:ext cx="14" cy="57"/>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654" name="Rectangle 463"/>
            <p:cNvSpPr>
              <a:spLocks noChangeArrowheads="1"/>
            </p:cNvSpPr>
            <p:nvPr/>
          </p:nvSpPr>
          <p:spPr bwMode="auto">
            <a:xfrm>
              <a:off x="3121" y="1375"/>
              <a:ext cx="14" cy="7"/>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655" name="Rectangle 464"/>
            <p:cNvSpPr>
              <a:spLocks noChangeArrowheads="1"/>
            </p:cNvSpPr>
            <p:nvPr/>
          </p:nvSpPr>
          <p:spPr bwMode="auto">
            <a:xfrm>
              <a:off x="3121" y="1503"/>
              <a:ext cx="14" cy="7"/>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656" name="Rectangle 465"/>
            <p:cNvSpPr>
              <a:spLocks noChangeArrowheads="1"/>
            </p:cNvSpPr>
            <p:nvPr/>
          </p:nvSpPr>
          <p:spPr bwMode="auto">
            <a:xfrm>
              <a:off x="3121" y="1382"/>
              <a:ext cx="14" cy="121"/>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657" name="Freeform 466"/>
            <p:cNvSpPr>
              <a:spLocks/>
            </p:cNvSpPr>
            <p:nvPr/>
          </p:nvSpPr>
          <p:spPr bwMode="auto">
            <a:xfrm>
              <a:off x="3085" y="1418"/>
              <a:ext cx="50" cy="57"/>
            </a:xfrm>
            <a:custGeom>
              <a:avLst/>
              <a:gdLst>
                <a:gd name="T0" fmla="*/ 36 w 50"/>
                <a:gd name="T1" fmla="*/ 35 h 57"/>
                <a:gd name="T2" fmla="*/ 29 w 50"/>
                <a:gd name="T3" fmla="*/ 21 h 57"/>
                <a:gd name="T4" fmla="*/ 36 w 50"/>
                <a:gd name="T5" fmla="*/ 21 h 57"/>
                <a:gd name="T6" fmla="*/ 36 w 50"/>
                <a:gd name="T7" fmla="*/ 21 h 57"/>
                <a:gd name="T8" fmla="*/ 29 w 50"/>
                <a:gd name="T9" fmla="*/ 14 h 57"/>
                <a:gd name="T10" fmla="*/ 36 w 50"/>
                <a:gd name="T11" fmla="*/ 14 h 57"/>
                <a:gd name="T12" fmla="*/ 36 w 50"/>
                <a:gd name="T13" fmla="*/ 14 h 57"/>
                <a:gd name="T14" fmla="*/ 22 w 50"/>
                <a:gd name="T15" fmla="*/ 21 h 57"/>
                <a:gd name="T16" fmla="*/ 22 w 50"/>
                <a:gd name="T17" fmla="*/ 21 h 57"/>
                <a:gd name="T18" fmla="*/ 22 w 50"/>
                <a:gd name="T19" fmla="*/ 21 h 57"/>
                <a:gd name="T20" fmla="*/ 14 w 50"/>
                <a:gd name="T21" fmla="*/ 35 h 57"/>
                <a:gd name="T22" fmla="*/ 14 w 50"/>
                <a:gd name="T23" fmla="*/ 28 h 57"/>
                <a:gd name="T24" fmla="*/ 14 w 50"/>
                <a:gd name="T25" fmla="*/ 28 h 57"/>
                <a:gd name="T26" fmla="*/ 22 w 50"/>
                <a:gd name="T27" fmla="*/ 43 h 57"/>
                <a:gd name="T28" fmla="*/ 22 w 50"/>
                <a:gd name="T29" fmla="*/ 35 h 57"/>
                <a:gd name="T30" fmla="*/ 22 w 50"/>
                <a:gd name="T31" fmla="*/ 35 h 57"/>
                <a:gd name="T32" fmla="*/ 36 w 50"/>
                <a:gd name="T33" fmla="*/ 43 h 57"/>
                <a:gd name="T34" fmla="*/ 29 w 50"/>
                <a:gd name="T35" fmla="*/ 50 h 57"/>
                <a:gd name="T36" fmla="*/ 29 w 50"/>
                <a:gd name="T37" fmla="*/ 50 h 57"/>
                <a:gd name="T38" fmla="*/ 36 w 50"/>
                <a:gd name="T39" fmla="*/ 43 h 57"/>
                <a:gd name="T40" fmla="*/ 29 w 50"/>
                <a:gd name="T41" fmla="*/ 43 h 57"/>
                <a:gd name="T42" fmla="*/ 29 w 50"/>
                <a:gd name="T43" fmla="*/ 43 h 57"/>
                <a:gd name="T44" fmla="*/ 36 w 50"/>
                <a:gd name="T45" fmla="*/ 28 h 57"/>
                <a:gd name="T46" fmla="*/ 36 w 50"/>
                <a:gd name="T47" fmla="*/ 28 h 57"/>
                <a:gd name="T48" fmla="*/ 50 w 50"/>
                <a:gd name="T49" fmla="*/ 35 h 57"/>
                <a:gd name="T50" fmla="*/ 50 w 50"/>
                <a:gd name="T51" fmla="*/ 35 h 57"/>
                <a:gd name="T52" fmla="*/ 43 w 50"/>
                <a:gd name="T53" fmla="*/ 50 h 57"/>
                <a:gd name="T54" fmla="*/ 43 w 50"/>
                <a:gd name="T55" fmla="*/ 50 h 57"/>
                <a:gd name="T56" fmla="*/ 43 w 50"/>
                <a:gd name="T57" fmla="*/ 50 h 57"/>
                <a:gd name="T58" fmla="*/ 36 w 50"/>
                <a:gd name="T59" fmla="*/ 57 h 57"/>
                <a:gd name="T60" fmla="*/ 36 w 50"/>
                <a:gd name="T61" fmla="*/ 57 h 57"/>
                <a:gd name="T62" fmla="*/ 29 w 50"/>
                <a:gd name="T63" fmla="*/ 57 h 57"/>
                <a:gd name="T64" fmla="*/ 14 w 50"/>
                <a:gd name="T65" fmla="*/ 50 h 57"/>
                <a:gd name="T66" fmla="*/ 14 w 50"/>
                <a:gd name="T67" fmla="*/ 50 h 57"/>
                <a:gd name="T68" fmla="*/ 7 w 50"/>
                <a:gd name="T69" fmla="*/ 50 h 57"/>
                <a:gd name="T70" fmla="*/ 0 w 50"/>
                <a:gd name="T71" fmla="*/ 35 h 57"/>
                <a:gd name="T72" fmla="*/ 0 w 50"/>
                <a:gd name="T73" fmla="*/ 35 h 57"/>
                <a:gd name="T74" fmla="*/ 0 w 50"/>
                <a:gd name="T75" fmla="*/ 28 h 57"/>
                <a:gd name="T76" fmla="*/ 7 w 50"/>
                <a:gd name="T77" fmla="*/ 14 h 57"/>
                <a:gd name="T78" fmla="*/ 7 w 50"/>
                <a:gd name="T79" fmla="*/ 14 h 57"/>
                <a:gd name="T80" fmla="*/ 14 w 50"/>
                <a:gd name="T81" fmla="*/ 7 h 57"/>
                <a:gd name="T82" fmla="*/ 29 w 50"/>
                <a:gd name="T83" fmla="*/ 0 h 57"/>
                <a:gd name="T84" fmla="*/ 29 w 50"/>
                <a:gd name="T85" fmla="*/ 0 h 57"/>
                <a:gd name="T86" fmla="*/ 36 w 50"/>
                <a:gd name="T87" fmla="*/ 7 h 57"/>
                <a:gd name="T88" fmla="*/ 43 w 50"/>
                <a:gd name="T89" fmla="*/ 14 h 57"/>
                <a:gd name="T90" fmla="*/ 43 w 50"/>
                <a:gd name="T91" fmla="*/ 14 h 57"/>
                <a:gd name="T92" fmla="*/ 43 w 50"/>
                <a:gd name="T93" fmla="*/ 14 h 57"/>
                <a:gd name="T94" fmla="*/ 50 w 50"/>
                <a:gd name="T95" fmla="*/ 28 h 57"/>
                <a:gd name="T96" fmla="*/ 36 w 50"/>
                <a:gd name="T97" fmla="*/ 35 h 57"/>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50"/>
                <a:gd name="T148" fmla="*/ 0 h 57"/>
                <a:gd name="T149" fmla="*/ 50 w 50"/>
                <a:gd name="T150" fmla="*/ 57 h 57"/>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50" h="57">
                  <a:moveTo>
                    <a:pt x="36" y="35"/>
                  </a:moveTo>
                  <a:lnTo>
                    <a:pt x="29" y="21"/>
                  </a:lnTo>
                  <a:lnTo>
                    <a:pt x="36" y="21"/>
                  </a:lnTo>
                  <a:lnTo>
                    <a:pt x="29" y="14"/>
                  </a:lnTo>
                  <a:lnTo>
                    <a:pt x="36" y="14"/>
                  </a:lnTo>
                  <a:lnTo>
                    <a:pt x="22" y="21"/>
                  </a:lnTo>
                  <a:lnTo>
                    <a:pt x="14" y="35"/>
                  </a:lnTo>
                  <a:lnTo>
                    <a:pt x="14" y="28"/>
                  </a:lnTo>
                  <a:lnTo>
                    <a:pt x="22" y="43"/>
                  </a:lnTo>
                  <a:lnTo>
                    <a:pt x="22" y="35"/>
                  </a:lnTo>
                  <a:lnTo>
                    <a:pt x="36" y="43"/>
                  </a:lnTo>
                  <a:lnTo>
                    <a:pt x="29" y="50"/>
                  </a:lnTo>
                  <a:lnTo>
                    <a:pt x="36" y="43"/>
                  </a:lnTo>
                  <a:lnTo>
                    <a:pt x="29" y="43"/>
                  </a:lnTo>
                  <a:lnTo>
                    <a:pt x="36" y="28"/>
                  </a:lnTo>
                  <a:lnTo>
                    <a:pt x="50" y="35"/>
                  </a:lnTo>
                  <a:lnTo>
                    <a:pt x="43" y="50"/>
                  </a:lnTo>
                  <a:lnTo>
                    <a:pt x="36" y="57"/>
                  </a:lnTo>
                  <a:lnTo>
                    <a:pt x="29" y="57"/>
                  </a:lnTo>
                  <a:lnTo>
                    <a:pt x="14" y="50"/>
                  </a:lnTo>
                  <a:lnTo>
                    <a:pt x="7" y="50"/>
                  </a:lnTo>
                  <a:lnTo>
                    <a:pt x="0" y="35"/>
                  </a:lnTo>
                  <a:lnTo>
                    <a:pt x="0" y="28"/>
                  </a:lnTo>
                  <a:lnTo>
                    <a:pt x="7" y="14"/>
                  </a:lnTo>
                  <a:lnTo>
                    <a:pt x="14" y="7"/>
                  </a:lnTo>
                  <a:lnTo>
                    <a:pt x="29" y="0"/>
                  </a:lnTo>
                  <a:lnTo>
                    <a:pt x="36" y="7"/>
                  </a:lnTo>
                  <a:lnTo>
                    <a:pt x="43" y="14"/>
                  </a:lnTo>
                  <a:lnTo>
                    <a:pt x="50" y="28"/>
                  </a:lnTo>
                  <a:lnTo>
                    <a:pt x="36" y="35"/>
                  </a:lnTo>
                  <a:close/>
                </a:path>
              </a:pathLst>
            </a:custGeom>
            <a:blipFill dpi="0" rotWithShape="0">
              <a:blip r:embed="rId3" cstate="print"/>
              <a:srcRect/>
              <a:tile tx="0" ty="0" sx="100000" sy="100000" flip="none" algn="tl"/>
            </a:blipFill>
            <a:ln w="9525">
              <a:noFill/>
              <a:round/>
              <a:headEnd/>
              <a:tailEnd/>
            </a:ln>
          </p:spPr>
          <p:txBody>
            <a:bodyPr/>
            <a:lstStyle/>
            <a:p>
              <a:endParaRPr lang="en-US"/>
            </a:p>
          </p:txBody>
        </p:sp>
        <p:sp>
          <p:nvSpPr>
            <p:cNvPr id="141658" name="Freeform 467"/>
            <p:cNvSpPr>
              <a:spLocks/>
            </p:cNvSpPr>
            <p:nvPr/>
          </p:nvSpPr>
          <p:spPr bwMode="auto">
            <a:xfrm>
              <a:off x="3121" y="1446"/>
              <a:ext cx="14" cy="7"/>
            </a:xfrm>
            <a:custGeom>
              <a:avLst/>
              <a:gdLst>
                <a:gd name="T0" fmla="*/ 0 w 14"/>
                <a:gd name="T1" fmla="*/ 0 h 7"/>
                <a:gd name="T2" fmla="*/ 0 w 14"/>
                <a:gd name="T3" fmla="*/ 0 h 7"/>
                <a:gd name="T4" fmla="*/ 0 w 14"/>
                <a:gd name="T5" fmla="*/ 7 h 7"/>
                <a:gd name="T6" fmla="*/ 14 w 14"/>
                <a:gd name="T7" fmla="*/ 0 h 7"/>
                <a:gd name="T8" fmla="*/ 14 w 14"/>
                <a:gd name="T9" fmla="*/ 7 h 7"/>
                <a:gd name="T10" fmla="*/ 14 w 14"/>
                <a:gd name="T11" fmla="*/ 7 h 7"/>
                <a:gd name="T12" fmla="*/ 0 w 14"/>
                <a:gd name="T13" fmla="*/ 0 h 7"/>
                <a:gd name="T14" fmla="*/ 0 60000 65536"/>
                <a:gd name="T15" fmla="*/ 0 60000 65536"/>
                <a:gd name="T16" fmla="*/ 0 60000 65536"/>
                <a:gd name="T17" fmla="*/ 0 60000 65536"/>
                <a:gd name="T18" fmla="*/ 0 60000 65536"/>
                <a:gd name="T19" fmla="*/ 0 60000 65536"/>
                <a:gd name="T20" fmla="*/ 0 60000 65536"/>
                <a:gd name="T21" fmla="*/ 0 w 14"/>
                <a:gd name="T22" fmla="*/ 0 h 7"/>
                <a:gd name="T23" fmla="*/ 14 w 14"/>
                <a:gd name="T24" fmla="*/ 7 h 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 h="7">
                  <a:moveTo>
                    <a:pt x="0" y="0"/>
                  </a:moveTo>
                  <a:lnTo>
                    <a:pt x="0" y="0"/>
                  </a:lnTo>
                  <a:lnTo>
                    <a:pt x="0" y="7"/>
                  </a:lnTo>
                  <a:lnTo>
                    <a:pt x="14" y="0"/>
                  </a:lnTo>
                  <a:lnTo>
                    <a:pt x="14" y="7"/>
                  </a:lnTo>
                  <a:lnTo>
                    <a:pt x="0" y="0"/>
                  </a:lnTo>
                  <a:close/>
                </a:path>
              </a:pathLst>
            </a:custGeom>
            <a:blipFill dpi="0" rotWithShape="0">
              <a:blip r:embed="rId3" cstate="print"/>
              <a:srcRect/>
              <a:tile tx="0" ty="0" sx="100000" sy="100000" flip="none" algn="tl"/>
            </a:blipFill>
            <a:ln w="9525">
              <a:noFill/>
              <a:round/>
              <a:headEnd/>
              <a:tailEnd/>
            </a:ln>
          </p:spPr>
          <p:txBody>
            <a:bodyPr/>
            <a:lstStyle/>
            <a:p>
              <a:endParaRPr lang="en-US"/>
            </a:p>
          </p:txBody>
        </p:sp>
        <p:sp>
          <p:nvSpPr>
            <p:cNvPr id="141659" name="Rectangle 468"/>
            <p:cNvSpPr>
              <a:spLocks noChangeArrowheads="1"/>
            </p:cNvSpPr>
            <p:nvPr/>
          </p:nvSpPr>
          <p:spPr bwMode="auto">
            <a:xfrm>
              <a:off x="3049" y="1439"/>
              <a:ext cx="8" cy="14"/>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660" name="Rectangle 469"/>
            <p:cNvSpPr>
              <a:spLocks noChangeArrowheads="1"/>
            </p:cNvSpPr>
            <p:nvPr/>
          </p:nvSpPr>
          <p:spPr bwMode="auto">
            <a:xfrm>
              <a:off x="3092" y="1439"/>
              <a:ext cx="7" cy="14"/>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661" name="Rectangle 470"/>
            <p:cNvSpPr>
              <a:spLocks noChangeArrowheads="1"/>
            </p:cNvSpPr>
            <p:nvPr/>
          </p:nvSpPr>
          <p:spPr bwMode="auto">
            <a:xfrm>
              <a:off x="3057" y="1439"/>
              <a:ext cx="35" cy="14"/>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662" name="Rectangle 471"/>
            <p:cNvSpPr>
              <a:spLocks noChangeArrowheads="1"/>
            </p:cNvSpPr>
            <p:nvPr/>
          </p:nvSpPr>
          <p:spPr bwMode="auto">
            <a:xfrm>
              <a:off x="3014" y="1439"/>
              <a:ext cx="7" cy="14"/>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663" name="Rectangle 472"/>
            <p:cNvSpPr>
              <a:spLocks noChangeArrowheads="1"/>
            </p:cNvSpPr>
            <p:nvPr/>
          </p:nvSpPr>
          <p:spPr bwMode="auto">
            <a:xfrm>
              <a:off x="3064" y="1439"/>
              <a:ext cx="7" cy="14"/>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664" name="Rectangle 473"/>
            <p:cNvSpPr>
              <a:spLocks noChangeArrowheads="1"/>
            </p:cNvSpPr>
            <p:nvPr/>
          </p:nvSpPr>
          <p:spPr bwMode="auto">
            <a:xfrm>
              <a:off x="3021" y="1439"/>
              <a:ext cx="43" cy="14"/>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665" name="Rectangle 474"/>
            <p:cNvSpPr>
              <a:spLocks noChangeArrowheads="1"/>
            </p:cNvSpPr>
            <p:nvPr/>
          </p:nvSpPr>
          <p:spPr bwMode="auto">
            <a:xfrm>
              <a:off x="3214" y="1560"/>
              <a:ext cx="7" cy="15"/>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666" name="Rectangle 475"/>
            <p:cNvSpPr>
              <a:spLocks noChangeArrowheads="1"/>
            </p:cNvSpPr>
            <p:nvPr/>
          </p:nvSpPr>
          <p:spPr bwMode="auto">
            <a:xfrm>
              <a:off x="3028" y="1560"/>
              <a:ext cx="186" cy="15"/>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667" name="Rectangle 476"/>
            <p:cNvSpPr>
              <a:spLocks noChangeArrowheads="1"/>
            </p:cNvSpPr>
            <p:nvPr/>
          </p:nvSpPr>
          <p:spPr bwMode="auto">
            <a:xfrm>
              <a:off x="3028" y="1446"/>
              <a:ext cx="14" cy="7"/>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668" name="Rectangle 477"/>
            <p:cNvSpPr>
              <a:spLocks noChangeArrowheads="1"/>
            </p:cNvSpPr>
            <p:nvPr/>
          </p:nvSpPr>
          <p:spPr bwMode="auto">
            <a:xfrm>
              <a:off x="3028" y="1453"/>
              <a:ext cx="14" cy="114"/>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669" name="Rectangle 478"/>
            <p:cNvSpPr>
              <a:spLocks noChangeArrowheads="1"/>
            </p:cNvSpPr>
            <p:nvPr/>
          </p:nvSpPr>
          <p:spPr bwMode="auto">
            <a:xfrm>
              <a:off x="2743" y="1304"/>
              <a:ext cx="7" cy="14"/>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670" name="Rectangle 479"/>
            <p:cNvSpPr>
              <a:spLocks noChangeArrowheads="1"/>
            </p:cNvSpPr>
            <p:nvPr/>
          </p:nvSpPr>
          <p:spPr bwMode="auto">
            <a:xfrm>
              <a:off x="3306" y="1304"/>
              <a:ext cx="7" cy="14"/>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671" name="Rectangle 480"/>
            <p:cNvSpPr>
              <a:spLocks noChangeArrowheads="1"/>
            </p:cNvSpPr>
            <p:nvPr/>
          </p:nvSpPr>
          <p:spPr bwMode="auto">
            <a:xfrm>
              <a:off x="2750" y="1304"/>
              <a:ext cx="556" cy="14"/>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672" name="Rectangle 481"/>
            <p:cNvSpPr>
              <a:spLocks noChangeArrowheads="1"/>
            </p:cNvSpPr>
            <p:nvPr/>
          </p:nvSpPr>
          <p:spPr bwMode="auto">
            <a:xfrm>
              <a:off x="2857" y="1560"/>
              <a:ext cx="7" cy="15"/>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673" name="Rectangle 482"/>
            <p:cNvSpPr>
              <a:spLocks noChangeArrowheads="1"/>
            </p:cNvSpPr>
            <p:nvPr/>
          </p:nvSpPr>
          <p:spPr bwMode="auto">
            <a:xfrm>
              <a:off x="2707" y="1560"/>
              <a:ext cx="7" cy="15"/>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674" name="Rectangle 483"/>
            <p:cNvSpPr>
              <a:spLocks noChangeArrowheads="1"/>
            </p:cNvSpPr>
            <p:nvPr/>
          </p:nvSpPr>
          <p:spPr bwMode="auto">
            <a:xfrm>
              <a:off x="2714" y="1560"/>
              <a:ext cx="143" cy="15"/>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675" name="Freeform 484"/>
            <p:cNvSpPr>
              <a:spLocks/>
            </p:cNvSpPr>
            <p:nvPr/>
          </p:nvSpPr>
          <p:spPr bwMode="auto">
            <a:xfrm>
              <a:off x="2857" y="1553"/>
              <a:ext cx="21" cy="29"/>
            </a:xfrm>
            <a:custGeom>
              <a:avLst/>
              <a:gdLst>
                <a:gd name="T0" fmla="*/ 21 w 21"/>
                <a:gd name="T1" fmla="*/ 14 h 29"/>
                <a:gd name="T2" fmla="*/ 14 w 21"/>
                <a:gd name="T3" fmla="*/ 0 h 29"/>
                <a:gd name="T4" fmla="*/ 7 w 21"/>
                <a:gd name="T5" fmla="*/ 0 h 29"/>
                <a:gd name="T6" fmla="*/ 0 w 21"/>
                <a:gd name="T7" fmla="*/ 0 h 29"/>
                <a:gd name="T8" fmla="*/ 0 w 21"/>
                <a:gd name="T9" fmla="*/ 14 h 29"/>
                <a:gd name="T10" fmla="*/ 0 w 21"/>
                <a:gd name="T11" fmla="*/ 22 h 29"/>
                <a:gd name="T12" fmla="*/ 7 w 21"/>
                <a:gd name="T13" fmla="*/ 29 h 29"/>
                <a:gd name="T14" fmla="*/ 14 w 21"/>
                <a:gd name="T15" fmla="*/ 22 h 29"/>
                <a:gd name="T16" fmla="*/ 21 w 21"/>
                <a:gd name="T17" fmla="*/ 14 h 2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1"/>
                <a:gd name="T28" fmla="*/ 0 h 29"/>
                <a:gd name="T29" fmla="*/ 21 w 21"/>
                <a:gd name="T30" fmla="*/ 29 h 2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1" h="29">
                  <a:moveTo>
                    <a:pt x="21" y="14"/>
                  </a:moveTo>
                  <a:lnTo>
                    <a:pt x="14" y="0"/>
                  </a:lnTo>
                  <a:lnTo>
                    <a:pt x="7" y="0"/>
                  </a:lnTo>
                  <a:lnTo>
                    <a:pt x="0" y="0"/>
                  </a:lnTo>
                  <a:lnTo>
                    <a:pt x="0" y="14"/>
                  </a:lnTo>
                  <a:lnTo>
                    <a:pt x="0" y="22"/>
                  </a:lnTo>
                  <a:lnTo>
                    <a:pt x="7" y="29"/>
                  </a:lnTo>
                  <a:lnTo>
                    <a:pt x="14" y="22"/>
                  </a:lnTo>
                  <a:lnTo>
                    <a:pt x="21" y="14"/>
                  </a:lnTo>
                  <a:close/>
                </a:path>
              </a:pathLst>
            </a:custGeom>
            <a:blipFill dpi="0" rotWithShape="0">
              <a:blip r:embed="rId3" cstate="print"/>
              <a:srcRect/>
              <a:tile tx="0" ty="0" sx="100000" sy="100000" flip="none" algn="tl"/>
            </a:blipFill>
            <a:ln w="9525">
              <a:noFill/>
              <a:round/>
              <a:headEnd/>
              <a:tailEnd/>
            </a:ln>
          </p:spPr>
          <p:txBody>
            <a:bodyPr/>
            <a:lstStyle/>
            <a:p>
              <a:endParaRPr lang="en-US"/>
            </a:p>
          </p:txBody>
        </p:sp>
        <p:sp>
          <p:nvSpPr>
            <p:cNvPr id="141676" name="Freeform 485"/>
            <p:cNvSpPr>
              <a:spLocks/>
            </p:cNvSpPr>
            <p:nvPr/>
          </p:nvSpPr>
          <p:spPr bwMode="auto">
            <a:xfrm>
              <a:off x="2850" y="1546"/>
              <a:ext cx="35" cy="43"/>
            </a:xfrm>
            <a:custGeom>
              <a:avLst/>
              <a:gdLst>
                <a:gd name="T0" fmla="*/ 21 w 35"/>
                <a:gd name="T1" fmla="*/ 29 h 43"/>
                <a:gd name="T2" fmla="*/ 14 w 35"/>
                <a:gd name="T3" fmla="*/ 14 h 43"/>
                <a:gd name="T4" fmla="*/ 21 w 35"/>
                <a:gd name="T5" fmla="*/ 14 h 43"/>
                <a:gd name="T6" fmla="*/ 21 w 35"/>
                <a:gd name="T7" fmla="*/ 14 h 43"/>
                <a:gd name="T8" fmla="*/ 14 w 35"/>
                <a:gd name="T9" fmla="*/ 14 h 43"/>
                <a:gd name="T10" fmla="*/ 14 w 35"/>
                <a:gd name="T11" fmla="*/ 14 h 43"/>
                <a:gd name="T12" fmla="*/ 14 w 35"/>
                <a:gd name="T13" fmla="*/ 14 h 43"/>
                <a:gd name="T14" fmla="*/ 7 w 35"/>
                <a:gd name="T15" fmla="*/ 14 h 43"/>
                <a:gd name="T16" fmla="*/ 14 w 35"/>
                <a:gd name="T17" fmla="*/ 7 h 43"/>
                <a:gd name="T18" fmla="*/ 14 w 35"/>
                <a:gd name="T19" fmla="*/ 7 h 43"/>
                <a:gd name="T20" fmla="*/ 14 w 35"/>
                <a:gd name="T21" fmla="*/ 21 h 43"/>
                <a:gd name="T22" fmla="*/ 14 w 35"/>
                <a:gd name="T23" fmla="*/ 21 h 43"/>
                <a:gd name="T24" fmla="*/ 14 w 35"/>
                <a:gd name="T25" fmla="*/ 21 h 43"/>
                <a:gd name="T26" fmla="*/ 14 w 35"/>
                <a:gd name="T27" fmla="*/ 29 h 43"/>
                <a:gd name="T28" fmla="*/ 14 w 35"/>
                <a:gd name="T29" fmla="*/ 29 h 43"/>
                <a:gd name="T30" fmla="*/ 14 w 35"/>
                <a:gd name="T31" fmla="*/ 29 h 43"/>
                <a:gd name="T32" fmla="*/ 21 w 35"/>
                <a:gd name="T33" fmla="*/ 36 h 43"/>
                <a:gd name="T34" fmla="*/ 14 w 35"/>
                <a:gd name="T35" fmla="*/ 36 h 43"/>
                <a:gd name="T36" fmla="*/ 14 w 35"/>
                <a:gd name="T37" fmla="*/ 36 h 43"/>
                <a:gd name="T38" fmla="*/ 21 w 35"/>
                <a:gd name="T39" fmla="*/ 29 h 43"/>
                <a:gd name="T40" fmla="*/ 21 w 35"/>
                <a:gd name="T41" fmla="*/ 29 h 43"/>
                <a:gd name="T42" fmla="*/ 21 w 35"/>
                <a:gd name="T43" fmla="*/ 29 h 43"/>
                <a:gd name="T44" fmla="*/ 28 w 35"/>
                <a:gd name="T45" fmla="*/ 21 h 43"/>
                <a:gd name="T46" fmla="*/ 28 w 35"/>
                <a:gd name="T47" fmla="*/ 21 h 43"/>
                <a:gd name="T48" fmla="*/ 35 w 35"/>
                <a:gd name="T49" fmla="*/ 29 h 43"/>
                <a:gd name="T50" fmla="*/ 35 w 35"/>
                <a:gd name="T51" fmla="*/ 29 h 43"/>
                <a:gd name="T52" fmla="*/ 28 w 35"/>
                <a:gd name="T53" fmla="*/ 36 h 43"/>
                <a:gd name="T54" fmla="*/ 28 w 35"/>
                <a:gd name="T55" fmla="*/ 36 h 43"/>
                <a:gd name="T56" fmla="*/ 28 w 35"/>
                <a:gd name="T57" fmla="*/ 36 h 43"/>
                <a:gd name="T58" fmla="*/ 21 w 35"/>
                <a:gd name="T59" fmla="*/ 43 h 43"/>
                <a:gd name="T60" fmla="*/ 21 w 35"/>
                <a:gd name="T61" fmla="*/ 43 h 43"/>
                <a:gd name="T62" fmla="*/ 14 w 35"/>
                <a:gd name="T63" fmla="*/ 43 h 43"/>
                <a:gd name="T64" fmla="*/ 7 w 35"/>
                <a:gd name="T65" fmla="*/ 36 h 43"/>
                <a:gd name="T66" fmla="*/ 7 w 35"/>
                <a:gd name="T67" fmla="*/ 36 h 43"/>
                <a:gd name="T68" fmla="*/ 0 w 35"/>
                <a:gd name="T69" fmla="*/ 29 h 43"/>
                <a:gd name="T70" fmla="*/ 0 w 35"/>
                <a:gd name="T71" fmla="*/ 21 h 43"/>
                <a:gd name="T72" fmla="*/ 0 w 35"/>
                <a:gd name="T73" fmla="*/ 21 h 43"/>
                <a:gd name="T74" fmla="*/ 0 w 35"/>
                <a:gd name="T75" fmla="*/ 21 h 43"/>
                <a:gd name="T76" fmla="*/ 0 w 35"/>
                <a:gd name="T77" fmla="*/ 7 h 43"/>
                <a:gd name="T78" fmla="*/ 0 w 35"/>
                <a:gd name="T79" fmla="*/ 7 h 43"/>
                <a:gd name="T80" fmla="*/ 7 w 35"/>
                <a:gd name="T81" fmla="*/ 0 h 43"/>
                <a:gd name="T82" fmla="*/ 14 w 35"/>
                <a:gd name="T83" fmla="*/ 0 h 43"/>
                <a:gd name="T84" fmla="*/ 14 w 35"/>
                <a:gd name="T85" fmla="*/ 0 h 43"/>
                <a:gd name="T86" fmla="*/ 14 w 35"/>
                <a:gd name="T87" fmla="*/ 0 h 43"/>
                <a:gd name="T88" fmla="*/ 21 w 35"/>
                <a:gd name="T89" fmla="*/ 0 h 43"/>
                <a:gd name="T90" fmla="*/ 21 w 35"/>
                <a:gd name="T91" fmla="*/ 0 h 43"/>
                <a:gd name="T92" fmla="*/ 28 w 35"/>
                <a:gd name="T93" fmla="*/ 7 h 43"/>
                <a:gd name="T94" fmla="*/ 35 w 35"/>
                <a:gd name="T95" fmla="*/ 21 h 43"/>
                <a:gd name="T96" fmla="*/ 21 w 35"/>
                <a:gd name="T97" fmla="*/ 29 h 43"/>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5"/>
                <a:gd name="T148" fmla="*/ 0 h 43"/>
                <a:gd name="T149" fmla="*/ 35 w 35"/>
                <a:gd name="T150" fmla="*/ 43 h 43"/>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5" h="43">
                  <a:moveTo>
                    <a:pt x="21" y="29"/>
                  </a:moveTo>
                  <a:lnTo>
                    <a:pt x="14" y="14"/>
                  </a:lnTo>
                  <a:lnTo>
                    <a:pt x="21" y="14"/>
                  </a:lnTo>
                  <a:lnTo>
                    <a:pt x="14" y="14"/>
                  </a:lnTo>
                  <a:lnTo>
                    <a:pt x="7" y="14"/>
                  </a:lnTo>
                  <a:lnTo>
                    <a:pt x="14" y="7"/>
                  </a:lnTo>
                  <a:lnTo>
                    <a:pt x="14" y="21"/>
                  </a:lnTo>
                  <a:lnTo>
                    <a:pt x="14" y="29"/>
                  </a:lnTo>
                  <a:lnTo>
                    <a:pt x="21" y="36"/>
                  </a:lnTo>
                  <a:lnTo>
                    <a:pt x="14" y="36"/>
                  </a:lnTo>
                  <a:lnTo>
                    <a:pt x="21" y="29"/>
                  </a:lnTo>
                  <a:lnTo>
                    <a:pt x="28" y="21"/>
                  </a:lnTo>
                  <a:lnTo>
                    <a:pt x="35" y="29"/>
                  </a:lnTo>
                  <a:lnTo>
                    <a:pt x="28" y="36"/>
                  </a:lnTo>
                  <a:lnTo>
                    <a:pt x="21" y="43"/>
                  </a:lnTo>
                  <a:lnTo>
                    <a:pt x="14" y="43"/>
                  </a:lnTo>
                  <a:lnTo>
                    <a:pt x="7" y="36"/>
                  </a:lnTo>
                  <a:lnTo>
                    <a:pt x="0" y="29"/>
                  </a:lnTo>
                  <a:lnTo>
                    <a:pt x="0" y="21"/>
                  </a:lnTo>
                  <a:lnTo>
                    <a:pt x="0" y="7"/>
                  </a:lnTo>
                  <a:lnTo>
                    <a:pt x="7" y="0"/>
                  </a:lnTo>
                  <a:lnTo>
                    <a:pt x="14" y="0"/>
                  </a:lnTo>
                  <a:lnTo>
                    <a:pt x="21" y="0"/>
                  </a:lnTo>
                  <a:lnTo>
                    <a:pt x="28" y="7"/>
                  </a:lnTo>
                  <a:lnTo>
                    <a:pt x="35" y="21"/>
                  </a:lnTo>
                  <a:lnTo>
                    <a:pt x="21" y="29"/>
                  </a:lnTo>
                  <a:close/>
                </a:path>
              </a:pathLst>
            </a:custGeom>
            <a:blipFill dpi="0" rotWithShape="0">
              <a:blip r:embed="rId3" cstate="print"/>
              <a:srcRect/>
              <a:tile tx="0" ty="0" sx="100000" sy="100000" flip="none" algn="tl"/>
            </a:blipFill>
            <a:ln w="9525">
              <a:noFill/>
              <a:round/>
              <a:headEnd/>
              <a:tailEnd/>
            </a:ln>
          </p:spPr>
          <p:txBody>
            <a:bodyPr/>
            <a:lstStyle/>
            <a:p>
              <a:endParaRPr lang="en-US"/>
            </a:p>
          </p:txBody>
        </p:sp>
        <p:sp>
          <p:nvSpPr>
            <p:cNvPr id="141677" name="Freeform 486"/>
            <p:cNvSpPr>
              <a:spLocks/>
            </p:cNvSpPr>
            <p:nvPr/>
          </p:nvSpPr>
          <p:spPr bwMode="auto">
            <a:xfrm>
              <a:off x="2871" y="1567"/>
              <a:ext cx="14" cy="8"/>
            </a:xfrm>
            <a:custGeom>
              <a:avLst/>
              <a:gdLst>
                <a:gd name="T0" fmla="*/ 7 w 14"/>
                <a:gd name="T1" fmla="*/ 0 h 8"/>
                <a:gd name="T2" fmla="*/ 7 w 14"/>
                <a:gd name="T3" fmla="*/ 0 h 8"/>
                <a:gd name="T4" fmla="*/ 0 w 14"/>
                <a:gd name="T5" fmla="*/ 8 h 8"/>
                <a:gd name="T6" fmla="*/ 14 w 14"/>
                <a:gd name="T7" fmla="*/ 0 h 8"/>
                <a:gd name="T8" fmla="*/ 14 w 14"/>
                <a:gd name="T9" fmla="*/ 8 h 8"/>
                <a:gd name="T10" fmla="*/ 14 w 14"/>
                <a:gd name="T11" fmla="*/ 8 h 8"/>
                <a:gd name="T12" fmla="*/ 7 w 14"/>
                <a:gd name="T13" fmla="*/ 0 h 8"/>
                <a:gd name="T14" fmla="*/ 0 60000 65536"/>
                <a:gd name="T15" fmla="*/ 0 60000 65536"/>
                <a:gd name="T16" fmla="*/ 0 60000 65536"/>
                <a:gd name="T17" fmla="*/ 0 60000 65536"/>
                <a:gd name="T18" fmla="*/ 0 60000 65536"/>
                <a:gd name="T19" fmla="*/ 0 60000 65536"/>
                <a:gd name="T20" fmla="*/ 0 60000 65536"/>
                <a:gd name="T21" fmla="*/ 0 w 14"/>
                <a:gd name="T22" fmla="*/ 0 h 8"/>
                <a:gd name="T23" fmla="*/ 14 w 14"/>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 h="8">
                  <a:moveTo>
                    <a:pt x="7" y="0"/>
                  </a:moveTo>
                  <a:lnTo>
                    <a:pt x="7" y="0"/>
                  </a:lnTo>
                  <a:lnTo>
                    <a:pt x="0" y="8"/>
                  </a:lnTo>
                  <a:lnTo>
                    <a:pt x="14" y="0"/>
                  </a:lnTo>
                  <a:lnTo>
                    <a:pt x="14" y="8"/>
                  </a:lnTo>
                  <a:lnTo>
                    <a:pt x="7" y="0"/>
                  </a:lnTo>
                  <a:close/>
                </a:path>
              </a:pathLst>
            </a:custGeom>
            <a:blipFill dpi="0" rotWithShape="0">
              <a:blip r:embed="rId3" cstate="print"/>
              <a:srcRect/>
              <a:tile tx="0" ty="0" sx="100000" sy="100000" flip="none" algn="tl"/>
            </a:blipFill>
            <a:ln w="9525">
              <a:noFill/>
              <a:round/>
              <a:headEnd/>
              <a:tailEnd/>
            </a:ln>
          </p:spPr>
          <p:txBody>
            <a:bodyPr/>
            <a:lstStyle/>
            <a:p>
              <a:endParaRPr lang="en-US"/>
            </a:p>
          </p:txBody>
        </p:sp>
        <p:sp>
          <p:nvSpPr>
            <p:cNvPr id="141678" name="Freeform 487"/>
            <p:cNvSpPr>
              <a:spLocks/>
            </p:cNvSpPr>
            <p:nvPr/>
          </p:nvSpPr>
          <p:spPr bwMode="auto">
            <a:xfrm>
              <a:off x="3206" y="1553"/>
              <a:ext cx="29" cy="29"/>
            </a:xfrm>
            <a:custGeom>
              <a:avLst/>
              <a:gdLst>
                <a:gd name="T0" fmla="*/ 29 w 29"/>
                <a:gd name="T1" fmla="*/ 14 h 29"/>
                <a:gd name="T2" fmla="*/ 22 w 29"/>
                <a:gd name="T3" fmla="*/ 0 h 29"/>
                <a:gd name="T4" fmla="*/ 15 w 29"/>
                <a:gd name="T5" fmla="*/ 0 h 29"/>
                <a:gd name="T6" fmla="*/ 8 w 29"/>
                <a:gd name="T7" fmla="*/ 0 h 29"/>
                <a:gd name="T8" fmla="*/ 0 w 29"/>
                <a:gd name="T9" fmla="*/ 14 h 29"/>
                <a:gd name="T10" fmla="*/ 8 w 29"/>
                <a:gd name="T11" fmla="*/ 22 h 29"/>
                <a:gd name="T12" fmla="*/ 15 w 29"/>
                <a:gd name="T13" fmla="*/ 29 h 29"/>
                <a:gd name="T14" fmla="*/ 22 w 29"/>
                <a:gd name="T15" fmla="*/ 22 h 29"/>
                <a:gd name="T16" fmla="*/ 29 w 29"/>
                <a:gd name="T17" fmla="*/ 14 h 2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9"/>
                <a:gd name="T28" fmla="*/ 0 h 29"/>
                <a:gd name="T29" fmla="*/ 29 w 29"/>
                <a:gd name="T30" fmla="*/ 29 h 2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9" h="29">
                  <a:moveTo>
                    <a:pt x="29" y="14"/>
                  </a:moveTo>
                  <a:lnTo>
                    <a:pt x="22" y="0"/>
                  </a:lnTo>
                  <a:lnTo>
                    <a:pt x="15" y="0"/>
                  </a:lnTo>
                  <a:lnTo>
                    <a:pt x="8" y="0"/>
                  </a:lnTo>
                  <a:lnTo>
                    <a:pt x="0" y="14"/>
                  </a:lnTo>
                  <a:lnTo>
                    <a:pt x="8" y="22"/>
                  </a:lnTo>
                  <a:lnTo>
                    <a:pt x="15" y="29"/>
                  </a:lnTo>
                  <a:lnTo>
                    <a:pt x="22" y="22"/>
                  </a:lnTo>
                  <a:lnTo>
                    <a:pt x="29" y="14"/>
                  </a:lnTo>
                  <a:close/>
                </a:path>
              </a:pathLst>
            </a:custGeom>
            <a:blipFill dpi="0" rotWithShape="0">
              <a:blip r:embed="rId3" cstate="print"/>
              <a:srcRect/>
              <a:tile tx="0" ty="0" sx="100000" sy="100000" flip="none" algn="tl"/>
            </a:blipFill>
            <a:ln w="9525">
              <a:noFill/>
              <a:round/>
              <a:headEnd/>
              <a:tailEnd/>
            </a:ln>
          </p:spPr>
          <p:txBody>
            <a:bodyPr/>
            <a:lstStyle/>
            <a:p>
              <a:endParaRPr lang="en-US"/>
            </a:p>
          </p:txBody>
        </p:sp>
        <p:sp>
          <p:nvSpPr>
            <p:cNvPr id="141679" name="Freeform 488"/>
            <p:cNvSpPr>
              <a:spLocks/>
            </p:cNvSpPr>
            <p:nvPr/>
          </p:nvSpPr>
          <p:spPr bwMode="auto">
            <a:xfrm>
              <a:off x="3199" y="1546"/>
              <a:ext cx="43" cy="43"/>
            </a:xfrm>
            <a:custGeom>
              <a:avLst/>
              <a:gdLst>
                <a:gd name="T0" fmla="*/ 29 w 43"/>
                <a:gd name="T1" fmla="*/ 29 h 43"/>
                <a:gd name="T2" fmla="*/ 22 w 43"/>
                <a:gd name="T3" fmla="*/ 14 h 43"/>
                <a:gd name="T4" fmla="*/ 29 w 43"/>
                <a:gd name="T5" fmla="*/ 14 h 43"/>
                <a:gd name="T6" fmla="*/ 29 w 43"/>
                <a:gd name="T7" fmla="*/ 14 h 43"/>
                <a:gd name="T8" fmla="*/ 22 w 43"/>
                <a:gd name="T9" fmla="*/ 14 h 43"/>
                <a:gd name="T10" fmla="*/ 22 w 43"/>
                <a:gd name="T11" fmla="*/ 14 h 43"/>
                <a:gd name="T12" fmla="*/ 22 w 43"/>
                <a:gd name="T13" fmla="*/ 14 h 43"/>
                <a:gd name="T14" fmla="*/ 15 w 43"/>
                <a:gd name="T15" fmla="*/ 14 h 43"/>
                <a:gd name="T16" fmla="*/ 22 w 43"/>
                <a:gd name="T17" fmla="*/ 14 h 43"/>
                <a:gd name="T18" fmla="*/ 22 w 43"/>
                <a:gd name="T19" fmla="*/ 14 h 43"/>
                <a:gd name="T20" fmla="*/ 15 w 43"/>
                <a:gd name="T21" fmla="*/ 29 h 43"/>
                <a:gd name="T22" fmla="*/ 15 w 43"/>
                <a:gd name="T23" fmla="*/ 21 h 43"/>
                <a:gd name="T24" fmla="*/ 15 w 43"/>
                <a:gd name="T25" fmla="*/ 21 h 43"/>
                <a:gd name="T26" fmla="*/ 22 w 43"/>
                <a:gd name="T27" fmla="*/ 29 h 43"/>
                <a:gd name="T28" fmla="*/ 22 w 43"/>
                <a:gd name="T29" fmla="*/ 29 h 43"/>
                <a:gd name="T30" fmla="*/ 22 w 43"/>
                <a:gd name="T31" fmla="*/ 29 h 43"/>
                <a:gd name="T32" fmla="*/ 29 w 43"/>
                <a:gd name="T33" fmla="*/ 36 h 43"/>
                <a:gd name="T34" fmla="*/ 22 w 43"/>
                <a:gd name="T35" fmla="*/ 36 h 43"/>
                <a:gd name="T36" fmla="*/ 22 w 43"/>
                <a:gd name="T37" fmla="*/ 36 h 43"/>
                <a:gd name="T38" fmla="*/ 29 w 43"/>
                <a:gd name="T39" fmla="*/ 29 h 43"/>
                <a:gd name="T40" fmla="*/ 29 w 43"/>
                <a:gd name="T41" fmla="*/ 29 h 43"/>
                <a:gd name="T42" fmla="*/ 29 w 43"/>
                <a:gd name="T43" fmla="*/ 29 h 43"/>
                <a:gd name="T44" fmla="*/ 36 w 43"/>
                <a:gd name="T45" fmla="*/ 21 h 43"/>
                <a:gd name="T46" fmla="*/ 36 w 43"/>
                <a:gd name="T47" fmla="*/ 21 h 43"/>
                <a:gd name="T48" fmla="*/ 43 w 43"/>
                <a:gd name="T49" fmla="*/ 29 h 43"/>
                <a:gd name="T50" fmla="*/ 43 w 43"/>
                <a:gd name="T51" fmla="*/ 29 h 43"/>
                <a:gd name="T52" fmla="*/ 36 w 43"/>
                <a:gd name="T53" fmla="*/ 36 h 43"/>
                <a:gd name="T54" fmla="*/ 36 w 43"/>
                <a:gd name="T55" fmla="*/ 36 h 43"/>
                <a:gd name="T56" fmla="*/ 36 w 43"/>
                <a:gd name="T57" fmla="*/ 36 h 43"/>
                <a:gd name="T58" fmla="*/ 29 w 43"/>
                <a:gd name="T59" fmla="*/ 43 h 43"/>
                <a:gd name="T60" fmla="*/ 29 w 43"/>
                <a:gd name="T61" fmla="*/ 43 h 43"/>
                <a:gd name="T62" fmla="*/ 22 w 43"/>
                <a:gd name="T63" fmla="*/ 43 h 43"/>
                <a:gd name="T64" fmla="*/ 15 w 43"/>
                <a:gd name="T65" fmla="*/ 36 h 43"/>
                <a:gd name="T66" fmla="*/ 15 w 43"/>
                <a:gd name="T67" fmla="*/ 36 h 43"/>
                <a:gd name="T68" fmla="*/ 15 w 43"/>
                <a:gd name="T69" fmla="*/ 36 h 43"/>
                <a:gd name="T70" fmla="*/ 7 w 43"/>
                <a:gd name="T71" fmla="*/ 29 h 43"/>
                <a:gd name="T72" fmla="*/ 7 w 43"/>
                <a:gd name="T73" fmla="*/ 29 h 43"/>
                <a:gd name="T74" fmla="*/ 0 w 43"/>
                <a:gd name="T75" fmla="*/ 21 h 43"/>
                <a:gd name="T76" fmla="*/ 7 w 43"/>
                <a:gd name="T77" fmla="*/ 7 h 43"/>
                <a:gd name="T78" fmla="*/ 7 w 43"/>
                <a:gd name="T79" fmla="*/ 7 h 43"/>
                <a:gd name="T80" fmla="*/ 15 w 43"/>
                <a:gd name="T81" fmla="*/ 0 h 43"/>
                <a:gd name="T82" fmla="*/ 22 w 43"/>
                <a:gd name="T83" fmla="*/ 0 h 43"/>
                <a:gd name="T84" fmla="*/ 22 w 43"/>
                <a:gd name="T85" fmla="*/ 0 h 43"/>
                <a:gd name="T86" fmla="*/ 22 w 43"/>
                <a:gd name="T87" fmla="*/ 0 h 43"/>
                <a:gd name="T88" fmla="*/ 29 w 43"/>
                <a:gd name="T89" fmla="*/ 0 h 43"/>
                <a:gd name="T90" fmla="*/ 29 w 43"/>
                <a:gd name="T91" fmla="*/ 0 h 43"/>
                <a:gd name="T92" fmla="*/ 36 w 43"/>
                <a:gd name="T93" fmla="*/ 7 h 43"/>
                <a:gd name="T94" fmla="*/ 43 w 43"/>
                <a:gd name="T95" fmla="*/ 21 h 43"/>
                <a:gd name="T96" fmla="*/ 29 w 43"/>
                <a:gd name="T97" fmla="*/ 29 h 43"/>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43"/>
                <a:gd name="T148" fmla="*/ 0 h 43"/>
                <a:gd name="T149" fmla="*/ 43 w 43"/>
                <a:gd name="T150" fmla="*/ 43 h 43"/>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43" h="43">
                  <a:moveTo>
                    <a:pt x="29" y="29"/>
                  </a:moveTo>
                  <a:lnTo>
                    <a:pt x="22" y="14"/>
                  </a:lnTo>
                  <a:lnTo>
                    <a:pt x="29" y="14"/>
                  </a:lnTo>
                  <a:lnTo>
                    <a:pt x="22" y="14"/>
                  </a:lnTo>
                  <a:lnTo>
                    <a:pt x="15" y="14"/>
                  </a:lnTo>
                  <a:lnTo>
                    <a:pt x="22" y="14"/>
                  </a:lnTo>
                  <a:lnTo>
                    <a:pt x="15" y="29"/>
                  </a:lnTo>
                  <a:lnTo>
                    <a:pt x="15" y="21"/>
                  </a:lnTo>
                  <a:lnTo>
                    <a:pt x="22" y="29"/>
                  </a:lnTo>
                  <a:lnTo>
                    <a:pt x="29" y="36"/>
                  </a:lnTo>
                  <a:lnTo>
                    <a:pt x="22" y="36"/>
                  </a:lnTo>
                  <a:lnTo>
                    <a:pt x="29" y="29"/>
                  </a:lnTo>
                  <a:lnTo>
                    <a:pt x="36" y="21"/>
                  </a:lnTo>
                  <a:lnTo>
                    <a:pt x="43" y="29"/>
                  </a:lnTo>
                  <a:lnTo>
                    <a:pt x="36" y="36"/>
                  </a:lnTo>
                  <a:lnTo>
                    <a:pt x="29" y="43"/>
                  </a:lnTo>
                  <a:lnTo>
                    <a:pt x="22" y="43"/>
                  </a:lnTo>
                  <a:lnTo>
                    <a:pt x="15" y="36"/>
                  </a:lnTo>
                  <a:lnTo>
                    <a:pt x="7" y="29"/>
                  </a:lnTo>
                  <a:lnTo>
                    <a:pt x="0" y="21"/>
                  </a:lnTo>
                  <a:lnTo>
                    <a:pt x="7" y="7"/>
                  </a:lnTo>
                  <a:lnTo>
                    <a:pt x="15" y="0"/>
                  </a:lnTo>
                  <a:lnTo>
                    <a:pt x="22" y="0"/>
                  </a:lnTo>
                  <a:lnTo>
                    <a:pt x="29" y="0"/>
                  </a:lnTo>
                  <a:lnTo>
                    <a:pt x="36" y="7"/>
                  </a:lnTo>
                  <a:lnTo>
                    <a:pt x="43" y="21"/>
                  </a:lnTo>
                  <a:lnTo>
                    <a:pt x="29" y="29"/>
                  </a:lnTo>
                  <a:close/>
                </a:path>
              </a:pathLst>
            </a:custGeom>
            <a:blipFill dpi="0" rotWithShape="0">
              <a:blip r:embed="rId3" cstate="print"/>
              <a:srcRect/>
              <a:tile tx="0" ty="0" sx="100000" sy="100000" flip="none" algn="tl"/>
            </a:blipFill>
            <a:ln w="9525">
              <a:noFill/>
              <a:round/>
              <a:headEnd/>
              <a:tailEnd/>
            </a:ln>
          </p:spPr>
          <p:txBody>
            <a:bodyPr/>
            <a:lstStyle/>
            <a:p>
              <a:endParaRPr lang="en-US"/>
            </a:p>
          </p:txBody>
        </p:sp>
        <p:sp>
          <p:nvSpPr>
            <p:cNvPr id="141680" name="Freeform 489"/>
            <p:cNvSpPr>
              <a:spLocks/>
            </p:cNvSpPr>
            <p:nvPr/>
          </p:nvSpPr>
          <p:spPr bwMode="auto">
            <a:xfrm>
              <a:off x="3228" y="1567"/>
              <a:ext cx="14" cy="8"/>
            </a:xfrm>
            <a:custGeom>
              <a:avLst/>
              <a:gdLst>
                <a:gd name="T0" fmla="*/ 7 w 14"/>
                <a:gd name="T1" fmla="*/ 0 h 8"/>
                <a:gd name="T2" fmla="*/ 7 w 14"/>
                <a:gd name="T3" fmla="*/ 0 h 8"/>
                <a:gd name="T4" fmla="*/ 0 w 14"/>
                <a:gd name="T5" fmla="*/ 8 h 8"/>
                <a:gd name="T6" fmla="*/ 14 w 14"/>
                <a:gd name="T7" fmla="*/ 0 h 8"/>
                <a:gd name="T8" fmla="*/ 14 w 14"/>
                <a:gd name="T9" fmla="*/ 8 h 8"/>
                <a:gd name="T10" fmla="*/ 14 w 14"/>
                <a:gd name="T11" fmla="*/ 8 h 8"/>
                <a:gd name="T12" fmla="*/ 7 w 14"/>
                <a:gd name="T13" fmla="*/ 0 h 8"/>
                <a:gd name="T14" fmla="*/ 0 60000 65536"/>
                <a:gd name="T15" fmla="*/ 0 60000 65536"/>
                <a:gd name="T16" fmla="*/ 0 60000 65536"/>
                <a:gd name="T17" fmla="*/ 0 60000 65536"/>
                <a:gd name="T18" fmla="*/ 0 60000 65536"/>
                <a:gd name="T19" fmla="*/ 0 60000 65536"/>
                <a:gd name="T20" fmla="*/ 0 60000 65536"/>
                <a:gd name="T21" fmla="*/ 0 w 14"/>
                <a:gd name="T22" fmla="*/ 0 h 8"/>
                <a:gd name="T23" fmla="*/ 14 w 14"/>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 h="8">
                  <a:moveTo>
                    <a:pt x="7" y="0"/>
                  </a:moveTo>
                  <a:lnTo>
                    <a:pt x="7" y="0"/>
                  </a:lnTo>
                  <a:lnTo>
                    <a:pt x="0" y="8"/>
                  </a:lnTo>
                  <a:lnTo>
                    <a:pt x="14" y="0"/>
                  </a:lnTo>
                  <a:lnTo>
                    <a:pt x="14" y="8"/>
                  </a:lnTo>
                  <a:lnTo>
                    <a:pt x="7" y="0"/>
                  </a:lnTo>
                  <a:close/>
                </a:path>
              </a:pathLst>
            </a:custGeom>
            <a:blipFill dpi="0" rotWithShape="0">
              <a:blip r:embed="rId3" cstate="print"/>
              <a:srcRect/>
              <a:tile tx="0" ty="0" sx="100000" sy="100000" flip="none" algn="tl"/>
            </a:blipFill>
            <a:ln w="9525">
              <a:noFill/>
              <a:round/>
              <a:headEnd/>
              <a:tailEnd/>
            </a:ln>
          </p:spPr>
          <p:txBody>
            <a:bodyPr/>
            <a:lstStyle/>
            <a:p>
              <a:endParaRPr lang="en-US"/>
            </a:p>
          </p:txBody>
        </p:sp>
        <p:sp>
          <p:nvSpPr>
            <p:cNvPr id="141681" name="Rectangle 490"/>
            <p:cNvSpPr>
              <a:spLocks noChangeArrowheads="1"/>
            </p:cNvSpPr>
            <p:nvPr/>
          </p:nvSpPr>
          <p:spPr bwMode="auto">
            <a:xfrm>
              <a:off x="2593" y="1689"/>
              <a:ext cx="57" cy="136"/>
            </a:xfrm>
            <a:prstGeom prst="rect">
              <a:avLst/>
            </a:prstGeom>
            <a:noFill/>
            <a:ln w="9525">
              <a:noFill/>
              <a:miter lim="800000"/>
              <a:headEnd/>
              <a:tailEnd/>
            </a:ln>
          </p:spPr>
          <p:txBody>
            <a:bodyPr wrap="none" lIns="0" tIns="0" rIns="0" bIns="0">
              <a:spAutoFit/>
            </a:bodyPr>
            <a:lstStyle/>
            <a:p>
              <a:pPr eaLnBrk="1" hangingPunct="1"/>
              <a:r>
                <a:rPr lang="en-US" sz="1400" b="1">
                  <a:solidFill>
                    <a:srgbClr val="000000"/>
                  </a:solidFill>
                  <a:latin typeface="Times New Roman" pitchFamily="18" charset="0"/>
                </a:rPr>
                <a:t>x</a:t>
              </a:r>
              <a:endParaRPr lang="en-US" sz="2800">
                <a:solidFill>
                  <a:srgbClr val="000000"/>
                </a:solidFill>
                <a:latin typeface="Arial" pitchFamily="34" charset="0"/>
              </a:endParaRPr>
            </a:p>
          </p:txBody>
        </p:sp>
        <p:sp>
          <p:nvSpPr>
            <p:cNvPr id="141682" name="Rectangle 491"/>
            <p:cNvSpPr>
              <a:spLocks noChangeArrowheads="1"/>
            </p:cNvSpPr>
            <p:nvPr/>
          </p:nvSpPr>
          <p:spPr bwMode="auto">
            <a:xfrm>
              <a:off x="3442" y="1689"/>
              <a:ext cx="57" cy="136"/>
            </a:xfrm>
            <a:prstGeom prst="rect">
              <a:avLst/>
            </a:prstGeom>
            <a:noFill/>
            <a:ln w="9525">
              <a:noFill/>
              <a:miter lim="800000"/>
              <a:headEnd/>
              <a:tailEnd/>
            </a:ln>
          </p:spPr>
          <p:txBody>
            <a:bodyPr wrap="none" lIns="0" tIns="0" rIns="0" bIns="0">
              <a:spAutoFit/>
            </a:bodyPr>
            <a:lstStyle/>
            <a:p>
              <a:pPr eaLnBrk="1" hangingPunct="1"/>
              <a:r>
                <a:rPr lang="en-US" sz="1400" b="1">
                  <a:solidFill>
                    <a:srgbClr val="000000"/>
                  </a:solidFill>
                  <a:latin typeface="Times New Roman" pitchFamily="18" charset="0"/>
                </a:rPr>
                <a:t>x</a:t>
              </a:r>
              <a:endParaRPr lang="en-US" sz="2800">
                <a:solidFill>
                  <a:srgbClr val="000000"/>
                </a:solidFill>
                <a:latin typeface="Arial" pitchFamily="34" charset="0"/>
              </a:endParaRPr>
            </a:p>
          </p:txBody>
        </p:sp>
        <p:sp>
          <p:nvSpPr>
            <p:cNvPr id="141683" name="Rectangle 492"/>
            <p:cNvSpPr>
              <a:spLocks noChangeArrowheads="1"/>
            </p:cNvSpPr>
            <p:nvPr/>
          </p:nvSpPr>
          <p:spPr bwMode="auto">
            <a:xfrm>
              <a:off x="3442" y="1660"/>
              <a:ext cx="57" cy="14"/>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684" name="Rectangle 493"/>
            <p:cNvSpPr>
              <a:spLocks noChangeArrowheads="1"/>
            </p:cNvSpPr>
            <p:nvPr/>
          </p:nvSpPr>
          <p:spPr bwMode="auto">
            <a:xfrm>
              <a:off x="2650" y="1411"/>
              <a:ext cx="57" cy="136"/>
            </a:xfrm>
            <a:prstGeom prst="rect">
              <a:avLst/>
            </a:prstGeom>
            <a:noFill/>
            <a:ln w="9525">
              <a:noFill/>
              <a:miter lim="800000"/>
              <a:headEnd/>
              <a:tailEnd/>
            </a:ln>
          </p:spPr>
          <p:txBody>
            <a:bodyPr wrap="none" lIns="0" tIns="0" rIns="0" bIns="0">
              <a:spAutoFit/>
            </a:bodyPr>
            <a:lstStyle/>
            <a:p>
              <a:pPr eaLnBrk="1" hangingPunct="1"/>
              <a:r>
                <a:rPr lang="en-US" sz="1400" b="1">
                  <a:solidFill>
                    <a:srgbClr val="000000"/>
                  </a:solidFill>
                  <a:latin typeface="Times New Roman" pitchFamily="18" charset="0"/>
                </a:rPr>
                <a:t>y</a:t>
              </a:r>
              <a:endParaRPr lang="en-US" sz="2800">
                <a:solidFill>
                  <a:srgbClr val="000000"/>
                </a:solidFill>
                <a:latin typeface="Arial" pitchFamily="34" charset="0"/>
              </a:endParaRPr>
            </a:p>
          </p:txBody>
        </p:sp>
        <p:sp>
          <p:nvSpPr>
            <p:cNvPr id="141685" name="Rectangle 494"/>
            <p:cNvSpPr>
              <a:spLocks noChangeArrowheads="1"/>
            </p:cNvSpPr>
            <p:nvPr/>
          </p:nvSpPr>
          <p:spPr bwMode="auto">
            <a:xfrm>
              <a:off x="2679" y="1953"/>
              <a:ext cx="138" cy="136"/>
            </a:xfrm>
            <a:prstGeom prst="rect">
              <a:avLst/>
            </a:prstGeom>
            <a:noFill/>
            <a:ln w="9525">
              <a:noFill/>
              <a:miter lim="800000"/>
              <a:headEnd/>
              <a:tailEnd/>
            </a:ln>
          </p:spPr>
          <p:txBody>
            <a:bodyPr wrap="none" lIns="0" tIns="0" rIns="0" bIns="0">
              <a:spAutoFit/>
            </a:bodyPr>
            <a:lstStyle/>
            <a:p>
              <a:pPr eaLnBrk="1" hangingPunct="1"/>
              <a:r>
                <a:rPr lang="en-US" sz="1400" b="1">
                  <a:solidFill>
                    <a:srgbClr val="000000"/>
                  </a:solidFill>
                  <a:latin typeface="Times New Roman" pitchFamily="18" charset="0"/>
                </a:rPr>
                <a:t>SE</a:t>
              </a:r>
              <a:endParaRPr lang="en-US" sz="2800">
                <a:solidFill>
                  <a:srgbClr val="000000"/>
                </a:solidFill>
                <a:latin typeface="Arial" pitchFamily="34" charset="0"/>
              </a:endParaRPr>
            </a:p>
          </p:txBody>
        </p:sp>
        <p:sp>
          <p:nvSpPr>
            <p:cNvPr id="141686" name="Freeform 495"/>
            <p:cNvSpPr>
              <a:spLocks/>
            </p:cNvSpPr>
            <p:nvPr/>
          </p:nvSpPr>
          <p:spPr bwMode="auto">
            <a:xfrm>
              <a:off x="3057" y="2209"/>
              <a:ext cx="14" cy="14"/>
            </a:xfrm>
            <a:custGeom>
              <a:avLst/>
              <a:gdLst>
                <a:gd name="T0" fmla="*/ 14 w 14"/>
                <a:gd name="T1" fmla="*/ 7 h 14"/>
                <a:gd name="T2" fmla="*/ 14 w 14"/>
                <a:gd name="T3" fmla="*/ 0 h 14"/>
                <a:gd name="T4" fmla="*/ 7 w 14"/>
                <a:gd name="T5" fmla="*/ 0 h 14"/>
                <a:gd name="T6" fmla="*/ 0 w 14"/>
                <a:gd name="T7" fmla="*/ 0 h 14"/>
                <a:gd name="T8" fmla="*/ 0 w 14"/>
                <a:gd name="T9" fmla="*/ 7 h 14"/>
                <a:gd name="T10" fmla="*/ 0 w 14"/>
                <a:gd name="T11" fmla="*/ 14 h 14"/>
                <a:gd name="T12" fmla="*/ 7 w 14"/>
                <a:gd name="T13" fmla="*/ 14 h 14"/>
                <a:gd name="T14" fmla="*/ 14 w 14"/>
                <a:gd name="T15" fmla="*/ 14 h 14"/>
                <a:gd name="T16" fmla="*/ 14 w 14"/>
                <a:gd name="T17" fmla="*/ 7 h 1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4"/>
                <a:gd name="T28" fmla="*/ 0 h 14"/>
                <a:gd name="T29" fmla="*/ 14 w 14"/>
                <a:gd name="T30" fmla="*/ 14 h 1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4" h="14">
                  <a:moveTo>
                    <a:pt x="14" y="7"/>
                  </a:moveTo>
                  <a:lnTo>
                    <a:pt x="14" y="0"/>
                  </a:lnTo>
                  <a:lnTo>
                    <a:pt x="7" y="0"/>
                  </a:lnTo>
                  <a:lnTo>
                    <a:pt x="0" y="0"/>
                  </a:lnTo>
                  <a:lnTo>
                    <a:pt x="0" y="7"/>
                  </a:lnTo>
                  <a:lnTo>
                    <a:pt x="0" y="14"/>
                  </a:lnTo>
                  <a:lnTo>
                    <a:pt x="7" y="14"/>
                  </a:lnTo>
                  <a:lnTo>
                    <a:pt x="14" y="14"/>
                  </a:lnTo>
                  <a:lnTo>
                    <a:pt x="14" y="7"/>
                  </a:lnTo>
                  <a:close/>
                </a:path>
              </a:pathLst>
            </a:custGeom>
            <a:blipFill dpi="0" rotWithShape="0">
              <a:blip r:embed="rId3" cstate="print"/>
              <a:srcRect/>
              <a:tile tx="0" ty="0" sx="100000" sy="100000" flip="none" algn="tl"/>
            </a:blipFill>
            <a:ln w="9525">
              <a:noFill/>
              <a:round/>
              <a:headEnd/>
              <a:tailEnd/>
            </a:ln>
          </p:spPr>
          <p:txBody>
            <a:bodyPr/>
            <a:lstStyle/>
            <a:p>
              <a:endParaRPr lang="en-US"/>
            </a:p>
          </p:txBody>
        </p:sp>
        <p:sp>
          <p:nvSpPr>
            <p:cNvPr id="141687" name="Freeform 496"/>
            <p:cNvSpPr>
              <a:spLocks/>
            </p:cNvSpPr>
            <p:nvPr/>
          </p:nvSpPr>
          <p:spPr bwMode="auto">
            <a:xfrm>
              <a:off x="3000" y="2209"/>
              <a:ext cx="14" cy="14"/>
            </a:xfrm>
            <a:custGeom>
              <a:avLst/>
              <a:gdLst>
                <a:gd name="T0" fmla="*/ 14 w 14"/>
                <a:gd name="T1" fmla="*/ 7 h 14"/>
                <a:gd name="T2" fmla="*/ 14 w 14"/>
                <a:gd name="T3" fmla="*/ 0 h 14"/>
                <a:gd name="T4" fmla="*/ 7 w 14"/>
                <a:gd name="T5" fmla="*/ 0 h 14"/>
                <a:gd name="T6" fmla="*/ 0 w 14"/>
                <a:gd name="T7" fmla="*/ 0 h 14"/>
                <a:gd name="T8" fmla="*/ 0 w 14"/>
                <a:gd name="T9" fmla="*/ 7 h 14"/>
                <a:gd name="T10" fmla="*/ 0 w 14"/>
                <a:gd name="T11" fmla="*/ 14 h 14"/>
                <a:gd name="T12" fmla="*/ 7 w 14"/>
                <a:gd name="T13" fmla="*/ 14 h 14"/>
                <a:gd name="T14" fmla="*/ 14 w 14"/>
                <a:gd name="T15" fmla="*/ 14 h 14"/>
                <a:gd name="T16" fmla="*/ 14 w 14"/>
                <a:gd name="T17" fmla="*/ 7 h 1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4"/>
                <a:gd name="T28" fmla="*/ 0 h 14"/>
                <a:gd name="T29" fmla="*/ 14 w 14"/>
                <a:gd name="T30" fmla="*/ 14 h 1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4" h="14">
                  <a:moveTo>
                    <a:pt x="14" y="7"/>
                  </a:moveTo>
                  <a:lnTo>
                    <a:pt x="14" y="0"/>
                  </a:lnTo>
                  <a:lnTo>
                    <a:pt x="7" y="0"/>
                  </a:lnTo>
                  <a:lnTo>
                    <a:pt x="0" y="0"/>
                  </a:lnTo>
                  <a:lnTo>
                    <a:pt x="0" y="7"/>
                  </a:lnTo>
                  <a:lnTo>
                    <a:pt x="0" y="14"/>
                  </a:lnTo>
                  <a:lnTo>
                    <a:pt x="7" y="14"/>
                  </a:lnTo>
                  <a:lnTo>
                    <a:pt x="14" y="14"/>
                  </a:lnTo>
                  <a:lnTo>
                    <a:pt x="14" y="7"/>
                  </a:lnTo>
                  <a:close/>
                </a:path>
              </a:pathLst>
            </a:custGeom>
            <a:blipFill dpi="0" rotWithShape="0">
              <a:blip r:embed="rId3" cstate="print"/>
              <a:srcRect/>
              <a:tile tx="0" ty="0" sx="100000" sy="100000" flip="none" algn="tl"/>
            </a:blipFill>
            <a:ln w="9525">
              <a:noFill/>
              <a:round/>
              <a:headEnd/>
              <a:tailEnd/>
            </a:ln>
          </p:spPr>
          <p:txBody>
            <a:bodyPr/>
            <a:lstStyle/>
            <a:p>
              <a:endParaRPr lang="en-US"/>
            </a:p>
          </p:txBody>
        </p:sp>
        <p:sp>
          <p:nvSpPr>
            <p:cNvPr id="141688" name="Rectangle 497"/>
            <p:cNvSpPr>
              <a:spLocks noChangeArrowheads="1"/>
            </p:cNvSpPr>
            <p:nvPr/>
          </p:nvSpPr>
          <p:spPr bwMode="auto">
            <a:xfrm>
              <a:off x="3007" y="2209"/>
              <a:ext cx="57" cy="14"/>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689" name="Freeform 498"/>
            <p:cNvSpPr>
              <a:spLocks/>
            </p:cNvSpPr>
            <p:nvPr/>
          </p:nvSpPr>
          <p:spPr bwMode="auto">
            <a:xfrm>
              <a:off x="3085" y="2188"/>
              <a:ext cx="14" cy="14"/>
            </a:xfrm>
            <a:custGeom>
              <a:avLst/>
              <a:gdLst>
                <a:gd name="T0" fmla="*/ 14 w 14"/>
                <a:gd name="T1" fmla="*/ 7 h 14"/>
                <a:gd name="T2" fmla="*/ 14 w 14"/>
                <a:gd name="T3" fmla="*/ 0 h 14"/>
                <a:gd name="T4" fmla="*/ 7 w 14"/>
                <a:gd name="T5" fmla="*/ 0 h 14"/>
                <a:gd name="T6" fmla="*/ 0 w 14"/>
                <a:gd name="T7" fmla="*/ 0 h 14"/>
                <a:gd name="T8" fmla="*/ 0 w 14"/>
                <a:gd name="T9" fmla="*/ 7 h 14"/>
                <a:gd name="T10" fmla="*/ 0 w 14"/>
                <a:gd name="T11" fmla="*/ 14 h 14"/>
                <a:gd name="T12" fmla="*/ 7 w 14"/>
                <a:gd name="T13" fmla="*/ 14 h 14"/>
                <a:gd name="T14" fmla="*/ 14 w 14"/>
                <a:gd name="T15" fmla="*/ 14 h 14"/>
                <a:gd name="T16" fmla="*/ 14 w 14"/>
                <a:gd name="T17" fmla="*/ 7 h 1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4"/>
                <a:gd name="T28" fmla="*/ 0 h 14"/>
                <a:gd name="T29" fmla="*/ 14 w 14"/>
                <a:gd name="T30" fmla="*/ 14 h 1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4" h="14">
                  <a:moveTo>
                    <a:pt x="14" y="7"/>
                  </a:moveTo>
                  <a:lnTo>
                    <a:pt x="14" y="0"/>
                  </a:lnTo>
                  <a:lnTo>
                    <a:pt x="7" y="0"/>
                  </a:lnTo>
                  <a:lnTo>
                    <a:pt x="0" y="0"/>
                  </a:lnTo>
                  <a:lnTo>
                    <a:pt x="0" y="7"/>
                  </a:lnTo>
                  <a:lnTo>
                    <a:pt x="0" y="14"/>
                  </a:lnTo>
                  <a:lnTo>
                    <a:pt x="7" y="14"/>
                  </a:lnTo>
                  <a:lnTo>
                    <a:pt x="14" y="14"/>
                  </a:lnTo>
                  <a:lnTo>
                    <a:pt x="14" y="7"/>
                  </a:lnTo>
                  <a:close/>
                </a:path>
              </a:pathLst>
            </a:custGeom>
            <a:blipFill dpi="0" rotWithShape="0">
              <a:blip r:embed="rId3" cstate="print"/>
              <a:srcRect/>
              <a:tile tx="0" ty="0" sx="100000" sy="100000" flip="none" algn="tl"/>
            </a:blipFill>
            <a:ln w="9525">
              <a:noFill/>
              <a:round/>
              <a:headEnd/>
              <a:tailEnd/>
            </a:ln>
          </p:spPr>
          <p:txBody>
            <a:bodyPr/>
            <a:lstStyle/>
            <a:p>
              <a:endParaRPr lang="en-US"/>
            </a:p>
          </p:txBody>
        </p:sp>
        <p:sp>
          <p:nvSpPr>
            <p:cNvPr id="141690" name="Freeform 499"/>
            <p:cNvSpPr>
              <a:spLocks/>
            </p:cNvSpPr>
            <p:nvPr/>
          </p:nvSpPr>
          <p:spPr bwMode="auto">
            <a:xfrm>
              <a:off x="2971" y="2188"/>
              <a:ext cx="14" cy="14"/>
            </a:xfrm>
            <a:custGeom>
              <a:avLst/>
              <a:gdLst>
                <a:gd name="T0" fmla="*/ 14 w 14"/>
                <a:gd name="T1" fmla="*/ 7 h 14"/>
                <a:gd name="T2" fmla="*/ 14 w 14"/>
                <a:gd name="T3" fmla="*/ 0 h 14"/>
                <a:gd name="T4" fmla="*/ 7 w 14"/>
                <a:gd name="T5" fmla="*/ 0 h 14"/>
                <a:gd name="T6" fmla="*/ 0 w 14"/>
                <a:gd name="T7" fmla="*/ 0 h 14"/>
                <a:gd name="T8" fmla="*/ 0 w 14"/>
                <a:gd name="T9" fmla="*/ 7 h 14"/>
                <a:gd name="T10" fmla="*/ 0 w 14"/>
                <a:gd name="T11" fmla="*/ 14 h 14"/>
                <a:gd name="T12" fmla="*/ 7 w 14"/>
                <a:gd name="T13" fmla="*/ 14 h 14"/>
                <a:gd name="T14" fmla="*/ 14 w 14"/>
                <a:gd name="T15" fmla="*/ 14 h 14"/>
                <a:gd name="T16" fmla="*/ 14 w 14"/>
                <a:gd name="T17" fmla="*/ 7 h 1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4"/>
                <a:gd name="T28" fmla="*/ 0 h 14"/>
                <a:gd name="T29" fmla="*/ 14 w 14"/>
                <a:gd name="T30" fmla="*/ 14 h 1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4" h="14">
                  <a:moveTo>
                    <a:pt x="14" y="7"/>
                  </a:moveTo>
                  <a:lnTo>
                    <a:pt x="14" y="0"/>
                  </a:lnTo>
                  <a:lnTo>
                    <a:pt x="7" y="0"/>
                  </a:lnTo>
                  <a:lnTo>
                    <a:pt x="0" y="0"/>
                  </a:lnTo>
                  <a:lnTo>
                    <a:pt x="0" y="7"/>
                  </a:lnTo>
                  <a:lnTo>
                    <a:pt x="0" y="14"/>
                  </a:lnTo>
                  <a:lnTo>
                    <a:pt x="7" y="14"/>
                  </a:lnTo>
                  <a:lnTo>
                    <a:pt x="14" y="14"/>
                  </a:lnTo>
                  <a:lnTo>
                    <a:pt x="14" y="7"/>
                  </a:lnTo>
                  <a:close/>
                </a:path>
              </a:pathLst>
            </a:custGeom>
            <a:blipFill dpi="0" rotWithShape="0">
              <a:blip r:embed="rId3" cstate="print"/>
              <a:srcRect/>
              <a:tile tx="0" ty="0" sx="100000" sy="100000" flip="none" algn="tl"/>
            </a:blipFill>
            <a:ln w="9525">
              <a:noFill/>
              <a:round/>
              <a:headEnd/>
              <a:tailEnd/>
            </a:ln>
          </p:spPr>
          <p:txBody>
            <a:bodyPr/>
            <a:lstStyle/>
            <a:p>
              <a:endParaRPr lang="en-US"/>
            </a:p>
          </p:txBody>
        </p:sp>
        <p:sp>
          <p:nvSpPr>
            <p:cNvPr id="141691" name="Rectangle 500"/>
            <p:cNvSpPr>
              <a:spLocks noChangeArrowheads="1"/>
            </p:cNvSpPr>
            <p:nvPr/>
          </p:nvSpPr>
          <p:spPr bwMode="auto">
            <a:xfrm>
              <a:off x="2978" y="2188"/>
              <a:ext cx="114" cy="14"/>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692" name="Freeform 501"/>
            <p:cNvSpPr>
              <a:spLocks/>
            </p:cNvSpPr>
            <p:nvPr/>
          </p:nvSpPr>
          <p:spPr bwMode="auto">
            <a:xfrm>
              <a:off x="3114" y="2166"/>
              <a:ext cx="14" cy="15"/>
            </a:xfrm>
            <a:custGeom>
              <a:avLst/>
              <a:gdLst>
                <a:gd name="T0" fmla="*/ 14 w 14"/>
                <a:gd name="T1" fmla="*/ 8 h 15"/>
                <a:gd name="T2" fmla="*/ 14 w 14"/>
                <a:gd name="T3" fmla="*/ 0 h 15"/>
                <a:gd name="T4" fmla="*/ 7 w 14"/>
                <a:gd name="T5" fmla="*/ 0 h 15"/>
                <a:gd name="T6" fmla="*/ 0 w 14"/>
                <a:gd name="T7" fmla="*/ 0 h 15"/>
                <a:gd name="T8" fmla="*/ 0 w 14"/>
                <a:gd name="T9" fmla="*/ 8 h 15"/>
                <a:gd name="T10" fmla="*/ 0 w 14"/>
                <a:gd name="T11" fmla="*/ 15 h 15"/>
                <a:gd name="T12" fmla="*/ 7 w 14"/>
                <a:gd name="T13" fmla="*/ 15 h 15"/>
                <a:gd name="T14" fmla="*/ 14 w 14"/>
                <a:gd name="T15" fmla="*/ 15 h 15"/>
                <a:gd name="T16" fmla="*/ 14 w 14"/>
                <a:gd name="T17" fmla="*/ 8 h 1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4"/>
                <a:gd name="T28" fmla="*/ 0 h 15"/>
                <a:gd name="T29" fmla="*/ 14 w 14"/>
                <a:gd name="T30" fmla="*/ 15 h 1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4" h="15">
                  <a:moveTo>
                    <a:pt x="14" y="8"/>
                  </a:moveTo>
                  <a:lnTo>
                    <a:pt x="14" y="0"/>
                  </a:lnTo>
                  <a:lnTo>
                    <a:pt x="7" y="0"/>
                  </a:lnTo>
                  <a:lnTo>
                    <a:pt x="0" y="0"/>
                  </a:lnTo>
                  <a:lnTo>
                    <a:pt x="0" y="8"/>
                  </a:lnTo>
                  <a:lnTo>
                    <a:pt x="0" y="15"/>
                  </a:lnTo>
                  <a:lnTo>
                    <a:pt x="7" y="15"/>
                  </a:lnTo>
                  <a:lnTo>
                    <a:pt x="14" y="15"/>
                  </a:lnTo>
                  <a:lnTo>
                    <a:pt x="14" y="8"/>
                  </a:lnTo>
                  <a:close/>
                </a:path>
              </a:pathLst>
            </a:custGeom>
            <a:blipFill dpi="0" rotWithShape="0">
              <a:blip r:embed="rId3" cstate="print"/>
              <a:srcRect/>
              <a:tile tx="0" ty="0" sx="100000" sy="100000" flip="none" algn="tl"/>
            </a:blipFill>
            <a:ln w="9525">
              <a:noFill/>
              <a:round/>
              <a:headEnd/>
              <a:tailEnd/>
            </a:ln>
          </p:spPr>
          <p:txBody>
            <a:bodyPr/>
            <a:lstStyle/>
            <a:p>
              <a:endParaRPr lang="en-US"/>
            </a:p>
          </p:txBody>
        </p:sp>
        <p:sp>
          <p:nvSpPr>
            <p:cNvPr id="141693" name="Freeform 502"/>
            <p:cNvSpPr>
              <a:spLocks/>
            </p:cNvSpPr>
            <p:nvPr/>
          </p:nvSpPr>
          <p:spPr bwMode="auto">
            <a:xfrm>
              <a:off x="2942" y="2166"/>
              <a:ext cx="15" cy="15"/>
            </a:xfrm>
            <a:custGeom>
              <a:avLst/>
              <a:gdLst>
                <a:gd name="T0" fmla="*/ 15 w 15"/>
                <a:gd name="T1" fmla="*/ 8 h 15"/>
                <a:gd name="T2" fmla="*/ 15 w 15"/>
                <a:gd name="T3" fmla="*/ 0 h 15"/>
                <a:gd name="T4" fmla="*/ 8 w 15"/>
                <a:gd name="T5" fmla="*/ 0 h 15"/>
                <a:gd name="T6" fmla="*/ 0 w 15"/>
                <a:gd name="T7" fmla="*/ 0 h 15"/>
                <a:gd name="T8" fmla="*/ 0 w 15"/>
                <a:gd name="T9" fmla="*/ 8 h 15"/>
                <a:gd name="T10" fmla="*/ 0 w 15"/>
                <a:gd name="T11" fmla="*/ 15 h 15"/>
                <a:gd name="T12" fmla="*/ 8 w 15"/>
                <a:gd name="T13" fmla="*/ 15 h 15"/>
                <a:gd name="T14" fmla="*/ 15 w 15"/>
                <a:gd name="T15" fmla="*/ 15 h 15"/>
                <a:gd name="T16" fmla="*/ 15 w 15"/>
                <a:gd name="T17" fmla="*/ 8 h 1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5"/>
                <a:gd name="T28" fmla="*/ 0 h 15"/>
                <a:gd name="T29" fmla="*/ 15 w 15"/>
                <a:gd name="T30" fmla="*/ 15 h 1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5" h="15">
                  <a:moveTo>
                    <a:pt x="15" y="8"/>
                  </a:moveTo>
                  <a:lnTo>
                    <a:pt x="15" y="0"/>
                  </a:lnTo>
                  <a:lnTo>
                    <a:pt x="8" y="0"/>
                  </a:lnTo>
                  <a:lnTo>
                    <a:pt x="0" y="0"/>
                  </a:lnTo>
                  <a:lnTo>
                    <a:pt x="0" y="8"/>
                  </a:lnTo>
                  <a:lnTo>
                    <a:pt x="0" y="15"/>
                  </a:lnTo>
                  <a:lnTo>
                    <a:pt x="8" y="15"/>
                  </a:lnTo>
                  <a:lnTo>
                    <a:pt x="15" y="15"/>
                  </a:lnTo>
                  <a:lnTo>
                    <a:pt x="15" y="8"/>
                  </a:lnTo>
                  <a:close/>
                </a:path>
              </a:pathLst>
            </a:custGeom>
            <a:blipFill dpi="0" rotWithShape="0">
              <a:blip r:embed="rId3" cstate="print"/>
              <a:srcRect/>
              <a:tile tx="0" ty="0" sx="100000" sy="100000" flip="none" algn="tl"/>
            </a:blipFill>
            <a:ln w="9525">
              <a:noFill/>
              <a:round/>
              <a:headEnd/>
              <a:tailEnd/>
            </a:ln>
          </p:spPr>
          <p:txBody>
            <a:bodyPr/>
            <a:lstStyle/>
            <a:p>
              <a:endParaRPr lang="en-US"/>
            </a:p>
          </p:txBody>
        </p:sp>
        <p:sp>
          <p:nvSpPr>
            <p:cNvPr id="141694" name="Rectangle 503"/>
            <p:cNvSpPr>
              <a:spLocks noChangeArrowheads="1"/>
            </p:cNvSpPr>
            <p:nvPr/>
          </p:nvSpPr>
          <p:spPr bwMode="auto">
            <a:xfrm>
              <a:off x="2950" y="2166"/>
              <a:ext cx="171" cy="15"/>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695" name="Rectangle 504"/>
            <p:cNvSpPr>
              <a:spLocks noChangeArrowheads="1"/>
            </p:cNvSpPr>
            <p:nvPr/>
          </p:nvSpPr>
          <p:spPr bwMode="auto">
            <a:xfrm>
              <a:off x="4291" y="1610"/>
              <a:ext cx="14" cy="7"/>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696" name="Rectangle 505"/>
            <p:cNvSpPr>
              <a:spLocks noChangeArrowheads="1"/>
            </p:cNvSpPr>
            <p:nvPr/>
          </p:nvSpPr>
          <p:spPr bwMode="auto">
            <a:xfrm>
              <a:off x="4291" y="1838"/>
              <a:ext cx="14" cy="8"/>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697" name="Rectangle 506"/>
            <p:cNvSpPr>
              <a:spLocks noChangeArrowheads="1"/>
            </p:cNvSpPr>
            <p:nvPr/>
          </p:nvSpPr>
          <p:spPr bwMode="auto">
            <a:xfrm>
              <a:off x="4291" y="1617"/>
              <a:ext cx="14" cy="221"/>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698" name="Rectangle 507"/>
            <p:cNvSpPr>
              <a:spLocks noChangeArrowheads="1"/>
            </p:cNvSpPr>
            <p:nvPr/>
          </p:nvSpPr>
          <p:spPr bwMode="auto">
            <a:xfrm>
              <a:off x="4219" y="1796"/>
              <a:ext cx="8" cy="14"/>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699" name="Rectangle 508"/>
            <p:cNvSpPr>
              <a:spLocks noChangeArrowheads="1"/>
            </p:cNvSpPr>
            <p:nvPr/>
          </p:nvSpPr>
          <p:spPr bwMode="auto">
            <a:xfrm>
              <a:off x="4227" y="1796"/>
              <a:ext cx="78" cy="14"/>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700" name="Rectangle 509"/>
            <p:cNvSpPr>
              <a:spLocks noChangeArrowheads="1"/>
            </p:cNvSpPr>
            <p:nvPr/>
          </p:nvSpPr>
          <p:spPr bwMode="auto">
            <a:xfrm>
              <a:off x="4291" y="1646"/>
              <a:ext cx="14" cy="157"/>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701" name="Rectangle 510"/>
            <p:cNvSpPr>
              <a:spLocks noChangeArrowheads="1"/>
            </p:cNvSpPr>
            <p:nvPr/>
          </p:nvSpPr>
          <p:spPr bwMode="auto">
            <a:xfrm>
              <a:off x="4219" y="1646"/>
              <a:ext cx="8" cy="14"/>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702" name="Rectangle 511"/>
            <p:cNvSpPr>
              <a:spLocks noChangeArrowheads="1"/>
            </p:cNvSpPr>
            <p:nvPr/>
          </p:nvSpPr>
          <p:spPr bwMode="auto">
            <a:xfrm>
              <a:off x="4227" y="1646"/>
              <a:ext cx="71" cy="14"/>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703" name="Rectangle 512"/>
            <p:cNvSpPr>
              <a:spLocks noChangeArrowheads="1"/>
            </p:cNvSpPr>
            <p:nvPr/>
          </p:nvSpPr>
          <p:spPr bwMode="auto">
            <a:xfrm>
              <a:off x="4219" y="1653"/>
              <a:ext cx="15" cy="7"/>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704" name="Rectangle 513"/>
            <p:cNvSpPr>
              <a:spLocks noChangeArrowheads="1"/>
            </p:cNvSpPr>
            <p:nvPr/>
          </p:nvSpPr>
          <p:spPr bwMode="auto">
            <a:xfrm>
              <a:off x="4219" y="1575"/>
              <a:ext cx="15" cy="7"/>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705" name="Rectangle 514"/>
            <p:cNvSpPr>
              <a:spLocks noChangeArrowheads="1"/>
            </p:cNvSpPr>
            <p:nvPr/>
          </p:nvSpPr>
          <p:spPr bwMode="auto">
            <a:xfrm>
              <a:off x="4219" y="1582"/>
              <a:ext cx="15" cy="71"/>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706" name="Rectangle 515"/>
            <p:cNvSpPr>
              <a:spLocks noChangeArrowheads="1"/>
            </p:cNvSpPr>
            <p:nvPr/>
          </p:nvSpPr>
          <p:spPr bwMode="auto">
            <a:xfrm>
              <a:off x="4219" y="1796"/>
              <a:ext cx="15" cy="7"/>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707" name="Rectangle 516"/>
            <p:cNvSpPr>
              <a:spLocks noChangeArrowheads="1"/>
            </p:cNvSpPr>
            <p:nvPr/>
          </p:nvSpPr>
          <p:spPr bwMode="auto">
            <a:xfrm>
              <a:off x="4219" y="1881"/>
              <a:ext cx="15" cy="7"/>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708" name="Rectangle 517"/>
            <p:cNvSpPr>
              <a:spLocks noChangeArrowheads="1"/>
            </p:cNvSpPr>
            <p:nvPr/>
          </p:nvSpPr>
          <p:spPr bwMode="auto">
            <a:xfrm>
              <a:off x="4219" y="1803"/>
              <a:ext cx="15" cy="78"/>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709" name="Rectangle 518"/>
            <p:cNvSpPr>
              <a:spLocks noChangeArrowheads="1"/>
            </p:cNvSpPr>
            <p:nvPr/>
          </p:nvSpPr>
          <p:spPr bwMode="auto">
            <a:xfrm>
              <a:off x="4326" y="1646"/>
              <a:ext cx="15" cy="7"/>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710" name="Rectangle 519"/>
            <p:cNvSpPr>
              <a:spLocks noChangeArrowheads="1"/>
            </p:cNvSpPr>
            <p:nvPr/>
          </p:nvSpPr>
          <p:spPr bwMode="auto">
            <a:xfrm>
              <a:off x="4326" y="1803"/>
              <a:ext cx="15" cy="7"/>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711" name="Rectangle 520"/>
            <p:cNvSpPr>
              <a:spLocks noChangeArrowheads="1"/>
            </p:cNvSpPr>
            <p:nvPr/>
          </p:nvSpPr>
          <p:spPr bwMode="auto">
            <a:xfrm>
              <a:off x="4326" y="1653"/>
              <a:ext cx="15" cy="150"/>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712" name="Rectangle 521"/>
            <p:cNvSpPr>
              <a:spLocks noChangeArrowheads="1"/>
            </p:cNvSpPr>
            <p:nvPr/>
          </p:nvSpPr>
          <p:spPr bwMode="auto">
            <a:xfrm>
              <a:off x="4398" y="1731"/>
              <a:ext cx="7" cy="15"/>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713" name="Rectangle 522"/>
            <p:cNvSpPr>
              <a:spLocks noChangeArrowheads="1"/>
            </p:cNvSpPr>
            <p:nvPr/>
          </p:nvSpPr>
          <p:spPr bwMode="auto">
            <a:xfrm>
              <a:off x="4326" y="1731"/>
              <a:ext cx="8" cy="15"/>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714" name="Rectangle 523"/>
            <p:cNvSpPr>
              <a:spLocks noChangeArrowheads="1"/>
            </p:cNvSpPr>
            <p:nvPr/>
          </p:nvSpPr>
          <p:spPr bwMode="auto">
            <a:xfrm>
              <a:off x="4334" y="1731"/>
              <a:ext cx="64" cy="15"/>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715" name="Rectangle 524"/>
            <p:cNvSpPr>
              <a:spLocks noChangeArrowheads="1"/>
            </p:cNvSpPr>
            <p:nvPr/>
          </p:nvSpPr>
          <p:spPr bwMode="auto">
            <a:xfrm>
              <a:off x="3791" y="1610"/>
              <a:ext cx="15" cy="7"/>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716" name="Rectangle 525"/>
            <p:cNvSpPr>
              <a:spLocks noChangeArrowheads="1"/>
            </p:cNvSpPr>
            <p:nvPr/>
          </p:nvSpPr>
          <p:spPr bwMode="auto">
            <a:xfrm>
              <a:off x="3791" y="1838"/>
              <a:ext cx="15" cy="8"/>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717" name="Rectangle 526"/>
            <p:cNvSpPr>
              <a:spLocks noChangeArrowheads="1"/>
            </p:cNvSpPr>
            <p:nvPr/>
          </p:nvSpPr>
          <p:spPr bwMode="auto">
            <a:xfrm>
              <a:off x="3791" y="1617"/>
              <a:ext cx="15" cy="221"/>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718" name="Rectangle 527"/>
            <p:cNvSpPr>
              <a:spLocks noChangeArrowheads="1"/>
            </p:cNvSpPr>
            <p:nvPr/>
          </p:nvSpPr>
          <p:spPr bwMode="auto">
            <a:xfrm>
              <a:off x="3870" y="1796"/>
              <a:ext cx="7" cy="14"/>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719" name="Rectangle 528"/>
            <p:cNvSpPr>
              <a:spLocks noChangeArrowheads="1"/>
            </p:cNvSpPr>
            <p:nvPr/>
          </p:nvSpPr>
          <p:spPr bwMode="auto">
            <a:xfrm>
              <a:off x="3791" y="1796"/>
              <a:ext cx="79" cy="14"/>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720" name="Rectangle 529"/>
            <p:cNvSpPr>
              <a:spLocks noChangeArrowheads="1"/>
            </p:cNvSpPr>
            <p:nvPr/>
          </p:nvSpPr>
          <p:spPr bwMode="auto">
            <a:xfrm>
              <a:off x="3791" y="1646"/>
              <a:ext cx="15" cy="157"/>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721" name="Rectangle 530"/>
            <p:cNvSpPr>
              <a:spLocks noChangeArrowheads="1"/>
            </p:cNvSpPr>
            <p:nvPr/>
          </p:nvSpPr>
          <p:spPr bwMode="auto">
            <a:xfrm>
              <a:off x="3870" y="1646"/>
              <a:ext cx="7" cy="14"/>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722" name="Rectangle 531"/>
            <p:cNvSpPr>
              <a:spLocks noChangeArrowheads="1"/>
            </p:cNvSpPr>
            <p:nvPr/>
          </p:nvSpPr>
          <p:spPr bwMode="auto">
            <a:xfrm>
              <a:off x="3799" y="1646"/>
              <a:ext cx="71" cy="14"/>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723" name="Rectangle 532"/>
            <p:cNvSpPr>
              <a:spLocks noChangeArrowheads="1"/>
            </p:cNvSpPr>
            <p:nvPr/>
          </p:nvSpPr>
          <p:spPr bwMode="auto">
            <a:xfrm>
              <a:off x="3863" y="1653"/>
              <a:ext cx="14" cy="7"/>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724" name="Rectangle 533"/>
            <p:cNvSpPr>
              <a:spLocks noChangeArrowheads="1"/>
            </p:cNvSpPr>
            <p:nvPr/>
          </p:nvSpPr>
          <p:spPr bwMode="auto">
            <a:xfrm>
              <a:off x="3863" y="1575"/>
              <a:ext cx="14" cy="7"/>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725" name="Rectangle 534"/>
            <p:cNvSpPr>
              <a:spLocks noChangeArrowheads="1"/>
            </p:cNvSpPr>
            <p:nvPr/>
          </p:nvSpPr>
          <p:spPr bwMode="auto">
            <a:xfrm>
              <a:off x="3863" y="1582"/>
              <a:ext cx="14" cy="71"/>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726" name="Rectangle 535"/>
            <p:cNvSpPr>
              <a:spLocks noChangeArrowheads="1"/>
            </p:cNvSpPr>
            <p:nvPr/>
          </p:nvSpPr>
          <p:spPr bwMode="auto">
            <a:xfrm>
              <a:off x="3863" y="1796"/>
              <a:ext cx="14" cy="7"/>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727" name="Rectangle 536"/>
            <p:cNvSpPr>
              <a:spLocks noChangeArrowheads="1"/>
            </p:cNvSpPr>
            <p:nvPr/>
          </p:nvSpPr>
          <p:spPr bwMode="auto">
            <a:xfrm>
              <a:off x="3863" y="1881"/>
              <a:ext cx="14" cy="7"/>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728" name="Rectangle 537"/>
            <p:cNvSpPr>
              <a:spLocks noChangeArrowheads="1"/>
            </p:cNvSpPr>
            <p:nvPr/>
          </p:nvSpPr>
          <p:spPr bwMode="auto">
            <a:xfrm>
              <a:off x="3863" y="1803"/>
              <a:ext cx="14" cy="78"/>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729" name="Rectangle 538"/>
            <p:cNvSpPr>
              <a:spLocks noChangeArrowheads="1"/>
            </p:cNvSpPr>
            <p:nvPr/>
          </p:nvSpPr>
          <p:spPr bwMode="auto">
            <a:xfrm>
              <a:off x="3749" y="1646"/>
              <a:ext cx="14" cy="7"/>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730" name="Rectangle 539"/>
            <p:cNvSpPr>
              <a:spLocks noChangeArrowheads="1"/>
            </p:cNvSpPr>
            <p:nvPr/>
          </p:nvSpPr>
          <p:spPr bwMode="auto">
            <a:xfrm>
              <a:off x="3749" y="1803"/>
              <a:ext cx="14" cy="7"/>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731" name="Rectangle 540"/>
            <p:cNvSpPr>
              <a:spLocks noChangeArrowheads="1"/>
            </p:cNvSpPr>
            <p:nvPr/>
          </p:nvSpPr>
          <p:spPr bwMode="auto">
            <a:xfrm>
              <a:off x="3749" y="1653"/>
              <a:ext cx="14" cy="150"/>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732" name="Rectangle 541"/>
            <p:cNvSpPr>
              <a:spLocks noChangeArrowheads="1"/>
            </p:cNvSpPr>
            <p:nvPr/>
          </p:nvSpPr>
          <p:spPr bwMode="auto">
            <a:xfrm>
              <a:off x="3684" y="1731"/>
              <a:ext cx="8" cy="15"/>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733" name="Rectangle 542"/>
            <p:cNvSpPr>
              <a:spLocks noChangeArrowheads="1"/>
            </p:cNvSpPr>
            <p:nvPr/>
          </p:nvSpPr>
          <p:spPr bwMode="auto">
            <a:xfrm>
              <a:off x="3756" y="1731"/>
              <a:ext cx="7" cy="15"/>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734" name="Rectangle 543"/>
            <p:cNvSpPr>
              <a:spLocks noChangeArrowheads="1"/>
            </p:cNvSpPr>
            <p:nvPr/>
          </p:nvSpPr>
          <p:spPr bwMode="auto">
            <a:xfrm>
              <a:off x="3692" y="1731"/>
              <a:ext cx="64" cy="15"/>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735" name="Rectangle 544"/>
            <p:cNvSpPr>
              <a:spLocks noChangeArrowheads="1"/>
            </p:cNvSpPr>
            <p:nvPr/>
          </p:nvSpPr>
          <p:spPr bwMode="auto">
            <a:xfrm>
              <a:off x="4227" y="1874"/>
              <a:ext cx="7" cy="14"/>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736" name="Rectangle 545"/>
            <p:cNvSpPr>
              <a:spLocks noChangeArrowheads="1"/>
            </p:cNvSpPr>
            <p:nvPr/>
          </p:nvSpPr>
          <p:spPr bwMode="auto">
            <a:xfrm>
              <a:off x="3870" y="1874"/>
              <a:ext cx="7" cy="14"/>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737" name="Rectangle 546"/>
            <p:cNvSpPr>
              <a:spLocks noChangeArrowheads="1"/>
            </p:cNvSpPr>
            <p:nvPr/>
          </p:nvSpPr>
          <p:spPr bwMode="auto">
            <a:xfrm>
              <a:off x="3877" y="1874"/>
              <a:ext cx="350" cy="14"/>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738" name="Rectangle 547"/>
            <p:cNvSpPr>
              <a:spLocks noChangeArrowheads="1"/>
            </p:cNvSpPr>
            <p:nvPr/>
          </p:nvSpPr>
          <p:spPr bwMode="auto">
            <a:xfrm>
              <a:off x="4112" y="1910"/>
              <a:ext cx="15" cy="7"/>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739" name="Rectangle 548"/>
            <p:cNvSpPr>
              <a:spLocks noChangeArrowheads="1"/>
            </p:cNvSpPr>
            <p:nvPr/>
          </p:nvSpPr>
          <p:spPr bwMode="auto">
            <a:xfrm>
              <a:off x="4112" y="2138"/>
              <a:ext cx="15" cy="7"/>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740" name="Rectangle 549"/>
            <p:cNvSpPr>
              <a:spLocks noChangeArrowheads="1"/>
            </p:cNvSpPr>
            <p:nvPr/>
          </p:nvSpPr>
          <p:spPr bwMode="auto">
            <a:xfrm>
              <a:off x="4112" y="1917"/>
              <a:ext cx="15" cy="221"/>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741" name="Rectangle 550"/>
            <p:cNvSpPr>
              <a:spLocks noChangeArrowheads="1"/>
            </p:cNvSpPr>
            <p:nvPr/>
          </p:nvSpPr>
          <p:spPr bwMode="auto">
            <a:xfrm>
              <a:off x="4041" y="2095"/>
              <a:ext cx="7" cy="14"/>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742" name="Rectangle 551"/>
            <p:cNvSpPr>
              <a:spLocks noChangeArrowheads="1"/>
            </p:cNvSpPr>
            <p:nvPr/>
          </p:nvSpPr>
          <p:spPr bwMode="auto">
            <a:xfrm>
              <a:off x="4048" y="2095"/>
              <a:ext cx="79" cy="14"/>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743" name="Rectangle 552"/>
            <p:cNvSpPr>
              <a:spLocks noChangeArrowheads="1"/>
            </p:cNvSpPr>
            <p:nvPr/>
          </p:nvSpPr>
          <p:spPr bwMode="auto">
            <a:xfrm>
              <a:off x="4112" y="1945"/>
              <a:ext cx="15" cy="157"/>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744" name="Rectangle 553"/>
            <p:cNvSpPr>
              <a:spLocks noChangeArrowheads="1"/>
            </p:cNvSpPr>
            <p:nvPr/>
          </p:nvSpPr>
          <p:spPr bwMode="auto">
            <a:xfrm>
              <a:off x="4041" y="1945"/>
              <a:ext cx="7" cy="15"/>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745" name="Rectangle 554"/>
            <p:cNvSpPr>
              <a:spLocks noChangeArrowheads="1"/>
            </p:cNvSpPr>
            <p:nvPr/>
          </p:nvSpPr>
          <p:spPr bwMode="auto">
            <a:xfrm>
              <a:off x="4048" y="1945"/>
              <a:ext cx="72" cy="15"/>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746" name="Rectangle 555"/>
            <p:cNvSpPr>
              <a:spLocks noChangeArrowheads="1"/>
            </p:cNvSpPr>
            <p:nvPr/>
          </p:nvSpPr>
          <p:spPr bwMode="auto">
            <a:xfrm>
              <a:off x="4041" y="1953"/>
              <a:ext cx="14" cy="7"/>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747" name="Rectangle 556"/>
            <p:cNvSpPr>
              <a:spLocks noChangeArrowheads="1"/>
            </p:cNvSpPr>
            <p:nvPr/>
          </p:nvSpPr>
          <p:spPr bwMode="auto">
            <a:xfrm>
              <a:off x="4041" y="1874"/>
              <a:ext cx="14" cy="7"/>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748" name="Rectangle 557"/>
            <p:cNvSpPr>
              <a:spLocks noChangeArrowheads="1"/>
            </p:cNvSpPr>
            <p:nvPr/>
          </p:nvSpPr>
          <p:spPr bwMode="auto">
            <a:xfrm>
              <a:off x="4041" y="1881"/>
              <a:ext cx="14" cy="72"/>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749" name="Rectangle 558"/>
            <p:cNvSpPr>
              <a:spLocks noChangeArrowheads="1"/>
            </p:cNvSpPr>
            <p:nvPr/>
          </p:nvSpPr>
          <p:spPr bwMode="auto">
            <a:xfrm>
              <a:off x="4041" y="2095"/>
              <a:ext cx="14" cy="7"/>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750" name="Rectangle 559"/>
            <p:cNvSpPr>
              <a:spLocks noChangeArrowheads="1"/>
            </p:cNvSpPr>
            <p:nvPr/>
          </p:nvSpPr>
          <p:spPr bwMode="auto">
            <a:xfrm>
              <a:off x="4041" y="2174"/>
              <a:ext cx="14" cy="7"/>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751" name="Rectangle 560"/>
            <p:cNvSpPr>
              <a:spLocks noChangeArrowheads="1"/>
            </p:cNvSpPr>
            <p:nvPr/>
          </p:nvSpPr>
          <p:spPr bwMode="auto">
            <a:xfrm>
              <a:off x="4041" y="2102"/>
              <a:ext cx="14" cy="72"/>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752" name="Rectangle 561"/>
            <p:cNvSpPr>
              <a:spLocks noChangeArrowheads="1"/>
            </p:cNvSpPr>
            <p:nvPr/>
          </p:nvSpPr>
          <p:spPr bwMode="auto">
            <a:xfrm>
              <a:off x="4155" y="1945"/>
              <a:ext cx="14" cy="8"/>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753" name="Rectangle 562"/>
            <p:cNvSpPr>
              <a:spLocks noChangeArrowheads="1"/>
            </p:cNvSpPr>
            <p:nvPr/>
          </p:nvSpPr>
          <p:spPr bwMode="auto">
            <a:xfrm>
              <a:off x="4155" y="2102"/>
              <a:ext cx="14" cy="7"/>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754" name="Rectangle 563"/>
            <p:cNvSpPr>
              <a:spLocks noChangeArrowheads="1"/>
            </p:cNvSpPr>
            <p:nvPr/>
          </p:nvSpPr>
          <p:spPr bwMode="auto">
            <a:xfrm>
              <a:off x="4155" y="1953"/>
              <a:ext cx="14" cy="149"/>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755" name="Rectangle 564"/>
            <p:cNvSpPr>
              <a:spLocks noChangeArrowheads="1"/>
            </p:cNvSpPr>
            <p:nvPr/>
          </p:nvSpPr>
          <p:spPr bwMode="auto">
            <a:xfrm>
              <a:off x="4219" y="2031"/>
              <a:ext cx="8" cy="14"/>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756" name="Rectangle 565"/>
            <p:cNvSpPr>
              <a:spLocks noChangeArrowheads="1"/>
            </p:cNvSpPr>
            <p:nvPr/>
          </p:nvSpPr>
          <p:spPr bwMode="auto">
            <a:xfrm>
              <a:off x="4155" y="2031"/>
              <a:ext cx="7" cy="14"/>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757" name="Rectangle 566"/>
            <p:cNvSpPr>
              <a:spLocks noChangeArrowheads="1"/>
            </p:cNvSpPr>
            <p:nvPr/>
          </p:nvSpPr>
          <p:spPr bwMode="auto">
            <a:xfrm>
              <a:off x="4162" y="2031"/>
              <a:ext cx="57" cy="14"/>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758" name="Rectangle 567"/>
            <p:cNvSpPr>
              <a:spLocks noChangeArrowheads="1"/>
            </p:cNvSpPr>
            <p:nvPr/>
          </p:nvSpPr>
          <p:spPr bwMode="auto">
            <a:xfrm>
              <a:off x="4155" y="1346"/>
              <a:ext cx="14" cy="8"/>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759" name="Rectangle 568"/>
            <p:cNvSpPr>
              <a:spLocks noChangeArrowheads="1"/>
            </p:cNvSpPr>
            <p:nvPr/>
          </p:nvSpPr>
          <p:spPr bwMode="auto">
            <a:xfrm>
              <a:off x="4155" y="1539"/>
              <a:ext cx="14" cy="7"/>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760" name="Rectangle 569"/>
            <p:cNvSpPr>
              <a:spLocks noChangeArrowheads="1"/>
            </p:cNvSpPr>
            <p:nvPr/>
          </p:nvSpPr>
          <p:spPr bwMode="auto">
            <a:xfrm>
              <a:off x="4155" y="1354"/>
              <a:ext cx="14" cy="185"/>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761" name="Rectangle 570"/>
            <p:cNvSpPr>
              <a:spLocks noChangeArrowheads="1"/>
            </p:cNvSpPr>
            <p:nvPr/>
          </p:nvSpPr>
          <p:spPr bwMode="auto">
            <a:xfrm>
              <a:off x="4227" y="1503"/>
              <a:ext cx="7" cy="15"/>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762" name="Rectangle 571"/>
            <p:cNvSpPr>
              <a:spLocks noChangeArrowheads="1"/>
            </p:cNvSpPr>
            <p:nvPr/>
          </p:nvSpPr>
          <p:spPr bwMode="auto">
            <a:xfrm>
              <a:off x="4155" y="1503"/>
              <a:ext cx="72" cy="15"/>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763" name="Rectangle 572"/>
            <p:cNvSpPr>
              <a:spLocks noChangeArrowheads="1"/>
            </p:cNvSpPr>
            <p:nvPr/>
          </p:nvSpPr>
          <p:spPr bwMode="auto">
            <a:xfrm>
              <a:off x="4155" y="1375"/>
              <a:ext cx="14" cy="135"/>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764" name="Rectangle 573"/>
            <p:cNvSpPr>
              <a:spLocks noChangeArrowheads="1"/>
            </p:cNvSpPr>
            <p:nvPr/>
          </p:nvSpPr>
          <p:spPr bwMode="auto">
            <a:xfrm>
              <a:off x="4227" y="1375"/>
              <a:ext cx="7" cy="14"/>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765" name="Rectangle 574"/>
            <p:cNvSpPr>
              <a:spLocks noChangeArrowheads="1"/>
            </p:cNvSpPr>
            <p:nvPr/>
          </p:nvSpPr>
          <p:spPr bwMode="auto">
            <a:xfrm>
              <a:off x="4162" y="1375"/>
              <a:ext cx="65" cy="14"/>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766" name="Rectangle 575"/>
            <p:cNvSpPr>
              <a:spLocks noChangeArrowheads="1"/>
            </p:cNvSpPr>
            <p:nvPr/>
          </p:nvSpPr>
          <p:spPr bwMode="auto">
            <a:xfrm>
              <a:off x="4219" y="1382"/>
              <a:ext cx="15" cy="7"/>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767" name="Rectangle 576"/>
            <p:cNvSpPr>
              <a:spLocks noChangeArrowheads="1"/>
            </p:cNvSpPr>
            <p:nvPr/>
          </p:nvSpPr>
          <p:spPr bwMode="auto">
            <a:xfrm>
              <a:off x="4219" y="1311"/>
              <a:ext cx="15" cy="7"/>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768" name="Rectangle 577"/>
            <p:cNvSpPr>
              <a:spLocks noChangeArrowheads="1"/>
            </p:cNvSpPr>
            <p:nvPr/>
          </p:nvSpPr>
          <p:spPr bwMode="auto">
            <a:xfrm>
              <a:off x="4219" y="1318"/>
              <a:ext cx="15" cy="64"/>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769" name="Rectangle 578"/>
            <p:cNvSpPr>
              <a:spLocks noChangeArrowheads="1"/>
            </p:cNvSpPr>
            <p:nvPr/>
          </p:nvSpPr>
          <p:spPr bwMode="auto">
            <a:xfrm>
              <a:off x="4219" y="1503"/>
              <a:ext cx="15" cy="7"/>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770" name="Rectangle 579"/>
            <p:cNvSpPr>
              <a:spLocks noChangeArrowheads="1"/>
            </p:cNvSpPr>
            <p:nvPr/>
          </p:nvSpPr>
          <p:spPr bwMode="auto">
            <a:xfrm>
              <a:off x="4219" y="1567"/>
              <a:ext cx="15" cy="8"/>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771" name="Rectangle 580"/>
            <p:cNvSpPr>
              <a:spLocks noChangeArrowheads="1"/>
            </p:cNvSpPr>
            <p:nvPr/>
          </p:nvSpPr>
          <p:spPr bwMode="auto">
            <a:xfrm>
              <a:off x="4219" y="1510"/>
              <a:ext cx="15" cy="57"/>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772" name="Rectangle 581"/>
            <p:cNvSpPr>
              <a:spLocks noChangeArrowheads="1"/>
            </p:cNvSpPr>
            <p:nvPr/>
          </p:nvSpPr>
          <p:spPr bwMode="auto">
            <a:xfrm>
              <a:off x="4127" y="1375"/>
              <a:ext cx="14" cy="7"/>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773" name="Rectangle 582"/>
            <p:cNvSpPr>
              <a:spLocks noChangeArrowheads="1"/>
            </p:cNvSpPr>
            <p:nvPr/>
          </p:nvSpPr>
          <p:spPr bwMode="auto">
            <a:xfrm>
              <a:off x="4127" y="1503"/>
              <a:ext cx="14" cy="7"/>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774" name="Rectangle 583"/>
            <p:cNvSpPr>
              <a:spLocks noChangeArrowheads="1"/>
            </p:cNvSpPr>
            <p:nvPr/>
          </p:nvSpPr>
          <p:spPr bwMode="auto">
            <a:xfrm>
              <a:off x="4127" y="1382"/>
              <a:ext cx="14" cy="121"/>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775" name="Freeform 584"/>
            <p:cNvSpPr>
              <a:spLocks/>
            </p:cNvSpPr>
            <p:nvPr/>
          </p:nvSpPr>
          <p:spPr bwMode="auto">
            <a:xfrm>
              <a:off x="4091" y="1418"/>
              <a:ext cx="43" cy="57"/>
            </a:xfrm>
            <a:custGeom>
              <a:avLst/>
              <a:gdLst>
                <a:gd name="T0" fmla="*/ 29 w 43"/>
                <a:gd name="T1" fmla="*/ 28 h 57"/>
                <a:gd name="T2" fmla="*/ 29 w 43"/>
                <a:gd name="T3" fmla="*/ 14 h 57"/>
                <a:gd name="T4" fmla="*/ 36 w 43"/>
                <a:gd name="T5" fmla="*/ 21 h 57"/>
                <a:gd name="T6" fmla="*/ 36 w 43"/>
                <a:gd name="T7" fmla="*/ 21 h 57"/>
                <a:gd name="T8" fmla="*/ 21 w 43"/>
                <a:gd name="T9" fmla="*/ 14 h 57"/>
                <a:gd name="T10" fmla="*/ 29 w 43"/>
                <a:gd name="T11" fmla="*/ 14 h 57"/>
                <a:gd name="T12" fmla="*/ 29 w 43"/>
                <a:gd name="T13" fmla="*/ 14 h 57"/>
                <a:gd name="T14" fmla="*/ 14 w 43"/>
                <a:gd name="T15" fmla="*/ 21 h 57"/>
                <a:gd name="T16" fmla="*/ 14 w 43"/>
                <a:gd name="T17" fmla="*/ 14 h 57"/>
                <a:gd name="T18" fmla="*/ 14 w 43"/>
                <a:gd name="T19" fmla="*/ 14 h 57"/>
                <a:gd name="T20" fmla="*/ 14 w 43"/>
                <a:gd name="T21" fmla="*/ 28 h 57"/>
                <a:gd name="T22" fmla="*/ 14 w 43"/>
                <a:gd name="T23" fmla="*/ 28 h 57"/>
                <a:gd name="T24" fmla="*/ 14 w 43"/>
                <a:gd name="T25" fmla="*/ 28 h 57"/>
                <a:gd name="T26" fmla="*/ 14 w 43"/>
                <a:gd name="T27" fmla="*/ 43 h 57"/>
                <a:gd name="T28" fmla="*/ 14 w 43"/>
                <a:gd name="T29" fmla="*/ 35 h 57"/>
                <a:gd name="T30" fmla="*/ 14 w 43"/>
                <a:gd name="T31" fmla="*/ 35 h 57"/>
                <a:gd name="T32" fmla="*/ 29 w 43"/>
                <a:gd name="T33" fmla="*/ 43 h 57"/>
                <a:gd name="T34" fmla="*/ 21 w 43"/>
                <a:gd name="T35" fmla="*/ 43 h 57"/>
                <a:gd name="T36" fmla="*/ 21 w 43"/>
                <a:gd name="T37" fmla="*/ 43 h 57"/>
                <a:gd name="T38" fmla="*/ 36 w 43"/>
                <a:gd name="T39" fmla="*/ 35 h 57"/>
                <a:gd name="T40" fmla="*/ 29 w 43"/>
                <a:gd name="T41" fmla="*/ 43 h 57"/>
                <a:gd name="T42" fmla="*/ 29 w 43"/>
                <a:gd name="T43" fmla="*/ 43 h 57"/>
                <a:gd name="T44" fmla="*/ 29 w 43"/>
                <a:gd name="T45" fmla="*/ 28 h 57"/>
                <a:gd name="T46" fmla="*/ 29 w 43"/>
                <a:gd name="T47" fmla="*/ 28 h 57"/>
                <a:gd name="T48" fmla="*/ 43 w 43"/>
                <a:gd name="T49" fmla="*/ 28 h 57"/>
                <a:gd name="T50" fmla="*/ 43 w 43"/>
                <a:gd name="T51" fmla="*/ 28 h 57"/>
                <a:gd name="T52" fmla="*/ 43 w 43"/>
                <a:gd name="T53" fmla="*/ 43 h 57"/>
                <a:gd name="T54" fmla="*/ 43 w 43"/>
                <a:gd name="T55" fmla="*/ 43 h 57"/>
                <a:gd name="T56" fmla="*/ 43 w 43"/>
                <a:gd name="T57" fmla="*/ 50 h 57"/>
                <a:gd name="T58" fmla="*/ 29 w 43"/>
                <a:gd name="T59" fmla="*/ 57 h 57"/>
                <a:gd name="T60" fmla="*/ 29 w 43"/>
                <a:gd name="T61" fmla="*/ 57 h 57"/>
                <a:gd name="T62" fmla="*/ 21 w 43"/>
                <a:gd name="T63" fmla="*/ 57 h 57"/>
                <a:gd name="T64" fmla="*/ 7 w 43"/>
                <a:gd name="T65" fmla="*/ 50 h 57"/>
                <a:gd name="T66" fmla="*/ 7 w 43"/>
                <a:gd name="T67" fmla="*/ 50 h 57"/>
                <a:gd name="T68" fmla="*/ 0 w 43"/>
                <a:gd name="T69" fmla="*/ 43 h 57"/>
                <a:gd name="T70" fmla="*/ 0 w 43"/>
                <a:gd name="T71" fmla="*/ 28 h 57"/>
                <a:gd name="T72" fmla="*/ 0 w 43"/>
                <a:gd name="T73" fmla="*/ 28 h 57"/>
                <a:gd name="T74" fmla="*/ 0 w 43"/>
                <a:gd name="T75" fmla="*/ 28 h 57"/>
                <a:gd name="T76" fmla="*/ 0 w 43"/>
                <a:gd name="T77" fmla="*/ 14 h 57"/>
                <a:gd name="T78" fmla="*/ 0 w 43"/>
                <a:gd name="T79" fmla="*/ 14 h 57"/>
                <a:gd name="T80" fmla="*/ 7 w 43"/>
                <a:gd name="T81" fmla="*/ 7 h 57"/>
                <a:gd name="T82" fmla="*/ 21 w 43"/>
                <a:gd name="T83" fmla="*/ 0 h 57"/>
                <a:gd name="T84" fmla="*/ 21 w 43"/>
                <a:gd name="T85" fmla="*/ 0 h 57"/>
                <a:gd name="T86" fmla="*/ 29 w 43"/>
                <a:gd name="T87" fmla="*/ 0 h 57"/>
                <a:gd name="T88" fmla="*/ 43 w 43"/>
                <a:gd name="T89" fmla="*/ 7 h 57"/>
                <a:gd name="T90" fmla="*/ 43 w 43"/>
                <a:gd name="T91" fmla="*/ 7 h 57"/>
                <a:gd name="T92" fmla="*/ 43 w 43"/>
                <a:gd name="T93" fmla="*/ 14 h 57"/>
                <a:gd name="T94" fmla="*/ 43 w 43"/>
                <a:gd name="T95" fmla="*/ 28 h 57"/>
                <a:gd name="T96" fmla="*/ 29 w 43"/>
                <a:gd name="T97" fmla="*/ 28 h 57"/>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43"/>
                <a:gd name="T148" fmla="*/ 0 h 57"/>
                <a:gd name="T149" fmla="*/ 43 w 43"/>
                <a:gd name="T150" fmla="*/ 57 h 57"/>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43" h="57">
                  <a:moveTo>
                    <a:pt x="29" y="28"/>
                  </a:moveTo>
                  <a:lnTo>
                    <a:pt x="29" y="14"/>
                  </a:lnTo>
                  <a:lnTo>
                    <a:pt x="36" y="21"/>
                  </a:lnTo>
                  <a:lnTo>
                    <a:pt x="21" y="14"/>
                  </a:lnTo>
                  <a:lnTo>
                    <a:pt x="29" y="14"/>
                  </a:lnTo>
                  <a:lnTo>
                    <a:pt x="14" y="21"/>
                  </a:lnTo>
                  <a:lnTo>
                    <a:pt x="14" y="14"/>
                  </a:lnTo>
                  <a:lnTo>
                    <a:pt x="14" y="28"/>
                  </a:lnTo>
                  <a:lnTo>
                    <a:pt x="14" y="43"/>
                  </a:lnTo>
                  <a:lnTo>
                    <a:pt x="14" y="35"/>
                  </a:lnTo>
                  <a:lnTo>
                    <a:pt x="29" y="43"/>
                  </a:lnTo>
                  <a:lnTo>
                    <a:pt x="21" y="43"/>
                  </a:lnTo>
                  <a:lnTo>
                    <a:pt x="36" y="35"/>
                  </a:lnTo>
                  <a:lnTo>
                    <a:pt x="29" y="43"/>
                  </a:lnTo>
                  <a:lnTo>
                    <a:pt x="29" y="28"/>
                  </a:lnTo>
                  <a:lnTo>
                    <a:pt x="43" y="28"/>
                  </a:lnTo>
                  <a:lnTo>
                    <a:pt x="43" y="43"/>
                  </a:lnTo>
                  <a:lnTo>
                    <a:pt x="43" y="50"/>
                  </a:lnTo>
                  <a:lnTo>
                    <a:pt x="29" y="57"/>
                  </a:lnTo>
                  <a:lnTo>
                    <a:pt x="21" y="57"/>
                  </a:lnTo>
                  <a:lnTo>
                    <a:pt x="7" y="50"/>
                  </a:lnTo>
                  <a:lnTo>
                    <a:pt x="0" y="43"/>
                  </a:lnTo>
                  <a:lnTo>
                    <a:pt x="0" y="28"/>
                  </a:lnTo>
                  <a:lnTo>
                    <a:pt x="0" y="14"/>
                  </a:lnTo>
                  <a:lnTo>
                    <a:pt x="7" y="7"/>
                  </a:lnTo>
                  <a:lnTo>
                    <a:pt x="21" y="0"/>
                  </a:lnTo>
                  <a:lnTo>
                    <a:pt x="29" y="0"/>
                  </a:lnTo>
                  <a:lnTo>
                    <a:pt x="43" y="7"/>
                  </a:lnTo>
                  <a:lnTo>
                    <a:pt x="43" y="14"/>
                  </a:lnTo>
                  <a:lnTo>
                    <a:pt x="43" y="28"/>
                  </a:lnTo>
                  <a:lnTo>
                    <a:pt x="29" y="28"/>
                  </a:lnTo>
                  <a:close/>
                </a:path>
              </a:pathLst>
            </a:custGeom>
            <a:blipFill dpi="0" rotWithShape="0">
              <a:blip r:embed="rId3" cstate="print"/>
              <a:srcRect/>
              <a:tile tx="0" ty="0" sx="100000" sy="100000" flip="none" algn="tl"/>
            </a:blipFill>
            <a:ln w="9525">
              <a:noFill/>
              <a:round/>
              <a:headEnd/>
              <a:tailEnd/>
            </a:ln>
          </p:spPr>
          <p:txBody>
            <a:bodyPr/>
            <a:lstStyle/>
            <a:p>
              <a:endParaRPr lang="en-US"/>
            </a:p>
          </p:txBody>
        </p:sp>
        <p:sp>
          <p:nvSpPr>
            <p:cNvPr id="141776" name="Freeform 585"/>
            <p:cNvSpPr>
              <a:spLocks/>
            </p:cNvSpPr>
            <p:nvPr/>
          </p:nvSpPr>
          <p:spPr bwMode="auto">
            <a:xfrm>
              <a:off x="4120" y="1446"/>
              <a:ext cx="14" cy="1"/>
            </a:xfrm>
            <a:custGeom>
              <a:avLst/>
              <a:gdLst>
                <a:gd name="T0" fmla="*/ 0 w 14"/>
                <a:gd name="T1" fmla="*/ 0 h 1"/>
                <a:gd name="T2" fmla="*/ 0 w 14"/>
                <a:gd name="T3" fmla="*/ 0 h 1"/>
                <a:gd name="T4" fmla="*/ 0 w 14"/>
                <a:gd name="T5" fmla="*/ 0 h 1"/>
                <a:gd name="T6" fmla="*/ 14 w 14"/>
                <a:gd name="T7" fmla="*/ 0 h 1"/>
                <a:gd name="T8" fmla="*/ 14 w 14"/>
                <a:gd name="T9" fmla="*/ 0 h 1"/>
                <a:gd name="T10" fmla="*/ 14 w 14"/>
                <a:gd name="T11" fmla="*/ 0 h 1"/>
                <a:gd name="T12" fmla="*/ 0 w 14"/>
                <a:gd name="T13" fmla="*/ 0 h 1"/>
                <a:gd name="T14" fmla="*/ 0 60000 65536"/>
                <a:gd name="T15" fmla="*/ 0 60000 65536"/>
                <a:gd name="T16" fmla="*/ 0 60000 65536"/>
                <a:gd name="T17" fmla="*/ 0 60000 65536"/>
                <a:gd name="T18" fmla="*/ 0 60000 65536"/>
                <a:gd name="T19" fmla="*/ 0 60000 65536"/>
                <a:gd name="T20" fmla="*/ 0 60000 65536"/>
                <a:gd name="T21" fmla="*/ 0 w 14"/>
                <a:gd name="T22" fmla="*/ 0 h 1"/>
                <a:gd name="T23" fmla="*/ 14 w 14"/>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 h="1">
                  <a:moveTo>
                    <a:pt x="0" y="0"/>
                  </a:moveTo>
                  <a:lnTo>
                    <a:pt x="0" y="0"/>
                  </a:lnTo>
                  <a:lnTo>
                    <a:pt x="14" y="0"/>
                  </a:lnTo>
                  <a:lnTo>
                    <a:pt x="0" y="0"/>
                  </a:lnTo>
                  <a:close/>
                </a:path>
              </a:pathLst>
            </a:custGeom>
            <a:blipFill dpi="0" rotWithShape="0">
              <a:blip r:embed="rId3" cstate="print"/>
              <a:srcRect/>
              <a:tile tx="0" ty="0" sx="100000" sy="100000" flip="none" algn="tl"/>
            </a:blipFill>
            <a:ln w="9525">
              <a:noFill/>
              <a:round/>
              <a:headEnd/>
              <a:tailEnd/>
            </a:ln>
          </p:spPr>
          <p:txBody>
            <a:bodyPr/>
            <a:lstStyle/>
            <a:p>
              <a:endParaRPr lang="en-US"/>
            </a:p>
          </p:txBody>
        </p:sp>
        <p:sp>
          <p:nvSpPr>
            <p:cNvPr id="141777" name="Rectangle 586"/>
            <p:cNvSpPr>
              <a:spLocks noChangeArrowheads="1"/>
            </p:cNvSpPr>
            <p:nvPr/>
          </p:nvSpPr>
          <p:spPr bwMode="auto">
            <a:xfrm>
              <a:off x="4055" y="1439"/>
              <a:ext cx="7" cy="14"/>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778" name="Rectangle 587"/>
            <p:cNvSpPr>
              <a:spLocks noChangeArrowheads="1"/>
            </p:cNvSpPr>
            <p:nvPr/>
          </p:nvSpPr>
          <p:spPr bwMode="auto">
            <a:xfrm>
              <a:off x="4098" y="1439"/>
              <a:ext cx="7" cy="14"/>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779" name="Rectangle 588"/>
            <p:cNvSpPr>
              <a:spLocks noChangeArrowheads="1"/>
            </p:cNvSpPr>
            <p:nvPr/>
          </p:nvSpPr>
          <p:spPr bwMode="auto">
            <a:xfrm>
              <a:off x="4062" y="1439"/>
              <a:ext cx="36" cy="14"/>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780" name="Rectangle 589"/>
            <p:cNvSpPr>
              <a:spLocks noChangeArrowheads="1"/>
            </p:cNvSpPr>
            <p:nvPr/>
          </p:nvSpPr>
          <p:spPr bwMode="auto">
            <a:xfrm>
              <a:off x="3970" y="1111"/>
              <a:ext cx="82" cy="136"/>
            </a:xfrm>
            <a:prstGeom prst="rect">
              <a:avLst/>
            </a:prstGeom>
            <a:noFill/>
            <a:ln w="9525">
              <a:noFill/>
              <a:miter lim="800000"/>
              <a:headEnd/>
              <a:tailEnd/>
            </a:ln>
          </p:spPr>
          <p:txBody>
            <a:bodyPr wrap="none" lIns="0" tIns="0" rIns="0" bIns="0">
              <a:spAutoFit/>
            </a:bodyPr>
            <a:lstStyle/>
            <a:p>
              <a:pPr eaLnBrk="1" hangingPunct="1"/>
              <a:r>
                <a:rPr lang="en-US" sz="1400" b="1">
                  <a:solidFill>
                    <a:srgbClr val="000000"/>
                  </a:solidFill>
                  <a:latin typeface="Times New Roman" pitchFamily="18" charset="0"/>
                </a:rPr>
                <a:t>V</a:t>
              </a:r>
              <a:endParaRPr lang="en-US" sz="2800">
                <a:solidFill>
                  <a:srgbClr val="000000"/>
                </a:solidFill>
                <a:latin typeface="Arial" pitchFamily="34" charset="0"/>
              </a:endParaRPr>
            </a:p>
          </p:txBody>
        </p:sp>
        <p:sp>
          <p:nvSpPr>
            <p:cNvPr id="141781" name="Rectangle 590"/>
            <p:cNvSpPr>
              <a:spLocks noChangeArrowheads="1"/>
            </p:cNvSpPr>
            <p:nvPr/>
          </p:nvSpPr>
          <p:spPr bwMode="auto">
            <a:xfrm>
              <a:off x="4048" y="1161"/>
              <a:ext cx="129" cy="107"/>
            </a:xfrm>
            <a:prstGeom prst="rect">
              <a:avLst/>
            </a:prstGeom>
            <a:noFill/>
            <a:ln w="9525">
              <a:noFill/>
              <a:miter lim="800000"/>
              <a:headEnd/>
              <a:tailEnd/>
            </a:ln>
          </p:spPr>
          <p:txBody>
            <a:bodyPr wrap="none" lIns="0" tIns="0" rIns="0" bIns="0">
              <a:spAutoFit/>
            </a:bodyPr>
            <a:lstStyle/>
            <a:p>
              <a:pPr eaLnBrk="1" hangingPunct="1"/>
              <a:r>
                <a:rPr lang="en-US" sz="1100" b="1">
                  <a:solidFill>
                    <a:srgbClr val="000000"/>
                  </a:solidFill>
                  <a:latin typeface="Times New Roman" pitchFamily="18" charset="0"/>
                </a:rPr>
                <a:t>DD</a:t>
              </a:r>
              <a:endParaRPr lang="en-US" sz="2800">
                <a:solidFill>
                  <a:srgbClr val="000000"/>
                </a:solidFill>
                <a:latin typeface="Arial" pitchFamily="34" charset="0"/>
              </a:endParaRPr>
            </a:p>
          </p:txBody>
        </p:sp>
        <p:sp>
          <p:nvSpPr>
            <p:cNvPr id="141782" name="Rectangle 591"/>
            <p:cNvSpPr>
              <a:spLocks noChangeArrowheads="1"/>
            </p:cNvSpPr>
            <p:nvPr/>
          </p:nvSpPr>
          <p:spPr bwMode="auto">
            <a:xfrm>
              <a:off x="3920" y="1346"/>
              <a:ext cx="14" cy="8"/>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783" name="Rectangle 592"/>
            <p:cNvSpPr>
              <a:spLocks noChangeArrowheads="1"/>
            </p:cNvSpPr>
            <p:nvPr/>
          </p:nvSpPr>
          <p:spPr bwMode="auto">
            <a:xfrm>
              <a:off x="3920" y="1539"/>
              <a:ext cx="14" cy="7"/>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784" name="Rectangle 593"/>
            <p:cNvSpPr>
              <a:spLocks noChangeArrowheads="1"/>
            </p:cNvSpPr>
            <p:nvPr/>
          </p:nvSpPr>
          <p:spPr bwMode="auto">
            <a:xfrm>
              <a:off x="3920" y="1354"/>
              <a:ext cx="14" cy="185"/>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785" name="Rectangle 594"/>
            <p:cNvSpPr>
              <a:spLocks noChangeArrowheads="1"/>
            </p:cNvSpPr>
            <p:nvPr/>
          </p:nvSpPr>
          <p:spPr bwMode="auto">
            <a:xfrm>
              <a:off x="3863" y="1503"/>
              <a:ext cx="7" cy="15"/>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786" name="Rectangle 595"/>
            <p:cNvSpPr>
              <a:spLocks noChangeArrowheads="1"/>
            </p:cNvSpPr>
            <p:nvPr/>
          </p:nvSpPr>
          <p:spPr bwMode="auto">
            <a:xfrm>
              <a:off x="3870" y="1503"/>
              <a:ext cx="64" cy="15"/>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787" name="Rectangle 596"/>
            <p:cNvSpPr>
              <a:spLocks noChangeArrowheads="1"/>
            </p:cNvSpPr>
            <p:nvPr/>
          </p:nvSpPr>
          <p:spPr bwMode="auto">
            <a:xfrm>
              <a:off x="3920" y="1375"/>
              <a:ext cx="14" cy="135"/>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788" name="Rectangle 597"/>
            <p:cNvSpPr>
              <a:spLocks noChangeArrowheads="1"/>
            </p:cNvSpPr>
            <p:nvPr/>
          </p:nvSpPr>
          <p:spPr bwMode="auto">
            <a:xfrm>
              <a:off x="3863" y="1375"/>
              <a:ext cx="7" cy="14"/>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789" name="Rectangle 598"/>
            <p:cNvSpPr>
              <a:spLocks noChangeArrowheads="1"/>
            </p:cNvSpPr>
            <p:nvPr/>
          </p:nvSpPr>
          <p:spPr bwMode="auto">
            <a:xfrm>
              <a:off x="3870" y="1375"/>
              <a:ext cx="57" cy="14"/>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790" name="Rectangle 599"/>
            <p:cNvSpPr>
              <a:spLocks noChangeArrowheads="1"/>
            </p:cNvSpPr>
            <p:nvPr/>
          </p:nvSpPr>
          <p:spPr bwMode="auto">
            <a:xfrm>
              <a:off x="3863" y="1382"/>
              <a:ext cx="14" cy="7"/>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791" name="Rectangle 600"/>
            <p:cNvSpPr>
              <a:spLocks noChangeArrowheads="1"/>
            </p:cNvSpPr>
            <p:nvPr/>
          </p:nvSpPr>
          <p:spPr bwMode="auto">
            <a:xfrm>
              <a:off x="3863" y="1311"/>
              <a:ext cx="14" cy="7"/>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792" name="Rectangle 601"/>
            <p:cNvSpPr>
              <a:spLocks noChangeArrowheads="1"/>
            </p:cNvSpPr>
            <p:nvPr/>
          </p:nvSpPr>
          <p:spPr bwMode="auto">
            <a:xfrm>
              <a:off x="3863" y="1318"/>
              <a:ext cx="14" cy="64"/>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793" name="Rectangle 602"/>
            <p:cNvSpPr>
              <a:spLocks noChangeArrowheads="1"/>
            </p:cNvSpPr>
            <p:nvPr/>
          </p:nvSpPr>
          <p:spPr bwMode="auto">
            <a:xfrm>
              <a:off x="3863" y="1503"/>
              <a:ext cx="14" cy="7"/>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794" name="Rectangle 603"/>
            <p:cNvSpPr>
              <a:spLocks noChangeArrowheads="1"/>
            </p:cNvSpPr>
            <p:nvPr/>
          </p:nvSpPr>
          <p:spPr bwMode="auto">
            <a:xfrm>
              <a:off x="3863" y="1567"/>
              <a:ext cx="14" cy="8"/>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795" name="Rectangle 604"/>
            <p:cNvSpPr>
              <a:spLocks noChangeArrowheads="1"/>
            </p:cNvSpPr>
            <p:nvPr/>
          </p:nvSpPr>
          <p:spPr bwMode="auto">
            <a:xfrm>
              <a:off x="3863" y="1510"/>
              <a:ext cx="14" cy="57"/>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796" name="Rectangle 605"/>
            <p:cNvSpPr>
              <a:spLocks noChangeArrowheads="1"/>
            </p:cNvSpPr>
            <p:nvPr/>
          </p:nvSpPr>
          <p:spPr bwMode="auto">
            <a:xfrm>
              <a:off x="3955" y="1375"/>
              <a:ext cx="15" cy="7"/>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grpSp>
      <p:grpSp>
        <p:nvGrpSpPr>
          <p:cNvPr id="5" name="Group 606"/>
          <p:cNvGrpSpPr>
            <a:grpSpLocks/>
          </p:cNvGrpSpPr>
          <p:nvPr/>
        </p:nvGrpSpPr>
        <p:grpSpPr bwMode="auto">
          <a:xfrm>
            <a:off x="5207000" y="2057400"/>
            <a:ext cx="3824724" cy="4330700"/>
            <a:chOff x="2465" y="1304"/>
            <a:chExt cx="2207" cy="2481"/>
          </a:xfrm>
        </p:grpSpPr>
        <p:sp>
          <p:nvSpPr>
            <p:cNvPr id="141397" name="Rectangle 607"/>
            <p:cNvSpPr>
              <a:spLocks noChangeArrowheads="1"/>
            </p:cNvSpPr>
            <p:nvPr/>
          </p:nvSpPr>
          <p:spPr bwMode="auto">
            <a:xfrm>
              <a:off x="3955" y="1503"/>
              <a:ext cx="15" cy="7"/>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398" name="Rectangle 608"/>
            <p:cNvSpPr>
              <a:spLocks noChangeArrowheads="1"/>
            </p:cNvSpPr>
            <p:nvPr/>
          </p:nvSpPr>
          <p:spPr bwMode="auto">
            <a:xfrm>
              <a:off x="3955" y="1382"/>
              <a:ext cx="15" cy="121"/>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399" name="Freeform 609"/>
            <p:cNvSpPr>
              <a:spLocks/>
            </p:cNvSpPr>
            <p:nvPr/>
          </p:nvSpPr>
          <p:spPr bwMode="auto">
            <a:xfrm>
              <a:off x="3955" y="1418"/>
              <a:ext cx="50" cy="57"/>
            </a:xfrm>
            <a:custGeom>
              <a:avLst/>
              <a:gdLst>
                <a:gd name="T0" fmla="*/ 36 w 50"/>
                <a:gd name="T1" fmla="*/ 35 h 57"/>
                <a:gd name="T2" fmla="*/ 29 w 50"/>
                <a:gd name="T3" fmla="*/ 21 h 57"/>
                <a:gd name="T4" fmla="*/ 36 w 50"/>
                <a:gd name="T5" fmla="*/ 21 h 57"/>
                <a:gd name="T6" fmla="*/ 36 w 50"/>
                <a:gd name="T7" fmla="*/ 21 h 57"/>
                <a:gd name="T8" fmla="*/ 29 w 50"/>
                <a:gd name="T9" fmla="*/ 14 h 57"/>
                <a:gd name="T10" fmla="*/ 36 w 50"/>
                <a:gd name="T11" fmla="*/ 14 h 57"/>
                <a:gd name="T12" fmla="*/ 36 w 50"/>
                <a:gd name="T13" fmla="*/ 14 h 57"/>
                <a:gd name="T14" fmla="*/ 22 w 50"/>
                <a:gd name="T15" fmla="*/ 21 h 57"/>
                <a:gd name="T16" fmla="*/ 22 w 50"/>
                <a:gd name="T17" fmla="*/ 21 h 57"/>
                <a:gd name="T18" fmla="*/ 22 w 50"/>
                <a:gd name="T19" fmla="*/ 21 h 57"/>
                <a:gd name="T20" fmla="*/ 15 w 50"/>
                <a:gd name="T21" fmla="*/ 35 h 57"/>
                <a:gd name="T22" fmla="*/ 15 w 50"/>
                <a:gd name="T23" fmla="*/ 28 h 57"/>
                <a:gd name="T24" fmla="*/ 15 w 50"/>
                <a:gd name="T25" fmla="*/ 28 h 57"/>
                <a:gd name="T26" fmla="*/ 22 w 50"/>
                <a:gd name="T27" fmla="*/ 43 h 57"/>
                <a:gd name="T28" fmla="*/ 22 w 50"/>
                <a:gd name="T29" fmla="*/ 35 h 57"/>
                <a:gd name="T30" fmla="*/ 22 w 50"/>
                <a:gd name="T31" fmla="*/ 35 h 57"/>
                <a:gd name="T32" fmla="*/ 36 w 50"/>
                <a:gd name="T33" fmla="*/ 43 h 57"/>
                <a:gd name="T34" fmla="*/ 29 w 50"/>
                <a:gd name="T35" fmla="*/ 50 h 57"/>
                <a:gd name="T36" fmla="*/ 29 w 50"/>
                <a:gd name="T37" fmla="*/ 50 h 57"/>
                <a:gd name="T38" fmla="*/ 36 w 50"/>
                <a:gd name="T39" fmla="*/ 43 h 57"/>
                <a:gd name="T40" fmla="*/ 29 w 50"/>
                <a:gd name="T41" fmla="*/ 43 h 57"/>
                <a:gd name="T42" fmla="*/ 29 w 50"/>
                <a:gd name="T43" fmla="*/ 43 h 57"/>
                <a:gd name="T44" fmla="*/ 36 w 50"/>
                <a:gd name="T45" fmla="*/ 28 h 57"/>
                <a:gd name="T46" fmla="*/ 36 w 50"/>
                <a:gd name="T47" fmla="*/ 28 h 57"/>
                <a:gd name="T48" fmla="*/ 50 w 50"/>
                <a:gd name="T49" fmla="*/ 35 h 57"/>
                <a:gd name="T50" fmla="*/ 50 w 50"/>
                <a:gd name="T51" fmla="*/ 35 h 57"/>
                <a:gd name="T52" fmla="*/ 43 w 50"/>
                <a:gd name="T53" fmla="*/ 50 h 57"/>
                <a:gd name="T54" fmla="*/ 43 w 50"/>
                <a:gd name="T55" fmla="*/ 50 h 57"/>
                <a:gd name="T56" fmla="*/ 43 w 50"/>
                <a:gd name="T57" fmla="*/ 50 h 57"/>
                <a:gd name="T58" fmla="*/ 36 w 50"/>
                <a:gd name="T59" fmla="*/ 57 h 57"/>
                <a:gd name="T60" fmla="*/ 36 w 50"/>
                <a:gd name="T61" fmla="*/ 57 h 57"/>
                <a:gd name="T62" fmla="*/ 29 w 50"/>
                <a:gd name="T63" fmla="*/ 57 h 57"/>
                <a:gd name="T64" fmla="*/ 15 w 50"/>
                <a:gd name="T65" fmla="*/ 50 h 57"/>
                <a:gd name="T66" fmla="*/ 15 w 50"/>
                <a:gd name="T67" fmla="*/ 50 h 57"/>
                <a:gd name="T68" fmla="*/ 8 w 50"/>
                <a:gd name="T69" fmla="*/ 50 h 57"/>
                <a:gd name="T70" fmla="*/ 0 w 50"/>
                <a:gd name="T71" fmla="*/ 35 h 57"/>
                <a:gd name="T72" fmla="*/ 0 w 50"/>
                <a:gd name="T73" fmla="*/ 35 h 57"/>
                <a:gd name="T74" fmla="*/ 0 w 50"/>
                <a:gd name="T75" fmla="*/ 28 h 57"/>
                <a:gd name="T76" fmla="*/ 8 w 50"/>
                <a:gd name="T77" fmla="*/ 14 h 57"/>
                <a:gd name="T78" fmla="*/ 8 w 50"/>
                <a:gd name="T79" fmla="*/ 14 h 57"/>
                <a:gd name="T80" fmla="*/ 15 w 50"/>
                <a:gd name="T81" fmla="*/ 7 h 57"/>
                <a:gd name="T82" fmla="*/ 29 w 50"/>
                <a:gd name="T83" fmla="*/ 0 h 57"/>
                <a:gd name="T84" fmla="*/ 29 w 50"/>
                <a:gd name="T85" fmla="*/ 0 h 57"/>
                <a:gd name="T86" fmla="*/ 36 w 50"/>
                <a:gd name="T87" fmla="*/ 7 h 57"/>
                <a:gd name="T88" fmla="*/ 43 w 50"/>
                <a:gd name="T89" fmla="*/ 14 h 57"/>
                <a:gd name="T90" fmla="*/ 43 w 50"/>
                <a:gd name="T91" fmla="*/ 14 h 57"/>
                <a:gd name="T92" fmla="*/ 43 w 50"/>
                <a:gd name="T93" fmla="*/ 14 h 57"/>
                <a:gd name="T94" fmla="*/ 50 w 50"/>
                <a:gd name="T95" fmla="*/ 28 h 57"/>
                <a:gd name="T96" fmla="*/ 36 w 50"/>
                <a:gd name="T97" fmla="*/ 35 h 57"/>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50"/>
                <a:gd name="T148" fmla="*/ 0 h 57"/>
                <a:gd name="T149" fmla="*/ 50 w 50"/>
                <a:gd name="T150" fmla="*/ 57 h 57"/>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50" h="57">
                  <a:moveTo>
                    <a:pt x="36" y="35"/>
                  </a:moveTo>
                  <a:lnTo>
                    <a:pt x="29" y="21"/>
                  </a:lnTo>
                  <a:lnTo>
                    <a:pt x="36" y="21"/>
                  </a:lnTo>
                  <a:lnTo>
                    <a:pt x="29" y="14"/>
                  </a:lnTo>
                  <a:lnTo>
                    <a:pt x="36" y="14"/>
                  </a:lnTo>
                  <a:lnTo>
                    <a:pt x="22" y="21"/>
                  </a:lnTo>
                  <a:lnTo>
                    <a:pt x="15" y="35"/>
                  </a:lnTo>
                  <a:lnTo>
                    <a:pt x="15" y="28"/>
                  </a:lnTo>
                  <a:lnTo>
                    <a:pt x="22" y="43"/>
                  </a:lnTo>
                  <a:lnTo>
                    <a:pt x="22" y="35"/>
                  </a:lnTo>
                  <a:lnTo>
                    <a:pt x="36" y="43"/>
                  </a:lnTo>
                  <a:lnTo>
                    <a:pt x="29" y="50"/>
                  </a:lnTo>
                  <a:lnTo>
                    <a:pt x="36" y="43"/>
                  </a:lnTo>
                  <a:lnTo>
                    <a:pt x="29" y="43"/>
                  </a:lnTo>
                  <a:lnTo>
                    <a:pt x="36" y="28"/>
                  </a:lnTo>
                  <a:lnTo>
                    <a:pt x="50" y="35"/>
                  </a:lnTo>
                  <a:lnTo>
                    <a:pt x="43" y="50"/>
                  </a:lnTo>
                  <a:lnTo>
                    <a:pt x="36" y="57"/>
                  </a:lnTo>
                  <a:lnTo>
                    <a:pt x="29" y="57"/>
                  </a:lnTo>
                  <a:lnTo>
                    <a:pt x="15" y="50"/>
                  </a:lnTo>
                  <a:lnTo>
                    <a:pt x="8" y="50"/>
                  </a:lnTo>
                  <a:lnTo>
                    <a:pt x="0" y="35"/>
                  </a:lnTo>
                  <a:lnTo>
                    <a:pt x="0" y="28"/>
                  </a:lnTo>
                  <a:lnTo>
                    <a:pt x="8" y="14"/>
                  </a:lnTo>
                  <a:lnTo>
                    <a:pt x="15" y="7"/>
                  </a:lnTo>
                  <a:lnTo>
                    <a:pt x="29" y="0"/>
                  </a:lnTo>
                  <a:lnTo>
                    <a:pt x="36" y="7"/>
                  </a:lnTo>
                  <a:lnTo>
                    <a:pt x="43" y="14"/>
                  </a:lnTo>
                  <a:lnTo>
                    <a:pt x="50" y="28"/>
                  </a:lnTo>
                  <a:lnTo>
                    <a:pt x="36" y="35"/>
                  </a:lnTo>
                  <a:close/>
                </a:path>
              </a:pathLst>
            </a:custGeom>
            <a:blipFill dpi="0" rotWithShape="0">
              <a:blip r:embed="rId3" cstate="print"/>
              <a:srcRect/>
              <a:tile tx="0" ty="0" sx="100000" sy="100000" flip="none" algn="tl"/>
            </a:blipFill>
            <a:ln w="9525">
              <a:noFill/>
              <a:round/>
              <a:headEnd/>
              <a:tailEnd/>
            </a:ln>
          </p:spPr>
          <p:txBody>
            <a:bodyPr/>
            <a:lstStyle/>
            <a:p>
              <a:endParaRPr lang="en-US"/>
            </a:p>
          </p:txBody>
        </p:sp>
        <p:sp>
          <p:nvSpPr>
            <p:cNvPr id="141400" name="Freeform 610"/>
            <p:cNvSpPr>
              <a:spLocks/>
            </p:cNvSpPr>
            <p:nvPr/>
          </p:nvSpPr>
          <p:spPr bwMode="auto">
            <a:xfrm>
              <a:off x="3991" y="1446"/>
              <a:ext cx="14" cy="7"/>
            </a:xfrm>
            <a:custGeom>
              <a:avLst/>
              <a:gdLst>
                <a:gd name="T0" fmla="*/ 0 w 14"/>
                <a:gd name="T1" fmla="*/ 0 h 7"/>
                <a:gd name="T2" fmla="*/ 0 w 14"/>
                <a:gd name="T3" fmla="*/ 0 h 7"/>
                <a:gd name="T4" fmla="*/ 0 w 14"/>
                <a:gd name="T5" fmla="*/ 7 h 7"/>
                <a:gd name="T6" fmla="*/ 14 w 14"/>
                <a:gd name="T7" fmla="*/ 0 h 7"/>
                <a:gd name="T8" fmla="*/ 14 w 14"/>
                <a:gd name="T9" fmla="*/ 7 h 7"/>
                <a:gd name="T10" fmla="*/ 14 w 14"/>
                <a:gd name="T11" fmla="*/ 7 h 7"/>
                <a:gd name="T12" fmla="*/ 0 w 14"/>
                <a:gd name="T13" fmla="*/ 0 h 7"/>
                <a:gd name="T14" fmla="*/ 0 60000 65536"/>
                <a:gd name="T15" fmla="*/ 0 60000 65536"/>
                <a:gd name="T16" fmla="*/ 0 60000 65536"/>
                <a:gd name="T17" fmla="*/ 0 60000 65536"/>
                <a:gd name="T18" fmla="*/ 0 60000 65536"/>
                <a:gd name="T19" fmla="*/ 0 60000 65536"/>
                <a:gd name="T20" fmla="*/ 0 60000 65536"/>
                <a:gd name="T21" fmla="*/ 0 w 14"/>
                <a:gd name="T22" fmla="*/ 0 h 7"/>
                <a:gd name="T23" fmla="*/ 14 w 14"/>
                <a:gd name="T24" fmla="*/ 7 h 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 h="7">
                  <a:moveTo>
                    <a:pt x="0" y="0"/>
                  </a:moveTo>
                  <a:lnTo>
                    <a:pt x="0" y="0"/>
                  </a:lnTo>
                  <a:lnTo>
                    <a:pt x="0" y="7"/>
                  </a:lnTo>
                  <a:lnTo>
                    <a:pt x="14" y="0"/>
                  </a:lnTo>
                  <a:lnTo>
                    <a:pt x="14" y="7"/>
                  </a:lnTo>
                  <a:lnTo>
                    <a:pt x="0" y="0"/>
                  </a:lnTo>
                  <a:close/>
                </a:path>
              </a:pathLst>
            </a:custGeom>
            <a:blipFill dpi="0" rotWithShape="0">
              <a:blip r:embed="rId3" cstate="print"/>
              <a:srcRect/>
              <a:tile tx="0" ty="0" sx="100000" sy="100000" flip="none" algn="tl"/>
            </a:blipFill>
            <a:ln w="9525">
              <a:noFill/>
              <a:round/>
              <a:headEnd/>
              <a:tailEnd/>
            </a:ln>
          </p:spPr>
          <p:txBody>
            <a:bodyPr/>
            <a:lstStyle/>
            <a:p>
              <a:endParaRPr lang="en-US"/>
            </a:p>
          </p:txBody>
        </p:sp>
        <p:sp>
          <p:nvSpPr>
            <p:cNvPr id="141401" name="Rectangle 611"/>
            <p:cNvSpPr>
              <a:spLocks noChangeArrowheads="1"/>
            </p:cNvSpPr>
            <p:nvPr/>
          </p:nvSpPr>
          <p:spPr bwMode="auto">
            <a:xfrm>
              <a:off x="4034" y="1439"/>
              <a:ext cx="7" cy="14"/>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402" name="Rectangle 612"/>
            <p:cNvSpPr>
              <a:spLocks noChangeArrowheads="1"/>
            </p:cNvSpPr>
            <p:nvPr/>
          </p:nvSpPr>
          <p:spPr bwMode="auto">
            <a:xfrm>
              <a:off x="3991" y="1439"/>
              <a:ext cx="7" cy="14"/>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403" name="Rectangle 613"/>
            <p:cNvSpPr>
              <a:spLocks noChangeArrowheads="1"/>
            </p:cNvSpPr>
            <p:nvPr/>
          </p:nvSpPr>
          <p:spPr bwMode="auto">
            <a:xfrm>
              <a:off x="3998" y="1439"/>
              <a:ext cx="36" cy="14"/>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404" name="Rectangle 614"/>
            <p:cNvSpPr>
              <a:spLocks noChangeArrowheads="1"/>
            </p:cNvSpPr>
            <p:nvPr/>
          </p:nvSpPr>
          <p:spPr bwMode="auto">
            <a:xfrm>
              <a:off x="4077" y="1439"/>
              <a:ext cx="7" cy="14"/>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405" name="Rectangle 615"/>
            <p:cNvSpPr>
              <a:spLocks noChangeArrowheads="1"/>
            </p:cNvSpPr>
            <p:nvPr/>
          </p:nvSpPr>
          <p:spPr bwMode="auto">
            <a:xfrm>
              <a:off x="4020" y="1439"/>
              <a:ext cx="7" cy="14"/>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406" name="Rectangle 616"/>
            <p:cNvSpPr>
              <a:spLocks noChangeArrowheads="1"/>
            </p:cNvSpPr>
            <p:nvPr/>
          </p:nvSpPr>
          <p:spPr bwMode="auto">
            <a:xfrm>
              <a:off x="4027" y="1439"/>
              <a:ext cx="50" cy="14"/>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407" name="Rectangle 617"/>
            <p:cNvSpPr>
              <a:spLocks noChangeArrowheads="1"/>
            </p:cNvSpPr>
            <p:nvPr/>
          </p:nvSpPr>
          <p:spPr bwMode="auto">
            <a:xfrm>
              <a:off x="3870" y="1560"/>
              <a:ext cx="7" cy="15"/>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408" name="Rectangle 618"/>
            <p:cNvSpPr>
              <a:spLocks noChangeArrowheads="1"/>
            </p:cNvSpPr>
            <p:nvPr/>
          </p:nvSpPr>
          <p:spPr bwMode="auto">
            <a:xfrm>
              <a:off x="3877" y="1560"/>
              <a:ext cx="185" cy="15"/>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409" name="Rectangle 619"/>
            <p:cNvSpPr>
              <a:spLocks noChangeArrowheads="1"/>
            </p:cNvSpPr>
            <p:nvPr/>
          </p:nvSpPr>
          <p:spPr bwMode="auto">
            <a:xfrm>
              <a:off x="4048" y="1446"/>
              <a:ext cx="14" cy="7"/>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410" name="Rectangle 620"/>
            <p:cNvSpPr>
              <a:spLocks noChangeArrowheads="1"/>
            </p:cNvSpPr>
            <p:nvPr/>
          </p:nvSpPr>
          <p:spPr bwMode="auto">
            <a:xfrm>
              <a:off x="4048" y="1453"/>
              <a:ext cx="14" cy="114"/>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411" name="Rectangle 621"/>
            <p:cNvSpPr>
              <a:spLocks noChangeArrowheads="1"/>
            </p:cNvSpPr>
            <p:nvPr/>
          </p:nvSpPr>
          <p:spPr bwMode="auto">
            <a:xfrm>
              <a:off x="4341" y="1304"/>
              <a:ext cx="7" cy="14"/>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412" name="Rectangle 622"/>
            <p:cNvSpPr>
              <a:spLocks noChangeArrowheads="1"/>
            </p:cNvSpPr>
            <p:nvPr/>
          </p:nvSpPr>
          <p:spPr bwMode="auto">
            <a:xfrm>
              <a:off x="3777" y="1304"/>
              <a:ext cx="7" cy="14"/>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413" name="Rectangle 623"/>
            <p:cNvSpPr>
              <a:spLocks noChangeArrowheads="1"/>
            </p:cNvSpPr>
            <p:nvPr/>
          </p:nvSpPr>
          <p:spPr bwMode="auto">
            <a:xfrm>
              <a:off x="3784" y="1304"/>
              <a:ext cx="557" cy="14"/>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414" name="Rectangle 624"/>
            <p:cNvSpPr>
              <a:spLocks noChangeArrowheads="1"/>
            </p:cNvSpPr>
            <p:nvPr/>
          </p:nvSpPr>
          <p:spPr bwMode="auto">
            <a:xfrm>
              <a:off x="4227" y="1560"/>
              <a:ext cx="7" cy="15"/>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415" name="Rectangle 625"/>
            <p:cNvSpPr>
              <a:spLocks noChangeArrowheads="1"/>
            </p:cNvSpPr>
            <p:nvPr/>
          </p:nvSpPr>
          <p:spPr bwMode="auto">
            <a:xfrm>
              <a:off x="4376" y="1560"/>
              <a:ext cx="8" cy="15"/>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416" name="Rectangle 626"/>
            <p:cNvSpPr>
              <a:spLocks noChangeArrowheads="1"/>
            </p:cNvSpPr>
            <p:nvPr/>
          </p:nvSpPr>
          <p:spPr bwMode="auto">
            <a:xfrm>
              <a:off x="4234" y="1560"/>
              <a:ext cx="142" cy="15"/>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417" name="Freeform 627"/>
            <p:cNvSpPr>
              <a:spLocks/>
            </p:cNvSpPr>
            <p:nvPr/>
          </p:nvSpPr>
          <p:spPr bwMode="auto">
            <a:xfrm>
              <a:off x="4212" y="1553"/>
              <a:ext cx="29" cy="29"/>
            </a:xfrm>
            <a:custGeom>
              <a:avLst/>
              <a:gdLst>
                <a:gd name="T0" fmla="*/ 29 w 29"/>
                <a:gd name="T1" fmla="*/ 14 h 29"/>
                <a:gd name="T2" fmla="*/ 22 w 29"/>
                <a:gd name="T3" fmla="*/ 0 h 29"/>
                <a:gd name="T4" fmla="*/ 15 w 29"/>
                <a:gd name="T5" fmla="*/ 0 h 29"/>
                <a:gd name="T6" fmla="*/ 7 w 29"/>
                <a:gd name="T7" fmla="*/ 0 h 29"/>
                <a:gd name="T8" fmla="*/ 0 w 29"/>
                <a:gd name="T9" fmla="*/ 14 h 29"/>
                <a:gd name="T10" fmla="*/ 7 w 29"/>
                <a:gd name="T11" fmla="*/ 22 h 29"/>
                <a:gd name="T12" fmla="*/ 15 w 29"/>
                <a:gd name="T13" fmla="*/ 29 h 29"/>
                <a:gd name="T14" fmla="*/ 22 w 29"/>
                <a:gd name="T15" fmla="*/ 22 h 29"/>
                <a:gd name="T16" fmla="*/ 29 w 29"/>
                <a:gd name="T17" fmla="*/ 14 h 2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9"/>
                <a:gd name="T28" fmla="*/ 0 h 29"/>
                <a:gd name="T29" fmla="*/ 29 w 29"/>
                <a:gd name="T30" fmla="*/ 29 h 2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9" h="29">
                  <a:moveTo>
                    <a:pt x="29" y="14"/>
                  </a:moveTo>
                  <a:lnTo>
                    <a:pt x="22" y="0"/>
                  </a:lnTo>
                  <a:lnTo>
                    <a:pt x="15" y="0"/>
                  </a:lnTo>
                  <a:lnTo>
                    <a:pt x="7" y="0"/>
                  </a:lnTo>
                  <a:lnTo>
                    <a:pt x="0" y="14"/>
                  </a:lnTo>
                  <a:lnTo>
                    <a:pt x="7" y="22"/>
                  </a:lnTo>
                  <a:lnTo>
                    <a:pt x="15" y="29"/>
                  </a:lnTo>
                  <a:lnTo>
                    <a:pt x="22" y="22"/>
                  </a:lnTo>
                  <a:lnTo>
                    <a:pt x="29" y="14"/>
                  </a:lnTo>
                  <a:close/>
                </a:path>
              </a:pathLst>
            </a:custGeom>
            <a:blipFill dpi="0" rotWithShape="0">
              <a:blip r:embed="rId3" cstate="print"/>
              <a:srcRect/>
              <a:tile tx="0" ty="0" sx="100000" sy="100000" flip="none" algn="tl"/>
            </a:blipFill>
            <a:ln w="9525">
              <a:noFill/>
              <a:round/>
              <a:headEnd/>
              <a:tailEnd/>
            </a:ln>
          </p:spPr>
          <p:txBody>
            <a:bodyPr/>
            <a:lstStyle/>
            <a:p>
              <a:endParaRPr lang="en-US"/>
            </a:p>
          </p:txBody>
        </p:sp>
        <p:sp>
          <p:nvSpPr>
            <p:cNvPr id="141418" name="Freeform 628"/>
            <p:cNvSpPr>
              <a:spLocks/>
            </p:cNvSpPr>
            <p:nvPr/>
          </p:nvSpPr>
          <p:spPr bwMode="auto">
            <a:xfrm>
              <a:off x="4205" y="1546"/>
              <a:ext cx="43" cy="43"/>
            </a:xfrm>
            <a:custGeom>
              <a:avLst/>
              <a:gdLst>
                <a:gd name="T0" fmla="*/ 29 w 43"/>
                <a:gd name="T1" fmla="*/ 29 h 43"/>
                <a:gd name="T2" fmla="*/ 22 w 43"/>
                <a:gd name="T3" fmla="*/ 14 h 43"/>
                <a:gd name="T4" fmla="*/ 29 w 43"/>
                <a:gd name="T5" fmla="*/ 14 h 43"/>
                <a:gd name="T6" fmla="*/ 29 w 43"/>
                <a:gd name="T7" fmla="*/ 14 h 43"/>
                <a:gd name="T8" fmla="*/ 22 w 43"/>
                <a:gd name="T9" fmla="*/ 14 h 43"/>
                <a:gd name="T10" fmla="*/ 22 w 43"/>
                <a:gd name="T11" fmla="*/ 14 h 43"/>
                <a:gd name="T12" fmla="*/ 22 w 43"/>
                <a:gd name="T13" fmla="*/ 14 h 43"/>
                <a:gd name="T14" fmla="*/ 14 w 43"/>
                <a:gd name="T15" fmla="*/ 14 h 43"/>
                <a:gd name="T16" fmla="*/ 22 w 43"/>
                <a:gd name="T17" fmla="*/ 14 h 43"/>
                <a:gd name="T18" fmla="*/ 22 w 43"/>
                <a:gd name="T19" fmla="*/ 14 h 43"/>
                <a:gd name="T20" fmla="*/ 14 w 43"/>
                <a:gd name="T21" fmla="*/ 29 h 43"/>
                <a:gd name="T22" fmla="*/ 14 w 43"/>
                <a:gd name="T23" fmla="*/ 21 h 43"/>
                <a:gd name="T24" fmla="*/ 14 w 43"/>
                <a:gd name="T25" fmla="*/ 21 h 43"/>
                <a:gd name="T26" fmla="*/ 22 w 43"/>
                <a:gd name="T27" fmla="*/ 29 h 43"/>
                <a:gd name="T28" fmla="*/ 22 w 43"/>
                <a:gd name="T29" fmla="*/ 29 h 43"/>
                <a:gd name="T30" fmla="*/ 22 w 43"/>
                <a:gd name="T31" fmla="*/ 29 h 43"/>
                <a:gd name="T32" fmla="*/ 29 w 43"/>
                <a:gd name="T33" fmla="*/ 36 h 43"/>
                <a:gd name="T34" fmla="*/ 22 w 43"/>
                <a:gd name="T35" fmla="*/ 36 h 43"/>
                <a:gd name="T36" fmla="*/ 22 w 43"/>
                <a:gd name="T37" fmla="*/ 36 h 43"/>
                <a:gd name="T38" fmla="*/ 29 w 43"/>
                <a:gd name="T39" fmla="*/ 29 h 43"/>
                <a:gd name="T40" fmla="*/ 29 w 43"/>
                <a:gd name="T41" fmla="*/ 29 h 43"/>
                <a:gd name="T42" fmla="*/ 29 w 43"/>
                <a:gd name="T43" fmla="*/ 29 h 43"/>
                <a:gd name="T44" fmla="*/ 36 w 43"/>
                <a:gd name="T45" fmla="*/ 21 h 43"/>
                <a:gd name="T46" fmla="*/ 36 w 43"/>
                <a:gd name="T47" fmla="*/ 21 h 43"/>
                <a:gd name="T48" fmla="*/ 43 w 43"/>
                <a:gd name="T49" fmla="*/ 29 h 43"/>
                <a:gd name="T50" fmla="*/ 43 w 43"/>
                <a:gd name="T51" fmla="*/ 29 h 43"/>
                <a:gd name="T52" fmla="*/ 36 w 43"/>
                <a:gd name="T53" fmla="*/ 36 h 43"/>
                <a:gd name="T54" fmla="*/ 36 w 43"/>
                <a:gd name="T55" fmla="*/ 36 h 43"/>
                <a:gd name="T56" fmla="*/ 36 w 43"/>
                <a:gd name="T57" fmla="*/ 36 h 43"/>
                <a:gd name="T58" fmla="*/ 29 w 43"/>
                <a:gd name="T59" fmla="*/ 43 h 43"/>
                <a:gd name="T60" fmla="*/ 29 w 43"/>
                <a:gd name="T61" fmla="*/ 43 h 43"/>
                <a:gd name="T62" fmla="*/ 22 w 43"/>
                <a:gd name="T63" fmla="*/ 43 h 43"/>
                <a:gd name="T64" fmla="*/ 14 w 43"/>
                <a:gd name="T65" fmla="*/ 36 h 43"/>
                <a:gd name="T66" fmla="*/ 14 w 43"/>
                <a:gd name="T67" fmla="*/ 36 h 43"/>
                <a:gd name="T68" fmla="*/ 14 w 43"/>
                <a:gd name="T69" fmla="*/ 36 h 43"/>
                <a:gd name="T70" fmla="*/ 7 w 43"/>
                <a:gd name="T71" fmla="*/ 29 h 43"/>
                <a:gd name="T72" fmla="*/ 7 w 43"/>
                <a:gd name="T73" fmla="*/ 29 h 43"/>
                <a:gd name="T74" fmla="*/ 0 w 43"/>
                <a:gd name="T75" fmla="*/ 21 h 43"/>
                <a:gd name="T76" fmla="*/ 7 w 43"/>
                <a:gd name="T77" fmla="*/ 7 h 43"/>
                <a:gd name="T78" fmla="*/ 7 w 43"/>
                <a:gd name="T79" fmla="*/ 7 h 43"/>
                <a:gd name="T80" fmla="*/ 14 w 43"/>
                <a:gd name="T81" fmla="*/ 0 h 43"/>
                <a:gd name="T82" fmla="*/ 22 w 43"/>
                <a:gd name="T83" fmla="*/ 0 h 43"/>
                <a:gd name="T84" fmla="*/ 22 w 43"/>
                <a:gd name="T85" fmla="*/ 0 h 43"/>
                <a:gd name="T86" fmla="*/ 22 w 43"/>
                <a:gd name="T87" fmla="*/ 0 h 43"/>
                <a:gd name="T88" fmla="*/ 29 w 43"/>
                <a:gd name="T89" fmla="*/ 0 h 43"/>
                <a:gd name="T90" fmla="*/ 29 w 43"/>
                <a:gd name="T91" fmla="*/ 0 h 43"/>
                <a:gd name="T92" fmla="*/ 36 w 43"/>
                <a:gd name="T93" fmla="*/ 7 h 43"/>
                <a:gd name="T94" fmla="*/ 43 w 43"/>
                <a:gd name="T95" fmla="*/ 21 h 43"/>
                <a:gd name="T96" fmla="*/ 29 w 43"/>
                <a:gd name="T97" fmla="*/ 29 h 43"/>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43"/>
                <a:gd name="T148" fmla="*/ 0 h 43"/>
                <a:gd name="T149" fmla="*/ 43 w 43"/>
                <a:gd name="T150" fmla="*/ 43 h 43"/>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43" h="43">
                  <a:moveTo>
                    <a:pt x="29" y="29"/>
                  </a:moveTo>
                  <a:lnTo>
                    <a:pt x="22" y="14"/>
                  </a:lnTo>
                  <a:lnTo>
                    <a:pt x="29" y="14"/>
                  </a:lnTo>
                  <a:lnTo>
                    <a:pt x="22" y="14"/>
                  </a:lnTo>
                  <a:lnTo>
                    <a:pt x="14" y="14"/>
                  </a:lnTo>
                  <a:lnTo>
                    <a:pt x="22" y="14"/>
                  </a:lnTo>
                  <a:lnTo>
                    <a:pt x="14" y="29"/>
                  </a:lnTo>
                  <a:lnTo>
                    <a:pt x="14" y="21"/>
                  </a:lnTo>
                  <a:lnTo>
                    <a:pt x="22" y="29"/>
                  </a:lnTo>
                  <a:lnTo>
                    <a:pt x="29" y="36"/>
                  </a:lnTo>
                  <a:lnTo>
                    <a:pt x="22" y="36"/>
                  </a:lnTo>
                  <a:lnTo>
                    <a:pt x="29" y="29"/>
                  </a:lnTo>
                  <a:lnTo>
                    <a:pt x="36" y="21"/>
                  </a:lnTo>
                  <a:lnTo>
                    <a:pt x="43" y="29"/>
                  </a:lnTo>
                  <a:lnTo>
                    <a:pt x="36" y="36"/>
                  </a:lnTo>
                  <a:lnTo>
                    <a:pt x="29" y="43"/>
                  </a:lnTo>
                  <a:lnTo>
                    <a:pt x="22" y="43"/>
                  </a:lnTo>
                  <a:lnTo>
                    <a:pt x="14" y="36"/>
                  </a:lnTo>
                  <a:lnTo>
                    <a:pt x="7" y="29"/>
                  </a:lnTo>
                  <a:lnTo>
                    <a:pt x="0" y="21"/>
                  </a:lnTo>
                  <a:lnTo>
                    <a:pt x="7" y="7"/>
                  </a:lnTo>
                  <a:lnTo>
                    <a:pt x="14" y="0"/>
                  </a:lnTo>
                  <a:lnTo>
                    <a:pt x="22" y="0"/>
                  </a:lnTo>
                  <a:lnTo>
                    <a:pt x="29" y="0"/>
                  </a:lnTo>
                  <a:lnTo>
                    <a:pt x="36" y="7"/>
                  </a:lnTo>
                  <a:lnTo>
                    <a:pt x="43" y="21"/>
                  </a:lnTo>
                  <a:lnTo>
                    <a:pt x="29" y="29"/>
                  </a:lnTo>
                  <a:close/>
                </a:path>
              </a:pathLst>
            </a:custGeom>
            <a:blipFill dpi="0" rotWithShape="0">
              <a:blip r:embed="rId3" cstate="print"/>
              <a:srcRect/>
              <a:tile tx="0" ty="0" sx="100000" sy="100000" flip="none" algn="tl"/>
            </a:blipFill>
            <a:ln w="9525">
              <a:noFill/>
              <a:round/>
              <a:headEnd/>
              <a:tailEnd/>
            </a:ln>
          </p:spPr>
          <p:txBody>
            <a:bodyPr/>
            <a:lstStyle/>
            <a:p>
              <a:endParaRPr lang="en-US"/>
            </a:p>
          </p:txBody>
        </p:sp>
        <p:sp>
          <p:nvSpPr>
            <p:cNvPr id="141419" name="Freeform 629"/>
            <p:cNvSpPr>
              <a:spLocks/>
            </p:cNvSpPr>
            <p:nvPr/>
          </p:nvSpPr>
          <p:spPr bwMode="auto">
            <a:xfrm>
              <a:off x="4234" y="1567"/>
              <a:ext cx="14" cy="8"/>
            </a:xfrm>
            <a:custGeom>
              <a:avLst/>
              <a:gdLst>
                <a:gd name="T0" fmla="*/ 7 w 14"/>
                <a:gd name="T1" fmla="*/ 0 h 8"/>
                <a:gd name="T2" fmla="*/ 7 w 14"/>
                <a:gd name="T3" fmla="*/ 0 h 8"/>
                <a:gd name="T4" fmla="*/ 0 w 14"/>
                <a:gd name="T5" fmla="*/ 8 h 8"/>
                <a:gd name="T6" fmla="*/ 14 w 14"/>
                <a:gd name="T7" fmla="*/ 0 h 8"/>
                <a:gd name="T8" fmla="*/ 14 w 14"/>
                <a:gd name="T9" fmla="*/ 8 h 8"/>
                <a:gd name="T10" fmla="*/ 14 w 14"/>
                <a:gd name="T11" fmla="*/ 8 h 8"/>
                <a:gd name="T12" fmla="*/ 7 w 14"/>
                <a:gd name="T13" fmla="*/ 0 h 8"/>
                <a:gd name="T14" fmla="*/ 0 60000 65536"/>
                <a:gd name="T15" fmla="*/ 0 60000 65536"/>
                <a:gd name="T16" fmla="*/ 0 60000 65536"/>
                <a:gd name="T17" fmla="*/ 0 60000 65536"/>
                <a:gd name="T18" fmla="*/ 0 60000 65536"/>
                <a:gd name="T19" fmla="*/ 0 60000 65536"/>
                <a:gd name="T20" fmla="*/ 0 60000 65536"/>
                <a:gd name="T21" fmla="*/ 0 w 14"/>
                <a:gd name="T22" fmla="*/ 0 h 8"/>
                <a:gd name="T23" fmla="*/ 14 w 14"/>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 h="8">
                  <a:moveTo>
                    <a:pt x="7" y="0"/>
                  </a:moveTo>
                  <a:lnTo>
                    <a:pt x="7" y="0"/>
                  </a:lnTo>
                  <a:lnTo>
                    <a:pt x="0" y="8"/>
                  </a:lnTo>
                  <a:lnTo>
                    <a:pt x="14" y="0"/>
                  </a:lnTo>
                  <a:lnTo>
                    <a:pt x="14" y="8"/>
                  </a:lnTo>
                  <a:lnTo>
                    <a:pt x="7" y="0"/>
                  </a:lnTo>
                  <a:close/>
                </a:path>
              </a:pathLst>
            </a:custGeom>
            <a:blipFill dpi="0" rotWithShape="0">
              <a:blip r:embed="rId3" cstate="print"/>
              <a:srcRect/>
              <a:tile tx="0" ty="0" sx="100000" sy="100000" flip="none" algn="tl"/>
            </a:blipFill>
            <a:ln w="9525">
              <a:noFill/>
              <a:round/>
              <a:headEnd/>
              <a:tailEnd/>
            </a:ln>
          </p:spPr>
          <p:txBody>
            <a:bodyPr/>
            <a:lstStyle/>
            <a:p>
              <a:endParaRPr lang="en-US"/>
            </a:p>
          </p:txBody>
        </p:sp>
        <p:sp>
          <p:nvSpPr>
            <p:cNvPr id="141420" name="Freeform 630"/>
            <p:cNvSpPr>
              <a:spLocks/>
            </p:cNvSpPr>
            <p:nvPr/>
          </p:nvSpPr>
          <p:spPr bwMode="auto">
            <a:xfrm>
              <a:off x="3856" y="1553"/>
              <a:ext cx="28" cy="29"/>
            </a:xfrm>
            <a:custGeom>
              <a:avLst/>
              <a:gdLst>
                <a:gd name="T0" fmla="*/ 28 w 28"/>
                <a:gd name="T1" fmla="*/ 14 h 29"/>
                <a:gd name="T2" fmla="*/ 21 w 28"/>
                <a:gd name="T3" fmla="*/ 0 h 29"/>
                <a:gd name="T4" fmla="*/ 14 w 28"/>
                <a:gd name="T5" fmla="*/ 0 h 29"/>
                <a:gd name="T6" fmla="*/ 7 w 28"/>
                <a:gd name="T7" fmla="*/ 0 h 29"/>
                <a:gd name="T8" fmla="*/ 0 w 28"/>
                <a:gd name="T9" fmla="*/ 14 h 29"/>
                <a:gd name="T10" fmla="*/ 7 w 28"/>
                <a:gd name="T11" fmla="*/ 22 h 29"/>
                <a:gd name="T12" fmla="*/ 14 w 28"/>
                <a:gd name="T13" fmla="*/ 29 h 29"/>
                <a:gd name="T14" fmla="*/ 21 w 28"/>
                <a:gd name="T15" fmla="*/ 22 h 29"/>
                <a:gd name="T16" fmla="*/ 28 w 28"/>
                <a:gd name="T17" fmla="*/ 14 h 2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8"/>
                <a:gd name="T28" fmla="*/ 0 h 29"/>
                <a:gd name="T29" fmla="*/ 28 w 28"/>
                <a:gd name="T30" fmla="*/ 29 h 2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8" h="29">
                  <a:moveTo>
                    <a:pt x="28" y="14"/>
                  </a:moveTo>
                  <a:lnTo>
                    <a:pt x="21" y="0"/>
                  </a:lnTo>
                  <a:lnTo>
                    <a:pt x="14" y="0"/>
                  </a:lnTo>
                  <a:lnTo>
                    <a:pt x="7" y="0"/>
                  </a:lnTo>
                  <a:lnTo>
                    <a:pt x="0" y="14"/>
                  </a:lnTo>
                  <a:lnTo>
                    <a:pt x="7" y="22"/>
                  </a:lnTo>
                  <a:lnTo>
                    <a:pt x="14" y="29"/>
                  </a:lnTo>
                  <a:lnTo>
                    <a:pt x="21" y="22"/>
                  </a:lnTo>
                  <a:lnTo>
                    <a:pt x="28" y="14"/>
                  </a:lnTo>
                  <a:close/>
                </a:path>
              </a:pathLst>
            </a:custGeom>
            <a:blipFill dpi="0" rotWithShape="0">
              <a:blip r:embed="rId3" cstate="print"/>
              <a:srcRect/>
              <a:tile tx="0" ty="0" sx="100000" sy="100000" flip="none" algn="tl"/>
            </a:blipFill>
            <a:ln w="9525">
              <a:noFill/>
              <a:round/>
              <a:headEnd/>
              <a:tailEnd/>
            </a:ln>
          </p:spPr>
          <p:txBody>
            <a:bodyPr/>
            <a:lstStyle/>
            <a:p>
              <a:endParaRPr lang="en-US"/>
            </a:p>
          </p:txBody>
        </p:sp>
        <p:sp>
          <p:nvSpPr>
            <p:cNvPr id="141421" name="Freeform 631"/>
            <p:cNvSpPr>
              <a:spLocks/>
            </p:cNvSpPr>
            <p:nvPr/>
          </p:nvSpPr>
          <p:spPr bwMode="auto">
            <a:xfrm>
              <a:off x="3848" y="1546"/>
              <a:ext cx="43" cy="43"/>
            </a:xfrm>
            <a:custGeom>
              <a:avLst/>
              <a:gdLst>
                <a:gd name="T0" fmla="*/ 29 w 43"/>
                <a:gd name="T1" fmla="*/ 29 h 43"/>
                <a:gd name="T2" fmla="*/ 22 w 43"/>
                <a:gd name="T3" fmla="*/ 14 h 43"/>
                <a:gd name="T4" fmla="*/ 29 w 43"/>
                <a:gd name="T5" fmla="*/ 14 h 43"/>
                <a:gd name="T6" fmla="*/ 29 w 43"/>
                <a:gd name="T7" fmla="*/ 14 h 43"/>
                <a:gd name="T8" fmla="*/ 22 w 43"/>
                <a:gd name="T9" fmla="*/ 14 h 43"/>
                <a:gd name="T10" fmla="*/ 22 w 43"/>
                <a:gd name="T11" fmla="*/ 14 h 43"/>
                <a:gd name="T12" fmla="*/ 22 w 43"/>
                <a:gd name="T13" fmla="*/ 14 h 43"/>
                <a:gd name="T14" fmla="*/ 15 w 43"/>
                <a:gd name="T15" fmla="*/ 14 h 43"/>
                <a:gd name="T16" fmla="*/ 22 w 43"/>
                <a:gd name="T17" fmla="*/ 14 h 43"/>
                <a:gd name="T18" fmla="*/ 22 w 43"/>
                <a:gd name="T19" fmla="*/ 14 h 43"/>
                <a:gd name="T20" fmla="*/ 15 w 43"/>
                <a:gd name="T21" fmla="*/ 29 h 43"/>
                <a:gd name="T22" fmla="*/ 15 w 43"/>
                <a:gd name="T23" fmla="*/ 21 h 43"/>
                <a:gd name="T24" fmla="*/ 15 w 43"/>
                <a:gd name="T25" fmla="*/ 21 h 43"/>
                <a:gd name="T26" fmla="*/ 22 w 43"/>
                <a:gd name="T27" fmla="*/ 29 h 43"/>
                <a:gd name="T28" fmla="*/ 22 w 43"/>
                <a:gd name="T29" fmla="*/ 29 h 43"/>
                <a:gd name="T30" fmla="*/ 22 w 43"/>
                <a:gd name="T31" fmla="*/ 29 h 43"/>
                <a:gd name="T32" fmla="*/ 29 w 43"/>
                <a:gd name="T33" fmla="*/ 36 h 43"/>
                <a:gd name="T34" fmla="*/ 22 w 43"/>
                <a:gd name="T35" fmla="*/ 36 h 43"/>
                <a:gd name="T36" fmla="*/ 22 w 43"/>
                <a:gd name="T37" fmla="*/ 36 h 43"/>
                <a:gd name="T38" fmla="*/ 29 w 43"/>
                <a:gd name="T39" fmla="*/ 29 h 43"/>
                <a:gd name="T40" fmla="*/ 29 w 43"/>
                <a:gd name="T41" fmla="*/ 29 h 43"/>
                <a:gd name="T42" fmla="*/ 29 w 43"/>
                <a:gd name="T43" fmla="*/ 29 h 43"/>
                <a:gd name="T44" fmla="*/ 36 w 43"/>
                <a:gd name="T45" fmla="*/ 21 h 43"/>
                <a:gd name="T46" fmla="*/ 36 w 43"/>
                <a:gd name="T47" fmla="*/ 21 h 43"/>
                <a:gd name="T48" fmla="*/ 43 w 43"/>
                <a:gd name="T49" fmla="*/ 29 h 43"/>
                <a:gd name="T50" fmla="*/ 43 w 43"/>
                <a:gd name="T51" fmla="*/ 29 h 43"/>
                <a:gd name="T52" fmla="*/ 36 w 43"/>
                <a:gd name="T53" fmla="*/ 36 h 43"/>
                <a:gd name="T54" fmla="*/ 36 w 43"/>
                <a:gd name="T55" fmla="*/ 36 h 43"/>
                <a:gd name="T56" fmla="*/ 36 w 43"/>
                <a:gd name="T57" fmla="*/ 36 h 43"/>
                <a:gd name="T58" fmla="*/ 29 w 43"/>
                <a:gd name="T59" fmla="*/ 43 h 43"/>
                <a:gd name="T60" fmla="*/ 29 w 43"/>
                <a:gd name="T61" fmla="*/ 43 h 43"/>
                <a:gd name="T62" fmla="*/ 22 w 43"/>
                <a:gd name="T63" fmla="*/ 43 h 43"/>
                <a:gd name="T64" fmla="*/ 15 w 43"/>
                <a:gd name="T65" fmla="*/ 36 h 43"/>
                <a:gd name="T66" fmla="*/ 15 w 43"/>
                <a:gd name="T67" fmla="*/ 36 h 43"/>
                <a:gd name="T68" fmla="*/ 15 w 43"/>
                <a:gd name="T69" fmla="*/ 36 h 43"/>
                <a:gd name="T70" fmla="*/ 8 w 43"/>
                <a:gd name="T71" fmla="*/ 29 h 43"/>
                <a:gd name="T72" fmla="*/ 8 w 43"/>
                <a:gd name="T73" fmla="*/ 29 h 43"/>
                <a:gd name="T74" fmla="*/ 0 w 43"/>
                <a:gd name="T75" fmla="*/ 21 h 43"/>
                <a:gd name="T76" fmla="*/ 8 w 43"/>
                <a:gd name="T77" fmla="*/ 7 h 43"/>
                <a:gd name="T78" fmla="*/ 8 w 43"/>
                <a:gd name="T79" fmla="*/ 7 h 43"/>
                <a:gd name="T80" fmla="*/ 15 w 43"/>
                <a:gd name="T81" fmla="*/ 0 h 43"/>
                <a:gd name="T82" fmla="*/ 22 w 43"/>
                <a:gd name="T83" fmla="*/ 0 h 43"/>
                <a:gd name="T84" fmla="*/ 22 w 43"/>
                <a:gd name="T85" fmla="*/ 0 h 43"/>
                <a:gd name="T86" fmla="*/ 22 w 43"/>
                <a:gd name="T87" fmla="*/ 0 h 43"/>
                <a:gd name="T88" fmla="*/ 29 w 43"/>
                <a:gd name="T89" fmla="*/ 0 h 43"/>
                <a:gd name="T90" fmla="*/ 29 w 43"/>
                <a:gd name="T91" fmla="*/ 0 h 43"/>
                <a:gd name="T92" fmla="*/ 36 w 43"/>
                <a:gd name="T93" fmla="*/ 7 h 43"/>
                <a:gd name="T94" fmla="*/ 43 w 43"/>
                <a:gd name="T95" fmla="*/ 21 h 43"/>
                <a:gd name="T96" fmla="*/ 29 w 43"/>
                <a:gd name="T97" fmla="*/ 29 h 43"/>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43"/>
                <a:gd name="T148" fmla="*/ 0 h 43"/>
                <a:gd name="T149" fmla="*/ 43 w 43"/>
                <a:gd name="T150" fmla="*/ 43 h 43"/>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43" h="43">
                  <a:moveTo>
                    <a:pt x="29" y="29"/>
                  </a:moveTo>
                  <a:lnTo>
                    <a:pt x="22" y="14"/>
                  </a:lnTo>
                  <a:lnTo>
                    <a:pt x="29" y="14"/>
                  </a:lnTo>
                  <a:lnTo>
                    <a:pt x="22" y="14"/>
                  </a:lnTo>
                  <a:lnTo>
                    <a:pt x="15" y="14"/>
                  </a:lnTo>
                  <a:lnTo>
                    <a:pt x="22" y="14"/>
                  </a:lnTo>
                  <a:lnTo>
                    <a:pt x="15" y="29"/>
                  </a:lnTo>
                  <a:lnTo>
                    <a:pt x="15" y="21"/>
                  </a:lnTo>
                  <a:lnTo>
                    <a:pt x="22" y="29"/>
                  </a:lnTo>
                  <a:lnTo>
                    <a:pt x="29" y="36"/>
                  </a:lnTo>
                  <a:lnTo>
                    <a:pt x="22" y="36"/>
                  </a:lnTo>
                  <a:lnTo>
                    <a:pt x="29" y="29"/>
                  </a:lnTo>
                  <a:lnTo>
                    <a:pt x="36" y="21"/>
                  </a:lnTo>
                  <a:lnTo>
                    <a:pt x="43" y="29"/>
                  </a:lnTo>
                  <a:lnTo>
                    <a:pt x="36" y="36"/>
                  </a:lnTo>
                  <a:lnTo>
                    <a:pt x="29" y="43"/>
                  </a:lnTo>
                  <a:lnTo>
                    <a:pt x="22" y="43"/>
                  </a:lnTo>
                  <a:lnTo>
                    <a:pt x="15" y="36"/>
                  </a:lnTo>
                  <a:lnTo>
                    <a:pt x="8" y="29"/>
                  </a:lnTo>
                  <a:lnTo>
                    <a:pt x="0" y="21"/>
                  </a:lnTo>
                  <a:lnTo>
                    <a:pt x="8" y="7"/>
                  </a:lnTo>
                  <a:lnTo>
                    <a:pt x="15" y="0"/>
                  </a:lnTo>
                  <a:lnTo>
                    <a:pt x="22" y="0"/>
                  </a:lnTo>
                  <a:lnTo>
                    <a:pt x="29" y="0"/>
                  </a:lnTo>
                  <a:lnTo>
                    <a:pt x="36" y="7"/>
                  </a:lnTo>
                  <a:lnTo>
                    <a:pt x="43" y="21"/>
                  </a:lnTo>
                  <a:lnTo>
                    <a:pt x="29" y="29"/>
                  </a:lnTo>
                  <a:close/>
                </a:path>
              </a:pathLst>
            </a:custGeom>
            <a:blipFill dpi="0" rotWithShape="0">
              <a:blip r:embed="rId3" cstate="print"/>
              <a:srcRect/>
              <a:tile tx="0" ty="0" sx="100000" sy="100000" flip="none" algn="tl"/>
            </a:blipFill>
            <a:ln w="9525">
              <a:noFill/>
              <a:round/>
              <a:headEnd/>
              <a:tailEnd/>
            </a:ln>
          </p:spPr>
          <p:txBody>
            <a:bodyPr/>
            <a:lstStyle/>
            <a:p>
              <a:endParaRPr lang="en-US"/>
            </a:p>
          </p:txBody>
        </p:sp>
        <p:sp>
          <p:nvSpPr>
            <p:cNvPr id="141422" name="Freeform 632"/>
            <p:cNvSpPr>
              <a:spLocks/>
            </p:cNvSpPr>
            <p:nvPr/>
          </p:nvSpPr>
          <p:spPr bwMode="auto">
            <a:xfrm>
              <a:off x="3877" y="1567"/>
              <a:ext cx="14" cy="8"/>
            </a:xfrm>
            <a:custGeom>
              <a:avLst/>
              <a:gdLst>
                <a:gd name="T0" fmla="*/ 7 w 14"/>
                <a:gd name="T1" fmla="*/ 0 h 8"/>
                <a:gd name="T2" fmla="*/ 7 w 14"/>
                <a:gd name="T3" fmla="*/ 0 h 8"/>
                <a:gd name="T4" fmla="*/ 0 w 14"/>
                <a:gd name="T5" fmla="*/ 8 h 8"/>
                <a:gd name="T6" fmla="*/ 14 w 14"/>
                <a:gd name="T7" fmla="*/ 0 h 8"/>
                <a:gd name="T8" fmla="*/ 14 w 14"/>
                <a:gd name="T9" fmla="*/ 8 h 8"/>
                <a:gd name="T10" fmla="*/ 14 w 14"/>
                <a:gd name="T11" fmla="*/ 8 h 8"/>
                <a:gd name="T12" fmla="*/ 7 w 14"/>
                <a:gd name="T13" fmla="*/ 0 h 8"/>
                <a:gd name="T14" fmla="*/ 0 60000 65536"/>
                <a:gd name="T15" fmla="*/ 0 60000 65536"/>
                <a:gd name="T16" fmla="*/ 0 60000 65536"/>
                <a:gd name="T17" fmla="*/ 0 60000 65536"/>
                <a:gd name="T18" fmla="*/ 0 60000 65536"/>
                <a:gd name="T19" fmla="*/ 0 60000 65536"/>
                <a:gd name="T20" fmla="*/ 0 60000 65536"/>
                <a:gd name="T21" fmla="*/ 0 w 14"/>
                <a:gd name="T22" fmla="*/ 0 h 8"/>
                <a:gd name="T23" fmla="*/ 14 w 14"/>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 h="8">
                  <a:moveTo>
                    <a:pt x="7" y="0"/>
                  </a:moveTo>
                  <a:lnTo>
                    <a:pt x="7" y="0"/>
                  </a:lnTo>
                  <a:lnTo>
                    <a:pt x="0" y="8"/>
                  </a:lnTo>
                  <a:lnTo>
                    <a:pt x="14" y="0"/>
                  </a:lnTo>
                  <a:lnTo>
                    <a:pt x="14" y="8"/>
                  </a:lnTo>
                  <a:lnTo>
                    <a:pt x="7" y="0"/>
                  </a:lnTo>
                  <a:close/>
                </a:path>
              </a:pathLst>
            </a:custGeom>
            <a:blipFill dpi="0" rotWithShape="0">
              <a:blip r:embed="rId3" cstate="print"/>
              <a:srcRect/>
              <a:tile tx="0" ty="0" sx="100000" sy="100000" flip="none" algn="tl"/>
            </a:blipFill>
            <a:ln w="9525">
              <a:noFill/>
              <a:round/>
              <a:headEnd/>
              <a:tailEnd/>
            </a:ln>
          </p:spPr>
          <p:txBody>
            <a:bodyPr/>
            <a:lstStyle/>
            <a:p>
              <a:endParaRPr lang="en-US"/>
            </a:p>
          </p:txBody>
        </p:sp>
        <p:sp>
          <p:nvSpPr>
            <p:cNvPr id="141423" name="Rectangle 633"/>
            <p:cNvSpPr>
              <a:spLocks noChangeArrowheads="1"/>
            </p:cNvSpPr>
            <p:nvPr/>
          </p:nvSpPr>
          <p:spPr bwMode="auto">
            <a:xfrm>
              <a:off x="4441" y="1689"/>
              <a:ext cx="52" cy="123"/>
            </a:xfrm>
            <a:prstGeom prst="rect">
              <a:avLst/>
            </a:prstGeom>
            <a:noFill/>
            <a:ln w="9525">
              <a:noFill/>
              <a:miter lim="800000"/>
              <a:headEnd/>
              <a:tailEnd/>
            </a:ln>
          </p:spPr>
          <p:txBody>
            <a:bodyPr wrap="none" lIns="0" tIns="0" rIns="0" bIns="0">
              <a:spAutoFit/>
            </a:bodyPr>
            <a:lstStyle/>
            <a:p>
              <a:pPr eaLnBrk="1" hangingPunct="1"/>
              <a:r>
                <a:rPr lang="en-US" sz="1400" b="1">
                  <a:solidFill>
                    <a:srgbClr val="000000"/>
                  </a:solidFill>
                  <a:latin typeface="Times New Roman" pitchFamily="18" charset="0"/>
                </a:rPr>
                <a:t>x</a:t>
              </a:r>
              <a:endParaRPr lang="en-US" sz="2800">
                <a:solidFill>
                  <a:srgbClr val="000000"/>
                </a:solidFill>
                <a:latin typeface="Arial" pitchFamily="34" charset="0"/>
              </a:endParaRPr>
            </a:p>
          </p:txBody>
        </p:sp>
        <p:sp>
          <p:nvSpPr>
            <p:cNvPr id="141424" name="Rectangle 634"/>
            <p:cNvSpPr>
              <a:spLocks noChangeArrowheads="1"/>
            </p:cNvSpPr>
            <p:nvPr/>
          </p:nvSpPr>
          <p:spPr bwMode="auto">
            <a:xfrm>
              <a:off x="4441" y="1660"/>
              <a:ext cx="57" cy="14"/>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425" name="Rectangle 635"/>
            <p:cNvSpPr>
              <a:spLocks noChangeArrowheads="1"/>
            </p:cNvSpPr>
            <p:nvPr/>
          </p:nvSpPr>
          <p:spPr bwMode="auto">
            <a:xfrm>
              <a:off x="3592" y="1689"/>
              <a:ext cx="52" cy="123"/>
            </a:xfrm>
            <a:prstGeom prst="rect">
              <a:avLst/>
            </a:prstGeom>
            <a:noFill/>
            <a:ln w="9525">
              <a:noFill/>
              <a:miter lim="800000"/>
              <a:headEnd/>
              <a:tailEnd/>
            </a:ln>
          </p:spPr>
          <p:txBody>
            <a:bodyPr wrap="none" lIns="0" tIns="0" rIns="0" bIns="0">
              <a:spAutoFit/>
            </a:bodyPr>
            <a:lstStyle/>
            <a:p>
              <a:pPr eaLnBrk="1" hangingPunct="1"/>
              <a:r>
                <a:rPr lang="en-US" sz="1400" b="1">
                  <a:solidFill>
                    <a:srgbClr val="000000"/>
                  </a:solidFill>
                  <a:latin typeface="Times New Roman" pitchFamily="18" charset="0"/>
                </a:rPr>
                <a:t>x</a:t>
              </a:r>
              <a:endParaRPr lang="en-US" sz="2800">
                <a:solidFill>
                  <a:srgbClr val="000000"/>
                </a:solidFill>
                <a:latin typeface="Arial" pitchFamily="34" charset="0"/>
              </a:endParaRPr>
            </a:p>
          </p:txBody>
        </p:sp>
        <p:sp>
          <p:nvSpPr>
            <p:cNvPr id="141426" name="Rectangle 636"/>
            <p:cNvSpPr>
              <a:spLocks noChangeArrowheads="1"/>
            </p:cNvSpPr>
            <p:nvPr/>
          </p:nvSpPr>
          <p:spPr bwMode="auto">
            <a:xfrm>
              <a:off x="4384" y="1411"/>
              <a:ext cx="52" cy="123"/>
            </a:xfrm>
            <a:prstGeom prst="rect">
              <a:avLst/>
            </a:prstGeom>
            <a:noFill/>
            <a:ln w="9525">
              <a:noFill/>
              <a:miter lim="800000"/>
              <a:headEnd/>
              <a:tailEnd/>
            </a:ln>
          </p:spPr>
          <p:txBody>
            <a:bodyPr wrap="none" lIns="0" tIns="0" rIns="0" bIns="0">
              <a:spAutoFit/>
            </a:bodyPr>
            <a:lstStyle/>
            <a:p>
              <a:pPr eaLnBrk="1" hangingPunct="1"/>
              <a:r>
                <a:rPr lang="en-US" sz="1400" b="1">
                  <a:solidFill>
                    <a:srgbClr val="000000"/>
                  </a:solidFill>
                  <a:latin typeface="Times New Roman" pitchFamily="18" charset="0"/>
                </a:rPr>
                <a:t>y</a:t>
              </a:r>
              <a:endParaRPr lang="en-US" sz="2800">
                <a:solidFill>
                  <a:srgbClr val="000000"/>
                </a:solidFill>
                <a:latin typeface="Arial" pitchFamily="34" charset="0"/>
              </a:endParaRPr>
            </a:p>
          </p:txBody>
        </p:sp>
        <p:sp>
          <p:nvSpPr>
            <p:cNvPr id="141427" name="Rectangle 637"/>
            <p:cNvSpPr>
              <a:spLocks noChangeArrowheads="1"/>
            </p:cNvSpPr>
            <p:nvPr/>
          </p:nvSpPr>
          <p:spPr bwMode="auto">
            <a:xfrm>
              <a:off x="4384" y="1382"/>
              <a:ext cx="57" cy="14"/>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428" name="Rectangle 638"/>
            <p:cNvSpPr>
              <a:spLocks noChangeArrowheads="1"/>
            </p:cNvSpPr>
            <p:nvPr/>
          </p:nvSpPr>
          <p:spPr bwMode="auto">
            <a:xfrm>
              <a:off x="4276" y="1953"/>
              <a:ext cx="127" cy="123"/>
            </a:xfrm>
            <a:prstGeom prst="rect">
              <a:avLst/>
            </a:prstGeom>
            <a:noFill/>
            <a:ln w="9525">
              <a:noFill/>
              <a:miter lim="800000"/>
              <a:headEnd/>
              <a:tailEnd/>
            </a:ln>
          </p:spPr>
          <p:txBody>
            <a:bodyPr wrap="none" lIns="0" tIns="0" rIns="0" bIns="0">
              <a:spAutoFit/>
            </a:bodyPr>
            <a:lstStyle/>
            <a:p>
              <a:pPr eaLnBrk="1" hangingPunct="1"/>
              <a:r>
                <a:rPr lang="en-US" sz="1400" b="1">
                  <a:solidFill>
                    <a:srgbClr val="000000"/>
                  </a:solidFill>
                  <a:latin typeface="Times New Roman" pitchFamily="18" charset="0"/>
                </a:rPr>
                <a:t>SE</a:t>
              </a:r>
              <a:endParaRPr lang="en-US" sz="2800">
                <a:solidFill>
                  <a:srgbClr val="000000"/>
                </a:solidFill>
                <a:latin typeface="Arial" pitchFamily="34" charset="0"/>
              </a:endParaRPr>
            </a:p>
          </p:txBody>
        </p:sp>
        <p:sp>
          <p:nvSpPr>
            <p:cNvPr id="141429" name="Freeform 639"/>
            <p:cNvSpPr>
              <a:spLocks/>
            </p:cNvSpPr>
            <p:nvPr/>
          </p:nvSpPr>
          <p:spPr bwMode="auto">
            <a:xfrm>
              <a:off x="4020" y="2209"/>
              <a:ext cx="14" cy="14"/>
            </a:xfrm>
            <a:custGeom>
              <a:avLst/>
              <a:gdLst>
                <a:gd name="T0" fmla="*/ 14 w 14"/>
                <a:gd name="T1" fmla="*/ 7 h 14"/>
                <a:gd name="T2" fmla="*/ 14 w 14"/>
                <a:gd name="T3" fmla="*/ 0 h 14"/>
                <a:gd name="T4" fmla="*/ 7 w 14"/>
                <a:gd name="T5" fmla="*/ 0 h 14"/>
                <a:gd name="T6" fmla="*/ 0 w 14"/>
                <a:gd name="T7" fmla="*/ 0 h 14"/>
                <a:gd name="T8" fmla="*/ 0 w 14"/>
                <a:gd name="T9" fmla="*/ 7 h 14"/>
                <a:gd name="T10" fmla="*/ 0 w 14"/>
                <a:gd name="T11" fmla="*/ 14 h 14"/>
                <a:gd name="T12" fmla="*/ 7 w 14"/>
                <a:gd name="T13" fmla="*/ 14 h 14"/>
                <a:gd name="T14" fmla="*/ 14 w 14"/>
                <a:gd name="T15" fmla="*/ 14 h 14"/>
                <a:gd name="T16" fmla="*/ 14 w 14"/>
                <a:gd name="T17" fmla="*/ 7 h 1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4"/>
                <a:gd name="T28" fmla="*/ 0 h 14"/>
                <a:gd name="T29" fmla="*/ 14 w 14"/>
                <a:gd name="T30" fmla="*/ 14 h 1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4" h="14">
                  <a:moveTo>
                    <a:pt x="14" y="7"/>
                  </a:moveTo>
                  <a:lnTo>
                    <a:pt x="14" y="0"/>
                  </a:lnTo>
                  <a:lnTo>
                    <a:pt x="7" y="0"/>
                  </a:lnTo>
                  <a:lnTo>
                    <a:pt x="0" y="0"/>
                  </a:lnTo>
                  <a:lnTo>
                    <a:pt x="0" y="7"/>
                  </a:lnTo>
                  <a:lnTo>
                    <a:pt x="0" y="14"/>
                  </a:lnTo>
                  <a:lnTo>
                    <a:pt x="7" y="14"/>
                  </a:lnTo>
                  <a:lnTo>
                    <a:pt x="14" y="14"/>
                  </a:lnTo>
                  <a:lnTo>
                    <a:pt x="14" y="7"/>
                  </a:lnTo>
                  <a:close/>
                </a:path>
              </a:pathLst>
            </a:custGeom>
            <a:blipFill dpi="0" rotWithShape="0">
              <a:blip r:embed="rId3" cstate="print"/>
              <a:srcRect/>
              <a:tile tx="0" ty="0" sx="100000" sy="100000" flip="none" algn="tl"/>
            </a:blipFill>
            <a:ln w="9525">
              <a:noFill/>
              <a:round/>
              <a:headEnd/>
              <a:tailEnd/>
            </a:ln>
          </p:spPr>
          <p:txBody>
            <a:bodyPr/>
            <a:lstStyle/>
            <a:p>
              <a:endParaRPr lang="en-US"/>
            </a:p>
          </p:txBody>
        </p:sp>
        <p:sp>
          <p:nvSpPr>
            <p:cNvPr id="141430" name="Freeform 640"/>
            <p:cNvSpPr>
              <a:spLocks/>
            </p:cNvSpPr>
            <p:nvPr/>
          </p:nvSpPr>
          <p:spPr bwMode="auto">
            <a:xfrm>
              <a:off x="4077" y="2209"/>
              <a:ext cx="14" cy="14"/>
            </a:xfrm>
            <a:custGeom>
              <a:avLst/>
              <a:gdLst>
                <a:gd name="T0" fmla="*/ 14 w 14"/>
                <a:gd name="T1" fmla="*/ 7 h 14"/>
                <a:gd name="T2" fmla="*/ 14 w 14"/>
                <a:gd name="T3" fmla="*/ 0 h 14"/>
                <a:gd name="T4" fmla="*/ 7 w 14"/>
                <a:gd name="T5" fmla="*/ 0 h 14"/>
                <a:gd name="T6" fmla="*/ 0 w 14"/>
                <a:gd name="T7" fmla="*/ 0 h 14"/>
                <a:gd name="T8" fmla="*/ 0 w 14"/>
                <a:gd name="T9" fmla="*/ 7 h 14"/>
                <a:gd name="T10" fmla="*/ 0 w 14"/>
                <a:gd name="T11" fmla="*/ 14 h 14"/>
                <a:gd name="T12" fmla="*/ 7 w 14"/>
                <a:gd name="T13" fmla="*/ 14 h 14"/>
                <a:gd name="T14" fmla="*/ 14 w 14"/>
                <a:gd name="T15" fmla="*/ 14 h 14"/>
                <a:gd name="T16" fmla="*/ 14 w 14"/>
                <a:gd name="T17" fmla="*/ 7 h 1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4"/>
                <a:gd name="T28" fmla="*/ 0 h 14"/>
                <a:gd name="T29" fmla="*/ 14 w 14"/>
                <a:gd name="T30" fmla="*/ 14 h 1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4" h="14">
                  <a:moveTo>
                    <a:pt x="14" y="7"/>
                  </a:moveTo>
                  <a:lnTo>
                    <a:pt x="14" y="0"/>
                  </a:lnTo>
                  <a:lnTo>
                    <a:pt x="7" y="0"/>
                  </a:lnTo>
                  <a:lnTo>
                    <a:pt x="0" y="0"/>
                  </a:lnTo>
                  <a:lnTo>
                    <a:pt x="0" y="7"/>
                  </a:lnTo>
                  <a:lnTo>
                    <a:pt x="0" y="14"/>
                  </a:lnTo>
                  <a:lnTo>
                    <a:pt x="7" y="14"/>
                  </a:lnTo>
                  <a:lnTo>
                    <a:pt x="14" y="14"/>
                  </a:lnTo>
                  <a:lnTo>
                    <a:pt x="14" y="7"/>
                  </a:lnTo>
                  <a:close/>
                </a:path>
              </a:pathLst>
            </a:custGeom>
            <a:blipFill dpi="0" rotWithShape="0">
              <a:blip r:embed="rId3" cstate="print"/>
              <a:srcRect/>
              <a:tile tx="0" ty="0" sx="100000" sy="100000" flip="none" algn="tl"/>
            </a:blipFill>
            <a:ln w="9525">
              <a:noFill/>
              <a:round/>
              <a:headEnd/>
              <a:tailEnd/>
            </a:ln>
          </p:spPr>
          <p:txBody>
            <a:bodyPr/>
            <a:lstStyle/>
            <a:p>
              <a:endParaRPr lang="en-US"/>
            </a:p>
          </p:txBody>
        </p:sp>
        <p:sp>
          <p:nvSpPr>
            <p:cNvPr id="141431" name="Rectangle 641"/>
            <p:cNvSpPr>
              <a:spLocks noChangeArrowheads="1"/>
            </p:cNvSpPr>
            <p:nvPr/>
          </p:nvSpPr>
          <p:spPr bwMode="auto">
            <a:xfrm>
              <a:off x="4027" y="2209"/>
              <a:ext cx="57" cy="14"/>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432" name="Freeform 642"/>
            <p:cNvSpPr>
              <a:spLocks/>
            </p:cNvSpPr>
            <p:nvPr/>
          </p:nvSpPr>
          <p:spPr bwMode="auto">
            <a:xfrm>
              <a:off x="3991" y="2188"/>
              <a:ext cx="14" cy="14"/>
            </a:xfrm>
            <a:custGeom>
              <a:avLst/>
              <a:gdLst>
                <a:gd name="T0" fmla="*/ 14 w 14"/>
                <a:gd name="T1" fmla="*/ 7 h 14"/>
                <a:gd name="T2" fmla="*/ 14 w 14"/>
                <a:gd name="T3" fmla="*/ 0 h 14"/>
                <a:gd name="T4" fmla="*/ 7 w 14"/>
                <a:gd name="T5" fmla="*/ 0 h 14"/>
                <a:gd name="T6" fmla="*/ 0 w 14"/>
                <a:gd name="T7" fmla="*/ 0 h 14"/>
                <a:gd name="T8" fmla="*/ 0 w 14"/>
                <a:gd name="T9" fmla="*/ 7 h 14"/>
                <a:gd name="T10" fmla="*/ 0 w 14"/>
                <a:gd name="T11" fmla="*/ 14 h 14"/>
                <a:gd name="T12" fmla="*/ 7 w 14"/>
                <a:gd name="T13" fmla="*/ 14 h 14"/>
                <a:gd name="T14" fmla="*/ 14 w 14"/>
                <a:gd name="T15" fmla="*/ 14 h 14"/>
                <a:gd name="T16" fmla="*/ 14 w 14"/>
                <a:gd name="T17" fmla="*/ 7 h 1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4"/>
                <a:gd name="T28" fmla="*/ 0 h 14"/>
                <a:gd name="T29" fmla="*/ 14 w 14"/>
                <a:gd name="T30" fmla="*/ 14 h 1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4" h="14">
                  <a:moveTo>
                    <a:pt x="14" y="7"/>
                  </a:moveTo>
                  <a:lnTo>
                    <a:pt x="14" y="0"/>
                  </a:lnTo>
                  <a:lnTo>
                    <a:pt x="7" y="0"/>
                  </a:lnTo>
                  <a:lnTo>
                    <a:pt x="0" y="0"/>
                  </a:lnTo>
                  <a:lnTo>
                    <a:pt x="0" y="7"/>
                  </a:lnTo>
                  <a:lnTo>
                    <a:pt x="0" y="14"/>
                  </a:lnTo>
                  <a:lnTo>
                    <a:pt x="7" y="14"/>
                  </a:lnTo>
                  <a:lnTo>
                    <a:pt x="14" y="14"/>
                  </a:lnTo>
                  <a:lnTo>
                    <a:pt x="14" y="7"/>
                  </a:lnTo>
                  <a:close/>
                </a:path>
              </a:pathLst>
            </a:custGeom>
            <a:blipFill dpi="0" rotWithShape="0">
              <a:blip r:embed="rId3" cstate="print"/>
              <a:srcRect/>
              <a:tile tx="0" ty="0" sx="100000" sy="100000" flip="none" algn="tl"/>
            </a:blipFill>
            <a:ln w="9525">
              <a:noFill/>
              <a:round/>
              <a:headEnd/>
              <a:tailEnd/>
            </a:ln>
          </p:spPr>
          <p:txBody>
            <a:bodyPr/>
            <a:lstStyle/>
            <a:p>
              <a:endParaRPr lang="en-US"/>
            </a:p>
          </p:txBody>
        </p:sp>
        <p:sp>
          <p:nvSpPr>
            <p:cNvPr id="141433" name="Freeform 643"/>
            <p:cNvSpPr>
              <a:spLocks/>
            </p:cNvSpPr>
            <p:nvPr/>
          </p:nvSpPr>
          <p:spPr bwMode="auto">
            <a:xfrm>
              <a:off x="4105" y="2188"/>
              <a:ext cx="15" cy="14"/>
            </a:xfrm>
            <a:custGeom>
              <a:avLst/>
              <a:gdLst>
                <a:gd name="T0" fmla="*/ 15 w 15"/>
                <a:gd name="T1" fmla="*/ 7 h 14"/>
                <a:gd name="T2" fmla="*/ 15 w 15"/>
                <a:gd name="T3" fmla="*/ 0 h 14"/>
                <a:gd name="T4" fmla="*/ 7 w 15"/>
                <a:gd name="T5" fmla="*/ 0 h 14"/>
                <a:gd name="T6" fmla="*/ 0 w 15"/>
                <a:gd name="T7" fmla="*/ 0 h 14"/>
                <a:gd name="T8" fmla="*/ 0 w 15"/>
                <a:gd name="T9" fmla="*/ 7 h 14"/>
                <a:gd name="T10" fmla="*/ 0 w 15"/>
                <a:gd name="T11" fmla="*/ 14 h 14"/>
                <a:gd name="T12" fmla="*/ 7 w 15"/>
                <a:gd name="T13" fmla="*/ 14 h 14"/>
                <a:gd name="T14" fmla="*/ 15 w 15"/>
                <a:gd name="T15" fmla="*/ 14 h 14"/>
                <a:gd name="T16" fmla="*/ 15 w 15"/>
                <a:gd name="T17" fmla="*/ 7 h 1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5"/>
                <a:gd name="T28" fmla="*/ 0 h 14"/>
                <a:gd name="T29" fmla="*/ 15 w 15"/>
                <a:gd name="T30" fmla="*/ 14 h 1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5" h="14">
                  <a:moveTo>
                    <a:pt x="15" y="7"/>
                  </a:moveTo>
                  <a:lnTo>
                    <a:pt x="15" y="0"/>
                  </a:lnTo>
                  <a:lnTo>
                    <a:pt x="7" y="0"/>
                  </a:lnTo>
                  <a:lnTo>
                    <a:pt x="0" y="0"/>
                  </a:lnTo>
                  <a:lnTo>
                    <a:pt x="0" y="7"/>
                  </a:lnTo>
                  <a:lnTo>
                    <a:pt x="0" y="14"/>
                  </a:lnTo>
                  <a:lnTo>
                    <a:pt x="7" y="14"/>
                  </a:lnTo>
                  <a:lnTo>
                    <a:pt x="15" y="14"/>
                  </a:lnTo>
                  <a:lnTo>
                    <a:pt x="15" y="7"/>
                  </a:lnTo>
                  <a:close/>
                </a:path>
              </a:pathLst>
            </a:custGeom>
            <a:blipFill dpi="0" rotWithShape="0">
              <a:blip r:embed="rId3" cstate="print"/>
              <a:srcRect/>
              <a:tile tx="0" ty="0" sx="100000" sy="100000" flip="none" algn="tl"/>
            </a:blipFill>
            <a:ln w="9525">
              <a:noFill/>
              <a:round/>
              <a:headEnd/>
              <a:tailEnd/>
            </a:ln>
          </p:spPr>
          <p:txBody>
            <a:bodyPr/>
            <a:lstStyle/>
            <a:p>
              <a:endParaRPr lang="en-US"/>
            </a:p>
          </p:txBody>
        </p:sp>
        <p:sp>
          <p:nvSpPr>
            <p:cNvPr id="141434" name="Rectangle 644"/>
            <p:cNvSpPr>
              <a:spLocks noChangeArrowheads="1"/>
            </p:cNvSpPr>
            <p:nvPr/>
          </p:nvSpPr>
          <p:spPr bwMode="auto">
            <a:xfrm>
              <a:off x="3998" y="2188"/>
              <a:ext cx="114" cy="14"/>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435" name="Freeform 645"/>
            <p:cNvSpPr>
              <a:spLocks/>
            </p:cNvSpPr>
            <p:nvPr/>
          </p:nvSpPr>
          <p:spPr bwMode="auto">
            <a:xfrm>
              <a:off x="3963" y="2166"/>
              <a:ext cx="14" cy="15"/>
            </a:xfrm>
            <a:custGeom>
              <a:avLst/>
              <a:gdLst>
                <a:gd name="T0" fmla="*/ 14 w 14"/>
                <a:gd name="T1" fmla="*/ 8 h 15"/>
                <a:gd name="T2" fmla="*/ 14 w 14"/>
                <a:gd name="T3" fmla="*/ 0 h 15"/>
                <a:gd name="T4" fmla="*/ 7 w 14"/>
                <a:gd name="T5" fmla="*/ 0 h 15"/>
                <a:gd name="T6" fmla="*/ 0 w 14"/>
                <a:gd name="T7" fmla="*/ 0 h 15"/>
                <a:gd name="T8" fmla="*/ 0 w 14"/>
                <a:gd name="T9" fmla="*/ 8 h 15"/>
                <a:gd name="T10" fmla="*/ 0 w 14"/>
                <a:gd name="T11" fmla="*/ 15 h 15"/>
                <a:gd name="T12" fmla="*/ 7 w 14"/>
                <a:gd name="T13" fmla="*/ 15 h 15"/>
                <a:gd name="T14" fmla="*/ 14 w 14"/>
                <a:gd name="T15" fmla="*/ 15 h 15"/>
                <a:gd name="T16" fmla="*/ 14 w 14"/>
                <a:gd name="T17" fmla="*/ 8 h 1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4"/>
                <a:gd name="T28" fmla="*/ 0 h 15"/>
                <a:gd name="T29" fmla="*/ 14 w 14"/>
                <a:gd name="T30" fmla="*/ 15 h 1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4" h="15">
                  <a:moveTo>
                    <a:pt x="14" y="8"/>
                  </a:moveTo>
                  <a:lnTo>
                    <a:pt x="14" y="0"/>
                  </a:lnTo>
                  <a:lnTo>
                    <a:pt x="7" y="0"/>
                  </a:lnTo>
                  <a:lnTo>
                    <a:pt x="0" y="0"/>
                  </a:lnTo>
                  <a:lnTo>
                    <a:pt x="0" y="8"/>
                  </a:lnTo>
                  <a:lnTo>
                    <a:pt x="0" y="15"/>
                  </a:lnTo>
                  <a:lnTo>
                    <a:pt x="7" y="15"/>
                  </a:lnTo>
                  <a:lnTo>
                    <a:pt x="14" y="15"/>
                  </a:lnTo>
                  <a:lnTo>
                    <a:pt x="14" y="8"/>
                  </a:lnTo>
                  <a:close/>
                </a:path>
              </a:pathLst>
            </a:custGeom>
            <a:blipFill dpi="0" rotWithShape="0">
              <a:blip r:embed="rId3" cstate="print"/>
              <a:srcRect/>
              <a:tile tx="0" ty="0" sx="100000" sy="100000" flip="none" algn="tl"/>
            </a:blipFill>
            <a:ln w="9525">
              <a:noFill/>
              <a:round/>
              <a:headEnd/>
              <a:tailEnd/>
            </a:ln>
          </p:spPr>
          <p:txBody>
            <a:bodyPr/>
            <a:lstStyle/>
            <a:p>
              <a:endParaRPr lang="en-US"/>
            </a:p>
          </p:txBody>
        </p:sp>
        <p:sp>
          <p:nvSpPr>
            <p:cNvPr id="141436" name="Freeform 646"/>
            <p:cNvSpPr>
              <a:spLocks/>
            </p:cNvSpPr>
            <p:nvPr/>
          </p:nvSpPr>
          <p:spPr bwMode="auto">
            <a:xfrm>
              <a:off x="4134" y="2166"/>
              <a:ext cx="14" cy="15"/>
            </a:xfrm>
            <a:custGeom>
              <a:avLst/>
              <a:gdLst>
                <a:gd name="T0" fmla="*/ 14 w 14"/>
                <a:gd name="T1" fmla="*/ 8 h 15"/>
                <a:gd name="T2" fmla="*/ 14 w 14"/>
                <a:gd name="T3" fmla="*/ 0 h 15"/>
                <a:gd name="T4" fmla="*/ 7 w 14"/>
                <a:gd name="T5" fmla="*/ 0 h 15"/>
                <a:gd name="T6" fmla="*/ 0 w 14"/>
                <a:gd name="T7" fmla="*/ 0 h 15"/>
                <a:gd name="T8" fmla="*/ 0 w 14"/>
                <a:gd name="T9" fmla="*/ 8 h 15"/>
                <a:gd name="T10" fmla="*/ 0 w 14"/>
                <a:gd name="T11" fmla="*/ 15 h 15"/>
                <a:gd name="T12" fmla="*/ 7 w 14"/>
                <a:gd name="T13" fmla="*/ 15 h 15"/>
                <a:gd name="T14" fmla="*/ 14 w 14"/>
                <a:gd name="T15" fmla="*/ 15 h 15"/>
                <a:gd name="T16" fmla="*/ 14 w 14"/>
                <a:gd name="T17" fmla="*/ 8 h 1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4"/>
                <a:gd name="T28" fmla="*/ 0 h 15"/>
                <a:gd name="T29" fmla="*/ 14 w 14"/>
                <a:gd name="T30" fmla="*/ 15 h 1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4" h="15">
                  <a:moveTo>
                    <a:pt x="14" y="8"/>
                  </a:moveTo>
                  <a:lnTo>
                    <a:pt x="14" y="0"/>
                  </a:lnTo>
                  <a:lnTo>
                    <a:pt x="7" y="0"/>
                  </a:lnTo>
                  <a:lnTo>
                    <a:pt x="0" y="0"/>
                  </a:lnTo>
                  <a:lnTo>
                    <a:pt x="0" y="8"/>
                  </a:lnTo>
                  <a:lnTo>
                    <a:pt x="0" y="15"/>
                  </a:lnTo>
                  <a:lnTo>
                    <a:pt x="7" y="15"/>
                  </a:lnTo>
                  <a:lnTo>
                    <a:pt x="14" y="15"/>
                  </a:lnTo>
                  <a:lnTo>
                    <a:pt x="14" y="8"/>
                  </a:lnTo>
                  <a:close/>
                </a:path>
              </a:pathLst>
            </a:custGeom>
            <a:blipFill dpi="0" rotWithShape="0">
              <a:blip r:embed="rId3" cstate="print"/>
              <a:srcRect/>
              <a:tile tx="0" ty="0" sx="100000" sy="100000" flip="none" algn="tl"/>
            </a:blipFill>
            <a:ln w="9525">
              <a:noFill/>
              <a:round/>
              <a:headEnd/>
              <a:tailEnd/>
            </a:ln>
          </p:spPr>
          <p:txBody>
            <a:bodyPr/>
            <a:lstStyle/>
            <a:p>
              <a:endParaRPr lang="en-US"/>
            </a:p>
          </p:txBody>
        </p:sp>
        <p:sp>
          <p:nvSpPr>
            <p:cNvPr id="141437" name="Rectangle 647"/>
            <p:cNvSpPr>
              <a:spLocks noChangeArrowheads="1"/>
            </p:cNvSpPr>
            <p:nvPr/>
          </p:nvSpPr>
          <p:spPr bwMode="auto">
            <a:xfrm>
              <a:off x="3970" y="2166"/>
              <a:ext cx="171" cy="15"/>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438" name="Rectangle 648"/>
            <p:cNvSpPr>
              <a:spLocks noChangeArrowheads="1"/>
            </p:cNvSpPr>
            <p:nvPr/>
          </p:nvSpPr>
          <p:spPr bwMode="auto">
            <a:xfrm>
              <a:off x="2472" y="2587"/>
              <a:ext cx="2190" cy="1191"/>
            </a:xfrm>
            <a:prstGeom prst="rect">
              <a:avLst/>
            </a:prstGeom>
            <a:blipFill dpi="0" rotWithShape="0">
              <a:blip r:embed="rId2" cstate="print"/>
              <a:srcRect/>
              <a:tile tx="0" ty="0" sx="100000" sy="100000" flip="none" algn="tl"/>
            </a:blipFill>
            <a:ln w="9525">
              <a:noFill/>
              <a:miter lim="800000"/>
              <a:headEnd/>
              <a:tailEnd/>
            </a:ln>
          </p:spPr>
          <p:txBody>
            <a:bodyPr/>
            <a:lstStyle/>
            <a:p>
              <a:endParaRPr lang="en-US"/>
            </a:p>
          </p:txBody>
        </p:sp>
        <p:sp>
          <p:nvSpPr>
            <p:cNvPr id="141439" name="Rectangle 649"/>
            <p:cNvSpPr>
              <a:spLocks noChangeArrowheads="1"/>
            </p:cNvSpPr>
            <p:nvPr/>
          </p:nvSpPr>
          <p:spPr bwMode="auto">
            <a:xfrm>
              <a:off x="2472" y="2580"/>
              <a:ext cx="2197" cy="14"/>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440" name="Rectangle 650"/>
            <p:cNvSpPr>
              <a:spLocks noChangeArrowheads="1"/>
            </p:cNvSpPr>
            <p:nvPr/>
          </p:nvSpPr>
          <p:spPr bwMode="auto">
            <a:xfrm>
              <a:off x="4655" y="2587"/>
              <a:ext cx="14" cy="1198"/>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441" name="Rectangle 651"/>
            <p:cNvSpPr>
              <a:spLocks noChangeArrowheads="1"/>
            </p:cNvSpPr>
            <p:nvPr/>
          </p:nvSpPr>
          <p:spPr bwMode="auto">
            <a:xfrm>
              <a:off x="2465" y="3771"/>
              <a:ext cx="2197" cy="14"/>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442" name="Rectangle 652"/>
            <p:cNvSpPr>
              <a:spLocks noChangeArrowheads="1"/>
            </p:cNvSpPr>
            <p:nvPr/>
          </p:nvSpPr>
          <p:spPr bwMode="auto">
            <a:xfrm>
              <a:off x="2465" y="2580"/>
              <a:ext cx="14" cy="1198"/>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443" name="Rectangle 653"/>
            <p:cNvSpPr>
              <a:spLocks noChangeArrowheads="1"/>
            </p:cNvSpPr>
            <p:nvPr/>
          </p:nvSpPr>
          <p:spPr bwMode="auto">
            <a:xfrm>
              <a:off x="3278" y="3086"/>
              <a:ext cx="14" cy="7"/>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444" name="Rectangle 654"/>
            <p:cNvSpPr>
              <a:spLocks noChangeArrowheads="1"/>
            </p:cNvSpPr>
            <p:nvPr/>
          </p:nvSpPr>
          <p:spPr bwMode="auto">
            <a:xfrm>
              <a:off x="3278" y="3322"/>
              <a:ext cx="14" cy="7"/>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445" name="Rectangle 655"/>
            <p:cNvSpPr>
              <a:spLocks noChangeArrowheads="1"/>
            </p:cNvSpPr>
            <p:nvPr/>
          </p:nvSpPr>
          <p:spPr bwMode="auto">
            <a:xfrm>
              <a:off x="3278" y="3093"/>
              <a:ext cx="14" cy="229"/>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446" name="Rectangle 656"/>
            <p:cNvSpPr>
              <a:spLocks noChangeArrowheads="1"/>
            </p:cNvSpPr>
            <p:nvPr/>
          </p:nvSpPr>
          <p:spPr bwMode="auto">
            <a:xfrm>
              <a:off x="3356" y="3272"/>
              <a:ext cx="7" cy="14"/>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447" name="Rectangle 657"/>
            <p:cNvSpPr>
              <a:spLocks noChangeArrowheads="1"/>
            </p:cNvSpPr>
            <p:nvPr/>
          </p:nvSpPr>
          <p:spPr bwMode="auto">
            <a:xfrm>
              <a:off x="3278" y="3272"/>
              <a:ext cx="78" cy="14"/>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448" name="Rectangle 658"/>
            <p:cNvSpPr>
              <a:spLocks noChangeArrowheads="1"/>
            </p:cNvSpPr>
            <p:nvPr/>
          </p:nvSpPr>
          <p:spPr bwMode="auto">
            <a:xfrm>
              <a:off x="3278" y="3129"/>
              <a:ext cx="14" cy="150"/>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449" name="Rectangle 659"/>
            <p:cNvSpPr>
              <a:spLocks noChangeArrowheads="1"/>
            </p:cNvSpPr>
            <p:nvPr/>
          </p:nvSpPr>
          <p:spPr bwMode="auto">
            <a:xfrm>
              <a:off x="3356" y="3129"/>
              <a:ext cx="7" cy="14"/>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450" name="Rectangle 660"/>
            <p:cNvSpPr>
              <a:spLocks noChangeArrowheads="1"/>
            </p:cNvSpPr>
            <p:nvPr/>
          </p:nvSpPr>
          <p:spPr bwMode="auto">
            <a:xfrm>
              <a:off x="3285" y="3129"/>
              <a:ext cx="71" cy="14"/>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451" name="Rectangle 661"/>
            <p:cNvSpPr>
              <a:spLocks noChangeArrowheads="1"/>
            </p:cNvSpPr>
            <p:nvPr/>
          </p:nvSpPr>
          <p:spPr bwMode="auto">
            <a:xfrm>
              <a:off x="3349" y="3136"/>
              <a:ext cx="14" cy="7"/>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452" name="Rectangle 662"/>
            <p:cNvSpPr>
              <a:spLocks noChangeArrowheads="1"/>
            </p:cNvSpPr>
            <p:nvPr/>
          </p:nvSpPr>
          <p:spPr bwMode="auto">
            <a:xfrm>
              <a:off x="3349" y="3051"/>
              <a:ext cx="14" cy="7"/>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453" name="Rectangle 663"/>
            <p:cNvSpPr>
              <a:spLocks noChangeArrowheads="1"/>
            </p:cNvSpPr>
            <p:nvPr/>
          </p:nvSpPr>
          <p:spPr bwMode="auto">
            <a:xfrm>
              <a:off x="3349" y="3058"/>
              <a:ext cx="14" cy="78"/>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454" name="Rectangle 664"/>
            <p:cNvSpPr>
              <a:spLocks noChangeArrowheads="1"/>
            </p:cNvSpPr>
            <p:nvPr/>
          </p:nvSpPr>
          <p:spPr bwMode="auto">
            <a:xfrm>
              <a:off x="3349" y="3272"/>
              <a:ext cx="14" cy="7"/>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455" name="Rectangle 665"/>
            <p:cNvSpPr>
              <a:spLocks noChangeArrowheads="1"/>
            </p:cNvSpPr>
            <p:nvPr/>
          </p:nvSpPr>
          <p:spPr bwMode="auto">
            <a:xfrm>
              <a:off x="3349" y="3357"/>
              <a:ext cx="14" cy="7"/>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456" name="Rectangle 666"/>
            <p:cNvSpPr>
              <a:spLocks noChangeArrowheads="1"/>
            </p:cNvSpPr>
            <p:nvPr/>
          </p:nvSpPr>
          <p:spPr bwMode="auto">
            <a:xfrm>
              <a:off x="3349" y="3279"/>
              <a:ext cx="14" cy="78"/>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457" name="Rectangle 667"/>
            <p:cNvSpPr>
              <a:spLocks noChangeArrowheads="1"/>
            </p:cNvSpPr>
            <p:nvPr/>
          </p:nvSpPr>
          <p:spPr bwMode="auto">
            <a:xfrm>
              <a:off x="3242" y="3122"/>
              <a:ext cx="14" cy="7"/>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458" name="Rectangle 668"/>
            <p:cNvSpPr>
              <a:spLocks noChangeArrowheads="1"/>
            </p:cNvSpPr>
            <p:nvPr/>
          </p:nvSpPr>
          <p:spPr bwMode="auto">
            <a:xfrm>
              <a:off x="3242" y="3279"/>
              <a:ext cx="14" cy="7"/>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459" name="Rectangle 669"/>
            <p:cNvSpPr>
              <a:spLocks noChangeArrowheads="1"/>
            </p:cNvSpPr>
            <p:nvPr/>
          </p:nvSpPr>
          <p:spPr bwMode="auto">
            <a:xfrm>
              <a:off x="3242" y="3129"/>
              <a:ext cx="14" cy="150"/>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460" name="Rectangle 670"/>
            <p:cNvSpPr>
              <a:spLocks noChangeArrowheads="1"/>
            </p:cNvSpPr>
            <p:nvPr/>
          </p:nvSpPr>
          <p:spPr bwMode="auto">
            <a:xfrm>
              <a:off x="3178" y="3208"/>
              <a:ext cx="7" cy="14"/>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461" name="Rectangle 671"/>
            <p:cNvSpPr>
              <a:spLocks noChangeArrowheads="1"/>
            </p:cNvSpPr>
            <p:nvPr/>
          </p:nvSpPr>
          <p:spPr bwMode="auto">
            <a:xfrm>
              <a:off x="3249" y="3208"/>
              <a:ext cx="7" cy="14"/>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462" name="Rectangle 672"/>
            <p:cNvSpPr>
              <a:spLocks noChangeArrowheads="1"/>
            </p:cNvSpPr>
            <p:nvPr/>
          </p:nvSpPr>
          <p:spPr bwMode="auto">
            <a:xfrm>
              <a:off x="3185" y="3208"/>
              <a:ext cx="64" cy="14"/>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463" name="Rectangle 673"/>
            <p:cNvSpPr>
              <a:spLocks noChangeArrowheads="1"/>
            </p:cNvSpPr>
            <p:nvPr/>
          </p:nvSpPr>
          <p:spPr bwMode="auto">
            <a:xfrm>
              <a:off x="3884" y="3086"/>
              <a:ext cx="14" cy="7"/>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464" name="Rectangle 674"/>
            <p:cNvSpPr>
              <a:spLocks noChangeArrowheads="1"/>
            </p:cNvSpPr>
            <p:nvPr/>
          </p:nvSpPr>
          <p:spPr bwMode="auto">
            <a:xfrm>
              <a:off x="3884" y="3322"/>
              <a:ext cx="14" cy="7"/>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465" name="Rectangle 675"/>
            <p:cNvSpPr>
              <a:spLocks noChangeArrowheads="1"/>
            </p:cNvSpPr>
            <p:nvPr/>
          </p:nvSpPr>
          <p:spPr bwMode="auto">
            <a:xfrm>
              <a:off x="3884" y="3093"/>
              <a:ext cx="14" cy="229"/>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466" name="Rectangle 676"/>
            <p:cNvSpPr>
              <a:spLocks noChangeArrowheads="1"/>
            </p:cNvSpPr>
            <p:nvPr/>
          </p:nvSpPr>
          <p:spPr bwMode="auto">
            <a:xfrm>
              <a:off x="3813" y="3272"/>
              <a:ext cx="7" cy="14"/>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467" name="Rectangle 677"/>
            <p:cNvSpPr>
              <a:spLocks noChangeArrowheads="1"/>
            </p:cNvSpPr>
            <p:nvPr/>
          </p:nvSpPr>
          <p:spPr bwMode="auto">
            <a:xfrm>
              <a:off x="3820" y="3272"/>
              <a:ext cx="78" cy="14"/>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468" name="Rectangle 678"/>
            <p:cNvSpPr>
              <a:spLocks noChangeArrowheads="1"/>
            </p:cNvSpPr>
            <p:nvPr/>
          </p:nvSpPr>
          <p:spPr bwMode="auto">
            <a:xfrm>
              <a:off x="3884" y="3129"/>
              <a:ext cx="14" cy="150"/>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469" name="Rectangle 679"/>
            <p:cNvSpPr>
              <a:spLocks noChangeArrowheads="1"/>
            </p:cNvSpPr>
            <p:nvPr/>
          </p:nvSpPr>
          <p:spPr bwMode="auto">
            <a:xfrm>
              <a:off x="3813" y="3129"/>
              <a:ext cx="7" cy="14"/>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470" name="Rectangle 680"/>
            <p:cNvSpPr>
              <a:spLocks noChangeArrowheads="1"/>
            </p:cNvSpPr>
            <p:nvPr/>
          </p:nvSpPr>
          <p:spPr bwMode="auto">
            <a:xfrm>
              <a:off x="3820" y="3129"/>
              <a:ext cx="71" cy="14"/>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471" name="Rectangle 681"/>
            <p:cNvSpPr>
              <a:spLocks noChangeArrowheads="1"/>
            </p:cNvSpPr>
            <p:nvPr/>
          </p:nvSpPr>
          <p:spPr bwMode="auto">
            <a:xfrm>
              <a:off x="3806" y="3136"/>
              <a:ext cx="14" cy="7"/>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472" name="Rectangle 682"/>
            <p:cNvSpPr>
              <a:spLocks noChangeArrowheads="1"/>
            </p:cNvSpPr>
            <p:nvPr/>
          </p:nvSpPr>
          <p:spPr bwMode="auto">
            <a:xfrm>
              <a:off x="3806" y="3051"/>
              <a:ext cx="14" cy="7"/>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473" name="Rectangle 683"/>
            <p:cNvSpPr>
              <a:spLocks noChangeArrowheads="1"/>
            </p:cNvSpPr>
            <p:nvPr/>
          </p:nvSpPr>
          <p:spPr bwMode="auto">
            <a:xfrm>
              <a:off x="3806" y="3058"/>
              <a:ext cx="14" cy="78"/>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474" name="Rectangle 684"/>
            <p:cNvSpPr>
              <a:spLocks noChangeArrowheads="1"/>
            </p:cNvSpPr>
            <p:nvPr/>
          </p:nvSpPr>
          <p:spPr bwMode="auto">
            <a:xfrm>
              <a:off x="3806" y="3272"/>
              <a:ext cx="14" cy="7"/>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475" name="Rectangle 685"/>
            <p:cNvSpPr>
              <a:spLocks noChangeArrowheads="1"/>
            </p:cNvSpPr>
            <p:nvPr/>
          </p:nvSpPr>
          <p:spPr bwMode="auto">
            <a:xfrm>
              <a:off x="3806" y="3357"/>
              <a:ext cx="14" cy="7"/>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476" name="Rectangle 686"/>
            <p:cNvSpPr>
              <a:spLocks noChangeArrowheads="1"/>
            </p:cNvSpPr>
            <p:nvPr/>
          </p:nvSpPr>
          <p:spPr bwMode="auto">
            <a:xfrm>
              <a:off x="3806" y="3279"/>
              <a:ext cx="14" cy="78"/>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477" name="Rectangle 687"/>
            <p:cNvSpPr>
              <a:spLocks noChangeArrowheads="1"/>
            </p:cNvSpPr>
            <p:nvPr/>
          </p:nvSpPr>
          <p:spPr bwMode="auto">
            <a:xfrm>
              <a:off x="3920" y="3122"/>
              <a:ext cx="14" cy="7"/>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478" name="Rectangle 688"/>
            <p:cNvSpPr>
              <a:spLocks noChangeArrowheads="1"/>
            </p:cNvSpPr>
            <p:nvPr/>
          </p:nvSpPr>
          <p:spPr bwMode="auto">
            <a:xfrm>
              <a:off x="3920" y="3279"/>
              <a:ext cx="14" cy="7"/>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479" name="Rectangle 689"/>
            <p:cNvSpPr>
              <a:spLocks noChangeArrowheads="1"/>
            </p:cNvSpPr>
            <p:nvPr/>
          </p:nvSpPr>
          <p:spPr bwMode="auto">
            <a:xfrm>
              <a:off x="3920" y="3129"/>
              <a:ext cx="14" cy="150"/>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480" name="Rectangle 690"/>
            <p:cNvSpPr>
              <a:spLocks noChangeArrowheads="1"/>
            </p:cNvSpPr>
            <p:nvPr/>
          </p:nvSpPr>
          <p:spPr bwMode="auto">
            <a:xfrm>
              <a:off x="3991" y="3208"/>
              <a:ext cx="7" cy="14"/>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481" name="Rectangle 691"/>
            <p:cNvSpPr>
              <a:spLocks noChangeArrowheads="1"/>
            </p:cNvSpPr>
            <p:nvPr/>
          </p:nvSpPr>
          <p:spPr bwMode="auto">
            <a:xfrm>
              <a:off x="3920" y="3208"/>
              <a:ext cx="7" cy="14"/>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482" name="Rectangle 692"/>
            <p:cNvSpPr>
              <a:spLocks noChangeArrowheads="1"/>
            </p:cNvSpPr>
            <p:nvPr/>
          </p:nvSpPr>
          <p:spPr bwMode="auto">
            <a:xfrm>
              <a:off x="3927" y="3208"/>
              <a:ext cx="64" cy="14"/>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483" name="Rectangle 693"/>
            <p:cNvSpPr>
              <a:spLocks noChangeArrowheads="1"/>
            </p:cNvSpPr>
            <p:nvPr/>
          </p:nvSpPr>
          <p:spPr bwMode="auto">
            <a:xfrm>
              <a:off x="3349" y="3350"/>
              <a:ext cx="7" cy="14"/>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484" name="Rectangle 694"/>
            <p:cNvSpPr>
              <a:spLocks noChangeArrowheads="1"/>
            </p:cNvSpPr>
            <p:nvPr/>
          </p:nvSpPr>
          <p:spPr bwMode="auto">
            <a:xfrm>
              <a:off x="3813" y="3343"/>
              <a:ext cx="7" cy="14"/>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485" name="Freeform 695"/>
            <p:cNvSpPr>
              <a:spLocks/>
            </p:cNvSpPr>
            <p:nvPr/>
          </p:nvSpPr>
          <p:spPr bwMode="auto">
            <a:xfrm>
              <a:off x="3356" y="3343"/>
              <a:ext cx="457" cy="21"/>
            </a:xfrm>
            <a:custGeom>
              <a:avLst/>
              <a:gdLst>
                <a:gd name="T0" fmla="*/ 0 w 457"/>
                <a:gd name="T1" fmla="*/ 7 h 21"/>
                <a:gd name="T2" fmla="*/ 0 w 457"/>
                <a:gd name="T3" fmla="*/ 21 h 21"/>
                <a:gd name="T4" fmla="*/ 457 w 457"/>
                <a:gd name="T5" fmla="*/ 14 h 21"/>
                <a:gd name="T6" fmla="*/ 457 w 457"/>
                <a:gd name="T7" fmla="*/ 0 h 21"/>
                <a:gd name="T8" fmla="*/ 0 w 457"/>
                <a:gd name="T9" fmla="*/ 7 h 21"/>
                <a:gd name="T10" fmla="*/ 0 60000 65536"/>
                <a:gd name="T11" fmla="*/ 0 60000 65536"/>
                <a:gd name="T12" fmla="*/ 0 60000 65536"/>
                <a:gd name="T13" fmla="*/ 0 60000 65536"/>
                <a:gd name="T14" fmla="*/ 0 60000 65536"/>
                <a:gd name="T15" fmla="*/ 0 w 457"/>
                <a:gd name="T16" fmla="*/ 0 h 21"/>
                <a:gd name="T17" fmla="*/ 457 w 457"/>
                <a:gd name="T18" fmla="*/ 21 h 21"/>
              </a:gdLst>
              <a:ahLst/>
              <a:cxnLst>
                <a:cxn ang="T10">
                  <a:pos x="T0" y="T1"/>
                </a:cxn>
                <a:cxn ang="T11">
                  <a:pos x="T2" y="T3"/>
                </a:cxn>
                <a:cxn ang="T12">
                  <a:pos x="T4" y="T5"/>
                </a:cxn>
                <a:cxn ang="T13">
                  <a:pos x="T6" y="T7"/>
                </a:cxn>
                <a:cxn ang="T14">
                  <a:pos x="T8" y="T9"/>
                </a:cxn>
              </a:cxnLst>
              <a:rect l="T15" t="T16" r="T17" b="T18"/>
              <a:pathLst>
                <a:path w="457" h="21">
                  <a:moveTo>
                    <a:pt x="0" y="7"/>
                  </a:moveTo>
                  <a:lnTo>
                    <a:pt x="0" y="21"/>
                  </a:lnTo>
                  <a:lnTo>
                    <a:pt x="457" y="14"/>
                  </a:lnTo>
                  <a:lnTo>
                    <a:pt x="457" y="0"/>
                  </a:lnTo>
                  <a:lnTo>
                    <a:pt x="0" y="7"/>
                  </a:lnTo>
                  <a:close/>
                </a:path>
              </a:pathLst>
            </a:custGeom>
            <a:blipFill dpi="0" rotWithShape="0">
              <a:blip r:embed="rId3" cstate="print"/>
              <a:srcRect/>
              <a:tile tx="0" ty="0" sx="100000" sy="100000" flip="none" algn="tl"/>
            </a:blipFill>
            <a:ln w="9525">
              <a:noFill/>
              <a:round/>
              <a:headEnd/>
              <a:tailEnd/>
            </a:ln>
          </p:spPr>
          <p:txBody>
            <a:bodyPr/>
            <a:lstStyle/>
            <a:p>
              <a:endParaRPr lang="en-US"/>
            </a:p>
          </p:txBody>
        </p:sp>
        <p:sp>
          <p:nvSpPr>
            <p:cNvPr id="141486" name="Rectangle 696"/>
            <p:cNvSpPr>
              <a:spLocks noChangeArrowheads="1"/>
            </p:cNvSpPr>
            <p:nvPr/>
          </p:nvSpPr>
          <p:spPr bwMode="auto">
            <a:xfrm>
              <a:off x="3506" y="3386"/>
              <a:ext cx="14" cy="7"/>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487" name="Rectangle 697"/>
            <p:cNvSpPr>
              <a:spLocks noChangeArrowheads="1"/>
            </p:cNvSpPr>
            <p:nvPr/>
          </p:nvSpPr>
          <p:spPr bwMode="auto">
            <a:xfrm>
              <a:off x="3506" y="3614"/>
              <a:ext cx="14" cy="7"/>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488" name="Rectangle 698"/>
            <p:cNvSpPr>
              <a:spLocks noChangeArrowheads="1"/>
            </p:cNvSpPr>
            <p:nvPr/>
          </p:nvSpPr>
          <p:spPr bwMode="auto">
            <a:xfrm>
              <a:off x="3506" y="3393"/>
              <a:ext cx="14" cy="221"/>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489" name="Rectangle 699"/>
            <p:cNvSpPr>
              <a:spLocks noChangeArrowheads="1"/>
            </p:cNvSpPr>
            <p:nvPr/>
          </p:nvSpPr>
          <p:spPr bwMode="auto">
            <a:xfrm>
              <a:off x="3585" y="3571"/>
              <a:ext cx="7" cy="14"/>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490" name="Rectangle 700"/>
            <p:cNvSpPr>
              <a:spLocks noChangeArrowheads="1"/>
            </p:cNvSpPr>
            <p:nvPr/>
          </p:nvSpPr>
          <p:spPr bwMode="auto">
            <a:xfrm>
              <a:off x="3506" y="3571"/>
              <a:ext cx="79" cy="14"/>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491" name="Rectangle 701"/>
            <p:cNvSpPr>
              <a:spLocks noChangeArrowheads="1"/>
            </p:cNvSpPr>
            <p:nvPr/>
          </p:nvSpPr>
          <p:spPr bwMode="auto">
            <a:xfrm>
              <a:off x="3506" y="3421"/>
              <a:ext cx="14" cy="157"/>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492" name="Rectangle 702"/>
            <p:cNvSpPr>
              <a:spLocks noChangeArrowheads="1"/>
            </p:cNvSpPr>
            <p:nvPr/>
          </p:nvSpPr>
          <p:spPr bwMode="auto">
            <a:xfrm>
              <a:off x="3585" y="3421"/>
              <a:ext cx="7" cy="15"/>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493" name="Rectangle 703"/>
            <p:cNvSpPr>
              <a:spLocks noChangeArrowheads="1"/>
            </p:cNvSpPr>
            <p:nvPr/>
          </p:nvSpPr>
          <p:spPr bwMode="auto">
            <a:xfrm>
              <a:off x="3513" y="3421"/>
              <a:ext cx="72" cy="15"/>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494" name="Rectangle 704"/>
            <p:cNvSpPr>
              <a:spLocks noChangeArrowheads="1"/>
            </p:cNvSpPr>
            <p:nvPr/>
          </p:nvSpPr>
          <p:spPr bwMode="auto">
            <a:xfrm>
              <a:off x="3577" y="3429"/>
              <a:ext cx="15" cy="7"/>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495" name="Rectangle 705"/>
            <p:cNvSpPr>
              <a:spLocks noChangeArrowheads="1"/>
            </p:cNvSpPr>
            <p:nvPr/>
          </p:nvSpPr>
          <p:spPr bwMode="auto">
            <a:xfrm>
              <a:off x="3577" y="3350"/>
              <a:ext cx="15" cy="7"/>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496" name="Rectangle 706"/>
            <p:cNvSpPr>
              <a:spLocks noChangeArrowheads="1"/>
            </p:cNvSpPr>
            <p:nvPr/>
          </p:nvSpPr>
          <p:spPr bwMode="auto">
            <a:xfrm>
              <a:off x="3577" y="3357"/>
              <a:ext cx="15" cy="72"/>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497" name="Rectangle 707"/>
            <p:cNvSpPr>
              <a:spLocks noChangeArrowheads="1"/>
            </p:cNvSpPr>
            <p:nvPr/>
          </p:nvSpPr>
          <p:spPr bwMode="auto">
            <a:xfrm>
              <a:off x="3577" y="3571"/>
              <a:ext cx="15" cy="7"/>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498" name="Rectangle 708"/>
            <p:cNvSpPr>
              <a:spLocks noChangeArrowheads="1"/>
            </p:cNvSpPr>
            <p:nvPr/>
          </p:nvSpPr>
          <p:spPr bwMode="auto">
            <a:xfrm>
              <a:off x="3577" y="3650"/>
              <a:ext cx="15" cy="7"/>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499" name="Rectangle 709"/>
            <p:cNvSpPr>
              <a:spLocks noChangeArrowheads="1"/>
            </p:cNvSpPr>
            <p:nvPr/>
          </p:nvSpPr>
          <p:spPr bwMode="auto">
            <a:xfrm>
              <a:off x="3577" y="3578"/>
              <a:ext cx="15" cy="72"/>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500" name="Rectangle 710"/>
            <p:cNvSpPr>
              <a:spLocks noChangeArrowheads="1"/>
            </p:cNvSpPr>
            <p:nvPr/>
          </p:nvSpPr>
          <p:spPr bwMode="auto">
            <a:xfrm>
              <a:off x="3463" y="3421"/>
              <a:ext cx="15" cy="8"/>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501" name="Rectangle 711"/>
            <p:cNvSpPr>
              <a:spLocks noChangeArrowheads="1"/>
            </p:cNvSpPr>
            <p:nvPr/>
          </p:nvSpPr>
          <p:spPr bwMode="auto">
            <a:xfrm>
              <a:off x="3463" y="3578"/>
              <a:ext cx="15" cy="7"/>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502" name="Rectangle 712"/>
            <p:cNvSpPr>
              <a:spLocks noChangeArrowheads="1"/>
            </p:cNvSpPr>
            <p:nvPr/>
          </p:nvSpPr>
          <p:spPr bwMode="auto">
            <a:xfrm>
              <a:off x="3463" y="3429"/>
              <a:ext cx="15" cy="149"/>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503" name="Rectangle 713"/>
            <p:cNvSpPr>
              <a:spLocks noChangeArrowheads="1"/>
            </p:cNvSpPr>
            <p:nvPr/>
          </p:nvSpPr>
          <p:spPr bwMode="auto">
            <a:xfrm>
              <a:off x="3406" y="3507"/>
              <a:ext cx="7" cy="14"/>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504" name="Rectangle 714"/>
            <p:cNvSpPr>
              <a:spLocks noChangeArrowheads="1"/>
            </p:cNvSpPr>
            <p:nvPr/>
          </p:nvSpPr>
          <p:spPr bwMode="auto">
            <a:xfrm>
              <a:off x="3470" y="3507"/>
              <a:ext cx="8" cy="14"/>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505" name="Rectangle 715"/>
            <p:cNvSpPr>
              <a:spLocks noChangeArrowheads="1"/>
            </p:cNvSpPr>
            <p:nvPr/>
          </p:nvSpPr>
          <p:spPr bwMode="auto">
            <a:xfrm>
              <a:off x="3413" y="3507"/>
              <a:ext cx="57" cy="14"/>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506" name="Rectangle 716"/>
            <p:cNvSpPr>
              <a:spLocks noChangeArrowheads="1"/>
            </p:cNvSpPr>
            <p:nvPr/>
          </p:nvSpPr>
          <p:spPr bwMode="auto">
            <a:xfrm>
              <a:off x="3413" y="2822"/>
              <a:ext cx="15" cy="8"/>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507" name="Rectangle 717"/>
            <p:cNvSpPr>
              <a:spLocks noChangeArrowheads="1"/>
            </p:cNvSpPr>
            <p:nvPr/>
          </p:nvSpPr>
          <p:spPr bwMode="auto">
            <a:xfrm>
              <a:off x="3413" y="3015"/>
              <a:ext cx="15" cy="7"/>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508" name="Rectangle 718"/>
            <p:cNvSpPr>
              <a:spLocks noChangeArrowheads="1"/>
            </p:cNvSpPr>
            <p:nvPr/>
          </p:nvSpPr>
          <p:spPr bwMode="auto">
            <a:xfrm>
              <a:off x="3413" y="2830"/>
              <a:ext cx="15" cy="185"/>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509" name="Rectangle 719"/>
            <p:cNvSpPr>
              <a:spLocks noChangeArrowheads="1"/>
            </p:cNvSpPr>
            <p:nvPr/>
          </p:nvSpPr>
          <p:spPr bwMode="auto">
            <a:xfrm>
              <a:off x="3349" y="2979"/>
              <a:ext cx="7" cy="15"/>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510" name="Rectangle 720"/>
            <p:cNvSpPr>
              <a:spLocks noChangeArrowheads="1"/>
            </p:cNvSpPr>
            <p:nvPr/>
          </p:nvSpPr>
          <p:spPr bwMode="auto">
            <a:xfrm>
              <a:off x="3356" y="2979"/>
              <a:ext cx="72" cy="15"/>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511" name="Rectangle 721"/>
            <p:cNvSpPr>
              <a:spLocks noChangeArrowheads="1"/>
            </p:cNvSpPr>
            <p:nvPr/>
          </p:nvSpPr>
          <p:spPr bwMode="auto">
            <a:xfrm>
              <a:off x="3413" y="2851"/>
              <a:ext cx="15" cy="135"/>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512" name="Rectangle 722"/>
            <p:cNvSpPr>
              <a:spLocks noChangeArrowheads="1"/>
            </p:cNvSpPr>
            <p:nvPr/>
          </p:nvSpPr>
          <p:spPr bwMode="auto">
            <a:xfrm>
              <a:off x="3349" y="2851"/>
              <a:ext cx="7" cy="14"/>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513" name="Rectangle 723"/>
            <p:cNvSpPr>
              <a:spLocks noChangeArrowheads="1"/>
            </p:cNvSpPr>
            <p:nvPr/>
          </p:nvSpPr>
          <p:spPr bwMode="auto">
            <a:xfrm>
              <a:off x="3356" y="2851"/>
              <a:ext cx="64" cy="14"/>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514" name="Rectangle 724"/>
            <p:cNvSpPr>
              <a:spLocks noChangeArrowheads="1"/>
            </p:cNvSpPr>
            <p:nvPr/>
          </p:nvSpPr>
          <p:spPr bwMode="auto">
            <a:xfrm>
              <a:off x="3349" y="2858"/>
              <a:ext cx="14" cy="7"/>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515" name="Rectangle 725"/>
            <p:cNvSpPr>
              <a:spLocks noChangeArrowheads="1"/>
            </p:cNvSpPr>
            <p:nvPr/>
          </p:nvSpPr>
          <p:spPr bwMode="auto">
            <a:xfrm>
              <a:off x="3349" y="2787"/>
              <a:ext cx="14" cy="7"/>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516" name="Rectangle 726"/>
            <p:cNvSpPr>
              <a:spLocks noChangeArrowheads="1"/>
            </p:cNvSpPr>
            <p:nvPr/>
          </p:nvSpPr>
          <p:spPr bwMode="auto">
            <a:xfrm>
              <a:off x="3349" y="2794"/>
              <a:ext cx="14" cy="64"/>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517" name="Rectangle 727"/>
            <p:cNvSpPr>
              <a:spLocks noChangeArrowheads="1"/>
            </p:cNvSpPr>
            <p:nvPr/>
          </p:nvSpPr>
          <p:spPr bwMode="auto">
            <a:xfrm>
              <a:off x="3349" y="2979"/>
              <a:ext cx="14" cy="7"/>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518" name="Rectangle 728"/>
            <p:cNvSpPr>
              <a:spLocks noChangeArrowheads="1"/>
            </p:cNvSpPr>
            <p:nvPr/>
          </p:nvSpPr>
          <p:spPr bwMode="auto">
            <a:xfrm>
              <a:off x="3349" y="3044"/>
              <a:ext cx="14" cy="7"/>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519" name="Rectangle 729"/>
            <p:cNvSpPr>
              <a:spLocks noChangeArrowheads="1"/>
            </p:cNvSpPr>
            <p:nvPr/>
          </p:nvSpPr>
          <p:spPr bwMode="auto">
            <a:xfrm>
              <a:off x="3349" y="2986"/>
              <a:ext cx="14" cy="58"/>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520" name="Rectangle 730"/>
            <p:cNvSpPr>
              <a:spLocks noChangeArrowheads="1"/>
            </p:cNvSpPr>
            <p:nvPr/>
          </p:nvSpPr>
          <p:spPr bwMode="auto">
            <a:xfrm>
              <a:off x="3442" y="2851"/>
              <a:ext cx="14" cy="7"/>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521" name="Rectangle 731"/>
            <p:cNvSpPr>
              <a:spLocks noChangeArrowheads="1"/>
            </p:cNvSpPr>
            <p:nvPr/>
          </p:nvSpPr>
          <p:spPr bwMode="auto">
            <a:xfrm>
              <a:off x="3442" y="2986"/>
              <a:ext cx="14" cy="8"/>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522" name="Rectangle 732"/>
            <p:cNvSpPr>
              <a:spLocks noChangeArrowheads="1"/>
            </p:cNvSpPr>
            <p:nvPr/>
          </p:nvSpPr>
          <p:spPr bwMode="auto">
            <a:xfrm>
              <a:off x="3442" y="2858"/>
              <a:ext cx="14" cy="128"/>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523" name="Freeform 733"/>
            <p:cNvSpPr>
              <a:spLocks/>
            </p:cNvSpPr>
            <p:nvPr/>
          </p:nvSpPr>
          <p:spPr bwMode="auto">
            <a:xfrm>
              <a:off x="3442" y="2894"/>
              <a:ext cx="50" cy="57"/>
            </a:xfrm>
            <a:custGeom>
              <a:avLst/>
              <a:gdLst>
                <a:gd name="T0" fmla="*/ 36 w 50"/>
                <a:gd name="T1" fmla="*/ 28 h 57"/>
                <a:gd name="T2" fmla="*/ 36 w 50"/>
                <a:gd name="T3" fmla="*/ 14 h 57"/>
                <a:gd name="T4" fmla="*/ 43 w 50"/>
                <a:gd name="T5" fmla="*/ 21 h 57"/>
                <a:gd name="T6" fmla="*/ 43 w 50"/>
                <a:gd name="T7" fmla="*/ 21 h 57"/>
                <a:gd name="T8" fmla="*/ 28 w 50"/>
                <a:gd name="T9" fmla="*/ 14 h 57"/>
                <a:gd name="T10" fmla="*/ 36 w 50"/>
                <a:gd name="T11" fmla="*/ 14 h 57"/>
                <a:gd name="T12" fmla="*/ 36 w 50"/>
                <a:gd name="T13" fmla="*/ 14 h 57"/>
                <a:gd name="T14" fmla="*/ 21 w 50"/>
                <a:gd name="T15" fmla="*/ 21 h 57"/>
                <a:gd name="T16" fmla="*/ 21 w 50"/>
                <a:gd name="T17" fmla="*/ 21 h 57"/>
                <a:gd name="T18" fmla="*/ 21 w 50"/>
                <a:gd name="T19" fmla="*/ 21 h 57"/>
                <a:gd name="T20" fmla="*/ 14 w 50"/>
                <a:gd name="T21" fmla="*/ 35 h 57"/>
                <a:gd name="T22" fmla="*/ 14 w 50"/>
                <a:gd name="T23" fmla="*/ 28 h 57"/>
                <a:gd name="T24" fmla="*/ 14 w 50"/>
                <a:gd name="T25" fmla="*/ 28 h 57"/>
                <a:gd name="T26" fmla="*/ 21 w 50"/>
                <a:gd name="T27" fmla="*/ 43 h 57"/>
                <a:gd name="T28" fmla="*/ 21 w 50"/>
                <a:gd name="T29" fmla="*/ 35 h 57"/>
                <a:gd name="T30" fmla="*/ 21 w 50"/>
                <a:gd name="T31" fmla="*/ 35 h 57"/>
                <a:gd name="T32" fmla="*/ 36 w 50"/>
                <a:gd name="T33" fmla="*/ 43 h 57"/>
                <a:gd name="T34" fmla="*/ 28 w 50"/>
                <a:gd name="T35" fmla="*/ 43 h 57"/>
                <a:gd name="T36" fmla="*/ 28 w 50"/>
                <a:gd name="T37" fmla="*/ 43 h 57"/>
                <a:gd name="T38" fmla="*/ 43 w 50"/>
                <a:gd name="T39" fmla="*/ 35 h 57"/>
                <a:gd name="T40" fmla="*/ 36 w 50"/>
                <a:gd name="T41" fmla="*/ 43 h 57"/>
                <a:gd name="T42" fmla="*/ 36 w 50"/>
                <a:gd name="T43" fmla="*/ 43 h 57"/>
                <a:gd name="T44" fmla="*/ 36 w 50"/>
                <a:gd name="T45" fmla="*/ 28 h 57"/>
                <a:gd name="T46" fmla="*/ 36 w 50"/>
                <a:gd name="T47" fmla="*/ 28 h 57"/>
                <a:gd name="T48" fmla="*/ 50 w 50"/>
                <a:gd name="T49" fmla="*/ 28 h 57"/>
                <a:gd name="T50" fmla="*/ 50 w 50"/>
                <a:gd name="T51" fmla="*/ 28 h 57"/>
                <a:gd name="T52" fmla="*/ 50 w 50"/>
                <a:gd name="T53" fmla="*/ 43 h 57"/>
                <a:gd name="T54" fmla="*/ 50 w 50"/>
                <a:gd name="T55" fmla="*/ 43 h 57"/>
                <a:gd name="T56" fmla="*/ 50 w 50"/>
                <a:gd name="T57" fmla="*/ 50 h 57"/>
                <a:gd name="T58" fmla="*/ 36 w 50"/>
                <a:gd name="T59" fmla="*/ 57 h 57"/>
                <a:gd name="T60" fmla="*/ 36 w 50"/>
                <a:gd name="T61" fmla="*/ 57 h 57"/>
                <a:gd name="T62" fmla="*/ 28 w 50"/>
                <a:gd name="T63" fmla="*/ 57 h 57"/>
                <a:gd name="T64" fmla="*/ 14 w 50"/>
                <a:gd name="T65" fmla="*/ 50 h 57"/>
                <a:gd name="T66" fmla="*/ 14 w 50"/>
                <a:gd name="T67" fmla="*/ 50 h 57"/>
                <a:gd name="T68" fmla="*/ 7 w 50"/>
                <a:gd name="T69" fmla="*/ 50 h 57"/>
                <a:gd name="T70" fmla="*/ 0 w 50"/>
                <a:gd name="T71" fmla="*/ 35 h 57"/>
                <a:gd name="T72" fmla="*/ 0 w 50"/>
                <a:gd name="T73" fmla="*/ 35 h 57"/>
                <a:gd name="T74" fmla="*/ 0 w 50"/>
                <a:gd name="T75" fmla="*/ 28 h 57"/>
                <a:gd name="T76" fmla="*/ 7 w 50"/>
                <a:gd name="T77" fmla="*/ 14 h 57"/>
                <a:gd name="T78" fmla="*/ 7 w 50"/>
                <a:gd name="T79" fmla="*/ 14 h 57"/>
                <a:gd name="T80" fmla="*/ 14 w 50"/>
                <a:gd name="T81" fmla="*/ 7 h 57"/>
                <a:gd name="T82" fmla="*/ 28 w 50"/>
                <a:gd name="T83" fmla="*/ 0 h 57"/>
                <a:gd name="T84" fmla="*/ 28 w 50"/>
                <a:gd name="T85" fmla="*/ 0 h 57"/>
                <a:gd name="T86" fmla="*/ 36 w 50"/>
                <a:gd name="T87" fmla="*/ 0 h 57"/>
                <a:gd name="T88" fmla="*/ 50 w 50"/>
                <a:gd name="T89" fmla="*/ 7 h 57"/>
                <a:gd name="T90" fmla="*/ 50 w 50"/>
                <a:gd name="T91" fmla="*/ 7 h 57"/>
                <a:gd name="T92" fmla="*/ 50 w 50"/>
                <a:gd name="T93" fmla="*/ 14 h 57"/>
                <a:gd name="T94" fmla="*/ 50 w 50"/>
                <a:gd name="T95" fmla="*/ 28 h 57"/>
                <a:gd name="T96" fmla="*/ 36 w 50"/>
                <a:gd name="T97" fmla="*/ 28 h 57"/>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50"/>
                <a:gd name="T148" fmla="*/ 0 h 57"/>
                <a:gd name="T149" fmla="*/ 50 w 50"/>
                <a:gd name="T150" fmla="*/ 57 h 57"/>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50" h="57">
                  <a:moveTo>
                    <a:pt x="36" y="28"/>
                  </a:moveTo>
                  <a:lnTo>
                    <a:pt x="36" y="14"/>
                  </a:lnTo>
                  <a:lnTo>
                    <a:pt x="43" y="21"/>
                  </a:lnTo>
                  <a:lnTo>
                    <a:pt x="28" y="14"/>
                  </a:lnTo>
                  <a:lnTo>
                    <a:pt x="36" y="14"/>
                  </a:lnTo>
                  <a:lnTo>
                    <a:pt x="21" y="21"/>
                  </a:lnTo>
                  <a:lnTo>
                    <a:pt x="14" y="35"/>
                  </a:lnTo>
                  <a:lnTo>
                    <a:pt x="14" y="28"/>
                  </a:lnTo>
                  <a:lnTo>
                    <a:pt x="21" y="43"/>
                  </a:lnTo>
                  <a:lnTo>
                    <a:pt x="21" y="35"/>
                  </a:lnTo>
                  <a:lnTo>
                    <a:pt x="36" y="43"/>
                  </a:lnTo>
                  <a:lnTo>
                    <a:pt x="28" y="43"/>
                  </a:lnTo>
                  <a:lnTo>
                    <a:pt x="43" y="35"/>
                  </a:lnTo>
                  <a:lnTo>
                    <a:pt x="36" y="43"/>
                  </a:lnTo>
                  <a:lnTo>
                    <a:pt x="36" y="28"/>
                  </a:lnTo>
                  <a:lnTo>
                    <a:pt x="50" y="28"/>
                  </a:lnTo>
                  <a:lnTo>
                    <a:pt x="50" y="43"/>
                  </a:lnTo>
                  <a:lnTo>
                    <a:pt x="50" y="50"/>
                  </a:lnTo>
                  <a:lnTo>
                    <a:pt x="36" y="57"/>
                  </a:lnTo>
                  <a:lnTo>
                    <a:pt x="28" y="57"/>
                  </a:lnTo>
                  <a:lnTo>
                    <a:pt x="14" y="50"/>
                  </a:lnTo>
                  <a:lnTo>
                    <a:pt x="7" y="50"/>
                  </a:lnTo>
                  <a:lnTo>
                    <a:pt x="0" y="35"/>
                  </a:lnTo>
                  <a:lnTo>
                    <a:pt x="0" y="28"/>
                  </a:lnTo>
                  <a:lnTo>
                    <a:pt x="7" y="14"/>
                  </a:lnTo>
                  <a:lnTo>
                    <a:pt x="14" y="7"/>
                  </a:lnTo>
                  <a:lnTo>
                    <a:pt x="28" y="0"/>
                  </a:lnTo>
                  <a:lnTo>
                    <a:pt x="36" y="0"/>
                  </a:lnTo>
                  <a:lnTo>
                    <a:pt x="50" y="7"/>
                  </a:lnTo>
                  <a:lnTo>
                    <a:pt x="50" y="14"/>
                  </a:lnTo>
                  <a:lnTo>
                    <a:pt x="50" y="28"/>
                  </a:lnTo>
                  <a:lnTo>
                    <a:pt x="36" y="28"/>
                  </a:lnTo>
                  <a:close/>
                </a:path>
              </a:pathLst>
            </a:custGeom>
            <a:blipFill dpi="0" rotWithShape="0">
              <a:blip r:embed="rId3" cstate="print"/>
              <a:srcRect/>
              <a:tile tx="0" ty="0" sx="100000" sy="100000" flip="none" algn="tl"/>
            </a:blipFill>
            <a:ln w="9525">
              <a:noFill/>
              <a:round/>
              <a:headEnd/>
              <a:tailEnd/>
            </a:ln>
          </p:spPr>
          <p:txBody>
            <a:bodyPr/>
            <a:lstStyle/>
            <a:p>
              <a:endParaRPr lang="en-US"/>
            </a:p>
          </p:txBody>
        </p:sp>
        <p:sp>
          <p:nvSpPr>
            <p:cNvPr id="141524" name="Freeform 734"/>
            <p:cNvSpPr>
              <a:spLocks/>
            </p:cNvSpPr>
            <p:nvPr/>
          </p:nvSpPr>
          <p:spPr bwMode="auto">
            <a:xfrm>
              <a:off x="3478" y="2922"/>
              <a:ext cx="14" cy="1"/>
            </a:xfrm>
            <a:custGeom>
              <a:avLst/>
              <a:gdLst>
                <a:gd name="T0" fmla="*/ 0 w 14"/>
                <a:gd name="T1" fmla="*/ 0 h 1"/>
                <a:gd name="T2" fmla="*/ 0 w 14"/>
                <a:gd name="T3" fmla="*/ 0 h 1"/>
                <a:gd name="T4" fmla="*/ 0 w 14"/>
                <a:gd name="T5" fmla="*/ 0 h 1"/>
                <a:gd name="T6" fmla="*/ 14 w 14"/>
                <a:gd name="T7" fmla="*/ 0 h 1"/>
                <a:gd name="T8" fmla="*/ 14 w 14"/>
                <a:gd name="T9" fmla="*/ 0 h 1"/>
                <a:gd name="T10" fmla="*/ 14 w 14"/>
                <a:gd name="T11" fmla="*/ 0 h 1"/>
                <a:gd name="T12" fmla="*/ 0 w 14"/>
                <a:gd name="T13" fmla="*/ 0 h 1"/>
                <a:gd name="T14" fmla="*/ 0 60000 65536"/>
                <a:gd name="T15" fmla="*/ 0 60000 65536"/>
                <a:gd name="T16" fmla="*/ 0 60000 65536"/>
                <a:gd name="T17" fmla="*/ 0 60000 65536"/>
                <a:gd name="T18" fmla="*/ 0 60000 65536"/>
                <a:gd name="T19" fmla="*/ 0 60000 65536"/>
                <a:gd name="T20" fmla="*/ 0 60000 65536"/>
                <a:gd name="T21" fmla="*/ 0 w 14"/>
                <a:gd name="T22" fmla="*/ 0 h 1"/>
                <a:gd name="T23" fmla="*/ 14 w 14"/>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 h="1">
                  <a:moveTo>
                    <a:pt x="0" y="0"/>
                  </a:moveTo>
                  <a:lnTo>
                    <a:pt x="0" y="0"/>
                  </a:lnTo>
                  <a:lnTo>
                    <a:pt x="14" y="0"/>
                  </a:lnTo>
                  <a:lnTo>
                    <a:pt x="0" y="0"/>
                  </a:lnTo>
                  <a:close/>
                </a:path>
              </a:pathLst>
            </a:custGeom>
            <a:blipFill dpi="0" rotWithShape="0">
              <a:blip r:embed="rId3" cstate="print"/>
              <a:srcRect/>
              <a:tile tx="0" ty="0" sx="100000" sy="100000" flip="none" algn="tl"/>
            </a:blipFill>
            <a:ln w="9525">
              <a:noFill/>
              <a:round/>
              <a:headEnd/>
              <a:tailEnd/>
            </a:ln>
          </p:spPr>
          <p:txBody>
            <a:bodyPr/>
            <a:lstStyle/>
            <a:p>
              <a:endParaRPr lang="en-US"/>
            </a:p>
          </p:txBody>
        </p:sp>
        <p:sp>
          <p:nvSpPr>
            <p:cNvPr id="141525" name="Rectangle 735"/>
            <p:cNvSpPr>
              <a:spLocks noChangeArrowheads="1"/>
            </p:cNvSpPr>
            <p:nvPr/>
          </p:nvSpPr>
          <p:spPr bwMode="auto">
            <a:xfrm>
              <a:off x="3520" y="2915"/>
              <a:ext cx="7" cy="14"/>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526" name="Rectangle 736"/>
            <p:cNvSpPr>
              <a:spLocks noChangeArrowheads="1"/>
            </p:cNvSpPr>
            <p:nvPr/>
          </p:nvSpPr>
          <p:spPr bwMode="auto">
            <a:xfrm>
              <a:off x="3478" y="2915"/>
              <a:ext cx="7" cy="14"/>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527" name="Rectangle 737"/>
            <p:cNvSpPr>
              <a:spLocks noChangeArrowheads="1"/>
            </p:cNvSpPr>
            <p:nvPr/>
          </p:nvSpPr>
          <p:spPr bwMode="auto">
            <a:xfrm>
              <a:off x="3485" y="2915"/>
              <a:ext cx="35" cy="14"/>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528" name="Rectangle 738"/>
            <p:cNvSpPr>
              <a:spLocks noChangeArrowheads="1"/>
            </p:cNvSpPr>
            <p:nvPr/>
          </p:nvSpPr>
          <p:spPr bwMode="auto">
            <a:xfrm>
              <a:off x="3449" y="2587"/>
              <a:ext cx="75" cy="123"/>
            </a:xfrm>
            <a:prstGeom prst="rect">
              <a:avLst/>
            </a:prstGeom>
            <a:noFill/>
            <a:ln w="9525">
              <a:noFill/>
              <a:miter lim="800000"/>
              <a:headEnd/>
              <a:tailEnd/>
            </a:ln>
          </p:spPr>
          <p:txBody>
            <a:bodyPr wrap="none" lIns="0" tIns="0" rIns="0" bIns="0">
              <a:spAutoFit/>
            </a:bodyPr>
            <a:lstStyle/>
            <a:p>
              <a:pPr eaLnBrk="1" hangingPunct="1"/>
              <a:r>
                <a:rPr lang="en-US" sz="1400" b="1">
                  <a:solidFill>
                    <a:srgbClr val="000000"/>
                  </a:solidFill>
                  <a:latin typeface="Times New Roman" pitchFamily="18" charset="0"/>
                </a:rPr>
                <a:t>V</a:t>
              </a:r>
              <a:endParaRPr lang="en-US" sz="2800">
                <a:solidFill>
                  <a:srgbClr val="000000"/>
                </a:solidFill>
                <a:latin typeface="Arial" pitchFamily="34" charset="0"/>
              </a:endParaRPr>
            </a:p>
          </p:txBody>
        </p:sp>
        <p:sp>
          <p:nvSpPr>
            <p:cNvPr id="141529" name="Rectangle 739"/>
            <p:cNvSpPr>
              <a:spLocks noChangeArrowheads="1"/>
            </p:cNvSpPr>
            <p:nvPr/>
          </p:nvSpPr>
          <p:spPr bwMode="auto">
            <a:xfrm>
              <a:off x="3535" y="2637"/>
              <a:ext cx="118" cy="97"/>
            </a:xfrm>
            <a:prstGeom prst="rect">
              <a:avLst/>
            </a:prstGeom>
            <a:noFill/>
            <a:ln w="9525">
              <a:noFill/>
              <a:miter lim="800000"/>
              <a:headEnd/>
              <a:tailEnd/>
            </a:ln>
          </p:spPr>
          <p:txBody>
            <a:bodyPr wrap="none" lIns="0" tIns="0" rIns="0" bIns="0">
              <a:spAutoFit/>
            </a:bodyPr>
            <a:lstStyle/>
            <a:p>
              <a:pPr eaLnBrk="1" hangingPunct="1"/>
              <a:r>
                <a:rPr lang="en-US" sz="1100" b="1">
                  <a:solidFill>
                    <a:srgbClr val="000000"/>
                  </a:solidFill>
                  <a:latin typeface="Times New Roman" pitchFamily="18" charset="0"/>
                </a:rPr>
                <a:t>DD</a:t>
              </a:r>
              <a:endParaRPr lang="en-US" sz="2800">
                <a:solidFill>
                  <a:srgbClr val="000000"/>
                </a:solidFill>
                <a:latin typeface="Arial" pitchFamily="34" charset="0"/>
              </a:endParaRPr>
            </a:p>
          </p:txBody>
        </p:sp>
        <p:sp>
          <p:nvSpPr>
            <p:cNvPr id="141530" name="Rectangle 740"/>
            <p:cNvSpPr>
              <a:spLocks noChangeArrowheads="1"/>
            </p:cNvSpPr>
            <p:nvPr/>
          </p:nvSpPr>
          <p:spPr bwMode="auto">
            <a:xfrm>
              <a:off x="3749" y="2822"/>
              <a:ext cx="14" cy="8"/>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531" name="Rectangle 741"/>
            <p:cNvSpPr>
              <a:spLocks noChangeArrowheads="1"/>
            </p:cNvSpPr>
            <p:nvPr/>
          </p:nvSpPr>
          <p:spPr bwMode="auto">
            <a:xfrm>
              <a:off x="3749" y="3015"/>
              <a:ext cx="14" cy="7"/>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532" name="Rectangle 742"/>
            <p:cNvSpPr>
              <a:spLocks noChangeArrowheads="1"/>
            </p:cNvSpPr>
            <p:nvPr/>
          </p:nvSpPr>
          <p:spPr bwMode="auto">
            <a:xfrm>
              <a:off x="3749" y="2830"/>
              <a:ext cx="14" cy="185"/>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533" name="Rectangle 743"/>
            <p:cNvSpPr>
              <a:spLocks noChangeArrowheads="1"/>
            </p:cNvSpPr>
            <p:nvPr/>
          </p:nvSpPr>
          <p:spPr bwMode="auto">
            <a:xfrm>
              <a:off x="3813" y="2979"/>
              <a:ext cx="7" cy="15"/>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534" name="Rectangle 744"/>
            <p:cNvSpPr>
              <a:spLocks noChangeArrowheads="1"/>
            </p:cNvSpPr>
            <p:nvPr/>
          </p:nvSpPr>
          <p:spPr bwMode="auto">
            <a:xfrm>
              <a:off x="3749" y="2979"/>
              <a:ext cx="64" cy="15"/>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535" name="Rectangle 745"/>
            <p:cNvSpPr>
              <a:spLocks noChangeArrowheads="1"/>
            </p:cNvSpPr>
            <p:nvPr/>
          </p:nvSpPr>
          <p:spPr bwMode="auto">
            <a:xfrm>
              <a:off x="3749" y="2851"/>
              <a:ext cx="14" cy="135"/>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536" name="Rectangle 746"/>
            <p:cNvSpPr>
              <a:spLocks noChangeArrowheads="1"/>
            </p:cNvSpPr>
            <p:nvPr/>
          </p:nvSpPr>
          <p:spPr bwMode="auto">
            <a:xfrm>
              <a:off x="3813" y="2851"/>
              <a:ext cx="7" cy="14"/>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537" name="Rectangle 747"/>
            <p:cNvSpPr>
              <a:spLocks noChangeArrowheads="1"/>
            </p:cNvSpPr>
            <p:nvPr/>
          </p:nvSpPr>
          <p:spPr bwMode="auto">
            <a:xfrm>
              <a:off x="3756" y="2851"/>
              <a:ext cx="57" cy="14"/>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538" name="Rectangle 748"/>
            <p:cNvSpPr>
              <a:spLocks noChangeArrowheads="1"/>
            </p:cNvSpPr>
            <p:nvPr/>
          </p:nvSpPr>
          <p:spPr bwMode="auto">
            <a:xfrm>
              <a:off x="3806" y="2858"/>
              <a:ext cx="14" cy="7"/>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539" name="Rectangle 749"/>
            <p:cNvSpPr>
              <a:spLocks noChangeArrowheads="1"/>
            </p:cNvSpPr>
            <p:nvPr/>
          </p:nvSpPr>
          <p:spPr bwMode="auto">
            <a:xfrm>
              <a:off x="3806" y="2787"/>
              <a:ext cx="14" cy="7"/>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540" name="Rectangle 750"/>
            <p:cNvSpPr>
              <a:spLocks noChangeArrowheads="1"/>
            </p:cNvSpPr>
            <p:nvPr/>
          </p:nvSpPr>
          <p:spPr bwMode="auto">
            <a:xfrm>
              <a:off x="3806" y="2794"/>
              <a:ext cx="14" cy="64"/>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541" name="Rectangle 751"/>
            <p:cNvSpPr>
              <a:spLocks noChangeArrowheads="1"/>
            </p:cNvSpPr>
            <p:nvPr/>
          </p:nvSpPr>
          <p:spPr bwMode="auto">
            <a:xfrm>
              <a:off x="3806" y="2979"/>
              <a:ext cx="14" cy="7"/>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542" name="Rectangle 752"/>
            <p:cNvSpPr>
              <a:spLocks noChangeArrowheads="1"/>
            </p:cNvSpPr>
            <p:nvPr/>
          </p:nvSpPr>
          <p:spPr bwMode="auto">
            <a:xfrm>
              <a:off x="3806" y="3044"/>
              <a:ext cx="14" cy="7"/>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543" name="Rectangle 753"/>
            <p:cNvSpPr>
              <a:spLocks noChangeArrowheads="1"/>
            </p:cNvSpPr>
            <p:nvPr/>
          </p:nvSpPr>
          <p:spPr bwMode="auto">
            <a:xfrm>
              <a:off x="3806" y="2986"/>
              <a:ext cx="14" cy="58"/>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544" name="Rectangle 754"/>
            <p:cNvSpPr>
              <a:spLocks noChangeArrowheads="1"/>
            </p:cNvSpPr>
            <p:nvPr/>
          </p:nvSpPr>
          <p:spPr bwMode="auto">
            <a:xfrm>
              <a:off x="3720" y="2851"/>
              <a:ext cx="14" cy="7"/>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545" name="Rectangle 755"/>
            <p:cNvSpPr>
              <a:spLocks noChangeArrowheads="1"/>
            </p:cNvSpPr>
            <p:nvPr/>
          </p:nvSpPr>
          <p:spPr bwMode="auto">
            <a:xfrm>
              <a:off x="3720" y="2986"/>
              <a:ext cx="14" cy="8"/>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546" name="Rectangle 756"/>
            <p:cNvSpPr>
              <a:spLocks noChangeArrowheads="1"/>
            </p:cNvSpPr>
            <p:nvPr/>
          </p:nvSpPr>
          <p:spPr bwMode="auto">
            <a:xfrm>
              <a:off x="3720" y="2858"/>
              <a:ext cx="14" cy="128"/>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547" name="Freeform 757"/>
            <p:cNvSpPr>
              <a:spLocks/>
            </p:cNvSpPr>
            <p:nvPr/>
          </p:nvSpPr>
          <p:spPr bwMode="auto">
            <a:xfrm>
              <a:off x="3677" y="2894"/>
              <a:ext cx="50" cy="57"/>
            </a:xfrm>
            <a:custGeom>
              <a:avLst/>
              <a:gdLst>
                <a:gd name="T0" fmla="*/ 36 w 50"/>
                <a:gd name="T1" fmla="*/ 35 h 57"/>
                <a:gd name="T2" fmla="*/ 29 w 50"/>
                <a:gd name="T3" fmla="*/ 21 h 57"/>
                <a:gd name="T4" fmla="*/ 36 w 50"/>
                <a:gd name="T5" fmla="*/ 21 h 57"/>
                <a:gd name="T6" fmla="*/ 36 w 50"/>
                <a:gd name="T7" fmla="*/ 21 h 57"/>
                <a:gd name="T8" fmla="*/ 29 w 50"/>
                <a:gd name="T9" fmla="*/ 14 h 57"/>
                <a:gd name="T10" fmla="*/ 36 w 50"/>
                <a:gd name="T11" fmla="*/ 14 h 57"/>
                <a:gd name="T12" fmla="*/ 36 w 50"/>
                <a:gd name="T13" fmla="*/ 14 h 57"/>
                <a:gd name="T14" fmla="*/ 22 w 50"/>
                <a:gd name="T15" fmla="*/ 21 h 57"/>
                <a:gd name="T16" fmla="*/ 22 w 50"/>
                <a:gd name="T17" fmla="*/ 21 h 57"/>
                <a:gd name="T18" fmla="*/ 22 w 50"/>
                <a:gd name="T19" fmla="*/ 21 h 57"/>
                <a:gd name="T20" fmla="*/ 15 w 50"/>
                <a:gd name="T21" fmla="*/ 35 h 57"/>
                <a:gd name="T22" fmla="*/ 15 w 50"/>
                <a:gd name="T23" fmla="*/ 28 h 57"/>
                <a:gd name="T24" fmla="*/ 15 w 50"/>
                <a:gd name="T25" fmla="*/ 28 h 57"/>
                <a:gd name="T26" fmla="*/ 22 w 50"/>
                <a:gd name="T27" fmla="*/ 43 h 57"/>
                <a:gd name="T28" fmla="*/ 22 w 50"/>
                <a:gd name="T29" fmla="*/ 35 h 57"/>
                <a:gd name="T30" fmla="*/ 22 w 50"/>
                <a:gd name="T31" fmla="*/ 35 h 57"/>
                <a:gd name="T32" fmla="*/ 36 w 50"/>
                <a:gd name="T33" fmla="*/ 43 h 57"/>
                <a:gd name="T34" fmla="*/ 29 w 50"/>
                <a:gd name="T35" fmla="*/ 50 h 57"/>
                <a:gd name="T36" fmla="*/ 29 w 50"/>
                <a:gd name="T37" fmla="*/ 50 h 57"/>
                <a:gd name="T38" fmla="*/ 36 w 50"/>
                <a:gd name="T39" fmla="*/ 43 h 57"/>
                <a:gd name="T40" fmla="*/ 29 w 50"/>
                <a:gd name="T41" fmla="*/ 43 h 57"/>
                <a:gd name="T42" fmla="*/ 29 w 50"/>
                <a:gd name="T43" fmla="*/ 43 h 57"/>
                <a:gd name="T44" fmla="*/ 36 w 50"/>
                <a:gd name="T45" fmla="*/ 28 h 57"/>
                <a:gd name="T46" fmla="*/ 36 w 50"/>
                <a:gd name="T47" fmla="*/ 28 h 57"/>
                <a:gd name="T48" fmla="*/ 50 w 50"/>
                <a:gd name="T49" fmla="*/ 35 h 57"/>
                <a:gd name="T50" fmla="*/ 50 w 50"/>
                <a:gd name="T51" fmla="*/ 35 h 57"/>
                <a:gd name="T52" fmla="*/ 43 w 50"/>
                <a:gd name="T53" fmla="*/ 50 h 57"/>
                <a:gd name="T54" fmla="*/ 43 w 50"/>
                <a:gd name="T55" fmla="*/ 50 h 57"/>
                <a:gd name="T56" fmla="*/ 43 w 50"/>
                <a:gd name="T57" fmla="*/ 50 h 57"/>
                <a:gd name="T58" fmla="*/ 36 w 50"/>
                <a:gd name="T59" fmla="*/ 57 h 57"/>
                <a:gd name="T60" fmla="*/ 36 w 50"/>
                <a:gd name="T61" fmla="*/ 57 h 57"/>
                <a:gd name="T62" fmla="*/ 29 w 50"/>
                <a:gd name="T63" fmla="*/ 57 h 57"/>
                <a:gd name="T64" fmla="*/ 15 w 50"/>
                <a:gd name="T65" fmla="*/ 50 h 57"/>
                <a:gd name="T66" fmla="*/ 15 w 50"/>
                <a:gd name="T67" fmla="*/ 50 h 57"/>
                <a:gd name="T68" fmla="*/ 7 w 50"/>
                <a:gd name="T69" fmla="*/ 50 h 57"/>
                <a:gd name="T70" fmla="*/ 0 w 50"/>
                <a:gd name="T71" fmla="*/ 35 h 57"/>
                <a:gd name="T72" fmla="*/ 0 w 50"/>
                <a:gd name="T73" fmla="*/ 35 h 57"/>
                <a:gd name="T74" fmla="*/ 0 w 50"/>
                <a:gd name="T75" fmla="*/ 28 h 57"/>
                <a:gd name="T76" fmla="*/ 7 w 50"/>
                <a:gd name="T77" fmla="*/ 14 h 57"/>
                <a:gd name="T78" fmla="*/ 7 w 50"/>
                <a:gd name="T79" fmla="*/ 14 h 57"/>
                <a:gd name="T80" fmla="*/ 15 w 50"/>
                <a:gd name="T81" fmla="*/ 7 h 57"/>
                <a:gd name="T82" fmla="*/ 29 w 50"/>
                <a:gd name="T83" fmla="*/ 0 h 57"/>
                <a:gd name="T84" fmla="*/ 29 w 50"/>
                <a:gd name="T85" fmla="*/ 0 h 57"/>
                <a:gd name="T86" fmla="*/ 36 w 50"/>
                <a:gd name="T87" fmla="*/ 7 h 57"/>
                <a:gd name="T88" fmla="*/ 43 w 50"/>
                <a:gd name="T89" fmla="*/ 14 h 57"/>
                <a:gd name="T90" fmla="*/ 43 w 50"/>
                <a:gd name="T91" fmla="*/ 14 h 57"/>
                <a:gd name="T92" fmla="*/ 43 w 50"/>
                <a:gd name="T93" fmla="*/ 14 h 57"/>
                <a:gd name="T94" fmla="*/ 50 w 50"/>
                <a:gd name="T95" fmla="*/ 28 h 57"/>
                <a:gd name="T96" fmla="*/ 36 w 50"/>
                <a:gd name="T97" fmla="*/ 35 h 57"/>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50"/>
                <a:gd name="T148" fmla="*/ 0 h 57"/>
                <a:gd name="T149" fmla="*/ 50 w 50"/>
                <a:gd name="T150" fmla="*/ 57 h 57"/>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50" h="57">
                  <a:moveTo>
                    <a:pt x="36" y="35"/>
                  </a:moveTo>
                  <a:lnTo>
                    <a:pt x="29" y="21"/>
                  </a:lnTo>
                  <a:lnTo>
                    <a:pt x="36" y="21"/>
                  </a:lnTo>
                  <a:lnTo>
                    <a:pt x="29" y="14"/>
                  </a:lnTo>
                  <a:lnTo>
                    <a:pt x="36" y="14"/>
                  </a:lnTo>
                  <a:lnTo>
                    <a:pt x="22" y="21"/>
                  </a:lnTo>
                  <a:lnTo>
                    <a:pt x="15" y="35"/>
                  </a:lnTo>
                  <a:lnTo>
                    <a:pt x="15" y="28"/>
                  </a:lnTo>
                  <a:lnTo>
                    <a:pt x="22" y="43"/>
                  </a:lnTo>
                  <a:lnTo>
                    <a:pt x="22" y="35"/>
                  </a:lnTo>
                  <a:lnTo>
                    <a:pt x="36" y="43"/>
                  </a:lnTo>
                  <a:lnTo>
                    <a:pt x="29" y="50"/>
                  </a:lnTo>
                  <a:lnTo>
                    <a:pt x="36" y="43"/>
                  </a:lnTo>
                  <a:lnTo>
                    <a:pt x="29" y="43"/>
                  </a:lnTo>
                  <a:lnTo>
                    <a:pt x="36" y="28"/>
                  </a:lnTo>
                  <a:lnTo>
                    <a:pt x="50" y="35"/>
                  </a:lnTo>
                  <a:lnTo>
                    <a:pt x="43" y="50"/>
                  </a:lnTo>
                  <a:lnTo>
                    <a:pt x="36" y="57"/>
                  </a:lnTo>
                  <a:lnTo>
                    <a:pt x="29" y="57"/>
                  </a:lnTo>
                  <a:lnTo>
                    <a:pt x="15" y="50"/>
                  </a:lnTo>
                  <a:lnTo>
                    <a:pt x="7" y="50"/>
                  </a:lnTo>
                  <a:lnTo>
                    <a:pt x="0" y="35"/>
                  </a:lnTo>
                  <a:lnTo>
                    <a:pt x="0" y="28"/>
                  </a:lnTo>
                  <a:lnTo>
                    <a:pt x="7" y="14"/>
                  </a:lnTo>
                  <a:lnTo>
                    <a:pt x="15" y="7"/>
                  </a:lnTo>
                  <a:lnTo>
                    <a:pt x="29" y="0"/>
                  </a:lnTo>
                  <a:lnTo>
                    <a:pt x="36" y="7"/>
                  </a:lnTo>
                  <a:lnTo>
                    <a:pt x="43" y="14"/>
                  </a:lnTo>
                  <a:lnTo>
                    <a:pt x="50" y="28"/>
                  </a:lnTo>
                  <a:lnTo>
                    <a:pt x="36" y="35"/>
                  </a:lnTo>
                  <a:close/>
                </a:path>
              </a:pathLst>
            </a:custGeom>
            <a:blipFill dpi="0" rotWithShape="0">
              <a:blip r:embed="rId3" cstate="print"/>
              <a:srcRect/>
              <a:tile tx="0" ty="0" sx="100000" sy="100000" flip="none" algn="tl"/>
            </a:blipFill>
            <a:ln w="9525">
              <a:noFill/>
              <a:round/>
              <a:headEnd/>
              <a:tailEnd/>
            </a:ln>
          </p:spPr>
          <p:txBody>
            <a:bodyPr/>
            <a:lstStyle/>
            <a:p>
              <a:endParaRPr lang="en-US"/>
            </a:p>
          </p:txBody>
        </p:sp>
        <p:sp>
          <p:nvSpPr>
            <p:cNvPr id="141548" name="Freeform 758"/>
            <p:cNvSpPr>
              <a:spLocks/>
            </p:cNvSpPr>
            <p:nvPr/>
          </p:nvSpPr>
          <p:spPr bwMode="auto">
            <a:xfrm>
              <a:off x="3713" y="2922"/>
              <a:ext cx="14" cy="7"/>
            </a:xfrm>
            <a:custGeom>
              <a:avLst/>
              <a:gdLst>
                <a:gd name="T0" fmla="*/ 0 w 14"/>
                <a:gd name="T1" fmla="*/ 0 h 7"/>
                <a:gd name="T2" fmla="*/ 0 w 14"/>
                <a:gd name="T3" fmla="*/ 0 h 7"/>
                <a:gd name="T4" fmla="*/ 0 w 14"/>
                <a:gd name="T5" fmla="*/ 7 h 7"/>
                <a:gd name="T6" fmla="*/ 14 w 14"/>
                <a:gd name="T7" fmla="*/ 0 h 7"/>
                <a:gd name="T8" fmla="*/ 14 w 14"/>
                <a:gd name="T9" fmla="*/ 7 h 7"/>
                <a:gd name="T10" fmla="*/ 14 w 14"/>
                <a:gd name="T11" fmla="*/ 7 h 7"/>
                <a:gd name="T12" fmla="*/ 0 w 14"/>
                <a:gd name="T13" fmla="*/ 0 h 7"/>
                <a:gd name="T14" fmla="*/ 0 60000 65536"/>
                <a:gd name="T15" fmla="*/ 0 60000 65536"/>
                <a:gd name="T16" fmla="*/ 0 60000 65536"/>
                <a:gd name="T17" fmla="*/ 0 60000 65536"/>
                <a:gd name="T18" fmla="*/ 0 60000 65536"/>
                <a:gd name="T19" fmla="*/ 0 60000 65536"/>
                <a:gd name="T20" fmla="*/ 0 60000 65536"/>
                <a:gd name="T21" fmla="*/ 0 w 14"/>
                <a:gd name="T22" fmla="*/ 0 h 7"/>
                <a:gd name="T23" fmla="*/ 14 w 14"/>
                <a:gd name="T24" fmla="*/ 7 h 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 h="7">
                  <a:moveTo>
                    <a:pt x="0" y="0"/>
                  </a:moveTo>
                  <a:lnTo>
                    <a:pt x="0" y="0"/>
                  </a:lnTo>
                  <a:lnTo>
                    <a:pt x="0" y="7"/>
                  </a:lnTo>
                  <a:lnTo>
                    <a:pt x="14" y="0"/>
                  </a:lnTo>
                  <a:lnTo>
                    <a:pt x="14" y="7"/>
                  </a:lnTo>
                  <a:lnTo>
                    <a:pt x="0" y="0"/>
                  </a:lnTo>
                  <a:close/>
                </a:path>
              </a:pathLst>
            </a:custGeom>
            <a:blipFill dpi="0" rotWithShape="0">
              <a:blip r:embed="rId3" cstate="print"/>
              <a:srcRect/>
              <a:tile tx="0" ty="0" sx="100000" sy="100000" flip="none" algn="tl"/>
            </a:blipFill>
            <a:ln w="9525">
              <a:noFill/>
              <a:round/>
              <a:headEnd/>
              <a:tailEnd/>
            </a:ln>
          </p:spPr>
          <p:txBody>
            <a:bodyPr/>
            <a:lstStyle/>
            <a:p>
              <a:endParaRPr lang="en-US"/>
            </a:p>
          </p:txBody>
        </p:sp>
        <p:sp>
          <p:nvSpPr>
            <p:cNvPr id="141549" name="Rectangle 759"/>
            <p:cNvSpPr>
              <a:spLocks noChangeArrowheads="1"/>
            </p:cNvSpPr>
            <p:nvPr/>
          </p:nvSpPr>
          <p:spPr bwMode="auto">
            <a:xfrm>
              <a:off x="3642" y="2915"/>
              <a:ext cx="7" cy="14"/>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550" name="Rectangle 760"/>
            <p:cNvSpPr>
              <a:spLocks noChangeArrowheads="1"/>
            </p:cNvSpPr>
            <p:nvPr/>
          </p:nvSpPr>
          <p:spPr bwMode="auto">
            <a:xfrm>
              <a:off x="3684" y="2915"/>
              <a:ext cx="8" cy="14"/>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551" name="Rectangle 761"/>
            <p:cNvSpPr>
              <a:spLocks noChangeArrowheads="1"/>
            </p:cNvSpPr>
            <p:nvPr/>
          </p:nvSpPr>
          <p:spPr bwMode="auto">
            <a:xfrm>
              <a:off x="3649" y="2915"/>
              <a:ext cx="35" cy="14"/>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552" name="Rectangle 762"/>
            <p:cNvSpPr>
              <a:spLocks noChangeArrowheads="1"/>
            </p:cNvSpPr>
            <p:nvPr/>
          </p:nvSpPr>
          <p:spPr bwMode="auto">
            <a:xfrm>
              <a:off x="3285" y="2780"/>
              <a:ext cx="7" cy="14"/>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553" name="Rectangle 763"/>
            <p:cNvSpPr>
              <a:spLocks noChangeArrowheads="1"/>
            </p:cNvSpPr>
            <p:nvPr/>
          </p:nvSpPr>
          <p:spPr bwMode="auto">
            <a:xfrm>
              <a:off x="3848" y="2780"/>
              <a:ext cx="8" cy="14"/>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554" name="Rectangle 764"/>
            <p:cNvSpPr>
              <a:spLocks noChangeArrowheads="1"/>
            </p:cNvSpPr>
            <p:nvPr/>
          </p:nvSpPr>
          <p:spPr bwMode="auto">
            <a:xfrm>
              <a:off x="3292" y="2780"/>
              <a:ext cx="556" cy="14"/>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555" name="Rectangle 765"/>
            <p:cNvSpPr>
              <a:spLocks noChangeArrowheads="1"/>
            </p:cNvSpPr>
            <p:nvPr/>
          </p:nvSpPr>
          <p:spPr bwMode="auto">
            <a:xfrm>
              <a:off x="3349" y="3044"/>
              <a:ext cx="7" cy="14"/>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556" name="Rectangle 766"/>
            <p:cNvSpPr>
              <a:spLocks noChangeArrowheads="1"/>
            </p:cNvSpPr>
            <p:nvPr/>
          </p:nvSpPr>
          <p:spPr bwMode="auto">
            <a:xfrm>
              <a:off x="3199" y="3044"/>
              <a:ext cx="7" cy="14"/>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557" name="Rectangle 767"/>
            <p:cNvSpPr>
              <a:spLocks noChangeArrowheads="1"/>
            </p:cNvSpPr>
            <p:nvPr/>
          </p:nvSpPr>
          <p:spPr bwMode="auto">
            <a:xfrm>
              <a:off x="3206" y="3044"/>
              <a:ext cx="143" cy="14"/>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558" name="Freeform 768"/>
            <p:cNvSpPr>
              <a:spLocks/>
            </p:cNvSpPr>
            <p:nvPr/>
          </p:nvSpPr>
          <p:spPr bwMode="auto">
            <a:xfrm>
              <a:off x="3342" y="3036"/>
              <a:ext cx="29" cy="29"/>
            </a:xfrm>
            <a:custGeom>
              <a:avLst/>
              <a:gdLst>
                <a:gd name="T0" fmla="*/ 29 w 29"/>
                <a:gd name="T1" fmla="*/ 15 h 29"/>
                <a:gd name="T2" fmla="*/ 21 w 29"/>
                <a:gd name="T3" fmla="*/ 0 h 29"/>
                <a:gd name="T4" fmla="*/ 14 w 29"/>
                <a:gd name="T5" fmla="*/ 0 h 29"/>
                <a:gd name="T6" fmla="*/ 7 w 29"/>
                <a:gd name="T7" fmla="*/ 0 h 29"/>
                <a:gd name="T8" fmla="*/ 0 w 29"/>
                <a:gd name="T9" fmla="*/ 15 h 29"/>
                <a:gd name="T10" fmla="*/ 7 w 29"/>
                <a:gd name="T11" fmla="*/ 22 h 29"/>
                <a:gd name="T12" fmla="*/ 14 w 29"/>
                <a:gd name="T13" fmla="*/ 29 h 29"/>
                <a:gd name="T14" fmla="*/ 21 w 29"/>
                <a:gd name="T15" fmla="*/ 22 h 29"/>
                <a:gd name="T16" fmla="*/ 29 w 29"/>
                <a:gd name="T17" fmla="*/ 15 h 2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9"/>
                <a:gd name="T28" fmla="*/ 0 h 29"/>
                <a:gd name="T29" fmla="*/ 29 w 29"/>
                <a:gd name="T30" fmla="*/ 29 h 2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9" h="29">
                  <a:moveTo>
                    <a:pt x="29" y="15"/>
                  </a:moveTo>
                  <a:lnTo>
                    <a:pt x="21" y="0"/>
                  </a:lnTo>
                  <a:lnTo>
                    <a:pt x="14" y="0"/>
                  </a:lnTo>
                  <a:lnTo>
                    <a:pt x="7" y="0"/>
                  </a:lnTo>
                  <a:lnTo>
                    <a:pt x="0" y="15"/>
                  </a:lnTo>
                  <a:lnTo>
                    <a:pt x="7" y="22"/>
                  </a:lnTo>
                  <a:lnTo>
                    <a:pt x="14" y="29"/>
                  </a:lnTo>
                  <a:lnTo>
                    <a:pt x="21" y="22"/>
                  </a:lnTo>
                  <a:lnTo>
                    <a:pt x="29" y="15"/>
                  </a:lnTo>
                  <a:close/>
                </a:path>
              </a:pathLst>
            </a:custGeom>
            <a:blipFill dpi="0" rotWithShape="0">
              <a:blip r:embed="rId3" cstate="print"/>
              <a:srcRect/>
              <a:tile tx="0" ty="0" sx="100000" sy="100000" flip="none" algn="tl"/>
            </a:blipFill>
            <a:ln w="9525">
              <a:noFill/>
              <a:round/>
              <a:headEnd/>
              <a:tailEnd/>
            </a:ln>
          </p:spPr>
          <p:txBody>
            <a:bodyPr/>
            <a:lstStyle/>
            <a:p>
              <a:endParaRPr lang="en-US"/>
            </a:p>
          </p:txBody>
        </p:sp>
        <p:sp>
          <p:nvSpPr>
            <p:cNvPr id="141559" name="Freeform 769"/>
            <p:cNvSpPr>
              <a:spLocks/>
            </p:cNvSpPr>
            <p:nvPr/>
          </p:nvSpPr>
          <p:spPr bwMode="auto">
            <a:xfrm>
              <a:off x="3335" y="3029"/>
              <a:ext cx="43" cy="43"/>
            </a:xfrm>
            <a:custGeom>
              <a:avLst/>
              <a:gdLst>
                <a:gd name="T0" fmla="*/ 28 w 43"/>
                <a:gd name="T1" fmla="*/ 29 h 43"/>
                <a:gd name="T2" fmla="*/ 21 w 43"/>
                <a:gd name="T3" fmla="*/ 15 h 43"/>
                <a:gd name="T4" fmla="*/ 28 w 43"/>
                <a:gd name="T5" fmla="*/ 15 h 43"/>
                <a:gd name="T6" fmla="*/ 28 w 43"/>
                <a:gd name="T7" fmla="*/ 15 h 43"/>
                <a:gd name="T8" fmla="*/ 21 w 43"/>
                <a:gd name="T9" fmla="*/ 15 h 43"/>
                <a:gd name="T10" fmla="*/ 21 w 43"/>
                <a:gd name="T11" fmla="*/ 15 h 43"/>
                <a:gd name="T12" fmla="*/ 21 w 43"/>
                <a:gd name="T13" fmla="*/ 15 h 43"/>
                <a:gd name="T14" fmla="*/ 14 w 43"/>
                <a:gd name="T15" fmla="*/ 15 h 43"/>
                <a:gd name="T16" fmla="*/ 21 w 43"/>
                <a:gd name="T17" fmla="*/ 15 h 43"/>
                <a:gd name="T18" fmla="*/ 21 w 43"/>
                <a:gd name="T19" fmla="*/ 15 h 43"/>
                <a:gd name="T20" fmla="*/ 14 w 43"/>
                <a:gd name="T21" fmla="*/ 29 h 43"/>
                <a:gd name="T22" fmla="*/ 14 w 43"/>
                <a:gd name="T23" fmla="*/ 22 h 43"/>
                <a:gd name="T24" fmla="*/ 14 w 43"/>
                <a:gd name="T25" fmla="*/ 22 h 43"/>
                <a:gd name="T26" fmla="*/ 21 w 43"/>
                <a:gd name="T27" fmla="*/ 29 h 43"/>
                <a:gd name="T28" fmla="*/ 21 w 43"/>
                <a:gd name="T29" fmla="*/ 29 h 43"/>
                <a:gd name="T30" fmla="*/ 21 w 43"/>
                <a:gd name="T31" fmla="*/ 29 h 43"/>
                <a:gd name="T32" fmla="*/ 28 w 43"/>
                <a:gd name="T33" fmla="*/ 36 h 43"/>
                <a:gd name="T34" fmla="*/ 21 w 43"/>
                <a:gd name="T35" fmla="*/ 36 h 43"/>
                <a:gd name="T36" fmla="*/ 21 w 43"/>
                <a:gd name="T37" fmla="*/ 36 h 43"/>
                <a:gd name="T38" fmla="*/ 28 w 43"/>
                <a:gd name="T39" fmla="*/ 29 h 43"/>
                <a:gd name="T40" fmla="*/ 28 w 43"/>
                <a:gd name="T41" fmla="*/ 29 h 43"/>
                <a:gd name="T42" fmla="*/ 28 w 43"/>
                <a:gd name="T43" fmla="*/ 29 h 43"/>
                <a:gd name="T44" fmla="*/ 36 w 43"/>
                <a:gd name="T45" fmla="*/ 22 h 43"/>
                <a:gd name="T46" fmla="*/ 36 w 43"/>
                <a:gd name="T47" fmla="*/ 22 h 43"/>
                <a:gd name="T48" fmla="*/ 43 w 43"/>
                <a:gd name="T49" fmla="*/ 29 h 43"/>
                <a:gd name="T50" fmla="*/ 43 w 43"/>
                <a:gd name="T51" fmla="*/ 29 h 43"/>
                <a:gd name="T52" fmla="*/ 36 w 43"/>
                <a:gd name="T53" fmla="*/ 36 h 43"/>
                <a:gd name="T54" fmla="*/ 36 w 43"/>
                <a:gd name="T55" fmla="*/ 36 h 43"/>
                <a:gd name="T56" fmla="*/ 36 w 43"/>
                <a:gd name="T57" fmla="*/ 36 h 43"/>
                <a:gd name="T58" fmla="*/ 28 w 43"/>
                <a:gd name="T59" fmla="*/ 43 h 43"/>
                <a:gd name="T60" fmla="*/ 28 w 43"/>
                <a:gd name="T61" fmla="*/ 43 h 43"/>
                <a:gd name="T62" fmla="*/ 21 w 43"/>
                <a:gd name="T63" fmla="*/ 43 h 43"/>
                <a:gd name="T64" fmla="*/ 14 w 43"/>
                <a:gd name="T65" fmla="*/ 36 h 43"/>
                <a:gd name="T66" fmla="*/ 14 w 43"/>
                <a:gd name="T67" fmla="*/ 36 h 43"/>
                <a:gd name="T68" fmla="*/ 14 w 43"/>
                <a:gd name="T69" fmla="*/ 36 h 43"/>
                <a:gd name="T70" fmla="*/ 7 w 43"/>
                <a:gd name="T71" fmla="*/ 29 h 43"/>
                <a:gd name="T72" fmla="*/ 7 w 43"/>
                <a:gd name="T73" fmla="*/ 29 h 43"/>
                <a:gd name="T74" fmla="*/ 0 w 43"/>
                <a:gd name="T75" fmla="*/ 22 h 43"/>
                <a:gd name="T76" fmla="*/ 7 w 43"/>
                <a:gd name="T77" fmla="*/ 7 h 43"/>
                <a:gd name="T78" fmla="*/ 7 w 43"/>
                <a:gd name="T79" fmla="*/ 7 h 43"/>
                <a:gd name="T80" fmla="*/ 14 w 43"/>
                <a:gd name="T81" fmla="*/ 0 h 43"/>
                <a:gd name="T82" fmla="*/ 21 w 43"/>
                <a:gd name="T83" fmla="*/ 0 h 43"/>
                <a:gd name="T84" fmla="*/ 21 w 43"/>
                <a:gd name="T85" fmla="*/ 0 h 43"/>
                <a:gd name="T86" fmla="*/ 21 w 43"/>
                <a:gd name="T87" fmla="*/ 0 h 43"/>
                <a:gd name="T88" fmla="*/ 28 w 43"/>
                <a:gd name="T89" fmla="*/ 0 h 43"/>
                <a:gd name="T90" fmla="*/ 28 w 43"/>
                <a:gd name="T91" fmla="*/ 0 h 43"/>
                <a:gd name="T92" fmla="*/ 36 w 43"/>
                <a:gd name="T93" fmla="*/ 7 h 43"/>
                <a:gd name="T94" fmla="*/ 43 w 43"/>
                <a:gd name="T95" fmla="*/ 22 h 43"/>
                <a:gd name="T96" fmla="*/ 28 w 43"/>
                <a:gd name="T97" fmla="*/ 29 h 43"/>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43"/>
                <a:gd name="T148" fmla="*/ 0 h 43"/>
                <a:gd name="T149" fmla="*/ 43 w 43"/>
                <a:gd name="T150" fmla="*/ 43 h 43"/>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43" h="43">
                  <a:moveTo>
                    <a:pt x="28" y="29"/>
                  </a:moveTo>
                  <a:lnTo>
                    <a:pt x="21" y="15"/>
                  </a:lnTo>
                  <a:lnTo>
                    <a:pt x="28" y="15"/>
                  </a:lnTo>
                  <a:lnTo>
                    <a:pt x="21" y="15"/>
                  </a:lnTo>
                  <a:lnTo>
                    <a:pt x="14" y="15"/>
                  </a:lnTo>
                  <a:lnTo>
                    <a:pt x="21" y="15"/>
                  </a:lnTo>
                  <a:lnTo>
                    <a:pt x="14" y="29"/>
                  </a:lnTo>
                  <a:lnTo>
                    <a:pt x="14" y="22"/>
                  </a:lnTo>
                  <a:lnTo>
                    <a:pt x="21" y="29"/>
                  </a:lnTo>
                  <a:lnTo>
                    <a:pt x="28" y="36"/>
                  </a:lnTo>
                  <a:lnTo>
                    <a:pt x="21" y="36"/>
                  </a:lnTo>
                  <a:lnTo>
                    <a:pt x="28" y="29"/>
                  </a:lnTo>
                  <a:lnTo>
                    <a:pt x="36" y="22"/>
                  </a:lnTo>
                  <a:lnTo>
                    <a:pt x="43" y="29"/>
                  </a:lnTo>
                  <a:lnTo>
                    <a:pt x="36" y="36"/>
                  </a:lnTo>
                  <a:lnTo>
                    <a:pt x="28" y="43"/>
                  </a:lnTo>
                  <a:lnTo>
                    <a:pt x="21" y="43"/>
                  </a:lnTo>
                  <a:lnTo>
                    <a:pt x="14" y="36"/>
                  </a:lnTo>
                  <a:lnTo>
                    <a:pt x="7" y="29"/>
                  </a:lnTo>
                  <a:lnTo>
                    <a:pt x="0" y="22"/>
                  </a:lnTo>
                  <a:lnTo>
                    <a:pt x="7" y="7"/>
                  </a:lnTo>
                  <a:lnTo>
                    <a:pt x="14" y="0"/>
                  </a:lnTo>
                  <a:lnTo>
                    <a:pt x="21" y="0"/>
                  </a:lnTo>
                  <a:lnTo>
                    <a:pt x="28" y="0"/>
                  </a:lnTo>
                  <a:lnTo>
                    <a:pt x="36" y="7"/>
                  </a:lnTo>
                  <a:lnTo>
                    <a:pt x="43" y="22"/>
                  </a:lnTo>
                  <a:lnTo>
                    <a:pt x="28" y="29"/>
                  </a:lnTo>
                  <a:close/>
                </a:path>
              </a:pathLst>
            </a:custGeom>
            <a:blipFill dpi="0" rotWithShape="0">
              <a:blip r:embed="rId3" cstate="print"/>
              <a:srcRect/>
              <a:tile tx="0" ty="0" sx="100000" sy="100000" flip="none" algn="tl"/>
            </a:blipFill>
            <a:ln w="9525">
              <a:noFill/>
              <a:round/>
              <a:headEnd/>
              <a:tailEnd/>
            </a:ln>
          </p:spPr>
          <p:txBody>
            <a:bodyPr/>
            <a:lstStyle/>
            <a:p>
              <a:endParaRPr lang="en-US"/>
            </a:p>
          </p:txBody>
        </p:sp>
        <p:sp>
          <p:nvSpPr>
            <p:cNvPr id="141560" name="Freeform 770"/>
            <p:cNvSpPr>
              <a:spLocks/>
            </p:cNvSpPr>
            <p:nvPr/>
          </p:nvSpPr>
          <p:spPr bwMode="auto">
            <a:xfrm>
              <a:off x="3363" y="3051"/>
              <a:ext cx="15" cy="7"/>
            </a:xfrm>
            <a:custGeom>
              <a:avLst/>
              <a:gdLst>
                <a:gd name="T0" fmla="*/ 8 w 15"/>
                <a:gd name="T1" fmla="*/ 0 h 7"/>
                <a:gd name="T2" fmla="*/ 8 w 15"/>
                <a:gd name="T3" fmla="*/ 0 h 7"/>
                <a:gd name="T4" fmla="*/ 0 w 15"/>
                <a:gd name="T5" fmla="*/ 7 h 7"/>
                <a:gd name="T6" fmla="*/ 15 w 15"/>
                <a:gd name="T7" fmla="*/ 0 h 7"/>
                <a:gd name="T8" fmla="*/ 15 w 15"/>
                <a:gd name="T9" fmla="*/ 7 h 7"/>
                <a:gd name="T10" fmla="*/ 15 w 15"/>
                <a:gd name="T11" fmla="*/ 7 h 7"/>
                <a:gd name="T12" fmla="*/ 8 w 15"/>
                <a:gd name="T13" fmla="*/ 0 h 7"/>
                <a:gd name="T14" fmla="*/ 0 60000 65536"/>
                <a:gd name="T15" fmla="*/ 0 60000 65536"/>
                <a:gd name="T16" fmla="*/ 0 60000 65536"/>
                <a:gd name="T17" fmla="*/ 0 60000 65536"/>
                <a:gd name="T18" fmla="*/ 0 60000 65536"/>
                <a:gd name="T19" fmla="*/ 0 60000 65536"/>
                <a:gd name="T20" fmla="*/ 0 60000 65536"/>
                <a:gd name="T21" fmla="*/ 0 w 15"/>
                <a:gd name="T22" fmla="*/ 0 h 7"/>
                <a:gd name="T23" fmla="*/ 15 w 15"/>
                <a:gd name="T24" fmla="*/ 7 h 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5" h="7">
                  <a:moveTo>
                    <a:pt x="8" y="0"/>
                  </a:moveTo>
                  <a:lnTo>
                    <a:pt x="8" y="0"/>
                  </a:lnTo>
                  <a:lnTo>
                    <a:pt x="0" y="7"/>
                  </a:lnTo>
                  <a:lnTo>
                    <a:pt x="15" y="0"/>
                  </a:lnTo>
                  <a:lnTo>
                    <a:pt x="15" y="7"/>
                  </a:lnTo>
                  <a:lnTo>
                    <a:pt x="8" y="0"/>
                  </a:lnTo>
                  <a:close/>
                </a:path>
              </a:pathLst>
            </a:custGeom>
            <a:blipFill dpi="0" rotWithShape="0">
              <a:blip r:embed="rId3" cstate="print"/>
              <a:srcRect/>
              <a:tile tx="0" ty="0" sx="100000" sy="100000" flip="none" algn="tl"/>
            </a:blipFill>
            <a:ln w="9525">
              <a:noFill/>
              <a:round/>
              <a:headEnd/>
              <a:tailEnd/>
            </a:ln>
          </p:spPr>
          <p:txBody>
            <a:bodyPr/>
            <a:lstStyle/>
            <a:p>
              <a:endParaRPr lang="en-US"/>
            </a:p>
          </p:txBody>
        </p:sp>
        <p:sp>
          <p:nvSpPr>
            <p:cNvPr id="141561" name="Rectangle 771"/>
            <p:cNvSpPr>
              <a:spLocks noChangeArrowheads="1"/>
            </p:cNvSpPr>
            <p:nvPr/>
          </p:nvSpPr>
          <p:spPr bwMode="auto">
            <a:xfrm>
              <a:off x="3085" y="3165"/>
              <a:ext cx="52" cy="123"/>
            </a:xfrm>
            <a:prstGeom prst="rect">
              <a:avLst/>
            </a:prstGeom>
            <a:noFill/>
            <a:ln w="9525">
              <a:noFill/>
              <a:miter lim="800000"/>
              <a:headEnd/>
              <a:tailEnd/>
            </a:ln>
          </p:spPr>
          <p:txBody>
            <a:bodyPr wrap="none" lIns="0" tIns="0" rIns="0" bIns="0">
              <a:spAutoFit/>
            </a:bodyPr>
            <a:lstStyle/>
            <a:p>
              <a:pPr eaLnBrk="1" hangingPunct="1"/>
              <a:r>
                <a:rPr lang="en-US" sz="1400" b="1">
                  <a:solidFill>
                    <a:srgbClr val="000000"/>
                  </a:solidFill>
                  <a:latin typeface="Times New Roman" pitchFamily="18" charset="0"/>
                </a:rPr>
                <a:t>x</a:t>
              </a:r>
              <a:endParaRPr lang="en-US" sz="2800">
                <a:solidFill>
                  <a:srgbClr val="000000"/>
                </a:solidFill>
                <a:latin typeface="Arial" pitchFamily="34" charset="0"/>
              </a:endParaRPr>
            </a:p>
          </p:txBody>
        </p:sp>
        <p:sp>
          <p:nvSpPr>
            <p:cNvPr id="141562" name="Rectangle 772"/>
            <p:cNvSpPr>
              <a:spLocks noChangeArrowheads="1"/>
            </p:cNvSpPr>
            <p:nvPr/>
          </p:nvSpPr>
          <p:spPr bwMode="auto">
            <a:xfrm>
              <a:off x="4034" y="3165"/>
              <a:ext cx="52" cy="123"/>
            </a:xfrm>
            <a:prstGeom prst="rect">
              <a:avLst/>
            </a:prstGeom>
            <a:noFill/>
            <a:ln w="9525">
              <a:noFill/>
              <a:miter lim="800000"/>
              <a:headEnd/>
              <a:tailEnd/>
            </a:ln>
          </p:spPr>
          <p:txBody>
            <a:bodyPr wrap="none" lIns="0" tIns="0" rIns="0" bIns="0">
              <a:spAutoFit/>
            </a:bodyPr>
            <a:lstStyle/>
            <a:p>
              <a:pPr eaLnBrk="1" hangingPunct="1"/>
              <a:r>
                <a:rPr lang="en-US" sz="1400" b="1">
                  <a:solidFill>
                    <a:srgbClr val="000000"/>
                  </a:solidFill>
                  <a:latin typeface="Times New Roman" pitchFamily="18" charset="0"/>
                </a:rPr>
                <a:t>x</a:t>
              </a:r>
              <a:endParaRPr lang="en-US" sz="2800">
                <a:solidFill>
                  <a:srgbClr val="000000"/>
                </a:solidFill>
                <a:latin typeface="Arial" pitchFamily="34" charset="0"/>
              </a:endParaRPr>
            </a:p>
          </p:txBody>
        </p:sp>
        <p:sp>
          <p:nvSpPr>
            <p:cNvPr id="141563" name="Rectangle 773"/>
            <p:cNvSpPr>
              <a:spLocks noChangeArrowheads="1"/>
            </p:cNvSpPr>
            <p:nvPr/>
          </p:nvSpPr>
          <p:spPr bwMode="auto">
            <a:xfrm>
              <a:off x="4034" y="3136"/>
              <a:ext cx="57" cy="14"/>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564" name="Rectangle 774"/>
            <p:cNvSpPr>
              <a:spLocks noChangeArrowheads="1"/>
            </p:cNvSpPr>
            <p:nvPr/>
          </p:nvSpPr>
          <p:spPr bwMode="auto">
            <a:xfrm>
              <a:off x="3142" y="2894"/>
              <a:ext cx="52" cy="123"/>
            </a:xfrm>
            <a:prstGeom prst="rect">
              <a:avLst/>
            </a:prstGeom>
            <a:noFill/>
            <a:ln w="9525">
              <a:noFill/>
              <a:miter lim="800000"/>
              <a:headEnd/>
              <a:tailEnd/>
            </a:ln>
          </p:spPr>
          <p:txBody>
            <a:bodyPr wrap="none" lIns="0" tIns="0" rIns="0" bIns="0">
              <a:spAutoFit/>
            </a:bodyPr>
            <a:lstStyle/>
            <a:p>
              <a:pPr eaLnBrk="1" hangingPunct="1"/>
              <a:r>
                <a:rPr lang="en-US" sz="1400" b="1">
                  <a:solidFill>
                    <a:srgbClr val="000000"/>
                  </a:solidFill>
                  <a:latin typeface="Times New Roman" pitchFamily="18" charset="0"/>
                </a:rPr>
                <a:t>y</a:t>
              </a:r>
              <a:endParaRPr lang="en-US" sz="2800">
                <a:solidFill>
                  <a:srgbClr val="000000"/>
                </a:solidFill>
                <a:latin typeface="Arial" pitchFamily="34" charset="0"/>
              </a:endParaRPr>
            </a:p>
          </p:txBody>
        </p:sp>
        <p:sp>
          <p:nvSpPr>
            <p:cNvPr id="141565" name="Rectangle 775"/>
            <p:cNvSpPr>
              <a:spLocks noChangeArrowheads="1"/>
            </p:cNvSpPr>
            <p:nvPr/>
          </p:nvSpPr>
          <p:spPr bwMode="auto">
            <a:xfrm>
              <a:off x="3221" y="3429"/>
              <a:ext cx="127" cy="123"/>
            </a:xfrm>
            <a:prstGeom prst="rect">
              <a:avLst/>
            </a:prstGeom>
            <a:noFill/>
            <a:ln w="9525">
              <a:noFill/>
              <a:miter lim="800000"/>
              <a:headEnd/>
              <a:tailEnd/>
            </a:ln>
          </p:spPr>
          <p:txBody>
            <a:bodyPr wrap="none" lIns="0" tIns="0" rIns="0" bIns="0">
              <a:spAutoFit/>
            </a:bodyPr>
            <a:lstStyle/>
            <a:p>
              <a:pPr eaLnBrk="1" hangingPunct="1"/>
              <a:r>
                <a:rPr lang="en-US" sz="1400" b="1">
                  <a:solidFill>
                    <a:srgbClr val="000000"/>
                  </a:solidFill>
                  <a:latin typeface="Times New Roman" pitchFamily="18" charset="0"/>
                </a:rPr>
                <a:t>SE</a:t>
              </a:r>
              <a:endParaRPr lang="en-US" sz="2800">
                <a:solidFill>
                  <a:srgbClr val="000000"/>
                </a:solidFill>
                <a:latin typeface="Arial" pitchFamily="34" charset="0"/>
              </a:endParaRPr>
            </a:p>
          </p:txBody>
        </p:sp>
        <p:sp>
          <p:nvSpPr>
            <p:cNvPr id="141566" name="Freeform 776"/>
            <p:cNvSpPr>
              <a:spLocks/>
            </p:cNvSpPr>
            <p:nvPr/>
          </p:nvSpPr>
          <p:spPr bwMode="auto">
            <a:xfrm>
              <a:off x="3599" y="3685"/>
              <a:ext cx="14" cy="15"/>
            </a:xfrm>
            <a:custGeom>
              <a:avLst/>
              <a:gdLst>
                <a:gd name="T0" fmla="*/ 14 w 14"/>
                <a:gd name="T1" fmla="*/ 7 h 15"/>
                <a:gd name="T2" fmla="*/ 14 w 14"/>
                <a:gd name="T3" fmla="*/ 0 h 15"/>
                <a:gd name="T4" fmla="*/ 7 w 14"/>
                <a:gd name="T5" fmla="*/ 0 h 15"/>
                <a:gd name="T6" fmla="*/ 0 w 14"/>
                <a:gd name="T7" fmla="*/ 0 h 15"/>
                <a:gd name="T8" fmla="*/ 0 w 14"/>
                <a:gd name="T9" fmla="*/ 7 h 15"/>
                <a:gd name="T10" fmla="*/ 0 w 14"/>
                <a:gd name="T11" fmla="*/ 15 h 15"/>
                <a:gd name="T12" fmla="*/ 7 w 14"/>
                <a:gd name="T13" fmla="*/ 15 h 15"/>
                <a:gd name="T14" fmla="*/ 14 w 14"/>
                <a:gd name="T15" fmla="*/ 15 h 15"/>
                <a:gd name="T16" fmla="*/ 14 w 14"/>
                <a:gd name="T17" fmla="*/ 7 h 1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4"/>
                <a:gd name="T28" fmla="*/ 0 h 15"/>
                <a:gd name="T29" fmla="*/ 14 w 14"/>
                <a:gd name="T30" fmla="*/ 15 h 1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4" h="15">
                  <a:moveTo>
                    <a:pt x="14" y="7"/>
                  </a:moveTo>
                  <a:lnTo>
                    <a:pt x="14" y="0"/>
                  </a:lnTo>
                  <a:lnTo>
                    <a:pt x="7" y="0"/>
                  </a:lnTo>
                  <a:lnTo>
                    <a:pt x="0" y="0"/>
                  </a:lnTo>
                  <a:lnTo>
                    <a:pt x="0" y="7"/>
                  </a:lnTo>
                  <a:lnTo>
                    <a:pt x="0" y="15"/>
                  </a:lnTo>
                  <a:lnTo>
                    <a:pt x="7" y="15"/>
                  </a:lnTo>
                  <a:lnTo>
                    <a:pt x="14" y="15"/>
                  </a:lnTo>
                  <a:lnTo>
                    <a:pt x="14" y="7"/>
                  </a:lnTo>
                  <a:close/>
                </a:path>
              </a:pathLst>
            </a:custGeom>
            <a:blipFill dpi="0" rotWithShape="0">
              <a:blip r:embed="rId3" cstate="print"/>
              <a:srcRect/>
              <a:tile tx="0" ty="0" sx="100000" sy="100000" flip="none" algn="tl"/>
            </a:blipFill>
            <a:ln w="9525">
              <a:noFill/>
              <a:round/>
              <a:headEnd/>
              <a:tailEnd/>
            </a:ln>
          </p:spPr>
          <p:txBody>
            <a:bodyPr/>
            <a:lstStyle/>
            <a:p>
              <a:endParaRPr lang="en-US"/>
            </a:p>
          </p:txBody>
        </p:sp>
        <p:sp>
          <p:nvSpPr>
            <p:cNvPr id="141567" name="Freeform 777"/>
            <p:cNvSpPr>
              <a:spLocks/>
            </p:cNvSpPr>
            <p:nvPr/>
          </p:nvSpPr>
          <p:spPr bwMode="auto">
            <a:xfrm>
              <a:off x="3542" y="3685"/>
              <a:ext cx="14" cy="15"/>
            </a:xfrm>
            <a:custGeom>
              <a:avLst/>
              <a:gdLst>
                <a:gd name="T0" fmla="*/ 14 w 14"/>
                <a:gd name="T1" fmla="*/ 7 h 15"/>
                <a:gd name="T2" fmla="*/ 14 w 14"/>
                <a:gd name="T3" fmla="*/ 0 h 15"/>
                <a:gd name="T4" fmla="*/ 7 w 14"/>
                <a:gd name="T5" fmla="*/ 0 h 15"/>
                <a:gd name="T6" fmla="*/ 0 w 14"/>
                <a:gd name="T7" fmla="*/ 0 h 15"/>
                <a:gd name="T8" fmla="*/ 0 w 14"/>
                <a:gd name="T9" fmla="*/ 7 h 15"/>
                <a:gd name="T10" fmla="*/ 0 w 14"/>
                <a:gd name="T11" fmla="*/ 15 h 15"/>
                <a:gd name="T12" fmla="*/ 7 w 14"/>
                <a:gd name="T13" fmla="*/ 15 h 15"/>
                <a:gd name="T14" fmla="*/ 14 w 14"/>
                <a:gd name="T15" fmla="*/ 15 h 15"/>
                <a:gd name="T16" fmla="*/ 14 w 14"/>
                <a:gd name="T17" fmla="*/ 7 h 1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4"/>
                <a:gd name="T28" fmla="*/ 0 h 15"/>
                <a:gd name="T29" fmla="*/ 14 w 14"/>
                <a:gd name="T30" fmla="*/ 15 h 1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4" h="15">
                  <a:moveTo>
                    <a:pt x="14" y="7"/>
                  </a:moveTo>
                  <a:lnTo>
                    <a:pt x="14" y="0"/>
                  </a:lnTo>
                  <a:lnTo>
                    <a:pt x="7" y="0"/>
                  </a:lnTo>
                  <a:lnTo>
                    <a:pt x="0" y="0"/>
                  </a:lnTo>
                  <a:lnTo>
                    <a:pt x="0" y="7"/>
                  </a:lnTo>
                  <a:lnTo>
                    <a:pt x="0" y="15"/>
                  </a:lnTo>
                  <a:lnTo>
                    <a:pt x="7" y="15"/>
                  </a:lnTo>
                  <a:lnTo>
                    <a:pt x="14" y="15"/>
                  </a:lnTo>
                  <a:lnTo>
                    <a:pt x="14" y="7"/>
                  </a:lnTo>
                  <a:close/>
                </a:path>
              </a:pathLst>
            </a:custGeom>
            <a:blipFill dpi="0" rotWithShape="0">
              <a:blip r:embed="rId3" cstate="print"/>
              <a:srcRect/>
              <a:tile tx="0" ty="0" sx="100000" sy="100000" flip="none" algn="tl"/>
            </a:blipFill>
            <a:ln w="9525">
              <a:noFill/>
              <a:round/>
              <a:headEnd/>
              <a:tailEnd/>
            </a:ln>
          </p:spPr>
          <p:txBody>
            <a:bodyPr/>
            <a:lstStyle/>
            <a:p>
              <a:endParaRPr lang="en-US"/>
            </a:p>
          </p:txBody>
        </p:sp>
        <p:sp>
          <p:nvSpPr>
            <p:cNvPr id="141568" name="Rectangle 778"/>
            <p:cNvSpPr>
              <a:spLocks noChangeArrowheads="1"/>
            </p:cNvSpPr>
            <p:nvPr/>
          </p:nvSpPr>
          <p:spPr bwMode="auto">
            <a:xfrm>
              <a:off x="3549" y="3685"/>
              <a:ext cx="57" cy="15"/>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569" name="Freeform 779"/>
            <p:cNvSpPr>
              <a:spLocks/>
            </p:cNvSpPr>
            <p:nvPr/>
          </p:nvSpPr>
          <p:spPr bwMode="auto">
            <a:xfrm>
              <a:off x="3627" y="3664"/>
              <a:ext cx="15" cy="14"/>
            </a:xfrm>
            <a:custGeom>
              <a:avLst/>
              <a:gdLst>
                <a:gd name="T0" fmla="*/ 15 w 15"/>
                <a:gd name="T1" fmla="*/ 7 h 14"/>
                <a:gd name="T2" fmla="*/ 15 w 15"/>
                <a:gd name="T3" fmla="*/ 0 h 14"/>
                <a:gd name="T4" fmla="*/ 7 w 15"/>
                <a:gd name="T5" fmla="*/ 0 h 14"/>
                <a:gd name="T6" fmla="*/ 0 w 15"/>
                <a:gd name="T7" fmla="*/ 0 h 14"/>
                <a:gd name="T8" fmla="*/ 0 w 15"/>
                <a:gd name="T9" fmla="*/ 7 h 14"/>
                <a:gd name="T10" fmla="*/ 0 w 15"/>
                <a:gd name="T11" fmla="*/ 14 h 14"/>
                <a:gd name="T12" fmla="*/ 7 w 15"/>
                <a:gd name="T13" fmla="*/ 14 h 14"/>
                <a:gd name="T14" fmla="*/ 15 w 15"/>
                <a:gd name="T15" fmla="*/ 14 h 14"/>
                <a:gd name="T16" fmla="*/ 15 w 15"/>
                <a:gd name="T17" fmla="*/ 7 h 1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5"/>
                <a:gd name="T28" fmla="*/ 0 h 14"/>
                <a:gd name="T29" fmla="*/ 15 w 15"/>
                <a:gd name="T30" fmla="*/ 14 h 1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5" h="14">
                  <a:moveTo>
                    <a:pt x="15" y="7"/>
                  </a:moveTo>
                  <a:lnTo>
                    <a:pt x="15" y="0"/>
                  </a:lnTo>
                  <a:lnTo>
                    <a:pt x="7" y="0"/>
                  </a:lnTo>
                  <a:lnTo>
                    <a:pt x="0" y="0"/>
                  </a:lnTo>
                  <a:lnTo>
                    <a:pt x="0" y="7"/>
                  </a:lnTo>
                  <a:lnTo>
                    <a:pt x="0" y="14"/>
                  </a:lnTo>
                  <a:lnTo>
                    <a:pt x="7" y="14"/>
                  </a:lnTo>
                  <a:lnTo>
                    <a:pt x="15" y="14"/>
                  </a:lnTo>
                  <a:lnTo>
                    <a:pt x="15" y="7"/>
                  </a:lnTo>
                  <a:close/>
                </a:path>
              </a:pathLst>
            </a:custGeom>
            <a:blipFill dpi="0" rotWithShape="0">
              <a:blip r:embed="rId3" cstate="print"/>
              <a:srcRect/>
              <a:tile tx="0" ty="0" sx="100000" sy="100000" flip="none" algn="tl"/>
            </a:blipFill>
            <a:ln w="9525">
              <a:noFill/>
              <a:round/>
              <a:headEnd/>
              <a:tailEnd/>
            </a:ln>
          </p:spPr>
          <p:txBody>
            <a:bodyPr/>
            <a:lstStyle/>
            <a:p>
              <a:endParaRPr lang="en-US"/>
            </a:p>
          </p:txBody>
        </p:sp>
        <p:sp>
          <p:nvSpPr>
            <p:cNvPr id="141570" name="Freeform 780"/>
            <p:cNvSpPr>
              <a:spLocks/>
            </p:cNvSpPr>
            <p:nvPr/>
          </p:nvSpPr>
          <p:spPr bwMode="auto">
            <a:xfrm>
              <a:off x="3513" y="3664"/>
              <a:ext cx="14" cy="14"/>
            </a:xfrm>
            <a:custGeom>
              <a:avLst/>
              <a:gdLst>
                <a:gd name="T0" fmla="*/ 14 w 14"/>
                <a:gd name="T1" fmla="*/ 7 h 14"/>
                <a:gd name="T2" fmla="*/ 14 w 14"/>
                <a:gd name="T3" fmla="*/ 0 h 14"/>
                <a:gd name="T4" fmla="*/ 7 w 14"/>
                <a:gd name="T5" fmla="*/ 0 h 14"/>
                <a:gd name="T6" fmla="*/ 0 w 14"/>
                <a:gd name="T7" fmla="*/ 0 h 14"/>
                <a:gd name="T8" fmla="*/ 0 w 14"/>
                <a:gd name="T9" fmla="*/ 7 h 14"/>
                <a:gd name="T10" fmla="*/ 0 w 14"/>
                <a:gd name="T11" fmla="*/ 14 h 14"/>
                <a:gd name="T12" fmla="*/ 7 w 14"/>
                <a:gd name="T13" fmla="*/ 14 h 14"/>
                <a:gd name="T14" fmla="*/ 14 w 14"/>
                <a:gd name="T15" fmla="*/ 14 h 14"/>
                <a:gd name="T16" fmla="*/ 14 w 14"/>
                <a:gd name="T17" fmla="*/ 7 h 1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4"/>
                <a:gd name="T28" fmla="*/ 0 h 14"/>
                <a:gd name="T29" fmla="*/ 14 w 14"/>
                <a:gd name="T30" fmla="*/ 14 h 1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4" h="14">
                  <a:moveTo>
                    <a:pt x="14" y="7"/>
                  </a:moveTo>
                  <a:lnTo>
                    <a:pt x="14" y="0"/>
                  </a:lnTo>
                  <a:lnTo>
                    <a:pt x="7" y="0"/>
                  </a:lnTo>
                  <a:lnTo>
                    <a:pt x="0" y="0"/>
                  </a:lnTo>
                  <a:lnTo>
                    <a:pt x="0" y="7"/>
                  </a:lnTo>
                  <a:lnTo>
                    <a:pt x="0" y="14"/>
                  </a:lnTo>
                  <a:lnTo>
                    <a:pt x="7" y="14"/>
                  </a:lnTo>
                  <a:lnTo>
                    <a:pt x="14" y="14"/>
                  </a:lnTo>
                  <a:lnTo>
                    <a:pt x="14" y="7"/>
                  </a:lnTo>
                  <a:close/>
                </a:path>
              </a:pathLst>
            </a:custGeom>
            <a:blipFill dpi="0" rotWithShape="0">
              <a:blip r:embed="rId3" cstate="print"/>
              <a:srcRect/>
              <a:tile tx="0" ty="0" sx="100000" sy="100000" flip="none" algn="tl"/>
            </a:blipFill>
            <a:ln w="9525">
              <a:noFill/>
              <a:round/>
              <a:headEnd/>
              <a:tailEnd/>
            </a:ln>
          </p:spPr>
          <p:txBody>
            <a:bodyPr/>
            <a:lstStyle/>
            <a:p>
              <a:endParaRPr lang="en-US"/>
            </a:p>
          </p:txBody>
        </p:sp>
        <p:sp>
          <p:nvSpPr>
            <p:cNvPr id="141571" name="Rectangle 781"/>
            <p:cNvSpPr>
              <a:spLocks noChangeArrowheads="1"/>
            </p:cNvSpPr>
            <p:nvPr/>
          </p:nvSpPr>
          <p:spPr bwMode="auto">
            <a:xfrm>
              <a:off x="3520" y="3664"/>
              <a:ext cx="114" cy="14"/>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572" name="Freeform 782"/>
            <p:cNvSpPr>
              <a:spLocks/>
            </p:cNvSpPr>
            <p:nvPr/>
          </p:nvSpPr>
          <p:spPr bwMode="auto">
            <a:xfrm>
              <a:off x="3656" y="3642"/>
              <a:ext cx="14" cy="15"/>
            </a:xfrm>
            <a:custGeom>
              <a:avLst/>
              <a:gdLst>
                <a:gd name="T0" fmla="*/ 14 w 14"/>
                <a:gd name="T1" fmla="*/ 8 h 15"/>
                <a:gd name="T2" fmla="*/ 14 w 14"/>
                <a:gd name="T3" fmla="*/ 0 h 15"/>
                <a:gd name="T4" fmla="*/ 7 w 14"/>
                <a:gd name="T5" fmla="*/ 0 h 15"/>
                <a:gd name="T6" fmla="*/ 0 w 14"/>
                <a:gd name="T7" fmla="*/ 0 h 15"/>
                <a:gd name="T8" fmla="*/ 0 w 14"/>
                <a:gd name="T9" fmla="*/ 8 h 15"/>
                <a:gd name="T10" fmla="*/ 0 w 14"/>
                <a:gd name="T11" fmla="*/ 15 h 15"/>
                <a:gd name="T12" fmla="*/ 7 w 14"/>
                <a:gd name="T13" fmla="*/ 15 h 15"/>
                <a:gd name="T14" fmla="*/ 14 w 14"/>
                <a:gd name="T15" fmla="*/ 15 h 15"/>
                <a:gd name="T16" fmla="*/ 14 w 14"/>
                <a:gd name="T17" fmla="*/ 8 h 1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4"/>
                <a:gd name="T28" fmla="*/ 0 h 15"/>
                <a:gd name="T29" fmla="*/ 14 w 14"/>
                <a:gd name="T30" fmla="*/ 15 h 1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4" h="15">
                  <a:moveTo>
                    <a:pt x="14" y="8"/>
                  </a:moveTo>
                  <a:lnTo>
                    <a:pt x="14" y="0"/>
                  </a:lnTo>
                  <a:lnTo>
                    <a:pt x="7" y="0"/>
                  </a:lnTo>
                  <a:lnTo>
                    <a:pt x="0" y="0"/>
                  </a:lnTo>
                  <a:lnTo>
                    <a:pt x="0" y="8"/>
                  </a:lnTo>
                  <a:lnTo>
                    <a:pt x="0" y="15"/>
                  </a:lnTo>
                  <a:lnTo>
                    <a:pt x="7" y="15"/>
                  </a:lnTo>
                  <a:lnTo>
                    <a:pt x="14" y="15"/>
                  </a:lnTo>
                  <a:lnTo>
                    <a:pt x="14" y="8"/>
                  </a:lnTo>
                  <a:close/>
                </a:path>
              </a:pathLst>
            </a:custGeom>
            <a:blipFill dpi="0" rotWithShape="0">
              <a:blip r:embed="rId3" cstate="print"/>
              <a:srcRect/>
              <a:tile tx="0" ty="0" sx="100000" sy="100000" flip="none" algn="tl"/>
            </a:blipFill>
            <a:ln w="9525">
              <a:noFill/>
              <a:round/>
              <a:headEnd/>
              <a:tailEnd/>
            </a:ln>
          </p:spPr>
          <p:txBody>
            <a:bodyPr/>
            <a:lstStyle/>
            <a:p>
              <a:endParaRPr lang="en-US"/>
            </a:p>
          </p:txBody>
        </p:sp>
        <p:sp>
          <p:nvSpPr>
            <p:cNvPr id="141573" name="Freeform 783"/>
            <p:cNvSpPr>
              <a:spLocks/>
            </p:cNvSpPr>
            <p:nvPr/>
          </p:nvSpPr>
          <p:spPr bwMode="auto">
            <a:xfrm>
              <a:off x="3485" y="3642"/>
              <a:ext cx="14" cy="15"/>
            </a:xfrm>
            <a:custGeom>
              <a:avLst/>
              <a:gdLst>
                <a:gd name="T0" fmla="*/ 14 w 14"/>
                <a:gd name="T1" fmla="*/ 8 h 15"/>
                <a:gd name="T2" fmla="*/ 14 w 14"/>
                <a:gd name="T3" fmla="*/ 0 h 15"/>
                <a:gd name="T4" fmla="*/ 7 w 14"/>
                <a:gd name="T5" fmla="*/ 0 h 15"/>
                <a:gd name="T6" fmla="*/ 0 w 14"/>
                <a:gd name="T7" fmla="*/ 0 h 15"/>
                <a:gd name="T8" fmla="*/ 0 w 14"/>
                <a:gd name="T9" fmla="*/ 8 h 15"/>
                <a:gd name="T10" fmla="*/ 0 w 14"/>
                <a:gd name="T11" fmla="*/ 15 h 15"/>
                <a:gd name="T12" fmla="*/ 7 w 14"/>
                <a:gd name="T13" fmla="*/ 15 h 15"/>
                <a:gd name="T14" fmla="*/ 14 w 14"/>
                <a:gd name="T15" fmla="*/ 15 h 15"/>
                <a:gd name="T16" fmla="*/ 14 w 14"/>
                <a:gd name="T17" fmla="*/ 8 h 1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4"/>
                <a:gd name="T28" fmla="*/ 0 h 15"/>
                <a:gd name="T29" fmla="*/ 14 w 14"/>
                <a:gd name="T30" fmla="*/ 15 h 1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4" h="15">
                  <a:moveTo>
                    <a:pt x="14" y="8"/>
                  </a:moveTo>
                  <a:lnTo>
                    <a:pt x="14" y="0"/>
                  </a:lnTo>
                  <a:lnTo>
                    <a:pt x="7" y="0"/>
                  </a:lnTo>
                  <a:lnTo>
                    <a:pt x="0" y="0"/>
                  </a:lnTo>
                  <a:lnTo>
                    <a:pt x="0" y="8"/>
                  </a:lnTo>
                  <a:lnTo>
                    <a:pt x="0" y="15"/>
                  </a:lnTo>
                  <a:lnTo>
                    <a:pt x="7" y="15"/>
                  </a:lnTo>
                  <a:lnTo>
                    <a:pt x="14" y="15"/>
                  </a:lnTo>
                  <a:lnTo>
                    <a:pt x="14" y="8"/>
                  </a:lnTo>
                  <a:close/>
                </a:path>
              </a:pathLst>
            </a:custGeom>
            <a:blipFill dpi="0" rotWithShape="0">
              <a:blip r:embed="rId3" cstate="print"/>
              <a:srcRect/>
              <a:tile tx="0" ty="0" sx="100000" sy="100000" flip="none" algn="tl"/>
            </a:blipFill>
            <a:ln w="9525">
              <a:noFill/>
              <a:round/>
              <a:headEnd/>
              <a:tailEnd/>
            </a:ln>
          </p:spPr>
          <p:txBody>
            <a:bodyPr/>
            <a:lstStyle/>
            <a:p>
              <a:endParaRPr lang="en-US"/>
            </a:p>
          </p:txBody>
        </p:sp>
        <p:sp>
          <p:nvSpPr>
            <p:cNvPr id="141574" name="Rectangle 784"/>
            <p:cNvSpPr>
              <a:spLocks noChangeArrowheads="1"/>
            </p:cNvSpPr>
            <p:nvPr/>
          </p:nvSpPr>
          <p:spPr bwMode="auto">
            <a:xfrm>
              <a:off x="3492" y="3642"/>
              <a:ext cx="171" cy="15"/>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575" name="Rectangle 785"/>
            <p:cNvSpPr>
              <a:spLocks noChangeArrowheads="1"/>
            </p:cNvSpPr>
            <p:nvPr/>
          </p:nvSpPr>
          <p:spPr bwMode="auto">
            <a:xfrm>
              <a:off x="2671" y="2330"/>
              <a:ext cx="2001" cy="123"/>
            </a:xfrm>
            <a:prstGeom prst="rect">
              <a:avLst/>
            </a:prstGeom>
            <a:noFill/>
            <a:ln w="9525">
              <a:noFill/>
              <a:miter lim="800000"/>
              <a:headEnd/>
              <a:tailEnd/>
            </a:ln>
          </p:spPr>
          <p:txBody>
            <a:bodyPr wrap="none" lIns="0" tIns="0" rIns="0" bIns="0">
              <a:spAutoFit/>
            </a:bodyPr>
            <a:lstStyle/>
            <a:p>
              <a:pPr eaLnBrk="1" hangingPunct="1"/>
              <a:r>
                <a:rPr lang="en-US" sz="1400" b="1">
                  <a:solidFill>
                    <a:srgbClr val="000000"/>
                  </a:solidFill>
                  <a:latin typeface="Times New Roman" pitchFamily="18" charset="0"/>
                </a:rPr>
                <a:t>(b) Doubled-ended Current Mirror Amplifier</a:t>
              </a:r>
              <a:endParaRPr lang="en-US" sz="2800">
                <a:solidFill>
                  <a:srgbClr val="000000"/>
                </a:solidFill>
                <a:latin typeface="Arial" pitchFamily="34" charset="0"/>
              </a:endParaRPr>
            </a:p>
          </p:txBody>
        </p:sp>
        <p:sp>
          <p:nvSpPr>
            <p:cNvPr id="141576" name="Freeform 786"/>
            <p:cNvSpPr>
              <a:spLocks/>
            </p:cNvSpPr>
            <p:nvPr/>
          </p:nvSpPr>
          <p:spPr bwMode="auto">
            <a:xfrm>
              <a:off x="3527" y="2922"/>
              <a:ext cx="8" cy="7"/>
            </a:xfrm>
            <a:custGeom>
              <a:avLst/>
              <a:gdLst>
                <a:gd name="T0" fmla="*/ 8 w 8"/>
                <a:gd name="T1" fmla="*/ 0 h 7"/>
                <a:gd name="T2" fmla="*/ 8 w 8"/>
                <a:gd name="T3" fmla="*/ 0 h 7"/>
                <a:gd name="T4" fmla="*/ 0 w 8"/>
                <a:gd name="T5" fmla="*/ 7 h 7"/>
                <a:gd name="T6" fmla="*/ 0 w 8"/>
                <a:gd name="T7" fmla="*/ 7 h 7"/>
                <a:gd name="T8" fmla="*/ 8 w 8"/>
                <a:gd name="T9" fmla="*/ 0 h 7"/>
                <a:gd name="T10" fmla="*/ 0 60000 65536"/>
                <a:gd name="T11" fmla="*/ 0 60000 65536"/>
                <a:gd name="T12" fmla="*/ 0 60000 65536"/>
                <a:gd name="T13" fmla="*/ 0 60000 65536"/>
                <a:gd name="T14" fmla="*/ 0 60000 65536"/>
                <a:gd name="T15" fmla="*/ 0 w 8"/>
                <a:gd name="T16" fmla="*/ 0 h 7"/>
                <a:gd name="T17" fmla="*/ 8 w 8"/>
                <a:gd name="T18" fmla="*/ 7 h 7"/>
              </a:gdLst>
              <a:ahLst/>
              <a:cxnLst>
                <a:cxn ang="T10">
                  <a:pos x="T0" y="T1"/>
                </a:cxn>
                <a:cxn ang="T11">
                  <a:pos x="T2" y="T3"/>
                </a:cxn>
                <a:cxn ang="T12">
                  <a:pos x="T4" y="T5"/>
                </a:cxn>
                <a:cxn ang="T13">
                  <a:pos x="T6" y="T7"/>
                </a:cxn>
                <a:cxn ang="T14">
                  <a:pos x="T8" y="T9"/>
                </a:cxn>
              </a:cxnLst>
              <a:rect l="T15" t="T16" r="T17" b="T18"/>
              <a:pathLst>
                <a:path w="8" h="7">
                  <a:moveTo>
                    <a:pt x="8" y="0"/>
                  </a:moveTo>
                  <a:lnTo>
                    <a:pt x="8" y="0"/>
                  </a:lnTo>
                  <a:lnTo>
                    <a:pt x="0" y="7"/>
                  </a:lnTo>
                  <a:lnTo>
                    <a:pt x="8" y="0"/>
                  </a:lnTo>
                  <a:close/>
                </a:path>
              </a:pathLst>
            </a:custGeom>
            <a:blipFill dpi="0" rotWithShape="0">
              <a:blip r:embed="rId3" cstate="print"/>
              <a:srcRect/>
              <a:tile tx="0" ty="0" sx="100000" sy="100000" flip="none" algn="tl"/>
            </a:blipFill>
            <a:ln w="9525">
              <a:noFill/>
              <a:round/>
              <a:headEnd/>
              <a:tailEnd/>
            </a:ln>
          </p:spPr>
          <p:txBody>
            <a:bodyPr/>
            <a:lstStyle/>
            <a:p>
              <a:endParaRPr lang="en-US"/>
            </a:p>
          </p:txBody>
        </p:sp>
        <p:sp>
          <p:nvSpPr>
            <p:cNvPr id="141577" name="Freeform 787"/>
            <p:cNvSpPr>
              <a:spLocks/>
            </p:cNvSpPr>
            <p:nvPr/>
          </p:nvSpPr>
          <p:spPr bwMode="auto">
            <a:xfrm>
              <a:off x="3642" y="3051"/>
              <a:ext cx="7" cy="7"/>
            </a:xfrm>
            <a:custGeom>
              <a:avLst/>
              <a:gdLst>
                <a:gd name="T0" fmla="*/ 7 w 7"/>
                <a:gd name="T1" fmla="*/ 0 h 7"/>
                <a:gd name="T2" fmla="*/ 7 w 7"/>
                <a:gd name="T3" fmla="*/ 0 h 7"/>
                <a:gd name="T4" fmla="*/ 0 w 7"/>
                <a:gd name="T5" fmla="*/ 7 h 7"/>
                <a:gd name="T6" fmla="*/ 0 w 7"/>
                <a:gd name="T7" fmla="*/ 7 h 7"/>
                <a:gd name="T8" fmla="*/ 7 w 7"/>
                <a:gd name="T9" fmla="*/ 0 h 7"/>
                <a:gd name="T10" fmla="*/ 0 60000 65536"/>
                <a:gd name="T11" fmla="*/ 0 60000 65536"/>
                <a:gd name="T12" fmla="*/ 0 60000 65536"/>
                <a:gd name="T13" fmla="*/ 0 60000 65536"/>
                <a:gd name="T14" fmla="*/ 0 60000 65536"/>
                <a:gd name="T15" fmla="*/ 0 w 7"/>
                <a:gd name="T16" fmla="*/ 0 h 7"/>
                <a:gd name="T17" fmla="*/ 7 w 7"/>
                <a:gd name="T18" fmla="*/ 7 h 7"/>
              </a:gdLst>
              <a:ahLst/>
              <a:cxnLst>
                <a:cxn ang="T10">
                  <a:pos x="T0" y="T1"/>
                </a:cxn>
                <a:cxn ang="T11">
                  <a:pos x="T2" y="T3"/>
                </a:cxn>
                <a:cxn ang="T12">
                  <a:pos x="T4" y="T5"/>
                </a:cxn>
                <a:cxn ang="T13">
                  <a:pos x="T6" y="T7"/>
                </a:cxn>
                <a:cxn ang="T14">
                  <a:pos x="T8" y="T9"/>
                </a:cxn>
              </a:cxnLst>
              <a:rect l="T15" t="T16" r="T17" b="T18"/>
              <a:pathLst>
                <a:path w="7" h="7">
                  <a:moveTo>
                    <a:pt x="7" y="0"/>
                  </a:moveTo>
                  <a:lnTo>
                    <a:pt x="7" y="0"/>
                  </a:lnTo>
                  <a:lnTo>
                    <a:pt x="0" y="7"/>
                  </a:lnTo>
                  <a:lnTo>
                    <a:pt x="7" y="0"/>
                  </a:lnTo>
                  <a:close/>
                </a:path>
              </a:pathLst>
            </a:custGeom>
            <a:blipFill dpi="0" rotWithShape="0">
              <a:blip r:embed="rId3" cstate="print"/>
              <a:srcRect/>
              <a:tile tx="0" ty="0" sx="100000" sy="100000" flip="none" algn="tl"/>
            </a:blipFill>
            <a:ln w="9525">
              <a:noFill/>
              <a:round/>
              <a:headEnd/>
              <a:tailEnd/>
            </a:ln>
          </p:spPr>
          <p:txBody>
            <a:bodyPr/>
            <a:lstStyle/>
            <a:p>
              <a:endParaRPr lang="en-US"/>
            </a:p>
          </p:txBody>
        </p:sp>
        <p:sp>
          <p:nvSpPr>
            <p:cNvPr id="141578" name="Freeform 788"/>
            <p:cNvSpPr>
              <a:spLocks/>
            </p:cNvSpPr>
            <p:nvPr/>
          </p:nvSpPr>
          <p:spPr bwMode="auto">
            <a:xfrm>
              <a:off x="3527" y="2922"/>
              <a:ext cx="122" cy="136"/>
            </a:xfrm>
            <a:custGeom>
              <a:avLst/>
              <a:gdLst>
                <a:gd name="T0" fmla="*/ 8 w 122"/>
                <a:gd name="T1" fmla="*/ 0 h 136"/>
                <a:gd name="T2" fmla="*/ 0 w 122"/>
                <a:gd name="T3" fmla="*/ 7 h 136"/>
                <a:gd name="T4" fmla="*/ 115 w 122"/>
                <a:gd name="T5" fmla="*/ 136 h 136"/>
                <a:gd name="T6" fmla="*/ 122 w 122"/>
                <a:gd name="T7" fmla="*/ 129 h 136"/>
                <a:gd name="T8" fmla="*/ 8 w 122"/>
                <a:gd name="T9" fmla="*/ 0 h 136"/>
                <a:gd name="T10" fmla="*/ 0 60000 65536"/>
                <a:gd name="T11" fmla="*/ 0 60000 65536"/>
                <a:gd name="T12" fmla="*/ 0 60000 65536"/>
                <a:gd name="T13" fmla="*/ 0 60000 65536"/>
                <a:gd name="T14" fmla="*/ 0 60000 65536"/>
                <a:gd name="T15" fmla="*/ 0 w 122"/>
                <a:gd name="T16" fmla="*/ 0 h 136"/>
                <a:gd name="T17" fmla="*/ 122 w 122"/>
                <a:gd name="T18" fmla="*/ 136 h 136"/>
              </a:gdLst>
              <a:ahLst/>
              <a:cxnLst>
                <a:cxn ang="T10">
                  <a:pos x="T0" y="T1"/>
                </a:cxn>
                <a:cxn ang="T11">
                  <a:pos x="T2" y="T3"/>
                </a:cxn>
                <a:cxn ang="T12">
                  <a:pos x="T4" y="T5"/>
                </a:cxn>
                <a:cxn ang="T13">
                  <a:pos x="T6" y="T7"/>
                </a:cxn>
                <a:cxn ang="T14">
                  <a:pos x="T8" y="T9"/>
                </a:cxn>
              </a:cxnLst>
              <a:rect l="T15" t="T16" r="T17" b="T18"/>
              <a:pathLst>
                <a:path w="122" h="136">
                  <a:moveTo>
                    <a:pt x="8" y="0"/>
                  </a:moveTo>
                  <a:lnTo>
                    <a:pt x="0" y="7"/>
                  </a:lnTo>
                  <a:lnTo>
                    <a:pt x="115" y="136"/>
                  </a:lnTo>
                  <a:lnTo>
                    <a:pt x="122" y="129"/>
                  </a:lnTo>
                  <a:lnTo>
                    <a:pt x="8" y="0"/>
                  </a:lnTo>
                  <a:close/>
                </a:path>
              </a:pathLst>
            </a:custGeom>
            <a:blipFill dpi="0" rotWithShape="0">
              <a:blip r:embed="rId3" cstate="print"/>
              <a:srcRect/>
              <a:tile tx="0" ty="0" sx="100000" sy="100000" flip="none" algn="tl"/>
            </a:blipFill>
            <a:ln w="9525">
              <a:noFill/>
              <a:round/>
              <a:headEnd/>
              <a:tailEnd/>
            </a:ln>
          </p:spPr>
          <p:txBody>
            <a:bodyPr/>
            <a:lstStyle/>
            <a:p>
              <a:endParaRPr lang="en-US"/>
            </a:p>
          </p:txBody>
        </p:sp>
        <p:sp>
          <p:nvSpPr>
            <p:cNvPr id="141579" name="Freeform 789"/>
            <p:cNvSpPr>
              <a:spLocks/>
            </p:cNvSpPr>
            <p:nvPr/>
          </p:nvSpPr>
          <p:spPr bwMode="auto">
            <a:xfrm>
              <a:off x="3649" y="2922"/>
              <a:ext cx="7" cy="7"/>
            </a:xfrm>
            <a:custGeom>
              <a:avLst/>
              <a:gdLst>
                <a:gd name="T0" fmla="*/ 7 w 7"/>
                <a:gd name="T1" fmla="*/ 7 h 7"/>
                <a:gd name="T2" fmla="*/ 7 w 7"/>
                <a:gd name="T3" fmla="*/ 7 h 7"/>
                <a:gd name="T4" fmla="*/ 0 w 7"/>
                <a:gd name="T5" fmla="*/ 0 h 7"/>
                <a:gd name="T6" fmla="*/ 0 w 7"/>
                <a:gd name="T7" fmla="*/ 0 h 7"/>
                <a:gd name="T8" fmla="*/ 7 w 7"/>
                <a:gd name="T9" fmla="*/ 7 h 7"/>
                <a:gd name="T10" fmla="*/ 0 60000 65536"/>
                <a:gd name="T11" fmla="*/ 0 60000 65536"/>
                <a:gd name="T12" fmla="*/ 0 60000 65536"/>
                <a:gd name="T13" fmla="*/ 0 60000 65536"/>
                <a:gd name="T14" fmla="*/ 0 60000 65536"/>
                <a:gd name="T15" fmla="*/ 0 w 7"/>
                <a:gd name="T16" fmla="*/ 0 h 7"/>
                <a:gd name="T17" fmla="*/ 7 w 7"/>
                <a:gd name="T18" fmla="*/ 7 h 7"/>
              </a:gdLst>
              <a:ahLst/>
              <a:cxnLst>
                <a:cxn ang="T10">
                  <a:pos x="T0" y="T1"/>
                </a:cxn>
                <a:cxn ang="T11">
                  <a:pos x="T2" y="T3"/>
                </a:cxn>
                <a:cxn ang="T12">
                  <a:pos x="T4" y="T5"/>
                </a:cxn>
                <a:cxn ang="T13">
                  <a:pos x="T6" y="T7"/>
                </a:cxn>
                <a:cxn ang="T14">
                  <a:pos x="T8" y="T9"/>
                </a:cxn>
              </a:cxnLst>
              <a:rect l="T15" t="T16" r="T17" b="T18"/>
              <a:pathLst>
                <a:path w="7" h="7">
                  <a:moveTo>
                    <a:pt x="7" y="7"/>
                  </a:moveTo>
                  <a:lnTo>
                    <a:pt x="7" y="7"/>
                  </a:lnTo>
                  <a:lnTo>
                    <a:pt x="0" y="0"/>
                  </a:lnTo>
                  <a:lnTo>
                    <a:pt x="7" y="7"/>
                  </a:lnTo>
                  <a:close/>
                </a:path>
              </a:pathLst>
            </a:custGeom>
            <a:blipFill dpi="0" rotWithShape="0">
              <a:blip r:embed="rId3" cstate="print"/>
              <a:srcRect/>
              <a:tile tx="0" ty="0" sx="100000" sy="100000" flip="none" algn="tl"/>
            </a:blipFill>
            <a:ln w="9525">
              <a:noFill/>
              <a:round/>
              <a:headEnd/>
              <a:tailEnd/>
            </a:ln>
          </p:spPr>
          <p:txBody>
            <a:bodyPr/>
            <a:lstStyle/>
            <a:p>
              <a:endParaRPr lang="en-US"/>
            </a:p>
          </p:txBody>
        </p:sp>
        <p:sp>
          <p:nvSpPr>
            <p:cNvPr id="141580" name="Freeform 790"/>
            <p:cNvSpPr>
              <a:spLocks/>
            </p:cNvSpPr>
            <p:nvPr/>
          </p:nvSpPr>
          <p:spPr bwMode="auto">
            <a:xfrm>
              <a:off x="3535" y="3051"/>
              <a:ext cx="7" cy="7"/>
            </a:xfrm>
            <a:custGeom>
              <a:avLst/>
              <a:gdLst>
                <a:gd name="T0" fmla="*/ 7 w 7"/>
                <a:gd name="T1" fmla="*/ 7 h 7"/>
                <a:gd name="T2" fmla="*/ 7 w 7"/>
                <a:gd name="T3" fmla="*/ 7 h 7"/>
                <a:gd name="T4" fmla="*/ 0 w 7"/>
                <a:gd name="T5" fmla="*/ 0 h 7"/>
                <a:gd name="T6" fmla="*/ 0 w 7"/>
                <a:gd name="T7" fmla="*/ 0 h 7"/>
                <a:gd name="T8" fmla="*/ 7 w 7"/>
                <a:gd name="T9" fmla="*/ 7 h 7"/>
                <a:gd name="T10" fmla="*/ 0 60000 65536"/>
                <a:gd name="T11" fmla="*/ 0 60000 65536"/>
                <a:gd name="T12" fmla="*/ 0 60000 65536"/>
                <a:gd name="T13" fmla="*/ 0 60000 65536"/>
                <a:gd name="T14" fmla="*/ 0 60000 65536"/>
                <a:gd name="T15" fmla="*/ 0 w 7"/>
                <a:gd name="T16" fmla="*/ 0 h 7"/>
                <a:gd name="T17" fmla="*/ 7 w 7"/>
                <a:gd name="T18" fmla="*/ 7 h 7"/>
              </a:gdLst>
              <a:ahLst/>
              <a:cxnLst>
                <a:cxn ang="T10">
                  <a:pos x="T0" y="T1"/>
                </a:cxn>
                <a:cxn ang="T11">
                  <a:pos x="T2" y="T3"/>
                </a:cxn>
                <a:cxn ang="T12">
                  <a:pos x="T4" y="T5"/>
                </a:cxn>
                <a:cxn ang="T13">
                  <a:pos x="T6" y="T7"/>
                </a:cxn>
                <a:cxn ang="T14">
                  <a:pos x="T8" y="T9"/>
                </a:cxn>
              </a:cxnLst>
              <a:rect l="T15" t="T16" r="T17" b="T18"/>
              <a:pathLst>
                <a:path w="7" h="7">
                  <a:moveTo>
                    <a:pt x="7" y="7"/>
                  </a:moveTo>
                  <a:lnTo>
                    <a:pt x="7" y="7"/>
                  </a:lnTo>
                  <a:lnTo>
                    <a:pt x="0" y="0"/>
                  </a:lnTo>
                  <a:lnTo>
                    <a:pt x="7" y="7"/>
                  </a:lnTo>
                  <a:close/>
                </a:path>
              </a:pathLst>
            </a:custGeom>
            <a:blipFill dpi="0" rotWithShape="0">
              <a:blip r:embed="rId3" cstate="print"/>
              <a:srcRect/>
              <a:tile tx="0" ty="0" sx="100000" sy="100000" flip="none" algn="tl"/>
            </a:blipFill>
            <a:ln w="9525">
              <a:noFill/>
              <a:round/>
              <a:headEnd/>
              <a:tailEnd/>
            </a:ln>
          </p:spPr>
          <p:txBody>
            <a:bodyPr/>
            <a:lstStyle/>
            <a:p>
              <a:endParaRPr lang="en-US"/>
            </a:p>
          </p:txBody>
        </p:sp>
        <p:sp>
          <p:nvSpPr>
            <p:cNvPr id="141581" name="Freeform 791"/>
            <p:cNvSpPr>
              <a:spLocks/>
            </p:cNvSpPr>
            <p:nvPr/>
          </p:nvSpPr>
          <p:spPr bwMode="auto">
            <a:xfrm>
              <a:off x="3535" y="2922"/>
              <a:ext cx="121" cy="136"/>
            </a:xfrm>
            <a:custGeom>
              <a:avLst/>
              <a:gdLst>
                <a:gd name="T0" fmla="*/ 121 w 121"/>
                <a:gd name="T1" fmla="*/ 7 h 136"/>
                <a:gd name="T2" fmla="*/ 114 w 121"/>
                <a:gd name="T3" fmla="*/ 0 h 136"/>
                <a:gd name="T4" fmla="*/ 0 w 121"/>
                <a:gd name="T5" fmla="*/ 129 h 136"/>
                <a:gd name="T6" fmla="*/ 7 w 121"/>
                <a:gd name="T7" fmla="*/ 136 h 136"/>
                <a:gd name="T8" fmla="*/ 121 w 121"/>
                <a:gd name="T9" fmla="*/ 7 h 136"/>
                <a:gd name="T10" fmla="*/ 0 60000 65536"/>
                <a:gd name="T11" fmla="*/ 0 60000 65536"/>
                <a:gd name="T12" fmla="*/ 0 60000 65536"/>
                <a:gd name="T13" fmla="*/ 0 60000 65536"/>
                <a:gd name="T14" fmla="*/ 0 60000 65536"/>
                <a:gd name="T15" fmla="*/ 0 w 121"/>
                <a:gd name="T16" fmla="*/ 0 h 136"/>
                <a:gd name="T17" fmla="*/ 121 w 121"/>
                <a:gd name="T18" fmla="*/ 136 h 136"/>
              </a:gdLst>
              <a:ahLst/>
              <a:cxnLst>
                <a:cxn ang="T10">
                  <a:pos x="T0" y="T1"/>
                </a:cxn>
                <a:cxn ang="T11">
                  <a:pos x="T2" y="T3"/>
                </a:cxn>
                <a:cxn ang="T12">
                  <a:pos x="T4" y="T5"/>
                </a:cxn>
                <a:cxn ang="T13">
                  <a:pos x="T6" y="T7"/>
                </a:cxn>
                <a:cxn ang="T14">
                  <a:pos x="T8" y="T9"/>
                </a:cxn>
              </a:cxnLst>
              <a:rect l="T15" t="T16" r="T17" b="T18"/>
              <a:pathLst>
                <a:path w="121" h="136">
                  <a:moveTo>
                    <a:pt x="121" y="7"/>
                  </a:moveTo>
                  <a:lnTo>
                    <a:pt x="114" y="0"/>
                  </a:lnTo>
                  <a:lnTo>
                    <a:pt x="0" y="129"/>
                  </a:lnTo>
                  <a:lnTo>
                    <a:pt x="7" y="136"/>
                  </a:lnTo>
                  <a:lnTo>
                    <a:pt x="121" y="7"/>
                  </a:lnTo>
                  <a:close/>
                </a:path>
              </a:pathLst>
            </a:custGeom>
            <a:blipFill dpi="0" rotWithShape="0">
              <a:blip r:embed="rId3" cstate="print"/>
              <a:srcRect/>
              <a:tile tx="0" ty="0" sx="100000" sy="100000" flip="none" algn="tl"/>
            </a:blipFill>
            <a:ln w="9525">
              <a:noFill/>
              <a:round/>
              <a:headEnd/>
              <a:tailEnd/>
            </a:ln>
          </p:spPr>
          <p:txBody>
            <a:bodyPr/>
            <a:lstStyle/>
            <a:p>
              <a:endParaRPr lang="en-US"/>
            </a:p>
          </p:txBody>
        </p:sp>
        <p:sp>
          <p:nvSpPr>
            <p:cNvPr id="141582" name="Rectangle 792"/>
            <p:cNvSpPr>
              <a:spLocks noChangeArrowheads="1"/>
            </p:cNvSpPr>
            <p:nvPr/>
          </p:nvSpPr>
          <p:spPr bwMode="auto">
            <a:xfrm>
              <a:off x="3634" y="3044"/>
              <a:ext cx="8" cy="14"/>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583" name="Rectangle 793"/>
            <p:cNvSpPr>
              <a:spLocks noChangeArrowheads="1"/>
            </p:cNvSpPr>
            <p:nvPr/>
          </p:nvSpPr>
          <p:spPr bwMode="auto">
            <a:xfrm>
              <a:off x="3813" y="3044"/>
              <a:ext cx="7" cy="14"/>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584" name="Rectangle 794"/>
            <p:cNvSpPr>
              <a:spLocks noChangeArrowheads="1"/>
            </p:cNvSpPr>
            <p:nvPr/>
          </p:nvSpPr>
          <p:spPr bwMode="auto">
            <a:xfrm>
              <a:off x="3642" y="3044"/>
              <a:ext cx="171" cy="14"/>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585" name="Rectangle 795"/>
            <p:cNvSpPr>
              <a:spLocks noChangeArrowheads="1"/>
            </p:cNvSpPr>
            <p:nvPr/>
          </p:nvSpPr>
          <p:spPr bwMode="auto">
            <a:xfrm>
              <a:off x="3349" y="3044"/>
              <a:ext cx="7" cy="14"/>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586" name="Rectangle 796"/>
            <p:cNvSpPr>
              <a:spLocks noChangeArrowheads="1"/>
            </p:cNvSpPr>
            <p:nvPr/>
          </p:nvSpPr>
          <p:spPr bwMode="auto">
            <a:xfrm>
              <a:off x="3527" y="3044"/>
              <a:ext cx="8" cy="14"/>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587" name="Rectangle 797"/>
            <p:cNvSpPr>
              <a:spLocks noChangeArrowheads="1"/>
            </p:cNvSpPr>
            <p:nvPr/>
          </p:nvSpPr>
          <p:spPr bwMode="auto">
            <a:xfrm>
              <a:off x="3356" y="3044"/>
              <a:ext cx="171" cy="14"/>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588" name="Rectangle 798"/>
            <p:cNvSpPr>
              <a:spLocks noChangeArrowheads="1"/>
            </p:cNvSpPr>
            <p:nvPr/>
          </p:nvSpPr>
          <p:spPr bwMode="auto">
            <a:xfrm>
              <a:off x="3963" y="3044"/>
              <a:ext cx="7" cy="14"/>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589" name="Rectangle 799"/>
            <p:cNvSpPr>
              <a:spLocks noChangeArrowheads="1"/>
            </p:cNvSpPr>
            <p:nvPr/>
          </p:nvSpPr>
          <p:spPr bwMode="auto">
            <a:xfrm>
              <a:off x="3813" y="3044"/>
              <a:ext cx="7" cy="14"/>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590" name="Rectangle 800"/>
            <p:cNvSpPr>
              <a:spLocks noChangeArrowheads="1"/>
            </p:cNvSpPr>
            <p:nvPr/>
          </p:nvSpPr>
          <p:spPr bwMode="auto">
            <a:xfrm>
              <a:off x="3820" y="3044"/>
              <a:ext cx="143" cy="14"/>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591" name="Rectangle 801"/>
            <p:cNvSpPr>
              <a:spLocks noChangeArrowheads="1"/>
            </p:cNvSpPr>
            <p:nvPr/>
          </p:nvSpPr>
          <p:spPr bwMode="auto">
            <a:xfrm>
              <a:off x="3984" y="2894"/>
              <a:ext cx="52" cy="123"/>
            </a:xfrm>
            <a:prstGeom prst="rect">
              <a:avLst/>
            </a:prstGeom>
            <a:noFill/>
            <a:ln w="9525">
              <a:noFill/>
              <a:miter lim="800000"/>
              <a:headEnd/>
              <a:tailEnd/>
            </a:ln>
          </p:spPr>
          <p:txBody>
            <a:bodyPr wrap="none" lIns="0" tIns="0" rIns="0" bIns="0">
              <a:spAutoFit/>
            </a:bodyPr>
            <a:lstStyle/>
            <a:p>
              <a:pPr eaLnBrk="1" hangingPunct="1"/>
              <a:r>
                <a:rPr lang="en-US" sz="1400" b="1">
                  <a:solidFill>
                    <a:srgbClr val="000000"/>
                  </a:solidFill>
                  <a:latin typeface="Times New Roman" pitchFamily="18" charset="0"/>
                </a:rPr>
                <a:t>y</a:t>
              </a:r>
              <a:endParaRPr lang="en-US" sz="2800">
                <a:solidFill>
                  <a:srgbClr val="000000"/>
                </a:solidFill>
                <a:latin typeface="Arial" pitchFamily="34" charset="0"/>
              </a:endParaRPr>
            </a:p>
          </p:txBody>
        </p:sp>
        <p:sp>
          <p:nvSpPr>
            <p:cNvPr id="141592" name="Rectangle 802"/>
            <p:cNvSpPr>
              <a:spLocks noChangeArrowheads="1"/>
            </p:cNvSpPr>
            <p:nvPr/>
          </p:nvSpPr>
          <p:spPr bwMode="auto">
            <a:xfrm>
              <a:off x="3984" y="2865"/>
              <a:ext cx="57" cy="15"/>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593" name="Freeform 803"/>
            <p:cNvSpPr>
              <a:spLocks/>
            </p:cNvSpPr>
            <p:nvPr/>
          </p:nvSpPr>
          <p:spPr bwMode="auto">
            <a:xfrm>
              <a:off x="3806" y="3036"/>
              <a:ext cx="21" cy="29"/>
            </a:xfrm>
            <a:custGeom>
              <a:avLst/>
              <a:gdLst>
                <a:gd name="T0" fmla="*/ 21 w 21"/>
                <a:gd name="T1" fmla="*/ 15 h 29"/>
                <a:gd name="T2" fmla="*/ 21 w 21"/>
                <a:gd name="T3" fmla="*/ 0 h 29"/>
                <a:gd name="T4" fmla="*/ 14 w 21"/>
                <a:gd name="T5" fmla="*/ 0 h 29"/>
                <a:gd name="T6" fmla="*/ 0 w 21"/>
                <a:gd name="T7" fmla="*/ 0 h 29"/>
                <a:gd name="T8" fmla="*/ 0 w 21"/>
                <a:gd name="T9" fmla="*/ 15 h 29"/>
                <a:gd name="T10" fmla="*/ 0 w 21"/>
                <a:gd name="T11" fmla="*/ 22 h 29"/>
                <a:gd name="T12" fmla="*/ 14 w 21"/>
                <a:gd name="T13" fmla="*/ 29 h 29"/>
                <a:gd name="T14" fmla="*/ 21 w 21"/>
                <a:gd name="T15" fmla="*/ 22 h 29"/>
                <a:gd name="T16" fmla="*/ 21 w 21"/>
                <a:gd name="T17" fmla="*/ 15 h 2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1"/>
                <a:gd name="T28" fmla="*/ 0 h 29"/>
                <a:gd name="T29" fmla="*/ 21 w 21"/>
                <a:gd name="T30" fmla="*/ 29 h 2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1" h="29">
                  <a:moveTo>
                    <a:pt x="21" y="15"/>
                  </a:moveTo>
                  <a:lnTo>
                    <a:pt x="21" y="0"/>
                  </a:lnTo>
                  <a:lnTo>
                    <a:pt x="14" y="0"/>
                  </a:lnTo>
                  <a:lnTo>
                    <a:pt x="0" y="0"/>
                  </a:lnTo>
                  <a:lnTo>
                    <a:pt x="0" y="15"/>
                  </a:lnTo>
                  <a:lnTo>
                    <a:pt x="0" y="22"/>
                  </a:lnTo>
                  <a:lnTo>
                    <a:pt x="14" y="29"/>
                  </a:lnTo>
                  <a:lnTo>
                    <a:pt x="21" y="22"/>
                  </a:lnTo>
                  <a:lnTo>
                    <a:pt x="21" y="15"/>
                  </a:lnTo>
                  <a:close/>
                </a:path>
              </a:pathLst>
            </a:custGeom>
            <a:blipFill dpi="0" rotWithShape="0">
              <a:blip r:embed="rId3" cstate="print"/>
              <a:srcRect/>
              <a:tile tx="0" ty="0" sx="100000" sy="100000" flip="none" algn="tl"/>
            </a:blipFill>
            <a:ln w="9525">
              <a:noFill/>
              <a:round/>
              <a:headEnd/>
              <a:tailEnd/>
            </a:ln>
          </p:spPr>
          <p:txBody>
            <a:bodyPr/>
            <a:lstStyle/>
            <a:p>
              <a:endParaRPr lang="en-US"/>
            </a:p>
          </p:txBody>
        </p:sp>
        <p:sp>
          <p:nvSpPr>
            <p:cNvPr id="141594" name="Freeform 804"/>
            <p:cNvSpPr>
              <a:spLocks/>
            </p:cNvSpPr>
            <p:nvPr/>
          </p:nvSpPr>
          <p:spPr bwMode="auto">
            <a:xfrm>
              <a:off x="3799" y="3029"/>
              <a:ext cx="35" cy="43"/>
            </a:xfrm>
            <a:custGeom>
              <a:avLst/>
              <a:gdLst>
                <a:gd name="T0" fmla="*/ 21 w 35"/>
                <a:gd name="T1" fmla="*/ 22 h 43"/>
                <a:gd name="T2" fmla="*/ 21 w 35"/>
                <a:gd name="T3" fmla="*/ 7 h 43"/>
                <a:gd name="T4" fmla="*/ 28 w 35"/>
                <a:gd name="T5" fmla="*/ 15 h 43"/>
                <a:gd name="T6" fmla="*/ 28 w 35"/>
                <a:gd name="T7" fmla="*/ 15 h 43"/>
                <a:gd name="T8" fmla="*/ 21 w 35"/>
                <a:gd name="T9" fmla="*/ 15 h 43"/>
                <a:gd name="T10" fmla="*/ 21 w 35"/>
                <a:gd name="T11" fmla="*/ 15 h 43"/>
                <a:gd name="T12" fmla="*/ 21 w 35"/>
                <a:gd name="T13" fmla="*/ 15 h 43"/>
                <a:gd name="T14" fmla="*/ 7 w 35"/>
                <a:gd name="T15" fmla="*/ 15 h 43"/>
                <a:gd name="T16" fmla="*/ 14 w 35"/>
                <a:gd name="T17" fmla="*/ 7 h 43"/>
                <a:gd name="T18" fmla="*/ 14 w 35"/>
                <a:gd name="T19" fmla="*/ 7 h 43"/>
                <a:gd name="T20" fmla="*/ 14 w 35"/>
                <a:gd name="T21" fmla="*/ 22 h 43"/>
                <a:gd name="T22" fmla="*/ 14 w 35"/>
                <a:gd name="T23" fmla="*/ 22 h 43"/>
                <a:gd name="T24" fmla="*/ 14 w 35"/>
                <a:gd name="T25" fmla="*/ 22 h 43"/>
                <a:gd name="T26" fmla="*/ 14 w 35"/>
                <a:gd name="T27" fmla="*/ 29 h 43"/>
                <a:gd name="T28" fmla="*/ 14 w 35"/>
                <a:gd name="T29" fmla="*/ 22 h 43"/>
                <a:gd name="T30" fmla="*/ 14 w 35"/>
                <a:gd name="T31" fmla="*/ 22 h 43"/>
                <a:gd name="T32" fmla="*/ 28 w 35"/>
                <a:gd name="T33" fmla="*/ 29 h 43"/>
                <a:gd name="T34" fmla="*/ 21 w 35"/>
                <a:gd name="T35" fmla="*/ 36 h 43"/>
                <a:gd name="T36" fmla="*/ 21 w 35"/>
                <a:gd name="T37" fmla="*/ 36 h 43"/>
                <a:gd name="T38" fmla="*/ 28 w 35"/>
                <a:gd name="T39" fmla="*/ 29 h 43"/>
                <a:gd name="T40" fmla="*/ 21 w 35"/>
                <a:gd name="T41" fmla="*/ 29 h 43"/>
                <a:gd name="T42" fmla="*/ 21 w 35"/>
                <a:gd name="T43" fmla="*/ 29 h 43"/>
                <a:gd name="T44" fmla="*/ 21 w 35"/>
                <a:gd name="T45" fmla="*/ 22 h 43"/>
                <a:gd name="T46" fmla="*/ 21 w 35"/>
                <a:gd name="T47" fmla="*/ 22 h 43"/>
                <a:gd name="T48" fmla="*/ 35 w 35"/>
                <a:gd name="T49" fmla="*/ 22 h 43"/>
                <a:gd name="T50" fmla="*/ 35 w 35"/>
                <a:gd name="T51" fmla="*/ 22 h 43"/>
                <a:gd name="T52" fmla="*/ 35 w 35"/>
                <a:gd name="T53" fmla="*/ 29 h 43"/>
                <a:gd name="T54" fmla="*/ 35 w 35"/>
                <a:gd name="T55" fmla="*/ 29 h 43"/>
                <a:gd name="T56" fmla="*/ 35 w 35"/>
                <a:gd name="T57" fmla="*/ 36 h 43"/>
                <a:gd name="T58" fmla="*/ 28 w 35"/>
                <a:gd name="T59" fmla="*/ 43 h 43"/>
                <a:gd name="T60" fmla="*/ 28 w 35"/>
                <a:gd name="T61" fmla="*/ 43 h 43"/>
                <a:gd name="T62" fmla="*/ 21 w 35"/>
                <a:gd name="T63" fmla="*/ 43 h 43"/>
                <a:gd name="T64" fmla="*/ 7 w 35"/>
                <a:gd name="T65" fmla="*/ 36 h 43"/>
                <a:gd name="T66" fmla="*/ 7 w 35"/>
                <a:gd name="T67" fmla="*/ 36 h 43"/>
                <a:gd name="T68" fmla="*/ 0 w 35"/>
                <a:gd name="T69" fmla="*/ 29 h 43"/>
                <a:gd name="T70" fmla="*/ 0 w 35"/>
                <a:gd name="T71" fmla="*/ 22 h 43"/>
                <a:gd name="T72" fmla="*/ 0 w 35"/>
                <a:gd name="T73" fmla="*/ 22 h 43"/>
                <a:gd name="T74" fmla="*/ 0 w 35"/>
                <a:gd name="T75" fmla="*/ 22 h 43"/>
                <a:gd name="T76" fmla="*/ 0 w 35"/>
                <a:gd name="T77" fmla="*/ 7 h 43"/>
                <a:gd name="T78" fmla="*/ 0 w 35"/>
                <a:gd name="T79" fmla="*/ 7 h 43"/>
                <a:gd name="T80" fmla="*/ 7 w 35"/>
                <a:gd name="T81" fmla="*/ 0 h 43"/>
                <a:gd name="T82" fmla="*/ 21 w 35"/>
                <a:gd name="T83" fmla="*/ 0 h 43"/>
                <a:gd name="T84" fmla="*/ 21 w 35"/>
                <a:gd name="T85" fmla="*/ 0 h 43"/>
                <a:gd name="T86" fmla="*/ 21 w 35"/>
                <a:gd name="T87" fmla="*/ 0 h 43"/>
                <a:gd name="T88" fmla="*/ 28 w 35"/>
                <a:gd name="T89" fmla="*/ 0 h 43"/>
                <a:gd name="T90" fmla="*/ 28 w 35"/>
                <a:gd name="T91" fmla="*/ 0 h 43"/>
                <a:gd name="T92" fmla="*/ 35 w 35"/>
                <a:gd name="T93" fmla="*/ 7 h 43"/>
                <a:gd name="T94" fmla="*/ 35 w 35"/>
                <a:gd name="T95" fmla="*/ 22 h 43"/>
                <a:gd name="T96" fmla="*/ 21 w 35"/>
                <a:gd name="T97" fmla="*/ 22 h 43"/>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5"/>
                <a:gd name="T148" fmla="*/ 0 h 43"/>
                <a:gd name="T149" fmla="*/ 35 w 35"/>
                <a:gd name="T150" fmla="*/ 43 h 43"/>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5" h="43">
                  <a:moveTo>
                    <a:pt x="21" y="22"/>
                  </a:moveTo>
                  <a:lnTo>
                    <a:pt x="21" y="7"/>
                  </a:lnTo>
                  <a:lnTo>
                    <a:pt x="28" y="15"/>
                  </a:lnTo>
                  <a:lnTo>
                    <a:pt x="21" y="15"/>
                  </a:lnTo>
                  <a:lnTo>
                    <a:pt x="7" y="15"/>
                  </a:lnTo>
                  <a:lnTo>
                    <a:pt x="14" y="7"/>
                  </a:lnTo>
                  <a:lnTo>
                    <a:pt x="14" y="22"/>
                  </a:lnTo>
                  <a:lnTo>
                    <a:pt x="14" y="29"/>
                  </a:lnTo>
                  <a:lnTo>
                    <a:pt x="14" y="22"/>
                  </a:lnTo>
                  <a:lnTo>
                    <a:pt x="28" y="29"/>
                  </a:lnTo>
                  <a:lnTo>
                    <a:pt x="21" y="36"/>
                  </a:lnTo>
                  <a:lnTo>
                    <a:pt x="28" y="29"/>
                  </a:lnTo>
                  <a:lnTo>
                    <a:pt x="21" y="29"/>
                  </a:lnTo>
                  <a:lnTo>
                    <a:pt x="21" y="22"/>
                  </a:lnTo>
                  <a:lnTo>
                    <a:pt x="35" y="22"/>
                  </a:lnTo>
                  <a:lnTo>
                    <a:pt x="35" y="29"/>
                  </a:lnTo>
                  <a:lnTo>
                    <a:pt x="35" y="36"/>
                  </a:lnTo>
                  <a:lnTo>
                    <a:pt x="28" y="43"/>
                  </a:lnTo>
                  <a:lnTo>
                    <a:pt x="21" y="43"/>
                  </a:lnTo>
                  <a:lnTo>
                    <a:pt x="7" y="36"/>
                  </a:lnTo>
                  <a:lnTo>
                    <a:pt x="0" y="29"/>
                  </a:lnTo>
                  <a:lnTo>
                    <a:pt x="0" y="22"/>
                  </a:lnTo>
                  <a:lnTo>
                    <a:pt x="0" y="7"/>
                  </a:lnTo>
                  <a:lnTo>
                    <a:pt x="7" y="0"/>
                  </a:lnTo>
                  <a:lnTo>
                    <a:pt x="21" y="0"/>
                  </a:lnTo>
                  <a:lnTo>
                    <a:pt x="28" y="0"/>
                  </a:lnTo>
                  <a:lnTo>
                    <a:pt x="35" y="7"/>
                  </a:lnTo>
                  <a:lnTo>
                    <a:pt x="35" y="22"/>
                  </a:lnTo>
                  <a:lnTo>
                    <a:pt x="21" y="22"/>
                  </a:lnTo>
                  <a:close/>
                </a:path>
              </a:pathLst>
            </a:custGeom>
            <a:blipFill dpi="0" rotWithShape="0">
              <a:blip r:embed="rId3" cstate="print"/>
              <a:srcRect/>
              <a:tile tx="0" ty="0" sx="100000" sy="100000" flip="none" algn="tl"/>
            </a:blipFill>
            <a:ln w="9525">
              <a:noFill/>
              <a:round/>
              <a:headEnd/>
              <a:tailEnd/>
            </a:ln>
          </p:spPr>
          <p:txBody>
            <a:bodyPr/>
            <a:lstStyle/>
            <a:p>
              <a:endParaRPr lang="en-US"/>
            </a:p>
          </p:txBody>
        </p:sp>
        <p:sp>
          <p:nvSpPr>
            <p:cNvPr id="141595" name="Freeform 805"/>
            <p:cNvSpPr>
              <a:spLocks/>
            </p:cNvSpPr>
            <p:nvPr/>
          </p:nvSpPr>
          <p:spPr bwMode="auto">
            <a:xfrm>
              <a:off x="3820" y="3051"/>
              <a:ext cx="14" cy="1"/>
            </a:xfrm>
            <a:custGeom>
              <a:avLst/>
              <a:gdLst>
                <a:gd name="T0" fmla="*/ 0 w 14"/>
                <a:gd name="T1" fmla="*/ 0 h 1"/>
                <a:gd name="T2" fmla="*/ 0 w 14"/>
                <a:gd name="T3" fmla="*/ 0 h 1"/>
                <a:gd name="T4" fmla="*/ 0 w 14"/>
                <a:gd name="T5" fmla="*/ 0 h 1"/>
                <a:gd name="T6" fmla="*/ 14 w 14"/>
                <a:gd name="T7" fmla="*/ 0 h 1"/>
                <a:gd name="T8" fmla="*/ 14 w 14"/>
                <a:gd name="T9" fmla="*/ 0 h 1"/>
                <a:gd name="T10" fmla="*/ 14 w 14"/>
                <a:gd name="T11" fmla="*/ 0 h 1"/>
                <a:gd name="T12" fmla="*/ 0 w 14"/>
                <a:gd name="T13" fmla="*/ 0 h 1"/>
                <a:gd name="T14" fmla="*/ 0 60000 65536"/>
                <a:gd name="T15" fmla="*/ 0 60000 65536"/>
                <a:gd name="T16" fmla="*/ 0 60000 65536"/>
                <a:gd name="T17" fmla="*/ 0 60000 65536"/>
                <a:gd name="T18" fmla="*/ 0 60000 65536"/>
                <a:gd name="T19" fmla="*/ 0 60000 65536"/>
                <a:gd name="T20" fmla="*/ 0 60000 65536"/>
                <a:gd name="T21" fmla="*/ 0 w 14"/>
                <a:gd name="T22" fmla="*/ 0 h 1"/>
                <a:gd name="T23" fmla="*/ 14 w 14"/>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 h="1">
                  <a:moveTo>
                    <a:pt x="0" y="0"/>
                  </a:moveTo>
                  <a:lnTo>
                    <a:pt x="0" y="0"/>
                  </a:lnTo>
                  <a:lnTo>
                    <a:pt x="14" y="0"/>
                  </a:lnTo>
                  <a:lnTo>
                    <a:pt x="0" y="0"/>
                  </a:lnTo>
                  <a:close/>
                </a:path>
              </a:pathLst>
            </a:custGeom>
            <a:blipFill dpi="0" rotWithShape="0">
              <a:blip r:embed="rId3" cstate="print"/>
              <a:srcRect/>
              <a:tile tx="0" ty="0" sx="100000" sy="100000" flip="none" algn="tl"/>
            </a:blipFill>
            <a:ln w="9525">
              <a:noFill/>
              <a:round/>
              <a:headEnd/>
              <a:tailEnd/>
            </a:ln>
          </p:spPr>
          <p:txBody>
            <a:bodyPr/>
            <a:lstStyle/>
            <a:p>
              <a:endParaRPr lang="en-US"/>
            </a:p>
          </p:txBody>
        </p:sp>
        <p:sp>
          <p:nvSpPr>
            <p:cNvPr id="141596" name="Freeform 806"/>
            <p:cNvSpPr>
              <a:spLocks/>
            </p:cNvSpPr>
            <p:nvPr/>
          </p:nvSpPr>
          <p:spPr bwMode="auto">
            <a:xfrm>
              <a:off x="3577" y="3336"/>
              <a:ext cx="22" cy="28"/>
            </a:xfrm>
            <a:custGeom>
              <a:avLst/>
              <a:gdLst>
                <a:gd name="T0" fmla="*/ 22 w 22"/>
                <a:gd name="T1" fmla="*/ 14 h 28"/>
                <a:gd name="T2" fmla="*/ 15 w 22"/>
                <a:gd name="T3" fmla="*/ 7 h 28"/>
                <a:gd name="T4" fmla="*/ 8 w 22"/>
                <a:gd name="T5" fmla="*/ 0 h 28"/>
                <a:gd name="T6" fmla="*/ 0 w 22"/>
                <a:gd name="T7" fmla="*/ 7 h 28"/>
                <a:gd name="T8" fmla="*/ 0 w 22"/>
                <a:gd name="T9" fmla="*/ 14 h 28"/>
                <a:gd name="T10" fmla="*/ 0 w 22"/>
                <a:gd name="T11" fmla="*/ 28 h 28"/>
                <a:gd name="T12" fmla="*/ 8 w 22"/>
                <a:gd name="T13" fmla="*/ 28 h 28"/>
                <a:gd name="T14" fmla="*/ 15 w 22"/>
                <a:gd name="T15" fmla="*/ 28 h 28"/>
                <a:gd name="T16" fmla="*/ 22 w 22"/>
                <a:gd name="T17" fmla="*/ 14 h 2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2"/>
                <a:gd name="T28" fmla="*/ 0 h 28"/>
                <a:gd name="T29" fmla="*/ 22 w 22"/>
                <a:gd name="T30" fmla="*/ 28 h 2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2" h="28">
                  <a:moveTo>
                    <a:pt x="22" y="14"/>
                  </a:moveTo>
                  <a:lnTo>
                    <a:pt x="15" y="7"/>
                  </a:lnTo>
                  <a:lnTo>
                    <a:pt x="8" y="0"/>
                  </a:lnTo>
                  <a:lnTo>
                    <a:pt x="0" y="7"/>
                  </a:lnTo>
                  <a:lnTo>
                    <a:pt x="0" y="14"/>
                  </a:lnTo>
                  <a:lnTo>
                    <a:pt x="0" y="28"/>
                  </a:lnTo>
                  <a:lnTo>
                    <a:pt x="8" y="28"/>
                  </a:lnTo>
                  <a:lnTo>
                    <a:pt x="15" y="28"/>
                  </a:lnTo>
                  <a:lnTo>
                    <a:pt x="22" y="14"/>
                  </a:lnTo>
                  <a:close/>
                </a:path>
              </a:pathLst>
            </a:custGeom>
            <a:blipFill dpi="0" rotWithShape="0">
              <a:blip r:embed="rId3" cstate="print"/>
              <a:srcRect/>
              <a:tile tx="0" ty="0" sx="100000" sy="100000" flip="none" algn="tl"/>
            </a:blipFill>
            <a:ln w="9525">
              <a:noFill/>
              <a:round/>
              <a:headEnd/>
              <a:tailEnd/>
            </a:ln>
          </p:spPr>
          <p:txBody>
            <a:bodyPr/>
            <a:lstStyle/>
            <a:p>
              <a:endParaRPr lang="en-US"/>
            </a:p>
          </p:txBody>
        </p:sp>
      </p:grpSp>
      <p:sp>
        <p:nvSpPr>
          <p:cNvPr id="141320" name="Freeform 807"/>
          <p:cNvSpPr>
            <a:spLocks/>
          </p:cNvSpPr>
          <p:nvPr/>
        </p:nvSpPr>
        <p:spPr bwMode="auto">
          <a:xfrm>
            <a:off x="7191375" y="5295900"/>
            <a:ext cx="57150" cy="57150"/>
          </a:xfrm>
          <a:custGeom>
            <a:avLst/>
            <a:gdLst>
              <a:gd name="T0" fmla="*/ 2147483647 w 36"/>
              <a:gd name="T1" fmla="*/ 2147483647 h 36"/>
              <a:gd name="T2" fmla="*/ 2147483647 w 36"/>
              <a:gd name="T3" fmla="*/ 2147483647 h 36"/>
              <a:gd name="T4" fmla="*/ 2147483647 w 36"/>
              <a:gd name="T5" fmla="*/ 2147483647 h 36"/>
              <a:gd name="T6" fmla="*/ 2147483647 w 36"/>
              <a:gd name="T7" fmla="*/ 2147483647 h 36"/>
              <a:gd name="T8" fmla="*/ 2147483647 w 36"/>
              <a:gd name="T9" fmla="*/ 2147483647 h 36"/>
              <a:gd name="T10" fmla="*/ 2147483647 w 36"/>
              <a:gd name="T11" fmla="*/ 2147483647 h 36"/>
              <a:gd name="T12" fmla="*/ 2147483647 w 36"/>
              <a:gd name="T13" fmla="*/ 2147483647 h 36"/>
              <a:gd name="T14" fmla="*/ 2147483647 w 36"/>
              <a:gd name="T15" fmla="*/ 2147483647 h 36"/>
              <a:gd name="T16" fmla="*/ 2147483647 w 36"/>
              <a:gd name="T17" fmla="*/ 2147483647 h 36"/>
              <a:gd name="T18" fmla="*/ 2147483647 w 36"/>
              <a:gd name="T19" fmla="*/ 2147483647 h 36"/>
              <a:gd name="T20" fmla="*/ 2147483647 w 36"/>
              <a:gd name="T21" fmla="*/ 2147483647 h 36"/>
              <a:gd name="T22" fmla="*/ 2147483647 w 36"/>
              <a:gd name="T23" fmla="*/ 2147483647 h 36"/>
              <a:gd name="T24" fmla="*/ 2147483647 w 36"/>
              <a:gd name="T25" fmla="*/ 2147483647 h 36"/>
              <a:gd name="T26" fmla="*/ 2147483647 w 36"/>
              <a:gd name="T27" fmla="*/ 2147483647 h 36"/>
              <a:gd name="T28" fmla="*/ 2147483647 w 36"/>
              <a:gd name="T29" fmla="*/ 2147483647 h 36"/>
              <a:gd name="T30" fmla="*/ 2147483647 w 36"/>
              <a:gd name="T31" fmla="*/ 2147483647 h 36"/>
              <a:gd name="T32" fmla="*/ 2147483647 w 36"/>
              <a:gd name="T33" fmla="*/ 2147483647 h 36"/>
              <a:gd name="T34" fmla="*/ 2147483647 w 36"/>
              <a:gd name="T35" fmla="*/ 2147483647 h 36"/>
              <a:gd name="T36" fmla="*/ 2147483647 w 36"/>
              <a:gd name="T37" fmla="*/ 2147483647 h 36"/>
              <a:gd name="T38" fmla="*/ 2147483647 w 36"/>
              <a:gd name="T39" fmla="*/ 2147483647 h 36"/>
              <a:gd name="T40" fmla="*/ 2147483647 w 36"/>
              <a:gd name="T41" fmla="*/ 2147483647 h 36"/>
              <a:gd name="T42" fmla="*/ 2147483647 w 36"/>
              <a:gd name="T43" fmla="*/ 2147483647 h 36"/>
              <a:gd name="T44" fmla="*/ 2147483647 w 36"/>
              <a:gd name="T45" fmla="*/ 2147483647 h 36"/>
              <a:gd name="T46" fmla="*/ 2147483647 w 36"/>
              <a:gd name="T47" fmla="*/ 2147483647 h 36"/>
              <a:gd name="T48" fmla="*/ 2147483647 w 36"/>
              <a:gd name="T49" fmla="*/ 2147483647 h 36"/>
              <a:gd name="T50" fmla="*/ 2147483647 w 36"/>
              <a:gd name="T51" fmla="*/ 2147483647 h 36"/>
              <a:gd name="T52" fmla="*/ 2147483647 w 36"/>
              <a:gd name="T53" fmla="*/ 2147483647 h 36"/>
              <a:gd name="T54" fmla="*/ 2147483647 w 36"/>
              <a:gd name="T55" fmla="*/ 2147483647 h 36"/>
              <a:gd name="T56" fmla="*/ 2147483647 w 36"/>
              <a:gd name="T57" fmla="*/ 2147483647 h 36"/>
              <a:gd name="T58" fmla="*/ 2147483647 w 36"/>
              <a:gd name="T59" fmla="*/ 2147483647 h 36"/>
              <a:gd name="T60" fmla="*/ 2147483647 w 36"/>
              <a:gd name="T61" fmla="*/ 2147483647 h 36"/>
              <a:gd name="T62" fmla="*/ 2147483647 w 36"/>
              <a:gd name="T63" fmla="*/ 2147483647 h 36"/>
              <a:gd name="T64" fmla="*/ 2147483647 w 36"/>
              <a:gd name="T65" fmla="*/ 2147483647 h 36"/>
              <a:gd name="T66" fmla="*/ 2147483647 w 36"/>
              <a:gd name="T67" fmla="*/ 2147483647 h 36"/>
              <a:gd name="T68" fmla="*/ 0 w 36"/>
              <a:gd name="T69" fmla="*/ 2147483647 h 36"/>
              <a:gd name="T70" fmla="*/ 0 w 36"/>
              <a:gd name="T71" fmla="*/ 2147483647 h 36"/>
              <a:gd name="T72" fmla="*/ 0 w 36"/>
              <a:gd name="T73" fmla="*/ 2147483647 h 36"/>
              <a:gd name="T74" fmla="*/ 0 w 36"/>
              <a:gd name="T75" fmla="*/ 2147483647 h 36"/>
              <a:gd name="T76" fmla="*/ 0 w 36"/>
              <a:gd name="T77" fmla="*/ 2147483647 h 36"/>
              <a:gd name="T78" fmla="*/ 0 w 36"/>
              <a:gd name="T79" fmla="*/ 2147483647 h 36"/>
              <a:gd name="T80" fmla="*/ 2147483647 w 36"/>
              <a:gd name="T81" fmla="*/ 2147483647 h 36"/>
              <a:gd name="T82" fmla="*/ 2147483647 w 36"/>
              <a:gd name="T83" fmla="*/ 0 h 36"/>
              <a:gd name="T84" fmla="*/ 2147483647 w 36"/>
              <a:gd name="T85" fmla="*/ 0 h 36"/>
              <a:gd name="T86" fmla="*/ 2147483647 w 36"/>
              <a:gd name="T87" fmla="*/ 0 h 36"/>
              <a:gd name="T88" fmla="*/ 2147483647 w 36"/>
              <a:gd name="T89" fmla="*/ 2147483647 h 36"/>
              <a:gd name="T90" fmla="*/ 2147483647 w 36"/>
              <a:gd name="T91" fmla="*/ 2147483647 h 36"/>
              <a:gd name="T92" fmla="*/ 2147483647 w 36"/>
              <a:gd name="T93" fmla="*/ 2147483647 h 36"/>
              <a:gd name="T94" fmla="*/ 2147483647 w 36"/>
              <a:gd name="T95" fmla="*/ 2147483647 h 36"/>
              <a:gd name="T96" fmla="*/ 2147483647 w 36"/>
              <a:gd name="T97" fmla="*/ 2147483647 h 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6"/>
              <a:gd name="T148" fmla="*/ 0 h 36"/>
              <a:gd name="T149" fmla="*/ 36 w 36"/>
              <a:gd name="T150" fmla="*/ 36 h 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6" h="36">
                <a:moveTo>
                  <a:pt x="29" y="21"/>
                </a:moveTo>
                <a:lnTo>
                  <a:pt x="22" y="14"/>
                </a:lnTo>
                <a:lnTo>
                  <a:pt x="15" y="7"/>
                </a:lnTo>
                <a:lnTo>
                  <a:pt x="22" y="7"/>
                </a:lnTo>
                <a:lnTo>
                  <a:pt x="15" y="14"/>
                </a:lnTo>
                <a:lnTo>
                  <a:pt x="15" y="7"/>
                </a:lnTo>
                <a:lnTo>
                  <a:pt x="15" y="14"/>
                </a:lnTo>
                <a:lnTo>
                  <a:pt x="15" y="28"/>
                </a:lnTo>
                <a:lnTo>
                  <a:pt x="7" y="21"/>
                </a:lnTo>
                <a:lnTo>
                  <a:pt x="15" y="21"/>
                </a:lnTo>
                <a:lnTo>
                  <a:pt x="22" y="21"/>
                </a:lnTo>
                <a:lnTo>
                  <a:pt x="15" y="28"/>
                </a:lnTo>
                <a:lnTo>
                  <a:pt x="22" y="14"/>
                </a:lnTo>
                <a:lnTo>
                  <a:pt x="36" y="21"/>
                </a:lnTo>
                <a:lnTo>
                  <a:pt x="29" y="36"/>
                </a:lnTo>
                <a:lnTo>
                  <a:pt x="22" y="36"/>
                </a:lnTo>
                <a:lnTo>
                  <a:pt x="15" y="36"/>
                </a:lnTo>
                <a:lnTo>
                  <a:pt x="7" y="36"/>
                </a:lnTo>
                <a:lnTo>
                  <a:pt x="0" y="28"/>
                </a:lnTo>
                <a:lnTo>
                  <a:pt x="0" y="14"/>
                </a:lnTo>
                <a:lnTo>
                  <a:pt x="0" y="7"/>
                </a:lnTo>
                <a:lnTo>
                  <a:pt x="7" y="7"/>
                </a:lnTo>
                <a:lnTo>
                  <a:pt x="15" y="0"/>
                </a:lnTo>
                <a:lnTo>
                  <a:pt x="22" y="0"/>
                </a:lnTo>
                <a:lnTo>
                  <a:pt x="29" y="7"/>
                </a:lnTo>
                <a:lnTo>
                  <a:pt x="36" y="14"/>
                </a:lnTo>
                <a:lnTo>
                  <a:pt x="29" y="21"/>
                </a:lnTo>
                <a:close/>
              </a:path>
            </a:pathLst>
          </a:custGeom>
          <a:blipFill dpi="0" rotWithShape="0">
            <a:blip r:embed="rId3" cstate="print"/>
            <a:srcRect/>
            <a:tile tx="0" ty="0" sx="100000" sy="100000" flip="none" algn="tl"/>
          </a:blipFill>
          <a:ln w="9525">
            <a:noFill/>
            <a:round/>
            <a:headEnd/>
            <a:tailEnd/>
          </a:ln>
        </p:spPr>
        <p:txBody>
          <a:bodyPr/>
          <a:lstStyle/>
          <a:p>
            <a:endParaRPr lang="en-US"/>
          </a:p>
        </p:txBody>
      </p:sp>
      <p:sp>
        <p:nvSpPr>
          <p:cNvPr id="141321" name="Freeform 808"/>
          <p:cNvSpPr>
            <a:spLocks/>
          </p:cNvSpPr>
          <p:nvPr/>
        </p:nvSpPr>
        <p:spPr bwMode="auto">
          <a:xfrm>
            <a:off x="7226301" y="5318126"/>
            <a:ext cx="22225" cy="11113"/>
          </a:xfrm>
          <a:custGeom>
            <a:avLst/>
            <a:gdLst>
              <a:gd name="T0" fmla="*/ 0 w 14"/>
              <a:gd name="T1" fmla="*/ 0 h 7"/>
              <a:gd name="T2" fmla="*/ 0 w 14"/>
              <a:gd name="T3" fmla="*/ 0 h 7"/>
              <a:gd name="T4" fmla="*/ 2147483647 w 14"/>
              <a:gd name="T5" fmla="*/ 2147483647 h 7"/>
              <a:gd name="T6" fmla="*/ 2147483647 w 14"/>
              <a:gd name="T7" fmla="*/ 0 h 7"/>
              <a:gd name="T8" fmla="*/ 2147483647 w 14"/>
              <a:gd name="T9" fmla="*/ 2147483647 h 7"/>
              <a:gd name="T10" fmla="*/ 2147483647 w 14"/>
              <a:gd name="T11" fmla="*/ 2147483647 h 7"/>
              <a:gd name="T12" fmla="*/ 0 w 14"/>
              <a:gd name="T13" fmla="*/ 0 h 7"/>
              <a:gd name="T14" fmla="*/ 0 60000 65536"/>
              <a:gd name="T15" fmla="*/ 0 60000 65536"/>
              <a:gd name="T16" fmla="*/ 0 60000 65536"/>
              <a:gd name="T17" fmla="*/ 0 60000 65536"/>
              <a:gd name="T18" fmla="*/ 0 60000 65536"/>
              <a:gd name="T19" fmla="*/ 0 60000 65536"/>
              <a:gd name="T20" fmla="*/ 0 60000 65536"/>
              <a:gd name="T21" fmla="*/ 0 w 14"/>
              <a:gd name="T22" fmla="*/ 0 h 7"/>
              <a:gd name="T23" fmla="*/ 14 w 14"/>
              <a:gd name="T24" fmla="*/ 7 h 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 h="7">
                <a:moveTo>
                  <a:pt x="0" y="0"/>
                </a:moveTo>
                <a:lnTo>
                  <a:pt x="0" y="0"/>
                </a:lnTo>
                <a:lnTo>
                  <a:pt x="7" y="7"/>
                </a:lnTo>
                <a:lnTo>
                  <a:pt x="14" y="0"/>
                </a:lnTo>
                <a:lnTo>
                  <a:pt x="14" y="7"/>
                </a:lnTo>
                <a:lnTo>
                  <a:pt x="0" y="0"/>
                </a:lnTo>
                <a:close/>
              </a:path>
            </a:pathLst>
          </a:custGeom>
          <a:blipFill dpi="0" rotWithShape="0">
            <a:blip r:embed="rId3" cstate="print"/>
            <a:srcRect/>
            <a:tile tx="0" ty="0" sx="100000" sy="100000" flip="none" algn="tl"/>
          </a:blipFill>
          <a:ln w="9525">
            <a:noFill/>
            <a:round/>
            <a:headEnd/>
            <a:tailEnd/>
          </a:ln>
        </p:spPr>
        <p:txBody>
          <a:bodyPr/>
          <a:lstStyle/>
          <a:p>
            <a:endParaRPr lang="en-US"/>
          </a:p>
        </p:txBody>
      </p:sp>
      <p:sp>
        <p:nvSpPr>
          <p:cNvPr id="141322" name="Rectangle 809"/>
          <p:cNvSpPr>
            <a:spLocks noChangeArrowheads="1"/>
          </p:cNvSpPr>
          <p:nvPr/>
        </p:nvSpPr>
        <p:spPr bwMode="auto">
          <a:xfrm>
            <a:off x="2876550" y="5997575"/>
            <a:ext cx="2035814" cy="215444"/>
          </a:xfrm>
          <a:prstGeom prst="rect">
            <a:avLst/>
          </a:prstGeom>
          <a:noFill/>
          <a:ln w="9525">
            <a:noFill/>
            <a:miter lim="800000"/>
            <a:headEnd/>
            <a:tailEnd/>
          </a:ln>
        </p:spPr>
        <p:txBody>
          <a:bodyPr wrap="none" lIns="0" tIns="0" rIns="0" bIns="0">
            <a:spAutoFit/>
          </a:bodyPr>
          <a:lstStyle/>
          <a:p>
            <a:pPr eaLnBrk="1" hangingPunct="1"/>
            <a:r>
              <a:rPr lang="en-US" sz="1400" b="1">
                <a:solidFill>
                  <a:srgbClr val="000000"/>
                </a:solidFill>
                <a:latin typeface="Times New Roman" pitchFamily="18" charset="0"/>
              </a:rPr>
              <a:t>(a) SRAM sensing scheme.</a:t>
            </a:r>
            <a:endParaRPr lang="en-US" sz="2800">
              <a:solidFill>
                <a:srgbClr val="000000"/>
              </a:solidFill>
              <a:latin typeface="Arial" pitchFamily="34" charset="0"/>
            </a:endParaRPr>
          </a:p>
        </p:txBody>
      </p:sp>
      <p:sp>
        <p:nvSpPr>
          <p:cNvPr id="141323" name="Rectangle 810"/>
          <p:cNvSpPr>
            <a:spLocks noChangeArrowheads="1"/>
          </p:cNvSpPr>
          <p:nvPr/>
        </p:nvSpPr>
        <p:spPr bwMode="auto">
          <a:xfrm>
            <a:off x="6161088" y="6121400"/>
            <a:ext cx="2170146" cy="215444"/>
          </a:xfrm>
          <a:prstGeom prst="rect">
            <a:avLst/>
          </a:prstGeom>
          <a:noFill/>
          <a:ln w="9525">
            <a:noFill/>
            <a:miter lim="800000"/>
            <a:headEnd/>
            <a:tailEnd/>
          </a:ln>
        </p:spPr>
        <p:txBody>
          <a:bodyPr wrap="none" lIns="0" tIns="0" rIns="0" bIns="0">
            <a:spAutoFit/>
          </a:bodyPr>
          <a:lstStyle/>
          <a:p>
            <a:pPr eaLnBrk="1" hangingPunct="1"/>
            <a:r>
              <a:rPr lang="en-US" sz="1400" b="1">
                <a:solidFill>
                  <a:srgbClr val="000000"/>
                </a:solidFill>
                <a:latin typeface="Times New Roman" pitchFamily="18" charset="0"/>
              </a:rPr>
              <a:t>(c) Cross-Coupled Amplifier</a:t>
            </a:r>
            <a:endParaRPr lang="en-US" sz="2800">
              <a:solidFill>
                <a:srgbClr val="000000"/>
              </a:solidFill>
              <a:latin typeface="Arial" pitchFamily="34" charset="0"/>
            </a:endParaRPr>
          </a:p>
        </p:txBody>
      </p:sp>
      <p:sp>
        <p:nvSpPr>
          <p:cNvPr id="141324" name="Rectangle 811"/>
          <p:cNvSpPr>
            <a:spLocks noChangeArrowheads="1"/>
          </p:cNvSpPr>
          <p:nvPr/>
        </p:nvSpPr>
        <p:spPr bwMode="auto">
          <a:xfrm>
            <a:off x="4575176" y="2443163"/>
            <a:ext cx="23813" cy="11112"/>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325" name="Rectangle 812"/>
          <p:cNvSpPr>
            <a:spLocks noChangeArrowheads="1"/>
          </p:cNvSpPr>
          <p:nvPr/>
        </p:nvSpPr>
        <p:spPr bwMode="auto">
          <a:xfrm>
            <a:off x="4575176" y="2747963"/>
            <a:ext cx="23813" cy="12700"/>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326" name="Rectangle 813"/>
          <p:cNvSpPr>
            <a:spLocks noChangeArrowheads="1"/>
          </p:cNvSpPr>
          <p:nvPr/>
        </p:nvSpPr>
        <p:spPr bwMode="auto">
          <a:xfrm>
            <a:off x="4575176" y="2454275"/>
            <a:ext cx="23813" cy="293688"/>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327" name="Rectangle 814"/>
          <p:cNvSpPr>
            <a:spLocks noChangeArrowheads="1"/>
          </p:cNvSpPr>
          <p:nvPr/>
        </p:nvSpPr>
        <p:spPr bwMode="auto">
          <a:xfrm>
            <a:off x="4451351" y="2681289"/>
            <a:ext cx="11113" cy="22225"/>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328" name="Rectangle 815"/>
          <p:cNvSpPr>
            <a:spLocks noChangeArrowheads="1"/>
          </p:cNvSpPr>
          <p:nvPr/>
        </p:nvSpPr>
        <p:spPr bwMode="auto">
          <a:xfrm>
            <a:off x="4462464" y="2681289"/>
            <a:ext cx="136525" cy="22225"/>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329" name="Rectangle 816"/>
          <p:cNvSpPr>
            <a:spLocks noChangeArrowheads="1"/>
          </p:cNvSpPr>
          <p:nvPr/>
        </p:nvSpPr>
        <p:spPr bwMode="auto">
          <a:xfrm>
            <a:off x="4575176" y="2487614"/>
            <a:ext cx="23813" cy="204787"/>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330" name="Rectangle 817"/>
          <p:cNvSpPr>
            <a:spLocks noChangeArrowheads="1"/>
          </p:cNvSpPr>
          <p:nvPr/>
        </p:nvSpPr>
        <p:spPr bwMode="auto">
          <a:xfrm>
            <a:off x="4451351" y="2487613"/>
            <a:ext cx="11113" cy="23812"/>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331" name="Rectangle 818"/>
          <p:cNvSpPr>
            <a:spLocks noChangeArrowheads="1"/>
          </p:cNvSpPr>
          <p:nvPr/>
        </p:nvSpPr>
        <p:spPr bwMode="auto">
          <a:xfrm>
            <a:off x="4462464" y="2487613"/>
            <a:ext cx="123825" cy="23812"/>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332" name="Rectangle 819"/>
          <p:cNvSpPr>
            <a:spLocks noChangeArrowheads="1"/>
          </p:cNvSpPr>
          <p:nvPr/>
        </p:nvSpPr>
        <p:spPr bwMode="auto">
          <a:xfrm>
            <a:off x="4451351" y="2500313"/>
            <a:ext cx="22225" cy="11112"/>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333" name="Rectangle 820"/>
          <p:cNvSpPr>
            <a:spLocks noChangeArrowheads="1"/>
          </p:cNvSpPr>
          <p:nvPr/>
        </p:nvSpPr>
        <p:spPr bwMode="auto">
          <a:xfrm>
            <a:off x="4451351" y="2386013"/>
            <a:ext cx="22225" cy="11112"/>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334" name="Rectangle 821"/>
          <p:cNvSpPr>
            <a:spLocks noChangeArrowheads="1"/>
          </p:cNvSpPr>
          <p:nvPr/>
        </p:nvSpPr>
        <p:spPr bwMode="auto">
          <a:xfrm>
            <a:off x="4451351" y="2397125"/>
            <a:ext cx="22225" cy="103188"/>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335" name="Rectangle 822"/>
          <p:cNvSpPr>
            <a:spLocks noChangeArrowheads="1"/>
          </p:cNvSpPr>
          <p:nvPr/>
        </p:nvSpPr>
        <p:spPr bwMode="auto">
          <a:xfrm>
            <a:off x="4451351" y="2681288"/>
            <a:ext cx="22225" cy="11112"/>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336" name="Rectangle 823"/>
          <p:cNvSpPr>
            <a:spLocks noChangeArrowheads="1"/>
          </p:cNvSpPr>
          <p:nvPr/>
        </p:nvSpPr>
        <p:spPr bwMode="auto">
          <a:xfrm>
            <a:off x="4451351" y="2794001"/>
            <a:ext cx="22225" cy="11113"/>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337" name="Rectangle 824"/>
          <p:cNvSpPr>
            <a:spLocks noChangeArrowheads="1"/>
          </p:cNvSpPr>
          <p:nvPr/>
        </p:nvSpPr>
        <p:spPr bwMode="auto">
          <a:xfrm>
            <a:off x="4451351" y="2692400"/>
            <a:ext cx="22225" cy="101600"/>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338" name="Rectangle 825"/>
          <p:cNvSpPr>
            <a:spLocks noChangeArrowheads="1"/>
          </p:cNvSpPr>
          <p:nvPr/>
        </p:nvSpPr>
        <p:spPr bwMode="auto">
          <a:xfrm>
            <a:off x="4643439" y="2487613"/>
            <a:ext cx="22225" cy="12700"/>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339" name="Rectangle 826"/>
          <p:cNvSpPr>
            <a:spLocks noChangeArrowheads="1"/>
          </p:cNvSpPr>
          <p:nvPr/>
        </p:nvSpPr>
        <p:spPr bwMode="auto">
          <a:xfrm>
            <a:off x="4643439" y="2692401"/>
            <a:ext cx="22225" cy="11113"/>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340" name="Rectangle 827"/>
          <p:cNvSpPr>
            <a:spLocks noChangeArrowheads="1"/>
          </p:cNvSpPr>
          <p:nvPr/>
        </p:nvSpPr>
        <p:spPr bwMode="auto">
          <a:xfrm>
            <a:off x="4643439" y="2500314"/>
            <a:ext cx="22225" cy="192087"/>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341" name="Freeform 828"/>
          <p:cNvSpPr>
            <a:spLocks/>
          </p:cNvSpPr>
          <p:nvPr/>
        </p:nvSpPr>
        <p:spPr bwMode="auto">
          <a:xfrm>
            <a:off x="4643438" y="2555875"/>
            <a:ext cx="101600" cy="90488"/>
          </a:xfrm>
          <a:custGeom>
            <a:avLst/>
            <a:gdLst>
              <a:gd name="T0" fmla="*/ 2147483647 w 64"/>
              <a:gd name="T1" fmla="*/ 2147483647 h 57"/>
              <a:gd name="T2" fmla="*/ 2147483647 w 64"/>
              <a:gd name="T3" fmla="*/ 2147483647 h 57"/>
              <a:gd name="T4" fmla="*/ 2147483647 w 64"/>
              <a:gd name="T5" fmla="*/ 2147483647 h 57"/>
              <a:gd name="T6" fmla="*/ 2147483647 w 64"/>
              <a:gd name="T7" fmla="*/ 2147483647 h 57"/>
              <a:gd name="T8" fmla="*/ 2147483647 w 64"/>
              <a:gd name="T9" fmla="*/ 2147483647 h 57"/>
              <a:gd name="T10" fmla="*/ 2147483647 w 64"/>
              <a:gd name="T11" fmla="*/ 2147483647 h 57"/>
              <a:gd name="T12" fmla="*/ 2147483647 w 64"/>
              <a:gd name="T13" fmla="*/ 2147483647 h 57"/>
              <a:gd name="T14" fmla="*/ 2147483647 w 64"/>
              <a:gd name="T15" fmla="*/ 2147483647 h 57"/>
              <a:gd name="T16" fmla="*/ 2147483647 w 64"/>
              <a:gd name="T17" fmla="*/ 2147483647 h 57"/>
              <a:gd name="T18" fmla="*/ 2147483647 w 64"/>
              <a:gd name="T19" fmla="*/ 2147483647 h 57"/>
              <a:gd name="T20" fmla="*/ 2147483647 w 64"/>
              <a:gd name="T21" fmla="*/ 2147483647 h 57"/>
              <a:gd name="T22" fmla="*/ 2147483647 w 64"/>
              <a:gd name="T23" fmla="*/ 2147483647 h 57"/>
              <a:gd name="T24" fmla="*/ 2147483647 w 64"/>
              <a:gd name="T25" fmla="*/ 2147483647 h 57"/>
              <a:gd name="T26" fmla="*/ 2147483647 w 64"/>
              <a:gd name="T27" fmla="*/ 2147483647 h 57"/>
              <a:gd name="T28" fmla="*/ 2147483647 w 64"/>
              <a:gd name="T29" fmla="*/ 2147483647 h 57"/>
              <a:gd name="T30" fmla="*/ 2147483647 w 64"/>
              <a:gd name="T31" fmla="*/ 2147483647 h 57"/>
              <a:gd name="T32" fmla="*/ 2147483647 w 64"/>
              <a:gd name="T33" fmla="*/ 2147483647 h 57"/>
              <a:gd name="T34" fmla="*/ 2147483647 w 64"/>
              <a:gd name="T35" fmla="*/ 2147483647 h 57"/>
              <a:gd name="T36" fmla="*/ 2147483647 w 64"/>
              <a:gd name="T37" fmla="*/ 2147483647 h 57"/>
              <a:gd name="T38" fmla="*/ 2147483647 w 64"/>
              <a:gd name="T39" fmla="*/ 2147483647 h 57"/>
              <a:gd name="T40" fmla="*/ 2147483647 w 64"/>
              <a:gd name="T41" fmla="*/ 2147483647 h 57"/>
              <a:gd name="T42" fmla="*/ 2147483647 w 64"/>
              <a:gd name="T43" fmla="*/ 2147483647 h 57"/>
              <a:gd name="T44" fmla="*/ 2147483647 w 64"/>
              <a:gd name="T45" fmla="*/ 2147483647 h 57"/>
              <a:gd name="T46" fmla="*/ 2147483647 w 64"/>
              <a:gd name="T47" fmla="*/ 2147483647 h 57"/>
              <a:gd name="T48" fmla="*/ 2147483647 w 64"/>
              <a:gd name="T49" fmla="*/ 2147483647 h 57"/>
              <a:gd name="T50" fmla="*/ 2147483647 w 64"/>
              <a:gd name="T51" fmla="*/ 2147483647 h 57"/>
              <a:gd name="T52" fmla="*/ 2147483647 w 64"/>
              <a:gd name="T53" fmla="*/ 2147483647 h 57"/>
              <a:gd name="T54" fmla="*/ 2147483647 w 64"/>
              <a:gd name="T55" fmla="*/ 2147483647 h 57"/>
              <a:gd name="T56" fmla="*/ 2147483647 w 64"/>
              <a:gd name="T57" fmla="*/ 2147483647 h 57"/>
              <a:gd name="T58" fmla="*/ 2147483647 w 64"/>
              <a:gd name="T59" fmla="*/ 2147483647 h 57"/>
              <a:gd name="T60" fmla="*/ 2147483647 w 64"/>
              <a:gd name="T61" fmla="*/ 2147483647 h 57"/>
              <a:gd name="T62" fmla="*/ 2147483647 w 64"/>
              <a:gd name="T63" fmla="*/ 2147483647 h 57"/>
              <a:gd name="T64" fmla="*/ 2147483647 w 64"/>
              <a:gd name="T65" fmla="*/ 2147483647 h 57"/>
              <a:gd name="T66" fmla="*/ 2147483647 w 64"/>
              <a:gd name="T67" fmla="*/ 2147483647 h 57"/>
              <a:gd name="T68" fmla="*/ 2147483647 w 64"/>
              <a:gd name="T69" fmla="*/ 2147483647 h 57"/>
              <a:gd name="T70" fmla="*/ 0 w 64"/>
              <a:gd name="T71" fmla="*/ 2147483647 h 57"/>
              <a:gd name="T72" fmla="*/ 0 w 64"/>
              <a:gd name="T73" fmla="*/ 2147483647 h 57"/>
              <a:gd name="T74" fmla="*/ 0 w 64"/>
              <a:gd name="T75" fmla="*/ 2147483647 h 57"/>
              <a:gd name="T76" fmla="*/ 2147483647 w 64"/>
              <a:gd name="T77" fmla="*/ 2147483647 h 57"/>
              <a:gd name="T78" fmla="*/ 2147483647 w 64"/>
              <a:gd name="T79" fmla="*/ 2147483647 h 57"/>
              <a:gd name="T80" fmla="*/ 2147483647 w 64"/>
              <a:gd name="T81" fmla="*/ 2147483647 h 57"/>
              <a:gd name="T82" fmla="*/ 2147483647 w 64"/>
              <a:gd name="T83" fmla="*/ 0 h 57"/>
              <a:gd name="T84" fmla="*/ 2147483647 w 64"/>
              <a:gd name="T85" fmla="*/ 0 h 57"/>
              <a:gd name="T86" fmla="*/ 2147483647 w 64"/>
              <a:gd name="T87" fmla="*/ 0 h 57"/>
              <a:gd name="T88" fmla="*/ 2147483647 w 64"/>
              <a:gd name="T89" fmla="*/ 2147483647 h 57"/>
              <a:gd name="T90" fmla="*/ 2147483647 w 64"/>
              <a:gd name="T91" fmla="*/ 2147483647 h 57"/>
              <a:gd name="T92" fmla="*/ 2147483647 w 64"/>
              <a:gd name="T93" fmla="*/ 2147483647 h 57"/>
              <a:gd name="T94" fmla="*/ 2147483647 w 64"/>
              <a:gd name="T95" fmla="*/ 2147483647 h 57"/>
              <a:gd name="T96" fmla="*/ 2147483647 w 64"/>
              <a:gd name="T97" fmla="*/ 2147483647 h 57"/>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64"/>
              <a:gd name="T148" fmla="*/ 0 h 57"/>
              <a:gd name="T149" fmla="*/ 64 w 64"/>
              <a:gd name="T150" fmla="*/ 57 h 57"/>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64" h="57">
                <a:moveTo>
                  <a:pt x="50" y="36"/>
                </a:moveTo>
                <a:lnTo>
                  <a:pt x="43" y="22"/>
                </a:lnTo>
                <a:lnTo>
                  <a:pt x="50" y="22"/>
                </a:lnTo>
                <a:lnTo>
                  <a:pt x="29" y="15"/>
                </a:lnTo>
                <a:lnTo>
                  <a:pt x="36" y="15"/>
                </a:lnTo>
                <a:lnTo>
                  <a:pt x="22" y="22"/>
                </a:lnTo>
                <a:lnTo>
                  <a:pt x="14" y="36"/>
                </a:lnTo>
                <a:lnTo>
                  <a:pt x="14" y="29"/>
                </a:lnTo>
                <a:lnTo>
                  <a:pt x="22" y="43"/>
                </a:lnTo>
                <a:lnTo>
                  <a:pt x="22" y="36"/>
                </a:lnTo>
                <a:lnTo>
                  <a:pt x="36" y="43"/>
                </a:lnTo>
                <a:lnTo>
                  <a:pt x="29" y="43"/>
                </a:lnTo>
                <a:lnTo>
                  <a:pt x="50" y="36"/>
                </a:lnTo>
                <a:lnTo>
                  <a:pt x="43" y="43"/>
                </a:lnTo>
                <a:lnTo>
                  <a:pt x="50" y="29"/>
                </a:lnTo>
                <a:lnTo>
                  <a:pt x="64" y="36"/>
                </a:lnTo>
                <a:lnTo>
                  <a:pt x="57" y="50"/>
                </a:lnTo>
                <a:lnTo>
                  <a:pt x="36" y="57"/>
                </a:lnTo>
                <a:lnTo>
                  <a:pt x="29" y="57"/>
                </a:lnTo>
                <a:lnTo>
                  <a:pt x="14" y="50"/>
                </a:lnTo>
                <a:lnTo>
                  <a:pt x="7" y="50"/>
                </a:lnTo>
                <a:lnTo>
                  <a:pt x="0" y="36"/>
                </a:lnTo>
                <a:lnTo>
                  <a:pt x="0" y="29"/>
                </a:lnTo>
                <a:lnTo>
                  <a:pt x="7" y="15"/>
                </a:lnTo>
                <a:lnTo>
                  <a:pt x="14" y="7"/>
                </a:lnTo>
                <a:lnTo>
                  <a:pt x="29" y="0"/>
                </a:lnTo>
                <a:lnTo>
                  <a:pt x="36" y="0"/>
                </a:lnTo>
                <a:lnTo>
                  <a:pt x="57" y="7"/>
                </a:lnTo>
                <a:lnTo>
                  <a:pt x="57" y="15"/>
                </a:lnTo>
                <a:lnTo>
                  <a:pt x="64" y="29"/>
                </a:lnTo>
                <a:lnTo>
                  <a:pt x="50" y="36"/>
                </a:lnTo>
                <a:close/>
              </a:path>
            </a:pathLst>
          </a:custGeom>
          <a:blipFill dpi="0" rotWithShape="0">
            <a:blip r:embed="rId3" cstate="print"/>
            <a:srcRect/>
            <a:tile tx="0" ty="0" sx="100000" sy="100000" flip="none" algn="tl"/>
          </a:blipFill>
          <a:ln w="9525">
            <a:noFill/>
            <a:round/>
            <a:headEnd/>
            <a:tailEnd/>
          </a:ln>
        </p:spPr>
        <p:txBody>
          <a:bodyPr/>
          <a:lstStyle/>
          <a:p>
            <a:endParaRPr lang="en-US"/>
          </a:p>
        </p:txBody>
      </p:sp>
      <p:sp>
        <p:nvSpPr>
          <p:cNvPr id="141342" name="Freeform 829"/>
          <p:cNvSpPr>
            <a:spLocks/>
          </p:cNvSpPr>
          <p:nvPr/>
        </p:nvSpPr>
        <p:spPr bwMode="auto">
          <a:xfrm>
            <a:off x="4722814" y="2601913"/>
            <a:ext cx="22225" cy="11112"/>
          </a:xfrm>
          <a:custGeom>
            <a:avLst/>
            <a:gdLst>
              <a:gd name="T0" fmla="*/ 0 w 14"/>
              <a:gd name="T1" fmla="*/ 0 h 7"/>
              <a:gd name="T2" fmla="*/ 0 w 14"/>
              <a:gd name="T3" fmla="*/ 0 h 7"/>
              <a:gd name="T4" fmla="*/ 0 w 14"/>
              <a:gd name="T5" fmla="*/ 2147483647 h 7"/>
              <a:gd name="T6" fmla="*/ 2147483647 w 14"/>
              <a:gd name="T7" fmla="*/ 0 h 7"/>
              <a:gd name="T8" fmla="*/ 2147483647 w 14"/>
              <a:gd name="T9" fmla="*/ 2147483647 h 7"/>
              <a:gd name="T10" fmla="*/ 2147483647 w 14"/>
              <a:gd name="T11" fmla="*/ 2147483647 h 7"/>
              <a:gd name="T12" fmla="*/ 0 w 14"/>
              <a:gd name="T13" fmla="*/ 0 h 7"/>
              <a:gd name="T14" fmla="*/ 0 60000 65536"/>
              <a:gd name="T15" fmla="*/ 0 60000 65536"/>
              <a:gd name="T16" fmla="*/ 0 60000 65536"/>
              <a:gd name="T17" fmla="*/ 0 60000 65536"/>
              <a:gd name="T18" fmla="*/ 0 60000 65536"/>
              <a:gd name="T19" fmla="*/ 0 60000 65536"/>
              <a:gd name="T20" fmla="*/ 0 60000 65536"/>
              <a:gd name="T21" fmla="*/ 0 w 14"/>
              <a:gd name="T22" fmla="*/ 0 h 7"/>
              <a:gd name="T23" fmla="*/ 14 w 14"/>
              <a:gd name="T24" fmla="*/ 7 h 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 h="7">
                <a:moveTo>
                  <a:pt x="0" y="0"/>
                </a:moveTo>
                <a:lnTo>
                  <a:pt x="0" y="0"/>
                </a:lnTo>
                <a:lnTo>
                  <a:pt x="0" y="7"/>
                </a:lnTo>
                <a:lnTo>
                  <a:pt x="14" y="0"/>
                </a:lnTo>
                <a:lnTo>
                  <a:pt x="14" y="7"/>
                </a:lnTo>
                <a:lnTo>
                  <a:pt x="0" y="0"/>
                </a:lnTo>
                <a:close/>
              </a:path>
            </a:pathLst>
          </a:custGeom>
          <a:blipFill dpi="0" rotWithShape="0">
            <a:blip r:embed="rId3" cstate="print"/>
            <a:srcRect/>
            <a:tile tx="0" ty="0" sx="100000" sy="100000" flip="none" algn="tl"/>
          </a:blipFill>
          <a:ln w="9525">
            <a:noFill/>
            <a:round/>
            <a:headEnd/>
            <a:tailEnd/>
          </a:ln>
        </p:spPr>
        <p:txBody>
          <a:bodyPr/>
          <a:lstStyle/>
          <a:p>
            <a:endParaRPr lang="en-US"/>
          </a:p>
        </p:txBody>
      </p:sp>
      <p:sp>
        <p:nvSpPr>
          <p:cNvPr id="141343" name="Rectangle 830"/>
          <p:cNvSpPr>
            <a:spLocks noChangeArrowheads="1"/>
          </p:cNvSpPr>
          <p:nvPr/>
        </p:nvSpPr>
        <p:spPr bwMode="auto">
          <a:xfrm>
            <a:off x="4802188" y="2590801"/>
            <a:ext cx="11112" cy="22225"/>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344" name="Rectangle 831"/>
          <p:cNvSpPr>
            <a:spLocks noChangeArrowheads="1"/>
          </p:cNvSpPr>
          <p:nvPr/>
        </p:nvSpPr>
        <p:spPr bwMode="auto">
          <a:xfrm>
            <a:off x="4722813" y="2590801"/>
            <a:ext cx="11112" cy="22225"/>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345" name="Rectangle 832"/>
          <p:cNvSpPr>
            <a:spLocks noChangeArrowheads="1"/>
          </p:cNvSpPr>
          <p:nvPr/>
        </p:nvSpPr>
        <p:spPr bwMode="auto">
          <a:xfrm>
            <a:off x="4733926" y="2590801"/>
            <a:ext cx="68263" cy="22225"/>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346" name="Rectangle 833"/>
          <p:cNvSpPr>
            <a:spLocks noChangeArrowheads="1"/>
          </p:cNvSpPr>
          <p:nvPr/>
        </p:nvSpPr>
        <p:spPr bwMode="auto">
          <a:xfrm>
            <a:off x="3013076" y="2443163"/>
            <a:ext cx="22225" cy="11112"/>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347" name="Rectangle 834"/>
          <p:cNvSpPr>
            <a:spLocks noChangeArrowheads="1"/>
          </p:cNvSpPr>
          <p:nvPr/>
        </p:nvSpPr>
        <p:spPr bwMode="auto">
          <a:xfrm>
            <a:off x="3013076" y="2747963"/>
            <a:ext cx="22225" cy="12700"/>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348" name="Rectangle 835"/>
          <p:cNvSpPr>
            <a:spLocks noChangeArrowheads="1"/>
          </p:cNvSpPr>
          <p:nvPr/>
        </p:nvSpPr>
        <p:spPr bwMode="auto">
          <a:xfrm>
            <a:off x="3013076" y="2454275"/>
            <a:ext cx="22225" cy="293688"/>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349" name="Rectangle 836"/>
          <p:cNvSpPr>
            <a:spLocks noChangeArrowheads="1"/>
          </p:cNvSpPr>
          <p:nvPr/>
        </p:nvSpPr>
        <p:spPr bwMode="auto">
          <a:xfrm>
            <a:off x="3148013" y="2681289"/>
            <a:ext cx="12700" cy="22225"/>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350" name="Rectangle 837"/>
          <p:cNvSpPr>
            <a:spLocks noChangeArrowheads="1"/>
          </p:cNvSpPr>
          <p:nvPr/>
        </p:nvSpPr>
        <p:spPr bwMode="auto">
          <a:xfrm>
            <a:off x="3013075" y="2681289"/>
            <a:ext cx="134938" cy="22225"/>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351" name="Rectangle 838"/>
          <p:cNvSpPr>
            <a:spLocks noChangeArrowheads="1"/>
          </p:cNvSpPr>
          <p:nvPr/>
        </p:nvSpPr>
        <p:spPr bwMode="auto">
          <a:xfrm>
            <a:off x="3013076" y="2487614"/>
            <a:ext cx="22225" cy="204787"/>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352" name="Rectangle 839"/>
          <p:cNvSpPr>
            <a:spLocks noChangeArrowheads="1"/>
          </p:cNvSpPr>
          <p:nvPr/>
        </p:nvSpPr>
        <p:spPr bwMode="auto">
          <a:xfrm>
            <a:off x="3148013" y="2487613"/>
            <a:ext cx="12700" cy="23812"/>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353" name="Rectangle 840"/>
          <p:cNvSpPr>
            <a:spLocks noChangeArrowheads="1"/>
          </p:cNvSpPr>
          <p:nvPr/>
        </p:nvSpPr>
        <p:spPr bwMode="auto">
          <a:xfrm>
            <a:off x="3024189" y="2487613"/>
            <a:ext cx="123825" cy="23812"/>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354" name="Rectangle 841"/>
          <p:cNvSpPr>
            <a:spLocks noChangeArrowheads="1"/>
          </p:cNvSpPr>
          <p:nvPr/>
        </p:nvSpPr>
        <p:spPr bwMode="auto">
          <a:xfrm>
            <a:off x="3136901" y="2500313"/>
            <a:ext cx="23813" cy="11112"/>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355" name="Rectangle 842"/>
          <p:cNvSpPr>
            <a:spLocks noChangeArrowheads="1"/>
          </p:cNvSpPr>
          <p:nvPr/>
        </p:nvSpPr>
        <p:spPr bwMode="auto">
          <a:xfrm>
            <a:off x="3136901" y="2386013"/>
            <a:ext cx="23813" cy="11112"/>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356" name="Rectangle 843"/>
          <p:cNvSpPr>
            <a:spLocks noChangeArrowheads="1"/>
          </p:cNvSpPr>
          <p:nvPr/>
        </p:nvSpPr>
        <p:spPr bwMode="auto">
          <a:xfrm>
            <a:off x="3136901" y="2397125"/>
            <a:ext cx="23813" cy="103188"/>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357" name="Rectangle 844"/>
          <p:cNvSpPr>
            <a:spLocks noChangeArrowheads="1"/>
          </p:cNvSpPr>
          <p:nvPr/>
        </p:nvSpPr>
        <p:spPr bwMode="auto">
          <a:xfrm>
            <a:off x="3136901" y="2681288"/>
            <a:ext cx="23813" cy="11112"/>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358" name="Rectangle 845"/>
          <p:cNvSpPr>
            <a:spLocks noChangeArrowheads="1"/>
          </p:cNvSpPr>
          <p:nvPr/>
        </p:nvSpPr>
        <p:spPr bwMode="auto">
          <a:xfrm>
            <a:off x="3136901" y="2794001"/>
            <a:ext cx="23813" cy="11113"/>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359" name="Rectangle 846"/>
          <p:cNvSpPr>
            <a:spLocks noChangeArrowheads="1"/>
          </p:cNvSpPr>
          <p:nvPr/>
        </p:nvSpPr>
        <p:spPr bwMode="auto">
          <a:xfrm>
            <a:off x="3136901" y="2692400"/>
            <a:ext cx="23813" cy="101600"/>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360" name="Rectangle 847"/>
          <p:cNvSpPr>
            <a:spLocks noChangeArrowheads="1"/>
          </p:cNvSpPr>
          <p:nvPr/>
        </p:nvSpPr>
        <p:spPr bwMode="auto">
          <a:xfrm>
            <a:off x="2955926" y="2487613"/>
            <a:ext cx="22225" cy="12700"/>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361" name="Rectangle 848"/>
          <p:cNvSpPr>
            <a:spLocks noChangeArrowheads="1"/>
          </p:cNvSpPr>
          <p:nvPr/>
        </p:nvSpPr>
        <p:spPr bwMode="auto">
          <a:xfrm>
            <a:off x="2955926" y="2692401"/>
            <a:ext cx="22225" cy="11113"/>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362" name="Rectangle 849"/>
          <p:cNvSpPr>
            <a:spLocks noChangeArrowheads="1"/>
          </p:cNvSpPr>
          <p:nvPr/>
        </p:nvSpPr>
        <p:spPr bwMode="auto">
          <a:xfrm>
            <a:off x="2955926" y="2500314"/>
            <a:ext cx="22225" cy="192087"/>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363" name="Freeform 850"/>
          <p:cNvSpPr>
            <a:spLocks/>
          </p:cNvSpPr>
          <p:nvPr/>
        </p:nvSpPr>
        <p:spPr bwMode="auto">
          <a:xfrm>
            <a:off x="2876550" y="2555875"/>
            <a:ext cx="90488" cy="90488"/>
          </a:xfrm>
          <a:custGeom>
            <a:avLst/>
            <a:gdLst>
              <a:gd name="T0" fmla="*/ 2147483647 w 57"/>
              <a:gd name="T1" fmla="*/ 2147483647 h 57"/>
              <a:gd name="T2" fmla="*/ 2147483647 w 57"/>
              <a:gd name="T3" fmla="*/ 2147483647 h 57"/>
              <a:gd name="T4" fmla="*/ 2147483647 w 57"/>
              <a:gd name="T5" fmla="*/ 2147483647 h 57"/>
              <a:gd name="T6" fmla="*/ 2147483647 w 57"/>
              <a:gd name="T7" fmla="*/ 2147483647 h 57"/>
              <a:gd name="T8" fmla="*/ 2147483647 w 57"/>
              <a:gd name="T9" fmla="*/ 2147483647 h 57"/>
              <a:gd name="T10" fmla="*/ 2147483647 w 57"/>
              <a:gd name="T11" fmla="*/ 2147483647 h 57"/>
              <a:gd name="T12" fmla="*/ 2147483647 w 57"/>
              <a:gd name="T13" fmla="*/ 2147483647 h 57"/>
              <a:gd name="T14" fmla="*/ 2147483647 w 57"/>
              <a:gd name="T15" fmla="*/ 2147483647 h 57"/>
              <a:gd name="T16" fmla="*/ 2147483647 w 57"/>
              <a:gd name="T17" fmla="*/ 2147483647 h 57"/>
              <a:gd name="T18" fmla="*/ 2147483647 w 57"/>
              <a:gd name="T19" fmla="*/ 2147483647 h 57"/>
              <a:gd name="T20" fmla="*/ 2147483647 w 57"/>
              <a:gd name="T21" fmla="*/ 2147483647 h 57"/>
              <a:gd name="T22" fmla="*/ 2147483647 w 57"/>
              <a:gd name="T23" fmla="*/ 2147483647 h 57"/>
              <a:gd name="T24" fmla="*/ 2147483647 w 57"/>
              <a:gd name="T25" fmla="*/ 2147483647 h 57"/>
              <a:gd name="T26" fmla="*/ 2147483647 w 57"/>
              <a:gd name="T27" fmla="*/ 2147483647 h 57"/>
              <a:gd name="T28" fmla="*/ 2147483647 w 57"/>
              <a:gd name="T29" fmla="*/ 2147483647 h 57"/>
              <a:gd name="T30" fmla="*/ 2147483647 w 57"/>
              <a:gd name="T31" fmla="*/ 2147483647 h 57"/>
              <a:gd name="T32" fmla="*/ 2147483647 w 57"/>
              <a:gd name="T33" fmla="*/ 2147483647 h 57"/>
              <a:gd name="T34" fmla="*/ 2147483647 w 57"/>
              <a:gd name="T35" fmla="*/ 2147483647 h 57"/>
              <a:gd name="T36" fmla="*/ 2147483647 w 57"/>
              <a:gd name="T37" fmla="*/ 2147483647 h 57"/>
              <a:gd name="T38" fmla="*/ 2147483647 w 57"/>
              <a:gd name="T39" fmla="*/ 2147483647 h 57"/>
              <a:gd name="T40" fmla="*/ 2147483647 w 57"/>
              <a:gd name="T41" fmla="*/ 2147483647 h 57"/>
              <a:gd name="T42" fmla="*/ 2147483647 w 57"/>
              <a:gd name="T43" fmla="*/ 2147483647 h 57"/>
              <a:gd name="T44" fmla="*/ 2147483647 w 57"/>
              <a:gd name="T45" fmla="*/ 2147483647 h 57"/>
              <a:gd name="T46" fmla="*/ 2147483647 w 57"/>
              <a:gd name="T47" fmla="*/ 2147483647 h 57"/>
              <a:gd name="T48" fmla="*/ 2147483647 w 57"/>
              <a:gd name="T49" fmla="*/ 2147483647 h 57"/>
              <a:gd name="T50" fmla="*/ 2147483647 w 57"/>
              <a:gd name="T51" fmla="*/ 2147483647 h 57"/>
              <a:gd name="T52" fmla="*/ 2147483647 w 57"/>
              <a:gd name="T53" fmla="*/ 2147483647 h 57"/>
              <a:gd name="T54" fmla="*/ 2147483647 w 57"/>
              <a:gd name="T55" fmla="*/ 2147483647 h 57"/>
              <a:gd name="T56" fmla="*/ 2147483647 w 57"/>
              <a:gd name="T57" fmla="*/ 2147483647 h 57"/>
              <a:gd name="T58" fmla="*/ 2147483647 w 57"/>
              <a:gd name="T59" fmla="*/ 2147483647 h 57"/>
              <a:gd name="T60" fmla="*/ 2147483647 w 57"/>
              <a:gd name="T61" fmla="*/ 2147483647 h 57"/>
              <a:gd name="T62" fmla="*/ 2147483647 w 57"/>
              <a:gd name="T63" fmla="*/ 2147483647 h 57"/>
              <a:gd name="T64" fmla="*/ 2147483647 w 57"/>
              <a:gd name="T65" fmla="*/ 2147483647 h 57"/>
              <a:gd name="T66" fmla="*/ 2147483647 w 57"/>
              <a:gd name="T67" fmla="*/ 2147483647 h 57"/>
              <a:gd name="T68" fmla="*/ 2147483647 w 57"/>
              <a:gd name="T69" fmla="*/ 2147483647 h 57"/>
              <a:gd name="T70" fmla="*/ 0 w 57"/>
              <a:gd name="T71" fmla="*/ 2147483647 h 57"/>
              <a:gd name="T72" fmla="*/ 0 w 57"/>
              <a:gd name="T73" fmla="*/ 2147483647 h 57"/>
              <a:gd name="T74" fmla="*/ 0 w 57"/>
              <a:gd name="T75" fmla="*/ 2147483647 h 57"/>
              <a:gd name="T76" fmla="*/ 2147483647 w 57"/>
              <a:gd name="T77" fmla="*/ 2147483647 h 57"/>
              <a:gd name="T78" fmla="*/ 2147483647 w 57"/>
              <a:gd name="T79" fmla="*/ 2147483647 h 57"/>
              <a:gd name="T80" fmla="*/ 2147483647 w 57"/>
              <a:gd name="T81" fmla="*/ 2147483647 h 57"/>
              <a:gd name="T82" fmla="*/ 2147483647 w 57"/>
              <a:gd name="T83" fmla="*/ 0 h 57"/>
              <a:gd name="T84" fmla="*/ 2147483647 w 57"/>
              <a:gd name="T85" fmla="*/ 0 h 57"/>
              <a:gd name="T86" fmla="*/ 2147483647 w 57"/>
              <a:gd name="T87" fmla="*/ 0 h 57"/>
              <a:gd name="T88" fmla="*/ 2147483647 w 57"/>
              <a:gd name="T89" fmla="*/ 2147483647 h 57"/>
              <a:gd name="T90" fmla="*/ 2147483647 w 57"/>
              <a:gd name="T91" fmla="*/ 2147483647 h 57"/>
              <a:gd name="T92" fmla="*/ 2147483647 w 57"/>
              <a:gd name="T93" fmla="*/ 2147483647 h 57"/>
              <a:gd name="T94" fmla="*/ 2147483647 w 57"/>
              <a:gd name="T95" fmla="*/ 2147483647 h 57"/>
              <a:gd name="T96" fmla="*/ 2147483647 w 57"/>
              <a:gd name="T97" fmla="*/ 2147483647 h 57"/>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57"/>
              <a:gd name="T148" fmla="*/ 0 h 57"/>
              <a:gd name="T149" fmla="*/ 57 w 57"/>
              <a:gd name="T150" fmla="*/ 57 h 57"/>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57" h="57">
                <a:moveTo>
                  <a:pt x="43" y="36"/>
                </a:moveTo>
                <a:lnTo>
                  <a:pt x="36" y="22"/>
                </a:lnTo>
                <a:lnTo>
                  <a:pt x="43" y="22"/>
                </a:lnTo>
                <a:lnTo>
                  <a:pt x="29" y="15"/>
                </a:lnTo>
                <a:lnTo>
                  <a:pt x="36" y="15"/>
                </a:lnTo>
                <a:lnTo>
                  <a:pt x="22" y="22"/>
                </a:lnTo>
                <a:lnTo>
                  <a:pt x="15" y="36"/>
                </a:lnTo>
                <a:lnTo>
                  <a:pt x="15" y="29"/>
                </a:lnTo>
                <a:lnTo>
                  <a:pt x="22" y="43"/>
                </a:lnTo>
                <a:lnTo>
                  <a:pt x="22" y="36"/>
                </a:lnTo>
                <a:lnTo>
                  <a:pt x="36" y="43"/>
                </a:lnTo>
                <a:lnTo>
                  <a:pt x="29" y="43"/>
                </a:lnTo>
                <a:lnTo>
                  <a:pt x="43" y="36"/>
                </a:lnTo>
                <a:lnTo>
                  <a:pt x="36" y="43"/>
                </a:lnTo>
                <a:lnTo>
                  <a:pt x="43" y="29"/>
                </a:lnTo>
                <a:lnTo>
                  <a:pt x="57" y="36"/>
                </a:lnTo>
                <a:lnTo>
                  <a:pt x="50" y="50"/>
                </a:lnTo>
                <a:lnTo>
                  <a:pt x="36" y="57"/>
                </a:lnTo>
                <a:lnTo>
                  <a:pt x="29" y="57"/>
                </a:lnTo>
                <a:lnTo>
                  <a:pt x="15" y="50"/>
                </a:lnTo>
                <a:lnTo>
                  <a:pt x="7" y="50"/>
                </a:lnTo>
                <a:lnTo>
                  <a:pt x="0" y="36"/>
                </a:lnTo>
                <a:lnTo>
                  <a:pt x="0" y="29"/>
                </a:lnTo>
                <a:lnTo>
                  <a:pt x="7" y="15"/>
                </a:lnTo>
                <a:lnTo>
                  <a:pt x="15" y="7"/>
                </a:lnTo>
                <a:lnTo>
                  <a:pt x="29" y="0"/>
                </a:lnTo>
                <a:lnTo>
                  <a:pt x="36" y="0"/>
                </a:lnTo>
                <a:lnTo>
                  <a:pt x="50" y="7"/>
                </a:lnTo>
                <a:lnTo>
                  <a:pt x="50" y="15"/>
                </a:lnTo>
                <a:lnTo>
                  <a:pt x="57" y="29"/>
                </a:lnTo>
                <a:lnTo>
                  <a:pt x="43" y="36"/>
                </a:lnTo>
                <a:close/>
              </a:path>
            </a:pathLst>
          </a:custGeom>
          <a:blipFill dpi="0" rotWithShape="0">
            <a:blip r:embed="rId3" cstate="print"/>
            <a:srcRect/>
            <a:tile tx="0" ty="0" sx="100000" sy="100000" flip="none" algn="tl"/>
          </a:blipFill>
          <a:ln w="9525">
            <a:noFill/>
            <a:round/>
            <a:headEnd/>
            <a:tailEnd/>
          </a:ln>
        </p:spPr>
        <p:txBody>
          <a:bodyPr/>
          <a:lstStyle/>
          <a:p>
            <a:endParaRPr lang="en-US"/>
          </a:p>
        </p:txBody>
      </p:sp>
      <p:sp>
        <p:nvSpPr>
          <p:cNvPr id="141364" name="Freeform 851"/>
          <p:cNvSpPr>
            <a:spLocks/>
          </p:cNvSpPr>
          <p:nvPr/>
        </p:nvSpPr>
        <p:spPr bwMode="auto">
          <a:xfrm>
            <a:off x="2944814" y="2601913"/>
            <a:ext cx="22225" cy="11112"/>
          </a:xfrm>
          <a:custGeom>
            <a:avLst/>
            <a:gdLst>
              <a:gd name="T0" fmla="*/ 0 w 14"/>
              <a:gd name="T1" fmla="*/ 0 h 7"/>
              <a:gd name="T2" fmla="*/ 0 w 14"/>
              <a:gd name="T3" fmla="*/ 0 h 7"/>
              <a:gd name="T4" fmla="*/ 0 w 14"/>
              <a:gd name="T5" fmla="*/ 2147483647 h 7"/>
              <a:gd name="T6" fmla="*/ 2147483647 w 14"/>
              <a:gd name="T7" fmla="*/ 0 h 7"/>
              <a:gd name="T8" fmla="*/ 2147483647 w 14"/>
              <a:gd name="T9" fmla="*/ 2147483647 h 7"/>
              <a:gd name="T10" fmla="*/ 2147483647 w 14"/>
              <a:gd name="T11" fmla="*/ 2147483647 h 7"/>
              <a:gd name="T12" fmla="*/ 0 w 14"/>
              <a:gd name="T13" fmla="*/ 0 h 7"/>
              <a:gd name="T14" fmla="*/ 0 60000 65536"/>
              <a:gd name="T15" fmla="*/ 0 60000 65536"/>
              <a:gd name="T16" fmla="*/ 0 60000 65536"/>
              <a:gd name="T17" fmla="*/ 0 60000 65536"/>
              <a:gd name="T18" fmla="*/ 0 60000 65536"/>
              <a:gd name="T19" fmla="*/ 0 60000 65536"/>
              <a:gd name="T20" fmla="*/ 0 60000 65536"/>
              <a:gd name="T21" fmla="*/ 0 w 14"/>
              <a:gd name="T22" fmla="*/ 0 h 7"/>
              <a:gd name="T23" fmla="*/ 14 w 14"/>
              <a:gd name="T24" fmla="*/ 7 h 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 h="7">
                <a:moveTo>
                  <a:pt x="0" y="0"/>
                </a:moveTo>
                <a:lnTo>
                  <a:pt x="0" y="0"/>
                </a:lnTo>
                <a:lnTo>
                  <a:pt x="0" y="7"/>
                </a:lnTo>
                <a:lnTo>
                  <a:pt x="14" y="0"/>
                </a:lnTo>
                <a:lnTo>
                  <a:pt x="14" y="7"/>
                </a:lnTo>
                <a:lnTo>
                  <a:pt x="0" y="0"/>
                </a:lnTo>
                <a:close/>
              </a:path>
            </a:pathLst>
          </a:custGeom>
          <a:blipFill dpi="0" rotWithShape="0">
            <a:blip r:embed="rId3" cstate="print"/>
            <a:srcRect/>
            <a:tile tx="0" ty="0" sx="100000" sy="100000" flip="none" algn="tl"/>
          </a:blipFill>
          <a:ln w="9525">
            <a:noFill/>
            <a:round/>
            <a:headEnd/>
            <a:tailEnd/>
          </a:ln>
        </p:spPr>
        <p:txBody>
          <a:bodyPr/>
          <a:lstStyle/>
          <a:p>
            <a:endParaRPr lang="en-US"/>
          </a:p>
        </p:txBody>
      </p:sp>
      <p:sp>
        <p:nvSpPr>
          <p:cNvPr id="141365" name="Rectangle 852"/>
          <p:cNvSpPr>
            <a:spLocks noChangeArrowheads="1"/>
          </p:cNvSpPr>
          <p:nvPr/>
        </p:nvSpPr>
        <p:spPr bwMode="auto">
          <a:xfrm>
            <a:off x="2808288" y="2590801"/>
            <a:ext cx="12700" cy="22225"/>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366" name="Rectangle 853"/>
          <p:cNvSpPr>
            <a:spLocks noChangeArrowheads="1"/>
          </p:cNvSpPr>
          <p:nvPr/>
        </p:nvSpPr>
        <p:spPr bwMode="auto">
          <a:xfrm>
            <a:off x="2887663" y="2590801"/>
            <a:ext cx="12700" cy="22225"/>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367" name="Rectangle 854"/>
          <p:cNvSpPr>
            <a:spLocks noChangeArrowheads="1"/>
          </p:cNvSpPr>
          <p:nvPr/>
        </p:nvSpPr>
        <p:spPr bwMode="auto">
          <a:xfrm>
            <a:off x="2820989" y="2590801"/>
            <a:ext cx="66675" cy="22225"/>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368" name="Freeform 855"/>
          <p:cNvSpPr>
            <a:spLocks/>
          </p:cNvSpPr>
          <p:nvPr/>
        </p:nvSpPr>
        <p:spPr bwMode="auto">
          <a:xfrm>
            <a:off x="4824413" y="2771776"/>
            <a:ext cx="23812" cy="22225"/>
          </a:xfrm>
          <a:custGeom>
            <a:avLst/>
            <a:gdLst>
              <a:gd name="T0" fmla="*/ 2147483647 w 15"/>
              <a:gd name="T1" fmla="*/ 2147483647 h 14"/>
              <a:gd name="T2" fmla="*/ 2147483647 w 15"/>
              <a:gd name="T3" fmla="*/ 0 h 14"/>
              <a:gd name="T4" fmla="*/ 2147483647 w 15"/>
              <a:gd name="T5" fmla="*/ 0 h 14"/>
              <a:gd name="T6" fmla="*/ 0 w 15"/>
              <a:gd name="T7" fmla="*/ 0 h 14"/>
              <a:gd name="T8" fmla="*/ 0 w 15"/>
              <a:gd name="T9" fmla="*/ 2147483647 h 14"/>
              <a:gd name="T10" fmla="*/ 0 w 15"/>
              <a:gd name="T11" fmla="*/ 2147483647 h 14"/>
              <a:gd name="T12" fmla="*/ 2147483647 w 15"/>
              <a:gd name="T13" fmla="*/ 2147483647 h 14"/>
              <a:gd name="T14" fmla="*/ 2147483647 w 15"/>
              <a:gd name="T15" fmla="*/ 2147483647 h 14"/>
              <a:gd name="T16" fmla="*/ 2147483647 w 15"/>
              <a:gd name="T17" fmla="*/ 2147483647 h 1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5"/>
              <a:gd name="T28" fmla="*/ 0 h 14"/>
              <a:gd name="T29" fmla="*/ 15 w 15"/>
              <a:gd name="T30" fmla="*/ 14 h 1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5" h="14">
                <a:moveTo>
                  <a:pt x="15" y="7"/>
                </a:moveTo>
                <a:lnTo>
                  <a:pt x="15" y="0"/>
                </a:lnTo>
                <a:lnTo>
                  <a:pt x="7" y="0"/>
                </a:lnTo>
                <a:lnTo>
                  <a:pt x="0" y="0"/>
                </a:lnTo>
                <a:lnTo>
                  <a:pt x="0" y="7"/>
                </a:lnTo>
                <a:lnTo>
                  <a:pt x="0" y="14"/>
                </a:lnTo>
                <a:lnTo>
                  <a:pt x="7" y="14"/>
                </a:lnTo>
                <a:lnTo>
                  <a:pt x="15" y="14"/>
                </a:lnTo>
                <a:lnTo>
                  <a:pt x="15" y="7"/>
                </a:lnTo>
                <a:close/>
              </a:path>
            </a:pathLst>
          </a:custGeom>
          <a:blipFill dpi="0" rotWithShape="0">
            <a:blip r:embed="rId3" cstate="print"/>
            <a:srcRect/>
            <a:tile tx="0" ty="0" sx="100000" sy="100000" flip="none" algn="tl"/>
          </a:blipFill>
          <a:ln w="9525">
            <a:noFill/>
            <a:round/>
            <a:headEnd/>
            <a:tailEnd/>
          </a:ln>
        </p:spPr>
        <p:txBody>
          <a:bodyPr/>
          <a:lstStyle/>
          <a:p>
            <a:endParaRPr lang="en-US"/>
          </a:p>
        </p:txBody>
      </p:sp>
      <p:sp>
        <p:nvSpPr>
          <p:cNvPr id="141369" name="Freeform 856"/>
          <p:cNvSpPr>
            <a:spLocks/>
          </p:cNvSpPr>
          <p:nvPr/>
        </p:nvSpPr>
        <p:spPr bwMode="auto">
          <a:xfrm>
            <a:off x="4768851" y="2771776"/>
            <a:ext cx="22225" cy="22225"/>
          </a:xfrm>
          <a:custGeom>
            <a:avLst/>
            <a:gdLst>
              <a:gd name="T0" fmla="*/ 2147483647 w 14"/>
              <a:gd name="T1" fmla="*/ 2147483647 h 14"/>
              <a:gd name="T2" fmla="*/ 2147483647 w 14"/>
              <a:gd name="T3" fmla="*/ 0 h 14"/>
              <a:gd name="T4" fmla="*/ 2147483647 w 14"/>
              <a:gd name="T5" fmla="*/ 0 h 14"/>
              <a:gd name="T6" fmla="*/ 0 w 14"/>
              <a:gd name="T7" fmla="*/ 0 h 14"/>
              <a:gd name="T8" fmla="*/ 0 w 14"/>
              <a:gd name="T9" fmla="*/ 2147483647 h 14"/>
              <a:gd name="T10" fmla="*/ 0 w 14"/>
              <a:gd name="T11" fmla="*/ 2147483647 h 14"/>
              <a:gd name="T12" fmla="*/ 2147483647 w 14"/>
              <a:gd name="T13" fmla="*/ 2147483647 h 14"/>
              <a:gd name="T14" fmla="*/ 2147483647 w 14"/>
              <a:gd name="T15" fmla="*/ 2147483647 h 14"/>
              <a:gd name="T16" fmla="*/ 2147483647 w 14"/>
              <a:gd name="T17" fmla="*/ 2147483647 h 1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4"/>
              <a:gd name="T28" fmla="*/ 0 h 14"/>
              <a:gd name="T29" fmla="*/ 14 w 14"/>
              <a:gd name="T30" fmla="*/ 14 h 1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4" h="14">
                <a:moveTo>
                  <a:pt x="14" y="7"/>
                </a:moveTo>
                <a:lnTo>
                  <a:pt x="14" y="0"/>
                </a:lnTo>
                <a:lnTo>
                  <a:pt x="7" y="0"/>
                </a:lnTo>
                <a:lnTo>
                  <a:pt x="0" y="0"/>
                </a:lnTo>
                <a:lnTo>
                  <a:pt x="0" y="7"/>
                </a:lnTo>
                <a:lnTo>
                  <a:pt x="0" y="14"/>
                </a:lnTo>
                <a:lnTo>
                  <a:pt x="7" y="14"/>
                </a:lnTo>
                <a:lnTo>
                  <a:pt x="14" y="14"/>
                </a:lnTo>
                <a:lnTo>
                  <a:pt x="14" y="7"/>
                </a:lnTo>
                <a:close/>
              </a:path>
            </a:pathLst>
          </a:custGeom>
          <a:blipFill dpi="0" rotWithShape="0">
            <a:blip r:embed="rId3" cstate="print"/>
            <a:srcRect/>
            <a:tile tx="0" ty="0" sx="100000" sy="100000" flip="none" algn="tl"/>
          </a:blipFill>
          <a:ln w="9525">
            <a:noFill/>
            <a:round/>
            <a:headEnd/>
            <a:tailEnd/>
          </a:ln>
        </p:spPr>
        <p:txBody>
          <a:bodyPr/>
          <a:lstStyle/>
          <a:p>
            <a:endParaRPr lang="en-US"/>
          </a:p>
        </p:txBody>
      </p:sp>
      <p:sp>
        <p:nvSpPr>
          <p:cNvPr id="141370" name="Rectangle 857"/>
          <p:cNvSpPr>
            <a:spLocks noChangeArrowheads="1"/>
          </p:cNvSpPr>
          <p:nvPr/>
        </p:nvSpPr>
        <p:spPr bwMode="auto">
          <a:xfrm>
            <a:off x="4779963" y="2771776"/>
            <a:ext cx="55562" cy="22225"/>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371" name="Freeform 858"/>
          <p:cNvSpPr>
            <a:spLocks/>
          </p:cNvSpPr>
          <p:nvPr/>
        </p:nvSpPr>
        <p:spPr bwMode="auto">
          <a:xfrm>
            <a:off x="4848226" y="2736851"/>
            <a:ext cx="22225" cy="23813"/>
          </a:xfrm>
          <a:custGeom>
            <a:avLst/>
            <a:gdLst>
              <a:gd name="T0" fmla="*/ 2147483647 w 14"/>
              <a:gd name="T1" fmla="*/ 2147483647 h 15"/>
              <a:gd name="T2" fmla="*/ 2147483647 w 14"/>
              <a:gd name="T3" fmla="*/ 0 h 15"/>
              <a:gd name="T4" fmla="*/ 2147483647 w 14"/>
              <a:gd name="T5" fmla="*/ 0 h 15"/>
              <a:gd name="T6" fmla="*/ 0 w 14"/>
              <a:gd name="T7" fmla="*/ 0 h 15"/>
              <a:gd name="T8" fmla="*/ 0 w 14"/>
              <a:gd name="T9" fmla="*/ 2147483647 h 15"/>
              <a:gd name="T10" fmla="*/ 0 w 14"/>
              <a:gd name="T11" fmla="*/ 2147483647 h 15"/>
              <a:gd name="T12" fmla="*/ 2147483647 w 14"/>
              <a:gd name="T13" fmla="*/ 2147483647 h 15"/>
              <a:gd name="T14" fmla="*/ 2147483647 w 14"/>
              <a:gd name="T15" fmla="*/ 2147483647 h 15"/>
              <a:gd name="T16" fmla="*/ 2147483647 w 14"/>
              <a:gd name="T17" fmla="*/ 2147483647 h 1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4"/>
              <a:gd name="T28" fmla="*/ 0 h 15"/>
              <a:gd name="T29" fmla="*/ 14 w 14"/>
              <a:gd name="T30" fmla="*/ 15 h 1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4" h="15">
                <a:moveTo>
                  <a:pt x="14" y="7"/>
                </a:moveTo>
                <a:lnTo>
                  <a:pt x="14" y="0"/>
                </a:lnTo>
                <a:lnTo>
                  <a:pt x="7" y="0"/>
                </a:lnTo>
                <a:lnTo>
                  <a:pt x="0" y="0"/>
                </a:lnTo>
                <a:lnTo>
                  <a:pt x="0" y="7"/>
                </a:lnTo>
                <a:lnTo>
                  <a:pt x="0" y="15"/>
                </a:lnTo>
                <a:lnTo>
                  <a:pt x="7" y="15"/>
                </a:lnTo>
                <a:lnTo>
                  <a:pt x="14" y="15"/>
                </a:lnTo>
                <a:lnTo>
                  <a:pt x="14" y="7"/>
                </a:lnTo>
                <a:close/>
              </a:path>
            </a:pathLst>
          </a:custGeom>
          <a:blipFill dpi="0" rotWithShape="0">
            <a:blip r:embed="rId3" cstate="print"/>
            <a:srcRect/>
            <a:tile tx="0" ty="0" sx="100000" sy="100000" flip="none" algn="tl"/>
          </a:blipFill>
          <a:ln w="9525">
            <a:noFill/>
            <a:round/>
            <a:headEnd/>
            <a:tailEnd/>
          </a:ln>
        </p:spPr>
        <p:txBody>
          <a:bodyPr/>
          <a:lstStyle/>
          <a:p>
            <a:endParaRPr lang="en-US"/>
          </a:p>
        </p:txBody>
      </p:sp>
      <p:sp>
        <p:nvSpPr>
          <p:cNvPr id="141372" name="Freeform 859"/>
          <p:cNvSpPr>
            <a:spLocks/>
          </p:cNvSpPr>
          <p:nvPr/>
        </p:nvSpPr>
        <p:spPr bwMode="auto">
          <a:xfrm>
            <a:off x="4745038" y="2736851"/>
            <a:ext cx="23812" cy="23813"/>
          </a:xfrm>
          <a:custGeom>
            <a:avLst/>
            <a:gdLst>
              <a:gd name="T0" fmla="*/ 2147483647 w 15"/>
              <a:gd name="T1" fmla="*/ 2147483647 h 15"/>
              <a:gd name="T2" fmla="*/ 2147483647 w 15"/>
              <a:gd name="T3" fmla="*/ 0 h 15"/>
              <a:gd name="T4" fmla="*/ 2147483647 w 15"/>
              <a:gd name="T5" fmla="*/ 0 h 15"/>
              <a:gd name="T6" fmla="*/ 0 w 15"/>
              <a:gd name="T7" fmla="*/ 0 h 15"/>
              <a:gd name="T8" fmla="*/ 0 w 15"/>
              <a:gd name="T9" fmla="*/ 2147483647 h 15"/>
              <a:gd name="T10" fmla="*/ 0 w 15"/>
              <a:gd name="T11" fmla="*/ 2147483647 h 15"/>
              <a:gd name="T12" fmla="*/ 2147483647 w 15"/>
              <a:gd name="T13" fmla="*/ 2147483647 h 15"/>
              <a:gd name="T14" fmla="*/ 2147483647 w 15"/>
              <a:gd name="T15" fmla="*/ 2147483647 h 15"/>
              <a:gd name="T16" fmla="*/ 2147483647 w 15"/>
              <a:gd name="T17" fmla="*/ 2147483647 h 1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5"/>
              <a:gd name="T28" fmla="*/ 0 h 15"/>
              <a:gd name="T29" fmla="*/ 15 w 15"/>
              <a:gd name="T30" fmla="*/ 15 h 1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5" h="15">
                <a:moveTo>
                  <a:pt x="15" y="7"/>
                </a:moveTo>
                <a:lnTo>
                  <a:pt x="15" y="0"/>
                </a:lnTo>
                <a:lnTo>
                  <a:pt x="7" y="0"/>
                </a:lnTo>
                <a:lnTo>
                  <a:pt x="0" y="0"/>
                </a:lnTo>
                <a:lnTo>
                  <a:pt x="0" y="7"/>
                </a:lnTo>
                <a:lnTo>
                  <a:pt x="0" y="15"/>
                </a:lnTo>
                <a:lnTo>
                  <a:pt x="7" y="15"/>
                </a:lnTo>
                <a:lnTo>
                  <a:pt x="15" y="15"/>
                </a:lnTo>
                <a:lnTo>
                  <a:pt x="15" y="7"/>
                </a:lnTo>
                <a:close/>
              </a:path>
            </a:pathLst>
          </a:custGeom>
          <a:blipFill dpi="0" rotWithShape="0">
            <a:blip r:embed="rId3" cstate="print"/>
            <a:srcRect/>
            <a:tile tx="0" ty="0" sx="100000" sy="100000" flip="none" algn="tl"/>
          </a:blipFill>
          <a:ln w="9525">
            <a:noFill/>
            <a:round/>
            <a:headEnd/>
            <a:tailEnd/>
          </a:ln>
        </p:spPr>
        <p:txBody>
          <a:bodyPr/>
          <a:lstStyle/>
          <a:p>
            <a:endParaRPr lang="en-US"/>
          </a:p>
        </p:txBody>
      </p:sp>
      <p:sp>
        <p:nvSpPr>
          <p:cNvPr id="141373" name="Rectangle 860"/>
          <p:cNvSpPr>
            <a:spLocks noChangeArrowheads="1"/>
          </p:cNvSpPr>
          <p:nvPr/>
        </p:nvSpPr>
        <p:spPr bwMode="auto">
          <a:xfrm>
            <a:off x="4756150" y="2736851"/>
            <a:ext cx="103188" cy="23813"/>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374" name="Freeform 861"/>
          <p:cNvSpPr>
            <a:spLocks/>
          </p:cNvSpPr>
          <p:nvPr/>
        </p:nvSpPr>
        <p:spPr bwMode="auto">
          <a:xfrm>
            <a:off x="4881564" y="2703514"/>
            <a:ext cx="22225" cy="22225"/>
          </a:xfrm>
          <a:custGeom>
            <a:avLst/>
            <a:gdLst>
              <a:gd name="T0" fmla="*/ 2147483647 w 14"/>
              <a:gd name="T1" fmla="*/ 2147483647 h 14"/>
              <a:gd name="T2" fmla="*/ 2147483647 w 14"/>
              <a:gd name="T3" fmla="*/ 0 h 14"/>
              <a:gd name="T4" fmla="*/ 2147483647 w 14"/>
              <a:gd name="T5" fmla="*/ 0 h 14"/>
              <a:gd name="T6" fmla="*/ 0 w 14"/>
              <a:gd name="T7" fmla="*/ 0 h 14"/>
              <a:gd name="T8" fmla="*/ 0 w 14"/>
              <a:gd name="T9" fmla="*/ 2147483647 h 14"/>
              <a:gd name="T10" fmla="*/ 0 w 14"/>
              <a:gd name="T11" fmla="*/ 2147483647 h 14"/>
              <a:gd name="T12" fmla="*/ 2147483647 w 14"/>
              <a:gd name="T13" fmla="*/ 2147483647 h 14"/>
              <a:gd name="T14" fmla="*/ 2147483647 w 14"/>
              <a:gd name="T15" fmla="*/ 2147483647 h 14"/>
              <a:gd name="T16" fmla="*/ 2147483647 w 14"/>
              <a:gd name="T17" fmla="*/ 2147483647 h 1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4"/>
              <a:gd name="T28" fmla="*/ 0 h 14"/>
              <a:gd name="T29" fmla="*/ 14 w 14"/>
              <a:gd name="T30" fmla="*/ 14 h 1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4" h="14">
                <a:moveTo>
                  <a:pt x="14" y="7"/>
                </a:moveTo>
                <a:lnTo>
                  <a:pt x="14" y="0"/>
                </a:lnTo>
                <a:lnTo>
                  <a:pt x="7" y="0"/>
                </a:lnTo>
                <a:lnTo>
                  <a:pt x="0" y="0"/>
                </a:lnTo>
                <a:lnTo>
                  <a:pt x="0" y="7"/>
                </a:lnTo>
                <a:lnTo>
                  <a:pt x="0" y="14"/>
                </a:lnTo>
                <a:lnTo>
                  <a:pt x="7" y="14"/>
                </a:lnTo>
                <a:lnTo>
                  <a:pt x="14" y="14"/>
                </a:lnTo>
                <a:lnTo>
                  <a:pt x="14" y="7"/>
                </a:lnTo>
                <a:close/>
              </a:path>
            </a:pathLst>
          </a:custGeom>
          <a:blipFill dpi="0" rotWithShape="0">
            <a:blip r:embed="rId3" cstate="print"/>
            <a:srcRect/>
            <a:tile tx="0" ty="0" sx="100000" sy="100000" flip="none" algn="tl"/>
          </a:blipFill>
          <a:ln w="9525">
            <a:noFill/>
            <a:round/>
            <a:headEnd/>
            <a:tailEnd/>
          </a:ln>
        </p:spPr>
        <p:txBody>
          <a:bodyPr/>
          <a:lstStyle/>
          <a:p>
            <a:endParaRPr lang="en-US"/>
          </a:p>
        </p:txBody>
      </p:sp>
      <p:sp>
        <p:nvSpPr>
          <p:cNvPr id="141375" name="Freeform 862"/>
          <p:cNvSpPr>
            <a:spLocks/>
          </p:cNvSpPr>
          <p:nvPr/>
        </p:nvSpPr>
        <p:spPr bwMode="auto">
          <a:xfrm>
            <a:off x="4711701" y="2703514"/>
            <a:ext cx="22225" cy="22225"/>
          </a:xfrm>
          <a:custGeom>
            <a:avLst/>
            <a:gdLst>
              <a:gd name="T0" fmla="*/ 2147483647 w 14"/>
              <a:gd name="T1" fmla="*/ 2147483647 h 14"/>
              <a:gd name="T2" fmla="*/ 2147483647 w 14"/>
              <a:gd name="T3" fmla="*/ 0 h 14"/>
              <a:gd name="T4" fmla="*/ 2147483647 w 14"/>
              <a:gd name="T5" fmla="*/ 0 h 14"/>
              <a:gd name="T6" fmla="*/ 0 w 14"/>
              <a:gd name="T7" fmla="*/ 0 h 14"/>
              <a:gd name="T8" fmla="*/ 0 w 14"/>
              <a:gd name="T9" fmla="*/ 2147483647 h 14"/>
              <a:gd name="T10" fmla="*/ 0 w 14"/>
              <a:gd name="T11" fmla="*/ 2147483647 h 14"/>
              <a:gd name="T12" fmla="*/ 2147483647 w 14"/>
              <a:gd name="T13" fmla="*/ 2147483647 h 14"/>
              <a:gd name="T14" fmla="*/ 2147483647 w 14"/>
              <a:gd name="T15" fmla="*/ 2147483647 h 14"/>
              <a:gd name="T16" fmla="*/ 2147483647 w 14"/>
              <a:gd name="T17" fmla="*/ 2147483647 h 1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4"/>
              <a:gd name="T28" fmla="*/ 0 h 14"/>
              <a:gd name="T29" fmla="*/ 14 w 14"/>
              <a:gd name="T30" fmla="*/ 14 h 1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4" h="14">
                <a:moveTo>
                  <a:pt x="14" y="7"/>
                </a:moveTo>
                <a:lnTo>
                  <a:pt x="14" y="0"/>
                </a:lnTo>
                <a:lnTo>
                  <a:pt x="7" y="0"/>
                </a:lnTo>
                <a:lnTo>
                  <a:pt x="0" y="0"/>
                </a:lnTo>
                <a:lnTo>
                  <a:pt x="0" y="7"/>
                </a:lnTo>
                <a:lnTo>
                  <a:pt x="0" y="14"/>
                </a:lnTo>
                <a:lnTo>
                  <a:pt x="7" y="14"/>
                </a:lnTo>
                <a:lnTo>
                  <a:pt x="14" y="14"/>
                </a:lnTo>
                <a:lnTo>
                  <a:pt x="14" y="7"/>
                </a:lnTo>
                <a:close/>
              </a:path>
            </a:pathLst>
          </a:custGeom>
          <a:blipFill dpi="0" rotWithShape="0">
            <a:blip r:embed="rId3" cstate="print"/>
            <a:srcRect/>
            <a:tile tx="0" ty="0" sx="100000" sy="100000" flip="none" algn="tl"/>
          </a:blipFill>
          <a:ln w="9525">
            <a:noFill/>
            <a:round/>
            <a:headEnd/>
            <a:tailEnd/>
          </a:ln>
        </p:spPr>
        <p:txBody>
          <a:bodyPr/>
          <a:lstStyle/>
          <a:p>
            <a:endParaRPr lang="en-US"/>
          </a:p>
        </p:txBody>
      </p:sp>
      <p:sp>
        <p:nvSpPr>
          <p:cNvPr id="141376" name="Rectangle 863"/>
          <p:cNvSpPr>
            <a:spLocks noChangeArrowheads="1"/>
          </p:cNvSpPr>
          <p:nvPr/>
        </p:nvSpPr>
        <p:spPr bwMode="auto">
          <a:xfrm>
            <a:off x="4722813" y="2703514"/>
            <a:ext cx="169862" cy="22225"/>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377" name="Rectangle 864"/>
          <p:cNvSpPr>
            <a:spLocks noChangeArrowheads="1"/>
          </p:cNvSpPr>
          <p:nvPr/>
        </p:nvSpPr>
        <p:spPr bwMode="auto">
          <a:xfrm>
            <a:off x="4791076" y="2590801"/>
            <a:ext cx="22225" cy="11113"/>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378" name="Rectangle 865"/>
          <p:cNvSpPr>
            <a:spLocks noChangeArrowheads="1"/>
          </p:cNvSpPr>
          <p:nvPr/>
        </p:nvSpPr>
        <p:spPr bwMode="auto">
          <a:xfrm>
            <a:off x="4791076" y="2725738"/>
            <a:ext cx="22225" cy="11112"/>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379" name="Rectangle 866"/>
          <p:cNvSpPr>
            <a:spLocks noChangeArrowheads="1"/>
          </p:cNvSpPr>
          <p:nvPr/>
        </p:nvSpPr>
        <p:spPr bwMode="auto">
          <a:xfrm>
            <a:off x="4791076" y="2601914"/>
            <a:ext cx="22225" cy="123825"/>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380" name="Freeform 867"/>
          <p:cNvSpPr>
            <a:spLocks/>
          </p:cNvSpPr>
          <p:nvPr/>
        </p:nvSpPr>
        <p:spPr bwMode="auto">
          <a:xfrm>
            <a:off x="2832101" y="2771776"/>
            <a:ext cx="22225" cy="22225"/>
          </a:xfrm>
          <a:custGeom>
            <a:avLst/>
            <a:gdLst>
              <a:gd name="T0" fmla="*/ 2147483647 w 14"/>
              <a:gd name="T1" fmla="*/ 2147483647 h 14"/>
              <a:gd name="T2" fmla="*/ 2147483647 w 14"/>
              <a:gd name="T3" fmla="*/ 0 h 14"/>
              <a:gd name="T4" fmla="*/ 2147483647 w 14"/>
              <a:gd name="T5" fmla="*/ 0 h 14"/>
              <a:gd name="T6" fmla="*/ 0 w 14"/>
              <a:gd name="T7" fmla="*/ 0 h 14"/>
              <a:gd name="T8" fmla="*/ 0 w 14"/>
              <a:gd name="T9" fmla="*/ 2147483647 h 14"/>
              <a:gd name="T10" fmla="*/ 0 w 14"/>
              <a:gd name="T11" fmla="*/ 2147483647 h 14"/>
              <a:gd name="T12" fmla="*/ 2147483647 w 14"/>
              <a:gd name="T13" fmla="*/ 2147483647 h 14"/>
              <a:gd name="T14" fmla="*/ 2147483647 w 14"/>
              <a:gd name="T15" fmla="*/ 2147483647 h 14"/>
              <a:gd name="T16" fmla="*/ 2147483647 w 14"/>
              <a:gd name="T17" fmla="*/ 2147483647 h 1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4"/>
              <a:gd name="T28" fmla="*/ 0 h 14"/>
              <a:gd name="T29" fmla="*/ 14 w 14"/>
              <a:gd name="T30" fmla="*/ 14 h 1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4" h="14">
                <a:moveTo>
                  <a:pt x="14" y="7"/>
                </a:moveTo>
                <a:lnTo>
                  <a:pt x="14" y="0"/>
                </a:lnTo>
                <a:lnTo>
                  <a:pt x="7" y="0"/>
                </a:lnTo>
                <a:lnTo>
                  <a:pt x="0" y="0"/>
                </a:lnTo>
                <a:lnTo>
                  <a:pt x="0" y="7"/>
                </a:lnTo>
                <a:lnTo>
                  <a:pt x="0" y="14"/>
                </a:lnTo>
                <a:lnTo>
                  <a:pt x="7" y="14"/>
                </a:lnTo>
                <a:lnTo>
                  <a:pt x="14" y="14"/>
                </a:lnTo>
                <a:lnTo>
                  <a:pt x="14" y="7"/>
                </a:lnTo>
                <a:close/>
              </a:path>
            </a:pathLst>
          </a:custGeom>
          <a:blipFill dpi="0" rotWithShape="0">
            <a:blip r:embed="rId3" cstate="print"/>
            <a:srcRect/>
            <a:tile tx="0" ty="0" sx="100000" sy="100000" flip="none" algn="tl"/>
          </a:blipFill>
          <a:ln w="9525">
            <a:noFill/>
            <a:round/>
            <a:headEnd/>
            <a:tailEnd/>
          </a:ln>
        </p:spPr>
        <p:txBody>
          <a:bodyPr/>
          <a:lstStyle/>
          <a:p>
            <a:endParaRPr lang="en-US"/>
          </a:p>
        </p:txBody>
      </p:sp>
      <p:sp>
        <p:nvSpPr>
          <p:cNvPr id="141381" name="Freeform 868"/>
          <p:cNvSpPr>
            <a:spLocks/>
          </p:cNvSpPr>
          <p:nvPr/>
        </p:nvSpPr>
        <p:spPr bwMode="auto">
          <a:xfrm>
            <a:off x="2774951" y="2771776"/>
            <a:ext cx="22225" cy="22225"/>
          </a:xfrm>
          <a:custGeom>
            <a:avLst/>
            <a:gdLst>
              <a:gd name="T0" fmla="*/ 2147483647 w 14"/>
              <a:gd name="T1" fmla="*/ 2147483647 h 14"/>
              <a:gd name="T2" fmla="*/ 2147483647 w 14"/>
              <a:gd name="T3" fmla="*/ 0 h 14"/>
              <a:gd name="T4" fmla="*/ 2147483647 w 14"/>
              <a:gd name="T5" fmla="*/ 0 h 14"/>
              <a:gd name="T6" fmla="*/ 0 w 14"/>
              <a:gd name="T7" fmla="*/ 0 h 14"/>
              <a:gd name="T8" fmla="*/ 0 w 14"/>
              <a:gd name="T9" fmla="*/ 2147483647 h 14"/>
              <a:gd name="T10" fmla="*/ 0 w 14"/>
              <a:gd name="T11" fmla="*/ 2147483647 h 14"/>
              <a:gd name="T12" fmla="*/ 2147483647 w 14"/>
              <a:gd name="T13" fmla="*/ 2147483647 h 14"/>
              <a:gd name="T14" fmla="*/ 2147483647 w 14"/>
              <a:gd name="T15" fmla="*/ 2147483647 h 14"/>
              <a:gd name="T16" fmla="*/ 2147483647 w 14"/>
              <a:gd name="T17" fmla="*/ 2147483647 h 1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4"/>
              <a:gd name="T28" fmla="*/ 0 h 14"/>
              <a:gd name="T29" fmla="*/ 14 w 14"/>
              <a:gd name="T30" fmla="*/ 14 h 1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4" h="14">
                <a:moveTo>
                  <a:pt x="14" y="7"/>
                </a:moveTo>
                <a:lnTo>
                  <a:pt x="14" y="0"/>
                </a:lnTo>
                <a:lnTo>
                  <a:pt x="7" y="0"/>
                </a:lnTo>
                <a:lnTo>
                  <a:pt x="0" y="0"/>
                </a:lnTo>
                <a:lnTo>
                  <a:pt x="0" y="7"/>
                </a:lnTo>
                <a:lnTo>
                  <a:pt x="0" y="14"/>
                </a:lnTo>
                <a:lnTo>
                  <a:pt x="7" y="14"/>
                </a:lnTo>
                <a:lnTo>
                  <a:pt x="14" y="14"/>
                </a:lnTo>
                <a:lnTo>
                  <a:pt x="14" y="7"/>
                </a:lnTo>
                <a:close/>
              </a:path>
            </a:pathLst>
          </a:custGeom>
          <a:blipFill dpi="0" rotWithShape="0">
            <a:blip r:embed="rId3" cstate="print"/>
            <a:srcRect/>
            <a:tile tx="0" ty="0" sx="100000" sy="100000" flip="none" algn="tl"/>
          </a:blipFill>
          <a:ln w="9525">
            <a:noFill/>
            <a:round/>
            <a:headEnd/>
            <a:tailEnd/>
          </a:ln>
        </p:spPr>
        <p:txBody>
          <a:bodyPr/>
          <a:lstStyle/>
          <a:p>
            <a:endParaRPr lang="en-US"/>
          </a:p>
        </p:txBody>
      </p:sp>
      <p:sp>
        <p:nvSpPr>
          <p:cNvPr id="141382" name="Rectangle 869"/>
          <p:cNvSpPr>
            <a:spLocks noChangeArrowheads="1"/>
          </p:cNvSpPr>
          <p:nvPr/>
        </p:nvSpPr>
        <p:spPr bwMode="auto">
          <a:xfrm>
            <a:off x="2786063" y="2771776"/>
            <a:ext cx="57150" cy="22225"/>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383" name="Freeform 870"/>
          <p:cNvSpPr>
            <a:spLocks/>
          </p:cNvSpPr>
          <p:nvPr/>
        </p:nvSpPr>
        <p:spPr bwMode="auto">
          <a:xfrm>
            <a:off x="2865439" y="2736851"/>
            <a:ext cx="22225" cy="23813"/>
          </a:xfrm>
          <a:custGeom>
            <a:avLst/>
            <a:gdLst>
              <a:gd name="T0" fmla="*/ 2147483647 w 14"/>
              <a:gd name="T1" fmla="*/ 2147483647 h 15"/>
              <a:gd name="T2" fmla="*/ 2147483647 w 14"/>
              <a:gd name="T3" fmla="*/ 0 h 15"/>
              <a:gd name="T4" fmla="*/ 2147483647 w 14"/>
              <a:gd name="T5" fmla="*/ 0 h 15"/>
              <a:gd name="T6" fmla="*/ 0 w 14"/>
              <a:gd name="T7" fmla="*/ 0 h 15"/>
              <a:gd name="T8" fmla="*/ 0 w 14"/>
              <a:gd name="T9" fmla="*/ 2147483647 h 15"/>
              <a:gd name="T10" fmla="*/ 0 w 14"/>
              <a:gd name="T11" fmla="*/ 2147483647 h 15"/>
              <a:gd name="T12" fmla="*/ 2147483647 w 14"/>
              <a:gd name="T13" fmla="*/ 2147483647 h 15"/>
              <a:gd name="T14" fmla="*/ 2147483647 w 14"/>
              <a:gd name="T15" fmla="*/ 2147483647 h 15"/>
              <a:gd name="T16" fmla="*/ 2147483647 w 14"/>
              <a:gd name="T17" fmla="*/ 2147483647 h 1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4"/>
              <a:gd name="T28" fmla="*/ 0 h 15"/>
              <a:gd name="T29" fmla="*/ 14 w 14"/>
              <a:gd name="T30" fmla="*/ 15 h 1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4" h="15">
                <a:moveTo>
                  <a:pt x="14" y="7"/>
                </a:moveTo>
                <a:lnTo>
                  <a:pt x="14" y="0"/>
                </a:lnTo>
                <a:lnTo>
                  <a:pt x="7" y="0"/>
                </a:lnTo>
                <a:lnTo>
                  <a:pt x="0" y="0"/>
                </a:lnTo>
                <a:lnTo>
                  <a:pt x="0" y="7"/>
                </a:lnTo>
                <a:lnTo>
                  <a:pt x="0" y="15"/>
                </a:lnTo>
                <a:lnTo>
                  <a:pt x="7" y="15"/>
                </a:lnTo>
                <a:lnTo>
                  <a:pt x="14" y="15"/>
                </a:lnTo>
                <a:lnTo>
                  <a:pt x="14" y="7"/>
                </a:lnTo>
                <a:close/>
              </a:path>
            </a:pathLst>
          </a:custGeom>
          <a:blipFill dpi="0" rotWithShape="0">
            <a:blip r:embed="rId3" cstate="print"/>
            <a:srcRect/>
            <a:tile tx="0" ty="0" sx="100000" sy="100000" flip="none" algn="tl"/>
          </a:blipFill>
          <a:ln w="9525">
            <a:noFill/>
            <a:round/>
            <a:headEnd/>
            <a:tailEnd/>
          </a:ln>
        </p:spPr>
        <p:txBody>
          <a:bodyPr/>
          <a:lstStyle/>
          <a:p>
            <a:endParaRPr lang="en-US"/>
          </a:p>
        </p:txBody>
      </p:sp>
      <p:sp>
        <p:nvSpPr>
          <p:cNvPr id="141384" name="Freeform 871"/>
          <p:cNvSpPr>
            <a:spLocks/>
          </p:cNvSpPr>
          <p:nvPr/>
        </p:nvSpPr>
        <p:spPr bwMode="auto">
          <a:xfrm>
            <a:off x="2752726" y="2736851"/>
            <a:ext cx="22225" cy="23813"/>
          </a:xfrm>
          <a:custGeom>
            <a:avLst/>
            <a:gdLst>
              <a:gd name="T0" fmla="*/ 2147483647 w 14"/>
              <a:gd name="T1" fmla="*/ 2147483647 h 15"/>
              <a:gd name="T2" fmla="*/ 2147483647 w 14"/>
              <a:gd name="T3" fmla="*/ 0 h 15"/>
              <a:gd name="T4" fmla="*/ 2147483647 w 14"/>
              <a:gd name="T5" fmla="*/ 0 h 15"/>
              <a:gd name="T6" fmla="*/ 0 w 14"/>
              <a:gd name="T7" fmla="*/ 0 h 15"/>
              <a:gd name="T8" fmla="*/ 0 w 14"/>
              <a:gd name="T9" fmla="*/ 2147483647 h 15"/>
              <a:gd name="T10" fmla="*/ 0 w 14"/>
              <a:gd name="T11" fmla="*/ 2147483647 h 15"/>
              <a:gd name="T12" fmla="*/ 2147483647 w 14"/>
              <a:gd name="T13" fmla="*/ 2147483647 h 15"/>
              <a:gd name="T14" fmla="*/ 2147483647 w 14"/>
              <a:gd name="T15" fmla="*/ 2147483647 h 15"/>
              <a:gd name="T16" fmla="*/ 2147483647 w 14"/>
              <a:gd name="T17" fmla="*/ 2147483647 h 1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4"/>
              <a:gd name="T28" fmla="*/ 0 h 15"/>
              <a:gd name="T29" fmla="*/ 14 w 14"/>
              <a:gd name="T30" fmla="*/ 15 h 1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4" h="15">
                <a:moveTo>
                  <a:pt x="14" y="7"/>
                </a:moveTo>
                <a:lnTo>
                  <a:pt x="14" y="0"/>
                </a:lnTo>
                <a:lnTo>
                  <a:pt x="7" y="0"/>
                </a:lnTo>
                <a:lnTo>
                  <a:pt x="0" y="0"/>
                </a:lnTo>
                <a:lnTo>
                  <a:pt x="0" y="7"/>
                </a:lnTo>
                <a:lnTo>
                  <a:pt x="0" y="15"/>
                </a:lnTo>
                <a:lnTo>
                  <a:pt x="7" y="15"/>
                </a:lnTo>
                <a:lnTo>
                  <a:pt x="14" y="15"/>
                </a:lnTo>
                <a:lnTo>
                  <a:pt x="14" y="7"/>
                </a:lnTo>
                <a:close/>
              </a:path>
            </a:pathLst>
          </a:custGeom>
          <a:blipFill dpi="0" rotWithShape="0">
            <a:blip r:embed="rId3" cstate="print"/>
            <a:srcRect/>
            <a:tile tx="0" ty="0" sx="100000" sy="100000" flip="none" algn="tl"/>
          </a:blipFill>
          <a:ln w="9525">
            <a:noFill/>
            <a:round/>
            <a:headEnd/>
            <a:tailEnd/>
          </a:ln>
        </p:spPr>
        <p:txBody>
          <a:bodyPr/>
          <a:lstStyle/>
          <a:p>
            <a:endParaRPr lang="en-US"/>
          </a:p>
        </p:txBody>
      </p:sp>
      <p:sp>
        <p:nvSpPr>
          <p:cNvPr id="141385" name="Rectangle 872"/>
          <p:cNvSpPr>
            <a:spLocks noChangeArrowheads="1"/>
          </p:cNvSpPr>
          <p:nvPr/>
        </p:nvSpPr>
        <p:spPr bwMode="auto">
          <a:xfrm>
            <a:off x="2763838" y="2736851"/>
            <a:ext cx="112712" cy="23813"/>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386" name="Freeform 873"/>
          <p:cNvSpPr>
            <a:spLocks/>
          </p:cNvSpPr>
          <p:nvPr/>
        </p:nvSpPr>
        <p:spPr bwMode="auto">
          <a:xfrm>
            <a:off x="2887663" y="2703514"/>
            <a:ext cx="23812" cy="22225"/>
          </a:xfrm>
          <a:custGeom>
            <a:avLst/>
            <a:gdLst>
              <a:gd name="T0" fmla="*/ 2147483647 w 15"/>
              <a:gd name="T1" fmla="*/ 2147483647 h 14"/>
              <a:gd name="T2" fmla="*/ 2147483647 w 15"/>
              <a:gd name="T3" fmla="*/ 0 h 14"/>
              <a:gd name="T4" fmla="*/ 2147483647 w 15"/>
              <a:gd name="T5" fmla="*/ 0 h 14"/>
              <a:gd name="T6" fmla="*/ 0 w 15"/>
              <a:gd name="T7" fmla="*/ 0 h 14"/>
              <a:gd name="T8" fmla="*/ 0 w 15"/>
              <a:gd name="T9" fmla="*/ 2147483647 h 14"/>
              <a:gd name="T10" fmla="*/ 0 w 15"/>
              <a:gd name="T11" fmla="*/ 2147483647 h 14"/>
              <a:gd name="T12" fmla="*/ 2147483647 w 15"/>
              <a:gd name="T13" fmla="*/ 2147483647 h 14"/>
              <a:gd name="T14" fmla="*/ 2147483647 w 15"/>
              <a:gd name="T15" fmla="*/ 2147483647 h 14"/>
              <a:gd name="T16" fmla="*/ 2147483647 w 15"/>
              <a:gd name="T17" fmla="*/ 2147483647 h 1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5"/>
              <a:gd name="T28" fmla="*/ 0 h 14"/>
              <a:gd name="T29" fmla="*/ 15 w 15"/>
              <a:gd name="T30" fmla="*/ 14 h 1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5" h="14">
                <a:moveTo>
                  <a:pt x="15" y="7"/>
                </a:moveTo>
                <a:lnTo>
                  <a:pt x="15" y="0"/>
                </a:lnTo>
                <a:lnTo>
                  <a:pt x="8" y="0"/>
                </a:lnTo>
                <a:lnTo>
                  <a:pt x="0" y="0"/>
                </a:lnTo>
                <a:lnTo>
                  <a:pt x="0" y="7"/>
                </a:lnTo>
                <a:lnTo>
                  <a:pt x="0" y="14"/>
                </a:lnTo>
                <a:lnTo>
                  <a:pt x="8" y="14"/>
                </a:lnTo>
                <a:lnTo>
                  <a:pt x="15" y="14"/>
                </a:lnTo>
                <a:lnTo>
                  <a:pt x="15" y="7"/>
                </a:lnTo>
                <a:close/>
              </a:path>
            </a:pathLst>
          </a:custGeom>
          <a:blipFill dpi="0" rotWithShape="0">
            <a:blip r:embed="rId3" cstate="print"/>
            <a:srcRect/>
            <a:tile tx="0" ty="0" sx="100000" sy="100000" flip="none" algn="tl"/>
          </a:blipFill>
          <a:ln w="9525">
            <a:noFill/>
            <a:round/>
            <a:headEnd/>
            <a:tailEnd/>
          </a:ln>
        </p:spPr>
        <p:txBody>
          <a:bodyPr/>
          <a:lstStyle/>
          <a:p>
            <a:endParaRPr lang="en-US"/>
          </a:p>
        </p:txBody>
      </p:sp>
      <p:sp>
        <p:nvSpPr>
          <p:cNvPr id="141387" name="Freeform 874"/>
          <p:cNvSpPr>
            <a:spLocks/>
          </p:cNvSpPr>
          <p:nvPr/>
        </p:nvSpPr>
        <p:spPr bwMode="auto">
          <a:xfrm>
            <a:off x="2730501" y="2703514"/>
            <a:ext cx="22225" cy="22225"/>
          </a:xfrm>
          <a:custGeom>
            <a:avLst/>
            <a:gdLst>
              <a:gd name="T0" fmla="*/ 2147483647 w 14"/>
              <a:gd name="T1" fmla="*/ 2147483647 h 14"/>
              <a:gd name="T2" fmla="*/ 2147483647 w 14"/>
              <a:gd name="T3" fmla="*/ 0 h 14"/>
              <a:gd name="T4" fmla="*/ 2147483647 w 14"/>
              <a:gd name="T5" fmla="*/ 0 h 14"/>
              <a:gd name="T6" fmla="*/ 0 w 14"/>
              <a:gd name="T7" fmla="*/ 0 h 14"/>
              <a:gd name="T8" fmla="*/ 0 w 14"/>
              <a:gd name="T9" fmla="*/ 2147483647 h 14"/>
              <a:gd name="T10" fmla="*/ 0 w 14"/>
              <a:gd name="T11" fmla="*/ 2147483647 h 14"/>
              <a:gd name="T12" fmla="*/ 2147483647 w 14"/>
              <a:gd name="T13" fmla="*/ 2147483647 h 14"/>
              <a:gd name="T14" fmla="*/ 2147483647 w 14"/>
              <a:gd name="T15" fmla="*/ 2147483647 h 14"/>
              <a:gd name="T16" fmla="*/ 2147483647 w 14"/>
              <a:gd name="T17" fmla="*/ 2147483647 h 1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4"/>
              <a:gd name="T28" fmla="*/ 0 h 14"/>
              <a:gd name="T29" fmla="*/ 14 w 14"/>
              <a:gd name="T30" fmla="*/ 14 h 1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4" h="14">
                <a:moveTo>
                  <a:pt x="14" y="7"/>
                </a:moveTo>
                <a:lnTo>
                  <a:pt x="14" y="0"/>
                </a:lnTo>
                <a:lnTo>
                  <a:pt x="7" y="0"/>
                </a:lnTo>
                <a:lnTo>
                  <a:pt x="0" y="0"/>
                </a:lnTo>
                <a:lnTo>
                  <a:pt x="0" y="7"/>
                </a:lnTo>
                <a:lnTo>
                  <a:pt x="0" y="14"/>
                </a:lnTo>
                <a:lnTo>
                  <a:pt x="7" y="14"/>
                </a:lnTo>
                <a:lnTo>
                  <a:pt x="14" y="14"/>
                </a:lnTo>
                <a:lnTo>
                  <a:pt x="14" y="7"/>
                </a:lnTo>
                <a:close/>
              </a:path>
            </a:pathLst>
          </a:custGeom>
          <a:blipFill dpi="0" rotWithShape="0">
            <a:blip r:embed="rId3" cstate="print"/>
            <a:srcRect/>
            <a:tile tx="0" ty="0" sx="100000" sy="100000" flip="none" algn="tl"/>
          </a:blipFill>
          <a:ln w="9525">
            <a:noFill/>
            <a:round/>
            <a:headEnd/>
            <a:tailEnd/>
          </a:ln>
        </p:spPr>
        <p:txBody>
          <a:bodyPr/>
          <a:lstStyle/>
          <a:p>
            <a:endParaRPr lang="en-US"/>
          </a:p>
        </p:txBody>
      </p:sp>
      <p:sp>
        <p:nvSpPr>
          <p:cNvPr id="141388" name="Rectangle 875"/>
          <p:cNvSpPr>
            <a:spLocks noChangeArrowheads="1"/>
          </p:cNvSpPr>
          <p:nvPr/>
        </p:nvSpPr>
        <p:spPr bwMode="auto">
          <a:xfrm>
            <a:off x="2741613" y="2703514"/>
            <a:ext cx="158750" cy="22225"/>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389" name="Rectangle 876"/>
          <p:cNvSpPr>
            <a:spLocks noChangeArrowheads="1"/>
          </p:cNvSpPr>
          <p:nvPr/>
        </p:nvSpPr>
        <p:spPr bwMode="auto">
          <a:xfrm>
            <a:off x="2797176" y="2590801"/>
            <a:ext cx="23813" cy="11113"/>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390" name="Rectangle 877"/>
          <p:cNvSpPr>
            <a:spLocks noChangeArrowheads="1"/>
          </p:cNvSpPr>
          <p:nvPr/>
        </p:nvSpPr>
        <p:spPr bwMode="auto">
          <a:xfrm>
            <a:off x="2797176" y="2725738"/>
            <a:ext cx="23813" cy="11112"/>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391" name="Rectangle 878"/>
          <p:cNvSpPr>
            <a:spLocks noChangeArrowheads="1"/>
          </p:cNvSpPr>
          <p:nvPr/>
        </p:nvSpPr>
        <p:spPr bwMode="auto">
          <a:xfrm>
            <a:off x="2797176" y="2601914"/>
            <a:ext cx="23813" cy="123825"/>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141392" name="Rectangle 879"/>
          <p:cNvSpPr>
            <a:spLocks noChangeArrowheads="1"/>
          </p:cNvSpPr>
          <p:nvPr/>
        </p:nvSpPr>
        <p:spPr bwMode="auto">
          <a:xfrm>
            <a:off x="6002338" y="2613025"/>
            <a:ext cx="259686" cy="215444"/>
          </a:xfrm>
          <a:prstGeom prst="rect">
            <a:avLst/>
          </a:prstGeom>
          <a:noFill/>
          <a:ln w="9525">
            <a:noFill/>
            <a:miter lim="800000"/>
            <a:headEnd/>
            <a:tailEnd/>
          </a:ln>
        </p:spPr>
        <p:txBody>
          <a:bodyPr wrap="none" lIns="0" tIns="0" rIns="0" bIns="0">
            <a:spAutoFit/>
          </a:bodyPr>
          <a:lstStyle/>
          <a:p>
            <a:pPr eaLnBrk="1" hangingPunct="1"/>
            <a:r>
              <a:rPr lang="en-US" sz="1400" b="1">
                <a:solidFill>
                  <a:srgbClr val="000000"/>
                </a:solidFill>
                <a:latin typeface="Times New Roman" pitchFamily="18" charset="0"/>
              </a:rPr>
              <a:t>M1</a:t>
            </a:r>
            <a:endParaRPr lang="en-US" sz="2800">
              <a:solidFill>
                <a:srgbClr val="000000"/>
              </a:solidFill>
              <a:latin typeface="Arial" pitchFamily="34" charset="0"/>
            </a:endParaRPr>
          </a:p>
        </p:txBody>
      </p:sp>
      <p:sp>
        <p:nvSpPr>
          <p:cNvPr id="141393" name="Rectangle 880"/>
          <p:cNvSpPr>
            <a:spLocks noChangeArrowheads="1"/>
          </p:cNvSpPr>
          <p:nvPr/>
        </p:nvSpPr>
        <p:spPr bwMode="auto">
          <a:xfrm>
            <a:off x="6534150" y="2613025"/>
            <a:ext cx="259686" cy="215444"/>
          </a:xfrm>
          <a:prstGeom prst="rect">
            <a:avLst/>
          </a:prstGeom>
          <a:noFill/>
          <a:ln w="9525">
            <a:noFill/>
            <a:miter lim="800000"/>
            <a:headEnd/>
            <a:tailEnd/>
          </a:ln>
        </p:spPr>
        <p:txBody>
          <a:bodyPr wrap="none" lIns="0" tIns="0" rIns="0" bIns="0">
            <a:spAutoFit/>
          </a:bodyPr>
          <a:lstStyle/>
          <a:p>
            <a:pPr eaLnBrk="1" hangingPunct="1"/>
            <a:r>
              <a:rPr lang="en-US" sz="1400" b="1">
                <a:solidFill>
                  <a:srgbClr val="000000"/>
                </a:solidFill>
                <a:latin typeface="Times New Roman" pitchFamily="18" charset="0"/>
              </a:rPr>
              <a:t>M2</a:t>
            </a:r>
            <a:endParaRPr lang="en-US" sz="2800">
              <a:solidFill>
                <a:srgbClr val="000000"/>
              </a:solidFill>
              <a:latin typeface="Arial" pitchFamily="34" charset="0"/>
            </a:endParaRPr>
          </a:p>
        </p:txBody>
      </p:sp>
      <p:sp>
        <p:nvSpPr>
          <p:cNvPr id="141394" name="Rectangle 881"/>
          <p:cNvSpPr>
            <a:spLocks noChangeArrowheads="1"/>
          </p:cNvSpPr>
          <p:nvPr/>
        </p:nvSpPr>
        <p:spPr bwMode="auto">
          <a:xfrm>
            <a:off x="6569075" y="2160588"/>
            <a:ext cx="259686" cy="215444"/>
          </a:xfrm>
          <a:prstGeom prst="rect">
            <a:avLst/>
          </a:prstGeom>
          <a:noFill/>
          <a:ln w="9525">
            <a:noFill/>
            <a:miter lim="800000"/>
            <a:headEnd/>
            <a:tailEnd/>
          </a:ln>
        </p:spPr>
        <p:txBody>
          <a:bodyPr wrap="none" lIns="0" tIns="0" rIns="0" bIns="0">
            <a:spAutoFit/>
          </a:bodyPr>
          <a:lstStyle/>
          <a:p>
            <a:pPr eaLnBrk="1" hangingPunct="1"/>
            <a:r>
              <a:rPr lang="en-US" sz="1400" b="1">
                <a:solidFill>
                  <a:srgbClr val="000000"/>
                </a:solidFill>
                <a:latin typeface="Times New Roman" pitchFamily="18" charset="0"/>
              </a:rPr>
              <a:t>M4</a:t>
            </a:r>
            <a:endParaRPr lang="en-US" sz="2800">
              <a:solidFill>
                <a:srgbClr val="000000"/>
              </a:solidFill>
              <a:latin typeface="Arial" pitchFamily="34" charset="0"/>
            </a:endParaRPr>
          </a:p>
        </p:txBody>
      </p:sp>
      <p:sp>
        <p:nvSpPr>
          <p:cNvPr id="141395" name="Rectangle 882"/>
          <p:cNvSpPr>
            <a:spLocks noChangeArrowheads="1"/>
          </p:cNvSpPr>
          <p:nvPr/>
        </p:nvSpPr>
        <p:spPr bwMode="auto">
          <a:xfrm>
            <a:off x="5946775" y="2160588"/>
            <a:ext cx="259686" cy="215444"/>
          </a:xfrm>
          <a:prstGeom prst="rect">
            <a:avLst/>
          </a:prstGeom>
          <a:noFill/>
          <a:ln w="9525">
            <a:noFill/>
            <a:miter lim="800000"/>
            <a:headEnd/>
            <a:tailEnd/>
          </a:ln>
        </p:spPr>
        <p:txBody>
          <a:bodyPr wrap="none" lIns="0" tIns="0" rIns="0" bIns="0">
            <a:spAutoFit/>
          </a:bodyPr>
          <a:lstStyle/>
          <a:p>
            <a:pPr eaLnBrk="1" hangingPunct="1"/>
            <a:r>
              <a:rPr lang="en-US" sz="1400" b="1">
                <a:solidFill>
                  <a:srgbClr val="000000"/>
                </a:solidFill>
                <a:latin typeface="Times New Roman" pitchFamily="18" charset="0"/>
              </a:rPr>
              <a:t>M3</a:t>
            </a:r>
            <a:endParaRPr lang="en-US" sz="2800">
              <a:solidFill>
                <a:srgbClr val="000000"/>
              </a:solidFill>
              <a:latin typeface="Arial" pitchFamily="34" charset="0"/>
            </a:endParaRPr>
          </a:p>
        </p:txBody>
      </p:sp>
      <p:sp>
        <p:nvSpPr>
          <p:cNvPr id="141396" name="Rectangle 883"/>
          <p:cNvSpPr>
            <a:spLocks noChangeArrowheads="1"/>
          </p:cNvSpPr>
          <p:nvPr/>
        </p:nvSpPr>
        <p:spPr bwMode="auto">
          <a:xfrm>
            <a:off x="6286500" y="3076575"/>
            <a:ext cx="259686" cy="215444"/>
          </a:xfrm>
          <a:prstGeom prst="rect">
            <a:avLst/>
          </a:prstGeom>
          <a:noFill/>
          <a:ln w="9525">
            <a:noFill/>
            <a:miter lim="800000"/>
            <a:headEnd/>
            <a:tailEnd/>
          </a:ln>
        </p:spPr>
        <p:txBody>
          <a:bodyPr wrap="none" lIns="0" tIns="0" rIns="0" bIns="0">
            <a:spAutoFit/>
          </a:bodyPr>
          <a:lstStyle/>
          <a:p>
            <a:pPr eaLnBrk="1" hangingPunct="1"/>
            <a:r>
              <a:rPr lang="en-US" sz="1400" b="1">
                <a:solidFill>
                  <a:srgbClr val="000000"/>
                </a:solidFill>
                <a:latin typeface="Times New Roman" pitchFamily="18" charset="0"/>
              </a:rPr>
              <a:t>M5</a:t>
            </a:r>
            <a:endParaRPr lang="en-US" sz="2800">
              <a:solidFill>
                <a:srgbClr val="000000"/>
              </a:solidFill>
              <a:latin typeface="Arial" pitchFamily="34" charset="0"/>
            </a:endParaRPr>
          </a:p>
        </p:txBody>
      </p:sp>
    </p:spTree>
    <p:extLst>
      <p:ext uri="{BB962C8B-B14F-4D97-AF65-F5344CB8AC3E}">
        <p14:creationId xmlns:p14="http://schemas.microsoft.com/office/powerpoint/2010/main" val="2572201499"/>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Slide Number Placeholder 3"/>
          <p:cNvSpPr>
            <a:spLocks noGrp="1"/>
          </p:cNvSpPr>
          <p:nvPr>
            <p:ph type="sldNum" sz="quarter" idx="10"/>
          </p:nvPr>
        </p:nvSpPr>
        <p:spPr>
          <a:xfrm>
            <a:off x="8904288" y="6092825"/>
            <a:ext cx="609600" cy="431800"/>
          </a:xfrm>
          <a:noFill/>
        </p:spPr>
        <p:txBody>
          <a:bodyPr/>
          <a:lstStyle/>
          <a:p>
            <a:fld id="{D9B3C745-0616-4BC4-9DD9-C5FC26DAD903}" type="slidenum">
              <a:rPr lang="it-IT" smtClean="0">
                <a:latin typeface="Arial" pitchFamily="34" charset="0"/>
              </a:rPr>
              <a:pPr/>
              <a:t>102</a:t>
            </a:fld>
            <a:endParaRPr lang="it-IT">
              <a:latin typeface="Arial" pitchFamily="34" charset="0"/>
            </a:endParaRPr>
          </a:p>
        </p:txBody>
      </p:sp>
      <p:sp>
        <p:nvSpPr>
          <p:cNvPr id="142339" name="Rectangle 2"/>
          <p:cNvSpPr>
            <a:spLocks noGrp="1" noChangeArrowheads="1"/>
          </p:cNvSpPr>
          <p:nvPr>
            <p:ph type="title"/>
          </p:nvPr>
        </p:nvSpPr>
        <p:spPr>
          <a:xfrm>
            <a:off x="1752600" y="228600"/>
            <a:ext cx="8686800" cy="838200"/>
          </a:xfrm>
        </p:spPr>
        <p:txBody>
          <a:bodyPr/>
          <a:lstStyle/>
          <a:p>
            <a:r>
              <a:rPr lang="en-US" smtClean="0"/>
              <a:t>Latch-Based Sense Amplifier</a:t>
            </a:r>
          </a:p>
        </p:txBody>
      </p:sp>
      <p:pic>
        <p:nvPicPr>
          <p:cNvPr id="142340" name="Picture 3"/>
          <p:cNvPicPr>
            <a:picLocks noChangeAspect="1" noChangeArrowheads="1"/>
          </p:cNvPicPr>
          <p:nvPr/>
        </p:nvPicPr>
        <p:blipFill>
          <a:blip r:embed="rId2" cstate="print"/>
          <a:srcRect/>
          <a:stretch>
            <a:fillRect/>
          </a:stretch>
        </p:blipFill>
        <p:spPr bwMode="auto">
          <a:xfrm>
            <a:off x="2157413" y="838201"/>
            <a:ext cx="8229600" cy="5230813"/>
          </a:xfrm>
          <a:prstGeom prst="rect">
            <a:avLst/>
          </a:prstGeom>
          <a:noFill/>
          <a:ln w="12700">
            <a:noFill/>
            <a:miter lim="800000"/>
            <a:headEnd/>
            <a:tailEnd/>
          </a:ln>
        </p:spPr>
      </p:pic>
    </p:spTree>
    <p:extLst>
      <p:ext uri="{BB962C8B-B14F-4D97-AF65-F5344CB8AC3E}">
        <p14:creationId xmlns:p14="http://schemas.microsoft.com/office/powerpoint/2010/main" val="406022858"/>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Slide Number Placeholder 3"/>
          <p:cNvSpPr>
            <a:spLocks noGrp="1"/>
          </p:cNvSpPr>
          <p:nvPr>
            <p:ph type="sldNum" sz="quarter" idx="10"/>
          </p:nvPr>
        </p:nvSpPr>
        <p:spPr>
          <a:xfrm>
            <a:off x="8066088" y="6092825"/>
            <a:ext cx="609600" cy="431800"/>
          </a:xfrm>
          <a:noFill/>
        </p:spPr>
        <p:txBody>
          <a:bodyPr/>
          <a:lstStyle/>
          <a:p>
            <a:fld id="{C04A8703-89C9-40C3-977E-6356B25B20B3}" type="slidenum">
              <a:rPr lang="it-IT" smtClean="0">
                <a:latin typeface="Arial" pitchFamily="34" charset="0"/>
              </a:rPr>
              <a:pPr/>
              <a:t>103</a:t>
            </a:fld>
            <a:endParaRPr lang="it-IT">
              <a:latin typeface="Arial" pitchFamily="34" charset="0"/>
            </a:endParaRPr>
          </a:p>
        </p:txBody>
      </p:sp>
      <p:sp>
        <p:nvSpPr>
          <p:cNvPr id="143363" name="Rectangle 2"/>
          <p:cNvSpPr>
            <a:spLocks noChangeArrowheads="1"/>
          </p:cNvSpPr>
          <p:nvPr/>
        </p:nvSpPr>
        <p:spPr bwMode="auto">
          <a:xfrm>
            <a:off x="3657600" y="4419600"/>
            <a:ext cx="2895600" cy="2362200"/>
          </a:xfrm>
          <a:prstGeom prst="rect">
            <a:avLst/>
          </a:prstGeom>
          <a:solidFill>
            <a:srgbClr val="DDDDDD"/>
          </a:solidFill>
          <a:ln w="9525">
            <a:noFill/>
            <a:miter lim="800000"/>
            <a:headEnd/>
            <a:tailEnd/>
          </a:ln>
        </p:spPr>
        <p:txBody>
          <a:bodyPr wrap="none" anchor="ctr"/>
          <a:lstStyle/>
          <a:p>
            <a:endParaRPr lang="en-US"/>
          </a:p>
        </p:txBody>
      </p:sp>
      <p:sp>
        <p:nvSpPr>
          <p:cNvPr id="143364" name="Rectangle 3"/>
          <p:cNvSpPr>
            <a:spLocks noGrp="1" noChangeArrowheads="1"/>
          </p:cNvSpPr>
          <p:nvPr>
            <p:ph type="title"/>
          </p:nvPr>
        </p:nvSpPr>
        <p:spPr/>
        <p:txBody>
          <a:bodyPr/>
          <a:lstStyle/>
          <a:p>
            <a:r>
              <a:rPr lang="en-US" smtClean="0"/>
              <a:t>Sense Amplifier</a:t>
            </a:r>
          </a:p>
        </p:txBody>
      </p:sp>
      <p:grpSp>
        <p:nvGrpSpPr>
          <p:cNvPr id="2" name="Group 4"/>
          <p:cNvGrpSpPr>
            <a:grpSpLocks/>
          </p:cNvGrpSpPr>
          <p:nvPr/>
        </p:nvGrpSpPr>
        <p:grpSpPr bwMode="auto">
          <a:xfrm>
            <a:off x="3048000" y="1676400"/>
            <a:ext cx="3733800" cy="1752600"/>
            <a:chOff x="1488" y="1056"/>
            <a:chExt cx="2352" cy="1104"/>
          </a:xfrm>
        </p:grpSpPr>
        <p:sp>
          <p:nvSpPr>
            <p:cNvPr id="143464" name="Line 5"/>
            <p:cNvSpPr>
              <a:spLocks noChangeShapeType="1"/>
            </p:cNvSpPr>
            <p:nvPr/>
          </p:nvSpPr>
          <p:spPr bwMode="auto">
            <a:xfrm>
              <a:off x="2352" y="1488"/>
              <a:ext cx="864" cy="0"/>
            </a:xfrm>
            <a:prstGeom prst="line">
              <a:avLst/>
            </a:prstGeom>
            <a:noFill/>
            <a:ln w="28575" cap="sq">
              <a:solidFill>
                <a:schemeClr val="tx1"/>
              </a:solidFill>
              <a:round/>
              <a:headEnd type="none" w="sm" len="sm"/>
              <a:tailEnd type="none" w="sm" len="sm"/>
            </a:ln>
          </p:spPr>
          <p:txBody>
            <a:bodyPr wrap="none" anchor="ctr"/>
            <a:lstStyle/>
            <a:p>
              <a:endParaRPr lang="en-US"/>
            </a:p>
          </p:txBody>
        </p:sp>
        <p:grpSp>
          <p:nvGrpSpPr>
            <p:cNvPr id="3" name="Group 6"/>
            <p:cNvGrpSpPr>
              <a:grpSpLocks/>
            </p:cNvGrpSpPr>
            <p:nvPr/>
          </p:nvGrpSpPr>
          <p:grpSpPr bwMode="auto">
            <a:xfrm>
              <a:off x="2640" y="1344"/>
              <a:ext cx="336" cy="288"/>
              <a:chOff x="1392" y="1776"/>
              <a:chExt cx="336" cy="288"/>
            </a:xfrm>
          </p:grpSpPr>
          <p:sp>
            <p:nvSpPr>
              <p:cNvPr id="143493" name="AutoShape 7"/>
              <p:cNvSpPr>
                <a:spLocks noChangeArrowheads="1"/>
              </p:cNvSpPr>
              <p:nvPr/>
            </p:nvSpPr>
            <p:spPr bwMode="auto">
              <a:xfrm rot="5400000">
                <a:off x="1368" y="1800"/>
                <a:ext cx="288" cy="240"/>
              </a:xfrm>
              <a:prstGeom prst="triangle">
                <a:avLst>
                  <a:gd name="adj" fmla="val 50000"/>
                </a:avLst>
              </a:prstGeom>
              <a:solidFill>
                <a:schemeClr val="bg1"/>
              </a:solidFill>
              <a:ln w="28575">
                <a:solidFill>
                  <a:schemeClr val="tx1"/>
                </a:solidFill>
                <a:miter lim="800000"/>
                <a:headEnd/>
                <a:tailEnd/>
              </a:ln>
            </p:spPr>
            <p:txBody>
              <a:bodyPr wrap="none" anchor="ctr"/>
              <a:lstStyle/>
              <a:p>
                <a:endParaRPr lang="en-US"/>
              </a:p>
            </p:txBody>
          </p:sp>
          <p:sp>
            <p:nvSpPr>
              <p:cNvPr id="143494" name="Oval 8"/>
              <p:cNvSpPr>
                <a:spLocks noChangeArrowheads="1"/>
              </p:cNvSpPr>
              <p:nvPr/>
            </p:nvSpPr>
            <p:spPr bwMode="auto">
              <a:xfrm>
                <a:off x="1632" y="1872"/>
                <a:ext cx="96" cy="96"/>
              </a:xfrm>
              <a:prstGeom prst="ellipse">
                <a:avLst/>
              </a:prstGeom>
              <a:solidFill>
                <a:schemeClr val="bg1"/>
              </a:solidFill>
              <a:ln w="28575">
                <a:solidFill>
                  <a:schemeClr val="tx1"/>
                </a:solidFill>
                <a:miter lim="800000"/>
                <a:headEnd/>
                <a:tailEnd/>
              </a:ln>
            </p:spPr>
            <p:txBody>
              <a:bodyPr wrap="none" anchor="ctr"/>
              <a:lstStyle/>
              <a:p>
                <a:endParaRPr lang="en-US"/>
              </a:p>
            </p:txBody>
          </p:sp>
        </p:grpSp>
        <p:sp>
          <p:nvSpPr>
            <p:cNvPr id="143466" name="Line 9"/>
            <p:cNvSpPr>
              <a:spLocks noChangeShapeType="1"/>
            </p:cNvSpPr>
            <p:nvPr/>
          </p:nvSpPr>
          <p:spPr bwMode="auto">
            <a:xfrm>
              <a:off x="3216" y="1488"/>
              <a:ext cx="0" cy="384"/>
            </a:xfrm>
            <a:prstGeom prst="line">
              <a:avLst/>
            </a:prstGeom>
            <a:noFill/>
            <a:ln w="28575" cap="sq">
              <a:solidFill>
                <a:schemeClr val="tx1"/>
              </a:solidFill>
              <a:round/>
              <a:headEnd type="none" w="sm" len="sm"/>
              <a:tailEnd type="none" w="sm" len="sm"/>
            </a:ln>
          </p:spPr>
          <p:txBody>
            <a:bodyPr wrap="none" anchor="ctr"/>
            <a:lstStyle/>
            <a:p>
              <a:endParaRPr lang="en-US"/>
            </a:p>
          </p:txBody>
        </p:sp>
        <p:sp>
          <p:nvSpPr>
            <p:cNvPr id="143467" name="Line 10"/>
            <p:cNvSpPr>
              <a:spLocks noChangeShapeType="1"/>
            </p:cNvSpPr>
            <p:nvPr/>
          </p:nvSpPr>
          <p:spPr bwMode="auto">
            <a:xfrm>
              <a:off x="2352" y="1872"/>
              <a:ext cx="864" cy="0"/>
            </a:xfrm>
            <a:prstGeom prst="line">
              <a:avLst/>
            </a:prstGeom>
            <a:noFill/>
            <a:ln w="28575" cap="sq">
              <a:solidFill>
                <a:schemeClr val="tx1"/>
              </a:solidFill>
              <a:round/>
              <a:headEnd type="none" w="sm" len="sm"/>
              <a:tailEnd type="none" w="sm" len="sm"/>
            </a:ln>
          </p:spPr>
          <p:txBody>
            <a:bodyPr wrap="none" anchor="ctr"/>
            <a:lstStyle/>
            <a:p>
              <a:endParaRPr lang="en-US"/>
            </a:p>
          </p:txBody>
        </p:sp>
        <p:grpSp>
          <p:nvGrpSpPr>
            <p:cNvPr id="4" name="Group 11"/>
            <p:cNvGrpSpPr>
              <a:grpSpLocks/>
            </p:cNvGrpSpPr>
            <p:nvPr/>
          </p:nvGrpSpPr>
          <p:grpSpPr bwMode="auto">
            <a:xfrm flipH="1">
              <a:off x="2592" y="1728"/>
              <a:ext cx="336" cy="288"/>
              <a:chOff x="1392" y="1776"/>
              <a:chExt cx="336" cy="288"/>
            </a:xfrm>
          </p:grpSpPr>
          <p:sp>
            <p:nvSpPr>
              <p:cNvPr id="143491" name="AutoShape 12"/>
              <p:cNvSpPr>
                <a:spLocks noChangeArrowheads="1"/>
              </p:cNvSpPr>
              <p:nvPr/>
            </p:nvSpPr>
            <p:spPr bwMode="auto">
              <a:xfrm rot="5400000">
                <a:off x="1368" y="1800"/>
                <a:ext cx="288" cy="240"/>
              </a:xfrm>
              <a:prstGeom prst="triangle">
                <a:avLst>
                  <a:gd name="adj" fmla="val 50000"/>
                </a:avLst>
              </a:prstGeom>
              <a:solidFill>
                <a:schemeClr val="bg1"/>
              </a:solidFill>
              <a:ln w="28575">
                <a:solidFill>
                  <a:schemeClr val="tx1"/>
                </a:solidFill>
                <a:miter lim="800000"/>
                <a:headEnd/>
                <a:tailEnd/>
              </a:ln>
            </p:spPr>
            <p:txBody>
              <a:bodyPr wrap="none" anchor="ctr"/>
              <a:lstStyle/>
              <a:p>
                <a:endParaRPr lang="en-US"/>
              </a:p>
            </p:txBody>
          </p:sp>
          <p:sp>
            <p:nvSpPr>
              <p:cNvPr id="143492" name="Oval 13"/>
              <p:cNvSpPr>
                <a:spLocks noChangeArrowheads="1"/>
              </p:cNvSpPr>
              <p:nvPr/>
            </p:nvSpPr>
            <p:spPr bwMode="auto">
              <a:xfrm>
                <a:off x="1632" y="1872"/>
                <a:ext cx="96" cy="96"/>
              </a:xfrm>
              <a:prstGeom prst="ellipse">
                <a:avLst/>
              </a:prstGeom>
              <a:solidFill>
                <a:schemeClr val="bg1"/>
              </a:solidFill>
              <a:ln w="28575">
                <a:solidFill>
                  <a:schemeClr val="tx1"/>
                </a:solidFill>
                <a:miter lim="800000"/>
                <a:headEnd/>
                <a:tailEnd/>
              </a:ln>
            </p:spPr>
            <p:txBody>
              <a:bodyPr wrap="none" anchor="ctr"/>
              <a:lstStyle/>
              <a:p>
                <a:endParaRPr lang="en-US"/>
              </a:p>
            </p:txBody>
          </p:sp>
        </p:grpSp>
        <p:sp>
          <p:nvSpPr>
            <p:cNvPr id="143469" name="Line 14"/>
            <p:cNvSpPr>
              <a:spLocks noChangeShapeType="1"/>
            </p:cNvSpPr>
            <p:nvPr/>
          </p:nvSpPr>
          <p:spPr bwMode="auto">
            <a:xfrm>
              <a:off x="2352" y="1488"/>
              <a:ext cx="0" cy="384"/>
            </a:xfrm>
            <a:prstGeom prst="line">
              <a:avLst/>
            </a:prstGeom>
            <a:noFill/>
            <a:ln w="28575" cap="sq">
              <a:solidFill>
                <a:schemeClr val="tx1"/>
              </a:solidFill>
              <a:round/>
              <a:headEnd type="none" w="sm" len="sm"/>
              <a:tailEnd type="none" w="sm" len="sm"/>
            </a:ln>
          </p:spPr>
          <p:txBody>
            <a:bodyPr wrap="none" anchor="ctr"/>
            <a:lstStyle/>
            <a:p>
              <a:endParaRPr lang="en-US"/>
            </a:p>
          </p:txBody>
        </p:sp>
        <p:sp>
          <p:nvSpPr>
            <p:cNvPr id="143470" name="Line 15"/>
            <p:cNvSpPr>
              <a:spLocks noChangeShapeType="1"/>
            </p:cNvSpPr>
            <p:nvPr/>
          </p:nvSpPr>
          <p:spPr bwMode="auto">
            <a:xfrm flipV="1">
              <a:off x="3600" y="1056"/>
              <a:ext cx="0" cy="1104"/>
            </a:xfrm>
            <a:prstGeom prst="line">
              <a:avLst/>
            </a:prstGeom>
            <a:noFill/>
            <a:ln w="28575" cap="sq">
              <a:solidFill>
                <a:schemeClr val="tx1"/>
              </a:solidFill>
              <a:round/>
              <a:headEnd type="none" w="sm" len="sm"/>
              <a:tailEnd type="none" w="sm" len="sm"/>
            </a:ln>
          </p:spPr>
          <p:txBody>
            <a:bodyPr wrap="none" anchor="ctr"/>
            <a:lstStyle/>
            <a:p>
              <a:endParaRPr lang="en-US"/>
            </a:p>
          </p:txBody>
        </p:sp>
        <p:grpSp>
          <p:nvGrpSpPr>
            <p:cNvPr id="5" name="Group 16"/>
            <p:cNvGrpSpPr>
              <a:grpSpLocks/>
            </p:cNvGrpSpPr>
            <p:nvPr/>
          </p:nvGrpSpPr>
          <p:grpSpPr bwMode="auto">
            <a:xfrm>
              <a:off x="1968" y="1536"/>
              <a:ext cx="384" cy="144"/>
              <a:chOff x="1968" y="1344"/>
              <a:chExt cx="384" cy="144"/>
            </a:xfrm>
          </p:grpSpPr>
          <p:grpSp>
            <p:nvGrpSpPr>
              <p:cNvPr id="6" name="Group 17"/>
              <p:cNvGrpSpPr>
                <a:grpSpLocks/>
              </p:cNvGrpSpPr>
              <p:nvPr/>
            </p:nvGrpSpPr>
            <p:grpSpPr bwMode="auto">
              <a:xfrm>
                <a:off x="2064" y="1344"/>
                <a:ext cx="192" cy="144"/>
                <a:chOff x="1632" y="1968"/>
                <a:chExt cx="192" cy="144"/>
              </a:xfrm>
            </p:grpSpPr>
            <p:sp>
              <p:nvSpPr>
                <p:cNvPr id="143487" name="Line 18"/>
                <p:cNvSpPr>
                  <a:spLocks noChangeShapeType="1"/>
                </p:cNvSpPr>
                <p:nvPr/>
              </p:nvSpPr>
              <p:spPr bwMode="auto">
                <a:xfrm flipV="1">
                  <a:off x="1632" y="2016"/>
                  <a:ext cx="0" cy="96"/>
                </a:xfrm>
                <a:prstGeom prst="line">
                  <a:avLst/>
                </a:prstGeom>
                <a:noFill/>
                <a:ln w="28575" cap="sq">
                  <a:solidFill>
                    <a:schemeClr val="tx1"/>
                  </a:solidFill>
                  <a:round/>
                  <a:headEnd type="none" w="sm" len="sm"/>
                  <a:tailEnd type="none" w="sm" len="sm"/>
                </a:ln>
              </p:spPr>
              <p:txBody>
                <a:bodyPr wrap="none" anchor="ctr"/>
                <a:lstStyle/>
                <a:p>
                  <a:endParaRPr lang="en-US"/>
                </a:p>
              </p:txBody>
            </p:sp>
            <p:sp>
              <p:nvSpPr>
                <p:cNvPr id="143488" name="Line 19"/>
                <p:cNvSpPr>
                  <a:spLocks noChangeShapeType="1"/>
                </p:cNvSpPr>
                <p:nvPr/>
              </p:nvSpPr>
              <p:spPr bwMode="auto">
                <a:xfrm>
                  <a:off x="1632" y="2016"/>
                  <a:ext cx="192" cy="0"/>
                </a:xfrm>
                <a:prstGeom prst="line">
                  <a:avLst/>
                </a:prstGeom>
                <a:noFill/>
                <a:ln w="28575" cap="sq">
                  <a:solidFill>
                    <a:schemeClr val="tx1"/>
                  </a:solidFill>
                  <a:round/>
                  <a:headEnd type="none" w="sm" len="sm"/>
                  <a:tailEnd type="none" w="sm" len="sm"/>
                </a:ln>
              </p:spPr>
              <p:txBody>
                <a:bodyPr wrap="none" anchor="ctr"/>
                <a:lstStyle/>
                <a:p>
                  <a:endParaRPr lang="en-US"/>
                </a:p>
              </p:txBody>
            </p:sp>
            <p:sp>
              <p:nvSpPr>
                <p:cNvPr id="143489" name="Line 20"/>
                <p:cNvSpPr>
                  <a:spLocks noChangeShapeType="1"/>
                </p:cNvSpPr>
                <p:nvPr/>
              </p:nvSpPr>
              <p:spPr bwMode="auto">
                <a:xfrm>
                  <a:off x="1632" y="1968"/>
                  <a:ext cx="192" cy="0"/>
                </a:xfrm>
                <a:prstGeom prst="line">
                  <a:avLst/>
                </a:prstGeom>
                <a:noFill/>
                <a:ln w="28575" cap="sq">
                  <a:solidFill>
                    <a:schemeClr val="tx1"/>
                  </a:solidFill>
                  <a:round/>
                  <a:headEnd type="none" w="sm" len="sm"/>
                  <a:tailEnd type="none" w="sm" len="sm"/>
                </a:ln>
              </p:spPr>
              <p:txBody>
                <a:bodyPr wrap="none" anchor="ctr"/>
                <a:lstStyle/>
                <a:p>
                  <a:endParaRPr lang="en-US"/>
                </a:p>
              </p:txBody>
            </p:sp>
            <p:sp>
              <p:nvSpPr>
                <p:cNvPr id="143490" name="Line 21"/>
                <p:cNvSpPr>
                  <a:spLocks noChangeShapeType="1"/>
                </p:cNvSpPr>
                <p:nvPr/>
              </p:nvSpPr>
              <p:spPr bwMode="auto">
                <a:xfrm flipV="1">
                  <a:off x="1824" y="2016"/>
                  <a:ext cx="0" cy="96"/>
                </a:xfrm>
                <a:prstGeom prst="line">
                  <a:avLst/>
                </a:prstGeom>
                <a:noFill/>
                <a:ln w="28575" cap="sq">
                  <a:solidFill>
                    <a:schemeClr val="tx1"/>
                  </a:solidFill>
                  <a:round/>
                  <a:headEnd type="none" w="sm" len="sm"/>
                  <a:tailEnd type="none" w="sm" len="sm"/>
                </a:ln>
              </p:spPr>
              <p:txBody>
                <a:bodyPr wrap="none" anchor="ctr"/>
                <a:lstStyle/>
                <a:p>
                  <a:endParaRPr lang="en-US"/>
                </a:p>
              </p:txBody>
            </p:sp>
          </p:grpSp>
          <p:sp>
            <p:nvSpPr>
              <p:cNvPr id="143485" name="Line 22"/>
              <p:cNvSpPr>
                <a:spLocks noChangeShapeType="1"/>
              </p:cNvSpPr>
              <p:nvPr/>
            </p:nvSpPr>
            <p:spPr bwMode="auto">
              <a:xfrm>
                <a:off x="2256" y="1488"/>
                <a:ext cx="96" cy="0"/>
              </a:xfrm>
              <a:prstGeom prst="line">
                <a:avLst/>
              </a:prstGeom>
              <a:noFill/>
              <a:ln w="28575" cap="sq">
                <a:solidFill>
                  <a:schemeClr val="tx1"/>
                </a:solidFill>
                <a:round/>
                <a:headEnd type="none" w="sm" len="sm"/>
                <a:tailEnd type="none" w="sm" len="sm"/>
              </a:ln>
            </p:spPr>
            <p:txBody>
              <a:bodyPr wrap="none" anchor="ctr"/>
              <a:lstStyle/>
              <a:p>
                <a:endParaRPr lang="en-US"/>
              </a:p>
            </p:txBody>
          </p:sp>
          <p:sp>
            <p:nvSpPr>
              <p:cNvPr id="143486" name="Line 23"/>
              <p:cNvSpPr>
                <a:spLocks noChangeShapeType="1"/>
              </p:cNvSpPr>
              <p:nvPr/>
            </p:nvSpPr>
            <p:spPr bwMode="auto">
              <a:xfrm>
                <a:off x="1968" y="1488"/>
                <a:ext cx="96" cy="0"/>
              </a:xfrm>
              <a:prstGeom prst="line">
                <a:avLst/>
              </a:prstGeom>
              <a:noFill/>
              <a:ln w="28575" cap="sq">
                <a:solidFill>
                  <a:schemeClr val="tx1"/>
                </a:solidFill>
                <a:round/>
                <a:headEnd type="none" w="sm" len="sm"/>
                <a:tailEnd type="none" w="sm" len="sm"/>
              </a:ln>
            </p:spPr>
            <p:txBody>
              <a:bodyPr wrap="none" anchor="ctr"/>
              <a:lstStyle/>
              <a:p>
                <a:endParaRPr lang="en-US"/>
              </a:p>
            </p:txBody>
          </p:sp>
        </p:grpSp>
        <p:grpSp>
          <p:nvGrpSpPr>
            <p:cNvPr id="7" name="Group 24"/>
            <p:cNvGrpSpPr>
              <a:grpSpLocks/>
            </p:cNvGrpSpPr>
            <p:nvPr/>
          </p:nvGrpSpPr>
          <p:grpSpPr bwMode="auto">
            <a:xfrm>
              <a:off x="3216" y="1536"/>
              <a:ext cx="384" cy="144"/>
              <a:chOff x="1968" y="1344"/>
              <a:chExt cx="384" cy="144"/>
            </a:xfrm>
          </p:grpSpPr>
          <p:grpSp>
            <p:nvGrpSpPr>
              <p:cNvPr id="8" name="Group 25"/>
              <p:cNvGrpSpPr>
                <a:grpSpLocks/>
              </p:cNvGrpSpPr>
              <p:nvPr/>
            </p:nvGrpSpPr>
            <p:grpSpPr bwMode="auto">
              <a:xfrm>
                <a:off x="2064" y="1344"/>
                <a:ext cx="192" cy="144"/>
                <a:chOff x="1632" y="1968"/>
                <a:chExt cx="192" cy="144"/>
              </a:xfrm>
            </p:grpSpPr>
            <p:sp>
              <p:nvSpPr>
                <p:cNvPr id="143480" name="Line 26"/>
                <p:cNvSpPr>
                  <a:spLocks noChangeShapeType="1"/>
                </p:cNvSpPr>
                <p:nvPr/>
              </p:nvSpPr>
              <p:spPr bwMode="auto">
                <a:xfrm flipV="1">
                  <a:off x="1632" y="2016"/>
                  <a:ext cx="0" cy="96"/>
                </a:xfrm>
                <a:prstGeom prst="line">
                  <a:avLst/>
                </a:prstGeom>
                <a:noFill/>
                <a:ln w="28575" cap="sq">
                  <a:solidFill>
                    <a:schemeClr val="tx1"/>
                  </a:solidFill>
                  <a:round/>
                  <a:headEnd type="none" w="sm" len="sm"/>
                  <a:tailEnd type="none" w="sm" len="sm"/>
                </a:ln>
              </p:spPr>
              <p:txBody>
                <a:bodyPr wrap="none" anchor="ctr"/>
                <a:lstStyle/>
                <a:p>
                  <a:endParaRPr lang="en-US"/>
                </a:p>
              </p:txBody>
            </p:sp>
            <p:sp>
              <p:nvSpPr>
                <p:cNvPr id="143481" name="Line 27"/>
                <p:cNvSpPr>
                  <a:spLocks noChangeShapeType="1"/>
                </p:cNvSpPr>
                <p:nvPr/>
              </p:nvSpPr>
              <p:spPr bwMode="auto">
                <a:xfrm>
                  <a:off x="1632" y="2016"/>
                  <a:ext cx="192" cy="0"/>
                </a:xfrm>
                <a:prstGeom prst="line">
                  <a:avLst/>
                </a:prstGeom>
                <a:noFill/>
                <a:ln w="28575" cap="sq">
                  <a:solidFill>
                    <a:schemeClr val="tx1"/>
                  </a:solidFill>
                  <a:round/>
                  <a:headEnd type="none" w="sm" len="sm"/>
                  <a:tailEnd type="none" w="sm" len="sm"/>
                </a:ln>
              </p:spPr>
              <p:txBody>
                <a:bodyPr wrap="none" anchor="ctr"/>
                <a:lstStyle/>
                <a:p>
                  <a:endParaRPr lang="en-US"/>
                </a:p>
              </p:txBody>
            </p:sp>
            <p:sp>
              <p:nvSpPr>
                <p:cNvPr id="143482" name="Line 28"/>
                <p:cNvSpPr>
                  <a:spLocks noChangeShapeType="1"/>
                </p:cNvSpPr>
                <p:nvPr/>
              </p:nvSpPr>
              <p:spPr bwMode="auto">
                <a:xfrm>
                  <a:off x="1632" y="1968"/>
                  <a:ext cx="192" cy="0"/>
                </a:xfrm>
                <a:prstGeom prst="line">
                  <a:avLst/>
                </a:prstGeom>
                <a:noFill/>
                <a:ln w="28575" cap="sq">
                  <a:solidFill>
                    <a:schemeClr val="tx1"/>
                  </a:solidFill>
                  <a:round/>
                  <a:headEnd type="none" w="sm" len="sm"/>
                  <a:tailEnd type="none" w="sm" len="sm"/>
                </a:ln>
              </p:spPr>
              <p:txBody>
                <a:bodyPr wrap="none" anchor="ctr"/>
                <a:lstStyle/>
                <a:p>
                  <a:endParaRPr lang="en-US"/>
                </a:p>
              </p:txBody>
            </p:sp>
            <p:sp>
              <p:nvSpPr>
                <p:cNvPr id="143483" name="Line 29"/>
                <p:cNvSpPr>
                  <a:spLocks noChangeShapeType="1"/>
                </p:cNvSpPr>
                <p:nvPr/>
              </p:nvSpPr>
              <p:spPr bwMode="auto">
                <a:xfrm flipV="1">
                  <a:off x="1824" y="2016"/>
                  <a:ext cx="0" cy="96"/>
                </a:xfrm>
                <a:prstGeom prst="line">
                  <a:avLst/>
                </a:prstGeom>
                <a:noFill/>
                <a:ln w="28575" cap="sq">
                  <a:solidFill>
                    <a:schemeClr val="tx1"/>
                  </a:solidFill>
                  <a:round/>
                  <a:headEnd type="none" w="sm" len="sm"/>
                  <a:tailEnd type="none" w="sm" len="sm"/>
                </a:ln>
              </p:spPr>
              <p:txBody>
                <a:bodyPr wrap="none" anchor="ctr"/>
                <a:lstStyle/>
                <a:p>
                  <a:endParaRPr lang="en-US"/>
                </a:p>
              </p:txBody>
            </p:sp>
          </p:grpSp>
          <p:sp>
            <p:nvSpPr>
              <p:cNvPr id="143478" name="Line 30"/>
              <p:cNvSpPr>
                <a:spLocks noChangeShapeType="1"/>
              </p:cNvSpPr>
              <p:nvPr/>
            </p:nvSpPr>
            <p:spPr bwMode="auto">
              <a:xfrm>
                <a:off x="2256" y="1488"/>
                <a:ext cx="96" cy="0"/>
              </a:xfrm>
              <a:prstGeom prst="line">
                <a:avLst/>
              </a:prstGeom>
              <a:noFill/>
              <a:ln w="28575" cap="sq">
                <a:solidFill>
                  <a:schemeClr val="tx1"/>
                </a:solidFill>
                <a:round/>
                <a:headEnd type="none" w="sm" len="sm"/>
                <a:tailEnd type="none" w="sm" len="sm"/>
              </a:ln>
            </p:spPr>
            <p:txBody>
              <a:bodyPr wrap="none" anchor="ctr"/>
              <a:lstStyle/>
              <a:p>
                <a:endParaRPr lang="en-US"/>
              </a:p>
            </p:txBody>
          </p:sp>
          <p:sp>
            <p:nvSpPr>
              <p:cNvPr id="143479" name="Line 31"/>
              <p:cNvSpPr>
                <a:spLocks noChangeShapeType="1"/>
              </p:cNvSpPr>
              <p:nvPr/>
            </p:nvSpPr>
            <p:spPr bwMode="auto">
              <a:xfrm>
                <a:off x="1968" y="1488"/>
                <a:ext cx="96" cy="0"/>
              </a:xfrm>
              <a:prstGeom prst="line">
                <a:avLst/>
              </a:prstGeom>
              <a:noFill/>
              <a:ln w="28575" cap="sq">
                <a:solidFill>
                  <a:schemeClr val="tx1"/>
                </a:solidFill>
                <a:round/>
                <a:headEnd type="none" w="sm" len="sm"/>
                <a:tailEnd type="none" w="sm" len="sm"/>
              </a:ln>
            </p:spPr>
            <p:txBody>
              <a:bodyPr wrap="none" anchor="ctr"/>
              <a:lstStyle/>
              <a:p>
                <a:endParaRPr lang="en-US"/>
              </a:p>
            </p:txBody>
          </p:sp>
        </p:grpSp>
        <p:sp>
          <p:nvSpPr>
            <p:cNvPr id="143473" name="Line 32"/>
            <p:cNvSpPr>
              <a:spLocks noChangeShapeType="1"/>
            </p:cNvSpPr>
            <p:nvPr/>
          </p:nvSpPr>
          <p:spPr bwMode="auto">
            <a:xfrm flipV="1">
              <a:off x="1968" y="1056"/>
              <a:ext cx="0" cy="1104"/>
            </a:xfrm>
            <a:prstGeom prst="line">
              <a:avLst/>
            </a:prstGeom>
            <a:noFill/>
            <a:ln w="28575" cap="sq">
              <a:solidFill>
                <a:schemeClr val="tx1"/>
              </a:solidFill>
              <a:round/>
              <a:headEnd type="none" w="sm" len="sm"/>
              <a:tailEnd type="none" w="sm" len="sm"/>
            </a:ln>
          </p:spPr>
          <p:txBody>
            <a:bodyPr wrap="none" anchor="ctr"/>
            <a:lstStyle/>
            <a:p>
              <a:endParaRPr lang="en-US"/>
            </a:p>
          </p:txBody>
        </p:sp>
        <p:sp>
          <p:nvSpPr>
            <p:cNvPr id="143474" name="Line 33"/>
            <p:cNvSpPr>
              <a:spLocks noChangeShapeType="1"/>
            </p:cNvSpPr>
            <p:nvPr/>
          </p:nvSpPr>
          <p:spPr bwMode="auto">
            <a:xfrm>
              <a:off x="1488" y="1200"/>
              <a:ext cx="2352" cy="0"/>
            </a:xfrm>
            <a:prstGeom prst="line">
              <a:avLst/>
            </a:prstGeom>
            <a:noFill/>
            <a:ln w="28575" cap="sq">
              <a:solidFill>
                <a:schemeClr val="tx1"/>
              </a:solidFill>
              <a:round/>
              <a:headEnd type="none" w="sm" len="sm"/>
              <a:tailEnd type="none" w="sm" len="sm"/>
            </a:ln>
          </p:spPr>
          <p:txBody>
            <a:bodyPr wrap="none" anchor="ctr"/>
            <a:lstStyle/>
            <a:p>
              <a:endParaRPr lang="en-US"/>
            </a:p>
          </p:txBody>
        </p:sp>
        <p:sp>
          <p:nvSpPr>
            <p:cNvPr id="143475" name="Line 34"/>
            <p:cNvSpPr>
              <a:spLocks noChangeShapeType="1"/>
            </p:cNvSpPr>
            <p:nvPr/>
          </p:nvSpPr>
          <p:spPr bwMode="auto">
            <a:xfrm>
              <a:off x="2160" y="1200"/>
              <a:ext cx="0" cy="336"/>
            </a:xfrm>
            <a:prstGeom prst="line">
              <a:avLst/>
            </a:prstGeom>
            <a:noFill/>
            <a:ln w="28575" cap="sq">
              <a:solidFill>
                <a:schemeClr val="tx1"/>
              </a:solidFill>
              <a:round/>
              <a:headEnd type="none" w="sm" len="sm"/>
              <a:tailEnd type="none" w="sm" len="sm"/>
            </a:ln>
          </p:spPr>
          <p:txBody>
            <a:bodyPr wrap="none" anchor="ctr"/>
            <a:lstStyle/>
            <a:p>
              <a:endParaRPr lang="en-US"/>
            </a:p>
          </p:txBody>
        </p:sp>
        <p:sp>
          <p:nvSpPr>
            <p:cNvPr id="143476" name="Line 35"/>
            <p:cNvSpPr>
              <a:spLocks noChangeShapeType="1"/>
            </p:cNvSpPr>
            <p:nvPr/>
          </p:nvSpPr>
          <p:spPr bwMode="auto">
            <a:xfrm>
              <a:off x="3401" y="1200"/>
              <a:ext cx="0" cy="336"/>
            </a:xfrm>
            <a:prstGeom prst="line">
              <a:avLst/>
            </a:prstGeom>
            <a:noFill/>
            <a:ln w="28575" cap="sq">
              <a:solidFill>
                <a:schemeClr val="tx1"/>
              </a:solidFill>
              <a:round/>
              <a:headEnd type="none" w="sm" len="sm"/>
              <a:tailEnd type="none" w="sm" len="sm"/>
            </a:ln>
          </p:spPr>
          <p:txBody>
            <a:bodyPr wrap="none" anchor="ctr"/>
            <a:lstStyle/>
            <a:p>
              <a:endParaRPr lang="en-US"/>
            </a:p>
          </p:txBody>
        </p:sp>
      </p:grpSp>
      <p:sp>
        <p:nvSpPr>
          <p:cNvPr id="143366" name="Text Box 36"/>
          <p:cNvSpPr txBox="1">
            <a:spLocks noChangeArrowheads="1"/>
          </p:cNvSpPr>
          <p:nvPr/>
        </p:nvSpPr>
        <p:spPr bwMode="auto">
          <a:xfrm>
            <a:off x="3525838" y="1295400"/>
            <a:ext cx="493340" cy="369332"/>
          </a:xfrm>
          <a:prstGeom prst="rect">
            <a:avLst/>
          </a:prstGeom>
          <a:noFill/>
          <a:ln w="9525">
            <a:noFill/>
            <a:miter lim="800000"/>
            <a:headEnd/>
            <a:tailEnd/>
          </a:ln>
        </p:spPr>
        <p:txBody>
          <a:bodyPr wrap="none">
            <a:spAutoFit/>
          </a:bodyPr>
          <a:lstStyle/>
          <a:p>
            <a:pPr eaLnBrk="1" hangingPunct="1"/>
            <a:r>
              <a:rPr lang="en-US">
                <a:latin typeface="Tahoma" pitchFamily="34" charset="0"/>
              </a:rPr>
              <a:t>bit’</a:t>
            </a:r>
          </a:p>
        </p:txBody>
      </p:sp>
      <p:sp>
        <p:nvSpPr>
          <p:cNvPr id="143367" name="Text Box 37"/>
          <p:cNvSpPr txBox="1">
            <a:spLocks noChangeArrowheads="1"/>
          </p:cNvSpPr>
          <p:nvPr/>
        </p:nvSpPr>
        <p:spPr bwMode="auto">
          <a:xfrm>
            <a:off x="6105525" y="1295400"/>
            <a:ext cx="443198" cy="369332"/>
          </a:xfrm>
          <a:prstGeom prst="rect">
            <a:avLst/>
          </a:prstGeom>
          <a:noFill/>
          <a:ln w="9525">
            <a:noFill/>
            <a:miter lim="800000"/>
            <a:headEnd/>
            <a:tailEnd/>
          </a:ln>
        </p:spPr>
        <p:txBody>
          <a:bodyPr wrap="none">
            <a:spAutoFit/>
          </a:bodyPr>
          <a:lstStyle/>
          <a:p>
            <a:pPr eaLnBrk="1" hangingPunct="1"/>
            <a:r>
              <a:rPr lang="en-US">
                <a:latin typeface="Tahoma" pitchFamily="34" charset="0"/>
              </a:rPr>
              <a:t>bit</a:t>
            </a:r>
          </a:p>
        </p:txBody>
      </p:sp>
      <p:sp>
        <p:nvSpPr>
          <p:cNvPr id="143368" name="Text Box 38"/>
          <p:cNvSpPr txBox="1">
            <a:spLocks noChangeArrowheads="1"/>
          </p:cNvSpPr>
          <p:nvPr/>
        </p:nvSpPr>
        <p:spPr bwMode="auto">
          <a:xfrm>
            <a:off x="2209800" y="1676400"/>
            <a:ext cx="691664" cy="369332"/>
          </a:xfrm>
          <a:prstGeom prst="rect">
            <a:avLst/>
          </a:prstGeom>
          <a:noFill/>
          <a:ln w="9525">
            <a:noFill/>
            <a:miter lim="800000"/>
            <a:headEnd/>
            <a:tailEnd/>
          </a:ln>
        </p:spPr>
        <p:txBody>
          <a:bodyPr wrap="none">
            <a:spAutoFit/>
          </a:bodyPr>
          <a:lstStyle/>
          <a:p>
            <a:pPr eaLnBrk="1" hangingPunct="1"/>
            <a:r>
              <a:rPr lang="en-US">
                <a:latin typeface="Tahoma" pitchFamily="34" charset="0"/>
              </a:rPr>
              <a:t>word</a:t>
            </a:r>
          </a:p>
        </p:txBody>
      </p:sp>
      <p:grpSp>
        <p:nvGrpSpPr>
          <p:cNvPr id="9" name="Group 39"/>
          <p:cNvGrpSpPr>
            <a:grpSpLocks/>
          </p:cNvGrpSpPr>
          <p:nvPr/>
        </p:nvGrpSpPr>
        <p:grpSpPr bwMode="auto">
          <a:xfrm>
            <a:off x="3048000" y="3810000"/>
            <a:ext cx="3352800" cy="2895600"/>
            <a:chOff x="1488" y="2400"/>
            <a:chExt cx="2112" cy="1824"/>
          </a:xfrm>
        </p:grpSpPr>
        <p:sp>
          <p:nvSpPr>
            <p:cNvPr id="143376" name="Line 40"/>
            <p:cNvSpPr>
              <a:spLocks noChangeShapeType="1"/>
            </p:cNvSpPr>
            <p:nvPr/>
          </p:nvSpPr>
          <p:spPr bwMode="auto">
            <a:xfrm>
              <a:off x="1968" y="3408"/>
              <a:ext cx="144" cy="0"/>
            </a:xfrm>
            <a:prstGeom prst="line">
              <a:avLst/>
            </a:prstGeom>
            <a:noFill/>
            <a:ln w="28575">
              <a:solidFill>
                <a:schemeClr val="tx1"/>
              </a:solidFill>
              <a:miter lim="800000"/>
              <a:headEnd/>
              <a:tailEnd/>
            </a:ln>
          </p:spPr>
          <p:txBody>
            <a:bodyPr wrap="none"/>
            <a:lstStyle/>
            <a:p>
              <a:endParaRPr lang="en-US"/>
            </a:p>
          </p:txBody>
        </p:sp>
        <p:grpSp>
          <p:nvGrpSpPr>
            <p:cNvPr id="10" name="Group 41"/>
            <p:cNvGrpSpPr>
              <a:grpSpLocks/>
            </p:cNvGrpSpPr>
            <p:nvPr/>
          </p:nvGrpSpPr>
          <p:grpSpPr bwMode="auto">
            <a:xfrm>
              <a:off x="1728" y="2400"/>
              <a:ext cx="240" cy="384"/>
              <a:chOff x="1728" y="2400"/>
              <a:chExt cx="240" cy="384"/>
            </a:xfrm>
          </p:grpSpPr>
          <p:grpSp>
            <p:nvGrpSpPr>
              <p:cNvPr id="11" name="Group 42"/>
              <p:cNvGrpSpPr>
                <a:grpSpLocks/>
              </p:cNvGrpSpPr>
              <p:nvPr/>
            </p:nvGrpSpPr>
            <p:grpSpPr bwMode="auto">
              <a:xfrm rot="-5400000">
                <a:off x="1704" y="2520"/>
                <a:ext cx="384" cy="144"/>
                <a:chOff x="1968" y="1344"/>
                <a:chExt cx="384" cy="144"/>
              </a:xfrm>
            </p:grpSpPr>
            <p:grpSp>
              <p:nvGrpSpPr>
                <p:cNvPr id="12" name="Group 43"/>
                <p:cNvGrpSpPr>
                  <a:grpSpLocks/>
                </p:cNvGrpSpPr>
                <p:nvPr/>
              </p:nvGrpSpPr>
              <p:grpSpPr bwMode="auto">
                <a:xfrm>
                  <a:off x="2064" y="1344"/>
                  <a:ext cx="192" cy="144"/>
                  <a:chOff x="1632" y="1968"/>
                  <a:chExt cx="192" cy="144"/>
                </a:xfrm>
              </p:grpSpPr>
              <p:sp>
                <p:nvSpPr>
                  <p:cNvPr id="143460" name="Line 44"/>
                  <p:cNvSpPr>
                    <a:spLocks noChangeShapeType="1"/>
                  </p:cNvSpPr>
                  <p:nvPr/>
                </p:nvSpPr>
                <p:spPr bwMode="auto">
                  <a:xfrm flipV="1">
                    <a:off x="1632" y="2016"/>
                    <a:ext cx="0" cy="96"/>
                  </a:xfrm>
                  <a:prstGeom prst="line">
                    <a:avLst/>
                  </a:prstGeom>
                  <a:noFill/>
                  <a:ln w="28575" cap="sq">
                    <a:solidFill>
                      <a:schemeClr val="tx1"/>
                    </a:solidFill>
                    <a:round/>
                    <a:headEnd type="none" w="sm" len="sm"/>
                    <a:tailEnd type="none" w="sm" len="sm"/>
                  </a:ln>
                </p:spPr>
                <p:txBody>
                  <a:bodyPr wrap="none" anchor="ctr"/>
                  <a:lstStyle/>
                  <a:p>
                    <a:endParaRPr lang="en-US"/>
                  </a:p>
                </p:txBody>
              </p:sp>
              <p:sp>
                <p:nvSpPr>
                  <p:cNvPr id="143461" name="Line 45"/>
                  <p:cNvSpPr>
                    <a:spLocks noChangeShapeType="1"/>
                  </p:cNvSpPr>
                  <p:nvPr/>
                </p:nvSpPr>
                <p:spPr bwMode="auto">
                  <a:xfrm>
                    <a:off x="1632" y="2016"/>
                    <a:ext cx="192" cy="0"/>
                  </a:xfrm>
                  <a:prstGeom prst="line">
                    <a:avLst/>
                  </a:prstGeom>
                  <a:noFill/>
                  <a:ln w="28575" cap="sq">
                    <a:solidFill>
                      <a:schemeClr val="tx1"/>
                    </a:solidFill>
                    <a:round/>
                    <a:headEnd type="none" w="sm" len="sm"/>
                    <a:tailEnd type="none" w="sm" len="sm"/>
                  </a:ln>
                </p:spPr>
                <p:txBody>
                  <a:bodyPr wrap="none" anchor="ctr"/>
                  <a:lstStyle/>
                  <a:p>
                    <a:endParaRPr lang="en-US"/>
                  </a:p>
                </p:txBody>
              </p:sp>
              <p:sp>
                <p:nvSpPr>
                  <p:cNvPr id="143462" name="Line 46"/>
                  <p:cNvSpPr>
                    <a:spLocks noChangeShapeType="1"/>
                  </p:cNvSpPr>
                  <p:nvPr/>
                </p:nvSpPr>
                <p:spPr bwMode="auto">
                  <a:xfrm>
                    <a:off x="1632" y="1968"/>
                    <a:ext cx="192" cy="0"/>
                  </a:xfrm>
                  <a:prstGeom prst="line">
                    <a:avLst/>
                  </a:prstGeom>
                  <a:noFill/>
                  <a:ln w="28575" cap="sq">
                    <a:solidFill>
                      <a:schemeClr val="tx1"/>
                    </a:solidFill>
                    <a:round/>
                    <a:headEnd type="none" w="sm" len="sm"/>
                    <a:tailEnd type="none" w="sm" len="sm"/>
                  </a:ln>
                </p:spPr>
                <p:txBody>
                  <a:bodyPr wrap="none" anchor="ctr"/>
                  <a:lstStyle/>
                  <a:p>
                    <a:endParaRPr lang="en-US"/>
                  </a:p>
                </p:txBody>
              </p:sp>
              <p:sp>
                <p:nvSpPr>
                  <p:cNvPr id="143463" name="Line 47"/>
                  <p:cNvSpPr>
                    <a:spLocks noChangeShapeType="1"/>
                  </p:cNvSpPr>
                  <p:nvPr/>
                </p:nvSpPr>
                <p:spPr bwMode="auto">
                  <a:xfrm flipV="1">
                    <a:off x="1824" y="2016"/>
                    <a:ext cx="0" cy="96"/>
                  </a:xfrm>
                  <a:prstGeom prst="line">
                    <a:avLst/>
                  </a:prstGeom>
                  <a:noFill/>
                  <a:ln w="28575" cap="sq">
                    <a:solidFill>
                      <a:schemeClr val="tx1"/>
                    </a:solidFill>
                    <a:round/>
                    <a:headEnd type="none" w="sm" len="sm"/>
                    <a:tailEnd type="none" w="sm" len="sm"/>
                  </a:ln>
                </p:spPr>
                <p:txBody>
                  <a:bodyPr wrap="none" anchor="ctr"/>
                  <a:lstStyle/>
                  <a:p>
                    <a:endParaRPr lang="en-US"/>
                  </a:p>
                </p:txBody>
              </p:sp>
            </p:grpSp>
            <p:sp>
              <p:nvSpPr>
                <p:cNvPr id="143458" name="Line 48"/>
                <p:cNvSpPr>
                  <a:spLocks noChangeShapeType="1"/>
                </p:cNvSpPr>
                <p:nvPr/>
              </p:nvSpPr>
              <p:spPr bwMode="auto">
                <a:xfrm>
                  <a:off x="2256" y="1488"/>
                  <a:ext cx="96" cy="0"/>
                </a:xfrm>
                <a:prstGeom prst="line">
                  <a:avLst/>
                </a:prstGeom>
                <a:noFill/>
                <a:ln w="28575" cap="sq">
                  <a:solidFill>
                    <a:schemeClr val="tx1"/>
                  </a:solidFill>
                  <a:round/>
                  <a:headEnd type="none" w="sm" len="sm"/>
                  <a:tailEnd type="none" w="sm" len="sm"/>
                </a:ln>
              </p:spPr>
              <p:txBody>
                <a:bodyPr wrap="none" anchor="ctr"/>
                <a:lstStyle/>
                <a:p>
                  <a:endParaRPr lang="en-US"/>
                </a:p>
              </p:txBody>
            </p:sp>
            <p:sp>
              <p:nvSpPr>
                <p:cNvPr id="143459" name="Line 49"/>
                <p:cNvSpPr>
                  <a:spLocks noChangeShapeType="1"/>
                </p:cNvSpPr>
                <p:nvPr/>
              </p:nvSpPr>
              <p:spPr bwMode="auto">
                <a:xfrm>
                  <a:off x="1968" y="1488"/>
                  <a:ext cx="96" cy="0"/>
                </a:xfrm>
                <a:prstGeom prst="line">
                  <a:avLst/>
                </a:prstGeom>
                <a:noFill/>
                <a:ln w="28575" cap="sq">
                  <a:solidFill>
                    <a:schemeClr val="tx1"/>
                  </a:solidFill>
                  <a:round/>
                  <a:headEnd type="none" w="sm" len="sm"/>
                  <a:tailEnd type="none" w="sm" len="sm"/>
                </a:ln>
              </p:spPr>
              <p:txBody>
                <a:bodyPr wrap="none" anchor="ctr"/>
                <a:lstStyle/>
                <a:p>
                  <a:endParaRPr lang="en-US"/>
                </a:p>
              </p:txBody>
            </p:sp>
          </p:grpSp>
          <p:sp>
            <p:nvSpPr>
              <p:cNvPr id="143456" name="Oval 50"/>
              <p:cNvSpPr>
                <a:spLocks noChangeArrowheads="1"/>
              </p:cNvSpPr>
              <p:nvPr/>
            </p:nvSpPr>
            <p:spPr bwMode="auto">
              <a:xfrm>
                <a:off x="1728" y="2544"/>
                <a:ext cx="96" cy="96"/>
              </a:xfrm>
              <a:prstGeom prst="ellipse">
                <a:avLst/>
              </a:prstGeom>
              <a:solidFill>
                <a:schemeClr val="bg1"/>
              </a:solidFill>
              <a:ln w="28575">
                <a:solidFill>
                  <a:schemeClr val="tx1"/>
                </a:solidFill>
                <a:miter lim="800000"/>
                <a:headEnd/>
                <a:tailEnd/>
              </a:ln>
            </p:spPr>
            <p:txBody>
              <a:bodyPr wrap="none" anchor="ctr"/>
              <a:lstStyle/>
              <a:p>
                <a:endParaRPr lang="en-US"/>
              </a:p>
            </p:txBody>
          </p:sp>
        </p:grpSp>
        <p:grpSp>
          <p:nvGrpSpPr>
            <p:cNvPr id="13" name="Group 51"/>
            <p:cNvGrpSpPr>
              <a:grpSpLocks/>
            </p:cNvGrpSpPr>
            <p:nvPr/>
          </p:nvGrpSpPr>
          <p:grpSpPr bwMode="auto">
            <a:xfrm rot="-5400000">
              <a:off x="2520" y="3864"/>
              <a:ext cx="384" cy="144"/>
              <a:chOff x="1968" y="1344"/>
              <a:chExt cx="384" cy="144"/>
            </a:xfrm>
          </p:grpSpPr>
          <p:grpSp>
            <p:nvGrpSpPr>
              <p:cNvPr id="14" name="Group 52"/>
              <p:cNvGrpSpPr>
                <a:grpSpLocks/>
              </p:cNvGrpSpPr>
              <p:nvPr/>
            </p:nvGrpSpPr>
            <p:grpSpPr bwMode="auto">
              <a:xfrm>
                <a:off x="2064" y="1344"/>
                <a:ext cx="192" cy="144"/>
                <a:chOff x="1632" y="1968"/>
                <a:chExt cx="192" cy="144"/>
              </a:xfrm>
            </p:grpSpPr>
            <p:sp>
              <p:nvSpPr>
                <p:cNvPr id="143451" name="Line 53"/>
                <p:cNvSpPr>
                  <a:spLocks noChangeShapeType="1"/>
                </p:cNvSpPr>
                <p:nvPr/>
              </p:nvSpPr>
              <p:spPr bwMode="auto">
                <a:xfrm flipV="1">
                  <a:off x="1632" y="2016"/>
                  <a:ext cx="0" cy="96"/>
                </a:xfrm>
                <a:prstGeom prst="line">
                  <a:avLst/>
                </a:prstGeom>
                <a:noFill/>
                <a:ln w="28575" cap="sq">
                  <a:solidFill>
                    <a:schemeClr val="tx1"/>
                  </a:solidFill>
                  <a:round/>
                  <a:headEnd type="none" w="sm" len="sm"/>
                  <a:tailEnd type="none" w="sm" len="sm"/>
                </a:ln>
              </p:spPr>
              <p:txBody>
                <a:bodyPr wrap="none" anchor="ctr"/>
                <a:lstStyle/>
                <a:p>
                  <a:endParaRPr lang="en-US"/>
                </a:p>
              </p:txBody>
            </p:sp>
            <p:sp>
              <p:nvSpPr>
                <p:cNvPr id="143452" name="Line 54"/>
                <p:cNvSpPr>
                  <a:spLocks noChangeShapeType="1"/>
                </p:cNvSpPr>
                <p:nvPr/>
              </p:nvSpPr>
              <p:spPr bwMode="auto">
                <a:xfrm>
                  <a:off x="1632" y="2016"/>
                  <a:ext cx="192" cy="0"/>
                </a:xfrm>
                <a:prstGeom prst="line">
                  <a:avLst/>
                </a:prstGeom>
                <a:noFill/>
                <a:ln w="28575" cap="sq">
                  <a:solidFill>
                    <a:schemeClr val="tx1"/>
                  </a:solidFill>
                  <a:round/>
                  <a:headEnd type="none" w="sm" len="sm"/>
                  <a:tailEnd type="none" w="sm" len="sm"/>
                </a:ln>
              </p:spPr>
              <p:txBody>
                <a:bodyPr wrap="none" anchor="ctr"/>
                <a:lstStyle/>
                <a:p>
                  <a:endParaRPr lang="en-US"/>
                </a:p>
              </p:txBody>
            </p:sp>
            <p:sp>
              <p:nvSpPr>
                <p:cNvPr id="143453" name="Line 55"/>
                <p:cNvSpPr>
                  <a:spLocks noChangeShapeType="1"/>
                </p:cNvSpPr>
                <p:nvPr/>
              </p:nvSpPr>
              <p:spPr bwMode="auto">
                <a:xfrm>
                  <a:off x="1632" y="1968"/>
                  <a:ext cx="192" cy="0"/>
                </a:xfrm>
                <a:prstGeom prst="line">
                  <a:avLst/>
                </a:prstGeom>
                <a:noFill/>
                <a:ln w="28575" cap="sq">
                  <a:solidFill>
                    <a:schemeClr val="tx1"/>
                  </a:solidFill>
                  <a:round/>
                  <a:headEnd type="none" w="sm" len="sm"/>
                  <a:tailEnd type="none" w="sm" len="sm"/>
                </a:ln>
              </p:spPr>
              <p:txBody>
                <a:bodyPr wrap="none" anchor="ctr"/>
                <a:lstStyle/>
                <a:p>
                  <a:endParaRPr lang="en-US"/>
                </a:p>
              </p:txBody>
            </p:sp>
            <p:sp>
              <p:nvSpPr>
                <p:cNvPr id="143454" name="Line 56"/>
                <p:cNvSpPr>
                  <a:spLocks noChangeShapeType="1"/>
                </p:cNvSpPr>
                <p:nvPr/>
              </p:nvSpPr>
              <p:spPr bwMode="auto">
                <a:xfrm flipV="1">
                  <a:off x="1824" y="2016"/>
                  <a:ext cx="0" cy="96"/>
                </a:xfrm>
                <a:prstGeom prst="line">
                  <a:avLst/>
                </a:prstGeom>
                <a:noFill/>
                <a:ln w="28575" cap="sq">
                  <a:solidFill>
                    <a:schemeClr val="tx1"/>
                  </a:solidFill>
                  <a:round/>
                  <a:headEnd type="none" w="sm" len="sm"/>
                  <a:tailEnd type="none" w="sm" len="sm"/>
                </a:ln>
              </p:spPr>
              <p:txBody>
                <a:bodyPr wrap="none" anchor="ctr"/>
                <a:lstStyle/>
                <a:p>
                  <a:endParaRPr lang="en-US"/>
                </a:p>
              </p:txBody>
            </p:sp>
          </p:grpSp>
          <p:sp>
            <p:nvSpPr>
              <p:cNvPr id="143449" name="Line 57"/>
              <p:cNvSpPr>
                <a:spLocks noChangeShapeType="1"/>
              </p:cNvSpPr>
              <p:nvPr/>
            </p:nvSpPr>
            <p:spPr bwMode="auto">
              <a:xfrm>
                <a:off x="2256" y="1488"/>
                <a:ext cx="96" cy="0"/>
              </a:xfrm>
              <a:prstGeom prst="line">
                <a:avLst/>
              </a:prstGeom>
              <a:noFill/>
              <a:ln w="28575" cap="sq">
                <a:solidFill>
                  <a:schemeClr val="tx1"/>
                </a:solidFill>
                <a:round/>
                <a:headEnd type="none" w="sm" len="sm"/>
                <a:tailEnd type="none" w="sm" len="sm"/>
              </a:ln>
            </p:spPr>
            <p:txBody>
              <a:bodyPr wrap="none" anchor="ctr"/>
              <a:lstStyle/>
              <a:p>
                <a:endParaRPr lang="en-US"/>
              </a:p>
            </p:txBody>
          </p:sp>
          <p:sp>
            <p:nvSpPr>
              <p:cNvPr id="143450" name="Line 58"/>
              <p:cNvSpPr>
                <a:spLocks noChangeShapeType="1"/>
              </p:cNvSpPr>
              <p:nvPr/>
            </p:nvSpPr>
            <p:spPr bwMode="auto">
              <a:xfrm>
                <a:off x="1968" y="1488"/>
                <a:ext cx="96" cy="0"/>
              </a:xfrm>
              <a:prstGeom prst="line">
                <a:avLst/>
              </a:prstGeom>
              <a:noFill/>
              <a:ln w="28575" cap="sq">
                <a:solidFill>
                  <a:schemeClr val="tx1"/>
                </a:solidFill>
                <a:round/>
                <a:headEnd type="none" w="sm" len="sm"/>
                <a:tailEnd type="none" w="sm" len="sm"/>
              </a:ln>
            </p:spPr>
            <p:txBody>
              <a:bodyPr wrap="none" anchor="ctr"/>
              <a:lstStyle/>
              <a:p>
                <a:endParaRPr lang="en-US"/>
              </a:p>
            </p:txBody>
          </p:sp>
        </p:grpSp>
        <p:grpSp>
          <p:nvGrpSpPr>
            <p:cNvPr id="15" name="Group 59"/>
            <p:cNvGrpSpPr>
              <a:grpSpLocks/>
            </p:cNvGrpSpPr>
            <p:nvPr/>
          </p:nvGrpSpPr>
          <p:grpSpPr bwMode="auto">
            <a:xfrm>
              <a:off x="3360" y="2400"/>
              <a:ext cx="240" cy="384"/>
              <a:chOff x="1728" y="2400"/>
              <a:chExt cx="240" cy="384"/>
            </a:xfrm>
          </p:grpSpPr>
          <p:grpSp>
            <p:nvGrpSpPr>
              <p:cNvPr id="16" name="Group 60"/>
              <p:cNvGrpSpPr>
                <a:grpSpLocks/>
              </p:cNvGrpSpPr>
              <p:nvPr/>
            </p:nvGrpSpPr>
            <p:grpSpPr bwMode="auto">
              <a:xfrm rot="-5400000">
                <a:off x="1704" y="2520"/>
                <a:ext cx="384" cy="144"/>
                <a:chOff x="1968" y="1344"/>
                <a:chExt cx="384" cy="144"/>
              </a:xfrm>
            </p:grpSpPr>
            <p:grpSp>
              <p:nvGrpSpPr>
                <p:cNvPr id="17" name="Group 61"/>
                <p:cNvGrpSpPr>
                  <a:grpSpLocks/>
                </p:cNvGrpSpPr>
                <p:nvPr/>
              </p:nvGrpSpPr>
              <p:grpSpPr bwMode="auto">
                <a:xfrm>
                  <a:off x="2064" y="1344"/>
                  <a:ext cx="192" cy="144"/>
                  <a:chOff x="1632" y="1968"/>
                  <a:chExt cx="192" cy="144"/>
                </a:xfrm>
              </p:grpSpPr>
              <p:sp>
                <p:nvSpPr>
                  <p:cNvPr id="143444" name="Line 62"/>
                  <p:cNvSpPr>
                    <a:spLocks noChangeShapeType="1"/>
                  </p:cNvSpPr>
                  <p:nvPr/>
                </p:nvSpPr>
                <p:spPr bwMode="auto">
                  <a:xfrm flipV="1">
                    <a:off x="1632" y="2016"/>
                    <a:ext cx="0" cy="96"/>
                  </a:xfrm>
                  <a:prstGeom prst="line">
                    <a:avLst/>
                  </a:prstGeom>
                  <a:noFill/>
                  <a:ln w="28575" cap="sq">
                    <a:solidFill>
                      <a:schemeClr val="tx1"/>
                    </a:solidFill>
                    <a:round/>
                    <a:headEnd type="none" w="sm" len="sm"/>
                    <a:tailEnd type="none" w="sm" len="sm"/>
                  </a:ln>
                </p:spPr>
                <p:txBody>
                  <a:bodyPr wrap="none" anchor="ctr"/>
                  <a:lstStyle/>
                  <a:p>
                    <a:endParaRPr lang="en-US"/>
                  </a:p>
                </p:txBody>
              </p:sp>
              <p:sp>
                <p:nvSpPr>
                  <p:cNvPr id="143445" name="Line 63"/>
                  <p:cNvSpPr>
                    <a:spLocks noChangeShapeType="1"/>
                  </p:cNvSpPr>
                  <p:nvPr/>
                </p:nvSpPr>
                <p:spPr bwMode="auto">
                  <a:xfrm>
                    <a:off x="1632" y="2016"/>
                    <a:ext cx="192" cy="0"/>
                  </a:xfrm>
                  <a:prstGeom prst="line">
                    <a:avLst/>
                  </a:prstGeom>
                  <a:noFill/>
                  <a:ln w="28575" cap="sq">
                    <a:solidFill>
                      <a:schemeClr val="tx1"/>
                    </a:solidFill>
                    <a:round/>
                    <a:headEnd type="none" w="sm" len="sm"/>
                    <a:tailEnd type="none" w="sm" len="sm"/>
                  </a:ln>
                </p:spPr>
                <p:txBody>
                  <a:bodyPr wrap="none" anchor="ctr"/>
                  <a:lstStyle/>
                  <a:p>
                    <a:endParaRPr lang="en-US"/>
                  </a:p>
                </p:txBody>
              </p:sp>
              <p:sp>
                <p:nvSpPr>
                  <p:cNvPr id="143446" name="Line 64"/>
                  <p:cNvSpPr>
                    <a:spLocks noChangeShapeType="1"/>
                  </p:cNvSpPr>
                  <p:nvPr/>
                </p:nvSpPr>
                <p:spPr bwMode="auto">
                  <a:xfrm>
                    <a:off x="1632" y="1968"/>
                    <a:ext cx="192" cy="0"/>
                  </a:xfrm>
                  <a:prstGeom prst="line">
                    <a:avLst/>
                  </a:prstGeom>
                  <a:noFill/>
                  <a:ln w="28575" cap="sq">
                    <a:solidFill>
                      <a:schemeClr val="tx1"/>
                    </a:solidFill>
                    <a:round/>
                    <a:headEnd type="none" w="sm" len="sm"/>
                    <a:tailEnd type="none" w="sm" len="sm"/>
                  </a:ln>
                </p:spPr>
                <p:txBody>
                  <a:bodyPr wrap="none" anchor="ctr"/>
                  <a:lstStyle/>
                  <a:p>
                    <a:endParaRPr lang="en-US"/>
                  </a:p>
                </p:txBody>
              </p:sp>
              <p:sp>
                <p:nvSpPr>
                  <p:cNvPr id="143447" name="Line 65"/>
                  <p:cNvSpPr>
                    <a:spLocks noChangeShapeType="1"/>
                  </p:cNvSpPr>
                  <p:nvPr/>
                </p:nvSpPr>
                <p:spPr bwMode="auto">
                  <a:xfrm flipV="1">
                    <a:off x="1824" y="2016"/>
                    <a:ext cx="0" cy="96"/>
                  </a:xfrm>
                  <a:prstGeom prst="line">
                    <a:avLst/>
                  </a:prstGeom>
                  <a:noFill/>
                  <a:ln w="28575" cap="sq">
                    <a:solidFill>
                      <a:schemeClr val="tx1"/>
                    </a:solidFill>
                    <a:round/>
                    <a:headEnd type="none" w="sm" len="sm"/>
                    <a:tailEnd type="none" w="sm" len="sm"/>
                  </a:ln>
                </p:spPr>
                <p:txBody>
                  <a:bodyPr wrap="none" anchor="ctr"/>
                  <a:lstStyle/>
                  <a:p>
                    <a:endParaRPr lang="en-US"/>
                  </a:p>
                </p:txBody>
              </p:sp>
            </p:grpSp>
            <p:sp>
              <p:nvSpPr>
                <p:cNvPr id="143442" name="Line 66"/>
                <p:cNvSpPr>
                  <a:spLocks noChangeShapeType="1"/>
                </p:cNvSpPr>
                <p:nvPr/>
              </p:nvSpPr>
              <p:spPr bwMode="auto">
                <a:xfrm>
                  <a:off x="2256" y="1488"/>
                  <a:ext cx="96" cy="0"/>
                </a:xfrm>
                <a:prstGeom prst="line">
                  <a:avLst/>
                </a:prstGeom>
                <a:noFill/>
                <a:ln w="28575" cap="sq">
                  <a:solidFill>
                    <a:schemeClr val="tx1"/>
                  </a:solidFill>
                  <a:round/>
                  <a:headEnd type="none" w="sm" len="sm"/>
                  <a:tailEnd type="none" w="sm" len="sm"/>
                </a:ln>
              </p:spPr>
              <p:txBody>
                <a:bodyPr wrap="none" anchor="ctr"/>
                <a:lstStyle/>
                <a:p>
                  <a:endParaRPr lang="en-US"/>
                </a:p>
              </p:txBody>
            </p:sp>
            <p:sp>
              <p:nvSpPr>
                <p:cNvPr id="143443" name="Line 67"/>
                <p:cNvSpPr>
                  <a:spLocks noChangeShapeType="1"/>
                </p:cNvSpPr>
                <p:nvPr/>
              </p:nvSpPr>
              <p:spPr bwMode="auto">
                <a:xfrm>
                  <a:off x="1968" y="1488"/>
                  <a:ext cx="96" cy="0"/>
                </a:xfrm>
                <a:prstGeom prst="line">
                  <a:avLst/>
                </a:prstGeom>
                <a:noFill/>
                <a:ln w="28575" cap="sq">
                  <a:solidFill>
                    <a:schemeClr val="tx1"/>
                  </a:solidFill>
                  <a:round/>
                  <a:headEnd type="none" w="sm" len="sm"/>
                  <a:tailEnd type="none" w="sm" len="sm"/>
                </a:ln>
              </p:spPr>
              <p:txBody>
                <a:bodyPr wrap="none" anchor="ctr"/>
                <a:lstStyle/>
                <a:p>
                  <a:endParaRPr lang="en-US"/>
                </a:p>
              </p:txBody>
            </p:sp>
          </p:grpSp>
          <p:sp>
            <p:nvSpPr>
              <p:cNvPr id="143440" name="Oval 68"/>
              <p:cNvSpPr>
                <a:spLocks noChangeArrowheads="1"/>
              </p:cNvSpPr>
              <p:nvPr/>
            </p:nvSpPr>
            <p:spPr bwMode="auto">
              <a:xfrm>
                <a:off x="1728" y="2544"/>
                <a:ext cx="96" cy="96"/>
              </a:xfrm>
              <a:prstGeom prst="ellipse">
                <a:avLst/>
              </a:prstGeom>
              <a:solidFill>
                <a:schemeClr val="bg1"/>
              </a:solidFill>
              <a:ln w="28575">
                <a:solidFill>
                  <a:schemeClr val="tx1"/>
                </a:solidFill>
                <a:miter lim="800000"/>
                <a:headEnd/>
                <a:tailEnd/>
              </a:ln>
            </p:spPr>
            <p:txBody>
              <a:bodyPr wrap="none" anchor="ctr"/>
              <a:lstStyle/>
              <a:p>
                <a:endParaRPr lang="en-US"/>
              </a:p>
            </p:txBody>
          </p:sp>
        </p:grpSp>
        <p:sp>
          <p:nvSpPr>
            <p:cNvPr id="143380" name="Line 69"/>
            <p:cNvSpPr>
              <a:spLocks noChangeShapeType="1"/>
            </p:cNvSpPr>
            <p:nvPr/>
          </p:nvSpPr>
          <p:spPr bwMode="auto">
            <a:xfrm flipV="1">
              <a:off x="1968" y="2784"/>
              <a:ext cx="0" cy="1440"/>
            </a:xfrm>
            <a:prstGeom prst="line">
              <a:avLst/>
            </a:prstGeom>
            <a:noFill/>
            <a:ln w="28575" cap="sq">
              <a:solidFill>
                <a:schemeClr val="tx1"/>
              </a:solidFill>
              <a:round/>
              <a:headEnd type="none" w="sm" len="sm"/>
              <a:tailEnd type="none" w="sm" len="sm"/>
            </a:ln>
          </p:spPr>
          <p:txBody>
            <a:bodyPr wrap="none" anchor="ctr"/>
            <a:lstStyle/>
            <a:p>
              <a:endParaRPr lang="en-US"/>
            </a:p>
          </p:txBody>
        </p:sp>
        <p:sp>
          <p:nvSpPr>
            <p:cNvPr id="143381" name="Line 70"/>
            <p:cNvSpPr>
              <a:spLocks noChangeShapeType="1"/>
            </p:cNvSpPr>
            <p:nvPr/>
          </p:nvSpPr>
          <p:spPr bwMode="auto">
            <a:xfrm flipV="1">
              <a:off x="3600" y="2784"/>
              <a:ext cx="0" cy="1440"/>
            </a:xfrm>
            <a:prstGeom prst="line">
              <a:avLst/>
            </a:prstGeom>
            <a:noFill/>
            <a:ln w="28575" cap="sq">
              <a:solidFill>
                <a:schemeClr val="tx1"/>
              </a:solidFill>
              <a:round/>
              <a:headEnd type="none" w="sm" len="sm"/>
              <a:tailEnd type="none" w="sm" len="sm"/>
            </a:ln>
          </p:spPr>
          <p:txBody>
            <a:bodyPr wrap="none" anchor="ctr"/>
            <a:lstStyle/>
            <a:p>
              <a:endParaRPr lang="en-US"/>
            </a:p>
          </p:txBody>
        </p:sp>
        <p:sp>
          <p:nvSpPr>
            <p:cNvPr id="143382" name="Line 71"/>
            <p:cNvSpPr>
              <a:spLocks noChangeShapeType="1"/>
            </p:cNvSpPr>
            <p:nvPr/>
          </p:nvSpPr>
          <p:spPr bwMode="auto">
            <a:xfrm>
              <a:off x="1968" y="2880"/>
              <a:ext cx="528" cy="0"/>
            </a:xfrm>
            <a:prstGeom prst="line">
              <a:avLst/>
            </a:prstGeom>
            <a:noFill/>
            <a:ln w="28575">
              <a:solidFill>
                <a:schemeClr val="tx1"/>
              </a:solidFill>
              <a:miter lim="800000"/>
              <a:headEnd/>
              <a:tailEnd/>
            </a:ln>
          </p:spPr>
          <p:txBody>
            <a:bodyPr wrap="none"/>
            <a:lstStyle/>
            <a:p>
              <a:endParaRPr lang="en-US"/>
            </a:p>
          </p:txBody>
        </p:sp>
        <p:sp>
          <p:nvSpPr>
            <p:cNvPr id="143383" name="Line 72"/>
            <p:cNvSpPr>
              <a:spLocks noChangeShapeType="1"/>
            </p:cNvSpPr>
            <p:nvPr/>
          </p:nvSpPr>
          <p:spPr bwMode="auto">
            <a:xfrm>
              <a:off x="3079" y="2880"/>
              <a:ext cx="521" cy="0"/>
            </a:xfrm>
            <a:prstGeom prst="line">
              <a:avLst/>
            </a:prstGeom>
            <a:noFill/>
            <a:ln w="28575">
              <a:solidFill>
                <a:schemeClr val="tx1"/>
              </a:solidFill>
              <a:miter lim="800000"/>
              <a:headEnd/>
              <a:tailEnd/>
            </a:ln>
          </p:spPr>
          <p:txBody>
            <a:bodyPr wrap="none"/>
            <a:lstStyle/>
            <a:p>
              <a:endParaRPr lang="en-US"/>
            </a:p>
          </p:txBody>
        </p:sp>
        <p:sp>
          <p:nvSpPr>
            <p:cNvPr id="143384" name="Line 73"/>
            <p:cNvSpPr>
              <a:spLocks noChangeShapeType="1"/>
            </p:cNvSpPr>
            <p:nvPr/>
          </p:nvSpPr>
          <p:spPr bwMode="auto">
            <a:xfrm flipH="1" flipV="1">
              <a:off x="2496" y="2880"/>
              <a:ext cx="528" cy="528"/>
            </a:xfrm>
            <a:prstGeom prst="line">
              <a:avLst/>
            </a:prstGeom>
            <a:noFill/>
            <a:ln w="28575">
              <a:solidFill>
                <a:schemeClr val="tx1"/>
              </a:solidFill>
              <a:miter lim="800000"/>
              <a:headEnd/>
              <a:tailEnd/>
            </a:ln>
          </p:spPr>
          <p:txBody>
            <a:bodyPr wrap="none"/>
            <a:lstStyle/>
            <a:p>
              <a:endParaRPr lang="en-US"/>
            </a:p>
          </p:txBody>
        </p:sp>
        <p:sp>
          <p:nvSpPr>
            <p:cNvPr id="143385" name="Line 74"/>
            <p:cNvSpPr>
              <a:spLocks noChangeShapeType="1"/>
            </p:cNvSpPr>
            <p:nvPr/>
          </p:nvSpPr>
          <p:spPr bwMode="auto">
            <a:xfrm flipV="1">
              <a:off x="2544" y="2880"/>
              <a:ext cx="528" cy="528"/>
            </a:xfrm>
            <a:prstGeom prst="line">
              <a:avLst/>
            </a:prstGeom>
            <a:noFill/>
            <a:ln w="28575">
              <a:solidFill>
                <a:schemeClr val="tx1"/>
              </a:solidFill>
              <a:miter lim="800000"/>
              <a:headEnd/>
              <a:tailEnd/>
            </a:ln>
          </p:spPr>
          <p:txBody>
            <a:bodyPr wrap="none"/>
            <a:lstStyle/>
            <a:p>
              <a:endParaRPr lang="en-US"/>
            </a:p>
          </p:txBody>
        </p:sp>
        <p:sp>
          <p:nvSpPr>
            <p:cNvPr id="143386" name="Line 75"/>
            <p:cNvSpPr>
              <a:spLocks noChangeShapeType="1"/>
            </p:cNvSpPr>
            <p:nvPr/>
          </p:nvSpPr>
          <p:spPr bwMode="auto">
            <a:xfrm>
              <a:off x="2448" y="3744"/>
              <a:ext cx="672" cy="0"/>
            </a:xfrm>
            <a:prstGeom prst="line">
              <a:avLst/>
            </a:prstGeom>
            <a:noFill/>
            <a:ln w="28575">
              <a:solidFill>
                <a:schemeClr val="tx1"/>
              </a:solidFill>
              <a:miter lim="800000"/>
              <a:headEnd/>
              <a:tailEnd/>
            </a:ln>
          </p:spPr>
          <p:txBody>
            <a:bodyPr wrap="none"/>
            <a:lstStyle/>
            <a:p>
              <a:endParaRPr lang="en-US"/>
            </a:p>
          </p:txBody>
        </p:sp>
        <p:sp>
          <p:nvSpPr>
            <p:cNvPr id="143387" name="Line 76"/>
            <p:cNvSpPr>
              <a:spLocks noChangeShapeType="1"/>
            </p:cNvSpPr>
            <p:nvPr/>
          </p:nvSpPr>
          <p:spPr bwMode="auto">
            <a:xfrm>
              <a:off x="1872" y="2592"/>
              <a:ext cx="1488" cy="0"/>
            </a:xfrm>
            <a:prstGeom prst="line">
              <a:avLst/>
            </a:prstGeom>
            <a:noFill/>
            <a:ln w="28575" cap="sq">
              <a:solidFill>
                <a:schemeClr val="tx1"/>
              </a:solidFill>
              <a:round/>
              <a:headEnd type="none" w="sm" len="sm"/>
              <a:tailEnd type="none" w="sm" len="sm"/>
            </a:ln>
          </p:spPr>
          <p:txBody>
            <a:bodyPr wrap="none" anchor="ctr"/>
            <a:lstStyle/>
            <a:p>
              <a:endParaRPr lang="en-US"/>
            </a:p>
          </p:txBody>
        </p:sp>
        <p:sp>
          <p:nvSpPr>
            <p:cNvPr id="143388" name="Line 77"/>
            <p:cNvSpPr>
              <a:spLocks noChangeShapeType="1"/>
            </p:cNvSpPr>
            <p:nvPr/>
          </p:nvSpPr>
          <p:spPr bwMode="auto">
            <a:xfrm>
              <a:off x="1632" y="3936"/>
              <a:ext cx="1008" cy="0"/>
            </a:xfrm>
            <a:prstGeom prst="line">
              <a:avLst/>
            </a:prstGeom>
            <a:noFill/>
            <a:ln w="28575" cap="sq">
              <a:solidFill>
                <a:schemeClr val="tx1"/>
              </a:solidFill>
              <a:round/>
              <a:headEnd type="none" w="sm" len="sm"/>
              <a:tailEnd type="none" w="sm" len="sm"/>
            </a:ln>
          </p:spPr>
          <p:txBody>
            <a:bodyPr wrap="none" anchor="ctr"/>
            <a:lstStyle/>
            <a:p>
              <a:endParaRPr lang="en-US"/>
            </a:p>
          </p:txBody>
        </p:sp>
        <p:sp>
          <p:nvSpPr>
            <p:cNvPr id="143389" name="Line 78"/>
            <p:cNvSpPr>
              <a:spLocks noChangeShapeType="1"/>
            </p:cNvSpPr>
            <p:nvPr/>
          </p:nvSpPr>
          <p:spPr bwMode="auto">
            <a:xfrm>
              <a:off x="1488" y="2592"/>
              <a:ext cx="240" cy="0"/>
            </a:xfrm>
            <a:prstGeom prst="line">
              <a:avLst/>
            </a:prstGeom>
            <a:noFill/>
            <a:ln w="28575">
              <a:solidFill>
                <a:schemeClr val="tx1"/>
              </a:solidFill>
              <a:miter lim="800000"/>
              <a:headEnd/>
              <a:tailEnd/>
            </a:ln>
          </p:spPr>
          <p:txBody>
            <a:bodyPr wrap="none"/>
            <a:lstStyle/>
            <a:p>
              <a:endParaRPr lang="en-US"/>
            </a:p>
          </p:txBody>
        </p:sp>
        <p:sp>
          <p:nvSpPr>
            <p:cNvPr id="143390" name="AutoShape 79"/>
            <p:cNvSpPr>
              <a:spLocks noChangeArrowheads="1"/>
            </p:cNvSpPr>
            <p:nvPr/>
          </p:nvSpPr>
          <p:spPr bwMode="auto">
            <a:xfrm flipV="1">
              <a:off x="2688" y="4128"/>
              <a:ext cx="192" cy="96"/>
            </a:xfrm>
            <a:prstGeom prst="triangle">
              <a:avLst>
                <a:gd name="adj" fmla="val 50000"/>
              </a:avLst>
            </a:prstGeom>
            <a:solidFill>
              <a:schemeClr val="bg1"/>
            </a:solidFill>
            <a:ln w="28575">
              <a:solidFill>
                <a:schemeClr val="tx1"/>
              </a:solidFill>
              <a:miter lim="800000"/>
              <a:headEnd/>
              <a:tailEnd/>
            </a:ln>
          </p:spPr>
          <p:txBody>
            <a:bodyPr wrap="none" anchor="ctr"/>
            <a:lstStyle/>
            <a:p>
              <a:endParaRPr lang="en-US"/>
            </a:p>
          </p:txBody>
        </p:sp>
        <p:grpSp>
          <p:nvGrpSpPr>
            <p:cNvPr id="18" name="Group 80"/>
            <p:cNvGrpSpPr>
              <a:grpSpLocks/>
            </p:cNvGrpSpPr>
            <p:nvPr/>
          </p:nvGrpSpPr>
          <p:grpSpPr bwMode="auto">
            <a:xfrm>
              <a:off x="2112" y="3072"/>
              <a:ext cx="432" cy="672"/>
              <a:chOff x="3744" y="3024"/>
              <a:chExt cx="432" cy="672"/>
            </a:xfrm>
          </p:grpSpPr>
          <p:grpSp>
            <p:nvGrpSpPr>
              <p:cNvPr id="19" name="Group 81"/>
              <p:cNvGrpSpPr>
                <a:grpSpLocks/>
              </p:cNvGrpSpPr>
              <p:nvPr/>
            </p:nvGrpSpPr>
            <p:grpSpPr bwMode="auto">
              <a:xfrm rot="-5400000">
                <a:off x="3816" y="3432"/>
                <a:ext cx="384" cy="144"/>
                <a:chOff x="1968" y="1344"/>
                <a:chExt cx="384" cy="144"/>
              </a:xfrm>
            </p:grpSpPr>
            <p:grpSp>
              <p:nvGrpSpPr>
                <p:cNvPr id="20" name="Group 82"/>
                <p:cNvGrpSpPr>
                  <a:grpSpLocks/>
                </p:cNvGrpSpPr>
                <p:nvPr/>
              </p:nvGrpSpPr>
              <p:grpSpPr bwMode="auto">
                <a:xfrm>
                  <a:off x="2064" y="1344"/>
                  <a:ext cx="192" cy="144"/>
                  <a:chOff x="1632" y="1968"/>
                  <a:chExt cx="192" cy="144"/>
                </a:xfrm>
              </p:grpSpPr>
              <p:sp>
                <p:nvSpPr>
                  <p:cNvPr id="143435" name="Line 83"/>
                  <p:cNvSpPr>
                    <a:spLocks noChangeShapeType="1"/>
                  </p:cNvSpPr>
                  <p:nvPr/>
                </p:nvSpPr>
                <p:spPr bwMode="auto">
                  <a:xfrm flipV="1">
                    <a:off x="1632" y="2016"/>
                    <a:ext cx="0" cy="96"/>
                  </a:xfrm>
                  <a:prstGeom prst="line">
                    <a:avLst/>
                  </a:prstGeom>
                  <a:noFill/>
                  <a:ln w="28575" cap="sq">
                    <a:solidFill>
                      <a:schemeClr val="tx1"/>
                    </a:solidFill>
                    <a:round/>
                    <a:headEnd type="none" w="sm" len="sm"/>
                    <a:tailEnd type="none" w="sm" len="sm"/>
                  </a:ln>
                </p:spPr>
                <p:txBody>
                  <a:bodyPr wrap="none" anchor="ctr"/>
                  <a:lstStyle/>
                  <a:p>
                    <a:endParaRPr lang="en-US"/>
                  </a:p>
                </p:txBody>
              </p:sp>
              <p:sp>
                <p:nvSpPr>
                  <p:cNvPr id="143436" name="Line 84"/>
                  <p:cNvSpPr>
                    <a:spLocks noChangeShapeType="1"/>
                  </p:cNvSpPr>
                  <p:nvPr/>
                </p:nvSpPr>
                <p:spPr bwMode="auto">
                  <a:xfrm>
                    <a:off x="1632" y="2016"/>
                    <a:ext cx="192" cy="0"/>
                  </a:xfrm>
                  <a:prstGeom prst="line">
                    <a:avLst/>
                  </a:prstGeom>
                  <a:noFill/>
                  <a:ln w="28575" cap="sq">
                    <a:solidFill>
                      <a:schemeClr val="tx1"/>
                    </a:solidFill>
                    <a:round/>
                    <a:headEnd type="none" w="sm" len="sm"/>
                    <a:tailEnd type="none" w="sm" len="sm"/>
                  </a:ln>
                </p:spPr>
                <p:txBody>
                  <a:bodyPr wrap="none" anchor="ctr"/>
                  <a:lstStyle/>
                  <a:p>
                    <a:endParaRPr lang="en-US"/>
                  </a:p>
                </p:txBody>
              </p:sp>
              <p:sp>
                <p:nvSpPr>
                  <p:cNvPr id="143437" name="Line 85"/>
                  <p:cNvSpPr>
                    <a:spLocks noChangeShapeType="1"/>
                  </p:cNvSpPr>
                  <p:nvPr/>
                </p:nvSpPr>
                <p:spPr bwMode="auto">
                  <a:xfrm>
                    <a:off x="1632" y="1968"/>
                    <a:ext cx="192" cy="0"/>
                  </a:xfrm>
                  <a:prstGeom prst="line">
                    <a:avLst/>
                  </a:prstGeom>
                  <a:noFill/>
                  <a:ln w="28575" cap="sq">
                    <a:solidFill>
                      <a:schemeClr val="tx1"/>
                    </a:solidFill>
                    <a:round/>
                    <a:headEnd type="none" w="sm" len="sm"/>
                    <a:tailEnd type="none" w="sm" len="sm"/>
                  </a:ln>
                </p:spPr>
                <p:txBody>
                  <a:bodyPr wrap="none" anchor="ctr"/>
                  <a:lstStyle/>
                  <a:p>
                    <a:endParaRPr lang="en-US"/>
                  </a:p>
                </p:txBody>
              </p:sp>
              <p:sp>
                <p:nvSpPr>
                  <p:cNvPr id="143438" name="Line 86"/>
                  <p:cNvSpPr>
                    <a:spLocks noChangeShapeType="1"/>
                  </p:cNvSpPr>
                  <p:nvPr/>
                </p:nvSpPr>
                <p:spPr bwMode="auto">
                  <a:xfrm flipV="1">
                    <a:off x="1824" y="2016"/>
                    <a:ext cx="0" cy="96"/>
                  </a:xfrm>
                  <a:prstGeom prst="line">
                    <a:avLst/>
                  </a:prstGeom>
                  <a:noFill/>
                  <a:ln w="28575" cap="sq">
                    <a:solidFill>
                      <a:schemeClr val="tx1"/>
                    </a:solidFill>
                    <a:round/>
                    <a:headEnd type="none" w="sm" len="sm"/>
                    <a:tailEnd type="none" w="sm" len="sm"/>
                  </a:ln>
                </p:spPr>
                <p:txBody>
                  <a:bodyPr wrap="none" anchor="ctr"/>
                  <a:lstStyle/>
                  <a:p>
                    <a:endParaRPr lang="en-US"/>
                  </a:p>
                </p:txBody>
              </p:sp>
            </p:grpSp>
            <p:sp>
              <p:nvSpPr>
                <p:cNvPr id="143433" name="Line 87"/>
                <p:cNvSpPr>
                  <a:spLocks noChangeShapeType="1"/>
                </p:cNvSpPr>
                <p:nvPr/>
              </p:nvSpPr>
              <p:spPr bwMode="auto">
                <a:xfrm>
                  <a:off x="2256" y="1488"/>
                  <a:ext cx="96" cy="0"/>
                </a:xfrm>
                <a:prstGeom prst="line">
                  <a:avLst/>
                </a:prstGeom>
                <a:noFill/>
                <a:ln w="28575" cap="sq">
                  <a:solidFill>
                    <a:schemeClr val="tx1"/>
                  </a:solidFill>
                  <a:round/>
                  <a:headEnd type="none" w="sm" len="sm"/>
                  <a:tailEnd type="none" w="sm" len="sm"/>
                </a:ln>
              </p:spPr>
              <p:txBody>
                <a:bodyPr wrap="none" anchor="ctr"/>
                <a:lstStyle/>
                <a:p>
                  <a:endParaRPr lang="en-US"/>
                </a:p>
              </p:txBody>
            </p:sp>
            <p:sp>
              <p:nvSpPr>
                <p:cNvPr id="143434" name="Line 88"/>
                <p:cNvSpPr>
                  <a:spLocks noChangeShapeType="1"/>
                </p:cNvSpPr>
                <p:nvPr/>
              </p:nvSpPr>
              <p:spPr bwMode="auto">
                <a:xfrm>
                  <a:off x="1968" y="1488"/>
                  <a:ext cx="96" cy="0"/>
                </a:xfrm>
                <a:prstGeom prst="line">
                  <a:avLst/>
                </a:prstGeom>
                <a:noFill/>
                <a:ln w="28575" cap="sq">
                  <a:solidFill>
                    <a:schemeClr val="tx1"/>
                  </a:solidFill>
                  <a:round/>
                  <a:headEnd type="none" w="sm" len="sm"/>
                  <a:tailEnd type="none" w="sm" len="sm"/>
                </a:ln>
              </p:spPr>
              <p:txBody>
                <a:bodyPr wrap="none" anchor="ctr"/>
                <a:lstStyle/>
                <a:p>
                  <a:endParaRPr lang="en-US"/>
                </a:p>
              </p:txBody>
            </p:sp>
          </p:grpSp>
          <p:grpSp>
            <p:nvGrpSpPr>
              <p:cNvPr id="21" name="Group 89"/>
              <p:cNvGrpSpPr>
                <a:grpSpLocks/>
              </p:cNvGrpSpPr>
              <p:nvPr/>
            </p:nvGrpSpPr>
            <p:grpSpPr bwMode="auto">
              <a:xfrm rot="-5400000">
                <a:off x="3816" y="3144"/>
                <a:ext cx="384" cy="144"/>
                <a:chOff x="1968" y="1344"/>
                <a:chExt cx="384" cy="144"/>
              </a:xfrm>
            </p:grpSpPr>
            <p:grpSp>
              <p:nvGrpSpPr>
                <p:cNvPr id="22" name="Group 90"/>
                <p:cNvGrpSpPr>
                  <a:grpSpLocks/>
                </p:cNvGrpSpPr>
                <p:nvPr/>
              </p:nvGrpSpPr>
              <p:grpSpPr bwMode="auto">
                <a:xfrm>
                  <a:off x="2064" y="1344"/>
                  <a:ext cx="192" cy="144"/>
                  <a:chOff x="1632" y="1968"/>
                  <a:chExt cx="192" cy="144"/>
                </a:xfrm>
              </p:grpSpPr>
              <p:sp>
                <p:nvSpPr>
                  <p:cNvPr id="143428" name="Line 91"/>
                  <p:cNvSpPr>
                    <a:spLocks noChangeShapeType="1"/>
                  </p:cNvSpPr>
                  <p:nvPr/>
                </p:nvSpPr>
                <p:spPr bwMode="auto">
                  <a:xfrm flipV="1">
                    <a:off x="1632" y="2016"/>
                    <a:ext cx="0" cy="96"/>
                  </a:xfrm>
                  <a:prstGeom prst="line">
                    <a:avLst/>
                  </a:prstGeom>
                  <a:noFill/>
                  <a:ln w="28575" cap="sq">
                    <a:solidFill>
                      <a:schemeClr val="tx1"/>
                    </a:solidFill>
                    <a:round/>
                    <a:headEnd type="none" w="sm" len="sm"/>
                    <a:tailEnd type="none" w="sm" len="sm"/>
                  </a:ln>
                </p:spPr>
                <p:txBody>
                  <a:bodyPr wrap="none" anchor="ctr"/>
                  <a:lstStyle/>
                  <a:p>
                    <a:endParaRPr lang="en-US"/>
                  </a:p>
                </p:txBody>
              </p:sp>
              <p:sp>
                <p:nvSpPr>
                  <p:cNvPr id="143429" name="Line 92"/>
                  <p:cNvSpPr>
                    <a:spLocks noChangeShapeType="1"/>
                  </p:cNvSpPr>
                  <p:nvPr/>
                </p:nvSpPr>
                <p:spPr bwMode="auto">
                  <a:xfrm>
                    <a:off x="1632" y="2016"/>
                    <a:ext cx="192" cy="0"/>
                  </a:xfrm>
                  <a:prstGeom prst="line">
                    <a:avLst/>
                  </a:prstGeom>
                  <a:noFill/>
                  <a:ln w="28575" cap="sq">
                    <a:solidFill>
                      <a:schemeClr val="tx1"/>
                    </a:solidFill>
                    <a:round/>
                    <a:headEnd type="none" w="sm" len="sm"/>
                    <a:tailEnd type="none" w="sm" len="sm"/>
                  </a:ln>
                </p:spPr>
                <p:txBody>
                  <a:bodyPr wrap="none" anchor="ctr"/>
                  <a:lstStyle/>
                  <a:p>
                    <a:endParaRPr lang="en-US"/>
                  </a:p>
                </p:txBody>
              </p:sp>
              <p:sp>
                <p:nvSpPr>
                  <p:cNvPr id="143430" name="Line 93"/>
                  <p:cNvSpPr>
                    <a:spLocks noChangeShapeType="1"/>
                  </p:cNvSpPr>
                  <p:nvPr/>
                </p:nvSpPr>
                <p:spPr bwMode="auto">
                  <a:xfrm>
                    <a:off x="1632" y="1968"/>
                    <a:ext cx="192" cy="0"/>
                  </a:xfrm>
                  <a:prstGeom prst="line">
                    <a:avLst/>
                  </a:prstGeom>
                  <a:noFill/>
                  <a:ln w="28575" cap="sq">
                    <a:solidFill>
                      <a:schemeClr val="tx1"/>
                    </a:solidFill>
                    <a:round/>
                    <a:headEnd type="none" w="sm" len="sm"/>
                    <a:tailEnd type="none" w="sm" len="sm"/>
                  </a:ln>
                </p:spPr>
                <p:txBody>
                  <a:bodyPr wrap="none" anchor="ctr"/>
                  <a:lstStyle/>
                  <a:p>
                    <a:endParaRPr lang="en-US"/>
                  </a:p>
                </p:txBody>
              </p:sp>
              <p:sp>
                <p:nvSpPr>
                  <p:cNvPr id="143431" name="Line 94"/>
                  <p:cNvSpPr>
                    <a:spLocks noChangeShapeType="1"/>
                  </p:cNvSpPr>
                  <p:nvPr/>
                </p:nvSpPr>
                <p:spPr bwMode="auto">
                  <a:xfrm flipV="1">
                    <a:off x="1824" y="2016"/>
                    <a:ext cx="0" cy="96"/>
                  </a:xfrm>
                  <a:prstGeom prst="line">
                    <a:avLst/>
                  </a:prstGeom>
                  <a:noFill/>
                  <a:ln w="28575" cap="sq">
                    <a:solidFill>
                      <a:schemeClr val="tx1"/>
                    </a:solidFill>
                    <a:round/>
                    <a:headEnd type="none" w="sm" len="sm"/>
                    <a:tailEnd type="none" w="sm" len="sm"/>
                  </a:ln>
                </p:spPr>
                <p:txBody>
                  <a:bodyPr wrap="none" anchor="ctr"/>
                  <a:lstStyle/>
                  <a:p>
                    <a:endParaRPr lang="en-US"/>
                  </a:p>
                </p:txBody>
              </p:sp>
            </p:grpSp>
            <p:sp>
              <p:nvSpPr>
                <p:cNvPr id="143426" name="Line 95"/>
                <p:cNvSpPr>
                  <a:spLocks noChangeShapeType="1"/>
                </p:cNvSpPr>
                <p:nvPr/>
              </p:nvSpPr>
              <p:spPr bwMode="auto">
                <a:xfrm>
                  <a:off x="2256" y="1488"/>
                  <a:ext cx="96" cy="0"/>
                </a:xfrm>
                <a:prstGeom prst="line">
                  <a:avLst/>
                </a:prstGeom>
                <a:noFill/>
                <a:ln w="28575" cap="sq">
                  <a:solidFill>
                    <a:schemeClr val="tx1"/>
                  </a:solidFill>
                  <a:round/>
                  <a:headEnd type="none" w="sm" len="sm"/>
                  <a:tailEnd type="none" w="sm" len="sm"/>
                </a:ln>
              </p:spPr>
              <p:txBody>
                <a:bodyPr wrap="none" anchor="ctr"/>
                <a:lstStyle/>
                <a:p>
                  <a:endParaRPr lang="en-US"/>
                </a:p>
              </p:txBody>
            </p:sp>
            <p:sp>
              <p:nvSpPr>
                <p:cNvPr id="143427" name="Line 96"/>
                <p:cNvSpPr>
                  <a:spLocks noChangeShapeType="1"/>
                </p:cNvSpPr>
                <p:nvPr/>
              </p:nvSpPr>
              <p:spPr bwMode="auto">
                <a:xfrm>
                  <a:off x="1968" y="1488"/>
                  <a:ext cx="96" cy="0"/>
                </a:xfrm>
                <a:prstGeom prst="line">
                  <a:avLst/>
                </a:prstGeom>
                <a:noFill/>
                <a:ln w="28575" cap="sq">
                  <a:solidFill>
                    <a:schemeClr val="tx1"/>
                  </a:solidFill>
                  <a:round/>
                  <a:headEnd type="none" w="sm" len="sm"/>
                  <a:tailEnd type="none" w="sm" len="sm"/>
                </a:ln>
              </p:spPr>
              <p:txBody>
                <a:bodyPr wrap="none" anchor="ctr"/>
                <a:lstStyle/>
                <a:p>
                  <a:endParaRPr lang="en-US"/>
                </a:p>
              </p:txBody>
            </p:sp>
          </p:grpSp>
          <p:sp>
            <p:nvSpPr>
              <p:cNvPr id="143420" name="Oval 97"/>
              <p:cNvSpPr>
                <a:spLocks noChangeArrowheads="1"/>
              </p:cNvSpPr>
              <p:nvPr/>
            </p:nvSpPr>
            <p:spPr bwMode="auto">
              <a:xfrm flipH="1">
                <a:off x="3840" y="3168"/>
                <a:ext cx="96" cy="96"/>
              </a:xfrm>
              <a:prstGeom prst="ellipse">
                <a:avLst/>
              </a:prstGeom>
              <a:solidFill>
                <a:schemeClr val="bg1"/>
              </a:solidFill>
              <a:ln w="28575">
                <a:solidFill>
                  <a:schemeClr val="tx1"/>
                </a:solidFill>
                <a:miter lim="800000"/>
                <a:headEnd/>
                <a:tailEnd/>
              </a:ln>
            </p:spPr>
            <p:txBody>
              <a:bodyPr wrap="none" anchor="ctr"/>
              <a:lstStyle/>
              <a:p>
                <a:endParaRPr lang="en-US"/>
              </a:p>
            </p:txBody>
          </p:sp>
          <p:sp>
            <p:nvSpPr>
              <p:cNvPr id="143421" name="Line 98"/>
              <p:cNvSpPr>
                <a:spLocks noChangeShapeType="1"/>
              </p:cNvSpPr>
              <p:nvPr/>
            </p:nvSpPr>
            <p:spPr bwMode="auto">
              <a:xfrm>
                <a:off x="3744" y="3216"/>
                <a:ext cx="96" cy="0"/>
              </a:xfrm>
              <a:prstGeom prst="line">
                <a:avLst/>
              </a:prstGeom>
              <a:noFill/>
              <a:ln w="28575">
                <a:solidFill>
                  <a:schemeClr val="tx1"/>
                </a:solidFill>
                <a:miter lim="800000"/>
                <a:headEnd/>
                <a:tailEnd/>
              </a:ln>
            </p:spPr>
            <p:txBody>
              <a:bodyPr wrap="none"/>
              <a:lstStyle/>
              <a:p>
                <a:endParaRPr lang="en-US"/>
              </a:p>
            </p:txBody>
          </p:sp>
          <p:sp>
            <p:nvSpPr>
              <p:cNvPr id="143422" name="Line 99"/>
              <p:cNvSpPr>
                <a:spLocks noChangeShapeType="1"/>
              </p:cNvSpPr>
              <p:nvPr/>
            </p:nvSpPr>
            <p:spPr bwMode="auto">
              <a:xfrm>
                <a:off x="3744" y="3504"/>
                <a:ext cx="192" cy="0"/>
              </a:xfrm>
              <a:prstGeom prst="line">
                <a:avLst/>
              </a:prstGeom>
              <a:noFill/>
              <a:ln w="28575">
                <a:solidFill>
                  <a:schemeClr val="tx1"/>
                </a:solidFill>
                <a:miter lim="800000"/>
                <a:headEnd/>
                <a:tailEnd/>
              </a:ln>
            </p:spPr>
            <p:txBody>
              <a:bodyPr wrap="none"/>
              <a:lstStyle/>
              <a:p>
                <a:endParaRPr lang="en-US"/>
              </a:p>
            </p:txBody>
          </p:sp>
          <p:sp>
            <p:nvSpPr>
              <p:cNvPr id="143423" name="Line 100"/>
              <p:cNvSpPr>
                <a:spLocks noChangeShapeType="1"/>
              </p:cNvSpPr>
              <p:nvPr/>
            </p:nvSpPr>
            <p:spPr bwMode="auto">
              <a:xfrm flipV="1">
                <a:off x="3744" y="3216"/>
                <a:ext cx="0" cy="288"/>
              </a:xfrm>
              <a:prstGeom prst="line">
                <a:avLst/>
              </a:prstGeom>
              <a:noFill/>
              <a:ln w="28575" cap="sq">
                <a:solidFill>
                  <a:schemeClr val="tx1"/>
                </a:solidFill>
                <a:round/>
                <a:headEnd type="none" w="sm" len="sm"/>
                <a:tailEnd type="none" w="sm" len="sm"/>
              </a:ln>
            </p:spPr>
            <p:txBody>
              <a:bodyPr wrap="none" anchor="ctr"/>
              <a:lstStyle/>
              <a:p>
                <a:endParaRPr lang="en-US"/>
              </a:p>
            </p:txBody>
          </p:sp>
          <p:sp>
            <p:nvSpPr>
              <p:cNvPr id="143424" name="Line 101"/>
              <p:cNvSpPr>
                <a:spLocks noChangeShapeType="1"/>
              </p:cNvSpPr>
              <p:nvPr/>
            </p:nvSpPr>
            <p:spPr bwMode="auto">
              <a:xfrm>
                <a:off x="3984" y="3024"/>
                <a:ext cx="192" cy="0"/>
              </a:xfrm>
              <a:prstGeom prst="line">
                <a:avLst/>
              </a:prstGeom>
              <a:noFill/>
              <a:ln w="28575">
                <a:solidFill>
                  <a:schemeClr val="tx1"/>
                </a:solidFill>
                <a:miter lim="800000"/>
                <a:headEnd/>
                <a:tailEnd/>
              </a:ln>
            </p:spPr>
            <p:txBody>
              <a:bodyPr wrap="none"/>
              <a:lstStyle/>
              <a:p>
                <a:endParaRPr lang="en-US"/>
              </a:p>
            </p:txBody>
          </p:sp>
        </p:grpSp>
        <p:grpSp>
          <p:nvGrpSpPr>
            <p:cNvPr id="23" name="Group 102"/>
            <p:cNvGrpSpPr>
              <a:grpSpLocks/>
            </p:cNvGrpSpPr>
            <p:nvPr/>
          </p:nvGrpSpPr>
          <p:grpSpPr bwMode="auto">
            <a:xfrm flipH="1">
              <a:off x="3024" y="3072"/>
              <a:ext cx="432" cy="672"/>
              <a:chOff x="3744" y="3024"/>
              <a:chExt cx="432" cy="672"/>
            </a:xfrm>
          </p:grpSpPr>
          <p:grpSp>
            <p:nvGrpSpPr>
              <p:cNvPr id="24" name="Group 103"/>
              <p:cNvGrpSpPr>
                <a:grpSpLocks/>
              </p:cNvGrpSpPr>
              <p:nvPr/>
            </p:nvGrpSpPr>
            <p:grpSpPr bwMode="auto">
              <a:xfrm rot="-5400000">
                <a:off x="3816" y="3432"/>
                <a:ext cx="384" cy="144"/>
                <a:chOff x="1968" y="1344"/>
                <a:chExt cx="384" cy="144"/>
              </a:xfrm>
            </p:grpSpPr>
            <p:grpSp>
              <p:nvGrpSpPr>
                <p:cNvPr id="25" name="Group 104"/>
                <p:cNvGrpSpPr>
                  <a:grpSpLocks/>
                </p:cNvGrpSpPr>
                <p:nvPr/>
              </p:nvGrpSpPr>
              <p:grpSpPr bwMode="auto">
                <a:xfrm>
                  <a:off x="2064" y="1344"/>
                  <a:ext cx="192" cy="144"/>
                  <a:chOff x="1632" y="1968"/>
                  <a:chExt cx="192" cy="144"/>
                </a:xfrm>
              </p:grpSpPr>
              <p:sp>
                <p:nvSpPr>
                  <p:cNvPr id="143414" name="Line 105"/>
                  <p:cNvSpPr>
                    <a:spLocks noChangeShapeType="1"/>
                  </p:cNvSpPr>
                  <p:nvPr/>
                </p:nvSpPr>
                <p:spPr bwMode="auto">
                  <a:xfrm flipV="1">
                    <a:off x="1632" y="2016"/>
                    <a:ext cx="0" cy="96"/>
                  </a:xfrm>
                  <a:prstGeom prst="line">
                    <a:avLst/>
                  </a:prstGeom>
                  <a:noFill/>
                  <a:ln w="28575" cap="sq">
                    <a:solidFill>
                      <a:schemeClr val="tx1"/>
                    </a:solidFill>
                    <a:round/>
                    <a:headEnd type="none" w="sm" len="sm"/>
                    <a:tailEnd type="none" w="sm" len="sm"/>
                  </a:ln>
                </p:spPr>
                <p:txBody>
                  <a:bodyPr wrap="none" anchor="ctr"/>
                  <a:lstStyle/>
                  <a:p>
                    <a:endParaRPr lang="en-US"/>
                  </a:p>
                </p:txBody>
              </p:sp>
              <p:sp>
                <p:nvSpPr>
                  <p:cNvPr id="143415" name="Line 106"/>
                  <p:cNvSpPr>
                    <a:spLocks noChangeShapeType="1"/>
                  </p:cNvSpPr>
                  <p:nvPr/>
                </p:nvSpPr>
                <p:spPr bwMode="auto">
                  <a:xfrm>
                    <a:off x="1632" y="2016"/>
                    <a:ext cx="192" cy="0"/>
                  </a:xfrm>
                  <a:prstGeom prst="line">
                    <a:avLst/>
                  </a:prstGeom>
                  <a:noFill/>
                  <a:ln w="28575" cap="sq">
                    <a:solidFill>
                      <a:schemeClr val="tx1"/>
                    </a:solidFill>
                    <a:round/>
                    <a:headEnd type="none" w="sm" len="sm"/>
                    <a:tailEnd type="none" w="sm" len="sm"/>
                  </a:ln>
                </p:spPr>
                <p:txBody>
                  <a:bodyPr wrap="none" anchor="ctr"/>
                  <a:lstStyle/>
                  <a:p>
                    <a:endParaRPr lang="en-US"/>
                  </a:p>
                </p:txBody>
              </p:sp>
              <p:sp>
                <p:nvSpPr>
                  <p:cNvPr id="143416" name="Line 107"/>
                  <p:cNvSpPr>
                    <a:spLocks noChangeShapeType="1"/>
                  </p:cNvSpPr>
                  <p:nvPr/>
                </p:nvSpPr>
                <p:spPr bwMode="auto">
                  <a:xfrm>
                    <a:off x="1632" y="1968"/>
                    <a:ext cx="192" cy="0"/>
                  </a:xfrm>
                  <a:prstGeom prst="line">
                    <a:avLst/>
                  </a:prstGeom>
                  <a:noFill/>
                  <a:ln w="28575" cap="sq">
                    <a:solidFill>
                      <a:schemeClr val="tx1"/>
                    </a:solidFill>
                    <a:round/>
                    <a:headEnd type="none" w="sm" len="sm"/>
                    <a:tailEnd type="none" w="sm" len="sm"/>
                  </a:ln>
                </p:spPr>
                <p:txBody>
                  <a:bodyPr wrap="none" anchor="ctr"/>
                  <a:lstStyle/>
                  <a:p>
                    <a:endParaRPr lang="en-US"/>
                  </a:p>
                </p:txBody>
              </p:sp>
              <p:sp>
                <p:nvSpPr>
                  <p:cNvPr id="143417" name="Line 108"/>
                  <p:cNvSpPr>
                    <a:spLocks noChangeShapeType="1"/>
                  </p:cNvSpPr>
                  <p:nvPr/>
                </p:nvSpPr>
                <p:spPr bwMode="auto">
                  <a:xfrm flipV="1">
                    <a:off x="1824" y="2016"/>
                    <a:ext cx="0" cy="96"/>
                  </a:xfrm>
                  <a:prstGeom prst="line">
                    <a:avLst/>
                  </a:prstGeom>
                  <a:noFill/>
                  <a:ln w="28575" cap="sq">
                    <a:solidFill>
                      <a:schemeClr val="tx1"/>
                    </a:solidFill>
                    <a:round/>
                    <a:headEnd type="none" w="sm" len="sm"/>
                    <a:tailEnd type="none" w="sm" len="sm"/>
                  </a:ln>
                </p:spPr>
                <p:txBody>
                  <a:bodyPr wrap="none" anchor="ctr"/>
                  <a:lstStyle/>
                  <a:p>
                    <a:endParaRPr lang="en-US"/>
                  </a:p>
                </p:txBody>
              </p:sp>
            </p:grpSp>
            <p:sp>
              <p:nvSpPr>
                <p:cNvPr id="143412" name="Line 109"/>
                <p:cNvSpPr>
                  <a:spLocks noChangeShapeType="1"/>
                </p:cNvSpPr>
                <p:nvPr/>
              </p:nvSpPr>
              <p:spPr bwMode="auto">
                <a:xfrm>
                  <a:off x="2256" y="1488"/>
                  <a:ext cx="96" cy="0"/>
                </a:xfrm>
                <a:prstGeom prst="line">
                  <a:avLst/>
                </a:prstGeom>
                <a:noFill/>
                <a:ln w="28575" cap="sq">
                  <a:solidFill>
                    <a:schemeClr val="tx1"/>
                  </a:solidFill>
                  <a:round/>
                  <a:headEnd type="none" w="sm" len="sm"/>
                  <a:tailEnd type="none" w="sm" len="sm"/>
                </a:ln>
              </p:spPr>
              <p:txBody>
                <a:bodyPr wrap="none" anchor="ctr"/>
                <a:lstStyle/>
                <a:p>
                  <a:endParaRPr lang="en-US"/>
                </a:p>
              </p:txBody>
            </p:sp>
            <p:sp>
              <p:nvSpPr>
                <p:cNvPr id="143413" name="Line 110"/>
                <p:cNvSpPr>
                  <a:spLocks noChangeShapeType="1"/>
                </p:cNvSpPr>
                <p:nvPr/>
              </p:nvSpPr>
              <p:spPr bwMode="auto">
                <a:xfrm>
                  <a:off x="1968" y="1488"/>
                  <a:ext cx="96" cy="0"/>
                </a:xfrm>
                <a:prstGeom prst="line">
                  <a:avLst/>
                </a:prstGeom>
                <a:noFill/>
                <a:ln w="28575" cap="sq">
                  <a:solidFill>
                    <a:schemeClr val="tx1"/>
                  </a:solidFill>
                  <a:round/>
                  <a:headEnd type="none" w="sm" len="sm"/>
                  <a:tailEnd type="none" w="sm" len="sm"/>
                </a:ln>
              </p:spPr>
              <p:txBody>
                <a:bodyPr wrap="none" anchor="ctr"/>
                <a:lstStyle/>
                <a:p>
                  <a:endParaRPr lang="en-US"/>
                </a:p>
              </p:txBody>
            </p:sp>
          </p:grpSp>
          <p:grpSp>
            <p:nvGrpSpPr>
              <p:cNvPr id="26" name="Group 111"/>
              <p:cNvGrpSpPr>
                <a:grpSpLocks/>
              </p:cNvGrpSpPr>
              <p:nvPr/>
            </p:nvGrpSpPr>
            <p:grpSpPr bwMode="auto">
              <a:xfrm rot="-5400000">
                <a:off x="3816" y="3144"/>
                <a:ext cx="384" cy="144"/>
                <a:chOff x="1968" y="1344"/>
                <a:chExt cx="384" cy="144"/>
              </a:xfrm>
            </p:grpSpPr>
            <p:grpSp>
              <p:nvGrpSpPr>
                <p:cNvPr id="27" name="Group 112"/>
                <p:cNvGrpSpPr>
                  <a:grpSpLocks/>
                </p:cNvGrpSpPr>
                <p:nvPr/>
              </p:nvGrpSpPr>
              <p:grpSpPr bwMode="auto">
                <a:xfrm>
                  <a:off x="2064" y="1344"/>
                  <a:ext cx="192" cy="144"/>
                  <a:chOff x="1632" y="1968"/>
                  <a:chExt cx="192" cy="144"/>
                </a:xfrm>
              </p:grpSpPr>
              <p:sp>
                <p:nvSpPr>
                  <p:cNvPr id="143407" name="Line 113"/>
                  <p:cNvSpPr>
                    <a:spLocks noChangeShapeType="1"/>
                  </p:cNvSpPr>
                  <p:nvPr/>
                </p:nvSpPr>
                <p:spPr bwMode="auto">
                  <a:xfrm flipV="1">
                    <a:off x="1632" y="2016"/>
                    <a:ext cx="0" cy="96"/>
                  </a:xfrm>
                  <a:prstGeom prst="line">
                    <a:avLst/>
                  </a:prstGeom>
                  <a:noFill/>
                  <a:ln w="28575" cap="sq">
                    <a:solidFill>
                      <a:schemeClr val="tx1"/>
                    </a:solidFill>
                    <a:round/>
                    <a:headEnd type="none" w="sm" len="sm"/>
                    <a:tailEnd type="none" w="sm" len="sm"/>
                  </a:ln>
                </p:spPr>
                <p:txBody>
                  <a:bodyPr wrap="none" anchor="ctr"/>
                  <a:lstStyle/>
                  <a:p>
                    <a:endParaRPr lang="en-US"/>
                  </a:p>
                </p:txBody>
              </p:sp>
              <p:sp>
                <p:nvSpPr>
                  <p:cNvPr id="143408" name="Line 114"/>
                  <p:cNvSpPr>
                    <a:spLocks noChangeShapeType="1"/>
                  </p:cNvSpPr>
                  <p:nvPr/>
                </p:nvSpPr>
                <p:spPr bwMode="auto">
                  <a:xfrm>
                    <a:off x="1632" y="2016"/>
                    <a:ext cx="192" cy="0"/>
                  </a:xfrm>
                  <a:prstGeom prst="line">
                    <a:avLst/>
                  </a:prstGeom>
                  <a:noFill/>
                  <a:ln w="28575" cap="sq">
                    <a:solidFill>
                      <a:schemeClr val="tx1"/>
                    </a:solidFill>
                    <a:round/>
                    <a:headEnd type="none" w="sm" len="sm"/>
                    <a:tailEnd type="none" w="sm" len="sm"/>
                  </a:ln>
                </p:spPr>
                <p:txBody>
                  <a:bodyPr wrap="none" anchor="ctr"/>
                  <a:lstStyle/>
                  <a:p>
                    <a:endParaRPr lang="en-US"/>
                  </a:p>
                </p:txBody>
              </p:sp>
              <p:sp>
                <p:nvSpPr>
                  <p:cNvPr id="143409" name="Line 115"/>
                  <p:cNvSpPr>
                    <a:spLocks noChangeShapeType="1"/>
                  </p:cNvSpPr>
                  <p:nvPr/>
                </p:nvSpPr>
                <p:spPr bwMode="auto">
                  <a:xfrm>
                    <a:off x="1632" y="1968"/>
                    <a:ext cx="192" cy="0"/>
                  </a:xfrm>
                  <a:prstGeom prst="line">
                    <a:avLst/>
                  </a:prstGeom>
                  <a:noFill/>
                  <a:ln w="28575" cap="sq">
                    <a:solidFill>
                      <a:schemeClr val="tx1"/>
                    </a:solidFill>
                    <a:round/>
                    <a:headEnd type="none" w="sm" len="sm"/>
                    <a:tailEnd type="none" w="sm" len="sm"/>
                  </a:ln>
                </p:spPr>
                <p:txBody>
                  <a:bodyPr wrap="none" anchor="ctr"/>
                  <a:lstStyle/>
                  <a:p>
                    <a:endParaRPr lang="en-US"/>
                  </a:p>
                </p:txBody>
              </p:sp>
              <p:sp>
                <p:nvSpPr>
                  <p:cNvPr id="143410" name="Line 116"/>
                  <p:cNvSpPr>
                    <a:spLocks noChangeShapeType="1"/>
                  </p:cNvSpPr>
                  <p:nvPr/>
                </p:nvSpPr>
                <p:spPr bwMode="auto">
                  <a:xfrm flipV="1">
                    <a:off x="1824" y="2016"/>
                    <a:ext cx="0" cy="96"/>
                  </a:xfrm>
                  <a:prstGeom prst="line">
                    <a:avLst/>
                  </a:prstGeom>
                  <a:noFill/>
                  <a:ln w="28575" cap="sq">
                    <a:solidFill>
                      <a:schemeClr val="tx1"/>
                    </a:solidFill>
                    <a:round/>
                    <a:headEnd type="none" w="sm" len="sm"/>
                    <a:tailEnd type="none" w="sm" len="sm"/>
                  </a:ln>
                </p:spPr>
                <p:txBody>
                  <a:bodyPr wrap="none" anchor="ctr"/>
                  <a:lstStyle/>
                  <a:p>
                    <a:endParaRPr lang="en-US"/>
                  </a:p>
                </p:txBody>
              </p:sp>
            </p:grpSp>
            <p:sp>
              <p:nvSpPr>
                <p:cNvPr id="143405" name="Line 117"/>
                <p:cNvSpPr>
                  <a:spLocks noChangeShapeType="1"/>
                </p:cNvSpPr>
                <p:nvPr/>
              </p:nvSpPr>
              <p:spPr bwMode="auto">
                <a:xfrm>
                  <a:off x="2256" y="1488"/>
                  <a:ext cx="96" cy="0"/>
                </a:xfrm>
                <a:prstGeom prst="line">
                  <a:avLst/>
                </a:prstGeom>
                <a:noFill/>
                <a:ln w="28575" cap="sq">
                  <a:solidFill>
                    <a:schemeClr val="tx1"/>
                  </a:solidFill>
                  <a:round/>
                  <a:headEnd type="none" w="sm" len="sm"/>
                  <a:tailEnd type="none" w="sm" len="sm"/>
                </a:ln>
              </p:spPr>
              <p:txBody>
                <a:bodyPr wrap="none" anchor="ctr"/>
                <a:lstStyle/>
                <a:p>
                  <a:endParaRPr lang="en-US"/>
                </a:p>
              </p:txBody>
            </p:sp>
            <p:sp>
              <p:nvSpPr>
                <p:cNvPr id="143406" name="Line 118"/>
                <p:cNvSpPr>
                  <a:spLocks noChangeShapeType="1"/>
                </p:cNvSpPr>
                <p:nvPr/>
              </p:nvSpPr>
              <p:spPr bwMode="auto">
                <a:xfrm>
                  <a:off x="1968" y="1488"/>
                  <a:ext cx="96" cy="0"/>
                </a:xfrm>
                <a:prstGeom prst="line">
                  <a:avLst/>
                </a:prstGeom>
                <a:noFill/>
                <a:ln w="28575" cap="sq">
                  <a:solidFill>
                    <a:schemeClr val="tx1"/>
                  </a:solidFill>
                  <a:round/>
                  <a:headEnd type="none" w="sm" len="sm"/>
                  <a:tailEnd type="none" w="sm" len="sm"/>
                </a:ln>
              </p:spPr>
              <p:txBody>
                <a:bodyPr wrap="none" anchor="ctr"/>
                <a:lstStyle/>
                <a:p>
                  <a:endParaRPr lang="en-US"/>
                </a:p>
              </p:txBody>
            </p:sp>
          </p:grpSp>
          <p:sp>
            <p:nvSpPr>
              <p:cNvPr id="143399" name="Oval 119"/>
              <p:cNvSpPr>
                <a:spLocks noChangeArrowheads="1"/>
              </p:cNvSpPr>
              <p:nvPr/>
            </p:nvSpPr>
            <p:spPr bwMode="auto">
              <a:xfrm flipH="1">
                <a:off x="3840" y="3168"/>
                <a:ext cx="96" cy="96"/>
              </a:xfrm>
              <a:prstGeom prst="ellipse">
                <a:avLst/>
              </a:prstGeom>
              <a:solidFill>
                <a:schemeClr val="bg1"/>
              </a:solidFill>
              <a:ln w="28575">
                <a:solidFill>
                  <a:schemeClr val="tx1"/>
                </a:solidFill>
                <a:miter lim="800000"/>
                <a:headEnd/>
                <a:tailEnd/>
              </a:ln>
            </p:spPr>
            <p:txBody>
              <a:bodyPr wrap="none" anchor="ctr"/>
              <a:lstStyle/>
              <a:p>
                <a:endParaRPr lang="en-US"/>
              </a:p>
            </p:txBody>
          </p:sp>
          <p:sp>
            <p:nvSpPr>
              <p:cNvPr id="143400" name="Line 120"/>
              <p:cNvSpPr>
                <a:spLocks noChangeShapeType="1"/>
              </p:cNvSpPr>
              <p:nvPr/>
            </p:nvSpPr>
            <p:spPr bwMode="auto">
              <a:xfrm>
                <a:off x="3744" y="3216"/>
                <a:ext cx="96" cy="0"/>
              </a:xfrm>
              <a:prstGeom prst="line">
                <a:avLst/>
              </a:prstGeom>
              <a:noFill/>
              <a:ln w="28575">
                <a:solidFill>
                  <a:schemeClr val="tx1"/>
                </a:solidFill>
                <a:miter lim="800000"/>
                <a:headEnd/>
                <a:tailEnd/>
              </a:ln>
            </p:spPr>
            <p:txBody>
              <a:bodyPr wrap="none"/>
              <a:lstStyle/>
              <a:p>
                <a:endParaRPr lang="en-US"/>
              </a:p>
            </p:txBody>
          </p:sp>
          <p:sp>
            <p:nvSpPr>
              <p:cNvPr id="143401" name="Line 121"/>
              <p:cNvSpPr>
                <a:spLocks noChangeShapeType="1"/>
              </p:cNvSpPr>
              <p:nvPr/>
            </p:nvSpPr>
            <p:spPr bwMode="auto">
              <a:xfrm>
                <a:off x="3744" y="3504"/>
                <a:ext cx="192" cy="0"/>
              </a:xfrm>
              <a:prstGeom prst="line">
                <a:avLst/>
              </a:prstGeom>
              <a:noFill/>
              <a:ln w="28575">
                <a:solidFill>
                  <a:schemeClr val="tx1"/>
                </a:solidFill>
                <a:miter lim="800000"/>
                <a:headEnd/>
                <a:tailEnd/>
              </a:ln>
            </p:spPr>
            <p:txBody>
              <a:bodyPr wrap="none"/>
              <a:lstStyle/>
              <a:p>
                <a:endParaRPr lang="en-US"/>
              </a:p>
            </p:txBody>
          </p:sp>
          <p:sp>
            <p:nvSpPr>
              <p:cNvPr id="143402" name="Line 122"/>
              <p:cNvSpPr>
                <a:spLocks noChangeShapeType="1"/>
              </p:cNvSpPr>
              <p:nvPr/>
            </p:nvSpPr>
            <p:spPr bwMode="auto">
              <a:xfrm flipV="1">
                <a:off x="3744" y="3216"/>
                <a:ext cx="0" cy="288"/>
              </a:xfrm>
              <a:prstGeom prst="line">
                <a:avLst/>
              </a:prstGeom>
              <a:noFill/>
              <a:ln w="28575" cap="sq">
                <a:solidFill>
                  <a:schemeClr val="tx1"/>
                </a:solidFill>
                <a:round/>
                <a:headEnd type="none" w="sm" len="sm"/>
                <a:tailEnd type="none" w="sm" len="sm"/>
              </a:ln>
            </p:spPr>
            <p:txBody>
              <a:bodyPr wrap="none" anchor="ctr"/>
              <a:lstStyle/>
              <a:p>
                <a:endParaRPr lang="en-US"/>
              </a:p>
            </p:txBody>
          </p:sp>
          <p:sp>
            <p:nvSpPr>
              <p:cNvPr id="143403" name="Line 123"/>
              <p:cNvSpPr>
                <a:spLocks noChangeShapeType="1"/>
              </p:cNvSpPr>
              <p:nvPr/>
            </p:nvSpPr>
            <p:spPr bwMode="auto">
              <a:xfrm>
                <a:off x="3984" y="3024"/>
                <a:ext cx="192" cy="0"/>
              </a:xfrm>
              <a:prstGeom prst="line">
                <a:avLst/>
              </a:prstGeom>
              <a:noFill/>
              <a:ln w="28575">
                <a:solidFill>
                  <a:schemeClr val="tx1"/>
                </a:solidFill>
                <a:miter lim="800000"/>
                <a:headEnd/>
                <a:tailEnd/>
              </a:ln>
            </p:spPr>
            <p:txBody>
              <a:bodyPr wrap="none"/>
              <a:lstStyle/>
              <a:p>
                <a:endParaRPr lang="en-US"/>
              </a:p>
            </p:txBody>
          </p:sp>
        </p:grpSp>
        <p:sp>
          <p:nvSpPr>
            <p:cNvPr id="143393" name="Line 124"/>
            <p:cNvSpPr>
              <a:spLocks noChangeShapeType="1"/>
            </p:cNvSpPr>
            <p:nvPr/>
          </p:nvSpPr>
          <p:spPr bwMode="auto">
            <a:xfrm>
              <a:off x="3456" y="3408"/>
              <a:ext cx="144" cy="0"/>
            </a:xfrm>
            <a:prstGeom prst="line">
              <a:avLst/>
            </a:prstGeom>
            <a:noFill/>
            <a:ln w="28575">
              <a:solidFill>
                <a:schemeClr val="tx1"/>
              </a:solidFill>
              <a:miter lim="800000"/>
              <a:headEnd/>
              <a:tailEnd/>
            </a:ln>
          </p:spPr>
          <p:txBody>
            <a:bodyPr wrap="none"/>
            <a:lstStyle/>
            <a:p>
              <a:endParaRPr lang="en-US"/>
            </a:p>
          </p:txBody>
        </p:sp>
        <p:sp>
          <p:nvSpPr>
            <p:cNvPr id="143394" name="Line 125"/>
            <p:cNvSpPr>
              <a:spLocks noChangeShapeType="1"/>
            </p:cNvSpPr>
            <p:nvPr/>
          </p:nvSpPr>
          <p:spPr bwMode="auto">
            <a:xfrm>
              <a:off x="2448" y="3408"/>
              <a:ext cx="96" cy="0"/>
            </a:xfrm>
            <a:prstGeom prst="line">
              <a:avLst/>
            </a:prstGeom>
            <a:noFill/>
            <a:ln w="28575">
              <a:solidFill>
                <a:schemeClr val="tx1"/>
              </a:solidFill>
              <a:miter lim="800000"/>
              <a:headEnd/>
              <a:tailEnd/>
            </a:ln>
          </p:spPr>
          <p:txBody>
            <a:bodyPr wrap="none"/>
            <a:lstStyle/>
            <a:p>
              <a:endParaRPr lang="en-US"/>
            </a:p>
          </p:txBody>
        </p:sp>
        <p:sp>
          <p:nvSpPr>
            <p:cNvPr id="143395" name="Line 126"/>
            <p:cNvSpPr>
              <a:spLocks noChangeShapeType="1"/>
            </p:cNvSpPr>
            <p:nvPr/>
          </p:nvSpPr>
          <p:spPr bwMode="auto">
            <a:xfrm>
              <a:off x="3024" y="3408"/>
              <a:ext cx="96" cy="0"/>
            </a:xfrm>
            <a:prstGeom prst="line">
              <a:avLst/>
            </a:prstGeom>
            <a:noFill/>
            <a:ln w="28575">
              <a:solidFill>
                <a:schemeClr val="tx1"/>
              </a:solidFill>
              <a:miter lim="800000"/>
              <a:headEnd/>
              <a:tailEnd/>
            </a:ln>
          </p:spPr>
          <p:txBody>
            <a:bodyPr wrap="none"/>
            <a:lstStyle/>
            <a:p>
              <a:endParaRPr lang="en-US"/>
            </a:p>
          </p:txBody>
        </p:sp>
        <p:sp>
          <p:nvSpPr>
            <p:cNvPr id="143396" name="Line 127"/>
            <p:cNvSpPr>
              <a:spLocks noChangeShapeType="1"/>
            </p:cNvSpPr>
            <p:nvPr/>
          </p:nvSpPr>
          <p:spPr bwMode="auto">
            <a:xfrm flipV="1">
              <a:off x="1632" y="2592"/>
              <a:ext cx="0" cy="1344"/>
            </a:xfrm>
            <a:prstGeom prst="line">
              <a:avLst/>
            </a:prstGeom>
            <a:noFill/>
            <a:ln w="28575" cap="sq">
              <a:solidFill>
                <a:schemeClr val="tx1"/>
              </a:solidFill>
              <a:round/>
              <a:headEnd type="none" w="sm" len="sm"/>
              <a:tailEnd type="none" w="sm" len="sm"/>
            </a:ln>
          </p:spPr>
          <p:txBody>
            <a:bodyPr wrap="none" anchor="ctr"/>
            <a:lstStyle/>
            <a:p>
              <a:endParaRPr lang="en-US"/>
            </a:p>
          </p:txBody>
        </p:sp>
      </p:grpSp>
      <p:sp>
        <p:nvSpPr>
          <p:cNvPr id="143370" name="Line 128"/>
          <p:cNvSpPr>
            <a:spLocks noChangeShapeType="1"/>
          </p:cNvSpPr>
          <p:nvPr/>
        </p:nvSpPr>
        <p:spPr bwMode="auto">
          <a:xfrm flipV="1">
            <a:off x="3810000" y="3429000"/>
            <a:ext cx="0" cy="381000"/>
          </a:xfrm>
          <a:prstGeom prst="line">
            <a:avLst/>
          </a:prstGeom>
          <a:noFill/>
          <a:ln w="28575">
            <a:solidFill>
              <a:srgbClr val="FF9933"/>
            </a:solidFill>
            <a:prstDash val="sysDot"/>
            <a:round/>
            <a:headEnd type="none" w="sm" len="sm"/>
            <a:tailEnd type="none" w="sm" len="sm"/>
          </a:ln>
        </p:spPr>
        <p:txBody>
          <a:bodyPr wrap="none" anchor="ctr"/>
          <a:lstStyle/>
          <a:p>
            <a:endParaRPr lang="en-US"/>
          </a:p>
        </p:txBody>
      </p:sp>
      <p:sp>
        <p:nvSpPr>
          <p:cNvPr id="143371" name="Line 129"/>
          <p:cNvSpPr>
            <a:spLocks noChangeShapeType="1"/>
          </p:cNvSpPr>
          <p:nvPr/>
        </p:nvSpPr>
        <p:spPr bwMode="auto">
          <a:xfrm flipV="1">
            <a:off x="6400800" y="3429000"/>
            <a:ext cx="0" cy="381000"/>
          </a:xfrm>
          <a:prstGeom prst="line">
            <a:avLst/>
          </a:prstGeom>
          <a:noFill/>
          <a:ln w="28575">
            <a:solidFill>
              <a:srgbClr val="FF9933"/>
            </a:solidFill>
            <a:prstDash val="sysDot"/>
            <a:round/>
            <a:headEnd type="none" w="sm" len="sm"/>
            <a:tailEnd type="none" w="sm" len="sm"/>
          </a:ln>
        </p:spPr>
        <p:txBody>
          <a:bodyPr wrap="none" anchor="ctr"/>
          <a:lstStyle/>
          <a:p>
            <a:endParaRPr lang="en-US"/>
          </a:p>
        </p:txBody>
      </p:sp>
      <p:sp>
        <p:nvSpPr>
          <p:cNvPr id="143372" name="Text Box 130"/>
          <p:cNvSpPr txBox="1">
            <a:spLocks noChangeArrowheads="1"/>
          </p:cNvSpPr>
          <p:nvPr/>
        </p:nvSpPr>
        <p:spPr bwMode="auto">
          <a:xfrm>
            <a:off x="2302796" y="3581401"/>
            <a:ext cx="761747" cy="646331"/>
          </a:xfrm>
          <a:prstGeom prst="rect">
            <a:avLst/>
          </a:prstGeom>
          <a:noFill/>
          <a:ln w="9525">
            <a:noFill/>
            <a:miter lim="800000"/>
            <a:headEnd/>
            <a:tailEnd/>
          </a:ln>
        </p:spPr>
        <p:txBody>
          <a:bodyPr wrap="none">
            <a:spAutoFit/>
          </a:bodyPr>
          <a:lstStyle/>
          <a:p>
            <a:pPr algn="ctr" eaLnBrk="1" hangingPunct="1"/>
            <a:r>
              <a:rPr lang="en-US">
                <a:latin typeface="Tahoma" pitchFamily="34" charset="0"/>
              </a:rPr>
              <a:t>sense</a:t>
            </a:r>
          </a:p>
          <a:p>
            <a:pPr algn="ctr" eaLnBrk="1" hangingPunct="1"/>
            <a:r>
              <a:rPr lang="en-US">
                <a:latin typeface="Tahoma" pitchFamily="34" charset="0"/>
              </a:rPr>
              <a:t>clk</a:t>
            </a:r>
          </a:p>
        </p:txBody>
      </p:sp>
      <p:sp>
        <p:nvSpPr>
          <p:cNvPr id="143373" name="Text Box 131"/>
          <p:cNvSpPr txBox="1">
            <a:spLocks noChangeArrowheads="1"/>
          </p:cNvSpPr>
          <p:nvPr/>
        </p:nvSpPr>
        <p:spPr bwMode="auto">
          <a:xfrm>
            <a:off x="6496051" y="3843338"/>
            <a:ext cx="2044983" cy="369332"/>
          </a:xfrm>
          <a:prstGeom prst="rect">
            <a:avLst/>
          </a:prstGeom>
          <a:noFill/>
          <a:ln w="9525">
            <a:noFill/>
            <a:miter lim="800000"/>
            <a:headEnd/>
            <a:tailEnd/>
          </a:ln>
        </p:spPr>
        <p:txBody>
          <a:bodyPr wrap="none">
            <a:spAutoFit/>
          </a:bodyPr>
          <a:lstStyle/>
          <a:p>
            <a:pPr eaLnBrk="1" hangingPunct="1"/>
            <a:r>
              <a:rPr lang="en-US">
                <a:solidFill>
                  <a:schemeClr val="folHlink"/>
                </a:solidFill>
                <a:latin typeface="Tahoma" pitchFamily="34" charset="0"/>
              </a:rPr>
              <a:t>isolation transistor</a:t>
            </a:r>
          </a:p>
        </p:txBody>
      </p:sp>
      <p:sp>
        <p:nvSpPr>
          <p:cNvPr id="143374" name="Text Box 132"/>
          <p:cNvSpPr txBox="1">
            <a:spLocks noChangeArrowheads="1"/>
          </p:cNvSpPr>
          <p:nvPr/>
        </p:nvSpPr>
        <p:spPr bwMode="auto">
          <a:xfrm>
            <a:off x="6496051" y="5181600"/>
            <a:ext cx="2409827" cy="369332"/>
          </a:xfrm>
          <a:prstGeom prst="rect">
            <a:avLst/>
          </a:prstGeom>
          <a:noFill/>
          <a:ln w="9525">
            <a:noFill/>
            <a:miter lim="800000"/>
            <a:headEnd/>
            <a:tailEnd/>
          </a:ln>
        </p:spPr>
        <p:txBody>
          <a:bodyPr wrap="none">
            <a:spAutoFit/>
          </a:bodyPr>
          <a:lstStyle/>
          <a:p>
            <a:pPr eaLnBrk="1" hangingPunct="1"/>
            <a:r>
              <a:rPr lang="en-US">
                <a:solidFill>
                  <a:schemeClr val="folHlink"/>
                </a:solidFill>
                <a:latin typeface="Tahoma" pitchFamily="34" charset="0"/>
              </a:rPr>
              <a:t>regenerative amplifier</a:t>
            </a:r>
          </a:p>
        </p:txBody>
      </p:sp>
      <p:pic>
        <p:nvPicPr>
          <p:cNvPr id="143375" name="Picture 1"/>
          <p:cNvPicPr>
            <a:picLocks noChangeAspect="1" noChangeArrowheads="1"/>
          </p:cNvPicPr>
          <p:nvPr/>
        </p:nvPicPr>
        <p:blipFill>
          <a:blip r:embed="rId2" cstate="print"/>
          <a:srcRect/>
          <a:stretch>
            <a:fillRect/>
          </a:stretch>
        </p:blipFill>
        <p:spPr bwMode="auto">
          <a:xfrm>
            <a:off x="6477000" y="1905000"/>
            <a:ext cx="3619500" cy="1752600"/>
          </a:xfrm>
          <a:prstGeom prst="rect">
            <a:avLst/>
          </a:prstGeom>
          <a:noFill/>
          <a:ln w="9525">
            <a:noFill/>
            <a:miter lim="800000"/>
            <a:headEnd/>
            <a:tailEnd/>
          </a:ln>
        </p:spPr>
      </p:pic>
    </p:spTree>
    <p:extLst>
      <p:ext uri="{BB962C8B-B14F-4D97-AF65-F5344CB8AC3E}">
        <p14:creationId xmlns:p14="http://schemas.microsoft.com/office/powerpoint/2010/main" val="2712978087"/>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Slide Number Placeholder 4"/>
          <p:cNvSpPr>
            <a:spLocks noGrp="1"/>
          </p:cNvSpPr>
          <p:nvPr>
            <p:ph type="sldNum" sz="quarter" idx="10"/>
          </p:nvPr>
        </p:nvSpPr>
        <p:spPr>
          <a:xfrm>
            <a:off x="8904288" y="6092825"/>
            <a:ext cx="609600" cy="431800"/>
          </a:xfrm>
          <a:noFill/>
        </p:spPr>
        <p:txBody>
          <a:bodyPr/>
          <a:lstStyle/>
          <a:p>
            <a:fld id="{EEA10018-9C45-4C4A-ACC4-438B7BF620A8}" type="slidenum">
              <a:rPr lang="it-IT" smtClean="0">
                <a:latin typeface="Arial" pitchFamily="34" charset="0"/>
              </a:rPr>
              <a:pPr/>
              <a:t>104</a:t>
            </a:fld>
            <a:endParaRPr lang="it-IT">
              <a:latin typeface="Arial" pitchFamily="34" charset="0"/>
            </a:endParaRPr>
          </a:p>
        </p:txBody>
      </p:sp>
      <p:sp>
        <p:nvSpPr>
          <p:cNvPr id="16388" name="Rectangle 2"/>
          <p:cNvSpPr>
            <a:spLocks noGrp="1" noChangeArrowheads="1"/>
          </p:cNvSpPr>
          <p:nvPr>
            <p:ph type="title"/>
          </p:nvPr>
        </p:nvSpPr>
        <p:spPr>
          <a:xfrm>
            <a:off x="1895475" y="533400"/>
            <a:ext cx="8458200" cy="685800"/>
          </a:xfrm>
        </p:spPr>
        <p:txBody>
          <a:bodyPr>
            <a:normAutofit fontScale="90000"/>
          </a:bodyPr>
          <a:lstStyle/>
          <a:p>
            <a:r>
              <a:rPr lang="en-US" smtClean="0"/>
              <a:t> Clocked Sense Amp</a:t>
            </a:r>
          </a:p>
        </p:txBody>
      </p:sp>
      <p:sp>
        <p:nvSpPr>
          <p:cNvPr id="16389" name="Rectangle 3"/>
          <p:cNvSpPr>
            <a:spLocks noGrp="1" noChangeArrowheads="1"/>
          </p:cNvSpPr>
          <p:nvPr>
            <p:ph type="body" idx="1"/>
          </p:nvPr>
        </p:nvSpPr>
        <p:spPr/>
        <p:txBody>
          <a:bodyPr/>
          <a:lstStyle/>
          <a:p>
            <a:pPr marL="455613" indent="-455613"/>
            <a:r>
              <a:rPr lang="en-US" smtClean="0"/>
              <a:t>Clocked sense amp saves power</a:t>
            </a:r>
          </a:p>
          <a:p>
            <a:pPr marL="455613" indent="-455613"/>
            <a:r>
              <a:rPr lang="en-US" smtClean="0"/>
              <a:t>Requires sense_clk after enough bitline swing</a:t>
            </a:r>
          </a:p>
          <a:p>
            <a:pPr marL="455613" indent="-455613"/>
            <a:r>
              <a:rPr lang="en-US" smtClean="0"/>
              <a:t>Isolation transistors cut off large bitline capacitance</a:t>
            </a:r>
          </a:p>
        </p:txBody>
      </p:sp>
      <p:graphicFrame>
        <p:nvGraphicFramePr>
          <p:cNvPr id="16386" name="Object 2"/>
          <p:cNvGraphicFramePr>
            <a:graphicFrameLocks noChangeAspect="1"/>
          </p:cNvGraphicFramePr>
          <p:nvPr/>
        </p:nvGraphicFramePr>
        <p:xfrm>
          <a:off x="4419600" y="2438401"/>
          <a:ext cx="3587750" cy="2665413"/>
        </p:xfrm>
        <a:graphic>
          <a:graphicData uri="http://schemas.openxmlformats.org/presentationml/2006/ole">
            <mc:AlternateContent xmlns:mc="http://schemas.openxmlformats.org/markup-compatibility/2006">
              <mc:Choice xmlns:v="urn:schemas-microsoft-com:vml" Requires="v">
                <p:oleObj spid="_x0000_s14352" name="VISIO" r:id="rId3" imgW="2263320" imgH="1552680" progId="">
                  <p:embed/>
                </p:oleObj>
              </mc:Choice>
              <mc:Fallback>
                <p:oleObj name="VISIO" r:id="rId3" imgW="2263320" imgH="1552680"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19600" y="2438401"/>
                        <a:ext cx="3587750" cy="2665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840793089"/>
      </p:ext>
    </p:extLst>
  </p:cSld>
  <p:clrMapOvr>
    <a:masterClrMapping/>
  </p:clrMapOvr>
  <p:transition/>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Slide Number Placeholder 3"/>
          <p:cNvSpPr>
            <a:spLocks noGrp="1"/>
          </p:cNvSpPr>
          <p:nvPr>
            <p:ph type="sldNum" sz="quarter" idx="10"/>
          </p:nvPr>
        </p:nvSpPr>
        <p:spPr>
          <a:xfrm>
            <a:off x="8904288" y="6092825"/>
            <a:ext cx="609600" cy="431800"/>
          </a:xfrm>
          <a:noFill/>
        </p:spPr>
        <p:txBody>
          <a:bodyPr/>
          <a:lstStyle/>
          <a:p>
            <a:fld id="{287FD67F-3B14-4547-A4CF-18814F30C049}" type="slidenum">
              <a:rPr lang="it-IT" smtClean="0">
                <a:latin typeface="Arial" pitchFamily="34" charset="0"/>
              </a:rPr>
              <a:pPr/>
              <a:t>105</a:t>
            </a:fld>
            <a:endParaRPr lang="it-IT">
              <a:latin typeface="Arial" pitchFamily="34" charset="0"/>
            </a:endParaRPr>
          </a:p>
        </p:txBody>
      </p:sp>
      <p:sp>
        <p:nvSpPr>
          <p:cNvPr id="144387" name="Rectangle 2"/>
          <p:cNvSpPr>
            <a:spLocks noGrp="1" noChangeArrowheads="1"/>
          </p:cNvSpPr>
          <p:nvPr>
            <p:ph type="title"/>
          </p:nvPr>
        </p:nvSpPr>
        <p:spPr>
          <a:xfrm>
            <a:off x="2227264" y="0"/>
            <a:ext cx="7737475" cy="685800"/>
          </a:xfrm>
        </p:spPr>
        <p:txBody>
          <a:bodyPr>
            <a:normAutofit fontScale="90000"/>
          </a:bodyPr>
          <a:lstStyle/>
          <a:p>
            <a:r>
              <a:rPr lang="en-US" smtClean="0"/>
              <a:t>Alpha Differential Amplifier/Latch</a:t>
            </a:r>
          </a:p>
        </p:txBody>
      </p:sp>
      <p:sp>
        <p:nvSpPr>
          <p:cNvPr id="144388" name="Text Box 3"/>
          <p:cNvSpPr txBox="1">
            <a:spLocks noChangeArrowheads="1"/>
          </p:cNvSpPr>
          <p:nvPr/>
        </p:nvSpPr>
        <p:spPr bwMode="auto">
          <a:xfrm>
            <a:off x="3276600" y="4724401"/>
            <a:ext cx="793750" cy="366713"/>
          </a:xfrm>
          <a:prstGeom prst="rect">
            <a:avLst/>
          </a:prstGeom>
          <a:noFill/>
          <a:ln w="12700">
            <a:noFill/>
            <a:miter lim="800000"/>
            <a:headEnd/>
            <a:tailEnd/>
          </a:ln>
        </p:spPr>
        <p:txBody>
          <a:bodyPr anchor="ctr">
            <a:spAutoFit/>
          </a:bodyPr>
          <a:lstStyle/>
          <a:p>
            <a:r>
              <a:rPr lang="en-US">
                <a:latin typeface="Arial" pitchFamily="34" charset="0"/>
              </a:rPr>
              <a:t>sense</a:t>
            </a:r>
          </a:p>
        </p:txBody>
      </p:sp>
      <p:grpSp>
        <p:nvGrpSpPr>
          <p:cNvPr id="2" name="Group 4"/>
          <p:cNvGrpSpPr>
            <a:grpSpLocks/>
          </p:cNvGrpSpPr>
          <p:nvPr/>
        </p:nvGrpSpPr>
        <p:grpSpPr bwMode="auto">
          <a:xfrm>
            <a:off x="6553200" y="3581400"/>
            <a:ext cx="228600" cy="533400"/>
            <a:chOff x="1824" y="1488"/>
            <a:chExt cx="144" cy="336"/>
          </a:xfrm>
        </p:grpSpPr>
        <p:sp>
          <p:nvSpPr>
            <p:cNvPr id="144627" name="Line 5"/>
            <p:cNvSpPr>
              <a:spLocks noChangeShapeType="1"/>
            </p:cNvSpPr>
            <p:nvPr/>
          </p:nvSpPr>
          <p:spPr bwMode="auto">
            <a:xfrm flipH="1">
              <a:off x="1872" y="1584"/>
              <a:ext cx="96" cy="0"/>
            </a:xfrm>
            <a:prstGeom prst="line">
              <a:avLst/>
            </a:prstGeom>
            <a:noFill/>
            <a:ln w="12700">
              <a:solidFill>
                <a:schemeClr val="tx1"/>
              </a:solidFill>
              <a:round/>
              <a:headEnd/>
              <a:tailEnd/>
            </a:ln>
          </p:spPr>
          <p:txBody>
            <a:bodyPr wrap="none" anchor="ctr"/>
            <a:lstStyle/>
            <a:p>
              <a:endParaRPr lang="en-US"/>
            </a:p>
          </p:txBody>
        </p:sp>
        <p:sp>
          <p:nvSpPr>
            <p:cNvPr id="144628" name="Line 6"/>
            <p:cNvSpPr>
              <a:spLocks noChangeShapeType="1"/>
            </p:cNvSpPr>
            <p:nvPr/>
          </p:nvSpPr>
          <p:spPr bwMode="auto">
            <a:xfrm>
              <a:off x="1872" y="1584"/>
              <a:ext cx="0" cy="144"/>
            </a:xfrm>
            <a:prstGeom prst="line">
              <a:avLst/>
            </a:prstGeom>
            <a:noFill/>
            <a:ln w="12700">
              <a:solidFill>
                <a:schemeClr val="tx1"/>
              </a:solidFill>
              <a:round/>
              <a:headEnd/>
              <a:tailEnd/>
            </a:ln>
          </p:spPr>
          <p:txBody>
            <a:bodyPr wrap="none" anchor="ctr"/>
            <a:lstStyle/>
            <a:p>
              <a:endParaRPr lang="en-US"/>
            </a:p>
          </p:txBody>
        </p:sp>
        <p:sp>
          <p:nvSpPr>
            <p:cNvPr id="144629" name="Line 7"/>
            <p:cNvSpPr>
              <a:spLocks noChangeShapeType="1"/>
            </p:cNvSpPr>
            <p:nvPr/>
          </p:nvSpPr>
          <p:spPr bwMode="auto">
            <a:xfrm>
              <a:off x="1872" y="1728"/>
              <a:ext cx="96" cy="0"/>
            </a:xfrm>
            <a:prstGeom prst="line">
              <a:avLst/>
            </a:prstGeom>
            <a:noFill/>
            <a:ln w="12700">
              <a:solidFill>
                <a:schemeClr val="tx1"/>
              </a:solidFill>
              <a:round/>
              <a:headEnd/>
              <a:tailEnd/>
            </a:ln>
          </p:spPr>
          <p:txBody>
            <a:bodyPr wrap="none" anchor="ctr"/>
            <a:lstStyle/>
            <a:p>
              <a:endParaRPr lang="en-US"/>
            </a:p>
          </p:txBody>
        </p:sp>
        <p:sp>
          <p:nvSpPr>
            <p:cNvPr id="144630" name="Line 8"/>
            <p:cNvSpPr>
              <a:spLocks noChangeShapeType="1"/>
            </p:cNvSpPr>
            <p:nvPr/>
          </p:nvSpPr>
          <p:spPr bwMode="auto">
            <a:xfrm>
              <a:off x="1968" y="1728"/>
              <a:ext cx="0" cy="96"/>
            </a:xfrm>
            <a:prstGeom prst="line">
              <a:avLst/>
            </a:prstGeom>
            <a:noFill/>
            <a:ln w="12700">
              <a:solidFill>
                <a:schemeClr val="tx1"/>
              </a:solidFill>
              <a:round/>
              <a:headEnd/>
              <a:tailEnd/>
            </a:ln>
          </p:spPr>
          <p:txBody>
            <a:bodyPr wrap="none" anchor="ctr"/>
            <a:lstStyle/>
            <a:p>
              <a:endParaRPr lang="en-US"/>
            </a:p>
          </p:txBody>
        </p:sp>
        <p:sp>
          <p:nvSpPr>
            <p:cNvPr id="144631" name="Line 9"/>
            <p:cNvSpPr>
              <a:spLocks noChangeShapeType="1"/>
            </p:cNvSpPr>
            <p:nvPr/>
          </p:nvSpPr>
          <p:spPr bwMode="auto">
            <a:xfrm>
              <a:off x="1968" y="1488"/>
              <a:ext cx="0" cy="96"/>
            </a:xfrm>
            <a:prstGeom prst="line">
              <a:avLst/>
            </a:prstGeom>
            <a:noFill/>
            <a:ln w="12700">
              <a:solidFill>
                <a:schemeClr val="tx1"/>
              </a:solidFill>
              <a:round/>
              <a:headEnd/>
              <a:tailEnd/>
            </a:ln>
          </p:spPr>
          <p:txBody>
            <a:bodyPr wrap="none" anchor="ctr"/>
            <a:lstStyle/>
            <a:p>
              <a:endParaRPr lang="en-US"/>
            </a:p>
          </p:txBody>
        </p:sp>
        <p:sp>
          <p:nvSpPr>
            <p:cNvPr id="144632" name="Line 10"/>
            <p:cNvSpPr>
              <a:spLocks noChangeShapeType="1"/>
            </p:cNvSpPr>
            <p:nvPr/>
          </p:nvSpPr>
          <p:spPr bwMode="auto">
            <a:xfrm>
              <a:off x="1824" y="1584"/>
              <a:ext cx="0" cy="144"/>
            </a:xfrm>
            <a:prstGeom prst="line">
              <a:avLst/>
            </a:prstGeom>
            <a:noFill/>
            <a:ln w="12700">
              <a:solidFill>
                <a:schemeClr val="tx1"/>
              </a:solidFill>
              <a:round/>
              <a:headEnd/>
              <a:tailEnd/>
            </a:ln>
          </p:spPr>
          <p:txBody>
            <a:bodyPr wrap="none" anchor="ctr"/>
            <a:lstStyle/>
            <a:p>
              <a:endParaRPr lang="en-US"/>
            </a:p>
          </p:txBody>
        </p:sp>
      </p:grpSp>
      <p:sp>
        <p:nvSpPr>
          <p:cNvPr id="144390" name="Line 11"/>
          <p:cNvSpPr>
            <a:spLocks noChangeShapeType="1"/>
          </p:cNvSpPr>
          <p:nvPr/>
        </p:nvSpPr>
        <p:spPr bwMode="auto">
          <a:xfrm>
            <a:off x="6096000" y="4953000"/>
            <a:ext cx="0" cy="228600"/>
          </a:xfrm>
          <a:prstGeom prst="line">
            <a:avLst/>
          </a:prstGeom>
          <a:noFill/>
          <a:ln w="12700">
            <a:solidFill>
              <a:schemeClr val="tx1"/>
            </a:solidFill>
            <a:round/>
            <a:headEnd/>
            <a:tailEnd/>
          </a:ln>
        </p:spPr>
        <p:txBody>
          <a:bodyPr wrap="none" anchor="ctr"/>
          <a:lstStyle/>
          <a:p>
            <a:endParaRPr lang="en-US"/>
          </a:p>
        </p:txBody>
      </p:sp>
      <p:grpSp>
        <p:nvGrpSpPr>
          <p:cNvPr id="3" name="Group 12"/>
          <p:cNvGrpSpPr>
            <a:grpSpLocks/>
          </p:cNvGrpSpPr>
          <p:nvPr/>
        </p:nvGrpSpPr>
        <p:grpSpPr bwMode="auto">
          <a:xfrm flipH="1">
            <a:off x="5334000" y="3048000"/>
            <a:ext cx="304800" cy="533400"/>
            <a:chOff x="1776" y="2064"/>
            <a:chExt cx="192" cy="336"/>
          </a:xfrm>
        </p:grpSpPr>
        <p:grpSp>
          <p:nvGrpSpPr>
            <p:cNvPr id="4" name="Group 13"/>
            <p:cNvGrpSpPr>
              <a:grpSpLocks/>
            </p:cNvGrpSpPr>
            <p:nvPr/>
          </p:nvGrpSpPr>
          <p:grpSpPr bwMode="auto">
            <a:xfrm>
              <a:off x="1824" y="2064"/>
              <a:ext cx="144" cy="336"/>
              <a:chOff x="1824" y="1488"/>
              <a:chExt cx="144" cy="336"/>
            </a:xfrm>
          </p:grpSpPr>
          <p:sp>
            <p:nvSpPr>
              <p:cNvPr id="144621" name="Line 14"/>
              <p:cNvSpPr>
                <a:spLocks noChangeShapeType="1"/>
              </p:cNvSpPr>
              <p:nvPr/>
            </p:nvSpPr>
            <p:spPr bwMode="auto">
              <a:xfrm flipH="1">
                <a:off x="1872" y="1584"/>
                <a:ext cx="96" cy="0"/>
              </a:xfrm>
              <a:prstGeom prst="line">
                <a:avLst/>
              </a:prstGeom>
              <a:noFill/>
              <a:ln w="12700">
                <a:solidFill>
                  <a:schemeClr val="tx1"/>
                </a:solidFill>
                <a:round/>
                <a:headEnd/>
                <a:tailEnd/>
              </a:ln>
            </p:spPr>
            <p:txBody>
              <a:bodyPr wrap="none" anchor="ctr"/>
              <a:lstStyle/>
              <a:p>
                <a:endParaRPr lang="en-US"/>
              </a:p>
            </p:txBody>
          </p:sp>
          <p:sp>
            <p:nvSpPr>
              <p:cNvPr id="144622" name="Line 15"/>
              <p:cNvSpPr>
                <a:spLocks noChangeShapeType="1"/>
              </p:cNvSpPr>
              <p:nvPr/>
            </p:nvSpPr>
            <p:spPr bwMode="auto">
              <a:xfrm>
                <a:off x="1872" y="1584"/>
                <a:ext cx="0" cy="144"/>
              </a:xfrm>
              <a:prstGeom prst="line">
                <a:avLst/>
              </a:prstGeom>
              <a:noFill/>
              <a:ln w="12700">
                <a:solidFill>
                  <a:schemeClr val="tx1"/>
                </a:solidFill>
                <a:round/>
                <a:headEnd/>
                <a:tailEnd/>
              </a:ln>
            </p:spPr>
            <p:txBody>
              <a:bodyPr wrap="none" anchor="ctr"/>
              <a:lstStyle/>
              <a:p>
                <a:endParaRPr lang="en-US"/>
              </a:p>
            </p:txBody>
          </p:sp>
          <p:sp>
            <p:nvSpPr>
              <p:cNvPr id="144623" name="Line 16"/>
              <p:cNvSpPr>
                <a:spLocks noChangeShapeType="1"/>
              </p:cNvSpPr>
              <p:nvPr/>
            </p:nvSpPr>
            <p:spPr bwMode="auto">
              <a:xfrm>
                <a:off x="1872" y="1728"/>
                <a:ext cx="96" cy="0"/>
              </a:xfrm>
              <a:prstGeom prst="line">
                <a:avLst/>
              </a:prstGeom>
              <a:noFill/>
              <a:ln w="12700">
                <a:solidFill>
                  <a:schemeClr val="tx1"/>
                </a:solidFill>
                <a:round/>
                <a:headEnd/>
                <a:tailEnd/>
              </a:ln>
            </p:spPr>
            <p:txBody>
              <a:bodyPr wrap="none" anchor="ctr"/>
              <a:lstStyle/>
              <a:p>
                <a:endParaRPr lang="en-US"/>
              </a:p>
            </p:txBody>
          </p:sp>
          <p:sp>
            <p:nvSpPr>
              <p:cNvPr id="144624" name="Line 17"/>
              <p:cNvSpPr>
                <a:spLocks noChangeShapeType="1"/>
              </p:cNvSpPr>
              <p:nvPr/>
            </p:nvSpPr>
            <p:spPr bwMode="auto">
              <a:xfrm>
                <a:off x="1968" y="1728"/>
                <a:ext cx="0" cy="96"/>
              </a:xfrm>
              <a:prstGeom prst="line">
                <a:avLst/>
              </a:prstGeom>
              <a:noFill/>
              <a:ln w="12700">
                <a:solidFill>
                  <a:schemeClr val="tx1"/>
                </a:solidFill>
                <a:round/>
                <a:headEnd/>
                <a:tailEnd/>
              </a:ln>
            </p:spPr>
            <p:txBody>
              <a:bodyPr wrap="none" anchor="ctr"/>
              <a:lstStyle/>
              <a:p>
                <a:endParaRPr lang="en-US"/>
              </a:p>
            </p:txBody>
          </p:sp>
          <p:sp>
            <p:nvSpPr>
              <p:cNvPr id="144625" name="Line 18"/>
              <p:cNvSpPr>
                <a:spLocks noChangeShapeType="1"/>
              </p:cNvSpPr>
              <p:nvPr/>
            </p:nvSpPr>
            <p:spPr bwMode="auto">
              <a:xfrm>
                <a:off x="1968" y="1488"/>
                <a:ext cx="0" cy="96"/>
              </a:xfrm>
              <a:prstGeom prst="line">
                <a:avLst/>
              </a:prstGeom>
              <a:noFill/>
              <a:ln w="12700">
                <a:solidFill>
                  <a:schemeClr val="tx1"/>
                </a:solidFill>
                <a:round/>
                <a:headEnd/>
                <a:tailEnd/>
              </a:ln>
            </p:spPr>
            <p:txBody>
              <a:bodyPr wrap="none" anchor="ctr"/>
              <a:lstStyle/>
              <a:p>
                <a:endParaRPr lang="en-US"/>
              </a:p>
            </p:txBody>
          </p:sp>
          <p:sp>
            <p:nvSpPr>
              <p:cNvPr id="144626" name="Line 19"/>
              <p:cNvSpPr>
                <a:spLocks noChangeShapeType="1"/>
              </p:cNvSpPr>
              <p:nvPr/>
            </p:nvSpPr>
            <p:spPr bwMode="auto">
              <a:xfrm>
                <a:off x="1824" y="1584"/>
                <a:ext cx="0" cy="144"/>
              </a:xfrm>
              <a:prstGeom prst="line">
                <a:avLst/>
              </a:prstGeom>
              <a:noFill/>
              <a:ln w="12700">
                <a:solidFill>
                  <a:schemeClr val="tx1"/>
                </a:solidFill>
                <a:round/>
                <a:headEnd/>
                <a:tailEnd/>
              </a:ln>
            </p:spPr>
            <p:txBody>
              <a:bodyPr wrap="none" anchor="ctr"/>
              <a:lstStyle/>
              <a:p>
                <a:endParaRPr lang="en-US"/>
              </a:p>
            </p:txBody>
          </p:sp>
        </p:grpSp>
        <p:sp>
          <p:nvSpPr>
            <p:cNvPr id="144620" name="Oval 20"/>
            <p:cNvSpPr>
              <a:spLocks noChangeArrowheads="1"/>
            </p:cNvSpPr>
            <p:nvPr/>
          </p:nvSpPr>
          <p:spPr bwMode="auto">
            <a:xfrm>
              <a:off x="1776" y="2208"/>
              <a:ext cx="48" cy="48"/>
            </a:xfrm>
            <a:prstGeom prst="ellipse">
              <a:avLst/>
            </a:prstGeom>
            <a:noFill/>
            <a:ln w="12700">
              <a:solidFill>
                <a:schemeClr val="tx1"/>
              </a:solidFill>
              <a:round/>
              <a:headEnd/>
              <a:tailEnd/>
            </a:ln>
          </p:spPr>
          <p:txBody>
            <a:bodyPr wrap="none" anchor="ctr"/>
            <a:lstStyle/>
            <a:p>
              <a:endParaRPr lang="en-US"/>
            </a:p>
          </p:txBody>
        </p:sp>
      </p:grpSp>
      <p:grpSp>
        <p:nvGrpSpPr>
          <p:cNvPr id="5" name="Group 21"/>
          <p:cNvGrpSpPr>
            <a:grpSpLocks/>
          </p:cNvGrpSpPr>
          <p:nvPr/>
        </p:nvGrpSpPr>
        <p:grpSpPr bwMode="auto">
          <a:xfrm>
            <a:off x="6477000" y="3048000"/>
            <a:ext cx="304800" cy="533400"/>
            <a:chOff x="1776" y="2064"/>
            <a:chExt cx="192" cy="336"/>
          </a:xfrm>
        </p:grpSpPr>
        <p:grpSp>
          <p:nvGrpSpPr>
            <p:cNvPr id="6" name="Group 22"/>
            <p:cNvGrpSpPr>
              <a:grpSpLocks/>
            </p:cNvGrpSpPr>
            <p:nvPr/>
          </p:nvGrpSpPr>
          <p:grpSpPr bwMode="auto">
            <a:xfrm>
              <a:off x="1824" y="2064"/>
              <a:ext cx="144" cy="336"/>
              <a:chOff x="1824" y="1488"/>
              <a:chExt cx="144" cy="336"/>
            </a:xfrm>
          </p:grpSpPr>
          <p:sp>
            <p:nvSpPr>
              <p:cNvPr id="144613" name="Line 23"/>
              <p:cNvSpPr>
                <a:spLocks noChangeShapeType="1"/>
              </p:cNvSpPr>
              <p:nvPr/>
            </p:nvSpPr>
            <p:spPr bwMode="auto">
              <a:xfrm flipH="1">
                <a:off x="1872" y="1584"/>
                <a:ext cx="96" cy="0"/>
              </a:xfrm>
              <a:prstGeom prst="line">
                <a:avLst/>
              </a:prstGeom>
              <a:noFill/>
              <a:ln w="12700">
                <a:solidFill>
                  <a:schemeClr val="tx1"/>
                </a:solidFill>
                <a:round/>
                <a:headEnd/>
                <a:tailEnd/>
              </a:ln>
            </p:spPr>
            <p:txBody>
              <a:bodyPr wrap="none" anchor="ctr"/>
              <a:lstStyle/>
              <a:p>
                <a:endParaRPr lang="en-US"/>
              </a:p>
            </p:txBody>
          </p:sp>
          <p:sp>
            <p:nvSpPr>
              <p:cNvPr id="144614" name="Line 24"/>
              <p:cNvSpPr>
                <a:spLocks noChangeShapeType="1"/>
              </p:cNvSpPr>
              <p:nvPr/>
            </p:nvSpPr>
            <p:spPr bwMode="auto">
              <a:xfrm>
                <a:off x="1872" y="1584"/>
                <a:ext cx="0" cy="144"/>
              </a:xfrm>
              <a:prstGeom prst="line">
                <a:avLst/>
              </a:prstGeom>
              <a:noFill/>
              <a:ln w="12700">
                <a:solidFill>
                  <a:schemeClr val="tx1"/>
                </a:solidFill>
                <a:round/>
                <a:headEnd/>
                <a:tailEnd/>
              </a:ln>
            </p:spPr>
            <p:txBody>
              <a:bodyPr wrap="none" anchor="ctr"/>
              <a:lstStyle/>
              <a:p>
                <a:endParaRPr lang="en-US"/>
              </a:p>
            </p:txBody>
          </p:sp>
          <p:sp>
            <p:nvSpPr>
              <p:cNvPr id="144615" name="Line 25"/>
              <p:cNvSpPr>
                <a:spLocks noChangeShapeType="1"/>
              </p:cNvSpPr>
              <p:nvPr/>
            </p:nvSpPr>
            <p:spPr bwMode="auto">
              <a:xfrm>
                <a:off x="1872" y="1728"/>
                <a:ext cx="96" cy="0"/>
              </a:xfrm>
              <a:prstGeom prst="line">
                <a:avLst/>
              </a:prstGeom>
              <a:noFill/>
              <a:ln w="12700">
                <a:solidFill>
                  <a:schemeClr val="tx1"/>
                </a:solidFill>
                <a:round/>
                <a:headEnd/>
                <a:tailEnd/>
              </a:ln>
            </p:spPr>
            <p:txBody>
              <a:bodyPr wrap="none" anchor="ctr"/>
              <a:lstStyle/>
              <a:p>
                <a:endParaRPr lang="en-US"/>
              </a:p>
            </p:txBody>
          </p:sp>
          <p:sp>
            <p:nvSpPr>
              <p:cNvPr id="144616" name="Line 26"/>
              <p:cNvSpPr>
                <a:spLocks noChangeShapeType="1"/>
              </p:cNvSpPr>
              <p:nvPr/>
            </p:nvSpPr>
            <p:spPr bwMode="auto">
              <a:xfrm>
                <a:off x="1968" y="1728"/>
                <a:ext cx="0" cy="96"/>
              </a:xfrm>
              <a:prstGeom prst="line">
                <a:avLst/>
              </a:prstGeom>
              <a:noFill/>
              <a:ln w="12700">
                <a:solidFill>
                  <a:schemeClr val="tx1"/>
                </a:solidFill>
                <a:round/>
                <a:headEnd/>
                <a:tailEnd/>
              </a:ln>
            </p:spPr>
            <p:txBody>
              <a:bodyPr wrap="none" anchor="ctr"/>
              <a:lstStyle/>
              <a:p>
                <a:endParaRPr lang="en-US"/>
              </a:p>
            </p:txBody>
          </p:sp>
          <p:sp>
            <p:nvSpPr>
              <p:cNvPr id="144617" name="Line 27"/>
              <p:cNvSpPr>
                <a:spLocks noChangeShapeType="1"/>
              </p:cNvSpPr>
              <p:nvPr/>
            </p:nvSpPr>
            <p:spPr bwMode="auto">
              <a:xfrm>
                <a:off x="1968" y="1488"/>
                <a:ext cx="0" cy="96"/>
              </a:xfrm>
              <a:prstGeom prst="line">
                <a:avLst/>
              </a:prstGeom>
              <a:noFill/>
              <a:ln w="12700">
                <a:solidFill>
                  <a:schemeClr val="tx1"/>
                </a:solidFill>
                <a:round/>
                <a:headEnd/>
                <a:tailEnd/>
              </a:ln>
            </p:spPr>
            <p:txBody>
              <a:bodyPr wrap="none" anchor="ctr"/>
              <a:lstStyle/>
              <a:p>
                <a:endParaRPr lang="en-US"/>
              </a:p>
            </p:txBody>
          </p:sp>
          <p:sp>
            <p:nvSpPr>
              <p:cNvPr id="144618" name="Line 28"/>
              <p:cNvSpPr>
                <a:spLocks noChangeShapeType="1"/>
              </p:cNvSpPr>
              <p:nvPr/>
            </p:nvSpPr>
            <p:spPr bwMode="auto">
              <a:xfrm>
                <a:off x="1824" y="1584"/>
                <a:ext cx="0" cy="144"/>
              </a:xfrm>
              <a:prstGeom prst="line">
                <a:avLst/>
              </a:prstGeom>
              <a:noFill/>
              <a:ln w="12700">
                <a:solidFill>
                  <a:schemeClr val="tx1"/>
                </a:solidFill>
                <a:round/>
                <a:headEnd/>
                <a:tailEnd/>
              </a:ln>
            </p:spPr>
            <p:txBody>
              <a:bodyPr wrap="none" anchor="ctr"/>
              <a:lstStyle/>
              <a:p>
                <a:endParaRPr lang="en-US"/>
              </a:p>
            </p:txBody>
          </p:sp>
        </p:grpSp>
        <p:sp>
          <p:nvSpPr>
            <p:cNvPr id="144612" name="Oval 29"/>
            <p:cNvSpPr>
              <a:spLocks noChangeArrowheads="1"/>
            </p:cNvSpPr>
            <p:nvPr/>
          </p:nvSpPr>
          <p:spPr bwMode="auto">
            <a:xfrm>
              <a:off x="1776" y="2208"/>
              <a:ext cx="48" cy="48"/>
            </a:xfrm>
            <a:prstGeom prst="ellipse">
              <a:avLst/>
            </a:prstGeom>
            <a:noFill/>
            <a:ln w="12700">
              <a:solidFill>
                <a:schemeClr val="tx1"/>
              </a:solidFill>
              <a:round/>
              <a:headEnd/>
              <a:tailEnd/>
            </a:ln>
          </p:spPr>
          <p:txBody>
            <a:bodyPr wrap="none" anchor="ctr"/>
            <a:lstStyle/>
            <a:p>
              <a:endParaRPr lang="en-US"/>
            </a:p>
          </p:txBody>
        </p:sp>
      </p:grpSp>
      <p:grpSp>
        <p:nvGrpSpPr>
          <p:cNvPr id="7" name="Group 30"/>
          <p:cNvGrpSpPr>
            <a:grpSpLocks/>
          </p:cNvGrpSpPr>
          <p:nvPr/>
        </p:nvGrpSpPr>
        <p:grpSpPr bwMode="auto">
          <a:xfrm flipH="1">
            <a:off x="5334000" y="3581400"/>
            <a:ext cx="228600" cy="533400"/>
            <a:chOff x="1824" y="1488"/>
            <a:chExt cx="144" cy="336"/>
          </a:xfrm>
        </p:grpSpPr>
        <p:sp>
          <p:nvSpPr>
            <p:cNvPr id="144605" name="Line 31"/>
            <p:cNvSpPr>
              <a:spLocks noChangeShapeType="1"/>
            </p:cNvSpPr>
            <p:nvPr/>
          </p:nvSpPr>
          <p:spPr bwMode="auto">
            <a:xfrm flipH="1">
              <a:off x="1872" y="1584"/>
              <a:ext cx="96" cy="0"/>
            </a:xfrm>
            <a:prstGeom prst="line">
              <a:avLst/>
            </a:prstGeom>
            <a:noFill/>
            <a:ln w="12700">
              <a:solidFill>
                <a:schemeClr val="tx1"/>
              </a:solidFill>
              <a:round/>
              <a:headEnd/>
              <a:tailEnd/>
            </a:ln>
          </p:spPr>
          <p:txBody>
            <a:bodyPr wrap="none" anchor="ctr"/>
            <a:lstStyle/>
            <a:p>
              <a:endParaRPr lang="en-US"/>
            </a:p>
          </p:txBody>
        </p:sp>
        <p:sp>
          <p:nvSpPr>
            <p:cNvPr id="144606" name="Line 32"/>
            <p:cNvSpPr>
              <a:spLocks noChangeShapeType="1"/>
            </p:cNvSpPr>
            <p:nvPr/>
          </p:nvSpPr>
          <p:spPr bwMode="auto">
            <a:xfrm>
              <a:off x="1872" y="1584"/>
              <a:ext cx="0" cy="144"/>
            </a:xfrm>
            <a:prstGeom prst="line">
              <a:avLst/>
            </a:prstGeom>
            <a:noFill/>
            <a:ln w="12700">
              <a:solidFill>
                <a:schemeClr val="tx1"/>
              </a:solidFill>
              <a:round/>
              <a:headEnd/>
              <a:tailEnd/>
            </a:ln>
          </p:spPr>
          <p:txBody>
            <a:bodyPr wrap="none" anchor="ctr"/>
            <a:lstStyle/>
            <a:p>
              <a:endParaRPr lang="en-US"/>
            </a:p>
          </p:txBody>
        </p:sp>
        <p:sp>
          <p:nvSpPr>
            <p:cNvPr id="144607" name="Line 33"/>
            <p:cNvSpPr>
              <a:spLocks noChangeShapeType="1"/>
            </p:cNvSpPr>
            <p:nvPr/>
          </p:nvSpPr>
          <p:spPr bwMode="auto">
            <a:xfrm>
              <a:off x="1872" y="1728"/>
              <a:ext cx="96" cy="0"/>
            </a:xfrm>
            <a:prstGeom prst="line">
              <a:avLst/>
            </a:prstGeom>
            <a:noFill/>
            <a:ln w="12700">
              <a:solidFill>
                <a:schemeClr val="tx1"/>
              </a:solidFill>
              <a:round/>
              <a:headEnd/>
              <a:tailEnd/>
            </a:ln>
          </p:spPr>
          <p:txBody>
            <a:bodyPr wrap="none" anchor="ctr"/>
            <a:lstStyle/>
            <a:p>
              <a:endParaRPr lang="en-US"/>
            </a:p>
          </p:txBody>
        </p:sp>
        <p:sp>
          <p:nvSpPr>
            <p:cNvPr id="144608" name="Line 34"/>
            <p:cNvSpPr>
              <a:spLocks noChangeShapeType="1"/>
            </p:cNvSpPr>
            <p:nvPr/>
          </p:nvSpPr>
          <p:spPr bwMode="auto">
            <a:xfrm>
              <a:off x="1968" y="1728"/>
              <a:ext cx="0" cy="96"/>
            </a:xfrm>
            <a:prstGeom prst="line">
              <a:avLst/>
            </a:prstGeom>
            <a:noFill/>
            <a:ln w="12700">
              <a:solidFill>
                <a:schemeClr val="tx1"/>
              </a:solidFill>
              <a:round/>
              <a:headEnd/>
              <a:tailEnd/>
            </a:ln>
          </p:spPr>
          <p:txBody>
            <a:bodyPr wrap="none" anchor="ctr"/>
            <a:lstStyle/>
            <a:p>
              <a:endParaRPr lang="en-US"/>
            </a:p>
          </p:txBody>
        </p:sp>
        <p:sp>
          <p:nvSpPr>
            <p:cNvPr id="144609" name="Line 35"/>
            <p:cNvSpPr>
              <a:spLocks noChangeShapeType="1"/>
            </p:cNvSpPr>
            <p:nvPr/>
          </p:nvSpPr>
          <p:spPr bwMode="auto">
            <a:xfrm>
              <a:off x="1968" y="1488"/>
              <a:ext cx="0" cy="96"/>
            </a:xfrm>
            <a:prstGeom prst="line">
              <a:avLst/>
            </a:prstGeom>
            <a:noFill/>
            <a:ln w="12700">
              <a:solidFill>
                <a:schemeClr val="tx1"/>
              </a:solidFill>
              <a:round/>
              <a:headEnd/>
              <a:tailEnd/>
            </a:ln>
          </p:spPr>
          <p:txBody>
            <a:bodyPr wrap="none" anchor="ctr"/>
            <a:lstStyle/>
            <a:p>
              <a:endParaRPr lang="en-US"/>
            </a:p>
          </p:txBody>
        </p:sp>
        <p:sp>
          <p:nvSpPr>
            <p:cNvPr id="144610" name="Line 36"/>
            <p:cNvSpPr>
              <a:spLocks noChangeShapeType="1"/>
            </p:cNvSpPr>
            <p:nvPr/>
          </p:nvSpPr>
          <p:spPr bwMode="auto">
            <a:xfrm>
              <a:off x="1824" y="1584"/>
              <a:ext cx="0" cy="144"/>
            </a:xfrm>
            <a:prstGeom prst="line">
              <a:avLst/>
            </a:prstGeom>
            <a:noFill/>
            <a:ln w="12700">
              <a:solidFill>
                <a:schemeClr val="tx1"/>
              </a:solidFill>
              <a:round/>
              <a:headEnd/>
              <a:tailEnd/>
            </a:ln>
          </p:spPr>
          <p:txBody>
            <a:bodyPr wrap="none" anchor="ctr"/>
            <a:lstStyle/>
            <a:p>
              <a:endParaRPr lang="en-US"/>
            </a:p>
          </p:txBody>
        </p:sp>
      </p:grpSp>
      <p:grpSp>
        <p:nvGrpSpPr>
          <p:cNvPr id="8" name="Group 37"/>
          <p:cNvGrpSpPr>
            <a:grpSpLocks/>
          </p:cNvGrpSpPr>
          <p:nvPr/>
        </p:nvGrpSpPr>
        <p:grpSpPr bwMode="auto">
          <a:xfrm>
            <a:off x="5867400" y="4572000"/>
            <a:ext cx="228600" cy="533400"/>
            <a:chOff x="1824" y="1488"/>
            <a:chExt cx="144" cy="336"/>
          </a:xfrm>
        </p:grpSpPr>
        <p:sp>
          <p:nvSpPr>
            <p:cNvPr id="144599" name="Line 38"/>
            <p:cNvSpPr>
              <a:spLocks noChangeShapeType="1"/>
            </p:cNvSpPr>
            <p:nvPr/>
          </p:nvSpPr>
          <p:spPr bwMode="auto">
            <a:xfrm flipH="1">
              <a:off x="1872" y="1584"/>
              <a:ext cx="96" cy="0"/>
            </a:xfrm>
            <a:prstGeom prst="line">
              <a:avLst/>
            </a:prstGeom>
            <a:noFill/>
            <a:ln w="12700">
              <a:solidFill>
                <a:schemeClr val="tx1"/>
              </a:solidFill>
              <a:round/>
              <a:headEnd/>
              <a:tailEnd/>
            </a:ln>
          </p:spPr>
          <p:txBody>
            <a:bodyPr wrap="none" anchor="ctr"/>
            <a:lstStyle/>
            <a:p>
              <a:endParaRPr lang="en-US"/>
            </a:p>
          </p:txBody>
        </p:sp>
        <p:sp>
          <p:nvSpPr>
            <p:cNvPr id="144600" name="Line 39"/>
            <p:cNvSpPr>
              <a:spLocks noChangeShapeType="1"/>
            </p:cNvSpPr>
            <p:nvPr/>
          </p:nvSpPr>
          <p:spPr bwMode="auto">
            <a:xfrm>
              <a:off x="1872" y="1584"/>
              <a:ext cx="0" cy="144"/>
            </a:xfrm>
            <a:prstGeom prst="line">
              <a:avLst/>
            </a:prstGeom>
            <a:noFill/>
            <a:ln w="12700">
              <a:solidFill>
                <a:schemeClr val="tx1"/>
              </a:solidFill>
              <a:round/>
              <a:headEnd/>
              <a:tailEnd/>
            </a:ln>
          </p:spPr>
          <p:txBody>
            <a:bodyPr wrap="none" anchor="ctr"/>
            <a:lstStyle/>
            <a:p>
              <a:endParaRPr lang="en-US"/>
            </a:p>
          </p:txBody>
        </p:sp>
        <p:sp>
          <p:nvSpPr>
            <p:cNvPr id="144601" name="Line 40"/>
            <p:cNvSpPr>
              <a:spLocks noChangeShapeType="1"/>
            </p:cNvSpPr>
            <p:nvPr/>
          </p:nvSpPr>
          <p:spPr bwMode="auto">
            <a:xfrm>
              <a:off x="1872" y="1728"/>
              <a:ext cx="96" cy="0"/>
            </a:xfrm>
            <a:prstGeom prst="line">
              <a:avLst/>
            </a:prstGeom>
            <a:noFill/>
            <a:ln w="12700">
              <a:solidFill>
                <a:schemeClr val="tx1"/>
              </a:solidFill>
              <a:round/>
              <a:headEnd/>
              <a:tailEnd/>
            </a:ln>
          </p:spPr>
          <p:txBody>
            <a:bodyPr wrap="none" anchor="ctr"/>
            <a:lstStyle/>
            <a:p>
              <a:endParaRPr lang="en-US"/>
            </a:p>
          </p:txBody>
        </p:sp>
        <p:sp>
          <p:nvSpPr>
            <p:cNvPr id="144602" name="Line 41"/>
            <p:cNvSpPr>
              <a:spLocks noChangeShapeType="1"/>
            </p:cNvSpPr>
            <p:nvPr/>
          </p:nvSpPr>
          <p:spPr bwMode="auto">
            <a:xfrm>
              <a:off x="1968" y="1728"/>
              <a:ext cx="0" cy="96"/>
            </a:xfrm>
            <a:prstGeom prst="line">
              <a:avLst/>
            </a:prstGeom>
            <a:noFill/>
            <a:ln w="12700">
              <a:solidFill>
                <a:schemeClr val="tx1"/>
              </a:solidFill>
              <a:round/>
              <a:headEnd/>
              <a:tailEnd/>
            </a:ln>
          </p:spPr>
          <p:txBody>
            <a:bodyPr wrap="none" anchor="ctr"/>
            <a:lstStyle/>
            <a:p>
              <a:endParaRPr lang="en-US"/>
            </a:p>
          </p:txBody>
        </p:sp>
        <p:sp>
          <p:nvSpPr>
            <p:cNvPr id="144603" name="Line 42"/>
            <p:cNvSpPr>
              <a:spLocks noChangeShapeType="1"/>
            </p:cNvSpPr>
            <p:nvPr/>
          </p:nvSpPr>
          <p:spPr bwMode="auto">
            <a:xfrm>
              <a:off x="1968" y="1488"/>
              <a:ext cx="0" cy="96"/>
            </a:xfrm>
            <a:prstGeom prst="line">
              <a:avLst/>
            </a:prstGeom>
            <a:noFill/>
            <a:ln w="12700">
              <a:solidFill>
                <a:schemeClr val="tx1"/>
              </a:solidFill>
              <a:round/>
              <a:headEnd/>
              <a:tailEnd/>
            </a:ln>
          </p:spPr>
          <p:txBody>
            <a:bodyPr wrap="none" anchor="ctr"/>
            <a:lstStyle/>
            <a:p>
              <a:endParaRPr lang="en-US"/>
            </a:p>
          </p:txBody>
        </p:sp>
        <p:sp>
          <p:nvSpPr>
            <p:cNvPr id="144604" name="Line 43"/>
            <p:cNvSpPr>
              <a:spLocks noChangeShapeType="1"/>
            </p:cNvSpPr>
            <p:nvPr/>
          </p:nvSpPr>
          <p:spPr bwMode="auto">
            <a:xfrm>
              <a:off x="1824" y="1584"/>
              <a:ext cx="0" cy="144"/>
            </a:xfrm>
            <a:prstGeom prst="line">
              <a:avLst/>
            </a:prstGeom>
            <a:noFill/>
            <a:ln w="12700">
              <a:solidFill>
                <a:schemeClr val="tx1"/>
              </a:solidFill>
              <a:round/>
              <a:headEnd/>
              <a:tailEnd/>
            </a:ln>
          </p:spPr>
          <p:txBody>
            <a:bodyPr wrap="none" anchor="ctr"/>
            <a:lstStyle/>
            <a:p>
              <a:endParaRPr lang="en-US"/>
            </a:p>
          </p:txBody>
        </p:sp>
      </p:grpSp>
      <p:sp>
        <p:nvSpPr>
          <p:cNvPr id="144395" name="Line 44"/>
          <p:cNvSpPr>
            <a:spLocks noChangeShapeType="1"/>
          </p:cNvSpPr>
          <p:nvPr/>
        </p:nvSpPr>
        <p:spPr bwMode="auto">
          <a:xfrm>
            <a:off x="5791200" y="3505200"/>
            <a:ext cx="990600" cy="0"/>
          </a:xfrm>
          <a:prstGeom prst="line">
            <a:avLst/>
          </a:prstGeom>
          <a:noFill/>
          <a:ln w="12700">
            <a:solidFill>
              <a:schemeClr val="tx1"/>
            </a:solidFill>
            <a:round/>
            <a:headEnd/>
            <a:tailEnd/>
          </a:ln>
        </p:spPr>
        <p:txBody>
          <a:bodyPr wrap="none" anchor="ctr"/>
          <a:lstStyle/>
          <a:p>
            <a:endParaRPr lang="en-US"/>
          </a:p>
        </p:txBody>
      </p:sp>
      <p:sp>
        <p:nvSpPr>
          <p:cNvPr id="144396" name="Line 45"/>
          <p:cNvSpPr>
            <a:spLocks noChangeShapeType="1"/>
          </p:cNvSpPr>
          <p:nvPr/>
        </p:nvSpPr>
        <p:spPr bwMode="auto">
          <a:xfrm>
            <a:off x="5791200" y="3276600"/>
            <a:ext cx="0" cy="609600"/>
          </a:xfrm>
          <a:prstGeom prst="line">
            <a:avLst/>
          </a:prstGeom>
          <a:noFill/>
          <a:ln w="12700">
            <a:solidFill>
              <a:schemeClr val="tx1"/>
            </a:solidFill>
            <a:round/>
            <a:headEnd/>
            <a:tailEnd/>
          </a:ln>
        </p:spPr>
        <p:txBody>
          <a:bodyPr wrap="none" anchor="ctr"/>
          <a:lstStyle/>
          <a:p>
            <a:endParaRPr lang="en-US"/>
          </a:p>
        </p:txBody>
      </p:sp>
      <p:sp>
        <p:nvSpPr>
          <p:cNvPr id="144397" name="Line 46"/>
          <p:cNvSpPr>
            <a:spLocks noChangeShapeType="1"/>
          </p:cNvSpPr>
          <p:nvPr/>
        </p:nvSpPr>
        <p:spPr bwMode="auto">
          <a:xfrm>
            <a:off x="6324600" y="3276600"/>
            <a:ext cx="0" cy="609600"/>
          </a:xfrm>
          <a:prstGeom prst="line">
            <a:avLst/>
          </a:prstGeom>
          <a:noFill/>
          <a:ln w="12700">
            <a:solidFill>
              <a:schemeClr val="tx1"/>
            </a:solidFill>
            <a:round/>
            <a:headEnd/>
            <a:tailEnd/>
          </a:ln>
        </p:spPr>
        <p:txBody>
          <a:bodyPr wrap="none" anchor="ctr"/>
          <a:lstStyle/>
          <a:p>
            <a:endParaRPr lang="en-US"/>
          </a:p>
        </p:txBody>
      </p:sp>
      <p:sp>
        <p:nvSpPr>
          <p:cNvPr id="144398" name="Line 47"/>
          <p:cNvSpPr>
            <a:spLocks noChangeShapeType="1"/>
          </p:cNvSpPr>
          <p:nvPr/>
        </p:nvSpPr>
        <p:spPr bwMode="auto">
          <a:xfrm>
            <a:off x="5562600" y="3886200"/>
            <a:ext cx="228600" cy="0"/>
          </a:xfrm>
          <a:prstGeom prst="line">
            <a:avLst/>
          </a:prstGeom>
          <a:noFill/>
          <a:ln w="12700">
            <a:solidFill>
              <a:schemeClr val="tx1"/>
            </a:solidFill>
            <a:round/>
            <a:headEnd/>
            <a:tailEnd/>
          </a:ln>
        </p:spPr>
        <p:txBody>
          <a:bodyPr wrap="none" anchor="ctr"/>
          <a:lstStyle/>
          <a:p>
            <a:endParaRPr lang="en-US"/>
          </a:p>
        </p:txBody>
      </p:sp>
      <p:sp>
        <p:nvSpPr>
          <p:cNvPr id="144399" name="Line 48"/>
          <p:cNvSpPr>
            <a:spLocks noChangeShapeType="1"/>
          </p:cNvSpPr>
          <p:nvPr/>
        </p:nvSpPr>
        <p:spPr bwMode="auto">
          <a:xfrm>
            <a:off x="4876800" y="4343400"/>
            <a:ext cx="228600" cy="0"/>
          </a:xfrm>
          <a:prstGeom prst="line">
            <a:avLst/>
          </a:prstGeom>
          <a:noFill/>
          <a:ln w="12700">
            <a:solidFill>
              <a:schemeClr val="tx1"/>
            </a:solidFill>
            <a:round/>
            <a:headEnd/>
            <a:tailEnd/>
          </a:ln>
        </p:spPr>
        <p:txBody>
          <a:bodyPr wrap="none" anchor="ctr"/>
          <a:lstStyle/>
          <a:p>
            <a:endParaRPr lang="en-US"/>
          </a:p>
        </p:txBody>
      </p:sp>
      <p:sp>
        <p:nvSpPr>
          <p:cNvPr id="144400" name="Line 49"/>
          <p:cNvSpPr>
            <a:spLocks noChangeShapeType="1"/>
          </p:cNvSpPr>
          <p:nvPr/>
        </p:nvSpPr>
        <p:spPr bwMode="auto">
          <a:xfrm>
            <a:off x="6324600" y="3276600"/>
            <a:ext cx="228600" cy="0"/>
          </a:xfrm>
          <a:prstGeom prst="line">
            <a:avLst/>
          </a:prstGeom>
          <a:noFill/>
          <a:ln w="12700">
            <a:solidFill>
              <a:schemeClr val="tx1"/>
            </a:solidFill>
            <a:round/>
            <a:headEnd/>
            <a:tailEnd/>
          </a:ln>
        </p:spPr>
        <p:txBody>
          <a:bodyPr wrap="none" anchor="ctr"/>
          <a:lstStyle/>
          <a:p>
            <a:endParaRPr lang="en-US"/>
          </a:p>
        </p:txBody>
      </p:sp>
      <p:sp>
        <p:nvSpPr>
          <p:cNvPr id="144401" name="Line 50"/>
          <p:cNvSpPr>
            <a:spLocks noChangeShapeType="1"/>
          </p:cNvSpPr>
          <p:nvPr/>
        </p:nvSpPr>
        <p:spPr bwMode="auto">
          <a:xfrm>
            <a:off x="6324600" y="3886200"/>
            <a:ext cx="228600" cy="0"/>
          </a:xfrm>
          <a:prstGeom prst="line">
            <a:avLst/>
          </a:prstGeom>
          <a:noFill/>
          <a:ln w="12700">
            <a:solidFill>
              <a:schemeClr val="tx1"/>
            </a:solidFill>
            <a:round/>
            <a:headEnd/>
            <a:tailEnd/>
          </a:ln>
        </p:spPr>
        <p:txBody>
          <a:bodyPr wrap="none" anchor="ctr"/>
          <a:lstStyle/>
          <a:p>
            <a:endParaRPr lang="en-US"/>
          </a:p>
        </p:txBody>
      </p:sp>
      <p:sp>
        <p:nvSpPr>
          <p:cNvPr id="144402" name="Line 51"/>
          <p:cNvSpPr>
            <a:spLocks noChangeShapeType="1"/>
          </p:cNvSpPr>
          <p:nvPr/>
        </p:nvSpPr>
        <p:spPr bwMode="auto">
          <a:xfrm>
            <a:off x="5334000" y="3657600"/>
            <a:ext cx="990600" cy="0"/>
          </a:xfrm>
          <a:prstGeom prst="line">
            <a:avLst/>
          </a:prstGeom>
          <a:noFill/>
          <a:ln w="12700">
            <a:solidFill>
              <a:schemeClr val="tx1"/>
            </a:solidFill>
            <a:round/>
            <a:headEnd/>
            <a:tailEnd/>
          </a:ln>
        </p:spPr>
        <p:txBody>
          <a:bodyPr wrap="none" anchor="ctr"/>
          <a:lstStyle/>
          <a:p>
            <a:endParaRPr lang="en-US"/>
          </a:p>
        </p:txBody>
      </p:sp>
      <p:sp>
        <p:nvSpPr>
          <p:cNvPr id="144403" name="Line 52"/>
          <p:cNvSpPr>
            <a:spLocks noChangeShapeType="1"/>
          </p:cNvSpPr>
          <p:nvPr/>
        </p:nvSpPr>
        <p:spPr bwMode="auto">
          <a:xfrm>
            <a:off x="5334000" y="4572000"/>
            <a:ext cx="1447800" cy="0"/>
          </a:xfrm>
          <a:prstGeom prst="line">
            <a:avLst/>
          </a:prstGeom>
          <a:noFill/>
          <a:ln w="12700">
            <a:solidFill>
              <a:schemeClr val="tx1"/>
            </a:solidFill>
            <a:round/>
            <a:headEnd/>
            <a:tailEnd/>
          </a:ln>
        </p:spPr>
        <p:txBody>
          <a:bodyPr wrap="none" anchor="ctr"/>
          <a:lstStyle/>
          <a:p>
            <a:endParaRPr lang="en-US"/>
          </a:p>
        </p:txBody>
      </p:sp>
      <p:sp>
        <p:nvSpPr>
          <p:cNvPr id="144404" name="Line 53"/>
          <p:cNvSpPr>
            <a:spLocks noChangeShapeType="1"/>
          </p:cNvSpPr>
          <p:nvPr/>
        </p:nvSpPr>
        <p:spPr bwMode="auto">
          <a:xfrm>
            <a:off x="4648200" y="3505200"/>
            <a:ext cx="0" cy="2057400"/>
          </a:xfrm>
          <a:prstGeom prst="line">
            <a:avLst/>
          </a:prstGeom>
          <a:noFill/>
          <a:ln w="12700">
            <a:solidFill>
              <a:schemeClr val="tx1"/>
            </a:solidFill>
            <a:round/>
            <a:headEnd/>
            <a:tailEnd/>
          </a:ln>
        </p:spPr>
        <p:txBody>
          <a:bodyPr wrap="none" anchor="ctr"/>
          <a:lstStyle/>
          <a:p>
            <a:endParaRPr lang="en-US"/>
          </a:p>
        </p:txBody>
      </p:sp>
      <p:sp>
        <p:nvSpPr>
          <p:cNvPr id="144405" name="Line 54"/>
          <p:cNvSpPr>
            <a:spLocks noChangeShapeType="1"/>
          </p:cNvSpPr>
          <p:nvPr/>
        </p:nvSpPr>
        <p:spPr bwMode="auto">
          <a:xfrm>
            <a:off x="7467600" y="3657600"/>
            <a:ext cx="0" cy="1905000"/>
          </a:xfrm>
          <a:prstGeom prst="line">
            <a:avLst/>
          </a:prstGeom>
          <a:noFill/>
          <a:ln w="12700">
            <a:solidFill>
              <a:schemeClr val="tx1"/>
            </a:solidFill>
            <a:round/>
            <a:headEnd/>
            <a:tailEnd/>
          </a:ln>
        </p:spPr>
        <p:txBody>
          <a:bodyPr wrap="none" anchor="ctr"/>
          <a:lstStyle/>
          <a:p>
            <a:endParaRPr lang="en-US"/>
          </a:p>
        </p:txBody>
      </p:sp>
      <p:sp>
        <p:nvSpPr>
          <p:cNvPr id="144406" name="Line 55"/>
          <p:cNvSpPr>
            <a:spLocks noChangeShapeType="1"/>
          </p:cNvSpPr>
          <p:nvPr/>
        </p:nvSpPr>
        <p:spPr bwMode="auto">
          <a:xfrm flipV="1">
            <a:off x="5334000" y="2971800"/>
            <a:ext cx="0" cy="228600"/>
          </a:xfrm>
          <a:prstGeom prst="line">
            <a:avLst/>
          </a:prstGeom>
          <a:noFill/>
          <a:ln w="12700">
            <a:solidFill>
              <a:schemeClr val="tx1"/>
            </a:solidFill>
            <a:round/>
            <a:headEnd/>
            <a:tailEnd type="triangle" w="med" len="med"/>
          </a:ln>
        </p:spPr>
        <p:txBody>
          <a:bodyPr wrap="none" anchor="ctr"/>
          <a:lstStyle/>
          <a:p>
            <a:endParaRPr lang="en-US"/>
          </a:p>
        </p:txBody>
      </p:sp>
      <p:sp>
        <p:nvSpPr>
          <p:cNvPr id="144407" name="Line 56"/>
          <p:cNvSpPr>
            <a:spLocks noChangeShapeType="1"/>
          </p:cNvSpPr>
          <p:nvPr/>
        </p:nvSpPr>
        <p:spPr bwMode="auto">
          <a:xfrm flipH="1" flipV="1">
            <a:off x="4876800" y="2057400"/>
            <a:ext cx="0" cy="2286000"/>
          </a:xfrm>
          <a:prstGeom prst="line">
            <a:avLst/>
          </a:prstGeom>
          <a:noFill/>
          <a:ln w="12700">
            <a:solidFill>
              <a:schemeClr val="tx1"/>
            </a:solidFill>
            <a:round/>
            <a:headEnd/>
            <a:tailEnd/>
          </a:ln>
        </p:spPr>
        <p:txBody>
          <a:bodyPr wrap="none" anchor="ctr"/>
          <a:lstStyle/>
          <a:p>
            <a:endParaRPr lang="en-US"/>
          </a:p>
        </p:txBody>
      </p:sp>
      <p:sp>
        <p:nvSpPr>
          <p:cNvPr id="144408" name="Line 57"/>
          <p:cNvSpPr>
            <a:spLocks noChangeShapeType="1"/>
          </p:cNvSpPr>
          <p:nvPr/>
        </p:nvSpPr>
        <p:spPr bwMode="auto">
          <a:xfrm>
            <a:off x="4114800" y="4876800"/>
            <a:ext cx="3810000" cy="0"/>
          </a:xfrm>
          <a:prstGeom prst="line">
            <a:avLst/>
          </a:prstGeom>
          <a:noFill/>
          <a:ln w="12700">
            <a:solidFill>
              <a:schemeClr val="accent1"/>
            </a:solidFill>
            <a:round/>
            <a:headEnd/>
            <a:tailEnd/>
          </a:ln>
        </p:spPr>
        <p:txBody>
          <a:bodyPr wrap="none" anchor="ctr"/>
          <a:lstStyle/>
          <a:p>
            <a:endParaRPr lang="en-US"/>
          </a:p>
        </p:txBody>
      </p:sp>
      <p:sp>
        <p:nvSpPr>
          <p:cNvPr id="144409" name="Text Box 58"/>
          <p:cNvSpPr txBox="1">
            <a:spLocks noChangeArrowheads="1"/>
          </p:cNvSpPr>
          <p:nvPr/>
        </p:nvSpPr>
        <p:spPr bwMode="auto">
          <a:xfrm rot="-5400000">
            <a:off x="4206875" y="5927725"/>
            <a:ext cx="1219200" cy="336550"/>
          </a:xfrm>
          <a:prstGeom prst="rect">
            <a:avLst/>
          </a:prstGeom>
          <a:noFill/>
          <a:ln w="12700">
            <a:noFill/>
            <a:miter lim="800000"/>
            <a:headEnd/>
            <a:tailEnd/>
          </a:ln>
        </p:spPr>
        <p:txBody>
          <a:bodyPr anchor="ctr">
            <a:spAutoFit/>
          </a:bodyPr>
          <a:lstStyle/>
          <a:p>
            <a:r>
              <a:rPr lang="en-US" sz="1600">
                <a:latin typeface="Arial" pitchFamily="34" charset="0"/>
              </a:rPr>
              <a:t>sense_out</a:t>
            </a:r>
          </a:p>
        </p:txBody>
      </p:sp>
      <p:sp>
        <p:nvSpPr>
          <p:cNvPr id="144410" name="Text Box 59"/>
          <p:cNvSpPr txBox="1">
            <a:spLocks noChangeArrowheads="1"/>
          </p:cNvSpPr>
          <p:nvPr/>
        </p:nvSpPr>
        <p:spPr bwMode="auto">
          <a:xfrm>
            <a:off x="8839201" y="4876801"/>
            <a:ext cx="1057275" cy="366713"/>
          </a:xfrm>
          <a:prstGeom prst="rect">
            <a:avLst/>
          </a:prstGeom>
          <a:noFill/>
          <a:ln w="12700">
            <a:noFill/>
            <a:miter lim="800000"/>
            <a:headEnd/>
            <a:tailEnd/>
          </a:ln>
        </p:spPr>
        <p:txBody>
          <a:bodyPr wrap="none" anchor="ctr">
            <a:spAutoFit/>
          </a:bodyPr>
          <a:lstStyle/>
          <a:p>
            <a:pPr algn="ctr"/>
            <a:r>
              <a:rPr lang="en-US">
                <a:latin typeface="Arial" pitchFamily="34" charset="0"/>
                <a:sym typeface="Symbol" pitchFamily="18" charset="2"/>
              </a:rPr>
              <a:t></a:t>
            </a:r>
            <a:r>
              <a:rPr lang="en-US">
                <a:latin typeface="Arial" pitchFamily="34" charset="0"/>
              </a:rPr>
              <a:t>V = V</a:t>
            </a:r>
            <a:r>
              <a:rPr lang="en-US" baseline="-25000">
                <a:latin typeface="Arial" pitchFamily="34" charset="0"/>
              </a:rPr>
              <a:t>dd</a:t>
            </a:r>
            <a:endParaRPr lang="en-US">
              <a:latin typeface="Arial" pitchFamily="34" charset="0"/>
            </a:endParaRPr>
          </a:p>
        </p:txBody>
      </p:sp>
      <p:cxnSp>
        <p:nvCxnSpPr>
          <p:cNvPr id="144411" name="AutoShape 60"/>
          <p:cNvCxnSpPr>
            <a:cxnSpLocks noChangeShapeType="1"/>
            <a:stCxn id="144410" idx="1"/>
            <a:endCxn id="144405" idx="1"/>
          </p:cNvCxnSpPr>
          <p:nvPr/>
        </p:nvCxnSpPr>
        <p:spPr bwMode="auto">
          <a:xfrm rot="10800000" flipV="1">
            <a:off x="7962900" y="5060950"/>
            <a:ext cx="1485900" cy="501650"/>
          </a:xfrm>
          <a:prstGeom prst="curvedConnector4">
            <a:avLst>
              <a:gd name="adj1" fmla="val 50000"/>
              <a:gd name="adj2" fmla="val 145569"/>
            </a:avLst>
          </a:prstGeom>
          <a:noFill/>
          <a:ln w="12700">
            <a:solidFill>
              <a:srgbClr val="0000B6"/>
            </a:solidFill>
            <a:round/>
            <a:headEnd/>
            <a:tailEnd type="triangle" w="med" len="med"/>
          </a:ln>
        </p:spPr>
      </p:cxnSp>
      <p:grpSp>
        <p:nvGrpSpPr>
          <p:cNvPr id="9" name="Group 61"/>
          <p:cNvGrpSpPr>
            <a:grpSpLocks/>
          </p:cNvGrpSpPr>
          <p:nvPr/>
        </p:nvGrpSpPr>
        <p:grpSpPr bwMode="auto">
          <a:xfrm rot="16200000" flipH="1">
            <a:off x="4762500" y="4991100"/>
            <a:ext cx="304800" cy="533400"/>
            <a:chOff x="1776" y="2064"/>
            <a:chExt cx="192" cy="336"/>
          </a:xfrm>
        </p:grpSpPr>
        <p:grpSp>
          <p:nvGrpSpPr>
            <p:cNvPr id="10" name="Group 62"/>
            <p:cNvGrpSpPr>
              <a:grpSpLocks/>
            </p:cNvGrpSpPr>
            <p:nvPr/>
          </p:nvGrpSpPr>
          <p:grpSpPr bwMode="auto">
            <a:xfrm>
              <a:off x="1824" y="2064"/>
              <a:ext cx="144" cy="336"/>
              <a:chOff x="1824" y="1488"/>
              <a:chExt cx="144" cy="336"/>
            </a:xfrm>
          </p:grpSpPr>
          <p:sp>
            <p:nvSpPr>
              <p:cNvPr id="144593" name="Line 63"/>
              <p:cNvSpPr>
                <a:spLocks noChangeShapeType="1"/>
              </p:cNvSpPr>
              <p:nvPr/>
            </p:nvSpPr>
            <p:spPr bwMode="auto">
              <a:xfrm flipH="1">
                <a:off x="1872" y="1584"/>
                <a:ext cx="96" cy="0"/>
              </a:xfrm>
              <a:prstGeom prst="line">
                <a:avLst/>
              </a:prstGeom>
              <a:noFill/>
              <a:ln w="12700">
                <a:solidFill>
                  <a:schemeClr val="tx1"/>
                </a:solidFill>
                <a:round/>
                <a:headEnd/>
                <a:tailEnd/>
              </a:ln>
            </p:spPr>
            <p:txBody>
              <a:bodyPr wrap="none" anchor="ctr"/>
              <a:lstStyle/>
              <a:p>
                <a:endParaRPr lang="en-US"/>
              </a:p>
            </p:txBody>
          </p:sp>
          <p:sp>
            <p:nvSpPr>
              <p:cNvPr id="144594" name="Line 64"/>
              <p:cNvSpPr>
                <a:spLocks noChangeShapeType="1"/>
              </p:cNvSpPr>
              <p:nvPr/>
            </p:nvSpPr>
            <p:spPr bwMode="auto">
              <a:xfrm>
                <a:off x="1872" y="1584"/>
                <a:ext cx="0" cy="144"/>
              </a:xfrm>
              <a:prstGeom prst="line">
                <a:avLst/>
              </a:prstGeom>
              <a:noFill/>
              <a:ln w="12700">
                <a:solidFill>
                  <a:schemeClr val="tx1"/>
                </a:solidFill>
                <a:round/>
                <a:headEnd/>
                <a:tailEnd/>
              </a:ln>
            </p:spPr>
            <p:txBody>
              <a:bodyPr wrap="none" anchor="ctr"/>
              <a:lstStyle/>
              <a:p>
                <a:endParaRPr lang="en-US"/>
              </a:p>
            </p:txBody>
          </p:sp>
          <p:sp>
            <p:nvSpPr>
              <p:cNvPr id="144595" name="Line 65"/>
              <p:cNvSpPr>
                <a:spLocks noChangeShapeType="1"/>
              </p:cNvSpPr>
              <p:nvPr/>
            </p:nvSpPr>
            <p:spPr bwMode="auto">
              <a:xfrm>
                <a:off x="1872" y="1728"/>
                <a:ext cx="96" cy="0"/>
              </a:xfrm>
              <a:prstGeom prst="line">
                <a:avLst/>
              </a:prstGeom>
              <a:noFill/>
              <a:ln w="12700">
                <a:solidFill>
                  <a:schemeClr val="tx1"/>
                </a:solidFill>
                <a:round/>
                <a:headEnd/>
                <a:tailEnd/>
              </a:ln>
            </p:spPr>
            <p:txBody>
              <a:bodyPr wrap="none" anchor="ctr"/>
              <a:lstStyle/>
              <a:p>
                <a:endParaRPr lang="en-US"/>
              </a:p>
            </p:txBody>
          </p:sp>
          <p:sp>
            <p:nvSpPr>
              <p:cNvPr id="144596" name="Line 66"/>
              <p:cNvSpPr>
                <a:spLocks noChangeShapeType="1"/>
              </p:cNvSpPr>
              <p:nvPr/>
            </p:nvSpPr>
            <p:spPr bwMode="auto">
              <a:xfrm>
                <a:off x="1968" y="1728"/>
                <a:ext cx="0" cy="96"/>
              </a:xfrm>
              <a:prstGeom prst="line">
                <a:avLst/>
              </a:prstGeom>
              <a:noFill/>
              <a:ln w="12700">
                <a:solidFill>
                  <a:schemeClr val="tx1"/>
                </a:solidFill>
                <a:round/>
                <a:headEnd/>
                <a:tailEnd/>
              </a:ln>
            </p:spPr>
            <p:txBody>
              <a:bodyPr wrap="none" anchor="ctr"/>
              <a:lstStyle/>
              <a:p>
                <a:endParaRPr lang="en-US"/>
              </a:p>
            </p:txBody>
          </p:sp>
          <p:sp>
            <p:nvSpPr>
              <p:cNvPr id="144597" name="Line 67"/>
              <p:cNvSpPr>
                <a:spLocks noChangeShapeType="1"/>
              </p:cNvSpPr>
              <p:nvPr/>
            </p:nvSpPr>
            <p:spPr bwMode="auto">
              <a:xfrm>
                <a:off x="1968" y="1488"/>
                <a:ext cx="0" cy="96"/>
              </a:xfrm>
              <a:prstGeom prst="line">
                <a:avLst/>
              </a:prstGeom>
              <a:noFill/>
              <a:ln w="12700">
                <a:solidFill>
                  <a:schemeClr val="tx1"/>
                </a:solidFill>
                <a:round/>
                <a:headEnd/>
                <a:tailEnd/>
              </a:ln>
            </p:spPr>
            <p:txBody>
              <a:bodyPr wrap="none" anchor="ctr"/>
              <a:lstStyle/>
              <a:p>
                <a:endParaRPr lang="en-US"/>
              </a:p>
            </p:txBody>
          </p:sp>
          <p:sp>
            <p:nvSpPr>
              <p:cNvPr id="144598" name="Line 68"/>
              <p:cNvSpPr>
                <a:spLocks noChangeShapeType="1"/>
              </p:cNvSpPr>
              <p:nvPr/>
            </p:nvSpPr>
            <p:spPr bwMode="auto">
              <a:xfrm>
                <a:off x="1824" y="1584"/>
                <a:ext cx="0" cy="144"/>
              </a:xfrm>
              <a:prstGeom prst="line">
                <a:avLst/>
              </a:prstGeom>
              <a:noFill/>
              <a:ln w="12700">
                <a:solidFill>
                  <a:schemeClr val="tx1"/>
                </a:solidFill>
                <a:round/>
                <a:headEnd/>
                <a:tailEnd/>
              </a:ln>
            </p:spPr>
            <p:txBody>
              <a:bodyPr wrap="none" anchor="ctr"/>
              <a:lstStyle/>
              <a:p>
                <a:endParaRPr lang="en-US"/>
              </a:p>
            </p:txBody>
          </p:sp>
        </p:grpSp>
        <p:sp>
          <p:nvSpPr>
            <p:cNvPr id="144592" name="Oval 69"/>
            <p:cNvSpPr>
              <a:spLocks noChangeArrowheads="1"/>
            </p:cNvSpPr>
            <p:nvPr/>
          </p:nvSpPr>
          <p:spPr bwMode="auto">
            <a:xfrm>
              <a:off x="1776" y="2208"/>
              <a:ext cx="48" cy="48"/>
            </a:xfrm>
            <a:prstGeom prst="ellipse">
              <a:avLst/>
            </a:prstGeom>
            <a:noFill/>
            <a:ln w="12700">
              <a:solidFill>
                <a:schemeClr val="tx1"/>
              </a:solidFill>
              <a:round/>
              <a:headEnd/>
              <a:tailEnd/>
            </a:ln>
          </p:spPr>
          <p:txBody>
            <a:bodyPr wrap="none" anchor="ctr"/>
            <a:lstStyle/>
            <a:p>
              <a:endParaRPr lang="en-US"/>
            </a:p>
          </p:txBody>
        </p:sp>
      </p:grpSp>
      <p:grpSp>
        <p:nvGrpSpPr>
          <p:cNvPr id="11" name="Group 70"/>
          <p:cNvGrpSpPr>
            <a:grpSpLocks/>
          </p:cNvGrpSpPr>
          <p:nvPr/>
        </p:nvGrpSpPr>
        <p:grpSpPr bwMode="auto">
          <a:xfrm rot="16200000" flipH="1">
            <a:off x="7048500" y="4991100"/>
            <a:ext cx="304800" cy="533400"/>
            <a:chOff x="1776" y="2064"/>
            <a:chExt cx="192" cy="336"/>
          </a:xfrm>
        </p:grpSpPr>
        <p:grpSp>
          <p:nvGrpSpPr>
            <p:cNvPr id="12" name="Group 71"/>
            <p:cNvGrpSpPr>
              <a:grpSpLocks/>
            </p:cNvGrpSpPr>
            <p:nvPr/>
          </p:nvGrpSpPr>
          <p:grpSpPr bwMode="auto">
            <a:xfrm>
              <a:off x="1824" y="2064"/>
              <a:ext cx="144" cy="336"/>
              <a:chOff x="1824" y="1488"/>
              <a:chExt cx="144" cy="336"/>
            </a:xfrm>
          </p:grpSpPr>
          <p:sp>
            <p:nvSpPr>
              <p:cNvPr id="144585" name="Line 72"/>
              <p:cNvSpPr>
                <a:spLocks noChangeShapeType="1"/>
              </p:cNvSpPr>
              <p:nvPr/>
            </p:nvSpPr>
            <p:spPr bwMode="auto">
              <a:xfrm flipH="1">
                <a:off x="1872" y="1584"/>
                <a:ext cx="96" cy="0"/>
              </a:xfrm>
              <a:prstGeom prst="line">
                <a:avLst/>
              </a:prstGeom>
              <a:noFill/>
              <a:ln w="12700">
                <a:solidFill>
                  <a:schemeClr val="tx1"/>
                </a:solidFill>
                <a:round/>
                <a:headEnd/>
                <a:tailEnd/>
              </a:ln>
            </p:spPr>
            <p:txBody>
              <a:bodyPr wrap="none" anchor="ctr"/>
              <a:lstStyle/>
              <a:p>
                <a:endParaRPr lang="en-US"/>
              </a:p>
            </p:txBody>
          </p:sp>
          <p:sp>
            <p:nvSpPr>
              <p:cNvPr id="144586" name="Line 73"/>
              <p:cNvSpPr>
                <a:spLocks noChangeShapeType="1"/>
              </p:cNvSpPr>
              <p:nvPr/>
            </p:nvSpPr>
            <p:spPr bwMode="auto">
              <a:xfrm>
                <a:off x="1872" y="1584"/>
                <a:ext cx="0" cy="144"/>
              </a:xfrm>
              <a:prstGeom prst="line">
                <a:avLst/>
              </a:prstGeom>
              <a:noFill/>
              <a:ln w="12700">
                <a:solidFill>
                  <a:schemeClr val="tx1"/>
                </a:solidFill>
                <a:round/>
                <a:headEnd/>
                <a:tailEnd/>
              </a:ln>
            </p:spPr>
            <p:txBody>
              <a:bodyPr wrap="none" anchor="ctr"/>
              <a:lstStyle/>
              <a:p>
                <a:endParaRPr lang="en-US"/>
              </a:p>
            </p:txBody>
          </p:sp>
          <p:sp>
            <p:nvSpPr>
              <p:cNvPr id="144587" name="Line 74"/>
              <p:cNvSpPr>
                <a:spLocks noChangeShapeType="1"/>
              </p:cNvSpPr>
              <p:nvPr/>
            </p:nvSpPr>
            <p:spPr bwMode="auto">
              <a:xfrm>
                <a:off x="1872" y="1728"/>
                <a:ext cx="96" cy="0"/>
              </a:xfrm>
              <a:prstGeom prst="line">
                <a:avLst/>
              </a:prstGeom>
              <a:noFill/>
              <a:ln w="12700">
                <a:solidFill>
                  <a:schemeClr val="tx1"/>
                </a:solidFill>
                <a:round/>
                <a:headEnd/>
                <a:tailEnd/>
              </a:ln>
            </p:spPr>
            <p:txBody>
              <a:bodyPr wrap="none" anchor="ctr"/>
              <a:lstStyle/>
              <a:p>
                <a:endParaRPr lang="en-US"/>
              </a:p>
            </p:txBody>
          </p:sp>
          <p:sp>
            <p:nvSpPr>
              <p:cNvPr id="144588" name="Line 75"/>
              <p:cNvSpPr>
                <a:spLocks noChangeShapeType="1"/>
              </p:cNvSpPr>
              <p:nvPr/>
            </p:nvSpPr>
            <p:spPr bwMode="auto">
              <a:xfrm>
                <a:off x="1968" y="1728"/>
                <a:ext cx="0" cy="96"/>
              </a:xfrm>
              <a:prstGeom prst="line">
                <a:avLst/>
              </a:prstGeom>
              <a:noFill/>
              <a:ln w="12700">
                <a:solidFill>
                  <a:schemeClr val="tx1"/>
                </a:solidFill>
                <a:round/>
                <a:headEnd/>
                <a:tailEnd/>
              </a:ln>
            </p:spPr>
            <p:txBody>
              <a:bodyPr wrap="none" anchor="ctr"/>
              <a:lstStyle/>
              <a:p>
                <a:endParaRPr lang="en-US"/>
              </a:p>
            </p:txBody>
          </p:sp>
          <p:sp>
            <p:nvSpPr>
              <p:cNvPr id="144589" name="Line 76"/>
              <p:cNvSpPr>
                <a:spLocks noChangeShapeType="1"/>
              </p:cNvSpPr>
              <p:nvPr/>
            </p:nvSpPr>
            <p:spPr bwMode="auto">
              <a:xfrm>
                <a:off x="1968" y="1488"/>
                <a:ext cx="0" cy="96"/>
              </a:xfrm>
              <a:prstGeom prst="line">
                <a:avLst/>
              </a:prstGeom>
              <a:noFill/>
              <a:ln w="12700">
                <a:solidFill>
                  <a:schemeClr val="tx1"/>
                </a:solidFill>
                <a:round/>
                <a:headEnd/>
                <a:tailEnd/>
              </a:ln>
            </p:spPr>
            <p:txBody>
              <a:bodyPr wrap="none" anchor="ctr"/>
              <a:lstStyle/>
              <a:p>
                <a:endParaRPr lang="en-US"/>
              </a:p>
            </p:txBody>
          </p:sp>
          <p:sp>
            <p:nvSpPr>
              <p:cNvPr id="144590" name="Line 77"/>
              <p:cNvSpPr>
                <a:spLocks noChangeShapeType="1"/>
              </p:cNvSpPr>
              <p:nvPr/>
            </p:nvSpPr>
            <p:spPr bwMode="auto">
              <a:xfrm>
                <a:off x="1824" y="1584"/>
                <a:ext cx="0" cy="144"/>
              </a:xfrm>
              <a:prstGeom prst="line">
                <a:avLst/>
              </a:prstGeom>
              <a:noFill/>
              <a:ln w="12700">
                <a:solidFill>
                  <a:schemeClr val="tx1"/>
                </a:solidFill>
                <a:round/>
                <a:headEnd/>
                <a:tailEnd/>
              </a:ln>
            </p:spPr>
            <p:txBody>
              <a:bodyPr wrap="none" anchor="ctr"/>
              <a:lstStyle/>
              <a:p>
                <a:endParaRPr lang="en-US"/>
              </a:p>
            </p:txBody>
          </p:sp>
        </p:grpSp>
        <p:sp>
          <p:nvSpPr>
            <p:cNvPr id="144584" name="Oval 78"/>
            <p:cNvSpPr>
              <a:spLocks noChangeArrowheads="1"/>
            </p:cNvSpPr>
            <p:nvPr/>
          </p:nvSpPr>
          <p:spPr bwMode="auto">
            <a:xfrm>
              <a:off x="1776" y="2208"/>
              <a:ext cx="48" cy="48"/>
            </a:xfrm>
            <a:prstGeom prst="ellipse">
              <a:avLst/>
            </a:prstGeom>
            <a:noFill/>
            <a:ln w="12700">
              <a:solidFill>
                <a:schemeClr val="tx1"/>
              </a:solidFill>
              <a:round/>
              <a:headEnd/>
              <a:tailEnd/>
            </a:ln>
          </p:spPr>
          <p:txBody>
            <a:bodyPr wrap="none" anchor="ctr"/>
            <a:lstStyle/>
            <a:p>
              <a:endParaRPr lang="en-US"/>
            </a:p>
          </p:txBody>
        </p:sp>
      </p:grpSp>
      <p:sp>
        <p:nvSpPr>
          <p:cNvPr id="144414" name="Line 79"/>
          <p:cNvSpPr>
            <a:spLocks noChangeShapeType="1"/>
          </p:cNvSpPr>
          <p:nvPr/>
        </p:nvSpPr>
        <p:spPr bwMode="auto">
          <a:xfrm>
            <a:off x="5105400" y="5410200"/>
            <a:ext cx="152400" cy="0"/>
          </a:xfrm>
          <a:prstGeom prst="line">
            <a:avLst/>
          </a:prstGeom>
          <a:noFill/>
          <a:ln w="12700">
            <a:solidFill>
              <a:schemeClr val="tx1"/>
            </a:solidFill>
            <a:round/>
            <a:headEnd/>
            <a:tailEnd type="triangle" w="med" len="med"/>
          </a:ln>
        </p:spPr>
        <p:txBody>
          <a:bodyPr/>
          <a:lstStyle/>
          <a:p>
            <a:endParaRPr lang="en-US"/>
          </a:p>
        </p:txBody>
      </p:sp>
      <p:sp>
        <p:nvSpPr>
          <p:cNvPr id="144415" name="Line 80"/>
          <p:cNvSpPr>
            <a:spLocks noChangeShapeType="1"/>
          </p:cNvSpPr>
          <p:nvPr/>
        </p:nvSpPr>
        <p:spPr bwMode="auto">
          <a:xfrm flipH="1">
            <a:off x="6858000" y="5410200"/>
            <a:ext cx="152400" cy="0"/>
          </a:xfrm>
          <a:prstGeom prst="line">
            <a:avLst/>
          </a:prstGeom>
          <a:noFill/>
          <a:ln w="12700">
            <a:solidFill>
              <a:schemeClr val="tx1"/>
            </a:solidFill>
            <a:round/>
            <a:headEnd/>
            <a:tailEnd type="triangle" w="med" len="med"/>
          </a:ln>
        </p:spPr>
        <p:txBody>
          <a:bodyPr/>
          <a:lstStyle/>
          <a:p>
            <a:endParaRPr lang="en-US"/>
          </a:p>
        </p:txBody>
      </p:sp>
      <p:sp>
        <p:nvSpPr>
          <p:cNvPr id="144416" name="Line 81"/>
          <p:cNvSpPr>
            <a:spLocks noChangeShapeType="1"/>
          </p:cNvSpPr>
          <p:nvPr/>
        </p:nvSpPr>
        <p:spPr bwMode="auto">
          <a:xfrm>
            <a:off x="6019800" y="5181600"/>
            <a:ext cx="152400" cy="0"/>
          </a:xfrm>
          <a:prstGeom prst="line">
            <a:avLst/>
          </a:prstGeom>
          <a:noFill/>
          <a:ln w="28575">
            <a:solidFill>
              <a:schemeClr val="tx1"/>
            </a:solidFill>
            <a:round/>
            <a:headEnd/>
            <a:tailEnd/>
          </a:ln>
        </p:spPr>
        <p:txBody>
          <a:bodyPr/>
          <a:lstStyle/>
          <a:p>
            <a:endParaRPr lang="en-US"/>
          </a:p>
        </p:txBody>
      </p:sp>
      <p:sp>
        <p:nvSpPr>
          <p:cNvPr id="144417" name="Line 82"/>
          <p:cNvSpPr>
            <a:spLocks noChangeShapeType="1"/>
          </p:cNvSpPr>
          <p:nvPr/>
        </p:nvSpPr>
        <p:spPr bwMode="auto">
          <a:xfrm>
            <a:off x="4876800" y="4876800"/>
            <a:ext cx="0" cy="228600"/>
          </a:xfrm>
          <a:prstGeom prst="line">
            <a:avLst/>
          </a:prstGeom>
          <a:noFill/>
          <a:ln w="12700">
            <a:solidFill>
              <a:schemeClr val="tx1"/>
            </a:solidFill>
            <a:round/>
            <a:headEnd/>
            <a:tailEnd/>
          </a:ln>
        </p:spPr>
        <p:txBody>
          <a:bodyPr/>
          <a:lstStyle/>
          <a:p>
            <a:endParaRPr lang="en-US"/>
          </a:p>
        </p:txBody>
      </p:sp>
      <p:sp>
        <p:nvSpPr>
          <p:cNvPr id="144418" name="Line 83"/>
          <p:cNvSpPr>
            <a:spLocks noChangeShapeType="1"/>
          </p:cNvSpPr>
          <p:nvPr/>
        </p:nvSpPr>
        <p:spPr bwMode="auto">
          <a:xfrm>
            <a:off x="7239000" y="4876800"/>
            <a:ext cx="0" cy="228600"/>
          </a:xfrm>
          <a:prstGeom prst="line">
            <a:avLst/>
          </a:prstGeom>
          <a:noFill/>
          <a:ln w="12700">
            <a:solidFill>
              <a:schemeClr val="tx1"/>
            </a:solidFill>
            <a:round/>
            <a:headEnd/>
            <a:tailEnd/>
          </a:ln>
        </p:spPr>
        <p:txBody>
          <a:bodyPr/>
          <a:lstStyle/>
          <a:p>
            <a:endParaRPr lang="en-US"/>
          </a:p>
        </p:txBody>
      </p:sp>
      <p:grpSp>
        <p:nvGrpSpPr>
          <p:cNvPr id="13" name="Group 84"/>
          <p:cNvGrpSpPr>
            <a:grpSpLocks/>
          </p:cNvGrpSpPr>
          <p:nvPr/>
        </p:nvGrpSpPr>
        <p:grpSpPr bwMode="auto">
          <a:xfrm>
            <a:off x="5105400" y="4038600"/>
            <a:ext cx="228600" cy="533400"/>
            <a:chOff x="1824" y="1488"/>
            <a:chExt cx="144" cy="336"/>
          </a:xfrm>
        </p:grpSpPr>
        <p:sp>
          <p:nvSpPr>
            <p:cNvPr id="144577" name="Line 85"/>
            <p:cNvSpPr>
              <a:spLocks noChangeShapeType="1"/>
            </p:cNvSpPr>
            <p:nvPr/>
          </p:nvSpPr>
          <p:spPr bwMode="auto">
            <a:xfrm flipH="1">
              <a:off x="1872" y="1584"/>
              <a:ext cx="96" cy="0"/>
            </a:xfrm>
            <a:prstGeom prst="line">
              <a:avLst/>
            </a:prstGeom>
            <a:noFill/>
            <a:ln w="12700">
              <a:solidFill>
                <a:schemeClr val="tx1"/>
              </a:solidFill>
              <a:round/>
              <a:headEnd/>
              <a:tailEnd/>
            </a:ln>
          </p:spPr>
          <p:txBody>
            <a:bodyPr wrap="none" anchor="ctr"/>
            <a:lstStyle/>
            <a:p>
              <a:endParaRPr lang="en-US"/>
            </a:p>
          </p:txBody>
        </p:sp>
        <p:sp>
          <p:nvSpPr>
            <p:cNvPr id="144578" name="Line 86"/>
            <p:cNvSpPr>
              <a:spLocks noChangeShapeType="1"/>
            </p:cNvSpPr>
            <p:nvPr/>
          </p:nvSpPr>
          <p:spPr bwMode="auto">
            <a:xfrm>
              <a:off x="1872" y="1584"/>
              <a:ext cx="0" cy="144"/>
            </a:xfrm>
            <a:prstGeom prst="line">
              <a:avLst/>
            </a:prstGeom>
            <a:noFill/>
            <a:ln w="12700">
              <a:solidFill>
                <a:schemeClr val="tx1"/>
              </a:solidFill>
              <a:round/>
              <a:headEnd/>
              <a:tailEnd/>
            </a:ln>
          </p:spPr>
          <p:txBody>
            <a:bodyPr wrap="none" anchor="ctr"/>
            <a:lstStyle/>
            <a:p>
              <a:endParaRPr lang="en-US"/>
            </a:p>
          </p:txBody>
        </p:sp>
        <p:sp>
          <p:nvSpPr>
            <p:cNvPr id="144579" name="Line 87"/>
            <p:cNvSpPr>
              <a:spLocks noChangeShapeType="1"/>
            </p:cNvSpPr>
            <p:nvPr/>
          </p:nvSpPr>
          <p:spPr bwMode="auto">
            <a:xfrm>
              <a:off x="1872" y="1728"/>
              <a:ext cx="96" cy="0"/>
            </a:xfrm>
            <a:prstGeom prst="line">
              <a:avLst/>
            </a:prstGeom>
            <a:noFill/>
            <a:ln w="12700">
              <a:solidFill>
                <a:schemeClr val="tx1"/>
              </a:solidFill>
              <a:round/>
              <a:headEnd/>
              <a:tailEnd/>
            </a:ln>
          </p:spPr>
          <p:txBody>
            <a:bodyPr wrap="none" anchor="ctr"/>
            <a:lstStyle/>
            <a:p>
              <a:endParaRPr lang="en-US"/>
            </a:p>
          </p:txBody>
        </p:sp>
        <p:sp>
          <p:nvSpPr>
            <p:cNvPr id="144580" name="Line 88"/>
            <p:cNvSpPr>
              <a:spLocks noChangeShapeType="1"/>
            </p:cNvSpPr>
            <p:nvPr/>
          </p:nvSpPr>
          <p:spPr bwMode="auto">
            <a:xfrm>
              <a:off x="1968" y="1728"/>
              <a:ext cx="0" cy="96"/>
            </a:xfrm>
            <a:prstGeom prst="line">
              <a:avLst/>
            </a:prstGeom>
            <a:noFill/>
            <a:ln w="12700">
              <a:solidFill>
                <a:schemeClr val="tx1"/>
              </a:solidFill>
              <a:round/>
              <a:headEnd/>
              <a:tailEnd/>
            </a:ln>
          </p:spPr>
          <p:txBody>
            <a:bodyPr wrap="none" anchor="ctr"/>
            <a:lstStyle/>
            <a:p>
              <a:endParaRPr lang="en-US"/>
            </a:p>
          </p:txBody>
        </p:sp>
        <p:sp>
          <p:nvSpPr>
            <p:cNvPr id="144581" name="Line 89"/>
            <p:cNvSpPr>
              <a:spLocks noChangeShapeType="1"/>
            </p:cNvSpPr>
            <p:nvPr/>
          </p:nvSpPr>
          <p:spPr bwMode="auto">
            <a:xfrm>
              <a:off x="1968" y="1488"/>
              <a:ext cx="0" cy="96"/>
            </a:xfrm>
            <a:prstGeom prst="line">
              <a:avLst/>
            </a:prstGeom>
            <a:noFill/>
            <a:ln w="12700">
              <a:solidFill>
                <a:schemeClr val="tx1"/>
              </a:solidFill>
              <a:round/>
              <a:headEnd/>
              <a:tailEnd/>
            </a:ln>
          </p:spPr>
          <p:txBody>
            <a:bodyPr wrap="none" anchor="ctr"/>
            <a:lstStyle/>
            <a:p>
              <a:endParaRPr lang="en-US"/>
            </a:p>
          </p:txBody>
        </p:sp>
        <p:sp>
          <p:nvSpPr>
            <p:cNvPr id="144582" name="Line 90"/>
            <p:cNvSpPr>
              <a:spLocks noChangeShapeType="1"/>
            </p:cNvSpPr>
            <p:nvPr/>
          </p:nvSpPr>
          <p:spPr bwMode="auto">
            <a:xfrm>
              <a:off x="1824" y="1584"/>
              <a:ext cx="0" cy="144"/>
            </a:xfrm>
            <a:prstGeom prst="line">
              <a:avLst/>
            </a:prstGeom>
            <a:noFill/>
            <a:ln w="12700">
              <a:solidFill>
                <a:schemeClr val="tx1"/>
              </a:solidFill>
              <a:round/>
              <a:headEnd/>
              <a:tailEnd/>
            </a:ln>
          </p:spPr>
          <p:txBody>
            <a:bodyPr wrap="none" anchor="ctr"/>
            <a:lstStyle/>
            <a:p>
              <a:endParaRPr lang="en-US"/>
            </a:p>
          </p:txBody>
        </p:sp>
      </p:grpSp>
      <p:sp>
        <p:nvSpPr>
          <p:cNvPr id="144420" name="Line 91"/>
          <p:cNvSpPr>
            <a:spLocks noChangeShapeType="1"/>
          </p:cNvSpPr>
          <p:nvPr/>
        </p:nvSpPr>
        <p:spPr bwMode="auto">
          <a:xfrm>
            <a:off x="5638800" y="3276600"/>
            <a:ext cx="152400" cy="0"/>
          </a:xfrm>
          <a:prstGeom prst="line">
            <a:avLst/>
          </a:prstGeom>
          <a:noFill/>
          <a:ln w="12700">
            <a:solidFill>
              <a:schemeClr val="tx1"/>
            </a:solidFill>
            <a:round/>
            <a:headEnd/>
            <a:tailEnd/>
          </a:ln>
        </p:spPr>
        <p:txBody>
          <a:bodyPr wrap="none" anchor="ctr"/>
          <a:lstStyle/>
          <a:p>
            <a:endParaRPr lang="en-US"/>
          </a:p>
        </p:txBody>
      </p:sp>
      <p:sp>
        <p:nvSpPr>
          <p:cNvPr id="144421" name="Line 92"/>
          <p:cNvSpPr>
            <a:spLocks noChangeShapeType="1"/>
          </p:cNvSpPr>
          <p:nvPr/>
        </p:nvSpPr>
        <p:spPr bwMode="auto">
          <a:xfrm flipV="1">
            <a:off x="6781800" y="2971800"/>
            <a:ext cx="0" cy="228600"/>
          </a:xfrm>
          <a:prstGeom prst="line">
            <a:avLst/>
          </a:prstGeom>
          <a:noFill/>
          <a:ln w="12700">
            <a:solidFill>
              <a:schemeClr val="tx1"/>
            </a:solidFill>
            <a:round/>
            <a:headEnd/>
            <a:tailEnd type="triangle" w="med" len="med"/>
          </a:ln>
        </p:spPr>
        <p:txBody>
          <a:bodyPr wrap="none" anchor="ctr"/>
          <a:lstStyle/>
          <a:p>
            <a:endParaRPr lang="en-US"/>
          </a:p>
        </p:txBody>
      </p:sp>
      <p:grpSp>
        <p:nvGrpSpPr>
          <p:cNvPr id="14" name="Group 93"/>
          <p:cNvGrpSpPr>
            <a:grpSpLocks/>
          </p:cNvGrpSpPr>
          <p:nvPr/>
        </p:nvGrpSpPr>
        <p:grpSpPr bwMode="auto">
          <a:xfrm flipH="1">
            <a:off x="6781800" y="4038600"/>
            <a:ext cx="228600" cy="533400"/>
            <a:chOff x="1824" y="1488"/>
            <a:chExt cx="144" cy="336"/>
          </a:xfrm>
        </p:grpSpPr>
        <p:sp>
          <p:nvSpPr>
            <p:cNvPr id="144571" name="Line 94"/>
            <p:cNvSpPr>
              <a:spLocks noChangeShapeType="1"/>
            </p:cNvSpPr>
            <p:nvPr/>
          </p:nvSpPr>
          <p:spPr bwMode="auto">
            <a:xfrm flipH="1">
              <a:off x="1872" y="1584"/>
              <a:ext cx="96" cy="0"/>
            </a:xfrm>
            <a:prstGeom prst="line">
              <a:avLst/>
            </a:prstGeom>
            <a:noFill/>
            <a:ln w="12700">
              <a:solidFill>
                <a:schemeClr val="tx1"/>
              </a:solidFill>
              <a:round/>
              <a:headEnd/>
              <a:tailEnd/>
            </a:ln>
          </p:spPr>
          <p:txBody>
            <a:bodyPr wrap="none" anchor="ctr"/>
            <a:lstStyle/>
            <a:p>
              <a:endParaRPr lang="en-US"/>
            </a:p>
          </p:txBody>
        </p:sp>
        <p:sp>
          <p:nvSpPr>
            <p:cNvPr id="144572" name="Line 95"/>
            <p:cNvSpPr>
              <a:spLocks noChangeShapeType="1"/>
            </p:cNvSpPr>
            <p:nvPr/>
          </p:nvSpPr>
          <p:spPr bwMode="auto">
            <a:xfrm>
              <a:off x="1872" y="1584"/>
              <a:ext cx="0" cy="144"/>
            </a:xfrm>
            <a:prstGeom prst="line">
              <a:avLst/>
            </a:prstGeom>
            <a:noFill/>
            <a:ln w="12700">
              <a:solidFill>
                <a:schemeClr val="tx1"/>
              </a:solidFill>
              <a:round/>
              <a:headEnd/>
              <a:tailEnd/>
            </a:ln>
          </p:spPr>
          <p:txBody>
            <a:bodyPr wrap="none" anchor="ctr"/>
            <a:lstStyle/>
            <a:p>
              <a:endParaRPr lang="en-US"/>
            </a:p>
          </p:txBody>
        </p:sp>
        <p:sp>
          <p:nvSpPr>
            <p:cNvPr id="144573" name="Line 96"/>
            <p:cNvSpPr>
              <a:spLocks noChangeShapeType="1"/>
            </p:cNvSpPr>
            <p:nvPr/>
          </p:nvSpPr>
          <p:spPr bwMode="auto">
            <a:xfrm>
              <a:off x="1872" y="1728"/>
              <a:ext cx="96" cy="0"/>
            </a:xfrm>
            <a:prstGeom prst="line">
              <a:avLst/>
            </a:prstGeom>
            <a:noFill/>
            <a:ln w="12700">
              <a:solidFill>
                <a:schemeClr val="tx1"/>
              </a:solidFill>
              <a:round/>
              <a:headEnd/>
              <a:tailEnd/>
            </a:ln>
          </p:spPr>
          <p:txBody>
            <a:bodyPr wrap="none" anchor="ctr"/>
            <a:lstStyle/>
            <a:p>
              <a:endParaRPr lang="en-US"/>
            </a:p>
          </p:txBody>
        </p:sp>
        <p:sp>
          <p:nvSpPr>
            <p:cNvPr id="144574" name="Line 97"/>
            <p:cNvSpPr>
              <a:spLocks noChangeShapeType="1"/>
            </p:cNvSpPr>
            <p:nvPr/>
          </p:nvSpPr>
          <p:spPr bwMode="auto">
            <a:xfrm>
              <a:off x="1968" y="1728"/>
              <a:ext cx="0" cy="96"/>
            </a:xfrm>
            <a:prstGeom prst="line">
              <a:avLst/>
            </a:prstGeom>
            <a:noFill/>
            <a:ln w="12700">
              <a:solidFill>
                <a:schemeClr val="tx1"/>
              </a:solidFill>
              <a:round/>
              <a:headEnd/>
              <a:tailEnd/>
            </a:ln>
          </p:spPr>
          <p:txBody>
            <a:bodyPr wrap="none" anchor="ctr"/>
            <a:lstStyle/>
            <a:p>
              <a:endParaRPr lang="en-US"/>
            </a:p>
          </p:txBody>
        </p:sp>
        <p:sp>
          <p:nvSpPr>
            <p:cNvPr id="144575" name="Line 98"/>
            <p:cNvSpPr>
              <a:spLocks noChangeShapeType="1"/>
            </p:cNvSpPr>
            <p:nvPr/>
          </p:nvSpPr>
          <p:spPr bwMode="auto">
            <a:xfrm>
              <a:off x="1968" y="1488"/>
              <a:ext cx="0" cy="96"/>
            </a:xfrm>
            <a:prstGeom prst="line">
              <a:avLst/>
            </a:prstGeom>
            <a:noFill/>
            <a:ln w="12700">
              <a:solidFill>
                <a:schemeClr val="tx1"/>
              </a:solidFill>
              <a:round/>
              <a:headEnd/>
              <a:tailEnd/>
            </a:ln>
          </p:spPr>
          <p:txBody>
            <a:bodyPr wrap="none" anchor="ctr"/>
            <a:lstStyle/>
            <a:p>
              <a:endParaRPr lang="en-US"/>
            </a:p>
          </p:txBody>
        </p:sp>
        <p:sp>
          <p:nvSpPr>
            <p:cNvPr id="144576" name="Line 99"/>
            <p:cNvSpPr>
              <a:spLocks noChangeShapeType="1"/>
            </p:cNvSpPr>
            <p:nvPr/>
          </p:nvSpPr>
          <p:spPr bwMode="auto">
            <a:xfrm>
              <a:off x="1824" y="1584"/>
              <a:ext cx="0" cy="144"/>
            </a:xfrm>
            <a:prstGeom prst="line">
              <a:avLst/>
            </a:prstGeom>
            <a:noFill/>
            <a:ln w="12700">
              <a:solidFill>
                <a:schemeClr val="tx1"/>
              </a:solidFill>
              <a:round/>
              <a:headEnd/>
              <a:tailEnd/>
            </a:ln>
          </p:spPr>
          <p:txBody>
            <a:bodyPr wrap="none" anchor="ctr"/>
            <a:lstStyle/>
            <a:p>
              <a:endParaRPr lang="en-US"/>
            </a:p>
          </p:txBody>
        </p:sp>
      </p:grpSp>
      <p:sp>
        <p:nvSpPr>
          <p:cNvPr id="144423" name="Line 100"/>
          <p:cNvSpPr>
            <a:spLocks noChangeShapeType="1"/>
          </p:cNvSpPr>
          <p:nvPr/>
        </p:nvSpPr>
        <p:spPr bwMode="auto">
          <a:xfrm>
            <a:off x="7010400" y="4343400"/>
            <a:ext cx="228600" cy="0"/>
          </a:xfrm>
          <a:prstGeom prst="line">
            <a:avLst/>
          </a:prstGeom>
          <a:noFill/>
          <a:ln w="12700">
            <a:solidFill>
              <a:schemeClr val="tx1"/>
            </a:solidFill>
            <a:round/>
            <a:headEnd/>
            <a:tailEnd/>
          </a:ln>
        </p:spPr>
        <p:txBody>
          <a:bodyPr wrap="none" anchor="ctr"/>
          <a:lstStyle/>
          <a:p>
            <a:endParaRPr lang="en-US"/>
          </a:p>
        </p:txBody>
      </p:sp>
      <p:sp>
        <p:nvSpPr>
          <p:cNvPr id="144424" name="Line 101"/>
          <p:cNvSpPr>
            <a:spLocks noChangeShapeType="1"/>
          </p:cNvSpPr>
          <p:nvPr/>
        </p:nvSpPr>
        <p:spPr bwMode="auto">
          <a:xfrm>
            <a:off x="4648200" y="3505200"/>
            <a:ext cx="685800" cy="0"/>
          </a:xfrm>
          <a:prstGeom prst="line">
            <a:avLst/>
          </a:prstGeom>
          <a:noFill/>
          <a:ln w="12700">
            <a:solidFill>
              <a:schemeClr val="tx1"/>
            </a:solidFill>
            <a:round/>
            <a:headEnd/>
            <a:tailEnd/>
          </a:ln>
        </p:spPr>
        <p:txBody>
          <a:bodyPr wrap="none" anchor="ctr"/>
          <a:lstStyle/>
          <a:p>
            <a:endParaRPr lang="en-US"/>
          </a:p>
        </p:txBody>
      </p:sp>
      <p:sp>
        <p:nvSpPr>
          <p:cNvPr id="144425" name="Line 102"/>
          <p:cNvSpPr>
            <a:spLocks noChangeShapeType="1"/>
          </p:cNvSpPr>
          <p:nvPr/>
        </p:nvSpPr>
        <p:spPr bwMode="auto">
          <a:xfrm>
            <a:off x="6781800" y="3657600"/>
            <a:ext cx="685800" cy="0"/>
          </a:xfrm>
          <a:prstGeom prst="line">
            <a:avLst/>
          </a:prstGeom>
          <a:noFill/>
          <a:ln w="12700">
            <a:solidFill>
              <a:schemeClr val="tx1"/>
            </a:solidFill>
            <a:round/>
            <a:headEnd/>
            <a:tailEnd/>
          </a:ln>
        </p:spPr>
        <p:txBody>
          <a:bodyPr wrap="none" anchor="ctr"/>
          <a:lstStyle/>
          <a:p>
            <a:endParaRPr lang="en-US"/>
          </a:p>
        </p:txBody>
      </p:sp>
      <p:sp>
        <p:nvSpPr>
          <p:cNvPr id="144426" name="Line 103"/>
          <p:cNvSpPr>
            <a:spLocks noChangeShapeType="1"/>
          </p:cNvSpPr>
          <p:nvPr/>
        </p:nvSpPr>
        <p:spPr bwMode="auto">
          <a:xfrm flipH="1" flipV="1">
            <a:off x="7239000" y="1905000"/>
            <a:ext cx="0" cy="2438400"/>
          </a:xfrm>
          <a:prstGeom prst="line">
            <a:avLst/>
          </a:prstGeom>
          <a:noFill/>
          <a:ln w="12700">
            <a:solidFill>
              <a:schemeClr val="tx1"/>
            </a:solidFill>
            <a:round/>
            <a:headEnd/>
            <a:tailEnd/>
          </a:ln>
        </p:spPr>
        <p:txBody>
          <a:bodyPr wrap="none" anchor="ctr"/>
          <a:lstStyle/>
          <a:p>
            <a:endParaRPr lang="en-US"/>
          </a:p>
        </p:txBody>
      </p:sp>
      <p:grpSp>
        <p:nvGrpSpPr>
          <p:cNvPr id="15" name="Group 104"/>
          <p:cNvGrpSpPr>
            <a:grpSpLocks/>
          </p:cNvGrpSpPr>
          <p:nvPr/>
        </p:nvGrpSpPr>
        <p:grpSpPr bwMode="auto">
          <a:xfrm>
            <a:off x="4419600" y="5562600"/>
            <a:ext cx="381000" cy="381000"/>
            <a:chOff x="1536" y="3504"/>
            <a:chExt cx="240" cy="240"/>
          </a:xfrm>
        </p:grpSpPr>
        <p:sp>
          <p:nvSpPr>
            <p:cNvPr id="144569" name="AutoShape 105"/>
            <p:cNvSpPr>
              <a:spLocks noChangeArrowheads="1"/>
            </p:cNvSpPr>
            <p:nvPr/>
          </p:nvSpPr>
          <p:spPr bwMode="auto">
            <a:xfrm flipV="1">
              <a:off x="1536" y="3504"/>
              <a:ext cx="240" cy="192"/>
            </a:xfrm>
            <a:prstGeom prst="triangle">
              <a:avLst>
                <a:gd name="adj" fmla="val 50000"/>
              </a:avLst>
            </a:prstGeom>
            <a:noFill/>
            <a:ln w="12700">
              <a:solidFill>
                <a:schemeClr val="tx1"/>
              </a:solidFill>
              <a:miter lim="800000"/>
              <a:headEnd/>
              <a:tailEnd/>
            </a:ln>
          </p:spPr>
          <p:txBody>
            <a:bodyPr wrap="none" anchor="ctr"/>
            <a:lstStyle/>
            <a:p>
              <a:endParaRPr lang="en-US"/>
            </a:p>
          </p:txBody>
        </p:sp>
        <p:sp>
          <p:nvSpPr>
            <p:cNvPr id="144570" name="Oval 106"/>
            <p:cNvSpPr>
              <a:spLocks noChangeArrowheads="1"/>
            </p:cNvSpPr>
            <p:nvPr/>
          </p:nvSpPr>
          <p:spPr bwMode="auto">
            <a:xfrm>
              <a:off x="1632" y="3696"/>
              <a:ext cx="48" cy="48"/>
            </a:xfrm>
            <a:prstGeom prst="ellipse">
              <a:avLst/>
            </a:prstGeom>
            <a:noFill/>
            <a:ln w="12700">
              <a:solidFill>
                <a:schemeClr val="tx1"/>
              </a:solidFill>
              <a:round/>
              <a:headEnd/>
              <a:tailEnd/>
            </a:ln>
          </p:spPr>
          <p:txBody>
            <a:bodyPr wrap="none" anchor="ctr"/>
            <a:lstStyle/>
            <a:p>
              <a:endParaRPr lang="en-US"/>
            </a:p>
          </p:txBody>
        </p:sp>
      </p:grpSp>
      <p:grpSp>
        <p:nvGrpSpPr>
          <p:cNvPr id="16" name="Group 107"/>
          <p:cNvGrpSpPr>
            <a:grpSpLocks/>
          </p:cNvGrpSpPr>
          <p:nvPr/>
        </p:nvGrpSpPr>
        <p:grpSpPr bwMode="auto">
          <a:xfrm>
            <a:off x="7315200" y="5562600"/>
            <a:ext cx="381000" cy="381000"/>
            <a:chOff x="1536" y="3504"/>
            <a:chExt cx="240" cy="240"/>
          </a:xfrm>
        </p:grpSpPr>
        <p:sp>
          <p:nvSpPr>
            <p:cNvPr id="144567" name="AutoShape 108"/>
            <p:cNvSpPr>
              <a:spLocks noChangeArrowheads="1"/>
            </p:cNvSpPr>
            <p:nvPr/>
          </p:nvSpPr>
          <p:spPr bwMode="auto">
            <a:xfrm flipV="1">
              <a:off x="1536" y="3504"/>
              <a:ext cx="240" cy="192"/>
            </a:xfrm>
            <a:prstGeom prst="triangle">
              <a:avLst>
                <a:gd name="adj" fmla="val 50000"/>
              </a:avLst>
            </a:prstGeom>
            <a:noFill/>
            <a:ln w="12700">
              <a:solidFill>
                <a:schemeClr val="tx1"/>
              </a:solidFill>
              <a:miter lim="800000"/>
              <a:headEnd/>
              <a:tailEnd/>
            </a:ln>
          </p:spPr>
          <p:txBody>
            <a:bodyPr wrap="none" anchor="ctr"/>
            <a:lstStyle/>
            <a:p>
              <a:endParaRPr lang="en-US"/>
            </a:p>
          </p:txBody>
        </p:sp>
        <p:sp>
          <p:nvSpPr>
            <p:cNvPr id="144568" name="Oval 109"/>
            <p:cNvSpPr>
              <a:spLocks noChangeArrowheads="1"/>
            </p:cNvSpPr>
            <p:nvPr/>
          </p:nvSpPr>
          <p:spPr bwMode="auto">
            <a:xfrm>
              <a:off x="1632" y="3696"/>
              <a:ext cx="48" cy="48"/>
            </a:xfrm>
            <a:prstGeom prst="ellipse">
              <a:avLst/>
            </a:prstGeom>
            <a:noFill/>
            <a:ln w="12700">
              <a:solidFill>
                <a:schemeClr val="tx1"/>
              </a:solidFill>
              <a:round/>
              <a:headEnd/>
              <a:tailEnd/>
            </a:ln>
          </p:spPr>
          <p:txBody>
            <a:bodyPr wrap="none" anchor="ctr"/>
            <a:lstStyle/>
            <a:p>
              <a:endParaRPr lang="en-US"/>
            </a:p>
          </p:txBody>
        </p:sp>
      </p:grpSp>
      <p:sp>
        <p:nvSpPr>
          <p:cNvPr id="144429" name="Line 110"/>
          <p:cNvSpPr>
            <a:spLocks noChangeShapeType="1"/>
          </p:cNvSpPr>
          <p:nvPr/>
        </p:nvSpPr>
        <p:spPr bwMode="auto">
          <a:xfrm>
            <a:off x="4648200" y="5943600"/>
            <a:ext cx="0" cy="533400"/>
          </a:xfrm>
          <a:prstGeom prst="line">
            <a:avLst/>
          </a:prstGeom>
          <a:noFill/>
          <a:ln w="12700">
            <a:solidFill>
              <a:schemeClr val="tx1"/>
            </a:solidFill>
            <a:round/>
            <a:headEnd/>
            <a:tailEnd/>
          </a:ln>
        </p:spPr>
        <p:txBody>
          <a:bodyPr/>
          <a:lstStyle/>
          <a:p>
            <a:endParaRPr lang="en-US"/>
          </a:p>
        </p:txBody>
      </p:sp>
      <p:sp>
        <p:nvSpPr>
          <p:cNvPr id="144430" name="Line 111"/>
          <p:cNvSpPr>
            <a:spLocks noChangeShapeType="1"/>
          </p:cNvSpPr>
          <p:nvPr/>
        </p:nvSpPr>
        <p:spPr bwMode="auto">
          <a:xfrm>
            <a:off x="7467600" y="5943600"/>
            <a:ext cx="0" cy="533400"/>
          </a:xfrm>
          <a:prstGeom prst="line">
            <a:avLst/>
          </a:prstGeom>
          <a:noFill/>
          <a:ln w="12700">
            <a:solidFill>
              <a:schemeClr val="tx1"/>
            </a:solidFill>
            <a:round/>
            <a:headEnd/>
            <a:tailEnd/>
          </a:ln>
        </p:spPr>
        <p:txBody>
          <a:bodyPr/>
          <a:lstStyle/>
          <a:p>
            <a:endParaRPr lang="en-US"/>
          </a:p>
        </p:txBody>
      </p:sp>
      <p:sp>
        <p:nvSpPr>
          <p:cNvPr id="144431" name="Text Box 112"/>
          <p:cNvSpPr txBox="1">
            <a:spLocks noChangeArrowheads="1"/>
          </p:cNvSpPr>
          <p:nvPr/>
        </p:nvSpPr>
        <p:spPr bwMode="auto">
          <a:xfrm rot="-5400000">
            <a:off x="6645275" y="5927725"/>
            <a:ext cx="1219200" cy="336550"/>
          </a:xfrm>
          <a:prstGeom prst="rect">
            <a:avLst/>
          </a:prstGeom>
          <a:noFill/>
          <a:ln w="12700">
            <a:noFill/>
            <a:miter lim="800000"/>
            <a:headEnd/>
            <a:tailEnd/>
          </a:ln>
        </p:spPr>
        <p:txBody>
          <a:bodyPr anchor="ctr">
            <a:spAutoFit/>
          </a:bodyPr>
          <a:lstStyle/>
          <a:p>
            <a:r>
              <a:rPr lang="en-US" sz="1600">
                <a:latin typeface="Arial" pitchFamily="34" charset="0"/>
              </a:rPr>
              <a:t>!sense_out</a:t>
            </a:r>
          </a:p>
        </p:txBody>
      </p:sp>
      <p:grpSp>
        <p:nvGrpSpPr>
          <p:cNvPr id="17" name="Group 113"/>
          <p:cNvGrpSpPr>
            <a:grpSpLocks/>
          </p:cNvGrpSpPr>
          <p:nvPr/>
        </p:nvGrpSpPr>
        <p:grpSpPr bwMode="auto">
          <a:xfrm flipH="1">
            <a:off x="5334000" y="2286000"/>
            <a:ext cx="304800" cy="533400"/>
            <a:chOff x="1776" y="2064"/>
            <a:chExt cx="192" cy="336"/>
          </a:xfrm>
        </p:grpSpPr>
        <p:grpSp>
          <p:nvGrpSpPr>
            <p:cNvPr id="18" name="Group 114"/>
            <p:cNvGrpSpPr>
              <a:grpSpLocks/>
            </p:cNvGrpSpPr>
            <p:nvPr/>
          </p:nvGrpSpPr>
          <p:grpSpPr bwMode="auto">
            <a:xfrm>
              <a:off x="1824" y="2064"/>
              <a:ext cx="144" cy="336"/>
              <a:chOff x="1824" y="1488"/>
              <a:chExt cx="144" cy="336"/>
            </a:xfrm>
          </p:grpSpPr>
          <p:sp>
            <p:nvSpPr>
              <p:cNvPr id="144561" name="Line 115"/>
              <p:cNvSpPr>
                <a:spLocks noChangeShapeType="1"/>
              </p:cNvSpPr>
              <p:nvPr/>
            </p:nvSpPr>
            <p:spPr bwMode="auto">
              <a:xfrm flipH="1">
                <a:off x="1872" y="1584"/>
                <a:ext cx="96" cy="0"/>
              </a:xfrm>
              <a:prstGeom prst="line">
                <a:avLst/>
              </a:prstGeom>
              <a:noFill/>
              <a:ln w="12700">
                <a:solidFill>
                  <a:schemeClr val="tx1"/>
                </a:solidFill>
                <a:round/>
                <a:headEnd/>
                <a:tailEnd/>
              </a:ln>
            </p:spPr>
            <p:txBody>
              <a:bodyPr wrap="none" anchor="ctr"/>
              <a:lstStyle/>
              <a:p>
                <a:endParaRPr lang="en-US"/>
              </a:p>
            </p:txBody>
          </p:sp>
          <p:sp>
            <p:nvSpPr>
              <p:cNvPr id="144562" name="Line 116"/>
              <p:cNvSpPr>
                <a:spLocks noChangeShapeType="1"/>
              </p:cNvSpPr>
              <p:nvPr/>
            </p:nvSpPr>
            <p:spPr bwMode="auto">
              <a:xfrm>
                <a:off x="1872" y="1584"/>
                <a:ext cx="0" cy="144"/>
              </a:xfrm>
              <a:prstGeom prst="line">
                <a:avLst/>
              </a:prstGeom>
              <a:noFill/>
              <a:ln w="12700">
                <a:solidFill>
                  <a:schemeClr val="tx1"/>
                </a:solidFill>
                <a:round/>
                <a:headEnd/>
                <a:tailEnd/>
              </a:ln>
            </p:spPr>
            <p:txBody>
              <a:bodyPr wrap="none" anchor="ctr"/>
              <a:lstStyle/>
              <a:p>
                <a:endParaRPr lang="en-US"/>
              </a:p>
            </p:txBody>
          </p:sp>
          <p:sp>
            <p:nvSpPr>
              <p:cNvPr id="144563" name="Line 117"/>
              <p:cNvSpPr>
                <a:spLocks noChangeShapeType="1"/>
              </p:cNvSpPr>
              <p:nvPr/>
            </p:nvSpPr>
            <p:spPr bwMode="auto">
              <a:xfrm>
                <a:off x="1872" y="1728"/>
                <a:ext cx="96" cy="0"/>
              </a:xfrm>
              <a:prstGeom prst="line">
                <a:avLst/>
              </a:prstGeom>
              <a:noFill/>
              <a:ln w="12700">
                <a:solidFill>
                  <a:schemeClr val="tx1"/>
                </a:solidFill>
                <a:round/>
                <a:headEnd/>
                <a:tailEnd/>
              </a:ln>
            </p:spPr>
            <p:txBody>
              <a:bodyPr wrap="none" anchor="ctr"/>
              <a:lstStyle/>
              <a:p>
                <a:endParaRPr lang="en-US"/>
              </a:p>
            </p:txBody>
          </p:sp>
          <p:sp>
            <p:nvSpPr>
              <p:cNvPr id="144564" name="Line 118"/>
              <p:cNvSpPr>
                <a:spLocks noChangeShapeType="1"/>
              </p:cNvSpPr>
              <p:nvPr/>
            </p:nvSpPr>
            <p:spPr bwMode="auto">
              <a:xfrm>
                <a:off x="1968" y="1728"/>
                <a:ext cx="0" cy="96"/>
              </a:xfrm>
              <a:prstGeom prst="line">
                <a:avLst/>
              </a:prstGeom>
              <a:noFill/>
              <a:ln w="12700">
                <a:solidFill>
                  <a:schemeClr val="tx1"/>
                </a:solidFill>
                <a:round/>
                <a:headEnd/>
                <a:tailEnd/>
              </a:ln>
            </p:spPr>
            <p:txBody>
              <a:bodyPr wrap="none" anchor="ctr"/>
              <a:lstStyle/>
              <a:p>
                <a:endParaRPr lang="en-US"/>
              </a:p>
            </p:txBody>
          </p:sp>
          <p:sp>
            <p:nvSpPr>
              <p:cNvPr id="144565" name="Line 119"/>
              <p:cNvSpPr>
                <a:spLocks noChangeShapeType="1"/>
              </p:cNvSpPr>
              <p:nvPr/>
            </p:nvSpPr>
            <p:spPr bwMode="auto">
              <a:xfrm>
                <a:off x="1968" y="1488"/>
                <a:ext cx="0" cy="96"/>
              </a:xfrm>
              <a:prstGeom prst="line">
                <a:avLst/>
              </a:prstGeom>
              <a:noFill/>
              <a:ln w="12700">
                <a:solidFill>
                  <a:schemeClr val="tx1"/>
                </a:solidFill>
                <a:round/>
                <a:headEnd/>
                <a:tailEnd/>
              </a:ln>
            </p:spPr>
            <p:txBody>
              <a:bodyPr wrap="none" anchor="ctr"/>
              <a:lstStyle/>
              <a:p>
                <a:endParaRPr lang="en-US"/>
              </a:p>
            </p:txBody>
          </p:sp>
          <p:sp>
            <p:nvSpPr>
              <p:cNvPr id="144566" name="Line 120"/>
              <p:cNvSpPr>
                <a:spLocks noChangeShapeType="1"/>
              </p:cNvSpPr>
              <p:nvPr/>
            </p:nvSpPr>
            <p:spPr bwMode="auto">
              <a:xfrm>
                <a:off x="1824" y="1584"/>
                <a:ext cx="0" cy="144"/>
              </a:xfrm>
              <a:prstGeom prst="line">
                <a:avLst/>
              </a:prstGeom>
              <a:noFill/>
              <a:ln w="12700">
                <a:solidFill>
                  <a:schemeClr val="tx1"/>
                </a:solidFill>
                <a:round/>
                <a:headEnd/>
                <a:tailEnd/>
              </a:ln>
            </p:spPr>
            <p:txBody>
              <a:bodyPr wrap="none" anchor="ctr"/>
              <a:lstStyle/>
              <a:p>
                <a:endParaRPr lang="en-US"/>
              </a:p>
            </p:txBody>
          </p:sp>
        </p:grpSp>
        <p:sp>
          <p:nvSpPr>
            <p:cNvPr id="144560" name="Oval 121"/>
            <p:cNvSpPr>
              <a:spLocks noChangeArrowheads="1"/>
            </p:cNvSpPr>
            <p:nvPr/>
          </p:nvSpPr>
          <p:spPr bwMode="auto">
            <a:xfrm>
              <a:off x="1776" y="2208"/>
              <a:ext cx="48" cy="48"/>
            </a:xfrm>
            <a:prstGeom prst="ellipse">
              <a:avLst/>
            </a:prstGeom>
            <a:noFill/>
            <a:ln w="12700">
              <a:solidFill>
                <a:schemeClr val="tx1"/>
              </a:solidFill>
              <a:round/>
              <a:headEnd/>
              <a:tailEnd/>
            </a:ln>
          </p:spPr>
          <p:txBody>
            <a:bodyPr wrap="none" anchor="ctr"/>
            <a:lstStyle/>
            <a:p>
              <a:endParaRPr lang="en-US"/>
            </a:p>
          </p:txBody>
        </p:sp>
      </p:grpSp>
      <p:sp>
        <p:nvSpPr>
          <p:cNvPr id="144433" name="Line 122"/>
          <p:cNvSpPr>
            <a:spLocks noChangeShapeType="1"/>
          </p:cNvSpPr>
          <p:nvPr/>
        </p:nvSpPr>
        <p:spPr bwMode="auto">
          <a:xfrm>
            <a:off x="4876800" y="2819400"/>
            <a:ext cx="457200" cy="0"/>
          </a:xfrm>
          <a:prstGeom prst="line">
            <a:avLst/>
          </a:prstGeom>
          <a:noFill/>
          <a:ln w="12700">
            <a:solidFill>
              <a:schemeClr val="tx1"/>
            </a:solidFill>
            <a:round/>
            <a:headEnd/>
            <a:tailEnd/>
          </a:ln>
        </p:spPr>
        <p:txBody>
          <a:bodyPr/>
          <a:lstStyle/>
          <a:p>
            <a:endParaRPr lang="en-US"/>
          </a:p>
        </p:txBody>
      </p:sp>
      <p:sp>
        <p:nvSpPr>
          <p:cNvPr id="144434" name="Line 123"/>
          <p:cNvSpPr>
            <a:spLocks noChangeShapeType="1"/>
          </p:cNvSpPr>
          <p:nvPr/>
        </p:nvSpPr>
        <p:spPr bwMode="auto">
          <a:xfrm>
            <a:off x="6781800" y="2819400"/>
            <a:ext cx="457200" cy="0"/>
          </a:xfrm>
          <a:prstGeom prst="line">
            <a:avLst/>
          </a:prstGeom>
          <a:noFill/>
          <a:ln w="12700">
            <a:solidFill>
              <a:schemeClr val="tx1"/>
            </a:solidFill>
            <a:round/>
            <a:headEnd/>
            <a:tailEnd/>
          </a:ln>
        </p:spPr>
        <p:txBody>
          <a:bodyPr/>
          <a:lstStyle/>
          <a:p>
            <a:endParaRPr lang="en-US"/>
          </a:p>
        </p:txBody>
      </p:sp>
      <p:grpSp>
        <p:nvGrpSpPr>
          <p:cNvPr id="19" name="Group 124"/>
          <p:cNvGrpSpPr>
            <a:grpSpLocks/>
          </p:cNvGrpSpPr>
          <p:nvPr/>
        </p:nvGrpSpPr>
        <p:grpSpPr bwMode="auto">
          <a:xfrm>
            <a:off x="6477000" y="2286000"/>
            <a:ext cx="304800" cy="533400"/>
            <a:chOff x="1776" y="2064"/>
            <a:chExt cx="192" cy="336"/>
          </a:xfrm>
        </p:grpSpPr>
        <p:grpSp>
          <p:nvGrpSpPr>
            <p:cNvPr id="20" name="Group 125"/>
            <p:cNvGrpSpPr>
              <a:grpSpLocks/>
            </p:cNvGrpSpPr>
            <p:nvPr/>
          </p:nvGrpSpPr>
          <p:grpSpPr bwMode="auto">
            <a:xfrm>
              <a:off x="1824" y="2064"/>
              <a:ext cx="144" cy="336"/>
              <a:chOff x="1824" y="1488"/>
              <a:chExt cx="144" cy="336"/>
            </a:xfrm>
          </p:grpSpPr>
          <p:sp>
            <p:nvSpPr>
              <p:cNvPr id="144553" name="Line 126"/>
              <p:cNvSpPr>
                <a:spLocks noChangeShapeType="1"/>
              </p:cNvSpPr>
              <p:nvPr/>
            </p:nvSpPr>
            <p:spPr bwMode="auto">
              <a:xfrm flipH="1">
                <a:off x="1872" y="1584"/>
                <a:ext cx="96" cy="0"/>
              </a:xfrm>
              <a:prstGeom prst="line">
                <a:avLst/>
              </a:prstGeom>
              <a:noFill/>
              <a:ln w="12700">
                <a:solidFill>
                  <a:schemeClr val="tx1"/>
                </a:solidFill>
                <a:round/>
                <a:headEnd/>
                <a:tailEnd/>
              </a:ln>
            </p:spPr>
            <p:txBody>
              <a:bodyPr wrap="none" anchor="ctr"/>
              <a:lstStyle/>
              <a:p>
                <a:endParaRPr lang="en-US"/>
              </a:p>
            </p:txBody>
          </p:sp>
          <p:sp>
            <p:nvSpPr>
              <p:cNvPr id="144554" name="Line 127"/>
              <p:cNvSpPr>
                <a:spLocks noChangeShapeType="1"/>
              </p:cNvSpPr>
              <p:nvPr/>
            </p:nvSpPr>
            <p:spPr bwMode="auto">
              <a:xfrm>
                <a:off x="1872" y="1584"/>
                <a:ext cx="0" cy="144"/>
              </a:xfrm>
              <a:prstGeom prst="line">
                <a:avLst/>
              </a:prstGeom>
              <a:noFill/>
              <a:ln w="12700">
                <a:solidFill>
                  <a:schemeClr val="tx1"/>
                </a:solidFill>
                <a:round/>
                <a:headEnd/>
                <a:tailEnd/>
              </a:ln>
            </p:spPr>
            <p:txBody>
              <a:bodyPr wrap="none" anchor="ctr"/>
              <a:lstStyle/>
              <a:p>
                <a:endParaRPr lang="en-US"/>
              </a:p>
            </p:txBody>
          </p:sp>
          <p:sp>
            <p:nvSpPr>
              <p:cNvPr id="144555" name="Line 128"/>
              <p:cNvSpPr>
                <a:spLocks noChangeShapeType="1"/>
              </p:cNvSpPr>
              <p:nvPr/>
            </p:nvSpPr>
            <p:spPr bwMode="auto">
              <a:xfrm>
                <a:off x="1872" y="1728"/>
                <a:ext cx="96" cy="0"/>
              </a:xfrm>
              <a:prstGeom prst="line">
                <a:avLst/>
              </a:prstGeom>
              <a:noFill/>
              <a:ln w="12700">
                <a:solidFill>
                  <a:schemeClr val="tx1"/>
                </a:solidFill>
                <a:round/>
                <a:headEnd/>
                <a:tailEnd/>
              </a:ln>
            </p:spPr>
            <p:txBody>
              <a:bodyPr wrap="none" anchor="ctr"/>
              <a:lstStyle/>
              <a:p>
                <a:endParaRPr lang="en-US"/>
              </a:p>
            </p:txBody>
          </p:sp>
          <p:sp>
            <p:nvSpPr>
              <p:cNvPr id="144556" name="Line 129"/>
              <p:cNvSpPr>
                <a:spLocks noChangeShapeType="1"/>
              </p:cNvSpPr>
              <p:nvPr/>
            </p:nvSpPr>
            <p:spPr bwMode="auto">
              <a:xfrm>
                <a:off x="1968" y="1728"/>
                <a:ext cx="0" cy="96"/>
              </a:xfrm>
              <a:prstGeom prst="line">
                <a:avLst/>
              </a:prstGeom>
              <a:noFill/>
              <a:ln w="12700">
                <a:solidFill>
                  <a:schemeClr val="tx1"/>
                </a:solidFill>
                <a:round/>
                <a:headEnd/>
                <a:tailEnd/>
              </a:ln>
            </p:spPr>
            <p:txBody>
              <a:bodyPr wrap="none" anchor="ctr"/>
              <a:lstStyle/>
              <a:p>
                <a:endParaRPr lang="en-US"/>
              </a:p>
            </p:txBody>
          </p:sp>
          <p:sp>
            <p:nvSpPr>
              <p:cNvPr id="144557" name="Line 130"/>
              <p:cNvSpPr>
                <a:spLocks noChangeShapeType="1"/>
              </p:cNvSpPr>
              <p:nvPr/>
            </p:nvSpPr>
            <p:spPr bwMode="auto">
              <a:xfrm>
                <a:off x="1968" y="1488"/>
                <a:ext cx="0" cy="96"/>
              </a:xfrm>
              <a:prstGeom prst="line">
                <a:avLst/>
              </a:prstGeom>
              <a:noFill/>
              <a:ln w="12700">
                <a:solidFill>
                  <a:schemeClr val="tx1"/>
                </a:solidFill>
                <a:round/>
                <a:headEnd/>
                <a:tailEnd/>
              </a:ln>
            </p:spPr>
            <p:txBody>
              <a:bodyPr wrap="none" anchor="ctr"/>
              <a:lstStyle/>
              <a:p>
                <a:endParaRPr lang="en-US"/>
              </a:p>
            </p:txBody>
          </p:sp>
          <p:sp>
            <p:nvSpPr>
              <p:cNvPr id="144558" name="Line 131"/>
              <p:cNvSpPr>
                <a:spLocks noChangeShapeType="1"/>
              </p:cNvSpPr>
              <p:nvPr/>
            </p:nvSpPr>
            <p:spPr bwMode="auto">
              <a:xfrm>
                <a:off x="1824" y="1584"/>
                <a:ext cx="0" cy="144"/>
              </a:xfrm>
              <a:prstGeom prst="line">
                <a:avLst/>
              </a:prstGeom>
              <a:noFill/>
              <a:ln w="12700">
                <a:solidFill>
                  <a:schemeClr val="tx1"/>
                </a:solidFill>
                <a:round/>
                <a:headEnd/>
                <a:tailEnd/>
              </a:ln>
            </p:spPr>
            <p:txBody>
              <a:bodyPr wrap="none" anchor="ctr"/>
              <a:lstStyle/>
              <a:p>
                <a:endParaRPr lang="en-US"/>
              </a:p>
            </p:txBody>
          </p:sp>
        </p:grpSp>
        <p:sp>
          <p:nvSpPr>
            <p:cNvPr id="144552" name="Oval 132"/>
            <p:cNvSpPr>
              <a:spLocks noChangeArrowheads="1"/>
            </p:cNvSpPr>
            <p:nvPr/>
          </p:nvSpPr>
          <p:spPr bwMode="auto">
            <a:xfrm>
              <a:off x="1776" y="2208"/>
              <a:ext cx="48" cy="48"/>
            </a:xfrm>
            <a:prstGeom prst="ellipse">
              <a:avLst/>
            </a:prstGeom>
            <a:noFill/>
            <a:ln w="12700">
              <a:solidFill>
                <a:schemeClr val="tx1"/>
              </a:solidFill>
              <a:round/>
              <a:headEnd/>
              <a:tailEnd/>
            </a:ln>
          </p:spPr>
          <p:txBody>
            <a:bodyPr wrap="none" anchor="ctr"/>
            <a:lstStyle/>
            <a:p>
              <a:endParaRPr lang="en-US"/>
            </a:p>
          </p:txBody>
        </p:sp>
      </p:grpSp>
      <p:sp>
        <p:nvSpPr>
          <p:cNvPr id="144436" name="Line 133"/>
          <p:cNvSpPr>
            <a:spLocks noChangeShapeType="1"/>
          </p:cNvSpPr>
          <p:nvPr/>
        </p:nvSpPr>
        <p:spPr bwMode="auto">
          <a:xfrm flipV="1">
            <a:off x="5334000" y="2209800"/>
            <a:ext cx="0" cy="228600"/>
          </a:xfrm>
          <a:prstGeom prst="line">
            <a:avLst/>
          </a:prstGeom>
          <a:noFill/>
          <a:ln w="12700">
            <a:solidFill>
              <a:schemeClr val="tx1"/>
            </a:solidFill>
            <a:round/>
            <a:headEnd/>
            <a:tailEnd type="triangle" w="med" len="med"/>
          </a:ln>
        </p:spPr>
        <p:txBody>
          <a:bodyPr/>
          <a:lstStyle/>
          <a:p>
            <a:endParaRPr lang="en-US"/>
          </a:p>
        </p:txBody>
      </p:sp>
      <p:sp>
        <p:nvSpPr>
          <p:cNvPr id="144437" name="Line 134"/>
          <p:cNvSpPr>
            <a:spLocks noChangeShapeType="1"/>
          </p:cNvSpPr>
          <p:nvPr/>
        </p:nvSpPr>
        <p:spPr bwMode="auto">
          <a:xfrm flipV="1">
            <a:off x="6781800" y="2209800"/>
            <a:ext cx="0" cy="228600"/>
          </a:xfrm>
          <a:prstGeom prst="line">
            <a:avLst/>
          </a:prstGeom>
          <a:noFill/>
          <a:ln w="12700">
            <a:solidFill>
              <a:schemeClr val="tx1"/>
            </a:solidFill>
            <a:round/>
            <a:headEnd/>
            <a:tailEnd type="triangle" w="med" len="med"/>
          </a:ln>
        </p:spPr>
        <p:txBody>
          <a:bodyPr/>
          <a:lstStyle/>
          <a:p>
            <a:endParaRPr lang="en-US"/>
          </a:p>
        </p:txBody>
      </p:sp>
      <p:grpSp>
        <p:nvGrpSpPr>
          <p:cNvPr id="21" name="Group 135"/>
          <p:cNvGrpSpPr>
            <a:grpSpLocks/>
          </p:cNvGrpSpPr>
          <p:nvPr/>
        </p:nvGrpSpPr>
        <p:grpSpPr bwMode="auto">
          <a:xfrm flipH="1">
            <a:off x="4114800" y="762000"/>
            <a:ext cx="304800" cy="533400"/>
            <a:chOff x="1776" y="2064"/>
            <a:chExt cx="192" cy="336"/>
          </a:xfrm>
        </p:grpSpPr>
        <p:grpSp>
          <p:nvGrpSpPr>
            <p:cNvPr id="22" name="Group 136"/>
            <p:cNvGrpSpPr>
              <a:grpSpLocks/>
            </p:cNvGrpSpPr>
            <p:nvPr/>
          </p:nvGrpSpPr>
          <p:grpSpPr bwMode="auto">
            <a:xfrm>
              <a:off x="1824" y="2064"/>
              <a:ext cx="144" cy="336"/>
              <a:chOff x="1824" y="1488"/>
              <a:chExt cx="144" cy="336"/>
            </a:xfrm>
          </p:grpSpPr>
          <p:sp>
            <p:nvSpPr>
              <p:cNvPr id="144545" name="Line 137"/>
              <p:cNvSpPr>
                <a:spLocks noChangeShapeType="1"/>
              </p:cNvSpPr>
              <p:nvPr/>
            </p:nvSpPr>
            <p:spPr bwMode="auto">
              <a:xfrm flipH="1">
                <a:off x="1872" y="1584"/>
                <a:ext cx="96" cy="0"/>
              </a:xfrm>
              <a:prstGeom prst="line">
                <a:avLst/>
              </a:prstGeom>
              <a:noFill/>
              <a:ln w="12700">
                <a:solidFill>
                  <a:schemeClr val="tx1"/>
                </a:solidFill>
                <a:round/>
                <a:headEnd/>
                <a:tailEnd/>
              </a:ln>
            </p:spPr>
            <p:txBody>
              <a:bodyPr wrap="none" anchor="ctr"/>
              <a:lstStyle/>
              <a:p>
                <a:endParaRPr lang="en-US"/>
              </a:p>
            </p:txBody>
          </p:sp>
          <p:sp>
            <p:nvSpPr>
              <p:cNvPr id="144546" name="Line 138"/>
              <p:cNvSpPr>
                <a:spLocks noChangeShapeType="1"/>
              </p:cNvSpPr>
              <p:nvPr/>
            </p:nvSpPr>
            <p:spPr bwMode="auto">
              <a:xfrm>
                <a:off x="1872" y="1584"/>
                <a:ext cx="0" cy="144"/>
              </a:xfrm>
              <a:prstGeom prst="line">
                <a:avLst/>
              </a:prstGeom>
              <a:noFill/>
              <a:ln w="12700">
                <a:solidFill>
                  <a:schemeClr val="tx1"/>
                </a:solidFill>
                <a:round/>
                <a:headEnd/>
                <a:tailEnd/>
              </a:ln>
            </p:spPr>
            <p:txBody>
              <a:bodyPr wrap="none" anchor="ctr"/>
              <a:lstStyle/>
              <a:p>
                <a:endParaRPr lang="en-US"/>
              </a:p>
            </p:txBody>
          </p:sp>
          <p:sp>
            <p:nvSpPr>
              <p:cNvPr id="144547" name="Line 139"/>
              <p:cNvSpPr>
                <a:spLocks noChangeShapeType="1"/>
              </p:cNvSpPr>
              <p:nvPr/>
            </p:nvSpPr>
            <p:spPr bwMode="auto">
              <a:xfrm>
                <a:off x="1872" y="1728"/>
                <a:ext cx="96" cy="0"/>
              </a:xfrm>
              <a:prstGeom prst="line">
                <a:avLst/>
              </a:prstGeom>
              <a:noFill/>
              <a:ln w="12700">
                <a:solidFill>
                  <a:schemeClr val="tx1"/>
                </a:solidFill>
                <a:round/>
                <a:headEnd/>
                <a:tailEnd/>
              </a:ln>
            </p:spPr>
            <p:txBody>
              <a:bodyPr wrap="none" anchor="ctr"/>
              <a:lstStyle/>
              <a:p>
                <a:endParaRPr lang="en-US"/>
              </a:p>
            </p:txBody>
          </p:sp>
          <p:sp>
            <p:nvSpPr>
              <p:cNvPr id="144548" name="Line 140"/>
              <p:cNvSpPr>
                <a:spLocks noChangeShapeType="1"/>
              </p:cNvSpPr>
              <p:nvPr/>
            </p:nvSpPr>
            <p:spPr bwMode="auto">
              <a:xfrm>
                <a:off x="1968" y="1728"/>
                <a:ext cx="0" cy="96"/>
              </a:xfrm>
              <a:prstGeom prst="line">
                <a:avLst/>
              </a:prstGeom>
              <a:noFill/>
              <a:ln w="12700">
                <a:solidFill>
                  <a:schemeClr val="tx1"/>
                </a:solidFill>
                <a:round/>
                <a:headEnd/>
                <a:tailEnd/>
              </a:ln>
            </p:spPr>
            <p:txBody>
              <a:bodyPr wrap="none" anchor="ctr"/>
              <a:lstStyle/>
              <a:p>
                <a:endParaRPr lang="en-US"/>
              </a:p>
            </p:txBody>
          </p:sp>
          <p:sp>
            <p:nvSpPr>
              <p:cNvPr id="144549" name="Line 141"/>
              <p:cNvSpPr>
                <a:spLocks noChangeShapeType="1"/>
              </p:cNvSpPr>
              <p:nvPr/>
            </p:nvSpPr>
            <p:spPr bwMode="auto">
              <a:xfrm>
                <a:off x="1968" y="1488"/>
                <a:ext cx="0" cy="96"/>
              </a:xfrm>
              <a:prstGeom prst="line">
                <a:avLst/>
              </a:prstGeom>
              <a:noFill/>
              <a:ln w="12700">
                <a:solidFill>
                  <a:schemeClr val="tx1"/>
                </a:solidFill>
                <a:round/>
                <a:headEnd/>
                <a:tailEnd/>
              </a:ln>
            </p:spPr>
            <p:txBody>
              <a:bodyPr wrap="none" anchor="ctr"/>
              <a:lstStyle/>
              <a:p>
                <a:endParaRPr lang="en-US"/>
              </a:p>
            </p:txBody>
          </p:sp>
          <p:sp>
            <p:nvSpPr>
              <p:cNvPr id="144550" name="Line 142"/>
              <p:cNvSpPr>
                <a:spLocks noChangeShapeType="1"/>
              </p:cNvSpPr>
              <p:nvPr/>
            </p:nvSpPr>
            <p:spPr bwMode="auto">
              <a:xfrm>
                <a:off x="1824" y="1584"/>
                <a:ext cx="0" cy="144"/>
              </a:xfrm>
              <a:prstGeom prst="line">
                <a:avLst/>
              </a:prstGeom>
              <a:noFill/>
              <a:ln w="12700">
                <a:solidFill>
                  <a:schemeClr val="tx1"/>
                </a:solidFill>
                <a:round/>
                <a:headEnd/>
                <a:tailEnd/>
              </a:ln>
            </p:spPr>
            <p:txBody>
              <a:bodyPr wrap="none" anchor="ctr"/>
              <a:lstStyle/>
              <a:p>
                <a:endParaRPr lang="en-US"/>
              </a:p>
            </p:txBody>
          </p:sp>
        </p:grpSp>
        <p:sp>
          <p:nvSpPr>
            <p:cNvPr id="144544" name="Oval 143"/>
            <p:cNvSpPr>
              <a:spLocks noChangeArrowheads="1"/>
            </p:cNvSpPr>
            <p:nvPr/>
          </p:nvSpPr>
          <p:spPr bwMode="auto">
            <a:xfrm>
              <a:off x="1776" y="2208"/>
              <a:ext cx="48" cy="48"/>
            </a:xfrm>
            <a:prstGeom prst="ellipse">
              <a:avLst/>
            </a:prstGeom>
            <a:noFill/>
            <a:ln w="12700">
              <a:solidFill>
                <a:schemeClr val="tx1"/>
              </a:solidFill>
              <a:round/>
              <a:headEnd/>
              <a:tailEnd/>
            </a:ln>
          </p:spPr>
          <p:txBody>
            <a:bodyPr wrap="none" anchor="ctr"/>
            <a:lstStyle/>
            <a:p>
              <a:endParaRPr lang="en-US"/>
            </a:p>
          </p:txBody>
        </p:sp>
      </p:grpSp>
      <p:grpSp>
        <p:nvGrpSpPr>
          <p:cNvPr id="23" name="Group 144"/>
          <p:cNvGrpSpPr>
            <a:grpSpLocks/>
          </p:cNvGrpSpPr>
          <p:nvPr/>
        </p:nvGrpSpPr>
        <p:grpSpPr bwMode="auto">
          <a:xfrm>
            <a:off x="4572000" y="762000"/>
            <a:ext cx="304800" cy="533400"/>
            <a:chOff x="1776" y="2064"/>
            <a:chExt cx="192" cy="336"/>
          </a:xfrm>
        </p:grpSpPr>
        <p:grpSp>
          <p:nvGrpSpPr>
            <p:cNvPr id="24" name="Group 145"/>
            <p:cNvGrpSpPr>
              <a:grpSpLocks/>
            </p:cNvGrpSpPr>
            <p:nvPr/>
          </p:nvGrpSpPr>
          <p:grpSpPr bwMode="auto">
            <a:xfrm>
              <a:off x="1824" y="2064"/>
              <a:ext cx="144" cy="336"/>
              <a:chOff x="1824" y="1488"/>
              <a:chExt cx="144" cy="336"/>
            </a:xfrm>
          </p:grpSpPr>
          <p:sp>
            <p:nvSpPr>
              <p:cNvPr id="144537" name="Line 146"/>
              <p:cNvSpPr>
                <a:spLocks noChangeShapeType="1"/>
              </p:cNvSpPr>
              <p:nvPr/>
            </p:nvSpPr>
            <p:spPr bwMode="auto">
              <a:xfrm flipH="1">
                <a:off x="1872" y="1584"/>
                <a:ext cx="96" cy="0"/>
              </a:xfrm>
              <a:prstGeom prst="line">
                <a:avLst/>
              </a:prstGeom>
              <a:noFill/>
              <a:ln w="12700">
                <a:solidFill>
                  <a:schemeClr val="tx1"/>
                </a:solidFill>
                <a:round/>
                <a:headEnd/>
                <a:tailEnd/>
              </a:ln>
            </p:spPr>
            <p:txBody>
              <a:bodyPr wrap="none" anchor="ctr"/>
              <a:lstStyle/>
              <a:p>
                <a:endParaRPr lang="en-US"/>
              </a:p>
            </p:txBody>
          </p:sp>
          <p:sp>
            <p:nvSpPr>
              <p:cNvPr id="144538" name="Line 147"/>
              <p:cNvSpPr>
                <a:spLocks noChangeShapeType="1"/>
              </p:cNvSpPr>
              <p:nvPr/>
            </p:nvSpPr>
            <p:spPr bwMode="auto">
              <a:xfrm>
                <a:off x="1872" y="1584"/>
                <a:ext cx="0" cy="144"/>
              </a:xfrm>
              <a:prstGeom prst="line">
                <a:avLst/>
              </a:prstGeom>
              <a:noFill/>
              <a:ln w="12700">
                <a:solidFill>
                  <a:schemeClr val="tx1"/>
                </a:solidFill>
                <a:round/>
                <a:headEnd/>
                <a:tailEnd/>
              </a:ln>
            </p:spPr>
            <p:txBody>
              <a:bodyPr wrap="none" anchor="ctr"/>
              <a:lstStyle/>
              <a:p>
                <a:endParaRPr lang="en-US"/>
              </a:p>
            </p:txBody>
          </p:sp>
          <p:sp>
            <p:nvSpPr>
              <p:cNvPr id="144539" name="Line 148"/>
              <p:cNvSpPr>
                <a:spLocks noChangeShapeType="1"/>
              </p:cNvSpPr>
              <p:nvPr/>
            </p:nvSpPr>
            <p:spPr bwMode="auto">
              <a:xfrm>
                <a:off x="1872" y="1728"/>
                <a:ext cx="96" cy="0"/>
              </a:xfrm>
              <a:prstGeom prst="line">
                <a:avLst/>
              </a:prstGeom>
              <a:noFill/>
              <a:ln w="12700">
                <a:solidFill>
                  <a:schemeClr val="tx1"/>
                </a:solidFill>
                <a:round/>
                <a:headEnd/>
                <a:tailEnd/>
              </a:ln>
            </p:spPr>
            <p:txBody>
              <a:bodyPr wrap="none" anchor="ctr"/>
              <a:lstStyle/>
              <a:p>
                <a:endParaRPr lang="en-US"/>
              </a:p>
            </p:txBody>
          </p:sp>
          <p:sp>
            <p:nvSpPr>
              <p:cNvPr id="144540" name="Line 149"/>
              <p:cNvSpPr>
                <a:spLocks noChangeShapeType="1"/>
              </p:cNvSpPr>
              <p:nvPr/>
            </p:nvSpPr>
            <p:spPr bwMode="auto">
              <a:xfrm>
                <a:off x="1968" y="1728"/>
                <a:ext cx="0" cy="96"/>
              </a:xfrm>
              <a:prstGeom prst="line">
                <a:avLst/>
              </a:prstGeom>
              <a:noFill/>
              <a:ln w="12700">
                <a:solidFill>
                  <a:schemeClr val="tx1"/>
                </a:solidFill>
                <a:round/>
                <a:headEnd/>
                <a:tailEnd/>
              </a:ln>
            </p:spPr>
            <p:txBody>
              <a:bodyPr wrap="none" anchor="ctr"/>
              <a:lstStyle/>
              <a:p>
                <a:endParaRPr lang="en-US"/>
              </a:p>
            </p:txBody>
          </p:sp>
          <p:sp>
            <p:nvSpPr>
              <p:cNvPr id="144541" name="Line 150"/>
              <p:cNvSpPr>
                <a:spLocks noChangeShapeType="1"/>
              </p:cNvSpPr>
              <p:nvPr/>
            </p:nvSpPr>
            <p:spPr bwMode="auto">
              <a:xfrm>
                <a:off x="1968" y="1488"/>
                <a:ext cx="0" cy="96"/>
              </a:xfrm>
              <a:prstGeom prst="line">
                <a:avLst/>
              </a:prstGeom>
              <a:noFill/>
              <a:ln w="12700">
                <a:solidFill>
                  <a:schemeClr val="tx1"/>
                </a:solidFill>
                <a:round/>
                <a:headEnd/>
                <a:tailEnd/>
              </a:ln>
            </p:spPr>
            <p:txBody>
              <a:bodyPr wrap="none" anchor="ctr"/>
              <a:lstStyle/>
              <a:p>
                <a:endParaRPr lang="en-US"/>
              </a:p>
            </p:txBody>
          </p:sp>
          <p:sp>
            <p:nvSpPr>
              <p:cNvPr id="144542" name="Line 151"/>
              <p:cNvSpPr>
                <a:spLocks noChangeShapeType="1"/>
              </p:cNvSpPr>
              <p:nvPr/>
            </p:nvSpPr>
            <p:spPr bwMode="auto">
              <a:xfrm>
                <a:off x="1824" y="1584"/>
                <a:ext cx="0" cy="144"/>
              </a:xfrm>
              <a:prstGeom prst="line">
                <a:avLst/>
              </a:prstGeom>
              <a:noFill/>
              <a:ln w="12700">
                <a:solidFill>
                  <a:schemeClr val="tx1"/>
                </a:solidFill>
                <a:round/>
                <a:headEnd/>
                <a:tailEnd/>
              </a:ln>
            </p:spPr>
            <p:txBody>
              <a:bodyPr wrap="none" anchor="ctr"/>
              <a:lstStyle/>
              <a:p>
                <a:endParaRPr lang="en-US"/>
              </a:p>
            </p:txBody>
          </p:sp>
        </p:grpSp>
        <p:sp>
          <p:nvSpPr>
            <p:cNvPr id="144536" name="Oval 152"/>
            <p:cNvSpPr>
              <a:spLocks noChangeArrowheads="1"/>
            </p:cNvSpPr>
            <p:nvPr/>
          </p:nvSpPr>
          <p:spPr bwMode="auto">
            <a:xfrm>
              <a:off x="1776" y="2208"/>
              <a:ext cx="48" cy="48"/>
            </a:xfrm>
            <a:prstGeom prst="ellipse">
              <a:avLst/>
            </a:prstGeom>
            <a:noFill/>
            <a:ln w="12700">
              <a:solidFill>
                <a:schemeClr val="tx1"/>
              </a:solidFill>
              <a:round/>
              <a:headEnd/>
              <a:tailEnd/>
            </a:ln>
          </p:spPr>
          <p:txBody>
            <a:bodyPr wrap="none" anchor="ctr"/>
            <a:lstStyle/>
            <a:p>
              <a:endParaRPr lang="en-US"/>
            </a:p>
          </p:txBody>
        </p:sp>
      </p:grpSp>
      <p:grpSp>
        <p:nvGrpSpPr>
          <p:cNvPr id="25" name="Group 153"/>
          <p:cNvGrpSpPr>
            <a:grpSpLocks/>
          </p:cNvGrpSpPr>
          <p:nvPr/>
        </p:nvGrpSpPr>
        <p:grpSpPr bwMode="auto">
          <a:xfrm flipH="1">
            <a:off x="5181600" y="990600"/>
            <a:ext cx="304800" cy="533400"/>
            <a:chOff x="1776" y="2064"/>
            <a:chExt cx="192" cy="336"/>
          </a:xfrm>
        </p:grpSpPr>
        <p:grpSp>
          <p:nvGrpSpPr>
            <p:cNvPr id="26" name="Group 154"/>
            <p:cNvGrpSpPr>
              <a:grpSpLocks/>
            </p:cNvGrpSpPr>
            <p:nvPr/>
          </p:nvGrpSpPr>
          <p:grpSpPr bwMode="auto">
            <a:xfrm>
              <a:off x="1824" y="2064"/>
              <a:ext cx="144" cy="336"/>
              <a:chOff x="1824" y="1488"/>
              <a:chExt cx="144" cy="336"/>
            </a:xfrm>
          </p:grpSpPr>
          <p:sp>
            <p:nvSpPr>
              <p:cNvPr id="144529" name="Line 155"/>
              <p:cNvSpPr>
                <a:spLocks noChangeShapeType="1"/>
              </p:cNvSpPr>
              <p:nvPr/>
            </p:nvSpPr>
            <p:spPr bwMode="auto">
              <a:xfrm flipH="1">
                <a:off x="1872" y="1584"/>
                <a:ext cx="96" cy="0"/>
              </a:xfrm>
              <a:prstGeom prst="line">
                <a:avLst/>
              </a:prstGeom>
              <a:noFill/>
              <a:ln w="12700">
                <a:solidFill>
                  <a:schemeClr val="tx1"/>
                </a:solidFill>
                <a:round/>
                <a:headEnd/>
                <a:tailEnd/>
              </a:ln>
            </p:spPr>
            <p:txBody>
              <a:bodyPr wrap="none" anchor="ctr"/>
              <a:lstStyle/>
              <a:p>
                <a:endParaRPr lang="en-US"/>
              </a:p>
            </p:txBody>
          </p:sp>
          <p:sp>
            <p:nvSpPr>
              <p:cNvPr id="144530" name="Line 156"/>
              <p:cNvSpPr>
                <a:spLocks noChangeShapeType="1"/>
              </p:cNvSpPr>
              <p:nvPr/>
            </p:nvSpPr>
            <p:spPr bwMode="auto">
              <a:xfrm>
                <a:off x="1872" y="1584"/>
                <a:ext cx="0" cy="144"/>
              </a:xfrm>
              <a:prstGeom prst="line">
                <a:avLst/>
              </a:prstGeom>
              <a:noFill/>
              <a:ln w="12700">
                <a:solidFill>
                  <a:schemeClr val="tx1"/>
                </a:solidFill>
                <a:round/>
                <a:headEnd/>
                <a:tailEnd/>
              </a:ln>
            </p:spPr>
            <p:txBody>
              <a:bodyPr wrap="none" anchor="ctr"/>
              <a:lstStyle/>
              <a:p>
                <a:endParaRPr lang="en-US"/>
              </a:p>
            </p:txBody>
          </p:sp>
          <p:sp>
            <p:nvSpPr>
              <p:cNvPr id="144531" name="Line 157"/>
              <p:cNvSpPr>
                <a:spLocks noChangeShapeType="1"/>
              </p:cNvSpPr>
              <p:nvPr/>
            </p:nvSpPr>
            <p:spPr bwMode="auto">
              <a:xfrm>
                <a:off x="1872" y="1728"/>
                <a:ext cx="96" cy="0"/>
              </a:xfrm>
              <a:prstGeom prst="line">
                <a:avLst/>
              </a:prstGeom>
              <a:noFill/>
              <a:ln w="12700">
                <a:solidFill>
                  <a:schemeClr val="tx1"/>
                </a:solidFill>
                <a:round/>
                <a:headEnd/>
                <a:tailEnd/>
              </a:ln>
            </p:spPr>
            <p:txBody>
              <a:bodyPr wrap="none" anchor="ctr"/>
              <a:lstStyle/>
              <a:p>
                <a:endParaRPr lang="en-US"/>
              </a:p>
            </p:txBody>
          </p:sp>
          <p:sp>
            <p:nvSpPr>
              <p:cNvPr id="144532" name="Line 158"/>
              <p:cNvSpPr>
                <a:spLocks noChangeShapeType="1"/>
              </p:cNvSpPr>
              <p:nvPr/>
            </p:nvSpPr>
            <p:spPr bwMode="auto">
              <a:xfrm>
                <a:off x="1968" y="1728"/>
                <a:ext cx="0" cy="96"/>
              </a:xfrm>
              <a:prstGeom prst="line">
                <a:avLst/>
              </a:prstGeom>
              <a:noFill/>
              <a:ln w="12700">
                <a:solidFill>
                  <a:schemeClr val="tx1"/>
                </a:solidFill>
                <a:round/>
                <a:headEnd/>
                <a:tailEnd/>
              </a:ln>
            </p:spPr>
            <p:txBody>
              <a:bodyPr wrap="none" anchor="ctr"/>
              <a:lstStyle/>
              <a:p>
                <a:endParaRPr lang="en-US"/>
              </a:p>
            </p:txBody>
          </p:sp>
          <p:sp>
            <p:nvSpPr>
              <p:cNvPr id="144533" name="Line 159"/>
              <p:cNvSpPr>
                <a:spLocks noChangeShapeType="1"/>
              </p:cNvSpPr>
              <p:nvPr/>
            </p:nvSpPr>
            <p:spPr bwMode="auto">
              <a:xfrm>
                <a:off x="1968" y="1488"/>
                <a:ext cx="0" cy="96"/>
              </a:xfrm>
              <a:prstGeom prst="line">
                <a:avLst/>
              </a:prstGeom>
              <a:noFill/>
              <a:ln w="12700">
                <a:solidFill>
                  <a:schemeClr val="tx1"/>
                </a:solidFill>
                <a:round/>
                <a:headEnd/>
                <a:tailEnd/>
              </a:ln>
            </p:spPr>
            <p:txBody>
              <a:bodyPr wrap="none" anchor="ctr"/>
              <a:lstStyle/>
              <a:p>
                <a:endParaRPr lang="en-US"/>
              </a:p>
            </p:txBody>
          </p:sp>
          <p:sp>
            <p:nvSpPr>
              <p:cNvPr id="144534" name="Line 160"/>
              <p:cNvSpPr>
                <a:spLocks noChangeShapeType="1"/>
              </p:cNvSpPr>
              <p:nvPr/>
            </p:nvSpPr>
            <p:spPr bwMode="auto">
              <a:xfrm>
                <a:off x="1824" y="1584"/>
                <a:ext cx="0" cy="144"/>
              </a:xfrm>
              <a:prstGeom prst="line">
                <a:avLst/>
              </a:prstGeom>
              <a:noFill/>
              <a:ln w="12700">
                <a:solidFill>
                  <a:schemeClr val="tx1"/>
                </a:solidFill>
                <a:round/>
                <a:headEnd/>
                <a:tailEnd/>
              </a:ln>
            </p:spPr>
            <p:txBody>
              <a:bodyPr wrap="none" anchor="ctr"/>
              <a:lstStyle/>
              <a:p>
                <a:endParaRPr lang="en-US"/>
              </a:p>
            </p:txBody>
          </p:sp>
        </p:grpSp>
        <p:sp>
          <p:nvSpPr>
            <p:cNvPr id="144528" name="Oval 161"/>
            <p:cNvSpPr>
              <a:spLocks noChangeArrowheads="1"/>
            </p:cNvSpPr>
            <p:nvPr/>
          </p:nvSpPr>
          <p:spPr bwMode="auto">
            <a:xfrm>
              <a:off x="1776" y="2208"/>
              <a:ext cx="48" cy="48"/>
            </a:xfrm>
            <a:prstGeom prst="ellipse">
              <a:avLst/>
            </a:prstGeom>
            <a:noFill/>
            <a:ln w="12700">
              <a:solidFill>
                <a:schemeClr val="tx1"/>
              </a:solidFill>
              <a:round/>
              <a:headEnd/>
              <a:tailEnd/>
            </a:ln>
          </p:spPr>
          <p:txBody>
            <a:bodyPr wrap="none" anchor="ctr"/>
            <a:lstStyle/>
            <a:p>
              <a:endParaRPr lang="en-US"/>
            </a:p>
          </p:txBody>
        </p:sp>
      </p:grpSp>
      <p:grpSp>
        <p:nvGrpSpPr>
          <p:cNvPr id="27" name="Group 162"/>
          <p:cNvGrpSpPr>
            <a:grpSpLocks/>
          </p:cNvGrpSpPr>
          <p:nvPr/>
        </p:nvGrpSpPr>
        <p:grpSpPr bwMode="auto">
          <a:xfrm>
            <a:off x="5638800" y="990600"/>
            <a:ext cx="304800" cy="533400"/>
            <a:chOff x="1776" y="2064"/>
            <a:chExt cx="192" cy="336"/>
          </a:xfrm>
        </p:grpSpPr>
        <p:grpSp>
          <p:nvGrpSpPr>
            <p:cNvPr id="28" name="Group 163"/>
            <p:cNvGrpSpPr>
              <a:grpSpLocks/>
            </p:cNvGrpSpPr>
            <p:nvPr/>
          </p:nvGrpSpPr>
          <p:grpSpPr bwMode="auto">
            <a:xfrm>
              <a:off x="1824" y="2064"/>
              <a:ext cx="144" cy="336"/>
              <a:chOff x="1824" y="1488"/>
              <a:chExt cx="144" cy="336"/>
            </a:xfrm>
          </p:grpSpPr>
          <p:sp>
            <p:nvSpPr>
              <p:cNvPr id="144521" name="Line 164"/>
              <p:cNvSpPr>
                <a:spLocks noChangeShapeType="1"/>
              </p:cNvSpPr>
              <p:nvPr/>
            </p:nvSpPr>
            <p:spPr bwMode="auto">
              <a:xfrm flipH="1">
                <a:off x="1872" y="1584"/>
                <a:ext cx="96" cy="0"/>
              </a:xfrm>
              <a:prstGeom prst="line">
                <a:avLst/>
              </a:prstGeom>
              <a:noFill/>
              <a:ln w="12700">
                <a:solidFill>
                  <a:schemeClr val="tx1"/>
                </a:solidFill>
                <a:round/>
                <a:headEnd/>
                <a:tailEnd/>
              </a:ln>
            </p:spPr>
            <p:txBody>
              <a:bodyPr wrap="none" anchor="ctr"/>
              <a:lstStyle/>
              <a:p>
                <a:endParaRPr lang="en-US"/>
              </a:p>
            </p:txBody>
          </p:sp>
          <p:sp>
            <p:nvSpPr>
              <p:cNvPr id="144522" name="Line 165"/>
              <p:cNvSpPr>
                <a:spLocks noChangeShapeType="1"/>
              </p:cNvSpPr>
              <p:nvPr/>
            </p:nvSpPr>
            <p:spPr bwMode="auto">
              <a:xfrm>
                <a:off x="1872" y="1584"/>
                <a:ext cx="0" cy="144"/>
              </a:xfrm>
              <a:prstGeom prst="line">
                <a:avLst/>
              </a:prstGeom>
              <a:noFill/>
              <a:ln w="12700">
                <a:solidFill>
                  <a:schemeClr val="tx1"/>
                </a:solidFill>
                <a:round/>
                <a:headEnd/>
                <a:tailEnd/>
              </a:ln>
            </p:spPr>
            <p:txBody>
              <a:bodyPr wrap="none" anchor="ctr"/>
              <a:lstStyle/>
              <a:p>
                <a:endParaRPr lang="en-US"/>
              </a:p>
            </p:txBody>
          </p:sp>
          <p:sp>
            <p:nvSpPr>
              <p:cNvPr id="144523" name="Line 166"/>
              <p:cNvSpPr>
                <a:spLocks noChangeShapeType="1"/>
              </p:cNvSpPr>
              <p:nvPr/>
            </p:nvSpPr>
            <p:spPr bwMode="auto">
              <a:xfrm>
                <a:off x="1872" y="1728"/>
                <a:ext cx="96" cy="0"/>
              </a:xfrm>
              <a:prstGeom prst="line">
                <a:avLst/>
              </a:prstGeom>
              <a:noFill/>
              <a:ln w="12700">
                <a:solidFill>
                  <a:schemeClr val="tx1"/>
                </a:solidFill>
                <a:round/>
                <a:headEnd/>
                <a:tailEnd/>
              </a:ln>
            </p:spPr>
            <p:txBody>
              <a:bodyPr wrap="none" anchor="ctr"/>
              <a:lstStyle/>
              <a:p>
                <a:endParaRPr lang="en-US"/>
              </a:p>
            </p:txBody>
          </p:sp>
          <p:sp>
            <p:nvSpPr>
              <p:cNvPr id="144524" name="Line 167"/>
              <p:cNvSpPr>
                <a:spLocks noChangeShapeType="1"/>
              </p:cNvSpPr>
              <p:nvPr/>
            </p:nvSpPr>
            <p:spPr bwMode="auto">
              <a:xfrm>
                <a:off x="1968" y="1728"/>
                <a:ext cx="0" cy="96"/>
              </a:xfrm>
              <a:prstGeom prst="line">
                <a:avLst/>
              </a:prstGeom>
              <a:noFill/>
              <a:ln w="12700">
                <a:solidFill>
                  <a:schemeClr val="tx1"/>
                </a:solidFill>
                <a:round/>
                <a:headEnd/>
                <a:tailEnd/>
              </a:ln>
            </p:spPr>
            <p:txBody>
              <a:bodyPr wrap="none" anchor="ctr"/>
              <a:lstStyle/>
              <a:p>
                <a:endParaRPr lang="en-US"/>
              </a:p>
            </p:txBody>
          </p:sp>
          <p:sp>
            <p:nvSpPr>
              <p:cNvPr id="144525" name="Line 168"/>
              <p:cNvSpPr>
                <a:spLocks noChangeShapeType="1"/>
              </p:cNvSpPr>
              <p:nvPr/>
            </p:nvSpPr>
            <p:spPr bwMode="auto">
              <a:xfrm>
                <a:off x="1968" y="1488"/>
                <a:ext cx="0" cy="96"/>
              </a:xfrm>
              <a:prstGeom prst="line">
                <a:avLst/>
              </a:prstGeom>
              <a:noFill/>
              <a:ln w="12700">
                <a:solidFill>
                  <a:schemeClr val="tx1"/>
                </a:solidFill>
                <a:round/>
                <a:headEnd/>
                <a:tailEnd/>
              </a:ln>
            </p:spPr>
            <p:txBody>
              <a:bodyPr wrap="none" anchor="ctr"/>
              <a:lstStyle/>
              <a:p>
                <a:endParaRPr lang="en-US"/>
              </a:p>
            </p:txBody>
          </p:sp>
          <p:sp>
            <p:nvSpPr>
              <p:cNvPr id="144526" name="Line 169"/>
              <p:cNvSpPr>
                <a:spLocks noChangeShapeType="1"/>
              </p:cNvSpPr>
              <p:nvPr/>
            </p:nvSpPr>
            <p:spPr bwMode="auto">
              <a:xfrm>
                <a:off x="1824" y="1584"/>
                <a:ext cx="0" cy="144"/>
              </a:xfrm>
              <a:prstGeom prst="line">
                <a:avLst/>
              </a:prstGeom>
              <a:noFill/>
              <a:ln w="12700">
                <a:solidFill>
                  <a:schemeClr val="tx1"/>
                </a:solidFill>
                <a:round/>
                <a:headEnd/>
                <a:tailEnd/>
              </a:ln>
            </p:spPr>
            <p:txBody>
              <a:bodyPr wrap="none" anchor="ctr"/>
              <a:lstStyle/>
              <a:p>
                <a:endParaRPr lang="en-US"/>
              </a:p>
            </p:txBody>
          </p:sp>
        </p:grpSp>
        <p:sp>
          <p:nvSpPr>
            <p:cNvPr id="144520" name="Oval 170"/>
            <p:cNvSpPr>
              <a:spLocks noChangeArrowheads="1"/>
            </p:cNvSpPr>
            <p:nvPr/>
          </p:nvSpPr>
          <p:spPr bwMode="auto">
            <a:xfrm>
              <a:off x="1776" y="2208"/>
              <a:ext cx="48" cy="48"/>
            </a:xfrm>
            <a:prstGeom prst="ellipse">
              <a:avLst/>
            </a:prstGeom>
            <a:noFill/>
            <a:ln w="12700">
              <a:solidFill>
                <a:schemeClr val="tx1"/>
              </a:solidFill>
              <a:round/>
              <a:headEnd/>
              <a:tailEnd/>
            </a:ln>
          </p:spPr>
          <p:txBody>
            <a:bodyPr wrap="none" anchor="ctr"/>
            <a:lstStyle/>
            <a:p>
              <a:endParaRPr lang="en-US"/>
            </a:p>
          </p:txBody>
        </p:sp>
      </p:grpSp>
      <p:grpSp>
        <p:nvGrpSpPr>
          <p:cNvPr id="29" name="Group 171"/>
          <p:cNvGrpSpPr>
            <a:grpSpLocks/>
          </p:cNvGrpSpPr>
          <p:nvPr/>
        </p:nvGrpSpPr>
        <p:grpSpPr bwMode="auto">
          <a:xfrm flipH="1">
            <a:off x="6248400" y="1219200"/>
            <a:ext cx="304800" cy="533400"/>
            <a:chOff x="1776" y="2064"/>
            <a:chExt cx="192" cy="336"/>
          </a:xfrm>
        </p:grpSpPr>
        <p:grpSp>
          <p:nvGrpSpPr>
            <p:cNvPr id="30" name="Group 172"/>
            <p:cNvGrpSpPr>
              <a:grpSpLocks/>
            </p:cNvGrpSpPr>
            <p:nvPr/>
          </p:nvGrpSpPr>
          <p:grpSpPr bwMode="auto">
            <a:xfrm>
              <a:off x="1824" y="2064"/>
              <a:ext cx="144" cy="336"/>
              <a:chOff x="1824" y="1488"/>
              <a:chExt cx="144" cy="336"/>
            </a:xfrm>
          </p:grpSpPr>
          <p:sp>
            <p:nvSpPr>
              <p:cNvPr id="144513" name="Line 173"/>
              <p:cNvSpPr>
                <a:spLocks noChangeShapeType="1"/>
              </p:cNvSpPr>
              <p:nvPr/>
            </p:nvSpPr>
            <p:spPr bwMode="auto">
              <a:xfrm flipH="1">
                <a:off x="1872" y="1584"/>
                <a:ext cx="96" cy="0"/>
              </a:xfrm>
              <a:prstGeom prst="line">
                <a:avLst/>
              </a:prstGeom>
              <a:noFill/>
              <a:ln w="12700">
                <a:solidFill>
                  <a:schemeClr val="tx1"/>
                </a:solidFill>
                <a:round/>
                <a:headEnd/>
                <a:tailEnd/>
              </a:ln>
            </p:spPr>
            <p:txBody>
              <a:bodyPr wrap="none" anchor="ctr"/>
              <a:lstStyle/>
              <a:p>
                <a:endParaRPr lang="en-US"/>
              </a:p>
            </p:txBody>
          </p:sp>
          <p:sp>
            <p:nvSpPr>
              <p:cNvPr id="144514" name="Line 174"/>
              <p:cNvSpPr>
                <a:spLocks noChangeShapeType="1"/>
              </p:cNvSpPr>
              <p:nvPr/>
            </p:nvSpPr>
            <p:spPr bwMode="auto">
              <a:xfrm>
                <a:off x="1872" y="1584"/>
                <a:ext cx="0" cy="144"/>
              </a:xfrm>
              <a:prstGeom prst="line">
                <a:avLst/>
              </a:prstGeom>
              <a:noFill/>
              <a:ln w="12700">
                <a:solidFill>
                  <a:schemeClr val="tx1"/>
                </a:solidFill>
                <a:round/>
                <a:headEnd/>
                <a:tailEnd/>
              </a:ln>
            </p:spPr>
            <p:txBody>
              <a:bodyPr wrap="none" anchor="ctr"/>
              <a:lstStyle/>
              <a:p>
                <a:endParaRPr lang="en-US"/>
              </a:p>
            </p:txBody>
          </p:sp>
          <p:sp>
            <p:nvSpPr>
              <p:cNvPr id="144515" name="Line 175"/>
              <p:cNvSpPr>
                <a:spLocks noChangeShapeType="1"/>
              </p:cNvSpPr>
              <p:nvPr/>
            </p:nvSpPr>
            <p:spPr bwMode="auto">
              <a:xfrm>
                <a:off x="1872" y="1728"/>
                <a:ext cx="96" cy="0"/>
              </a:xfrm>
              <a:prstGeom prst="line">
                <a:avLst/>
              </a:prstGeom>
              <a:noFill/>
              <a:ln w="12700">
                <a:solidFill>
                  <a:schemeClr val="tx1"/>
                </a:solidFill>
                <a:round/>
                <a:headEnd/>
                <a:tailEnd/>
              </a:ln>
            </p:spPr>
            <p:txBody>
              <a:bodyPr wrap="none" anchor="ctr"/>
              <a:lstStyle/>
              <a:p>
                <a:endParaRPr lang="en-US"/>
              </a:p>
            </p:txBody>
          </p:sp>
          <p:sp>
            <p:nvSpPr>
              <p:cNvPr id="144516" name="Line 176"/>
              <p:cNvSpPr>
                <a:spLocks noChangeShapeType="1"/>
              </p:cNvSpPr>
              <p:nvPr/>
            </p:nvSpPr>
            <p:spPr bwMode="auto">
              <a:xfrm>
                <a:off x="1968" y="1728"/>
                <a:ext cx="0" cy="96"/>
              </a:xfrm>
              <a:prstGeom prst="line">
                <a:avLst/>
              </a:prstGeom>
              <a:noFill/>
              <a:ln w="12700">
                <a:solidFill>
                  <a:schemeClr val="tx1"/>
                </a:solidFill>
                <a:round/>
                <a:headEnd/>
                <a:tailEnd/>
              </a:ln>
            </p:spPr>
            <p:txBody>
              <a:bodyPr wrap="none" anchor="ctr"/>
              <a:lstStyle/>
              <a:p>
                <a:endParaRPr lang="en-US"/>
              </a:p>
            </p:txBody>
          </p:sp>
          <p:sp>
            <p:nvSpPr>
              <p:cNvPr id="144517" name="Line 177"/>
              <p:cNvSpPr>
                <a:spLocks noChangeShapeType="1"/>
              </p:cNvSpPr>
              <p:nvPr/>
            </p:nvSpPr>
            <p:spPr bwMode="auto">
              <a:xfrm>
                <a:off x="1968" y="1488"/>
                <a:ext cx="0" cy="96"/>
              </a:xfrm>
              <a:prstGeom prst="line">
                <a:avLst/>
              </a:prstGeom>
              <a:noFill/>
              <a:ln w="12700">
                <a:solidFill>
                  <a:schemeClr val="tx1"/>
                </a:solidFill>
                <a:round/>
                <a:headEnd/>
                <a:tailEnd/>
              </a:ln>
            </p:spPr>
            <p:txBody>
              <a:bodyPr wrap="none" anchor="ctr"/>
              <a:lstStyle/>
              <a:p>
                <a:endParaRPr lang="en-US"/>
              </a:p>
            </p:txBody>
          </p:sp>
          <p:sp>
            <p:nvSpPr>
              <p:cNvPr id="144518" name="Line 178"/>
              <p:cNvSpPr>
                <a:spLocks noChangeShapeType="1"/>
              </p:cNvSpPr>
              <p:nvPr/>
            </p:nvSpPr>
            <p:spPr bwMode="auto">
              <a:xfrm>
                <a:off x="1824" y="1584"/>
                <a:ext cx="0" cy="144"/>
              </a:xfrm>
              <a:prstGeom prst="line">
                <a:avLst/>
              </a:prstGeom>
              <a:noFill/>
              <a:ln w="12700">
                <a:solidFill>
                  <a:schemeClr val="tx1"/>
                </a:solidFill>
                <a:round/>
                <a:headEnd/>
                <a:tailEnd/>
              </a:ln>
            </p:spPr>
            <p:txBody>
              <a:bodyPr wrap="none" anchor="ctr"/>
              <a:lstStyle/>
              <a:p>
                <a:endParaRPr lang="en-US"/>
              </a:p>
            </p:txBody>
          </p:sp>
        </p:grpSp>
        <p:sp>
          <p:nvSpPr>
            <p:cNvPr id="144512" name="Oval 179"/>
            <p:cNvSpPr>
              <a:spLocks noChangeArrowheads="1"/>
            </p:cNvSpPr>
            <p:nvPr/>
          </p:nvSpPr>
          <p:spPr bwMode="auto">
            <a:xfrm>
              <a:off x="1776" y="2208"/>
              <a:ext cx="48" cy="48"/>
            </a:xfrm>
            <a:prstGeom prst="ellipse">
              <a:avLst/>
            </a:prstGeom>
            <a:noFill/>
            <a:ln w="12700">
              <a:solidFill>
                <a:schemeClr val="tx1"/>
              </a:solidFill>
              <a:round/>
              <a:headEnd/>
              <a:tailEnd/>
            </a:ln>
          </p:spPr>
          <p:txBody>
            <a:bodyPr wrap="none" anchor="ctr"/>
            <a:lstStyle/>
            <a:p>
              <a:endParaRPr lang="en-US"/>
            </a:p>
          </p:txBody>
        </p:sp>
      </p:grpSp>
      <p:grpSp>
        <p:nvGrpSpPr>
          <p:cNvPr id="31" name="Group 180"/>
          <p:cNvGrpSpPr>
            <a:grpSpLocks/>
          </p:cNvGrpSpPr>
          <p:nvPr/>
        </p:nvGrpSpPr>
        <p:grpSpPr bwMode="auto">
          <a:xfrm>
            <a:off x="6705600" y="1219200"/>
            <a:ext cx="304800" cy="533400"/>
            <a:chOff x="1776" y="2064"/>
            <a:chExt cx="192" cy="336"/>
          </a:xfrm>
        </p:grpSpPr>
        <p:grpSp>
          <p:nvGrpSpPr>
            <p:cNvPr id="144495" name="Group 181"/>
            <p:cNvGrpSpPr>
              <a:grpSpLocks/>
            </p:cNvGrpSpPr>
            <p:nvPr/>
          </p:nvGrpSpPr>
          <p:grpSpPr bwMode="auto">
            <a:xfrm>
              <a:off x="1824" y="2064"/>
              <a:ext cx="144" cy="336"/>
              <a:chOff x="1824" y="1488"/>
              <a:chExt cx="144" cy="336"/>
            </a:xfrm>
          </p:grpSpPr>
          <p:sp>
            <p:nvSpPr>
              <p:cNvPr id="144505" name="Line 182"/>
              <p:cNvSpPr>
                <a:spLocks noChangeShapeType="1"/>
              </p:cNvSpPr>
              <p:nvPr/>
            </p:nvSpPr>
            <p:spPr bwMode="auto">
              <a:xfrm flipH="1">
                <a:off x="1872" y="1584"/>
                <a:ext cx="96" cy="0"/>
              </a:xfrm>
              <a:prstGeom prst="line">
                <a:avLst/>
              </a:prstGeom>
              <a:noFill/>
              <a:ln w="12700">
                <a:solidFill>
                  <a:schemeClr val="tx1"/>
                </a:solidFill>
                <a:round/>
                <a:headEnd/>
                <a:tailEnd/>
              </a:ln>
            </p:spPr>
            <p:txBody>
              <a:bodyPr wrap="none" anchor="ctr"/>
              <a:lstStyle/>
              <a:p>
                <a:endParaRPr lang="en-US"/>
              </a:p>
            </p:txBody>
          </p:sp>
          <p:sp>
            <p:nvSpPr>
              <p:cNvPr id="144506" name="Line 183"/>
              <p:cNvSpPr>
                <a:spLocks noChangeShapeType="1"/>
              </p:cNvSpPr>
              <p:nvPr/>
            </p:nvSpPr>
            <p:spPr bwMode="auto">
              <a:xfrm>
                <a:off x="1872" y="1584"/>
                <a:ext cx="0" cy="144"/>
              </a:xfrm>
              <a:prstGeom prst="line">
                <a:avLst/>
              </a:prstGeom>
              <a:noFill/>
              <a:ln w="12700">
                <a:solidFill>
                  <a:schemeClr val="tx1"/>
                </a:solidFill>
                <a:round/>
                <a:headEnd/>
                <a:tailEnd/>
              </a:ln>
            </p:spPr>
            <p:txBody>
              <a:bodyPr wrap="none" anchor="ctr"/>
              <a:lstStyle/>
              <a:p>
                <a:endParaRPr lang="en-US"/>
              </a:p>
            </p:txBody>
          </p:sp>
          <p:sp>
            <p:nvSpPr>
              <p:cNvPr id="144507" name="Line 184"/>
              <p:cNvSpPr>
                <a:spLocks noChangeShapeType="1"/>
              </p:cNvSpPr>
              <p:nvPr/>
            </p:nvSpPr>
            <p:spPr bwMode="auto">
              <a:xfrm>
                <a:off x="1872" y="1728"/>
                <a:ext cx="96" cy="0"/>
              </a:xfrm>
              <a:prstGeom prst="line">
                <a:avLst/>
              </a:prstGeom>
              <a:noFill/>
              <a:ln w="12700">
                <a:solidFill>
                  <a:schemeClr val="tx1"/>
                </a:solidFill>
                <a:round/>
                <a:headEnd/>
                <a:tailEnd/>
              </a:ln>
            </p:spPr>
            <p:txBody>
              <a:bodyPr wrap="none" anchor="ctr"/>
              <a:lstStyle/>
              <a:p>
                <a:endParaRPr lang="en-US"/>
              </a:p>
            </p:txBody>
          </p:sp>
          <p:sp>
            <p:nvSpPr>
              <p:cNvPr id="144508" name="Line 185"/>
              <p:cNvSpPr>
                <a:spLocks noChangeShapeType="1"/>
              </p:cNvSpPr>
              <p:nvPr/>
            </p:nvSpPr>
            <p:spPr bwMode="auto">
              <a:xfrm>
                <a:off x="1968" y="1728"/>
                <a:ext cx="0" cy="96"/>
              </a:xfrm>
              <a:prstGeom prst="line">
                <a:avLst/>
              </a:prstGeom>
              <a:noFill/>
              <a:ln w="12700">
                <a:solidFill>
                  <a:schemeClr val="tx1"/>
                </a:solidFill>
                <a:round/>
                <a:headEnd/>
                <a:tailEnd/>
              </a:ln>
            </p:spPr>
            <p:txBody>
              <a:bodyPr wrap="none" anchor="ctr"/>
              <a:lstStyle/>
              <a:p>
                <a:endParaRPr lang="en-US"/>
              </a:p>
            </p:txBody>
          </p:sp>
          <p:sp>
            <p:nvSpPr>
              <p:cNvPr id="144509" name="Line 186"/>
              <p:cNvSpPr>
                <a:spLocks noChangeShapeType="1"/>
              </p:cNvSpPr>
              <p:nvPr/>
            </p:nvSpPr>
            <p:spPr bwMode="auto">
              <a:xfrm>
                <a:off x="1968" y="1488"/>
                <a:ext cx="0" cy="96"/>
              </a:xfrm>
              <a:prstGeom prst="line">
                <a:avLst/>
              </a:prstGeom>
              <a:noFill/>
              <a:ln w="12700">
                <a:solidFill>
                  <a:schemeClr val="tx1"/>
                </a:solidFill>
                <a:round/>
                <a:headEnd/>
                <a:tailEnd/>
              </a:ln>
            </p:spPr>
            <p:txBody>
              <a:bodyPr wrap="none" anchor="ctr"/>
              <a:lstStyle/>
              <a:p>
                <a:endParaRPr lang="en-US"/>
              </a:p>
            </p:txBody>
          </p:sp>
          <p:sp>
            <p:nvSpPr>
              <p:cNvPr id="144510" name="Line 187"/>
              <p:cNvSpPr>
                <a:spLocks noChangeShapeType="1"/>
              </p:cNvSpPr>
              <p:nvPr/>
            </p:nvSpPr>
            <p:spPr bwMode="auto">
              <a:xfrm>
                <a:off x="1824" y="1584"/>
                <a:ext cx="0" cy="144"/>
              </a:xfrm>
              <a:prstGeom prst="line">
                <a:avLst/>
              </a:prstGeom>
              <a:noFill/>
              <a:ln w="12700">
                <a:solidFill>
                  <a:schemeClr val="tx1"/>
                </a:solidFill>
                <a:round/>
                <a:headEnd/>
                <a:tailEnd/>
              </a:ln>
            </p:spPr>
            <p:txBody>
              <a:bodyPr wrap="none" anchor="ctr"/>
              <a:lstStyle/>
              <a:p>
                <a:endParaRPr lang="en-US"/>
              </a:p>
            </p:txBody>
          </p:sp>
        </p:grpSp>
        <p:sp>
          <p:nvSpPr>
            <p:cNvPr id="144504" name="Oval 188"/>
            <p:cNvSpPr>
              <a:spLocks noChangeArrowheads="1"/>
            </p:cNvSpPr>
            <p:nvPr/>
          </p:nvSpPr>
          <p:spPr bwMode="auto">
            <a:xfrm>
              <a:off x="1776" y="2208"/>
              <a:ext cx="48" cy="48"/>
            </a:xfrm>
            <a:prstGeom prst="ellipse">
              <a:avLst/>
            </a:prstGeom>
            <a:noFill/>
            <a:ln w="12700">
              <a:solidFill>
                <a:schemeClr val="tx1"/>
              </a:solidFill>
              <a:round/>
              <a:headEnd/>
              <a:tailEnd/>
            </a:ln>
          </p:spPr>
          <p:txBody>
            <a:bodyPr wrap="none" anchor="ctr"/>
            <a:lstStyle/>
            <a:p>
              <a:endParaRPr lang="en-US"/>
            </a:p>
          </p:txBody>
        </p:sp>
      </p:grpSp>
      <p:sp>
        <p:nvSpPr>
          <p:cNvPr id="144444" name="Line 189"/>
          <p:cNvSpPr>
            <a:spLocks noChangeShapeType="1"/>
          </p:cNvSpPr>
          <p:nvPr/>
        </p:nvSpPr>
        <p:spPr bwMode="auto">
          <a:xfrm>
            <a:off x="3657600" y="990600"/>
            <a:ext cx="4648200" cy="0"/>
          </a:xfrm>
          <a:prstGeom prst="line">
            <a:avLst/>
          </a:prstGeom>
          <a:noFill/>
          <a:ln w="12700">
            <a:solidFill>
              <a:schemeClr val="tx1"/>
            </a:solidFill>
            <a:round/>
            <a:headEnd/>
            <a:tailEnd/>
          </a:ln>
        </p:spPr>
        <p:txBody>
          <a:bodyPr/>
          <a:lstStyle/>
          <a:p>
            <a:endParaRPr lang="en-US"/>
          </a:p>
        </p:txBody>
      </p:sp>
      <p:sp>
        <p:nvSpPr>
          <p:cNvPr id="144445" name="Line 190"/>
          <p:cNvSpPr>
            <a:spLocks noChangeShapeType="1"/>
          </p:cNvSpPr>
          <p:nvPr/>
        </p:nvSpPr>
        <p:spPr bwMode="auto">
          <a:xfrm>
            <a:off x="3657600" y="1219200"/>
            <a:ext cx="4648200" cy="0"/>
          </a:xfrm>
          <a:prstGeom prst="line">
            <a:avLst/>
          </a:prstGeom>
          <a:noFill/>
          <a:ln w="12700">
            <a:solidFill>
              <a:schemeClr val="tx1"/>
            </a:solidFill>
            <a:round/>
            <a:headEnd/>
            <a:tailEnd/>
          </a:ln>
        </p:spPr>
        <p:txBody>
          <a:bodyPr/>
          <a:lstStyle/>
          <a:p>
            <a:endParaRPr lang="en-US"/>
          </a:p>
        </p:txBody>
      </p:sp>
      <p:sp>
        <p:nvSpPr>
          <p:cNvPr id="144446" name="Line 191"/>
          <p:cNvSpPr>
            <a:spLocks noChangeShapeType="1"/>
          </p:cNvSpPr>
          <p:nvPr/>
        </p:nvSpPr>
        <p:spPr bwMode="auto">
          <a:xfrm>
            <a:off x="3657600" y="1447800"/>
            <a:ext cx="4648200" cy="0"/>
          </a:xfrm>
          <a:prstGeom prst="line">
            <a:avLst/>
          </a:prstGeom>
          <a:noFill/>
          <a:ln w="12700">
            <a:solidFill>
              <a:schemeClr val="tx1"/>
            </a:solidFill>
            <a:round/>
            <a:headEnd/>
            <a:tailEnd/>
          </a:ln>
        </p:spPr>
        <p:txBody>
          <a:bodyPr/>
          <a:lstStyle/>
          <a:p>
            <a:endParaRPr lang="en-US"/>
          </a:p>
        </p:txBody>
      </p:sp>
      <p:sp>
        <p:nvSpPr>
          <p:cNvPr id="144447" name="Line 192"/>
          <p:cNvSpPr>
            <a:spLocks noChangeShapeType="1"/>
          </p:cNvSpPr>
          <p:nvPr/>
        </p:nvSpPr>
        <p:spPr bwMode="auto">
          <a:xfrm>
            <a:off x="4114800" y="1219200"/>
            <a:ext cx="0" cy="838200"/>
          </a:xfrm>
          <a:prstGeom prst="line">
            <a:avLst/>
          </a:prstGeom>
          <a:noFill/>
          <a:ln w="12700">
            <a:solidFill>
              <a:schemeClr val="tx1"/>
            </a:solidFill>
            <a:round/>
            <a:headEnd/>
            <a:tailEnd/>
          </a:ln>
        </p:spPr>
        <p:txBody>
          <a:bodyPr/>
          <a:lstStyle/>
          <a:p>
            <a:endParaRPr lang="en-US"/>
          </a:p>
        </p:txBody>
      </p:sp>
      <p:sp>
        <p:nvSpPr>
          <p:cNvPr id="144448" name="Line 193"/>
          <p:cNvSpPr>
            <a:spLocks noChangeShapeType="1"/>
          </p:cNvSpPr>
          <p:nvPr/>
        </p:nvSpPr>
        <p:spPr bwMode="auto">
          <a:xfrm>
            <a:off x="4114800" y="2057400"/>
            <a:ext cx="3200400" cy="0"/>
          </a:xfrm>
          <a:prstGeom prst="line">
            <a:avLst/>
          </a:prstGeom>
          <a:noFill/>
          <a:ln w="12700">
            <a:solidFill>
              <a:schemeClr val="tx1"/>
            </a:solidFill>
            <a:round/>
            <a:headEnd/>
            <a:tailEnd/>
          </a:ln>
        </p:spPr>
        <p:txBody>
          <a:bodyPr/>
          <a:lstStyle/>
          <a:p>
            <a:endParaRPr lang="en-US"/>
          </a:p>
        </p:txBody>
      </p:sp>
      <p:sp>
        <p:nvSpPr>
          <p:cNvPr id="144449" name="Line 194"/>
          <p:cNvSpPr>
            <a:spLocks noChangeShapeType="1"/>
          </p:cNvSpPr>
          <p:nvPr/>
        </p:nvSpPr>
        <p:spPr bwMode="auto">
          <a:xfrm>
            <a:off x="5181600" y="1447800"/>
            <a:ext cx="0" cy="609600"/>
          </a:xfrm>
          <a:prstGeom prst="line">
            <a:avLst/>
          </a:prstGeom>
          <a:noFill/>
          <a:ln w="12700">
            <a:solidFill>
              <a:schemeClr val="tx1"/>
            </a:solidFill>
            <a:round/>
            <a:headEnd/>
            <a:tailEnd/>
          </a:ln>
        </p:spPr>
        <p:txBody>
          <a:bodyPr/>
          <a:lstStyle/>
          <a:p>
            <a:endParaRPr lang="en-US"/>
          </a:p>
        </p:txBody>
      </p:sp>
      <p:sp>
        <p:nvSpPr>
          <p:cNvPr id="144450" name="Line 195"/>
          <p:cNvSpPr>
            <a:spLocks noChangeShapeType="1"/>
          </p:cNvSpPr>
          <p:nvPr/>
        </p:nvSpPr>
        <p:spPr bwMode="auto">
          <a:xfrm>
            <a:off x="6248400" y="1600200"/>
            <a:ext cx="0" cy="457200"/>
          </a:xfrm>
          <a:prstGeom prst="line">
            <a:avLst/>
          </a:prstGeom>
          <a:noFill/>
          <a:ln w="12700">
            <a:solidFill>
              <a:schemeClr val="tx1"/>
            </a:solidFill>
            <a:round/>
            <a:headEnd/>
            <a:tailEnd/>
          </a:ln>
        </p:spPr>
        <p:txBody>
          <a:bodyPr/>
          <a:lstStyle/>
          <a:p>
            <a:endParaRPr lang="en-US"/>
          </a:p>
        </p:txBody>
      </p:sp>
      <p:sp>
        <p:nvSpPr>
          <p:cNvPr id="144451" name="Line 196"/>
          <p:cNvSpPr>
            <a:spLocks noChangeShapeType="1"/>
          </p:cNvSpPr>
          <p:nvPr/>
        </p:nvSpPr>
        <p:spPr bwMode="auto">
          <a:xfrm>
            <a:off x="4876800" y="1905000"/>
            <a:ext cx="3200400" cy="0"/>
          </a:xfrm>
          <a:prstGeom prst="line">
            <a:avLst/>
          </a:prstGeom>
          <a:noFill/>
          <a:ln w="12700">
            <a:solidFill>
              <a:schemeClr val="tx1"/>
            </a:solidFill>
            <a:round/>
            <a:headEnd/>
            <a:tailEnd/>
          </a:ln>
        </p:spPr>
        <p:txBody>
          <a:bodyPr/>
          <a:lstStyle/>
          <a:p>
            <a:endParaRPr lang="en-US"/>
          </a:p>
        </p:txBody>
      </p:sp>
      <p:sp>
        <p:nvSpPr>
          <p:cNvPr id="144452" name="Line 197"/>
          <p:cNvSpPr>
            <a:spLocks noChangeShapeType="1"/>
          </p:cNvSpPr>
          <p:nvPr/>
        </p:nvSpPr>
        <p:spPr bwMode="auto">
          <a:xfrm>
            <a:off x="4876800" y="1295400"/>
            <a:ext cx="0" cy="609600"/>
          </a:xfrm>
          <a:prstGeom prst="line">
            <a:avLst/>
          </a:prstGeom>
          <a:noFill/>
          <a:ln w="12700">
            <a:solidFill>
              <a:schemeClr val="tx1"/>
            </a:solidFill>
            <a:round/>
            <a:headEnd/>
            <a:tailEnd/>
          </a:ln>
        </p:spPr>
        <p:txBody>
          <a:bodyPr/>
          <a:lstStyle/>
          <a:p>
            <a:endParaRPr lang="en-US"/>
          </a:p>
        </p:txBody>
      </p:sp>
      <p:sp>
        <p:nvSpPr>
          <p:cNvPr id="144453" name="Line 198"/>
          <p:cNvSpPr>
            <a:spLocks noChangeShapeType="1"/>
          </p:cNvSpPr>
          <p:nvPr/>
        </p:nvSpPr>
        <p:spPr bwMode="auto">
          <a:xfrm>
            <a:off x="5943600" y="1524000"/>
            <a:ext cx="0" cy="381000"/>
          </a:xfrm>
          <a:prstGeom prst="line">
            <a:avLst/>
          </a:prstGeom>
          <a:noFill/>
          <a:ln w="12700">
            <a:solidFill>
              <a:schemeClr val="tx1"/>
            </a:solidFill>
            <a:round/>
            <a:headEnd/>
            <a:tailEnd/>
          </a:ln>
        </p:spPr>
        <p:txBody>
          <a:bodyPr/>
          <a:lstStyle/>
          <a:p>
            <a:endParaRPr lang="en-US"/>
          </a:p>
        </p:txBody>
      </p:sp>
      <p:sp>
        <p:nvSpPr>
          <p:cNvPr id="144454" name="Line 199"/>
          <p:cNvSpPr>
            <a:spLocks noChangeShapeType="1"/>
          </p:cNvSpPr>
          <p:nvPr/>
        </p:nvSpPr>
        <p:spPr bwMode="auto">
          <a:xfrm>
            <a:off x="5943600" y="762000"/>
            <a:ext cx="0" cy="381000"/>
          </a:xfrm>
          <a:prstGeom prst="line">
            <a:avLst/>
          </a:prstGeom>
          <a:noFill/>
          <a:ln w="12700">
            <a:solidFill>
              <a:schemeClr val="tx1"/>
            </a:solidFill>
            <a:round/>
            <a:headEnd/>
            <a:tailEnd/>
          </a:ln>
        </p:spPr>
        <p:txBody>
          <a:bodyPr/>
          <a:lstStyle/>
          <a:p>
            <a:endParaRPr lang="en-US"/>
          </a:p>
        </p:txBody>
      </p:sp>
      <p:sp>
        <p:nvSpPr>
          <p:cNvPr id="144455" name="Line 200"/>
          <p:cNvSpPr>
            <a:spLocks noChangeShapeType="1"/>
          </p:cNvSpPr>
          <p:nvPr/>
        </p:nvSpPr>
        <p:spPr bwMode="auto">
          <a:xfrm>
            <a:off x="5181600" y="762000"/>
            <a:ext cx="0" cy="381000"/>
          </a:xfrm>
          <a:prstGeom prst="line">
            <a:avLst/>
          </a:prstGeom>
          <a:noFill/>
          <a:ln w="12700">
            <a:solidFill>
              <a:schemeClr val="tx1"/>
            </a:solidFill>
            <a:round/>
            <a:headEnd/>
            <a:tailEnd/>
          </a:ln>
        </p:spPr>
        <p:txBody>
          <a:bodyPr/>
          <a:lstStyle/>
          <a:p>
            <a:endParaRPr lang="en-US"/>
          </a:p>
        </p:txBody>
      </p:sp>
      <p:sp>
        <p:nvSpPr>
          <p:cNvPr id="144456" name="Line 201"/>
          <p:cNvSpPr>
            <a:spLocks noChangeShapeType="1"/>
          </p:cNvSpPr>
          <p:nvPr/>
        </p:nvSpPr>
        <p:spPr bwMode="auto">
          <a:xfrm>
            <a:off x="6248400" y="762000"/>
            <a:ext cx="0" cy="609600"/>
          </a:xfrm>
          <a:prstGeom prst="line">
            <a:avLst/>
          </a:prstGeom>
          <a:noFill/>
          <a:ln w="12700">
            <a:solidFill>
              <a:schemeClr val="tx1"/>
            </a:solidFill>
            <a:round/>
            <a:headEnd/>
            <a:tailEnd/>
          </a:ln>
        </p:spPr>
        <p:txBody>
          <a:bodyPr/>
          <a:lstStyle/>
          <a:p>
            <a:endParaRPr lang="en-US"/>
          </a:p>
        </p:txBody>
      </p:sp>
      <p:sp>
        <p:nvSpPr>
          <p:cNvPr id="144457" name="Line 202"/>
          <p:cNvSpPr>
            <a:spLocks noChangeShapeType="1"/>
          </p:cNvSpPr>
          <p:nvPr/>
        </p:nvSpPr>
        <p:spPr bwMode="auto">
          <a:xfrm>
            <a:off x="7010400" y="762000"/>
            <a:ext cx="0" cy="609600"/>
          </a:xfrm>
          <a:prstGeom prst="line">
            <a:avLst/>
          </a:prstGeom>
          <a:noFill/>
          <a:ln w="12700">
            <a:solidFill>
              <a:schemeClr val="tx1"/>
            </a:solidFill>
            <a:round/>
            <a:headEnd/>
            <a:tailEnd/>
          </a:ln>
        </p:spPr>
        <p:txBody>
          <a:bodyPr/>
          <a:lstStyle/>
          <a:p>
            <a:endParaRPr lang="en-US"/>
          </a:p>
        </p:txBody>
      </p:sp>
      <p:sp>
        <p:nvSpPr>
          <p:cNvPr id="144458" name="Rectangle 203"/>
          <p:cNvSpPr>
            <a:spLocks noChangeArrowheads="1"/>
          </p:cNvSpPr>
          <p:nvPr/>
        </p:nvSpPr>
        <p:spPr bwMode="auto">
          <a:xfrm>
            <a:off x="3276600" y="762001"/>
            <a:ext cx="457200" cy="366713"/>
          </a:xfrm>
          <a:prstGeom prst="rect">
            <a:avLst/>
          </a:prstGeom>
          <a:noFill/>
          <a:ln w="12700">
            <a:noFill/>
            <a:miter lim="800000"/>
            <a:headEnd/>
            <a:tailEnd/>
          </a:ln>
        </p:spPr>
        <p:txBody>
          <a:bodyPr>
            <a:spAutoFit/>
          </a:bodyPr>
          <a:lstStyle/>
          <a:p>
            <a:r>
              <a:rPr lang="en-US">
                <a:latin typeface="Arial" pitchFamily="34" charset="0"/>
              </a:rPr>
              <a:t>S</a:t>
            </a:r>
            <a:r>
              <a:rPr lang="en-US" baseline="-25000">
                <a:latin typeface="Arial" pitchFamily="34" charset="0"/>
              </a:rPr>
              <a:t>3</a:t>
            </a:r>
            <a:endParaRPr lang="en-US">
              <a:latin typeface="Times New Roman" pitchFamily="18" charset="0"/>
            </a:endParaRPr>
          </a:p>
        </p:txBody>
      </p:sp>
      <p:sp>
        <p:nvSpPr>
          <p:cNvPr id="144459" name="Line 204"/>
          <p:cNvSpPr>
            <a:spLocks noChangeShapeType="1"/>
          </p:cNvSpPr>
          <p:nvPr/>
        </p:nvSpPr>
        <p:spPr bwMode="auto">
          <a:xfrm>
            <a:off x="3657600" y="1676400"/>
            <a:ext cx="4648200" cy="0"/>
          </a:xfrm>
          <a:prstGeom prst="line">
            <a:avLst/>
          </a:prstGeom>
          <a:noFill/>
          <a:ln w="12700">
            <a:solidFill>
              <a:schemeClr val="tx1"/>
            </a:solidFill>
            <a:round/>
            <a:headEnd/>
            <a:tailEnd/>
          </a:ln>
        </p:spPr>
        <p:txBody>
          <a:bodyPr/>
          <a:lstStyle/>
          <a:p>
            <a:endParaRPr lang="en-US"/>
          </a:p>
        </p:txBody>
      </p:sp>
      <p:grpSp>
        <p:nvGrpSpPr>
          <p:cNvPr id="144503" name="Group 205"/>
          <p:cNvGrpSpPr>
            <a:grpSpLocks/>
          </p:cNvGrpSpPr>
          <p:nvPr/>
        </p:nvGrpSpPr>
        <p:grpSpPr bwMode="auto">
          <a:xfrm flipH="1">
            <a:off x="7315200" y="1447800"/>
            <a:ext cx="304800" cy="533400"/>
            <a:chOff x="1776" y="2064"/>
            <a:chExt cx="192" cy="336"/>
          </a:xfrm>
        </p:grpSpPr>
        <p:grpSp>
          <p:nvGrpSpPr>
            <p:cNvPr id="144511" name="Group 206"/>
            <p:cNvGrpSpPr>
              <a:grpSpLocks/>
            </p:cNvGrpSpPr>
            <p:nvPr/>
          </p:nvGrpSpPr>
          <p:grpSpPr bwMode="auto">
            <a:xfrm>
              <a:off x="1824" y="2064"/>
              <a:ext cx="144" cy="336"/>
              <a:chOff x="1824" y="1488"/>
              <a:chExt cx="144" cy="336"/>
            </a:xfrm>
          </p:grpSpPr>
          <p:sp>
            <p:nvSpPr>
              <p:cNvPr id="144497" name="Line 207"/>
              <p:cNvSpPr>
                <a:spLocks noChangeShapeType="1"/>
              </p:cNvSpPr>
              <p:nvPr/>
            </p:nvSpPr>
            <p:spPr bwMode="auto">
              <a:xfrm flipH="1">
                <a:off x="1872" y="1584"/>
                <a:ext cx="96" cy="0"/>
              </a:xfrm>
              <a:prstGeom prst="line">
                <a:avLst/>
              </a:prstGeom>
              <a:noFill/>
              <a:ln w="12700">
                <a:solidFill>
                  <a:schemeClr val="tx1"/>
                </a:solidFill>
                <a:round/>
                <a:headEnd/>
                <a:tailEnd/>
              </a:ln>
            </p:spPr>
            <p:txBody>
              <a:bodyPr wrap="none" anchor="ctr"/>
              <a:lstStyle/>
              <a:p>
                <a:endParaRPr lang="en-US"/>
              </a:p>
            </p:txBody>
          </p:sp>
          <p:sp>
            <p:nvSpPr>
              <p:cNvPr id="144498" name="Line 208"/>
              <p:cNvSpPr>
                <a:spLocks noChangeShapeType="1"/>
              </p:cNvSpPr>
              <p:nvPr/>
            </p:nvSpPr>
            <p:spPr bwMode="auto">
              <a:xfrm>
                <a:off x="1872" y="1584"/>
                <a:ext cx="0" cy="144"/>
              </a:xfrm>
              <a:prstGeom prst="line">
                <a:avLst/>
              </a:prstGeom>
              <a:noFill/>
              <a:ln w="12700">
                <a:solidFill>
                  <a:schemeClr val="tx1"/>
                </a:solidFill>
                <a:round/>
                <a:headEnd/>
                <a:tailEnd/>
              </a:ln>
            </p:spPr>
            <p:txBody>
              <a:bodyPr wrap="none" anchor="ctr"/>
              <a:lstStyle/>
              <a:p>
                <a:endParaRPr lang="en-US"/>
              </a:p>
            </p:txBody>
          </p:sp>
          <p:sp>
            <p:nvSpPr>
              <p:cNvPr id="144499" name="Line 209"/>
              <p:cNvSpPr>
                <a:spLocks noChangeShapeType="1"/>
              </p:cNvSpPr>
              <p:nvPr/>
            </p:nvSpPr>
            <p:spPr bwMode="auto">
              <a:xfrm>
                <a:off x="1872" y="1728"/>
                <a:ext cx="96" cy="0"/>
              </a:xfrm>
              <a:prstGeom prst="line">
                <a:avLst/>
              </a:prstGeom>
              <a:noFill/>
              <a:ln w="12700">
                <a:solidFill>
                  <a:schemeClr val="tx1"/>
                </a:solidFill>
                <a:round/>
                <a:headEnd/>
                <a:tailEnd/>
              </a:ln>
            </p:spPr>
            <p:txBody>
              <a:bodyPr wrap="none" anchor="ctr"/>
              <a:lstStyle/>
              <a:p>
                <a:endParaRPr lang="en-US"/>
              </a:p>
            </p:txBody>
          </p:sp>
          <p:sp>
            <p:nvSpPr>
              <p:cNvPr id="144500" name="Line 210"/>
              <p:cNvSpPr>
                <a:spLocks noChangeShapeType="1"/>
              </p:cNvSpPr>
              <p:nvPr/>
            </p:nvSpPr>
            <p:spPr bwMode="auto">
              <a:xfrm>
                <a:off x="1968" y="1728"/>
                <a:ext cx="0" cy="96"/>
              </a:xfrm>
              <a:prstGeom prst="line">
                <a:avLst/>
              </a:prstGeom>
              <a:noFill/>
              <a:ln w="12700">
                <a:solidFill>
                  <a:schemeClr val="tx1"/>
                </a:solidFill>
                <a:round/>
                <a:headEnd/>
                <a:tailEnd/>
              </a:ln>
            </p:spPr>
            <p:txBody>
              <a:bodyPr wrap="none" anchor="ctr"/>
              <a:lstStyle/>
              <a:p>
                <a:endParaRPr lang="en-US"/>
              </a:p>
            </p:txBody>
          </p:sp>
          <p:sp>
            <p:nvSpPr>
              <p:cNvPr id="144501" name="Line 211"/>
              <p:cNvSpPr>
                <a:spLocks noChangeShapeType="1"/>
              </p:cNvSpPr>
              <p:nvPr/>
            </p:nvSpPr>
            <p:spPr bwMode="auto">
              <a:xfrm>
                <a:off x="1968" y="1488"/>
                <a:ext cx="0" cy="96"/>
              </a:xfrm>
              <a:prstGeom prst="line">
                <a:avLst/>
              </a:prstGeom>
              <a:noFill/>
              <a:ln w="12700">
                <a:solidFill>
                  <a:schemeClr val="tx1"/>
                </a:solidFill>
                <a:round/>
                <a:headEnd/>
                <a:tailEnd/>
              </a:ln>
            </p:spPr>
            <p:txBody>
              <a:bodyPr wrap="none" anchor="ctr"/>
              <a:lstStyle/>
              <a:p>
                <a:endParaRPr lang="en-US"/>
              </a:p>
            </p:txBody>
          </p:sp>
          <p:sp>
            <p:nvSpPr>
              <p:cNvPr id="144502" name="Line 212"/>
              <p:cNvSpPr>
                <a:spLocks noChangeShapeType="1"/>
              </p:cNvSpPr>
              <p:nvPr/>
            </p:nvSpPr>
            <p:spPr bwMode="auto">
              <a:xfrm>
                <a:off x="1824" y="1584"/>
                <a:ext cx="0" cy="144"/>
              </a:xfrm>
              <a:prstGeom prst="line">
                <a:avLst/>
              </a:prstGeom>
              <a:noFill/>
              <a:ln w="12700">
                <a:solidFill>
                  <a:schemeClr val="tx1"/>
                </a:solidFill>
                <a:round/>
                <a:headEnd/>
                <a:tailEnd/>
              </a:ln>
            </p:spPr>
            <p:txBody>
              <a:bodyPr wrap="none" anchor="ctr"/>
              <a:lstStyle/>
              <a:p>
                <a:endParaRPr lang="en-US"/>
              </a:p>
            </p:txBody>
          </p:sp>
        </p:grpSp>
        <p:sp>
          <p:nvSpPr>
            <p:cNvPr id="144496" name="Oval 213"/>
            <p:cNvSpPr>
              <a:spLocks noChangeArrowheads="1"/>
            </p:cNvSpPr>
            <p:nvPr/>
          </p:nvSpPr>
          <p:spPr bwMode="auto">
            <a:xfrm>
              <a:off x="1776" y="2208"/>
              <a:ext cx="48" cy="48"/>
            </a:xfrm>
            <a:prstGeom prst="ellipse">
              <a:avLst/>
            </a:prstGeom>
            <a:noFill/>
            <a:ln w="12700">
              <a:solidFill>
                <a:schemeClr val="tx1"/>
              </a:solidFill>
              <a:round/>
              <a:headEnd/>
              <a:tailEnd/>
            </a:ln>
          </p:spPr>
          <p:txBody>
            <a:bodyPr wrap="none" anchor="ctr"/>
            <a:lstStyle/>
            <a:p>
              <a:endParaRPr lang="en-US"/>
            </a:p>
          </p:txBody>
        </p:sp>
      </p:grpSp>
      <p:sp>
        <p:nvSpPr>
          <p:cNvPr id="144461" name="Line 214"/>
          <p:cNvSpPr>
            <a:spLocks noChangeShapeType="1"/>
          </p:cNvSpPr>
          <p:nvPr/>
        </p:nvSpPr>
        <p:spPr bwMode="auto">
          <a:xfrm flipH="1">
            <a:off x="7924800" y="1600200"/>
            <a:ext cx="152400" cy="0"/>
          </a:xfrm>
          <a:prstGeom prst="line">
            <a:avLst/>
          </a:prstGeom>
          <a:noFill/>
          <a:ln w="12700">
            <a:solidFill>
              <a:schemeClr val="tx1"/>
            </a:solidFill>
            <a:round/>
            <a:headEnd/>
            <a:tailEnd/>
          </a:ln>
        </p:spPr>
        <p:txBody>
          <a:bodyPr wrap="none" anchor="ctr"/>
          <a:lstStyle/>
          <a:p>
            <a:endParaRPr lang="en-US"/>
          </a:p>
        </p:txBody>
      </p:sp>
      <p:sp>
        <p:nvSpPr>
          <p:cNvPr id="144462" name="Line 215"/>
          <p:cNvSpPr>
            <a:spLocks noChangeShapeType="1"/>
          </p:cNvSpPr>
          <p:nvPr/>
        </p:nvSpPr>
        <p:spPr bwMode="auto">
          <a:xfrm>
            <a:off x="7924800" y="1600200"/>
            <a:ext cx="0" cy="228600"/>
          </a:xfrm>
          <a:prstGeom prst="line">
            <a:avLst/>
          </a:prstGeom>
          <a:noFill/>
          <a:ln w="12700">
            <a:solidFill>
              <a:schemeClr val="tx1"/>
            </a:solidFill>
            <a:round/>
            <a:headEnd/>
            <a:tailEnd/>
          </a:ln>
        </p:spPr>
        <p:txBody>
          <a:bodyPr wrap="none" anchor="ctr"/>
          <a:lstStyle/>
          <a:p>
            <a:endParaRPr lang="en-US"/>
          </a:p>
        </p:txBody>
      </p:sp>
      <p:sp>
        <p:nvSpPr>
          <p:cNvPr id="144463" name="Line 216"/>
          <p:cNvSpPr>
            <a:spLocks noChangeShapeType="1"/>
          </p:cNvSpPr>
          <p:nvPr/>
        </p:nvSpPr>
        <p:spPr bwMode="auto">
          <a:xfrm>
            <a:off x="7924800" y="1828800"/>
            <a:ext cx="152400" cy="0"/>
          </a:xfrm>
          <a:prstGeom prst="line">
            <a:avLst/>
          </a:prstGeom>
          <a:noFill/>
          <a:ln w="12700">
            <a:solidFill>
              <a:schemeClr val="tx1"/>
            </a:solidFill>
            <a:round/>
            <a:headEnd/>
            <a:tailEnd/>
          </a:ln>
        </p:spPr>
        <p:txBody>
          <a:bodyPr wrap="none" anchor="ctr"/>
          <a:lstStyle/>
          <a:p>
            <a:endParaRPr lang="en-US"/>
          </a:p>
        </p:txBody>
      </p:sp>
      <p:sp>
        <p:nvSpPr>
          <p:cNvPr id="144464" name="Line 217"/>
          <p:cNvSpPr>
            <a:spLocks noChangeShapeType="1"/>
          </p:cNvSpPr>
          <p:nvPr/>
        </p:nvSpPr>
        <p:spPr bwMode="auto">
          <a:xfrm>
            <a:off x="8077200" y="1828800"/>
            <a:ext cx="0" cy="76200"/>
          </a:xfrm>
          <a:prstGeom prst="line">
            <a:avLst/>
          </a:prstGeom>
          <a:noFill/>
          <a:ln w="12700">
            <a:solidFill>
              <a:schemeClr val="tx1"/>
            </a:solidFill>
            <a:round/>
            <a:headEnd/>
            <a:tailEnd/>
          </a:ln>
        </p:spPr>
        <p:txBody>
          <a:bodyPr wrap="none" anchor="ctr"/>
          <a:lstStyle/>
          <a:p>
            <a:endParaRPr lang="en-US"/>
          </a:p>
        </p:txBody>
      </p:sp>
      <p:sp>
        <p:nvSpPr>
          <p:cNvPr id="144465" name="Line 218"/>
          <p:cNvSpPr>
            <a:spLocks noChangeShapeType="1"/>
          </p:cNvSpPr>
          <p:nvPr/>
        </p:nvSpPr>
        <p:spPr bwMode="auto">
          <a:xfrm>
            <a:off x="8077200" y="1447800"/>
            <a:ext cx="0" cy="152400"/>
          </a:xfrm>
          <a:prstGeom prst="line">
            <a:avLst/>
          </a:prstGeom>
          <a:noFill/>
          <a:ln w="12700">
            <a:solidFill>
              <a:schemeClr val="tx1"/>
            </a:solidFill>
            <a:round/>
            <a:headEnd/>
            <a:tailEnd/>
          </a:ln>
        </p:spPr>
        <p:txBody>
          <a:bodyPr wrap="none" anchor="ctr"/>
          <a:lstStyle/>
          <a:p>
            <a:endParaRPr lang="en-US"/>
          </a:p>
        </p:txBody>
      </p:sp>
      <p:sp>
        <p:nvSpPr>
          <p:cNvPr id="144466" name="Line 219"/>
          <p:cNvSpPr>
            <a:spLocks noChangeShapeType="1"/>
          </p:cNvSpPr>
          <p:nvPr/>
        </p:nvSpPr>
        <p:spPr bwMode="auto">
          <a:xfrm>
            <a:off x="7848600" y="1600200"/>
            <a:ext cx="0" cy="228600"/>
          </a:xfrm>
          <a:prstGeom prst="line">
            <a:avLst/>
          </a:prstGeom>
          <a:noFill/>
          <a:ln w="12700">
            <a:solidFill>
              <a:schemeClr val="tx1"/>
            </a:solidFill>
            <a:round/>
            <a:headEnd/>
            <a:tailEnd/>
          </a:ln>
        </p:spPr>
        <p:txBody>
          <a:bodyPr wrap="none" anchor="ctr"/>
          <a:lstStyle/>
          <a:p>
            <a:endParaRPr lang="en-US"/>
          </a:p>
        </p:txBody>
      </p:sp>
      <p:sp>
        <p:nvSpPr>
          <p:cNvPr id="144467" name="Oval 220"/>
          <p:cNvSpPr>
            <a:spLocks noChangeArrowheads="1"/>
          </p:cNvSpPr>
          <p:nvPr/>
        </p:nvSpPr>
        <p:spPr bwMode="auto">
          <a:xfrm>
            <a:off x="7772400" y="1676400"/>
            <a:ext cx="76200" cy="76200"/>
          </a:xfrm>
          <a:prstGeom prst="ellipse">
            <a:avLst/>
          </a:prstGeom>
          <a:noFill/>
          <a:ln w="12700">
            <a:solidFill>
              <a:schemeClr val="tx1"/>
            </a:solidFill>
            <a:round/>
            <a:headEnd/>
            <a:tailEnd/>
          </a:ln>
        </p:spPr>
        <p:txBody>
          <a:bodyPr wrap="none" anchor="ctr"/>
          <a:lstStyle/>
          <a:p>
            <a:endParaRPr lang="en-US"/>
          </a:p>
        </p:txBody>
      </p:sp>
      <p:sp>
        <p:nvSpPr>
          <p:cNvPr id="144468" name="Line 221"/>
          <p:cNvSpPr>
            <a:spLocks noChangeShapeType="1"/>
          </p:cNvSpPr>
          <p:nvPr/>
        </p:nvSpPr>
        <p:spPr bwMode="auto">
          <a:xfrm>
            <a:off x="7315200" y="1828800"/>
            <a:ext cx="0" cy="228600"/>
          </a:xfrm>
          <a:prstGeom prst="line">
            <a:avLst/>
          </a:prstGeom>
          <a:noFill/>
          <a:ln w="12700">
            <a:solidFill>
              <a:schemeClr val="tx1"/>
            </a:solidFill>
            <a:round/>
            <a:headEnd/>
            <a:tailEnd/>
          </a:ln>
        </p:spPr>
        <p:txBody>
          <a:bodyPr/>
          <a:lstStyle/>
          <a:p>
            <a:endParaRPr lang="en-US"/>
          </a:p>
        </p:txBody>
      </p:sp>
      <p:sp>
        <p:nvSpPr>
          <p:cNvPr id="144469" name="Line 222"/>
          <p:cNvSpPr>
            <a:spLocks noChangeShapeType="1"/>
          </p:cNvSpPr>
          <p:nvPr/>
        </p:nvSpPr>
        <p:spPr bwMode="auto">
          <a:xfrm>
            <a:off x="7315200" y="762000"/>
            <a:ext cx="0" cy="685800"/>
          </a:xfrm>
          <a:prstGeom prst="line">
            <a:avLst/>
          </a:prstGeom>
          <a:noFill/>
          <a:ln w="12700">
            <a:solidFill>
              <a:schemeClr val="tx1"/>
            </a:solidFill>
            <a:round/>
            <a:headEnd/>
            <a:tailEnd/>
          </a:ln>
        </p:spPr>
        <p:txBody>
          <a:bodyPr/>
          <a:lstStyle/>
          <a:p>
            <a:endParaRPr lang="en-US"/>
          </a:p>
        </p:txBody>
      </p:sp>
      <p:sp>
        <p:nvSpPr>
          <p:cNvPr id="144470" name="Line 223"/>
          <p:cNvSpPr>
            <a:spLocks noChangeShapeType="1"/>
          </p:cNvSpPr>
          <p:nvPr/>
        </p:nvSpPr>
        <p:spPr bwMode="auto">
          <a:xfrm>
            <a:off x="8077200" y="762000"/>
            <a:ext cx="0" cy="762000"/>
          </a:xfrm>
          <a:prstGeom prst="line">
            <a:avLst/>
          </a:prstGeom>
          <a:noFill/>
          <a:ln w="12700">
            <a:solidFill>
              <a:schemeClr val="tx1"/>
            </a:solidFill>
            <a:round/>
            <a:headEnd/>
            <a:tailEnd/>
          </a:ln>
        </p:spPr>
        <p:txBody>
          <a:bodyPr/>
          <a:lstStyle/>
          <a:p>
            <a:endParaRPr lang="en-US"/>
          </a:p>
        </p:txBody>
      </p:sp>
      <p:sp>
        <p:nvSpPr>
          <p:cNvPr id="144471" name="Line 224"/>
          <p:cNvSpPr>
            <a:spLocks noChangeShapeType="1"/>
          </p:cNvSpPr>
          <p:nvPr/>
        </p:nvSpPr>
        <p:spPr bwMode="auto">
          <a:xfrm>
            <a:off x="7010400" y="1676400"/>
            <a:ext cx="0" cy="228600"/>
          </a:xfrm>
          <a:prstGeom prst="line">
            <a:avLst/>
          </a:prstGeom>
          <a:noFill/>
          <a:ln w="12700">
            <a:solidFill>
              <a:schemeClr val="tx1"/>
            </a:solidFill>
            <a:round/>
            <a:headEnd/>
            <a:tailEnd/>
          </a:ln>
        </p:spPr>
        <p:txBody>
          <a:bodyPr/>
          <a:lstStyle/>
          <a:p>
            <a:endParaRPr lang="en-US"/>
          </a:p>
        </p:txBody>
      </p:sp>
      <p:sp>
        <p:nvSpPr>
          <p:cNvPr id="144472" name="Rectangle 225"/>
          <p:cNvSpPr>
            <a:spLocks noChangeArrowheads="1"/>
          </p:cNvSpPr>
          <p:nvPr/>
        </p:nvSpPr>
        <p:spPr bwMode="auto">
          <a:xfrm>
            <a:off x="3276600" y="990601"/>
            <a:ext cx="457200" cy="366713"/>
          </a:xfrm>
          <a:prstGeom prst="rect">
            <a:avLst/>
          </a:prstGeom>
          <a:noFill/>
          <a:ln w="12700">
            <a:noFill/>
            <a:miter lim="800000"/>
            <a:headEnd/>
            <a:tailEnd/>
          </a:ln>
        </p:spPr>
        <p:txBody>
          <a:bodyPr>
            <a:spAutoFit/>
          </a:bodyPr>
          <a:lstStyle/>
          <a:p>
            <a:r>
              <a:rPr lang="en-US">
                <a:latin typeface="Arial" pitchFamily="34" charset="0"/>
              </a:rPr>
              <a:t>S</a:t>
            </a:r>
            <a:r>
              <a:rPr lang="en-US" baseline="-25000">
                <a:latin typeface="Arial" pitchFamily="34" charset="0"/>
              </a:rPr>
              <a:t>2</a:t>
            </a:r>
            <a:endParaRPr lang="en-US">
              <a:latin typeface="Times New Roman" pitchFamily="18" charset="0"/>
            </a:endParaRPr>
          </a:p>
        </p:txBody>
      </p:sp>
      <p:sp>
        <p:nvSpPr>
          <p:cNvPr id="144473" name="Rectangle 226"/>
          <p:cNvSpPr>
            <a:spLocks noChangeArrowheads="1"/>
          </p:cNvSpPr>
          <p:nvPr/>
        </p:nvSpPr>
        <p:spPr bwMode="auto">
          <a:xfrm>
            <a:off x="3276600" y="1219201"/>
            <a:ext cx="457200" cy="366713"/>
          </a:xfrm>
          <a:prstGeom prst="rect">
            <a:avLst/>
          </a:prstGeom>
          <a:noFill/>
          <a:ln w="12700">
            <a:noFill/>
            <a:miter lim="800000"/>
            <a:headEnd/>
            <a:tailEnd/>
          </a:ln>
        </p:spPr>
        <p:txBody>
          <a:bodyPr>
            <a:spAutoFit/>
          </a:bodyPr>
          <a:lstStyle/>
          <a:p>
            <a:r>
              <a:rPr lang="en-US">
                <a:latin typeface="Arial" pitchFamily="34" charset="0"/>
              </a:rPr>
              <a:t>S</a:t>
            </a:r>
            <a:r>
              <a:rPr lang="en-US" baseline="-25000">
                <a:latin typeface="Arial" pitchFamily="34" charset="0"/>
              </a:rPr>
              <a:t>1</a:t>
            </a:r>
            <a:endParaRPr lang="en-US">
              <a:latin typeface="Times New Roman" pitchFamily="18" charset="0"/>
            </a:endParaRPr>
          </a:p>
        </p:txBody>
      </p:sp>
      <p:sp>
        <p:nvSpPr>
          <p:cNvPr id="144474" name="Rectangle 227"/>
          <p:cNvSpPr>
            <a:spLocks noChangeArrowheads="1"/>
          </p:cNvSpPr>
          <p:nvPr/>
        </p:nvSpPr>
        <p:spPr bwMode="auto">
          <a:xfrm>
            <a:off x="3276600" y="1447801"/>
            <a:ext cx="457200" cy="366713"/>
          </a:xfrm>
          <a:prstGeom prst="rect">
            <a:avLst/>
          </a:prstGeom>
          <a:noFill/>
          <a:ln w="12700">
            <a:noFill/>
            <a:miter lim="800000"/>
            <a:headEnd/>
            <a:tailEnd/>
          </a:ln>
        </p:spPr>
        <p:txBody>
          <a:bodyPr>
            <a:spAutoFit/>
          </a:bodyPr>
          <a:lstStyle/>
          <a:p>
            <a:r>
              <a:rPr lang="en-US">
                <a:latin typeface="Arial" pitchFamily="34" charset="0"/>
              </a:rPr>
              <a:t>S</a:t>
            </a:r>
            <a:r>
              <a:rPr lang="en-US" baseline="-25000">
                <a:latin typeface="Arial" pitchFamily="34" charset="0"/>
              </a:rPr>
              <a:t>0</a:t>
            </a:r>
            <a:endParaRPr lang="en-US">
              <a:latin typeface="Times New Roman" pitchFamily="18" charset="0"/>
            </a:endParaRPr>
          </a:p>
        </p:txBody>
      </p:sp>
      <p:sp>
        <p:nvSpPr>
          <p:cNvPr id="144475" name="Text Box 228"/>
          <p:cNvSpPr txBox="1">
            <a:spLocks noChangeArrowheads="1"/>
          </p:cNvSpPr>
          <p:nvPr/>
        </p:nvSpPr>
        <p:spPr bwMode="auto">
          <a:xfrm>
            <a:off x="8686800" y="838200"/>
            <a:ext cx="1219200" cy="641350"/>
          </a:xfrm>
          <a:prstGeom prst="rect">
            <a:avLst/>
          </a:prstGeom>
          <a:noFill/>
          <a:ln w="12700">
            <a:noFill/>
            <a:miter lim="800000"/>
            <a:headEnd/>
            <a:tailEnd/>
          </a:ln>
        </p:spPr>
        <p:txBody>
          <a:bodyPr anchor="ctr">
            <a:spAutoFit/>
          </a:bodyPr>
          <a:lstStyle/>
          <a:p>
            <a:pPr algn="ctr"/>
            <a:r>
              <a:rPr lang="en-US">
                <a:solidFill>
                  <a:schemeClr val="accent1"/>
                </a:solidFill>
                <a:latin typeface="Arial" pitchFamily="34" charset="0"/>
              </a:rPr>
              <a:t>column decoder</a:t>
            </a:r>
          </a:p>
        </p:txBody>
      </p:sp>
      <p:sp>
        <p:nvSpPr>
          <p:cNvPr id="144476" name="Text Box 229"/>
          <p:cNvSpPr txBox="1">
            <a:spLocks noChangeArrowheads="1"/>
          </p:cNvSpPr>
          <p:nvPr/>
        </p:nvSpPr>
        <p:spPr bwMode="auto">
          <a:xfrm>
            <a:off x="8686800" y="3048000"/>
            <a:ext cx="1219200" cy="641350"/>
          </a:xfrm>
          <a:prstGeom prst="rect">
            <a:avLst/>
          </a:prstGeom>
          <a:noFill/>
          <a:ln w="12700">
            <a:noFill/>
            <a:miter lim="800000"/>
            <a:headEnd/>
            <a:tailEnd/>
          </a:ln>
        </p:spPr>
        <p:txBody>
          <a:bodyPr anchor="ctr">
            <a:spAutoFit/>
          </a:bodyPr>
          <a:lstStyle/>
          <a:p>
            <a:pPr algn="ctr"/>
            <a:r>
              <a:rPr lang="en-US">
                <a:solidFill>
                  <a:schemeClr val="accent1"/>
                </a:solidFill>
                <a:latin typeface="Arial" pitchFamily="34" charset="0"/>
              </a:rPr>
              <a:t>sense</a:t>
            </a:r>
          </a:p>
          <a:p>
            <a:pPr algn="ctr"/>
            <a:r>
              <a:rPr lang="en-US">
                <a:solidFill>
                  <a:schemeClr val="accent1"/>
                </a:solidFill>
                <a:latin typeface="Arial" pitchFamily="34" charset="0"/>
              </a:rPr>
              <a:t>amplifier</a:t>
            </a:r>
          </a:p>
        </p:txBody>
      </p:sp>
      <p:sp>
        <p:nvSpPr>
          <p:cNvPr id="144477" name="Text Box 230"/>
          <p:cNvSpPr txBox="1">
            <a:spLocks noChangeArrowheads="1"/>
          </p:cNvSpPr>
          <p:nvPr/>
        </p:nvSpPr>
        <p:spPr bwMode="auto">
          <a:xfrm>
            <a:off x="5105400" y="4191000"/>
            <a:ext cx="533400" cy="304800"/>
          </a:xfrm>
          <a:prstGeom prst="rect">
            <a:avLst/>
          </a:prstGeom>
          <a:noFill/>
          <a:ln w="12700">
            <a:noFill/>
            <a:miter lim="800000"/>
            <a:headEnd/>
            <a:tailEnd/>
          </a:ln>
        </p:spPr>
        <p:txBody>
          <a:bodyPr anchor="ctr">
            <a:spAutoFit/>
          </a:bodyPr>
          <a:lstStyle/>
          <a:p>
            <a:r>
              <a:rPr lang="en-US" sz="1400">
                <a:latin typeface="Arial" pitchFamily="34" charset="0"/>
              </a:rPr>
              <a:t>N2</a:t>
            </a:r>
          </a:p>
        </p:txBody>
      </p:sp>
      <p:sp>
        <p:nvSpPr>
          <p:cNvPr id="144478" name="Text Box 231"/>
          <p:cNvSpPr txBox="1">
            <a:spLocks noChangeArrowheads="1"/>
          </p:cNvSpPr>
          <p:nvPr/>
        </p:nvSpPr>
        <p:spPr bwMode="auto">
          <a:xfrm>
            <a:off x="5105400" y="3733800"/>
            <a:ext cx="533400" cy="304800"/>
          </a:xfrm>
          <a:prstGeom prst="rect">
            <a:avLst/>
          </a:prstGeom>
          <a:noFill/>
          <a:ln w="12700">
            <a:noFill/>
            <a:miter lim="800000"/>
            <a:headEnd/>
            <a:tailEnd/>
          </a:ln>
        </p:spPr>
        <p:txBody>
          <a:bodyPr anchor="ctr">
            <a:spAutoFit/>
          </a:bodyPr>
          <a:lstStyle/>
          <a:p>
            <a:r>
              <a:rPr lang="en-US" sz="1400">
                <a:latin typeface="Arial" pitchFamily="34" charset="0"/>
              </a:rPr>
              <a:t>N3</a:t>
            </a:r>
          </a:p>
        </p:txBody>
      </p:sp>
      <p:sp>
        <p:nvSpPr>
          <p:cNvPr id="144479" name="Text Box 232"/>
          <p:cNvSpPr txBox="1">
            <a:spLocks noChangeArrowheads="1"/>
          </p:cNvSpPr>
          <p:nvPr/>
        </p:nvSpPr>
        <p:spPr bwMode="auto">
          <a:xfrm>
            <a:off x="6629400" y="4191000"/>
            <a:ext cx="533400" cy="304800"/>
          </a:xfrm>
          <a:prstGeom prst="rect">
            <a:avLst/>
          </a:prstGeom>
          <a:noFill/>
          <a:ln w="12700">
            <a:noFill/>
            <a:miter lim="800000"/>
            <a:headEnd/>
            <a:tailEnd/>
          </a:ln>
        </p:spPr>
        <p:txBody>
          <a:bodyPr anchor="ctr">
            <a:spAutoFit/>
          </a:bodyPr>
          <a:lstStyle/>
          <a:p>
            <a:r>
              <a:rPr lang="en-US" sz="1400">
                <a:latin typeface="Arial" pitchFamily="34" charset="0"/>
              </a:rPr>
              <a:t>N4</a:t>
            </a:r>
          </a:p>
        </p:txBody>
      </p:sp>
      <p:sp>
        <p:nvSpPr>
          <p:cNvPr id="144480" name="Text Box 233"/>
          <p:cNvSpPr txBox="1">
            <a:spLocks noChangeArrowheads="1"/>
          </p:cNvSpPr>
          <p:nvPr/>
        </p:nvSpPr>
        <p:spPr bwMode="auto">
          <a:xfrm>
            <a:off x="6629400" y="3733800"/>
            <a:ext cx="533400" cy="304800"/>
          </a:xfrm>
          <a:prstGeom prst="rect">
            <a:avLst/>
          </a:prstGeom>
          <a:noFill/>
          <a:ln w="12700">
            <a:noFill/>
            <a:miter lim="800000"/>
            <a:headEnd/>
            <a:tailEnd/>
          </a:ln>
        </p:spPr>
        <p:txBody>
          <a:bodyPr anchor="ctr">
            <a:spAutoFit/>
          </a:bodyPr>
          <a:lstStyle/>
          <a:p>
            <a:r>
              <a:rPr lang="en-US" sz="1400">
                <a:latin typeface="Arial" pitchFamily="34" charset="0"/>
              </a:rPr>
              <a:t>N5</a:t>
            </a:r>
          </a:p>
        </p:txBody>
      </p:sp>
      <p:sp>
        <p:nvSpPr>
          <p:cNvPr id="144481" name="Text Box 234"/>
          <p:cNvSpPr txBox="1">
            <a:spLocks noChangeArrowheads="1"/>
          </p:cNvSpPr>
          <p:nvPr/>
        </p:nvSpPr>
        <p:spPr bwMode="auto">
          <a:xfrm>
            <a:off x="5105400" y="3200400"/>
            <a:ext cx="533400" cy="304800"/>
          </a:xfrm>
          <a:prstGeom prst="rect">
            <a:avLst/>
          </a:prstGeom>
          <a:noFill/>
          <a:ln w="12700">
            <a:noFill/>
            <a:miter lim="800000"/>
            <a:headEnd/>
            <a:tailEnd/>
          </a:ln>
        </p:spPr>
        <p:txBody>
          <a:bodyPr anchor="ctr">
            <a:spAutoFit/>
          </a:bodyPr>
          <a:lstStyle/>
          <a:p>
            <a:r>
              <a:rPr lang="en-US" sz="1400">
                <a:latin typeface="Arial" pitchFamily="34" charset="0"/>
              </a:rPr>
              <a:t>P1</a:t>
            </a:r>
          </a:p>
        </p:txBody>
      </p:sp>
      <p:sp>
        <p:nvSpPr>
          <p:cNvPr id="144482" name="Text Box 235"/>
          <p:cNvSpPr txBox="1">
            <a:spLocks noChangeArrowheads="1"/>
          </p:cNvSpPr>
          <p:nvPr/>
        </p:nvSpPr>
        <p:spPr bwMode="auto">
          <a:xfrm>
            <a:off x="6629400" y="3200400"/>
            <a:ext cx="533400" cy="304800"/>
          </a:xfrm>
          <a:prstGeom prst="rect">
            <a:avLst/>
          </a:prstGeom>
          <a:noFill/>
          <a:ln w="12700">
            <a:noFill/>
            <a:miter lim="800000"/>
            <a:headEnd/>
            <a:tailEnd/>
          </a:ln>
        </p:spPr>
        <p:txBody>
          <a:bodyPr anchor="ctr">
            <a:spAutoFit/>
          </a:bodyPr>
          <a:lstStyle/>
          <a:p>
            <a:r>
              <a:rPr lang="en-US" sz="1400">
                <a:latin typeface="Arial" pitchFamily="34" charset="0"/>
              </a:rPr>
              <a:t>P2</a:t>
            </a:r>
          </a:p>
        </p:txBody>
      </p:sp>
      <p:sp>
        <p:nvSpPr>
          <p:cNvPr id="144483" name="Text Box 236"/>
          <p:cNvSpPr txBox="1">
            <a:spLocks noChangeArrowheads="1"/>
          </p:cNvSpPr>
          <p:nvPr/>
        </p:nvSpPr>
        <p:spPr bwMode="auto">
          <a:xfrm>
            <a:off x="4724400" y="5257800"/>
            <a:ext cx="533400" cy="304800"/>
          </a:xfrm>
          <a:prstGeom prst="rect">
            <a:avLst/>
          </a:prstGeom>
          <a:noFill/>
          <a:ln w="12700">
            <a:noFill/>
            <a:miter lim="800000"/>
            <a:headEnd/>
            <a:tailEnd/>
          </a:ln>
        </p:spPr>
        <p:txBody>
          <a:bodyPr anchor="ctr">
            <a:spAutoFit/>
          </a:bodyPr>
          <a:lstStyle/>
          <a:p>
            <a:r>
              <a:rPr lang="en-US" sz="1400">
                <a:latin typeface="Arial" pitchFamily="34" charset="0"/>
              </a:rPr>
              <a:t>P3</a:t>
            </a:r>
          </a:p>
        </p:txBody>
      </p:sp>
      <p:sp>
        <p:nvSpPr>
          <p:cNvPr id="144484" name="Text Box 237"/>
          <p:cNvSpPr txBox="1">
            <a:spLocks noChangeArrowheads="1"/>
          </p:cNvSpPr>
          <p:nvPr/>
        </p:nvSpPr>
        <p:spPr bwMode="auto">
          <a:xfrm>
            <a:off x="7010400" y="5257800"/>
            <a:ext cx="533400" cy="304800"/>
          </a:xfrm>
          <a:prstGeom prst="rect">
            <a:avLst/>
          </a:prstGeom>
          <a:noFill/>
          <a:ln w="12700">
            <a:noFill/>
            <a:miter lim="800000"/>
            <a:headEnd/>
            <a:tailEnd/>
          </a:ln>
        </p:spPr>
        <p:txBody>
          <a:bodyPr anchor="ctr">
            <a:spAutoFit/>
          </a:bodyPr>
          <a:lstStyle/>
          <a:p>
            <a:r>
              <a:rPr lang="en-US" sz="1400">
                <a:latin typeface="Arial" pitchFamily="34" charset="0"/>
              </a:rPr>
              <a:t>P4</a:t>
            </a:r>
          </a:p>
        </p:txBody>
      </p:sp>
      <p:sp>
        <p:nvSpPr>
          <p:cNvPr id="144485" name="Text Box 238"/>
          <p:cNvSpPr txBox="1">
            <a:spLocks noChangeArrowheads="1"/>
          </p:cNvSpPr>
          <p:nvPr/>
        </p:nvSpPr>
        <p:spPr bwMode="auto">
          <a:xfrm>
            <a:off x="5867400" y="4724400"/>
            <a:ext cx="533400" cy="304800"/>
          </a:xfrm>
          <a:prstGeom prst="rect">
            <a:avLst/>
          </a:prstGeom>
          <a:noFill/>
          <a:ln w="12700">
            <a:noFill/>
            <a:miter lim="800000"/>
            <a:headEnd/>
            <a:tailEnd/>
          </a:ln>
        </p:spPr>
        <p:txBody>
          <a:bodyPr anchor="ctr">
            <a:spAutoFit/>
          </a:bodyPr>
          <a:lstStyle/>
          <a:p>
            <a:r>
              <a:rPr lang="en-US" sz="1400">
                <a:latin typeface="Arial" pitchFamily="34" charset="0"/>
              </a:rPr>
              <a:t>N1</a:t>
            </a:r>
          </a:p>
        </p:txBody>
      </p:sp>
      <p:sp>
        <p:nvSpPr>
          <p:cNvPr id="144486" name="Text Box 239"/>
          <p:cNvSpPr txBox="1">
            <a:spLocks noChangeArrowheads="1"/>
          </p:cNvSpPr>
          <p:nvPr/>
        </p:nvSpPr>
        <p:spPr bwMode="auto">
          <a:xfrm rot="-5400000">
            <a:off x="4130675" y="2422525"/>
            <a:ext cx="1219200" cy="336550"/>
          </a:xfrm>
          <a:prstGeom prst="rect">
            <a:avLst/>
          </a:prstGeom>
          <a:noFill/>
          <a:ln w="12700">
            <a:noFill/>
            <a:miter lim="800000"/>
            <a:headEnd/>
            <a:tailEnd/>
          </a:ln>
        </p:spPr>
        <p:txBody>
          <a:bodyPr anchor="ctr">
            <a:spAutoFit/>
          </a:bodyPr>
          <a:lstStyle/>
          <a:p>
            <a:r>
              <a:rPr lang="en-US" sz="1600">
                <a:latin typeface="Arial" pitchFamily="34" charset="0"/>
              </a:rPr>
              <a:t>mux_out</a:t>
            </a:r>
          </a:p>
        </p:txBody>
      </p:sp>
      <p:sp>
        <p:nvSpPr>
          <p:cNvPr id="144487" name="Text Box 240"/>
          <p:cNvSpPr txBox="1">
            <a:spLocks noChangeArrowheads="1"/>
          </p:cNvSpPr>
          <p:nvPr/>
        </p:nvSpPr>
        <p:spPr bwMode="auto">
          <a:xfrm rot="-5400000">
            <a:off x="6950075" y="4022725"/>
            <a:ext cx="1219200" cy="336550"/>
          </a:xfrm>
          <a:prstGeom prst="rect">
            <a:avLst/>
          </a:prstGeom>
          <a:noFill/>
          <a:ln w="12700">
            <a:noFill/>
            <a:miter lim="800000"/>
            <a:headEnd/>
            <a:tailEnd/>
          </a:ln>
        </p:spPr>
        <p:txBody>
          <a:bodyPr anchor="ctr">
            <a:spAutoFit/>
          </a:bodyPr>
          <a:lstStyle/>
          <a:p>
            <a:r>
              <a:rPr lang="en-US" sz="1600">
                <a:latin typeface="Arial" pitchFamily="34" charset="0"/>
              </a:rPr>
              <a:t>sense</a:t>
            </a:r>
          </a:p>
        </p:txBody>
      </p:sp>
      <p:sp>
        <p:nvSpPr>
          <p:cNvPr id="144488" name="Line 241"/>
          <p:cNvSpPr>
            <a:spLocks noChangeShapeType="1"/>
          </p:cNvSpPr>
          <p:nvPr/>
        </p:nvSpPr>
        <p:spPr bwMode="auto">
          <a:xfrm>
            <a:off x="4191000" y="2590800"/>
            <a:ext cx="3810000" cy="0"/>
          </a:xfrm>
          <a:prstGeom prst="line">
            <a:avLst/>
          </a:prstGeom>
          <a:noFill/>
          <a:ln w="12700">
            <a:solidFill>
              <a:schemeClr val="accent1"/>
            </a:solidFill>
            <a:round/>
            <a:headEnd/>
            <a:tailEnd/>
          </a:ln>
        </p:spPr>
        <p:txBody>
          <a:bodyPr wrap="none" anchor="ctr"/>
          <a:lstStyle/>
          <a:p>
            <a:endParaRPr lang="en-US"/>
          </a:p>
        </p:txBody>
      </p:sp>
      <p:sp>
        <p:nvSpPr>
          <p:cNvPr id="144489" name="Text Box 242"/>
          <p:cNvSpPr txBox="1">
            <a:spLocks noChangeArrowheads="1"/>
          </p:cNvSpPr>
          <p:nvPr/>
        </p:nvSpPr>
        <p:spPr bwMode="auto">
          <a:xfrm>
            <a:off x="2743200" y="2438401"/>
            <a:ext cx="1327150" cy="366713"/>
          </a:xfrm>
          <a:prstGeom prst="rect">
            <a:avLst/>
          </a:prstGeom>
          <a:noFill/>
          <a:ln w="12700">
            <a:noFill/>
            <a:miter lim="800000"/>
            <a:headEnd/>
            <a:tailEnd/>
          </a:ln>
        </p:spPr>
        <p:txBody>
          <a:bodyPr anchor="ctr">
            <a:spAutoFit/>
          </a:bodyPr>
          <a:lstStyle/>
          <a:p>
            <a:pPr algn="r"/>
            <a:r>
              <a:rPr lang="en-US">
                <a:latin typeface="Arial" pitchFamily="34" charset="0"/>
              </a:rPr>
              <a:t>precharge</a:t>
            </a:r>
          </a:p>
        </p:txBody>
      </p:sp>
      <p:sp>
        <p:nvSpPr>
          <p:cNvPr id="144490" name="Text Box 243"/>
          <p:cNvSpPr txBox="1">
            <a:spLocks noChangeArrowheads="1"/>
          </p:cNvSpPr>
          <p:nvPr/>
        </p:nvSpPr>
        <p:spPr bwMode="auto">
          <a:xfrm rot="-5400000">
            <a:off x="6721475" y="2498725"/>
            <a:ext cx="1219200" cy="336550"/>
          </a:xfrm>
          <a:prstGeom prst="rect">
            <a:avLst/>
          </a:prstGeom>
          <a:noFill/>
          <a:ln w="12700">
            <a:noFill/>
            <a:miter lim="800000"/>
            <a:headEnd/>
            <a:tailEnd/>
          </a:ln>
        </p:spPr>
        <p:txBody>
          <a:bodyPr anchor="ctr">
            <a:spAutoFit/>
          </a:bodyPr>
          <a:lstStyle/>
          <a:p>
            <a:r>
              <a:rPr lang="en-US" sz="1600">
                <a:latin typeface="Arial" pitchFamily="34" charset="0"/>
              </a:rPr>
              <a:t>!mux_out</a:t>
            </a:r>
          </a:p>
        </p:txBody>
      </p:sp>
      <p:sp>
        <p:nvSpPr>
          <p:cNvPr id="144491" name="Text Box 244"/>
          <p:cNvSpPr txBox="1">
            <a:spLocks noChangeArrowheads="1"/>
          </p:cNvSpPr>
          <p:nvPr/>
        </p:nvSpPr>
        <p:spPr bwMode="auto">
          <a:xfrm>
            <a:off x="2955925" y="4913313"/>
            <a:ext cx="647700" cy="366712"/>
          </a:xfrm>
          <a:prstGeom prst="rect">
            <a:avLst/>
          </a:prstGeom>
          <a:noFill/>
          <a:ln w="12700">
            <a:noFill/>
            <a:miter lim="800000"/>
            <a:headEnd/>
            <a:tailEnd/>
          </a:ln>
        </p:spPr>
        <p:txBody>
          <a:bodyPr wrap="none">
            <a:spAutoFit/>
          </a:bodyPr>
          <a:lstStyle/>
          <a:p>
            <a:r>
              <a:rPr lang="en-US">
                <a:solidFill>
                  <a:schemeClr val="accent1"/>
                </a:solidFill>
                <a:latin typeface="Arial" pitchFamily="34" charset="0"/>
              </a:rPr>
              <a:t>0-&gt;1</a:t>
            </a:r>
          </a:p>
        </p:txBody>
      </p:sp>
      <p:sp>
        <p:nvSpPr>
          <p:cNvPr id="144492" name="Text Box 245"/>
          <p:cNvSpPr txBox="1">
            <a:spLocks noChangeArrowheads="1"/>
          </p:cNvSpPr>
          <p:nvPr/>
        </p:nvSpPr>
        <p:spPr bwMode="auto">
          <a:xfrm>
            <a:off x="5089525" y="5446713"/>
            <a:ext cx="1663700" cy="366712"/>
          </a:xfrm>
          <a:prstGeom prst="rect">
            <a:avLst/>
          </a:prstGeom>
          <a:noFill/>
          <a:ln w="12700">
            <a:noFill/>
            <a:miter lim="800000"/>
            <a:headEnd/>
            <a:tailEnd/>
          </a:ln>
        </p:spPr>
        <p:txBody>
          <a:bodyPr wrap="none">
            <a:spAutoFit/>
          </a:bodyPr>
          <a:lstStyle/>
          <a:p>
            <a:r>
              <a:rPr lang="en-US">
                <a:solidFill>
                  <a:schemeClr val="accent1"/>
                </a:solidFill>
                <a:latin typeface="Arial" pitchFamily="34" charset="0"/>
              </a:rPr>
              <a:t>Pre -&gt; Closed)</a:t>
            </a:r>
          </a:p>
        </p:txBody>
      </p:sp>
      <p:sp>
        <p:nvSpPr>
          <p:cNvPr id="144493" name="Text Box 246"/>
          <p:cNvSpPr txBox="1">
            <a:spLocks noChangeArrowheads="1"/>
          </p:cNvSpPr>
          <p:nvPr/>
        </p:nvSpPr>
        <p:spPr bwMode="auto">
          <a:xfrm>
            <a:off x="3657600" y="2819401"/>
            <a:ext cx="647700" cy="366713"/>
          </a:xfrm>
          <a:prstGeom prst="rect">
            <a:avLst/>
          </a:prstGeom>
          <a:noFill/>
          <a:ln w="12700">
            <a:noFill/>
            <a:miter lim="800000"/>
            <a:headEnd/>
            <a:tailEnd/>
          </a:ln>
        </p:spPr>
        <p:txBody>
          <a:bodyPr wrap="none">
            <a:spAutoFit/>
          </a:bodyPr>
          <a:lstStyle/>
          <a:p>
            <a:r>
              <a:rPr lang="en-US">
                <a:solidFill>
                  <a:schemeClr val="accent1"/>
                </a:solidFill>
                <a:latin typeface="Arial" pitchFamily="34" charset="0"/>
              </a:rPr>
              <a:t>0-&gt;1</a:t>
            </a:r>
          </a:p>
        </p:txBody>
      </p:sp>
      <p:sp>
        <p:nvSpPr>
          <p:cNvPr id="144494" name="Text Box 247"/>
          <p:cNvSpPr txBox="1">
            <a:spLocks noChangeArrowheads="1"/>
          </p:cNvSpPr>
          <p:nvPr/>
        </p:nvSpPr>
        <p:spPr bwMode="auto">
          <a:xfrm>
            <a:off x="6156325" y="4913313"/>
            <a:ext cx="901700" cy="366712"/>
          </a:xfrm>
          <a:prstGeom prst="rect">
            <a:avLst/>
          </a:prstGeom>
          <a:noFill/>
          <a:ln w="12700">
            <a:noFill/>
            <a:miter lim="800000"/>
            <a:headEnd/>
            <a:tailEnd/>
          </a:ln>
        </p:spPr>
        <p:txBody>
          <a:bodyPr wrap="none">
            <a:spAutoFit/>
          </a:bodyPr>
          <a:lstStyle/>
          <a:p>
            <a:r>
              <a:rPr lang="en-US">
                <a:solidFill>
                  <a:schemeClr val="accent1"/>
                </a:solidFill>
                <a:latin typeface="Arial" pitchFamily="34" charset="0"/>
              </a:rPr>
              <a:t>off-&gt;on</a:t>
            </a:r>
          </a:p>
        </p:txBody>
      </p:sp>
    </p:spTree>
    <p:extLst>
      <p:ext uri="{BB962C8B-B14F-4D97-AF65-F5344CB8AC3E}">
        <p14:creationId xmlns:p14="http://schemas.microsoft.com/office/powerpoint/2010/main" val="3262185738"/>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Slide Number Placeholder 3"/>
          <p:cNvSpPr>
            <a:spLocks noGrp="1"/>
          </p:cNvSpPr>
          <p:nvPr>
            <p:ph type="sldNum" sz="quarter" idx="10"/>
          </p:nvPr>
        </p:nvSpPr>
        <p:spPr>
          <a:xfrm>
            <a:off x="8904288" y="6092825"/>
            <a:ext cx="609600" cy="431800"/>
          </a:xfrm>
          <a:noFill/>
        </p:spPr>
        <p:txBody>
          <a:bodyPr/>
          <a:lstStyle/>
          <a:p>
            <a:fld id="{A38713EE-78B6-41EE-BB0F-EF7A7763EEEB}" type="slidenum">
              <a:rPr lang="it-IT" smtClean="0">
                <a:latin typeface="Arial" pitchFamily="34" charset="0"/>
              </a:rPr>
              <a:pPr/>
              <a:t>106</a:t>
            </a:fld>
            <a:endParaRPr lang="it-IT">
              <a:latin typeface="Arial" pitchFamily="34" charset="0"/>
            </a:endParaRPr>
          </a:p>
        </p:txBody>
      </p:sp>
      <p:sp>
        <p:nvSpPr>
          <p:cNvPr id="145411" name="Rectangle 2"/>
          <p:cNvSpPr>
            <a:spLocks noGrp="1" noChangeArrowheads="1"/>
          </p:cNvSpPr>
          <p:nvPr>
            <p:ph type="title"/>
          </p:nvPr>
        </p:nvSpPr>
        <p:spPr/>
        <p:txBody>
          <a:bodyPr/>
          <a:lstStyle/>
          <a:p>
            <a:r>
              <a:rPr lang="en-US" smtClean="0"/>
              <a:t>Sense Amp Waveforms</a:t>
            </a:r>
          </a:p>
        </p:txBody>
      </p:sp>
      <p:grpSp>
        <p:nvGrpSpPr>
          <p:cNvPr id="2" name="Group 3"/>
          <p:cNvGrpSpPr>
            <a:grpSpLocks/>
          </p:cNvGrpSpPr>
          <p:nvPr/>
        </p:nvGrpSpPr>
        <p:grpSpPr bwMode="auto">
          <a:xfrm>
            <a:off x="3276600" y="1847851"/>
            <a:ext cx="5080000" cy="981075"/>
            <a:chOff x="1104" y="1164"/>
            <a:chExt cx="3200" cy="618"/>
          </a:xfrm>
        </p:grpSpPr>
        <p:sp>
          <p:nvSpPr>
            <p:cNvPr id="145450" name="Freeform 4"/>
            <p:cNvSpPr>
              <a:spLocks/>
            </p:cNvSpPr>
            <p:nvPr/>
          </p:nvSpPr>
          <p:spPr bwMode="auto">
            <a:xfrm>
              <a:off x="1104" y="1170"/>
              <a:ext cx="2597" cy="612"/>
            </a:xfrm>
            <a:custGeom>
              <a:avLst/>
              <a:gdLst>
                <a:gd name="T0" fmla="*/ 42 w 2597"/>
                <a:gd name="T1" fmla="*/ 30 h 612"/>
                <a:gd name="T2" fmla="*/ 90 w 2597"/>
                <a:gd name="T3" fmla="*/ 30 h 612"/>
                <a:gd name="T4" fmla="*/ 138 w 2597"/>
                <a:gd name="T5" fmla="*/ 12 h 612"/>
                <a:gd name="T6" fmla="*/ 180 w 2597"/>
                <a:gd name="T7" fmla="*/ 6 h 612"/>
                <a:gd name="T8" fmla="*/ 222 w 2597"/>
                <a:gd name="T9" fmla="*/ 48 h 612"/>
                <a:gd name="T10" fmla="*/ 264 w 2597"/>
                <a:gd name="T11" fmla="*/ 90 h 612"/>
                <a:gd name="T12" fmla="*/ 306 w 2597"/>
                <a:gd name="T13" fmla="*/ 138 h 612"/>
                <a:gd name="T14" fmla="*/ 348 w 2597"/>
                <a:gd name="T15" fmla="*/ 186 h 612"/>
                <a:gd name="T16" fmla="*/ 390 w 2597"/>
                <a:gd name="T17" fmla="*/ 228 h 612"/>
                <a:gd name="T18" fmla="*/ 432 w 2597"/>
                <a:gd name="T19" fmla="*/ 276 h 612"/>
                <a:gd name="T20" fmla="*/ 474 w 2597"/>
                <a:gd name="T21" fmla="*/ 318 h 612"/>
                <a:gd name="T22" fmla="*/ 516 w 2597"/>
                <a:gd name="T23" fmla="*/ 366 h 612"/>
                <a:gd name="T24" fmla="*/ 558 w 2597"/>
                <a:gd name="T25" fmla="*/ 408 h 612"/>
                <a:gd name="T26" fmla="*/ 600 w 2597"/>
                <a:gd name="T27" fmla="*/ 456 h 612"/>
                <a:gd name="T28" fmla="*/ 642 w 2597"/>
                <a:gd name="T29" fmla="*/ 498 h 612"/>
                <a:gd name="T30" fmla="*/ 678 w 2597"/>
                <a:gd name="T31" fmla="*/ 546 h 612"/>
                <a:gd name="T32" fmla="*/ 720 w 2597"/>
                <a:gd name="T33" fmla="*/ 594 h 612"/>
                <a:gd name="T34" fmla="*/ 768 w 2597"/>
                <a:gd name="T35" fmla="*/ 606 h 612"/>
                <a:gd name="T36" fmla="*/ 810 w 2597"/>
                <a:gd name="T37" fmla="*/ 534 h 612"/>
                <a:gd name="T38" fmla="*/ 852 w 2597"/>
                <a:gd name="T39" fmla="*/ 426 h 612"/>
                <a:gd name="T40" fmla="*/ 894 w 2597"/>
                <a:gd name="T41" fmla="*/ 330 h 612"/>
                <a:gd name="T42" fmla="*/ 936 w 2597"/>
                <a:gd name="T43" fmla="*/ 252 h 612"/>
                <a:gd name="T44" fmla="*/ 978 w 2597"/>
                <a:gd name="T45" fmla="*/ 198 h 612"/>
                <a:gd name="T46" fmla="*/ 1020 w 2597"/>
                <a:gd name="T47" fmla="*/ 156 h 612"/>
                <a:gd name="T48" fmla="*/ 1062 w 2597"/>
                <a:gd name="T49" fmla="*/ 126 h 612"/>
                <a:gd name="T50" fmla="*/ 1104 w 2597"/>
                <a:gd name="T51" fmla="*/ 144 h 612"/>
                <a:gd name="T52" fmla="*/ 1152 w 2597"/>
                <a:gd name="T53" fmla="*/ 198 h 612"/>
                <a:gd name="T54" fmla="*/ 1200 w 2597"/>
                <a:gd name="T55" fmla="*/ 174 h 612"/>
                <a:gd name="T56" fmla="*/ 1248 w 2597"/>
                <a:gd name="T57" fmla="*/ 132 h 612"/>
                <a:gd name="T58" fmla="*/ 1295 w 2597"/>
                <a:gd name="T59" fmla="*/ 102 h 612"/>
                <a:gd name="T60" fmla="*/ 1337 w 2597"/>
                <a:gd name="T61" fmla="*/ 84 h 612"/>
                <a:gd name="T62" fmla="*/ 1379 w 2597"/>
                <a:gd name="T63" fmla="*/ 54 h 612"/>
                <a:gd name="T64" fmla="*/ 1421 w 2597"/>
                <a:gd name="T65" fmla="*/ 30 h 612"/>
                <a:gd name="T66" fmla="*/ 1469 w 2597"/>
                <a:gd name="T67" fmla="*/ 42 h 612"/>
                <a:gd name="T68" fmla="*/ 1517 w 2597"/>
                <a:gd name="T69" fmla="*/ 42 h 612"/>
                <a:gd name="T70" fmla="*/ 1565 w 2597"/>
                <a:gd name="T71" fmla="*/ 42 h 612"/>
                <a:gd name="T72" fmla="*/ 1613 w 2597"/>
                <a:gd name="T73" fmla="*/ 42 h 612"/>
                <a:gd name="T74" fmla="*/ 1661 w 2597"/>
                <a:gd name="T75" fmla="*/ 42 h 612"/>
                <a:gd name="T76" fmla="*/ 1709 w 2597"/>
                <a:gd name="T77" fmla="*/ 42 h 612"/>
                <a:gd name="T78" fmla="*/ 1757 w 2597"/>
                <a:gd name="T79" fmla="*/ 42 h 612"/>
                <a:gd name="T80" fmla="*/ 1805 w 2597"/>
                <a:gd name="T81" fmla="*/ 42 h 612"/>
                <a:gd name="T82" fmla="*/ 1853 w 2597"/>
                <a:gd name="T83" fmla="*/ 42 h 612"/>
                <a:gd name="T84" fmla="*/ 1901 w 2597"/>
                <a:gd name="T85" fmla="*/ 42 h 612"/>
                <a:gd name="T86" fmla="*/ 1949 w 2597"/>
                <a:gd name="T87" fmla="*/ 42 h 612"/>
                <a:gd name="T88" fmla="*/ 1997 w 2597"/>
                <a:gd name="T89" fmla="*/ 42 h 612"/>
                <a:gd name="T90" fmla="*/ 2045 w 2597"/>
                <a:gd name="T91" fmla="*/ 60 h 612"/>
                <a:gd name="T92" fmla="*/ 2093 w 2597"/>
                <a:gd name="T93" fmla="*/ 66 h 612"/>
                <a:gd name="T94" fmla="*/ 2141 w 2597"/>
                <a:gd name="T95" fmla="*/ 54 h 612"/>
                <a:gd name="T96" fmla="*/ 2189 w 2597"/>
                <a:gd name="T97" fmla="*/ 42 h 612"/>
                <a:gd name="T98" fmla="*/ 2237 w 2597"/>
                <a:gd name="T99" fmla="*/ 36 h 612"/>
                <a:gd name="T100" fmla="*/ 2285 w 2597"/>
                <a:gd name="T101" fmla="*/ 36 h 612"/>
                <a:gd name="T102" fmla="*/ 2333 w 2597"/>
                <a:gd name="T103" fmla="*/ 36 h 612"/>
                <a:gd name="T104" fmla="*/ 2381 w 2597"/>
                <a:gd name="T105" fmla="*/ 30 h 612"/>
                <a:gd name="T106" fmla="*/ 2423 w 2597"/>
                <a:gd name="T107" fmla="*/ 18 h 612"/>
                <a:gd name="T108" fmla="*/ 2471 w 2597"/>
                <a:gd name="T109" fmla="*/ 18 h 612"/>
                <a:gd name="T110" fmla="*/ 2519 w 2597"/>
                <a:gd name="T111" fmla="*/ 18 h 612"/>
                <a:gd name="T112" fmla="*/ 2561 w 2597"/>
                <a:gd name="T113" fmla="*/ 24 h 61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2597"/>
                <a:gd name="T172" fmla="*/ 0 h 612"/>
                <a:gd name="T173" fmla="*/ 2597 w 2597"/>
                <a:gd name="T174" fmla="*/ 612 h 612"/>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2597" h="612">
                  <a:moveTo>
                    <a:pt x="0" y="30"/>
                  </a:moveTo>
                  <a:lnTo>
                    <a:pt x="6" y="30"/>
                  </a:lnTo>
                  <a:lnTo>
                    <a:pt x="12" y="30"/>
                  </a:lnTo>
                  <a:lnTo>
                    <a:pt x="18" y="30"/>
                  </a:lnTo>
                  <a:lnTo>
                    <a:pt x="24" y="30"/>
                  </a:lnTo>
                  <a:lnTo>
                    <a:pt x="30" y="30"/>
                  </a:lnTo>
                  <a:lnTo>
                    <a:pt x="36" y="30"/>
                  </a:lnTo>
                  <a:lnTo>
                    <a:pt x="42" y="30"/>
                  </a:lnTo>
                  <a:lnTo>
                    <a:pt x="48" y="30"/>
                  </a:lnTo>
                  <a:lnTo>
                    <a:pt x="54" y="30"/>
                  </a:lnTo>
                  <a:lnTo>
                    <a:pt x="60" y="30"/>
                  </a:lnTo>
                  <a:lnTo>
                    <a:pt x="66" y="30"/>
                  </a:lnTo>
                  <a:lnTo>
                    <a:pt x="72" y="30"/>
                  </a:lnTo>
                  <a:lnTo>
                    <a:pt x="78" y="30"/>
                  </a:lnTo>
                  <a:lnTo>
                    <a:pt x="84" y="30"/>
                  </a:lnTo>
                  <a:lnTo>
                    <a:pt x="90" y="30"/>
                  </a:lnTo>
                  <a:lnTo>
                    <a:pt x="96" y="30"/>
                  </a:lnTo>
                  <a:lnTo>
                    <a:pt x="102" y="30"/>
                  </a:lnTo>
                  <a:lnTo>
                    <a:pt x="108" y="24"/>
                  </a:lnTo>
                  <a:lnTo>
                    <a:pt x="114" y="24"/>
                  </a:lnTo>
                  <a:lnTo>
                    <a:pt x="120" y="18"/>
                  </a:lnTo>
                  <a:lnTo>
                    <a:pt x="126" y="18"/>
                  </a:lnTo>
                  <a:lnTo>
                    <a:pt x="132" y="12"/>
                  </a:lnTo>
                  <a:lnTo>
                    <a:pt x="138" y="12"/>
                  </a:lnTo>
                  <a:lnTo>
                    <a:pt x="144" y="6"/>
                  </a:lnTo>
                  <a:lnTo>
                    <a:pt x="150" y="6"/>
                  </a:lnTo>
                  <a:lnTo>
                    <a:pt x="156" y="6"/>
                  </a:lnTo>
                  <a:lnTo>
                    <a:pt x="162" y="6"/>
                  </a:lnTo>
                  <a:lnTo>
                    <a:pt x="168" y="6"/>
                  </a:lnTo>
                  <a:lnTo>
                    <a:pt x="174" y="0"/>
                  </a:lnTo>
                  <a:lnTo>
                    <a:pt x="174" y="6"/>
                  </a:lnTo>
                  <a:lnTo>
                    <a:pt x="180" y="6"/>
                  </a:lnTo>
                  <a:lnTo>
                    <a:pt x="186" y="12"/>
                  </a:lnTo>
                  <a:lnTo>
                    <a:pt x="192" y="12"/>
                  </a:lnTo>
                  <a:lnTo>
                    <a:pt x="198" y="18"/>
                  </a:lnTo>
                  <a:lnTo>
                    <a:pt x="204" y="24"/>
                  </a:lnTo>
                  <a:lnTo>
                    <a:pt x="210" y="30"/>
                  </a:lnTo>
                  <a:lnTo>
                    <a:pt x="216" y="36"/>
                  </a:lnTo>
                  <a:lnTo>
                    <a:pt x="216" y="42"/>
                  </a:lnTo>
                  <a:lnTo>
                    <a:pt x="222" y="48"/>
                  </a:lnTo>
                  <a:lnTo>
                    <a:pt x="228" y="54"/>
                  </a:lnTo>
                  <a:lnTo>
                    <a:pt x="234" y="60"/>
                  </a:lnTo>
                  <a:lnTo>
                    <a:pt x="240" y="66"/>
                  </a:lnTo>
                  <a:lnTo>
                    <a:pt x="246" y="66"/>
                  </a:lnTo>
                  <a:lnTo>
                    <a:pt x="252" y="72"/>
                  </a:lnTo>
                  <a:lnTo>
                    <a:pt x="252" y="78"/>
                  </a:lnTo>
                  <a:lnTo>
                    <a:pt x="258" y="84"/>
                  </a:lnTo>
                  <a:lnTo>
                    <a:pt x="264" y="90"/>
                  </a:lnTo>
                  <a:lnTo>
                    <a:pt x="270" y="96"/>
                  </a:lnTo>
                  <a:lnTo>
                    <a:pt x="276" y="102"/>
                  </a:lnTo>
                  <a:lnTo>
                    <a:pt x="282" y="108"/>
                  </a:lnTo>
                  <a:lnTo>
                    <a:pt x="288" y="114"/>
                  </a:lnTo>
                  <a:lnTo>
                    <a:pt x="288" y="120"/>
                  </a:lnTo>
                  <a:lnTo>
                    <a:pt x="294" y="126"/>
                  </a:lnTo>
                  <a:lnTo>
                    <a:pt x="300" y="132"/>
                  </a:lnTo>
                  <a:lnTo>
                    <a:pt x="306" y="138"/>
                  </a:lnTo>
                  <a:lnTo>
                    <a:pt x="312" y="144"/>
                  </a:lnTo>
                  <a:lnTo>
                    <a:pt x="318" y="150"/>
                  </a:lnTo>
                  <a:lnTo>
                    <a:pt x="324" y="156"/>
                  </a:lnTo>
                  <a:lnTo>
                    <a:pt x="330" y="162"/>
                  </a:lnTo>
                  <a:lnTo>
                    <a:pt x="330" y="168"/>
                  </a:lnTo>
                  <a:lnTo>
                    <a:pt x="336" y="174"/>
                  </a:lnTo>
                  <a:lnTo>
                    <a:pt x="342" y="180"/>
                  </a:lnTo>
                  <a:lnTo>
                    <a:pt x="348" y="186"/>
                  </a:lnTo>
                  <a:lnTo>
                    <a:pt x="354" y="186"/>
                  </a:lnTo>
                  <a:lnTo>
                    <a:pt x="360" y="192"/>
                  </a:lnTo>
                  <a:lnTo>
                    <a:pt x="366" y="198"/>
                  </a:lnTo>
                  <a:lnTo>
                    <a:pt x="366" y="204"/>
                  </a:lnTo>
                  <a:lnTo>
                    <a:pt x="372" y="210"/>
                  </a:lnTo>
                  <a:lnTo>
                    <a:pt x="378" y="216"/>
                  </a:lnTo>
                  <a:lnTo>
                    <a:pt x="384" y="222"/>
                  </a:lnTo>
                  <a:lnTo>
                    <a:pt x="390" y="228"/>
                  </a:lnTo>
                  <a:lnTo>
                    <a:pt x="396" y="234"/>
                  </a:lnTo>
                  <a:lnTo>
                    <a:pt x="402" y="240"/>
                  </a:lnTo>
                  <a:lnTo>
                    <a:pt x="408" y="246"/>
                  </a:lnTo>
                  <a:lnTo>
                    <a:pt x="408" y="252"/>
                  </a:lnTo>
                  <a:lnTo>
                    <a:pt x="414" y="258"/>
                  </a:lnTo>
                  <a:lnTo>
                    <a:pt x="420" y="264"/>
                  </a:lnTo>
                  <a:lnTo>
                    <a:pt x="426" y="270"/>
                  </a:lnTo>
                  <a:lnTo>
                    <a:pt x="432" y="276"/>
                  </a:lnTo>
                  <a:lnTo>
                    <a:pt x="438" y="282"/>
                  </a:lnTo>
                  <a:lnTo>
                    <a:pt x="444" y="288"/>
                  </a:lnTo>
                  <a:lnTo>
                    <a:pt x="444" y="294"/>
                  </a:lnTo>
                  <a:lnTo>
                    <a:pt x="450" y="300"/>
                  </a:lnTo>
                  <a:lnTo>
                    <a:pt x="456" y="306"/>
                  </a:lnTo>
                  <a:lnTo>
                    <a:pt x="462" y="312"/>
                  </a:lnTo>
                  <a:lnTo>
                    <a:pt x="468" y="312"/>
                  </a:lnTo>
                  <a:lnTo>
                    <a:pt x="474" y="318"/>
                  </a:lnTo>
                  <a:lnTo>
                    <a:pt x="480" y="324"/>
                  </a:lnTo>
                  <a:lnTo>
                    <a:pt x="486" y="330"/>
                  </a:lnTo>
                  <a:lnTo>
                    <a:pt x="486" y="336"/>
                  </a:lnTo>
                  <a:lnTo>
                    <a:pt x="492" y="342"/>
                  </a:lnTo>
                  <a:lnTo>
                    <a:pt x="498" y="348"/>
                  </a:lnTo>
                  <a:lnTo>
                    <a:pt x="504" y="354"/>
                  </a:lnTo>
                  <a:lnTo>
                    <a:pt x="510" y="360"/>
                  </a:lnTo>
                  <a:lnTo>
                    <a:pt x="516" y="366"/>
                  </a:lnTo>
                  <a:lnTo>
                    <a:pt x="522" y="372"/>
                  </a:lnTo>
                  <a:lnTo>
                    <a:pt x="522" y="378"/>
                  </a:lnTo>
                  <a:lnTo>
                    <a:pt x="528" y="384"/>
                  </a:lnTo>
                  <a:lnTo>
                    <a:pt x="534" y="390"/>
                  </a:lnTo>
                  <a:lnTo>
                    <a:pt x="540" y="390"/>
                  </a:lnTo>
                  <a:lnTo>
                    <a:pt x="546" y="396"/>
                  </a:lnTo>
                  <a:lnTo>
                    <a:pt x="552" y="402"/>
                  </a:lnTo>
                  <a:lnTo>
                    <a:pt x="558" y="408"/>
                  </a:lnTo>
                  <a:lnTo>
                    <a:pt x="564" y="414"/>
                  </a:lnTo>
                  <a:lnTo>
                    <a:pt x="564" y="420"/>
                  </a:lnTo>
                  <a:lnTo>
                    <a:pt x="570" y="426"/>
                  </a:lnTo>
                  <a:lnTo>
                    <a:pt x="576" y="432"/>
                  </a:lnTo>
                  <a:lnTo>
                    <a:pt x="582" y="438"/>
                  </a:lnTo>
                  <a:lnTo>
                    <a:pt x="588" y="444"/>
                  </a:lnTo>
                  <a:lnTo>
                    <a:pt x="594" y="450"/>
                  </a:lnTo>
                  <a:lnTo>
                    <a:pt x="600" y="456"/>
                  </a:lnTo>
                  <a:lnTo>
                    <a:pt x="600" y="462"/>
                  </a:lnTo>
                  <a:lnTo>
                    <a:pt x="606" y="468"/>
                  </a:lnTo>
                  <a:lnTo>
                    <a:pt x="612" y="474"/>
                  </a:lnTo>
                  <a:lnTo>
                    <a:pt x="618" y="480"/>
                  </a:lnTo>
                  <a:lnTo>
                    <a:pt x="624" y="486"/>
                  </a:lnTo>
                  <a:lnTo>
                    <a:pt x="630" y="492"/>
                  </a:lnTo>
                  <a:lnTo>
                    <a:pt x="636" y="492"/>
                  </a:lnTo>
                  <a:lnTo>
                    <a:pt x="642" y="498"/>
                  </a:lnTo>
                  <a:lnTo>
                    <a:pt x="642" y="504"/>
                  </a:lnTo>
                  <a:lnTo>
                    <a:pt x="648" y="510"/>
                  </a:lnTo>
                  <a:lnTo>
                    <a:pt x="654" y="516"/>
                  </a:lnTo>
                  <a:lnTo>
                    <a:pt x="660" y="522"/>
                  </a:lnTo>
                  <a:lnTo>
                    <a:pt x="666" y="528"/>
                  </a:lnTo>
                  <a:lnTo>
                    <a:pt x="672" y="534"/>
                  </a:lnTo>
                  <a:lnTo>
                    <a:pt x="678" y="540"/>
                  </a:lnTo>
                  <a:lnTo>
                    <a:pt x="678" y="546"/>
                  </a:lnTo>
                  <a:lnTo>
                    <a:pt x="684" y="552"/>
                  </a:lnTo>
                  <a:lnTo>
                    <a:pt x="690" y="558"/>
                  </a:lnTo>
                  <a:lnTo>
                    <a:pt x="696" y="564"/>
                  </a:lnTo>
                  <a:lnTo>
                    <a:pt x="702" y="570"/>
                  </a:lnTo>
                  <a:lnTo>
                    <a:pt x="708" y="576"/>
                  </a:lnTo>
                  <a:lnTo>
                    <a:pt x="714" y="582"/>
                  </a:lnTo>
                  <a:lnTo>
                    <a:pt x="720" y="588"/>
                  </a:lnTo>
                  <a:lnTo>
                    <a:pt x="720" y="594"/>
                  </a:lnTo>
                  <a:lnTo>
                    <a:pt x="726" y="600"/>
                  </a:lnTo>
                  <a:lnTo>
                    <a:pt x="732" y="600"/>
                  </a:lnTo>
                  <a:lnTo>
                    <a:pt x="738" y="606"/>
                  </a:lnTo>
                  <a:lnTo>
                    <a:pt x="744" y="606"/>
                  </a:lnTo>
                  <a:lnTo>
                    <a:pt x="750" y="612"/>
                  </a:lnTo>
                  <a:lnTo>
                    <a:pt x="756" y="612"/>
                  </a:lnTo>
                  <a:lnTo>
                    <a:pt x="762" y="606"/>
                  </a:lnTo>
                  <a:lnTo>
                    <a:pt x="768" y="606"/>
                  </a:lnTo>
                  <a:lnTo>
                    <a:pt x="774" y="606"/>
                  </a:lnTo>
                  <a:lnTo>
                    <a:pt x="780" y="594"/>
                  </a:lnTo>
                  <a:lnTo>
                    <a:pt x="786" y="588"/>
                  </a:lnTo>
                  <a:lnTo>
                    <a:pt x="792" y="576"/>
                  </a:lnTo>
                  <a:lnTo>
                    <a:pt x="792" y="570"/>
                  </a:lnTo>
                  <a:lnTo>
                    <a:pt x="798" y="558"/>
                  </a:lnTo>
                  <a:lnTo>
                    <a:pt x="804" y="546"/>
                  </a:lnTo>
                  <a:lnTo>
                    <a:pt x="810" y="534"/>
                  </a:lnTo>
                  <a:lnTo>
                    <a:pt x="816" y="522"/>
                  </a:lnTo>
                  <a:lnTo>
                    <a:pt x="822" y="510"/>
                  </a:lnTo>
                  <a:lnTo>
                    <a:pt x="828" y="498"/>
                  </a:lnTo>
                  <a:lnTo>
                    <a:pt x="834" y="486"/>
                  </a:lnTo>
                  <a:lnTo>
                    <a:pt x="834" y="468"/>
                  </a:lnTo>
                  <a:lnTo>
                    <a:pt x="840" y="456"/>
                  </a:lnTo>
                  <a:lnTo>
                    <a:pt x="846" y="438"/>
                  </a:lnTo>
                  <a:lnTo>
                    <a:pt x="852" y="426"/>
                  </a:lnTo>
                  <a:lnTo>
                    <a:pt x="858" y="414"/>
                  </a:lnTo>
                  <a:lnTo>
                    <a:pt x="864" y="396"/>
                  </a:lnTo>
                  <a:lnTo>
                    <a:pt x="870" y="384"/>
                  </a:lnTo>
                  <a:lnTo>
                    <a:pt x="870" y="372"/>
                  </a:lnTo>
                  <a:lnTo>
                    <a:pt x="876" y="360"/>
                  </a:lnTo>
                  <a:lnTo>
                    <a:pt x="882" y="348"/>
                  </a:lnTo>
                  <a:lnTo>
                    <a:pt x="888" y="342"/>
                  </a:lnTo>
                  <a:lnTo>
                    <a:pt x="894" y="330"/>
                  </a:lnTo>
                  <a:lnTo>
                    <a:pt x="900" y="318"/>
                  </a:lnTo>
                  <a:lnTo>
                    <a:pt x="906" y="312"/>
                  </a:lnTo>
                  <a:lnTo>
                    <a:pt x="912" y="300"/>
                  </a:lnTo>
                  <a:lnTo>
                    <a:pt x="912" y="288"/>
                  </a:lnTo>
                  <a:lnTo>
                    <a:pt x="918" y="282"/>
                  </a:lnTo>
                  <a:lnTo>
                    <a:pt x="924" y="270"/>
                  </a:lnTo>
                  <a:lnTo>
                    <a:pt x="930" y="264"/>
                  </a:lnTo>
                  <a:lnTo>
                    <a:pt x="936" y="252"/>
                  </a:lnTo>
                  <a:lnTo>
                    <a:pt x="942" y="246"/>
                  </a:lnTo>
                  <a:lnTo>
                    <a:pt x="948" y="240"/>
                  </a:lnTo>
                  <a:lnTo>
                    <a:pt x="948" y="234"/>
                  </a:lnTo>
                  <a:lnTo>
                    <a:pt x="954" y="222"/>
                  </a:lnTo>
                  <a:lnTo>
                    <a:pt x="960" y="216"/>
                  </a:lnTo>
                  <a:lnTo>
                    <a:pt x="966" y="210"/>
                  </a:lnTo>
                  <a:lnTo>
                    <a:pt x="972" y="204"/>
                  </a:lnTo>
                  <a:lnTo>
                    <a:pt x="978" y="198"/>
                  </a:lnTo>
                  <a:lnTo>
                    <a:pt x="984" y="192"/>
                  </a:lnTo>
                  <a:lnTo>
                    <a:pt x="990" y="186"/>
                  </a:lnTo>
                  <a:lnTo>
                    <a:pt x="990" y="180"/>
                  </a:lnTo>
                  <a:lnTo>
                    <a:pt x="996" y="174"/>
                  </a:lnTo>
                  <a:lnTo>
                    <a:pt x="1002" y="168"/>
                  </a:lnTo>
                  <a:lnTo>
                    <a:pt x="1008" y="162"/>
                  </a:lnTo>
                  <a:lnTo>
                    <a:pt x="1014" y="162"/>
                  </a:lnTo>
                  <a:lnTo>
                    <a:pt x="1020" y="156"/>
                  </a:lnTo>
                  <a:lnTo>
                    <a:pt x="1026" y="150"/>
                  </a:lnTo>
                  <a:lnTo>
                    <a:pt x="1026" y="144"/>
                  </a:lnTo>
                  <a:lnTo>
                    <a:pt x="1032" y="138"/>
                  </a:lnTo>
                  <a:lnTo>
                    <a:pt x="1038" y="138"/>
                  </a:lnTo>
                  <a:lnTo>
                    <a:pt x="1044" y="132"/>
                  </a:lnTo>
                  <a:lnTo>
                    <a:pt x="1050" y="126"/>
                  </a:lnTo>
                  <a:lnTo>
                    <a:pt x="1056" y="126"/>
                  </a:lnTo>
                  <a:lnTo>
                    <a:pt x="1062" y="126"/>
                  </a:lnTo>
                  <a:lnTo>
                    <a:pt x="1068" y="126"/>
                  </a:lnTo>
                  <a:lnTo>
                    <a:pt x="1074" y="126"/>
                  </a:lnTo>
                  <a:lnTo>
                    <a:pt x="1080" y="126"/>
                  </a:lnTo>
                  <a:lnTo>
                    <a:pt x="1086" y="126"/>
                  </a:lnTo>
                  <a:lnTo>
                    <a:pt x="1092" y="126"/>
                  </a:lnTo>
                  <a:lnTo>
                    <a:pt x="1098" y="132"/>
                  </a:lnTo>
                  <a:lnTo>
                    <a:pt x="1104" y="138"/>
                  </a:lnTo>
                  <a:lnTo>
                    <a:pt x="1104" y="144"/>
                  </a:lnTo>
                  <a:lnTo>
                    <a:pt x="1110" y="150"/>
                  </a:lnTo>
                  <a:lnTo>
                    <a:pt x="1116" y="156"/>
                  </a:lnTo>
                  <a:lnTo>
                    <a:pt x="1122" y="162"/>
                  </a:lnTo>
                  <a:lnTo>
                    <a:pt x="1128" y="174"/>
                  </a:lnTo>
                  <a:lnTo>
                    <a:pt x="1134" y="180"/>
                  </a:lnTo>
                  <a:lnTo>
                    <a:pt x="1140" y="186"/>
                  </a:lnTo>
                  <a:lnTo>
                    <a:pt x="1146" y="192"/>
                  </a:lnTo>
                  <a:lnTo>
                    <a:pt x="1152" y="198"/>
                  </a:lnTo>
                  <a:lnTo>
                    <a:pt x="1158" y="198"/>
                  </a:lnTo>
                  <a:lnTo>
                    <a:pt x="1164" y="198"/>
                  </a:lnTo>
                  <a:lnTo>
                    <a:pt x="1170" y="192"/>
                  </a:lnTo>
                  <a:lnTo>
                    <a:pt x="1176" y="192"/>
                  </a:lnTo>
                  <a:lnTo>
                    <a:pt x="1182" y="186"/>
                  </a:lnTo>
                  <a:lnTo>
                    <a:pt x="1188" y="180"/>
                  </a:lnTo>
                  <a:lnTo>
                    <a:pt x="1194" y="174"/>
                  </a:lnTo>
                  <a:lnTo>
                    <a:pt x="1200" y="174"/>
                  </a:lnTo>
                  <a:lnTo>
                    <a:pt x="1206" y="168"/>
                  </a:lnTo>
                  <a:lnTo>
                    <a:pt x="1212" y="162"/>
                  </a:lnTo>
                  <a:lnTo>
                    <a:pt x="1218" y="156"/>
                  </a:lnTo>
                  <a:lnTo>
                    <a:pt x="1224" y="150"/>
                  </a:lnTo>
                  <a:lnTo>
                    <a:pt x="1230" y="144"/>
                  </a:lnTo>
                  <a:lnTo>
                    <a:pt x="1236" y="138"/>
                  </a:lnTo>
                  <a:lnTo>
                    <a:pt x="1242" y="138"/>
                  </a:lnTo>
                  <a:lnTo>
                    <a:pt x="1248" y="132"/>
                  </a:lnTo>
                  <a:lnTo>
                    <a:pt x="1253" y="126"/>
                  </a:lnTo>
                  <a:lnTo>
                    <a:pt x="1259" y="126"/>
                  </a:lnTo>
                  <a:lnTo>
                    <a:pt x="1265" y="120"/>
                  </a:lnTo>
                  <a:lnTo>
                    <a:pt x="1271" y="114"/>
                  </a:lnTo>
                  <a:lnTo>
                    <a:pt x="1277" y="114"/>
                  </a:lnTo>
                  <a:lnTo>
                    <a:pt x="1283" y="108"/>
                  </a:lnTo>
                  <a:lnTo>
                    <a:pt x="1289" y="108"/>
                  </a:lnTo>
                  <a:lnTo>
                    <a:pt x="1295" y="102"/>
                  </a:lnTo>
                  <a:lnTo>
                    <a:pt x="1301" y="102"/>
                  </a:lnTo>
                  <a:lnTo>
                    <a:pt x="1301" y="96"/>
                  </a:lnTo>
                  <a:lnTo>
                    <a:pt x="1307" y="96"/>
                  </a:lnTo>
                  <a:lnTo>
                    <a:pt x="1313" y="96"/>
                  </a:lnTo>
                  <a:lnTo>
                    <a:pt x="1319" y="90"/>
                  </a:lnTo>
                  <a:lnTo>
                    <a:pt x="1325" y="90"/>
                  </a:lnTo>
                  <a:lnTo>
                    <a:pt x="1331" y="84"/>
                  </a:lnTo>
                  <a:lnTo>
                    <a:pt x="1337" y="84"/>
                  </a:lnTo>
                  <a:lnTo>
                    <a:pt x="1343" y="78"/>
                  </a:lnTo>
                  <a:lnTo>
                    <a:pt x="1349" y="78"/>
                  </a:lnTo>
                  <a:lnTo>
                    <a:pt x="1355" y="72"/>
                  </a:lnTo>
                  <a:lnTo>
                    <a:pt x="1361" y="72"/>
                  </a:lnTo>
                  <a:lnTo>
                    <a:pt x="1367" y="66"/>
                  </a:lnTo>
                  <a:lnTo>
                    <a:pt x="1373" y="66"/>
                  </a:lnTo>
                  <a:lnTo>
                    <a:pt x="1373" y="60"/>
                  </a:lnTo>
                  <a:lnTo>
                    <a:pt x="1379" y="54"/>
                  </a:lnTo>
                  <a:lnTo>
                    <a:pt x="1385" y="54"/>
                  </a:lnTo>
                  <a:lnTo>
                    <a:pt x="1391" y="48"/>
                  </a:lnTo>
                  <a:lnTo>
                    <a:pt x="1397" y="42"/>
                  </a:lnTo>
                  <a:lnTo>
                    <a:pt x="1403" y="42"/>
                  </a:lnTo>
                  <a:lnTo>
                    <a:pt x="1409" y="36"/>
                  </a:lnTo>
                  <a:lnTo>
                    <a:pt x="1415" y="36"/>
                  </a:lnTo>
                  <a:lnTo>
                    <a:pt x="1415" y="30"/>
                  </a:lnTo>
                  <a:lnTo>
                    <a:pt x="1421" y="30"/>
                  </a:lnTo>
                  <a:lnTo>
                    <a:pt x="1427" y="30"/>
                  </a:lnTo>
                  <a:lnTo>
                    <a:pt x="1433" y="30"/>
                  </a:lnTo>
                  <a:lnTo>
                    <a:pt x="1439" y="30"/>
                  </a:lnTo>
                  <a:lnTo>
                    <a:pt x="1445" y="36"/>
                  </a:lnTo>
                  <a:lnTo>
                    <a:pt x="1451" y="36"/>
                  </a:lnTo>
                  <a:lnTo>
                    <a:pt x="1457" y="36"/>
                  </a:lnTo>
                  <a:lnTo>
                    <a:pt x="1463" y="36"/>
                  </a:lnTo>
                  <a:lnTo>
                    <a:pt x="1469" y="42"/>
                  </a:lnTo>
                  <a:lnTo>
                    <a:pt x="1475" y="42"/>
                  </a:lnTo>
                  <a:lnTo>
                    <a:pt x="1481" y="42"/>
                  </a:lnTo>
                  <a:lnTo>
                    <a:pt x="1487" y="42"/>
                  </a:lnTo>
                  <a:lnTo>
                    <a:pt x="1493" y="42"/>
                  </a:lnTo>
                  <a:lnTo>
                    <a:pt x="1499" y="42"/>
                  </a:lnTo>
                  <a:lnTo>
                    <a:pt x="1505" y="42"/>
                  </a:lnTo>
                  <a:lnTo>
                    <a:pt x="1511" y="42"/>
                  </a:lnTo>
                  <a:lnTo>
                    <a:pt x="1517" y="42"/>
                  </a:lnTo>
                  <a:lnTo>
                    <a:pt x="1523" y="42"/>
                  </a:lnTo>
                  <a:lnTo>
                    <a:pt x="1529" y="42"/>
                  </a:lnTo>
                  <a:lnTo>
                    <a:pt x="1535" y="42"/>
                  </a:lnTo>
                  <a:lnTo>
                    <a:pt x="1541" y="42"/>
                  </a:lnTo>
                  <a:lnTo>
                    <a:pt x="1547" y="42"/>
                  </a:lnTo>
                  <a:lnTo>
                    <a:pt x="1553" y="42"/>
                  </a:lnTo>
                  <a:lnTo>
                    <a:pt x="1559" y="42"/>
                  </a:lnTo>
                  <a:lnTo>
                    <a:pt x="1565" y="42"/>
                  </a:lnTo>
                  <a:lnTo>
                    <a:pt x="1571" y="42"/>
                  </a:lnTo>
                  <a:lnTo>
                    <a:pt x="1577" y="42"/>
                  </a:lnTo>
                  <a:lnTo>
                    <a:pt x="1583" y="42"/>
                  </a:lnTo>
                  <a:lnTo>
                    <a:pt x="1589" y="42"/>
                  </a:lnTo>
                  <a:lnTo>
                    <a:pt x="1595" y="42"/>
                  </a:lnTo>
                  <a:lnTo>
                    <a:pt x="1601" y="42"/>
                  </a:lnTo>
                  <a:lnTo>
                    <a:pt x="1607" y="42"/>
                  </a:lnTo>
                  <a:lnTo>
                    <a:pt x="1613" y="42"/>
                  </a:lnTo>
                  <a:lnTo>
                    <a:pt x="1619" y="42"/>
                  </a:lnTo>
                  <a:lnTo>
                    <a:pt x="1625" y="42"/>
                  </a:lnTo>
                  <a:lnTo>
                    <a:pt x="1631" y="42"/>
                  </a:lnTo>
                  <a:lnTo>
                    <a:pt x="1637" y="42"/>
                  </a:lnTo>
                  <a:lnTo>
                    <a:pt x="1643" y="42"/>
                  </a:lnTo>
                  <a:lnTo>
                    <a:pt x="1649" y="42"/>
                  </a:lnTo>
                  <a:lnTo>
                    <a:pt x="1655" y="42"/>
                  </a:lnTo>
                  <a:lnTo>
                    <a:pt x="1661" y="42"/>
                  </a:lnTo>
                  <a:lnTo>
                    <a:pt x="1667" y="42"/>
                  </a:lnTo>
                  <a:lnTo>
                    <a:pt x="1673" y="42"/>
                  </a:lnTo>
                  <a:lnTo>
                    <a:pt x="1679" y="42"/>
                  </a:lnTo>
                  <a:lnTo>
                    <a:pt x="1685" y="42"/>
                  </a:lnTo>
                  <a:lnTo>
                    <a:pt x="1691" y="42"/>
                  </a:lnTo>
                  <a:lnTo>
                    <a:pt x="1697" y="42"/>
                  </a:lnTo>
                  <a:lnTo>
                    <a:pt x="1703" y="42"/>
                  </a:lnTo>
                  <a:lnTo>
                    <a:pt x="1709" y="42"/>
                  </a:lnTo>
                  <a:lnTo>
                    <a:pt x="1715" y="42"/>
                  </a:lnTo>
                  <a:lnTo>
                    <a:pt x="1721" y="42"/>
                  </a:lnTo>
                  <a:lnTo>
                    <a:pt x="1727" y="42"/>
                  </a:lnTo>
                  <a:lnTo>
                    <a:pt x="1733" y="42"/>
                  </a:lnTo>
                  <a:lnTo>
                    <a:pt x="1739" y="42"/>
                  </a:lnTo>
                  <a:lnTo>
                    <a:pt x="1745" y="42"/>
                  </a:lnTo>
                  <a:lnTo>
                    <a:pt x="1751" y="42"/>
                  </a:lnTo>
                  <a:lnTo>
                    <a:pt x="1757" y="42"/>
                  </a:lnTo>
                  <a:lnTo>
                    <a:pt x="1763" y="42"/>
                  </a:lnTo>
                  <a:lnTo>
                    <a:pt x="1769" y="42"/>
                  </a:lnTo>
                  <a:lnTo>
                    <a:pt x="1775" y="42"/>
                  </a:lnTo>
                  <a:lnTo>
                    <a:pt x="1781" y="42"/>
                  </a:lnTo>
                  <a:lnTo>
                    <a:pt x="1787" y="42"/>
                  </a:lnTo>
                  <a:lnTo>
                    <a:pt x="1793" y="42"/>
                  </a:lnTo>
                  <a:lnTo>
                    <a:pt x="1799" y="42"/>
                  </a:lnTo>
                  <a:lnTo>
                    <a:pt x="1805" y="42"/>
                  </a:lnTo>
                  <a:lnTo>
                    <a:pt x="1811" y="42"/>
                  </a:lnTo>
                  <a:lnTo>
                    <a:pt x="1817" y="42"/>
                  </a:lnTo>
                  <a:lnTo>
                    <a:pt x="1823" y="42"/>
                  </a:lnTo>
                  <a:lnTo>
                    <a:pt x="1829" y="42"/>
                  </a:lnTo>
                  <a:lnTo>
                    <a:pt x="1835" y="42"/>
                  </a:lnTo>
                  <a:lnTo>
                    <a:pt x="1841" y="42"/>
                  </a:lnTo>
                  <a:lnTo>
                    <a:pt x="1847" y="42"/>
                  </a:lnTo>
                  <a:lnTo>
                    <a:pt x="1853" y="42"/>
                  </a:lnTo>
                  <a:lnTo>
                    <a:pt x="1859" y="42"/>
                  </a:lnTo>
                  <a:lnTo>
                    <a:pt x="1865" y="42"/>
                  </a:lnTo>
                  <a:lnTo>
                    <a:pt x="1871" y="42"/>
                  </a:lnTo>
                  <a:lnTo>
                    <a:pt x="1877" y="42"/>
                  </a:lnTo>
                  <a:lnTo>
                    <a:pt x="1883" y="42"/>
                  </a:lnTo>
                  <a:lnTo>
                    <a:pt x="1889" y="42"/>
                  </a:lnTo>
                  <a:lnTo>
                    <a:pt x="1895" y="42"/>
                  </a:lnTo>
                  <a:lnTo>
                    <a:pt x="1901" y="42"/>
                  </a:lnTo>
                  <a:lnTo>
                    <a:pt x="1907" y="42"/>
                  </a:lnTo>
                  <a:lnTo>
                    <a:pt x="1913" y="42"/>
                  </a:lnTo>
                  <a:lnTo>
                    <a:pt x="1919" y="42"/>
                  </a:lnTo>
                  <a:lnTo>
                    <a:pt x="1925" y="42"/>
                  </a:lnTo>
                  <a:lnTo>
                    <a:pt x="1931" y="42"/>
                  </a:lnTo>
                  <a:lnTo>
                    <a:pt x="1937" y="42"/>
                  </a:lnTo>
                  <a:lnTo>
                    <a:pt x="1943" y="42"/>
                  </a:lnTo>
                  <a:lnTo>
                    <a:pt x="1949" y="42"/>
                  </a:lnTo>
                  <a:lnTo>
                    <a:pt x="1955" y="42"/>
                  </a:lnTo>
                  <a:lnTo>
                    <a:pt x="1961" y="42"/>
                  </a:lnTo>
                  <a:lnTo>
                    <a:pt x="1967" y="42"/>
                  </a:lnTo>
                  <a:lnTo>
                    <a:pt x="1973" y="42"/>
                  </a:lnTo>
                  <a:lnTo>
                    <a:pt x="1979" y="42"/>
                  </a:lnTo>
                  <a:lnTo>
                    <a:pt x="1985" y="42"/>
                  </a:lnTo>
                  <a:lnTo>
                    <a:pt x="1991" y="42"/>
                  </a:lnTo>
                  <a:lnTo>
                    <a:pt x="1997" y="42"/>
                  </a:lnTo>
                  <a:lnTo>
                    <a:pt x="2003" y="42"/>
                  </a:lnTo>
                  <a:lnTo>
                    <a:pt x="2009" y="42"/>
                  </a:lnTo>
                  <a:lnTo>
                    <a:pt x="2015" y="48"/>
                  </a:lnTo>
                  <a:lnTo>
                    <a:pt x="2021" y="48"/>
                  </a:lnTo>
                  <a:lnTo>
                    <a:pt x="2027" y="48"/>
                  </a:lnTo>
                  <a:lnTo>
                    <a:pt x="2033" y="54"/>
                  </a:lnTo>
                  <a:lnTo>
                    <a:pt x="2039" y="54"/>
                  </a:lnTo>
                  <a:lnTo>
                    <a:pt x="2045" y="60"/>
                  </a:lnTo>
                  <a:lnTo>
                    <a:pt x="2051" y="60"/>
                  </a:lnTo>
                  <a:lnTo>
                    <a:pt x="2057" y="60"/>
                  </a:lnTo>
                  <a:lnTo>
                    <a:pt x="2063" y="60"/>
                  </a:lnTo>
                  <a:lnTo>
                    <a:pt x="2069" y="66"/>
                  </a:lnTo>
                  <a:lnTo>
                    <a:pt x="2075" y="66"/>
                  </a:lnTo>
                  <a:lnTo>
                    <a:pt x="2081" y="66"/>
                  </a:lnTo>
                  <a:lnTo>
                    <a:pt x="2087" y="66"/>
                  </a:lnTo>
                  <a:lnTo>
                    <a:pt x="2093" y="66"/>
                  </a:lnTo>
                  <a:lnTo>
                    <a:pt x="2099" y="60"/>
                  </a:lnTo>
                  <a:lnTo>
                    <a:pt x="2105" y="60"/>
                  </a:lnTo>
                  <a:lnTo>
                    <a:pt x="2111" y="60"/>
                  </a:lnTo>
                  <a:lnTo>
                    <a:pt x="2117" y="60"/>
                  </a:lnTo>
                  <a:lnTo>
                    <a:pt x="2123" y="54"/>
                  </a:lnTo>
                  <a:lnTo>
                    <a:pt x="2129" y="54"/>
                  </a:lnTo>
                  <a:lnTo>
                    <a:pt x="2135" y="54"/>
                  </a:lnTo>
                  <a:lnTo>
                    <a:pt x="2141" y="54"/>
                  </a:lnTo>
                  <a:lnTo>
                    <a:pt x="2147" y="54"/>
                  </a:lnTo>
                  <a:lnTo>
                    <a:pt x="2153" y="48"/>
                  </a:lnTo>
                  <a:lnTo>
                    <a:pt x="2159" y="48"/>
                  </a:lnTo>
                  <a:lnTo>
                    <a:pt x="2165" y="48"/>
                  </a:lnTo>
                  <a:lnTo>
                    <a:pt x="2171" y="48"/>
                  </a:lnTo>
                  <a:lnTo>
                    <a:pt x="2177" y="48"/>
                  </a:lnTo>
                  <a:lnTo>
                    <a:pt x="2183" y="48"/>
                  </a:lnTo>
                  <a:lnTo>
                    <a:pt x="2189" y="42"/>
                  </a:lnTo>
                  <a:lnTo>
                    <a:pt x="2195" y="42"/>
                  </a:lnTo>
                  <a:lnTo>
                    <a:pt x="2201" y="42"/>
                  </a:lnTo>
                  <a:lnTo>
                    <a:pt x="2207" y="42"/>
                  </a:lnTo>
                  <a:lnTo>
                    <a:pt x="2213" y="42"/>
                  </a:lnTo>
                  <a:lnTo>
                    <a:pt x="2219" y="42"/>
                  </a:lnTo>
                  <a:lnTo>
                    <a:pt x="2225" y="42"/>
                  </a:lnTo>
                  <a:lnTo>
                    <a:pt x="2231" y="42"/>
                  </a:lnTo>
                  <a:lnTo>
                    <a:pt x="2237" y="36"/>
                  </a:lnTo>
                  <a:lnTo>
                    <a:pt x="2243" y="36"/>
                  </a:lnTo>
                  <a:lnTo>
                    <a:pt x="2249" y="36"/>
                  </a:lnTo>
                  <a:lnTo>
                    <a:pt x="2255" y="36"/>
                  </a:lnTo>
                  <a:lnTo>
                    <a:pt x="2261" y="36"/>
                  </a:lnTo>
                  <a:lnTo>
                    <a:pt x="2267" y="36"/>
                  </a:lnTo>
                  <a:lnTo>
                    <a:pt x="2273" y="36"/>
                  </a:lnTo>
                  <a:lnTo>
                    <a:pt x="2279" y="36"/>
                  </a:lnTo>
                  <a:lnTo>
                    <a:pt x="2285" y="36"/>
                  </a:lnTo>
                  <a:lnTo>
                    <a:pt x="2291" y="36"/>
                  </a:lnTo>
                  <a:lnTo>
                    <a:pt x="2297" y="36"/>
                  </a:lnTo>
                  <a:lnTo>
                    <a:pt x="2303" y="36"/>
                  </a:lnTo>
                  <a:lnTo>
                    <a:pt x="2309" y="36"/>
                  </a:lnTo>
                  <a:lnTo>
                    <a:pt x="2315" y="30"/>
                  </a:lnTo>
                  <a:lnTo>
                    <a:pt x="2321" y="30"/>
                  </a:lnTo>
                  <a:lnTo>
                    <a:pt x="2327" y="36"/>
                  </a:lnTo>
                  <a:lnTo>
                    <a:pt x="2333" y="36"/>
                  </a:lnTo>
                  <a:lnTo>
                    <a:pt x="2339" y="36"/>
                  </a:lnTo>
                  <a:lnTo>
                    <a:pt x="2345" y="36"/>
                  </a:lnTo>
                  <a:lnTo>
                    <a:pt x="2351" y="36"/>
                  </a:lnTo>
                  <a:lnTo>
                    <a:pt x="2357" y="36"/>
                  </a:lnTo>
                  <a:lnTo>
                    <a:pt x="2363" y="36"/>
                  </a:lnTo>
                  <a:lnTo>
                    <a:pt x="2369" y="30"/>
                  </a:lnTo>
                  <a:lnTo>
                    <a:pt x="2375" y="30"/>
                  </a:lnTo>
                  <a:lnTo>
                    <a:pt x="2381" y="30"/>
                  </a:lnTo>
                  <a:lnTo>
                    <a:pt x="2387" y="30"/>
                  </a:lnTo>
                  <a:lnTo>
                    <a:pt x="2393" y="30"/>
                  </a:lnTo>
                  <a:lnTo>
                    <a:pt x="2399" y="24"/>
                  </a:lnTo>
                  <a:lnTo>
                    <a:pt x="2405" y="24"/>
                  </a:lnTo>
                  <a:lnTo>
                    <a:pt x="2411" y="24"/>
                  </a:lnTo>
                  <a:lnTo>
                    <a:pt x="2417" y="24"/>
                  </a:lnTo>
                  <a:lnTo>
                    <a:pt x="2423" y="24"/>
                  </a:lnTo>
                  <a:lnTo>
                    <a:pt x="2423" y="18"/>
                  </a:lnTo>
                  <a:lnTo>
                    <a:pt x="2429" y="18"/>
                  </a:lnTo>
                  <a:lnTo>
                    <a:pt x="2435" y="18"/>
                  </a:lnTo>
                  <a:lnTo>
                    <a:pt x="2441" y="18"/>
                  </a:lnTo>
                  <a:lnTo>
                    <a:pt x="2447" y="18"/>
                  </a:lnTo>
                  <a:lnTo>
                    <a:pt x="2453" y="18"/>
                  </a:lnTo>
                  <a:lnTo>
                    <a:pt x="2459" y="18"/>
                  </a:lnTo>
                  <a:lnTo>
                    <a:pt x="2465" y="18"/>
                  </a:lnTo>
                  <a:lnTo>
                    <a:pt x="2471" y="18"/>
                  </a:lnTo>
                  <a:lnTo>
                    <a:pt x="2477" y="18"/>
                  </a:lnTo>
                  <a:lnTo>
                    <a:pt x="2483" y="18"/>
                  </a:lnTo>
                  <a:lnTo>
                    <a:pt x="2489" y="18"/>
                  </a:lnTo>
                  <a:lnTo>
                    <a:pt x="2495" y="18"/>
                  </a:lnTo>
                  <a:lnTo>
                    <a:pt x="2501" y="18"/>
                  </a:lnTo>
                  <a:lnTo>
                    <a:pt x="2507" y="18"/>
                  </a:lnTo>
                  <a:lnTo>
                    <a:pt x="2513" y="18"/>
                  </a:lnTo>
                  <a:lnTo>
                    <a:pt x="2519" y="18"/>
                  </a:lnTo>
                  <a:lnTo>
                    <a:pt x="2525" y="18"/>
                  </a:lnTo>
                  <a:lnTo>
                    <a:pt x="2531" y="18"/>
                  </a:lnTo>
                  <a:lnTo>
                    <a:pt x="2537" y="18"/>
                  </a:lnTo>
                  <a:lnTo>
                    <a:pt x="2537" y="24"/>
                  </a:lnTo>
                  <a:lnTo>
                    <a:pt x="2543" y="24"/>
                  </a:lnTo>
                  <a:lnTo>
                    <a:pt x="2549" y="24"/>
                  </a:lnTo>
                  <a:lnTo>
                    <a:pt x="2555" y="24"/>
                  </a:lnTo>
                  <a:lnTo>
                    <a:pt x="2561" y="24"/>
                  </a:lnTo>
                  <a:lnTo>
                    <a:pt x="2567" y="24"/>
                  </a:lnTo>
                  <a:lnTo>
                    <a:pt x="2573" y="24"/>
                  </a:lnTo>
                  <a:lnTo>
                    <a:pt x="2579" y="24"/>
                  </a:lnTo>
                  <a:lnTo>
                    <a:pt x="2585" y="24"/>
                  </a:lnTo>
                  <a:lnTo>
                    <a:pt x="2591" y="24"/>
                  </a:lnTo>
                  <a:lnTo>
                    <a:pt x="2597" y="24"/>
                  </a:lnTo>
                </a:path>
              </a:pathLst>
            </a:custGeom>
            <a:noFill/>
            <a:ln w="38100" cap="flat" cmpd="sng">
              <a:solidFill>
                <a:srgbClr val="FF0000"/>
              </a:solidFill>
              <a:prstDash val="solid"/>
              <a:round/>
              <a:headEnd/>
              <a:tailEnd/>
            </a:ln>
          </p:spPr>
          <p:txBody>
            <a:bodyPr/>
            <a:lstStyle/>
            <a:p>
              <a:endParaRPr lang="en-US"/>
            </a:p>
          </p:txBody>
        </p:sp>
        <p:sp>
          <p:nvSpPr>
            <p:cNvPr id="145451" name="Freeform 5"/>
            <p:cNvSpPr>
              <a:spLocks/>
            </p:cNvSpPr>
            <p:nvPr/>
          </p:nvSpPr>
          <p:spPr bwMode="auto">
            <a:xfrm>
              <a:off x="1104" y="1164"/>
              <a:ext cx="2597" cy="612"/>
            </a:xfrm>
            <a:custGeom>
              <a:avLst/>
              <a:gdLst>
                <a:gd name="T0" fmla="*/ 42 w 2597"/>
                <a:gd name="T1" fmla="*/ 36 h 612"/>
                <a:gd name="T2" fmla="*/ 90 w 2597"/>
                <a:gd name="T3" fmla="*/ 36 h 612"/>
                <a:gd name="T4" fmla="*/ 138 w 2597"/>
                <a:gd name="T5" fmla="*/ 18 h 612"/>
                <a:gd name="T6" fmla="*/ 174 w 2597"/>
                <a:gd name="T7" fmla="*/ 0 h 612"/>
                <a:gd name="T8" fmla="*/ 222 w 2597"/>
                <a:gd name="T9" fmla="*/ 6 h 612"/>
                <a:gd name="T10" fmla="*/ 270 w 2597"/>
                <a:gd name="T11" fmla="*/ 6 h 612"/>
                <a:gd name="T12" fmla="*/ 318 w 2597"/>
                <a:gd name="T13" fmla="*/ 6 h 612"/>
                <a:gd name="T14" fmla="*/ 366 w 2597"/>
                <a:gd name="T15" fmla="*/ 6 h 612"/>
                <a:gd name="T16" fmla="*/ 414 w 2597"/>
                <a:gd name="T17" fmla="*/ 6 h 612"/>
                <a:gd name="T18" fmla="*/ 462 w 2597"/>
                <a:gd name="T19" fmla="*/ 6 h 612"/>
                <a:gd name="T20" fmla="*/ 510 w 2597"/>
                <a:gd name="T21" fmla="*/ 6 h 612"/>
                <a:gd name="T22" fmla="*/ 558 w 2597"/>
                <a:gd name="T23" fmla="*/ 6 h 612"/>
                <a:gd name="T24" fmla="*/ 606 w 2597"/>
                <a:gd name="T25" fmla="*/ 6 h 612"/>
                <a:gd name="T26" fmla="*/ 654 w 2597"/>
                <a:gd name="T27" fmla="*/ 6 h 612"/>
                <a:gd name="T28" fmla="*/ 702 w 2597"/>
                <a:gd name="T29" fmla="*/ 12 h 612"/>
                <a:gd name="T30" fmla="*/ 750 w 2597"/>
                <a:gd name="T31" fmla="*/ 6 h 612"/>
                <a:gd name="T32" fmla="*/ 792 w 2597"/>
                <a:gd name="T33" fmla="*/ 24 h 612"/>
                <a:gd name="T34" fmla="*/ 834 w 2597"/>
                <a:gd name="T35" fmla="*/ 48 h 612"/>
                <a:gd name="T36" fmla="*/ 882 w 2597"/>
                <a:gd name="T37" fmla="*/ 42 h 612"/>
                <a:gd name="T38" fmla="*/ 930 w 2597"/>
                <a:gd name="T39" fmla="*/ 36 h 612"/>
                <a:gd name="T40" fmla="*/ 978 w 2597"/>
                <a:gd name="T41" fmla="*/ 36 h 612"/>
                <a:gd name="T42" fmla="*/ 1026 w 2597"/>
                <a:gd name="T43" fmla="*/ 36 h 612"/>
                <a:gd name="T44" fmla="*/ 1074 w 2597"/>
                <a:gd name="T45" fmla="*/ 36 h 612"/>
                <a:gd name="T46" fmla="*/ 1122 w 2597"/>
                <a:gd name="T47" fmla="*/ 36 h 612"/>
                <a:gd name="T48" fmla="*/ 1170 w 2597"/>
                <a:gd name="T49" fmla="*/ 24 h 612"/>
                <a:gd name="T50" fmla="*/ 1218 w 2597"/>
                <a:gd name="T51" fmla="*/ 24 h 612"/>
                <a:gd name="T52" fmla="*/ 1265 w 2597"/>
                <a:gd name="T53" fmla="*/ 24 h 612"/>
                <a:gd name="T54" fmla="*/ 1313 w 2597"/>
                <a:gd name="T55" fmla="*/ 24 h 612"/>
                <a:gd name="T56" fmla="*/ 1355 w 2597"/>
                <a:gd name="T57" fmla="*/ 24 h 612"/>
                <a:gd name="T58" fmla="*/ 1397 w 2597"/>
                <a:gd name="T59" fmla="*/ 6 h 612"/>
                <a:gd name="T60" fmla="*/ 1445 w 2597"/>
                <a:gd name="T61" fmla="*/ 18 h 612"/>
                <a:gd name="T62" fmla="*/ 1487 w 2597"/>
                <a:gd name="T63" fmla="*/ 66 h 612"/>
                <a:gd name="T64" fmla="*/ 1529 w 2597"/>
                <a:gd name="T65" fmla="*/ 114 h 612"/>
                <a:gd name="T66" fmla="*/ 1571 w 2597"/>
                <a:gd name="T67" fmla="*/ 162 h 612"/>
                <a:gd name="T68" fmla="*/ 1613 w 2597"/>
                <a:gd name="T69" fmla="*/ 204 h 612"/>
                <a:gd name="T70" fmla="*/ 1655 w 2597"/>
                <a:gd name="T71" fmla="*/ 252 h 612"/>
                <a:gd name="T72" fmla="*/ 1697 w 2597"/>
                <a:gd name="T73" fmla="*/ 300 h 612"/>
                <a:gd name="T74" fmla="*/ 1739 w 2597"/>
                <a:gd name="T75" fmla="*/ 342 h 612"/>
                <a:gd name="T76" fmla="*/ 1781 w 2597"/>
                <a:gd name="T77" fmla="*/ 390 h 612"/>
                <a:gd name="T78" fmla="*/ 1823 w 2597"/>
                <a:gd name="T79" fmla="*/ 438 h 612"/>
                <a:gd name="T80" fmla="*/ 1865 w 2597"/>
                <a:gd name="T81" fmla="*/ 480 h 612"/>
                <a:gd name="T82" fmla="*/ 1907 w 2597"/>
                <a:gd name="T83" fmla="*/ 522 h 612"/>
                <a:gd name="T84" fmla="*/ 1949 w 2597"/>
                <a:gd name="T85" fmla="*/ 570 h 612"/>
                <a:gd name="T86" fmla="*/ 1991 w 2597"/>
                <a:gd name="T87" fmla="*/ 606 h 612"/>
                <a:gd name="T88" fmla="*/ 2033 w 2597"/>
                <a:gd name="T89" fmla="*/ 576 h 612"/>
                <a:gd name="T90" fmla="*/ 2075 w 2597"/>
                <a:gd name="T91" fmla="*/ 486 h 612"/>
                <a:gd name="T92" fmla="*/ 2117 w 2597"/>
                <a:gd name="T93" fmla="*/ 378 h 612"/>
                <a:gd name="T94" fmla="*/ 2159 w 2597"/>
                <a:gd name="T95" fmla="*/ 294 h 612"/>
                <a:gd name="T96" fmla="*/ 2201 w 2597"/>
                <a:gd name="T97" fmla="*/ 228 h 612"/>
                <a:gd name="T98" fmla="*/ 2249 w 2597"/>
                <a:gd name="T99" fmla="*/ 174 h 612"/>
                <a:gd name="T100" fmla="*/ 2291 w 2597"/>
                <a:gd name="T101" fmla="*/ 138 h 612"/>
                <a:gd name="T102" fmla="*/ 2339 w 2597"/>
                <a:gd name="T103" fmla="*/ 132 h 612"/>
                <a:gd name="T104" fmla="*/ 2381 w 2597"/>
                <a:gd name="T105" fmla="*/ 186 h 612"/>
                <a:gd name="T106" fmla="*/ 2423 w 2597"/>
                <a:gd name="T107" fmla="*/ 198 h 612"/>
                <a:gd name="T108" fmla="*/ 2459 w 2597"/>
                <a:gd name="T109" fmla="*/ 162 h 612"/>
                <a:gd name="T110" fmla="*/ 2507 w 2597"/>
                <a:gd name="T111" fmla="*/ 132 h 612"/>
                <a:gd name="T112" fmla="*/ 2549 w 2597"/>
                <a:gd name="T113" fmla="*/ 102 h 612"/>
                <a:gd name="T114" fmla="*/ 2597 w 2597"/>
                <a:gd name="T115" fmla="*/ 84 h 612"/>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2597"/>
                <a:gd name="T175" fmla="*/ 0 h 612"/>
                <a:gd name="T176" fmla="*/ 2597 w 2597"/>
                <a:gd name="T177" fmla="*/ 612 h 612"/>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2597" h="612">
                  <a:moveTo>
                    <a:pt x="0" y="36"/>
                  </a:moveTo>
                  <a:lnTo>
                    <a:pt x="6" y="36"/>
                  </a:lnTo>
                  <a:lnTo>
                    <a:pt x="12" y="36"/>
                  </a:lnTo>
                  <a:lnTo>
                    <a:pt x="18" y="36"/>
                  </a:lnTo>
                  <a:lnTo>
                    <a:pt x="24" y="36"/>
                  </a:lnTo>
                  <a:lnTo>
                    <a:pt x="30" y="36"/>
                  </a:lnTo>
                  <a:lnTo>
                    <a:pt x="36" y="36"/>
                  </a:lnTo>
                  <a:lnTo>
                    <a:pt x="42" y="36"/>
                  </a:lnTo>
                  <a:lnTo>
                    <a:pt x="48" y="36"/>
                  </a:lnTo>
                  <a:lnTo>
                    <a:pt x="54" y="36"/>
                  </a:lnTo>
                  <a:lnTo>
                    <a:pt x="60" y="36"/>
                  </a:lnTo>
                  <a:lnTo>
                    <a:pt x="66" y="36"/>
                  </a:lnTo>
                  <a:lnTo>
                    <a:pt x="72" y="36"/>
                  </a:lnTo>
                  <a:lnTo>
                    <a:pt x="78" y="36"/>
                  </a:lnTo>
                  <a:lnTo>
                    <a:pt x="84" y="36"/>
                  </a:lnTo>
                  <a:lnTo>
                    <a:pt x="90" y="36"/>
                  </a:lnTo>
                  <a:lnTo>
                    <a:pt x="96" y="36"/>
                  </a:lnTo>
                  <a:lnTo>
                    <a:pt x="102" y="36"/>
                  </a:lnTo>
                  <a:lnTo>
                    <a:pt x="108" y="30"/>
                  </a:lnTo>
                  <a:lnTo>
                    <a:pt x="114" y="30"/>
                  </a:lnTo>
                  <a:lnTo>
                    <a:pt x="120" y="24"/>
                  </a:lnTo>
                  <a:lnTo>
                    <a:pt x="126" y="24"/>
                  </a:lnTo>
                  <a:lnTo>
                    <a:pt x="132" y="18"/>
                  </a:lnTo>
                  <a:lnTo>
                    <a:pt x="138" y="18"/>
                  </a:lnTo>
                  <a:lnTo>
                    <a:pt x="138" y="12"/>
                  </a:lnTo>
                  <a:lnTo>
                    <a:pt x="144" y="12"/>
                  </a:lnTo>
                  <a:lnTo>
                    <a:pt x="150" y="12"/>
                  </a:lnTo>
                  <a:lnTo>
                    <a:pt x="156" y="6"/>
                  </a:lnTo>
                  <a:lnTo>
                    <a:pt x="162" y="6"/>
                  </a:lnTo>
                  <a:lnTo>
                    <a:pt x="168" y="6"/>
                  </a:lnTo>
                  <a:lnTo>
                    <a:pt x="174" y="6"/>
                  </a:lnTo>
                  <a:lnTo>
                    <a:pt x="174" y="0"/>
                  </a:lnTo>
                  <a:lnTo>
                    <a:pt x="180" y="0"/>
                  </a:lnTo>
                  <a:lnTo>
                    <a:pt x="186" y="0"/>
                  </a:lnTo>
                  <a:lnTo>
                    <a:pt x="192" y="6"/>
                  </a:lnTo>
                  <a:lnTo>
                    <a:pt x="198" y="6"/>
                  </a:lnTo>
                  <a:lnTo>
                    <a:pt x="204" y="6"/>
                  </a:lnTo>
                  <a:lnTo>
                    <a:pt x="210" y="6"/>
                  </a:lnTo>
                  <a:lnTo>
                    <a:pt x="216" y="6"/>
                  </a:lnTo>
                  <a:lnTo>
                    <a:pt x="222" y="6"/>
                  </a:lnTo>
                  <a:lnTo>
                    <a:pt x="228" y="6"/>
                  </a:lnTo>
                  <a:lnTo>
                    <a:pt x="234" y="6"/>
                  </a:lnTo>
                  <a:lnTo>
                    <a:pt x="240" y="6"/>
                  </a:lnTo>
                  <a:lnTo>
                    <a:pt x="246" y="6"/>
                  </a:lnTo>
                  <a:lnTo>
                    <a:pt x="252" y="6"/>
                  </a:lnTo>
                  <a:lnTo>
                    <a:pt x="258" y="6"/>
                  </a:lnTo>
                  <a:lnTo>
                    <a:pt x="264" y="6"/>
                  </a:lnTo>
                  <a:lnTo>
                    <a:pt x="270" y="6"/>
                  </a:lnTo>
                  <a:lnTo>
                    <a:pt x="276" y="6"/>
                  </a:lnTo>
                  <a:lnTo>
                    <a:pt x="282" y="6"/>
                  </a:lnTo>
                  <a:lnTo>
                    <a:pt x="288" y="6"/>
                  </a:lnTo>
                  <a:lnTo>
                    <a:pt x="294" y="6"/>
                  </a:lnTo>
                  <a:lnTo>
                    <a:pt x="300" y="6"/>
                  </a:lnTo>
                  <a:lnTo>
                    <a:pt x="306" y="6"/>
                  </a:lnTo>
                  <a:lnTo>
                    <a:pt x="312" y="6"/>
                  </a:lnTo>
                  <a:lnTo>
                    <a:pt x="318" y="6"/>
                  </a:lnTo>
                  <a:lnTo>
                    <a:pt x="324" y="6"/>
                  </a:lnTo>
                  <a:lnTo>
                    <a:pt x="330" y="6"/>
                  </a:lnTo>
                  <a:lnTo>
                    <a:pt x="336" y="6"/>
                  </a:lnTo>
                  <a:lnTo>
                    <a:pt x="342" y="6"/>
                  </a:lnTo>
                  <a:lnTo>
                    <a:pt x="348" y="6"/>
                  </a:lnTo>
                  <a:lnTo>
                    <a:pt x="354" y="6"/>
                  </a:lnTo>
                  <a:lnTo>
                    <a:pt x="360" y="6"/>
                  </a:lnTo>
                  <a:lnTo>
                    <a:pt x="366" y="6"/>
                  </a:lnTo>
                  <a:lnTo>
                    <a:pt x="372" y="6"/>
                  </a:lnTo>
                  <a:lnTo>
                    <a:pt x="378" y="6"/>
                  </a:lnTo>
                  <a:lnTo>
                    <a:pt x="384" y="6"/>
                  </a:lnTo>
                  <a:lnTo>
                    <a:pt x="390" y="6"/>
                  </a:lnTo>
                  <a:lnTo>
                    <a:pt x="396" y="6"/>
                  </a:lnTo>
                  <a:lnTo>
                    <a:pt x="402" y="6"/>
                  </a:lnTo>
                  <a:lnTo>
                    <a:pt x="408" y="6"/>
                  </a:lnTo>
                  <a:lnTo>
                    <a:pt x="414" y="6"/>
                  </a:lnTo>
                  <a:lnTo>
                    <a:pt x="420" y="6"/>
                  </a:lnTo>
                  <a:lnTo>
                    <a:pt x="426" y="6"/>
                  </a:lnTo>
                  <a:lnTo>
                    <a:pt x="432" y="6"/>
                  </a:lnTo>
                  <a:lnTo>
                    <a:pt x="438" y="6"/>
                  </a:lnTo>
                  <a:lnTo>
                    <a:pt x="444" y="6"/>
                  </a:lnTo>
                  <a:lnTo>
                    <a:pt x="450" y="6"/>
                  </a:lnTo>
                  <a:lnTo>
                    <a:pt x="456" y="6"/>
                  </a:lnTo>
                  <a:lnTo>
                    <a:pt x="462" y="6"/>
                  </a:lnTo>
                  <a:lnTo>
                    <a:pt x="468" y="6"/>
                  </a:lnTo>
                  <a:lnTo>
                    <a:pt x="474" y="6"/>
                  </a:lnTo>
                  <a:lnTo>
                    <a:pt x="480" y="6"/>
                  </a:lnTo>
                  <a:lnTo>
                    <a:pt x="486" y="6"/>
                  </a:lnTo>
                  <a:lnTo>
                    <a:pt x="492" y="6"/>
                  </a:lnTo>
                  <a:lnTo>
                    <a:pt x="498" y="6"/>
                  </a:lnTo>
                  <a:lnTo>
                    <a:pt x="504" y="6"/>
                  </a:lnTo>
                  <a:lnTo>
                    <a:pt x="510" y="6"/>
                  </a:lnTo>
                  <a:lnTo>
                    <a:pt x="516" y="6"/>
                  </a:lnTo>
                  <a:lnTo>
                    <a:pt x="522" y="6"/>
                  </a:lnTo>
                  <a:lnTo>
                    <a:pt x="528" y="6"/>
                  </a:lnTo>
                  <a:lnTo>
                    <a:pt x="534" y="6"/>
                  </a:lnTo>
                  <a:lnTo>
                    <a:pt x="540" y="6"/>
                  </a:lnTo>
                  <a:lnTo>
                    <a:pt x="546" y="6"/>
                  </a:lnTo>
                  <a:lnTo>
                    <a:pt x="552" y="6"/>
                  </a:lnTo>
                  <a:lnTo>
                    <a:pt x="558" y="6"/>
                  </a:lnTo>
                  <a:lnTo>
                    <a:pt x="564" y="6"/>
                  </a:lnTo>
                  <a:lnTo>
                    <a:pt x="570" y="6"/>
                  </a:lnTo>
                  <a:lnTo>
                    <a:pt x="576" y="6"/>
                  </a:lnTo>
                  <a:lnTo>
                    <a:pt x="582" y="6"/>
                  </a:lnTo>
                  <a:lnTo>
                    <a:pt x="588" y="6"/>
                  </a:lnTo>
                  <a:lnTo>
                    <a:pt x="594" y="6"/>
                  </a:lnTo>
                  <a:lnTo>
                    <a:pt x="600" y="6"/>
                  </a:lnTo>
                  <a:lnTo>
                    <a:pt x="606" y="6"/>
                  </a:lnTo>
                  <a:lnTo>
                    <a:pt x="612" y="6"/>
                  </a:lnTo>
                  <a:lnTo>
                    <a:pt x="618" y="6"/>
                  </a:lnTo>
                  <a:lnTo>
                    <a:pt x="624" y="6"/>
                  </a:lnTo>
                  <a:lnTo>
                    <a:pt x="630" y="6"/>
                  </a:lnTo>
                  <a:lnTo>
                    <a:pt x="636" y="6"/>
                  </a:lnTo>
                  <a:lnTo>
                    <a:pt x="642" y="6"/>
                  </a:lnTo>
                  <a:lnTo>
                    <a:pt x="648" y="6"/>
                  </a:lnTo>
                  <a:lnTo>
                    <a:pt x="654" y="6"/>
                  </a:lnTo>
                  <a:lnTo>
                    <a:pt x="660" y="6"/>
                  </a:lnTo>
                  <a:lnTo>
                    <a:pt x="666" y="6"/>
                  </a:lnTo>
                  <a:lnTo>
                    <a:pt x="672" y="12"/>
                  </a:lnTo>
                  <a:lnTo>
                    <a:pt x="678" y="12"/>
                  </a:lnTo>
                  <a:lnTo>
                    <a:pt x="684" y="12"/>
                  </a:lnTo>
                  <a:lnTo>
                    <a:pt x="690" y="12"/>
                  </a:lnTo>
                  <a:lnTo>
                    <a:pt x="696" y="12"/>
                  </a:lnTo>
                  <a:lnTo>
                    <a:pt x="702" y="12"/>
                  </a:lnTo>
                  <a:lnTo>
                    <a:pt x="708" y="12"/>
                  </a:lnTo>
                  <a:lnTo>
                    <a:pt x="714" y="12"/>
                  </a:lnTo>
                  <a:lnTo>
                    <a:pt x="720" y="12"/>
                  </a:lnTo>
                  <a:lnTo>
                    <a:pt x="726" y="12"/>
                  </a:lnTo>
                  <a:lnTo>
                    <a:pt x="732" y="6"/>
                  </a:lnTo>
                  <a:lnTo>
                    <a:pt x="738" y="6"/>
                  </a:lnTo>
                  <a:lnTo>
                    <a:pt x="744" y="6"/>
                  </a:lnTo>
                  <a:lnTo>
                    <a:pt x="750" y="6"/>
                  </a:lnTo>
                  <a:lnTo>
                    <a:pt x="756" y="6"/>
                  </a:lnTo>
                  <a:lnTo>
                    <a:pt x="756" y="12"/>
                  </a:lnTo>
                  <a:lnTo>
                    <a:pt x="762" y="12"/>
                  </a:lnTo>
                  <a:lnTo>
                    <a:pt x="768" y="12"/>
                  </a:lnTo>
                  <a:lnTo>
                    <a:pt x="774" y="18"/>
                  </a:lnTo>
                  <a:lnTo>
                    <a:pt x="780" y="18"/>
                  </a:lnTo>
                  <a:lnTo>
                    <a:pt x="786" y="24"/>
                  </a:lnTo>
                  <a:lnTo>
                    <a:pt x="792" y="24"/>
                  </a:lnTo>
                  <a:lnTo>
                    <a:pt x="792" y="30"/>
                  </a:lnTo>
                  <a:lnTo>
                    <a:pt x="798" y="30"/>
                  </a:lnTo>
                  <a:lnTo>
                    <a:pt x="804" y="36"/>
                  </a:lnTo>
                  <a:lnTo>
                    <a:pt x="810" y="36"/>
                  </a:lnTo>
                  <a:lnTo>
                    <a:pt x="816" y="42"/>
                  </a:lnTo>
                  <a:lnTo>
                    <a:pt x="822" y="42"/>
                  </a:lnTo>
                  <a:lnTo>
                    <a:pt x="828" y="42"/>
                  </a:lnTo>
                  <a:lnTo>
                    <a:pt x="834" y="48"/>
                  </a:lnTo>
                  <a:lnTo>
                    <a:pt x="840" y="48"/>
                  </a:lnTo>
                  <a:lnTo>
                    <a:pt x="846" y="48"/>
                  </a:lnTo>
                  <a:lnTo>
                    <a:pt x="852" y="48"/>
                  </a:lnTo>
                  <a:lnTo>
                    <a:pt x="858" y="42"/>
                  </a:lnTo>
                  <a:lnTo>
                    <a:pt x="864" y="42"/>
                  </a:lnTo>
                  <a:lnTo>
                    <a:pt x="870" y="42"/>
                  </a:lnTo>
                  <a:lnTo>
                    <a:pt x="876" y="42"/>
                  </a:lnTo>
                  <a:lnTo>
                    <a:pt x="882" y="42"/>
                  </a:lnTo>
                  <a:lnTo>
                    <a:pt x="888" y="42"/>
                  </a:lnTo>
                  <a:lnTo>
                    <a:pt x="894" y="42"/>
                  </a:lnTo>
                  <a:lnTo>
                    <a:pt x="900" y="42"/>
                  </a:lnTo>
                  <a:lnTo>
                    <a:pt x="906" y="42"/>
                  </a:lnTo>
                  <a:lnTo>
                    <a:pt x="912" y="42"/>
                  </a:lnTo>
                  <a:lnTo>
                    <a:pt x="918" y="42"/>
                  </a:lnTo>
                  <a:lnTo>
                    <a:pt x="924" y="42"/>
                  </a:lnTo>
                  <a:lnTo>
                    <a:pt x="930" y="36"/>
                  </a:lnTo>
                  <a:lnTo>
                    <a:pt x="936" y="36"/>
                  </a:lnTo>
                  <a:lnTo>
                    <a:pt x="942" y="36"/>
                  </a:lnTo>
                  <a:lnTo>
                    <a:pt x="948" y="36"/>
                  </a:lnTo>
                  <a:lnTo>
                    <a:pt x="954" y="36"/>
                  </a:lnTo>
                  <a:lnTo>
                    <a:pt x="960" y="36"/>
                  </a:lnTo>
                  <a:lnTo>
                    <a:pt x="966" y="36"/>
                  </a:lnTo>
                  <a:lnTo>
                    <a:pt x="972" y="36"/>
                  </a:lnTo>
                  <a:lnTo>
                    <a:pt x="978" y="36"/>
                  </a:lnTo>
                  <a:lnTo>
                    <a:pt x="984" y="36"/>
                  </a:lnTo>
                  <a:lnTo>
                    <a:pt x="990" y="36"/>
                  </a:lnTo>
                  <a:lnTo>
                    <a:pt x="996" y="36"/>
                  </a:lnTo>
                  <a:lnTo>
                    <a:pt x="1002" y="36"/>
                  </a:lnTo>
                  <a:lnTo>
                    <a:pt x="1008" y="36"/>
                  </a:lnTo>
                  <a:lnTo>
                    <a:pt x="1014" y="36"/>
                  </a:lnTo>
                  <a:lnTo>
                    <a:pt x="1020" y="36"/>
                  </a:lnTo>
                  <a:lnTo>
                    <a:pt x="1026" y="36"/>
                  </a:lnTo>
                  <a:lnTo>
                    <a:pt x="1032" y="36"/>
                  </a:lnTo>
                  <a:lnTo>
                    <a:pt x="1038" y="36"/>
                  </a:lnTo>
                  <a:lnTo>
                    <a:pt x="1044" y="36"/>
                  </a:lnTo>
                  <a:lnTo>
                    <a:pt x="1050" y="36"/>
                  </a:lnTo>
                  <a:lnTo>
                    <a:pt x="1056" y="36"/>
                  </a:lnTo>
                  <a:lnTo>
                    <a:pt x="1062" y="36"/>
                  </a:lnTo>
                  <a:lnTo>
                    <a:pt x="1068" y="36"/>
                  </a:lnTo>
                  <a:lnTo>
                    <a:pt x="1074" y="36"/>
                  </a:lnTo>
                  <a:lnTo>
                    <a:pt x="1080" y="36"/>
                  </a:lnTo>
                  <a:lnTo>
                    <a:pt x="1086" y="36"/>
                  </a:lnTo>
                  <a:lnTo>
                    <a:pt x="1092" y="36"/>
                  </a:lnTo>
                  <a:lnTo>
                    <a:pt x="1098" y="36"/>
                  </a:lnTo>
                  <a:lnTo>
                    <a:pt x="1104" y="36"/>
                  </a:lnTo>
                  <a:lnTo>
                    <a:pt x="1110" y="36"/>
                  </a:lnTo>
                  <a:lnTo>
                    <a:pt x="1116" y="36"/>
                  </a:lnTo>
                  <a:lnTo>
                    <a:pt x="1122" y="36"/>
                  </a:lnTo>
                  <a:lnTo>
                    <a:pt x="1128" y="36"/>
                  </a:lnTo>
                  <a:lnTo>
                    <a:pt x="1134" y="36"/>
                  </a:lnTo>
                  <a:lnTo>
                    <a:pt x="1140" y="30"/>
                  </a:lnTo>
                  <a:lnTo>
                    <a:pt x="1146" y="30"/>
                  </a:lnTo>
                  <a:lnTo>
                    <a:pt x="1152" y="30"/>
                  </a:lnTo>
                  <a:lnTo>
                    <a:pt x="1158" y="30"/>
                  </a:lnTo>
                  <a:lnTo>
                    <a:pt x="1164" y="24"/>
                  </a:lnTo>
                  <a:lnTo>
                    <a:pt x="1170" y="24"/>
                  </a:lnTo>
                  <a:lnTo>
                    <a:pt x="1176" y="24"/>
                  </a:lnTo>
                  <a:lnTo>
                    <a:pt x="1182" y="24"/>
                  </a:lnTo>
                  <a:lnTo>
                    <a:pt x="1188" y="24"/>
                  </a:lnTo>
                  <a:lnTo>
                    <a:pt x="1194" y="24"/>
                  </a:lnTo>
                  <a:lnTo>
                    <a:pt x="1200" y="24"/>
                  </a:lnTo>
                  <a:lnTo>
                    <a:pt x="1206" y="24"/>
                  </a:lnTo>
                  <a:lnTo>
                    <a:pt x="1212" y="24"/>
                  </a:lnTo>
                  <a:lnTo>
                    <a:pt x="1218" y="24"/>
                  </a:lnTo>
                  <a:lnTo>
                    <a:pt x="1224" y="24"/>
                  </a:lnTo>
                  <a:lnTo>
                    <a:pt x="1230" y="24"/>
                  </a:lnTo>
                  <a:lnTo>
                    <a:pt x="1236" y="24"/>
                  </a:lnTo>
                  <a:lnTo>
                    <a:pt x="1242" y="24"/>
                  </a:lnTo>
                  <a:lnTo>
                    <a:pt x="1248" y="24"/>
                  </a:lnTo>
                  <a:lnTo>
                    <a:pt x="1253" y="24"/>
                  </a:lnTo>
                  <a:lnTo>
                    <a:pt x="1259" y="24"/>
                  </a:lnTo>
                  <a:lnTo>
                    <a:pt x="1265" y="24"/>
                  </a:lnTo>
                  <a:lnTo>
                    <a:pt x="1271" y="24"/>
                  </a:lnTo>
                  <a:lnTo>
                    <a:pt x="1277" y="24"/>
                  </a:lnTo>
                  <a:lnTo>
                    <a:pt x="1283" y="24"/>
                  </a:lnTo>
                  <a:lnTo>
                    <a:pt x="1289" y="24"/>
                  </a:lnTo>
                  <a:lnTo>
                    <a:pt x="1295" y="24"/>
                  </a:lnTo>
                  <a:lnTo>
                    <a:pt x="1301" y="24"/>
                  </a:lnTo>
                  <a:lnTo>
                    <a:pt x="1307" y="24"/>
                  </a:lnTo>
                  <a:lnTo>
                    <a:pt x="1313" y="24"/>
                  </a:lnTo>
                  <a:lnTo>
                    <a:pt x="1319" y="24"/>
                  </a:lnTo>
                  <a:lnTo>
                    <a:pt x="1325" y="24"/>
                  </a:lnTo>
                  <a:lnTo>
                    <a:pt x="1331" y="24"/>
                  </a:lnTo>
                  <a:lnTo>
                    <a:pt x="1337" y="24"/>
                  </a:lnTo>
                  <a:lnTo>
                    <a:pt x="1337" y="30"/>
                  </a:lnTo>
                  <a:lnTo>
                    <a:pt x="1343" y="30"/>
                  </a:lnTo>
                  <a:lnTo>
                    <a:pt x="1349" y="30"/>
                  </a:lnTo>
                  <a:lnTo>
                    <a:pt x="1355" y="24"/>
                  </a:lnTo>
                  <a:lnTo>
                    <a:pt x="1361" y="24"/>
                  </a:lnTo>
                  <a:lnTo>
                    <a:pt x="1367" y="18"/>
                  </a:lnTo>
                  <a:lnTo>
                    <a:pt x="1373" y="18"/>
                  </a:lnTo>
                  <a:lnTo>
                    <a:pt x="1373" y="12"/>
                  </a:lnTo>
                  <a:lnTo>
                    <a:pt x="1379" y="12"/>
                  </a:lnTo>
                  <a:lnTo>
                    <a:pt x="1385" y="12"/>
                  </a:lnTo>
                  <a:lnTo>
                    <a:pt x="1391" y="6"/>
                  </a:lnTo>
                  <a:lnTo>
                    <a:pt x="1397" y="6"/>
                  </a:lnTo>
                  <a:lnTo>
                    <a:pt x="1403" y="6"/>
                  </a:lnTo>
                  <a:lnTo>
                    <a:pt x="1409" y="6"/>
                  </a:lnTo>
                  <a:lnTo>
                    <a:pt x="1415" y="6"/>
                  </a:lnTo>
                  <a:lnTo>
                    <a:pt x="1421" y="6"/>
                  </a:lnTo>
                  <a:lnTo>
                    <a:pt x="1427" y="6"/>
                  </a:lnTo>
                  <a:lnTo>
                    <a:pt x="1433" y="12"/>
                  </a:lnTo>
                  <a:lnTo>
                    <a:pt x="1439" y="12"/>
                  </a:lnTo>
                  <a:lnTo>
                    <a:pt x="1445" y="18"/>
                  </a:lnTo>
                  <a:lnTo>
                    <a:pt x="1451" y="24"/>
                  </a:lnTo>
                  <a:lnTo>
                    <a:pt x="1451" y="30"/>
                  </a:lnTo>
                  <a:lnTo>
                    <a:pt x="1457" y="36"/>
                  </a:lnTo>
                  <a:lnTo>
                    <a:pt x="1463" y="42"/>
                  </a:lnTo>
                  <a:lnTo>
                    <a:pt x="1469" y="48"/>
                  </a:lnTo>
                  <a:lnTo>
                    <a:pt x="1475" y="54"/>
                  </a:lnTo>
                  <a:lnTo>
                    <a:pt x="1481" y="60"/>
                  </a:lnTo>
                  <a:lnTo>
                    <a:pt x="1487" y="66"/>
                  </a:lnTo>
                  <a:lnTo>
                    <a:pt x="1493" y="72"/>
                  </a:lnTo>
                  <a:lnTo>
                    <a:pt x="1499" y="78"/>
                  </a:lnTo>
                  <a:lnTo>
                    <a:pt x="1505" y="84"/>
                  </a:lnTo>
                  <a:lnTo>
                    <a:pt x="1511" y="90"/>
                  </a:lnTo>
                  <a:lnTo>
                    <a:pt x="1517" y="96"/>
                  </a:lnTo>
                  <a:lnTo>
                    <a:pt x="1523" y="102"/>
                  </a:lnTo>
                  <a:lnTo>
                    <a:pt x="1529" y="108"/>
                  </a:lnTo>
                  <a:lnTo>
                    <a:pt x="1529" y="114"/>
                  </a:lnTo>
                  <a:lnTo>
                    <a:pt x="1535" y="120"/>
                  </a:lnTo>
                  <a:lnTo>
                    <a:pt x="1541" y="126"/>
                  </a:lnTo>
                  <a:lnTo>
                    <a:pt x="1547" y="132"/>
                  </a:lnTo>
                  <a:lnTo>
                    <a:pt x="1553" y="138"/>
                  </a:lnTo>
                  <a:lnTo>
                    <a:pt x="1559" y="144"/>
                  </a:lnTo>
                  <a:lnTo>
                    <a:pt x="1565" y="150"/>
                  </a:lnTo>
                  <a:lnTo>
                    <a:pt x="1571" y="156"/>
                  </a:lnTo>
                  <a:lnTo>
                    <a:pt x="1571" y="162"/>
                  </a:lnTo>
                  <a:lnTo>
                    <a:pt x="1577" y="168"/>
                  </a:lnTo>
                  <a:lnTo>
                    <a:pt x="1583" y="174"/>
                  </a:lnTo>
                  <a:lnTo>
                    <a:pt x="1589" y="180"/>
                  </a:lnTo>
                  <a:lnTo>
                    <a:pt x="1595" y="186"/>
                  </a:lnTo>
                  <a:lnTo>
                    <a:pt x="1601" y="192"/>
                  </a:lnTo>
                  <a:lnTo>
                    <a:pt x="1607" y="192"/>
                  </a:lnTo>
                  <a:lnTo>
                    <a:pt x="1607" y="198"/>
                  </a:lnTo>
                  <a:lnTo>
                    <a:pt x="1613" y="204"/>
                  </a:lnTo>
                  <a:lnTo>
                    <a:pt x="1619" y="210"/>
                  </a:lnTo>
                  <a:lnTo>
                    <a:pt x="1625" y="216"/>
                  </a:lnTo>
                  <a:lnTo>
                    <a:pt x="1631" y="222"/>
                  </a:lnTo>
                  <a:lnTo>
                    <a:pt x="1637" y="228"/>
                  </a:lnTo>
                  <a:lnTo>
                    <a:pt x="1643" y="234"/>
                  </a:lnTo>
                  <a:lnTo>
                    <a:pt x="1649" y="240"/>
                  </a:lnTo>
                  <a:lnTo>
                    <a:pt x="1649" y="246"/>
                  </a:lnTo>
                  <a:lnTo>
                    <a:pt x="1655" y="252"/>
                  </a:lnTo>
                  <a:lnTo>
                    <a:pt x="1661" y="258"/>
                  </a:lnTo>
                  <a:lnTo>
                    <a:pt x="1667" y="264"/>
                  </a:lnTo>
                  <a:lnTo>
                    <a:pt x="1673" y="270"/>
                  </a:lnTo>
                  <a:lnTo>
                    <a:pt x="1679" y="276"/>
                  </a:lnTo>
                  <a:lnTo>
                    <a:pt x="1685" y="282"/>
                  </a:lnTo>
                  <a:lnTo>
                    <a:pt x="1685" y="288"/>
                  </a:lnTo>
                  <a:lnTo>
                    <a:pt x="1691" y="294"/>
                  </a:lnTo>
                  <a:lnTo>
                    <a:pt x="1697" y="300"/>
                  </a:lnTo>
                  <a:lnTo>
                    <a:pt x="1703" y="306"/>
                  </a:lnTo>
                  <a:lnTo>
                    <a:pt x="1709" y="312"/>
                  </a:lnTo>
                  <a:lnTo>
                    <a:pt x="1715" y="318"/>
                  </a:lnTo>
                  <a:lnTo>
                    <a:pt x="1721" y="318"/>
                  </a:lnTo>
                  <a:lnTo>
                    <a:pt x="1727" y="324"/>
                  </a:lnTo>
                  <a:lnTo>
                    <a:pt x="1727" y="330"/>
                  </a:lnTo>
                  <a:lnTo>
                    <a:pt x="1733" y="336"/>
                  </a:lnTo>
                  <a:lnTo>
                    <a:pt x="1739" y="342"/>
                  </a:lnTo>
                  <a:lnTo>
                    <a:pt x="1745" y="348"/>
                  </a:lnTo>
                  <a:lnTo>
                    <a:pt x="1751" y="354"/>
                  </a:lnTo>
                  <a:lnTo>
                    <a:pt x="1757" y="360"/>
                  </a:lnTo>
                  <a:lnTo>
                    <a:pt x="1763" y="366"/>
                  </a:lnTo>
                  <a:lnTo>
                    <a:pt x="1763" y="372"/>
                  </a:lnTo>
                  <a:lnTo>
                    <a:pt x="1769" y="378"/>
                  </a:lnTo>
                  <a:lnTo>
                    <a:pt x="1775" y="384"/>
                  </a:lnTo>
                  <a:lnTo>
                    <a:pt x="1781" y="390"/>
                  </a:lnTo>
                  <a:lnTo>
                    <a:pt x="1787" y="396"/>
                  </a:lnTo>
                  <a:lnTo>
                    <a:pt x="1793" y="402"/>
                  </a:lnTo>
                  <a:lnTo>
                    <a:pt x="1799" y="408"/>
                  </a:lnTo>
                  <a:lnTo>
                    <a:pt x="1805" y="414"/>
                  </a:lnTo>
                  <a:lnTo>
                    <a:pt x="1805" y="420"/>
                  </a:lnTo>
                  <a:lnTo>
                    <a:pt x="1811" y="426"/>
                  </a:lnTo>
                  <a:lnTo>
                    <a:pt x="1817" y="432"/>
                  </a:lnTo>
                  <a:lnTo>
                    <a:pt x="1823" y="438"/>
                  </a:lnTo>
                  <a:lnTo>
                    <a:pt x="1829" y="438"/>
                  </a:lnTo>
                  <a:lnTo>
                    <a:pt x="1835" y="444"/>
                  </a:lnTo>
                  <a:lnTo>
                    <a:pt x="1841" y="450"/>
                  </a:lnTo>
                  <a:lnTo>
                    <a:pt x="1841" y="456"/>
                  </a:lnTo>
                  <a:lnTo>
                    <a:pt x="1847" y="462"/>
                  </a:lnTo>
                  <a:lnTo>
                    <a:pt x="1853" y="468"/>
                  </a:lnTo>
                  <a:lnTo>
                    <a:pt x="1859" y="474"/>
                  </a:lnTo>
                  <a:lnTo>
                    <a:pt x="1865" y="480"/>
                  </a:lnTo>
                  <a:lnTo>
                    <a:pt x="1871" y="486"/>
                  </a:lnTo>
                  <a:lnTo>
                    <a:pt x="1877" y="492"/>
                  </a:lnTo>
                  <a:lnTo>
                    <a:pt x="1877" y="498"/>
                  </a:lnTo>
                  <a:lnTo>
                    <a:pt x="1883" y="504"/>
                  </a:lnTo>
                  <a:lnTo>
                    <a:pt x="1889" y="510"/>
                  </a:lnTo>
                  <a:lnTo>
                    <a:pt x="1895" y="516"/>
                  </a:lnTo>
                  <a:lnTo>
                    <a:pt x="1901" y="522"/>
                  </a:lnTo>
                  <a:lnTo>
                    <a:pt x="1907" y="522"/>
                  </a:lnTo>
                  <a:lnTo>
                    <a:pt x="1913" y="528"/>
                  </a:lnTo>
                  <a:lnTo>
                    <a:pt x="1919" y="534"/>
                  </a:lnTo>
                  <a:lnTo>
                    <a:pt x="1919" y="540"/>
                  </a:lnTo>
                  <a:lnTo>
                    <a:pt x="1925" y="546"/>
                  </a:lnTo>
                  <a:lnTo>
                    <a:pt x="1931" y="552"/>
                  </a:lnTo>
                  <a:lnTo>
                    <a:pt x="1937" y="558"/>
                  </a:lnTo>
                  <a:lnTo>
                    <a:pt x="1943" y="564"/>
                  </a:lnTo>
                  <a:lnTo>
                    <a:pt x="1949" y="570"/>
                  </a:lnTo>
                  <a:lnTo>
                    <a:pt x="1955" y="576"/>
                  </a:lnTo>
                  <a:lnTo>
                    <a:pt x="1955" y="582"/>
                  </a:lnTo>
                  <a:lnTo>
                    <a:pt x="1961" y="588"/>
                  </a:lnTo>
                  <a:lnTo>
                    <a:pt x="1967" y="594"/>
                  </a:lnTo>
                  <a:lnTo>
                    <a:pt x="1973" y="600"/>
                  </a:lnTo>
                  <a:lnTo>
                    <a:pt x="1979" y="600"/>
                  </a:lnTo>
                  <a:lnTo>
                    <a:pt x="1985" y="606"/>
                  </a:lnTo>
                  <a:lnTo>
                    <a:pt x="1991" y="606"/>
                  </a:lnTo>
                  <a:lnTo>
                    <a:pt x="1997" y="612"/>
                  </a:lnTo>
                  <a:lnTo>
                    <a:pt x="2003" y="612"/>
                  </a:lnTo>
                  <a:lnTo>
                    <a:pt x="2009" y="612"/>
                  </a:lnTo>
                  <a:lnTo>
                    <a:pt x="2015" y="606"/>
                  </a:lnTo>
                  <a:lnTo>
                    <a:pt x="2021" y="606"/>
                  </a:lnTo>
                  <a:lnTo>
                    <a:pt x="2027" y="594"/>
                  </a:lnTo>
                  <a:lnTo>
                    <a:pt x="2033" y="588"/>
                  </a:lnTo>
                  <a:lnTo>
                    <a:pt x="2033" y="576"/>
                  </a:lnTo>
                  <a:lnTo>
                    <a:pt x="2039" y="570"/>
                  </a:lnTo>
                  <a:lnTo>
                    <a:pt x="2045" y="558"/>
                  </a:lnTo>
                  <a:lnTo>
                    <a:pt x="2051" y="552"/>
                  </a:lnTo>
                  <a:lnTo>
                    <a:pt x="2057" y="540"/>
                  </a:lnTo>
                  <a:lnTo>
                    <a:pt x="2063" y="522"/>
                  </a:lnTo>
                  <a:lnTo>
                    <a:pt x="2069" y="510"/>
                  </a:lnTo>
                  <a:lnTo>
                    <a:pt x="2075" y="498"/>
                  </a:lnTo>
                  <a:lnTo>
                    <a:pt x="2075" y="486"/>
                  </a:lnTo>
                  <a:lnTo>
                    <a:pt x="2081" y="474"/>
                  </a:lnTo>
                  <a:lnTo>
                    <a:pt x="2087" y="456"/>
                  </a:lnTo>
                  <a:lnTo>
                    <a:pt x="2093" y="444"/>
                  </a:lnTo>
                  <a:lnTo>
                    <a:pt x="2099" y="432"/>
                  </a:lnTo>
                  <a:lnTo>
                    <a:pt x="2105" y="414"/>
                  </a:lnTo>
                  <a:lnTo>
                    <a:pt x="2111" y="402"/>
                  </a:lnTo>
                  <a:lnTo>
                    <a:pt x="2111" y="390"/>
                  </a:lnTo>
                  <a:lnTo>
                    <a:pt x="2117" y="378"/>
                  </a:lnTo>
                  <a:lnTo>
                    <a:pt x="2123" y="366"/>
                  </a:lnTo>
                  <a:lnTo>
                    <a:pt x="2129" y="354"/>
                  </a:lnTo>
                  <a:lnTo>
                    <a:pt x="2135" y="342"/>
                  </a:lnTo>
                  <a:lnTo>
                    <a:pt x="2141" y="330"/>
                  </a:lnTo>
                  <a:lnTo>
                    <a:pt x="2147" y="318"/>
                  </a:lnTo>
                  <a:lnTo>
                    <a:pt x="2153" y="312"/>
                  </a:lnTo>
                  <a:lnTo>
                    <a:pt x="2153" y="300"/>
                  </a:lnTo>
                  <a:lnTo>
                    <a:pt x="2159" y="294"/>
                  </a:lnTo>
                  <a:lnTo>
                    <a:pt x="2165" y="282"/>
                  </a:lnTo>
                  <a:lnTo>
                    <a:pt x="2171" y="276"/>
                  </a:lnTo>
                  <a:lnTo>
                    <a:pt x="2177" y="264"/>
                  </a:lnTo>
                  <a:lnTo>
                    <a:pt x="2183" y="258"/>
                  </a:lnTo>
                  <a:lnTo>
                    <a:pt x="2189" y="252"/>
                  </a:lnTo>
                  <a:lnTo>
                    <a:pt x="2189" y="246"/>
                  </a:lnTo>
                  <a:lnTo>
                    <a:pt x="2195" y="234"/>
                  </a:lnTo>
                  <a:lnTo>
                    <a:pt x="2201" y="228"/>
                  </a:lnTo>
                  <a:lnTo>
                    <a:pt x="2207" y="222"/>
                  </a:lnTo>
                  <a:lnTo>
                    <a:pt x="2213" y="216"/>
                  </a:lnTo>
                  <a:lnTo>
                    <a:pt x="2219" y="210"/>
                  </a:lnTo>
                  <a:lnTo>
                    <a:pt x="2225" y="198"/>
                  </a:lnTo>
                  <a:lnTo>
                    <a:pt x="2231" y="192"/>
                  </a:lnTo>
                  <a:lnTo>
                    <a:pt x="2237" y="186"/>
                  </a:lnTo>
                  <a:lnTo>
                    <a:pt x="2243" y="180"/>
                  </a:lnTo>
                  <a:lnTo>
                    <a:pt x="2249" y="174"/>
                  </a:lnTo>
                  <a:lnTo>
                    <a:pt x="2255" y="168"/>
                  </a:lnTo>
                  <a:lnTo>
                    <a:pt x="2261" y="162"/>
                  </a:lnTo>
                  <a:lnTo>
                    <a:pt x="2267" y="162"/>
                  </a:lnTo>
                  <a:lnTo>
                    <a:pt x="2267" y="156"/>
                  </a:lnTo>
                  <a:lnTo>
                    <a:pt x="2273" y="150"/>
                  </a:lnTo>
                  <a:lnTo>
                    <a:pt x="2279" y="144"/>
                  </a:lnTo>
                  <a:lnTo>
                    <a:pt x="2285" y="144"/>
                  </a:lnTo>
                  <a:lnTo>
                    <a:pt x="2291" y="138"/>
                  </a:lnTo>
                  <a:lnTo>
                    <a:pt x="2297" y="132"/>
                  </a:lnTo>
                  <a:lnTo>
                    <a:pt x="2303" y="132"/>
                  </a:lnTo>
                  <a:lnTo>
                    <a:pt x="2309" y="132"/>
                  </a:lnTo>
                  <a:lnTo>
                    <a:pt x="2315" y="126"/>
                  </a:lnTo>
                  <a:lnTo>
                    <a:pt x="2321" y="126"/>
                  </a:lnTo>
                  <a:lnTo>
                    <a:pt x="2327" y="132"/>
                  </a:lnTo>
                  <a:lnTo>
                    <a:pt x="2333" y="132"/>
                  </a:lnTo>
                  <a:lnTo>
                    <a:pt x="2339" y="132"/>
                  </a:lnTo>
                  <a:lnTo>
                    <a:pt x="2345" y="138"/>
                  </a:lnTo>
                  <a:lnTo>
                    <a:pt x="2345" y="144"/>
                  </a:lnTo>
                  <a:lnTo>
                    <a:pt x="2351" y="150"/>
                  </a:lnTo>
                  <a:lnTo>
                    <a:pt x="2357" y="156"/>
                  </a:lnTo>
                  <a:lnTo>
                    <a:pt x="2363" y="162"/>
                  </a:lnTo>
                  <a:lnTo>
                    <a:pt x="2369" y="168"/>
                  </a:lnTo>
                  <a:lnTo>
                    <a:pt x="2375" y="180"/>
                  </a:lnTo>
                  <a:lnTo>
                    <a:pt x="2381" y="186"/>
                  </a:lnTo>
                  <a:lnTo>
                    <a:pt x="2381" y="192"/>
                  </a:lnTo>
                  <a:lnTo>
                    <a:pt x="2387" y="198"/>
                  </a:lnTo>
                  <a:lnTo>
                    <a:pt x="2393" y="198"/>
                  </a:lnTo>
                  <a:lnTo>
                    <a:pt x="2399" y="204"/>
                  </a:lnTo>
                  <a:lnTo>
                    <a:pt x="2405" y="204"/>
                  </a:lnTo>
                  <a:lnTo>
                    <a:pt x="2411" y="204"/>
                  </a:lnTo>
                  <a:lnTo>
                    <a:pt x="2417" y="198"/>
                  </a:lnTo>
                  <a:lnTo>
                    <a:pt x="2423" y="198"/>
                  </a:lnTo>
                  <a:lnTo>
                    <a:pt x="2423" y="192"/>
                  </a:lnTo>
                  <a:lnTo>
                    <a:pt x="2429" y="192"/>
                  </a:lnTo>
                  <a:lnTo>
                    <a:pt x="2435" y="186"/>
                  </a:lnTo>
                  <a:lnTo>
                    <a:pt x="2441" y="180"/>
                  </a:lnTo>
                  <a:lnTo>
                    <a:pt x="2447" y="180"/>
                  </a:lnTo>
                  <a:lnTo>
                    <a:pt x="2453" y="174"/>
                  </a:lnTo>
                  <a:lnTo>
                    <a:pt x="2459" y="168"/>
                  </a:lnTo>
                  <a:lnTo>
                    <a:pt x="2459" y="162"/>
                  </a:lnTo>
                  <a:lnTo>
                    <a:pt x="2465" y="156"/>
                  </a:lnTo>
                  <a:lnTo>
                    <a:pt x="2471" y="156"/>
                  </a:lnTo>
                  <a:lnTo>
                    <a:pt x="2477" y="150"/>
                  </a:lnTo>
                  <a:lnTo>
                    <a:pt x="2483" y="144"/>
                  </a:lnTo>
                  <a:lnTo>
                    <a:pt x="2489" y="144"/>
                  </a:lnTo>
                  <a:lnTo>
                    <a:pt x="2495" y="138"/>
                  </a:lnTo>
                  <a:lnTo>
                    <a:pt x="2501" y="132"/>
                  </a:lnTo>
                  <a:lnTo>
                    <a:pt x="2507" y="132"/>
                  </a:lnTo>
                  <a:lnTo>
                    <a:pt x="2513" y="126"/>
                  </a:lnTo>
                  <a:lnTo>
                    <a:pt x="2519" y="120"/>
                  </a:lnTo>
                  <a:lnTo>
                    <a:pt x="2525" y="120"/>
                  </a:lnTo>
                  <a:lnTo>
                    <a:pt x="2531" y="114"/>
                  </a:lnTo>
                  <a:lnTo>
                    <a:pt x="2537" y="114"/>
                  </a:lnTo>
                  <a:lnTo>
                    <a:pt x="2537" y="108"/>
                  </a:lnTo>
                  <a:lnTo>
                    <a:pt x="2543" y="108"/>
                  </a:lnTo>
                  <a:lnTo>
                    <a:pt x="2549" y="102"/>
                  </a:lnTo>
                  <a:lnTo>
                    <a:pt x="2555" y="102"/>
                  </a:lnTo>
                  <a:lnTo>
                    <a:pt x="2561" y="102"/>
                  </a:lnTo>
                  <a:lnTo>
                    <a:pt x="2567" y="96"/>
                  </a:lnTo>
                  <a:lnTo>
                    <a:pt x="2573" y="96"/>
                  </a:lnTo>
                  <a:lnTo>
                    <a:pt x="2579" y="90"/>
                  </a:lnTo>
                  <a:lnTo>
                    <a:pt x="2585" y="90"/>
                  </a:lnTo>
                  <a:lnTo>
                    <a:pt x="2591" y="84"/>
                  </a:lnTo>
                  <a:lnTo>
                    <a:pt x="2597" y="84"/>
                  </a:lnTo>
                </a:path>
              </a:pathLst>
            </a:custGeom>
            <a:noFill/>
            <a:ln w="38100" cap="flat" cmpd="sng">
              <a:solidFill>
                <a:schemeClr val="tx2"/>
              </a:solidFill>
              <a:prstDash val="solid"/>
              <a:round/>
              <a:headEnd/>
              <a:tailEnd/>
            </a:ln>
          </p:spPr>
          <p:txBody>
            <a:bodyPr/>
            <a:lstStyle/>
            <a:p>
              <a:endParaRPr lang="en-US"/>
            </a:p>
          </p:txBody>
        </p:sp>
        <p:sp>
          <p:nvSpPr>
            <p:cNvPr id="145452" name="Line 6"/>
            <p:cNvSpPr>
              <a:spLocks noChangeShapeType="1"/>
            </p:cNvSpPr>
            <p:nvPr/>
          </p:nvSpPr>
          <p:spPr bwMode="auto">
            <a:xfrm>
              <a:off x="1104" y="1764"/>
              <a:ext cx="2597" cy="1"/>
            </a:xfrm>
            <a:prstGeom prst="line">
              <a:avLst/>
            </a:prstGeom>
            <a:noFill/>
            <a:ln w="9525">
              <a:solidFill>
                <a:srgbClr val="000000"/>
              </a:solidFill>
              <a:prstDash val="sysDot"/>
              <a:round/>
              <a:headEnd/>
              <a:tailEnd/>
            </a:ln>
          </p:spPr>
          <p:txBody>
            <a:bodyPr/>
            <a:lstStyle/>
            <a:p>
              <a:endParaRPr lang="en-US"/>
            </a:p>
          </p:txBody>
        </p:sp>
        <p:sp>
          <p:nvSpPr>
            <p:cNvPr id="145453" name="Line 7"/>
            <p:cNvSpPr>
              <a:spLocks noChangeShapeType="1"/>
            </p:cNvSpPr>
            <p:nvPr/>
          </p:nvSpPr>
          <p:spPr bwMode="auto">
            <a:xfrm>
              <a:off x="1104" y="1482"/>
              <a:ext cx="2597" cy="1"/>
            </a:xfrm>
            <a:prstGeom prst="line">
              <a:avLst/>
            </a:prstGeom>
            <a:noFill/>
            <a:ln w="9525">
              <a:solidFill>
                <a:srgbClr val="000000"/>
              </a:solidFill>
              <a:prstDash val="sysDot"/>
              <a:round/>
              <a:headEnd/>
              <a:tailEnd/>
            </a:ln>
          </p:spPr>
          <p:txBody>
            <a:bodyPr/>
            <a:lstStyle/>
            <a:p>
              <a:endParaRPr lang="en-US"/>
            </a:p>
          </p:txBody>
        </p:sp>
        <p:sp>
          <p:nvSpPr>
            <p:cNvPr id="145454" name="Line 8"/>
            <p:cNvSpPr>
              <a:spLocks noChangeShapeType="1"/>
            </p:cNvSpPr>
            <p:nvPr/>
          </p:nvSpPr>
          <p:spPr bwMode="auto">
            <a:xfrm>
              <a:off x="1104" y="1194"/>
              <a:ext cx="2597" cy="1"/>
            </a:xfrm>
            <a:prstGeom prst="line">
              <a:avLst/>
            </a:prstGeom>
            <a:noFill/>
            <a:ln w="9525">
              <a:solidFill>
                <a:srgbClr val="000000"/>
              </a:solidFill>
              <a:prstDash val="sysDot"/>
              <a:round/>
              <a:headEnd/>
              <a:tailEnd/>
            </a:ln>
          </p:spPr>
          <p:txBody>
            <a:bodyPr/>
            <a:lstStyle/>
            <a:p>
              <a:endParaRPr lang="en-US"/>
            </a:p>
          </p:txBody>
        </p:sp>
        <p:sp>
          <p:nvSpPr>
            <p:cNvPr id="145455" name="Line 9"/>
            <p:cNvSpPr>
              <a:spLocks noChangeShapeType="1"/>
            </p:cNvSpPr>
            <p:nvPr/>
          </p:nvSpPr>
          <p:spPr bwMode="auto">
            <a:xfrm flipV="1">
              <a:off x="1104" y="1194"/>
              <a:ext cx="1" cy="570"/>
            </a:xfrm>
            <a:prstGeom prst="line">
              <a:avLst/>
            </a:prstGeom>
            <a:noFill/>
            <a:ln w="9525">
              <a:solidFill>
                <a:srgbClr val="000000"/>
              </a:solidFill>
              <a:prstDash val="sysDot"/>
              <a:round/>
              <a:headEnd/>
              <a:tailEnd/>
            </a:ln>
          </p:spPr>
          <p:txBody>
            <a:bodyPr/>
            <a:lstStyle/>
            <a:p>
              <a:endParaRPr lang="en-US"/>
            </a:p>
          </p:txBody>
        </p:sp>
        <p:sp>
          <p:nvSpPr>
            <p:cNvPr id="145456" name="Line 10"/>
            <p:cNvSpPr>
              <a:spLocks noChangeShapeType="1"/>
            </p:cNvSpPr>
            <p:nvPr/>
          </p:nvSpPr>
          <p:spPr bwMode="auto">
            <a:xfrm flipV="1">
              <a:off x="1626" y="1194"/>
              <a:ext cx="1" cy="570"/>
            </a:xfrm>
            <a:prstGeom prst="line">
              <a:avLst/>
            </a:prstGeom>
            <a:noFill/>
            <a:ln w="9525">
              <a:solidFill>
                <a:srgbClr val="000000"/>
              </a:solidFill>
              <a:prstDash val="sysDot"/>
              <a:round/>
              <a:headEnd/>
              <a:tailEnd/>
            </a:ln>
          </p:spPr>
          <p:txBody>
            <a:bodyPr/>
            <a:lstStyle/>
            <a:p>
              <a:endParaRPr lang="en-US"/>
            </a:p>
          </p:txBody>
        </p:sp>
        <p:sp>
          <p:nvSpPr>
            <p:cNvPr id="145457" name="Line 11"/>
            <p:cNvSpPr>
              <a:spLocks noChangeShapeType="1"/>
            </p:cNvSpPr>
            <p:nvPr/>
          </p:nvSpPr>
          <p:spPr bwMode="auto">
            <a:xfrm flipV="1">
              <a:off x="2142" y="1194"/>
              <a:ext cx="1" cy="570"/>
            </a:xfrm>
            <a:prstGeom prst="line">
              <a:avLst/>
            </a:prstGeom>
            <a:noFill/>
            <a:ln w="9525">
              <a:solidFill>
                <a:srgbClr val="000000"/>
              </a:solidFill>
              <a:prstDash val="sysDot"/>
              <a:round/>
              <a:headEnd/>
              <a:tailEnd/>
            </a:ln>
          </p:spPr>
          <p:txBody>
            <a:bodyPr/>
            <a:lstStyle/>
            <a:p>
              <a:endParaRPr lang="en-US"/>
            </a:p>
          </p:txBody>
        </p:sp>
        <p:sp>
          <p:nvSpPr>
            <p:cNvPr id="145458" name="Line 12"/>
            <p:cNvSpPr>
              <a:spLocks noChangeShapeType="1"/>
            </p:cNvSpPr>
            <p:nvPr/>
          </p:nvSpPr>
          <p:spPr bwMode="auto">
            <a:xfrm flipV="1">
              <a:off x="2663" y="1194"/>
              <a:ext cx="1" cy="570"/>
            </a:xfrm>
            <a:prstGeom prst="line">
              <a:avLst/>
            </a:prstGeom>
            <a:noFill/>
            <a:ln w="9525">
              <a:solidFill>
                <a:srgbClr val="000000"/>
              </a:solidFill>
              <a:prstDash val="sysDot"/>
              <a:round/>
              <a:headEnd/>
              <a:tailEnd/>
            </a:ln>
          </p:spPr>
          <p:txBody>
            <a:bodyPr/>
            <a:lstStyle/>
            <a:p>
              <a:endParaRPr lang="en-US"/>
            </a:p>
          </p:txBody>
        </p:sp>
        <p:sp>
          <p:nvSpPr>
            <p:cNvPr id="145459" name="Line 13"/>
            <p:cNvSpPr>
              <a:spLocks noChangeShapeType="1"/>
            </p:cNvSpPr>
            <p:nvPr/>
          </p:nvSpPr>
          <p:spPr bwMode="auto">
            <a:xfrm flipV="1">
              <a:off x="3179" y="1194"/>
              <a:ext cx="1" cy="570"/>
            </a:xfrm>
            <a:prstGeom prst="line">
              <a:avLst/>
            </a:prstGeom>
            <a:noFill/>
            <a:ln w="9525">
              <a:solidFill>
                <a:srgbClr val="000000"/>
              </a:solidFill>
              <a:prstDash val="sysDot"/>
              <a:round/>
              <a:headEnd/>
              <a:tailEnd/>
            </a:ln>
          </p:spPr>
          <p:txBody>
            <a:bodyPr/>
            <a:lstStyle/>
            <a:p>
              <a:endParaRPr lang="en-US"/>
            </a:p>
          </p:txBody>
        </p:sp>
        <p:sp>
          <p:nvSpPr>
            <p:cNvPr id="145460" name="Line 14"/>
            <p:cNvSpPr>
              <a:spLocks noChangeShapeType="1"/>
            </p:cNvSpPr>
            <p:nvPr/>
          </p:nvSpPr>
          <p:spPr bwMode="auto">
            <a:xfrm flipV="1">
              <a:off x="3701" y="1194"/>
              <a:ext cx="1" cy="570"/>
            </a:xfrm>
            <a:prstGeom prst="line">
              <a:avLst/>
            </a:prstGeom>
            <a:noFill/>
            <a:ln w="9525">
              <a:solidFill>
                <a:srgbClr val="000000"/>
              </a:solidFill>
              <a:prstDash val="sysDot"/>
              <a:round/>
              <a:headEnd/>
              <a:tailEnd/>
            </a:ln>
          </p:spPr>
          <p:txBody>
            <a:bodyPr/>
            <a:lstStyle/>
            <a:p>
              <a:endParaRPr lang="en-US"/>
            </a:p>
          </p:txBody>
        </p:sp>
        <p:sp>
          <p:nvSpPr>
            <p:cNvPr id="145461" name="Line 15"/>
            <p:cNvSpPr>
              <a:spLocks noChangeShapeType="1"/>
            </p:cNvSpPr>
            <p:nvPr/>
          </p:nvSpPr>
          <p:spPr bwMode="auto">
            <a:xfrm>
              <a:off x="3792" y="1200"/>
              <a:ext cx="384" cy="0"/>
            </a:xfrm>
            <a:prstGeom prst="line">
              <a:avLst/>
            </a:prstGeom>
            <a:noFill/>
            <a:ln w="12700">
              <a:solidFill>
                <a:schemeClr val="tx1"/>
              </a:solidFill>
              <a:round/>
              <a:headEnd/>
              <a:tailEnd/>
            </a:ln>
          </p:spPr>
          <p:txBody>
            <a:bodyPr wrap="none" anchor="ctr"/>
            <a:lstStyle/>
            <a:p>
              <a:endParaRPr lang="en-US"/>
            </a:p>
          </p:txBody>
        </p:sp>
        <p:sp>
          <p:nvSpPr>
            <p:cNvPr id="145462" name="Line 16"/>
            <p:cNvSpPr>
              <a:spLocks noChangeShapeType="1"/>
            </p:cNvSpPr>
            <p:nvPr/>
          </p:nvSpPr>
          <p:spPr bwMode="auto">
            <a:xfrm>
              <a:off x="3792" y="1776"/>
              <a:ext cx="384" cy="0"/>
            </a:xfrm>
            <a:prstGeom prst="line">
              <a:avLst/>
            </a:prstGeom>
            <a:noFill/>
            <a:ln w="12700">
              <a:solidFill>
                <a:schemeClr val="tx1"/>
              </a:solidFill>
              <a:round/>
              <a:headEnd/>
              <a:tailEnd/>
            </a:ln>
          </p:spPr>
          <p:txBody>
            <a:bodyPr wrap="none" anchor="ctr"/>
            <a:lstStyle/>
            <a:p>
              <a:endParaRPr lang="en-US"/>
            </a:p>
          </p:txBody>
        </p:sp>
        <p:sp>
          <p:nvSpPr>
            <p:cNvPr id="145463" name="Line 17"/>
            <p:cNvSpPr>
              <a:spLocks noChangeShapeType="1"/>
            </p:cNvSpPr>
            <p:nvPr/>
          </p:nvSpPr>
          <p:spPr bwMode="auto">
            <a:xfrm flipV="1">
              <a:off x="4032" y="1200"/>
              <a:ext cx="0" cy="576"/>
            </a:xfrm>
            <a:prstGeom prst="line">
              <a:avLst/>
            </a:prstGeom>
            <a:noFill/>
            <a:ln w="12700">
              <a:solidFill>
                <a:schemeClr val="tx1"/>
              </a:solidFill>
              <a:round/>
              <a:headEnd type="triangle" w="med" len="med"/>
              <a:tailEnd type="triangle" w="med" len="med"/>
            </a:ln>
          </p:spPr>
          <p:txBody>
            <a:bodyPr wrap="none" anchor="ctr"/>
            <a:lstStyle/>
            <a:p>
              <a:endParaRPr lang="en-US"/>
            </a:p>
          </p:txBody>
        </p:sp>
        <p:sp>
          <p:nvSpPr>
            <p:cNvPr id="145464" name="Text Box 18"/>
            <p:cNvSpPr txBox="1">
              <a:spLocks noChangeArrowheads="1"/>
            </p:cNvSpPr>
            <p:nvPr/>
          </p:nvSpPr>
          <p:spPr bwMode="auto">
            <a:xfrm>
              <a:off x="3744" y="1374"/>
              <a:ext cx="560" cy="231"/>
            </a:xfrm>
            <a:prstGeom prst="rect">
              <a:avLst/>
            </a:prstGeom>
            <a:solidFill>
              <a:schemeClr val="bg1"/>
            </a:solidFill>
            <a:ln w="28575">
              <a:noFill/>
              <a:miter lim="800000"/>
              <a:headEnd/>
              <a:tailEnd/>
            </a:ln>
          </p:spPr>
          <p:txBody>
            <a:bodyPr wrap="none">
              <a:spAutoFit/>
            </a:bodyPr>
            <a:lstStyle/>
            <a:p>
              <a:pPr>
                <a:spcBef>
                  <a:spcPct val="50000"/>
                </a:spcBef>
              </a:pPr>
              <a:r>
                <a:rPr lang="en-US">
                  <a:latin typeface="Tahoma" pitchFamily="34" charset="0"/>
                </a:rPr>
                <a:t>200mV</a:t>
              </a:r>
            </a:p>
          </p:txBody>
        </p:sp>
      </p:grpSp>
      <p:grpSp>
        <p:nvGrpSpPr>
          <p:cNvPr id="3" name="Group 19"/>
          <p:cNvGrpSpPr>
            <a:grpSpLocks/>
          </p:cNvGrpSpPr>
          <p:nvPr/>
        </p:nvGrpSpPr>
        <p:grpSpPr bwMode="auto">
          <a:xfrm>
            <a:off x="3276600" y="3962400"/>
            <a:ext cx="4984750" cy="1316038"/>
            <a:chOff x="1104" y="2243"/>
            <a:chExt cx="3140" cy="829"/>
          </a:xfrm>
        </p:grpSpPr>
        <p:sp>
          <p:nvSpPr>
            <p:cNvPr id="145435" name="Freeform 20"/>
            <p:cNvSpPr>
              <a:spLocks/>
            </p:cNvSpPr>
            <p:nvPr/>
          </p:nvSpPr>
          <p:spPr bwMode="auto">
            <a:xfrm>
              <a:off x="1104" y="2243"/>
              <a:ext cx="2597" cy="822"/>
            </a:xfrm>
            <a:custGeom>
              <a:avLst/>
              <a:gdLst>
                <a:gd name="T0" fmla="*/ 42 w 2597"/>
                <a:gd name="T1" fmla="*/ 30 h 822"/>
                <a:gd name="T2" fmla="*/ 90 w 2597"/>
                <a:gd name="T3" fmla="*/ 24 h 822"/>
                <a:gd name="T4" fmla="*/ 138 w 2597"/>
                <a:gd name="T5" fmla="*/ 24 h 822"/>
                <a:gd name="T6" fmla="*/ 186 w 2597"/>
                <a:gd name="T7" fmla="*/ 24 h 822"/>
                <a:gd name="T8" fmla="*/ 234 w 2597"/>
                <a:gd name="T9" fmla="*/ 30 h 822"/>
                <a:gd name="T10" fmla="*/ 282 w 2597"/>
                <a:gd name="T11" fmla="*/ 36 h 822"/>
                <a:gd name="T12" fmla="*/ 330 w 2597"/>
                <a:gd name="T13" fmla="*/ 42 h 822"/>
                <a:gd name="T14" fmla="*/ 378 w 2597"/>
                <a:gd name="T15" fmla="*/ 48 h 822"/>
                <a:gd name="T16" fmla="*/ 426 w 2597"/>
                <a:gd name="T17" fmla="*/ 54 h 822"/>
                <a:gd name="T18" fmla="*/ 474 w 2597"/>
                <a:gd name="T19" fmla="*/ 54 h 822"/>
                <a:gd name="T20" fmla="*/ 522 w 2597"/>
                <a:gd name="T21" fmla="*/ 60 h 822"/>
                <a:gd name="T22" fmla="*/ 564 w 2597"/>
                <a:gd name="T23" fmla="*/ 66 h 822"/>
                <a:gd name="T24" fmla="*/ 612 w 2597"/>
                <a:gd name="T25" fmla="*/ 72 h 822"/>
                <a:gd name="T26" fmla="*/ 660 w 2597"/>
                <a:gd name="T27" fmla="*/ 78 h 822"/>
                <a:gd name="T28" fmla="*/ 708 w 2597"/>
                <a:gd name="T29" fmla="*/ 84 h 822"/>
                <a:gd name="T30" fmla="*/ 750 w 2597"/>
                <a:gd name="T31" fmla="*/ 84 h 822"/>
                <a:gd name="T32" fmla="*/ 792 w 2597"/>
                <a:gd name="T33" fmla="*/ 342 h 822"/>
                <a:gd name="T34" fmla="*/ 834 w 2597"/>
                <a:gd name="T35" fmla="*/ 738 h 822"/>
                <a:gd name="T36" fmla="*/ 870 w 2597"/>
                <a:gd name="T37" fmla="*/ 816 h 822"/>
                <a:gd name="T38" fmla="*/ 918 w 2597"/>
                <a:gd name="T39" fmla="*/ 822 h 822"/>
                <a:gd name="T40" fmla="*/ 966 w 2597"/>
                <a:gd name="T41" fmla="*/ 822 h 822"/>
                <a:gd name="T42" fmla="*/ 1014 w 2597"/>
                <a:gd name="T43" fmla="*/ 822 h 822"/>
                <a:gd name="T44" fmla="*/ 1062 w 2597"/>
                <a:gd name="T45" fmla="*/ 816 h 822"/>
                <a:gd name="T46" fmla="*/ 1104 w 2597"/>
                <a:gd name="T47" fmla="*/ 690 h 822"/>
                <a:gd name="T48" fmla="*/ 1146 w 2597"/>
                <a:gd name="T49" fmla="*/ 270 h 822"/>
                <a:gd name="T50" fmla="*/ 1182 w 2597"/>
                <a:gd name="T51" fmla="*/ 66 h 822"/>
                <a:gd name="T52" fmla="*/ 1230 w 2597"/>
                <a:gd name="T53" fmla="*/ 42 h 822"/>
                <a:gd name="T54" fmla="*/ 1277 w 2597"/>
                <a:gd name="T55" fmla="*/ 36 h 822"/>
                <a:gd name="T56" fmla="*/ 1325 w 2597"/>
                <a:gd name="T57" fmla="*/ 36 h 822"/>
                <a:gd name="T58" fmla="*/ 1373 w 2597"/>
                <a:gd name="T59" fmla="*/ 30 h 822"/>
                <a:gd name="T60" fmla="*/ 1421 w 2597"/>
                <a:gd name="T61" fmla="*/ 30 h 822"/>
                <a:gd name="T62" fmla="*/ 1469 w 2597"/>
                <a:gd name="T63" fmla="*/ 30 h 822"/>
                <a:gd name="T64" fmla="*/ 1517 w 2597"/>
                <a:gd name="T65" fmla="*/ 30 h 822"/>
                <a:gd name="T66" fmla="*/ 1565 w 2597"/>
                <a:gd name="T67" fmla="*/ 30 h 822"/>
                <a:gd name="T68" fmla="*/ 1613 w 2597"/>
                <a:gd name="T69" fmla="*/ 30 h 822"/>
                <a:gd name="T70" fmla="*/ 1661 w 2597"/>
                <a:gd name="T71" fmla="*/ 30 h 822"/>
                <a:gd name="T72" fmla="*/ 1709 w 2597"/>
                <a:gd name="T73" fmla="*/ 30 h 822"/>
                <a:gd name="T74" fmla="*/ 1757 w 2597"/>
                <a:gd name="T75" fmla="*/ 30 h 822"/>
                <a:gd name="T76" fmla="*/ 1805 w 2597"/>
                <a:gd name="T77" fmla="*/ 30 h 822"/>
                <a:gd name="T78" fmla="*/ 1853 w 2597"/>
                <a:gd name="T79" fmla="*/ 30 h 822"/>
                <a:gd name="T80" fmla="*/ 1901 w 2597"/>
                <a:gd name="T81" fmla="*/ 30 h 822"/>
                <a:gd name="T82" fmla="*/ 1949 w 2597"/>
                <a:gd name="T83" fmla="*/ 30 h 822"/>
                <a:gd name="T84" fmla="*/ 1997 w 2597"/>
                <a:gd name="T85" fmla="*/ 24 h 822"/>
                <a:gd name="T86" fmla="*/ 2039 w 2597"/>
                <a:gd name="T87" fmla="*/ 78 h 822"/>
                <a:gd name="T88" fmla="*/ 2081 w 2597"/>
                <a:gd name="T89" fmla="*/ 54 h 822"/>
                <a:gd name="T90" fmla="*/ 2129 w 2597"/>
                <a:gd name="T91" fmla="*/ 30 h 822"/>
                <a:gd name="T92" fmla="*/ 2171 w 2597"/>
                <a:gd name="T93" fmla="*/ 24 h 822"/>
                <a:gd name="T94" fmla="*/ 2219 w 2597"/>
                <a:gd name="T95" fmla="*/ 24 h 822"/>
                <a:gd name="T96" fmla="*/ 2267 w 2597"/>
                <a:gd name="T97" fmla="*/ 24 h 822"/>
                <a:gd name="T98" fmla="*/ 2315 w 2597"/>
                <a:gd name="T99" fmla="*/ 24 h 822"/>
                <a:gd name="T100" fmla="*/ 2363 w 2597"/>
                <a:gd name="T101" fmla="*/ 12 h 822"/>
                <a:gd name="T102" fmla="*/ 2411 w 2597"/>
                <a:gd name="T103" fmla="*/ 12 h 822"/>
                <a:gd name="T104" fmla="*/ 2453 w 2597"/>
                <a:gd name="T105" fmla="*/ 24 h 822"/>
                <a:gd name="T106" fmla="*/ 2501 w 2597"/>
                <a:gd name="T107" fmla="*/ 24 h 822"/>
                <a:gd name="T108" fmla="*/ 2549 w 2597"/>
                <a:gd name="T109" fmla="*/ 24 h 822"/>
                <a:gd name="T110" fmla="*/ 2597 w 2597"/>
                <a:gd name="T111" fmla="*/ 24 h 822"/>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2597"/>
                <a:gd name="T169" fmla="*/ 0 h 822"/>
                <a:gd name="T170" fmla="*/ 2597 w 2597"/>
                <a:gd name="T171" fmla="*/ 822 h 822"/>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2597" h="822">
                  <a:moveTo>
                    <a:pt x="0" y="30"/>
                  </a:moveTo>
                  <a:lnTo>
                    <a:pt x="6" y="30"/>
                  </a:lnTo>
                  <a:lnTo>
                    <a:pt x="12" y="30"/>
                  </a:lnTo>
                  <a:lnTo>
                    <a:pt x="18" y="30"/>
                  </a:lnTo>
                  <a:lnTo>
                    <a:pt x="24" y="30"/>
                  </a:lnTo>
                  <a:lnTo>
                    <a:pt x="30" y="30"/>
                  </a:lnTo>
                  <a:lnTo>
                    <a:pt x="36" y="30"/>
                  </a:lnTo>
                  <a:lnTo>
                    <a:pt x="42" y="30"/>
                  </a:lnTo>
                  <a:lnTo>
                    <a:pt x="48" y="24"/>
                  </a:lnTo>
                  <a:lnTo>
                    <a:pt x="54" y="24"/>
                  </a:lnTo>
                  <a:lnTo>
                    <a:pt x="60" y="24"/>
                  </a:lnTo>
                  <a:lnTo>
                    <a:pt x="66" y="24"/>
                  </a:lnTo>
                  <a:lnTo>
                    <a:pt x="72" y="24"/>
                  </a:lnTo>
                  <a:lnTo>
                    <a:pt x="78" y="24"/>
                  </a:lnTo>
                  <a:lnTo>
                    <a:pt x="84" y="24"/>
                  </a:lnTo>
                  <a:lnTo>
                    <a:pt x="90" y="24"/>
                  </a:lnTo>
                  <a:lnTo>
                    <a:pt x="96" y="24"/>
                  </a:lnTo>
                  <a:lnTo>
                    <a:pt x="102" y="24"/>
                  </a:lnTo>
                  <a:lnTo>
                    <a:pt x="108" y="24"/>
                  </a:lnTo>
                  <a:lnTo>
                    <a:pt x="114" y="24"/>
                  </a:lnTo>
                  <a:lnTo>
                    <a:pt x="120" y="24"/>
                  </a:lnTo>
                  <a:lnTo>
                    <a:pt x="126" y="24"/>
                  </a:lnTo>
                  <a:lnTo>
                    <a:pt x="132" y="24"/>
                  </a:lnTo>
                  <a:lnTo>
                    <a:pt x="138" y="24"/>
                  </a:lnTo>
                  <a:lnTo>
                    <a:pt x="144" y="24"/>
                  </a:lnTo>
                  <a:lnTo>
                    <a:pt x="150" y="24"/>
                  </a:lnTo>
                  <a:lnTo>
                    <a:pt x="156" y="24"/>
                  </a:lnTo>
                  <a:lnTo>
                    <a:pt x="162" y="24"/>
                  </a:lnTo>
                  <a:lnTo>
                    <a:pt x="168" y="24"/>
                  </a:lnTo>
                  <a:lnTo>
                    <a:pt x="174" y="24"/>
                  </a:lnTo>
                  <a:lnTo>
                    <a:pt x="180" y="24"/>
                  </a:lnTo>
                  <a:lnTo>
                    <a:pt x="186" y="24"/>
                  </a:lnTo>
                  <a:lnTo>
                    <a:pt x="192" y="24"/>
                  </a:lnTo>
                  <a:lnTo>
                    <a:pt x="198" y="24"/>
                  </a:lnTo>
                  <a:lnTo>
                    <a:pt x="204" y="24"/>
                  </a:lnTo>
                  <a:lnTo>
                    <a:pt x="210" y="24"/>
                  </a:lnTo>
                  <a:lnTo>
                    <a:pt x="216" y="24"/>
                  </a:lnTo>
                  <a:lnTo>
                    <a:pt x="222" y="24"/>
                  </a:lnTo>
                  <a:lnTo>
                    <a:pt x="228" y="30"/>
                  </a:lnTo>
                  <a:lnTo>
                    <a:pt x="234" y="30"/>
                  </a:lnTo>
                  <a:lnTo>
                    <a:pt x="240" y="30"/>
                  </a:lnTo>
                  <a:lnTo>
                    <a:pt x="246" y="30"/>
                  </a:lnTo>
                  <a:lnTo>
                    <a:pt x="252" y="30"/>
                  </a:lnTo>
                  <a:lnTo>
                    <a:pt x="258" y="30"/>
                  </a:lnTo>
                  <a:lnTo>
                    <a:pt x="264" y="30"/>
                  </a:lnTo>
                  <a:lnTo>
                    <a:pt x="270" y="30"/>
                  </a:lnTo>
                  <a:lnTo>
                    <a:pt x="276" y="30"/>
                  </a:lnTo>
                  <a:lnTo>
                    <a:pt x="282" y="36"/>
                  </a:lnTo>
                  <a:lnTo>
                    <a:pt x="288" y="36"/>
                  </a:lnTo>
                  <a:lnTo>
                    <a:pt x="294" y="36"/>
                  </a:lnTo>
                  <a:lnTo>
                    <a:pt x="300" y="36"/>
                  </a:lnTo>
                  <a:lnTo>
                    <a:pt x="306" y="36"/>
                  </a:lnTo>
                  <a:lnTo>
                    <a:pt x="312" y="36"/>
                  </a:lnTo>
                  <a:lnTo>
                    <a:pt x="318" y="36"/>
                  </a:lnTo>
                  <a:lnTo>
                    <a:pt x="324" y="36"/>
                  </a:lnTo>
                  <a:lnTo>
                    <a:pt x="330" y="42"/>
                  </a:lnTo>
                  <a:lnTo>
                    <a:pt x="336" y="42"/>
                  </a:lnTo>
                  <a:lnTo>
                    <a:pt x="342" y="42"/>
                  </a:lnTo>
                  <a:lnTo>
                    <a:pt x="348" y="42"/>
                  </a:lnTo>
                  <a:lnTo>
                    <a:pt x="354" y="42"/>
                  </a:lnTo>
                  <a:lnTo>
                    <a:pt x="360" y="42"/>
                  </a:lnTo>
                  <a:lnTo>
                    <a:pt x="366" y="42"/>
                  </a:lnTo>
                  <a:lnTo>
                    <a:pt x="372" y="42"/>
                  </a:lnTo>
                  <a:lnTo>
                    <a:pt x="378" y="48"/>
                  </a:lnTo>
                  <a:lnTo>
                    <a:pt x="384" y="48"/>
                  </a:lnTo>
                  <a:lnTo>
                    <a:pt x="390" y="48"/>
                  </a:lnTo>
                  <a:lnTo>
                    <a:pt x="396" y="48"/>
                  </a:lnTo>
                  <a:lnTo>
                    <a:pt x="402" y="48"/>
                  </a:lnTo>
                  <a:lnTo>
                    <a:pt x="408" y="48"/>
                  </a:lnTo>
                  <a:lnTo>
                    <a:pt x="414" y="48"/>
                  </a:lnTo>
                  <a:lnTo>
                    <a:pt x="420" y="48"/>
                  </a:lnTo>
                  <a:lnTo>
                    <a:pt x="426" y="54"/>
                  </a:lnTo>
                  <a:lnTo>
                    <a:pt x="432" y="54"/>
                  </a:lnTo>
                  <a:lnTo>
                    <a:pt x="438" y="54"/>
                  </a:lnTo>
                  <a:lnTo>
                    <a:pt x="444" y="54"/>
                  </a:lnTo>
                  <a:lnTo>
                    <a:pt x="450" y="54"/>
                  </a:lnTo>
                  <a:lnTo>
                    <a:pt x="456" y="54"/>
                  </a:lnTo>
                  <a:lnTo>
                    <a:pt x="462" y="54"/>
                  </a:lnTo>
                  <a:lnTo>
                    <a:pt x="468" y="54"/>
                  </a:lnTo>
                  <a:lnTo>
                    <a:pt x="474" y="54"/>
                  </a:lnTo>
                  <a:lnTo>
                    <a:pt x="480" y="60"/>
                  </a:lnTo>
                  <a:lnTo>
                    <a:pt x="486" y="60"/>
                  </a:lnTo>
                  <a:lnTo>
                    <a:pt x="492" y="60"/>
                  </a:lnTo>
                  <a:lnTo>
                    <a:pt x="498" y="60"/>
                  </a:lnTo>
                  <a:lnTo>
                    <a:pt x="504" y="60"/>
                  </a:lnTo>
                  <a:lnTo>
                    <a:pt x="510" y="60"/>
                  </a:lnTo>
                  <a:lnTo>
                    <a:pt x="516" y="60"/>
                  </a:lnTo>
                  <a:lnTo>
                    <a:pt x="522" y="60"/>
                  </a:lnTo>
                  <a:lnTo>
                    <a:pt x="522" y="66"/>
                  </a:lnTo>
                  <a:lnTo>
                    <a:pt x="528" y="66"/>
                  </a:lnTo>
                  <a:lnTo>
                    <a:pt x="534" y="66"/>
                  </a:lnTo>
                  <a:lnTo>
                    <a:pt x="540" y="66"/>
                  </a:lnTo>
                  <a:lnTo>
                    <a:pt x="546" y="66"/>
                  </a:lnTo>
                  <a:lnTo>
                    <a:pt x="552" y="66"/>
                  </a:lnTo>
                  <a:lnTo>
                    <a:pt x="558" y="66"/>
                  </a:lnTo>
                  <a:lnTo>
                    <a:pt x="564" y="66"/>
                  </a:lnTo>
                  <a:lnTo>
                    <a:pt x="570" y="66"/>
                  </a:lnTo>
                  <a:lnTo>
                    <a:pt x="576" y="72"/>
                  </a:lnTo>
                  <a:lnTo>
                    <a:pt x="582" y="72"/>
                  </a:lnTo>
                  <a:lnTo>
                    <a:pt x="588" y="72"/>
                  </a:lnTo>
                  <a:lnTo>
                    <a:pt x="594" y="72"/>
                  </a:lnTo>
                  <a:lnTo>
                    <a:pt x="600" y="72"/>
                  </a:lnTo>
                  <a:lnTo>
                    <a:pt x="606" y="72"/>
                  </a:lnTo>
                  <a:lnTo>
                    <a:pt x="612" y="72"/>
                  </a:lnTo>
                  <a:lnTo>
                    <a:pt x="618" y="72"/>
                  </a:lnTo>
                  <a:lnTo>
                    <a:pt x="624" y="78"/>
                  </a:lnTo>
                  <a:lnTo>
                    <a:pt x="630" y="78"/>
                  </a:lnTo>
                  <a:lnTo>
                    <a:pt x="636" y="78"/>
                  </a:lnTo>
                  <a:lnTo>
                    <a:pt x="642" y="78"/>
                  </a:lnTo>
                  <a:lnTo>
                    <a:pt x="648" y="78"/>
                  </a:lnTo>
                  <a:lnTo>
                    <a:pt x="654" y="78"/>
                  </a:lnTo>
                  <a:lnTo>
                    <a:pt x="660" y="78"/>
                  </a:lnTo>
                  <a:lnTo>
                    <a:pt x="666" y="78"/>
                  </a:lnTo>
                  <a:lnTo>
                    <a:pt x="672" y="78"/>
                  </a:lnTo>
                  <a:lnTo>
                    <a:pt x="678" y="84"/>
                  </a:lnTo>
                  <a:lnTo>
                    <a:pt x="684" y="84"/>
                  </a:lnTo>
                  <a:lnTo>
                    <a:pt x="690" y="84"/>
                  </a:lnTo>
                  <a:lnTo>
                    <a:pt x="696" y="84"/>
                  </a:lnTo>
                  <a:lnTo>
                    <a:pt x="702" y="84"/>
                  </a:lnTo>
                  <a:lnTo>
                    <a:pt x="708" y="84"/>
                  </a:lnTo>
                  <a:lnTo>
                    <a:pt x="714" y="84"/>
                  </a:lnTo>
                  <a:lnTo>
                    <a:pt x="720" y="84"/>
                  </a:lnTo>
                  <a:lnTo>
                    <a:pt x="720" y="90"/>
                  </a:lnTo>
                  <a:lnTo>
                    <a:pt x="726" y="90"/>
                  </a:lnTo>
                  <a:lnTo>
                    <a:pt x="732" y="90"/>
                  </a:lnTo>
                  <a:lnTo>
                    <a:pt x="738" y="90"/>
                  </a:lnTo>
                  <a:lnTo>
                    <a:pt x="744" y="90"/>
                  </a:lnTo>
                  <a:lnTo>
                    <a:pt x="750" y="84"/>
                  </a:lnTo>
                  <a:lnTo>
                    <a:pt x="756" y="84"/>
                  </a:lnTo>
                  <a:lnTo>
                    <a:pt x="756" y="96"/>
                  </a:lnTo>
                  <a:lnTo>
                    <a:pt x="762" y="108"/>
                  </a:lnTo>
                  <a:lnTo>
                    <a:pt x="768" y="120"/>
                  </a:lnTo>
                  <a:lnTo>
                    <a:pt x="774" y="132"/>
                  </a:lnTo>
                  <a:lnTo>
                    <a:pt x="780" y="204"/>
                  </a:lnTo>
                  <a:lnTo>
                    <a:pt x="786" y="270"/>
                  </a:lnTo>
                  <a:lnTo>
                    <a:pt x="792" y="342"/>
                  </a:lnTo>
                  <a:lnTo>
                    <a:pt x="792" y="414"/>
                  </a:lnTo>
                  <a:lnTo>
                    <a:pt x="798" y="474"/>
                  </a:lnTo>
                  <a:lnTo>
                    <a:pt x="804" y="540"/>
                  </a:lnTo>
                  <a:lnTo>
                    <a:pt x="810" y="600"/>
                  </a:lnTo>
                  <a:lnTo>
                    <a:pt x="816" y="642"/>
                  </a:lnTo>
                  <a:lnTo>
                    <a:pt x="822" y="672"/>
                  </a:lnTo>
                  <a:lnTo>
                    <a:pt x="828" y="708"/>
                  </a:lnTo>
                  <a:lnTo>
                    <a:pt x="834" y="738"/>
                  </a:lnTo>
                  <a:lnTo>
                    <a:pt x="834" y="756"/>
                  </a:lnTo>
                  <a:lnTo>
                    <a:pt x="840" y="774"/>
                  </a:lnTo>
                  <a:lnTo>
                    <a:pt x="846" y="792"/>
                  </a:lnTo>
                  <a:lnTo>
                    <a:pt x="852" y="798"/>
                  </a:lnTo>
                  <a:lnTo>
                    <a:pt x="858" y="804"/>
                  </a:lnTo>
                  <a:lnTo>
                    <a:pt x="864" y="810"/>
                  </a:lnTo>
                  <a:lnTo>
                    <a:pt x="870" y="810"/>
                  </a:lnTo>
                  <a:lnTo>
                    <a:pt x="870" y="816"/>
                  </a:lnTo>
                  <a:lnTo>
                    <a:pt x="876" y="816"/>
                  </a:lnTo>
                  <a:lnTo>
                    <a:pt x="882" y="816"/>
                  </a:lnTo>
                  <a:lnTo>
                    <a:pt x="888" y="816"/>
                  </a:lnTo>
                  <a:lnTo>
                    <a:pt x="894" y="816"/>
                  </a:lnTo>
                  <a:lnTo>
                    <a:pt x="900" y="822"/>
                  </a:lnTo>
                  <a:lnTo>
                    <a:pt x="906" y="822"/>
                  </a:lnTo>
                  <a:lnTo>
                    <a:pt x="912" y="822"/>
                  </a:lnTo>
                  <a:lnTo>
                    <a:pt x="918" y="822"/>
                  </a:lnTo>
                  <a:lnTo>
                    <a:pt x="924" y="822"/>
                  </a:lnTo>
                  <a:lnTo>
                    <a:pt x="930" y="822"/>
                  </a:lnTo>
                  <a:lnTo>
                    <a:pt x="936" y="822"/>
                  </a:lnTo>
                  <a:lnTo>
                    <a:pt x="942" y="822"/>
                  </a:lnTo>
                  <a:lnTo>
                    <a:pt x="948" y="822"/>
                  </a:lnTo>
                  <a:lnTo>
                    <a:pt x="954" y="822"/>
                  </a:lnTo>
                  <a:lnTo>
                    <a:pt x="960" y="822"/>
                  </a:lnTo>
                  <a:lnTo>
                    <a:pt x="966" y="822"/>
                  </a:lnTo>
                  <a:lnTo>
                    <a:pt x="972" y="822"/>
                  </a:lnTo>
                  <a:lnTo>
                    <a:pt x="978" y="822"/>
                  </a:lnTo>
                  <a:lnTo>
                    <a:pt x="984" y="822"/>
                  </a:lnTo>
                  <a:lnTo>
                    <a:pt x="990" y="822"/>
                  </a:lnTo>
                  <a:lnTo>
                    <a:pt x="996" y="822"/>
                  </a:lnTo>
                  <a:lnTo>
                    <a:pt x="1002" y="822"/>
                  </a:lnTo>
                  <a:lnTo>
                    <a:pt x="1008" y="822"/>
                  </a:lnTo>
                  <a:lnTo>
                    <a:pt x="1014" y="822"/>
                  </a:lnTo>
                  <a:lnTo>
                    <a:pt x="1020" y="822"/>
                  </a:lnTo>
                  <a:lnTo>
                    <a:pt x="1026" y="822"/>
                  </a:lnTo>
                  <a:lnTo>
                    <a:pt x="1032" y="822"/>
                  </a:lnTo>
                  <a:lnTo>
                    <a:pt x="1038" y="822"/>
                  </a:lnTo>
                  <a:lnTo>
                    <a:pt x="1044" y="822"/>
                  </a:lnTo>
                  <a:lnTo>
                    <a:pt x="1050" y="822"/>
                  </a:lnTo>
                  <a:lnTo>
                    <a:pt x="1056" y="822"/>
                  </a:lnTo>
                  <a:lnTo>
                    <a:pt x="1062" y="816"/>
                  </a:lnTo>
                  <a:lnTo>
                    <a:pt x="1068" y="816"/>
                  </a:lnTo>
                  <a:lnTo>
                    <a:pt x="1068" y="804"/>
                  </a:lnTo>
                  <a:lnTo>
                    <a:pt x="1074" y="792"/>
                  </a:lnTo>
                  <a:lnTo>
                    <a:pt x="1080" y="780"/>
                  </a:lnTo>
                  <a:lnTo>
                    <a:pt x="1086" y="762"/>
                  </a:lnTo>
                  <a:lnTo>
                    <a:pt x="1092" y="744"/>
                  </a:lnTo>
                  <a:lnTo>
                    <a:pt x="1098" y="720"/>
                  </a:lnTo>
                  <a:lnTo>
                    <a:pt x="1104" y="690"/>
                  </a:lnTo>
                  <a:lnTo>
                    <a:pt x="1104" y="654"/>
                  </a:lnTo>
                  <a:lnTo>
                    <a:pt x="1110" y="612"/>
                  </a:lnTo>
                  <a:lnTo>
                    <a:pt x="1116" y="558"/>
                  </a:lnTo>
                  <a:lnTo>
                    <a:pt x="1122" y="504"/>
                  </a:lnTo>
                  <a:lnTo>
                    <a:pt x="1128" y="444"/>
                  </a:lnTo>
                  <a:lnTo>
                    <a:pt x="1134" y="384"/>
                  </a:lnTo>
                  <a:lnTo>
                    <a:pt x="1140" y="324"/>
                  </a:lnTo>
                  <a:lnTo>
                    <a:pt x="1146" y="270"/>
                  </a:lnTo>
                  <a:lnTo>
                    <a:pt x="1146" y="216"/>
                  </a:lnTo>
                  <a:lnTo>
                    <a:pt x="1152" y="174"/>
                  </a:lnTo>
                  <a:lnTo>
                    <a:pt x="1158" y="138"/>
                  </a:lnTo>
                  <a:lnTo>
                    <a:pt x="1164" y="114"/>
                  </a:lnTo>
                  <a:lnTo>
                    <a:pt x="1170" y="96"/>
                  </a:lnTo>
                  <a:lnTo>
                    <a:pt x="1176" y="78"/>
                  </a:lnTo>
                  <a:lnTo>
                    <a:pt x="1182" y="72"/>
                  </a:lnTo>
                  <a:lnTo>
                    <a:pt x="1182" y="66"/>
                  </a:lnTo>
                  <a:lnTo>
                    <a:pt x="1188" y="54"/>
                  </a:lnTo>
                  <a:lnTo>
                    <a:pt x="1194" y="54"/>
                  </a:lnTo>
                  <a:lnTo>
                    <a:pt x="1200" y="54"/>
                  </a:lnTo>
                  <a:lnTo>
                    <a:pt x="1206" y="48"/>
                  </a:lnTo>
                  <a:lnTo>
                    <a:pt x="1212" y="48"/>
                  </a:lnTo>
                  <a:lnTo>
                    <a:pt x="1218" y="48"/>
                  </a:lnTo>
                  <a:lnTo>
                    <a:pt x="1224" y="42"/>
                  </a:lnTo>
                  <a:lnTo>
                    <a:pt x="1230" y="42"/>
                  </a:lnTo>
                  <a:lnTo>
                    <a:pt x="1236" y="42"/>
                  </a:lnTo>
                  <a:lnTo>
                    <a:pt x="1242" y="42"/>
                  </a:lnTo>
                  <a:lnTo>
                    <a:pt x="1248" y="42"/>
                  </a:lnTo>
                  <a:lnTo>
                    <a:pt x="1253" y="42"/>
                  </a:lnTo>
                  <a:lnTo>
                    <a:pt x="1259" y="36"/>
                  </a:lnTo>
                  <a:lnTo>
                    <a:pt x="1265" y="36"/>
                  </a:lnTo>
                  <a:lnTo>
                    <a:pt x="1271" y="36"/>
                  </a:lnTo>
                  <a:lnTo>
                    <a:pt x="1277" y="36"/>
                  </a:lnTo>
                  <a:lnTo>
                    <a:pt x="1283" y="36"/>
                  </a:lnTo>
                  <a:lnTo>
                    <a:pt x="1289" y="36"/>
                  </a:lnTo>
                  <a:lnTo>
                    <a:pt x="1295" y="36"/>
                  </a:lnTo>
                  <a:lnTo>
                    <a:pt x="1301" y="36"/>
                  </a:lnTo>
                  <a:lnTo>
                    <a:pt x="1307" y="36"/>
                  </a:lnTo>
                  <a:lnTo>
                    <a:pt x="1313" y="36"/>
                  </a:lnTo>
                  <a:lnTo>
                    <a:pt x="1319" y="36"/>
                  </a:lnTo>
                  <a:lnTo>
                    <a:pt x="1325" y="36"/>
                  </a:lnTo>
                  <a:lnTo>
                    <a:pt x="1331" y="36"/>
                  </a:lnTo>
                  <a:lnTo>
                    <a:pt x="1337" y="36"/>
                  </a:lnTo>
                  <a:lnTo>
                    <a:pt x="1343" y="36"/>
                  </a:lnTo>
                  <a:lnTo>
                    <a:pt x="1349" y="30"/>
                  </a:lnTo>
                  <a:lnTo>
                    <a:pt x="1355" y="30"/>
                  </a:lnTo>
                  <a:lnTo>
                    <a:pt x="1361" y="30"/>
                  </a:lnTo>
                  <a:lnTo>
                    <a:pt x="1367" y="30"/>
                  </a:lnTo>
                  <a:lnTo>
                    <a:pt x="1373" y="30"/>
                  </a:lnTo>
                  <a:lnTo>
                    <a:pt x="1379" y="30"/>
                  </a:lnTo>
                  <a:lnTo>
                    <a:pt x="1385" y="30"/>
                  </a:lnTo>
                  <a:lnTo>
                    <a:pt x="1391" y="30"/>
                  </a:lnTo>
                  <a:lnTo>
                    <a:pt x="1397" y="30"/>
                  </a:lnTo>
                  <a:lnTo>
                    <a:pt x="1403" y="30"/>
                  </a:lnTo>
                  <a:lnTo>
                    <a:pt x="1409" y="30"/>
                  </a:lnTo>
                  <a:lnTo>
                    <a:pt x="1415" y="30"/>
                  </a:lnTo>
                  <a:lnTo>
                    <a:pt x="1421" y="30"/>
                  </a:lnTo>
                  <a:lnTo>
                    <a:pt x="1427" y="30"/>
                  </a:lnTo>
                  <a:lnTo>
                    <a:pt x="1433" y="30"/>
                  </a:lnTo>
                  <a:lnTo>
                    <a:pt x="1439" y="30"/>
                  </a:lnTo>
                  <a:lnTo>
                    <a:pt x="1445" y="30"/>
                  </a:lnTo>
                  <a:lnTo>
                    <a:pt x="1451" y="30"/>
                  </a:lnTo>
                  <a:lnTo>
                    <a:pt x="1457" y="30"/>
                  </a:lnTo>
                  <a:lnTo>
                    <a:pt x="1463" y="30"/>
                  </a:lnTo>
                  <a:lnTo>
                    <a:pt x="1469" y="30"/>
                  </a:lnTo>
                  <a:lnTo>
                    <a:pt x="1475" y="30"/>
                  </a:lnTo>
                  <a:lnTo>
                    <a:pt x="1481" y="30"/>
                  </a:lnTo>
                  <a:lnTo>
                    <a:pt x="1487" y="30"/>
                  </a:lnTo>
                  <a:lnTo>
                    <a:pt x="1493" y="30"/>
                  </a:lnTo>
                  <a:lnTo>
                    <a:pt x="1499" y="30"/>
                  </a:lnTo>
                  <a:lnTo>
                    <a:pt x="1505" y="30"/>
                  </a:lnTo>
                  <a:lnTo>
                    <a:pt x="1511" y="30"/>
                  </a:lnTo>
                  <a:lnTo>
                    <a:pt x="1517" y="30"/>
                  </a:lnTo>
                  <a:lnTo>
                    <a:pt x="1523" y="30"/>
                  </a:lnTo>
                  <a:lnTo>
                    <a:pt x="1529" y="30"/>
                  </a:lnTo>
                  <a:lnTo>
                    <a:pt x="1535" y="30"/>
                  </a:lnTo>
                  <a:lnTo>
                    <a:pt x="1541" y="30"/>
                  </a:lnTo>
                  <a:lnTo>
                    <a:pt x="1547" y="30"/>
                  </a:lnTo>
                  <a:lnTo>
                    <a:pt x="1553" y="30"/>
                  </a:lnTo>
                  <a:lnTo>
                    <a:pt x="1559" y="30"/>
                  </a:lnTo>
                  <a:lnTo>
                    <a:pt x="1565" y="30"/>
                  </a:lnTo>
                  <a:lnTo>
                    <a:pt x="1571" y="30"/>
                  </a:lnTo>
                  <a:lnTo>
                    <a:pt x="1577" y="30"/>
                  </a:lnTo>
                  <a:lnTo>
                    <a:pt x="1583" y="30"/>
                  </a:lnTo>
                  <a:lnTo>
                    <a:pt x="1589" y="30"/>
                  </a:lnTo>
                  <a:lnTo>
                    <a:pt x="1595" y="30"/>
                  </a:lnTo>
                  <a:lnTo>
                    <a:pt x="1601" y="30"/>
                  </a:lnTo>
                  <a:lnTo>
                    <a:pt x="1607" y="30"/>
                  </a:lnTo>
                  <a:lnTo>
                    <a:pt x="1613" y="30"/>
                  </a:lnTo>
                  <a:lnTo>
                    <a:pt x="1619" y="30"/>
                  </a:lnTo>
                  <a:lnTo>
                    <a:pt x="1625" y="30"/>
                  </a:lnTo>
                  <a:lnTo>
                    <a:pt x="1631" y="30"/>
                  </a:lnTo>
                  <a:lnTo>
                    <a:pt x="1637" y="30"/>
                  </a:lnTo>
                  <a:lnTo>
                    <a:pt x="1643" y="30"/>
                  </a:lnTo>
                  <a:lnTo>
                    <a:pt x="1649" y="30"/>
                  </a:lnTo>
                  <a:lnTo>
                    <a:pt x="1655" y="30"/>
                  </a:lnTo>
                  <a:lnTo>
                    <a:pt x="1661" y="30"/>
                  </a:lnTo>
                  <a:lnTo>
                    <a:pt x="1667" y="30"/>
                  </a:lnTo>
                  <a:lnTo>
                    <a:pt x="1673" y="30"/>
                  </a:lnTo>
                  <a:lnTo>
                    <a:pt x="1679" y="30"/>
                  </a:lnTo>
                  <a:lnTo>
                    <a:pt x="1685" y="30"/>
                  </a:lnTo>
                  <a:lnTo>
                    <a:pt x="1691" y="30"/>
                  </a:lnTo>
                  <a:lnTo>
                    <a:pt x="1697" y="30"/>
                  </a:lnTo>
                  <a:lnTo>
                    <a:pt x="1703" y="30"/>
                  </a:lnTo>
                  <a:lnTo>
                    <a:pt x="1709" y="30"/>
                  </a:lnTo>
                  <a:lnTo>
                    <a:pt x="1715" y="30"/>
                  </a:lnTo>
                  <a:lnTo>
                    <a:pt x="1721" y="30"/>
                  </a:lnTo>
                  <a:lnTo>
                    <a:pt x="1727" y="30"/>
                  </a:lnTo>
                  <a:lnTo>
                    <a:pt x="1733" y="30"/>
                  </a:lnTo>
                  <a:lnTo>
                    <a:pt x="1739" y="30"/>
                  </a:lnTo>
                  <a:lnTo>
                    <a:pt x="1745" y="30"/>
                  </a:lnTo>
                  <a:lnTo>
                    <a:pt x="1751" y="30"/>
                  </a:lnTo>
                  <a:lnTo>
                    <a:pt x="1757" y="30"/>
                  </a:lnTo>
                  <a:lnTo>
                    <a:pt x="1763" y="30"/>
                  </a:lnTo>
                  <a:lnTo>
                    <a:pt x="1769" y="30"/>
                  </a:lnTo>
                  <a:lnTo>
                    <a:pt x="1775" y="30"/>
                  </a:lnTo>
                  <a:lnTo>
                    <a:pt x="1781" y="30"/>
                  </a:lnTo>
                  <a:lnTo>
                    <a:pt x="1787" y="30"/>
                  </a:lnTo>
                  <a:lnTo>
                    <a:pt x="1793" y="30"/>
                  </a:lnTo>
                  <a:lnTo>
                    <a:pt x="1799" y="30"/>
                  </a:lnTo>
                  <a:lnTo>
                    <a:pt x="1805" y="30"/>
                  </a:lnTo>
                  <a:lnTo>
                    <a:pt x="1811" y="30"/>
                  </a:lnTo>
                  <a:lnTo>
                    <a:pt x="1817" y="30"/>
                  </a:lnTo>
                  <a:lnTo>
                    <a:pt x="1823" y="30"/>
                  </a:lnTo>
                  <a:lnTo>
                    <a:pt x="1829" y="30"/>
                  </a:lnTo>
                  <a:lnTo>
                    <a:pt x="1835" y="30"/>
                  </a:lnTo>
                  <a:lnTo>
                    <a:pt x="1841" y="30"/>
                  </a:lnTo>
                  <a:lnTo>
                    <a:pt x="1847" y="30"/>
                  </a:lnTo>
                  <a:lnTo>
                    <a:pt x="1853" y="30"/>
                  </a:lnTo>
                  <a:lnTo>
                    <a:pt x="1859" y="30"/>
                  </a:lnTo>
                  <a:lnTo>
                    <a:pt x="1865" y="30"/>
                  </a:lnTo>
                  <a:lnTo>
                    <a:pt x="1871" y="30"/>
                  </a:lnTo>
                  <a:lnTo>
                    <a:pt x="1877" y="30"/>
                  </a:lnTo>
                  <a:lnTo>
                    <a:pt x="1883" y="30"/>
                  </a:lnTo>
                  <a:lnTo>
                    <a:pt x="1889" y="30"/>
                  </a:lnTo>
                  <a:lnTo>
                    <a:pt x="1895" y="30"/>
                  </a:lnTo>
                  <a:lnTo>
                    <a:pt x="1901" y="30"/>
                  </a:lnTo>
                  <a:lnTo>
                    <a:pt x="1907" y="30"/>
                  </a:lnTo>
                  <a:lnTo>
                    <a:pt x="1913" y="30"/>
                  </a:lnTo>
                  <a:lnTo>
                    <a:pt x="1919" y="30"/>
                  </a:lnTo>
                  <a:lnTo>
                    <a:pt x="1925" y="30"/>
                  </a:lnTo>
                  <a:lnTo>
                    <a:pt x="1931" y="30"/>
                  </a:lnTo>
                  <a:lnTo>
                    <a:pt x="1937" y="30"/>
                  </a:lnTo>
                  <a:lnTo>
                    <a:pt x="1943" y="30"/>
                  </a:lnTo>
                  <a:lnTo>
                    <a:pt x="1949" y="30"/>
                  </a:lnTo>
                  <a:lnTo>
                    <a:pt x="1955" y="30"/>
                  </a:lnTo>
                  <a:lnTo>
                    <a:pt x="1961" y="30"/>
                  </a:lnTo>
                  <a:lnTo>
                    <a:pt x="1967" y="30"/>
                  </a:lnTo>
                  <a:lnTo>
                    <a:pt x="1973" y="30"/>
                  </a:lnTo>
                  <a:lnTo>
                    <a:pt x="1979" y="30"/>
                  </a:lnTo>
                  <a:lnTo>
                    <a:pt x="1985" y="24"/>
                  </a:lnTo>
                  <a:lnTo>
                    <a:pt x="1991" y="24"/>
                  </a:lnTo>
                  <a:lnTo>
                    <a:pt x="1997" y="24"/>
                  </a:lnTo>
                  <a:lnTo>
                    <a:pt x="2003" y="30"/>
                  </a:lnTo>
                  <a:lnTo>
                    <a:pt x="2009" y="36"/>
                  </a:lnTo>
                  <a:lnTo>
                    <a:pt x="2015" y="36"/>
                  </a:lnTo>
                  <a:lnTo>
                    <a:pt x="2021" y="42"/>
                  </a:lnTo>
                  <a:lnTo>
                    <a:pt x="2027" y="54"/>
                  </a:lnTo>
                  <a:lnTo>
                    <a:pt x="2033" y="60"/>
                  </a:lnTo>
                  <a:lnTo>
                    <a:pt x="2033" y="72"/>
                  </a:lnTo>
                  <a:lnTo>
                    <a:pt x="2039" y="78"/>
                  </a:lnTo>
                  <a:lnTo>
                    <a:pt x="2045" y="78"/>
                  </a:lnTo>
                  <a:lnTo>
                    <a:pt x="2051" y="78"/>
                  </a:lnTo>
                  <a:lnTo>
                    <a:pt x="2057" y="78"/>
                  </a:lnTo>
                  <a:lnTo>
                    <a:pt x="2063" y="72"/>
                  </a:lnTo>
                  <a:lnTo>
                    <a:pt x="2069" y="66"/>
                  </a:lnTo>
                  <a:lnTo>
                    <a:pt x="2075" y="60"/>
                  </a:lnTo>
                  <a:lnTo>
                    <a:pt x="2075" y="54"/>
                  </a:lnTo>
                  <a:lnTo>
                    <a:pt x="2081" y="54"/>
                  </a:lnTo>
                  <a:lnTo>
                    <a:pt x="2087" y="48"/>
                  </a:lnTo>
                  <a:lnTo>
                    <a:pt x="2093" y="48"/>
                  </a:lnTo>
                  <a:lnTo>
                    <a:pt x="2099" y="42"/>
                  </a:lnTo>
                  <a:lnTo>
                    <a:pt x="2105" y="42"/>
                  </a:lnTo>
                  <a:lnTo>
                    <a:pt x="2111" y="36"/>
                  </a:lnTo>
                  <a:lnTo>
                    <a:pt x="2117" y="30"/>
                  </a:lnTo>
                  <a:lnTo>
                    <a:pt x="2123" y="30"/>
                  </a:lnTo>
                  <a:lnTo>
                    <a:pt x="2129" y="30"/>
                  </a:lnTo>
                  <a:lnTo>
                    <a:pt x="2135" y="30"/>
                  </a:lnTo>
                  <a:lnTo>
                    <a:pt x="2141" y="30"/>
                  </a:lnTo>
                  <a:lnTo>
                    <a:pt x="2147" y="30"/>
                  </a:lnTo>
                  <a:lnTo>
                    <a:pt x="2153" y="30"/>
                  </a:lnTo>
                  <a:lnTo>
                    <a:pt x="2153" y="24"/>
                  </a:lnTo>
                  <a:lnTo>
                    <a:pt x="2159" y="24"/>
                  </a:lnTo>
                  <a:lnTo>
                    <a:pt x="2165" y="24"/>
                  </a:lnTo>
                  <a:lnTo>
                    <a:pt x="2171" y="24"/>
                  </a:lnTo>
                  <a:lnTo>
                    <a:pt x="2177" y="24"/>
                  </a:lnTo>
                  <a:lnTo>
                    <a:pt x="2183" y="24"/>
                  </a:lnTo>
                  <a:lnTo>
                    <a:pt x="2189" y="24"/>
                  </a:lnTo>
                  <a:lnTo>
                    <a:pt x="2195" y="24"/>
                  </a:lnTo>
                  <a:lnTo>
                    <a:pt x="2201" y="24"/>
                  </a:lnTo>
                  <a:lnTo>
                    <a:pt x="2207" y="24"/>
                  </a:lnTo>
                  <a:lnTo>
                    <a:pt x="2213" y="24"/>
                  </a:lnTo>
                  <a:lnTo>
                    <a:pt x="2219" y="24"/>
                  </a:lnTo>
                  <a:lnTo>
                    <a:pt x="2225" y="24"/>
                  </a:lnTo>
                  <a:lnTo>
                    <a:pt x="2231" y="24"/>
                  </a:lnTo>
                  <a:lnTo>
                    <a:pt x="2237" y="24"/>
                  </a:lnTo>
                  <a:lnTo>
                    <a:pt x="2243" y="24"/>
                  </a:lnTo>
                  <a:lnTo>
                    <a:pt x="2249" y="24"/>
                  </a:lnTo>
                  <a:lnTo>
                    <a:pt x="2255" y="24"/>
                  </a:lnTo>
                  <a:lnTo>
                    <a:pt x="2261" y="24"/>
                  </a:lnTo>
                  <a:lnTo>
                    <a:pt x="2267" y="24"/>
                  </a:lnTo>
                  <a:lnTo>
                    <a:pt x="2273" y="24"/>
                  </a:lnTo>
                  <a:lnTo>
                    <a:pt x="2279" y="24"/>
                  </a:lnTo>
                  <a:lnTo>
                    <a:pt x="2285" y="24"/>
                  </a:lnTo>
                  <a:lnTo>
                    <a:pt x="2291" y="24"/>
                  </a:lnTo>
                  <a:lnTo>
                    <a:pt x="2297" y="24"/>
                  </a:lnTo>
                  <a:lnTo>
                    <a:pt x="2303" y="24"/>
                  </a:lnTo>
                  <a:lnTo>
                    <a:pt x="2309" y="24"/>
                  </a:lnTo>
                  <a:lnTo>
                    <a:pt x="2315" y="24"/>
                  </a:lnTo>
                  <a:lnTo>
                    <a:pt x="2321" y="24"/>
                  </a:lnTo>
                  <a:lnTo>
                    <a:pt x="2327" y="24"/>
                  </a:lnTo>
                  <a:lnTo>
                    <a:pt x="2333" y="24"/>
                  </a:lnTo>
                  <a:lnTo>
                    <a:pt x="2339" y="24"/>
                  </a:lnTo>
                  <a:lnTo>
                    <a:pt x="2345" y="24"/>
                  </a:lnTo>
                  <a:lnTo>
                    <a:pt x="2351" y="18"/>
                  </a:lnTo>
                  <a:lnTo>
                    <a:pt x="2357" y="12"/>
                  </a:lnTo>
                  <a:lnTo>
                    <a:pt x="2363" y="12"/>
                  </a:lnTo>
                  <a:lnTo>
                    <a:pt x="2369" y="6"/>
                  </a:lnTo>
                  <a:lnTo>
                    <a:pt x="2375" y="6"/>
                  </a:lnTo>
                  <a:lnTo>
                    <a:pt x="2381" y="0"/>
                  </a:lnTo>
                  <a:lnTo>
                    <a:pt x="2387" y="0"/>
                  </a:lnTo>
                  <a:lnTo>
                    <a:pt x="2393" y="0"/>
                  </a:lnTo>
                  <a:lnTo>
                    <a:pt x="2399" y="6"/>
                  </a:lnTo>
                  <a:lnTo>
                    <a:pt x="2405" y="6"/>
                  </a:lnTo>
                  <a:lnTo>
                    <a:pt x="2411" y="12"/>
                  </a:lnTo>
                  <a:lnTo>
                    <a:pt x="2417" y="12"/>
                  </a:lnTo>
                  <a:lnTo>
                    <a:pt x="2423" y="12"/>
                  </a:lnTo>
                  <a:lnTo>
                    <a:pt x="2423" y="18"/>
                  </a:lnTo>
                  <a:lnTo>
                    <a:pt x="2429" y="18"/>
                  </a:lnTo>
                  <a:lnTo>
                    <a:pt x="2435" y="18"/>
                  </a:lnTo>
                  <a:lnTo>
                    <a:pt x="2441" y="24"/>
                  </a:lnTo>
                  <a:lnTo>
                    <a:pt x="2447" y="24"/>
                  </a:lnTo>
                  <a:lnTo>
                    <a:pt x="2453" y="24"/>
                  </a:lnTo>
                  <a:lnTo>
                    <a:pt x="2459" y="24"/>
                  </a:lnTo>
                  <a:lnTo>
                    <a:pt x="2465" y="24"/>
                  </a:lnTo>
                  <a:lnTo>
                    <a:pt x="2471" y="24"/>
                  </a:lnTo>
                  <a:lnTo>
                    <a:pt x="2477" y="24"/>
                  </a:lnTo>
                  <a:lnTo>
                    <a:pt x="2483" y="24"/>
                  </a:lnTo>
                  <a:lnTo>
                    <a:pt x="2489" y="24"/>
                  </a:lnTo>
                  <a:lnTo>
                    <a:pt x="2495" y="24"/>
                  </a:lnTo>
                  <a:lnTo>
                    <a:pt x="2501" y="24"/>
                  </a:lnTo>
                  <a:lnTo>
                    <a:pt x="2507" y="24"/>
                  </a:lnTo>
                  <a:lnTo>
                    <a:pt x="2513" y="24"/>
                  </a:lnTo>
                  <a:lnTo>
                    <a:pt x="2519" y="24"/>
                  </a:lnTo>
                  <a:lnTo>
                    <a:pt x="2525" y="24"/>
                  </a:lnTo>
                  <a:lnTo>
                    <a:pt x="2531" y="24"/>
                  </a:lnTo>
                  <a:lnTo>
                    <a:pt x="2537" y="24"/>
                  </a:lnTo>
                  <a:lnTo>
                    <a:pt x="2543" y="24"/>
                  </a:lnTo>
                  <a:lnTo>
                    <a:pt x="2549" y="24"/>
                  </a:lnTo>
                  <a:lnTo>
                    <a:pt x="2555" y="24"/>
                  </a:lnTo>
                  <a:lnTo>
                    <a:pt x="2561" y="24"/>
                  </a:lnTo>
                  <a:lnTo>
                    <a:pt x="2567" y="24"/>
                  </a:lnTo>
                  <a:lnTo>
                    <a:pt x="2573" y="24"/>
                  </a:lnTo>
                  <a:lnTo>
                    <a:pt x="2579" y="24"/>
                  </a:lnTo>
                  <a:lnTo>
                    <a:pt x="2585" y="24"/>
                  </a:lnTo>
                  <a:lnTo>
                    <a:pt x="2591" y="24"/>
                  </a:lnTo>
                  <a:lnTo>
                    <a:pt x="2597" y="24"/>
                  </a:lnTo>
                </a:path>
              </a:pathLst>
            </a:custGeom>
            <a:noFill/>
            <a:ln w="38100" cap="flat" cmpd="sng">
              <a:solidFill>
                <a:srgbClr val="FF0000"/>
              </a:solidFill>
              <a:prstDash val="solid"/>
              <a:round/>
              <a:headEnd/>
              <a:tailEnd/>
            </a:ln>
          </p:spPr>
          <p:txBody>
            <a:bodyPr/>
            <a:lstStyle/>
            <a:p>
              <a:endParaRPr lang="en-US"/>
            </a:p>
          </p:txBody>
        </p:sp>
        <p:sp>
          <p:nvSpPr>
            <p:cNvPr id="145436" name="Freeform 21"/>
            <p:cNvSpPr>
              <a:spLocks/>
            </p:cNvSpPr>
            <p:nvPr/>
          </p:nvSpPr>
          <p:spPr bwMode="auto">
            <a:xfrm>
              <a:off x="1104" y="2243"/>
              <a:ext cx="2597" cy="822"/>
            </a:xfrm>
            <a:custGeom>
              <a:avLst/>
              <a:gdLst>
                <a:gd name="T0" fmla="*/ 36 w 2597"/>
                <a:gd name="T1" fmla="*/ 30 h 822"/>
                <a:gd name="T2" fmla="*/ 78 w 2597"/>
                <a:gd name="T3" fmla="*/ 24 h 822"/>
                <a:gd name="T4" fmla="*/ 120 w 2597"/>
                <a:gd name="T5" fmla="*/ 24 h 822"/>
                <a:gd name="T6" fmla="*/ 162 w 2597"/>
                <a:gd name="T7" fmla="*/ 24 h 822"/>
                <a:gd name="T8" fmla="*/ 204 w 2597"/>
                <a:gd name="T9" fmla="*/ 24 h 822"/>
                <a:gd name="T10" fmla="*/ 246 w 2597"/>
                <a:gd name="T11" fmla="*/ 24 h 822"/>
                <a:gd name="T12" fmla="*/ 288 w 2597"/>
                <a:gd name="T13" fmla="*/ 24 h 822"/>
                <a:gd name="T14" fmla="*/ 330 w 2597"/>
                <a:gd name="T15" fmla="*/ 24 h 822"/>
                <a:gd name="T16" fmla="*/ 372 w 2597"/>
                <a:gd name="T17" fmla="*/ 24 h 822"/>
                <a:gd name="T18" fmla="*/ 414 w 2597"/>
                <a:gd name="T19" fmla="*/ 24 h 822"/>
                <a:gd name="T20" fmla="*/ 456 w 2597"/>
                <a:gd name="T21" fmla="*/ 24 h 822"/>
                <a:gd name="T22" fmla="*/ 498 w 2597"/>
                <a:gd name="T23" fmla="*/ 24 h 822"/>
                <a:gd name="T24" fmla="*/ 540 w 2597"/>
                <a:gd name="T25" fmla="*/ 24 h 822"/>
                <a:gd name="T26" fmla="*/ 582 w 2597"/>
                <a:gd name="T27" fmla="*/ 24 h 822"/>
                <a:gd name="T28" fmla="*/ 624 w 2597"/>
                <a:gd name="T29" fmla="*/ 24 h 822"/>
                <a:gd name="T30" fmla="*/ 666 w 2597"/>
                <a:gd name="T31" fmla="*/ 24 h 822"/>
                <a:gd name="T32" fmla="*/ 708 w 2597"/>
                <a:gd name="T33" fmla="*/ 24 h 822"/>
                <a:gd name="T34" fmla="*/ 750 w 2597"/>
                <a:gd name="T35" fmla="*/ 18 h 822"/>
                <a:gd name="T36" fmla="*/ 786 w 2597"/>
                <a:gd name="T37" fmla="*/ 54 h 822"/>
                <a:gd name="T38" fmla="*/ 822 w 2597"/>
                <a:gd name="T39" fmla="*/ 66 h 822"/>
                <a:gd name="T40" fmla="*/ 864 w 2597"/>
                <a:gd name="T41" fmla="*/ 36 h 822"/>
                <a:gd name="T42" fmla="*/ 900 w 2597"/>
                <a:gd name="T43" fmla="*/ 30 h 822"/>
                <a:gd name="T44" fmla="*/ 942 w 2597"/>
                <a:gd name="T45" fmla="*/ 24 h 822"/>
                <a:gd name="T46" fmla="*/ 984 w 2597"/>
                <a:gd name="T47" fmla="*/ 24 h 822"/>
                <a:gd name="T48" fmla="*/ 1026 w 2597"/>
                <a:gd name="T49" fmla="*/ 24 h 822"/>
                <a:gd name="T50" fmla="*/ 1068 w 2597"/>
                <a:gd name="T51" fmla="*/ 24 h 822"/>
                <a:gd name="T52" fmla="*/ 1110 w 2597"/>
                <a:gd name="T53" fmla="*/ 12 h 822"/>
                <a:gd name="T54" fmla="*/ 1152 w 2597"/>
                <a:gd name="T55" fmla="*/ 6 h 822"/>
                <a:gd name="T56" fmla="*/ 1194 w 2597"/>
                <a:gd name="T57" fmla="*/ 24 h 822"/>
                <a:gd name="T58" fmla="*/ 1236 w 2597"/>
                <a:gd name="T59" fmla="*/ 24 h 822"/>
                <a:gd name="T60" fmla="*/ 1277 w 2597"/>
                <a:gd name="T61" fmla="*/ 24 h 822"/>
                <a:gd name="T62" fmla="*/ 1319 w 2597"/>
                <a:gd name="T63" fmla="*/ 24 h 822"/>
                <a:gd name="T64" fmla="*/ 1361 w 2597"/>
                <a:gd name="T65" fmla="*/ 24 h 822"/>
                <a:gd name="T66" fmla="*/ 1403 w 2597"/>
                <a:gd name="T67" fmla="*/ 24 h 822"/>
                <a:gd name="T68" fmla="*/ 1445 w 2597"/>
                <a:gd name="T69" fmla="*/ 24 h 822"/>
                <a:gd name="T70" fmla="*/ 1487 w 2597"/>
                <a:gd name="T71" fmla="*/ 30 h 822"/>
                <a:gd name="T72" fmla="*/ 1529 w 2597"/>
                <a:gd name="T73" fmla="*/ 30 h 822"/>
                <a:gd name="T74" fmla="*/ 1565 w 2597"/>
                <a:gd name="T75" fmla="*/ 36 h 822"/>
                <a:gd name="T76" fmla="*/ 1607 w 2597"/>
                <a:gd name="T77" fmla="*/ 42 h 822"/>
                <a:gd name="T78" fmla="*/ 1649 w 2597"/>
                <a:gd name="T79" fmla="*/ 48 h 822"/>
                <a:gd name="T80" fmla="*/ 1691 w 2597"/>
                <a:gd name="T81" fmla="*/ 54 h 822"/>
                <a:gd name="T82" fmla="*/ 1727 w 2597"/>
                <a:gd name="T83" fmla="*/ 60 h 822"/>
                <a:gd name="T84" fmla="*/ 1769 w 2597"/>
                <a:gd name="T85" fmla="*/ 60 h 822"/>
                <a:gd name="T86" fmla="*/ 1811 w 2597"/>
                <a:gd name="T87" fmla="*/ 66 h 822"/>
                <a:gd name="T88" fmla="*/ 1853 w 2597"/>
                <a:gd name="T89" fmla="*/ 72 h 822"/>
                <a:gd name="T90" fmla="*/ 1895 w 2597"/>
                <a:gd name="T91" fmla="*/ 78 h 822"/>
                <a:gd name="T92" fmla="*/ 1931 w 2597"/>
                <a:gd name="T93" fmla="*/ 84 h 822"/>
                <a:gd name="T94" fmla="*/ 1973 w 2597"/>
                <a:gd name="T95" fmla="*/ 90 h 822"/>
                <a:gd name="T96" fmla="*/ 2015 w 2597"/>
                <a:gd name="T97" fmla="*/ 120 h 822"/>
                <a:gd name="T98" fmla="*/ 2051 w 2597"/>
                <a:gd name="T99" fmla="*/ 534 h 822"/>
                <a:gd name="T100" fmla="*/ 2087 w 2597"/>
                <a:gd name="T101" fmla="*/ 774 h 822"/>
                <a:gd name="T102" fmla="*/ 2129 w 2597"/>
                <a:gd name="T103" fmla="*/ 816 h 822"/>
                <a:gd name="T104" fmla="*/ 2171 w 2597"/>
                <a:gd name="T105" fmla="*/ 822 h 822"/>
                <a:gd name="T106" fmla="*/ 2213 w 2597"/>
                <a:gd name="T107" fmla="*/ 822 h 822"/>
                <a:gd name="T108" fmla="*/ 2255 w 2597"/>
                <a:gd name="T109" fmla="*/ 822 h 822"/>
                <a:gd name="T110" fmla="*/ 2297 w 2597"/>
                <a:gd name="T111" fmla="*/ 822 h 822"/>
                <a:gd name="T112" fmla="*/ 2339 w 2597"/>
                <a:gd name="T113" fmla="*/ 744 h 822"/>
                <a:gd name="T114" fmla="*/ 2375 w 2597"/>
                <a:gd name="T115" fmla="*/ 444 h 822"/>
                <a:gd name="T116" fmla="*/ 2411 w 2597"/>
                <a:gd name="T117" fmla="*/ 114 h 822"/>
                <a:gd name="T118" fmla="*/ 2447 w 2597"/>
                <a:gd name="T119" fmla="*/ 54 h 822"/>
                <a:gd name="T120" fmla="*/ 2489 w 2597"/>
                <a:gd name="T121" fmla="*/ 42 h 822"/>
                <a:gd name="T122" fmla="*/ 2525 w 2597"/>
                <a:gd name="T123" fmla="*/ 36 h 822"/>
                <a:gd name="T124" fmla="*/ 2567 w 2597"/>
                <a:gd name="T125" fmla="*/ 36 h 82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2597"/>
                <a:gd name="T190" fmla="*/ 0 h 822"/>
                <a:gd name="T191" fmla="*/ 2597 w 2597"/>
                <a:gd name="T192" fmla="*/ 822 h 82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2597" h="822">
                  <a:moveTo>
                    <a:pt x="0" y="30"/>
                  </a:moveTo>
                  <a:lnTo>
                    <a:pt x="6" y="30"/>
                  </a:lnTo>
                  <a:lnTo>
                    <a:pt x="12" y="30"/>
                  </a:lnTo>
                  <a:lnTo>
                    <a:pt x="18" y="30"/>
                  </a:lnTo>
                  <a:lnTo>
                    <a:pt x="24" y="30"/>
                  </a:lnTo>
                  <a:lnTo>
                    <a:pt x="30" y="30"/>
                  </a:lnTo>
                  <a:lnTo>
                    <a:pt x="36" y="30"/>
                  </a:lnTo>
                  <a:lnTo>
                    <a:pt x="42" y="30"/>
                  </a:lnTo>
                  <a:lnTo>
                    <a:pt x="48" y="24"/>
                  </a:lnTo>
                  <a:lnTo>
                    <a:pt x="54" y="24"/>
                  </a:lnTo>
                  <a:lnTo>
                    <a:pt x="60" y="24"/>
                  </a:lnTo>
                  <a:lnTo>
                    <a:pt x="66" y="24"/>
                  </a:lnTo>
                  <a:lnTo>
                    <a:pt x="72" y="24"/>
                  </a:lnTo>
                  <a:lnTo>
                    <a:pt x="78" y="24"/>
                  </a:lnTo>
                  <a:lnTo>
                    <a:pt x="84" y="24"/>
                  </a:lnTo>
                  <a:lnTo>
                    <a:pt x="90" y="24"/>
                  </a:lnTo>
                  <a:lnTo>
                    <a:pt x="96" y="24"/>
                  </a:lnTo>
                  <a:lnTo>
                    <a:pt x="102" y="24"/>
                  </a:lnTo>
                  <a:lnTo>
                    <a:pt x="108" y="24"/>
                  </a:lnTo>
                  <a:lnTo>
                    <a:pt x="114" y="24"/>
                  </a:lnTo>
                  <a:lnTo>
                    <a:pt x="120" y="24"/>
                  </a:lnTo>
                  <a:lnTo>
                    <a:pt x="126" y="24"/>
                  </a:lnTo>
                  <a:lnTo>
                    <a:pt x="132" y="24"/>
                  </a:lnTo>
                  <a:lnTo>
                    <a:pt x="138" y="24"/>
                  </a:lnTo>
                  <a:lnTo>
                    <a:pt x="144" y="24"/>
                  </a:lnTo>
                  <a:lnTo>
                    <a:pt x="150" y="24"/>
                  </a:lnTo>
                  <a:lnTo>
                    <a:pt x="156" y="24"/>
                  </a:lnTo>
                  <a:lnTo>
                    <a:pt x="162" y="24"/>
                  </a:lnTo>
                  <a:lnTo>
                    <a:pt x="168" y="24"/>
                  </a:lnTo>
                  <a:lnTo>
                    <a:pt x="174" y="24"/>
                  </a:lnTo>
                  <a:lnTo>
                    <a:pt x="180" y="24"/>
                  </a:lnTo>
                  <a:lnTo>
                    <a:pt x="186" y="24"/>
                  </a:lnTo>
                  <a:lnTo>
                    <a:pt x="192" y="24"/>
                  </a:lnTo>
                  <a:lnTo>
                    <a:pt x="198" y="24"/>
                  </a:lnTo>
                  <a:lnTo>
                    <a:pt x="204" y="24"/>
                  </a:lnTo>
                  <a:lnTo>
                    <a:pt x="210" y="24"/>
                  </a:lnTo>
                  <a:lnTo>
                    <a:pt x="216" y="24"/>
                  </a:lnTo>
                  <a:lnTo>
                    <a:pt x="222" y="24"/>
                  </a:lnTo>
                  <a:lnTo>
                    <a:pt x="228" y="24"/>
                  </a:lnTo>
                  <a:lnTo>
                    <a:pt x="234" y="24"/>
                  </a:lnTo>
                  <a:lnTo>
                    <a:pt x="240" y="24"/>
                  </a:lnTo>
                  <a:lnTo>
                    <a:pt x="246" y="24"/>
                  </a:lnTo>
                  <a:lnTo>
                    <a:pt x="252" y="24"/>
                  </a:lnTo>
                  <a:lnTo>
                    <a:pt x="258" y="24"/>
                  </a:lnTo>
                  <a:lnTo>
                    <a:pt x="264" y="24"/>
                  </a:lnTo>
                  <a:lnTo>
                    <a:pt x="270" y="24"/>
                  </a:lnTo>
                  <a:lnTo>
                    <a:pt x="276" y="24"/>
                  </a:lnTo>
                  <a:lnTo>
                    <a:pt x="282" y="24"/>
                  </a:lnTo>
                  <a:lnTo>
                    <a:pt x="288" y="24"/>
                  </a:lnTo>
                  <a:lnTo>
                    <a:pt x="294" y="24"/>
                  </a:lnTo>
                  <a:lnTo>
                    <a:pt x="300" y="24"/>
                  </a:lnTo>
                  <a:lnTo>
                    <a:pt x="306" y="24"/>
                  </a:lnTo>
                  <a:lnTo>
                    <a:pt x="312" y="24"/>
                  </a:lnTo>
                  <a:lnTo>
                    <a:pt x="318" y="24"/>
                  </a:lnTo>
                  <a:lnTo>
                    <a:pt x="324" y="24"/>
                  </a:lnTo>
                  <a:lnTo>
                    <a:pt x="330" y="24"/>
                  </a:lnTo>
                  <a:lnTo>
                    <a:pt x="336" y="24"/>
                  </a:lnTo>
                  <a:lnTo>
                    <a:pt x="342" y="24"/>
                  </a:lnTo>
                  <a:lnTo>
                    <a:pt x="348" y="24"/>
                  </a:lnTo>
                  <a:lnTo>
                    <a:pt x="354" y="24"/>
                  </a:lnTo>
                  <a:lnTo>
                    <a:pt x="360" y="24"/>
                  </a:lnTo>
                  <a:lnTo>
                    <a:pt x="366" y="24"/>
                  </a:lnTo>
                  <a:lnTo>
                    <a:pt x="372" y="24"/>
                  </a:lnTo>
                  <a:lnTo>
                    <a:pt x="378" y="24"/>
                  </a:lnTo>
                  <a:lnTo>
                    <a:pt x="384" y="24"/>
                  </a:lnTo>
                  <a:lnTo>
                    <a:pt x="390" y="24"/>
                  </a:lnTo>
                  <a:lnTo>
                    <a:pt x="396" y="24"/>
                  </a:lnTo>
                  <a:lnTo>
                    <a:pt x="402" y="24"/>
                  </a:lnTo>
                  <a:lnTo>
                    <a:pt x="408" y="24"/>
                  </a:lnTo>
                  <a:lnTo>
                    <a:pt x="414" y="24"/>
                  </a:lnTo>
                  <a:lnTo>
                    <a:pt x="420" y="24"/>
                  </a:lnTo>
                  <a:lnTo>
                    <a:pt x="426" y="24"/>
                  </a:lnTo>
                  <a:lnTo>
                    <a:pt x="432" y="24"/>
                  </a:lnTo>
                  <a:lnTo>
                    <a:pt x="438" y="24"/>
                  </a:lnTo>
                  <a:lnTo>
                    <a:pt x="444" y="24"/>
                  </a:lnTo>
                  <a:lnTo>
                    <a:pt x="450" y="24"/>
                  </a:lnTo>
                  <a:lnTo>
                    <a:pt x="456" y="24"/>
                  </a:lnTo>
                  <a:lnTo>
                    <a:pt x="462" y="24"/>
                  </a:lnTo>
                  <a:lnTo>
                    <a:pt x="468" y="24"/>
                  </a:lnTo>
                  <a:lnTo>
                    <a:pt x="474" y="24"/>
                  </a:lnTo>
                  <a:lnTo>
                    <a:pt x="480" y="24"/>
                  </a:lnTo>
                  <a:lnTo>
                    <a:pt x="486" y="24"/>
                  </a:lnTo>
                  <a:lnTo>
                    <a:pt x="492" y="24"/>
                  </a:lnTo>
                  <a:lnTo>
                    <a:pt x="498" y="24"/>
                  </a:lnTo>
                  <a:lnTo>
                    <a:pt x="504" y="24"/>
                  </a:lnTo>
                  <a:lnTo>
                    <a:pt x="510" y="24"/>
                  </a:lnTo>
                  <a:lnTo>
                    <a:pt x="516" y="24"/>
                  </a:lnTo>
                  <a:lnTo>
                    <a:pt x="522" y="24"/>
                  </a:lnTo>
                  <a:lnTo>
                    <a:pt x="528" y="24"/>
                  </a:lnTo>
                  <a:lnTo>
                    <a:pt x="534" y="24"/>
                  </a:lnTo>
                  <a:lnTo>
                    <a:pt x="540" y="24"/>
                  </a:lnTo>
                  <a:lnTo>
                    <a:pt x="546" y="24"/>
                  </a:lnTo>
                  <a:lnTo>
                    <a:pt x="552" y="24"/>
                  </a:lnTo>
                  <a:lnTo>
                    <a:pt x="558" y="24"/>
                  </a:lnTo>
                  <a:lnTo>
                    <a:pt x="564" y="24"/>
                  </a:lnTo>
                  <a:lnTo>
                    <a:pt x="570" y="24"/>
                  </a:lnTo>
                  <a:lnTo>
                    <a:pt x="576" y="24"/>
                  </a:lnTo>
                  <a:lnTo>
                    <a:pt x="582" y="24"/>
                  </a:lnTo>
                  <a:lnTo>
                    <a:pt x="588" y="24"/>
                  </a:lnTo>
                  <a:lnTo>
                    <a:pt x="594" y="24"/>
                  </a:lnTo>
                  <a:lnTo>
                    <a:pt x="600" y="24"/>
                  </a:lnTo>
                  <a:lnTo>
                    <a:pt x="606" y="24"/>
                  </a:lnTo>
                  <a:lnTo>
                    <a:pt x="612" y="24"/>
                  </a:lnTo>
                  <a:lnTo>
                    <a:pt x="618" y="24"/>
                  </a:lnTo>
                  <a:lnTo>
                    <a:pt x="624" y="24"/>
                  </a:lnTo>
                  <a:lnTo>
                    <a:pt x="630" y="24"/>
                  </a:lnTo>
                  <a:lnTo>
                    <a:pt x="636" y="24"/>
                  </a:lnTo>
                  <a:lnTo>
                    <a:pt x="642" y="24"/>
                  </a:lnTo>
                  <a:lnTo>
                    <a:pt x="648" y="24"/>
                  </a:lnTo>
                  <a:lnTo>
                    <a:pt x="654" y="24"/>
                  </a:lnTo>
                  <a:lnTo>
                    <a:pt x="660" y="24"/>
                  </a:lnTo>
                  <a:lnTo>
                    <a:pt x="666" y="24"/>
                  </a:lnTo>
                  <a:lnTo>
                    <a:pt x="672" y="24"/>
                  </a:lnTo>
                  <a:lnTo>
                    <a:pt x="678" y="24"/>
                  </a:lnTo>
                  <a:lnTo>
                    <a:pt x="684" y="24"/>
                  </a:lnTo>
                  <a:lnTo>
                    <a:pt x="690" y="24"/>
                  </a:lnTo>
                  <a:lnTo>
                    <a:pt x="696" y="24"/>
                  </a:lnTo>
                  <a:lnTo>
                    <a:pt x="702" y="24"/>
                  </a:lnTo>
                  <a:lnTo>
                    <a:pt x="708" y="24"/>
                  </a:lnTo>
                  <a:lnTo>
                    <a:pt x="714" y="24"/>
                  </a:lnTo>
                  <a:lnTo>
                    <a:pt x="720" y="24"/>
                  </a:lnTo>
                  <a:lnTo>
                    <a:pt x="726" y="24"/>
                  </a:lnTo>
                  <a:lnTo>
                    <a:pt x="732" y="24"/>
                  </a:lnTo>
                  <a:lnTo>
                    <a:pt x="738" y="24"/>
                  </a:lnTo>
                  <a:lnTo>
                    <a:pt x="744" y="24"/>
                  </a:lnTo>
                  <a:lnTo>
                    <a:pt x="750" y="18"/>
                  </a:lnTo>
                  <a:lnTo>
                    <a:pt x="756" y="18"/>
                  </a:lnTo>
                  <a:lnTo>
                    <a:pt x="756" y="24"/>
                  </a:lnTo>
                  <a:lnTo>
                    <a:pt x="762" y="30"/>
                  </a:lnTo>
                  <a:lnTo>
                    <a:pt x="768" y="36"/>
                  </a:lnTo>
                  <a:lnTo>
                    <a:pt x="774" y="36"/>
                  </a:lnTo>
                  <a:lnTo>
                    <a:pt x="780" y="48"/>
                  </a:lnTo>
                  <a:lnTo>
                    <a:pt x="786" y="54"/>
                  </a:lnTo>
                  <a:lnTo>
                    <a:pt x="792" y="66"/>
                  </a:lnTo>
                  <a:lnTo>
                    <a:pt x="792" y="78"/>
                  </a:lnTo>
                  <a:lnTo>
                    <a:pt x="798" y="72"/>
                  </a:lnTo>
                  <a:lnTo>
                    <a:pt x="804" y="72"/>
                  </a:lnTo>
                  <a:lnTo>
                    <a:pt x="810" y="72"/>
                  </a:lnTo>
                  <a:lnTo>
                    <a:pt x="816" y="66"/>
                  </a:lnTo>
                  <a:lnTo>
                    <a:pt x="822" y="66"/>
                  </a:lnTo>
                  <a:lnTo>
                    <a:pt x="828" y="60"/>
                  </a:lnTo>
                  <a:lnTo>
                    <a:pt x="834" y="54"/>
                  </a:lnTo>
                  <a:lnTo>
                    <a:pt x="840" y="48"/>
                  </a:lnTo>
                  <a:lnTo>
                    <a:pt x="846" y="42"/>
                  </a:lnTo>
                  <a:lnTo>
                    <a:pt x="852" y="42"/>
                  </a:lnTo>
                  <a:lnTo>
                    <a:pt x="858" y="36"/>
                  </a:lnTo>
                  <a:lnTo>
                    <a:pt x="864" y="36"/>
                  </a:lnTo>
                  <a:lnTo>
                    <a:pt x="870" y="36"/>
                  </a:lnTo>
                  <a:lnTo>
                    <a:pt x="870" y="30"/>
                  </a:lnTo>
                  <a:lnTo>
                    <a:pt x="876" y="30"/>
                  </a:lnTo>
                  <a:lnTo>
                    <a:pt x="882" y="30"/>
                  </a:lnTo>
                  <a:lnTo>
                    <a:pt x="888" y="30"/>
                  </a:lnTo>
                  <a:lnTo>
                    <a:pt x="894" y="30"/>
                  </a:lnTo>
                  <a:lnTo>
                    <a:pt x="900" y="30"/>
                  </a:lnTo>
                  <a:lnTo>
                    <a:pt x="906" y="30"/>
                  </a:lnTo>
                  <a:lnTo>
                    <a:pt x="912" y="24"/>
                  </a:lnTo>
                  <a:lnTo>
                    <a:pt x="918" y="24"/>
                  </a:lnTo>
                  <a:lnTo>
                    <a:pt x="924" y="24"/>
                  </a:lnTo>
                  <a:lnTo>
                    <a:pt x="930" y="24"/>
                  </a:lnTo>
                  <a:lnTo>
                    <a:pt x="936" y="24"/>
                  </a:lnTo>
                  <a:lnTo>
                    <a:pt x="942" y="24"/>
                  </a:lnTo>
                  <a:lnTo>
                    <a:pt x="948" y="24"/>
                  </a:lnTo>
                  <a:lnTo>
                    <a:pt x="954" y="24"/>
                  </a:lnTo>
                  <a:lnTo>
                    <a:pt x="960" y="24"/>
                  </a:lnTo>
                  <a:lnTo>
                    <a:pt x="966" y="24"/>
                  </a:lnTo>
                  <a:lnTo>
                    <a:pt x="972" y="24"/>
                  </a:lnTo>
                  <a:lnTo>
                    <a:pt x="978" y="24"/>
                  </a:lnTo>
                  <a:lnTo>
                    <a:pt x="984" y="24"/>
                  </a:lnTo>
                  <a:lnTo>
                    <a:pt x="990" y="24"/>
                  </a:lnTo>
                  <a:lnTo>
                    <a:pt x="996" y="24"/>
                  </a:lnTo>
                  <a:lnTo>
                    <a:pt x="1002" y="24"/>
                  </a:lnTo>
                  <a:lnTo>
                    <a:pt x="1008" y="24"/>
                  </a:lnTo>
                  <a:lnTo>
                    <a:pt x="1014" y="24"/>
                  </a:lnTo>
                  <a:lnTo>
                    <a:pt x="1020" y="24"/>
                  </a:lnTo>
                  <a:lnTo>
                    <a:pt x="1026" y="24"/>
                  </a:lnTo>
                  <a:lnTo>
                    <a:pt x="1032" y="24"/>
                  </a:lnTo>
                  <a:lnTo>
                    <a:pt x="1038" y="24"/>
                  </a:lnTo>
                  <a:lnTo>
                    <a:pt x="1044" y="24"/>
                  </a:lnTo>
                  <a:lnTo>
                    <a:pt x="1050" y="24"/>
                  </a:lnTo>
                  <a:lnTo>
                    <a:pt x="1056" y="24"/>
                  </a:lnTo>
                  <a:lnTo>
                    <a:pt x="1062" y="24"/>
                  </a:lnTo>
                  <a:lnTo>
                    <a:pt x="1068" y="24"/>
                  </a:lnTo>
                  <a:lnTo>
                    <a:pt x="1074" y="24"/>
                  </a:lnTo>
                  <a:lnTo>
                    <a:pt x="1080" y="24"/>
                  </a:lnTo>
                  <a:lnTo>
                    <a:pt x="1086" y="24"/>
                  </a:lnTo>
                  <a:lnTo>
                    <a:pt x="1092" y="24"/>
                  </a:lnTo>
                  <a:lnTo>
                    <a:pt x="1098" y="24"/>
                  </a:lnTo>
                  <a:lnTo>
                    <a:pt x="1104" y="18"/>
                  </a:lnTo>
                  <a:lnTo>
                    <a:pt x="1110" y="12"/>
                  </a:lnTo>
                  <a:lnTo>
                    <a:pt x="1116" y="12"/>
                  </a:lnTo>
                  <a:lnTo>
                    <a:pt x="1122" y="6"/>
                  </a:lnTo>
                  <a:lnTo>
                    <a:pt x="1128" y="6"/>
                  </a:lnTo>
                  <a:lnTo>
                    <a:pt x="1134" y="0"/>
                  </a:lnTo>
                  <a:lnTo>
                    <a:pt x="1140" y="0"/>
                  </a:lnTo>
                  <a:lnTo>
                    <a:pt x="1146" y="0"/>
                  </a:lnTo>
                  <a:lnTo>
                    <a:pt x="1152" y="6"/>
                  </a:lnTo>
                  <a:lnTo>
                    <a:pt x="1158" y="6"/>
                  </a:lnTo>
                  <a:lnTo>
                    <a:pt x="1164" y="12"/>
                  </a:lnTo>
                  <a:lnTo>
                    <a:pt x="1170" y="12"/>
                  </a:lnTo>
                  <a:lnTo>
                    <a:pt x="1176" y="12"/>
                  </a:lnTo>
                  <a:lnTo>
                    <a:pt x="1182" y="18"/>
                  </a:lnTo>
                  <a:lnTo>
                    <a:pt x="1188" y="18"/>
                  </a:lnTo>
                  <a:lnTo>
                    <a:pt x="1194" y="24"/>
                  </a:lnTo>
                  <a:lnTo>
                    <a:pt x="1200" y="24"/>
                  </a:lnTo>
                  <a:lnTo>
                    <a:pt x="1206" y="24"/>
                  </a:lnTo>
                  <a:lnTo>
                    <a:pt x="1212" y="24"/>
                  </a:lnTo>
                  <a:lnTo>
                    <a:pt x="1218" y="24"/>
                  </a:lnTo>
                  <a:lnTo>
                    <a:pt x="1224" y="24"/>
                  </a:lnTo>
                  <a:lnTo>
                    <a:pt x="1230" y="24"/>
                  </a:lnTo>
                  <a:lnTo>
                    <a:pt x="1236" y="24"/>
                  </a:lnTo>
                  <a:lnTo>
                    <a:pt x="1242" y="24"/>
                  </a:lnTo>
                  <a:lnTo>
                    <a:pt x="1248" y="24"/>
                  </a:lnTo>
                  <a:lnTo>
                    <a:pt x="1253" y="24"/>
                  </a:lnTo>
                  <a:lnTo>
                    <a:pt x="1259" y="24"/>
                  </a:lnTo>
                  <a:lnTo>
                    <a:pt x="1265" y="24"/>
                  </a:lnTo>
                  <a:lnTo>
                    <a:pt x="1271" y="24"/>
                  </a:lnTo>
                  <a:lnTo>
                    <a:pt x="1277" y="24"/>
                  </a:lnTo>
                  <a:lnTo>
                    <a:pt x="1283" y="24"/>
                  </a:lnTo>
                  <a:lnTo>
                    <a:pt x="1289" y="24"/>
                  </a:lnTo>
                  <a:lnTo>
                    <a:pt x="1295" y="24"/>
                  </a:lnTo>
                  <a:lnTo>
                    <a:pt x="1301" y="24"/>
                  </a:lnTo>
                  <a:lnTo>
                    <a:pt x="1307" y="24"/>
                  </a:lnTo>
                  <a:lnTo>
                    <a:pt x="1313" y="24"/>
                  </a:lnTo>
                  <a:lnTo>
                    <a:pt x="1319" y="24"/>
                  </a:lnTo>
                  <a:lnTo>
                    <a:pt x="1325" y="24"/>
                  </a:lnTo>
                  <a:lnTo>
                    <a:pt x="1331" y="24"/>
                  </a:lnTo>
                  <a:lnTo>
                    <a:pt x="1337" y="24"/>
                  </a:lnTo>
                  <a:lnTo>
                    <a:pt x="1343" y="24"/>
                  </a:lnTo>
                  <a:lnTo>
                    <a:pt x="1349" y="24"/>
                  </a:lnTo>
                  <a:lnTo>
                    <a:pt x="1355" y="24"/>
                  </a:lnTo>
                  <a:lnTo>
                    <a:pt x="1361" y="24"/>
                  </a:lnTo>
                  <a:lnTo>
                    <a:pt x="1367" y="24"/>
                  </a:lnTo>
                  <a:lnTo>
                    <a:pt x="1373" y="24"/>
                  </a:lnTo>
                  <a:lnTo>
                    <a:pt x="1379" y="24"/>
                  </a:lnTo>
                  <a:lnTo>
                    <a:pt x="1385" y="24"/>
                  </a:lnTo>
                  <a:lnTo>
                    <a:pt x="1391" y="24"/>
                  </a:lnTo>
                  <a:lnTo>
                    <a:pt x="1397" y="24"/>
                  </a:lnTo>
                  <a:lnTo>
                    <a:pt x="1403" y="24"/>
                  </a:lnTo>
                  <a:lnTo>
                    <a:pt x="1409" y="24"/>
                  </a:lnTo>
                  <a:lnTo>
                    <a:pt x="1415" y="24"/>
                  </a:lnTo>
                  <a:lnTo>
                    <a:pt x="1421" y="24"/>
                  </a:lnTo>
                  <a:lnTo>
                    <a:pt x="1427" y="24"/>
                  </a:lnTo>
                  <a:lnTo>
                    <a:pt x="1433" y="24"/>
                  </a:lnTo>
                  <a:lnTo>
                    <a:pt x="1439" y="24"/>
                  </a:lnTo>
                  <a:lnTo>
                    <a:pt x="1445" y="24"/>
                  </a:lnTo>
                  <a:lnTo>
                    <a:pt x="1451" y="24"/>
                  </a:lnTo>
                  <a:lnTo>
                    <a:pt x="1457" y="24"/>
                  </a:lnTo>
                  <a:lnTo>
                    <a:pt x="1463" y="24"/>
                  </a:lnTo>
                  <a:lnTo>
                    <a:pt x="1469" y="24"/>
                  </a:lnTo>
                  <a:lnTo>
                    <a:pt x="1475" y="24"/>
                  </a:lnTo>
                  <a:lnTo>
                    <a:pt x="1481" y="30"/>
                  </a:lnTo>
                  <a:lnTo>
                    <a:pt x="1487" y="30"/>
                  </a:lnTo>
                  <a:lnTo>
                    <a:pt x="1493" y="30"/>
                  </a:lnTo>
                  <a:lnTo>
                    <a:pt x="1499" y="30"/>
                  </a:lnTo>
                  <a:lnTo>
                    <a:pt x="1505" y="30"/>
                  </a:lnTo>
                  <a:lnTo>
                    <a:pt x="1511" y="30"/>
                  </a:lnTo>
                  <a:lnTo>
                    <a:pt x="1517" y="30"/>
                  </a:lnTo>
                  <a:lnTo>
                    <a:pt x="1523" y="30"/>
                  </a:lnTo>
                  <a:lnTo>
                    <a:pt x="1529" y="30"/>
                  </a:lnTo>
                  <a:lnTo>
                    <a:pt x="1529" y="36"/>
                  </a:lnTo>
                  <a:lnTo>
                    <a:pt x="1535" y="36"/>
                  </a:lnTo>
                  <a:lnTo>
                    <a:pt x="1541" y="36"/>
                  </a:lnTo>
                  <a:lnTo>
                    <a:pt x="1547" y="36"/>
                  </a:lnTo>
                  <a:lnTo>
                    <a:pt x="1553" y="36"/>
                  </a:lnTo>
                  <a:lnTo>
                    <a:pt x="1559" y="36"/>
                  </a:lnTo>
                  <a:lnTo>
                    <a:pt x="1565" y="36"/>
                  </a:lnTo>
                  <a:lnTo>
                    <a:pt x="1571" y="36"/>
                  </a:lnTo>
                  <a:lnTo>
                    <a:pt x="1577" y="42"/>
                  </a:lnTo>
                  <a:lnTo>
                    <a:pt x="1583" y="42"/>
                  </a:lnTo>
                  <a:lnTo>
                    <a:pt x="1589" y="42"/>
                  </a:lnTo>
                  <a:lnTo>
                    <a:pt x="1595" y="42"/>
                  </a:lnTo>
                  <a:lnTo>
                    <a:pt x="1601" y="42"/>
                  </a:lnTo>
                  <a:lnTo>
                    <a:pt x="1607" y="42"/>
                  </a:lnTo>
                  <a:lnTo>
                    <a:pt x="1613" y="42"/>
                  </a:lnTo>
                  <a:lnTo>
                    <a:pt x="1619" y="42"/>
                  </a:lnTo>
                  <a:lnTo>
                    <a:pt x="1625" y="42"/>
                  </a:lnTo>
                  <a:lnTo>
                    <a:pt x="1631" y="48"/>
                  </a:lnTo>
                  <a:lnTo>
                    <a:pt x="1637" y="48"/>
                  </a:lnTo>
                  <a:lnTo>
                    <a:pt x="1643" y="48"/>
                  </a:lnTo>
                  <a:lnTo>
                    <a:pt x="1649" y="48"/>
                  </a:lnTo>
                  <a:lnTo>
                    <a:pt x="1655" y="48"/>
                  </a:lnTo>
                  <a:lnTo>
                    <a:pt x="1661" y="48"/>
                  </a:lnTo>
                  <a:lnTo>
                    <a:pt x="1667" y="48"/>
                  </a:lnTo>
                  <a:lnTo>
                    <a:pt x="1673" y="48"/>
                  </a:lnTo>
                  <a:lnTo>
                    <a:pt x="1679" y="54"/>
                  </a:lnTo>
                  <a:lnTo>
                    <a:pt x="1685" y="54"/>
                  </a:lnTo>
                  <a:lnTo>
                    <a:pt x="1691" y="54"/>
                  </a:lnTo>
                  <a:lnTo>
                    <a:pt x="1697" y="54"/>
                  </a:lnTo>
                  <a:lnTo>
                    <a:pt x="1703" y="54"/>
                  </a:lnTo>
                  <a:lnTo>
                    <a:pt x="1709" y="54"/>
                  </a:lnTo>
                  <a:lnTo>
                    <a:pt x="1715" y="54"/>
                  </a:lnTo>
                  <a:lnTo>
                    <a:pt x="1721" y="54"/>
                  </a:lnTo>
                  <a:lnTo>
                    <a:pt x="1727" y="54"/>
                  </a:lnTo>
                  <a:lnTo>
                    <a:pt x="1727" y="60"/>
                  </a:lnTo>
                  <a:lnTo>
                    <a:pt x="1733" y="60"/>
                  </a:lnTo>
                  <a:lnTo>
                    <a:pt x="1739" y="60"/>
                  </a:lnTo>
                  <a:lnTo>
                    <a:pt x="1745" y="60"/>
                  </a:lnTo>
                  <a:lnTo>
                    <a:pt x="1751" y="60"/>
                  </a:lnTo>
                  <a:lnTo>
                    <a:pt x="1757" y="60"/>
                  </a:lnTo>
                  <a:lnTo>
                    <a:pt x="1763" y="60"/>
                  </a:lnTo>
                  <a:lnTo>
                    <a:pt x="1769" y="60"/>
                  </a:lnTo>
                  <a:lnTo>
                    <a:pt x="1775" y="66"/>
                  </a:lnTo>
                  <a:lnTo>
                    <a:pt x="1781" y="66"/>
                  </a:lnTo>
                  <a:lnTo>
                    <a:pt x="1787" y="66"/>
                  </a:lnTo>
                  <a:lnTo>
                    <a:pt x="1793" y="66"/>
                  </a:lnTo>
                  <a:lnTo>
                    <a:pt x="1799" y="66"/>
                  </a:lnTo>
                  <a:lnTo>
                    <a:pt x="1805" y="66"/>
                  </a:lnTo>
                  <a:lnTo>
                    <a:pt x="1811" y="66"/>
                  </a:lnTo>
                  <a:lnTo>
                    <a:pt x="1817" y="66"/>
                  </a:lnTo>
                  <a:lnTo>
                    <a:pt x="1823" y="66"/>
                  </a:lnTo>
                  <a:lnTo>
                    <a:pt x="1829" y="72"/>
                  </a:lnTo>
                  <a:lnTo>
                    <a:pt x="1835" y="72"/>
                  </a:lnTo>
                  <a:lnTo>
                    <a:pt x="1841" y="72"/>
                  </a:lnTo>
                  <a:lnTo>
                    <a:pt x="1847" y="72"/>
                  </a:lnTo>
                  <a:lnTo>
                    <a:pt x="1853" y="72"/>
                  </a:lnTo>
                  <a:lnTo>
                    <a:pt x="1859" y="72"/>
                  </a:lnTo>
                  <a:lnTo>
                    <a:pt x="1865" y="72"/>
                  </a:lnTo>
                  <a:lnTo>
                    <a:pt x="1871" y="72"/>
                  </a:lnTo>
                  <a:lnTo>
                    <a:pt x="1877" y="78"/>
                  </a:lnTo>
                  <a:lnTo>
                    <a:pt x="1883" y="78"/>
                  </a:lnTo>
                  <a:lnTo>
                    <a:pt x="1889" y="78"/>
                  </a:lnTo>
                  <a:lnTo>
                    <a:pt x="1895" y="78"/>
                  </a:lnTo>
                  <a:lnTo>
                    <a:pt x="1901" y="78"/>
                  </a:lnTo>
                  <a:lnTo>
                    <a:pt x="1907" y="78"/>
                  </a:lnTo>
                  <a:lnTo>
                    <a:pt x="1913" y="78"/>
                  </a:lnTo>
                  <a:lnTo>
                    <a:pt x="1919" y="78"/>
                  </a:lnTo>
                  <a:lnTo>
                    <a:pt x="1919" y="84"/>
                  </a:lnTo>
                  <a:lnTo>
                    <a:pt x="1925" y="84"/>
                  </a:lnTo>
                  <a:lnTo>
                    <a:pt x="1931" y="84"/>
                  </a:lnTo>
                  <a:lnTo>
                    <a:pt x="1937" y="84"/>
                  </a:lnTo>
                  <a:lnTo>
                    <a:pt x="1943" y="84"/>
                  </a:lnTo>
                  <a:lnTo>
                    <a:pt x="1949" y="84"/>
                  </a:lnTo>
                  <a:lnTo>
                    <a:pt x="1955" y="84"/>
                  </a:lnTo>
                  <a:lnTo>
                    <a:pt x="1961" y="84"/>
                  </a:lnTo>
                  <a:lnTo>
                    <a:pt x="1967" y="84"/>
                  </a:lnTo>
                  <a:lnTo>
                    <a:pt x="1973" y="90"/>
                  </a:lnTo>
                  <a:lnTo>
                    <a:pt x="1979" y="90"/>
                  </a:lnTo>
                  <a:lnTo>
                    <a:pt x="1985" y="84"/>
                  </a:lnTo>
                  <a:lnTo>
                    <a:pt x="1991" y="84"/>
                  </a:lnTo>
                  <a:lnTo>
                    <a:pt x="1997" y="84"/>
                  </a:lnTo>
                  <a:lnTo>
                    <a:pt x="2003" y="96"/>
                  </a:lnTo>
                  <a:lnTo>
                    <a:pt x="2009" y="108"/>
                  </a:lnTo>
                  <a:lnTo>
                    <a:pt x="2015" y="120"/>
                  </a:lnTo>
                  <a:lnTo>
                    <a:pt x="2021" y="132"/>
                  </a:lnTo>
                  <a:lnTo>
                    <a:pt x="2027" y="198"/>
                  </a:lnTo>
                  <a:lnTo>
                    <a:pt x="2033" y="270"/>
                  </a:lnTo>
                  <a:lnTo>
                    <a:pt x="2033" y="336"/>
                  </a:lnTo>
                  <a:lnTo>
                    <a:pt x="2039" y="408"/>
                  </a:lnTo>
                  <a:lnTo>
                    <a:pt x="2045" y="474"/>
                  </a:lnTo>
                  <a:lnTo>
                    <a:pt x="2051" y="534"/>
                  </a:lnTo>
                  <a:lnTo>
                    <a:pt x="2057" y="600"/>
                  </a:lnTo>
                  <a:lnTo>
                    <a:pt x="2063" y="636"/>
                  </a:lnTo>
                  <a:lnTo>
                    <a:pt x="2069" y="672"/>
                  </a:lnTo>
                  <a:lnTo>
                    <a:pt x="2075" y="708"/>
                  </a:lnTo>
                  <a:lnTo>
                    <a:pt x="2075" y="732"/>
                  </a:lnTo>
                  <a:lnTo>
                    <a:pt x="2081" y="756"/>
                  </a:lnTo>
                  <a:lnTo>
                    <a:pt x="2087" y="774"/>
                  </a:lnTo>
                  <a:lnTo>
                    <a:pt x="2093" y="786"/>
                  </a:lnTo>
                  <a:lnTo>
                    <a:pt x="2099" y="798"/>
                  </a:lnTo>
                  <a:lnTo>
                    <a:pt x="2105" y="804"/>
                  </a:lnTo>
                  <a:lnTo>
                    <a:pt x="2111" y="810"/>
                  </a:lnTo>
                  <a:lnTo>
                    <a:pt x="2117" y="816"/>
                  </a:lnTo>
                  <a:lnTo>
                    <a:pt x="2123" y="816"/>
                  </a:lnTo>
                  <a:lnTo>
                    <a:pt x="2129" y="816"/>
                  </a:lnTo>
                  <a:lnTo>
                    <a:pt x="2135" y="816"/>
                  </a:lnTo>
                  <a:lnTo>
                    <a:pt x="2141" y="816"/>
                  </a:lnTo>
                  <a:lnTo>
                    <a:pt x="2147" y="822"/>
                  </a:lnTo>
                  <a:lnTo>
                    <a:pt x="2153" y="822"/>
                  </a:lnTo>
                  <a:lnTo>
                    <a:pt x="2159" y="822"/>
                  </a:lnTo>
                  <a:lnTo>
                    <a:pt x="2165" y="822"/>
                  </a:lnTo>
                  <a:lnTo>
                    <a:pt x="2171" y="822"/>
                  </a:lnTo>
                  <a:lnTo>
                    <a:pt x="2177" y="822"/>
                  </a:lnTo>
                  <a:lnTo>
                    <a:pt x="2183" y="822"/>
                  </a:lnTo>
                  <a:lnTo>
                    <a:pt x="2189" y="822"/>
                  </a:lnTo>
                  <a:lnTo>
                    <a:pt x="2195" y="822"/>
                  </a:lnTo>
                  <a:lnTo>
                    <a:pt x="2201" y="822"/>
                  </a:lnTo>
                  <a:lnTo>
                    <a:pt x="2207" y="822"/>
                  </a:lnTo>
                  <a:lnTo>
                    <a:pt x="2213" y="822"/>
                  </a:lnTo>
                  <a:lnTo>
                    <a:pt x="2219" y="822"/>
                  </a:lnTo>
                  <a:lnTo>
                    <a:pt x="2225" y="822"/>
                  </a:lnTo>
                  <a:lnTo>
                    <a:pt x="2231" y="822"/>
                  </a:lnTo>
                  <a:lnTo>
                    <a:pt x="2237" y="822"/>
                  </a:lnTo>
                  <a:lnTo>
                    <a:pt x="2243" y="822"/>
                  </a:lnTo>
                  <a:lnTo>
                    <a:pt x="2249" y="822"/>
                  </a:lnTo>
                  <a:lnTo>
                    <a:pt x="2255" y="822"/>
                  </a:lnTo>
                  <a:lnTo>
                    <a:pt x="2261" y="822"/>
                  </a:lnTo>
                  <a:lnTo>
                    <a:pt x="2267" y="822"/>
                  </a:lnTo>
                  <a:lnTo>
                    <a:pt x="2273" y="822"/>
                  </a:lnTo>
                  <a:lnTo>
                    <a:pt x="2279" y="822"/>
                  </a:lnTo>
                  <a:lnTo>
                    <a:pt x="2285" y="822"/>
                  </a:lnTo>
                  <a:lnTo>
                    <a:pt x="2291" y="822"/>
                  </a:lnTo>
                  <a:lnTo>
                    <a:pt x="2297" y="822"/>
                  </a:lnTo>
                  <a:lnTo>
                    <a:pt x="2303" y="822"/>
                  </a:lnTo>
                  <a:lnTo>
                    <a:pt x="2309" y="816"/>
                  </a:lnTo>
                  <a:lnTo>
                    <a:pt x="2315" y="804"/>
                  </a:lnTo>
                  <a:lnTo>
                    <a:pt x="2321" y="792"/>
                  </a:lnTo>
                  <a:lnTo>
                    <a:pt x="2327" y="780"/>
                  </a:lnTo>
                  <a:lnTo>
                    <a:pt x="2333" y="762"/>
                  </a:lnTo>
                  <a:lnTo>
                    <a:pt x="2339" y="744"/>
                  </a:lnTo>
                  <a:lnTo>
                    <a:pt x="2345" y="720"/>
                  </a:lnTo>
                  <a:lnTo>
                    <a:pt x="2345" y="690"/>
                  </a:lnTo>
                  <a:lnTo>
                    <a:pt x="2351" y="654"/>
                  </a:lnTo>
                  <a:lnTo>
                    <a:pt x="2357" y="612"/>
                  </a:lnTo>
                  <a:lnTo>
                    <a:pt x="2363" y="558"/>
                  </a:lnTo>
                  <a:lnTo>
                    <a:pt x="2369" y="504"/>
                  </a:lnTo>
                  <a:lnTo>
                    <a:pt x="2375" y="444"/>
                  </a:lnTo>
                  <a:lnTo>
                    <a:pt x="2381" y="384"/>
                  </a:lnTo>
                  <a:lnTo>
                    <a:pt x="2381" y="324"/>
                  </a:lnTo>
                  <a:lnTo>
                    <a:pt x="2387" y="270"/>
                  </a:lnTo>
                  <a:lnTo>
                    <a:pt x="2393" y="216"/>
                  </a:lnTo>
                  <a:lnTo>
                    <a:pt x="2399" y="174"/>
                  </a:lnTo>
                  <a:lnTo>
                    <a:pt x="2405" y="132"/>
                  </a:lnTo>
                  <a:lnTo>
                    <a:pt x="2411" y="114"/>
                  </a:lnTo>
                  <a:lnTo>
                    <a:pt x="2417" y="96"/>
                  </a:lnTo>
                  <a:lnTo>
                    <a:pt x="2423" y="78"/>
                  </a:lnTo>
                  <a:lnTo>
                    <a:pt x="2423" y="72"/>
                  </a:lnTo>
                  <a:lnTo>
                    <a:pt x="2429" y="66"/>
                  </a:lnTo>
                  <a:lnTo>
                    <a:pt x="2435" y="54"/>
                  </a:lnTo>
                  <a:lnTo>
                    <a:pt x="2441" y="54"/>
                  </a:lnTo>
                  <a:lnTo>
                    <a:pt x="2447" y="54"/>
                  </a:lnTo>
                  <a:lnTo>
                    <a:pt x="2453" y="48"/>
                  </a:lnTo>
                  <a:lnTo>
                    <a:pt x="2459" y="48"/>
                  </a:lnTo>
                  <a:lnTo>
                    <a:pt x="2465" y="42"/>
                  </a:lnTo>
                  <a:lnTo>
                    <a:pt x="2471" y="42"/>
                  </a:lnTo>
                  <a:lnTo>
                    <a:pt x="2477" y="42"/>
                  </a:lnTo>
                  <a:lnTo>
                    <a:pt x="2483" y="42"/>
                  </a:lnTo>
                  <a:lnTo>
                    <a:pt x="2489" y="42"/>
                  </a:lnTo>
                  <a:lnTo>
                    <a:pt x="2495" y="42"/>
                  </a:lnTo>
                  <a:lnTo>
                    <a:pt x="2501" y="42"/>
                  </a:lnTo>
                  <a:lnTo>
                    <a:pt x="2501" y="36"/>
                  </a:lnTo>
                  <a:lnTo>
                    <a:pt x="2507" y="36"/>
                  </a:lnTo>
                  <a:lnTo>
                    <a:pt x="2513" y="36"/>
                  </a:lnTo>
                  <a:lnTo>
                    <a:pt x="2519" y="36"/>
                  </a:lnTo>
                  <a:lnTo>
                    <a:pt x="2525" y="36"/>
                  </a:lnTo>
                  <a:lnTo>
                    <a:pt x="2531" y="36"/>
                  </a:lnTo>
                  <a:lnTo>
                    <a:pt x="2537" y="36"/>
                  </a:lnTo>
                  <a:lnTo>
                    <a:pt x="2543" y="36"/>
                  </a:lnTo>
                  <a:lnTo>
                    <a:pt x="2549" y="36"/>
                  </a:lnTo>
                  <a:lnTo>
                    <a:pt x="2555" y="36"/>
                  </a:lnTo>
                  <a:lnTo>
                    <a:pt x="2561" y="36"/>
                  </a:lnTo>
                  <a:lnTo>
                    <a:pt x="2567" y="36"/>
                  </a:lnTo>
                  <a:lnTo>
                    <a:pt x="2573" y="36"/>
                  </a:lnTo>
                  <a:lnTo>
                    <a:pt x="2579" y="36"/>
                  </a:lnTo>
                  <a:lnTo>
                    <a:pt x="2585" y="36"/>
                  </a:lnTo>
                  <a:lnTo>
                    <a:pt x="2591" y="36"/>
                  </a:lnTo>
                  <a:lnTo>
                    <a:pt x="2597" y="30"/>
                  </a:lnTo>
                </a:path>
              </a:pathLst>
            </a:custGeom>
            <a:noFill/>
            <a:ln w="38100" cap="flat" cmpd="sng">
              <a:solidFill>
                <a:schemeClr val="tx2"/>
              </a:solidFill>
              <a:prstDash val="solid"/>
              <a:round/>
              <a:headEnd/>
              <a:tailEnd/>
            </a:ln>
          </p:spPr>
          <p:txBody>
            <a:bodyPr/>
            <a:lstStyle/>
            <a:p>
              <a:endParaRPr lang="en-US"/>
            </a:p>
          </p:txBody>
        </p:sp>
        <p:sp>
          <p:nvSpPr>
            <p:cNvPr id="145437" name="Line 22"/>
            <p:cNvSpPr>
              <a:spLocks noChangeShapeType="1"/>
            </p:cNvSpPr>
            <p:nvPr/>
          </p:nvSpPr>
          <p:spPr bwMode="auto">
            <a:xfrm>
              <a:off x="1104" y="3065"/>
              <a:ext cx="2597" cy="1"/>
            </a:xfrm>
            <a:prstGeom prst="line">
              <a:avLst/>
            </a:prstGeom>
            <a:noFill/>
            <a:ln w="9525">
              <a:solidFill>
                <a:srgbClr val="000000"/>
              </a:solidFill>
              <a:prstDash val="sysDot"/>
              <a:round/>
              <a:headEnd/>
              <a:tailEnd/>
            </a:ln>
          </p:spPr>
          <p:txBody>
            <a:bodyPr/>
            <a:lstStyle/>
            <a:p>
              <a:endParaRPr lang="en-US"/>
            </a:p>
          </p:txBody>
        </p:sp>
        <p:sp>
          <p:nvSpPr>
            <p:cNvPr id="145438" name="Line 23"/>
            <p:cNvSpPr>
              <a:spLocks noChangeShapeType="1"/>
            </p:cNvSpPr>
            <p:nvPr/>
          </p:nvSpPr>
          <p:spPr bwMode="auto">
            <a:xfrm>
              <a:off x="1104" y="2669"/>
              <a:ext cx="2597" cy="1"/>
            </a:xfrm>
            <a:prstGeom prst="line">
              <a:avLst/>
            </a:prstGeom>
            <a:noFill/>
            <a:ln w="9525">
              <a:solidFill>
                <a:srgbClr val="000000"/>
              </a:solidFill>
              <a:prstDash val="sysDot"/>
              <a:round/>
              <a:headEnd/>
              <a:tailEnd/>
            </a:ln>
          </p:spPr>
          <p:txBody>
            <a:bodyPr/>
            <a:lstStyle/>
            <a:p>
              <a:endParaRPr lang="en-US"/>
            </a:p>
          </p:txBody>
        </p:sp>
        <p:sp>
          <p:nvSpPr>
            <p:cNvPr id="145439" name="Line 24"/>
            <p:cNvSpPr>
              <a:spLocks noChangeShapeType="1"/>
            </p:cNvSpPr>
            <p:nvPr/>
          </p:nvSpPr>
          <p:spPr bwMode="auto">
            <a:xfrm>
              <a:off x="1104" y="2267"/>
              <a:ext cx="2597" cy="1"/>
            </a:xfrm>
            <a:prstGeom prst="line">
              <a:avLst/>
            </a:prstGeom>
            <a:noFill/>
            <a:ln w="9525">
              <a:solidFill>
                <a:srgbClr val="000000"/>
              </a:solidFill>
              <a:prstDash val="sysDot"/>
              <a:round/>
              <a:headEnd/>
              <a:tailEnd/>
            </a:ln>
          </p:spPr>
          <p:txBody>
            <a:bodyPr/>
            <a:lstStyle/>
            <a:p>
              <a:endParaRPr lang="en-US"/>
            </a:p>
          </p:txBody>
        </p:sp>
        <p:sp>
          <p:nvSpPr>
            <p:cNvPr id="145440" name="Line 25"/>
            <p:cNvSpPr>
              <a:spLocks noChangeShapeType="1"/>
            </p:cNvSpPr>
            <p:nvPr/>
          </p:nvSpPr>
          <p:spPr bwMode="auto">
            <a:xfrm flipV="1">
              <a:off x="1104" y="2267"/>
              <a:ext cx="1" cy="798"/>
            </a:xfrm>
            <a:prstGeom prst="line">
              <a:avLst/>
            </a:prstGeom>
            <a:noFill/>
            <a:ln w="9525">
              <a:solidFill>
                <a:srgbClr val="000000"/>
              </a:solidFill>
              <a:prstDash val="sysDot"/>
              <a:round/>
              <a:headEnd/>
              <a:tailEnd/>
            </a:ln>
          </p:spPr>
          <p:txBody>
            <a:bodyPr/>
            <a:lstStyle/>
            <a:p>
              <a:endParaRPr lang="en-US"/>
            </a:p>
          </p:txBody>
        </p:sp>
        <p:sp>
          <p:nvSpPr>
            <p:cNvPr id="145441" name="Line 26"/>
            <p:cNvSpPr>
              <a:spLocks noChangeShapeType="1"/>
            </p:cNvSpPr>
            <p:nvPr/>
          </p:nvSpPr>
          <p:spPr bwMode="auto">
            <a:xfrm flipV="1">
              <a:off x="1626" y="2267"/>
              <a:ext cx="1" cy="798"/>
            </a:xfrm>
            <a:prstGeom prst="line">
              <a:avLst/>
            </a:prstGeom>
            <a:noFill/>
            <a:ln w="9525">
              <a:solidFill>
                <a:srgbClr val="000000"/>
              </a:solidFill>
              <a:prstDash val="sysDot"/>
              <a:round/>
              <a:headEnd/>
              <a:tailEnd/>
            </a:ln>
          </p:spPr>
          <p:txBody>
            <a:bodyPr/>
            <a:lstStyle/>
            <a:p>
              <a:endParaRPr lang="en-US"/>
            </a:p>
          </p:txBody>
        </p:sp>
        <p:sp>
          <p:nvSpPr>
            <p:cNvPr id="145442" name="Line 27"/>
            <p:cNvSpPr>
              <a:spLocks noChangeShapeType="1"/>
            </p:cNvSpPr>
            <p:nvPr/>
          </p:nvSpPr>
          <p:spPr bwMode="auto">
            <a:xfrm flipV="1">
              <a:off x="2142" y="2267"/>
              <a:ext cx="1" cy="798"/>
            </a:xfrm>
            <a:prstGeom prst="line">
              <a:avLst/>
            </a:prstGeom>
            <a:noFill/>
            <a:ln w="9525">
              <a:solidFill>
                <a:srgbClr val="000000"/>
              </a:solidFill>
              <a:prstDash val="sysDot"/>
              <a:round/>
              <a:headEnd/>
              <a:tailEnd/>
            </a:ln>
          </p:spPr>
          <p:txBody>
            <a:bodyPr/>
            <a:lstStyle/>
            <a:p>
              <a:endParaRPr lang="en-US"/>
            </a:p>
          </p:txBody>
        </p:sp>
        <p:sp>
          <p:nvSpPr>
            <p:cNvPr id="145443" name="Line 28"/>
            <p:cNvSpPr>
              <a:spLocks noChangeShapeType="1"/>
            </p:cNvSpPr>
            <p:nvPr/>
          </p:nvSpPr>
          <p:spPr bwMode="auto">
            <a:xfrm flipV="1">
              <a:off x="2663" y="2267"/>
              <a:ext cx="1" cy="798"/>
            </a:xfrm>
            <a:prstGeom prst="line">
              <a:avLst/>
            </a:prstGeom>
            <a:noFill/>
            <a:ln w="9525">
              <a:solidFill>
                <a:srgbClr val="000000"/>
              </a:solidFill>
              <a:prstDash val="sysDot"/>
              <a:round/>
              <a:headEnd/>
              <a:tailEnd/>
            </a:ln>
          </p:spPr>
          <p:txBody>
            <a:bodyPr/>
            <a:lstStyle/>
            <a:p>
              <a:endParaRPr lang="en-US"/>
            </a:p>
          </p:txBody>
        </p:sp>
        <p:sp>
          <p:nvSpPr>
            <p:cNvPr id="145444" name="Line 29"/>
            <p:cNvSpPr>
              <a:spLocks noChangeShapeType="1"/>
            </p:cNvSpPr>
            <p:nvPr/>
          </p:nvSpPr>
          <p:spPr bwMode="auto">
            <a:xfrm flipV="1">
              <a:off x="3179" y="2267"/>
              <a:ext cx="1" cy="798"/>
            </a:xfrm>
            <a:prstGeom prst="line">
              <a:avLst/>
            </a:prstGeom>
            <a:noFill/>
            <a:ln w="9525">
              <a:solidFill>
                <a:srgbClr val="000000"/>
              </a:solidFill>
              <a:prstDash val="sysDot"/>
              <a:round/>
              <a:headEnd/>
              <a:tailEnd/>
            </a:ln>
          </p:spPr>
          <p:txBody>
            <a:bodyPr/>
            <a:lstStyle/>
            <a:p>
              <a:endParaRPr lang="en-US"/>
            </a:p>
          </p:txBody>
        </p:sp>
        <p:sp>
          <p:nvSpPr>
            <p:cNvPr id="145445" name="Line 30"/>
            <p:cNvSpPr>
              <a:spLocks noChangeShapeType="1"/>
            </p:cNvSpPr>
            <p:nvPr/>
          </p:nvSpPr>
          <p:spPr bwMode="auto">
            <a:xfrm flipV="1">
              <a:off x="3701" y="2267"/>
              <a:ext cx="1" cy="798"/>
            </a:xfrm>
            <a:prstGeom prst="line">
              <a:avLst/>
            </a:prstGeom>
            <a:noFill/>
            <a:ln w="9525">
              <a:solidFill>
                <a:srgbClr val="000000"/>
              </a:solidFill>
              <a:prstDash val="sysDot"/>
              <a:round/>
              <a:headEnd/>
              <a:tailEnd/>
            </a:ln>
          </p:spPr>
          <p:txBody>
            <a:bodyPr/>
            <a:lstStyle/>
            <a:p>
              <a:endParaRPr lang="en-US"/>
            </a:p>
          </p:txBody>
        </p:sp>
        <p:sp>
          <p:nvSpPr>
            <p:cNvPr id="145446" name="Line 31"/>
            <p:cNvSpPr>
              <a:spLocks noChangeShapeType="1"/>
            </p:cNvSpPr>
            <p:nvPr/>
          </p:nvSpPr>
          <p:spPr bwMode="auto">
            <a:xfrm>
              <a:off x="3840" y="2256"/>
              <a:ext cx="384" cy="0"/>
            </a:xfrm>
            <a:prstGeom prst="line">
              <a:avLst/>
            </a:prstGeom>
            <a:noFill/>
            <a:ln w="12700">
              <a:solidFill>
                <a:schemeClr val="tx1"/>
              </a:solidFill>
              <a:round/>
              <a:headEnd/>
              <a:tailEnd/>
            </a:ln>
          </p:spPr>
          <p:txBody>
            <a:bodyPr wrap="none" anchor="ctr"/>
            <a:lstStyle/>
            <a:p>
              <a:endParaRPr lang="en-US"/>
            </a:p>
          </p:txBody>
        </p:sp>
        <p:sp>
          <p:nvSpPr>
            <p:cNvPr id="145447" name="Line 32"/>
            <p:cNvSpPr>
              <a:spLocks noChangeShapeType="1"/>
            </p:cNvSpPr>
            <p:nvPr/>
          </p:nvSpPr>
          <p:spPr bwMode="auto">
            <a:xfrm>
              <a:off x="3840" y="3072"/>
              <a:ext cx="384" cy="0"/>
            </a:xfrm>
            <a:prstGeom prst="line">
              <a:avLst/>
            </a:prstGeom>
            <a:noFill/>
            <a:ln w="12700">
              <a:solidFill>
                <a:schemeClr val="tx1"/>
              </a:solidFill>
              <a:round/>
              <a:headEnd/>
              <a:tailEnd/>
            </a:ln>
          </p:spPr>
          <p:txBody>
            <a:bodyPr wrap="none" anchor="ctr"/>
            <a:lstStyle/>
            <a:p>
              <a:endParaRPr lang="en-US"/>
            </a:p>
          </p:txBody>
        </p:sp>
        <p:sp>
          <p:nvSpPr>
            <p:cNvPr id="145448" name="Line 33"/>
            <p:cNvSpPr>
              <a:spLocks noChangeShapeType="1"/>
            </p:cNvSpPr>
            <p:nvPr/>
          </p:nvSpPr>
          <p:spPr bwMode="auto">
            <a:xfrm flipV="1">
              <a:off x="4032" y="2256"/>
              <a:ext cx="0" cy="816"/>
            </a:xfrm>
            <a:prstGeom prst="line">
              <a:avLst/>
            </a:prstGeom>
            <a:noFill/>
            <a:ln w="12700">
              <a:solidFill>
                <a:schemeClr val="tx1"/>
              </a:solidFill>
              <a:round/>
              <a:headEnd type="triangle" w="med" len="med"/>
              <a:tailEnd type="triangle" w="med" len="med"/>
            </a:ln>
          </p:spPr>
          <p:txBody>
            <a:bodyPr wrap="none" anchor="ctr"/>
            <a:lstStyle/>
            <a:p>
              <a:endParaRPr lang="en-US"/>
            </a:p>
          </p:txBody>
        </p:sp>
        <p:sp>
          <p:nvSpPr>
            <p:cNvPr id="145449" name="Text Box 34"/>
            <p:cNvSpPr txBox="1">
              <a:spLocks noChangeArrowheads="1"/>
            </p:cNvSpPr>
            <p:nvPr/>
          </p:nvSpPr>
          <p:spPr bwMode="auto">
            <a:xfrm>
              <a:off x="3840" y="2516"/>
              <a:ext cx="404" cy="231"/>
            </a:xfrm>
            <a:prstGeom prst="rect">
              <a:avLst/>
            </a:prstGeom>
            <a:solidFill>
              <a:schemeClr val="bg1"/>
            </a:solidFill>
            <a:ln w="28575">
              <a:noFill/>
              <a:miter lim="800000"/>
              <a:headEnd/>
              <a:tailEnd/>
            </a:ln>
          </p:spPr>
          <p:txBody>
            <a:bodyPr wrap="none">
              <a:spAutoFit/>
            </a:bodyPr>
            <a:lstStyle/>
            <a:p>
              <a:pPr>
                <a:spcBef>
                  <a:spcPct val="50000"/>
                </a:spcBef>
              </a:pPr>
              <a:r>
                <a:rPr lang="en-US">
                  <a:latin typeface="Tahoma" pitchFamily="34" charset="0"/>
                </a:rPr>
                <a:t>2.5V</a:t>
              </a:r>
            </a:p>
          </p:txBody>
        </p:sp>
      </p:grpSp>
      <p:sp>
        <p:nvSpPr>
          <p:cNvPr id="145414" name="Line 35"/>
          <p:cNvSpPr>
            <a:spLocks noChangeShapeType="1"/>
          </p:cNvSpPr>
          <p:nvPr/>
        </p:nvSpPr>
        <p:spPr bwMode="auto">
          <a:xfrm flipH="1" flipV="1">
            <a:off x="3505200" y="1981200"/>
            <a:ext cx="0" cy="990600"/>
          </a:xfrm>
          <a:prstGeom prst="line">
            <a:avLst/>
          </a:prstGeom>
          <a:noFill/>
          <a:ln w="28575">
            <a:solidFill>
              <a:srgbClr val="9966FF"/>
            </a:solidFill>
            <a:round/>
            <a:headEnd/>
            <a:tailEnd type="triangle" w="med" len="med"/>
          </a:ln>
        </p:spPr>
        <p:txBody>
          <a:bodyPr wrap="none" anchor="ctr"/>
          <a:lstStyle/>
          <a:p>
            <a:endParaRPr lang="en-US"/>
          </a:p>
        </p:txBody>
      </p:sp>
      <p:sp>
        <p:nvSpPr>
          <p:cNvPr id="145415" name="Text Box 36"/>
          <p:cNvSpPr txBox="1">
            <a:spLocks noChangeArrowheads="1"/>
          </p:cNvSpPr>
          <p:nvPr/>
        </p:nvSpPr>
        <p:spPr bwMode="auto">
          <a:xfrm>
            <a:off x="4800600" y="1371601"/>
            <a:ext cx="1036638" cy="366713"/>
          </a:xfrm>
          <a:prstGeom prst="rect">
            <a:avLst/>
          </a:prstGeom>
          <a:solidFill>
            <a:srgbClr val="DDDDDD"/>
          </a:solidFill>
          <a:ln w="28575">
            <a:noFill/>
            <a:miter lim="800000"/>
            <a:headEnd/>
            <a:tailEnd/>
          </a:ln>
        </p:spPr>
        <p:txBody>
          <a:bodyPr wrap="none">
            <a:spAutoFit/>
          </a:bodyPr>
          <a:lstStyle/>
          <a:p>
            <a:pPr>
              <a:spcBef>
                <a:spcPct val="50000"/>
              </a:spcBef>
            </a:pPr>
            <a:r>
              <a:rPr lang="en-US">
                <a:latin typeface="Arial" pitchFamily="34" charset="0"/>
              </a:rPr>
              <a:t>1ns / </a:t>
            </a:r>
            <a:r>
              <a:rPr lang="en-US">
                <a:latin typeface="Tahoma" pitchFamily="34" charset="0"/>
              </a:rPr>
              <a:t>div</a:t>
            </a:r>
          </a:p>
        </p:txBody>
      </p:sp>
      <p:sp>
        <p:nvSpPr>
          <p:cNvPr id="145416" name="Line 37"/>
          <p:cNvSpPr>
            <a:spLocks noChangeShapeType="1"/>
          </p:cNvSpPr>
          <p:nvPr/>
        </p:nvSpPr>
        <p:spPr bwMode="auto">
          <a:xfrm flipV="1">
            <a:off x="4953000" y="5354638"/>
            <a:ext cx="0" cy="457200"/>
          </a:xfrm>
          <a:prstGeom prst="line">
            <a:avLst/>
          </a:prstGeom>
          <a:noFill/>
          <a:ln w="28575">
            <a:solidFill>
              <a:srgbClr val="9966FF"/>
            </a:solidFill>
            <a:round/>
            <a:headEnd/>
            <a:tailEnd type="triangle" w="med" len="med"/>
          </a:ln>
        </p:spPr>
        <p:txBody>
          <a:bodyPr wrap="none" anchor="ctr"/>
          <a:lstStyle/>
          <a:p>
            <a:endParaRPr lang="en-US"/>
          </a:p>
        </p:txBody>
      </p:sp>
      <p:grpSp>
        <p:nvGrpSpPr>
          <p:cNvPr id="4" name="Group 38"/>
          <p:cNvGrpSpPr>
            <a:grpSpLocks/>
          </p:cNvGrpSpPr>
          <p:nvPr/>
        </p:nvGrpSpPr>
        <p:grpSpPr bwMode="auto">
          <a:xfrm>
            <a:off x="8534401" y="1819275"/>
            <a:ext cx="1198563" cy="1003300"/>
            <a:chOff x="4368" y="1156"/>
            <a:chExt cx="755" cy="632"/>
          </a:xfrm>
        </p:grpSpPr>
        <p:sp>
          <p:nvSpPr>
            <p:cNvPr id="145431" name="Line 39"/>
            <p:cNvSpPr>
              <a:spLocks noChangeShapeType="1"/>
            </p:cNvSpPr>
            <p:nvPr/>
          </p:nvSpPr>
          <p:spPr bwMode="auto">
            <a:xfrm>
              <a:off x="4368" y="1296"/>
              <a:ext cx="384" cy="0"/>
            </a:xfrm>
            <a:prstGeom prst="line">
              <a:avLst/>
            </a:prstGeom>
            <a:noFill/>
            <a:ln w="38100">
              <a:solidFill>
                <a:srgbClr val="FF0000"/>
              </a:solidFill>
              <a:miter lim="800000"/>
              <a:headEnd/>
              <a:tailEnd/>
            </a:ln>
          </p:spPr>
          <p:txBody>
            <a:bodyPr wrap="none"/>
            <a:lstStyle/>
            <a:p>
              <a:endParaRPr lang="en-US"/>
            </a:p>
          </p:txBody>
        </p:sp>
        <p:sp>
          <p:nvSpPr>
            <p:cNvPr id="145432" name="Line 40"/>
            <p:cNvSpPr>
              <a:spLocks noChangeShapeType="1"/>
            </p:cNvSpPr>
            <p:nvPr/>
          </p:nvSpPr>
          <p:spPr bwMode="auto">
            <a:xfrm>
              <a:off x="4368" y="1680"/>
              <a:ext cx="384" cy="0"/>
            </a:xfrm>
            <a:prstGeom prst="line">
              <a:avLst/>
            </a:prstGeom>
            <a:noFill/>
            <a:ln w="38100">
              <a:solidFill>
                <a:schemeClr val="tx2"/>
              </a:solidFill>
              <a:miter lim="800000"/>
              <a:headEnd/>
              <a:tailEnd/>
            </a:ln>
          </p:spPr>
          <p:txBody>
            <a:bodyPr wrap="none"/>
            <a:lstStyle/>
            <a:p>
              <a:endParaRPr lang="en-US"/>
            </a:p>
          </p:txBody>
        </p:sp>
        <p:sp>
          <p:nvSpPr>
            <p:cNvPr id="145433" name="Text Box 41"/>
            <p:cNvSpPr txBox="1">
              <a:spLocks noChangeArrowheads="1"/>
            </p:cNvSpPr>
            <p:nvPr/>
          </p:nvSpPr>
          <p:spPr bwMode="auto">
            <a:xfrm>
              <a:off x="4790" y="1156"/>
              <a:ext cx="295" cy="250"/>
            </a:xfrm>
            <a:prstGeom prst="rect">
              <a:avLst/>
            </a:prstGeom>
            <a:noFill/>
            <a:ln w="9525">
              <a:noFill/>
              <a:miter lim="800000"/>
              <a:headEnd/>
              <a:tailEnd/>
            </a:ln>
          </p:spPr>
          <p:txBody>
            <a:bodyPr wrap="none">
              <a:spAutoFit/>
            </a:bodyPr>
            <a:lstStyle/>
            <a:p>
              <a:pPr eaLnBrk="1" hangingPunct="1"/>
              <a:r>
                <a:rPr lang="en-US" sz="2000">
                  <a:latin typeface="Tahoma" pitchFamily="34" charset="0"/>
                </a:rPr>
                <a:t>bit</a:t>
              </a:r>
            </a:p>
          </p:txBody>
        </p:sp>
        <p:sp>
          <p:nvSpPr>
            <p:cNvPr id="145434" name="Text Box 42"/>
            <p:cNvSpPr txBox="1">
              <a:spLocks noChangeArrowheads="1"/>
            </p:cNvSpPr>
            <p:nvPr/>
          </p:nvSpPr>
          <p:spPr bwMode="auto">
            <a:xfrm>
              <a:off x="4790" y="1536"/>
              <a:ext cx="333" cy="252"/>
            </a:xfrm>
            <a:prstGeom prst="rect">
              <a:avLst/>
            </a:prstGeom>
            <a:noFill/>
            <a:ln w="9525">
              <a:noFill/>
              <a:miter lim="800000"/>
              <a:headEnd/>
              <a:tailEnd/>
            </a:ln>
          </p:spPr>
          <p:txBody>
            <a:bodyPr wrap="none">
              <a:spAutoFit/>
            </a:bodyPr>
            <a:lstStyle/>
            <a:p>
              <a:pPr eaLnBrk="1" hangingPunct="1"/>
              <a:r>
                <a:rPr lang="en-US" sz="2000">
                  <a:latin typeface="Tahoma" pitchFamily="34" charset="0"/>
                </a:rPr>
                <a:t>bit’</a:t>
              </a:r>
            </a:p>
          </p:txBody>
        </p:sp>
      </p:grpSp>
      <p:sp>
        <p:nvSpPr>
          <p:cNvPr id="145418" name="Line 43"/>
          <p:cNvSpPr>
            <a:spLocks noChangeShapeType="1"/>
          </p:cNvSpPr>
          <p:nvPr/>
        </p:nvSpPr>
        <p:spPr bwMode="auto">
          <a:xfrm flipV="1">
            <a:off x="4419600" y="4211638"/>
            <a:ext cx="0" cy="1600200"/>
          </a:xfrm>
          <a:prstGeom prst="line">
            <a:avLst/>
          </a:prstGeom>
          <a:noFill/>
          <a:ln w="28575">
            <a:solidFill>
              <a:srgbClr val="9966FF"/>
            </a:solidFill>
            <a:round/>
            <a:headEnd/>
            <a:tailEnd type="triangle" w="med" len="med"/>
          </a:ln>
        </p:spPr>
        <p:txBody>
          <a:bodyPr wrap="none" anchor="ctr"/>
          <a:lstStyle/>
          <a:p>
            <a:endParaRPr lang="en-US"/>
          </a:p>
        </p:txBody>
      </p:sp>
      <p:sp>
        <p:nvSpPr>
          <p:cNvPr id="145419" name="Text Box 44"/>
          <p:cNvSpPr txBox="1">
            <a:spLocks noChangeArrowheads="1"/>
          </p:cNvSpPr>
          <p:nvPr/>
        </p:nvSpPr>
        <p:spPr bwMode="auto">
          <a:xfrm>
            <a:off x="2895601" y="2971801"/>
            <a:ext cx="1287463" cy="396875"/>
          </a:xfrm>
          <a:prstGeom prst="rect">
            <a:avLst/>
          </a:prstGeom>
          <a:noFill/>
          <a:ln w="9525">
            <a:noFill/>
            <a:miter lim="800000"/>
            <a:headEnd/>
            <a:tailEnd/>
          </a:ln>
        </p:spPr>
        <p:txBody>
          <a:bodyPr wrap="none">
            <a:spAutoFit/>
          </a:bodyPr>
          <a:lstStyle/>
          <a:p>
            <a:pPr eaLnBrk="1" hangingPunct="1"/>
            <a:r>
              <a:rPr lang="en-US" sz="2000">
                <a:latin typeface="Tahoma" pitchFamily="34" charset="0"/>
              </a:rPr>
              <a:t>wordline</a:t>
            </a:r>
            <a:r>
              <a:rPr lang="en-US" sz="2000">
                <a:latin typeface="Tahoma" pitchFamily="34" charset="0"/>
                <a:sym typeface="Symbol" pitchFamily="18" charset="2"/>
              </a:rPr>
              <a:t></a:t>
            </a:r>
            <a:endParaRPr lang="en-US" sz="2000">
              <a:latin typeface="Tahoma" pitchFamily="34" charset="0"/>
            </a:endParaRPr>
          </a:p>
        </p:txBody>
      </p:sp>
      <p:sp>
        <p:nvSpPr>
          <p:cNvPr id="145420" name="Text Box 45"/>
          <p:cNvSpPr txBox="1">
            <a:spLocks noChangeArrowheads="1"/>
          </p:cNvSpPr>
          <p:nvPr/>
        </p:nvSpPr>
        <p:spPr bwMode="auto">
          <a:xfrm>
            <a:off x="3295650" y="5811839"/>
            <a:ext cx="1352550" cy="396875"/>
          </a:xfrm>
          <a:prstGeom prst="rect">
            <a:avLst/>
          </a:prstGeom>
          <a:noFill/>
          <a:ln w="9525">
            <a:noFill/>
            <a:miter lim="800000"/>
            <a:headEnd/>
            <a:tailEnd/>
          </a:ln>
        </p:spPr>
        <p:txBody>
          <a:bodyPr wrap="none">
            <a:spAutoFit/>
          </a:bodyPr>
          <a:lstStyle/>
          <a:p>
            <a:pPr eaLnBrk="1" hangingPunct="1"/>
            <a:r>
              <a:rPr lang="en-US" sz="2000">
                <a:latin typeface="Tahoma" pitchFamily="34" charset="0"/>
              </a:rPr>
              <a:t>sense clk</a:t>
            </a:r>
            <a:r>
              <a:rPr lang="en-US" sz="2000">
                <a:latin typeface="Tahoma" pitchFamily="34" charset="0"/>
                <a:sym typeface="Symbol" pitchFamily="18" charset="2"/>
              </a:rPr>
              <a:t></a:t>
            </a:r>
            <a:endParaRPr lang="en-US" sz="2000">
              <a:latin typeface="Tahoma" pitchFamily="34" charset="0"/>
            </a:endParaRPr>
          </a:p>
        </p:txBody>
      </p:sp>
      <p:sp>
        <p:nvSpPr>
          <p:cNvPr id="145421" name="Text Box 46"/>
          <p:cNvSpPr txBox="1">
            <a:spLocks noChangeArrowheads="1"/>
          </p:cNvSpPr>
          <p:nvPr/>
        </p:nvSpPr>
        <p:spPr bwMode="auto">
          <a:xfrm>
            <a:off x="4667250" y="5811839"/>
            <a:ext cx="1352550" cy="396875"/>
          </a:xfrm>
          <a:prstGeom prst="rect">
            <a:avLst/>
          </a:prstGeom>
          <a:noFill/>
          <a:ln w="9525">
            <a:noFill/>
            <a:miter lim="800000"/>
            <a:headEnd/>
            <a:tailEnd/>
          </a:ln>
        </p:spPr>
        <p:txBody>
          <a:bodyPr wrap="none">
            <a:spAutoFit/>
          </a:bodyPr>
          <a:lstStyle/>
          <a:p>
            <a:pPr eaLnBrk="1" hangingPunct="1"/>
            <a:r>
              <a:rPr lang="en-US" sz="2000">
                <a:latin typeface="Tahoma" pitchFamily="34" charset="0"/>
              </a:rPr>
              <a:t>sense clk</a:t>
            </a:r>
            <a:r>
              <a:rPr lang="en-US" sz="2000">
                <a:latin typeface="Tahoma" pitchFamily="34" charset="0"/>
                <a:sym typeface="Symbol" pitchFamily="18" charset="2"/>
              </a:rPr>
              <a:t></a:t>
            </a:r>
            <a:endParaRPr lang="en-US" sz="2000">
              <a:latin typeface="Tahoma" pitchFamily="34" charset="0"/>
            </a:endParaRPr>
          </a:p>
        </p:txBody>
      </p:sp>
      <p:grpSp>
        <p:nvGrpSpPr>
          <p:cNvPr id="5" name="Group 47"/>
          <p:cNvGrpSpPr>
            <a:grpSpLocks/>
          </p:cNvGrpSpPr>
          <p:nvPr/>
        </p:nvGrpSpPr>
        <p:grpSpPr bwMode="auto">
          <a:xfrm>
            <a:off x="8534401" y="4125914"/>
            <a:ext cx="1300163" cy="1000125"/>
            <a:chOff x="4368" y="1156"/>
            <a:chExt cx="819" cy="630"/>
          </a:xfrm>
        </p:grpSpPr>
        <p:sp>
          <p:nvSpPr>
            <p:cNvPr id="145427" name="Line 48"/>
            <p:cNvSpPr>
              <a:spLocks noChangeShapeType="1"/>
            </p:cNvSpPr>
            <p:nvPr/>
          </p:nvSpPr>
          <p:spPr bwMode="auto">
            <a:xfrm>
              <a:off x="4368" y="1296"/>
              <a:ext cx="384" cy="0"/>
            </a:xfrm>
            <a:prstGeom prst="line">
              <a:avLst/>
            </a:prstGeom>
            <a:noFill/>
            <a:ln w="38100">
              <a:solidFill>
                <a:srgbClr val="FF0000"/>
              </a:solidFill>
              <a:miter lim="800000"/>
              <a:headEnd/>
              <a:tailEnd/>
            </a:ln>
          </p:spPr>
          <p:txBody>
            <a:bodyPr wrap="none"/>
            <a:lstStyle/>
            <a:p>
              <a:endParaRPr lang="en-US"/>
            </a:p>
          </p:txBody>
        </p:sp>
        <p:sp>
          <p:nvSpPr>
            <p:cNvPr id="145428" name="Line 49"/>
            <p:cNvSpPr>
              <a:spLocks noChangeShapeType="1"/>
            </p:cNvSpPr>
            <p:nvPr/>
          </p:nvSpPr>
          <p:spPr bwMode="auto">
            <a:xfrm>
              <a:off x="4368" y="1680"/>
              <a:ext cx="384" cy="0"/>
            </a:xfrm>
            <a:prstGeom prst="line">
              <a:avLst/>
            </a:prstGeom>
            <a:noFill/>
            <a:ln w="38100">
              <a:solidFill>
                <a:schemeClr val="tx2"/>
              </a:solidFill>
              <a:miter lim="800000"/>
              <a:headEnd/>
              <a:tailEnd/>
            </a:ln>
          </p:spPr>
          <p:txBody>
            <a:bodyPr wrap="none"/>
            <a:lstStyle/>
            <a:p>
              <a:endParaRPr lang="en-US"/>
            </a:p>
          </p:txBody>
        </p:sp>
        <p:sp>
          <p:nvSpPr>
            <p:cNvPr id="145429" name="Text Box 50"/>
            <p:cNvSpPr txBox="1">
              <a:spLocks noChangeArrowheads="1"/>
            </p:cNvSpPr>
            <p:nvPr/>
          </p:nvSpPr>
          <p:spPr bwMode="auto">
            <a:xfrm>
              <a:off x="4790" y="1156"/>
              <a:ext cx="363" cy="250"/>
            </a:xfrm>
            <a:prstGeom prst="rect">
              <a:avLst/>
            </a:prstGeom>
            <a:noFill/>
            <a:ln w="9525">
              <a:noFill/>
              <a:miter lim="800000"/>
              <a:headEnd/>
              <a:tailEnd/>
            </a:ln>
          </p:spPr>
          <p:txBody>
            <a:bodyPr wrap="none">
              <a:spAutoFit/>
            </a:bodyPr>
            <a:lstStyle/>
            <a:p>
              <a:pPr eaLnBrk="1" hangingPunct="1"/>
              <a:r>
                <a:rPr lang="en-US" sz="2000">
                  <a:latin typeface="Tahoma" pitchFamily="34" charset="0"/>
                </a:rPr>
                <a:t>BIT</a:t>
              </a:r>
            </a:p>
          </p:txBody>
        </p:sp>
        <p:sp>
          <p:nvSpPr>
            <p:cNvPr id="145430" name="Text Box 51"/>
            <p:cNvSpPr txBox="1">
              <a:spLocks noChangeArrowheads="1"/>
            </p:cNvSpPr>
            <p:nvPr/>
          </p:nvSpPr>
          <p:spPr bwMode="auto">
            <a:xfrm>
              <a:off x="4790" y="1536"/>
              <a:ext cx="397" cy="250"/>
            </a:xfrm>
            <a:prstGeom prst="rect">
              <a:avLst/>
            </a:prstGeom>
            <a:noFill/>
            <a:ln w="9525">
              <a:noFill/>
              <a:miter lim="800000"/>
              <a:headEnd/>
              <a:tailEnd/>
            </a:ln>
          </p:spPr>
          <p:txBody>
            <a:bodyPr wrap="none">
              <a:spAutoFit/>
            </a:bodyPr>
            <a:lstStyle/>
            <a:p>
              <a:pPr eaLnBrk="1" hangingPunct="1"/>
              <a:r>
                <a:rPr lang="en-US" sz="2000">
                  <a:latin typeface="Tahoma" pitchFamily="34" charset="0"/>
                </a:rPr>
                <a:t>BIT’</a:t>
              </a:r>
            </a:p>
          </p:txBody>
        </p:sp>
      </p:grpSp>
      <p:sp>
        <p:nvSpPr>
          <p:cNvPr id="145423" name="Line 52"/>
          <p:cNvSpPr>
            <a:spLocks noChangeShapeType="1"/>
          </p:cNvSpPr>
          <p:nvPr/>
        </p:nvSpPr>
        <p:spPr bwMode="auto">
          <a:xfrm flipH="1" flipV="1">
            <a:off x="5486400" y="1981200"/>
            <a:ext cx="0" cy="990600"/>
          </a:xfrm>
          <a:prstGeom prst="line">
            <a:avLst/>
          </a:prstGeom>
          <a:noFill/>
          <a:ln w="28575">
            <a:solidFill>
              <a:srgbClr val="9966FF"/>
            </a:solidFill>
            <a:round/>
            <a:headEnd/>
            <a:tailEnd type="triangle" w="med" len="med"/>
          </a:ln>
        </p:spPr>
        <p:txBody>
          <a:bodyPr wrap="none" anchor="ctr"/>
          <a:lstStyle/>
          <a:p>
            <a:endParaRPr lang="en-US"/>
          </a:p>
        </p:txBody>
      </p:sp>
      <p:sp>
        <p:nvSpPr>
          <p:cNvPr id="145424" name="Text Box 53"/>
          <p:cNvSpPr txBox="1">
            <a:spLocks noChangeArrowheads="1"/>
          </p:cNvSpPr>
          <p:nvPr/>
        </p:nvSpPr>
        <p:spPr bwMode="auto">
          <a:xfrm>
            <a:off x="4876801" y="2971801"/>
            <a:ext cx="1287463" cy="396875"/>
          </a:xfrm>
          <a:prstGeom prst="rect">
            <a:avLst/>
          </a:prstGeom>
          <a:noFill/>
          <a:ln w="9525">
            <a:noFill/>
            <a:miter lim="800000"/>
            <a:headEnd/>
            <a:tailEnd/>
          </a:ln>
        </p:spPr>
        <p:txBody>
          <a:bodyPr wrap="none">
            <a:spAutoFit/>
          </a:bodyPr>
          <a:lstStyle/>
          <a:p>
            <a:pPr eaLnBrk="1" hangingPunct="1"/>
            <a:r>
              <a:rPr lang="en-US" sz="2000">
                <a:latin typeface="Tahoma" pitchFamily="34" charset="0"/>
              </a:rPr>
              <a:t>wordline</a:t>
            </a:r>
            <a:r>
              <a:rPr lang="en-US" sz="2000">
                <a:latin typeface="Tahoma" pitchFamily="34" charset="0"/>
                <a:sym typeface="Symbol" pitchFamily="18" charset="2"/>
              </a:rPr>
              <a:t></a:t>
            </a:r>
            <a:endParaRPr lang="en-US" sz="2000">
              <a:latin typeface="Tahoma" pitchFamily="34" charset="0"/>
            </a:endParaRPr>
          </a:p>
        </p:txBody>
      </p:sp>
      <p:sp>
        <p:nvSpPr>
          <p:cNvPr id="145425" name="Text Box 54"/>
          <p:cNvSpPr txBox="1">
            <a:spLocks noChangeArrowheads="1"/>
          </p:cNvSpPr>
          <p:nvPr/>
        </p:nvSpPr>
        <p:spPr bwMode="auto">
          <a:xfrm>
            <a:off x="3886201" y="3429001"/>
            <a:ext cx="3152775" cy="396875"/>
          </a:xfrm>
          <a:prstGeom prst="rect">
            <a:avLst/>
          </a:prstGeom>
          <a:noFill/>
          <a:ln w="9525">
            <a:noFill/>
            <a:miter lim="800000"/>
            <a:headEnd/>
            <a:tailEnd/>
          </a:ln>
        </p:spPr>
        <p:txBody>
          <a:bodyPr wrap="none">
            <a:spAutoFit/>
          </a:bodyPr>
          <a:lstStyle/>
          <a:p>
            <a:pPr eaLnBrk="1" hangingPunct="1"/>
            <a:r>
              <a:rPr lang="en-US" sz="2000">
                <a:solidFill>
                  <a:srgbClr val="FF9933"/>
                </a:solidFill>
                <a:latin typeface="Tahoma" pitchFamily="34" charset="0"/>
              </a:rPr>
              <a:t>begin precharging bit lines</a:t>
            </a:r>
          </a:p>
        </p:txBody>
      </p:sp>
      <p:sp>
        <p:nvSpPr>
          <p:cNvPr id="145426" name="Line 55"/>
          <p:cNvSpPr>
            <a:spLocks noChangeShapeType="1"/>
          </p:cNvSpPr>
          <p:nvPr/>
        </p:nvSpPr>
        <p:spPr bwMode="auto">
          <a:xfrm flipV="1">
            <a:off x="4419600" y="2895600"/>
            <a:ext cx="0" cy="609600"/>
          </a:xfrm>
          <a:prstGeom prst="line">
            <a:avLst/>
          </a:prstGeom>
          <a:noFill/>
          <a:ln w="28575">
            <a:solidFill>
              <a:srgbClr val="9966FF"/>
            </a:solidFill>
            <a:round/>
            <a:headEnd/>
            <a:tailEnd type="triangle" w="med" len="med"/>
          </a:ln>
        </p:spPr>
        <p:txBody>
          <a:bodyPr wrap="none" anchor="ctr"/>
          <a:lstStyle/>
          <a:p>
            <a:endParaRPr lang="en-US"/>
          </a:p>
        </p:txBody>
      </p:sp>
    </p:spTree>
    <p:extLst>
      <p:ext uri="{BB962C8B-B14F-4D97-AF65-F5344CB8AC3E}">
        <p14:creationId xmlns:p14="http://schemas.microsoft.com/office/powerpoint/2010/main" val="1409935947"/>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Slide Number Placeholder 2"/>
          <p:cNvSpPr>
            <a:spLocks noGrp="1"/>
          </p:cNvSpPr>
          <p:nvPr>
            <p:ph type="sldNum" sz="quarter" idx="10"/>
          </p:nvPr>
        </p:nvSpPr>
        <p:spPr>
          <a:xfrm>
            <a:off x="8904288" y="6092825"/>
            <a:ext cx="609600" cy="431800"/>
          </a:xfrm>
          <a:noFill/>
        </p:spPr>
        <p:txBody>
          <a:bodyPr/>
          <a:lstStyle/>
          <a:p>
            <a:fld id="{1FE31285-BD52-4DDC-B9B9-1032CC705F2C}" type="slidenum">
              <a:rPr lang="it-IT" smtClean="0">
                <a:latin typeface="Arial" pitchFamily="34" charset="0"/>
              </a:rPr>
              <a:pPr/>
              <a:t>107</a:t>
            </a:fld>
            <a:endParaRPr lang="it-IT">
              <a:latin typeface="Arial" pitchFamily="34" charset="0"/>
            </a:endParaRPr>
          </a:p>
        </p:txBody>
      </p:sp>
      <p:pic>
        <p:nvPicPr>
          <p:cNvPr id="146435" name="Picture 2"/>
          <p:cNvPicPr>
            <a:picLocks noChangeAspect="1" noChangeArrowheads="1"/>
          </p:cNvPicPr>
          <p:nvPr/>
        </p:nvPicPr>
        <p:blipFill>
          <a:blip r:embed="rId2" cstate="print"/>
          <a:srcRect/>
          <a:stretch>
            <a:fillRect/>
          </a:stretch>
        </p:blipFill>
        <p:spPr bwMode="auto">
          <a:xfrm>
            <a:off x="1876426" y="685800"/>
            <a:ext cx="8721725" cy="5359400"/>
          </a:xfrm>
          <a:prstGeom prst="rect">
            <a:avLst/>
          </a:prstGeom>
          <a:noFill/>
          <a:ln w="38100" algn="ctr">
            <a:noFill/>
            <a:miter lim="800000"/>
            <a:headEnd/>
            <a:tailEnd/>
          </a:ln>
        </p:spPr>
      </p:pic>
    </p:spTree>
    <p:extLst>
      <p:ext uri="{BB962C8B-B14F-4D97-AF65-F5344CB8AC3E}">
        <p14:creationId xmlns:p14="http://schemas.microsoft.com/office/powerpoint/2010/main" val="1962350013"/>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Slide Number Placeholder 1"/>
          <p:cNvSpPr>
            <a:spLocks noGrp="1"/>
          </p:cNvSpPr>
          <p:nvPr>
            <p:ph type="sldNum" sz="quarter" idx="10"/>
          </p:nvPr>
        </p:nvSpPr>
        <p:spPr>
          <a:xfrm>
            <a:off x="8904288" y="6092825"/>
            <a:ext cx="609600" cy="431800"/>
          </a:xfrm>
          <a:noFill/>
        </p:spPr>
        <p:txBody>
          <a:bodyPr/>
          <a:lstStyle/>
          <a:p>
            <a:fld id="{FD1F94C1-60AD-4651-8C0B-69901BB2DE94}" type="slidenum">
              <a:rPr lang="it-IT" smtClean="0">
                <a:latin typeface="Arial" pitchFamily="34" charset="0"/>
              </a:rPr>
              <a:pPr/>
              <a:t>108</a:t>
            </a:fld>
            <a:endParaRPr lang="it-IT">
              <a:latin typeface="Arial" pitchFamily="34" charset="0"/>
            </a:endParaRPr>
          </a:p>
        </p:txBody>
      </p:sp>
      <p:pic>
        <p:nvPicPr>
          <p:cNvPr id="147459" name="Picture 2"/>
          <p:cNvPicPr>
            <a:picLocks noChangeAspect="1" noChangeArrowheads="1"/>
          </p:cNvPicPr>
          <p:nvPr/>
        </p:nvPicPr>
        <p:blipFill>
          <a:blip r:embed="rId2" cstate="print"/>
          <a:srcRect/>
          <a:stretch>
            <a:fillRect/>
          </a:stretch>
        </p:blipFill>
        <p:spPr bwMode="auto">
          <a:xfrm>
            <a:off x="1524001" y="1828800"/>
            <a:ext cx="3978275" cy="2514600"/>
          </a:xfrm>
          <a:prstGeom prst="rect">
            <a:avLst/>
          </a:prstGeom>
          <a:noFill/>
          <a:ln w="9525">
            <a:noFill/>
            <a:miter lim="800000"/>
            <a:headEnd/>
            <a:tailEnd/>
          </a:ln>
        </p:spPr>
      </p:pic>
      <p:sp>
        <p:nvSpPr>
          <p:cNvPr id="147460" name="Picture 3"/>
          <p:cNvSpPr>
            <a:spLocks noChangeAspect="1" noChangeArrowheads="1"/>
          </p:cNvSpPr>
          <p:nvPr/>
        </p:nvSpPr>
        <p:spPr bwMode="auto">
          <a:xfrm>
            <a:off x="5791200" y="1524000"/>
            <a:ext cx="3886200" cy="2768600"/>
          </a:xfrm>
          <a:prstGeom prst="rect">
            <a:avLst/>
          </a:prstGeom>
          <a:noFill/>
          <a:ln w="9525">
            <a:noFill/>
            <a:miter lim="800000"/>
            <a:headEnd/>
            <a:tailEnd/>
          </a:ln>
        </p:spPr>
        <p:txBody>
          <a:bodyPr/>
          <a:lstStyle/>
          <a:p>
            <a:endParaRPr lang="en-US"/>
          </a:p>
        </p:txBody>
      </p:sp>
      <p:pic>
        <p:nvPicPr>
          <p:cNvPr id="147461" name="Picture 4"/>
          <p:cNvPicPr>
            <a:picLocks noChangeAspect="1" noChangeArrowheads="1"/>
          </p:cNvPicPr>
          <p:nvPr/>
        </p:nvPicPr>
        <p:blipFill>
          <a:blip r:embed="rId3" cstate="print"/>
          <a:srcRect/>
          <a:stretch>
            <a:fillRect/>
          </a:stretch>
        </p:blipFill>
        <p:spPr bwMode="auto">
          <a:xfrm>
            <a:off x="4800600" y="4876800"/>
            <a:ext cx="2914650" cy="533400"/>
          </a:xfrm>
          <a:prstGeom prst="rect">
            <a:avLst/>
          </a:prstGeom>
          <a:noFill/>
          <a:ln w="9525">
            <a:noFill/>
            <a:miter lim="800000"/>
            <a:headEnd/>
            <a:tailEnd/>
          </a:ln>
        </p:spPr>
      </p:pic>
    </p:spTree>
    <p:extLst>
      <p:ext uri="{BB962C8B-B14F-4D97-AF65-F5344CB8AC3E}">
        <p14:creationId xmlns:p14="http://schemas.microsoft.com/office/powerpoint/2010/main" val="4178378737"/>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Slide Number Placeholder 5"/>
          <p:cNvSpPr>
            <a:spLocks noGrp="1"/>
          </p:cNvSpPr>
          <p:nvPr>
            <p:ph type="sldNum" sz="quarter" idx="10"/>
          </p:nvPr>
        </p:nvSpPr>
        <p:spPr>
          <a:xfrm>
            <a:off x="8904288" y="6092825"/>
            <a:ext cx="609600" cy="431800"/>
          </a:xfrm>
          <a:noFill/>
        </p:spPr>
        <p:txBody>
          <a:bodyPr/>
          <a:lstStyle/>
          <a:p>
            <a:fld id="{D9FD23AE-9B51-4E63-9534-B872E6AF4BE0}" type="slidenum">
              <a:rPr lang="it-IT" smtClean="0">
                <a:latin typeface="Arial" pitchFamily="34" charset="0"/>
              </a:rPr>
              <a:pPr/>
              <a:t>109</a:t>
            </a:fld>
            <a:endParaRPr lang="it-IT">
              <a:latin typeface="Arial" pitchFamily="34" charset="0"/>
            </a:endParaRPr>
          </a:p>
        </p:txBody>
      </p:sp>
      <p:sp>
        <p:nvSpPr>
          <p:cNvPr id="148483" name="Rectangle 2"/>
          <p:cNvSpPr>
            <a:spLocks noGrp="1" noChangeArrowheads="1"/>
          </p:cNvSpPr>
          <p:nvPr>
            <p:ph type="title"/>
          </p:nvPr>
        </p:nvSpPr>
        <p:spPr/>
        <p:txBody>
          <a:bodyPr>
            <a:normAutofit fontScale="90000"/>
          </a:bodyPr>
          <a:lstStyle/>
          <a:p>
            <a:r>
              <a:rPr lang="en-US" smtClean="0"/>
              <a:t>Sense Amp (Caveat)</a:t>
            </a:r>
          </a:p>
        </p:txBody>
      </p:sp>
      <p:sp>
        <p:nvSpPr>
          <p:cNvPr id="148484" name="Rectangle 3"/>
          <p:cNvSpPr>
            <a:spLocks noGrp="1" noChangeArrowheads="1"/>
          </p:cNvSpPr>
          <p:nvPr>
            <p:ph type="body" sz="half" idx="1"/>
          </p:nvPr>
        </p:nvSpPr>
        <p:spPr>
          <a:xfrm>
            <a:off x="1876426" y="1752600"/>
            <a:ext cx="4589463" cy="4419600"/>
          </a:xfrm>
        </p:spPr>
        <p:txBody>
          <a:bodyPr/>
          <a:lstStyle/>
          <a:p>
            <a:r>
              <a:rPr lang="en-US" sz="2000"/>
              <a:t>For SRAM, one S/A for 4-8 columns</a:t>
            </a:r>
          </a:p>
          <a:p>
            <a:pPr lvl="1"/>
            <a:r>
              <a:rPr lang="en-US" sz="1800"/>
              <a:t>after column mux</a:t>
            </a:r>
          </a:p>
          <a:p>
            <a:r>
              <a:rPr lang="en-US" sz="2000"/>
              <a:t>For DRAM, one S/A for every column</a:t>
            </a:r>
          </a:p>
          <a:p>
            <a:pPr lvl="1"/>
            <a:r>
              <a:rPr lang="en-US" sz="1800"/>
              <a:t>for </a:t>
            </a:r>
            <a:r>
              <a:rPr lang="en-US" sz="1800">
                <a:solidFill>
                  <a:schemeClr val="folHlink"/>
                </a:solidFill>
              </a:rPr>
              <a:t>refresh</a:t>
            </a:r>
            <a:r>
              <a:rPr lang="en-US" sz="1800"/>
              <a:t>!</a:t>
            </a:r>
          </a:p>
          <a:p>
            <a:r>
              <a:rPr lang="en-US" sz="2000"/>
              <a:t>Need to precharge S/A before opening isolation transistors</a:t>
            </a:r>
          </a:p>
          <a:p>
            <a:pPr lvl="1"/>
            <a:r>
              <a:rPr lang="en-US" sz="1800"/>
              <a:t>To avoid discharging bit lines</a:t>
            </a:r>
          </a:p>
          <a:p>
            <a:pPr lvl="1"/>
            <a:r>
              <a:rPr lang="en-US" sz="1800"/>
              <a:t>Requires 3 timing phases</a:t>
            </a:r>
          </a:p>
          <a:p>
            <a:pPr lvl="1"/>
            <a:r>
              <a:rPr lang="en-US" sz="1800"/>
              <a:t>Typically self-timed</a:t>
            </a:r>
          </a:p>
        </p:txBody>
      </p:sp>
      <p:pic>
        <p:nvPicPr>
          <p:cNvPr id="148485" name="Picture 4"/>
          <p:cNvPicPr>
            <a:picLocks noGrp="1" noChangeAspect="1" noChangeArrowheads="1"/>
          </p:cNvPicPr>
          <p:nvPr>
            <p:ph sz="half" idx="2"/>
          </p:nvPr>
        </p:nvPicPr>
        <p:blipFill>
          <a:blip r:embed="rId3" cstate="print"/>
          <a:srcRect/>
          <a:stretch>
            <a:fillRect/>
          </a:stretch>
        </p:blipFill>
        <p:spPr>
          <a:xfrm>
            <a:off x="6376989" y="1143000"/>
            <a:ext cx="3557587" cy="5257800"/>
          </a:xfrm>
          <a:noFill/>
        </p:spPr>
      </p:pic>
    </p:spTree>
    <p:extLst>
      <p:ext uri="{BB962C8B-B14F-4D97-AF65-F5344CB8AC3E}">
        <p14:creationId xmlns:p14="http://schemas.microsoft.com/office/powerpoint/2010/main" val="182217278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a:xfrm>
            <a:off x="2133601" y="228601"/>
            <a:ext cx="7246856" cy="660694"/>
          </a:xfrm>
          <a:noFill/>
        </p:spPr>
        <p:txBody>
          <a:bodyPr vert="horz" wrap="none" lIns="63500" tIns="25400" rIns="63500" bIns="25400" rtlCol="0" anchor="t">
            <a:spAutoFit/>
          </a:bodyPr>
          <a:lstStyle/>
          <a:p>
            <a:pPr eaLnBrk="1" hangingPunct="1"/>
            <a:r>
              <a:rPr lang="en-US" smtClean="0"/>
              <a:t>How is the hierarchy managed?</a:t>
            </a:r>
          </a:p>
        </p:txBody>
      </p:sp>
      <p:sp>
        <p:nvSpPr>
          <p:cNvPr id="57347" name="Rectangle 3"/>
          <p:cNvSpPr>
            <a:spLocks noGrp="1" noChangeArrowheads="1"/>
          </p:cNvSpPr>
          <p:nvPr>
            <p:ph idx="1"/>
          </p:nvPr>
        </p:nvSpPr>
        <p:spPr>
          <a:xfrm>
            <a:off x="2019300" y="1295401"/>
            <a:ext cx="8191500" cy="3057247"/>
          </a:xfrm>
        </p:spPr>
        <p:txBody>
          <a:bodyPr vert="horz" lIns="63500" tIns="25400" rIns="63500" bIns="25400" rtlCol="0">
            <a:spAutoFit/>
          </a:bodyPr>
          <a:lstStyle/>
          <a:p>
            <a:pPr marL="203200" indent="-203200"/>
            <a:r>
              <a:rPr lang="en-US" smtClean="0"/>
              <a:t>Registers &lt;-&gt; Memory</a:t>
            </a:r>
          </a:p>
          <a:p>
            <a:pPr lvl="1" indent="-190500"/>
            <a:r>
              <a:rPr lang="en-US" smtClean="0"/>
              <a:t>by compiler (programmer?)</a:t>
            </a:r>
          </a:p>
          <a:p>
            <a:pPr marL="203200" indent="-203200"/>
            <a:r>
              <a:rPr lang="en-US" smtClean="0"/>
              <a:t>cache &lt;-&gt; memory</a:t>
            </a:r>
          </a:p>
          <a:p>
            <a:pPr lvl="1" indent="-190500"/>
            <a:r>
              <a:rPr lang="en-US" smtClean="0"/>
              <a:t>by the hardware</a:t>
            </a:r>
          </a:p>
          <a:p>
            <a:pPr marL="203200" indent="-203200"/>
            <a:r>
              <a:rPr lang="en-US" smtClean="0"/>
              <a:t>memory &lt;-&gt; disks</a:t>
            </a:r>
          </a:p>
          <a:p>
            <a:pPr lvl="1" indent="-190500"/>
            <a:r>
              <a:rPr lang="en-US" smtClean="0"/>
              <a:t>by the hardware and operating system (virtual memory)</a:t>
            </a:r>
          </a:p>
          <a:p>
            <a:pPr lvl="1" indent="-190500"/>
            <a:r>
              <a:rPr lang="en-US" smtClean="0"/>
              <a:t>by the programmer (files)</a:t>
            </a:r>
          </a:p>
        </p:txBody>
      </p:sp>
      <p:sp>
        <p:nvSpPr>
          <p:cNvPr id="57348" name="Slide Number Placeholder 4"/>
          <p:cNvSpPr>
            <a:spLocks noGrp="1"/>
          </p:cNvSpPr>
          <p:nvPr>
            <p:ph type="sldNum" sz="quarter" idx="10"/>
          </p:nvPr>
        </p:nvSpPr>
        <p:spPr>
          <a:noFill/>
        </p:spPr>
        <p:txBody>
          <a:bodyPr/>
          <a:lstStyle/>
          <a:p>
            <a:fld id="{14C4711E-FE75-46E0-A75E-105D9F2B3E86}" type="slidenum">
              <a:rPr lang="it-IT" smtClean="0">
                <a:latin typeface="Arial" pitchFamily="34" charset="0"/>
              </a:rPr>
              <a:pPr/>
              <a:t>11</a:t>
            </a:fld>
            <a:endParaRPr lang="it-IT">
              <a:latin typeface="Arial" pitchFamily="34" charset="0"/>
            </a:endParaRPr>
          </a:p>
        </p:txBody>
      </p:sp>
    </p:spTree>
    <p:extLst>
      <p:ext uri="{BB962C8B-B14F-4D97-AF65-F5344CB8AC3E}">
        <p14:creationId xmlns:p14="http://schemas.microsoft.com/office/powerpoint/2010/main" val="64453989"/>
      </p:ext>
    </p:extLst>
  </p:cSld>
  <p:clrMapOvr>
    <a:masterClrMapping/>
  </p:clrMapOvr>
  <p:transition/>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Slide Number Placeholder 4"/>
          <p:cNvSpPr>
            <a:spLocks noGrp="1"/>
          </p:cNvSpPr>
          <p:nvPr>
            <p:ph type="sldNum" sz="quarter" idx="10"/>
          </p:nvPr>
        </p:nvSpPr>
        <p:spPr>
          <a:xfrm>
            <a:off x="8904288" y="6092825"/>
            <a:ext cx="609600" cy="431800"/>
          </a:xfrm>
          <a:noFill/>
        </p:spPr>
        <p:txBody>
          <a:bodyPr/>
          <a:lstStyle/>
          <a:p>
            <a:fld id="{57A60054-F9B9-4EDD-B08F-D6C91CD210A0}" type="slidenum">
              <a:rPr lang="it-IT" smtClean="0">
                <a:latin typeface="Arial" pitchFamily="34" charset="0"/>
              </a:rPr>
              <a:pPr/>
              <a:t>110</a:t>
            </a:fld>
            <a:endParaRPr lang="it-IT">
              <a:latin typeface="Arial" pitchFamily="34" charset="0"/>
            </a:endParaRPr>
          </a:p>
        </p:txBody>
      </p:sp>
      <p:sp>
        <p:nvSpPr>
          <p:cNvPr id="149507" name="Rectangle 2"/>
          <p:cNvSpPr>
            <a:spLocks noGrp="1" noChangeArrowheads="1"/>
          </p:cNvSpPr>
          <p:nvPr>
            <p:ph type="title"/>
          </p:nvPr>
        </p:nvSpPr>
        <p:spPr>
          <a:xfrm>
            <a:off x="2209800" y="430213"/>
            <a:ext cx="7772400" cy="685800"/>
          </a:xfrm>
        </p:spPr>
        <p:txBody>
          <a:bodyPr>
            <a:normAutofit fontScale="90000"/>
          </a:bodyPr>
          <a:lstStyle/>
          <a:p>
            <a:r>
              <a:rPr lang="en-US" smtClean="0"/>
              <a:t>Write Driver Circuits</a:t>
            </a:r>
          </a:p>
        </p:txBody>
      </p:sp>
      <p:pic>
        <p:nvPicPr>
          <p:cNvPr id="149508" name="Picture 3" descr="we8"/>
          <p:cNvPicPr>
            <a:picLocks noChangeAspect="1" noChangeArrowheads="1"/>
          </p:cNvPicPr>
          <p:nvPr/>
        </p:nvPicPr>
        <p:blipFill>
          <a:blip r:embed="rId2" cstate="print"/>
          <a:srcRect l="4155" r="4755" b="62854"/>
          <a:stretch>
            <a:fillRect/>
          </a:stretch>
        </p:blipFill>
        <p:spPr bwMode="auto">
          <a:xfrm>
            <a:off x="1905000" y="304800"/>
            <a:ext cx="7239000" cy="5272088"/>
          </a:xfrm>
          <a:prstGeom prst="rect">
            <a:avLst/>
          </a:prstGeom>
          <a:noFill/>
          <a:ln w="9525">
            <a:noFill/>
            <a:miter lim="800000"/>
            <a:headEnd/>
            <a:tailEnd/>
          </a:ln>
        </p:spPr>
      </p:pic>
    </p:spTree>
    <p:extLst>
      <p:ext uri="{BB962C8B-B14F-4D97-AF65-F5344CB8AC3E}">
        <p14:creationId xmlns:p14="http://schemas.microsoft.com/office/powerpoint/2010/main" val="2613672671"/>
      </p:ext>
    </p:extLst>
  </p:cSld>
  <p:clrMapOvr>
    <a:masterClrMapping/>
  </p:clrMapOvr>
  <p:transition/>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Slide Number Placeholder 4"/>
          <p:cNvSpPr>
            <a:spLocks noGrp="1"/>
          </p:cNvSpPr>
          <p:nvPr>
            <p:ph type="sldNum" sz="quarter" idx="10"/>
          </p:nvPr>
        </p:nvSpPr>
        <p:spPr>
          <a:xfrm>
            <a:off x="8904288" y="6092825"/>
            <a:ext cx="609600" cy="431800"/>
          </a:xfrm>
          <a:noFill/>
        </p:spPr>
        <p:txBody>
          <a:bodyPr/>
          <a:lstStyle/>
          <a:p>
            <a:fld id="{24D28582-BD65-4534-85E0-542B6568107E}" type="slidenum">
              <a:rPr lang="it-IT" smtClean="0">
                <a:latin typeface="Arial" pitchFamily="34" charset="0"/>
              </a:rPr>
              <a:pPr/>
              <a:t>111</a:t>
            </a:fld>
            <a:endParaRPr lang="it-IT">
              <a:latin typeface="Arial" pitchFamily="34" charset="0"/>
            </a:endParaRPr>
          </a:p>
        </p:txBody>
      </p:sp>
      <p:sp>
        <p:nvSpPr>
          <p:cNvPr id="17412" name="Rectangle 2"/>
          <p:cNvSpPr>
            <a:spLocks noGrp="1" noChangeArrowheads="1"/>
          </p:cNvSpPr>
          <p:nvPr>
            <p:ph type="title"/>
          </p:nvPr>
        </p:nvSpPr>
        <p:spPr/>
        <p:txBody>
          <a:bodyPr/>
          <a:lstStyle/>
          <a:p>
            <a:r>
              <a:rPr lang="en-US" smtClean="0"/>
              <a:t>Twisted Bitlines</a:t>
            </a:r>
          </a:p>
        </p:txBody>
      </p:sp>
      <p:sp>
        <p:nvSpPr>
          <p:cNvPr id="17413" name="Rectangle 3"/>
          <p:cNvSpPr>
            <a:spLocks noGrp="1" noChangeArrowheads="1"/>
          </p:cNvSpPr>
          <p:nvPr>
            <p:ph type="body" idx="1"/>
          </p:nvPr>
        </p:nvSpPr>
        <p:spPr>
          <a:xfrm>
            <a:off x="2209800" y="1752600"/>
            <a:ext cx="7772400" cy="4114800"/>
          </a:xfrm>
        </p:spPr>
        <p:txBody>
          <a:bodyPr/>
          <a:lstStyle/>
          <a:p>
            <a:pPr marL="455613" indent="-455613"/>
            <a:r>
              <a:rPr lang="en-US" smtClean="0"/>
              <a:t>Sense amplifiers also amplify noise</a:t>
            </a:r>
          </a:p>
          <a:p>
            <a:pPr marL="855663" lvl="1"/>
            <a:r>
              <a:rPr lang="en-US" smtClean="0"/>
              <a:t>Coupling noise is severe in modern processes</a:t>
            </a:r>
          </a:p>
          <a:p>
            <a:pPr marL="855663" lvl="1"/>
            <a:r>
              <a:rPr lang="en-US" smtClean="0"/>
              <a:t>Try to couple equally onto bit and bit_b</a:t>
            </a:r>
          </a:p>
          <a:p>
            <a:pPr marL="855663" lvl="1"/>
            <a:r>
              <a:rPr lang="en-US" smtClean="0"/>
              <a:t>Done by </a:t>
            </a:r>
            <a:r>
              <a:rPr lang="en-US" i="1" smtClean="0"/>
              <a:t>twisting</a:t>
            </a:r>
            <a:r>
              <a:rPr lang="en-US" smtClean="0"/>
              <a:t> bitlines</a:t>
            </a:r>
          </a:p>
        </p:txBody>
      </p:sp>
      <p:graphicFrame>
        <p:nvGraphicFramePr>
          <p:cNvPr id="17410" name="Object 2"/>
          <p:cNvGraphicFramePr>
            <a:graphicFrameLocks noChangeAspect="1"/>
          </p:cNvGraphicFramePr>
          <p:nvPr/>
        </p:nvGraphicFramePr>
        <p:xfrm>
          <a:off x="3363914" y="3505200"/>
          <a:ext cx="3940175" cy="2514600"/>
        </p:xfrm>
        <a:graphic>
          <a:graphicData uri="http://schemas.openxmlformats.org/presentationml/2006/ole">
            <mc:AlternateContent xmlns:mc="http://schemas.openxmlformats.org/markup-compatibility/2006">
              <mc:Choice xmlns:v="urn:schemas-microsoft-com:vml" Requires="v">
                <p:oleObj spid="_x0000_s15373" name="VISIO" r:id="rId3" imgW="1940040" imgH="1143000" progId="">
                  <p:embed/>
                </p:oleObj>
              </mc:Choice>
              <mc:Fallback>
                <p:oleObj name="VISIO" r:id="rId3" imgW="1940040" imgH="1143000"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63914" y="3505200"/>
                        <a:ext cx="3940175" cy="2514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2338844502"/>
      </p:ext>
    </p:extLst>
  </p:cSld>
  <p:clrMapOvr>
    <a:masterClrMapping/>
  </p:clrMapOvr>
  <p:transition/>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Slide Number Placeholder 3"/>
          <p:cNvSpPr>
            <a:spLocks noGrp="1"/>
          </p:cNvSpPr>
          <p:nvPr>
            <p:ph type="sldNum" sz="quarter" idx="10"/>
          </p:nvPr>
        </p:nvSpPr>
        <p:spPr>
          <a:xfrm>
            <a:off x="8904288" y="6092825"/>
            <a:ext cx="609600" cy="431800"/>
          </a:xfrm>
          <a:noFill/>
        </p:spPr>
        <p:txBody>
          <a:bodyPr/>
          <a:lstStyle/>
          <a:p>
            <a:fld id="{18038BC6-1440-4E4B-AE57-28302F44E6BC}" type="slidenum">
              <a:rPr lang="it-IT" smtClean="0">
                <a:latin typeface="Arial" pitchFamily="34" charset="0"/>
              </a:rPr>
              <a:pPr/>
              <a:t>112</a:t>
            </a:fld>
            <a:endParaRPr lang="it-IT">
              <a:latin typeface="Arial" pitchFamily="34" charset="0"/>
            </a:endParaRPr>
          </a:p>
        </p:txBody>
      </p:sp>
      <p:sp>
        <p:nvSpPr>
          <p:cNvPr id="150531" name="Rectangle 2"/>
          <p:cNvSpPr>
            <a:spLocks noGrp="1" noChangeArrowheads="1"/>
          </p:cNvSpPr>
          <p:nvPr>
            <p:ph type="title"/>
          </p:nvPr>
        </p:nvSpPr>
        <p:spPr>
          <a:xfrm>
            <a:off x="1752600" y="76200"/>
            <a:ext cx="8686800" cy="838200"/>
          </a:xfrm>
        </p:spPr>
        <p:txBody>
          <a:bodyPr/>
          <a:lstStyle/>
          <a:p>
            <a:r>
              <a:rPr lang="en-US" smtClean="0"/>
              <a:t>Transposed-Bitline Architecture</a:t>
            </a:r>
            <a:endParaRPr lang="en-US" b="0" smtClean="0">
              <a:solidFill>
                <a:schemeClr val="tx1"/>
              </a:solidFill>
              <a:latin typeface="Symbol" pitchFamily="18" charset="2"/>
            </a:endParaRPr>
          </a:p>
        </p:txBody>
      </p:sp>
      <p:pic>
        <p:nvPicPr>
          <p:cNvPr id="150532" name="Picture 3"/>
          <p:cNvPicPr>
            <a:picLocks noChangeAspect="1" noChangeArrowheads="1"/>
          </p:cNvPicPr>
          <p:nvPr/>
        </p:nvPicPr>
        <p:blipFill>
          <a:blip r:embed="rId2" cstate="print"/>
          <a:srcRect/>
          <a:stretch>
            <a:fillRect/>
          </a:stretch>
        </p:blipFill>
        <p:spPr bwMode="auto">
          <a:xfrm>
            <a:off x="2514601" y="1905000"/>
            <a:ext cx="7110413" cy="4579938"/>
          </a:xfrm>
          <a:prstGeom prst="rect">
            <a:avLst/>
          </a:prstGeom>
          <a:noFill/>
          <a:ln w="12700">
            <a:noFill/>
            <a:miter lim="800000"/>
            <a:headEnd/>
            <a:tailEnd/>
          </a:ln>
        </p:spPr>
      </p:pic>
    </p:spTree>
    <p:extLst>
      <p:ext uri="{BB962C8B-B14F-4D97-AF65-F5344CB8AC3E}">
        <p14:creationId xmlns:p14="http://schemas.microsoft.com/office/powerpoint/2010/main" val="2865112908"/>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Slide Number Placeholder 2"/>
          <p:cNvSpPr>
            <a:spLocks noGrp="1"/>
          </p:cNvSpPr>
          <p:nvPr>
            <p:ph type="sldNum" sz="quarter" idx="10"/>
          </p:nvPr>
        </p:nvSpPr>
        <p:spPr>
          <a:xfrm>
            <a:off x="8904288" y="6092825"/>
            <a:ext cx="609600" cy="431800"/>
          </a:xfrm>
          <a:noFill/>
        </p:spPr>
        <p:txBody>
          <a:bodyPr/>
          <a:lstStyle/>
          <a:p>
            <a:fld id="{0B6754A4-0035-4363-B934-D034AA036CB5}" type="slidenum">
              <a:rPr lang="it-IT" smtClean="0">
                <a:latin typeface="Arial" pitchFamily="34" charset="0"/>
              </a:rPr>
              <a:pPr/>
              <a:t>113</a:t>
            </a:fld>
            <a:endParaRPr lang="it-IT">
              <a:latin typeface="Arial" pitchFamily="34" charset="0"/>
            </a:endParaRPr>
          </a:p>
        </p:txBody>
      </p:sp>
      <p:pic>
        <p:nvPicPr>
          <p:cNvPr id="151555" name="Picture 2"/>
          <p:cNvPicPr>
            <a:picLocks noChangeAspect="1" noChangeArrowheads="1"/>
          </p:cNvPicPr>
          <p:nvPr/>
        </p:nvPicPr>
        <p:blipFill>
          <a:blip r:embed="rId2" cstate="print"/>
          <a:srcRect/>
          <a:stretch>
            <a:fillRect/>
          </a:stretch>
        </p:blipFill>
        <p:spPr bwMode="auto">
          <a:xfrm>
            <a:off x="1804988" y="457200"/>
            <a:ext cx="8229600" cy="5969000"/>
          </a:xfrm>
          <a:prstGeom prst="rect">
            <a:avLst/>
          </a:prstGeom>
          <a:noFill/>
          <a:ln w="38100" algn="ctr">
            <a:noFill/>
            <a:miter lim="800000"/>
            <a:headEnd/>
            <a:tailEnd/>
          </a:ln>
        </p:spPr>
      </p:pic>
      <p:sp>
        <p:nvSpPr>
          <p:cNvPr id="151556" name="Text Box 3"/>
          <p:cNvSpPr txBox="1">
            <a:spLocks noChangeArrowheads="1"/>
          </p:cNvSpPr>
          <p:nvPr/>
        </p:nvSpPr>
        <p:spPr bwMode="auto">
          <a:xfrm>
            <a:off x="8899525" y="1981201"/>
            <a:ext cx="276038" cy="307777"/>
          </a:xfrm>
          <a:prstGeom prst="rect">
            <a:avLst/>
          </a:prstGeom>
          <a:noFill/>
          <a:ln w="9525">
            <a:solidFill>
              <a:srgbClr val="FF0000"/>
            </a:solidFill>
            <a:miter lim="800000"/>
            <a:headEnd/>
            <a:tailEnd/>
          </a:ln>
        </p:spPr>
        <p:txBody>
          <a:bodyPr wrap="none">
            <a:spAutoFit/>
          </a:bodyPr>
          <a:lstStyle/>
          <a:p>
            <a:r>
              <a:rPr lang="en-GB" sz="1400" b="1">
                <a:solidFill>
                  <a:srgbClr val="FF0000"/>
                </a:solidFill>
              </a:rPr>
              <a:t>1</a:t>
            </a:r>
            <a:endParaRPr lang="en-US" sz="1400" b="1">
              <a:solidFill>
                <a:srgbClr val="FF0000"/>
              </a:solidFill>
            </a:endParaRPr>
          </a:p>
        </p:txBody>
      </p:sp>
      <p:sp>
        <p:nvSpPr>
          <p:cNvPr id="151557" name="Text Box 4"/>
          <p:cNvSpPr txBox="1">
            <a:spLocks noChangeArrowheads="1"/>
          </p:cNvSpPr>
          <p:nvPr/>
        </p:nvSpPr>
        <p:spPr bwMode="auto">
          <a:xfrm>
            <a:off x="8899525" y="1295401"/>
            <a:ext cx="276038" cy="307777"/>
          </a:xfrm>
          <a:prstGeom prst="rect">
            <a:avLst/>
          </a:prstGeom>
          <a:noFill/>
          <a:ln w="9525">
            <a:solidFill>
              <a:srgbClr val="FF0000"/>
            </a:solidFill>
            <a:miter lim="800000"/>
            <a:headEnd/>
            <a:tailEnd/>
          </a:ln>
        </p:spPr>
        <p:txBody>
          <a:bodyPr wrap="none">
            <a:spAutoFit/>
          </a:bodyPr>
          <a:lstStyle/>
          <a:p>
            <a:r>
              <a:rPr lang="en-GB" sz="1400" b="1">
                <a:solidFill>
                  <a:srgbClr val="FF0000"/>
                </a:solidFill>
              </a:rPr>
              <a:t>2</a:t>
            </a:r>
            <a:endParaRPr lang="en-US" sz="1400" b="1">
              <a:solidFill>
                <a:srgbClr val="FF0000"/>
              </a:solidFill>
            </a:endParaRPr>
          </a:p>
        </p:txBody>
      </p:sp>
      <p:sp>
        <p:nvSpPr>
          <p:cNvPr id="151558" name="Text Box 5"/>
          <p:cNvSpPr txBox="1">
            <a:spLocks noChangeArrowheads="1"/>
          </p:cNvSpPr>
          <p:nvPr/>
        </p:nvSpPr>
        <p:spPr bwMode="auto">
          <a:xfrm>
            <a:off x="8861425" y="4257676"/>
            <a:ext cx="276038" cy="307777"/>
          </a:xfrm>
          <a:prstGeom prst="rect">
            <a:avLst/>
          </a:prstGeom>
          <a:noFill/>
          <a:ln w="9525">
            <a:solidFill>
              <a:srgbClr val="FF0000"/>
            </a:solidFill>
            <a:miter lim="800000"/>
            <a:headEnd/>
            <a:tailEnd/>
          </a:ln>
        </p:spPr>
        <p:txBody>
          <a:bodyPr wrap="none">
            <a:spAutoFit/>
          </a:bodyPr>
          <a:lstStyle/>
          <a:p>
            <a:r>
              <a:rPr lang="en-GB" sz="1400" b="1">
                <a:solidFill>
                  <a:srgbClr val="FF0000"/>
                </a:solidFill>
              </a:rPr>
              <a:t>3</a:t>
            </a:r>
            <a:endParaRPr lang="en-US" sz="1400" b="1">
              <a:solidFill>
                <a:srgbClr val="FF0000"/>
              </a:solidFill>
            </a:endParaRPr>
          </a:p>
        </p:txBody>
      </p:sp>
      <p:sp>
        <p:nvSpPr>
          <p:cNvPr id="151559" name="Text Box 6"/>
          <p:cNvSpPr txBox="1">
            <a:spLocks noChangeArrowheads="1"/>
          </p:cNvSpPr>
          <p:nvPr/>
        </p:nvSpPr>
        <p:spPr bwMode="auto">
          <a:xfrm>
            <a:off x="8839200" y="3810001"/>
            <a:ext cx="276038" cy="307777"/>
          </a:xfrm>
          <a:prstGeom prst="rect">
            <a:avLst/>
          </a:prstGeom>
          <a:noFill/>
          <a:ln w="9525">
            <a:solidFill>
              <a:srgbClr val="FF0000"/>
            </a:solidFill>
            <a:miter lim="800000"/>
            <a:headEnd/>
            <a:tailEnd/>
          </a:ln>
        </p:spPr>
        <p:txBody>
          <a:bodyPr wrap="none">
            <a:spAutoFit/>
          </a:bodyPr>
          <a:lstStyle/>
          <a:p>
            <a:r>
              <a:rPr lang="en-GB" sz="1400" b="1">
                <a:solidFill>
                  <a:srgbClr val="FF0000"/>
                </a:solidFill>
              </a:rPr>
              <a:t>4</a:t>
            </a:r>
            <a:endParaRPr lang="en-US" sz="1400" b="1">
              <a:solidFill>
                <a:srgbClr val="FF0000"/>
              </a:solidFill>
            </a:endParaRPr>
          </a:p>
        </p:txBody>
      </p:sp>
      <p:sp>
        <p:nvSpPr>
          <p:cNvPr id="151560" name="Text Box 7"/>
          <p:cNvSpPr txBox="1">
            <a:spLocks noChangeArrowheads="1"/>
          </p:cNvSpPr>
          <p:nvPr/>
        </p:nvSpPr>
        <p:spPr bwMode="auto">
          <a:xfrm>
            <a:off x="8839200" y="5172076"/>
            <a:ext cx="276038" cy="307777"/>
          </a:xfrm>
          <a:prstGeom prst="rect">
            <a:avLst/>
          </a:prstGeom>
          <a:noFill/>
          <a:ln w="9525">
            <a:solidFill>
              <a:srgbClr val="FF0000"/>
            </a:solidFill>
            <a:miter lim="800000"/>
            <a:headEnd/>
            <a:tailEnd/>
          </a:ln>
        </p:spPr>
        <p:txBody>
          <a:bodyPr wrap="none">
            <a:spAutoFit/>
          </a:bodyPr>
          <a:lstStyle/>
          <a:p>
            <a:r>
              <a:rPr lang="en-GB" sz="1400" b="1">
                <a:solidFill>
                  <a:srgbClr val="FF0000"/>
                </a:solidFill>
              </a:rPr>
              <a:t>5</a:t>
            </a:r>
            <a:endParaRPr lang="en-US" sz="1400" b="1">
              <a:solidFill>
                <a:srgbClr val="FF0000"/>
              </a:solidFill>
            </a:endParaRPr>
          </a:p>
        </p:txBody>
      </p:sp>
      <p:sp>
        <p:nvSpPr>
          <p:cNvPr id="151561" name="Text Box 8"/>
          <p:cNvSpPr txBox="1">
            <a:spLocks noChangeArrowheads="1"/>
          </p:cNvSpPr>
          <p:nvPr/>
        </p:nvSpPr>
        <p:spPr bwMode="auto">
          <a:xfrm>
            <a:off x="8839200" y="4724401"/>
            <a:ext cx="276038" cy="307777"/>
          </a:xfrm>
          <a:prstGeom prst="rect">
            <a:avLst/>
          </a:prstGeom>
          <a:noFill/>
          <a:ln w="9525">
            <a:solidFill>
              <a:srgbClr val="FF0000"/>
            </a:solidFill>
            <a:miter lim="800000"/>
            <a:headEnd/>
            <a:tailEnd/>
          </a:ln>
        </p:spPr>
        <p:txBody>
          <a:bodyPr wrap="none">
            <a:spAutoFit/>
          </a:bodyPr>
          <a:lstStyle/>
          <a:p>
            <a:r>
              <a:rPr lang="en-GB" sz="1400" b="1">
                <a:solidFill>
                  <a:srgbClr val="FF0000"/>
                </a:solidFill>
              </a:rPr>
              <a:t>6</a:t>
            </a:r>
            <a:endParaRPr lang="en-US" sz="1400" b="1">
              <a:solidFill>
                <a:srgbClr val="FF0000"/>
              </a:solidFill>
            </a:endParaRPr>
          </a:p>
        </p:txBody>
      </p:sp>
      <p:sp>
        <p:nvSpPr>
          <p:cNvPr id="151562" name="Text Box 10"/>
          <p:cNvSpPr txBox="1">
            <a:spLocks noChangeArrowheads="1"/>
          </p:cNvSpPr>
          <p:nvPr/>
        </p:nvSpPr>
        <p:spPr bwMode="auto">
          <a:xfrm>
            <a:off x="8823325" y="5638801"/>
            <a:ext cx="276038" cy="307777"/>
          </a:xfrm>
          <a:prstGeom prst="rect">
            <a:avLst/>
          </a:prstGeom>
          <a:noFill/>
          <a:ln w="9525">
            <a:solidFill>
              <a:srgbClr val="FF0000"/>
            </a:solidFill>
            <a:miter lim="800000"/>
            <a:headEnd/>
            <a:tailEnd/>
          </a:ln>
        </p:spPr>
        <p:txBody>
          <a:bodyPr wrap="none">
            <a:spAutoFit/>
          </a:bodyPr>
          <a:lstStyle/>
          <a:p>
            <a:r>
              <a:rPr lang="en-GB" sz="1400" b="1">
                <a:solidFill>
                  <a:srgbClr val="FF0000"/>
                </a:solidFill>
              </a:rPr>
              <a:t>7</a:t>
            </a:r>
            <a:endParaRPr lang="en-US" sz="1400" b="1">
              <a:solidFill>
                <a:srgbClr val="FF0000"/>
              </a:solidFill>
            </a:endParaRPr>
          </a:p>
        </p:txBody>
      </p:sp>
    </p:spTree>
    <p:extLst>
      <p:ext uri="{BB962C8B-B14F-4D97-AF65-F5344CB8AC3E}">
        <p14:creationId xmlns:p14="http://schemas.microsoft.com/office/powerpoint/2010/main" val="1813167689"/>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Slide Number Placeholder 3"/>
          <p:cNvSpPr>
            <a:spLocks noGrp="1"/>
          </p:cNvSpPr>
          <p:nvPr>
            <p:ph type="sldNum" sz="quarter" idx="10"/>
          </p:nvPr>
        </p:nvSpPr>
        <p:spPr>
          <a:xfrm>
            <a:off x="8904288" y="6092825"/>
            <a:ext cx="609600" cy="431800"/>
          </a:xfrm>
          <a:noFill/>
        </p:spPr>
        <p:txBody>
          <a:bodyPr/>
          <a:lstStyle/>
          <a:p>
            <a:fld id="{711AB7C1-AE95-4D22-B382-EDD6AD3FE690}" type="slidenum">
              <a:rPr lang="it-IT" smtClean="0">
                <a:latin typeface="Arial" pitchFamily="34" charset="0"/>
              </a:rPr>
              <a:pPr/>
              <a:t>114</a:t>
            </a:fld>
            <a:endParaRPr lang="it-IT">
              <a:latin typeface="Arial" pitchFamily="34" charset="0"/>
            </a:endParaRPr>
          </a:p>
        </p:txBody>
      </p:sp>
      <p:sp>
        <p:nvSpPr>
          <p:cNvPr id="152579" name="Rectangle 2"/>
          <p:cNvSpPr>
            <a:spLocks noGrp="1" noChangeArrowheads="1"/>
          </p:cNvSpPr>
          <p:nvPr>
            <p:ph type="title"/>
          </p:nvPr>
        </p:nvSpPr>
        <p:spPr>
          <a:xfrm>
            <a:off x="2227264" y="228600"/>
            <a:ext cx="7737475" cy="685800"/>
          </a:xfrm>
        </p:spPr>
        <p:txBody>
          <a:bodyPr/>
          <a:lstStyle/>
          <a:p>
            <a:pPr eaLnBrk="1" hangingPunct="1"/>
            <a:r>
              <a:rPr lang="en-US" sz="2100"/>
              <a:t>Review of Memory Hierarchies</a:t>
            </a:r>
          </a:p>
        </p:txBody>
      </p:sp>
      <p:sp>
        <p:nvSpPr>
          <p:cNvPr id="152580" name="Rectangle 3"/>
          <p:cNvSpPr>
            <a:spLocks noChangeArrowheads="1"/>
          </p:cNvSpPr>
          <p:nvPr/>
        </p:nvSpPr>
        <p:spPr bwMode="auto">
          <a:xfrm>
            <a:off x="5181600" y="914400"/>
            <a:ext cx="1752600" cy="1219200"/>
          </a:xfrm>
          <a:prstGeom prst="rect">
            <a:avLst/>
          </a:prstGeom>
          <a:solidFill>
            <a:srgbClr val="00FF00"/>
          </a:solidFill>
          <a:ln w="28575">
            <a:solidFill>
              <a:schemeClr val="tx1"/>
            </a:solidFill>
            <a:miter lim="800000"/>
            <a:headEnd/>
            <a:tailEnd/>
          </a:ln>
        </p:spPr>
        <p:txBody>
          <a:bodyPr wrap="none" anchor="ctr"/>
          <a:lstStyle/>
          <a:p>
            <a:pPr algn="ctr" eaLnBrk="1" hangingPunct="1"/>
            <a:r>
              <a:rPr lang="en-US">
                <a:solidFill>
                  <a:schemeClr val="bg1"/>
                </a:solidFill>
                <a:latin typeface="Arial" pitchFamily="34" charset="0"/>
                <a:cs typeface="Arial" pitchFamily="34" charset="0"/>
              </a:rPr>
              <a:t>CPU</a:t>
            </a:r>
          </a:p>
        </p:txBody>
      </p:sp>
      <p:sp>
        <p:nvSpPr>
          <p:cNvPr id="152581" name="Rectangle 4"/>
          <p:cNvSpPr>
            <a:spLocks noChangeArrowheads="1"/>
          </p:cNvSpPr>
          <p:nvPr/>
        </p:nvSpPr>
        <p:spPr bwMode="auto">
          <a:xfrm>
            <a:off x="5486400" y="2438400"/>
            <a:ext cx="1066800" cy="685800"/>
          </a:xfrm>
          <a:prstGeom prst="rect">
            <a:avLst/>
          </a:prstGeom>
          <a:solidFill>
            <a:srgbClr val="FFFF00"/>
          </a:solidFill>
          <a:ln w="28575">
            <a:solidFill>
              <a:schemeClr val="tx1"/>
            </a:solidFill>
            <a:miter lim="800000"/>
            <a:headEnd/>
            <a:tailEnd/>
          </a:ln>
        </p:spPr>
        <p:txBody>
          <a:bodyPr wrap="none" anchor="ctr"/>
          <a:lstStyle/>
          <a:p>
            <a:pPr algn="ctr" eaLnBrk="1" hangingPunct="1"/>
            <a:r>
              <a:rPr lang="en-US">
                <a:latin typeface="Arial" pitchFamily="34" charset="0"/>
                <a:cs typeface="Arial" pitchFamily="34" charset="0"/>
              </a:rPr>
              <a:t>Cache</a:t>
            </a:r>
          </a:p>
          <a:p>
            <a:pPr algn="ctr" eaLnBrk="1" hangingPunct="1"/>
            <a:r>
              <a:rPr lang="en-US">
                <a:latin typeface="Arial" pitchFamily="34" charset="0"/>
                <a:cs typeface="Arial" pitchFamily="34" charset="0"/>
              </a:rPr>
              <a:t>(SRAM)</a:t>
            </a:r>
          </a:p>
        </p:txBody>
      </p:sp>
      <p:sp>
        <p:nvSpPr>
          <p:cNvPr id="152582" name="Rectangle 5"/>
          <p:cNvSpPr>
            <a:spLocks noChangeArrowheads="1"/>
          </p:cNvSpPr>
          <p:nvPr/>
        </p:nvSpPr>
        <p:spPr bwMode="auto">
          <a:xfrm>
            <a:off x="3962400" y="3352800"/>
            <a:ext cx="4191000" cy="1219200"/>
          </a:xfrm>
          <a:prstGeom prst="rect">
            <a:avLst/>
          </a:prstGeom>
          <a:solidFill>
            <a:srgbClr val="FF00FF"/>
          </a:solidFill>
          <a:ln w="28575">
            <a:solidFill>
              <a:schemeClr val="tx1"/>
            </a:solidFill>
            <a:miter lim="800000"/>
            <a:headEnd/>
            <a:tailEnd/>
          </a:ln>
        </p:spPr>
        <p:txBody>
          <a:bodyPr wrap="none" anchor="ctr"/>
          <a:lstStyle/>
          <a:p>
            <a:pPr algn="ctr" eaLnBrk="1" hangingPunct="1"/>
            <a:r>
              <a:rPr lang="en-US">
                <a:solidFill>
                  <a:schemeClr val="bg1"/>
                </a:solidFill>
                <a:latin typeface="Arial" pitchFamily="34" charset="0"/>
                <a:cs typeface="Arial" pitchFamily="34" charset="0"/>
              </a:rPr>
              <a:t>Main Memory</a:t>
            </a:r>
          </a:p>
          <a:p>
            <a:pPr algn="ctr" eaLnBrk="1" hangingPunct="1"/>
            <a:r>
              <a:rPr lang="en-US">
                <a:solidFill>
                  <a:schemeClr val="bg1"/>
                </a:solidFill>
                <a:latin typeface="Arial" pitchFamily="34" charset="0"/>
                <a:cs typeface="Arial" pitchFamily="34" charset="0"/>
              </a:rPr>
              <a:t>(DRAM)</a:t>
            </a:r>
          </a:p>
        </p:txBody>
      </p:sp>
      <p:sp>
        <p:nvSpPr>
          <p:cNvPr id="152583" name="Rectangle 6"/>
          <p:cNvSpPr>
            <a:spLocks noChangeArrowheads="1"/>
          </p:cNvSpPr>
          <p:nvPr/>
        </p:nvSpPr>
        <p:spPr bwMode="auto">
          <a:xfrm>
            <a:off x="1905000" y="4876800"/>
            <a:ext cx="8458200" cy="1371600"/>
          </a:xfrm>
          <a:prstGeom prst="rect">
            <a:avLst/>
          </a:prstGeom>
          <a:solidFill>
            <a:srgbClr val="FF0000"/>
          </a:solidFill>
          <a:ln w="28575">
            <a:solidFill>
              <a:schemeClr val="tx1"/>
            </a:solidFill>
            <a:miter lim="800000"/>
            <a:headEnd/>
            <a:tailEnd/>
          </a:ln>
        </p:spPr>
        <p:txBody>
          <a:bodyPr wrap="none" anchor="ctr"/>
          <a:lstStyle/>
          <a:p>
            <a:pPr algn="ctr" eaLnBrk="1" hangingPunct="1"/>
            <a:r>
              <a:rPr lang="en-US">
                <a:solidFill>
                  <a:schemeClr val="bg1"/>
                </a:solidFill>
                <a:latin typeface="Arial" pitchFamily="34" charset="0"/>
                <a:cs typeface="Arial" pitchFamily="34" charset="0"/>
              </a:rPr>
              <a:t>Virtual Memory</a:t>
            </a:r>
          </a:p>
          <a:p>
            <a:pPr algn="ctr" eaLnBrk="1" hangingPunct="1"/>
            <a:r>
              <a:rPr lang="en-US">
                <a:solidFill>
                  <a:schemeClr val="bg1"/>
                </a:solidFill>
                <a:latin typeface="Arial" pitchFamily="34" charset="0"/>
                <a:cs typeface="Arial" pitchFamily="34" charset="0"/>
              </a:rPr>
              <a:t>(Hard Disk)</a:t>
            </a:r>
          </a:p>
        </p:txBody>
      </p:sp>
      <p:sp>
        <p:nvSpPr>
          <p:cNvPr id="152584" name="Line 7"/>
          <p:cNvSpPr>
            <a:spLocks noChangeShapeType="1"/>
          </p:cNvSpPr>
          <p:nvPr/>
        </p:nvSpPr>
        <p:spPr bwMode="auto">
          <a:xfrm>
            <a:off x="6019800" y="4572000"/>
            <a:ext cx="0" cy="304800"/>
          </a:xfrm>
          <a:prstGeom prst="line">
            <a:avLst/>
          </a:prstGeom>
          <a:noFill/>
          <a:ln w="28575">
            <a:solidFill>
              <a:schemeClr val="tx1"/>
            </a:solidFill>
            <a:round/>
            <a:headEnd type="triangle" w="med" len="med"/>
            <a:tailEnd type="triangle" w="med" len="med"/>
          </a:ln>
        </p:spPr>
        <p:txBody>
          <a:bodyPr/>
          <a:lstStyle/>
          <a:p>
            <a:endParaRPr lang="en-US"/>
          </a:p>
        </p:txBody>
      </p:sp>
      <p:sp>
        <p:nvSpPr>
          <p:cNvPr id="152585" name="Line 8"/>
          <p:cNvSpPr>
            <a:spLocks noChangeShapeType="1"/>
          </p:cNvSpPr>
          <p:nvPr/>
        </p:nvSpPr>
        <p:spPr bwMode="auto">
          <a:xfrm flipV="1">
            <a:off x="6019800" y="3124200"/>
            <a:ext cx="0" cy="228600"/>
          </a:xfrm>
          <a:prstGeom prst="line">
            <a:avLst/>
          </a:prstGeom>
          <a:noFill/>
          <a:ln w="28575">
            <a:solidFill>
              <a:schemeClr val="tx1"/>
            </a:solidFill>
            <a:round/>
            <a:headEnd type="triangle" w="med" len="med"/>
            <a:tailEnd type="triangle" w="med" len="med"/>
          </a:ln>
        </p:spPr>
        <p:txBody>
          <a:bodyPr/>
          <a:lstStyle/>
          <a:p>
            <a:endParaRPr lang="en-US"/>
          </a:p>
        </p:txBody>
      </p:sp>
      <p:sp>
        <p:nvSpPr>
          <p:cNvPr id="152586" name="Line 9"/>
          <p:cNvSpPr>
            <a:spLocks noChangeShapeType="1"/>
          </p:cNvSpPr>
          <p:nvPr/>
        </p:nvSpPr>
        <p:spPr bwMode="auto">
          <a:xfrm>
            <a:off x="6019800" y="2133600"/>
            <a:ext cx="0" cy="304800"/>
          </a:xfrm>
          <a:prstGeom prst="line">
            <a:avLst/>
          </a:prstGeom>
          <a:noFill/>
          <a:ln w="28575">
            <a:solidFill>
              <a:schemeClr val="tx1"/>
            </a:solidFill>
            <a:round/>
            <a:headEnd type="triangle" w="med" len="med"/>
            <a:tailEnd type="triangle" w="med" len="med"/>
          </a:ln>
        </p:spPr>
        <p:txBody>
          <a:bodyPr/>
          <a:lstStyle/>
          <a:p>
            <a:endParaRPr lang="en-US"/>
          </a:p>
        </p:txBody>
      </p:sp>
      <p:sp>
        <p:nvSpPr>
          <p:cNvPr id="152587" name="Line 10"/>
          <p:cNvSpPr>
            <a:spLocks noChangeShapeType="1"/>
          </p:cNvSpPr>
          <p:nvPr/>
        </p:nvSpPr>
        <p:spPr bwMode="auto">
          <a:xfrm flipV="1">
            <a:off x="9296400" y="2286000"/>
            <a:ext cx="0" cy="2438400"/>
          </a:xfrm>
          <a:prstGeom prst="line">
            <a:avLst/>
          </a:prstGeom>
          <a:noFill/>
          <a:ln w="28575">
            <a:solidFill>
              <a:schemeClr val="tx1"/>
            </a:solidFill>
            <a:round/>
            <a:headEnd/>
            <a:tailEnd type="triangle" w="med" len="med"/>
          </a:ln>
        </p:spPr>
        <p:txBody>
          <a:bodyPr/>
          <a:lstStyle/>
          <a:p>
            <a:endParaRPr lang="en-US"/>
          </a:p>
        </p:txBody>
      </p:sp>
      <p:sp>
        <p:nvSpPr>
          <p:cNvPr id="152588" name="Text Box 11"/>
          <p:cNvSpPr txBox="1">
            <a:spLocks noChangeArrowheads="1"/>
          </p:cNvSpPr>
          <p:nvPr/>
        </p:nvSpPr>
        <p:spPr bwMode="auto">
          <a:xfrm rot="-5400000">
            <a:off x="8651082" y="3388519"/>
            <a:ext cx="1962150" cy="366713"/>
          </a:xfrm>
          <a:prstGeom prst="rect">
            <a:avLst/>
          </a:prstGeom>
          <a:noFill/>
          <a:ln w="9525">
            <a:noFill/>
            <a:miter lim="800000"/>
            <a:headEnd/>
            <a:tailEnd/>
          </a:ln>
        </p:spPr>
        <p:txBody>
          <a:bodyPr wrap="none">
            <a:spAutoFit/>
          </a:bodyPr>
          <a:lstStyle/>
          <a:p>
            <a:pPr eaLnBrk="1" hangingPunct="1"/>
            <a:r>
              <a:rPr lang="en-US">
                <a:latin typeface="Arial" pitchFamily="34" charset="0"/>
                <a:cs typeface="Arial" pitchFamily="34" charset="0"/>
              </a:rPr>
              <a:t>Increasing Speed</a:t>
            </a:r>
          </a:p>
        </p:txBody>
      </p:sp>
      <p:sp>
        <p:nvSpPr>
          <p:cNvPr id="152589" name="Line 12"/>
          <p:cNvSpPr>
            <a:spLocks noChangeShapeType="1"/>
          </p:cNvSpPr>
          <p:nvPr/>
        </p:nvSpPr>
        <p:spPr bwMode="auto">
          <a:xfrm flipV="1">
            <a:off x="2590800" y="2286000"/>
            <a:ext cx="0" cy="2438400"/>
          </a:xfrm>
          <a:prstGeom prst="line">
            <a:avLst/>
          </a:prstGeom>
          <a:noFill/>
          <a:ln w="28575">
            <a:solidFill>
              <a:schemeClr val="tx1"/>
            </a:solidFill>
            <a:round/>
            <a:headEnd type="triangle" w="med" len="med"/>
            <a:tailEnd/>
          </a:ln>
        </p:spPr>
        <p:txBody>
          <a:bodyPr/>
          <a:lstStyle/>
          <a:p>
            <a:endParaRPr lang="en-US"/>
          </a:p>
        </p:txBody>
      </p:sp>
      <p:sp>
        <p:nvSpPr>
          <p:cNvPr id="152590" name="Text Box 13"/>
          <p:cNvSpPr txBox="1">
            <a:spLocks noChangeArrowheads="1"/>
          </p:cNvSpPr>
          <p:nvPr/>
        </p:nvSpPr>
        <p:spPr bwMode="auto">
          <a:xfrm rot="-5400000">
            <a:off x="1145382" y="3198019"/>
            <a:ext cx="2190750" cy="366713"/>
          </a:xfrm>
          <a:prstGeom prst="rect">
            <a:avLst/>
          </a:prstGeom>
          <a:noFill/>
          <a:ln w="9525">
            <a:noFill/>
            <a:miter lim="800000"/>
            <a:headEnd/>
            <a:tailEnd/>
          </a:ln>
        </p:spPr>
        <p:txBody>
          <a:bodyPr wrap="none">
            <a:spAutoFit/>
          </a:bodyPr>
          <a:lstStyle/>
          <a:p>
            <a:pPr eaLnBrk="1" hangingPunct="1"/>
            <a:r>
              <a:rPr lang="en-US">
                <a:latin typeface="Arial" pitchFamily="34" charset="0"/>
                <a:cs typeface="Arial" pitchFamily="34" charset="0"/>
              </a:rPr>
              <a:t>Increasing Capacity</a:t>
            </a:r>
          </a:p>
        </p:txBody>
      </p:sp>
      <p:sp>
        <p:nvSpPr>
          <p:cNvPr id="152591" name="Line 14"/>
          <p:cNvSpPr>
            <a:spLocks noChangeShapeType="1"/>
          </p:cNvSpPr>
          <p:nvPr/>
        </p:nvSpPr>
        <p:spPr bwMode="auto">
          <a:xfrm flipH="1">
            <a:off x="3581400" y="2362200"/>
            <a:ext cx="228600" cy="0"/>
          </a:xfrm>
          <a:prstGeom prst="line">
            <a:avLst/>
          </a:prstGeom>
          <a:noFill/>
          <a:ln w="28575">
            <a:solidFill>
              <a:schemeClr val="tx1"/>
            </a:solidFill>
            <a:round/>
            <a:headEnd/>
            <a:tailEnd/>
          </a:ln>
        </p:spPr>
        <p:txBody>
          <a:bodyPr/>
          <a:lstStyle/>
          <a:p>
            <a:endParaRPr lang="en-US"/>
          </a:p>
        </p:txBody>
      </p:sp>
      <p:sp>
        <p:nvSpPr>
          <p:cNvPr id="152592" name="Line 15"/>
          <p:cNvSpPr>
            <a:spLocks noChangeShapeType="1"/>
          </p:cNvSpPr>
          <p:nvPr/>
        </p:nvSpPr>
        <p:spPr bwMode="auto">
          <a:xfrm>
            <a:off x="3581400" y="2362200"/>
            <a:ext cx="0" cy="2209800"/>
          </a:xfrm>
          <a:prstGeom prst="line">
            <a:avLst/>
          </a:prstGeom>
          <a:noFill/>
          <a:ln w="28575">
            <a:solidFill>
              <a:schemeClr val="tx1"/>
            </a:solidFill>
            <a:round/>
            <a:headEnd/>
            <a:tailEnd/>
          </a:ln>
        </p:spPr>
        <p:txBody>
          <a:bodyPr/>
          <a:lstStyle/>
          <a:p>
            <a:endParaRPr lang="en-US"/>
          </a:p>
        </p:txBody>
      </p:sp>
      <p:sp>
        <p:nvSpPr>
          <p:cNvPr id="152593" name="Line 16"/>
          <p:cNvSpPr>
            <a:spLocks noChangeShapeType="1"/>
          </p:cNvSpPr>
          <p:nvPr/>
        </p:nvSpPr>
        <p:spPr bwMode="auto">
          <a:xfrm>
            <a:off x="3581400" y="4572000"/>
            <a:ext cx="228600" cy="0"/>
          </a:xfrm>
          <a:prstGeom prst="line">
            <a:avLst/>
          </a:prstGeom>
          <a:noFill/>
          <a:ln w="28575">
            <a:solidFill>
              <a:schemeClr val="tx1"/>
            </a:solidFill>
            <a:round/>
            <a:headEnd/>
            <a:tailEnd/>
          </a:ln>
        </p:spPr>
        <p:txBody>
          <a:bodyPr/>
          <a:lstStyle/>
          <a:p>
            <a:endParaRPr lang="en-US"/>
          </a:p>
        </p:txBody>
      </p:sp>
      <p:sp>
        <p:nvSpPr>
          <p:cNvPr id="152594" name="Text Box 17"/>
          <p:cNvSpPr txBox="1">
            <a:spLocks noChangeArrowheads="1"/>
          </p:cNvSpPr>
          <p:nvPr/>
        </p:nvSpPr>
        <p:spPr bwMode="auto">
          <a:xfrm rot="-5400000">
            <a:off x="2345532" y="3293269"/>
            <a:ext cx="1924050" cy="366713"/>
          </a:xfrm>
          <a:prstGeom prst="rect">
            <a:avLst/>
          </a:prstGeom>
          <a:noFill/>
          <a:ln w="9525">
            <a:noFill/>
            <a:miter lim="800000"/>
            <a:headEnd/>
            <a:tailEnd/>
          </a:ln>
        </p:spPr>
        <p:txBody>
          <a:bodyPr wrap="none">
            <a:spAutoFit/>
          </a:bodyPr>
          <a:lstStyle/>
          <a:p>
            <a:pPr eaLnBrk="1" hangingPunct="1"/>
            <a:r>
              <a:rPr lang="en-US">
                <a:latin typeface="Arial" pitchFamily="34" charset="0"/>
                <a:cs typeface="Arial" pitchFamily="34" charset="0"/>
              </a:rPr>
              <a:t>Physical Memory</a:t>
            </a:r>
          </a:p>
        </p:txBody>
      </p:sp>
    </p:spTree>
    <p:extLst>
      <p:ext uri="{BB962C8B-B14F-4D97-AF65-F5344CB8AC3E}">
        <p14:creationId xmlns:p14="http://schemas.microsoft.com/office/powerpoint/2010/main" val="3582659312"/>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Slide Number Placeholder 4"/>
          <p:cNvSpPr>
            <a:spLocks noGrp="1"/>
          </p:cNvSpPr>
          <p:nvPr>
            <p:ph type="sldNum" sz="quarter" idx="10"/>
          </p:nvPr>
        </p:nvSpPr>
        <p:spPr>
          <a:xfrm>
            <a:off x="8904288" y="6092825"/>
            <a:ext cx="609600" cy="431800"/>
          </a:xfrm>
          <a:noFill/>
        </p:spPr>
        <p:txBody>
          <a:bodyPr/>
          <a:lstStyle/>
          <a:p>
            <a:fld id="{02F329A0-3BA8-4369-9024-1B200DA9F091}" type="slidenum">
              <a:rPr lang="it-IT" smtClean="0">
                <a:latin typeface="Arial" pitchFamily="34" charset="0"/>
              </a:rPr>
              <a:pPr/>
              <a:t>115</a:t>
            </a:fld>
            <a:endParaRPr lang="it-IT">
              <a:latin typeface="Arial" pitchFamily="34" charset="0"/>
            </a:endParaRPr>
          </a:p>
        </p:txBody>
      </p:sp>
      <p:sp>
        <p:nvSpPr>
          <p:cNvPr id="153603" name="Rectangle 2"/>
          <p:cNvSpPr>
            <a:spLocks noChangeArrowheads="1"/>
          </p:cNvSpPr>
          <p:nvPr/>
        </p:nvSpPr>
        <p:spPr bwMode="auto">
          <a:xfrm>
            <a:off x="8951913" y="1825626"/>
            <a:ext cx="1638300" cy="920765"/>
          </a:xfrm>
          <a:prstGeom prst="rect">
            <a:avLst/>
          </a:prstGeom>
          <a:noFill/>
          <a:ln w="12700">
            <a:noFill/>
            <a:miter lim="800000"/>
            <a:headEnd/>
            <a:tailEnd/>
          </a:ln>
        </p:spPr>
        <p:txBody>
          <a:bodyPr lIns="90488" tIns="44450" rIns="90488" bIns="44450">
            <a:spAutoFit/>
          </a:bodyPr>
          <a:lstStyle/>
          <a:p>
            <a:r>
              <a:rPr lang="en-US">
                <a:latin typeface="Arial" pitchFamily="34" charset="0"/>
              </a:rPr>
              <a:t>µProc</a:t>
            </a:r>
          </a:p>
          <a:p>
            <a:r>
              <a:rPr lang="en-US">
                <a:latin typeface="Arial" pitchFamily="34" charset="0"/>
              </a:rPr>
              <a:t>60%/yr.</a:t>
            </a:r>
          </a:p>
          <a:p>
            <a:r>
              <a:rPr lang="en-US">
                <a:latin typeface="Arial" pitchFamily="34" charset="0"/>
              </a:rPr>
              <a:t>(2X/1.5yr)</a:t>
            </a:r>
          </a:p>
        </p:txBody>
      </p:sp>
      <p:sp>
        <p:nvSpPr>
          <p:cNvPr id="153604" name="Rectangle 3"/>
          <p:cNvSpPr>
            <a:spLocks noChangeArrowheads="1"/>
          </p:cNvSpPr>
          <p:nvPr/>
        </p:nvSpPr>
        <p:spPr bwMode="auto">
          <a:xfrm>
            <a:off x="8916989" y="4137026"/>
            <a:ext cx="1673225" cy="920765"/>
          </a:xfrm>
          <a:prstGeom prst="rect">
            <a:avLst/>
          </a:prstGeom>
          <a:noFill/>
          <a:ln w="12700">
            <a:noFill/>
            <a:miter lim="800000"/>
            <a:headEnd/>
            <a:tailEnd/>
          </a:ln>
        </p:spPr>
        <p:txBody>
          <a:bodyPr lIns="90488" tIns="44450" rIns="90488" bIns="44450">
            <a:spAutoFit/>
          </a:bodyPr>
          <a:lstStyle/>
          <a:p>
            <a:r>
              <a:rPr lang="en-US">
                <a:latin typeface="Arial" pitchFamily="34" charset="0"/>
              </a:rPr>
              <a:t>DRAM</a:t>
            </a:r>
          </a:p>
          <a:p>
            <a:r>
              <a:rPr lang="en-US">
                <a:latin typeface="Arial" pitchFamily="34" charset="0"/>
              </a:rPr>
              <a:t>9%/yr.</a:t>
            </a:r>
          </a:p>
          <a:p>
            <a:r>
              <a:rPr lang="en-US">
                <a:latin typeface="Arial" pitchFamily="34" charset="0"/>
              </a:rPr>
              <a:t>(2X/10 yrs)</a:t>
            </a:r>
          </a:p>
        </p:txBody>
      </p:sp>
      <p:sp>
        <p:nvSpPr>
          <p:cNvPr id="153605" name="Arc 4"/>
          <p:cNvSpPr>
            <a:spLocks/>
          </p:cNvSpPr>
          <p:nvPr/>
        </p:nvSpPr>
        <p:spPr bwMode="auto">
          <a:xfrm>
            <a:off x="8434388" y="4284664"/>
            <a:ext cx="558800" cy="187325"/>
          </a:xfrm>
          <a:custGeom>
            <a:avLst/>
            <a:gdLst>
              <a:gd name="T0" fmla="*/ 0 w 21600"/>
              <a:gd name="T1" fmla="*/ 2147483647 h 21600"/>
              <a:gd name="T2" fmla="*/ 2147483647 w 21600"/>
              <a:gd name="T3" fmla="*/ 0 h 21600"/>
              <a:gd name="T4" fmla="*/ 2147483647 w 21600"/>
              <a:gd name="T5" fmla="*/ 2147483647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0" y="21600"/>
                </a:moveTo>
                <a:cubicBezTo>
                  <a:pt x="0" y="9694"/>
                  <a:pt x="9633" y="33"/>
                  <a:pt x="21539" y="0"/>
                </a:cubicBezTo>
              </a:path>
              <a:path w="21600" h="21600" stroke="0" extrusionOk="0">
                <a:moveTo>
                  <a:pt x="0" y="21600"/>
                </a:moveTo>
                <a:cubicBezTo>
                  <a:pt x="0" y="9694"/>
                  <a:pt x="9633" y="33"/>
                  <a:pt x="21539" y="0"/>
                </a:cubicBezTo>
                <a:lnTo>
                  <a:pt x="21600" y="21600"/>
                </a:lnTo>
                <a:close/>
              </a:path>
            </a:pathLst>
          </a:custGeom>
          <a:noFill/>
          <a:ln w="25400" cap="rnd">
            <a:solidFill>
              <a:schemeClr val="tx1"/>
            </a:solidFill>
            <a:round/>
            <a:headEnd type="triangle" w="med" len="med"/>
            <a:tailEnd/>
          </a:ln>
        </p:spPr>
        <p:txBody>
          <a:bodyPr wrap="none" anchor="ctr"/>
          <a:lstStyle/>
          <a:p>
            <a:endParaRPr lang="en-US"/>
          </a:p>
        </p:txBody>
      </p:sp>
      <p:sp>
        <p:nvSpPr>
          <p:cNvPr id="153606" name="Line 5"/>
          <p:cNvSpPr>
            <a:spLocks noChangeShapeType="1"/>
          </p:cNvSpPr>
          <p:nvPr/>
        </p:nvSpPr>
        <p:spPr bwMode="auto">
          <a:xfrm>
            <a:off x="3149600" y="4083050"/>
            <a:ext cx="12700" cy="0"/>
          </a:xfrm>
          <a:prstGeom prst="line">
            <a:avLst/>
          </a:prstGeom>
          <a:noFill/>
          <a:ln w="12700">
            <a:solidFill>
              <a:srgbClr val="000000"/>
            </a:solidFill>
            <a:round/>
            <a:headEnd/>
            <a:tailEnd/>
          </a:ln>
        </p:spPr>
        <p:txBody>
          <a:bodyPr wrap="none" anchor="ctr"/>
          <a:lstStyle/>
          <a:p>
            <a:endParaRPr lang="en-US"/>
          </a:p>
        </p:txBody>
      </p:sp>
      <p:sp>
        <p:nvSpPr>
          <p:cNvPr id="153607" name="Line 6"/>
          <p:cNvSpPr>
            <a:spLocks noChangeShapeType="1"/>
          </p:cNvSpPr>
          <p:nvPr/>
        </p:nvSpPr>
        <p:spPr bwMode="auto">
          <a:xfrm>
            <a:off x="3225800" y="4083050"/>
            <a:ext cx="12700" cy="0"/>
          </a:xfrm>
          <a:prstGeom prst="line">
            <a:avLst/>
          </a:prstGeom>
          <a:noFill/>
          <a:ln w="12700">
            <a:solidFill>
              <a:srgbClr val="000000"/>
            </a:solidFill>
            <a:round/>
            <a:headEnd/>
            <a:tailEnd/>
          </a:ln>
        </p:spPr>
        <p:txBody>
          <a:bodyPr wrap="none" anchor="ctr"/>
          <a:lstStyle/>
          <a:p>
            <a:endParaRPr lang="en-US"/>
          </a:p>
        </p:txBody>
      </p:sp>
      <p:sp>
        <p:nvSpPr>
          <p:cNvPr id="153608" name="Line 7"/>
          <p:cNvSpPr>
            <a:spLocks noChangeShapeType="1"/>
          </p:cNvSpPr>
          <p:nvPr/>
        </p:nvSpPr>
        <p:spPr bwMode="auto">
          <a:xfrm>
            <a:off x="3302000" y="4083050"/>
            <a:ext cx="12700" cy="0"/>
          </a:xfrm>
          <a:prstGeom prst="line">
            <a:avLst/>
          </a:prstGeom>
          <a:noFill/>
          <a:ln w="12700">
            <a:solidFill>
              <a:srgbClr val="000000"/>
            </a:solidFill>
            <a:round/>
            <a:headEnd/>
            <a:tailEnd/>
          </a:ln>
        </p:spPr>
        <p:txBody>
          <a:bodyPr wrap="none" anchor="ctr"/>
          <a:lstStyle/>
          <a:p>
            <a:endParaRPr lang="en-US"/>
          </a:p>
        </p:txBody>
      </p:sp>
      <p:sp>
        <p:nvSpPr>
          <p:cNvPr id="153609" name="Line 8"/>
          <p:cNvSpPr>
            <a:spLocks noChangeShapeType="1"/>
          </p:cNvSpPr>
          <p:nvPr/>
        </p:nvSpPr>
        <p:spPr bwMode="auto">
          <a:xfrm>
            <a:off x="3378200" y="4083050"/>
            <a:ext cx="12700" cy="0"/>
          </a:xfrm>
          <a:prstGeom prst="line">
            <a:avLst/>
          </a:prstGeom>
          <a:noFill/>
          <a:ln w="12700">
            <a:solidFill>
              <a:srgbClr val="000000"/>
            </a:solidFill>
            <a:round/>
            <a:headEnd/>
            <a:tailEnd/>
          </a:ln>
        </p:spPr>
        <p:txBody>
          <a:bodyPr wrap="none" anchor="ctr"/>
          <a:lstStyle/>
          <a:p>
            <a:endParaRPr lang="en-US"/>
          </a:p>
        </p:txBody>
      </p:sp>
      <p:sp>
        <p:nvSpPr>
          <p:cNvPr id="153610" name="Line 9"/>
          <p:cNvSpPr>
            <a:spLocks noChangeShapeType="1"/>
          </p:cNvSpPr>
          <p:nvPr/>
        </p:nvSpPr>
        <p:spPr bwMode="auto">
          <a:xfrm>
            <a:off x="3454400" y="4083050"/>
            <a:ext cx="12700" cy="0"/>
          </a:xfrm>
          <a:prstGeom prst="line">
            <a:avLst/>
          </a:prstGeom>
          <a:noFill/>
          <a:ln w="12700">
            <a:solidFill>
              <a:srgbClr val="000000"/>
            </a:solidFill>
            <a:round/>
            <a:headEnd/>
            <a:tailEnd/>
          </a:ln>
        </p:spPr>
        <p:txBody>
          <a:bodyPr wrap="none" anchor="ctr"/>
          <a:lstStyle/>
          <a:p>
            <a:endParaRPr lang="en-US"/>
          </a:p>
        </p:txBody>
      </p:sp>
      <p:sp>
        <p:nvSpPr>
          <p:cNvPr id="153611" name="Line 10"/>
          <p:cNvSpPr>
            <a:spLocks noChangeShapeType="1"/>
          </p:cNvSpPr>
          <p:nvPr/>
        </p:nvSpPr>
        <p:spPr bwMode="auto">
          <a:xfrm>
            <a:off x="3530600" y="4083050"/>
            <a:ext cx="12700" cy="0"/>
          </a:xfrm>
          <a:prstGeom prst="line">
            <a:avLst/>
          </a:prstGeom>
          <a:noFill/>
          <a:ln w="12700">
            <a:solidFill>
              <a:srgbClr val="000000"/>
            </a:solidFill>
            <a:round/>
            <a:headEnd/>
            <a:tailEnd/>
          </a:ln>
        </p:spPr>
        <p:txBody>
          <a:bodyPr wrap="none" anchor="ctr"/>
          <a:lstStyle/>
          <a:p>
            <a:endParaRPr lang="en-US"/>
          </a:p>
        </p:txBody>
      </p:sp>
      <p:sp>
        <p:nvSpPr>
          <p:cNvPr id="153612" name="Line 11"/>
          <p:cNvSpPr>
            <a:spLocks noChangeShapeType="1"/>
          </p:cNvSpPr>
          <p:nvPr/>
        </p:nvSpPr>
        <p:spPr bwMode="auto">
          <a:xfrm>
            <a:off x="3606800" y="4083050"/>
            <a:ext cx="12700" cy="0"/>
          </a:xfrm>
          <a:prstGeom prst="line">
            <a:avLst/>
          </a:prstGeom>
          <a:noFill/>
          <a:ln w="12700">
            <a:solidFill>
              <a:srgbClr val="000000"/>
            </a:solidFill>
            <a:round/>
            <a:headEnd/>
            <a:tailEnd/>
          </a:ln>
        </p:spPr>
        <p:txBody>
          <a:bodyPr wrap="none" anchor="ctr"/>
          <a:lstStyle/>
          <a:p>
            <a:endParaRPr lang="en-US"/>
          </a:p>
        </p:txBody>
      </p:sp>
      <p:sp>
        <p:nvSpPr>
          <p:cNvPr id="153613" name="Line 12"/>
          <p:cNvSpPr>
            <a:spLocks noChangeShapeType="1"/>
          </p:cNvSpPr>
          <p:nvPr/>
        </p:nvSpPr>
        <p:spPr bwMode="auto">
          <a:xfrm>
            <a:off x="3683000" y="4083050"/>
            <a:ext cx="12700" cy="0"/>
          </a:xfrm>
          <a:prstGeom prst="line">
            <a:avLst/>
          </a:prstGeom>
          <a:noFill/>
          <a:ln w="12700">
            <a:solidFill>
              <a:srgbClr val="000000"/>
            </a:solidFill>
            <a:round/>
            <a:headEnd/>
            <a:tailEnd/>
          </a:ln>
        </p:spPr>
        <p:txBody>
          <a:bodyPr wrap="none" anchor="ctr"/>
          <a:lstStyle/>
          <a:p>
            <a:endParaRPr lang="en-US"/>
          </a:p>
        </p:txBody>
      </p:sp>
      <p:sp>
        <p:nvSpPr>
          <p:cNvPr id="153614" name="Line 13"/>
          <p:cNvSpPr>
            <a:spLocks noChangeShapeType="1"/>
          </p:cNvSpPr>
          <p:nvPr/>
        </p:nvSpPr>
        <p:spPr bwMode="auto">
          <a:xfrm>
            <a:off x="3759200" y="4083050"/>
            <a:ext cx="12700" cy="0"/>
          </a:xfrm>
          <a:prstGeom prst="line">
            <a:avLst/>
          </a:prstGeom>
          <a:noFill/>
          <a:ln w="12700">
            <a:solidFill>
              <a:srgbClr val="000000"/>
            </a:solidFill>
            <a:round/>
            <a:headEnd/>
            <a:tailEnd/>
          </a:ln>
        </p:spPr>
        <p:txBody>
          <a:bodyPr wrap="none" anchor="ctr"/>
          <a:lstStyle/>
          <a:p>
            <a:endParaRPr lang="en-US"/>
          </a:p>
        </p:txBody>
      </p:sp>
      <p:sp>
        <p:nvSpPr>
          <p:cNvPr id="153615" name="Line 14"/>
          <p:cNvSpPr>
            <a:spLocks noChangeShapeType="1"/>
          </p:cNvSpPr>
          <p:nvPr/>
        </p:nvSpPr>
        <p:spPr bwMode="auto">
          <a:xfrm>
            <a:off x="3835400" y="4083050"/>
            <a:ext cx="12700" cy="0"/>
          </a:xfrm>
          <a:prstGeom prst="line">
            <a:avLst/>
          </a:prstGeom>
          <a:noFill/>
          <a:ln w="12700">
            <a:solidFill>
              <a:srgbClr val="000000"/>
            </a:solidFill>
            <a:round/>
            <a:headEnd/>
            <a:tailEnd/>
          </a:ln>
        </p:spPr>
        <p:txBody>
          <a:bodyPr wrap="none" anchor="ctr"/>
          <a:lstStyle/>
          <a:p>
            <a:endParaRPr lang="en-US"/>
          </a:p>
        </p:txBody>
      </p:sp>
      <p:sp>
        <p:nvSpPr>
          <p:cNvPr id="153616" name="Line 15"/>
          <p:cNvSpPr>
            <a:spLocks noChangeShapeType="1"/>
          </p:cNvSpPr>
          <p:nvPr/>
        </p:nvSpPr>
        <p:spPr bwMode="auto">
          <a:xfrm>
            <a:off x="3911600" y="4083050"/>
            <a:ext cx="12700" cy="0"/>
          </a:xfrm>
          <a:prstGeom prst="line">
            <a:avLst/>
          </a:prstGeom>
          <a:noFill/>
          <a:ln w="12700">
            <a:solidFill>
              <a:srgbClr val="000000"/>
            </a:solidFill>
            <a:round/>
            <a:headEnd/>
            <a:tailEnd/>
          </a:ln>
        </p:spPr>
        <p:txBody>
          <a:bodyPr wrap="none" anchor="ctr"/>
          <a:lstStyle/>
          <a:p>
            <a:endParaRPr lang="en-US"/>
          </a:p>
        </p:txBody>
      </p:sp>
      <p:sp>
        <p:nvSpPr>
          <p:cNvPr id="153617" name="Line 16"/>
          <p:cNvSpPr>
            <a:spLocks noChangeShapeType="1"/>
          </p:cNvSpPr>
          <p:nvPr/>
        </p:nvSpPr>
        <p:spPr bwMode="auto">
          <a:xfrm>
            <a:off x="3987800" y="4083050"/>
            <a:ext cx="12700" cy="0"/>
          </a:xfrm>
          <a:prstGeom prst="line">
            <a:avLst/>
          </a:prstGeom>
          <a:noFill/>
          <a:ln w="12700">
            <a:solidFill>
              <a:srgbClr val="000000"/>
            </a:solidFill>
            <a:round/>
            <a:headEnd/>
            <a:tailEnd/>
          </a:ln>
        </p:spPr>
        <p:txBody>
          <a:bodyPr wrap="none" anchor="ctr"/>
          <a:lstStyle/>
          <a:p>
            <a:endParaRPr lang="en-US"/>
          </a:p>
        </p:txBody>
      </p:sp>
      <p:sp>
        <p:nvSpPr>
          <p:cNvPr id="153618" name="Line 17"/>
          <p:cNvSpPr>
            <a:spLocks noChangeShapeType="1"/>
          </p:cNvSpPr>
          <p:nvPr/>
        </p:nvSpPr>
        <p:spPr bwMode="auto">
          <a:xfrm>
            <a:off x="4064000" y="4083050"/>
            <a:ext cx="12700" cy="0"/>
          </a:xfrm>
          <a:prstGeom prst="line">
            <a:avLst/>
          </a:prstGeom>
          <a:noFill/>
          <a:ln w="12700">
            <a:solidFill>
              <a:srgbClr val="000000"/>
            </a:solidFill>
            <a:round/>
            <a:headEnd/>
            <a:tailEnd/>
          </a:ln>
        </p:spPr>
        <p:txBody>
          <a:bodyPr wrap="none" anchor="ctr"/>
          <a:lstStyle/>
          <a:p>
            <a:endParaRPr lang="en-US"/>
          </a:p>
        </p:txBody>
      </p:sp>
      <p:sp>
        <p:nvSpPr>
          <p:cNvPr id="153619" name="Line 18"/>
          <p:cNvSpPr>
            <a:spLocks noChangeShapeType="1"/>
          </p:cNvSpPr>
          <p:nvPr/>
        </p:nvSpPr>
        <p:spPr bwMode="auto">
          <a:xfrm>
            <a:off x="4140200" y="4083050"/>
            <a:ext cx="12700" cy="0"/>
          </a:xfrm>
          <a:prstGeom prst="line">
            <a:avLst/>
          </a:prstGeom>
          <a:noFill/>
          <a:ln w="12700">
            <a:solidFill>
              <a:srgbClr val="000000"/>
            </a:solidFill>
            <a:round/>
            <a:headEnd/>
            <a:tailEnd/>
          </a:ln>
        </p:spPr>
        <p:txBody>
          <a:bodyPr wrap="none" anchor="ctr"/>
          <a:lstStyle/>
          <a:p>
            <a:endParaRPr lang="en-US"/>
          </a:p>
        </p:txBody>
      </p:sp>
      <p:sp>
        <p:nvSpPr>
          <p:cNvPr id="153620" name="Line 19"/>
          <p:cNvSpPr>
            <a:spLocks noChangeShapeType="1"/>
          </p:cNvSpPr>
          <p:nvPr/>
        </p:nvSpPr>
        <p:spPr bwMode="auto">
          <a:xfrm>
            <a:off x="4216400" y="4083050"/>
            <a:ext cx="12700" cy="0"/>
          </a:xfrm>
          <a:prstGeom prst="line">
            <a:avLst/>
          </a:prstGeom>
          <a:noFill/>
          <a:ln w="12700">
            <a:solidFill>
              <a:srgbClr val="000000"/>
            </a:solidFill>
            <a:round/>
            <a:headEnd/>
            <a:tailEnd/>
          </a:ln>
        </p:spPr>
        <p:txBody>
          <a:bodyPr wrap="none" anchor="ctr"/>
          <a:lstStyle/>
          <a:p>
            <a:endParaRPr lang="en-US"/>
          </a:p>
        </p:txBody>
      </p:sp>
      <p:sp>
        <p:nvSpPr>
          <p:cNvPr id="153621" name="Line 20"/>
          <p:cNvSpPr>
            <a:spLocks noChangeShapeType="1"/>
          </p:cNvSpPr>
          <p:nvPr/>
        </p:nvSpPr>
        <p:spPr bwMode="auto">
          <a:xfrm>
            <a:off x="4292600" y="4083050"/>
            <a:ext cx="12700" cy="0"/>
          </a:xfrm>
          <a:prstGeom prst="line">
            <a:avLst/>
          </a:prstGeom>
          <a:noFill/>
          <a:ln w="12700">
            <a:solidFill>
              <a:srgbClr val="000000"/>
            </a:solidFill>
            <a:round/>
            <a:headEnd/>
            <a:tailEnd/>
          </a:ln>
        </p:spPr>
        <p:txBody>
          <a:bodyPr wrap="none" anchor="ctr"/>
          <a:lstStyle/>
          <a:p>
            <a:endParaRPr lang="en-US"/>
          </a:p>
        </p:txBody>
      </p:sp>
      <p:sp>
        <p:nvSpPr>
          <p:cNvPr id="153622" name="Line 21"/>
          <p:cNvSpPr>
            <a:spLocks noChangeShapeType="1"/>
          </p:cNvSpPr>
          <p:nvPr/>
        </p:nvSpPr>
        <p:spPr bwMode="auto">
          <a:xfrm>
            <a:off x="4368800" y="4083050"/>
            <a:ext cx="12700" cy="0"/>
          </a:xfrm>
          <a:prstGeom prst="line">
            <a:avLst/>
          </a:prstGeom>
          <a:noFill/>
          <a:ln w="12700">
            <a:solidFill>
              <a:srgbClr val="000000"/>
            </a:solidFill>
            <a:round/>
            <a:headEnd/>
            <a:tailEnd/>
          </a:ln>
        </p:spPr>
        <p:txBody>
          <a:bodyPr wrap="none" anchor="ctr"/>
          <a:lstStyle/>
          <a:p>
            <a:endParaRPr lang="en-US"/>
          </a:p>
        </p:txBody>
      </p:sp>
      <p:sp>
        <p:nvSpPr>
          <p:cNvPr id="153623" name="Line 22"/>
          <p:cNvSpPr>
            <a:spLocks noChangeShapeType="1"/>
          </p:cNvSpPr>
          <p:nvPr/>
        </p:nvSpPr>
        <p:spPr bwMode="auto">
          <a:xfrm>
            <a:off x="4445000" y="4083050"/>
            <a:ext cx="12700" cy="0"/>
          </a:xfrm>
          <a:prstGeom prst="line">
            <a:avLst/>
          </a:prstGeom>
          <a:noFill/>
          <a:ln w="12700">
            <a:solidFill>
              <a:srgbClr val="000000"/>
            </a:solidFill>
            <a:round/>
            <a:headEnd/>
            <a:tailEnd/>
          </a:ln>
        </p:spPr>
        <p:txBody>
          <a:bodyPr wrap="none" anchor="ctr"/>
          <a:lstStyle/>
          <a:p>
            <a:endParaRPr lang="en-US"/>
          </a:p>
        </p:txBody>
      </p:sp>
      <p:sp>
        <p:nvSpPr>
          <p:cNvPr id="153624" name="Line 23"/>
          <p:cNvSpPr>
            <a:spLocks noChangeShapeType="1"/>
          </p:cNvSpPr>
          <p:nvPr/>
        </p:nvSpPr>
        <p:spPr bwMode="auto">
          <a:xfrm>
            <a:off x="4521200" y="4083050"/>
            <a:ext cx="12700" cy="0"/>
          </a:xfrm>
          <a:prstGeom prst="line">
            <a:avLst/>
          </a:prstGeom>
          <a:noFill/>
          <a:ln w="12700">
            <a:solidFill>
              <a:srgbClr val="000000"/>
            </a:solidFill>
            <a:round/>
            <a:headEnd/>
            <a:tailEnd/>
          </a:ln>
        </p:spPr>
        <p:txBody>
          <a:bodyPr wrap="none" anchor="ctr"/>
          <a:lstStyle/>
          <a:p>
            <a:endParaRPr lang="en-US"/>
          </a:p>
        </p:txBody>
      </p:sp>
      <p:sp>
        <p:nvSpPr>
          <p:cNvPr id="153625" name="Line 24"/>
          <p:cNvSpPr>
            <a:spLocks noChangeShapeType="1"/>
          </p:cNvSpPr>
          <p:nvPr/>
        </p:nvSpPr>
        <p:spPr bwMode="auto">
          <a:xfrm>
            <a:off x="4597400" y="4083050"/>
            <a:ext cx="12700" cy="0"/>
          </a:xfrm>
          <a:prstGeom prst="line">
            <a:avLst/>
          </a:prstGeom>
          <a:noFill/>
          <a:ln w="12700">
            <a:solidFill>
              <a:srgbClr val="000000"/>
            </a:solidFill>
            <a:round/>
            <a:headEnd/>
            <a:tailEnd/>
          </a:ln>
        </p:spPr>
        <p:txBody>
          <a:bodyPr wrap="none" anchor="ctr"/>
          <a:lstStyle/>
          <a:p>
            <a:endParaRPr lang="en-US"/>
          </a:p>
        </p:txBody>
      </p:sp>
      <p:sp>
        <p:nvSpPr>
          <p:cNvPr id="153626" name="Line 25"/>
          <p:cNvSpPr>
            <a:spLocks noChangeShapeType="1"/>
          </p:cNvSpPr>
          <p:nvPr/>
        </p:nvSpPr>
        <p:spPr bwMode="auto">
          <a:xfrm>
            <a:off x="4673600" y="4083050"/>
            <a:ext cx="12700" cy="0"/>
          </a:xfrm>
          <a:prstGeom prst="line">
            <a:avLst/>
          </a:prstGeom>
          <a:noFill/>
          <a:ln w="12700">
            <a:solidFill>
              <a:srgbClr val="000000"/>
            </a:solidFill>
            <a:round/>
            <a:headEnd/>
            <a:tailEnd/>
          </a:ln>
        </p:spPr>
        <p:txBody>
          <a:bodyPr wrap="none" anchor="ctr"/>
          <a:lstStyle/>
          <a:p>
            <a:endParaRPr lang="en-US"/>
          </a:p>
        </p:txBody>
      </p:sp>
      <p:sp>
        <p:nvSpPr>
          <p:cNvPr id="153627" name="Line 26"/>
          <p:cNvSpPr>
            <a:spLocks noChangeShapeType="1"/>
          </p:cNvSpPr>
          <p:nvPr/>
        </p:nvSpPr>
        <p:spPr bwMode="auto">
          <a:xfrm>
            <a:off x="4749800" y="4083050"/>
            <a:ext cx="12700" cy="0"/>
          </a:xfrm>
          <a:prstGeom prst="line">
            <a:avLst/>
          </a:prstGeom>
          <a:noFill/>
          <a:ln w="12700">
            <a:solidFill>
              <a:srgbClr val="000000"/>
            </a:solidFill>
            <a:round/>
            <a:headEnd/>
            <a:tailEnd/>
          </a:ln>
        </p:spPr>
        <p:txBody>
          <a:bodyPr wrap="none" anchor="ctr"/>
          <a:lstStyle/>
          <a:p>
            <a:endParaRPr lang="en-US"/>
          </a:p>
        </p:txBody>
      </p:sp>
      <p:sp>
        <p:nvSpPr>
          <p:cNvPr id="153628" name="Line 27"/>
          <p:cNvSpPr>
            <a:spLocks noChangeShapeType="1"/>
          </p:cNvSpPr>
          <p:nvPr/>
        </p:nvSpPr>
        <p:spPr bwMode="auto">
          <a:xfrm>
            <a:off x="4826000" y="4083050"/>
            <a:ext cx="12700" cy="0"/>
          </a:xfrm>
          <a:prstGeom prst="line">
            <a:avLst/>
          </a:prstGeom>
          <a:noFill/>
          <a:ln w="12700">
            <a:solidFill>
              <a:srgbClr val="000000"/>
            </a:solidFill>
            <a:round/>
            <a:headEnd/>
            <a:tailEnd/>
          </a:ln>
        </p:spPr>
        <p:txBody>
          <a:bodyPr wrap="none" anchor="ctr"/>
          <a:lstStyle/>
          <a:p>
            <a:endParaRPr lang="en-US"/>
          </a:p>
        </p:txBody>
      </p:sp>
      <p:sp>
        <p:nvSpPr>
          <p:cNvPr id="153629" name="Line 28"/>
          <p:cNvSpPr>
            <a:spLocks noChangeShapeType="1"/>
          </p:cNvSpPr>
          <p:nvPr/>
        </p:nvSpPr>
        <p:spPr bwMode="auto">
          <a:xfrm>
            <a:off x="4902200" y="4083050"/>
            <a:ext cx="12700" cy="0"/>
          </a:xfrm>
          <a:prstGeom prst="line">
            <a:avLst/>
          </a:prstGeom>
          <a:noFill/>
          <a:ln w="12700">
            <a:solidFill>
              <a:srgbClr val="000000"/>
            </a:solidFill>
            <a:round/>
            <a:headEnd/>
            <a:tailEnd/>
          </a:ln>
        </p:spPr>
        <p:txBody>
          <a:bodyPr wrap="none" anchor="ctr"/>
          <a:lstStyle/>
          <a:p>
            <a:endParaRPr lang="en-US"/>
          </a:p>
        </p:txBody>
      </p:sp>
      <p:sp>
        <p:nvSpPr>
          <p:cNvPr id="153630" name="Line 29"/>
          <p:cNvSpPr>
            <a:spLocks noChangeShapeType="1"/>
          </p:cNvSpPr>
          <p:nvPr/>
        </p:nvSpPr>
        <p:spPr bwMode="auto">
          <a:xfrm>
            <a:off x="4978400" y="4083050"/>
            <a:ext cx="12700" cy="0"/>
          </a:xfrm>
          <a:prstGeom prst="line">
            <a:avLst/>
          </a:prstGeom>
          <a:noFill/>
          <a:ln w="12700">
            <a:solidFill>
              <a:srgbClr val="000000"/>
            </a:solidFill>
            <a:round/>
            <a:headEnd/>
            <a:tailEnd/>
          </a:ln>
        </p:spPr>
        <p:txBody>
          <a:bodyPr wrap="none" anchor="ctr"/>
          <a:lstStyle/>
          <a:p>
            <a:endParaRPr lang="en-US"/>
          </a:p>
        </p:txBody>
      </p:sp>
      <p:sp>
        <p:nvSpPr>
          <p:cNvPr id="153631" name="Line 30"/>
          <p:cNvSpPr>
            <a:spLocks noChangeShapeType="1"/>
          </p:cNvSpPr>
          <p:nvPr/>
        </p:nvSpPr>
        <p:spPr bwMode="auto">
          <a:xfrm>
            <a:off x="5054600" y="4083050"/>
            <a:ext cx="12700" cy="0"/>
          </a:xfrm>
          <a:prstGeom prst="line">
            <a:avLst/>
          </a:prstGeom>
          <a:noFill/>
          <a:ln w="12700">
            <a:solidFill>
              <a:srgbClr val="000000"/>
            </a:solidFill>
            <a:round/>
            <a:headEnd/>
            <a:tailEnd/>
          </a:ln>
        </p:spPr>
        <p:txBody>
          <a:bodyPr wrap="none" anchor="ctr"/>
          <a:lstStyle/>
          <a:p>
            <a:endParaRPr lang="en-US"/>
          </a:p>
        </p:txBody>
      </p:sp>
      <p:sp>
        <p:nvSpPr>
          <p:cNvPr id="153632" name="Line 31"/>
          <p:cNvSpPr>
            <a:spLocks noChangeShapeType="1"/>
          </p:cNvSpPr>
          <p:nvPr/>
        </p:nvSpPr>
        <p:spPr bwMode="auto">
          <a:xfrm>
            <a:off x="5130800" y="4083050"/>
            <a:ext cx="12700" cy="0"/>
          </a:xfrm>
          <a:prstGeom prst="line">
            <a:avLst/>
          </a:prstGeom>
          <a:noFill/>
          <a:ln w="12700">
            <a:solidFill>
              <a:srgbClr val="000000"/>
            </a:solidFill>
            <a:round/>
            <a:headEnd/>
            <a:tailEnd/>
          </a:ln>
        </p:spPr>
        <p:txBody>
          <a:bodyPr wrap="none" anchor="ctr"/>
          <a:lstStyle/>
          <a:p>
            <a:endParaRPr lang="en-US"/>
          </a:p>
        </p:txBody>
      </p:sp>
      <p:sp>
        <p:nvSpPr>
          <p:cNvPr id="153633" name="Line 32"/>
          <p:cNvSpPr>
            <a:spLocks noChangeShapeType="1"/>
          </p:cNvSpPr>
          <p:nvPr/>
        </p:nvSpPr>
        <p:spPr bwMode="auto">
          <a:xfrm>
            <a:off x="5207000" y="4083050"/>
            <a:ext cx="12700" cy="0"/>
          </a:xfrm>
          <a:prstGeom prst="line">
            <a:avLst/>
          </a:prstGeom>
          <a:noFill/>
          <a:ln w="12700">
            <a:solidFill>
              <a:srgbClr val="000000"/>
            </a:solidFill>
            <a:round/>
            <a:headEnd/>
            <a:tailEnd/>
          </a:ln>
        </p:spPr>
        <p:txBody>
          <a:bodyPr wrap="none" anchor="ctr"/>
          <a:lstStyle/>
          <a:p>
            <a:endParaRPr lang="en-US"/>
          </a:p>
        </p:txBody>
      </p:sp>
      <p:sp>
        <p:nvSpPr>
          <p:cNvPr id="153634" name="Line 33"/>
          <p:cNvSpPr>
            <a:spLocks noChangeShapeType="1"/>
          </p:cNvSpPr>
          <p:nvPr/>
        </p:nvSpPr>
        <p:spPr bwMode="auto">
          <a:xfrm>
            <a:off x="5283200" y="4083050"/>
            <a:ext cx="12700" cy="0"/>
          </a:xfrm>
          <a:prstGeom prst="line">
            <a:avLst/>
          </a:prstGeom>
          <a:noFill/>
          <a:ln w="12700">
            <a:solidFill>
              <a:srgbClr val="000000"/>
            </a:solidFill>
            <a:round/>
            <a:headEnd/>
            <a:tailEnd/>
          </a:ln>
        </p:spPr>
        <p:txBody>
          <a:bodyPr wrap="none" anchor="ctr"/>
          <a:lstStyle/>
          <a:p>
            <a:endParaRPr lang="en-US"/>
          </a:p>
        </p:txBody>
      </p:sp>
      <p:sp>
        <p:nvSpPr>
          <p:cNvPr id="153635" name="Line 34"/>
          <p:cNvSpPr>
            <a:spLocks noChangeShapeType="1"/>
          </p:cNvSpPr>
          <p:nvPr/>
        </p:nvSpPr>
        <p:spPr bwMode="auto">
          <a:xfrm>
            <a:off x="5359400" y="4083050"/>
            <a:ext cx="12700" cy="0"/>
          </a:xfrm>
          <a:prstGeom prst="line">
            <a:avLst/>
          </a:prstGeom>
          <a:noFill/>
          <a:ln w="12700">
            <a:solidFill>
              <a:srgbClr val="000000"/>
            </a:solidFill>
            <a:round/>
            <a:headEnd/>
            <a:tailEnd/>
          </a:ln>
        </p:spPr>
        <p:txBody>
          <a:bodyPr wrap="none" anchor="ctr"/>
          <a:lstStyle/>
          <a:p>
            <a:endParaRPr lang="en-US"/>
          </a:p>
        </p:txBody>
      </p:sp>
      <p:sp>
        <p:nvSpPr>
          <p:cNvPr id="153636" name="Line 35"/>
          <p:cNvSpPr>
            <a:spLocks noChangeShapeType="1"/>
          </p:cNvSpPr>
          <p:nvPr/>
        </p:nvSpPr>
        <p:spPr bwMode="auto">
          <a:xfrm>
            <a:off x="5435600" y="4083050"/>
            <a:ext cx="12700" cy="0"/>
          </a:xfrm>
          <a:prstGeom prst="line">
            <a:avLst/>
          </a:prstGeom>
          <a:noFill/>
          <a:ln w="12700">
            <a:solidFill>
              <a:srgbClr val="000000"/>
            </a:solidFill>
            <a:round/>
            <a:headEnd/>
            <a:tailEnd/>
          </a:ln>
        </p:spPr>
        <p:txBody>
          <a:bodyPr wrap="none" anchor="ctr"/>
          <a:lstStyle/>
          <a:p>
            <a:endParaRPr lang="en-US"/>
          </a:p>
        </p:txBody>
      </p:sp>
      <p:sp>
        <p:nvSpPr>
          <p:cNvPr id="153637" name="Line 36"/>
          <p:cNvSpPr>
            <a:spLocks noChangeShapeType="1"/>
          </p:cNvSpPr>
          <p:nvPr/>
        </p:nvSpPr>
        <p:spPr bwMode="auto">
          <a:xfrm>
            <a:off x="5511800" y="4083050"/>
            <a:ext cx="12700" cy="0"/>
          </a:xfrm>
          <a:prstGeom prst="line">
            <a:avLst/>
          </a:prstGeom>
          <a:noFill/>
          <a:ln w="12700">
            <a:solidFill>
              <a:srgbClr val="000000"/>
            </a:solidFill>
            <a:round/>
            <a:headEnd/>
            <a:tailEnd/>
          </a:ln>
        </p:spPr>
        <p:txBody>
          <a:bodyPr wrap="none" anchor="ctr"/>
          <a:lstStyle/>
          <a:p>
            <a:endParaRPr lang="en-US"/>
          </a:p>
        </p:txBody>
      </p:sp>
      <p:sp>
        <p:nvSpPr>
          <p:cNvPr id="153638" name="Line 37"/>
          <p:cNvSpPr>
            <a:spLocks noChangeShapeType="1"/>
          </p:cNvSpPr>
          <p:nvPr/>
        </p:nvSpPr>
        <p:spPr bwMode="auto">
          <a:xfrm>
            <a:off x="5588000" y="4083050"/>
            <a:ext cx="12700" cy="0"/>
          </a:xfrm>
          <a:prstGeom prst="line">
            <a:avLst/>
          </a:prstGeom>
          <a:noFill/>
          <a:ln w="12700">
            <a:solidFill>
              <a:srgbClr val="000000"/>
            </a:solidFill>
            <a:round/>
            <a:headEnd/>
            <a:tailEnd/>
          </a:ln>
        </p:spPr>
        <p:txBody>
          <a:bodyPr wrap="none" anchor="ctr"/>
          <a:lstStyle/>
          <a:p>
            <a:endParaRPr lang="en-US"/>
          </a:p>
        </p:txBody>
      </p:sp>
      <p:sp>
        <p:nvSpPr>
          <p:cNvPr id="153639" name="Line 38"/>
          <p:cNvSpPr>
            <a:spLocks noChangeShapeType="1"/>
          </p:cNvSpPr>
          <p:nvPr/>
        </p:nvSpPr>
        <p:spPr bwMode="auto">
          <a:xfrm>
            <a:off x="5664200" y="4083050"/>
            <a:ext cx="12700" cy="0"/>
          </a:xfrm>
          <a:prstGeom prst="line">
            <a:avLst/>
          </a:prstGeom>
          <a:noFill/>
          <a:ln w="12700">
            <a:solidFill>
              <a:srgbClr val="000000"/>
            </a:solidFill>
            <a:round/>
            <a:headEnd/>
            <a:tailEnd/>
          </a:ln>
        </p:spPr>
        <p:txBody>
          <a:bodyPr wrap="none" anchor="ctr"/>
          <a:lstStyle/>
          <a:p>
            <a:endParaRPr lang="en-US"/>
          </a:p>
        </p:txBody>
      </p:sp>
      <p:sp>
        <p:nvSpPr>
          <p:cNvPr id="153640" name="Line 39"/>
          <p:cNvSpPr>
            <a:spLocks noChangeShapeType="1"/>
          </p:cNvSpPr>
          <p:nvPr/>
        </p:nvSpPr>
        <p:spPr bwMode="auto">
          <a:xfrm>
            <a:off x="5740400" y="4083050"/>
            <a:ext cx="12700" cy="0"/>
          </a:xfrm>
          <a:prstGeom prst="line">
            <a:avLst/>
          </a:prstGeom>
          <a:noFill/>
          <a:ln w="12700">
            <a:solidFill>
              <a:srgbClr val="000000"/>
            </a:solidFill>
            <a:round/>
            <a:headEnd/>
            <a:tailEnd/>
          </a:ln>
        </p:spPr>
        <p:txBody>
          <a:bodyPr wrap="none" anchor="ctr"/>
          <a:lstStyle/>
          <a:p>
            <a:endParaRPr lang="en-US"/>
          </a:p>
        </p:txBody>
      </p:sp>
      <p:sp>
        <p:nvSpPr>
          <p:cNvPr id="153641" name="Line 40"/>
          <p:cNvSpPr>
            <a:spLocks noChangeShapeType="1"/>
          </p:cNvSpPr>
          <p:nvPr/>
        </p:nvSpPr>
        <p:spPr bwMode="auto">
          <a:xfrm>
            <a:off x="5816600" y="4083050"/>
            <a:ext cx="12700" cy="0"/>
          </a:xfrm>
          <a:prstGeom prst="line">
            <a:avLst/>
          </a:prstGeom>
          <a:noFill/>
          <a:ln w="12700">
            <a:solidFill>
              <a:srgbClr val="000000"/>
            </a:solidFill>
            <a:round/>
            <a:headEnd/>
            <a:tailEnd/>
          </a:ln>
        </p:spPr>
        <p:txBody>
          <a:bodyPr wrap="none" anchor="ctr"/>
          <a:lstStyle/>
          <a:p>
            <a:endParaRPr lang="en-US"/>
          </a:p>
        </p:txBody>
      </p:sp>
      <p:sp>
        <p:nvSpPr>
          <p:cNvPr id="153642" name="Line 41"/>
          <p:cNvSpPr>
            <a:spLocks noChangeShapeType="1"/>
          </p:cNvSpPr>
          <p:nvPr/>
        </p:nvSpPr>
        <p:spPr bwMode="auto">
          <a:xfrm>
            <a:off x="5892800" y="4083050"/>
            <a:ext cx="12700" cy="0"/>
          </a:xfrm>
          <a:prstGeom prst="line">
            <a:avLst/>
          </a:prstGeom>
          <a:noFill/>
          <a:ln w="12700">
            <a:solidFill>
              <a:srgbClr val="000000"/>
            </a:solidFill>
            <a:round/>
            <a:headEnd/>
            <a:tailEnd/>
          </a:ln>
        </p:spPr>
        <p:txBody>
          <a:bodyPr wrap="none" anchor="ctr"/>
          <a:lstStyle/>
          <a:p>
            <a:endParaRPr lang="en-US"/>
          </a:p>
        </p:txBody>
      </p:sp>
      <p:sp>
        <p:nvSpPr>
          <p:cNvPr id="153643" name="Line 42"/>
          <p:cNvSpPr>
            <a:spLocks noChangeShapeType="1"/>
          </p:cNvSpPr>
          <p:nvPr/>
        </p:nvSpPr>
        <p:spPr bwMode="auto">
          <a:xfrm>
            <a:off x="5969000" y="4083050"/>
            <a:ext cx="12700" cy="0"/>
          </a:xfrm>
          <a:prstGeom prst="line">
            <a:avLst/>
          </a:prstGeom>
          <a:noFill/>
          <a:ln w="12700">
            <a:solidFill>
              <a:srgbClr val="000000"/>
            </a:solidFill>
            <a:round/>
            <a:headEnd/>
            <a:tailEnd/>
          </a:ln>
        </p:spPr>
        <p:txBody>
          <a:bodyPr wrap="none" anchor="ctr"/>
          <a:lstStyle/>
          <a:p>
            <a:endParaRPr lang="en-US"/>
          </a:p>
        </p:txBody>
      </p:sp>
      <p:sp>
        <p:nvSpPr>
          <p:cNvPr id="153644" name="Line 43"/>
          <p:cNvSpPr>
            <a:spLocks noChangeShapeType="1"/>
          </p:cNvSpPr>
          <p:nvPr/>
        </p:nvSpPr>
        <p:spPr bwMode="auto">
          <a:xfrm>
            <a:off x="6045200" y="4083050"/>
            <a:ext cx="12700" cy="0"/>
          </a:xfrm>
          <a:prstGeom prst="line">
            <a:avLst/>
          </a:prstGeom>
          <a:noFill/>
          <a:ln w="12700">
            <a:solidFill>
              <a:srgbClr val="000000"/>
            </a:solidFill>
            <a:round/>
            <a:headEnd/>
            <a:tailEnd/>
          </a:ln>
        </p:spPr>
        <p:txBody>
          <a:bodyPr wrap="none" anchor="ctr"/>
          <a:lstStyle/>
          <a:p>
            <a:endParaRPr lang="en-US"/>
          </a:p>
        </p:txBody>
      </p:sp>
      <p:sp>
        <p:nvSpPr>
          <p:cNvPr id="153645" name="Line 44"/>
          <p:cNvSpPr>
            <a:spLocks noChangeShapeType="1"/>
          </p:cNvSpPr>
          <p:nvPr/>
        </p:nvSpPr>
        <p:spPr bwMode="auto">
          <a:xfrm>
            <a:off x="6121400" y="4083050"/>
            <a:ext cx="12700" cy="0"/>
          </a:xfrm>
          <a:prstGeom prst="line">
            <a:avLst/>
          </a:prstGeom>
          <a:noFill/>
          <a:ln w="12700">
            <a:solidFill>
              <a:srgbClr val="000000"/>
            </a:solidFill>
            <a:round/>
            <a:headEnd/>
            <a:tailEnd/>
          </a:ln>
        </p:spPr>
        <p:txBody>
          <a:bodyPr wrap="none" anchor="ctr"/>
          <a:lstStyle/>
          <a:p>
            <a:endParaRPr lang="en-US"/>
          </a:p>
        </p:txBody>
      </p:sp>
      <p:sp>
        <p:nvSpPr>
          <p:cNvPr id="153646" name="Line 45"/>
          <p:cNvSpPr>
            <a:spLocks noChangeShapeType="1"/>
          </p:cNvSpPr>
          <p:nvPr/>
        </p:nvSpPr>
        <p:spPr bwMode="auto">
          <a:xfrm>
            <a:off x="6197600" y="4083050"/>
            <a:ext cx="12700" cy="0"/>
          </a:xfrm>
          <a:prstGeom prst="line">
            <a:avLst/>
          </a:prstGeom>
          <a:noFill/>
          <a:ln w="12700">
            <a:solidFill>
              <a:srgbClr val="000000"/>
            </a:solidFill>
            <a:round/>
            <a:headEnd/>
            <a:tailEnd/>
          </a:ln>
        </p:spPr>
        <p:txBody>
          <a:bodyPr wrap="none" anchor="ctr"/>
          <a:lstStyle/>
          <a:p>
            <a:endParaRPr lang="en-US"/>
          </a:p>
        </p:txBody>
      </p:sp>
      <p:sp>
        <p:nvSpPr>
          <p:cNvPr id="153647" name="Line 46"/>
          <p:cNvSpPr>
            <a:spLocks noChangeShapeType="1"/>
          </p:cNvSpPr>
          <p:nvPr/>
        </p:nvSpPr>
        <p:spPr bwMode="auto">
          <a:xfrm>
            <a:off x="6273800" y="4083050"/>
            <a:ext cx="12700" cy="0"/>
          </a:xfrm>
          <a:prstGeom prst="line">
            <a:avLst/>
          </a:prstGeom>
          <a:noFill/>
          <a:ln w="12700">
            <a:solidFill>
              <a:srgbClr val="000000"/>
            </a:solidFill>
            <a:round/>
            <a:headEnd/>
            <a:tailEnd/>
          </a:ln>
        </p:spPr>
        <p:txBody>
          <a:bodyPr wrap="none" anchor="ctr"/>
          <a:lstStyle/>
          <a:p>
            <a:endParaRPr lang="en-US"/>
          </a:p>
        </p:txBody>
      </p:sp>
      <p:sp>
        <p:nvSpPr>
          <p:cNvPr id="153648" name="Line 47"/>
          <p:cNvSpPr>
            <a:spLocks noChangeShapeType="1"/>
          </p:cNvSpPr>
          <p:nvPr/>
        </p:nvSpPr>
        <p:spPr bwMode="auto">
          <a:xfrm>
            <a:off x="6350000" y="4083050"/>
            <a:ext cx="12700" cy="0"/>
          </a:xfrm>
          <a:prstGeom prst="line">
            <a:avLst/>
          </a:prstGeom>
          <a:noFill/>
          <a:ln w="12700">
            <a:solidFill>
              <a:srgbClr val="000000"/>
            </a:solidFill>
            <a:round/>
            <a:headEnd/>
            <a:tailEnd/>
          </a:ln>
        </p:spPr>
        <p:txBody>
          <a:bodyPr wrap="none" anchor="ctr"/>
          <a:lstStyle/>
          <a:p>
            <a:endParaRPr lang="en-US"/>
          </a:p>
        </p:txBody>
      </p:sp>
      <p:sp>
        <p:nvSpPr>
          <p:cNvPr id="153649" name="Line 48"/>
          <p:cNvSpPr>
            <a:spLocks noChangeShapeType="1"/>
          </p:cNvSpPr>
          <p:nvPr/>
        </p:nvSpPr>
        <p:spPr bwMode="auto">
          <a:xfrm>
            <a:off x="6426200" y="4083050"/>
            <a:ext cx="12700" cy="0"/>
          </a:xfrm>
          <a:prstGeom prst="line">
            <a:avLst/>
          </a:prstGeom>
          <a:noFill/>
          <a:ln w="12700">
            <a:solidFill>
              <a:srgbClr val="000000"/>
            </a:solidFill>
            <a:round/>
            <a:headEnd/>
            <a:tailEnd/>
          </a:ln>
        </p:spPr>
        <p:txBody>
          <a:bodyPr wrap="none" anchor="ctr"/>
          <a:lstStyle/>
          <a:p>
            <a:endParaRPr lang="en-US"/>
          </a:p>
        </p:txBody>
      </p:sp>
      <p:sp>
        <p:nvSpPr>
          <p:cNvPr id="153650" name="Line 49"/>
          <p:cNvSpPr>
            <a:spLocks noChangeShapeType="1"/>
          </p:cNvSpPr>
          <p:nvPr/>
        </p:nvSpPr>
        <p:spPr bwMode="auto">
          <a:xfrm>
            <a:off x="6502400" y="4083050"/>
            <a:ext cx="12700" cy="0"/>
          </a:xfrm>
          <a:prstGeom prst="line">
            <a:avLst/>
          </a:prstGeom>
          <a:noFill/>
          <a:ln w="12700">
            <a:solidFill>
              <a:srgbClr val="000000"/>
            </a:solidFill>
            <a:round/>
            <a:headEnd/>
            <a:tailEnd/>
          </a:ln>
        </p:spPr>
        <p:txBody>
          <a:bodyPr wrap="none" anchor="ctr"/>
          <a:lstStyle/>
          <a:p>
            <a:endParaRPr lang="en-US"/>
          </a:p>
        </p:txBody>
      </p:sp>
      <p:sp>
        <p:nvSpPr>
          <p:cNvPr id="153651" name="Line 50"/>
          <p:cNvSpPr>
            <a:spLocks noChangeShapeType="1"/>
          </p:cNvSpPr>
          <p:nvPr/>
        </p:nvSpPr>
        <p:spPr bwMode="auto">
          <a:xfrm>
            <a:off x="6578600" y="4083050"/>
            <a:ext cx="12700" cy="0"/>
          </a:xfrm>
          <a:prstGeom prst="line">
            <a:avLst/>
          </a:prstGeom>
          <a:noFill/>
          <a:ln w="12700">
            <a:solidFill>
              <a:srgbClr val="000000"/>
            </a:solidFill>
            <a:round/>
            <a:headEnd/>
            <a:tailEnd/>
          </a:ln>
        </p:spPr>
        <p:txBody>
          <a:bodyPr wrap="none" anchor="ctr"/>
          <a:lstStyle/>
          <a:p>
            <a:endParaRPr lang="en-US"/>
          </a:p>
        </p:txBody>
      </p:sp>
      <p:sp>
        <p:nvSpPr>
          <p:cNvPr id="153652" name="Line 51"/>
          <p:cNvSpPr>
            <a:spLocks noChangeShapeType="1"/>
          </p:cNvSpPr>
          <p:nvPr/>
        </p:nvSpPr>
        <p:spPr bwMode="auto">
          <a:xfrm>
            <a:off x="6654800" y="4083050"/>
            <a:ext cx="12700" cy="0"/>
          </a:xfrm>
          <a:prstGeom prst="line">
            <a:avLst/>
          </a:prstGeom>
          <a:noFill/>
          <a:ln w="12700">
            <a:solidFill>
              <a:srgbClr val="000000"/>
            </a:solidFill>
            <a:round/>
            <a:headEnd/>
            <a:tailEnd/>
          </a:ln>
        </p:spPr>
        <p:txBody>
          <a:bodyPr wrap="none" anchor="ctr"/>
          <a:lstStyle/>
          <a:p>
            <a:endParaRPr lang="en-US"/>
          </a:p>
        </p:txBody>
      </p:sp>
      <p:sp>
        <p:nvSpPr>
          <p:cNvPr id="153653" name="Line 52"/>
          <p:cNvSpPr>
            <a:spLocks noChangeShapeType="1"/>
          </p:cNvSpPr>
          <p:nvPr/>
        </p:nvSpPr>
        <p:spPr bwMode="auto">
          <a:xfrm>
            <a:off x="6731000" y="4083050"/>
            <a:ext cx="12700" cy="0"/>
          </a:xfrm>
          <a:prstGeom prst="line">
            <a:avLst/>
          </a:prstGeom>
          <a:noFill/>
          <a:ln w="12700">
            <a:solidFill>
              <a:srgbClr val="000000"/>
            </a:solidFill>
            <a:round/>
            <a:headEnd/>
            <a:tailEnd/>
          </a:ln>
        </p:spPr>
        <p:txBody>
          <a:bodyPr wrap="none" anchor="ctr"/>
          <a:lstStyle/>
          <a:p>
            <a:endParaRPr lang="en-US"/>
          </a:p>
        </p:txBody>
      </p:sp>
      <p:sp>
        <p:nvSpPr>
          <p:cNvPr id="153654" name="Line 53"/>
          <p:cNvSpPr>
            <a:spLocks noChangeShapeType="1"/>
          </p:cNvSpPr>
          <p:nvPr/>
        </p:nvSpPr>
        <p:spPr bwMode="auto">
          <a:xfrm>
            <a:off x="6807200" y="4083050"/>
            <a:ext cx="12700" cy="0"/>
          </a:xfrm>
          <a:prstGeom prst="line">
            <a:avLst/>
          </a:prstGeom>
          <a:noFill/>
          <a:ln w="12700">
            <a:solidFill>
              <a:srgbClr val="000000"/>
            </a:solidFill>
            <a:round/>
            <a:headEnd/>
            <a:tailEnd/>
          </a:ln>
        </p:spPr>
        <p:txBody>
          <a:bodyPr wrap="none" anchor="ctr"/>
          <a:lstStyle/>
          <a:p>
            <a:endParaRPr lang="en-US"/>
          </a:p>
        </p:txBody>
      </p:sp>
      <p:sp>
        <p:nvSpPr>
          <p:cNvPr id="153655" name="Line 54"/>
          <p:cNvSpPr>
            <a:spLocks noChangeShapeType="1"/>
          </p:cNvSpPr>
          <p:nvPr/>
        </p:nvSpPr>
        <p:spPr bwMode="auto">
          <a:xfrm>
            <a:off x="6883400" y="4083050"/>
            <a:ext cx="12700" cy="0"/>
          </a:xfrm>
          <a:prstGeom prst="line">
            <a:avLst/>
          </a:prstGeom>
          <a:noFill/>
          <a:ln w="12700">
            <a:solidFill>
              <a:srgbClr val="000000"/>
            </a:solidFill>
            <a:round/>
            <a:headEnd/>
            <a:tailEnd/>
          </a:ln>
        </p:spPr>
        <p:txBody>
          <a:bodyPr wrap="none" anchor="ctr"/>
          <a:lstStyle/>
          <a:p>
            <a:endParaRPr lang="en-US"/>
          </a:p>
        </p:txBody>
      </p:sp>
      <p:sp>
        <p:nvSpPr>
          <p:cNvPr id="153656" name="Line 55"/>
          <p:cNvSpPr>
            <a:spLocks noChangeShapeType="1"/>
          </p:cNvSpPr>
          <p:nvPr/>
        </p:nvSpPr>
        <p:spPr bwMode="auto">
          <a:xfrm>
            <a:off x="6959600" y="4083050"/>
            <a:ext cx="12700" cy="0"/>
          </a:xfrm>
          <a:prstGeom prst="line">
            <a:avLst/>
          </a:prstGeom>
          <a:noFill/>
          <a:ln w="12700">
            <a:solidFill>
              <a:srgbClr val="000000"/>
            </a:solidFill>
            <a:round/>
            <a:headEnd/>
            <a:tailEnd/>
          </a:ln>
        </p:spPr>
        <p:txBody>
          <a:bodyPr wrap="none" anchor="ctr"/>
          <a:lstStyle/>
          <a:p>
            <a:endParaRPr lang="en-US"/>
          </a:p>
        </p:txBody>
      </p:sp>
      <p:sp>
        <p:nvSpPr>
          <p:cNvPr id="153657" name="Line 56"/>
          <p:cNvSpPr>
            <a:spLocks noChangeShapeType="1"/>
          </p:cNvSpPr>
          <p:nvPr/>
        </p:nvSpPr>
        <p:spPr bwMode="auto">
          <a:xfrm>
            <a:off x="7035800" y="4083050"/>
            <a:ext cx="12700" cy="0"/>
          </a:xfrm>
          <a:prstGeom prst="line">
            <a:avLst/>
          </a:prstGeom>
          <a:noFill/>
          <a:ln w="12700">
            <a:solidFill>
              <a:srgbClr val="000000"/>
            </a:solidFill>
            <a:round/>
            <a:headEnd/>
            <a:tailEnd/>
          </a:ln>
        </p:spPr>
        <p:txBody>
          <a:bodyPr wrap="none" anchor="ctr"/>
          <a:lstStyle/>
          <a:p>
            <a:endParaRPr lang="en-US"/>
          </a:p>
        </p:txBody>
      </p:sp>
      <p:sp>
        <p:nvSpPr>
          <p:cNvPr id="153658" name="Line 57"/>
          <p:cNvSpPr>
            <a:spLocks noChangeShapeType="1"/>
          </p:cNvSpPr>
          <p:nvPr/>
        </p:nvSpPr>
        <p:spPr bwMode="auto">
          <a:xfrm>
            <a:off x="7112000" y="4083050"/>
            <a:ext cx="12700" cy="0"/>
          </a:xfrm>
          <a:prstGeom prst="line">
            <a:avLst/>
          </a:prstGeom>
          <a:noFill/>
          <a:ln w="12700">
            <a:solidFill>
              <a:srgbClr val="000000"/>
            </a:solidFill>
            <a:round/>
            <a:headEnd/>
            <a:tailEnd/>
          </a:ln>
        </p:spPr>
        <p:txBody>
          <a:bodyPr wrap="none" anchor="ctr"/>
          <a:lstStyle/>
          <a:p>
            <a:endParaRPr lang="en-US"/>
          </a:p>
        </p:txBody>
      </p:sp>
      <p:sp>
        <p:nvSpPr>
          <p:cNvPr id="153659" name="Line 58"/>
          <p:cNvSpPr>
            <a:spLocks noChangeShapeType="1"/>
          </p:cNvSpPr>
          <p:nvPr/>
        </p:nvSpPr>
        <p:spPr bwMode="auto">
          <a:xfrm>
            <a:off x="7188200" y="4083050"/>
            <a:ext cx="12700" cy="0"/>
          </a:xfrm>
          <a:prstGeom prst="line">
            <a:avLst/>
          </a:prstGeom>
          <a:noFill/>
          <a:ln w="12700">
            <a:solidFill>
              <a:srgbClr val="000000"/>
            </a:solidFill>
            <a:round/>
            <a:headEnd/>
            <a:tailEnd/>
          </a:ln>
        </p:spPr>
        <p:txBody>
          <a:bodyPr wrap="none" anchor="ctr"/>
          <a:lstStyle/>
          <a:p>
            <a:endParaRPr lang="en-US"/>
          </a:p>
        </p:txBody>
      </p:sp>
      <p:sp>
        <p:nvSpPr>
          <p:cNvPr id="153660" name="Line 59"/>
          <p:cNvSpPr>
            <a:spLocks noChangeShapeType="1"/>
          </p:cNvSpPr>
          <p:nvPr/>
        </p:nvSpPr>
        <p:spPr bwMode="auto">
          <a:xfrm>
            <a:off x="7264400" y="4083050"/>
            <a:ext cx="12700" cy="0"/>
          </a:xfrm>
          <a:prstGeom prst="line">
            <a:avLst/>
          </a:prstGeom>
          <a:noFill/>
          <a:ln w="12700">
            <a:solidFill>
              <a:srgbClr val="000000"/>
            </a:solidFill>
            <a:round/>
            <a:headEnd/>
            <a:tailEnd/>
          </a:ln>
        </p:spPr>
        <p:txBody>
          <a:bodyPr wrap="none" anchor="ctr"/>
          <a:lstStyle/>
          <a:p>
            <a:endParaRPr lang="en-US"/>
          </a:p>
        </p:txBody>
      </p:sp>
      <p:sp>
        <p:nvSpPr>
          <p:cNvPr id="153661" name="Line 60"/>
          <p:cNvSpPr>
            <a:spLocks noChangeShapeType="1"/>
          </p:cNvSpPr>
          <p:nvPr/>
        </p:nvSpPr>
        <p:spPr bwMode="auto">
          <a:xfrm>
            <a:off x="7340600" y="4083050"/>
            <a:ext cx="12700" cy="0"/>
          </a:xfrm>
          <a:prstGeom prst="line">
            <a:avLst/>
          </a:prstGeom>
          <a:noFill/>
          <a:ln w="12700">
            <a:solidFill>
              <a:srgbClr val="000000"/>
            </a:solidFill>
            <a:round/>
            <a:headEnd/>
            <a:tailEnd/>
          </a:ln>
        </p:spPr>
        <p:txBody>
          <a:bodyPr wrap="none" anchor="ctr"/>
          <a:lstStyle/>
          <a:p>
            <a:endParaRPr lang="en-US"/>
          </a:p>
        </p:txBody>
      </p:sp>
      <p:sp>
        <p:nvSpPr>
          <p:cNvPr id="153662" name="Line 61"/>
          <p:cNvSpPr>
            <a:spLocks noChangeShapeType="1"/>
          </p:cNvSpPr>
          <p:nvPr/>
        </p:nvSpPr>
        <p:spPr bwMode="auto">
          <a:xfrm>
            <a:off x="7416800" y="4083050"/>
            <a:ext cx="12700" cy="0"/>
          </a:xfrm>
          <a:prstGeom prst="line">
            <a:avLst/>
          </a:prstGeom>
          <a:noFill/>
          <a:ln w="12700">
            <a:solidFill>
              <a:srgbClr val="000000"/>
            </a:solidFill>
            <a:round/>
            <a:headEnd/>
            <a:tailEnd/>
          </a:ln>
        </p:spPr>
        <p:txBody>
          <a:bodyPr wrap="none" anchor="ctr"/>
          <a:lstStyle/>
          <a:p>
            <a:endParaRPr lang="en-US"/>
          </a:p>
        </p:txBody>
      </p:sp>
      <p:sp>
        <p:nvSpPr>
          <p:cNvPr id="153663" name="Line 62"/>
          <p:cNvSpPr>
            <a:spLocks noChangeShapeType="1"/>
          </p:cNvSpPr>
          <p:nvPr/>
        </p:nvSpPr>
        <p:spPr bwMode="auto">
          <a:xfrm>
            <a:off x="7493000" y="4083050"/>
            <a:ext cx="12700" cy="0"/>
          </a:xfrm>
          <a:prstGeom prst="line">
            <a:avLst/>
          </a:prstGeom>
          <a:noFill/>
          <a:ln w="12700">
            <a:solidFill>
              <a:srgbClr val="000000"/>
            </a:solidFill>
            <a:round/>
            <a:headEnd/>
            <a:tailEnd/>
          </a:ln>
        </p:spPr>
        <p:txBody>
          <a:bodyPr wrap="none" anchor="ctr"/>
          <a:lstStyle/>
          <a:p>
            <a:endParaRPr lang="en-US"/>
          </a:p>
        </p:txBody>
      </p:sp>
      <p:sp>
        <p:nvSpPr>
          <p:cNvPr id="153664" name="Line 63"/>
          <p:cNvSpPr>
            <a:spLocks noChangeShapeType="1"/>
          </p:cNvSpPr>
          <p:nvPr/>
        </p:nvSpPr>
        <p:spPr bwMode="auto">
          <a:xfrm>
            <a:off x="7569200" y="4083050"/>
            <a:ext cx="12700" cy="0"/>
          </a:xfrm>
          <a:prstGeom prst="line">
            <a:avLst/>
          </a:prstGeom>
          <a:noFill/>
          <a:ln w="12700">
            <a:solidFill>
              <a:srgbClr val="000000"/>
            </a:solidFill>
            <a:round/>
            <a:headEnd/>
            <a:tailEnd/>
          </a:ln>
        </p:spPr>
        <p:txBody>
          <a:bodyPr wrap="none" anchor="ctr"/>
          <a:lstStyle/>
          <a:p>
            <a:endParaRPr lang="en-US"/>
          </a:p>
        </p:txBody>
      </p:sp>
      <p:sp>
        <p:nvSpPr>
          <p:cNvPr id="153665" name="Line 64"/>
          <p:cNvSpPr>
            <a:spLocks noChangeShapeType="1"/>
          </p:cNvSpPr>
          <p:nvPr/>
        </p:nvSpPr>
        <p:spPr bwMode="auto">
          <a:xfrm>
            <a:off x="7645400" y="4083050"/>
            <a:ext cx="12700" cy="0"/>
          </a:xfrm>
          <a:prstGeom prst="line">
            <a:avLst/>
          </a:prstGeom>
          <a:noFill/>
          <a:ln w="12700">
            <a:solidFill>
              <a:srgbClr val="000000"/>
            </a:solidFill>
            <a:round/>
            <a:headEnd/>
            <a:tailEnd/>
          </a:ln>
        </p:spPr>
        <p:txBody>
          <a:bodyPr wrap="none" anchor="ctr"/>
          <a:lstStyle/>
          <a:p>
            <a:endParaRPr lang="en-US"/>
          </a:p>
        </p:txBody>
      </p:sp>
      <p:sp>
        <p:nvSpPr>
          <p:cNvPr id="153666" name="Line 65"/>
          <p:cNvSpPr>
            <a:spLocks noChangeShapeType="1"/>
          </p:cNvSpPr>
          <p:nvPr/>
        </p:nvSpPr>
        <p:spPr bwMode="auto">
          <a:xfrm>
            <a:off x="7721600" y="4083050"/>
            <a:ext cx="12700" cy="0"/>
          </a:xfrm>
          <a:prstGeom prst="line">
            <a:avLst/>
          </a:prstGeom>
          <a:noFill/>
          <a:ln w="12700">
            <a:solidFill>
              <a:srgbClr val="000000"/>
            </a:solidFill>
            <a:round/>
            <a:headEnd/>
            <a:tailEnd/>
          </a:ln>
        </p:spPr>
        <p:txBody>
          <a:bodyPr wrap="none" anchor="ctr"/>
          <a:lstStyle/>
          <a:p>
            <a:endParaRPr lang="en-US"/>
          </a:p>
        </p:txBody>
      </p:sp>
      <p:sp>
        <p:nvSpPr>
          <p:cNvPr id="153667" name="Line 66"/>
          <p:cNvSpPr>
            <a:spLocks noChangeShapeType="1"/>
          </p:cNvSpPr>
          <p:nvPr/>
        </p:nvSpPr>
        <p:spPr bwMode="auto">
          <a:xfrm>
            <a:off x="7797800" y="4083050"/>
            <a:ext cx="12700" cy="0"/>
          </a:xfrm>
          <a:prstGeom prst="line">
            <a:avLst/>
          </a:prstGeom>
          <a:noFill/>
          <a:ln w="12700">
            <a:solidFill>
              <a:srgbClr val="000000"/>
            </a:solidFill>
            <a:round/>
            <a:headEnd/>
            <a:tailEnd/>
          </a:ln>
        </p:spPr>
        <p:txBody>
          <a:bodyPr wrap="none" anchor="ctr"/>
          <a:lstStyle/>
          <a:p>
            <a:endParaRPr lang="en-US"/>
          </a:p>
        </p:txBody>
      </p:sp>
      <p:sp>
        <p:nvSpPr>
          <p:cNvPr id="153668" name="Line 67"/>
          <p:cNvSpPr>
            <a:spLocks noChangeShapeType="1"/>
          </p:cNvSpPr>
          <p:nvPr/>
        </p:nvSpPr>
        <p:spPr bwMode="auto">
          <a:xfrm>
            <a:off x="7874000" y="4083050"/>
            <a:ext cx="12700" cy="0"/>
          </a:xfrm>
          <a:prstGeom prst="line">
            <a:avLst/>
          </a:prstGeom>
          <a:noFill/>
          <a:ln w="12700">
            <a:solidFill>
              <a:srgbClr val="000000"/>
            </a:solidFill>
            <a:round/>
            <a:headEnd/>
            <a:tailEnd/>
          </a:ln>
        </p:spPr>
        <p:txBody>
          <a:bodyPr wrap="none" anchor="ctr"/>
          <a:lstStyle/>
          <a:p>
            <a:endParaRPr lang="en-US"/>
          </a:p>
        </p:txBody>
      </p:sp>
      <p:sp>
        <p:nvSpPr>
          <p:cNvPr id="153669" name="Line 68"/>
          <p:cNvSpPr>
            <a:spLocks noChangeShapeType="1"/>
          </p:cNvSpPr>
          <p:nvPr/>
        </p:nvSpPr>
        <p:spPr bwMode="auto">
          <a:xfrm>
            <a:off x="7950200" y="4083050"/>
            <a:ext cx="12700" cy="0"/>
          </a:xfrm>
          <a:prstGeom prst="line">
            <a:avLst/>
          </a:prstGeom>
          <a:noFill/>
          <a:ln w="12700">
            <a:solidFill>
              <a:srgbClr val="000000"/>
            </a:solidFill>
            <a:round/>
            <a:headEnd/>
            <a:tailEnd/>
          </a:ln>
        </p:spPr>
        <p:txBody>
          <a:bodyPr wrap="none" anchor="ctr"/>
          <a:lstStyle/>
          <a:p>
            <a:endParaRPr lang="en-US"/>
          </a:p>
        </p:txBody>
      </p:sp>
      <p:sp>
        <p:nvSpPr>
          <p:cNvPr id="153670" name="Line 69"/>
          <p:cNvSpPr>
            <a:spLocks noChangeShapeType="1"/>
          </p:cNvSpPr>
          <p:nvPr/>
        </p:nvSpPr>
        <p:spPr bwMode="auto">
          <a:xfrm>
            <a:off x="8026400" y="4083050"/>
            <a:ext cx="12700" cy="0"/>
          </a:xfrm>
          <a:prstGeom prst="line">
            <a:avLst/>
          </a:prstGeom>
          <a:noFill/>
          <a:ln w="12700">
            <a:solidFill>
              <a:srgbClr val="000000"/>
            </a:solidFill>
            <a:round/>
            <a:headEnd/>
            <a:tailEnd/>
          </a:ln>
        </p:spPr>
        <p:txBody>
          <a:bodyPr wrap="none" anchor="ctr"/>
          <a:lstStyle/>
          <a:p>
            <a:endParaRPr lang="en-US"/>
          </a:p>
        </p:txBody>
      </p:sp>
      <p:sp>
        <p:nvSpPr>
          <p:cNvPr id="153671" name="Line 70"/>
          <p:cNvSpPr>
            <a:spLocks noChangeShapeType="1"/>
          </p:cNvSpPr>
          <p:nvPr/>
        </p:nvSpPr>
        <p:spPr bwMode="auto">
          <a:xfrm>
            <a:off x="8102600" y="4083050"/>
            <a:ext cx="12700" cy="0"/>
          </a:xfrm>
          <a:prstGeom prst="line">
            <a:avLst/>
          </a:prstGeom>
          <a:noFill/>
          <a:ln w="12700">
            <a:solidFill>
              <a:srgbClr val="000000"/>
            </a:solidFill>
            <a:round/>
            <a:headEnd/>
            <a:tailEnd/>
          </a:ln>
        </p:spPr>
        <p:txBody>
          <a:bodyPr wrap="none" anchor="ctr"/>
          <a:lstStyle/>
          <a:p>
            <a:endParaRPr lang="en-US"/>
          </a:p>
        </p:txBody>
      </p:sp>
      <p:sp>
        <p:nvSpPr>
          <p:cNvPr id="153672" name="Line 71"/>
          <p:cNvSpPr>
            <a:spLocks noChangeShapeType="1"/>
          </p:cNvSpPr>
          <p:nvPr/>
        </p:nvSpPr>
        <p:spPr bwMode="auto">
          <a:xfrm>
            <a:off x="8178800" y="4083050"/>
            <a:ext cx="12700" cy="0"/>
          </a:xfrm>
          <a:prstGeom prst="line">
            <a:avLst/>
          </a:prstGeom>
          <a:noFill/>
          <a:ln w="12700">
            <a:solidFill>
              <a:srgbClr val="000000"/>
            </a:solidFill>
            <a:round/>
            <a:headEnd/>
            <a:tailEnd/>
          </a:ln>
        </p:spPr>
        <p:txBody>
          <a:bodyPr wrap="none" anchor="ctr"/>
          <a:lstStyle/>
          <a:p>
            <a:endParaRPr lang="en-US"/>
          </a:p>
        </p:txBody>
      </p:sp>
      <p:sp>
        <p:nvSpPr>
          <p:cNvPr id="153673" name="Line 72"/>
          <p:cNvSpPr>
            <a:spLocks noChangeShapeType="1"/>
          </p:cNvSpPr>
          <p:nvPr/>
        </p:nvSpPr>
        <p:spPr bwMode="auto">
          <a:xfrm>
            <a:off x="8255000" y="4083050"/>
            <a:ext cx="12700" cy="0"/>
          </a:xfrm>
          <a:prstGeom prst="line">
            <a:avLst/>
          </a:prstGeom>
          <a:noFill/>
          <a:ln w="12700">
            <a:solidFill>
              <a:srgbClr val="000000"/>
            </a:solidFill>
            <a:round/>
            <a:headEnd/>
            <a:tailEnd/>
          </a:ln>
        </p:spPr>
        <p:txBody>
          <a:bodyPr wrap="none" anchor="ctr"/>
          <a:lstStyle/>
          <a:p>
            <a:endParaRPr lang="en-US"/>
          </a:p>
        </p:txBody>
      </p:sp>
      <p:sp>
        <p:nvSpPr>
          <p:cNvPr id="153674" name="Line 73"/>
          <p:cNvSpPr>
            <a:spLocks noChangeShapeType="1"/>
          </p:cNvSpPr>
          <p:nvPr/>
        </p:nvSpPr>
        <p:spPr bwMode="auto">
          <a:xfrm>
            <a:off x="8331200" y="4083050"/>
            <a:ext cx="12700" cy="0"/>
          </a:xfrm>
          <a:prstGeom prst="line">
            <a:avLst/>
          </a:prstGeom>
          <a:noFill/>
          <a:ln w="12700">
            <a:solidFill>
              <a:srgbClr val="000000"/>
            </a:solidFill>
            <a:round/>
            <a:headEnd/>
            <a:tailEnd/>
          </a:ln>
        </p:spPr>
        <p:txBody>
          <a:bodyPr wrap="none" anchor="ctr"/>
          <a:lstStyle/>
          <a:p>
            <a:endParaRPr lang="en-US"/>
          </a:p>
        </p:txBody>
      </p:sp>
      <p:sp>
        <p:nvSpPr>
          <p:cNvPr id="153675" name="Line 74"/>
          <p:cNvSpPr>
            <a:spLocks noChangeShapeType="1"/>
          </p:cNvSpPr>
          <p:nvPr/>
        </p:nvSpPr>
        <p:spPr bwMode="auto">
          <a:xfrm>
            <a:off x="3149600" y="3117850"/>
            <a:ext cx="12700" cy="0"/>
          </a:xfrm>
          <a:prstGeom prst="line">
            <a:avLst/>
          </a:prstGeom>
          <a:noFill/>
          <a:ln w="12700">
            <a:solidFill>
              <a:srgbClr val="000000"/>
            </a:solidFill>
            <a:round/>
            <a:headEnd/>
            <a:tailEnd/>
          </a:ln>
        </p:spPr>
        <p:txBody>
          <a:bodyPr wrap="none" anchor="ctr"/>
          <a:lstStyle/>
          <a:p>
            <a:endParaRPr lang="en-US"/>
          </a:p>
        </p:txBody>
      </p:sp>
      <p:sp>
        <p:nvSpPr>
          <p:cNvPr id="153676" name="Line 75"/>
          <p:cNvSpPr>
            <a:spLocks noChangeShapeType="1"/>
          </p:cNvSpPr>
          <p:nvPr/>
        </p:nvSpPr>
        <p:spPr bwMode="auto">
          <a:xfrm>
            <a:off x="3225800" y="3117850"/>
            <a:ext cx="12700" cy="0"/>
          </a:xfrm>
          <a:prstGeom prst="line">
            <a:avLst/>
          </a:prstGeom>
          <a:noFill/>
          <a:ln w="12700">
            <a:solidFill>
              <a:srgbClr val="000000"/>
            </a:solidFill>
            <a:round/>
            <a:headEnd/>
            <a:tailEnd/>
          </a:ln>
        </p:spPr>
        <p:txBody>
          <a:bodyPr wrap="none" anchor="ctr"/>
          <a:lstStyle/>
          <a:p>
            <a:endParaRPr lang="en-US"/>
          </a:p>
        </p:txBody>
      </p:sp>
      <p:sp>
        <p:nvSpPr>
          <p:cNvPr id="153677" name="Line 76"/>
          <p:cNvSpPr>
            <a:spLocks noChangeShapeType="1"/>
          </p:cNvSpPr>
          <p:nvPr/>
        </p:nvSpPr>
        <p:spPr bwMode="auto">
          <a:xfrm>
            <a:off x="3302000" y="3117850"/>
            <a:ext cx="12700" cy="0"/>
          </a:xfrm>
          <a:prstGeom prst="line">
            <a:avLst/>
          </a:prstGeom>
          <a:noFill/>
          <a:ln w="12700">
            <a:solidFill>
              <a:srgbClr val="000000"/>
            </a:solidFill>
            <a:round/>
            <a:headEnd/>
            <a:tailEnd/>
          </a:ln>
        </p:spPr>
        <p:txBody>
          <a:bodyPr wrap="none" anchor="ctr"/>
          <a:lstStyle/>
          <a:p>
            <a:endParaRPr lang="en-US"/>
          </a:p>
        </p:txBody>
      </p:sp>
      <p:sp>
        <p:nvSpPr>
          <p:cNvPr id="153678" name="Line 77"/>
          <p:cNvSpPr>
            <a:spLocks noChangeShapeType="1"/>
          </p:cNvSpPr>
          <p:nvPr/>
        </p:nvSpPr>
        <p:spPr bwMode="auto">
          <a:xfrm>
            <a:off x="3378200" y="3117850"/>
            <a:ext cx="12700" cy="0"/>
          </a:xfrm>
          <a:prstGeom prst="line">
            <a:avLst/>
          </a:prstGeom>
          <a:noFill/>
          <a:ln w="12700">
            <a:solidFill>
              <a:srgbClr val="000000"/>
            </a:solidFill>
            <a:round/>
            <a:headEnd/>
            <a:tailEnd/>
          </a:ln>
        </p:spPr>
        <p:txBody>
          <a:bodyPr wrap="none" anchor="ctr"/>
          <a:lstStyle/>
          <a:p>
            <a:endParaRPr lang="en-US"/>
          </a:p>
        </p:txBody>
      </p:sp>
      <p:sp>
        <p:nvSpPr>
          <p:cNvPr id="153679" name="Line 78"/>
          <p:cNvSpPr>
            <a:spLocks noChangeShapeType="1"/>
          </p:cNvSpPr>
          <p:nvPr/>
        </p:nvSpPr>
        <p:spPr bwMode="auto">
          <a:xfrm>
            <a:off x="3454400" y="3117850"/>
            <a:ext cx="12700" cy="0"/>
          </a:xfrm>
          <a:prstGeom prst="line">
            <a:avLst/>
          </a:prstGeom>
          <a:noFill/>
          <a:ln w="12700">
            <a:solidFill>
              <a:srgbClr val="000000"/>
            </a:solidFill>
            <a:round/>
            <a:headEnd/>
            <a:tailEnd/>
          </a:ln>
        </p:spPr>
        <p:txBody>
          <a:bodyPr wrap="none" anchor="ctr"/>
          <a:lstStyle/>
          <a:p>
            <a:endParaRPr lang="en-US"/>
          </a:p>
        </p:txBody>
      </p:sp>
      <p:sp>
        <p:nvSpPr>
          <p:cNvPr id="153680" name="Line 79"/>
          <p:cNvSpPr>
            <a:spLocks noChangeShapeType="1"/>
          </p:cNvSpPr>
          <p:nvPr/>
        </p:nvSpPr>
        <p:spPr bwMode="auto">
          <a:xfrm>
            <a:off x="3530600" y="3117850"/>
            <a:ext cx="12700" cy="0"/>
          </a:xfrm>
          <a:prstGeom prst="line">
            <a:avLst/>
          </a:prstGeom>
          <a:noFill/>
          <a:ln w="12700">
            <a:solidFill>
              <a:srgbClr val="000000"/>
            </a:solidFill>
            <a:round/>
            <a:headEnd/>
            <a:tailEnd/>
          </a:ln>
        </p:spPr>
        <p:txBody>
          <a:bodyPr wrap="none" anchor="ctr"/>
          <a:lstStyle/>
          <a:p>
            <a:endParaRPr lang="en-US"/>
          </a:p>
        </p:txBody>
      </p:sp>
      <p:sp>
        <p:nvSpPr>
          <p:cNvPr id="153681" name="Line 80"/>
          <p:cNvSpPr>
            <a:spLocks noChangeShapeType="1"/>
          </p:cNvSpPr>
          <p:nvPr/>
        </p:nvSpPr>
        <p:spPr bwMode="auto">
          <a:xfrm>
            <a:off x="3606800" y="3117850"/>
            <a:ext cx="12700" cy="0"/>
          </a:xfrm>
          <a:prstGeom prst="line">
            <a:avLst/>
          </a:prstGeom>
          <a:noFill/>
          <a:ln w="12700">
            <a:solidFill>
              <a:srgbClr val="000000"/>
            </a:solidFill>
            <a:round/>
            <a:headEnd/>
            <a:tailEnd/>
          </a:ln>
        </p:spPr>
        <p:txBody>
          <a:bodyPr wrap="none" anchor="ctr"/>
          <a:lstStyle/>
          <a:p>
            <a:endParaRPr lang="en-US"/>
          </a:p>
        </p:txBody>
      </p:sp>
      <p:sp>
        <p:nvSpPr>
          <p:cNvPr id="153682" name="Line 81"/>
          <p:cNvSpPr>
            <a:spLocks noChangeShapeType="1"/>
          </p:cNvSpPr>
          <p:nvPr/>
        </p:nvSpPr>
        <p:spPr bwMode="auto">
          <a:xfrm>
            <a:off x="3683000" y="3117850"/>
            <a:ext cx="12700" cy="0"/>
          </a:xfrm>
          <a:prstGeom prst="line">
            <a:avLst/>
          </a:prstGeom>
          <a:noFill/>
          <a:ln w="12700">
            <a:solidFill>
              <a:srgbClr val="000000"/>
            </a:solidFill>
            <a:round/>
            <a:headEnd/>
            <a:tailEnd/>
          </a:ln>
        </p:spPr>
        <p:txBody>
          <a:bodyPr wrap="none" anchor="ctr"/>
          <a:lstStyle/>
          <a:p>
            <a:endParaRPr lang="en-US"/>
          </a:p>
        </p:txBody>
      </p:sp>
      <p:sp>
        <p:nvSpPr>
          <p:cNvPr id="153683" name="Line 82"/>
          <p:cNvSpPr>
            <a:spLocks noChangeShapeType="1"/>
          </p:cNvSpPr>
          <p:nvPr/>
        </p:nvSpPr>
        <p:spPr bwMode="auto">
          <a:xfrm>
            <a:off x="3759200" y="3117850"/>
            <a:ext cx="12700" cy="0"/>
          </a:xfrm>
          <a:prstGeom prst="line">
            <a:avLst/>
          </a:prstGeom>
          <a:noFill/>
          <a:ln w="12700">
            <a:solidFill>
              <a:srgbClr val="000000"/>
            </a:solidFill>
            <a:round/>
            <a:headEnd/>
            <a:tailEnd/>
          </a:ln>
        </p:spPr>
        <p:txBody>
          <a:bodyPr wrap="none" anchor="ctr"/>
          <a:lstStyle/>
          <a:p>
            <a:endParaRPr lang="en-US"/>
          </a:p>
        </p:txBody>
      </p:sp>
      <p:sp>
        <p:nvSpPr>
          <p:cNvPr id="153684" name="Line 83"/>
          <p:cNvSpPr>
            <a:spLocks noChangeShapeType="1"/>
          </p:cNvSpPr>
          <p:nvPr/>
        </p:nvSpPr>
        <p:spPr bwMode="auto">
          <a:xfrm>
            <a:off x="3835400" y="3117850"/>
            <a:ext cx="12700" cy="0"/>
          </a:xfrm>
          <a:prstGeom prst="line">
            <a:avLst/>
          </a:prstGeom>
          <a:noFill/>
          <a:ln w="12700">
            <a:solidFill>
              <a:srgbClr val="000000"/>
            </a:solidFill>
            <a:round/>
            <a:headEnd/>
            <a:tailEnd/>
          </a:ln>
        </p:spPr>
        <p:txBody>
          <a:bodyPr wrap="none" anchor="ctr"/>
          <a:lstStyle/>
          <a:p>
            <a:endParaRPr lang="en-US"/>
          </a:p>
        </p:txBody>
      </p:sp>
      <p:sp>
        <p:nvSpPr>
          <p:cNvPr id="153685" name="Line 84"/>
          <p:cNvSpPr>
            <a:spLocks noChangeShapeType="1"/>
          </p:cNvSpPr>
          <p:nvPr/>
        </p:nvSpPr>
        <p:spPr bwMode="auto">
          <a:xfrm>
            <a:off x="3911600" y="3117850"/>
            <a:ext cx="12700" cy="0"/>
          </a:xfrm>
          <a:prstGeom prst="line">
            <a:avLst/>
          </a:prstGeom>
          <a:noFill/>
          <a:ln w="12700">
            <a:solidFill>
              <a:srgbClr val="000000"/>
            </a:solidFill>
            <a:round/>
            <a:headEnd/>
            <a:tailEnd/>
          </a:ln>
        </p:spPr>
        <p:txBody>
          <a:bodyPr wrap="none" anchor="ctr"/>
          <a:lstStyle/>
          <a:p>
            <a:endParaRPr lang="en-US"/>
          </a:p>
        </p:txBody>
      </p:sp>
      <p:sp>
        <p:nvSpPr>
          <p:cNvPr id="153686" name="Line 85"/>
          <p:cNvSpPr>
            <a:spLocks noChangeShapeType="1"/>
          </p:cNvSpPr>
          <p:nvPr/>
        </p:nvSpPr>
        <p:spPr bwMode="auto">
          <a:xfrm>
            <a:off x="3987800" y="3117850"/>
            <a:ext cx="12700" cy="0"/>
          </a:xfrm>
          <a:prstGeom prst="line">
            <a:avLst/>
          </a:prstGeom>
          <a:noFill/>
          <a:ln w="12700">
            <a:solidFill>
              <a:srgbClr val="000000"/>
            </a:solidFill>
            <a:round/>
            <a:headEnd/>
            <a:tailEnd/>
          </a:ln>
        </p:spPr>
        <p:txBody>
          <a:bodyPr wrap="none" anchor="ctr"/>
          <a:lstStyle/>
          <a:p>
            <a:endParaRPr lang="en-US"/>
          </a:p>
        </p:txBody>
      </p:sp>
      <p:sp>
        <p:nvSpPr>
          <p:cNvPr id="153687" name="Line 86"/>
          <p:cNvSpPr>
            <a:spLocks noChangeShapeType="1"/>
          </p:cNvSpPr>
          <p:nvPr/>
        </p:nvSpPr>
        <p:spPr bwMode="auto">
          <a:xfrm>
            <a:off x="4064000" y="3117850"/>
            <a:ext cx="12700" cy="0"/>
          </a:xfrm>
          <a:prstGeom prst="line">
            <a:avLst/>
          </a:prstGeom>
          <a:noFill/>
          <a:ln w="12700">
            <a:solidFill>
              <a:srgbClr val="000000"/>
            </a:solidFill>
            <a:round/>
            <a:headEnd/>
            <a:tailEnd/>
          </a:ln>
        </p:spPr>
        <p:txBody>
          <a:bodyPr wrap="none" anchor="ctr"/>
          <a:lstStyle/>
          <a:p>
            <a:endParaRPr lang="en-US"/>
          </a:p>
        </p:txBody>
      </p:sp>
      <p:sp>
        <p:nvSpPr>
          <p:cNvPr id="153688" name="Line 87"/>
          <p:cNvSpPr>
            <a:spLocks noChangeShapeType="1"/>
          </p:cNvSpPr>
          <p:nvPr/>
        </p:nvSpPr>
        <p:spPr bwMode="auto">
          <a:xfrm>
            <a:off x="4140200" y="3117850"/>
            <a:ext cx="12700" cy="0"/>
          </a:xfrm>
          <a:prstGeom prst="line">
            <a:avLst/>
          </a:prstGeom>
          <a:noFill/>
          <a:ln w="12700">
            <a:solidFill>
              <a:srgbClr val="000000"/>
            </a:solidFill>
            <a:round/>
            <a:headEnd/>
            <a:tailEnd/>
          </a:ln>
        </p:spPr>
        <p:txBody>
          <a:bodyPr wrap="none" anchor="ctr"/>
          <a:lstStyle/>
          <a:p>
            <a:endParaRPr lang="en-US"/>
          </a:p>
        </p:txBody>
      </p:sp>
      <p:sp>
        <p:nvSpPr>
          <p:cNvPr id="153689" name="Line 88"/>
          <p:cNvSpPr>
            <a:spLocks noChangeShapeType="1"/>
          </p:cNvSpPr>
          <p:nvPr/>
        </p:nvSpPr>
        <p:spPr bwMode="auto">
          <a:xfrm>
            <a:off x="4216400" y="3117850"/>
            <a:ext cx="12700" cy="0"/>
          </a:xfrm>
          <a:prstGeom prst="line">
            <a:avLst/>
          </a:prstGeom>
          <a:noFill/>
          <a:ln w="12700">
            <a:solidFill>
              <a:srgbClr val="000000"/>
            </a:solidFill>
            <a:round/>
            <a:headEnd/>
            <a:tailEnd/>
          </a:ln>
        </p:spPr>
        <p:txBody>
          <a:bodyPr wrap="none" anchor="ctr"/>
          <a:lstStyle/>
          <a:p>
            <a:endParaRPr lang="en-US"/>
          </a:p>
        </p:txBody>
      </p:sp>
      <p:sp>
        <p:nvSpPr>
          <p:cNvPr id="153690" name="Line 89"/>
          <p:cNvSpPr>
            <a:spLocks noChangeShapeType="1"/>
          </p:cNvSpPr>
          <p:nvPr/>
        </p:nvSpPr>
        <p:spPr bwMode="auto">
          <a:xfrm>
            <a:off x="4292600" y="3117850"/>
            <a:ext cx="12700" cy="0"/>
          </a:xfrm>
          <a:prstGeom prst="line">
            <a:avLst/>
          </a:prstGeom>
          <a:noFill/>
          <a:ln w="12700">
            <a:solidFill>
              <a:srgbClr val="000000"/>
            </a:solidFill>
            <a:round/>
            <a:headEnd/>
            <a:tailEnd/>
          </a:ln>
        </p:spPr>
        <p:txBody>
          <a:bodyPr wrap="none" anchor="ctr"/>
          <a:lstStyle/>
          <a:p>
            <a:endParaRPr lang="en-US"/>
          </a:p>
        </p:txBody>
      </p:sp>
      <p:sp>
        <p:nvSpPr>
          <p:cNvPr id="153691" name="Line 90"/>
          <p:cNvSpPr>
            <a:spLocks noChangeShapeType="1"/>
          </p:cNvSpPr>
          <p:nvPr/>
        </p:nvSpPr>
        <p:spPr bwMode="auto">
          <a:xfrm>
            <a:off x="4368800" y="3117850"/>
            <a:ext cx="12700" cy="0"/>
          </a:xfrm>
          <a:prstGeom prst="line">
            <a:avLst/>
          </a:prstGeom>
          <a:noFill/>
          <a:ln w="12700">
            <a:solidFill>
              <a:srgbClr val="000000"/>
            </a:solidFill>
            <a:round/>
            <a:headEnd/>
            <a:tailEnd/>
          </a:ln>
        </p:spPr>
        <p:txBody>
          <a:bodyPr wrap="none" anchor="ctr"/>
          <a:lstStyle/>
          <a:p>
            <a:endParaRPr lang="en-US"/>
          </a:p>
        </p:txBody>
      </p:sp>
      <p:sp>
        <p:nvSpPr>
          <p:cNvPr id="153692" name="Line 91"/>
          <p:cNvSpPr>
            <a:spLocks noChangeShapeType="1"/>
          </p:cNvSpPr>
          <p:nvPr/>
        </p:nvSpPr>
        <p:spPr bwMode="auto">
          <a:xfrm>
            <a:off x="4445000" y="3117850"/>
            <a:ext cx="12700" cy="0"/>
          </a:xfrm>
          <a:prstGeom prst="line">
            <a:avLst/>
          </a:prstGeom>
          <a:noFill/>
          <a:ln w="12700">
            <a:solidFill>
              <a:srgbClr val="000000"/>
            </a:solidFill>
            <a:round/>
            <a:headEnd/>
            <a:tailEnd/>
          </a:ln>
        </p:spPr>
        <p:txBody>
          <a:bodyPr wrap="none" anchor="ctr"/>
          <a:lstStyle/>
          <a:p>
            <a:endParaRPr lang="en-US"/>
          </a:p>
        </p:txBody>
      </p:sp>
      <p:sp>
        <p:nvSpPr>
          <p:cNvPr id="153693" name="Line 92"/>
          <p:cNvSpPr>
            <a:spLocks noChangeShapeType="1"/>
          </p:cNvSpPr>
          <p:nvPr/>
        </p:nvSpPr>
        <p:spPr bwMode="auto">
          <a:xfrm>
            <a:off x="4521200" y="3117850"/>
            <a:ext cx="12700" cy="0"/>
          </a:xfrm>
          <a:prstGeom prst="line">
            <a:avLst/>
          </a:prstGeom>
          <a:noFill/>
          <a:ln w="12700">
            <a:solidFill>
              <a:srgbClr val="000000"/>
            </a:solidFill>
            <a:round/>
            <a:headEnd/>
            <a:tailEnd/>
          </a:ln>
        </p:spPr>
        <p:txBody>
          <a:bodyPr wrap="none" anchor="ctr"/>
          <a:lstStyle/>
          <a:p>
            <a:endParaRPr lang="en-US"/>
          </a:p>
        </p:txBody>
      </p:sp>
      <p:sp>
        <p:nvSpPr>
          <p:cNvPr id="153694" name="Line 93"/>
          <p:cNvSpPr>
            <a:spLocks noChangeShapeType="1"/>
          </p:cNvSpPr>
          <p:nvPr/>
        </p:nvSpPr>
        <p:spPr bwMode="auto">
          <a:xfrm>
            <a:off x="4597400" y="3117850"/>
            <a:ext cx="12700" cy="0"/>
          </a:xfrm>
          <a:prstGeom prst="line">
            <a:avLst/>
          </a:prstGeom>
          <a:noFill/>
          <a:ln w="12700">
            <a:solidFill>
              <a:srgbClr val="000000"/>
            </a:solidFill>
            <a:round/>
            <a:headEnd/>
            <a:tailEnd/>
          </a:ln>
        </p:spPr>
        <p:txBody>
          <a:bodyPr wrap="none" anchor="ctr"/>
          <a:lstStyle/>
          <a:p>
            <a:endParaRPr lang="en-US"/>
          </a:p>
        </p:txBody>
      </p:sp>
      <p:sp>
        <p:nvSpPr>
          <p:cNvPr id="153695" name="Line 94"/>
          <p:cNvSpPr>
            <a:spLocks noChangeShapeType="1"/>
          </p:cNvSpPr>
          <p:nvPr/>
        </p:nvSpPr>
        <p:spPr bwMode="auto">
          <a:xfrm>
            <a:off x="4673600" y="3117850"/>
            <a:ext cx="12700" cy="0"/>
          </a:xfrm>
          <a:prstGeom prst="line">
            <a:avLst/>
          </a:prstGeom>
          <a:noFill/>
          <a:ln w="12700">
            <a:solidFill>
              <a:srgbClr val="000000"/>
            </a:solidFill>
            <a:round/>
            <a:headEnd/>
            <a:tailEnd/>
          </a:ln>
        </p:spPr>
        <p:txBody>
          <a:bodyPr wrap="none" anchor="ctr"/>
          <a:lstStyle/>
          <a:p>
            <a:endParaRPr lang="en-US"/>
          </a:p>
        </p:txBody>
      </p:sp>
      <p:sp>
        <p:nvSpPr>
          <p:cNvPr id="153696" name="Line 95"/>
          <p:cNvSpPr>
            <a:spLocks noChangeShapeType="1"/>
          </p:cNvSpPr>
          <p:nvPr/>
        </p:nvSpPr>
        <p:spPr bwMode="auto">
          <a:xfrm>
            <a:off x="4749800" y="3117850"/>
            <a:ext cx="12700" cy="0"/>
          </a:xfrm>
          <a:prstGeom prst="line">
            <a:avLst/>
          </a:prstGeom>
          <a:noFill/>
          <a:ln w="12700">
            <a:solidFill>
              <a:srgbClr val="000000"/>
            </a:solidFill>
            <a:round/>
            <a:headEnd/>
            <a:tailEnd/>
          </a:ln>
        </p:spPr>
        <p:txBody>
          <a:bodyPr wrap="none" anchor="ctr"/>
          <a:lstStyle/>
          <a:p>
            <a:endParaRPr lang="en-US"/>
          </a:p>
        </p:txBody>
      </p:sp>
      <p:sp>
        <p:nvSpPr>
          <p:cNvPr id="153697" name="Line 96"/>
          <p:cNvSpPr>
            <a:spLocks noChangeShapeType="1"/>
          </p:cNvSpPr>
          <p:nvPr/>
        </p:nvSpPr>
        <p:spPr bwMode="auto">
          <a:xfrm>
            <a:off x="4826000" y="3117850"/>
            <a:ext cx="12700" cy="0"/>
          </a:xfrm>
          <a:prstGeom prst="line">
            <a:avLst/>
          </a:prstGeom>
          <a:noFill/>
          <a:ln w="12700">
            <a:solidFill>
              <a:srgbClr val="000000"/>
            </a:solidFill>
            <a:round/>
            <a:headEnd/>
            <a:tailEnd/>
          </a:ln>
        </p:spPr>
        <p:txBody>
          <a:bodyPr wrap="none" anchor="ctr"/>
          <a:lstStyle/>
          <a:p>
            <a:endParaRPr lang="en-US"/>
          </a:p>
        </p:txBody>
      </p:sp>
      <p:sp>
        <p:nvSpPr>
          <p:cNvPr id="153698" name="Line 97"/>
          <p:cNvSpPr>
            <a:spLocks noChangeShapeType="1"/>
          </p:cNvSpPr>
          <p:nvPr/>
        </p:nvSpPr>
        <p:spPr bwMode="auto">
          <a:xfrm>
            <a:off x="4902200" y="3117850"/>
            <a:ext cx="12700" cy="0"/>
          </a:xfrm>
          <a:prstGeom prst="line">
            <a:avLst/>
          </a:prstGeom>
          <a:noFill/>
          <a:ln w="12700">
            <a:solidFill>
              <a:srgbClr val="000000"/>
            </a:solidFill>
            <a:round/>
            <a:headEnd/>
            <a:tailEnd/>
          </a:ln>
        </p:spPr>
        <p:txBody>
          <a:bodyPr wrap="none" anchor="ctr"/>
          <a:lstStyle/>
          <a:p>
            <a:endParaRPr lang="en-US"/>
          </a:p>
        </p:txBody>
      </p:sp>
      <p:sp>
        <p:nvSpPr>
          <p:cNvPr id="153699" name="Line 98"/>
          <p:cNvSpPr>
            <a:spLocks noChangeShapeType="1"/>
          </p:cNvSpPr>
          <p:nvPr/>
        </p:nvSpPr>
        <p:spPr bwMode="auto">
          <a:xfrm>
            <a:off x="4978400" y="3117850"/>
            <a:ext cx="12700" cy="0"/>
          </a:xfrm>
          <a:prstGeom prst="line">
            <a:avLst/>
          </a:prstGeom>
          <a:noFill/>
          <a:ln w="12700">
            <a:solidFill>
              <a:srgbClr val="000000"/>
            </a:solidFill>
            <a:round/>
            <a:headEnd/>
            <a:tailEnd/>
          </a:ln>
        </p:spPr>
        <p:txBody>
          <a:bodyPr wrap="none" anchor="ctr"/>
          <a:lstStyle/>
          <a:p>
            <a:endParaRPr lang="en-US"/>
          </a:p>
        </p:txBody>
      </p:sp>
      <p:sp>
        <p:nvSpPr>
          <p:cNvPr id="153700" name="Line 99"/>
          <p:cNvSpPr>
            <a:spLocks noChangeShapeType="1"/>
          </p:cNvSpPr>
          <p:nvPr/>
        </p:nvSpPr>
        <p:spPr bwMode="auto">
          <a:xfrm>
            <a:off x="5054600" y="3117850"/>
            <a:ext cx="12700" cy="0"/>
          </a:xfrm>
          <a:prstGeom prst="line">
            <a:avLst/>
          </a:prstGeom>
          <a:noFill/>
          <a:ln w="12700">
            <a:solidFill>
              <a:srgbClr val="000000"/>
            </a:solidFill>
            <a:round/>
            <a:headEnd/>
            <a:tailEnd/>
          </a:ln>
        </p:spPr>
        <p:txBody>
          <a:bodyPr wrap="none" anchor="ctr"/>
          <a:lstStyle/>
          <a:p>
            <a:endParaRPr lang="en-US"/>
          </a:p>
        </p:txBody>
      </p:sp>
      <p:sp>
        <p:nvSpPr>
          <p:cNvPr id="153701" name="Line 100"/>
          <p:cNvSpPr>
            <a:spLocks noChangeShapeType="1"/>
          </p:cNvSpPr>
          <p:nvPr/>
        </p:nvSpPr>
        <p:spPr bwMode="auto">
          <a:xfrm>
            <a:off x="5130800" y="3117850"/>
            <a:ext cx="12700" cy="0"/>
          </a:xfrm>
          <a:prstGeom prst="line">
            <a:avLst/>
          </a:prstGeom>
          <a:noFill/>
          <a:ln w="12700">
            <a:solidFill>
              <a:srgbClr val="000000"/>
            </a:solidFill>
            <a:round/>
            <a:headEnd/>
            <a:tailEnd/>
          </a:ln>
        </p:spPr>
        <p:txBody>
          <a:bodyPr wrap="none" anchor="ctr"/>
          <a:lstStyle/>
          <a:p>
            <a:endParaRPr lang="en-US"/>
          </a:p>
        </p:txBody>
      </p:sp>
      <p:sp>
        <p:nvSpPr>
          <p:cNvPr id="153702" name="Line 101"/>
          <p:cNvSpPr>
            <a:spLocks noChangeShapeType="1"/>
          </p:cNvSpPr>
          <p:nvPr/>
        </p:nvSpPr>
        <p:spPr bwMode="auto">
          <a:xfrm>
            <a:off x="5207000" y="3117850"/>
            <a:ext cx="12700" cy="0"/>
          </a:xfrm>
          <a:prstGeom prst="line">
            <a:avLst/>
          </a:prstGeom>
          <a:noFill/>
          <a:ln w="12700">
            <a:solidFill>
              <a:srgbClr val="000000"/>
            </a:solidFill>
            <a:round/>
            <a:headEnd/>
            <a:tailEnd/>
          </a:ln>
        </p:spPr>
        <p:txBody>
          <a:bodyPr wrap="none" anchor="ctr"/>
          <a:lstStyle/>
          <a:p>
            <a:endParaRPr lang="en-US"/>
          </a:p>
        </p:txBody>
      </p:sp>
      <p:sp>
        <p:nvSpPr>
          <p:cNvPr id="153703" name="Line 102"/>
          <p:cNvSpPr>
            <a:spLocks noChangeShapeType="1"/>
          </p:cNvSpPr>
          <p:nvPr/>
        </p:nvSpPr>
        <p:spPr bwMode="auto">
          <a:xfrm>
            <a:off x="5283200" y="3117850"/>
            <a:ext cx="12700" cy="0"/>
          </a:xfrm>
          <a:prstGeom prst="line">
            <a:avLst/>
          </a:prstGeom>
          <a:noFill/>
          <a:ln w="12700">
            <a:solidFill>
              <a:srgbClr val="000000"/>
            </a:solidFill>
            <a:round/>
            <a:headEnd/>
            <a:tailEnd/>
          </a:ln>
        </p:spPr>
        <p:txBody>
          <a:bodyPr wrap="none" anchor="ctr"/>
          <a:lstStyle/>
          <a:p>
            <a:endParaRPr lang="en-US"/>
          </a:p>
        </p:txBody>
      </p:sp>
      <p:sp>
        <p:nvSpPr>
          <p:cNvPr id="153704" name="Line 103"/>
          <p:cNvSpPr>
            <a:spLocks noChangeShapeType="1"/>
          </p:cNvSpPr>
          <p:nvPr/>
        </p:nvSpPr>
        <p:spPr bwMode="auto">
          <a:xfrm>
            <a:off x="5359400" y="3117850"/>
            <a:ext cx="12700" cy="0"/>
          </a:xfrm>
          <a:prstGeom prst="line">
            <a:avLst/>
          </a:prstGeom>
          <a:noFill/>
          <a:ln w="12700">
            <a:solidFill>
              <a:srgbClr val="000000"/>
            </a:solidFill>
            <a:round/>
            <a:headEnd/>
            <a:tailEnd/>
          </a:ln>
        </p:spPr>
        <p:txBody>
          <a:bodyPr wrap="none" anchor="ctr"/>
          <a:lstStyle/>
          <a:p>
            <a:endParaRPr lang="en-US"/>
          </a:p>
        </p:txBody>
      </p:sp>
      <p:sp>
        <p:nvSpPr>
          <p:cNvPr id="153705" name="Line 104"/>
          <p:cNvSpPr>
            <a:spLocks noChangeShapeType="1"/>
          </p:cNvSpPr>
          <p:nvPr/>
        </p:nvSpPr>
        <p:spPr bwMode="auto">
          <a:xfrm>
            <a:off x="5435600" y="3117850"/>
            <a:ext cx="12700" cy="0"/>
          </a:xfrm>
          <a:prstGeom prst="line">
            <a:avLst/>
          </a:prstGeom>
          <a:noFill/>
          <a:ln w="12700">
            <a:solidFill>
              <a:srgbClr val="000000"/>
            </a:solidFill>
            <a:round/>
            <a:headEnd/>
            <a:tailEnd/>
          </a:ln>
        </p:spPr>
        <p:txBody>
          <a:bodyPr wrap="none" anchor="ctr"/>
          <a:lstStyle/>
          <a:p>
            <a:endParaRPr lang="en-US"/>
          </a:p>
        </p:txBody>
      </p:sp>
      <p:sp>
        <p:nvSpPr>
          <p:cNvPr id="153706" name="Line 105"/>
          <p:cNvSpPr>
            <a:spLocks noChangeShapeType="1"/>
          </p:cNvSpPr>
          <p:nvPr/>
        </p:nvSpPr>
        <p:spPr bwMode="auto">
          <a:xfrm>
            <a:off x="5511800" y="3117850"/>
            <a:ext cx="12700" cy="0"/>
          </a:xfrm>
          <a:prstGeom prst="line">
            <a:avLst/>
          </a:prstGeom>
          <a:noFill/>
          <a:ln w="12700">
            <a:solidFill>
              <a:srgbClr val="000000"/>
            </a:solidFill>
            <a:round/>
            <a:headEnd/>
            <a:tailEnd/>
          </a:ln>
        </p:spPr>
        <p:txBody>
          <a:bodyPr wrap="none" anchor="ctr"/>
          <a:lstStyle/>
          <a:p>
            <a:endParaRPr lang="en-US"/>
          </a:p>
        </p:txBody>
      </p:sp>
      <p:sp>
        <p:nvSpPr>
          <p:cNvPr id="153707" name="Line 106"/>
          <p:cNvSpPr>
            <a:spLocks noChangeShapeType="1"/>
          </p:cNvSpPr>
          <p:nvPr/>
        </p:nvSpPr>
        <p:spPr bwMode="auto">
          <a:xfrm>
            <a:off x="5588000" y="3117850"/>
            <a:ext cx="12700" cy="0"/>
          </a:xfrm>
          <a:prstGeom prst="line">
            <a:avLst/>
          </a:prstGeom>
          <a:noFill/>
          <a:ln w="12700">
            <a:solidFill>
              <a:srgbClr val="000000"/>
            </a:solidFill>
            <a:round/>
            <a:headEnd/>
            <a:tailEnd/>
          </a:ln>
        </p:spPr>
        <p:txBody>
          <a:bodyPr wrap="none" anchor="ctr"/>
          <a:lstStyle/>
          <a:p>
            <a:endParaRPr lang="en-US"/>
          </a:p>
        </p:txBody>
      </p:sp>
      <p:sp>
        <p:nvSpPr>
          <p:cNvPr id="153708" name="Line 107"/>
          <p:cNvSpPr>
            <a:spLocks noChangeShapeType="1"/>
          </p:cNvSpPr>
          <p:nvPr/>
        </p:nvSpPr>
        <p:spPr bwMode="auto">
          <a:xfrm>
            <a:off x="5664200" y="3117850"/>
            <a:ext cx="12700" cy="0"/>
          </a:xfrm>
          <a:prstGeom prst="line">
            <a:avLst/>
          </a:prstGeom>
          <a:noFill/>
          <a:ln w="12700">
            <a:solidFill>
              <a:srgbClr val="000000"/>
            </a:solidFill>
            <a:round/>
            <a:headEnd/>
            <a:tailEnd/>
          </a:ln>
        </p:spPr>
        <p:txBody>
          <a:bodyPr wrap="none" anchor="ctr"/>
          <a:lstStyle/>
          <a:p>
            <a:endParaRPr lang="en-US"/>
          </a:p>
        </p:txBody>
      </p:sp>
      <p:sp>
        <p:nvSpPr>
          <p:cNvPr id="153709" name="Line 108"/>
          <p:cNvSpPr>
            <a:spLocks noChangeShapeType="1"/>
          </p:cNvSpPr>
          <p:nvPr/>
        </p:nvSpPr>
        <p:spPr bwMode="auto">
          <a:xfrm>
            <a:off x="5740400" y="3117850"/>
            <a:ext cx="12700" cy="0"/>
          </a:xfrm>
          <a:prstGeom prst="line">
            <a:avLst/>
          </a:prstGeom>
          <a:noFill/>
          <a:ln w="12700">
            <a:solidFill>
              <a:srgbClr val="000000"/>
            </a:solidFill>
            <a:round/>
            <a:headEnd/>
            <a:tailEnd/>
          </a:ln>
        </p:spPr>
        <p:txBody>
          <a:bodyPr wrap="none" anchor="ctr"/>
          <a:lstStyle/>
          <a:p>
            <a:endParaRPr lang="en-US"/>
          </a:p>
        </p:txBody>
      </p:sp>
      <p:sp>
        <p:nvSpPr>
          <p:cNvPr id="153710" name="Line 109"/>
          <p:cNvSpPr>
            <a:spLocks noChangeShapeType="1"/>
          </p:cNvSpPr>
          <p:nvPr/>
        </p:nvSpPr>
        <p:spPr bwMode="auto">
          <a:xfrm>
            <a:off x="5816600" y="3117850"/>
            <a:ext cx="12700" cy="0"/>
          </a:xfrm>
          <a:prstGeom prst="line">
            <a:avLst/>
          </a:prstGeom>
          <a:noFill/>
          <a:ln w="12700">
            <a:solidFill>
              <a:srgbClr val="000000"/>
            </a:solidFill>
            <a:round/>
            <a:headEnd/>
            <a:tailEnd/>
          </a:ln>
        </p:spPr>
        <p:txBody>
          <a:bodyPr wrap="none" anchor="ctr"/>
          <a:lstStyle/>
          <a:p>
            <a:endParaRPr lang="en-US"/>
          </a:p>
        </p:txBody>
      </p:sp>
      <p:sp>
        <p:nvSpPr>
          <p:cNvPr id="153711" name="Line 110"/>
          <p:cNvSpPr>
            <a:spLocks noChangeShapeType="1"/>
          </p:cNvSpPr>
          <p:nvPr/>
        </p:nvSpPr>
        <p:spPr bwMode="auto">
          <a:xfrm>
            <a:off x="5892800" y="3117850"/>
            <a:ext cx="12700" cy="0"/>
          </a:xfrm>
          <a:prstGeom prst="line">
            <a:avLst/>
          </a:prstGeom>
          <a:noFill/>
          <a:ln w="12700">
            <a:solidFill>
              <a:srgbClr val="000000"/>
            </a:solidFill>
            <a:round/>
            <a:headEnd/>
            <a:tailEnd/>
          </a:ln>
        </p:spPr>
        <p:txBody>
          <a:bodyPr wrap="none" anchor="ctr"/>
          <a:lstStyle/>
          <a:p>
            <a:endParaRPr lang="en-US"/>
          </a:p>
        </p:txBody>
      </p:sp>
      <p:sp>
        <p:nvSpPr>
          <p:cNvPr id="153712" name="Line 111"/>
          <p:cNvSpPr>
            <a:spLocks noChangeShapeType="1"/>
          </p:cNvSpPr>
          <p:nvPr/>
        </p:nvSpPr>
        <p:spPr bwMode="auto">
          <a:xfrm>
            <a:off x="5969000" y="3117850"/>
            <a:ext cx="12700" cy="0"/>
          </a:xfrm>
          <a:prstGeom prst="line">
            <a:avLst/>
          </a:prstGeom>
          <a:noFill/>
          <a:ln w="12700">
            <a:solidFill>
              <a:srgbClr val="000000"/>
            </a:solidFill>
            <a:round/>
            <a:headEnd/>
            <a:tailEnd/>
          </a:ln>
        </p:spPr>
        <p:txBody>
          <a:bodyPr wrap="none" anchor="ctr"/>
          <a:lstStyle/>
          <a:p>
            <a:endParaRPr lang="en-US"/>
          </a:p>
        </p:txBody>
      </p:sp>
      <p:sp>
        <p:nvSpPr>
          <p:cNvPr id="153713" name="Line 112"/>
          <p:cNvSpPr>
            <a:spLocks noChangeShapeType="1"/>
          </p:cNvSpPr>
          <p:nvPr/>
        </p:nvSpPr>
        <p:spPr bwMode="auto">
          <a:xfrm>
            <a:off x="6045200" y="3117850"/>
            <a:ext cx="12700" cy="0"/>
          </a:xfrm>
          <a:prstGeom prst="line">
            <a:avLst/>
          </a:prstGeom>
          <a:noFill/>
          <a:ln w="12700">
            <a:solidFill>
              <a:srgbClr val="000000"/>
            </a:solidFill>
            <a:round/>
            <a:headEnd/>
            <a:tailEnd/>
          </a:ln>
        </p:spPr>
        <p:txBody>
          <a:bodyPr wrap="none" anchor="ctr"/>
          <a:lstStyle/>
          <a:p>
            <a:endParaRPr lang="en-US"/>
          </a:p>
        </p:txBody>
      </p:sp>
      <p:sp>
        <p:nvSpPr>
          <p:cNvPr id="153714" name="Line 113"/>
          <p:cNvSpPr>
            <a:spLocks noChangeShapeType="1"/>
          </p:cNvSpPr>
          <p:nvPr/>
        </p:nvSpPr>
        <p:spPr bwMode="auto">
          <a:xfrm>
            <a:off x="6121400" y="3117850"/>
            <a:ext cx="12700" cy="0"/>
          </a:xfrm>
          <a:prstGeom prst="line">
            <a:avLst/>
          </a:prstGeom>
          <a:noFill/>
          <a:ln w="12700">
            <a:solidFill>
              <a:srgbClr val="000000"/>
            </a:solidFill>
            <a:round/>
            <a:headEnd/>
            <a:tailEnd/>
          </a:ln>
        </p:spPr>
        <p:txBody>
          <a:bodyPr wrap="none" anchor="ctr"/>
          <a:lstStyle/>
          <a:p>
            <a:endParaRPr lang="en-US"/>
          </a:p>
        </p:txBody>
      </p:sp>
      <p:sp>
        <p:nvSpPr>
          <p:cNvPr id="153715" name="Line 114"/>
          <p:cNvSpPr>
            <a:spLocks noChangeShapeType="1"/>
          </p:cNvSpPr>
          <p:nvPr/>
        </p:nvSpPr>
        <p:spPr bwMode="auto">
          <a:xfrm>
            <a:off x="6197600" y="3117850"/>
            <a:ext cx="12700" cy="0"/>
          </a:xfrm>
          <a:prstGeom prst="line">
            <a:avLst/>
          </a:prstGeom>
          <a:noFill/>
          <a:ln w="12700">
            <a:solidFill>
              <a:srgbClr val="000000"/>
            </a:solidFill>
            <a:round/>
            <a:headEnd/>
            <a:tailEnd/>
          </a:ln>
        </p:spPr>
        <p:txBody>
          <a:bodyPr wrap="none" anchor="ctr"/>
          <a:lstStyle/>
          <a:p>
            <a:endParaRPr lang="en-US"/>
          </a:p>
        </p:txBody>
      </p:sp>
      <p:sp>
        <p:nvSpPr>
          <p:cNvPr id="153716" name="Line 115"/>
          <p:cNvSpPr>
            <a:spLocks noChangeShapeType="1"/>
          </p:cNvSpPr>
          <p:nvPr/>
        </p:nvSpPr>
        <p:spPr bwMode="auto">
          <a:xfrm>
            <a:off x="6273800" y="3117850"/>
            <a:ext cx="12700" cy="0"/>
          </a:xfrm>
          <a:prstGeom prst="line">
            <a:avLst/>
          </a:prstGeom>
          <a:noFill/>
          <a:ln w="12700">
            <a:solidFill>
              <a:srgbClr val="000000"/>
            </a:solidFill>
            <a:round/>
            <a:headEnd/>
            <a:tailEnd/>
          </a:ln>
        </p:spPr>
        <p:txBody>
          <a:bodyPr wrap="none" anchor="ctr"/>
          <a:lstStyle/>
          <a:p>
            <a:endParaRPr lang="en-US"/>
          </a:p>
        </p:txBody>
      </p:sp>
      <p:sp>
        <p:nvSpPr>
          <p:cNvPr id="153717" name="Line 116"/>
          <p:cNvSpPr>
            <a:spLocks noChangeShapeType="1"/>
          </p:cNvSpPr>
          <p:nvPr/>
        </p:nvSpPr>
        <p:spPr bwMode="auto">
          <a:xfrm>
            <a:off x="6350000" y="3117850"/>
            <a:ext cx="12700" cy="0"/>
          </a:xfrm>
          <a:prstGeom prst="line">
            <a:avLst/>
          </a:prstGeom>
          <a:noFill/>
          <a:ln w="12700">
            <a:solidFill>
              <a:srgbClr val="000000"/>
            </a:solidFill>
            <a:round/>
            <a:headEnd/>
            <a:tailEnd/>
          </a:ln>
        </p:spPr>
        <p:txBody>
          <a:bodyPr wrap="none" anchor="ctr"/>
          <a:lstStyle/>
          <a:p>
            <a:endParaRPr lang="en-US"/>
          </a:p>
        </p:txBody>
      </p:sp>
      <p:sp>
        <p:nvSpPr>
          <p:cNvPr id="153718" name="Line 117"/>
          <p:cNvSpPr>
            <a:spLocks noChangeShapeType="1"/>
          </p:cNvSpPr>
          <p:nvPr/>
        </p:nvSpPr>
        <p:spPr bwMode="auto">
          <a:xfrm>
            <a:off x="6426200" y="3117850"/>
            <a:ext cx="12700" cy="0"/>
          </a:xfrm>
          <a:prstGeom prst="line">
            <a:avLst/>
          </a:prstGeom>
          <a:noFill/>
          <a:ln w="12700">
            <a:solidFill>
              <a:srgbClr val="000000"/>
            </a:solidFill>
            <a:round/>
            <a:headEnd/>
            <a:tailEnd/>
          </a:ln>
        </p:spPr>
        <p:txBody>
          <a:bodyPr wrap="none" anchor="ctr"/>
          <a:lstStyle/>
          <a:p>
            <a:endParaRPr lang="en-US"/>
          </a:p>
        </p:txBody>
      </p:sp>
      <p:sp>
        <p:nvSpPr>
          <p:cNvPr id="153719" name="Line 118"/>
          <p:cNvSpPr>
            <a:spLocks noChangeShapeType="1"/>
          </p:cNvSpPr>
          <p:nvPr/>
        </p:nvSpPr>
        <p:spPr bwMode="auto">
          <a:xfrm>
            <a:off x="6502400" y="3117850"/>
            <a:ext cx="12700" cy="0"/>
          </a:xfrm>
          <a:prstGeom prst="line">
            <a:avLst/>
          </a:prstGeom>
          <a:noFill/>
          <a:ln w="12700">
            <a:solidFill>
              <a:srgbClr val="000000"/>
            </a:solidFill>
            <a:round/>
            <a:headEnd/>
            <a:tailEnd/>
          </a:ln>
        </p:spPr>
        <p:txBody>
          <a:bodyPr wrap="none" anchor="ctr"/>
          <a:lstStyle/>
          <a:p>
            <a:endParaRPr lang="en-US"/>
          </a:p>
        </p:txBody>
      </p:sp>
      <p:sp>
        <p:nvSpPr>
          <p:cNvPr id="153720" name="Line 119"/>
          <p:cNvSpPr>
            <a:spLocks noChangeShapeType="1"/>
          </p:cNvSpPr>
          <p:nvPr/>
        </p:nvSpPr>
        <p:spPr bwMode="auto">
          <a:xfrm>
            <a:off x="6578600" y="3117850"/>
            <a:ext cx="12700" cy="0"/>
          </a:xfrm>
          <a:prstGeom prst="line">
            <a:avLst/>
          </a:prstGeom>
          <a:noFill/>
          <a:ln w="12700">
            <a:solidFill>
              <a:srgbClr val="000000"/>
            </a:solidFill>
            <a:round/>
            <a:headEnd/>
            <a:tailEnd/>
          </a:ln>
        </p:spPr>
        <p:txBody>
          <a:bodyPr wrap="none" anchor="ctr"/>
          <a:lstStyle/>
          <a:p>
            <a:endParaRPr lang="en-US"/>
          </a:p>
        </p:txBody>
      </p:sp>
      <p:sp>
        <p:nvSpPr>
          <p:cNvPr id="153721" name="Line 120"/>
          <p:cNvSpPr>
            <a:spLocks noChangeShapeType="1"/>
          </p:cNvSpPr>
          <p:nvPr/>
        </p:nvSpPr>
        <p:spPr bwMode="auto">
          <a:xfrm>
            <a:off x="6654800" y="3117850"/>
            <a:ext cx="12700" cy="0"/>
          </a:xfrm>
          <a:prstGeom prst="line">
            <a:avLst/>
          </a:prstGeom>
          <a:noFill/>
          <a:ln w="12700">
            <a:solidFill>
              <a:srgbClr val="000000"/>
            </a:solidFill>
            <a:round/>
            <a:headEnd/>
            <a:tailEnd/>
          </a:ln>
        </p:spPr>
        <p:txBody>
          <a:bodyPr wrap="none" anchor="ctr"/>
          <a:lstStyle/>
          <a:p>
            <a:endParaRPr lang="en-US"/>
          </a:p>
        </p:txBody>
      </p:sp>
      <p:sp>
        <p:nvSpPr>
          <p:cNvPr id="153722" name="Line 121"/>
          <p:cNvSpPr>
            <a:spLocks noChangeShapeType="1"/>
          </p:cNvSpPr>
          <p:nvPr/>
        </p:nvSpPr>
        <p:spPr bwMode="auto">
          <a:xfrm>
            <a:off x="6731000" y="3117850"/>
            <a:ext cx="12700" cy="0"/>
          </a:xfrm>
          <a:prstGeom prst="line">
            <a:avLst/>
          </a:prstGeom>
          <a:noFill/>
          <a:ln w="12700">
            <a:solidFill>
              <a:srgbClr val="000000"/>
            </a:solidFill>
            <a:round/>
            <a:headEnd/>
            <a:tailEnd/>
          </a:ln>
        </p:spPr>
        <p:txBody>
          <a:bodyPr wrap="none" anchor="ctr"/>
          <a:lstStyle/>
          <a:p>
            <a:endParaRPr lang="en-US"/>
          </a:p>
        </p:txBody>
      </p:sp>
      <p:sp>
        <p:nvSpPr>
          <p:cNvPr id="153723" name="Line 122"/>
          <p:cNvSpPr>
            <a:spLocks noChangeShapeType="1"/>
          </p:cNvSpPr>
          <p:nvPr/>
        </p:nvSpPr>
        <p:spPr bwMode="auto">
          <a:xfrm>
            <a:off x="6807200" y="3117850"/>
            <a:ext cx="12700" cy="0"/>
          </a:xfrm>
          <a:prstGeom prst="line">
            <a:avLst/>
          </a:prstGeom>
          <a:noFill/>
          <a:ln w="12700">
            <a:solidFill>
              <a:srgbClr val="000000"/>
            </a:solidFill>
            <a:round/>
            <a:headEnd/>
            <a:tailEnd/>
          </a:ln>
        </p:spPr>
        <p:txBody>
          <a:bodyPr wrap="none" anchor="ctr"/>
          <a:lstStyle/>
          <a:p>
            <a:endParaRPr lang="en-US"/>
          </a:p>
        </p:txBody>
      </p:sp>
      <p:sp>
        <p:nvSpPr>
          <p:cNvPr id="153724" name="Line 123"/>
          <p:cNvSpPr>
            <a:spLocks noChangeShapeType="1"/>
          </p:cNvSpPr>
          <p:nvPr/>
        </p:nvSpPr>
        <p:spPr bwMode="auto">
          <a:xfrm>
            <a:off x="6883400" y="3117850"/>
            <a:ext cx="12700" cy="0"/>
          </a:xfrm>
          <a:prstGeom prst="line">
            <a:avLst/>
          </a:prstGeom>
          <a:noFill/>
          <a:ln w="12700">
            <a:solidFill>
              <a:srgbClr val="000000"/>
            </a:solidFill>
            <a:round/>
            <a:headEnd/>
            <a:tailEnd/>
          </a:ln>
        </p:spPr>
        <p:txBody>
          <a:bodyPr wrap="none" anchor="ctr"/>
          <a:lstStyle/>
          <a:p>
            <a:endParaRPr lang="en-US"/>
          </a:p>
        </p:txBody>
      </p:sp>
      <p:sp>
        <p:nvSpPr>
          <p:cNvPr id="153725" name="Line 124"/>
          <p:cNvSpPr>
            <a:spLocks noChangeShapeType="1"/>
          </p:cNvSpPr>
          <p:nvPr/>
        </p:nvSpPr>
        <p:spPr bwMode="auto">
          <a:xfrm>
            <a:off x="6959600" y="3117850"/>
            <a:ext cx="12700" cy="0"/>
          </a:xfrm>
          <a:prstGeom prst="line">
            <a:avLst/>
          </a:prstGeom>
          <a:noFill/>
          <a:ln w="12700">
            <a:solidFill>
              <a:srgbClr val="000000"/>
            </a:solidFill>
            <a:round/>
            <a:headEnd/>
            <a:tailEnd/>
          </a:ln>
        </p:spPr>
        <p:txBody>
          <a:bodyPr wrap="none" anchor="ctr"/>
          <a:lstStyle/>
          <a:p>
            <a:endParaRPr lang="en-US"/>
          </a:p>
        </p:txBody>
      </p:sp>
      <p:sp>
        <p:nvSpPr>
          <p:cNvPr id="153726" name="Line 125"/>
          <p:cNvSpPr>
            <a:spLocks noChangeShapeType="1"/>
          </p:cNvSpPr>
          <p:nvPr/>
        </p:nvSpPr>
        <p:spPr bwMode="auto">
          <a:xfrm>
            <a:off x="7035800" y="3117850"/>
            <a:ext cx="12700" cy="0"/>
          </a:xfrm>
          <a:prstGeom prst="line">
            <a:avLst/>
          </a:prstGeom>
          <a:noFill/>
          <a:ln w="12700">
            <a:solidFill>
              <a:srgbClr val="000000"/>
            </a:solidFill>
            <a:round/>
            <a:headEnd/>
            <a:tailEnd/>
          </a:ln>
        </p:spPr>
        <p:txBody>
          <a:bodyPr wrap="none" anchor="ctr"/>
          <a:lstStyle/>
          <a:p>
            <a:endParaRPr lang="en-US"/>
          </a:p>
        </p:txBody>
      </p:sp>
      <p:sp>
        <p:nvSpPr>
          <p:cNvPr id="153727" name="Line 126"/>
          <p:cNvSpPr>
            <a:spLocks noChangeShapeType="1"/>
          </p:cNvSpPr>
          <p:nvPr/>
        </p:nvSpPr>
        <p:spPr bwMode="auto">
          <a:xfrm>
            <a:off x="7112000" y="3117850"/>
            <a:ext cx="12700" cy="0"/>
          </a:xfrm>
          <a:prstGeom prst="line">
            <a:avLst/>
          </a:prstGeom>
          <a:noFill/>
          <a:ln w="12700">
            <a:solidFill>
              <a:srgbClr val="000000"/>
            </a:solidFill>
            <a:round/>
            <a:headEnd/>
            <a:tailEnd/>
          </a:ln>
        </p:spPr>
        <p:txBody>
          <a:bodyPr wrap="none" anchor="ctr"/>
          <a:lstStyle/>
          <a:p>
            <a:endParaRPr lang="en-US"/>
          </a:p>
        </p:txBody>
      </p:sp>
      <p:sp>
        <p:nvSpPr>
          <p:cNvPr id="153728" name="Line 127"/>
          <p:cNvSpPr>
            <a:spLocks noChangeShapeType="1"/>
          </p:cNvSpPr>
          <p:nvPr/>
        </p:nvSpPr>
        <p:spPr bwMode="auto">
          <a:xfrm>
            <a:off x="7188200" y="3117850"/>
            <a:ext cx="12700" cy="0"/>
          </a:xfrm>
          <a:prstGeom prst="line">
            <a:avLst/>
          </a:prstGeom>
          <a:noFill/>
          <a:ln w="12700">
            <a:solidFill>
              <a:srgbClr val="000000"/>
            </a:solidFill>
            <a:round/>
            <a:headEnd/>
            <a:tailEnd/>
          </a:ln>
        </p:spPr>
        <p:txBody>
          <a:bodyPr wrap="none" anchor="ctr"/>
          <a:lstStyle/>
          <a:p>
            <a:endParaRPr lang="en-US"/>
          </a:p>
        </p:txBody>
      </p:sp>
      <p:sp>
        <p:nvSpPr>
          <p:cNvPr id="153729" name="Line 128"/>
          <p:cNvSpPr>
            <a:spLocks noChangeShapeType="1"/>
          </p:cNvSpPr>
          <p:nvPr/>
        </p:nvSpPr>
        <p:spPr bwMode="auto">
          <a:xfrm>
            <a:off x="7264400" y="3117850"/>
            <a:ext cx="12700" cy="0"/>
          </a:xfrm>
          <a:prstGeom prst="line">
            <a:avLst/>
          </a:prstGeom>
          <a:noFill/>
          <a:ln w="12700">
            <a:solidFill>
              <a:srgbClr val="000000"/>
            </a:solidFill>
            <a:round/>
            <a:headEnd/>
            <a:tailEnd/>
          </a:ln>
        </p:spPr>
        <p:txBody>
          <a:bodyPr wrap="none" anchor="ctr"/>
          <a:lstStyle/>
          <a:p>
            <a:endParaRPr lang="en-US"/>
          </a:p>
        </p:txBody>
      </p:sp>
      <p:sp>
        <p:nvSpPr>
          <p:cNvPr id="153730" name="Line 129"/>
          <p:cNvSpPr>
            <a:spLocks noChangeShapeType="1"/>
          </p:cNvSpPr>
          <p:nvPr/>
        </p:nvSpPr>
        <p:spPr bwMode="auto">
          <a:xfrm>
            <a:off x="7340600" y="3117850"/>
            <a:ext cx="12700" cy="0"/>
          </a:xfrm>
          <a:prstGeom prst="line">
            <a:avLst/>
          </a:prstGeom>
          <a:noFill/>
          <a:ln w="12700">
            <a:solidFill>
              <a:srgbClr val="000000"/>
            </a:solidFill>
            <a:round/>
            <a:headEnd/>
            <a:tailEnd/>
          </a:ln>
        </p:spPr>
        <p:txBody>
          <a:bodyPr wrap="none" anchor="ctr"/>
          <a:lstStyle/>
          <a:p>
            <a:endParaRPr lang="en-US"/>
          </a:p>
        </p:txBody>
      </p:sp>
      <p:sp>
        <p:nvSpPr>
          <p:cNvPr id="153731" name="Line 130"/>
          <p:cNvSpPr>
            <a:spLocks noChangeShapeType="1"/>
          </p:cNvSpPr>
          <p:nvPr/>
        </p:nvSpPr>
        <p:spPr bwMode="auto">
          <a:xfrm>
            <a:off x="7416800" y="3117850"/>
            <a:ext cx="12700" cy="0"/>
          </a:xfrm>
          <a:prstGeom prst="line">
            <a:avLst/>
          </a:prstGeom>
          <a:noFill/>
          <a:ln w="12700">
            <a:solidFill>
              <a:srgbClr val="000000"/>
            </a:solidFill>
            <a:round/>
            <a:headEnd/>
            <a:tailEnd/>
          </a:ln>
        </p:spPr>
        <p:txBody>
          <a:bodyPr wrap="none" anchor="ctr"/>
          <a:lstStyle/>
          <a:p>
            <a:endParaRPr lang="en-US"/>
          </a:p>
        </p:txBody>
      </p:sp>
      <p:sp>
        <p:nvSpPr>
          <p:cNvPr id="153732" name="Line 131"/>
          <p:cNvSpPr>
            <a:spLocks noChangeShapeType="1"/>
          </p:cNvSpPr>
          <p:nvPr/>
        </p:nvSpPr>
        <p:spPr bwMode="auto">
          <a:xfrm>
            <a:off x="7493000" y="3117850"/>
            <a:ext cx="12700" cy="0"/>
          </a:xfrm>
          <a:prstGeom prst="line">
            <a:avLst/>
          </a:prstGeom>
          <a:noFill/>
          <a:ln w="12700">
            <a:solidFill>
              <a:srgbClr val="000000"/>
            </a:solidFill>
            <a:round/>
            <a:headEnd/>
            <a:tailEnd/>
          </a:ln>
        </p:spPr>
        <p:txBody>
          <a:bodyPr wrap="none" anchor="ctr"/>
          <a:lstStyle/>
          <a:p>
            <a:endParaRPr lang="en-US"/>
          </a:p>
        </p:txBody>
      </p:sp>
      <p:sp>
        <p:nvSpPr>
          <p:cNvPr id="153733" name="Line 132"/>
          <p:cNvSpPr>
            <a:spLocks noChangeShapeType="1"/>
          </p:cNvSpPr>
          <p:nvPr/>
        </p:nvSpPr>
        <p:spPr bwMode="auto">
          <a:xfrm>
            <a:off x="7569200" y="3117850"/>
            <a:ext cx="12700" cy="0"/>
          </a:xfrm>
          <a:prstGeom prst="line">
            <a:avLst/>
          </a:prstGeom>
          <a:noFill/>
          <a:ln w="12700">
            <a:solidFill>
              <a:srgbClr val="000000"/>
            </a:solidFill>
            <a:round/>
            <a:headEnd/>
            <a:tailEnd/>
          </a:ln>
        </p:spPr>
        <p:txBody>
          <a:bodyPr wrap="none" anchor="ctr"/>
          <a:lstStyle/>
          <a:p>
            <a:endParaRPr lang="en-US"/>
          </a:p>
        </p:txBody>
      </p:sp>
      <p:sp>
        <p:nvSpPr>
          <p:cNvPr id="153734" name="Line 133"/>
          <p:cNvSpPr>
            <a:spLocks noChangeShapeType="1"/>
          </p:cNvSpPr>
          <p:nvPr/>
        </p:nvSpPr>
        <p:spPr bwMode="auto">
          <a:xfrm>
            <a:off x="7645400" y="3117850"/>
            <a:ext cx="12700" cy="0"/>
          </a:xfrm>
          <a:prstGeom prst="line">
            <a:avLst/>
          </a:prstGeom>
          <a:noFill/>
          <a:ln w="12700">
            <a:solidFill>
              <a:srgbClr val="000000"/>
            </a:solidFill>
            <a:round/>
            <a:headEnd/>
            <a:tailEnd/>
          </a:ln>
        </p:spPr>
        <p:txBody>
          <a:bodyPr wrap="none" anchor="ctr"/>
          <a:lstStyle/>
          <a:p>
            <a:endParaRPr lang="en-US"/>
          </a:p>
        </p:txBody>
      </p:sp>
      <p:sp>
        <p:nvSpPr>
          <p:cNvPr id="153735" name="Line 134"/>
          <p:cNvSpPr>
            <a:spLocks noChangeShapeType="1"/>
          </p:cNvSpPr>
          <p:nvPr/>
        </p:nvSpPr>
        <p:spPr bwMode="auto">
          <a:xfrm>
            <a:off x="7721600" y="3117850"/>
            <a:ext cx="12700" cy="0"/>
          </a:xfrm>
          <a:prstGeom prst="line">
            <a:avLst/>
          </a:prstGeom>
          <a:noFill/>
          <a:ln w="12700">
            <a:solidFill>
              <a:srgbClr val="000000"/>
            </a:solidFill>
            <a:round/>
            <a:headEnd/>
            <a:tailEnd/>
          </a:ln>
        </p:spPr>
        <p:txBody>
          <a:bodyPr wrap="none" anchor="ctr"/>
          <a:lstStyle/>
          <a:p>
            <a:endParaRPr lang="en-US"/>
          </a:p>
        </p:txBody>
      </p:sp>
      <p:sp>
        <p:nvSpPr>
          <p:cNvPr id="153736" name="Line 135"/>
          <p:cNvSpPr>
            <a:spLocks noChangeShapeType="1"/>
          </p:cNvSpPr>
          <p:nvPr/>
        </p:nvSpPr>
        <p:spPr bwMode="auto">
          <a:xfrm>
            <a:off x="7797800" y="3117850"/>
            <a:ext cx="12700" cy="0"/>
          </a:xfrm>
          <a:prstGeom prst="line">
            <a:avLst/>
          </a:prstGeom>
          <a:noFill/>
          <a:ln w="12700">
            <a:solidFill>
              <a:srgbClr val="000000"/>
            </a:solidFill>
            <a:round/>
            <a:headEnd/>
            <a:tailEnd/>
          </a:ln>
        </p:spPr>
        <p:txBody>
          <a:bodyPr wrap="none" anchor="ctr"/>
          <a:lstStyle/>
          <a:p>
            <a:endParaRPr lang="en-US"/>
          </a:p>
        </p:txBody>
      </p:sp>
      <p:sp>
        <p:nvSpPr>
          <p:cNvPr id="153737" name="Line 136"/>
          <p:cNvSpPr>
            <a:spLocks noChangeShapeType="1"/>
          </p:cNvSpPr>
          <p:nvPr/>
        </p:nvSpPr>
        <p:spPr bwMode="auto">
          <a:xfrm>
            <a:off x="7874000" y="3117850"/>
            <a:ext cx="12700" cy="0"/>
          </a:xfrm>
          <a:prstGeom prst="line">
            <a:avLst/>
          </a:prstGeom>
          <a:noFill/>
          <a:ln w="12700">
            <a:solidFill>
              <a:srgbClr val="000000"/>
            </a:solidFill>
            <a:round/>
            <a:headEnd/>
            <a:tailEnd/>
          </a:ln>
        </p:spPr>
        <p:txBody>
          <a:bodyPr wrap="none" anchor="ctr"/>
          <a:lstStyle/>
          <a:p>
            <a:endParaRPr lang="en-US"/>
          </a:p>
        </p:txBody>
      </p:sp>
      <p:sp>
        <p:nvSpPr>
          <p:cNvPr id="153738" name="Line 137"/>
          <p:cNvSpPr>
            <a:spLocks noChangeShapeType="1"/>
          </p:cNvSpPr>
          <p:nvPr/>
        </p:nvSpPr>
        <p:spPr bwMode="auto">
          <a:xfrm>
            <a:off x="7950200" y="3117850"/>
            <a:ext cx="12700" cy="0"/>
          </a:xfrm>
          <a:prstGeom prst="line">
            <a:avLst/>
          </a:prstGeom>
          <a:noFill/>
          <a:ln w="12700">
            <a:solidFill>
              <a:srgbClr val="000000"/>
            </a:solidFill>
            <a:round/>
            <a:headEnd/>
            <a:tailEnd/>
          </a:ln>
        </p:spPr>
        <p:txBody>
          <a:bodyPr wrap="none" anchor="ctr"/>
          <a:lstStyle/>
          <a:p>
            <a:endParaRPr lang="en-US"/>
          </a:p>
        </p:txBody>
      </p:sp>
      <p:sp>
        <p:nvSpPr>
          <p:cNvPr id="153739" name="Line 138"/>
          <p:cNvSpPr>
            <a:spLocks noChangeShapeType="1"/>
          </p:cNvSpPr>
          <p:nvPr/>
        </p:nvSpPr>
        <p:spPr bwMode="auto">
          <a:xfrm>
            <a:off x="8026400" y="3117850"/>
            <a:ext cx="12700" cy="0"/>
          </a:xfrm>
          <a:prstGeom prst="line">
            <a:avLst/>
          </a:prstGeom>
          <a:noFill/>
          <a:ln w="12700">
            <a:solidFill>
              <a:srgbClr val="000000"/>
            </a:solidFill>
            <a:round/>
            <a:headEnd/>
            <a:tailEnd/>
          </a:ln>
        </p:spPr>
        <p:txBody>
          <a:bodyPr wrap="none" anchor="ctr"/>
          <a:lstStyle/>
          <a:p>
            <a:endParaRPr lang="en-US"/>
          </a:p>
        </p:txBody>
      </p:sp>
      <p:sp>
        <p:nvSpPr>
          <p:cNvPr id="153740" name="Line 139"/>
          <p:cNvSpPr>
            <a:spLocks noChangeShapeType="1"/>
          </p:cNvSpPr>
          <p:nvPr/>
        </p:nvSpPr>
        <p:spPr bwMode="auto">
          <a:xfrm>
            <a:off x="8102600" y="3117850"/>
            <a:ext cx="12700" cy="0"/>
          </a:xfrm>
          <a:prstGeom prst="line">
            <a:avLst/>
          </a:prstGeom>
          <a:noFill/>
          <a:ln w="12700">
            <a:solidFill>
              <a:srgbClr val="000000"/>
            </a:solidFill>
            <a:round/>
            <a:headEnd/>
            <a:tailEnd/>
          </a:ln>
        </p:spPr>
        <p:txBody>
          <a:bodyPr wrap="none" anchor="ctr"/>
          <a:lstStyle/>
          <a:p>
            <a:endParaRPr lang="en-US"/>
          </a:p>
        </p:txBody>
      </p:sp>
      <p:sp>
        <p:nvSpPr>
          <p:cNvPr id="153741" name="Line 140"/>
          <p:cNvSpPr>
            <a:spLocks noChangeShapeType="1"/>
          </p:cNvSpPr>
          <p:nvPr/>
        </p:nvSpPr>
        <p:spPr bwMode="auto">
          <a:xfrm>
            <a:off x="8178800" y="3117850"/>
            <a:ext cx="12700" cy="0"/>
          </a:xfrm>
          <a:prstGeom prst="line">
            <a:avLst/>
          </a:prstGeom>
          <a:noFill/>
          <a:ln w="12700">
            <a:solidFill>
              <a:srgbClr val="000000"/>
            </a:solidFill>
            <a:round/>
            <a:headEnd/>
            <a:tailEnd/>
          </a:ln>
        </p:spPr>
        <p:txBody>
          <a:bodyPr wrap="none" anchor="ctr"/>
          <a:lstStyle/>
          <a:p>
            <a:endParaRPr lang="en-US"/>
          </a:p>
        </p:txBody>
      </p:sp>
      <p:sp>
        <p:nvSpPr>
          <p:cNvPr id="153742" name="Line 141"/>
          <p:cNvSpPr>
            <a:spLocks noChangeShapeType="1"/>
          </p:cNvSpPr>
          <p:nvPr/>
        </p:nvSpPr>
        <p:spPr bwMode="auto">
          <a:xfrm>
            <a:off x="8255000" y="3117850"/>
            <a:ext cx="12700" cy="0"/>
          </a:xfrm>
          <a:prstGeom prst="line">
            <a:avLst/>
          </a:prstGeom>
          <a:noFill/>
          <a:ln w="12700">
            <a:solidFill>
              <a:srgbClr val="000000"/>
            </a:solidFill>
            <a:round/>
            <a:headEnd/>
            <a:tailEnd/>
          </a:ln>
        </p:spPr>
        <p:txBody>
          <a:bodyPr wrap="none" anchor="ctr"/>
          <a:lstStyle/>
          <a:p>
            <a:endParaRPr lang="en-US"/>
          </a:p>
        </p:txBody>
      </p:sp>
      <p:sp>
        <p:nvSpPr>
          <p:cNvPr id="153743" name="Line 142"/>
          <p:cNvSpPr>
            <a:spLocks noChangeShapeType="1"/>
          </p:cNvSpPr>
          <p:nvPr/>
        </p:nvSpPr>
        <p:spPr bwMode="auto">
          <a:xfrm>
            <a:off x="8331200" y="3117850"/>
            <a:ext cx="12700" cy="0"/>
          </a:xfrm>
          <a:prstGeom prst="line">
            <a:avLst/>
          </a:prstGeom>
          <a:noFill/>
          <a:ln w="12700">
            <a:solidFill>
              <a:srgbClr val="000000"/>
            </a:solidFill>
            <a:round/>
            <a:headEnd/>
            <a:tailEnd/>
          </a:ln>
        </p:spPr>
        <p:txBody>
          <a:bodyPr wrap="none" anchor="ctr"/>
          <a:lstStyle/>
          <a:p>
            <a:endParaRPr lang="en-US"/>
          </a:p>
        </p:txBody>
      </p:sp>
      <p:sp>
        <p:nvSpPr>
          <p:cNvPr id="153744" name="Line 143"/>
          <p:cNvSpPr>
            <a:spLocks noChangeShapeType="1"/>
          </p:cNvSpPr>
          <p:nvPr/>
        </p:nvSpPr>
        <p:spPr bwMode="auto">
          <a:xfrm>
            <a:off x="3149600" y="2152650"/>
            <a:ext cx="12700" cy="0"/>
          </a:xfrm>
          <a:prstGeom prst="line">
            <a:avLst/>
          </a:prstGeom>
          <a:noFill/>
          <a:ln w="12700">
            <a:solidFill>
              <a:srgbClr val="000000"/>
            </a:solidFill>
            <a:round/>
            <a:headEnd/>
            <a:tailEnd/>
          </a:ln>
        </p:spPr>
        <p:txBody>
          <a:bodyPr wrap="none" anchor="ctr"/>
          <a:lstStyle/>
          <a:p>
            <a:endParaRPr lang="en-US"/>
          </a:p>
        </p:txBody>
      </p:sp>
      <p:sp>
        <p:nvSpPr>
          <p:cNvPr id="153745" name="Line 144"/>
          <p:cNvSpPr>
            <a:spLocks noChangeShapeType="1"/>
          </p:cNvSpPr>
          <p:nvPr/>
        </p:nvSpPr>
        <p:spPr bwMode="auto">
          <a:xfrm>
            <a:off x="3225800" y="2152650"/>
            <a:ext cx="12700" cy="0"/>
          </a:xfrm>
          <a:prstGeom prst="line">
            <a:avLst/>
          </a:prstGeom>
          <a:noFill/>
          <a:ln w="12700">
            <a:solidFill>
              <a:srgbClr val="000000"/>
            </a:solidFill>
            <a:round/>
            <a:headEnd/>
            <a:tailEnd/>
          </a:ln>
        </p:spPr>
        <p:txBody>
          <a:bodyPr wrap="none" anchor="ctr"/>
          <a:lstStyle/>
          <a:p>
            <a:endParaRPr lang="en-US"/>
          </a:p>
        </p:txBody>
      </p:sp>
      <p:sp>
        <p:nvSpPr>
          <p:cNvPr id="153746" name="Line 145"/>
          <p:cNvSpPr>
            <a:spLocks noChangeShapeType="1"/>
          </p:cNvSpPr>
          <p:nvPr/>
        </p:nvSpPr>
        <p:spPr bwMode="auto">
          <a:xfrm>
            <a:off x="3302000" y="2152650"/>
            <a:ext cx="12700" cy="0"/>
          </a:xfrm>
          <a:prstGeom prst="line">
            <a:avLst/>
          </a:prstGeom>
          <a:noFill/>
          <a:ln w="12700">
            <a:solidFill>
              <a:srgbClr val="000000"/>
            </a:solidFill>
            <a:round/>
            <a:headEnd/>
            <a:tailEnd/>
          </a:ln>
        </p:spPr>
        <p:txBody>
          <a:bodyPr wrap="none" anchor="ctr"/>
          <a:lstStyle/>
          <a:p>
            <a:endParaRPr lang="en-US"/>
          </a:p>
        </p:txBody>
      </p:sp>
      <p:sp>
        <p:nvSpPr>
          <p:cNvPr id="153747" name="Line 146"/>
          <p:cNvSpPr>
            <a:spLocks noChangeShapeType="1"/>
          </p:cNvSpPr>
          <p:nvPr/>
        </p:nvSpPr>
        <p:spPr bwMode="auto">
          <a:xfrm>
            <a:off x="3378200" y="2152650"/>
            <a:ext cx="12700" cy="0"/>
          </a:xfrm>
          <a:prstGeom prst="line">
            <a:avLst/>
          </a:prstGeom>
          <a:noFill/>
          <a:ln w="12700">
            <a:solidFill>
              <a:srgbClr val="000000"/>
            </a:solidFill>
            <a:round/>
            <a:headEnd/>
            <a:tailEnd/>
          </a:ln>
        </p:spPr>
        <p:txBody>
          <a:bodyPr wrap="none" anchor="ctr"/>
          <a:lstStyle/>
          <a:p>
            <a:endParaRPr lang="en-US"/>
          </a:p>
        </p:txBody>
      </p:sp>
      <p:sp>
        <p:nvSpPr>
          <p:cNvPr id="153748" name="Line 147"/>
          <p:cNvSpPr>
            <a:spLocks noChangeShapeType="1"/>
          </p:cNvSpPr>
          <p:nvPr/>
        </p:nvSpPr>
        <p:spPr bwMode="auto">
          <a:xfrm>
            <a:off x="3454400" y="2152650"/>
            <a:ext cx="12700" cy="0"/>
          </a:xfrm>
          <a:prstGeom prst="line">
            <a:avLst/>
          </a:prstGeom>
          <a:noFill/>
          <a:ln w="12700">
            <a:solidFill>
              <a:srgbClr val="000000"/>
            </a:solidFill>
            <a:round/>
            <a:headEnd/>
            <a:tailEnd/>
          </a:ln>
        </p:spPr>
        <p:txBody>
          <a:bodyPr wrap="none" anchor="ctr"/>
          <a:lstStyle/>
          <a:p>
            <a:endParaRPr lang="en-US"/>
          </a:p>
        </p:txBody>
      </p:sp>
      <p:sp>
        <p:nvSpPr>
          <p:cNvPr id="153749" name="Line 148"/>
          <p:cNvSpPr>
            <a:spLocks noChangeShapeType="1"/>
          </p:cNvSpPr>
          <p:nvPr/>
        </p:nvSpPr>
        <p:spPr bwMode="auto">
          <a:xfrm>
            <a:off x="3530600" y="2152650"/>
            <a:ext cx="12700" cy="0"/>
          </a:xfrm>
          <a:prstGeom prst="line">
            <a:avLst/>
          </a:prstGeom>
          <a:noFill/>
          <a:ln w="12700">
            <a:solidFill>
              <a:srgbClr val="000000"/>
            </a:solidFill>
            <a:round/>
            <a:headEnd/>
            <a:tailEnd/>
          </a:ln>
        </p:spPr>
        <p:txBody>
          <a:bodyPr wrap="none" anchor="ctr"/>
          <a:lstStyle/>
          <a:p>
            <a:endParaRPr lang="en-US"/>
          </a:p>
        </p:txBody>
      </p:sp>
      <p:sp>
        <p:nvSpPr>
          <p:cNvPr id="153750" name="Line 149"/>
          <p:cNvSpPr>
            <a:spLocks noChangeShapeType="1"/>
          </p:cNvSpPr>
          <p:nvPr/>
        </p:nvSpPr>
        <p:spPr bwMode="auto">
          <a:xfrm>
            <a:off x="3606800" y="2152650"/>
            <a:ext cx="12700" cy="0"/>
          </a:xfrm>
          <a:prstGeom prst="line">
            <a:avLst/>
          </a:prstGeom>
          <a:noFill/>
          <a:ln w="12700">
            <a:solidFill>
              <a:srgbClr val="000000"/>
            </a:solidFill>
            <a:round/>
            <a:headEnd/>
            <a:tailEnd/>
          </a:ln>
        </p:spPr>
        <p:txBody>
          <a:bodyPr wrap="none" anchor="ctr"/>
          <a:lstStyle/>
          <a:p>
            <a:endParaRPr lang="en-US"/>
          </a:p>
        </p:txBody>
      </p:sp>
      <p:sp>
        <p:nvSpPr>
          <p:cNvPr id="153751" name="Line 150"/>
          <p:cNvSpPr>
            <a:spLocks noChangeShapeType="1"/>
          </p:cNvSpPr>
          <p:nvPr/>
        </p:nvSpPr>
        <p:spPr bwMode="auto">
          <a:xfrm>
            <a:off x="3683000" y="2152650"/>
            <a:ext cx="12700" cy="0"/>
          </a:xfrm>
          <a:prstGeom prst="line">
            <a:avLst/>
          </a:prstGeom>
          <a:noFill/>
          <a:ln w="12700">
            <a:solidFill>
              <a:srgbClr val="000000"/>
            </a:solidFill>
            <a:round/>
            <a:headEnd/>
            <a:tailEnd/>
          </a:ln>
        </p:spPr>
        <p:txBody>
          <a:bodyPr wrap="none" anchor="ctr"/>
          <a:lstStyle/>
          <a:p>
            <a:endParaRPr lang="en-US"/>
          </a:p>
        </p:txBody>
      </p:sp>
      <p:sp>
        <p:nvSpPr>
          <p:cNvPr id="153752" name="Line 151"/>
          <p:cNvSpPr>
            <a:spLocks noChangeShapeType="1"/>
          </p:cNvSpPr>
          <p:nvPr/>
        </p:nvSpPr>
        <p:spPr bwMode="auto">
          <a:xfrm>
            <a:off x="3759200" y="2152650"/>
            <a:ext cx="12700" cy="0"/>
          </a:xfrm>
          <a:prstGeom prst="line">
            <a:avLst/>
          </a:prstGeom>
          <a:noFill/>
          <a:ln w="12700">
            <a:solidFill>
              <a:srgbClr val="000000"/>
            </a:solidFill>
            <a:round/>
            <a:headEnd/>
            <a:tailEnd/>
          </a:ln>
        </p:spPr>
        <p:txBody>
          <a:bodyPr wrap="none" anchor="ctr"/>
          <a:lstStyle/>
          <a:p>
            <a:endParaRPr lang="en-US"/>
          </a:p>
        </p:txBody>
      </p:sp>
      <p:sp>
        <p:nvSpPr>
          <p:cNvPr id="153753" name="Line 152"/>
          <p:cNvSpPr>
            <a:spLocks noChangeShapeType="1"/>
          </p:cNvSpPr>
          <p:nvPr/>
        </p:nvSpPr>
        <p:spPr bwMode="auto">
          <a:xfrm>
            <a:off x="3835400" y="2152650"/>
            <a:ext cx="12700" cy="0"/>
          </a:xfrm>
          <a:prstGeom prst="line">
            <a:avLst/>
          </a:prstGeom>
          <a:noFill/>
          <a:ln w="12700">
            <a:solidFill>
              <a:srgbClr val="000000"/>
            </a:solidFill>
            <a:round/>
            <a:headEnd/>
            <a:tailEnd/>
          </a:ln>
        </p:spPr>
        <p:txBody>
          <a:bodyPr wrap="none" anchor="ctr"/>
          <a:lstStyle/>
          <a:p>
            <a:endParaRPr lang="en-US"/>
          </a:p>
        </p:txBody>
      </p:sp>
      <p:sp>
        <p:nvSpPr>
          <p:cNvPr id="153754" name="Line 153"/>
          <p:cNvSpPr>
            <a:spLocks noChangeShapeType="1"/>
          </p:cNvSpPr>
          <p:nvPr/>
        </p:nvSpPr>
        <p:spPr bwMode="auto">
          <a:xfrm>
            <a:off x="3911600" y="2152650"/>
            <a:ext cx="12700" cy="0"/>
          </a:xfrm>
          <a:prstGeom prst="line">
            <a:avLst/>
          </a:prstGeom>
          <a:noFill/>
          <a:ln w="12700">
            <a:solidFill>
              <a:srgbClr val="000000"/>
            </a:solidFill>
            <a:round/>
            <a:headEnd/>
            <a:tailEnd/>
          </a:ln>
        </p:spPr>
        <p:txBody>
          <a:bodyPr wrap="none" anchor="ctr"/>
          <a:lstStyle/>
          <a:p>
            <a:endParaRPr lang="en-US"/>
          </a:p>
        </p:txBody>
      </p:sp>
      <p:sp>
        <p:nvSpPr>
          <p:cNvPr id="153755" name="Line 154"/>
          <p:cNvSpPr>
            <a:spLocks noChangeShapeType="1"/>
          </p:cNvSpPr>
          <p:nvPr/>
        </p:nvSpPr>
        <p:spPr bwMode="auto">
          <a:xfrm>
            <a:off x="3987800" y="2152650"/>
            <a:ext cx="12700" cy="0"/>
          </a:xfrm>
          <a:prstGeom prst="line">
            <a:avLst/>
          </a:prstGeom>
          <a:noFill/>
          <a:ln w="12700">
            <a:solidFill>
              <a:srgbClr val="000000"/>
            </a:solidFill>
            <a:round/>
            <a:headEnd/>
            <a:tailEnd/>
          </a:ln>
        </p:spPr>
        <p:txBody>
          <a:bodyPr wrap="none" anchor="ctr"/>
          <a:lstStyle/>
          <a:p>
            <a:endParaRPr lang="en-US"/>
          </a:p>
        </p:txBody>
      </p:sp>
      <p:sp>
        <p:nvSpPr>
          <p:cNvPr id="153756" name="Line 155"/>
          <p:cNvSpPr>
            <a:spLocks noChangeShapeType="1"/>
          </p:cNvSpPr>
          <p:nvPr/>
        </p:nvSpPr>
        <p:spPr bwMode="auto">
          <a:xfrm>
            <a:off x="4064000" y="2152650"/>
            <a:ext cx="12700" cy="0"/>
          </a:xfrm>
          <a:prstGeom prst="line">
            <a:avLst/>
          </a:prstGeom>
          <a:noFill/>
          <a:ln w="12700">
            <a:solidFill>
              <a:srgbClr val="000000"/>
            </a:solidFill>
            <a:round/>
            <a:headEnd/>
            <a:tailEnd/>
          </a:ln>
        </p:spPr>
        <p:txBody>
          <a:bodyPr wrap="none" anchor="ctr"/>
          <a:lstStyle/>
          <a:p>
            <a:endParaRPr lang="en-US"/>
          </a:p>
        </p:txBody>
      </p:sp>
      <p:sp>
        <p:nvSpPr>
          <p:cNvPr id="153757" name="Line 156"/>
          <p:cNvSpPr>
            <a:spLocks noChangeShapeType="1"/>
          </p:cNvSpPr>
          <p:nvPr/>
        </p:nvSpPr>
        <p:spPr bwMode="auto">
          <a:xfrm>
            <a:off x="4140200" y="2152650"/>
            <a:ext cx="12700" cy="0"/>
          </a:xfrm>
          <a:prstGeom prst="line">
            <a:avLst/>
          </a:prstGeom>
          <a:noFill/>
          <a:ln w="12700">
            <a:solidFill>
              <a:srgbClr val="000000"/>
            </a:solidFill>
            <a:round/>
            <a:headEnd/>
            <a:tailEnd/>
          </a:ln>
        </p:spPr>
        <p:txBody>
          <a:bodyPr wrap="none" anchor="ctr"/>
          <a:lstStyle/>
          <a:p>
            <a:endParaRPr lang="en-US"/>
          </a:p>
        </p:txBody>
      </p:sp>
      <p:sp>
        <p:nvSpPr>
          <p:cNvPr id="153758" name="Line 157"/>
          <p:cNvSpPr>
            <a:spLocks noChangeShapeType="1"/>
          </p:cNvSpPr>
          <p:nvPr/>
        </p:nvSpPr>
        <p:spPr bwMode="auto">
          <a:xfrm>
            <a:off x="4216400" y="2152650"/>
            <a:ext cx="12700" cy="0"/>
          </a:xfrm>
          <a:prstGeom prst="line">
            <a:avLst/>
          </a:prstGeom>
          <a:noFill/>
          <a:ln w="12700">
            <a:solidFill>
              <a:srgbClr val="000000"/>
            </a:solidFill>
            <a:round/>
            <a:headEnd/>
            <a:tailEnd/>
          </a:ln>
        </p:spPr>
        <p:txBody>
          <a:bodyPr wrap="none" anchor="ctr"/>
          <a:lstStyle/>
          <a:p>
            <a:endParaRPr lang="en-US"/>
          </a:p>
        </p:txBody>
      </p:sp>
      <p:sp>
        <p:nvSpPr>
          <p:cNvPr id="153759" name="Line 158"/>
          <p:cNvSpPr>
            <a:spLocks noChangeShapeType="1"/>
          </p:cNvSpPr>
          <p:nvPr/>
        </p:nvSpPr>
        <p:spPr bwMode="auto">
          <a:xfrm>
            <a:off x="4292600" y="2152650"/>
            <a:ext cx="12700" cy="0"/>
          </a:xfrm>
          <a:prstGeom prst="line">
            <a:avLst/>
          </a:prstGeom>
          <a:noFill/>
          <a:ln w="12700">
            <a:solidFill>
              <a:srgbClr val="000000"/>
            </a:solidFill>
            <a:round/>
            <a:headEnd/>
            <a:tailEnd/>
          </a:ln>
        </p:spPr>
        <p:txBody>
          <a:bodyPr wrap="none" anchor="ctr"/>
          <a:lstStyle/>
          <a:p>
            <a:endParaRPr lang="en-US"/>
          </a:p>
        </p:txBody>
      </p:sp>
      <p:sp>
        <p:nvSpPr>
          <p:cNvPr id="153760" name="Line 159"/>
          <p:cNvSpPr>
            <a:spLocks noChangeShapeType="1"/>
          </p:cNvSpPr>
          <p:nvPr/>
        </p:nvSpPr>
        <p:spPr bwMode="auto">
          <a:xfrm>
            <a:off x="4368800" y="2152650"/>
            <a:ext cx="12700" cy="0"/>
          </a:xfrm>
          <a:prstGeom prst="line">
            <a:avLst/>
          </a:prstGeom>
          <a:noFill/>
          <a:ln w="12700">
            <a:solidFill>
              <a:srgbClr val="000000"/>
            </a:solidFill>
            <a:round/>
            <a:headEnd/>
            <a:tailEnd/>
          </a:ln>
        </p:spPr>
        <p:txBody>
          <a:bodyPr wrap="none" anchor="ctr"/>
          <a:lstStyle/>
          <a:p>
            <a:endParaRPr lang="en-US"/>
          </a:p>
        </p:txBody>
      </p:sp>
      <p:sp>
        <p:nvSpPr>
          <p:cNvPr id="153761" name="Line 160"/>
          <p:cNvSpPr>
            <a:spLocks noChangeShapeType="1"/>
          </p:cNvSpPr>
          <p:nvPr/>
        </p:nvSpPr>
        <p:spPr bwMode="auto">
          <a:xfrm>
            <a:off x="4445000" y="2152650"/>
            <a:ext cx="12700" cy="0"/>
          </a:xfrm>
          <a:prstGeom prst="line">
            <a:avLst/>
          </a:prstGeom>
          <a:noFill/>
          <a:ln w="12700">
            <a:solidFill>
              <a:srgbClr val="000000"/>
            </a:solidFill>
            <a:round/>
            <a:headEnd/>
            <a:tailEnd/>
          </a:ln>
        </p:spPr>
        <p:txBody>
          <a:bodyPr wrap="none" anchor="ctr"/>
          <a:lstStyle/>
          <a:p>
            <a:endParaRPr lang="en-US"/>
          </a:p>
        </p:txBody>
      </p:sp>
      <p:sp>
        <p:nvSpPr>
          <p:cNvPr id="153762" name="Line 161"/>
          <p:cNvSpPr>
            <a:spLocks noChangeShapeType="1"/>
          </p:cNvSpPr>
          <p:nvPr/>
        </p:nvSpPr>
        <p:spPr bwMode="auto">
          <a:xfrm>
            <a:off x="4521200" y="2152650"/>
            <a:ext cx="12700" cy="0"/>
          </a:xfrm>
          <a:prstGeom prst="line">
            <a:avLst/>
          </a:prstGeom>
          <a:noFill/>
          <a:ln w="12700">
            <a:solidFill>
              <a:srgbClr val="000000"/>
            </a:solidFill>
            <a:round/>
            <a:headEnd/>
            <a:tailEnd/>
          </a:ln>
        </p:spPr>
        <p:txBody>
          <a:bodyPr wrap="none" anchor="ctr"/>
          <a:lstStyle/>
          <a:p>
            <a:endParaRPr lang="en-US"/>
          </a:p>
        </p:txBody>
      </p:sp>
      <p:sp>
        <p:nvSpPr>
          <p:cNvPr id="153763" name="Line 162"/>
          <p:cNvSpPr>
            <a:spLocks noChangeShapeType="1"/>
          </p:cNvSpPr>
          <p:nvPr/>
        </p:nvSpPr>
        <p:spPr bwMode="auto">
          <a:xfrm>
            <a:off x="4597400" y="2152650"/>
            <a:ext cx="12700" cy="0"/>
          </a:xfrm>
          <a:prstGeom prst="line">
            <a:avLst/>
          </a:prstGeom>
          <a:noFill/>
          <a:ln w="12700">
            <a:solidFill>
              <a:srgbClr val="000000"/>
            </a:solidFill>
            <a:round/>
            <a:headEnd/>
            <a:tailEnd/>
          </a:ln>
        </p:spPr>
        <p:txBody>
          <a:bodyPr wrap="none" anchor="ctr"/>
          <a:lstStyle/>
          <a:p>
            <a:endParaRPr lang="en-US"/>
          </a:p>
        </p:txBody>
      </p:sp>
      <p:sp>
        <p:nvSpPr>
          <p:cNvPr id="153764" name="Line 163"/>
          <p:cNvSpPr>
            <a:spLocks noChangeShapeType="1"/>
          </p:cNvSpPr>
          <p:nvPr/>
        </p:nvSpPr>
        <p:spPr bwMode="auto">
          <a:xfrm>
            <a:off x="4673600" y="2152650"/>
            <a:ext cx="12700" cy="0"/>
          </a:xfrm>
          <a:prstGeom prst="line">
            <a:avLst/>
          </a:prstGeom>
          <a:noFill/>
          <a:ln w="12700">
            <a:solidFill>
              <a:srgbClr val="000000"/>
            </a:solidFill>
            <a:round/>
            <a:headEnd/>
            <a:tailEnd/>
          </a:ln>
        </p:spPr>
        <p:txBody>
          <a:bodyPr wrap="none" anchor="ctr"/>
          <a:lstStyle/>
          <a:p>
            <a:endParaRPr lang="en-US"/>
          </a:p>
        </p:txBody>
      </p:sp>
      <p:sp>
        <p:nvSpPr>
          <p:cNvPr id="153765" name="Line 164"/>
          <p:cNvSpPr>
            <a:spLocks noChangeShapeType="1"/>
          </p:cNvSpPr>
          <p:nvPr/>
        </p:nvSpPr>
        <p:spPr bwMode="auto">
          <a:xfrm>
            <a:off x="4749800" y="2152650"/>
            <a:ext cx="12700" cy="0"/>
          </a:xfrm>
          <a:prstGeom prst="line">
            <a:avLst/>
          </a:prstGeom>
          <a:noFill/>
          <a:ln w="12700">
            <a:solidFill>
              <a:srgbClr val="000000"/>
            </a:solidFill>
            <a:round/>
            <a:headEnd/>
            <a:tailEnd/>
          </a:ln>
        </p:spPr>
        <p:txBody>
          <a:bodyPr wrap="none" anchor="ctr"/>
          <a:lstStyle/>
          <a:p>
            <a:endParaRPr lang="en-US"/>
          </a:p>
        </p:txBody>
      </p:sp>
      <p:sp>
        <p:nvSpPr>
          <p:cNvPr id="153766" name="Line 165"/>
          <p:cNvSpPr>
            <a:spLocks noChangeShapeType="1"/>
          </p:cNvSpPr>
          <p:nvPr/>
        </p:nvSpPr>
        <p:spPr bwMode="auto">
          <a:xfrm>
            <a:off x="4826000" y="2152650"/>
            <a:ext cx="12700" cy="0"/>
          </a:xfrm>
          <a:prstGeom prst="line">
            <a:avLst/>
          </a:prstGeom>
          <a:noFill/>
          <a:ln w="12700">
            <a:solidFill>
              <a:srgbClr val="000000"/>
            </a:solidFill>
            <a:round/>
            <a:headEnd/>
            <a:tailEnd/>
          </a:ln>
        </p:spPr>
        <p:txBody>
          <a:bodyPr wrap="none" anchor="ctr"/>
          <a:lstStyle/>
          <a:p>
            <a:endParaRPr lang="en-US"/>
          </a:p>
        </p:txBody>
      </p:sp>
      <p:sp>
        <p:nvSpPr>
          <p:cNvPr id="153767" name="Line 166"/>
          <p:cNvSpPr>
            <a:spLocks noChangeShapeType="1"/>
          </p:cNvSpPr>
          <p:nvPr/>
        </p:nvSpPr>
        <p:spPr bwMode="auto">
          <a:xfrm>
            <a:off x="4902200" y="2152650"/>
            <a:ext cx="12700" cy="0"/>
          </a:xfrm>
          <a:prstGeom prst="line">
            <a:avLst/>
          </a:prstGeom>
          <a:noFill/>
          <a:ln w="12700">
            <a:solidFill>
              <a:srgbClr val="000000"/>
            </a:solidFill>
            <a:round/>
            <a:headEnd/>
            <a:tailEnd/>
          </a:ln>
        </p:spPr>
        <p:txBody>
          <a:bodyPr wrap="none" anchor="ctr"/>
          <a:lstStyle/>
          <a:p>
            <a:endParaRPr lang="en-US"/>
          </a:p>
        </p:txBody>
      </p:sp>
      <p:sp>
        <p:nvSpPr>
          <p:cNvPr id="153768" name="Line 167"/>
          <p:cNvSpPr>
            <a:spLocks noChangeShapeType="1"/>
          </p:cNvSpPr>
          <p:nvPr/>
        </p:nvSpPr>
        <p:spPr bwMode="auto">
          <a:xfrm>
            <a:off x="4978400" y="2152650"/>
            <a:ext cx="12700" cy="0"/>
          </a:xfrm>
          <a:prstGeom prst="line">
            <a:avLst/>
          </a:prstGeom>
          <a:noFill/>
          <a:ln w="12700">
            <a:solidFill>
              <a:srgbClr val="000000"/>
            </a:solidFill>
            <a:round/>
            <a:headEnd/>
            <a:tailEnd/>
          </a:ln>
        </p:spPr>
        <p:txBody>
          <a:bodyPr wrap="none" anchor="ctr"/>
          <a:lstStyle/>
          <a:p>
            <a:endParaRPr lang="en-US"/>
          </a:p>
        </p:txBody>
      </p:sp>
      <p:sp>
        <p:nvSpPr>
          <p:cNvPr id="153769" name="Line 168"/>
          <p:cNvSpPr>
            <a:spLocks noChangeShapeType="1"/>
          </p:cNvSpPr>
          <p:nvPr/>
        </p:nvSpPr>
        <p:spPr bwMode="auto">
          <a:xfrm>
            <a:off x="5054600" y="2152650"/>
            <a:ext cx="12700" cy="0"/>
          </a:xfrm>
          <a:prstGeom prst="line">
            <a:avLst/>
          </a:prstGeom>
          <a:noFill/>
          <a:ln w="12700">
            <a:solidFill>
              <a:srgbClr val="000000"/>
            </a:solidFill>
            <a:round/>
            <a:headEnd/>
            <a:tailEnd/>
          </a:ln>
        </p:spPr>
        <p:txBody>
          <a:bodyPr wrap="none" anchor="ctr"/>
          <a:lstStyle/>
          <a:p>
            <a:endParaRPr lang="en-US"/>
          </a:p>
        </p:txBody>
      </p:sp>
      <p:sp>
        <p:nvSpPr>
          <p:cNvPr id="153770" name="Line 169"/>
          <p:cNvSpPr>
            <a:spLocks noChangeShapeType="1"/>
          </p:cNvSpPr>
          <p:nvPr/>
        </p:nvSpPr>
        <p:spPr bwMode="auto">
          <a:xfrm>
            <a:off x="5130800" y="2152650"/>
            <a:ext cx="12700" cy="0"/>
          </a:xfrm>
          <a:prstGeom prst="line">
            <a:avLst/>
          </a:prstGeom>
          <a:noFill/>
          <a:ln w="12700">
            <a:solidFill>
              <a:srgbClr val="000000"/>
            </a:solidFill>
            <a:round/>
            <a:headEnd/>
            <a:tailEnd/>
          </a:ln>
        </p:spPr>
        <p:txBody>
          <a:bodyPr wrap="none" anchor="ctr"/>
          <a:lstStyle/>
          <a:p>
            <a:endParaRPr lang="en-US"/>
          </a:p>
        </p:txBody>
      </p:sp>
      <p:sp>
        <p:nvSpPr>
          <p:cNvPr id="153771" name="Line 170"/>
          <p:cNvSpPr>
            <a:spLocks noChangeShapeType="1"/>
          </p:cNvSpPr>
          <p:nvPr/>
        </p:nvSpPr>
        <p:spPr bwMode="auto">
          <a:xfrm>
            <a:off x="5207000" y="2152650"/>
            <a:ext cx="12700" cy="0"/>
          </a:xfrm>
          <a:prstGeom prst="line">
            <a:avLst/>
          </a:prstGeom>
          <a:noFill/>
          <a:ln w="12700">
            <a:solidFill>
              <a:srgbClr val="000000"/>
            </a:solidFill>
            <a:round/>
            <a:headEnd/>
            <a:tailEnd/>
          </a:ln>
        </p:spPr>
        <p:txBody>
          <a:bodyPr wrap="none" anchor="ctr"/>
          <a:lstStyle/>
          <a:p>
            <a:endParaRPr lang="en-US"/>
          </a:p>
        </p:txBody>
      </p:sp>
      <p:sp>
        <p:nvSpPr>
          <p:cNvPr id="153772" name="Line 171"/>
          <p:cNvSpPr>
            <a:spLocks noChangeShapeType="1"/>
          </p:cNvSpPr>
          <p:nvPr/>
        </p:nvSpPr>
        <p:spPr bwMode="auto">
          <a:xfrm>
            <a:off x="5283200" y="2152650"/>
            <a:ext cx="12700" cy="0"/>
          </a:xfrm>
          <a:prstGeom prst="line">
            <a:avLst/>
          </a:prstGeom>
          <a:noFill/>
          <a:ln w="12700">
            <a:solidFill>
              <a:srgbClr val="000000"/>
            </a:solidFill>
            <a:round/>
            <a:headEnd/>
            <a:tailEnd/>
          </a:ln>
        </p:spPr>
        <p:txBody>
          <a:bodyPr wrap="none" anchor="ctr"/>
          <a:lstStyle/>
          <a:p>
            <a:endParaRPr lang="en-US"/>
          </a:p>
        </p:txBody>
      </p:sp>
      <p:sp>
        <p:nvSpPr>
          <p:cNvPr id="153773" name="Line 172"/>
          <p:cNvSpPr>
            <a:spLocks noChangeShapeType="1"/>
          </p:cNvSpPr>
          <p:nvPr/>
        </p:nvSpPr>
        <p:spPr bwMode="auto">
          <a:xfrm>
            <a:off x="5359400" y="2152650"/>
            <a:ext cx="12700" cy="0"/>
          </a:xfrm>
          <a:prstGeom prst="line">
            <a:avLst/>
          </a:prstGeom>
          <a:noFill/>
          <a:ln w="12700">
            <a:solidFill>
              <a:srgbClr val="000000"/>
            </a:solidFill>
            <a:round/>
            <a:headEnd/>
            <a:tailEnd/>
          </a:ln>
        </p:spPr>
        <p:txBody>
          <a:bodyPr wrap="none" anchor="ctr"/>
          <a:lstStyle/>
          <a:p>
            <a:endParaRPr lang="en-US"/>
          </a:p>
        </p:txBody>
      </p:sp>
      <p:sp>
        <p:nvSpPr>
          <p:cNvPr id="153774" name="Line 173"/>
          <p:cNvSpPr>
            <a:spLocks noChangeShapeType="1"/>
          </p:cNvSpPr>
          <p:nvPr/>
        </p:nvSpPr>
        <p:spPr bwMode="auto">
          <a:xfrm>
            <a:off x="5435600" y="2152650"/>
            <a:ext cx="12700" cy="0"/>
          </a:xfrm>
          <a:prstGeom prst="line">
            <a:avLst/>
          </a:prstGeom>
          <a:noFill/>
          <a:ln w="12700">
            <a:solidFill>
              <a:srgbClr val="000000"/>
            </a:solidFill>
            <a:round/>
            <a:headEnd/>
            <a:tailEnd/>
          </a:ln>
        </p:spPr>
        <p:txBody>
          <a:bodyPr wrap="none" anchor="ctr"/>
          <a:lstStyle/>
          <a:p>
            <a:endParaRPr lang="en-US"/>
          </a:p>
        </p:txBody>
      </p:sp>
      <p:sp>
        <p:nvSpPr>
          <p:cNvPr id="153775" name="Line 174"/>
          <p:cNvSpPr>
            <a:spLocks noChangeShapeType="1"/>
          </p:cNvSpPr>
          <p:nvPr/>
        </p:nvSpPr>
        <p:spPr bwMode="auto">
          <a:xfrm>
            <a:off x="5511800" y="2152650"/>
            <a:ext cx="12700" cy="0"/>
          </a:xfrm>
          <a:prstGeom prst="line">
            <a:avLst/>
          </a:prstGeom>
          <a:noFill/>
          <a:ln w="12700">
            <a:solidFill>
              <a:srgbClr val="000000"/>
            </a:solidFill>
            <a:round/>
            <a:headEnd/>
            <a:tailEnd/>
          </a:ln>
        </p:spPr>
        <p:txBody>
          <a:bodyPr wrap="none" anchor="ctr"/>
          <a:lstStyle/>
          <a:p>
            <a:endParaRPr lang="en-US"/>
          </a:p>
        </p:txBody>
      </p:sp>
      <p:sp>
        <p:nvSpPr>
          <p:cNvPr id="153776" name="Line 175"/>
          <p:cNvSpPr>
            <a:spLocks noChangeShapeType="1"/>
          </p:cNvSpPr>
          <p:nvPr/>
        </p:nvSpPr>
        <p:spPr bwMode="auto">
          <a:xfrm>
            <a:off x="5588000" y="2152650"/>
            <a:ext cx="12700" cy="0"/>
          </a:xfrm>
          <a:prstGeom prst="line">
            <a:avLst/>
          </a:prstGeom>
          <a:noFill/>
          <a:ln w="12700">
            <a:solidFill>
              <a:srgbClr val="000000"/>
            </a:solidFill>
            <a:round/>
            <a:headEnd/>
            <a:tailEnd/>
          </a:ln>
        </p:spPr>
        <p:txBody>
          <a:bodyPr wrap="none" anchor="ctr"/>
          <a:lstStyle/>
          <a:p>
            <a:endParaRPr lang="en-US"/>
          </a:p>
        </p:txBody>
      </p:sp>
      <p:sp>
        <p:nvSpPr>
          <p:cNvPr id="153777" name="Line 176"/>
          <p:cNvSpPr>
            <a:spLocks noChangeShapeType="1"/>
          </p:cNvSpPr>
          <p:nvPr/>
        </p:nvSpPr>
        <p:spPr bwMode="auto">
          <a:xfrm>
            <a:off x="5664200" y="2152650"/>
            <a:ext cx="12700" cy="0"/>
          </a:xfrm>
          <a:prstGeom prst="line">
            <a:avLst/>
          </a:prstGeom>
          <a:noFill/>
          <a:ln w="12700">
            <a:solidFill>
              <a:srgbClr val="000000"/>
            </a:solidFill>
            <a:round/>
            <a:headEnd/>
            <a:tailEnd/>
          </a:ln>
        </p:spPr>
        <p:txBody>
          <a:bodyPr wrap="none" anchor="ctr"/>
          <a:lstStyle/>
          <a:p>
            <a:endParaRPr lang="en-US"/>
          </a:p>
        </p:txBody>
      </p:sp>
      <p:sp>
        <p:nvSpPr>
          <p:cNvPr id="153778" name="Line 177"/>
          <p:cNvSpPr>
            <a:spLocks noChangeShapeType="1"/>
          </p:cNvSpPr>
          <p:nvPr/>
        </p:nvSpPr>
        <p:spPr bwMode="auto">
          <a:xfrm>
            <a:off x="5740400" y="2152650"/>
            <a:ext cx="12700" cy="0"/>
          </a:xfrm>
          <a:prstGeom prst="line">
            <a:avLst/>
          </a:prstGeom>
          <a:noFill/>
          <a:ln w="12700">
            <a:solidFill>
              <a:srgbClr val="000000"/>
            </a:solidFill>
            <a:round/>
            <a:headEnd/>
            <a:tailEnd/>
          </a:ln>
        </p:spPr>
        <p:txBody>
          <a:bodyPr wrap="none" anchor="ctr"/>
          <a:lstStyle/>
          <a:p>
            <a:endParaRPr lang="en-US"/>
          </a:p>
        </p:txBody>
      </p:sp>
      <p:sp>
        <p:nvSpPr>
          <p:cNvPr id="153779" name="Line 178"/>
          <p:cNvSpPr>
            <a:spLocks noChangeShapeType="1"/>
          </p:cNvSpPr>
          <p:nvPr/>
        </p:nvSpPr>
        <p:spPr bwMode="auto">
          <a:xfrm>
            <a:off x="5816600" y="2152650"/>
            <a:ext cx="12700" cy="0"/>
          </a:xfrm>
          <a:prstGeom prst="line">
            <a:avLst/>
          </a:prstGeom>
          <a:noFill/>
          <a:ln w="12700">
            <a:solidFill>
              <a:srgbClr val="000000"/>
            </a:solidFill>
            <a:round/>
            <a:headEnd/>
            <a:tailEnd/>
          </a:ln>
        </p:spPr>
        <p:txBody>
          <a:bodyPr wrap="none" anchor="ctr"/>
          <a:lstStyle/>
          <a:p>
            <a:endParaRPr lang="en-US"/>
          </a:p>
        </p:txBody>
      </p:sp>
      <p:sp>
        <p:nvSpPr>
          <p:cNvPr id="153780" name="Line 179"/>
          <p:cNvSpPr>
            <a:spLocks noChangeShapeType="1"/>
          </p:cNvSpPr>
          <p:nvPr/>
        </p:nvSpPr>
        <p:spPr bwMode="auto">
          <a:xfrm>
            <a:off x="5892800" y="2152650"/>
            <a:ext cx="12700" cy="0"/>
          </a:xfrm>
          <a:prstGeom prst="line">
            <a:avLst/>
          </a:prstGeom>
          <a:noFill/>
          <a:ln w="12700">
            <a:solidFill>
              <a:srgbClr val="000000"/>
            </a:solidFill>
            <a:round/>
            <a:headEnd/>
            <a:tailEnd/>
          </a:ln>
        </p:spPr>
        <p:txBody>
          <a:bodyPr wrap="none" anchor="ctr"/>
          <a:lstStyle/>
          <a:p>
            <a:endParaRPr lang="en-US"/>
          </a:p>
        </p:txBody>
      </p:sp>
      <p:sp>
        <p:nvSpPr>
          <p:cNvPr id="153781" name="Line 180"/>
          <p:cNvSpPr>
            <a:spLocks noChangeShapeType="1"/>
          </p:cNvSpPr>
          <p:nvPr/>
        </p:nvSpPr>
        <p:spPr bwMode="auto">
          <a:xfrm>
            <a:off x="5969000" y="2152650"/>
            <a:ext cx="12700" cy="0"/>
          </a:xfrm>
          <a:prstGeom prst="line">
            <a:avLst/>
          </a:prstGeom>
          <a:noFill/>
          <a:ln w="12700">
            <a:solidFill>
              <a:srgbClr val="000000"/>
            </a:solidFill>
            <a:round/>
            <a:headEnd/>
            <a:tailEnd/>
          </a:ln>
        </p:spPr>
        <p:txBody>
          <a:bodyPr wrap="none" anchor="ctr"/>
          <a:lstStyle/>
          <a:p>
            <a:endParaRPr lang="en-US"/>
          </a:p>
        </p:txBody>
      </p:sp>
      <p:sp>
        <p:nvSpPr>
          <p:cNvPr id="153782" name="Line 181"/>
          <p:cNvSpPr>
            <a:spLocks noChangeShapeType="1"/>
          </p:cNvSpPr>
          <p:nvPr/>
        </p:nvSpPr>
        <p:spPr bwMode="auto">
          <a:xfrm>
            <a:off x="6045200" y="2152650"/>
            <a:ext cx="12700" cy="0"/>
          </a:xfrm>
          <a:prstGeom prst="line">
            <a:avLst/>
          </a:prstGeom>
          <a:noFill/>
          <a:ln w="12700">
            <a:solidFill>
              <a:srgbClr val="000000"/>
            </a:solidFill>
            <a:round/>
            <a:headEnd/>
            <a:tailEnd/>
          </a:ln>
        </p:spPr>
        <p:txBody>
          <a:bodyPr wrap="none" anchor="ctr"/>
          <a:lstStyle/>
          <a:p>
            <a:endParaRPr lang="en-US"/>
          </a:p>
        </p:txBody>
      </p:sp>
      <p:sp>
        <p:nvSpPr>
          <p:cNvPr id="153783" name="Line 182"/>
          <p:cNvSpPr>
            <a:spLocks noChangeShapeType="1"/>
          </p:cNvSpPr>
          <p:nvPr/>
        </p:nvSpPr>
        <p:spPr bwMode="auto">
          <a:xfrm>
            <a:off x="6121400" y="2152650"/>
            <a:ext cx="12700" cy="0"/>
          </a:xfrm>
          <a:prstGeom prst="line">
            <a:avLst/>
          </a:prstGeom>
          <a:noFill/>
          <a:ln w="12700">
            <a:solidFill>
              <a:srgbClr val="000000"/>
            </a:solidFill>
            <a:round/>
            <a:headEnd/>
            <a:tailEnd/>
          </a:ln>
        </p:spPr>
        <p:txBody>
          <a:bodyPr wrap="none" anchor="ctr"/>
          <a:lstStyle/>
          <a:p>
            <a:endParaRPr lang="en-US"/>
          </a:p>
        </p:txBody>
      </p:sp>
      <p:sp>
        <p:nvSpPr>
          <p:cNvPr id="153784" name="Line 183"/>
          <p:cNvSpPr>
            <a:spLocks noChangeShapeType="1"/>
          </p:cNvSpPr>
          <p:nvPr/>
        </p:nvSpPr>
        <p:spPr bwMode="auto">
          <a:xfrm>
            <a:off x="6197600" y="2152650"/>
            <a:ext cx="12700" cy="0"/>
          </a:xfrm>
          <a:prstGeom prst="line">
            <a:avLst/>
          </a:prstGeom>
          <a:noFill/>
          <a:ln w="12700">
            <a:solidFill>
              <a:srgbClr val="000000"/>
            </a:solidFill>
            <a:round/>
            <a:headEnd/>
            <a:tailEnd/>
          </a:ln>
        </p:spPr>
        <p:txBody>
          <a:bodyPr wrap="none" anchor="ctr"/>
          <a:lstStyle/>
          <a:p>
            <a:endParaRPr lang="en-US"/>
          </a:p>
        </p:txBody>
      </p:sp>
      <p:sp>
        <p:nvSpPr>
          <p:cNvPr id="153785" name="Line 184"/>
          <p:cNvSpPr>
            <a:spLocks noChangeShapeType="1"/>
          </p:cNvSpPr>
          <p:nvPr/>
        </p:nvSpPr>
        <p:spPr bwMode="auto">
          <a:xfrm>
            <a:off x="6273800" y="2152650"/>
            <a:ext cx="12700" cy="0"/>
          </a:xfrm>
          <a:prstGeom prst="line">
            <a:avLst/>
          </a:prstGeom>
          <a:noFill/>
          <a:ln w="12700">
            <a:solidFill>
              <a:srgbClr val="000000"/>
            </a:solidFill>
            <a:round/>
            <a:headEnd/>
            <a:tailEnd/>
          </a:ln>
        </p:spPr>
        <p:txBody>
          <a:bodyPr wrap="none" anchor="ctr"/>
          <a:lstStyle/>
          <a:p>
            <a:endParaRPr lang="en-US"/>
          </a:p>
        </p:txBody>
      </p:sp>
      <p:sp>
        <p:nvSpPr>
          <p:cNvPr id="153786" name="Line 185"/>
          <p:cNvSpPr>
            <a:spLocks noChangeShapeType="1"/>
          </p:cNvSpPr>
          <p:nvPr/>
        </p:nvSpPr>
        <p:spPr bwMode="auto">
          <a:xfrm>
            <a:off x="6350000" y="2152650"/>
            <a:ext cx="12700" cy="0"/>
          </a:xfrm>
          <a:prstGeom prst="line">
            <a:avLst/>
          </a:prstGeom>
          <a:noFill/>
          <a:ln w="12700">
            <a:solidFill>
              <a:srgbClr val="000000"/>
            </a:solidFill>
            <a:round/>
            <a:headEnd/>
            <a:tailEnd/>
          </a:ln>
        </p:spPr>
        <p:txBody>
          <a:bodyPr wrap="none" anchor="ctr"/>
          <a:lstStyle/>
          <a:p>
            <a:endParaRPr lang="en-US"/>
          </a:p>
        </p:txBody>
      </p:sp>
      <p:sp>
        <p:nvSpPr>
          <p:cNvPr id="153787" name="Line 186"/>
          <p:cNvSpPr>
            <a:spLocks noChangeShapeType="1"/>
          </p:cNvSpPr>
          <p:nvPr/>
        </p:nvSpPr>
        <p:spPr bwMode="auto">
          <a:xfrm>
            <a:off x="6426200" y="2152650"/>
            <a:ext cx="12700" cy="0"/>
          </a:xfrm>
          <a:prstGeom prst="line">
            <a:avLst/>
          </a:prstGeom>
          <a:noFill/>
          <a:ln w="12700">
            <a:solidFill>
              <a:srgbClr val="000000"/>
            </a:solidFill>
            <a:round/>
            <a:headEnd/>
            <a:tailEnd/>
          </a:ln>
        </p:spPr>
        <p:txBody>
          <a:bodyPr wrap="none" anchor="ctr"/>
          <a:lstStyle/>
          <a:p>
            <a:endParaRPr lang="en-US"/>
          </a:p>
        </p:txBody>
      </p:sp>
      <p:sp>
        <p:nvSpPr>
          <p:cNvPr id="153788" name="Line 187"/>
          <p:cNvSpPr>
            <a:spLocks noChangeShapeType="1"/>
          </p:cNvSpPr>
          <p:nvPr/>
        </p:nvSpPr>
        <p:spPr bwMode="auto">
          <a:xfrm>
            <a:off x="6502400" y="2152650"/>
            <a:ext cx="12700" cy="0"/>
          </a:xfrm>
          <a:prstGeom prst="line">
            <a:avLst/>
          </a:prstGeom>
          <a:noFill/>
          <a:ln w="12700">
            <a:solidFill>
              <a:srgbClr val="000000"/>
            </a:solidFill>
            <a:round/>
            <a:headEnd/>
            <a:tailEnd/>
          </a:ln>
        </p:spPr>
        <p:txBody>
          <a:bodyPr wrap="none" anchor="ctr"/>
          <a:lstStyle/>
          <a:p>
            <a:endParaRPr lang="en-US"/>
          </a:p>
        </p:txBody>
      </p:sp>
      <p:sp>
        <p:nvSpPr>
          <p:cNvPr id="153789" name="Line 188"/>
          <p:cNvSpPr>
            <a:spLocks noChangeShapeType="1"/>
          </p:cNvSpPr>
          <p:nvPr/>
        </p:nvSpPr>
        <p:spPr bwMode="auto">
          <a:xfrm>
            <a:off x="6578600" y="2152650"/>
            <a:ext cx="12700" cy="0"/>
          </a:xfrm>
          <a:prstGeom prst="line">
            <a:avLst/>
          </a:prstGeom>
          <a:noFill/>
          <a:ln w="12700">
            <a:solidFill>
              <a:srgbClr val="000000"/>
            </a:solidFill>
            <a:round/>
            <a:headEnd/>
            <a:tailEnd/>
          </a:ln>
        </p:spPr>
        <p:txBody>
          <a:bodyPr wrap="none" anchor="ctr"/>
          <a:lstStyle/>
          <a:p>
            <a:endParaRPr lang="en-US"/>
          </a:p>
        </p:txBody>
      </p:sp>
      <p:sp>
        <p:nvSpPr>
          <p:cNvPr id="153790" name="Line 189"/>
          <p:cNvSpPr>
            <a:spLocks noChangeShapeType="1"/>
          </p:cNvSpPr>
          <p:nvPr/>
        </p:nvSpPr>
        <p:spPr bwMode="auto">
          <a:xfrm>
            <a:off x="6654800" y="2152650"/>
            <a:ext cx="12700" cy="0"/>
          </a:xfrm>
          <a:prstGeom prst="line">
            <a:avLst/>
          </a:prstGeom>
          <a:noFill/>
          <a:ln w="12700">
            <a:solidFill>
              <a:srgbClr val="000000"/>
            </a:solidFill>
            <a:round/>
            <a:headEnd/>
            <a:tailEnd/>
          </a:ln>
        </p:spPr>
        <p:txBody>
          <a:bodyPr wrap="none" anchor="ctr"/>
          <a:lstStyle/>
          <a:p>
            <a:endParaRPr lang="en-US"/>
          </a:p>
        </p:txBody>
      </p:sp>
      <p:sp>
        <p:nvSpPr>
          <p:cNvPr id="153791" name="Line 190"/>
          <p:cNvSpPr>
            <a:spLocks noChangeShapeType="1"/>
          </p:cNvSpPr>
          <p:nvPr/>
        </p:nvSpPr>
        <p:spPr bwMode="auto">
          <a:xfrm>
            <a:off x="6731000" y="2152650"/>
            <a:ext cx="12700" cy="0"/>
          </a:xfrm>
          <a:prstGeom prst="line">
            <a:avLst/>
          </a:prstGeom>
          <a:noFill/>
          <a:ln w="12700">
            <a:solidFill>
              <a:srgbClr val="000000"/>
            </a:solidFill>
            <a:round/>
            <a:headEnd/>
            <a:tailEnd/>
          </a:ln>
        </p:spPr>
        <p:txBody>
          <a:bodyPr wrap="none" anchor="ctr"/>
          <a:lstStyle/>
          <a:p>
            <a:endParaRPr lang="en-US"/>
          </a:p>
        </p:txBody>
      </p:sp>
      <p:sp>
        <p:nvSpPr>
          <p:cNvPr id="153792" name="Line 191"/>
          <p:cNvSpPr>
            <a:spLocks noChangeShapeType="1"/>
          </p:cNvSpPr>
          <p:nvPr/>
        </p:nvSpPr>
        <p:spPr bwMode="auto">
          <a:xfrm>
            <a:off x="6807200" y="2152650"/>
            <a:ext cx="12700" cy="0"/>
          </a:xfrm>
          <a:prstGeom prst="line">
            <a:avLst/>
          </a:prstGeom>
          <a:noFill/>
          <a:ln w="12700">
            <a:solidFill>
              <a:srgbClr val="000000"/>
            </a:solidFill>
            <a:round/>
            <a:headEnd/>
            <a:tailEnd/>
          </a:ln>
        </p:spPr>
        <p:txBody>
          <a:bodyPr wrap="none" anchor="ctr"/>
          <a:lstStyle/>
          <a:p>
            <a:endParaRPr lang="en-US"/>
          </a:p>
        </p:txBody>
      </p:sp>
      <p:sp>
        <p:nvSpPr>
          <p:cNvPr id="153793" name="Line 192"/>
          <p:cNvSpPr>
            <a:spLocks noChangeShapeType="1"/>
          </p:cNvSpPr>
          <p:nvPr/>
        </p:nvSpPr>
        <p:spPr bwMode="auto">
          <a:xfrm>
            <a:off x="6883400" y="2152650"/>
            <a:ext cx="12700" cy="0"/>
          </a:xfrm>
          <a:prstGeom prst="line">
            <a:avLst/>
          </a:prstGeom>
          <a:noFill/>
          <a:ln w="12700">
            <a:solidFill>
              <a:srgbClr val="000000"/>
            </a:solidFill>
            <a:round/>
            <a:headEnd/>
            <a:tailEnd/>
          </a:ln>
        </p:spPr>
        <p:txBody>
          <a:bodyPr wrap="none" anchor="ctr"/>
          <a:lstStyle/>
          <a:p>
            <a:endParaRPr lang="en-US"/>
          </a:p>
        </p:txBody>
      </p:sp>
      <p:sp>
        <p:nvSpPr>
          <p:cNvPr id="153794" name="Line 193"/>
          <p:cNvSpPr>
            <a:spLocks noChangeShapeType="1"/>
          </p:cNvSpPr>
          <p:nvPr/>
        </p:nvSpPr>
        <p:spPr bwMode="auto">
          <a:xfrm>
            <a:off x="6959600" y="2152650"/>
            <a:ext cx="12700" cy="0"/>
          </a:xfrm>
          <a:prstGeom prst="line">
            <a:avLst/>
          </a:prstGeom>
          <a:noFill/>
          <a:ln w="12700">
            <a:solidFill>
              <a:srgbClr val="000000"/>
            </a:solidFill>
            <a:round/>
            <a:headEnd/>
            <a:tailEnd/>
          </a:ln>
        </p:spPr>
        <p:txBody>
          <a:bodyPr wrap="none" anchor="ctr"/>
          <a:lstStyle/>
          <a:p>
            <a:endParaRPr lang="en-US"/>
          </a:p>
        </p:txBody>
      </p:sp>
      <p:sp>
        <p:nvSpPr>
          <p:cNvPr id="153795" name="Line 194"/>
          <p:cNvSpPr>
            <a:spLocks noChangeShapeType="1"/>
          </p:cNvSpPr>
          <p:nvPr/>
        </p:nvSpPr>
        <p:spPr bwMode="auto">
          <a:xfrm>
            <a:off x="7035800" y="2152650"/>
            <a:ext cx="12700" cy="0"/>
          </a:xfrm>
          <a:prstGeom prst="line">
            <a:avLst/>
          </a:prstGeom>
          <a:noFill/>
          <a:ln w="12700">
            <a:solidFill>
              <a:srgbClr val="000000"/>
            </a:solidFill>
            <a:round/>
            <a:headEnd/>
            <a:tailEnd/>
          </a:ln>
        </p:spPr>
        <p:txBody>
          <a:bodyPr wrap="none" anchor="ctr"/>
          <a:lstStyle/>
          <a:p>
            <a:endParaRPr lang="en-US"/>
          </a:p>
        </p:txBody>
      </p:sp>
      <p:sp>
        <p:nvSpPr>
          <p:cNvPr id="153796" name="Line 195"/>
          <p:cNvSpPr>
            <a:spLocks noChangeShapeType="1"/>
          </p:cNvSpPr>
          <p:nvPr/>
        </p:nvSpPr>
        <p:spPr bwMode="auto">
          <a:xfrm>
            <a:off x="7112000" y="2152650"/>
            <a:ext cx="12700" cy="0"/>
          </a:xfrm>
          <a:prstGeom prst="line">
            <a:avLst/>
          </a:prstGeom>
          <a:noFill/>
          <a:ln w="12700">
            <a:solidFill>
              <a:srgbClr val="000000"/>
            </a:solidFill>
            <a:round/>
            <a:headEnd/>
            <a:tailEnd/>
          </a:ln>
        </p:spPr>
        <p:txBody>
          <a:bodyPr wrap="none" anchor="ctr"/>
          <a:lstStyle/>
          <a:p>
            <a:endParaRPr lang="en-US"/>
          </a:p>
        </p:txBody>
      </p:sp>
      <p:sp>
        <p:nvSpPr>
          <p:cNvPr id="153797" name="Line 196"/>
          <p:cNvSpPr>
            <a:spLocks noChangeShapeType="1"/>
          </p:cNvSpPr>
          <p:nvPr/>
        </p:nvSpPr>
        <p:spPr bwMode="auto">
          <a:xfrm>
            <a:off x="7188200" y="2152650"/>
            <a:ext cx="12700" cy="0"/>
          </a:xfrm>
          <a:prstGeom prst="line">
            <a:avLst/>
          </a:prstGeom>
          <a:noFill/>
          <a:ln w="12700">
            <a:solidFill>
              <a:srgbClr val="000000"/>
            </a:solidFill>
            <a:round/>
            <a:headEnd/>
            <a:tailEnd/>
          </a:ln>
        </p:spPr>
        <p:txBody>
          <a:bodyPr wrap="none" anchor="ctr"/>
          <a:lstStyle/>
          <a:p>
            <a:endParaRPr lang="en-US"/>
          </a:p>
        </p:txBody>
      </p:sp>
      <p:sp>
        <p:nvSpPr>
          <p:cNvPr id="153798" name="Line 197"/>
          <p:cNvSpPr>
            <a:spLocks noChangeShapeType="1"/>
          </p:cNvSpPr>
          <p:nvPr/>
        </p:nvSpPr>
        <p:spPr bwMode="auto">
          <a:xfrm>
            <a:off x="7264400" y="2152650"/>
            <a:ext cx="12700" cy="0"/>
          </a:xfrm>
          <a:prstGeom prst="line">
            <a:avLst/>
          </a:prstGeom>
          <a:noFill/>
          <a:ln w="12700">
            <a:solidFill>
              <a:srgbClr val="000000"/>
            </a:solidFill>
            <a:round/>
            <a:headEnd/>
            <a:tailEnd/>
          </a:ln>
        </p:spPr>
        <p:txBody>
          <a:bodyPr wrap="none" anchor="ctr"/>
          <a:lstStyle/>
          <a:p>
            <a:endParaRPr lang="en-US"/>
          </a:p>
        </p:txBody>
      </p:sp>
      <p:sp>
        <p:nvSpPr>
          <p:cNvPr id="153799" name="Line 198"/>
          <p:cNvSpPr>
            <a:spLocks noChangeShapeType="1"/>
          </p:cNvSpPr>
          <p:nvPr/>
        </p:nvSpPr>
        <p:spPr bwMode="auto">
          <a:xfrm>
            <a:off x="7340600" y="2152650"/>
            <a:ext cx="12700" cy="0"/>
          </a:xfrm>
          <a:prstGeom prst="line">
            <a:avLst/>
          </a:prstGeom>
          <a:noFill/>
          <a:ln w="12700">
            <a:solidFill>
              <a:srgbClr val="000000"/>
            </a:solidFill>
            <a:round/>
            <a:headEnd/>
            <a:tailEnd/>
          </a:ln>
        </p:spPr>
        <p:txBody>
          <a:bodyPr wrap="none" anchor="ctr"/>
          <a:lstStyle/>
          <a:p>
            <a:endParaRPr lang="en-US"/>
          </a:p>
        </p:txBody>
      </p:sp>
      <p:sp>
        <p:nvSpPr>
          <p:cNvPr id="153800" name="Line 199"/>
          <p:cNvSpPr>
            <a:spLocks noChangeShapeType="1"/>
          </p:cNvSpPr>
          <p:nvPr/>
        </p:nvSpPr>
        <p:spPr bwMode="auto">
          <a:xfrm>
            <a:off x="7416800" y="2152650"/>
            <a:ext cx="12700" cy="0"/>
          </a:xfrm>
          <a:prstGeom prst="line">
            <a:avLst/>
          </a:prstGeom>
          <a:noFill/>
          <a:ln w="12700">
            <a:solidFill>
              <a:srgbClr val="000000"/>
            </a:solidFill>
            <a:round/>
            <a:headEnd/>
            <a:tailEnd/>
          </a:ln>
        </p:spPr>
        <p:txBody>
          <a:bodyPr wrap="none" anchor="ctr"/>
          <a:lstStyle/>
          <a:p>
            <a:endParaRPr lang="en-US"/>
          </a:p>
        </p:txBody>
      </p:sp>
      <p:sp>
        <p:nvSpPr>
          <p:cNvPr id="153801" name="Line 200"/>
          <p:cNvSpPr>
            <a:spLocks noChangeShapeType="1"/>
          </p:cNvSpPr>
          <p:nvPr/>
        </p:nvSpPr>
        <p:spPr bwMode="auto">
          <a:xfrm>
            <a:off x="7493000" y="2152650"/>
            <a:ext cx="12700" cy="0"/>
          </a:xfrm>
          <a:prstGeom prst="line">
            <a:avLst/>
          </a:prstGeom>
          <a:noFill/>
          <a:ln w="12700">
            <a:solidFill>
              <a:srgbClr val="000000"/>
            </a:solidFill>
            <a:round/>
            <a:headEnd/>
            <a:tailEnd/>
          </a:ln>
        </p:spPr>
        <p:txBody>
          <a:bodyPr wrap="none" anchor="ctr"/>
          <a:lstStyle/>
          <a:p>
            <a:endParaRPr lang="en-US"/>
          </a:p>
        </p:txBody>
      </p:sp>
      <p:sp>
        <p:nvSpPr>
          <p:cNvPr id="153802" name="Line 201"/>
          <p:cNvSpPr>
            <a:spLocks noChangeShapeType="1"/>
          </p:cNvSpPr>
          <p:nvPr/>
        </p:nvSpPr>
        <p:spPr bwMode="auto">
          <a:xfrm>
            <a:off x="7569200" y="2152650"/>
            <a:ext cx="12700" cy="0"/>
          </a:xfrm>
          <a:prstGeom prst="line">
            <a:avLst/>
          </a:prstGeom>
          <a:noFill/>
          <a:ln w="12700">
            <a:solidFill>
              <a:srgbClr val="000000"/>
            </a:solidFill>
            <a:round/>
            <a:headEnd/>
            <a:tailEnd/>
          </a:ln>
        </p:spPr>
        <p:txBody>
          <a:bodyPr wrap="none" anchor="ctr"/>
          <a:lstStyle/>
          <a:p>
            <a:endParaRPr lang="en-US"/>
          </a:p>
        </p:txBody>
      </p:sp>
      <p:sp>
        <p:nvSpPr>
          <p:cNvPr id="153803" name="Line 202"/>
          <p:cNvSpPr>
            <a:spLocks noChangeShapeType="1"/>
          </p:cNvSpPr>
          <p:nvPr/>
        </p:nvSpPr>
        <p:spPr bwMode="auto">
          <a:xfrm>
            <a:off x="7645400" y="2152650"/>
            <a:ext cx="12700" cy="0"/>
          </a:xfrm>
          <a:prstGeom prst="line">
            <a:avLst/>
          </a:prstGeom>
          <a:noFill/>
          <a:ln w="12700">
            <a:solidFill>
              <a:srgbClr val="000000"/>
            </a:solidFill>
            <a:round/>
            <a:headEnd/>
            <a:tailEnd/>
          </a:ln>
        </p:spPr>
        <p:txBody>
          <a:bodyPr wrap="none" anchor="ctr"/>
          <a:lstStyle/>
          <a:p>
            <a:endParaRPr lang="en-US"/>
          </a:p>
        </p:txBody>
      </p:sp>
      <p:sp>
        <p:nvSpPr>
          <p:cNvPr id="153804" name="Line 203"/>
          <p:cNvSpPr>
            <a:spLocks noChangeShapeType="1"/>
          </p:cNvSpPr>
          <p:nvPr/>
        </p:nvSpPr>
        <p:spPr bwMode="auto">
          <a:xfrm>
            <a:off x="7721600" y="2152650"/>
            <a:ext cx="12700" cy="0"/>
          </a:xfrm>
          <a:prstGeom prst="line">
            <a:avLst/>
          </a:prstGeom>
          <a:noFill/>
          <a:ln w="12700">
            <a:solidFill>
              <a:srgbClr val="000000"/>
            </a:solidFill>
            <a:round/>
            <a:headEnd/>
            <a:tailEnd/>
          </a:ln>
        </p:spPr>
        <p:txBody>
          <a:bodyPr wrap="none" anchor="ctr"/>
          <a:lstStyle/>
          <a:p>
            <a:endParaRPr lang="en-US"/>
          </a:p>
        </p:txBody>
      </p:sp>
      <p:sp>
        <p:nvSpPr>
          <p:cNvPr id="153805" name="Line 204"/>
          <p:cNvSpPr>
            <a:spLocks noChangeShapeType="1"/>
          </p:cNvSpPr>
          <p:nvPr/>
        </p:nvSpPr>
        <p:spPr bwMode="auto">
          <a:xfrm>
            <a:off x="7797800" y="2152650"/>
            <a:ext cx="12700" cy="0"/>
          </a:xfrm>
          <a:prstGeom prst="line">
            <a:avLst/>
          </a:prstGeom>
          <a:noFill/>
          <a:ln w="12700">
            <a:solidFill>
              <a:srgbClr val="000000"/>
            </a:solidFill>
            <a:round/>
            <a:headEnd/>
            <a:tailEnd/>
          </a:ln>
        </p:spPr>
        <p:txBody>
          <a:bodyPr wrap="none" anchor="ctr"/>
          <a:lstStyle/>
          <a:p>
            <a:endParaRPr lang="en-US"/>
          </a:p>
        </p:txBody>
      </p:sp>
      <p:sp>
        <p:nvSpPr>
          <p:cNvPr id="153806" name="Line 205"/>
          <p:cNvSpPr>
            <a:spLocks noChangeShapeType="1"/>
          </p:cNvSpPr>
          <p:nvPr/>
        </p:nvSpPr>
        <p:spPr bwMode="auto">
          <a:xfrm>
            <a:off x="7874000" y="2152650"/>
            <a:ext cx="12700" cy="0"/>
          </a:xfrm>
          <a:prstGeom prst="line">
            <a:avLst/>
          </a:prstGeom>
          <a:noFill/>
          <a:ln w="12700">
            <a:solidFill>
              <a:srgbClr val="000000"/>
            </a:solidFill>
            <a:round/>
            <a:headEnd/>
            <a:tailEnd/>
          </a:ln>
        </p:spPr>
        <p:txBody>
          <a:bodyPr wrap="none" anchor="ctr"/>
          <a:lstStyle/>
          <a:p>
            <a:endParaRPr lang="en-US"/>
          </a:p>
        </p:txBody>
      </p:sp>
      <p:sp>
        <p:nvSpPr>
          <p:cNvPr id="153807" name="Line 206"/>
          <p:cNvSpPr>
            <a:spLocks noChangeShapeType="1"/>
          </p:cNvSpPr>
          <p:nvPr/>
        </p:nvSpPr>
        <p:spPr bwMode="auto">
          <a:xfrm>
            <a:off x="7950200" y="2152650"/>
            <a:ext cx="12700" cy="0"/>
          </a:xfrm>
          <a:prstGeom prst="line">
            <a:avLst/>
          </a:prstGeom>
          <a:noFill/>
          <a:ln w="12700">
            <a:solidFill>
              <a:srgbClr val="000000"/>
            </a:solidFill>
            <a:round/>
            <a:headEnd/>
            <a:tailEnd/>
          </a:ln>
        </p:spPr>
        <p:txBody>
          <a:bodyPr wrap="none" anchor="ctr"/>
          <a:lstStyle/>
          <a:p>
            <a:endParaRPr lang="en-US"/>
          </a:p>
        </p:txBody>
      </p:sp>
      <p:sp>
        <p:nvSpPr>
          <p:cNvPr id="153808" name="Line 207"/>
          <p:cNvSpPr>
            <a:spLocks noChangeShapeType="1"/>
          </p:cNvSpPr>
          <p:nvPr/>
        </p:nvSpPr>
        <p:spPr bwMode="auto">
          <a:xfrm>
            <a:off x="8026400" y="2152650"/>
            <a:ext cx="12700" cy="0"/>
          </a:xfrm>
          <a:prstGeom prst="line">
            <a:avLst/>
          </a:prstGeom>
          <a:noFill/>
          <a:ln w="12700">
            <a:solidFill>
              <a:srgbClr val="000000"/>
            </a:solidFill>
            <a:round/>
            <a:headEnd/>
            <a:tailEnd/>
          </a:ln>
        </p:spPr>
        <p:txBody>
          <a:bodyPr wrap="none" anchor="ctr"/>
          <a:lstStyle/>
          <a:p>
            <a:endParaRPr lang="en-US"/>
          </a:p>
        </p:txBody>
      </p:sp>
      <p:sp>
        <p:nvSpPr>
          <p:cNvPr id="153809" name="Line 208"/>
          <p:cNvSpPr>
            <a:spLocks noChangeShapeType="1"/>
          </p:cNvSpPr>
          <p:nvPr/>
        </p:nvSpPr>
        <p:spPr bwMode="auto">
          <a:xfrm>
            <a:off x="8102600" y="2152650"/>
            <a:ext cx="12700" cy="0"/>
          </a:xfrm>
          <a:prstGeom prst="line">
            <a:avLst/>
          </a:prstGeom>
          <a:noFill/>
          <a:ln w="12700">
            <a:solidFill>
              <a:srgbClr val="000000"/>
            </a:solidFill>
            <a:round/>
            <a:headEnd/>
            <a:tailEnd/>
          </a:ln>
        </p:spPr>
        <p:txBody>
          <a:bodyPr wrap="none" anchor="ctr"/>
          <a:lstStyle/>
          <a:p>
            <a:endParaRPr lang="en-US"/>
          </a:p>
        </p:txBody>
      </p:sp>
      <p:sp>
        <p:nvSpPr>
          <p:cNvPr id="153810" name="Line 209"/>
          <p:cNvSpPr>
            <a:spLocks noChangeShapeType="1"/>
          </p:cNvSpPr>
          <p:nvPr/>
        </p:nvSpPr>
        <p:spPr bwMode="auto">
          <a:xfrm>
            <a:off x="8178800" y="2152650"/>
            <a:ext cx="12700" cy="0"/>
          </a:xfrm>
          <a:prstGeom prst="line">
            <a:avLst/>
          </a:prstGeom>
          <a:noFill/>
          <a:ln w="12700">
            <a:solidFill>
              <a:srgbClr val="000000"/>
            </a:solidFill>
            <a:round/>
            <a:headEnd/>
            <a:tailEnd/>
          </a:ln>
        </p:spPr>
        <p:txBody>
          <a:bodyPr wrap="none" anchor="ctr"/>
          <a:lstStyle/>
          <a:p>
            <a:endParaRPr lang="en-US"/>
          </a:p>
        </p:txBody>
      </p:sp>
      <p:sp>
        <p:nvSpPr>
          <p:cNvPr id="153811" name="Line 210"/>
          <p:cNvSpPr>
            <a:spLocks noChangeShapeType="1"/>
          </p:cNvSpPr>
          <p:nvPr/>
        </p:nvSpPr>
        <p:spPr bwMode="auto">
          <a:xfrm>
            <a:off x="8255000" y="2152650"/>
            <a:ext cx="12700" cy="0"/>
          </a:xfrm>
          <a:prstGeom prst="line">
            <a:avLst/>
          </a:prstGeom>
          <a:noFill/>
          <a:ln w="12700">
            <a:solidFill>
              <a:srgbClr val="000000"/>
            </a:solidFill>
            <a:round/>
            <a:headEnd/>
            <a:tailEnd/>
          </a:ln>
        </p:spPr>
        <p:txBody>
          <a:bodyPr wrap="none" anchor="ctr"/>
          <a:lstStyle/>
          <a:p>
            <a:endParaRPr lang="en-US"/>
          </a:p>
        </p:txBody>
      </p:sp>
      <p:sp>
        <p:nvSpPr>
          <p:cNvPr id="153812" name="Line 211"/>
          <p:cNvSpPr>
            <a:spLocks noChangeShapeType="1"/>
          </p:cNvSpPr>
          <p:nvPr/>
        </p:nvSpPr>
        <p:spPr bwMode="auto">
          <a:xfrm>
            <a:off x="8331200" y="2152650"/>
            <a:ext cx="12700" cy="0"/>
          </a:xfrm>
          <a:prstGeom prst="line">
            <a:avLst/>
          </a:prstGeom>
          <a:noFill/>
          <a:ln w="12700">
            <a:solidFill>
              <a:srgbClr val="000000"/>
            </a:solidFill>
            <a:round/>
            <a:headEnd/>
            <a:tailEnd/>
          </a:ln>
        </p:spPr>
        <p:txBody>
          <a:bodyPr wrap="none" anchor="ctr"/>
          <a:lstStyle/>
          <a:p>
            <a:endParaRPr lang="en-US"/>
          </a:p>
        </p:txBody>
      </p:sp>
      <p:sp>
        <p:nvSpPr>
          <p:cNvPr id="153813" name="Line 212"/>
          <p:cNvSpPr>
            <a:spLocks noChangeShapeType="1"/>
          </p:cNvSpPr>
          <p:nvPr/>
        </p:nvSpPr>
        <p:spPr bwMode="auto">
          <a:xfrm flipV="1">
            <a:off x="2997200" y="2139950"/>
            <a:ext cx="0" cy="2921000"/>
          </a:xfrm>
          <a:prstGeom prst="line">
            <a:avLst/>
          </a:prstGeom>
          <a:noFill/>
          <a:ln w="12700">
            <a:solidFill>
              <a:schemeClr val="tx1"/>
            </a:solidFill>
            <a:round/>
            <a:headEnd/>
            <a:tailEnd/>
          </a:ln>
        </p:spPr>
        <p:txBody>
          <a:bodyPr wrap="none" anchor="ctr"/>
          <a:lstStyle/>
          <a:p>
            <a:endParaRPr lang="en-US"/>
          </a:p>
        </p:txBody>
      </p:sp>
      <p:sp>
        <p:nvSpPr>
          <p:cNvPr id="153814" name="Line 213"/>
          <p:cNvSpPr>
            <a:spLocks noChangeShapeType="1"/>
          </p:cNvSpPr>
          <p:nvPr/>
        </p:nvSpPr>
        <p:spPr bwMode="auto">
          <a:xfrm>
            <a:off x="2959100" y="5060950"/>
            <a:ext cx="63500" cy="0"/>
          </a:xfrm>
          <a:prstGeom prst="line">
            <a:avLst/>
          </a:prstGeom>
          <a:noFill/>
          <a:ln w="12700">
            <a:solidFill>
              <a:srgbClr val="000000"/>
            </a:solidFill>
            <a:round/>
            <a:headEnd/>
            <a:tailEnd/>
          </a:ln>
        </p:spPr>
        <p:txBody>
          <a:bodyPr wrap="none" anchor="ctr"/>
          <a:lstStyle/>
          <a:p>
            <a:endParaRPr lang="en-US"/>
          </a:p>
        </p:txBody>
      </p:sp>
      <p:sp>
        <p:nvSpPr>
          <p:cNvPr id="153815" name="Line 214"/>
          <p:cNvSpPr>
            <a:spLocks noChangeShapeType="1"/>
          </p:cNvSpPr>
          <p:nvPr/>
        </p:nvSpPr>
        <p:spPr bwMode="auto">
          <a:xfrm>
            <a:off x="2997200" y="5060950"/>
            <a:ext cx="5359400" cy="0"/>
          </a:xfrm>
          <a:prstGeom prst="line">
            <a:avLst/>
          </a:prstGeom>
          <a:noFill/>
          <a:ln w="12700">
            <a:solidFill>
              <a:schemeClr val="tx1"/>
            </a:solidFill>
            <a:round/>
            <a:headEnd/>
            <a:tailEnd/>
          </a:ln>
        </p:spPr>
        <p:txBody>
          <a:bodyPr wrap="none" anchor="ctr"/>
          <a:lstStyle/>
          <a:p>
            <a:endParaRPr lang="en-US"/>
          </a:p>
        </p:txBody>
      </p:sp>
      <p:sp>
        <p:nvSpPr>
          <p:cNvPr id="153816" name="Line 215"/>
          <p:cNvSpPr>
            <a:spLocks noChangeShapeType="1"/>
          </p:cNvSpPr>
          <p:nvPr/>
        </p:nvSpPr>
        <p:spPr bwMode="auto">
          <a:xfrm flipV="1">
            <a:off x="2997200" y="5000625"/>
            <a:ext cx="0" cy="107950"/>
          </a:xfrm>
          <a:prstGeom prst="line">
            <a:avLst/>
          </a:prstGeom>
          <a:noFill/>
          <a:ln w="12700">
            <a:solidFill>
              <a:srgbClr val="000000"/>
            </a:solidFill>
            <a:round/>
            <a:headEnd/>
            <a:tailEnd/>
          </a:ln>
        </p:spPr>
        <p:txBody>
          <a:bodyPr wrap="none" anchor="ctr"/>
          <a:lstStyle/>
          <a:p>
            <a:endParaRPr lang="en-US"/>
          </a:p>
        </p:txBody>
      </p:sp>
      <p:sp>
        <p:nvSpPr>
          <p:cNvPr id="153817" name="Line 216"/>
          <p:cNvSpPr>
            <a:spLocks noChangeShapeType="1"/>
          </p:cNvSpPr>
          <p:nvPr/>
        </p:nvSpPr>
        <p:spPr bwMode="auto">
          <a:xfrm flipV="1">
            <a:off x="3263900" y="5000625"/>
            <a:ext cx="0" cy="107950"/>
          </a:xfrm>
          <a:prstGeom prst="line">
            <a:avLst/>
          </a:prstGeom>
          <a:noFill/>
          <a:ln w="12700">
            <a:solidFill>
              <a:srgbClr val="000000"/>
            </a:solidFill>
            <a:round/>
            <a:headEnd/>
            <a:tailEnd/>
          </a:ln>
        </p:spPr>
        <p:txBody>
          <a:bodyPr wrap="none" anchor="ctr"/>
          <a:lstStyle/>
          <a:p>
            <a:endParaRPr lang="en-US"/>
          </a:p>
        </p:txBody>
      </p:sp>
      <p:sp>
        <p:nvSpPr>
          <p:cNvPr id="153818" name="Line 217"/>
          <p:cNvSpPr>
            <a:spLocks noChangeShapeType="1"/>
          </p:cNvSpPr>
          <p:nvPr/>
        </p:nvSpPr>
        <p:spPr bwMode="auto">
          <a:xfrm flipV="1">
            <a:off x="3543300" y="5000625"/>
            <a:ext cx="0" cy="107950"/>
          </a:xfrm>
          <a:prstGeom prst="line">
            <a:avLst/>
          </a:prstGeom>
          <a:noFill/>
          <a:ln w="12700">
            <a:solidFill>
              <a:srgbClr val="000000"/>
            </a:solidFill>
            <a:round/>
            <a:headEnd/>
            <a:tailEnd/>
          </a:ln>
        </p:spPr>
        <p:txBody>
          <a:bodyPr wrap="none" anchor="ctr"/>
          <a:lstStyle/>
          <a:p>
            <a:endParaRPr lang="en-US"/>
          </a:p>
        </p:txBody>
      </p:sp>
      <p:sp>
        <p:nvSpPr>
          <p:cNvPr id="153819" name="Line 218"/>
          <p:cNvSpPr>
            <a:spLocks noChangeShapeType="1"/>
          </p:cNvSpPr>
          <p:nvPr/>
        </p:nvSpPr>
        <p:spPr bwMode="auto">
          <a:xfrm flipV="1">
            <a:off x="3810000" y="5000625"/>
            <a:ext cx="0" cy="107950"/>
          </a:xfrm>
          <a:prstGeom prst="line">
            <a:avLst/>
          </a:prstGeom>
          <a:noFill/>
          <a:ln w="12700">
            <a:solidFill>
              <a:srgbClr val="000000"/>
            </a:solidFill>
            <a:round/>
            <a:headEnd/>
            <a:tailEnd/>
          </a:ln>
        </p:spPr>
        <p:txBody>
          <a:bodyPr wrap="none" anchor="ctr"/>
          <a:lstStyle/>
          <a:p>
            <a:endParaRPr lang="en-US"/>
          </a:p>
        </p:txBody>
      </p:sp>
      <p:sp>
        <p:nvSpPr>
          <p:cNvPr id="153820" name="Line 219"/>
          <p:cNvSpPr>
            <a:spLocks noChangeShapeType="1"/>
          </p:cNvSpPr>
          <p:nvPr/>
        </p:nvSpPr>
        <p:spPr bwMode="auto">
          <a:xfrm flipV="1">
            <a:off x="4076700" y="5000625"/>
            <a:ext cx="0" cy="107950"/>
          </a:xfrm>
          <a:prstGeom prst="line">
            <a:avLst/>
          </a:prstGeom>
          <a:noFill/>
          <a:ln w="12700">
            <a:solidFill>
              <a:srgbClr val="000000"/>
            </a:solidFill>
            <a:round/>
            <a:headEnd/>
            <a:tailEnd/>
          </a:ln>
        </p:spPr>
        <p:txBody>
          <a:bodyPr wrap="none" anchor="ctr"/>
          <a:lstStyle/>
          <a:p>
            <a:endParaRPr lang="en-US"/>
          </a:p>
        </p:txBody>
      </p:sp>
      <p:sp>
        <p:nvSpPr>
          <p:cNvPr id="153821" name="Line 220"/>
          <p:cNvSpPr>
            <a:spLocks noChangeShapeType="1"/>
          </p:cNvSpPr>
          <p:nvPr/>
        </p:nvSpPr>
        <p:spPr bwMode="auto">
          <a:xfrm flipV="1">
            <a:off x="4343400" y="5000625"/>
            <a:ext cx="0" cy="107950"/>
          </a:xfrm>
          <a:prstGeom prst="line">
            <a:avLst/>
          </a:prstGeom>
          <a:noFill/>
          <a:ln w="12700">
            <a:solidFill>
              <a:srgbClr val="000000"/>
            </a:solidFill>
            <a:round/>
            <a:headEnd/>
            <a:tailEnd/>
          </a:ln>
        </p:spPr>
        <p:txBody>
          <a:bodyPr wrap="none" anchor="ctr"/>
          <a:lstStyle/>
          <a:p>
            <a:endParaRPr lang="en-US"/>
          </a:p>
        </p:txBody>
      </p:sp>
      <p:sp>
        <p:nvSpPr>
          <p:cNvPr id="153822" name="Line 221"/>
          <p:cNvSpPr>
            <a:spLocks noChangeShapeType="1"/>
          </p:cNvSpPr>
          <p:nvPr/>
        </p:nvSpPr>
        <p:spPr bwMode="auto">
          <a:xfrm flipV="1">
            <a:off x="4610100" y="5000625"/>
            <a:ext cx="0" cy="107950"/>
          </a:xfrm>
          <a:prstGeom prst="line">
            <a:avLst/>
          </a:prstGeom>
          <a:noFill/>
          <a:ln w="12700">
            <a:solidFill>
              <a:srgbClr val="000000"/>
            </a:solidFill>
            <a:round/>
            <a:headEnd/>
            <a:tailEnd/>
          </a:ln>
        </p:spPr>
        <p:txBody>
          <a:bodyPr wrap="none" anchor="ctr"/>
          <a:lstStyle/>
          <a:p>
            <a:endParaRPr lang="en-US"/>
          </a:p>
        </p:txBody>
      </p:sp>
      <p:sp>
        <p:nvSpPr>
          <p:cNvPr id="153823" name="Line 222"/>
          <p:cNvSpPr>
            <a:spLocks noChangeShapeType="1"/>
          </p:cNvSpPr>
          <p:nvPr/>
        </p:nvSpPr>
        <p:spPr bwMode="auto">
          <a:xfrm flipV="1">
            <a:off x="4876800" y="5229225"/>
            <a:ext cx="0" cy="107950"/>
          </a:xfrm>
          <a:prstGeom prst="line">
            <a:avLst/>
          </a:prstGeom>
          <a:noFill/>
          <a:ln w="12700">
            <a:solidFill>
              <a:srgbClr val="000000"/>
            </a:solidFill>
            <a:round/>
            <a:headEnd/>
            <a:tailEnd/>
          </a:ln>
        </p:spPr>
        <p:txBody>
          <a:bodyPr wrap="none" anchor="ctr"/>
          <a:lstStyle/>
          <a:p>
            <a:endParaRPr lang="en-US"/>
          </a:p>
        </p:txBody>
      </p:sp>
      <p:sp>
        <p:nvSpPr>
          <p:cNvPr id="153824" name="Line 223"/>
          <p:cNvSpPr>
            <a:spLocks noChangeShapeType="1"/>
          </p:cNvSpPr>
          <p:nvPr/>
        </p:nvSpPr>
        <p:spPr bwMode="auto">
          <a:xfrm flipV="1">
            <a:off x="5143500" y="5229225"/>
            <a:ext cx="0" cy="107950"/>
          </a:xfrm>
          <a:prstGeom prst="line">
            <a:avLst/>
          </a:prstGeom>
          <a:noFill/>
          <a:ln w="12700">
            <a:solidFill>
              <a:srgbClr val="000000"/>
            </a:solidFill>
            <a:round/>
            <a:headEnd/>
            <a:tailEnd/>
          </a:ln>
        </p:spPr>
        <p:txBody>
          <a:bodyPr wrap="none" anchor="ctr"/>
          <a:lstStyle/>
          <a:p>
            <a:endParaRPr lang="en-US"/>
          </a:p>
        </p:txBody>
      </p:sp>
      <p:sp>
        <p:nvSpPr>
          <p:cNvPr id="153825" name="Line 224"/>
          <p:cNvSpPr>
            <a:spLocks noChangeShapeType="1"/>
          </p:cNvSpPr>
          <p:nvPr/>
        </p:nvSpPr>
        <p:spPr bwMode="auto">
          <a:xfrm flipV="1">
            <a:off x="5422900" y="5229225"/>
            <a:ext cx="0" cy="107950"/>
          </a:xfrm>
          <a:prstGeom prst="line">
            <a:avLst/>
          </a:prstGeom>
          <a:noFill/>
          <a:ln w="12700">
            <a:solidFill>
              <a:srgbClr val="000000"/>
            </a:solidFill>
            <a:round/>
            <a:headEnd/>
            <a:tailEnd/>
          </a:ln>
        </p:spPr>
        <p:txBody>
          <a:bodyPr wrap="none" anchor="ctr"/>
          <a:lstStyle/>
          <a:p>
            <a:endParaRPr lang="en-US"/>
          </a:p>
        </p:txBody>
      </p:sp>
      <p:sp>
        <p:nvSpPr>
          <p:cNvPr id="153826" name="Line 225"/>
          <p:cNvSpPr>
            <a:spLocks noChangeShapeType="1"/>
          </p:cNvSpPr>
          <p:nvPr/>
        </p:nvSpPr>
        <p:spPr bwMode="auto">
          <a:xfrm flipV="1">
            <a:off x="5689600" y="5229225"/>
            <a:ext cx="0" cy="107950"/>
          </a:xfrm>
          <a:prstGeom prst="line">
            <a:avLst/>
          </a:prstGeom>
          <a:noFill/>
          <a:ln w="12700">
            <a:solidFill>
              <a:srgbClr val="000000"/>
            </a:solidFill>
            <a:round/>
            <a:headEnd/>
            <a:tailEnd/>
          </a:ln>
        </p:spPr>
        <p:txBody>
          <a:bodyPr wrap="none" anchor="ctr"/>
          <a:lstStyle/>
          <a:p>
            <a:endParaRPr lang="en-US"/>
          </a:p>
        </p:txBody>
      </p:sp>
      <p:sp>
        <p:nvSpPr>
          <p:cNvPr id="153827" name="Line 226"/>
          <p:cNvSpPr>
            <a:spLocks noChangeShapeType="1"/>
          </p:cNvSpPr>
          <p:nvPr/>
        </p:nvSpPr>
        <p:spPr bwMode="auto">
          <a:xfrm flipV="1">
            <a:off x="5956300" y="5229225"/>
            <a:ext cx="0" cy="107950"/>
          </a:xfrm>
          <a:prstGeom prst="line">
            <a:avLst/>
          </a:prstGeom>
          <a:noFill/>
          <a:ln w="12700">
            <a:solidFill>
              <a:srgbClr val="000000"/>
            </a:solidFill>
            <a:round/>
            <a:headEnd/>
            <a:tailEnd/>
          </a:ln>
        </p:spPr>
        <p:txBody>
          <a:bodyPr wrap="none" anchor="ctr"/>
          <a:lstStyle/>
          <a:p>
            <a:endParaRPr lang="en-US"/>
          </a:p>
        </p:txBody>
      </p:sp>
      <p:sp>
        <p:nvSpPr>
          <p:cNvPr id="153828" name="Line 227"/>
          <p:cNvSpPr>
            <a:spLocks noChangeShapeType="1"/>
          </p:cNvSpPr>
          <p:nvPr/>
        </p:nvSpPr>
        <p:spPr bwMode="auto">
          <a:xfrm flipV="1">
            <a:off x="6223000" y="5229225"/>
            <a:ext cx="0" cy="107950"/>
          </a:xfrm>
          <a:prstGeom prst="line">
            <a:avLst/>
          </a:prstGeom>
          <a:noFill/>
          <a:ln w="12700">
            <a:solidFill>
              <a:srgbClr val="000000"/>
            </a:solidFill>
            <a:round/>
            <a:headEnd/>
            <a:tailEnd/>
          </a:ln>
        </p:spPr>
        <p:txBody>
          <a:bodyPr wrap="none" anchor="ctr"/>
          <a:lstStyle/>
          <a:p>
            <a:endParaRPr lang="en-US"/>
          </a:p>
        </p:txBody>
      </p:sp>
      <p:sp>
        <p:nvSpPr>
          <p:cNvPr id="153829" name="Line 228"/>
          <p:cNvSpPr>
            <a:spLocks noChangeShapeType="1"/>
          </p:cNvSpPr>
          <p:nvPr/>
        </p:nvSpPr>
        <p:spPr bwMode="auto">
          <a:xfrm flipV="1">
            <a:off x="6489700" y="5229225"/>
            <a:ext cx="0" cy="107950"/>
          </a:xfrm>
          <a:prstGeom prst="line">
            <a:avLst/>
          </a:prstGeom>
          <a:noFill/>
          <a:ln w="12700">
            <a:solidFill>
              <a:srgbClr val="000000"/>
            </a:solidFill>
            <a:round/>
            <a:headEnd/>
            <a:tailEnd/>
          </a:ln>
        </p:spPr>
        <p:txBody>
          <a:bodyPr wrap="none" anchor="ctr"/>
          <a:lstStyle/>
          <a:p>
            <a:endParaRPr lang="en-US"/>
          </a:p>
        </p:txBody>
      </p:sp>
      <p:sp>
        <p:nvSpPr>
          <p:cNvPr id="153830" name="Line 229"/>
          <p:cNvSpPr>
            <a:spLocks noChangeShapeType="1"/>
          </p:cNvSpPr>
          <p:nvPr/>
        </p:nvSpPr>
        <p:spPr bwMode="auto">
          <a:xfrm flipV="1">
            <a:off x="6756400" y="5229225"/>
            <a:ext cx="0" cy="107950"/>
          </a:xfrm>
          <a:prstGeom prst="line">
            <a:avLst/>
          </a:prstGeom>
          <a:noFill/>
          <a:ln w="12700">
            <a:solidFill>
              <a:srgbClr val="000000"/>
            </a:solidFill>
            <a:round/>
            <a:headEnd/>
            <a:tailEnd/>
          </a:ln>
        </p:spPr>
        <p:txBody>
          <a:bodyPr wrap="none" anchor="ctr"/>
          <a:lstStyle/>
          <a:p>
            <a:endParaRPr lang="en-US"/>
          </a:p>
        </p:txBody>
      </p:sp>
      <p:sp>
        <p:nvSpPr>
          <p:cNvPr id="153831" name="Line 230"/>
          <p:cNvSpPr>
            <a:spLocks noChangeShapeType="1"/>
          </p:cNvSpPr>
          <p:nvPr/>
        </p:nvSpPr>
        <p:spPr bwMode="auto">
          <a:xfrm flipV="1">
            <a:off x="7023100" y="5229225"/>
            <a:ext cx="0" cy="107950"/>
          </a:xfrm>
          <a:prstGeom prst="line">
            <a:avLst/>
          </a:prstGeom>
          <a:noFill/>
          <a:ln w="12700">
            <a:solidFill>
              <a:srgbClr val="000000"/>
            </a:solidFill>
            <a:round/>
            <a:headEnd/>
            <a:tailEnd/>
          </a:ln>
        </p:spPr>
        <p:txBody>
          <a:bodyPr wrap="none" anchor="ctr"/>
          <a:lstStyle/>
          <a:p>
            <a:endParaRPr lang="en-US"/>
          </a:p>
        </p:txBody>
      </p:sp>
      <p:sp>
        <p:nvSpPr>
          <p:cNvPr id="153832" name="Line 231"/>
          <p:cNvSpPr>
            <a:spLocks noChangeShapeType="1"/>
          </p:cNvSpPr>
          <p:nvPr/>
        </p:nvSpPr>
        <p:spPr bwMode="auto">
          <a:xfrm flipV="1">
            <a:off x="7302500" y="5229225"/>
            <a:ext cx="0" cy="107950"/>
          </a:xfrm>
          <a:prstGeom prst="line">
            <a:avLst/>
          </a:prstGeom>
          <a:noFill/>
          <a:ln w="12700">
            <a:solidFill>
              <a:srgbClr val="000000"/>
            </a:solidFill>
            <a:round/>
            <a:headEnd/>
            <a:tailEnd/>
          </a:ln>
        </p:spPr>
        <p:txBody>
          <a:bodyPr wrap="none" anchor="ctr"/>
          <a:lstStyle/>
          <a:p>
            <a:endParaRPr lang="en-US"/>
          </a:p>
        </p:txBody>
      </p:sp>
      <p:sp>
        <p:nvSpPr>
          <p:cNvPr id="153833" name="Line 232"/>
          <p:cNvSpPr>
            <a:spLocks noChangeShapeType="1"/>
          </p:cNvSpPr>
          <p:nvPr/>
        </p:nvSpPr>
        <p:spPr bwMode="auto">
          <a:xfrm flipV="1">
            <a:off x="7569200" y="5229225"/>
            <a:ext cx="0" cy="107950"/>
          </a:xfrm>
          <a:prstGeom prst="line">
            <a:avLst/>
          </a:prstGeom>
          <a:noFill/>
          <a:ln w="12700">
            <a:solidFill>
              <a:srgbClr val="000000"/>
            </a:solidFill>
            <a:round/>
            <a:headEnd/>
            <a:tailEnd/>
          </a:ln>
        </p:spPr>
        <p:txBody>
          <a:bodyPr wrap="none" anchor="ctr"/>
          <a:lstStyle/>
          <a:p>
            <a:endParaRPr lang="en-US"/>
          </a:p>
        </p:txBody>
      </p:sp>
      <p:sp>
        <p:nvSpPr>
          <p:cNvPr id="153834" name="Line 233"/>
          <p:cNvSpPr>
            <a:spLocks noChangeShapeType="1"/>
          </p:cNvSpPr>
          <p:nvPr/>
        </p:nvSpPr>
        <p:spPr bwMode="auto">
          <a:xfrm flipV="1">
            <a:off x="7835900" y="5229225"/>
            <a:ext cx="0" cy="107950"/>
          </a:xfrm>
          <a:prstGeom prst="line">
            <a:avLst/>
          </a:prstGeom>
          <a:noFill/>
          <a:ln w="12700">
            <a:solidFill>
              <a:srgbClr val="000000"/>
            </a:solidFill>
            <a:round/>
            <a:headEnd/>
            <a:tailEnd/>
          </a:ln>
        </p:spPr>
        <p:txBody>
          <a:bodyPr wrap="none" anchor="ctr"/>
          <a:lstStyle/>
          <a:p>
            <a:endParaRPr lang="en-US"/>
          </a:p>
        </p:txBody>
      </p:sp>
      <p:sp>
        <p:nvSpPr>
          <p:cNvPr id="153835" name="Line 234"/>
          <p:cNvSpPr>
            <a:spLocks noChangeShapeType="1"/>
          </p:cNvSpPr>
          <p:nvPr/>
        </p:nvSpPr>
        <p:spPr bwMode="auto">
          <a:xfrm flipV="1">
            <a:off x="8102600" y="5229225"/>
            <a:ext cx="0" cy="107950"/>
          </a:xfrm>
          <a:prstGeom prst="line">
            <a:avLst/>
          </a:prstGeom>
          <a:noFill/>
          <a:ln w="12700">
            <a:solidFill>
              <a:srgbClr val="000000"/>
            </a:solidFill>
            <a:round/>
            <a:headEnd/>
            <a:tailEnd/>
          </a:ln>
        </p:spPr>
        <p:txBody>
          <a:bodyPr wrap="none" anchor="ctr"/>
          <a:lstStyle/>
          <a:p>
            <a:endParaRPr lang="en-US"/>
          </a:p>
        </p:txBody>
      </p:sp>
      <p:sp>
        <p:nvSpPr>
          <p:cNvPr id="153836" name="Line 235"/>
          <p:cNvSpPr>
            <a:spLocks noChangeShapeType="1"/>
          </p:cNvSpPr>
          <p:nvPr/>
        </p:nvSpPr>
        <p:spPr bwMode="auto">
          <a:xfrm flipV="1">
            <a:off x="8369300" y="5229225"/>
            <a:ext cx="0" cy="107950"/>
          </a:xfrm>
          <a:prstGeom prst="line">
            <a:avLst/>
          </a:prstGeom>
          <a:noFill/>
          <a:ln w="12700">
            <a:solidFill>
              <a:srgbClr val="000000"/>
            </a:solidFill>
            <a:round/>
            <a:headEnd/>
            <a:tailEnd/>
          </a:ln>
        </p:spPr>
        <p:txBody>
          <a:bodyPr wrap="none" anchor="ctr"/>
          <a:lstStyle/>
          <a:p>
            <a:endParaRPr lang="en-US"/>
          </a:p>
        </p:txBody>
      </p:sp>
      <p:sp>
        <p:nvSpPr>
          <p:cNvPr id="153837" name="Freeform 236"/>
          <p:cNvSpPr>
            <a:spLocks/>
          </p:cNvSpPr>
          <p:nvPr/>
        </p:nvSpPr>
        <p:spPr bwMode="auto">
          <a:xfrm>
            <a:off x="2990850" y="2171700"/>
            <a:ext cx="5373688" cy="2884488"/>
          </a:xfrm>
          <a:custGeom>
            <a:avLst/>
            <a:gdLst>
              <a:gd name="T0" fmla="*/ 0 w 3385"/>
              <a:gd name="T1" fmla="*/ 2147483647 h 1817"/>
              <a:gd name="T2" fmla="*/ 2147483647 w 3385"/>
              <a:gd name="T3" fmla="*/ 2147483647 h 1817"/>
              <a:gd name="T4" fmla="*/ 2147483647 w 3385"/>
              <a:gd name="T5" fmla="*/ 2147483647 h 1817"/>
              <a:gd name="T6" fmla="*/ 2147483647 w 3385"/>
              <a:gd name="T7" fmla="*/ 2147483647 h 1817"/>
              <a:gd name="T8" fmla="*/ 2147483647 w 3385"/>
              <a:gd name="T9" fmla="*/ 2147483647 h 1817"/>
              <a:gd name="T10" fmla="*/ 2147483647 w 3385"/>
              <a:gd name="T11" fmla="*/ 2147483647 h 1817"/>
              <a:gd name="T12" fmla="*/ 2147483647 w 3385"/>
              <a:gd name="T13" fmla="*/ 2147483647 h 1817"/>
              <a:gd name="T14" fmla="*/ 2147483647 w 3385"/>
              <a:gd name="T15" fmla="*/ 2147483647 h 1817"/>
              <a:gd name="T16" fmla="*/ 2147483647 w 3385"/>
              <a:gd name="T17" fmla="*/ 2147483647 h 1817"/>
              <a:gd name="T18" fmla="*/ 2147483647 w 3385"/>
              <a:gd name="T19" fmla="*/ 2147483647 h 1817"/>
              <a:gd name="T20" fmla="*/ 2147483647 w 3385"/>
              <a:gd name="T21" fmla="*/ 2147483647 h 1817"/>
              <a:gd name="T22" fmla="*/ 2147483647 w 3385"/>
              <a:gd name="T23" fmla="*/ 2147483647 h 1817"/>
              <a:gd name="T24" fmla="*/ 2147483647 w 3385"/>
              <a:gd name="T25" fmla="*/ 2147483647 h 1817"/>
              <a:gd name="T26" fmla="*/ 2147483647 w 3385"/>
              <a:gd name="T27" fmla="*/ 2147483647 h 1817"/>
              <a:gd name="T28" fmla="*/ 2147483647 w 3385"/>
              <a:gd name="T29" fmla="*/ 2147483647 h 1817"/>
              <a:gd name="T30" fmla="*/ 2147483647 w 3385"/>
              <a:gd name="T31" fmla="*/ 2147483647 h 1817"/>
              <a:gd name="T32" fmla="*/ 2147483647 w 3385"/>
              <a:gd name="T33" fmla="*/ 2147483647 h 1817"/>
              <a:gd name="T34" fmla="*/ 2147483647 w 3385"/>
              <a:gd name="T35" fmla="*/ 2147483647 h 1817"/>
              <a:gd name="T36" fmla="*/ 2147483647 w 3385"/>
              <a:gd name="T37" fmla="*/ 2147483647 h 1817"/>
              <a:gd name="T38" fmla="*/ 2147483647 w 3385"/>
              <a:gd name="T39" fmla="*/ 2147483647 h 1817"/>
              <a:gd name="T40" fmla="*/ 2147483647 w 3385"/>
              <a:gd name="T41" fmla="*/ 0 h 181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385"/>
              <a:gd name="T64" fmla="*/ 0 h 1817"/>
              <a:gd name="T65" fmla="*/ 3385 w 3385"/>
              <a:gd name="T66" fmla="*/ 1817 h 1817"/>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385" h="1817">
                <a:moveTo>
                  <a:pt x="0" y="1816"/>
                </a:moveTo>
                <a:lnTo>
                  <a:pt x="168" y="1752"/>
                </a:lnTo>
                <a:lnTo>
                  <a:pt x="344" y="1696"/>
                </a:lnTo>
                <a:lnTo>
                  <a:pt x="512" y="1640"/>
                </a:lnTo>
                <a:lnTo>
                  <a:pt x="680" y="1576"/>
                </a:lnTo>
                <a:lnTo>
                  <a:pt x="848" y="1520"/>
                </a:lnTo>
                <a:lnTo>
                  <a:pt x="1016" y="1456"/>
                </a:lnTo>
                <a:lnTo>
                  <a:pt x="1184" y="1400"/>
                </a:lnTo>
                <a:lnTo>
                  <a:pt x="1352" y="1296"/>
                </a:lnTo>
                <a:lnTo>
                  <a:pt x="1528" y="1184"/>
                </a:lnTo>
                <a:lnTo>
                  <a:pt x="1696" y="1080"/>
                </a:lnTo>
                <a:lnTo>
                  <a:pt x="1864" y="968"/>
                </a:lnTo>
                <a:lnTo>
                  <a:pt x="2032" y="864"/>
                </a:lnTo>
                <a:lnTo>
                  <a:pt x="2200" y="752"/>
                </a:lnTo>
                <a:lnTo>
                  <a:pt x="2368" y="648"/>
                </a:lnTo>
                <a:lnTo>
                  <a:pt x="2536" y="536"/>
                </a:lnTo>
                <a:lnTo>
                  <a:pt x="2712" y="432"/>
                </a:lnTo>
                <a:lnTo>
                  <a:pt x="2880" y="328"/>
                </a:lnTo>
                <a:lnTo>
                  <a:pt x="3048" y="216"/>
                </a:lnTo>
                <a:lnTo>
                  <a:pt x="3216" y="112"/>
                </a:lnTo>
                <a:lnTo>
                  <a:pt x="3384" y="0"/>
                </a:lnTo>
              </a:path>
            </a:pathLst>
          </a:custGeom>
          <a:noFill/>
          <a:ln w="12700" cap="rnd" cmpd="sng">
            <a:solidFill>
              <a:schemeClr val="tx1"/>
            </a:solidFill>
            <a:prstDash val="solid"/>
            <a:round/>
            <a:headEnd type="none" w="med" len="med"/>
            <a:tailEnd type="none" w="med" len="med"/>
          </a:ln>
        </p:spPr>
        <p:txBody>
          <a:bodyPr/>
          <a:lstStyle/>
          <a:p>
            <a:endParaRPr lang="en-US"/>
          </a:p>
        </p:txBody>
      </p:sp>
      <p:sp>
        <p:nvSpPr>
          <p:cNvPr id="153838" name="Freeform 237"/>
          <p:cNvSpPr>
            <a:spLocks/>
          </p:cNvSpPr>
          <p:nvPr/>
        </p:nvSpPr>
        <p:spPr bwMode="auto">
          <a:xfrm>
            <a:off x="2990850" y="4483100"/>
            <a:ext cx="5373688" cy="573088"/>
          </a:xfrm>
          <a:custGeom>
            <a:avLst/>
            <a:gdLst>
              <a:gd name="T0" fmla="*/ 0 w 3385"/>
              <a:gd name="T1" fmla="*/ 2147483647 h 361"/>
              <a:gd name="T2" fmla="*/ 2147483647 w 3385"/>
              <a:gd name="T3" fmla="*/ 2147483647 h 361"/>
              <a:gd name="T4" fmla="*/ 2147483647 w 3385"/>
              <a:gd name="T5" fmla="*/ 2147483647 h 361"/>
              <a:gd name="T6" fmla="*/ 2147483647 w 3385"/>
              <a:gd name="T7" fmla="*/ 2147483647 h 361"/>
              <a:gd name="T8" fmla="*/ 2147483647 w 3385"/>
              <a:gd name="T9" fmla="*/ 2147483647 h 361"/>
              <a:gd name="T10" fmla="*/ 2147483647 w 3385"/>
              <a:gd name="T11" fmla="*/ 2147483647 h 361"/>
              <a:gd name="T12" fmla="*/ 2147483647 w 3385"/>
              <a:gd name="T13" fmla="*/ 2147483647 h 361"/>
              <a:gd name="T14" fmla="*/ 2147483647 w 3385"/>
              <a:gd name="T15" fmla="*/ 2147483647 h 361"/>
              <a:gd name="T16" fmla="*/ 2147483647 w 3385"/>
              <a:gd name="T17" fmla="*/ 2147483647 h 361"/>
              <a:gd name="T18" fmla="*/ 2147483647 w 3385"/>
              <a:gd name="T19" fmla="*/ 2147483647 h 361"/>
              <a:gd name="T20" fmla="*/ 2147483647 w 3385"/>
              <a:gd name="T21" fmla="*/ 2147483647 h 361"/>
              <a:gd name="T22" fmla="*/ 2147483647 w 3385"/>
              <a:gd name="T23" fmla="*/ 2147483647 h 361"/>
              <a:gd name="T24" fmla="*/ 2147483647 w 3385"/>
              <a:gd name="T25" fmla="*/ 2147483647 h 361"/>
              <a:gd name="T26" fmla="*/ 2147483647 w 3385"/>
              <a:gd name="T27" fmla="*/ 2147483647 h 361"/>
              <a:gd name="T28" fmla="*/ 2147483647 w 3385"/>
              <a:gd name="T29" fmla="*/ 2147483647 h 361"/>
              <a:gd name="T30" fmla="*/ 2147483647 w 3385"/>
              <a:gd name="T31" fmla="*/ 2147483647 h 361"/>
              <a:gd name="T32" fmla="*/ 2147483647 w 3385"/>
              <a:gd name="T33" fmla="*/ 2147483647 h 361"/>
              <a:gd name="T34" fmla="*/ 2147483647 w 3385"/>
              <a:gd name="T35" fmla="*/ 2147483647 h 361"/>
              <a:gd name="T36" fmla="*/ 2147483647 w 3385"/>
              <a:gd name="T37" fmla="*/ 2147483647 h 361"/>
              <a:gd name="T38" fmla="*/ 2147483647 w 3385"/>
              <a:gd name="T39" fmla="*/ 2147483647 h 361"/>
              <a:gd name="T40" fmla="*/ 2147483647 w 3385"/>
              <a:gd name="T41" fmla="*/ 0 h 36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385"/>
              <a:gd name="T64" fmla="*/ 0 h 361"/>
              <a:gd name="T65" fmla="*/ 3385 w 3385"/>
              <a:gd name="T66" fmla="*/ 361 h 361"/>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385" h="361">
                <a:moveTo>
                  <a:pt x="0" y="360"/>
                </a:moveTo>
                <a:lnTo>
                  <a:pt x="168" y="344"/>
                </a:lnTo>
                <a:lnTo>
                  <a:pt x="344" y="320"/>
                </a:lnTo>
                <a:lnTo>
                  <a:pt x="512" y="304"/>
                </a:lnTo>
                <a:lnTo>
                  <a:pt x="680" y="288"/>
                </a:lnTo>
                <a:lnTo>
                  <a:pt x="848" y="272"/>
                </a:lnTo>
                <a:lnTo>
                  <a:pt x="1016" y="248"/>
                </a:lnTo>
                <a:lnTo>
                  <a:pt x="1184" y="232"/>
                </a:lnTo>
                <a:lnTo>
                  <a:pt x="1352" y="216"/>
                </a:lnTo>
                <a:lnTo>
                  <a:pt x="1528" y="200"/>
                </a:lnTo>
                <a:lnTo>
                  <a:pt x="1696" y="176"/>
                </a:lnTo>
                <a:lnTo>
                  <a:pt x="1864" y="160"/>
                </a:lnTo>
                <a:lnTo>
                  <a:pt x="2032" y="144"/>
                </a:lnTo>
                <a:lnTo>
                  <a:pt x="2200" y="128"/>
                </a:lnTo>
                <a:lnTo>
                  <a:pt x="2368" y="104"/>
                </a:lnTo>
                <a:lnTo>
                  <a:pt x="2536" y="88"/>
                </a:lnTo>
                <a:lnTo>
                  <a:pt x="2712" y="72"/>
                </a:lnTo>
                <a:lnTo>
                  <a:pt x="2880" y="56"/>
                </a:lnTo>
                <a:lnTo>
                  <a:pt x="3048" y="32"/>
                </a:lnTo>
                <a:lnTo>
                  <a:pt x="3216" y="16"/>
                </a:lnTo>
                <a:lnTo>
                  <a:pt x="3384" y="0"/>
                </a:lnTo>
              </a:path>
            </a:pathLst>
          </a:custGeom>
          <a:noFill/>
          <a:ln w="12700" cap="rnd" cmpd="sng">
            <a:solidFill>
              <a:schemeClr val="tx1"/>
            </a:solidFill>
            <a:prstDash val="solid"/>
            <a:round/>
            <a:headEnd type="none" w="med" len="med"/>
            <a:tailEnd type="none" w="med" len="med"/>
          </a:ln>
        </p:spPr>
        <p:txBody>
          <a:bodyPr/>
          <a:lstStyle/>
          <a:p>
            <a:endParaRPr lang="en-US"/>
          </a:p>
        </p:txBody>
      </p:sp>
      <p:sp>
        <p:nvSpPr>
          <p:cNvPr id="153839" name="Rectangle 238"/>
          <p:cNvSpPr>
            <a:spLocks noChangeArrowheads="1"/>
          </p:cNvSpPr>
          <p:nvPr/>
        </p:nvSpPr>
        <p:spPr bwMode="auto">
          <a:xfrm>
            <a:off x="2959100" y="5014914"/>
            <a:ext cx="50800" cy="66675"/>
          </a:xfrm>
          <a:prstGeom prst="rect">
            <a:avLst/>
          </a:prstGeom>
          <a:solidFill>
            <a:srgbClr val="DD0806"/>
          </a:solidFill>
          <a:ln w="12700">
            <a:solidFill>
              <a:srgbClr val="000000"/>
            </a:solidFill>
            <a:miter lim="800000"/>
            <a:headEnd/>
            <a:tailEnd/>
          </a:ln>
        </p:spPr>
        <p:txBody>
          <a:bodyPr wrap="none" anchor="ctr"/>
          <a:lstStyle/>
          <a:p>
            <a:endParaRPr lang="en-US"/>
          </a:p>
        </p:txBody>
      </p:sp>
      <p:sp>
        <p:nvSpPr>
          <p:cNvPr id="153840" name="Rectangle 239"/>
          <p:cNvSpPr>
            <a:spLocks noChangeArrowheads="1"/>
          </p:cNvSpPr>
          <p:nvPr/>
        </p:nvSpPr>
        <p:spPr bwMode="auto">
          <a:xfrm>
            <a:off x="3225800" y="4913314"/>
            <a:ext cx="50800" cy="66675"/>
          </a:xfrm>
          <a:prstGeom prst="rect">
            <a:avLst/>
          </a:prstGeom>
          <a:solidFill>
            <a:srgbClr val="DD0806"/>
          </a:solidFill>
          <a:ln w="12700">
            <a:solidFill>
              <a:srgbClr val="000000"/>
            </a:solidFill>
            <a:miter lim="800000"/>
            <a:headEnd/>
            <a:tailEnd/>
          </a:ln>
        </p:spPr>
        <p:txBody>
          <a:bodyPr wrap="none" anchor="ctr"/>
          <a:lstStyle/>
          <a:p>
            <a:endParaRPr lang="en-US"/>
          </a:p>
        </p:txBody>
      </p:sp>
      <p:sp>
        <p:nvSpPr>
          <p:cNvPr id="153841" name="Rectangle 240"/>
          <p:cNvSpPr>
            <a:spLocks noChangeArrowheads="1"/>
          </p:cNvSpPr>
          <p:nvPr/>
        </p:nvSpPr>
        <p:spPr bwMode="auto">
          <a:xfrm>
            <a:off x="3505200" y="4832350"/>
            <a:ext cx="50800" cy="50800"/>
          </a:xfrm>
          <a:prstGeom prst="rect">
            <a:avLst/>
          </a:prstGeom>
          <a:solidFill>
            <a:srgbClr val="DD0806"/>
          </a:solidFill>
          <a:ln w="12700">
            <a:solidFill>
              <a:srgbClr val="000000"/>
            </a:solidFill>
            <a:miter lim="800000"/>
            <a:headEnd/>
            <a:tailEnd/>
          </a:ln>
        </p:spPr>
        <p:txBody>
          <a:bodyPr wrap="none" anchor="ctr"/>
          <a:lstStyle/>
          <a:p>
            <a:endParaRPr lang="en-US"/>
          </a:p>
        </p:txBody>
      </p:sp>
      <p:sp>
        <p:nvSpPr>
          <p:cNvPr id="153842" name="Rectangle 241"/>
          <p:cNvSpPr>
            <a:spLocks noChangeArrowheads="1"/>
          </p:cNvSpPr>
          <p:nvPr/>
        </p:nvSpPr>
        <p:spPr bwMode="auto">
          <a:xfrm>
            <a:off x="3771900" y="4743450"/>
            <a:ext cx="50800" cy="50800"/>
          </a:xfrm>
          <a:prstGeom prst="rect">
            <a:avLst/>
          </a:prstGeom>
          <a:solidFill>
            <a:srgbClr val="DD0806"/>
          </a:solidFill>
          <a:ln w="12700">
            <a:solidFill>
              <a:srgbClr val="000000"/>
            </a:solidFill>
            <a:miter lim="800000"/>
            <a:headEnd/>
            <a:tailEnd/>
          </a:ln>
        </p:spPr>
        <p:txBody>
          <a:bodyPr wrap="none" anchor="ctr"/>
          <a:lstStyle/>
          <a:p>
            <a:endParaRPr lang="en-US"/>
          </a:p>
        </p:txBody>
      </p:sp>
      <p:sp>
        <p:nvSpPr>
          <p:cNvPr id="153843" name="Rectangle 242"/>
          <p:cNvSpPr>
            <a:spLocks noChangeArrowheads="1"/>
          </p:cNvSpPr>
          <p:nvPr/>
        </p:nvSpPr>
        <p:spPr bwMode="auto">
          <a:xfrm>
            <a:off x="4038600" y="4641850"/>
            <a:ext cx="50800" cy="50800"/>
          </a:xfrm>
          <a:prstGeom prst="rect">
            <a:avLst/>
          </a:prstGeom>
          <a:solidFill>
            <a:srgbClr val="DD0806"/>
          </a:solidFill>
          <a:ln w="12700">
            <a:solidFill>
              <a:srgbClr val="000000"/>
            </a:solidFill>
            <a:miter lim="800000"/>
            <a:headEnd/>
            <a:tailEnd/>
          </a:ln>
        </p:spPr>
        <p:txBody>
          <a:bodyPr wrap="none" anchor="ctr"/>
          <a:lstStyle/>
          <a:p>
            <a:endParaRPr lang="en-US"/>
          </a:p>
        </p:txBody>
      </p:sp>
      <p:sp>
        <p:nvSpPr>
          <p:cNvPr id="153844" name="Rectangle 243"/>
          <p:cNvSpPr>
            <a:spLocks noChangeArrowheads="1"/>
          </p:cNvSpPr>
          <p:nvPr/>
        </p:nvSpPr>
        <p:spPr bwMode="auto">
          <a:xfrm>
            <a:off x="4305300" y="4552950"/>
            <a:ext cx="50800" cy="50800"/>
          </a:xfrm>
          <a:prstGeom prst="rect">
            <a:avLst/>
          </a:prstGeom>
          <a:solidFill>
            <a:srgbClr val="DD0806"/>
          </a:solidFill>
          <a:ln w="12700">
            <a:solidFill>
              <a:srgbClr val="000000"/>
            </a:solidFill>
            <a:miter lim="800000"/>
            <a:headEnd/>
            <a:tailEnd/>
          </a:ln>
        </p:spPr>
        <p:txBody>
          <a:bodyPr wrap="none" anchor="ctr"/>
          <a:lstStyle/>
          <a:p>
            <a:endParaRPr lang="en-US"/>
          </a:p>
        </p:txBody>
      </p:sp>
      <p:sp>
        <p:nvSpPr>
          <p:cNvPr id="153845" name="Rectangle 244"/>
          <p:cNvSpPr>
            <a:spLocks noChangeArrowheads="1"/>
          </p:cNvSpPr>
          <p:nvPr/>
        </p:nvSpPr>
        <p:spPr bwMode="auto">
          <a:xfrm>
            <a:off x="4572000" y="4451350"/>
            <a:ext cx="50800" cy="50800"/>
          </a:xfrm>
          <a:prstGeom prst="rect">
            <a:avLst/>
          </a:prstGeom>
          <a:solidFill>
            <a:srgbClr val="DD0806"/>
          </a:solidFill>
          <a:ln w="12700">
            <a:solidFill>
              <a:srgbClr val="000000"/>
            </a:solidFill>
            <a:miter lim="800000"/>
            <a:headEnd/>
            <a:tailEnd/>
          </a:ln>
        </p:spPr>
        <p:txBody>
          <a:bodyPr wrap="none" anchor="ctr"/>
          <a:lstStyle/>
          <a:p>
            <a:endParaRPr lang="en-US"/>
          </a:p>
        </p:txBody>
      </p:sp>
      <p:sp>
        <p:nvSpPr>
          <p:cNvPr id="153846" name="Rectangle 245"/>
          <p:cNvSpPr>
            <a:spLocks noChangeArrowheads="1"/>
          </p:cNvSpPr>
          <p:nvPr/>
        </p:nvSpPr>
        <p:spPr bwMode="auto">
          <a:xfrm>
            <a:off x="4838700" y="4362450"/>
            <a:ext cx="50800" cy="50800"/>
          </a:xfrm>
          <a:prstGeom prst="rect">
            <a:avLst/>
          </a:prstGeom>
          <a:solidFill>
            <a:srgbClr val="DD0806"/>
          </a:solidFill>
          <a:ln w="12700">
            <a:solidFill>
              <a:srgbClr val="000000"/>
            </a:solidFill>
            <a:miter lim="800000"/>
            <a:headEnd/>
            <a:tailEnd/>
          </a:ln>
        </p:spPr>
        <p:txBody>
          <a:bodyPr wrap="none" anchor="ctr"/>
          <a:lstStyle/>
          <a:p>
            <a:endParaRPr lang="en-US"/>
          </a:p>
        </p:txBody>
      </p:sp>
      <p:sp>
        <p:nvSpPr>
          <p:cNvPr id="153847" name="Rectangle 246"/>
          <p:cNvSpPr>
            <a:spLocks noChangeArrowheads="1"/>
          </p:cNvSpPr>
          <p:nvPr/>
        </p:nvSpPr>
        <p:spPr bwMode="auto">
          <a:xfrm>
            <a:off x="5105400" y="4197350"/>
            <a:ext cx="50800" cy="50800"/>
          </a:xfrm>
          <a:prstGeom prst="rect">
            <a:avLst/>
          </a:prstGeom>
          <a:solidFill>
            <a:srgbClr val="DD0806"/>
          </a:solidFill>
          <a:ln w="12700">
            <a:solidFill>
              <a:srgbClr val="000000"/>
            </a:solidFill>
            <a:miter lim="800000"/>
            <a:headEnd/>
            <a:tailEnd/>
          </a:ln>
        </p:spPr>
        <p:txBody>
          <a:bodyPr wrap="none" anchor="ctr"/>
          <a:lstStyle/>
          <a:p>
            <a:endParaRPr lang="en-US"/>
          </a:p>
        </p:txBody>
      </p:sp>
      <p:sp>
        <p:nvSpPr>
          <p:cNvPr id="153848" name="Rectangle 247"/>
          <p:cNvSpPr>
            <a:spLocks noChangeArrowheads="1"/>
          </p:cNvSpPr>
          <p:nvPr/>
        </p:nvSpPr>
        <p:spPr bwMode="auto">
          <a:xfrm>
            <a:off x="5384800" y="4019550"/>
            <a:ext cx="50800" cy="50800"/>
          </a:xfrm>
          <a:prstGeom prst="rect">
            <a:avLst/>
          </a:prstGeom>
          <a:solidFill>
            <a:srgbClr val="DD0806"/>
          </a:solidFill>
          <a:ln w="12700">
            <a:solidFill>
              <a:srgbClr val="000000"/>
            </a:solidFill>
            <a:miter lim="800000"/>
            <a:headEnd/>
            <a:tailEnd/>
          </a:ln>
        </p:spPr>
        <p:txBody>
          <a:bodyPr wrap="none" anchor="ctr"/>
          <a:lstStyle/>
          <a:p>
            <a:endParaRPr lang="en-US"/>
          </a:p>
        </p:txBody>
      </p:sp>
      <p:sp>
        <p:nvSpPr>
          <p:cNvPr id="153849" name="Rectangle 248"/>
          <p:cNvSpPr>
            <a:spLocks noChangeArrowheads="1"/>
          </p:cNvSpPr>
          <p:nvPr/>
        </p:nvSpPr>
        <p:spPr bwMode="auto">
          <a:xfrm>
            <a:off x="5651500" y="3854450"/>
            <a:ext cx="50800" cy="50800"/>
          </a:xfrm>
          <a:prstGeom prst="rect">
            <a:avLst/>
          </a:prstGeom>
          <a:solidFill>
            <a:srgbClr val="DD0806"/>
          </a:solidFill>
          <a:ln w="12700">
            <a:solidFill>
              <a:srgbClr val="000000"/>
            </a:solidFill>
            <a:miter lim="800000"/>
            <a:headEnd/>
            <a:tailEnd/>
          </a:ln>
        </p:spPr>
        <p:txBody>
          <a:bodyPr wrap="none" anchor="ctr"/>
          <a:lstStyle/>
          <a:p>
            <a:endParaRPr lang="en-US"/>
          </a:p>
        </p:txBody>
      </p:sp>
      <p:sp>
        <p:nvSpPr>
          <p:cNvPr id="153850" name="Rectangle 249"/>
          <p:cNvSpPr>
            <a:spLocks noChangeArrowheads="1"/>
          </p:cNvSpPr>
          <p:nvPr/>
        </p:nvSpPr>
        <p:spPr bwMode="auto">
          <a:xfrm>
            <a:off x="5918200" y="3676650"/>
            <a:ext cx="50800" cy="50800"/>
          </a:xfrm>
          <a:prstGeom prst="rect">
            <a:avLst/>
          </a:prstGeom>
          <a:solidFill>
            <a:srgbClr val="DD0806"/>
          </a:solidFill>
          <a:ln w="12700">
            <a:solidFill>
              <a:srgbClr val="000000"/>
            </a:solidFill>
            <a:miter lim="800000"/>
            <a:headEnd/>
            <a:tailEnd/>
          </a:ln>
        </p:spPr>
        <p:txBody>
          <a:bodyPr wrap="none" anchor="ctr"/>
          <a:lstStyle/>
          <a:p>
            <a:endParaRPr lang="en-US"/>
          </a:p>
        </p:txBody>
      </p:sp>
      <p:sp>
        <p:nvSpPr>
          <p:cNvPr id="153851" name="Rectangle 250"/>
          <p:cNvSpPr>
            <a:spLocks noChangeArrowheads="1"/>
          </p:cNvSpPr>
          <p:nvPr/>
        </p:nvSpPr>
        <p:spPr bwMode="auto">
          <a:xfrm>
            <a:off x="6184900" y="3511550"/>
            <a:ext cx="50800" cy="50800"/>
          </a:xfrm>
          <a:prstGeom prst="rect">
            <a:avLst/>
          </a:prstGeom>
          <a:solidFill>
            <a:srgbClr val="DD0806"/>
          </a:solidFill>
          <a:ln w="12700">
            <a:solidFill>
              <a:srgbClr val="000000"/>
            </a:solidFill>
            <a:miter lim="800000"/>
            <a:headEnd/>
            <a:tailEnd/>
          </a:ln>
        </p:spPr>
        <p:txBody>
          <a:bodyPr wrap="none" anchor="ctr"/>
          <a:lstStyle/>
          <a:p>
            <a:endParaRPr lang="en-US"/>
          </a:p>
        </p:txBody>
      </p:sp>
      <p:sp>
        <p:nvSpPr>
          <p:cNvPr id="153852" name="Rectangle 251"/>
          <p:cNvSpPr>
            <a:spLocks noChangeArrowheads="1"/>
          </p:cNvSpPr>
          <p:nvPr/>
        </p:nvSpPr>
        <p:spPr bwMode="auto">
          <a:xfrm>
            <a:off x="6451600" y="3333750"/>
            <a:ext cx="50800" cy="50800"/>
          </a:xfrm>
          <a:prstGeom prst="rect">
            <a:avLst/>
          </a:prstGeom>
          <a:solidFill>
            <a:srgbClr val="DD0806"/>
          </a:solidFill>
          <a:ln w="12700">
            <a:solidFill>
              <a:srgbClr val="000000"/>
            </a:solidFill>
            <a:miter lim="800000"/>
            <a:headEnd/>
            <a:tailEnd/>
          </a:ln>
        </p:spPr>
        <p:txBody>
          <a:bodyPr wrap="none" anchor="ctr"/>
          <a:lstStyle/>
          <a:p>
            <a:endParaRPr lang="en-US"/>
          </a:p>
        </p:txBody>
      </p:sp>
      <p:sp>
        <p:nvSpPr>
          <p:cNvPr id="153853" name="Rectangle 252"/>
          <p:cNvSpPr>
            <a:spLocks noChangeArrowheads="1"/>
          </p:cNvSpPr>
          <p:nvPr/>
        </p:nvSpPr>
        <p:spPr bwMode="auto">
          <a:xfrm>
            <a:off x="6718300" y="3168650"/>
            <a:ext cx="50800" cy="50800"/>
          </a:xfrm>
          <a:prstGeom prst="rect">
            <a:avLst/>
          </a:prstGeom>
          <a:solidFill>
            <a:srgbClr val="DD0806"/>
          </a:solidFill>
          <a:ln w="12700">
            <a:solidFill>
              <a:srgbClr val="000000"/>
            </a:solidFill>
            <a:miter lim="800000"/>
            <a:headEnd/>
            <a:tailEnd/>
          </a:ln>
        </p:spPr>
        <p:txBody>
          <a:bodyPr wrap="none" anchor="ctr"/>
          <a:lstStyle/>
          <a:p>
            <a:endParaRPr lang="en-US"/>
          </a:p>
        </p:txBody>
      </p:sp>
      <p:sp>
        <p:nvSpPr>
          <p:cNvPr id="153854" name="Rectangle 253"/>
          <p:cNvSpPr>
            <a:spLocks noChangeArrowheads="1"/>
          </p:cNvSpPr>
          <p:nvPr/>
        </p:nvSpPr>
        <p:spPr bwMode="auto">
          <a:xfrm>
            <a:off x="6985000" y="2990850"/>
            <a:ext cx="50800" cy="50800"/>
          </a:xfrm>
          <a:prstGeom prst="rect">
            <a:avLst/>
          </a:prstGeom>
          <a:solidFill>
            <a:srgbClr val="DD0806"/>
          </a:solidFill>
          <a:ln w="12700">
            <a:solidFill>
              <a:srgbClr val="000000"/>
            </a:solidFill>
            <a:miter lim="800000"/>
            <a:headEnd/>
            <a:tailEnd/>
          </a:ln>
        </p:spPr>
        <p:txBody>
          <a:bodyPr wrap="none" anchor="ctr"/>
          <a:lstStyle/>
          <a:p>
            <a:endParaRPr lang="en-US"/>
          </a:p>
        </p:txBody>
      </p:sp>
      <p:sp>
        <p:nvSpPr>
          <p:cNvPr id="153855" name="Rectangle 254"/>
          <p:cNvSpPr>
            <a:spLocks noChangeArrowheads="1"/>
          </p:cNvSpPr>
          <p:nvPr/>
        </p:nvSpPr>
        <p:spPr bwMode="auto">
          <a:xfrm>
            <a:off x="7264400" y="2825750"/>
            <a:ext cx="50800" cy="50800"/>
          </a:xfrm>
          <a:prstGeom prst="rect">
            <a:avLst/>
          </a:prstGeom>
          <a:solidFill>
            <a:srgbClr val="DD0806"/>
          </a:solidFill>
          <a:ln w="12700">
            <a:solidFill>
              <a:srgbClr val="000000"/>
            </a:solidFill>
            <a:miter lim="800000"/>
            <a:headEnd/>
            <a:tailEnd/>
          </a:ln>
        </p:spPr>
        <p:txBody>
          <a:bodyPr wrap="none" anchor="ctr"/>
          <a:lstStyle/>
          <a:p>
            <a:endParaRPr lang="en-US"/>
          </a:p>
        </p:txBody>
      </p:sp>
      <p:sp>
        <p:nvSpPr>
          <p:cNvPr id="153856" name="Rectangle 255"/>
          <p:cNvSpPr>
            <a:spLocks noChangeArrowheads="1"/>
          </p:cNvSpPr>
          <p:nvPr/>
        </p:nvSpPr>
        <p:spPr bwMode="auto">
          <a:xfrm>
            <a:off x="7531100" y="2660650"/>
            <a:ext cx="50800" cy="50800"/>
          </a:xfrm>
          <a:prstGeom prst="rect">
            <a:avLst/>
          </a:prstGeom>
          <a:solidFill>
            <a:srgbClr val="DD0806"/>
          </a:solidFill>
          <a:ln w="12700">
            <a:solidFill>
              <a:srgbClr val="000000"/>
            </a:solidFill>
            <a:miter lim="800000"/>
            <a:headEnd/>
            <a:tailEnd/>
          </a:ln>
        </p:spPr>
        <p:txBody>
          <a:bodyPr wrap="none" anchor="ctr"/>
          <a:lstStyle/>
          <a:p>
            <a:endParaRPr lang="en-US"/>
          </a:p>
        </p:txBody>
      </p:sp>
      <p:sp>
        <p:nvSpPr>
          <p:cNvPr id="153857" name="Rectangle 256"/>
          <p:cNvSpPr>
            <a:spLocks noChangeArrowheads="1"/>
          </p:cNvSpPr>
          <p:nvPr/>
        </p:nvSpPr>
        <p:spPr bwMode="auto">
          <a:xfrm>
            <a:off x="7797800" y="2482850"/>
            <a:ext cx="50800" cy="50800"/>
          </a:xfrm>
          <a:prstGeom prst="rect">
            <a:avLst/>
          </a:prstGeom>
          <a:solidFill>
            <a:srgbClr val="DD0806"/>
          </a:solidFill>
          <a:ln w="12700">
            <a:solidFill>
              <a:srgbClr val="000000"/>
            </a:solidFill>
            <a:miter lim="800000"/>
            <a:headEnd/>
            <a:tailEnd/>
          </a:ln>
        </p:spPr>
        <p:txBody>
          <a:bodyPr wrap="none" anchor="ctr"/>
          <a:lstStyle/>
          <a:p>
            <a:endParaRPr lang="en-US"/>
          </a:p>
        </p:txBody>
      </p:sp>
      <p:sp>
        <p:nvSpPr>
          <p:cNvPr id="153858" name="Rectangle 257"/>
          <p:cNvSpPr>
            <a:spLocks noChangeArrowheads="1"/>
          </p:cNvSpPr>
          <p:nvPr/>
        </p:nvSpPr>
        <p:spPr bwMode="auto">
          <a:xfrm>
            <a:off x="8064500" y="2317750"/>
            <a:ext cx="50800" cy="50800"/>
          </a:xfrm>
          <a:prstGeom prst="rect">
            <a:avLst/>
          </a:prstGeom>
          <a:solidFill>
            <a:srgbClr val="DD0806"/>
          </a:solidFill>
          <a:ln w="12700">
            <a:solidFill>
              <a:srgbClr val="000000"/>
            </a:solidFill>
            <a:miter lim="800000"/>
            <a:headEnd/>
            <a:tailEnd/>
          </a:ln>
        </p:spPr>
        <p:txBody>
          <a:bodyPr wrap="none" anchor="ctr"/>
          <a:lstStyle/>
          <a:p>
            <a:endParaRPr lang="en-US"/>
          </a:p>
        </p:txBody>
      </p:sp>
      <p:sp>
        <p:nvSpPr>
          <p:cNvPr id="153859" name="Rectangle 258"/>
          <p:cNvSpPr>
            <a:spLocks noChangeArrowheads="1"/>
          </p:cNvSpPr>
          <p:nvPr/>
        </p:nvSpPr>
        <p:spPr bwMode="auto">
          <a:xfrm>
            <a:off x="8331200" y="2139950"/>
            <a:ext cx="50800" cy="50800"/>
          </a:xfrm>
          <a:prstGeom prst="rect">
            <a:avLst/>
          </a:prstGeom>
          <a:solidFill>
            <a:srgbClr val="DD0806"/>
          </a:solidFill>
          <a:ln w="12700">
            <a:solidFill>
              <a:srgbClr val="000000"/>
            </a:solidFill>
            <a:miter lim="800000"/>
            <a:headEnd/>
            <a:tailEnd/>
          </a:ln>
        </p:spPr>
        <p:txBody>
          <a:bodyPr wrap="none" anchor="ctr"/>
          <a:lstStyle/>
          <a:p>
            <a:endParaRPr lang="en-US"/>
          </a:p>
        </p:txBody>
      </p:sp>
      <p:sp>
        <p:nvSpPr>
          <p:cNvPr id="153860" name="Rectangle 259"/>
          <p:cNvSpPr>
            <a:spLocks noChangeArrowheads="1"/>
          </p:cNvSpPr>
          <p:nvPr/>
        </p:nvSpPr>
        <p:spPr bwMode="auto">
          <a:xfrm>
            <a:off x="2959100" y="5014914"/>
            <a:ext cx="50800" cy="66675"/>
          </a:xfrm>
          <a:prstGeom prst="rect">
            <a:avLst/>
          </a:prstGeom>
          <a:solidFill>
            <a:srgbClr val="008011"/>
          </a:solidFill>
          <a:ln w="12700">
            <a:solidFill>
              <a:srgbClr val="000000"/>
            </a:solidFill>
            <a:miter lim="800000"/>
            <a:headEnd/>
            <a:tailEnd/>
          </a:ln>
        </p:spPr>
        <p:txBody>
          <a:bodyPr wrap="none" anchor="ctr"/>
          <a:lstStyle/>
          <a:p>
            <a:endParaRPr lang="en-US"/>
          </a:p>
        </p:txBody>
      </p:sp>
      <p:sp>
        <p:nvSpPr>
          <p:cNvPr id="153861" name="Rectangle 260"/>
          <p:cNvSpPr>
            <a:spLocks noChangeArrowheads="1"/>
          </p:cNvSpPr>
          <p:nvPr/>
        </p:nvSpPr>
        <p:spPr bwMode="auto">
          <a:xfrm>
            <a:off x="3225800" y="4989514"/>
            <a:ext cx="50800" cy="66675"/>
          </a:xfrm>
          <a:prstGeom prst="rect">
            <a:avLst/>
          </a:prstGeom>
          <a:solidFill>
            <a:srgbClr val="008011"/>
          </a:solidFill>
          <a:ln w="12700">
            <a:solidFill>
              <a:srgbClr val="000000"/>
            </a:solidFill>
            <a:miter lim="800000"/>
            <a:headEnd/>
            <a:tailEnd/>
          </a:ln>
        </p:spPr>
        <p:txBody>
          <a:bodyPr wrap="none" anchor="ctr"/>
          <a:lstStyle/>
          <a:p>
            <a:endParaRPr lang="en-US"/>
          </a:p>
        </p:txBody>
      </p:sp>
      <p:sp>
        <p:nvSpPr>
          <p:cNvPr id="153862" name="Rectangle 261"/>
          <p:cNvSpPr>
            <a:spLocks noChangeArrowheads="1"/>
          </p:cNvSpPr>
          <p:nvPr/>
        </p:nvSpPr>
        <p:spPr bwMode="auto">
          <a:xfrm>
            <a:off x="3505200" y="4951414"/>
            <a:ext cx="50800" cy="66675"/>
          </a:xfrm>
          <a:prstGeom prst="rect">
            <a:avLst/>
          </a:prstGeom>
          <a:solidFill>
            <a:srgbClr val="008011"/>
          </a:solidFill>
          <a:ln w="12700">
            <a:solidFill>
              <a:srgbClr val="000000"/>
            </a:solidFill>
            <a:miter lim="800000"/>
            <a:headEnd/>
            <a:tailEnd/>
          </a:ln>
        </p:spPr>
        <p:txBody>
          <a:bodyPr wrap="none" anchor="ctr"/>
          <a:lstStyle/>
          <a:p>
            <a:endParaRPr lang="en-US"/>
          </a:p>
        </p:txBody>
      </p:sp>
      <p:sp>
        <p:nvSpPr>
          <p:cNvPr id="153863" name="Rectangle 262"/>
          <p:cNvSpPr>
            <a:spLocks noChangeArrowheads="1"/>
          </p:cNvSpPr>
          <p:nvPr/>
        </p:nvSpPr>
        <p:spPr bwMode="auto">
          <a:xfrm>
            <a:off x="3771900" y="4926014"/>
            <a:ext cx="50800" cy="66675"/>
          </a:xfrm>
          <a:prstGeom prst="rect">
            <a:avLst/>
          </a:prstGeom>
          <a:solidFill>
            <a:srgbClr val="008011"/>
          </a:solidFill>
          <a:ln w="12700">
            <a:solidFill>
              <a:srgbClr val="000000"/>
            </a:solidFill>
            <a:miter lim="800000"/>
            <a:headEnd/>
            <a:tailEnd/>
          </a:ln>
        </p:spPr>
        <p:txBody>
          <a:bodyPr wrap="none" anchor="ctr"/>
          <a:lstStyle/>
          <a:p>
            <a:endParaRPr lang="en-US"/>
          </a:p>
        </p:txBody>
      </p:sp>
      <p:sp>
        <p:nvSpPr>
          <p:cNvPr id="153864" name="Rectangle 263"/>
          <p:cNvSpPr>
            <a:spLocks noChangeArrowheads="1"/>
          </p:cNvSpPr>
          <p:nvPr/>
        </p:nvSpPr>
        <p:spPr bwMode="auto">
          <a:xfrm>
            <a:off x="4038600" y="4900614"/>
            <a:ext cx="50800" cy="66675"/>
          </a:xfrm>
          <a:prstGeom prst="rect">
            <a:avLst/>
          </a:prstGeom>
          <a:solidFill>
            <a:srgbClr val="008011"/>
          </a:solidFill>
          <a:ln w="12700">
            <a:solidFill>
              <a:srgbClr val="000000"/>
            </a:solidFill>
            <a:miter lim="800000"/>
            <a:headEnd/>
            <a:tailEnd/>
          </a:ln>
        </p:spPr>
        <p:txBody>
          <a:bodyPr wrap="none" anchor="ctr"/>
          <a:lstStyle/>
          <a:p>
            <a:endParaRPr lang="en-US"/>
          </a:p>
        </p:txBody>
      </p:sp>
      <p:sp>
        <p:nvSpPr>
          <p:cNvPr id="153865" name="Rectangle 264"/>
          <p:cNvSpPr>
            <a:spLocks noChangeArrowheads="1"/>
          </p:cNvSpPr>
          <p:nvPr/>
        </p:nvSpPr>
        <p:spPr bwMode="auto">
          <a:xfrm>
            <a:off x="4305300" y="4875214"/>
            <a:ext cx="50800" cy="66675"/>
          </a:xfrm>
          <a:prstGeom prst="rect">
            <a:avLst/>
          </a:prstGeom>
          <a:solidFill>
            <a:srgbClr val="008011"/>
          </a:solidFill>
          <a:ln w="12700">
            <a:solidFill>
              <a:srgbClr val="000000"/>
            </a:solidFill>
            <a:miter lim="800000"/>
            <a:headEnd/>
            <a:tailEnd/>
          </a:ln>
        </p:spPr>
        <p:txBody>
          <a:bodyPr wrap="none" anchor="ctr"/>
          <a:lstStyle/>
          <a:p>
            <a:endParaRPr lang="en-US"/>
          </a:p>
        </p:txBody>
      </p:sp>
      <p:sp>
        <p:nvSpPr>
          <p:cNvPr id="153866" name="Rectangle 265"/>
          <p:cNvSpPr>
            <a:spLocks noChangeArrowheads="1"/>
          </p:cNvSpPr>
          <p:nvPr/>
        </p:nvSpPr>
        <p:spPr bwMode="auto">
          <a:xfrm>
            <a:off x="4572000" y="4837114"/>
            <a:ext cx="50800" cy="66675"/>
          </a:xfrm>
          <a:prstGeom prst="rect">
            <a:avLst/>
          </a:prstGeom>
          <a:solidFill>
            <a:srgbClr val="008011"/>
          </a:solidFill>
          <a:ln w="12700">
            <a:solidFill>
              <a:srgbClr val="000000"/>
            </a:solidFill>
            <a:miter lim="800000"/>
            <a:headEnd/>
            <a:tailEnd/>
          </a:ln>
        </p:spPr>
        <p:txBody>
          <a:bodyPr wrap="none" anchor="ctr"/>
          <a:lstStyle/>
          <a:p>
            <a:endParaRPr lang="en-US"/>
          </a:p>
        </p:txBody>
      </p:sp>
      <p:sp>
        <p:nvSpPr>
          <p:cNvPr id="153867" name="Rectangle 266"/>
          <p:cNvSpPr>
            <a:spLocks noChangeArrowheads="1"/>
          </p:cNvSpPr>
          <p:nvPr/>
        </p:nvSpPr>
        <p:spPr bwMode="auto">
          <a:xfrm>
            <a:off x="4838700" y="4819650"/>
            <a:ext cx="50800" cy="50800"/>
          </a:xfrm>
          <a:prstGeom prst="rect">
            <a:avLst/>
          </a:prstGeom>
          <a:solidFill>
            <a:srgbClr val="008011"/>
          </a:solidFill>
          <a:ln w="12700">
            <a:solidFill>
              <a:srgbClr val="000000"/>
            </a:solidFill>
            <a:miter lim="800000"/>
            <a:headEnd/>
            <a:tailEnd/>
          </a:ln>
        </p:spPr>
        <p:txBody>
          <a:bodyPr wrap="none" anchor="ctr"/>
          <a:lstStyle/>
          <a:p>
            <a:endParaRPr lang="en-US"/>
          </a:p>
        </p:txBody>
      </p:sp>
      <p:sp>
        <p:nvSpPr>
          <p:cNvPr id="153868" name="Rectangle 267"/>
          <p:cNvSpPr>
            <a:spLocks noChangeArrowheads="1"/>
          </p:cNvSpPr>
          <p:nvPr/>
        </p:nvSpPr>
        <p:spPr bwMode="auto">
          <a:xfrm>
            <a:off x="5105400" y="4794250"/>
            <a:ext cx="50800" cy="50800"/>
          </a:xfrm>
          <a:prstGeom prst="rect">
            <a:avLst/>
          </a:prstGeom>
          <a:solidFill>
            <a:srgbClr val="008011"/>
          </a:solidFill>
          <a:ln w="12700">
            <a:solidFill>
              <a:srgbClr val="000000"/>
            </a:solidFill>
            <a:miter lim="800000"/>
            <a:headEnd/>
            <a:tailEnd/>
          </a:ln>
        </p:spPr>
        <p:txBody>
          <a:bodyPr wrap="none" anchor="ctr"/>
          <a:lstStyle/>
          <a:p>
            <a:endParaRPr lang="en-US"/>
          </a:p>
        </p:txBody>
      </p:sp>
      <p:sp>
        <p:nvSpPr>
          <p:cNvPr id="153869" name="Rectangle 268"/>
          <p:cNvSpPr>
            <a:spLocks noChangeArrowheads="1"/>
          </p:cNvSpPr>
          <p:nvPr/>
        </p:nvSpPr>
        <p:spPr bwMode="auto">
          <a:xfrm>
            <a:off x="5384800" y="4768850"/>
            <a:ext cx="50800" cy="50800"/>
          </a:xfrm>
          <a:prstGeom prst="rect">
            <a:avLst/>
          </a:prstGeom>
          <a:solidFill>
            <a:srgbClr val="008011"/>
          </a:solidFill>
          <a:ln w="12700">
            <a:solidFill>
              <a:srgbClr val="000000"/>
            </a:solidFill>
            <a:miter lim="800000"/>
            <a:headEnd/>
            <a:tailEnd/>
          </a:ln>
        </p:spPr>
        <p:txBody>
          <a:bodyPr wrap="none" anchor="ctr"/>
          <a:lstStyle/>
          <a:p>
            <a:endParaRPr lang="en-US"/>
          </a:p>
        </p:txBody>
      </p:sp>
      <p:sp>
        <p:nvSpPr>
          <p:cNvPr id="153870" name="Rectangle 269"/>
          <p:cNvSpPr>
            <a:spLocks noChangeArrowheads="1"/>
          </p:cNvSpPr>
          <p:nvPr/>
        </p:nvSpPr>
        <p:spPr bwMode="auto">
          <a:xfrm>
            <a:off x="5651500" y="4730750"/>
            <a:ext cx="50800" cy="50800"/>
          </a:xfrm>
          <a:prstGeom prst="rect">
            <a:avLst/>
          </a:prstGeom>
          <a:solidFill>
            <a:srgbClr val="008011"/>
          </a:solidFill>
          <a:ln w="12700">
            <a:solidFill>
              <a:srgbClr val="000000"/>
            </a:solidFill>
            <a:miter lim="800000"/>
            <a:headEnd/>
            <a:tailEnd/>
          </a:ln>
        </p:spPr>
        <p:txBody>
          <a:bodyPr wrap="none" anchor="ctr"/>
          <a:lstStyle/>
          <a:p>
            <a:endParaRPr lang="en-US"/>
          </a:p>
        </p:txBody>
      </p:sp>
      <p:sp>
        <p:nvSpPr>
          <p:cNvPr id="153871" name="Rectangle 270"/>
          <p:cNvSpPr>
            <a:spLocks noChangeArrowheads="1"/>
          </p:cNvSpPr>
          <p:nvPr/>
        </p:nvSpPr>
        <p:spPr bwMode="auto">
          <a:xfrm>
            <a:off x="5918200" y="4705350"/>
            <a:ext cx="50800" cy="50800"/>
          </a:xfrm>
          <a:prstGeom prst="rect">
            <a:avLst/>
          </a:prstGeom>
          <a:solidFill>
            <a:srgbClr val="008011"/>
          </a:solidFill>
          <a:ln w="12700">
            <a:solidFill>
              <a:srgbClr val="000000"/>
            </a:solidFill>
            <a:miter lim="800000"/>
            <a:headEnd/>
            <a:tailEnd/>
          </a:ln>
        </p:spPr>
        <p:txBody>
          <a:bodyPr wrap="none" anchor="ctr"/>
          <a:lstStyle/>
          <a:p>
            <a:endParaRPr lang="en-US"/>
          </a:p>
        </p:txBody>
      </p:sp>
      <p:sp>
        <p:nvSpPr>
          <p:cNvPr id="153872" name="Rectangle 271"/>
          <p:cNvSpPr>
            <a:spLocks noChangeArrowheads="1"/>
          </p:cNvSpPr>
          <p:nvPr/>
        </p:nvSpPr>
        <p:spPr bwMode="auto">
          <a:xfrm>
            <a:off x="6184900" y="4679950"/>
            <a:ext cx="50800" cy="50800"/>
          </a:xfrm>
          <a:prstGeom prst="rect">
            <a:avLst/>
          </a:prstGeom>
          <a:solidFill>
            <a:srgbClr val="008011"/>
          </a:solidFill>
          <a:ln w="12700">
            <a:solidFill>
              <a:srgbClr val="000000"/>
            </a:solidFill>
            <a:miter lim="800000"/>
            <a:headEnd/>
            <a:tailEnd/>
          </a:ln>
        </p:spPr>
        <p:txBody>
          <a:bodyPr wrap="none" anchor="ctr"/>
          <a:lstStyle/>
          <a:p>
            <a:endParaRPr lang="en-US"/>
          </a:p>
        </p:txBody>
      </p:sp>
      <p:sp>
        <p:nvSpPr>
          <p:cNvPr id="153873" name="Rectangle 272"/>
          <p:cNvSpPr>
            <a:spLocks noChangeArrowheads="1"/>
          </p:cNvSpPr>
          <p:nvPr/>
        </p:nvSpPr>
        <p:spPr bwMode="auto">
          <a:xfrm>
            <a:off x="6451600" y="4654550"/>
            <a:ext cx="50800" cy="50800"/>
          </a:xfrm>
          <a:prstGeom prst="rect">
            <a:avLst/>
          </a:prstGeom>
          <a:solidFill>
            <a:srgbClr val="008011"/>
          </a:solidFill>
          <a:ln w="12700">
            <a:solidFill>
              <a:srgbClr val="000000"/>
            </a:solidFill>
            <a:miter lim="800000"/>
            <a:headEnd/>
            <a:tailEnd/>
          </a:ln>
        </p:spPr>
        <p:txBody>
          <a:bodyPr wrap="none" anchor="ctr"/>
          <a:lstStyle/>
          <a:p>
            <a:endParaRPr lang="en-US"/>
          </a:p>
        </p:txBody>
      </p:sp>
      <p:sp>
        <p:nvSpPr>
          <p:cNvPr id="153874" name="Rectangle 273"/>
          <p:cNvSpPr>
            <a:spLocks noChangeArrowheads="1"/>
          </p:cNvSpPr>
          <p:nvPr/>
        </p:nvSpPr>
        <p:spPr bwMode="auto">
          <a:xfrm>
            <a:off x="6718300" y="4616450"/>
            <a:ext cx="50800" cy="50800"/>
          </a:xfrm>
          <a:prstGeom prst="rect">
            <a:avLst/>
          </a:prstGeom>
          <a:solidFill>
            <a:srgbClr val="008011"/>
          </a:solidFill>
          <a:ln w="12700">
            <a:solidFill>
              <a:srgbClr val="000000"/>
            </a:solidFill>
            <a:miter lim="800000"/>
            <a:headEnd/>
            <a:tailEnd/>
          </a:ln>
        </p:spPr>
        <p:txBody>
          <a:bodyPr wrap="none" anchor="ctr"/>
          <a:lstStyle/>
          <a:p>
            <a:endParaRPr lang="en-US"/>
          </a:p>
        </p:txBody>
      </p:sp>
      <p:sp>
        <p:nvSpPr>
          <p:cNvPr id="153875" name="Rectangle 274"/>
          <p:cNvSpPr>
            <a:spLocks noChangeArrowheads="1"/>
          </p:cNvSpPr>
          <p:nvPr/>
        </p:nvSpPr>
        <p:spPr bwMode="auto">
          <a:xfrm>
            <a:off x="6985000" y="4591050"/>
            <a:ext cx="50800" cy="50800"/>
          </a:xfrm>
          <a:prstGeom prst="rect">
            <a:avLst/>
          </a:prstGeom>
          <a:solidFill>
            <a:srgbClr val="008011"/>
          </a:solidFill>
          <a:ln w="12700">
            <a:solidFill>
              <a:srgbClr val="000000"/>
            </a:solidFill>
            <a:miter lim="800000"/>
            <a:headEnd/>
            <a:tailEnd/>
          </a:ln>
        </p:spPr>
        <p:txBody>
          <a:bodyPr wrap="none" anchor="ctr"/>
          <a:lstStyle/>
          <a:p>
            <a:endParaRPr lang="en-US"/>
          </a:p>
        </p:txBody>
      </p:sp>
      <p:sp>
        <p:nvSpPr>
          <p:cNvPr id="153876" name="Rectangle 275"/>
          <p:cNvSpPr>
            <a:spLocks noChangeArrowheads="1"/>
          </p:cNvSpPr>
          <p:nvPr/>
        </p:nvSpPr>
        <p:spPr bwMode="auto">
          <a:xfrm>
            <a:off x="7264400" y="4565650"/>
            <a:ext cx="50800" cy="50800"/>
          </a:xfrm>
          <a:prstGeom prst="rect">
            <a:avLst/>
          </a:prstGeom>
          <a:solidFill>
            <a:srgbClr val="008011"/>
          </a:solidFill>
          <a:ln w="12700">
            <a:solidFill>
              <a:srgbClr val="000000"/>
            </a:solidFill>
            <a:miter lim="800000"/>
            <a:headEnd/>
            <a:tailEnd/>
          </a:ln>
        </p:spPr>
        <p:txBody>
          <a:bodyPr wrap="none" anchor="ctr"/>
          <a:lstStyle/>
          <a:p>
            <a:endParaRPr lang="en-US"/>
          </a:p>
        </p:txBody>
      </p:sp>
      <p:sp>
        <p:nvSpPr>
          <p:cNvPr id="153877" name="Rectangle 276"/>
          <p:cNvSpPr>
            <a:spLocks noChangeArrowheads="1"/>
          </p:cNvSpPr>
          <p:nvPr/>
        </p:nvSpPr>
        <p:spPr bwMode="auto">
          <a:xfrm>
            <a:off x="7531100" y="4540250"/>
            <a:ext cx="50800" cy="50800"/>
          </a:xfrm>
          <a:prstGeom prst="rect">
            <a:avLst/>
          </a:prstGeom>
          <a:solidFill>
            <a:srgbClr val="008011"/>
          </a:solidFill>
          <a:ln w="12700">
            <a:solidFill>
              <a:srgbClr val="000000"/>
            </a:solidFill>
            <a:miter lim="800000"/>
            <a:headEnd/>
            <a:tailEnd/>
          </a:ln>
        </p:spPr>
        <p:txBody>
          <a:bodyPr wrap="none" anchor="ctr"/>
          <a:lstStyle/>
          <a:p>
            <a:endParaRPr lang="en-US"/>
          </a:p>
        </p:txBody>
      </p:sp>
      <p:sp>
        <p:nvSpPr>
          <p:cNvPr id="153878" name="Rectangle 277"/>
          <p:cNvSpPr>
            <a:spLocks noChangeArrowheads="1"/>
          </p:cNvSpPr>
          <p:nvPr/>
        </p:nvSpPr>
        <p:spPr bwMode="auto">
          <a:xfrm>
            <a:off x="7797800" y="4502150"/>
            <a:ext cx="50800" cy="50800"/>
          </a:xfrm>
          <a:prstGeom prst="rect">
            <a:avLst/>
          </a:prstGeom>
          <a:solidFill>
            <a:srgbClr val="008011"/>
          </a:solidFill>
          <a:ln w="12700">
            <a:solidFill>
              <a:srgbClr val="000000"/>
            </a:solidFill>
            <a:miter lim="800000"/>
            <a:headEnd/>
            <a:tailEnd/>
          </a:ln>
        </p:spPr>
        <p:txBody>
          <a:bodyPr wrap="none" anchor="ctr"/>
          <a:lstStyle/>
          <a:p>
            <a:endParaRPr lang="en-US"/>
          </a:p>
        </p:txBody>
      </p:sp>
      <p:sp>
        <p:nvSpPr>
          <p:cNvPr id="153879" name="Rectangle 278"/>
          <p:cNvSpPr>
            <a:spLocks noChangeArrowheads="1"/>
          </p:cNvSpPr>
          <p:nvPr/>
        </p:nvSpPr>
        <p:spPr bwMode="auto">
          <a:xfrm>
            <a:off x="8064500" y="4476750"/>
            <a:ext cx="50800" cy="50800"/>
          </a:xfrm>
          <a:prstGeom prst="rect">
            <a:avLst/>
          </a:prstGeom>
          <a:solidFill>
            <a:srgbClr val="008011"/>
          </a:solidFill>
          <a:ln w="12700">
            <a:solidFill>
              <a:srgbClr val="000000"/>
            </a:solidFill>
            <a:miter lim="800000"/>
            <a:headEnd/>
            <a:tailEnd/>
          </a:ln>
        </p:spPr>
        <p:txBody>
          <a:bodyPr wrap="none" anchor="ctr"/>
          <a:lstStyle/>
          <a:p>
            <a:endParaRPr lang="en-US"/>
          </a:p>
        </p:txBody>
      </p:sp>
      <p:sp>
        <p:nvSpPr>
          <p:cNvPr id="153880" name="Rectangle 279"/>
          <p:cNvSpPr>
            <a:spLocks noChangeArrowheads="1"/>
          </p:cNvSpPr>
          <p:nvPr/>
        </p:nvSpPr>
        <p:spPr bwMode="auto">
          <a:xfrm>
            <a:off x="8331200" y="4451350"/>
            <a:ext cx="50800" cy="50800"/>
          </a:xfrm>
          <a:prstGeom prst="rect">
            <a:avLst/>
          </a:prstGeom>
          <a:solidFill>
            <a:srgbClr val="008011"/>
          </a:solidFill>
          <a:ln w="12700">
            <a:solidFill>
              <a:srgbClr val="000000"/>
            </a:solidFill>
            <a:miter lim="800000"/>
            <a:headEnd/>
            <a:tailEnd/>
          </a:ln>
        </p:spPr>
        <p:txBody>
          <a:bodyPr wrap="none" anchor="ctr"/>
          <a:lstStyle/>
          <a:p>
            <a:endParaRPr lang="en-US"/>
          </a:p>
        </p:txBody>
      </p:sp>
      <p:sp>
        <p:nvSpPr>
          <p:cNvPr id="153881" name="Rectangle 280"/>
          <p:cNvSpPr>
            <a:spLocks noChangeArrowheads="1"/>
          </p:cNvSpPr>
          <p:nvPr/>
        </p:nvSpPr>
        <p:spPr bwMode="auto">
          <a:xfrm>
            <a:off x="2592389" y="4803776"/>
            <a:ext cx="383119" cy="520655"/>
          </a:xfrm>
          <a:prstGeom prst="rect">
            <a:avLst/>
          </a:prstGeom>
          <a:noFill/>
          <a:ln w="12700">
            <a:noFill/>
            <a:miter lim="800000"/>
            <a:headEnd/>
            <a:tailEnd/>
          </a:ln>
        </p:spPr>
        <p:txBody>
          <a:bodyPr wrap="none" lIns="90488" tIns="44450" rIns="90488" bIns="44450">
            <a:spAutoFit/>
          </a:bodyPr>
          <a:lstStyle/>
          <a:p>
            <a:r>
              <a:rPr lang="en-US" sz="2800" b="1">
                <a:latin typeface="Geneva" charset="0"/>
              </a:rPr>
              <a:t>1</a:t>
            </a:r>
          </a:p>
        </p:txBody>
      </p:sp>
      <p:sp>
        <p:nvSpPr>
          <p:cNvPr id="153882" name="Rectangle 281"/>
          <p:cNvSpPr>
            <a:spLocks noChangeArrowheads="1"/>
          </p:cNvSpPr>
          <p:nvPr/>
        </p:nvSpPr>
        <p:spPr bwMode="auto">
          <a:xfrm>
            <a:off x="2351088" y="3838576"/>
            <a:ext cx="583494" cy="520655"/>
          </a:xfrm>
          <a:prstGeom prst="rect">
            <a:avLst/>
          </a:prstGeom>
          <a:noFill/>
          <a:ln w="12700">
            <a:noFill/>
            <a:miter lim="800000"/>
            <a:headEnd/>
            <a:tailEnd/>
          </a:ln>
        </p:spPr>
        <p:txBody>
          <a:bodyPr wrap="none" lIns="90488" tIns="44450" rIns="90488" bIns="44450">
            <a:spAutoFit/>
          </a:bodyPr>
          <a:lstStyle/>
          <a:p>
            <a:r>
              <a:rPr lang="en-US" sz="2800" b="1">
                <a:latin typeface="Geneva" charset="0"/>
              </a:rPr>
              <a:t>10</a:t>
            </a:r>
          </a:p>
        </p:txBody>
      </p:sp>
      <p:sp>
        <p:nvSpPr>
          <p:cNvPr id="153883" name="Rectangle 282"/>
          <p:cNvSpPr>
            <a:spLocks noChangeArrowheads="1"/>
          </p:cNvSpPr>
          <p:nvPr/>
        </p:nvSpPr>
        <p:spPr bwMode="auto">
          <a:xfrm>
            <a:off x="2185988" y="2949576"/>
            <a:ext cx="783870" cy="520655"/>
          </a:xfrm>
          <a:prstGeom prst="rect">
            <a:avLst/>
          </a:prstGeom>
          <a:noFill/>
          <a:ln w="12700">
            <a:noFill/>
            <a:miter lim="800000"/>
            <a:headEnd/>
            <a:tailEnd/>
          </a:ln>
        </p:spPr>
        <p:txBody>
          <a:bodyPr wrap="none" lIns="90488" tIns="44450" rIns="90488" bIns="44450">
            <a:spAutoFit/>
          </a:bodyPr>
          <a:lstStyle/>
          <a:p>
            <a:r>
              <a:rPr lang="en-US" sz="2800" b="1">
                <a:latin typeface="Geneva" charset="0"/>
              </a:rPr>
              <a:t>100</a:t>
            </a:r>
          </a:p>
        </p:txBody>
      </p:sp>
      <p:sp>
        <p:nvSpPr>
          <p:cNvPr id="153884" name="Rectangle 283"/>
          <p:cNvSpPr>
            <a:spLocks noChangeArrowheads="1"/>
          </p:cNvSpPr>
          <p:nvPr/>
        </p:nvSpPr>
        <p:spPr bwMode="auto">
          <a:xfrm>
            <a:off x="1944689" y="1895476"/>
            <a:ext cx="984245" cy="520655"/>
          </a:xfrm>
          <a:prstGeom prst="rect">
            <a:avLst/>
          </a:prstGeom>
          <a:noFill/>
          <a:ln w="12700">
            <a:noFill/>
            <a:miter lim="800000"/>
            <a:headEnd/>
            <a:tailEnd/>
          </a:ln>
        </p:spPr>
        <p:txBody>
          <a:bodyPr wrap="none" lIns="90488" tIns="44450" rIns="90488" bIns="44450">
            <a:spAutoFit/>
          </a:bodyPr>
          <a:lstStyle/>
          <a:p>
            <a:r>
              <a:rPr lang="en-US" sz="2800" b="1">
                <a:latin typeface="Geneva" charset="0"/>
              </a:rPr>
              <a:t>1000</a:t>
            </a:r>
          </a:p>
        </p:txBody>
      </p:sp>
      <p:sp>
        <p:nvSpPr>
          <p:cNvPr id="153885" name="Rectangle 284"/>
          <p:cNvSpPr>
            <a:spLocks noChangeArrowheads="1"/>
          </p:cNvSpPr>
          <p:nvPr/>
        </p:nvSpPr>
        <p:spPr bwMode="auto">
          <a:xfrm rot="-5400000">
            <a:off x="2729707" y="5334794"/>
            <a:ext cx="796925" cy="363538"/>
          </a:xfrm>
          <a:prstGeom prst="rect">
            <a:avLst/>
          </a:prstGeom>
          <a:noFill/>
          <a:ln w="12700">
            <a:noFill/>
            <a:miter lim="800000"/>
            <a:headEnd/>
            <a:tailEnd/>
          </a:ln>
        </p:spPr>
        <p:txBody>
          <a:bodyPr lIns="90488" tIns="44450" rIns="90488" bIns="44450">
            <a:spAutoFit/>
          </a:bodyPr>
          <a:lstStyle/>
          <a:p>
            <a:r>
              <a:rPr lang="en-US" b="1">
                <a:latin typeface="Geneva" charset="0"/>
              </a:rPr>
              <a:t>1980</a:t>
            </a:r>
          </a:p>
        </p:txBody>
      </p:sp>
      <p:sp>
        <p:nvSpPr>
          <p:cNvPr id="153886" name="Rectangle 285"/>
          <p:cNvSpPr>
            <a:spLocks noChangeArrowheads="1"/>
          </p:cNvSpPr>
          <p:nvPr/>
        </p:nvSpPr>
        <p:spPr bwMode="auto">
          <a:xfrm rot="-5400000">
            <a:off x="2996407" y="5334794"/>
            <a:ext cx="796925" cy="363538"/>
          </a:xfrm>
          <a:prstGeom prst="rect">
            <a:avLst/>
          </a:prstGeom>
          <a:noFill/>
          <a:ln w="12700">
            <a:noFill/>
            <a:miter lim="800000"/>
            <a:headEnd/>
            <a:tailEnd/>
          </a:ln>
        </p:spPr>
        <p:txBody>
          <a:bodyPr lIns="90488" tIns="44450" rIns="90488" bIns="44450">
            <a:spAutoFit/>
          </a:bodyPr>
          <a:lstStyle/>
          <a:p>
            <a:r>
              <a:rPr lang="en-US" b="1">
                <a:latin typeface="Geneva" charset="0"/>
              </a:rPr>
              <a:t>1981</a:t>
            </a:r>
          </a:p>
        </p:txBody>
      </p:sp>
      <p:sp>
        <p:nvSpPr>
          <p:cNvPr id="153887" name="Rectangle 286"/>
          <p:cNvSpPr>
            <a:spLocks noChangeArrowheads="1"/>
          </p:cNvSpPr>
          <p:nvPr/>
        </p:nvSpPr>
        <p:spPr bwMode="auto">
          <a:xfrm rot="-5400000">
            <a:off x="3529807" y="5334794"/>
            <a:ext cx="796925" cy="363538"/>
          </a:xfrm>
          <a:prstGeom prst="rect">
            <a:avLst/>
          </a:prstGeom>
          <a:noFill/>
          <a:ln w="12700">
            <a:noFill/>
            <a:miter lim="800000"/>
            <a:headEnd/>
            <a:tailEnd/>
          </a:ln>
        </p:spPr>
        <p:txBody>
          <a:bodyPr lIns="90488" tIns="44450" rIns="90488" bIns="44450">
            <a:spAutoFit/>
          </a:bodyPr>
          <a:lstStyle/>
          <a:p>
            <a:r>
              <a:rPr lang="en-US" b="1">
                <a:latin typeface="Geneva" charset="0"/>
              </a:rPr>
              <a:t>1983</a:t>
            </a:r>
          </a:p>
        </p:txBody>
      </p:sp>
      <p:sp>
        <p:nvSpPr>
          <p:cNvPr id="153888" name="Rectangle 287"/>
          <p:cNvSpPr>
            <a:spLocks noChangeArrowheads="1"/>
          </p:cNvSpPr>
          <p:nvPr/>
        </p:nvSpPr>
        <p:spPr bwMode="auto">
          <a:xfrm rot="-5400000">
            <a:off x="3796507" y="5334794"/>
            <a:ext cx="796925" cy="363538"/>
          </a:xfrm>
          <a:prstGeom prst="rect">
            <a:avLst/>
          </a:prstGeom>
          <a:noFill/>
          <a:ln w="12700">
            <a:noFill/>
            <a:miter lim="800000"/>
            <a:headEnd/>
            <a:tailEnd/>
          </a:ln>
        </p:spPr>
        <p:txBody>
          <a:bodyPr lIns="90488" tIns="44450" rIns="90488" bIns="44450">
            <a:spAutoFit/>
          </a:bodyPr>
          <a:lstStyle/>
          <a:p>
            <a:r>
              <a:rPr lang="en-US" b="1">
                <a:latin typeface="Geneva" charset="0"/>
              </a:rPr>
              <a:t>1984</a:t>
            </a:r>
          </a:p>
        </p:txBody>
      </p:sp>
      <p:sp>
        <p:nvSpPr>
          <p:cNvPr id="153889" name="Rectangle 288"/>
          <p:cNvSpPr>
            <a:spLocks noChangeArrowheads="1"/>
          </p:cNvSpPr>
          <p:nvPr/>
        </p:nvSpPr>
        <p:spPr bwMode="auto">
          <a:xfrm rot="-5400000">
            <a:off x="4063207" y="5334794"/>
            <a:ext cx="796925" cy="363538"/>
          </a:xfrm>
          <a:prstGeom prst="rect">
            <a:avLst/>
          </a:prstGeom>
          <a:noFill/>
          <a:ln w="12700">
            <a:noFill/>
            <a:miter lim="800000"/>
            <a:headEnd/>
            <a:tailEnd/>
          </a:ln>
        </p:spPr>
        <p:txBody>
          <a:bodyPr lIns="90488" tIns="44450" rIns="90488" bIns="44450">
            <a:spAutoFit/>
          </a:bodyPr>
          <a:lstStyle/>
          <a:p>
            <a:r>
              <a:rPr lang="en-US" b="1">
                <a:latin typeface="Geneva" charset="0"/>
              </a:rPr>
              <a:t>1985</a:t>
            </a:r>
          </a:p>
        </p:txBody>
      </p:sp>
      <p:sp>
        <p:nvSpPr>
          <p:cNvPr id="153890" name="Rectangle 289"/>
          <p:cNvSpPr>
            <a:spLocks noChangeArrowheads="1"/>
          </p:cNvSpPr>
          <p:nvPr/>
        </p:nvSpPr>
        <p:spPr bwMode="auto">
          <a:xfrm rot="-5400000">
            <a:off x="4342607" y="5334794"/>
            <a:ext cx="796925" cy="363538"/>
          </a:xfrm>
          <a:prstGeom prst="rect">
            <a:avLst/>
          </a:prstGeom>
          <a:noFill/>
          <a:ln w="12700">
            <a:noFill/>
            <a:miter lim="800000"/>
            <a:headEnd/>
            <a:tailEnd/>
          </a:ln>
        </p:spPr>
        <p:txBody>
          <a:bodyPr lIns="90488" tIns="44450" rIns="90488" bIns="44450">
            <a:spAutoFit/>
          </a:bodyPr>
          <a:lstStyle/>
          <a:p>
            <a:r>
              <a:rPr lang="en-US" b="1">
                <a:latin typeface="Geneva" charset="0"/>
              </a:rPr>
              <a:t>1986</a:t>
            </a:r>
          </a:p>
        </p:txBody>
      </p:sp>
      <p:sp>
        <p:nvSpPr>
          <p:cNvPr id="153891" name="Rectangle 290"/>
          <p:cNvSpPr>
            <a:spLocks noChangeArrowheads="1"/>
          </p:cNvSpPr>
          <p:nvPr/>
        </p:nvSpPr>
        <p:spPr bwMode="auto">
          <a:xfrm rot="-5400000">
            <a:off x="4609307" y="5334794"/>
            <a:ext cx="796925" cy="363538"/>
          </a:xfrm>
          <a:prstGeom prst="rect">
            <a:avLst/>
          </a:prstGeom>
          <a:noFill/>
          <a:ln w="12700">
            <a:noFill/>
            <a:miter lim="800000"/>
            <a:headEnd/>
            <a:tailEnd/>
          </a:ln>
        </p:spPr>
        <p:txBody>
          <a:bodyPr lIns="90488" tIns="44450" rIns="90488" bIns="44450">
            <a:spAutoFit/>
          </a:bodyPr>
          <a:lstStyle/>
          <a:p>
            <a:r>
              <a:rPr lang="en-US" b="1">
                <a:latin typeface="Geneva" charset="0"/>
              </a:rPr>
              <a:t>1987</a:t>
            </a:r>
          </a:p>
        </p:txBody>
      </p:sp>
      <p:sp>
        <p:nvSpPr>
          <p:cNvPr id="153892" name="Rectangle 291"/>
          <p:cNvSpPr>
            <a:spLocks noChangeArrowheads="1"/>
          </p:cNvSpPr>
          <p:nvPr/>
        </p:nvSpPr>
        <p:spPr bwMode="auto">
          <a:xfrm rot="-5400000">
            <a:off x="4876007" y="5334794"/>
            <a:ext cx="796925" cy="363538"/>
          </a:xfrm>
          <a:prstGeom prst="rect">
            <a:avLst/>
          </a:prstGeom>
          <a:noFill/>
          <a:ln w="12700">
            <a:noFill/>
            <a:miter lim="800000"/>
            <a:headEnd/>
            <a:tailEnd/>
          </a:ln>
        </p:spPr>
        <p:txBody>
          <a:bodyPr lIns="90488" tIns="44450" rIns="90488" bIns="44450">
            <a:spAutoFit/>
          </a:bodyPr>
          <a:lstStyle/>
          <a:p>
            <a:r>
              <a:rPr lang="en-US" b="1">
                <a:latin typeface="Geneva" charset="0"/>
              </a:rPr>
              <a:t>1988</a:t>
            </a:r>
          </a:p>
        </p:txBody>
      </p:sp>
      <p:sp>
        <p:nvSpPr>
          <p:cNvPr id="153893" name="Rectangle 292"/>
          <p:cNvSpPr>
            <a:spLocks noChangeArrowheads="1"/>
          </p:cNvSpPr>
          <p:nvPr/>
        </p:nvSpPr>
        <p:spPr bwMode="auto">
          <a:xfrm rot="-5400000">
            <a:off x="5142707" y="5334794"/>
            <a:ext cx="796925" cy="363538"/>
          </a:xfrm>
          <a:prstGeom prst="rect">
            <a:avLst/>
          </a:prstGeom>
          <a:noFill/>
          <a:ln w="12700">
            <a:noFill/>
            <a:miter lim="800000"/>
            <a:headEnd/>
            <a:tailEnd/>
          </a:ln>
        </p:spPr>
        <p:txBody>
          <a:bodyPr lIns="90488" tIns="44450" rIns="90488" bIns="44450">
            <a:spAutoFit/>
          </a:bodyPr>
          <a:lstStyle/>
          <a:p>
            <a:r>
              <a:rPr lang="en-US" b="1">
                <a:latin typeface="Geneva" charset="0"/>
              </a:rPr>
              <a:t>1989</a:t>
            </a:r>
          </a:p>
        </p:txBody>
      </p:sp>
      <p:sp>
        <p:nvSpPr>
          <p:cNvPr id="153894" name="Rectangle 293"/>
          <p:cNvSpPr>
            <a:spLocks noChangeArrowheads="1"/>
          </p:cNvSpPr>
          <p:nvPr/>
        </p:nvSpPr>
        <p:spPr bwMode="auto">
          <a:xfrm rot="-5400000">
            <a:off x="5409407" y="5334794"/>
            <a:ext cx="796925" cy="363538"/>
          </a:xfrm>
          <a:prstGeom prst="rect">
            <a:avLst/>
          </a:prstGeom>
          <a:noFill/>
          <a:ln w="12700">
            <a:noFill/>
            <a:miter lim="800000"/>
            <a:headEnd/>
            <a:tailEnd/>
          </a:ln>
        </p:spPr>
        <p:txBody>
          <a:bodyPr lIns="90488" tIns="44450" rIns="90488" bIns="44450">
            <a:spAutoFit/>
          </a:bodyPr>
          <a:lstStyle/>
          <a:p>
            <a:r>
              <a:rPr lang="en-US" b="1">
                <a:latin typeface="Geneva" charset="0"/>
              </a:rPr>
              <a:t>1990</a:t>
            </a:r>
          </a:p>
        </p:txBody>
      </p:sp>
      <p:sp>
        <p:nvSpPr>
          <p:cNvPr id="153895" name="Rectangle 294"/>
          <p:cNvSpPr>
            <a:spLocks noChangeArrowheads="1"/>
          </p:cNvSpPr>
          <p:nvPr/>
        </p:nvSpPr>
        <p:spPr bwMode="auto">
          <a:xfrm rot="-5400000">
            <a:off x="5676107" y="5334794"/>
            <a:ext cx="796925" cy="363538"/>
          </a:xfrm>
          <a:prstGeom prst="rect">
            <a:avLst/>
          </a:prstGeom>
          <a:noFill/>
          <a:ln w="12700">
            <a:noFill/>
            <a:miter lim="800000"/>
            <a:headEnd/>
            <a:tailEnd/>
          </a:ln>
        </p:spPr>
        <p:txBody>
          <a:bodyPr lIns="90488" tIns="44450" rIns="90488" bIns="44450">
            <a:spAutoFit/>
          </a:bodyPr>
          <a:lstStyle/>
          <a:p>
            <a:r>
              <a:rPr lang="en-US" b="1">
                <a:latin typeface="Geneva" charset="0"/>
              </a:rPr>
              <a:t>1991</a:t>
            </a:r>
          </a:p>
        </p:txBody>
      </p:sp>
      <p:sp>
        <p:nvSpPr>
          <p:cNvPr id="153896" name="Rectangle 295"/>
          <p:cNvSpPr>
            <a:spLocks noChangeArrowheads="1"/>
          </p:cNvSpPr>
          <p:nvPr/>
        </p:nvSpPr>
        <p:spPr bwMode="auto">
          <a:xfrm rot="-5400000">
            <a:off x="5955507" y="5334794"/>
            <a:ext cx="796925" cy="363538"/>
          </a:xfrm>
          <a:prstGeom prst="rect">
            <a:avLst/>
          </a:prstGeom>
          <a:noFill/>
          <a:ln w="12700">
            <a:noFill/>
            <a:miter lim="800000"/>
            <a:headEnd/>
            <a:tailEnd/>
          </a:ln>
        </p:spPr>
        <p:txBody>
          <a:bodyPr lIns="90488" tIns="44450" rIns="90488" bIns="44450">
            <a:spAutoFit/>
          </a:bodyPr>
          <a:lstStyle/>
          <a:p>
            <a:r>
              <a:rPr lang="en-US" b="1">
                <a:latin typeface="Geneva" charset="0"/>
              </a:rPr>
              <a:t>1992</a:t>
            </a:r>
          </a:p>
        </p:txBody>
      </p:sp>
      <p:sp>
        <p:nvSpPr>
          <p:cNvPr id="153897" name="Rectangle 296"/>
          <p:cNvSpPr>
            <a:spLocks noChangeArrowheads="1"/>
          </p:cNvSpPr>
          <p:nvPr/>
        </p:nvSpPr>
        <p:spPr bwMode="auto">
          <a:xfrm rot="-5400000">
            <a:off x="6222207" y="5334794"/>
            <a:ext cx="796925" cy="363538"/>
          </a:xfrm>
          <a:prstGeom prst="rect">
            <a:avLst/>
          </a:prstGeom>
          <a:noFill/>
          <a:ln w="12700">
            <a:noFill/>
            <a:miter lim="800000"/>
            <a:headEnd/>
            <a:tailEnd/>
          </a:ln>
        </p:spPr>
        <p:txBody>
          <a:bodyPr lIns="90488" tIns="44450" rIns="90488" bIns="44450">
            <a:spAutoFit/>
          </a:bodyPr>
          <a:lstStyle/>
          <a:p>
            <a:r>
              <a:rPr lang="en-US" b="1">
                <a:latin typeface="Geneva" charset="0"/>
              </a:rPr>
              <a:t>1993</a:t>
            </a:r>
          </a:p>
        </p:txBody>
      </p:sp>
      <p:sp>
        <p:nvSpPr>
          <p:cNvPr id="153898" name="Rectangle 297"/>
          <p:cNvSpPr>
            <a:spLocks noChangeArrowheads="1"/>
          </p:cNvSpPr>
          <p:nvPr/>
        </p:nvSpPr>
        <p:spPr bwMode="auto">
          <a:xfrm rot="-5400000">
            <a:off x="6488907" y="5334794"/>
            <a:ext cx="796925" cy="363538"/>
          </a:xfrm>
          <a:prstGeom prst="rect">
            <a:avLst/>
          </a:prstGeom>
          <a:noFill/>
          <a:ln w="12700">
            <a:noFill/>
            <a:miter lim="800000"/>
            <a:headEnd/>
            <a:tailEnd/>
          </a:ln>
        </p:spPr>
        <p:txBody>
          <a:bodyPr lIns="90488" tIns="44450" rIns="90488" bIns="44450">
            <a:spAutoFit/>
          </a:bodyPr>
          <a:lstStyle/>
          <a:p>
            <a:r>
              <a:rPr lang="en-US" b="1">
                <a:latin typeface="Geneva" charset="0"/>
              </a:rPr>
              <a:t>1994</a:t>
            </a:r>
          </a:p>
        </p:txBody>
      </p:sp>
      <p:sp>
        <p:nvSpPr>
          <p:cNvPr id="153899" name="Rectangle 298"/>
          <p:cNvSpPr>
            <a:spLocks noChangeArrowheads="1"/>
          </p:cNvSpPr>
          <p:nvPr/>
        </p:nvSpPr>
        <p:spPr bwMode="auto">
          <a:xfrm rot="-5400000">
            <a:off x="6755607" y="5334794"/>
            <a:ext cx="796925" cy="363538"/>
          </a:xfrm>
          <a:prstGeom prst="rect">
            <a:avLst/>
          </a:prstGeom>
          <a:noFill/>
          <a:ln w="12700">
            <a:noFill/>
            <a:miter lim="800000"/>
            <a:headEnd/>
            <a:tailEnd/>
          </a:ln>
        </p:spPr>
        <p:txBody>
          <a:bodyPr lIns="90488" tIns="44450" rIns="90488" bIns="44450">
            <a:spAutoFit/>
          </a:bodyPr>
          <a:lstStyle/>
          <a:p>
            <a:r>
              <a:rPr lang="en-US" b="1">
                <a:latin typeface="Geneva" charset="0"/>
              </a:rPr>
              <a:t>1995</a:t>
            </a:r>
          </a:p>
        </p:txBody>
      </p:sp>
      <p:sp>
        <p:nvSpPr>
          <p:cNvPr id="153900" name="Rectangle 299"/>
          <p:cNvSpPr>
            <a:spLocks noChangeArrowheads="1"/>
          </p:cNvSpPr>
          <p:nvPr/>
        </p:nvSpPr>
        <p:spPr bwMode="auto">
          <a:xfrm rot="-5400000">
            <a:off x="7022307" y="5334794"/>
            <a:ext cx="796925" cy="363538"/>
          </a:xfrm>
          <a:prstGeom prst="rect">
            <a:avLst/>
          </a:prstGeom>
          <a:noFill/>
          <a:ln w="12700">
            <a:noFill/>
            <a:miter lim="800000"/>
            <a:headEnd/>
            <a:tailEnd/>
          </a:ln>
        </p:spPr>
        <p:txBody>
          <a:bodyPr lIns="90488" tIns="44450" rIns="90488" bIns="44450">
            <a:spAutoFit/>
          </a:bodyPr>
          <a:lstStyle/>
          <a:p>
            <a:r>
              <a:rPr lang="en-US" b="1">
                <a:latin typeface="Geneva" charset="0"/>
              </a:rPr>
              <a:t>1996</a:t>
            </a:r>
          </a:p>
        </p:txBody>
      </p:sp>
      <p:sp>
        <p:nvSpPr>
          <p:cNvPr id="153901" name="Rectangle 300"/>
          <p:cNvSpPr>
            <a:spLocks noChangeArrowheads="1"/>
          </p:cNvSpPr>
          <p:nvPr/>
        </p:nvSpPr>
        <p:spPr bwMode="auto">
          <a:xfrm rot="-5400000">
            <a:off x="7289007" y="5334794"/>
            <a:ext cx="796925" cy="363538"/>
          </a:xfrm>
          <a:prstGeom prst="rect">
            <a:avLst/>
          </a:prstGeom>
          <a:noFill/>
          <a:ln w="12700">
            <a:noFill/>
            <a:miter lim="800000"/>
            <a:headEnd/>
            <a:tailEnd/>
          </a:ln>
        </p:spPr>
        <p:txBody>
          <a:bodyPr lIns="90488" tIns="44450" rIns="90488" bIns="44450">
            <a:spAutoFit/>
          </a:bodyPr>
          <a:lstStyle/>
          <a:p>
            <a:r>
              <a:rPr lang="en-US" b="1">
                <a:latin typeface="Geneva" charset="0"/>
              </a:rPr>
              <a:t>1997</a:t>
            </a:r>
          </a:p>
        </p:txBody>
      </p:sp>
      <p:sp>
        <p:nvSpPr>
          <p:cNvPr id="153902" name="Rectangle 301"/>
          <p:cNvSpPr>
            <a:spLocks noChangeArrowheads="1"/>
          </p:cNvSpPr>
          <p:nvPr/>
        </p:nvSpPr>
        <p:spPr bwMode="auto">
          <a:xfrm rot="-5400000">
            <a:off x="7555707" y="5334794"/>
            <a:ext cx="796925" cy="363538"/>
          </a:xfrm>
          <a:prstGeom prst="rect">
            <a:avLst/>
          </a:prstGeom>
          <a:noFill/>
          <a:ln w="12700">
            <a:noFill/>
            <a:miter lim="800000"/>
            <a:headEnd/>
            <a:tailEnd/>
          </a:ln>
        </p:spPr>
        <p:txBody>
          <a:bodyPr lIns="90488" tIns="44450" rIns="90488" bIns="44450">
            <a:spAutoFit/>
          </a:bodyPr>
          <a:lstStyle/>
          <a:p>
            <a:r>
              <a:rPr lang="en-US" b="1">
                <a:latin typeface="Geneva" charset="0"/>
              </a:rPr>
              <a:t>1998</a:t>
            </a:r>
          </a:p>
        </p:txBody>
      </p:sp>
      <p:sp>
        <p:nvSpPr>
          <p:cNvPr id="153903" name="Rectangle 302"/>
          <p:cNvSpPr>
            <a:spLocks noChangeArrowheads="1"/>
          </p:cNvSpPr>
          <p:nvPr/>
        </p:nvSpPr>
        <p:spPr bwMode="auto">
          <a:xfrm rot="-5400000">
            <a:off x="7835107" y="5334794"/>
            <a:ext cx="796925" cy="363538"/>
          </a:xfrm>
          <a:prstGeom prst="rect">
            <a:avLst/>
          </a:prstGeom>
          <a:noFill/>
          <a:ln w="12700">
            <a:noFill/>
            <a:miter lim="800000"/>
            <a:headEnd/>
            <a:tailEnd/>
          </a:ln>
        </p:spPr>
        <p:txBody>
          <a:bodyPr lIns="90488" tIns="44450" rIns="90488" bIns="44450">
            <a:spAutoFit/>
          </a:bodyPr>
          <a:lstStyle/>
          <a:p>
            <a:r>
              <a:rPr lang="en-US" b="1">
                <a:latin typeface="Geneva" charset="0"/>
              </a:rPr>
              <a:t>1999</a:t>
            </a:r>
          </a:p>
        </p:txBody>
      </p:sp>
      <p:sp>
        <p:nvSpPr>
          <p:cNvPr id="153904" name="Rectangle 303"/>
          <p:cNvSpPr>
            <a:spLocks noChangeArrowheads="1"/>
          </p:cNvSpPr>
          <p:nvPr/>
        </p:nvSpPr>
        <p:spPr bwMode="auto">
          <a:xfrm rot="-5400000">
            <a:off x="8101807" y="5334794"/>
            <a:ext cx="796925" cy="363538"/>
          </a:xfrm>
          <a:prstGeom prst="rect">
            <a:avLst/>
          </a:prstGeom>
          <a:noFill/>
          <a:ln w="12700">
            <a:noFill/>
            <a:miter lim="800000"/>
            <a:headEnd/>
            <a:tailEnd/>
          </a:ln>
        </p:spPr>
        <p:txBody>
          <a:bodyPr lIns="90488" tIns="44450" rIns="90488" bIns="44450">
            <a:spAutoFit/>
          </a:bodyPr>
          <a:lstStyle/>
          <a:p>
            <a:r>
              <a:rPr lang="en-US" b="1">
                <a:latin typeface="Geneva" charset="0"/>
              </a:rPr>
              <a:t>2000</a:t>
            </a:r>
          </a:p>
        </p:txBody>
      </p:sp>
      <p:sp>
        <p:nvSpPr>
          <p:cNvPr id="153905" name="Rectangle 304"/>
          <p:cNvSpPr>
            <a:spLocks noChangeArrowheads="1"/>
          </p:cNvSpPr>
          <p:nvPr/>
        </p:nvSpPr>
        <p:spPr bwMode="auto">
          <a:xfrm>
            <a:off x="8247063" y="4578350"/>
            <a:ext cx="561052" cy="243656"/>
          </a:xfrm>
          <a:prstGeom prst="rect">
            <a:avLst/>
          </a:prstGeom>
          <a:noFill/>
          <a:ln w="12700">
            <a:noFill/>
            <a:miter lim="800000"/>
            <a:headEnd/>
            <a:tailEnd/>
          </a:ln>
        </p:spPr>
        <p:txBody>
          <a:bodyPr wrap="none" lIns="90488" tIns="44450" rIns="90488" bIns="44450">
            <a:spAutoFit/>
          </a:bodyPr>
          <a:lstStyle/>
          <a:p>
            <a:r>
              <a:rPr lang="en-US" sz="1000">
                <a:solidFill>
                  <a:srgbClr val="000000"/>
                </a:solidFill>
                <a:latin typeface="Arial" pitchFamily="34" charset="0"/>
              </a:rPr>
              <a:t>DRAM</a:t>
            </a:r>
          </a:p>
        </p:txBody>
      </p:sp>
      <p:sp>
        <p:nvSpPr>
          <p:cNvPr id="153906" name="Rectangle 305"/>
          <p:cNvSpPr>
            <a:spLocks noChangeArrowheads="1"/>
          </p:cNvSpPr>
          <p:nvPr/>
        </p:nvSpPr>
        <p:spPr bwMode="auto">
          <a:xfrm>
            <a:off x="8361364" y="2101850"/>
            <a:ext cx="453651" cy="243656"/>
          </a:xfrm>
          <a:prstGeom prst="rect">
            <a:avLst/>
          </a:prstGeom>
          <a:noFill/>
          <a:ln w="12700">
            <a:noFill/>
            <a:miter lim="800000"/>
            <a:headEnd/>
            <a:tailEnd/>
          </a:ln>
        </p:spPr>
        <p:txBody>
          <a:bodyPr wrap="none" lIns="90488" tIns="44450" rIns="90488" bIns="44450">
            <a:spAutoFit/>
          </a:bodyPr>
          <a:lstStyle/>
          <a:p>
            <a:r>
              <a:rPr lang="en-US" sz="1000">
                <a:solidFill>
                  <a:srgbClr val="000000"/>
                </a:solidFill>
                <a:latin typeface="Geneva" charset="0"/>
              </a:rPr>
              <a:t>CPU</a:t>
            </a:r>
          </a:p>
        </p:txBody>
      </p:sp>
      <p:sp>
        <p:nvSpPr>
          <p:cNvPr id="153907" name="Arc 306"/>
          <p:cNvSpPr>
            <a:spLocks/>
          </p:cNvSpPr>
          <p:nvPr/>
        </p:nvSpPr>
        <p:spPr bwMode="auto">
          <a:xfrm>
            <a:off x="8434388" y="1922464"/>
            <a:ext cx="558800" cy="187325"/>
          </a:xfrm>
          <a:custGeom>
            <a:avLst/>
            <a:gdLst>
              <a:gd name="T0" fmla="*/ 0 w 21600"/>
              <a:gd name="T1" fmla="*/ 2147483647 h 21600"/>
              <a:gd name="T2" fmla="*/ 2147483647 w 21600"/>
              <a:gd name="T3" fmla="*/ 0 h 21600"/>
              <a:gd name="T4" fmla="*/ 2147483647 w 21600"/>
              <a:gd name="T5" fmla="*/ 2147483647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0" y="21600"/>
                </a:moveTo>
                <a:cubicBezTo>
                  <a:pt x="0" y="9694"/>
                  <a:pt x="9633" y="33"/>
                  <a:pt x="21539" y="0"/>
                </a:cubicBezTo>
              </a:path>
              <a:path w="21600" h="21600" stroke="0" extrusionOk="0">
                <a:moveTo>
                  <a:pt x="0" y="21600"/>
                </a:moveTo>
                <a:cubicBezTo>
                  <a:pt x="0" y="9694"/>
                  <a:pt x="9633" y="33"/>
                  <a:pt x="21539" y="0"/>
                </a:cubicBezTo>
                <a:lnTo>
                  <a:pt x="21600" y="21600"/>
                </a:lnTo>
                <a:close/>
              </a:path>
            </a:pathLst>
          </a:custGeom>
          <a:noFill/>
          <a:ln w="25400" cap="rnd">
            <a:solidFill>
              <a:schemeClr val="tx1"/>
            </a:solidFill>
            <a:round/>
            <a:headEnd type="triangle" w="med" len="med"/>
            <a:tailEnd/>
          </a:ln>
        </p:spPr>
        <p:txBody>
          <a:bodyPr wrap="none" anchor="ctr"/>
          <a:lstStyle/>
          <a:p>
            <a:endParaRPr lang="en-US"/>
          </a:p>
        </p:txBody>
      </p:sp>
      <p:sp>
        <p:nvSpPr>
          <p:cNvPr id="153908" name="Rectangle 307"/>
          <p:cNvSpPr>
            <a:spLocks noChangeArrowheads="1"/>
          </p:cNvSpPr>
          <p:nvPr/>
        </p:nvSpPr>
        <p:spPr bwMode="auto">
          <a:xfrm rot="-5400000">
            <a:off x="3301207" y="5334794"/>
            <a:ext cx="796925" cy="363538"/>
          </a:xfrm>
          <a:prstGeom prst="rect">
            <a:avLst/>
          </a:prstGeom>
          <a:noFill/>
          <a:ln w="12700">
            <a:noFill/>
            <a:miter lim="800000"/>
            <a:headEnd/>
            <a:tailEnd/>
          </a:ln>
        </p:spPr>
        <p:txBody>
          <a:bodyPr lIns="90488" tIns="44450" rIns="90488" bIns="44450">
            <a:spAutoFit/>
          </a:bodyPr>
          <a:lstStyle/>
          <a:p>
            <a:r>
              <a:rPr lang="en-US" b="1">
                <a:latin typeface="Geneva" charset="0"/>
              </a:rPr>
              <a:t>1982</a:t>
            </a:r>
          </a:p>
        </p:txBody>
      </p:sp>
      <p:sp>
        <p:nvSpPr>
          <p:cNvPr id="153909" name="Line 308"/>
          <p:cNvSpPr>
            <a:spLocks noChangeShapeType="1"/>
          </p:cNvSpPr>
          <p:nvPr/>
        </p:nvSpPr>
        <p:spPr bwMode="auto">
          <a:xfrm>
            <a:off x="7586663" y="2755900"/>
            <a:ext cx="0" cy="1803400"/>
          </a:xfrm>
          <a:prstGeom prst="line">
            <a:avLst/>
          </a:prstGeom>
          <a:noFill/>
          <a:ln w="25400">
            <a:solidFill>
              <a:srgbClr val="FC0128"/>
            </a:solidFill>
            <a:round/>
            <a:headEnd type="triangle" w="med" len="med"/>
            <a:tailEnd type="triangle" w="med" len="med"/>
          </a:ln>
        </p:spPr>
        <p:txBody>
          <a:bodyPr wrap="none" anchor="ctr"/>
          <a:lstStyle/>
          <a:p>
            <a:endParaRPr lang="en-US"/>
          </a:p>
        </p:txBody>
      </p:sp>
      <p:sp>
        <p:nvSpPr>
          <p:cNvPr id="153910" name="Rectangle 309"/>
          <p:cNvSpPr>
            <a:spLocks noChangeArrowheads="1"/>
          </p:cNvSpPr>
          <p:nvPr/>
        </p:nvSpPr>
        <p:spPr bwMode="auto">
          <a:xfrm>
            <a:off x="7562851" y="2957514"/>
            <a:ext cx="2273059" cy="920765"/>
          </a:xfrm>
          <a:prstGeom prst="rect">
            <a:avLst/>
          </a:prstGeom>
          <a:noFill/>
          <a:ln w="12700">
            <a:noFill/>
            <a:miter lim="800000"/>
            <a:headEnd/>
            <a:tailEnd/>
          </a:ln>
        </p:spPr>
        <p:txBody>
          <a:bodyPr wrap="none" lIns="90488" tIns="44450" rIns="90488" bIns="44450">
            <a:spAutoFit/>
          </a:bodyPr>
          <a:lstStyle/>
          <a:p>
            <a:r>
              <a:rPr lang="en-US" b="1">
                <a:latin typeface="Arial" pitchFamily="34" charset="0"/>
              </a:rPr>
              <a:t>Processor-Memory</a:t>
            </a:r>
          </a:p>
          <a:p>
            <a:r>
              <a:rPr lang="en-US" b="1">
                <a:latin typeface="Arial" pitchFamily="34" charset="0"/>
              </a:rPr>
              <a:t>Performance Gap:</a:t>
            </a:r>
            <a:br>
              <a:rPr lang="en-US" b="1">
                <a:latin typeface="Arial" pitchFamily="34" charset="0"/>
              </a:rPr>
            </a:br>
            <a:r>
              <a:rPr lang="en-US" b="1">
                <a:latin typeface="Arial" pitchFamily="34" charset="0"/>
              </a:rPr>
              <a:t>(grows 50% / year)</a:t>
            </a:r>
          </a:p>
        </p:txBody>
      </p:sp>
      <p:sp>
        <p:nvSpPr>
          <p:cNvPr id="153911" name="Rectangle 310"/>
          <p:cNvSpPr>
            <a:spLocks noChangeArrowheads="1"/>
          </p:cNvSpPr>
          <p:nvPr/>
        </p:nvSpPr>
        <p:spPr bwMode="auto">
          <a:xfrm rot="-5400000">
            <a:off x="863203" y="3398067"/>
            <a:ext cx="2380461" cy="520655"/>
          </a:xfrm>
          <a:prstGeom prst="rect">
            <a:avLst/>
          </a:prstGeom>
          <a:noFill/>
          <a:ln w="12700">
            <a:noFill/>
            <a:miter lim="800000"/>
            <a:headEnd/>
            <a:tailEnd/>
          </a:ln>
        </p:spPr>
        <p:txBody>
          <a:bodyPr wrap="none" lIns="90488" tIns="44450" rIns="90488" bIns="44450">
            <a:spAutoFit/>
          </a:bodyPr>
          <a:lstStyle/>
          <a:p>
            <a:r>
              <a:rPr lang="en-US" sz="2800" b="1">
                <a:latin typeface="Arial" pitchFamily="34" charset="0"/>
              </a:rPr>
              <a:t>Performance</a:t>
            </a:r>
          </a:p>
        </p:txBody>
      </p:sp>
      <p:sp>
        <p:nvSpPr>
          <p:cNvPr id="153912" name="Rectangle 311"/>
          <p:cNvSpPr>
            <a:spLocks noChangeArrowheads="1"/>
          </p:cNvSpPr>
          <p:nvPr/>
        </p:nvSpPr>
        <p:spPr bwMode="auto">
          <a:xfrm>
            <a:off x="5286376" y="5991226"/>
            <a:ext cx="1132299" cy="582211"/>
          </a:xfrm>
          <a:prstGeom prst="rect">
            <a:avLst/>
          </a:prstGeom>
          <a:noFill/>
          <a:ln w="12700">
            <a:noFill/>
            <a:miter lim="800000"/>
            <a:headEnd/>
            <a:tailEnd/>
          </a:ln>
        </p:spPr>
        <p:txBody>
          <a:bodyPr wrap="none" lIns="90488" tIns="44450" rIns="90488" bIns="44450">
            <a:spAutoFit/>
          </a:bodyPr>
          <a:lstStyle/>
          <a:p>
            <a:r>
              <a:rPr lang="en-US" sz="3200" b="1">
                <a:latin typeface="Arial" pitchFamily="34" charset="0"/>
              </a:rPr>
              <a:t>Time</a:t>
            </a:r>
          </a:p>
        </p:txBody>
      </p:sp>
      <p:sp>
        <p:nvSpPr>
          <p:cNvPr id="153913" name="Rectangle 312"/>
          <p:cNvSpPr>
            <a:spLocks noChangeArrowheads="1"/>
          </p:cNvSpPr>
          <p:nvPr/>
        </p:nvSpPr>
        <p:spPr bwMode="auto">
          <a:xfrm>
            <a:off x="5522914" y="2349501"/>
            <a:ext cx="1640515" cy="366767"/>
          </a:xfrm>
          <a:prstGeom prst="rect">
            <a:avLst/>
          </a:prstGeom>
          <a:noFill/>
          <a:ln w="12700">
            <a:noFill/>
            <a:miter lim="800000"/>
            <a:headEnd/>
            <a:tailEnd/>
          </a:ln>
        </p:spPr>
        <p:txBody>
          <a:bodyPr wrap="none" lIns="90488" tIns="44450" rIns="90488" bIns="44450">
            <a:spAutoFit/>
          </a:bodyPr>
          <a:lstStyle/>
          <a:p>
            <a:r>
              <a:rPr lang="en-US">
                <a:solidFill>
                  <a:srgbClr val="FC0128"/>
                </a:solidFill>
                <a:latin typeface="Arial" pitchFamily="34" charset="0"/>
              </a:rPr>
              <a:t>“Moore’s Law”</a:t>
            </a:r>
          </a:p>
        </p:txBody>
      </p:sp>
      <p:sp>
        <p:nvSpPr>
          <p:cNvPr id="153914" name="Rectangle 313"/>
          <p:cNvSpPr>
            <a:spLocks noChangeArrowheads="1"/>
          </p:cNvSpPr>
          <p:nvPr/>
        </p:nvSpPr>
        <p:spPr bwMode="auto">
          <a:xfrm>
            <a:off x="2424114" y="1004889"/>
            <a:ext cx="4555735" cy="339067"/>
          </a:xfrm>
          <a:prstGeom prst="rect">
            <a:avLst/>
          </a:prstGeom>
          <a:noFill/>
          <a:ln w="12700">
            <a:noFill/>
            <a:miter lim="800000"/>
            <a:headEnd/>
            <a:tailEnd/>
          </a:ln>
        </p:spPr>
        <p:txBody>
          <a:bodyPr wrap="none" lIns="90488" tIns="44450" rIns="90488" bIns="44450">
            <a:spAutoFit/>
          </a:bodyPr>
          <a:lstStyle/>
          <a:p>
            <a:pPr>
              <a:lnSpc>
                <a:spcPct val="90000"/>
              </a:lnSpc>
            </a:pPr>
            <a:r>
              <a:rPr lang="en-US" b="1">
                <a:solidFill>
                  <a:schemeClr val="tx2"/>
                </a:solidFill>
                <a:latin typeface="Arial" pitchFamily="34" charset="0"/>
              </a:rPr>
              <a:t>Processor-DRAM Memory Gap (latency)</a:t>
            </a:r>
          </a:p>
        </p:txBody>
      </p:sp>
      <p:sp>
        <p:nvSpPr>
          <p:cNvPr id="153915" name="Rectangle 314"/>
          <p:cNvSpPr>
            <a:spLocks noGrp="1" noChangeArrowheads="1"/>
          </p:cNvSpPr>
          <p:nvPr>
            <p:ph type="title"/>
          </p:nvPr>
        </p:nvSpPr>
        <p:spPr>
          <a:xfrm>
            <a:off x="2865438" y="373064"/>
            <a:ext cx="6426200" cy="327025"/>
          </a:xfrm>
        </p:spPr>
        <p:txBody>
          <a:bodyPr>
            <a:normAutofit fontScale="90000"/>
          </a:bodyPr>
          <a:lstStyle/>
          <a:p>
            <a:pPr eaLnBrk="1" hangingPunct="1"/>
            <a:r>
              <a:rPr lang="en-US" sz="2400"/>
              <a:t>Who Cares About the Memory Hierarchy?</a:t>
            </a:r>
          </a:p>
        </p:txBody>
      </p:sp>
    </p:spTree>
    <p:extLst>
      <p:ext uri="{BB962C8B-B14F-4D97-AF65-F5344CB8AC3E}">
        <p14:creationId xmlns:p14="http://schemas.microsoft.com/office/powerpoint/2010/main" val="1791400777"/>
      </p:ext>
    </p:extLst>
  </p:cSld>
  <p:clrMapOvr>
    <a:masterClrMapping/>
  </p:clrMapOvr>
  <p:transition/>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Slide Number Placeholder 4"/>
          <p:cNvSpPr>
            <a:spLocks noGrp="1"/>
          </p:cNvSpPr>
          <p:nvPr>
            <p:ph type="sldNum" sz="quarter" idx="10"/>
          </p:nvPr>
        </p:nvSpPr>
        <p:spPr>
          <a:xfrm>
            <a:off x="8904288" y="6092825"/>
            <a:ext cx="609600" cy="431800"/>
          </a:xfrm>
          <a:noFill/>
        </p:spPr>
        <p:txBody>
          <a:bodyPr/>
          <a:lstStyle/>
          <a:p>
            <a:fld id="{F0ACF649-9431-48A7-913B-E0A20A3A05F4}" type="slidenum">
              <a:rPr lang="it-IT" smtClean="0">
                <a:latin typeface="Arial" pitchFamily="34" charset="0"/>
              </a:rPr>
              <a:pPr/>
              <a:t>116</a:t>
            </a:fld>
            <a:endParaRPr lang="it-IT">
              <a:latin typeface="Arial" pitchFamily="34" charset="0"/>
            </a:endParaRPr>
          </a:p>
        </p:txBody>
      </p:sp>
      <p:sp>
        <p:nvSpPr>
          <p:cNvPr id="154627" name="Rectangle 2"/>
          <p:cNvSpPr>
            <a:spLocks noGrp="1" noChangeArrowheads="1"/>
          </p:cNvSpPr>
          <p:nvPr>
            <p:ph type="title"/>
          </p:nvPr>
        </p:nvSpPr>
        <p:spPr/>
        <p:txBody>
          <a:bodyPr/>
          <a:lstStyle/>
          <a:p>
            <a:pPr eaLnBrk="1" hangingPunct="1"/>
            <a:r>
              <a:rPr lang="en-US" sz="2100"/>
              <a:t>Cache Memory Motivation</a:t>
            </a:r>
          </a:p>
        </p:txBody>
      </p:sp>
      <p:sp>
        <p:nvSpPr>
          <p:cNvPr id="154628" name="Rectangle 3"/>
          <p:cNvSpPr>
            <a:spLocks noGrp="1" noChangeArrowheads="1"/>
          </p:cNvSpPr>
          <p:nvPr>
            <p:ph type="body" idx="1"/>
          </p:nvPr>
        </p:nvSpPr>
        <p:spPr>
          <a:xfrm>
            <a:off x="2209800" y="1524000"/>
            <a:ext cx="7772400" cy="4114800"/>
          </a:xfrm>
        </p:spPr>
        <p:txBody>
          <a:bodyPr/>
          <a:lstStyle/>
          <a:p>
            <a:pPr eaLnBrk="1" hangingPunct="1"/>
            <a:r>
              <a:rPr lang="en-US" sz="2000"/>
              <a:t>Processor speeds are increasing much faster than memory speeds</a:t>
            </a:r>
          </a:p>
          <a:p>
            <a:pPr eaLnBrk="1" hangingPunct="1"/>
            <a:r>
              <a:rPr lang="en-US" sz="2000"/>
              <a:t>Memory speed matters</a:t>
            </a:r>
          </a:p>
          <a:p>
            <a:pPr lvl="1" eaLnBrk="1" hangingPunct="1"/>
            <a:r>
              <a:rPr lang="en-US" sz="1800"/>
              <a:t>Each instruction / data needs to be fetched from memory</a:t>
            </a:r>
          </a:p>
          <a:p>
            <a:pPr lvl="1" eaLnBrk="1" hangingPunct="1"/>
            <a:r>
              <a:rPr lang="en-US" sz="1800"/>
              <a:t>Loads, stores are a significant fraction of instructions</a:t>
            </a:r>
          </a:p>
          <a:p>
            <a:pPr lvl="1" eaLnBrk="1" hangingPunct="1"/>
            <a:r>
              <a:rPr lang="en-US" sz="1800"/>
              <a:t>Amdahl’s Law tells us that increasing processor performance without speeding up memory won’t help much overall</a:t>
            </a:r>
          </a:p>
          <a:p>
            <a:pPr eaLnBrk="1" hangingPunct="1"/>
            <a:r>
              <a:rPr lang="en-US" sz="2000" b="1">
                <a:solidFill>
                  <a:srgbClr val="3456AB"/>
                </a:solidFill>
              </a:rPr>
              <a:t>Locality of references</a:t>
            </a:r>
          </a:p>
          <a:p>
            <a:pPr lvl="1" eaLnBrk="1" hangingPunct="1"/>
            <a:r>
              <a:rPr lang="en-US" sz="1800" b="1">
                <a:solidFill>
                  <a:srgbClr val="3456AB"/>
                </a:solidFill>
              </a:rPr>
              <a:t>Locations that are close together in the address space tend to get referenced close together in time (spatial locality)</a:t>
            </a:r>
          </a:p>
          <a:p>
            <a:pPr lvl="1" eaLnBrk="1" hangingPunct="1"/>
            <a:r>
              <a:rPr lang="en-US" sz="1800" b="1">
                <a:solidFill>
                  <a:srgbClr val="3456AB"/>
                </a:solidFill>
              </a:rPr>
              <a:t>Tend to reference the same memory locations over and over again (temporal locality)</a:t>
            </a:r>
          </a:p>
        </p:txBody>
      </p:sp>
    </p:spTree>
    <p:extLst>
      <p:ext uri="{BB962C8B-B14F-4D97-AF65-F5344CB8AC3E}">
        <p14:creationId xmlns:p14="http://schemas.microsoft.com/office/powerpoint/2010/main" val="3514623241"/>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Slide Number Placeholder 2"/>
          <p:cNvSpPr>
            <a:spLocks noGrp="1"/>
          </p:cNvSpPr>
          <p:nvPr>
            <p:ph type="sldNum" sz="quarter" idx="10"/>
          </p:nvPr>
        </p:nvSpPr>
        <p:spPr>
          <a:xfrm>
            <a:off x="8904288" y="6092825"/>
            <a:ext cx="609600" cy="431800"/>
          </a:xfrm>
          <a:noFill/>
        </p:spPr>
        <p:txBody>
          <a:bodyPr/>
          <a:lstStyle/>
          <a:p>
            <a:fld id="{5A7D1EAB-3823-4DE4-A6C2-58854C7EC71F}" type="slidenum">
              <a:rPr lang="it-IT" smtClean="0">
                <a:latin typeface="Arial" pitchFamily="34" charset="0"/>
              </a:rPr>
              <a:pPr/>
              <a:t>117</a:t>
            </a:fld>
            <a:endParaRPr lang="it-IT">
              <a:latin typeface="Arial" pitchFamily="34" charset="0"/>
            </a:endParaRPr>
          </a:p>
        </p:txBody>
      </p:sp>
      <p:pic>
        <p:nvPicPr>
          <p:cNvPr id="155651" name="Picture 2"/>
          <p:cNvPicPr>
            <a:picLocks noChangeAspect="1" noChangeArrowheads="1"/>
          </p:cNvPicPr>
          <p:nvPr/>
        </p:nvPicPr>
        <p:blipFill>
          <a:blip r:embed="rId2" cstate="print"/>
          <a:srcRect/>
          <a:stretch>
            <a:fillRect/>
          </a:stretch>
        </p:blipFill>
        <p:spPr bwMode="auto">
          <a:xfrm>
            <a:off x="1968501" y="850901"/>
            <a:ext cx="8442325" cy="5180013"/>
          </a:xfrm>
          <a:prstGeom prst="rect">
            <a:avLst/>
          </a:prstGeom>
          <a:noFill/>
          <a:ln w="25400">
            <a:noFill/>
            <a:miter lim="800000"/>
            <a:headEnd/>
            <a:tailEnd/>
          </a:ln>
        </p:spPr>
      </p:pic>
      <p:sp>
        <p:nvSpPr>
          <p:cNvPr id="155652" name="Rectangle 3"/>
          <p:cNvSpPr>
            <a:spLocks noGrp="1" noChangeArrowheads="1"/>
          </p:cNvSpPr>
          <p:nvPr>
            <p:ph type="title" idx="4294967295"/>
          </p:nvPr>
        </p:nvSpPr>
        <p:spPr>
          <a:xfrm>
            <a:off x="2070100" y="38100"/>
            <a:ext cx="8064500" cy="812800"/>
          </a:xfrm>
          <a:noFill/>
        </p:spPr>
        <p:txBody>
          <a:bodyPr vert="horz" lIns="92075" tIns="46038" rIns="92075" bIns="46038" rtlCol="0" anchor="ctr">
            <a:normAutofit/>
          </a:bodyPr>
          <a:lstStyle/>
          <a:p>
            <a:pPr marL="25400">
              <a:tabLst>
                <a:tab pos="317500" algn="l"/>
                <a:tab pos="1231900" algn="l"/>
                <a:tab pos="2146300" algn="l"/>
                <a:tab pos="3060700" algn="l"/>
                <a:tab pos="3975100" algn="l"/>
                <a:tab pos="4889500" algn="l"/>
                <a:tab pos="5803900" algn="l"/>
              </a:tabLst>
            </a:pPr>
            <a:r>
              <a:rPr lang="en-US" smtClean="0"/>
              <a:t>Memory Reference Patterns</a:t>
            </a:r>
          </a:p>
        </p:txBody>
      </p:sp>
      <p:sp>
        <p:nvSpPr>
          <p:cNvPr id="155653" name="Text Box 4"/>
          <p:cNvSpPr txBox="1">
            <a:spLocks noChangeArrowheads="1"/>
          </p:cNvSpPr>
          <p:nvPr/>
        </p:nvSpPr>
        <p:spPr bwMode="auto">
          <a:xfrm>
            <a:off x="5943600" y="6102350"/>
            <a:ext cx="4635500" cy="738664"/>
          </a:xfrm>
          <a:prstGeom prst="rect">
            <a:avLst/>
          </a:prstGeom>
          <a:noFill/>
          <a:ln w="9525">
            <a:noFill/>
            <a:miter lim="800000"/>
            <a:headEnd/>
            <a:tailEnd/>
          </a:ln>
        </p:spPr>
        <p:txBody>
          <a:bodyPr lIns="0" tIns="0" rIns="0" bIns="0">
            <a:spAutoFit/>
          </a:bodyPr>
          <a:lstStyle/>
          <a:p>
            <a:pP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600">
                <a:latin typeface="Times" pitchFamily="18" charset="0"/>
              </a:rPr>
              <a:t>Donald J. Hatfield, Jeanette Gerald: Program Restructuring for Virtual Memory. IBM Systems Journal 10(3): 168-192 (1971)</a:t>
            </a:r>
          </a:p>
        </p:txBody>
      </p:sp>
      <p:sp>
        <p:nvSpPr>
          <p:cNvPr id="155654" name="Text Box 5"/>
          <p:cNvSpPr txBox="1">
            <a:spLocks noChangeArrowheads="1"/>
          </p:cNvSpPr>
          <p:nvPr/>
        </p:nvSpPr>
        <p:spPr bwMode="auto">
          <a:xfrm>
            <a:off x="9713913" y="6045200"/>
            <a:ext cx="533400" cy="165100"/>
          </a:xfrm>
          <a:prstGeom prst="rect">
            <a:avLst/>
          </a:prstGeom>
          <a:noFill/>
          <a:ln w="9525">
            <a:noFill/>
            <a:miter lim="800000"/>
            <a:headEnd/>
            <a:tailEnd/>
          </a:ln>
        </p:spPr>
        <p:txBody>
          <a:bodyPr wrap="none" lIns="0" tIns="0" rIns="0" bIns="0">
            <a:spAutoFit/>
          </a:bodyPr>
          <a:lstStyle/>
          <a:p>
            <a:pPr algn="ctr">
              <a:lnSpc>
                <a:spcPts val="1300"/>
              </a:lnSpc>
              <a:tabLst>
                <a:tab pos="596900" algn="l"/>
                <a:tab pos="1511300" algn="l"/>
                <a:tab pos="2425700" algn="l"/>
                <a:tab pos="3340100" algn="l"/>
                <a:tab pos="4254500" algn="l"/>
                <a:tab pos="5168900" algn="l"/>
                <a:tab pos="6083300" algn="l"/>
                <a:tab pos="6997700" algn="l"/>
              </a:tabLst>
            </a:pPr>
            <a:r>
              <a:rPr lang="en-US" b="1">
                <a:solidFill>
                  <a:srgbClr val="053DE8"/>
                </a:solidFill>
                <a:latin typeface="Helvetica" pitchFamily="34" charset="0"/>
              </a:rPr>
              <a:t>Time</a:t>
            </a:r>
          </a:p>
        </p:txBody>
      </p:sp>
      <p:sp>
        <p:nvSpPr>
          <p:cNvPr id="155655" name="Text Box 6"/>
          <p:cNvSpPr txBox="1">
            <a:spLocks noChangeArrowheads="1"/>
          </p:cNvSpPr>
          <p:nvPr/>
        </p:nvSpPr>
        <p:spPr bwMode="auto">
          <a:xfrm rot="-5400000">
            <a:off x="-508000" y="3163082"/>
            <a:ext cx="4460875" cy="166712"/>
          </a:xfrm>
          <a:prstGeom prst="rect">
            <a:avLst/>
          </a:prstGeom>
          <a:noFill/>
          <a:ln w="9525">
            <a:noFill/>
            <a:miter lim="800000"/>
            <a:headEnd/>
            <a:tailEnd/>
          </a:ln>
        </p:spPr>
        <p:txBody>
          <a:bodyPr lIns="0" tIns="0" rIns="0" bIns="0">
            <a:spAutoFit/>
          </a:bodyPr>
          <a:lstStyle/>
          <a:p>
            <a:pPr algn="ctr">
              <a:lnSpc>
                <a:spcPts val="1300"/>
              </a:lnSpc>
              <a:tabLst>
                <a:tab pos="596900" algn="l"/>
                <a:tab pos="1511300" algn="l"/>
                <a:tab pos="2425700" algn="l"/>
                <a:tab pos="3340100" algn="l"/>
                <a:tab pos="4254500" algn="l"/>
                <a:tab pos="5168900" algn="l"/>
                <a:tab pos="6083300" algn="l"/>
                <a:tab pos="6997700" algn="l"/>
              </a:tabLst>
            </a:pPr>
            <a:r>
              <a:rPr lang="en-US" b="1">
                <a:solidFill>
                  <a:srgbClr val="053DE8"/>
                </a:solidFill>
                <a:latin typeface="Helvetica" pitchFamily="34" charset="0"/>
              </a:rPr>
              <a:t>Memory Address (one dot per access)</a:t>
            </a:r>
          </a:p>
        </p:txBody>
      </p:sp>
      <p:sp>
        <p:nvSpPr>
          <p:cNvPr id="155656" name="Freeform 7"/>
          <p:cNvSpPr>
            <a:spLocks/>
          </p:cNvSpPr>
          <p:nvPr/>
        </p:nvSpPr>
        <p:spPr bwMode="auto">
          <a:xfrm>
            <a:off x="7467600" y="5099050"/>
            <a:ext cx="1270000" cy="749300"/>
          </a:xfrm>
          <a:custGeom>
            <a:avLst/>
            <a:gdLst>
              <a:gd name="T0" fmla="*/ 0 w 10000"/>
              <a:gd name="T1" fmla="*/ 0 h 10000"/>
              <a:gd name="T2" fmla="*/ 2147483647 w 10000"/>
              <a:gd name="T3" fmla="*/ 0 h 10000"/>
              <a:gd name="T4" fmla="*/ 2147483647 w 10000"/>
              <a:gd name="T5" fmla="*/ 2147483647 h 10000"/>
              <a:gd name="T6" fmla="*/ 0 w 10000"/>
              <a:gd name="T7" fmla="*/ 2147483647 h 10000"/>
              <a:gd name="T8" fmla="*/ 0 w 10000"/>
              <a:gd name="T9" fmla="*/ 0 h 10000"/>
              <a:gd name="T10" fmla="*/ 0 60000 65536"/>
              <a:gd name="T11" fmla="*/ 0 60000 65536"/>
              <a:gd name="T12" fmla="*/ 0 60000 65536"/>
              <a:gd name="T13" fmla="*/ 0 60000 65536"/>
              <a:gd name="T14" fmla="*/ 0 60000 65536"/>
              <a:gd name="T15" fmla="*/ 0 w 10000"/>
              <a:gd name="T16" fmla="*/ 0 h 10000"/>
              <a:gd name="T17" fmla="*/ 10000 w 10000"/>
              <a:gd name="T18" fmla="*/ 10000 h 10000"/>
            </a:gdLst>
            <a:ahLst/>
            <a:cxnLst>
              <a:cxn ang="T10">
                <a:pos x="T0" y="T1"/>
              </a:cxn>
              <a:cxn ang="T11">
                <a:pos x="T2" y="T3"/>
              </a:cxn>
              <a:cxn ang="T12">
                <a:pos x="T4" y="T5"/>
              </a:cxn>
              <a:cxn ang="T13">
                <a:pos x="T6" y="T7"/>
              </a:cxn>
              <a:cxn ang="T14">
                <a:pos x="T8" y="T9"/>
              </a:cxn>
            </a:cxnLst>
            <a:rect l="T15" t="T16" r="T17" b="T18"/>
            <a:pathLst>
              <a:path w="10000" h="10000">
                <a:moveTo>
                  <a:pt x="0" y="0"/>
                </a:moveTo>
                <a:lnTo>
                  <a:pt x="10000" y="0"/>
                </a:lnTo>
                <a:lnTo>
                  <a:pt x="10000" y="10000"/>
                </a:lnTo>
                <a:lnTo>
                  <a:pt x="0" y="10000"/>
                </a:lnTo>
                <a:close/>
                <a:moveTo>
                  <a:pt x="0" y="0"/>
                </a:moveTo>
              </a:path>
            </a:pathLst>
          </a:custGeom>
          <a:solidFill>
            <a:schemeClr val="accent1"/>
          </a:solidFill>
          <a:ln w="9525">
            <a:solidFill>
              <a:srgbClr val="FFFFFF"/>
            </a:solidFill>
            <a:round/>
            <a:headEnd/>
            <a:tailEnd/>
          </a:ln>
        </p:spPr>
        <p:txBody>
          <a:bodyPr/>
          <a:lstStyle/>
          <a:p>
            <a:endParaRPr lang="en-US"/>
          </a:p>
        </p:txBody>
      </p:sp>
      <p:grpSp>
        <p:nvGrpSpPr>
          <p:cNvPr id="2" name="Group 8"/>
          <p:cNvGrpSpPr>
            <a:grpSpLocks/>
          </p:cNvGrpSpPr>
          <p:nvPr/>
        </p:nvGrpSpPr>
        <p:grpSpPr bwMode="auto">
          <a:xfrm>
            <a:off x="5511801" y="4635500"/>
            <a:ext cx="5014913" cy="1282700"/>
            <a:chOff x="2198" y="2555"/>
            <a:chExt cx="3159" cy="808"/>
          </a:xfrm>
        </p:grpSpPr>
        <p:sp>
          <p:nvSpPr>
            <p:cNvPr id="1183753" name="Freeform 9"/>
            <p:cNvSpPr>
              <a:spLocks/>
            </p:cNvSpPr>
            <p:nvPr/>
          </p:nvSpPr>
          <p:spPr bwMode="auto">
            <a:xfrm>
              <a:off x="2198" y="2555"/>
              <a:ext cx="639" cy="440"/>
            </a:xfrm>
            <a:custGeom>
              <a:avLst/>
              <a:gdLst/>
              <a:ahLst/>
              <a:cxnLst>
                <a:cxn ang="0">
                  <a:pos x="7777" y="1334"/>
                </a:cxn>
                <a:cxn ang="0">
                  <a:pos x="7777" y="7777"/>
                </a:cxn>
                <a:cxn ang="0">
                  <a:pos x="1334" y="7777"/>
                </a:cxn>
                <a:cxn ang="0">
                  <a:pos x="1334" y="1334"/>
                </a:cxn>
                <a:cxn ang="0">
                  <a:pos x="7777" y="1334"/>
                </a:cxn>
                <a:cxn ang="0">
                  <a:pos x="7777" y="1334"/>
                </a:cxn>
              </a:cxnLst>
              <a:rect l="0" t="0" r="r" b="b"/>
              <a:pathLst>
                <a:path w="9111" h="9111">
                  <a:moveTo>
                    <a:pt x="7777" y="1334"/>
                  </a:moveTo>
                  <a:cubicBezTo>
                    <a:pt x="9556" y="3113"/>
                    <a:pt x="9556" y="5998"/>
                    <a:pt x="7777" y="7777"/>
                  </a:cubicBezTo>
                  <a:cubicBezTo>
                    <a:pt x="5998" y="9556"/>
                    <a:pt x="3113" y="9556"/>
                    <a:pt x="1334" y="7777"/>
                  </a:cubicBezTo>
                  <a:cubicBezTo>
                    <a:pt x="-445" y="5998"/>
                    <a:pt x="-445" y="3113"/>
                    <a:pt x="1334" y="1334"/>
                  </a:cubicBezTo>
                  <a:cubicBezTo>
                    <a:pt x="3113" y="-445"/>
                    <a:pt x="5998" y="-445"/>
                    <a:pt x="7777" y="1334"/>
                  </a:cubicBezTo>
                  <a:close/>
                  <a:moveTo>
                    <a:pt x="7777" y="1334"/>
                  </a:moveTo>
                </a:path>
              </a:pathLst>
            </a:custGeom>
            <a:noFill/>
            <a:ln w="25400">
              <a:solidFill>
                <a:srgbClr val="053DE8"/>
              </a:solidFill>
              <a:prstDash val="solid"/>
              <a:round/>
              <a:headEnd/>
              <a:tailEnd/>
            </a:ln>
            <a:effectLst>
              <a:outerShdw dist="63499" dir="2339991" algn="ctr" rotWithShape="0">
                <a:srgbClr val="0D0D0D">
                  <a:alpha val="50000"/>
                </a:srgbClr>
              </a:outerShdw>
            </a:effectLst>
          </p:spPr>
          <p:txBody>
            <a:bodyPr/>
            <a:lstStyle/>
            <a:p>
              <a:pPr>
                <a:spcBef>
                  <a:spcPct val="50000"/>
                </a:spcBef>
                <a:defRPr/>
              </a:pPr>
              <a:endParaRPr lang="en-US" sz="1600" b="1">
                <a:solidFill>
                  <a:schemeClr val="hlink"/>
                </a:solidFill>
                <a:latin typeface="Arial" charset="0"/>
                <a:ea typeface="ＭＳ Ｐゴシック" pitchFamily="-112" charset="-128"/>
              </a:endParaRPr>
            </a:p>
          </p:txBody>
        </p:sp>
        <p:sp>
          <p:nvSpPr>
            <p:cNvPr id="1183754" name="Line 10"/>
            <p:cNvSpPr>
              <a:spLocks noChangeShapeType="1"/>
            </p:cNvSpPr>
            <p:nvPr/>
          </p:nvSpPr>
          <p:spPr bwMode="auto">
            <a:xfrm rot="10800000">
              <a:off x="2846" y="2923"/>
              <a:ext cx="576" cy="120"/>
            </a:xfrm>
            <a:prstGeom prst="line">
              <a:avLst/>
            </a:prstGeom>
            <a:noFill/>
            <a:ln w="25400">
              <a:solidFill>
                <a:srgbClr val="053DE8"/>
              </a:solidFill>
              <a:round/>
              <a:headEnd/>
              <a:tailEnd type="stealth" w="med" len="med"/>
            </a:ln>
            <a:effectLst>
              <a:outerShdw dist="76199" dir="3420002" algn="ctr" rotWithShape="0">
                <a:srgbClr val="053DE8">
                  <a:alpha val="25000"/>
                </a:srgbClr>
              </a:outerShdw>
            </a:effectLst>
          </p:spPr>
          <p:txBody>
            <a:bodyPr/>
            <a:lstStyle/>
            <a:p>
              <a:pPr>
                <a:spcBef>
                  <a:spcPct val="50000"/>
                </a:spcBef>
                <a:defRPr/>
              </a:pPr>
              <a:endParaRPr lang="en-US" sz="1600" b="1">
                <a:solidFill>
                  <a:schemeClr val="hlink"/>
                </a:solidFill>
                <a:latin typeface="Arial" charset="0"/>
                <a:ea typeface="ＭＳ Ｐゴシック" pitchFamily="-112" charset="-128"/>
              </a:endParaRPr>
            </a:p>
          </p:txBody>
        </p:sp>
        <p:sp>
          <p:nvSpPr>
            <p:cNvPr id="1183755" name="Line 11"/>
            <p:cNvSpPr>
              <a:spLocks noChangeShapeType="1"/>
            </p:cNvSpPr>
            <p:nvPr/>
          </p:nvSpPr>
          <p:spPr bwMode="auto">
            <a:xfrm>
              <a:off x="4222" y="3019"/>
              <a:ext cx="448" cy="104"/>
            </a:xfrm>
            <a:prstGeom prst="line">
              <a:avLst/>
            </a:prstGeom>
            <a:noFill/>
            <a:ln w="25400">
              <a:solidFill>
                <a:srgbClr val="053DE8"/>
              </a:solidFill>
              <a:round/>
              <a:headEnd/>
              <a:tailEnd type="stealth" w="med" len="med"/>
            </a:ln>
            <a:effectLst>
              <a:outerShdw dist="76199" dir="3420002" algn="ctr" rotWithShape="0">
                <a:srgbClr val="053DE8">
                  <a:alpha val="25000"/>
                </a:srgbClr>
              </a:outerShdw>
            </a:effectLst>
          </p:spPr>
          <p:txBody>
            <a:bodyPr/>
            <a:lstStyle/>
            <a:p>
              <a:pPr>
                <a:spcBef>
                  <a:spcPct val="50000"/>
                </a:spcBef>
                <a:defRPr/>
              </a:pPr>
              <a:endParaRPr lang="en-US" sz="1600" b="1">
                <a:solidFill>
                  <a:schemeClr val="hlink"/>
                </a:solidFill>
                <a:latin typeface="Arial" charset="0"/>
                <a:ea typeface="ＭＳ Ｐゴシック" pitchFamily="-112" charset="-128"/>
              </a:endParaRPr>
            </a:p>
          </p:txBody>
        </p:sp>
        <p:sp>
          <p:nvSpPr>
            <p:cNvPr id="1183756" name="Freeform 12"/>
            <p:cNvSpPr>
              <a:spLocks/>
            </p:cNvSpPr>
            <p:nvPr/>
          </p:nvSpPr>
          <p:spPr bwMode="auto">
            <a:xfrm>
              <a:off x="4718" y="2763"/>
              <a:ext cx="639" cy="600"/>
            </a:xfrm>
            <a:custGeom>
              <a:avLst/>
              <a:gdLst/>
              <a:ahLst/>
              <a:cxnLst>
                <a:cxn ang="0">
                  <a:pos x="7777" y="1334"/>
                </a:cxn>
                <a:cxn ang="0">
                  <a:pos x="7777" y="7777"/>
                </a:cxn>
                <a:cxn ang="0">
                  <a:pos x="1334" y="7777"/>
                </a:cxn>
                <a:cxn ang="0">
                  <a:pos x="1334" y="1334"/>
                </a:cxn>
                <a:cxn ang="0">
                  <a:pos x="7777" y="1334"/>
                </a:cxn>
                <a:cxn ang="0">
                  <a:pos x="7777" y="1334"/>
                </a:cxn>
              </a:cxnLst>
              <a:rect l="0" t="0" r="r" b="b"/>
              <a:pathLst>
                <a:path w="9111" h="9111">
                  <a:moveTo>
                    <a:pt x="7777" y="1334"/>
                  </a:moveTo>
                  <a:cubicBezTo>
                    <a:pt x="9556" y="3113"/>
                    <a:pt x="9556" y="5998"/>
                    <a:pt x="7777" y="7777"/>
                  </a:cubicBezTo>
                  <a:cubicBezTo>
                    <a:pt x="5998" y="9556"/>
                    <a:pt x="3113" y="9556"/>
                    <a:pt x="1334" y="7777"/>
                  </a:cubicBezTo>
                  <a:cubicBezTo>
                    <a:pt x="-445" y="5998"/>
                    <a:pt x="-445" y="3113"/>
                    <a:pt x="1334" y="1334"/>
                  </a:cubicBezTo>
                  <a:cubicBezTo>
                    <a:pt x="3113" y="-445"/>
                    <a:pt x="5998" y="-445"/>
                    <a:pt x="7777" y="1334"/>
                  </a:cubicBezTo>
                  <a:close/>
                  <a:moveTo>
                    <a:pt x="7777" y="1334"/>
                  </a:moveTo>
                </a:path>
              </a:pathLst>
            </a:custGeom>
            <a:noFill/>
            <a:ln w="25400">
              <a:solidFill>
                <a:srgbClr val="053DE8"/>
              </a:solidFill>
              <a:prstDash val="solid"/>
              <a:round/>
              <a:headEnd/>
              <a:tailEnd/>
            </a:ln>
            <a:effectLst>
              <a:outerShdw dist="63499" dir="2339991" algn="ctr" rotWithShape="0">
                <a:srgbClr val="0D0D0D">
                  <a:alpha val="50000"/>
                </a:srgbClr>
              </a:outerShdw>
            </a:effectLst>
          </p:spPr>
          <p:txBody>
            <a:bodyPr/>
            <a:lstStyle/>
            <a:p>
              <a:pPr>
                <a:spcBef>
                  <a:spcPct val="50000"/>
                </a:spcBef>
                <a:defRPr/>
              </a:pPr>
              <a:endParaRPr lang="en-US" sz="1600" b="1">
                <a:solidFill>
                  <a:schemeClr val="hlink"/>
                </a:solidFill>
                <a:latin typeface="Arial" charset="0"/>
                <a:ea typeface="ＭＳ Ｐゴシック" pitchFamily="-112" charset="-128"/>
              </a:endParaRPr>
            </a:p>
          </p:txBody>
        </p:sp>
        <p:sp>
          <p:nvSpPr>
            <p:cNvPr id="155671" name="Text Box 13"/>
            <p:cNvSpPr txBox="1">
              <a:spLocks noChangeArrowheads="1"/>
            </p:cNvSpPr>
            <p:nvPr/>
          </p:nvSpPr>
          <p:spPr bwMode="auto">
            <a:xfrm>
              <a:off x="3242" y="2817"/>
              <a:ext cx="1172" cy="504"/>
            </a:xfrm>
            <a:prstGeom prst="rect">
              <a:avLst/>
            </a:prstGeom>
            <a:noFill/>
            <a:ln w="9525">
              <a:noFill/>
              <a:miter lim="800000"/>
              <a:headEnd/>
              <a:tailEnd/>
            </a:ln>
          </p:spPr>
          <p:txBody>
            <a:bodyPr lIns="0" tIns="0" rIns="0" bIns="0">
              <a:spAutoFit/>
            </a:bodyPr>
            <a:lstStyle/>
            <a:p>
              <a:pPr algn="ct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2600" b="1" dirty="0">
                  <a:solidFill>
                    <a:schemeClr val="bg1"/>
                  </a:solidFill>
                  <a:latin typeface="Marker Felt" pitchFamily="34" charset="0"/>
                </a:rPr>
                <a:t>Spatial</a:t>
              </a:r>
            </a:p>
            <a:p>
              <a:pPr algn="ct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2600" b="1" dirty="0">
                  <a:solidFill>
                    <a:schemeClr val="bg1"/>
                  </a:solidFill>
                  <a:latin typeface="Marker Felt" pitchFamily="34" charset="0"/>
                </a:rPr>
                <a:t>Locality</a:t>
              </a:r>
            </a:p>
          </p:txBody>
        </p:sp>
      </p:grpSp>
      <p:sp>
        <p:nvSpPr>
          <p:cNvPr id="155658" name="Freeform 14"/>
          <p:cNvSpPr>
            <a:spLocks/>
          </p:cNvSpPr>
          <p:nvPr/>
        </p:nvSpPr>
        <p:spPr bwMode="auto">
          <a:xfrm>
            <a:off x="8877300" y="2546350"/>
            <a:ext cx="1416050" cy="749300"/>
          </a:xfrm>
          <a:custGeom>
            <a:avLst/>
            <a:gdLst>
              <a:gd name="T0" fmla="*/ 0 w 10000"/>
              <a:gd name="T1" fmla="*/ 0 h 10000"/>
              <a:gd name="T2" fmla="*/ 2147483647 w 10000"/>
              <a:gd name="T3" fmla="*/ 0 h 10000"/>
              <a:gd name="T4" fmla="*/ 2147483647 w 10000"/>
              <a:gd name="T5" fmla="*/ 2147483647 h 10000"/>
              <a:gd name="T6" fmla="*/ 0 w 10000"/>
              <a:gd name="T7" fmla="*/ 2147483647 h 10000"/>
              <a:gd name="T8" fmla="*/ 0 w 10000"/>
              <a:gd name="T9" fmla="*/ 0 h 10000"/>
              <a:gd name="T10" fmla="*/ 0 60000 65536"/>
              <a:gd name="T11" fmla="*/ 0 60000 65536"/>
              <a:gd name="T12" fmla="*/ 0 60000 65536"/>
              <a:gd name="T13" fmla="*/ 0 60000 65536"/>
              <a:gd name="T14" fmla="*/ 0 60000 65536"/>
              <a:gd name="T15" fmla="*/ 0 w 10000"/>
              <a:gd name="T16" fmla="*/ 0 h 10000"/>
              <a:gd name="T17" fmla="*/ 10000 w 10000"/>
              <a:gd name="T18" fmla="*/ 10000 h 10000"/>
            </a:gdLst>
            <a:ahLst/>
            <a:cxnLst>
              <a:cxn ang="T10">
                <a:pos x="T0" y="T1"/>
              </a:cxn>
              <a:cxn ang="T11">
                <a:pos x="T2" y="T3"/>
              </a:cxn>
              <a:cxn ang="T12">
                <a:pos x="T4" y="T5"/>
              </a:cxn>
              <a:cxn ang="T13">
                <a:pos x="T6" y="T7"/>
              </a:cxn>
              <a:cxn ang="T14">
                <a:pos x="T8" y="T9"/>
              </a:cxn>
            </a:cxnLst>
            <a:rect l="T15" t="T16" r="T17" b="T18"/>
            <a:pathLst>
              <a:path w="10000" h="10000">
                <a:moveTo>
                  <a:pt x="0" y="0"/>
                </a:moveTo>
                <a:lnTo>
                  <a:pt x="10000" y="0"/>
                </a:lnTo>
                <a:lnTo>
                  <a:pt x="10000" y="10000"/>
                </a:lnTo>
                <a:lnTo>
                  <a:pt x="0" y="10000"/>
                </a:lnTo>
                <a:close/>
                <a:moveTo>
                  <a:pt x="0" y="0"/>
                </a:moveTo>
              </a:path>
            </a:pathLst>
          </a:custGeom>
          <a:solidFill>
            <a:schemeClr val="accent1"/>
          </a:solidFill>
          <a:ln w="9525">
            <a:solidFill>
              <a:srgbClr val="FFFFFF"/>
            </a:solidFill>
            <a:round/>
            <a:headEnd/>
            <a:tailEnd/>
          </a:ln>
        </p:spPr>
        <p:txBody>
          <a:bodyPr/>
          <a:lstStyle/>
          <a:p>
            <a:endParaRPr lang="en-US"/>
          </a:p>
        </p:txBody>
      </p:sp>
      <p:grpSp>
        <p:nvGrpSpPr>
          <p:cNvPr id="3" name="Group 15"/>
          <p:cNvGrpSpPr>
            <a:grpSpLocks/>
          </p:cNvGrpSpPr>
          <p:nvPr/>
        </p:nvGrpSpPr>
        <p:grpSpPr bwMode="auto">
          <a:xfrm>
            <a:off x="5727700" y="2536825"/>
            <a:ext cx="4762500" cy="800100"/>
            <a:chOff x="2317" y="1398"/>
            <a:chExt cx="3000" cy="504"/>
          </a:xfrm>
        </p:grpSpPr>
        <p:sp>
          <p:nvSpPr>
            <p:cNvPr id="1183760" name="Freeform 16"/>
            <p:cNvSpPr>
              <a:spLocks/>
            </p:cNvSpPr>
            <p:nvPr/>
          </p:nvSpPr>
          <p:spPr bwMode="auto">
            <a:xfrm>
              <a:off x="2317" y="1552"/>
              <a:ext cx="1735" cy="216"/>
            </a:xfrm>
            <a:custGeom>
              <a:avLst/>
              <a:gdLst/>
              <a:ahLst/>
              <a:cxnLst>
                <a:cxn ang="0">
                  <a:pos x="7777" y="1334"/>
                </a:cxn>
                <a:cxn ang="0">
                  <a:pos x="7777" y="7777"/>
                </a:cxn>
                <a:cxn ang="0">
                  <a:pos x="1334" y="7777"/>
                </a:cxn>
                <a:cxn ang="0">
                  <a:pos x="1334" y="1334"/>
                </a:cxn>
                <a:cxn ang="0">
                  <a:pos x="7777" y="1334"/>
                </a:cxn>
                <a:cxn ang="0">
                  <a:pos x="7777" y="1334"/>
                </a:cxn>
              </a:cxnLst>
              <a:rect l="0" t="0" r="r" b="b"/>
              <a:pathLst>
                <a:path w="9111" h="9111">
                  <a:moveTo>
                    <a:pt x="7777" y="1334"/>
                  </a:moveTo>
                  <a:cubicBezTo>
                    <a:pt x="9556" y="3113"/>
                    <a:pt x="9556" y="5998"/>
                    <a:pt x="7777" y="7777"/>
                  </a:cubicBezTo>
                  <a:cubicBezTo>
                    <a:pt x="5998" y="9556"/>
                    <a:pt x="3113" y="9556"/>
                    <a:pt x="1334" y="7777"/>
                  </a:cubicBezTo>
                  <a:cubicBezTo>
                    <a:pt x="-445" y="5998"/>
                    <a:pt x="-445" y="3113"/>
                    <a:pt x="1334" y="1334"/>
                  </a:cubicBezTo>
                  <a:cubicBezTo>
                    <a:pt x="3113" y="-445"/>
                    <a:pt x="5998" y="-445"/>
                    <a:pt x="7777" y="1334"/>
                  </a:cubicBezTo>
                  <a:close/>
                  <a:moveTo>
                    <a:pt x="7777" y="1334"/>
                  </a:moveTo>
                </a:path>
              </a:pathLst>
            </a:custGeom>
            <a:noFill/>
            <a:ln w="25400">
              <a:solidFill>
                <a:srgbClr val="053DE8"/>
              </a:solidFill>
              <a:prstDash val="solid"/>
              <a:round/>
              <a:headEnd/>
              <a:tailEnd/>
            </a:ln>
            <a:effectLst>
              <a:outerShdw dist="63499" dir="2339991" algn="ctr" rotWithShape="0">
                <a:srgbClr val="0D0D0D">
                  <a:alpha val="50000"/>
                </a:srgbClr>
              </a:outerShdw>
            </a:effectLst>
          </p:spPr>
          <p:txBody>
            <a:bodyPr/>
            <a:lstStyle/>
            <a:p>
              <a:pPr>
                <a:spcBef>
                  <a:spcPct val="50000"/>
                </a:spcBef>
                <a:defRPr/>
              </a:pPr>
              <a:endParaRPr lang="en-US" sz="1600" b="1">
                <a:solidFill>
                  <a:schemeClr val="hlink"/>
                </a:solidFill>
                <a:latin typeface="Arial" charset="0"/>
                <a:ea typeface="ＭＳ Ｐゴシック" pitchFamily="-112" charset="-128"/>
              </a:endParaRPr>
            </a:p>
          </p:txBody>
        </p:sp>
        <p:sp>
          <p:nvSpPr>
            <p:cNvPr id="1183761" name="Line 17"/>
            <p:cNvSpPr>
              <a:spLocks noChangeShapeType="1"/>
            </p:cNvSpPr>
            <p:nvPr/>
          </p:nvSpPr>
          <p:spPr bwMode="auto">
            <a:xfrm flipH="1">
              <a:off x="4077" y="1488"/>
              <a:ext cx="208" cy="152"/>
            </a:xfrm>
            <a:prstGeom prst="line">
              <a:avLst/>
            </a:prstGeom>
            <a:noFill/>
            <a:ln w="25400">
              <a:solidFill>
                <a:srgbClr val="053DE8"/>
              </a:solidFill>
              <a:round/>
              <a:headEnd/>
              <a:tailEnd type="stealth" w="med" len="med"/>
            </a:ln>
            <a:effectLst>
              <a:outerShdw dist="76199" dir="3420002" algn="ctr" rotWithShape="0">
                <a:srgbClr val="053DE8">
                  <a:alpha val="25000"/>
                </a:srgbClr>
              </a:outerShdw>
            </a:effectLst>
          </p:spPr>
          <p:txBody>
            <a:bodyPr/>
            <a:lstStyle/>
            <a:p>
              <a:pPr>
                <a:spcBef>
                  <a:spcPct val="50000"/>
                </a:spcBef>
                <a:defRPr/>
              </a:pPr>
              <a:endParaRPr lang="en-US" sz="1600" b="1">
                <a:solidFill>
                  <a:schemeClr val="hlink"/>
                </a:solidFill>
                <a:latin typeface="Arial" charset="0"/>
                <a:ea typeface="ＭＳ Ｐゴシック" pitchFamily="-112" charset="-128"/>
              </a:endParaRPr>
            </a:p>
          </p:txBody>
        </p:sp>
        <p:sp>
          <p:nvSpPr>
            <p:cNvPr id="155666" name="Text Box 18"/>
            <p:cNvSpPr txBox="1">
              <a:spLocks noChangeArrowheads="1"/>
            </p:cNvSpPr>
            <p:nvPr/>
          </p:nvSpPr>
          <p:spPr bwMode="auto">
            <a:xfrm>
              <a:off x="4145" y="1398"/>
              <a:ext cx="1172" cy="504"/>
            </a:xfrm>
            <a:prstGeom prst="rect">
              <a:avLst/>
            </a:prstGeom>
            <a:noFill/>
            <a:ln w="9525">
              <a:noFill/>
              <a:miter lim="800000"/>
              <a:headEnd/>
              <a:tailEnd/>
            </a:ln>
          </p:spPr>
          <p:txBody>
            <a:bodyPr lIns="0" tIns="0" rIns="0" bIns="0">
              <a:spAutoFit/>
            </a:bodyPr>
            <a:lstStyle/>
            <a:p>
              <a:pPr algn="ct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2600" b="1" dirty="0">
                  <a:solidFill>
                    <a:schemeClr val="bg1"/>
                  </a:solidFill>
                  <a:latin typeface="Marker Felt" pitchFamily="34" charset="0"/>
                </a:rPr>
                <a:t>Temporal</a:t>
              </a:r>
            </a:p>
            <a:p>
              <a:pPr algn="ct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2600" b="1" dirty="0">
                  <a:solidFill>
                    <a:schemeClr val="bg1"/>
                  </a:solidFill>
                  <a:latin typeface="Marker Felt" pitchFamily="34" charset="0"/>
                </a:rPr>
                <a:t> Locality</a:t>
              </a:r>
            </a:p>
          </p:txBody>
        </p:sp>
      </p:grpSp>
      <p:grpSp>
        <p:nvGrpSpPr>
          <p:cNvPr id="4" name="Group 19"/>
          <p:cNvGrpSpPr>
            <a:grpSpLocks/>
          </p:cNvGrpSpPr>
          <p:nvPr/>
        </p:nvGrpSpPr>
        <p:grpSpPr bwMode="auto">
          <a:xfrm>
            <a:off x="2247900" y="841376"/>
            <a:ext cx="7392988" cy="949325"/>
            <a:chOff x="456" y="530"/>
            <a:chExt cx="4657" cy="598"/>
          </a:xfrm>
        </p:grpSpPr>
        <p:sp>
          <p:nvSpPr>
            <p:cNvPr id="1183764" name="Freeform 20"/>
            <p:cNvSpPr>
              <a:spLocks/>
            </p:cNvSpPr>
            <p:nvPr/>
          </p:nvSpPr>
          <p:spPr bwMode="auto">
            <a:xfrm>
              <a:off x="456" y="720"/>
              <a:ext cx="2351" cy="408"/>
            </a:xfrm>
            <a:custGeom>
              <a:avLst/>
              <a:gdLst/>
              <a:ahLst/>
              <a:cxnLst>
                <a:cxn ang="0">
                  <a:pos x="7777" y="1334"/>
                </a:cxn>
                <a:cxn ang="0">
                  <a:pos x="7777" y="7777"/>
                </a:cxn>
                <a:cxn ang="0">
                  <a:pos x="1334" y="7777"/>
                </a:cxn>
                <a:cxn ang="0">
                  <a:pos x="1334" y="1334"/>
                </a:cxn>
                <a:cxn ang="0">
                  <a:pos x="7777" y="1334"/>
                </a:cxn>
                <a:cxn ang="0">
                  <a:pos x="7777" y="1334"/>
                </a:cxn>
              </a:cxnLst>
              <a:rect l="0" t="0" r="r" b="b"/>
              <a:pathLst>
                <a:path w="9111" h="9111">
                  <a:moveTo>
                    <a:pt x="7777" y="1334"/>
                  </a:moveTo>
                  <a:cubicBezTo>
                    <a:pt x="9556" y="3113"/>
                    <a:pt x="9556" y="5998"/>
                    <a:pt x="7777" y="7777"/>
                  </a:cubicBezTo>
                  <a:cubicBezTo>
                    <a:pt x="5998" y="9556"/>
                    <a:pt x="3113" y="9556"/>
                    <a:pt x="1334" y="7777"/>
                  </a:cubicBezTo>
                  <a:cubicBezTo>
                    <a:pt x="-445" y="5998"/>
                    <a:pt x="-445" y="3113"/>
                    <a:pt x="1334" y="1334"/>
                  </a:cubicBezTo>
                  <a:cubicBezTo>
                    <a:pt x="3113" y="-445"/>
                    <a:pt x="5998" y="-445"/>
                    <a:pt x="7777" y="1334"/>
                  </a:cubicBezTo>
                  <a:close/>
                  <a:moveTo>
                    <a:pt x="7777" y="1334"/>
                  </a:moveTo>
                </a:path>
              </a:pathLst>
            </a:custGeom>
            <a:noFill/>
            <a:ln w="25400">
              <a:solidFill>
                <a:srgbClr val="053DE8"/>
              </a:solidFill>
              <a:prstDash val="solid"/>
              <a:round/>
              <a:headEnd/>
              <a:tailEnd/>
            </a:ln>
            <a:effectLst>
              <a:outerShdw dist="63499" dir="2339991" algn="ctr" rotWithShape="0">
                <a:srgbClr val="0D0D0D">
                  <a:alpha val="50000"/>
                </a:srgbClr>
              </a:outerShdw>
            </a:effectLst>
          </p:spPr>
          <p:txBody>
            <a:bodyPr/>
            <a:lstStyle/>
            <a:p>
              <a:pPr>
                <a:spcBef>
                  <a:spcPct val="50000"/>
                </a:spcBef>
                <a:defRPr/>
              </a:pPr>
              <a:endParaRPr lang="en-US" sz="1600" b="1">
                <a:solidFill>
                  <a:schemeClr val="hlink"/>
                </a:solidFill>
                <a:latin typeface="Arial" charset="0"/>
                <a:ea typeface="ＭＳ Ｐゴシック" pitchFamily="-112" charset="-128"/>
              </a:endParaRPr>
            </a:p>
          </p:txBody>
        </p:sp>
        <p:sp>
          <p:nvSpPr>
            <p:cNvPr id="1183765" name="Line 21"/>
            <p:cNvSpPr>
              <a:spLocks noChangeShapeType="1"/>
            </p:cNvSpPr>
            <p:nvPr/>
          </p:nvSpPr>
          <p:spPr bwMode="auto">
            <a:xfrm flipH="1">
              <a:off x="2712" y="632"/>
              <a:ext cx="208" cy="152"/>
            </a:xfrm>
            <a:prstGeom prst="line">
              <a:avLst/>
            </a:prstGeom>
            <a:noFill/>
            <a:ln w="25400">
              <a:solidFill>
                <a:srgbClr val="053DE8"/>
              </a:solidFill>
              <a:round/>
              <a:headEnd/>
              <a:tailEnd type="stealth" w="med" len="med"/>
            </a:ln>
            <a:effectLst>
              <a:outerShdw dist="76199" dir="3420002" algn="ctr" rotWithShape="0">
                <a:srgbClr val="053DE8">
                  <a:alpha val="25000"/>
                </a:srgbClr>
              </a:outerShdw>
            </a:effectLst>
          </p:spPr>
          <p:txBody>
            <a:bodyPr/>
            <a:lstStyle/>
            <a:p>
              <a:pPr>
                <a:spcBef>
                  <a:spcPct val="50000"/>
                </a:spcBef>
                <a:defRPr/>
              </a:pPr>
              <a:endParaRPr lang="en-US" sz="1600" b="1">
                <a:solidFill>
                  <a:schemeClr val="hlink"/>
                </a:solidFill>
                <a:latin typeface="Arial" charset="0"/>
                <a:ea typeface="ＭＳ Ｐゴシック" pitchFamily="-112" charset="-128"/>
              </a:endParaRPr>
            </a:p>
          </p:txBody>
        </p:sp>
        <p:sp>
          <p:nvSpPr>
            <p:cNvPr id="155663" name="Text Box 22"/>
            <p:cNvSpPr txBox="1">
              <a:spLocks noChangeArrowheads="1"/>
            </p:cNvSpPr>
            <p:nvPr/>
          </p:nvSpPr>
          <p:spPr bwMode="auto">
            <a:xfrm>
              <a:off x="2902" y="530"/>
              <a:ext cx="2211" cy="250"/>
            </a:xfrm>
            <a:prstGeom prst="rect">
              <a:avLst/>
            </a:prstGeom>
            <a:noFill/>
            <a:ln w="9525">
              <a:noFill/>
              <a:miter lim="800000"/>
              <a:headEnd/>
              <a:tailEnd/>
            </a:ln>
          </p:spPr>
          <p:txBody>
            <a:bodyPr lIns="0" tIns="0" rIns="0" bIns="0">
              <a:spAutoFit/>
            </a:bodyPr>
            <a:lstStyle/>
            <a:p>
              <a:pPr algn="ct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2600" b="1">
                  <a:solidFill>
                    <a:srgbClr val="053DE8"/>
                  </a:solidFill>
                  <a:latin typeface="Marker Felt" pitchFamily="34" charset="0"/>
                </a:rPr>
                <a:t>Bad </a:t>
              </a:r>
              <a:r>
                <a:rPr lang="en-US" b="1">
                  <a:solidFill>
                    <a:srgbClr val="053DE8"/>
                  </a:solidFill>
                  <a:latin typeface="Arial" pitchFamily="34" charset="0"/>
                </a:rPr>
                <a:t>locality behavior</a:t>
              </a:r>
              <a:r>
                <a:rPr lang="en-US" sz="1600" b="1">
                  <a:solidFill>
                    <a:schemeClr val="hlink"/>
                  </a:solidFill>
                  <a:latin typeface="Arial" pitchFamily="34" charset="0"/>
                </a:rPr>
                <a:t> </a:t>
              </a:r>
            </a:p>
          </p:txBody>
        </p:sp>
      </p:grpSp>
    </p:spTree>
    <p:extLst>
      <p:ext uri="{BB962C8B-B14F-4D97-AF65-F5344CB8AC3E}">
        <p14:creationId xmlns:p14="http://schemas.microsoft.com/office/powerpoint/2010/main" val="113434502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Slide Number Placeholder 2"/>
          <p:cNvSpPr>
            <a:spLocks noGrp="1"/>
          </p:cNvSpPr>
          <p:nvPr>
            <p:ph type="sldNum" sz="quarter" idx="10"/>
          </p:nvPr>
        </p:nvSpPr>
        <p:spPr>
          <a:xfrm>
            <a:off x="8904288" y="6092825"/>
            <a:ext cx="609600" cy="431800"/>
          </a:xfrm>
          <a:noFill/>
        </p:spPr>
        <p:txBody>
          <a:bodyPr/>
          <a:lstStyle/>
          <a:p>
            <a:fld id="{6B1A2B2B-43B6-46E4-8DFE-E5590F4A172E}" type="slidenum">
              <a:rPr lang="it-IT" smtClean="0">
                <a:latin typeface="Arial" pitchFamily="34" charset="0"/>
              </a:rPr>
              <a:pPr/>
              <a:t>118</a:t>
            </a:fld>
            <a:endParaRPr lang="it-IT">
              <a:latin typeface="Arial" pitchFamily="34" charset="0"/>
            </a:endParaRPr>
          </a:p>
        </p:txBody>
      </p:sp>
      <p:sp>
        <p:nvSpPr>
          <p:cNvPr id="156675" name="Date Placeholder 3"/>
          <p:cNvSpPr txBox="1">
            <a:spLocks noGrp="1"/>
          </p:cNvSpPr>
          <p:nvPr/>
        </p:nvSpPr>
        <p:spPr bwMode="auto">
          <a:xfrm>
            <a:off x="2209800" y="6426200"/>
            <a:ext cx="1905000" cy="279400"/>
          </a:xfrm>
          <a:prstGeom prst="rect">
            <a:avLst/>
          </a:prstGeom>
          <a:noFill/>
          <a:ln w="9525">
            <a:noFill/>
            <a:miter lim="800000"/>
            <a:headEnd/>
            <a:tailEnd/>
          </a:ln>
        </p:spPr>
        <p:txBody>
          <a:bodyPr wrap="none" lIns="92075" tIns="46038" rIns="92075" bIns="46038" anchor="ctr"/>
          <a:lstStyle/>
          <a:p>
            <a:fld id="{B196D408-276E-43F2-8AAB-67B2A58C23DA}" type="datetime1">
              <a:rPr lang="en-US" sz="1400" b="1">
                <a:solidFill>
                  <a:schemeClr val="accent2"/>
                </a:solidFill>
                <a:latin typeface="Times New Roman" pitchFamily="18" charset="0"/>
              </a:rPr>
              <a:pPr/>
              <a:t>4/25/2014</a:t>
            </a:fld>
            <a:endParaRPr lang="en-US" sz="1400" b="1">
              <a:solidFill>
                <a:schemeClr val="accent2"/>
              </a:solidFill>
              <a:latin typeface="Times New Roman" pitchFamily="18" charset="0"/>
            </a:endParaRPr>
          </a:p>
        </p:txBody>
      </p:sp>
      <p:sp>
        <p:nvSpPr>
          <p:cNvPr id="156676" name="Footer Placeholder 4"/>
          <p:cNvSpPr txBox="1">
            <a:spLocks noGrp="1"/>
          </p:cNvSpPr>
          <p:nvPr/>
        </p:nvSpPr>
        <p:spPr bwMode="auto">
          <a:xfrm>
            <a:off x="4648200" y="6426200"/>
            <a:ext cx="2895600" cy="279400"/>
          </a:xfrm>
          <a:prstGeom prst="rect">
            <a:avLst/>
          </a:prstGeom>
          <a:noFill/>
          <a:ln w="9525">
            <a:noFill/>
            <a:miter lim="800000"/>
            <a:headEnd/>
            <a:tailEnd/>
          </a:ln>
        </p:spPr>
        <p:txBody>
          <a:bodyPr wrap="none" lIns="92075" tIns="46038" rIns="92075" bIns="46038" anchor="ctr"/>
          <a:lstStyle/>
          <a:p>
            <a:pPr algn="ctr"/>
            <a:r>
              <a:rPr lang="en-US" sz="1400" b="1">
                <a:solidFill>
                  <a:srgbClr val="114FFB"/>
                </a:solidFill>
                <a:latin typeface="Helvetica" pitchFamily="34" charset="0"/>
              </a:rPr>
              <a:t>CS252-Fall’07</a:t>
            </a:r>
          </a:p>
        </p:txBody>
      </p:sp>
      <p:sp>
        <p:nvSpPr>
          <p:cNvPr id="156677" name="Slide Number Placeholder 5"/>
          <p:cNvSpPr txBox="1">
            <a:spLocks noGrp="1"/>
          </p:cNvSpPr>
          <p:nvPr/>
        </p:nvSpPr>
        <p:spPr bwMode="auto">
          <a:xfrm>
            <a:off x="8077200" y="6413500"/>
            <a:ext cx="1905000" cy="292100"/>
          </a:xfrm>
          <a:prstGeom prst="rect">
            <a:avLst/>
          </a:prstGeom>
          <a:noFill/>
          <a:ln w="9525">
            <a:noFill/>
            <a:miter lim="800000"/>
            <a:headEnd/>
            <a:tailEnd/>
          </a:ln>
        </p:spPr>
        <p:txBody>
          <a:bodyPr wrap="none" lIns="92075" tIns="46038" rIns="92075" bIns="46038" anchor="ctr"/>
          <a:lstStyle/>
          <a:p>
            <a:pPr algn="r"/>
            <a:fld id="{DA83AA5C-1428-45B1-9224-95B69AFA42D3}" type="slidenum">
              <a:rPr lang="en-US" sz="1400" b="1">
                <a:solidFill>
                  <a:schemeClr val="accent2"/>
                </a:solidFill>
                <a:latin typeface="Times New Roman" pitchFamily="18" charset="0"/>
              </a:rPr>
              <a:pPr algn="r"/>
              <a:t>118</a:t>
            </a:fld>
            <a:endParaRPr lang="en-US" sz="1400">
              <a:solidFill>
                <a:srgbClr val="FBBA03"/>
              </a:solidFill>
              <a:latin typeface="Times New Roman" pitchFamily="18" charset="0"/>
            </a:endParaRPr>
          </a:p>
        </p:txBody>
      </p:sp>
      <p:sp>
        <p:nvSpPr>
          <p:cNvPr id="156678" name="Rectangle 4"/>
          <p:cNvSpPr>
            <a:spLocks noChangeArrowheads="1"/>
          </p:cNvSpPr>
          <p:nvPr/>
        </p:nvSpPr>
        <p:spPr bwMode="auto">
          <a:xfrm>
            <a:off x="2270126" y="209550"/>
            <a:ext cx="7292975" cy="736600"/>
          </a:xfrm>
          <a:prstGeom prst="rect">
            <a:avLst/>
          </a:prstGeom>
          <a:noFill/>
          <a:ln w="9525">
            <a:noFill/>
            <a:miter lim="800000"/>
            <a:headEnd/>
            <a:tailEnd/>
          </a:ln>
        </p:spPr>
        <p:txBody>
          <a:bodyPr lIns="92075" tIns="46038" rIns="92075" bIns="46038" anchor="ctr"/>
          <a:lstStyle/>
          <a:p>
            <a:pPr>
              <a:lnSpc>
                <a:spcPct val="90000"/>
              </a:lnSpc>
            </a:pPr>
            <a:r>
              <a:rPr lang="en-US" sz="3200" b="1">
                <a:solidFill>
                  <a:srgbClr val="0332B7"/>
                </a:solidFill>
                <a:latin typeface="Arial" pitchFamily="34" charset="0"/>
              </a:rPr>
              <a:t>Caches</a:t>
            </a:r>
          </a:p>
        </p:txBody>
      </p:sp>
      <p:sp>
        <p:nvSpPr>
          <p:cNvPr id="156679" name="Rectangle 5"/>
          <p:cNvSpPr>
            <a:spLocks noChangeArrowheads="1"/>
          </p:cNvSpPr>
          <p:nvPr/>
        </p:nvSpPr>
        <p:spPr bwMode="auto">
          <a:xfrm>
            <a:off x="2006600" y="1708151"/>
            <a:ext cx="7869238" cy="4252913"/>
          </a:xfrm>
          <a:prstGeom prst="rect">
            <a:avLst/>
          </a:prstGeom>
          <a:noFill/>
          <a:ln w="9525">
            <a:noFill/>
            <a:miter lim="800000"/>
            <a:headEnd/>
            <a:tailEnd/>
          </a:ln>
        </p:spPr>
        <p:txBody>
          <a:bodyPr lIns="92075" tIns="46038" rIns="92075" bIns="46038"/>
          <a:lstStyle/>
          <a:p>
            <a:pPr marL="342900" indent="-342900">
              <a:lnSpc>
                <a:spcPct val="90000"/>
              </a:lnSpc>
              <a:spcBef>
                <a:spcPct val="30000"/>
              </a:spcBef>
              <a:buSzPct val="100000"/>
            </a:pPr>
            <a:r>
              <a:rPr lang="en-US" b="1">
                <a:latin typeface="Arial" pitchFamily="34" charset="0"/>
              </a:rPr>
              <a:t>Caches exploit both types of predictability:</a:t>
            </a:r>
          </a:p>
          <a:p>
            <a:pPr marL="342900" indent="-342900">
              <a:lnSpc>
                <a:spcPct val="90000"/>
              </a:lnSpc>
              <a:spcBef>
                <a:spcPct val="30000"/>
              </a:spcBef>
              <a:buSzPct val="100000"/>
            </a:pPr>
            <a:endParaRPr lang="en-US" b="1">
              <a:latin typeface="Arial" pitchFamily="34" charset="0"/>
            </a:endParaRPr>
          </a:p>
          <a:p>
            <a:pPr marL="742950" lvl="1" indent="-285750">
              <a:lnSpc>
                <a:spcPct val="90000"/>
              </a:lnSpc>
              <a:spcBef>
                <a:spcPct val="30000"/>
              </a:spcBef>
              <a:buSzPct val="100000"/>
              <a:buFontTx/>
              <a:buChar char="–"/>
            </a:pPr>
            <a:r>
              <a:rPr lang="en-US" b="1">
                <a:latin typeface="Arial" pitchFamily="34" charset="0"/>
              </a:rPr>
              <a:t>Exploit </a:t>
            </a:r>
            <a:r>
              <a:rPr lang="en-US" b="1">
                <a:solidFill>
                  <a:srgbClr val="FF0000"/>
                </a:solidFill>
                <a:latin typeface="Arial" pitchFamily="34" charset="0"/>
              </a:rPr>
              <a:t>temporal locality </a:t>
            </a:r>
            <a:r>
              <a:rPr lang="en-US" b="1">
                <a:latin typeface="Arial" pitchFamily="34" charset="0"/>
              </a:rPr>
              <a:t>by remembering the contents of recently accessed locations.</a:t>
            </a:r>
            <a:br>
              <a:rPr lang="en-US" b="1">
                <a:latin typeface="Arial" pitchFamily="34" charset="0"/>
              </a:rPr>
            </a:br>
            <a:endParaRPr lang="en-US" b="1">
              <a:latin typeface="Arial" pitchFamily="34" charset="0"/>
            </a:endParaRPr>
          </a:p>
          <a:p>
            <a:pPr marL="742950" lvl="1" indent="-285750">
              <a:lnSpc>
                <a:spcPct val="90000"/>
              </a:lnSpc>
              <a:spcBef>
                <a:spcPct val="30000"/>
              </a:spcBef>
              <a:buSzPct val="100000"/>
              <a:buFontTx/>
              <a:buChar char="–"/>
            </a:pPr>
            <a:r>
              <a:rPr lang="en-US" b="1">
                <a:latin typeface="Arial" pitchFamily="34" charset="0"/>
              </a:rPr>
              <a:t>Exploit </a:t>
            </a:r>
            <a:r>
              <a:rPr lang="en-US" b="1">
                <a:solidFill>
                  <a:srgbClr val="FF0000"/>
                </a:solidFill>
                <a:latin typeface="Arial" pitchFamily="34" charset="0"/>
              </a:rPr>
              <a:t>spatial locality </a:t>
            </a:r>
            <a:r>
              <a:rPr lang="en-US" b="1">
                <a:latin typeface="Arial" pitchFamily="34" charset="0"/>
              </a:rPr>
              <a:t>by fetching blocks of data around recently accessed locations.</a:t>
            </a:r>
          </a:p>
        </p:txBody>
      </p:sp>
    </p:spTree>
    <p:extLst>
      <p:ext uri="{BB962C8B-B14F-4D97-AF65-F5344CB8AC3E}">
        <p14:creationId xmlns:p14="http://schemas.microsoft.com/office/powerpoint/2010/main" val="3612080197"/>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Slide Number Placeholder 4"/>
          <p:cNvSpPr>
            <a:spLocks noGrp="1"/>
          </p:cNvSpPr>
          <p:nvPr>
            <p:ph type="sldNum" sz="quarter" idx="10"/>
          </p:nvPr>
        </p:nvSpPr>
        <p:spPr>
          <a:xfrm>
            <a:off x="8904288" y="6092825"/>
            <a:ext cx="609600" cy="431800"/>
          </a:xfrm>
          <a:noFill/>
        </p:spPr>
        <p:txBody>
          <a:bodyPr/>
          <a:lstStyle/>
          <a:p>
            <a:fld id="{04E15EC5-506A-454F-B062-C8F6EEE9C365}" type="slidenum">
              <a:rPr lang="it-IT" smtClean="0">
                <a:latin typeface="Arial" pitchFamily="34" charset="0"/>
              </a:rPr>
              <a:pPr/>
              <a:t>119</a:t>
            </a:fld>
            <a:endParaRPr lang="it-IT">
              <a:latin typeface="Arial" pitchFamily="34" charset="0"/>
            </a:endParaRPr>
          </a:p>
        </p:txBody>
      </p:sp>
      <p:sp>
        <p:nvSpPr>
          <p:cNvPr id="157699" name="Rectangle 2"/>
          <p:cNvSpPr>
            <a:spLocks noGrp="1" noChangeArrowheads="1"/>
          </p:cNvSpPr>
          <p:nvPr>
            <p:ph type="title"/>
          </p:nvPr>
        </p:nvSpPr>
        <p:spPr/>
        <p:txBody>
          <a:bodyPr/>
          <a:lstStyle/>
          <a:p>
            <a:pPr eaLnBrk="1" hangingPunct="1"/>
            <a:r>
              <a:rPr lang="en-US" sz="2100"/>
              <a:t>Cache Memories</a:t>
            </a:r>
          </a:p>
        </p:txBody>
      </p:sp>
      <p:sp>
        <p:nvSpPr>
          <p:cNvPr id="157700" name="Rectangle 3"/>
          <p:cNvSpPr>
            <a:spLocks noGrp="1" noChangeArrowheads="1"/>
          </p:cNvSpPr>
          <p:nvPr>
            <p:ph type="body" idx="1"/>
          </p:nvPr>
        </p:nvSpPr>
        <p:spPr>
          <a:xfrm>
            <a:off x="2209800" y="990600"/>
            <a:ext cx="7772400" cy="4114800"/>
          </a:xfrm>
        </p:spPr>
        <p:txBody>
          <a:bodyPr>
            <a:normAutofit fontScale="92500" lnSpcReduction="10000"/>
          </a:bodyPr>
          <a:lstStyle/>
          <a:p>
            <a:pPr eaLnBrk="1" hangingPunct="1">
              <a:lnSpc>
                <a:spcPct val="90000"/>
              </a:lnSpc>
            </a:pPr>
            <a:r>
              <a:rPr lang="en-US" smtClean="0"/>
              <a:t>Relatively small SRAM memories located physically close to the processor</a:t>
            </a:r>
          </a:p>
          <a:p>
            <a:pPr lvl="1" eaLnBrk="1" hangingPunct="1">
              <a:lnSpc>
                <a:spcPct val="90000"/>
              </a:lnSpc>
            </a:pPr>
            <a:r>
              <a:rPr lang="en-US" smtClean="0"/>
              <a:t>SRAMs have low access times</a:t>
            </a:r>
          </a:p>
          <a:p>
            <a:pPr lvl="1" eaLnBrk="1" hangingPunct="1">
              <a:lnSpc>
                <a:spcPct val="90000"/>
              </a:lnSpc>
            </a:pPr>
            <a:r>
              <a:rPr lang="en-US" smtClean="0"/>
              <a:t>Physical proximity reduces wire delay</a:t>
            </a:r>
          </a:p>
          <a:p>
            <a:pPr lvl="1" eaLnBrk="1" hangingPunct="1">
              <a:lnSpc>
                <a:spcPct val="90000"/>
              </a:lnSpc>
            </a:pPr>
            <a:endParaRPr lang="en-US" smtClean="0"/>
          </a:p>
          <a:p>
            <a:pPr eaLnBrk="1" hangingPunct="1">
              <a:lnSpc>
                <a:spcPct val="90000"/>
              </a:lnSpc>
            </a:pPr>
            <a:r>
              <a:rPr lang="en-US" smtClean="0"/>
              <a:t>Similar in concept to virtual memory</a:t>
            </a:r>
          </a:p>
          <a:p>
            <a:pPr lvl="1" eaLnBrk="1" hangingPunct="1">
              <a:lnSpc>
                <a:spcPct val="90000"/>
              </a:lnSpc>
            </a:pPr>
            <a:r>
              <a:rPr lang="en-US" smtClean="0"/>
              <a:t>Keep commonly-accessed data in smaller, fast memory</a:t>
            </a:r>
          </a:p>
          <a:p>
            <a:pPr eaLnBrk="1" hangingPunct="1">
              <a:lnSpc>
                <a:spcPct val="90000"/>
              </a:lnSpc>
            </a:pPr>
            <a:r>
              <a:rPr lang="en-US" u="sng" smtClean="0"/>
              <a:t>Inclusion</a:t>
            </a:r>
            <a:r>
              <a:rPr lang="en-US" smtClean="0"/>
              <a:t> property</a:t>
            </a:r>
          </a:p>
          <a:p>
            <a:pPr lvl="1" eaLnBrk="1" hangingPunct="1">
              <a:lnSpc>
                <a:spcPct val="90000"/>
              </a:lnSpc>
            </a:pPr>
            <a:r>
              <a:rPr lang="en-US" smtClean="0"/>
              <a:t>Any data in a given level of the hierarchy must be contained in all levels below that in the hierarchy.</a:t>
            </a:r>
          </a:p>
          <a:p>
            <a:pPr lvl="2" eaLnBrk="1" hangingPunct="1">
              <a:lnSpc>
                <a:spcPct val="90000"/>
              </a:lnSpc>
            </a:pPr>
            <a:r>
              <a:rPr lang="en-US" smtClean="0"/>
              <a:t>Means that we never have to worry about whether we have space for data we need to evict from one level into a lower level</a:t>
            </a:r>
          </a:p>
        </p:txBody>
      </p:sp>
    </p:spTree>
    <p:extLst>
      <p:ext uri="{BB962C8B-B14F-4D97-AF65-F5344CB8AC3E}">
        <p14:creationId xmlns:p14="http://schemas.microsoft.com/office/powerpoint/2010/main" val="74244476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a:xfrm>
            <a:off x="1981201" y="1"/>
            <a:ext cx="7040389" cy="660694"/>
          </a:xfrm>
          <a:noFill/>
        </p:spPr>
        <p:txBody>
          <a:bodyPr vert="horz" wrap="none" lIns="63500" tIns="25400" rIns="63500" bIns="25400" rtlCol="0" anchor="t">
            <a:spAutoFit/>
          </a:bodyPr>
          <a:lstStyle/>
          <a:p>
            <a:pPr eaLnBrk="1" hangingPunct="1"/>
            <a:r>
              <a:rPr lang="en-US" smtClean="0"/>
              <a:t>Memory Hierarchy Technology</a:t>
            </a:r>
          </a:p>
        </p:txBody>
      </p:sp>
      <p:sp>
        <p:nvSpPr>
          <p:cNvPr id="58371" name="Rectangle 3"/>
          <p:cNvSpPr>
            <a:spLocks noGrp="1" noChangeArrowheads="1"/>
          </p:cNvSpPr>
          <p:nvPr>
            <p:ph idx="1"/>
          </p:nvPr>
        </p:nvSpPr>
        <p:spPr>
          <a:xfrm>
            <a:off x="1946275" y="1371601"/>
            <a:ext cx="8420100" cy="3546475"/>
          </a:xfrm>
        </p:spPr>
        <p:txBody>
          <a:bodyPr vert="horz" lIns="63500" tIns="25400" rIns="63500" bIns="25400" rtlCol="0">
            <a:spAutoFit/>
          </a:bodyPr>
          <a:lstStyle/>
          <a:p>
            <a:pPr marL="203200" indent="-203200"/>
            <a:r>
              <a:rPr lang="en-US" sz="2000"/>
              <a:t>Random Access:</a:t>
            </a:r>
          </a:p>
          <a:p>
            <a:pPr marL="508000" lvl="1" indent="-190500"/>
            <a:r>
              <a:rPr lang="en-US" sz="1800"/>
              <a:t>“Random” is good: access time is the same for all locations</a:t>
            </a:r>
          </a:p>
          <a:p>
            <a:pPr marL="508000" lvl="1" indent="-190500"/>
            <a:r>
              <a:rPr lang="en-US" sz="1800">
                <a:solidFill>
                  <a:srgbClr val="002060"/>
                </a:solidFill>
              </a:rPr>
              <a:t>DRAM</a:t>
            </a:r>
            <a:r>
              <a:rPr lang="en-US" sz="1800"/>
              <a:t>: Dynamic Random Access Memory</a:t>
            </a:r>
          </a:p>
          <a:p>
            <a:pPr marL="965200" lvl="2" indent="-342900"/>
            <a:r>
              <a:rPr lang="en-US" sz="1600"/>
              <a:t>High density, High power, cheap, slow</a:t>
            </a:r>
          </a:p>
          <a:p>
            <a:pPr marL="965200" lvl="2" indent="-342900"/>
            <a:r>
              <a:rPr lang="en-US" sz="1600"/>
              <a:t>Dynamic: need to be “refreshed” regularly</a:t>
            </a:r>
          </a:p>
          <a:p>
            <a:pPr marL="508000" lvl="1" indent="-190500"/>
            <a:r>
              <a:rPr lang="en-US" sz="1800">
                <a:solidFill>
                  <a:srgbClr val="002060"/>
                </a:solidFill>
              </a:rPr>
              <a:t>SRAM</a:t>
            </a:r>
            <a:r>
              <a:rPr lang="en-US" sz="1800"/>
              <a:t>: Static Random Access Memory</a:t>
            </a:r>
          </a:p>
          <a:p>
            <a:pPr marL="965200" lvl="2" indent="-342900"/>
            <a:r>
              <a:rPr lang="en-US" sz="1600"/>
              <a:t>Low density, Lower power, expensive, fast</a:t>
            </a:r>
          </a:p>
          <a:p>
            <a:pPr marL="965200" lvl="2" indent="-342900"/>
            <a:r>
              <a:rPr lang="en-US" sz="1600"/>
              <a:t>Static: content will last “forever”(until lose power)</a:t>
            </a:r>
          </a:p>
          <a:p>
            <a:pPr marL="203200" indent="-203200"/>
            <a:r>
              <a:rPr lang="en-US" sz="2000"/>
              <a:t>“Not-so-random” Access Technology:</a:t>
            </a:r>
          </a:p>
          <a:p>
            <a:pPr marL="508000" lvl="1" indent="-190500"/>
            <a:r>
              <a:rPr lang="en-US" sz="1800"/>
              <a:t>Access time varies from location to location and from time to time</a:t>
            </a:r>
          </a:p>
          <a:p>
            <a:pPr marL="508000" lvl="1" indent="-190500"/>
            <a:r>
              <a:rPr lang="en-US" sz="1800"/>
              <a:t>Examples: Disk, CDROM</a:t>
            </a:r>
          </a:p>
        </p:txBody>
      </p:sp>
      <p:sp>
        <p:nvSpPr>
          <p:cNvPr id="58372" name="Slide Number Placeholder 4"/>
          <p:cNvSpPr>
            <a:spLocks noGrp="1"/>
          </p:cNvSpPr>
          <p:nvPr>
            <p:ph type="sldNum" sz="quarter" idx="10"/>
          </p:nvPr>
        </p:nvSpPr>
        <p:spPr>
          <a:noFill/>
        </p:spPr>
        <p:txBody>
          <a:bodyPr/>
          <a:lstStyle/>
          <a:p>
            <a:fld id="{52725543-B349-4806-AF23-0A36C2E8E952}" type="slidenum">
              <a:rPr lang="it-IT" smtClean="0">
                <a:latin typeface="Arial" pitchFamily="34" charset="0"/>
              </a:rPr>
              <a:pPr/>
              <a:t>12</a:t>
            </a:fld>
            <a:endParaRPr lang="it-IT">
              <a:latin typeface="Arial" pitchFamily="34" charset="0"/>
            </a:endParaRPr>
          </a:p>
        </p:txBody>
      </p:sp>
    </p:spTree>
    <p:extLst>
      <p:ext uri="{BB962C8B-B14F-4D97-AF65-F5344CB8AC3E}">
        <p14:creationId xmlns:p14="http://schemas.microsoft.com/office/powerpoint/2010/main" val="3892481663"/>
      </p:ext>
    </p:extLst>
  </p:cSld>
  <p:clrMapOvr>
    <a:masterClrMapping/>
  </p:clrMapOvr>
  <p:transition/>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Slide Number Placeholder 4"/>
          <p:cNvSpPr>
            <a:spLocks noGrp="1"/>
          </p:cNvSpPr>
          <p:nvPr>
            <p:ph type="sldNum" sz="quarter" idx="10"/>
          </p:nvPr>
        </p:nvSpPr>
        <p:spPr>
          <a:xfrm>
            <a:off x="8904288" y="6092825"/>
            <a:ext cx="609600" cy="431800"/>
          </a:xfrm>
          <a:noFill/>
        </p:spPr>
        <p:txBody>
          <a:bodyPr/>
          <a:lstStyle/>
          <a:p>
            <a:fld id="{81C4C915-FAAB-42C4-B7B4-5F9484BF2391}" type="slidenum">
              <a:rPr lang="it-IT" smtClean="0">
                <a:latin typeface="Arial" pitchFamily="34" charset="0"/>
              </a:rPr>
              <a:pPr/>
              <a:t>120</a:t>
            </a:fld>
            <a:endParaRPr lang="it-IT">
              <a:latin typeface="Arial" pitchFamily="34" charset="0"/>
            </a:endParaRPr>
          </a:p>
        </p:txBody>
      </p:sp>
      <p:sp>
        <p:nvSpPr>
          <p:cNvPr id="18436" name="Rectangle 2"/>
          <p:cNvSpPr>
            <a:spLocks noGrp="1" noChangeArrowheads="1"/>
          </p:cNvSpPr>
          <p:nvPr>
            <p:ph type="title"/>
          </p:nvPr>
        </p:nvSpPr>
        <p:spPr/>
        <p:txBody>
          <a:bodyPr/>
          <a:lstStyle/>
          <a:p>
            <a:pPr eaLnBrk="1" hangingPunct="1"/>
            <a:r>
              <a:rPr lang="en-US" sz="2100"/>
              <a:t>Cache Operation</a:t>
            </a:r>
          </a:p>
        </p:txBody>
      </p:sp>
      <p:graphicFrame>
        <p:nvGraphicFramePr>
          <p:cNvPr id="18434" name="Object 2"/>
          <p:cNvGraphicFramePr>
            <a:graphicFrameLocks noGrp="1" noChangeAspect="1"/>
          </p:cNvGraphicFramePr>
          <p:nvPr>
            <p:ph idx="1"/>
          </p:nvPr>
        </p:nvGraphicFramePr>
        <p:xfrm>
          <a:off x="2057401" y="990600"/>
          <a:ext cx="4722813" cy="4864100"/>
        </p:xfrm>
        <a:graphic>
          <a:graphicData uri="http://schemas.openxmlformats.org/presentationml/2006/ole">
            <mc:AlternateContent xmlns:mc="http://schemas.openxmlformats.org/markup-compatibility/2006">
              <mc:Choice xmlns:v="urn:schemas-microsoft-com:vml" Requires="v">
                <p:oleObj spid="_x0000_s16397" name="Visio" r:id="rId3" imgW="10125075" imgH="11247596" progId="">
                  <p:embed/>
                </p:oleObj>
              </mc:Choice>
              <mc:Fallback>
                <p:oleObj name="Visio" r:id="rId3" imgW="10125075" imgH="11247596"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57401" y="990600"/>
                        <a:ext cx="4722813" cy="4864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8437" name="Text Box 4"/>
          <p:cNvSpPr txBox="1">
            <a:spLocks noChangeArrowheads="1"/>
          </p:cNvSpPr>
          <p:nvPr/>
        </p:nvSpPr>
        <p:spPr bwMode="auto">
          <a:xfrm>
            <a:off x="6934200" y="1295401"/>
            <a:ext cx="3505200" cy="2585323"/>
          </a:xfrm>
          <a:prstGeom prst="rect">
            <a:avLst/>
          </a:prstGeom>
          <a:noFill/>
          <a:ln w="9525">
            <a:noFill/>
            <a:miter lim="800000"/>
            <a:headEnd/>
            <a:tailEnd/>
          </a:ln>
        </p:spPr>
        <p:txBody>
          <a:bodyPr>
            <a:spAutoFit/>
          </a:bodyPr>
          <a:lstStyle/>
          <a:p>
            <a:pPr eaLnBrk="1" hangingPunct="1">
              <a:spcBef>
                <a:spcPct val="50000"/>
              </a:spcBef>
              <a:buFontTx/>
              <a:buChar char="•"/>
            </a:pPr>
            <a:r>
              <a:rPr lang="en-US">
                <a:latin typeface="Arial" pitchFamily="34" charset="0"/>
                <a:cs typeface="Arial" pitchFamily="34" charset="0"/>
              </a:rPr>
              <a:t> On memory access, look in the cache first</a:t>
            </a:r>
          </a:p>
          <a:p>
            <a:pPr eaLnBrk="1" hangingPunct="1">
              <a:spcBef>
                <a:spcPct val="50000"/>
              </a:spcBef>
              <a:buFontTx/>
              <a:buChar char="•"/>
            </a:pPr>
            <a:r>
              <a:rPr lang="en-US">
                <a:latin typeface="Arial" pitchFamily="34" charset="0"/>
                <a:cs typeface="Arial" pitchFamily="34" charset="0"/>
              </a:rPr>
              <a:t> If the address we want is in the cache, complete the operation, usually in one cycle</a:t>
            </a:r>
          </a:p>
          <a:p>
            <a:pPr eaLnBrk="1" hangingPunct="1">
              <a:spcBef>
                <a:spcPct val="50000"/>
              </a:spcBef>
              <a:buFontTx/>
              <a:buChar char="•"/>
            </a:pPr>
            <a:r>
              <a:rPr lang="en-US">
                <a:latin typeface="Arial" pitchFamily="34" charset="0"/>
                <a:cs typeface="Arial" pitchFamily="34" charset="0"/>
              </a:rPr>
              <a:t> If not, complete the operation using the main memory (many cycles)</a:t>
            </a:r>
          </a:p>
        </p:txBody>
      </p:sp>
    </p:spTree>
    <p:extLst>
      <p:ext uri="{BB962C8B-B14F-4D97-AF65-F5344CB8AC3E}">
        <p14:creationId xmlns:p14="http://schemas.microsoft.com/office/powerpoint/2010/main" val="4174124146"/>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Slide Number Placeholder 4"/>
          <p:cNvSpPr>
            <a:spLocks noGrp="1"/>
          </p:cNvSpPr>
          <p:nvPr>
            <p:ph type="sldNum" sz="quarter" idx="10"/>
          </p:nvPr>
        </p:nvSpPr>
        <p:spPr>
          <a:xfrm>
            <a:off x="8904288" y="6092825"/>
            <a:ext cx="609600" cy="431800"/>
          </a:xfrm>
          <a:noFill/>
        </p:spPr>
        <p:txBody>
          <a:bodyPr/>
          <a:lstStyle/>
          <a:p>
            <a:fld id="{95E3D8D7-21DF-4D48-AF1F-A1B864DB387D}" type="slidenum">
              <a:rPr lang="it-IT" smtClean="0">
                <a:latin typeface="Arial" pitchFamily="34" charset="0"/>
              </a:rPr>
              <a:pPr/>
              <a:t>121</a:t>
            </a:fld>
            <a:endParaRPr lang="it-IT">
              <a:latin typeface="Arial" pitchFamily="34" charset="0"/>
            </a:endParaRPr>
          </a:p>
        </p:txBody>
      </p:sp>
      <p:sp>
        <p:nvSpPr>
          <p:cNvPr id="158723" name="Rectangle 2"/>
          <p:cNvSpPr>
            <a:spLocks noGrp="1" noChangeArrowheads="1"/>
          </p:cNvSpPr>
          <p:nvPr>
            <p:ph type="title"/>
          </p:nvPr>
        </p:nvSpPr>
        <p:spPr/>
        <p:txBody>
          <a:bodyPr/>
          <a:lstStyle/>
          <a:p>
            <a:pPr eaLnBrk="1" hangingPunct="1"/>
            <a:r>
              <a:rPr lang="en-US" sz="2100"/>
              <a:t>Performance of Memory Hierarchies</a:t>
            </a:r>
          </a:p>
        </p:txBody>
      </p:sp>
      <p:sp>
        <p:nvSpPr>
          <p:cNvPr id="158724" name="Rectangle 3"/>
          <p:cNvSpPr>
            <a:spLocks noGrp="1" noChangeArrowheads="1"/>
          </p:cNvSpPr>
          <p:nvPr>
            <p:ph type="body" idx="1"/>
          </p:nvPr>
        </p:nvSpPr>
        <p:spPr>
          <a:xfrm>
            <a:off x="2209800" y="1295400"/>
            <a:ext cx="7772400" cy="4114800"/>
          </a:xfrm>
        </p:spPr>
        <p:txBody>
          <a:bodyPr/>
          <a:lstStyle/>
          <a:p>
            <a:pPr eaLnBrk="1" hangingPunct="1">
              <a:buFontTx/>
              <a:buNone/>
            </a:pPr>
            <a:r>
              <a:rPr lang="en-US" sz="2400"/>
              <a:t>Basic Formula:</a:t>
            </a:r>
          </a:p>
          <a:p>
            <a:pPr eaLnBrk="1" hangingPunct="1"/>
            <a:r>
              <a:rPr lang="en-US" sz="2400"/>
              <a:t>T</a:t>
            </a:r>
            <a:r>
              <a:rPr lang="en-US" sz="2400" baseline="-25000"/>
              <a:t>avg</a:t>
            </a:r>
            <a:r>
              <a:rPr lang="en-US" sz="2400"/>
              <a:t> = P</a:t>
            </a:r>
            <a:r>
              <a:rPr lang="en-US" sz="2400" baseline="-25000"/>
              <a:t>hit</a:t>
            </a:r>
            <a:r>
              <a:rPr lang="en-US" sz="2400"/>
              <a:t> * T</a:t>
            </a:r>
            <a:r>
              <a:rPr lang="en-US" sz="2400" baseline="-25000"/>
              <a:t>hit</a:t>
            </a:r>
            <a:r>
              <a:rPr lang="en-US" sz="2400"/>
              <a:t> + P</a:t>
            </a:r>
            <a:r>
              <a:rPr lang="en-US" sz="2400" baseline="-25000"/>
              <a:t>miss</a:t>
            </a:r>
            <a:r>
              <a:rPr lang="en-US" sz="2400"/>
              <a:t> * T</a:t>
            </a:r>
            <a:r>
              <a:rPr lang="en-US" sz="2400" baseline="-25000"/>
              <a:t>miss</a:t>
            </a:r>
          </a:p>
          <a:p>
            <a:pPr eaLnBrk="1" hangingPunct="1"/>
            <a:endParaRPr lang="en-US" sz="2400" baseline="-25000"/>
          </a:p>
          <a:p>
            <a:pPr eaLnBrk="1" hangingPunct="1">
              <a:buFontTx/>
              <a:buNone/>
            </a:pPr>
            <a:r>
              <a:rPr lang="en-US" sz="2400"/>
              <a:t>T</a:t>
            </a:r>
            <a:r>
              <a:rPr lang="en-US" sz="2400" baseline="-25000"/>
              <a:t>hit</a:t>
            </a:r>
            <a:r>
              <a:rPr lang="en-US" sz="2400"/>
              <a:t> = time to complete the memory reference if we hit in a given level of the hierarchy</a:t>
            </a:r>
          </a:p>
          <a:p>
            <a:pPr eaLnBrk="1" hangingPunct="1">
              <a:buFontTx/>
              <a:buNone/>
            </a:pPr>
            <a:r>
              <a:rPr lang="en-US" sz="2400"/>
              <a:t>T</a:t>
            </a:r>
            <a:r>
              <a:rPr lang="en-US" sz="2400" baseline="-25000"/>
              <a:t>miss</a:t>
            </a:r>
            <a:r>
              <a:rPr lang="en-US" sz="2400"/>
              <a:t> = time  to complete the memory reference if we miss and have to go down to the next level </a:t>
            </a:r>
          </a:p>
          <a:p>
            <a:pPr eaLnBrk="1" hangingPunct="1">
              <a:buFontTx/>
              <a:buNone/>
            </a:pPr>
            <a:endParaRPr lang="en-US" sz="2400"/>
          </a:p>
          <a:p>
            <a:pPr eaLnBrk="1" hangingPunct="1">
              <a:buFontTx/>
              <a:buNone/>
            </a:pPr>
            <a:r>
              <a:rPr lang="en-US" sz="2400"/>
              <a:t>P</a:t>
            </a:r>
            <a:r>
              <a:rPr lang="en-US" sz="2400" baseline="-25000"/>
              <a:t>hit</a:t>
            </a:r>
            <a:r>
              <a:rPr lang="en-US" sz="2400"/>
              <a:t>, P</a:t>
            </a:r>
            <a:r>
              <a:rPr lang="en-US" sz="2400" baseline="-25000"/>
              <a:t>miss</a:t>
            </a:r>
            <a:r>
              <a:rPr lang="en-US" sz="2400"/>
              <a:t> = Probabilities of hitting or missing in the level</a:t>
            </a:r>
          </a:p>
          <a:p>
            <a:pPr lvl="1" eaLnBrk="1" hangingPunct="1"/>
            <a:r>
              <a:rPr lang="en-US" sz="2000"/>
              <a:t>P</a:t>
            </a:r>
            <a:r>
              <a:rPr lang="en-US" sz="2000" baseline="-25000"/>
              <a:t>hit</a:t>
            </a:r>
            <a:r>
              <a:rPr lang="en-US" sz="2000"/>
              <a:t> is always 100% for the bottom level of the hierarchy</a:t>
            </a:r>
          </a:p>
        </p:txBody>
      </p:sp>
    </p:spTree>
    <p:extLst>
      <p:ext uri="{BB962C8B-B14F-4D97-AF65-F5344CB8AC3E}">
        <p14:creationId xmlns:p14="http://schemas.microsoft.com/office/powerpoint/2010/main" val="2572237109"/>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Slide Number Placeholder 4"/>
          <p:cNvSpPr>
            <a:spLocks noGrp="1"/>
          </p:cNvSpPr>
          <p:nvPr>
            <p:ph type="sldNum" sz="quarter" idx="10"/>
          </p:nvPr>
        </p:nvSpPr>
        <p:spPr>
          <a:xfrm>
            <a:off x="8904288" y="6092825"/>
            <a:ext cx="609600" cy="431800"/>
          </a:xfrm>
          <a:noFill/>
        </p:spPr>
        <p:txBody>
          <a:bodyPr/>
          <a:lstStyle/>
          <a:p>
            <a:fld id="{AC9BEEC5-7039-48BD-8981-2627F66038FA}" type="slidenum">
              <a:rPr lang="it-IT" smtClean="0">
                <a:latin typeface="Arial" pitchFamily="34" charset="0"/>
              </a:rPr>
              <a:pPr/>
              <a:t>122</a:t>
            </a:fld>
            <a:endParaRPr lang="it-IT">
              <a:latin typeface="Arial" pitchFamily="34" charset="0"/>
            </a:endParaRPr>
          </a:p>
        </p:txBody>
      </p:sp>
      <p:sp>
        <p:nvSpPr>
          <p:cNvPr id="159747" name="Rectangle 2"/>
          <p:cNvSpPr>
            <a:spLocks noGrp="1" noChangeArrowheads="1"/>
          </p:cNvSpPr>
          <p:nvPr>
            <p:ph type="title"/>
          </p:nvPr>
        </p:nvSpPr>
        <p:spPr/>
        <p:txBody>
          <a:bodyPr/>
          <a:lstStyle/>
          <a:p>
            <a:pPr eaLnBrk="1" hangingPunct="1"/>
            <a:r>
              <a:rPr lang="en-US" sz="2100"/>
              <a:t>Example 1</a:t>
            </a:r>
          </a:p>
        </p:txBody>
      </p:sp>
      <p:sp>
        <p:nvSpPr>
          <p:cNvPr id="159748" name="Rectangle 3"/>
          <p:cNvSpPr>
            <a:spLocks noGrp="1" noChangeArrowheads="1"/>
          </p:cNvSpPr>
          <p:nvPr>
            <p:ph type="body" idx="1"/>
          </p:nvPr>
        </p:nvSpPr>
        <p:spPr>
          <a:xfrm>
            <a:off x="2209800" y="1295400"/>
            <a:ext cx="7772400" cy="4114800"/>
          </a:xfrm>
        </p:spPr>
        <p:txBody>
          <a:bodyPr/>
          <a:lstStyle/>
          <a:p>
            <a:pPr eaLnBrk="1" hangingPunct="1">
              <a:buFontTx/>
              <a:buNone/>
            </a:pPr>
            <a:r>
              <a:rPr lang="en-US" sz="2000"/>
              <a:t>A memory system consists of a cache and a main memory. If it takes 1 cycle to complete a cache hit, and 100 cycles to complete a cache miss, what is the average memory access time if the hit rate in the cache is 97%?</a:t>
            </a:r>
          </a:p>
          <a:p>
            <a:pPr eaLnBrk="1" hangingPunct="1">
              <a:buFontTx/>
              <a:buNone/>
            </a:pPr>
            <a:endParaRPr lang="en-US" sz="2000"/>
          </a:p>
          <a:p>
            <a:pPr eaLnBrk="1" hangingPunct="1">
              <a:buFontTx/>
              <a:buNone/>
            </a:pPr>
            <a:r>
              <a:rPr lang="en-US" sz="2000"/>
              <a:t>Thit = 1 cycle</a:t>
            </a:r>
          </a:p>
          <a:p>
            <a:pPr eaLnBrk="1" hangingPunct="1">
              <a:buFontTx/>
              <a:buNone/>
            </a:pPr>
            <a:r>
              <a:rPr lang="en-US" sz="2000"/>
              <a:t>Tmiss = 100 cycles</a:t>
            </a:r>
          </a:p>
          <a:p>
            <a:pPr eaLnBrk="1" hangingPunct="1">
              <a:buFontTx/>
              <a:buNone/>
            </a:pPr>
            <a:r>
              <a:rPr lang="en-US" sz="2000"/>
              <a:t>Phit = .97</a:t>
            </a:r>
          </a:p>
          <a:p>
            <a:pPr eaLnBrk="1" hangingPunct="1">
              <a:buFontTx/>
              <a:buNone/>
            </a:pPr>
            <a:r>
              <a:rPr lang="en-US" sz="2000"/>
              <a:t>Pmiss = .03</a:t>
            </a:r>
          </a:p>
          <a:p>
            <a:pPr eaLnBrk="1" hangingPunct="1">
              <a:buFontTx/>
              <a:buNone/>
            </a:pPr>
            <a:r>
              <a:rPr lang="en-US" sz="2000"/>
              <a:t>T</a:t>
            </a:r>
            <a:r>
              <a:rPr lang="en-US" sz="2000" baseline="-25000"/>
              <a:t>avg</a:t>
            </a:r>
            <a:r>
              <a:rPr lang="en-US" sz="2000"/>
              <a:t> = P</a:t>
            </a:r>
            <a:r>
              <a:rPr lang="en-US" sz="2000" baseline="-25000"/>
              <a:t>hit</a:t>
            </a:r>
            <a:r>
              <a:rPr lang="en-US" sz="2000"/>
              <a:t> * T</a:t>
            </a:r>
            <a:r>
              <a:rPr lang="en-US" sz="2000" baseline="-25000"/>
              <a:t>hit</a:t>
            </a:r>
            <a:r>
              <a:rPr lang="en-US" sz="2000"/>
              <a:t> + P</a:t>
            </a:r>
            <a:r>
              <a:rPr lang="en-US" sz="2000" baseline="-25000"/>
              <a:t>miss</a:t>
            </a:r>
            <a:r>
              <a:rPr lang="en-US" sz="2000"/>
              <a:t> * T</a:t>
            </a:r>
            <a:r>
              <a:rPr lang="en-US" sz="2000" baseline="-25000"/>
              <a:t>miss </a:t>
            </a:r>
            <a:r>
              <a:rPr lang="en-US" sz="2000"/>
              <a:t>= 0.97 * 1 + .03 * 100 </a:t>
            </a:r>
          </a:p>
          <a:p>
            <a:pPr eaLnBrk="1" hangingPunct="1">
              <a:buFontTx/>
              <a:buNone/>
            </a:pPr>
            <a:r>
              <a:rPr lang="en-US" sz="2000"/>
              <a:t>	   = 3.97 cycles</a:t>
            </a:r>
            <a:endParaRPr lang="en-US" sz="2000" baseline="-25000"/>
          </a:p>
        </p:txBody>
      </p:sp>
    </p:spTree>
    <p:extLst>
      <p:ext uri="{BB962C8B-B14F-4D97-AF65-F5344CB8AC3E}">
        <p14:creationId xmlns:p14="http://schemas.microsoft.com/office/powerpoint/2010/main" val="2696221025"/>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Slide Number Placeholder 4"/>
          <p:cNvSpPr>
            <a:spLocks noGrp="1"/>
          </p:cNvSpPr>
          <p:nvPr>
            <p:ph type="sldNum" sz="quarter" idx="10"/>
          </p:nvPr>
        </p:nvSpPr>
        <p:spPr>
          <a:xfrm>
            <a:off x="8904288" y="6092825"/>
            <a:ext cx="609600" cy="431800"/>
          </a:xfrm>
          <a:noFill/>
        </p:spPr>
        <p:txBody>
          <a:bodyPr/>
          <a:lstStyle/>
          <a:p>
            <a:fld id="{B50DB5B3-1E7C-4664-94A5-BFCAFACA7CAC}" type="slidenum">
              <a:rPr lang="it-IT" smtClean="0">
                <a:latin typeface="Arial" pitchFamily="34" charset="0"/>
              </a:rPr>
              <a:pPr/>
              <a:t>123</a:t>
            </a:fld>
            <a:endParaRPr lang="it-IT">
              <a:latin typeface="Arial" pitchFamily="34" charset="0"/>
            </a:endParaRPr>
          </a:p>
        </p:txBody>
      </p:sp>
      <p:sp>
        <p:nvSpPr>
          <p:cNvPr id="160771" name="Rectangle 2"/>
          <p:cNvSpPr>
            <a:spLocks noGrp="1" noChangeArrowheads="1"/>
          </p:cNvSpPr>
          <p:nvPr>
            <p:ph type="title"/>
          </p:nvPr>
        </p:nvSpPr>
        <p:spPr/>
        <p:txBody>
          <a:bodyPr/>
          <a:lstStyle/>
          <a:p>
            <a:pPr eaLnBrk="1" hangingPunct="1"/>
            <a:r>
              <a:rPr lang="en-US" sz="2100"/>
              <a:t>Describing Caches</a:t>
            </a:r>
          </a:p>
        </p:txBody>
      </p:sp>
      <p:sp>
        <p:nvSpPr>
          <p:cNvPr id="160772" name="Rectangle 3"/>
          <p:cNvSpPr>
            <a:spLocks noGrp="1" noChangeArrowheads="1"/>
          </p:cNvSpPr>
          <p:nvPr>
            <p:ph type="body" idx="1"/>
          </p:nvPr>
        </p:nvSpPr>
        <p:spPr>
          <a:xfrm>
            <a:off x="2209800" y="1143000"/>
            <a:ext cx="7772400" cy="4114800"/>
          </a:xfrm>
        </p:spPr>
        <p:txBody>
          <a:bodyPr>
            <a:normAutofit lnSpcReduction="10000"/>
          </a:bodyPr>
          <a:lstStyle/>
          <a:p>
            <a:pPr eaLnBrk="1" hangingPunct="1">
              <a:buFontTx/>
              <a:buNone/>
            </a:pPr>
            <a:r>
              <a:rPr lang="en-US" sz="2000" dirty="0"/>
              <a:t>We characterize a cache using 5 parameters</a:t>
            </a:r>
          </a:p>
          <a:p>
            <a:pPr eaLnBrk="1" hangingPunct="1"/>
            <a:r>
              <a:rPr lang="en-US" sz="2000" u="sng" dirty="0"/>
              <a:t>Access Time</a:t>
            </a:r>
            <a:r>
              <a:rPr lang="en-US" sz="2000" dirty="0"/>
              <a:t>: </a:t>
            </a:r>
            <a:r>
              <a:rPr lang="en-US" sz="2000" dirty="0" err="1"/>
              <a:t>T</a:t>
            </a:r>
            <a:r>
              <a:rPr lang="en-US" sz="2000" baseline="-25000" dirty="0" err="1"/>
              <a:t>hit</a:t>
            </a:r>
            <a:endParaRPr lang="en-US" sz="2000" u="sng" dirty="0"/>
          </a:p>
          <a:p>
            <a:pPr eaLnBrk="1" hangingPunct="1"/>
            <a:r>
              <a:rPr lang="en-US" sz="2000" u="sng" dirty="0"/>
              <a:t>Capacity</a:t>
            </a:r>
            <a:r>
              <a:rPr lang="en-US" sz="2000" dirty="0"/>
              <a:t>: the total amount of data the cache can hold </a:t>
            </a:r>
          </a:p>
          <a:p>
            <a:pPr lvl="1" eaLnBrk="1" hangingPunct="1"/>
            <a:r>
              <a:rPr lang="en-US" sz="1800" dirty="0"/>
              <a:t># of lines * line length</a:t>
            </a:r>
          </a:p>
          <a:p>
            <a:pPr eaLnBrk="1" hangingPunct="1"/>
            <a:r>
              <a:rPr lang="en-US" sz="2000" u="sng" dirty="0"/>
              <a:t>Line Length / Block size</a:t>
            </a:r>
            <a:r>
              <a:rPr lang="en-US" sz="2000" dirty="0"/>
              <a:t>: The amount of data that gets moved into or out of the cache as a chunk</a:t>
            </a:r>
          </a:p>
          <a:p>
            <a:pPr lvl="1" eaLnBrk="1" hangingPunct="1"/>
            <a:r>
              <a:rPr lang="en-US" sz="1800" dirty="0" smtClean="0"/>
              <a:t>Analogous </a:t>
            </a:r>
            <a:r>
              <a:rPr lang="en-US" sz="1800" dirty="0"/>
              <a:t>to page size in virtual memory</a:t>
            </a:r>
          </a:p>
          <a:p>
            <a:pPr eaLnBrk="1" hangingPunct="1"/>
            <a:r>
              <a:rPr lang="en-US" sz="2000" dirty="0"/>
              <a:t>What happens on a write?</a:t>
            </a:r>
          </a:p>
          <a:p>
            <a:pPr eaLnBrk="1" hangingPunct="1"/>
            <a:r>
              <a:rPr lang="en-US" sz="2000" u="sng" dirty="0"/>
              <a:t>Replacement Policy</a:t>
            </a:r>
            <a:r>
              <a:rPr lang="en-US" sz="2000" dirty="0"/>
              <a:t>: What data is replaced on a miss?</a:t>
            </a:r>
          </a:p>
          <a:p>
            <a:pPr eaLnBrk="1" hangingPunct="1"/>
            <a:r>
              <a:rPr lang="en-US" sz="2000" u="sng" dirty="0"/>
              <a:t>Associativity</a:t>
            </a:r>
            <a:r>
              <a:rPr lang="en-US" sz="2000" dirty="0"/>
              <a:t>: How many locations in the cache is a given address eligible to be placed in?</a:t>
            </a:r>
            <a:endParaRPr lang="en-US" sz="2000" baseline="-25000" dirty="0"/>
          </a:p>
          <a:p>
            <a:pPr eaLnBrk="1" hangingPunct="1"/>
            <a:r>
              <a:rPr lang="en-US" sz="2000" u="sng" dirty="0"/>
              <a:t>Unified, Instruction, Data</a:t>
            </a:r>
            <a:r>
              <a:rPr lang="en-US" sz="2000" dirty="0"/>
              <a:t>: What type of data is kept in the cache?</a:t>
            </a:r>
          </a:p>
        </p:txBody>
      </p:sp>
    </p:spTree>
    <p:extLst>
      <p:ext uri="{BB962C8B-B14F-4D97-AF65-F5344CB8AC3E}">
        <p14:creationId xmlns:p14="http://schemas.microsoft.com/office/powerpoint/2010/main" val="2634457100"/>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Slide Number Placeholder 4"/>
          <p:cNvSpPr>
            <a:spLocks noGrp="1"/>
          </p:cNvSpPr>
          <p:nvPr>
            <p:ph type="sldNum" sz="quarter" idx="10"/>
          </p:nvPr>
        </p:nvSpPr>
        <p:spPr>
          <a:xfrm>
            <a:off x="8904288" y="6092825"/>
            <a:ext cx="609600" cy="431800"/>
          </a:xfrm>
          <a:noFill/>
        </p:spPr>
        <p:txBody>
          <a:bodyPr/>
          <a:lstStyle/>
          <a:p>
            <a:fld id="{A1C783FB-3CE4-4B5E-BF81-0785EFFD7571}" type="slidenum">
              <a:rPr lang="it-IT" smtClean="0">
                <a:latin typeface="Arial" pitchFamily="34" charset="0"/>
              </a:rPr>
              <a:pPr/>
              <a:t>124</a:t>
            </a:fld>
            <a:endParaRPr lang="it-IT">
              <a:latin typeface="Arial" pitchFamily="34" charset="0"/>
            </a:endParaRPr>
          </a:p>
        </p:txBody>
      </p:sp>
      <p:sp>
        <p:nvSpPr>
          <p:cNvPr id="161795" name="Rectangle 2"/>
          <p:cNvSpPr>
            <a:spLocks noGrp="1" noChangeArrowheads="1"/>
          </p:cNvSpPr>
          <p:nvPr>
            <p:ph type="title"/>
          </p:nvPr>
        </p:nvSpPr>
        <p:spPr/>
        <p:txBody>
          <a:bodyPr/>
          <a:lstStyle/>
          <a:p>
            <a:pPr eaLnBrk="1" hangingPunct="1"/>
            <a:r>
              <a:rPr lang="en-US" sz="2100"/>
              <a:t>Capacity</a:t>
            </a:r>
          </a:p>
        </p:txBody>
      </p:sp>
      <p:sp>
        <p:nvSpPr>
          <p:cNvPr id="161796" name="Rectangle 3"/>
          <p:cNvSpPr>
            <a:spLocks noGrp="1" noChangeArrowheads="1"/>
          </p:cNvSpPr>
          <p:nvPr>
            <p:ph type="body" idx="1"/>
          </p:nvPr>
        </p:nvSpPr>
        <p:spPr>
          <a:xfrm>
            <a:off x="2209800" y="1219200"/>
            <a:ext cx="7772400" cy="4114800"/>
          </a:xfrm>
        </p:spPr>
        <p:txBody>
          <a:bodyPr/>
          <a:lstStyle/>
          <a:p>
            <a:pPr eaLnBrk="1" hangingPunct="1"/>
            <a:r>
              <a:rPr lang="en-US" smtClean="0"/>
              <a:t>In general, bigger is better</a:t>
            </a:r>
          </a:p>
          <a:p>
            <a:pPr lvl="1" eaLnBrk="1" hangingPunct="1"/>
            <a:r>
              <a:rPr lang="en-US" smtClean="0"/>
              <a:t>The more data you can store in the cache, the less often you have to go out to the main memory</a:t>
            </a:r>
          </a:p>
          <a:p>
            <a:pPr lvl="1" eaLnBrk="1" hangingPunct="1"/>
            <a:endParaRPr lang="en-US" smtClean="0"/>
          </a:p>
          <a:p>
            <a:pPr eaLnBrk="1" hangingPunct="1"/>
            <a:r>
              <a:rPr lang="en-US" smtClean="0"/>
              <a:t>However, bigger caches tend to be slower</a:t>
            </a:r>
          </a:p>
          <a:p>
            <a:pPr lvl="1" eaLnBrk="1" hangingPunct="1"/>
            <a:r>
              <a:rPr lang="en-US" smtClean="0"/>
              <a:t>Need to understand how both T</a:t>
            </a:r>
            <a:r>
              <a:rPr lang="en-US" baseline="-25000" smtClean="0"/>
              <a:t>hit</a:t>
            </a:r>
            <a:r>
              <a:rPr lang="en-US" smtClean="0"/>
              <a:t> and P</a:t>
            </a:r>
            <a:r>
              <a:rPr lang="en-US" baseline="-25000" smtClean="0"/>
              <a:t>hit</a:t>
            </a:r>
            <a:r>
              <a:rPr lang="en-US" smtClean="0"/>
              <a:t> change as you change the capacity of the cache. </a:t>
            </a:r>
          </a:p>
          <a:p>
            <a:pPr lvl="1" eaLnBrk="1" hangingPunct="1"/>
            <a:r>
              <a:rPr lang="en-US" smtClean="0"/>
              <a:t>Declining return on investment as cache size goes up</a:t>
            </a:r>
          </a:p>
        </p:txBody>
      </p:sp>
    </p:spTree>
    <p:extLst>
      <p:ext uri="{BB962C8B-B14F-4D97-AF65-F5344CB8AC3E}">
        <p14:creationId xmlns:p14="http://schemas.microsoft.com/office/powerpoint/2010/main" val="2501123350"/>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Slide Number Placeholder 4"/>
          <p:cNvSpPr>
            <a:spLocks noGrp="1"/>
          </p:cNvSpPr>
          <p:nvPr>
            <p:ph type="sldNum" sz="quarter" idx="10"/>
          </p:nvPr>
        </p:nvSpPr>
        <p:spPr>
          <a:xfrm>
            <a:off x="8904288" y="6092825"/>
            <a:ext cx="609600" cy="431800"/>
          </a:xfrm>
          <a:noFill/>
        </p:spPr>
        <p:txBody>
          <a:bodyPr/>
          <a:lstStyle/>
          <a:p>
            <a:fld id="{0ABE433B-16B5-474E-A617-8F9D5E213650}" type="slidenum">
              <a:rPr lang="it-IT" smtClean="0">
                <a:latin typeface="Arial" pitchFamily="34" charset="0"/>
              </a:rPr>
              <a:pPr/>
              <a:t>125</a:t>
            </a:fld>
            <a:endParaRPr lang="it-IT">
              <a:latin typeface="Arial" pitchFamily="34" charset="0"/>
            </a:endParaRPr>
          </a:p>
        </p:txBody>
      </p:sp>
      <p:sp>
        <p:nvSpPr>
          <p:cNvPr id="162819" name="Rectangle 2"/>
          <p:cNvSpPr>
            <a:spLocks noGrp="1" noChangeArrowheads="1"/>
          </p:cNvSpPr>
          <p:nvPr>
            <p:ph type="title"/>
          </p:nvPr>
        </p:nvSpPr>
        <p:spPr/>
        <p:txBody>
          <a:bodyPr/>
          <a:lstStyle/>
          <a:p>
            <a:pPr eaLnBrk="1" hangingPunct="1"/>
            <a:r>
              <a:rPr lang="en-US" sz="2100"/>
              <a:t>Cache Line Length</a:t>
            </a:r>
          </a:p>
        </p:txBody>
      </p:sp>
      <p:sp>
        <p:nvSpPr>
          <p:cNvPr id="162820" name="Rectangle 3"/>
          <p:cNvSpPr>
            <a:spLocks noGrp="1" noChangeArrowheads="1"/>
          </p:cNvSpPr>
          <p:nvPr>
            <p:ph type="body" idx="1"/>
          </p:nvPr>
        </p:nvSpPr>
        <p:spPr>
          <a:xfrm>
            <a:off x="2209800" y="1295400"/>
            <a:ext cx="7772400" cy="4114800"/>
          </a:xfrm>
        </p:spPr>
        <p:txBody>
          <a:bodyPr>
            <a:normAutofit lnSpcReduction="10000"/>
          </a:bodyPr>
          <a:lstStyle/>
          <a:p>
            <a:pPr lvl="1" eaLnBrk="1" hangingPunct="1"/>
            <a:r>
              <a:rPr lang="en-US" smtClean="0"/>
              <a:t>Cache groups contiguous addresses into </a:t>
            </a:r>
            <a:r>
              <a:rPr lang="en-US" i="1" smtClean="0"/>
              <a:t>lines</a:t>
            </a:r>
          </a:p>
          <a:p>
            <a:pPr lvl="1" eaLnBrk="1" hangingPunct="1"/>
            <a:r>
              <a:rPr lang="en-US" smtClean="0"/>
              <a:t>Lines almost always aligned on their size</a:t>
            </a:r>
          </a:p>
          <a:p>
            <a:pPr lvl="1" eaLnBrk="1" hangingPunct="1"/>
            <a:r>
              <a:rPr lang="en-US" smtClean="0"/>
              <a:t>Caches fetch or write back an entire line of data on a miss</a:t>
            </a:r>
          </a:p>
          <a:p>
            <a:pPr lvl="2" eaLnBrk="1" hangingPunct="1"/>
            <a:r>
              <a:rPr lang="en-US" i="1" smtClean="0"/>
              <a:t>Spatial Locality</a:t>
            </a:r>
          </a:p>
          <a:p>
            <a:pPr eaLnBrk="1" hangingPunct="1"/>
            <a:r>
              <a:rPr lang="en-US" smtClean="0"/>
              <a:t>Reading/Writing a Line</a:t>
            </a:r>
          </a:p>
          <a:p>
            <a:pPr lvl="1" eaLnBrk="1" hangingPunct="1"/>
            <a:r>
              <a:rPr lang="en-US" smtClean="0"/>
              <a:t>Typically, takes much longer to fetch the first word of a line than subsequent words</a:t>
            </a:r>
          </a:p>
          <a:p>
            <a:pPr lvl="2" eaLnBrk="1" hangingPunct="1"/>
            <a:r>
              <a:rPr lang="en-US" smtClean="0"/>
              <a:t>Page Mode memories</a:t>
            </a:r>
          </a:p>
          <a:p>
            <a:pPr lvl="2" eaLnBrk="1" hangingPunct="1"/>
            <a:endParaRPr lang="en-US" smtClean="0"/>
          </a:p>
          <a:p>
            <a:pPr eaLnBrk="1" hangingPunct="1">
              <a:buFontTx/>
              <a:buNone/>
            </a:pPr>
            <a:r>
              <a:rPr lang="en-US" sz="2400"/>
              <a:t>T</a:t>
            </a:r>
            <a:r>
              <a:rPr lang="en-US" sz="2400" baseline="-25000"/>
              <a:t>fetch</a:t>
            </a:r>
            <a:r>
              <a:rPr lang="en-US" sz="2400"/>
              <a:t> = T</a:t>
            </a:r>
            <a:r>
              <a:rPr lang="en-US" sz="2400" baseline="-25000"/>
              <a:t>first</a:t>
            </a:r>
            <a:r>
              <a:rPr lang="en-US" sz="2400"/>
              <a:t> + (line length / fetch width) * T</a:t>
            </a:r>
            <a:r>
              <a:rPr lang="en-US" sz="2400" baseline="-25000"/>
              <a:t>subsequent</a:t>
            </a:r>
          </a:p>
        </p:txBody>
      </p:sp>
    </p:spTree>
    <p:extLst>
      <p:ext uri="{BB962C8B-B14F-4D97-AF65-F5344CB8AC3E}">
        <p14:creationId xmlns:p14="http://schemas.microsoft.com/office/powerpoint/2010/main" val="3068433227"/>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Slide Number Placeholder 2"/>
          <p:cNvSpPr>
            <a:spLocks noGrp="1"/>
          </p:cNvSpPr>
          <p:nvPr>
            <p:ph type="sldNum" sz="quarter" idx="10"/>
          </p:nvPr>
        </p:nvSpPr>
        <p:spPr>
          <a:xfrm>
            <a:off x="8904288" y="6092825"/>
            <a:ext cx="609600" cy="431800"/>
          </a:xfrm>
          <a:noFill/>
        </p:spPr>
        <p:txBody>
          <a:bodyPr/>
          <a:lstStyle/>
          <a:p>
            <a:fld id="{542E53DD-FFD4-40A0-A2ED-777ABD34B0A0}" type="slidenum">
              <a:rPr lang="it-IT" smtClean="0">
                <a:latin typeface="Arial" pitchFamily="34" charset="0"/>
              </a:rPr>
              <a:pPr/>
              <a:t>126</a:t>
            </a:fld>
            <a:endParaRPr lang="it-IT">
              <a:latin typeface="Arial" pitchFamily="34" charset="0"/>
            </a:endParaRPr>
          </a:p>
        </p:txBody>
      </p:sp>
      <p:sp>
        <p:nvSpPr>
          <p:cNvPr id="163843" name="Date Placeholder 3"/>
          <p:cNvSpPr txBox="1">
            <a:spLocks noGrp="1"/>
          </p:cNvSpPr>
          <p:nvPr/>
        </p:nvSpPr>
        <p:spPr bwMode="auto">
          <a:xfrm>
            <a:off x="2209800" y="6426200"/>
            <a:ext cx="1905000" cy="279400"/>
          </a:xfrm>
          <a:prstGeom prst="rect">
            <a:avLst/>
          </a:prstGeom>
          <a:noFill/>
          <a:ln w="9525">
            <a:noFill/>
            <a:miter lim="800000"/>
            <a:headEnd/>
            <a:tailEnd/>
          </a:ln>
        </p:spPr>
        <p:txBody>
          <a:bodyPr wrap="none" lIns="92075" tIns="46038" rIns="92075" bIns="46038" anchor="ctr"/>
          <a:lstStyle/>
          <a:p>
            <a:fld id="{928D0CAD-9DEE-4CF8-B38F-6E323B9283EA}" type="datetime1">
              <a:rPr lang="en-US" sz="1400" b="1">
                <a:solidFill>
                  <a:schemeClr val="accent2"/>
                </a:solidFill>
                <a:latin typeface="Times New Roman" pitchFamily="18" charset="0"/>
              </a:rPr>
              <a:pPr/>
              <a:t>4/25/2014</a:t>
            </a:fld>
            <a:endParaRPr lang="en-US" sz="1400" b="1">
              <a:solidFill>
                <a:schemeClr val="accent2"/>
              </a:solidFill>
              <a:latin typeface="Times New Roman" pitchFamily="18" charset="0"/>
            </a:endParaRPr>
          </a:p>
        </p:txBody>
      </p:sp>
      <p:sp>
        <p:nvSpPr>
          <p:cNvPr id="163844" name="Footer Placeholder 4"/>
          <p:cNvSpPr txBox="1">
            <a:spLocks noGrp="1"/>
          </p:cNvSpPr>
          <p:nvPr/>
        </p:nvSpPr>
        <p:spPr bwMode="auto">
          <a:xfrm>
            <a:off x="4648200" y="6426200"/>
            <a:ext cx="2895600" cy="279400"/>
          </a:xfrm>
          <a:prstGeom prst="rect">
            <a:avLst/>
          </a:prstGeom>
          <a:noFill/>
          <a:ln w="9525">
            <a:noFill/>
            <a:miter lim="800000"/>
            <a:headEnd/>
            <a:tailEnd/>
          </a:ln>
        </p:spPr>
        <p:txBody>
          <a:bodyPr wrap="none" lIns="92075" tIns="46038" rIns="92075" bIns="46038" anchor="ctr"/>
          <a:lstStyle/>
          <a:p>
            <a:pPr algn="ctr"/>
            <a:r>
              <a:rPr lang="en-US" sz="1400" b="1">
                <a:solidFill>
                  <a:srgbClr val="114FFB"/>
                </a:solidFill>
                <a:latin typeface="Helvetica" pitchFamily="34" charset="0"/>
              </a:rPr>
              <a:t>CS252-Fall’07</a:t>
            </a:r>
          </a:p>
        </p:txBody>
      </p:sp>
      <p:sp>
        <p:nvSpPr>
          <p:cNvPr id="163845" name="Slide Number Placeholder 5"/>
          <p:cNvSpPr txBox="1">
            <a:spLocks noGrp="1"/>
          </p:cNvSpPr>
          <p:nvPr/>
        </p:nvSpPr>
        <p:spPr bwMode="auto">
          <a:xfrm>
            <a:off x="8077200" y="6413500"/>
            <a:ext cx="1905000" cy="292100"/>
          </a:xfrm>
          <a:prstGeom prst="rect">
            <a:avLst/>
          </a:prstGeom>
          <a:noFill/>
          <a:ln w="9525">
            <a:noFill/>
            <a:miter lim="800000"/>
            <a:headEnd/>
            <a:tailEnd/>
          </a:ln>
        </p:spPr>
        <p:txBody>
          <a:bodyPr wrap="none" lIns="92075" tIns="46038" rIns="92075" bIns="46038" anchor="ctr"/>
          <a:lstStyle/>
          <a:p>
            <a:pPr algn="r"/>
            <a:fld id="{2C15A89C-08BD-4E2B-BFEE-303CECFF7080}" type="slidenum">
              <a:rPr lang="en-US" sz="1400" b="1">
                <a:solidFill>
                  <a:schemeClr val="accent2"/>
                </a:solidFill>
                <a:latin typeface="Times New Roman" pitchFamily="18" charset="0"/>
              </a:rPr>
              <a:pPr algn="r"/>
              <a:t>126</a:t>
            </a:fld>
            <a:endParaRPr lang="en-US" sz="1400">
              <a:solidFill>
                <a:srgbClr val="FBBA03"/>
              </a:solidFill>
              <a:latin typeface="Times New Roman" pitchFamily="18" charset="0"/>
            </a:endParaRPr>
          </a:p>
        </p:txBody>
      </p:sp>
      <p:sp>
        <p:nvSpPr>
          <p:cNvPr id="163846" name="Rectangle 2"/>
          <p:cNvSpPr>
            <a:spLocks noGrp="1" noChangeArrowheads="1"/>
          </p:cNvSpPr>
          <p:nvPr>
            <p:ph type="title" idx="4294967295"/>
          </p:nvPr>
        </p:nvSpPr>
        <p:spPr/>
        <p:txBody>
          <a:bodyPr vert="horz" lIns="92075" tIns="46038" rIns="92075" bIns="46038" rtlCol="0" anchor="ctr">
            <a:normAutofit/>
          </a:bodyPr>
          <a:lstStyle/>
          <a:p>
            <a:pPr eaLnBrk="1" hangingPunct="1"/>
            <a:r>
              <a:rPr lang="en-US" smtClean="0"/>
              <a:t>What causes a MISS?</a:t>
            </a:r>
          </a:p>
        </p:txBody>
      </p:sp>
      <p:sp>
        <p:nvSpPr>
          <p:cNvPr id="163847" name="Rectangle 3"/>
          <p:cNvSpPr>
            <a:spLocks noGrp="1" noChangeArrowheads="1"/>
          </p:cNvSpPr>
          <p:nvPr>
            <p:ph type="body" idx="4294967295"/>
          </p:nvPr>
        </p:nvSpPr>
        <p:spPr/>
        <p:txBody>
          <a:bodyPr vert="horz" lIns="92075" tIns="46038" rIns="92075" bIns="46038" rtlCol="0">
            <a:normAutofit/>
          </a:bodyPr>
          <a:lstStyle/>
          <a:p>
            <a:pPr marL="285750" indent="-285750"/>
            <a:r>
              <a:rPr lang="en-US" smtClean="0"/>
              <a:t>Three Major Categories of Cache Misses:</a:t>
            </a:r>
          </a:p>
          <a:p>
            <a:pPr lvl="1"/>
            <a:r>
              <a:rPr lang="en-US" sz="2800" u="sng">
                <a:solidFill>
                  <a:srgbClr val="0332B7"/>
                </a:solidFill>
              </a:rPr>
              <a:t>Compulsory Misses</a:t>
            </a:r>
            <a:r>
              <a:rPr lang="en-US" sz="2800"/>
              <a:t>: first access to a block</a:t>
            </a:r>
          </a:p>
          <a:p>
            <a:pPr lvl="1"/>
            <a:r>
              <a:rPr lang="en-US" sz="2800" u="sng">
                <a:solidFill>
                  <a:srgbClr val="0332B7"/>
                </a:solidFill>
              </a:rPr>
              <a:t>Capacity Misses</a:t>
            </a:r>
            <a:r>
              <a:rPr lang="en-US" sz="2800"/>
              <a:t>: cache cannot contain all blocks needed to execute the program</a:t>
            </a:r>
          </a:p>
          <a:p>
            <a:pPr lvl="1"/>
            <a:r>
              <a:rPr lang="en-US" sz="2800" u="sng">
                <a:solidFill>
                  <a:srgbClr val="0332B7"/>
                </a:solidFill>
              </a:rPr>
              <a:t>Conflict Misses</a:t>
            </a:r>
            <a:r>
              <a:rPr lang="en-US" sz="2800"/>
              <a:t>:  block replaced by another block and then later retrieved - (affects set assoc. or direct mapped caches) 		</a:t>
            </a:r>
          </a:p>
          <a:p>
            <a:pPr lvl="2" eaLnBrk="1" hangingPunct="1"/>
            <a:r>
              <a:rPr lang="en-US" sz="2400"/>
              <a:t>Nightmare Scenario: ping pong effect!</a:t>
            </a:r>
          </a:p>
          <a:p>
            <a:pPr marL="285750" indent="-285750"/>
            <a:endParaRPr lang="en-US" smtClean="0"/>
          </a:p>
        </p:txBody>
      </p:sp>
    </p:spTree>
    <p:extLst>
      <p:ext uri="{BB962C8B-B14F-4D97-AF65-F5344CB8AC3E}">
        <p14:creationId xmlns:p14="http://schemas.microsoft.com/office/powerpoint/2010/main" val="1633744896"/>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Slide Number Placeholder 2"/>
          <p:cNvSpPr>
            <a:spLocks noGrp="1"/>
          </p:cNvSpPr>
          <p:nvPr>
            <p:ph type="sldNum" sz="quarter" idx="10"/>
          </p:nvPr>
        </p:nvSpPr>
        <p:spPr>
          <a:xfrm>
            <a:off x="8904288" y="6092825"/>
            <a:ext cx="609600" cy="431800"/>
          </a:xfrm>
          <a:noFill/>
        </p:spPr>
        <p:txBody>
          <a:bodyPr/>
          <a:lstStyle/>
          <a:p>
            <a:fld id="{407C060F-E49D-4E6C-8BC9-1712F911CE12}" type="slidenum">
              <a:rPr lang="it-IT" smtClean="0">
                <a:latin typeface="Arial" pitchFamily="34" charset="0"/>
              </a:rPr>
              <a:pPr/>
              <a:t>127</a:t>
            </a:fld>
            <a:endParaRPr lang="it-IT">
              <a:latin typeface="Arial" pitchFamily="34" charset="0"/>
            </a:endParaRPr>
          </a:p>
        </p:txBody>
      </p:sp>
      <p:sp>
        <p:nvSpPr>
          <p:cNvPr id="164867" name="Date Placeholder 3"/>
          <p:cNvSpPr txBox="1">
            <a:spLocks noGrp="1"/>
          </p:cNvSpPr>
          <p:nvPr/>
        </p:nvSpPr>
        <p:spPr bwMode="auto">
          <a:xfrm>
            <a:off x="2209800" y="6426200"/>
            <a:ext cx="1905000" cy="279400"/>
          </a:xfrm>
          <a:prstGeom prst="rect">
            <a:avLst/>
          </a:prstGeom>
          <a:noFill/>
          <a:ln w="9525">
            <a:noFill/>
            <a:miter lim="800000"/>
            <a:headEnd/>
            <a:tailEnd/>
          </a:ln>
        </p:spPr>
        <p:txBody>
          <a:bodyPr wrap="none" lIns="92075" tIns="46038" rIns="92075" bIns="46038" anchor="ctr"/>
          <a:lstStyle/>
          <a:p>
            <a:fld id="{7E8C132D-8A7D-4615-922D-BACDDCE7A465}" type="datetime1">
              <a:rPr lang="en-US" sz="1400" b="1">
                <a:solidFill>
                  <a:schemeClr val="accent2"/>
                </a:solidFill>
                <a:latin typeface="Times New Roman" pitchFamily="18" charset="0"/>
              </a:rPr>
              <a:pPr/>
              <a:t>4/25/2014</a:t>
            </a:fld>
            <a:endParaRPr lang="en-US" sz="1400" b="1">
              <a:solidFill>
                <a:schemeClr val="accent2"/>
              </a:solidFill>
              <a:latin typeface="Times New Roman" pitchFamily="18" charset="0"/>
            </a:endParaRPr>
          </a:p>
        </p:txBody>
      </p:sp>
      <p:sp>
        <p:nvSpPr>
          <p:cNvPr id="164868" name="Footer Placeholder 4"/>
          <p:cNvSpPr txBox="1">
            <a:spLocks noGrp="1"/>
          </p:cNvSpPr>
          <p:nvPr/>
        </p:nvSpPr>
        <p:spPr bwMode="auto">
          <a:xfrm>
            <a:off x="4648200" y="6426200"/>
            <a:ext cx="2895600" cy="279400"/>
          </a:xfrm>
          <a:prstGeom prst="rect">
            <a:avLst/>
          </a:prstGeom>
          <a:noFill/>
          <a:ln w="9525">
            <a:noFill/>
            <a:miter lim="800000"/>
            <a:headEnd/>
            <a:tailEnd/>
          </a:ln>
        </p:spPr>
        <p:txBody>
          <a:bodyPr wrap="none" lIns="92075" tIns="46038" rIns="92075" bIns="46038" anchor="ctr"/>
          <a:lstStyle/>
          <a:p>
            <a:pPr algn="ctr"/>
            <a:r>
              <a:rPr lang="en-US" sz="1400" b="1">
                <a:solidFill>
                  <a:srgbClr val="114FFB"/>
                </a:solidFill>
                <a:latin typeface="Helvetica" pitchFamily="34" charset="0"/>
              </a:rPr>
              <a:t>CS252-Fall’07</a:t>
            </a:r>
          </a:p>
        </p:txBody>
      </p:sp>
      <p:sp>
        <p:nvSpPr>
          <p:cNvPr id="164869" name="Slide Number Placeholder 5"/>
          <p:cNvSpPr txBox="1">
            <a:spLocks noGrp="1"/>
          </p:cNvSpPr>
          <p:nvPr/>
        </p:nvSpPr>
        <p:spPr bwMode="auto">
          <a:xfrm>
            <a:off x="8077200" y="6413500"/>
            <a:ext cx="1905000" cy="292100"/>
          </a:xfrm>
          <a:prstGeom prst="rect">
            <a:avLst/>
          </a:prstGeom>
          <a:noFill/>
          <a:ln w="9525">
            <a:noFill/>
            <a:miter lim="800000"/>
            <a:headEnd/>
            <a:tailEnd/>
          </a:ln>
        </p:spPr>
        <p:txBody>
          <a:bodyPr wrap="none" lIns="92075" tIns="46038" rIns="92075" bIns="46038" anchor="ctr"/>
          <a:lstStyle/>
          <a:p>
            <a:pPr algn="r"/>
            <a:fld id="{3F40222D-10B6-4B8F-83D6-F85129271467}" type="slidenum">
              <a:rPr lang="en-US" sz="1400" b="1">
                <a:solidFill>
                  <a:schemeClr val="accent2"/>
                </a:solidFill>
                <a:latin typeface="Times New Roman" pitchFamily="18" charset="0"/>
              </a:rPr>
              <a:pPr algn="r"/>
              <a:t>127</a:t>
            </a:fld>
            <a:endParaRPr lang="en-US" sz="1400">
              <a:solidFill>
                <a:srgbClr val="FBBA03"/>
              </a:solidFill>
              <a:latin typeface="Times New Roman" pitchFamily="18" charset="0"/>
            </a:endParaRPr>
          </a:p>
        </p:txBody>
      </p:sp>
      <p:sp>
        <p:nvSpPr>
          <p:cNvPr id="164870" name="Rectangle 2"/>
          <p:cNvSpPr>
            <a:spLocks noChangeArrowheads="1"/>
          </p:cNvSpPr>
          <p:nvPr/>
        </p:nvSpPr>
        <p:spPr bwMode="auto">
          <a:xfrm>
            <a:off x="7413626" y="1897063"/>
            <a:ext cx="1222375" cy="284162"/>
          </a:xfrm>
          <a:prstGeom prst="rect">
            <a:avLst/>
          </a:prstGeom>
          <a:solidFill>
            <a:schemeClr val="bg1"/>
          </a:solidFill>
          <a:ln w="25400">
            <a:solidFill>
              <a:schemeClr val="tx1"/>
            </a:solidFill>
            <a:miter lim="800000"/>
            <a:headEnd/>
            <a:tailEnd/>
          </a:ln>
        </p:spPr>
        <p:txBody>
          <a:bodyPr wrap="none" anchor="ctr"/>
          <a:lstStyle/>
          <a:p>
            <a:pPr algn="ctr"/>
            <a:r>
              <a:rPr lang="en-US" sz="2000">
                <a:solidFill>
                  <a:srgbClr val="56127A"/>
                </a:solidFill>
              </a:rPr>
              <a:t>Word3</a:t>
            </a:r>
          </a:p>
        </p:txBody>
      </p:sp>
      <p:sp>
        <p:nvSpPr>
          <p:cNvPr id="164871" name="Rectangle 3"/>
          <p:cNvSpPr>
            <a:spLocks noChangeArrowheads="1"/>
          </p:cNvSpPr>
          <p:nvPr/>
        </p:nvSpPr>
        <p:spPr bwMode="auto">
          <a:xfrm>
            <a:off x="3746501" y="1897063"/>
            <a:ext cx="1222375" cy="284162"/>
          </a:xfrm>
          <a:prstGeom prst="rect">
            <a:avLst/>
          </a:prstGeom>
          <a:solidFill>
            <a:schemeClr val="bg1"/>
          </a:solidFill>
          <a:ln w="25400">
            <a:solidFill>
              <a:schemeClr val="tx1"/>
            </a:solidFill>
            <a:miter lim="800000"/>
            <a:headEnd/>
            <a:tailEnd/>
          </a:ln>
        </p:spPr>
        <p:txBody>
          <a:bodyPr wrap="none" anchor="ctr"/>
          <a:lstStyle/>
          <a:p>
            <a:pPr algn="ctr"/>
            <a:r>
              <a:rPr lang="en-US" sz="2000">
                <a:solidFill>
                  <a:srgbClr val="56127A"/>
                </a:solidFill>
              </a:rPr>
              <a:t>Word0</a:t>
            </a:r>
          </a:p>
        </p:txBody>
      </p:sp>
      <p:sp>
        <p:nvSpPr>
          <p:cNvPr id="164872" name="Rectangle 4"/>
          <p:cNvSpPr>
            <a:spLocks noChangeArrowheads="1"/>
          </p:cNvSpPr>
          <p:nvPr/>
        </p:nvSpPr>
        <p:spPr bwMode="auto">
          <a:xfrm>
            <a:off x="4968876" y="1897063"/>
            <a:ext cx="1222375" cy="284162"/>
          </a:xfrm>
          <a:prstGeom prst="rect">
            <a:avLst/>
          </a:prstGeom>
          <a:solidFill>
            <a:schemeClr val="bg1"/>
          </a:solidFill>
          <a:ln w="25400">
            <a:solidFill>
              <a:schemeClr val="tx1"/>
            </a:solidFill>
            <a:miter lim="800000"/>
            <a:headEnd/>
            <a:tailEnd/>
          </a:ln>
        </p:spPr>
        <p:txBody>
          <a:bodyPr wrap="none" anchor="ctr"/>
          <a:lstStyle/>
          <a:p>
            <a:pPr algn="ctr"/>
            <a:r>
              <a:rPr lang="en-US" sz="2000">
                <a:solidFill>
                  <a:srgbClr val="56127A"/>
                </a:solidFill>
              </a:rPr>
              <a:t>Word1</a:t>
            </a:r>
          </a:p>
        </p:txBody>
      </p:sp>
      <p:sp>
        <p:nvSpPr>
          <p:cNvPr id="164873" name="Rectangle 5"/>
          <p:cNvSpPr>
            <a:spLocks noChangeArrowheads="1"/>
          </p:cNvSpPr>
          <p:nvPr/>
        </p:nvSpPr>
        <p:spPr bwMode="auto">
          <a:xfrm>
            <a:off x="6191251" y="1897063"/>
            <a:ext cx="1222375" cy="284162"/>
          </a:xfrm>
          <a:prstGeom prst="rect">
            <a:avLst/>
          </a:prstGeom>
          <a:solidFill>
            <a:schemeClr val="bg1"/>
          </a:solidFill>
          <a:ln w="25400">
            <a:solidFill>
              <a:schemeClr val="tx1"/>
            </a:solidFill>
            <a:miter lim="800000"/>
            <a:headEnd/>
            <a:tailEnd/>
          </a:ln>
        </p:spPr>
        <p:txBody>
          <a:bodyPr wrap="none" anchor="ctr"/>
          <a:lstStyle/>
          <a:p>
            <a:pPr algn="ctr"/>
            <a:r>
              <a:rPr lang="en-US" sz="2000">
                <a:solidFill>
                  <a:srgbClr val="56127A"/>
                </a:solidFill>
              </a:rPr>
              <a:t>Word2</a:t>
            </a:r>
          </a:p>
        </p:txBody>
      </p:sp>
      <p:sp>
        <p:nvSpPr>
          <p:cNvPr id="164874" name="Rectangle 6"/>
          <p:cNvSpPr>
            <a:spLocks noGrp="1" noChangeArrowheads="1"/>
          </p:cNvSpPr>
          <p:nvPr>
            <p:ph type="title" idx="4294967295"/>
          </p:nvPr>
        </p:nvSpPr>
        <p:spPr>
          <a:xfrm>
            <a:off x="1803400" y="0"/>
            <a:ext cx="8001000" cy="1143000"/>
          </a:xfrm>
          <a:noFill/>
        </p:spPr>
        <p:txBody>
          <a:bodyPr vert="horz" lIns="90488" tIns="44450" rIns="90488" bIns="44450" rtlCol="0" anchor="ctr">
            <a:normAutofit/>
          </a:bodyPr>
          <a:lstStyle/>
          <a:p>
            <a:pPr eaLnBrk="1" hangingPunct="1"/>
            <a:r>
              <a:rPr lang="en-US" smtClean="0"/>
              <a:t>Block Size and Spatial Locality</a:t>
            </a:r>
          </a:p>
        </p:txBody>
      </p:sp>
      <p:sp>
        <p:nvSpPr>
          <p:cNvPr id="164875" name="Rectangle 7"/>
          <p:cNvSpPr>
            <a:spLocks noChangeArrowheads="1"/>
          </p:cNvSpPr>
          <p:nvPr/>
        </p:nvSpPr>
        <p:spPr bwMode="auto">
          <a:xfrm>
            <a:off x="1841501" y="4038600"/>
            <a:ext cx="8518525" cy="1797050"/>
          </a:xfrm>
          <a:prstGeom prst="rect">
            <a:avLst/>
          </a:prstGeom>
          <a:solidFill>
            <a:schemeClr val="bg1"/>
          </a:solidFill>
          <a:ln w="25400">
            <a:noFill/>
            <a:miter lim="800000"/>
            <a:headEnd/>
            <a:tailEnd/>
          </a:ln>
        </p:spPr>
        <p:txBody>
          <a:bodyPr lIns="90488" tIns="44450" rIns="90488" bIns="44450">
            <a:spAutoFit/>
          </a:bodyPr>
          <a:lstStyle/>
          <a:p>
            <a:r>
              <a:rPr lang="en-US" sz="2000"/>
              <a:t>Larger block size has distinct hardware advantages</a:t>
            </a:r>
          </a:p>
          <a:p>
            <a:pPr lvl="1">
              <a:buFontTx/>
              <a:buChar char="•"/>
            </a:pPr>
            <a:r>
              <a:rPr lang="en-US">
                <a:solidFill>
                  <a:srgbClr val="56127A"/>
                </a:solidFill>
              </a:rPr>
              <a:t> less tag overhead</a:t>
            </a:r>
          </a:p>
          <a:p>
            <a:pPr lvl="1">
              <a:buFontTx/>
              <a:buChar char="•"/>
            </a:pPr>
            <a:r>
              <a:rPr lang="en-US">
                <a:solidFill>
                  <a:srgbClr val="56127A"/>
                </a:solidFill>
              </a:rPr>
              <a:t> exploit fast burst transfers from DRAM</a:t>
            </a:r>
          </a:p>
          <a:p>
            <a:pPr lvl="1">
              <a:buFontTx/>
              <a:buChar char="•"/>
            </a:pPr>
            <a:r>
              <a:rPr lang="en-US">
                <a:solidFill>
                  <a:srgbClr val="56127A"/>
                </a:solidFill>
              </a:rPr>
              <a:t> exploit fast burst transfers over wide busses</a:t>
            </a:r>
            <a:r>
              <a:rPr lang="en-US">
                <a:solidFill>
                  <a:schemeClr val="accent2"/>
                </a:solidFill>
              </a:rPr>
              <a:t/>
            </a:r>
            <a:br>
              <a:rPr lang="en-US">
                <a:solidFill>
                  <a:schemeClr val="accent2"/>
                </a:solidFill>
              </a:rPr>
            </a:br>
            <a:endParaRPr lang="en-US">
              <a:solidFill>
                <a:schemeClr val="accent2"/>
              </a:solidFill>
            </a:endParaRPr>
          </a:p>
          <a:p>
            <a:r>
              <a:rPr lang="en-US" sz="2000" i="1">
                <a:solidFill>
                  <a:schemeClr val="tx2"/>
                </a:solidFill>
              </a:rPr>
              <a:t>What are the disadvantages of increasing block size?</a:t>
            </a:r>
          </a:p>
        </p:txBody>
      </p:sp>
      <p:sp>
        <p:nvSpPr>
          <p:cNvPr id="164876" name="Rectangle 8"/>
          <p:cNvSpPr>
            <a:spLocks noChangeArrowheads="1"/>
          </p:cNvSpPr>
          <p:nvPr/>
        </p:nvSpPr>
        <p:spPr bwMode="auto">
          <a:xfrm>
            <a:off x="3849688" y="2592388"/>
            <a:ext cx="6362700" cy="495300"/>
          </a:xfrm>
          <a:prstGeom prst="rect">
            <a:avLst/>
          </a:prstGeom>
          <a:solidFill>
            <a:schemeClr val="bg1"/>
          </a:solidFill>
          <a:ln w="25400">
            <a:solidFill>
              <a:schemeClr val="tx1"/>
            </a:solidFill>
            <a:miter lim="800000"/>
            <a:headEnd/>
            <a:tailEnd/>
          </a:ln>
        </p:spPr>
        <p:txBody>
          <a:bodyPr wrap="none" anchor="ctr"/>
          <a:lstStyle/>
          <a:p>
            <a:pPr>
              <a:spcBef>
                <a:spcPct val="50000"/>
              </a:spcBef>
            </a:pPr>
            <a:endParaRPr lang="en-US" sz="1600" b="1">
              <a:solidFill>
                <a:schemeClr val="hlink"/>
              </a:solidFill>
              <a:latin typeface="Arial" pitchFamily="34" charset="0"/>
            </a:endParaRPr>
          </a:p>
        </p:txBody>
      </p:sp>
      <p:sp>
        <p:nvSpPr>
          <p:cNvPr id="164877" name="Line 9"/>
          <p:cNvSpPr>
            <a:spLocks noChangeShapeType="1"/>
          </p:cNvSpPr>
          <p:nvPr/>
        </p:nvSpPr>
        <p:spPr bwMode="auto">
          <a:xfrm>
            <a:off x="8561388" y="2605088"/>
            <a:ext cx="0" cy="482600"/>
          </a:xfrm>
          <a:prstGeom prst="line">
            <a:avLst/>
          </a:prstGeom>
          <a:noFill/>
          <a:ln w="25400">
            <a:solidFill>
              <a:schemeClr val="tx1"/>
            </a:solidFill>
            <a:round/>
            <a:headEnd/>
            <a:tailEnd/>
          </a:ln>
        </p:spPr>
        <p:txBody>
          <a:bodyPr wrap="none" anchor="ctr"/>
          <a:lstStyle/>
          <a:p>
            <a:endParaRPr lang="en-US"/>
          </a:p>
        </p:txBody>
      </p:sp>
      <p:sp>
        <p:nvSpPr>
          <p:cNvPr id="164878" name="Rectangle 10"/>
          <p:cNvSpPr>
            <a:spLocks noChangeArrowheads="1"/>
          </p:cNvSpPr>
          <p:nvPr/>
        </p:nvSpPr>
        <p:spPr bwMode="auto">
          <a:xfrm>
            <a:off x="4114801" y="2590801"/>
            <a:ext cx="4153317" cy="366767"/>
          </a:xfrm>
          <a:prstGeom prst="rect">
            <a:avLst/>
          </a:prstGeom>
          <a:noFill/>
          <a:ln w="25400">
            <a:noFill/>
            <a:miter lim="800000"/>
            <a:headEnd/>
            <a:tailEnd/>
          </a:ln>
        </p:spPr>
        <p:txBody>
          <a:bodyPr wrap="none" lIns="90488" tIns="44450" rIns="90488" bIns="44450">
            <a:spAutoFit/>
          </a:bodyPr>
          <a:lstStyle/>
          <a:p>
            <a:r>
              <a:rPr lang="en-US">
                <a:solidFill>
                  <a:srgbClr val="56127A"/>
                </a:solidFill>
              </a:rPr>
              <a:t>block address		           offset</a:t>
            </a:r>
            <a:r>
              <a:rPr lang="en-US" baseline="-25000">
                <a:solidFill>
                  <a:srgbClr val="56127A"/>
                </a:solidFill>
              </a:rPr>
              <a:t>b</a:t>
            </a:r>
          </a:p>
        </p:txBody>
      </p:sp>
      <p:sp>
        <p:nvSpPr>
          <p:cNvPr id="164879" name="Rectangle 11"/>
          <p:cNvSpPr>
            <a:spLocks noChangeArrowheads="1"/>
          </p:cNvSpPr>
          <p:nvPr/>
        </p:nvSpPr>
        <p:spPr bwMode="auto">
          <a:xfrm>
            <a:off x="4981575" y="3759201"/>
            <a:ext cx="4118244" cy="366767"/>
          </a:xfrm>
          <a:prstGeom prst="rect">
            <a:avLst/>
          </a:prstGeom>
          <a:noFill/>
          <a:ln w="25400">
            <a:noFill/>
            <a:miter lim="800000"/>
            <a:headEnd/>
            <a:tailEnd/>
          </a:ln>
        </p:spPr>
        <p:txBody>
          <a:bodyPr wrap="none" lIns="90488" tIns="44450" rIns="90488" bIns="44450">
            <a:spAutoFit/>
          </a:bodyPr>
          <a:lstStyle/>
          <a:p>
            <a:pPr>
              <a:lnSpc>
                <a:spcPct val="90000"/>
              </a:lnSpc>
              <a:spcBef>
                <a:spcPct val="30000"/>
              </a:spcBef>
            </a:pPr>
            <a:r>
              <a:rPr lang="en-US" sz="2000"/>
              <a:t>2</a:t>
            </a:r>
            <a:r>
              <a:rPr lang="en-US" sz="2000" baseline="30000"/>
              <a:t>b</a:t>
            </a:r>
            <a:r>
              <a:rPr lang="en-US" sz="2000"/>
              <a:t> = block size </a:t>
            </a:r>
            <a:r>
              <a:rPr lang="en-US" sz="2000" i="1"/>
              <a:t>a.k.a</a:t>
            </a:r>
            <a:r>
              <a:rPr lang="en-US" sz="2000"/>
              <a:t> line size (in bytes)</a:t>
            </a:r>
          </a:p>
        </p:txBody>
      </p:sp>
      <p:sp>
        <p:nvSpPr>
          <p:cNvPr id="164880" name="Rectangle 12"/>
          <p:cNvSpPr>
            <a:spLocks noChangeArrowheads="1"/>
          </p:cNvSpPr>
          <p:nvPr/>
        </p:nvSpPr>
        <p:spPr bwMode="auto">
          <a:xfrm>
            <a:off x="1933576" y="2692401"/>
            <a:ext cx="2189163" cy="366767"/>
          </a:xfrm>
          <a:prstGeom prst="rect">
            <a:avLst/>
          </a:prstGeom>
          <a:noFill/>
          <a:ln w="25400">
            <a:noFill/>
            <a:miter lim="800000"/>
            <a:headEnd/>
            <a:tailEnd/>
          </a:ln>
        </p:spPr>
        <p:txBody>
          <a:bodyPr lIns="90488" tIns="44450" rIns="90488" bIns="44450">
            <a:spAutoFit/>
          </a:bodyPr>
          <a:lstStyle/>
          <a:p>
            <a:pPr>
              <a:lnSpc>
                <a:spcPct val="90000"/>
              </a:lnSpc>
            </a:pPr>
            <a:r>
              <a:rPr lang="en-US" sz="2000"/>
              <a:t>Split CPU address</a:t>
            </a:r>
          </a:p>
        </p:txBody>
      </p:sp>
      <p:sp>
        <p:nvSpPr>
          <p:cNvPr id="164881" name="AutoShape 13"/>
          <p:cNvSpPr>
            <a:spLocks/>
          </p:cNvSpPr>
          <p:nvPr/>
        </p:nvSpPr>
        <p:spPr bwMode="auto">
          <a:xfrm rot="-5400000">
            <a:off x="9251157" y="2501107"/>
            <a:ext cx="271463" cy="1651000"/>
          </a:xfrm>
          <a:prstGeom prst="leftBrace">
            <a:avLst>
              <a:gd name="adj1" fmla="val 50682"/>
              <a:gd name="adj2" fmla="val 50000"/>
            </a:avLst>
          </a:prstGeom>
          <a:noFill/>
          <a:ln w="25400">
            <a:solidFill>
              <a:schemeClr val="tx1"/>
            </a:solidFill>
            <a:round/>
            <a:headEnd/>
            <a:tailEnd/>
          </a:ln>
        </p:spPr>
        <p:txBody>
          <a:bodyPr wrap="none" anchor="ctr"/>
          <a:lstStyle/>
          <a:p>
            <a:pPr>
              <a:spcBef>
                <a:spcPct val="50000"/>
              </a:spcBef>
            </a:pPr>
            <a:endParaRPr lang="en-US" sz="1600" b="1">
              <a:solidFill>
                <a:schemeClr val="hlink"/>
              </a:solidFill>
              <a:latin typeface="Arial" pitchFamily="34" charset="0"/>
            </a:endParaRPr>
          </a:p>
        </p:txBody>
      </p:sp>
      <p:sp>
        <p:nvSpPr>
          <p:cNvPr id="164882" name="Text Box 14"/>
          <p:cNvSpPr txBox="1">
            <a:spLocks noChangeArrowheads="1"/>
          </p:cNvSpPr>
          <p:nvPr/>
        </p:nvSpPr>
        <p:spPr bwMode="auto">
          <a:xfrm>
            <a:off x="8993331" y="3375025"/>
            <a:ext cx="758541" cy="400110"/>
          </a:xfrm>
          <a:prstGeom prst="rect">
            <a:avLst/>
          </a:prstGeom>
          <a:noFill/>
          <a:ln w="25400">
            <a:noFill/>
            <a:miter lim="800000"/>
            <a:headEnd/>
            <a:tailEnd/>
          </a:ln>
        </p:spPr>
        <p:txBody>
          <a:bodyPr wrap="none">
            <a:spAutoFit/>
          </a:bodyPr>
          <a:lstStyle/>
          <a:p>
            <a:pPr algn="ctr"/>
            <a:r>
              <a:rPr lang="en-US" sz="2000"/>
              <a:t>b bits</a:t>
            </a:r>
          </a:p>
        </p:txBody>
      </p:sp>
      <p:sp>
        <p:nvSpPr>
          <p:cNvPr id="164883" name="AutoShape 15"/>
          <p:cNvSpPr>
            <a:spLocks/>
          </p:cNvSpPr>
          <p:nvPr/>
        </p:nvSpPr>
        <p:spPr bwMode="auto">
          <a:xfrm rot="-5400000">
            <a:off x="5992020" y="1064420"/>
            <a:ext cx="271463" cy="4556125"/>
          </a:xfrm>
          <a:prstGeom prst="leftBrace">
            <a:avLst>
              <a:gd name="adj1" fmla="val 139863"/>
              <a:gd name="adj2" fmla="val 50000"/>
            </a:avLst>
          </a:prstGeom>
          <a:noFill/>
          <a:ln w="25400">
            <a:solidFill>
              <a:schemeClr val="tx1"/>
            </a:solidFill>
            <a:round/>
            <a:headEnd/>
            <a:tailEnd/>
          </a:ln>
        </p:spPr>
        <p:txBody>
          <a:bodyPr wrap="none" anchor="ctr"/>
          <a:lstStyle/>
          <a:p>
            <a:pPr>
              <a:spcBef>
                <a:spcPct val="50000"/>
              </a:spcBef>
            </a:pPr>
            <a:endParaRPr lang="en-US" sz="1600" b="1">
              <a:solidFill>
                <a:schemeClr val="hlink"/>
              </a:solidFill>
              <a:latin typeface="Arial" pitchFamily="34" charset="0"/>
            </a:endParaRPr>
          </a:p>
        </p:txBody>
      </p:sp>
      <p:sp>
        <p:nvSpPr>
          <p:cNvPr id="164884" name="Text Box 16"/>
          <p:cNvSpPr txBox="1">
            <a:spLocks noChangeArrowheads="1"/>
          </p:cNvSpPr>
          <p:nvPr/>
        </p:nvSpPr>
        <p:spPr bwMode="auto">
          <a:xfrm>
            <a:off x="5540469" y="3390900"/>
            <a:ext cx="1096774" cy="400110"/>
          </a:xfrm>
          <a:prstGeom prst="rect">
            <a:avLst/>
          </a:prstGeom>
          <a:noFill/>
          <a:ln w="25400">
            <a:noFill/>
            <a:miter lim="800000"/>
            <a:headEnd/>
            <a:tailEnd/>
          </a:ln>
        </p:spPr>
        <p:txBody>
          <a:bodyPr wrap="none">
            <a:spAutoFit/>
          </a:bodyPr>
          <a:lstStyle/>
          <a:p>
            <a:pPr algn="ctr"/>
            <a:r>
              <a:rPr lang="en-US" sz="2000"/>
              <a:t>32-b bits</a:t>
            </a:r>
          </a:p>
        </p:txBody>
      </p:sp>
      <p:sp>
        <p:nvSpPr>
          <p:cNvPr id="164885" name="Rectangle 17"/>
          <p:cNvSpPr>
            <a:spLocks noChangeArrowheads="1"/>
          </p:cNvSpPr>
          <p:nvPr/>
        </p:nvSpPr>
        <p:spPr bwMode="auto">
          <a:xfrm>
            <a:off x="2220914" y="1906588"/>
            <a:ext cx="1222375" cy="284162"/>
          </a:xfrm>
          <a:prstGeom prst="rect">
            <a:avLst/>
          </a:prstGeom>
          <a:solidFill>
            <a:schemeClr val="bg1"/>
          </a:solidFill>
          <a:ln w="25400">
            <a:solidFill>
              <a:schemeClr val="tx1"/>
            </a:solidFill>
            <a:miter lim="800000"/>
            <a:headEnd/>
            <a:tailEnd/>
          </a:ln>
        </p:spPr>
        <p:txBody>
          <a:bodyPr wrap="none" anchor="ctr"/>
          <a:lstStyle/>
          <a:p>
            <a:pPr algn="ctr"/>
            <a:r>
              <a:rPr lang="en-US" sz="2000">
                <a:solidFill>
                  <a:srgbClr val="56127A"/>
                </a:solidFill>
              </a:rPr>
              <a:t>Tag</a:t>
            </a:r>
          </a:p>
        </p:txBody>
      </p:sp>
      <p:sp>
        <p:nvSpPr>
          <p:cNvPr id="164886" name="Text Box 18"/>
          <p:cNvSpPr txBox="1">
            <a:spLocks noChangeArrowheads="1"/>
          </p:cNvSpPr>
          <p:nvPr/>
        </p:nvSpPr>
        <p:spPr bwMode="auto">
          <a:xfrm>
            <a:off x="1941514" y="1211264"/>
            <a:ext cx="8575675" cy="401637"/>
          </a:xfrm>
          <a:prstGeom prst="rect">
            <a:avLst/>
          </a:prstGeom>
          <a:noFill/>
          <a:ln w="25400">
            <a:noFill/>
            <a:miter lim="800000"/>
            <a:headEnd/>
            <a:tailEnd/>
          </a:ln>
        </p:spPr>
        <p:txBody>
          <a:bodyPr>
            <a:spAutoFit/>
          </a:bodyPr>
          <a:lstStyle/>
          <a:p>
            <a:pPr algn="ctr">
              <a:spcBef>
                <a:spcPct val="50000"/>
              </a:spcBef>
            </a:pPr>
            <a:r>
              <a:rPr lang="en-US" sz="2000"/>
              <a:t>Block is unit of transfer between the cache and memory</a:t>
            </a:r>
          </a:p>
        </p:txBody>
      </p:sp>
      <p:sp>
        <p:nvSpPr>
          <p:cNvPr id="164887" name="Text Box 19"/>
          <p:cNvSpPr txBox="1">
            <a:spLocks noChangeArrowheads="1"/>
          </p:cNvSpPr>
          <p:nvPr/>
        </p:nvSpPr>
        <p:spPr bwMode="auto">
          <a:xfrm>
            <a:off x="8645526" y="1752600"/>
            <a:ext cx="2022475" cy="400110"/>
          </a:xfrm>
          <a:prstGeom prst="rect">
            <a:avLst/>
          </a:prstGeom>
          <a:noFill/>
          <a:ln w="25400">
            <a:noFill/>
            <a:miter lim="800000"/>
            <a:headEnd/>
            <a:tailEnd/>
          </a:ln>
        </p:spPr>
        <p:txBody>
          <a:bodyPr>
            <a:spAutoFit/>
          </a:bodyPr>
          <a:lstStyle/>
          <a:p>
            <a:pPr algn="ctr"/>
            <a:r>
              <a:rPr lang="en-US" sz="2000"/>
              <a:t>4 word block, b=2</a:t>
            </a:r>
          </a:p>
        </p:txBody>
      </p:sp>
      <p:sp>
        <p:nvSpPr>
          <p:cNvPr id="1257492" name="Text Box 20"/>
          <p:cNvSpPr txBox="1">
            <a:spLocks noChangeArrowheads="1"/>
          </p:cNvSpPr>
          <p:nvPr/>
        </p:nvSpPr>
        <p:spPr bwMode="auto">
          <a:xfrm>
            <a:off x="3562588" y="5758934"/>
            <a:ext cx="5827236" cy="369332"/>
          </a:xfrm>
          <a:prstGeom prst="rect">
            <a:avLst/>
          </a:prstGeom>
          <a:noFill/>
          <a:ln w="9525">
            <a:noFill/>
            <a:miter lim="800000"/>
            <a:headEnd/>
            <a:tailEnd/>
          </a:ln>
        </p:spPr>
        <p:txBody>
          <a:bodyPr wrap="none" anchor="ctr">
            <a:spAutoFit/>
          </a:bodyPr>
          <a:lstStyle/>
          <a:p>
            <a:pPr algn="ctr">
              <a:spcBef>
                <a:spcPct val="50000"/>
              </a:spcBef>
            </a:pPr>
            <a:r>
              <a:rPr lang="en-US" i="1">
                <a:latin typeface="Arial" pitchFamily="34" charset="0"/>
              </a:rPr>
              <a:t>Fewer blocks =&gt; more conflicts.  Can waste bandwidth.</a:t>
            </a:r>
          </a:p>
        </p:txBody>
      </p:sp>
    </p:spTree>
    <p:extLst>
      <p:ext uri="{BB962C8B-B14F-4D97-AF65-F5344CB8AC3E}">
        <p14:creationId xmlns:p14="http://schemas.microsoft.com/office/powerpoint/2010/main" val="36494765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2574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7492" grpId="0" autoUpdateAnimBg="0"/>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Slide Number Placeholder 4"/>
          <p:cNvSpPr>
            <a:spLocks noGrp="1"/>
          </p:cNvSpPr>
          <p:nvPr>
            <p:ph type="sldNum" sz="quarter" idx="10"/>
          </p:nvPr>
        </p:nvSpPr>
        <p:spPr>
          <a:xfrm>
            <a:off x="8904288" y="6092825"/>
            <a:ext cx="609600" cy="431800"/>
          </a:xfrm>
          <a:noFill/>
        </p:spPr>
        <p:txBody>
          <a:bodyPr/>
          <a:lstStyle/>
          <a:p>
            <a:fld id="{50CC06C5-2458-4481-9714-A3271741788F}" type="slidenum">
              <a:rPr lang="it-IT" smtClean="0">
                <a:latin typeface="Arial" pitchFamily="34" charset="0"/>
              </a:rPr>
              <a:pPr/>
              <a:t>128</a:t>
            </a:fld>
            <a:endParaRPr lang="it-IT">
              <a:latin typeface="Arial" pitchFamily="34" charset="0"/>
            </a:endParaRPr>
          </a:p>
        </p:txBody>
      </p:sp>
      <p:sp>
        <p:nvSpPr>
          <p:cNvPr id="165891" name="Rectangle 2"/>
          <p:cNvSpPr>
            <a:spLocks noGrp="1" noChangeArrowheads="1"/>
          </p:cNvSpPr>
          <p:nvPr>
            <p:ph type="title"/>
          </p:nvPr>
        </p:nvSpPr>
        <p:spPr>
          <a:xfrm>
            <a:off x="2209800" y="0"/>
            <a:ext cx="7772400" cy="533400"/>
          </a:xfrm>
        </p:spPr>
        <p:txBody>
          <a:bodyPr>
            <a:normAutofit fontScale="90000"/>
          </a:bodyPr>
          <a:lstStyle/>
          <a:p>
            <a:pPr eaLnBrk="1" hangingPunct="1"/>
            <a:r>
              <a:rPr lang="en-GB" smtClean="0">
                <a:solidFill>
                  <a:schemeClr val="accent2"/>
                </a:solidFill>
              </a:rPr>
              <a:t>Miss Rates Vs Block Size</a:t>
            </a:r>
          </a:p>
        </p:txBody>
      </p:sp>
      <p:grpSp>
        <p:nvGrpSpPr>
          <p:cNvPr id="2" name="Group 3"/>
          <p:cNvGrpSpPr>
            <a:grpSpLocks/>
          </p:cNvGrpSpPr>
          <p:nvPr/>
        </p:nvGrpSpPr>
        <p:grpSpPr bwMode="auto">
          <a:xfrm>
            <a:off x="1965325" y="831851"/>
            <a:ext cx="7666038" cy="5318125"/>
            <a:chOff x="278" y="524"/>
            <a:chExt cx="4829" cy="3350"/>
          </a:xfrm>
        </p:grpSpPr>
        <p:sp>
          <p:nvSpPr>
            <p:cNvPr id="165894" name="Freeform 4"/>
            <p:cNvSpPr>
              <a:spLocks/>
            </p:cNvSpPr>
            <p:nvPr/>
          </p:nvSpPr>
          <p:spPr bwMode="auto">
            <a:xfrm>
              <a:off x="1328" y="721"/>
              <a:ext cx="3686" cy="1028"/>
            </a:xfrm>
            <a:custGeom>
              <a:avLst/>
              <a:gdLst>
                <a:gd name="T0" fmla="*/ 0 w 3686"/>
                <a:gd name="T1" fmla="*/ 0 h 1028"/>
                <a:gd name="T2" fmla="*/ 1229 w 3686"/>
                <a:gd name="T3" fmla="*/ 838 h 1028"/>
                <a:gd name="T4" fmla="*/ 2458 w 3686"/>
                <a:gd name="T5" fmla="*/ 1028 h 1028"/>
                <a:gd name="T6" fmla="*/ 3686 w 3686"/>
                <a:gd name="T7" fmla="*/ 570 h 1028"/>
                <a:gd name="T8" fmla="*/ 0 60000 65536"/>
                <a:gd name="T9" fmla="*/ 0 60000 65536"/>
                <a:gd name="T10" fmla="*/ 0 60000 65536"/>
                <a:gd name="T11" fmla="*/ 0 60000 65536"/>
                <a:gd name="T12" fmla="*/ 0 w 3686"/>
                <a:gd name="T13" fmla="*/ 0 h 1028"/>
                <a:gd name="T14" fmla="*/ 3686 w 3686"/>
                <a:gd name="T15" fmla="*/ 1028 h 1028"/>
              </a:gdLst>
              <a:ahLst/>
              <a:cxnLst>
                <a:cxn ang="T8">
                  <a:pos x="T0" y="T1"/>
                </a:cxn>
                <a:cxn ang="T9">
                  <a:pos x="T2" y="T3"/>
                </a:cxn>
                <a:cxn ang="T10">
                  <a:pos x="T4" y="T5"/>
                </a:cxn>
                <a:cxn ang="T11">
                  <a:pos x="T6" y="T7"/>
                </a:cxn>
              </a:cxnLst>
              <a:rect l="T12" t="T13" r="T14" b="T15"/>
              <a:pathLst>
                <a:path w="3686" h="1028">
                  <a:moveTo>
                    <a:pt x="0" y="0"/>
                  </a:moveTo>
                  <a:lnTo>
                    <a:pt x="1229" y="838"/>
                  </a:lnTo>
                  <a:lnTo>
                    <a:pt x="2458" y="1028"/>
                  </a:lnTo>
                  <a:lnTo>
                    <a:pt x="3686" y="570"/>
                  </a:lnTo>
                </a:path>
              </a:pathLst>
            </a:custGeom>
            <a:noFill/>
            <a:ln w="22225">
              <a:solidFill>
                <a:srgbClr val="EB7500"/>
              </a:solidFill>
              <a:prstDash val="solid"/>
              <a:round/>
              <a:headEnd/>
              <a:tailEnd/>
            </a:ln>
          </p:spPr>
          <p:txBody>
            <a:bodyPr/>
            <a:lstStyle/>
            <a:p>
              <a:endParaRPr lang="en-US"/>
            </a:p>
          </p:txBody>
        </p:sp>
        <p:sp>
          <p:nvSpPr>
            <p:cNvPr id="165895" name="Freeform 5"/>
            <p:cNvSpPr>
              <a:spLocks/>
            </p:cNvSpPr>
            <p:nvPr/>
          </p:nvSpPr>
          <p:spPr bwMode="auto">
            <a:xfrm>
              <a:off x="1328" y="2136"/>
              <a:ext cx="3686" cy="347"/>
            </a:xfrm>
            <a:custGeom>
              <a:avLst/>
              <a:gdLst>
                <a:gd name="T0" fmla="*/ 0 w 3686"/>
                <a:gd name="T1" fmla="*/ 0 h 347"/>
                <a:gd name="T2" fmla="*/ 1229 w 3686"/>
                <a:gd name="T3" fmla="*/ 279 h 347"/>
                <a:gd name="T4" fmla="*/ 2458 w 3686"/>
                <a:gd name="T5" fmla="*/ 347 h 347"/>
                <a:gd name="T6" fmla="*/ 3686 w 3686"/>
                <a:gd name="T7" fmla="*/ 297 h 347"/>
                <a:gd name="T8" fmla="*/ 0 60000 65536"/>
                <a:gd name="T9" fmla="*/ 0 60000 65536"/>
                <a:gd name="T10" fmla="*/ 0 60000 65536"/>
                <a:gd name="T11" fmla="*/ 0 60000 65536"/>
                <a:gd name="T12" fmla="*/ 0 w 3686"/>
                <a:gd name="T13" fmla="*/ 0 h 347"/>
                <a:gd name="T14" fmla="*/ 3686 w 3686"/>
                <a:gd name="T15" fmla="*/ 347 h 347"/>
              </a:gdLst>
              <a:ahLst/>
              <a:cxnLst>
                <a:cxn ang="T8">
                  <a:pos x="T0" y="T1"/>
                </a:cxn>
                <a:cxn ang="T9">
                  <a:pos x="T2" y="T3"/>
                </a:cxn>
                <a:cxn ang="T10">
                  <a:pos x="T4" y="T5"/>
                </a:cxn>
                <a:cxn ang="T11">
                  <a:pos x="T6" y="T7"/>
                </a:cxn>
              </a:cxnLst>
              <a:rect l="T12" t="T13" r="T14" b="T15"/>
              <a:pathLst>
                <a:path w="3686" h="347">
                  <a:moveTo>
                    <a:pt x="0" y="0"/>
                  </a:moveTo>
                  <a:lnTo>
                    <a:pt x="1229" y="279"/>
                  </a:lnTo>
                  <a:lnTo>
                    <a:pt x="2458" y="347"/>
                  </a:lnTo>
                  <a:lnTo>
                    <a:pt x="3686" y="297"/>
                  </a:lnTo>
                </a:path>
              </a:pathLst>
            </a:custGeom>
            <a:noFill/>
            <a:ln w="22225">
              <a:solidFill>
                <a:srgbClr val="EB7500"/>
              </a:solidFill>
              <a:prstDash val="solid"/>
              <a:round/>
              <a:headEnd/>
              <a:tailEnd/>
            </a:ln>
          </p:spPr>
          <p:txBody>
            <a:bodyPr/>
            <a:lstStyle/>
            <a:p>
              <a:endParaRPr lang="en-US"/>
            </a:p>
          </p:txBody>
        </p:sp>
        <p:sp>
          <p:nvSpPr>
            <p:cNvPr id="165896" name="Freeform 6"/>
            <p:cNvSpPr>
              <a:spLocks/>
            </p:cNvSpPr>
            <p:nvPr/>
          </p:nvSpPr>
          <p:spPr bwMode="auto">
            <a:xfrm>
              <a:off x="1328" y="2608"/>
              <a:ext cx="3686" cy="111"/>
            </a:xfrm>
            <a:custGeom>
              <a:avLst/>
              <a:gdLst>
                <a:gd name="T0" fmla="*/ 0 w 3686"/>
                <a:gd name="T1" fmla="*/ 0 h 111"/>
                <a:gd name="T2" fmla="*/ 1229 w 3686"/>
                <a:gd name="T3" fmla="*/ 93 h 111"/>
                <a:gd name="T4" fmla="*/ 2458 w 3686"/>
                <a:gd name="T5" fmla="*/ 108 h 111"/>
                <a:gd name="T6" fmla="*/ 3686 w 3686"/>
                <a:gd name="T7" fmla="*/ 111 h 111"/>
                <a:gd name="T8" fmla="*/ 0 60000 65536"/>
                <a:gd name="T9" fmla="*/ 0 60000 65536"/>
                <a:gd name="T10" fmla="*/ 0 60000 65536"/>
                <a:gd name="T11" fmla="*/ 0 60000 65536"/>
                <a:gd name="T12" fmla="*/ 0 w 3686"/>
                <a:gd name="T13" fmla="*/ 0 h 111"/>
                <a:gd name="T14" fmla="*/ 3686 w 3686"/>
                <a:gd name="T15" fmla="*/ 111 h 111"/>
              </a:gdLst>
              <a:ahLst/>
              <a:cxnLst>
                <a:cxn ang="T8">
                  <a:pos x="T0" y="T1"/>
                </a:cxn>
                <a:cxn ang="T9">
                  <a:pos x="T2" y="T3"/>
                </a:cxn>
                <a:cxn ang="T10">
                  <a:pos x="T4" y="T5"/>
                </a:cxn>
                <a:cxn ang="T11">
                  <a:pos x="T6" y="T7"/>
                </a:cxn>
              </a:cxnLst>
              <a:rect l="T12" t="T13" r="T14" b="T15"/>
              <a:pathLst>
                <a:path w="3686" h="111">
                  <a:moveTo>
                    <a:pt x="0" y="0"/>
                  </a:moveTo>
                  <a:lnTo>
                    <a:pt x="1229" y="93"/>
                  </a:lnTo>
                  <a:lnTo>
                    <a:pt x="2458" y="108"/>
                  </a:lnTo>
                  <a:lnTo>
                    <a:pt x="3686" y="111"/>
                  </a:lnTo>
                </a:path>
              </a:pathLst>
            </a:custGeom>
            <a:noFill/>
            <a:ln w="22225">
              <a:solidFill>
                <a:srgbClr val="EB7500"/>
              </a:solidFill>
              <a:prstDash val="solid"/>
              <a:round/>
              <a:headEnd/>
              <a:tailEnd/>
            </a:ln>
          </p:spPr>
          <p:txBody>
            <a:bodyPr/>
            <a:lstStyle/>
            <a:p>
              <a:endParaRPr lang="en-US"/>
            </a:p>
          </p:txBody>
        </p:sp>
        <p:sp>
          <p:nvSpPr>
            <p:cNvPr id="165897" name="Freeform 7"/>
            <p:cNvSpPr>
              <a:spLocks/>
            </p:cNvSpPr>
            <p:nvPr/>
          </p:nvSpPr>
          <p:spPr bwMode="auto">
            <a:xfrm>
              <a:off x="4961" y="2665"/>
              <a:ext cx="107" cy="108"/>
            </a:xfrm>
            <a:custGeom>
              <a:avLst/>
              <a:gdLst>
                <a:gd name="T0" fmla="*/ 104 w 107"/>
                <a:gd name="T1" fmla="*/ 54 h 108"/>
                <a:gd name="T2" fmla="*/ 53 w 107"/>
                <a:gd name="T3" fmla="*/ 0 h 108"/>
                <a:gd name="T4" fmla="*/ 0 w 107"/>
                <a:gd name="T5" fmla="*/ 54 h 108"/>
                <a:gd name="T6" fmla="*/ 53 w 107"/>
                <a:gd name="T7" fmla="*/ 108 h 108"/>
                <a:gd name="T8" fmla="*/ 107 w 107"/>
                <a:gd name="T9" fmla="*/ 54 h 108"/>
                <a:gd name="T10" fmla="*/ 107 w 107"/>
                <a:gd name="T11" fmla="*/ 54 h 108"/>
                <a:gd name="T12" fmla="*/ 104 w 107"/>
                <a:gd name="T13" fmla="*/ 54 h 108"/>
                <a:gd name="T14" fmla="*/ 0 60000 65536"/>
                <a:gd name="T15" fmla="*/ 0 60000 65536"/>
                <a:gd name="T16" fmla="*/ 0 60000 65536"/>
                <a:gd name="T17" fmla="*/ 0 60000 65536"/>
                <a:gd name="T18" fmla="*/ 0 60000 65536"/>
                <a:gd name="T19" fmla="*/ 0 60000 65536"/>
                <a:gd name="T20" fmla="*/ 0 60000 65536"/>
                <a:gd name="T21" fmla="*/ 0 w 107"/>
                <a:gd name="T22" fmla="*/ 0 h 108"/>
                <a:gd name="T23" fmla="*/ 107 w 107"/>
                <a:gd name="T24" fmla="*/ 108 h 10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7" h="108">
                  <a:moveTo>
                    <a:pt x="104" y="54"/>
                  </a:moveTo>
                  <a:lnTo>
                    <a:pt x="53" y="0"/>
                  </a:lnTo>
                  <a:lnTo>
                    <a:pt x="0" y="54"/>
                  </a:lnTo>
                  <a:lnTo>
                    <a:pt x="53" y="108"/>
                  </a:lnTo>
                  <a:lnTo>
                    <a:pt x="107" y="54"/>
                  </a:lnTo>
                  <a:lnTo>
                    <a:pt x="104" y="54"/>
                  </a:lnTo>
                  <a:close/>
                </a:path>
              </a:pathLst>
            </a:custGeom>
            <a:solidFill>
              <a:srgbClr val="EB7500"/>
            </a:solidFill>
            <a:ln w="9525">
              <a:noFill/>
              <a:round/>
              <a:headEnd/>
              <a:tailEnd/>
            </a:ln>
          </p:spPr>
          <p:txBody>
            <a:bodyPr/>
            <a:lstStyle/>
            <a:p>
              <a:endParaRPr lang="en-US"/>
            </a:p>
          </p:txBody>
        </p:sp>
        <p:sp>
          <p:nvSpPr>
            <p:cNvPr id="165898" name="Freeform 8"/>
            <p:cNvSpPr>
              <a:spLocks/>
            </p:cNvSpPr>
            <p:nvPr/>
          </p:nvSpPr>
          <p:spPr bwMode="auto">
            <a:xfrm>
              <a:off x="3732" y="2662"/>
              <a:ext cx="107" cy="107"/>
            </a:xfrm>
            <a:custGeom>
              <a:avLst/>
              <a:gdLst>
                <a:gd name="T0" fmla="*/ 107 w 107"/>
                <a:gd name="T1" fmla="*/ 54 h 107"/>
                <a:gd name="T2" fmla="*/ 54 w 107"/>
                <a:gd name="T3" fmla="*/ 0 h 107"/>
                <a:gd name="T4" fmla="*/ 0 w 107"/>
                <a:gd name="T5" fmla="*/ 54 h 107"/>
                <a:gd name="T6" fmla="*/ 54 w 107"/>
                <a:gd name="T7" fmla="*/ 107 h 107"/>
                <a:gd name="T8" fmla="*/ 107 w 107"/>
                <a:gd name="T9" fmla="*/ 54 h 107"/>
                <a:gd name="T10" fmla="*/ 107 w 107"/>
                <a:gd name="T11" fmla="*/ 54 h 107"/>
                <a:gd name="T12" fmla="*/ 0 60000 65536"/>
                <a:gd name="T13" fmla="*/ 0 60000 65536"/>
                <a:gd name="T14" fmla="*/ 0 60000 65536"/>
                <a:gd name="T15" fmla="*/ 0 60000 65536"/>
                <a:gd name="T16" fmla="*/ 0 60000 65536"/>
                <a:gd name="T17" fmla="*/ 0 60000 65536"/>
                <a:gd name="T18" fmla="*/ 0 w 107"/>
                <a:gd name="T19" fmla="*/ 0 h 107"/>
                <a:gd name="T20" fmla="*/ 107 w 107"/>
                <a:gd name="T21" fmla="*/ 107 h 107"/>
              </a:gdLst>
              <a:ahLst/>
              <a:cxnLst>
                <a:cxn ang="T12">
                  <a:pos x="T0" y="T1"/>
                </a:cxn>
                <a:cxn ang="T13">
                  <a:pos x="T2" y="T3"/>
                </a:cxn>
                <a:cxn ang="T14">
                  <a:pos x="T4" y="T5"/>
                </a:cxn>
                <a:cxn ang="T15">
                  <a:pos x="T6" y="T7"/>
                </a:cxn>
                <a:cxn ang="T16">
                  <a:pos x="T8" y="T9"/>
                </a:cxn>
                <a:cxn ang="T17">
                  <a:pos x="T10" y="T11"/>
                </a:cxn>
              </a:cxnLst>
              <a:rect l="T18" t="T19" r="T20" b="T21"/>
              <a:pathLst>
                <a:path w="107" h="107">
                  <a:moveTo>
                    <a:pt x="107" y="54"/>
                  </a:moveTo>
                  <a:lnTo>
                    <a:pt x="54" y="0"/>
                  </a:lnTo>
                  <a:lnTo>
                    <a:pt x="0" y="54"/>
                  </a:lnTo>
                  <a:lnTo>
                    <a:pt x="54" y="107"/>
                  </a:lnTo>
                  <a:lnTo>
                    <a:pt x="107" y="54"/>
                  </a:lnTo>
                  <a:close/>
                </a:path>
              </a:pathLst>
            </a:custGeom>
            <a:solidFill>
              <a:srgbClr val="EB7500"/>
            </a:solidFill>
            <a:ln w="9525">
              <a:noFill/>
              <a:round/>
              <a:headEnd/>
              <a:tailEnd/>
            </a:ln>
          </p:spPr>
          <p:txBody>
            <a:bodyPr/>
            <a:lstStyle/>
            <a:p>
              <a:endParaRPr lang="en-US"/>
            </a:p>
          </p:txBody>
        </p:sp>
        <p:sp>
          <p:nvSpPr>
            <p:cNvPr id="165899" name="Freeform 9"/>
            <p:cNvSpPr>
              <a:spLocks/>
            </p:cNvSpPr>
            <p:nvPr/>
          </p:nvSpPr>
          <p:spPr bwMode="auto">
            <a:xfrm>
              <a:off x="2503" y="2648"/>
              <a:ext cx="108" cy="103"/>
            </a:xfrm>
            <a:custGeom>
              <a:avLst/>
              <a:gdLst>
                <a:gd name="T0" fmla="*/ 104 w 108"/>
                <a:gd name="T1" fmla="*/ 50 h 103"/>
                <a:gd name="T2" fmla="*/ 54 w 108"/>
                <a:gd name="T3" fmla="*/ 0 h 103"/>
                <a:gd name="T4" fmla="*/ 0 w 108"/>
                <a:gd name="T5" fmla="*/ 50 h 103"/>
                <a:gd name="T6" fmla="*/ 54 w 108"/>
                <a:gd name="T7" fmla="*/ 103 h 103"/>
                <a:gd name="T8" fmla="*/ 108 w 108"/>
                <a:gd name="T9" fmla="*/ 50 h 103"/>
                <a:gd name="T10" fmla="*/ 108 w 108"/>
                <a:gd name="T11" fmla="*/ 50 h 103"/>
                <a:gd name="T12" fmla="*/ 104 w 108"/>
                <a:gd name="T13" fmla="*/ 50 h 103"/>
                <a:gd name="T14" fmla="*/ 0 60000 65536"/>
                <a:gd name="T15" fmla="*/ 0 60000 65536"/>
                <a:gd name="T16" fmla="*/ 0 60000 65536"/>
                <a:gd name="T17" fmla="*/ 0 60000 65536"/>
                <a:gd name="T18" fmla="*/ 0 60000 65536"/>
                <a:gd name="T19" fmla="*/ 0 60000 65536"/>
                <a:gd name="T20" fmla="*/ 0 60000 65536"/>
                <a:gd name="T21" fmla="*/ 0 w 108"/>
                <a:gd name="T22" fmla="*/ 0 h 103"/>
                <a:gd name="T23" fmla="*/ 108 w 108"/>
                <a:gd name="T24" fmla="*/ 103 h 10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8" h="103">
                  <a:moveTo>
                    <a:pt x="104" y="50"/>
                  </a:moveTo>
                  <a:lnTo>
                    <a:pt x="54" y="0"/>
                  </a:lnTo>
                  <a:lnTo>
                    <a:pt x="0" y="50"/>
                  </a:lnTo>
                  <a:lnTo>
                    <a:pt x="54" y="103"/>
                  </a:lnTo>
                  <a:lnTo>
                    <a:pt x="108" y="50"/>
                  </a:lnTo>
                  <a:lnTo>
                    <a:pt x="104" y="50"/>
                  </a:lnTo>
                  <a:close/>
                </a:path>
              </a:pathLst>
            </a:custGeom>
            <a:solidFill>
              <a:srgbClr val="EB7500"/>
            </a:solidFill>
            <a:ln w="9525">
              <a:noFill/>
              <a:round/>
              <a:headEnd/>
              <a:tailEnd/>
            </a:ln>
          </p:spPr>
          <p:txBody>
            <a:bodyPr/>
            <a:lstStyle/>
            <a:p>
              <a:endParaRPr lang="en-US"/>
            </a:p>
          </p:txBody>
        </p:sp>
        <p:sp>
          <p:nvSpPr>
            <p:cNvPr id="165900" name="Freeform 10"/>
            <p:cNvSpPr>
              <a:spLocks/>
            </p:cNvSpPr>
            <p:nvPr/>
          </p:nvSpPr>
          <p:spPr bwMode="auto">
            <a:xfrm>
              <a:off x="1275" y="2554"/>
              <a:ext cx="107" cy="108"/>
            </a:xfrm>
            <a:custGeom>
              <a:avLst/>
              <a:gdLst>
                <a:gd name="T0" fmla="*/ 103 w 107"/>
                <a:gd name="T1" fmla="*/ 54 h 108"/>
                <a:gd name="T2" fmla="*/ 53 w 107"/>
                <a:gd name="T3" fmla="*/ 0 h 108"/>
                <a:gd name="T4" fmla="*/ 0 w 107"/>
                <a:gd name="T5" fmla="*/ 54 h 108"/>
                <a:gd name="T6" fmla="*/ 53 w 107"/>
                <a:gd name="T7" fmla="*/ 108 h 108"/>
                <a:gd name="T8" fmla="*/ 107 w 107"/>
                <a:gd name="T9" fmla="*/ 54 h 108"/>
                <a:gd name="T10" fmla="*/ 107 w 107"/>
                <a:gd name="T11" fmla="*/ 54 h 108"/>
                <a:gd name="T12" fmla="*/ 103 w 107"/>
                <a:gd name="T13" fmla="*/ 54 h 108"/>
                <a:gd name="T14" fmla="*/ 0 60000 65536"/>
                <a:gd name="T15" fmla="*/ 0 60000 65536"/>
                <a:gd name="T16" fmla="*/ 0 60000 65536"/>
                <a:gd name="T17" fmla="*/ 0 60000 65536"/>
                <a:gd name="T18" fmla="*/ 0 60000 65536"/>
                <a:gd name="T19" fmla="*/ 0 60000 65536"/>
                <a:gd name="T20" fmla="*/ 0 60000 65536"/>
                <a:gd name="T21" fmla="*/ 0 w 107"/>
                <a:gd name="T22" fmla="*/ 0 h 108"/>
                <a:gd name="T23" fmla="*/ 107 w 107"/>
                <a:gd name="T24" fmla="*/ 108 h 10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7" h="108">
                  <a:moveTo>
                    <a:pt x="103" y="54"/>
                  </a:moveTo>
                  <a:lnTo>
                    <a:pt x="53" y="0"/>
                  </a:lnTo>
                  <a:lnTo>
                    <a:pt x="0" y="54"/>
                  </a:lnTo>
                  <a:lnTo>
                    <a:pt x="53" y="108"/>
                  </a:lnTo>
                  <a:lnTo>
                    <a:pt x="107" y="54"/>
                  </a:lnTo>
                  <a:lnTo>
                    <a:pt x="103" y="54"/>
                  </a:lnTo>
                  <a:close/>
                </a:path>
              </a:pathLst>
            </a:custGeom>
            <a:solidFill>
              <a:srgbClr val="EB7500"/>
            </a:solidFill>
            <a:ln w="9525">
              <a:noFill/>
              <a:round/>
              <a:headEnd/>
              <a:tailEnd/>
            </a:ln>
          </p:spPr>
          <p:txBody>
            <a:bodyPr/>
            <a:lstStyle/>
            <a:p>
              <a:endParaRPr lang="en-US"/>
            </a:p>
          </p:txBody>
        </p:sp>
        <p:sp>
          <p:nvSpPr>
            <p:cNvPr id="165901" name="Freeform 11"/>
            <p:cNvSpPr>
              <a:spLocks/>
            </p:cNvSpPr>
            <p:nvPr/>
          </p:nvSpPr>
          <p:spPr bwMode="auto">
            <a:xfrm>
              <a:off x="4316" y="3743"/>
              <a:ext cx="104" cy="104"/>
            </a:xfrm>
            <a:custGeom>
              <a:avLst/>
              <a:gdLst>
                <a:gd name="T0" fmla="*/ 104 w 104"/>
                <a:gd name="T1" fmla="*/ 50 h 104"/>
                <a:gd name="T2" fmla="*/ 50 w 104"/>
                <a:gd name="T3" fmla="*/ 0 h 104"/>
                <a:gd name="T4" fmla="*/ 0 w 104"/>
                <a:gd name="T5" fmla="*/ 50 h 104"/>
                <a:gd name="T6" fmla="*/ 50 w 104"/>
                <a:gd name="T7" fmla="*/ 104 h 104"/>
                <a:gd name="T8" fmla="*/ 104 w 104"/>
                <a:gd name="T9" fmla="*/ 50 h 104"/>
                <a:gd name="T10" fmla="*/ 104 w 104"/>
                <a:gd name="T11" fmla="*/ 50 h 104"/>
                <a:gd name="T12" fmla="*/ 0 60000 65536"/>
                <a:gd name="T13" fmla="*/ 0 60000 65536"/>
                <a:gd name="T14" fmla="*/ 0 60000 65536"/>
                <a:gd name="T15" fmla="*/ 0 60000 65536"/>
                <a:gd name="T16" fmla="*/ 0 60000 65536"/>
                <a:gd name="T17" fmla="*/ 0 60000 65536"/>
                <a:gd name="T18" fmla="*/ 0 w 104"/>
                <a:gd name="T19" fmla="*/ 0 h 104"/>
                <a:gd name="T20" fmla="*/ 104 w 104"/>
                <a:gd name="T21" fmla="*/ 104 h 104"/>
              </a:gdLst>
              <a:ahLst/>
              <a:cxnLst>
                <a:cxn ang="T12">
                  <a:pos x="T0" y="T1"/>
                </a:cxn>
                <a:cxn ang="T13">
                  <a:pos x="T2" y="T3"/>
                </a:cxn>
                <a:cxn ang="T14">
                  <a:pos x="T4" y="T5"/>
                </a:cxn>
                <a:cxn ang="T15">
                  <a:pos x="T6" y="T7"/>
                </a:cxn>
                <a:cxn ang="T16">
                  <a:pos x="T8" y="T9"/>
                </a:cxn>
                <a:cxn ang="T17">
                  <a:pos x="T10" y="T11"/>
                </a:cxn>
              </a:cxnLst>
              <a:rect l="T18" t="T19" r="T20" b="T21"/>
              <a:pathLst>
                <a:path w="104" h="104">
                  <a:moveTo>
                    <a:pt x="104" y="50"/>
                  </a:moveTo>
                  <a:lnTo>
                    <a:pt x="50" y="0"/>
                  </a:lnTo>
                  <a:lnTo>
                    <a:pt x="0" y="50"/>
                  </a:lnTo>
                  <a:lnTo>
                    <a:pt x="50" y="104"/>
                  </a:lnTo>
                  <a:lnTo>
                    <a:pt x="104" y="50"/>
                  </a:lnTo>
                  <a:close/>
                </a:path>
              </a:pathLst>
            </a:custGeom>
            <a:solidFill>
              <a:srgbClr val="EB7500"/>
            </a:solidFill>
            <a:ln w="9525">
              <a:noFill/>
              <a:round/>
              <a:headEnd/>
              <a:tailEnd/>
            </a:ln>
          </p:spPr>
          <p:txBody>
            <a:bodyPr/>
            <a:lstStyle/>
            <a:p>
              <a:endParaRPr lang="en-US"/>
            </a:p>
          </p:txBody>
        </p:sp>
        <p:sp>
          <p:nvSpPr>
            <p:cNvPr id="165902" name="Freeform 12"/>
            <p:cNvSpPr>
              <a:spLocks/>
            </p:cNvSpPr>
            <p:nvPr/>
          </p:nvSpPr>
          <p:spPr bwMode="auto">
            <a:xfrm>
              <a:off x="4975" y="2393"/>
              <a:ext cx="75" cy="76"/>
            </a:xfrm>
            <a:custGeom>
              <a:avLst/>
              <a:gdLst>
                <a:gd name="T0" fmla="*/ 36 w 75"/>
                <a:gd name="T1" fmla="*/ 76 h 76"/>
                <a:gd name="T2" fmla="*/ 47 w 75"/>
                <a:gd name="T3" fmla="*/ 76 h 76"/>
                <a:gd name="T4" fmla="*/ 50 w 75"/>
                <a:gd name="T5" fmla="*/ 76 h 76"/>
                <a:gd name="T6" fmla="*/ 57 w 75"/>
                <a:gd name="T7" fmla="*/ 72 h 76"/>
                <a:gd name="T8" fmla="*/ 61 w 75"/>
                <a:gd name="T9" fmla="*/ 68 h 76"/>
                <a:gd name="T10" fmla="*/ 64 w 75"/>
                <a:gd name="T11" fmla="*/ 65 h 76"/>
                <a:gd name="T12" fmla="*/ 68 w 75"/>
                <a:gd name="T13" fmla="*/ 61 h 76"/>
                <a:gd name="T14" fmla="*/ 72 w 75"/>
                <a:gd name="T15" fmla="*/ 58 h 76"/>
                <a:gd name="T16" fmla="*/ 75 w 75"/>
                <a:gd name="T17" fmla="*/ 50 h 76"/>
                <a:gd name="T18" fmla="*/ 75 w 75"/>
                <a:gd name="T19" fmla="*/ 47 h 76"/>
                <a:gd name="T20" fmla="*/ 75 w 75"/>
                <a:gd name="T21" fmla="*/ 40 h 76"/>
                <a:gd name="T22" fmla="*/ 75 w 75"/>
                <a:gd name="T23" fmla="*/ 33 h 76"/>
                <a:gd name="T24" fmla="*/ 75 w 75"/>
                <a:gd name="T25" fmla="*/ 29 h 76"/>
                <a:gd name="T26" fmla="*/ 72 w 75"/>
                <a:gd name="T27" fmla="*/ 22 h 76"/>
                <a:gd name="T28" fmla="*/ 68 w 75"/>
                <a:gd name="T29" fmla="*/ 18 h 76"/>
                <a:gd name="T30" fmla="*/ 64 w 75"/>
                <a:gd name="T31" fmla="*/ 15 h 76"/>
                <a:gd name="T32" fmla="*/ 61 w 75"/>
                <a:gd name="T33" fmla="*/ 7 h 76"/>
                <a:gd name="T34" fmla="*/ 57 w 75"/>
                <a:gd name="T35" fmla="*/ 7 h 76"/>
                <a:gd name="T36" fmla="*/ 50 w 75"/>
                <a:gd name="T37" fmla="*/ 4 h 76"/>
                <a:gd name="T38" fmla="*/ 47 w 75"/>
                <a:gd name="T39" fmla="*/ 4 h 76"/>
                <a:gd name="T40" fmla="*/ 39 w 75"/>
                <a:gd name="T41" fmla="*/ 0 h 76"/>
                <a:gd name="T42" fmla="*/ 32 w 75"/>
                <a:gd name="T43" fmla="*/ 4 h 76"/>
                <a:gd name="T44" fmla="*/ 29 w 75"/>
                <a:gd name="T45" fmla="*/ 4 h 76"/>
                <a:gd name="T46" fmla="*/ 21 w 75"/>
                <a:gd name="T47" fmla="*/ 7 h 76"/>
                <a:gd name="T48" fmla="*/ 18 w 75"/>
                <a:gd name="T49" fmla="*/ 7 h 76"/>
                <a:gd name="T50" fmla="*/ 14 w 75"/>
                <a:gd name="T51" fmla="*/ 15 h 76"/>
                <a:gd name="T52" fmla="*/ 7 w 75"/>
                <a:gd name="T53" fmla="*/ 18 h 76"/>
                <a:gd name="T54" fmla="*/ 7 w 75"/>
                <a:gd name="T55" fmla="*/ 22 h 76"/>
                <a:gd name="T56" fmla="*/ 4 w 75"/>
                <a:gd name="T57" fmla="*/ 29 h 76"/>
                <a:gd name="T58" fmla="*/ 4 w 75"/>
                <a:gd name="T59" fmla="*/ 33 h 76"/>
                <a:gd name="T60" fmla="*/ 0 w 75"/>
                <a:gd name="T61" fmla="*/ 40 h 76"/>
                <a:gd name="T62" fmla="*/ 4 w 75"/>
                <a:gd name="T63" fmla="*/ 47 h 76"/>
                <a:gd name="T64" fmla="*/ 4 w 75"/>
                <a:gd name="T65" fmla="*/ 50 h 76"/>
                <a:gd name="T66" fmla="*/ 7 w 75"/>
                <a:gd name="T67" fmla="*/ 58 h 76"/>
                <a:gd name="T68" fmla="*/ 7 w 75"/>
                <a:gd name="T69" fmla="*/ 61 h 76"/>
                <a:gd name="T70" fmla="*/ 14 w 75"/>
                <a:gd name="T71" fmla="*/ 65 h 76"/>
                <a:gd name="T72" fmla="*/ 18 w 75"/>
                <a:gd name="T73" fmla="*/ 68 h 76"/>
                <a:gd name="T74" fmla="*/ 21 w 75"/>
                <a:gd name="T75" fmla="*/ 72 h 76"/>
                <a:gd name="T76" fmla="*/ 29 w 75"/>
                <a:gd name="T77" fmla="*/ 76 h 76"/>
                <a:gd name="T78" fmla="*/ 32 w 75"/>
                <a:gd name="T79" fmla="*/ 76 h 76"/>
                <a:gd name="T80" fmla="*/ 39 w 75"/>
                <a:gd name="T81" fmla="*/ 76 h 76"/>
                <a:gd name="T82" fmla="*/ 39 w 75"/>
                <a:gd name="T83" fmla="*/ 76 h 76"/>
                <a:gd name="T84" fmla="*/ 36 w 75"/>
                <a:gd name="T85" fmla="*/ 76 h 7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75"/>
                <a:gd name="T130" fmla="*/ 0 h 76"/>
                <a:gd name="T131" fmla="*/ 75 w 75"/>
                <a:gd name="T132" fmla="*/ 76 h 7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75" h="76">
                  <a:moveTo>
                    <a:pt x="36" y="76"/>
                  </a:moveTo>
                  <a:lnTo>
                    <a:pt x="47" y="76"/>
                  </a:lnTo>
                  <a:lnTo>
                    <a:pt x="50" y="76"/>
                  </a:lnTo>
                  <a:lnTo>
                    <a:pt x="57" y="72"/>
                  </a:lnTo>
                  <a:lnTo>
                    <a:pt x="61" y="68"/>
                  </a:lnTo>
                  <a:lnTo>
                    <a:pt x="64" y="65"/>
                  </a:lnTo>
                  <a:lnTo>
                    <a:pt x="68" y="61"/>
                  </a:lnTo>
                  <a:lnTo>
                    <a:pt x="72" y="58"/>
                  </a:lnTo>
                  <a:lnTo>
                    <a:pt x="75" y="50"/>
                  </a:lnTo>
                  <a:lnTo>
                    <a:pt x="75" y="47"/>
                  </a:lnTo>
                  <a:lnTo>
                    <a:pt x="75" y="40"/>
                  </a:lnTo>
                  <a:lnTo>
                    <a:pt x="75" y="33"/>
                  </a:lnTo>
                  <a:lnTo>
                    <a:pt x="75" y="29"/>
                  </a:lnTo>
                  <a:lnTo>
                    <a:pt x="72" y="22"/>
                  </a:lnTo>
                  <a:lnTo>
                    <a:pt x="68" y="18"/>
                  </a:lnTo>
                  <a:lnTo>
                    <a:pt x="64" y="15"/>
                  </a:lnTo>
                  <a:lnTo>
                    <a:pt x="61" y="7"/>
                  </a:lnTo>
                  <a:lnTo>
                    <a:pt x="57" y="7"/>
                  </a:lnTo>
                  <a:lnTo>
                    <a:pt x="50" y="4"/>
                  </a:lnTo>
                  <a:lnTo>
                    <a:pt x="47" y="4"/>
                  </a:lnTo>
                  <a:lnTo>
                    <a:pt x="39" y="0"/>
                  </a:lnTo>
                  <a:lnTo>
                    <a:pt x="32" y="4"/>
                  </a:lnTo>
                  <a:lnTo>
                    <a:pt x="29" y="4"/>
                  </a:lnTo>
                  <a:lnTo>
                    <a:pt x="21" y="7"/>
                  </a:lnTo>
                  <a:lnTo>
                    <a:pt x="18" y="7"/>
                  </a:lnTo>
                  <a:lnTo>
                    <a:pt x="14" y="15"/>
                  </a:lnTo>
                  <a:lnTo>
                    <a:pt x="7" y="18"/>
                  </a:lnTo>
                  <a:lnTo>
                    <a:pt x="7" y="22"/>
                  </a:lnTo>
                  <a:lnTo>
                    <a:pt x="4" y="29"/>
                  </a:lnTo>
                  <a:lnTo>
                    <a:pt x="4" y="33"/>
                  </a:lnTo>
                  <a:lnTo>
                    <a:pt x="0" y="40"/>
                  </a:lnTo>
                  <a:lnTo>
                    <a:pt x="4" y="47"/>
                  </a:lnTo>
                  <a:lnTo>
                    <a:pt x="4" y="50"/>
                  </a:lnTo>
                  <a:lnTo>
                    <a:pt x="7" y="58"/>
                  </a:lnTo>
                  <a:lnTo>
                    <a:pt x="7" y="61"/>
                  </a:lnTo>
                  <a:lnTo>
                    <a:pt x="14" y="65"/>
                  </a:lnTo>
                  <a:lnTo>
                    <a:pt x="18" y="68"/>
                  </a:lnTo>
                  <a:lnTo>
                    <a:pt x="21" y="72"/>
                  </a:lnTo>
                  <a:lnTo>
                    <a:pt x="29" y="76"/>
                  </a:lnTo>
                  <a:lnTo>
                    <a:pt x="32" y="76"/>
                  </a:lnTo>
                  <a:lnTo>
                    <a:pt x="39" y="76"/>
                  </a:lnTo>
                  <a:lnTo>
                    <a:pt x="36" y="76"/>
                  </a:lnTo>
                  <a:close/>
                </a:path>
              </a:pathLst>
            </a:custGeom>
            <a:solidFill>
              <a:srgbClr val="EB7500"/>
            </a:solidFill>
            <a:ln w="9525">
              <a:noFill/>
              <a:round/>
              <a:headEnd/>
              <a:tailEnd/>
            </a:ln>
          </p:spPr>
          <p:txBody>
            <a:bodyPr/>
            <a:lstStyle/>
            <a:p>
              <a:endParaRPr lang="en-US"/>
            </a:p>
          </p:txBody>
        </p:sp>
        <p:sp>
          <p:nvSpPr>
            <p:cNvPr id="165903" name="Freeform 13"/>
            <p:cNvSpPr>
              <a:spLocks/>
            </p:cNvSpPr>
            <p:nvPr/>
          </p:nvSpPr>
          <p:spPr bwMode="auto">
            <a:xfrm>
              <a:off x="3750" y="2447"/>
              <a:ext cx="75" cy="75"/>
            </a:xfrm>
            <a:custGeom>
              <a:avLst/>
              <a:gdLst>
                <a:gd name="T0" fmla="*/ 36 w 75"/>
                <a:gd name="T1" fmla="*/ 75 h 75"/>
                <a:gd name="T2" fmla="*/ 43 w 75"/>
                <a:gd name="T3" fmla="*/ 75 h 75"/>
                <a:gd name="T4" fmla="*/ 50 w 75"/>
                <a:gd name="T5" fmla="*/ 75 h 75"/>
                <a:gd name="T6" fmla="*/ 57 w 75"/>
                <a:gd name="T7" fmla="*/ 72 h 75"/>
                <a:gd name="T8" fmla="*/ 61 w 75"/>
                <a:gd name="T9" fmla="*/ 68 h 75"/>
                <a:gd name="T10" fmla="*/ 64 w 75"/>
                <a:gd name="T11" fmla="*/ 64 h 75"/>
                <a:gd name="T12" fmla="*/ 68 w 75"/>
                <a:gd name="T13" fmla="*/ 61 h 75"/>
                <a:gd name="T14" fmla="*/ 71 w 75"/>
                <a:gd name="T15" fmla="*/ 57 h 75"/>
                <a:gd name="T16" fmla="*/ 75 w 75"/>
                <a:gd name="T17" fmla="*/ 50 h 75"/>
                <a:gd name="T18" fmla="*/ 75 w 75"/>
                <a:gd name="T19" fmla="*/ 47 h 75"/>
                <a:gd name="T20" fmla="*/ 75 w 75"/>
                <a:gd name="T21" fmla="*/ 39 h 75"/>
                <a:gd name="T22" fmla="*/ 75 w 75"/>
                <a:gd name="T23" fmla="*/ 32 h 75"/>
                <a:gd name="T24" fmla="*/ 75 w 75"/>
                <a:gd name="T25" fmla="*/ 29 h 75"/>
                <a:gd name="T26" fmla="*/ 71 w 75"/>
                <a:gd name="T27" fmla="*/ 22 h 75"/>
                <a:gd name="T28" fmla="*/ 68 w 75"/>
                <a:gd name="T29" fmla="*/ 18 h 75"/>
                <a:gd name="T30" fmla="*/ 64 w 75"/>
                <a:gd name="T31" fmla="*/ 11 h 75"/>
                <a:gd name="T32" fmla="*/ 61 w 75"/>
                <a:gd name="T33" fmla="*/ 7 h 75"/>
                <a:gd name="T34" fmla="*/ 57 w 75"/>
                <a:gd name="T35" fmla="*/ 7 h 75"/>
                <a:gd name="T36" fmla="*/ 50 w 75"/>
                <a:gd name="T37" fmla="*/ 4 h 75"/>
                <a:gd name="T38" fmla="*/ 43 w 75"/>
                <a:gd name="T39" fmla="*/ 4 h 75"/>
                <a:gd name="T40" fmla="*/ 39 w 75"/>
                <a:gd name="T41" fmla="*/ 0 h 75"/>
                <a:gd name="T42" fmla="*/ 32 w 75"/>
                <a:gd name="T43" fmla="*/ 4 h 75"/>
                <a:gd name="T44" fmla="*/ 25 w 75"/>
                <a:gd name="T45" fmla="*/ 4 h 75"/>
                <a:gd name="T46" fmla="*/ 21 w 75"/>
                <a:gd name="T47" fmla="*/ 7 h 75"/>
                <a:gd name="T48" fmla="*/ 18 w 75"/>
                <a:gd name="T49" fmla="*/ 7 h 75"/>
                <a:gd name="T50" fmla="*/ 11 w 75"/>
                <a:gd name="T51" fmla="*/ 11 h 75"/>
                <a:gd name="T52" fmla="*/ 7 w 75"/>
                <a:gd name="T53" fmla="*/ 18 h 75"/>
                <a:gd name="T54" fmla="*/ 7 w 75"/>
                <a:gd name="T55" fmla="*/ 22 h 75"/>
                <a:gd name="T56" fmla="*/ 3 w 75"/>
                <a:gd name="T57" fmla="*/ 29 h 75"/>
                <a:gd name="T58" fmla="*/ 3 w 75"/>
                <a:gd name="T59" fmla="*/ 32 h 75"/>
                <a:gd name="T60" fmla="*/ 0 w 75"/>
                <a:gd name="T61" fmla="*/ 39 h 75"/>
                <a:gd name="T62" fmla="*/ 3 w 75"/>
                <a:gd name="T63" fmla="*/ 47 h 75"/>
                <a:gd name="T64" fmla="*/ 3 w 75"/>
                <a:gd name="T65" fmla="*/ 50 h 75"/>
                <a:gd name="T66" fmla="*/ 7 w 75"/>
                <a:gd name="T67" fmla="*/ 57 h 75"/>
                <a:gd name="T68" fmla="*/ 7 w 75"/>
                <a:gd name="T69" fmla="*/ 61 h 75"/>
                <a:gd name="T70" fmla="*/ 11 w 75"/>
                <a:gd name="T71" fmla="*/ 64 h 75"/>
                <a:gd name="T72" fmla="*/ 18 w 75"/>
                <a:gd name="T73" fmla="*/ 68 h 75"/>
                <a:gd name="T74" fmla="*/ 21 w 75"/>
                <a:gd name="T75" fmla="*/ 72 h 75"/>
                <a:gd name="T76" fmla="*/ 25 w 75"/>
                <a:gd name="T77" fmla="*/ 75 h 75"/>
                <a:gd name="T78" fmla="*/ 32 w 75"/>
                <a:gd name="T79" fmla="*/ 75 h 75"/>
                <a:gd name="T80" fmla="*/ 39 w 75"/>
                <a:gd name="T81" fmla="*/ 75 h 75"/>
                <a:gd name="T82" fmla="*/ 39 w 75"/>
                <a:gd name="T83" fmla="*/ 75 h 75"/>
                <a:gd name="T84" fmla="*/ 36 w 75"/>
                <a:gd name="T85" fmla="*/ 75 h 75"/>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75"/>
                <a:gd name="T130" fmla="*/ 0 h 75"/>
                <a:gd name="T131" fmla="*/ 75 w 75"/>
                <a:gd name="T132" fmla="*/ 75 h 75"/>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75" h="75">
                  <a:moveTo>
                    <a:pt x="36" y="75"/>
                  </a:moveTo>
                  <a:lnTo>
                    <a:pt x="43" y="75"/>
                  </a:lnTo>
                  <a:lnTo>
                    <a:pt x="50" y="75"/>
                  </a:lnTo>
                  <a:lnTo>
                    <a:pt x="57" y="72"/>
                  </a:lnTo>
                  <a:lnTo>
                    <a:pt x="61" y="68"/>
                  </a:lnTo>
                  <a:lnTo>
                    <a:pt x="64" y="64"/>
                  </a:lnTo>
                  <a:lnTo>
                    <a:pt x="68" y="61"/>
                  </a:lnTo>
                  <a:lnTo>
                    <a:pt x="71" y="57"/>
                  </a:lnTo>
                  <a:lnTo>
                    <a:pt x="75" y="50"/>
                  </a:lnTo>
                  <a:lnTo>
                    <a:pt x="75" y="47"/>
                  </a:lnTo>
                  <a:lnTo>
                    <a:pt x="75" y="39"/>
                  </a:lnTo>
                  <a:lnTo>
                    <a:pt x="75" y="32"/>
                  </a:lnTo>
                  <a:lnTo>
                    <a:pt x="75" y="29"/>
                  </a:lnTo>
                  <a:lnTo>
                    <a:pt x="71" y="22"/>
                  </a:lnTo>
                  <a:lnTo>
                    <a:pt x="68" y="18"/>
                  </a:lnTo>
                  <a:lnTo>
                    <a:pt x="64" y="11"/>
                  </a:lnTo>
                  <a:lnTo>
                    <a:pt x="61" y="7"/>
                  </a:lnTo>
                  <a:lnTo>
                    <a:pt x="57" y="7"/>
                  </a:lnTo>
                  <a:lnTo>
                    <a:pt x="50" y="4"/>
                  </a:lnTo>
                  <a:lnTo>
                    <a:pt x="43" y="4"/>
                  </a:lnTo>
                  <a:lnTo>
                    <a:pt x="39" y="0"/>
                  </a:lnTo>
                  <a:lnTo>
                    <a:pt x="32" y="4"/>
                  </a:lnTo>
                  <a:lnTo>
                    <a:pt x="25" y="4"/>
                  </a:lnTo>
                  <a:lnTo>
                    <a:pt x="21" y="7"/>
                  </a:lnTo>
                  <a:lnTo>
                    <a:pt x="18" y="7"/>
                  </a:lnTo>
                  <a:lnTo>
                    <a:pt x="11" y="11"/>
                  </a:lnTo>
                  <a:lnTo>
                    <a:pt x="7" y="18"/>
                  </a:lnTo>
                  <a:lnTo>
                    <a:pt x="7" y="22"/>
                  </a:lnTo>
                  <a:lnTo>
                    <a:pt x="3" y="29"/>
                  </a:lnTo>
                  <a:lnTo>
                    <a:pt x="3" y="32"/>
                  </a:lnTo>
                  <a:lnTo>
                    <a:pt x="0" y="39"/>
                  </a:lnTo>
                  <a:lnTo>
                    <a:pt x="3" y="47"/>
                  </a:lnTo>
                  <a:lnTo>
                    <a:pt x="3" y="50"/>
                  </a:lnTo>
                  <a:lnTo>
                    <a:pt x="7" y="57"/>
                  </a:lnTo>
                  <a:lnTo>
                    <a:pt x="7" y="61"/>
                  </a:lnTo>
                  <a:lnTo>
                    <a:pt x="11" y="64"/>
                  </a:lnTo>
                  <a:lnTo>
                    <a:pt x="18" y="68"/>
                  </a:lnTo>
                  <a:lnTo>
                    <a:pt x="21" y="72"/>
                  </a:lnTo>
                  <a:lnTo>
                    <a:pt x="25" y="75"/>
                  </a:lnTo>
                  <a:lnTo>
                    <a:pt x="32" y="75"/>
                  </a:lnTo>
                  <a:lnTo>
                    <a:pt x="39" y="75"/>
                  </a:lnTo>
                  <a:lnTo>
                    <a:pt x="36" y="75"/>
                  </a:lnTo>
                  <a:close/>
                </a:path>
              </a:pathLst>
            </a:custGeom>
            <a:solidFill>
              <a:srgbClr val="EB7500"/>
            </a:solidFill>
            <a:ln w="9525">
              <a:noFill/>
              <a:round/>
              <a:headEnd/>
              <a:tailEnd/>
            </a:ln>
          </p:spPr>
          <p:txBody>
            <a:bodyPr/>
            <a:lstStyle/>
            <a:p>
              <a:endParaRPr lang="en-US"/>
            </a:p>
          </p:txBody>
        </p:sp>
        <p:sp>
          <p:nvSpPr>
            <p:cNvPr id="165904" name="Freeform 14"/>
            <p:cNvSpPr>
              <a:spLocks/>
            </p:cNvSpPr>
            <p:nvPr/>
          </p:nvSpPr>
          <p:spPr bwMode="auto">
            <a:xfrm>
              <a:off x="4327" y="3407"/>
              <a:ext cx="75" cy="75"/>
            </a:xfrm>
            <a:custGeom>
              <a:avLst/>
              <a:gdLst>
                <a:gd name="T0" fmla="*/ 35 w 75"/>
                <a:gd name="T1" fmla="*/ 71 h 75"/>
                <a:gd name="T2" fmla="*/ 43 w 75"/>
                <a:gd name="T3" fmla="*/ 75 h 75"/>
                <a:gd name="T4" fmla="*/ 50 w 75"/>
                <a:gd name="T5" fmla="*/ 71 h 75"/>
                <a:gd name="T6" fmla="*/ 53 w 75"/>
                <a:gd name="T7" fmla="*/ 71 h 75"/>
                <a:gd name="T8" fmla="*/ 60 w 75"/>
                <a:gd name="T9" fmla="*/ 68 h 75"/>
                <a:gd name="T10" fmla="*/ 64 w 75"/>
                <a:gd name="T11" fmla="*/ 64 h 75"/>
                <a:gd name="T12" fmla="*/ 68 w 75"/>
                <a:gd name="T13" fmla="*/ 60 h 75"/>
                <a:gd name="T14" fmla="*/ 71 w 75"/>
                <a:gd name="T15" fmla="*/ 53 h 75"/>
                <a:gd name="T16" fmla="*/ 71 w 75"/>
                <a:gd name="T17" fmla="*/ 50 h 75"/>
                <a:gd name="T18" fmla="*/ 75 w 75"/>
                <a:gd name="T19" fmla="*/ 43 h 75"/>
                <a:gd name="T20" fmla="*/ 75 w 75"/>
                <a:gd name="T21" fmla="*/ 35 h 75"/>
                <a:gd name="T22" fmla="*/ 75 w 75"/>
                <a:gd name="T23" fmla="*/ 32 h 75"/>
                <a:gd name="T24" fmla="*/ 71 w 75"/>
                <a:gd name="T25" fmla="*/ 25 h 75"/>
                <a:gd name="T26" fmla="*/ 71 w 75"/>
                <a:gd name="T27" fmla="*/ 21 h 75"/>
                <a:gd name="T28" fmla="*/ 68 w 75"/>
                <a:gd name="T29" fmla="*/ 14 h 75"/>
                <a:gd name="T30" fmla="*/ 64 w 75"/>
                <a:gd name="T31" fmla="*/ 10 h 75"/>
                <a:gd name="T32" fmla="*/ 60 w 75"/>
                <a:gd name="T33" fmla="*/ 7 h 75"/>
                <a:gd name="T34" fmla="*/ 53 w 75"/>
                <a:gd name="T35" fmla="*/ 3 h 75"/>
                <a:gd name="T36" fmla="*/ 50 w 75"/>
                <a:gd name="T37" fmla="*/ 3 h 75"/>
                <a:gd name="T38" fmla="*/ 43 w 75"/>
                <a:gd name="T39" fmla="*/ 0 h 75"/>
                <a:gd name="T40" fmla="*/ 35 w 75"/>
                <a:gd name="T41" fmla="*/ 0 h 75"/>
                <a:gd name="T42" fmla="*/ 32 w 75"/>
                <a:gd name="T43" fmla="*/ 0 h 75"/>
                <a:gd name="T44" fmla="*/ 25 w 75"/>
                <a:gd name="T45" fmla="*/ 3 h 75"/>
                <a:gd name="T46" fmla="*/ 21 w 75"/>
                <a:gd name="T47" fmla="*/ 3 h 75"/>
                <a:gd name="T48" fmla="*/ 14 w 75"/>
                <a:gd name="T49" fmla="*/ 7 h 75"/>
                <a:gd name="T50" fmla="*/ 10 w 75"/>
                <a:gd name="T51" fmla="*/ 10 h 75"/>
                <a:gd name="T52" fmla="*/ 7 w 75"/>
                <a:gd name="T53" fmla="*/ 14 h 75"/>
                <a:gd name="T54" fmla="*/ 3 w 75"/>
                <a:gd name="T55" fmla="*/ 21 h 75"/>
                <a:gd name="T56" fmla="*/ 3 w 75"/>
                <a:gd name="T57" fmla="*/ 25 h 75"/>
                <a:gd name="T58" fmla="*/ 0 w 75"/>
                <a:gd name="T59" fmla="*/ 32 h 75"/>
                <a:gd name="T60" fmla="*/ 0 w 75"/>
                <a:gd name="T61" fmla="*/ 35 h 75"/>
                <a:gd name="T62" fmla="*/ 0 w 75"/>
                <a:gd name="T63" fmla="*/ 43 h 75"/>
                <a:gd name="T64" fmla="*/ 3 w 75"/>
                <a:gd name="T65" fmla="*/ 50 h 75"/>
                <a:gd name="T66" fmla="*/ 3 w 75"/>
                <a:gd name="T67" fmla="*/ 53 h 75"/>
                <a:gd name="T68" fmla="*/ 7 w 75"/>
                <a:gd name="T69" fmla="*/ 60 h 75"/>
                <a:gd name="T70" fmla="*/ 10 w 75"/>
                <a:gd name="T71" fmla="*/ 64 h 75"/>
                <a:gd name="T72" fmla="*/ 14 w 75"/>
                <a:gd name="T73" fmla="*/ 68 h 75"/>
                <a:gd name="T74" fmla="*/ 21 w 75"/>
                <a:gd name="T75" fmla="*/ 71 h 75"/>
                <a:gd name="T76" fmla="*/ 25 w 75"/>
                <a:gd name="T77" fmla="*/ 71 h 75"/>
                <a:gd name="T78" fmla="*/ 32 w 75"/>
                <a:gd name="T79" fmla="*/ 75 h 75"/>
                <a:gd name="T80" fmla="*/ 35 w 75"/>
                <a:gd name="T81" fmla="*/ 75 h 75"/>
                <a:gd name="T82" fmla="*/ 35 w 75"/>
                <a:gd name="T83" fmla="*/ 75 h 75"/>
                <a:gd name="T84" fmla="*/ 35 w 75"/>
                <a:gd name="T85" fmla="*/ 71 h 75"/>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75"/>
                <a:gd name="T130" fmla="*/ 0 h 75"/>
                <a:gd name="T131" fmla="*/ 75 w 75"/>
                <a:gd name="T132" fmla="*/ 75 h 75"/>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75" h="75">
                  <a:moveTo>
                    <a:pt x="35" y="71"/>
                  </a:moveTo>
                  <a:lnTo>
                    <a:pt x="43" y="75"/>
                  </a:lnTo>
                  <a:lnTo>
                    <a:pt x="50" y="71"/>
                  </a:lnTo>
                  <a:lnTo>
                    <a:pt x="53" y="71"/>
                  </a:lnTo>
                  <a:lnTo>
                    <a:pt x="60" y="68"/>
                  </a:lnTo>
                  <a:lnTo>
                    <a:pt x="64" y="64"/>
                  </a:lnTo>
                  <a:lnTo>
                    <a:pt x="68" y="60"/>
                  </a:lnTo>
                  <a:lnTo>
                    <a:pt x="71" y="53"/>
                  </a:lnTo>
                  <a:lnTo>
                    <a:pt x="71" y="50"/>
                  </a:lnTo>
                  <a:lnTo>
                    <a:pt x="75" y="43"/>
                  </a:lnTo>
                  <a:lnTo>
                    <a:pt x="75" y="35"/>
                  </a:lnTo>
                  <a:lnTo>
                    <a:pt x="75" y="32"/>
                  </a:lnTo>
                  <a:lnTo>
                    <a:pt x="71" y="25"/>
                  </a:lnTo>
                  <a:lnTo>
                    <a:pt x="71" y="21"/>
                  </a:lnTo>
                  <a:lnTo>
                    <a:pt x="68" y="14"/>
                  </a:lnTo>
                  <a:lnTo>
                    <a:pt x="64" y="10"/>
                  </a:lnTo>
                  <a:lnTo>
                    <a:pt x="60" y="7"/>
                  </a:lnTo>
                  <a:lnTo>
                    <a:pt x="53" y="3"/>
                  </a:lnTo>
                  <a:lnTo>
                    <a:pt x="50" y="3"/>
                  </a:lnTo>
                  <a:lnTo>
                    <a:pt x="43" y="0"/>
                  </a:lnTo>
                  <a:lnTo>
                    <a:pt x="35" y="0"/>
                  </a:lnTo>
                  <a:lnTo>
                    <a:pt x="32" y="0"/>
                  </a:lnTo>
                  <a:lnTo>
                    <a:pt x="25" y="3"/>
                  </a:lnTo>
                  <a:lnTo>
                    <a:pt x="21" y="3"/>
                  </a:lnTo>
                  <a:lnTo>
                    <a:pt x="14" y="7"/>
                  </a:lnTo>
                  <a:lnTo>
                    <a:pt x="10" y="10"/>
                  </a:lnTo>
                  <a:lnTo>
                    <a:pt x="7" y="14"/>
                  </a:lnTo>
                  <a:lnTo>
                    <a:pt x="3" y="21"/>
                  </a:lnTo>
                  <a:lnTo>
                    <a:pt x="3" y="25"/>
                  </a:lnTo>
                  <a:lnTo>
                    <a:pt x="0" y="32"/>
                  </a:lnTo>
                  <a:lnTo>
                    <a:pt x="0" y="35"/>
                  </a:lnTo>
                  <a:lnTo>
                    <a:pt x="0" y="43"/>
                  </a:lnTo>
                  <a:lnTo>
                    <a:pt x="3" y="50"/>
                  </a:lnTo>
                  <a:lnTo>
                    <a:pt x="3" y="53"/>
                  </a:lnTo>
                  <a:lnTo>
                    <a:pt x="7" y="60"/>
                  </a:lnTo>
                  <a:lnTo>
                    <a:pt x="10" y="64"/>
                  </a:lnTo>
                  <a:lnTo>
                    <a:pt x="14" y="68"/>
                  </a:lnTo>
                  <a:lnTo>
                    <a:pt x="21" y="71"/>
                  </a:lnTo>
                  <a:lnTo>
                    <a:pt x="25" y="71"/>
                  </a:lnTo>
                  <a:lnTo>
                    <a:pt x="32" y="75"/>
                  </a:lnTo>
                  <a:lnTo>
                    <a:pt x="35" y="75"/>
                  </a:lnTo>
                  <a:lnTo>
                    <a:pt x="35" y="71"/>
                  </a:lnTo>
                  <a:close/>
                </a:path>
              </a:pathLst>
            </a:custGeom>
            <a:solidFill>
              <a:srgbClr val="EB7500"/>
            </a:solidFill>
            <a:ln w="9525">
              <a:noFill/>
              <a:round/>
              <a:headEnd/>
              <a:tailEnd/>
            </a:ln>
          </p:spPr>
          <p:txBody>
            <a:bodyPr/>
            <a:lstStyle/>
            <a:p>
              <a:endParaRPr lang="en-US"/>
            </a:p>
          </p:txBody>
        </p:sp>
        <p:sp>
          <p:nvSpPr>
            <p:cNvPr id="165905" name="Freeform 15"/>
            <p:cNvSpPr>
              <a:spLocks/>
            </p:cNvSpPr>
            <p:nvPr/>
          </p:nvSpPr>
          <p:spPr bwMode="auto">
            <a:xfrm>
              <a:off x="2521" y="2375"/>
              <a:ext cx="72" cy="76"/>
            </a:xfrm>
            <a:custGeom>
              <a:avLst/>
              <a:gdLst>
                <a:gd name="T0" fmla="*/ 36 w 72"/>
                <a:gd name="T1" fmla="*/ 76 h 76"/>
                <a:gd name="T2" fmla="*/ 43 w 72"/>
                <a:gd name="T3" fmla="*/ 76 h 76"/>
                <a:gd name="T4" fmla="*/ 47 w 72"/>
                <a:gd name="T5" fmla="*/ 76 h 76"/>
                <a:gd name="T6" fmla="*/ 54 w 72"/>
                <a:gd name="T7" fmla="*/ 72 h 76"/>
                <a:gd name="T8" fmla="*/ 57 w 72"/>
                <a:gd name="T9" fmla="*/ 68 h 76"/>
                <a:gd name="T10" fmla="*/ 61 w 72"/>
                <a:gd name="T11" fmla="*/ 65 h 76"/>
                <a:gd name="T12" fmla="*/ 65 w 72"/>
                <a:gd name="T13" fmla="*/ 61 h 76"/>
                <a:gd name="T14" fmla="*/ 68 w 72"/>
                <a:gd name="T15" fmla="*/ 54 h 76"/>
                <a:gd name="T16" fmla="*/ 72 w 72"/>
                <a:gd name="T17" fmla="*/ 51 h 76"/>
                <a:gd name="T18" fmla="*/ 72 w 72"/>
                <a:gd name="T19" fmla="*/ 43 h 76"/>
                <a:gd name="T20" fmla="*/ 72 w 72"/>
                <a:gd name="T21" fmla="*/ 40 h 76"/>
                <a:gd name="T22" fmla="*/ 72 w 72"/>
                <a:gd name="T23" fmla="*/ 33 h 76"/>
                <a:gd name="T24" fmla="*/ 72 w 72"/>
                <a:gd name="T25" fmla="*/ 25 h 76"/>
                <a:gd name="T26" fmla="*/ 68 w 72"/>
                <a:gd name="T27" fmla="*/ 22 h 76"/>
                <a:gd name="T28" fmla="*/ 65 w 72"/>
                <a:gd name="T29" fmla="*/ 18 h 76"/>
                <a:gd name="T30" fmla="*/ 61 w 72"/>
                <a:gd name="T31" fmla="*/ 11 h 76"/>
                <a:gd name="T32" fmla="*/ 57 w 72"/>
                <a:gd name="T33" fmla="*/ 8 h 76"/>
                <a:gd name="T34" fmla="*/ 54 w 72"/>
                <a:gd name="T35" fmla="*/ 4 h 76"/>
                <a:gd name="T36" fmla="*/ 47 w 72"/>
                <a:gd name="T37" fmla="*/ 4 h 76"/>
                <a:gd name="T38" fmla="*/ 43 w 72"/>
                <a:gd name="T39" fmla="*/ 0 h 76"/>
                <a:gd name="T40" fmla="*/ 36 w 72"/>
                <a:gd name="T41" fmla="*/ 0 h 76"/>
                <a:gd name="T42" fmla="*/ 29 w 72"/>
                <a:gd name="T43" fmla="*/ 0 h 76"/>
                <a:gd name="T44" fmla="*/ 25 w 72"/>
                <a:gd name="T45" fmla="*/ 4 h 76"/>
                <a:gd name="T46" fmla="*/ 18 w 72"/>
                <a:gd name="T47" fmla="*/ 4 h 76"/>
                <a:gd name="T48" fmla="*/ 14 w 72"/>
                <a:gd name="T49" fmla="*/ 8 h 76"/>
                <a:gd name="T50" fmla="*/ 11 w 72"/>
                <a:gd name="T51" fmla="*/ 11 h 76"/>
                <a:gd name="T52" fmla="*/ 7 w 72"/>
                <a:gd name="T53" fmla="*/ 18 h 76"/>
                <a:gd name="T54" fmla="*/ 4 w 72"/>
                <a:gd name="T55" fmla="*/ 22 h 76"/>
                <a:gd name="T56" fmla="*/ 0 w 72"/>
                <a:gd name="T57" fmla="*/ 25 h 76"/>
                <a:gd name="T58" fmla="*/ 0 w 72"/>
                <a:gd name="T59" fmla="*/ 33 h 76"/>
                <a:gd name="T60" fmla="*/ 0 w 72"/>
                <a:gd name="T61" fmla="*/ 40 h 76"/>
                <a:gd name="T62" fmla="*/ 0 w 72"/>
                <a:gd name="T63" fmla="*/ 43 h 76"/>
                <a:gd name="T64" fmla="*/ 0 w 72"/>
                <a:gd name="T65" fmla="*/ 51 h 76"/>
                <a:gd name="T66" fmla="*/ 4 w 72"/>
                <a:gd name="T67" fmla="*/ 54 h 76"/>
                <a:gd name="T68" fmla="*/ 7 w 72"/>
                <a:gd name="T69" fmla="*/ 61 h 76"/>
                <a:gd name="T70" fmla="*/ 11 w 72"/>
                <a:gd name="T71" fmla="*/ 65 h 76"/>
                <a:gd name="T72" fmla="*/ 14 w 72"/>
                <a:gd name="T73" fmla="*/ 68 h 76"/>
                <a:gd name="T74" fmla="*/ 18 w 72"/>
                <a:gd name="T75" fmla="*/ 72 h 76"/>
                <a:gd name="T76" fmla="*/ 25 w 72"/>
                <a:gd name="T77" fmla="*/ 76 h 76"/>
                <a:gd name="T78" fmla="*/ 29 w 72"/>
                <a:gd name="T79" fmla="*/ 76 h 76"/>
                <a:gd name="T80" fmla="*/ 36 w 72"/>
                <a:gd name="T81" fmla="*/ 76 h 76"/>
                <a:gd name="T82" fmla="*/ 36 w 72"/>
                <a:gd name="T83" fmla="*/ 76 h 7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72"/>
                <a:gd name="T127" fmla="*/ 0 h 76"/>
                <a:gd name="T128" fmla="*/ 72 w 72"/>
                <a:gd name="T129" fmla="*/ 76 h 7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72" h="76">
                  <a:moveTo>
                    <a:pt x="36" y="76"/>
                  </a:moveTo>
                  <a:lnTo>
                    <a:pt x="43" y="76"/>
                  </a:lnTo>
                  <a:lnTo>
                    <a:pt x="47" y="76"/>
                  </a:lnTo>
                  <a:lnTo>
                    <a:pt x="54" y="72"/>
                  </a:lnTo>
                  <a:lnTo>
                    <a:pt x="57" y="68"/>
                  </a:lnTo>
                  <a:lnTo>
                    <a:pt x="61" y="65"/>
                  </a:lnTo>
                  <a:lnTo>
                    <a:pt x="65" y="61"/>
                  </a:lnTo>
                  <a:lnTo>
                    <a:pt x="68" y="54"/>
                  </a:lnTo>
                  <a:lnTo>
                    <a:pt x="72" y="51"/>
                  </a:lnTo>
                  <a:lnTo>
                    <a:pt x="72" y="43"/>
                  </a:lnTo>
                  <a:lnTo>
                    <a:pt x="72" y="40"/>
                  </a:lnTo>
                  <a:lnTo>
                    <a:pt x="72" y="33"/>
                  </a:lnTo>
                  <a:lnTo>
                    <a:pt x="72" y="25"/>
                  </a:lnTo>
                  <a:lnTo>
                    <a:pt x="68" y="22"/>
                  </a:lnTo>
                  <a:lnTo>
                    <a:pt x="65" y="18"/>
                  </a:lnTo>
                  <a:lnTo>
                    <a:pt x="61" y="11"/>
                  </a:lnTo>
                  <a:lnTo>
                    <a:pt x="57" y="8"/>
                  </a:lnTo>
                  <a:lnTo>
                    <a:pt x="54" y="4"/>
                  </a:lnTo>
                  <a:lnTo>
                    <a:pt x="47" y="4"/>
                  </a:lnTo>
                  <a:lnTo>
                    <a:pt x="43" y="0"/>
                  </a:lnTo>
                  <a:lnTo>
                    <a:pt x="36" y="0"/>
                  </a:lnTo>
                  <a:lnTo>
                    <a:pt x="29" y="0"/>
                  </a:lnTo>
                  <a:lnTo>
                    <a:pt x="25" y="4"/>
                  </a:lnTo>
                  <a:lnTo>
                    <a:pt x="18" y="4"/>
                  </a:lnTo>
                  <a:lnTo>
                    <a:pt x="14" y="8"/>
                  </a:lnTo>
                  <a:lnTo>
                    <a:pt x="11" y="11"/>
                  </a:lnTo>
                  <a:lnTo>
                    <a:pt x="7" y="18"/>
                  </a:lnTo>
                  <a:lnTo>
                    <a:pt x="4" y="22"/>
                  </a:lnTo>
                  <a:lnTo>
                    <a:pt x="0" y="25"/>
                  </a:lnTo>
                  <a:lnTo>
                    <a:pt x="0" y="33"/>
                  </a:lnTo>
                  <a:lnTo>
                    <a:pt x="0" y="40"/>
                  </a:lnTo>
                  <a:lnTo>
                    <a:pt x="0" y="43"/>
                  </a:lnTo>
                  <a:lnTo>
                    <a:pt x="0" y="51"/>
                  </a:lnTo>
                  <a:lnTo>
                    <a:pt x="4" y="54"/>
                  </a:lnTo>
                  <a:lnTo>
                    <a:pt x="7" y="61"/>
                  </a:lnTo>
                  <a:lnTo>
                    <a:pt x="11" y="65"/>
                  </a:lnTo>
                  <a:lnTo>
                    <a:pt x="14" y="68"/>
                  </a:lnTo>
                  <a:lnTo>
                    <a:pt x="18" y="72"/>
                  </a:lnTo>
                  <a:lnTo>
                    <a:pt x="25" y="76"/>
                  </a:lnTo>
                  <a:lnTo>
                    <a:pt x="29" y="76"/>
                  </a:lnTo>
                  <a:lnTo>
                    <a:pt x="36" y="76"/>
                  </a:lnTo>
                  <a:close/>
                </a:path>
              </a:pathLst>
            </a:custGeom>
            <a:solidFill>
              <a:srgbClr val="EB7500"/>
            </a:solidFill>
            <a:ln w="9525">
              <a:noFill/>
              <a:round/>
              <a:headEnd/>
              <a:tailEnd/>
            </a:ln>
          </p:spPr>
          <p:txBody>
            <a:bodyPr/>
            <a:lstStyle/>
            <a:p>
              <a:endParaRPr lang="en-US"/>
            </a:p>
          </p:txBody>
        </p:sp>
        <p:sp>
          <p:nvSpPr>
            <p:cNvPr id="165906" name="Freeform 16"/>
            <p:cNvSpPr>
              <a:spLocks/>
            </p:cNvSpPr>
            <p:nvPr/>
          </p:nvSpPr>
          <p:spPr bwMode="auto">
            <a:xfrm>
              <a:off x="1292" y="2100"/>
              <a:ext cx="72" cy="75"/>
            </a:xfrm>
            <a:custGeom>
              <a:avLst/>
              <a:gdLst>
                <a:gd name="T0" fmla="*/ 36 w 72"/>
                <a:gd name="T1" fmla="*/ 71 h 75"/>
                <a:gd name="T2" fmla="*/ 43 w 72"/>
                <a:gd name="T3" fmla="*/ 71 h 75"/>
                <a:gd name="T4" fmla="*/ 47 w 72"/>
                <a:gd name="T5" fmla="*/ 71 h 75"/>
                <a:gd name="T6" fmla="*/ 54 w 72"/>
                <a:gd name="T7" fmla="*/ 68 h 75"/>
                <a:gd name="T8" fmla="*/ 58 w 72"/>
                <a:gd name="T9" fmla="*/ 64 h 75"/>
                <a:gd name="T10" fmla="*/ 61 w 72"/>
                <a:gd name="T11" fmla="*/ 61 h 75"/>
                <a:gd name="T12" fmla="*/ 65 w 72"/>
                <a:gd name="T13" fmla="*/ 57 h 75"/>
                <a:gd name="T14" fmla="*/ 69 w 72"/>
                <a:gd name="T15" fmla="*/ 53 h 75"/>
                <a:gd name="T16" fmla="*/ 72 w 72"/>
                <a:gd name="T17" fmla="*/ 46 h 75"/>
                <a:gd name="T18" fmla="*/ 72 w 72"/>
                <a:gd name="T19" fmla="*/ 43 h 75"/>
                <a:gd name="T20" fmla="*/ 72 w 72"/>
                <a:gd name="T21" fmla="*/ 36 h 75"/>
                <a:gd name="T22" fmla="*/ 72 w 72"/>
                <a:gd name="T23" fmla="*/ 28 h 75"/>
                <a:gd name="T24" fmla="*/ 72 w 72"/>
                <a:gd name="T25" fmla="*/ 25 h 75"/>
                <a:gd name="T26" fmla="*/ 69 w 72"/>
                <a:gd name="T27" fmla="*/ 18 h 75"/>
                <a:gd name="T28" fmla="*/ 65 w 72"/>
                <a:gd name="T29" fmla="*/ 14 h 75"/>
                <a:gd name="T30" fmla="*/ 61 w 72"/>
                <a:gd name="T31" fmla="*/ 10 h 75"/>
                <a:gd name="T32" fmla="*/ 58 w 72"/>
                <a:gd name="T33" fmla="*/ 7 h 75"/>
                <a:gd name="T34" fmla="*/ 54 w 72"/>
                <a:gd name="T35" fmla="*/ 3 h 75"/>
                <a:gd name="T36" fmla="*/ 47 w 72"/>
                <a:gd name="T37" fmla="*/ 0 h 75"/>
                <a:gd name="T38" fmla="*/ 43 w 72"/>
                <a:gd name="T39" fmla="*/ 0 h 75"/>
                <a:gd name="T40" fmla="*/ 36 w 72"/>
                <a:gd name="T41" fmla="*/ 0 h 75"/>
                <a:gd name="T42" fmla="*/ 29 w 72"/>
                <a:gd name="T43" fmla="*/ 0 h 75"/>
                <a:gd name="T44" fmla="*/ 26 w 72"/>
                <a:gd name="T45" fmla="*/ 0 h 75"/>
                <a:gd name="T46" fmla="*/ 18 w 72"/>
                <a:gd name="T47" fmla="*/ 3 h 75"/>
                <a:gd name="T48" fmla="*/ 15 w 72"/>
                <a:gd name="T49" fmla="*/ 7 h 75"/>
                <a:gd name="T50" fmla="*/ 11 w 72"/>
                <a:gd name="T51" fmla="*/ 10 h 75"/>
                <a:gd name="T52" fmla="*/ 8 w 72"/>
                <a:gd name="T53" fmla="*/ 14 h 75"/>
                <a:gd name="T54" fmla="*/ 4 w 72"/>
                <a:gd name="T55" fmla="*/ 18 h 75"/>
                <a:gd name="T56" fmla="*/ 0 w 72"/>
                <a:gd name="T57" fmla="*/ 25 h 75"/>
                <a:gd name="T58" fmla="*/ 0 w 72"/>
                <a:gd name="T59" fmla="*/ 28 h 75"/>
                <a:gd name="T60" fmla="*/ 0 w 72"/>
                <a:gd name="T61" fmla="*/ 36 h 75"/>
                <a:gd name="T62" fmla="*/ 0 w 72"/>
                <a:gd name="T63" fmla="*/ 43 h 75"/>
                <a:gd name="T64" fmla="*/ 0 w 72"/>
                <a:gd name="T65" fmla="*/ 46 h 75"/>
                <a:gd name="T66" fmla="*/ 4 w 72"/>
                <a:gd name="T67" fmla="*/ 53 h 75"/>
                <a:gd name="T68" fmla="*/ 8 w 72"/>
                <a:gd name="T69" fmla="*/ 57 h 75"/>
                <a:gd name="T70" fmla="*/ 11 w 72"/>
                <a:gd name="T71" fmla="*/ 61 h 75"/>
                <a:gd name="T72" fmla="*/ 15 w 72"/>
                <a:gd name="T73" fmla="*/ 64 h 75"/>
                <a:gd name="T74" fmla="*/ 18 w 72"/>
                <a:gd name="T75" fmla="*/ 68 h 75"/>
                <a:gd name="T76" fmla="*/ 26 w 72"/>
                <a:gd name="T77" fmla="*/ 71 h 75"/>
                <a:gd name="T78" fmla="*/ 29 w 72"/>
                <a:gd name="T79" fmla="*/ 71 h 75"/>
                <a:gd name="T80" fmla="*/ 36 w 72"/>
                <a:gd name="T81" fmla="*/ 75 h 75"/>
                <a:gd name="T82" fmla="*/ 36 w 72"/>
                <a:gd name="T83" fmla="*/ 75 h 75"/>
                <a:gd name="T84" fmla="*/ 36 w 72"/>
                <a:gd name="T85" fmla="*/ 71 h 75"/>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72"/>
                <a:gd name="T130" fmla="*/ 0 h 75"/>
                <a:gd name="T131" fmla="*/ 72 w 72"/>
                <a:gd name="T132" fmla="*/ 75 h 75"/>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72" h="75">
                  <a:moveTo>
                    <a:pt x="36" y="71"/>
                  </a:moveTo>
                  <a:lnTo>
                    <a:pt x="43" y="71"/>
                  </a:lnTo>
                  <a:lnTo>
                    <a:pt x="47" y="71"/>
                  </a:lnTo>
                  <a:lnTo>
                    <a:pt x="54" y="68"/>
                  </a:lnTo>
                  <a:lnTo>
                    <a:pt x="58" y="64"/>
                  </a:lnTo>
                  <a:lnTo>
                    <a:pt x="61" y="61"/>
                  </a:lnTo>
                  <a:lnTo>
                    <a:pt x="65" y="57"/>
                  </a:lnTo>
                  <a:lnTo>
                    <a:pt x="69" y="53"/>
                  </a:lnTo>
                  <a:lnTo>
                    <a:pt x="72" y="46"/>
                  </a:lnTo>
                  <a:lnTo>
                    <a:pt x="72" y="43"/>
                  </a:lnTo>
                  <a:lnTo>
                    <a:pt x="72" y="36"/>
                  </a:lnTo>
                  <a:lnTo>
                    <a:pt x="72" y="28"/>
                  </a:lnTo>
                  <a:lnTo>
                    <a:pt x="72" y="25"/>
                  </a:lnTo>
                  <a:lnTo>
                    <a:pt x="69" y="18"/>
                  </a:lnTo>
                  <a:lnTo>
                    <a:pt x="65" y="14"/>
                  </a:lnTo>
                  <a:lnTo>
                    <a:pt x="61" y="10"/>
                  </a:lnTo>
                  <a:lnTo>
                    <a:pt x="58" y="7"/>
                  </a:lnTo>
                  <a:lnTo>
                    <a:pt x="54" y="3"/>
                  </a:lnTo>
                  <a:lnTo>
                    <a:pt x="47" y="0"/>
                  </a:lnTo>
                  <a:lnTo>
                    <a:pt x="43" y="0"/>
                  </a:lnTo>
                  <a:lnTo>
                    <a:pt x="36" y="0"/>
                  </a:lnTo>
                  <a:lnTo>
                    <a:pt x="29" y="0"/>
                  </a:lnTo>
                  <a:lnTo>
                    <a:pt x="26" y="0"/>
                  </a:lnTo>
                  <a:lnTo>
                    <a:pt x="18" y="3"/>
                  </a:lnTo>
                  <a:lnTo>
                    <a:pt x="15" y="7"/>
                  </a:lnTo>
                  <a:lnTo>
                    <a:pt x="11" y="10"/>
                  </a:lnTo>
                  <a:lnTo>
                    <a:pt x="8" y="14"/>
                  </a:lnTo>
                  <a:lnTo>
                    <a:pt x="4" y="18"/>
                  </a:lnTo>
                  <a:lnTo>
                    <a:pt x="0" y="25"/>
                  </a:lnTo>
                  <a:lnTo>
                    <a:pt x="0" y="28"/>
                  </a:lnTo>
                  <a:lnTo>
                    <a:pt x="0" y="36"/>
                  </a:lnTo>
                  <a:lnTo>
                    <a:pt x="0" y="43"/>
                  </a:lnTo>
                  <a:lnTo>
                    <a:pt x="0" y="46"/>
                  </a:lnTo>
                  <a:lnTo>
                    <a:pt x="4" y="53"/>
                  </a:lnTo>
                  <a:lnTo>
                    <a:pt x="8" y="57"/>
                  </a:lnTo>
                  <a:lnTo>
                    <a:pt x="11" y="61"/>
                  </a:lnTo>
                  <a:lnTo>
                    <a:pt x="15" y="64"/>
                  </a:lnTo>
                  <a:lnTo>
                    <a:pt x="18" y="68"/>
                  </a:lnTo>
                  <a:lnTo>
                    <a:pt x="26" y="71"/>
                  </a:lnTo>
                  <a:lnTo>
                    <a:pt x="29" y="71"/>
                  </a:lnTo>
                  <a:lnTo>
                    <a:pt x="36" y="75"/>
                  </a:lnTo>
                  <a:lnTo>
                    <a:pt x="36" y="71"/>
                  </a:lnTo>
                  <a:close/>
                </a:path>
              </a:pathLst>
            </a:custGeom>
            <a:solidFill>
              <a:srgbClr val="EB7500"/>
            </a:solidFill>
            <a:ln w="9525">
              <a:noFill/>
              <a:round/>
              <a:headEnd/>
              <a:tailEnd/>
            </a:ln>
          </p:spPr>
          <p:txBody>
            <a:bodyPr/>
            <a:lstStyle/>
            <a:p>
              <a:endParaRPr lang="en-US"/>
            </a:p>
          </p:txBody>
        </p:sp>
        <p:sp>
          <p:nvSpPr>
            <p:cNvPr id="165907" name="Freeform 17"/>
            <p:cNvSpPr>
              <a:spLocks/>
            </p:cNvSpPr>
            <p:nvPr/>
          </p:nvSpPr>
          <p:spPr bwMode="auto">
            <a:xfrm>
              <a:off x="4979" y="1251"/>
              <a:ext cx="75" cy="75"/>
            </a:xfrm>
            <a:custGeom>
              <a:avLst/>
              <a:gdLst>
                <a:gd name="T0" fmla="*/ 71 w 75"/>
                <a:gd name="T1" fmla="*/ 75 h 75"/>
                <a:gd name="T2" fmla="*/ 75 w 75"/>
                <a:gd name="T3" fmla="*/ 0 h 75"/>
                <a:gd name="T4" fmla="*/ 0 w 75"/>
                <a:gd name="T5" fmla="*/ 0 h 75"/>
                <a:gd name="T6" fmla="*/ 0 w 75"/>
                <a:gd name="T7" fmla="*/ 75 h 75"/>
                <a:gd name="T8" fmla="*/ 75 w 75"/>
                <a:gd name="T9" fmla="*/ 75 h 75"/>
                <a:gd name="T10" fmla="*/ 75 w 75"/>
                <a:gd name="T11" fmla="*/ 75 h 75"/>
                <a:gd name="T12" fmla="*/ 71 w 75"/>
                <a:gd name="T13" fmla="*/ 75 h 75"/>
                <a:gd name="T14" fmla="*/ 0 60000 65536"/>
                <a:gd name="T15" fmla="*/ 0 60000 65536"/>
                <a:gd name="T16" fmla="*/ 0 60000 65536"/>
                <a:gd name="T17" fmla="*/ 0 60000 65536"/>
                <a:gd name="T18" fmla="*/ 0 60000 65536"/>
                <a:gd name="T19" fmla="*/ 0 60000 65536"/>
                <a:gd name="T20" fmla="*/ 0 60000 65536"/>
                <a:gd name="T21" fmla="*/ 0 w 75"/>
                <a:gd name="T22" fmla="*/ 0 h 75"/>
                <a:gd name="T23" fmla="*/ 75 w 75"/>
                <a:gd name="T24" fmla="*/ 75 h 7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 h="75">
                  <a:moveTo>
                    <a:pt x="71" y="75"/>
                  </a:moveTo>
                  <a:lnTo>
                    <a:pt x="75" y="0"/>
                  </a:lnTo>
                  <a:lnTo>
                    <a:pt x="0" y="0"/>
                  </a:lnTo>
                  <a:lnTo>
                    <a:pt x="0" y="75"/>
                  </a:lnTo>
                  <a:lnTo>
                    <a:pt x="75" y="75"/>
                  </a:lnTo>
                  <a:lnTo>
                    <a:pt x="71" y="75"/>
                  </a:lnTo>
                  <a:close/>
                </a:path>
              </a:pathLst>
            </a:custGeom>
            <a:solidFill>
              <a:srgbClr val="EB7500"/>
            </a:solidFill>
            <a:ln w="9525">
              <a:noFill/>
              <a:round/>
              <a:headEnd/>
              <a:tailEnd/>
            </a:ln>
          </p:spPr>
          <p:txBody>
            <a:bodyPr/>
            <a:lstStyle/>
            <a:p>
              <a:endParaRPr lang="en-US"/>
            </a:p>
          </p:txBody>
        </p:sp>
        <p:sp>
          <p:nvSpPr>
            <p:cNvPr id="165908" name="Freeform 18"/>
            <p:cNvSpPr>
              <a:spLocks/>
            </p:cNvSpPr>
            <p:nvPr/>
          </p:nvSpPr>
          <p:spPr bwMode="auto">
            <a:xfrm>
              <a:off x="3750" y="1713"/>
              <a:ext cx="75" cy="72"/>
            </a:xfrm>
            <a:custGeom>
              <a:avLst/>
              <a:gdLst>
                <a:gd name="T0" fmla="*/ 71 w 75"/>
                <a:gd name="T1" fmla="*/ 72 h 72"/>
                <a:gd name="T2" fmla="*/ 75 w 75"/>
                <a:gd name="T3" fmla="*/ 0 h 72"/>
                <a:gd name="T4" fmla="*/ 0 w 75"/>
                <a:gd name="T5" fmla="*/ 0 h 72"/>
                <a:gd name="T6" fmla="*/ 0 w 75"/>
                <a:gd name="T7" fmla="*/ 72 h 72"/>
                <a:gd name="T8" fmla="*/ 75 w 75"/>
                <a:gd name="T9" fmla="*/ 72 h 72"/>
                <a:gd name="T10" fmla="*/ 75 w 75"/>
                <a:gd name="T11" fmla="*/ 72 h 72"/>
                <a:gd name="T12" fmla="*/ 71 w 75"/>
                <a:gd name="T13" fmla="*/ 72 h 72"/>
                <a:gd name="T14" fmla="*/ 0 60000 65536"/>
                <a:gd name="T15" fmla="*/ 0 60000 65536"/>
                <a:gd name="T16" fmla="*/ 0 60000 65536"/>
                <a:gd name="T17" fmla="*/ 0 60000 65536"/>
                <a:gd name="T18" fmla="*/ 0 60000 65536"/>
                <a:gd name="T19" fmla="*/ 0 60000 65536"/>
                <a:gd name="T20" fmla="*/ 0 60000 65536"/>
                <a:gd name="T21" fmla="*/ 0 w 75"/>
                <a:gd name="T22" fmla="*/ 0 h 72"/>
                <a:gd name="T23" fmla="*/ 75 w 75"/>
                <a:gd name="T24" fmla="*/ 72 h 7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 h="72">
                  <a:moveTo>
                    <a:pt x="71" y="72"/>
                  </a:moveTo>
                  <a:lnTo>
                    <a:pt x="75" y="0"/>
                  </a:lnTo>
                  <a:lnTo>
                    <a:pt x="0" y="0"/>
                  </a:lnTo>
                  <a:lnTo>
                    <a:pt x="0" y="72"/>
                  </a:lnTo>
                  <a:lnTo>
                    <a:pt x="75" y="72"/>
                  </a:lnTo>
                  <a:lnTo>
                    <a:pt x="71" y="72"/>
                  </a:lnTo>
                  <a:close/>
                </a:path>
              </a:pathLst>
            </a:custGeom>
            <a:solidFill>
              <a:srgbClr val="EB7500"/>
            </a:solidFill>
            <a:ln w="9525">
              <a:noFill/>
              <a:round/>
              <a:headEnd/>
              <a:tailEnd/>
            </a:ln>
          </p:spPr>
          <p:txBody>
            <a:bodyPr/>
            <a:lstStyle/>
            <a:p>
              <a:endParaRPr lang="en-US"/>
            </a:p>
          </p:txBody>
        </p:sp>
        <p:sp>
          <p:nvSpPr>
            <p:cNvPr id="165909" name="Freeform 19"/>
            <p:cNvSpPr>
              <a:spLocks/>
            </p:cNvSpPr>
            <p:nvPr/>
          </p:nvSpPr>
          <p:spPr bwMode="auto">
            <a:xfrm>
              <a:off x="4323" y="3056"/>
              <a:ext cx="75" cy="71"/>
            </a:xfrm>
            <a:custGeom>
              <a:avLst/>
              <a:gdLst>
                <a:gd name="T0" fmla="*/ 72 w 75"/>
                <a:gd name="T1" fmla="*/ 71 h 71"/>
                <a:gd name="T2" fmla="*/ 75 w 75"/>
                <a:gd name="T3" fmla="*/ 0 h 71"/>
                <a:gd name="T4" fmla="*/ 0 w 75"/>
                <a:gd name="T5" fmla="*/ 0 h 71"/>
                <a:gd name="T6" fmla="*/ 0 w 75"/>
                <a:gd name="T7" fmla="*/ 71 h 71"/>
                <a:gd name="T8" fmla="*/ 75 w 75"/>
                <a:gd name="T9" fmla="*/ 71 h 71"/>
                <a:gd name="T10" fmla="*/ 75 w 75"/>
                <a:gd name="T11" fmla="*/ 71 h 71"/>
                <a:gd name="T12" fmla="*/ 72 w 75"/>
                <a:gd name="T13" fmla="*/ 71 h 71"/>
                <a:gd name="T14" fmla="*/ 0 60000 65536"/>
                <a:gd name="T15" fmla="*/ 0 60000 65536"/>
                <a:gd name="T16" fmla="*/ 0 60000 65536"/>
                <a:gd name="T17" fmla="*/ 0 60000 65536"/>
                <a:gd name="T18" fmla="*/ 0 60000 65536"/>
                <a:gd name="T19" fmla="*/ 0 60000 65536"/>
                <a:gd name="T20" fmla="*/ 0 60000 65536"/>
                <a:gd name="T21" fmla="*/ 0 w 75"/>
                <a:gd name="T22" fmla="*/ 0 h 71"/>
                <a:gd name="T23" fmla="*/ 75 w 75"/>
                <a:gd name="T24" fmla="*/ 71 h 7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 h="71">
                  <a:moveTo>
                    <a:pt x="72" y="71"/>
                  </a:moveTo>
                  <a:lnTo>
                    <a:pt x="75" y="0"/>
                  </a:lnTo>
                  <a:lnTo>
                    <a:pt x="0" y="0"/>
                  </a:lnTo>
                  <a:lnTo>
                    <a:pt x="0" y="71"/>
                  </a:lnTo>
                  <a:lnTo>
                    <a:pt x="75" y="71"/>
                  </a:lnTo>
                  <a:lnTo>
                    <a:pt x="72" y="71"/>
                  </a:lnTo>
                  <a:close/>
                </a:path>
              </a:pathLst>
            </a:custGeom>
            <a:solidFill>
              <a:srgbClr val="EB7500"/>
            </a:solidFill>
            <a:ln w="9525">
              <a:noFill/>
              <a:round/>
              <a:headEnd/>
              <a:tailEnd/>
            </a:ln>
          </p:spPr>
          <p:txBody>
            <a:bodyPr/>
            <a:lstStyle/>
            <a:p>
              <a:endParaRPr lang="en-US"/>
            </a:p>
          </p:txBody>
        </p:sp>
        <p:sp>
          <p:nvSpPr>
            <p:cNvPr id="165910" name="Freeform 20"/>
            <p:cNvSpPr>
              <a:spLocks/>
            </p:cNvSpPr>
            <p:nvPr/>
          </p:nvSpPr>
          <p:spPr bwMode="auto">
            <a:xfrm>
              <a:off x="1292" y="686"/>
              <a:ext cx="72" cy="75"/>
            </a:xfrm>
            <a:custGeom>
              <a:avLst/>
              <a:gdLst>
                <a:gd name="T0" fmla="*/ 72 w 72"/>
                <a:gd name="T1" fmla="*/ 75 h 75"/>
                <a:gd name="T2" fmla="*/ 72 w 72"/>
                <a:gd name="T3" fmla="*/ 0 h 75"/>
                <a:gd name="T4" fmla="*/ 0 w 72"/>
                <a:gd name="T5" fmla="*/ 0 h 75"/>
                <a:gd name="T6" fmla="*/ 0 w 72"/>
                <a:gd name="T7" fmla="*/ 75 h 75"/>
                <a:gd name="T8" fmla="*/ 72 w 72"/>
                <a:gd name="T9" fmla="*/ 75 h 75"/>
                <a:gd name="T10" fmla="*/ 72 w 72"/>
                <a:gd name="T11" fmla="*/ 75 h 75"/>
                <a:gd name="T12" fmla="*/ 0 60000 65536"/>
                <a:gd name="T13" fmla="*/ 0 60000 65536"/>
                <a:gd name="T14" fmla="*/ 0 60000 65536"/>
                <a:gd name="T15" fmla="*/ 0 60000 65536"/>
                <a:gd name="T16" fmla="*/ 0 60000 65536"/>
                <a:gd name="T17" fmla="*/ 0 60000 65536"/>
                <a:gd name="T18" fmla="*/ 0 w 72"/>
                <a:gd name="T19" fmla="*/ 0 h 75"/>
                <a:gd name="T20" fmla="*/ 72 w 72"/>
                <a:gd name="T21" fmla="*/ 75 h 75"/>
              </a:gdLst>
              <a:ahLst/>
              <a:cxnLst>
                <a:cxn ang="T12">
                  <a:pos x="T0" y="T1"/>
                </a:cxn>
                <a:cxn ang="T13">
                  <a:pos x="T2" y="T3"/>
                </a:cxn>
                <a:cxn ang="T14">
                  <a:pos x="T4" y="T5"/>
                </a:cxn>
                <a:cxn ang="T15">
                  <a:pos x="T6" y="T7"/>
                </a:cxn>
                <a:cxn ang="T16">
                  <a:pos x="T8" y="T9"/>
                </a:cxn>
                <a:cxn ang="T17">
                  <a:pos x="T10" y="T11"/>
                </a:cxn>
              </a:cxnLst>
              <a:rect l="T18" t="T19" r="T20" b="T21"/>
              <a:pathLst>
                <a:path w="72" h="75">
                  <a:moveTo>
                    <a:pt x="72" y="75"/>
                  </a:moveTo>
                  <a:lnTo>
                    <a:pt x="72" y="0"/>
                  </a:lnTo>
                  <a:lnTo>
                    <a:pt x="0" y="0"/>
                  </a:lnTo>
                  <a:lnTo>
                    <a:pt x="0" y="75"/>
                  </a:lnTo>
                  <a:lnTo>
                    <a:pt x="72" y="75"/>
                  </a:lnTo>
                  <a:close/>
                </a:path>
              </a:pathLst>
            </a:custGeom>
            <a:solidFill>
              <a:srgbClr val="EB7500"/>
            </a:solidFill>
            <a:ln w="9525">
              <a:noFill/>
              <a:round/>
              <a:headEnd/>
              <a:tailEnd/>
            </a:ln>
          </p:spPr>
          <p:txBody>
            <a:bodyPr/>
            <a:lstStyle/>
            <a:p>
              <a:endParaRPr lang="en-US"/>
            </a:p>
          </p:txBody>
        </p:sp>
        <p:sp>
          <p:nvSpPr>
            <p:cNvPr id="165911" name="Freeform 21"/>
            <p:cNvSpPr>
              <a:spLocks/>
            </p:cNvSpPr>
            <p:nvPr/>
          </p:nvSpPr>
          <p:spPr bwMode="auto">
            <a:xfrm>
              <a:off x="2521" y="1520"/>
              <a:ext cx="72" cy="75"/>
            </a:xfrm>
            <a:custGeom>
              <a:avLst/>
              <a:gdLst>
                <a:gd name="T0" fmla="*/ 72 w 72"/>
                <a:gd name="T1" fmla="*/ 75 h 75"/>
                <a:gd name="T2" fmla="*/ 72 w 72"/>
                <a:gd name="T3" fmla="*/ 0 h 75"/>
                <a:gd name="T4" fmla="*/ 0 w 72"/>
                <a:gd name="T5" fmla="*/ 0 h 75"/>
                <a:gd name="T6" fmla="*/ 0 w 72"/>
                <a:gd name="T7" fmla="*/ 75 h 75"/>
                <a:gd name="T8" fmla="*/ 72 w 72"/>
                <a:gd name="T9" fmla="*/ 75 h 75"/>
                <a:gd name="T10" fmla="*/ 72 w 72"/>
                <a:gd name="T11" fmla="*/ 75 h 75"/>
                <a:gd name="T12" fmla="*/ 0 60000 65536"/>
                <a:gd name="T13" fmla="*/ 0 60000 65536"/>
                <a:gd name="T14" fmla="*/ 0 60000 65536"/>
                <a:gd name="T15" fmla="*/ 0 60000 65536"/>
                <a:gd name="T16" fmla="*/ 0 60000 65536"/>
                <a:gd name="T17" fmla="*/ 0 60000 65536"/>
                <a:gd name="T18" fmla="*/ 0 w 72"/>
                <a:gd name="T19" fmla="*/ 0 h 75"/>
                <a:gd name="T20" fmla="*/ 72 w 72"/>
                <a:gd name="T21" fmla="*/ 75 h 75"/>
              </a:gdLst>
              <a:ahLst/>
              <a:cxnLst>
                <a:cxn ang="T12">
                  <a:pos x="T0" y="T1"/>
                </a:cxn>
                <a:cxn ang="T13">
                  <a:pos x="T2" y="T3"/>
                </a:cxn>
                <a:cxn ang="T14">
                  <a:pos x="T4" y="T5"/>
                </a:cxn>
                <a:cxn ang="T15">
                  <a:pos x="T6" y="T7"/>
                </a:cxn>
                <a:cxn ang="T16">
                  <a:pos x="T8" y="T9"/>
                </a:cxn>
                <a:cxn ang="T17">
                  <a:pos x="T10" y="T11"/>
                </a:cxn>
              </a:cxnLst>
              <a:rect l="T18" t="T19" r="T20" b="T21"/>
              <a:pathLst>
                <a:path w="72" h="75">
                  <a:moveTo>
                    <a:pt x="72" y="75"/>
                  </a:moveTo>
                  <a:lnTo>
                    <a:pt x="72" y="0"/>
                  </a:lnTo>
                  <a:lnTo>
                    <a:pt x="0" y="0"/>
                  </a:lnTo>
                  <a:lnTo>
                    <a:pt x="0" y="75"/>
                  </a:lnTo>
                  <a:lnTo>
                    <a:pt x="72" y="75"/>
                  </a:lnTo>
                  <a:close/>
                </a:path>
              </a:pathLst>
            </a:custGeom>
            <a:solidFill>
              <a:srgbClr val="EB7500"/>
            </a:solidFill>
            <a:ln w="9525">
              <a:noFill/>
              <a:round/>
              <a:headEnd/>
              <a:tailEnd/>
            </a:ln>
          </p:spPr>
          <p:txBody>
            <a:bodyPr/>
            <a:lstStyle/>
            <a:p>
              <a:endParaRPr lang="en-US"/>
            </a:p>
          </p:txBody>
        </p:sp>
        <p:sp>
          <p:nvSpPr>
            <p:cNvPr id="165912" name="Rectangle 22"/>
            <p:cNvSpPr>
              <a:spLocks noChangeArrowheads="1"/>
            </p:cNvSpPr>
            <p:nvPr/>
          </p:nvSpPr>
          <p:spPr bwMode="auto">
            <a:xfrm>
              <a:off x="4438" y="3013"/>
              <a:ext cx="68" cy="145"/>
            </a:xfrm>
            <a:prstGeom prst="rect">
              <a:avLst/>
            </a:prstGeom>
            <a:noFill/>
            <a:ln w="9525">
              <a:noFill/>
              <a:miter lim="800000"/>
              <a:headEnd/>
              <a:tailEnd/>
            </a:ln>
          </p:spPr>
          <p:txBody>
            <a:bodyPr wrap="none" lIns="0" tIns="0" rIns="0" bIns="0">
              <a:spAutoFit/>
            </a:bodyPr>
            <a:lstStyle/>
            <a:p>
              <a:r>
                <a:rPr lang="en-GB" sz="1500">
                  <a:solidFill>
                    <a:srgbClr val="000000"/>
                  </a:solidFill>
                  <a:latin typeface="Arial" pitchFamily="34" charset="0"/>
                </a:rPr>
                <a:t>1</a:t>
              </a:r>
              <a:endParaRPr lang="en-GB">
                <a:latin typeface="Times New Roman" pitchFamily="18" charset="0"/>
              </a:endParaRPr>
            </a:p>
          </p:txBody>
        </p:sp>
        <p:sp>
          <p:nvSpPr>
            <p:cNvPr id="165913" name="Rectangle 23"/>
            <p:cNvSpPr>
              <a:spLocks noChangeArrowheads="1"/>
            </p:cNvSpPr>
            <p:nvPr/>
          </p:nvSpPr>
          <p:spPr bwMode="auto">
            <a:xfrm>
              <a:off x="4506" y="3013"/>
              <a:ext cx="33" cy="145"/>
            </a:xfrm>
            <a:prstGeom prst="rect">
              <a:avLst/>
            </a:prstGeom>
            <a:noFill/>
            <a:ln w="9525">
              <a:noFill/>
              <a:miter lim="800000"/>
              <a:headEnd/>
              <a:tailEnd/>
            </a:ln>
          </p:spPr>
          <p:txBody>
            <a:bodyPr wrap="none" lIns="0" tIns="0" rIns="0" bIns="0">
              <a:spAutoFit/>
            </a:bodyPr>
            <a:lstStyle/>
            <a:p>
              <a:r>
                <a:rPr lang="en-GB" sz="1500">
                  <a:solidFill>
                    <a:srgbClr val="000000"/>
                  </a:solidFill>
                  <a:latin typeface="Arial" pitchFamily="34" charset="0"/>
                </a:rPr>
                <a:t> </a:t>
              </a:r>
              <a:endParaRPr lang="en-GB">
                <a:latin typeface="Times New Roman" pitchFamily="18" charset="0"/>
              </a:endParaRPr>
            </a:p>
          </p:txBody>
        </p:sp>
        <p:sp>
          <p:nvSpPr>
            <p:cNvPr id="165914" name="Rectangle 24"/>
            <p:cNvSpPr>
              <a:spLocks noChangeArrowheads="1"/>
            </p:cNvSpPr>
            <p:nvPr/>
          </p:nvSpPr>
          <p:spPr bwMode="auto">
            <a:xfrm>
              <a:off x="4538" y="3013"/>
              <a:ext cx="81" cy="145"/>
            </a:xfrm>
            <a:prstGeom prst="rect">
              <a:avLst/>
            </a:prstGeom>
            <a:noFill/>
            <a:ln w="9525">
              <a:noFill/>
              <a:miter lim="800000"/>
              <a:headEnd/>
              <a:tailEnd/>
            </a:ln>
          </p:spPr>
          <p:txBody>
            <a:bodyPr wrap="none" lIns="0" tIns="0" rIns="0" bIns="0">
              <a:spAutoFit/>
            </a:bodyPr>
            <a:lstStyle/>
            <a:p>
              <a:r>
                <a:rPr lang="en-GB" sz="1500">
                  <a:solidFill>
                    <a:srgbClr val="000000"/>
                  </a:solidFill>
                  <a:latin typeface="Arial" pitchFamily="34" charset="0"/>
                </a:rPr>
                <a:t>K</a:t>
              </a:r>
              <a:endParaRPr lang="en-GB">
                <a:latin typeface="Times New Roman" pitchFamily="18" charset="0"/>
              </a:endParaRPr>
            </a:p>
          </p:txBody>
        </p:sp>
        <p:sp>
          <p:nvSpPr>
            <p:cNvPr id="165915" name="Rectangle 25"/>
            <p:cNvSpPr>
              <a:spLocks noChangeArrowheads="1"/>
            </p:cNvSpPr>
            <p:nvPr/>
          </p:nvSpPr>
          <p:spPr bwMode="auto">
            <a:xfrm>
              <a:off x="4617" y="3013"/>
              <a:ext cx="81" cy="145"/>
            </a:xfrm>
            <a:prstGeom prst="rect">
              <a:avLst/>
            </a:prstGeom>
            <a:noFill/>
            <a:ln w="9525">
              <a:noFill/>
              <a:miter lim="800000"/>
              <a:headEnd/>
              <a:tailEnd/>
            </a:ln>
          </p:spPr>
          <p:txBody>
            <a:bodyPr wrap="none" lIns="0" tIns="0" rIns="0" bIns="0">
              <a:spAutoFit/>
            </a:bodyPr>
            <a:lstStyle/>
            <a:p>
              <a:r>
                <a:rPr lang="en-GB" sz="1500">
                  <a:solidFill>
                    <a:srgbClr val="000000"/>
                  </a:solidFill>
                  <a:latin typeface="Arial" pitchFamily="34" charset="0"/>
                </a:rPr>
                <a:t>B</a:t>
              </a:r>
              <a:endParaRPr lang="en-GB">
                <a:latin typeface="Times New Roman" pitchFamily="18" charset="0"/>
              </a:endParaRPr>
            </a:p>
          </p:txBody>
        </p:sp>
        <p:sp>
          <p:nvSpPr>
            <p:cNvPr id="165916" name="Rectangle 26"/>
            <p:cNvSpPr>
              <a:spLocks noChangeArrowheads="1"/>
            </p:cNvSpPr>
            <p:nvPr/>
          </p:nvSpPr>
          <p:spPr bwMode="auto">
            <a:xfrm>
              <a:off x="4696" y="3013"/>
              <a:ext cx="0" cy="174"/>
            </a:xfrm>
            <a:prstGeom prst="rect">
              <a:avLst/>
            </a:prstGeom>
            <a:noFill/>
            <a:ln w="9525">
              <a:noFill/>
              <a:miter lim="800000"/>
              <a:headEnd/>
              <a:tailEnd/>
            </a:ln>
          </p:spPr>
          <p:txBody>
            <a:bodyPr wrap="none" lIns="0" tIns="0" rIns="0" bIns="0">
              <a:spAutoFit/>
            </a:bodyPr>
            <a:lstStyle/>
            <a:p>
              <a:endParaRPr lang="en-US">
                <a:latin typeface="Times New Roman" pitchFamily="18" charset="0"/>
              </a:endParaRPr>
            </a:p>
          </p:txBody>
        </p:sp>
        <p:sp>
          <p:nvSpPr>
            <p:cNvPr id="165917" name="Rectangle 27"/>
            <p:cNvSpPr>
              <a:spLocks noChangeArrowheads="1"/>
            </p:cNvSpPr>
            <p:nvPr/>
          </p:nvSpPr>
          <p:spPr bwMode="auto">
            <a:xfrm>
              <a:off x="4438" y="3192"/>
              <a:ext cx="68" cy="145"/>
            </a:xfrm>
            <a:prstGeom prst="rect">
              <a:avLst/>
            </a:prstGeom>
            <a:noFill/>
            <a:ln w="9525">
              <a:noFill/>
              <a:miter lim="800000"/>
              <a:headEnd/>
              <a:tailEnd/>
            </a:ln>
          </p:spPr>
          <p:txBody>
            <a:bodyPr wrap="none" lIns="0" tIns="0" rIns="0" bIns="0">
              <a:spAutoFit/>
            </a:bodyPr>
            <a:lstStyle/>
            <a:p>
              <a:r>
                <a:rPr lang="en-GB" sz="1500">
                  <a:solidFill>
                    <a:srgbClr val="000000"/>
                  </a:solidFill>
                  <a:latin typeface="Arial" pitchFamily="34" charset="0"/>
                </a:rPr>
                <a:t>8</a:t>
              </a:r>
              <a:endParaRPr lang="en-GB">
                <a:latin typeface="Times New Roman" pitchFamily="18" charset="0"/>
              </a:endParaRPr>
            </a:p>
          </p:txBody>
        </p:sp>
        <p:sp>
          <p:nvSpPr>
            <p:cNvPr id="165918" name="Rectangle 28"/>
            <p:cNvSpPr>
              <a:spLocks noChangeArrowheads="1"/>
            </p:cNvSpPr>
            <p:nvPr/>
          </p:nvSpPr>
          <p:spPr bwMode="auto">
            <a:xfrm>
              <a:off x="4506" y="3192"/>
              <a:ext cx="33" cy="145"/>
            </a:xfrm>
            <a:prstGeom prst="rect">
              <a:avLst/>
            </a:prstGeom>
            <a:noFill/>
            <a:ln w="9525">
              <a:noFill/>
              <a:miter lim="800000"/>
              <a:headEnd/>
              <a:tailEnd/>
            </a:ln>
          </p:spPr>
          <p:txBody>
            <a:bodyPr wrap="none" lIns="0" tIns="0" rIns="0" bIns="0">
              <a:spAutoFit/>
            </a:bodyPr>
            <a:lstStyle/>
            <a:p>
              <a:r>
                <a:rPr lang="en-GB" sz="1500">
                  <a:solidFill>
                    <a:srgbClr val="000000"/>
                  </a:solidFill>
                  <a:latin typeface="Arial" pitchFamily="34" charset="0"/>
                </a:rPr>
                <a:t> </a:t>
              </a:r>
              <a:endParaRPr lang="en-GB">
                <a:latin typeface="Times New Roman" pitchFamily="18" charset="0"/>
              </a:endParaRPr>
            </a:p>
          </p:txBody>
        </p:sp>
        <p:sp>
          <p:nvSpPr>
            <p:cNvPr id="165919" name="Rectangle 29"/>
            <p:cNvSpPr>
              <a:spLocks noChangeArrowheads="1"/>
            </p:cNvSpPr>
            <p:nvPr/>
          </p:nvSpPr>
          <p:spPr bwMode="auto">
            <a:xfrm>
              <a:off x="4538" y="3192"/>
              <a:ext cx="81" cy="145"/>
            </a:xfrm>
            <a:prstGeom prst="rect">
              <a:avLst/>
            </a:prstGeom>
            <a:noFill/>
            <a:ln w="9525">
              <a:noFill/>
              <a:miter lim="800000"/>
              <a:headEnd/>
              <a:tailEnd/>
            </a:ln>
          </p:spPr>
          <p:txBody>
            <a:bodyPr wrap="none" lIns="0" tIns="0" rIns="0" bIns="0">
              <a:spAutoFit/>
            </a:bodyPr>
            <a:lstStyle/>
            <a:p>
              <a:r>
                <a:rPr lang="en-GB" sz="1500">
                  <a:solidFill>
                    <a:srgbClr val="000000"/>
                  </a:solidFill>
                  <a:latin typeface="Arial" pitchFamily="34" charset="0"/>
                </a:rPr>
                <a:t>K</a:t>
              </a:r>
              <a:endParaRPr lang="en-GB">
                <a:latin typeface="Times New Roman" pitchFamily="18" charset="0"/>
              </a:endParaRPr>
            </a:p>
          </p:txBody>
        </p:sp>
        <p:sp>
          <p:nvSpPr>
            <p:cNvPr id="165920" name="Rectangle 30"/>
            <p:cNvSpPr>
              <a:spLocks noChangeArrowheads="1"/>
            </p:cNvSpPr>
            <p:nvPr/>
          </p:nvSpPr>
          <p:spPr bwMode="auto">
            <a:xfrm>
              <a:off x="4617" y="3192"/>
              <a:ext cx="81" cy="145"/>
            </a:xfrm>
            <a:prstGeom prst="rect">
              <a:avLst/>
            </a:prstGeom>
            <a:noFill/>
            <a:ln w="9525">
              <a:noFill/>
              <a:miter lim="800000"/>
              <a:headEnd/>
              <a:tailEnd/>
            </a:ln>
          </p:spPr>
          <p:txBody>
            <a:bodyPr wrap="none" lIns="0" tIns="0" rIns="0" bIns="0">
              <a:spAutoFit/>
            </a:bodyPr>
            <a:lstStyle/>
            <a:p>
              <a:r>
                <a:rPr lang="en-GB" sz="1500">
                  <a:solidFill>
                    <a:srgbClr val="000000"/>
                  </a:solidFill>
                  <a:latin typeface="Arial" pitchFamily="34" charset="0"/>
                </a:rPr>
                <a:t>B</a:t>
              </a:r>
              <a:endParaRPr lang="en-GB">
                <a:latin typeface="Times New Roman" pitchFamily="18" charset="0"/>
              </a:endParaRPr>
            </a:p>
          </p:txBody>
        </p:sp>
        <p:sp>
          <p:nvSpPr>
            <p:cNvPr id="165921" name="Rectangle 31"/>
            <p:cNvSpPr>
              <a:spLocks noChangeArrowheads="1"/>
            </p:cNvSpPr>
            <p:nvPr/>
          </p:nvSpPr>
          <p:spPr bwMode="auto">
            <a:xfrm>
              <a:off x="4696" y="3192"/>
              <a:ext cx="0" cy="174"/>
            </a:xfrm>
            <a:prstGeom prst="rect">
              <a:avLst/>
            </a:prstGeom>
            <a:noFill/>
            <a:ln w="9525">
              <a:noFill/>
              <a:miter lim="800000"/>
              <a:headEnd/>
              <a:tailEnd/>
            </a:ln>
          </p:spPr>
          <p:txBody>
            <a:bodyPr wrap="none" lIns="0" tIns="0" rIns="0" bIns="0">
              <a:spAutoFit/>
            </a:bodyPr>
            <a:lstStyle/>
            <a:p>
              <a:endParaRPr lang="en-US">
                <a:latin typeface="Times New Roman" pitchFamily="18" charset="0"/>
              </a:endParaRPr>
            </a:p>
          </p:txBody>
        </p:sp>
        <p:sp>
          <p:nvSpPr>
            <p:cNvPr id="165922" name="Rectangle 32"/>
            <p:cNvSpPr>
              <a:spLocks noChangeArrowheads="1"/>
            </p:cNvSpPr>
            <p:nvPr/>
          </p:nvSpPr>
          <p:spPr bwMode="auto">
            <a:xfrm>
              <a:off x="4438" y="3371"/>
              <a:ext cx="68" cy="145"/>
            </a:xfrm>
            <a:prstGeom prst="rect">
              <a:avLst/>
            </a:prstGeom>
            <a:noFill/>
            <a:ln w="9525">
              <a:noFill/>
              <a:miter lim="800000"/>
              <a:headEnd/>
              <a:tailEnd/>
            </a:ln>
          </p:spPr>
          <p:txBody>
            <a:bodyPr wrap="none" lIns="0" tIns="0" rIns="0" bIns="0">
              <a:spAutoFit/>
            </a:bodyPr>
            <a:lstStyle/>
            <a:p>
              <a:r>
                <a:rPr lang="en-GB" sz="1500">
                  <a:solidFill>
                    <a:srgbClr val="000000"/>
                  </a:solidFill>
                  <a:latin typeface="Arial" pitchFamily="34" charset="0"/>
                </a:rPr>
                <a:t>1</a:t>
              </a:r>
              <a:endParaRPr lang="en-GB">
                <a:latin typeface="Times New Roman" pitchFamily="18" charset="0"/>
              </a:endParaRPr>
            </a:p>
          </p:txBody>
        </p:sp>
        <p:sp>
          <p:nvSpPr>
            <p:cNvPr id="165923" name="Rectangle 33"/>
            <p:cNvSpPr>
              <a:spLocks noChangeArrowheads="1"/>
            </p:cNvSpPr>
            <p:nvPr/>
          </p:nvSpPr>
          <p:spPr bwMode="auto">
            <a:xfrm>
              <a:off x="4506" y="3371"/>
              <a:ext cx="68" cy="145"/>
            </a:xfrm>
            <a:prstGeom prst="rect">
              <a:avLst/>
            </a:prstGeom>
            <a:noFill/>
            <a:ln w="9525">
              <a:noFill/>
              <a:miter lim="800000"/>
              <a:headEnd/>
              <a:tailEnd/>
            </a:ln>
          </p:spPr>
          <p:txBody>
            <a:bodyPr wrap="none" lIns="0" tIns="0" rIns="0" bIns="0">
              <a:spAutoFit/>
            </a:bodyPr>
            <a:lstStyle/>
            <a:p>
              <a:r>
                <a:rPr lang="en-GB" sz="1500">
                  <a:solidFill>
                    <a:srgbClr val="000000"/>
                  </a:solidFill>
                  <a:latin typeface="Arial" pitchFamily="34" charset="0"/>
                </a:rPr>
                <a:t>6</a:t>
              </a:r>
              <a:endParaRPr lang="en-GB">
                <a:latin typeface="Times New Roman" pitchFamily="18" charset="0"/>
              </a:endParaRPr>
            </a:p>
          </p:txBody>
        </p:sp>
        <p:sp>
          <p:nvSpPr>
            <p:cNvPr id="165924" name="Rectangle 34"/>
            <p:cNvSpPr>
              <a:spLocks noChangeArrowheads="1"/>
            </p:cNvSpPr>
            <p:nvPr/>
          </p:nvSpPr>
          <p:spPr bwMode="auto">
            <a:xfrm>
              <a:off x="4570" y="3371"/>
              <a:ext cx="33" cy="145"/>
            </a:xfrm>
            <a:prstGeom prst="rect">
              <a:avLst/>
            </a:prstGeom>
            <a:noFill/>
            <a:ln w="9525">
              <a:noFill/>
              <a:miter lim="800000"/>
              <a:headEnd/>
              <a:tailEnd/>
            </a:ln>
          </p:spPr>
          <p:txBody>
            <a:bodyPr wrap="none" lIns="0" tIns="0" rIns="0" bIns="0">
              <a:spAutoFit/>
            </a:bodyPr>
            <a:lstStyle/>
            <a:p>
              <a:r>
                <a:rPr lang="en-GB" sz="1500">
                  <a:solidFill>
                    <a:srgbClr val="000000"/>
                  </a:solidFill>
                  <a:latin typeface="Arial" pitchFamily="34" charset="0"/>
                </a:rPr>
                <a:t> </a:t>
              </a:r>
              <a:endParaRPr lang="en-GB">
                <a:latin typeface="Times New Roman" pitchFamily="18" charset="0"/>
              </a:endParaRPr>
            </a:p>
          </p:txBody>
        </p:sp>
        <p:sp>
          <p:nvSpPr>
            <p:cNvPr id="165925" name="Rectangle 35"/>
            <p:cNvSpPr>
              <a:spLocks noChangeArrowheads="1"/>
            </p:cNvSpPr>
            <p:nvPr/>
          </p:nvSpPr>
          <p:spPr bwMode="auto">
            <a:xfrm>
              <a:off x="4606" y="3371"/>
              <a:ext cx="81" cy="145"/>
            </a:xfrm>
            <a:prstGeom prst="rect">
              <a:avLst/>
            </a:prstGeom>
            <a:noFill/>
            <a:ln w="9525">
              <a:noFill/>
              <a:miter lim="800000"/>
              <a:headEnd/>
              <a:tailEnd/>
            </a:ln>
          </p:spPr>
          <p:txBody>
            <a:bodyPr wrap="none" lIns="0" tIns="0" rIns="0" bIns="0">
              <a:spAutoFit/>
            </a:bodyPr>
            <a:lstStyle/>
            <a:p>
              <a:r>
                <a:rPr lang="en-GB" sz="1500">
                  <a:solidFill>
                    <a:srgbClr val="000000"/>
                  </a:solidFill>
                  <a:latin typeface="Arial" pitchFamily="34" charset="0"/>
                </a:rPr>
                <a:t>K</a:t>
              </a:r>
              <a:endParaRPr lang="en-GB">
                <a:latin typeface="Times New Roman" pitchFamily="18" charset="0"/>
              </a:endParaRPr>
            </a:p>
          </p:txBody>
        </p:sp>
        <p:sp>
          <p:nvSpPr>
            <p:cNvPr id="165926" name="Rectangle 36"/>
            <p:cNvSpPr>
              <a:spLocks noChangeArrowheads="1"/>
            </p:cNvSpPr>
            <p:nvPr/>
          </p:nvSpPr>
          <p:spPr bwMode="auto">
            <a:xfrm>
              <a:off x="4685" y="3371"/>
              <a:ext cx="81" cy="145"/>
            </a:xfrm>
            <a:prstGeom prst="rect">
              <a:avLst/>
            </a:prstGeom>
            <a:noFill/>
            <a:ln w="9525">
              <a:noFill/>
              <a:miter lim="800000"/>
              <a:headEnd/>
              <a:tailEnd/>
            </a:ln>
          </p:spPr>
          <p:txBody>
            <a:bodyPr wrap="none" lIns="0" tIns="0" rIns="0" bIns="0">
              <a:spAutoFit/>
            </a:bodyPr>
            <a:lstStyle/>
            <a:p>
              <a:r>
                <a:rPr lang="en-GB" sz="1500">
                  <a:solidFill>
                    <a:srgbClr val="000000"/>
                  </a:solidFill>
                  <a:latin typeface="Arial" pitchFamily="34" charset="0"/>
                </a:rPr>
                <a:t>B</a:t>
              </a:r>
              <a:endParaRPr lang="en-GB">
                <a:latin typeface="Times New Roman" pitchFamily="18" charset="0"/>
              </a:endParaRPr>
            </a:p>
          </p:txBody>
        </p:sp>
        <p:sp>
          <p:nvSpPr>
            <p:cNvPr id="165927" name="Rectangle 37"/>
            <p:cNvSpPr>
              <a:spLocks noChangeArrowheads="1"/>
            </p:cNvSpPr>
            <p:nvPr/>
          </p:nvSpPr>
          <p:spPr bwMode="auto">
            <a:xfrm>
              <a:off x="4764" y="3371"/>
              <a:ext cx="0" cy="174"/>
            </a:xfrm>
            <a:prstGeom prst="rect">
              <a:avLst/>
            </a:prstGeom>
            <a:noFill/>
            <a:ln w="9525">
              <a:noFill/>
              <a:miter lim="800000"/>
              <a:headEnd/>
              <a:tailEnd/>
            </a:ln>
          </p:spPr>
          <p:txBody>
            <a:bodyPr wrap="none" lIns="0" tIns="0" rIns="0" bIns="0">
              <a:spAutoFit/>
            </a:bodyPr>
            <a:lstStyle/>
            <a:p>
              <a:endParaRPr lang="en-US">
                <a:latin typeface="Times New Roman" pitchFamily="18" charset="0"/>
              </a:endParaRPr>
            </a:p>
          </p:txBody>
        </p:sp>
        <p:sp>
          <p:nvSpPr>
            <p:cNvPr id="165928" name="Rectangle 38"/>
            <p:cNvSpPr>
              <a:spLocks noChangeArrowheads="1"/>
            </p:cNvSpPr>
            <p:nvPr/>
          </p:nvSpPr>
          <p:spPr bwMode="auto">
            <a:xfrm>
              <a:off x="4438" y="3550"/>
              <a:ext cx="68" cy="145"/>
            </a:xfrm>
            <a:prstGeom prst="rect">
              <a:avLst/>
            </a:prstGeom>
            <a:noFill/>
            <a:ln w="9525">
              <a:noFill/>
              <a:miter lim="800000"/>
              <a:headEnd/>
              <a:tailEnd/>
            </a:ln>
          </p:spPr>
          <p:txBody>
            <a:bodyPr wrap="none" lIns="0" tIns="0" rIns="0" bIns="0">
              <a:spAutoFit/>
            </a:bodyPr>
            <a:lstStyle/>
            <a:p>
              <a:r>
                <a:rPr lang="en-GB" sz="1500">
                  <a:solidFill>
                    <a:srgbClr val="000000"/>
                  </a:solidFill>
                  <a:latin typeface="Arial" pitchFamily="34" charset="0"/>
                </a:rPr>
                <a:t>6</a:t>
              </a:r>
              <a:endParaRPr lang="en-GB">
                <a:latin typeface="Times New Roman" pitchFamily="18" charset="0"/>
              </a:endParaRPr>
            </a:p>
          </p:txBody>
        </p:sp>
        <p:sp>
          <p:nvSpPr>
            <p:cNvPr id="165929" name="Rectangle 39"/>
            <p:cNvSpPr>
              <a:spLocks noChangeArrowheads="1"/>
            </p:cNvSpPr>
            <p:nvPr/>
          </p:nvSpPr>
          <p:spPr bwMode="auto">
            <a:xfrm>
              <a:off x="4506" y="3550"/>
              <a:ext cx="68" cy="145"/>
            </a:xfrm>
            <a:prstGeom prst="rect">
              <a:avLst/>
            </a:prstGeom>
            <a:noFill/>
            <a:ln w="9525">
              <a:noFill/>
              <a:miter lim="800000"/>
              <a:headEnd/>
              <a:tailEnd/>
            </a:ln>
          </p:spPr>
          <p:txBody>
            <a:bodyPr wrap="none" lIns="0" tIns="0" rIns="0" bIns="0">
              <a:spAutoFit/>
            </a:bodyPr>
            <a:lstStyle/>
            <a:p>
              <a:r>
                <a:rPr lang="en-GB" sz="1500">
                  <a:solidFill>
                    <a:srgbClr val="000000"/>
                  </a:solidFill>
                  <a:latin typeface="Arial" pitchFamily="34" charset="0"/>
                </a:rPr>
                <a:t>4</a:t>
              </a:r>
              <a:endParaRPr lang="en-GB">
                <a:latin typeface="Times New Roman" pitchFamily="18" charset="0"/>
              </a:endParaRPr>
            </a:p>
          </p:txBody>
        </p:sp>
        <p:sp>
          <p:nvSpPr>
            <p:cNvPr id="165930" name="Rectangle 40"/>
            <p:cNvSpPr>
              <a:spLocks noChangeArrowheads="1"/>
            </p:cNvSpPr>
            <p:nvPr/>
          </p:nvSpPr>
          <p:spPr bwMode="auto">
            <a:xfrm>
              <a:off x="4570" y="3550"/>
              <a:ext cx="33" cy="145"/>
            </a:xfrm>
            <a:prstGeom prst="rect">
              <a:avLst/>
            </a:prstGeom>
            <a:noFill/>
            <a:ln w="9525">
              <a:noFill/>
              <a:miter lim="800000"/>
              <a:headEnd/>
              <a:tailEnd/>
            </a:ln>
          </p:spPr>
          <p:txBody>
            <a:bodyPr wrap="none" lIns="0" tIns="0" rIns="0" bIns="0">
              <a:spAutoFit/>
            </a:bodyPr>
            <a:lstStyle/>
            <a:p>
              <a:r>
                <a:rPr lang="en-GB" sz="1500">
                  <a:solidFill>
                    <a:srgbClr val="000000"/>
                  </a:solidFill>
                  <a:latin typeface="Arial" pitchFamily="34" charset="0"/>
                </a:rPr>
                <a:t> </a:t>
              </a:r>
              <a:endParaRPr lang="en-GB">
                <a:latin typeface="Times New Roman" pitchFamily="18" charset="0"/>
              </a:endParaRPr>
            </a:p>
          </p:txBody>
        </p:sp>
        <p:sp>
          <p:nvSpPr>
            <p:cNvPr id="165931" name="Rectangle 41"/>
            <p:cNvSpPr>
              <a:spLocks noChangeArrowheads="1"/>
            </p:cNvSpPr>
            <p:nvPr/>
          </p:nvSpPr>
          <p:spPr bwMode="auto">
            <a:xfrm>
              <a:off x="4606" y="3550"/>
              <a:ext cx="81" cy="145"/>
            </a:xfrm>
            <a:prstGeom prst="rect">
              <a:avLst/>
            </a:prstGeom>
            <a:noFill/>
            <a:ln w="9525">
              <a:noFill/>
              <a:miter lim="800000"/>
              <a:headEnd/>
              <a:tailEnd/>
            </a:ln>
          </p:spPr>
          <p:txBody>
            <a:bodyPr wrap="none" lIns="0" tIns="0" rIns="0" bIns="0">
              <a:spAutoFit/>
            </a:bodyPr>
            <a:lstStyle/>
            <a:p>
              <a:r>
                <a:rPr lang="en-GB" sz="1500">
                  <a:solidFill>
                    <a:srgbClr val="000000"/>
                  </a:solidFill>
                  <a:latin typeface="Arial" pitchFamily="34" charset="0"/>
                </a:rPr>
                <a:t>K</a:t>
              </a:r>
              <a:endParaRPr lang="en-GB">
                <a:latin typeface="Times New Roman" pitchFamily="18" charset="0"/>
              </a:endParaRPr>
            </a:p>
          </p:txBody>
        </p:sp>
        <p:sp>
          <p:nvSpPr>
            <p:cNvPr id="165932" name="Rectangle 42"/>
            <p:cNvSpPr>
              <a:spLocks noChangeArrowheads="1"/>
            </p:cNvSpPr>
            <p:nvPr/>
          </p:nvSpPr>
          <p:spPr bwMode="auto">
            <a:xfrm>
              <a:off x="4685" y="3550"/>
              <a:ext cx="81" cy="145"/>
            </a:xfrm>
            <a:prstGeom prst="rect">
              <a:avLst/>
            </a:prstGeom>
            <a:noFill/>
            <a:ln w="9525">
              <a:noFill/>
              <a:miter lim="800000"/>
              <a:headEnd/>
              <a:tailEnd/>
            </a:ln>
          </p:spPr>
          <p:txBody>
            <a:bodyPr wrap="none" lIns="0" tIns="0" rIns="0" bIns="0">
              <a:spAutoFit/>
            </a:bodyPr>
            <a:lstStyle/>
            <a:p>
              <a:r>
                <a:rPr lang="en-GB" sz="1500">
                  <a:solidFill>
                    <a:srgbClr val="000000"/>
                  </a:solidFill>
                  <a:latin typeface="Arial" pitchFamily="34" charset="0"/>
                </a:rPr>
                <a:t>B</a:t>
              </a:r>
              <a:endParaRPr lang="en-GB">
                <a:latin typeface="Times New Roman" pitchFamily="18" charset="0"/>
              </a:endParaRPr>
            </a:p>
          </p:txBody>
        </p:sp>
        <p:sp>
          <p:nvSpPr>
            <p:cNvPr id="165933" name="Rectangle 43"/>
            <p:cNvSpPr>
              <a:spLocks noChangeArrowheads="1"/>
            </p:cNvSpPr>
            <p:nvPr/>
          </p:nvSpPr>
          <p:spPr bwMode="auto">
            <a:xfrm>
              <a:off x="4764" y="3550"/>
              <a:ext cx="0" cy="174"/>
            </a:xfrm>
            <a:prstGeom prst="rect">
              <a:avLst/>
            </a:prstGeom>
            <a:noFill/>
            <a:ln w="9525">
              <a:noFill/>
              <a:miter lim="800000"/>
              <a:headEnd/>
              <a:tailEnd/>
            </a:ln>
          </p:spPr>
          <p:txBody>
            <a:bodyPr wrap="none" lIns="0" tIns="0" rIns="0" bIns="0">
              <a:spAutoFit/>
            </a:bodyPr>
            <a:lstStyle/>
            <a:p>
              <a:endParaRPr lang="en-US">
                <a:latin typeface="Times New Roman" pitchFamily="18" charset="0"/>
              </a:endParaRPr>
            </a:p>
          </p:txBody>
        </p:sp>
        <p:sp>
          <p:nvSpPr>
            <p:cNvPr id="165934" name="Rectangle 44"/>
            <p:cNvSpPr>
              <a:spLocks noChangeArrowheads="1"/>
            </p:cNvSpPr>
            <p:nvPr/>
          </p:nvSpPr>
          <p:spPr bwMode="auto">
            <a:xfrm>
              <a:off x="4438" y="3729"/>
              <a:ext cx="68" cy="145"/>
            </a:xfrm>
            <a:prstGeom prst="rect">
              <a:avLst/>
            </a:prstGeom>
            <a:noFill/>
            <a:ln w="9525">
              <a:noFill/>
              <a:miter lim="800000"/>
              <a:headEnd/>
              <a:tailEnd/>
            </a:ln>
          </p:spPr>
          <p:txBody>
            <a:bodyPr wrap="none" lIns="0" tIns="0" rIns="0" bIns="0">
              <a:spAutoFit/>
            </a:bodyPr>
            <a:lstStyle/>
            <a:p>
              <a:r>
                <a:rPr lang="en-GB" sz="1500">
                  <a:solidFill>
                    <a:srgbClr val="000000"/>
                  </a:solidFill>
                  <a:latin typeface="Arial" pitchFamily="34" charset="0"/>
                </a:rPr>
                <a:t>2</a:t>
              </a:r>
              <a:endParaRPr lang="en-GB">
                <a:latin typeface="Times New Roman" pitchFamily="18" charset="0"/>
              </a:endParaRPr>
            </a:p>
          </p:txBody>
        </p:sp>
        <p:sp>
          <p:nvSpPr>
            <p:cNvPr id="165935" name="Rectangle 45"/>
            <p:cNvSpPr>
              <a:spLocks noChangeArrowheads="1"/>
            </p:cNvSpPr>
            <p:nvPr/>
          </p:nvSpPr>
          <p:spPr bwMode="auto">
            <a:xfrm>
              <a:off x="4506" y="3729"/>
              <a:ext cx="68" cy="145"/>
            </a:xfrm>
            <a:prstGeom prst="rect">
              <a:avLst/>
            </a:prstGeom>
            <a:noFill/>
            <a:ln w="9525">
              <a:noFill/>
              <a:miter lim="800000"/>
              <a:headEnd/>
              <a:tailEnd/>
            </a:ln>
          </p:spPr>
          <p:txBody>
            <a:bodyPr wrap="none" lIns="0" tIns="0" rIns="0" bIns="0">
              <a:spAutoFit/>
            </a:bodyPr>
            <a:lstStyle/>
            <a:p>
              <a:r>
                <a:rPr lang="en-GB" sz="1500">
                  <a:solidFill>
                    <a:srgbClr val="000000"/>
                  </a:solidFill>
                  <a:latin typeface="Arial" pitchFamily="34" charset="0"/>
                </a:rPr>
                <a:t>5</a:t>
              </a:r>
              <a:endParaRPr lang="en-GB">
                <a:latin typeface="Times New Roman" pitchFamily="18" charset="0"/>
              </a:endParaRPr>
            </a:p>
          </p:txBody>
        </p:sp>
        <p:sp>
          <p:nvSpPr>
            <p:cNvPr id="165936" name="Rectangle 46"/>
            <p:cNvSpPr>
              <a:spLocks noChangeArrowheads="1"/>
            </p:cNvSpPr>
            <p:nvPr/>
          </p:nvSpPr>
          <p:spPr bwMode="auto">
            <a:xfrm>
              <a:off x="4570" y="3729"/>
              <a:ext cx="68" cy="145"/>
            </a:xfrm>
            <a:prstGeom prst="rect">
              <a:avLst/>
            </a:prstGeom>
            <a:noFill/>
            <a:ln w="9525">
              <a:noFill/>
              <a:miter lim="800000"/>
              <a:headEnd/>
              <a:tailEnd/>
            </a:ln>
          </p:spPr>
          <p:txBody>
            <a:bodyPr wrap="none" lIns="0" tIns="0" rIns="0" bIns="0">
              <a:spAutoFit/>
            </a:bodyPr>
            <a:lstStyle/>
            <a:p>
              <a:r>
                <a:rPr lang="en-GB" sz="1500">
                  <a:solidFill>
                    <a:srgbClr val="000000"/>
                  </a:solidFill>
                  <a:latin typeface="Arial" pitchFamily="34" charset="0"/>
                </a:rPr>
                <a:t>6</a:t>
              </a:r>
              <a:endParaRPr lang="en-GB">
                <a:latin typeface="Times New Roman" pitchFamily="18" charset="0"/>
              </a:endParaRPr>
            </a:p>
          </p:txBody>
        </p:sp>
        <p:sp>
          <p:nvSpPr>
            <p:cNvPr id="165937" name="Rectangle 47"/>
            <p:cNvSpPr>
              <a:spLocks noChangeArrowheads="1"/>
            </p:cNvSpPr>
            <p:nvPr/>
          </p:nvSpPr>
          <p:spPr bwMode="auto">
            <a:xfrm>
              <a:off x="4638" y="3729"/>
              <a:ext cx="33" cy="145"/>
            </a:xfrm>
            <a:prstGeom prst="rect">
              <a:avLst/>
            </a:prstGeom>
            <a:noFill/>
            <a:ln w="9525">
              <a:noFill/>
              <a:miter lim="800000"/>
              <a:headEnd/>
              <a:tailEnd/>
            </a:ln>
          </p:spPr>
          <p:txBody>
            <a:bodyPr wrap="none" lIns="0" tIns="0" rIns="0" bIns="0">
              <a:spAutoFit/>
            </a:bodyPr>
            <a:lstStyle/>
            <a:p>
              <a:r>
                <a:rPr lang="en-GB" sz="1500">
                  <a:solidFill>
                    <a:srgbClr val="000000"/>
                  </a:solidFill>
                  <a:latin typeface="Arial" pitchFamily="34" charset="0"/>
                </a:rPr>
                <a:t> </a:t>
              </a:r>
              <a:endParaRPr lang="en-GB">
                <a:latin typeface="Times New Roman" pitchFamily="18" charset="0"/>
              </a:endParaRPr>
            </a:p>
          </p:txBody>
        </p:sp>
        <p:sp>
          <p:nvSpPr>
            <p:cNvPr id="165938" name="Rectangle 48"/>
            <p:cNvSpPr>
              <a:spLocks noChangeArrowheads="1"/>
            </p:cNvSpPr>
            <p:nvPr/>
          </p:nvSpPr>
          <p:spPr bwMode="auto">
            <a:xfrm>
              <a:off x="4670" y="3729"/>
              <a:ext cx="81" cy="145"/>
            </a:xfrm>
            <a:prstGeom prst="rect">
              <a:avLst/>
            </a:prstGeom>
            <a:noFill/>
            <a:ln w="9525">
              <a:noFill/>
              <a:miter lim="800000"/>
              <a:headEnd/>
              <a:tailEnd/>
            </a:ln>
          </p:spPr>
          <p:txBody>
            <a:bodyPr wrap="none" lIns="0" tIns="0" rIns="0" bIns="0">
              <a:spAutoFit/>
            </a:bodyPr>
            <a:lstStyle/>
            <a:p>
              <a:r>
                <a:rPr lang="en-GB" sz="1500">
                  <a:solidFill>
                    <a:srgbClr val="000000"/>
                  </a:solidFill>
                  <a:latin typeface="Arial" pitchFamily="34" charset="0"/>
                </a:rPr>
                <a:t>K</a:t>
              </a:r>
              <a:endParaRPr lang="en-GB">
                <a:latin typeface="Times New Roman" pitchFamily="18" charset="0"/>
              </a:endParaRPr>
            </a:p>
          </p:txBody>
        </p:sp>
        <p:sp>
          <p:nvSpPr>
            <p:cNvPr id="165939" name="Rectangle 49"/>
            <p:cNvSpPr>
              <a:spLocks noChangeArrowheads="1"/>
            </p:cNvSpPr>
            <p:nvPr/>
          </p:nvSpPr>
          <p:spPr bwMode="auto">
            <a:xfrm>
              <a:off x="4749" y="3729"/>
              <a:ext cx="81" cy="145"/>
            </a:xfrm>
            <a:prstGeom prst="rect">
              <a:avLst/>
            </a:prstGeom>
            <a:noFill/>
            <a:ln w="9525">
              <a:noFill/>
              <a:miter lim="800000"/>
              <a:headEnd/>
              <a:tailEnd/>
            </a:ln>
          </p:spPr>
          <p:txBody>
            <a:bodyPr wrap="none" lIns="0" tIns="0" rIns="0" bIns="0">
              <a:spAutoFit/>
            </a:bodyPr>
            <a:lstStyle/>
            <a:p>
              <a:r>
                <a:rPr lang="en-GB" sz="1500">
                  <a:solidFill>
                    <a:srgbClr val="000000"/>
                  </a:solidFill>
                  <a:latin typeface="Arial" pitchFamily="34" charset="0"/>
                </a:rPr>
                <a:t>B</a:t>
              </a:r>
              <a:endParaRPr lang="en-GB">
                <a:latin typeface="Times New Roman" pitchFamily="18" charset="0"/>
              </a:endParaRPr>
            </a:p>
          </p:txBody>
        </p:sp>
        <p:sp>
          <p:nvSpPr>
            <p:cNvPr id="165940" name="Rectangle 50"/>
            <p:cNvSpPr>
              <a:spLocks noChangeArrowheads="1"/>
            </p:cNvSpPr>
            <p:nvPr/>
          </p:nvSpPr>
          <p:spPr bwMode="auto">
            <a:xfrm>
              <a:off x="4907" y="2787"/>
              <a:ext cx="68" cy="145"/>
            </a:xfrm>
            <a:prstGeom prst="rect">
              <a:avLst/>
            </a:prstGeom>
            <a:noFill/>
            <a:ln w="9525">
              <a:noFill/>
              <a:miter lim="800000"/>
              <a:headEnd/>
              <a:tailEnd/>
            </a:ln>
          </p:spPr>
          <p:txBody>
            <a:bodyPr wrap="none" lIns="0" tIns="0" rIns="0" bIns="0">
              <a:spAutoFit/>
            </a:bodyPr>
            <a:lstStyle/>
            <a:p>
              <a:r>
                <a:rPr lang="en-GB" sz="1500">
                  <a:solidFill>
                    <a:srgbClr val="000000"/>
                  </a:solidFill>
                  <a:latin typeface="Arial" pitchFamily="34" charset="0"/>
                </a:rPr>
                <a:t>2</a:t>
              </a:r>
              <a:endParaRPr lang="en-GB">
                <a:latin typeface="Times New Roman" pitchFamily="18" charset="0"/>
              </a:endParaRPr>
            </a:p>
          </p:txBody>
        </p:sp>
        <p:sp>
          <p:nvSpPr>
            <p:cNvPr id="165941" name="Rectangle 51"/>
            <p:cNvSpPr>
              <a:spLocks noChangeArrowheads="1"/>
            </p:cNvSpPr>
            <p:nvPr/>
          </p:nvSpPr>
          <p:spPr bwMode="auto">
            <a:xfrm>
              <a:off x="4971" y="2787"/>
              <a:ext cx="68" cy="145"/>
            </a:xfrm>
            <a:prstGeom prst="rect">
              <a:avLst/>
            </a:prstGeom>
            <a:noFill/>
            <a:ln w="9525">
              <a:noFill/>
              <a:miter lim="800000"/>
              <a:headEnd/>
              <a:tailEnd/>
            </a:ln>
          </p:spPr>
          <p:txBody>
            <a:bodyPr wrap="none" lIns="0" tIns="0" rIns="0" bIns="0">
              <a:spAutoFit/>
            </a:bodyPr>
            <a:lstStyle/>
            <a:p>
              <a:r>
                <a:rPr lang="en-GB" sz="1500">
                  <a:solidFill>
                    <a:srgbClr val="000000"/>
                  </a:solidFill>
                  <a:latin typeface="Arial" pitchFamily="34" charset="0"/>
                </a:rPr>
                <a:t>5</a:t>
              </a:r>
              <a:endParaRPr lang="en-GB">
                <a:latin typeface="Times New Roman" pitchFamily="18" charset="0"/>
              </a:endParaRPr>
            </a:p>
          </p:txBody>
        </p:sp>
        <p:sp>
          <p:nvSpPr>
            <p:cNvPr id="165942" name="Rectangle 52"/>
            <p:cNvSpPr>
              <a:spLocks noChangeArrowheads="1"/>
            </p:cNvSpPr>
            <p:nvPr/>
          </p:nvSpPr>
          <p:spPr bwMode="auto">
            <a:xfrm>
              <a:off x="5039" y="2787"/>
              <a:ext cx="68" cy="145"/>
            </a:xfrm>
            <a:prstGeom prst="rect">
              <a:avLst/>
            </a:prstGeom>
            <a:noFill/>
            <a:ln w="9525">
              <a:noFill/>
              <a:miter lim="800000"/>
              <a:headEnd/>
              <a:tailEnd/>
            </a:ln>
          </p:spPr>
          <p:txBody>
            <a:bodyPr wrap="none" lIns="0" tIns="0" rIns="0" bIns="0">
              <a:spAutoFit/>
            </a:bodyPr>
            <a:lstStyle/>
            <a:p>
              <a:r>
                <a:rPr lang="en-GB" sz="1500">
                  <a:solidFill>
                    <a:srgbClr val="000000"/>
                  </a:solidFill>
                  <a:latin typeface="Arial" pitchFamily="34" charset="0"/>
                </a:rPr>
                <a:t>6</a:t>
              </a:r>
              <a:endParaRPr lang="en-GB">
                <a:latin typeface="Times New Roman" pitchFamily="18" charset="0"/>
              </a:endParaRPr>
            </a:p>
          </p:txBody>
        </p:sp>
        <p:sp>
          <p:nvSpPr>
            <p:cNvPr id="165943" name="Rectangle 53"/>
            <p:cNvSpPr>
              <a:spLocks noChangeArrowheads="1"/>
            </p:cNvSpPr>
            <p:nvPr/>
          </p:nvSpPr>
          <p:spPr bwMode="auto">
            <a:xfrm>
              <a:off x="816" y="524"/>
              <a:ext cx="68" cy="145"/>
            </a:xfrm>
            <a:prstGeom prst="rect">
              <a:avLst/>
            </a:prstGeom>
            <a:noFill/>
            <a:ln w="9525">
              <a:noFill/>
              <a:miter lim="800000"/>
              <a:headEnd/>
              <a:tailEnd/>
            </a:ln>
          </p:spPr>
          <p:txBody>
            <a:bodyPr wrap="none" lIns="0" tIns="0" rIns="0" bIns="0">
              <a:spAutoFit/>
            </a:bodyPr>
            <a:lstStyle/>
            <a:p>
              <a:r>
                <a:rPr lang="en-GB" sz="1500">
                  <a:solidFill>
                    <a:srgbClr val="000000"/>
                  </a:solidFill>
                  <a:latin typeface="Arial" pitchFamily="34" charset="0"/>
                </a:rPr>
                <a:t>4</a:t>
              </a:r>
              <a:endParaRPr lang="en-GB">
                <a:latin typeface="Times New Roman" pitchFamily="18" charset="0"/>
              </a:endParaRPr>
            </a:p>
          </p:txBody>
        </p:sp>
        <p:sp>
          <p:nvSpPr>
            <p:cNvPr id="165944" name="Rectangle 54"/>
            <p:cNvSpPr>
              <a:spLocks noChangeArrowheads="1"/>
            </p:cNvSpPr>
            <p:nvPr/>
          </p:nvSpPr>
          <p:spPr bwMode="auto">
            <a:xfrm>
              <a:off x="884" y="524"/>
              <a:ext cx="68" cy="145"/>
            </a:xfrm>
            <a:prstGeom prst="rect">
              <a:avLst/>
            </a:prstGeom>
            <a:noFill/>
            <a:ln w="9525">
              <a:noFill/>
              <a:miter lim="800000"/>
              <a:headEnd/>
              <a:tailEnd/>
            </a:ln>
          </p:spPr>
          <p:txBody>
            <a:bodyPr wrap="none" lIns="0" tIns="0" rIns="0" bIns="0">
              <a:spAutoFit/>
            </a:bodyPr>
            <a:lstStyle/>
            <a:p>
              <a:r>
                <a:rPr lang="en-GB" sz="1500">
                  <a:solidFill>
                    <a:srgbClr val="000000"/>
                  </a:solidFill>
                  <a:latin typeface="Arial" pitchFamily="34" charset="0"/>
                </a:rPr>
                <a:t>0</a:t>
              </a:r>
              <a:endParaRPr lang="en-GB">
                <a:latin typeface="Times New Roman" pitchFamily="18" charset="0"/>
              </a:endParaRPr>
            </a:p>
          </p:txBody>
        </p:sp>
        <p:sp>
          <p:nvSpPr>
            <p:cNvPr id="165945" name="Rectangle 55"/>
            <p:cNvSpPr>
              <a:spLocks noChangeArrowheads="1"/>
            </p:cNvSpPr>
            <p:nvPr/>
          </p:nvSpPr>
          <p:spPr bwMode="auto">
            <a:xfrm>
              <a:off x="949" y="524"/>
              <a:ext cx="108" cy="145"/>
            </a:xfrm>
            <a:prstGeom prst="rect">
              <a:avLst/>
            </a:prstGeom>
            <a:noFill/>
            <a:ln w="9525">
              <a:noFill/>
              <a:miter lim="800000"/>
              <a:headEnd/>
              <a:tailEnd/>
            </a:ln>
          </p:spPr>
          <p:txBody>
            <a:bodyPr wrap="none" lIns="0" tIns="0" rIns="0" bIns="0">
              <a:spAutoFit/>
            </a:bodyPr>
            <a:lstStyle/>
            <a:p>
              <a:r>
                <a:rPr lang="en-GB" sz="1500">
                  <a:solidFill>
                    <a:srgbClr val="000000"/>
                  </a:solidFill>
                  <a:latin typeface="Arial" pitchFamily="34" charset="0"/>
                </a:rPr>
                <a:t>%</a:t>
              </a:r>
              <a:endParaRPr lang="en-GB">
                <a:latin typeface="Times New Roman" pitchFamily="18" charset="0"/>
              </a:endParaRPr>
            </a:p>
          </p:txBody>
        </p:sp>
        <p:sp>
          <p:nvSpPr>
            <p:cNvPr id="165946" name="Rectangle 56"/>
            <p:cNvSpPr>
              <a:spLocks noChangeArrowheads="1"/>
            </p:cNvSpPr>
            <p:nvPr/>
          </p:nvSpPr>
          <p:spPr bwMode="auto">
            <a:xfrm>
              <a:off x="816" y="797"/>
              <a:ext cx="68" cy="145"/>
            </a:xfrm>
            <a:prstGeom prst="rect">
              <a:avLst/>
            </a:prstGeom>
            <a:noFill/>
            <a:ln w="9525">
              <a:noFill/>
              <a:miter lim="800000"/>
              <a:headEnd/>
              <a:tailEnd/>
            </a:ln>
          </p:spPr>
          <p:txBody>
            <a:bodyPr wrap="none" lIns="0" tIns="0" rIns="0" bIns="0">
              <a:spAutoFit/>
            </a:bodyPr>
            <a:lstStyle/>
            <a:p>
              <a:r>
                <a:rPr lang="en-GB" sz="1500">
                  <a:solidFill>
                    <a:srgbClr val="000000"/>
                  </a:solidFill>
                  <a:latin typeface="Arial" pitchFamily="34" charset="0"/>
                </a:rPr>
                <a:t>3</a:t>
              </a:r>
              <a:endParaRPr lang="en-GB">
                <a:latin typeface="Times New Roman" pitchFamily="18" charset="0"/>
              </a:endParaRPr>
            </a:p>
          </p:txBody>
        </p:sp>
        <p:sp>
          <p:nvSpPr>
            <p:cNvPr id="165947" name="Rectangle 57"/>
            <p:cNvSpPr>
              <a:spLocks noChangeArrowheads="1"/>
            </p:cNvSpPr>
            <p:nvPr/>
          </p:nvSpPr>
          <p:spPr bwMode="auto">
            <a:xfrm>
              <a:off x="884" y="797"/>
              <a:ext cx="68" cy="145"/>
            </a:xfrm>
            <a:prstGeom prst="rect">
              <a:avLst/>
            </a:prstGeom>
            <a:noFill/>
            <a:ln w="9525">
              <a:noFill/>
              <a:miter lim="800000"/>
              <a:headEnd/>
              <a:tailEnd/>
            </a:ln>
          </p:spPr>
          <p:txBody>
            <a:bodyPr wrap="none" lIns="0" tIns="0" rIns="0" bIns="0">
              <a:spAutoFit/>
            </a:bodyPr>
            <a:lstStyle/>
            <a:p>
              <a:r>
                <a:rPr lang="en-GB" sz="1500">
                  <a:solidFill>
                    <a:srgbClr val="000000"/>
                  </a:solidFill>
                  <a:latin typeface="Arial" pitchFamily="34" charset="0"/>
                </a:rPr>
                <a:t>5</a:t>
              </a:r>
              <a:endParaRPr lang="en-GB">
                <a:latin typeface="Times New Roman" pitchFamily="18" charset="0"/>
              </a:endParaRPr>
            </a:p>
          </p:txBody>
        </p:sp>
        <p:sp>
          <p:nvSpPr>
            <p:cNvPr id="165948" name="Rectangle 58"/>
            <p:cNvSpPr>
              <a:spLocks noChangeArrowheads="1"/>
            </p:cNvSpPr>
            <p:nvPr/>
          </p:nvSpPr>
          <p:spPr bwMode="auto">
            <a:xfrm>
              <a:off x="949" y="797"/>
              <a:ext cx="108" cy="145"/>
            </a:xfrm>
            <a:prstGeom prst="rect">
              <a:avLst/>
            </a:prstGeom>
            <a:noFill/>
            <a:ln w="9525">
              <a:noFill/>
              <a:miter lim="800000"/>
              <a:headEnd/>
              <a:tailEnd/>
            </a:ln>
          </p:spPr>
          <p:txBody>
            <a:bodyPr wrap="none" lIns="0" tIns="0" rIns="0" bIns="0">
              <a:spAutoFit/>
            </a:bodyPr>
            <a:lstStyle/>
            <a:p>
              <a:r>
                <a:rPr lang="en-GB" sz="1500">
                  <a:solidFill>
                    <a:srgbClr val="000000"/>
                  </a:solidFill>
                  <a:latin typeface="Arial" pitchFamily="34" charset="0"/>
                </a:rPr>
                <a:t>%</a:t>
              </a:r>
              <a:endParaRPr lang="en-GB">
                <a:latin typeface="Times New Roman" pitchFamily="18" charset="0"/>
              </a:endParaRPr>
            </a:p>
          </p:txBody>
        </p:sp>
        <p:sp>
          <p:nvSpPr>
            <p:cNvPr id="165949" name="Rectangle 59"/>
            <p:cNvSpPr>
              <a:spLocks noChangeArrowheads="1"/>
            </p:cNvSpPr>
            <p:nvPr/>
          </p:nvSpPr>
          <p:spPr bwMode="auto">
            <a:xfrm>
              <a:off x="816" y="1065"/>
              <a:ext cx="68" cy="145"/>
            </a:xfrm>
            <a:prstGeom prst="rect">
              <a:avLst/>
            </a:prstGeom>
            <a:noFill/>
            <a:ln w="9525">
              <a:noFill/>
              <a:miter lim="800000"/>
              <a:headEnd/>
              <a:tailEnd/>
            </a:ln>
          </p:spPr>
          <p:txBody>
            <a:bodyPr wrap="none" lIns="0" tIns="0" rIns="0" bIns="0">
              <a:spAutoFit/>
            </a:bodyPr>
            <a:lstStyle/>
            <a:p>
              <a:r>
                <a:rPr lang="en-GB" sz="1500">
                  <a:solidFill>
                    <a:srgbClr val="000000"/>
                  </a:solidFill>
                  <a:latin typeface="Arial" pitchFamily="34" charset="0"/>
                </a:rPr>
                <a:t>3</a:t>
              </a:r>
              <a:endParaRPr lang="en-GB">
                <a:latin typeface="Times New Roman" pitchFamily="18" charset="0"/>
              </a:endParaRPr>
            </a:p>
          </p:txBody>
        </p:sp>
        <p:sp>
          <p:nvSpPr>
            <p:cNvPr id="165950" name="Rectangle 60"/>
            <p:cNvSpPr>
              <a:spLocks noChangeArrowheads="1"/>
            </p:cNvSpPr>
            <p:nvPr/>
          </p:nvSpPr>
          <p:spPr bwMode="auto">
            <a:xfrm>
              <a:off x="884" y="1065"/>
              <a:ext cx="68" cy="145"/>
            </a:xfrm>
            <a:prstGeom prst="rect">
              <a:avLst/>
            </a:prstGeom>
            <a:noFill/>
            <a:ln w="9525">
              <a:noFill/>
              <a:miter lim="800000"/>
              <a:headEnd/>
              <a:tailEnd/>
            </a:ln>
          </p:spPr>
          <p:txBody>
            <a:bodyPr wrap="none" lIns="0" tIns="0" rIns="0" bIns="0">
              <a:spAutoFit/>
            </a:bodyPr>
            <a:lstStyle/>
            <a:p>
              <a:r>
                <a:rPr lang="en-GB" sz="1500">
                  <a:solidFill>
                    <a:srgbClr val="000000"/>
                  </a:solidFill>
                  <a:latin typeface="Arial" pitchFamily="34" charset="0"/>
                </a:rPr>
                <a:t>0</a:t>
              </a:r>
              <a:endParaRPr lang="en-GB">
                <a:latin typeface="Times New Roman" pitchFamily="18" charset="0"/>
              </a:endParaRPr>
            </a:p>
          </p:txBody>
        </p:sp>
        <p:sp>
          <p:nvSpPr>
            <p:cNvPr id="165951" name="Rectangle 61"/>
            <p:cNvSpPr>
              <a:spLocks noChangeArrowheads="1"/>
            </p:cNvSpPr>
            <p:nvPr/>
          </p:nvSpPr>
          <p:spPr bwMode="auto">
            <a:xfrm>
              <a:off x="949" y="1065"/>
              <a:ext cx="108" cy="145"/>
            </a:xfrm>
            <a:prstGeom prst="rect">
              <a:avLst/>
            </a:prstGeom>
            <a:noFill/>
            <a:ln w="9525">
              <a:noFill/>
              <a:miter lim="800000"/>
              <a:headEnd/>
              <a:tailEnd/>
            </a:ln>
          </p:spPr>
          <p:txBody>
            <a:bodyPr wrap="none" lIns="0" tIns="0" rIns="0" bIns="0">
              <a:spAutoFit/>
            </a:bodyPr>
            <a:lstStyle/>
            <a:p>
              <a:r>
                <a:rPr lang="en-GB" sz="1500">
                  <a:solidFill>
                    <a:srgbClr val="000000"/>
                  </a:solidFill>
                  <a:latin typeface="Arial" pitchFamily="34" charset="0"/>
                </a:rPr>
                <a:t>%</a:t>
              </a:r>
              <a:endParaRPr lang="en-GB">
                <a:latin typeface="Times New Roman" pitchFamily="18" charset="0"/>
              </a:endParaRPr>
            </a:p>
          </p:txBody>
        </p:sp>
        <p:sp>
          <p:nvSpPr>
            <p:cNvPr id="165952" name="Rectangle 62"/>
            <p:cNvSpPr>
              <a:spLocks noChangeArrowheads="1"/>
            </p:cNvSpPr>
            <p:nvPr/>
          </p:nvSpPr>
          <p:spPr bwMode="auto">
            <a:xfrm>
              <a:off x="816" y="1334"/>
              <a:ext cx="68" cy="145"/>
            </a:xfrm>
            <a:prstGeom prst="rect">
              <a:avLst/>
            </a:prstGeom>
            <a:noFill/>
            <a:ln w="9525">
              <a:noFill/>
              <a:miter lim="800000"/>
              <a:headEnd/>
              <a:tailEnd/>
            </a:ln>
          </p:spPr>
          <p:txBody>
            <a:bodyPr wrap="none" lIns="0" tIns="0" rIns="0" bIns="0">
              <a:spAutoFit/>
            </a:bodyPr>
            <a:lstStyle/>
            <a:p>
              <a:r>
                <a:rPr lang="en-GB" sz="1500">
                  <a:solidFill>
                    <a:srgbClr val="000000"/>
                  </a:solidFill>
                  <a:latin typeface="Arial" pitchFamily="34" charset="0"/>
                </a:rPr>
                <a:t>2</a:t>
              </a:r>
              <a:endParaRPr lang="en-GB">
                <a:latin typeface="Times New Roman" pitchFamily="18" charset="0"/>
              </a:endParaRPr>
            </a:p>
          </p:txBody>
        </p:sp>
        <p:sp>
          <p:nvSpPr>
            <p:cNvPr id="165953" name="Rectangle 63"/>
            <p:cNvSpPr>
              <a:spLocks noChangeArrowheads="1"/>
            </p:cNvSpPr>
            <p:nvPr/>
          </p:nvSpPr>
          <p:spPr bwMode="auto">
            <a:xfrm>
              <a:off x="884" y="1334"/>
              <a:ext cx="68" cy="145"/>
            </a:xfrm>
            <a:prstGeom prst="rect">
              <a:avLst/>
            </a:prstGeom>
            <a:noFill/>
            <a:ln w="9525">
              <a:noFill/>
              <a:miter lim="800000"/>
              <a:headEnd/>
              <a:tailEnd/>
            </a:ln>
          </p:spPr>
          <p:txBody>
            <a:bodyPr wrap="none" lIns="0" tIns="0" rIns="0" bIns="0">
              <a:spAutoFit/>
            </a:bodyPr>
            <a:lstStyle/>
            <a:p>
              <a:r>
                <a:rPr lang="en-GB" sz="1500">
                  <a:solidFill>
                    <a:srgbClr val="000000"/>
                  </a:solidFill>
                  <a:latin typeface="Arial" pitchFamily="34" charset="0"/>
                </a:rPr>
                <a:t>5</a:t>
              </a:r>
              <a:endParaRPr lang="en-GB">
                <a:latin typeface="Times New Roman" pitchFamily="18" charset="0"/>
              </a:endParaRPr>
            </a:p>
          </p:txBody>
        </p:sp>
        <p:sp>
          <p:nvSpPr>
            <p:cNvPr id="165954" name="Rectangle 64"/>
            <p:cNvSpPr>
              <a:spLocks noChangeArrowheads="1"/>
            </p:cNvSpPr>
            <p:nvPr/>
          </p:nvSpPr>
          <p:spPr bwMode="auto">
            <a:xfrm>
              <a:off x="949" y="1334"/>
              <a:ext cx="108" cy="145"/>
            </a:xfrm>
            <a:prstGeom prst="rect">
              <a:avLst/>
            </a:prstGeom>
            <a:noFill/>
            <a:ln w="9525">
              <a:noFill/>
              <a:miter lim="800000"/>
              <a:headEnd/>
              <a:tailEnd/>
            </a:ln>
          </p:spPr>
          <p:txBody>
            <a:bodyPr wrap="none" lIns="0" tIns="0" rIns="0" bIns="0">
              <a:spAutoFit/>
            </a:bodyPr>
            <a:lstStyle/>
            <a:p>
              <a:r>
                <a:rPr lang="en-GB" sz="1500">
                  <a:solidFill>
                    <a:srgbClr val="000000"/>
                  </a:solidFill>
                  <a:latin typeface="Arial" pitchFamily="34" charset="0"/>
                </a:rPr>
                <a:t>%</a:t>
              </a:r>
              <a:endParaRPr lang="en-GB">
                <a:latin typeface="Times New Roman" pitchFamily="18" charset="0"/>
              </a:endParaRPr>
            </a:p>
          </p:txBody>
        </p:sp>
        <p:sp>
          <p:nvSpPr>
            <p:cNvPr id="165955" name="Rectangle 65"/>
            <p:cNvSpPr>
              <a:spLocks noChangeArrowheads="1"/>
            </p:cNvSpPr>
            <p:nvPr/>
          </p:nvSpPr>
          <p:spPr bwMode="auto">
            <a:xfrm>
              <a:off x="816" y="1606"/>
              <a:ext cx="68" cy="145"/>
            </a:xfrm>
            <a:prstGeom prst="rect">
              <a:avLst/>
            </a:prstGeom>
            <a:noFill/>
            <a:ln w="9525">
              <a:noFill/>
              <a:miter lim="800000"/>
              <a:headEnd/>
              <a:tailEnd/>
            </a:ln>
          </p:spPr>
          <p:txBody>
            <a:bodyPr wrap="none" lIns="0" tIns="0" rIns="0" bIns="0">
              <a:spAutoFit/>
            </a:bodyPr>
            <a:lstStyle/>
            <a:p>
              <a:r>
                <a:rPr lang="en-GB" sz="1500">
                  <a:solidFill>
                    <a:srgbClr val="000000"/>
                  </a:solidFill>
                  <a:latin typeface="Arial" pitchFamily="34" charset="0"/>
                </a:rPr>
                <a:t>2</a:t>
              </a:r>
              <a:endParaRPr lang="en-GB">
                <a:latin typeface="Times New Roman" pitchFamily="18" charset="0"/>
              </a:endParaRPr>
            </a:p>
          </p:txBody>
        </p:sp>
        <p:sp>
          <p:nvSpPr>
            <p:cNvPr id="165956" name="Rectangle 66"/>
            <p:cNvSpPr>
              <a:spLocks noChangeArrowheads="1"/>
            </p:cNvSpPr>
            <p:nvPr/>
          </p:nvSpPr>
          <p:spPr bwMode="auto">
            <a:xfrm>
              <a:off x="884" y="1606"/>
              <a:ext cx="68" cy="145"/>
            </a:xfrm>
            <a:prstGeom prst="rect">
              <a:avLst/>
            </a:prstGeom>
            <a:noFill/>
            <a:ln w="9525">
              <a:noFill/>
              <a:miter lim="800000"/>
              <a:headEnd/>
              <a:tailEnd/>
            </a:ln>
          </p:spPr>
          <p:txBody>
            <a:bodyPr wrap="none" lIns="0" tIns="0" rIns="0" bIns="0">
              <a:spAutoFit/>
            </a:bodyPr>
            <a:lstStyle/>
            <a:p>
              <a:r>
                <a:rPr lang="en-GB" sz="1500">
                  <a:solidFill>
                    <a:srgbClr val="000000"/>
                  </a:solidFill>
                  <a:latin typeface="Arial" pitchFamily="34" charset="0"/>
                </a:rPr>
                <a:t>0</a:t>
              </a:r>
              <a:endParaRPr lang="en-GB">
                <a:latin typeface="Times New Roman" pitchFamily="18" charset="0"/>
              </a:endParaRPr>
            </a:p>
          </p:txBody>
        </p:sp>
        <p:sp>
          <p:nvSpPr>
            <p:cNvPr id="165957" name="Rectangle 67"/>
            <p:cNvSpPr>
              <a:spLocks noChangeArrowheads="1"/>
            </p:cNvSpPr>
            <p:nvPr/>
          </p:nvSpPr>
          <p:spPr bwMode="auto">
            <a:xfrm>
              <a:off x="949" y="1606"/>
              <a:ext cx="108" cy="145"/>
            </a:xfrm>
            <a:prstGeom prst="rect">
              <a:avLst/>
            </a:prstGeom>
            <a:noFill/>
            <a:ln w="9525">
              <a:noFill/>
              <a:miter lim="800000"/>
              <a:headEnd/>
              <a:tailEnd/>
            </a:ln>
          </p:spPr>
          <p:txBody>
            <a:bodyPr wrap="none" lIns="0" tIns="0" rIns="0" bIns="0">
              <a:spAutoFit/>
            </a:bodyPr>
            <a:lstStyle/>
            <a:p>
              <a:r>
                <a:rPr lang="en-GB" sz="1500">
                  <a:solidFill>
                    <a:srgbClr val="000000"/>
                  </a:solidFill>
                  <a:latin typeface="Arial" pitchFamily="34" charset="0"/>
                </a:rPr>
                <a:t>%</a:t>
              </a:r>
              <a:endParaRPr lang="en-GB">
                <a:latin typeface="Times New Roman" pitchFamily="18" charset="0"/>
              </a:endParaRPr>
            </a:p>
          </p:txBody>
        </p:sp>
        <p:sp>
          <p:nvSpPr>
            <p:cNvPr id="165958" name="Rectangle 68"/>
            <p:cNvSpPr>
              <a:spLocks noChangeArrowheads="1"/>
            </p:cNvSpPr>
            <p:nvPr/>
          </p:nvSpPr>
          <p:spPr bwMode="auto">
            <a:xfrm>
              <a:off x="816" y="1874"/>
              <a:ext cx="68" cy="145"/>
            </a:xfrm>
            <a:prstGeom prst="rect">
              <a:avLst/>
            </a:prstGeom>
            <a:noFill/>
            <a:ln w="9525">
              <a:noFill/>
              <a:miter lim="800000"/>
              <a:headEnd/>
              <a:tailEnd/>
            </a:ln>
          </p:spPr>
          <p:txBody>
            <a:bodyPr wrap="none" lIns="0" tIns="0" rIns="0" bIns="0">
              <a:spAutoFit/>
            </a:bodyPr>
            <a:lstStyle/>
            <a:p>
              <a:r>
                <a:rPr lang="en-GB" sz="1500">
                  <a:solidFill>
                    <a:srgbClr val="000000"/>
                  </a:solidFill>
                  <a:latin typeface="Arial" pitchFamily="34" charset="0"/>
                </a:rPr>
                <a:t>1</a:t>
              </a:r>
              <a:endParaRPr lang="en-GB">
                <a:latin typeface="Times New Roman" pitchFamily="18" charset="0"/>
              </a:endParaRPr>
            </a:p>
          </p:txBody>
        </p:sp>
        <p:sp>
          <p:nvSpPr>
            <p:cNvPr id="165959" name="Rectangle 69"/>
            <p:cNvSpPr>
              <a:spLocks noChangeArrowheads="1"/>
            </p:cNvSpPr>
            <p:nvPr/>
          </p:nvSpPr>
          <p:spPr bwMode="auto">
            <a:xfrm>
              <a:off x="884" y="1874"/>
              <a:ext cx="68" cy="145"/>
            </a:xfrm>
            <a:prstGeom prst="rect">
              <a:avLst/>
            </a:prstGeom>
            <a:noFill/>
            <a:ln w="9525">
              <a:noFill/>
              <a:miter lim="800000"/>
              <a:headEnd/>
              <a:tailEnd/>
            </a:ln>
          </p:spPr>
          <p:txBody>
            <a:bodyPr wrap="none" lIns="0" tIns="0" rIns="0" bIns="0">
              <a:spAutoFit/>
            </a:bodyPr>
            <a:lstStyle/>
            <a:p>
              <a:r>
                <a:rPr lang="en-GB" sz="1500">
                  <a:solidFill>
                    <a:srgbClr val="000000"/>
                  </a:solidFill>
                  <a:latin typeface="Arial" pitchFamily="34" charset="0"/>
                </a:rPr>
                <a:t>5</a:t>
              </a:r>
              <a:endParaRPr lang="en-GB">
                <a:latin typeface="Times New Roman" pitchFamily="18" charset="0"/>
              </a:endParaRPr>
            </a:p>
          </p:txBody>
        </p:sp>
        <p:sp>
          <p:nvSpPr>
            <p:cNvPr id="165960" name="Rectangle 70"/>
            <p:cNvSpPr>
              <a:spLocks noChangeArrowheads="1"/>
            </p:cNvSpPr>
            <p:nvPr/>
          </p:nvSpPr>
          <p:spPr bwMode="auto">
            <a:xfrm>
              <a:off x="949" y="1874"/>
              <a:ext cx="108" cy="145"/>
            </a:xfrm>
            <a:prstGeom prst="rect">
              <a:avLst/>
            </a:prstGeom>
            <a:noFill/>
            <a:ln w="9525">
              <a:noFill/>
              <a:miter lim="800000"/>
              <a:headEnd/>
              <a:tailEnd/>
            </a:ln>
          </p:spPr>
          <p:txBody>
            <a:bodyPr wrap="none" lIns="0" tIns="0" rIns="0" bIns="0">
              <a:spAutoFit/>
            </a:bodyPr>
            <a:lstStyle/>
            <a:p>
              <a:r>
                <a:rPr lang="en-GB" sz="1500">
                  <a:solidFill>
                    <a:srgbClr val="000000"/>
                  </a:solidFill>
                  <a:latin typeface="Arial" pitchFamily="34" charset="0"/>
                </a:rPr>
                <a:t>%</a:t>
              </a:r>
              <a:endParaRPr lang="en-GB">
                <a:latin typeface="Times New Roman" pitchFamily="18" charset="0"/>
              </a:endParaRPr>
            </a:p>
          </p:txBody>
        </p:sp>
        <p:sp>
          <p:nvSpPr>
            <p:cNvPr id="165961" name="Rectangle 71"/>
            <p:cNvSpPr>
              <a:spLocks noChangeArrowheads="1"/>
            </p:cNvSpPr>
            <p:nvPr/>
          </p:nvSpPr>
          <p:spPr bwMode="auto">
            <a:xfrm>
              <a:off x="816" y="2143"/>
              <a:ext cx="68" cy="145"/>
            </a:xfrm>
            <a:prstGeom prst="rect">
              <a:avLst/>
            </a:prstGeom>
            <a:noFill/>
            <a:ln w="9525">
              <a:noFill/>
              <a:miter lim="800000"/>
              <a:headEnd/>
              <a:tailEnd/>
            </a:ln>
          </p:spPr>
          <p:txBody>
            <a:bodyPr wrap="none" lIns="0" tIns="0" rIns="0" bIns="0">
              <a:spAutoFit/>
            </a:bodyPr>
            <a:lstStyle/>
            <a:p>
              <a:r>
                <a:rPr lang="en-GB" sz="1500">
                  <a:solidFill>
                    <a:srgbClr val="000000"/>
                  </a:solidFill>
                  <a:latin typeface="Arial" pitchFamily="34" charset="0"/>
                </a:rPr>
                <a:t>1</a:t>
              </a:r>
              <a:endParaRPr lang="en-GB">
                <a:latin typeface="Times New Roman" pitchFamily="18" charset="0"/>
              </a:endParaRPr>
            </a:p>
          </p:txBody>
        </p:sp>
        <p:sp>
          <p:nvSpPr>
            <p:cNvPr id="165962" name="Rectangle 72"/>
            <p:cNvSpPr>
              <a:spLocks noChangeArrowheads="1"/>
            </p:cNvSpPr>
            <p:nvPr/>
          </p:nvSpPr>
          <p:spPr bwMode="auto">
            <a:xfrm>
              <a:off x="884" y="2143"/>
              <a:ext cx="68" cy="145"/>
            </a:xfrm>
            <a:prstGeom prst="rect">
              <a:avLst/>
            </a:prstGeom>
            <a:noFill/>
            <a:ln w="9525">
              <a:noFill/>
              <a:miter lim="800000"/>
              <a:headEnd/>
              <a:tailEnd/>
            </a:ln>
          </p:spPr>
          <p:txBody>
            <a:bodyPr wrap="none" lIns="0" tIns="0" rIns="0" bIns="0">
              <a:spAutoFit/>
            </a:bodyPr>
            <a:lstStyle/>
            <a:p>
              <a:r>
                <a:rPr lang="en-GB" sz="1500">
                  <a:solidFill>
                    <a:srgbClr val="000000"/>
                  </a:solidFill>
                  <a:latin typeface="Arial" pitchFamily="34" charset="0"/>
                </a:rPr>
                <a:t>0</a:t>
              </a:r>
              <a:endParaRPr lang="en-GB">
                <a:latin typeface="Times New Roman" pitchFamily="18" charset="0"/>
              </a:endParaRPr>
            </a:p>
          </p:txBody>
        </p:sp>
        <p:sp>
          <p:nvSpPr>
            <p:cNvPr id="165963" name="Rectangle 73"/>
            <p:cNvSpPr>
              <a:spLocks noChangeArrowheads="1"/>
            </p:cNvSpPr>
            <p:nvPr/>
          </p:nvSpPr>
          <p:spPr bwMode="auto">
            <a:xfrm>
              <a:off x="949" y="2143"/>
              <a:ext cx="108" cy="145"/>
            </a:xfrm>
            <a:prstGeom prst="rect">
              <a:avLst/>
            </a:prstGeom>
            <a:noFill/>
            <a:ln w="9525">
              <a:noFill/>
              <a:miter lim="800000"/>
              <a:headEnd/>
              <a:tailEnd/>
            </a:ln>
          </p:spPr>
          <p:txBody>
            <a:bodyPr wrap="none" lIns="0" tIns="0" rIns="0" bIns="0">
              <a:spAutoFit/>
            </a:bodyPr>
            <a:lstStyle/>
            <a:p>
              <a:r>
                <a:rPr lang="en-GB" sz="1500">
                  <a:solidFill>
                    <a:srgbClr val="000000"/>
                  </a:solidFill>
                  <a:latin typeface="Arial" pitchFamily="34" charset="0"/>
                </a:rPr>
                <a:t>%</a:t>
              </a:r>
              <a:endParaRPr lang="en-GB">
                <a:latin typeface="Times New Roman" pitchFamily="18" charset="0"/>
              </a:endParaRPr>
            </a:p>
          </p:txBody>
        </p:sp>
        <p:sp>
          <p:nvSpPr>
            <p:cNvPr id="165964" name="Rectangle 74"/>
            <p:cNvSpPr>
              <a:spLocks noChangeArrowheads="1"/>
            </p:cNvSpPr>
            <p:nvPr/>
          </p:nvSpPr>
          <p:spPr bwMode="auto">
            <a:xfrm>
              <a:off x="888" y="2411"/>
              <a:ext cx="68" cy="145"/>
            </a:xfrm>
            <a:prstGeom prst="rect">
              <a:avLst/>
            </a:prstGeom>
            <a:noFill/>
            <a:ln w="9525">
              <a:noFill/>
              <a:miter lim="800000"/>
              <a:headEnd/>
              <a:tailEnd/>
            </a:ln>
          </p:spPr>
          <p:txBody>
            <a:bodyPr wrap="none" lIns="0" tIns="0" rIns="0" bIns="0">
              <a:spAutoFit/>
            </a:bodyPr>
            <a:lstStyle/>
            <a:p>
              <a:r>
                <a:rPr lang="en-GB" sz="1500">
                  <a:solidFill>
                    <a:srgbClr val="000000"/>
                  </a:solidFill>
                  <a:latin typeface="Arial" pitchFamily="34" charset="0"/>
                </a:rPr>
                <a:t>5</a:t>
              </a:r>
              <a:endParaRPr lang="en-GB">
                <a:latin typeface="Times New Roman" pitchFamily="18" charset="0"/>
              </a:endParaRPr>
            </a:p>
          </p:txBody>
        </p:sp>
        <p:sp>
          <p:nvSpPr>
            <p:cNvPr id="165965" name="Rectangle 75"/>
            <p:cNvSpPr>
              <a:spLocks noChangeArrowheads="1"/>
            </p:cNvSpPr>
            <p:nvPr/>
          </p:nvSpPr>
          <p:spPr bwMode="auto">
            <a:xfrm>
              <a:off x="956" y="2411"/>
              <a:ext cx="108" cy="145"/>
            </a:xfrm>
            <a:prstGeom prst="rect">
              <a:avLst/>
            </a:prstGeom>
            <a:noFill/>
            <a:ln w="9525">
              <a:noFill/>
              <a:miter lim="800000"/>
              <a:headEnd/>
              <a:tailEnd/>
            </a:ln>
          </p:spPr>
          <p:txBody>
            <a:bodyPr wrap="none" lIns="0" tIns="0" rIns="0" bIns="0">
              <a:spAutoFit/>
            </a:bodyPr>
            <a:lstStyle/>
            <a:p>
              <a:r>
                <a:rPr lang="en-GB" sz="1500">
                  <a:solidFill>
                    <a:srgbClr val="000000"/>
                  </a:solidFill>
                  <a:latin typeface="Arial" pitchFamily="34" charset="0"/>
                </a:rPr>
                <a:t>%</a:t>
              </a:r>
              <a:endParaRPr lang="en-GB">
                <a:latin typeface="Times New Roman" pitchFamily="18" charset="0"/>
              </a:endParaRPr>
            </a:p>
          </p:txBody>
        </p:sp>
        <p:sp>
          <p:nvSpPr>
            <p:cNvPr id="165966" name="Rectangle 76"/>
            <p:cNvSpPr>
              <a:spLocks noChangeArrowheads="1"/>
            </p:cNvSpPr>
            <p:nvPr/>
          </p:nvSpPr>
          <p:spPr bwMode="auto">
            <a:xfrm>
              <a:off x="888" y="2683"/>
              <a:ext cx="68" cy="145"/>
            </a:xfrm>
            <a:prstGeom prst="rect">
              <a:avLst/>
            </a:prstGeom>
            <a:noFill/>
            <a:ln w="9525">
              <a:noFill/>
              <a:miter lim="800000"/>
              <a:headEnd/>
              <a:tailEnd/>
            </a:ln>
          </p:spPr>
          <p:txBody>
            <a:bodyPr wrap="none" lIns="0" tIns="0" rIns="0" bIns="0">
              <a:spAutoFit/>
            </a:bodyPr>
            <a:lstStyle/>
            <a:p>
              <a:r>
                <a:rPr lang="en-GB" sz="1500">
                  <a:solidFill>
                    <a:srgbClr val="000000"/>
                  </a:solidFill>
                  <a:latin typeface="Arial" pitchFamily="34" charset="0"/>
                </a:rPr>
                <a:t>0</a:t>
              </a:r>
              <a:endParaRPr lang="en-GB">
                <a:latin typeface="Times New Roman" pitchFamily="18" charset="0"/>
              </a:endParaRPr>
            </a:p>
          </p:txBody>
        </p:sp>
        <p:sp>
          <p:nvSpPr>
            <p:cNvPr id="165967" name="Rectangle 77"/>
            <p:cNvSpPr>
              <a:spLocks noChangeArrowheads="1"/>
            </p:cNvSpPr>
            <p:nvPr/>
          </p:nvSpPr>
          <p:spPr bwMode="auto">
            <a:xfrm>
              <a:off x="956" y="2683"/>
              <a:ext cx="108" cy="145"/>
            </a:xfrm>
            <a:prstGeom prst="rect">
              <a:avLst/>
            </a:prstGeom>
            <a:noFill/>
            <a:ln w="9525">
              <a:noFill/>
              <a:miter lim="800000"/>
              <a:headEnd/>
              <a:tailEnd/>
            </a:ln>
          </p:spPr>
          <p:txBody>
            <a:bodyPr wrap="none" lIns="0" tIns="0" rIns="0" bIns="0">
              <a:spAutoFit/>
            </a:bodyPr>
            <a:lstStyle/>
            <a:p>
              <a:r>
                <a:rPr lang="en-GB" sz="1500">
                  <a:solidFill>
                    <a:srgbClr val="000000"/>
                  </a:solidFill>
                  <a:latin typeface="Arial" pitchFamily="34" charset="0"/>
                </a:rPr>
                <a:t>%</a:t>
              </a:r>
              <a:endParaRPr lang="en-GB">
                <a:latin typeface="Times New Roman" pitchFamily="18" charset="0"/>
              </a:endParaRPr>
            </a:p>
          </p:txBody>
        </p:sp>
        <p:sp>
          <p:nvSpPr>
            <p:cNvPr id="165968" name="Rectangle 78"/>
            <p:cNvSpPr>
              <a:spLocks noChangeArrowheads="1"/>
            </p:cNvSpPr>
            <p:nvPr/>
          </p:nvSpPr>
          <p:spPr bwMode="auto">
            <a:xfrm rot="16200000">
              <a:off x="623" y="1764"/>
              <a:ext cx="101" cy="145"/>
            </a:xfrm>
            <a:prstGeom prst="rect">
              <a:avLst/>
            </a:prstGeom>
            <a:noFill/>
            <a:ln w="9525">
              <a:noFill/>
              <a:miter lim="800000"/>
              <a:headEnd/>
              <a:tailEnd/>
            </a:ln>
          </p:spPr>
          <p:txBody>
            <a:bodyPr wrap="none" lIns="0" tIns="0" rIns="0" bIns="0">
              <a:spAutoFit/>
            </a:bodyPr>
            <a:lstStyle/>
            <a:p>
              <a:r>
                <a:rPr lang="en-GB" sz="1500">
                  <a:solidFill>
                    <a:srgbClr val="000000"/>
                  </a:solidFill>
                  <a:latin typeface="Arial" pitchFamily="34" charset="0"/>
                </a:rPr>
                <a:t>M</a:t>
              </a:r>
              <a:endParaRPr lang="en-GB">
                <a:latin typeface="Times New Roman" pitchFamily="18" charset="0"/>
              </a:endParaRPr>
            </a:p>
          </p:txBody>
        </p:sp>
        <p:sp>
          <p:nvSpPr>
            <p:cNvPr id="165969" name="Rectangle 79"/>
            <p:cNvSpPr>
              <a:spLocks noChangeArrowheads="1"/>
            </p:cNvSpPr>
            <p:nvPr/>
          </p:nvSpPr>
          <p:spPr bwMode="auto">
            <a:xfrm rot="16200000">
              <a:off x="659" y="1706"/>
              <a:ext cx="27" cy="145"/>
            </a:xfrm>
            <a:prstGeom prst="rect">
              <a:avLst/>
            </a:prstGeom>
            <a:noFill/>
            <a:ln w="9525">
              <a:noFill/>
              <a:miter lim="800000"/>
              <a:headEnd/>
              <a:tailEnd/>
            </a:ln>
          </p:spPr>
          <p:txBody>
            <a:bodyPr wrap="none" lIns="0" tIns="0" rIns="0" bIns="0">
              <a:spAutoFit/>
            </a:bodyPr>
            <a:lstStyle/>
            <a:p>
              <a:r>
                <a:rPr lang="en-GB" sz="1500">
                  <a:solidFill>
                    <a:srgbClr val="000000"/>
                  </a:solidFill>
                  <a:latin typeface="Arial" pitchFamily="34" charset="0"/>
                </a:rPr>
                <a:t>i</a:t>
              </a:r>
              <a:endParaRPr lang="en-GB">
                <a:latin typeface="Times New Roman" pitchFamily="18" charset="0"/>
              </a:endParaRPr>
            </a:p>
          </p:txBody>
        </p:sp>
        <p:sp>
          <p:nvSpPr>
            <p:cNvPr id="165970" name="Rectangle 80"/>
            <p:cNvSpPr>
              <a:spLocks noChangeArrowheads="1"/>
            </p:cNvSpPr>
            <p:nvPr/>
          </p:nvSpPr>
          <p:spPr bwMode="auto">
            <a:xfrm rot="16200000">
              <a:off x="642" y="1660"/>
              <a:ext cx="61" cy="145"/>
            </a:xfrm>
            <a:prstGeom prst="rect">
              <a:avLst/>
            </a:prstGeom>
            <a:noFill/>
            <a:ln w="9525">
              <a:noFill/>
              <a:miter lim="800000"/>
              <a:headEnd/>
              <a:tailEnd/>
            </a:ln>
          </p:spPr>
          <p:txBody>
            <a:bodyPr wrap="none" lIns="0" tIns="0" rIns="0" bIns="0">
              <a:spAutoFit/>
            </a:bodyPr>
            <a:lstStyle/>
            <a:p>
              <a:r>
                <a:rPr lang="en-GB" sz="1500">
                  <a:solidFill>
                    <a:srgbClr val="000000"/>
                  </a:solidFill>
                  <a:latin typeface="Arial" pitchFamily="34" charset="0"/>
                </a:rPr>
                <a:t>s</a:t>
              </a:r>
              <a:endParaRPr lang="en-GB">
                <a:latin typeface="Times New Roman" pitchFamily="18" charset="0"/>
              </a:endParaRPr>
            </a:p>
          </p:txBody>
        </p:sp>
        <p:sp>
          <p:nvSpPr>
            <p:cNvPr id="165971" name="Rectangle 81"/>
            <p:cNvSpPr>
              <a:spLocks noChangeArrowheads="1"/>
            </p:cNvSpPr>
            <p:nvPr/>
          </p:nvSpPr>
          <p:spPr bwMode="auto">
            <a:xfrm rot="16200000">
              <a:off x="642" y="1603"/>
              <a:ext cx="61" cy="145"/>
            </a:xfrm>
            <a:prstGeom prst="rect">
              <a:avLst/>
            </a:prstGeom>
            <a:noFill/>
            <a:ln w="9525">
              <a:noFill/>
              <a:miter lim="800000"/>
              <a:headEnd/>
              <a:tailEnd/>
            </a:ln>
          </p:spPr>
          <p:txBody>
            <a:bodyPr wrap="none" lIns="0" tIns="0" rIns="0" bIns="0">
              <a:spAutoFit/>
            </a:bodyPr>
            <a:lstStyle/>
            <a:p>
              <a:r>
                <a:rPr lang="en-GB" sz="1500">
                  <a:solidFill>
                    <a:srgbClr val="000000"/>
                  </a:solidFill>
                  <a:latin typeface="Arial" pitchFamily="34" charset="0"/>
                </a:rPr>
                <a:t>s</a:t>
              </a:r>
              <a:endParaRPr lang="en-GB">
                <a:latin typeface="Times New Roman" pitchFamily="18" charset="0"/>
              </a:endParaRPr>
            </a:p>
          </p:txBody>
        </p:sp>
        <p:sp>
          <p:nvSpPr>
            <p:cNvPr id="165972" name="Rectangle 82"/>
            <p:cNvSpPr>
              <a:spLocks noChangeArrowheads="1"/>
            </p:cNvSpPr>
            <p:nvPr/>
          </p:nvSpPr>
          <p:spPr bwMode="auto">
            <a:xfrm rot="16200000">
              <a:off x="656" y="1557"/>
              <a:ext cx="33" cy="145"/>
            </a:xfrm>
            <a:prstGeom prst="rect">
              <a:avLst/>
            </a:prstGeom>
            <a:noFill/>
            <a:ln w="9525">
              <a:noFill/>
              <a:miter lim="800000"/>
              <a:headEnd/>
              <a:tailEnd/>
            </a:ln>
          </p:spPr>
          <p:txBody>
            <a:bodyPr wrap="none" lIns="0" tIns="0" rIns="0" bIns="0">
              <a:spAutoFit/>
            </a:bodyPr>
            <a:lstStyle/>
            <a:p>
              <a:r>
                <a:rPr lang="en-GB" sz="1500">
                  <a:solidFill>
                    <a:srgbClr val="000000"/>
                  </a:solidFill>
                  <a:latin typeface="Arial" pitchFamily="34" charset="0"/>
                </a:rPr>
                <a:t> </a:t>
              </a:r>
              <a:endParaRPr lang="en-GB">
                <a:latin typeface="Times New Roman" pitchFamily="18" charset="0"/>
              </a:endParaRPr>
            </a:p>
          </p:txBody>
        </p:sp>
        <p:sp>
          <p:nvSpPr>
            <p:cNvPr id="165973" name="Rectangle 83"/>
            <p:cNvSpPr>
              <a:spLocks noChangeArrowheads="1"/>
            </p:cNvSpPr>
            <p:nvPr/>
          </p:nvSpPr>
          <p:spPr bwMode="auto">
            <a:xfrm rot="16200000">
              <a:off x="652" y="1520"/>
              <a:ext cx="40" cy="145"/>
            </a:xfrm>
            <a:prstGeom prst="rect">
              <a:avLst/>
            </a:prstGeom>
            <a:noFill/>
            <a:ln w="9525">
              <a:noFill/>
              <a:miter lim="800000"/>
              <a:headEnd/>
              <a:tailEnd/>
            </a:ln>
          </p:spPr>
          <p:txBody>
            <a:bodyPr wrap="none" lIns="0" tIns="0" rIns="0" bIns="0">
              <a:spAutoFit/>
            </a:bodyPr>
            <a:lstStyle/>
            <a:p>
              <a:r>
                <a:rPr lang="en-GB" sz="1500">
                  <a:solidFill>
                    <a:srgbClr val="000000"/>
                  </a:solidFill>
                  <a:latin typeface="Arial" pitchFamily="34" charset="0"/>
                </a:rPr>
                <a:t>r</a:t>
              </a:r>
              <a:endParaRPr lang="en-GB">
                <a:latin typeface="Times New Roman" pitchFamily="18" charset="0"/>
              </a:endParaRPr>
            </a:p>
          </p:txBody>
        </p:sp>
        <p:sp>
          <p:nvSpPr>
            <p:cNvPr id="165974" name="Rectangle 84"/>
            <p:cNvSpPr>
              <a:spLocks noChangeArrowheads="1"/>
            </p:cNvSpPr>
            <p:nvPr/>
          </p:nvSpPr>
          <p:spPr bwMode="auto">
            <a:xfrm rot="16200000">
              <a:off x="639" y="1469"/>
              <a:ext cx="68" cy="145"/>
            </a:xfrm>
            <a:prstGeom prst="rect">
              <a:avLst/>
            </a:prstGeom>
            <a:noFill/>
            <a:ln w="9525">
              <a:noFill/>
              <a:miter lim="800000"/>
              <a:headEnd/>
              <a:tailEnd/>
            </a:ln>
          </p:spPr>
          <p:txBody>
            <a:bodyPr wrap="none" lIns="0" tIns="0" rIns="0" bIns="0">
              <a:spAutoFit/>
            </a:bodyPr>
            <a:lstStyle/>
            <a:p>
              <a:r>
                <a:rPr lang="en-GB" sz="1500">
                  <a:solidFill>
                    <a:srgbClr val="000000"/>
                  </a:solidFill>
                  <a:latin typeface="Arial" pitchFamily="34" charset="0"/>
                </a:rPr>
                <a:t>a</a:t>
              </a:r>
              <a:endParaRPr lang="en-GB">
                <a:latin typeface="Times New Roman" pitchFamily="18" charset="0"/>
              </a:endParaRPr>
            </a:p>
          </p:txBody>
        </p:sp>
        <p:sp>
          <p:nvSpPr>
            <p:cNvPr id="165975" name="Rectangle 85"/>
            <p:cNvSpPr>
              <a:spLocks noChangeArrowheads="1"/>
            </p:cNvSpPr>
            <p:nvPr/>
          </p:nvSpPr>
          <p:spPr bwMode="auto">
            <a:xfrm rot="16200000">
              <a:off x="656" y="1417"/>
              <a:ext cx="33" cy="145"/>
            </a:xfrm>
            <a:prstGeom prst="rect">
              <a:avLst/>
            </a:prstGeom>
            <a:noFill/>
            <a:ln w="9525">
              <a:noFill/>
              <a:miter lim="800000"/>
              <a:headEnd/>
              <a:tailEnd/>
            </a:ln>
          </p:spPr>
          <p:txBody>
            <a:bodyPr wrap="none" lIns="0" tIns="0" rIns="0" bIns="0">
              <a:spAutoFit/>
            </a:bodyPr>
            <a:lstStyle/>
            <a:p>
              <a:r>
                <a:rPr lang="en-GB" sz="1500">
                  <a:solidFill>
                    <a:srgbClr val="000000"/>
                  </a:solidFill>
                  <a:latin typeface="Arial" pitchFamily="34" charset="0"/>
                </a:rPr>
                <a:t>t</a:t>
              </a:r>
              <a:endParaRPr lang="en-GB">
                <a:latin typeface="Times New Roman" pitchFamily="18" charset="0"/>
              </a:endParaRPr>
            </a:p>
          </p:txBody>
        </p:sp>
        <p:sp>
          <p:nvSpPr>
            <p:cNvPr id="165976" name="Rectangle 86"/>
            <p:cNvSpPr>
              <a:spLocks noChangeArrowheads="1"/>
            </p:cNvSpPr>
            <p:nvPr/>
          </p:nvSpPr>
          <p:spPr bwMode="auto">
            <a:xfrm rot="16200000">
              <a:off x="639" y="1369"/>
              <a:ext cx="68" cy="145"/>
            </a:xfrm>
            <a:prstGeom prst="rect">
              <a:avLst/>
            </a:prstGeom>
            <a:noFill/>
            <a:ln w="9525">
              <a:noFill/>
              <a:miter lim="800000"/>
              <a:headEnd/>
              <a:tailEnd/>
            </a:ln>
          </p:spPr>
          <p:txBody>
            <a:bodyPr wrap="none" lIns="0" tIns="0" rIns="0" bIns="0">
              <a:spAutoFit/>
            </a:bodyPr>
            <a:lstStyle/>
            <a:p>
              <a:r>
                <a:rPr lang="en-GB" sz="1500">
                  <a:solidFill>
                    <a:srgbClr val="000000"/>
                  </a:solidFill>
                  <a:latin typeface="Arial" pitchFamily="34" charset="0"/>
                </a:rPr>
                <a:t>e</a:t>
              </a:r>
              <a:endParaRPr lang="en-GB">
                <a:latin typeface="Times New Roman" pitchFamily="18" charset="0"/>
              </a:endParaRPr>
            </a:p>
          </p:txBody>
        </p:sp>
        <p:sp>
          <p:nvSpPr>
            <p:cNvPr id="165977" name="Rectangle 87"/>
            <p:cNvSpPr>
              <a:spLocks noChangeArrowheads="1"/>
            </p:cNvSpPr>
            <p:nvPr/>
          </p:nvSpPr>
          <p:spPr bwMode="auto">
            <a:xfrm>
              <a:off x="3714" y="2787"/>
              <a:ext cx="68" cy="145"/>
            </a:xfrm>
            <a:prstGeom prst="rect">
              <a:avLst/>
            </a:prstGeom>
            <a:noFill/>
            <a:ln w="9525">
              <a:noFill/>
              <a:miter lim="800000"/>
              <a:headEnd/>
              <a:tailEnd/>
            </a:ln>
          </p:spPr>
          <p:txBody>
            <a:bodyPr wrap="none" lIns="0" tIns="0" rIns="0" bIns="0">
              <a:spAutoFit/>
            </a:bodyPr>
            <a:lstStyle/>
            <a:p>
              <a:r>
                <a:rPr lang="en-GB" sz="1500">
                  <a:solidFill>
                    <a:srgbClr val="000000"/>
                  </a:solidFill>
                  <a:latin typeface="Arial" pitchFamily="34" charset="0"/>
                </a:rPr>
                <a:t>6</a:t>
              </a:r>
              <a:endParaRPr lang="en-GB">
                <a:latin typeface="Times New Roman" pitchFamily="18" charset="0"/>
              </a:endParaRPr>
            </a:p>
          </p:txBody>
        </p:sp>
        <p:sp>
          <p:nvSpPr>
            <p:cNvPr id="165978" name="Rectangle 88"/>
            <p:cNvSpPr>
              <a:spLocks noChangeArrowheads="1"/>
            </p:cNvSpPr>
            <p:nvPr/>
          </p:nvSpPr>
          <p:spPr bwMode="auto">
            <a:xfrm>
              <a:off x="3779" y="2787"/>
              <a:ext cx="68" cy="145"/>
            </a:xfrm>
            <a:prstGeom prst="rect">
              <a:avLst/>
            </a:prstGeom>
            <a:noFill/>
            <a:ln w="9525">
              <a:noFill/>
              <a:miter lim="800000"/>
              <a:headEnd/>
              <a:tailEnd/>
            </a:ln>
          </p:spPr>
          <p:txBody>
            <a:bodyPr wrap="none" lIns="0" tIns="0" rIns="0" bIns="0">
              <a:spAutoFit/>
            </a:bodyPr>
            <a:lstStyle/>
            <a:p>
              <a:r>
                <a:rPr lang="en-GB" sz="1500">
                  <a:solidFill>
                    <a:srgbClr val="000000"/>
                  </a:solidFill>
                  <a:latin typeface="Arial" pitchFamily="34" charset="0"/>
                </a:rPr>
                <a:t>4</a:t>
              </a:r>
              <a:endParaRPr lang="en-GB">
                <a:latin typeface="Times New Roman" pitchFamily="18" charset="0"/>
              </a:endParaRPr>
            </a:p>
          </p:txBody>
        </p:sp>
        <p:sp>
          <p:nvSpPr>
            <p:cNvPr id="165979" name="Rectangle 89"/>
            <p:cNvSpPr>
              <a:spLocks noChangeArrowheads="1"/>
            </p:cNvSpPr>
            <p:nvPr/>
          </p:nvSpPr>
          <p:spPr bwMode="auto">
            <a:xfrm>
              <a:off x="2482" y="2787"/>
              <a:ext cx="68" cy="145"/>
            </a:xfrm>
            <a:prstGeom prst="rect">
              <a:avLst/>
            </a:prstGeom>
            <a:noFill/>
            <a:ln w="9525">
              <a:noFill/>
              <a:miter lim="800000"/>
              <a:headEnd/>
              <a:tailEnd/>
            </a:ln>
          </p:spPr>
          <p:txBody>
            <a:bodyPr wrap="none" lIns="0" tIns="0" rIns="0" bIns="0">
              <a:spAutoFit/>
            </a:bodyPr>
            <a:lstStyle/>
            <a:p>
              <a:r>
                <a:rPr lang="en-GB" sz="1500">
                  <a:solidFill>
                    <a:srgbClr val="000000"/>
                  </a:solidFill>
                  <a:latin typeface="Arial" pitchFamily="34" charset="0"/>
                </a:rPr>
                <a:t>1</a:t>
              </a:r>
              <a:endParaRPr lang="en-GB">
                <a:latin typeface="Times New Roman" pitchFamily="18" charset="0"/>
              </a:endParaRPr>
            </a:p>
          </p:txBody>
        </p:sp>
        <p:sp>
          <p:nvSpPr>
            <p:cNvPr id="165980" name="Rectangle 90"/>
            <p:cNvSpPr>
              <a:spLocks noChangeArrowheads="1"/>
            </p:cNvSpPr>
            <p:nvPr/>
          </p:nvSpPr>
          <p:spPr bwMode="auto">
            <a:xfrm>
              <a:off x="2550" y="2787"/>
              <a:ext cx="68" cy="145"/>
            </a:xfrm>
            <a:prstGeom prst="rect">
              <a:avLst/>
            </a:prstGeom>
            <a:noFill/>
            <a:ln w="9525">
              <a:noFill/>
              <a:miter lim="800000"/>
              <a:headEnd/>
              <a:tailEnd/>
            </a:ln>
          </p:spPr>
          <p:txBody>
            <a:bodyPr wrap="none" lIns="0" tIns="0" rIns="0" bIns="0">
              <a:spAutoFit/>
            </a:bodyPr>
            <a:lstStyle/>
            <a:p>
              <a:r>
                <a:rPr lang="en-GB" sz="1500">
                  <a:solidFill>
                    <a:srgbClr val="000000"/>
                  </a:solidFill>
                  <a:latin typeface="Arial" pitchFamily="34" charset="0"/>
                </a:rPr>
                <a:t>6</a:t>
              </a:r>
              <a:endParaRPr lang="en-GB">
                <a:latin typeface="Times New Roman" pitchFamily="18" charset="0"/>
              </a:endParaRPr>
            </a:p>
          </p:txBody>
        </p:sp>
        <p:sp>
          <p:nvSpPr>
            <p:cNvPr id="165981" name="Rectangle 91"/>
            <p:cNvSpPr>
              <a:spLocks noChangeArrowheads="1"/>
            </p:cNvSpPr>
            <p:nvPr/>
          </p:nvSpPr>
          <p:spPr bwMode="auto">
            <a:xfrm>
              <a:off x="1289" y="2787"/>
              <a:ext cx="68" cy="145"/>
            </a:xfrm>
            <a:prstGeom prst="rect">
              <a:avLst/>
            </a:prstGeom>
            <a:noFill/>
            <a:ln w="9525">
              <a:noFill/>
              <a:miter lim="800000"/>
              <a:headEnd/>
              <a:tailEnd/>
            </a:ln>
          </p:spPr>
          <p:txBody>
            <a:bodyPr wrap="none" lIns="0" tIns="0" rIns="0" bIns="0">
              <a:spAutoFit/>
            </a:bodyPr>
            <a:lstStyle/>
            <a:p>
              <a:r>
                <a:rPr lang="en-GB" sz="1500">
                  <a:solidFill>
                    <a:srgbClr val="000000"/>
                  </a:solidFill>
                  <a:latin typeface="Arial" pitchFamily="34" charset="0"/>
                </a:rPr>
                <a:t>4</a:t>
              </a:r>
              <a:endParaRPr lang="en-GB">
                <a:latin typeface="Times New Roman" pitchFamily="18" charset="0"/>
              </a:endParaRPr>
            </a:p>
          </p:txBody>
        </p:sp>
        <p:sp>
          <p:nvSpPr>
            <p:cNvPr id="165982" name="Rectangle 92"/>
            <p:cNvSpPr>
              <a:spLocks noChangeArrowheads="1"/>
            </p:cNvSpPr>
            <p:nvPr/>
          </p:nvSpPr>
          <p:spPr bwMode="auto">
            <a:xfrm>
              <a:off x="2711" y="2998"/>
              <a:ext cx="81" cy="145"/>
            </a:xfrm>
            <a:prstGeom prst="rect">
              <a:avLst/>
            </a:prstGeom>
            <a:noFill/>
            <a:ln w="9525">
              <a:noFill/>
              <a:miter lim="800000"/>
              <a:headEnd/>
              <a:tailEnd/>
            </a:ln>
          </p:spPr>
          <p:txBody>
            <a:bodyPr wrap="none" lIns="0" tIns="0" rIns="0" bIns="0">
              <a:spAutoFit/>
            </a:bodyPr>
            <a:lstStyle/>
            <a:p>
              <a:r>
                <a:rPr lang="en-GB" sz="1500">
                  <a:solidFill>
                    <a:srgbClr val="000000"/>
                  </a:solidFill>
                  <a:latin typeface="Arial" pitchFamily="34" charset="0"/>
                </a:rPr>
                <a:t>B</a:t>
              </a:r>
              <a:endParaRPr lang="en-GB">
                <a:latin typeface="Times New Roman" pitchFamily="18" charset="0"/>
              </a:endParaRPr>
            </a:p>
          </p:txBody>
        </p:sp>
        <p:sp>
          <p:nvSpPr>
            <p:cNvPr id="165983" name="Rectangle 93"/>
            <p:cNvSpPr>
              <a:spLocks noChangeArrowheads="1"/>
            </p:cNvSpPr>
            <p:nvPr/>
          </p:nvSpPr>
          <p:spPr bwMode="auto">
            <a:xfrm>
              <a:off x="2793" y="2998"/>
              <a:ext cx="27" cy="145"/>
            </a:xfrm>
            <a:prstGeom prst="rect">
              <a:avLst/>
            </a:prstGeom>
            <a:noFill/>
            <a:ln w="9525">
              <a:noFill/>
              <a:miter lim="800000"/>
              <a:headEnd/>
              <a:tailEnd/>
            </a:ln>
          </p:spPr>
          <p:txBody>
            <a:bodyPr wrap="none" lIns="0" tIns="0" rIns="0" bIns="0">
              <a:spAutoFit/>
            </a:bodyPr>
            <a:lstStyle/>
            <a:p>
              <a:r>
                <a:rPr lang="en-GB" sz="1500">
                  <a:solidFill>
                    <a:srgbClr val="000000"/>
                  </a:solidFill>
                  <a:latin typeface="Arial" pitchFamily="34" charset="0"/>
                </a:rPr>
                <a:t>l</a:t>
              </a:r>
              <a:endParaRPr lang="en-GB">
                <a:latin typeface="Times New Roman" pitchFamily="18" charset="0"/>
              </a:endParaRPr>
            </a:p>
          </p:txBody>
        </p:sp>
        <p:sp>
          <p:nvSpPr>
            <p:cNvPr id="165984" name="Rectangle 94"/>
            <p:cNvSpPr>
              <a:spLocks noChangeArrowheads="1"/>
            </p:cNvSpPr>
            <p:nvPr/>
          </p:nvSpPr>
          <p:spPr bwMode="auto">
            <a:xfrm>
              <a:off x="2818" y="2998"/>
              <a:ext cx="68" cy="145"/>
            </a:xfrm>
            <a:prstGeom prst="rect">
              <a:avLst/>
            </a:prstGeom>
            <a:noFill/>
            <a:ln w="9525">
              <a:noFill/>
              <a:miter lim="800000"/>
              <a:headEnd/>
              <a:tailEnd/>
            </a:ln>
          </p:spPr>
          <p:txBody>
            <a:bodyPr wrap="none" lIns="0" tIns="0" rIns="0" bIns="0">
              <a:spAutoFit/>
            </a:bodyPr>
            <a:lstStyle/>
            <a:p>
              <a:r>
                <a:rPr lang="en-GB" sz="1500">
                  <a:solidFill>
                    <a:srgbClr val="000000"/>
                  </a:solidFill>
                  <a:latin typeface="Arial" pitchFamily="34" charset="0"/>
                </a:rPr>
                <a:t>o</a:t>
              </a:r>
              <a:endParaRPr lang="en-GB">
                <a:latin typeface="Times New Roman" pitchFamily="18" charset="0"/>
              </a:endParaRPr>
            </a:p>
          </p:txBody>
        </p:sp>
        <p:sp>
          <p:nvSpPr>
            <p:cNvPr id="165985" name="Rectangle 95"/>
            <p:cNvSpPr>
              <a:spLocks noChangeArrowheads="1"/>
            </p:cNvSpPr>
            <p:nvPr/>
          </p:nvSpPr>
          <p:spPr bwMode="auto">
            <a:xfrm>
              <a:off x="2883" y="2998"/>
              <a:ext cx="61" cy="145"/>
            </a:xfrm>
            <a:prstGeom prst="rect">
              <a:avLst/>
            </a:prstGeom>
            <a:noFill/>
            <a:ln w="9525">
              <a:noFill/>
              <a:miter lim="800000"/>
              <a:headEnd/>
              <a:tailEnd/>
            </a:ln>
          </p:spPr>
          <p:txBody>
            <a:bodyPr wrap="none" lIns="0" tIns="0" rIns="0" bIns="0">
              <a:spAutoFit/>
            </a:bodyPr>
            <a:lstStyle/>
            <a:p>
              <a:r>
                <a:rPr lang="en-GB" sz="1500">
                  <a:solidFill>
                    <a:srgbClr val="000000"/>
                  </a:solidFill>
                  <a:latin typeface="Arial" pitchFamily="34" charset="0"/>
                </a:rPr>
                <a:t>c</a:t>
              </a:r>
              <a:endParaRPr lang="en-GB">
                <a:latin typeface="Times New Roman" pitchFamily="18" charset="0"/>
              </a:endParaRPr>
            </a:p>
          </p:txBody>
        </p:sp>
        <p:sp>
          <p:nvSpPr>
            <p:cNvPr id="165986" name="Rectangle 96"/>
            <p:cNvSpPr>
              <a:spLocks noChangeArrowheads="1"/>
            </p:cNvSpPr>
            <p:nvPr/>
          </p:nvSpPr>
          <p:spPr bwMode="auto">
            <a:xfrm>
              <a:off x="2944" y="2998"/>
              <a:ext cx="61" cy="145"/>
            </a:xfrm>
            <a:prstGeom prst="rect">
              <a:avLst/>
            </a:prstGeom>
            <a:noFill/>
            <a:ln w="9525">
              <a:noFill/>
              <a:miter lim="800000"/>
              <a:headEnd/>
              <a:tailEnd/>
            </a:ln>
          </p:spPr>
          <p:txBody>
            <a:bodyPr wrap="none" lIns="0" tIns="0" rIns="0" bIns="0">
              <a:spAutoFit/>
            </a:bodyPr>
            <a:lstStyle/>
            <a:p>
              <a:r>
                <a:rPr lang="en-GB" sz="1500">
                  <a:solidFill>
                    <a:srgbClr val="000000"/>
                  </a:solidFill>
                  <a:latin typeface="Arial" pitchFamily="34" charset="0"/>
                </a:rPr>
                <a:t>k</a:t>
              </a:r>
              <a:endParaRPr lang="en-GB">
                <a:latin typeface="Times New Roman" pitchFamily="18" charset="0"/>
              </a:endParaRPr>
            </a:p>
          </p:txBody>
        </p:sp>
        <p:sp>
          <p:nvSpPr>
            <p:cNvPr id="165987" name="Rectangle 97"/>
            <p:cNvSpPr>
              <a:spLocks noChangeArrowheads="1"/>
            </p:cNvSpPr>
            <p:nvPr/>
          </p:nvSpPr>
          <p:spPr bwMode="auto">
            <a:xfrm>
              <a:off x="3005" y="2998"/>
              <a:ext cx="33" cy="145"/>
            </a:xfrm>
            <a:prstGeom prst="rect">
              <a:avLst/>
            </a:prstGeom>
            <a:noFill/>
            <a:ln w="9525">
              <a:noFill/>
              <a:miter lim="800000"/>
              <a:headEnd/>
              <a:tailEnd/>
            </a:ln>
          </p:spPr>
          <p:txBody>
            <a:bodyPr wrap="none" lIns="0" tIns="0" rIns="0" bIns="0">
              <a:spAutoFit/>
            </a:bodyPr>
            <a:lstStyle/>
            <a:p>
              <a:r>
                <a:rPr lang="en-GB" sz="1500">
                  <a:solidFill>
                    <a:srgbClr val="000000"/>
                  </a:solidFill>
                  <a:latin typeface="Arial" pitchFamily="34" charset="0"/>
                </a:rPr>
                <a:t> </a:t>
              </a:r>
              <a:endParaRPr lang="en-GB">
                <a:latin typeface="Times New Roman" pitchFamily="18" charset="0"/>
              </a:endParaRPr>
            </a:p>
          </p:txBody>
        </p:sp>
        <p:sp>
          <p:nvSpPr>
            <p:cNvPr id="165988" name="Rectangle 98"/>
            <p:cNvSpPr>
              <a:spLocks noChangeArrowheads="1"/>
            </p:cNvSpPr>
            <p:nvPr/>
          </p:nvSpPr>
          <p:spPr bwMode="auto">
            <a:xfrm>
              <a:off x="3037" y="2998"/>
              <a:ext cx="61" cy="145"/>
            </a:xfrm>
            <a:prstGeom prst="rect">
              <a:avLst/>
            </a:prstGeom>
            <a:noFill/>
            <a:ln w="9525">
              <a:noFill/>
              <a:miter lim="800000"/>
              <a:headEnd/>
              <a:tailEnd/>
            </a:ln>
          </p:spPr>
          <p:txBody>
            <a:bodyPr wrap="none" lIns="0" tIns="0" rIns="0" bIns="0">
              <a:spAutoFit/>
            </a:bodyPr>
            <a:lstStyle/>
            <a:p>
              <a:r>
                <a:rPr lang="en-GB" sz="1500">
                  <a:solidFill>
                    <a:srgbClr val="000000"/>
                  </a:solidFill>
                  <a:latin typeface="Arial" pitchFamily="34" charset="0"/>
                </a:rPr>
                <a:t>s</a:t>
              </a:r>
              <a:endParaRPr lang="en-GB">
                <a:latin typeface="Times New Roman" pitchFamily="18" charset="0"/>
              </a:endParaRPr>
            </a:p>
          </p:txBody>
        </p:sp>
        <p:sp>
          <p:nvSpPr>
            <p:cNvPr id="165989" name="Rectangle 99"/>
            <p:cNvSpPr>
              <a:spLocks noChangeArrowheads="1"/>
            </p:cNvSpPr>
            <p:nvPr/>
          </p:nvSpPr>
          <p:spPr bwMode="auto">
            <a:xfrm>
              <a:off x="3098" y="2998"/>
              <a:ext cx="27" cy="145"/>
            </a:xfrm>
            <a:prstGeom prst="rect">
              <a:avLst/>
            </a:prstGeom>
            <a:noFill/>
            <a:ln w="9525">
              <a:noFill/>
              <a:miter lim="800000"/>
              <a:headEnd/>
              <a:tailEnd/>
            </a:ln>
          </p:spPr>
          <p:txBody>
            <a:bodyPr wrap="none" lIns="0" tIns="0" rIns="0" bIns="0">
              <a:spAutoFit/>
            </a:bodyPr>
            <a:lstStyle/>
            <a:p>
              <a:r>
                <a:rPr lang="en-GB" sz="1500">
                  <a:solidFill>
                    <a:srgbClr val="000000"/>
                  </a:solidFill>
                  <a:latin typeface="Arial" pitchFamily="34" charset="0"/>
                </a:rPr>
                <a:t>i</a:t>
              </a:r>
              <a:endParaRPr lang="en-GB">
                <a:latin typeface="Times New Roman" pitchFamily="18" charset="0"/>
              </a:endParaRPr>
            </a:p>
          </p:txBody>
        </p:sp>
        <p:sp>
          <p:nvSpPr>
            <p:cNvPr id="165990" name="Rectangle 100"/>
            <p:cNvSpPr>
              <a:spLocks noChangeArrowheads="1"/>
            </p:cNvSpPr>
            <p:nvPr/>
          </p:nvSpPr>
          <p:spPr bwMode="auto">
            <a:xfrm>
              <a:off x="3123" y="2998"/>
              <a:ext cx="61" cy="145"/>
            </a:xfrm>
            <a:prstGeom prst="rect">
              <a:avLst/>
            </a:prstGeom>
            <a:noFill/>
            <a:ln w="9525">
              <a:noFill/>
              <a:miter lim="800000"/>
              <a:headEnd/>
              <a:tailEnd/>
            </a:ln>
          </p:spPr>
          <p:txBody>
            <a:bodyPr wrap="none" lIns="0" tIns="0" rIns="0" bIns="0">
              <a:spAutoFit/>
            </a:bodyPr>
            <a:lstStyle/>
            <a:p>
              <a:r>
                <a:rPr lang="en-GB" sz="1500">
                  <a:solidFill>
                    <a:srgbClr val="000000"/>
                  </a:solidFill>
                  <a:latin typeface="Arial" pitchFamily="34" charset="0"/>
                </a:rPr>
                <a:t>z</a:t>
              </a:r>
              <a:endParaRPr lang="en-GB">
                <a:latin typeface="Times New Roman" pitchFamily="18" charset="0"/>
              </a:endParaRPr>
            </a:p>
          </p:txBody>
        </p:sp>
        <p:sp>
          <p:nvSpPr>
            <p:cNvPr id="165991" name="Rectangle 101"/>
            <p:cNvSpPr>
              <a:spLocks noChangeArrowheads="1"/>
            </p:cNvSpPr>
            <p:nvPr/>
          </p:nvSpPr>
          <p:spPr bwMode="auto">
            <a:xfrm>
              <a:off x="3184" y="2998"/>
              <a:ext cx="68" cy="145"/>
            </a:xfrm>
            <a:prstGeom prst="rect">
              <a:avLst/>
            </a:prstGeom>
            <a:noFill/>
            <a:ln w="9525">
              <a:noFill/>
              <a:miter lim="800000"/>
              <a:headEnd/>
              <a:tailEnd/>
            </a:ln>
          </p:spPr>
          <p:txBody>
            <a:bodyPr wrap="none" lIns="0" tIns="0" rIns="0" bIns="0">
              <a:spAutoFit/>
            </a:bodyPr>
            <a:lstStyle/>
            <a:p>
              <a:r>
                <a:rPr lang="en-GB" sz="1500">
                  <a:solidFill>
                    <a:srgbClr val="000000"/>
                  </a:solidFill>
                  <a:latin typeface="Arial" pitchFamily="34" charset="0"/>
                </a:rPr>
                <a:t>e</a:t>
              </a:r>
              <a:endParaRPr lang="en-GB">
                <a:latin typeface="Times New Roman" pitchFamily="18" charset="0"/>
              </a:endParaRPr>
            </a:p>
          </p:txBody>
        </p:sp>
        <p:sp>
          <p:nvSpPr>
            <p:cNvPr id="165992" name="Rectangle 102"/>
            <p:cNvSpPr>
              <a:spLocks noChangeArrowheads="1"/>
            </p:cNvSpPr>
            <p:nvPr/>
          </p:nvSpPr>
          <p:spPr bwMode="auto">
            <a:xfrm>
              <a:off x="3248" y="2998"/>
              <a:ext cx="33" cy="145"/>
            </a:xfrm>
            <a:prstGeom prst="rect">
              <a:avLst/>
            </a:prstGeom>
            <a:noFill/>
            <a:ln w="9525">
              <a:noFill/>
              <a:miter lim="800000"/>
              <a:headEnd/>
              <a:tailEnd/>
            </a:ln>
          </p:spPr>
          <p:txBody>
            <a:bodyPr wrap="none" lIns="0" tIns="0" rIns="0" bIns="0">
              <a:spAutoFit/>
            </a:bodyPr>
            <a:lstStyle/>
            <a:p>
              <a:r>
                <a:rPr lang="en-GB" sz="1500">
                  <a:solidFill>
                    <a:srgbClr val="000000"/>
                  </a:solidFill>
                  <a:latin typeface="Arial" pitchFamily="34" charset="0"/>
                </a:rPr>
                <a:t> </a:t>
              </a:r>
              <a:endParaRPr lang="en-GB">
                <a:latin typeface="Times New Roman" pitchFamily="18" charset="0"/>
              </a:endParaRPr>
            </a:p>
          </p:txBody>
        </p:sp>
        <p:sp>
          <p:nvSpPr>
            <p:cNvPr id="165993" name="Rectangle 103"/>
            <p:cNvSpPr>
              <a:spLocks noChangeArrowheads="1"/>
            </p:cNvSpPr>
            <p:nvPr/>
          </p:nvSpPr>
          <p:spPr bwMode="auto">
            <a:xfrm>
              <a:off x="3284" y="2998"/>
              <a:ext cx="40" cy="145"/>
            </a:xfrm>
            <a:prstGeom prst="rect">
              <a:avLst/>
            </a:prstGeom>
            <a:noFill/>
            <a:ln w="9525">
              <a:noFill/>
              <a:miter lim="800000"/>
              <a:headEnd/>
              <a:tailEnd/>
            </a:ln>
          </p:spPr>
          <p:txBody>
            <a:bodyPr wrap="none" lIns="0" tIns="0" rIns="0" bIns="0">
              <a:spAutoFit/>
            </a:bodyPr>
            <a:lstStyle/>
            <a:p>
              <a:r>
                <a:rPr lang="en-GB" sz="1500">
                  <a:solidFill>
                    <a:srgbClr val="000000"/>
                  </a:solidFill>
                  <a:latin typeface="Arial" pitchFamily="34" charset="0"/>
                </a:rPr>
                <a:t>(</a:t>
              </a:r>
              <a:endParaRPr lang="en-GB">
                <a:latin typeface="Times New Roman" pitchFamily="18" charset="0"/>
              </a:endParaRPr>
            </a:p>
          </p:txBody>
        </p:sp>
        <p:sp>
          <p:nvSpPr>
            <p:cNvPr id="165994" name="Rectangle 104"/>
            <p:cNvSpPr>
              <a:spLocks noChangeArrowheads="1"/>
            </p:cNvSpPr>
            <p:nvPr/>
          </p:nvSpPr>
          <p:spPr bwMode="auto">
            <a:xfrm>
              <a:off x="3324" y="2998"/>
              <a:ext cx="68" cy="145"/>
            </a:xfrm>
            <a:prstGeom prst="rect">
              <a:avLst/>
            </a:prstGeom>
            <a:noFill/>
            <a:ln w="9525">
              <a:noFill/>
              <a:miter lim="800000"/>
              <a:headEnd/>
              <a:tailEnd/>
            </a:ln>
          </p:spPr>
          <p:txBody>
            <a:bodyPr wrap="none" lIns="0" tIns="0" rIns="0" bIns="0">
              <a:spAutoFit/>
            </a:bodyPr>
            <a:lstStyle/>
            <a:p>
              <a:r>
                <a:rPr lang="en-GB" sz="1500">
                  <a:solidFill>
                    <a:srgbClr val="000000"/>
                  </a:solidFill>
                  <a:latin typeface="Arial" pitchFamily="34" charset="0"/>
                </a:rPr>
                <a:t>b</a:t>
              </a:r>
              <a:endParaRPr lang="en-GB">
                <a:latin typeface="Times New Roman" pitchFamily="18" charset="0"/>
              </a:endParaRPr>
            </a:p>
          </p:txBody>
        </p:sp>
        <p:sp>
          <p:nvSpPr>
            <p:cNvPr id="165995" name="Rectangle 105"/>
            <p:cNvSpPr>
              <a:spLocks noChangeArrowheads="1"/>
            </p:cNvSpPr>
            <p:nvPr/>
          </p:nvSpPr>
          <p:spPr bwMode="auto">
            <a:xfrm>
              <a:off x="3388" y="2998"/>
              <a:ext cx="61" cy="145"/>
            </a:xfrm>
            <a:prstGeom prst="rect">
              <a:avLst/>
            </a:prstGeom>
            <a:noFill/>
            <a:ln w="9525">
              <a:noFill/>
              <a:miter lim="800000"/>
              <a:headEnd/>
              <a:tailEnd/>
            </a:ln>
          </p:spPr>
          <p:txBody>
            <a:bodyPr wrap="none" lIns="0" tIns="0" rIns="0" bIns="0">
              <a:spAutoFit/>
            </a:bodyPr>
            <a:lstStyle/>
            <a:p>
              <a:r>
                <a:rPr lang="en-GB" sz="1500">
                  <a:solidFill>
                    <a:srgbClr val="000000"/>
                  </a:solidFill>
                  <a:latin typeface="Arial" pitchFamily="34" charset="0"/>
                </a:rPr>
                <a:t>y</a:t>
              </a:r>
              <a:endParaRPr lang="en-GB">
                <a:latin typeface="Times New Roman" pitchFamily="18" charset="0"/>
              </a:endParaRPr>
            </a:p>
          </p:txBody>
        </p:sp>
        <p:sp>
          <p:nvSpPr>
            <p:cNvPr id="165996" name="Rectangle 106"/>
            <p:cNvSpPr>
              <a:spLocks noChangeArrowheads="1"/>
            </p:cNvSpPr>
            <p:nvPr/>
          </p:nvSpPr>
          <p:spPr bwMode="auto">
            <a:xfrm>
              <a:off x="3449" y="2998"/>
              <a:ext cx="33" cy="145"/>
            </a:xfrm>
            <a:prstGeom prst="rect">
              <a:avLst/>
            </a:prstGeom>
            <a:noFill/>
            <a:ln w="9525">
              <a:noFill/>
              <a:miter lim="800000"/>
              <a:headEnd/>
              <a:tailEnd/>
            </a:ln>
          </p:spPr>
          <p:txBody>
            <a:bodyPr wrap="none" lIns="0" tIns="0" rIns="0" bIns="0">
              <a:spAutoFit/>
            </a:bodyPr>
            <a:lstStyle/>
            <a:p>
              <a:r>
                <a:rPr lang="en-GB" sz="1500">
                  <a:solidFill>
                    <a:srgbClr val="000000"/>
                  </a:solidFill>
                  <a:latin typeface="Arial" pitchFamily="34" charset="0"/>
                </a:rPr>
                <a:t>t</a:t>
              </a:r>
              <a:endParaRPr lang="en-GB">
                <a:latin typeface="Times New Roman" pitchFamily="18" charset="0"/>
              </a:endParaRPr>
            </a:p>
          </p:txBody>
        </p:sp>
        <p:sp>
          <p:nvSpPr>
            <p:cNvPr id="165997" name="Rectangle 107"/>
            <p:cNvSpPr>
              <a:spLocks noChangeArrowheads="1"/>
            </p:cNvSpPr>
            <p:nvPr/>
          </p:nvSpPr>
          <p:spPr bwMode="auto">
            <a:xfrm>
              <a:off x="3481" y="2998"/>
              <a:ext cx="68" cy="145"/>
            </a:xfrm>
            <a:prstGeom prst="rect">
              <a:avLst/>
            </a:prstGeom>
            <a:noFill/>
            <a:ln w="9525">
              <a:noFill/>
              <a:miter lim="800000"/>
              <a:headEnd/>
              <a:tailEnd/>
            </a:ln>
          </p:spPr>
          <p:txBody>
            <a:bodyPr wrap="none" lIns="0" tIns="0" rIns="0" bIns="0">
              <a:spAutoFit/>
            </a:bodyPr>
            <a:lstStyle/>
            <a:p>
              <a:r>
                <a:rPr lang="en-GB" sz="1500">
                  <a:solidFill>
                    <a:srgbClr val="000000"/>
                  </a:solidFill>
                  <a:latin typeface="Arial" pitchFamily="34" charset="0"/>
                </a:rPr>
                <a:t>e</a:t>
              </a:r>
              <a:endParaRPr lang="en-GB">
                <a:latin typeface="Times New Roman" pitchFamily="18" charset="0"/>
              </a:endParaRPr>
            </a:p>
          </p:txBody>
        </p:sp>
        <p:sp>
          <p:nvSpPr>
            <p:cNvPr id="165998" name="Rectangle 108"/>
            <p:cNvSpPr>
              <a:spLocks noChangeArrowheads="1"/>
            </p:cNvSpPr>
            <p:nvPr/>
          </p:nvSpPr>
          <p:spPr bwMode="auto">
            <a:xfrm>
              <a:off x="3549" y="2998"/>
              <a:ext cx="61" cy="145"/>
            </a:xfrm>
            <a:prstGeom prst="rect">
              <a:avLst/>
            </a:prstGeom>
            <a:noFill/>
            <a:ln w="9525">
              <a:noFill/>
              <a:miter lim="800000"/>
              <a:headEnd/>
              <a:tailEnd/>
            </a:ln>
          </p:spPr>
          <p:txBody>
            <a:bodyPr wrap="none" lIns="0" tIns="0" rIns="0" bIns="0">
              <a:spAutoFit/>
            </a:bodyPr>
            <a:lstStyle/>
            <a:p>
              <a:r>
                <a:rPr lang="en-GB" sz="1500">
                  <a:solidFill>
                    <a:srgbClr val="000000"/>
                  </a:solidFill>
                  <a:latin typeface="Arial" pitchFamily="34" charset="0"/>
                </a:rPr>
                <a:t>s</a:t>
              </a:r>
              <a:endParaRPr lang="en-GB">
                <a:latin typeface="Times New Roman" pitchFamily="18" charset="0"/>
              </a:endParaRPr>
            </a:p>
          </p:txBody>
        </p:sp>
        <p:sp>
          <p:nvSpPr>
            <p:cNvPr id="165999" name="Rectangle 109"/>
            <p:cNvSpPr>
              <a:spLocks noChangeArrowheads="1"/>
            </p:cNvSpPr>
            <p:nvPr/>
          </p:nvSpPr>
          <p:spPr bwMode="auto">
            <a:xfrm>
              <a:off x="3607" y="2998"/>
              <a:ext cx="40" cy="145"/>
            </a:xfrm>
            <a:prstGeom prst="rect">
              <a:avLst/>
            </a:prstGeom>
            <a:noFill/>
            <a:ln w="9525">
              <a:noFill/>
              <a:miter lim="800000"/>
              <a:headEnd/>
              <a:tailEnd/>
            </a:ln>
          </p:spPr>
          <p:txBody>
            <a:bodyPr wrap="none" lIns="0" tIns="0" rIns="0" bIns="0">
              <a:spAutoFit/>
            </a:bodyPr>
            <a:lstStyle/>
            <a:p>
              <a:r>
                <a:rPr lang="en-GB" sz="1500">
                  <a:solidFill>
                    <a:srgbClr val="000000"/>
                  </a:solidFill>
                  <a:latin typeface="Arial" pitchFamily="34" charset="0"/>
                </a:rPr>
                <a:t>)</a:t>
              </a:r>
              <a:endParaRPr lang="en-GB">
                <a:latin typeface="Times New Roman" pitchFamily="18" charset="0"/>
              </a:endParaRPr>
            </a:p>
          </p:txBody>
        </p:sp>
        <p:sp>
          <p:nvSpPr>
            <p:cNvPr id="166000" name="Freeform 110"/>
            <p:cNvSpPr>
              <a:spLocks/>
            </p:cNvSpPr>
            <p:nvPr/>
          </p:nvSpPr>
          <p:spPr bwMode="auto">
            <a:xfrm>
              <a:off x="1300" y="1846"/>
              <a:ext cx="57" cy="60"/>
            </a:xfrm>
            <a:custGeom>
              <a:avLst/>
              <a:gdLst>
                <a:gd name="T0" fmla="*/ 28 w 57"/>
                <a:gd name="T1" fmla="*/ 60 h 60"/>
                <a:gd name="T2" fmla="*/ 32 w 57"/>
                <a:gd name="T3" fmla="*/ 60 h 60"/>
                <a:gd name="T4" fmla="*/ 39 w 57"/>
                <a:gd name="T5" fmla="*/ 60 h 60"/>
                <a:gd name="T6" fmla="*/ 43 w 57"/>
                <a:gd name="T7" fmla="*/ 57 h 60"/>
                <a:gd name="T8" fmla="*/ 46 w 57"/>
                <a:gd name="T9" fmla="*/ 53 h 60"/>
                <a:gd name="T10" fmla="*/ 50 w 57"/>
                <a:gd name="T11" fmla="*/ 53 h 60"/>
                <a:gd name="T12" fmla="*/ 53 w 57"/>
                <a:gd name="T13" fmla="*/ 50 h 60"/>
                <a:gd name="T14" fmla="*/ 53 w 57"/>
                <a:gd name="T15" fmla="*/ 46 h 60"/>
                <a:gd name="T16" fmla="*/ 57 w 57"/>
                <a:gd name="T17" fmla="*/ 39 h 60"/>
                <a:gd name="T18" fmla="*/ 57 w 57"/>
                <a:gd name="T19" fmla="*/ 35 h 60"/>
                <a:gd name="T20" fmla="*/ 57 w 57"/>
                <a:gd name="T21" fmla="*/ 32 h 60"/>
                <a:gd name="T22" fmla="*/ 57 w 57"/>
                <a:gd name="T23" fmla="*/ 25 h 60"/>
                <a:gd name="T24" fmla="*/ 57 w 57"/>
                <a:gd name="T25" fmla="*/ 21 h 60"/>
                <a:gd name="T26" fmla="*/ 53 w 57"/>
                <a:gd name="T27" fmla="*/ 17 h 60"/>
                <a:gd name="T28" fmla="*/ 53 w 57"/>
                <a:gd name="T29" fmla="*/ 14 h 60"/>
                <a:gd name="T30" fmla="*/ 50 w 57"/>
                <a:gd name="T31" fmla="*/ 10 h 60"/>
                <a:gd name="T32" fmla="*/ 46 w 57"/>
                <a:gd name="T33" fmla="*/ 7 h 60"/>
                <a:gd name="T34" fmla="*/ 43 w 57"/>
                <a:gd name="T35" fmla="*/ 3 h 60"/>
                <a:gd name="T36" fmla="*/ 39 w 57"/>
                <a:gd name="T37" fmla="*/ 3 h 60"/>
                <a:gd name="T38" fmla="*/ 32 w 57"/>
                <a:gd name="T39" fmla="*/ 0 h 60"/>
                <a:gd name="T40" fmla="*/ 28 w 57"/>
                <a:gd name="T41" fmla="*/ 0 h 60"/>
                <a:gd name="T42" fmla="*/ 25 w 57"/>
                <a:gd name="T43" fmla="*/ 0 h 60"/>
                <a:gd name="T44" fmla="*/ 18 w 57"/>
                <a:gd name="T45" fmla="*/ 3 h 60"/>
                <a:gd name="T46" fmla="*/ 14 w 57"/>
                <a:gd name="T47" fmla="*/ 3 h 60"/>
                <a:gd name="T48" fmla="*/ 10 w 57"/>
                <a:gd name="T49" fmla="*/ 7 h 60"/>
                <a:gd name="T50" fmla="*/ 7 w 57"/>
                <a:gd name="T51" fmla="*/ 10 h 60"/>
                <a:gd name="T52" fmla="*/ 3 w 57"/>
                <a:gd name="T53" fmla="*/ 14 h 60"/>
                <a:gd name="T54" fmla="*/ 3 w 57"/>
                <a:gd name="T55" fmla="*/ 17 h 60"/>
                <a:gd name="T56" fmla="*/ 0 w 57"/>
                <a:gd name="T57" fmla="*/ 21 h 60"/>
                <a:gd name="T58" fmla="*/ 0 w 57"/>
                <a:gd name="T59" fmla="*/ 25 h 60"/>
                <a:gd name="T60" fmla="*/ 0 w 57"/>
                <a:gd name="T61" fmla="*/ 32 h 60"/>
                <a:gd name="T62" fmla="*/ 0 w 57"/>
                <a:gd name="T63" fmla="*/ 35 h 60"/>
                <a:gd name="T64" fmla="*/ 0 w 57"/>
                <a:gd name="T65" fmla="*/ 39 h 60"/>
                <a:gd name="T66" fmla="*/ 3 w 57"/>
                <a:gd name="T67" fmla="*/ 46 h 60"/>
                <a:gd name="T68" fmla="*/ 3 w 57"/>
                <a:gd name="T69" fmla="*/ 50 h 60"/>
                <a:gd name="T70" fmla="*/ 7 w 57"/>
                <a:gd name="T71" fmla="*/ 53 h 60"/>
                <a:gd name="T72" fmla="*/ 10 w 57"/>
                <a:gd name="T73" fmla="*/ 53 h 60"/>
                <a:gd name="T74" fmla="*/ 14 w 57"/>
                <a:gd name="T75" fmla="*/ 57 h 60"/>
                <a:gd name="T76" fmla="*/ 18 w 57"/>
                <a:gd name="T77" fmla="*/ 60 h 60"/>
                <a:gd name="T78" fmla="*/ 25 w 57"/>
                <a:gd name="T79" fmla="*/ 60 h 60"/>
                <a:gd name="T80" fmla="*/ 28 w 57"/>
                <a:gd name="T81" fmla="*/ 60 h 60"/>
                <a:gd name="T82" fmla="*/ 28 w 57"/>
                <a:gd name="T83" fmla="*/ 60 h 6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57"/>
                <a:gd name="T127" fmla="*/ 0 h 60"/>
                <a:gd name="T128" fmla="*/ 57 w 57"/>
                <a:gd name="T129" fmla="*/ 60 h 60"/>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57" h="60">
                  <a:moveTo>
                    <a:pt x="28" y="60"/>
                  </a:moveTo>
                  <a:lnTo>
                    <a:pt x="32" y="60"/>
                  </a:lnTo>
                  <a:lnTo>
                    <a:pt x="39" y="60"/>
                  </a:lnTo>
                  <a:lnTo>
                    <a:pt x="43" y="57"/>
                  </a:lnTo>
                  <a:lnTo>
                    <a:pt x="46" y="53"/>
                  </a:lnTo>
                  <a:lnTo>
                    <a:pt x="50" y="53"/>
                  </a:lnTo>
                  <a:lnTo>
                    <a:pt x="53" y="50"/>
                  </a:lnTo>
                  <a:lnTo>
                    <a:pt x="53" y="46"/>
                  </a:lnTo>
                  <a:lnTo>
                    <a:pt x="57" y="39"/>
                  </a:lnTo>
                  <a:lnTo>
                    <a:pt x="57" y="35"/>
                  </a:lnTo>
                  <a:lnTo>
                    <a:pt x="57" y="32"/>
                  </a:lnTo>
                  <a:lnTo>
                    <a:pt x="57" y="25"/>
                  </a:lnTo>
                  <a:lnTo>
                    <a:pt x="57" y="21"/>
                  </a:lnTo>
                  <a:lnTo>
                    <a:pt x="53" y="17"/>
                  </a:lnTo>
                  <a:lnTo>
                    <a:pt x="53" y="14"/>
                  </a:lnTo>
                  <a:lnTo>
                    <a:pt x="50" y="10"/>
                  </a:lnTo>
                  <a:lnTo>
                    <a:pt x="46" y="7"/>
                  </a:lnTo>
                  <a:lnTo>
                    <a:pt x="43" y="3"/>
                  </a:lnTo>
                  <a:lnTo>
                    <a:pt x="39" y="3"/>
                  </a:lnTo>
                  <a:lnTo>
                    <a:pt x="32" y="0"/>
                  </a:lnTo>
                  <a:lnTo>
                    <a:pt x="28" y="0"/>
                  </a:lnTo>
                  <a:lnTo>
                    <a:pt x="25" y="0"/>
                  </a:lnTo>
                  <a:lnTo>
                    <a:pt x="18" y="3"/>
                  </a:lnTo>
                  <a:lnTo>
                    <a:pt x="14" y="3"/>
                  </a:lnTo>
                  <a:lnTo>
                    <a:pt x="10" y="7"/>
                  </a:lnTo>
                  <a:lnTo>
                    <a:pt x="7" y="10"/>
                  </a:lnTo>
                  <a:lnTo>
                    <a:pt x="3" y="14"/>
                  </a:lnTo>
                  <a:lnTo>
                    <a:pt x="3" y="17"/>
                  </a:lnTo>
                  <a:lnTo>
                    <a:pt x="0" y="21"/>
                  </a:lnTo>
                  <a:lnTo>
                    <a:pt x="0" y="25"/>
                  </a:lnTo>
                  <a:lnTo>
                    <a:pt x="0" y="32"/>
                  </a:lnTo>
                  <a:lnTo>
                    <a:pt x="0" y="35"/>
                  </a:lnTo>
                  <a:lnTo>
                    <a:pt x="0" y="39"/>
                  </a:lnTo>
                  <a:lnTo>
                    <a:pt x="3" y="46"/>
                  </a:lnTo>
                  <a:lnTo>
                    <a:pt x="3" y="50"/>
                  </a:lnTo>
                  <a:lnTo>
                    <a:pt x="7" y="53"/>
                  </a:lnTo>
                  <a:lnTo>
                    <a:pt x="10" y="53"/>
                  </a:lnTo>
                  <a:lnTo>
                    <a:pt x="14" y="57"/>
                  </a:lnTo>
                  <a:lnTo>
                    <a:pt x="18" y="60"/>
                  </a:lnTo>
                  <a:lnTo>
                    <a:pt x="25" y="60"/>
                  </a:lnTo>
                  <a:lnTo>
                    <a:pt x="28" y="60"/>
                  </a:lnTo>
                  <a:close/>
                </a:path>
              </a:pathLst>
            </a:custGeom>
            <a:solidFill>
              <a:srgbClr val="000000"/>
            </a:solidFill>
            <a:ln w="9525">
              <a:noFill/>
              <a:round/>
              <a:headEnd/>
              <a:tailEnd/>
            </a:ln>
          </p:spPr>
          <p:txBody>
            <a:bodyPr/>
            <a:lstStyle/>
            <a:p>
              <a:endParaRPr lang="en-US"/>
            </a:p>
          </p:txBody>
        </p:sp>
        <p:sp>
          <p:nvSpPr>
            <p:cNvPr id="166001" name="Freeform 111"/>
            <p:cNvSpPr>
              <a:spLocks/>
            </p:cNvSpPr>
            <p:nvPr/>
          </p:nvSpPr>
          <p:spPr bwMode="auto">
            <a:xfrm>
              <a:off x="4334" y="3238"/>
              <a:ext cx="57" cy="58"/>
            </a:xfrm>
            <a:custGeom>
              <a:avLst/>
              <a:gdLst>
                <a:gd name="T0" fmla="*/ 25 w 57"/>
                <a:gd name="T1" fmla="*/ 58 h 58"/>
                <a:gd name="T2" fmla="*/ 32 w 57"/>
                <a:gd name="T3" fmla="*/ 58 h 58"/>
                <a:gd name="T4" fmla="*/ 36 w 57"/>
                <a:gd name="T5" fmla="*/ 58 h 58"/>
                <a:gd name="T6" fmla="*/ 43 w 57"/>
                <a:gd name="T7" fmla="*/ 54 h 58"/>
                <a:gd name="T8" fmla="*/ 46 w 57"/>
                <a:gd name="T9" fmla="*/ 54 h 58"/>
                <a:gd name="T10" fmla="*/ 50 w 57"/>
                <a:gd name="T11" fmla="*/ 50 h 58"/>
                <a:gd name="T12" fmla="*/ 53 w 57"/>
                <a:gd name="T13" fmla="*/ 47 h 58"/>
                <a:gd name="T14" fmla="*/ 53 w 57"/>
                <a:gd name="T15" fmla="*/ 43 h 58"/>
                <a:gd name="T16" fmla="*/ 57 w 57"/>
                <a:gd name="T17" fmla="*/ 40 h 58"/>
                <a:gd name="T18" fmla="*/ 57 w 57"/>
                <a:gd name="T19" fmla="*/ 33 h 58"/>
                <a:gd name="T20" fmla="*/ 57 w 57"/>
                <a:gd name="T21" fmla="*/ 29 h 58"/>
                <a:gd name="T22" fmla="*/ 57 w 57"/>
                <a:gd name="T23" fmla="*/ 25 h 58"/>
                <a:gd name="T24" fmla="*/ 57 w 57"/>
                <a:gd name="T25" fmla="*/ 18 h 58"/>
                <a:gd name="T26" fmla="*/ 53 w 57"/>
                <a:gd name="T27" fmla="*/ 15 h 58"/>
                <a:gd name="T28" fmla="*/ 53 w 57"/>
                <a:gd name="T29" fmla="*/ 11 h 58"/>
                <a:gd name="T30" fmla="*/ 50 w 57"/>
                <a:gd name="T31" fmla="*/ 7 h 58"/>
                <a:gd name="T32" fmla="*/ 46 w 57"/>
                <a:gd name="T33" fmla="*/ 4 h 58"/>
                <a:gd name="T34" fmla="*/ 43 w 57"/>
                <a:gd name="T35" fmla="*/ 4 h 58"/>
                <a:gd name="T36" fmla="*/ 36 w 57"/>
                <a:gd name="T37" fmla="*/ 0 h 58"/>
                <a:gd name="T38" fmla="*/ 32 w 57"/>
                <a:gd name="T39" fmla="*/ 0 h 58"/>
                <a:gd name="T40" fmla="*/ 28 w 57"/>
                <a:gd name="T41" fmla="*/ 0 h 58"/>
                <a:gd name="T42" fmla="*/ 21 w 57"/>
                <a:gd name="T43" fmla="*/ 0 h 58"/>
                <a:gd name="T44" fmla="*/ 18 w 57"/>
                <a:gd name="T45" fmla="*/ 0 h 58"/>
                <a:gd name="T46" fmla="*/ 14 w 57"/>
                <a:gd name="T47" fmla="*/ 4 h 58"/>
                <a:gd name="T48" fmla="*/ 10 w 57"/>
                <a:gd name="T49" fmla="*/ 4 h 58"/>
                <a:gd name="T50" fmla="*/ 7 w 57"/>
                <a:gd name="T51" fmla="*/ 7 h 58"/>
                <a:gd name="T52" fmla="*/ 3 w 57"/>
                <a:gd name="T53" fmla="*/ 11 h 58"/>
                <a:gd name="T54" fmla="*/ 0 w 57"/>
                <a:gd name="T55" fmla="*/ 15 h 58"/>
                <a:gd name="T56" fmla="*/ 0 w 57"/>
                <a:gd name="T57" fmla="*/ 18 h 58"/>
                <a:gd name="T58" fmla="*/ 0 w 57"/>
                <a:gd name="T59" fmla="*/ 25 h 58"/>
                <a:gd name="T60" fmla="*/ 0 w 57"/>
                <a:gd name="T61" fmla="*/ 29 h 58"/>
                <a:gd name="T62" fmla="*/ 0 w 57"/>
                <a:gd name="T63" fmla="*/ 33 h 58"/>
                <a:gd name="T64" fmla="*/ 0 w 57"/>
                <a:gd name="T65" fmla="*/ 40 h 58"/>
                <a:gd name="T66" fmla="*/ 0 w 57"/>
                <a:gd name="T67" fmla="*/ 43 h 58"/>
                <a:gd name="T68" fmla="*/ 3 w 57"/>
                <a:gd name="T69" fmla="*/ 47 h 58"/>
                <a:gd name="T70" fmla="*/ 7 w 57"/>
                <a:gd name="T71" fmla="*/ 50 h 58"/>
                <a:gd name="T72" fmla="*/ 10 w 57"/>
                <a:gd name="T73" fmla="*/ 54 h 58"/>
                <a:gd name="T74" fmla="*/ 14 w 57"/>
                <a:gd name="T75" fmla="*/ 54 h 58"/>
                <a:gd name="T76" fmla="*/ 18 w 57"/>
                <a:gd name="T77" fmla="*/ 58 h 58"/>
                <a:gd name="T78" fmla="*/ 21 w 57"/>
                <a:gd name="T79" fmla="*/ 58 h 58"/>
                <a:gd name="T80" fmla="*/ 28 w 57"/>
                <a:gd name="T81" fmla="*/ 58 h 58"/>
                <a:gd name="T82" fmla="*/ 28 w 57"/>
                <a:gd name="T83" fmla="*/ 58 h 58"/>
                <a:gd name="T84" fmla="*/ 25 w 57"/>
                <a:gd name="T85" fmla="*/ 58 h 58"/>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57"/>
                <a:gd name="T130" fmla="*/ 0 h 58"/>
                <a:gd name="T131" fmla="*/ 57 w 57"/>
                <a:gd name="T132" fmla="*/ 58 h 58"/>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57" h="58">
                  <a:moveTo>
                    <a:pt x="25" y="58"/>
                  </a:moveTo>
                  <a:lnTo>
                    <a:pt x="32" y="58"/>
                  </a:lnTo>
                  <a:lnTo>
                    <a:pt x="36" y="58"/>
                  </a:lnTo>
                  <a:lnTo>
                    <a:pt x="43" y="54"/>
                  </a:lnTo>
                  <a:lnTo>
                    <a:pt x="46" y="54"/>
                  </a:lnTo>
                  <a:lnTo>
                    <a:pt x="50" y="50"/>
                  </a:lnTo>
                  <a:lnTo>
                    <a:pt x="53" y="47"/>
                  </a:lnTo>
                  <a:lnTo>
                    <a:pt x="53" y="43"/>
                  </a:lnTo>
                  <a:lnTo>
                    <a:pt x="57" y="40"/>
                  </a:lnTo>
                  <a:lnTo>
                    <a:pt x="57" y="33"/>
                  </a:lnTo>
                  <a:lnTo>
                    <a:pt x="57" y="29"/>
                  </a:lnTo>
                  <a:lnTo>
                    <a:pt x="57" y="25"/>
                  </a:lnTo>
                  <a:lnTo>
                    <a:pt x="57" y="18"/>
                  </a:lnTo>
                  <a:lnTo>
                    <a:pt x="53" y="15"/>
                  </a:lnTo>
                  <a:lnTo>
                    <a:pt x="53" y="11"/>
                  </a:lnTo>
                  <a:lnTo>
                    <a:pt x="50" y="7"/>
                  </a:lnTo>
                  <a:lnTo>
                    <a:pt x="46" y="4"/>
                  </a:lnTo>
                  <a:lnTo>
                    <a:pt x="43" y="4"/>
                  </a:lnTo>
                  <a:lnTo>
                    <a:pt x="36" y="0"/>
                  </a:lnTo>
                  <a:lnTo>
                    <a:pt x="32" y="0"/>
                  </a:lnTo>
                  <a:lnTo>
                    <a:pt x="28" y="0"/>
                  </a:lnTo>
                  <a:lnTo>
                    <a:pt x="21" y="0"/>
                  </a:lnTo>
                  <a:lnTo>
                    <a:pt x="18" y="0"/>
                  </a:lnTo>
                  <a:lnTo>
                    <a:pt x="14" y="4"/>
                  </a:lnTo>
                  <a:lnTo>
                    <a:pt x="10" y="4"/>
                  </a:lnTo>
                  <a:lnTo>
                    <a:pt x="7" y="7"/>
                  </a:lnTo>
                  <a:lnTo>
                    <a:pt x="3" y="11"/>
                  </a:lnTo>
                  <a:lnTo>
                    <a:pt x="0" y="15"/>
                  </a:lnTo>
                  <a:lnTo>
                    <a:pt x="0" y="18"/>
                  </a:lnTo>
                  <a:lnTo>
                    <a:pt x="0" y="25"/>
                  </a:lnTo>
                  <a:lnTo>
                    <a:pt x="0" y="29"/>
                  </a:lnTo>
                  <a:lnTo>
                    <a:pt x="0" y="33"/>
                  </a:lnTo>
                  <a:lnTo>
                    <a:pt x="0" y="40"/>
                  </a:lnTo>
                  <a:lnTo>
                    <a:pt x="0" y="43"/>
                  </a:lnTo>
                  <a:lnTo>
                    <a:pt x="3" y="47"/>
                  </a:lnTo>
                  <a:lnTo>
                    <a:pt x="7" y="50"/>
                  </a:lnTo>
                  <a:lnTo>
                    <a:pt x="10" y="54"/>
                  </a:lnTo>
                  <a:lnTo>
                    <a:pt x="14" y="54"/>
                  </a:lnTo>
                  <a:lnTo>
                    <a:pt x="18" y="58"/>
                  </a:lnTo>
                  <a:lnTo>
                    <a:pt x="21" y="58"/>
                  </a:lnTo>
                  <a:lnTo>
                    <a:pt x="28" y="58"/>
                  </a:lnTo>
                  <a:lnTo>
                    <a:pt x="25" y="58"/>
                  </a:lnTo>
                  <a:close/>
                </a:path>
              </a:pathLst>
            </a:custGeom>
            <a:solidFill>
              <a:srgbClr val="000000"/>
            </a:solidFill>
            <a:ln w="9525">
              <a:noFill/>
              <a:round/>
              <a:headEnd/>
              <a:tailEnd/>
            </a:ln>
          </p:spPr>
          <p:txBody>
            <a:bodyPr/>
            <a:lstStyle/>
            <a:p>
              <a:endParaRPr lang="en-US"/>
            </a:p>
          </p:txBody>
        </p:sp>
        <p:sp>
          <p:nvSpPr>
            <p:cNvPr id="166002" name="Freeform 112"/>
            <p:cNvSpPr>
              <a:spLocks/>
            </p:cNvSpPr>
            <p:nvPr/>
          </p:nvSpPr>
          <p:spPr bwMode="auto">
            <a:xfrm>
              <a:off x="1328" y="1874"/>
              <a:ext cx="2458" cy="476"/>
            </a:xfrm>
            <a:custGeom>
              <a:avLst/>
              <a:gdLst>
                <a:gd name="T0" fmla="*/ 0 w 2458"/>
                <a:gd name="T1" fmla="*/ 0 h 476"/>
                <a:gd name="T2" fmla="*/ 1229 w 2458"/>
                <a:gd name="T3" fmla="*/ 333 h 476"/>
                <a:gd name="T4" fmla="*/ 2458 w 2458"/>
                <a:gd name="T5" fmla="*/ 476 h 476"/>
                <a:gd name="T6" fmla="*/ 0 60000 65536"/>
                <a:gd name="T7" fmla="*/ 0 60000 65536"/>
                <a:gd name="T8" fmla="*/ 0 60000 65536"/>
                <a:gd name="T9" fmla="*/ 0 w 2458"/>
                <a:gd name="T10" fmla="*/ 0 h 476"/>
                <a:gd name="T11" fmla="*/ 2458 w 2458"/>
                <a:gd name="T12" fmla="*/ 476 h 476"/>
              </a:gdLst>
              <a:ahLst/>
              <a:cxnLst>
                <a:cxn ang="T6">
                  <a:pos x="T0" y="T1"/>
                </a:cxn>
                <a:cxn ang="T7">
                  <a:pos x="T2" y="T3"/>
                </a:cxn>
                <a:cxn ang="T8">
                  <a:pos x="T4" y="T5"/>
                </a:cxn>
              </a:cxnLst>
              <a:rect l="T9" t="T10" r="T11" b="T12"/>
              <a:pathLst>
                <a:path w="2458" h="476">
                  <a:moveTo>
                    <a:pt x="0" y="0"/>
                  </a:moveTo>
                  <a:lnTo>
                    <a:pt x="1229" y="333"/>
                  </a:lnTo>
                  <a:lnTo>
                    <a:pt x="2458" y="476"/>
                  </a:lnTo>
                </a:path>
              </a:pathLst>
            </a:custGeom>
            <a:noFill/>
            <a:ln w="22225">
              <a:solidFill>
                <a:srgbClr val="000000"/>
              </a:solidFill>
              <a:prstDash val="solid"/>
              <a:round/>
              <a:headEnd/>
              <a:tailEnd/>
            </a:ln>
          </p:spPr>
          <p:txBody>
            <a:bodyPr/>
            <a:lstStyle/>
            <a:p>
              <a:endParaRPr lang="en-US"/>
            </a:p>
          </p:txBody>
        </p:sp>
        <p:sp>
          <p:nvSpPr>
            <p:cNvPr id="166003" name="Freeform 113"/>
            <p:cNvSpPr>
              <a:spLocks/>
            </p:cNvSpPr>
            <p:nvPr/>
          </p:nvSpPr>
          <p:spPr bwMode="auto">
            <a:xfrm>
              <a:off x="1328" y="2465"/>
              <a:ext cx="3686" cy="183"/>
            </a:xfrm>
            <a:custGeom>
              <a:avLst/>
              <a:gdLst>
                <a:gd name="T0" fmla="*/ 3686 w 3686"/>
                <a:gd name="T1" fmla="*/ 183 h 183"/>
                <a:gd name="T2" fmla="*/ 2458 w 3686"/>
                <a:gd name="T3" fmla="*/ 183 h 183"/>
                <a:gd name="T4" fmla="*/ 1229 w 3686"/>
                <a:gd name="T5" fmla="*/ 140 h 183"/>
                <a:gd name="T6" fmla="*/ 0 w 3686"/>
                <a:gd name="T7" fmla="*/ 0 h 183"/>
                <a:gd name="T8" fmla="*/ 0 60000 65536"/>
                <a:gd name="T9" fmla="*/ 0 60000 65536"/>
                <a:gd name="T10" fmla="*/ 0 60000 65536"/>
                <a:gd name="T11" fmla="*/ 0 60000 65536"/>
                <a:gd name="T12" fmla="*/ 0 w 3686"/>
                <a:gd name="T13" fmla="*/ 0 h 183"/>
                <a:gd name="T14" fmla="*/ 3686 w 3686"/>
                <a:gd name="T15" fmla="*/ 183 h 183"/>
              </a:gdLst>
              <a:ahLst/>
              <a:cxnLst>
                <a:cxn ang="T8">
                  <a:pos x="T0" y="T1"/>
                </a:cxn>
                <a:cxn ang="T9">
                  <a:pos x="T2" y="T3"/>
                </a:cxn>
                <a:cxn ang="T10">
                  <a:pos x="T4" y="T5"/>
                </a:cxn>
                <a:cxn ang="T11">
                  <a:pos x="T6" y="T7"/>
                </a:cxn>
              </a:cxnLst>
              <a:rect l="T12" t="T13" r="T14" b="T15"/>
              <a:pathLst>
                <a:path w="3686" h="183">
                  <a:moveTo>
                    <a:pt x="3686" y="183"/>
                  </a:moveTo>
                  <a:lnTo>
                    <a:pt x="2458" y="183"/>
                  </a:lnTo>
                  <a:lnTo>
                    <a:pt x="1229" y="140"/>
                  </a:lnTo>
                  <a:lnTo>
                    <a:pt x="0" y="0"/>
                  </a:lnTo>
                </a:path>
              </a:pathLst>
            </a:custGeom>
            <a:noFill/>
            <a:ln w="22225">
              <a:solidFill>
                <a:srgbClr val="000000"/>
              </a:solidFill>
              <a:prstDash val="solid"/>
              <a:round/>
              <a:headEnd/>
              <a:tailEnd/>
            </a:ln>
          </p:spPr>
          <p:txBody>
            <a:bodyPr/>
            <a:lstStyle/>
            <a:p>
              <a:endParaRPr lang="en-US"/>
            </a:p>
          </p:txBody>
        </p:sp>
        <p:sp>
          <p:nvSpPr>
            <p:cNvPr id="166004" name="Freeform 114"/>
            <p:cNvSpPr>
              <a:spLocks/>
            </p:cNvSpPr>
            <p:nvPr/>
          </p:nvSpPr>
          <p:spPr bwMode="auto">
            <a:xfrm>
              <a:off x="2528" y="2179"/>
              <a:ext cx="58" cy="60"/>
            </a:xfrm>
            <a:custGeom>
              <a:avLst/>
              <a:gdLst>
                <a:gd name="T0" fmla="*/ 29 w 58"/>
                <a:gd name="T1" fmla="*/ 57 h 60"/>
                <a:gd name="T2" fmla="*/ 33 w 58"/>
                <a:gd name="T3" fmla="*/ 60 h 60"/>
                <a:gd name="T4" fmla="*/ 40 w 58"/>
                <a:gd name="T5" fmla="*/ 57 h 60"/>
                <a:gd name="T6" fmla="*/ 43 w 58"/>
                <a:gd name="T7" fmla="*/ 57 h 60"/>
                <a:gd name="T8" fmla="*/ 47 w 58"/>
                <a:gd name="T9" fmla="*/ 53 h 60"/>
                <a:gd name="T10" fmla="*/ 50 w 58"/>
                <a:gd name="T11" fmla="*/ 50 h 60"/>
                <a:gd name="T12" fmla="*/ 54 w 58"/>
                <a:gd name="T13" fmla="*/ 46 h 60"/>
                <a:gd name="T14" fmla="*/ 54 w 58"/>
                <a:gd name="T15" fmla="*/ 42 h 60"/>
                <a:gd name="T16" fmla="*/ 58 w 58"/>
                <a:gd name="T17" fmla="*/ 39 h 60"/>
                <a:gd name="T18" fmla="*/ 58 w 58"/>
                <a:gd name="T19" fmla="*/ 35 h 60"/>
                <a:gd name="T20" fmla="*/ 58 w 58"/>
                <a:gd name="T21" fmla="*/ 28 h 60"/>
                <a:gd name="T22" fmla="*/ 58 w 58"/>
                <a:gd name="T23" fmla="*/ 25 h 60"/>
                <a:gd name="T24" fmla="*/ 58 w 58"/>
                <a:gd name="T25" fmla="*/ 21 h 60"/>
                <a:gd name="T26" fmla="*/ 54 w 58"/>
                <a:gd name="T27" fmla="*/ 17 h 60"/>
                <a:gd name="T28" fmla="*/ 54 w 58"/>
                <a:gd name="T29" fmla="*/ 10 h 60"/>
                <a:gd name="T30" fmla="*/ 50 w 58"/>
                <a:gd name="T31" fmla="*/ 10 h 60"/>
                <a:gd name="T32" fmla="*/ 47 w 58"/>
                <a:gd name="T33" fmla="*/ 7 h 60"/>
                <a:gd name="T34" fmla="*/ 43 w 58"/>
                <a:gd name="T35" fmla="*/ 3 h 60"/>
                <a:gd name="T36" fmla="*/ 40 w 58"/>
                <a:gd name="T37" fmla="*/ 0 h 60"/>
                <a:gd name="T38" fmla="*/ 33 w 58"/>
                <a:gd name="T39" fmla="*/ 0 h 60"/>
                <a:gd name="T40" fmla="*/ 29 w 58"/>
                <a:gd name="T41" fmla="*/ 0 h 60"/>
                <a:gd name="T42" fmla="*/ 25 w 58"/>
                <a:gd name="T43" fmla="*/ 0 h 60"/>
                <a:gd name="T44" fmla="*/ 18 w 58"/>
                <a:gd name="T45" fmla="*/ 0 h 60"/>
                <a:gd name="T46" fmla="*/ 15 w 58"/>
                <a:gd name="T47" fmla="*/ 3 h 60"/>
                <a:gd name="T48" fmla="*/ 11 w 58"/>
                <a:gd name="T49" fmla="*/ 7 h 60"/>
                <a:gd name="T50" fmla="*/ 7 w 58"/>
                <a:gd name="T51" fmla="*/ 10 h 60"/>
                <a:gd name="T52" fmla="*/ 4 w 58"/>
                <a:gd name="T53" fmla="*/ 10 h 60"/>
                <a:gd name="T54" fmla="*/ 4 w 58"/>
                <a:gd name="T55" fmla="*/ 17 h 60"/>
                <a:gd name="T56" fmla="*/ 0 w 58"/>
                <a:gd name="T57" fmla="*/ 21 h 60"/>
                <a:gd name="T58" fmla="*/ 0 w 58"/>
                <a:gd name="T59" fmla="*/ 25 h 60"/>
                <a:gd name="T60" fmla="*/ 0 w 58"/>
                <a:gd name="T61" fmla="*/ 28 h 60"/>
                <a:gd name="T62" fmla="*/ 0 w 58"/>
                <a:gd name="T63" fmla="*/ 35 h 60"/>
                <a:gd name="T64" fmla="*/ 0 w 58"/>
                <a:gd name="T65" fmla="*/ 39 h 60"/>
                <a:gd name="T66" fmla="*/ 4 w 58"/>
                <a:gd name="T67" fmla="*/ 42 h 60"/>
                <a:gd name="T68" fmla="*/ 4 w 58"/>
                <a:gd name="T69" fmla="*/ 46 h 60"/>
                <a:gd name="T70" fmla="*/ 7 w 58"/>
                <a:gd name="T71" fmla="*/ 50 h 60"/>
                <a:gd name="T72" fmla="*/ 11 w 58"/>
                <a:gd name="T73" fmla="*/ 53 h 60"/>
                <a:gd name="T74" fmla="*/ 15 w 58"/>
                <a:gd name="T75" fmla="*/ 57 h 60"/>
                <a:gd name="T76" fmla="*/ 18 w 58"/>
                <a:gd name="T77" fmla="*/ 57 h 60"/>
                <a:gd name="T78" fmla="*/ 25 w 58"/>
                <a:gd name="T79" fmla="*/ 60 h 60"/>
                <a:gd name="T80" fmla="*/ 29 w 58"/>
                <a:gd name="T81" fmla="*/ 60 h 60"/>
                <a:gd name="T82" fmla="*/ 29 w 58"/>
                <a:gd name="T83" fmla="*/ 60 h 60"/>
                <a:gd name="T84" fmla="*/ 29 w 58"/>
                <a:gd name="T85" fmla="*/ 57 h 6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58"/>
                <a:gd name="T130" fmla="*/ 0 h 60"/>
                <a:gd name="T131" fmla="*/ 58 w 58"/>
                <a:gd name="T132" fmla="*/ 60 h 60"/>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58" h="60">
                  <a:moveTo>
                    <a:pt x="29" y="57"/>
                  </a:moveTo>
                  <a:lnTo>
                    <a:pt x="33" y="60"/>
                  </a:lnTo>
                  <a:lnTo>
                    <a:pt x="40" y="57"/>
                  </a:lnTo>
                  <a:lnTo>
                    <a:pt x="43" y="57"/>
                  </a:lnTo>
                  <a:lnTo>
                    <a:pt x="47" y="53"/>
                  </a:lnTo>
                  <a:lnTo>
                    <a:pt x="50" y="50"/>
                  </a:lnTo>
                  <a:lnTo>
                    <a:pt x="54" y="46"/>
                  </a:lnTo>
                  <a:lnTo>
                    <a:pt x="54" y="42"/>
                  </a:lnTo>
                  <a:lnTo>
                    <a:pt x="58" y="39"/>
                  </a:lnTo>
                  <a:lnTo>
                    <a:pt x="58" y="35"/>
                  </a:lnTo>
                  <a:lnTo>
                    <a:pt x="58" y="28"/>
                  </a:lnTo>
                  <a:lnTo>
                    <a:pt x="58" y="25"/>
                  </a:lnTo>
                  <a:lnTo>
                    <a:pt x="58" y="21"/>
                  </a:lnTo>
                  <a:lnTo>
                    <a:pt x="54" y="17"/>
                  </a:lnTo>
                  <a:lnTo>
                    <a:pt x="54" y="10"/>
                  </a:lnTo>
                  <a:lnTo>
                    <a:pt x="50" y="10"/>
                  </a:lnTo>
                  <a:lnTo>
                    <a:pt x="47" y="7"/>
                  </a:lnTo>
                  <a:lnTo>
                    <a:pt x="43" y="3"/>
                  </a:lnTo>
                  <a:lnTo>
                    <a:pt x="40" y="0"/>
                  </a:lnTo>
                  <a:lnTo>
                    <a:pt x="33" y="0"/>
                  </a:lnTo>
                  <a:lnTo>
                    <a:pt x="29" y="0"/>
                  </a:lnTo>
                  <a:lnTo>
                    <a:pt x="25" y="0"/>
                  </a:lnTo>
                  <a:lnTo>
                    <a:pt x="18" y="0"/>
                  </a:lnTo>
                  <a:lnTo>
                    <a:pt x="15" y="3"/>
                  </a:lnTo>
                  <a:lnTo>
                    <a:pt x="11" y="7"/>
                  </a:lnTo>
                  <a:lnTo>
                    <a:pt x="7" y="10"/>
                  </a:lnTo>
                  <a:lnTo>
                    <a:pt x="4" y="10"/>
                  </a:lnTo>
                  <a:lnTo>
                    <a:pt x="4" y="17"/>
                  </a:lnTo>
                  <a:lnTo>
                    <a:pt x="0" y="21"/>
                  </a:lnTo>
                  <a:lnTo>
                    <a:pt x="0" y="25"/>
                  </a:lnTo>
                  <a:lnTo>
                    <a:pt x="0" y="28"/>
                  </a:lnTo>
                  <a:lnTo>
                    <a:pt x="0" y="35"/>
                  </a:lnTo>
                  <a:lnTo>
                    <a:pt x="0" y="39"/>
                  </a:lnTo>
                  <a:lnTo>
                    <a:pt x="4" y="42"/>
                  </a:lnTo>
                  <a:lnTo>
                    <a:pt x="4" y="46"/>
                  </a:lnTo>
                  <a:lnTo>
                    <a:pt x="7" y="50"/>
                  </a:lnTo>
                  <a:lnTo>
                    <a:pt x="11" y="53"/>
                  </a:lnTo>
                  <a:lnTo>
                    <a:pt x="15" y="57"/>
                  </a:lnTo>
                  <a:lnTo>
                    <a:pt x="18" y="57"/>
                  </a:lnTo>
                  <a:lnTo>
                    <a:pt x="25" y="60"/>
                  </a:lnTo>
                  <a:lnTo>
                    <a:pt x="29" y="60"/>
                  </a:lnTo>
                  <a:lnTo>
                    <a:pt x="29" y="57"/>
                  </a:lnTo>
                  <a:close/>
                </a:path>
              </a:pathLst>
            </a:custGeom>
            <a:solidFill>
              <a:srgbClr val="000000"/>
            </a:solidFill>
            <a:ln w="9525">
              <a:noFill/>
              <a:round/>
              <a:headEnd/>
              <a:tailEnd/>
            </a:ln>
          </p:spPr>
          <p:txBody>
            <a:bodyPr/>
            <a:lstStyle/>
            <a:p>
              <a:endParaRPr lang="en-US"/>
            </a:p>
          </p:txBody>
        </p:sp>
        <p:sp>
          <p:nvSpPr>
            <p:cNvPr id="166005" name="Freeform 115"/>
            <p:cNvSpPr>
              <a:spLocks/>
            </p:cNvSpPr>
            <p:nvPr/>
          </p:nvSpPr>
          <p:spPr bwMode="auto">
            <a:xfrm>
              <a:off x="3757" y="2322"/>
              <a:ext cx="61" cy="57"/>
            </a:xfrm>
            <a:custGeom>
              <a:avLst/>
              <a:gdLst>
                <a:gd name="T0" fmla="*/ 29 w 61"/>
                <a:gd name="T1" fmla="*/ 57 h 57"/>
                <a:gd name="T2" fmla="*/ 36 w 61"/>
                <a:gd name="T3" fmla="*/ 57 h 57"/>
                <a:gd name="T4" fmla="*/ 39 w 61"/>
                <a:gd name="T5" fmla="*/ 57 h 57"/>
                <a:gd name="T6" fmla="*/ 43 w 61"/>
                <a:gd name="T7" fmla="*/ 53 h 57"/>
                <a:gd name="T8" fmla="*/ 47 w 61"/>
                <a:gd name="T9" fmla="*/ 53 h 57"/>
                <a:gd name="T10" fmla="*/ 50 w 61"/>
                <a:gd name="T11" fmla="*/ 50 h 57"/>
                <a:gd name="T12" fmla="*/ 54 w 61"/>
                <a:gd name="T13" fmla="*/ 46 h 57"/>
                <a:gd name="T14" fmla="*/ 57 w 61"/>
                <a:gd name="T15" fmla="*/ 43 h 57"/>
                <a:gd name="T16" fmla="*/ 57 w 61"/>
                <a:gd name="T17" fmla="*/ 39 h 57"/>
                <a:gd name="T18" fmla="*/ 57 w 61"/>
                <a:gd name="T19" fmla="*/ 32 h 57"/>
                <a:gd name="T20" fmla="*/ 61 w 61"/>
                <a:gd name="T21" fmla="*/ 28 h 57"/>
                <a:gd name="T22" fmla="*/ 57 w 61"/>
                <a:gd name="T23" fmla="*/ 25 h 57"/>
                <a:gd name="T24" fmla="*/ 57 w 61"/>
                <a:gd name="T25" fmla="*/ 18 h 57"/>
                <a:gd name="T26" fmla="*/ 57 w 61"/>
                <a:gd name="T27" fmla="*/ 14 h 57"/>
                <a:gd name="T28" fmla="*/ 54 w 61"/>
                <a:gd name="T29" fmla="*/ 10 h 57"/>
                <a:gd name="T30" fmla="*/ 50 w 61"/>
                <a:gd name="T31" fmla="*/ 7 h 57"/>
                <a:gd name="T32" fmla="*/ 47 w 61"/>
                <a:gd name="T33" fmla="*/ 3 h 57"/>
                <a:gd name="T34" fmla="*/ 43 w 61"/>
                <a:gd name="T35" fmla="*/ 3 h 57"/>
                <a:gd name="T36" fmla="*/ 39 w 61"/>
                <a:gd name="T37" fmla="*/ 0 h 57"/>
                <a:gd name="T38" fmla="*/ 36 w 61"/>
                <a:gd name="T39" fmla="*/ 0 h 57"/>
                <a:gd name="T40" fmla="*/ 29 w 61"/>
                <a:gd name="T41" fmla="*/ 0 h 57"/>
                <a:gd name="T42" fmla="*/ 25 w 61"/>
                <a:gd name="T43" fmla="*/ 0 h 57"/>
                <a:gd name="T44" fmla="*/ 22 w 61"/>
                <a:gd name="T45" fmla="*/ 0 h 57"/>
                <a:gd name="T46" fmla="*/ 14 w 61"/>
                <a:gd name="T47" fmla="*/ 3 h 57"/>
                <a:gd name="T48" fmla="*/ 11 w 61"/>
                <a:gd name="T49" fmla="*/ 3 h 57"/>
                <a:gd name="T50" fmla="*/ 7 w 61"/>
                <a:gd name="T51" fmla="*/ 7 h 57"/>
                <a:gd name="T52" fmla="*/ 4 w 61"/>
                <a:gd name="T53" fmla="*/ 10 h 57"/>
                <a:gd name="T54" fmla="*/ 4 w 61"/>
                <a:gd name="T55" fmla="*/ 14 h 57"/>
                <a:gd name="T56" fmla="*/ 0 w 61"/>
                <a:gd name="T57" fmla="*/ 18 h 57"/>
                <a:gd name="T58" fmla="*/ 0 w 61"/>
                <a:gd name="T59" fmla="*/ 25 h 57"/>
                <a:gd name="T60" fmla="*/ 0 w 61"/>
                <a:gd name="T61" fmla="*/ 28 h 57"/>
                <a:gd name="T62" fmla="*/ 0 w 61"/>
                <a:gd name="T63" fmla="*/ 32 h 57"/>
                <a:gd name="T64" fmla="*/ 0 w 61"/>
                <a:gd name="T65" fmla="*/ 39 h 57"/>
                <a:gd name="T66" fmla="*/ 4 w 61"/>
                <a:gd name="T67" fmla="*/ 43 h 57"/>
                <a:gd name="T68" fmla="*/ 4 w 61"/>
                <a:gd name="T69" fmla="*/ 46 h 57"/>
                <a:gd name="T70" fmla="*/ 7 w 61"/>
                <a:gd name="T71" fmla="*/ 50 h 57"/>
                <a:gd name="T72" fmla="*/ 11 w 61"/>
                <a:gd name="T73" fmla="*/ 53 h 57"/>
                <a:gd name="T74" fmla="*/ 14 w 61"/>
                <a:gd name="T75" fmla="*/ 53 h 57"/>
                <a:gd name="T76" fmla="*/ 22 w 61"/>
                <a:gd name="T77" fmla="*/ 57 h 57"/>
                <a:gd name="T78" fmla="*/ 25 w 61"/>
                <a:gd name="T79" fmla="*/ 57 h 57"/>
                <a:gd name="T80" fmla="*/ 29 w 61"/>
                <a:gd name="T81" fmla="*/ 57 h 57"/>
                <a:gd name="T82" fmla="*/ 29 w 61"/>
                <a:gd name="T83" fmla="*/ 57 h 57"/>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61"/>
                <a:gd name="T127" fmla="*/ 0 h 57"/>
                <a:gd name="T128" fmla="*/ 61 w 61"/>
                <a:gd name="T129" fmla="*/ 57 h 57"/>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61" h="57">
                  <a:moveTo>
                    <a:pt x="29" y="57"/>
                  </a:moveTo>
                  <a:lnTo>
                    <a:pt x="36" y="57"/>
                  </a:lnTo>
                  <a:lnTo>
                    <a:pt x="39" y="57"/>
                  </a:lnTo>
                  <a:lnTo>
                    <a:pt x="43" y="53"/>
                  </a:lnTo>
                  <a:lnTo>
                    <a:pt x="47" y="53"/>
                  </a:lnTo>
                  <a:lnTo>
                    <a:pt x="50" y="50"/>
                  </a:lnTo>
                  <a:lnTo>
                    <a:pt x="54" y="46"/>
                  </a:lnTo>
                  <a:lnTo>
                    <a:pt x="57" y="43"/>
                  </a:lnTo>
                  <a:lnTo>
                    <a:pt x="57" y="39"/>
                  </a:lnTo>
                  <a:lnTo>
                    <a:pt x="57" y="32"/>
                  </a:lnTo>
                  <a:lnTo>
                    <a:pt x="61" y="28"/>
                  </a:lnTo>
                  <a:lnTo>
                    <a:pt x="57" y="25"/>
                  </a:lnTo>
                  <a:lnTo>
                    <a:pt x="57" y="18"/>
                  </a:lnTo>
                  <a:lnTo>
                    <a:pt x="57" y="14"/>
                  </a:lnTo>
                  <a:lnTo>
                    <a:pt x="54" y="10"/>
                  </a:lnTo>
                  <a:lnTo>
                    <a:pt x="50" y="7"/>
                  </a:lnTo>
                  <a:lnTo>
                    <a:pt x="47" y="3"/>
                  </a:lnTo>
                  <a:lnTo>
                    <a:pt x="43" y="3"/>
                  </a:lnTo>
                  <a:lnTo>
                    <a:pt x="39" y="0"/>
                  </a:lnTo>
                  <a:lnTo>
                    <a:pt x="36" y="0"/>
                  </a:lnTo>
                  <a:lnTo>
                    <a:pt x="29" y="0"/>
                  </a:lnTo>
                  <a:lnTo>
                    <a:pt x="25" y="0"/>
                  </a:lnTo>
                  <a:lnTo>
                    <a:pt x="22" y="0"/>
                  </a:lnTo>
                  <a:lnTo>
                    <a:pt x="14" y="3"/>
                  </a:lnTo>
                  <a:lnTo>
                    <a:pt x="11" y="3"/>
                  </a:lnTo>
                  <a:lnTo>
                    <a:pt x="7" y="7"/>
                  </a:lnTo>
                  <a:lnTo>
                    <a:pt x="4" y="10"/>
                  </a:lnTo>
                  <a:lnTo>
                    <a:pt x="4" y="14"/>
                  </a:lnTo>
                  <a:lnTo>
                    <a:pt x="0" y="18"/>
                  </a:lnTo>
                  <a:lnTo>
                    <a:pt x="0" y="25"/>
                  </a:lnTo>
                  <a:lnTo>
                    <a:pt x="0" y="28"/>
                  </a:lnTo>
                  <a:lnTo>
                    <a:pt x="0" y="32"/>
                  </a:lnTo>
                  <a:lnTo>
                    <a:pt x="0" y="39"/>
                  </a:lnTo>
                  <a:lnTo>
                    <a:pt x="4" y="43"/>
                  </a:lnTo>
                  <a:lnTo>
                    <a:pt x="4" y="46"/>
                  </a:lnTo>
                  <a:lnTo>
                    <a:pt x="7" y="50"/>
                  </a:lnTo>
                  <a:lnTo>
                    <a:pt x="11" y="53"/>
                  </a:lnTo>
                  <a:lnTo>
                    <a:pt x="14" y="53"/>
                  </a:lnTo>
                  <a:lnTo>
                    <a:pt x="22" y="57"/>
                  </a:lnTo>
                  <a:lnTo>
                    <a:pt x="25" y="57"/>
                  </a:lnTo>
                  <a:lnTo>
                    <a:pt x="29" y="57"/>
                  </a:lnTo>
                  <a:close/>
                </a:path>
              </a:pathLst>
            </a:custGeom>
            <a:solidFill>
              <a:srgbClr val="000000"/>
            </a:solidFill>
            <a:ln w="9525">
              <a:noFill/>
              <a:round/>
              <a:headEnd/>
              <a:tailEnd/>
            </a:ln>
          </p:spPr>
          <p:txBody>
            <a:bodyPr/>
            <a:lstStyle/>
            <a:p>
              <a:endParaRPr lang="en-US"/>
            </a:p>
          </p:txBody>
        </p:sp>
        <p:sp>
          <p:nvSpPr>
            <p:cNvPr id="166006" name="Freeform 116"/>
            <p:cNvSpPr>
              <a:spLocks/>
            </p:cNvSpPr>
            <p:nvPr/>
          </p:nvSpPr>
          <p:spPr bwMode="auto">
            <a:xfrm>
              <a:off x="4986" y="2297"/>
              <a:ext cx="57" cy="61"/>
            </a:xfrm>
            <a:custGeom>
              <a:avLst/>
              <a:gdLst>
                <a:gd name="T0" fmla="*/ 28 w 57"/>
                <a:gd name="T1" fmla="*/ 57 h 61"/>
                <a:gd name="T2" fmla="*/ 32 w 57"/>
                <a:gd name="T3" fmla="*/ 61 h 61"/>
                <a:gd name="T4" fmla="*/ 39 w 57"/>
                <a:gd name="T5" fmla="*/ 57 h 61"/>
                <a:gd name="T6" fmla="*/ 43 w 57"/>
                <a:gd name="T7" fmla="*/ 57 h 61"/>
                <a:gd name="T8" fmla="*/ 46 w 57"/>
                <a:gd name="T9" fmla="*/ 53 h 61"/>
                <a:gd name="T10" fmla="*/ 50 w 57"/>
                <a:gd name="T11" fmla="*/ 50 h 61"/>
                <a:gd name="T12" fmla="*/ 53 w 57"/>
                <a:gd name="T13" fmla="*/ 46 h 61"/>
                <a:gd name="T14" fmla="*/ 57 w 57"/>
                <a:gd name="T15" fmla="*/ 43 h 61"/>
                <a:gd name="T16" fmla="*/ 57 w 57"/>
                <a:gd name="T17" fmla="*/ 39 h 61"/>
                <a:gd name="T18" fmla="*/ 57 w 57"/>
                <a:gd name="T19" fmla="*/ 35 h 61"/>
                <a:gd name="T20" fmla="*/ 57 w 57"/>
                <a:gd name="T21" fmla="*/ 28 h 61"/>
                <a:gd name="T22" fmla="*/ 57 w 57"/>
                <a:gd name="T23" fmla="*/ 25 h 61"/>
                <a:gd name="T24" fmla="*/ 57 w 57"/>
                <a:gd name="T25" fmla="*/ 21 h 61"/>
                <a:gd name="T26" fmla="*/ 57 w 57"/>
                <a:gd name="T27" fmla="*/ 18 h 61"/>
                <a:gd name="T28" fmla="*/ 53 w 57"/>
                <a:gd name="T29" fmla="*/ 14 h 61"/>
                <a:gd name="T30" fmla="*/ 50 w 57"/>
                <a:gd name="T31" fmla="*/ 10 h 61"/>
                <a:gd name="T32" fmla="*/ 46 w 57"/>
                <a:gd name="T33" fmla="*/ 7 h 61"/>
                <a:gd name="T34" fmla="*/ 43 w 57"/>
                <a:gd name="T35" fmla="*/ 3 h 61"/>
                <a:gd name="T36" fmla="*/ 39 w 57"/>
                <a:gd name="T37" fmla="*/ 3 h 61"/>
                <a:gd name="T38" fmla="*/ 32 w 57"/>
                <a:gd name="T39" fmla="*/ 0 h 61"/>
                <a:gd name="T40" fmla="*/ 28 w 57"/>
                <a:gd name="T41" fmla="*/ 0 h 61"/>
                <a:gd name="T42" fmla="*/ 25 w 57"/>
                <a:gd name="T43" fmla="*/ 0 h 61"/>
                <a:gd name="T44" fmla="*/ 21 w 57"/>
                <a:gd name="T45" fmla="*/ 3 h 61"/>
                <a:gd name="T46" fmla="*/ 14 w 57"/>
                <a:gd name="T47" fmla="*/ 3 h 61"/>
                <a:gd name="T48" fmla="*/ 10 w 57"/>
                <a:gd name="T49" fmla="*/ 7 h 61"/>
                <a:gd name="T50" fmla="*/ 7 w 57"/>
                <a:gd name="T51" fmla="*/ 10 h 61"/>
                <a:gd name="T52" fmla="*/ 3 w 57"/>
                <a:gd name="T53" fmla="*/ 14 h 61"/>
                <a:gd name="T54" fmla="*/ 3 w 57"/>
                <a:gd name="T55" fmla="*/ 18 h 61"/>
                <a:gd name="T56" fmla="*/ 0 w 57"/>
                <a:gd name="T57" fmla="*/ 21 h 61"/>
                <a:gd name="T58" fmla="*/ 0 w 57"/>
                <a:gd name="T59" fmla="*/ 25 h 61"/>
                <a:gd name="T60" fmla="*/ 0 w 57"/>
                <a:gd name="T61" fmla="*/ 28 h 61"/>
                <a:gd name="T62" fmla="*/ 0 w 57"/>
                <a:gd name="T63" fmla="*/ 35 h 61"/>
                <a:gd name="T64" fmla="*/ 0 w 57"/>
                <a:gd name="T65" fmla="*/ 39 h 61"/>
                <a:gd name="T66" fmla="*/ 3 w 57"/>
                <a:gd name="T67" fmla="*/ 43 h 61"/>
                <a:gd name="T68" fmla="*/ 3 w 57"/>
                <a:gd name="T69" fmla="*/ 46 h 61"/>
                <a:gd name="T70" fmla="*/ 7 w 57"/>
                <a:gd name="T71" fmla="*/ 50 h 61"/>
                <a:gd name="T72" fmla="*/ 10 w 57"/>
                <a:gd name="T73" fmla="*/ 53 h 61"/>
                <a:gd name="T74" fmla="*/ 14 w 57"/>
                <a:gd name="T75" fmla="*/ 57 h 61"/>
                <a:gd name="T76" fmla="*/ 21 w 57"/>
                <a:gd name="T77" fmla="*/ 57 h 61"/>
                <a:gd name="T78" fmla="*/ 25 w 57"/>
                <a:gd name="T79" fmla="*/ 61 h 61"/>
                <a:gd name="T80" fmla="*/ 28 w 57"/>
                <a:gd name="T81" fmla="*/ 61 h 61"/>
                <a:gd name="T82" fmla="*/ 28 w 57"/>
                <a:gd name="T83" fmla="*/ 61 h 61"/>
                <a:gd name="T84" fmla="*/ 28 w 57"/>
                <a:gd name="T85" fmla="*/ 57 h 61"/>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57"/>
                <a:gd name="T130" fmla="*/ 0 h 61"/>
                <a:gd name="T131" fmla="*/ 57 w 57"/>
                <a:gd name="T132" fmla="*/ 61 h 61"/>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57" h="61">
                  <a:moveTo>
                    <a:pt x="28" y="57"/>
                  </a:moveTo>
                  <a:lnTo>
                    <a:pt x="32" y="61"/>
                  </a:lnTo>
                  <a:lnTo>
                    <a:pt x="39" y="57"/>
                  </a:lnTo>
                  <a:lnTo>
                    <a:pt x="43" y="57"/>
                  </a:lnTo>
                  <a:lnTo>
                    <a:pt x="46" y="53"/>
                  </a:lnTo>
                  <a:lnTo>
                    <a:pt x="50" y="50"/>
                  </a:lnTo>
                  <a:lnTo>
                    <a:pt x="53" y="46"/>
                  </a:lnTo>
                  <a:lnTo>
                    <a:pt x="57" y="43"/>
                  </a:lnTo>
                  <a:lnTo>
                    <a:pt x="57" y="39"/>
                  </a:lnTo>
                  <a:lnTo>
                    <a:pt x="57" y="35"/>
                  </a:lnTo>
                  <a:lnTo>
                    <a:pt x="57" y="28"/>
                  </a:lnTo>
                  <a:lnTo>
                    <a:pt x="57" y="25"/>
                  </a:lnTo>
                  <a:lnTo>
                    <a:pt x="57" y="21"/>
                  </a:lnTo>
                  <a:lnTo>
                    <a:pt x="57" y="18"/>
                  </a:lnTo>
                  <a:lnTo>
                    <a:pt x="53" y="14"/>
                  </a:lnTo>
                  <a:lnTo>
                    <a:pt x="50" y="10"/>
                  </a:lnTo>
                  <a:lnTo>
                    <a:pt x="46" y="7"/>
                  </a:lnTo>
                  <a:lnTo>
                    <a:pt x="43" y="3"/>
                  </a:lnTo>
                  <a:lnTo>
                    <a:pt x="39" y="3"/>
                  </a:lnTo>
                  <a:lnTo>
                    <a:pt x="32" y="0"/>
                  </a:lnTo>
                  <a:lnTo>
                    <a:pt x="28" y="0"/>
                  </a:lnTo>
                  <a:lnTo>
                    <a:pt x="25" y="0"/>
                  </a:lnTo>
                  <a:lnTo>
                    <a:pt x="21" y="3"/>
                  </a:lnTo>
                  <a:lnTo>
                    <a:pt x="14" y="3"/>
                  </a:lnTo>
                  <a:lnTo>
                    <a:pt x="10" y="7"/>
                  </a:lnTo>
                  <a:lnTo>
                    <a:pt x="7" y="10"/>
                  </a:lnTo>
                  <a:lnTo>
                    <a:pt x="3" y="14"/>
                  </a:lnTo>
                  <a:lnTo>
                    <a:pt x="3" y="18"/>
                  </a:lnTo>
                  <a:lnTo>
                    <a:pt x="0" y="21"/>
                  </a:lnTo>
                  <a:lnTo>
                    <a:pt x="0" y="25"/>
                  </a:lnTo>
                  <a:lnTo>
                    <a:pt x="0" y="28"/>
                  </a:lnTo>
                  <a:lnTo>
                    <a:pt x="0" y="35"/>
                  </a:lnTo>
                  <a:lnTo>
                    <a:pt x="0" y="39"/>
                  </a:lnTo>
                  <a:lnTo>
                    <a:pt x="3" y="43"/>
                  </a:lnTo>
                  <a:lnTo>
                    <a:pt x="3" y="46"/>
                  </a:lnTo>
                  <a:lnTo>
                    <a:pt x="7" y="50"/>
                  </a:lnTo>
                  <a:lnTo>
                    <a:pt x="10" y="53"/>
                  </a:lnTo>
                  <a:lnTo>
                    <a:pt x="14" y="57"/>
                  </a:lnTo>
                  <a:lnTo>
                    <a:pt x="21" y="57"/>
                  </a:lnTo>
                  <a:lnTo>
                    <a:pt x="25" y="61"/>
                  </a:lnTo>
                  <a:lnTo>
                    <a:pt x="28" y="61"/>
                  </a:lnTo>
                  <a:lnTo>
                    <a:pt x="28" y="57"/>
                  </a:lnTo>
                  <a:close/>
                </a:path>
              </a:pathLst>
            </a:custGeom>
            <a:solidFill>
              <a:srgbClr val="000000"/>
            </a:solidFill>
            <a:ln w="9525">
              <a:noFill/>
              <a:round/>
              <a:headEnd/>
              <a:tailEnd/>
            </a:ln>
          </p:spPr>
          <p:txBody>
            <a:bodyPr/>
            <a:lstStyle/>
            <a:p>
              <a:endParaRPr lang="en-US"/>
            </a:p>
          </p:txBody>
        </p:sp>
        <p:sp>
          <p:nvSpPr>
            <p:cNvPr id="166007" name="Freeform 117"/>
            <p:cNvSpPr>
              <a:spLocks/>
            </p:cNvSpPr>
            <p:nvPr/>
          </p:nvSpPr>
          <p:spPr bwMode="auto">
            <a:xfrm>
              <a:off x="1285" y="2422"/>
              <a:ext cx="86" cy="86"/>
            </a:xfrm>
            <a:custGeom>
              <a:avLst/>
              <a:gdLst>
                <a:gd name="T0" fmla="*/ 43 w 86"/>
                <a:gd name="T1" fmla="*/ 0 h 86"/>
                <a:gd name="T2" fmla="*/ 0 w 86"/>
                <a:gd name="T3" fmla="*/ 43 h 86"/>
                <a:gd name="T4" fmla="*/ 43 w 86"/>
                <a:gd name="T5" fmla="*/ 86 h 86"/>
                <a:gd name="T6" fmla="*/ 86 w 86"/>
                <a:gd name="T7" fmla="*/ 43 h 86"/>
                <a:gd name="T8" fmla="*/ 43 w 86"/>
                <a:gd name="T9" fmla="*/ 0 h 86"/>
                <a:gd name="T10" fmla="*/ 43 w 86"/>
                <a:gd name="T11" fmla="*/ 0 h 86"/>
                <a:gd name="T12" fmla="*/ 0 60000 65536"/>
                <a:gd name="T13" fmla="*/ 0 60000 65536"/>
                <a:gd name="T14" fmla="*/ 0 60000 65536"/>
                <a:gd name="T15" fmla="*/ 0 60000 65536"/>
                <a:gd name="T16" fmla="*/ 0 60000 65536"/>
                <a:gd name="T17" fmla="*/ 0 60000 65536"/>
                <a:gd name="T18" fmla="*/ 0 w 86"/>
                <a:gd name="T19" fmla="*/ 0 h 86"/>
                <a:gd name="T20" fmla="*/ 86 w 86"/>
                <a:gd name="T21" fmla="*/ 86 h 86"/>
              </a:gdLst>
              <a:ahLst/>
              <a:cxnLst>
                <a:cxn ang="T12">
                  <a:pos x="T0" y="T1"/>
                </a:cxn>
                <a:cxn ang="T13">
                  <a:pos x="T2" y="T3"/>
                </a:cxn>
                <a:cxn ang="T14">
                  <a:pos x="T4" y="T5"/>
                </a:cxn>
                <a:cxn ang="T15">
                  <a:pos x="T6" y="T7"/>
                </a:cxn>
                <a:cxn ang="T16">
                  <a:pos x="T8" y="T9"/>
                </a:cxn>
                <a:cxn ang="T17">
                  <a:pos x="T10" y="T11"/>
                </a:cxn>
              </a:cxnLst>
              <a:rect l="T18" t="T19" r="T20" b="T21"/>
              <a:pathLst>
                <a:path w="86" h="86">
                  <a:moveTo>
                    <a:pt x="43" y="0"/>
                  </a:moveTo>
                  <a:lnTo>
                    <a:pt x="0" y="43"/>
                  </a:lnTo>
                  <a:lnTo>
                    <a:pt x="43" y="86"/>
                  </a:lnTo>
                  <a:lnTo>
                    <a:pt x="86" y="43"/>
                  </a:lnTo>
                  <a:lnTo>
                    <a:pt x="43" y="0"/>
                  </a:lnTo>
                  <a:close/>
                </a:path>
              </a:pathLst>
            </a:custGeom>
            <a:solidFill>
              <a:srgbClr val="000000"/>
            </a:solidFill>
            <a:ln w="9525">
              <a:noFill/>
              <a:round/>
              <a:headEnd/>
              <a:tailEnd/>
            </a:ln>
          </p:spPr>
          <p:txBody>
            <a:bodyPr/>
            <a:lstStyle/>
            <a:p>
              <a:endParaRPr lang="en-US"/>
            </a:p>
          </p:txBody>
        </p:sp>
        <p:sp>
          <p:nvSpPr>
            <p:cNvPr id="166008" name="Freeform 118"/>
            <p:cNvSpPr>
              <a:spLocks/>
            </p:cNvSpPr>
            <p:nvPr/>
          </p:nvSpPr>
          <p:spPr bwMode="auto">
            <a:xfrm>
              <a:off x="4319" y="3571"/>
              <a:ext cx="86" cy="86"/>
            </a:xfrm>
            <a:custGeom>
              <a:avLst/>
              <a:gdLst>
                <a:gd name="T0" fmla="*/ 40 w 86"/>
                <a:gd name="T1" fmla="*/ 0 h 86"/>
                <a:gd name="T2" fmla="*/ 0 w 86"/>
                <a:gd name="T3" fmla="*/ 43 h 86"/>
                <a:gd name="T4" fmla="*/ 43 w 86"/>
                <a:gd name="T5" fmla="*/ 86 h 86"/>
                <a:gd name="T6" fmla="*/ 86 w 86"/>
                <a:gd name="T7" fmla="*/ 43 h 86"/>
                <a:gd name="T8" fmla="*/ 43 w 86"/>
                <a:gd name="T9" fmla="*/ 4 h 86"/>
                <a:gd name="T10" fmla="*/ 43 w 86"/>
                <a:gd name="T11" fmla="*/ 4 h 86"/>
                <a:gd name="T12" fmla="*/ 40 w 86"/>
                <a:gd name="T13" fmla="*/ 0 h 86"/>
                <a:gd name="T14" fmla="*/ 0 60000 65536"/>
                <a:gd name="T15" fmla="*/ 0 60000 65536"/>
                <a:gd name="T16" fmla="*/ 0 60000 65536"/>
                <a:gd name="T17" fmla="*/ 0 60000 65536"/>
                <a:gd name="T18" fmla="*/ 0 60000 65536"/>
                <a:gd name="T19" fmla="*/ 0 60000 65536"/>
                <a:gd name="T20" fmla="*/ 0 60000 65536"/>
                <a:gd name="T21" fmla="*/ 0 w 86"/>
                <a:gd name="T22" fmla="*/ 0 h 86"/>
                <a:gd name="T23" fmla="*/ 86 w 86"/>
                <a:gd name="T24" fmla="*/ 86 h 8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6" h="86">
                  <a:moveTo>
                    <a:pt x="40" y="0"/>
                  </a:moveTo>
                  <a:lnTo>
                    <a:pt x="0" y="43"/>
                  </a:lnTo>
                  <a:lnTo>
                    <a:pt x="43" y="86"/>
                  </a:lnTo>
                  <a:lnTo>
                    <a:pt x="86" y="43"/>
                  </a:lnTo>
                  <a:lnTo>
                    <a:pt x="43" y="4"/>
                  </a:lnTo>
                  <a:lnTo>
                    <a:pt x="40" y="0"/>
                  </a:lnTo>
                  <a:close/>
                </a:path>
              </a:pathLst>
            </a:custGeom>
            <a:solidFill>
              <a:srgbClr val="000000"/>
            </a:solidFill>
            <a:ln w="9525">
              <a:noFill/>
              <a:round/>
              <a:headEnd/>
              <a:tailEnd/>
            </a:ln>
          </p:spPr>
          <p:txBody>
            <a:bodyPr/>
            <a:lstStyle/>
            <a:p>
              <a:endParaRPr lang="en-US"/>
            </a:p>
          </p:txBody>
        </p:sp>
        <p:sp>
          <p:nvSpPr>
            <p:cNvPr id="166009" name="Freeform 119"/>
            <p:cNvSpPr>
              <a:spLocks/>
            </p:cNvSpPr>
            <p:nvPr/>
          </p:nvSpPr>
          <p:spPr bwMode="auto">
            <a:xfrm>
              <a:off x="2514" y="2562"/>
              <a:ext cx="86" cy="86"/>
            </a:xfrm>
            <a:custGeom>
              <a:avLst/>
              <a:gdLst>
                <a:gd name="T0" fmla="*/ 43 w 86"/>
                <a:gd name="T1" fmla="*/ 0 h 86"/>
                <a:gd name="T2" fmla="*/ 0 w 86"/>
                <a:gd name="T3" fmla="*/ 43 h 86"/>
                <a:gd name="T4" fmla="*/ 43 w 86"/>
                <a:gd name="T5" fmla="*/ 86 h 86"/>
                <a:gd name="T6" fmla="*/ 86 w 86"/>
                <a:gd name="T7" fmla="*/ 43 h 86"/>
                <a:gd name="T8" fmla="*/ 43 w 86"/>
                <a:gd name="T9" fmla="*/ 3 h 86"/>
                <a:gd name="T10" fmla="*/ 43 w 86"/>
                <a:gd name="T11" fmla="*/ 3 h 86"/>
                <a:gd name="T12" fmla="*/ 43 w 86"/>
                <a:gd name="T13" fmla="*/ 0 h 86"/>
                <a:gd name="T14" fmla="*/ 0 60000 65536"/>
                <a:gd name="T15" fmla="*/ 0 60000 65536"/>
                <a:gd name="T16" fmla="*/ 0 60000 65536"/>
                <a:gd name="T17" fmla="*/ 0 60000 65536"/>
                <a:gd name="T18" fmla="*/ 0 60000 65536"/>
                <a:gd name="T19" fmla="*/ 0 60000 65536"/>
                <a:gd name="T20" fmla="*/ 0 60000 65536"/>
                <a:gd name="T21" fmla="*/ 0 w 86"/>
                <a:gd name="T22" fmla="*/ 0 h 86"/>
                <a:gd name="T23" fmla="*/ 86 w 86"/>
                <a:gd name="T24" fmla="*/ 86 h 8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6" h="86">
                  <a:moveTo>
                    <a:pt x="43" y="0"/>
                  </a:moveTo>
                  <a:lnTo>
                    <a:pt x="0" y="43"/>
                  </a:lnTo>
                  <a:lnTo>
                    <a:pt x="43" y="86"/>
                  </a:lnTo>
                  <a:lnTo>
                    <a:pt x="86" y="43"/>
                  </a:lnTo>
                  <a:lnTo>
                    <a:pt x="43" y="3"/>
                  </a:lnTo>
                  <a:lnTo>
                    <a:pt x="43" y="0"/>
                  </a:lnTo>
                  <a:close/>
                </a:path>
              </a:pathLst>
            </a:custGeom>
            <a:solidFill>
              <a:srgbClr val="000000"/>
            </a:solidFill>
            <a:ln w="9525">
              <a:noFill/>
              <a:round/>
              <a:headEnd/>
              <a:tailEnd/>
            </a:ln>
          </p:spPr>
          <p:txBody>
            <a:bodyPr/>
            <a:lstStyle/>
            <a:p>
              <a:endParaRPr lang="en-US"/>
            </a:p>
          </p:txBody>
        </p:sp>
        <p:sp>
          <p:nvSpPr>
            <p:cNvPr id="166010" name="Freeform 120"/>
            <p:cNvSpPr>
              <a:spLocks/>
            </p:cNvSpPr>
            <p:nvPr/>
          </p:nvSpPr>
          <p:spPr bwMode="auto">
            <a:xfrm>
              <a:off x="3743" y="2605"/>
              <a:ext cx="86" cy="86"/>
            </a:xfrm>
            <a:custGeom>
              <a:avLst/>
              <a:gdLst>
                <a:gd name="T0" fmla="*/ 43 w 86"/>
                <a:gd name="T1" fmla="*/ 0 h 86"/>
                <a:gd name="T2" fmla="*/ 0 w 86"/>
                <a:gd name="T3" fmla="*/ 46 h 86"/>
                <a:gd name="T4" fmla="*/ 43 w 86"/>
                <a:gd name="T5" fmla="*/ 86 h 86"/>
                <a:gd name="T6" fmla="*/ 86 w 86"/>
                <a:gd name="T7" fmla="*/ 46 h 86"/>
                <a:gd name="T8" fmla="*/ 43 w 86"/>
                <a:gd name="T9" fmla="*/ 3 h 86"/>
                <a:gd name="T10" fmla="*/ 43 w 86"/>
                <a:gd name="T11" fmla="*/ 3 h 86"/>
                <a:gd name="T12" fmla="*/ 43 w 86"/>
                <a:gd name="T13" fmla="*/ 0 h 86"/>
                <a:gd name="T14" fmla="*/ 0 60000 65536"/>
                <a:gd name="T15" fmla="*/ 0 60000 65536"/>
                <a:gd name="T16" fmla="*/ 0 60000 65536"/>
                <a:gd name="T17" fmla="*/ 0 60000 65536"/>
                <a:gd name="T18" fmla="*/ 0 60000 65536"/>
                <a:gd name="T19" fmla="*/ 0 60000 65536"/>
                <a:gd name="T20" fmla="*/ 0 60000 65536"/>
                <a:gd name="T21" fmla="*/ 0 w 86"/>
                <a:gd name="T22" fmla="*/ 0 h 86"/>
                <a:gd name="T23" fmla="*/ 86 w 86"/>
                <a:gd name="T24" fmla="*/ 86 h 8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6" h="86">
                  <a:moveTo>
                    <a:pt x="43" y="0"/>
                  </a:moveTo>
                  <a:lnTo>
                    <a:pt x="0" y="46"/>
                  </a:lnTo>
                  <a:lnTo>
                    <a:pt x="43" y="86"/>
                  </a:lnTo>
                  <a:lnTo>
                    <a:pt x="86" y="46"/>
                  </a:lnTo>
                  <a:lnTo>
                    <a:pt x="43" y="3"/>
                  </a:lnTo>
                  <a:lnTo>
                    <a:pt x="43" y="0"/>
                  </a:lnTo>
                  <a:close/>
                </a:path>
              </a:pathLst>
            </a:custGeom>
            <a:solidFill>
              <a:srgbClr val="000000"/>
            </a:solidFill>
            <a:ln w="9525">
              <a:noFill/>
              <a:round/>
              <a:headEnd/>
              <a:tailEnd/>
            </a:ln>
          </p:spPr>
          <p:txBody>
            <a:bodyPr/>
            <a:lstStyle/>
            <a:p>
              <a:endParaRPr lang="en-US"/>
            </a:p>
          </p:txBody>
        </p:sp>
        <p:sp>
          <p:nvSpPr>
            <p:cNvPr id="166011" name="Freeform 121"/>
            <p:cNvSpPr>
              <a:spLocks/>
            </p:cNvSpPr>
            <p:nvPr/>
          </p:nvSpPr>
          <p:spPr bwMode="auto">
            <a:xfrm>
              <a:off x="4971" y="2605"/>
              <a:ext cx="86" cy="86"/>
            </a:xfrm>
            <a:custGeom>
              <a:avLst/>
              <a:gdLst>
                <a:gd name="T0" fmla="*/ 43 w 86"/>
                <a:gd name="T1" fmla="*/ 0 h 86"/>
                <a:gd name="T2" fmla="*/ 0 w 86"/>
                <a:gd name="T3" fmla="*/ 43 h 86"/>
                <a:gd name="T4" fmla="*/ 43 w 86"/>
                <a:gd name="T5" fmla="*/ 86 h 86"/>
                <a:gd name="T6" fmla="*/ 86 w 86"/>
                <a:gd name="T7" fmla="*/ 43 h 86"/>
                <a:gd name="T8" fmla="*/ 43 w 86"/>
                <a:gd name="T9" fmla="*/ 3 h 86"/>
                <a:gd name="T10" fmla="*/ 43 w 86"/>
                <a:gd name="T11" fmla="*/ 3 h 86"/>
                <a:gd name="T12" fmla="*/ 43 w 86"/>
                <a:gd name="T13" fmla="*/ 0 h 86"/>
                <a:gd name="T14" fmla="*/ 0 60000 65536"/>
                <a:gd name="T15" fmla="*/ 0 60000 65536"/>
                <a:gd name="T16" fmla="*/ 0 60000 65536"/>
                <a:gd name="T17" fmla="*/ 0 60000 65536"/>
                <a:gd name="T18" fmla="*/ 0 60000 65536"/>
                <a:gd name="T19" fmla="*/ 0 60000 65536"/>
                <a:gd name="T20" fmla="*/ 0 60000 65536"/>
                <a:gd name="T21" fmla="*/ 0 w 86"/>
                <a:gd name="T22" fmla="*/ 0 h 86"/>
                <a:gd name="T23" fmla="*/ 86 w 86"/>
                <a:gd name="T24" fmla="*/ 86 h 8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6" h="86">
                  <a:moveTo>
                    <a:pt x="43" y="0"/>
                  </a:moveTo>
                  <a:lnTo>
                    <a:pt x="0" y="43"/>
                  </a:lnTo>
                  <a:lnTo>
                    <a:pt x="43" y="86"/>
                  </a:lnTo>
                  <a:lnTo>
                    <a:pt x="86" y="43"/>
                  </a:lnTo>
                  <a:lnTo>
                    <a:pt x="43" y="3"/>
                  </a:lnTo>
                  <a:lnTo>
                    <a:pt x="43" y="0"/>
                  </a:lnTo>
                  <a:close/>
                </a:path>
              </a:pathLst>
            </a:custGeom>
            <a:solidFill>
              <a:srgbClr val="000000"/>
            </a:solidFill>
            <a:ln w="9525">
              <a:noFill/>
              <a:round/>
              <a:headEnd/>
              <a:tailEnd/>
            </a:ln>
          </p:spPr>
          <p:txBody>
            <a:bodyPr/>
            <a:lstStyle/>
            <a:p>
              <a:endParaRPr lang="en-US"/>
            </a:p>
          </p:txBody>
        </p:sp>
        <p:sp>
          <p:nvSpPr>
            <p:cNvPr id="166012" name="Line 122"/>
            <p:cNvSpPr>
              <a:spLocks noChangeShapeType="1"/>
            </p:cNvSpPr>
            <p:nvPr/>
          </p:nvSpPr>
          <p:spPr bwMode="auto">
            <a:xfrm flipH="1">
              <a:off x="1106" y="861"/>
              <a:ext cx="57" cy="4"/>
            </a:xfrm>
            <a:prstGeom prst="line">
              <a:avLst/>
            </a:prstGeom>
            <a:noFill/>
            <a:ln w="11113">
              <a:solidFill>
                <a:srgbClr val="000000"/>
              </a:solidFill>
              <a:round/>
              <a:headEnd/>
              <a:tailEnd/>
            </a:ln>
          </p:spPr>
          <p:txBody>
            <a:bodyPr/>
            <a:lstStyle/>
            <a:p>
              <a:endParaRPr lang="en-US"/>
            </a:p>
          </p:txBody>
        </p:sp>
        <p:sp>
          <p:nvSpPr>
            <p:cNvPr id="166013" name="Line 123"/>
            <p:cNvSpPr>
              <a:spLocks noChangeShapeType="1"/>
            </p:cNvSpPr>
            <p:nvPr/>
          </p:nvSpPr>
          <p:spPr bwMode="auto">
            <a:xfrm flipH="1">
              <a:off x="1106" y="1402"/>
              <a:ext cx="57" cy="1"/>
            </a:xfrm>
            <a:prstGeom prst="line">
              <a:avLst/>
            </a:prstGeom>
            <a:noFill/>
            <a:ln w="11113">
              <a:solidFill>
                <a:srgbClr val="000000"/>
              </a:solidFill>
              <a:round/>
              <a:headEnd/>
              <a:tailEnd/>
            </a:ln>
          </p:spPr>
          <p:txBody>
            <a:bodyPr/>
            <a:lstStyle/>
            <a:p>
              <a:endParaRPr lang="en-US"/>
            </a:p>
          </p:txBody>
        </p:sp>
        <p:sp>
          <p:nvSpPr>
            <p:cNvPr id="166014" name="Line 124"/>
            <p:cNvSpPr>
              <a:spLocks noChangeShapeType="1"/>
            </p:cNvSpPr>
            <p:nvPr/>
          </p:nvSpPr>
          <p:spPr bwMode="auto">
            <a:xfrm flipH="1">
              <a:off x="1106" y="1939"/>
              <a:ext cx="57" cy="3"/>
            </a:xfrm>
            <a:prstGeom prst="line">
              <a:avLst/>
            </a:prstGeom>
            <a:noFill/>
            <a:ln w="11113">
              <a:solidFill>
                <a:srgbClr val="000000"/>
              </a:solidFill>
              <a:round/>
              <a:headEnd/>
              <a:tailEnd/>
            </a:ln>
          </p:spPr>
          <p:txBody>
            <a:bodyPr/>
            <a:lstStyle/>
            <a:p>
              <a:endParaRPr lang="en-US"/>
            </a:p>
          </p:txBody>
        </p:sp>
        <p:sp>
          <p:nvSpPr>
            <p:cNvPr id="166015" name="Line 125"/>
            <p:cNvSpPr>
              <a:spLocks noChangeShapeType="1"/>
            </p:cNvSpPr>
            <p:nvPr/>
          </p:nvSpPr>
          <p:spPr bwMode="auto">
            <a:xfrm flipH="1">
              <a:off x="1106" y="2479"/>
              <a:ext cx="57" cy="1"/>
            </a:xfrm>
            <a:prstGeom prst="line">
              <a:avLst/>
            </a:prstGeom>
            <a:noFill/>
            <a:ln w="11113">
              <a:solidFill>
                <a:srgbClr val="000000"/>
              </a:solidFill>
              <a:round/>
              <a:headEnd/>
              <a:tailEnd/>
            </a:ln>
          </p:spPr>
          <p:txBody>
            <a:bodyPr/>
            <a:lstStyle/>
            <a:p>
              <a:endParaRPr lang="en-US"/>
            </a:p>
          </p:txBody>
        </p:sp>
        <p:sp>
          <p:nvSpPr>
            <p:cNvPr id="166016" name="Line 126"/>
            <p:cNvSpPr>
              <a:spLocks noChangeShapeType="1"/>
            </p:cNvSpPr>
            <p:nvPr/>
          </p:nvSpPr>
          <p:spPr bwMode="auto">
            <a:xfrm>
              <a:off x="3786" y="2687"/>
              <a:ext cx="1" cy="61"/>
            </a:xfrm>
            <a:prstGeom prst="line">
              <a:avLst/>
            </a:prstGeom>
            <a:noFill/>
            <a:ln w="11113">
              <a:solidFill>
                <a:srgbClr val="000000"/>
              </a:solidFill>
              <a:round/>
              <a:headEnd/>
              <a:tailEnd/>
            </a:ln>
          </p:spPr>
          <p:txBody>
            <a:bodyPr/>
            <a:lstStyle/>
            <a:p>
              <a:endParaRPr lang="en-US"/>
            </a:p>
          </p:txBody>
        </p:sp>
        <p:sp>
          <p:nvSpPr>
            <p:cNvPr id="166017" name="Line 127"/>
            <p:cNvSpPr>
              <a:spLocks noChangeShapeType="1"/>
            </p:cNvSpPr>
            <p:nvPr/>
          </p:nvSpPr>
          <p:spPr bwMode="auto">
            <a:xfrm>
              <a:off x="2557" y="2687"/>
              <a:ext cx="1" cy="61"/>
            </a:xfrm>
            <a:prstGeom prst="line">
              <a:avLst/>
            </a:prstGeom>
            <a:noFill/>
            <a:ln w="11113">
              <a:solidFill>
                <a:srgbClr val="000000"/>
              </a:solidFill>
              <a:round/>
              <a:headEnd/>
              <a:tailEnd/>
            </a:ln>
          </p:spPr>
          <p:txBody>
            <a:bodyPr/>
            <a:lstStyle/>
            <a:p>
              <a:endParaRPr lang="en-US"/>
            </a:p>
          </p:txBody>
        </p:sp>
        <p:sp>
          <p:nvSpPr>
            <p:cNvPr id="166018" name="Freeform 128"/>
            <p:cNvSpPr>
              <a:spLocks/>
            </p:cNvSpPr>
            <p:nvPr/>
          </p:nvSpPr>
          <p:spPr bwMode="auto">
            <a:xfrm>
              <a:off x="1106" y="592"/>
              <a:ext cx="3908" cy="2156"/>
            </a:xfrm>
            <a:custGeom>
              <a:avLst/>
              <a:gdLst>
                <a:gd name="T0" fmla="*/ 3908 w 3908"/>
                <a:gd name="T1" fmla="*/ 2095 h 2156"/>
                <a:gd name="T2" fmla="*/ 3908 w 3908"/>
                <a:gd name="T3" fmla="*/ 2156 h 2156"/>
                <a:gd name="T4" fmla="*/ 0 w 3908"/>
                <a:gd name="T5" fmla="*/ 2156 h 2156"/>
                <a:gd name="T6" fmla="*/ 0 w 3908"/>
                <a:gd name="T7" fmla="*/ 0 h 2156"/>
                <a:gd name="T8" fmla="*/ 0 60000 65536"/>
                <a:gd name="T9" fmla="*/ 0 60000 65536"/>
                <a:gd name="T10" fmla="*/ 0 60000 65536"/>
                <a:gd name="T11" fmla="*/ 0 60000 65536"/>
                <a:gd name="T12" fmla="*/ 0 w 3908"/>
                <a:gd name="T13" fmla="*/ 0 h 2156"/>
                <a:gd name="T14" fmla="*/ 3908 w 3908"/>
                <a:gd name="T15" fmla="*/ 2156 h 2156"/>
              </a:gdLst>
              <a:ahLst/>
              <a:cxnLst>
                <a:cxn ang="T8">
                  <a:pos x="T0" y="T1"/>
                </a:cxn>
                <a:cxn ang="T9">
                  <a:pos x="T2" y="T3"/>
                </a:cxn>
                <a:cxn ang="T10">
                  <a:pos x="T4" y="T5"/>
                </a:cxn>
                <a:cxn ang="T11">
                  <a:pos x="T6" y="T7"/>
                </a:cxn>
              </a:cxnLst>
              <a:rect l="T12" t="T13" r="T14" b="T15"/>
              <a:pathLst>
                <a:path w="3908" h="2156">
                  <a:moveTo>
                    <a:pt x="3908" y="2095"/>
                  </a:moveTo>
                  <a:lnTo>
                    <a:pt x="3908" y="2156"/>
                  </a:lnTo>
                  <a:lnTo>
                    <a:pt x="0" y="2156"/>
                  </a:lnTo>
                  <a:lnTo>
                    <a:pt x="0" y="0"/>
                  </a:lnTo>
                </a:path>
              </a:pathLst>
            </a:custGeom>
            <a:noFill/>
            <a:ln w="11113">
              <a:solidFill>
                <a:srgbClr val="000000"/>
              </a:solidFill>
              <a:prstDash val="solid"/>
              <a:round/>
              <a:headEnd/>
              <a:tailEnd/>
            </a:ln>
          </p:spPr>
          <p:txBody>
            <a:bodyPr/>
            <a:lstStyle/>
            <a:p>
              <a:endParaRPr lang="en-US"/>
            </a:p>
          </p:txBody>
        </p:sp>
        <p:sp>
          <p:nvSpPr>
            <p:cNvPr id="166019" name="Line 129"/>
            <p:cNvSpPr>
              <a:spLocks noChangeShapeType="1"/>
            </p:cNvSpPr>
            <p:nvPr/>
          </p:nvSpPr>
          <p:spPr bwMode="auto">
            <a:xfrm>
              <a:off x="1328" y="2687"/>
              <a:ext cx="1" cy="61"/>
            </a:xfrm>
            <a:prstGeom prst="line">
              <a:avLst/>
            </a:prstGeom>
            <a:noFill/>
            <a:ln w="11113">
              <a:solidFill>
                <a:srgbClr val="000000"/>
              </a:solidFill>
              <a:round/>
              <a:headEnd/>
              <a:tailEnd/>
            </a:ln>
          </p:spPr>
          <p:txBody>
            <a:bodyPr/>
            <a:lstStyle/>
            <a:p>
              <a:endParaRPr lang="en-US"/>
            </a:p>
          </p:txBody>
        </p:sp>
        <p:sp>
          <p:nvSpPr>
            <p:cNvPr id="166020" name="Line 130"/>
            <p:cNvSpPr>
              <a:spLocks noChangeShapeType="1"/>
            </p:cNvSpPr>
            <p:nvPr/>
          </p:nvSpPr>
          <p:spPr bwMode="auto">
            <a:xfrm>
              <a:off x="1103" y="589"/>
              <a:ext cx="3911" cy="3"/>
            </a:xfrm>
            <a:prstGeom prst="line">
              <a:avLst/>
            </a:prstGeom>
            <a:noFill/>
            <a:ln w="11113">
              <a:solidFill>
                <a:srgbClr val="000000"/>
              </a:solidFill>
              <a:round/>
              <a:headEnd/>
              <a:tailEnd/>
            </a:ln>
          </p:spPr>
          <p:txBody>
            <a:bodyPr/>
            <a:lstStyle/>
            <a:p>
              <a:endParaRPr lang="en-US"/>
            </a:p>
          </p:txBody>
        </p:sp>
        <p:sp>
          <p:nvSpPr>
            <p:cNvPr id="166021" name="Line 131"/>
            <p:cNvSpPr>
              <a:spLocks noChangeShapeType="1"/>
            </p:cNvSpPr>
            <p:nvPr/>
          </p:nvSpPr>
          <p:spPr bwMode="auto">
            <a:xfrm>
              <a:off x="1103" y="1133"/>
              <a:ext cx="3911" cy="1"/>
            </a:xfrm>
            <a:prstGeom prst="line">
              <a:avLst/>
            </a:prstGeom>
            <a:noFill/>
            <a:ln w="11113">
              <a:solidFill>
                <a:srgbClr val="000000"/>
              </a:solidFill>
              <a:round/>
              <a:headEnd/>
              <a:tailEnd/>
            </a:ln>
          </p:spPr>
          <p:txBody>
            <a:bodyPr/>
            <a:lstStyle/>
            <a:p>
              <a:endParaRPr lang="en-US"/>
            </a:p>
          </p:txBody>
        </p:sp>
        <p:sp>
          <p:nvSpPr>
            <p:cNvPr id="166022" name="Line 132"/>
            <p:cNvSpPr>
              <a:spLocks noChangeShapeType="1"/>
            </p:cNvSpPr>
            <p:nvPr/>
          </p:nvSpPr>
          <p:spPr bwMode="auto">
            <a:xfrm>
              <a:off x="1103" y="1670"/>
              <a:ext cx="3911" cy="1"/>
            </a:xfrm>
            <a:prstGeom prst="line">
              <a:avLst/>
            </a:prstGeom>
            <a:noFill/>
            <a:ln w="11113">
              <a:solidFill>
                <a:srgbClr val="000000"/>
              </a:solidFill>
              <a:round/>
              <a:headEnd/>
              <a:tailEnd/>
            </a:ln>
          </p:spPr>
          <p:txBody>
            <a:bodyPr/>
            <a:lstStyle/>
            <a:p>
              <a:endParaRPr lang="en-US"/>
            </a:p>
          </p:txBody>
        </p:sp>
        <p:sp>
          <p:nvSpPr>
            <p:cNvPr id="166023" name="Line 133"/>
            <p:cNvSpPr>
              <a:spLocks noChangeShapeType="1"/>
            </p:cNvSpPr>
            <p:nvPr/>
          </p:nvSpPr>
          <p:spPr bwMode="auto">
            <a:xfrm>
              <a:off x="1103" y="2207"/>
              <a:ext cx="3911" cy="4"/>
            </a:xfrm>
            <a:prstGeom prst="line">
              <a:avLst/>
            </a:prstGeom>
            <a:noFill/>
            <a:ln w="11113">
              <a:solidFill>
                <a:srgbClr val="000000"/>
              </a:solidFill>
              <a:round/>
              <a:headEnd/>
              <a:tailEnd/>
            </a:ln>
          </p:spPr>
          <p:txBody>
            <a:bodyPr/>
            <a:lstStyle/>
            <a:p>
              <a:endParaRPr lang="en-US"/>
            </a:p>
          </p:txBody>
        </p:sp>
        <p:sp>
          <p:nvSpPr>
            <p:cNvPr id="166024" name="Line 134"/>
            <p:cNvSpPr>
              <a:spLocks noChangeShapeType="1"/>
            </p:cNvSpPr>
            <p:nvPr/>
          </p:nvSpPr>
          <p:spPr bwMode="auto">
            <a:xfrm flipV="1">
              <a:off x="3786" y="2325"/>
              <a:ext cx="1228" cy="25"/>
            </a:xfrm>
            <a:prstGeom prst="line">
              <a:avLst/>
            </a:prstGeom>
            <a:noFill/>
            <a:ln w="22225">
              <a:solidFill>
                <a:srgbClr val="000000"/>
              </a:solidFill>
              <a:round/>
              <a:headEnd/>
              <a:tailEnd/>
            </a:ln>
          </p:spPr>
          <p:txBody>
            <a:bodyPr/>
            <a:lstStyle/>
            <a:p>
              <a:endParaRPr lang="en-US"/>
            </a:p>
          </p:txBody>
        </p:sp>
        <p:sp>
          <p:nvSpPr>
            <p:cNvPr id="166025" name="Text Box 135"/>
            <p:cNvSpPr txBox="1">
              <a:spLocks noChangeArrowheads="1"/>
            </p:cNvSpPr>
            <p:nvPr/>
          </p:nvSpPr>
          <p:spPr bwMode="auto">
            <a:xfrm>
              <a:off x="278" y="3290"/>
              <a:ext cx="742" cy="233"/>
            </a:xfrm>
            <a:prstGeom prst="rect">
              <a:avLst/>
            </a:prstGeom>
            <a:noFill/>
            <a:ln w="9525">
              <a:noFill/>
              <a:miter lim="800000"/>
              <a:headEnd/>
              <a:tailEnd/>
            </a:ln>
          </p:spPr>
          <p:txBody>
            <a:bodyPr wrap="none">
              <a:spAutoFit/>
            </a:bodyPr>
            <a:lstStyle/>
            <a:p>
              <a:r>
                <a:rPr lang="en-GB">
                  <a:latin typeface="Times New Roman" pitchFamily="18" charset="0"/>
                </a:rPr>
                <a:t>Cache size</a:t>
              </a:r>
            </a:p>
          </p:txBody>
        </p:sp>
        <p:sp>
          <p:nvSpPr>
            <p:cNvPr id="166026" name="Line 136"/>
            <p:cNvSpPr>
              <a:spLocks noChangeShapeType="1"/>
            </p:cNvSpPr>
            <p:nvPr/>
          </p:nvSpPr>
          <p:spPr bwMode="auto">
            <a:xfrm>
              <a:off x="1392" y="3408"/>
              <a:ext cx="2784" cy="0"/>
            </a:xfrm>
            <a:prstGeom prst="line">
              <a:avLst/>
            </a:prstGeom>
            <a:noFill/>
            <a:ln w="76200">
              <a:solidFill>
                <a:schemeClr val="accent2"/>
              </a:solidFill>
              <a:round/>
              <a:headEnd/>
              <a:tailEnd type="triangle" w="med" len="med"/>
            </a:ln>
          </p:spPr>
          <p:txBody>
            <a:bodyPr wrap="none" anchor="ctr"/>
            <a:lstStyle/>
            <a:p>
              <a:endParaRPr lang="en-US"/>
            </a:p>
          </p:txBody>
        </p:sp>
      </p:grpSp>
    </p:spTree>
    <p:extLst>
      <p:ext uri="{BB962C8B-B14F-4D97-AF65-F5344CB8AC3E}">
        <p14:creationId xmlns:p14="http://schemas.microsoft.com/office/powerpoint/2010/main" val="3590590510"/>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Slide Number Placeholder 4"/>
          <p:cNvSpPr>
            <a:spLocks noGrp="1"/>
          </p:cNvSpPr>
          <p:nvPr>
            <p:ph type="sldNum" sz="quarter" idx="10"/>
          </p:nvPr>
        </p:nvSpPr>
        <p:spPr>
          <a:xfrm>
            <a:off x="8904288" y="6092825"/>
            <a:ext cx="609600" cy="431800"/>
          </a:xfrm>
          <a:noFill/>
        </p:spPr>
        <p:txBody>
          <a:bodyPr/>
          <a:lstStyle/>
          <a:p>
            <a:fld id="{8DB0EB66-EA17-4AA5-9987-066BA9C9FF58}" type="slidenum">
              <a:rPr lang="it-IT" smtClean="0">
                <a:latin typeface="Arial" pitchFamily="34" charset="0"/>
              </a:rPr>
              <a:pPr/>
              <a:t>129</a:t>
            </a:fld>
            <a:endParaRPr lang="it-IT">
              <a:latin typeface="Arial" pitchFamily="34" charset="0"/>
            </a:endParaRPr>
          </a:p>
        </p:txBody>
      </p:sp>
      <p:sp>
        <p:nvSpPr>
          <p:cNvPr id="166915" name="Rectangle 2"/>
          <p:cNvSpPr>
            <a:spLocks noGrp="1" noChangeArrowheads="1"/>
          </p:cNvSpPr>
          <p:nvPr>
            <p:ph type="title"/>
          </p:nvPr>
        </p:nvSpPr>
        <p:spPr/>
        <p:txBody>
          <a:bodyPr/>
          <a:lstStyle/>
          <a:p>
            <a:pPr eaLnBrk="1" hangingPunct="1"/>
            <a:r>
              <a:rPr lang="en-US" sz="2100"/>
              <a:t>Hit Rate isn’t Everything</a:t>
            </a:r>
          </a:p>
        </p:txBody>
      </p:sp>
      <p:sp>
        <p:nvSpPr>
          <p:cNvPr id="166916" name="Rectangle 3"/>
          <p:cNvSpPr>
            <a:spLocks noGrp="1" noChangeArrowheads="1"/>
          </p:cNvSpPr>
          <p:nvPr>
            <p:ph type="body" idx="1"/>
          </p:nvPr>
        </p:nvSpPr>
        <p:spPr>
          <a:xfrm>
            <a:off x="2209800" y="1295400"/>
            <a:ext cx="7772400" cy="4114800"/>
          </a:xfrm>
        </p:spPr>
        <p:txBody>
          <a:bodyPr>
            <a:normAutofit lnSpcReduction="10000"/>
          </a:bodyPr>
          <a:lstStyle/>
          <a:p>
            <a:pPr eaLnBrk="1" hangingPunct="1"/>
            <a:r>
              <a:rPr lang="en-US" smtClean="0"/>
              <a:t>Average access time is better performance indicator than hit rate</a:t>
            </a:r>
          </a:p>
          <a:p>
            <a:pPr eaLnBrk="1" hangingPunct="1">
              <a:buFontTx/>
              <a:buNone/>
            </a:pPr>
            <a:r>
              <a:rPr lang="en-US" smtClean="0"/>
              <a:t>T</a:t>
            </a:r>
            <a:r>
              <a:rPr lang="en-US" baseline="-25000" smtClean="0"/>
              <a:t>avg</a:t>
            </a:r>
            <a:r>
              <a:rPr lang="en-US" smtClean="0"/>
              <a:t> = P</a:t>
            </a:r>
            <a:r>
              <a:rPr lang="en-US" baseline="-25000" smtClean="0"/>
              <a:t>hit</a:t>
            </a:r>
            <a:r>
              <a:rPr lang="en-US" smtClean="0"/>
              <a:t> * T</a:t>
            </a:r>
            <a:r>
              <a:rPr lang="en-US" baseline="-25000" smtClean="0"/>
              <a:t>hit</a:t>
            </a:r>
            <a:r>
              <a:rPr lang="en-US" smtClean="0"/>
              <a:t> + P</a:t>
            </a:r>
            <a:r>
              <a:rPr lang="en-US" baseline="-25000" smtClean="0"/>
              <a:t>miss</a:t>
            </a:r>
            <a:r>
              <a:rPr lang="en-US" smtClean="0"/>
              <a:t> * T</a:t>
            </a:r>
            <a:r>
              <a:rPr lang="en-US" baseline="-25000" smtClean="0"/>
              <a:t>miss</a:t>
            </a:r>
          </a:p>
          <a:p>
            <a:pPr eaLnBrk="1" hangingPunct="1">
              <a:buFontTx/>
              <a:buNone/>
            </a:pPr>
            <a:r>
              <a:rPr lang="en-US" smtClean="0"/>
              <a:t>T</a:t>
            </a:r>
            <a:r>
              <a:rPr lang="en-US" baseline="-25000" smtClean="0"/>
              <a:t>miss</a:t>
            </a:r>
            <a:r>
              <a:rPr lang="en-US" smtClean="0"/>
              <a:t> = T</a:t>
            </a:r>
            <a:r>
              <a:rPr lang="en-US" baseline="-25000" smtClean="0"/>
              <a:t>fetch</a:t>
            </a:r>
            <a:r>
              <a:rPr lang="en-US" smtClean="0"/>
              <a:t> = T</a:t>
            </a:r>
            <a:r>
              <a:rPr lang="en-US" baseline="-25000" smtClean="0"/>
              <a:t>first</a:t>
            </a:r>
            <a:r>
              <a:rPr lang="en-US" smtClean="0"/>
              <a:t> + (line length / fetch width) * T</a:t>
            </a:r>
            <a:r>
              <a:rPr lang="en-US" baseline="-25000" smtClean="0"/>
              <a:t>subsequent</a:t>
            </a:r>
          </a:p>
          <a:p>
            <a:pPr eaLnBrk="1" hangingPunct="1">
              <a:buFontTx/>
              <a:buNone/>
            </a:pPr>
            <a:endParaRPr lang="en-US" smtClean="0"/>
          </a:p>
          <a:p>
            <a:pPr eaLnBrk="1" hangingPunct="1">
              <a:buFontTx/>
              <a:buNone/>
            </a:pPr>
            <a:r>
              <a:rPr lang="en-US" smtClean="0"/>
              <a:t>Trade-off: Increasing line length usually increases hit rate, but also increases fetch time</a:t>
            </a:r>
          </a:p>
          <a:p>
            <a:pPr lvl="1" eaLnBrk="1" hangingPunct="1"/>
            <a:r>
              <a:rPr lang="en-US" smtClean="0"/>
              <a:t>As lines get bigger, increase in fetch time starts to outweigh increase in miss rate</a:t>
            </a:r>
          </a:p>
        </p:txBody>
      </p:sp>
    </p:spTree>
    <p:extLst>
      <p:ext uri="{BB962C8B-B14F-4D97-AF65-F5344CB8AC3E}">
        <p14:creationId xmlns:p14="http://schemas.microsoft.com/office/powerpoint/2010/main" val="353040983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a:xfrm>
            <a:off x="1433513" y="152401"/>
            <a:ext cx="6164893" cy="660694"/>
          </a:xfrm>
          <a:noFill/>
        </p:spPr>
        <p:txBody>
          <a:bodyPr vert="horz" wrap="none" lIns="63500" tIns="25400" rIns="63500" bIns="25400" rtlCol="0" anchor="t">
            <a:spAutoFit/>
          </a:bodyPr>
          <a:lstStyle/>
          <a:p>
            <a:pPr eaLnBrk="1" hangingPunct="1"/>
            <a:r>
              <a:rPr lang="en-US" smtClean="0"/>
              <a:t>Main Memory Background</a:t>
            </a:r>
          </a:p>
        </p:txBody>
      </p:sp>
      <p:sp>
        <p:nvSpPr>
          <p:cNvPr id="59395" name="Rectangle 3"/>
          <p:cNvSpPr>
            <a:spLocks noGrp="1" noChangeArrowheads="1"/>
          </p:cNvSpPr>
          <p:nvPr>
            <p:ph idx="1"/>
          </p:nvPr>
        </p:nvSpPr>
        <p:spPr>
          <a:xfrm>
            <a:off x="1600200" y="971550"/>
            <a:ext cx="9067800" cy="4440238"/>
          </a:xfrm>
        </p:spPr>
        <p:txBody>
          <a:bodyPr vert="horz" lIns="63500" tIns="25400" rIns="63500" bIns="25400" rtlCol="0">
            <a:spAutoFit/>
          </a:bodyPr>
          <a:lstStyle/>
          <a:p>
            <a:pPr marL="203200" indent="-203200"/>
            <a:r>
              <a:rPr lang="en-US" sz="2000"/>
              <a:t>Performance of Main Memory: </a:t>
            </a:r>
            <a:endParaRPr lang="en-US" sz="1500"/>
          </a:p>
          <a:p>
            <a:pPr lvl="1" indent="-190500"/>
            <a:r>
              <a:rPr lang="en-US" sz="1800"/>
              <a:t>Latency: Cache Miss Penalty</a:t>
            </a:r>
          </a:p>
          <a:p>
            <a:pPr marL="1257300" lvl="2" indent="-342900"/>
            <a:r>
              <a:rPr lang="en-US" sz="1600" i="1">
                <a:solidFill>
                  <a:srgbClr val="002060"/>
                </a:solidFill>
              </a:rPr>
              <a:t>Access Time</a:t>
            </a:r>
            <a:r>
              <a:rPr lang="en-US" sz="1600"/>
              <a:t>: time between request and word arrives</a:t>
            </a:r>
          </a:p>
          <a:p>
            <a:pPr marL="1257300" lvl="2" indent="-342900"/>
            <a:r>
              <a:rPr lang="en-US" sz="1600" i="1">
                <a:solidFill>
                  <a:srgbClr val="002060"/>
                </a:solidFill>
              </a:rPr>
              <a:t>Cycle Time</a:t>
            </a:r>
            <a:r>
              <a:rPr lang="en-US" sz="1600"/>
              <a:t>: time between requests</a:t>
            </a:r>
          </a:p>
          <a:p>
            <a:pPr lvl="1" indent="-190500"/>
            <a:r>
              <a:rPr lang="en-US" sz="1800"/>
              <a:t>Bandwidth: I/O &amp; Large Block Miss Penalty (L2)</a:t>
            </a:r>
          </a:p>
          <a:p>
            <a:pPr marL="203200" indent="-203200"/>
            <a:r>
              <a:rPr lang="en-US" sz="2000"/>
              <a:t>Main Memory is </a:t>
            </a:r>
            <a:r>
              <a:rPr lang="en-US" sz="2000" i="1">
                <a:solidFill>
                  <a:srgbClr val="002060"/>
                </a:solidFill>
              </a:rPr>
              <a:t>DRAM</a:t>
            </a:r>
            <a:r>
              <a:rPr lang="en-US" sz="2000" i="1">
                <a:solidFill>
                  <a:schemeClr val="accent1"/>
                </a:solidFill>
              </a:rPr>
              <a:t> :</a:t>
            </a:r>
            <a:r>
              <a:rPr lang="en-US" sz="2000"/>
              <a:t> Dynamic Random Access Memory</a:t>
            </a:r>
            <a:endParaRPr lang="en-US" sz="1500"/>
          </a:p>
          <a:p>
            <a:pPr lvl="1" indent="-190500"/>
            <a:r>
              <a:rPr lang="en-US" sz="1800"/>
              <a:t>Dynamic since needs to be refreshed periodically Addresses divided into 2 halves (Memory as a 2D matrix):</a:t>
            </a:r>
          </a:p>
          <a:p>
            <a:pPr marL="1257300" lvl="2" indent="-342900"/>
            <a:r>
              <a:rPr lang="en-US" sz="1600" i="1">
                <a:solidFill>
                  <a:srgbClr val="002060"/>
                </a:solidFill>
              </a:rPr>
              <a:t>RAS</a:t>
            </a:r>
            <a:r>
              <a:rPr lang="en-US" sz="1600" i="1">
                <a:solidFill>
                  <a:schemeClr val="hlink"/>
                </a:solidFill>
              </a:rPr>
              <a:t> </a:t>
            </a:r>
            <a:r>
              <a:rPr lang="en-US" sz="1600"/>
              <a:t>or </a:t>
            </a:r>
            <a:r>
              <a:rPr lang="en-US" sz="1600" i="1">
                <a:solidFill>
                  <a:srgbClr val="002060"/>
                </a:solidFill>
              </a:rPr>
              <a:t>Row Access Strobe</a:t>
            </a:r>
            <a:endParaRPr lang="en-US" sz="1600">
              <a:solidFill>
                <a:srgbClr val="002060"/>
              </a:solidFill>
            </a:endParaRPr>
          </a:p>
          <a:p>
            <a:pPr marL="1257300" lvl="2" indent="-342900"/>
            <a:r>
              <a:rPr lang="en-US" sz="1600" i="1">
                <a:solidFill>
                  <a:srgbClr val="002060"/>
                </a:solidFill>
              </a:rPr>
              <a:t>CAS</a:t>
            </a:r>
            <a:r>
              <a:rPr lang="en-US" sz="1600"/>
              <a:t> or </a:t>
            </a:r>
            <a:r>
              <a:rPr lang="en-US" sz="1600" i="1">
                <a:solidFill>
                  <a:srgbClr val="002060"/>
                </a:solidFill>
              </a:rPr>
              <a:t>Column Access Strobe</a:t>
            </a:r>
          </a:p>
          <a:p>
            <a:pPr marL="203200" indent="-203200"/>
            <a:r>
              <a:rPr lang="en-US" sz="2000"/>
              <a:t>Cache uses </a:t>
            </a:r>
            <a:r>
              <a:rPr lang="en-US" sz="2000" i="1">
                <a:solidFill>
                  <a:srgbClr val="002060"/>
                </a:solidFill>
              </a:rPr>
              <a:t>SRAM</a:t>
            </a:r>
            <a:r>
              <a:rPr lang="en-US" sz="2000" i="1">
                <a:solidFill>
                  <a:schemeClr val="accent1"/>
                </a:solidFill>
              </a:rPr>
              <a:t> :</a:t>
            </a:r>
            <a:r>
              <a:rPr lang="en-US" sz="2000"/>
              <a:t> Static Random Access Memory</a:t>
            </a:r>
            <a:endParaRPr lang="en-US" sz="1500"/>
          </a:p>
          <a:p>
            <a:pPr lvl="1" indent="-190500"/>
            <a:r>
              <a:rPr lang="en-US" sz="1800"/>
              <a:t>No refresh (6 transistors/bit vs. 1 transistor)</a:t>
            </a:r>
            <a:br>
              <a:rPr lang="en-US" sz="1800"/>
            </a:br>
            <a:r>
              <a:rPr lang="en-US" sz="1800" i="1">
                <a:solidFill>
                  <a:srgbClr val="002060"/>
                </a:solidFill>
              </a:rPr>
              <a:t>Size</a:t>
            </a:r>
            <a:r>
              <a:rPr lang="en-US" sz="1800"/>
              <a:t>: DRAM/SRAM ­ </a:t>
            </a:r>
            <a:r>
              <a:rPr lang="en-US" sz="1800" i="1">
                <a:solidFill>
                  <a:srgbClr val="002060"/>
                </a:solidFill>
              </a:rPr>
              <a:t>4-8</a:t>
            </a:r>
            <a:r>
              <a:rPr lang="en-US" sz="1800">
                <a:solidFill>
                  <a:srgbClr val="002060"/>
                </a:solidFill>
              </a:rPr>
              <a:t> </a:t>
            </a:r>
            <a:r>
              <a:rPr lang="en-US" sz="1800"/>
              <a:t/>
            </a:r>
            <a:br>
              <a:rPr lang="en-US" sz="1800"/>
            </a:br>
            <a:r>
              <a:rPr lang="en-US" sz="1800" i="1">
                <a:solidFill>
                  <a:srgbClr val="002060"/>
                </a:solidFill>
              </a:rPr>
              <a:t>Cost/Cycle time</a:t>
            </a:r>
            <a:r>
              <a:rPr lang="en-US" sz="1800"/>
              <a:t>: SRAM/DRAM ­ </a:t>
            </a:r>
            <a:r>
              <a:rPr lang="en-US" sz="1800" i="1">
                <a:solidFill>
                  <a:srgbClr val="002060"/>
                </a:solidFill>
              </a:rPr>
              <a:t>8-16</a:t>
            </a:r>
          </a:p>
        </p:txBody>
      </p:sp>
      <p:sp>
        <p:nvSpPr>
          <p:cNvPr id="59396" name="Slide Number Placeholder 4"/>
          <p:cNvSpPr>
            <a:spLocks noGrp="1"/>
          </p:cNvSpPr>
          <p:nvPr>
            <p:ph type="sldNum" sz="quarter" idx="10"/>
          </p:nvPr>
        </p:nvSpPr>
        <p:spPr>
          <a:noFill/>
        </p:spPr>
        <p:txBody>
          <a:bodyPr/>
          <a:lstStyle/>
          <a:p>
            <a:fld id="{5F1C0AB6-61F6-4244-8755-6DEA1A1B0E33}" type="slidenum">
              <a:rPr lang="it-IT" smtClean="0">
                <a:latin typeface="Arial" pitchFamily="34" charset="0"/>
              </a:rPr>
              <a:pPr/>
              <a:t>13</a:t>
            </a:fld>
            <a:endParaRPr lang="it-IT">
              <a:latin typeface="Arial" pitchFamily="34" charset="0"/>
            </a:endParaRPr>
          </a:p>
        </p:txBody>
      </p:sp>
    </p:spTree>
    <p:extLst>
      <p:ext uri="{BB962C8B-B14F-4D97-AF65-F5344CB8AC3E}">
        <p14:creationId xmlns:p14="http://schemas.microsoft.com/office/powerpoint/2010/main" val="1509594227"/>
      </p:ext>
    </p:extLst>
  </p:cSld>
  <p:clrMapOvr>
    <a:masterClrMapping/>
  </p:clrMapOvr>
  <p:transition>
    <p:wipe dir="r"/>
  </p:transition>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Slide Number Placeholder 4"/>
          <p:cNvSpPr>
            <a:spLocks noGrp="1"/>
          </p:cNvSpPr>
          <p:nvPr>
            <p:ph type="sldNum" sz="quarter" idx="10"/>
          </p:nvPr>
        </p:nvSpPr>
        <p:spPr>
          <a:xfrm>
            <a:off x="8904288" y="6092825"/>
            <a:ext cx="609600" cy="431800"/>
          </a:xfrm>
          <a:noFill/>
        </p:spPr>
        <p:txBody>
          <a:bodyPr/>
          <a:lstStyle/>
          <a:p>
            <a:fld id="{77E1749F-0389-42B3-AECD-52B6EDC5AB6D}" type="slidenum">
              <a:rPr lang="it-IT" smtClean="0">
                <a:latin typeface="Arial" pitchFamily="34" charset="0"/>
              </a:rPr>
              <a:pPr/>
              <a:t>130</a:t>
            </a:fld>
            <a:endParaRPr lang="it-IT">
              <a:latin typeface="Arial" pitchFamily="34" charset="0"/>
            </a:endParaRPr>
          </a:p>
        </p:txBody>
      </p:sp>
      <p:sp>
        <p:nvSpPr>
          <p:cNvPr id="167939" name="Rectangle 2"/>
          <p:cNvSpPr>
            <a:spLocks noGrp="1" noChangeArrowheads="1"/>
          </p:cNvSpPr>
          <p:nvPr>
            <p:ph type="title"/>
          </p:nvPr>
        </p:nvSpPr>
        <p:spPr>
          <a:xfrm>
            <a:off x="1882775" y="152401"/>
            <a:ext cx="2423164" cy="383695"/>
          </a:xfrm>
          <a:noFill/>
        </p:spPr>
        <p:txBody>
          <a:bodyPr vert="horz" wrap="none" lIns="63500" tIns="25400" rIns="63500" bIns="25400" rtlCol="0" anchor="t">
            <a:spAutoFit/>
          </a:bodyPr>
          <a:lstStyle/>
          <a:p>
            <a:pPr eaLnBrk="1" hangingPunct="1"/>
            <a:r>
              <a:rPr lang="en-US" sz="2400"/>
              <a:t>Block Size Tradeoff</a:t>
            </a:r>
          </a:p>
        </p:txBody>
      </p:sp>
      <p:sp>
        <p:nvSpPr>
          <p:cNvPr id="167940" name="Rectangle 3"/>
          <p:cNvSpPr>
            <a:spLocks noGrp="1" noChangeArrowheads="1"/>
          </p:cNvSpPr>
          <p:nvPr>
            <p:ph type="body" idx="1"/>
          </p:nvPr>
        </p:nvSpPr>
        <p:spPr>
          <a:xfrm>
            <a:off x="1943100" y="990601"/>
            <a:ext cx="8191500" cy="2036763"/>
          </a:xfrm>
          <a:noFill/>
        </p:spPr>
        <p:txBody>
          <a:bodyPr vert="horz" lIns="63500" tIns="25400" rIns="63500" bIns="25400" rtlCol="0">
            <a:spAutoFit/>
          </a:bodyPr>
          <a:lstStyle/>
          <a:p>
            <a:pPr marL="203200" indent="-203200"/>
            <a:r>
              <a:rPr lang="en-US" sz="1500" b="1"/>
              <a:t>In general, larger block size take advantage of spatial locality </a:t>
            </a:r>
            <a:r>
              <a:rPr lang="en-US" sz="1500" b="1">
                <a:solidFill>
                  <a:schemeClr val="accent1"/>
                </a:solidFill>
              </a:rPr>
              <a:t>BUT</a:t>
            </a:r>
            <a:r>
              <a:rPr lang="en-US" sz="1500" b="1"/>
              <a:t>:</a:t>
            </a:r>
          </a:p>
          <a:p>
            <a:pPr lvl="1" indent="-190500"/>
            <a:r>
              <a:rPr lang="en-US" sz="1600" b="1"/>
              <a:t>Larger block size means larger miss penalty:</a:t>
            </a:r>
          </a:p>
          <a:p>
            <a:pPr marL="1257300" lvl="2" indent="-342900"/>
            <a:r>
              <a:rPr lang="en-US" sz="1600" b="1"/>
              <a:t>Takes longer time to fill up the block</a:t>
            </a:r>
          </a:p>
          <a:p>
            <a:pPr lvl="1" indent="-190500"/>
            <a:r>
              <a:rPr lang="en-US" sz="1600" b="1"/>
              <a:t>If block size is too big relative to cache size, miss rate will go up</a:t>
            </a:r>
          </a:p>
          <a:p>
            <a:pPr marL="1257300" lvl="2" indent="-342900"/>
            <a:r>
              <a:rPr lang="en-US" sz="1600" b="1"/>
              <a:t>Too few cache blocks</a:t>
            </a:r>
          </a:p>
          <a:p>
            <a:pPr marL="203200" indent="-203200"/>
            <a:r>
              <a:rPr lang="en-US" sz="1500" b="1">
                <a:solidFill>
                  <a:srgbClr val="FF0000"/>
                </a:solidFill>
              </a:rPr>
              <a:t>In general, Average Access Time: </a:t>
            </a:r>
          </a:p>
          <a:p>
            <a:pPr lvl="1" indent="-190500"/>
            <a:r>
              <a:rPr lang="en-US" sz="1600" b="1">
                <a:solidFill>
                  <a:srgbClr val="FF0000"/>
                </a:solidFill>
              </a:rPr>
              <a:t>= Hit Time x (1 - Miss Rate)  +  Miss Penalty x Miss Rate</a:t>
            </a:r>
          </a:p>
        </p:txBody>
      </p:sp>
      <p:grpSp>
        <p:nvGrpSpPr>
          <p:cNvPr id="2" name="Group 4"/>
          <p:cNvGrpSpPr>
            <a:grpSpLocks/>
          </p:cNvGrpSpPr>
          <p:nvPr/>
        </p:nvGrpSpPr>
        <p:grpSpPr bwMode="auto">
          <a:xfrm>
            <a:off x="1828801" y="3657600"/>
            <a:ext cx="8475663" cy="2501900"/>
            <a:chOff x="152" y="2524"/>
            <a:chExt cx="5339" cy="1576"/>
          </a:xfrm>
        </p:grpSpPr>
        <p:sp>
          <p:nvSpPr>
            <p:cNvPr id="167942" name="Line 5"/>
            <p:cNvSpPr>
              <a:spLocks noChangeShapeType="1"/>
            </p:cNvSpPr>
            <p:nvPr/>
          </p:nvSpPr>
          <p:spPr bwMode="auto">
            <a:xfrm>
              <a:off x="384" y="2984"/>
              <a:ext cx="0" cy="896"/>
            </a:xfrm>
            <a:prstGeom prst="line">
              <a:avLst/>
            </a:prstGeom>
            <a:noFill/>
            <a:ln w="25400">
              <a:solidFill>
                <a:schemeClr val="tx1"/>
              </a:solidFill>
              <a:round/>
              <a:headEnd type="triangle" w="med" len="med"/>
              <a:tailEnd/>
            </a:ln>
          </p:spPr>
          <p:txBody>
            <a:bodyPr wrap="none" anchor="ctr"/>
            <a:lstStyle/>
            <a:p>
              <a:endParaRPr lang="en-US"/>
            </a:p>
          </p:txBody>
        </p:sp>
        <p:sp>
          <p:nvSpPr>
            <p:cNvPr id="167943" name="Line 6"/>
            <p:cNvSpPr>
              <a:spLocks noChangeShapeType="1"/>
            </p:cNvSpPr>
            <p:nvPr/>
          </p:nvSpPr>
          <p:spPr bwMode="auto">
            <a:xfrm>
              <a:off x="392" y="3888"/>
              <a:ext cx="1232" cy="0"/>
            </a:xfrm>
            <a:prstGeom prst="line">
              <a:avLst/>
            </a:prstGeom>
            <a:noFill/>
            <a:ln w="25400">
              <a:solidFill>
                <a:schemeClr val="tx1"/>
              </a:solidFill>
              <a:round/>
              <a:headEnd/>
              <a:tailEnd type="triangle" w="med" len="med"/>
            </a:ln>
          </p:spPr>
          <p:txBody>
            <a:bodyPr wrap="none" anchor="ctr"/>
            <a:lstStyle/>
            <a:p>
              <a:endParaRPr lang="en-US"/>
            </a:p>
          </p:txBody>
        </p:sp>
        <p:sp>
          <p:nvSpPr>
            <p:cNvPr id="167944" name="Rectangle 7"/>
            <p:cNvSpPr>
              <a:spLocks noChangeArrowheads="1"/>
            </p:cNvSpPr>
            <p:nvPr/>
          </p:nvSpPr>
          <p:spPr bwMode="auto">
            <a:xfrm>
              <a:off x="152" y="2716"/>
              <a:ext cx="535" cy="294"/>
            </a:xfrm>
            <a:prstGeom prst="rect">
              <a:avLst/>
            </a:prstGeom>
            <a:noFill/>
            <a:ln w="12700">
              <a:noFill/>
              <a:miter lim="800000"/>
              <a:headEnd/>
              <a:tailEnd/>
            </a:ln>
          </p:spPr>
          <p:txBody>
            <a:bodyPr wrap="none" lIns="63500" tIns="25400" rIns="63500" bIns="25400">
              <a:spAutoFit/>
            </a:bodyPr>
            <a:lstStyle/>
            <a:p>
              <a:pPr>
                <a:lnSpc>
                  <a:spcPct val="85000"/>
                </a:lnSpc>
              </a:pPr>
              <a:r>
                <a:rPr lang="en-US" sz="1600" b="1">
                  <a:latin typeface="Arial" pitchFamily="34" charset="0"/>
                </a:rPr>
                <a:t>Miss</a:t>
              </a:r>
            </a:p>
            <a:p>
              <a:pPr>
                <a:lnSpc>
                  <a:spcPct val="85000"/>
                </a:lnSpc>
              </a:pPr>
              <a:r>
                <a:rPr lang="en-US" sz="1600" b="1">
                  <a:latin typeface="Arial" pitchFamily="34" charset="0"/>
                </a:rPr>
                <a:t>Penalty</a:t>
              </a:r>
            </a:p>
          </p:txBody>
        </p:sp>
        <p:sp>
          <p:nvSpPr>
            <p:cNvPr id="167945" name="Line 8"/>
            <p:cNvSpPr>
              <a:spLocks noChangeShapeType="1"/>
            </p:cNvSpPr>
            <p:nvPr/>
          </p:nvSpPr>
          <p:spPr bwMode="auto">
            <a:xfrm flipV="1">
              <a:off x="392" y="3112"/>
              <a:ext cx="944" cy="496"/>
            </a:xfrm>
            <a:prstGeom prst="line">
              <a:avLst/>
            </a:prstGeom>
            <a:noFill/>
            <a:ln w="25400">
              <a:solidFill>
                <a:schemeClr val="accent1"/>
              </a:solidFill>
              <a:round/>
              <a:headEnd/>
              <a:tailEnd/>
            </a:ln>
          </p:spPr>
          <p:txBody>
            <a:bodyPr wrap="none" anchor="ctr"/>
            <a:lstStyle/>
            <a:p>
              <a:endParaRPr lang="en-US"/>
            </a:p>
          </p:txBody>
        </p:sp>
        <p:sp>
          <p:nvSpPr>
            <p:cNvPr id="167946" name="Rectangle 9"/>
            <p:cNvSpPr>
              <a:spLocks noChangeArrowheads="1"/>
            </p:cNvSpPr>
            <p:nvPr/>
          </p:nvSpPr>
          <p:spPr bwMode="auto">
            <a:xfrm>
              <a:off x="951" y="3888"/>
              <a:ext cx="687" cy="212"/>
            </a:xfrm>
            <a:prstGeom prst="rect">
              <a:avLst/>
            </a:prstGeom>
            <a:noFill/>
            <a:ln w="12700">
              <a:noFill/>
              <a:miter lim="800000"/>
              <a:headEnd/>
              <a:tailEnd/>
            </a:ln>
          </p:spPr>
          <p:txBody>
            <a:bodyPr wrap="none" lIns="90488" tIns="44450" rIns="90488" bIns="44450">
              <a:spAutoFit/>
            </a:bodyPr>
            <a:lstStyle/>
            <a:p>
              <a:r>
                <a:rPr lang="en-US" sz="1600" b="1">
                  <a:latin typeface="Times New Roman" pitchFamily="18" charset="0"/>
                </a:rPr>
                <a:t>Block Size</a:t>
              </a:r>
            </a:p>
          </p:txBody>
        </p:sp>
        <p:sp>
          <p:nvSpPr>
            <p:cNvPr id="167947" name="Line 10"/>
            <p:cNvSpPr>
              <a:spLocks noChangeShapeType="1"/>
            </p:cNvSpPr>
            <p:nvPr/>
          </p:nvSpPr>
          <p:spPr bwMode="auto">
            <a:xfrm>
              <a:off x="1872" y="2984"/>
              <a:ext cx="0" cy="896"/>
            </a:xfrm>
            <a:prstGeom prst="line">
              <a:avLst/>
            </a:prstGeom>
            <a:noFill/>
            <a:ln w="25400">
              <a:solidFill>
                <a:schemeClr val="tx1"/>
              </a:solidFill>
              <a:round/>
              <a:headEnd type="triangle" w="med" len="med"/>
              <a:tailEnd/>
            </a:ln>
          </p:spPr>
          <p:txBody>
            <a:bodyPr wrap="none" anchor="ctr"/>
            <a:lstStyle/>
            <a:p>
              <a:endParaRPr lang="en-US"/>
            </a:p>
          </p:txBody>
        </p:sp>
        <p:sp>
          <p:nvSpPr>
            <p:cNvPr id="167948" name="Line 11"/>
            <p:cNvSpPr>
              <a:spLocks noChangeShapeType="1"/>
            </p:cNvSpPr>
            <p:nvPr/>
          </p:nvSpPr>
          <p:spPr bwMode="auto">
            <a:xfrm>
              <a:off x="1880" y="3888"/>
              <a:ext cx="1232" cy="0"/>
            </a:xfrm>
            <a:prstGeom prst="line">
              <a:avLst/>
            </a:prstGeom>
            <a:noFill/>
            <a:ln w="25400">
              <a:solidFill>
                <a:schemeClr val="tx1"/>
              </a:solidFill>
              <a:round/>
              <a:headEnd/>
              <a:tailEnd type="triangle" w="med" len="med"/>
            </a:ln>
          </p:spPr>
          <p:txBody>
            <a:bodyPr wrap="none" anchor="ctr"/>
            <a:lstStyle/>
            <a:p>
              <a:endParaRPr lang="en-US"/>
            </a:p>
          </p:txBody>
        </p:sp>
        <p:sp>
          <p:nvSpPr>
            <p:cNvPr id="167949" name="Rectangle 12"/>
            <p:cNvSpPr>
              <a:spLocks noChangeArrowheads="1"/>
            </p:cNvSpPr>
            <p:nvPr/>
          </p:nvSpPr>
          <p:spPr bwMode="auto">
            <a:xfrm>
              <a:off x="1640" y="2704"/>
              <a:ext cx="400" cy="326"/>
            </a:xfrm>
            <a:prstGeom prst="rect">
              <a:avLst/>
            </a:prstGeom>
            <a:noFill/>
            <a:ln w="12700">
              <a:noFill/>
              <a:miter lim="800000"/>
              <a:headEnd/>
              <a:tailEnd/>
            </a:ln>
          </p:spPr>
          <p:txBody>
            <a:bodyPr wrap="none" lIns="63500" tIns="25400" rIns="63500" bIns="25400">
              <a:spAutoFit/>
            </a:bodyPr>
            <a:lstStyle/>
            <a:p>
              <a:pPr>
                <a:lnSpc>
                  <a:spcPct val="85000"/>
                </a:lnSpc>
              </a:pPr>
              <a:r>
                <a:rPr lang="en-US" b="1">
                  <a:latin typeface="Arial" pitchFamily="34" charset="0"/>
                </a:rPr>
                <a:t>Miss</a:t>
              </a:r>
            </a:p>
            <a:p>
              <a:pPr>
                <a:lnSpc>
                  <a:spcPct val="85000"/>
                </a:lnSpc>
              </a:pPr>
              <a:r>
                <a:rPr lang="en-US" b="1">
                  <a:latin typeface="Arial" pitchFamily="34" charset="0"/>
                </a:rPr>
                <a:t>Rate</a:t>
              </a:r>
            </a:p>
          </p:txBody>
        </p:sp>
        <p:sp>
          <p:nvSpPr>
            <p:cNvPr id="167950" name="Line 13"/>
            <p:cNvSpPr>
              <a:spLocks noChangeShapeType="1"/>
            </p:cNvSpPr>
            <p:nvPr/>
          </p:nvSpPr>
          <p:spPr bwMode="auto">
            <a:xfrm>
              <a:off x="1976" y="3128"/>
              <a:ext cx="80" cy="320"/>
            </a:xfrm>
            <a:prstGeom prst="line">
              <a:avLst/>
            </a:prstGeom>
            <a:noFill/>
            <a:ln w="25400">
              <a:solidFill>
                <a:schemeClr val="hlink"/>
              </a:solidFill>
              <a:round/>
              <a:headEnd/>
              <a:tailEnd/>
            </a:ln>
          </p:spPr>
          <p:txBody>
            <a:bodyPr wrap="none" anchor="ctr"/>
            <a:lstStyle/>
            <a:p>
              <a:endParaRPr lang="en-US"/>
            </a:p>
          </p:txBody>
        </p:sp>
        <p:sp>
          <p:nvSpPr>
            <p:cNvPr id="167951" name="Line 14"/>
            <p:cNvSpPr>
              <a:spLocks noChangeShapeType="1"/>
            </p:cNvSpPr>
            <p:nvPr/>
          </p:nvSpPr>
          <p:spPr bwMode="auto">
            <a:xfrm>
              <a:off x="2072" y="3464"/>
              <a:ext cx="176" cy="272"/>
            </a:xfrm>
            <a:prstGeom prst="line">
              <a:avLst/>
            </a:prstGeom>
            <a:noFill/>
            <a:ln w="25400">
              <a:solidFill>
                <a:schemeClr val="hlink"/>
              </a:solidFill>
              <a:round/>
              <a:headEnd/>
              <a:tailEnd/>
            </a:ln>
          </p:spPr>
          <p:txBody>
            <a:bodyPr wrap="none" anchor="ctr"/>
            <a:lstStyle/>
            <a:p>
              <a:endParaRPr lang="en-US"/>
            </a:p>
          </p:txBody>
        </p:sp>
        <p:sp>
          <p:nvSpPr>
            <p:cNvPr id="167952" name="Line 15"/>
            <p:cNvSpPr>
              <a:spLocks noChangeShapeType="1"/>
            </p:cNvSpPr>
            <p:nvPr/>
          </p:nvSpPr>
          <p:spPr bwMode="auto">
            <a:xfrm>
              <a:off x="2264" y="3752"/>
              <a:ext cx="224" cy="32"/>
            </a:xfrm>
            <a:prstGeom prst="line">
              <a:avLst/>
            </a:prstGeom>
            <a:noFill/>
            <a:ln w="25400">
              <a:solidFill>
                <a:schemeClr val="hlink"/>
              </a:solidFill>
              <a:round/>
              <a:headEnd/>
              <a:tailEnd/>
            </a:ln>
          </p:spPr>
          <p:txBody>
            <a:bodyPr wrap="none" anchor="ctr"/>
            <a:lstStyle/>
            <a:p>
              <a:endParaRPr lang="en-US"/>
            </a:p>
          </p:txBody>
        </p:sp>
        <p:sp>
          <p:nvSpPr>
            <p:cNvPr id="167953" name="Line 16"/>
            <p:cNvSpPr>
              <a:spLocks noChangeShapeType="1"/>
            </p:cNvSpPr>
            <p:nvPr/>
          </p:nvSpPr>
          <p:spPr bwMode="auto">
            <a:xfrm>
              <a:off x="2504" y="3792"/>
              <a:ext cx="224" cy="0"/>
            </a:xfrm>
            <a:prstGeom prst="line">
              <a:avLst/>
            </a:prstGeom>
            <a:noFill/>
            <a:ln w="25400">
              <a:solidFill>
                <a:schemeClr val="hlink"/>
              </a:solidFill>
              <a:round/>
              <a:headEnd/>
              <a:tailEnd/>
            </a:ln>
          </p:spPr>
          <p:txBody>
            <a:bodyPr wrap="none" anchor="ctr"/>
            <a:lstStyle/>
            <a:p>
              <a:endParaRPr lang="en-US"/>
            </a:p>
          </p:txBody>
        </p:sp>
        <p:sp>
          <p:nvSpPr>
            <p:cNvPr id="167954" name="Line 17"/>
            <p:cNvSpPr>
              <a:spLocks noChangeShapeType="1"/>
            </p:cNvSpPr>
            <p:nvPr/>
          </p:nvSpPr>
          <p:spPr bwMode="auto">
            <a:xfrm flipV="1">
              <a:off x="2744" y="3688"/>
              <a:ext cx="224" cy="112"/>
            </a:xfrm>
            <a:prstGeom prst="line">
              <a:avLst/>
            </a:prstGeom>
            <a:noFill/>
            <a:ln w="25400">
              <a:solidFill>
                <a:schemeClr val="hlink"/>
              </a:solidFill>
              <a:round/>
              <a:headEnd/>
              <a:tailEnd/>
            </a:ln>
          </p:spPr>
          <p:txBody>
            <a:bodyPr wrap="none" anchor="ctr"/>
            <a:lstStyle/>
            <a:p>
              <a:endParaRPr lang="en-US"/>
            </a:p>
          </p:txBody>
        </p:sp>
        <p:sp>
          <p:nvSpPr>
            <p:cNvPr id="167955" name="Line 18"/>
            <p:cNvSpPr>
              <a:spLocks noChangeShapeType="1"/>
            </p:cNvSpPr>
            <p:nvPr/>
          </p:nvSpPr>
          <p:spPr bwMode="auto">
            <a:xfrm flipV="1">
              <a:off x="2164" y="2972"/>
              <a:ext cx="184" cy="536"/>
            </a:xfrm>
            <a:prstGeom prst="line">
              <a:avLst/>
            </a:prstGeom>
            <a:noFill/>
            <a:ln w="12700">
              <a:solidFill>
                <a:schemeClr val="tx1"/>
              </a:solidFill>
              <a:round/>
              <a:headEnd/>
              <a:tailEnd/>
            </a:ln>
          </p:spPr>
          <p:txBody>
            <a:bodyPr wrap="none" anchor="ctr"/>
            <a:lstStyle/>
            <a:p>
              <a:endParaRPr lang="en-US"/>
            </a:p>
          </p:txBody>
        </p:sp>
        <p:sp>
          <p:nvSpPr>
            <p:cNvPr id="167956" name="Rectangle 19"/>
            <p:cNvSpPr>
              <a:spLocks noChangeArrowheads="1"/>
            </p:cNvSpPr>
            <p:nvPr/>
          </p:nvSpPr>
          <p:spPr bwMode="auto">
            <a:xfrm>
              <a:off x="2072" y="2860"/>
              <a:ext cx="1422" cy="163"/>
            </a:xfrm>
            <a:prstGeom prst="rect">
              <a:avLst/>
            </a:prstGeom>
            <a:noFill/>
            <a:ln w="12700">
              <a:noFill/>
              <a:miter lim="800000"/>
              <a:headEnd/>
              <a:tailEnd/>
            </a:ln>
          </p:spPr>
          <p:txBody>
            <a:bodyPr wrap="none" lIns="63500" tIns="25400" rIns="63500" bIns="25400">
              <a:spAutoFit/>
            </a:bodyPr>
            <a:lstStyle/>
            <a:p>
              <a:pPr>
                <a:lnSpc>
                  <a:spcPct val="85000"/>
                </a:lnSpc>
              </a:pPr>
              <a:r>
                <a:rPr lang="en-US" sz="1600">
                  <a:latin typeface="Arial" pitchFamily="34" charset="0"/>
                </a:rPr>
                <a:t>Exploits Spatial Locality</a:t>
              </a:r>
            </a:p>
          </p:txBody>
        </p:sp>
        <p:sp>
          <p:nvSpPr>
            <p:cNvPr id="167957" name="Line 20"/>
            <p:cNvSpPr>
              <a:spLocks noChangeShapeType="1"/>
            </p:cNvSpPr>
            <p:nvPr/>
          </p:nvSpPr>
          <p:spPr bwMode="auto">
            <a:xfrm flipV="1">
              <a:off x="2884" y="3548"/>
              <a:ext cx="40" cy="152"/>
            </a:xfrm>
            <a:prstGeom prst="line">
              <a:avLst/>
            </a:prstGeom>
            <a:noFill/>
            <a:ln w="12700">
              <a:solidFill>
                <a:schemeClr val="tx1"/>
              </a:solidFill>
              <a:round/>
              <a:headEnd/>
              <a:tailEnd/>
            </a:ln>
          </p:spPr>
          <p:txBody>
            <a:bodyPr wrap="none" anchor="ctr"/>
            <a:lstStyle/>
            <a:p>
              <a:endParaRPr lang="en-US"/>
            </a:p>
          </p:txBody>
        </p:sp>
        <p:sp>
          <p:nvSpPr>
            <p:cNvPr id="167958" name="Rectangle 21"/>
            <p:cNvSpPr>
              <a:spLocks noChangeArrowheads="1"/>
            </p:cNvSpPr>
            <p:nvPr/>
          </p:nvSpPr>
          <p:spPr bwMode="auto">
            <a:xfrm>
              <a:off x="2504" y="3148"/>
              <a:ext cx="1004" cy="425"/>
            </a:xfrm>
            <a:prstGeom prst="rect">
              <a:avLst/>
            </a:prstGeom>
            <a:noFill/>
            <a:ln w="12700">
              <a:noFill/>
              <a:miter lim="800000"/>
              <a:headEnd/>
              <a:tailEnd/>
            </a:ln>
          </p:spPr>
          <p:txBody>
            <a:bodyPr wrap="none" lIns="63500" tIns="25400" rIns="63500" bIns="25400">
              <a:spAutoFit/>
            </a:bodyPr>
            <a:lstStyle/>
            <a:p>
              <a:pPr>
                <a:lnSpc>
                  <a:spcPct val="85000"/>
                </a:lnSpc>
              </a:pPr>
              <a:r>
                <a:rPr lang="en-US" sz="1600">
                  <a:latin typeface="Arial" pitchFamily="34" charset="0"/>
                </a:rPr>
                <a:t>Fewer blocks: </a:t>
              </a:r>
            </a:p>
            <a:p>
              <a:pPr>
                <a:lnSpc>
                  <a:spcPct val="85000"/>
                </a:lnSpc>
              </a:pPr>
              <a:r>
                <a:rPr lang="en-US" sz="1600">
                  <a:latin typeface="Arial" pitchFamily="34" charset="0"/>
                </a:rPr>
                <a:t>compromises</a:t>
              </a:r>
            </a:p>
            <a:p>
              <a:pPr>
                <a:lnSpc>
                  <a:spcPct val="85000"/>
                </a:lnSpc>
              </a:pPr>
              <a:r>
                <a:rPr lang="en-US" sz="1600">
                  <a:latin typeface="Arial" pitchFamily="34" charset="0"/>
                </a:rPr>
                <a:t>temporal locality</a:t>
              </a:r>
            </a:p>
          </p:txBody>
        </p:sp>
        <p:sp>
          <p:nvSpPr>
            <p:cNvPr id="167959" name="Line 22"/>
            <p:cNvSpPr>
              <a:spLocks noChangeShapeType="1"/>
            </p:cNvSpPr>
            <p:nvPr/>
          </p:nvSpPr>
          <p:spPr bwMode="auto">
            <a:xfrm>
              <a:off x="3936" y="2936"/>
              <a:ext cx="0" cy="896"/>
            </a:xfrm>
            <a:prstGeom prst="line">
              <a:avLst/>
            </a:prstGeom>
            <a:noFill/>
            <a:ln w="25400">
              <a:solidFill>
                <a:schemeClr val="tx1"/>
              </a:solidFill>
              <a:round/>
              <a:headEnd type="triangle" w="med" len="med"/>
              <a:tailEnd/>
            </a:ln>
          </p:spPr>
          <p:txBody>
            <a:bodyPr wrap="none" anchor="ctr"/>
            <a:lstStyle/>
            <a:p>
              <a:endParaRPr lang="en-US"/>
            </a:p>
          </p:txBody>
        </p:sp>
        <p:sp>
          <p:nvSpPr>
            <p:cNvPr id="167960" name="Line 23"/>
            <p:cNvSpPr>
              <a:spLocks noChangeShapeType="1"/>
            </p:cNvSpPr>
            <p:nvPr/>
          </p:nvSpPr>
          <p:spPr bwMode="auto">
            <a:xfrm>
              <a:off x="3944" y="3840"/>
              <a:ext cx="1232" cy="0"/>
            </a:xfrm>
            <a:prstGeom prst="line">
              <a:avLst/>
            </a:prstGeom>
            <a:noFill/>
            <a:ln w="25400">
              <a:solidFill>
                <a:schemeClr val="tx1"/>
              </a:solidFill>
              <a:round/>
              <a:headEnd/>
              <a:tailEnd type="triangle" w="med" len="med"/>
            </a:ln>
          </p:spPr>
          <p:txBody>
            <a:bodyPr wrap="none" anchor="ctr"/>
            <a:lstStyle/>
            <a:p>
              <a:endParaRPr lang="en-US"/>
            </a:p>
          </p:txBody>
        </p:sp>
        <p:sp>
          <p:nvSpPr>
            <p:cNvPr id="167961" name="Rectangle 24"/>
            <p:cNvSpPr>
              <a:spLocks noChangeArrowheads="1"/>
            </p:cNvSpPr>
            <p:nvPr/>
          </p:nvSpPr>
          <p:spPr bwMode="auto">
            <a:xfrm>
              <a:off x="3656" y="2524"/>
              <a:ext cx="584" cy="425"/>
            </a:xfrm>
            <a:prstGeom prst="rect">
              <a:avLst/>
            </a:prstGeom>
            <a:noFill/>
            <a:ln w="12700">
              <a:noFill/>
              <a:miter lim="800000"/>
              <a:headEnd/>
              <a:tailEnd/>
            </a:ln>
          </p:spPr>
          <p:txBody>
            <a:bodyPr wrap="none" lIns="63500" tIns="25400" rIns="63500" bIns="25400">
              <a:spAutoFit/>
            </a:bodyPr>
            <a:lstStyle/>
            <a:p>
              <a:pPr algn="ctr">
                <a:lnSpc>
                  <a:spcPct val="85000"/>
                </a:lnSpc>
              </a:pPr>
              <a:r>
                <a:rPr lang="en-US" sz="1600" b="1">
                  <a:latin typeface="Arial" pitchFamily="34" charset="0"/>
                </a:rPr>
                <a:t>Average</a:t>
              </a:r>
            </a:p>
            <a:p>
              <a:pPr algn="ctr">
                <a:lnSpc>
                  <a:spcPct val="85000"/>
                </a:lnSpc>
              </a:pPr>
              <a:r>
                <a:rPr lang="en-US" sz="1600" b="1">
                  <a:latin typeface="Arial" pitchFamily="34" charset="0"/>
                </a:rPr>
                <a:t>Access</a:t>
              </a:r>
            </a:p>
            <a:p>
              <a:pPr algn="ctr">
                <a:lnSpc>
                  <a:spcPct val="85000"/>
                </a:lnSpc>
              </a:pPr>
              <a:r>
                <a:rPr lang="en-US" sz="1600" b="1">
                  <a:latin typeface="Arial" pitchFamily="34" charset="0"/>
                </a:rPr>
                <a:t>Time</a:t>
              </a:r>
            </a:p>
          </p:txBody>
        </p:sp>
        <p:sp>
          <p:nvSpPr>
            <p:cNvPr id="167962" name="Line 25"/>
            <p:cNvSpPr>
              <a:spLocks noChangeShapeType="1"/>
            </p:cNvSpPr>
            <p:nvPr/>
          </p:nvSpPr>
          <p:spPr bwMode="auto">
            <a:xfrm>
              <a:off x="4040" y="3080"/>
              <a:ext cx="80" cy="320"/>
            </a:xfrm>
            <a:prstGeom prst="line">
              <a:avLst/>
            </a:prstGeom>
            <a:noFill/>
            <a:ln w="25400">
              <a:solidFill>
                <a:schemeClr val="accent2"/>
              </a:solidFill>
              <a:round/>
              <a:headEnd/>
              <a:tailEnd/>
            </a:ln>
          </p:spPr>
          <p:txBody>
            <a:bodyPr wrap="none" anchor="ctr"/>
            <a:lstStyle/>
            <a:p>
              <a:endParaRPr lang="en-US"/>
            </a:p>
          </p:txBody>
        </p:sp>
        <p:sp>
          <p:nvSpPr>
            <p:cNvPr id="167963" name="Line 26"/>
            <p:cNvSpPr>
              <a:spLocks noChangeShapeType="1"/>
            </p:cNvSpPr>
            <p:nvPr/>
          </p:nvSpPr>
          <p:spPr bwMode="auto">
            <a:xfrm>
              <a:off x="4136" y="3416"/>
              <a:ext cx="176" cy="272"/>
            </a:xfrm>
            <a:prstGeom prst="line">
              <a:avLst/>
            </a:prstGeom>
            <a:noFill/>
            <a:ln w="25400">
              <a:solidFill>
                <a:schemeClr val="accent2"/>
              </a:solidFill>
              <a:round/>
              <a:headEnd/>
              <a:tailEnd/>
            </a:ln>
          </p:spPr>
          <p:txBody>
            <a:bodyPr wrap="none" anchor="ctr"/>
            <a:lstStyle/>
            <a:p>
              <a:endParaRPr lang="en-US"/>
            </a:p>
          </p:txBody>
        </p:sp>
        <p:sp>
          <p:nvSpPr>
            <p:cNvPr id="167964" name="Line 27"/>
            <p:cNvSpPr>
              <a:spLocks noChangeShapeType="1"/>
            </p:cNvSpPr>
            <p:nvPr/>
          </p:nvSpPr>
          <p:spPr bwMode="auto">
            <a:xfrm>
              <a:off x="4328" y="3704"/>
              <a:ext cx="224" cy="32"/>
            </a:xfrm>
            <a:prstGeom prst="line">
              <a:avLst/>
            </a:prstGeom>
            <a:noFill/>
            <a:ln w="25400">
              <a:solidFill>
                <a:schemeClr val="accent2"/>
              </a:solidFill>
              <a:round/>
              <a:headEnd/>
              <a:tailEnd/>
            </a:ln>
          </p:spPr>
          <p:txBody>
            <a:bodyPr wrap="none" anchor="ctr"/>
            <a:lstStyle/>
            <a:p>
              <a:endParaRPr lang="en-US"/>
            </a:p>
          </p:txBody>
        </p:sp>
        <p:sp>
          <p:nvSpPr>
            <p:cNvPr id="167965" name="Line 28"/>
            <p:cNvSpPr>
              <a:spLocks noChangeShapeType="1"/>
            </p:cNvSpPr>
            <p:nvPr/>
          </p:nvSpPr>
          <p:spPr bwMode="auto">
            <a:xfrm flipV="1">
              <a:off x="4568" y="3640"/>
              <a:ext cx="176" cy="112"/>
            </a:xfrm>
            <a:prstGeom prst="line">
              <a:avLst/>
            </a:prstGeom>
            <a:noFill/>
            <a:ln w="25400">
              <a:solidFill>
                <a:schemeClr val="accent2"/>
              </a:solidFill>
              <a:round/>
              <a:headEnd/>
              <a:tailEnd/>
            </a:ln>
          </p:spPr>
          <p:txBody>
            <a:bodyPr wrap="none" anchor="ctr"/>
            <a:lstStyle/>
            <a:p>
              <a:endParaRPr lang="en-US"/>
            </a:p>
          </p:txBody>
        </p:sp>
        <p:sp>
          <p:nvSpPr>
            <p:cNvPr id="167966" name="Line 29"/>
            <p:cNvSpPr>
              <a:spLocks noChangeShapeType="1"/>
            </p:cNvSpPr>
            <p:nvPr/>
          </p:nvSpPr>
          <p:spPr bwMode="auto">
            <a:xfrm flipV="1">
              <a:off x="4760" y="3448"/>
              <a:ext cx="128" cy="208"/>
            </a:xfrm>
            <a:prstGeom prst="line">
              <a:avLst/>
            </a:prstGeom>
            <a:noFill/>
            <a:ln w="25400">
              <a:solidFill>
                <a:schemeClr val="accent2"/>
              </a:solidFill>
              <a:round/>
              <a:headEnd/>
              <a:tailEnd/>
            </a:ln>
          </p:spPr>
          <p:txBody>
            <a:bodyPr wrap="none" anchor="ctr"/>
            <a:lstStyle/>
            <a:p>
              <a:endParaRPr lang="en-US"/>
            </a:p>
          </p:txBody>
        </p:sp>
        <p:sp>
          <p:nvSpPr>
            <p:cNvPr id="167967" name="Line 30"/>
            <p:cNvSpPr>
              <a:spLocks noChangeShapeType="1"/>
            </p:cNvSpPr>
            <p:nvPr/>
          </p:nvSpPr>
          <p:spPr bwMode="auto">
            <a:xfrm flipH="1" flipV="1">
              <a:off x="4748" y="3404"/>
              <a:ext cx="56" cy="200"/>
            </a:xfrm>
            <a:prstGeom prst="line">
              <a:avLst/>
            </a:prstGeom>
            <a:noFill/>
            <a:ln w="12700">
              <a:solidFill>
                <a:schemeClr val="tx1"/>
              </a:solidFill>
              <a:round/>
              <a:headEnd/>
              <a:tailEnd/>
            </a:ln>
          </p:spPr>
          <p:txBody>
            <a:bodyPr wrap="none" anchor="ctr"/>
            <a:lstStyle/>
            <a:p>
              <a:endParaRPr lang="en-US"/>
            </a:p>
          </p:txBody>
        </p:sp>
        <p:sp>
          <p:nvSpPr>
            <p:cNvPr id="167968" name="Rectangle 31"/>
            <p:cNvSpPr>
              <a:spLocks noChangeArrowheads="1"/>
            </p:cNvSpPr>
            <p:nvPr/>
          </p:nvSpPr>
          <p:spPr bwMode="auto">
            <a:xfrm>
              <a:off x="4088" y="3052"/>
              <a:ext cx="1403" cy="294"/>
            </a:xfrm>
            <a:prstGeom prst="rect">
              <a:avLst/>
            </a:prstGeom>
            <a:noFill/>
            <a:ln w="12700">
              <a:noFill/>
              <a:miter lim="800000"/>
              <a:headEnd/>
              <a:tailEnd/>
            </a:ln>
          </p:spPr>
          <p:txBody>
            <a:bodyPr wrap="none" lIns="63500" tIns="25400" rIns="63500" bIns="25400">
              <a:spAutoFit/>
            </a:bodyPr>
            <a:lstStyle/>
            <a:p>
              <a:pPr algn="ctr">
                <a:lnSpc>
                  <a:spcPct val="85000"/>
                </a:lnSpc>
              </a:pPr>
              <a:r>
                <a:rPr lang="en-US" sz="1600">
                  <a:latin typeface="Arial" pitchFamily="34" charset="0"/>
                </a:rPr>
                <a:t>Increased Miss Penalty</a:t>
              </a:r>
            </a:p>
            <a:p>
              <a:pPr algn="ctr">
                <a:lnSpc>
                  <a:spcPct val="85000"/>
                </a:lnSpc>
              </a:pPr>
              <a:r>
                <a:rPr lang="en-US" sz="1600">
                  <a:latin typeface="Arial" pitchFamily="34" charset="0"/>
                </a:rPr>
                <a:t>&amp; Miss Rate</a:t>
              </a:r>
            </a:p>
          </p:txBody>
        </p:sp>
        <p:sp>
          <p:nvSpPr>
            <p:cNvPr id="167969" name="Rectangle 32"/>
            <p:cNvSpPr>
              <a:spLocks noChangeArrowheads="1"/>
            </p:cNvSpPr>
            <p:nvPr/>
          </p:nvSpPr>
          <p:spPr bwMode="auto">
            <a:xfrm>
              <a:off x="2391" y="3888"/>
              <a:ext cx="687" cy="212"/>
            </a:xfrm>
            <a:prstGeom prst="rect">
              <a:avLst/>
            </a:prstGeom>
            <a:noFill/>
            <a:ln w="12700">
              <a:noFill/>
              <a:miter lim="800000"/>
              <a:headEnd/>
              <a:tailEnd/>
            </a:ln>
          </p:spPr>
          <p:txBody>
            <a:bodyPr wrap="none" lIns="90488" tIns="44450" rIns="90488" bIns="44450">
              <a:spAutoFit/>
            </a:bodyPr>
            <a:lstStyle/>
            <a:p>
              <a:r>
                <a:rPr lang="en-US" sz="1600" b="1">
                  <a:latin typeface="Times New Roman" pitchFamily="18" charset="0"/>
                </a:rPr>
                <a:t>Block Size</a:t>
              </a:r>
            </a:p>
          </p:txBody>
        </p:sp>
        <p:sp>
          <p:nvSpPr>
            <p:cNvPr id="167970" name="Rectangle 33"/>
            <p:cNvSpPr>
              <a:spLocks noChangeArrowheads="1"/>
            </p:cNvSpPr>
            <p:nvPr/>
          </p:nvSpPr>
          <p:spPr bwMode="auto">
            <a:xfrm>
              <a:off x="4455" y="3840"/>
              <a:ext cx="687" cy="212"/>
            </a:xfrm>
            <a:prstGeom prst="rect">
              <a:avLst/>
            </a:prstGeom>
            <a:noFill/>
            <a:ln w="12700">
              <a:noFill/>
              <a:miter lim="800000"/>
              <a:headEnd/>
              <a:tailEnd/>
            </a:ln>
          </p:spPr>
          <p:txBody>
            <a:bodyPr wrap="none" lIns="90488" tIns="44450" rIns="90488" bIns="44450">
              <a:spAutoFit/>
            </a:bodyPr>
            <a:lstStyle/>
            <a:p>
              <a:r>
                <a:rPr lang="en-US" sz="1600" b="1">
                  <a:latin typeface="Times New Roman" pitchFamily="18" charset="0"/>
                </a:rPr>
                <a:t>Block Size</a:t>
              </a:r>
            </a:p>
          </p:txBody>
        </p:sp>
      </p:grpSp>
    </p:spTree>
    <p:extLst>
      <p:ext uri="{BB962C8B-B14F-4D97-AF65-F5344CB8AC3E}">
        <p14:creationId xmlns:p14="http://schemas.microsoft.com/office/powerpoint/2010/main" val="1121304244"/>
      </p:ext>
    </p:extLst>
  </p:cSld>
  <p:clrMapOvr>
    <a:masterClrMapping/>
  </p:clrMapOvr>
  <p:transition/>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Slide Number Placeholder 4"/>
          <p:cNvSpPr>
            <a:spLocks noGrp="1"/>
          </p:cNvSpPr>
          <p:nvPr>
            <p:ph type="sldNum" sz="quarter" idx="10"/>
          </p:nvPr>
        </p:nvSpPr>
        <p:spPr>
          <a:xfrm>
            <a:off x="8904288" y="6092825"/>
            <a:ext cx="609600" cy="431800"/>
          </a:xfrm>
          <a:noFill/>
        </p:spPr>
        <p:txBody>
          <a:bodyPr/>
          <a:lstStyle/>
          <a:p>
            <a:fld id="{76FD3886-7A19-4D46-BA58-79E757DCDC75}" type="slidenum">
              <a:rPr lang="it-IT" smtClean="0">
                <a:latin typeface="Arial" pitchFamily="34" charset="0"/>
              </a:rPr>
              <a:pPr/>
              <a:t>131</a:t>
            </a:fld>
            <a:endParaRPr lang="it-IT">
              <a:latin typeface="Arial" pitchFamily="34" charset="0"/>
            </a:endParaRPr>
          </a:p>
        </p:txBody>
      </p:sp>
      <p:sp>
        <p:nvSpPr>
          <p:cNvPr id="168963" name="Rectangle 2"/>
          <p:cNvSpPr>
            <a:spLocks noGrp="1" noChangeArrowheads="1"/>
          </p:cNvSpPr>
          <p:nvPr>
            <p:ph type="title"/>
          </p:nvPr>
        </p:nvSpPr>
        <p:spPr>
          <a:xfrm>
            <a:off x="2057400" y="304800"/>
            <a:ext cx="7772400" cy="533400"/>
          </a:xfrm>
        </p:spPr>
        <p:txBody>
          <a:bodyPr>
            <a:normAutofit fontScale="90000"/>
          </a:bodyPr>
          <a:lstStyle/>
          <a:p>
            <a:pPr eaLnBrk="1" hangingPunct="1"/>
            <a:r>
              <a:rPr lang="en-GB" smtClean="0"/>
              <a:t>Basics of caches</a:t>
            </a:r>
          </a:p>
        </p:txBody>
      </p:sp>
      <p:sp>
        <p:nvSpPr>
          <p:cNvPr id="168964" name="Rectangle 3"/>
          <p:cNvSpPr>
            <a:spLocks noGrp="1" noChangeArrowheads="1"/>
          </p:cNvSpPr>
          <p:nvPr>
            <p:ph type="body" idx="1"/>
          </p:nvPr>
        </p:nvSpPr>
        <p:spPr>
          <a:xfrm>
            <a:off x="2133600" y="1143000"/>
            <a:ext cx="7772400" cy="4114800"/>
          </a:xfrm>
        </p:spPr>
        <p:txBody>
          <a:bodyPr/>
          <a:lstStyle/>
          <a:p>
            <a:pPr eaLnBrk="1" hangingPunct="1"/>
            <a:r>
              <a:rPr lang="en-GB" smtClean="0"/>
              <a:t>How do we determine if the data is in the cache?</a:t>
            </a:r>
          </a:p>
          <a:p>
            <a:pPr eaLnBrk="1" hangingPunct="1"/>
            <a:r>
              <a:rPr lang="en-GB" smtClean="0"/>
              <a:t>If data is in the cache, how is it found?</a:t>
            </a:r>
            <a:br>
              <a:rPr lang="en-GB" smtClean="0"/>
            </a:br>
            <a:endParaRPr lang="en-GB" smtClean="0"/>
          </a:p>
          <a:p>
            <a:pPr eaLnBrk="1" hangingPunct="1"/>
            <a:r>
              <a:rPr lang="en-GB" smtClean="0"/>
              <a:t>We only have information on:</a:t>
            </a:r>
          </a:p>
          <a:p>
            <a:pPr lvl="1" eaLnBrk="1" hangingPunct="1"/>
            <a:r>
              <a:rPr lang="en-GB" smtClean="0"/>
              <a:t>address of data</a:t>
            </a:r>
          </a:p>
          <a:p>
            <a:pPr lvl="1" eaLnBrk="1" hangingPunct="1"/>
            <a:r>
              <a:rPr lang="en-GB" smtClean="0"/>
              <a:t>how the cache is organised</a:t>
            </a:r>
          </a:p>
          <a:p>
            <a:pPr eaLnBrk="1" hangingPunct="1"/>
            <a:r>
              <a:rPr lang="en-GB" smtClean="0"/>
              <a:t>Direct mapped cache:</a:t>
            </a:r>
          </a:p>
          <a:p>
            <a:pPr lvl="1" eaLnBrk="1" hangingPunct="1"/>
            <a:r>
              <a:rPr lang="en-GB" smtClean="0"/>
              <a:t>the data can only be at a specific place</a:t>
            </a:r>
          </a:p>
        </p:txBody>
      </p:sp>
    </p:spTree>
    <p:extLst>
      <p:ext uri="{BB962C8B-B14F-4D97-AF65-F5344CB8AC3E}">
        <p14:creationId xmlns:p14="http://schemas.microsoft.com/office/powerpoint/2010/main" val="1827110336"/>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Slide Number Placeholder 4"/>
          <p:cNvSpPr>
            <a:spLocks noGrp="1"/>
          </p:cNvSpPr>
          <p:nvPr>
            <p:ph type="sldNum" sz="quarter" idx="10"/>
          </p:nvPr>
        </p:nvSpPr>
        <p:spPr>
          <a:xfrm>
            <a:off x="8904288" y="6092825"/>
            <a:ext cx="609600" cy="431800"/>
          </a:xfrm>
          <a:noFill/>
        </p:spPr>
        <p:txBody>
          <a:bodyPr/>
          <a:lstStyle/>
          <a:p>
            <a:fld id="{FD93373A-761E-4F9C-8B20-1FE2E1FD3F8A}" type="slidenum">
              <a:rPr lang="it-IT" smtClean="0">
                <a:latin typeface="Arial" pitchFamily="34" charset="0"/>
              </a:rPr>
              <a:pPr/>
              <a:t>132</a:t>
            </a:fld>
            <a:endParaRPr lang="it-IT">
              <a:latin typeface="Arial" pitchFamily="34" charset="0"/>
            </a:endParaRPr>
          </a:p>
        </p:txBody>
      </p:sp>
      <p:sp>
        <p:nvSpPr>
          <p:cNvPr id="169987" name="Rectangle 2"/>
          <p:cNvSpPr>
            <a:spLocks noGrp="1" noChangeArrowheads="1"/>
          </p:cNvSpPr>
          <p:nvPr>
            <p:ph type="title"/>
          </p:nvPr>
        </p:nvSpPr>
        <p:spPr>
          <a:xfrm>
            <a:off x="2209800" y="-304800"/>
            <a:ext cx="7772400" cy="1143000"/>
          </a:xfrm>
        </p:spPr>
        <p:txBody>
          <a:bodyPr/>
          <a:lstStyle/>
          <a:p>
            <a:pPr eaLnBrk="1" hangingPunct="1"/>
            <a:r>
              <a:rPr lang="en-GB" sz="2000"/>
              <a:t>Data Address is used to organise cache storage strategy </a:t>
            </a:r>
          </a:p>
        </p:txBody>
      </p:sp>
      <p:sp>
        <p:nvSpPr>
          <p:cNvPr id="169988" name="Rectangle 3"/>
          <p:cNvSpPr>
            <a:spLocks noGrp="1" noChangeArrowheads="1"/>
          </p:cNvSpPr>
          <p:nvPr>
            <p:ph type="body" idx="1"/>
          </p:nvPr>
        </p:nvSpPr>
        <p:spPr>
          <a:xfrm>
            <a:off x="1981200" y="990600"/>
            <a:ext cx="4478338" cy="4876800"/>
          </a:xfrm>
        </p:spPr>
        <p:txBody>
          <a:bodyPr/>
          <a:lstStyle/>
          <a:p>
            <a:pPr eaLnBrk="1" hangingPunct="1"/>
            <a:r>
              <a:rPr lang="en-GB" sz="2000" b="1"/>
              <a:t>Word is organised by byte bits</a:t>
            </a:r>
          </a:p>
          <a:p>
            <a:pPr eaLnBrk="1" hangingPunct="1"/>
            <a:r>
              <a:rPr lang="en-GB" sz="2000" b="1"/>
              <a:t>Block is organised by bits denoting the word</a:t>
            </a:r>
          </a:p>
          <a:p>
            <a:pPr eaLnBrk="1" hangingPunct="1"/>
            <a:r>
              <a:rPr lang="en-GB" sz="2000" b="1"/>
              <a:t>Location in cache is indexed by row</a:t>
            </a:r>
          </a:p>
          <a:p>
            <a:pPr eaLnBrk="1" hangingPunct="1"/>
            <a:r>
              <a:rPr lang="en-GB" sz="2000" b="1"/>
              <a:t>Tag is identification of a block in a cache row</a:t>
            </a:r>
          </a:p>
        </p:txBody>
      </p:sp>
      <p:grpSp>
        <p:nvGrpSpPr>
          <p:cNvPr id="2" name="Group 4"/>
          <p:cNvGrpSpPr>
            <a:grpSpLocks/>
          </p:cNvGrpSpPr>
          <p:nvPr/>
        </p:nvGrpSpPr>
        <p:grpSpPr bwMode="auto">
          <a:xfrm>
            <a:off x="6781801" y="2057401"/>
            <a:ext cx="3292475" cy="2701925"/>
            <a:chOff x="134" y="1658"/>
            <a:chExt cx="2074" cy="1702"/>
          </a:xfrm>
        </p:grpSpPr>
        <p:sp>
          <p:nvSpPr>
            <p:cNvPr id="169990" name="Rectangle 5"/>
            <p:cNvSpPr>
              <a:spLocks noChangeArrowheads="1"/>
            </p:cNvSpPr>
            <p:nvPr/>
          </p:nvSpPr>
          <p:spPr bwMode="auto">
            <a:xfrm>
              <a:off x="1488" y="2016"/>
              <a:ext cx="480" cy="192"/>
            </a:xfrm>
            <a:prstGeom prst="rect">
              <a:avLst/>
            </a:prstGeom>
            <a:noFill/>
            <a:ln w="57150" cmpd="thinThick">
              <a:solidFill>
                <a:schemeClr val="tx1"/>
              </a:solidFill>
              <a:miter lim="800000"/>
              <a:headEnd/>
              <a:tailEnd/>
            </a:ln>
          </p:spPr>
          <p:txBody>
            <a:bodyPr wrap="none" anchor="ctr"/>
            <a:lstStyle/>
            <a:p>
              <a:endParaRPr lang="en-US"/>
            </a:p>
          </p:txBody>
        </p:sp>
        <p:sp>
          <p:nvSpPr>
            <p:cNvPr id="169991" name="Rectangle 6"/>
            <p:cNvSpPr>
              <a:spLocks noChangeArrowheads="1"/>
            </p:cNvSpPr>
            <p:nvPr/>
          </p:nvSpPr>
          <p:spPr bwMode="auto">
            <a:xfrm>
              <a:off x="144" y="2016"/>
              <a:ext cx="816" cy="192"/>
            </a:xfrm>
            <a:prstGeom prst="rect">
              <a:avLst/>
            </a:prstGeom>
            <a:noFill/>
            <a:ln w="57150" cmpd="thinThick">
              <a:solidFill>
                <a:schemeClr val="tx1"/>
              </a:solidFill>
              <a:miter lim="800000"/>
              <a:headEnd/>
              <a:tailEnd/>
            </a:ln>
          </p:spPr>
          <p:txBody>
            <a:bodyPr wrap="none" anchor="ctr"/>
            <a:lstStyle/>
            <a:p>
              <a:endParaRPr lang="en-US"/>
            </a:p>
          </p:txBody>
        </p:sp>
        <p:sp>
          <p:nvSpPr>
            <p:cNvPr id="169992" name="Rectangle 7"/>
            <p:cNvSpPr>
              <a:spLocks noChangeArrowheads="1"/>
            </p:cNvSpPr>
            <p:nvPr/>
          </p:nvSpPr>
          <p:spPr bwMode="auto">
            <a:xfrm>
              <a:off x="1968" y="2016"/>
              <a:ext cx="240" cy="192"/>
            </a:xfrm>
            <a:prstGeom prst="rect">
              <a:avLst/>
            </a:prstGeom>
            <a:noFill/>
            <a:ln w="57150" cmpd="thinThick">
              <a:solidFill>
                <a:schemeClr val="tx1"/>
              </a:solidFill>
              <a:miter lim="800000"/>
              <a:headEnd/>
              <a:tailEnd/>
            </a:ln>
          </p:spPr>
          <p:txBody>
            <a:bodyPr wrap="none" anchor="ctr"/>
            <a:lstStyle/>
            <a:p>
              <a:endParaRPr lang="en-US"/>
            </a:p>
          </p:txBody>
        </p:sp>
        <p:sp>
          <p:nvSpPr>
            <p:cNvPr id="169993" name="Rectangle 8"/>
            <p:cNvSpPr>
              <a:spLocks noChangeArrowheads="1"/>
            </p:cNvSpPr>
            <p:nvPr/>
          </p:nvSpPr>
          <p:spPr bwMode="auto">
            <a:xfrm>
              <a:off x="960" y="2016"/>
              <a:ext cx="528" cy="192"/>
            </a:xfrm>
            <a:prstGeom prst="rect">
              <a:avLst/>
            </a:prstGeom>
            <a:noFill/>
            <a:ln w="57150" cmpd="thinThick">
              <a:solidFill>
                <a:schemeClr val="tx1"/>
              </a:solidFill>
              <a:miter lim="800000"/>
              <a:headEnd/>
              <a:tailEnd/>
            </a:ln>
          </p:spPr>
          <p:txBody>
            <a:bodyPr wrap="none" anchor="ctr"/>
            <a:lstStyle/>
            <a:p>
              <a:endParaRPr lang="en-US"/>
            </a:p>
          </p:txBody>
        </p:sp>
        <p:sp>
          <p:nvSpPr>
            <p:cNvPr id="169994" name="Text Box 9"/>
            <p:cNvSpPr txBox="1">
              <a:spLocks noChangeArrowheads="1"/>
            </p:cNvSpPr>
            <p:nvPr/>
          </p:nvSpPr>
          <p:spPr bwMode="auto">
            <a:xfrm>
              <a:off x="134" y="2522"/>
              <a:ext cx="464" cy="756"/>
            </a:xfrm>
            <a:prstGeom prst="rect">
              <a:avLst/>
            </a:prstGeom>
            <a:noFill/>
            <a:ln w="9525">
              <a:noFill/>
              <a:miter lim="800000"/>
              <a:headEnd/>
              <a:tailEnd/>
            </a:ln>
          </p:spPr>
          <p:txBody>
            <a:bodyPr wrap="none">
              <a:spAutoFit/>
            </a:bodyPr>
            <a:lstStyle/>
            <a:p>
              <a:r>
                <a:rPr lang="en-GB">
                  <a:latin typeface="Times New Roman" pitchFamily="18" charset="0"/>
                </a:rPr>
                <a:t>Tag</a:t>
              </a:r>
            </a:p>
            <a:p>
              <a:r>
                <a:rPr lang="en-GB">
                  <a:latin typeface="Times New Roman" pitchFamily="18" charset="0"/>
                </a:rPr>
                <a:t>Index</a:t>
              </a:r>
            </a:p>
            <a:p>
              <a:r>
                <a:rPr lang="en-GB">
                  <a:latin typeface="Times New Roman" pitchFamily="18" charset="0"/>
                </a:rPr>
                <a:t>Block</a:t>
              </a:r>
            </a:p>
            <a:p>
              <a:r>
                <a:rPr lang="en-GB">
                  <a:latin typeface="Times New Roman" pitchFamily="18" charset="0"/>
                </a:rPr>
                <a:t>Byte</a:t>
              </a:r>
            </a:p>
          </p:txBody>
        </p:sp>
        <p:sp>
          <p:nvSpPr>
            <p:cNvPr id="169995" name="Line 10"/>
            <p:cNvSpPr>
              <a:spLocks noChangeShapeType="1"/>
            </p:cNvSpPr>
            <p:nvPr/>
          </p:nvSpPr>
          <p:spPr bwMode="auto">
            <a:xfrm flipV="1">
              <a:off x="1296" y="2160"/>
              <a:ext cx="432" cy="960"/>
            </a:xfrm>
            <a:prstGeom prst="line">
              <a:avLst/>
            </a:prstGeom>
            <a:noFill/>
            <a:ln w="76200">
              <a:solidFill>
                <a:schemeClr val="accent2"/>
              </a:solidFill>
              <a:round/>
              <a:headEnd/>
              <a:tailEnd type="triangle" w="med" len="med"/>
            </a:ln>
          </p:spPr>
          <p:txBody>
            <a:bodyPr wrap="none" anchor="ctr"/>
            <a:lstStyle/>
            <a:p>
              <a:endParaRPr lang="en-US"/>
            </a:p>
          </p:txBody>
        </p:sp>
        <p:sp>
          <p:nvSpPr>
            <p:cNvPr id="169996" name="Line 11"/>
            <p:cNvSpPr>
              <a:spLocks noChangeShapeType="1"/>
            </p:cNvSpPr>
            <p:nvPr/>
          </p:nvSpPr>
          <p:spPr bwMode="auto">
            <a:xfrm flipV="1">
              <a:off x="1296" y="2160"/>
              <a:ext cx="768" cy="1200"/>
            </a:xfrm>
            <a:prstGeom prst="line">
              <a:avLst/>
            </a:prstGeom>
            <a:noFill/>
            <a:ln w="76200">
              <a:solidFill>
                <a:schemeClr val="accent2"/>
              </a:solidFill>
              <a:round/>
              <a:headEnd/>
              <a:tailEnd type="triangle" w="med" len="med"/>
            </a:ln>
          </p:spPr>
          <p:txBody>
            <a:bodyPr wrap="none" anchor="ctr"/>
            <a:lstStyle/>
            <a:p>
              <a:endParaRPr lang="en-US"/>
            </a:p>
          </p:txBody>
        </p:sp>
        <p:sp>
          <p:nvSpPr>
            <p:cNvPr id="169997" name="Line 12"/>
            <p:cNvSpPr>
              <a:spLocks noChangeShapeType="1"/>
            </p:cNvSpPr>
            <p:nvPr/>
          </p:nvSpPr>
          <p:spPr bwMode="auto">
            <a:xfrm>
              <a:off x="720" y="3120"/>
              <a:ext cx="576" cy="0"/>
            </a:xfrm>
            <a:prstGeom prst="line">
              <a:avLst/>
            </a:prstGeom>
            <a:noFill/>
            <a:ln w="76200">
              <a:solidFill>
                <a:schemeClr val="accent2"/>
              </a:solidFill>
              <a:round/>
              <a:headEnd/>
              <a:tailEnd/>
            </a:ln>
          </p:spPr>
          <p:txBody>
            <a:bodyPr wrap="none" anchor="ctr"/>
            <a:lstStyle/>
            <a:p>
              <a:endParaRPr lang="en-US"/>
            </a:p>
          </p:txBody>
        </p:sp>
        <p:sp>
          <p:nvSpPr>
            <p:cNvPr id="169998" name="Line 13"/>
            <p:cNvSpPr>
              <a:spLocks noChangeShapeType="1"/>
            </p:cNvSpPr>
            <p:nvPr/>
          </p:nvSpPr>
          <p:spPr bwMode="auto">
            <a:xfrm>
              <a:off x="624" y="3360"/>
              <a:ext cx="672" cy="0"/>
            </a:xfrm>
            <a:prstGeom prst="line">
              <a:avLst/>
            </a:prstGeom>
            <a:noFill/>
            <a:ln w="76200">
              <a:solidFill>
                <a:schemeClr val="accent2"/>
              </a:solidFill>
              <a:round/>
              <a:headEnd/>
              <a:tailEnd/>
            </a:ln>
          </p:spPr>
          <p:txBody>
            <a:bodyPr wrap="none" anchor="ctr"/>
            <a:lstStyle/>
            <a:p>
              <a:endParaRPr lang="en-US"/>
            </a:p>
          </p:txBody>
        </p:sp>
        <p:sp>
          <p:nvSpPr>
            <p:cNvPr id="169999" name="Line 14"/>
            <p:cNvSpPr>
              <a:spLocks noChangeShapeType="1"/>
            </p:cNvSpPr>
            <p:nvPr/>
          </p:nvSpPr>
          <p:spPr bwMode="auto">
            <a:xfrm flipV="1">
              <a:off x="1248" y="2160"/>
              <a:ext cx="0" cy="768"/>
            </a:xfrm>
            <a:prstGeom prst="line">
              <a:avLst/>
            </a:prstGeom>
            <a:noFill/>
            <a:ln w="76200">
              <a:solidFill>
                <a:schemeClr val="accent2"/>
              </a:solidFill>
              <a:round/>
              <a:headEnd/>
              <a:tailEnd type="triangle" w="med" len="med"/>
            </a:ln>
          </p:spPr>
          <p:txBody>
            <a:bodyPr wrap="none" anchor="ctr"/>
            <a:lstStyle/>
            <a:p>
              <a:endParaRPr lang="en-US"/>
            </a:p>
          </p:txBody>
        </p:sp>
        <p:sp>
          <p:nvSpPr>
            <p:cNvPr id="170000" name="Line 15"/>
            <p:cNvSpPr>
              <a:spLocks noChangeShapeType="1"/>
            </p:cNvSpPr>
            <p:nvPr/>
          </p:nvSpPr>
          <p:spPr bwMode="auto">
            <a:xfrm>
              <a:off x="720" y="2928"/>
              <a:ext cx="528" cy="0"/>
            </a:xfrm>
            <a:prstGeom prst="line">
              <a:avLst/>
            </a:prstGeom>
            <a:noFill/>
            <a:ln w="76200">
              <a:solidFill>
                <a:schemeClr val="accent2"/>
              </a:solidFill>
              <a:round/>
              <a:headEnd/>
              <a:tailEnd/>
            </a:ln>
          </p:spPr>
          <p:txBody>
            <a:bodyPr wrap="none" anchor="ctr"/>
            <a:lstStyle/>
            <a:p>
              <a:endParaRPr lang="en-US"/>
            </a:p>
          </p:txBody>
        </p:sp>
        <p:sp>
          <p:nvSpPr>
            <p:cNvPr id="170001" name="Line 16"/>
            <p:cNvSpPr>
              <a:spLocks noChangeShapeType="1"/>
            </p:cNvSpPr>
            <p:nvPr/>
          </p:nvSpPr>
          <p:spPr bwMode="auto">
            <a:xfrm>
              <a:off x="576" y="2688"/>
              <a:ext cx="192" cy="0"/>
            </a:xfrm>
            <a:prstGeom prst="line">
              <a:avLst/>
            </a:prstGeom>
            <a:noFill/>
            <a:ln w="76200">
              <a:solidFill>
                <a:schemeClr val="accent2"/>
              </a:solidFill>
              <a:round/>
              <a:headEnd/>
              <a:tailEnd/>
            </a:ln>
          </p:spPr>
          <p:txBody>
            <a:bodyPr wrap="none" anchor="ctr"/>
            <a:lstStyle/>
            <a:p>
              <a:endParaRPr lang="en-US"/>
            </a:p>
          </p:txBody>
        </p:sp>
        <p:sp>
          <p:nvSpPr>
            <p:cNvPr id="170002" name="Line 17"/>
            <p:cNvSpPr>
              <a:spLocks noChangeShapeType="1"/>
            </p:cNvSpPr>
            <p:nvPr/>
          </p:nvSpPr>
          <p:spPr bwMode="auto">
            <a:xfrm flipV="1">
              <a:off x="768" y="2160"/>
              <a:ext cx="0" cy="528"/>
            </a:xfrm>
            <a:prstGeom prst="line">
              <a:avLst/>
            </a:prstGeom>
            <a:noFill/>
            <a:ln w="76200">
              <a:solidFill>
                <a:schemeClr val="accent2"/>
              </a:solidFill>
              <a:round/>
              <a:headEnd/>
              <a:tailEnd type="triangle" w="med" len="med"/>
            </a:ln>
          </p:spPr>
          <p:txBody>
            <a:bodyPr wrap="none" anchor="ctr"/>
            <a:lstStyle/>
            <a:p>
              <a:endParaRPr lang="en-US"/>
            </a:p>
          </p:txBody>
        </p:sp>
        <p:sp>
          <p:nvSpPr>
            <p:cNvPr id="170003" name="Text Box 18"/>
            <p:cNvSpPr txBox="1">
              <a:spLocks noChangeArrowheads="1"/>
            </p:cNvSpPr>
            <p:nvPr/>
          </p:nvSpPr>
          <p:spPr bwMode="auto">
            <a:xfrm>
              <a:off x="278" y="1658"/>
              <a:ext cx="1514" cy="233"/>
            </a:xfrm>
            <a:prstGeom prst="rect">
              <a:avLst/>
            </a:prstGeom>
            <a:noFill/>
            <a:ln w="9525">
              <a:noFill/>
              <a:miter lim="800000"/>
              <a:headEnd/>
              <a:tailEnd/>
            </a:ln>
          </p:spPr>
          <p:txBody>
            <a:bodyPr wrap="none">
              <a:spAutoFit/>
            </a:bodyPr>
            <a:lstStyle/>
            <a:p>
              <a:r>
                <a:rPr lang="en-GB">
                  <a:latin typeface="Times New Roman" pitchFamily="18" charset="0"/>
                </a:rPr>
                <a:t>Word address bits fields</a:t>
              </a:r>
            </a:p>
          </p:txBody>
        </p:sp>
      </p:grpSp>
    </p:spTree>
    <p:extLst>
      <p:ext uri="{BB962C8B-B14F-4D97-AF65-F5344CB8AC3E}">
        <p14:creationId xmlns:p14="http://schemas.microsoft.com/office/powerpoint/2010/main" val="2783055567"/>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Slide Number Placeholder 3"/>
          <p:cNvSpPr>
            <a:spLocks noGrp="1"/>
          </p:cNvSpPr>
          <p:nvPr>
            <p:ph type="sldNum" sz="quarter" idx="10"/>
          </p:nvPr>
        </p:nvSpPr>
        <p:spPr>
          <a:xfrm>
            <a:off x="8904288" y="6092825"/>
            <a:ext cx="609600" cy="431800"/>
          </a:xfrm>
          <a:noFill/>
        </p:spPr>
        <p:txBody>
          <a:bodyPr/>
          <a:lstStyle/>
          <a:p>
            <a:fld id="{54578C7C-0164-4CBF-B7FF-B8F04A62DC17}" type="slidenum">
              <a:rPr lang="it-IT" smtClean="0">
                <a:latin typeface="Arial" pitchFamily="34" charset="0"/>
              </a:rPr>
              <a:pPr/>
              <a:t>133</a:t>
            </a:fld>
            <a:endParaRPr lang="it-IT">
              <a:latin typeface="Arial" pitchFamily="34" charset="0"/>
            </a:endParaRPr>
          </a:p>
        </p:txBody>
      </p:sp>
      <p:graphicFrame>
        <p:nvGraphicFramePr>
          <p:cNvPr id="19458" name="Object 2"/>
          <p:cNvGraphicFramePr>
            <a:graphicFrameLocks noChangeAspect="1"/>
          </p:cNvGraphicFramePr>
          <p:nvPr/>
        </p:nvGraphicFramePr>
        <p:xfrm>
          <a:off x="3040064" y="152400"/>
          <a:ext cx="7140575" cy="5341938"/>
        </p:xfrm>
        <a:graphic>
          <a:graphicData uri="http://schemas.openxmlformats.org/presentationml/2006/ole">
            <mc:AlternateContent xmlns:mc="http://schemas.openxmlformats.org/markup-compatibility/2006">
              <mc:Choice xmlns:v="urn:schemas-microsoft-com:vml" Requires="v">
                <p:oleObj spid="_x0000_s17421" name="Bitmap Image" r:id="rId3" imgW="5296639" imgH="3657143" progId="PBrush">
                  <p:embed/>
                </p:oleObj>
              </mc:Choice>
              <mc:Fallback>
                <p:oleObj name="Bitmap Image" r:id="rId3" imgW="5296639" imgH="3657143" progId="PBrush">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0064" y="152400"/>
                        <a:ext cx="7140575" cy="5341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9460" name="Rectangle 3"/>
          <p:cNvSpPr>
            <a:spLocks noGrp="1" noChangeArrowheads="1"/>
          </p:cNvSpPr>
          <p:nvPr>
            <p:ph type="title"/>
          </p:nvPr>
        </p:nvSpPr>
        <p:spPr>
          <a:xfrm>
            <a:off x="1676400" y="4953000"/>
            <a:ext cx="8839200" cy="1143000"/>
          </a:xfrm>
        </p:spPr>
        <p:txBody>
          <a:bodyPr/>
          <a:lstStyle/>
          <a:p>
            <a:pPr eaLnBrk="1" hangingPunct="1"/>
            <a:r>
              <a:rPr lang="en-US" sz="1900"/>
              <a:t>Example 24 bit address with 8 byte block and 2048 blocks in cache of 16384 bytes</a:t>
            </a:r>
          </a:p>
        </p:txBody>
      </p:sp>
    </p:spTree>
    <p:extLst>
      <p:ext uri="{BB962C8B-B14F-4D97-AF65-F5344CB8AC3E}">
        <p14:creationId xmlns:p14="http://schemas.microsoft.com/office/powerpoint/2010/main" val="2328902230"/>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Slide Number Placeholder 4"/>
          <p:cNvSpPr>
            <a:spLocks noGrp="1"/>
          </p:cNvSpPr>
          <p:nvPr>
            <p:ph type="sldNum" sz="quarter" idx="10"/>
          </p:nvPr>
        </p:nvSpPr>
        <p:spPr>
          <a:xfrm>
            <a:off x="8904288" y="6092825"/>
            <a:ext cx="609600" cy="431800"/>
          </a:xfrm>
          <a:noFill/>
        </p:spPr>
        <p:txBody>
          <a:bodyPr/>
          <a:lstStyle/>
          <a:p>
            <a:fld id="{C116C21A-52C9-4851-8C9E-46647C219D1C}" type="slidenum">
              <a:rPr lang="it-IT" smtClean="0">
                <a:latin typeface="Arial" pitchFamily="34" charset="0"/>
              </a:rPr>
              <a:pPr/>
              <a:t>134</a:t>
            </a:fld>
            <a:endParaRPr lang="it-IT">
              <a:latin typeface="Arial" pitchFamily="34" charset="0"/>
            </a:endParaRPr>
          </a:p>
        </p:txBody>
      </p:sp>
      <p:sp>
        <p:nvSpPr>
          <p:cNvPr id="171011" name="Rectangle 2"/>
          <p:cNvSpPr>
            <a:spLocks noGrp="1" noChangeArrowheads="1"/>
          </p:cNvSpPr>
          <p:nvPr>
            <p:ph type="body" idx="1"/>
          </p:nvPr>
        </p:nvSpPr>
        <p:spPr>
          <a:xfrm>
            <a:off x="2514600" y="914400"/>
            <a:ext cx="7162800" cy="814388"/>
          </a:xfrm>
          <a:noFill/>
        </p:spPr>
        <p:txBody>
          <a:bodyPr vert="horz" lIns="63500" tIns="25400" rIns="63500" bIns="25400" rtlCol="0">
            <a:spAutoFit/>
          </a:bodyPr>
          <a:lstStyle/>
          <a:p>
            <a:pPr marL="203200" indent="-203200">
              <a:lnSpc>
                <a:spcPct val="65000"/>
              </a:lnSpc>
            </a:pPr>
            <a:r>
              <a:rPr lang="en-US" sz="2400"/>
              <a:t>Block 12 placed in 8 block cache:</a:t>
            </a:r>
          </a:p>
          <a:p>
            <a:pPr marL="508000" lvl="1" indent="-190500">
              <a:lnSpc>
                <a:spcPct val="65000"/>
              </a:lnSpc>
            </a:pPr>
            <a:r>
              <a:rPr lang="en-US" sz="2000"/>
              <a:t>Fully associative, direct mapped, 2-way set associative</a:t>
            </a:r>
          </a:p>
          <a:p>
            <a:pPr marL="508000" lvl="1" indent="-190500">
              <a:lnSpc>
                <a:spcPct val="65000"/>
              </a:lnSpc>
            </a:pPr>
            <a:r>
              <a:rPr lang="en-US" sz="2000"/>
              <a:t>S.A. Mapping = Block Number Modulo Number Sets</a:t>
            </a:r>
          </a:p>
        </p:txBody>
      </p:sp>
      <p:sp>
        <p:nvSpPr>
          <p:cNvPr id="171012" name="Text Box 3"/>
          <p:cNvSpPr txBox="1">
            <a:spLocks noChangeArrowheads="1"/>
          </p:cNvSpPr>
          <p:nvPr/>
        </p:nvSpPr>
        <p:spPr bwMode="auto">
          <a:xfrm>
            <a:off x="2895600" y="2971800"/>
            <a:ext cx="1316038" cy="304800"/>
          </a:xfrm>
          <a:prstGeom prst="rect">
            <a:avLst/>
          </a:prstGeom>
          <a:noFill/>
          <a:ln w="12700">
            <a:noFill/>
            <a:miter lim="800000"/>
            <a:headEnd/>
            <a:tailEnd/>
          </a:ln>
        </p:spPr>
        <p:txBody>
          <a:bodyPr wrap="none">
            <a:spAutoFit/>
          </a:bodyPr>
          <a:lstStyle/>
          <a:p>
            <a:r>
              <a:rPr lang="en-US" sz="1400">
                <a:latin typeface="Arial" pitchFamily="34" charset="0"/>
              </a:rPr>
              <a:t>0 1 2 3 4 5 6 7</a:t>
            </a:r>
            <a:endParaRPr lang="en-US">
              <a:latin typeface="Arial" pitchFamily="34" charset="0"/>
            </a:endParaRPr>
          </a:p>
        </p:txBody>
      </p:sp>
      <p:sp>
        <p:nvSpPr>
          <p:cNvPr id="269316" name="Rectangle 4"/>
          <p:cNvSpPr>
            <a:spLocks noChangeArrowheads="1"/>
          </p:cNvSpPr>
          <p:nvPr/>
        </p:nvSpPr>
        <p:spPr bwMode="auto">
          <a:xfrm>
            <a:off x="2916238" y="3265488"/>
            <a:ext cx="152400" cy="990600"/>
          </a:xfrm>
          <a:prstGeom prst="rect">
            <a:avLst/>
          </a:prstGeom>
          <a:solidFill>
            <a:schemeClr val="accent1"/>
          </a:solidFill>
          <a:ln w="12700">
            <a:solidFill>
              <a:schemeClr val="tx1"/>
            </a:solidFill>
            <a:miter lim="800000"/>
            <a:headEnd/>
            <a:tailEnd/>
          </a:ln>
          <a:effectLst>
            <a:outerShdw dist="107763" dir="2700000" algn="ctr" rotWithShape="0">
              <a:schemeClr val="bg2"/>
            </a:outerShdw>
          </a:effectLst>
        </p:spPr>
        <p:txBody>
          <a:bodyPr wrap="none" anchor="ctr"/>
          <a:lstStyle/>
          <a:p>
            <a:pPr>
              <a:defRPr/>
            </a:pPr>
            <a:endParaRPr lang="en-US">
              <a:ea typeface="ＭＳ Ｐゴシック" pitchFamily="-112" charset="-128"/>
            </a:endParaRPr>
          </a:p>
        </p:txBody>
      </p:sp>
      <p:sp>
        <p:nvSpPr>
          <p:cNvPr id="269317" name="Rectangle 5"/>
          <p:cNvSpPr>
            <a:spLocks noChangeArrowheads="1"/>
          </p:cNvSpPr>
          <p:nvPr/>
        </p:nvSpPr>
        <p:spPr bwMode="auto">
          <a:xfrm>
            <a:off x="3068638" y="3265488"/>
            <a:ext cx="152400" cy="990600"/>
          </a:xfrm>
          <a:prstGeom prst="rect">
            <a:avLst/>
          </a:prstGeom>
          <a:solidFill>
            <a:schemeClr val="accent1"/>
          </a:solidFill>
          <a:ln w="12700">
            <a:solidFill>
              <a:schemeClr val="tx1"/>
            </a:solidFill>
            <a:miter lim="800000"/>
            <a:headEnd/>
            <a:tailEnd/>
          </a:ln>
          <a:effectLst>
            <a:outerShdw dist="107763" dir="2700000" algn="ctr" rotWithShape="0">
              <a:schemeClr val="bg2"/>
            </a:outerShdw>
          </a:effectLst>
        </p:spPr>
        <p:txBody>
          <a:bodyPr wrap="none" anchor="ctr"/>
          <a:lstStyle/>
          <a:p>
            <a:pPr>
              <a:defRPr/>
            </a:pPr>
            <a:endParaRPr lang="en-US">
              <a:ea typeface="ＭＳ Ｐゴシック" pitchFamily="-112" charset="-128"/>
            </a:endParaRPr>
          </a:p>
        </p:txBody>
      </p:sp>
      <p:sp>
        <p:nvSpPr>
          <p:cNvPr id="269318" name="Rectangle 6"/>
          <p:cNvSpPr>
            <a:spLocks noChangeArrowheads="1"/>
          </p:cNvSpPr>
          <p:nvPr/>
        </p:nvSpPr>
        <p:spPr bwMode="auto">
          <a:xfrm>
            <a:off x="3221038" y="3265488"/>
            <a:ext cx="152400" cy="990600"/>
          </a:xfrm>
          <a:prstGeom prst="rect">
            <a:avLst/>
          </a:prstGeom>
          <a:solidFill>
            <a:schemeClr val="accent1"/>
          </a:solidFill>
          <a:ln w="12700">
            <a:solidFill>
              <a:schemeClr val="tx1"/>
            </a:solidFill>
            <a:miter lim="800000"/>
            <a:headEnd/>
            <a:tailEnd/>
          </a:ln>
          <a:effectLst>
            <a:outerShdw dist="107763" dir="2700000" algn="ctr" rotWithShape="0">
              <a:schemeClr val="bg2"/>
            </a:outerShdw>
          </a:effectLst>
        </p:spPr>
        <p:txBody>
          <a:bodyPr wrap="none" anchor="ctr"/>
          <a:lstStyle/>
          <a:p>
            <a:pPr>
              <a:defRPr/>
            </a:pPr>
            <a:endParaRPr lang="en-US">
              <a:ea typeface="ＭＳ Ｐゴシック" pitchFamily="-112" charset="-128"/>
            </a:endParaRPr>
          </a:p>
        </p:txBody>
      </p:sp>
      <p:sp>
        <p:nvSpPr>
          <p:cNvPr id="269319" name="Rectangle 7"/>
          <p:cNvSpPr>
            <a:spLocks noChangeArrowheads="1"/>
          </p:cNvSpPr>
          <p:nvPr/>
        </p:nvSpPr>
        <p:spPr bwMode="auto">
          <a:xfrm>
            <a:off x="3373438" y="3265488"/>
            <a:ext cx="152400" cy="990600"/>
          </a:xfrm>
          <a:prstGeom prst="rect">
            <a:avLst/>
          </a:prstGeom>
          <a:solidFill>
            <a:schemeClr val="accent1"/>
          </a:solidFill>
          <a:ln w="12700">
            <a:solidFill>
              <a:schemeClr val="tx1"/>
            </a:solidFill>
            <a:miter lim="800000"/>
            <a:headEnd/>
            <a:tailEnd/>
          </a:ln>
          <a:effectLst>
            <a:outerShdw dist="107763" dir="2700000" algn="ctr" rotWithShape="0">
              <a:schemeClr val="bg2"/>
            </a:outerShdw>
          </a:effectLst>
        </p:spPr>
        <p:txBody>
          <a:bodyPr wrap="none" anchor="ctr"/>
          <a:lstStyle/>
          <a:p>
            <a:pPr>
              <a:defRPr/>
            </a:pPr>
            <a:endParaRPr lang="en-US">
              <a:ea typeface="ＭＳ Ｐゴシック" pitchFamily="-112" charset="-128"/>
            </a:endParaRPr>
          </a:p>
        </p:txBody>
      </p:sp>
      <p:sp>
        <p:nvSpPr>
          <p:cNvPr id="269320" name="Rectangle 8"/>
          <p:cNvSpPr>
            <a:spLocks noChangeArrowheads="1"/>
          </p:cNvSpPr>
          <p:nvPr/>
        </p:nvSpPr>
        <p:spPr bwMode="auto">
          <a:xfrm>
            <a:off x="3525838" y="3265488"/>
            <a:ext cx="152400" cy="990600"/>
          </a:xfrm>
          <a:prstGeom prst="rect">
            <a:avLst/>
          </a:prstGeom>
          <a:solidFill>
            <a:schemeClr val="accent1"/>
          </a:solidFill>
          <a:ln w="12700">
            <a:solidFill>
              <a:schemeClr val="tx1"/>
            </a:solidFill>
            <a:miter lim="800000"/>
            <a:headEnd/>
            <a:tailEnd/>
          </a:ln>
          <a:effectLst>
            <a:outerShdw dist="107763" dir="2700000" algn="ctr" rotWithShape="0">
              <a:schemeClr val="bg2"/>
            </a:outerShdw>
          </a:effectLst>
        </p:spPr>
        <p:txBody>
          <a:bodyPr wrap="none" anchor="ctr"/>
          <a:lstStyle/>
          <a:p>
            <a:pPr>
              <a:defRPr/>
            </a:pPr>
            <a:endParaRPr lang="en-US">
              <a:ea typeface="ＭＳ Ｐゴシック" pitchFamily="-112" charset="-128"/>
            </a:endParaRPr>
          </a:p>
        </p:txBody>
      </p:sp>
      <p:sp>
        <p:nvSpPr>
          <p:cNvPr id="269321" name="Rectangle 9"/>
          <p:cNvSpPr>
            <a:spLocks noChangeArrowheads="1"/>
          </p:cNvSpPr>
          <p:nvPr/>
        </p:nvSpPr>
        <p:spPr bwMode="auto">
          <a:xfrm>
            <a:off x="3678238" y="3265488"/>
            <a:ext cx="152400" cy="990600"/>
          </a:xfrm>
          <a:prstGeom prst="rect">
            <a:avLst/>
          </a:prstGeom>
          <a:solidFill>
            <a:schemeClr val="accent1"/>
          </a:solidFill>
          <a:ln w="12700">
            <a:solidFill>
              <a:schemeClr val="tx1"/>
            </a:solidFill>
            <a:miter lim="800000"/>
            <a:headEnd/>
            <a:tailEnd/>
          </a:ln>
          <a:effectLst>
            <a:outerShdw dist="107763" dir="2700000" algn="ctr" rotWithShape="0">
              <a:schemeClr val="bg2"/>
            </a:outerShdw>
          </a:effectLst>
        </p:spPr>
        <p:txBody>
          <a:bodyPr wrap="none" anchor="ctr"/>
          <a:lstStyle/>
          <a:p>
            <a:pPr>
              <a:defRPr/>
            </a:pPr>
            <a:endParaRPr lang="en-US">
              <a:ea typeface="ＭＳ Ｐゴシック" pitchFamily="-112" charset="-128"/>
            </a:endParaRPr>
          </a:p>
        </p:txBody>
      </p:sp>
      <p:sp>
        <p:nvSpPr>
          <p:cNvPr id="269322" name="Rectangle 10"/>
          <p:cNvSpPr>
            <a:spLocks noChangeArrowheads="1"/>
          </p:cNvSpPr>
          <p:nvPr/>
        </p:nvSpPr>
        <p:spPr bwMode="auto">
          <a:xfrm>
            <a:off x="3830638" y="3276600"/>
            <a:ext cx="152400" cy="990600"/>
          </a:xfrm>
          <a:prstGeom prst="rect">
            <a:avLst/>
          </a:prstGeom>
          <a:solidFill>
            <a:schemeClr val="accent1"/>
          </a:solidFill>
          <a:ln w="12700">
            <a:solidFill>
              <a:schemeClr val="tx1"/>
            </a:solidFill>
            <a:miter lim="800000"/>
            <a:headEnd/>
            <a:tailEnd/>
          </a:ln>
          <a:effectLst>
            <a:outerShdw dist="107763" dir="2700000" algn="ctr" rotWithShape="0">
              <a:schemeClr val="bg2"/>
            </a:outerShdw>
          </a:effectLst>
        </p:spPr>
        <p:txBody>
          <a:bodyPr wrap="none" anchor="ctr"/>
          <a:lstStyle/>
          <a:p>
            <a:pPr>
              <a:defRPr/>
            </a:pPr>
            <a:endParaRPr lang="en-US">
              <a:ea typeface="ＭＳ Ｐゴシック" pitchFamily="-112" charset="-128"/>
            </a:endParaRPr>
          </a:p>
        </p:txBody>
      </p:sp>
      <p:sp>
        <p:nvSpPr>
          <p:cNvPr id="171020" name="Text Box 11"/>
          <p:cNvSpPr txBox="1">
            <a:spLocks noChangeArrowheads="1"/>
          </p:cNvSpPr>
          <p:nvPr/>
        </p:nvSpPr>
        <p:spPr bwMode="auto">
          <a:xfrm>
            <a:off x="2205037" y="2895600"/>
            <a:ext cx="623889" cy="523220"/>
          </a:xfrm>
          <a:prstGeom prst="rect">
            <a:avLst/>
          </a:prstGeom>
          <a:noFill/>
          <a:ln w="12700">
            <a:noFill/>
            <a:miter lim="800000"/>
            <a:headEnd/>
            <a:tailEnd/>
          </a:ln>
        </p:spPr>
        <p:txBody>
          <a:bodyPr wrap="none">
            <a:spAutoFit/>
          </a:bodyPr>
          <a:lstStyle/>
          <a:p>
            <a:pPr algn="r"/>
            <a:r>
              <a:rPr lang="en-US" sz="1400">
                <a:latin typeface="Arial" pitchFamily="34" charset="0"/>
              </a:rPr>
              <a:t>Block</a:t>
            </a:r>
          </a:p>
          <a:p>
            <a:pPr algn="r"/>
            <a:r>
              <a:rPr lang="en-US" sz="1400">
                <a:latin typeface="Arial" pitchFamily="34" charset="0"/>
              </a:rPr>
              <a:t>no.</a:t>
            </a:r>
          </a:p>
        </p:txBody>
      </p:sp>
      <p:sp>
        <p:nvSpPr>
          <p:cNvPr id="171021" name="Text Box 12"/>
          <p:cNvSpPr txBox="1">
            <a:spLocks noChangeArrowheads="1"/>
          </p:cNvSpPr>
          <p:nvPr/>
        </p:nvSpPr>
        <p:spPr bwMode="auto">
          <a:xfrm>
            <a:off x="2819401" y="1981200"/>
            <a:ext cx="1692275" cy="738664"/>
          </a:xfrm>
          <a:prstGeom prst="rect">
            <a:avLst/>
          </a:prstGeom>
          <a:noFill/>
          <a:ln w="12700">
            <a:noFill/>
            <a:miter lim="800000"/>
            <a:headEnd/>
            <a:tailEnd/>
          </a:ln>
        </p:spPr>
        <p:txBody>
          <a:bodyPr>
            <a:spAutoFit/>
          </a:bodyPr>
          <a:lstStyle/>
          <a:p>
            <a:r>
              <a:rPr lang="en-US" sz="1400">
                <a:latin typeface="Arial" pitchFamily="34" charset="0"/>
              </a:rPr>
              <a:t>Fully associative:</a:t>
            </a:r>
          </a:p>
          <a:p>
            <a:r>
              <a:rPr lang="en-US" sz="1400">
                <a:latin typeface="Arial" pitchFamily="34" charset="0"/>
              </a:rPr>
              <a:t>block 12 can go anywhere</a:t>
            </a:r>
            <a:endParaRPr lang="en-US">
              <a:latin typeface="Arial" pitchFamily="34" charset="0"/>
            </a:endParaRPr>
          </a:p>
        </p:txBody>
      </p:sp>
      <p:grpSp>
        <p:nvGrpSpPr>
          <p:cNvPr id="2" name="Group 13"/>
          <p:cNvGrpSpPr>
            <a:grpSpLocks/>
          </p:cNvGrpSpPr>
          <p:nvPr/>
        </p:nvGrpSpPr>
        <p:grpSpPr bwMode="auto">
          <a:xfrm>
            <a:off x="4795838" y="2144714"/>
            <a:ext cx="2306638" cy="2274887"/>
            <a:chOff x="2205" y="1632"/>
            <a:chExt cx="1453" cy="1433"/>
          </a:xfrm>
        </p:grpSpPr>
        <p:sp>
          <p:nvSpPr>
            <p:cNvPr id="171077" name="Text Box 14"/>
            <p:cNvSpPr txBox="1">
              <a:spLocks noChangeArrowheads="1"/>
            </p:cNvSpPr>
            <p:nvPr/>
          </p:nvSpPr>
          <p:spPr bwMode="auto">
            <a:xfrm>
              <a:off x="2640" y="2256"/>
              <a:ext cx="836" cy="194"/>
            </a:xfrm>
            <a:prstGeom prst="rect">
              <a:avLst/>
            </a:prstGeom>
            <a:noFill/>
            <a:ln w="12700">
              <a:noFill/>
              <a:miter lim="800000"/>
              <a:headEnd/>
              <a:tailEnd/>
            </a:ln>
          </p:spPr>
          <p:txBody>
            <a:bodyPr wrap="none">
              <a:spAutoFit/>
            </a:bodyPr>
            <a:lstStyle/>
            <a:p>
              <a:r>
                <a:rPr lang="en-US" sz="1400">
                  <a:latin typeface="Arial" pitchFamily="34" charset="0"/>
                </a:rPr>
                <a:t>0 1 2 3 4 5 6 7</a:t>
              </a:r>
              <a:endParaRPr lang="en-US">
                <a:latin typeface="Arial" pitchFamily="34" charset="0"/>
              </a:endParaRPr>
            </a:p>
          </p:txBody>
        </p:sp>
        <p:grpSp>
          <p:nvGrpSpPr>
            <p:cNvPr id="3" name="Group 15"/>
            <p:cNvGrpSpPr>
              <a:grpSpLocks/>
            </p:cNvGrpSpPr>
            <p:nvPr/>
          </p:nvGrpSpPr>
          <p:grpSpPr bwMode="auto">
            <a:xfrm>
              <a:off x="2653" y="2441"/>
              <a:ext cx="768" cy="624"/>
              <a:chOff x="2653" y="2441"/>
              <a:chExt cx="768" cy="624"/>
            </a:xfrm>
          </p:grpSpPr>
          <p:sp>
            <p:nvSpPr>
              <p:cNvPr id="269328" name="Rectangle 16"/>
              <p:cNvSpPr>
                <a:spLocks noChangeArrowheads="1"/>
              </p:cNvSpPr>
              <p:nvPr/>
            </p:nvSpPr>
            <p:spPr bwMode="auto">
              <a:xfrm>
                <a:off x="2653" y="2441"/>
                <a:ext cx="96" cy="624"/>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p>
                <a:pPr>
                  <a:defRPr/>
                </a:pPr>
                <a:endParaRPr lang="en-US">
                  <a:ea typeface="ＭＳ Ｐゴシック" pitchFamily="-112" charset="-128"/>
                </a:endParaRPr>
              </a:p>
            </p:txBody>
          </p:sp>
          <p:sp>
            <p:nvSpPr>
              <p:cNvPr id="269329" name="Rectangle 17"/>
              <p:cNvSpPr>
                <a:spLocks noChangeArrowheads="1"/>
              </p:cNvSpPr>
              <p:nvPr/>
            </p:nvSpPr>
            <p:spPr bwMode="auto">
              <a:xfrm>
                <a:off x="2749" y="2441"/>
                <a:ext cx="96" cy="624"/>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p>
                <a:pPr>
                  <a:defRPr/>
                </a:pPr>
                <a:endParaRPr lang="en-US">
                  <a:ea typeface="ＭＳ Ｐゴシック" pitchFamily="-112" charset="-128"/>
                </a:endParaRPr>
              </a:p>
            </p:txBody>
          </p:sp>
          <p:sp>
            <p:nvSpPr>
              <p:cNvPr id="269330" name="Rectangle 18"/>
              <p:cNvSpPr>
                <a:spLocks noChangeArrowheads="1"/>
              </p:cNvSpPr>
              <p:nvPr/>
            </p:nvSpPr>
            <p:spPr bwMode="auto">
              <a:xfrm>
                <a:off x="2845" y="2441"/>
                <a:ext cx="96" cy="624"/>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p>
                <a:pPr>
                  <a:defRPr/>
                </a:pPr>
                <a:endParaRPr lang="en-US">
                  <a:ea typeface="ＭＳ Ｐゴシック" pitchFamily="-112" charset="-128"/>
                </a:endParaRPr>
              </a:p>
            </p:txBody>
          </p:sp>
          <p:sp>
            <p:nvSpPr>
              <p:cNvPr id="269331" name="Rectangle 19"/>
              <p:cNvSpPr>
                <a:spLocks noChangeArrowheads="1"/>
              </p:cNvSpPr>
              <p:nvPr/>
            </p:nvSpPr>
            <p:spPr bwMode="auto">
              <a:xfrm>
                <a:off x="2941" y="2441"/>
                <a:ext cx="96" cy="624"/>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p>
                <a:pPr>
                  <a:defRPr/>
                </a:pPr>
                <a:endParaRPr lang="en-US">
                  <a:ea typeface="ＭＳ Ｐゴシック" pitchFamily="-112" charset="-128"/>
                </a:endParaRPr>
              </a:p>
            </p:txBody>
          </p:sp>
          <p:sp>
            <p:nvSpPr>
              <p:cNvPr id="269332" name="Rectangle 20"/>
              <p:cNvSpPr>
                <a:spLocks noChangeArrowheads="1"/>
              </p:cNvSpPr>
              <p:nvPr/>
            </p:nvSpPr>
            <p:spPr bwMode="auto">
              <a:xfrm>
                <a:off x="3037" y="2441"/>
                <a:ext cx="96" cy="624"/>
              </a:xfrm>
              <a:prstGeom prst="rect">
                <a:avLst/>
              </a:prstGeom>
              <a:solidFill>
                <a:schemeClr val="accent1"/>
              </a:solidFill>
              <a:ln w="12700">
                <a:solidFill>
                  <a:schemeClr val="tx1"/>
                </a:solidFill>
                <a:miter lim="800000"/>
                <a:headEnd/>
                <a:tailEnd/>
              </a:ln>
              <a:effectLst>
                <a:outerShdw dist="107763" dir="2700000" algn="ctr" rotWithShape="0">
                  <a:schemeClr val="bg2"/>
                </a:outerShdw>
              </a:effectLst>
            </p:spPr>
            <p:txBody>
              <a:bodyPr wrap="none" anchor="ctr"/>
              <a:lstStyle/>
              <a:p>
                <a:pPr>
                  <a:defRPr/>
                </a:pPr>
                <a:endParaRPr lang="en-US">
                  <a:ea typeface="ＭＳ Ｐゴシック" pitchFamily="-112" charset="-128"/>
                </a:endParaRPr>
              </a:p>
            </p:txBody>
          </p:sp>
          <p:sp>
            <p:nvSpPr>
              <p:cNvPr id="269333" name="Rectangle 21"/>
              <p:cNvSpPr>
                <a:spLocks noChangeArrowheads="1"/>
              </p:cNvSpPr>
              <p:nvPr/>
            </p:nvSpPr>
            <p:spPr bwMode="auto">
              <a:xfrm>
                <a:off x="3133" y="2441"/>
                <a:ext cx="96" cy="624"/>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p>
                <a:pPr>
                  <a:defRPr/>
                </a:pPr>
                <a:endParaRPr lang="en-US">
                  <a:ea typeface="ＭＳ Ｐゴシック" pitchFamily="-112" charset="-128"/>
                </a:endParaRPr>
              </a:p>
            </p:txBody>
          </p:sp>
          <p:sp>
            <p:nvSpPr>
              <p:cNvPr id="269334" name="Rectangle 22"/>
              <p:cNvSpPr>
                <a:spLocks noChangeArrowheads="1"/>
              </p:cNvSpPr>
              <p:nvPr/>
            </p:nvSpPr>
            <p:spPr bwMode="auto">
              <a:xfrm>
                <a:off x="3229" y="2441"/>
                <a:ext cx="96" cy="624"/>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p>
                <a:pPr>
                  <a:defRPr/>
                </a:pPr>
                <a:endParaRPr lang="en-US">
                  <a:ea typeface="ＭＳ Ｐゴシック" pitchFamily="-112" charset="-128"/>
                </a:endParaRPr>
              </a:p>
            </p:txBody>
          </p:sp>
          <p:sp>
            <p:nvSpPr>
              <p:cNvPr id="269335" name="Rectangle 23"/>
              <p:cNvSpPr>
                <a:spLocks noChangeArrowheads="1"/>
              </p:cNvSpPr>
              <p:nvPr/>
            </p:nvSpPr>
            <p:spPr bwMode="auto">
              <a:xfrm>
                <a:off x="3325" y="2441"/>
                <a:ext cx="96" cy="624"/>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p>
                <a:pPr>
                  <a:defRPr/>
                </a:pPr>
                <a:endParaRPr lang="en-US">
                  <a:ea typeface="ＭＳ Ｐゴシック" pitchFamily="-112" charset="-128"/>
                </a:endParaRPr>
              </a:p>
            </p:txBody>
          </p:sp>
        </p:grpSp>
        <p:sp>
          <p:nvSpPr>
            <p:cNvPr id="171079" name="Text Box 24"/>
            <p:cNvSpPr txBox="1">
              <a:spLocks noChangeArrowheads="1"/>
            </p:cNvSpPr>
            <p:nvPr/>
          </p:nvSpPr>
          <p:spPr bwMode="auto">
            <a:xfrm>
              <a:off x="2205" y="2208"/>
              <a:ext cx="393" cy="330"/>
            </a:xfrm>
            <a:prstGeom prst="rect">
              <a:avLst/>
            </a:prstGeom>
            <a:noFill/>
            <a:ln w="12700">
              <a:noFill/>
              <a:miter lim="800000"/>
              <a:headEnd/>
              <a:tailEnd/>
            </a:ln>
          </p:spPr>
          <p:txBody>
            <a:bodyPr wrap="none">
              <a:spAutoFit/>
            </a:bodyPr>
            <a:lstStyle/>
            <a:p>
              <a:pPr algn="r"/>
              <a:r>
                <a:rPr lang="en-US" sz="1400">
                  <a:latin typeface="Arial" pitchFamily="34" charset="0"/>
                </a:rPr>
                <a:t>Block</a:t>
              </a:r>
            </a:p>
            <a:p>
              <a:pPr algn="r"/>
              <a:r>
                <a:rPr lang="en-US" sz="1400">
                  <a:latin typeface="Arial" pitchFamily="34" charset="0"/>
                </a:rPr>
                <a:t>no.</a:t>
              </a:r>
            </a:p>
          </p:txBody>
        </p:sp>
        <p:sp>
          <p:nvSpPr>
            <p:cNvPr id="171080" name="Text Box 25"/>
            <p:cNvSpPr txBox="1">
              <a:spLocks noChangeArrowheads="1"/>
            </p:cNvSpPr>
            <p:nvPr/>
          </p:nvSpPr>
          <p:spPr bwMode="auto">
            <a:xfrm>
              <a:off x="2592" y="1632"/>
              <a:ext cx="1066" cy="601"/>
            </a:xfrm>
            <a:prstGeom prst="rect">
              <a:avLst/>
            </a:prstGeom>
            <a:noFill/>
            <a:ln w="12700">
              <a:noFill/>
              <a:miter lim="800000"/>
              <a:headEnd/>
              <a:tailEnd/>
            </a:ln>
          </p:spPr>
          <p:txBody>
            <a:bodyPr>
              <a:spAutoFit/>
            </a:bodyPr>
            <a:lstStyle/>
            <a:p>
              <a:r>
                <a:rPr lang="en-US" sz="1400">
                  <a:latin typeface="Arial" pitchFamily="34" charset="0"/>
                </a:rPr>
                <a:t>Direct mapped:</a:t>
              </a:r>
            </a:p>
            <a:p>
              <a:r>
                <a:rPr lang="en-US" sz="1400">
                  <a:latin typeface="Arial" pitchFamily="34" charset="0"/>
                </a:rPr>
                <a:t>block 12 can go only into block 4 (12 mod 8)</a:t>
              </a:r>
              <a:endParaRPr lang="en-US">
                <a:latin typeface="Arial" pitchFamily="34" charset="0"/>
              </a:endParaRPr>
            </a:p>
          </p:txBody>
        </p:sp>
      </p:grpSp>
      <p:grpSp>
        <p:nvGrpSpPr>
          <p:cNvPr id="4" name="Group 26"/>
          <p:cNvGrpSpPr>
            <a:grpSpLocks/>
          </p:cNvGrpSpPr>
          <p:nvPr/>
        </p:nvGrpSpPr>
        <p:grpSpPr bwMode="auto">
          <a:xfrm>
            <a:off x="7310439" y="1981201"/>
            <a:ext cx="2306638" cy="2886075"/>
            <a:chOff x="3885" y="1728"/>
            <a:chExt cx="1453" cy="1818"/>
          </a:xfrm>
        </p:grpSpPr>
        <p:sp>
          <p:nvSpPr>
            <p:cNvPr id="171062" name="Text Box 27"/>
            <p:cNvSpPr txBox="1">
              <a:spLocks noChangeArrowheads="1"/>
            </p:cNvSpPr>
            <p:nvPr/>
          </p:nvSpPr>
          <p:spPr bwMode="auto">
            <a:xfrm>
              <a:off x="4320" y="2352"/>
              <a:ext cx="829" cy="192"/>
            </a:xfrm>
            <a:prstGeom prst="rect">
              <a:avLst/>
            </a:prstGeom>
            <a:noFill/>
            <a:ln w="12700">
              <a:noFill/>
              <a:miter lim="800000"/>
              <a:headEnd/>
              <a:tailEnd/>
            </a:ln>
          </p:spPr>
          <p:txBody>
            <a:bodyPr wrap="none">
              <a:spAutoFit/>
            </a:bodyPr>
            <a:lstStyle/>
            <a:p>
              <a:r>
                <a:rPr lang="en-US" sz="1400">
                  <a:latin typeface="Arial" pitchFamily="34" charset="0"/>
                </a:rPr>
                <a:t>0 1 2 3 4 5 6 7</a:t>
              </a:r>
              <a:endParaRPr lang="en-US">
                <a:latin typeface="Arial" pitchFamily="34" charset="0"/>
              </a:endParaRPr>
            </a:p>
          </p:txBody>
        </p:sp>
        <p:sp>
          <p:nvSpPr>
            <p:cNvPr id="269340" name="Rectangle 28"/>
            <p:cNvSpPr>
              <a:spLocks noChangeArrowheads="1"/>
            </p:cNvSpPr>
            <p:nvPr/>
          </p:nvSpPr>
          <p:spPr bwMode="auto">
            <a:xfrm>
              <a:off x="4333" y="2537"/>
              <a:ext cx="96" cy="624"/>
            </a:xfrm>
            <a:prstGeom prst="rect">
              <a:avLst/>
            </a:prstGeom>
            <a:solidFill>
              <a:schemeClr val="accent1"/>
            </a:solidFill>
            <a:ln w="12700">
              <a:solidFill>
                <a:schemeClr val="tx1"/>
              </a:solidFill>
              <a:miter lim="800000"/>
              <a:headEnd/>
              <a:tailEnd/>
            </a:ln>
            <a:effectLst>
              <a:outerShdw dist="107763" dir="2700000" algn="ctr" rotWithShape="0">
                <a:schemeClr val="bg2"/>
              </a:outerShdw>
            </a:effectLst>
          </p:spPr>
          <p:txBody>
            <a:bodyPr wrap="none" anchor="ctr"/>
            <a:lstStyle/>
            <a:p>
              <a:pPr>
                <a:defRPr/>
              </a:pPr>
              <a:endParaRPr lang="en-US">
                <a:ea typeface="ＭＳ Ｐゴシック" pitchFamily="-112" charset="-128"/>
              </a:endParaRPr>
            </a:p>
          </p:txBody>
        </p:sp>
        <p:sp>
          <p:nvSpPr>
            <p:cNvPr id="269341" name="Rectangle 29"/>
            <p:cNvSpPr>
              <a:spLocks noChangeArrowheads="1"/>
            </p:cNvSpPr>
            <p:nvPr/>
          </p:nvSpPr>
          <p:spPr bwMode="auto">
            <a:xfrm>
              <a:off x="4429" y="2537"/>
              <a:ext cx="96" cy="624"/>
            </a:xfrm>
            <a:prstGeom prst="rect">
              <a:avLst/>
            </a:prstGeom>
            <a:solidFill>
              <a:schemeClr val="accent1"/>
            </a:solidFill>
            <a:ln w="12700">
              <a:solidFill>
                <a:schemeClr val="tx1"/>
              </a:solidFill>
              <a:miter lim="800000"/>
              <a:headEnd/>
              <a:tailEnd/>
            </a:ln>
            <a:effectLst>
              <a:outerShdw dist="107763" dir="2700000" algn="ctr" rotWithShape="0">
                <a:schemeClr val="bg2"/>
              </a:outerShdw>
            </a:effectLst>
          </p:spPr>
          <p:txBody>
            <a:bodyPr wrap="none" anchor="ctr"/>
            <a:lstStyle/>
            <a:p>
              <a:pPr>
                <a:defRPr/>
              </a:pPr>
              <a:endParaRPr lang="en-US">
                <a:ea typeface="ＭＳ Ｐゴシック" pitchFamily="-112" charset="-128"/>
              </a:endParaRPr>
            </a:p>
          </p:txBody>
        </p:sp>
        <p:sp>
          <p:nvSpPr>
            <p:cNvPr id="269342" name="Rectangle 30"/>
            <p:cNvSpPr>
              <a:spLocks noChangeArrowheads="1"/>
            </p:cNvSpPr>
            <p:nvPr/>
          </p:nvSpPr>
          <p:spPr bwMode="auto">
            <a:xfrm>
              <a:off x="4525" y="2537"/>
              <a:ext cx="96" cy="624"/>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p>
              <a:pPr>
                <a:defRPr/>
              </a:pPr>
              <a:endParaRPr lang="en-US">
                <a:ea typeface="ＭＳ Ｐゴシック" pitchFamily="-112" charset="-128"/>
              </a:endParaRPr>
            </a:p>
          </p:txBody>
        </p:sp>
        <p:sp>
          <p:nvSpPr>
            <p:cNvPr id="269343" name="Rectangle 31"/>
            <p:cNvSpPr>
              <a:spLocks noChangeArrowheads="1"/>
            </p:cNvSpPr>
            <p:nvPr/>
          </p:nvSpPr>
          <p:spPr bwMode="auto">
            <a:xfrm>
              <a:off x="4621" y="2537"/>
              <a:ext cx="96" cy="624"/>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p>
              <a:pPr>
                <a:defRPr/>
              </a:pPr>
              <a:endParaRPr lang="en-US">
                <a:ea typeface="ＭＳ Ｐゴシック" pitchFamily="-112" charset="-128"/>
              </a:endParaRPr>
            </a:p>
          </p:txBody>
        </p:sp>
        <p:sp>
          <p:nvSpPr>
            <p:cNvPr id="269344" name="Rectangle 32"/>
            <p:cNvSpPr>
              <a:spLocks noChangeArrowheads="1"/>
            </p:cNvSpPr>
            <p:nvPr/>
          </p:nvSpPr>
          <p:spPr bwMode="auto">
            <a:xfrm>
              <a:off x="4717" y="2537"/>
              <a:ext cx="96" cy="624"/>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p>
              <a:pPr>
                <a:defRPr/>
              </a:pPr>
              <a:endParaRPr lang="en-US">
                <a:ea typeface="ＭＳ Ｐゴシック" pitchFamily="-112" charset="-128"/>
              </a:endParaRPr>
            </a:p>
          </p:txBody>
        </p:sp>
        <p:sp>
          <p:nvSpPr>
            <p:cNvPr id="269345" name="Rectangle 33"/>
            <p:cNvSpPr>
              <a:spLocks noChangeArrowheads="1"/>
            </p:cNvSpPr>
            <p:nvPr/>
          </p:nvSpPr>
          <p:spPr bwMode="auto">
            <a:xfrm>
              <a:off x="4813" y="2537"/>
              <a:ext cx="96" cy="624"/>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p>
              <a:pPr>
                <a:defRPr/>
              </a:pPr>
              <a:endParaRPr lang="en-US">
                <a:ea typeface="ＭＳ Ｐゴシック" pitchFamily="-112" charset="-128"/>
              </a:endParaRPr>
            </a:p>
          </p:txBody>
        </p:sp>
        <p:sp>
          <p:nvSpPr>
            <p:cNvPr id="269346" name="Rectangle 34"/>
            <p:cNvSpPr>
              <a:spLocks noChangeArrowheads="1"/>
            </p:cNvSpPr>
            <p:nvPr/>
          </p:nvSpPr>
          <p:spPr bwMode="auto">
            <a:xfrm>
              <a:off x="4909" y="2537"/>
              <a:ext cx="96" cy="624"/>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p>
              <a:pPr>
                <a:defRPr/>
              </a:pPr>
              <a:endParaRPr lang="en-US">
                <a:ea typeface="ＭＳ Ｐゴシック" pitchFamily="-112" charset="-128"/>
              </a:endParaRPr>
            </a:p>
          </p:txBody>
        </p:sp>
        <p:sp>
          <p:nvSpPr>
            <p:cNvPr id="269347" name="Rectangle 35"/>
            <p:cNvSpPr>
              <a:spLocks noChangeArrowheads="1"/>
            </p:cNvSpPr>
            <p:nvPr/>
          </p:nvSpPr>
          <p:spPr bwMode="auto">
            <a:xfrm>
              <a:off x="5005" y="2537"/>
              <a:ext cx="96" cy="624"/>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p>
              <a:pPr>
                <a:defRPr/>
              </a:pPr>
              <a:endParaRPr lang="en-US">
                <a:ea typeface="ＭＳ Ｐゴシック" pitchFamily="-112" charset="-128"/>
              </a:endParaRPr>
            </a:p>
          </p:txBody>
        </p:sp>
        <p:sp>
          <p:nvSpPr>
            <p:cNvPr id="171071" name="Text Box 36"/>
            <p:cNvSpPr txBox="1">
              <a:spLocks noChangeArrowheads="1"/>
            </p:cNvSpPr>
            <p:nvPr/>
          </p:nvSpPr>
          <p:spPr bwMode="auto">
            <a:xfrm>
              <a:off x="3885" y="2304"/>
              <a:ext cx="393" cy="330"/>
            </a:xfrm>
            <a:prstGeom prst="rect">
              <a:avLst/>
            </a:prstGeom>
            <a:noFill/>
            <a:ln w="12700">
              <a:noFill/>
              <a:miter lim="800000"/>
              <a:headEnd/>
              <a:tailEnd/>
            </a:ln>
          </p:spPr>
          <p:txBody>
            <a:bodyPr wrap="none">
              <a:spAutoFit/>
            </a:bodyPr>
            <a:lstStyle/>
            <a:p>
              <a:pPr algn="r"/>
              <a:r>
                <a:rPr lang="en-US" sz="1400">
                  <a:latin typeface="Arial" pitchFamily="34" charset="0"/>
                </a:rPr>
                <a:t>Block</a:t>
              </a:r>
            </a:p>
            <a:p>
              <a:pPr algn="r"/>
              <a:r>
                <a:rPr lang="en-US" sz="1400">
                  <a:latin typeface="Arial" pitchFamily="34" charset="0"/>
                </a:rPr>
                <a:t>no.</a:t>
              </a:r>
            </a:p>
          </p:txBody>
        </p:sp>
        <p:sp>
          <p:nvSpPr>
            <p:cNvPr id="171072" name="Text Box 37"/>
            <p:cNvSpPr txBox="1">
              <a:spLocks noChangeArrowheads="1"/>
            </p:cNvSpPr>
            <p:nvPr/>
          </p:nvSpPr>
          <p:spPr bwMode="auto">
            <a:xfrm>
              <a:off x="4272" y="1728"/>
              <a:ext cx="1066" cy="601"/>
            </a:xfrm>
            <a:prstGeom prst="rect">
              <a:avLst/>
            </a:prstGeom>
            <a:noFill/>
            <a:ln w="12700">
              <a:noFill/>
              <a:miter lim="800000"/>
              <a:headEnd/>
              <a:tailEnd/>
            </a:ln>
          </p:spPr>
          <p:txBody>
            <a:bodyPr>
              <a:spAutoFit/>
            </a:bodyPr>
            <a:lstStyle/>
            <a:p>
              <a:r>
                <a:rPr lang="en-US" sz="1400">
                  <a:latin typeface="Arial" pitchFamily="34" charset="0"/>
                </a:rPr>
                <a:t>Set associative:</a:t>
              </a:r>
            </a:p>
            <a:p>
              <a:r>
                <a:rPr lang="en-US" sz="1400">
                  <a:latin typeface="Arial" pitchFamily="34" charset="0"/>
                </a:rPr>
                <a:t>block 12 can go anywhere in set 0 (12 mod 4)</a:t>
              </a:r>
              <a:endParaRPr lang="en-US">
                <a:latin typeface="Arial" pitchFamily="34" charset="0"/>
              </a:endParaRPr>
            </a:p>
          </p:txBody>
        </p:sp>
        <p:sp>
          <p:nvSpPr>
            <p:cNvPr id="171073" name="Text Box 38"/>
            <p:cNvSpPr txBox="1">
              <a:spLocks noChangeArrowheads="1"/>
            </p:cNvSpPr>
            <p:nvPr/>
          </p:nvSpPr>
          <p:spPr bwMode="auto">
            <a:xfrm>
              <a:off x="4271" y="3216"/>
              <a:ext cx="286" cy="330"/>
            </a:xfrm>
            <a:prstGeom prst="rect">
              <a:avLst/>
            </a:prstGeom>
            <a:noFill/>
            <a:ln w="12700">
              <a:noFill/>
              <a:miter lim="800000"/>
              <a:headEnd/>
              <a:tailEnd/>
            </a:ln>
          </p:spPr>
          <p:txBody>
            <a:bodyPr wrap="none">
              <a:spAutoFit/>
            </a:bodyPr>
            <a:lstStyle/>
            <a:p>
              <a:pPr algn="ctr"/>
              <a:r>
                <a:rPr lang="en-US" sz="1400">
                  <a:latin typeface="Arial" pitchFamily="34" charset="0"/>
                </a:rPr>
                <a:t>Set</a:t>
              </a:r>
            </a:p>
            <a:p>
              <a:pPr algn="ctr"/>
              <a:r>
                <a:rPr lang="en-US" sz="1400">
                  <a:latin typeface="Arial" pitchFamily="34" charset="0"/>
                </a:rPr>
                <a:t>0</a:t>
              </a:r>
              <a:endParaRPr lang="en-US">
                <a:latin typeface="Arial" pitchFamily="34" charset="0"/>
              </a:endParaRPr>
            </a:p>
          </p:txBody>
        </p:sp>
        <p:sp>
          <p:nvSpPr>
            <p:cNvPr id="171074" name="Text Box 39"/>
            <p:cNvSpPr txBox="1">
              <a:spLocks noChangeArrowheads="1"/>
            </p:cNvSpPr>
            <p:nvPr/>
          </p:nvSpPr>
          <p:spPr bwMode="auto">
            <a:xfrm>
              <a:off x="4463" y="3216"/>
              <a:ext cx="286" cy="330"/>
            </a:xfrm>
            <a:prstGeom prst="rect">
              <a:avLst/>
            </a:prstGeom>
            <a:noFill/>
            <a:ln w="12700">
              <a:noFill/>
              <a:miter lim="800000"/>
              <a:headEnd/>
              <a:tailEnd/>
            </a:ln>
          </p:spPr>
          <p:txBody>
            <a:bodyPr wrap="none">
              <a:spAutoFit/>
            </a:bodyPr>
            <a:lstStyle/>
            <a:p>
              <a:pPr algn="ctr"/>
              <a:r>
                <a:rPr lang="en-US" sz="1400">
                  <a:latin typeface="Arial" pitchFamily="34" charset="0"/>
                </a:rPr>
                <a:t>Set</a:t>
              </a:r>
            </a:p>
            <a:p>
              <a:pPr algn="ctr"/>
              <a:r>
                <a:rPr lang="en-US" sz="1400">
                  <a:latin typeface="Arial" pitchFamily="34" charset="0"/>
                </a:rPr>
                <a:t>1</a:t>
              </a:r>
              <a:endParaRPr lang="en-US">
                <a:latin typeface="Arial" pitchFamily="34" charset="0"/>
              </a:endParaRPr>
            </a:p>
          </p:txBody>
        </p:sp>
        <p:sp>
          <p:nvSpPr>
            <p:cNvPr id="171075" name="Text Box 40"/>
            <p:cNvSpPr txBox="1">
              <a:spLocks noChangeArrowheads="1"/>
            </p:cNvSpPr>
            <p:nvPr/>
          </p:nvSpPr>
          <p:spPr bwMode="auto">
            <a:xfrm>
              <a:off x="4655" y="3216"/>
              <a:ext cx="286" cy="330"/>
            </a:xfrm>
            <a:prstGeom prst="rect">
              <a:avLst/>
            </a:prstGeom>
            <a:noFill/>
            <a:ln w="12700">
              <a:noFill/>
              <a:miter lim="800000"/>
              <a:headEnd/>
              <a:tailEnd/>
            </a:ln>
          </p:spPr>
          <p:txBody>
            <a:bodyPr wrap="none">
              <a:spAutoFit/>
            </a:bodyPr>
            <a:lstStyle/>
            <a:p>
              <a:pPr algn="ctr"/>
              <a:r>
                <a:rPr lang="en-US" sz="1400">
                  <a:latin typeface="Arial" pitchFamily="34" charset="0"/>
                </a:rPr>
                <a:t>Set</a:t>
              </a:r>
            </a:p>
            <a:p>
              <a:pPr algn="ctr"/>
              <a:r>
                <a:rPr lang="en-US" sz="1400">
                  <a:latin typeface="Arial" pitchFamily="34" charset="0"/>
                </a:rPr>
                <a:t>2</a:t>
              </a:r>
              <a:endParaRPr lang="en-US">
                <a:latin typeface="Arial" pitchFamily="34" charset="0"/>
              </a:endParaRPr>
            </a:p>
          </p:txBody>
        </p:sp>
        <p:sp>
          <p:nvSpPr>
            <p:cNvPr id="171076" name="Text Box 41"/>
            <p:cNvSpPr txBox="1">
              <a:spLocks noChangeArrowheads="1"/>
            </p:cNvSpPr>
            <p:nvPr/>
          </p:nvSpPr>
          <p:spPr bwMode="auto">
            <a:xfrm>
              <a:off x="4847" y="3216"/>
              <a:ext cx="286" cy="330"/>
            </a:xfrm>
            <a:prstGeom prst="rect">
              <a:avLst/>
            </a:prstGeom>
            <a:noFill/>
            <a:ln w="12700">
              <a:noFill/>
              <a:miter lim="800000"/>
              <a:headEnd/>
              <a:tailEnd/>
            </a:ln>
          </p:spPr>
          <p:txBody>
            <a:bodyPr wrap="none">
              <a:spAutoFit/>
            </a:bodyPr>
            <a:lstStyle/>
            <a:p>
              <a:pPr algn="ctr"/>
              <a:r>
                <a:rPr lang="en-US" sz="1400">
                  <a:latin typeface="Arial" pitchFamily="34" charset="0"/>
                </a:rPr>
                <a:t>Set</a:t>
              </a:r>
            </a:p>
            <a:p>
              <a:pPr algn="ctr"/>
              <a:r>
                <a:rPr lang="en-US" sz="1400">
                  <a:latin typeface="Arial" pitchFamily="34" charset="0"/>
                </a:rPr>
                <a:t>3</a:t>
              </a:r>
              <a:endParaRPr lang="en-US">
                <a:latin typeface="Arial" pitchFamily="34" charset="0"/>
              </a:endParaRPr>
            </a:p>
          </p:txBody>
        </p:sp>
      </p:grpSp>
      <p:sp>
        <p:nvSpPr>
          <p:cNvPr id="269354" name="Rectangle 42"/>
          <p:cNvSpPr>
            <a:spLocks noChangeArrowheads="1"/>
          </p:cNvSpPr>
          <p:nvPr/>
        </p:nvSpPr>
        <p:spPr bwMode="auto">
          <a:xfrm>
            <a:off x="3983038" y="3265488"/>
            <a:ext cx="152400" cy="990600"/>
          </a:xfrm>
          <a:prstGeom prst="rect">
            <a:avLst/>
          </a:prstGeom>
          <a:solidFill>
            <a:schemeClr val="accent1"/>
          </a:solidFill>
          <a:ln w="12700">
            <a:solidFill>
              <a:schemeClr val="tx1"/>
            </a:solidFill>
            <a:miter lim="800000"/>
            <a:headEnd/>
            <a:tailEnd/>
          </a:ln>
          <a:effectLst>
            <a:outerShdw dist="107763" dir="2700000" algn="ctr" rotWithShape="0">
              <a:schemeClr val="bg2"/>
            </a:outerShdw>
          </a:effectLst>
        </p:spPr>
        <p:txBody>
          <a:bodyPr wrap="none" anchor="ctr"/>
          <a:lstStyle/>
          <a:p>
            <a:pPr>
              <a:defRPr/>
            </a:pPr>
            <a:endParaRPr lang="en-US">
              <a:ea typeface="ＭＳ Ｐゴシック" pitchFamily="-112" charset="-128"/>
            </a:endParaRPr>
          </a:p>
        </p:txBody>
      </p:sp>
      <p:grpSp>
        <p:nvGrpSpPr>
          <p:cNvPr id="5" name="Group 43"/>
          <p:cNvGrpSpPr>
            <a:grpSpLocks/>
          </p:cNvGrpSpPr>
          <p:nvPr/>
        </p:nvGrpSpPr>
        <p:grpSpPr bwMode="auto">
          <a:xfrm>
            <a:off x="2433638" y="4495801"/>
            <a:ext cx="5595938" cy="1984375"/>
            <a:chOff x="381" y="2784"/>
            <a:chExt cx="3525" cy="1250"/>
          </a:xfrm>
        </p:grpSpPr>
        <p:sp>
          <p:nvSpPr>
            <p:cNvPr id="269356" name="Rectangle 44"/>
            <p:cNvSpPr>
              <a:spLocks noChangeArrowheads="1"/>
            </p:cNvSpPr>
            <p:nvPr/>
          </p:nvSpPr>
          <p:spPr bwMode="auto">
            <a:xfrm>
              <a:off x="816" y="3024"/>
              <a:ext cx="96" cy="624"/>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p>
              <a:pPr>
                <a:defRPr/>
              </a:pPr>
              <a:endParaRPr lang="en-US">
                <a:ea typeface="ＭＳ Ｐゴシック" pitchFamily="-112" charset="-128"/>
              </a:endParaRPr>
            </a:p>
          </p:txBody>
        </p:sp>
        <p:sp>
          <p:nvSpPr>
            <p:cNvPr id="269357" name="Rectangle 45"/>
            <p:cNvSpPr>
              <a:spLocks noChangeArrowheads="1"/>
            </p:cNvSpPr>
            <p:nvPr/>
          </p:nvSpPr>
          <p:spPr bwMode="auto">
            <a:xfrm>
              <a:off x="912" y="3024"/>
              <a:ext cx="96" cy="624"/>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p>
              <a:pPr>
                <a:defRPr/>
              </a:pPr>
              <a:endParaRPr lang="en-US">
                <a:ea typeface="ＭＳ Ｐゴシック" pitchFamily="-112" charset="-128"/>
              </a:endParaRPr>
            </a:p>
          </p:txBody>
        </p:sp>
        <p:sp>
          <p:nvSpPr>
            <p:cNvPr id="269358" name="Rectangle 46"/>
            <p:cNvSpPr>
              <a:spLocks noChangeArrowheads="1"/>
            </p:cNvSpPr>
            <p:nvPr/>
          </p:nvSpPr>
          <p:spPr bwMode="auto">
            <a:xfrm>
              <a:off x="1008" y="3024"/>
              <a:ext cx="96" cy="624"/>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p>
              <a:pPr>
                <a:defRPr/>
              </a:pPr>
              <a:endParaRPr lang="en-US">
                <a:ea typeface="ＭＳ Ｐゴシック" pitchFamily="-112" charset="-128"/>
              </a:endParaRPr>
            </a:p>
          </p:txBody>
        </p:sp>
        <p:sp>
          <p:nvSpPr>
            <p:cNvPr id="269359" name="Rectangle 47"/>
            <p:cNvSpPr>
              <a:spLocks noChangeArrowheads="1"/>
            </p:cNvSpPr>
            <p:nvPr/>
          </p:nvSpPr>
          <p:spPr bwMode="auto">
            <a:xfrm>
              <a:off x="1104" y="3024"/>
              <a:ext cx="96" cy="624"/>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p>
              <a:pPr>
                <a:defRPr/>
              </a:pPr>
              <a:endParaRPr lang="en-US">
                <a:ea typeface="ＭＳ Ｐゴシック" pitchFamily="-112" charset="-128"/>
              </a:endParaRPr>
            </a:p>
          </p:txBody>
        </p:sp>
        <p:sp>
          <p:nvSpPr>
            <p:cNvPr id="269360" name="Rectangle 48"/>
            <p:cNvSpPr>
              <a:spLocks noChangeArrowheads="1"/>
            </p:cNvSpPr>
            <p:nvPr/>
          </p:nvSpPr>
          <p:spPr bwMode="auto">
            <a:xfrm>
              <a:off x="1200" y="3024"/>
              <a:ext cx="96" cy="624"/>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p>
              <a:pPr>
                <a:defRPr/>
              </a:pPr>
              <a:endParaRPr lang="en-US">
                <a:ea typeface="ＭＳ Ｐゴシック" pitchFamily="-112" charset="-128"/>
              </a:endParaRPr>
            </a:p>
          </p:txBody>
        </p:sp>
        <p:sp>
          <p:nvSpPr>
            <p:cNvPr id="269361" name="Rectangle 49"/>
            <p:cNvSpPr>
              <a:spLocks noChangeArrowheads="1"/>
            </p:cNvSpPr>
            <p:nvPr/>
          </p:nvSpPr>
          <p:spPr bwMode="auto">
            <a:xfrm>
              <a:off x="1296" y="3024"/>
              <a:ext cx="96" cy="624"/>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p>
              <a:pPr>
                <a:defRPr/>
              </a:pPr>
              <a:endParaRPr lang="en-US">
                <a:ea typeface="ＭＳ Ｐゴシック" pitchFamily="-112" charset="-128"/>
              </a:endParaRPr>
            </a:p>
          </p:txBody>
        </p:sp>
        <p:sp>
          <p:nvSpPr>
            <p:cNvPr id="269362" name="Rectangle 50"/>
            <p:cNvSpPr>
              <a:spLocks noChangeArrowheads="1"/>
            </p:cNvSpPr>
            <p:nvPr/>
          </p:nvSpPr>
          <p:spPr bwMode="auto">
            <a:xfrm>
              <a:off x="1392" y="3024"/>
              <a:ext cx="96" cy="624"/>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p>
              <a:pPr>
                <a:defRPr/>
              </a:pPr>
              <a:endParaRPr lang="en-US">
                <a:ea typeface="ＭＳ Ｐゴシック" pitchFamily="-112" charset="-128"/>
              </a:endParaRPr>
            </a:p>
          </p:txBody>
        </p:sp>
        <p:sp>
          <p:nvSpPr>
            <p:cNvPr id="269363" name="Rectangle 51"/>
            <p:cNvSpPr>
              <a:spLocks noChangeArrowheads="1"/>
            </p:cNvSpPr>
            <p:nvPr/>
          </p:nvSpPr>
          <p:spPr bwMode="auto">
            <a:xfrm>
              <a:off x="1488" y="3024"/>
              <a:ext cx="96" cy="624"/>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p>
              <a:pPr>
                <a:defRPr/>
              </a:pPr>
              <a:endParaRPr lang="en-US">
                <a:ea typeface="ＭＳ Ｐゴシック" pitchFamily="-112" charset="-128"/>
              </a:endParaRPr>
            </a:p>
          </p:txBody>
        </p:sp>
        <p:sp>
          <p:nvSpPr>
            <p:cNvPr id="269364" name="Rectangle 52"/>
            <p:cNvSpPr>
              <a:spLocks noChangeArrowheads="1"/>
            </p:cNvSpPr>
            <p:nvPr/>
          </p:nvSpPr>
          <p:spPr bwMode="auto">
            <a:xfrm>
              <a:off x="1584" y="3024"/>
              <a:ext cx="96" cy="624"/>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p>
              <a:pPr>
                <a:defRPr/>
              </a:pPr>
              <a:endParaRPr lang="en-US">
                <a:ea typeface="ＭＳ Ｐゴシック" pitchFamily="-112" charset="-128"/>
              </a:endParaRPr>
            </a:p>
          </p:txBody>
        </p:sp>
        <p:sp>
          <p:nvSpPr>
            <p:cNvPr id="269365" name="Rectangle 53"/>
            <p:cNvSpPr>
              <a:spLocks noChangeArrowheads="1"/>
            </p:cNvSpPr>
            <p:nvPr/>
          </p:nvSpPr>
          <p:spPr bwMode="auto">
            <a:xfrm>
              <a:off x="1680" y="3024"/>
              <a:ext cx="96" cy="624"/>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p>
              <a:pPr>
                <a:defRPr/>
              </a:pPr>
              <a:endParaRPr lang="en-US">
                <a:ea typeface="ＭＳ Ｐゴシック" pitchFamily="-112" charset="-128"/>
              </a:endParaRPr>
            </a:p>
          </p:txBody>
        </p:sp>
        <p:sp>
          <p:nvSpPr>
            <p:cNvPr id="269366" name="Rectangle 54"/>
            <p:cNvSpPr>
              <a:spLocks noChangeArrowheads="1"/>
            </p:cNvSpPr>
            <p:nvPr/>
          </p:nvSpPr>
          <p:spPr bwMode="auto">
            <a:xfrm>
              <a:off x="1776" y="3024"/>
              <a:ext cx="96" cy="624"/>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p>
              <a:pPr>
                <a:defRPr/>
              </a:pPr>
              <a:endParaRPr lang="en-US">
                <a:ea typeface="ＭＳ Ｐゴシック" pitchFamily="-112" charset="-128"/>
              </a:endParaRPr>
            </a:p>
          </p:txBody>
        </p:sp>
        <p:sp>
          <p:nvSpPr>
            <p:cNvPr id="269367" name="Rectangle 55"/>
            <p:cNvSpPr>
              <a:spLocks noChangeArrowheads="1"/>
            </p:cNvSpPr>
            <p:nvPr/>
          </p:nvSpPr>
          <p:spPr bwMode="auto">
            <a:xfrm>
              <a:off x="1872" y="3024"/>
              <a:ext cx="96" cy="624"/>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p>
              <a:pPr>
                <a:defRPr/>
              </a:pPr>
              <a:endParaRPr lang="en-US">
                <a:ea typeface="ＭＳ Ｐゴシック" pitchFamily="-112" charset="-128"/>
              </a:endParaRPr>
            </a:p>
          </p:txBody>
        </p:sp>
        <p:sp>
          <p:nvSpPr>
            <p:cNvPr id="269368" name="Rectangle 56"/>
            <p:cNvSpPr>
              <a:spLocks noChangeArrowheads="1"/>
            </p:cNvSpPr>
            <p:nvPr/>
          </p:nvSpPr>
          <p:spPr bwMode="auto">
            <a:xfrm>
              <a:off x="1968" y="3024"/>
              <a:ext cx="96" cy="624"/>
            </a:xfrm>
            <a:prstGeom prst="rect">
              <a:avLst/>
            </a:prstGeom>
            <a:solidFill>
              <a:schemeClr val="accent1"/>
            </a:solidFill>
            <a:ln w="12700">
              <a:solidFill>
                <a:schemeClr val="tx1"/>
              </a:solidFill>
              <a:miter lim="800000"/>
              <a:headEnd/>
              <a:tailEnd/>
            </a:ln>
            <a:effectLst>
              <a:outerShdw dist="107763" dir="2700000" algn="ctr" rotWithShape="0">
                <a:schemeClr val="bg2"/>
              </a:outerShdw>
            </a:effectLst>
          </p:spPr>
          <p:txBody>
            <a:bodyPr wrap="none" anchor="ctr"/>
            <a:lstStyle/>
            <a:p>
              <a:pPr>
                <a:defRPr/>
              </a:pPr>
              <a:endParaRPr lang="en-US">
                <a:ea typeface="ＭＳ Ｐゴシック" pitchFamily="-112" charset="-128"/>
              </a:endParaRPr>
            </a:p>
          </p:txBody>
        </p:sp>
        <p:sp>
          <p:nvSpPr>
            <p:cNvPr id="269369" name="Rectangle 57"/>
            <p:cNvSpPr>
              <a:spLocks noChangeArrowheads="1"/>
            </p:cNvSpPr>
            <p:nvPr/>
          </p:nvSpPr>
          <p:spPr bwMode="auto">
            <a:xfrm>
              <a:off x="2064" y="3024"/>
              <a:ext cx="96" cy="624"/>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p>
              <a:pPr>
                <a:defRPr/>
              </a:pPr>
              <a:endParaRPr lang="en-US">
                <a:ea typeface="ＭＳ Ｐゴシック" pitchFamily="-112" charset="-128"/>
              </a:endParaRPr>
            </a:p>
          </p:txBody>
        </p:sp>
        <p:sp>
          <p:nvSpPr>
            <p:cNvPr id="269370" name="Rectangle 58"/>
            <p:cNvSpPr>
              <a:spLocks noChangeArrowheads="1"/>
            </p:cNvSpPr>
            <p:nvPr/>
          </p:nvSpPr>
          <p:spPr bwMode="auto">
            <a:xfrm>
              <a:off x="2160" y="3024"/>
              <a:ext cx="96" cy="624"/>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p>
              <a:pPr>
                <a:defRPr/>
              </a:pPr>
              <a:endParaRPr lang="en-US">
                <a:ea typeface="ＭＳ Ｐゴシック" pitchFamily="-112" charset="-128"/>
              </a:endParaRPr>
            </a:p>
          </p:txBody>
        </p:sp>
        <p:sp>
          <p:nvSpPr>
            <p:cNvPr id="269371" name="Rectangle 59"/>
            <p:cNvSpPr>
              <a:spLocks noChangeArrowheads="1"/>
            </p:cNvSpPr>
            <p:nvPr/>
          </p:nvSpPr>
          <p:spPr bwMode="auto">
            <a:xfrm>
              <a:off x="2256" y="3024"/>
              <a:ext cx="96" cy="624"/>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p>
              <a:pPr>
                <a:defRPr/>
              </a:pPr>
              <a:endParaRPr lang="en-US">
                <a:ea typeface="ＭＳ Ｐゴシック" pitchFamily="-112" charset="-128"/>
              </a:endParaRPr>
            </a:p>
          </p:txBody>
        </p:sp>
        <p:sp>
          <p:nvSpPr>
            <p:cNvPr id="269372" name="Rectangle 60"/>
            <p:cNvSpPr>
              <a:spLocks noChangeArrowheads="1"/>
            </p:cNvSpPr>
            <p:nvPr/>
          </p:nvSpPr>
          <p:spPr bwMode="auto">
            <a:xfrm>
              <a:off x="2352" y="3024"/>
              <a:ext cx="96" cy="624"/>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p>
              <a:pPr>
                <a:defRPr/>
              </a:pPr>
              <a:endParaRPr lang="en-US">
                <a:ea typeface="ＭＳ Ｐゴシック" pitchFamily="-112" charset="-128"/>
              </a:endParaRPr>
            </a:p>
          </p:txBody>
        </p:sp>
        <p:sp>
          <p:nvSpPr>
            <p:cNvPr id="269373" name="Rectangle 61"/>
            <p:cNvSpPr>
              <a:spLocks noChangeArrowheads="1"/>
            </p:cNvSpPr>
            <p:nvPr/>
          </p:nvSpPr>
          <p:spPr bwMode="auto">
            <a:xfrm>
              <a:off x="2448" y="3024"/>
              <a:ext cx="96" cy="624"/>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p>
              <a:pPr>
                <a:defRPr/>
              </a:pPr>
              <a:endParaRPr lang="en-US">
                <a:ea typeface="ＭＳ Ｐゴシック" pitchFamily="-112" charset="-128"/>
              </a:endParaRPr>
            </a:p>
          </p:txBody>
        </p:sp>
        <p:sp>
          <p:nvSpPr>
            <p:cNvPr id="269374" name="Rectangle 62"/>
            <p:cNvSpPr>
              <a:spLocks noChangeArrowheads="1"/>
            </p:cNvSpPr>
            <p:nvPr/>
          </p:nvSpPr>
          <p:spPr bwMode="auto">
            <a:xfrm>
              <a:off x="2544" y="3024"/>
              <a:ext cx="96" cy="624"/>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p>
              <a:pPr>
                <a:defRPr/>
              </a:pPr>
              <a:endParaRPr lang="en-US">
                <a:ea typeface="ＭＳ Ｐゴシック" pitchFamily="-112" charset="-128"/>
              </a:endParaRPr>
            </a:p>
          </p:txBody>
        </p:sp>
        <p:sp>
          <p:nvSpPr>
            <p:cNvPr id="269375" name="Rectangle 63"/>
            <p:cNvSpPr>
              <a:spLocks noChangeArrowheads="1"/>
            </p:cNvSpPr>
            <p:nvPr/>
          </p:nvSpPr>
          <p:spPr bwMode="auto">
            <a:xfrm>
              <a:off x="2640" y="3024"/>
              <a:ext cx="96" cy="624"/>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p>
              <a:pPr>
                <a:defRPr/>
              </a:pPr>
              <a:endParaRPr lang="en-US">
                <a:ea typeface="ＭＳ Ｐゴシック" pitchFamily="-112" charset="-128"/>
              </a:endParaRPr>
            </a:p>
          </p:txBody>
        </p:sp>
        <p:sp>
          <p:nvSpPr>
            <p:cNvPr id="269376" name="Rectangle 64"/>
            <p:cNvSpPr>
              <a:spLocks noChangeArrowheads="1"/>
            </p:cNvSpPr>
            <p:nvPr/>
          </p:nvSpPr>
          <p:spPr bwMode="auto">
            <a:xfrm>
              <a:off x="2736" y="3024"/>
              <a:ext cx="96" cy="624"/>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p>
              <a:pPr>
                <a:defRPr/>
              </a:pPr>
              <a:endParaRPr lang="en-US">
                <a:ea typeface="ＭＳ Ｐゴシック" pitchFamily="-112" charset="-128"/>
              </a:endParaRPr>
            </a:p>
          </p:txBody>
        </p:sp>
        <p:sp>
          <p:nvSpPr>
            <p:cNvPr id="269377" name="Rectangle 65"/>
            <p:cNvSpPr>
              <a:spLocks noChangeArrowheads="1"/>
            </p:cNvSpPr>
            <p:nvPr/>
          </p:nvSpPr>
          <p:spPr bwMode="auto">
            <a:xfrm>
              <a:off x="2832" y="3024"/>
              <a:ext cx="96" cy="624"/>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p>
              <a:pPr>
                <a:defRPr/>
              </a:pPr>
              <a:endParaRPr lang="en-US">
                <a:ea typeface="ＭＳ Ｐゴシック" pitchFamily="-112" charset="-128"/>
              </a:endParaRPr>
            </a:p>
          </p:txBody>
        </p:sp>
        <p:sp>
          <p:nvSpPr>
            <p:cNvPr id="269378" name="Rectangle 66"/>
            <p:cNvSpPr>
              <a:spLocks noChangeArrowheads="1"/>
            </p:cNvSpPr>
            <p:nvPr/>
          </p:nvSpPr>
          <p:spPr bwMode="auto">
            <a:xfrm>
              <a:off x="2928" y="3024"/>
              <a:ext cx="96" cy="624"/>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p>
              <a:pPr>
                <a:defRPr/>
              </a:pPr>
              <a:endParaRPr lang="en-US">
                <a:ea typeface="ＭＳ Ｐゴシック" pitchFamily="-112" charset="-128"/>
              </a:endParaRPr>
            </a:p>
          </p:txBody>
        </p:sp>
        <p:sp>
          <p:nvSpPr>
            <p:cNvPr id="269379" name="Rectangle 67"/>
            <p:cNvSpPr>
              <a:spLocks noChangeArrowheads="1"/>
            </p:cNvSpPr>
            <p:nvPr/>
          </p:nvSpPr>
          <p:spPr bwMode="auto">
            <a:xfrm>
              <a:off x="3024" y="3024"/>
              <a:ext cx="96" cy="624"/>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p>
              <a:pPr>
                <a:defRPr/>
              </a:pPr>
              <a:endParaRPr lang="en-US">
                <a:ea typeface="ＭＳ Ｐゴシック" pitchFamily="-112" charset="-128"/>
              </a:endParaRPr>
            </a:p>
          </p:txBody>
        </p:sp>
        <p:sp>
          <p:nvSpPr>
            <p:cNvPr id="269380" name="Rectangle 68"/>
            <p:cNvSpPr>
              <a:spLocks noChangeArrowheads="1"/>
            </p:cNvSpPr>
            <p:nvPr/>
          </p:nvSpPr>
          <p:spPr bwMode="auto">
            <a:xfrm>
              <a:off x="3120" y="3024"/>
              <a:ext cx="96" cy="624"/>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p>
              <a:pPr>
                <a:defRPr/>
              </a:pPr>
              <a:endParaRPr lang="en-US">
                <a:ea typeface="ＭＳ Ｐゴシック" pitchFamily="-112" charset="-128"/>
              </a:endParaRPr>
            </a:p>
          </p:txBody>
        </p:sp>
        <p:sp>
          <p:nvSpPr>
            <p:cNvPr id="269381" name="Rectangle 69"/>
            <p:cNvSpPr>
              <a:spLocks noChangeArrowheads="1"/>
            </p:cNvSpPr>
            <p:nvPr/>
          </p:nvSpPr>
          <p:spPr bwMode="auto">
            <a:xfrm>
              <a:off x="3216" y="3024"/>
              <a:ext cx="96" cy="624"/>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p>
              <a:pPr>
                <a:defRPr/>
              </a:pPr>
              <a:endParaRPr lang="en-US">
                <a:ea typeface="ＭＳ Ｐゴシック" pitchFamily="-112" charset="-128"/>
              </a:endParaRPr>
            </a:p>
          </p:txBody>
        </p:sp>
        <p:sp>
          <p:nvSpPr>
            <p:cNvPr id="269382" name="Rectangle 70"/>
            <p:cNvSpPr>
              <a:spLocks noChangeArrowheads="1"/>
            </p:cNvSpPr>
            <p:nvPr/>
          </p:nvSpPr>
          <p:spPr bwMode="auto">
            <a:xfrm>
              <a:off x="3312" y="3024"/>
              <a:ext cx="96" cy="624"/>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p>
              <a:pPr>
                <a:defRPr/>
              </a:pPr>
              <a:endParaRPr lang="en-US">
                <a:ea typeface="ＭＳ Ｐゴシック" pitchFamily="-112" charset="-128"/>
              </a:endParaRPr>
            </a:p>
          </p:txBody>
        </p:sp>
        <p:sp>
          <p:nvSpPr>
            <p:cNvPr id="269383" name="Rectangle 71"/>
            <p:cNvSpPr>
              <a:spLocks noChangeArrowheads="1"/>
            </p:cNvSpPr>
            <p:nvPr/>
          </p:nvSpPr>
          <p:spPr bwMode="auto">
            <a:xfrm>
              <a:off x="3408" y="3024"/>
              <a:ext cx="96" cy="624"/>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p>
              <a:pPr>
                <a:defRPr/>
              </a:pPr>
              <a:endParaRPr lang="en-US">
                <a:ea typeface="ＭＳ Ｐゴシック" pitchFamily="-112" charset="-128"/>
              </a:endParaRPr>
            </a:p>
          </p:txBody>
        </p:sp>
        <p:sp>
          <p:nvSpPr>
            <p:cNvPr id="269384" name="Rectangle 72"/>
            <p:cNvSpPr>
              <a:spLocks noChangeArrowheads="1"/>
            </p:cNvSpPr>
            <p:nvPr/>
          </p:nvSpPr>
          <p:spPr bwMode="auto">
            <a:xfrm>
              <a:off x="3504" y="3024"/>
              <a:ext cx="96" cy="624"/>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p>
              <a:pPr>
                <a:defRPr/>
              </a:pPr>
              <a:endParaRPr lang="en-US">
                <a:ea typeface="ＭＳ Ｐゴシック" pitchFamily="-112" charset="-128"/>
              </a:endParaRPr>
            </a:p>
          </p:txBody>
        </p:sp>
        <p:sp>
          <p:nvSpPr>
            <p:cNvPr id="269385" name="Rectangle 73"/>
            <p:cNvSpPr>
              <a:spLocks noChangeArrowheads="1"/>
            </p:cNvSpPr>
            <p:nvPr/>
          </p:nvSpPr>
          <p:spPr bwMode="auto">
            <a:xfrm>
              <a:off x="3600" y="3024"/>
              <a:ext cx="96" cy="624"/>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p>
              <a:pPr>
                <a:defRPr/>
              </a:pPr>
              <a:endParaRPr lang="en-US">
                <a:ea typeface="ＭＳ Ｐゴシック" pitchFamily="-112" charset="-128"/>
              </a:endParaRPr>
            </a:p>
          </p:txBody>
        </p:sp>
        <p:sp>
          <p:nvSpPr>
            <p:cNvPr id="269386" name="Rectangle 74"/>
            <p:cNvSpPr>
              <a:spLocks noChangeArrowheads="1"/>
            </p:cNvSpPr>
            <p:nvPr/>
          </p:nvSpPr>
          <p:spPr bwMode="auto">
            <a:xfrm>
              <a:off x="3696" y="3024"/>
              <a:ext cx="96" cy="624"/>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p>
              <a:pPr>
                <a:defRPr/>
              </a:pPr>
              <a:endParaRPr lang="en-US">
                <a:ea typeface="ＭＳ Ｐゴシック" pitchFamily="-112" charset="-128"/>
              </a:endParaRPr>
            </a:p>
          </p:txBody>
        </p:sp>
        <p:sp>
          <p:nvSpPr>
            <p:cNvPr id="171058" name="Text Box 75"/>
            <p:cNvSpPr txBox="1">
              <a:spLocks noChangeArrowheads="1"/>
            </p:cNvSpPr>
            <p:nvPr/>
          </p:nvSpPr>
          <p:spPr bwMode="auto">
            <a:xfrm>
              <a:off x="816" y="3840"/>
              <a:ext cx="3090" cy="194"/>
            </a:xfrm>
            <a:prstGeom prst="rect">
              <a:avLst/>
            </a:prstGeom>
            <a:noFill/>
            <a:ln w="12700">
              <a:noFill/>
              <a:miter lim="800000"/>
              <a:headEnd/>
              <a:tailEnd/>
            </a:ln>
          </p:spPr>
          <p:txBody>
            <a:bodyPr wrap="none">
              <a:spAutoFit/>
            </a:bodyPr>
            <a:lstStyle/>
            <a:p>
              <a:r>
                <a:rPr lang="en-US" sz="1400">
                  <a:latin typeface="Arial" pitchFamily="34" charset="0"/>
                </a:rPr>
                <a:t>0 1 2 3 4 5 6 7 8 9 0 1 2 3 4 5 6 7 8 9 0 1 2 3 4 5 6 7 8 9 0 1</a:t>
              </a:r>
            </a:p>
          </p:txBody>
        </p:sp>
        <p:sp>
          <p:nvSpPr>
            <p:cNvPr id="171059" name="Text Box 76"/>
            <p:cNvSpPr txBox="1">
              <a:spLocks noChangeArrowheads="1"/>
            </p:cNvSpPr>
            <p:nvPr/>
          </p:nvSpPr>
          <p:spPr bwMode="auto">
            <a:xfrm>
              <a:off x="768" y="2784"/>
              <a:ext cx="1150" cy="194"/>
            </a:xfrm>
            <a:prstGeom prst="rect">
              <a:avLst/>
            </a:prstGeom>
            <a:noFill/>
            <a:ln w="12700">
              <a:noFill/>
              <a:miter lim="800000"/>
              <a:headEnd/>
              <a:tailEnd/>
            </a:ln>
          </p:spPr>
          <p:txBody>
            <a:bodyPr wrap="none">
              <a:spAutoFit/>
            </a:bodyPr>
            <a:lstStyle/>
            <a:p>
              <a:r>
                <a:rPr lang="en-US" sz="1400">
                  <a:latin typeface="Arial" pitchFamily="34" charset="0"/>
                </a:rPr>
                <a:t>Block-frame address</a:t>
              </a:r>
              <a:endParaRPr lang="en-US">
                <a:latin typeface="Arial" pitchFamily="34" charset="0"/>
              </a:endParaRPr>
            </a:p>
          </p:txBody>
        </p:sp>
        <p:sp>
          <p:nvSpPr>
            <p:cNvPr id="171060" name="Text Box 77"/>
            <p:cNvSpPr txBox="1">
              <a:spLocks noChangeArrowheads="1"/>
            </p:cNvSpPr>
            <p:nvPr/>
          </p:nvSpPr>
          <p:spPr bwMode="auto">
            <a:xfrm>
              <a:off x="1728" y="3696"/>
              <a:ext cx="2151" cy="194"/>
            </a:xfrm>
            <a:prstGeom prst="rect">
              <a:avLst/>
            </a:prstGeom>
            <a:noFill/>
            <a:ln w="12700">
              <a:noFill/>
              <a:miter lim="800000"/>
              <a:headEnd/>
              <a:tailEnd/>
            </a:ln>
          </p:spPr>
          <p:txBody>
            <a:bodyPr wrap="none">
              <a:spAutoFit/>
            </a:bodyPr>
            <a:lstStyle/>
            <a:p>
              <a:r>
                <a:rPr lang="en-US" sz="1400">
                  <a:latin typeface="Arial" pitchFamily="34" charset="0"/>
                </a:rPr>
                <a:t>1 1 1 1 1 1 1 1 1 1 2 2 2 2 2 2 2 2 2 2 3 3</a:t>
              </a:r>
              <a:endParaRPr lang="en-US">
                <a:latin typeface="Arial" pitchFamily="34" charset="0"/>
              </a:endParaRPr>
            </a:p>
          </p:txBody>
        </p:sp>
        <p:sp>
          <p:nvSpPr>
            <p:cNvPr id="171061" name="Text Box 78"/>
            <p:cNvSpPr txBox="1">
              <a:spLocks noChangeArrowheads="1"/>
            </p:cNvSpPr>
            <p:nvPr/>
          </p:nvSpPr>
          <p:spPr bwMode="auto">
            <a:xfrm>
              <a:off x="381" y="3648"/>
              <a:ext cx="393" cy="330"/>
            </a:xfrm>
            <a:prstGeom prst="rect">
              <a:avLst/>
            </a:prstGeom>
            <a:noFill/>
            <a:ln w="12700">
              <a:noFill/>
              <a:miter lim="800000"/>
              <a:headEnd/>
              <a:tailEnd/>
            </a:ln>
          </p:spPr>
          <p:txBody>
            <a:bodyPr wrap="none">
              <a:spAutoFit/>
            </a:bodyPr>
            <a:lstStyle/>
            <a:p>
              <a:pPr algn="r"/>
              <a:r>
                <a:rPr lang="en-US" sz="1400">
                  <a:latin typeface="Arial" pitchFamily="34" charset="0"/>
                </a:rPr>
                <a:t>Block</a:t>
              </a:r>
            </a:p>
            <a:p>
              <a:pPr algn="r"/>
              <a:r>
                <a:rPr lang="en-US" sz="1400">
                  <a:latin typeface="Arial" pitchFamily="34" charset="0"/>
                </a:rPr>
                <a:t>no.</a:t>
              </a:r>
              <a:endParaRPr lang="en-US">
                <a:latin typeface="Arial" pitchFamily="34" charset="0"/>
              </a:endParaRPr>
            </a:p>
          </p:txBody>
        </p:sp>
      </p:grpSp>
      <p:sp>
        <p:nvSpPr>
          <p:cNvPr id="171026" name="Rectangle 79"/>
          <p:cNvSpPr>
            <a:spLocks noGrp="1" noChangeArrowheads="1"/>
          </p:cNvSpPr>
          <p:nvPr>
            <p:ph type="title"/>
          </p:nvPr>
        </p:nvSpPr>
        <p:spPr>
          <a:xfrm>
            <a:off x="2289176" y="381000"/>
            <a:ext cx="7656513" cy="368300"/>
          </a:xfrm>
        </p:spPr>
        <p:txBody>
          <a:bodyPr>
            <a:normAutofit fontScale="90000"/>
          </a:bodyPr>
          <a:lstStyle/>
          <a:p>
            <a:pPr eaLnBrk="1" hangingPunct="1"/>
            <a:r>
              <a:rPr lang="en-US" smtClean="0"/>
              <a:t>Where can a block be placed ?</a:t>
            </a:r>
          </a:p>
        </p:txBody>
      </p:sp>
    </p:spTree>
    <p:extLst>
      <p:ext uri="{BB962C8B-B14F-4D97-AF65-F5344CB8AC3E}">
        <p14:creationId xmlns:p14="http://schemas.microsoft.com/office/powerpoint/2010/main" val="418974874"/>
      </p:ext>
    </p:extLst>
  </p:cSld>
  <p:clrMapOvr>
    <a:masterClrMapping/>
  </p:clrMapOvr>
  <p:transition/>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Slide Number Placeholder 4"/>
          <p:cNvSpPr>
            <a:spLocks noGrp="1"/>
          </p:cNvSpPr>
          <p:nvPr>
            <p:ph type="sldNum" sz="quarter" idx="10"/>
          </p:nvPr>
        </p:nvSpPr>
        <p:spPr>
          <a:xfrm>
            <a:off x="8904288" y="6092825"/>
            <a:ext cx="609600" cy="431800"/>
          </a:xfrm>
          <a:noFill/>
        </p:spPr>
        <p:txBody>
          <a:bodyPr/>
          <a:lstStyle/>
          <a:p>
            <a:fld id="{B9066FF7-5C93-47F0-9537-B2F9BD436EEE}" type="slidenum">
              <a:rPr lang="it-IT" smtClean="0">
                <a:latin typeface="Arial" pitchFamily="34" charset="0"/>
              </a:rPr>
              <a:pPr/>
              <a:t>135</a:t>
            </a:fld>
            <a:endParaRPr lang="it-IT">
              <a:latin typeface="Arial" pitchFamily="34" charset="0"/>
            </a:endParaRPr>
          </a:p>
        </p:txBody>
      </p:sp>
      <p:sp>
        <p:nvSpPr>
          <p:cNvPr id="172035" name="Rectangle 2"/>
          <p:cNvSpPr>
            <a:spLocks noGrp="1" noChangeArrowheads="1"/>
          </p:cNvSpPr>
          <p:nvPr>
            <p:ph type="body" idx="1"/>
          </p:nvPr>
        </p:nvSpPr>
        <p:spPr>
          <a:xfrm>
            <a:off x="2209800" y="2590800"/>
            <a:ext cx="7848600" cy="1858970"/>
          </a:xfrm>
          <a:noFill/>
        </p:spPr>
        <p:txBody>
          <a:bodyPr vert="horz" lIns="63500" tIns="25400" rIns="63500" bIns="25400" rtlCol="0">
            <a:spAutoFit/>
          </a:bodyPr>
          <a:lstStyle/>
          <a:p>
            <a:pPr marL="203200" indent="-203200"/>
            <a:endParaRPr lang="en-US" smtClean="0"/>
          </a:p>
          <a:p>
            <a:pPr marL="203200" indent="-203200"/>
            <a:r>
              <a:rPr lang="en-US" smtClean="0"/>
              <a:t>Direct indexing (using index and block offset), tag compares, or combination</a:t>
            </a:r>
          </a:p>
          <a:p>
            <a:pPr marL="203200" indent="-203200"/>
            <a:r>
              <a:rPr lang="en-US" smtClean="0"/>
              <a:t>Increasing associativity shrinks index, expands tag</a:t>
            </a:r>
          </a:p>
        </p:txBody>
      </p:sp>
      <p:grpSp>
        <p:nvGrpSpPr>
          <p:cNvPr id="2" name="Group 3"/>
          <p:cNvGrpSpPr>
            <a:grpSpLocks/>
          </p:cNvGrpSpPr>
          <p:nvPr/>
        </p:nvGrpSpPr>
        <p:grpSpPr bwMode="auto">
          <a:xfrm>
            <a:off x="1981200" y="1447800"/>
            <a:ext cx="8229600" cy="1143000"/>
            <a:chOff x="288" y="624"/>
            <a:chExt cx="5184" cy="720"/>
          </a:xfrm>
        </p:grpSpPr>
        <p:sp>
          <p:nvSpPr>
            <p:cNvPr id="270340" name="Rectangle 4"/>
            <p:cNvSpPr>
              <a:spLocks noChangeArrowheads="1"/>
            </p:cNvSpPr>
            <p:nvPr/>
          </p:nvSpPr>
          <p:spPr bwMode="auto">
            <a:xfrm>
              <a:off x="288" y="624"/>
              <a:ext cx="5184" cy="720"/>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p>
              <a:pPr>
                <a:defRPr/>
              </a:pPr>
              <a:endParaRPr lang="en-US">
                <a:ea typeface="ＭＳ Ｐゴシック" pitchFamily="-112" charset="-128"/>
              </a:endParaRPr>
            </a:p>
          </p:txBody>
        </p:sp>
        <p:grpSp>
          <p:nvGrpSpPr>
            <p:cNvPr id="3" name="Group 5"/>
            <p:cNvGrpSpPr>
              <a:grpSpLocks/>
            </p:cNvGrpSpPr>
            <p:nvPr/>
          </p:nvGrpSpPr>
          <p:grpSpPr bwMode="auto">
            <a:xfrm>
              <a:off x="912" y="768"/>
              <a:ext cx="3792" cy="339"/>
              <a:chOff x="1056" y="2041"/>
              <a:chExt cx="3792" cy="339"/>
            </a:xfrm>
          </p:grpSpPr>
          <p:sp>
            <p:nvSpPr>
              <p:cNvPr id="270342" name="Rectangle 6"/>
              <p:cNvSpPr>
                <a:spLocks noChangeArrowheads="1"/>
              </p:cNvSpPr>
              <p:nvPr/>
            </p:nvSpPr>
            <p:spPr bwMode="auto">
              <a:xfrm>
                <a:off x="1056" y="2064"/>
                <a:ext cx="3792" cy="288"/>
              </a:xfrm>
              <a:prstGeom prst="rect">
                <a:avLst/>
              </a:prstGeom>
              <a:solidFill>
                <a:schemeClr val="bg1"/>
              </a:solidFill>
              <a:ln w="19050">
                <a:solidFill>
                  <a:schemeClr val="tx1"/>
                </a:solidFill>
                <a:miter lim="800000"/>
                <a:headEnd/>
                <a:tailEnd/>
              </a:ln>
              <a:effectLst>
                <a:outerShdw dist="107763" dir="2700000" algn="ctr" rotWithShape="0">
                  <a:schemeClr val="bg2"/>
                </a:outerShdw>
              </a:effectLst>
            </p:spPr>
            <p:txBody>
              <a:bodyPr wrap="none" anchor="ctr"/>
              <a:lstStyle/>
              <a:p>
                <a:pPr algn="ctr">
                  <a:defRPr/>
                </a:pPr>
                <a:endParaRPr lang="en-US">
                  <a:latin typeface="Arial" pitchFamily="34" charset="0"/>
                  <a:ea typeface="ＭＳ Ｐゴシック" pitchFamily="-112" charset="-128"/>
                </a:endParaRPr>
              </a:p>
            </p:txBody>
          </p:sp>
          <p:sp>
            <p:nvSpPr>
              <p:cNvPr id="172041" name="Rectangle 7"/>
              <p:cNvSpPr>
                <a:spLocks noChangeArrowheads="1"/>
              </p:cNvSpPr>
              <p:nvPr/>
            </p:nvSpPr>
            <p:spPr bwMode="auto">
              <a:xfrm>
                <a:off x="1056" y="2208"/>
                <a:ext cx="3120" cy="144"/>
              </a:xfrm>
              <a:prstGeom prst="rect">
                <a:avLst/>
              </a:prstGeom>
              <a:noFill/>
              <a:ln w="12700">
                <a:solidFill>
                  <a:schemeClr val="tx1"/>
                </a:solidFill>
                <a:miter lim="800000"/>
                <a:headEnd/>
                <a:tailEnd/>
              </a:ln>
            </p:spPr>
            <p:txBody>
              <a:bodyPr wrap="none" anchor="ctr"/>
              <a:lstStyle/>
              <a:p>
                <a:pPr algn="ctr"/>
                <a:endParaRPr lang="en-US">
                  <a:latin typeface="Arial" pitchFamily="34" charset="0"/>
                </a:endParaRPr>
              </a:p>
            </p:txBody>
          </p:sp>
          <p:sp>
            <p:nvSpPr>
              <p:cNvPr id="172042" name="Rectangle 8"/>
              <p:cNvSpPr>
                <a:spLocks noChangeArrowheads="1"/>
              </p:cNvSpPr>
              <p:nvPr/>
            </p:nvSpPr>
            <p:spPr bwMode="auto">
              <a:xfrm>
                <a:off x="3120" y="2208"/>
                <a:ext cx="1056" cy="144"/>
              </a:xfrm>
              <a:prstGeom prst="rect">
                <a:avLst/>
              </a:prstGeom>
              <a:noFill/>
              <a:ln w="12700">
                <a:solidFill>
                  <a:schemeClr val="tx1"/>
                </a:solidFill>
                <a:miter lim="800000"/>
                <a:headEnd/>
                <a:tailEnd/>
              </a:ln>
            </p:spPr>
            <p:txBody>
              <a:bodyPr wrap="none" anchor="ctr"/>
              <a:lstStyle/>
              <a:p>
                <a:endParaRPr lang="en-US"/>
              </a:p>
            </p:txBody>
          </p:sp>
          <p:sp>
            <p:nvSpPr>
              <p:cNvPr id="172043" name="Rectangle 9"/>
              <p:cNvSpPr>
                <a:spLocks noChangeArrowheads="1"/>
              </p:cNvSpPr>
              <p:nvPr/>
            </p:nvSpPr>
            <p:spPr bwMode="auto">
              <a:xfrm>
                <a:off x="4176" y="2064"/>
                <a:ext cx="672" cy="288"/>
              </a:xfrm>
              <a:prstGeom prst="rect">
                <a:avLst/>
              </a:prstGeom>
              <a:noFill/>
              <a:ln w="12700">
                <a:solidFill>
                  <a:schemeClr val="tx1"/>
                </a:solidFill>
                <a:miter lim="800000"/>
                <a:headEnd/>
                <a:tailEnd/>
              </a:ln>
            </p:spPr>
            <p:txBody>
              <a:bodyPr wrap="none" anchor="ctr"/>
              <a:lstStyle/>
              <a:p>
                <a:endParaRPr lang="en-US"/>
              </a:p>
            </p:txBody>
          </p:sp>
          <p:sp>
            <p:nvSpPr>
              <p:cNvPr id="172044" name="Text Box 10"/>
              <p:cNvSpPr txBox="1">
                <a:spLocks noChangeArrowheads="1"/>
              </p:cNvSpPr>
              <p:nvPr/>
            </p:nvSpPr>
            <p:spPr bwMode="auto">
              <a:xfrm>
                <a:off x="4320" y="2064"/>
                <a:ext cx="390" cy="300"/>
              </a:xfrm>
              <a:prstGeom prst="rect">
                <a:avLst/>
              </a:prstGeom>
              <a:noFill/>
              <a:ln w="12700">
                <a:noFill/>
                <a:miter lim="800000"/>
                <a:headEnd/>
                <a:tailEnd/>
              </a:ln>
            </p:spPr>
            <p:txBody>
              <a:bodyPr wrap="none">
                <a:spAutoFit/>
              </a:bodyPr>
              <a:lstStyle/>
              <a:p>
                <a:pPr algn="ctr">
                  <a:lnSpc>
                    <a:spcPct val="90000"/>
                  </a:lnSpc>
                </a:pPr>
                <a:r>
                  <a:rPr lang="en-US" sz="1400">
                    <a:latin typeface="Arial" pitchFamily="34" charset="0"/>
                  </a:rPr>
                  <a:t>Block</a:t>
                </a:r>
              </a:p>
              <a:p>
                <a:pPr algn="ctr">
                  <a:lnSpc>
                    <a:spcPct val="90000"/>
                  </a:lnSpc>
                </a:pPr>
                <a:r>
                  <a:rPr lang="en-US" sz="1400">
                    <a:latin typeface="Arial" pitchFamily="34" charset="0"/>
                  </a:rPr>
                  <a:t>offset</a:t>
                </a:r>
              </a:p>
            </p:txBody>
          </p:sp>
          <p:sp>
            <p:nvSpPr>
              <p:cNvPr id="172045" name="Text Box 11"/>
              <p:cNvSpPr txBox="1">
                <a:spLocks noChangeArrowheads="1"/>
              </p:cNvSpPr>
              <p:nvPr/>
            </p:nvSpPr>
            <p:spPr bwMode="auto">
              <a:xfrm>
                <a:off x="2227" y="2041"/>
                <a:ext cx="831" cy="192"/>
              </a:xfrm>
              <a:prstGeom prst="rect">
                <a:avLst/>
              </a:prstGeom>
              <a:noFill/>
              <a:ln w="12700">
                <a:noFill/>
                <a:miter lim="800000"/>
                <a:headEnd/>
                <a:tailEnd/>
              </a:ln>
            </p:spPr>
            <p:txBody>
              <a:bodyPr wrap="none">
                <a:spAutoFit/>
              </a:bodyPr>
              <a:lstStyle/>
              <a:p>
                <a:r>
                  <a:rPr lang="en-US" sz="1400">
                    <a:latin typeface="Arial" pitchFamily="34" charset="0"/>
                  </a:rPr>
                  <a:t>Block Address</a:t>
                </a:r>
              </a:p>
            </p:txBody>
          </p:sp>
          <p:sp>
            <p:nvSpPr>
              <p:cNvPr id="172046" name="Text Box 12"/>
              <p:cNvSpPr txBox="1">
                <a:spLocks noChangeArrowheads="1"/>
              </p:cNvSpPr>
              <p:nvPr/>
            </p:nvSpPr>
            <p:spPr bwMode="auto">
              <a:xfrm>
                <a:off x="1860" y="2188"/>
                <a:ext cx="308" cy="192"/>
              </a:xfrm>
              <a:prstGeom prst="rect">
                <a:avLst/>
              </a:prstGeom>
              <a:noFill/>
              <a:ln w="12700">
                <a:noFill/>
                <a:miter lim="800000"/>
                <a:headEnd/>
                <a:tailEnd/>
              </a:ln>
            </p:spPr>
            <p:txBody>
              <a:bodyPr wrap="none">
                <a:spAutoFit/>
              </a:bodyPr>
              <a:lstStyle/>
              <a:p>
                <a:r>
                  <a:rPr lang="en-US" sz="1400">
                    <a:latin typeface="Arial" pitchFamily="34" charset="0"/>
                  </a:rPr>
                  <a:t>Tag</a:t>
                </a:r>
                <a:endParaRPr lang="en-US">
                  <a:latin typeface="Arial" pitchFamily="34" charset="0"/>
                </a:endParaRPr>
              </a:p>
            </p:txBody>
          </p:sp>
          <p:sp>
            <p:nvSpPr>
              <p:cNvPr id="172047" name="Text Box 13"/>
              <p:cNvSpPr txBox="1">
                <a:spLocks noChangeArrowheads="1"/>
              </p:cNvSpPr>
              <p:nvPr/>
            </p:nvSpPr>
            <p:spPr bwMode="auto">
              <a:xfrm>
                <a:off x="3350" y="2179"/>
                <a:ext cx="389" cy="192"/>
              </a:xfrm>
              <a:prstGeom prst="rect">
                <a:avLst/>
              </a:prstGeom>
              <a:noFill/>
              <a:ln w="12700">
                <a:noFill/>
                <a:miter lim="800000"/>
                <a:headEnd/>
                <a:tailEnd/>
              </a:ln>
            </p:spPr>
            <p:txBody>
              <a:bodyPr wrap="none">
                <a:spAutoFit/>
              </a:bodyPr>
              <a:lstStyle/>
              <a:p>
                <a:r>
                  <a:rPr lang="en-US" sz="1400">
                    <a:latin typeface="Arial" pitchFamily="34" charset="0"/>
                  </a:rPr>
                  <a:t>Index</a:t>
                </a:r>
              </a:p>
            </p:txBody>
          </p:sp>
        </p:grpSp>
      </p:grpSp>
      <p:sp>
        <p:nvSpPr>
          <p:cNvPr id="172037" name="Rectangle 14"/>
          <p:cNvSpPr>
            <a:spLocks noGrp="1" noChangeArrowheads="1"/>
          </p:cNvSpPr>
          <p:nvPr>
            <p:ph type="title"/>
          </p:nvPr>
        </p:nvSpPr>
        <p:spPr>
          <a:xfrm>
            <a:off x="2289176" y="227013"/>
            <a:ext cx="7413625" cy="368300"/>
          </a:xfrm>
        </p:spPr>
        <p:txBody>
          <a:bodyPr/>
          <a:lstStyle/>
          <a:p>
            <a:pPr eaLnBrk="1" hangingPunct="1"/>
            <a:r>
              <a:rPr lang="en-US" sz="1900"/>
              <a:t>How is a block found if it is in the upper level?</a:t>
            </a:r>
          </a:p>
        </p:txBody>
      </p:sp>
    </p:spTree>
    <p:extLst>
      <p:ext uri="{BB962C8B-B14F-4D97-AF65-F5344CB8AC3E}">
        <p14:creationId xmlns:p14="http://schemas.microsoft.com/office/powerpoint/2010/main" val="1930304689"/>
      </p:ext>
    </p:extLst>
  </p:cSld>
  <p:clrMapOvr>
    <a:masterClrMapping/>
  </p:clrMapOvr>
  <p:transition/>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Slide Number Placeholder 4"/>
          <p:cNvSpPr>
            <a:spLocks noGrp="1"/>
          </p:cNvSpPr>
          <p:nvPr>
            <p:ph type="sldNum" sz="quarter" idx="10"/>
          </p:nvPr>
        </p:nvSpPr>
        <p:spPr>
          <a:xfrm>
            <a:off x="8904288" y="6092825"/>
            <a:ext cx="609600" cy="431800"/>
          </a:xfrm>
          <a:noFill/>
        </p:spPr>
        <p:txBody>
          <a:bodyPr/>
          <a:lstStyle/>
          <a:p>
            <a:fld id="{CF119ABF-46F7-44BE-8099-20710554C469}" type="slidenum">
              <a:rPr lang="it-IT" smtClean="0">
                <a:latin typeface="Arial" pitchFamily="34" charset="0"/>
              </a:rPr>
              <a:pPr/>
              <a:t>136</a:t>
            </a:fld>
            <a:endParaRPr lang="it-IT">
              <a:latin typeface="Arial" pitchFamily="34" charset="0"/>
            </a:endParaRPr>
          </a:p>
        </p:txBody>
      </p:sp>
      <p:sp>
        <p:nvSpPr>
          <p:cNvPr id="175107" name="Rectangle 2"/>
          <p:cNvSpPr>
            <a:spLocks noGrp="1" noChangeArrowheads="1"/>
          </p:cNvSpPr>
          <p:nvPr>
            <p:ph type="title"/>
          </p:nvPr>
        </p:nvSpPr>
        <p:spPr>
          <a:xfrm>
            <a:off x="1524000" y="-228600"/>
            <a:ext cx="9144000" cy="1143000"/>
          </a:xfrm>
        </p:spPr>
        <p:txBody>
          <a:bodyPr/>
          <a:lstStyle/>
          <a:p>
            <a:pPr eaLnBrk="1" hangingPunct="1"/>
            <a:r>
              <a:rPr lang="en-GB" smtClean="0">
                <a:solidFill>
                  <a:schemeClr val="accent2"/>
                </a:solidFill>
              </a:rPr>
              <a:t>Contents of a direct mapped cache</a:t>
            </a:r>
          </a:p>
        </p:txBody>
      </p:sp>
      <p:sp>
        <p:nvSpPr>
          <p:cNvPr id="175108" name="Rectangle 3"/>
          <p:cNvSpPr>
            <a:spLocks noGrp="1" noChangeArrowheads="1"/>
          </p:cNvSpPr>
          <p:nvPr>
            <p:ph type="body" idx="1"/>
          </p:nvPr>
        </p:nvSpPr>
        <p:spPr/>
        <p:txBody>
          <a:bodyPr/>
          <a:lstStyle/>
          <a:p>
            <a:pPr eaLnBrk="1" hangingPunct="1"/>
            <a:r>
              <a:rPr lang="en-GB" smtClean="0"/>
              <a:t>Data == Cached block</a:t>
            </a:r>
          </a:p>
          <a:p>
            <a:pPr eaLnBrk="1" hangingPunct="1"/>
            <a:r>
              <a:rPr lang="en-GB" smtClean="0"/>
              <a:t>TAG == Most significant bits of cached block address that identify the block in that cache row from other blocks that map to that same row</a:t>
            </a:r>
          </a:p>
          <a:p>
            <a:pPr eaLnBrk="1" hangingPunct="1"/>
            <a:r>
              <a:rPr lang="en-GB" smtClean="0"/>
              <a:t>VALID == Flag bit to indicate the cache content is valid</a:t>
            </a:r>
          </a:p>
        </p:txBody>
      </p:sp>
    </p:spTree>
    <p:extLst>
      <p:ext uri="{BB962C8B-B14F-4D97-AF65-F5344CB8AC3E}">
        <p14:creationId xmlns:p14="http://schemas.microsoft.com/office/powerpoint/2010/main" val="670319831"/>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Slide Number Placeholder 4"/>
          <p:cNvSpPr>
            <a:spLocks noGrp="1"/>
          </p:cNvSpPr>
          <p:nvPr>
            <p:ph type="sldNum" sz="quarter" idx="10"/>
          </p:nvPr>
        </p:nvSpPr>
        <p:spPr>
          <a:xfrm>
            <a:off x="8904288" y="6092825"/>
            <a:ext cx="609600" cy="431800"/>
          </a:xfrm>
          <a:noFill/>
        </p:spPr>
        <p:txBody>
          <a:bodyPr/>
          <a:lstStyle/>
          <a:p>
            <a:fld id="{0E92FCBD-7FC4-4767-8968-632E8F96B730}" type="slidenum">
              <a:rPr lang="it-IT" smtClean="0">
                <a:latin typeface="Arial" pitchFamily="34" charset="0"/>
              </a:rPr>
              <a:pPr/>
              <a:t>137</a:t>
            </a:fld>
            <a:endParaRPr lang="it-IT">
              <a:latin typeface="Arial" pitchFamily="34" charset="0"/>
            </a:endParaRPr>
          </a:p>
        </p:txBody>
      </p:sp>
      <p:sp>
        <p:nvSpPr>
          <p:cNvPr id="176131" name="Rectangle 2"/>
          <p:cNvSpPr>
            <a:spLocks noGrp="1" noChangeArrowheads="1"/>
          </p:cNvSpPr>
          <p:nvPr>
            <p:ph type="title"/>
          </p:nvPr>
        </p:nvSpPr>
        <p:spPr>
          <a:xfrm>
            <a:off x="1524000" y="0"/>
            <a:ext cx="3581400" cy="762000"/>
          </a:xfrm>
        </p:spPr>
        <p:txBody>
          <a:bodyPr/>
          <a:lstStyle/>
          <a:p>
            <a:pPr eaLnBrk="1" hangingPunct="1"/>
            <a:r>
              <a:rPr lang="en-GB" smtClean="0"/>
              <a:t>Direct cache</a:t>
            </a:r>
          </a:p>
        </p:txBody>
      </p:sp>
      <p:sp>
        <p:nvSpPr>
          <p:cNvPr id="176132" name="Rectangle 3"/>
          <p:cNvSpPr>
            <a:spLocks noGrp="1" noChangeArrowheads="1"/>
          </p:cNvSpPr>
          <p:nvPr>
            <p:ph type="body" idx="1"/>
          </p:nvPr>
        </p:nvSpPr>
        <p:spPr>
          <a:xfrm>
            <a:off x="1524000" y="1295400"/>
            <a:ext cx="3505200" cy="4114800"/>
          </a:xfrm>
        </p:spPr>
        <p:txBody>
          <a:bodyPr/>
          <a:lstStyle/>
          <a:p>
            <a:pPr marL="0" indent="0">
              <a:buNone/>
            </a:pPr>
            <a:endParaRPr lang="en-GB" sz="1800"/>
          </a:p>
          <a:p>
            <a:pPr marL="0" indent="0">
              <a:buNone/>
            </a:pPr>
            <a:r>
              <a:rPr lang="en-GB" sz="1800"/>
              <a:t>Separate address into fields:</a:t>
            </a:r>
          </a:p>
          <a:p>
            <a:pPr marL="0" indent="0"/>
            <a:r>
              <a:rPr lang="en-GB" sz="1800"/>
              <a:t>Byte offset in word</a:t>
            </a:r>
          </a:p>
          <a:p>
            <a:pPr marL="0" indent="0"/>
            <a:r>
              <a:rPr lang="en-GB" sz="1800"/>
              <a:t>Index for row of cache</a:t>
            </a:r>
          </a:p>
          <a:p>
            <a:pPr marL="0" indent="0"/>
            <a:r>
              <a:rPr lang="en-GB" sz="1800"/>
              <a:t>Tag identifier of block</a:t>
            </a:r>
          </a:p>
        </p:txBody>
      </p:sp>
      <p:sp>
        <p:nvSpPr>
          <p:cNvPr id="176133" name="Rectangle 4"/>
          <p:cNvSpPr>
            <a:spLocks noChangeArrowheads="1"/>
          </p:cNvSpPr>
          <p:nvPr/>
        </p:nvSpPr>
        <p:spPr bwMode="auto">
          <a:xfrm>
            <a:off x="9088439" y="644526"/>
            <a:ext cx="65" cy="276999"/>
          </a:xfrm>
          <a:prstGeom prst="rect">
            <a:avLst/>
          </a:prstGeom>
          <a:noFill/>
          <a:ln w="9525">
            <a:noFill/>
            <a:miter lim="800000"/>
            <a:headEnd/>
            <a:tailEnd/>
          </a:ln>
        </p:spPr>
        <p:txBody>
          <a:bodyPr wrap="none" lIns="0" tIns="0" rIns="0" bIns="0">
            <a:spAutoFit/>
          </a:bodyPr>
          <a:lstStyle/>
          <a:p>
            <a:endParaRPr lang="en-US">
              <a:latin typeface="Times New Roman" pitchFamily="18" charset="0"/>
            </a:endParaRPr>
          </a:p>
        </p:txBody>
      </p:sp>
      <p:grpSp>
        <p:nvGrpSpPr>
          <p:cNvPr id="2" name="Group 5"/>
          <p:cNvGrpSpPr>
            <a:grpSpLocks/>
          </p:cNvGrpSpPr>
          <p:nvPr/>
        </p:nvGrpSpPr>
        <p:grpSpPr bwMode="auto">
          <a:xfrm>
            <a:off x="5072063" y="-111125"/>
            <a:ext cx="5584824" cy="6330950"/>
            <a:chOff x="2235" y="-70"/>
            <a:chExt cx="3518" cy="3988"/>
          </a:xfrm>
        </p:grpSpPr>
        <p:sp>
          <p:nvSpPr>
            <p:cNvPr id="176137" name="Freeform 6"/>
            <p:cNvSpPr>
              <a:spLocks/>
            </p:cNvSpPr>
            <p:nvPr/>
          </p:nvSpPr>
          <p:spPr bwMode="auto">
            <a:xfrm>
              <a:off x="3472" y="1412"/>
              <a:ext cx="1399" cy="1468"/>
            </a:xfrm>
            <a:custGeom>
              <a:avLst/>
              <a:gdLst>
                <a:gd name="T0" fmla="*/ 1399 w 1399"/>
                <a:gd name="T1" fmla="*/ 1465 h 1468"/>
                <a:gd name="T2" fmla="*/ 1399 w 1399"/>
                <a:gd name="T3" fmla="*/ 0 h 1468"/>
                <a:gd name="T4" fmla="*/ 0 w 1399"/>
                <a:gd name="T5" fmla="*/ 0 h 1468"/>
                <a:gd name="T6" fmla="*/ 0 w 1399"/>
                <a:gd name="T7" fmla="*/ 1468 h 1468"/>
                <a:gd name="T8" fmla="*/ 1399 w 1399"/>
                <a:gd name="T9" fmla="*/ 1468 h 1468"/>
                <a:gd name="T10" fmla="*/ 1399 w 1399"/>
                <a:gd name="T11" fmla="*/ 1468 h 1468"/>
                <a:gd name="T12" fmla="*/ 0 60000 65536"/>
                <a:gd name="T13" fmla="*/ 0 60000 65536"/>
                <a:gd name="T14" fmla="*/ 0 60000 65536"/>
                <a:gd name="T15" fmla="*/ 0 60000 65536"/>
                <a:gd name="T16" fmla="*/ 0 60000 65536"/>
                <a:gd name="T17" fmla="*/ 0 60000 65536"/>
                <a:gd name="T18" fmla="*/ 0 w 1399"/>
                <a:gd name="T19" fmla="*/ 0 h 1468"/>
                <a:gd name="T20" fmla="*/ 1399 w 1399"/>
                <a:gd name="T21" fmla="*/ 1468 h 1468"/>
              </a:gdLst>
              <a:ahLst/>
              <a:cxnLst>
                <a:cxn ang="T12">
                  <a:pos x="T0" y="T1"/>
                </a:cxn>
                <a:cxn ang="T13">
                  <a:pos x="T2" y="T3"/>
                </a:cxn>
                <a:cxn ang="T14">
                  <a:pos x="T4" y="T5"/>
                </a:cxn>
                <a:cxn ang="T15">
                  <a:pos x="T6" y="T7"/>
                </a:cxn>
                <a:cxn ang="T16">
                  <a:pos x="T8" y="T9"/>
                </a:cxn>
                <a:cxn ang="T17">
                  <a:pos x="T10" y="T11"/>
                </a:cxn>
              </a:cxnLst>
              <a:rect l="T18" t="T19" r="T20" b="T21"/>
              <a:pathLst>
                <a:path w="1399" h="1468">
                  <a:moveTo>
                    <a:pt x="1399" y="1465"/>
                  </a:moveTo>
                  <a:lnTo>
                    <a:pt x="1399" y="0"/>
                  </a:lnTo>
                  <a:lnTo>
                    <a:pt x="0" y="0"/>
                  </a:lnTo>
                  <a:lnTo>
                    <a:pt x="0" y="1468"/>
                  </a:lnTo>
                  <a:lnTo>
                    <a:pt x="1399" y="1468"/>
                  </a:lnTo>
                </a:path>
              </a:pathLst>
            </a:custGeom>
            <a:noFill/>
            <a:ln w="19050">
              <a:solidFill>
                <a:srgbClr val="000000"/>
              </a:solidFill>
              <a:prstDash val="solid"/>
              <a:round/>
              <a:headEnd/>
              <a:tailEnd/>
            </a:ln>
          </p:spPr>
          <p:txBody>
            <a:bodyPr/>
            <a:lstStyle/>
            <a:p>
              <a:endParaRPr lang="en-US"/>
            </a:p>
          </p:txBody>
        </p:sp>
        <p:sp>
          <p:nvSpPr>
            <p:cNvPr id="176138" name="Freeform 7"/>
            <p:cNvSpPr>
              <a:spLocks/>
            </p:cNvSpPr>
            <p:nvPr/>
          </p:nvSpPr>
          <p:spPr bwMode="auto">
            <a:xfrm>
              <a:off x="3472" y="1997"/>
              <a:ext cx="1399" cy="146"/>
            </a:xfrm>
            <a:custGeom>
              <a:avLst/>
              <a:gdLst>
                <a:gd name="T0" fmla="*/ 1399 w 1399"/>
                <a:gd name="T1" fmla="*/ 146 h 146"/>
                <a:gd name="T2" fmla="*/ 1399 w 1399"/>
                <a:gd name="T3" fmla="*/ 0 h 146"/>
                <a:gd name="T4" fmla="*/ 0 w 1399"/>
                <a:gd name="T5" fmla="*/ 0 h 146"/>
                <a:gd name="T6" fmla="*/ 0 w 1399"/>
                <a:gd name="T7" fmla="*/ 146 h 146"/>
                <a:gd name="T8" fmla="*/ 1399 w 1399"/>
                <a:gd name="T9" fmla="*/ 146 h 146"/>
                <a:gd name="T10" fmla="*/ 1399 w 1399"/>
                <a:gd name="T11" fmla="*/ 146 h 146"/>
                <a:gd name="T12" fmla="*/ 0 60000 65536"/>
                <a:gd name="T13" fmla="*/ 0 60000 65536"/>
                <a:gd name="T14" fmla="*/ 0 60000 65536"/>
                <a:gd name="T15" fmla="*/ 0 60000 65536"/>
                <a:gd name="T16" fmla="*/ 0 60000 65536"/>
                <a:gd name="T17" fmla="*/ 0 60000 65536"/>
                <a:gd name="T18" fmla="*/ 0 w 1399"/>
                <a:gd name="T19" fmla="*/ 0 h 146"/>
                <a:gd name="T20" fmla="*/ 1399 w 1399"/>
                <a:gd name="T21" fmla="*/ 146 h 146"/>
              </a:gdLst>
              <a:ahLst/>
              <a:cxnLst>
                <a:cxn ang="T12">
                  <a:pos x="T0" y="T1"/>
                </a:cxn>
                <a:cxn ang="T13">
                  <a:pos x="T2" y="T3"/>
                </a:cxn>
                <a:cxn ang="T14">
                  <a:pos x="T4" y="T5"/>
                </a:cxn>
                <a:cxn ang="T15">
                  <a:pos x="T6" y="T7"/>
                </a:cxn>
                <a:cxn ang="T16">
                  <a:pos x="T8" y="T9"/>
                </a:cxn>
                <a:cxn ang="T17">
                  <a:pos x="T10" y="T11"/>
                </a:cxn>
              </a:cxnLst>
              <a:rect l="T18" t="T19" r="T20" b="T21"/>
              <a:pathLst>
                <a:path w="1399" h="146">
                  <a:moveTo>
                    <a:pt x="1399" y="146"/>
                  </a:moveTo>
                  <a:lnTo>
                    <a:pt x="1399" y="0"/>
                  </a:lnTo>
                  <a:lnTo>
                    <a:pt x="0" y="0"/>
                  </a:lnTo>
                  <a:lnTo>
                    <a:pt x="0" y="146"/>
                  </a:lnTo>
                  <a:lnTo>
                    <a:pt x="1399" y="146"/>
                  </a:lnTo>
                  <a:close/>
                </a:path>
              </a:pathLst>
            </a:custGeom>
            <a:solidFill>
              <a:srgbClr val="CCCCCC"/>
            </a:solidFill>
            <a:ln w="9525">
              <a:noFill/>
              <a:round/>
              <a:headEnd/>
              <a:tailEnd/>
            </a:ln>
          </p:spPr>
          <p:txBody>
            <a:bodyPr/>
            <a:lstStyle/>
            <a:p>
              <a:endParaRPr lang="en-US"/>
            </a:p>
          </p:txBody>
        </p:sp>
        <p:sp>
          <p:nvSpPr>
            <p:cNvPr id="176139" name="Freeform 8"/>
            <p:cNvSpPr>
              <a:spLocks/>
            </p:cNvSpPr>
            <p:nvPr/>
          </p:nvSpPr>
          <p:spPr bwMode="auto">
            <a:xfrm>
              <a:off x="3472" y="1997"/>
              <a:ext cx="1399" cy="146"/>
            </a:xfrm>
            <a:custGeom>
              <a:avLst/>
              <a:gdLst>
                <a:gd name="T0" fmla="*/ 1399 w 1399"/>
                <a:gd name="T1" fmla="*/ 146 h 146"/>
                <a:gd name="T2" fmla="*/ 1399 w 1399"/>
                <a:gd name="T3" fmla="*/ 0 h 146"/>
                <a:gd name="T4" fmla="*/ 0 w 1399"/>
                <a:gd name="T5" fmla="*/ 0 h 146"/>
                <a:gd name="T6" fmla="*/ 0 w 1399"/>
                <a:gd name="T7" fmla="*/ 146 h 146"/>
                <a:gd name="T8" fmla="*/ 1399 w 1399"/>
                <a:gd name="T9" fmla="*/ 146 h 146"/>
                <a:gd name="T10" fmla="*/ 1399 w 1399"/>
                <a:gd name="T11" fmla="*/ 146 h 146"/>
                <a:gd name="T12" fmla="*/ 0 60000 65536"/>
                <a:gd name="T13" fmla="*/ 0 60000 65536"/>
                <a:gd name="T14" fmla="*/ 0 60000 65536"/>
                <a:gd name="T15" fmla="*/ 0 60000 65536"/>
                <a:gd name="T16" fmla="*/ 0 60000 65536"/>
                <a:gd name="T17" fmla="*/ 0 60000 65536"/>
                <a:gd name="T18" fmla="*/ 0 w 1399"/>
                <a:gd name="T19" fmla="*/ 0 h 146"/>
                <a:gd name="T20" fmla="*/ 1399 w 1399"/>
                <a:gd name="T21" fmla="*/ 146 h 146"/>
              </a:gdLst>
              <a:ahLst/>
              <a:cxnLst>
                <a:cxn ang="T12">
                  <a:pos x="T0" y="T1"/>
                </a:cxn>
                <a:cxn ang="T13">
                  <a:pos x="T2" y="T3"/>
                </a:cxn>
                <a:cxn ang="T14">
                  <a:pos x="T4" y="T5"/>
                </a:cxn>
                <a:cxn ang="T15">
                  <a:pos x="T6" y="T7"/>
                </a:cxn>
                <a:cxn ang="T16">
                  <a:pos x="T8" y="T9"/>
                </a:cxn>
                <a:cxn ang="T17">
                  <a:pos x="T10" y="T11"/>
                </a:cxn>
              </a:cxnLst>
              <a:rect l="T18" t="T19" r="T20" b="T21"/>
              <a:pathLst>
                <a:path w="1399" h="146">
                  <a:moveTo>
                    <a:pt x="1399" y="146"/>
                  </a:moveTo>
                  <a:lnTo>
                    <a:pt x="1399" y="0"/>
                  </a:lnTo>
                  <a:lnTo>
                    <a:pt x="0" y="0"/>
                  </a:lnTo>
                  <a:lnTo>
                    <a:pt x="0" y="146"/>
                  </a:lnTo>
                  <a:lnTo>
                    <a:pt x="1399" y="146"/>
                  </a:lnTo>
                </a:path>
              </a:pathLst>
            </a:custGeom>
            <a:noFill/>
            <a:ln w="19050">
              <a:solidFill>
                <a:srgbClr val="000000"/>
              </a:solidFill>
              <a:prstDash val="solid"/>
              <a:round/>
              <a:headEnd/>
              <a:tailEnd/>
            </a:ln>
          </p:spPr>
          <p:txBody>
            <a:bodyPr/>
            <a:lstStyle/>
            <a:p>
              <a:endParaRPr lang="en-US"/>
            </a:p>
          </p:txBody>
        </p:sp>
        <p:sp>
          <p:nvSpPr>
            <p:cNvPr id="176140" name="Line 9"/>
            <p:cNvSpPr>
              <a:spLocks noChangeShapeType="1"/>
            </p:cNvSpPr>
            <p:nvPr/>
          </p:nvSpPr>
          <p:spPr bwMode="auto">
            <a:xfrm flipH="1">
              <a:off x="3472" y="1558"/>
              <a:ext cx="1399" cy="3"/>
            </a:xfrm>
            <a:prstGeom prst="line">
              <a:avLst/>
            </a:prstGeom>
            <a:noFill/>
            <a:ln w="19050">
              <a:solidFill>
                <a:srgbClr val="000000"/>
              </a:solidFill>
              <a:round/>
              <a:headEnd/>
              <a:tailEnd/>
            </a:ln>
          </p:spPr>
          <p:txBody>
            <a:bodyPr/>
            <a:lstStyle/>
            <a:p>
              <a:endParaRPr lang="en-US"/>
            </a:p>
          </p:txBody>
        </p:sp>
        <p:sp>
          <p:nvSpPr>
            <p:cNvPr id="176141" name="Line 10"/>
            <p:cNvSpPr>
              <a:spLocks noChangeShapeType="1"/>
            </p:cNvSpPr>
            <p:nvPr/>
          </p:nvSpPr>
          <p:spPr bwMode="auto">
            <a:xfrm flipH="1">
              <a:off x="3472" y="1704"/>
              <a:ext cx="1399" cy="3"/>
            </a:xfrm>
            <a:prstGeom prst="line">
              <a:avLst/>
            </a:prstGeom>
            <a:noFill/>
            <a:ln w="19050">
              <a:solidFill>
                <a:srgbClr val="000000"/>
              </a:solidFill>
              <a:round/>
              <a:headEnd/>
              <a:tailEnd/>
            </a:ln>
          </p:spPr>
          <p:txBody>
            <a:bodyPr/>
            <a:lstStyle/>
            <a:p>
              <a:endParaRPr lang="en-US"/>
            </a:p>
          </p:txBody>
        </p:sp>
        <p:sp>
          <p:nvSpPr>
            <p:cNvPr id="176142" name="Line 11"/>
            <p:cNvSpPr>
              <a:spLocks noChangeShapeType="1"/>
            </p:cNvSpPr>
            <p:nvPr/>
          </p:nvSpPr>
          <p:spPr bwMode="auto">
            <a:xfrm flipH="1">
              <a:off x="3472" y="1850"/>
              <a:ext cx="1399" cy="1"/>
            </a:xfrm>
            <a:prstGeom prst="line">
              <a:avLst/>
            </a:prstGeom>
            <a:noFill/>
            <a:ln w="19050">
              <a:solidFill>
                <a:srgbClr val="000000"/>
              </a:solidFill>
              <a:round/>
              <a:headEnd/>
              <a:tailEnd/>
            </a:ln>
          </p:spPr>
          <p:txBody>
            <a:bodyPr/>
            <a:lstStyle/>
            <a:p>
              <a:endParaRPr lang="en-US"/>
            </a:p>
          </p:txBody>
        </p:sp>
        <p:sp>
          <p:nvSpPr>
            <p:cNvPr id="176143" name="Line 12"/>
            <p:cNvSpPr>
              <a:spLocks noChangeShapeType="1"/>
            </p:cNvSpPr>
            <p:nvPr/>
          </p:nvSpPr>
          <p:spPr bwMode="auto">
            <a:xfrm flipH="1">
              <a:off x="3472" y="1997"/>
              <a:ext cx="1399" cy="1"/>
            </a:xfrm>
            <a:prstGeom prst="line">
              <a:avLst/>
            </a:prstGeom>
            <a:noFill/>
            <a:ln w="19050">
              <a:solidFill>
                <a:srgbClr val="000000"/>
              </a:solidFill>
              <a:round/>
              <a:headEnd/>
              <a:tailEnd/>
            </a:ln>
          </p:spPr>
          <p:txBody>
            <a:bodyPr/>
            <a:lstStyle/>
            <a:p>
              <a:endParaRPr lang="en-US"/>
            </a:p>
          </p:txBody>
        </p:sp>
        <p:sp>
          <p:nvSpPr>
            <p:cNvPr id="176144" name="Line 13"/>
            <p:cNvSpPr>
              <a:spLocks noChangeShapeType="1"/>
            </p:cNvSpPr>
            <p:nvPr/>
          </p:nvSpPr>
          <p:spPr bwMode="auto">
            <a:xfrm flipH="1">
              <a:off x="3472" y="2143"/>
              <a:ext cx="1399" cy="1"/>
            </a:xfrm>
            <a:prstGeom prst="line">
              <a:avLst/>
            </a:prstGeom>
            <a:noFill/>
            <a:ln w="19050">
              <a:solidFill>
                <a:srgbClr val="000000"/>
              </a:solidFill>
              <a:round/>
              <a:headEnd/>
              <a:tailEnd/>
            </a:ln>
          </p:spPr>
          <p:txBody>
            <a:bodyPr/>
            <a:lstStyle/>
            <a:p>
              <a:endParaRPr lang="en-US"/>
            </a:p>
          </p:txBody>
        </p:sp>
        <p:sp>
          <p:nvSpPr>
            <p:cNvPr id="176145" name="Line 14"/>
            <p:cNvSpPr>
              <a:spLocks noChangeShapeType="1"/>
            </p:cNvSpPr>
            <p:nvPr/>
          </p:nvSpPr>
          <p:spPr bwMode="auto">
            <a:xfrm flipH="1">
              <a:off x="3472" y="2289"/>
              <a:ext cx="1399" cy="1"/>
            </a:xfrm>
            <a:prstGeom prst="line">
              <a:avLst/>
            </a:prstGeom>
            <a:noFill/>
            <a:ln w="19050">
              <a:solidFill>
                <a:srgbClr val="000000"/>
              </a:solidFill>
              <a:round/>
              <a:headEnd/>
              <a:tailEnd/>
            </a:ln>
          </p:spPr>
          <p:txBody>
            <a:bodyPr/>
            <a:lstStyle/>
            <a:p>
              <a:endParaRPr lang="en-US"/>
            </a:p>
          </p:txBody>
        </p:sp>
        <p:sp>
          <p:nvSpPr>
            <p:cNvPr id="176146" name="Line 15"/>
            <p:cNvSpPr>
              <a:spLocks noChangeShapeType="1"/>
            </p:cNvSpPr>
            <p:nvPr/>
          </p:nvSpPr>
          <p:spPr bwMode="auto">
            <a:xfrm flipH="1">
              <a:off x="3472" y="2435"/>
              <a:ext cx="1399" cy="1"/>
            </a:xfrm>
            <a:prstGeom prst="line">
              <a:avLst/>
            </a:prstGeom>
            <a:noFill/>
            <a:ln w="19050">
              <a:solidFill>
                <a:srgbClr val="000000"/>
              </a:solidFill>
              <a:round/>
              <a:headEnd/>
              <a:tailEnd/>
            </a:ln>
          </p:spPr>
          <p:txBody>
            <a:bodyPr/>
            <a:lstStyle/>
            <a:p>
              <a:endParaRPr lang="en-US"/>
            </a:p>
          </p:txBody>
        </p:sp>
        <p:sp>
          <p:nvSpPr>
            <p:cNvPr id="176147" name="Line 16"/>
            <p:cNvSpPr>
              <a:spLocks noChangeShapeType="1"/>
            </p:cNvSpPr>
            <p:nvPr/>
          </p:nvSpPr>
          <p:spPr bwMode="auto">
            <a:xfrm flipH="1">
              <a:off x="3472" y="2582"/>
              <a:ext cx="1399" cy="1"/>
            </a:xfrm>
            <a:prstGeom prst="line">
              <a:avLst/>
            </a:prstGeom>
            <a:noFill/>
            <a:ln w="19050">
              <a:solidFill>
                <a:srgbClr val="000000"/>
              </a:solidFill>
              <a:round/>
              <a:headEnd/>
              <a:tailEnd/>
            </a:ln>
          </p:spPr>
          <p:txBody>
            <a:bodyPr/>
            <a:lstStyle/>
            <a:p>
              <a:endParaRPr lang="en-US"/>
            </a:p>
          </p:txBody>
        </p:sp>
        <p:sp>
          <p:nvSpPr>
            <p:cNvPr id="176148" name="Line 17"/>
            <p:cNvSpPr>
              <a:spLocks noChangeShapeType="1"/>
            </p:cNvSpPr>
            <p:nvPr/>
          </p:nvSpPr>
          <p:spPr bwMode="auto">
            <a:xfrm flipH="1">
              <a:off x="3472" y="2728"/>
              <a:ext cx="1399" cy="1"/>
            </a:xfrm>
            <a:prstGeom prst="line">
              <a:avLst/>
            </a:prstGeom>
            <a:noFill/>
            <a:ln w="19050">
              <a:solidFill>
                <a:srgbClr val="000000"/>
              </a:solidFill>
              <a:round/>
              <a:headEnd/>
              <a:tailEnd/>
            </a:ln>
          </p:spPr>
          <p:txBody>
            <a:bodyPr/>
            <a:lstStyle/>
            <a:p>
              <a:endParaRPr lang="en-US"/>
            </a:p>
          </p:txBody>
        </p:sp>
        <p:sp>
          <p:nvSpPr>
            <p:cNvPr id="176149" name="Line 18"/>
            <p:cNvSpPr>
              <a:spLocks noChangeShapeType="1"/>
            </p:cNvSpPr>
            <p:nvPr/>
          </p:nvSpPr>
          <p:spPr bwMode="auto">
            <a:xfrm>
              <a:off x="3551" y="1421"/>
              <a:ext cx="3" cy="1462"/>
            </a:xfrm>
            <a:prstGeom prst="line">
              <a:avLst/>
            </a:prstGeom>
            <a:noFill/>
            <a:ln w="19050">
              <a:solidFill>
                <a:srgbClr val="000000"/>
              </a:solidFill>
              <a:round/>
              <a:headEnd/>
              <a:tailEnd/>
            </a:ln>
          </p:spPr>
          <p:txBody>
            <a:bodyPr/>
            <a:lstStyle/>
            <a:p>
              <a:endParaRPr lang="en-US"/>
            </a:p>
          </p:txBody>
        </p:sp>
        <p:sp>
          <p:nvSpPr>
            <p:cNvPr id="176150" name="Line 19"/>
            <p:cNvSpPr>
              <a:spLocks noChangeShapeType="1"/>
            </p:cNvSpPr>
            <p:nvPr/>
          </p:nvSpPr>
          <p:spPr bwMode="auto">
            <a:xfrm>
              <a:off x="3987" y="1415"/>
              <a:ext cx="1" cy="1471"/>
            </a:xfrm>
            <a:prstGeom prst="line">
              <a:avLst/>
            </a:prstGeom>
            <a:noFill/>
            <a:ln w="19050">
              <a:solidFill>
                <a:srgbClr val="000000"/>
              </a:solidFill>
              <a:round/>
              <a:headEnd/>
              <a:tailEnd/>
            </a:ln>
          </p:spPr>
          <p:txBody>
            <a:bodyPr/>
            <a:lstStyle/>
            <a:p>
              <a:endParaRPr lang="en-US"/>
            </a:p>
          </p:txBody>
        </p:sp>
        <p:sp>
          <p:nvSpPr>
            <p:cNvPr id="176151" name="Line 20"/>
            <p:cNvSpPr>
              <a:spLocks noChangeShapeType="1"/>
            </p:cNvSpPr>
            <p:nvPr/>
          </p:nvSpPr>
          <p:spPr bwMode="auto">
            <a:xfrm flipV="1">
              <a:off x="4183" y="397"/>
              <a:ext cx="3" cy="199"/>
            </a:xfrm>
            <a:prstGeom prst="line">
              <a:avLst/>
            </a:prstGeom>
            <a:noFill/>
            <a:ln w="19050">
              <a:solidFill>
                <a:srgbClr val="000000"/>
              </a:solidFill>
              <a:round/>
              <a:headEnd/>
              <a:tailEnd/>
            </a:ln>
          </p:spPr>
          <p:txBody>
            <a:bodyPr/>
            <a:lstStyle/>
            <a:p>
              <a:endParaRPr lang="en-US"/>
            </a:p>
          </p:txBody>
        </p:sp>
        <p:sp>
          <p:nvSpPr>
            <p:cNvPr id="176152" name="Line 21"/>
            <p:cNvSpPr>
              <a:spLocks noChangeShapeType="1"/>
            </p:cNvSpPr>
            <p:nvPr/>
          </p:nvSpPr>
          <p:spPr bwMode="auto">
            <a:xfrm flipV="1">
              <a:off x="4581" y="397"/>
              <a:ext cx="1" cy="193"/>
            </a:xfrm>
            <a:prstGeom prst="line">
              <a:avLst/>
            </a:prstGeom>
            <a:noFill/>
            <a:ln w="19050">
              <a:solidFill>
                <a:srgbClr val="000000"/>
              </a:solidFill>
              <a:round/>
              <a:headEnd/>
              <a:tailEnd/>
            </a:ln>
          </p:spPr>
          <p:txBody>
            <a:bodyPr/>
            <a:lstStyle/>
            <a:p>
              <a:endParaRPr lang="en-US"/>
            </a:p>
          </p:txBody>
        </p:sp>
        <p:sp>
          <p:nvSpPr>
            <p:cNvPr id="176153" name="Freeform 22"/>
            <p:cNvSpPr>
              <a:spLocks/>
            </p:cNvSpPr>
            <p:nvPr/>
          </p:nvSpPr>
          <p:spPr bwMode="auto">
            <a:xfrm>
              <a:off x="3429" y="394"/>
              <a:ext cx="1366" cy="202"/>
            </a:xfrm>
            <a:custGeom>
              <a:avLst/>
              <a:gdLst>
                <a:gd name="T0" fmla="*/ 0 w 1366"/>
                <a:gd name="T1" fmla="*/ 199 h 202"/>
                <a:gd name="T2" fmla="*/ 2 w 1366"/>
                <a:gd name="T3" fmla="*/ 0 h 202"/>
                <a:gd name="T4" fmla="*/ 1366 w 1366"/>
                <a:gd name="T5" fmla="*/ 0 h 202"/>
                <a:gd name="T6" fmla="*/ 1366 w 1366"/>
                <a:gd name="T7" fmla="*/ 202 h 202"/>
                <a:gd name="T8" fmla="*/ 2 w 1366"/>
                <a:gd name="T9" fmla="*/ 202 h 202"/>
                <a:gd name="T10" fmla="*/ 2 w 1366"/>
                <a:gd name="T11" fmla="*/ 202 h 202"/>
                <a:gd name="T12" fmla="*/ 0 60000 65536"/>
                <a:gd name="T13" fmla="*/ 0 60000 65536"/>
                <a:gd name="T14" fmla="*/ 0 60000 65536"/>
                <a:gd name="T15" fmla="*/ 0 60000 65536"/>
                <a:gd name="T16" fmla="*/ 0 60000 65536"/>
                <a:gd name="T17" fmla="*/ 0 60000 65536"/>
                <a:gd name="T18" fmla="*/ 0 w 1366"/>
                <a:gd name="T19" fmla="*/ 0 h 202"/>
                <a:gd name="T20" fmla="*/ 1366 w 1366"/>
                <a:gd name="T21" fmla="*/ 202 h 202"/>
              </a:gdLst>
              <a:ahLst/>
              <a:cxnLst>
                <a:cxn ang="T12">
                  <a:pos x="T0" y="T1"/>
                </a:cxn>
                <a:cxn ang="T13">
                  <a:pos x="T2" y="T3"/>
                </a:cxn>
                <a:cxn ang="T14">
                  <a:pos x="T4" y="T5"/>
                </a:cxn>
                <a:cxn ang="T15">
                  <a:pos x="T6" y="T7"/>
                </a:cxn>
                <a:cxn ang="T16">
                  <a:pos x="T8" y="T9"/>
                </a:cxn>
                <a:cxn ang="T17">
                  <a:pos x="T10" y="T11"/>
                </a:cxn>
              </a:cxnLst>
              <a:rect l="T18" t="T19" r="T20" b="T21"/>
              <a:pathLst>
                <a:path w="1366" h="202">
                  <a:moveTo>
                    <a:pt x="0" y="199"/>
                  </a:moveTo>
                  <a:lnTo>
                    <a:pt x="2" y="0"/>
                  </a:lnTo>
                  <a:lnTo>
                    <a:pt x="1366" y="0"/>
                  </a:lnTo>
                  <a:lnTo>
                    <a:pt x="1366" y="202"/>
                  </a:lnTo>
                  <a:lnTo>
                    <a:pt x="2" y="202"/>
                  </a:lnTo>
                </a:path>
              </a:pathLst>
            </a:custGeom>
            <a:noFill/>
            <a:ln w="19050">
              <a:solidFill>
                <a:srgbClr val="000000"/>
              </a:solidFill>
              <a:prstDash val="solid"/>
              <a:round/>
              <a:headEnd/>
              <a:tailEnd/>
            </a:ln>
          </p:spPr>
          <p:txBody>
            <a:bodyPr/>
            <a:lstStyle/>
            <a:p>
              <a:endParaRPr lang="en-US"/>
            </a:p>
          </p:txBody>
        </p:sp>
        <p:sp>
          <p:nvSpPr>
            <p:cNvPr id="176154" name="Rectangle 23"/>
            <p:cNvSpPr>
              <a:spLocks noChangeArrowheads="1"/>
            </p:cNvSpPr>
            <p:nvPr/>
          </p:nvSpPr>
          <p:spPr bwMode="auto">
            <a:xfrm>
              <a:off x="3472" y="101"/>
              <a:ext cx="65" cy="116"/>
            </a:xfrm>
            <a:prstGeom prst="rect">
              <a:avLst/>
            </a:prstGeom>
            <a:noFill/>
            <a:ln w="9525">
              <a:noFill/>
              <a:miter lim="800000"/>
              <a:headEnd/>
              <a:tailEnd/>
            </a:ln>
          </p:spPr>
          <p:txBody>
            <a:bodyPr wrap="none" lIns="0" tIns="0" rIns="0" bIns="0">
              <a:spAutoFit/>
            </a:bodyPr>
            <a:lstStyle/>
            <a:p>
              <a:r>
                <a:rPr lang="en-GB" sz="1200">
                  <a:solidFill>
                    <a:srgbClr val="000000"/>
                  </a:solidFill>
                  <a:latin typeface="Arial" pitchFamily="34" charset="0"/>
                </a:rPr>
                <a:t>A</a:t>
              </a:r>
              <a:endParaRPr lang="en-GB">
                <a:latin typeface="Times New Roman" pitchFamily="18" charset="0"/>
              </a:endParaRPr>
            </a:p>
          </p:txBody>
        </p:sp>
        <p:sp>
          <p:nvSpPr>
            <p:cNvPr id="176155" name="Rectangle 24"/>
            <p:cNvSpPr>
              <a:spLocks noChangeArrowheads="1"/>
            </p:cNvSpPr>
            <p:nvPr/>
          </p:nvSpPr>
          <p:spPr bwMode="auto">
            <a:xfrm>
              <a:off x="3537" y="101"/>
              <a:ext cx="54" cy="116"/>
            </a:xfrm>
            <a:prstGeom prst="rect">
              <a:avLst/>
            </a:prstGeom>
            <a:noFill/>
            <a:ln w="9525">
              <a:noFill/>
              <a:miter lim="800000"/>
              <a:headEnd/>
              <a:tailEnd/>
            </a:ln>
          </p:spPr>
          <p:txBody>
            <a:bodyPr wrap="none" lIns="0" tIns="0" rIns="0" bIns="0">
              <a:spAutoFit/>
            </a:bodyPr>
            <a:lstStyle/>
            <a:p>
              <a:r>
                <a:rPr lang="en-GB" sz="1200">
                  <a:solidFill>
                    <a:srgbClr val="000000"/>
                  </a:solidFill>
                  <a:latin typeface="Arial" pitchFamily="34" charset="0"/>
                </a:rPr>
                <a:t>d</a:t>
              </a:r>
              <a:endParaRPr lang="en-GB">
                <a:latin typeface="Times New Roman" pitchFamily="18" charset="0"/>
              </a:endParaRPr>
            </a:p>
          </p:txBody>
        </p:sp>
        <p:sp>
          <p:nvSpPr>
            <p:cNvPr id="176156" name="Rectangle 25"/>
            <p:cNvSpPr>
              <a:spLocks noChangeArrowheads="1"/>
            </p:cNvSpPr>
            <p:nvPr/>
          </p:nvSpPr>
          <p:spPr bwMode="auto">
            <a:xfrm>
              <a:off x="3592" y="101"/>
              <a:ext cx="54" cy="116"/>
            </a:xfrm>
            <a:prstGeom prst="rect">
              <a:avLst/>
            </a:prstGeom>
            <a:noFill/>
            <a:ln w="9525">
              <a:noFill/>
              <a:miter lim="800000"/>
              <a:headEnd/>
              <a:tailEnd/>
            </a:ln>
          </p:spPr>
          <p:txBody>
            <a:bodyPr wrap="none" lIns="0" tIns="0" rIns="0" bIns="0">
              <a:spAutoFit/>
            </a:bodyPr>
            <a:lstStyle/>
            <a:p>
              <a:r>
                <a:rPr lang="en-GB" sz="1200">
                  <a:solidFill>
                    <a:srgbClr val="000000"/>
                  </a:solidFill>
                  <a:latin typeface="Arial" pitchFamily="34" charset="0"/>
                </a:rPr>
                <a:t>d</a:t>
              </a:r>
              <a:endParaRPr lang="en-GB">
                <a:latin typeface="Times New Roman" pitchFamily="18" charset="0"/>
              </a:endParaRPr>
            </a:p>
          </p:txBody>
        </p:sp>
        <p:sp>
          <p:nvSpPr>
            <p:cNvPr id="176157" name="Rectangle 26"/>
            <p:cNvSpPr>
              <a:spLocks noChangeArrowheads="1"/>
            </p:cNvSpPr>
            <p:nvPr/>
          </p:nvSpPr>
          <p:spPr bwMode="auto">
            <a:xfrm>
              <a:off x="3645" y="101"/>
              <a:ext cx="32" cy="116"/>
            </a:xfrm>
            <a:prstGeom prst="rect">
              <a:avLst/>
            </a:prstGeom>
            <a:noFill/>
            <a:ln w="9525">
              <a:noFill/>
              <a:miter lim="800000"/>
              <a:headEnd/>
              <a:tailEnd/>
            </a:ln>
          </p:spPr>
          <p:txBody>
            <a:bodyPr wrap="none" lIns="0" tIns="0" rIns="0" bIns="0">
              <a:spAutoFit/>
            </a:bodyPr>
            <a:lstStyle/>
            <a:p>
              <a:r>
                <a:rPr lang="en-GB" sz="1200">
                  <a:solidFill>
                    <a:srgbClr val="000000"/>
                  </a:solidFill>
                  <a:latin typeface="Arial" pitchFamily="34" charset="0"/>
                </a:rPr>
                <a:t>r</a:t>
              </a:r>
              <a:endParaRPr lang="en-GB">
                <a:latin typeface="Times New Roman" pitchFamily="18" charset="0"/>
              </a:endParaRPr>
            </a:p>
          </p:txBody>
        </p:sp>
        <p:sp>
          <p:nvSpPr>
            <p:cNvPr id="176158" name="Rectangle 27"/>
            <p:cNvSpPr>
              <a:spLocks noChangeArrowheads="1"/>
            </p:cNvSpPr>
            <p:nvPr/>
          </p:nvSpPr>
          <p:spPr bwMode="auto">
            <a:xfrm>
              <a:off x="3677" y="101"/>
              <a:ext cx="54" cy="116"/>
            </a:xfrm>
            <a:prstGeom prst="rect">
              <a:avLst/>
            </a:prstGeom>
            <a:noFill/>
            <a:ln w="9525">
              <a:noFill/>
              <a:miter lim="800000"/>
              <a:headEnd/>
              <a:tailEnd/>
            </a:ln>
          </p:spPr>
          <p:txBody>
            <a:bodyPr wrap="none" lIns="0" tIns="0" rIns="0" bIns="0">
              <a:spAutoFit/>
            </a:bodyPr>
            <a:lstStyle/>
            <a:p>
              <a:r>
                <a:rPr lang="en-GB" sz="1200">
                  <a:solidFill>
                    <a:srgbClr val="000000"/>
                  </a:solidFill>
                  <a:latin typeface="Arial" pitchFamily="34" charset="0"/>
                </a:rPr>
                <a:t>e</a:t>
              </a:r>
              <a:endParaRPr lang="en-GB">
                <a:latin typeface="Times New Roman" pitchFamily="18" charset="0"/>
              </a:endParaRPr>
            </a:p>
          </p:txBody>
        </p:sp>
        <p:sp>
          <p:nvSpPr>
            <p:cNvPr id="176159" name="Rectangle 28"/>
            <p:cNvSpPr>
              <a:spLocks noChangeArrowheads="1"/>
            </p:cNvSpPr>
            <p:nvPr/>
          </p:nvSpPr>
          <p:spPr bwMode="auto">
            <a:xfrm>
              <a:off x="3733" y="101"/>
              <a:ext cx="48" cy="116"/>
            </a:xfrm>
            <a:prstGeom prst="rect">
              <a:avLst/>
            </a:prstGeom>
            <a:noFill/>
            <a:ln w="9525">
              <a:noFill/>
              <a:miter lim="800000"/>
              <a:headEnd/>
              <a:tailEnd/>
            </a:ln>
          </p:spPr>
          <p:txBody>
            <a:bodyPr wrap="none" lIns="0" tIns="0" rIns="0" bIns="0">
              <a:spAutoFit/>
            </a:bodyPr>
            <a:lstStyle/>
            <a:p>
              <a:r>
                <a:rPr lang="en-GB" sz="1200">
                  <a:solidFill>
                    <a:srgbClr val="000000"/>
                  </a:solidFill>
                  <a:latin typeface="Arial" pitchFamily="34" charset="0"/>
                </a:rPr>
                <a:t>s</a:t>
              </a:r>
              <a:endParaRPr lang="en-GB">
                <a:latin typeface="Times New Roman" pitchFamily="18" charset="0"/>
              </a:endParaRPr>
            </a:p>
          </p:txBody>
        </p:sp>
        <p:sp>
          <p:nvSpPr>
            <p:cNvPr id="176160" name="Rectangle 29"/>
            <p:cNvSpPr>
              <a:spLocks noChangeArrowheads="1"/>
            </p:cNvSpPr>
            <p:nvPr/>
          </p:nvSpPr>
          <p:spPr bwMode="auto">
            <a:xfrm>
              <a:off x="3780" y="101"/>
              <a:ext cx="48" cy="116"/>
            </a:xfrm>
            <a:prstGeom prst="rect">
              <a:avLst/>
            </a:prstGeom>
            <a:noFill/>
            <a:ln w="9525">
              <a:noFill/>
              <a:miter lim="800000"/>
              <a:headEnd/>
              <a:tailEnd/>
            </a:ln>
          </p:spPr>
          <p:txBody>
            <a:bodyPr wrap="none" lIns="0" tIns="0" rIns="0" bIns="0">
              <a:spAutoFit/>
            </a:bodyPr>
            <a:lstStyle/>
            <a:p>
              <a:r>
                <a:rPr lang="en-GB" sz="1200">
                  <a:solidFill>
                    <a:srgbClr val="000000"/>
                  </a:solidFill>
                  <a:latin typeface="Arial" pitchFamily="34" charset="0"/>
                </a:rPr>
                <a:t>s</a:t>
              </a:r>
              <a:endParaRPr lang="en-GB">
                <a:latin typeface="Times New Roman" pitchFamily="18" charset="0"/>
              </a:endParaRPr>
            </a:p>
          </p:txBody>
        </p:sp>
        <p:sp>
          <p:nvSpPr>
            <p:cNvPr id="176161" name="Rectangle 30"/>
            <p:cNvSpPr>
              <a:spLocks noChangeArrowheads="1"/>
            </p:cNvSpPr>
            <p:nvPr/>
          </p:nvSpPr>
          <p:spPr bwMode="auto">
            <a:xfrm>
              <a:off x="3829" y="101"/>
              <a:ext cx="27" cy="116"/>
            </a:xfrm>
            <a:prstGeom prst="rect">
              <a:avLst/>
            </a:prstGeom>
            <a:noFill/>
            <a:ln w="9525">
              <a:noFill/>
              <a:miter lim="800000"/>
              <a:headEnd/>
              <a:tailEnd/>
            </a:ln>
          </p:spPr>
          <p:txBody>
            <a:bodyPr wrap="none" lIns="0" tIns="0" rIns="0" bIns="0">
              <a:spAutoFit/>
            </a:bodyPr>
            <a:lstStyle/>
            <a:p>
              <a:r>
                <a:rPr lang="en-GB" sz="1200">
                  <a:solidFill>
                    <a:srgbClr val="000000"/>
                  </a:solidFill>
                  <a:latin typeface="Arial" pitchFamily="34" charset="0"/>
                </a:rPr>
                <a:t> </a:t>
              </a:r>
              <a:endParaRPr lang="en-GB">
                <a:latin typeface="Times New Roman" pitchFamily="18" charset="0"/>
              </a:endParaRPr>
            </a:p>
          </p:txBody>
        </p:sp>
        <p:sp>
          <p:nvSpPr>
            <p:cNvPr id="176162" name="Rectangle 31"/>
            <p:cNvSpPr>
              <a:spLocks noChangeArrowheads="1"/>
            </p:cNvSpPr>
            <p:nvPr/>
          </p:nvSpPr>
          <p:spPr bwMode="auto">
            <a:xfrm>
              <a:off x="3856" y="101"/>
              <a:ext cx="32" cy="116"/>
            </a:xfrm>
            <a:prstGeom prst="rect">
              <a:avLst/>
            </a:prstGeom>
            <a:noFill/>
            <a:ln w="9525">
              <a:noFill/>
              <a:miter lim="800000"/>
              <a:headEnd/>
              <a:tailEnd/>
            </a:ln>
          </p:spPr>
          <p:txBody>
            <a:bodyPr wrap="none" lIns="0" tIns="0" rIns="0" bIns="0">
              <a:spAutoFit/>
            </a:bodyPr>
            <a:lstStyle/>
            <a:p>
              <a:r>
                <a:rPr lang="en-GB" sz="1200">
                  <a:solidFill>
                    <a:srgbClr val="000000"/>
                  </a:solidFill>
                  <a:latin typeface="Arial" pitchFamily="34" charset="0"/>
                </a:rPr>
                <a:t>(</a:t>
              </a:r>
              <a:endParaRPr lang="en-GB">
                <a:latin typeface="Times New Roman" pitchFamily="18" charset="0"/>
              </a:endParaRPr>
            </a:p>
          </p:txBody>
        </p:sp>
        <p:sp>
          <p:nvSpPr>
            <p:cNvPr id="176163" name="Rectangle 32"/>
            <p:cNvSpPr>
              <a:spLocks noChangeArrowheads="1"/>
            </p:cNvSpPr>
            <p:nvPr/>
          </p:nvSpPr>
          <p:spPr bwMode="auto">
            <a:xfrm>
              <a:off x="3888" y="101"/>
              <a:ext cx="48" cy="116"/>
            </a:xfrm>
            <a:prstGeom prst="rect">
              <a:avLst/>
            </a:prstGeom>
            <a:noFill/>
            <a:ln w="9525">
              <a:noFill/>
              <a:miter lim="800000"/>
              <a:headEnd/>
              <a:tailEnd/>
            </a:ln>
          </p:spPr>
          <p:txBody>
            <a:bodyPr wrap="none" lIns="0" tIns="0" rIns="0" bIns="0">
              <a:spAutoFit/>
            </a:bodyPr>
            <a:lstStyle/>
            <a:p>
              <a:r>
                <a:rPr lang="en-GB" sz="1200">
                  <a:solidFill>
                    <a:srgbClr val="000000"/>
                  </a:solidFill>
                  <a:latin typeface="Arial" pitchFamily="34" charset="0"/>
                </a:rPr>
                <a:t>s</a:t>
              </a:r>
              <a:endParaRPr lang="en-GB">
                <a:latin typeface="Times New Roman" pitchFamily="18" charset="0"/>
              </a:endParaRPr>
            </a:p>
          </p:txBody>
        </p:sp>
        <p:sp>
          <p:nvSpPr>
            <p:cNvPr id="176164" name="Rectangle 33"/>
            <p:cNvSpPr>
              <a:spLocks noChangeArrowheads="1"/>
            </p:cNvSpPr>
            <p:nvPr/>
          </p:nvSpPr>
          <p:spPr bwMode="auto">
            <a:xfrm>
              <a:off x="3938" y="101"/>
              <a:ext cx="54" cy="116"/>
            </a:xfrm>
            <a:prstGeom prst="rect">
              <a:avLst/>
            </a:prstGeom>
            <a:noFill/>
            <a:ln w="9525">
              <a:noFill/>
              <a:miter lim="800000"/>
              <a:headEnd/>
              <a:tailEnd/>
            </a:ln>
          </p:spPr>
          <p:txBody>
            <a:bodyPr wrap="none" lIns="0" tIns="0" rIns="0" bIns="0">
              <a:spAutoFit/>
            </a:bodyPr>
            <a:lstStyle/>
            <a:p>
              <a:r>
                <a:rPr lang="en-GB" sz="1200">
                  <a:solidFill>
                    <a:srgbClr val="000000"/>
                  </a:solidFill>
                  <a:latin typeface="Arial" pitchFamily="34" charset="0"/>
                </a:rPr>
                <a:t>h</a:t>
              </a:r>
              <a:endParaRPr lang="en-GB">
                <a:latin typeface="Times New Roman" pitchFamily="18" charset="0"/>
              </a:endParaRPr>
            </a:p>
          </p:txBody>
        </p:sp>
        <p:sp>
          <p:nvSpPr>
            <p:cNvPr id="176165" name="Rectangle 34"/>
            <p:cNvSpPr>
              <a:spLocks noChangeArrowheads="1"/>
            </p:cNvSpPr>
            <p:nvPr/>
          </p:nvSpPr>
          <p:spPr bwMode="auto">
            <a:xfrm>
              <a:off x="3993" y="101"/>
              <a:ext cx="54" cy="116"/>
            </a:xfrm>
            <a:prstGeom prst="rect">
              <a:avLst/>
            </a:prstGeom>
            <a:noFill/>
            <a:ln w="9525">
              <a:noFill/>
              <a:miter lim="800000"/>
              <a:headEnd/>
              <a:tailEnd/>
            </a:ln>
          </p:spPr>
          <p:txBody>
            <a:bodyPr wrap="none" lIns="0" tIns="0" rIns="0" bIns="0">
              <a:spAutoFit/>
            </a:bodyPr>
            <a:lstStyle/>
            <a:p>
              <a:r>
                <a:rPr lang="en-GB" sz="1200">
                  <a:solidFill>
                    <a:srgbClr val="000000"/>
                  </a:solidFill>
                  <a:latin typeface="Arial" pitchFamily="34" charset="0"/>
                </a:rPr>
                <a:t>o</a:t>
              </a:r>
              <a:endParaRPr lang="en-GB">
                <a:latin typeface="Times New Roman" pitchFamily="18" charset="0"/>
              </a:endParaRPr>
            </a:p>
          </p:txBody>
        </p:sp>
        <p:sp>
          <p:nvSpPr>
            <p:cNvPr id="176166" name="Rectangle 35"/>
            <p:cNvSpPr>
              <a:spLocks noChangeArrowheads="1"/>
            </p:cNvSpPr>
            <p:nvPr/>
          </p:nvSpPr>
          <p:spPr bwMode="auto">
            <a:xfrm>
              <a:off x="4046" y="101"/>
              <a:ext cx="70" cy="116"/>
            </a:xfrm>
            <a:prstGeom prst="rect">
              <a:avLst/>
            </a:prstGeom>
            <a:noFill/>
            <a:ln w="9525">
              <a:noFill/>
              <a:miter lim="800000"/>
              <a:headEnd/>
              <a:tailEnd/>
            </a:ln>
          </p:spPr>
          <p:txBody>
            <a:bodyPr wrap="none" lIns="0" tIns="0" rIns="0" bIns="0">
              <a:spAutoFit/>
            </a:bodyPr>
            <a:lstStyle/>
            <a:p>
              <a:r>
                <a:rPr lang="en-GB" sz="1200">
                  <a:solidFill>
                    <a:srgbClr val="000000"/>
                  </a:solidFill>
                  <a:latin typeface="Arial" pitchFamily="34" charset="0"/>
                </a:rPr>
                <a:t>w</a:t>
              </a:r>
              <a:endParaRPr lang="en-GB">
                <a:latin typeface="Times New Roman" pitchFamily="18" charset="0"/>
              </a:endParaRPr>
            </a:p>
          </p:txBody>
        </p:sp>
        <p:sp>
          <p:nvSpPr>
            <p:cNvPr id="176167" name="Rectangle 36"/>
            <p:cNvSpPr>
              <a:spLocks noChangeArrowheads="1"/>
            </p:cNvSpPr>
            <p:nvPr/>
          </p:nvSpPr>
          <p:spPr bwMode="auto">
            <a:xfrm>
              <a:off x="4116" y="101"/>
              <a:ext cx="21" cy="116"/>
            </a:xfrm>
            <a:prstGeom prst="rect">
              <a:avLst/>
            </a:prstGeom>
            <a:noFill/>
            <a:ln w="9525">
              <a:noFill/>
              <a:miter lim="800000"/>
              <a:headEnd/>
              <a:tailEnd/>
            </a:ln>
          </p:spPr>
          <p:txBody>
            <a:bodyPr wrap="none" lIns="0" tIns="0" rIns="0" bIns="0">
              <a:spAutoFit/>
            </a:bodyPr>
            <a:lstStyle/>
            <a:p>
              <a:r>
                <a:rPr lang="en-GB" sz="1200">
                  <a:solidFill>
                    <a:srgbClr val="000000"/>
                  </a:solidFill>
                  <a:latin typeface="Arial" pitchFamily="34" charset="0"/>
                </a:rPr>
                <a:t>i</a:t>
              </a:r>
              <a:endParaRPr lang="en-GB">
                <a:latin typeface="Times New Roman" pitchFamily="18" charset="0"/>
              </a:endParaRPr>
            </a:p>
          </p:txBody>
        </p:sp>
        <p:sp>
          <p:nvSpPr>
            <p:cNvPr id="176168" name="Rectangle 37"/>
            <p:cNvSpPr>
              <a:spLocks noChangeArrowheads="1"/>
            </p:cNvSpPr>
            <p:nvPr/>
          </p:nvSpPr>
          <p:spPr bwMode="auto">
            <a:xfrm>
              <a:off x="4139" y="101"/>
              <a:ext cx="54" cy="116"/>
            </a:xfrm>
            <a:prstGeom prst="rect">
              <a:avLst/>
            </a:prstGeom>
            <a:noFill/>
            <a:ln w="9525">
              <a:noFill/>
              <a:miter lim="800000"/>
              <a:headEnd/>
              <a:tailEnd/>
            </a:ln>
          </p:spPr>
          <p:txBody>
            <a:bodyPr wrap="none" lIns="0" tIns="0" rIns="0" bIns="0">
              <a:spAutoFit/>
            </a:bodyPr>
            <a:lstStyle/>
            <a:p>
              <a:r>
                <a:rPr lang="en-GB" sz="1200">
                  <a:solidFill>
                    <a:srgbClr val="000000"/>
                  </a:solidFill>
                  <a:latin typeface="Arial" pitchFamily="34" charset="0"/>
                </a:rPr>
                <a:t>n</a:t>
              </a:r>
              <a:endParaRPr lang="en-GB">
                <a:latin typeface="Times New Roman" pitchFamily="18" charset="0"/>
              </a:endParaRPr>
            </a:p>
          </p:txBody>
        </p:sp>
        <p:sp>
          <p:nvSpPr>
            <p:cNvPr id="176169" name="Rectangle 38"/>
            <p:cNvSpPr>
              <a:spLocks noChangeArrowheads="1"/>
            </p:cNvSpPr>
            <p:nvPr/>
          </p:nvSpPr>
          <p:spPr bwMode="auto">
            <a:xfrm>
              <a:off x="4192" y="101"/>
              <a:ext cx="54" cy="116"/>
            </a:xfrm>
            <a:prstGeom prst="rect">
              <a:avLst/>
            </a:prstGeom>
            <a:noFill/>
            <a:ln w="9525">
              <a:noFill/>
              <a:miter lim="800000"/>
              <a:headEnd/>
              <a:tailEnd/>
            </a:ln>
          </p:spPr>
          <p:txBody>
            <a:bodyPr wrap="none" lIns="0" tIns="0" rIns="0" bIns="0">
              <a:spAutoFit/>
            </a:bodyPr>
            <a:lstStyle/>
            <a:p>
              <a:r>
                <a:rPr lang="en-GB" sz="1200">
                  <a:solidFill>
                    <a:srgbClr val="000000"/>
                  </a:solidFill>
                  <a:latin typeface="Arial" pitchFamily="34" charset="0"/>
                </a:rPr>
                <a:t>g</a:t>
              </a:r>
              <a:endParaRPr lang="en-GB">
                <a:latin typeface="Times New Roman" pitchFamily="18" charset="0"/>
              </a:endParaRPr>
            </a:p>
          </p:txBody>
        </p:sp>
        <p:sp>
          <p:nvSpPr>
            <p:cNvPr id="176170" name="Rectangle 39"/>
            <p:cNvSpPr>
              <a:spLocks noChangeArrowheads="1"/>
            </p:cNvSpPr>
            <p:nvPr/>
          </p:nvSpPr>
          <p:spPr bwMode="auto">
            <a:xfrm>
              <a:off x="4248" y="101"/>
              <a:ext cx="27" cy="116"/>
            </a:xfrm>
            <a:prstGeom prst="rect">
              <a:avLst/>
            </a:prstGeom>
            <a:noFill/>
            <a:ln w="9525">
              <a:noFill/>
              <a:miter lim="800000"/>
              <a:headEnd/>
              <a:tailEnd/>
            </a:ln>
          </p:spPr>
          <p:txBody>
            <a:bodyPr wrap="none" lIns="0" tIns="0" rIns="0" bIns="0">
              <a:spAutoFit/>
            </a:bodyPr>
            <a:lstStyle/>
            <a:p>
              <a:r>
                <a:rPr lang="en-GB" sz="1200">
                  <a:solidFill>
                    <a:srgbClr val="000000"/>
                  </a:solidFill>
                  <a:latin typeface="Arial" pitchFamily="34" charset="0"/>
                </a:rPr>
                <a:t> </a:t>
              </a:r>
              <a:endParaRPr lang="en-GB">
                <a:latin typeface="Times New Roman" pitchFamily="18" charset="0"/>
              </a:endParaRPr>
            </a:p>
          </p:txBody>
        </p:sp>
        <p:sp>
          <p:nvSpPr>
            <p:cNvPr id="176171" name="Rectangle 40"/>
            <p:cNvSpPr>
              <a:spLocks noChangeArrowheads="1"/>
            </p:cNvSpPr>
            <p:nvPr/>
          </p:nvSpPr>
          <p:spPr bwMode="auto">
            <a:xfrm>
              <a:off x="4274" y="101"/>
              <a:ext cx="54" cy="116"/>
            </a:xfrm>
            <a:prstGeom prst="rect">
              <a:avLst/>
            </a:prstGeom>
            <a:noFill/>
            <a:ln w="9525">
              <a:noFill/>
              <a:miter lim="800000"/>
              <a:headEnd/>
              <a:tailEnd/>
            </a:ln>
          </p:spPr>
          <p:txBody>
            <a:bodyPr wrap="none" lIns="0" tIns="0" rIns="0" bIns="0">
              <a:spAutoFit/>
            </a:bodyPr>
            <a:lstStyle/>
            <a:p>
              <a:r>
                <a:rPr lang="en-GB" sz="1200">
                  <a:solidFill>
                    <a:srgbClr val="000000"/>
                  </a:solidFill>
                  <a:latin typeface="Arial" pitchFamily="34" charset="0"/>
                </a:rPr>
                <a:t>b</a:t>
              </a:r>
              <a:endParaRPr lang="en-GB">
                <a:latin typeface="Times New Roman" pitchFamily="18" charset="0"/>
              </a:endParaRPr>
            </a:p>
          </p:txBody>
        </p:sp>
        <p:sp>
          <p:nvSpPr>
            <p:cNvPr id="176172" name="Rectangle 41"/>
            <p:cNvSpPr>
              <a:spLocks noChangeArrowheads="1"/>
            </p:cNvSpPr>
            <p:nvPr/>
          </p:nvSpPr>
          <p:spPr bwMode="auto">
            <a:xfrm>
              <a:off x="4330" y="101"/>
              <a:ext cx="21" cy="116"/>
            </a:xfrm>
            <a:prstGeom prst="rect">
              <a:avLst/>
            </a:prstGeom>
            <a:noFill/>
            <a:ln w="9525">
              <a:noFill/>
              <a:miter lim="800000"/>
              <a:headEnd/>
              <a:tailEnd/>
            </a:ln>
          </p:spPr>
          <p:txBody>
            <a:bodyPr wrap="none" lIns="0" tIns="0" rIns="0" bIns="0">
              <a:spAutoFit/>
            </a:bodyPr>
            <a:lstStyle/>
            <a:p>
              <a:r>
                <a:rPr lang="en-GB" sz="1200">
                  <a:solidFill>
                    <a:srgbClr val="000000"/>
                  </a:solidFill>
                  <a:latin typeface="Arial" pitchFamily="34" charset="0"/>
                </a:rPr>
                <a:t>i</a:t>
              </a:r>
              <a:endParaRPr lang="en-GB">
                <a:latin typeface="Times New Roman" pitchFamily="18" charset="0"/>
              </a:endParaRPr>
            </a:p>
          </p:txBody>
        </p:sp>
        <p:sp>
          <p:nvSpPr>
            <p:cNvPr id="176173" name="Rectangle 42"/>
            <p:cNvSpPr>
              <a:spLocks noChangeArrowheads="1"/>
            </p:cNvSpPr>
            <p:nvPr/>
          </p:nvSpPr>
          <p:spPr bwMode="auto">
            <a:xfrm>
              <a:off x="4350" y="101"/>
              <a:ext cx="27" cy="116"/>
            </a:xfrm>
            <a:prstGeom prst="rect">
              <a:avLst/>
            </a:prstGeom>
            <a:noFill/>
            <a:ln w="9525">
              <a:noFill/>
              <a:miter lim="800000"/>
              <a:headEnd/>
              <a:tailEnd/>
            </a:ln>
          </p:spPr>
          <p:txBody>
            <a:bodyPr wrap="none" lIns="0" tIns="0" rIns="0" bIns="0">
              <a:spAutoFit/>
            </a:bodyPr>
            <a:lstStyle/>
            <a:p>
              <a:r>
                <a:rPr lang="en-GB" sz="1200">
                  <a:solidFill>
                    <a:srgbClr val="000000"/>
                  </a:solidFill>
                  <a:latin typeface="Arial" pitchFamily="34" charset="0"/>
                </a:rPr>
                <a:t>t</a:t>
              </a:r>
              <a:endParaRPr lang="en-GB">
                <a:latin typeface="Times New Roman" pitchFamily="18" charset="0"/>
              </a:endParaRPr>
            </a:p>
          </p:txBody>
        </p:sp>
        <p:sp>
          <p:nvSpPr>
            <p:cNvPr id="176174" name="Rectangle 43"/>
            <p:cNvSpPr>
              <a:spLocks noChangeArrowheads="1"/>
            </p:cNvSpPr>
            <p:nvPr/>
          </p:nvSpPr>
          <p:spPr bwMode="auto">
            <a:xfrm>
              <a:off x="4376" y="101"/>
              <a:ext cx="27" cy="116"/>
            </a:xfrm>
            <a:prstGeom prst="rect">
              <a:avLst/>
            </a:prstGeom>
            <a:noFill/>
            <a:ln w="9525">
              <a:noFill/>
              <a:miter lim="800000"/>
              <a:headEnd/>
              <a:tailEnd/>
            </a:ln>
          </p:spPr>
          <p:txBody>
            <a:bodyPr wrap="none" lIns="0" tIns="0" rIns="0" bIns="0">
              <a:spAutoFit/>
            </a:bodyPr>
            <a:lstStyle/>
            <a:p>
              <a:r>
                <a:rPr lang="en-GB" sz="1200">
                  <a:solidFill>
                    <a:srgbClr val="000000"/>
                  </a:solidFill>
                  <a:latin typeface="Arial" pitchFamily="34" charset="0"/>
                </a:rPr>
                <a:t> </a:t>
              </a:r>
              <a:endParaRPr lang="en-GB">
                <a:latin typeface="Times New Roman" pitchFamily="18" charset="0"/>
              </a:endParaRPr>
            </a:p>
          </p:txBody>
        </p:sp>
        <p:sp>
          <p:nvSpPr>
            <p:cNvPr id="176175" name="Rectangle 44"/>
            <p:cNvSpPr>
              <a:spLocks noChangeArrowheads="1"/>
            </p:cNvSpPr>
            <p:nvPr/>
          </p:nvSpPr>
          <p:spPr bwMode="auto">
            <a:xfrm>
              <a:off x="4403" y="101"/>
              <a:ext cx="54" cy="116"/>
            </a:xfrm>
            <a:prstGeom prst="rect">
              <a:avLst/>
            </a:prstGeom>
            <a:noFill/>
            <a:ln w="9525">
              <a:noFill/>
              <a:miter lim="800000"/>
              <a:headEnd/>
              <a:tailEnd/>
            </a:ln>
          </p:spPr>
          <p:txBody>
            <a:bodyPr wrap="none" lIns="0" tIns="0" rIns="0" bIns="0">
              <a:spAutoFit/>
            </a:bodyPr>
            <a:lstStyle/>
            <a:p>
              <a:r>
                <a:rPr lang="en-GB" sz="1200">
                  <a:solidFill>
                    <a:srgbClr val="000000"/>
                  </a:solidFill>
                  <a:latin typeface="Arial" pitchFamily="34" charset="0"/>
                </a:rPr>
                <a:t>p</a:t>
              </a:r>
              <a:endParaRPr lang="en-GB">
                <a:latin typeface="Times New Roman" pitchFamily="18" charset="0"/>
              </a:endParaRPr>
            </a:p>
          </p:txBody>
        </p:sp>
        <p:sp>
          <p:nvSpPr>
            <p:cNvPr id="176176" name="Rectangle 45"/>
            <p:cNvSpPr>
              <a:spLocks noChangeArrowheads="1"/>
            </p:cNvSpPr>
            <p:nvPr/>
          </p:nvSpPr>
          <p:spPr bwMode="auto">
            <a:xfrm>
              <a:off x="4458" y="101"/>
              <a:ext cx="54" cy="116"/>
            </a:xfrm>
            <a:prstGeom prst="rect">
              <a:avLst/>
            </a:prstGeom>
            <a:noFill/>
            <a:ln w="9525">
              <a:noFill/>
              <a:miter lim="800000"/>
              <a:headEnd/>
              <a:tailEnd/>
            </a:ln>
          </p:spPr>
          <p:txBody>
            <a:bodyPr wrap="none" lIns="0" tIns="0" rIns="0" bIns="0">
              <a:spAutoFit/>
            </a:bodyPr>
            <a:lstStyle/>
            <a:p>
              <a:r>
                <a:rPr lang="en-GB" sz="1200">
                  <a:solidFill>
                    <a:srgbClr val="000000"/>
                  </a:solidFill>
                  <a:latin typeface="Arial" pitchFamily="34" charset="0"/>
                </a:rPr>
                <a:t>o</a:t>
              </a:r>
              <a:endParaRPr lang="en-GB">
                <a:latin typeface="Times New Roman" pitchFamily="18" charset="0"/>
              </a:endParaRPr>
            </a:p>
          </p:txBody>
        </p:sp>
        <p:sp>
          <p:nvSpPr>
            <p:cNvPr id="176177" name="Rectangle 46"/>
            <p:cNvSpPr>
              <a:spLocks noChangeArrowheads="1"/>
            </p:cNvSpPr>
            <p:nvPr/>
          </p:nvSpPr>
          <p:spPr bwMode="auto">
            <a:xfrm>
              <a:off x="4511" y="101"/>
              <a:ext cx="48" cy="116"/>
            </a:xfrm>
            <a:prstGeom prst="rect">
              <a:avLst/>
            </a:prstGeom>
            <a:noFill/>
            <a:ln w="9525">
              <a:noFill/>
              <a:miter lim="800000"/>
              <a:headEnd/>
              <a:tailEnd/>
            </a:ln>
          </p:spPr>
          <p:txBody>
            <a:bodyPr wrap="none" lIns="0" tIns="0" rIns="0" bIns="0">
              <a:spAutoFit/>
            </a:bodyPr>
            <a:lstStyle/>
            <a:p>
              <a:r>
                <a:rPr lang="en-GB" sz="1200">
                  <a:solidFill>
                    <a:srgbClr val="000000"/>
                  </a:solidFill>
                  <a:latin typeface="Arial" pitchFamily="34" charset="0"/>
                </a:rPr>
                <a:t>s</a:t>
              </a:r>
              <a:endParaRPr lang="en-GB">
                <a:latin typeface="Times New Roman" pitchFamily="18" charset="0"/>
              </a:endParaRPr>
            </a:p>
          </p:txBody>
        </p:sp>
        <p:sp>
          <p:nvSpPr>
            <p:cNvPr id="176178" name="Rectangle 47"/>
            <p:cNvSpPr>
              <a:spLocks noChangeArrowheads="1"/>
            </p:cNvSpPr>
            <p:nvPr/>
          </p:nvSpPr>
          <p:spPr bwMode="auto">
            <a:xfrm>
              <a:off x="4561" y="101"/>
              <a:ext cx="21" cy="116"/>
            </a:xfrm>
            <a:prstGeom prst="rect">
              <a:avLst/>
            </a:prstGeom>
            <a:noFill/>
            <a:ln w="9525">
              <a:noFill/>
              <a:miter lim="800000"/>
              <a:headEnd/>
              <a:tailEnd/>
            </a:ln>
          </p:spPr>
          <p:txBody>
            <a:bodyPr wrap="none" lIns="0" tIns="0" rIns="0" bIns="0">
              <a:spAutoFit/>
            </a:bodyPr>
            <a:lstStyle/>
            <a:p>
              <a:r>
                <a:rPr lang="en-GB" sz="1200">
                  <a:solidFill>
                    <a:srgbClr val="000000"/>
                  </a:solidFill>
                  <a:latin typeface="Arial" pitchFamily="34" charset="0"/>
                </a:rPr>
                <a:t>i</a:t>
              </a:r>
              <a:endParaRPr lang="en-GB">
                <a:latin typeface="Times New Roman" pitchFamily="18" charset="0"/>
              </a:endParaRPr>
            </a:p>
          </p:txBody>
        </p:sp>
        <p:sp>
          <p:nvSpPr>
            <p:cNvPr id="176179" name="Rectangle 48"/>
            <p:cNvSpPr>
              <a:spLocks noChangeArrowheads="1"/>
            </p:cNvSpPr>
            <p:nvPr/>
          </p:nvSpPr>
          <p:spPr bwMode="auto">
            <a:xfrm>
              <a:off x="4584" y="101"/>
              <a:ext cx="27" cy="116"/>
            </a:xfrm>
            <a:prstGeom prst="rect">
              <a:avLst/>
            </a:prstGeom>
            <a:noFill/>
            <a:ln w="9525">
              <a:noFill/>
              <a:miter lim="800000"/>
              <a:headEnd/>
              <a:tailEnd/>
            </a:ln>
          </p:spPr>
          <p:txBody>
            <a:bodyPr wrap="none" lIns="0" tIns="0" rIns="0" bIns="0">
              <a:spAutoFit/>
            </a:bodyPr>
            <a:lstStyle/>
            <a:p>
              <a:r>
                <a:rPr lang="en-GB" sz="1200">
                  <a:solidFill>
                    <a:srgbClr val="000000"/>
                  </a:solidFill>
                  <a:latin typeface="Arial" pitchFamily="34" charset="0"/>
                </a:rPr>
                <a:t>t</a:t>
              </a:r>
              <a:endParaRPr lang="en-GB">
                <a:latin typeface="Times New Roman" pitchFamily="18" charset="0"/>
              </a:endParaRPr>
            </a:p>
          </p:txBody>
        </p:sp>
        <p:sp>
          <p:nvSpPr>
            <p:cNvPr id="176180" name="Rectangle 49"/>
            <p:cNvSpPr>
              <a:spLocks noChangeArrowheads="1"/>
            </p:cNvSpPr>
            <p:nvPr/>
          </p:nvSpPr>
          <p:spPr bwMode="auto">
            <a:xfrm>
              <a:off x="4610" y="101"/>
              <a:ext cx="21" cy="116"/>
            </a:xfrm>
            <a:prstGeom prst="rect">
              <a:avLst/>
            </a:prstGeom>
            <a:noFill/>
            <a:ln w="9525">
              <a:noFill/>
              <a:miter lim="800000"/>
              <a:headEnd/>
              <a:tailEnd/>
            </a:ln>
          </p:spPr>
          <p:txBody>
            <a:bodyPr wrap="none" lIns="0" tIns="0" rIns="0" bIns="0">
              <a:spAutoFit/>
            </a:bodyPr>
            <a:lstStyle/>
            <a:p>
              <a:r>
                <a:rPr lang="en-GB" sz="1200">
                  <a:solidFill>
                    <a:srgbClr val="000000"/>
                  </a:solidFill>
                  <a:latin typeface="Arial" pitchFamily="34" charset="0"/>
                </a:rPr>
                <a:t>i</a:t>
              </a:r>
              <a:endParaRPr lang="en-GB">
                <a:latin typeface="Times New Roman" pitchFamily="18" charset="0"/>
              </a:endParaRPr>
            </a:p>
          </p:txBody>
        </p:sp>
        <p:sp>
          <p:nvSpPr>
            <p:cNvPr id="176181" name="Rectangle 50"/>
            <p:cNvSpPr>
              <a:spLocks noChangeArrowheads="1"/>
            </p:cNvSpPr>
            <p:nvPr/>
          </p:nvSpPr>
          <p:spPr bwMode="auto">
            <a:xfrm>
              <a:off x="4631" y="101"/>
              <a:ext cx="54" cy="116"/>
            </a:xfrm>
            <a:prstGeom prst="rect">
              <a:avLst/>
            </a:prstGeom>
            <a:noFill/>
            <a:ln w="9525">
              <a:noFill/>
              <a:miter lim="800000"/>
              <a:headEnd/>
              <a:tailEnd/>
            </a:ln>
          </p:spPr>
          <p:txBody>
            <a:bodyPr wrap="none" lIns="0" tIns="0" rIns="0" bIns="0">
              <a:spAutoFit/>
            </a:bodyPr>
            <a:lstStyle/>
            <a:p>
              <a:r>
                <a:rPr lang="en-GB" sz="1200">
                  <a:solidFill>
                    <a:srgbClr val="000000"/>
                  </a:solidFill>
                  <a:latin typeface="Arial" pitchFamily="34" charset="0"/>
                </a:rPr>
                <a:t>o</a:t>
              </a:r>
              <a:endParaRPr lang="en-GB">
                <a:latin typeface="Times New Roman" pitchFamily="18" charset="0"/>
              </a:endParaRPr>
            </a:p>
          </p:txBody>
        </p:sp>
        <p:sp>
          <p:nvSpPr>
            <p:cNvPr id="176182" name="Rectangle 51"/>
            <p:cNvSpPr>
              <a:spLocks noChangeArrowheads="1"/>
            </p:cNvSpPr>
            <p:nvPr/>
          </p:nvSpPr>
          <p:spPr bwMode="auto">
            <a:xfrm>
              <a:off x="4686" y="101"/>
              <a:ext cx="54" cy="116"/>
            </a:xfrm>
            <a:prstGeom prst="rect">
              <a:avLst/>
            </a:prstGeom>
            <a:noFill/>
            <a:ln w="9525">
              <a:noFill/>
              <a:miter lim="800000"/>
              <a:headEnd/>
              <a:tailEnd/>
            </a:ln>
          </p:spPr>
          <p:txBody>
            <a:bodyPr wrap="none" lIns="0" tIns="0" rIns="0" bIns="0">
              <a:spAutoFit/>
            </a:bodyPr>
            <a:lstStyle/>
            <a:p>
              <a:r>
                <a:rPr lang="en-GB" sz="1200">
                  <a:solidFill>
                    <a:srgbClr val="000000"/>
                  </a:solidFill>
                  <a:latin typeface="Arial" pitchFamily="34" charset="0"/>
                </a:rPr>
                <a:t>n</a:t>
              </a:r>
              <a:endParaRPr lang="en-GB">
                <a:latin typeface="Times New Roman" pitchFamily="18" charset="0"/>
              </a:endParaRPr>
            </a:p>
          </p:txBody>
        </p:sp>
        <p:sp>
          <p:nvSpPr>
            <p:cNvPr id="176183" name="Rectangle 52"/>
            <p:cNvSpPr>
              <a:spLocks noChangeArrowheads="1"/>
            </p:cNvSpPr>
            <p:nvPr/>
          </p:nvSpPr>
          <p:spPr bwMode="auto">
            <a:xfrm>
              <a:off x="4739" y="101"/>
              <a:ext cx="48" cy="116"/>
            </a:xfrm>
            <a:prstGeom prst="rect">
              <a:avLst/>
            </a:prstGeom>
            <a:noFill/>
            <a:ln w="9525">
              <a:noFill/>
              <a:miter lim="800000"/>
              <a:headEnd/>
              <a:tailEnd/>
            </a:ln>
          </p:spPr>
          <p:txBody>
            <a:bodyPr wrap="none" lIns="0" tIns="0" rIns="0" bIns="0">
              <a:spAutoFit/>
            </a:bodyPr>
            <a:lstStyle/>
            <a:p>
              <a:r>
                <a:rPr lang="en-GB" sz="1200">
                  <a:solidFill>
                    <a:srgbClr val="000000"/>
                  </a:solidFill>
                  <a:latin typeface="Arial" pitchFamily="34" charset="0"/>
                </a:rPr>
                <a:t>s</a:t>
              </a:r>
              <a:endParaRPr lang="en-GB">
                <a:latin typeface="Times New Roman" pitchFamily="18" charset="0"/>
              </a:endParaRPr>
            </a:p>
          </p:txBody>
        </p:sp>
        <p:sp>
          <p:nvSpPr>
            <p:cNvPr id="176184" name="Rectangle 53"/>
            <p:cNvSpPr>
              <a:spLocks noChangeArrowheads="1"/>
            </p:cNvSpPr>
            <p:nvPr/>
          </p:nvSpPr>
          <p:spPr bwMode="auto">
            <a:xfrm>
              <a:off x="4789" y="101"/>
              <a:ext cx="32" cy="116"/>
            </a:xfrm>
            <a:prstGeom prst="rect">
              <a:avLst/>
            </a:prstGeom>
            <a:noFill/>
            <a:ln w="9525">
              <a:noFill/>
              <a:miter lim="800000"/>
              <a:headEnd/>
              <a:tailEnd/>
            </a:ln>
          </p:spPr>
          <p:txBody>
            <a:bodyPr wrap="none" lIns="0" tIns="0" rIns="0" bIns="0">
              <a:spAutoFit/>
            </a:bodyPr>
            <a:lstStyle/>
            <a:p>
              <a:r>
                <a:rPr lang="en-GB" sz="1200">
                  <a:solidFill>
                    <a:srgbClr val="000000"/>
                  </a:solidFill>
                  <a:latin typeface="Arial" pitchFamily="34" charset="0"/>
                </a:rPr>
                <a:t>)</a:t>
              </a:r>
              <a:endParaRPr lang="en-GB">
                <a:latin typeface="Times New Roman" pitchFamily="18" charset="0"/>
              </a:endParaRPr>
            </a:p>
          </p:txBody>
        </p:sp>
        <p:sp>
          <p:nvSpPr>
            <p:cNvPr id="176185" name="Freeform 54"/>
            <p:cNvSpPr>
              <a:spLocks/>
            </p:cNvSpPr>
            <p:nvPr/>
          </p:nvSpPr>
          <p:spPr bwMode="auto">
            <a:xfrm>
              <a:off x="2270" y="821"/>
              <a:ext cx="50" cy="50"/>
            </a:xfrm>
            <a:custGeom>
              <a:avLst/>
              <a:gdLst>
                <a:gd name="T0" fmla="*/ 0 w 50"/>
                <a:gd name="T1" fmla="*/ 50 h 50"/>
                <a:gd name="T2" fmla="*/ 50 w 50"/>
                <a:gd name="T3" fmla="*/ 50 h 50"/>
                <a:gd name="T4" fmla="*/ 26 w 50"/>
                <a:gd name="T5" fmla="*/ 0 h 50"/>
                <a:gd name="T6" fmla="*/ 3 w 50"/>
                <a:gd name="T7" fmla="*/ 50 h 50"/>
                <a:gd name="T8" fmla="*/ 3 w 50"/>
                <a:gd name="T9" fmla="*/ 50 h 50"/>
                <a:gd name="T10" fmla="*/ 0 w 50"/>
                <a:gd name="T11" fmla="*/ 50 h 50"/>
                <a:gd name="T12" fmla="*/ 0 60000 65536"/>
                <a:gd name="T13" fmla="*/ 0 60000 65536"/>
                <a:gd name="T14" fmla="*/ 0 60000 65536"/>
                <a:gd name="T15" fmla="*/ 0 60000 65536"/>
                <a:gd name="T16" fmla="*/ 0 60000 65536"/>
                <a:gd name="T17" fmla="*/ 0 60000 65536"/>
                <a:gd name="T18" fmla="*/ 0 w 50"/>
                <a:gd name="T19" fmla="*/ 0 h 50"/>
                <a:gd name="T20" fmla="*/ 50 w 50"/>
                <a:gd name="T21" fmla="*/ 50 h 50"/>
              </a:gdLst>
              <a:ahLst/>
              <a:cxnLst>
                <a:cxn ang="T12">
                  <a:pos x="T0" y="T1"/>
                </a:cxn>
                <a:cxn ang="T13">
                  <a:pos x="T2" y="T3"/>
                </a:cxn>
                <a:cxn ang="T14">
                  <a:pos x="T4" y="T5"/>
                </a:cxn>
                <a:cxn ang="T15">
                  <a:pos x="T6" y="T7"/>
                </a:cxn>
                <a:cxn ang="T16">
                  <a:pos x="T8" y="T9"/>
                </a:cxn>
                <a:cxn ang="T17">
                  <a:pos x="T10" y="T11"/>
                </a:cxn>
              </a:cxnLst>
              <a:rect l="T18" t="T19" r="T20" b="T21"/>
              <a:pathLst>
                <a:path w="50" h="50">
                  <a:moveTo>
                    <a:pt x="0" y="50"/>
                  </a:moveTo>
                  <a:lnTo>
                    <a:pt x="50" y="50"/>
                  </a:lnTo>
                  <a:lnTo>
                    <a:pt x="26" y="0"/>
                  </a:lnTo>
                  <a:lnTo>
                    <a:pt x="3" y="50"/>
                  </a:lnTo>
                  <a:lnTo>
                    <a:pt x="0" y="50"/>
                  </a:lnTo>
                  <a:close/>
                </a:path>
              </a:pathLst>
            </a:custGeom>
            <a:solidFill>
              <a:srgbClr val="000000"/>
            </a:solidFill>
            <a:ln w="9525">
              <a:noFill/>
              <a:round/>
              <a:headEnd/>
              <a:tailEnd/>
            </a:ln>
          </p:spPr>
          <p:txBody>
            <a:bodyPr/>
            <a:lstStyle/>
            <a:p>
              <a:endParaRPr lang="en-US"/>
            </a:p>
          </p:txBody>
        </p:sp>
        <p:sp>
          <p:nvSpPr>
            <p:cNvPr id="176186" name="Line 55"/>
            <p:cNvSpPr>
              <a:spLocks noChangeShapeType="1"/>
            </p:cNvSpPr>
            <p:nvPr/>
          </p:nvSpPr>
          <p:spPr bwMode="auto">
            <a:xfrm>
              <a:off x="3759" y="695"/>
              <a:ext cx="126" cy="73"/>
            </a:xfrm>
            <a:prstGeom prst="line">
              <a:avLst/>
            </a:prstGeom>
            <a:noFill/>
            <a:ln w="19050">
              <a:solidFill>
                <a:srgbClr val="000000"/>
              </a:solidFill>
              <a:round/>
              <a:headEnd/>
              <a:tailEnd/>
            </a:ln>
          </p:spPr>
          <p:txBody>
            <a:bodyPr/>
            <a:lstStyle/>
            <a:p>
              <a:endParaRPr lang="en-US"/>
            </a:p>
          </p:txBody>
        </p:sp>
        <p:sp>
          <p:nvSpPr>
            <p:cNvPr id="176187" name="Rectangle 56"/>
            <p:cNvSpPr>
              <a:spLocks noChangeArrowheads="1"/>
            </p:cNvSpPr>
            <p:nvPr/>
          </p:nvSpPr>
          <p:spPr bwMode="auto">
            <a:xfrm>
              <a:off x="3870" y="622"/>
              <a:ext cx="54" cy="116"/>
            </a:xfrm>
            <a:prstGeom prst="rect">
              <a:avLst/>
            </a:prstGeom>
            <a:noFill/>
            <a:ln w="9525">
              <a:noFill/>
              <a:miter lim="800000"/>
              <a:headEnd/>
              <a:tailEnd/>
            </a:ln>
          </p:spPr>
          <p:txBody>
            <a:bodyPr wrap="none" lIns="0" tIns="0" rIns="0" bIns="0">
              <a:spAutoFit/>
            </a:bodyPr>
            <a:lstStyle/>
            <a:p>
              <a:r>
                <a:rPr lang="en-GB" sz="1200">
                  <a:solidFill>
                    <a:srgbClr val="000000"/>
                  </a:solidFill>
                  <a:latin typeface="Arial" pitchFamily="34" charset="0"/>
                </a:rPr>
                <a:t>2</a:t>
              </a:r>
              <a:endParaRPr lang="en-GB">
                <a:latin typeface="Times New Roman" pitchFamily="18" charset="0"/>
              </a:endParaRPr>
            </a:p>
          </p:txBody>
        </p:sp>
        <p:sp>
          <p:nvSpPr>
            <p:cNvPr id="176188" name="Rectangle 57"/>
            <p:cNvSpPr>
              <a:spLocks noChangeArrowheads="1"/>
            </p:cNvSpPr>
            <p:nvPr/>
          </p:nvSpPr>
          <p:spPr bwMode="auto">
            <a:xfrm>
              <a:off x="3923" y="622"/>
              <a:ext cx="54" cy="116"/>
            </a:xfrm>
            <a:prstGeom prst="rect">
              <a:avLst/>
            </a:prstGeom>
            <a:noFill/>
            <a:ln w="9525">
              <a:noFill/>
              <a:miter lim="800000"/>
              <a:headEnd/>
              <a:tailEnd/>
            </a:ln>
          </p:spPr>
          <p:txBody>
            <a:bodyPr wrap="none" lIns="0" tIns="0" rIns="0" bIns="0">
              <a:spAutoFit/>
            </a:bodyPr>
            <a:lstStyle/>
            <a:p>
              <a:r>
                <a:rPr lang="en-GB" sz="1200">
                  <a:solidFill>
                    <a:srgbClr val="000000"/>
                  </a:solidFill>
                  <a:latin typeface="Arial" pitchFamily="34" charset="0"/>
                </a:rPr>
                <a:t>0</a:t>
              </a:r>
              <a:endParaRPr lang="en-GB">
                <a:latin typeface="Times New Roman" pitchFamily="18" charset="0"/>
              </a:endParaRPr>
            </a:p>
          </p:txBody>
        </p:sp>
        <p:sp>
          <p:nvSpPr>
            <p:cNvPr id="176189" name="Line 58"/>
            <p:cNvSpPr>
              <a:spLocks noChangeShapeType="1"/>
            </p:cNvSpPr>
            <p:nvPr/>
          </p:nvSpPr>
          <p:spPr bwMode="auto">
            <a:xfrm>
              <a:off x="4318" y="692"/>
              <a:ext cx="129" cy="76"/>
            </a:xfrm>
            <a:prstGeom prst="line">
              <a:avLst/>
            </a:prstGeom>
            <a:noFill/>
            <a:ln w="19050">
              <a:solidFill>
                <a:srgbClr val="000000"/>
              </a:solidFill>
              <a:round/>
              <a:headEnd/>
              <a:tailEnd/>
            </a:ln>
          </p:spPr>
          <p:txBody>
            <a:bodyPr/>
            <a:lstStyle/>
            <a:p>
              <a:endParaRPr lang="en-US"/>
            </a:p>
          </p:txBody>
        </p:sp>
        <p:sp>
          <p:nvSpPr>
            <p:cNvPr id="176190" name="Rectangle 59"/>
            <p:cNvSpPr>
              <a:spLocks noChangeArrowheads="1"/>
            </p:cNvSpPr>
            <p:nvPr/>
          </p:nvSpPr>
          <p:spPr bwMode="auto">
            <a:xfrm>
              <a:off x="4414" y="616"/>
              <a:ext cx="54" cy="116"/>
            </a:xfrm>
            <a:prstGeom prst="rect">
              <a:avLst/>
            </a:prstGeom>
            <a:noFill/>
            <a:ln w="9525">
              <a:noFill/>
              <a:miter lim="800000"/>
              <a:headEnd/>
              <a:tailEnd/>
            </a:ln>
          </p:spPr>
          <p:txBody>
            <a:bodyPr wrap="none" lIns="0" tIns="0" rIns="0" bIns="0">
              <a:spAutoFit/>
            </a:bodyPr>
            <a:lstStyle/>
            <a:p>
              <a:r>
                <a:rPr lang="en-GB" sz="1200">
                  <a:solidFill>
                    <a:srgbClr val="000000"/>
                  </a:solidFill>
                  <a:latin typeface="Arial" pitchFamily="34" charset="0"/>
                </a:rPr>
                <a:t>1</a:t>
              </a:r>
              <a:endParaRPr lang="en-GB">
                <a:latin typeface="Times New Roman" pitchFamily="18" charset="0"/>
              </a:endParaRPr>
            </a:p>
          </p:txBody>
        </p:sp>
        <p:sp>
          <p:nvSpPr>
            <p:cNvPr id="176191" name="Rectangle 60"/>
            <p:cNvSpPr>
              <a:spLocks noChangeArrowheads="1"/>
            </p:cNvSpPr>
            <p:nvPr/>
          </p:nvSpPr>
          <p:spPr bwMode="auto">
            <a:xfrm>
              <a:off x="4467" y="616"/>
              <a:ext cx="54" cy="116"/>
            </a:xfrm>
            <a:prstGeom prst="rect">
              <a:avLst/>
            </a:prstGeom>
            <a:noFill/>
            <a:ln w="9525">
              <a:noFill/>
              <a:miter lim="800000"/>
              <a:headEnd/>
              <a:tailEnd/>
            </a:ln>
          </p:spPr>
          <p:txBody>
            <a:bodyPr wrap="none" lIns="0" tIns="0" rIns="0" bIns="0">
              <a:spAutoFit/>
            </a:bodyPr>
            <a:lstStyle/>
            <a:p>
              <a:r>
                <a:rPr lang="en-GB" sz="1200">
                  <a:solidFill>
                    <a:srgbClr val="000000"/>
                  </a:solidFill>
                  <a:latin typeface="Arial" pitchFamily="34" charset="0"/>
                </a:rPr>
                <a:t>0</a:t>
              </a:r>
              <a:endParaRPr lang="en-GB">
                <a:latin typeface="Times New Roman" pitchFamily="18" charset="0"/>
              </a:endParaRPr>
            </a:p>
          </p:txBody>
        </p:sp>
        <p:sp>
          <p:nvSpPr>
            <p:cNvPr id="176192" name="Rectangle 61"/>
            <p:cNvSpPr>
              <a:spLocks noChangeArrowheads="1"/>
            </p:cNvSpPr>
            <p:nvPr/>
          </p:nvSpPr>
          <p:spPr bwMode="auto">
            <a:xfrm>
              <a:off x="4619" y="406"/>
              <a:ext cx="48" cy="87"/>
            </a:xfrm>
            <a:prstGeom prst="rect">
              <a:avLst/>
            </a:prstGeom>
            <a:noFill/>
            <a:ln w="9525">
              <a:noFill/>
              <a:miter lim="800000"/>
              <a:headEnd/>
              <a:tailEnd/>
            </a:ln>
          </p:spPr>
          <p:txBody>
            <a:bodyPr wrap="none" lIns="0" tIns="0" rIns="0" bIns="0">
              <a:spAutoFit/>
            </a:bodyPr>
            <a:lstStyle/>
            <a:p>
              <a:r>
                <a:rPr lang="en-GB" sz="900">
                  <a:solidFill>
                    <a:srgbClr val="000000"/>
                  </a:solidFill>
                  <a:latin typeface="Arial" pitchFamily="34" charset="0"/>
                </a:rPr>
                <a:t>B</a:t>
              </a:r>
              <a:endParaRPr lang="en-GB">
                <a:latin typeface="Times New Roman" pitchFamily="18" charset="0"/>
              </a:endParaRPr>
            </a:p>
          </p:txBody>
        </p:sp>
        <p:sp>
          <p:nvSpPr>
            <p:cNvPr id="176193" name="Rectangle 62"/>
            <p:cNvSpPr>
              <a:spLocks noChangeArrowheads="1"/>
            </p:cNvSpPr>
            <p:nvPr/>
          </p:nvSpPr>
          <p:spPr bwMode="auto">
            <a:xfrm>
              <a:off x="4666" y="406"/>
              <a:ext cx="36" cy="87"/>
            </a:xfrm>
            <a:prstGeom prst="rect">
              <a:avLst/>
            </a:prstGeom>
            <a:noFill/>
            <a:ln w="9525">
              <a:noFill/>
              <a:miter lim="800000"/>
              <a:headEnd/>
              <a:tailEnd/>
            </a:ln>
          </p:spPr>
          <p:txBody>
            <a:bodyPr wrap="none" lIns="0" tIns="0" rIns="0" bIns="0">
              <a:spAutoFit/>
            </a:bodyPr>
            <a:lstStyle/>
            <a:p>
              <a:r>
                <a:rPr lang="en-GB" sz="900">
                  <a:solidFill>
                    <a:srgbClr val="000000"/>
                  </a:solidFill>
                  <a:latin typeface="Arial" pitchFamily="34" charset="0"/>
                </a:rPr>
                <a:t>y</a:t>
              </a:r>
              <a:endParaRPr lang="en-GB">
                <a:latin typeface="Times New Roman" pitchFamily="18" charset="0"/>
              </a:endParaRPr>
            </a:p>
          </p:txBody>
        </p:sp>
        <p:sp>
          <p:nvSpPr>
            <p:cNvPr id="176194" name="Rectangle 63"/>
            <p:cNvSpPr>
              <a:spLocks noChangeArrowheads="1"/>
            </p:cNvSpPr>
            <p:nvPr/>
          </p:nvSpPr>
          <p:spPr bwMode="auto">
            <a:xfrm>
              <a:off x="4704" y="406"/>
              <a:ext cx="20" cy="87"/>
            </a:xfrm>
            <a:prstGeom prst="rect">
              <a:avLst/>
            </a:prstGeom>
            <a:noFill/>
            <a:ln w="9525">
              <a:noFill/>
              <a:miter lim="800000"/>
              <a:headEnd/>
              <a:tailEnd/>
            </a:ln>
          </p:spPr>
          <p:txBody>
            <a:bodyPr wrap="none" lIns="0" tIns="0" rIns="0" bIns="0">
              <a:spAutoFit/>
            </a:bodyPr>
            <a:lstStyle/>
            <a:p>
              <a:r>
                <a:rPr lang="en-GB" sz="900">
                  <a:solidFill>
                    <a:srgbClr val="000000"/>
                  </a:solidFill>
                  <a:latin typeface="Arial" pitchFamily="34" charset="0"/>
                </a:rPr>
                <a:t>t</a:t>
              </a:r>
              <a:endParaRPr lang="en-GB">
                <a:latin typeface="Times New Roman" pitchFamily="18" charset="0"/>
              </a:endParaRPr>
            </a:p>
          </p:txBody>
        </p:sp>
        <p:sp>
          <p:nvSpPr>
            <p:cNvPr id="176195" name="Rectangle 64"/>
            <p:cNvSpPr>
              <a:spLocks noChangeArrowheads="1"/>
            </p:cNvSpPr>
            <p:nvPr/>
          </p:nvSpPr>
          <p:spPr bwMode="auto">
            <a:xfrm>
              <a:off x="4724" y="406"/>
              <a:ext cx="40" cy="87"/>
            </a:xfrm>
            <a:prstGeom prst="rect">
              <a:avLst/>
            </a:prstGeom>
            <a:noFill/>
            <a:ln w="9525">
              <a:noFill/>
              <a:miter lim="800000"/>
              <a:headEnd/>
              <a:tailEnd/>
            </a:ln>
          </p:spPr>
          <p:txBody>
            <a:bodyPr wrap="none" lIns="0" tIns="0" rIns="0" bIns="0">
              <a:spAutoFit/>
            </a:bodyPr>
            <a:lstStyle/>
            <a:p>
              <a:r>
                <a:rPr lang="en-GB" sz="900">
                  <a:solidFill>
                    <a:srgbClr val="000000"/>
                  </a:solidFill>
                  <a:latin typeface="Arial" pitchFamily="34" charset="0"/>
                </a:rPr>
                <a:t>e</a:t>
              </a:r>
              <a:endParaRPr lang="en-GB">
                <a:latin typeface="Times New Roman" pitchFamily="18" charset="0"/>
              </a:endParaRPr>
            </a:p>
          </p:txBody>
        </p:sp>
        <p:sp>
          <p:nvSpPr>
            <p:cNvPr id="176196" name="Rectangle 65"/>
            <p:cNvSpPr>
              <a:spLocks noChangeArrowheads="1"/>
            </p:cNvSpPr>
            <p:nvPr/>
          </p:nvSpPr>
          <p:spPr bwMode="auto">
            <a:xfrm>
              <a:off x="4596" y="491"/>
              <a:ext cx="40" cy="87"/>
            </a:xfrm>
            <a:prstGeom prst="rect">
              <a:avLst/>
            </a:prstGeom>
            <a:noFill/>
            <a:ln w="9525">
              <a:noFill/>
              <a:miter lim="800000"/>
              <a:headEnd/>
              <a:tailEnd/>
            </a:ln>
          </p:spPr>
          <p:txBody>
            <a:bodyPr wrap="none" lIns="0" tIns="0" rIns="0" bIns="0">
              <a:spAutoFit/>
            </a:bodyPr>
            <a:lstStyle/>
            <a:p>
              <a:r>
                <a:rPr lang="en-GB" sz="900">
                  <a:solidFill>
                    <a:srgbClr val="000000"/>
                  </a:solidFill>
                  <a:latin typeface="Arial" pitchFamily="34" charset="0"/>
                </a:rPr>
                <a:t>o</a:t>
              </a:r>
              <a:endParaRPr lang="en-GB">
                <a:latin typeface="Times New Roman" pitchFamily="18" charset="0"/>
              </a:endParaRPr>
            </a:p>
          </p:txBody>
        </p:sp>
        <p:sp>
          <p:nvSpPr>
            <p:cNvPr id="176197" name="Rectangle 66"/>
            <p:cNvSpPr>
              <a:spLocks noChangeArrowheads="1"/>
            </p:cNvSpPr>
            <p:nvPr/>
          </p:nvSpPr>
          <p:spPr bwMode="auto">
            <a:xfrm>
              <a:off x="4637" y="491"/>
              <a:ext cx="20" cy="87"/>
            </a:xfrm>
            <a:prstGeom prst="rect">
              <a:avLst/>
            </a:prstGeom>
            <a:noFill/>
            <a:ln w="9525">
              <a:noFill/>
              <a:miter lim="800000"/>
              <a:headEnd/>
              <a:tailEnd/>
            </a:ln>
          </p:spPr>
          <p:txBody>
            <a:bodyPr wrap="none" lIns="0" tIns="0" rIns="0" bIns="0">
              <a:spAutoFit/>
            </a:bodyPr>
            <a:lstStyle/>
            <a:p>
              <a:r>
                <a:rPr lang="en-GB" sz="900">
                  <a:solidFill>
                    <a:srgbClr val="000000"/>
                  </a:solidFill>
                  <a:latin typeface="Arial" pitchFamily="34" charset="0"/>
                </a:rPr>
                <a:t>f</a:t>
              </a:r>
              <a:endParaRPr lang="en-GB">
                <a:latin typeface="Times New Roman" pitchFamily="18" charset="0"/>
              </a:endParaRPr>
            </a:p>
          </p:txBody>
        </p:sp>
        <p:sp>
          <p:nvSpPr>
            <p:cNvPr id="176198" name="Rectangle 67"/>
            <p:cNvSpPr>
              <a:spLocks noChangeArrowheads="1"/>
            </p:cNvSpPr>
            <p:nvPr/>
          </p:nvSpPr>
          <p:spPr bwMode="auto">
            <a:xfrm>
              <a:off x="4657" y="491"/>
              <a:ext cx="20" cy="87"/>
            </a:xfrm>
            <a:prstGeom prst="rect">
              <a:avLst/>
            </a:prstGeom>
            <a:noFill/>
            <a:ln w="9525">
              <a:noFill/>
              <a:miter lim="800000"/>
              <a:headEnd/>
              <a:tailEnd/>
            </a:ln>
          </p:spPr>
          <p:txBody>
            <a:bodyPr wrap="none" lIns="0" tIns="0" rIns="0" bIns="0">
              <a:spAutoFit/>
            </a:bodyPr>
            <a:lstStyle/>
            <a:p>
              <a:r>
                <a:rPr lang="en-GB" sz="900">
                  <a:solidFill>
                    <a:srgbClr val="000000"/>
                  </a:solidFill>
                  <a:latin typeface="Arial" pitchFamily="34" charset="0"/>
                </a:rPr>
                <a:t>f</a:t>
              </a:r>
              <a:endParaRPr lang="en-GB">
                <a:latin typeface="Times New Roman" pitchFamily="18" charset="0"/>
              </a:endParaRPr>
            </a:p>
          </p:txBody>
        </p:sp>
        <p:sp>
          <p:nvSpPr>
            <p:cNvPr id="176199" name="Rectangle 68"/>
            <p:cNvSpPr>
              <a:spLocks noChangeArrowheads="1"/>
            </p:cNvSpPr>
            <p:nvPr/>
          </p:nvSpPr>
          <p:spPr bwMode="auto">
            <a:xfrm>
              <a:off x="4678" y="491"/>
              <a:ext cx="36" cy="87"/>
            </a:xfrm>
            <a:prstGeom prst="rect">
              <a:avLst/>
            </a:prstGeom>
            <a:noFill/>
            <a:ln w="9525">
              <a:noFill/>
              <a:miter lim="800000"/>
              <a:headEnd/>
              <a:tailEnd/>
            </a:ln>
          </p:spPr>
          <p:txBody>
            <a:bodyPr wrap="none" lIns="0" tIns="0" rIns="0" bIns="0">
              <a:spAutoFit/>
            </a:bodyPr>
            <a:lstStyle/>
            <a:p>
              <a:r>
                <a:rPr lang="en-GB" sz="900">
                  <a:solidFill>
                    <a:srgbClr val="000000"/>
                  </a:solidFill>
                  <a:latin typeface="Arial" pitchFamily="34" charset="0"/>
                </a:rPr>
                <a:t>s</a:t>
              </a:r>
              <a:endParaRPr lang="en-GB">
                <a:latin typeface="Times New Roman" pitchFamily="18" charset="0"/>
              </a:endParaRPr>
            </a:p>
          </p:txBody>
        </p:sp>
        <p:sp>
          <p:nvSpPr>
            <p:cNvPr id="176200" name="Rectangle 69"/>
            <p:cNvSpPr>
              <a:spLocks noChangeArrowheads="1"/>
            </p:cNvSpPr>
            <p:nvPr/>
          </p:nvSpPr>
          <p:spPr bwMode="auto">
            <a:xfrm>
              <a:off x="4713" y="491"/>
              <a:ext cx="40" cy="87"/>
            </a:xfrm>
            <a:prstGeom prst="rect">
              <a:avLst/>
            </a:prstGeom>
            <a:noFill/>
            <a:ln w="9525">
              <a:noFill/>
              <a:miter lim="800000"/>
              <a:headEnd/>
              <a:tailEnd/>
            </a:ln>
          </p:spPr>
          <p:txBody>
            <a:bodyPr wrap="none" lIns="0" tIns="0" rIns="0" bIns="0">
              <a:spAutoFit/>
            </a:bodyPr>
            <a:lstStyle/>
            <a:p>
              <a:r>
                <a:rPr lang="en-GB" sz="900">
                  <a:solidFill>
                    <a:srgbClr val="000000"/>
                  </a:solidFill>
                  <a:latin typeface="Arial" pitchFamily="34" charset="0"/>
                </a:rPr>
                <a:t>e</a:t>
              </a:r>
              <a:endParaRPr lang="en-GB">
                <a:latin typeface="Times New Roman" pitchFamily="18" charset="0"/>
              </a:endParaRPr>
            </a:p>
          </p:txBody>
        </p:sp>
        <p:sp>
          <p:nvSpPr>
            <p:cNvPr id="176201" name="Rectangle 70"/>
            <p:cNvSpPr>
              <a:spLocks noChangeArrowheads="1"/>
            </p:cNvSpPr>
            <p:nvPr/>
          </p:nvSpPr>
          <p:spPr bwMode="auto">
            <a:xfrm>
              <a:off x="4754" y="491"/>
              <a:ext cx="20" cy="87"/>
            </a:xfrm>
            <a:prstGeom prst="rect">
              <a:avLst/>
            </a:prstGeom>
            <a:noFill/>
            <a:ln w="9525">
              <a:noFill/>
              <a:miter lim="800000"/>
              <a:headEnd/>
              <a:tailEnd/>
            </a:ln>
          </p:spPr>
          <p:txBody>
            <a:bodyPr wrap="none" lIns="0" tIns="0" rIns="0" bIns="0">
              <a:spAutoFit/>
            </a:bodyPr>
            <a:lstStyle/>
            <a:p>
              <a:r>
                <a:rPr lang="en-GB" sz="900">
                  <a:solidFill>
                    <a:srgbClr val="000000"/>
                  </a:solidFill>
                  <a:latin typeface="Arial" pitchFamily="34" charset="0"/>
                </a:rPr>
                <a:t>t</a:t>
              </a:r>
              <a:endParaRPr lang="en-GB">
                <a:latin typeface="Times New Roman" pitchFamily="18" charset="0"/>
              </a:endParaRPr>
            </a:p>
          </p:txBody>
        </p:sp>
        <p:sp>
          <p:nvSpPr>
            <p:cNvPr id="176202" name="Rectangle 71"/>
            <p:cNvSpPr>
              <a:spLocks noChangeArrowheads="1"/>
            </p:cNvSpPr>
            <p:nvPr/>
          </p:nvSpPr>
          <p:spPr bwMode="auto">
            <a:xfrm>
              <a:off x="3408" y="1265"/>
              <a:ext cx="65" cy="116"/>
            </a:xfrm>
            <a:prstGeom prst="rect">
              <a:avLst/>
            </a:prstGeom>
            <a:noFill/>
            <a:ln w="9525">
              <a:noFill/>
              <a:miter lim="800000"/>
              <a:headEnd/>
              <a:tailEnd/>
            </a:ln>
          </p:spPr>
          <p:txBody>
            <a:bodyPr wrap="none" lIns="0" tIns="0" rIns="0" bIns="0">
              <a:spAutoFit/>
            </a:bodyPr>
            <a:lstStyle/>
            <a:p>
              <a:r>
                <a:rPr lang="en-GB" sz="1200">
                  <a:solidFill>
                    <a:srgbClr val="000000"/>
                  </a:solidFill>
                  <a:latin typeface="Arial" pitchFamily="34" charset="0"/>
                </a:rPr>
                <a:t>V</a:t>
              </a:r>
              <a:endParaRPr lang="en-GB">
                <a:latin typeface="Times New Roman" pitchFamily="18" charset="0"/>
              </a:endParaRPr>
            </a:p>
          </p:txBody>
        </p:sp>
        <p:sp>
          <p:nvSpPr>
            <p:cNvPr id="176203" name="Rectangle 72"/>
            <p:cNvSpPr>
              <a:spLocks noChangeArrowheads="1"/>
            </p:cNvSpPr>
            <p:nvPr/>
          </p:nvSpPr>
          <p:spPr bwMode="auto">
            <a:xfrm>
              <a:off x="3475" y="1265"/>
              <a:ext cx="54" cy="116"/>
            </a:xfrm>
            <a:prstGeom prst="rect">
              <a:avLst/>
            </a:prstGeom>
            <a:noFill/>
            <a:ln w="9525">
              <a:noFill/>
              <a:miter lim="800000"/>
              <a:headEnd/>
              <a:tailEnd/>
            </a:ln>
          </p:spPr>
          <p:txBody>
            <a:bodyPr wrap="none" lIns="0" tIns="0" rIns="0" bIns="0">
              <a:spAutoFit/>
            </a:bodyPr>
            <a:lstStyle/>
            <a:p>
              <a:r>
                <a:rPr lang="en-GB" sz="1200">
                  <a:solidFill>
                    <a:srgbClr val="000000"/>
                  </a:solidFill>
                  <a:latin typeface="Arial" pitchFamily="34" charset="0"/>
                </a:rPr>
                <a:t>a</a:t>
              </a:r>
              <a:endParaRPr lang="en-GB">
                <a:latin typeface="Times New Roman" pitchFamily="18" charset="0"/>
              </a:endParaRPr>
            </a:p>
          </p:txBody>
        </p:sp>
        <p:sp>
          <p:nvSpPr>
            <p:cNvPr id="176204" name="Rectangle 73"/>
            <p:cNvSpPr>
              <a:spLocks noChangeArrowheads="1"/>
            </p:cNvSpPr>
            <p:nvPr/>
          </p:nvSpPr>
          <p:spPr bwMode="auto">
            <a:xfrm>
              <a:off x="3528" y="1265"/>
              <a:ext cx="21" cy="116"/>
            </a:xfrm>
            <a:prstGeom prst="rect">
              <a:avLst/>
            </a:prstGeom>
            <a:noFill/>
            <a:ln w="9525">
              <a:noFill/>
              <a:miter lim="800000"/>
              <a:headEnd/>
              <a:tailEnd/>
            </a:ln>
          </p:spPr>
          <p:txBody>
            <a:bodyPr wrap="none" lIns="0" tIns="0" rIns="0" bIns="0">
              <a:spAutoFit/>
            </a:bodyPr>
            <a:lstStyle/>
            <a:p>
              <a:r>
                <a:rPr lang="en-GB" sz="1200">
                  <a:solidFill>
                    <a:srgbClr val="000000"/>
                  </a:solidFill>
                  <a:latin typeface="Arial" pitchFamily="34" charset="0"/>
                </a:rPr>
                <a:t>l</a:t>
              </a:r>
              <a:endParaRPr lang="en-GB">
                <a:latin typeface="Times New Roman" pitchFamily="18" charset="0"/>
              </a:endParaRPr>
            </a:p>
          </p:txBody>
        </p:sp>
        <p:sp>
          <p:nvSpPr>
            <p:cNvPr id="176205" name="Rectangle 74"/>
            <p:cNvSpPr>
              <a:spLocks noChangeArrowheads="1"/>
            </p:cNvSpPr>
            <p:nvPr/>
          </p:nvSpPr>
          <p:spPr bwMode="auto">
            <a:xfrm>
              <a:off x="3551" y="1265"/>
              <a:ext cx="21" cy="116"/>
            </a:xfrm>
            <a:prstGeom prst="rect">
              <a:avLst/>
            </a:prstGeom>
            <a:noFill/>
            <a:ln w="9525">
              <a:noFill/>
              <a:miter lim="800000"/>
              <a:headEnd/>
              <a:tailEnd/>
            </a:ln>
          </p:spPr>
          <p:txBody>
            <a:bodyPr wrap="none" lIns="0" tIns="0" rIns="0" bIns="0">
              <a:spAutoFit/>
            </a:bodyPr>
            <a:lstStyle/>
            <a:p>
              <a:r>
                <a:rPr lang="en-GB" sz="1200">
                  <a:solidFill>
                    <a:srgbClr val="000000"/>
                  </a:solidFill>
                  <a:latin typeface="Arial" pitchFamily="34" charset="0"/>
                </a:rPr>
                <a:t>i</a:t>
              </a:r>
              <a:endParaRPr lang="en-GB">
                <a:latin typeface="Times New Roman" pitchFamily="18" charset="0"/>
              </a:endParaRPr>
            </a:p>
          </p:txBody>
        </p:sp>
        <p:sp>
          <p:nvSpPr>
            <p:cNvPr id="176206" name="Rectangle 75"/>
            <p:cNvSpPr>
              <a:spLocks noChangeArrowheads="1"/>
            </p:cNvSpPr>
            <p:nvPr/>
          </p:nvSpPr>
          <p:spPr bwMode="auto">
            <a:xfrm>
              <a:off x="3572" y="1265"/>
              <a:ext cx="54" cy="116"/>
            </a:xfrm>
            <a:prstGeom prst="rect">
              <a:avLst/>
            </a:prstGeom>
            <a:noFill/>
            <a:ln w="9525">
              <a:noFill/>
              <a:miter lim="800000"/>
              <a:headEnd/>
              <a:tailEnd/>
            </a:ln>
          </p:spPr>
          <p:txBody>
            <a:bodyPr wrap="none" lIns="0" tIns="0" rIns="0" bIns="0">
              <a:spAutoFit/>
            </a:bodyPr>
            <a:lstStyle/>
            <a:p>
              <a:r>
                <a:rPr lang="en-GB" sz="1200">
                  <a:solidFill>
                    <a:srgbClr val="000000"/>
                  </a:solidFill>
                  <a:latin typeface="Arial" pitchFamily="34" charset="0"/>
                </a:rPr>
                <a:t>d</a:t>
              </a:r>
              <a:endParaRPr lang="en-GB">
                <a:latin typeface="Times New Roman" pitchFamily="18" charset="0"/>
              </a:endParaRPr>
            </a:p>
          </p:txBody>
        </p:sp>
        <p:sp>
          <p:nvSpPr>
            <p:cNvPr id="176207" name="Rectangle 76"/>
            <p:cNvSpPr>
              <a:spLocks noChangeArrowheads="1"/>
            </p:cNvSpPr>
            <p:nvPr/>
          </p:nvSpPr>
          <p:spPr bwMode="auto">
            <a:xfrm>
              <a:off x="3698" y="1265"/>
              <a:ext cx="60" cy="116"/>
            </a:xfrm>
            <a:prstGeom prst="rect">
              <a:avLst/>
            </a:prstGeom>
            <a:noFill/>
            <a:ln w="9525">
              <a:noFill/>
              <a:miter lim="800000"/>
              <a:headEnd/>
              <a:tailEnd/>
            </a:ln>
          </p:spPr>
          <p:txBody>
            <a:bodyPr wrap="none" lIns="0" tIns="0" rIns="0" bIns="0">
              <a:spAutoFit/>
            </a:bodyPr>
            <a:lstStyle/>
            <a:p>
              <a:r>
                <a:rPr lang="en-GB" sz="1200">
                  <a:solidFill>
                    <a:srgbClr val="000000"/>
                  </a:solidFill>
                  <a:latin typeface="Arial" pitchFamily="34" charset="0"/>
                </a:rPr>
                <a:t>T</a:t>
              </a:r>
              <a:endParaRPr lang="en-GB">
                <a:latin typeface="Times New Roman" pitchFamily="18" charset="0"/>
              </a:endParaRPr>
            </a:p>
          </p:txBody>
        </p:sp>
        <p:sp>
          <p:nvSpPr>
            <p:cNvPr id="176208" name="Rectangle 77"/>
            <p:cNvSpPr>
              <a:spLocks noChangeArrowheads="1"/>
            </p:cNvSpPr>
            <p:nvPr/>
          </p:nvSpPr>
          <p:spPr bwMode="auto">
            <a:xfrm>
              <a:off x="3759" y="1265"/>
              <a:ext cx="54" cy="116"/>
            </a:xfrm>
            <a:prstGeom prst="rect">
              <a:avLst/>
            </a:prstGeom>
            <a:noFill/>
            <a:ln w="9525">
              <a:noFill/>
              <a:miter lim="800000"/>
              <a:headEnd/>
              <a:tailEnd/>
            </a:ln>
          </p:spPr>
          <p:txBody>
            <a:bodyPr wrap="none" lIns="0" tIns="0" rIns="0" bIns="0">
              <a:spAutoFit/>
            </a:bodyPr>
            <a:lstStyle/>
            <a:p>
              <a:r>
                <a:rPr lang="en-GB" sz="1200">
                  <a:solidFill>
                    <a:srgbClr val="000000"/>
                  </a:solidFill>
                  <a:latin typeface="Arial" pitchFamily="34" charset="0"/>
                </a:rPr>
                <a:t>a</a:t>
              </a:r>
              <a:endParaRPr lang="en-GB">
                <a:latin typeface="Times New Roman" pitchFamily="18" charset="0"/>
              </a:endParaRPr>
            </a:p>
          </p:txBody>
        </p:sp>
        <p:sp>
          <p:nvSpPr>
            <p:cNvPr id="176209" name="Rectangle 78"/>
            <p:cNvSpPr>
              <a:spLocks noChangeArrowheads="1"/>
            </p:cNvSpPr>
            <p:nvPr/>
          </p:nvSpPr>
          <p:spPr bwMode="auto">
            <a:xfrm>
              <a:off x="3812" y="1265"/>
              <a:ext cx="54" cy="116"/>
            </a:xfrm>
            <a:prstGeom prst="rect">
              <a:avLst/>
            </a:prstGeom>
            <a:noFill/>
            <a:ln w="9525">
              <a:noFill/>
              <a:miter lim="800000"/>
              <a:headEnd/>
              <a:tailEnd/>
            </a:ln>
          </p:spPr>
          <p:txBody>
            <a:bodyPr wrap="none" lIns="0" tIns="0" rIns="0" bIns="0">
              <a:spAutoFit/>
            </a:bodyPr>
            <a:lstStyle/>
            <a:p>
              <a:r>
                <a:rPr lang="en-GB" sz="1200">
                  <a:solidFill>
                    <a:srgbClr val="000000"/>
                  </a:solidFill>
                  <a:latin typeface="Arial" pitchFamily="34" charset="0"/>
                </a:rPr>
                <a:t>g</a:t>
              </a:r>
              <a:endParaRPr lang="en-GB">
                <a:latin typeface="Times New Roman" pitchFamily="18" charset="0"/>
              </a:endParaRPr>
            </a:p>
          </p:txBody>
        </p:sp>
        <p:sp>
          <p:nvSpPr>
            <p:cNvPr id="176210" name="Rectangle 79"/>
            <p:cNvSpPr>
              <a:spLocks noChangeArrowheads="1"/>
            </p:cNvSpPr>
            <p:nvPr/>
          </p:nvSpPr>
          <p:spPr bwMode="auto">
            <a:xfrm>
              <a:off x="4315" y="1265"/>
              <a:ext cx="70" cy="116"/>
            </a:xfrm>
            <a:prstGeom prst="rect">
              <a:avLst/>
            </a:prstGeom>
            <a:noFill/>
            <a:ln w="9525">
              <a:noFill/>
              <a:miter lim="800000"/>
              <a:headEnd/>
              <a:tailEnd/>
            </a:ln>
          </p:spPr>
          <p:txBody>
            <a:bodyPr wrap="none" lIns="0" tIns="0" rIns="0" bIns="0">
              <a:spAutoFit/>
            </a:bodyPr>
            <a:lstStyle/>
            <a:p>
              <a:r>
                <a:rPr lang="en-GB" sz="1200">
                  <a:solidFill>
                    <a:srgbClr val="000000"/>
                  </a:solidFill>
                  <a:latin typeface="Arial" pitchFamily="34" charset="0"/>
                </a:rPr>
                <a:t>D</a:t>
              </a:r>
              <a:endParaRPr lang="en-GB">
                <a:latin typeface="Times New Roman" pitchFamily="18" charset="0"/>
              </a:endParaRPr>
            </a:p>
          </p:txBody>
        </p:sp>
        <p:sp>
          <p:nvSpPr>
            <p:cNvPr id="176211" name="Rectangle 80"/>
            <p:cNvSpPr>
              <a:spLocks noChangeArrowheads="1"/>
            </p:cNvSpPr>
            <p:nvPr/>
          </p:nvSpPr>
          <p:spPr bwMode="auto">
            <a:xfrm>
              <a:off x="4385" y="1265"/>
              <a:ext cx="54" cy="116"/>
            </a:xfrm>
            <a:prstGeom prst="rect">
              <a:avLst/>
            </a:prstGeom>
            <a:noFill/>
            <a:ln w="9525">
              <a:noFill/>
              <a:miter lim="800000"/>
              <a:headEnd/>
              <a:tailEnd/>
            </a:ln>
          </p:spPr>
          <p:txBody>
            <a:bodyPr wrap="none" lIns="0" tIns="0" rIns="0" bIns="0">
              <a:spAutoFit/>
            </a:bodyPr>
            <a:lstStyle/>
            <a:p>
              <a:r>
                <a:rPr lang="en-GB" sz="1200">
                  <a:solidFill>
                    <a:srgbClr val="000000"/>
                  </a:solidFill>
                  <a:latin typeface="Arial" pitchFamily="34" charset="0"/>
                </a:rPr>
                <a:t>a</a:t>
              </a:r>
              <a:endParaRPr lang="en-GB">
                <a:latin typeface="Times New Roman" pitchFamily="18" charset="0"/>
              </a:endParaRPr>
            </a:p>
          </p:txBody>
        </p:sp>
        <p:sp>
          <p:nvSpPr>
            <p:cNvPr id="176212" name="Rectangle 81"/>
            <p:cNvSpPr>
              <a:spLocks noChangeArrowheads="1"/>
            </p:cNvSpPr>
            <p:nvPr/>
          </p:nvSpPr>
          <p:spPr bwMode="auto">
            <a:xfrm>
              <a:off x="4441" y="1265"/>
              <a:ext cx="27" cy="116"/>
            </a:xfrm>
            <a:prstGeom prst="rect">
              <a:avLst/>
            </a:prstGeom>
            <a:noFill/>
            <a:ln w="9525">
              <a:noFill/>
              <a:miter lim="800000"/>
              <a:headEnd/>
              <a:tailEnd/>
            </a:ln>
          </p:spPr>
          <p:txBody>
            <a:bodyPr wrap="none" lIns="0" tIns="0" rIns="0" bIns="0">
              <a:spAutoFit/>
            </a:bodyPr>
            <a:lstStyle/>
            <a:p>
              <a:r>
                <a:rPr lang="en-GB" sz="1200">
                  <a:solidFill>
                    <a:srgbClr val="000000"/>
                  </a:solidFill>
                  <a:latin typeface="Arial" pitchFamily="34" charset="0"/>
                </a:rPr>
                <a:t>t</a:t>
              </a:r>
              <a:endParaRPr lang="en-GB">
                <a:latin typeface="Times New Roman" pitchFamily="18" charset="0"/>
              </a:endParaRPr>
            </a:p>
          </p:txBody>
        </p:sp>
        <p:sp>
          <p:nvSpPr>
            <p:cNvPr id="176213" name="Rectangle 82"/>
            <p:cNvSpPr>
              <a:spLocks noChangeArrowheads="1"/>
            </p:cNvSpPr>
            <p:nvPr/>
          </p:nvSpPr>
          <p:spPr bwMode="auto">
            <a:xfrm>
              <a:off x="4467" y="1265"/>
              <a:ext cx="54" cy="116"/>
            </a:xfrm>
            <a:prstGeom prst="rect">
              <a:avLst/>
            </a:prstGeom>
            <a:noFill/>
            <a:ln w="9525">
              <a:noFill/>
              <a:miter lim="800000"/>
              <a:headEnd/>
              <a:tailEnd/>
            </a:ln>
          </p:spPr>
          <p:txBody>
            <a:bodyPr wrap="none" lIns="0" tIns="0" rIns="0" bIns="0">
              <a:spAutoFit/>
            </a:bodyPr>
            <a:lstStyle/>
            <a:p>
              <a:r>
                <a:rPr lang="en-GB" sz="1200">
                  <a:solidFill>
                    <a:srgbClr val="000000"/>
                  </a:solidFill>
                  <a:latin typeface="Arial" pitchFamily="34" charset="0"/>
                </a:rPr>
                <a:t>a</a:t>
              </a:r>
              <a:endParaRPr lang="en-GB">
                <a:latin typeface="Times New Roman" pitchFamily="18" charset="0"/>
              </a:endParaRPr>
            </a:p>
          </p:txBody>
        </p:sp>
        <p:sp>
          <p:nvSpPr>
            <p:cNvPr id="176214" name="Freeform 83"/>
            <p:cNvSpPr>
              <a:spLocks/>
            </p:cNvSpPr>
            <p:nvPr/>
          </p:nvSpPr>
          <p:spPr bwMode="auto">
            <a:xfrm>
              <a:off x="3490" y="2046"/>
              <a:ext cx="50" cy="50"/>
            </a:xfrm>
            <a:custGeom>
              <a:avLst/>
              <a:gdLst>
                <a:gd name="T0" fmla="*/ 23 w 50"/>
                <a:gd name="T1" fmla="*/ 50 h 50"/>
                <a:gd name="T2" fmla="*/ 29 w 50"/>
                <a:gd name="T3" fmla="*/ 50 h 50"/>
                <a:gd name="T4" fmla="*/ 32 w 50"/>
                <a:gd name="T5" fmla="*/ 50 h 50"/>
                <a:gd name="T6" fmla="*/ 35 w 50"/>
                <a:gd name="T7" fmla="*/ 47 h 50"/>
                <a:gd name="T8" fmla="*/ 38 w 50"/>
                <a:gd name="T9" fmla="*/ 44 h 50"/>
                <a:gd name="T10" fmla="*/ 41 w 50"/>
                <a:gd name="T11" fmla="*/ 44 h 50"/>
                <a:gd name="T12" fmla="*/ 44 w 50"/>
                <a:gd name="T13" fmla="*/ 41 h 50"/>
                <a:gd name="T14" fmla="*/ 47 w 50"/>
                <a:gd name="T15" fmla="*/ 36 h 50"/>
                <a:gd name="T16" fmla="*/ 47 w 50"/>
                <a:gd name="T17" fmla="*/ 33 h 50"/>
                <a:gd name="T18" fmla="*/ 50 w 50"/>
                <a:gd name="T19" fmla="*/ 30 h 50"/>
                <a:gd name="T20" fmla="*/ 50 w 50"/>
                <a:gd name="T21" fmla="*/ 27 h 50"/>
                <a:gd name="T22" fmla="*/ 50 w 50"/>
                <a:gd name="T23" fmla="*/ 21 h 50"/>
                <a:gd name="T24" fmla="*/ 47 w 50"/>
                <a:gd name="T25" fmla="*/ 18 h 50"/>
                <a:gd name="T26" fmla="*/ 47 w 50"/>
                <a:gd name="T27" fmla="*/ 15 h 50"/>
                <a:gd name="T28" fmla="*/ 44 w 50"/>
                <a:gd name="T29" fmla="*/ 12 h 50"/>
                <a:gd name="T30" fmla="*/ 41 w 50"/>
                <a:gd name="T31" fmla="*/ 9 h 50"/>
                <a:gd name="T32" fmla="*/ 38 w 50"/>
                <a:gd name="T33" fmla="*/ 6 h 50"/>
                <a:gd name="T34" fmla="*/ 35 w 50"/>
                <a:gd name="T35" fmla="*/ 3 h 50"/>
                <a:gd name="T36" fmla="*/ 32 w 50"/>
                <a:gd name="T37" fmla="*/ 3 h 50"/>
                <a:gd name="T38" fmla="*/ 29 w 50"/>
                <a:gd name="T39" fmla="*/ 0 h 50"/>
                <a:gd name="T40" fmla="*/ 23 w 50"/>
                <a:gd name="T41" fmla="*/ 0 h 50"/>
                <a:gd name="T42" fmla="*/ 20 w 50"/>
                <a:gd name="T43" fmla="*/ 0 h 50"/>
                <a:gd name="T44" fmla="*/ 18 w 50"/>
                <a:gd name="T45" fmla="*/ 3 h 50"/>
                <a:gd name="T46" fmla="*/ 15 w 50"/>
                <a:gd name="T47" fmla="*/ 3 h 50"/>
                <a:gd name="T48" fmla="*/ 9 w 50"/>
                <a:gd name="T49" fmla="*/ 6 h 50"/>
                <a:gd name="T50" fmla="*/ 9 w 50"/>
                <a:gd name="T51" fmla="*/ 9 h 50"/>
                <a:gd name="T52" fmla="*/ 6 w 50"/>
                <a:gd name="T53" fmla="*/ 12 h 50"/>
                <a:gd name="T54" fmla="*/ 3 w 50"/>
                <a:gd name="T55" fmla="*/ 15 h 50"/>
                <a:gd name="T56" fmla="*/ 0 w 50"/>
                <a:gd name="T57" fmla="*/ 18 h 50"/>
                <a:gd name="T58" fmla="*/ 0 w 50"/>
                <a:gd name="T59" fmla="*/ 21 h 50"/>
                <a:gd name="T60" fmla="*/ 0 w 50"/>
                <a:gd name="T61" fmla="*/ 27 h 50"/>
                <a:gd name="T62" fmla="*/ 0 w 50"/>
                <a:gd name="T63" fmla="*/ 30 h 50"/>
                <a:gd name="T64" fmla="*/ 0 w 50"/>
                <a:gd name="T65" fmla="*/ 33 h 50"/>
                <a:gd name="T66" fmla="*/ 3 w 50"/>
                <a:gd name="T67" fmla="*/ 36 h 50"/>
                <a:gd name="T68" fmla="*/ 6 w 50"/>
                <a:gd name="T69" fmla="*/ 41 h 50"/>
                <a:gd name="T70" fmla="*/ 9 w 50"/>
                <a:gd name="T71" fmla="*/ 44 h 50"/>
                <a:gd name="T72" fmla="*/ 9 w 50"/>
                <a:gd name="T73" fmla="*/ 44 h 50"/>
                <a:gd name="T74" fmla="*/ 15 w 50"/>
                <a:gd name="T75" fmla="*/ 47 h 50"/>
                <a:gd name="T76" fmla="*/ 18 w 50"/>
                <a:gd name="T77" fmla="*/ 50 h 50"/>
                <a:gd name="T78" fmla="*/ 20 w 50"/>
                <a:gd name="T79" fmla="*/ 50 h 50"/>
                <a:gd name="T80" fmla="*/ 23 w 50"/>
                <a:gd name="T81" fmla="*/ 50 h 50"/>
                <a:gd name="T82" fmla="*/ 23 w 50"/>
                <a:gd name="T83" fmla="*/ 50 h 5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50"/>
                <a:gd name="T127" fmla="*/ 0 h 50"/>
                <a:gd name="T128" fmla="*/ 50 w 50"/>
                <a:gd name="T129" fmla="*/ 50 h 50"/>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50" h="50">
                  <a:moveTo>
                    <a:pt x="23" y="50"/>
                  </a:moveTo>
                  <a:lnTo>
                    <a:pt x="29" y="50"/>
                  </a:lnTo>
                  <a:lnTo>
                    <a:pt x="32" y="50"/>
                  </a:lnTo>
                  <a:lnTo>
                    <a:pt x="35" y="47"/>
                  </a:lnTo>
                  <a:lnTo>
                    <a:pt x="38" y="44"/>
                  </a:lnTo>
                  <a:lnTo>
                    <a:pt x="41" y="44"/>
                  </a:lnTo>
                  <a:lnTo>
                    <a:pt x="44" y="41"/>
                  </a:lnTo>
                  <a:lnTo>
                    <a:pt x="47" y="36"/>
                  </a:lnTo>
                  <a:lnTo>
                    <a:pt x="47" y="33"/>
                  </a:lnTo>
                  <a:lnTo>
                    <a:pt x="50" y="30"/>
                  </a:lnTo>
                  <a:lnTo>
                    <a:pt x="50" y="27"/>
                  </a:lnTo>
                  <a:lnTo>
                    <a:pt x="50" y="21"/>
                  </a:lnTo>
                  <a:lnTo>
                    <a:pt x="47" y="18"/>
                  </a:lnTo>
                  <a:lnTo>
                    <a:pt x="47" y="15"/>
                  </a:lnTo>
                  <a:lnTo>
                    <a:pt x="44" y="12"/>
                  </a:lnTo>
                  <a:lnTo>
                    <a:pt x="41" y="9"/>
                  </a:lnTo>
                  <a:lnTo>
                    <a:pt x="38" y="6"/>
                  </a:lnTo>
                  <a:lnTo>
                    <a:pt x="35" y="3"/>
                  </a:lnTo>
                  <a:lnTo>
                    <a:pt x="32" y="3"/>
                  </a:lnTo>
                  <a:lnTo>
                    <a:pt x="29" y="0"/>
                  </a:lnTo>
                  <a:lnTo>
                    <a:pt x="23" y="0"/>
                  </a:lnTo>
                  <a:lnTo>
                    <a:pt x="20" y="0"/>
                  </a:lnTo>
                  <a:lnTo>
                    <a:pt x="18" y="3"/>
                  </a:lnTo>
                  <a:lnTo>
                    <a:pt x="15" y="3"/>
                  </a:lnTo>
                  <a:lnTo>
                    <a:pt x="9" y="6"/>
                  </a:lnTo>
                  <a:lnTo>
                    <a:pt x="9" y="9"/>
                  </a:lnTo>
                  <a:lnTo>
                    <a:pt x="6" y="12"/>
                  </a:lnTo>
                  <a:lnTo>
                    <a:pt x="3" y="15"/>
                  </a:lnTo>
                  <a:lnTo>
                    <a:pt x="0" y="18"/>
                  </a:lnTo>
                  <a:lnTo>
                    <a:pt x="0" y="21"/>
                  </a:lnTo>
                  <a:lnTo>
                    <a:pt x="0" y="27"/>
                  </a:lnTo>
                  <a:lnTo>
                    <a:pt x="0" y="30"/>
                  </a:lnTo>
                  <a:lnTo>
                    <a:pt x="0" y="33"/>
                  </a:lnTo>
                  <a:lnTo>
                    <a:pt x="3" y="36"/>
                  </a:lnTo>
                  <a:lnTo>
                    <a:pt x="6" y="41"/>
                  </a:lnTo>
                  <a:lnTo>
                    <a:pt x="9" y="44"/>
                  </a:lnTo>
                  <a:lnTo>
                    <a:pt x="15" y="47"/>
                  </a:lnTo>
                  <a:lnTo>
                    <a:pt x="18" y="50"/>
                  </a:lnTo>
                  <a:lnTo>
                    <a:pt x="20" y="50"/>
                  </a:lnTo>
                  <a:lnTo>
                    <a:pt x="23" y="50"/>
                  </a:lnTo>
                  <a:close/>
                </a:path>
              </a:pathLst>
            </a:custGeom>
            <a:solidFill>
              <a:srgbClr val="000000"/>
            </a:solidFill>
            <a:ln w="9525">
              <a:noFill/>
              <a:round/>
              <a:headEnd/>
              <a:tailEnd/>
            </a:ln>
          </p:spPr>
          <p:txBody>
            <a:bodyPr/>
            <a:lstStyle/>
            <a:p>
              <a:endParaRPr lang="en-US"/>
            </a:p>
          </p:txBody>
        </p:sp>
        <p:sp>
          <p:nvSpPr>
            <p:cNvPr id="176215" name="Freeform 84"/>
            <p:cNvSpPr>
              <a:spLocks/>
            </p:cNvSpPr>
            <p:nvPr/>
          </p:nvSpPr>
          <p:spPr bwMode="auto">
            <a:xfrm>
              <a:off x="4379" y="2046"/>
              <a:ext cx="50" cy="50"/>
            </a:xfrm>
            <a:custGeom>
              <a:avLst/>
              <a:gdLst>
                <a:gd name="T0" fmla="*/ 24 w 50"/>
                <a:gd name="T1" fmla="*/ 50 h 50"/>
                <a:gd name="T2" fmla="*/ 30 w 50"/>
                <a:gd name="T3" fmla="*/ 50 h 50"/>
                <a:gd name="T4" fmla="*/ 32 w 50"/>
                <a:gd name="T5" fmla="*/ 50 h 50"/>
                <a:gd name="T6" fmla="*/ 35 w 50"/>
                <a:gd name="T7" fmla="*/ 47 h 50"/>
                <a:gd name="T8" fmla="*/ 38 w 50"/>
                <a:gd name="T9" fmla="*/ 44 h 50"/>
                <a:gd name="T10" fmla="*/ 41 w 50"/>
                <a:gd name="T11" fmla="*/ 44 h 50"/>
                <a:gd name="T12" fmla="*/ 44 w 50"/>
                <a:gd name="T13" fmla="*/ 41 h 50"/>
                <a:gd name="T14" fmla="*/ 47 w 50"/>
                <a:gd name="T15" fmla="*/ 36 h 50"/>
                <a:gd name="T16" fmla="*/ 47 w 50"/>
                <a:gd name="T17" fmla="*/ 33 h 50"/>
                <a:gd name="T18" fmla="*/ 50 w 50"/>
                <a:gd name="T19" fmla="*/ 30 h 50"/>
                <a:gd name="T20" fmla="*/ 50 w 50"/>
                <a:gd name="T21" fmla="*/ 27 h 50"/>
                <a:gd name="T22" fmla="*/ 50 w 50"/>
                <a:gd name="T23" fmla="*/ 21 h 50"/>
                <a:gd name="T24" fmla="*/ 47 w 50"/>
                <a:gd name="T25" fmla="*/ 18 h 50"/>
                <a:gd name="T26" fmla="*/ 47 w 50"/>
                <a:gd name="T27" fmla="*/ 15 h 50"/>
                <a:gd name="T28" fmla="*/ 44 w 50"/>
                <a:gd name="T29" fmla="*/ 12 h 50"/>
                <a:gd name="T30" fmla="*/ 41 w 50"/>
                <a:gd name="T31" fmla="*/ 9 h 50"/>
                <a:gd name="T32" fmla="*/ 38 w 50"/>
                <a:gd name="T33" fmla="*/ 6 h 50"/>
                <a:gd name="T34" fmla="*/ 35 w 50"/>
                <a:gd name="T35" fmla="*/ 3 h 50"/>
                <a:gd name="T36" fmla="*/ 32 w 50"/>
                <a:gd name="T37" fmla="*/ 3 h 50"/>
                <a:gd name="T38" fmla="*/ 30 w 50"/>
                <a:gd name="T39" fmla="*/ 0 h 50"/>
                <a:gd name="T40" fmla="*/ 27 w 50"/>
                <a:gd name="T41" fmla="*/ 0 h 50"/>
                <a:gd name="T42" fmla="*/ 21 w 50"/>
                <a:gd name="T43" fmla="*/ 0 h 50"/>
                <a:gd name="T44" fmla="*/ 18 w 50"/>
                <a:gd name="T45" fmla="*/ 3 h 50"/>
                <a:gd name="T46" fmla="*/ 15 w 50"/>
                <a:gd name="T47" fmla="*/ 3 h 50"/>
                <a:gd name="T48" fmla="*/ 12 w 50"/>
                <a:gd name="T49" fmla="*/ 6 h 50"/>
                <a:gd name="T50" fmla="*/ 9 w 50"/>
                <a:gd name="T51" fmla="*/ 9 h 50"/>
                <a:gd name="T52" fmla="*/ 6 w 50"/>
                <a:gd name="T53" fmla="*/ 12 h 50"/>
                <a:gd name="T54" fmla="*/ 3 w 50"/>
                <a:gd name="T55" fmla="*/ 15 h 50"/>
                <a:gd name="T56" fmla="*/ 3 w 50"/>
                <a:gd name="T57" fmla="*/ 18 h 50"/>
                <a:gd name="T58" fmla="*/ 0 w 50"/>
                <a:gd name="T59" fmla="*/ 21 h 50"/>
                <a:gd name="T60" fmla="*/ 0 w 50"/>
                <a:gd name="T61" fmla="*/ 27 h 50"/>
                <a:gd name="T62" fmla="*/ 0 w 50"/>
                <a:gd name="T63" fmla="*/ 30 h 50"/>
                <a:gd name="T64" fmla="*/ 3 w 50"/>
                <a:gd name="T65" fmla="*/ 33 h 50"/>
                <a:gd name="T66" fmla="*/ 3 w 50"/>
                <a:gd name="T67" fmla="*/ 36 h 50"/>
                <a:gd name="T68" fmla="*/ 6 w 50"/>
                <a:gd name="T69" fmla="*/ 41 h 50"/>
                <a:gd name="T70" fmla="*/ 9 w 50"/>
                <a:gd name="T71" fmla="*/ 44 h 50"/>
                <a:gd name="T72" fmla="*/ 12 w 50"/>
                <a:gd name="T73" fmla="*/ 44 h 50"/>
                <a:gd name="T74" fmla="*/ 15 w 50"/>
                <a:gd name="T75" fmla="*/ 47 h 50"/>
                <a:gd name="T76" fmla="*/ 18 w 50"/>
                <a:gd name="T77" fmla="*/ 50 h 50"/>
                <a:gd name="T78" fmla="*/ 21 w 50"/>
                <a:gd name="T79" fmla="*/ 50 h 50"/>
                <a:gd name="T80" fmla="*/ 27 w 50"/>
                <a:gd name="T81" fmla="*/ 50 h 50"/>
                <a:gd name="T82" fmla="*/ 27 w 50"/>
                <a:gd name="T83" fmla="*/ 50 h 50"/>
                <a:gd name="T84" fmla="*/ 24 w 50"/>
                <a:gd name="T85" fmla="*/ 50 h 5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50"/>
                <a:gd name="T130" fmla="*/ 0 h 50"/>
                <a:gd name="T131" fmla="*/ 50 w 50"/>
                <a:gd name="T132" fmla="*/ 50 h 50"/>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50" h="50">
                  <a:moveTo>
                    <a:pt x="24" y="50"/>
                  </a:moveTo>
                  <a:lnTo>
                    <a:pt x="30" y="50"/>
                  </a:lnTo>
                  <a:lnTo>
                    <a:pt x="32" y="50"/>
                  </a:lnTo>
                  <a:lnTo>
                    <a:pt x="35" y="47"/>
                  </a:lnTo>
                  <a:lnTo>
                    <a:pt x="38" y="44"/>
                  </a:lnTo>
                  <a:lnTo>
                    <a:pt x="41" y="44"/>
                  </a:lnTo>
                  <a:lnTo>
                    <a:pt x="44" y="41"/>
                  </a:lnTo>
                  <a:lnTo>
                    <a:pt x="47" y="36"/>
                  </a:lnTo>
                  <a:lnTo>
                    <a:pt x="47" y="33"/>
                  </a:lnTo>
                  <a:lnTo>
                    <a:pt x="50" y="30"/>
                  </a:lnTo>
                  <a:lnTo>
                    <a:pt x="50" y="27"/>
                  </a:lnTo>
                  <a:lnTo>
                    <a:pt x="50" y="21"/>
                  </a:lnTo>
                  <a:lnTo>
                    <a:pt x="47" y="18"/>
                  </a:lnTo>
                  <a:lnTo>
                    <a:pt x="47" y="15"/>
                  </a:lnTo>
                  <a:lnTo>
                    <a:pt x="44" y="12"/>
                  </a:lnTo>
                  <a:lnTo>
                    <a:pt x="41" y="9"/>
                  </a:lnTo>
                  <a:lnTo>
                    <a:pt x="38" y="6"/>
                  </a:lnTo>
                  <a:lnTo>
                    <a:pt x="35" y="3"/>
                  </a:lnTo>
                  <a:lnTo>
                    <a:pt x="32" y="3"/>
                  </a:lnTo>
                  <a:lnTo>
                    <a:pt x="30" y="0"/>
                  </a:lnTo>
                  <a:lnTo>
                    <a:pt x="27" y="0"/>
                  </a:lnTo>
                  <a:lnTo>
                    <a:pt x="21" y="0"/>
                  </a:lnTo>
                  <a:lnTo>
                    <a:pt x="18" y="3"/>
                  </a:lnTo>
                  <a:lnTo>
                    <a:pt x="15" y="3"/>
                  </a:lnTo>
                  <a:lnTo>
                    <a:pt x="12" y="6"/>
                  </a:lnTo>
                  <a:lnTo>
                    <a:pt x="9" y="9"/>
                  </a:lnTo>
                  <a:lnTo>
                    <a:pt x="6" y="12"/>
                  </a:lnTo>
                  <a:lnTo>
                    <a:pt x="3" y="15"/>
                  </a:lnTo>
                  <a:lnTo>
                    <a:pt x="3" y="18"/>
                  </a:lnTo>
                  <a:lnTo>
                    <a:pt x="0" y="21"/>
                  </a:lnTo>
                  <a:lnTo>
                    <a:pt x="0" y="27"/>
                  </a:lnTo>
                  <a:lnTo>
                    <a:pt x="0" y="30"/>
                  </a:lnTo>
                  <a:lnTo>
                    <a:pt x="3" y="33"/>
                  </a:lnTo>
                  <a:lnTo>
                    <a:pt x="3" y="36"/>
                  </a:lnTo>
                  <a:lnTo>
                    <a:pt x="6" y="41"/>
                  </a:lnTo>
                  <a:lnTo>
                    <a:pt x="9" y="44"/>
                  </a:lnTo>
                  <a:lnTo>
                    <a:pt x="12" y="44"/>
                  </a:lnTo>
                  <a:lnTo>
                    <a:pt x="15" y="47"/>
                  </a:lnTo>
                  <a:lnTo>
                    <a:pt x="18" y="50"/>
                  </a:lnTo>
                  <a:lnTo>
                    <a:pt x="21" y="50"/>
                  </a:lnTo>
                  <a:lnTo>
                    <a:pt x="27" y="50"/>
                  </a:lnTo>
                  <a:lnTo>
                    <a:pt x="24" y="50"/>
                  </a:lnTo>
                  <a:close/>
                </a:path>
              </a:pathLst>
            </a:custGeom>
            <a:solidFill>
              <a:srgbClr val="000000"/>
            </a:solidFill>
            <a:ln w="9525">
              <a:noFill/>
              <a:round/>
              <a:headEnd/>
              <a:tailEnd/>
            </a:ln>
          </p:spPr>
          <p:txBody>
            <a:bodyPr/>
            <a:lstStyle/>
            <a:p>
              <a:endParaRPr lang="en-US"/>
            </a:p>
          </p:txBody>
        </p:sp>
        <p:sp>
          <p:nvSpPr>
            <p:cNvPr id="176216" name="Rectangle 85"/>
            <p:cNvSpPr>
              <a:spLocks noChangeArrowheads="1"/>
            </p:cNvSpPr>
            <p:nvPr/>
          </p:nvSpPr>
          <p:spPr bwMode="auto">
            <a:xfrm>
              <a:off x="3095" y="1265"/>
              <a:ext cx="27" cy="116"/>
            </a:xfrm>
            <a:prstGeom prst="rect">
              <a:avLst/>
            </a:prstGeom>
            <a:noFill/>
            <a:ln w="9525">
              <a:noFill/>
              <a:miter lim="800000"/>
              <a:headEnd/>
              <a:tailEnd/>
            </a:ln>
          </p:spPr>
          <p:txBody>
            <a:bodyPr wrap="none" lIns="0" tIns="0" rIns="0" bIns="0">
              <a:spAutoFit/>
            </a:bodyPr>
            <a:lstStyle/>
            <a:p>
              <a:r>
                <a:rPr lang="en-GB" sz="1200">
                  <a:solidFill>
                    <a:srgbClr val="000000"/>
                  </a:solidFill>
                  <a:latin typeface="Arial" pitchFamily="34" charset="0"/>
                </a:rPr>
                <a:t>I</a:t>
              </a:r>
              <a:endParaRPr lang="en-GB">
                <a:latin typeface="Times New Roman" pitchFamily="18" charset="0"/>
              </a:endParaRPr>
            </a:p>
          </p:txBody>
        </p:sp>
        <p:sp>
          <p:nvSpPr>
            <p:cNvPr id="176217" name="Rectangle 86"/>
            <p:cNvSpPr>
              <a:spLocks noChangeArrowheads="1"/>
            </p:cNvSpPr>
            <p:nvPr/>
          </p:nvSpPr>
          <p:spPr bwMode="auto">
            <a:xfrm>
              <a:off x="3121" y="1265"/>
              <a:ext cx="54" cy="116"/>
            </a:xfrm>
            <a:prstGeom prst="rect">
              <a:avLst/>
            </a:prstGeom>
            <a:noFill/>
            <a:ln w="9525">
              <a:noFill/>
              <a:miter lim="800000"/>
              <a:headEnd/>
              <a:tailEnd/>
            </a:ln>
          </p:spPr>
          <p:txBody>
            <a:bodyPr wrap="none" lIns="0" tIns="0" rIns="0" bIns="0">
              <a:spAutoFit/>
            </a:bodyPr>
            <a:lstStyle/>
            <a:p>
              <a:r>
                <a:rPr lang="en-GB" sz="1200">
                  <a:solidFill>
                    <a:srgbClr val="000000"/>
                  </a:solidFill>
                  <a:latin typeface="Arial" pitchFamily="34" charset="0"/>
                </a:rPr>
                <a:t>n</a:t>
              </a:r>
              <a:endParaRPr lang="en-GB">
                <a:latin typeface="Times New Roman" pitchFamily="18" charset="0"/>
              </a:endParaRPr>
            </a:p>
          </p:txBody>
        </p:sp>
        <p:sp>
          <p:nvSpPr>
            <p:cNvPr id="176218" name="Rectangle 87"/>
            <p:cNvSpPr>
              <a:spLocks noChangeArrowheads="1"/>
            </p:cNvSpPr>
            <p:nvPr/>
          </p:nvSpPr>
          <p:spPr bwMode="auto">
            <a:xfrm>
              <a:off x="3177" y="1265"/>
              <a:ext cx="54" cy="116"/>
            </a:xfrm>
            <a:prstGeom prst="rect">
              <a:avLst/>
            </a:prstGeom>
            <a:noFill/>
            <a:ln w="9525">
              <a:noFill/>
              <a:miter lim="800000"/>
              <a:headEnd/>
              <a:tailEnd/>
            </a:ln>
          </p:spPr>
          <p:txBody>
            <a:bodyPr wrap="none" lIns="0" tIns="0" rIns="0" bIns="0">
              <a:spAutoFit/>
            </a:bodyPr>
            <a:lstStyle/>
            <a:p>
              <a:r>
                <a:rPr lang="en-GB" sz="1200">
                  <a:solidFill>
                    <a:srgbClr val="000000"/>
                  </a:solidFill>
                  <a:latin typeface="Arial" pitchFamily="34" charset="0"/>
                </a:rPr>
                <a:t>d</a:t>
              </a:r>
              <a:endParaRPr lang="en-GB">
                <a:latin typeface="Times New Roman" pitchFamily="18" charset="0"/>
              </a:endParaRPr>
            </a:p>
          </p:txBody>
        </p:sp>
        <p:sp>
          <p:nvSpPr>
            <p:cNvPr id="176219" name="Rectangle 88"/>
            <p:cNvSpPr>
              <a:spLocks noChangeArrowheads="1"/>
            </p:cNvSpPr>
            <p:nvPr/>
          </p:nvSpPr>
          <p:spPr bwMode="auto">
            <a:xfrm>
              <a:off x="3230" y="1265"/>
              <a:ext cx="54" cy="116"/>
            </a:xfrm>
            <a:prstGeom prst="rect">
              <a:avLst/>
            </a:prstGeom>
            <a:noFill/>
            <a:ln w="9525">
              <a:noFill/>
              <a:miter lim="800000"/>
              <a:headEnd/>
              <a:tailEnd/>
            </a:ln>
          </p:spPr>
          <p:txBody>
            <a:bodyPr wrap="none" lIns="0" tIns="0" rIns="0" bIns="0">
              <a:spAutoFit/>
            </a:bodyPr>
            <a:lstStyle/>
            <a:p>
              <a:r>
                <a:rPr lang="en-GB" sz="1200">
                  <a:solidFill>
                    <a:srgbClr val="000000"/>
                  </a:solidFill>
                  <a:latin typeface="Arial" pitchFamily="34" charset="0"/>
                </a:rPr>
                <a:t>e</a:t>
              </a:r>
              <a:endParaRPr lang="en-GB">
                <a:latin typeface="Times New Roman" pitchFamily="18" charset="0"/>
              </a:endParaRPr>
            </a:p>
          </p:txBody>
        </p:sp>
        <p:sp>
          <p:nvSpPr>
            <p:cNvPr id="176220" name="Rectangle 89"/>
            <p:cNvSpPr>
              <a:spLocks noChangeArrowheads="1"/>
            </p:cNvSpPr>
            <p:nvPr/>
          </p:nvSpPr>
          <p:spPr bwMode="auto">
            <a:xfrm>
              <a:off x="3285" y="1265"/>
              <a:ext cx="48" cy="116"/>
            </a:xfrm>
            <a:prstGeom prst="rect">
              <a:avLst/>
            </a:prstGeom>
            <a:noFill/>
            <a:ln w="9525">
              <a:noFill/>
              <a:miter lim="800000"/>
              <a:headEnd/>
              <a:tailEnd/>
            </a:ln>
          </p:spPr>
          <p:txBody>
            <a:bodyPr wrap="none" lIns="0" tIns="0" rIns="0" bIns="0">
              <a:spAutoFit/>
            </a:bodyPr>
            <a:lstStyle/>
            <a:p>
              <a:r>
                <a:rPr lang="en-GB" sz="1200">
                  <a:solidFill>
                    <a:srgbClr val="000000"/>
                  </a:solidFill>
                  <a:latin typeface="Arial" pitchFamily="34" charset="0"/>
                </a:rPr>
                <a:t>x</a:t>
              </a:r>
              <a:endParaRPr lang="en-GB">
                <a:latin typeface="Times New Roman" pitchFamily="18" charset="0"/>
              </a:endParaRPr>
            </a:p>
          </p:txBody>
        </p:sp>
        <p:sp>
          <p:nvSpPr>
            <p:cNvPr id="176221" name="Rectangle 90"/>
            <p:cNvSpPr>
              <a:spLocks noChangeArrowheads="1"/>
            </p:cNvSpPr>
            <p:nvPr/>
          </p:nvSpPr>
          <p:spPr bwMode="auto">
            <a:xfrm>
              <a:off x="3180" y="1423"/>
              <a:ext cx="54" cy="116"/>
            </a:xfrm>
            <a:prstGeom prst="rect">
              <a:avLst/>
            </a:prstGeom>
            <a:noFill/>
            <a:ln w="9525">
              <a:noFill/>
              <a:miter lim="800000"/>
              <a:headEnd/>
              <a:tailEnd/>
            </a:ln>
          </p:spPr>
          <p:txBody>
            <a:bodyPr wrap="none" lIns="0" tIns="0" rIns="0" bIns="0">
              <a:spAutoFit/>
            </a:bodyPr>
            <a:lstStyle/>
            <a:p>
              <a:r>
                <a:rPr lang="en-GB" sz="1200">
                  <a:solidFill>
                    <a:srgbClr val="000000"/>
                  </a:solidFill>
                  <a:latin typeface="Arial" pitchFamily="34" charset="0"/>
                </a:rPr>
                <a:t>0</a:t>
              </a:r>
              <a:endParaRPr lang="en-GB">
                <a:latin typeface="Times New Roman" pitchFamily="18" charset="0"/>
              </a:endParaRPr>
            </a:p>
          </p:txBody>
        </p:sp>
        <p:sp>
          <p:nvSpPr>
            <p:cNvPr id="176222" name="Rectangle 91"/>
            <p:cNvSpPr>
              <a:spLocks noChangeArrowheads="1"/>
            </p:cNvSpPr>
            <p:nvPr/>
          </p:nvSpPr>
          <p:spPr bwMode="auto">
            <a:xfrm>
              <a:off x="3180" y="1569"/>
              <a:ext cx="54" cy="116"/>
            </a:xfrm>
            <a:prstGeom prst="rect">
              <a:avLst/>
            </a:prstGeom>
            <a:noFill/>
            <a:ln w="9525">
              <a:noFill/>
              <a:miter lim="800000"/>
              <a:headEnd/>
              <a:tailEnd/>
            </a:ln>
          </p:spPr>
          <p:txBody>
            <a:bodyPr wrap="none" lIns="0" tIns="0" rIns="0" bIns="0">
              <a:spAutoFit/>
            </a:bodyPr>
            <a:lstStyle/>
            <a:p>
              <a:r>
                <a:rPr lang="en-GB" sz="1200">
                  <a:solidFill>
                    <a:srgbClr val="000000"/>
                  </a:solidFill>
                  <a:latin typeface="Arial" pitchFamily="34" charset="0"/>
                </a:rPr>
                <a:t>1</a:t>
              </a:r>
              <a:endParaRPr lang="en-GB">
                <a:latin typeface="Times New Roman" pitchFamily="18" charset="0"/>
              </a:endParaRPr>
            </a:p>
          </p:txBody>
        </p:sp>
        <p:sp>
          <p:nvSpPr>
            <p:cNvPr id="176223" name="Rectangle 92"/>
            <p:cNvSpPr>
              <a:spLocks noChangeArrowheads="1"/>
            </p:cNvSpPr>
            <p:nvPr/>
          </p:nvSpPr>
          <p:spPr bwMode="auto">
            <a:xfrm>
              <a:off x="3180" y="1716"/>
              <a:ext cx="54" cy="116"/>
            </a:xfrm>
            <a:prstGeom prst="rect">
              <a:avLst/>
            </a:prstGeom>
            <a:noFill/>
            <a:ln w="9525">
              <a:noFill/>
              <a:miter lim="800000"/>
              <a:headEnd/>
              <a:tailEnd/>
            </a:ln>
          </p:spPr>
          <p:txBody>
            <a:bodyPr wrap="none" lIns="0" tIns="0" rIns="0" bIns="0">
              <a:spAutoFit/>
            </a:bodyPr>
            <a:lstStyle/>
            <a:p>
              <a:r>
                <a:rPr lang="en-GB" sz="1200">
                  <a:solidFill>
                    <a:srgbClr val="000000"/>
                  </a:solidFill>
                  <a:latin typeface="Arial" pitchFamily="34" charset="0"/>
                </a:rPr>
                <a:t>2</a:t>
              </a:r>
              <a:endParaRPr lang="en-GB">
                <a:latin typeface="Times New Roman" pitchFamily="18" charset="0"/>
              </a:endParaRPr>
            </a:p>
          </p:txBody>
        </p:sp>
        <p:sp>
          <p:nvSpPr>
            <p:cNvPr id="176224" name="Rectangle 93"/>
            <p:cNvSpPr>
              <a:spLocks noChangeArrowheads="1"/>
            </p:cNvSpPr>
            <p:nvPr/>
          </p:nvSpPr>
          <p:spPr bwMode="auto">
            <a:xfrm>
              <a:off x="3092" y="2447"/>
              <a:ext cx="54" cy="116"/>
            </a:xfrm>
            <a:prstGeom prst="rect">
              <a:avLst/>
            </a:prstGeom>
            <a:noFill/>
            <a:ln w="9525">
              <a:noFill/>
              <a:miter lim="800000"/>
              <a:headEnd/>
              <a:tailEnd/>
            </a:ln>
          </p:spPr>
          <p:txBody>
            <a:bodyPr wrap="none" lIns="0" tIns="0" rIns="0" bIns="0">
              <a:spAutoFit/>
            </a:bodyPr>
            <a:lstStyle/>
            <a:p>
              <a:r>
                <a:rPr lang="en-GB" sz="1200">
                  <a:solidFill>
                    <a:srgbClr val="000000"/>
                  </a:solidFill>
                  <a:latin typeface="Arial" pitchFamily="34" charset="0"/>
                </a:rPr>
                <a:t>1</a:t>
              </a:r>
              <a:endParaRPr lang="en-GB">
                <a:latin typeface="Times New Roman" pitchFamily="18" charset="0"/>
              </a:endParaRPr>
            </a:p>
          </p:txBody>
        </p:sp>
        <p:sp>
          <p:nvSpPr>
            <p:cNvPr id="176225" name="Rectangle 94"/>
            <p:cNvSpPr>
              <a:spLocks noChangeArrowheads="1"/>
            </p:cNvSpPr>
            <p:nvPr/>
          </p:nvSpPr>
          <p:spPr bwMode="auto">
            <a:xfrm>
              <a:off x="3145" y="2447"/>
              <a:ext cx="54" cy="116"/>
            </a:xfrm>
            <a:prstGeom prst="rect">
              <a:avLst/>
            </a:prstGeom>
            <a:noFill/>
            <a:ln w="9525">
              <a:noFill/>
              <a:miter lim="800000"/>
              <a:headEnd/>
              <a:tailEnd/>
            </a:ln>
          </p:spPr>
          <p:txBody>
            <a:bodyPr wrap="none" lIns="0" tIns="0" rIns="0" bIns="0">
              <a:spAutoFit/>
            </a:bodyPr>
            <a:lstStyle/>
            <a:p>
              <a:r>
                <a:rPr lang="en-GB" sz="1200">
                  <a:solidFill>
                    <a:srgbClr val="000000"/>
                  </a:solidFill>
                  <a:latin typeface="Arial" pitchFamily="34" charset="0"/>
                </a:rPr>
                <a:t>0</a:t>
              </a:r>
              <a:endParaRPr lang="en-GB">
                <a:latin typeface="Times New Roman" pitchFamily="18" charset="0"/>
              </a:endParaRPr>
            </a:p>
          </p:txBody>
        </p:sp>
        <p:sp>
          <p:nvSpPr>
            <p:cNvPr id="176226" name="Rectangle 95"/>
            <p:cNvSpPr>
              <a:spLocks noChangeArrowheads="1"/>
            </p:cNvSpPr>
            <p:nvPr/>
          </p:nvSpPr>
          <p:spPr bwMode="auto">
            <a:xfrm>
              <a:off x="3200" y="2447"/>
              <a:ext cx="54" cy="116"/>
            </a:xfrm>
            <a:prstGeom prst="rect">
              <a:avLst/>
            </a:prstGeom>
            <a:noFill/>
            <a:ln w="9525">
              <a:noFill/>
              <a:miter lim="800000"/>
              <a:headEnd/>
              <a:tailEnd/>
            </a:ln>
          </p:spPr>
          <p:txBody>
            <a:bodyPr wrap="none" lIns="0" tIns="0" rIns="0" bIns="0">
              <a:spAutoFit/>
            </a:bodyPr>
            <a:lstStyle/>
            <a:p>
              <a:r>
                <a:rPr lang="en-GB" sz="1200">
                  <a:solidFill>
                    <a:srgbClr val="000000"/>
                  </a:solidFill>
                  <a:latin typeface="Arial" pitchFamily="34" charset="0"/>
                </a:rPr>
                <a:t>2</a:t>
              </a:r>
              <a:endParaRPr lang="en-GB">
                <a:latin typeface="Times New Roman" pitchFamily="18" charset="0"/>
              </a:endParaRPr>
            </a:p>
          </p:txBody>
        </p:sp>
        <p:sp>
          <p:nvSpPr>
            <p:cNvPr id="176227" name="Rectangle 96"/>
            <p:cNvSpPr>
              <a:spLocks noChangeArrowheads="1"/>
            </p:cNvSpPr>
            <p:nvPr/>
          </p:nvSpPr>
          <p:spPr bwMode="auto">
            <a:xfrm>
              <a:off x="3253" y="2447"/>
              <a:ext cx="54" cy="116"/>
            </a:xfrm>
            <a:prstGeom prst="rect">
              <a:avLst/>
            </a:prstGeom>
            <a:noFill/>
            <a:ln w="9525">
              <a:noFill/>
              <a:miter lim="800000"/>
              <a:headEnd/>
              <a:tailEnd/>
            </a:ln>
          </p:spPr>
          <p:txBody>
            <a:bodyPr wrap="none" lIns="0" tIns="0" rIns="0" bIns="0">
              <a:spAutoFit/>
            </a:bodyPr>
            <a:lstStyle/>
            <a:p>
              <a:r>
                <a:rPr lang="en-GB" sz="1200">
                  <a:solidFill>
                    <a:srgbClr val="000000"/>
                  </a:solidFill>
                  <a:latin typeface="Arial" pitchFamily="34" charset="0"/>
                </a:rPr>
                <a:t>1</a:t>
              </a:r>
              <a:endParaRPr lang="en-GB">
                <a:latin typeface="Times New Roman" pitchFamily="18" charset="0"/>
              </a:endParaRPr>
            </a:p>
          </p:txBody>
        </p:sp>
        <p:sp>
          <p:nvSpPr>
            <p:cNvPr id="176228" name="Rectangle 97"/>
            <p:cNvSpPr>
              <a:spLocks noChangeArrowheads="1"/>
            </p:cNvSpPr>
            <p:nvPr/>
          </p:nvSpPr>
          <p:spPr bwMode="auto">
            <a:xfrm>
              <a:off x="3092" y="2593"/>
              <a:ext cx="54" cy="116"/>
            </a:xfrm>
            <a:prstGeom prst="rect">
              <a:avLst/>
            </a:prstGeom>
            <a:noFill/>
            <a:ln w="9525">
              <a:noFill/>
              <a:miter lim="800000"/>
              <a:headEnd/>
              <a:tailEnd/>
            </a:ln>
          </p:spPr>
          <p:txBody>
            <a:bodyPr wrap="none" lIns="0" tIns="0" rIns="0" bIns="0">
              <a:spAutoFit/>
            </a:bodyPr>
            <a:lstStyle/>
            <a:p>
              <a:r>
                <a:rPr lang="en-GB" sz="1200">
                  <a:solidFill>
                    <a:srgbClr val="000000"/>
                  </a:solidFill>
                  <a:latin typeface="Arial" pitchFamily="34" charset="0"/>
                </a:rPr>
                <a:t>1</a:t>
              </a:r>
              <a:endParaRPr lang="en-GB">
                <a:latin typeface="Times New Roman" pitchFamily="18" charset="0"/>
              </a:endParaRPr>
            </a:p>
          </p:txBody>
        </p:sp>
        <p:sp>
          <p:nvSpPr>
            <p:cNvPr id="176229" name="Rectangle 98"/>
            <p:cNvSpPr>
              <a:spLocks noChangeArrowheads="1"/>
            </p:cNvSpPr>
            <p:nvPr/>
          </p:nvSpPr>
          <p:spPr bwMode="auto">
            <a:xfrm>
              <a:off x="3145" y="2593"/>
              <a:ext cx="54" cy="116"/>
            </a:xfrm>
            <a:prstGeom prst="rect">
              <a:avLst/>
            </a:prstGeom>
            <a:noFill/>
            <a:ln w="9525">
              <a:noFill/>
              <a:miter lim="800000"/>
              <a:headEnd/>
              <a:tailEnd/>
            </a:ln>
          </p:spPr>
          <p:txBody>
            <a:bodyPr wrap="none" lIns="0" tIns="0" rIns="0" bIns="0">
              <a:spAutoFit/>
            </a:bodyPr>
            <a:lstStyle/>
            <a:p>
              <a:r>
                <a:rPr lang="en-GB" sz="1200">
                  <a:solidFill>
                    <a:srgbClr val="000000"/>
                  </a:solidFill>
                  <a:latin typeface="Arial" pitchFamily="34" charset="0"/>
                </a:rPr>
                <a:t>0</a:t>
              </a:r>
              <a:endParaRPr lang="en-GB">
                <a:latin typeface="Times New Roman" pitchFamily="18" charset="0"/>
              </a:endParaRPr>
            </a:p>
          </p:txBody>
        </p:sp>
        <p:sp>
          <p:nvSpPr>
            <p:cNvPr id="176230" name="Rectangle 99"/>
            <p:cNvSpPr>
              <a:spLocks noChangeArrowheads="1"/>
            </p:cNvSpPr>
            <p:nvPr/>
          </p:nvSpPr>
          <p:spPr bwMode="auto">
            <a:xfrm>
              <a:off x="3200" y="2593"/>
              <a:ext cx="54" cy="116"/>
            </a:xfrm>
            <a:prstGeom prst="rect">
              <a:avLst/>
            </a:prstGeom>
            <a:noFill/>
            <a:ln w="9525">
              <a:noFill/>
              <a:miter lim="800000"/>
              <a:headEnd/>
              <a:tailEnd/>
            </a:ln>
          </p:spPr>
          <p:txBody>
            <a:bodyPr wrap="none" lIns="0" tIns="0" rIns="0" bIns="0">
              <a:spAutoFit/>
            </a:bodyPr>
            <a:lstStyle/>
            <a:p>
              <a:r>
                <a:rPr lang="en-GB" sz="1200">
                  <a:solidFill>
                    <a:srgbClr val="000000"/>
                  </a:solidFill>
                  <a:latin typeface="Arial" pitchFamily="34" charset="0"/>
                </a:rPr>
                <a:t>2</a:t>
              </a:r>
              <a:endParaRPr lang="en-GB">
                <a:latin typeface="Times New Roman" pitchFamily="18" charset="0"/>
              </a:endParaRPr>
            </a:p>
          </p:txBody>
        </p:sp>
        <p:sp>
          <p:nvSpPr>
            <p:cNvPr id="176231" name="Rectangle 100"/>
            <p:cNvSpPr>
              <a:spLocks noChangeArrowheads="1"/>
            </p:cNvSpPr>
            <p:nvPr/>
          </p:nvSpPr>
          <p:spPr bwMode="auto">
            <a:xfrm>
              <a:off x="3253" y="2593"/>
              <a:ext cx="54" cy="116"/>
            </a:xfrm>
            <a:prstGeom prst="rect">
              <a:avLst/>
            </a:prstGeom>
            <a:noFill/>
            <a:ln w="9525">
              <a:noFill/>
              <a:miter lim="800000"/>
              <a:headEnd/>
              <a:tailEnd/>
            </a:ln>
          </p:spPr>
          <p:txBody>
            <a:bodyPr wrap="none" lIns="0" tIns="0" rIns="0" bIns="0">
              <a:spAutoFit/>
            </a:bodyPr>
            <a:lstStyle/>
            <a:p>
              <a:r>
                <a:rPr lang="en-GB" sz="1200">
                  <a:solidFill>
                    <a:srgbClr val="000000"/>
                  </a:solidFill>
                  <a:latin typeface="Arial" pitchFamily="34" charset="0"/>
                </a:rPr>
                <a:t>2</a:t>
              </a:r>
              <a:endParaRPr lang="en-GB">
                <a:latin typeface="Times New Roman" pitchFamily="18" charset="0"/>
              </a:endParaRPr>
            </a:p>
          </p:txBody>
        </p:sp>
        <p:sp>
          <p:nvSpPr>
            <p:cNvPr id="176232" name="Rectangle 101"/>
            <p:cNvSpPr>
              <a:spLocks noChangeArrowheads="1"/>
            </p:cNvSpPr>
            <p:nvPr/>
          </p:nvSpPr>
          <p:spPr bwMode="auto">
            <a:xfrm>
              <a:off x="3092" y="2739"/>
              <a:ext cx="54" cy="116"/>
            </a:xfrm>
            <a:prstGeom prst="rect">
              <a:avLst/>
            </a:prstGeom>
            <a:noFill/>
            <a:ln w="9525">
              <a:noFill/>
              <a:miter lim="800000"/>
              <a:headEnd/>
              <a:tailEnd/>
            </a:ln>
          </p:spPr>
          <p:txBody>
            <a:bodyPr wrap="none" lIns="0" tIns="0" rIns="0" bIns="0">
              <a:spAutoFit/>
            </a:bodyPr>
            <a:lstStyle/>
            <a:p>
              <a:r>
                <a:rPr lang="en-GB" sz="1200">
                  <a:solidFill>
                    <a:srgbClr val="000000"/>
                  </a:solidFill>
                  <a:latin typeface="Arial" pitchFamily="34" charset="0"/>
                </a:rPr>
                <a:t>1</a:t>
              </a:r>
              <a:endParaRPr lang="en-GB">
                <a:latin typeface="Times New Roman" pitchFamily="18" charset="0"/>
              </a:endParaRPr>
            </a:p>
          </p:txBody>
        </p:sp>
        <p:sp>
          <p:nvSpPr>
            <p:cNvPr id="176233" name="Rectangle 102"/>
            <p:cNvSpPr>
              <a:spLocks noChangeArrowheads="1"/>
            </p:cNvSpPr>
            <p:nvPr/>
          </p:nvSpPr>
          <p:spPr bwMode="auto">
            <a:xfrm>
              <a:off x="3145" y="2739"/>
              <a:ext cx="54" cy="116"/>
            </a:xfrm>
            <a:prstGeom prst="rect">
              <a:avLst/>
            </a:prstGeom>
            <a:noFill/>
            <a:ln w="9525">
              <a:noFill/>
              <a:miter lim="800000"/>
              <a:headEnd/>
              <a:tailEnd/>
            </a:ln>
          </p:spPr>
          <p:txBody>
            <a:bodyPr wrap="none" lIns="0" tIns="0" rIns="0" bIns="0">
              <a:spAutoFit/>
            </a:bodyPr>
            <a:lstStyle/>
            <a:p>
              <a:r>
                <a:rPr lang="en-GB" sz="1200">
                  <a:solidFill>
                    <a:srgbClr val="000000"/>
                  </a:solidFill>
                  <a:latin typeface="Arial" pitchFamily="34" charset="0"/>
                </a:rPr>
                <a:t>0</a:t>
              </a:r>
              <a:endParaRPr lang="en-GB">
                <a:latin typeface="Times New Roman" pitchFamily="18" charset="0"/>
              </a:endParaRPr>
            </a:p>
          </p:txBody>
        </p:sp>
        <p:sp>
          <p:nvSpPr>
            <p:cNvPr id="176234" name="Rectangle 103"/>
            <p:cNvSpPr>
              <a:spLocks noChangeArrowheads="1"/>
            </p:cNvSpPr>
            <p:nvPr/>
          </p:nvSpPr>
          <p:spPr bwMode="auto">
            <a:xfrm>
              <a:off x="3200" y="2739"/>
              <a:ext cx="54" cy="116"/>
            </a:xfrm>
            <a:prstGeom prst="rect">
              <a:avLst/>
            </a:prstGeom>
            <a:noFill/>
            <a:ln w="9525">
              <a:noFill/>
              <a:miter lim="800000"/>
              <a:headEnd/>
              <a:tailEnd/>
            </a:ln>
          </p:spPr>
          <p:txBody>
            <a:bodyPr wrap="none" lIns="0" tIns="0" rIns="0" bIns="0">
              <a:spAutoFit/>
            </a:bodyPr>
            <a:lstStyle/>
            <a:p>
              <a:r>
                <a:rPr lang="en-GB" sz="1200">
                  <a:solidFill>
                    <a:srgbClr val="000000"/>
                  </a:solidFill>
                  <a:latin typeface="Arial" pitchFamily="34" charset="0"/>
                </a:rPr>
                <a:t>2</a:t>
              </a:r>
              <a:endParaRPr lang="en-GB">
                <a:latin typeface="Times New Roman" pitchFamily="18" charset="0"/>
              </a:endParaRPr>
            </a:p>
          </p:txBody>
        </p:sp>
        <p:sp>
          <p:nvSpPr>
            <p:cNvPr id="176235" name="Rectangle 104"/>
            <p:cNvSpPr>
              <a:spLocks noChangeArrowheads="1"/>
            </p:cNvSpPr>
            <p:nvPr/>
          </p:nvSpPr>
          <p:spPr bwMode="auto">
            <a:xfrm>
              <a:off x="3253" y="2739"/>
              <a:ext cx="54" cy="116"/>
            </a:xfrm>
            <a:prstGeom prst="rect">
              <a:avLst/>
            </a:prstGeom>
            <a:noFill/>
            <a:ln w="9525">
              <a:noFill/>
              <a:miter lim="800000"/>
              <a:headEnd/>
              <a:tailEnd/>
            </a:ln>
          </p:spPr>
          <p:txBody>
            <a:bodyPr wrap="none" lIns="0" tIns="0" rIns="0" bIns="0">
              <a:spAutoFit/>
            </a:bodyPr>
            <a:lstStyle/>
            <a:p>
              <a:r>
                <a:rPr lang="en-GB" sz="1200">
                  <a:solidFill>
                    <a:srgbClr val="000000"/>
                  </a:solidFill>
                  <a:latin typeface="Arial" pitchFamily="34" charset="0"/>
                </a:rPr>
                <a:t>3</a:t>
              </a:r>
              <a:endParaRPr lang="en-GB">
                <a:latin typeface="Times New Roman" pitchFamily="18" charset="0"/>
              </a:endParaRPr>
            </a:p>
          </p:txBody>
        </p:sp>
        <p:sp>
          <p:nvSpPr>
            <p:cNvPr id="176236" name="Freeform 105"/>
            <p:cNvSpPr>
              <a:spLocks/>
            </p:cNvSpPr>
            <p:nvPr/>
          </p:nvSpPr>
          <p:spPr bwMode="auto">
            <a:xfrm>
              <a:off x="3200" y="1909"/>
              <a:ext cx="18" cy="18"/>
            </a:xfrm>
            <a:custGeom>
              <a:avLst/>
              <a:gdLst>
                <a:gd name="T0" fmla="*/ 9 w 18"/>
                <a:gd name="T1" fmla="*/ 18 h 18"/>
                <a:gd name="T2" fmla="*/ 12 w 18"/>
                <a:gd name="T3" fmla="*/ 18 h 18"/>
                <a:gd name="T4" fmla="*/ 12 w 18"/>
                <a:gd name="T5" fmla="*/ 18 h 18"/>
                <a:gd name="T6" fmla="*/ 12 w 18"/>
                <a:gd name="T7" fmla="*/ 18 h 18"/>
                <a:gd name="T8" fmla="*/ 15 w 18"/>
                <a:gd name="T9" fmla="*/ 18 h 18"/>
                <a:gd name="T10" fmla="*/ 15 w 18"/>
                <a:gd name="T11" fmla="*/ 15 h 18"/>
                <a:gd name="T12" fmla="*/ 18 w 18"/>
                <a:gd name="T13" fmla="*/ 15 h 18"/>
                <a:gd name="T14" fmla="*/ 18 w 18"/>
                <a:gd name="T15" fmla="*/ 15 h 18"/>
                <a:gd name="T16" fmla="*/ 18 w 18"/>
                <a:gd name="T17" fmla="*/ 12 h 18"/>
                <a:gd name="T18" fmla="*/ 18 w 18"/>
                <a:gd name="T19" fmla="*/ 12 h 18"/>
                <a:gd name="T20" fmla="*/ 18 w 18"/>
                <a:gd name="T21" fmla="*/ 9 h 18"/>
                <a:gd name="T22" fmla="*/ 18 w 18"/>
                <a:gd name="T23" fmla="*/ 9 h 18"/>
                <a:gd name="T24" fmla="*/ 18 w 18"/>
                <a:gd name="T25" fmla="*/ 6 h 18"/>
                <a:gd name="T26" fmla="*/ 18 w 18"/>
                <a:gd name="T27" fmla="*/ 6 h 18"/>
                <a:gd name="T28" fmla="*/ 18 w 18"/>
                <a:gd name="T29" fmla="*/ 3 h 18"/>
                <a:gd name="T30" fmla="*/ 15 w 18"/>
                <a:gd name="T31" fmla="*/ 3 h 18"/>
                <a:gd name="T32" fmla="*/ 15 w 18"/>
                <a:gd name="T33" fmla="*/ 3 h 18"/>
                <a:gd name="T34" fmla="*/ 12 w 18"/>
                <a:gd name="T35" fmla="*/ 0 h 18"/>
                <a:gd name="T36" fmla="*/ 12 w 18"/>
                <a:gd name="T37" fmla="*/ 0 h 18"/>
                <a:gd name="T38" fmla="*/ 12 w 18"/>
                <a:gd name="T39" fmla="*/ 0 h 18"/>
                <a:gd name="T40" fmla="*/ 9 w 18"/>
                <a:gd name="T41" fmla="*/ 0 h 18"/>
                <a:gd name="T42" fmla="*/ 9 w 18"/>
                <a:gd name="T43" fmla="*/ 0 h 18"/>
                <a:gd name="T44" fmla="*/ 6 w 18"/>
                <a:gd name="T45" fmla="*/ 0 h 18"/>
                <a:gd name="T46" fmla="*/ 6 w 18"/>
                <a:gd name="T47" fmla="*/ 0 h 18"/>
                <a:gd name="T48" fmla="*/ 3 w 18"/>
                <a:gd name="T49" fmla="*/ 3 h 18"/>
                <a:gd name="T50" fmla="*/ 3 w 18"/>
                <a:gd name="T51" fmla="*/ 3 h 18"/>
                <a:gd name="T52" fmla="*/ 0 w 18"/>
                <a:gd name="T53" fmla="*/ 3 h 18"/>
                <a:gd name="T54" fmla="*/ 0 w 18"/>
                <a:gd name="T55" fmla="*/ 6 h 18"/>
                <a:gd name="T56" fmla="*/ 0 w 18"/>
                <a:gd name="T57" fmla="*/ 6 h 18"/>
                <a:gd name="T58" fmla="*/ 0 w 18"/>
                <a:gd name="T59" fmla="*/ 9 h 18"/>
                <a:gd name="T60" fmla="*/ 0 w 18"/>
                <a:gd name="T61" fmla="*/ 9 h 18"/>
                <a:gd name="T62" fmla="*/ 0 w 18"/>
                <a:gd name="T63" fmla="*/ 12 h 18"/>
                <a:gd name="T64" fmla="*/ 0 w 18"/>
                <a:gd name="T65" fmla="*/ 12 h 18"/>
                <a:gd name="T66" fmla="*/ 0 w 18"/>
                <a:gd name="T67" fmla="*/ 15 h 18"/>
                <a:gd name="T68" fmla="*/ 0 w 18"/>
                <a:gd name="T69" fmla="*/ 15 h 18"/>
                <a:gd name="T70" fmla="*/ 3 w 18"/>
                <a:gd name="T71" fmla="*/ 15 h 18"/>
                <a:gd name="T72" fmla="*/ 3 w 18"/>
                <a:gd name="T73" fmla="*/ 18 h 18"/>
                <a:gd name="T74" fmla="*/ 6 w 18"/>
                <a:gd name="T75" fmla="*/ 18 h 18"/>
                <a:gd name="T76" fmla="*/ 6 w 18"/>
                <a:gd name="T77" fmla="*/ 18 h 18"/>
                <a:gd name="T78" fmla="*/ 9 w 18"/>
                <a:gd name="T79" fmla="*/ 18 h 18"/>
                <a:gd name="T80" fmla="*/ 9 w 18"/>
                <a:gd name="T81" fmla="*/ 18 h 18"/>
                <a:gd name="T82" fmla="*/ 9 w 18"/>
                <a:gd name="T83" fmla="*/ 18 h 18"/>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18"/>
                <a:gd name="T127" fmla="*/ 0 h 18"/>
                <a:gd name="T128" fmla="*/ 18 w 18"/>
                <a:gd name="T129" fmla="*/ 18 h 18"/>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18" h="18">
                  <a:moveTo>
                    <a:pt x="9" y="18"/>
                  </a:moveTo>
                  <a:lnTo>
                    <a:pt x="12" y="18"/>
                  </a:lnTo>
                  <a:lnTo>
                    <a:pt x="15" y="18"/>
                  </a:lnTo>
                  <a:lnTo>
                    <a:pt x="15" y="15"/>
                  </a:lnTo>
                  <a:lnTo>
                    <a:pt x="18" y="15"/>
                  </a:lnTo>
                  <a:lnTo>
                    <a:pt x="18" y="12"/>
                  </a:lnTo>
                  <a:lnTo>
                    <a:pt x="18" y="9"/>
                  </a:lnTo>
                  <a:lnTo>
                    <a:pt x="18" y="6"/>
                  </a:lnTo>
                  <a:lnTo>
                    <a:pt x="18" y="3"/>
                  </a:lnTo>
                  <a:lnTo>
                    <a:pt x="15" y="3"/>
                  </a:lnTo>
                  <a:lnTo>
                    <a:pt x="12" y="0"/>
                  </a:lnTo>
                  <a:lnTo>
                    <a:pt x="9" y="0"/>
                  </a:lnTo>
                  <a:lnTo>
                    <a:pt x="6" y="0"/>
                  </a:lnTo>
                  <a:lnTo>
                    <a:pt x="3" y="3"/>
                  </a:lnTo>
                  <a:lnTo>
                    <a:pt x="0" y="3"/>
                  </a:lnTo>
                  <a:lnTo>
                    <a:pt x="0" y="6"/>
                  </a:lnTo>
                  <a:lnTo>
                    <a:pt x="0" y="9"/>
                  </a:lnTo>
                  <a:lnTo>
                    <a:pt x="0" y="12"/>
                  </a:lnTo>
                  <a:lnTo>
                    <a:pt x="0" y="15"/>
                  </a:lnTo>
                  <a:lnTo>
                    <a:pt x="3" y="15"/>
                  </a:lnTo>
                  <a:lnTo>
                    <a:pt x="3" y="18"/>
                  </a:lnTo>
                  <a:lnTo>
                    <a:pt x="6" y="18"/>
                  </a:lnTo>
                  <a:lnTo>
                    <a:pt x="9" y="18"/>
                  </a:lnTo>
                  <a:close/>
                </a:path>
              </a:pathLst>
            </a:custGeom>
            <a:solidFill>
              <a:srgbClr val="000000"/>
            </a:solidFill>
            <a:ln w="9525">
              <a:noFill/>
              <a:round/>
              <a:headEnd/>
              <a:tailEnd/>
            </a:ln>
          </p:spPr>
          <p:txBody>
            <a:bodyPr/>
            <a:lstStyle/>
            <a:p>
              <a:endParaRPr lang="en-US"/>
            </a:p>
          </p:txBody>
        </p:sp>
        <p:sp>
          <p:nvSpPr>
            <p:cNvPr id="176237" name="Freeform 106"/>
            <p:cNvSpPr>
              <a:spLocks/>
            </p:cNvSpPr>
            <p:nvPr/>
          </p:nvSpPr>
          <p:spPr bwMode="auto">
            <a:xfrm>
              <a:off x="3262" y="1909"/>
              <a:ext cx="17" cy="18"/>
            </a:xfrm>
            <a:custGeom>
              <a:avLst/>
              <a:gdLst>
                <a:gd name="T0" fmla="*/ 6 w 17"/>
                <a:gd name="T1" fmla="*/ 18 h 18"/>
                <a:gd name="T2" fmla="*/ 9 w 17"/>
                <a:gd name="T3" fmla="*/ 18 h 18"/>
                <a:gd name="T4" fmla="*/ 11 w 17"/>
                <a:gd name="T5" fmla="*/ 18 h 18"/>
                <a:gd name="T6" fmla="*/ 11 w 17"/>
                <a:gd name="T7" fmla="*/ 18 h 18"/>
                <a:gd name="T8" fmla="*/ 14 w 17"/>
                <a:gd name="T9" fmla="*/ 18 h 18"/>
                <a:gd name="T10" fmla="*/ 14 w 17"/>
                <a:gd name="T11" fmla="*/ 15 h 18"/>
                <a:gd name="T12" fmla="*/ 14 w 17"/>
                <a:gd name="T13" fmla="*/ 15 h 18"/>
                <a:gd name="T14" fmla="*/ 17 w 17"/>
                <a:gd name="T15" fmla="*/ 15 h 18"/>
                <a:gd name="T16" fmla="*/ 17 w 17"/>
                <a:gd name="T17" fmla="*/ 12 h 18"/>
                <a:gd name="T18" fmla="*/ 17 w 17"/>
                <a:gd name="T19" fmla="*/ 12 h 18"/>
                <a:gd name="T20" fmla="*/ 17 w 17"/>
                <a:gd name="T21" fmla="*/ 9 h 18"/>
                <a:gd name="T22" fmla="*/ 17 w 17"/>
                <a:gd name="T23" fmla="*/ 9 h 18"/>
                <a:gd name="T24" fmla="*/ 17 w 17"/>
                <a:gd name="T25" fmla="*/ 6 h 18"/>
                <a:gd name="T26" fmla="*/ 17 w 17"/>
                <a:gd name="T27" fmla="*/ 6 h 18"/>
                <a:gd name="T28" fmla="*/ 14 w 17"/>
                <a:gd name="T29" fmla="*/ 3 h 18"/>
                <a:gd name="T30" fmla="*/ 14 w 17"/>
                <a:gd name="T31" fmla="*/ 3 h 18"/>
                <a:gd name="T32" fmla="*/ 14 w 17"/>
                <a:gd name="T33" fmla="*/ 3 h 18"/>
                <a:gd name="T34" fmla="*/ 11 w 17"/>
                <a:gd name="T35" fmla="*/ 0 h 18"/>
                <a:gd name="T36" fmla="*/ 11 w 17"/>
                <a:gd name="T37" fmla="*/ 0 h 18"/>
                <a:gd name="T38" fmla="*/ 9 w 17"/>
                <a:gd name="T39" fmla="*/ 0 h 18"/>
                <a:gd name="T40" fmla="*/ 9 w 17"/>
                <a:gd name="T41" fmla="*/ 0 h 18"/>
                <a:gd name="T42" fmla="*/ 6 w 17"/>
                <a:gd name="T43" fmla="*/ 0 h 18"/>
                <a:gd name="T44" fmla="*/ 6 w 17"/>
                <a:gd name="T45" fmla="*/ 0 h 18"/>
                <a:gd name="T46" fmla="*/ 3 w 17"/>
                <a:gd name="T47" fmla="*/ 0 h 18"/>
                <a:gd name="T48" fmla="*/ 3 w 17"/>
                <a:gd name="T49" fmla="*/ 3 h 18"/>
                <a:gd name="T50" fmla="*/ 3 w 17"/>
                <a:gd name="T51" fmla="*/ 3 h 18"/>
                <a:gd name="T52" fmla="*/ 0 w 17"/>
                <a:gd name="T53" fmla="*/ 3 h 18"/>
                <a:gd name="T54" fmla="*/ 0 w 17"/>
                <a:gd name="T55" fmla="*/ 6 h 18"/>
                <a:gd name="T56" fmla="*/ 0 w 17"/>
                <a:gd name="T57" fmla="*/ 6 h 18"/>
                <a:gd name="T58" fmla="*/ 0 w 17"/>
                <a:gd name="T59" fmla="*/ 9 h 18"/>
                <a:gd name="T60" fmla="*/ 0 w 17"/>
                <a:gd name="T61" fmla="*/ 9 h 18"/>
                <a:gd name="T62" fmla="*/ 0 w 17"/>
                <a:gd name="T63" fmla="*/ 12 h 18"/>
                <a:gd name="T64" fmla="*/ 0 w 17"/>
                <a:gd name="T65" fmla="*/ 12 h 18"/>
                <a:gd name="T66" fmla="*/ 0 w 17"/>
                <a:gd name="T67" fmla="*/ 15 h 18"/>
                <a:gd name="T68" fmla="*/ 0 w 17"/>
                <a:gd name="T69" fmla="*/ 15 h 18"/>
                <a:gd name="T70" fmla="*/ 3 w 17"/>
                <a:gd name="T71" fmla="*/ 15 h 18"/>
                <a:gd name="T72" fmla="*/ 3 w 17"/>
                <a:gd name="T73" fmla="*/ 18 h 18"/>
                <a:gd name="T74" fmla="*/ 3 w 17"/>
                <a:gd name="T75" fmla="*/ 18 h 18"/>
                <a:gd name="T76" fmla="*/ 6 w 17"/>
                <a:gd name="T77" fmla="*/ 18 h 18"/>
                <a:gd name="T78" fmla="*/ 6 w 17"/>
                <a:gd name="T79" fmla="*/ 18 h 18"/>
                <a:gd name="T80" fmla="*/ 9 w 17"/>
                <a:gd name="T81" fmla="*/ 18 h 18"/>
                <a:gd name="T82" fmla="*/ 9 w 17"/>
                <a:gd name="T83" fmla="*/ 18 h 18"/>
                <a:gd name="T84" fmla="*/ 6 w 17"/>
                <a:gd name="T85" fmla="*/ 18 h 18"/>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7"/>
                <a:gd name="T130" fmla="*/ 0 h 18"/>
                <a:gd name="T131" fmla="*/ 17 w 17"/>
                <a:gd name="T132" fmla="*/ 18 h 18"/>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7" h="18">
                  <a:moveTo>
                    <a:pt x="6" y="18"/>
                  </a:moveTo>
                  <a:lnTo>
                    <a:pt x="9" y="18"/>
                  </a:lnTo>
                  <a:lnTo>
                    <a:pt x="11" y="18"/>
                  </a:lnTo>
                  <a:lnTo>
                    <a:pt x="14" y="18"/>
                  </a:lnTo>
                  <a:lnTo>
                    <a:pt x="14" y="15"/>
                  </a:lnTo>
                  <a:lnTo>
                    <a:pt x="17" y="15"/>
                  </a:lnTo>
                  <a:lnTo>
                    <a:pt x="17" y="12"/>
                  </a:lnTo>
                  <a:lnTo>
                    <a:pt x="17" y="9"/>
                  </a:lnTo>
                  <a:lnTo>
                    <a:pt x="17" y="6"/>
                  </a:lnTo>
                  <a:lnTo>
                    <a:pt x="14" y="3"/>
                  </a:lnTo>
                  <a:lnTo>
                    <a:pt x="11" y="0"/>
                  </a:lnTo>
                  <a:lnTo>
                    <a:pt x="9" y="0"/>
                  </a:lnTo>
                  <a:lnTo>
                    <a:pt x="6" y="0"/>
                  </a:lnTo>
                  <a:lnTo>
                    <a:pt x="3" y="0"/>
                  </a:lnTo>
                  <a:lnTo>
                    <a:pt x="3" y="3"/>
                  </a:lnTo>
                  <a:lnTo>
                    <a:pt x="0" y="3"/>
                  </a:lnTo>
                  <a:lnTo>
                    <a:pt x="0" y="6"/>
                  </a:lnTo>
                  <a:lnTo>
                    <a:pt x="0" y="9"/>
                  </a:lnTo>
                  <a:lnTo>
                    <a:pt x="0" y="12"/>
                  </a:lnTo>
                  <a:lnTo>
                    <a:pt x="0" y="15"/>
                  </a:lnTo>
                  <a:lnTo>
                    <a:pt x="3" y="15"/>
                  </a:lnTo>
                  <a:lnTo>
                    <a:pt x="3" y="18"/>
                  </a:lnTo>
                  <a:lnTo>
                    <a:pt x="6" y="18"/>
                  </a:lnTo>
                  <a:lnTo>
                    <a:pt x="9" y="18"/>
                  </a:lnTo>
                  <a:lnTo>
                    <a:pt x="6" y="18"/>
                  </a:lnTo>
                  <a:close/>
                </a:path>
              </a:pathLst>
            </a:custGeom>
            <a:solidFill>
              <a:srgbClr val="000000"/>
            </a:solidFill>
            <a:ln w="9525">
              <a:noFill/>
              <a:round/>
              <a:headEnd/>
              <a:tailEnd/>
            </a:ln>
          </p:spPr>
          <p:txBody>
            <a:bodyPr/>
            <a:lstStyle/>
            <a:p>
              <a:endParaRPr lang="en-US"/>
            </a:p>
          </p:txBody>
        </p:sp>
        <p:sp>
          <p:nvSpPr>
            <p:cNvPr id="176238" name="Freeform 107"/>
            <p:cNvSpPr>
              <a:spLocks/>
            </p:cNvSpPr>
            <p:nvPr/>
          </p:nvSpPr>
          <p:spPr bwMode="auto">
            <a:xfrm>
              <a:off x="3139" y="1909"/>
              <a:ext cx="17" cy="18"/>
            </a:xfrm>
            <a:custGeom>
              <a:avLst/>
              <a:gdLst>
                <a:gd name="T0" fmla="*/ 9 w 17"/>
                <a:gd name="T1" fmla="*/ 18 h 18"/>
                <a:gd name="T2" fmla="*/ 12 w 17"/>
                <a:gd name="T3" fmla="*/ 18 h 18"/>
                <a:gd name="T4" fmla="*/ 12 w 17"/>
                <a:gd name="T5" fmla="*/ 18 h 18"/>
                <a:gd name="T6" fmla="*/ 15 w 17"/>
                <a:gd name="T7" fmla="*/ 18 h 18"/>
                <a:gd name="T8" fmla="*/ 15 w 17"/>
                <a:gd name="T9" fmla="*/ 18 h 18"/>
                <a:gd name="T10" fmla="*/ 15 w 17"/>
                <a:gd name="T11" fmla="*/ 15 h 18"/>
                <a:gd name="T12" fmla="*/ 17 w 17"/>
                <a:gd name="T13" fmla="*/ 15 h 18"/>
                <a:gd name="T14" fmla="*/ 17 w 17"/>
                <a:gd name="T15" fmla="*/ 15 h 18"/>
                <a:gd name="T16" fmla="*/ 17 w 17"/>
                <a:gd name="T17" fmla="*/ 12 h 18"/>
                <a:gd name="T18" fmla="*/ 17 w 17"/>
                <a:gd name="T19" fmla="*/ 12 h 18"/>
                <a:gd name="T20" fmla="*/ 17 w 17"/>
                <a:gd name="T21" fmla="*/ 9 h 18"/>
                <a:gd name="T22" fmla="*/ 17 w 17"/>
                <a:gd name="T23" fmla="*/ 9 h 18"/>
                <a:gd name="T24" fmla="*/ 17 w 17"/>
                <a:gd name="T25" fmla="*/ 6 h 18"/>
                <a:gd name="T26" fmla="*/ 17 w 17"/>
                <a:gd name="T27" fmla="*/ 6 h 18"/>
                <a:gd name="T28" fmla="*/ 17 w 17"/>
                <a:gd name="T29" fmla="*/ 3 h 18"/>
                <a:gd name="T30" fmla="*/ 15 w 17"/>
                <a:gd name="T31" fmla="*/ 3 h 18"/>
                <a:gd name="T32" fmla="*/ 15 w 17"/>
                <a:gd name="T33" fmla="*/ 3 h 18"/>
                <a:gd name="T34" fmla="*/ 15 w 17"/>
                <a:gd name="T35" fmla="*/ 0 h 18"/>
                <a:gd name="T36" fmla="*/ 12 w 17"/>
                <a:gd name="T37" fmla="*/ 0 h 18"/>
                <a:gd name="T38" fmla="*/ 12 w 17"/>
                <a:gd name="T39" fmla="*/ 0 h 18"/>
                <a:gd name="T40" fmla="*/ 9 w 17"/>
                <a:gd name="T41" fmla="*/ 0 h 18"/>
                <a:gd name="T42" fmla="*/ 9 w 17"/>
                <a:gd name="T43" fmla="*/ 0 h 18"/>
                <a:gd name="T44" fmla="*/ 6 w 17"/>
                <a:gd name="T45" fmla="*/ 0 h 18"/>
                <a:gd name="T46" fmla="*/ 6 w 17"/>
                <a:gd name="T47" fmla="*/ 0 h 18"/>
                <a:gd name="T48" fmla="*/ 3 w 17"/>
                <a:gd name="T49" fmla="*/ 3 h 18"/>
                <a:gd name="T50" fmla="*/ 3 w 17"/>
                <a:gd name="T51" fmla="*/ 3 h 18"/>
                <a:gd name="T52" fmla="*/ 3 w 17"/>
                <a:gd name="T53" fmla="*/ 3 h 18"/>
                <a:gd name="T54" fmla="*/ 0 w 17"/>
                <a:gd name="T55" fmla="*/ 6 h 18"/>
                <a:gd name="T56" fmla="*/ 0 w 17"/>
                <a:gd name="T57" fmla="*/ 6 h 18"/>
                <a:gd name="T58" fmla="*/ 0 w 17"/>
                <a:gd name="T59" fmla="*/ 9 h 18"/>
                <a:gd name="T60" fmla="*/ 0 w 17"/>
                <a:gd name="T61" fmla="*/ 9 h 18"/>
                <a:gd name="T62" fmla="*/ 0 w 17"/>
                <a:gd name="T63" fmla="*/ 12 h 18"/>
                <a:gd name="T64" fmla="*/ 0 w 17"/>
                <a:gd name="T65" fmla="*/ 12 h 18"/>
                <a:gd name="T66" fmla="*/ 0 w 17"/>
                <a:gd name="T67" fmla="*/ 15 h 18"/>
                <a:gd name="T68" fmla="*/ 3 w 17"/>
                <a:gd name="T69" fmla="*/ 15 h 18"/>
                <a:gd name="T70" fmla="*/ 3 w 17"/>
                <a:gd name="T71" fmla="*/ 15 h 18"/>
                <a:gd name="T72" fmla="*/ 3 w 17"/>
                <a:gd name="T73" fmla="*/ 18 h 18"/>
                <a:gd name="T74" fmla="*/ 6 w 17"/>
                <a:gd name="T75" fmla="*/ 18 h 18"/>
                <a:gd name="T76" fmla="*/ 6 w 17"/>
                <a:gd name="T77" fmla="*/ 18 h 18"/>
                <a:gd name="T78" fmla="*/ 9 w 17"/>
                <a:gd name="T79" fmla="*/ 18 h 18"/>
                <a:gd name="T80" fmla="*/ 9 w 17"/>
                <a:gd name="T81" fmla="*/ 18 h 18"/>
                <a:gd name="T82" fmla="*/ 9 w 17"/>
                <a:gd name="T83" fmla="*/ 18 h 18"/>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17"/>
                <a:gd name="T127" fmla="*/ 0 h 18"/>
                <a:gd name="T128" fmla="*/ 17 w 17"/>
                <a:gd name="T129" fmla="*/ 18 h 18"/>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17" h="18">
                  <a:moveTo>
                    <a:pt x="9" y="18"/>
                  </a:moveTo>
                  <a:lnTo>
                    <a:pt x="12" y="18"/>
                  </a:lnTo>
                  <a:lnTo>
                    <a:pt x="15" y="18"/>
                  </a:lnTo>
                  <a:lnTo>
                    <a:pt x="15" y="15"/>
                  </a:lnTo>
                  <a:lnTo>
                    <a:pt x="17" y="15"/>
                  </a:lnTo>
                  <a:lnTo>
                    <a:pt x="17" y="12"/>
                  </a:lnTo>
                  <a:lnTo>
                    <a:pt x="17" y="9"/>
                  </a:lnTo>
                  <a:lnTo>
                    <a:pt x="17" y="6"/>
                  </a:lnTo>
                  <a:lnTo>
                    <a:pt x="17" y="3"/>
                  </a:lnTo>
                  <a:lnTo>
                    <a:pt x="15" y="3"/>
                  </a:lnTo>
                  <a:lnTo>
                    <a:pt x="15" y="0"/>
                  </a:lnTo>
                  <a:lnTo>
                    <a:pt x="12" y="0"/>
                  </a:lnTo>
                  <a:lnTo>
                    <a:pt x="9" y="0"/>
                  </a:lnTo>
                  <a:lnTo>
                    <a:pt x="6" y="0"/>
                  </a:lnTo>
                  <a:lnTo>
                    <a:pt x="3" y="3"/>
                  </a:lnTo>
                  <a:lnTo>
                    <a:pt x="0" y="6"/>
                  </a:lnTo>
                  <a:lnTo>
                    <a:pt x="0" y="9"/>
                  </a:lnTo>
                  <a:lnTo>
                    <a:pt x="0" y="12"/>
                  </a:lnTo>
                  <a:lnTo>
                    <a:pt x="0" y="15"/>
                  </a:lnTo>
                  <a:lnTo>
                    <a:pt x="3" y="15"/>
                  </a:lnTo>
                  <a:lnTo>
                    <a:pt x="3" y="18"/>
                  </a:lnTo>
                  <a:lnTo>
                    <a:pt x="6" y="18"/>
                  </a:lnTo>
                  <a:lnTo>
                    <a:pt x="9" y="18"/>
                  </a:lnTo>
                  <a:close/>
                </a:path>
              </a:pathLst>
            </a:custGeom>
            <a:solidFill>
              <a:srgbClr val="000000"/>
            </a:solidFill>
            <a:ln w="9525">
              <a:noFill/>
              <a:round/>
              <a:headEnd/>
              <a:tailEnd/>
            </a:ln>
          </p:spPr>
          <p:txBody>
            <a:bodyPr/>
            <a:lstStyle/>
            <a:p>
              <a:endParaRPr lang="en-US"/>
            </a:p>
          </p:txBody>
        </p:sp>
        <p:sp>
          <p:nvSpPr>
            <p:cNvPr id="176239" name="Freeform 108"/>
            <p:cNvSpPr>
              <a:spLocks/>
            </p:cNvSpPr>
            <p:nvPr/>
          </p:nvSpPr>
          <p:spPr bwMode="auto">
            <a:xfrm>
              <a:off x="3794" y="303"/>
              <a:ext cx="18" cy="21"/>
            </a:xfrm>
            <a:custGeom>
              <a:avLst/>
              <a:gdLst>
                <a:gd name="T0" fmla="*/ 9 w 18"/>
                <a:gd name="T1" fmla="*/ 18 h 21"/>
                <a:gd name="T2" fmla="*/ 12 w 18"/>
                <a:gd name="T3" fmla="*/ 21 h 21"/>
                <a:gd name="T4" fmla="*/ 12 w 18"/>
                <a:gd name="T5" fmla="*/ 21 h 21"/>
                <a:gd name="T6" fmla="*/ 12 w 18"/>
                <a:gd name="T7" fmla="*/ 18 h 21"/>
                <a:gd name="T8" fmla="*/ 15 w 18"/>
                <a:gd name="T9" fmla="*/ 18 h 21"/>
                <a:gd name="T10" fmla="*/ 15 w 18"/>
                <a:gd name="T11" fmla="*/ 18 h 21"/>
                <a:gd name="T12" fmla="*/ 18 w 18"/>
                <a:gd name="T13" fmla="*/ 15 h 21"/>
                <a:gd name="T14" fmla="*/ 18 w 18"/>
                <a:gd name="T15" fmla="*/ 15 h 21"/>
                <a:gd name="T16" fmla="*/ 18 w 18"/>
                <a:gd name="T17" fmla="*/ 15 h 21"/>
                <a:gd name="T18" fmla="*/ 18 w 18"/>
                <a:gd name="T19" fmla="*/ 12 h 21"/>
                <a:gd name="T20" fmla="*/ 18 w 18"/>
                <a:gd name="T21" fmla="*/ 12 h 21"/>
                <a:gd name="T22" fmla="*/ 18 w 18"/>
                <a:gd name="T23" fmla="*/ 9 h 21"/>
                <a:gd name="T24" fmla="*/ 18 w 18"/>
                <a:gd name="T25" fmla="*/ 9 h 21"/>
                <a:gd name="T26" fmla="*/ 18 w 18"/>
                <a:gd name="T27" fmla="*/ 6 h 21"/>
                <a:gd name="T28" fmla="*/ 18 w 18"/>
                <a:gd name="T29" fmla="*/ 6 h 21"/>
                <a:gd name="T30" fmla="*/ 15 w 18"/>
                <a:gd name="T31" fmla="*/ 3 h 21"/>
                <a:gd name="T32" fmla="*/ 15 w 18"/>
                <a:gd name="T33" fmla="*/ 3 h 21"/>
                <a:gd name="T34" fmla="*/ 12 w 18"/>
                <a:gd name="T35" fmla="*/ 3 h 21"/>
                <a:gd name="T36" fmla="*/ 12 w 18"/>
                <a:gd name="T37" fmla="*/ 3 h 21"/>
                <a:gd name="T38" fmla="*/ 12 w 18"/>
                <a:gd name="T39" fmla="*/ 0 h 21"/>
                <a:gd name="T40" fmla="*/ 9 w 18"/>
                <a:gd name="T41" fmla="*/ 0 h 21"/>
                <a:gd name="T42" fmla="*/ 9 w 18"/>
                <a:gd name="T43" fmla="*/ 0 h 21"/>
                <a:gd name="T44" fmla="*/ 6 w 18"/>
                <a:gd name="T45" fmla="*/ 3 h 21"/>
                <a:gd name="T46" fmla="*/ 6 w 18"/>
                <a:gd name="T47" fmla="*/ 3 h 21"/>
                <a:gd name="T48" fmla="*/ 3 w 18"/>
                <a:gd name="T49" fmla="*/ 3 h 21"/>
                <a:gd name="T50" fmla="*/ 3 w 18"/>
                <a:gd name="T51" fmla="*/ 3 h 21"/>
                <a:gd name="T52" fmla="*/ 0 w 18"/>
                <a:gd name="T53" fmla="*/ 6 h 21"/>
                <a:gd name="T54" fmla="*/ 0 w 18"/>
                <a:gd name="T55" fmla="*/ 6 h 21"/>
                <a:gd name="T56" fmla="*/ 0 w 18"/>
                <a:gd name="T57" fmla="*/ 9 h 21"/>
                <a:gd name="T58" fmla="*/ 0 w 18"/>
                <a:gd name="T59" fmla="*/ 9 h 21"/>
                <a:gd name="T60" fmla="*/ 0 w 18"/>
                <a:gd name="T61" fmla="*/ 12 h 21"/>
                <a:gd name="T62" fmla="*/ 0 w 18"/>
                <a:gd name="T63" fmla="*/ 12 h 21"/>
                <a:gd name="T64" fmla="*/ 0 w 18"/>
                <a:gd name="T65" fmla="*/ 15 h 21"/>
                <a:gd name="T66" fmla="*/ 0 w 18"/>
                <a:gd name="T67" fmla="*/ 15 h 21"/>
                <a:gd name="T68" fmla="*/ 0 w 18"/>
                <a:gd name="T69" fmla="*/ 15 h 21"/>
                <a:gd name="T70" fmla="*/ 3 w 18"/>
                <a:gd name="T71" fmla="*/ 18 h 21"/>
                <a:gd name="T72" fmla="*/ 3 w 18"/>
                <a:gd name="T73" fmla="*/ 18 h 21"/>
                <a:gd name="T74" fmla="*/ 6 w 18"/>
                <a:gd name="T75" fmla="*/ 18 h 21"/>
                <a:gd name="T76" fmla="*/ 6 w 18"/>
                <a:gd name="T77" fmla="*/ 21 h 21"/>
                <a:gd name="T78" fmla="*/ 9 w 18"/>
                <a:gd name="T79" fmla="*/ 21 h 21"/>
                <a:gd name="T80" fmla="*/ 9 w 18"/>
                <a:gd name="T81" fmla="*/ 21 h 21"/>
                <a:gd name="T82" fmla="*/ 9 w 18"/>
                <a:gd name="T83" fmla="*/ 21 h 21"/>
                <a:gd name="T84" fmla="*/ 9 w 18"/>
                <a:gd name="T85" fmla="*/ 18 h 21"/>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8"/>
                <a:gd name="T130" fmla="*/ 0 h 21"/>
                <a:gd name="T131" fmla="*/ 18 w 18"/>
                <a:gd name="T132" fmla="*/ 21 h 21"/>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8" h="21">
                  <a:moveTo>
                    <a:pt x="9" y="18"/>
                  </a:moveTo>
                  <a:lnTo>
                    <a:pt x="12" y="21"/>
                  </a:lnTo>
                  <a:lnTo>
                    <a:pt x="12" y="18"/>
                  </a:lnTo>
                  <a:lnTo>
                    <a:pt x="15" y="18"/>
                  </a:lnTo>
                  <a:lnTo>
                    <a:pt x="18" y="15"/>
                  </a:lnTo>
                  <a:lnTo>
                    <a:pt x="18" y="12"/>
                  </a:lnTo>
                  <a:lnTo>
                    <a:pt x="18" y="9"/>
                  </a:lnTo>
                  <a:lnTo>
                    <a:pt x="18" y="6"/>
                  </a:lnTo>
                  <a:lnTo>
                    <a:pt x="15" y="3"/>
                  </a:lnTo>
                  <a:lnTo>
                    <a:pt x="12" y="3"/>
                  </a:lnTo>
                  <a:lnTo>
                    <a:pt x="12" y="0"/>
                  </a:lnTo>
                  <a:lnTo>
                    <a:pt x="9" y="0"/>
                  </a:lnTo>
                  <a:lnTo>
                    <a:pt x="6" y="3"/>
                  </a:lnTo>
                  <a:lnTo>
                    <a:pt x="3" y="3"/>
                  </a:lnTo>
                  <a:lnTo>
                    <a:pt x="0" y="6"/>
                  </a:lnTo>
                  <a:lnTo>
                    <a:pt x="0" y="9"/>
                  </a:lnTo>
                  <a:lnTo>
                    <a:pt x="0" y="12"/>
                  </a:lnTo>
                  <a:lnTo>
                    <a:pt x="0" y="15"/>
                  </a:lnTo>
                  <a:lnTo>
                    <a:pt x="3" y="18"/>
                  </a:lnTo>
                  <a:lnTo>
                    <a:pt x="6" y="18"/>
                  </a:lnTo>
                  <a:lnTo>
                    <a:pt x="6" y="21"/>
                  </a:lnTo>
                  <a:lnTo>
                    <a:pt x="9" y="21"/>
                  </a:lnTo>
                  <a:lnTo>
                    <a:pt x="9" y="18"/>
                  </a:lnTo>
                  <a:close/>
                </a:path>
              </a:pathLst>
            </a:custGeom>
            <a:solidFill>
              <a:srgbClr val="000000"/>
            </a:solidFill>
            <a:ln w="9525">
              <a:noFill/>
              <a:round/>
              <a:headEnd/>
              <a:tailEnd/>
            </a:ln>
          </p:spPr>
          <p:txBody>
            <a:bodyPr/>
            <a:lstStyle/>
            <a:p>
              <a:endParaRPr lang="en-US"/>
            </a:p>
          </p:txBody>
        </p:sp>
        <p:sp>
          <p:nvSpPr>
            <p:cNvPr id="176240" name="Freeform 109"/>
            <p:cNvSpPr>
              <a:spLocks/>
            </p:cNvSpPr>
            <p:nvPr/>
          </p:nvSpPr>
          <p:spPr bwMode="auto">
            <a:xfrm>
              <a:off x="3856" y="303"/>
              <a:ext cx="17" cy="21"/>
            </a:xfrm>
            <a:custGeom>
              <a:avLst/>
              <a:gdLst>
                <a:gd name="T0" fmla="*/ 5 w 17"/>
                <a:gd name="T1" fmla="*/ 18 h 21"/>
                <a:gd name="T2" fmla="*/ 8 w 17"/>
                <a:gd name="T3" fmla="*/ 21 h 21"/>
                <a:gd name="T4" fmla="*/ 11 w 17"/>
                <a:gd name="T5" fmla="*/ 21 h 21"/>
                <a:gd name="T6" fmla="*/ 11 w 17"/>
                <a:gd name="T7" fmla="*/ 18 h 21"/>
                <a:gd name="T8" fmla="*/ 14 w 17"/>
                <a:gd name="T9" fmla="*/ 18 h 21"/>
                <a:gd name="T10" fmla="*/ 14 w 17"/>
                <a:gd name="T11" fmla="*/ 18 h 21"/>
                <a:gd name="T12" fmla="*/ 14 w 17"/>
                <a:gd name="T13" fmla="*/ 15 h 21"/>
                <a:gd name="T14" fmla="*/ 17 w 17"/>
                <a:gd name="T15" fmla="*/ 15 h 21"/>
                <a:gd name="T16" fmla="*/ 17 w 17"/>
                <a:gd name="T17" fmla="*/ 15 h 21"/>
                <a:gd name="T18" fmla="*/ 17 w 17"/>
                <a:gd name="T19" fmla="*/ 12 h 21"/>
                <a:gd name="T20" fmla="*/ 17 w 17"/>
                <a:gd name="T21" fmla="*/ 12 h 21"/>
                <a:gd name="T22" fmla="*/ 17 w 17"/>
                <a:gd name="T23" fmla="*/ 9 h 21"/>
                <a:gd name="T24" fmla="*/ 17 w 17"/>
                <a:gd name="T25" fmla="*/ 9 h 21"/>
                <a:gd name="T26" fmla="*/ 17 w 17"/>
                <a:gd name="T27" fmla="*/ 6 h 21"/>
                <a:gd name="T28" fmla="*/ 14 w 17"/>
                <a:gd name="T29" fmla="*/ 6 h 21"/>
                <a:gd name="T30" fmla="*/ 14 w 17"/>
                <a:gd name="T31" fmla="*/ 3 h 21"/>
                <a:gd name="T32" fmla="*/ 14 w 17"/>
                <a:gd name="T33" fmla="*/ 3 h 21"/>
                <a:gd name="T34" fmla="*/ 11 w 17"/>
                <a:gd name="T35" fmla="*/ 3 h 21"/>
                <a:gd name="T36" fmla="*/ 11 w 17"/>
                <a:gd name="T37" fmla="*/ 3 h 21"/>
                <a:gd name="T38" fmla="*/ 8 w 17"/>
                <a:gd name="T39" fmla="*/ 0 h 21"/>
                <a:gd name="T40" fmla="*/ 8 w 17"/>
                <a:gd name="T41" fmla="*/ 0 h 21"/>
                <a:gd name="T42" fmla="*/ 5 w 17"/>
                <a:gd name="T43" fmla="*/ 0 h 21"/>
                <a:gd name="T44" fmla="*/ 5 w 17"/>
                <a:gd name="T45" fmla="*/ 3 h 21"/>
                <a:gd name="T46" fmla="*/ 3 w 17"/>
                <a:gd name="T47" fmla="*/ 3 h 21"/>
                <a:gd name="T48" fmla="*/ 3 w 17"/>
                <a:gd name="T49" fmla="*/ 3 h 21"/>
                <a:gd name="T50" fmla="*/ 3 w 17"/>
                <a:gd name="T51" fmla="*/ 3 h 21"/>
                <a:gd name="T52" fmla="*/ 0 w 17"/>
                <a:gd name="T53" fmla="*/ 6 h 21"/>
                <a:gd name="T54" fmla="*/ 0 w 17"/>
                <a:gd name="T55" fmla="*/ 6 h 21"/>
                <a:gd name="T56" fmla="*/ 0 w 17"/>
                <a:gd name="T57" fmla="*/ 9 h 21"/>
                <a:gd name="T58" fmla="*/ 0 w 17"/>
                <a:gd name="T59" fmla="*/ 9 h 21"/>
                <a:gd name="T60" fmla="*/ 0 w 17"/>
                <a:gd name="T61" fmla="*/ 12 h 21"/>
                <a:gd name="T62" fmla="*/ 0 w 17"/>
                <a:gd name="T63" fmla="*/ 12 h 21"/>
                <a:gd name="T64" fmla="*/ 0 w 17"/>
                <a:gd name="T65" fmla="*/ 15 h 21"/>
                <a:gd name="T66" fmla="*/ 0 w 17"/>
                <a:gd name="T67" fmla="*/ 15 h 21"/>
                <a:gd name="T68" fmla="*/ 0 w 17"/>
                <a:gd name="T69" fmla="*/ 15 h 21"/>
                <a:gd name="T70" fmla="*/ 3 w 17"/>
                <a:gd name="T71" fmla="*/ 18 h 21"/>
                <a:gd name="T72" fmla="*/ 3 w 17"/>
                <a:gd name="T73" fmla="*/ 18 h 21"/>
                <a:gd name="T74" fmla="*/ 3 w 17"/>
                <a:gd name="T75" fmla="*/ 18 h 21"/>
                <a:gd name="T76" fmla="*/ 5 w 17"/>
                <a:gd name="T77" fmla="*/ 21 h 21"/>
                <a:gd name="T78" fmla="*/ 5 w 17"/>
                <a:gd name="T79" fmla="*/ 21 h 21"/>
                <a:gd name="T80" fmla="*/ 8 w 17"/>
                <a:gd name="T81" fmla="*/ 21 h 21"/>
                <a:gd name="T82" fmla="*/ 8 w 17"/>
                <a:gd name="T83" fmla="*/ 21 h 21"/>
                <a:gd name="T84" fmla="*/ 5 w 17"/>
                <a:gd name="T85" fmla="*/ 18 h 21"/>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7"/>
                <a:gd name="T130" fmla="*/ 0 h 21"/>
                <a:gd name="T131" fmla="*/ 17 w 17"/>
                <a:gd name="T132" fmla="*/ 21 h 21"/>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7" h="21">
                  <a:moveTo>
                    <a:pt x="5" y="18"/>
                  </a:moveTo>
                  <a:lnTo>
                    <a:pt x="8" y="21"/>
                  </a:lnTo>
                  <a:lnTo>
                    <a:pt x="11" y="21"/>
                  </a:lnTo>
                  <a:lnTo>
                    <a:pt x="11" y="18"/>
                  </a:lnTo>
                  <a:lnTo>
                    <a:pt x="14" y="18"/>
                  </a:lnTo>
                  <a:lnTo>
                    <a:pt x="14" y="15"/>
                  </a:lnTo>
                  <a:lnTo>
                    <a:pt x="17" y="15"/>
                  </a:lnTo>
                  <a:lnTo>
                    <a:pt x="17" y="12"/>
                  </a:lnTo>
                  <a:lnTo>
                    <a:pt x="17" y="9"/>
                  </a:lnTo>
                  <a:lnTo>
                    <a:pt x="17" y="6"/>
                  </a:lnTo>
                  <a:lnTo>
                    <a:pt x="14" y="6"/>
                  </a:lnTo>
                  <a:lnTo>
                    <a:pt x="14" y="3"/>
                  </a:lnTo>
                  <a:lnTo>
                    <a:pt x="11" y="3"/>
                  </a:lnTo>
                  <a:lnTo>
                    <a:pt x="8" y="0"/>
                  </a:lnTo>
                  <a:lnTo>
                    <a:pt x="5" y="0"/>
                  </a:lnTo>
                  <a:lnTo>
                    <a:pt x="5" y="3"/>
                  </a:lnTo>
                  <a:lnTo>
                    <a:pt x="3" y="3"/>
                  </a:lnTo>
                  <a:lnTo>
                    <a:pt x="0" y="6"/>
                  </a:lnTo>
                  <a:lnTo>
                    <a:pt x="0" y="9"/>
                  </a:lnTo>
                  <a:lnTo>
                    <a:pt x="0" y="12"/>
                  </a:lnTo>
                  <a:lnTo>
                    <a:pt x="0" y="15"/>
                  </a:lnTo>
                  <a:lnTo>
                    <a:pt x="3" y="18"/>
                  </a:lnTo>
                  <a:lnTo>
                    <a:pt x="5" y="21"/>
                  </a:lnTo>
                  <a:lnTo>
                    <a:pt x="8" y="21"/>
                  </a:lnTo>
                  <a:lnTo>
                    <a:pt x="5" y="18"/>
                  </a:lnTo>
                  <a:close/>
                </a:path>
              </a:pathLst>
            </a:custGeom>
            <a:solidFill>
              <a:srgbClr val="000000"/>
            </a:solidFill>
            <a:ln w="9525">
              <a:noFill/>
              <a:round/>
              <a:headEnd/>
              <a:tailEnd/>
            </a:ln>
          </p:spPr>
          <p:txBody>
            <a:bodyPr/>
            <a:lstStyle/>
            <a:p>
              <a:endParaRPr lang="en-US"/>
            </a:p>
          </p:txBody>
        </p:sp>
        <p:sp>
          <p:nvSpPr>
            <p:cNvPr id="176241" name="Freeform 110"/>
            <p:cNvSpPr>
              <a:spLocks/>
            </p:cNvSpPr>
            <p:nvPr/>
          </p:nvSpPr>
          <p:spPr bwMode="auto">
            <a:xfrm>
              <a:off x="3733" y="303"/>
              <a:ext cx="17" cy="21"/>
            </a:xfrm>
            <a:custGeom>
              <a:avLst/>
              <a:gdLst>
                <a:gd name="T0" fmla="*/ 9 w 17"/>
                <a:gd name="T1" fmla="*/ 18 h 21"/>
                <a:gd name="T2" fmla="*/ 11 w 17"/>
                <a:gd name="T3" fmla="*/ 21 h 21"/>
                <a:gd name="T4" fmla="*/ 11 w 17"/>
                <a:gd name="T5" fmla="*/ 21 h 21"/>
                <a:gd name="T6" fmla="*/ 14 w 17"/>
                <a:gd name="T7" fmla="*/ 18 h 21"/>
                <a:gd name="T8" fmla="*/ 14 w 17"/>
                <a:gd name="T9" fmla="*/ 18 h 21"/>
                <a:gd name="T10" fmla="*/ 14 w 17"/>
                <a:gd name="T11" fmla="*/ 18 h 21"/>
                <a:gd name="T12" fmla="*/ 17 w 17"/>
                <a:gd name="T13" fmla="*/ 15 h 21"/>
                <a:gd name="T14" fmla="*/ 17 w 17"/>
                <a:gd name="T15" fmla="*/ 15 h 21"/>
                <a:gd name="T16" fmla="*/ 17 w 17"/>
                <a:gd name="T17" fmla="*/ 15 h 21"/>
                <a:gd name="T18" fmla="*/ 17 w 17"/>
                <a:gd name="T19" fmla="*/ 12 h 21"/>
                <a:gd name="T20" fmla="*/ 17 w 17"/>
                <a:gd name="T21" fmla="*/ 12 h 21"/>
                <a:gd name="T22" fmla="*/ 17 w 17"/>
                <a:gd name="T23" fmla="*/ 9 h 21"/>
                <a:gd name="T24" fmla="*/ 17 w 17"/>
                <a:gd name="T25" fmla="*/ 9 h 21"/>
                <a:gd name="T26" fmla="*/ 17 w 17"/>
                <a:gd name="T27" fmla="*/ 6 h 21"/>
                <a:gd name="T28" fmla="*/ 17 w 17"/>
                <a:gd name="T29" fmla="*/ 6 h 21"/>
                <a:gd name="T30" fmla="*/ 14 w 17"/>
                <a:gd name="T31" fmla="*/ 3 h 21"/>
                <a:gd name="T32" fmla="*/ 14 w 17"/>
                <a:gd name="T33" fmla="*/ 3 h 21"/>
                <a:gd name="T34" fmla="*/ 14 w 17"/>
                <a:gd name="T35" fmla="*/ 3 h 21"/>
                <a:gd name="T36" fmla="*/ 11 w 17"/>
                <a:gd name="T37" fmla="*/ 3 h 21"/>
                <a:gd name="T38" fmla="*/ 11 w 17"/>
                <a:gd name="T39" fmla="*/ 0 h 21"/>
                <a:gd name="T40" fmla="*/ 9 w 17"/>
                <a:gd name="T41" fmla="*/ 0 h 21"/>
                <a:gd name="T42" fmla="*/ 9 w 17"/>
                <a:gd name="T43" fmla="*/ 0 h 21"/>
                <a:gd name="T44" fmla="*/ 6 w 17"/>
                <a:gd name="T45" fmla="*/ 3 h 21"/>
                <a:gd name="T46" fmla="*/ 6 w 17"/>
                <a:gd name="T47" fmla="*/ 3 h 21"/>
                <a:gd name="T48" fmla="*/ 3 w 17"/>
                <a:gd name="T49" fmla="*/ 3 h 21"/>
                <a:gd name="T50" fmla="*/ 3 w 17"/>
                <a:gd name="T51" fmla="*/ 3 h 21"/>
                <a:gd name="T52" fmla="*/ 3 w 17"/>
                <a:gd name="T53" fmla="*/ 6 h 21"/>
                <a:gd name="T54" fmla="*/ 0 w 17"/>
                <a:gd name="T55" fmla="*/ 6 h 21"/>
                <a:gd name="T56" fmla="*/ 0 w 17"/>
                <a:gd name="T57" fmla="*/ 9 h 21"/>
                <a:gd name="T58" fmla="*/ 0 w 17"/>
                <a:gd name="T59" fmla="*/ 9 h 21"/>
                <a:gd name="T60" fmla="*/ 0 w 17"/>
                <a:gd name="T61" fmla="*/ 12 h 21"/>
                <a:gd name="T62" fmla="*/ 0 w 17"/>
                <a:gd name="T63" fmla="*/ 12 h 21"/>
                <a:gd name="T64" fmla="*/ 0 w 17"/>
                <a:gd name="T65" fmla="*/ 15 h 21"/>
                <a:gd name="T66" fmla="*/ 0 w 17"/>
                <a:gd name="T67" fmla="*/ 15 h 21"/>
                <a:gd name="T68" fmla="*/ 3 w 17"/>
                <a:gd name="T69" fmla="*/ 15 h 21"/>
                <a:gd name="T70" fmla="*/ 3 w 17"/>
                <a:gd name="T71" fmla="*/ 18 h 21"/>
                <a:gd name="T72" fmla="*/ 3 w 17"/>
                <a:gd name="T73" fmla="*/ 18 h 21"/>
                <a:gd name="T74" fmla="*/ 6 w 17"/>
                <a:gd name="T75" fmla="*/ 18 h 21"/>
                <a:gd name="T76" fmla="*/ 6 w 17"/>
                <a:gd name="T77" fmla="*/ 21 h 21"/>
                <a:gd name="T78" fmla="*/ 9 w 17"/>
                <a:gd name="T79" fmla="*/ 21 h 21"/>
                <a:gd name="T80" fmla="*/ 9 w 17"/>
                <a:gd name="T81" fmla="*/ 21 h 21"/>
                <a:gd name="T82" fmla="*/ 9 w 17"/>
                <a:gd name="T83" fmla="*/ 21 h 21"/>
                <a:gd name="T84" fmla="*/ 9 w 17"/>
                <a:gd name="T85" fmla="*/ 18 h 21"/>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7"/>
                <a:gd name="T130" fmla="*/ 0 h 21"/>
                <a:gd name="T131" fmla="*/ 17 w 17"/>
                <a:gd name="T132" fmla="*/ 21 h 21"/>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7" h="21">
                  <a:moveTo>
                    <a:pt x="9" y="18"/>
                  </a:moveTo>
                  <a:lnTo>
                    <a:pt x="11" y="21"/>
                  </a:lnTo>
                  <a:lnTo>
                    <a:pt x="14" y="18"/>
                  </a:lnTo>
                  <a:lnTo>
                    <a:pt x="17" y="15"/>
                  </a:lnTo>
                  <a:lnTo>
                    <a:pt x="17" y="12"/>
                  </a:lnTo>
                  <a:lnTo>
                    <a:pt x="17" y="9"/>
                  </a:lnTo>
                  <a:lnTo>
                    <a:pt x="17" y="6"/>
                  </a:lnTo>
                  <a:lnTo>
                    <a:pt x="14" y="3"/>
                  </a:lnTo>
                  <a:lnTo>
                    <a:pt x="11" y="3"/>
                  </a:lnTo>
                  <a:lnTo>
                    <a:pt x="11" y="0"/>
                  </a:lnTo>
                  <a:lnTo>
                    <a:pt x="9" y="0"/>
                  </a:lnTo>
                  <a:lnTo>
                    <a:pt x="6" y="3"/>
                  </a:lnTo>
                  <a:lnTo>
                    <a:pt x="3" y="3"/>
                  </a:lnTo>
                  <a:lnTo>
                    <a:pt x="3" y="6"/>
                  </a:lnTo>
                  <a:lnTo>
                    <a:pt x="0" y="6"/>
                  </a:lnTo>
                  <a:lnTo>
                    <a:pt x="0" y="9"/>
                  </a:lnTo>
                  <a:lnTo>
                    <a:pt x="0" y="12"/>
                  </a:lnTo>
                  <a:lnTo>
                    <a:pt x="0" y="15"/>
                  </a:lnTo>
                  <a:lnTo>
                    <a:pt x="3" y="15"/>
                  </a:lnTo>
                  <a:lnTo>
                    <a:pt x="3" y="18"/>
                  </a:lnTo>
                  <a:lnTo>
                    <a:pt x="6" y="18"/>
                  </a:lnTo>
                  <a:lnTo>
                    <a:pt x="6" y="21"/>
                  </a:lnTo>
                  <a:lnTo>
                    <a:pt x="9" y="21"/>
                  </a:lnTo>
                  <a:lnTo>
                    <a:pt x="9" y="18"/>
                  </a:lnTo>
                  <a:close/>
                </a:path>
              </a:pathLst>
            </a:custGeom>
            <a:solidFill>
              <a:srgbClr val="000000"/>
            </a:solidFill>
            <a:ln w="9525">
              <a:noFill/>
              <a:round/>
              <a:headEnd/>
              <a:tailEnd/>
            </a:ln>
          </p:spPr>
          <p:txBody>
            <a:bodyPr/>
            <a:lstStyle/>
            <a:p>
              <a:endParaRPr lang="en-US"/>
            </a:p>
          </p:txBody>
        </p:sp>
        <p:sp>
          <p:nvSpPr>
            <p:cNvPr id="176242" name="Freeform 111"/>
            <p:cNvSpPr>
              <a:spLocks/>
            </p:cNvSpPr>
            <p:nvPr/>
          </p:nvSpPr>
          <p:spPr bwMode="auto">
            <a:xfrm>
              <a:off x="4409" y="303"/>
              <a:ext cx="17" cy="21"/>
            </a:xfrm>
            <a:custGeom>
              <a:avLst/>
              <a:gdLst>
                <a:gd name="T0" fmla="*/ 5 w 17"/>
                <a:gd name="T1" fmla="*/ 18 h 21"/>
                <a:gd name="T2" fmla="*/ 8 w 17"/>
                <a:gd name="T3" fmla="*/ 21 h 21"/>
                <a:gd name="T4" fmla="*/ 11 w 17"/>
                <a:gd name="T5" fmla="*/ 21 h 21"/>
                <a:gd name="T6" fmla="*/ 11 w 17"/>
                <a:gd name="T7" fmla="*/ 18 h 21"/>
                <a:gd name="T8" fmla="*/ 14 w 17"/>
                <a:gd name="T9" fmla="*/ 18 h 21"/>
                <a:gd name="T10" fmla="*/ 14 w 17"/>
                <a:gd name="T11" fmla="*/ 18 h 21"/>
                <a:gd name="T12" fmla="*/ 14 w 17"/>
                <a:gd name="T13" fmla="*/ 15 h 21"/>
                <a:gd name="T14" fmla="*/ 17 w 17"/>
                <a:gd name="T15" fmla="*/ 15 h 21"/>
                <a:gd name="T16" fmla="*/ 17 w 17"/>
                <a:gd name="T17" fmla="*/ 15 h 21"/>
                <a:gd name="T18" fmla="*/ 17 w 17"/>
                <a:gd name="T19" fmla="*/ 12 h 21"/>
                <a:gd name="T20" fmla="*/ 17 w 17"/>
                <a:gd name="T21" fmla="*/ 12 h 21"/>
                <a:gd name="T22" fmla="*/ 17 w 17"/>
                <a:gd name="T23" fmla="*/ 9 h 21"/>
                <a:gd name="T24" fmla="*/ 17 w 17"/>
                <a:gd name="T25" fmla="*/ 9 h 21"/>
                <a:gd name="T26" fmla="*/ 17 w 17"/>
                <a:gd name="T27" fmla="*/ 6 h 21"/>
                <a:gd name="T28" fmla="*/ 14 w 17"/>
                <a:gd name="T29" fmla="*/ 6 h 21"/>
                <a:gd name="T30" fmla="*/ 14 w 17"/>
                <a:gd name="T31" fmla="*/ 3 h 21"/>
                <a:gd name="T32" fmla="*/ 14 w 17"/>
                <a:gd name="T33" fmla="*/ 3 h 21"/>
                <a:gd name="T34" fmla="*/ 11 w 17"/>
                <a:gd name="T35" fmla="*/ 3 h 21"/>
                <a:gd name="T36" fmla="*/ 11 w 17"/>
                <a:gd name="T37" fmla="*/ 3 h 21"/>
                <a:gd name="T38" fmla="*/ 8 w 17"/>
                <a:gd name="T39" fmla="*/ 0 h 21"/>
                <a:gd name="T40" fmla="*/ 8 w 17"/>
                <a:gd name="T41" fmla="*/ 0 h 21"/>
                <a:gd name="T42" fmla="*/ 5 w 17"/>
                <a:gd name="T43" fmla="*/ 0 h 21"/>
                <a:gd name="T44" fmla="*/ 5 w 17"/>
                <a:gd name="T45" fmla="*/ 3 h 21"/>
                <a:gd name="T46" fmla="*/ 2 w 17"/>
                <a:gd name="T47" fmla="*/ 3 h 21"/>
                <a:gd name="T48" fmla="*/ 2 w 17"/>
                <a:gd name="T49" fmla="*/ 3 h 21"/>
                <a:gd name="T50" fmla="*/ 2 w 17"/>
                <a:gd name="T51" fmla="*/ 3 h 21"/>
                <a:gd name="T52" fmla="*/ 0 w 17"/>
                <a:gd name="T53" fmla="*/ 6 h 21"/>
                <a:gd name="T54" fmla="*/ 0 w 17"/>
                <a:gd name="T55" fmla="*/ 6 h 21"/>
                <a:gd name="T56" fmla="*/ 0 w 17"/>
                <a:gd name="T57" fmla="*/ 9 h 21"/>
                <a:gd name="T58" fmla="*/ 0 w 17"/>
                <a:gd name="T59" fmla="*/ 9 h 21"/>
                <a:gd name="T60" fmla="*/ 0 w 17"/>
                <a:gd name="T61" fmla="*/ 12 h 21"/>
                <a:gd name="T62" fmla="*/ 0 w 17"/>
                <a:gd name="T63" fmla="*/ 12 h 21"/>
                <a:gd name="T64" fmla="*/ 0 w 17"/>
                <a:gd name="T65" fmla="*/ 15 h 21"/>
                <a:gd name="T66" fmla="*/ 0 w 17"/>
                <a:gd name="T67" fmla="*/ 15 h 21"/>
                <a:gd name="T68" fmla="*/ 0 w 17"/>
                <a:gd name="T69" fmla="*/ 15 h 21"/>
                <a:gd name="T70" fmla="*/ 2 w 17"/>
                <a:gd name="T71" fmla="*/ 18 h 21"/>
                <a:gd name="T72" fmla="*/ 2 w 17"/>
                <a:gd name="T73" fmla="*/ 18 h 21"/>
                <a:gd name="T74" fmla="*/ 2 w 17"/>
                <a:gd name="T75" fmla="*/ 18 h 21"/>
                <a:gd name="T76" fmla="*/ 5 w 17"/>
                <a:gd name="T77" fmla="*/ 21 h 21"/>
                <a:gd name="T78" fmla="*/ 5 w 17"/>
                <a:gd name="T79" fmla="*/ 21 h 21"/>
                <a:gd name="T80" fmla="*/ 8 w 17"/>
                <a:gd name="T81" fmla="*/ 21 h 21"/>
                <a:gd name="T82" fmla="*/ 8 w 17"/>
                <a:gd name="T83" fmla="*/ 21 h 21"/>
                <a:gd name="T84" fmla="*/ 5 w 17"/>
                <a:gd name="T85" fmla="*/ 18 h 21"/>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7"/>
                <a:gd name="T130" fmla="*/ 0 h 21"/>
                <a:gd name="T131" fmla="*/ 17 w 17"/>
                <a:gd name="T132" fmla="*/ 21 h 21"/>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7" h="21">
                  <a:moveTo>
                    <a:pt x="5" y="18"/>
                  </a:moveTo>
                  <a:lnTo>
                    <a:pt x="8" y="21"/>
                  </a:lnTo>
                  <a:lnTo>
                    <a:pt x="11" y="21"/>
                  </a:lnTo>
                  <a:lnTo>
                    <a:pt x="11" y="18"/>
                  </a:lnTo>
                  <a:lnTo>
                    <a:pt x="14" y="18"/>
                  </a:lnTo>
                  <a:lnTo>
                    <a:pt x="14" y="15"/>
                  </a:lnTo>
                  <a:lnTo>
                    <a:pt x="17" y="15"/>
                  </a:lnTo>
                  <a:lnTo>
                    <a:pt x="17" y="12"/>
                  </a:lnTo>
                  <a:lnTo>
                    <a:pt x="17" y="9"/>
                  </a:lnTo>
                  <a:lnTo>
                    <a:pt x="17" y="6"/>
                  </a:lnTo>
                  <a:lnTo>
                    <a:pt x="14" y="6"/>
                  </a:lnTo>
                  <a:lnTo>
                    <a:pt x="14" y="3"/>
                  </a:lnTo>
                  <a:lnTo>
                    <a:pt x="11" y="3"/>
                  </a:lnTo>
                  <a:lnTo>
                    <a:pt x="8" y="0"/>
                  </a:lnTo>
                  <a:lnTo>
                    <a:pt x="5" y="0"/>
                  </a:lnTo>
                  <a:lnTo>
                    <a:pt x="5" y="3"/>
                  </a:lnTo>
                  <a:lnTo>
                    <a:pt x="2" y="3"/>
                  </a:lnTo>
                  <a:lnTo>
                    <a:pt x="0" y="6"/>
                  </a:lnTo>
                  <a:lnTo>
                    <a:pt x="0" y="9"/>
                  </a:lnTo>
                  <a:lnTo>
                    <a:pt x="0" y="12"/>
                  </a:lnTo>
                  <a:lnTo>
                    <a:pt x="0" y="15"/>
                  </a:lnTo>
                  <a:lnTo>
                    <a:pt x="2" y="18"/>
                  </a:lnTo>
                  <a:lnTo>
                    <a:pt x="5" y="21"/>
                  </a:lnTo>
                  <a:lnTo>
                    <a:pt x="8" y="21"/>
                  </a:lnTo>
                  <a:lnTo>
                    <a:pt x="5" y="18"/>
                  </a:lnTo>
                  <a:close/>
                </a:path>
              </a:pathLst>
            </a:custGeom>
            <a:solidFill>
              <a:srgbClr val="000000"/>
            </a:solidFill>
            <a:ln w="9525">
              <a:noFill/>
              <a:round/>
              <a:headEnd/>
              <a:tailEnd/>
            </a:ln>
          </p:spPr>
          <p:txBody>
            <a:bodyPr/>
            <a:lstStyle/>
            <a:p>
              <a:endParaRPr lang="en-US"/>
            </a:p>
          </p:txBody>
        </p:sp>
        <p:sp>
          <p:nvSpPr>
            <p:cNvPr id="176243" name="Freeform 112"/>
            <p:cNvSpPr>
              <a:spLocks/>
            </p:cNvSpPr>
            <p:nvPr/>
          </p:nvSpPr>
          <p:spPr bwMode="auto">
            <a:xfrm>
              <a:off x="4467" y="303"/>
              <a:ext cx="20" cy="21"/>
            </a:xfrm>
            <a:custGeom>
              <a:avLst/>
              <a:gdLst>
                <a:gd name="T0" fmla="*/ 9 w 20"/>
                <a:gd name="T1" fmla="*/ 18 h 21"/>
                <a:gd name="T2" fmla="*/ 12 w 20"/>
                <a:gd name="T3" fmla="*/ 21 h 21"/>
                <a:gd name="T4" fmla="*/ 15 w 20"/>
                <a:gd name="T5" fmla="*/ 21 h 21"/>
                <a:gd name="T6" fmla="*/ 15 w 20"/>
                <a:gd name="T7" fmla="*/ 18 h 21"/>
                <a:gd name="T8" fmla="*/ 15 w 20"/>
                <a:gd name="T9" fmla="*/ 18 h 21"/>
                <a:gd name="T10" fmla="*/ 18 w 20"/>
                <a:gd name="T11" fmla="*/ 18 h 21"/>
                <a:gd name="T12" fmla="*/ 18 w 20"/>
                <a:gd name="T13" fmla="*/ 15 h 21"/>
                <a:gd name="T14" fmla="*/ 18 w 20"/>
                <a:gd name="T15" fmla="*/ 15 h 21"/>
                <a:gd name="T16" fmla="*/ 20 w 20"/>
                <a:gd name="T17" fmla="*/ 15 h 21"/>
                <a:gd name="T18" fmla="*/ 20 w 20"/>
                <a:gd name="T19" fmla="*/ 12 h 21"/>
                <a:gd name="T20" fmla="*/ 20 w 20"/>
                <a:gd name="T21" fmla="*/ 12 h 21"/>
                <a:gd name="T22" fmla="*/ 20 w 20"/>
                <a:gd name="T23" fmla="*/ 9 h 21"/>
                <a:gd name="T24" fmla="*/ 20 w 20"/>
                <a:gd name="T25" fmla="*/ 9 h 21"/>
                <a:gd name="T26" fmla="*/ 18 w 20"/>
                <a:gd name="T27" fmla="*/ 6 h 21"/>
                <a:gd name="T28" fmla="*/ 18 w 20"/>
                <a:gd name="T29" fmla="*/ 6 h 21"/>
                <a:gd name="T30" fmla="*/ 18 w 20"/>
                <a:gd name="T31" fmla="*/ 3 h 21"/>
                <a:gd name="T32" fmla="*/ 15 w 20"/>
                <a:gd name="T33" fmla="*/ 3 h 21"/>
                <a:gd name="T34" fmla="*/ 15 w 20"/>
                <a:gd name="T35" fmla="*/ 3 h 21"/>
                <a:gd name="T36" fmla="*/ 15 w 20"/>
                <a:gd name="T37" fmla="*/ 3 h 21"/>
                <a:gd name="T38" fmla="*/ 12 w 20"/>
                <a:gd name="T39" fmla="*/ 0 h 21"/>
                <a:gd name="T40" fmla="*/ 12 w 20"/>
                <a:gd name="T41" fmla="*/ 0 h 21"/>
                <a:gd name="T42" fmla="*/ 9 w 20"/>
                <a:gd name="T43" fmla="*/ 0 h 21"/>
                <a:gd name="T44" fmla="*/ 9 w 20"/>
                <a:gd name="T45" fmla="*/ 3 h 21"/>
                <a:gd name="T46" fmla="*/ 6 w 20"/>
                <a:gd name="T47" fmla="*/ 3 h 21"/>
                <a:gd name="T48" fmla="*/ 6 w 20"/>
                <a:gd name="T49" fmla="*/ 3 h 21"/>
                <a:gd name="T50" fmla="*/ 3 w 20"/>
                <a:gd name="T51" fmla="*/ 3 h 21"/>
                <a:gd name="T52" fmla="*/ 3 w 20"/>
                <a:gd name="T53" fmla="*/ 6 h 21"/>
                <a:gd name="T54" fmla="*/ 3 w 20"/>
                <a:gd name="T55" fmla="*/ 6 h 21"/>
                <a:gd name="T56" fmla="*/ 3 w 20"/>
                <a:gd name="T57" fmla="*/ 9 h 21"/>
                <a:gd name="T58" fmla="*/ 0 w 20"/>
                <a:gd name="T59" fmla="*/ 9 h 21"/>
                <a:gd name="T60" fmla="*/ 0 w 20"/>
                <a:gd name="T61" fmla="*/ 12 h 21"/>
                <a:gd name="T62" fmla="*/ 0 w 20"/>
                <a:gd name="T63" fmla="*/ 12 h 21"/>
                <a:gd name="T64" fmla="*/ 3 w 20"/>
                <a:gd name="T65" fmla="*/ 15 h 21"/>
                <a:gd name="T66" fmla="*/ 3 w 20"/>
                <a:gd name="T67" fmla="*/ 15 h 21"/>
                <a:gd name="T68" fmla="*/ 3 w 20"/>
                <a:gd name="T69" fmla="*/ 15 h 21"/>
                <a:gd name="T70" fmla="*/ 3 w 20"/>
                <a:gd name="T71" fmla="*/ 18 h 21"/>
                <a:gd name="T72" fmla="*/ 6 w 20"/>
                <a:gd name="T73" fmla="*/ 18 h 21"/>
                <a:gd name="T74" fmla="*/ 6 w 20"/>
                <a:gd name="T75" fmla="*/ 18 h 21"/>
                <a:gd name="T76" fmla="*/ 9 w 20"/>
                <a:gd name="T77" fmla="*/ 21 h 21"/>
                <a:gd name="T78" fmla="*/ 9 w 20"/>
                <a:gd name="T79" fmla="*/ 21 h 21"/>
                <a:gd name="T80" fmla="*/ 12 w 20"/>
                <a:gd name="T81" fmla="*/ 21 h 21"/>
                <a:gd name="T82" fmla="*/ 12 w 20"/>
                <a:gd name="T83" fmla="*/ 21 h 21"/>
                <a:gd name="T84" fmla="*/ 9 w 20"/>
                <a:gd name="T85" fmla="*/ 18 h 21"/>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20"/>
                <a:gd name="T130" fmla="*/ 0 h 21"/>
                <a:gd name="T131" fmla="*/ 20 w 20"/>
                <a:gd name="T132" fmla="*/ 21 h 21"/>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20" h="21">
                  <a:moveTo>
                    <a:pt x="9" y="18"/>
                  </a:moveTo>
                  <a:lnTo>
                    <a:pt x="12" y="21"/>
                  </a:lnTo>
                  <a:lnTo>
                    <a:pt x="15" y="21"/>
                  </a:lnTo>
                  <a:lnTo>
                    <a:pt x="15" y="18"/>
                  </a:lnTo>
                  <a:lnTo>
                    <a:pt x="18" y="18"/>
                  </a:lnTo>
                  <a:lnTo>
                    <a:pt x="18" y="15"/>
                  </a:lnTo>
                  <a:lnTo>
                    <a:pt x="20" y="15"/>
                  </a:lnTo>
                  <a:lnTo>
                    <a:pt x="20" y="12"/>
                  </a:lnTo>
                  <a:lnTo>
                    <a:pt x="20" y="9"/>
                  </a:lnTo>
                  <a:lnTo>
                    <a:pt x="18" y="6"/>
                  </a:lnTo>
                  <a:lnTo>
                    <a:pt x="18" y="3"/>
                  </a:lnTo>
                  <a:lnTo>
                    <a:pt x="15" y="3"/>
                  </a:lnTo>
                  <a:lnTo>
                    <a:pt x="12" y="0"/>
                  </a:lnTo>
                  <a:lnTo>
                    <a:pt x="9" y="0"/>
                  </a:lnTo>
                  <a:lnTo>
                    <a:pt x="9" y="3"/>
                  </a:lnTo>
                  <a:lnTo>
                    <a:pt x="6" y="3"/>
                  </a:lnTo>
                  <a:lnTo>
                    <a:pt x="3" y="3"/>
                  </a:lnTo>
                  <a:lnTo>
                    <a:pt x="3" y="6"/>
                  </a:lnTo>
                  <a:lnTo>
                    <a:pt x="3" y="9"/>
                  </a:lnTo>
                  <a:lnTo>
                    <a:pt x="0" y="9"/>
                  </a:lnTo>
                  <a:lnTo>
                    <a:pt x="0" y="12"/>
                  </a:lnTo>
                  <a:lnTo>
                    <a:pt x="3" y="15"/>
                  </a:lnTo>
                  <a:lnTo>
                    <a:pt x="3" y="18"/>
                  </a:lnTo>
                  <a:lnTo>
                    <a:pt x="6" y="18"/>
                  </a:lnTo>
                  <a:lnTo>
                    <a:pt x="9" y="21"/>
                  </a:lnTo>
                  <a:lnTo>
                    <a:pt x="12" y="21"/>
                  </a:lnTo>
                  <a:lnTo>
                    <a:pt x="9" y="18"/>
                  </a:lnTo>
                  <a:close/>
                </a:path>
              </a:pathLst>
            </a:custGeom>
            <a:solidFill>
              <a:srgbClr val="000000"/>
            </a:solidFill>
            <a:ln w="9525">
              <a:noFill/>
              <a:round/>
              <a:headEnd/>
              <a:tailEnd/>
            </a:ln>
          </p:spPr>
          <p:txBody>
            <a:bodyPr/>
            <a:lstStyle/>
            <a:p>
              <a:endParaRPr lang="en-US"/>
            </a:p>
          </p:txBody>
        </p:sp>
        <p:sp>
          <p:nvSpPr>
            <p:cNvPr id="176244" name="Freeform 113"/>
            <p:cNvSpPr>
              <a:spLocks/>
            </p:cNvSpPr>
            <p:nvPr/>
          </p:nvSpPr>
          <p:spPr bwMode="auto">
            <a:xfrm>
              <a:off x="4347" y="303"/>
              <a:ext cx="18" cy="21"/>
            </a:xfrm>
            <a:custGeom>
              <a:avLst/>
              <a:gdLst>
                <a:gd name="T0" fmla="*/ 9 w 18"/>
                <a:gd name="T1" fmla="*/ 18 h 21"/>
                <a:gd name="T2" fmla="*/ 9 w 18"/>
                <a:gd name="T3" fmla="*/ 21 h 21"/>
                <a:gd name="T4" fmla="*/ 12 w 18"/>
                <a:gd name="T5" fmla="*/ 21 h 21"/>
                <a:gd name="T6" fmla="*/ 12 w 18"/>
                <a:gd name="T7" fmla="*/ 18 h 21"/>
                <a:gd name="T8" fmla="*/ 15 w 18"/>
                <a:gd name="T9" fmla="*/ 18 h 21"/>
                <a:gd name="T10" fmla="*/ 15 w 18"/>
                <a:gd name="T11" fmla="*/ 18 h 21"/>
                <a:gd name="T12" fmla="*/ 15 w 18"/>
                <a:gd name="T13" fmla="*/ 15 h 21"/>
                <a:gd name="T14" fmla="*/ 18 w 18"/>
                <a:gd name="T15" fmla="*/ 15 h 21"/>
                <a:gd name="T16" fmla="*/ 18 w 18"/>
                <a:gd name="T17" fmla="*/ 15 h 21"/>
                <a:gd name="T18" fmla="*/ 18 w 18"/>
                <a:gd name="T19" fmla="*/ 12 h 21"/>
                <a:gd name="T20" fmla="*/ 18 w 18"/>
                <a:gd name="T21" fmla="*/ 12 h 21"/>
                <a:gd name="T22" fmla="*/ 18 w 18"/>
                <a:gd name="T23" fmla="*/ 9 h 21"/>
                <a:gd name="T24" fmla="*/ 18 w 18"/>
                <a:gd name="T25" fmla="*/ 9 h 21"/>
                <a:gd name="T26" fmla="*/ 18 w 18"/>
                <a:gd name="T27" fmla="*/ 6 h 21"/>
                <a:gd name="T28" fmla="*/ 15 w 18"/>
                <a:gd name="T29" fmla="*/ 6 h 21"/>
                <a:gd name="T30" fmla="*/ 15 w 18"/>
                <a:gd name="T31" fmla="*/ 3 h 21"/>
                <a:gd name="T32" fmla="*/ 15 w 18"/>
                <a:gd name="T33" fmla="*/ 3 h 21"/>
                <a:gd name="T34" fmla="*/ 12 w 18"/>
                <a:gd name="T35" fmla="*/ 3 h 21"/>
                <a:gd name="T36" fmla="*/ 12 w 18"/>
                <a:gd name="T37" fmla="*/ 3 h 21"/>
                <a:gd name="T38" fmla="*/ 9 w 18"/>
                <a:gd name="T39" fmla="*/ 0 h 21"/>
                <a:gd name="T40" fmla="*/ 9 w 18"/>
                <a:gd name="T41" fmla="*/ 0 h 21"/>
                <a:gd name="T42" fmla="*/ 6 w 18"/>
                <a:gd name="T43" fmla="*/ 0 h 21"/>
                <a:gd name="T44" fmla="*/ 6 w 18"/>
                <a:gd name="T45" fmla="*/ 3 h 21"/>
                <a:gd name="T46" fmla="*/ 3 w 18"/>
                <a:gd name="T47" fmla="*/ 3 h 21"/>
                <a:gd name="T48" fmla="*/ 3 w 18"/>
                <a:gd name="T49" fmla="*/ 3 h 21"/>
                <a:gd name="T50" fmla="*/ 3 w 18"/>
                <a:gd name="T51" fmla="*/ 3 h 21"/>
                <a:gd name="T52" fmla="*/ 0 w 18"/>
                <a:gd name="T53" fmla="*/ 6 h 21"/>
                <a:gd name="T54" fmla="*/ 0 w 18"/>
                <a:gd name="T55" fmla="*/ 6 h 21"/>
                <a:gd name="T56" fmla="*/ 0 w 18"/>
                <a:gd name="T57" fmla="*/ 9 h 21"/>
                <a:gd name="T58" fmla="*/ 0 w 18"/>
                <a:gd name="T59" fmla="*/ 9 h 21"/>
                <a:gd name="T60" fmla="*/ 0 w 18"/>
                <a:gd name="T61" fmla="*/ 12 h 21"/>
                <a:gd name="T62" fmla="*/ 0 w 18"/>
                <a:gd name="T63" fmla="*/ 12 h 21"/>
                <a:gd name="T64" fmla="*/ 0 w 18"/>
                <a:gd name="T65" fmla="*/ 15 h 21"/>
                <a:gd name="T66" fmla="*/ 0 w 18"/>
                <a:gd name="T67" fmla="*/ 15 h 21"/>
                <a:gd name="T68" fmla="*/ 0 w 18"/>
                <a:gd name="T69" fmla="*/ 15 h 21"/>
                <a:gd name="T70" fmla="*/ 3 w 18"/>
                <a:gd name="T71" fmla="*/ 18 h 21"/>
                <a:gd name="T72" fmla="*/ 3 w 18"/>
                <a:gd name="T73" fmla="*/ 18 h 21"/>
                <a:gd name="T74" fmla="*/ 3 w 18"/>
                <a:gd name="T75" fmla="*/ 18 h 21"/>
                <a:gd name="T76" fmla="*/ 6 w 18"/>
                <a:gd name="T77" fmla="*/ 21 h 21"/>
                <a:gd name="T78" fmla="*/ 6 w 18"/>
                <a:gd name="T79" fmla="*/ 21 h 21"/>
                <a:gd name="T80" fmla="*/ 9 w 18"/>
                <a:gd name="T81" fmla="*/ 21 h 21"/>
                <a:gd name="T82" fmla="*/ 9 w 18"/>
                <a:gd name="T83" fmla="*/ 21 h 21"/>
                <a:gd name="T84" fmla="*/ 9 w 18"/>
                <a:gd name="T85" fmla="*/ 18 h 21"/>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8"/>
                <a:gd name="T130" fmla="*/ 0 h 21"/>
                <a:gd name="T131" fmla="*/ 18 w 18"/>
                <a:gd name="T132" fmla="*/ 21 h 21"/>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8" h="21">
                  <a:moveTo>
                    <a:pt x="9" y="18"/>
                  </a:moveTo>
                  <a:lnTo>
                    <a:pt x="9" y="21"/>
                  </a:lnTo>
                  <a:lnTo>
                    <a:pt x="12" y="21"/>
                  </a:lnTo>
                  <a:lnTo>
                    <a:pt x="12" y="18"/>
                  </a:lnTo>
                  <a:lnTo>
                    <a:pt x="15" y="18"/>
                  </a:lnTo>
                  <a:lnTo>
                    <a:pt x="15" y="15"/>
                  </a:lnTo>
                  <a:lnTo>
                    <a:pt x="18" y="15"/>
                  </a:lnTo>
                  <a:lnTo>
                    <a:pt x="18" y="12"/>
                  </a:lnTo>
                  <a:lnTo>
                    <a:pt x="18" y="9"/>
                  </a:lnTo>
                  <a:lnTo>
                    <a:pt x="18" y="6"/>
                  </a:lnTo>
                  <a:lnTo>
                    <a:pt x="15" y="6"/>
                  </a:lnTo>
                  <a:lnTo>
                    <a:pt x="15" y="3"/>
                  </a:lnTo>
                  <a:lnTo>
                    <a:pt x="12" y="3"/>
                  </a:lnTo>
                  <a:lnTo>
                    <a:pt x="9" y="0"/>
                  </a:lnTo>
                  <a:lnTo>
                    <a:pt x="6" y="0"/>
                  </a:lnTo>
                  <a:lnTo>
                    <a:pt x="6" y="3"/>
                  </a:lnTo>
                  <a:lnTo>
                    <a:pt x="3" y="3"/>
                  </a:lnTo>
                  <a:lnTo>
                    <a:pt x="0" y="6"/>
                  </a:lnTo>
                  <a:lnTo>
                    <a:pt x="0" y="9"/>
                  </a:lnTo>
                  <a:lnTo>
                    <a:pt x="0" y="12"/>
                  </a:lnTo>
                  <a:lnTo>
                    <a:pt x="0" y="15"/>
                  </a:lnTo>
                  <a:lnTo>
                    <a:pt x="3" y="18"/>
                  </a:lnTo>
                  <a:lnTo>
                    <a:pt x="6" y="21"/>
                  </a:lnTo>
                  <a:lnTo>
                    <a:pt x="9" y="21"/>
                  </a:lnTo>
                  <a:lnTo>
                    <a:pt x="9" y="18"/>
                  </a:lnTo>
                  <a:close/>
                </a:path>
              </a:pathLst>
            </a:custGeom>
            <a:solidFill>
              <a:srgbClr val="000000"/>
            </a:solidFill>
            <a:ln w="9525">
              <a:noFill/>
              <a:round/>
              <a:headEnd/>
              <a:tailEnd/>
            </a:ln>
          </p:spPr>
          <p:txBody>
            <a:bodyPr/>
            <a:lstStyle/>
            <a:p>
              <a:endParaRPr lang="en-US"/>
            </a:p>
          </p:txBody>
        </p:sp>
        <p:sp>
          <p:nvSpPr>
            <p:cNvPr id="176245" name="Freeform 114"/>
            <p:cNvSpPr>
              <a:spLocks/>
            </p:cNvSpPr>
            <p:nvPr/>
          </p:nvSpPr>
          <p:spPr bwMode="auto">
            <a:xfrm>
              <a:off x="3200" y="2201"/>
              <a:ext cx="18" cy="18"/>
            </a:xfrm>
            <a:custGeom>
              <a:avLst/>
              <a:gdLst>
                <a:gd name="T0" fmla="*/ 9 w 18"/>
                <a:gd name="T1" fmla="*/ 18 h 18"/>
                <a:gd name="T2" fmla="*/ 12 w 18"/>
                <a:gd name="T3" fmla="*/ 18 h 18"/>
                <a:gd name="T4" fmla="*/ 12 w 18"/>
                <a:gd name="T5" fmla="*/ 18 h 18"/>
                <a:gd name="T6" fmla="*/ 12 w 18"/>
                <a:gd name="T7" fmla="*/ 18 h 18"/>
                <a:gd name="T8" fmla="*/ 15 w 18"/>
                <a:gd name="T9" fmla="*/ 18 h 18"/>
                <a:gd name="T10" fmla="*/ 15 w 18"/>
                <a:gd name="T11" fmla="*/ 15 h 18"/>
                <a:gd name="T12" fmla="*/ 18 w 18"/>
                <a:gd name="T13" fmla="*/ 15 h 18"/>
                <a:gd name="T14" fmla="*/ 18 w 18"/>
                <a:gd name="T15" fmla="*/ 15 h 18"/>
                <a:gd name="T16" fmla="*/ 18 w 18"/>
                <a:gd name="T17" fmla="*/ 12 h 18"/>
                <a:gd name="T18" fmla="*/ 18 w 18"/>
                <a:gd name="T19" fmla="*/ 12 h 18"/>
                <a:gd name="T20" fmla="*/ 18 w 18"/>
                <a:gd name="T21" fmla="*/ 9 h 18"/>
                <a:gd name="T22" fmla="*/ 18 w 18"/>
                <a:gd name="T23" fmla="*/ 9 h 18"/>
                <a:gd name="T24" fmla="*/ 18 w 18"/>
                <a:gd name="T25" fmla="*/ 6 h 18"/>
                <a:gd name="T26" fmla="*/ 18 w 18"/>
                <a:gd name="T27" fmla="*/ 6 h 18"/>
                <a:gd name="T28" fmla="*/ 18 w 18"/>
                <a:gd name="T29" fmla="*/ 3 h 18"/>
                <a:gd name="T30" fmla="*/ 15 w 18"/>
                <a:gd name="T31" fmla="*/ 3 h 18"/>
                <a:gd name="T32" fmla="*/ 15 w 18"/>
                <a:gd name="T33" fmla="*/ 3 h 18"/>
                <a:gd name="T34" fmla="*/ 12 w 18"/>
                <a:gd name="T35" fmla="*/ 0 h 18"/>
                <a:gd name="T36" fmla="*/ 12 w 18"/>
                <a:gd name="T37" fmla="*/ 0 h 18"/>
                <a:gd name="T38" fmla="*/ 12 w 18"/>
                <a:gd name="T39" fmla="*/ 0 h 18"/>
                <a:gd name="T40" fmla="*/ 9 w 18"/>
                <a:gd name="T41" fmla="*/ 0 h 18"/>
                <a:gd name="T42" fmla="*/ 9 w 18"/>
                <a:gd name="T43" fmla="*/ 0 h 18"/>
                <a:gd name="T44" fmla="*/ 6 w 18"/>
                <a:gd name="T45" fmla="*/ 0 h 18"/>
                <a:gd name="T46" fmla="*/ 6 w 18"/>
                <a:gd name="T47" fmla="*/ 0 h 18"/>
                <a:gd name="T48" fmla="*/ 3 w 18"/>
                <a:gd name="T49" fmla="*/ 3 h 18"/>
                <a:gd name="T50" fmla="*/ 3 w 18"/>
                <a:gd name="T51" fmla="*/ 3 h 18"/>
                <a:gd name="T52" fmla="*/ 0 w 18"/>
                <a:gd name="T53" fmla="*/ 3 h 18"/>
                <a:gd name="T54" fmla="*/ 0 w 18"/>
                <a:gd name="T55" fmla="*/ 6 h 18"/>
                <a:gd name="T56" fmla="*/ 0 w 18"/>
                <a:gd name="T57" fmla="*/ 6 h 18"/>
                <a:gd name="T58" fmla="*/ 0 w 18"/>
                <a:gd name="T59" fmla="*/ 9 h 18"/>
                <a:gd name="T60" fmla="*/ 0 w 18"/>
                <a:gd name="T61" fmla="*/ 9 h 18"/>
                <a:gd name="T62" fmla="*/ 0 w 18"/>
                <a:gd name="T63" fmla="*/ 12 h 18"/>
                <a:gd name="T64" fmla="*/ 0 w 18"/>
                <a:gd name="T65" fmla="*/ 12 h 18"/>
                <a:gd name="T66" fmla="*/ 0 w 18"/>
                <a:gd name="T67" fmla="*/ 15 h 18"/>
                <a:gd name="T68" fmla="*/ 0 w 18"/>
                <a:gd name="T69" fmla="*/ 15 h 18"/>
                <a:gd name="T70" fmla="*/ 3 w 18"/>
                <a:gd name="T71" fmla="*/ 15 h 18"/>
                <a:gd name="T72" fmla="*/ 3 w 18"/>
                <a:gd name="T73" fmla="*/ 18 h 18"/>
                <a:gd name="T74" fmla="*/ 6 w 18"/>
                <a:gd name="T75" fmla="*/ 18 h 18"/>
                <a:gd name="T76" fmla="*/ 6 w 18"/>
                <a:gd name="T77" fmla="*/ 18 h 18"/>
                <a:gd name="T78" fmla="*/ 9 w 18"/>
                <a:gd name="T79" fmla="*/ 18 h 18"/>
                <a:gd name="T80" fmla="*/ 9 w 18"/>
                <a:gd name="T81" fmla="*/ 18 h 18"/>
                <a:gd name="T82" fmla="*/ 9 w 18"/>
                <a:gd name="T83" fmla="*/ 18 h 18"/>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18"/>
                <a:gd name="T127" fmla="*/ 0 h 18"/>
                <a:gd name="T128" fmla="*/ 18 w 18"/>
                <a:gd name="T129" fmla="*/ 18 h 18"/>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18" h="18">
                  <a:moveTo>
                    <a:pt x="9" y="18"/>
                  </a:moveTo>
                  <a:lnTo>
                    <a:pt x="12" y="18"/>
                  </a:lnTo>
                  <a:lnTo>
                    <a:pt x="15" y="18"/>
                  </a:lnTo>
                  <a:lnTo>
                    <a:pt x="15" y="15"/>
                  </a:lnTo>
                  <a:lnTo>
                    <a:pt x="18" y="15"/>
                  </a:lnTo>
                  <a:lnTo>
                    <a:pt x="18" y="12"/>
                  </a:lnTo>
                  <a:lnTo>
                    <a:pt x="18" y="9"/>
                  </a:lnTo>
                  <a:lnTo>
                    <a:pt x="18" y="6"/>
                  </a:lnTo>
                  <a:lnTo>
                    <a:pt x="18" y="3"/>
                  </a:lnTo>
                  <a:lnTo>
                    <a:pt x="15" y="3"/>
                  </a:lnTo>
                  <a:lnTo>
                    <a:pt x="12" y="0"/>
                  </a:lnTo>
                  <a:lnTo>
                    <a:pt x="9" y="0"/>
                  </a:lnTo>
                  <a:lnTo>
                    <a:pt x="6" y="0"/>
                  </a:lnTo>
                  <a:lnTo>
                    <a:pt x="3" y="3"/>
                  </a:lnTo>
                  <a:lnTo>
                    <a:pt x="0" y="3"/>
                  </a:lnTo>
                  <a:lnTo>
                    <a:pt x="0" y="6"/>
                  </a:lnTo>
                  <a:lnTo>
                    <a:pt x="0" y="9"/>
                  </a:lnTo>
                  <a:lnTo>
                    <a:pt x="0" y="12"/>
                  </a:lnTo>
                  <a:lnTo>
                    <a:pt x="0" y="15"/>
                  </a:lnTo>
                  <a:lnTo>
                    <a:pt x="3" y="15"/>
                  </a:lnTo>
                  <a:lnTo>
                    <a:pt x="3" y="18"/>
                  </a:lnTo>
                  <a:lnTo>
                    <a:pt x="6" y="18"/>
                  </a:lnTo>
                  <a:lnTo>
                    <a:pt x="9" y="18"/>
                  </a:lnTo>
                  <a:close/>
                </a:path>
              </a:pathLst>
            </a:custGeom>
            <a:solidFill>
              <a:srgbClr val="000000"/>
            </a:solidFill>
            <a:ln w="9525">
              <a:noFill/>
              <a:round/>
              <a:headEnd/>
              <a:tailEnd/>
            </a:ln>
          </p:spPr>
          <p:txBody>
            <a:bodyPr/>
            <a:lstStyle/>
            <a:p>
              <a:endParaRPr lang="en-US"/>
            </a:p>
          </p:txBody>
        </p:sp>
        <p:sp>
          <p:nvSpPr>
            <p:cNvPr id="176246" name="Freeform 115"/>
            <p:cNvSpPr>
              <a:spLocks/>
            </p:cNvSpPr>
            <p:nvPr/>
          </p:nvSpPr>
          <p:spPr bwMode="auto">
            <a:xfrm>
              <a:off x="3262" y="2201"/>
              <a:ext cx="17" cy="18"/>
            </a:xfrm>
            <a:custGeom>
              <a:avLst/>
              <a:gdLst>
                <a:gd name="T0" fmla="*/ 6 w 17"/>
                <a:gd name="T1" fmla="*/ 18 h 18"/>
                <a:gd name="T2" fmla="*/ 9 w 17"/>
                <a:gd name="T3" fmla="*/ 18 h 18"/>
                <a:gd name="T4" fmla="*/ 11 w 17"/>
                <a:gd name="T5" fmla="*/ 18 h 18"/>
                <a:gd name="T6" fmla="*/ 11 w 17"/>
                <a:gd name="T7" fmla="*/ 18 h 18"/>
                <a:gd name="T8" fmla="*/ 14 w 17"/>
                <a:gd name="T9" fmla="*/ 18 h 18"/>
                <a:gd name="T10" fmla="*/ 14 w 17"/>
                <a:gd name="T11" fmla="*/ 15 h 18"/>
                <a:gd name="T12" fmla="*/ 14 w 17"/>
                <a:gd name="T13" fmla="*/ 15 h 18"/>
                <a:gd name="T14" fmla="*/ 17 w 17"/>
                <a:gd name="T15" fmla="*/ 15 h 18"/>
                <a:gd name="T16" fmla="*/ 17 w 17"/>
                <a:gd name="T17" fmla="*/ 12 h 18"/>
                <a:gd name="T18" fmla="*/ 17 w 17"/>
                <a:gd name="T19" fmla="*/ 12 h 18"/>
                <a:gd name="T20" fmla="*/ 17 w 17"/>
                <a:gd name="T21" fmla="*/ 9 h 18"/>
                <a:gd name="T22" fmla="*/ 17 w 17"/>
                <a:gd name="T23" fmla="*/ 9 h 18"/>
                <a:gd name="T24" fmla="*/ 17 w 17"/>
                <a:gd name="T25" fmla="*/ 6 h 18"/>
                <a:gd name="T26" fmla="*/ 17 w 17"/>
                <a:gd name="T27" fmla="*/ 6 h 18"/>
                <a:gd name="T28" fmla="*/ 14 w 17"/>
                <a:gd name="T29" fmla="*/ 3 h 18"/>
                <a:gd name="T30" fmla="*/ 14 w 17"/>
                <a:gd name="T31" fmla="*/ 3 h 18"/>
                <a:gd name="T32" fmla="*/ 14 w 17"/>
                <a:gd name="T33" fmla="*/ 3 h 18"/>
                <a:gd name="T34" fmla="*/ 11 w 17"/>
                <a:gd name="T35" fmla="*/ 0 h 18"/>
                <a:gd name="T36" fmla="*/ 11 w 17"/>
                <a:gd name="T37" fmla="*/ 0 h 18"/>
                <a:gd name="T38" fmla="*/ 9 w 17"/>
                <a:gd name="T39" fmla="*/ 0 h 18"/>
                <a:gd name="T40" fmla="*/ 9 w 17"/>
                <a:gd name="T41" fmla="*/ 0 h 18"/>
                <a:gd name="T42" fmla="*/ 6 w 17"/>
                <a:gd name="T43" fmla="*/ 0 h 18"/>
                <a:gd name="T44" fmla="*/ 6 w 17"/>
                <a:gd name="T45" fmla="*/ 0 h 18"/>
                <a:gd name="T46" fmla="*/ 3 w 17"/>
                <a:gd name="T47" fmla="*/ 0 h 18"/>
                <a:gd name="T48" fmla="*/ 3 w 17"/>
                <a:gd name="T49" fmla="*/ 3 h 18"/>
                <a:gd name="T50" fmla="*/ 3 w 17"/>
                <a:gd name="T51" fmla="*/ 3 h 18"/>
                <a:gd name="T52" fmla="*/ 0 w 17"/>
                <a:gd name="T53" fmla="*/ 3 h 18"/>
                <a:gd name="T54" fmla="*/ 0 w 17"/>
                <a:gd name="T55" fmla="*/ 6 h 18"/>
                <a:gd name="T56" fmla="*/ 0 w 17"/>
                <a:gd name="T57" fmla="*/ 6 h 18"/>
                <a:gd name="T58" fmla="*/ 0 w 17"/>
                <a:gd name="T59" fmla="*/ 9 h 18"/>
                <a:gd name="T60" fmla="*/ 0 w 17"/>
                <a:gd name="T61" fmla="*/ 9 h 18"/>
                <a:gd name="T62" fmla="*/ 0 w 17"/>
                <a:gd name="T63" fmla="*/ 12 h 18"/>
                <a:gd name="T64" fmla="*/ 0 w 17"/>
                <a:gd name="T65" fmla="*/ 12 h 18"/>
                <a:gd name="T66" fmla="*/ 0 w 17"/>
                <a:gd name="T67" fmla="*/ 15 h 18"/>
                <a:gd name="T68" fmla="*/ 0 w 17"/>
                <a:gd name="T69" fmla="*/ 15 h 18"/>
                <a:gd name="T70" fmla="*/ 3 w 17"/>
                <a:gd name="T71" fmla="*/ 15 h 18"/>
                <a:gd name="T72" fmla="*/ 3 w 17"/>
                <a:gd name="T73" fmla="*/ 18 h 18"/>
                <a:gd name="T74" fmla="*/ 3 w 17"/>
                <a:gd name="T75" fmla="*/ 18 h 18"/>
                <a:gd name="T76" fmla="*/ 6 w 17"/>
                <a:gd name="T77" fmla="*/ 18 h 18"/>
                <a:gd name="T78" fmla="*/ 6 w 17"/>
                <a:gd name="T79" fmla="*/ 18 h 18"/>
                <a:gd name="T80" fmla="*/ 9 w 17"/>
                <a:gd name="T81" fmla="*/ 18 h 18"/>
                <a:gd name="T82" fmla="*/ 9 w 17"/>
                <a:gd name="T83" fmla="*/ 18 h 18"/>
                <a:gd name="T84" fmla="*/ 6 w 17"/>
                <a:gd name="T85" fmla="*/ 18 h 18"/>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7"/>
                <a:gd name="T130" fmla="*/ 0 h 18"/>
                <a:gd name="T131" fmla="*/ 17 w 17"/>
                <a:gd name="T132" fmla="*/ 18 h 18"/>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7" h="18">
                  <a:moveTo>
                    <a:pt x="6" y="18"/>
                  </a:moveTo>
                  <a:lnTo>
                    <a:pt x="9" y="18"/>
                  </a:lnTo>
                  <a:lnTo>
                    <a:pt x="11" y="18"/>
                  </a:lnTo>
                  <a:lnTo>
                    <a:pt x="14" y="18"/>
                  </a:lnTo>
                  <a:lnTo>
                    <a:pt x="14" y="15"/>
                  </a:lnTo>
                  <a:lnTo>
                    <a:pt x="17" y="15"/>
                  </a:lnTo>
                  <a:lnTo>
                    <a:pt x="17" y="12"/>
                  </a:lnTo>
                  <a:lnTo>
                    <a:pt x="17" y="9"/>
                  </a:lnTo>
                  <a:lnTo>
                    <a:pt x="17" y="6"/>
                  </a:lnTo>
                  <a:lnTo>
                    <a:pt x="14" y="3"/>
                  </a:lnTo>
                  <a:lnTo>
                    <a:pt x="11" y="0"/>
                  </a:lnTo>
                  <a:lnTo>
                    <a:pt x="9" y="0"/>
                  </a:lnTo>
                  <a:lnTo>
                    <a:pt x="6" y="0"/>
                  </a:lnTo>
                  <a:lnTo>
                    <a:pt x="3" y="0"/>
                  </a:lnTo>
                  <a:lnTo>
                    <a:pt x="3" y="3"/>
                  </a:lnTo>
                  <a:lnTo>
                    <a:pt x="0" y="3"/>
                  </a:lnTo>
                  <a:lnTo>
                    <a:pt x="0" y="6"/>
                  </a:lnTo>
                  <a:lnTo>
                    <a:pt x="0" y="9"/>
                  </a:lnTo>
                  <a:lnTo>
                    <a:pt x="0" y="12"/>
                  </a:lnTo>
                  <a:lnTo>
                    <a:pt x="0" y="15"/>
                  </a:lnTo>
                  <a:lnTo>
                    <a:pt x="3" y="15"/>
                  </a:lnTo>
                  <a:lnTo>
                    <a:pt x="3" y="18"/>
                  </a:lnTo>
                  <a:lnTo>
                    <a:pt x="6" y="18"/>
                  </a:lnTo>
                  <a:lnTo>
                    <a:pt x="9" y="18"/>
                  </a:lnTo>
                  <a:lnTo>
                    <a:pt x="6" y="18"/>
                  </a:lnTo>
                  <a:close/>
                </a:path>
              </a:pathLst>
            </a:custGeom>
            <a:solidFill>
              <a:srgbClr val="000000"/>
            </a:solidFill>
            <a:ln w="9525">
              <a:noFill/>
              <a:round/>
              <a:headEnd/>
              <a:tailEnd/>
            </a:ln>
          </p:spPr>
          <p:txBody>
            <a:bodyPr/>
            <a:lstStyle/>
            <a:p>
              <a:endParaRPr lang="en-US"/>
            </a:p>
          </p:txBody>
        </p:sp>
        <p:sp>
          <p:nvSpPr>
            <p:cNvPr id="176247" name="Freeform 116"/>
            <p:cNvSpPr>
              <a:spLocks/>
            </p:cNvSpPr>
            <p:nvPr/>
          </p:nvSpPr>
          <p:spPr bwMode="auto">
            <a:xfrm>
              <a:off x="3139" y="2201"/>
              <a:ext cx="17" cy="18"/>
            </a:xfrm>
            <a:custGeom>
              <a:avLst/>
              <a:gdLst>
                <a:gd name="T0" fmla="*/ 9 w 17"/>
                <a:gd name="T1" fmla="*/ 18 h 18"/>
                <a:gd name="T2" fmla="*/ 12 w 17"/>
                <a:gd name="T3" fmla="*/ 18 h 18"/>
                <a:gd name="T4" fmla="*/ 12 w 17"/>
                <a:gd name="T5" fmla="*/ 18 h 18"/>
                <a:gd name="T6" fmla="*/ 15 w 17"/>
                <a:gd name="T7" fmla="*/ 18 h 18"/>
                <a:gd name="T8" fmla="*/ 15 w 17"/>
                <a:gd name="T9" fmla="*/ 18 h 18"/>
                <a:gd name="T10" fmla="*/ 15 w 17"/>
                <a:gd name="T11" fmla="*/ 15 h 18"/>
                <a:gd name="T12" fmla="*/ 17 w 17"/>
                <a:gd name="T13" fmla="*/ 15 h 18"/>
                <a:gd name="T14" fmla="*/ 17 w 17"/>
                <a:gd name="T15" fmla="*/ 15 h 18"/>
                <a:gd name="T16" fmla="*/ 17 w 17"/>
                <a:gd name="T17" fmla="*/ 12 h 18"/>
                <a:gd name="T18" fmla="*/ 17 w 17"/>
                <a:gd name="T19" fmla="*/ 12 h 18"/>
                <a:gd name="T20" fmla="*/ 17 w 17"/>
                <a:gd name="T21" fmla="*/ 9 h 18"/>
                <a:gd name="T22" fmla="*/ 17 w 17"/>
                <a:gd name="T23" fmla="*/ 9 h 18"/>
                <a:gd name="T24" fmla="*/ 17 w 17"/>
                <a:gd name="T25" fmla="*/ 6 h 18"/>
                <a:gd name="T26" fmla="*/ 17 w 17"/>
                <a:gd name="T27" fmla="*/ 6 h 18"/>
                <a:gd name="T28" fmla="*/ 17 w 17"/>
                <a:gd name="T29" fmla="*/ 3 h 18"/>
                <a:gd name="T30" fmla="*/ 15 w 17"/>
                <a:gd name="T31" fmla="*/ 3 h 18"/>
                <a:gd name="T32" fmla="*/ 15 w 17"/>
                <a:gd name="T33" fmla="*/ 3 h 18"/>
                <a:gd name="T34" fmla="*/ 15 w 17"/>
                <a:gd name="T35" fmla="*/ 0 h 18"/>
                <a:gd name="T36" fmla="*/ 12 w 17"/>
                <a:gd name="T37" fmla="*/ 0 h 18"/>
                <a:gd name="T38" fmla="*/ 12 w 17"/>
                <a:gd name="T39" fmla="*/ 0 h 18"/>
                <a:gd name="T40" fmla="*/ 9 w 17"/>
                <a:gd name="T41" fmla="*/ 0 h 18"/>
                <a:gd name="T42" fmla="*/ 9 w 17"/>
                <a:gd name="T43" fmla="*/ 0 h 18"/>
                <a:gd name="T44" fmla="*/ 6 w 17"/>
                <a:gd name="T45" fmla="*/ 0 h 18"/>
                <a:gd name="T46" fmla="*/ 6 w 17"/>
                <a:gd name="T47" fmla="*/ 0 h 18"/>
                <a:gd name="T48" fmla="*/ 3 w 17"/>
                <a:gd name="T49" fmla="*/ 3 h 18"/>
                <a:gd name="T50" fmla="*/ 3 w 17"/>
                <a:gd name="T51" fmla="*/ 3 h 18"/>
                <a:gd name="T52" fmla="*/ 3 w 17"/>
                <a:gd name="T53" fmla="*/ 3 h 18"/>
                <a:gd name="T54" fmla="*/ 0 w 17"/>
                <a:gd name="T55" fmla="*/ 6 h 18"/>
                <a:gd name="T56" fmla="*/ 0 w 17"/>
                <a:gd name="T57" fmla="*/ 6 h 18"/>
                <a:gd name="T58" fmla="*/ 0 w 17"/>
                <a:gd name="T59" fmla="*/ 9 h 18"/>
                <a:gd name="T60" fmla="*/ 0 w 17"/>
                <a:gd name="T61" fmla="*/ 9 h 18"/>
                <a:gd name="T62" fmla="*/ 0 w 17"/>
                <a:gd name="T63" fmla="*/ 12 h 18"/>
                <a:gd name="T64" fmla="*/ 0 w 17"/>
                <a:gd name="T65" fmla="*/ 12 h 18"/>
                <a:gd name="T66" fmla="*/ 0 w 17"/>
                <a:gd name="T67" fmla="*/ 15 h 18"/>
                <a:gd name="T68" fmla="*/ 3 w 17"/>
                <a:gd name="T69" fmla="*/ 15 h 18"/>
                <a:gd name="T70" fmla="*/ 3 w 17"/>
                <a:gd name="T71" fmla="*/ 15 h 18"/>
                <a:gd name="T72" fmla="*/ 3 w 17"/>
                <a:gd name="T73" fmla="*/ 18 h 18"/>
                <a:gd name="T74" fmla="*/ 6 w 17"/>
                <a:gd name="T75" fmla="*/ 18 h 18"/>
                <a:gd name="T76" fmla="*/ 6 w 17"/>
                <a:gd name="T77" fmla="*/ 18 h 18"/>
                <a:gd name="T78" fmla="*/ 9 w 17"/>
                <a:gd name="T79" fmla="*/ 18 h 18"/>
                <a:gd name="T80" fmla="*/ 9 w 17"/>
                <a:gd name="T81" fmla="*/ 18 h 18"/>
                <a:gd name="T82" fmla="*/ 9 w 17"/>
                <a:gd name="T83" fmla="*/ 18 h 18"/>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17"/>
                <a:gd name="T127" fmla="*/ 0 h 18"/>
                <a:gd name="T128" fmla="*/ 17 w 17"/>
                <a:gd name="T129" fmla="*/ 18 h 18"/>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17" h="18">
                  <a:moveTo>
                    <a:pt x="9" y="18"/>
                  </a:moveTo>
                  <a:lnTo>
                    <a:pt x="12" y="18"/>
                  </a:lnTo>
                  <a:lnTo>
                    <a:pt x="15" y="18"/>
                  </a:lnTo>
                  <a:lnTo>
                    <a:pt x="15" y="15"/>
                  </a:lnTo>
                  <a:lnTo>
                    <a:pt x="17" y="15"/>
                  </a:lnTo>
                  <a:lnTo>
                    <a:pt x="17" y="12"/>
                  </a:lnTo>
                  <a:lnTo>
                    <a:pt x="17" y="9"/>
                  </a:lnTo>
                  <a:lnTo>
                    <a:pt x="17" y="6"/>
                  </a:lnTo>
                  <a:lnTo>
                    <a:pt x="17" y="3"/>
                  </a:lnTo>
                  <a:lnTo>
                    <a:pt x="15" y="3"/>
                  </a:lnTo>
                  <a:lnTo>
                    <a:pt x="15" y="0"/>
                  </a:lnTo>
                  <a:lnTo>
                    <a:pt x="12" y="0"/>
                  </a:lnTo>
                  <a:lnTo>
                    <a:pt x="9" y="0"/>
                  </a:lnTo>
                  <a:lnTo>
                    <a:pt x="6" y="0"/>
                  </a:lnTo>
                  <a:lnTo>
                    <a:pt x="3" y="3"/>
                  </a:lnTo>
                  <a:lnTo>
                    <a:pt x="0" y="6"/>
                  </a:lnTo>
                  <a:lnTo>
                    <a:pt x="0" y="9"/>
                  </a:lnTo>
                  <a:lnTo>
                    <a:pt x="0" y="12"/>
                  </a:lnTo>
                  <a:lnTo>
                    <a:pt x="0" y="15"/>
                  </a:lnTo>
                  <a:lnTo>
                    <a:pt x="3" y="15"/>
                  </a:lnTo>
                  <a:lnTo>
                    <a:pt x="3" y="18"/>
                  </a:lnTo>
                  <a:lnTo>
                    <a:pt x="6" y="18"/>
                  </a:lnTo>
                  <a:lnTo>
                    <a:pt x="9" y="18"/>
                  </a:lnTo>
                  <a:close/>
                </a:path>
              </a:pathLst>
            </a:custGeom>
            <a:solidFill>
              <a:srgbClr val="000000"/>
            </a:solidFill>
            <a:ln w="9525">
              <a:noFill/>
              <a:round/>
              <a:headEnd/>
              <a:tailEnd/>
            </a:ln>
          </p:spPr>
          <p:txBody>
            <a:bodyPr/>
            <a:lstStyle/>
            <a:p>
              <a:endParaRPr lang="en-US"/>
            </a:p>
          </p:txBody>
        </p:sp>
        <p:sp>
          <p:nvSpPr>
            <p:cNvPr id="176248" name="Freeform 117"/>
            <p:cNvSpPr>
              <a:spLocks/>
            </p:cNvSpPr>
            <p:nvPr/>
          </p:nvSpPr>
          <p:spPr bwMode="auto">
            <a:xfrm>
              <a:off x="3200" y="2348"/>
              <a:ext cx="18" cy="17"/>
            </a:xfrm>
            <a:custGeom>
              <a:avLst/>
              <a:gdLst>
                <a:gd name="T0" fmla="*/ 9 w 18"/>
                <a:gd name="T1" fmla="*/ 17 h 17"/>
                <a:gd name="T2" fmla="*/ 12 w 18"/>
                <a:gd name="T3" fmla="*/ 17 h 17"/>
                <a:gd name="T4" fmla="*/ 12 w 18"/>
                <a:gd name="T5" fmla="*/ 17 h 17"/>
                <a:gd name="T6" fmla="*/ 12 w 18"/>
                <a:gd name="T7" fmla="*/ 17 h 17"/>
                <a:gd name="T8" fmla="*/ 15 w 18"/>
                <a:gd name="T9" fmla="*/ 17 h 17"/>
                <a:gd name="T10" fmla="*/ 15 w 18"/>
                <a:gd name="T11" fmla="*/ 14 h 17"/>
                <a:gd name="T12" fmla="*/ 18 w 18"/>
                <a:gd name="T13" fmla="*/ 14 h 17"/>
                <a:gd name="T14" fmla="*/ 18 w 18"/>
                <a:gd name="T15" fmla="*/ 14 h 17"/>
                <a:gd name="T16" fmla="*/ 18 w 18"/>
                <a:gd name="T17" fmla="*/ 11 h 17"/>
                <a:gd name="T18" fmla="*/ 18 w 18"/>
                <a:gd name="T19" fmla="*/ 11 h 17"/>
                <a:gd name="T20" fmla="*/ 18 w 18"/>
                <a:gd name="T21" fmla="*/ 9 h 17"/>
                <a:gd name="T22" fmla="*/ 18 w 18"/>
                <a:gd name="T23" fmla="*/ 9 h 17"/>
                <a:gd name="T24" fmla="*/ 18 w 18"/>
                <a:gd name="T25" fmla="*/ 6 h 17"/>
                <a:gd name="T26" fmla="*/ 18 w 18"/>
                <a:gd name="T27" fmla="*/ 6 h 17"/>
                <a:gd name="T28" fmla="*/ 18 w 18"/>
                <a:gd name="T29" fmla="*/ 3 h 17"/>
                <a:gd name="T30" fmla="*/ 15 w 18"/>
                <a:gd name="T31" fmla="*/ 3 h 17"/>
                <a:gd name="T32" fmla="*/ 15 w 18"/>
                <a:gd name="T33" fmla="*/ 3 h 17"/>
                <a:gd name="T34" fmla="*/ 12 w 18"/>
                <a:gd name="T35" fmla="*/ 0 h 17"/>
                <a:gd name="T36" fmla="*/ 12 w 18"/>
                <a:gd name="T37" fmla="*/ 0 h 17"/>
                <a:gd name="T38" fmla="*/ 12 w 18"/>
                <a:gd name="T39" fmla="*/ 0 h 17"/>
                <a:gd name="T40" fmla="*/ 9 w 18"/>
                <a:gd name="T41" fmla="*/ 0 h 17"/>
                <a:gd name="T42" fmla="*/ 9 w 18"/>
                <a:gd name="T43" fmla="*/ 0 h 17"/>
                <a:gd name="T44" fmla="*/ 6 w 18"/>
                <a:gd name="T45" fmla="*/ 0 h 17"/>
                <a:gd name="T46" fmla="*/ 6 w 18"/>
                <a:gd name="T47" fmla="*/ 0 h 17"/>
                <a:gd name="T48" fmla="*/ 3 w 18"/>
                <a:gd name="T49" fmla="*/ 3 h 17"/>
                <a:gd name="T50" fmla="*/ 3 w 18"/>
                <a:gd name="T51" fmla="*/ 3 h 17"/>
                <a:gd name="T52" fmla="*/ 0 w 18"/>
                <a:gd name="T53" fmla="*/ 3 h 17"/>
                <a:gd name="T54" fmla="*/ 0 w 18"/>
                <a:gd name="T55" fmla="*/ 6 h 17"/>
                <a:gd name="T56" fmla="*/ 0 w 18"/>
                <a:gd name="T57" fmla="*/ 6 h 17"/>
                <a:gd name="T58" fmla="*/ 0 w 18"/>
                <a:gd name="T59" fmla="*/ 9 h 17"/>
                <a:gd name="T60" fmla="*/ 0 w 18"/>
                <a:gd name="T61" fmla="*/ 9 h 17"/>
                <a:gd name="T62" fmla="*/ 0 w 18"/>
                <a:gd name="T63" fmla="*/ 11 h 17"/>
                <a:gd name="T64" fmla="*/ 0 w 18"/>
                <a:gd name="T65" fmla="*/ 11 h 17"/>
                <a:gd name="T66" fmla="*/ 0 w 18"/>
                <a:gd name="T67" fmla="*/ 14 h 17"/>
                <a:gd name="T68" fmla="*/ 0 w 18"/>
                <a:gd name="T69" fmla="*/ 14 h 17"/>
                <a:gd name="T70" fmla="*/ 3 w 18"/>
                <a:gd name="T71" fmla="*/ 14 h 17"/>
                <a:gd name="T72" fmla="*/ 3 w 18"/>
                <a:gd name="T73" fmla="*/ 17 h 17"/>
                <a:gd name="T74" fmla="*/ 6 w 18"/>
                <a:gd name="T75" fmla="*/ 17 h 17"/>
                <a:gd name="T76" fmla="*/ 6 w 18"/>
                <a:gd name="T77" fmla="*/ 17 h 17"/>
                <a:gd name="T78" fmla="*/ 9 w 18"/>
                <a:gd name="T79" fmla="*/ 17 h 17"/>
                <a:gd name="T80" fmla="*/ 9 w 18"/>
                <a:gd name="T81" fmla="*/ 17 h 17"/>
                <a:gd name="T82" fmla="*/ 9 w 18"/>
                <a:gd name="T83" fmla="*/ 17 h 17"/>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18"/>
                <a:gd name="T127" fmla="*/ 0 h 17"/>
                <a:gd name="T128" fmla="*/ 18 w 18"/>
                <a:gd name="T129" fmla="*/ 17 h 17"/>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18" h="17">
                  <a:moveTo>
                    <a:pt x="9" y="17"/>
                  </a:moveTo>
                  <a:lnTo>
                    <a:pt x="12" y="17"/>
                  </a:lnTo>
                  <a:lnTo>
                    <a:pt x="15" y="17"/>
                  </a:lnTo>
                  <a:lnTo>
                    <a:pt x="15" y="14"/>
                  </a:lnTo>
                  <a:lnTo>
                    <a:pt x="18" y="14"/>
                  </a:lnTo>
                  <a:lnTo>
                    <a:pt x="18" y="11"/>
                  </a:lnTo>
                  <a:lnTo>
                    <a:pt x="18" y="9"/>
                  </a:lnTo>
                  <a:lnTo>
                    <a:pt x="18" y="6"/>
                  </a:lnTo>
                  <a:lnTo>
                    <a:pt x="18" y="3"/>
                  </a:lnTo>
                  <a:lnTo>
                    <a:pt x="15" y="3"/>
                  </a:lnTo>
                  <a:lnTo>
                    <a:pt x="12" y="0"/>
                  </a:lnTo>
                  <a:lnTo>
                    <a:pt x="9" y="0"/>
                  </a:lnTo>
                  <a:lnTo>
                    <a:pt x="6" y="0"/>
                  </a:lnTo>
                  <a:lnTo>
                    <a:pt x="3" y="3"/>
                  </a:lnTo>
                  <a:lnTo>
                    <a:pt x="0" y="3"/>
                  </a:lnTo>
                  <a:lnTo>
                    <a:pt x="0" y="6"/>
                  </a:lnTo>
                  <a:lnTo>
                    <a:pt x="0" y="9"/>
                  </a:lnTo>
                  <a:lnTo>
                    <a:pt x="0" y="11"/>
                  </a:lnTo>
                  <a:lnTo>
                    <a:pt x="0" y="14"/>
                  </a:lnTo>
                  <a:lnTo>
                    <a:pt x="3" y="14"/>
                  </a:lnTo>
                  <a:lnTo>
                    <a:pt x="3" y="17"/>
                  </a:lnTo>
                  <a:lnTo>
                    <a:pt x="6" y="17"/>
                  </a:lnTo>
                  <a:lnTo>
                    <a:pt x="9" y="17"/>
                  </a:lnTo>
                  <a:close/>
                </a:path>
              </a:pathLst>
            </a:custGeom>
            <a:solidFill>
              <a:srgbClr val="000000"/>
            </a:solidFill>
            <a:ln w="9525">
              <a:noFill/>
              <a:round/>
              <a:headEnd/>
              <a:tailEnd/>
            </a:ln>
          </p:spPr>
          <p:txBody>
            <a:bodyPr/>
            <a:lstStyle/>
            <a:p>
              <a:endParaRPr lang="en-US"/>
            </a:p>
          </p:txBody>
        </p:sp>
        <p:sp>
          <p:nvSpPr>
            <p:cNvPr id="176249" name="Freeform 118"/>
            <p:cNvSpPr>
              <a:spLocks/>
            </p:cNvSpPr>
            <p:nvPr/>
          </p:nvSpPr>
          <p:spPr bwMode="auto">
            <a:xfrm>
              <a:off x="3262" y="2348"/>
              <a:ext cx="17" cy="17"/>
            </a:xfrm>
            <a:custGeom>
              <a:avLst/>
              <a:gdLst>
                <a:gd name="T0" fmla="*/ 6 w 17"/>
                <a:gd name="T1" fmla="*/ 17 h 17"/>
                <a:gd name="T2" fmla="*/ 9 w 17"/>
                <a:gd name="T3" fmla="*/ 17 h 17"/>
                <a:gd name="T4" fmla="*/ 11 w 17"/>
                <a:gd name="T5" fmla="*/ 17 h 17"/>
                <a:gd name="T6" fmla="*/ 11 w 17"/>
                <a:gd name="T7" fmla="*/ 17 h 17"/>
                <a:gd name="T8" fmla="*/ 14 w 17"/>
                <a:gd name="T9" fmla="*/ 17 h 17"/>
                <a:gd name="T10" fmla="*/ 14 w 17"/>
                <a:gd name="T11" fmla="*/ 14 h 17"/>
                <a:gd name="T12" fmla="*/ 14 w 17"/>
                <a:gd name="T13" fmla="*/ 14 h 17"/>
                <a:gd name="T14" fmla="*/ 17 w 17"/>
                <a:gd name="T15" fmla="*/ 14 h 17"/>
                <a:gd name="T16" fmla="*/ 17 w 17"/>
                <a:gd name="T17" fmla="*/ 11 h 17"/>
                <a:gd name="T18" fmla="*/ 17 w 17"/>
                <a:gd name="T19" fmla="*/ 11 h 17"/>
                <a:gd name="T20" fmla="*/ 17 w 17"/>
                <a:gd name="T21" fmla="*/ 9 h 17"/>
                <a:gd name="T22" fmla="*/ 17 w 17"/>
                <a:gd name="T23" fmla="*/ 9 h 17"/>
                <a:gd name="T24" fmla="*/ 17 w 17"/>
                <a:gd name="T25" fmla="*/ 6 h 17"/>
                <a:gd name="T26" fmla="*/ 17 w 17"/>
                <a:gd name="T27" fmla="*/ 6 h 17"/>
                <a:gd name="T28" fmla="*/ 14 w 17"/>
                <a:gd name="T29" fmla="*/ 3 h 17"/>
                <a:gd name="T30" fmla="*/ 14 w 17"/>
                <a:gd name="T31" fmla="*/ 3 h 17"/>
                <a:gd name="T32" fmla="*/ 14 w 17"/>
                <a:gd name="T33" fmla="*/ 3 h 17"/>
                <a:gd name="T34" fmla="*/ 11 w 17"/>
                <a:gd name="T35" fmla="*/ 0 h 17"/>
                <a:gd name="T36" fmla="*/ 11 w 17"/>
                <a:gd name="T37" fmla="*/ 0 h 17"/>
                <a:gd name="T38" fmla="*/ 9 w 17"/>
                <a:gd name="T39" fmla="*/ 0 h 17"/>
                <a:gd name="T40" fmla="*/ 9 w 17"/>
                <a:gd name="T41" fmla="*/ 0 h 17"/>
                <a:gd name="T42" fmla="*/ 6 w 17"/>
                <a:gd name="T43" fmla="*/ 0 h 17"/>
                <a:gd name="T44" fmla="*/ 6 w 17"/>
                <a:gd name="T45" fmla="*/ 0 h 17"/>
                <a:gd name="T46" fmla="*/ 3 w 17"/>
                <a:gd name="T47" fmla="*/ 0 h 17"/>
                <a:gd name="T48" fmla="*/ 3 w 17"/>
                <a:gd name="T49" fmla="*/ 3 h 17"/>
                <a:gd name="T50" fmla="*/ 3 w 17"/>
                <a:gd name="T51" fmla="*/ 3 h 17"/>
                <a:gd name="T52" fmla="*/ 0 w 17"/>
                <a:gd name="T53" fmla="*/ 3 h 17"/>
                <a:gd name="T54" fmla="*/ 0 w 17"/>
                <a:gd name="T55" fmla="*/ 6 h 17"/>
                <a:gd name="T56" fmla="*/ 0 w 17"/>
                <a:gd name="T57" fmla="*/ 6 h 17"/>
                <a:gd name="T58" fmla="*/ 0 w 17"/>
                <a:gd name="T59" fmla="*/ 9 h 17"/>
                <a:gd name="T60" fmla="*/ 0 w 17"/>
                <a:gd name="T61" fmla="*/ 9 h 17"/>
                <a:gd name="T62" fmla="*/ 0 w 17"/>
                <a:gd name="T63" fmla="*/ 11 h 17"/>
                <a:gd name="T64" fmla="*/ 0 w 17"/>
                <a:gd name="T65" fmla="*/ 11 h 17"/>
                <a:gd name="T66" fmla="*/ 0 w 17"/>
                <a:gd name="T67" fmla="*/ 14 h 17"/>
                <a:gd name="T68" fmla="*/ 0 w 17"/>
                <a:gd name="T69" fmla="*/ 14 h 17"/>
                <a:gd name="T70" fmla="*/ 3 w 17"/>
                <a:gd name="T71" fmla="*/ 14 h 17"/>
                <a:gd name="T72" fmla="*/ 3 w 17"/>
                <a:gd name="T73" fmla="*/ 17 h 17"/>
                <a:gd name="T74" fmla="*/ 3 w 17"/>
                <a:gd name="T75" fmla="*/ 17 h 17"/>
                <a:gd name="T76" fmla="*/ 6 w 17"/>
                <a:gd name="T77" fmla="*/ 17 h 17"/>
                <a:gd name="T78" fmla="*/ 6 w 17"/>
                <a:gd name="T79" fmla="*/ 17 h 17"/>
                <a:gd name="T80" fmla="*/ 9 w 17"/>
                <a:gd name="T81" fmla="*/ 17 h 17"/>
                <a:gd name="T82" fmla="*/ 9 w 17"/>
                <a:gd name="T83" fmla="*/ 17 h 17"/>
                <a:gd name="T84" fmla="*/ 6 w 17"/>
                <a:gd name="T85" fmla="*/ 17 h 17"/>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7"/>
                <a:gd name="T130" fmla="*/ 0 h 17"/>
                <a:gd name="T131" fmla="*/ 17 w 17"/>
                <a:gd name="T132" fmla="*/ 17 h 17"/>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7" h="17">
                  <a:moveTo>
                    <a:pt x="6" y="17"/>
                  </a:moveTo>
                  <a:lnTo>
                    <a:pt x="9" y="17"/>
                  </a:lnTo>
                  <a:lnTo>
                    <a:pt x="11" y="17"/>
                  </a:lnTo>
                  <a:lnTo>
                    <a:pt x="14" y="17"/>
                  </a:lnTo>
                  <a:lnTo>
                    <a:pt x="14" y="14"/>
                  </a:lnTo>
                  <a:lnTo>
                    <a:pt x="17" y="14"/>
                  </a:lnTo>
                  <a:lnTo>
                    <a:pt x="17" y="11"/>
                  </a:lnTo>
                  <a:lnTo>
                    <a:pt x="17" y="9"/>
                  </a:lnTo>
                  <a:lnTo>
                    <a:pt x="17" y="6"/>
                  </a:lnTo>
                  <a:lnTo>
                    <a:pt x="14" y="3"/>
                  </a:lnTo>
                  <a:lnTo>
                    <a:pt x="11" y="0"/>
                  </a:lnTo>
                  <a:lnTo>
                    <a:pt x="9" y="0"/>
                  </a:lnTo>
                  <a:lnTo>
                    <a:pt x="6" y="0"/>
                  </a:lnTo>
                  <a:lnTo>
                    <a:pt x="3" y="0"/>
                  </a:lnTo>
                  <a:lnTo>
                    <a:pt x="3" y="3"/>
                  </a:lnTo>
                  <a:lnTo>
                    <a:pt x="0" y="3"/>
                  </a:lnTo>
                  <a:lnTo>
                    <a:pt x="0" y="6"/>
                  </a:lnTo>
                  <a:lnTo>
                    <a:pt x="0" y="9"/>
                  </a:lnTo>
                  <a:lnTo>
                    <a:pt x="0" y="11"/>
                  </a:lnTo>
                  <a:lnTo>
                    <a:pt x="0" y="14"/>
                  </a:lnTo>
                  <a:lnTo>
                    <a:pt x="3" y="14"/>
                  </a:lnTo>
                  <a:lnTo>
                    <a:pt x="3" y="17"/>
                  </a:lnTo>
                  <a:lnTo>
                    <a:pt x="6" y="17"/>
                  </a:lnTo>
                  <a:lnTo>
                    <a:pt x="9" y="17"/>
                  </a:lnTo>
                  <a:lnTo>
                    <a:pt x="6" y="17"/>
                  </a:lnTo>
                  <a:close/>
                </a:path>
              </a:pathLst>
            </a:custGeom>
            <a:solidFill>
              <a:srgbClr val="000000"/>
            </a:solidFill>
            <a:ln w="9525">
              <a:noFill/>
              <a:round/>
              <a:headEnd/>
              <a:tailEnd/>
            </a:ln>
          </p:spPr>
          <p:txBody>
            <a:bodyPr/>
            <a:lstStyle/>
            <a:p>
              <a:endParaRPr lang="en-US"/>
            </a:p>
          </p:txBody>
        </p:sp>
        <p:sp>
          <p:nvSpPr>
            <p:cNvPr id="176250" name="Freeform 119"/>
            <p:cNvSpPr>
              <a:spLocks/>
            </p:cNvSpPr>
            <p:nvPr/>
          </p:nvSpPr>
          <p:spPr bwMode="auto">
            <a:xfrm>
              <a:off x="3139" y="2348"/>
              <a:ext cx="17" cy="17"/>
            </a:xfrm>
            <a:custGeom>
              <a:avLst/>
              <a:gdLst>
                <a:gd name="T0" fmla="*/ 9 w 17"/>
                <a:gd name="T1" fmla="*/ 17 h 17"/>
                <a:gd name="T2" fmla="*/ 12 w 17"/>
                <a:gd name="T3" fmla="*/ 17 h 17"/>
                <a:gd name="T4" fmla="*/ 12 w 17"/>
                <a:gd name="T5" fmla="*/ 17 h 17"/>
                <a:gd name="T6" fmla="*/ 15 w 17"/>
                <a:gd name="T7" fmla="*/ 17 h 17"/>
                <a:gd name="T8" fmla="*/ 15 w 17"/>
                <a:gd name="T9" fmla="*/ 17 h 17"/>
                <a:gd name="T10" fmla="*/ 15 w 17"/>
                <a:gd name="T11" fmla="*/ 14 h 17"/>
                <a:gd name="T12" fmla="*/ 17 w 17"/>
                <a:gd name="T13" fmla="*/ 14 h 17"/>
                <a:gd name="T14" fmla="*/ 17 w 17"/>
                <a:gd name="T15" fmla="*/ 14 h 17"/>
                <a:gd name="T16" fmla="*/ 17 w 17"/>
                <a:gd name="T17" fmla="*/ 11 h 17"/>
                <a:gd name="T18" fmla="*/ 17 w 17"/>
                <a:gd name="T19" fmla="*/ 11 h 17"/>
                <a:gd name="T20" fmla="*/ 17 w 17"/>
                <a:gd name="T21" fmla="*/ 9 h 17"/>
                <a:gd name="T22" fmla="*/ 17 w 17"/>
                <a:gd name="T23" fmla="*/ 9 h 17"/>
                <a:gd name="T24" fmla="*/ 17 w 17"/>
                <a:gd name="T25" fmla="*/ 6 h 17"/>
                <a:gd name="T26" fmla="*/ 17 w 17"/>
                <a:gd name="T27" fmla="*/ 6 h 17"/>
                <a:gd name="T28" fmla="*/ 17 w 17"/>
                <a:gd name="T29" fmla="*/ 3 h 17"/>
                <a:gd name="T30" fmla="*/ 15 w 17"/>
                <a:gd name="T31" fmla="*/ 3 h 17"/>
                <a:gd name="T32" fmla="*/ 15 w 17"/>
                <a:gd name="T33" fmla="*/ 3 h 17"/>
                <a:gd name="T34" fmla="*/ 15 w 17"/>
                <a:gd name="T35" fmla="*/ 0 h 17"/>
                <a:gd name="T36" fmla="*/ 12 w 17"/>
                <a:gd name="T37" fmla="*/ 0 h 17"/>
                <a:gd name="T38" fmla="*/ 12 w 17"/>
                <a:gd name="T39" fmla="*/ 0 h 17"/>
                <a:gd name="T40" fmla="*/ 9 w 17"/>
                <a:gd name="T41" fmla="*/ 0 h 17"/>
                <a:gd name="T42" fmla="*/ 9 w 17"/>
                <a:gd name="T43" fmla="*/ 0 h 17"/>
                <a:gd name="T44" fmla="*/ 6 w 17"/>
                <a:gd name="T45" fmla="*/ 0 h 17"/>
                <a:gd name="T46" fmla="*/ 6 w 17"/>
                <a:gd name="T47" fmla="*/ 0 h 17"/>
                <a:gd name="T48" fmla="*/ 3 w 17"/>
                <a:gd name="T49" fmla="*/ 3 h 17"/>
                <a:gd name="T50" fmla="*/ 3 w 17"/>
                <a:gd name="T51" fmla="*/ 3 h 17"/>
                <a:gd name="T52" fmla="*/ 3 w 17"/>
                <a:gd name="T53" fmla="*/ 3 h 17"/>
                <a:gd name="T54" fmla="*/ 0 w 17"/>
                <a:gd name="T55" fmla="*/ 6 h 17"/>
                <a:gd name="T56" fmla="*/ 0 w 17"/>
                <a:gd name="T57" fmla="*/ 6 h 17"/>
                <a:gd name="T58" fmla="*/ 0 w 17"/>
                <a:gd name="T59" fmla="*/ 9 h 17"/>
                <a:gd name="T60" fmla="*/ 0 w 17"/>
                <a:gd name="T61" fmla="*/ 9 h 17"/>
                <a:gd name="T62" fmla="*/ 0 w 17"/>
                <a:gd name="T63" fmla="*/ 11 h 17"/>
                <a:gd name="T64" fmla="*/ 0 w 17"/>
                <a:gd name="T65" fmla="*/ 11 h 17"/>
                <a:gd name="T66" fmla="*/ 0 w 17"/>
                <a:gd name="T67" fmla="*/ 14 h 17"/>
                <a:gd name="T68" fmla="*/ 3 w 17"/>
                <a:gd name="T69" fmla="*/ 14 h 17"/>
                <a:gd name="T70" fmla="*/ 3 w 17"/>
                <a:gd name="T71" fmla="*/ 14 h 17"/>
                <a:gd name="T72" fmla="*/ 3 w 17"/>
                <a:gd name="T73" fmla="*/ 17 h 17"/>
                <a:gd name="T74" fmla="*/ 6 w 17"/>
                <a:gd name="T75" fmla="*/ 17 h 17"/>
                <a:gd name="T76" fmla="*/ 6 w 17"/>
                <a:gd name="T77" fmla="*/ 17 h 17"/>
                <a:gd name="T78" fmla="*/ 9 w 17"/>
                <a:gd name="T79" fmla="*/ 17 h 17"/>
                <a:gd name="T80" fmla="*/ 9 w 17"/>
                <a:gd name="T81" fmla="*/ 17 h 17"/>
                <a:gd name="T82" fmla="*/ 9 w 17"/>
                <a:gd name="T83" fmla="*/ 17 h 17"/>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17"/>
                <a:gd name="T127" fmla="*/ 0 h 17"/>
                <a:gd name="T128" fmla="*/ 17 w 17"/>
                <a:gd name="T129" fmla="*/ 17 h 17"/>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17" h="17">
                  <a:moveTo>
                    <a:pt x="9" y="17"/>
                  </a:moveTo>
                  <a:lnTo>
                    <a:pt x="12" y="17"/>
                  </a:lnTo>
                  <a:lnTo>
                    <a:pt x="15" y="17"/>
                  </a:lnTo>
                  <a:lnTo>
                    <a:pt x="15" y="14"/>
                  </a:lnTo>
                  <a:lnTo>
                    <a:pt x="17" y="14"/>
                  </a:lnTo>
                  <a:lnTo>
                    <a:pt x="17" y="11"/>
                  </a:lnTo>
                  <a:lnTo>
                    <a:pt x="17" y="9"/>
                  </a:lnTo>
                  <a:lnTo>
                    <a:pt x="17" y="6"/>
                  </a:lnTo>
                  <a:lnTo>
                    <a:pt x="17" y="3"/>
                  </a:lnTo>
                  <a:lnTo>
                    <a:pt x="15" y="3"/>
                  </a:lnTo>
                  <a:lnTo>
                    <a:pt x="15" y="0"/>
                  </a:lnTo>
                  <a:lnTo>
                    <a:pt x="12" y="0"/>
                  </a:lnTo>
                  <a:lnTo>
                    <a:pt x="9" y="0"/>
                  </a:lnTo>
                  <a:lnTo>
                    <a:pt x="6" y="0"/>
                  </a:lnTo>
                  <a:lnTo>
                    <a:pt x="3" y="3"/>
                  </a:lnTo>
                  <a:lnTo>
                    <a:pt x="0" y="6"/>
                  </a:lnTo>
                  <a:lnTo>
                    <a:pt x="0" y="9"/>
                  </a:lnTo>
                  <a:lnTo>
                    <a:pt x="0" y="11"/>
                  </a:lnTo>
                  <a:lnTo>
                    <a:pt x="0" y="14"/>
                  </a:lnTo>
                  <a:lnTo>
                    <a:pt x="3" y="14"/>
                  </a:lnTo>
                  <a:lnTo>
                    <a:pt x="3" y="17"/>
                  </a:lnTo>
                  <a:lnTo>
                    <a:pt x="6" y="17"/>
                  </a:lnTo>
                  <a:lnTo>
                    <a:pt x="9" y="17"/>
                  </a:lnTo>
                  <a:close/>
                </a:path>
              </a:pathLst>
            </a:custGeom>
            <a:solidFill>
              <a:srgbClr val="000000"/>
            </a:solidFill>
            <a:ln w="9525">
              <a:noFill/>
              <a:round/>
              <a:headEnd/>
              <a:tailEnd/>
            </a:ln>
          </p:spPr>
          <p:txBody>
            <a:bodyPr/>
            <a:lstStyle/>
            <a:p>
              <a:endParaRPr lang="en-US"/>
            </a:p>
          </p:txBody>
        </p:sp>
        <p:sp>
          <p:nvSpPr>
            <p:cNvPr id="176251" name="Rectangle 120"/>
            <p:cNvSpPr>
              <a:spLocks noChangeArrowheads="1"/>
            </p:cNvSpPr>
            <p:nvPr/>
          </p:nvSpPr>
          <p:spPr bwMode="auto">
            <a:xfrm>
              <a:off x="3215" y="736"/>
              <a:ext cx="60" cy="116"/>
            </a:xfrm>
            <a:prstGeom prst="rect">
              <a:avLst/>
            </a:prstGeom>
            <a:noFill/>
            <a:ln w="9525">
              <a:noFill/>
              <a:miter lim="800000"/>
              <a:headEnd/>
              <a:tailEnd/>
            </a:ln>
          </p:spPr>
          <p:txBody>
            <a:bodyPr wrap="none" lIns="0" tIns="0" rIns="0" bIns="0">
              <a:spAutoFit/>
            </a:bodyPr>
            <a:lstStyle/>
            <a:p>
              <a:r>
                <a:rPr lang="en-GB" sz="1200">
                  <a:solidFill>
                    <a:srgbClr val="000000"/>
                  </a:solidFill>
                  <a:latin typeface="Arial" pitchFamily="34" charset="0"/>
                </a:rPr>
                <a:t>T</a:t>
              </a:r>
              <a:endParaRPr lang="en-GB">
                <a:latin typeface="Times New Roman" pitchFamily="18" charset="0"/>
              </a:endParaRPr>
            </a:p>
          </p:txBody>
        </p:sp>
        <p:sp>
          <p:nvSpPr>
            <p:cNvPr id="176252" name="Rectangle 121"/>
            <p:cNvSpPr>
              <a:spLocks noChangeArrowheads="1"/>
            </p:cNvSpPr>
            <p:nvPr/>
          </p:nvSpPr>
          <p:spPr bwMode="auto">
            <a:xfrm>
              <a:off x="3273" y="736"/>
              <a:ext cx="54" cy="116"/>
            </a:xfrm>
            <a:prstGeom prst="rect">
              <a:avLst/>
            </a:prstGeom>
            <a:noFill/>
            <a:ln w="9525">
              <a:noFill/>
              <a:miter lim="800000"/>
              <a:headEnd/>
              <a:tailEnd/>
            </a:ln>
          </p:spPr>
          <p:txBody>
            <a:bodyPr wrap="none" lIns="0" tIns="0" rIns="0" bIns="0">
              <a:spAutoFit/>
            </a:bodyPr>
            <a:lstStyle/>
            <a:p>
              <a:r>
                <a:rPr lang="en-GB" sz="1200">
                  <a:solidFill>
                    <a:srgbClr val="000000"/>
                  </a:solidFill>
                  <a:latin typeface="Arial" pitchFamily="34" charset="0"/>
                </a:rPr>
                <a:t>a</a:t>
              </a:r>
              <a:endParaRPr lang="en-GB">
                <a:latin typeface="Times New Roman" pitchFamily="18" charset="0"/>
              </a:endParaRPr>
            </a:p>
          </p:txBody>
        </p:sp>
        <p:sp>
          <p:nvSpPr>
            <p:cNvPr id="176253" name="Rectangle 122"/>
            <p:cNvSpPr>
              <a:spLocks noChangeArrowheads="1"/>
            </p:cNvSpPr>
            <p:nvPr/>
          </p:nvSpPr>
          <p:spPr bwMode="auto">
            <a:xfrm>
              <a:off x="3329" y="736"/>
              <a:ext cx="54" cy="116"/>
            </a:xfrm>
            <a:prstGeom prst="rect">
              <a:avLst/>
            </a:prstGeom>
            <a:noFill/>
            <a:ln w="9525">
              <a:noFill/>
              <a:miter lim="800000"/>
              <a:headEnd/>
              <a:tailEnd/>
            </a:ln>
          </p:spPr>
          <p:txBody>
            <a:bodyPr wrap="none" lIns="0" tIns="0" rIns="0" bIns="0">
              <a:spAutoFit/>
            </a:bodyPr>
            <a:lstStyle/>
            <a:p>
              <a:r>
                <a:rPr lang="en-GB" sz="1200">
                  <a:solidFill>
                    <a:srgbClr val="000000"/>
                  </a:solidFill>
                  <a:latin typeface="Arial" pitchFamily="34" charset="0"/>
                </a:rPr>
                <a:t>g</a:t>
              </a:r>
              <a:endParaRPr lang="en-GB">
                <a:latin typeface="Times New Roman" pitchFamily="18" charset="0"/>
              </a:endParaRPr>
            </a:p>
          </p:txBody>
        </p:sp>
        <p:sp>
          <p:nvSpPr>
            <p:cNvPr id="176254" name="Rectangle 123"/>
            <p:cNvSpPr>
              <a:spLocks noChangeArrowheads="1"/>
            </p:cNvSpPr>
            <p:nvPr/>
          </p:nvSpPr>
          <p:spPr bwMode="auto">
            <a:xfrm>
              <a:off x="3984" y="926"/>
              <a:ext cx="27" cy="116"/>
            </a:xfrm>
            <a:prstGeom prst="rect">
              <a:avLst/>
            </a:prstGeom>
            <a:noFill/>
            <a:ln w="9525">
              <a:noFill/>
              <a:miter lim="800000"/>
              <a:headEnd/>
              <a:tailEnd/>
            </a:ln>
          </p:spPr>
          <p:txBody>
            <a:bodyPr wrap="none" lIns="0" tIns="0" rIns="0" bIns="0">
              <a:spAutoFit/>
            </a:bodyPr>
            <a:lstStyle/>
            <a:p>
              <a:r>
                <a:rPr lang="en-GB" sz="1200">
                  <a:solidFill>
                    <a:srgbClr val="000000"/>
                  </a:solidFill>
                  <a:latin typeface="Arial" pitchFamily="34" charset="0"/>
                </a:rPr>
                <a:t>I</a:t>
              </a:r>
              <a:endParaRPr lang="en-GB">
                <a:latin typeface="Times New Roman" pitchFamily="18" charset="0"/>
              </a:endParaRPr>
            </a:p>
          </p:txBody>
        </p:sp>
        <p:sp>
          <p:nvSpPr>
            <p:cNvPr id="176255" name="Rectangle 124"/>
            <p:cNvSpPr>
              <a:spLocks noChangeArrowheads="1"/>
            </p:cNvSpPr>
            <p:nvPr/>
          </p:nvSpPr>
          <p:spPr bwMode="auto">
            <a:xfrm>
              <a:off x="4011" y="926"/>
              <a:ext cx="54" cy="116"/>
            </a:xfrm>
            <a:prstGeom prst="rect">
              <a:avLst/>
            </a:prstGeom>
            <a:noFill/>
            <a:ln w="9525">
              <a:noFill/>
              <a:miter lim="800000"/>
              <a:headEnd/>
              <a:tailEnd/>
            </a:ln>
          </p:spPr>
          <p:txBody>
            <a:bodyPr wrap="none" lIns="0" tIns="0" rIns="0" bIns="0">
              <a:spAutoFit/>
            </a:bodyPr>
            <a:lstStyle/>
            <a:p>
              <a:r>
                <a:rPr lang="en-GB" sz="1200">
                  <a:solidFill>
                    <a:srgbClr val="000000"/>
                  </a:solidFill>
                  <a:latin typeface="Arial" pitchFamily="34" charset="0"/>
                </a:rPr>
                <a:t>n</a:t>
              </a:r>
              <a:endParaRPr lang="en-GB">
                <a:latin typeface="Times New Roman" pitchFamily="18" charset="0"/>
              </a:endParaRPr>
            </a:p>
          </p:txBody>
        </p:sp>
        <p:sp>
          <p:nvSpPr>
            <p:cNvPr id="176256" name="Rectangle 125"/>
            <p:cNvSpPr>
              <a:spLocks noChangeArrowheads="1"/>
            </p:cNvSpPr>
            <p:nvPr/>
          </p:nvSpPr>
          <p:spPr bwMode="auto">
            <a:xfrm>
              <a:off x="4063" y="926"/>
              <a:ext cx="54" cy="116"/>
            </a:xfrm>
            <a:prstGeom prst="rect">
              <a:avLst/>
            </a:prstGeom>
            <a:noFill/>
            <a:ln w="9525">
              <a:noFill/>
              <a:miter lim="800000"/>
              <a:headEnd/>
              <a:tailEnd/>
            </a:ln>
          </p:spPr>
          <p:txBody>
            <a:bodyPr wrap="none" lIns="0" tIns="0" rIns="0" bIns="0">
              <a:spAutoFit/>
            </a:bodyPr>
            <a:lstStyle/>
            <a:p>
              <a:r>
                <a:rPr lang="en-GB" sz="1200">
                  <a:solidFill>
                    <a:srgbClr val="000000"/>
                  </a:solidFill>
                  <a:latin typeface="Arial" pitchFamily="34" charset="0"/>
                </a:rPr>
                <a:t>d</a:t>
              </a:r>
              <a:endParaRPr lang="en-GB">
                <a:latin typeface="Times New Roman" pitchFamily="18" charset="0"/>
              </a:endParaRPr>
            </a:p>
          </p:txBody>
        </p:sp>
        <p:sp>
          <p:nvSpPr>
            <p:cNvPr id="176257" name="Rectangle 126"/>
            <p:cNvSpPr>
              <a:spLocks noChangeArrowheads="1"/>
            </p:cNvSpPr>
            <p:nvPr/>
          </p:nvSpPr>
          <p:spPr bwMode="auto">
            <a:xfrm>
              <a:off x="4119" y="926"/>
              <a:ext cx="54" cy="116"/>
            </a:xfrm>
            <a:prstGeom prst="rect">
              <a:avLst/>
            </a:prstGeom>
            <a:noFill/>
            <a:ln w="9525">
              <a:noFill/>
              <a:miter lim="800000"/>
              <a:headEnd/>
              <a:tailEnd/>
            </a:ln>
          </p:spPr>
          <p:txBody>
            <a:bodyPr wrap="none" lIns="0" tIns="0" rIns="0" bIns="0">
              <a:spAutoFit/>
            </a:bodyPr>
            <a:lstStyle/>
            <a:p>
              <a:r>
                <a:rPr lang="en-GB" sz="1200">
                  <a:solidFill>
                    <a:srgbClr val="000000"/>
                  </a:solidFill>
                  <a:latin typeface="Arial" pitchFamily="34" charset="0"/>
                </a:rPr>
                <a:t>e</a:t>
              </a:r>
              <a:endParaRPr lang="en-GB">
                <a:latin typeface="Times New Roman" pitchFamily="18" charset="0"/>
              </a:endParaRPr>
            </a:p>
          </p:txBody>
        </p:sp>
        <p:sp>
          <p:nvSpPr>
            <p:cNvPr id="176258" name="Rectangle 127"/>
            <p:cNvSpPr>
              <a:spLocks noChangeArrowheads="1"/>
            </p:cNvSpPr>
            <p:nvPr/>
          </p:nvSpPr>
          <p:spPr bwMode="auto">
            <a:xfrm>
              <a:off x="4172" y="926"/>
              <a:ext cx="48" cy="116"/>
            </a:xfrm>
            <a:prstGeom prst="rect">
              <a:avLst/>
            </a:prstGeom>
            <a:noFill/>
            <a:ln w="9525">
              <a:noFill/>
              <a:miter lim="800000"/>
              <a:headEnd/>
              <a:tailEnd/>
            </a:ln>
          </p:spPr>
          <p:txBody>
            <a:bodyPr wrap="none" lIns="0" tIns="0" rIns="0" bIns="0">
              <a:spAutoFit/>
            </a:bodyPr>
            <a:lstStyle/>
            <a:p>
              <a:r>
                <a:rPr lang="en-GB" sz="1200">
                  <a:solidFill>
                    <a:srgbClr val="000000"/>
                  </a:solidFill>
                  <a:latin typeface="Arial" pitchFamily="34" charset="0"/>
                </a:rPr>
                <a:t>x</a:t>
              </a:r>
              <a:endParaRPr lang="en-GB">
                <a:latin typeface="Times New Roman" pitchFamily="18" charset="0"/>
              </a:endParaRPr>
            </a:p>
          </p:txBody>
        </p:sp>
        <p:sp>
          <p:nvSpPr>
            <p:cNvPr id="176259" name="Freeform 128"/>
            <p:cNvSpPr>
              <a:spLocks/>
            </p:cNvSpPr>
            <p:nvPr/>
          </p:nvSpPr>
          <p:spPr bwMode="auto">
            <a:xfrm>
              <a:off x="3414" y="2041"/>
              <a:ext cx="50" cy="49"/>
            </a:xfrm>
            <a:custGeom>
              <a:avLst/>
              <a:gdLst>
                <a:gd name="T0" fmla="*/ 0 w 50"/>
                <a:gd name="T1" fmla="*/ 0 h 49"/>
                <a:gd name="T2" fmla="*/ 0 w 50"/>
                <a:gd name="T3" fmla="*/ 49 h 49"/>
                <a:gd name="T4" fmla="*/ 50 w 50"/>
                <a:gd name="T5" fmla="*/ 26 h 49"/>
                <a:gd name="T6" fmla="*/ 0 w 50"/>
                <a:gd name="T7" fmla="*/ 3 h 49"/>
                <a:gd name="T8" fmla="*/ 0 w 50"/>
                <a:gd name="T9" fmla="*/ 3 h 49"/>
                <a:gd name="T10" fmla="*/ 0 w 50"/>
                <a:gd name="T11" fmla="*/ 0 h 49"/>
                <a:gd name="T12" fmla="*/ 0 60000 65536"/>
                <a:gd name="T13" fmla="*/ 0 60000 65536"/>
                <a:gd name="T14" fmla="*/ 0 60000 65536"/>
                <a:gd name="T15" fmla="*/ 0 60000 65536"/>
                <a:gd name="T16" fmla="*/ 0 60000 65536"/>
                <a:gd name="T17" fmla="*/ 0 60000 65536"/>
                <a:gd name="T18" fmla="*/ 0 w 50"/>
                <a:gd name="T19" fmla="*/ 0 h 49"/>
                <a:gd name="T20" fmla="*/ 50 w 50"/>
                <a:gd name="T21" fmla="*/ 49 h 49"/>
              </a:gdLst>
              <a:ahLst/>
              <a:cxnLst>
                <a:cxn ang="T12">
                  <a:pos x="T0" y="T1"/>
                </a:cxn>
                <a:cxn ang="T13">
                  <a:pos x="T2" y="T3"/>
                </a:cxn>
                <a:cxn ang="T14">
                  <a:pos x="T4" y="T5"/>
                </a:cxn>
                <a:cxn ang="T15">
                  <a:pos x="T6" y="T7"/>
                </a:cxn>
                <a:cxn ang="T16">
                  <a:pos x="T8" y="T9"/>
                </a:cxn>
                <a:cxn ang="T17">
                  <a:pos x="T10" y="T11"/>
                </a:cxn>
              </a:cxnLst>
              <a:rect l="T18" t="T19" r="T20" b="T21"/>
              <a:pathLst>
                <a:path w="50" h="49">
                  <a:moveTo>
                    <a:pt x="0" y="0"/>
                  </a:moveTo>
                  <a:lnTo>
                    <a:pt x="0" y="49"/>
                  </a:lnTo>
                  <a:lnTo>
                    <a:pt x="50" y="26"/>
                  </a:lnTo>
                  <a:lnTo>
                    <a:pt x="0" y="3"/>
                  </a:lnTo>
                  <a:lnTo>
                    <a:pt x="0" y="0"/>
                  </a:lnTo>
                  <a:close/>
                </a:path>
              </a:pathLst>
            </a:custGeom>
            <a:solidFill>
              <a:srgbClr val="000000"/>
            </a:solidFill>
            <a:ln w="9525">
              <a:noFill/>
              <a:round/>
              <a:headEnd/>
              <a:tailEnd/>
            </a:ln>
          </p:spPr>
          <p:txBody>
            <a:bodyPr/>
            <a:lstStyle/>
            <a:p>
              <a:endParaRPr lang="en-US"/>
            </a:p>
          </p:txBody>
        </p:sp>
        <p:sp>
          <p:nvSpPr>
            <p:cNvPr id="176260" name="Freeform 129"/>
            <p:cNvSpPr>
              <a:spLocks/>
            </p:cNvSpPr>
            <p:nvPr/>
          </p:nvSpPr>
          <p:spPr bwMode="auto">
            <a:xfrm>
              <a:off x="2662" y="590"/>
              <a:ext cx="1717" cy="1477"/>
            </a:xfrm>
            <a:custGeom>
              <a:avLst/>
              <a:gdLst>
                <a:gd name="T0" fmla="*/ 1717 w 1717"/>
                <a:gd name="T1" fmla="*/ 0 h 1477"/>
                <a:gd name="T2" fmla="*/ 1717 w 1717"/>
                <a:gd name="T3" fmla="*/ 477 h 1477"/>
                <a:gd name="T4" fmla="*/ 0 w 1717"/>
                <a:gd name="T5" fmla="*/ 477 h 1477"/>
                <a:gd name="T6" fmla="*/ 0 w 1717"/>
                <a:gd name="T7" fmla="*/ 1477 h 1477"/>
                <a:gd name="T8" fmla="*/ 769 w 1717"/>
                <a:gd name="T9" fmla="*/ 1477 h 1477"/>
                <a:gd name="T10" fmla="*/ 0 60000 65536"/>
                <a:gd name="T11" fmla="*/ 0 60000 65536"/>
                <a:gd name="T12" fmla="*/ 0 60000 65536"/>
                <a:gd name="T13" fmla="*/ 0 60000 65536"/>
                <a:gd name="T14" fmla="*/ 0 60000 65536"/>
                <a:gd name="T15" fmla="*/ 0 w 1717"/>
                <a:gd name="T16" fmla="*/ 0 h 1477"/>
                <a:gd name="T17" fmla="*/ 1717 w 1717"/>
                <a:gd name="T18" fmla="*/ 1477 h 1477"/>
              </a:gdLst>
              <a:ahLst/>
              <a:cxnLst>
                <a:cxn ang="T10">
                  <a:pos x="T0" y="T1"/>
                </a:cxn>
                <a:cxn ang="T11">
                  <a:pos x="T2" y="T3"/>
                </a:cxn>
                <a:cxn ang="T12">
                  <a:pos x="T4" y="T5"/>
                </a:cxn>
                <a:cxn ang="T13">
                  <a:pos x="T6" y="T7"/>
                </a:cxn>
                <a:cxn ang="T14">
                  <a:pos x="T8" y="T9"/>
                </a:cxn>
              </a:cxnLst>
              <a:rect l="T15" t="T16" r="T17" b="T18"/>
              <a:pathLst>
                <a:path w="1717" h="1477">
                  <a:moveTo>
                    <a:pt x="1717" y="0"/>
                  </a:moveTo>
                  <a:lnTo>
                    <a:pt x="1717" y="477"/>
                  </a:lnTo>
                  <a:lnTo>
                    <a:pt x="0" y="477"/>
                  </a:lnTo>
                  <a:lnTo>
                    <a:pt x="0" y="1477"/>
                  </a:lnTo>
                  <a:lnTo>
                    <a:pt x="769" y="1477"/>
                  </a:lnTo>
                </a:path>
              </a:pathLst>
            </a:custGeom>
            <a:noFill/>
            <a:ln w="31750">
              <a:solidFill>
                <a:srgbClr val="000000"/>
              </a:solidFill>
              <a:prstDash val="solid"/>
              <a:round/>
              <a:headEnd/>
              <a:tailEnd/>
            </a:ln>
          </p:spPr>
          <p:txBody>
            <a:bodyPr/>
            <a:lstStyle/>
            <a:p>
              <a:endParaRPr lang="en-US"/>
            </a:p>
          </p:txBody>
        </p:sp>
        <p:sp>
          <p:nvSpPr>
            <p:cNvPr id="176261" name="Rectangle 130"/>
            <p:cNvSpPr>
              <a:spLocks noChangeArrowheads="1"/>
            </p:cNvSpPr>
            <p:nvPr/>
          </p:nvSpPr>
          <p:spPr bwMode="auto">
            <a:xfrm>
              <a:off x="2235" y="680"/>
              <a:ext cx="70" cy="116"/>
            </a:xfrm>
            <a:prstGeom prst="rect">
              <a:avLst/>
            </a:prstGeom>
            <a:noFill/>
            <a:ln w="9525">
              <a:noFill/>
              <a:miter lim="800000"/>
              <a:headEnd/>
              <a:tailEnd/>
            </a:ln>
          </p:spPr>
          <p:txBody>
            <a:bodyPr wrap="none" lIns="0" tIns="0" rIns="0" bIns="0">
              <a:spAutoFit/>
            </a:bodyPr>
            <a:lstStyle/>
            <a:p>
              <a:r>
                <a:rPr lang="en-GB" sz="1200">
                  <a:solidFill>
                    <a:srgbClr val="000000"/>
                  </a:solidFill>
                  <a:latin typeface="Arial" pitchFamily="34" charset="0"/>
                </a:rPr>
                <a:t>H</a:t>
              </a:r>
              <a:endParaRPr lang="en-GB">
                <a:latin typeface="Times New Roman" pitchFamily="18" charset="0"/>
              </a:endParaRPr>
            </a:p>
          </p:txBody>
        </p:sp>
        <p:sp>
          <p:nvSpPr>
            <p:cNvPr id="176262" name="Rectangle 131"/>
            <p:cNvSpPr>
              <a:spLocks noChangeArrowheads="1"/>
            </p:cNvSpPr>
            <p:nvPr/>
          </p:nvSpPr>
          <p:spPr bwMode="auto">
            <a:xfrm>
              <a:off x="2305" y="680"/>
              <a:ext cx="21" cy="116"/>
            </a:xfrm>
            <a:prstGeom prst="rect">
              <a:avLst/>
            </a:prstGeom>
            <a:noFill/>
            <a:ln w="9525">
              <a:noFill/>
              <a:miter lim="800000"/>
              <a:headEnd/>
              <a:tailEnd/>
            </a:ln>
          </p:spPr>
          <p:txBody>
            <a:bodyPr wrap="none" lIns="0" tIns="0" rIns="0" bIns="0">
              <a:spAutoFit/>
            </a:bodyPr>
            <a:lstStyle/>
            <a:p>
              <a:r>
                <a:rPr lang="en-GB" sz="1200">
                  <a:solidFill>
                    <a:srgbClr val="000000"/>
                  </a:solidFill>
                  <a:latin typeface="Arial" pitchFamily="34" charset="0"/>
                </a:rPr>
                <a:t>i</a:t>
              </a:r>
              <a:endParaRPr lang="en-GB">
                <a:latin typeface="Times New Roman" pitchFamily="18" charset="0"/>
              </a:endParaRPr>
            </a:p>
          </p:txBody>
        </p:sp>
        <p:sp>
          <p:nvSpPr>
            <p:cNvPr id="176263" name="Rectangle 132"/>
            <p:cNvSpPr>
              <a:spLocks noChangeArrowheads="1"/>
            </p:cNvSpPr>
            <p:nvPr/>
          </p:nvSpPr>
          <p:spPr bwMode="auto">
            <a:xfrm>
              <a:off x="2329" y="680"/>
              <a:ext cx="27" cy="116"/>
            </a:xfrm>
            <a:prstGeom prst="rect">
              <a:avLst/>
            </a:prstGeom>
            <a:noFill/>
            <a:ln w="9525">
              <a:noFill/>
              <a:miter lim="800000"/>
              <a:headEnd/>
              <a:tailEnd/>
            </a:ln>
          </p:spPr>
          <p:txBody>
            <a:bodyPr wrap="none" lIns="0" tIns="0" rIns="0" bIns="0">
              <a:spAutoFit/>
            </a:bodyPr>
            <a:lstStyle/>
            <a:p>
              <a:r>
                <a:rPr lang="en-GB" sz="1200">
                  <a:solidFill>
                    <a:srgbClr val="000000"/>
                  </a:solidFill>
                  <a:latin typeface="Arial" pitchFamily="34" charset="0"/>
                </a:rPr>
                <a:t>t</a:t>
              </a:r>
              <a:endParaRPr lang="en-GB">
                <a:latin typeface="Times New Roman" pitchFamily="18" charset="0"/>
              </a:endParaRPr>
            </a:p>
          </p:txBody>
        </p:sp>
        <p:sp>
          <p:nvSpPr>
            <p:cNvPr id="176264" name="Freeform 133"/>
            <p:cNvSpPr>
              <a:spLocks/>
            </p:cNvSpPr>
            <p:nvPr/>
          </p:nvSpPr>
          <p:spPr bwMode="auto">
            <a:xfrm>
              <a:off x="5623" y="821"/>
              <a:ext cx="49" cy="50"/>
            </a:xfrm>
            <a:custGeom>
              <a:avLst/>
              <a:gdLst>
                <a:gd name="T0" fmla="*/ 0 w 49"/>
                <a:gd name="T1" fmla="*/ 50 h 50"/>
                <a:gd name="T2" fmla="*/ 49 w 49"/>
                <a:gd name="T3" fmla="*/ 50 h 50"/>
                <a:gd name="T4" fmla="*/ 26 w 49"/>
                <a:gd name="T5" fmla="*/ 0 h 50"/>
                <a:gd name="T6" fmla="*/ 0 w 49"/>
                <a:gd name="T7" fmla="*/ 50 h 50"/>
                <a:gd name="T8" fmla="*/ 0 w 49"/>
                <a:gd name="T9" fmla="*/ 50 h 50"/>
                <a:gd name="T10" fmla="*/ 0 60000 65536"/>
                <a:gd name="T11" fmla="*/ 0 60000 65536"/>
                <a:gd name="T12" fmla="*/ 0 60000 65536"/>
                <a:gd name="T13" fmla="*/ 0 60000 65536"/>
                <a:gd name="T14" fmla="*/ 0 60000 65536"/>
                <a:gd name="T15" fmla="*/ 0 w 49"/>
                <a:gd name="T16" fmla="*/ 0 h 50"/>
                <a:gd name="T17" fmla="*/ 49 w 49"/>
                <a:gd name="T18" fmla="*/ 50 h 50"/>
              </a:gdLst>
              <a:ahLst/>
              <a:cxnLst>
                <a:cxn ang="T10">
                  <a:pos x="T0" y="T1"/>
                </a:cxn>
                <a:cxn ang="T11">
                  <a:pos x="T2" y="T3"/>
                </a:cxn>
                <a:cxn ang="T12">
                  <a:pos x="T4" y="T5"/>
                </a:cxn>
                <a:cxn ang="T13">
                  <a:pos x="T6" y="T7"/>
                </a:cxn>
                <a:cxn ang="T14">
                  <a:pos x="T8" y="T9"/>
                </a:cxn>
              </a:cxnLst>
              <a:rect l="T15" t="T16" r="T17" b="T18"/>
              <a:pathLst>
                <a:path w="49" h="50">
                  <a:moveTo>
                    <a:pt x="0" y="50"/>
                  </a:moveTo>
                  <a:lnTo>
                    <a:pt x="49" y="50"/>
                  </a:lnTo>
                  <a:lnTo>
                    <a:pt x="26" y="0"/>
                  </a:lnTo>
                  <a:lnTo>
                    <a:pt x="0" y="50"/>
                  </a:lnTo>
                  <a:close/>
                </a:path>
              </a:pathLst>
            </a:custGeom>
            <a:solidFill>
              <a:srgbClr val="000000"/>
            </a:solidFill>
            <a:ln w="9525">
              <a:noFill/>
              <a:round/>
              <a:headEnd/>
              <a:tailEnd/>
            </a:ln>
          </p:spPr>
          <p:txBody>
            <a:bodyPr/>
            <a:lstStyle/>
            <a:p>
              <a:endParaRPr lang="en-US"/>
            </a:p>
          </p:txBody>
        </p:sp>
        <p:sp>
          <p:nvSpPr>
            <p:cNvPr id="176265" name="Rectangle 134"/>
            <p:cNvSpPr>
              <a:spLocks noChangeArrowheads="1"/>
            </p:cNvSpPr>
            <p:nvPr/>
          </p:nvSpPr>
          <p:spPr bwMode="auto">
            <a:xfrm>
              <a:off x="5546" y="680"/>
              <a:ext cx="70" cy="116"/>
            </a:xfrm>
            <a:prstGeom prst="rect">
              <a:avLst/>
            </a:prstGeom>
            <a:noFill/>
            <a:ln w="9525">
              <a:noFill/>
              <a:miter lim="800000"/>
              <a:headEnd/>
              <a:tailEnd/>
            </a:ln>
          </p:spPr>
          <p:txBody>
            <a:bodyPr wrap="none" lIns="0" tIns="0" rIns="0" bIns="0">
              <a:spAutoFit/>
            </a:bodyPr>
            <a:lstStyle/>
            <a:p>
              <a:r>
                <a:rPr lang="en-GB" sz="1200">
                  <a:solidFill>
                    <a:srgbClr val="000000"/>
                  </a:solidFill>
                  <a:latin typeface="Arial" pitchFamily="34" charset="0"/>
                </a:rPr>
                <a:t>D</a:t>
              </a:r>
              <a:endParaRPr lang="en-GB">
                <a:latin typeface="Times New Roman" pitchFamily="18" charset="0"/>
              </a:endParaRPr>
            </a:p>
          </p:txBody>
        </p:sp>
        <p:sp>
          <p:nvSpPr>
            <p:cNvPr id="176266" name="Rectangle 135"/>
            <p:cNvSpPr>
              <a:spLocks noChangeArrowheads="1"/>
            </p:cNvSpPr>
            <p:nvPr/>
          </p:nvSpPr>
          <p:spPr bwMode="auto">
            <a:xfrm>
              <a:off x="5617" y="680"/>
              <a:ext cx="54" cy="116"/>
            </a:xfrm>
            <a:prstGeom prst="rect">
              <a:avLst/>
            </a:prstGeom>
            <a:noFill/>
            <a:ln w="9525">
              <a:noFill/>
              <a:miter lim="800000"/>
              <a:headEnd/>
              <a:tailEnd/>
            </a:ln>
          </p:spPr>
          <p:txBody>
            <a:bodyPr wrap="none" lIns="0" tIns="0" rIns="0" bIns="0">
              <a:spAutoFit/>
            </a:bodyPr>
            <a:lstStyle/>
            <a:p>
              <a:r>
                <a:rPr lang="en-GB" sz="1200">
                  <a:solidFill>
                    <a:srgbClr val="000000"/>
                  </a:solidFill>
                  <a:latin typeface="Arial" pitchFamily="34" charset="0"/>
                </a:rPr>
                <a:t>a</a:t>
              </a:r>
              <a:endParaRPr lang="en-GB">
                <a:latin typeface="Times New Roman" pitchFamily="18" charset="0"/>
              </a:endParaRPr>
            </a:p>
          </p:txBody>
        </p:sp>
        <p:sp>
          <p:nvSpPr>
            <p:cNvPr id="176267" name="Rectangle 136"/>
            <p:cNvSpPr>
              <a:spLocks noChangeArrowheads="1"/>
            </p:cNvSpPr>
            <p:nvPr/>
          </p:nvSpPr>
          <p:spPr bwMode="auto">
            <a:xfrm>
              <a:off x="5669" y="680"/>
              <a:ext cx="27" cy="116"/>
            </a:xfrm>
            <a:prstGeom prst="rect">
              <a:avLst/>
            </a:prstGeom>
            <a:noFill/>
            <a:ln w="9525">
              <a:noFill/>
              <a:miter lim="800000"/>
              <a:headEnd/>
              <a:tailEnd/>
            </a:ln>
          </p:spPr>
          <p:txBody>
            <a:bodyPr wrap="none" lIns="0" tIns="0" rIns="0" bIns="0">
              <a:spAutoFit/>
            </a:bodyPr>
            <a:lstStyle/>
            <a:p>
              <a:r>
                <a:rPr lang="en-GB" sz="1200">
                  <a:solidFill>
                    <a:srgbClr val="000000"/>
                  </a:solidFill>
                  <a:latin typeface="Arial" pitchFamily="34" charset="0"/>
                </a:rPr>
                <a:t>t</a:t>
              </a:r>
              <a:endParaRPr lang="en-GB">
                <a:latin typeface="Times New Roman" pitchFamily="18" charset="0"/>
              </a:endParaRPr>
            </a:p>
          </p:txBody>
        </p:sp>
        <p:sp>
          <p:nvSpPr>
            <p:cNvPr id="176268" name="Rectangle 137"/>
            <p:cNvSpPr>
              <a:spLocks noChangeArrowheads="1"/>
            </p:cNvSpPr>
            <p:nvPr/>
          </p:nvSpPr>
          <p:spPr bwMode="auto">
            <a:xfrm>
              <a:off x="5699" y="680"/>
              <a:ext cx="54" cy="116"/>
            </a:xfrm>
            <a:prstGeom prst="rect">
              <a:avLst/>
            </a:prstGeom>
            <a:noFill/>
            <a:ln w="9525">
              <a:noFill/>
              <a:miter lim="800000"/>
              <a:headEnd/>
              <a:tailEnd/>
            </a:ln>
          </p:spPr>
          <p:txBody>
            <a:bodyPr wrap="none" lIns="0" tIns="0" rIns="0" bIns="0">
              <a:spAutoFit/>
            </a:bodyPr>
            <a:lstStyle/>
            <a:p>
              <a:r>
                <a:rPr lang="en-GB" sz="1200">
                  <a:solidFill>
                    <a:srgbClr val="000000"/>
                  </a:solidFill>
                  <a:latin typeface="Arial" pitchFamily="34" charset="0"/>
                </a:rPr>
                <a:t>a</a:t>
              </a:r>
              <a:endParaRPr lang="en-GB">
                <a:latin typeface="Times New Roman" pitchFamily="18" charset="0"/>
              </a:endParaRPr>
            </a:p>
          </p:txBody>
        </p:sp>
        <p:sp>
          <p:nvSpPr>
            <p:cNvPr id="176269" name="Freeform 138"/>
            <p:cNvSpPr>
              <a:spLocks/>
            </p:cNvSpPr>
            <p:nvPr/>
          </p:nvSpPr>
          <p:spPr bwMode="auto">
            <a:xfrm>
              <a:off x="3484" y="3600"/>
              <a:ext cx="193" cy="228"/>
            </a:xfrm>
            <a:custGeom>
              <a:avLst/>
              <a:gdLst>
                <a:gd name="T0" fmla="*/ 0 w 193"/>
                <a:gd name="T1" fmla="*/ 134 h 228"/>
                <a:gd name="T2" fmla="*/ 3 w 193"/>
                <a:gd name="T3" fmla="*/ 152 h 228"/>
                <a:gd name="T4" fmla="*/ 6 w 193"/>
                <a:gd name="T5" fmla="*/ 166 h 228"/>
                <a:gd name="T6" fmla="*/ 12 w 193"/>
                <a:gd name="T7" fmla="*/ 178 h 228"/>
                <a:gd name="T8" fmla="*/ 21 w 193"/>
                <a:gd name="T9" fmla="*/ 190 h 228"/>
                <a:gd name="T10" fmla="*/ 29 w 193"/>
                <a:gd name="T11" fmla="*/ 201 h 228"/>
                <a:gd name="T12" fmla="*/ 41 w 193"/>
                <a:gd name="T13" fmla="*/ 210 h 228"/>
                <a:gd name="T14" fmla="*/ 53 w 193"/>
                <a:gd name="T15" fmla="*/ 219 h 228"/>
                <a:gd name="T16" fmla="*/ 67 w 193"/>
                <a:gd name="T17" fmla="*/ 225 h 228"/>
                <a:gd name="T18" fmla="*/ 82 w 193"/>
                <a:gd name="T19" fmla="*/ 228 h 228"/>
                <a:gd name="T20" fmla="*/ 97 w 193"/>
                <a:gd name="T21" fmla="*/ 228 h 228"/>
                <a:gd name="T22" fmla="*/ 114 w 193"/>
                <a:gd name="T23" fmla="*/ 228 h 228"/>
                <a:gd name="T24" fmla="*/ 129 w 193"/>
                <a:gd name="T25" fmla="*/ 225 h 228"/>
                <a:gd name="T26" fmla="*/ 141 w 193"/>
                <a:gd name="T27" fmla="*/ 219 h 228"/>
                <a:gd name="T28" fmla="*/ 155 w 193"/>
                <a:gd name="T29" fmla="*/ 210 h 228"/>
                <a:gd name="T30" fmla="*/ 164 w 193"/>
                <a:gd name="T31" fmla="*/ 201 h 228"/>
                <a:gd name="T32" fmla="*/ 176 w 193"/>
                <a:gd name="T33" fmla="*/ 190 h 228"/>
                <a:gd name="T34" fmla="*/ 181 w 193"/>
                <a:gd name="T35" fmla="*/ 178 h 228"/>
                <a:gd name="T36" fmla="*/ 187 w 193"/>
                <a:gd name="T37" fmla="*/ 166 h 228"/>
                <a:gd name="T38" fmla="*/ 193 w 193"/>
                <a:gd name="T39" fmla="*/ 152 h 228"/>
                <a:gd name="T40" fmla="*/ 193 w 193"/>
                <a:gd name="T41" fmla="*/ 137 h 228"/>
                <a:gd name="T42" fmla="*/ 193 w 193"/>
                <a:gd name="T43" fmla="*/ 0 h 228"/>
                <a:gd name="T44" fmla="*/ 3 w 193"/>
                <a:gd name="T45" fmla="*/ 0 h 228"/>
                <a:gd name="T46" fmla="*/ 3 w 193"/>
                <a:gd name="T47" fmla="*/ 137 h 228"/>
                <a:gd name="T48" fmla="*/ 3 w 193"/>
                <a:gd name="T49" fmla="*/ 137 h 228"/>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93"/>
                <a:gd name="T76" fmla="*/ 0 h 228"/>
                <a:gd name="T77" fmla="*/ 193 w 193"/>
                <a:gd name="T78" fmla="*/ 228 h 228"/>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93" h="228">
                  <a:moveTo>
                    <a:pt x="0" y="134"/>
                  </a:moveTo>
                  <a:lnTo>
                    <a:pt x="3" y="152"/>
                  </a:lnTo>
                  <a:lnTo>
                    <a:pt x="6" y="166"/>
                  </a:lnTo>
                  <a:lnTo>
                    <a:pt x="12" y="178"/>
                  </a:lnTo>
                  <a:lnTo>
                    <a:pt x="21" y="190"/>
                  </a:lnTo>
                  <a:lnTo>
                    <a:pt x="29" y="201"/>
                  </a:lnTo>
                  <a:lnTo>
                    <a:pt x="41" y="210"/>
                  </a:lnTo>
                  <a:lnTo>
                    <a:pt x="53" y="219"/>
                  </a:lnTo>
                  <a:lnTo>
                    <a:pt x="67" y="225"/>
                  </a:lnTo>
                  <a:lnTo>
                    <a:pt x="82" y="228"/>
                  </a:lnTo>
                  <a:lnTo>
                    <a:pt x="97" y="228"/>
                  </a:lnTo>
                  <a:lnTo>
                    <a:pt x="114" y="228"/>
                  </a:lnTo>
                  <a:lnTo>
                    <a:pt x="129" y="225"/>
                  </a:lnTo>
                  <a:lnTo>
                    <a:pt x="141" y="219"/>
                  </a:lnTo>
                  <a:lnTo>
                    <a:pt x="155" y="210"/>
                  </a:lnTo>
                  <a:lnTo>
                    <a:pt x="164" y="201"/>
                  </a:lnTo>
                  <a:lnTo>
                    <a:pt x="176" y="190"/>
                  </a:lnTo>
                  <a:lnTo>
                    <a:pt x="181" y="178"/>
                  </a:lnTo>
                  <a:lnTo>
                    <a:pt x="187" y="166"/>
                  </a:lnTo>
                  <a:lnTo>
                    <a:pt x="193" y="152"/>
                  </a:lnTo>
                  <a:lnTo>
                    <a:pt x="193" y="137"/>
                  </a:lnTo>
                  <a:lnTo>
                    <a:pt x="193" y="0"/>
                  </a:lnTo>
                  <a:lnTo>
                    <a:pt x="3" y="0"/>
                  </a:lnTo>
                  <a:lnTo>
                    <a:pt x="3" y="137"/>
                  </a:lnTo>
                </a:path>
              </a:pathLst>
            </a:custGeom>
            <a:noFill/>
            <a:ln w="19050">
              <a:solidFill>
                <a:srgbClr val="000000"/>
              </a:solidFill>
              <a:prstDash val="solid"/>
              <a:round/>
              <a:headEnd/>
              <a:tailEnd/>
            </a:ln>
          </p:spPr>
          <p:txBody>
            <a:bodyPr/>
            <a:lstStyle/>
            <a:p>
              <a:endParaRPr lang="en-US"/>
            </a:p>
          </p:txBody>
        </p:sp>
        <p:sp>
          <p:nvSpPr>
            <p:cNvPr id="176270" name="Rectangle 139"/>
            <p:cNvSpPr>
              <a:spLocks noChangeArrowheads="1"/>
            </p:cNvSpPr>
            <p:nvPr/>
          </p:nvSpPr>
          <p:spPr bwMode="auto">
            <a:xfrm>
              <a:off x="3806" y="2883"/>
              <a:ext cx="54" cy="116"/>
            </a:xfrm>
            <a:prstGeom prst="rect">
              <a:avLst/>
            </a:prstGeom>
            <a:noFill/>
            <a:ln w="9525">
              <a:noFill/>
              <a:miter lim="800000"/>
              <a:headEnd/>
              <a:tailEnd/>
            </a:ln>
          </p:spPr>
          <p:txBody>
            <a:bodyPr wrap="none" lIns="0" tIns="0" rIns="0" bIns="0">
              <a:spAutoFit/>
            </a:bodyPr>
            <a:lstStyle/>
            <a:p>
              <a:r>
                <a:rPr lang="en-GB" sz="1200">
                  <a:solidFill>
                    <a:srgbClr val="000000"/>
                  </a:solidFill>
                  <a:latin typeface="Arial" pitchFamily="34" charset="0"/>
                </a:rPr>
                <a:t>2</a:t>
              </a:r>
              <a:endParaRPr lang="en-GB">
                <a:latin typeface="Times New Roman" pitchFamily="18" charset="0"/>
              </a:endParaRPr>
            </a:p>
          </p:txBody>
        </p:sp>
        <p:sp>
          <p:nvSpPr>
            <p:cNvPr id="176271" name="Rectangle 140"/>
            <p:cNvSpPr>
              <a:spLocks noChangeArrowheads="1"/>
            </p:cNvSpPr>
            <p:nvPr/>
          </p:nvSpPr>
          <p:spPr bwMode="auto">
            <a:xfrm>
              <a:off x="3859" y="2883"/>
              <a:ext cx="54" cy="116"/>
            </a:xfrm>
            <a:prstGeom prst="rect">
              <a:avLst/>
            </a:prstGeom>
            <a:noFill/>
            <a:ln w="9525">
              <a:noFill/>
              <a:miter lim="800000"/>
              <a:headEnd/>
              <a:tailEnd/>
            </a:ln>
          </p:spPr>
          <p:txBody>
            <a:bodyPr wrap="none" lIns="0" tIns="0" rIns="0" bIns="0">
              <a:spAutoFit/>
            </a:bodyPr>
            <a:lstStyle/>
            <a:p>
              <a:r>
                <a:rPr lang="en-GB" sz="1200">
                  <a:solidFill>
                    <a:srgbClr val="000000"/>
                  </a:solidFill>
                  <a:latin typeface="Arial" pitchFamily="34" charset="0"/>
                </a:rPr>
                <a:t>0</a:t>
              </a:r>
              <a:endParaRPr lang="en-GB">
                <a:latin typeface="Times New Roman" pitchFamily="18" charset="0"/>
              </a:endParaRPr>
            </a:p>
          </p:txBody>
        </p:sp>
        <p:sp>
          <p:nvSpPr>
            <p:cNvPr id="176272" name="Line 141"/>
            <p:cNvSpPr>
              <a:spLocks noChangeShapeType="1"/>
            </p:cNvSpPr>
            <p:nvPr/>
          </p:nvSpPr>
          <p:spPr bwMode="auto">
            <a:xfrm>
              <a:off x="3510" y="2067"/>
              <a:ext cx="6" cy="1530"/>
            </a:xfrm>
            <a:prstGeom prst="line">
              <a:avLst/>
            </a:prstGeom>
            <a:noFill/>
            <a:ln w="19050">
              <a:solidFill>
                <a:srgbClr val="000000"/>
              </a:solidFill>
              <a:round/>
              <a:headEnd/>
              <a:tailEnd/>
            </a:ln>
          </p:spPr>
          <p:txBody>
            <a:bodyPr/>
            <a:lstStyle/>
            <a:p>
              <a:endParaRPr lang="en-US"/>
            </a:p>
          </p:txBody>
        </p:sp>
        <p:sp>
          <p:nvSpPr>
            <p:cNvPr id="176273" name="Freeform 142"/>
            <p:cNvSpPr>
              <a:spLocks/>
            </p:cNvSpPr>
            <p:nvPr/>
          </p:nvSpPr>
          <p:spPr bwMode="auto">
            <a:xfrm>
              <a:off x="3554" y="3415"/>
              <a:ext cx="220" cy="182"/>
            </a:xfrm>
            <a:custGeom>
              <a:avLst/>
              <a:gdLst>
                <a:gd name="T0" fmla="*/ 217 w 220"/>
                <a:gd name="T1" fmla="*/ 0 h 182"/>
                <a:gd name="T2" fmla="*/ 220 w 220"/>
                <a:gd name="T3" fmla="*/ 91 h 182"/>
                <a:gd name="T4" fmla="*/ 0 w 220"/>
                <a:gd name="T5" fmla="*/ 91 h 182"/>
                <a:gd name="T6" fmla="*/ 0 w 220"/>
                <a:gd name="T7" fmla="*/ 182 h 182"/>
                <a:gd name="T8" fmla="*/ 0 60000 65536"/>
                <a:gd name="T9" fmla="*/ 0 60000 65536"/>
                <a:gd name="T10" fmla="*/ 0 60000 65536"/>
                <a:gd name="T11" fmla="*/ 0 60000 65536"/>
                <a:gd name="T12" fmla="*/ 0 w 220"/>
                <a:gd name="T13" fmla="*/ 0 h 182"/>
                <a:gd name="T14" fmla="*/ 220 w 220"/>
                <a:gd name="T15" fmla="*/ 182 h 182"/>
              </a:gdLst>
              <a:ahLst/>
              <a:cxnLst>
                <a:cxn ang="T8">
                  <a:pos x="T0" y="T1"/>
                </a:cxn>
                <a:cxn ang="T9">
                  <a:pos x="T2" y="T3"/>
                </a:cxn>
                <a:cxn ang="T10">
                  <a:pos x="T4" y="T5"/>
                </a:cxn>
                <a:cxn ang="T11">
                  <a:pos x="T6" y="T7"/>
                </a:cxn>
              </a:cxnLst>
              <a:rect l="T12" t="T13" r="T14" b="T15"/>
              <a:pathLst>
                <a:path w="220" h="182">
                  <a:moveTo>
                    <a:pt x="217" y="0"/>
                  </a:moveTo>
                  <a:lnTo>
                    <a:pt x="220" y="91"/>
                  </a:lnTo>
                  <a:lnTo>
                    <a:pt x="0" y="91"/>
                  </a:lnTo>
                  <a:lnTo>
                    <a:pt x="0" y="182"/>
                  </a:lnTo>
                </a:path>
              </a:pathLst>
            </a:custGeom>
            <a:noFill/>
            <a:ln w="19050">
              <a:solidFill>
                <a:srgbClr val="000000"/>
              </a:solidFill>
              <a:prstDash val="solid"/>
              <a:round/>
              <a:headEnd/>
              <a:tailEnd/>
            </a:ln>
          </p:spPr>
          <p:txBody>
            <a:bodyPr/>
            <a:lstStyle/>
            <a:p>
              <a:endParaRPr lang="en-US"/>
            </a:p>
          </p:txBody>
        </p:sp>
        <p:sp>
          <p:nvSpPr>
            <p:cNvPr id="176274" name="Freeform 143"/>
            <p:cNvSpPr>
              <a:spLocks/>
            </p:cNvSpPr>
            <p:nvPr/>
          </p:nvSpPr>
          <p:spPr bwMode="auto">
            <a:xfrm>
              <a:off x="2296" y="862"/>
              <a:ext cx="1285" cy="3056"/>
            </a:xfrm>
            <a:custGeom>
              <a:avLst/>
              <a:gdLst>
                <a:gd name="T0" fmla="*/ 1285 w 1285"/>
                <a:gd name="T1" fmla="*/ 2966 h 3056"/>
                <a:gd name="T2" fmla="*/ 1285 w 1285"/>
                <a:gd name="T3" fmla="*/ 3056 h 3056"/>
                <a:gd name="T4" fmla="*/ 0 w 1285"/>
                <a:gd name="T5" fmla="*/ 3056 h 3056"/>
                <a:gd name="T6" fmla="*/ 0 w 1285"/>
                <a:gd name="T7" fmla="*/ 0 h 3056"/>
                <a:gd name="T8" fmla="*/ 0 60000 65536"/>
                <a:gd name="T9" fmla="*/ 0 60000 65536"/>
                <a:gd name="T10" fmla="*/ 0 60000 65536"/>
                <a:gd name="T11" fmla="*/ 0 60000 65536"/>
                <a:gd name="T12" fmla="*/ 0 w 1285"/>
                <a:gd name="T13" fmla="*/ 0 h 3056"/>
                <a:gd name="T14" fmla="*/ 1285 w 1285"/>
                <a:gd name="T15" fmla="*/ 3056 h 3056"/>
              </a:gdLst>
              <a:ahLst/>
              <a:cxnLst>
                <a:cxn ang="T8">
                  <a:pos x="T0" y="T1"/>
                </a:cxn>
                <a:cxn ang="T9">
                  <a:pos x="T2" y="T3"/>
                </a:cxn>
                <a:cxn ang="T10">
                  <a:pos x="T4" y="T5"/>
                </a:cxn>
                <a:cxn ang="T11">
                  <a:pos x="T6" y="T7"/>
                </a:cxn>
              </a:cxnLst>
              <a:rect l="T12" t="T13" r="T14" b="T15"/>
              <a:pathLst>
                <a:path w="1285" h="3056">
                  <a:moveTo>
                    <a:pt x="1285" y="2966"/>
                  </a:moveTo>
                  <a:lnTo>
                    <a:pt x="1285" y="3056"/>
                  </a:lnTo>
                  <a:lnTo>
                    <a:pt x="0" y="3056"/>
                  </a:lnTo>
                  <a:lnTo>
                    <a:pt x="0" y="0"/>
                  </a:lnTo>
                </a:path>
              </a:pathLst>
            </a:custGeom>
            <a:noFill/>
            <a:ln w="19050">
              <a:solidFill>
                <a:srgbClr val="000000"/>
              </a:solidFill>
              <a:prstDash val="solid"/>
              <a:round/>
              <a:headEnd/>
              <a:tailEnd/>
            </a:ln>
          </p:spPr>
          <p:txBody>
            <a:bodyPr/>
            <a:lstStyle/>
            <a:p>
              <a:endParaRPr lang="en-US"/>
            </a:p>
          </p:txBody>
        </p:sp>
        <p:sp>
          <p:nvSpPr>
            <p:cNvPr id="176275" name="Freeform 144"/>
            <p:cNvSpPr>
              <a:spLocks/>
            </p:cNvSpPr>
            <p:nvPr/>
          </p:nvSpPr>
          <p:spPr bwMode="auto">
            <a:xfrm>
              <a:off x="3607" y="3281"/>
              <a:ext cx="50" cy="50"/>
            </a:xfrm>
            <a:custGeom>
              <a:avLst/>
              <a:gdLst>
                <a:gd name="T0" fmla="*/ 0 w 50"/>
                <a:gd name="T1" fmla="*/ 0 h 50"/>
                <a:gd name="T2" fmla="*/ 3 w 50"/>
                <a:gd name="T3" fmla="*/ 50 h 50"/>
                <a:gd name="T4" fmla="*/ 50 w 50"/>
                <a:gd name="T5" fmla="*/ 23 h 50"/>
                <a:gd name="T6" fmla="*/ 3 w 50"/>
                <a:gd name="T7" fmla="*/ 0 h 50"/>
                <a:gd name="T8" fmla="*/ 3 w 50"/>
                <a:gd name="T9" fmla="*/ 0 h 50"/>
                <a:gd name="T10" fmla="*/ 0 w 50"/>
                <a:gd name="T11" fmla="*/ 0 h 50"/>
                <a:gd name="T12" fmla="*/ 0 60000 65536"/>
                <a:gd name="T13" fmla="*/ 0 60000 65536"/>
                <a:gd name="T14" fmla="*/ 0 60000 65536"/>
                <a:gd name="T15" fmla="*/ 0 60000 65536"/>
                <a:gd name="T16" fmla="*/ 0 60000 65536"/>
                <a:gd name="T17" fmla="*/ 0 60000 65536"/>
                <a:gd name="T18" fmla="*/ 0 w 50"/>
                <a:gd name="T19" fmla="*/ 0 h 50"/>
                <a:gd name="T20" fmla="*/ 50 w 50"/>
                <a:gd name="T21" fmla="*/ 50 h 50"/>
              </a:gdLst>
              <a:ahLst/>
              <a:cxnLst>
                <a:cxn ang="T12">
                  <a:pos x="T0" y="T1"/>
                </a:cxn>
                <a:cxn ang="T13">
                  <a:pos x="T2" y="T3"/>
                </a:cxn>
                <a:cxn ang="T14">
                  <a:pos x="T4" y="T5"/>
                </a:cxn>
                <a:cxn ang="T15">
                  <a:pos x="T6" y="T7"/>
                </a:cxn>
                <a:cxn ang="T16">
                  <a:pos x="T8" y="T9"/>
                </a:cxn>
                <a:cxn ang="T17">
                  <a:pos x="T10" y="T11"/>
                </a:cxn>
              </a:cxnLst>
              <a:rect l="T18" t="T19" r="T20" b="T21"/>
              <a:pathLst>
                <a:path w="50" h="50">
                  <a:moveTo>
                    <a:pt x="0" y="0"/>
                  </a:moveTo>
                  <a:lnTo>
                    <a:pt x="3" y="50"/>
                  </a:lnTo>
                  <a:lnTo>
                    <a:pt x="50" y="23"/>
                  </a:lnTo>
                  <a:lnTo>
                    <a:pt x="3" y="0"/>
                  </a:lnTo>
                  <a:lnTo>
                    <a:pt x="0" y="0"/>
                  </a:lnTo>
                  <a:close/>
                </a:path>
              </a:pathLst>
            </a:custGeom>
            <a:solidFill>
              <a:srgbClr val="000000"/>
            </a:solidFill>
            <a:ln w="9525">
              <a:noFill/>
              <a:round/>
              <a:headEnd/>
              <a:tailEnd/>
            </a:ln>
          </p:spPr>
          <p:txBody>
            <a:bodyPr/>
            <a:lstStyle/>
            <a:p>
              <a:endParaRPr lang="en-US"/>
            </a:p>
          </p:txBody>
        </p:sp>
        <p:sp>
          <p:nvSpPr>
            <p:cNvPr id="176276" name="Freeform 145"/>
            <p:cNvSpPr>
              <a:spLocks/>
            </p:cNvSpPr>
            <p:nvPr/>
          </p:nvSpPr>
          <p:spPr bwMode="auto">
            <a:xfrm>
              <a:off x="2454" y="590"/>
              <a:ext cx="1343" cy="2714"/>
            </a:xfrm>
            <a:custGeom>
              <a:avLst/>
              <a:gdLst>
                <a:gd name="T0" fmla="*/ 1340 w 1343"/>
                <a:gd name="T1" fmla="*/ 0 h 2714"/>
                <a:gd name="T2" fmla="*/ 1343 w 1343"/>
                <a:gd name="T3" fmla="*/ 292 h 2714"/>
                <a:gd name="T4" fmla="*/ 0 w 1343"/>
                <a:gd name="T5" fmla="*/ 292 h 2714"/>
                <a:gd name="T6" fmla="*/ 0 w 1343"/>
                <a:gd name="T7" fmla="*/ 2714 h 2714"/>
                <a:gd name="T8" fmla="*/ 1156 w 1343"/>
                <a:gd name="T9" fmla="*/ 2714 h 2714"/>
                <a:gd name="T10" fmla="*/ 0 60000 65536"/>
                <a:gd name="T11" fmla="*/ 0 60000 65536"/>
                <a:gd name="T12" fmla="*/ 0 60000 65536"/>
                <a:gd name="T13" fmla="*/ 0 60000 65536"/>
                <a:gd name="T14" fmla="*/ 0 60000 65536"/>
                <a:gd name="T15" fmla="*/ 0 w 1343"/>
                <a:gd name="T16" fmla="*/ 0 h 2714"/>
                <a:gd name="T17" fmla="*/ 1343 w 1343"/>
                <a:gd name="T18" fmla="*/ 2714 h 2714"/>
              </a:gdLst>
              <a:ahLst/>
              <a:cxnLst>
                <a:cxn ang="T10">
                  <a:pos x="T0" y="T1"/>
                </a:cxn>
                <a:cxn ang="T11">
                  <a:pos x="T2" y="T3"/>
                </a:cxn>
                <a:cxn ang="T12">
                  <a:pos x="T4" y="T5"/>
                </a:cxn>
                <a:cxn ang="T13">
                  <a:pos x="T6" y="T7"/>
                </a:cxn>
                <a:cxn ang="T14">
                  <a:pos x="T8" y="T9"/>
                </a:cxn>
              </a:cxnLst>
              <a:rect l="T15" t="T16" r="T17" b="T18"/>
              <a:pathLst>
                <a:path w="1343" h="2714">
                  <a:moveTo>
                    <a:pt x="1340" y="0"/>
                  </a:moveTo>
                  <a:lnTo>
                    <a:pt x="1343" y="292"/>
                  </a:lnTo>
                  <a:lnTo>
                    <a:pt x="0" y="292"/>
                  </a:lnTo>
                  <a:lnTo>
                    <a:pt x="0" y="2714"/>
                  </a:lnTo>
                  <a:lnTo>
                    <a:pt x="1156" y="2714"/>
                  </a:lnTo>
                </a:path>
              </a:pathLst>
            </a:custGeom>
            <a:noFill/>
            <a:ln w="31750">
              <a:solidFill>
                <a:srgbClr val="000000"/>
              </a:solidFill>
              <a:prstDash val="solid"/>
              <a:round/>
              <a:headEnd/>
              <a:tailEnd/>
            </a:ln>
          </p:spPr>
          <p:txBody>
            <a:bodyPr/>
            <a:lstStyle/>
            <a:p>
              <a:endParaRPr lang="en-US"/>
            </a:p>
          </p:txBody>
        </p:sp>
        <p:sp>
          <p:nvSpPr>
            <p:cNvPr id="176277" name="Freeform 146"/>
            <p:cNvSpPr>
              <a:spLocks/>
            </p:cNvSpPr>
            <p:nvPr/>
          </p:nvSpPr>
          <p:spPr bwMode="auto">
            <a:xfrm>
              <a:off x="4403" y="853"/>
              <a:ext cx="1246" cy="2314"/>
            </a:xfrm>
            <a:custGeom>
              <a:avLst/>
              <a:gdLst>
                <a:gd name="T0" fmla="*/ 0 w 1246"/>
                <a:gd name="T1" fmla="*/ 1223 h 2314"/>
                <a:gd name="T2" fmla="*/ 3 w 1246"/>
                <a:gd name="T3" fmla="*/ 2314 h 2314"/>
                <a:gd name="T4" fmla="*/ 1246 w 1246"/>
                <a:gd name="T5" fmla="*/ 2314 h 2314"/>
                <a:gd name="T6" fmla="*/ 1246 w 1246"/>
                <a:gd name="T7" fmla="*/ 0 h 2314"/>
                <a:gd name="T8" fmla="*/ 0 60000 65536"/>
                <a:gd name="T9" fmla="*/ 0 60000 65536"/>
                <a:gd name="T10" fmla="*/ 0 60000 65536"/>
                <a:gd name="T11" fmla="*/ 0 60000 65536"/>
                <a:gd name="T12" fmla="*/ 0 w 1246"/>
                <a:gd name="T13" fmla="*/ 0 h 2314"/>
                <a:gd name="T14" fmla="*/ 1246 w 1246"/>
                <a:gd name="T15" fmla="*/ 2314 h 2314"/>
              </a:gdLst>
              <a:ahLst/>
              <a:cxnLst>
                <a:cxn ang="T8">
                  <a:pos x="T0" y="T1"/>
                </a:cxn>
                <a:cxn ang="T9">
                  <a:pos x="T2" y="T3"/>
                </a:cxn>
                <a:cxn ang="T10">
                  <a:pos x="T4" y="T5"/>
                </a:cxn>
                <a:cxn ang="T11">
                  <a:pos x="T6" y="T7"/>
                </a:cxn>
              </a:cxnLst>
              <a:rect l="T12" t="T13" r="T14" b="T15"/>
              <a:pathLst>
                <a:path w="1246" h="2314">
                  <a:moveTo>
                    <a:pt x="0" y="1223"/>
                  </a:moveTo>
                  <a:lnTo>
                    <a:pt x="3" y="2314"/>
                  </a:lnTo>
                  <a:lnTo>
                    <a:pt x="1246" y="2314"/>
                  </a:lnTo>
                  <a:lnTo>
                    <a:pt x="1246" y="0"/>
                  </a:lnTo>
                </a:path>
              </a:pathLst>
            </a:custGeom>
            <a:noFill/>
            <a:ln w="36513">
              <a:solidFill>
                <a:srgbClr val="000000"/>
              </a:solidFill>
              <a:prstDash val="solid"/>
              <a:round/>
              <a:headEnd/>
              <a:tailEnd/>
            </a:ln>
          </p:spPr>
          <p:txBody>
            <a:bodyPr/>
            <a:lstStyle/>
            <a:p>
              <a:endParaRPr lang="en-US"/>
            </a:p>
          </p:txBody>
        </p:sp>
        <p:sp>
          <p:nvSpPr>
            <p:cNvPr id="176278" name="Line 147"/>
            <p:cNvSpPr>
              <a:spLocks noChangeShapeType="1"/>
            </p:cNvSpPr>
            <p:nvPr/>
          </p:nvSpPr>
          <p:spPr bwMode="auto">
            <a:xfrm>
              <a:off x="4341" y="2974"/>
              <a:ext cx="126" cy="76"/>
            </a:xfrm>
            <a:prstGeom prst="line">
              <a:avLst/>
            </a:prstGeom>
            <a:noFill/>
            <a:ln w="19050">
              <a:solidFill>
                <a:srgbClr val="000000"/>
              </a:solidFill>
              <a:round/>
              <a:headEnd/>
              <a:tailEnd/>
            </a:ln>
          </p:spPr>
          <p:txBody>
            <a:bodyPr/>
            <a:lstStyle/>
            <a:p>
              <a:endParaRPr lang="en-US"/>
            </a:p>
          </p:txBody>
        </p:sp>
        <p:sp>
          <p:nvSpPr>
            <p:cNvPr id="176279" name="Rectangle 148"/>
            <p:cNvSpPr>
              <a:spLocks noChangeArrowheads="1"/>
            </p:cNvSpPr>
            <p:nvPr/>
          </p:nvSpPr>
          <p:spPr bwMode="auto">
            <a:xfrm>
              <a:off x="4452" y="2900"/>
              <a:ext cx="54" cy="116"/>
            </a:xfrm>
            <a:prstGeom prst="rect">
              <a:avLst/>
            </a:prstGeom>
            <a:noFill/>
            <a:ln w="9525">
              <a:noFill/>
              <a:miter lim="800000"/>
              <a:headEnd/>
              <a:tailEnd/>
            </a:ln>
          </p:spPr>
          <p:txBody>
            <a:bodyPr wrap="none" lIns="0" tIns="0" rIns="0" bIns="0">
              <a:spAutoFit/>
            </a:bodyPr>
            <a:lstStyle/>
            <a:p>
              <a:r>
                <a:rPr lang="en-GB" sz="1200">
                  <a:solidFill>
                    <a:srgbClr val="000000"/>
                  </a:solidFill>
                  <a:latin typeface="Arial" pitchFamily="34" charset="0"/>
                </a:rPr>
                <a:t>3</a:t>
              </a:r>
              <a:endParaRPr lang="en-GB">
                <a:latin typeface="Times New Roman" pitchFamily="18" charset="0"/>
              </a:endParaRPr>
            </a:p>
          </p:txBody>
        </p:sp>
        <p:sp>
          <p:nvSpPr>
            <p:cNvPr id="176280" name="Rectangle 149"/>
            <p:cNvSpPr>
              <a:spLocks noChangeArrowheads="1"/>
            </p:cNvSpPr>
            <p:nvPr/>
          </p:nvSpPr>
          <p:spPr bwMode="auto">
            <a:xfrm>
              <a:off x="4505" y="2900"/>
              <a:ext cx="54" cy="116"/>
            </a:xfrm>
            <a:prstGeom prst="rect">
              <a:avLst/>
            </a:prstGeom>
            <a:noFill/>
            <a:ln w="9525">
              <a:noFill/>
              <a:miter lim="800000"/>
              <a:headEnd/>
              <a:tailEnd/>
            </a:ln>
          </p:spPr>
          <p:txBody>
            <a:bodyPr wrap="none" lIns="0" tIns="0" rIns="0" bIns="0">
              <a:spAutoFit/>
            </a:bodyPr>
            <a:lstStyle/>
            <a:p>
              <a:r>
                <a:rPr lang="en-GB" sz="1200">
                  <a:solidFill>
                    <a:srgbClr val="000000"/>
                  </a:solidFill>
                  <a:latin typeface="Arial" pitchFamily="34" charset="0"/>
                </a:rPr>
                <a:t>2</a:t>
              </a:r>
              <a:endParaRPr lang="en-GB">
                <a:latin typeface="Times New Roman" pitchFamily="18" charset="0"/>
              </a:endParaRPr>
            </a:p>
          </p:txBody>
        </p:sp>
        <p:sp>
          <p:nvSpPr>
            <p:cNvPr id="176281" name="Freeform 150"/>
            <p:cNvSpPr>
              <a:spLocks/>
            </p:cNvSpPr>
            <p:nvPr/>
          </p:nvSpPr>
          <p:spPr bwMode="auto">
            <a:xfrm>
              <a:off x="3665" y="3196"/>
              <a:ext cx="217" cy="219"/>
            </a:xfrm>
            <a:custGeom>
              <a:avLst/>
              <a:gdLst>
                <a:gd name="T0" fmla="*/ 109 w 217"/>
                <a:gd name="T1" fmla="*/ 216 h 219"/>
                <a:gd name="T2" fmla="*/ 126 w 217"/>
                <a:gd name="T3" fmla="*/ 216 h 219"/>
                <a:gd name="T4" fmla="*/ 144 w 217"/>
                <a:gd name="T5" fmla="*/ 214 h 219"/>
                <a:gd name="T6" fmla="*/ 158 w 217"/>
                <a:gd name="T7" fmla="*/ 205 h 219"/>
                <a:gd name="T8" fmla="*/ 173 w 217"/>
                <a:gd name="T9" fmla="*/ 196 h 219"/>
                <a:gd name="T10" fmla="*/ 188 w 217"/>
                <a:gd name="T11" fmla="*/ 187 h 219"/>
                <a:gd name="T12" fmla="*/ 196 w 217"/>
                <a:gd name="T13" fmla="*/ 173 h 219"/>
                <a:gd name="T14" fmla="*/ 205 w 217"/>
                <a:gd name="T15" fmla="*/ 161 h 219"/>
                <a:gd name="T16" fmla="*/ 214 w 217"/>
                <a:gd name="T17" fmla="*/ 143 h 219"/>
                <a:gd name="T18" fmla="*/ 217 w 217"/>
                <a:gd name="T19" fmla="*/ 126 h 219"/>
                <a:gd name="T20" fmla="*/ 217 w 217"/>
                <a:gd name="T21" fmla="*/ 108 h 219"/>
                <a:gd name="T22" fmla="*/ 217 w 217"/>
                <a:gd name="T23" fmla="*/ 91 h 219"/>
                <a:gd name="T24" fmla="*/ 214 w 217"/>
                <a:gd name="T25" fmla="*/ 76 h 219"/>
                <a:gd name="T26" fmla="*/ 205 w 217"/>
                <a:gd name="T27" fmla="*/ 58 h 219"/>
                <a:gd name="T28" fmla="*/ 196 w 217"/>
                <a:gd name="T29" fmla="*/ 47 h 219"/>
                <a:gd name="T30" fmla="*/ 188 w 217"/>
                <a:gd name="T31" fmla="*/ 32 h 219"/>
                <a:gd name="T32" fmla="*/ 173 w 217"/>
                <a:gd name="T33" fmla="*/ 20 h 219"/>
                <a:gd name="T34" fmla="*/ 158 w 217"/>
                <a:gd name="T35" fmla="*/ 12 h 219"/>
                <a:gd name="T36" fmla="*/ 144 w 217"/>
                <a:gd name="T37" fmla="*/ 6 h 219"/>
                <a:gd name="T38" fmla="*/ 126 w 217"/>
                <a:gd name="T39" fmla="*/ 3 h 219"/>
                <a:gd name="T40" fmla="*/ 109 w 217"/>
                <a:gd name="T41" fmla="*/ 0 h 219"/>
                <a:gd name="T42" fmla="*/ 91 w 217"/>
                <a:gd name="T43" fmla="*/ 3 h 219"/>
                <a:gd name="T44" fmla="*/ 77 w 217"/>
                <a:gd name="T45" fmla="*/ 6 h 219"/>
                <a:gd name="T46" fmla="*/ 59 w 217"/>
                <a:gd name="T47" fmla="*/ 12 h 219"/>
                <a:gd name="T48" fmla="*/ 44 w 217"/>
                <a:gd name="T49" fmla="*/ 20 h 219"/>
                <a:gd name="T50" fmla="*/ 33 w 217"/>
                <a:gd name="T51" fmla="*/ 32 h 219"/>
                <a:gd name="T52" fmla="*/ 21 w 217"/>
                <a:gd name="T53" fmla="*/ 47 h 219"/>
                <a:gd name="T54" fmla="*/ 12 w 217"/>
                <a:gd name="T55" fmla="*/ 58 h 219"/>
                <a:gd name="T56" fmla="*/ 6 w 217"/>
                <a:gd name="T57" fmla="*/ 76 h 219"/>
                <a:gd name="T58" fmla="*/ 3 w 217"/>
                <a:gd name="T59" fmla="*/ 91 h 219"/>
                <a:gd name="T60" fmla="*/ 0 w 217"/>
                <a:gd name="T61" fmla="*/ 108 h 219"/>
                <a:gd name="T62" fmla="*/ 3 w 217"/>
                <a:gd name="T63" fmla="*/ 126 h 219"/>
                <a:gd name="T64" fmla="*/ 6 w 217"/>
                <a:gd name="T65" fmla="*/ 143 h 219"/>
                <a:gd name="T66" fmla="*/ 12 w 217"/>
                <a:gd name="T67" fmla="*/ 161 h 219"/>
                <a:gd name="T68" fmla="*/ 21 w 217"/>
                <a:gd name="T69" fmla="*/ 173 h 219"/>
                <a:gd name="T70" fmla="*/ 33 w 217"/>
                <a:gd name="T71" fmla="*/ 187 h 219"/>
                <a:gd name="T72" fmla="*/ 44 w 217"/>
                <a:gd name="T73" fmla="*/ 196 h 219"/>
                <a:gd name="T74" fmla="*/ 59 w 217"/>
                <a:gd name="T75" fmla="*/ 205 h 219"/>
                <a:gd name="T76" fmla="*/ 77 w 217"/>
                <a:gd name="T77" fmla="*/ 214 h 219"/>
                <a:gd name="T78" fmla="*/ 91 w 217"/>
                <a:gd name="T79" fmla="*/ 216 h 219"/>
                <a:gd name="T80" fmla="*/ 109 w 217"/>
                <a:gd name="T81" fmla="*/ 219 h 219"/>
                <a:gd name="T82" fmla="*/ 109 w 217"/>
                <a:gd name="T83" fmla="*/ 219 h 219"/>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217"/>
                <a:gd name="T127" fmla="*/ 0 h 219"/>
                <a:gd name="T128" fmla="*/ 217 w 217"/>
                <a:gd name="T129" fmla="*/ 219 h 219"/>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217" h="219">
                  <a:moveTo>
                    <a:pt x="109" y="216"/>
                  </a:moveTo>
                  <a:lnTo>
                    <a:pt x="126" y="216"/>
                  </a:lnTo>
                  <a:lnTo>
                    <a:pt x="144" y="214"/>
                  </a:lnTo>
                  <a:lnTo>
                    <a:pt x="158" y="205"/>
                  </a:lnTo>
                  <a:lnTo>
                    <a:pt x="173" y="196"/>
                  </a:lnTo>
                  <a:lnTo>
                    <a:pt x="188" y="187"/>
                  </a:lnTo>
                  <a:lnTo>
                    <a:pt x="196" y="173"/>
                  </a:lnTo>
                  <a:lnTo>
                    <a:pt x="205" y="161"/>
                  </a:lnTo>
                  <a:lnTo>
                    <a:pt x="214" y="143"/>
                  </a:lnTo>
                  <a:lnTo>
                    <a:pt x="217" y="126"/>
                  </a:lnTo>
                  <a:lnTo>
                    <a:pt x="217" y="108"/>
                  </a:lnTo>
                  <a:lnTo>
                    <a:pt x="217" y="91"/>
                  </a:lnTo>
                  <a:lnTo>
                    <a:pt x="214" y="76"/>
                  </a:lnTo>
                  <a:lnTo>
                    <a:pt x="205" y="58"/>
                  </a:lnTo>
                  <a:lnTo>
                    <a:pt x="196" y="47"/>
                  </a:lnTo>
                  <a:lnTo>
                    <a:pt x="188" y="32"/>
                  </a:lnTo>
                  <a:lnTo>
                    <a:pt x="173" y="20"/>
                  </a:lnTo>
                  <a:lnTo>
                    <a:pt x="158" y="12"/>
                  </a:lnTo>
                  <a:lnTo>
                    <a:pt x="144" y="6"/>
                  </a:lnTo>
                  <a:lnTo>
                    <a:pt x="126" y="3"/>
                  </a:lnTo>
                  <a:lnTo>
                    <a:pt x="109" y="0"/>
                  </a:lnTo>
                  <a:lnTo>
                    <a:pt x="91" y="3"/>
                  </a:lnTo>
                  <a:lnTo>
                    <a:pt x="77" y="6"/>
                  </a:lnTo>
                  <a:lnTo>
                    <a:pt x="59" y="12"/>
                  </a:lnTo>
                  <a:lnTo>
                    <a:pt x="44" y="20"/>
                  </a:lnTo>
                  <a:lnTo>
                    <a:pt x="33" y="32"/>
                  </a:lnTo>
                  <a:lnTo>
                    <a:pt x="21" y="47"/>
                  </a:lnTo>
                  <a:lnTo>
                    <a:pt x="12" y="58"/>
                  </a:lnTo>
                  <a:lnTo>
                    <a:pt x="6" y="76"/>
                  </a:lnTo>
                  <a:lnTo>
                    <a:pt x="3" y="91"/>
                  </a:lnTo>
                  <a:lnTo>
                    <a:pt x="0" y="108"/>
                  </a:lnTo>
                  <a:lnTo>
                    <a:pt x="3" y="126"/>
                  </a:lnTo>
                  <a:lnTo>
                    <a:pt x="6" y="143"/>
                  </a:lnTo>
                  <a:lnTo>
                    <a:pt x="12" y="161"/>
                  </a:lnTo>
                  <a:lnTo>
                    <a:pt x="21" y="173"/>
                  </a:lnTo>
                  <a:lnTo>
                    <a:pt x="33" y="187"/>
                  </a:lnTo>
                  <a:lnTo>
                    <a:pt x="44" y="196"/>
                  </a:lnTo>
                  <a:lnTo>
                    <a:pt x="59" y="205"/>
                  </a:lnTo>
                  <a:lnTo>
                    <a:pt x="77" y="214"/>
                  </a:lnTo>
                  <a:lnTo>
                    <a:pt x="91" y="216"/>
                  </a:lnTo>
                  <a:lnTo>
                    <a:pt x="109" y="219"/>
                  </a:lnTo>
                </a:path>
              </a:pathLst>
            </a:custGeom>
            <a:noFill/>
            <a:ln w="19050">
              <a:solidFill>
                <a:srgbClr val="000000"/>
              </a:solidFill>
              <a:prstDash val="solid"/>
              <a:round/>
              <a:headEnd/>
              <a:tailEnd/>
            </a:ln>
          </p:spPr>
          <p:txBody>
            <a:bodyPr/>
            <a:lstStyle/>
            <a:p>
              <a:endParaRPr lang="en-US"/>
            </a:p>
          </p:txBody>
        </p:sp>
        <p:sp>
          <p:nvSpPr>
            <p:cNvPr id="176282" name="Rectangle 151"/>
            <p:cNvSpPr>
              <a:spLocks noChangeArrowheads="1"/>
            </p:cNvSpPr>
            <p:nvPr/>
          </p:nvSpPr>
          <p:spPr bwMode="auto">
            <a:xfrm>
              <a:off x="3440" y="247"/>
              <a:ext cx="54" cy="116"/>
            </a:xfrm>
            <a:prstGeom prst="rect">
              <a:avLst/>
            </a:prstGeom>
            <a:noFill/>
            <a:ln w="9525">
              <a:noFill/>
              <a:miter lim="800000"/>
              <a:headEnd/>
              <a:tailEnd/>
            </a:ln>
          </p:spPr>
          <p:txBody>
            <a:bodyPr wrap="none" lIns="0" tIns="0" rIns="0" bIns="0">
              <a:spAutoFit/>
            </a:bodyPr>
            <a:lstStyle/>
            <a:p>
              <a:r>
                <a:rPr lang="en-GB" sz="1200">
                  <a:solidFill>
                    <a:srgbClr val="000000"/>
                  </a:solidFill>
                  <a:latin typeface="Arial" pitchFamily="34" charset="0"/>
                </a:rPr>
                <a:t>3</a:t>
              </a:r>
              <a:endParaRPr lang="en-GB">
                <a:latin typeface="Times New Roman" pitchFamily="18" charset="0"/>
              </a:endParaRPr>
            </a:p>
          </p:txBody>
        </p:sp>
        <p:sp>
          <p:nvSpPr>
            <p:cNvPr id="176283" name="Rectangle 152"/>
            <p:cNvSpPr>
              <a:spLocks noChangeArrowheads="1"/>
            </p:cNvSpPr>
            <p:nvPr/>
          </p:nvSpPr>
          <p:spPr bwMode="auto">
            <a:xfrm>
              <a:off x="3496" y="247"/>
              <a:ext cx="54" cy="116"/>
            </a:xfrm>
            <a:prstGeom prst="rect">
              <a:avLst/>
            </a:prstGeom>
            <a:noFill/>
            <a:ln w="9525">
              <a:noFill/>
              <a:miter lim="800000"/>
              <a:headEnd/>
              <a:tailEnd/>
            </a:ln>
          </p:spPr>
          <p:txBody>
            <a:bodyPr wrap="none" lIns="0" tIns="0" rIns="0" bIns="0">
              <a:spAutoFit/>
            </a:bodyPr>
            <a:lstStyle/>
            <a:p>
              <a:r>
                <a:rPr lang="en-GB" sz="1200">
                  <a:solidFill>
                    <a:srgbClr val="000000"/>
                  </a:solidFill>
                  <a:latin typeface="Arial" pitchFamily="34" charset="0"/>
                </a:rPr>
                <a:t>1</a:t>
              </a:r>
              <a:endParaRPr lang="en-GB">
                <a:latin typeface="Times New Roman" pitchFamily="18" charset="0"/>
              </a:endParaRPr>
            </a:p>
          </p:txBody>
        </p:sp>
        <p:sp>
          <p:nvSpPr>
            <p:cNvPr id="176284" name="Rectangle 153"/>
            <p:cNvSpPr>
              <a:spLocks noChangeArrowheads="1"/>
            </p:cNvSpPr>
            <p:nvPr/>
          </p:nvSpPr>
          <p:spPr bwMode="auto">
            <a:xfrm>
              <a:off x="3548" y="247"/>
              <a:ext cx="27" cy="116"/>
            </a:xfrm>
            <a:prstGeom prst="rect">
              <a:avLst/>
            </a:prstGeom>
            <a:noFill/>
            <a:ln w="9525">
              <a:noFill/>
              <a:miter lim="800000"/>
              <a:headEnd/>
              <a:tailEnd/>
            </a:ln>
          </p:spPr>
          <p:txBody>
            <a:bodyPr wrap="none" lIns="0" tIns="0" rIns="0" bIns="0">
              <a:spAutoFit/>
            </a:bodyPr>
            <a:lstStyle/>
            <a:p>
              <a:r>
                <a:rPr lang="en-GB" sz="1200">
                  <a:solidFill>
                    <a:srgbClr val="000000"/>
                  </a:solidFill>
                  <a:latin typeface="Arial" pitchFamily="34" charset="0"/>
                </a:rPr>
                <a:t> </a:t>
              </a:r>
              <a:endParaRPr lang="en-GB">
                <a:latin typeface="Times New Roman" pitchFamily="18" charset="0"/>
              </a:endParaRPr>
            </a:p>
          </p:txBody>
        </p:sp>
        <p:sp>
          <p:nvSpPr>
            <p:cNvPr id="176285" name="Rectangle 154"/>
            <p:cNvSpPr>
              <a:spLocks noChangeArrowheads="1"/>
            </p:cNvSpPr>
            <p:nvPr/>
          </p:nvSpPr>
          <p:spPr bwMode="auto">
            <a:xfrm>
              <a:off x="3578" y="247"/>
              <a:ext cx="54" cy="116"/>
            </a:xfrm>
            <a:prstGeom prst="rect">
              <a:avLst/>
            </a:prstGeom>
            <a:noFill/>
            <a:ln w="9525">
              <a:noFill/>
              <a:miter lim="800000"/>
              <a:headEnd/>
              <a:tailEnd/>
            </a:ln>
          </p:spPr>
          <p:txBody>
            <a:bodyPr wrap="none" lIns="0" tIns="0" rIns="0" bIns="0">
              <a:spAutoFit/>
            </a:bodyPr>
            <a:lstStyle/>
            <a:p>
              <a:r>
                <a:rPr lang="en-GB" sz="1200">
                  <a:solidFill>
                    <a:srgbClr val="000000"/>
                  </a:solidFill>
                  <a:latin typeface="Arial" pitchFamily="34" charset="0"/>
                </a:rPr>
                <a:t>3</a:t>
              </a:r>
              <a:endParaRPr lang="en-GB">
                <a:latin typeface="Times New Roman" pitchFamily="18" charset="0"/>
              </a:endParaRPr>
            </a:p>
          </p:txBody>
        </p:sp>
        <p:sp>
          <p:nvSpPr>
            <p:cNvPr id="176286" name="Rectangle 155"/>
            <p:cNvSpPr>
              <a:spLocks noChangeArrowheads="1"/>
            </p:cNvSpPr>
            <p:nvPr/>
          </p:nvSpPr>
          <p:spPr bwMode="auto">
            <a:xfrm>
              <a:off x="3630" y="247"/>
              <a:ext cx="54" cy="116"/>
            </a:xfrm>
            <a:prstGeom prst="rect">
              <a:avLst/>
            </a:prstGeom>
            <a:noFill/>
            <a:ln w="9525">
              <a:noFill/>
              <a:miter lim="800000"/>
              <a:headEnd/>
              <a:tailEnd/>
            </a:ln>
          </p:spPr>
          <p:txBody>
            <a:bodyPr wrap="none" lIns="0" tIns="0" rIns="0" bIns="0">
              <a:spAutoFit/>
            </a:bodyPr>
            <a:lstStyle/>
            <a:p>
              <a:r>
                <a:rPr lang="en-GB" sz="1200">
                  <a:solidFill>
                    <a:srgbClr val="000000"/>
                  </a:solidFill>
                  <a:latin typeface="Arial" pitchFamily="34" charset="0"/>
                </a:rPr>
                <a:t>0</a:t>
              </a:r>
              <a:endParaRPr lang="en-GB">
                <a:latin typeface="Times New Roman" pitchFamily="18" charset="0"/>
              </a:endParaRPr>
            </a:p>
          </p:txBody>
        </p:sp>
        <p:sp>
          <p:nvSpPr>
            <p:cNvPr id="176287" name="Rectangle 156"/>
            <p:cNvSpPr>
              <a:spLocks noChangeArrowheads="1"/>
            </p:cNvSpPr>
            <p:nvPr/>
          </p:nvSpPr>
          <p:spPr bwMode="auto">
            <a:xfrm>
              <a:off x="3686" y="247"/>
              <a:ext cx="27" cy="116"/>
            </a:xfrm>
            <a:prstGeom prst="rect">
              <a:avLst/>
            </a:prstGeom>
            <a:noFill/>
            <a:ln w="9525">
              <a:noFill/>
              <a:miter lim="800000"/>
              <a:headEnd/>
              <a:tailEnd/>
            </a:ln>
          </p:spPr>
          <p:txBody>
            <a:bodyPr wrap="none" lIns="0" tIns="0" rIns="0" bIns="0">
              <a:spAutoFit/>
            </a:bodyPr>
            <a:lstStyle/>
            <a:p>
              <a:r>
                <a:rPr lang="en-GB" sz="1200">
                  <a:solidFill>
                    <a:srgbClr val="000000"/>
                  </a:solidFill>
                  <a:latin typeface="Arial" pitchFamily="34" charset="0"/>
                </a:rPr>
                <a:t> </a:t>
              </a:r>
              <a:endParaRPr lang="en-GB">
                <a:latin typeface="Times New Roman" pitchFamily="18" charset="0"/>
              </a:endParaRPr>
            </a:p>
          </p:txBody>
        </p:sp>
        <p:sp>
          <p:nvSpPr>
            <p:cNvPr id="176288" name="Rectangle 157"/>
            <p:cNvSpPr>
              <a:spLocks noChangeArrowheads="1"/>
            </p:cNvSpPr>
            <p:nvPr/>
          </p:nvSpPr>
          <p:spPr bwMode="auto">
            <a:xfrm>
              <a:off x="3712" y="247"/>
              <a:ext cx="27" cy="116"/>
            </a:xfrm>
            <a:prstGeom prst="rect">
              <a:avLst/>
            </a:prstGeom>
            <a:noFill/>
            <a:ln w="9525">
              <a:noFill/>
              <a:miter lim="800000"/>
              <a:headEnd/>
              <a:tailEnd/>
            </a:ln>
          </p:spPr>
          <p:txBody>
            <a:bodyPr wrap="none" lIns="0" tIns="0" rIns="0" bIns="0">
              <a:spAutoFit/>
            </a:bodyPr>
            <a:lstStyle/>
            <a:p>
              <a:r>
                <a:rPr lang="en-GB" sz="1200">
                  <a:solidFill>
                    <a:srgbClr val="000000"/>
                  </a:solidFill>
                  <a:latin typeface="Arial" pitchFamily="34" charset="0"/>
                </a:rPr>
                <a:t> </a:t>
              </a:r>
              <a:endParaRPr lang="en-GB">
                <a:latin typeface="Times New Roman" pitchFamily="18" charset="0"/>
              </a:endParaRPr>
            </a:p>
          </p:txBody>
        </p:sp>
        <p:sp>
          <p:nvSpPr>
            <p:cNvPr id="176289" name="Rectangle 158"/>
            <p:cNvSpPr>
              <a:spLocks noChangeArrowheads="1"/>
            </p:cNvSpPr>
            <p:nvPr/>
          </p:nvSpPr>
          <p:spPr bwMode="auto">
            <a:xfrm>
              <a:off x="3739" y="247"/>
              <a:ext cx="27" cy="116"/>
            </a:xfrm>
            <a:prstGeom prst="rect">
              <a:avLst/>
            </a:prstGeom>
            <a:noFill/>
            <a:ln w="9525">
              <a:noFill/>
              <a:miter lim="800000"/>
              <a:headEnd/>
              <a:tailEnd/>
            </a:ln>
          </p:spPr>
          <p:txBody>
            <a:bodyPr wrap="none" lIns="0" tIns="0" rIns="0" bIns="0">
              <a:spAutoFit/>
            </a:bodyPr>
            <a:lstStyle/>
            <a:p>
              <a:r>
                <a:rPr lang="en-GB" sz="1200">
                  <a:solidFill>
                    <a:srgbClr val="000000"/>
                  </a:solidFill>
                  <a:latin typeface="Arial" pitchFamily="34" charset="0"/>
                </a:rPr>
                <a:t> </a:t>
              </a:r>
              <a:endParaRPr lang="en-GB">
                <a:latin typeface="Times New Roman" pitchFamily="18" charset="0"/>
              </a:endParaRPr>
            </a:p>
          </p:txBody>
        </p:sp>
        <p:sp>
          <p:nvSpPr>
            <p:cNvPr id="176290" name="Rectangle 159"/>
            <p:cNvSpPr>
              <a:spLocks noChangeArrowheads="1"/>
            </p:cNvSpPr>
            <p:nvPr/>
          </p:nvSpPr>
          <p:spPr bwMode="auto">
            <a:xfrm>
              <a:off x="3765" y="247"/>
              <a:ext cx="27" cy="116"/>
            </a:xfrm>
            <a:prstGeom prst="rect">
              <a:avLst/>
            </a:prstGeom>
            <a:noFill/>
            <a:ln w="9525">
              <a:noFill/>
              <a:miter lim="800000"/>
              <a:headEnd/>
              <a:tailEnd/>
            </a:ln>
          </p:spPr>
          <p:txBody>
            <a:bodyPr wrap="none" lIns="0" tIns="0" rIns="0" bIns="0">
              <a:spAutoFit/>
            </a:bodyPr>
            <a:lstStyle/>
            <a:p>
              <a:r>
                <a:rPr lang="en-GB" sz="1200">
                  <a:solidFill>
                    <a:srgbClr val="000000"/>
                  </a:solidFill>
                  <a:latin typeface="Arial" pitchFamily="34" charset="0"/>
                </a:rPr>
                <a:t> </a:t>
              </a:r>
              <a:endParaRPr lang="en-GB">
                <a:latin typeface="Times New Roman" pitchFamily="18" charset="0"/>
              </a:endParaRPr>
            </a:p>
          </p:txBody>
        </p:sp>
        <p:sp>
          <p:nvSpPr>
            <p:cNvPr id="176291" name="Rectangle 160"/>
            <p:cNvSpPr>
              <a:spLocks noChangeArrowheads="1"/>
            </p:cNvSpPr>
            <p:nvPr/>
          </p:nvSpPr>
          <p:spPr bwMode="auto">
            <a:xfrm>
              <a:off x="3794" y="247"/>
              <a:ext cx="27" cy="116"/>
            </a:xfrm>
            <a:prstGeom prst="rect">
              <a:avLst/>
            </a:prstGeom>
            <a:noFill/>
            <a:ln w="9525">
              <a:noFill/>
              <a:miter lim="800000"/>
              <a:headEnd/>
              <a:tailEnd/>
            </a:ln>
          </p:spPr>
          <p:txBody>
            <a:bodyPr wrap="none" lIns="0" tIns="0" rIns="0" bIns="0">
              <a:spAutoFit/>
            </a:bodyPr>
            <a:lstStyle/>
            <a:p>
              <a:r>
                <a:rPr lang="en-GB" sz="1200">
                  <a:solidFill>
                    <a:srgbClr val="000000"/>
                  </a:solidFill>
                  <a:latin typeface="Arial" pitchFamily="34" charset="0"/>
                </a:rPr>
                <a:t> </a:t>
              </a:r>
              <a:endParaRPr lang="en-GB">
                <a:latin typeface="Times New Roman" pitchFamily="18" charset="0"/>
              </a:endParaRPr>
            </a:p>
          </p:txBody>
        </p:sp>
        <p:sp>
          <p:nvSpPr>
            <p:cNvPr id="176292" name="Rectangle 161"/>
            <p:cNvSpPr>
              <a:spLocks noChangeArrowheads="1"/>
            </p:cNvSpPr>
            <p:nvPr/>
          </p:nvSpPr>
          <p:spPr bwMode="auto">
            <a:xfrm>
              <a:off x="3821" y="247"/>
              <a:ext cx="27" cy="116"/>
            </a:xfrm>
            <a:prstGeom prst="rect">
              <a:avLst/>
            </a:prstGeom>
            <a:noFill/>
            <a:ln w="9525">
              <a:noFill/>
              <a:miter lim="800000"/>
              <a:headEnd/>
              <a:tailEnd/>
            </a:ln>
          </p:spPr>
          <p:txBody>
            <a:bodyPr wrap="none" lIns="0" tIns="0" rIns="0" bIns="0">
              <a:spAutoFit/>
            </a:bodyPr>
            <a:lstStyle/>
            <a:p>
              <a:r>
                <a:rPr lang="en-GB" sz="1200">
                  <a:solidFill>
                    <a:srgbClr val="000000"/>
                  </a:solidFill>
                  <a:latin typeface="Arial" pitchFamily="34" charset="0"/>
                </a:rPr>
                <a:t> </a:t>
              </a:r>
              <a:endParaRPr lang="en-GB">
                <a:latin typeface="Times New Roman" pitchFamily="18" charset="0"/>
              </a:endParaRPr>
            </a:p>
          </p:txBody>
        </p:sp>
        <p:sp>
          <p:nvSpPr>
            <p:cNvPr id="176293" name="Rectangle 162"/>
            <p:cNvSpPr>
              <a:spLocks noChangeArrowheads="1"/>
            </p:cNvSpPr>
            <p:nvPr/>
          </p:nvSpPr>
          <p:spPr bwMode="auto">
            <a:xfrm>
              <a:off x="3847" y="247"/>
              <a:ext cx="27" cy="116"/>
            </a:xfrm>
            <a:prstGeom prst="rect">
              <a:avLst/>
            </a:prstGeom>
            <a:noFill/>
            <a:ln w="9525">
              <a:noFill/>
              <a:miter lim="800000"/>
              <a:headEnd/>
              <a:tailEnd/>
            </a:ln>
          </p:spPr>
          <p:txBody>
            <a:bodyPr wrap="none" lIns="0" tIns="0" rIns="0" bIns="0">
              <a:spAutoFit/>
            </a:bodyPr>
            <a:lstStyle/>
            <a:p>
              <a:r>
                <a:rPr lang="en-GB" sz="1200">
                  <a:solidFill>
                    <a:srgbClr val="000000"/>
                  </a:solidFill>
                  <a:latin typeface="Arial" pitchFamily="34" charset="0"/>
                </a:rPr>
                <a:t> </a:t>
              </a:r>
              <a:endParaRPr lang="en-GB">
                <a:latin typeface="Times New Roman" pitchFamily="18" charset="0"/>
              </a:endParaRPr>
            </a:p>
          </p:txBody>
        </p:sp>
        <p:sp>
          <p:nvSpPr>
            <p:cNvPr id="176294" name="Rectangle 163"/>
            <p:cNvSpPr>
              <a:spLocks noChangeArrowheads="1"/>
            </p:cNvSpPr>
            <p:nvPr/>
          </p:nvSpPr>
          <p:spPr bwMode="auto">
            <a:xfrm>
              <a:off x="3873" y="247"/>
              <a:ext cx="54" cy="116"/>
            </a:xfrm>
            <a:prstGeom prst="rect">
              <a:avLst/>
            </a:prstGeom>
            <a:noFill/>
            <a:ln w="9525">
              <a:noFill/>
              <a:miter lim="800000"/>
              <a:headEnd/>
              <a:tailEnd/>
            </a:ln>
          </p:spPr>
          <p:txBody>
            <a:bodyPr wrap="none" lIns="0" tIns="0" rIns="0" bIns="0">
              <a:spAutoFit/>
            </a:bodyPr>
            <a:lstStyle/>
            <a:p>
              <a:r>
                <a:rPr lang="en-GB" sz="1200">
                  <a:solidFill>
                    <a:srgbClr val="000000"/>
                  </a:solidFill>
                  <a:latin typeface="Arial" pitchFamily="34" charset="0"/>
                </a:rPr>
                <a:t>1</a:t>
              </a:r>
              <a:endParaRPr lang="en-GB">
                <a:latin typeface="Times New Roman" pitchFamily="18" charset="0"/>
              </a:endParaRPr>
            </a:p>
          </p:txBody>
        </p:sp>
        <p:sp>
          <p:nvSpPr>
            <p:cNvPr id="176295" name="Rectangle 164"/>
            <p:cNvSpPr>
              <a:spLocks noChangeArrowheads="1"/>
            </p:cNvSpPr>
            <p:nvPr/>
          </p:nvSpPr>
          <p:spPr bwMode="auto">
            <a:xfrm>
              <a:off x="3929" y="247"/>
              <a:ext cx="54" cy="116"/>
            </a:xfrm>
            <a:prstGeom prst="rect">
              <a:avLst/>
            </a:prstGeom>
            <a:noFill/>
            <a:ln w="9525">
              <a:noFill/>
              <a:miter lim="800000"/>
              <a:headEnd/>
              <a:tailEnd/>
            </a:ln>
          </p:spPr>
          <p:txBody>
            <a:bodyPr wrap="none" lIns="0" tIns="0" rIns="0" bIns="0">
              <a:spAutoFit/>
            </a:bodyPr>
            <a:lstStyle/>
            <a:p>
              <a:r>
                <a:rPr lang="en-GB" sz="1200">
                  <a:solidFill>
                    <a:srgbClr val="000000"/>
                  </a:solidFill>
                  <a:latin typeface="Arial" pitchFamily="34" charset="0"/>
                </a:rPr>
                <a:t>3</a:t>
              </a:r>
              <a:endParaRPr lang="en-GB">
                <a:latin typeface="Times New Roman" pitchFamily="18" charset="0"/>
              </a:endParaRPr>
            </a:p>
          </p:txBody>
        </p:sp>
        <p:sp>
          <p:nvSpPr>
            <p:cNvPr id="176296" name="Rectangle 165"/>
            <p:cNvSpPr>
              <a:spLocks noChangeArrowheads="1"/>
            </p:cNvSpPr>
            <p:nvPr/>
          </p:nvSpPr>
          <p:spPr bwMode="auto">
            <a:xfrm>
              <a:off x="3981" y="247"/>
              <a:ext cx="27" cy="116"/>
            </a:xfrm>
            <a:prstGeom prst="rect">
              <a:avLst/>
            </a:prstGeom>
            <a:noFill/>
            <a:ln w="9525">
              <a:noFill/>
              <a:miter lim="800000"/>
              <a:headEnd/>
              <a:tailEnd/>
            </a:ln>
          </p:spPr>
          <p:txBody>
            <a:bodyPr wrap="none" lIns="0" tIns="0" rIns="0" bIns="0">
              <a:spAutoFit/>
            </a:bodyPr>
            <a:lstStyle/>
            <a:p>
              <a:r>
                <a:rPr lang="en-GB" sz="1200">
                  <a:solidFill>
                    <a:srgbClr val="000000"/>
                  </a:solidFill>
                  <a:latin typeface="Arial" pitchFamily="34" charset="0"/>
                </a:rPr>
                <a:t> </a:t>
              </a:r>
              <a:endParaRPr lang="en-GB">
                <a:latin typeface="Times New Roman" pitchFamily="18" charset="0"/>
              </a:endParaRPr>
            </a:p>
          </p:txBody>
        </p:sp>
        <p:sp>
          <p:nvSpPr>
            <p:cNvPr id="176297" name="Rectangle 166"/>
            <p:cNvSpPr>
              <a:spLocks noChangeArrowheads="1"/>
            </p:cNvSpPr>
            <p:nvPr/>
          </p:nvSpPr>
          <p:spPr bwMode="auto">
            <a:xfrm>
              <a:off x="4011" y="247"/>
              <a:ext cx="54" cy="116"/>
            </a:xfrm>
            <a:prstGeom prst="rect">
              <a:avLst/>
            </a:prstGeom>
            <a:noFill/>
            <a:ln w="9525">
              <a:noFill/>
              <a:miter lim="800000"/>
              <a:headEnd/>
              <a:tailEnd/>
            </a:ln>
          </p:spPr>
          <p:txBody>
            <a:bodyPr wrap="none" lIns="0" tIns="0" rIns="0" bIns="0">
              <a:spAutoFit/>
            </a:bodyPr>
            <a:lstStyle/>
            <a:p>
              <a:r>
                <a:rPr lang="en-GB" sz="1200">
                  <a:solidFill>
                    <a:srgbClr val="000000"/>
                  </a:solidFill>
                  <a:latin typeface="Arial" pitchFamily="34" charset="0"/>
                </a:rPr>
                <a:t>1</a:t>
              </a:r>
              <a:endParaRPr lang="en-GB">
                <a:latin typeface="Times New Roman" pitchFamily="18" charset="0"/>
              </a:endParaRPr>
            </a:p>
          </p:txBody>
        </p:sp>
        <p:sp>
          <p:nvSpPr>
            <p:cNvPr id="176298" name="Rectangle 167"/>
            <p:cNvSpPr>
              <a:spLocks noChangeArrowheads="1"/>
            </p:cNvSpPr>
            <p:nvPr/>
          </p:nvSpPr>
          <p:spPr bwMode="auto">
            <a:xfrm>
              <a:off x="4063" y="247"/>
              <a:ext cx="54" cy="116"/>
            </a:xfrm>
            <a:prstGeom prst="rect">
              <a:avLst/>
            </a:prstGeom>
            <a:noFill/>
            <a:ln w="9525">
              <a:noFill/>
              <a:miter lim="800000"/>
              <a:headEnd/>
              <a:tailEnd/>
            </a:ln>
          </p:spPr>
          <p:txBody>
            <a:bodyPr wrap="none" lIns="0" tIns="0" rIns="0" bIns="0">
              <a:spAutoFit/>
            </a:bodyPr>
            <a:lstStyle/>
            <a:p>
              <a:r>
                <a:rPr lang="en-GB" sz="1200">
                  <a:solidFill>
                    <a:srgbClr val="000000"/>
                  </a:solidFill>
                  <a:latin typeface="Arial" pitchFamily="34" charset="0"/>
                </a:rPr>
                <a:t>2</a:t>
              </a:r>
              <a:endParaRPr lang="en-GB">
                <a:latin typeface="Times New Roman" pitchFamily="18" charset="0"/>
              </a:endParaRPr>
            </a:p>
          </p:txBody>
        </p:sp>
        <p:sp>
          <p:nvSpPr>
            <p:cNvPr id="176299" name="Rectangle 168"/>
            <p:cNvSpPr>
              <a:spLocks noChangeArrowheads="1"/>
            </p:cNvSpPr>
            <p:nvPr/>
          </p:nvSpPr>
          <p:spPr bwMode="auto">
            <a:xfrm>
              <a:off x="4119" y="247"/>
              <a:ext cx="27" cy="116"/>
            </a:xfrm>
            <a:prstGeom prst="rect">
              <a:avLst/>
            </a:prstGeom>
            <a:noFill/>
            <a:ln w="9525">
              <a:noFill/>
              <a:miter lim="800000"/>
              <a:headEnd/>
              <a:tailEnd/>
            </a:ln>
          </p:spPr>
          <p:txBody>
            <a:bodyPr wrap="none" lIns="0" tIns="0" rIns="0" bIns="0">
              <a:spAutoFit/>
            </a:bodyPr>
            <a:lstStyle/>
            <a:p>
              <a:r>
                <a:rPr lang="en-GB" sz="1200">
                  <a:solidFill>
                    <a:srgbClr val="000000"/>
                  </a:solidFill>
                  <a:latin typeface="Arial" pitchFamily="34" charset="0"/>
                </a:rPr>
                <a:t> </a:t>
              </a:r>
              <a:endParaRPr lang="en-GB">
                <a:latin typeface="Times New Roman" pitchFamily="18" charset="0"/>
              </a:endParaRPr>
            </a:p>
          </p:txBody>
        </p:sp>
        <p:sp>
          <p:nvSpPr>
            <p:cNvPr id="176300" name="Rectangle 169"/>
            <p:cNvSpPr>
              <a:spLocks noChangeArrowheads="1"/>
            </p:cNvSpPr>
            <p:nvPr/>
          </p:nvSpPr>
          <p:spPr bwMode="auto">
            <a:xfrm>
              <a:off x="4145" y="247"/>
              <a:ext cx="54" cy="116"/>
            </a:xfrm>
            <a:prstGeom prst="rect">
              <a:avLst/>
            </a:prstGeom>
            <a:noFill/>
            <a:ln w="9525">
              <a:noFill/>
              <a:miter lim="800000"/>
              <a:headEnd/>
              <a:tailEnd/>
            </a:ln>
          </p:spPr>
          <p:txBody>
            <a:bodyPr wrap="none" lIns="0" tIns="0" rIns="0" bIns="0">
              <a:spAutoFit/>
            </a:bodyPr>
            <a:lstStyle/>
            <a:p>
              <a:r>
                <a:rPr lang="en-GB" sz="1200">
                  <a:solidFill>
                    <a:srgbClr val="000000"/>
                  </a:solidFill>
                  <a:latin typeface="Arial" pitchFamily="34" charset="0"/>
                </a:rPr>
                <a:t>1</a:t>
              </a:r>
              <a:endParaRPr lang="en-GB">
                <a:latin typeface="Times New Roman" pitchFamily="18" charset="0"/>
              </a:endParaRPr>
            </a:p>
          </p:txBody>
        </p:sp>
        <p:sp>
          <p:nvSpPr>
            <p:cNvPr id="176301" name="Rectangle 170"/>
            <p:cNvSpPr>
              <a:spLocks noChangeArrowheads="1"/>
            </p:cNvSpPr>
            <p:nvPr/>
          </p:nvSpPr>
          <p:spPr bwMode="auto">
            <a:xfrm>
              <a:off x="4198" y="247"/>
              <a:ext cx="54" cy="116"/>
            </a:xfrm>
            <a:prstGeom prst="rect">
              <a:avLst/>
            </a:prstGeom>
            <a:noFill/>
            <a:ln w="9525">
              <a:noFill/>
              <a:miter lim="800000"/>
              <a:headEnd/>
              <a:tailEnd/>
            </a:ln>
          </p:spPr>
          <p:txBody>
            <a:bodyPr wrap="none" lIns="0" tIns="0" rIns="0" bIns="0">
              <a:spAutoFit/>
            </a:bodyPr>
            <a:lstStyle/>
            <a:p>
              <a:r>
                <a:rPr lang="en-GB" sz="1200">
                  <a:solidFill>
                    <a:srgbClr val="000000"/>
                  </a:solidFill>
                  <a:latin typeface="Arial" pitchFamily="34" charset="0"/>
                </a:rPr>
                <a:t>1</a:t>
              </a:r>
              <a:endParaRPr lang="en-GB">
                <a:latin typeface="Times New Roman" pitchFamily="18" charset="0"/>
              </a:endParaRPr>
            </a:p>
          </p:txBody>
        </p:sp>
        <p:sp>
          <p:nvSpPr>
            <p:cNvPr id="176302" name="Rectangle 171"/>
            <p:cNvSpPr>
              <a:spLocks noChangeArrowheads="1"/>
            </p:cNvSpPr>
            <p:nvPr/>
          </p:nvSpPr>
          <p:spPr bwMode="auto">
            <a:xfrm>
              <a:off x="4253" y="247"/>
              <a:ext cx="27" cy="116"/>
            </a:xfrm>
            <a:prstGeom prst="rect">
              <a:avLst/>
            </a:prstGeom>
            <a:noFill/>
            <a:ln w="9525">
              <a:noFill/>
              <a:miter lim="800000"/>
              <a:headEnd/>
              <a:tailEnd/>
            </a:ln>
          </p:spPr>
          <p:txBody>
            <a:bodyPr wrap="none" lIns="0" tIns="0" rIns="0" bIns="0">
              <a:spAutoFit/>
            </a:bodyPr>
            <a:lstStyle/>
            <a:p>
              <a:r>
                <a:rPr lang="en-GB" sz="1200">
                  <a:solidFill>
                    <a:srgbClr val="000000"/>
                  </a:solidFill>
                  <a:latin typeface="Arial" pitchFamily="34" charset="0"/>
                </a:rPr>
                <a:t> </a:t>
              </a:r>
              <a:endParaRPr lang="en-GB">
                <a:latin typeface="Times New Roman" pitchFamily="18" charset="0"/>
              </a:endParaRPr>
            </a:p>
          </p:txBody>
        </p:sp>
        <p:sp>
          <p:nvSpPr>
            <p:cNvPr id="176303" name="Rectangle 172"/>
            <p:cNvSpPr>
              <a:spLocks noChangeArrowheads="1"/>
            </p:cNvSpPr>
            <p:nvPr/>
          </p:nvSpPr>
          <p:spPr bwMode="auto">
            <a:xfrm>
              <a:off x="4280" y="247"/>
              <a:ext cx="27" cy="116"/>
            </a:xfrm>
            <a:prstGeom prst="rect">
              <a:avLst/>
            </a:prstGeom>
            <a:noFill/>
            <a:ln w="9525">
              <a:noFill/>
              <a:miter lim="800000"/>
              <a:headEnd/>
              <a:tailEnd/>
            </a:ln>
          </p:spPr>
          <p:txBody>
            <a:bodyPr wrap="none" lIns="0" tIns="0" rIns="0" bIns="0">
              <a:spAutoFit/>
            </a:bodyPr>
            <a:lstStyle/>
            <a:p>
              <a:r>
                <a:rPr lang="en-GB" sz="1200">
                  <a:solidFill>
                    <a:srgbClr val="000000"/>
                  </a:solidFill>
                  <a:latin typeface="Arial" pitchFamily="34" charset="0"/>
                </a:rPr>
                <a:t> </a:t>
              </a:r>
              <a:endParaRPr lang="en-GB">
                <a:latin typeface="Times New Roman" pitchFamily="18" charset="0"/>
              </a:endParaRPr>
            </a:p>
          </p:txBody>
        </p:sp>
        <p:sp>
          <p:nvSpPr>
            <p:cNvPr id="176304" name="Rectangle 173"/>
            <p:cNvSpPr>
              <a:spLocks noChangeArrowheads="1"/>
            </p:cNvSpPr>
            <p:nvPr/>
          </p:nvSpPr>
          <p:spPr bwMode="auto">
            <a:xfrm>
              <a:off x="4306" y="247"/>
              <a:ext cx="27" cy="116"/>
            </a:xfrm>
            <a:prstGeom prst="rect">
              <a:avLst/>
            </a:prstGeom>
            <a:noFill/>
            <a:ln w="9525">
              <a:noFill/>
              <a:miter lim="800000"/>
              <a:headEnd/>
              <a:tailEnd/>
            </a:ln>
          </p:spPr>
          <p:txBody>
            <a:bodyPr wrap="none" lIns="0" tIns="0" rIns="0" bIns="0">
              <a:spAutoFit/>
            </a:bodyPr>
            <a:lstStyle/>
            <a:p>
              <a:r>
                <a:rPr lang="en-GB" sz="1200">
                  <a:solidFill>
                    <a:srgbClr val="000000"/>
                  </a:solidFill>
                  <a:latin typeface="Arial" pitchFamily="34" charset="0"/>
                </a:rPr>
                <a:t> </a:t>
              </a:r>
              <a:endParaRPr lang="en-GB">
                <a:latin typeface="Times New Roman" pitchFamily="18" charset="0"/>
              </a:endParaRPr>
            </a:p>
          </p:txBody>
        </p:sp>
        <p:sp>
          <p:nvSpPr>
            <p:cNvPr id="176305" name="Rectangle 174"/>
            <p:cNvSpPr>
              <a:spLocks noChangeArrowheads="1"/>
            </p:cNvSpPr>
            <p:nvPr/>
          </p:nvSpPr>
          <p:spPr bwMode="auto">
            <a:xfrm>
              <a:off x="4332" y="247"/>
              <a:ext cx="27" cy="116"/>
            </a:xfrm>
            <a:prstGeom prst="rect">
              <a:avLst/>
            </a:prstGeom>
            <a:noFill/>
            <a:ln w="9525">
              <a:noFill/>
              <a:miter lim="800000"/>
              <a:headEnd/>
              <a:tailEnd/>
            </a:ln>
          </p:spPr>
          <p:txBody>
            <a:bodyPr wrap="none" lIns="0" tIns="0" rIns="0" bIns="0">
              <a:spAutoFit/>
            </a:bodyPr>
            <a:lstStyle/>
            <a:p>
              <a:r>
                <a:rPr lang="en-GB" sz="1200">
                  <a:solidFill>
                    <a:srgbClr val="000000"/>
                  </a:solidFill>
                  <a:latin typeface="Arial" pitchFamily="34" charset="0"/>
                </a:rPr>
                <a:t> </a:t>
              </a:r>
              <a:endParaRPr lang="en-GB">
                <a:latin typeface="Times New Roman" pitchFamily="18" charset="0"/>
              </a:endParaRPr>
            </a:p>
          </p:txBody>
        </p:sp>
        <p:sp>
          <p:nvSpPr>
            <p:cNvPr id="176306" name="Rectangle 175"/>
            <p:cNvSpPr>
              <a:spLocks noChangeArrowheads="1"/>
            </p:cNvSpPr>
            <p:nvPr/>
          </p:nvSpPr>
          <p:spPr bwMode="auto">
            <a:xfrm>
              <a:off x="4359" y="247"/>
              <a:ext cx="27" cy="116"/>
            </a:xfrm>
            <a:prstGeom prst="rect">
              <a:avLst/>
            </a:prstGeom>
            <a:noFill/>
            <a:ln w="9525">
              <a:noFill/>
              <a:miter lim="800000"/>
              <a:headEnd/>
              <a:tailEnd/>
            </a:ln>
          </p:spPr>
          <p:txBody>
            <a:bodyPr wrap="none" lIns="0" tIns="0" rIns="0" bIns="0">
              <a:spAutoFit/>
            </a:bodyPr>
            <a:lstStyle/>
            <a:p>
              <a:r>
                <a:rPr lang="en-GB" sz="1200">
                  <a:solidFill>
                    <a:srgbClr val="000000"/>
                  </a:solidFill>
                  <a:latin typeface="Arial" pitchFamily="34" charset="0"/>
                </a:rPr>
                <a:t> </a:t>
              </a:r>
              <a:endParaRPr lang="en-GB">
                <a:latin typeface="Times New Roman" pitchFamily="18" charset="0"/>
              </a:endParaRPr>
            </a:p>
          </p:txBody>
        </p:sp>
        <p:sp>
          <p:nvSpPr>
            <p:cNvPr id="176307" name="Rectangle 176"/>
            <p:cNvSpPr>
              <a:spLocks noChangeArrowheads="1"/>
            </p:cNvSpPr>
            <p:nvPr/>
          </p:nvSpPr>
          <p:spPr bwMode="auto">
            <a:xfrm>
              <a:off x="4385" y="247"/>
              <a:ext cx="27" cy="116"/>
            </a:xfrm>
            <a:prstGeom prst="rect">
              <a:avLst/>
            </a:prstGeom>
            <a:noFill/>
            <a:ln w="9525">
              <a:noFill/>
              <a:miter lim="800000"/>
              <a:headEnd/>
              <a:tailEnd/>
            </a:ln>
          </p:spPr>
          <p:txBody>
            <a:bodyPr wrap="none" lIns="0" tIns="0" rIns="0" bIns="0">
              <a:spAutoFit/>
            </a:bodyPr>
            <a:lstStyle/>
            <a:p>
              <a:r>
                <a:rPr lang="en-GB" sz="1200">
                  <a:solidFill>
                    <a:srgbClr val="000000"/>
                  </a:solidFill>
                  <a:latin typeface="Arial" pitchFamily="34" charset="0"/>
                </a:rPr>
                <a:t> </a:t>
              </a:r>
              <a:endParaRPr lang="en-GB">
                <a:latin typeface="Times New Roman" pitchFamily="18" charset="0"/>
              </a:endParaRPr>
            </a:p>
          </p:txBody>
        </p:sp>
        <p:sp>
          <p:nvSpPr>
            <p:cNvPr id="176308" name="Rectangle 177"/>
            <p:cNvSpPr>
              <a:spLocks noChangeArrowheads="1"/>
            </p:cNvSpPr>
            <p:nvPr/>
          </p:nvSpPr>
          <p:spPr bwMode="auto">
            <a:xfrm>
              <a:off x="4411" y="247"/>
              <a:ext cx="27" cy="116"/>
            </a:xfrm>
            <a:prstGeom prst="rect">
              <a:avLst/>
            </a:prstGeom>
            <a:noFill/>
            <a:ln w="9525">
              <a:noFill/>
              <a:miter lim="800000"/>
              <a:headEnd/>
              <a:tailEnd/>
            </a:ln>
          </p:spPr>
          <p:txBody>
            <a:bodyPr wrap="none" lIns="0" tIns="0" rIns="0" bIns="0">
              <a:spAutoFit/>
            </a:bodyPr>
            <a:lstStyle/>
            <a:p>
              <a:r>
                <a:rPr lang="en-GB" sz="1200">
                  <a:solidFill>
                    <a:srgbClr val="000000"/>
                  </a:solidFill>
                  <a:latin typeface="Arial" pitchFamily="34" charset="0"/>
                </a:rPr>
                <a:t> </a:t>
              </a:r>
              <a:endParaRPr lang="en-GB">
                <a:latin typeface="Times New Roman" pitchFamily="18" charset="0"/>
              </a:endParaRPr>
            </a:p>
          </p:txBody>
        </p:sp>
        <p:sp>
          <p:nvSpPr>
            <p:cNvPr id="176309" name="Rectangle 178"/>
            <p:cNvSpPr>
              <a:spLocks noChangeArrowheads="1"/>
            </p:cNvSpPr>
            <p:nvPr/>
          </p:nvSpPr>
          <p:spPr bwMode="auto">
            <a:xfrm>
              <a:off x="4438" y="247"/>
              <a:ext cx="54" cy="116"/>
            </a:xfrm>
            <a:prstGeom prst="rect">
              <a:avLst/>
            </a:prstGeom>
            <a:noFill/>
            <a:ln w="9525">
              <a:noFill/>
              <a:miter lim="800000"/>
              <a:headEnd/>
              <a:tailEnd/>
            </a:ln>
          </p:spPr>
          <p:txBody>
            <a:bodyPr wrap="none" lIns="0" tIns="0" rIns="0" bIns="0">
              <a:spAutoFit/>
            </a:bodyPr>
            <a:lstStyle/>
            <a:p>
              <a:r>
                <a:rPr lang="en-GB" sz="1200">
                  <a:solidFill>
                    <a:srgbClr val="000000"/>
                  </a:solidFill>
                  <a:latin typeface="Arial" pitchFamily="34" charset="0"/>
                </a:rPr>
                <a:t>2</a:t>
              </a:r>
              <a:endParaRPr lang="en-GB">
                <a:latin typeface="Times New Roman" pitchFamily="18" charset="0"/>
              </a:endParaRPr>
            </a:p>
          </p:txBody>
        </p:sp>
        <p:sp>
          <p:nvSpPr>
            <p:cNvPr id="176310" name="Rectangle 179"/>
            <p:cNvSpPr>
              <a:spLocks noChangeArrowheads="1"/>
            </p:cNvSpPr>
            <p:nvPr/>
          </p:nvSpPr>
          <p:spPr bwMode="auto">
            <a:xfrm>
              <a:off x="4493" y="247"/>
              <a:ext cx="27" cy="116"/>
            </a:xfrm>
            <a:prstGeom prst="rect">
              <a:avLst/>
            </a:prstGeom>
            <a:noFill/>
            <a:ln w="9525">
              <a:noFill/>
              <a:miter lim="800000"/>
              <a:headEnd/>
              <a:tailEnd/>
            </a:ln>
          </p:spPr>
          <p:txBody>
            <a:bodyPr wrap="none" lIns="0" tIns="0" rIns="0" bIns="0">
              <a:spAutoFit/>
            </a:bodyPr>
            <a:lstStyle/>
            <a:p>
              <a:r>
                <a:rPr lang="en-GB" sz="1200">
                  <a:solidFill>
                    <a:srgbClr val="000000"/>
                  </a:solidFill>
                  <a:latin typeface="Arial" pitchFamily="34" charset="0"/>
                </a:rPr>
                <a:t> </a:t>
              </a:r>
              <a:endParaRPr lang="en-GB">
                <a:latin typeface="Times New Roman" pitchFamily="18" charset="0"/>
              </a:endParaRPr>
            </a:p>
          </p:txBody>
        </p:sp>
        <p:sp>
          <p:nvSpPr>
            <p:cNvPr id="176311" name="Rectangle 180"/>
            <p:cNvSpPr>
              <a:spLocks noChangeArrowheads="1"/>
            </p:cNvSpPr>
            <p:nvPr/>
          </p:nvSpPr>
          <p:spPr bwMode="auto">
            <a:xfrm>
              <a:off x="4520" y="247"/>
              <a:ext cx="54" cy="116"/>
            </a:xfrm>
            <a:prstGeom prst="rect">
              <a:avLst/>
            </a:prstGeom>
            <a:noFill/>
            <a:ln w="9525">
              <a:noFill/>
              <a:miter lim="800000"/>
              <a:headEnd/>
              <a:tailEnd/>
            </a:ln>
          </p:spPr>
          <p:txBody>
            <a:bodyPr wrap="none" lIns="0" tIns="0" rIns="0" bIns="0">
              <a:spAutoFit/>
            </a:bodyPr>
            <a:lstStyle/>
            <a:p>
              <a:r>
                <a:rPr lang="en-GB" sz="1200">
                  <a:solidFill>
                    <a:srgbClr val="000000"/>
                  </a:solidFill>
                  <a:latin typeface="Arial" pitchFamily="34" charset="0"/>
                </a:rPr>
                <a:t>1</a:t>
              </a:r>
              <a:endParaRPr lang="en-GB">
                <a:latin typeface="Times New Roman" pitchFamily="18" charset="0"/>
              </a:endParaRPr>
            </a:p>
          </p:txBody>
        </p:sp>
        <p:sp>
          <p:nvSpPr>
            <p:cNvPr id="176312" name="Rectangle 181"/>
            <p:cNvSpPr>
              <a:spLocks noChangeArrowheads="1"/>
            </p:cNvSpPr>
            <p:nvPr/>
          </p:nvSpPr>
          <p:spPr bwMode="auto">
            <a:xfrm>
              <a:off x="4575" y="247"/>
              <a:ext cx="27" cy="116"/>
            </a:xfrm>
            <a:prstGeom prst="rect">
              <a:avLst/>
            </a:prstGeom>
            <a:noFill/>
            <a:ln w="9525">
              <a:noFill/>
              <a:miter lim="800000"/>
              <a:headEnd/>
              <a:tailEnd/>
            </a:ln>
          </p:spPr>
          <p:txBody>
            <a:bodyPr wrap="none" lIns="0" tIns="0" rIns="0" bIns="0">
              <a:spAutoFit/>
            </a:bodyPr>
            <a:lstStyle/>
            <a:p>
              <a:r>
                <a:rPr lang="en-GB" sz="1200">
                  <a:solidFill>
                    <a:srgbClr val="000000"/>
                  </a:solidFill>
                  <a:latin typeface="Arial" pitchFamily="34" charset="0"/>
                </a:rPr>
                <a:t> </a:t>
              </a:r>
              <a:endParaRPr lang="en-GB">
                <a:latin typeface="Times New Roman" pitchFamily="18" charset="0"/>
              </a:endParaRPr>
            </a:p>
          </p:txBody>
        </p:sp>
        <p:sp>
          <p:nvSpPr>
            <p:cNvPr id="176313" name="Rectangle 182"/>
            <p:cNvSpPr>
              <a:spLocks noChangeArrowheads="1"/>
            </p:cNvSpPr>
            <p:nvPr/>
          </p:nvSpPr>
          <p:spPr bwMode="auto">
            <a:xfrm>
              <a:off x="4602" y="247"/>
              <a:ext cx="54" cy="116"/>
            </a:xfrm>
            <a:prstGeom prst="rect">
              <a:avLst/>
            </a:prstGeom>
            <a:noFill/>
            <a:ln w="9525">
              <a:noFill/>
              <a:miter lim="800000"/>
              <a:headEnd/>
              <a:tailEnd/>
            </a:ln>
          </p:spPr>
          <p:txBody>
            <a:bodyPr wrap="none" lIns="0" tIns="0" rIns="0" bIns="0">
              <a:spAutoFit/>
            </a:bodyPr>
            <a:lstStyle/>
            <a:p>
              <a:r>
                <a:rPr lang="en-GB" sz="1200">
                  <a:solidFill>
                    <a:srgbClr val="000000"/>
                  </a:solidFill>
                  <a:latin typeface="Arial" pitchFamily="34" charset="0"/>
                </a:rPr>
                <a:t>0</a:t>
              </a:r>
              <a:endParaRPr lang="en-GB">
                <a:latin typeface="Times New Roman" pitchFamily="18" charset="0"/>
              </a:endParaRPr>
            </a:p>
          </p:txBody>
        </p:sp>
        <p:sp>
          <p:nvSpPr>
            <p:cNvPr id="176314" name="Freeform 183"/>
            <p:cNvSpPr>
              <a:spLocks noEditPoints="1"/>
            </p:cNvSpPr>
            <p:nvPr/>
          </p:nvSpPr>
          <p:spPr bwMode="auto">
            <a:xfrm>
              <a:off x="3742" y="3293"/>
              <a:ext cx="64" cy="32"/>
            </a:xfrm>
            <a:custGeom>
              <a:avLst/>
              <a:gdLst>
                <a:gd name="T0" fmla="*/ 0 w 64"/>
                <a:gd name="T1" fmla="*/ 0 h 32"/>
                <a:gd name="T2" fmla="*/ 64 w 64"/>
                <a:gd name="T3" fmla="*/ 0 h 32"/>
                <a:gd name="T4" fmla="*/ 64 w 64"/>
                <a:gd name="T5" fmla="*/ 8 h 32"/>
                <a:gd name="T6" fmla="*/ 2 w 64"/>
                <a:gd name="T7" fmla="*/ 8 h 32"/>
                <a:gd name="T8" fmla="*/ 2 w 64"/>
                <a:gd name="T9" fmla="*/ 0 h 32"/>
                <a:gd name="T10" fmla="*/ 2 w 64"/>
                <a:gd name="T11" fmla="*/ 0 h 32"/>
                <a:gd name="T12" fmla="*/ 0 w 64"/>
                <a:gd name="T13" fmla="*/ 0 h 32"/>
                <a:gd name="T14" fmla="*/ 2 w 64"/>
                <a:gd name="T15" fmla="*/ 23 h 32"/>
                <a:gd name="T16" fmla="*/ 64 w 64"/>
                <a:gd name="T17" fmla="*/ 23 h 32"/>
                <a:gd name="T18" fmla="*/ 64 w 64"/>
                <a:gd name="T19" fmla="*/ 32 h 32"/>
                <a:gd name="T20" fmla="*/ 2 w 64"/>
                <a:gd name="T21" fmla="*/ 32 h 32"/>
                <a:gd name="T22" fmla="*/ 2 w 64"/>
                <a:gd name="T23" fmla="*/ 23 h 32"/>
                <a:gd name="T24" fmla="*/ 2 w 64"/>
                <a:gd name="T25" fmla="*/ 23 h 3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4"/>
                <a:gd name="T40" fmla="*/ 0 h 32"/>
                <a:gd name="T41" fmla="*/ 64 w 64"/>
                <a:gd name="T42" fmla="*/ 32 h 3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4" h="32">
                  <a:moveTo>
                    <a:pt x="0" y="0"/>
                  </a:moveTo>
                  <a:lnTo>
                    <a:pt x="64" y="0"/>
                  </a:lnTo>
                  <a:lnTo>
                    <a:pt x="64" y="8"/>
                  </a:lnTo>
                  <a:lnTo>
                    <a:pt x="2" y="8"/>
                  </a:lnTo>
                  <a:lnTo>
                    <a:pt x="2" y="0"/>
                  </a:lnTo>
                  <a:lnTo>
                    <a:pt x="0" y="0"/>
                  </a:lnTo>
                  <a:close/>
                  <a:moveTo>
                    <a:pt x="2" y="23"/>
                  </a:moveTo>
                  <a:lnTo>
                    <a:pt x="64" y="23"/>
                  </a:lnTo>
                  <a:lnTo>
                    <a:pt x="64" y="32"/>
                  </a:lnTo>
                  <a:lnTo>
                    <a:pt x="2" y="32"/>
                  </a:lnTo>
                  <a:lnTo>
                    <a:pt x="2" y="23"/>
                  </a:lnTo>
                  <a:close/>
                </a:path>
              </a:pathLst>
            </a:custGeom>
            <a:solidFill>
              <a:srgbClr val="000000"/>
            </a:solidFill>
            <a:ln w="9525">
              <a:noFill/>
              <a:round/>
              <a:headEnd/>
              <a:tailEnd/>
            </a:ln>
          </p:spPr>
          <p:txBody>
            <a:bodyPr/>
            <a:lstStyle/>
            <a:p>
              <a:endParaRPr lang="en-US"/>
            </a:p>
          </p:txBody>
        </p:sp>
        <p:sp>
          <p:nvSpPr>
            <p:cNvPr id="176315" name="Freeform 184"/>
            <p:cNvSpPr>
              <a:spLocks/>
            </p:cNvSpPr>
            <p:nvPr/>
          </p:nvSpPr>
          <p:spPr bwMode="auto">
            <a:xfrm>
              <a:off x="3747" y="3135"/>
              <a:ext cx="47" cy="49"/>
            </a:xfrm>
            <a:custGeom>
              <a:avLst/>
              <a:gdLst>
                <a:gd name="T0" fmla="*/ 47 w 47"/>
                <a:gd name="T1" fmla="*/ 0 h 49"/>
                <a:gd name="T2" fmla="*/ 0 w 47"/>
                <a:gd name="T3" fmla="*/ 2 h 49"/>
                <a:gd name="T4" fmla="*/ 24 w 47"/>
                <a:gd name="T5" fmla="*/ 49 h 49"/>
                <a:gd name="T6" fmla="*/ 47 w 47"/>
                <a:gd name="T7" fmla="*/ 2 h 49"/>
                <a:gd name="T8" fmla="*/ 47 w 47"/>
                <a:gd name="T9" fmla="*/ 2 h 49"/>
                <a:gd name="T10" fmla="*/ 47 w 47"/>
                <a:gd name="T11" fmla="*/ 0 h 49"/>
                <a:gd name="T12" fmla="*/ 0 60000 65536"/>
                <a:gd name="T13" fmla="*/ 0 60000 65536"/>
                <a:gd name="T14" fmla="*/ 0 60000 65536"/>
                <a:gd name="T15" fmla="*/ 0 60000 65536"/>
                <a:gd name="T16" fmla="*/ 0 60000 65536"/>
                <a:gd name="T17" fmla="*/ 0 60000 65536"/>
                <a:gd name="T18" fmla="*/ 0 w 47"/>
                <a:gd name="T19" fmla="*/ 0 h 49"/>
                <a:gd name="T20" fmla="*/ 47 w 47"/>
                <a:gd name="T21" fmla="*/ 49 h 49"/>
              </a:gdLst>
              <a:ahLst/>
              <a:cxnLst>
                <a:cxn ang="T12">
                  <a:pos x="T0" y="T1"/>
                </a:cxn>
                <a:cxn ang="T13">
                  <a:pos x="T2" y="T3"/>
                </a:cxn>
                <a:cxn ang="T14">
                  <a:pos x="T4" y="T5"/>
                </a:cxn>
                <a:cxn ang="T15">
                  <a:pos x="T6" y="T7"/>
                </a:cxn>
                <a:cxn ang="T16">
                  <a:pos x="T8" y="T9"/>
                </a:cxn>
                <a:cxn ang="T17">
                  <a:pos x="T10" y="T11"/>
                </a:cxn>
              </a:cxnLst>
              <a:rect l="T18" t="T19" r="T20" b="T21"/>
              <a:pathLst>
                <a:path w="47" h="49">
                  <a:moveTo>
                    <a:pt x="47" y="0"/>
                  </a:moveTo>
                  <a:lnTo>
                    <a:pt x="0" y="2"/>
                  </a:lnTo>
                  <a:lnTo>
                    <a:pt x="24" y="49"/>
                  </a:lnTo>
                  <a:lnTo>
                    <a:pt x="47" y="2"/>
                  </a:lnTo>
                  <a:lnTo>
                    <a:pt x="47" y="0"/>
                  </a:lnTo>
                  <a:close/>
                </a:path>
              </a:pathLst>
            </a:custGeom>
            <a:solidFill>
              <a:srgbClr val="000000"/>
            </a:solidFill>
            <a:ln w="9525">
              <a:noFill/>
              <a:round/>
              <a:headEnd/>
              <a:tailEnd/>
            </a:ln>
          </p:spPr>
          <p:txBody>
            <a:bodyPr/>
            <a:lstStyle/>
            <a:p>
              <a:endParaRPr lang="en-US"/>
            </a:p>
          </p:txBody>
        </p:sp>
        <p:sp>
          <p:nvSpPr>
            <p:cNvPr id="176316" name="Freeform 185"/>
            <p:cNvSpPr>
              <a:spLocks/>
            </p:cNvSpPr>
            <p:nvPr/>
          </p:nvSpPr>
          <p:spPr bwMode="auto">
            <a:xfrm>
              <a:off x="3747" y="2046"/>
              <a:ext cx="47" cy="50"/>
            </a:xfrm>
            <a:custGeom>
              <a:avLst/>
              <a:gdLst>
                <a:gd name="T0" fmla="*/ 24 w 47"/>
                <a:gd name="T1" fmla="*/ 50 h 50"/>
                <a:gd name="T2" fmla="*/ 27 w 47"/>
                <a:gd name="T3" fmla="*/ 50 h 50"/>
                <a:gd name="T4" fmla="*/ 33 w 47"/>
                <a:gd name="T5" fmla="*/ 50 h 50"/>
                <a:gd name="T6" fmla="*/ 35 w 47"/>
                <a:gd name="T7" fmla="*/ 47 h 50"/>
                <a:gd name="T8" fmla="*/ 38 w 47"/>
                <a:gd name="T9" fmla="*/ 44 h 50"/>
                <a:gd name="T10" fmla="*/ 41 w 47"/>
                <a:gd name="T11" fmla="*/ 44 h 50"/>
                <a:gd name="T12" fmla="*/ 44 w 47"/>
                <a:gd name="T13" fmla="*/ 41 h 50"/>
                <a:gd name="T14" fmla="*/ 44 w 47"/>
                <a:gd name="T15" fmla="*/ 36 h 50"/>
                <a:gd name="T16" fmla="*/ 47 w 47"/>
                <a:gd name="T17" fmla="*/ 33 h 50"/>
                <a:gd name="T18" fmla="*/ 47 w 47"/>
                <a:gd name="T19" fmla="*/ 30 h 50"/>
                <a:gd name="T20" fmla="*/ 47 w 47"/>
                <a:gd name="T21" fmla="*/ 27 h 50"/>
                <a:gd name="T22" fmla="*/ 47 w 47"/>
                <a:gd name="T23" fmla="*/ 21 h 50"/>
                <a:gd name="T24" fmla="*/ 47 w 47"/>
                <a:gd name="T25" fmla="*/ 18 h 50"/>
                <a:gd name="T26" fmla="*/ 44 w 47"/>
                <a:gd name="T27" fmla="*/ 15 h 50"/>
                <a:gd name="T28" fmla="*/ 44 w 47"/>
                <a:gd name="T29" fmla="*/ 12 h 50"/>
                <a:gd name="T30" fmla="*/ 41 w 47"/>
                <a:gd name="T31" fmla="*/ 9 h 50"/>
                <a:gd name="T32" fmla="*/ 38 w 47"/>
                <a:gd name="T33" fmla="*/ 6 h 50"/>
                <a:gd name="T34" fmla="*/ 35 w 47"/>
                <a:gd name="T35" fmla="*/ 3 h 50"/>
                <a:gd name="T36" fmla="*/ 33 w 47"/>
                <a:gd name="T37" fmla="*/ 3 h 50"/>
                <a:gd name="T38" fmla="*/ 27 w 47"/>
                <a:gd name="T39" fmla="*/ 0 h 50"/>
                <a:gd name="T40" fmla="*/ 24 w 47"/>
                <a:gd name="T41" fmla="*/ 0 h 50"/>
                <a:gd name="T42" fmla="*/ 21 w 47"/>
                <a:gd name="T43" fmla="*/ 0 h 50"/>
                <a:gd name="T44" fmla="*/ 15 w 47"/>
                <a:gd name="T45" fmla="*/ 3 h 50"/>
                <a:gd name="T46" fmla="*/ 12 w 47"/>
                <a:gd name="T47" fmla="*/ 3 h 50"/>
                <a:gd name="T48" fmla="*/ 9 w 47"/>
                <a:gd name="T49" fmla="*/ 6 h 50"/>
                <a:gd name="T50" fmla="*/ 6 w 47"/>
                <a:gd name="T51" fmla="*/ 9 h 50"/>
                <a:gd name="T52" fmla="*/ 3 w 47"/>
                <a:gd name="T53" fmla="*/ 12 h 50"/>
                <a:gd name="T54" fmla="*/ 0 w 47"/>
                <a:gd name="T55" fmla="*/ 15 h 50"/>
                <a:gd name="T56" fmla="*/ 0 w 47"/>
                <a:gd name="T57" fmla="*/ 18 h 50"/>
                <a:gd name="T58" fmla="*/ 0 w 47"/>
                <a:gd name="T59" fmla="*/ 21 h 50"/>
                <a:gd name="T60" fmla="*/ 0 w 47"/>
                <a:gd name="T61" fmla="*/ 27 h 50"/>
                <a:gd name="T62" fmla="*/ 0 w 47"/>
                <a:gd name="T63" fmla="*/ 30 h 50"/>
                <a:gd name="T64" fmla="*/ 0 w 47"/>
                <a:gd name="T65" fmla="*/ 33 h 50"/>
                <a:gd name="T66" fmla="*/ 0 w 47"/>
                <a:gd name="T67" fmla="*/ 36 h 50"/>
                <a:gd name="T68" fmla="*/ 3 w 47"/>
                <a:gd name="T69" fmla="*/ 41 h 50"/>
                <a:gd name="T70" fmla="*/ 6 w 47"/>
                <a:gd name="T71" fmla="*/ 44 h 50"/>
                <a:gd name="T72" fmla="*/ 9 w 47"/>
                <a:gd name="T73" fmla="*/ 44 h 50"/>
                <a:gd name="T74" fmla="*/ 12 w 47"/>
                <a:gd name="T75" fmla="*/ 47 h 50"/>
                <a:gd name="T76" fmla="*/ 15 w 47"/>
                <a:gd name="T77" fmla="*/ 50 h 50"/>
                <a:gd name="T78" fmla="*/ 21 w 47"/>
                <a:gd name="T79" fmla="*/ 50 h 50"/>
                <a:gd name="T80" fmla="*/ 24 w 47"/>
                <a:gd name="T81" fmla="*/ 50 h 50"/>
                <a:gd name="T82" fmla="*/ 24 w 47"/>
                <a:gd name="T83" fmla="*/ 50 h 5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47"/>
                <a:gd name="T127" fmla="*/ 0 h 50"/>
                <a:gd name="T128" fmla="*/ 47 w 47"/>
                <a:gd name="T129" fmla="*/ 50 h 50"/>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47" h="50">
                  <a:moveTo>
                    <a:pt x="24" y="50"/>
                  </a:moveTo>
                  <a:lnTo>
                    <a:pt x="27" y="50"/>
                  </a:lnTo>
                  <a:lnTo>
                    <a:pt x="33" y="50"/>
                  </a:lnTo>
                  <a:lnTo>
                    <a:pt x="35" y="47"/>
                  </a:lnTo>
                  <a:lnTo>
                    <a:pt x="38" y="44"/>
                  </a:lnTo>
                  <a:lnTo>
                    <a:pt x="41" y="44"/>
                  </a:lnTo>
                  <a:lnTo>
                    <a:pt x="44" y="41"/>
                  </a:lnTo>
                  <a:lnTo>
                    <a:pt x="44" y="36"/>
                  </a:lnTo>
                  <a:lnTo>
                    <a:pt x="47" y="33"/>
                  </a:lnTo>
                  <a:lnTo>
                    <a:pt x="47" y="30"/>
                  </a:lnTo>
                  <a:lnTo>
                    <a:pt x="47" y="27"/>
                  </a:lnTo>
                  <a:lnTo>
                    <a:pt x="47" y="21"/>
                  </a:lnTo>
                  <a:lnTo>
                    <a:pt x="47" y="18"/>
                  </a:lnTo>
                  <a:lnTo>
                    <a:pt x="44" y="15"/>
                  </a:lnTo>
                  <a:lnTo>
                    <a:pt x="44" y="12"/>
                  </a:lnTo>
                  <a:lnTo>
                    <a:pt x="41" y="9"/>
                  </a:lnTo>
                  <a:lnTo>
                    <a:pt x="38" y="6"/>
                  </a:lnTo>
                  <a:lnTo>
                    <a:pt x="35" y="3"/>
                  </a:lnTo>
                  <a:lnTo>
                    <a:pt x="33" y="3"/>
                  </a:lnTo>
                  <a:lnTo>
                    <a:pt x="27" y="0"/>
                  </a:lnTo>
                  <a:lnTo>
                    <a:pt x="24" y="0"/>
                  </a:lnTo>
                  <a:lnTo>
                    <a:pt x="21" y="0"/>
                  </a:lnTo>
                  <a:lnTo>
                    <a:pt x="15" y="3"/>
                  </a:lnTo>
                  <a:lnTo>
                    <a:pt x="12" y="3"/>
                  </a:lnTo>
                  <a:lnTo>
                    <a:pt x="9" y="6"/>
                  </a:lnTo>
                  <a:lnTo>
                    <a:pt x="6" y="9"/>
                  </a:lnTo>
                  <a:lnTo>
                    <a:pt x="3" y="12"/>
                  </a:lnTo>
                  <a:lnTo>
                    <a:pt x="0" y="15"/>
                  </a:lnTo>
                  <a:lnTo>
                    <a:pt x="0" y="18"/>
                  </a:lnTo>
                  <a:lnTo>
                    <a:pt x="0" y="21"/>
                  </a:lnTo>
                  <a:lnTo>
                    <a:pt x="0" y="27"/>
                  </a:lnTo>
                  <a:lnTo>
                    <a:pt x="0" y="30"/>
                  </a:lnTo>
                  <a:lnTo>
                    <a:pt x="0" y="33"/>
                  </a:lnTo>
                  <a:lnTo>
                    <a:pt x="0" y="36"/>
                  </a:lnTo>
                  <a:lnTo>
                    <a:pt x="3" y="41"/>
                  </a:lnTo>
                  <a:lnTo>
                    <a:pt x="6" y="44"/>
                  </a:lnTo>
                  <a:lnTo>
                    <a:pt x="9" y="44"/>
                  </a:lnTo>
                  <a:lnTo>
                    <a:pt x="12" y="47"/>
                  </a:lnTo>
                  <a:lnTo>
                    <a:pt x="15" y="50"/>
                  </a:lnTo>
                  <a:lnTo>
                    <a:pt x="21" y="50"/>
                  </a:lnTo>
                  <a:lnTo>
                    <a:pt x="24" y="50"/>
                  </a:lnTo>
                  <a:close/>
                </a:path>
              </a:pathLst>
            </a:custGeom>
            <a:solidFill>
              <a:srgbClr val="000000"/>
            </a:solidFill>
            <a:ln w="9525">
              <a:noFill/>
              <a:round/>
              <a:headEnd/>
              <a:tailEnd/>
            </a:ln>
          </p:spPr>
          <p:txBody>
            <a:bodyPr/>
            <a:lstStyle/>
            <a:p>
              <a:endParaRPr lang="en-US"/>
            </a:p>
          </p:txBody>
        </p:sp>
        <p:sp>
          <p:nvSpPr>
            <p:cNvPr id="176317" name="Line 186"/>
            <p:cNvSpPr>
              <a:spLocks noChangeShapeType="1"/>
            </p:cNvSpPr>
            <p:nvPr/>
          </p:nvSpPr>
          <p:spPr bwMode="auto">
            <a:xfrm>
              <a:off x="3706" y="2971"/>
              <a:ext cx="129" cy="73"/>
            </a:xfrm>
            <a:prstGeom prst="line">
              <a:avLst/>
            </a:prstGeom>
            <a:noFill/>
            <a:ln w="19050">
              <a:solidFill>
                <a:srgbClr val="000000"/>
              </a:solidFill>
              <a:round/>
              <a:headEnd/>
              <a:tailEnd/>
            </a:ln>
          </p:spPr>
          <p:txBody>
            <a:bodyPr/>
            <a:lstStyle/>
            <a:p>
              <a:endParaRPr lang="en-US"/>
            </a:p>
          </p:txBody>
        </p:sp>
        <p:sp>
          <p:nvSpPr>
            <p:cNvPr id="176318" name="Line 187"/>
            <p:cNvSpPr>
              <a:spLocks noChangeShapeType="1"/>
            </p:cNvSpPr>
            <p:nvPr/>
          </p:nvSpPr>
          <p:spPr bwMode="auto">
            <a:xfrm>
              <a:off x="3771" y="2073"/>
              <a:ext cx="1" cy="1076"/>
            </a:xfrm>
            <a:prstGeom prst="line">
              <a:avLst/>
            </a:prstGeom>
            <a:noFill/>
            <a:ln w="31750">
              <a:solidFill>
                <a:srgbClr val="000000"/>
              </a:solidFill>
              <a:round/>
              <a:headEnd/>
              <a:tailEnd/>
            </a:ln>
          </p:spPr>
          <p:txBody>
            <a:bodyPr/>
            <a:lstStyle/>
            <a:p>
              <a:endParaRPr lang="en-US"/>
            </a:p>
          </p:txBody>
        </p:sp>
        <p:sp>
          <p:nvSpPr>
            <p:cNvPr id="176319" name="Text Box 188"/>
            <p:cNvSpPr txBox="1">
              <a:spLocks noChangeArrowheads="1"/>
            </p:cNvSpPr>
            <p:nvPr/>
          </p:nvSpPr>
          <p:spPr bwMode="auto">
            <a:xfrm>
              <a:off x="3302" y="-70"/>
              <a:ext cx="779" cy="233"/>
            </a:xfrm>
            <a:prstGeom prst="rect">
              <a:avLst/>
            </a:prstGeom>
            <a:noFill/>
            <a:ln w="9525">
              <a:noFill/>
              <a:miter lim="800000"/>
              <a:headEnd/>
              <a:tailEnd/>
            </a:ln>
          </p:spPr>
          <p:txBody>
            <a:bodyPr wrap="none">
              <a:spAutoFit/>
            </a:bodyPr>
            <a:lstStyle/>
            <a:p>
              <a:r>
                <a:rPr lang="en-GB">
                  <a:latin typeface="Times New Roman" pitchFamily="18" charset="0"/>
                </a:rPr>
                <a:t>ADDRESS</a:t>
              </a:r>
            </a:p>
          </p:txBody>
        </p:sp>
      </p:grpSp>
      <p:sp>
        <p:nvSpPr>
          <p:cNvPr id="176135" name="Text Box 189"/>
          <p:cNvSpPr txBox="1">
            <a:spLocks noChangeArrowheads="1"/>
          </p:cNvSpPr>
          <p:nvPr/>
        </p:nvSpPr>
        <p:spPr bwMode="auto">
          <a:xfrm>
            <a:off x="1524000" y="4038600"/>
            <a:ext cx="3505200" cy="923330"/>
          </a:xfrm>
          <a:prstGeom prst="rect">
            <a:avLst/>
          </a:prstGeom>
          <a:noFill/>
          <a:ln w="9525">
            <a:noFill/>
            <a:miter lim="800000"/>
            <a:headEnd/>
            <a:tailEnd/>
          </a:ln>
        </p:spPr>
        <p:txBody>
          <a:bodyPr>
            <a:spAutoFit/>
          </a:bodyPr>
          <a:lstStyle/>
          <a:p>
            <a:r>
              <a:rPr lang="en-GB" i="1" u="sng">
                <a:latin typeface="Times New Roman" pitchFamily="18" charset="0"/>
              </a:rPr>
              <a:t>Cache of 2^n words, a block being a 4 byte word, has 2^n*(63-n) bits for 32 bit address</a:t>
            </a:r>
            <a:endParaRPr lang="en-GB">
              <a:latin typeface="Times New Roman" pitchFamily="18" charset="0"/>
            </a:endParaRPr>
          </a:p>
        </p:txBody>
      </p:sp>
      <p:sp>
        <p:nvSpPr>
          <p:cNvPr id="176136" name="Text Box 190"/>
          <p:cNvSpPr txBox="1">
            <a:spLocks noChangeArrowheads="1"/>
          </p:cNvSpPr>
          <p:nvPr/>
        </p:nvSpPr>
        <p:spPr bwMode="auto">
          <a:xfrm>
            <a:off x="1676400" y="5611814"/>
            <a:ext cx="3327400" cy="701675"/>
          </a:xfrm>
          <a:prstGeom prst="rect">
            <a:avLst/>
          </a:prstGeom>
          <a:noFill/>
          <a:ln w="9525">
            <a:noFill/>
            <a:miter lim="800000"/>
            <a:headEnd/>
            <a:tailEnd/>
          </a:ln>
        </p:spPr>
        <p:txBody>
          <a:bodyPr wrap="none">
            <a:spAutoFit/>
          </a:bodyPr>
          <a:lstStyle/>
          <a:p>
            <a:r>
              <a:rPr lang="en-GB" sz="2000" b="1">
                <a:latin typeface="Times New Roman" pitchFamily="18" charset="0"/>
              </a:rPr>
              <a:t>#rows=2^n</a:t>
            </a:r>
          </a:p>
          <a:p>
            <a:r>
              <a:rPr lang="en-GB" sz="2000" b="1">
                <a:latin typeface="Times New Roman" pitchFamily="18" charset="0"/>
              </a:rPr>
              <a:t>#bits/row=32+32-2-n+1=63-n</a:t>
            </a:r>
          </a:p>
        </p:txBody>
      </p:sp>
    </p:spTree>
    <p:extLst>
      <p:ext uri="{BB962C8B-B14F-4D97-AF65-F5344CB8AC3E}">
        <p14:creationId xmlns:p14="http://schemas.microsoft.com/office/powerpoint/2010/main" val="2606096790"/>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Slide Number Placeholder 4"/>
          <p:cNvSpPr>
            <a:spLocks noGrp="1"/>
          </p:cNvSpPr>
          <p:nvPr>
            <p:ph type="sldNum" sz="quarter" idx="10"/>
          </p:nvPr>
        </p:nvSpPr>
        <p:spPr>
          <a:xfrm>
            <a:off x="8904288" y="6092825"/>
            <a:ext cx="609600" cy="431800"/>
          </a:xfrm>
          <a:noFill/>
        </p:spPr>
        <p:txBody>
          <a:bodyPr/>
          <a:lstStyle/>
          <a:p>
            <a:fld id="{72619716-39FC-4AF0-82DF-B1681CF3D965}" type="slidenum">
              <a:rPr lang="it-IT" smtClean="0">
                <a:latin typeface="Arial" pitchFamily="34" charset="0"/>
              </a:rPr>
              <a:pPr/>
              <a:t>138</a:t>
            </a:fld>
            <a:endParaRPr lang="it-IT">
              <a:latin typeface="Arial" pitchFamily="34" charset="0"/>
            </a:endParaRPr>
          </a:p>
        </p:txBody>
      </p:sp>
      <p:sp>
        <p:nvSpPr>
          <p:cNvPr id="177155" name="Rectangle 2"/>
          <p:cNvSpPr>
            <a:spLocks noGrp="1" noChangeArrowheads="1"/>
          </p:cNvSpPr>
          <p:nvPr>
            <p:ph type="title"/>
          </p:nvPr>
        </p:nvSpPr>
        <p:spPr>
          <a:xfrm>
            <a:off x="2106613" y="228601"/>
            <a:ext cx="3890424" cy="231345"/>
          </a:xfrm>
          <a:noFill/>
        </p:spPr>
        <p:txBody>
          <a:bodyPr vert="horz" wrap="none" lIns="63500" tIns="25400" rIns="63500" bIns="25400" rtlCol="0" anchor="t">
            <a:spAutoFit/>
          </a:bodyPr>
          <a:lstStyle/>
          <a:p>
            <a:pPr eaLnBrk="1" hangingPunct="1"/>
            <a:r>
              <a:rPr lang="en-US" sz="1300"/>
              <a:t>Example: 1 KB Direct Mapped Cache with 32 Byte Blocks</a:t>
            </a:r>
          </a:p>
        </p:txBody>
      </p:sp>
      <p:sp>
        <p:nvSpPr>
          <p:cNvPr id="177156" name="Rectangle 3"/>
          <p:cNvSpPr>
            <a:spLocks noGrp="1" noChangeArrowheads="1"/>
          </p:cNvSpPr>
          <p:nvPr>
            <p:ph type="body" idx="1"/>
          </p:nvPr>
        </p:nvSpPr>
        <p:spPr>
          <a:xfrm>
            <a:off x="1943100" y="838201"/>
            <a:ext cx="8572500" cy="927433"/>
          </a:xfrm>
          <a:noFill/>
        </p:spPr>
        <p:txBody>
          <a:bodyPr vert="horz" lIns="63500" tIns="25400" rIns="63500" bIns="25400" rtlCol="0">
            <a:spAutoFit/>
          </a:bodyPr>
          <a:lstStyle/>
          <a:p>
            <a:pPr marL="203200" indent="-203200"/>
            <a:r>
              <a:rPr lang="en-US" sz="1800" b="1"/>
              <a:t>For a 2 ** N byte cache:</a:t>
            </a:r>
          </a:p>
          <a:p>
            <a:pPr lvl="1" indent="-190500"/>
            <a:r>
              <a:rPr lang="en-US" sz="1800" b="1"/>
              <a:t>The uppermost (32 - N) bits are always the Cache Tag</a:t>
            </a:r>
          </a:p>
          <a:p>
            <a:pPr lvl="1" indent="-190500"/>
            <a:r>
              <a:rPr lang="en-US" sz="1800" b="1"/>
              <a:t>The lowest M bits are the Byte Select (Block Size = 2 ** M)</a:t>
            </a:r>
          </a:p>
        </p:txBody>
      </p:sp>
      <p:sp>
        <p:nvSpPr>
          <p:cNvPr id="177157" name="Rectangle 4"/>
          <p:cNvSpPr>
            <a:spLocks noChangeArrowheads="1"/>
          </p:cNvSpPr>
          <p:nvPr/>
        </p:nvSpPr>
        <p:spPr bwMode="auto">
          <a:xfrm>
            <a:off x="6870700" y="4127500"/>
            <a:ext cx="2794000" cy="2108200"/>
          </a:xfrm>
          <a:prstGeom prst="rect">
            <a:avLst/>
          </a:prstGeom>
          <a:noFill/>
          <a:ln w="25400">
            <a:solidFill>
              <a:schemeClr val="tx1"/>
            </a:solidFill>
            <a:miter lim="800000"/>
            <a:headEnd/>
            <a:tailEnd/>
          </a:ln>
        </p:spPr>
        <p:txBody>
          <a:bodyPr wrap="none" anchor="ctr"/>
          <a:lstStyle/>
          <a:p>
            <a:endParaRPr lang="en-US"/>
          </a:p>
        </p:txBody>
      </p:sp>
      <p:sp>
        <p:nvSpPr>
          <p:cNvPr id="177158" name="Line 5"/>
          <p:cNvSpPr>
            <a:spLocks noChangeShapeType="1"/>
          </p:cNvSpPr>
          <p:nvPr/>
        </p:nvSpPr>
        <p:spPr bwMode="auto">
          <a:xfrm>
            <a:off x="6870700" y="4419600"/>
            <a:ext cx="2794000" cy="0"/>
          </a:xfrm>
          <a:prstGeom prst="line">
            <a:avLst/>
          </a:prstGeom>
          <a:noFill/>
          <a:ln w="25400">
            <a:solidFill>
              <a:schemeClr val="tx1"/>
            </a:solidFill>
            <a:round/>
            <a:headEnd/>
            <a:tailEnd/>
          </a:ln>
        </p:spPr>
        <p:txBody>
          <a:bodyPr wrap="none" anchor="ctr"/>
          <a:lstStyle/>
          <a:p>
            <a:endParaRPr lang="en-US"/>
          </a:p>
        </p:txBody>
      </p:sp>
      <p:sp>
        <p:nvSpPr>
          <p:cNvPr id="177159" name="Line 6"/>
          <p:cNvSpPr>
            <a:spLocks noChangeShapeType="1"/>
          </p:cNvSpPr>
          <p:nvPr/>
        </p:nvSpPr>
        <p:spPr bwMode="auto">
          <a:xfrm>
            <a:off x="6870700" y="4724400"/>
            <a:ext cx="2794000" cy="0"/>
          </a:xfrm>
          <a:prstGeom prst="line">
            <a:avLst/>
          </a:prstGeom>
          <a:noFill/>
          <a:ln w="25400">
            <a:solidFill>
              <a:schemeClr val="tx1"/>
            </a:solidFill>
            <a:round/>
            <a:headEnd/>
            <a:tailEnd/>
          </a:ln>
        </p:spPr>
        <p:txBody>
          <a:bodyPr wrap="none" anchor="ctr"/>
          <a:lstStyle/>
          <a:p>
            <a:endParaRPr lang="en-US"/>
          </a:p>
        </p:txBody>
      </p:sp>
      <p:sp>
        <p:nvSpPr>
          <p:cNvPr id="177160" name="Line 7"/>
          <p:cNvSpPr>
            <a:spLocks noChangeShapeType="1"/>
          </p:cNvSpPr>
          <p:nvPr/>
        </p:nvSpPr>
        <p:spPr bwMode="auto">
          <a:xfrm>
            <a:off x="6870700" y="5029200"/>
            <a:ext cx="2794000" cy="0"/>
          </a:xfrm>
          <a:prstGeom prst="line">
            <a:avLst/>
          </a:prstGeom>
          <a:noFill/>
          <a:ln w="25400">
            <a:solidFill>
              <a:schemeClr val="tx1"/>
            </a:solidFill>
            <a:round/>
            <a:headEnd/>
            <a:tailEnd/>
          </a:ln>
        </p:spPr>
        <p:txBody>
          <a:bodyPr wrap="none" anchor="ctr"/>
          <a:lstStyle/>
          <a:p>
            <a:endParaRPr lang="en-US"/>
          </a:p>
        </p:txBody>
      </p:sp>
      <p:sp>
        <p:nvSpPr>
          <p:cNvPr id="177161" name="Rectangle 8"/>
          <p:cNvSpPr>
            <a:spLocks noChangeArrowheads="1"/>
          </p:cNvSpPr>
          <p:nvPr/>
        </p:nvSpPr>
        <p:spPr bwMode="auto">
          <a:xfrm>
            <a:off x="6843714" y="2514601"/>
            <a:ext cx="1282403" cy="335989"/>
          </a:xfrm>
          <a:prstGeom prst="rect">
            <a:avLst/>
          </a:prstGeom>
          <a:noFill/>
          <a:ln w="12700">
            <a:noFill/>
            <a:miter lim="800000"/>
            <a:headEnd/>
            <a:tailEnd/>
          </a:ln>
        </p:spPr>
        <p:txBody>
          <a:bodyPr wrap="none" lIns="90488" tIns="44450" rIns="90488" bIns="44450">
            <a:spAutoFit/>
          </a:bodyPr>
          <a:lstStyle/>
          <a:p>
            <a:r>
              <a:rPr lang="en-US" sz="1600" b="1">
                <a:latin typeface="Times New Roman" pitchFamily="18" charset="0"/>
              </a:rPr>
              <a:t>Cache Index</a:t>
            </a:r>
          </a:p>
        </p:txBody>
      </p:sp>
      <p:sp>
        <p:nvSpPr>
          <p:cNvPr id="177162" name="Rectangle 9"/>
          <p:cNvSpPr>
            <a:spLocks noChangeArrowheads="1"/>
          </p:cNvSpPr>
          <p:nvPr/>
        </p:nvSpPr>
        <p:spPr bwMode="auto">
          <a:xfrm>
            <a:off x="9663113" y="4114801"/>
            <a:ext cx="285336" cy="335989"/>
          </a:xfrm>
          <a:prstGeom prst="rect">
            <a:avLst/>
          </a:prstGeom>
          <a:noFill/>
          <a:ln w="12700">
            <a:noFill/>
            <a:miter lim="800000"/>
            <a:headEnd/>
            <a:tailEnd/>
          </a:ln>
        </p:spPr>
        <p:txBody>
          <a:bodyPr wrap="none" lIns="90488" tIns="44450" rIns="90488" bIns="44450">
            <a:spAutoFit/>
          </a:bodyPr>
          <a:lstStyle/>
          <a:p>
            <a:r>
              <a:rPr lang="en-US" sz="1600" b="1">
                <a:latin typeface="Times New Roman" pitchFamily="18" charset="0"/>
              </a:rPr>
              <a:t>0</a:t>
            </a:r>
          </a:p>
        </p:txBody>
      </p:sp>
      <p:sp>
        <p:nvSpPr>
          <p:cNvPr id="177163" name="Rectangle 10"/>
          <p:cNvSpPr>
            <a:spLocks noChangeArrowheads="1"/>
          </p:cNvSpPr>
          <p:nvPr/>
        </p:nvSpPr>
        <p:spPr bwMode="auto">
          <a:xfrm>
            <a:off x="9663113" y="4419601"/>
            <a:ext cx="285336" cy="335989"/>
          </a:xfrm>
          <a:prstGeom prst="rect">
            <a:avLst/>
          </a:prstGeom>
          <a:noFill/>
          <a:ln w="12700">
            <a:noFill/>
            <a:miter lim="800000"/>
            <a:headEnd/>
            <a:tailEnd/>
          </a:ln>
        </p:spPr>
        <p:txBody>
          <a:bodyPr wrap="none" lIns="90488" tIns="44450" rIns="90488" bIns="44450">
            <a:spAutoFit/>
          </a:bodyPr>
          <a:lstStyle/>
          <a:p>
            <a:r>
              <a:rPr lang="en-US" sz="1600" b="1">
                <a:latin typeface="Times New Roman" pitchFamily="18" charset="0"/>
              </a:rPr>
              <a:t>1</a:t>
            </a:r>
          </a:p>
        </p:txBody>
      </p:sp>
      <p:sp>
        <p:nvSpPr>
          <p:cNvPr id="177164" name="Rectangle 11"/>
          <p:cNvSpPr>
            <a:spLocks noChangeArrowheads="1"/>
          </p:cNvSpPr>
          <p:nvPr/>
        </p:nvSpPr>
        <p:spPr bwMode="auto">
          <a:xfrm>
            <a:off x="9663113" y="4724401"/>
            <a:ext cx="285336" cy="335989"/>
          </a:xfrm>
          <a:prstGeom prst="rect">
            <a:avLst/>
          </a:prstGeom>
          <a:noFill/>
          <a:ln w="12700">
            <a:noFill/>
            <a:miter lim="800000"/>
            <a:headEnd/>
            <a:tailEnd/>
          </a:ln>
        </p:spPr>
        <p:txBody>
          <a:bodyPr wrap="none" lIns="90488" tIns="44450" rIns="90488" bIns="44450">
            <a:spAutoFit/>
          </a:bodyPr>
          <a:lstStyle/>
          <a:p>
            <a:r>
              <a:rPr lang="en-US" sz="1600" b="1">
                <a:latin typeface="Times New Roman" pitchFamily="18" charset="0"/>
              </a:rPr>
              <a:t>2</a:t>
            </a:r>
          </a:p>
        </p:txBody>
      </p:sp>
      <p:sp>
        <p:nvSpPr>
          <p:cNvPr id="177165" name="Rectangle 12"/>
          <p:cNvSpPr>
            <a:spLocks noChangeArrowheads="1"/>
          </p:cNvSpPr>
          <p:nvPr/>
        </p:nvSpPr>
        <p:spPr bwMode="auto">
          <a:xfrm>
            <a:off x="9663113" y="5029201"/>
            <a:ext cx="285336" cy="335989"/>
          </a:xfrm>
          <a:prstGeom prst="rect">
            <a:avLst/>
          </a:prstGeom>
          <a:noFill/>
          <a:ln w="12700">
            <a:noFill/>
            <a:miter lim="800000"/>
            <a:headEnd/>
            <a:tailEnd/>
          </a:ln>
        </p:spPr>
        <p:txBody>
          <a:bodyPr wrap="none" lIns="90488" tIns="44450" rIns="90488" bIns="44450">
            <a:spAutoFit/>
          </a:bodyPr>
          <a:lstStyle/>
          <a:p>
            <a:r>
              <a:rPr lang="en-US" sz="1600" b="1">
                <a:latin typeface="Times New Roman" pitchFamily="18" charset="0"/>
              </a:rPr>
              <a:t>3</a:t>
            </a:r>
          </a:p>
        </p:txBody>
      </p:sp>
      <p:sp>
        <p:nvSpPr>
          <p:cNvPr id="177166" name="Line 13"/>
          <p:cNvSpPr>
            <a:spLocks noChangeShapeType="1"/>
          </p:cNvSpPr>
          <p:nvPr/>
        </p:nvSpPr>
        <p:spPr bwMode="auto">
          <a:xfrm>
            <a:off x="6870700" y="5334000"/>
            <a:ext cx="2794000" cy="0"/>
          </a:xfrm>
          <a:prstGeom prst="line">
            <a:avLst/>
          </a:prstGeom>
          <a:noFill/>
          <a:ln w="25400">
            <a:solidFill>
              <a:schemeClr val="tx1"/>
            </a:solidFill>
            <a:round/>
            <a:headEnd/>
            <a:tailEnd/>
          </a:ln>
        </p:spPr>
        <p:txBody>
          <a:bodyPr wrap="none" anchor="ctr"/>
          <a:lstStyle/>
          <a:p>
            <a:endParaRPr lang="en-US"/>
          </a:p>
        </p:txBody>
      </p:sp>
      <p:sp>
        <p:nvSpPr>
          <p:cNvPr id="177167" name="Line 14"/>
          <p:cNvSpPr>
            <a:spLocks noChangeShapeType="1"/>
          </p:cNvSpPr>
          <p:nvPr/>
        </p:nvSpPr>
        <p:spPr bwMode="auto">
          <a:xfrm>
            <a:off x="6870700" y="5943600"/>
            <a:ext cx="2794000" cy="0"/>
          </a:xfrm>
          <a:prstGeom prst="line">
            <a:avLst/>
          </a:prstGeom>
          <a:noFill/>
          <a:ln w="25400">
            <a:solidFill>
              <a:schemeClr val="tx1"/>
            </a:solidFill>
            <a:round/>
            <a:headEnd/>
            <a:tailEnd/>
          </a:ln>
        </p:spPr>
        <p:txBody>
          <a:bodyPr wrap="none" anchor="ctr"/>
          <a:lstStyle/>
          <a:p>
            <a:endParaRPr lang="en-US"/>
          </a:p>
        </p:txBody>
      </p:sp>
      <p:sp>
        <p:nvSpPr>
          <p:cNvPr id="177168" name="Rectangle 15"/>
          <p:cNvSpPr>
            <a:spLocks noChangeArrowheads="1"/>
          </p:cNvSpPr>
          <p:nvPr/>
        </p:nvSpPr>
        <p:spPr bwMode="auto">
          <a:xfrm>
            <a:off x="8215314" y="5319714"/>
            <a:ext cx="259687" cy="366767"/>
          </a:xfrm>
          <a:prstGeom prst="rect">
            <a:avLst/>
          </a:prstGeom>
          <a:noFill/>
          <a:ln w="12700">
            <a:noFill/>
            <a:miter lim="800000"/>
            <a:headEnd/>
            <a:tailEnd/>
          </a:ln>
        </p:spPr>
        <p:txBody>
          <a:bodyPr wrap="none" lIns="90488" tIns="44450" rIns="90488" bIns="44450">
            <a:spAutoFit/>
          </a:bodyPr>
          <a:lstStyle/>
          <a:p>
            <a:r>
              <a:rPr lang="en-US" b="1">
                <a:latin typeface="Times New Roman" pitchFamily="18" charset="0"/>
              </a:rPr>
              <a:t>:</a:t>
            </a:r>
          </a:p>
        </p:txBody>
      </p:sp>
      <p:sp>
        <p:nvSpPr>
          <p:cNvPr id="177169" name="Rectangle 16"/>
          <p:cNvSpPr>
            <a:spLocks noChangeArrowheads="1"/>
          </p:cNvSpPr>
          <p:nvPr/>
        </p:nvSpPr>
        <p:spPr bwMode="auto">
          <a:xfrm>
            <a:off x="6843714" y="3810001"/>
            <a:ext cx="1253549" cy="335989"/>
          </a:xfrm>
          <a:prstGeom prst="rect">
            <a:avLst/>
          </a:prstGeom>
          <a:noFill/>
          <a:ln w="12700">
            <a:noFill/>
            <a:miter lim="800000"/>
            <a:headEnd/>
            <a:tailEnd/>
          </a:ln>
        </p:spPr>
        <p:txBody>
          <a:bodyPr wrap="none" lIns="90488" tIns="44450" rIns="90488" bIns="44450">
            <a:spAutoFit/>
          </a:bodyPr>
          <a:lstStyle/>
          <a:p>
            <a:r>
              <a:rPr lang="en-US" sz="1600" b="1">
                <a:latin typeface="Times New Roman" pitchFamily="18" charset="0"/>
              </a:rPr>
              <a:t> Cache Data</a:t>
            </a:r>
          </a:p>
        </p:txBody>
      </p:sp>
      <p:sp>
        <p:nvSpPr>
          <p:cNvPr id="177170" name="Rectangle 17"/>
          <p:cNvSpPr>
            <a:spLocks noChangeArrowheads="1"/>
          </p:cNvSpPr>
          <p:nvPr/>
        </p:nvSpPr>
        <p:spPr bwMode="auto">
          <a:xfrm>
            <a:off x="8901113" y="4114801"/>
            <a:ext cx="735780" cy="335989"/>
          </a:xfrm>
          <a:prstGeom prst="rect">
            <a:avLst/>
          </a:prstGeom>
          <a:noFill/>
          <a:ln w="12700">
            <a:noFill/>
            <a:miter lim="800000"/>
            <a:headEnd/>
            <a:tailEnd/>
          </a:ln>
        </p:spPr>
        <p:txBody>
          <a:bodyPr wrap="none" lIns="90488" tIns="44450" rIns="90488" bIns="44450">
            <a:spAutoFit/>
          </a:bodyPr>
          <a:lstStyle/>
          <a:p>
            <a:r>
              <a:rPr lang="en-US" sz="1600" b="1">
                <a:latin typeface="Times New Roman" pitchFamily="18" charset="0"/>
              </a:rPr>
              <a:t>Byte 0</a:t>
            </a:r>
          </a:p>
        </p:txBody>
      </p:sp>
      <p:sp>
        <p:nvSpPr>
          <p:cNvPr id="177171" name="Rectangle 18"/>
          <p:cNvSpPr>
            <a:spLocks noChangeArrowheads="1"/>
          </p:cNvSpPr>
          <p:nvPr/>
        </p:nvSpPr>
        <p:spPr bwMode="auto">
          <a:xfrm>
            <a:off x="2374900" y="2527300"/>
            <a:ext cx="7442200" cy="279400"/>
          </a:xfrm>
          <a:prstGeom prst="rect">
            <a:avLst/>
          </a:prstGeom>
          <a:noFill/>
          <a:ln w="25400">
            <a:solidFill>
              <a:schemeClr val="tx1"/>
            </a:solidFill>
            <a:miter lim="800000"/>
            <a:headEnd/>
            <a:tailEnd/>
          </a:ln>
        </p:spPr>
        <p:txBody>
          <a:bodyPr wrap="none" anchor="ctr"/>
          <a:lstStyle/>
          <a:p>
            <a:endParaRPr lang="en-US"/>
          </a:p>
        </p:txBody>
      </p:sp>
      <p:sp>
        <p:nvSpPr>
          <p:cNvPr id="177172" name="Line 19"/>
          <p:cNvSpPr>
            <a:spLocks noChangeShapeType="1"/>
          </p:cNvSpPr>
          <p:nvPr/>
        </p:nvSpPr>
        <p:spPr bwMode="auto">
          <a:xfrm>
            <a:off x="9372600" y="3136900"/>
            <a:ext cx="0" cy="1422400"/>
          </a:xfrm>
          <a:prstGeom prst="line">
            <a:avLst/>
          </a:prstGeom>
          <a:noFill/>
          <a:ln w="25400">
            <a:solidFill>
              <a:schemeClr val="tx1"/>
            </a:solidFill>
            <a:round/>
            <a:headEnd/>
            <a:tailEnd type="triangle" w="med" len="med"/>
          </a:ln>
        </p:spPr>
        <p:txBody>
          <a:bodyPr wrap="none" anchor="ctr"/>
          <a:lstStyle/>
          <a:p>
            <a:endParaRPr lang="en-US"/>
          </a:p>
        </p:txBody>
      </p:sp>
      <p:sp>
        <p:nvSpPr>
          <p:cNvPr id="177173" name="Line 20"/>
          <p:cNvSpPr>
            <a:spLocks noChangeShapeType="1"/>
          </p:cNvSpPr>
          <p:nvPr/>
        </p:nvSpPr>
        <p:spPr bwMode="auto">
          <a:xfrm>
            <a:off x="6781800" y="2527300"/>
            <a:ext cx="0" cy="279400"/>
          </a:xfrm>
          <a:prstGeom prst="line">
            <a:avLst/>
          </a:prstGeom>
          <a:noFill/>
          <a:ln w="25400">
            <a:solidFill>
              <a:schemeClr val="tx1"/>
            </a:solidFill>
            <a:round/>
            <a:headEnd/>
            <a:tailEnd/>
          </a:ln>
        </p:spPr>
        <p:txBody>
          <a:bodyPr wrap="none" anchor="ctr"/>
          <a:lstStyle/>
          <a:p>
            <a:endParaRPr lang="en-US"/>
          </a:p>
        </p:txBody>
      </p:sp>
      <p:sp>
        <p:nvSpPr>
          <p:cNvPr id="177174" name="Rectangle 21"/>
          <p:cNvSpPr>
            <a:spLocks noChangeArrowheads="1"/>
          </p:cNvSpPr>
          <p:nvPr/>
        </p:nvSpPr>
        <p:spPr bwMode="auto">
          <a:xfrm>
            <a:off x="9586913" y="2209801"/>
            <a:ext cx="285336" cy="335989"/>
          </a:xfrm>
          <a:prstGeom prst="rect">
            <a:avLst/>
          </a:prstGeom>
          <a:noFill/>
          <a:ln w="12700">
            <a:noFill/>
            <a:miter lim="800000"/>
            <a:headEnd/>
            <a:tailEnd/>
          </a:ln>
        </p:spPr>
        <p:txBody>
          <a:bodyPr wrap="none" lIns="90488" tIns="44450" rIns="90488" bIns="44450">
            <a:spAutoFit/>
          </a:bodyPr>
          <a:lstStyle/>
          <a:p>
            <a:r>
              <a:rPr lang="en-US" sz="1600">
                <a:latin typeface="Times New Roman" pitchFamily="18" charset="0"/>
              </a:rPr>
              <a:t>0</a:t>
            </a:r>
          </a:p>
        </p:txBody>
      </p:sp>
      <p:sp>
        <p:nvSpPr>
          <p:cNvPr id="177175" name="Rectangle 22"/>
          <p:cNvSpPr>
            <a:spLocks noChangeArrowheads="1"/>
          </p:cNvSpPr>
          <p:nvPr/>
        </p:nvSpPr>
        <p:spPr bwMode="auto">
          <a:xfrm>
            <a:off x="8367713" y="2209801"/>
            <a:ext cx="285336" cy="335989"/>
          </a:xfrm>
          <a:prstGeom prst="rect">
            <a:avLst/>
          </a:prstGeom>
          <a:noFill/>
          <a:ln w="12700">
            <a:noFill/>
            <a:miter lim="800000"/>
            <a:headEnd/>
            <a:tailEnd/>
          </a:ln>
        </p:spPr>
        <p:txBody>
          <a:bodyPr wrap="none" lIns="90488" tIns="44450" rIns="90488" bIns="44450">
            <a:spAutoFit/>
          </a:bodyPr>
          <a:lstStyle/>
          <a:p>
            <a:r>
              <a:rPr lang="en-US" sz="1600">
                <a:latin typeface="Times New Roman" pitchFamily="18" charset="0"/>
              </a:rPr>
              <a:t>4</a:t>
            </a:r>
          </a:p>
        </p:txBody>
      </p:sp>
      <p:sp>
        <p:nvSpPr>
          <p:cNvPr id="177176" name="Rectangle 23"/>
          <p:cNvSpPr>
            <a:spLocks noChangeArrowheads="1"/>
          </p:cNvSpPr>
          <p:nvPr/>
        </p:nvSpPr>
        <p:spPr bwMode="auto">
          <a:xfrm>
            <a:off x="2347913" y="2209801"/>
            <a:ext cx="387928" cy="335989"/>
          </a:xfrm>
          <a:prstGeom prst="rect">
            <a:avLst/>
          </a:prstGeom>
          <a:noFill/>
          <a:ln w="12700">
            <a:noFill/>
            <a:miter lim="800000"/>
            <a:headEnd/>
            <a:tailEnd/>
          </a:ln>
        </p:spPr>
        <p:txBody>
          <a:bodyPr wrap="none" lIns="90488" tIns="44450" rIns="90488" bIns="44450">
            <a:spAutoFit/>
          </a:bodyPr>
          <a:lstStyle/>
          <a:p>
            <a:r>
              <a:rPr lang="en-US" sz="1600">
                <a:latin typeface="Times New Roman" pitchFamily="18" charset="0"/>
              </a:rPr>
              <a:t>31</a:t>
            </a:r>
          </a:p>
        </p:txBody>
      </p:sp>
      <p:sp>
        <p:nvSpPr>
          <p:cNvPr id="177177" name="Rectangle 24"/>
          <p:cNvSpPr>
            <a:spLocks noChangeArrowheads="1"/>
          </p:cNvSpPr>
          <p:nvPr/>
        </p:nvSpPr>
        <p:spPr bwMode="auto">
          <a:xfrm>
            <a:off x="3289300" y="4127500"/>
            <a:ext cx="3251200" cy="2108200"/>
          </a:xfrm>
          <a:prstGeom prst="rect">
            <a:avLst/>
          </a:prstGeom>
          <a:noFill/>
          <a:ln w="25400">
            <a:solidFill>
              <a:schemeClr val="tx1"/>
            </a:solidFill>
            <a:miter lim="800000"/>
            <a:headEnd/>
            <a:tailEnd/>
          </a:ln>
        </p:spPr>
        <p:txBody>
          <a:bodyPr wrap="none" anchor="ctr"/>
          <a:lstStyle/>
          <a:p>
            <a:endParaRPr lang="en-US"/>
          </a:p>
        </p:txBody>
      </p:sp>
      <p:sp>
        <p:nvSpPr>
          <p:cNvPr id="177178" name="Line 25"/>
          <p:cNvSpPr>
            <a:spLocks noChangeShapeType="1"/>
          </p:cNvSpPr>
          <p:nvPr/>
        </p:nvSpPr>
        <p:spPr bwMode="auto">
          <a:xfrm flipH="1">
            <a:off x="3263900" y="4419600"/>
            <a:ext cx="3302000" cy="0"/>
          </a:xfrm>
          <a:prstGeom prst="line">
            <a:avLst/>
          </a:prstGeom>
          <a:noFill/>
          <a:ln w="25400">
            <a:solidFill>
              <a:schemeClr val="tx1"/>
            </a:solidFill>
            <a:round/>
            <a:headEnd/>
            <a:tailEnd/>
          </a:ln>
        </p:spPr>
        <p:txBody>
          <a:bodyPr wrap="none" anchor="ctr"/>
          <a:lstStyle/>
          <a:p>
            <a:endParaRPr lang="en-US"/>
          </a:p>
        </p:txBody>
      </p:sp>
      <p:sp>
        <p:nvSpPr>
          <p:cNvPr id="177179" name="Line 26"/>
          <p:cNvSpPr>
            <a:spLocks noChangeShapeType="1"/>
          </p:cNvSpPr>
          <p:nvPr/>
        </p:nvSpPr>
        <p:spPr bwMode="auto">
          <a:xfrm flipH="1">
            <a:off x="3263900" y="4724400"/>
            <a:ext cx="3302000" cy="0"/>
          </a:xfrm>
          <a:prstGeom prst="line">
            <a:avLst/>
          </a:prstGeom>
          <a:noFill/>
          <a:ln w="25400">
            <a:solidFill>
              <a:schemeClr val="tx1"/>
            </a:solidFill>
            <a:round/>
            <a:headEnd/>
            <a:tailEnd/>
          </a:ln>
        </p:spPr>
        <p:txBody>
          <a:bodyPr wrap="none" anchor="ctr"/>
          <a:lstStyle/>
          <a:p>
            <a:endParaRPr lang="en-US"/>
          </a:p>
        </p:txBody>
      </p:sp>
      <p:sp>
        <p:nvSpPr>
          <p:cNvPr id="177180" name="Line 27"/>
          <p:cNvSpPr>
            <a:spLocks noChangeShapeType="1"/>
          </p:cNvSpPr>
          <p:nvPr/>
        </p:nvSpPr>
        <p:spPr bwMode="auto">
          <a:xfrm flipH="1">
            <a:off x="3263900" y="5029200"/>
            <a:ext cx="3302000" cy="0"/>
          </a:xfrm>
          <a:prstGeom prst="line">
            <a:avLst/>
          </a:prstGeom>
          <a:noFill/>
          <a:ln w="25400">
            <a:solidFill>
              <a:schemeClr val="tx1"/>
            </a:solidFill>
            <a:round/>
            <a:headEnd/>
            <a:tailEnd/>
          </a:ln>
        </p:spPr>
        <p:txBody>
          <a:bodyPr wrap="none" anchor="ctr"/>
          <a:lstStyle/>
          <a:p>
            <a:endParaRPr lang="en-US"/>
          </a:p>
        </p:txBody>
      </p:sp>
      <p:sp>
        <p:nvSpPr>
          <p:cNvPr id="177181" name="Line 28"/>
          <p:cNvSpPr>
            <a:spLocks noChangeShapeType="1"/>
          </p:cNvSpPr>
          <p:nvPr/>
        </p:nvSpPr>
        <p:spPr bwMode="auto">
          <a:xfrm flipH="1">
            <a:off x="3263900" y="5334000"/>
            <a:ext cx="3302000" cy="0"/>
          </a:xfrm>
          <a:prstGeom prst="line">
            <a:avLst/>
          </a:prstGeom>
          <a:noFill/>
          <a:ln w="25400">
            <a:solidFill>
              <a:schemeClr val="tx1"/>
            </a:solidFill>
            <a:round/>
            <a:headEnd/>
            <a:tailEnd/>
          </a:ln>
        </p:spPr>
        <p:txBody>
          <a:bodyPr wrap="none" anchor="ctr"/>
          <a:lstStyle/>
          <a:p>
            <a:endParaRPr lang="en-US"/>
          </a:p>
        </p:txBody>
      </p:sp>
      <p:sp>
        <p:nvSpPr>
          <p:cNvPr id="177182" name="Line 29"/>
          <p:cNvSpPr>
            <a:spLocks noChangeShapeType="1"/>
          </p:cNvSpPr>
          <p:nvPr/>
        </p:nvSpPr>
        <p:spPr bwMode="auto">
          <a:xfrm flipH="1">
            <a:off x="3263900" y="5943600"/>
            <a:ext cx="3302000" cy="0"/>
          </a:xfrm>
          <a:prstGeom prst="line">
            <a:avLst/>
          </a:prstGeom>
          <a:noFill/>
          <a:ln w="25400">
            <a:solidFill>
              <a:schemeClr val="tx1"/>
            </a:solidFill>
            <a:round/>
            <a:headEnd/>
            <a:tailEnd/>
          </a:ln>
        </p:spPr>
        <p:txBody>
          <a:bodyPr wrap="none" anchor="ctr"/>
          <a:lstStyle/>
          <a:p>
            <a:endParaRPr lang="en-US"/>
          </a:p>
        </p:txBody>
      </p:sp>
      <p:sp>
        <p:nvSpPr>
          <p:cNvPr id="177183" name="Rectangle 30"/>
          <p:cNvSpPr>
            <a:spLocks noChangeArrowheads="1"/>
          </p:cNvSpPr>
          <p:nvPr/>
        </p:nvSpPr>
        <p:spPr bwMode="auto">
          <a:xfrm>
            <a:off x="4786314" y="5395914"/>
            <a:ext cx="259687" cy="366767"/>
          </a:xfrm>
          <a:prstGeom prst="rect">
            <a:avLst/>
          </a:prstGeom>
          <a:noFill/>
          <a:ln w="12700">
            <a:noFill/>
            <a:miter lim="800000"/>
            <a:headEnd/>
            <a:tailEnd/>
          </a:ln>
        </p:spPr>
        <p:txBody>
          <a:bodyPr wrap="none" lIns="90488" tIns="44450" rIns="90488" bIns="44450">
            <a:spAutoFit/>
          </a:bodyPr>
          <a:lstStyle/>
          <a:p>
            <a:r>
              <a:rPr lang="en-US" b="1">
                <a:latin typeface="Times New Roman" pitchFamily="18" charset="0"/>
              </a:rPr>
              <a:t>:</a:t>
            </a:r>
          </a:p>
        </p:txBody>
      </p:sp>
      <p:sp>
        <p:nvSpPr>
          <p:cNvPr id="177184" name="Rectangle 31"/>
          <p:cNvSpPr>
            <a:spLocks noChangeArrowheads="1"/>
          </p:cNvSpPr>
          <p:nvPr/>
        </p:nvSpPr>
        <p:spPr bwMode="auto">
          <a:xfrm>
            <a:off x="3719513" y="2514601"/>
            <a:ext cx="1111250" cy="333375"/>
          </a:xfrm>
          <a:prstGeom prst="rect">
            <a:avLst/>
          </a:prstGeom>
          <a:noFill/>
          <a:ln w="12700">
            <a:noFill/>
            <a:miter lim="800000"/>
            <a:headEnd/>
            <a:tailEnd/>
          </a:ln>
        </p:spPr>
        <p:txBody>
          <a:bodyPr wrap="none" lIns="90488" tIns="44450" rIns="90488" bIns="44450">
            <a:spAutoFit/>
          </a:bodyPr>
          <a:lstStyle/>
          <a:p>
            <a:r>
              <a:rPr lang="en-US" sz="1600" b="1">
                <a:latin typeface="Times New Roman" pitchFamily="18" charset="0"/>
              </a:rPr>
              <a:t>Cache Tag</a:t>
            </a:r>
          </a:p>
        </p:txBody>
      </p:sp>
      <p:sp>
        <p:nvSpPr>
          <p:cNvPr id="177185" name="Rectangle 32"/>
          <p:cNvSpPr>
            <a:spLocks noChangeArrowheads="1"/>
          </p:cNvSpPr>
          <p:nvPr/>
        </p:nvSpPr>
        <p:spPr bwMode="auto">
          <a:xfrm>
            <a:off x="4938714" y="2514601"/>
            <a:ext cx="1489191" cy="335989"/>
          </a:xfrm>
          <a:prstGeom prst="rect">
            <a:avLst/>
          </a:prstGeom>
          <a:noFill/>
          <a:ln w="12700">
            <a:noFill/>
            <a:miter lim="800000"/>
            <a:headEnd/>
            <a:tailEnd/>
          </a:ln>
        </p:spPr>
        <p:txBody>
          <a:bodyPr wrap="none" lIns="90488" tIns="44450" rIns="90488" bIns="44450">
            <a:spAutoFit/>
          </a:bodyPr>
          <a:lstStyle/>
          <a:p>
            <a:r>
              <a:rPr lang="en-US" sz="1600" b="1">
                <a:latin typeface="Times New Roman" pitchFamily="18" charset="0"/>
              </a:rPr>
              <a:t>Example: 0x50</a:t>
            </a:r>
          </a:p>
        </p:txBody>
      </p:sp>
      <p:sp>
        <p:nvSpPr>
          <p:cNvPr id="177186" name="Line 33"/>
          <p:cNvSpPr>
            <a:spLocks noChangeShapeType="1"/>
          </p:cNvSpPr>
          <p:nvPr/>
        </p:nvSpPr>
        <p:spPr bwMode="auto">
          <a:xfrm>
            <a:off x="9842500" y="4572000"/>
            <a:ext cx="431800" cy="0"/>
          </a:xfrm>
          <a:prstGeom prst="line">
            <a:avLst/>
          </a:prstGeom>
          <a:noFill/>
          <a:ln w="25400">
            <a:solidFill>
              <a:schemeClr val="tx1"/>
            </a:solidFill>
            <a:round/>
            <a:headEnd type="triangle" w="med" len="med"/>
            <a:tailEnd/>
          </a:ln>
        </p:spPr>
        <p:txBody>
          <a:bodyPr wrap="none" anchor="ctr"/>
          <a:lstStyle/>
          <a:p>
            <a:endParaRPr lang="en-US"/>
          </a:p>
        </p:txBody>
      </p:sp>
      <p:sp>
        <p:nvSpPr>
          <p:cNvPr id="177187" name="Rectangle 34"/>
          <p:cNvSpPr>
            <a:spLocks noChangeArrowheads="1"/>
          </p:cNvSpPr>
          <p:nvPr/>
        </p:nvSpPr>
        <p:spPr bwMode="auto">
          <a:xfrm>
            <a:off x="6996114" y="2819401"/>
            <a:ext cx="952185" cy="335989"/>
          </a:xfrm>
          <a:prstGeom prst="rect">
            <a:avLst/>
          </a:prstGeom>
          <a:noFill/>
          <a:ln w="12700">
            <a:noFill/>
            <a:miter lim="800000"/>
            <a:headEnd/>
            <a:tailEnd/>
          </a:ln>
        </p:spPr>
        <p:txBody>
          <a:bodyPr wrap="none" lIns="90488" tIns="44450" rIns="90488" bIns="44450">
            <a:spAutoFit/>
          </a:bodyPr>
          <a:lstStyle/>
          <a:p>
            <a:r>
              <a:rPr lang="en-US" sz="1600" b="1">
                <a:latin typeface="Times New Roman" pitchFamily="18" charset="0"/>
              </a:rPr>
              <a:t>Ex: 0x01</a:t>
            </a:r>
          </a:p>
        </p:txBody>
      </p:sp>
      <p:sp>
        <p:nvSpPr>
          <p:cNvPr id="177188" name="Rectangle 35"/>
          <p:cNvSpPr>
            <a:spLocks noChangeArrowheads="1"/>
          </p:cNvSpPr>
          <p:nvPr/>
        </p:nvSpPr>
        <p:spPr bwMode="auto">
          <a:xfrm>
            <a:off x="4633913" y="4419601"/>
            <a:ext cx="593112" cy="335989"/>
          </a:xfrm>
          <a:prstGeom prst="rect">
            <a:avLst/>
          </a:prstGeom>
          <a:noFill/>
          <a:ln w="12700">
            <a:noFill/>
            <a:miter lim="800000"/>
            <a:headEnd/>
            <a:tailEnd/>
          </a:ln>
        </p:spPr>
        <p:txBody>
          <a:bodyPr wrap="none" lIns="90488" tIns="44450" rIns="90488" bIns="44450">
            <a:spAutoFit/>
          </a:bodyPr>
          <a:lstStyle/>
          <a:p>
            <a:r>
              <a:rPr lang="en-US" sz="1600" b="1">
                <a:latin typeface="Times New Roman" pitchFamily="18" charset="0"/>
              </a:rPr>
              <a:t>0x50</a:t>
            </a:r>
          </a:p>
        </p:txBody>
      </p:sp>
      <p:sp>
        <p:nvSpPr>
          <p:cNvPr id="177189" name="Line 36"/>
          <p:cNvSpPr>
            <a:spLocks noChangeShapeType="1"/>
          </p:cNvSpPr>
          <p:nvPr/>
        </p:nvSpPr>
        <p:spPr bwMode="auto">
          <a:xfrm>
            <a:off x="6400800" y="2679700"/>
            <a:ext cx="0" cy="1879600"/>
          </a:xfrm>
          <a:prstGeom prst="line">
            <a:avLst/>
          </a:prstGeom>
          <a:noFill/>
          <a:ln w="25400">
            <a:solidFill>
              <a:schemeClr val="tx1"/>
            </a:solidFill>
            <a:round/>
            <a:headEnd/>
            <a:tailEnd type="triangle" w="med" len="med"/>
          </a:ln>
        </p:spPr>
        <p:txBody>
          <a:bodyPr wrap="none" anchor="ctr"/>
          <a:lstStyle/>
          <a:p>
            <a:endParaRPr lang="en-US"/>
          </a:p>
        </p:txBody>
      </p:sp>
      <p:sp>
        <p:nvSpPr>
          <p:cNvPr id="177190" name="Rectangle 37"/>
          <p:cNvSpPr>
            <a:spLocks noChangeArrowheads="1"/>
          </p:cNvSpPr>
          <p:nvPr/>
        </p:nvSpPr>
        <p:spPr bwMode="auto">
          <a:xfrm>
            <a:off x="4557713" y="3048001"/>
            <a:ext cx="1889942" cy="582211"/>
          </a:xfrm>
          <a:prstGeom prst="rect">
            <a:avLst/>
          </a:prstGeom>
          <a:noFill/>
          <a:ln w="12700">
            <a:noFill/>
            <a:miter lim="800000"/>
            <a:headEnd/>
            <a:tailEnd/>
          </a:ln>
        </p:spPr>
        <p:txBody>
          <a:bodyPr wrap="none" lIns="90488" tIns="44450" rIns="90488" bIns="44450">
            <a:spAutoFit/>
          </a:bodyPr>
          <a:lstStyle/>
          <a:p>
            <a:r>
              <a:rPr lang="en-US" sz="1600" b="1">
                <a:latin typeface="Times New Roman" pitchFamily="18" charset="0"/>
              </a:rPr>
              <a:t>Stored as part</a:t>
            </a:r>
          </a:p>
          <a:p>
            <a:r>
              <a:rPr lang="en-US" sz="1600" b="1">
                <a:latin typeface="Times New Roman" pitchFamily="18" charset="0"/>
              </a:rPr>
              <a:t>of the cache “state”</a:t>
            </a:r>
          </a:p>
        </p:txBody>
      </p:sp>
      <p:sp>
        <p:nvSpPr>
          <p:cNvPr id="177191" name="Rectangle 38"/>
          <p:cNvSpPr>
            <a:spLocks noChangeArrowheads="1"/>
          </p:cNvSpPr>
          <p:nvPr/>
        </p:nvSpPr>
        <p:spPr bwMode="auto">
          <a:xfrm>
            <a:off x="2679700" y="4127500"/>
            <a:ext cx="279400" cy="2108200"/>
          </a:xfrm>
          <a:prstGeom prst="rect">
            <a:avLst/>
          </a:prstGeom>
          <a:noFill/>
          <a:ln w="25400">
            <a:solidFill>
              <a:schemeClr val="tx1"/>
            </a:solidFill>
            <a:miter lim="800000"/>
            <a:headEnd/>
            <a:tailEnd/>
          </a:ln>
        </p:spPr>
        <p:txBody>
          <a:bodyPr wrap="none" anchor="ctr"/>
          <a:lstStyle/>
          <a:p>
            <a:endParaRPr lang="en-US"/>
          </a:p>
        </p:txBody>
      </p:sp>
      <p:sp>
        <p:nvSpPr>
          <p:cNvPr id="177192" name="Rectangle 39"/>
          <p:cNvSpPr>
            <a:spLocks noChangeArrowheads="1"/>
          </p:cNvSpPr>
          <p:nvPr/>
        </p:nvSpPr>
        <p:spPr bwMode="auto">
          <a:xfrm>
            <a:off x="2347914" y="3810001"/>
            <a:ext cx="966787" cy="333375"/>
          </a:xfrm>
          <a:prstGeom prst="rect">
            <a:avLst/>
          </a:prstGeom>
          <a:noFill/>
          <a:ln w="12700">
            <a:noFill/>
            <a:miter lim="800000"/>
            <a:headEnd/>
            <a:tailEnd/>
          </a:ln>
        </p:spPr>
        <p:txBody>
          <a:bodyPr wrap="none" lIns="90488" tIns="44450" rIns="90488" bIns="44450">
            <a:spAutoFit/>
          </a:bodyPr>
          <a:lstStyle/>
          <a:p>
            <a:r>
              <a:rPr lang="en-US" sz="1600" b="1">
                <a:latin typeface="Times New Roman" pitchFamily="18" charset="0"/>
              </a:rPr>
              <a:t>Valid Bit</a:t>
            </a:r>
          </a:p>
        </p:txBody>
      </p:sp>
      <p:sp>
        <p:nvSpPr>
          <p:cNvPr id="177193" name="Line 40"/>
          <p:cNvSpPr>
            <a:spLocks noChangeShapeType="1"/>
          </p:cNvSpPr>
          <p:nvPr/>
        </p:nvSpPr>
        <p:spPr bwMode="auto">
          <a:xfrm flipH="1">
            <a:off x="2654300" y="4419600"/>
            <a:ext cx="330200" cy="0"/>
          </a:xfrm>
          <a:prstGeom prst="line">
            <a:avLst/>
          </a:prstGeom>
          <a:noFill/>
          <a:ln w="25400">
            <a:solidFill>
              <a:schemeClr val="tx1"/>
            </a:solidFill>
            <a:round/>
            <a:headEnd/>
            <a:tailEnd/>
          </a:ln>
        </p:spPr>
        <p:txBody>
          <a:bodyPr wrap="none" anchor="ctr"/>
          <a:lstStyle/>
          <a:p>
            <a:endParaRPr lang="en-US"/>
          </a:p>
        </p:txBody>
      </p:sp>
      <p:sp>
        <p:nvSpPr>
          <p:cNvPr id="177194" name="Line 41"/>
          <p:cNvSpPr>
            <a:spLocks noChangeShapeType="1"/>
          </p:cNvSpPr>
          <p:nvPr/>
        </p:nvSpPr>
        <p:spPr bwMode="auto">
          <a:xfrm flipH="1">
            <a:off x="2654300" y="4724400"/>
            <a:ext cx="330200" cy="0"/>
          </a:xfrm>
          <a:prstGeom prst="line">
            <a:avLst/>
          </a:prstGeom>
          <a:noFill/>
          <a:ln w="25400">
            <a:solidFill>
              <a:schemeClr val="tx1"/>
            </a:solidFill>
            <a:round/>
            <a:headEnd/>
            <a:tailEnd/>
          </a:ln>
        </p:spPr>
        <p:txBody>
          <a:bodyPr wrap="none" anchor="ctr"/>
          <a:lstStyle/>
          <a:p>
            <a:endParaRPr lang="en-US"/>
          </a:p>
        </p:txBody>
      </p:sp>
      <p:sp>
        <p:nvSpPr>
          <p:cNvPr id="177195" name="Line 42"/>
          <p:cNvSpPr>
            <a:spLocks noChangeShapeType="1"/>
          </p:cNvSpPr>
          <p:nvPr/>
        </p:nvSpPr>
        <p:spPr bwMode="auto">
          <a:xfrm flipH="1">
            <a:off x="2654300" y="5029200"/>
            <a:ext cx="330200" cy="0"/>
          </a:xfrm>
          <a:prstGeom prst="line">
            <a:avLst/>
          </a:prstGeom>
          <a:noFill/>
          <a:ln w="25400">
            <a:solidFill>
              <a:schemeClr val="tx1"/>
            </a:solidFill>
            <a:round/>
            <a:headEnd/>
            <a:tailEnd/>
          </a:ln>
        </p:spPr>
        <p:txBody>
          <a:bodyPr wrap="none" anchor="ctr"/>
          <a:lstStyle/>
          <a:p>
            <a:endParaRPr lang="en-US"/>
          </a:p>
        </p:txBody>
      </p:sp>
      <p:sp>
        <p:nvSpPr>
          <p:cNvPr id="177196" name="Line 43"/>
          <p:cNvSpPr>
            <a:spLocks noChangeShapeType="1"/>
          </p:cNvSpPr>
          <p:nvPr/>
        </p:nvSpPr>
        <p:spPr bwMode="auto">
          <a:xfrm flipH="1">
            <a:off x="2654300" y="5334000"/>
            <a:ext cx="330200" cy="0"/>
          </a:xfrm>
          <a:prstGeom prst="line">
            <a:avLst/>
          </a:prstGeom>
          <a:noFill/>
          <a:ln w="25400">
            <a:solidFill>
              <a:schemeClr val="tx1"/>
            </a:solidFill>
            <a:round/>
            <a:headEnd/>
            <a:tailEnd/>
          </a:ln>
        </p:spPr>
        <p:txBody>
          <a:bodyPr wrap="none" anchor="ctr"/>
          <a:lstStyle/>
          <a:p>
            <a:endParaRPr lang="en-US"/>
          </a:p>
        </p:txBody>
      </p:sp>
      <p:sp>
        <p:nvSpPr>
          <p:cNvPr id="177197" name="Line 44"/>
          <p:cNvSpPr>
            <a:spLocks noChangeShapeType="1"/>
          </p:cNvSpPr>
          <p:nvPr/>
        </p:nvSpPr>
        <p:spPr bwMode="auto">
          <a:xfrm flipH="1">
            <a:off x="2654300" y="5943600"/>
            <a:ext cx="330200" cy="0"/>
          </a:xfrm>
          <a:prstGeom prst="line">
            <a:avLst/>
          </a:prstGeom>
          <a:noFill/>
          <a:ln w="25400">
            <a:solidFill>
              <a:schemeClr val="tx1"/>
            </a:solidFill>
            <a:round/>
            <a:headEnd/>
            <a:tailEnd/>
          </a:ln>
        </p:spPr>
        <p:txBody>
          <a:bodyPr wrap="none" anchor="ctr"/>
          <a:lstStyle/>
          <a:p>
            <a:endParaRPr lang="en-US"/>
          </a:p>
        </p:txBody>
      </p:sp>
      <p:sp>
        <p:nvSpPr>
          <p:cNvPr id="177198" name="Rectangle 45"/>
          <p:cNvSpPr>
            <a:spLocks noChangeArrowheads="1"/>
          </p:cNvSpPr>
          <p:nvPr/>
        </p:nvSpPr>
        <p:spPr bwMode="auto">
          <a:xfrm>
            <a:off x="2728914" y="5395914"/>
            <a:ext cx="259687" cy="366767"/>
          </a:xfrm>
          <a:prstGeom prst="rect">
            <a:avLst/>
          </a:prstGeom>
          <a:noFill/>
          <a:ln w="12700">
            <a:noFill/>
            <a:miter lim="800000"/>
            <a:headEnd/>
            <a:tailEnd/>
          </a:ln>
        </p:spPr>
        <p:txBody>
          <a:bodyPr wrap="none" lIns="90488" tIns="44450" rIns="90488" bIns="44450">
            <a:spAutoFit/>
          </a:bodyPr>
          <a:lstStyle/>
          <a:p>
            <a:r>
              <a:rPr lang="en-US" b="1">
                <a:latin typeface="Times New Roman" pitchFamily="18" charset="0"/>
              </a:rPr>
              <a:t>:</a:t>
            </a:r>
          </a:p>
        </p:txBody>
      </p:sp>
      <p:sp>
        <p:nvSpPr>
          <p:cNvPr id="177199" name="Rectangle 46"/>
          <p:cNvSpPr>
            <a:spLocks noChangeArrowheads="1"/>
          </p:cNvSpPr>
          <p:nvPr/>
        </p:nvSpPr>
        <p:spPr bwMode="auto">
          <a:xfrm>
            <a:off x="9663113" y="5943601"/>
            <a:ext cx="387928" cy="335989"/>
          </a:xfrm>
          <a:prstGeom prst="rect">
            <a:avLst/>
          </a:prstGeom>
          <a:noFill/>
          <a:ln w="12700">
            <a:noFill/>
            <a:miter lim="800000"/>
            <a:headEnd/>
            <a:tailEnd/>
          </a:ln>
        </p:spPr>
        <p:txBody>
          <a:bodyPr wrap="none" lIns="90488" tIns="44450" rIns="90488" bIns="44450">
            <a:spAutoFit/>
          </a:bodyPr>
          <a:lstStyle/>
          <a:p>
            <a:r>
              <a:rPr lang="en-US" sz="1600" b="1">
                <a:latin typeface="Times New Roman" pitchFamily="18" charset="0"/>
              </a:rPr>
              <a:t>31</a:t>
            </a:r>
          </a:p>
        </p:txBody>
      </p:sp>
      <p:sp>
        <p:nvSpPr>
          <p:cNvPr id="177200" name="Line 47"/>
          <p:cNvSpPr>
            <a:spLocks noChangeShapeType="1"/>
          </p:cNvSpPr>
          <p:nvPr/>
        </p:nvSpPr>
        <p:spPr bwMode="auto">
          <a:xfrm>
            <a:off x="8915400" y="4127500"/>
            <a:ext cx="0" cy="279400"/>
          </a:xfrm>
          <a:prstGeom prst="line">
            <a:avLst/>
          </a:prstGeom>
          <a:noFill/>
          <a:ln w="25400">
            <a:solidFill>
              <a:schemeClr val="tx1"/>
            </a:solidFill>
            <a:round/>
            <a:headEnd/>
            <a:tailEnd/>
          </a:ln>
        </p:spPr>
        <p:txBody>
          <a:bodyPr wrap="none" anchor="ctr"/>
          <a:lstStyle/>
          <a:p>
            <a:endParaRPr lang="en-US"/>
          </a:p>
        </p:txBody>
      </p:sp>
      <p:sp>
        <p:nvSpPr>
          <p:cNvPr id="177201" name="Rectangle 48"/>
          <p:cNvSpPr>
            <a:spLocks noChangeArrowheads="1"/>
          </p:cNvSpPr>
          <p:nvPr/>
        </p:nvSpPr>
        <p:spPr bwMode="auto">
          <a:xfrm>
            <a:off x="8139113" y="4114801"/>
            <a:ext cx="735780" cy="335989"/>
          </a:xfrm>
          <a:prstGeom prst="rect">
            <a:avLst/>
          </a:prstGeom>
          <a:noFill/>
          <a:ln w="12700">
            <a:noFill/>
            <a:miter lim="800000"/>
            <a:headEnd/>
            <a:tailEnd/>
          </a:ln>
        </p:spPr>
        <p:txBody>
          <a:bodyPr wrap="none" lIns="90488" tIns="44450" rIns="90488" bIns="44450">
            <a:spAutoFit/>
          </a:bodyPr>
          <a:lstStyle/>
          <a:p>
            <a:r>
              <a:rPr lang="en-US" sz="1600" b="1">
                <a:latin typeface="Times New Roman" pitchFamily="18" charset="0"/>
              </a:rPr>
              <a:t>Byte 1</a:t>
            </a:r>
          </a:p>
        </p:txBody>
      </p:sp>
      <p:sp>
        <p:nvSpPr>
          <p:cNvPr id="177202" name="Line 49"/>
          <p:cNvSpPr>
            <a:spLocks noChangeShapeType="1"/>
          </p:cNvSpPr>
          <p:nvPr/>
        </p:nvSpPr>
        <p:spPr bwMode="auto">
          <a:xfrm>
            <a:off x="8153400" y="4127500"/>
            <a:ext cx="0" cy="279400"/>
          </a:xfrm>
          <a:prstGeom prst="line">
            <a:avLst/>
          </a:prstGeom>
          <a:noFill/>
          <a:ln w="25400">
            <a:solidFill>
              <a:schemeClr val="tx1"/>
            </a:solidFill>
            <a:round/>
            <a:headEnd/>
            <a:tailEnd/>
          </a:ln>
        </p:spPr>
        <p:txBody>
          <a:bodyPr wrap="none" anchor="ctr"/>
          <a:lstStyle/>
          <a:p>
            <a:endParaRPr lang="en-US"/>
          </a:p>
        </p:txBody>
      </p:sp>
      <p:sp>
        <p:nvSpPr>
          <p:cNvPr id="177203" name="Rectangle 50"/>
          <p:cNvSpPr>
            <a:spLocks noChangeArrowheads="1"/>
          </p:cNvSpPr>
          <p:nvPr/>
        </p:nvSpPr>
        <p:spPr bwMode="auto">
          <a:xfrm>
            <a:off x="6843713" y="4114801"/>
            <a:ext cx="838372" cy="335989"/>
          </a:xfrm>
          <a:prstGeom prst="rect">
            <a:avLst/>
          </a:prstGeom>
          <a:noFill/>
          <a:ln w="12700">
            <a:noFill/>
            <a:miter lim="800000"/>
            <a:headEnd/>
            <a:tailEnd/>
          </a:ln>
        </p:spPr>
        <p:txBody>
          <a:bodyPr wrap="none" lIns="90488" tIns="44450" rIns="90488" bIns="44450">
            <a:spAutoFit/>
          </a:bodyPr>
          <a:lstStyle/>
          <a:p>
            <a:r>
              <a:rPr lang="en-US" sz="1600" b="1">
                <a:latin typeface="Times New Roman" pitchFamily="18" charset="0"/>
              </a:rPr>
              <a:t>Byte 31</a:t>
            </a:r>
          </a:p>
        </p:txBody>
      </p:sp>
      <p:sp>
        <p:nvSpPr>
          <p:cNvPr id="177204" name="Line 51"/>
          <p:cNvSpPr>
            <a:spLocks noChangeShapeType="1"/>
          </p:cNvSpPr>
          <p:nvPr/>
        </p:nvSpPr>
        <p:spPr bwMode="auto">
          <a:xfrm>
            <a:off x="7620000" y="4127500"/>
            <a:ext cx="0" cy="279400"/>
          </a:xfrm>
          <a:prstGeom prst="line">
            <a:avLst/>
          </a:prstGeom>
          <a:noFill/>
          <a:ln w="25400">
            <a:solidFill>
              <a:schemeClr val="tx1"/>
            </a:solidFill>
            <a:round/>
            <a:headEnd/>
            <a:tailEnd/>
          </a:ln>
        </p:spPr>
        <p:txBody>
          <a:bodyPr wrap="none" anchor="ctr"/>
          <a:lstStyle/>
          <a:p>
            <a:endParaRPr lang="en-US"/>
          </a:p>
        </p:txBody>
      </p:sp>
      <p:sp>
        <p:nvSpPr>
          <p:cNvPr id="177205" name="Rectangle 52"/>
          <p:cNvSpPr>
            <a:spLocks noChangeArrowheads="1"/>
          </p:cNvSpPr>
          <p:nvPr/>
        </p:nvSpPr>
        <p:spPr bwMode="auto">
          <a:xfrm rot="-5400000">
            <a:off x="7767970" y="4066355"/>
            <a:ext cx="259687" cy="366767"/>
          </a:xfrm>
          <a:prstGeom prst="rect">
            <a:avLst/>
          </a:prstGeom>
          <a:noFill/>
          <a:ln w="12700">
            <a:noFill/>
            <a:miter lim="800000"/>
            <a:headEnd/>
            <a:tailEnd/>
          </a:ln>
        </p:spPr>
        <p:txBody>
          <a:bodyPr wrap="none" lIns="90488" tIns="44450" rIns="90488" bIns="44450">
            <a:spAutoFit/>
          </a:bodyPr>
          <a:lstStyle/>
          <a:p>
            <a:r>
              <a:rPr lang="en-US" b="1">
                <a:latin typeface="Times New Roman" pitchFamily="18" charset="0"/>
              </a:rPr>
              <a:t>:</a:t>
            </a:r>
          </a:p>
        </p:txBody>
      </p:sp>
      <p:sp>
        <p:nvSpPr>
          <p:cNvPr id="177206" name="Rectangle 53"/>
          <p:cNvSpPr>
            <a:spLocks noChangeArrowheads="1"/>
          </p:cNvSpPr>
          <p:nvPr/>
        </p:nvSpPr>
        <p:spPr bwMode="auto">
          <a:xfrm>
            <a:off x="8901113" y="4419601"/>
            <a:ext cx="838372" cy="335989"/>
          </a:xfrm>
          <a:prstGeom prst="rect">
            <a:avLst/>
          </a:prstGeom>
          <a:noFill/>
          <a:ln w="12700">
            <a:noFill/>
            <a:miter lim="800000"/>
            <a:headEnd/>
            <a:tailEnd/>
          </a:ln>
        </p:spPr>
        <p:txBody>
          <a:bodyPr wrap="none" lIns="90488" tIns="44450" rIns="90488" bIns="44450">
            <a:spAutoFit/>
          </a:bodyPr>
          <a:lstStyle/>
          <a:p>
            <a:r>
              <a:rPr lang="en-US" sz="1600" b="1">
                <a:latin typeface="Times New Roman" pitchFamily="18" charset="0"/>
              </a:rPr>
              <a:t>Byte 32</a:t>
            </a:r>
          </a:p>
        </p:txBody>
      </p:sp>
      <p:sp>
        <p:nvSpPr>
          <p:cNvPr id="177207" name="Line 54"/>
          <p:cNvSpPr>
            <a:spLocks noChangeShapeType="1"/>
          </p:cNvSpPr>
          <p:nvPr/>
        </p:nvSpPr>
        <p:spPr bwMode="auto">
          <a:xfrm>
            <a:off x="8915400" y="4432300"/>
            <a:ext cx="0" cy="279400"/>
          </a:xfrm>
          <a:prstGeom prst="line">
            <a:avLst/>
          </a:prstGeom>
          <a:noFill/>
          <a:ln w="25400">
            <a:solidFill>
              <a:schemeClr val="tx1"/>
            </a:solidFill>
            <a:round/>
            <a:headEnd/>
            <a:tailEnd/>
          </a:ln>
        </p:spPr>
        <p:txBody>
          <a:bodyPr wrap="none" anchor="ctr"/>
          <a:lstStyle/>
          <a:p>
            <a:endParaRPr lang="en-US"/>
          </a:p>
        </p:txBody>
      </p:sp>
      <p:sp>
        <p:nvSpPr>
          <p:cNvPr id="177208" name="Rectangle 55"/>
          <p:cNvSpPr>
            <a:spLocks noChangeArrowheads="1"/>
          </p:cNvSpPr>
          <p:nvPr/>
        </p:nvSpPr>
        <p:spPr bwMode="auto">
          <a:xfrm>
            <a:off x="8139113" y="4419601"/>
            <a:ext cx="838372" cy="335989"/>
          </a:xfrm>
          <a:prstGeom prst="rect">
            <a:avLst/>
          </a:prstGeom>
          <a:noFill/>
          <a:ln w="12700">
            <a:noFill/>
            <a:miter lim="800000"/>
            <a:headEnd/>
            <a:tailEnd/>
          </a:ln>
        </p:spPr>
        <p:txBody>
          <a:bodyPr wrap="none" lIns="90488" tIns="44450" rIns="90488" bIns="44450">
            <a:spAutoFit/>
          </a:bodyPr>
          <a:lstStyle/>
          <a:p>
            <a:r>
              <a:rPr lang="en-US" sz="1600" b="1">
                <a:latin typeface="Times New Roman" pitchFamily="18" charset="0"/>
              </a:rPr>
              <a:t>Byte 33</a:t>
            </a:r>
          </a:p>
        </p:txBody>
      </p:sp>
      <p:sp>
        <p:nvSpPr>
          <p:cNvPr id="177209" name="Line 56"/>
          <p:cNvSpPr>
            <a:spLocks noChangeShapeType="1"/>
          </p:cNvSpPr>
          <p:nvPr/>
        </p:nvSpPr>
        <p:spPr bwMode="auto">
          <a:xfrm>
            <a:off x="8153400" y="4432300"/>
            <a:ext cx="0" cy="279400"/>
          </a:xfrm>
          <a:prstGeom prst="line">
            <a:avLst/>
          </a:prstGeom>
          <a:noFill/>
          <a:ln w="25400">
            <a:solidFill>
              <a:schemeClr val="tx1"/>
            </a:solidFill>
            <a:round/>
            <a:headEnd/>
            <a:tailEnd/>
          </a:ln>
        </p:spPr>
        <p:txBody>
          <a:bodyPr wrap="none" anchor="ctr"/>
          <a:lstStyle/>
          <a:p>
            <a:endParaRPr lang="en-US"/>
          </a:p>
        </p:txBody>
      </p:sp>
      <p:sp>
        <p:nvSpPr>
          <p:cNvPr id="177210" name="Rectangle 57"/>
          <p:cNvSpPr>
            <a:spLocks noChangeArrowheads="1"/>
          </p:cNvSpPr>
          <p:nvPr/>
        </p:nvSpPr>
        <p:spPr bwMode="auto">
          <a:xfrm>
            <a:off x="6843713" y="4419601"/>
            <a:ext cx="838372" cy="335989"/>
          </a:xfrm>
          <a:prstGeom prst="rect">
            <a:avLst/>
          </a:prstGeom>
          <a:noFill/>
          <a:ln w="12700">
            <a:noFill/>
            <a:miter lim="800000"/>
            <a:headEnd/>
            <a:tailEnd/>
          </a:ln>
        </p:spPr>
        <p:txBody>
          <a:bodyPr wrap="none" lIns="90488" tIns="44450" rIns="90488" bIns="44450">
            <a:spAutoFit/>
          </a:bodyPr>
          <a:lstStyle/>
          <a:p>
            <a:r>
              <a:rPr lang="en-US" sz="1600" b="1">
                <a:latin typeface="Times New Roman" pitchFamily="18" charset="0"/>
              </a:rPr>
              <a:t>Byte 63</a:t>
            </a:r>
          </a:p>
        </p:txBody>
      </p:sp>
      <p:sp>
        <p:nvSpPr>
          <p:cNvPr id="177211" name="Line 58"/>
          <p:cNvSpPr>
            <a:spLocks noChangeShapeType="1"/>
          </p:cNvSpPr>
          <p:nvPr/>
        </p:nvSpPr>
        <p:spPr bwMode="auto">
          <a:xfrm>
            <a:off x="7620000" y="4432300"/>
            <a:ext cx="0" cy="279400"/>
          </a:xfrm>
          <a:prstGeom prst="line">
            <a:avLst/>
          </a:prstGeom>
          <a:noFill/>
          <a:ln w="25400">
            <a:solidFill>
              <a:schemeClr val="tx1"/>
            </a:solidFill>
            <a:round/>
            <a:headEnd/>
            <a:tailEnd/>
          </a:ln>
        </p:spPr>
        <p:txBody>
          <a:bodyPr wrap="none" anchor="ctr"/>
          <a:lstStyle/>
          <a:p>
            <a:endParaRPr lang="en-US"/>
          </a:p>
        </p:txBody>
      </p:sp>
      <p:sp>
        <p:nvSpPr>
          <p:cNvPr id="177212" name="Rectangle 59"/>
          <p:cNvSpPr>
            <a:spLocks noChangeArrowheads="1"/>
          </p:cNvSpPr>
          <p:nvPr/>
        </p:nvSpPr>
        <p:spPr bwMode="auto">
          <a:xfrm rot="-5400000">
            <a:off x="7767970" y="4371155"/>
            <a:ext cx="259687" cy="366767"/>
          </a:xfrm>
          <a:prstGeom prst="rect">
            <a:avLst/>
          </a:prstGeom>
          <a:noFill/>
          <a:ln w="12700">
            <a:noFill/>
            <a:miter lim="800000"/>
            <a:headEnd/>
            <a:tailEnd/>
          </a:ln>
        </p:spPr>
        <p:txBody>
          <a:bodyPr wrap="none" lIns="90488" tIns="44450" rIns="90488" bIns="44450">
            <a:spAutoFit/>
          </a:bodyPr>
          <a:lstStyle/>
          <a:p>
            <a:r>
              <a:rPr lang="en-US" b="1">
                <a:latin typeface="Times New Roman" pitchFamily="18" charset="0"/>
              </a:rPr>
              <a:t>:</a:t>
            </a:r>
          </a:p>
        </p:txBody>
      </p:sp>
      <p:sp>
        <p:nvSpPr>
          <p:cNvPr id="177213" name="Rectangle 60"/>
          <p:cNvSpPr>
            <a:spLocks noChangeArrowheads="1"/>
          </p:cNvSpPr>
          <p:nvPr/>
        </p:nvSpPr>
        <p:spPr bwMode="auto">
          <a:xfrm>
            <a:off x="8748713" y="5943601"/>
            <a:ext cx="940964" cy="335989"/>
          </a:xfrm>
          <a:prstGeom prst="rect">
            <a:avLst/>
          </a:prstGeom>
          <a:noFill/>
          <a:ln w="12700">
            <a:noFill/>
            <a:miter lim="800000"/>
            <a:headEnd/>
            <a:tailEnd/>
          </a:ln>
        </p:spPr>
        <p:txBody>
          <a:bodyPr wrap="none" lIns="90488" tIns="44450" rIns="90488" bIns="44450">
            <a:spAutoFit/>
          </a:bodyPr>
          <a:lstStyle/>
          <a:p>
            <a:r>
              <a:rPr lang="en-US" sz="1600" b="1">
                <a:latin typeface="Times New Roman" pitchFamily="18" charset="0"/>
              </a:rPr>
              <a:t>Byte 992</a:t>
            </a:r>
          </a:p>
        </p:txBody>
      </p:sp>
      <p:sp>
        <p:nvSpPr>
          <p:cNvPr id="177214" name="Rectangle 61"/>
          <p:cNvSpPr>
            <a:spLocks noChangeArrowheads="1"/>
          </p:cNvSpPr>
          <p:nvPr/>
        </p:nvSpPr>
        <p:spPr bwMode="auto">
          <a:xfrm>
            <a:off x="6843713" y="5943601"/>
            <a:ext cx="1043556" cy="335989"/>
          </a:xfrm>
          <a:prstGeom prst="rect">
            <a:avLst/>
          </a:prstGeom>
          <a:noFill/>
          <a:ln w="12700">
            <a:noFill/>
            <a:miter lim="800000"/>
            <a:headEnd/>
            <a:tailEnd/>
          </a:ln>
        </p:spPr>
        <p:txBody>
          <a:bodyPr wrap="none" lIns="90488" tIns="44450" rIns="90488" bIns="44450">
            <a:spAutoFit/>
          </a:bodyPr>
          <a:lstStyle/>
          <a:p>
            <a:r>
              <a:rPr lang="en-US" sz="1600" b="1">
                <a:latin typeface="Times New Roman" pitchFamily="18" charset="0"/>
              </a:rPr>
              <a:t>Byte 1023</a:t>
            </a:r>
          </a:p>
        </p:txBody>
      </p:sp>
      <p:sp>
        <p:nvSpPr>
          <p:cNvPr id="177215" name="Rectangle 62"/>
          <p:cNvSpPr>
            <a:spLocks noChangeArrowheads="1"/>
          </p:cNvSpPr>
          <p:nvPr/>
        </p:nvSpPr>
        <p:spPr bwMode="auto">
          <a:xfrm rot="-5400000">
            <a:off x="8225170" y="5895155"/>
            <a:ext cx="259687" cy="366767"/>
          </a:xfrm>
          <a:prstGeom prst="rect">
            <a:avLst/>
          </a:prstGeom>
          <a:noFill/>
          <a:ln w="12700">
            <a:noFill/>
            <a:miter lim="800000"/>
            <a:headEnd/>
            <a:tailEnd/>
          </a:ln>
        </p:spPr>
        <p:txBody>
          <a:bodyPr wrap="none" lIns="90488" tIns="44450" rIns="90488" bIns="44450">
            <a:spAutoFit/>
          </a:bodyPr>
          <a:lstStyle/>
          <a:p>
            <a:r>
              <a:rPr lang="en-US" b="1">
                <a:latin typeface="Times New Roman" pitchFamily="18" charset="0"/>
              </a:rPr>
              <a:t>:</a:t>
            </a:r>
          </a:p>
        </p:txBody>
      </p:sp>
      <p:sp>
        <p:nvSpPr>
          <p:cNvPr id="177216" name="Rectangle 63"/>
          <p:cNvSpPr>
            <a:spLocks noChangeArrowheads="1"/>
          </p:cNvSpPr>
          <p:nvPr/>
        </p:nvSpPr>
        <p:spPr bwMode="auto">
          <a:xfrm>
            <a:off x="3338513" y="3810001"/>
            <a:ext cx="1162050" cy="333375"/>
          </a:xfrm>
          <a:prstGeom prst="rect">
            <a:avLst/>
          </a:prstGeom>
          <a:noFill/>
          <a:ln w="12700">
            <a:noFill/>
            <a:miter lim="800000"/>
            <a:headEnd/>
            <a:tailEnd/>
          </a:ln>
        </p:spPr>
        <p:txBody>
          <a:bodyPr wrap="none" lIns="90488" tIns="44450" rIns="90488" bIns="44450">
            <a:spAutoFit/>
          </a:bodyPr>
          <a:lstStyle/>
          <a:p>
            <a:r>
              <a:rPr lang="en-US" sz="1600" b="1">
                <a:latin typeface="Times New Roman" pitchFamily="18" charset="0"/>
              </a:rPr>
              <a:t> Cache Tag</a:t>
            </a:r>
          </a:p>
        </p:txBody>
      </p:sp>
      <p:sp>
        <p:nvSpPr>
          <p:cNvPr id="177217" name="Line 64"/>
          <p:cNvSpPr>
            <a:spLocks noChangeShapeType="1"/>
          </p:cNvSpPr>
          <p:nvPr/>
        </p:nvSpPr>
        <p:spPr bwMode="auto">
          <a:xfrm>
            <a:off x="8382000" y="2527300"/>
            <a:ext cx="0" cy="279400"/>
          </a:xfrm>
          <a:prstGeom prst="line">
            <a:avLst/>
          </a:prstGeom>
          <a:noFill/>
          <a:ln w="25400">
            <a:solidFill>
              <a:schemeClr val="tx1"/>
            </a:solidFill>
            <a:round/>
            <a:headEnd/>
            <a:tailEnd/>
          </a:ln>
        </p:spPr>
        <p:txBody>
          <a:bodyPr wrap="none" anchor="ctr"/>
          <a:lstStyle/>
          <a:p>
            <a:endParaRPr lang="en-US"/>
          </a:p>
        </p:txBody>
      </p:sp>
      <p:sp>
        <p:nvSpPr>
          <p:cNvPr id="177218" name="Rectangle 65"/>
          <p:cNvSpPr>
            <a:spLocks noChangeArrowheads="1"/>
          </p:cNvSpPr>
          <p:nvPr/>
        </p:nvSpPr>
        <p:spPr bwMode="auto">
          <a:xfrm>
            <a:off x="8443914" y="2514601"/>
            <a:ext cx="1147751" cy="335989"/>
          </a:xfrm>
          <a:prstGeom prst="rect">
            <a:avLst/>
          </a:prstGeom>
          <a:noFill/>
          <a:ln w="12700">
            <a:noFill/>
            <a:miter lim="800000"/>
            <a:headEnd/>
            <a:tailEnd/>
          </a:ln>
        </p:spPr>
        <p:txBody>
          <a:bodyPr wrap="none" lIns="90488" tIns="44450" rIns="90488" bIns="44450">
            <a:spAutoFit/>
          </a:bodyPr>
          <a:lstStyle/>
          <a:p>
            <a:r>
              <a:rPr lang="en-US" sz="1600" b="1">
                <a:latin typeface="Times New Roman" pitchFamily="18" charset="0"/>
              </a:rPr>
              <a:t>Byte Select</a:t>
            </a:r>
          </a:p>
        </p:txBody>
      </p:sp>
      <p:sp>
        <p:nvSpPr>
          <p:cNvPr id="177219" name="Rectangle 66"/>
          <p:cNvSpPr>
            <a:spLocks noChangeArrowheads="1"/>
          </p:cNvSpPr>
          <p:nvPr/>
        </p:nvSpPr>
        <p:spPr bwMode="auto">
          <a:xfrm>
            <a:off x="8596314" y="2819401"/>
            <a:ext cx="952185" cy="335989"/>
          </a:xfrm>
          <a:prstGeom prst="rect">
            <a:avLst/>
          </a:prstGeom>
          <a:noFill/>
          <a:ln w="12700">
            <a:noFill/>
            <a:miter lim="800000"/>
            <a:headEnd/>
            <a:tailEnd/>
          </a:ln>
        </p:spPr>
        <p:txBody>
          <a:bodyPr wrap="none" lIns="90488" tIns="44450" rIns="90488" bIns="44450">
            <a:spAutoFit/>
          </a:bodyPr>
          <a:lstStyle/>
          <a:p>
            <a:r>
              <a:rPr lang="en-US" sz="1600" b="1">
                <a:latin typeface="Times New Roman" pitchFamily="18" charset="0"/>
              </a:rPr>
              <a:t>Ex: 0x00</a:t>
            </a:r>
          </a:p>
        </p:txBody>
      </p:sp>
      <p:sp>
        <p:nvSpPr>
          <p:cNvPr id="177220" name="Rectangle 67"/>
          <p:cNvSpPr>
            <a:spLocks noChangeArrowheads="1"/>
          </p:cNvSpPr>
          <p:nvPr/>
        </p:nvSpPr>
        <p:spPr bwMode="auto">
          <a:xfrm>
            <a:off x="6767513" y="2209801"/>
            <a:ext cx="285336" cy="335989"/>
          </a:xfrm>
          <a:prstGeom prst="rect">
            <a:avLst/>
          </a:prstGeom>
          <a:noFill/>
          <a:ln w="12700">
            <a:noFill/>
            <a:miter lim="800000"/>
            <a:headEnd/>
            <a:tailEnd/>
          </a:ln>
        </p:spPr>
        <p:txBody>
          <a:bodyPr wrap="none" lIns="90488" tIns="44450" rIns="90488" bIns="44450">
            <a:spAutoFit/>
          </a:bodyPr>
          <a:lstStyle/>
          <a:p>
            <a:r>
              <a:rPr lang="en-US" sz="1600">
                <a:latin typeface="Times New Roman" pitchFamily="18" charset="0"/>
              </a:rPr>
              <a:t>9</a:t>
            </a:r>
          </a:p>
        </p:txBody>
      </p:sp>
      <p:sp>
        <p:nvSpPr>
          <p:cNvPr id="177221" name="Line 68"/>
          <p:cNvSpPr>
            <a:spLocks noChangeShapeType="1"/>
          </p:cNvSpPr>
          <p:nvPr/>
        </p:nvSpPr>
        <p:spPr bwMode="auto">
          <a:xfrm>
            <a:off x="7480300" y="3429000"/>
            <a:ext cx="2794000" cy="0"/>
          </a:xfrm>
          <a:prstGeom prst="line">
            <a:avLst/>
          </a:prstGeom>
          <a:noFill/>
          <a:ln w="25400">
            <a:solidFill>
              <a:schemeClr val="tx1"/>
            </a:solidFill>
            <a:round/>
            <a:headEnd/>
            <a:tailEnd/>
          </a:ln>
        </p:spPr>
        <p:txBody>
          <a:bodyPr wrap="none" anchor="ctr"/>
          <a:lstStyle/>
          <a:p>
            <a:endParaRPr lang="en-US"/>
          </a:p>
        </p:txBody>
      </p:sp>
      <p:sp>
        <p:nvSpPr>
          <p:cNvPr id="177222" name="Line 69"/>
          <p:cNvSpPr>
            <a:spLocks noChangeShapeType="1"/>
          </p:cNvSpPr>
          <p:nvPr/>
        </p:nvSpPr>
        <p:spPr bwMode="auto">
          <a:xfrm flipV="1">
            <a:off x="10287000" y="3416300"/>
            <a:ext cx="0" cy="1168400"/>
          </a:xfrm>
          <a:prstGeom prst="line">
            <a:avLst/>
          </a:prstGeom>
          <a:noFill/>
          <a:ln w="25400">
            <a:solidFill>
              <a:schemeClr val="tx1"/>
            </a:solidFill>
            <a:round/>
            <a:headEnd/>
            <a:tailEnd/>
          </a:ln>
        </p:spPr>
        <p:txBody>
          <a:bodyPr wrap="none" anchor="ctr"/>
          <a:lstStyle/>
          <a:p>
            <a:endParaRPr lang="en-US"/>
          </a:p>
        </p:txBody>
      </p:sp>
      <p:sp>
        <p:nvSpPr>
          <p:cNvPr id="177223" name="Line 70"/>
          <p:cNvSpPr>
            <a:spLocks noChangeShapeType="1"/>
          </p:cNvSpPr>
          <p:nvPr/>
        </p:nvSpPr>
        <p:spPr bwMode="auto">
          <a:xfrm flipV="1">
            <a:off x="7467600" y="3111500"/>
            <a:ext cx="0" cy="330200"/>
          </a:xfrm>
          <a:prstGeom prst="line">
            <a:avLst/>
          </a:prstGeom>
          <a:noFill/>
          <a:ln w="25400">
            <a:solidFill>
              <a:schemeClr val="tx1"/>
            </a:solidFill>
            <a:round/>
            <a:headEnd/>
            <a:tailEnd/>
          </a:ln>
        </p:spPr>
        <p:txBody>
          <a:bodyPr wrap="none" anchor="ctr"/>
          <a:lstStyle/>
          <a:p>
            <a:endParaRPr lang="en-US"/>
          </a:p>
        </p:txBody>
      </p:sp>
    </p:spTree>
    <p:extLst>
      <p:ext uri="{BB962C8B-B14F-4D97-AF65-F5344CB8AC3E}">
        <p14:creationId xmlns:p14="http://schemas.microsoft.com/office/powerpoint/2010/main" val="2363686670"/>
      </p:ext>
    </p:extLst>
  </p:cSld>
  <p:clrMapOvr>
    <a:masterClrMapping/>
  </p:clrMapOvr>
  <p:transition/>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Slide Number Placeholder 4"/>
          <p:cNvSpPr>
            <a:spLocks noGrp="1"/>
          </p:cNvSpPr>
          <p:nvPr>
            <p:ph type="sldNum" sz="quarter" idx="10"/>
          </p:nvPr>
        </p:nvSpPr>
        <p:spPr>
          <a:xfrm>
            <a:off x="8904288" y="6092825"/>
            <a:ext cx="609600" cy="431800"/>
          </a:xfrm>
          <a:noFill/>
        </p:spPr>
        <p:txBody>
          <a:bodyPr/>
          <a:lstStyle/>
          <a:p>
            <a:fld id="{2224EFB1-28BE-4E07-A045-72D1972C8EDD}" type="slidenum">
              <a:rPr lang="it-IT" smtClean="0">
                <a:latin typeface="Arial" pitchFamily="34" charset="0"/>
              </a:rPr>
              <a:pPr/>
              <a:t>139</a:t>
            </a:fld>
            <a:endParaRPr lang="it-IT">
              <a:latin typeface="Arial" pitchFamily="34" charset="0"/>
            </a:endParaRPr>
          </a:p>
        </p:txBody>
      </p:sp>
      <p:sp>
        <p:nvSpPr>
          <p:cNvPr id="178179" name="Rectangle 2"/>
          <p:cNvSpPr>
            <a:spLocks noGrp="1" noChangeArrowheads="1"/>
          </p:cNvSpPr>
          <p:nvPr>
            <p:ph type="title"/>
          </p:nvPr>
        </p:nvSpPr>
        <p:spPr>
          <a:xfrm>
            <a:off x="2055813" y="228601"/>
            <a:ext cx="2592826" cy="259045"/>
          </a:xfrm>
          <a:noFill/>
        </p:spPr>
        <p:txBody>
          <a:bodyPr vert="horz" wrap="none" lIns="63500" tIns="25400" rIns="63500" bIns="25400" rtlCol="0" anchor="t">
            <a:spAutoFit/>
          </a:bodyPr>
          <a:lstStyle/>
          <a:p>
            <a:pPr eaLnBrk="1" hangingPunct="1"/>
            <a:r>
              <a:rPr lang="en-US" sz="1500"/>
              <a:t>Extreme Example: single big line</a:t>
            </a:r>
          </a:p>
        </p:txBody>
      </p:sp>
      <p:sp>
        <p:nvSpPr>
          <p:cNvPr id="178180" name="Rectangle 3"/>
          <p:cNvSpPr>
            <a:spLocks noGrp="1" noChangeArrowheads="1"/>
          </p:cNvSpPr>
          <p:nvPr>
            <p:ph type="body" idx="1"/>
          </p:nvPr>
        </p:nvSpPr>
        <p:spPr>
          <a:xfrm>
            <a:off x="2057400" y="1752601"/>
            <a:ext cx="8191500" cy="3438377"/>
          </a:xfrm>
          <a:noFill/>
        </p:spPr>
        <p:txBody>
          <a:bodyPr vert="horz" lIns="63500" tIns="25400" rIns="63500" bIns="25400" rtlCol="0">
            <a:spAutoFit/>
          </a:bodyPr>
          <a:lstStyle/>
          <a:p>
            <a:pPr marL="203200" indent="-203200"/>
            <a:r>
              <a:rPr lang="en-US" sz="1500" b="1"/>
              <a:t>Cache Size = 4 bytes			Block Size = 4 bytes</a:t>
            </a:r>
          </a:p>
          <a:p>
            <a:pPr lvl="1" indent="-190500"/>
            <a:r>
              <a:rPr lang="en-US" sz="1600" b="1"/>
              <a:t>Only ONE entry in the cache</a:t>
            </a:r>
          </a:p>
          <a:p>
            <a:pPr marL="203200" indent="-203200"/>
            <a:r>
              <a:rPr lang="en-US" sz="1500" b="1"/>
              <a:t>If an item is accessed, likely  that it will be accessed again soon</a:t>
            </a:r>
          </a:p>
          <a:p>
            <a:pPr lvl="1" indent="-190500"/>
            <a:r>
              <a:rPr lang="en-US" sz="1600" b="1"/>
              <a:t>But it is unlikely that it will be accessed again immediately!!!</a:t>
            </a:r>
          </a:p>
          <a:p>
            <a:pPr lvl="1" indent="-190500"/>
            <a:r>
              <a:rPr lang="en-US" sz="1600" b="1"/>
              <a:t>The next access will likely be a miss again</a:t>
            </a:r>
          </a:p>
          <a:p>
            <a:pPr marL="1257300" lvl="2" indent="-342900"/>
            <a:r>
              <a:rPr lang="en-US" sz="1600" b="1"/>
              <a:t>Continually loading data into the cache but</a:t>
            </a:r>
            <a:br>
              <a:rPr lang="en-US" sz="1600" b="1"/>
            </a:br>
            <a:r>
              <a:rPr lang="en-US" sz="1600" b="1"/>
              <a:t>discard (force out) them before they are used again</a:t>
            </a:r>
          </a:p>
          <a:p>
            <a:pPr marL="1257300" lvl="2" indent="-342900"/>
            <a:r>
              <a:rPr lang="en-US" sz="1600" b="1"/>
              <a:t>Worst nightmare of a cache designer: </a:t>
            </a:r>
            <a:r>
              <a:rPr lang="en-US" sz="1600" b="1">
                <a:solidFill>
                  <a:schemeClr val="accent1"/>
                </a:solidFill>
              </a:rPr>
              <a:t>Ping Pong Effect</a:t>
            </a:r>
            <a:endParaRPr lang="en-US" sz="1600" b="1"/>
          </a:p>
          <a:p>
            <a:pPr marL="203200" indent="-203200"/>
            <a:r>
              <a:rPr lang="en-US" sz="1500" b="1">
                <a:solidFill>
                  <a:schemeClr val="accent2"/>
                </a:solidFill>
              </a:rPr>
              <a:t>Conflict Misses </a:t>
            </a:r>
            <a:r>
              <a:rPr lang="en-US" sz="1500" b="1"/>
              <a:t>are misses caused by:</a:t>
            </a:r>
          </a:p>
          <a:p>
            <a:pPr lvl="1" indent="-190500"/>
            <a:r>
              <a:rPr lang="en-US" sz="1600" b="1"/>
              <a:t>Different memory locations  mapped to the same cache index</a:t>
            </a:r>
          </a:p>
          <a:p>
            <a:pPr marL="1257300" lvl="2" indent="-342900"/>
            <a:r>
              <a:rPr lang="en-US" sz="1600" b="1"/>
              <a:t>Solution 1: make the cache size bigger </a:t>
            </a:r>
          </a:p>
          <a:p>
            <a:pPr marL="1257300" lvl="2" indent="-342900"/>
            <a:r>
              <a:rPr lang="en-US" sz="1600" b="1"/>
              <a:t>Solution 2: Multiple entries for the same Cache Index</a:t>
            </a:r>
          </a:p>
        </p:txBody>
      </p:sp>
      <p:grpSp>
        <p:nvGrpSpPr>
          <p:cNvPr id="2" name="Group 4"/>
          <p:cNvGrpSpPr>
            <a:grpSpLocks/>
          </p:cNvGrpSpPr>
          <p:nvPr/>
        </p:nvGrpSpPr>
        <p:grpSpPr bwMode="auto">
          <a:xfrm>
            <a:off x="2271713" y="914400"/>
            <a:ext cx="7600950" cy="641350"/>
            <a:chOff x="471" y="576"/>
            <a:chExt cx="4788" cy="404"/>
          </a:xfrm>
        </p:grpSpPr>
        <p:sp>
          <p:nvSpPr>
            <p:cNvPr id="178182" name="Rectangle 5"/>
            <p:cNvSpPr>
              <a:spLocks noChangeArrowheads="1"/>
            </p:cNvSpPr>
            <p:nvPr/>
          </p:nvSpPr>
          <p:spPr bwMode="auto">
            <a:xfrm>
              <a:off x="5079" y="768"/>
              <a:ext cx="180" cy="212"/>
            </a:xfrm>
            <a:prstGeom prst="rect">
              <a:avLst/>
            </a:prstGeom>
            <a:noFill/>
            <a:ln w="12700">
              <a:noFill/>
              <a:miter lim="800000"/>
              <a:headEnd/>
              <a:tailEnd/>
            </a:ln>
          </p:spPr>
          <p:txBody>
            <a:bodyPr wrap="none" lIns="90488" tIns="44450" rIns="90488" bIns="44450">
              <a:spAutoFit/>
            </a:bodyPr>
            <a:lstStyle/>
            <a:p>
              <a:r>
                <a:rPr lang="en-US" sz="1600" b="1">
                  <a:latin typeface="Times New Roman" pitchFamily="18" charset="0"/>
                </a:rPr>
                <a:t>0</a:t>
              </a:r>
            </a:p>
          </p:txBody>
        </p:sp>
        <p:sp>
          <p:nvSpPr>
            <p:cNvPr id="178183" name="Rectangle 6"/>
            <p:cNvSpPr>
              <a:spLocks noChangeArrowheads="1"/>
            </p:cNvSpPr>
            <p:nvPr/>
          </p:nvSpPr>
          <p:spPr bwMode="auto">
            <a:xfrm>
              <a:off x="3303" y="576"/>
              <a:ext cx="790" cy="212"/>
            </a:xfrm>
            <a:prstGeom prst="rect">
              <a:avLst/>
            </a:prstGeom>
            <a:noFill/>
            <a:ln w="12700">
              <a:noFill/>
              <a:miter lim="800000"/>
              <a:headEnd/>
              <a:tailEnd/>
            </a:ln>
          </p:spPr>
          <p:txBody>
            <a:bodyPr wrap="none" lIns="90488" tIns="44450" rIns="90488" bIns="44450">
              <a:spAutoFit/>
            </a:bodyPr>
            <a:lstStyle/>
            <a:p>
              <a:r>
                <a:rPr lang="en-US" sz="1600" b="1">
                  <a:latin typeface="Times New Roman" pitchFamily="18" charset="0"/>
                </a:rPr>
                <a:t> Cache Data</a:t>
              </a:r>
            </a:p>
          </p:txBody>
        </p:sp>
        <p:sp>
          <p:nvSpPr>
            <p:cNvPr id="178184" name="Rectangle 7"/>
            <p:cNvSpPr>
              <a:spLocks noChangeArrowheads="1"/>
            </p:cNvSpPr>
            <p:nvPr/>
          </p:nvSpPr>
          <p:spPr bwMode="auto">
            <a:xfrm>
              <a:off x="471" y="576"/>
              <a:ext cx="609" cy="210"/>
            </a:xfrm>
            <a:prstGeom prst="rect">
              <a:avLst/>
            </a:prstGeom>
            <a:noFill/>
            <a:ln w="12700">
              <a:noFill/>
              <a:miter lim="800000"/>
              <a:headEnd/>
              <a:tailEnd/>
            </a:ln>
          </p:spPr>
          <p:txBody>
            <a:bodyPr wrap="none" lIns="90488" tIns="44450" rIns="90488" bIns="44450">
              <a:spAutoFit/>
            </a:bodyPr>
            <a:lstStyle/>
            <a:p>
              <a:r>
                <a:rPr lang="en-US" sz="1600" b="1">
                  <a:latin typeface="Times New Roman" pitchFamily="18" charset="0"/>
                </a:rPr>
                <a:t>Valid Bit</a:t>
              </a:r>
            </a:p>
          </p:txBody>
        </p:sp>
        <p:sp>
          <p:nvSpPr>
            <p:cNvPr id="178185" name="Rectangle 8"/>
            <p:cNvSpPr>
              <a:spLocks noChangeArrowheads="1"/>
            </p:cNvSpPr>
            <p:nvPr/>
          </p:nvSpPr>
          <p:spPr bwMode="auto">
            <a:xfrm>
              <a:off x="4647" y="768"/>
              <a:ext cx="463" cy="212"/>
            </a:xfrm>
            <a:prstGeom prst="rect">
              <a:avLst/>
            </a:prstGeom>
            <a:noFill/>
            <a:ln w="12700">
              <a:noFill/>
              <a:miter lim="800000"/>
              <a:headEnd/>
              <a:tailEnd/>
            </a:ln>
          </p:spPr>
          <p:txBody>
            <a:bodyPr wrap="none" lIns="90488" tIns="44450" rIns="90488" bIns="44450">
              <a:spAutoFit/>
            </a:bodyPr>
            <a:lstStyle/>
            <a:p>
              <a:r>
                <a:rPr lang="en-US" sz="1600" b="1">
                  <a:latin typeface="Times New Roman" pitchFamily="18" charset="0"/>
                </a:rPr>
                <a:t>Byte 0</a:t>
              </a:r>
            </a:p>
          </p:txBody>
        </p:sp>
        <p:sp>
          <p:nvSpPr>
            <p:cNvPr id="178186" name="Line 9"/>
            <p:cNvSpPr>
              <a:spLocks noChangeShapeType="1"/>
            </p:cNvSpPr>
            <p:nvPr/>
          </p:nvSpPr>
          <p:spPr bwMode="auto">
            <a:xfrm>
              <a:off x="4656" y="776"/>
              <a:ext cx="0" cy="176"/>
            </a:xfrm>
            <a:prstGeom prst="line">
              <a:avLst/>
            </a:prstGeom>
            <a:noFill/>
            <a:ln w="25400">
              <a:solidFill>
                <a:schemeClr val="tx1"/>
              </a:solidFill>
              <a:round/>
              <a:headEnd/>
              <a:tailEnd/>
            </a:ln>
          </p:spPr>
          <p:txBody>
            <a:bodyPr wrap="none" anchor="ctr"/>
            <a:lstStyle/>
            <a:p>
              <a:endParaRPr lang="en-US"/>
            </a:p>
          </p:txBody>
        </p:sp>
        <p:sp>
          <p:nvSpPr>
            <p:cNvPr id="178187" name="Rectangle 10"/>
            <p:cNvSpPr>
              <a:spLocks noChangeArrowheads="1"/>
            </p:cNvSpPr>
            <p:nvPr/>
          </p:nvSpPr>
          <p:spPr bwMode="auto">
            <a:xfrm>
              <a:off x="4215" y="768"/>
              <a:ext cx="463" cy="212"/>
            </a:xfrm>
            <a:prstGeom prst="rect">
              <a:avLst/>
            </a:prstGeom>
            <a:noFill/>
            <a:ln w="12700">
              <a:noFill/>
              <a:miter lim="800000"/>
              <a:headEnd/>
              <a:tailEnd/>
            </a:ln>
          </p:spPr>
          <p:txBody>
            <a:bodyPr wrap="none" lIns="90488" tIns="44450" rIns="90488" bIns="44450">
              <a:spAutoFit/>
            </a:bodyPr>
            <a:lstStyle/>
            <a:p>
              <a:r>
                <a:rPr lang="en-US" sz="1600" b="1">
                  <a:latin typeface="Times New Roman" pitchFamily="18" charset="0"/>
                </a:rPr>
                <a:t>Byte 1</a:t>
              </a:r>
            </a:p>
          </p:txBody>
        </p:sp>
        <p:sp>
          <p:nvSpPr>
            <p:cNvPr id="178188" name="Line 11"/>
            <p:cNvSpPr>
              <a:spLocks noChangeShapeType="1"/>
            </p:cNvSpPr>
            <p:nvPr/>
          </p:nvSpPr>
          <p:spPr bwMode="auto">
            <a:xfrm>
              <a:off x="4224" y="776"/>
              <a:ext cx="0" cy="176"/>
            </a:xfrm>
            <a:prstGeom prst="line">
              <a:avLst/>
            </a:prstGeom>
            <a:noFill/>
            <a:ln w="25400">
              <a:solidFill>
                <a:schemeClr val="tx1"/>
              </a:solidFill>
              <a:round/>
              <a:headEnd/>
              <a:tailEnd/>
            </a:ln>
          </p:spPr>
          <p:txBody>
            <a:bodyPr wrap="none" anchor="ctr"/>
            <a:lstStyle/>
            <a:p>
              <a:endParaRPr lang="en-US"/>
            </a:p>
          </p:txBody>
        </p:sp>
        <p:sp>
          <p:nvSpPr>
            <p:cNvPr id="178189" name="Rectangle 12"/>
            <p:cNvSpPr>
              <a:spLocks noChangeArrowheads="1"/>
            </p:cNvSpPr>
            <p:nvPr/>
          </p:nvSpPr>
          <p:spPr bwMode="auto">
            <a:xfrm>
              <a:off x="3303" y="768"/>
              <a:ext cx="463" cy="212"/>
            </a:xfrm>
            <a:prstGeom prst="rect">
              <a:avLst/>
            </a:prstGeom>
            <a:noFill/>
            <a:ln w="12700">
              <a:noFill/>
              <a:miter lim="800000"/>
              <a:headEnd/>
              <a:tailEnd/>
            </a:ln>
          </p:spPr>
          <p:txBody>
            <a:bodyPr wrap="none" lIns="90488" tIns="44450" rIns="90488" bIns="44450">
              <a:spAutoFit/>
            </a:bodyPr>
            <a:lstStyle/>
            <a:p>
              <a:r>
                <a:rPr lang="en-US" sz="1600" b="1">
                  <a:latin typeface="Times New Roman" pitchFamily="18" charset="0"/>
                </a:rPr>
                <a:t>Byte 3</a:t>
              </a:r>
            </a:p>
          </p:txBody>
        </p:sp>
        <p:sp>
          <p:nvSpPr>
            <p:cNvPr id="178190" name="Line 13"/>
            <p:cNvSpPr>
              <a:spLocks noChangeShapeType="1"/>
            </p:cNvSpPr>
            <p:nvPr/>
          </p:nvSpPr>
          <p:spPr bwMode="auto">
            <a:xfrm>
              <a:off x="3744" y="776"/>
              <a:ext cx="0" cy="176"/>
            </a:xfrm>
            <a:prstGeom prst="line">
              <a:avLst/>
            </a:prstGeom>
            <a:noFill/>
            <a:ln w="25400">
              <a:solidFill>
                <a:schemeClr val="tx1"/>
              </a:solidFill>
              <a:round/>
              <a:headEnd/>
              <a:tailEnd/>
            </a:ln>
          </p:spPr>
          <p:txBody>
            <a:bodyPr wrap="none" anchor="ctr"/>
            <a:lstStyle/>
            <a:p>
              <a:endParaRPr lang="en-US"/>
            </a:p>
          </p:txBody>
        </p:sp>
        <p:sp>
          <p:nvSpPr>
            <p:cNvPr id="178191" name="Rectangle 14"/>
            <p:cNvSpPr>
              <a:spLocks noChangeArrowheads="1"/>
            </p:cNvSpPr>
            <p:nvPr/>
          </p:nvSpPr>
          <p:spPr bwMode="auto">
            <a:xfrm>
              <a:off x="1095" y="576"/>
              <a:ext cx="732" cy="210"/>
            </a:xfrm>
            <a:prstGeom prst="rect">
              <a:avLst/>
            </a:prstGeom>
            <a:noFill/>
            <a:ln w="12700">
              <a:noFill/>
              <a:miter lim="800000"/>
              <a:headEnd/>
              <a:tailEnd/>
            </a:ln>
          </p:spPr>
          <p:txBody>
            <a:bodyPr wrap="none" lIns="90488" tIns="44450" rIns="90488" bIns="44450">
              <a:spAutoFit/>
            </a:bodyPr>
            <a:lstStyle/>
            <a:p>
              <a:r>
                <a:rPr lang="en-US" sz="1600" b="1">
                  <a:latin typeface="Times New Roman" pitchFamily="18" charset="0"/>
                </a:rPr>
                <a:t> Cache Tag</a:t>
              </a:r>
            </a:p>
          </p:txBody>
        </p:sp>
        <p:sp>
          <p:nvSpPr>
            <p:cNvPr id="178192" name="Rectangle 15"/>
            <p:cNvSpPr>
              <a:spLocks noChangeArrowheads="1"/>
            </p:cNvSpPr>
            <p:nvPr/>
          </p:nvSpPr>
          <p:spPr bwMode="auto">
            <a:xfrm>
              <a:off x="680" y="776"/>
              <a:ext cx="176" cy="176"/>
            </a:xfrm>
            <a:prstGeom prst="rect">
              <a:avLst/>
            </a:prstGeom>
            <a:noFill/>
            <a:ln w="25400">
              <a:solidFill>
                <a:schemeClr val="tx1"/>
              </a:solidFill>
              <a:miter lim="800000"/>
              <a:headEnd/>
              <a:tailEnd/>
            </a:ln>
          </p:spPr>
          <p:txBody>
            <a:bodyPr wrap="none" anchor="ctr"/>
            <a:lstStyle/>
            <a:p>
              <a:endParaRPr lang="en-US"/>
            </a:p>
          </p:txBody>
        </p:sp>
        <p:sp>
          <p:nvSpPr>
            <p:cNvPr id="178193" name="Rectangle 16"/>
            <p:cNvSpPr>
              <a:spLocks noChangeArrowheads="1"/>
            </p:cNvSpPr>
            <p:nvPr/>
          </p:nvSpPr>
          <p:spPr bwMode="auto">
            <a:xfrm>
              <a:off x="1064" y="776"/>
              <a:ext cx="2048" cy="176"/>
            </a:xfrm>
            <a:prstGeom prst="rect">
              <a:avLst/>
            </a:prstGeom>
            <a:noFill/>
            <a:ln w="25400">
              <a:solidFill>
                <a:schemeClr val="tx1"/>
              </a:solidFill>
              <a:miter lim="800000"/>
              <a:headEnd/>
              <a:tailEnd/>
            </a:ln>
          </p:spPr>
          <p:txBody>
            <a:bodyPr wrap="none" anchor="ctr"/>
            <a:lstStyle/>
            <a:p>
              <a:endParaRPr lang="en-US"/>
            </a:p>
          </p:txBody>
        </p:sp>
        <p:sp>
          <p:nvSpPr>
            <p:cNvPr id="178194" name="Rectangle 17"/>
            <p:cNvSpPr>
              <a:spLocks noChangeArrowheads="1"/>
            </p:cNvSpPr>
            <p:nvPr/>
          </p:nvSpPr>
          <p:spPr bwMode="auto">
            <a:xfrm>
              <a:off x="3320" y="776"/>
              <a:ext cx="1760" cy="176"/>
            </a:xfrm>
            <a:prstGeom prst="rect">
              <a:avLst/>
            </a:prstGeom>
            <a:noFill/>
            <a:ln w="25400">
              <a:solidFill>
                <a:schemeClr val="tx1"/>
              </a:solidFill>
              <a:miter lim="800000"/>
              <a:headEnd/>
              <a:tailEnd/>
            </a:ln>
          </p:spPr>
          <p:txBody>
            <a:bodyPr wrap="none" anchor="ctr"/>
            <a:lstStyle/>
            <a:p>
              <a:endParaRPr lang="en-US"/>
            </a:p>
          </p:txBody>
        </p:sp>
        <p:sp>
          <p:nvSpPr>
            <p:cNvPr id="178195" name="Rectangle 18"/>
            <p:cNvSpPr>
              <a:spLocks noChangeArrowheads="1"/>
            </p:cNvSpPr>
            <p:nvPr/>
          </p:nvSpPr>
          <p:spPr bwMode="auto">
            <a:xfrm>
              <a:off x="3783" y="768"/>
              <a:ext cx="463" cy="212"/>
            </a:xfrm>
            <a:prstGeom prst="rect">
              <a:avLst/>
            </a:prstGeom>
            <a:noFill/>
            <a:ln w="12700">
              <a:noFill/>
              <a:miter lim="800000"/>
              <a:headEnd/>
              <a:tailEnd/>
            </a:ln>
          </p:spPr>
          <p:txBody>
            <a:bodyPr wrap="none" lIns="90488" tIns="44450" rIns="90488" bIns="44450">
              <a:spAutoFit/>
            </a:bodyPr>
            <a:lstStyle/>
            <a:p>
              <a:r>
                <a:rPr lang="en-US" sz="1600" b="1">
                  <a:latin typeface="Times New Roman" pitchFamily="18" charset="0"/>
                </a:rPr>
                <a:t>Byte 2</a:t>
              </a:r>
            </a:p>
          </p:txBody>
        </p:sp>
      </p:grpSp>
    </p:spTree>
    <p:extLst>
      <p:ext uri="{BB962C8B-B14F-4D97-AF65-F5344CB8AC3E}">
        <p14:creationId xmlns:p14="http://schemas.microsoft.com/office/powerpoint/2010/main" val="3137902213"/>
      </p:ext>
    </p:extLst>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p:txBody>
          <a:bodyPr/>
          <a:lstStyle/>
          <a:p>
            <a:pPr eaLnBrk="1" hangingPunct="1"/>
            <a:r>
              <a:rPr lang="en-US" smtClean="0"/>
              <a:t>Memory Interfaces</a:t>
            </a:r>
          </a:p>
        </p:txBody>
      </p:sp>
      <p:sp>
        <p:nvSpPr>
          <p:cNvPr id="60419" name="Rectangle 3"/>
          <p:cNvSpPr>
            <a:spLocks noGrp="1" noChangeArrowheads="1"/>
          </p:cNvSpPr>
          <p:nvPr>
            <p:ph idx="1"/>
          </p:nvPr>
        </p:nvSpPr>
        <p:spPr>
          <a:xfrm>
            <a:off x="2157414" y="1371600"/>
            <a:ext cx="7824787" cy="4953000"/>
          </a:xfrm>
        </p:spPr>
        <p:txBody>
          <a:bodyPr/>
          <a:lstStyle/>
          <a:p>
            <a:pPr eaLnBrk="1" hangingPunct="1">
              <a:lnSpc>
                <a:spcPct val="90000"/>
              </a:lnSpc>
            </a:pPr>
            <a:r>
              <a:rPr lang="en-US" sz="2000"/>
              <a:t>Address i/ps</a:t>
            </a:r>
          </a:p>
          <a:p>
            <a:pPr lvl="1" eaLnBrk="1" hangingPunct="1">
              <a:lnSpc>
                <a:spcPct val="90000"/>
              </a:lnSpc>
            </a:pPr>
            <a:r>
              <a:rPr lang="en-US" sz="1800"/>
              <a:t>Maybe latched with strobe signals</a:t>
            </a:r>
          </a:p>
          <a:p>
            <a:pPr eaLnBrk="1" hangingPunct="1">
              <a:lnSpc>
                <a:spcPct val="90000"/>
              </a:lnSpc>
            </a:pPr>
            <a:r>
              <a:rPr lang="en-US" sz="2000"/>
              <a:t>Write Enable (/WE)</a:t>
            </a:r>
          </a:p>
          <a:p>
            <a:pPr lvl="1" eaLnBrk="1" hangingPunct="1">
              <a:lnSpc>
                <a:spcPct val="90000"/>
              </a:lnSpc>
            </a:pPr>
            <a:r>
              <a:rPr lang="en-US" sz="1800"/>
              <a:t>To choose between read / write</a:t>
            </a:r>
          </a:p>
          <a:p>
            <a:pPr lvl="1" eaLnBrk="1" hangingPunct="1">
              <a:lnSpc>
                <a:spcPct val="90000"/>
              </a:lnSpc>
            </a:pPr>
            <a:r>
              <a:rPr lang="en-US" sz="1800"/>
              <a:t>To control writing of new data to memory</a:t>
            </a:r>
          </a:p>
          <a:p>
            <a:pPr eaLnBrk="1" hangingPunct="1">
              <a:lnSpc>
                <a:spcPct val="90000"/>
              </a:lnSpc>
            </a:pPr>
            <a:r>
              <a:rPr lang="en-US" sz="2000"/>
              <a:t>Chip Select (/CS)</a:t>
            </a:r>
          </a:p>
          <a:p>
            <a:pPr lvl="1" eaLnBrk="1" hangingPunct="1">
              <a:lnSpc>
                <a:spcPct val="90000"/>
              </a:lnSpc>
            </a:pPr>
            <a:r>
              <a:rPr lang="en-US" sz="1800"/>
              <a:t>To choose between memory chips / banks on system</a:t>
            </a:r>
          </a:p>
          <a:p>
            <a:pPr eaLnBrk="1" hangingPunct="1">
              <a:lnSpc>
                <a:spcPct val="90000"/>
              </a:lnSpc>
            </a:pPr>
            <a:r>
              <a:rPr lang="en-US" sz="2000"/>
              <a:t>Output Enable (/OE)</a:t>
            </a:r>
          </a:p>
          <a:p>
            <a:pPr lvl="1" eaLnBrk="1" hangingPunct="1">
              <a:lnSpc>
                <a:spcPct val="90000"/>
              </a:lnSpc>
            </a:pPr>
            <a:r>
              <a:rPr lang="en-US" sz="1800"/>
              <a:t>To control o/p buffer in read circuitry</a:t>
            </a:r>
          </a:p>
          <a:p>
            <a:pPr eaLnBrk="1" hangingPunct="1">
              <a:lnSpc>
                <a:spcPct val="90000"/>
              </a:lnSpc>
            </a:pPr>
            <a:r>
              <a:rPr lang="en-US" sz="2000"/>
              <a:t>Data i/os</a:t>
            </a:r>
          </a:p>
          <a:p>
            <a:pPr lvl="1" eaLnBrk="1" hangingPunct="1">
              <a:lnSpc>
                <a:spcPct val="90000"/>
              </a:lnSpc>
            </a:pPr>
            <a:r>
              <a:rPr lang="en-US" sz="1800"/>
              <a:t>For large memories data i/p and o/p  muxed on same pins,</a:t>
            </a:r>
          </a:p>
          <a:p>
            <a:pPr lvl="2" eaLnBrk="1" hangingPunct="1">
              <a:lnSpc>
                <a:spcPct val="90000"/>
              </a:lnSpc>
            </a:pPr>
            <a:r>
              <a:rPr lang="en-US" sz="1600"/>
              <a:t>selected with /WE</a:t>
            </a:r>
          </a:p>
          <a:p>
            <a:pPr eaLnBrk="1" hangingPunct="1">
              <a:lnSpc>
                <a:spcPct val="90000"/>
              </a:lnSpc>
            </a:pPr>
            <a:r>
              <a:rPr lang="en-US" sz="2000"/>
              <a:t>Refresh signals</a:t>
            </a:r>
          </a:p>
        </p:txBody>
      </p:sp>
      <p:sp>
        <p:nvSpPr>
          <p:cNvPr id="60420" name="Slide Number Placeholder 4"/>
          <p:cNvSpPr>
            <a:spLocks noGrp="1"/>
          </p:cNvSpPr>
          <p:nvPr>
            <p:ph type="sldNum" sz="quarter" idx="10"/>
          </p:nvPr>
        </p:nvSpPr>
        <p:spPr>
          <a:noFill/>
        </p:spPr>
        <p:txBody>
          <a:bodyPr/>
          <a:lstStyle/>
          <a:p>
            <a:fld id="{D7D6240D-D88F-4884-8E05-436EF38801F6}" type="slidenum">
              <a:rPr lang="it-IT" smtClean="0">
                <a:latin typeface="Arial" pitchFamily="34" charset="0"/>
              </a:rPr>
              <a:pPr/>
              <a:t>14</a:t>
            </a:fld>
            <a:endParaRPr lang="it-IT">
              <a:latin typeface="Arial" pitchFamily="34" charset="0"/>
            </a:endParaRPr>
          </a:p>
        </p:txBody>
      </p:sp>
    </p:spTree>
    <p:extLst>
      <p:ext uri="{BB962C8B-B14F-4D97-AF65-F5344CB8AC3E}">
        <p14:creationId xmlns:p14="http://schemas.microsoft.com/office/powerpoint/2010/main" val="1760650678"/>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Slide Number Placeholder 4"/>
          <p:cNvSpPr>
            <a:spLocks noGrp="1"/>
          </p:cNvSpPr>
          <p:nvPr>
            <p:ph type="sldNum" sz="quarter" idx="10"/>
          </p:nvPr>
        </p:nvSpPr>
        <p:spPr>
          <a:xfrm>
            <a:off x="8904288" y="6092825"/>
            <a:ext cx="609600" cy="431800"/>
          </a:xfrm>
          <a:noFill/>
        </p:spPr>
        <p:txBody>
          <a:bodyPr/>
          <a:lstStyle/>
          <a:p>
            <a:fld id="{2F578382-1B2D-47A9-B500-1AC297BBE038}" type="slidenum">
              <a:rPr lang="it-IT" smtClean="0">
                <a:latin typeface="Arial" pitchFamily="34" charset="0"/>
              </a:rPr>
              <a:pPr/>
              <a:t>140</a:t>
            </a:fld>
            <a:endParaRPr lang="it-IT">
              <a:latin typeface="Arial" pitchFamily="34" charset="0"/>
            </a:endParaRPr>
          </a:p>
        </p:txBody>
      </p:sp>
      <p:sp>
        <p:nvSpPr>
          <p:cNvPr id="179203" name="Rectangle 2"/>
          <p:cNvSpPr>
            <a:spLocks noGrp="1" noChangeArrowheads="1"/>
          </p:cNvSpPr>
          <p:nvPr>
            <p:ph type="title"/>
          </p:nvPr>
        </p:nvSpPr>
        <p:spPr>
          <a:xfrm>
            <a:off x="2325688" y="228601"/>
            <a:ext cx="3045642" cy="231345"/>
          </a:xfrm>
          <a:noFill/>
        </p:spPr>
        <p:txBody>
          <a:bodyPr vert="horz" wrap="none" lIns="63500" tIns="25400" rIns="63500" bIns="25400" rtlCol="0" anchor="t">
            <a:spAutoFit/>
          </a:bodyPr>
          <a:lstStyle/>
          <a:p>
            <a:pPr eaLnBrk="1" hangingPunct="1"/>
            <a:r>
              <a:rPr lang="en-US" sz="1300"/>
              <a:t>Another Extreme Example: Fully Associative</a:t>
            </a:r>
          </a:p>
        </p:txBody>
      </p:sp>
      <p:sp>
        <p:nvSpPr>
          <p:cNvPr id="179204" name="Rectangle 3"/>
          <p:cNvSpPr>
            <a:spLocks noGrp="1" noChangeArrowheads="1"/>
          </p:cNvSpPr>
          <p:nvPr>
            <p:ph type="body" idx="1"/>
          </p:nvPr>
        </p:nvSpPr>
        <p:spPr>
          <a:xfrm>
            <a:off x="2019300" y="838201"/>
            <a:ext cx="8496300" cy="1116203"/>
          </a:xfrm>
          <a:noFill/>
        </p:spPr>
        <p:txBody>
          <a:bodyPr vert="horz" lIns="63500" tIns="25400" rIns="63500" bIns="25400" rtlCol="0">
            <a:spAutoFit/>
          </a:bodyPr>
          <a:lstStyle/>
          <a:p>
            <a:pPr marL="203200" indent="-203200"/>
            <a:r>
              <a:rPr lang="en-US" sz="1500" b="1">
                <a:solidFill>
                  <a:schemeClr val="accent2"/>
                </a:solidFill>
              </a:rPr>
              <a:t>Fully Associative Cache, N blocks of 32 bytes each</a:t>
            </a:r>
            <a:endParaRPr lang="en-US" sz="1500" b="1"/>
          </a:p>
          <a:p>
            <a:pPr lvl="1" indent="-190500"/>
            <a:r>
              <a:rPr lang="en-US" sz="1600" b="1"/>
              <a:t>Forget about the Cache Index</a:t>
            </a:r>
          </a:p>
          <a:p>
            <a:pPr lvl="1" indent="-190500"/>
            <a:r>
              <a:rPr lang="en-US" sz="1600" b="1"/>
              <a:t>Compare the Cache Tags of  all cache entries in parallel</a:t>
            </a:r>
          </a:p>
          <a:p>
            <a:pPr lvl="1" indent="-190500"/>
            <a:r>
              <a:rPr lang="en-US" sz="1600" b="1"/>
              <a:t>Example: Block Size = 32 Byte blocks, we need N 27-bit comparators</a:t>
            </a:r>
          </a:p>
        </p:txBody>
      </p:sp>
      <p:grpSp>
        <p:nvGrpSpPr>
          <p:cNvPr id="2" name="Group 4"/>
          <p:cNvGrpSpPr>
            <a:grpSpLocks/>
          </p:cNvGrpSpPr>
          <p:nvPr/>
        </p:nvGrpSpPr>
        <p:grpSpPr bwMode="auto">
          <a:xfrm>
            <a:off x="2438401" y="2743200"/>
            <a:ext cx="8001001" cy="3384550"/>
            <a:chOff x="567" y="1872"/>
            <a:chExt cx="5040" cy="2132"/>
          </a:xfrm>
        </p:grpSpPr>
        <p:sp>
          <p:nvSpPr>
            <p:cNvPr id="179206" name="Rectangle 5"/>
            <p:cNvSpPr>
              <a:spLocks noChangeArrowheads="1"/>
            </p:cNvSpPr>
            <p:nvPr/>
          </p:nvSpPr>
          <p:spPr bwMode="auto">
            <a:xfrm>
              <a:off x="3800" y="2840"/>
              <a:ext cx="1760" cy="1136"/>
            </a:xfrm>
            <a:prstGeom prst="rect">
              <a:avLst/>
            </a:prstGeom>
            <a:noFill/>
            <a:ln w="25400">
              <a:solidFill>
                <a:schemeClr val="tx1"/>
              </a:solidFill>
              <a:miter lim="800000"/>
              <a:headEnd/>
              <a:tailEnd/>
            </a:ln>
          </p:spPr>
          <p:txBody>
            <a:bodyPr wrap="none" anchor="ctr"/>
            <a:lstStyle/>
            <a:p>
              <a:endParaRPr lang="en-US"/>
            </a:p>
          </p:txBody>
        </p:sp>
        <p:sp>
          <p:nvSpPr>
            <p:cNvPr id="179207" name="Line 6"/>
            <p:cNvSpPr>
              <a:spLocks noChangeShapeType="1"/>
            </p:cNvSpPr>
            <p:nvPr/>
          </p:nvSpPr>
          <p:spPr bwMode="auto">
            <a:xfrm>
              <a:off x="3800" y="3024"/>
              <a:ext cx="1760" cy="0"/>
            </a:xfrm>
            <a:prstGeom prst="line">
              <a:avLst/>
            </a:prstGeom>
            <a:noFill/>
            <a:ln w="25400">
              <a:solidFill>
                <a:schemeClr val="tx1"/>
              </a:solidFill>
              <a:round/>
              <a:headEnd/>
              <a:tailEnd/>
            </a:ln>
          </p:spPr>
          <p:txBody>
            <a:bodyPr wrap="none" anchor="ctr"/>
            <a:lstStyle/>
            <a:p>
              <a:endParaRPr lang="en-US"/>
            </a:p>
          </p:txBody>
        </p:sp>
        <p:sp>
          <p:nvSpPr>
            <p:cNvPr id="179208" name="Line 7"/>
            <p:cNvSpPr>
              <a:spLocks noChangeShapeType="1"/>
            </p:cNvSpPr>
            <p:nvPr/>
          </p:nvSpPr>
          <p:spPr bwMode="auto">
            <a:xfrm>
              <a:off x="3800" y="3216"/>
              <a:ext cx="1760" cy="0"/>
            </a:xfrm>
            <a:prstGeom prst="line">
              <a:avLst/>
            </a:prstGeom>
            <a:noFill/>
            <a:ln w="25400">
              <a:solidFill>
                <a:schemeClr val="tx1"/>
              </a:solidFill>
              <a:round/>
              <a:headEnd/>
              <a:tailEnd/>
            </a:ln>
          </p:spPr>
          <p:txBody>
            <a:bodyPr wrap="none" anchor="ctr"/>
            <a:lstStyle/>
            <a:p>
              <a:endParaRPr lang="en-US"/>
            </a:p>
          </p:txBody>
        </p:sp>
        <p:sp>
          <p:nvSpPr>
            <p:cNvPr id="179209" name="Line 8"/>
            <p:cNvSpPr>
              <a:spLocks noChangeShapeType="1"/>
            </p:cNvSpPr>
            <p:nvPr/>
          </p:nvSpPr>
          <p:spPr bwMode="auto">
            <a:xfrm>
              <a:off x="3800" y="3408"/>
              <a:ext cx="1760" cy="0"/>
            </a:xfrm>
            <a:prstGeom prst="line">
              <a:avLst/>
            </a:prstGeom>
            <a:noFill/>
            <a:ln w="25400">
              <a:solidFill>
                <a:schemeClr val="tx1"/>
              </a:solidFill>
              <a:round/>
              <a:headEnd/>
              <a:tailEnd/>
            </a:ln>
          </p:spPr>
          <p:txBody>
            <a:bodyPr wrap="none" anchor="ctr"/>
            <a:lstStyle/>
            <a:p>
              <a:endParaRPr lang="en-US"/>
            </a:p>
          </p:txBody>
        </p:sp>
        <p:sp>
          <p:nvSpPr>
            <p:cNvPr id="179210" name="Line 9"/>
            <p:cNvSpPr>
              <a:spLocks noChangeShapeType="1"/>
            </p:cNvSpPr>
            <p:nvPr/>
          </p:nvSpPr>
          <p:spPr bwMode="auto">
            <a:xfrm>
              <a:off x="3800" y="3600"/>
              <a:ext cx="1760" cy="0"/>
            </a:xfrm>
            <a:prstGeom prst="line">
              <a:avLst/>
            </a:prstGeom>
            <a:noFill/>
            <a:ln w="25400">
              <a:solidFill>
                <a:schemeClr val="tx1"/>
              </a:solidFill>
              <a:round/>
              <a:headEnd/>
              <a:tailEnd/>
            </a:ln>
          </p:spPr>
          <p:txBody>
            <a:bodyPr wrap="none" anchor="ctr"/>
            <a:lstStyle/>
            <a:p>
              <a:endParaRPr lang="en-US"/>
            </a:p>
          </p:txBody>
        </p:sp>
        <p:sp>
          <p:nvSpPr>
            <p:cNvPr id="179211" name="Rectangle 10"/>
            <p:cNvSpPr>
              <a:spLocks noChangeArrowheads="1"/>
            </p:cNvSpPr>
            <p:nvPr/>
          </p:nvSpPr>
          <p:spPr bwMode="auto">
            <a:xfrm>
              <a:off x="4647" y="3639"/>
              <a:ext cx="164" cy="231"/>
            </a:xfrm>
            <a:prstGeom prst="rect">
              <a:avLst/>
            </a:prstGeom>
            <a:noFill/>
            <a:ln w="12700">
              <a:noFill/>
              <a:miter lim="800000"/>
              <a:headEnd/>
              <a:tailEnd/>
            </a:ln>
          </p:spPr>
          <p:txBody>
            <a:bodyPr wrap="none" lIns="90488" tIns="44450" rIns="90488" bIns="44450">
              <a:spAutoFit/>
            </a:bodyPr>
            <a:lstStyle/>
            <a:p>
              <a:r>
                <a:rPr lang="en-US" b="1">
                  <a:latin typeface="Times New Roman" pitchFamily="18" charset="0"/>
                </a:rPr>
                <a:t>:</a:t>
              </a:r>
            </a:p>
          </p:txBody>
        </p:sp>
        <p:sp>
          <p:nvSpPr>
            <p:cNvPr id="179212" name="Rectangle 11"/>
            <p:cNvSpPr>
              <a:spLocks noChangeArrowheads="1"/>
            </p:cNvSpPr>
            <p:nvPr/>
          </p:nvSpPr>
          <p:spPr bwMode="auto">
            <a:xfrm>
              <a:off x="3927" y="2640"/>
              <a:ext cx="790" cy="212"/>
            </a:xfrm>
            <a:prstGeom prst="rect">
              <a:avLst/>
            </a:prstGeom>
            <a:noFill/>
            <a:ln w="12700">
              <a:noFill/>
              <a:miter lim="800000"/>
              <a:headEnd/>
              <a:tailEnd/>
            </a:ln>
          </p:spPr>
          <p:txBody>
            <a:bodyPr wrap="none" lIns="90488" tIns="44450" rIns="90488" bIns="44450">
              <a:spAutoFit/>
            </a:bodyPr>
            <a:lstStyle/>
            <a:p>
              <a:r>
                <a:rPr lang="en-US" sz="1600" b="1">
                  <a:latin typeface="Times New Roman" pitchFamily="18" charset="0"/>
                </a:rPr>
                <a:t> Cache Data</a:t>
              </a:r>
            </a:p>
          </p:txBody>
        </p:sp>
        <p:sp>
          <p:nvSpPr>
            <p:cNvPr id="179213" name="Rectangle 12"/>
            <p:cNvSpPr>
              <a:spLocks noChangeArrowheads="1"/>
            </p:cNvSpPr>
            <p:nvPr/>
          </p:nvSpPr>
          <p:spPr bwMode="auto">
            <a:xfrm>
              <a:off x="5079" y="2832"/>
              <a:ext cx="463" cy="212"/>
            </a:xfrm>
            <a:prstGeom prst="rect">
              <a:avLst/>
            </a:prstGeom>
            <a:noFill/>
            <a:ln w="12700">
              <a:noFill/>
              <a:miter lim="800000"/>
              <a:headEnd/>
              <a:tailEnd/>
            </a:ln>
          </p:spPr>
          <p:txBody>
            <a:bodyPr wrap="none" lIns="90488" tIns="44450" rIns="90488" bIns="44450">
              <a:spAutoFit/>
            </a:bodyPr>
            <a:lstStyle/>
            <a:p>
              <a:r>
                <a:rPr lang="en-US" sz="1600" b="1">
                  <a:latin typeface="Times New Roman" pitchFamily="18" charset="0"/>
                </a:rPr>
                <a:t>Byte 0</a:t>
              </a:r>
            </a:p>
          </p:txBody>
        </p:sp>
        <p:sp>
          <p:nvSpPr>
            <p:cNvPr id="179214" name="Rectangle 13"/>
            <p:cNvSpPr>
              <a:spLocks noChangeArrowheads="1"/>
            </p:cNvSpPr>
            <p:nvPr/>
          </p:nvSpPr>
          <p:spPr bwMode="auto">
            <a:xfrm>
              <a:off x="584" y="2072"/>
              <a:ext cx="4688" cy="176"/>
            </a:xfrm>
            <a:prstGeom prst="rect">
              <a:avLst/>
            </a:prstGeom>
            <a:noFill/>
            <a:ln w="25400">
              <a:solidFill>
                <a:schemeClr val="tx1"/>
              </a:solidFill>
              <a:miter lim="800000"/>
              <a:headEnd/>
              <a:tailEnd/>
            </a:ln>
          </p:spPr>
          <p:txBody>
            <a:bodyPr wrap="none" anchor="ctr"/>
            <a:lstStyle/>
            <a:p>
              <a:endParaRPr lang="en-US"/>
            </a:p>
          </p:txBody>
        </p:sp>
        <p:sp>
          <p:nvSpPr>
            <p:cNvPr id="179215" name="Rectangle 14"/>
            <p:cNvSpPr>
              <a:spLocks noChangeArrowheads="1"/>
            </p:cNvSpPr>
            <p:nvPr/>
          </p:nvSpPr>
          <p:spPr bwMode="auto">
            <a:xfrm>
              <a:off x="5127" y="1872"/>
              <a:ext cx="180" cy="212"/>
            </a:xfrm>
            <a:prstGeom prst="rect">
              <a:avLst/>
            </a:prstGeom>
            <a:noFill/>
            <a:ln w="12700">
              <a:noFill/>
              <a:miter lim="800000"/>
              <a:headEnd/>
              <a:tailEnd/>
            </a:ln>
          </p:spPr>
          <p:txBody>
            <a:bodyPr wrap="none" lIns="90488" tIns="44450" rIns="90488" bIns="44450">
              <a:spAutoFit/>
            </a:bodyPr>
            <a:lstStyle/>
            <a:p>
              <a:r>
                <a:rPr lang="en-US" sz="1600">
                  <a:latin typeface="Times New Roman" pitchFamily="18" charset="0"/>
                </a:rPr>
                <a:t>0</a:t>
              </a:r>
            </a:p>
          </p:txBody>
        </p:sp>
        <p:sp>
          <p:nvSpPr>
            <p:cNvPr id="179216" name="Rectangle 15"/>
            <p:cNvSpPr>
              <a:spLocks noChangeArrowheads="1"/>
            </p:cNvSpPr>
            <p:nvPr/>
          </p:nvSpPr>
          <p:spPr bwMode="auto">
            <a:xfrm>
              <a:off x="4359" y="1872"/>
              <a:ext cx="180" cy="212"/>
            </a:xfrm>
            <a:prstGeom prst="rect">
              <a:avLst/>
            </a:prstGeom>
            <a:noFill/>
            <a:ln w="12700">
              <a:noFill/>
              <a:miter lim="800000"/>
              <a:headEnd/>
              <a:tailEnd/>
            </a:ln>
          </p:spPr>
          <p:txBody>
            <a:bodyPr wrap="none" lIns="90488" tIns="44450" rIns="90488" bIns="44450">
              <a:spAutoFit/>
            </a:bodyPr>
            <a:lstStyle/>
            <a:p>
              <a:r>
                <a:rPr lang="en-US" sz="1600">
                  <a:latin typeface="Times New Roman" pitchFamily="18" charset="0"/>
                </a:rPr>
                <a:t>4</a:t>
              </a:r>
            </a:p>
          </p:txBody>
        </p:sp>
        <p:sp>
          <p:nvSpPr>
            <p:cNvPr id="179217" name="Rectangle 16"/>
            <p:cNvSpPr>
              <a:spLocks noChangeArrowheads="1"/>
            </p:cNvSpPr>
            <p:nvPr/>
          </p:nvSpPr>
          <p:spPr bwMode="auto">
            <a:xfrm>
              <a:off x="567" y="1872"/>
              <a:ext cx="244" cy="212"/>
            </a:xfrm>
            <a:prstGeom prst="rect">
              <a:avLst/>
            </a:prstGeom>
            <a:noFill/>
            <a:ln w="12700">
              <a:noFill/>
              <a:miter lim="800000"/>
              <a:headEnd/>
              <a:tailEnd/>
            </a:ln>
          </p:spPr>
          <p:txBody>
            <a:bodyPr wrap="none" lIns="90488" tIns="44450" rIns="90488" bIns="44450">
              <a:spAutoFit/>
            </a:bodyPr>
            <a:lstStyle/>
            <a:p>
              <a:r>
                <a:rPr lang="en-US" sz="1600">
                  <a:latin typeface="Times New Roman" pitchFamily="18" charset="0"/>
                </a:rPr>
                <a:t>31</a:t>
              </a:r>
            </a:p>
          </p:txBody>
        </p:sp>
        <p:sp>
          <p:nvSpPr>
            <p:cNvPr id="179218" name="Rectangle 17"/>
            <p:cNvSpPr>
              <a:spLocks noChangeArrowheads="1"/>
            </p:cNvSpPr>
            <p:nvPr/>
          </p:nvSpPr>
          <p:spPr bwMode="auto">
            <a:xfrm>
              <a:off x="1688" y="2840"/>
              <a:ext cx="1856" cy="1136"/>
            </a:xfrm>
            <a:prstGeom prst="rect">
              <a:avLst/>
            </a:prstGeom>
            <a:noFill/>
            <a:ln w="25400">
              <a:solidFill>
                <a:schemeClr val="tx1"/>
              </a:solidFill>
              <a:miter lim="800000"/>
              <a:headEnd/>
              <a:tailEnd/>
            </a:ln>
          </p:spPr>
          <p:txBody>
            <a:bodyPr wrap="none" anchor="ctr"/>
            <a:lstStyle/>
            <a:p>
              <a:endParaRPr lang="en-US"/>
            </a:p>
          </p:txBody>
        </p:sp>
        <p:sp>
          <p:nvSpPr>
            <p:cNvPr id="179219" name="Line 18"/>
            <p:cNvSpPr>
              <a:spLocks noChangeShapeType="1"/>
            </p:cNvSpPr>
            <p:nvPr/>
          </p:nvSpPr>
          <p:spPr bwMode="auto">
            <a:xfrm flipH="1">
              <a:off x="1672" y="3024"/>
              <a:ext cx="1888" cy="0"/>
            </a:xfrm>
            <a:prstGeom prst="line">
              <a:avLst/>
            </a:prstGeom>
            <a:noFill/>
            <a:ln w="25400">
              <a:solidFill>
                <a:schemeClr val="tx1"/>
              </a:solidFill>
              <a:round/>
              <a:headEnd/>
              <a:tailEnd/>
            </a:ln>
          </p:spPr>
          <p:txBody>
            <a:bodyPr wrap="none" anchor="ctr"/>
            <a:lstStyle/>
            <a:p>
              <a:endParaRPr lang="en-US"/>
            </a:p>
          </p:txBody>
        </p:sp>
        <p:sp>
          <p:nvSpPr>
            <p:cNvPr id="179220" name="Line 19"/>
            <p:cNvSpPr>
              <a:spLocks noChangeShapeType="1"/>
            </p:cNvSpPr>
            <p:nvPr/>
          </p:nvSpPr>
          <p:spPr bwMode="auto">
            <a:xfrm flipH="1">
              <a:off x="1672" y="3216"/>
              <a:ext cx="1888" cy="0"/>
            </a:xfrm>
            <a:prstGeom prst="line">
              <a:avLst/>
            </a:prstGeom>
            <a:noFill/>
            <a:ln w="25400">
              <a:solidFill>
                <a:schemeClr val="tx1"/>
              </a:solidFill>
              <a:round/>
              <a:headEnd/>
              <a:tailEnd/>
            </a:ln>
          </p:spPr>
          <p:txBody>
            <a:bodyPr wrap="none" anchor="ctr"/>
            <a:lstStyle/>
            <a:p>
              <a:endParaRPr lang="en-US"/>
            </a:p>
          </p:txBody>
        </p:sp>
        <p:sp>
          <p:nvSpPr>
            <p:cNvPr id="179221" name="Line 20"/>
            <p:cNvSpPr>
              <a:spLocks noChangeShapeType="1"/>
            </p:cNvSpPr>
            <p:nvPr/>
          </p:nvSpPr>
          <p:spPr bwMode="auto">
            <a:xfrm flipH="1">
              <a:off x="1672" y="3408"/>
              <a:ext cx="1888" cy="0"/>
            </a:xfrm>
            <a:prstGeom prst="line">
              <a:avLst/>
            </a:prstGeom>
            <a:noFill/>
            <a:ln w="25400">
              <a:solidFill>
                <a:schemeClr val="tx1"/>
              </a:solidFill>
              <a:round/>
              <a:headEnd/>
              <a:tailEnd/>
            </a:ln>
          </p:spPr>
          <p:txBody>
            <a:bodyPr wrap="none" anchor="ctr"/>
            <a:lstStyle/>
            <a:p>
              <a:endParaRPr lang="en-US"/>
            </a:p>
          </p:txBody>
        </p:sp>
        <p:sp>
          <p:nvSpPr>
            <p:cNvPr id="179222" name="Line 21"/>
            <p:cNvSpPr>
              <a:spLocks noChangeShapeType="1"/>
            </p:cNvSpPr>
            <p:nvPr/>
          </p:nvSpPr>
          <p:spPr bwMode="auto">
            <a:xfrm flipH="1">
              <a:off x="1672" y="3600"/>
              <a:ext cx="1888" cy="0"/>
            </a:xfrm>
            <a:prstGeom prst="line">
              <a:avLst/>
            </a:prstGeom>
            <a:noFill/>
            <a:ln w="25400">
              <a:solidFill>
                <a:schemeClr val="tx1"/>
              </a:solidFill>
              <a:round/>
              <a:headEnd/>
              <a:tailEnd/>
            </a:ln>
          </p:spPr>
          <p:txBody>
            <a:bodyPr wrap="none" anchor="ctr"/>
            <a:lstStyle/>
            <a:p>
              <a:endParaRPr lang="en-US"/>
            </a:p>
          </p:txBody>
        </p:sp>
        <p:sp>
          <p:nvSpPr>
            <p:cNvPr id="179223" name="Rectangle 22"/>
            <p:cNvSpPr>
              <a:spLocks noChangeArrowheads="1"/>
            </p:cNvSpPr>
            <p:nvPr/>
          </p:nvSpPr>
          <p:spPr bwMode="auto">
            <a:xfrm>
              <a:off x="2439" y="3639"/>
              <a:ext cx="164" cy="231"/>
            </a:xfrm>
            <a:prstGeom prst="rect">
              <a:avLst/>
            </a:prstGeom>
            <a:noFill/>
            <a:ln w="12700">
              <a:noFill/>
              <a:miter lim="800000"/>
              <a:headEnd/>
              <a:tailEnd/>
            </a:ln>
          </p:spPr>
          <p:txBody>
            <a:bodyPr wrap="none" lIns="90488" tIns="44450" rIns="90488" bIns="44450">
              <a:spAutoFit/>
            </a:bodyPr>
            <a:lstStyle/>
            <a:p>
              <a:r>
                <a:rPr lang="en-US" b="1">
                  <a:latin typeface="Times New Roman" pitchFamily="18" charset="0"/>
                </a:rPr>
                <a:t>:</a:t>
              </a:r>
            </a:p>
          </p:txBody>
        </p:sp>
        <p:sp>
          <p:nvSpPr>
            <p:cNvPr id="179224" name="Rectangle 23"/>
            <p:cNvSpPr>
              <a:spLocks noChangeArrowheads="1"/>
            </p:cNvSpPr>
            <p:nvPr/>
          </p:nvSpPr>
          <p:spPr bwMode="auto">
            <a:xfrm>
              <a:off x="2151" y="2064"/>
              <a:ext cx="1445" cy="210"/>
            </a:xfrm>
            <a:prstGeom prst="rect">
              <a:avLst/>
            </a:prstGeom>
            <a:noFill/>
            <a:ln w="12700">
              <a:noFill/>
              <a:miter lim="800000"/>
              <a:headEnd/>
              <a:tailEnd/>
            </a:ln>
          </p:spPr>
          <p:txBody>
            <a:bodyPr wrap="none" lIns="90488" tIns="44450" rIns="90488" bIns="44450">
              <a:spAutoFit/>
            </a:bodyPr>
            <a:lstStyle/>
            <a:p>
              <a:r>
                <a:rPr lang="en-US" sz="1600" b="1">
                  <a:latin typeface="Times New Roman" pitchFamily="18" charset="0"/>
                </a:rPr>
                <a:t>Cache Tag (27 bits long)</a:t>
              </a:r>
            </a:p>
          </p:txBody>
        </p:sp>
        <p:sp>
          <p:nvSpPr>
            <p:cNvPr id="179225" name="Rectangle 24"/>
            <p:cNvSpPr>
              <a:spLocks noChangeArrowheads="1"/>
            </p:cNvSpPr>
            <p:nvPr/>
          </p:nvSpPr>
          <p:spPr bwMode="auto">
            <a:xfrm>
              <a:off x="3608" y="2840"/>
              <a:ext cx="128" cy="1136"/>
            </a:xfrm>
            <a:prstGeom prst="rect">
              <a:avLst/>
            </a:prstGeom>
            <a:noFill/>
            <a:ln w="25400">
              <a:solidFill>
                <a:schemeClr val="tx1"/>
              </a:solidFill>
              <a:miter lim="800000"/>
              <a:headEnd/>
              <a:tailEnd/>
            </a:ln>
          </p:spPr>
          <p:txBody>
            <a:bodyPr wrap="none" anchor="ctr"/>
            <a:lstStyle/>
            <a:p>
              <a:endParaRPr lang="en-US"/>
            </a:p>
          </p:txBody>
        </p:sp>
        <p:sp>
          <p:nvSpPr>
            <p:cNvPr id="179226" name="Rectangle 25"/>
            <p:cNvSpPr>
              <a:spLocks noChangeArrowheads="1"/>
            </p:cNvSpPr>
            <p:nvPr/>
          </p:nvSpPr>
          <p:spPr bwMode="auto">
            <a:xfrm>
              <a:off x="3351" y="2640"/>
              <a:ext cx="609" cy="210"/>
            </a:xfrm>
            <a:prstGeom prst="rect">
              <a:avLst/>
            </a:prstGeom>
            <a:noFill/>
            <a:ln w="12700">
              <a:noFill/>
              <a:miter lim="800000"/>
              <a:headEnd/>
              <a:tailEnd/>
            </a:ln>
          </p:spPr>
          <p:txBody>
            <a:bodyPr wrap="none" lIns="90488" tIns="44450" rIns="90488" bIns="44450">
              <a:spAutoFit/>
            </a:bodyPr>
            <a:lstStyle/>
            <a:p>
              <a:r>
                <a:rPr lang="en-US" sz="1600" b="1">
                  <a:latin typeface="Times New Roman" pitchFamily="18" charset="0"/>
                </a:rPr>
                <a:t>Valid Bit</a:t>
              </a:r>
            </a:p>
          </p:txBody>
        </p:sp>
        <p:sp>
          <p:nvSpPr>
            <p:cNvPr id="179227" name="Line 26"/>
            <p:cNvSpPr>
              <a:spLocks noChangeShapeType="1"/>
            </p:cNvSpPr>
            <p:nvPr/>
          </p:nvSpPr>
          <p:spPr bwMode="auto">
            <a:xfrm flipH="1">
              <a:off x="3592" y="3024"/>
              <a:ext cx="160" cy="0"/>
            </a:xfrm>
            <a:prstGeom prst="line">
              <a:avLst/>
            </a:prstGeom>
            <a:noFill/>
            <a:ln w="25400">
              <a:solidFill>
                <a:schemeClr val="tx1"/>
              </a:solidFill>
              <a:round/>
              <a:headEnd/>
              <a:tailEnd/>
            </a:ln>
          </p:spPr>
          <p:txBody>
            <a:bodyPr wrap="none" anchor="ctr"/>
            <a:lstStyle/>
            <a:p>
              <a:endParaRPr lang="en-US"/>
            </a:p>
          </p:txBody>
        </p:sp>
        <p:sp>
          <p:nvSpPr>
            <p:cNvPr id="179228" name="Line 27"/>
            <p:cNvSpPr>
              <a:spLocks noChangeShapeType="1"/>
            </p:cNvSpPr>
            <p:nvPr/>
          </p:nvSpPr>
          <p:spPr bwMode="auto">
            <a:xfrm flipH="1">
              <a:off x="3592" y="3216"/>
              <a:ext cx="160" cy="0"/>
            </a:xfrm>
            <a:prstGeom prst="line">
              <a:avLst/>
            </a:prstGeom>
            <a:noFill/>
            <a:ln w="25400">
              <a:solidFill>
                <a:schemeClr val="tx1"/>
              </a:solidFill>
              <a:round/>
              <a:headEnd/>
              <a:tailEnd/>
            </a:ln>
          </p:spPr>
          <p:txBody>
            <a:bodyPr wrap="none" anchor="ctr"/>
            <a:lstStyle/>
            <a:p>
              <a:endParaRPr lang="en-US"/>
            </a:p>
          </p:txBody>
        </p:sp>
        <p:sp>
          <p:nvSpPr>
            <p:cNvPr id="179229" name="Line 28"/>
            <p:cNvSpPr>
              <a:spLocks noChangeShapeType="1"/>
            </p:cNvSpPr>
            <p:nvPr/>
          </p:nvSpPr>
          <p:spPr bwMode="auto">
            <a:xfrm flipH="1">
              <a:off x="3592" y="3408"/>
              <a:ext cx="160" cy="0"/>
            </a:xfrm>
            <a:prstGeom prst="line">
              <a:avLst/>
            </a:prstGeom>
            <a:noFill/>
            <a:ln w="25400">
              <a:solidFill>
                <a:schemeClr val="tx1"/>
              </a:solidFill>
              <a:round/>
              <a:headEnd/>
              <a:tailEnd/>
            </a:ln>
          </p:spPr>
          <p:txBody>
            <a:bodyPr wrap="none" anchor="ctr"/>
            <a:lstStyle/>
            <a:p>
              <a:endParaRPr lang="en-US"/>
            </a:p>
          </p:txBody>
        </p:sp>
        <p:sp>
          <p:nvSpPr>
            <p:cNvPr id="179230" name="Line 29"/>
            <p:cNvSpPr>
              <a:spLocks noChangeShapeType="1"/>
            </p:cNvSpPr>
            <p:nvPr/>
          </p:nvSpPr>
          <p:spPr bwMode="auto">
            <a:xfrm flipH="1">
              <a:off x="3592" y="3600"/>
              <a:ext cx="160" cy="0"/>
            </a:xfrm>
            <a:prstGeom prst="line">
              <a:avLst/>
            </a:prstGeom>
            <a:noFill/>
            <a:ln w="25400">
              <a:solidFill>
                <a:schemeClr val="tx1"/>
              </a:solidFill>
              <a:round/>
              <a:headEnd/>
              <a:tailEnd/>
            </a:ln>
          </p:spPr>
          <p:txBody>
            <a:bodyPr wrap="none" anchor="ctr"/>
            <a:lstStyle/>
            <a:p>
              <a:endParaRPr lang="en-US"/>
            </a:p>
          </p:txBody>
        </p:sp>
        <p:sp>
          <p:nvSpPr>
            <p:cNvPr id="179231" name="Rectangle 30"/>
            <p:cNvSpPr>
              <a:spLocks noChangeArrowheads="1"/>
            </p:cNvSpPr>
            <p:nvPr/>
          </p:nvSpPr>
          <p:spPr bwMode="auto">
            <a:xfrm>
              <a:off x="3591" y="3639"/>
              <a:ext cx="164" cy="231"/>
            </a:xfrm>
            <a:prstGeom prst="rect">
              <a:avLst/>
            </a:prstGeom>
            <a:noFill/>
            <a:ln w="12700">
              <a:noFill/>
              <a:miter lim="800000"/>
              <a:headEnd/>
              <a:tailEnd/>
            </a:ln>
          </p:spPr>
          <p:txBody>
            <a:bodyPr wrap="none" lIns="90488" tIns="44450" rIns="90488" bIns="44450">
              <a:spAutoFit/>
            </a:bodyPr>
            <a:lstStyle/>
            <a:p>
              <a:r>
                <a:rPr lang="en-US" b="1">
                  <a:latin typeface="Times New Roman" pitchFamily="18" charset="0"/>
                </a:rPr>
                <a:t>:</a:t>
              </a:r>
            </a:p>
          </p:txBody>
        </p:sp>
        <p:sp>
          <p:nvSpPr>
            <p:cNvPr id="179232" name="Line 31"/>
            <p:cNvSpPr>
              <a:spLocks noChangeShapeType="1"/>
            </p:cNvSpPr>
            <p:nvPr/>
          </p:nvSpPr>
          <p:spPr bwMode="auto">
            <a:xfrm>
              <a:off x="5088" y="2840"/>
              <a:ext cx="0" cy="176"/>
            </a:xfrm>
            <a:prstGeom prst="line">
              <a:avLst/>
            </a:prstGeom>
            <a:noFill/>
            <a:ln w="25400">
              <a:solidFill>
                <a:schemeClr val="tx1"/>
              </a:solidFill>
              <a:round/>
              <a:headEnd/>
              <a:tailEnd/>
            </a:ln>
          </p:spPr>
          <p:txBody>
            <a:bodyPr wrap="none" anchor="ctr"/>
            <a:lstStyle/>
            <a:p>
              <a:endParaRPr lang="en-US"/>
            </a:p>
          </p:txBody>
        </p:sp>
        <p:sp>
          <p:nvSpPr>
            <p:cNvPr id="179233" name="Rectangle 32"/>
            <p:cNvSpPr>
              <a:spLocks noChangeArrowheads="1"/>
            </p:cNvSpPr>
            <p:nvPr/>
          </p:nvSpPr>
          <p:spPr bwMode="auto">
            <a:xfrm>
              <a:off x="4599" y="2832"/>
              <a:ext cx="463" cy="212"/>
            </a:xfrm>
            <a:prstGeom prst="rect">
              <a:avLst/>
            </a:prstGeom>
            <a:noFill/>
            <a:ln w="12700">
              <a:noFill/>
              <a:miter lim="800000"/>
              <a:headEnd/>
              <a:tailEnd/>
            </a:ln>
          </p:spPr>
          <p:txBody>
            <a:bodyPr wrap="none" lIns="90488" tIns="44450" rIns="90488" bIns="44450">
              <a:spAutoFit/>
            </a:bodyPr>
            <a:lstStyle/>
            <a:p>
              <a:r>
                <a:rPr lang="en-US" sz="1600" b="1">
                  <a:latin typeface="Times New Roman" pitchFamily="18" charset="0"/>
                </a:rPr>
                <a:t>Byte 1</a:t>
              </a:r>
            </a:p>
          </p:txBody>
        </p:sp>
        <p:sp>
          <p:nvSpPr>
            <p:cNvPr id="179234" name="Line 33"/>
            <p:cNvSpPr>
              <a:spLocks noChangeShapeType="1"/>
            </p:cNvSpPr>
            <p:nvPr/>
          </p:nvSpPr>
          <p:spPr bwMode="auto">
            <a:xfrm>
              <a:off x="4608" y="2840"/>
              <a:ext cx="0" cy="176"/>
            </a:xfrm>
            <a:prstGeom prst="line">
              <a:avLst/>
            </a:prstGeom>
            <a:noFill/>
            <a:ln w="25400">
              <a:solidFill>
                <a:schemeClr val="tx1"/>
              </a:solidFill>
              <a:round/>
              <a:headEnd/>
              <a:tailEnd/>
            </a:ln>
          </p:spPr>
          <p:txBody>
            <a:bodyPr wrap="none" anchor="ctr"/>
            <a:lstStyle/>
            <a:p>
              <a:endParaRPr lang="en-US"/>
            </a:p>
          </p:txBody>
        </p:sp>
        <p:sp>
          <p:nvSpPr>
            <p:cNvPr id="179235" name="Rectangle 34"/>
            <p:cNvSpPr>
              <a:spLocks noChangeArrowheads="1"/>
            </p:cNvSpPr>
            <p:nvPr/>
          </p:nvSpPr>
          <p:spPr bwMode="auto">
            <a:xfrm>
              <a:off x="3783" y="2832"/>
              <a:ext cx="528" cy="212"/>
            </a:xfrm>
            <a:prstGeom prst="rect">
              <a:avLst/>
            </a:prstGeom>
            <a:noFill/>
            <a:ln w="12700">
              <a:noFill/>
              <a:miter lim="800000"/>
              <a:headEnd/>
              <a:tailEnd/>
            </a:ln>
          </p:spPr>
          <p:txBody>
            <a:bodyPr wrap="none" lIns="90488" tIns="44450" rIns="90488" bIns="44450">
              <a:spAutoFit/>
            </a:bodyPr>
            <a:lstStyle/>
            <a:p>
              <a:r>
                <a:rPr lang="en-US" sz="1600" b="1">
                  <a:latin typeface="Times New Roman" pitchFamily="18" charset="0"/>
                </a:rPr>
                <a:t>Byte 31</a:t>
              </a:r>
            </a:p>
          </p:txBody>
        </p:sp>
        <p:sp>
          <p:nvSpPr>
            <p:cNvPr id="179236" name="Line 35"/>
            <p:cNvSpPr>
              <a:spLocks noChangeShapeType="1"/>
            </p:cNvSpPr>
            <p:nvPr/>
          </p:nvSpPr>
          <p:spPr bwMode="auto">
            <a:xfrm>
              <a:off x="4272" y="2840"/>
              <a:ext cx="0" cy="176"/>
            </a:xfrm>
            <a:prstGeom prst="line">
              <a:avLst/>
            </a:prstGeom>
            <a:noFill/>
            <a:ln w="25400">
              <a:solidFill>
                <a:schemeClr val="tx1"/>
              </a:solidFill>
              <a:round/>
              <a:headEnd/>
              <a:tailEnd/>
            </a:ln>
          </p:spPr>
          <p:txBody>
            <a:bodyPr wrap="none" anchor="ctr"/>
            <a:lstStyle/>
            <a:p>
              <a:endParaRPr lang="en-US"/>
            </a:p>
          </p:txBody>
        </p:sp>
        <p:sp>
          <p:nvSpPr>
            <p:cNvPr id="179237" name="Rectangle 36"/>
            <p:cNvSpPr>
              <a:spLocks noChangeArrowheads="1"/>
            </p:cNvSpPr>
            <p:nvPr/>
          </p:nvSpPr>
          <p:spPr bwMode="auto">
            <a:xfrm rot="16200000">
              <a:off x="4365" y="2801"/>
              <a:ext cx="164" cy="231"/>
            </a:xfrm>
            <a:prstGeom prst="rect">
              <a:avLst/>
            </a:prstGeom>
            <a:noFill/>
            <a:ln w="12700">
              <a:noFill/>
              <a:miter lim="800000"/>
              <a:headEnd/>
              <a:tailEnd/>
            </a:ln>
          </p:spPr>
          <p:txBody>
            <a:bodyPr wrap="none" lIns="90488" tIns="44450" rIns="90488" bIns="44450">
              <a:spAutoFit/>
            </a:bodyPr>
            <a:lstStyle/>
            <a:p>
              <a:r>
                <a:rPr lang="en-US" b="1">
                  <a:latin typeface="Times New Roman" pitchFamily="18" charset="0"/>
                </a:rPr>
                <a:t>:</a:t>
              </a:r>
            </a:p>
          </p:txBody>
        </p:sp>
        <p:sp>
          <p:nvSpPr>
            <p:cNvPr id="179238" name="Rectangle 37"/>
            <p:cNvSpPr>
              <a:spLocks noChangeArrowheads="1"/>
            </p:cNvSpPr>
            <p:nvPr/>
          </p:nvSpPr>
          <p:spPr bwMode="auto">
            <a:xfrm>
              <a:off x="5079" y="3024"/>
              <a:ext cx="528" cy="212"/>
            </a:xfrm>
            <a:prstGeom prst="rect">
              <a:avLst/>
            </a:prstGeom>
            <a:noFill/>
            <a:ln w="12700">
              <a:noFill/>
              <a:miter lim="800000"/>
              <a:headEnd/>
              <a:tailEnd/>
            </a:ln>
          </p:spPr>
          <p:txBody>
            <a:bodyPr wrap="none" lIns="90488" tIns="44450" rIns="90488" bIns="44450">
              <a:spAutoFit/>
            </a:bodyPr>
            <a:lstStyle/>
            <a:p>
              <a:r>
                <a:rPr lang="en-US" sz="1600" b="1">
                  <a:latin typeface="Times New Roman" pitchFamily="18" charset="0"/>
                </a:rPr>
                <a:t>Byte 32</a:t>
              </a:r>
            </a:p>
          </p:txBody>
        </p:sp>
        <p:sp>
          <p:nvSpPr>
            <p:cNvPr id="179239" name="Line 38"/>
            <p:cNvSpPr>
              <a:spLocks noChangeShapeType="1"/>
            </p:cNvSpPr>
            <p:nvPr/>
          </p:nvSpPr>
          <p:spPr bwMode="auto">
            <a:xfrm>
              <a:off x="5088" y="3032"/>
              <a:ext cx="0" cy="176"/>
            </a:xfrm>
            <a:prstGeom prst="line">
              <a:avLst/>
            </a:prstGeom>
            <a:noFill/>
            <a:ln w="25400">
              <a:solidFill>
                <a:schemeClr val="tx1"/>
              </a:solidFill>
              <a:round/>
              <a:headEnd/>
              <a:tailEnd/>
            </a:ln>
          </p:spPr>
          <p:txBody>
            <a:bodyPr wrap="none" anchor="ctr"/>
            <a:lstStyle/>
            <a:p>
              <a:endParaRPr lang="en-US"/>
            </a:p>
          </p:txBody>
        </p:sp>
        <p:sp>
          <p:nvSpPr>
            <p:cNvPr id="179240" name="Rectangle 39"/>
            <p:cNvSpPr>
              <a:spLocks noChangeArrowheads="1"/>
            </p:cNvSpPr>
            <p:nvPr/>
          </p:nvSpPr>
          <p:spPr bwMode="auto">
            <a:xfrm>
              <a:off x="4599" y="3024"/>
              <a:ext cx="528" cy="212"/>
            </a:xfrm>
            <a:prstGeom prst="rect">
              <a:avLst/>
            </a:prstGeom>
            <a:noFill/>
            <a:ln w="12700">
              <a:noFill/>
              <a:miter lim="800000"/>
              <a:headEnd/>
              <a:tailEnd/>
            </a:ln>
          </p:spPr>
          <p:txBody>
            <a:bodyPr wrap="none" lIns="90488" tIns="44450" rIns="90488" bIns="44450">
              <a:spAutoFit/>
            </a:bodyPr>
            <a:lstStyle/>
            <a:p>
              <a:r>
                <a:rPr lang="en-US" sz="1600" b="1">
                  <a:latin typeface="Times New Roman" pitchFamily="18" charset="0"/>
                </a:rPr>
                <a:t>Byte 33</a:t>
              </a:r>
            </a:p>
          </p:txBody>
        </p:sp>
        <p:sp>
          <p:nvSpPr>
            <p:cNvPr id="179241" name="Line 40"/>
            <p:cNvSpPr>
              <a:spLocks noChangeShapeType="1"/>
            </p:cNvSpPr>
            <p:nvPr/>
          </p:nvSpPr>
          <p:spPr bwMode="auto">
            <a:xfrm>
              <a:off x="4608" y="3032"/>
              <a:ext cx="0" cy="176"/>
            </a:xfrm>
            <a:prstGeom prst="line">
              <a:avLst/>
            </a:prstGeom>
            <a:noFill/>
            <a:ln w="25400">
              <a:solidFill>
                <a:schemeClr val="tx1"/>
              </a:solidFill>
              <a:round/>
              <a:headEnd/>
              <a:tailEnd/>
            </a:ln>
          </p:spPr>
          <p:txBody>
            <a:bodyPr wrap="none" anchor="ctr"/>
            <a:lstStyle/>
            <a:p>
              <a:endParaRPr lang="en-US"/>
            </a:p>
          </p:txBody>
        </p:sp>
        <p:sp>
          <p:nvSpPr>
            <p:cNvPr id="179242" name="Rectangle 41"/>
            <p:cNvSpPr>
              <a:spLocks noChangeArrowheads="1"/>
            </p:cNvSpPr>
            <p:nvPr/>
          </p:nvSpPr>
          <p:spPr bwMode="auto">
            <a:xfrm>
              <a:off x="3783" y="3024"/>
              <a:ext cx="528" cy="212"/>
            </a:xfrm>
            <a:prstGeom prst="rect">
              <a:avLst/>
            </a:prstGeom>
            <a:noFill/>
            <a:ln w="12700">
              <a:noFill/>
              <a:miter lim="800000"/>
              <a:headEnd/>
              <a:tailEnd/>
            </a:ln>
          </p:spPr>
          <p:txBody>
            <a:bodyPr wrap="none" lIns="90488" tIns="44450" rIns="90488" bIns="44450">
              <a:spAutoFit/>
            </a:bodyPr>
            <a:lstStyle/>
            <a:p>
              <a:r>
                <a:rPr lang="en-US" sz="1600" b="1">
                  <a:latin typeface="Times New Roman" pitchFamily="18" charset="0"/>
                </a:rPr>
                <a:t>Byte 63</a:t>
              </a:r>
            </a:p>
          </p:txBody>
        </p:sp>
        <p:sp>
          <p:nvSpPr>
            <p:cNvPr id="179243" name="Line 42"/>
            <p:cNvSpPr>
              <a:spLocks noChangeShapeType="1"/>
            </p:cNvSpPr>
            <p:nvPr/>
          </p:nvSpPr>
          <p:spPr bwMode="auto">
            <a:xfrm>
              <a:off x="4272" y="3032"/>
              <a:ext cx="0" cy="176"/>
            </a:xfrm>
            <a:prstGeom prst="line">
              <a:avLst/>
            </a:prstGeom>
            <a:noFill/>
            <a:ln w="25400">
              <a:solidFill>
                <a:schemeClr val="tx1"/>
              </a:solidFill>
              <a:round/>
              <a:headEnd/>
              <a:tailEnd/>
            </a:ln>
          </p:spPr>
          <p:txBody>
            <a:bodyPr wrap="none" anchor="ctr"/>
            <a:lstStyle/>
            <a:p>
              <a:endParaRPr lang="en-US"/>
            </a:p>
          </p:txBody>
        </p:sp>
        <p:sp>
          <p:nvSpPr>
            <p:cNvPr id="179244" name="Rectangle 43"/>
            <p:cNvSpPr>
              <a:spLocks noChangeArrowheads="1"/>
            </p:cNvSpPr>
            <p:nvPr/>
          </p:nvSpPr>
          <p:spPr bwMode="auto">
            <a:xfrm rot="16200000">
              <a:off x="4365" y="2993"/>
              <a:ext cx="164" cy="231"/>
            </a:xfrm>
            <a:prstGeom prst="rect">
              <a:avLst/>
            </a:prstGeom>
            <a:noFill/>
            <a:ln w="12700">
              <a:noFill/>
              <a:miter lim="800000"/>
              <a:headEnd/>
              <a:tailEnd/>
            </a:ln>
          </p:spPr>
          <p:txBody>
            <a:bodyPr wrap="none" lIns="90488" tIns="44450" rIns="90488" bIns="44450">
              <a:spAutoFit/>
            </a:bodyPr>
            <a:lstStyle/>
            <a:p>
              <a:r>
                <a:rPr lang="en-US" b="1">
                  <a:latin typeface="Times New Roman" pitchFamily="18" charset="0"/>
                </a:rPr>
                <a:t>:</a:t>
              </a:r>
            </a:p>
          </p:txBody>
        </p:sp>
        <p:sp>
          <p:nvSpPr>
            <p:cNvPr id="179245" name="Rectangle 44"/>
            <p:cNvSpPr>
              <a:spLocks noChangeArrowheads="1"/>
            </p:cNvSpPr>
            <p:nvPr/>
          </p:nvSpPr>
          <p:spPr bwMode="auto">
            <a:xfrm>
              <a:off x="1671" y="2640"/>
              <a:ext cx="732" cy="210"/>
            </a:xfrm>
            <a:prstGeom prst="rect">
              <a:avLst/>
            </a:prstGeom>
            <a:noFill/>
            <a:ln w="12700">
              <a:noFill/>
              <a:miter lim="800000"/>
              <a:headEnd/>
              <a:tailEnd/>
            </a:ln>
          </p:spPr>
          <p:txBody>
            <a:bodyPr wrap="none" lIns="90488" tIns="44450" rIns="90488" bIns="44450">
              <a:spAutoFit/>
            </a:bodyPr>
            <a:lstStyle/>
            <a:p>
              <a:r>
                <a:rPr lang="en-US" sz="1600" b="1">
                  <a:latin typeface="Times New Roman" pitchFamily="18" charset="0"/>
                </a:rPr>
                <a:t> Cache Tag</a:t>
              </a:r>
            </a:p>
          </p:txBody>
        </p:sp>
        <p:sp>
          <p:nvSpPr>
            <p:cNvPr id="179246" name="Line 45"/>
            <p:cNvSpPr>
              <a:spLocks noChangeShapeType="1"/>
            </p:cNvSpPr>
            <p:nvPr/>
          </p:nvSpPr>
          <p:spPr bwMode="auto">
            <a:xfrm>
              <a:off x="4368" y="2072"/>
              <a:ext cx="0" cy="176"/>
            </a:xfrm>
            <a:prstGeom prst="line">
              <a:avLst/>
            </a:prstGeom>
            <a:noFill/>
            <a:ln w="25400">
              <a:solidFill>
                <a:schemeClr val="tx1"/>
              </a:solidFill>
              <a:round/>
              <a:headEnd/>
              <a:tailEnd/>
            </a:ln>
          </p:spPr>
          <p:txBody>
            <a:bodyPr wrap="none" anchor="ctr"/>
            <a:lstStyle/>
            <a:p>
              <a:endParaRPr lang="en-US"/>
            </a:p>
          </p:txBody>
        </p:sp>
        <p:sp>
          <p:nvSpPr>
            <p:cNvPr id="179247" name="Rectangle 46"/>
            <p:cNvSpPr>
              <a:spLocks noChangeArrowheads="1"/>
            </p:cNvSpPr>
            <p:nvPr/>
          </p:nvSpPr>
          <p:spPr bwMode="auto">
            <a:xfrm>
              <a:off x="4407" y="2064"/>
              <a:ext cx="723" cy="212"/>
            </a:xfrm>
            <a:prstGeom prst="rect">
              <a:avLst/>
            </a:prstGeom>
            <a:noFill/>
            <a:ln w="12700">
              <a:noFill/>
              <a:miter lim="800000"/>
              <a:headEnd/>
              <a:tailEnd/>
            </a:ln>
          </p:spPr>
          <p:txBody>
            <a:bodyPr wrap="none" lIns="90488" tIns="44450" rIns="90488" bIns="44450">
              <a:spAutoFit/>
            </a:bodyPr>
            <a:lstStyle/>
            <a:p>
              <a:r>
                <a:rPr lang="en-US" sz="1600" b="1">
                  <a:latin typeface="Times New Roman" pitchFamily="18" charset="0"/>
                </a:rPr>
                <a:t>Byte Select</a:t>
              </a:r>
            </a:p>
          </p:txBody>
        </p:sp>
        <p:sp>
          <p:nvSpPr>
            <p:cNvPr id="179248" name="Rectangle 47"/>
            <p:cNvSpPr>
              <a:spLocks noChangeArrowheads="1"/>
            </p:cNvSpPr>
            <p:nvPr/>
          </p:nvSpPr>
          <p:spPr bwMode="auto">
            <a:xfrm>
              <a:off x="4503" y="2256"/>
              <a:ext cx="600" cy="212"/>
            </a:xfrm>
            <a:prstGeom prst="rect">
              <a:avLst/>
            </a:prstGeom>
            <a:noFill/>
            <a:ln w="12700">
              <a:noFill/>
              <a:miter lim="800000"/>
              <a:headEnd/>
              <a:tailEnd/>
            </a:ln>
          </p:spPr>
          <p:txBody>
            <a:bodyPr wrap="none" lIns="90488" tIns="44450" rIns="90488" bIns="44450">
              <a:spAutoFit/>
            </a:bodyPr>
            <a:lstStyle/>
            <a:p>
              <a:r>
                <a:rPr lang="en-US" sz="1600" b="1">
                  <a:latin typeface="Times New Roman" pitchFamily="18" charset="0"/>
                </a:rPr>
                <a:t>Ex: 0x01</a:t>
              </a:r>
            </a:p>
          </p:txBody>
        </p:sp>
        <p:sp>
          <p:nvSpPr>
            <p:cNvPr id="179249" name="Oval 48"/>
            <p:cNvSpPr>
              <a:spLocks noChangeArrowheads="1"/>
            </p:cNvSpPr>
            <p:nvPr/>
          </p:nvSpPr>
          <p:spPr bwMode="auto">
            <a:xfrm>
              <a:off x="1256" y="2840"/>
              <a:ext cx="176" cy="176"/>
            </a:xfrm>
            <a:prstGeom prst="ellipse">
              <a:avLst/>
            </a:prstGeom>
            <a:noFill/>
            <a:ln w="25400">
              <a:solidFill>
                <a:schemeClr val="tx1"/>
              </a:solidFill>
              <a:round/>
              <a:headEnd/>
              <a:tailEnd/>
            </a:ln>
          </p:spPr>
          <p:txBody>
            <a:bodyPr wrap="none" anchor="ctr"/>
            <a:lstStyle/>
            <a:p>
              <a:endParaRPr lang="en-US"/>
            </a:p>
          </p:txBody>
        </p:sp>
        <p:sp>
          <p:nvSpPr>
            <p:cNvPr id="179250" name="Rectangle 49"/>
            <p:cNvSpPr>
              <a:spLocks noChangeArrowheads="1"/>
            </p:cNvSpPr>
            <p:nvPr/>
          </p:nvSpPr>
          <p:spPr bwMode="auto">
            <a:xfrm>
              <a:off x="1239" y="2832"/>
              <a:ext cx="208" cy="212"/>
            </a:xfrm>
            <a:prstGeom prst="rect">
              <a:avLst/>
            </a:prstGeom>
            <a:noFill/>
            <a:ln w="12700">
              <a:noFill/>
              <a:miter lim="800000"/>
              <a:headEnd/>
              <a:tailEnd/>
            </a:ln>
          </p:spPr>
          <p:txBody>
            <a:bodyPr wrap="none" lIns="90488" tIns="44450" rIns="90488" bIns="44450">
              <a:spAutoFit/>
            </a:bodyPr>
            <a:lstStyle/>
            <a:p>
              <a:r>
                <a:rPr lang="en-US" sz="1600" b="1">
                  <a:latin typeface="Times New Roman" pitchFamily="18" charset="0"/>
                </a:rPr>
                <a:t>X</a:t>
              </a:r>
            </a:p>
          </p:txBody>
        </p:sp>
        <p:sp>
          <p:nvSpPr>
            <p:cNvPr id="179251" name="Line 50"/>
            <p:cNvSpPr>
              <a:spLocks noChangeShapeType="1"/>
            </p:cNvSpPr>
            <p:nvPr/>
          </p:nvSpPr>
          <p:spPr bwMode="auto">
            <a:xfrm flipH="1">
              <a:off x="1432" y="2928"/>
              <a:ext cx="256" cy="0"/>
            </a:xfrm>
            <a:prstGeom prst="line">
              <a:avLst/>
            </a:prstGeom>
            <a:noFill/>
            <a:ln w="25400">
              <a:solidFill>
                <a:schemeClr val="tx1"/>
              </a:solidFill>
              <a:round/>
              <a:headEnd/>
              <a:tailEnd type="triangle" w="med" len="med"/>
            </a:ln>
          </p:spPr>
          <p:txBody>
            <a:bodyPr wrap="none" anchor="ctr"/>
            <a:lstStyle/>
            <a:p>
              <a:endParaRPr lang="en-US"/>
            </a:p>
          </p:txBody>
        </p:sp>
        <p:sp>
          <p:nvSpPr>
            <p:cNvPr id="179252" name="Oval 51"/>
            <p:cNvSpPr>
              <a:spLocks noChangeArrowheads="1"/>
            </p:cNvSpPr>
            <p:nvPr/>
          </p:nvSpPr>
          <p:spPr bwMode="auto">
            <a:xfrm>
              <a:off x="1256" y="3224"/>
              <a:ext cx="176" cy="176"/>
            </a:xfrm>
            <a:prstGeom prst="ellipse">
              <a:avLst/>
            </a:prstGeom>
            <a:noFill/>
            <a:ln w="25400">
              <a:solidFill>
                <a:schemeClr val="tx1"/>
              </a:solidFill>
              <a:round/>
              <a:headEnd/>
              <a:tailEnd/>
            </a:ln>
          </p:spPr>
          <p:txBody>
            <a:bodyPr wrap="none" anchor="ctr"/>
            <a:lstStyle/>
            <a:p>
              <a:endParaRPr lang="en-US"/>
            </a:p>
          </p:txBody>
        </p:sp>
        <p:sp>
          <p:nvSpPr>
            <p:cNvPr id="179253" name="Rectangle 52"/>
            <p:cNvSpPr>
              <a:spLocks noChangeArrowheads="1"/>
            </p:cNvSpPr>
            <p:nvPr/>
          </p:nvSpPr>
          <p:spPr bwMode="auto">
            <a:xfrm>
              <a:off x="1239" y="3216"/>
              <a:ext cx="208" cy="212"/>
            </a:xfrm>
            <a:prstGeom prst="rect">
              <a:avLst/>
            </a:prstGeom>
            <a:noFill/>
            <a:ln w="12700">
              <a:noFill/>
              <a:miter lim="800000"/>
              <a:headEnd/>
              <a:tailEnd/>
            </a:ln>
          </p:spPr>
          <p:txBody>
            <a:bodyPr wrap="none" lIns="90488" tIns="44450" rIns="90488" bIns="44450">
              <a:spAutoFit/>
            </a:bodyPr>
            <a:lstStyle/>
            <a:p>
              <a:r>
                <a:rPr lang="en-US" sz="1600" b="1">
                  <a:latin typeface="Times New Roman" pitchFamily="18" charset="0"/>
                </a:rPr>
                <a:t>X</a:t>
              </a:r>
            </a:p>
          </p:txBody>
        </p:sp>
        <p:sp>
          <p:nvSpPr>
            <p:cNvPr id="179254" name="Line 53"/>
            <p:cNvSpPr>
              <a:spLocks noChangeShapeType="1"/>
            </p:cNvSpPr>
            <p:nvPr/>
          </p:nvSpPr>
          <p:spPr bwMode="auto">
            <a:xfrm flipH="1">
              <a:off x="1432" y="3312"/>
              <a:ext cx="256" cy="0"/>
            </a:xfrm>
            <a:prstGeom prst="line">
              <a:avLst/>
            </a:prstGeom>
            <a:noFill/>
            <a:ln w="25400">
              <a:solidFill>
                <a:schemeClr val="tx1"/>
              </a:solidFill>
              <a:round/>
              <a:headEnd/>
              <a:tailEnd type="triangle" w="med" len="med"/>
            </a:ln>
          </p:spPr>
          <p:txBody>
            <a:bodyPr wrap="none" anchor="ctr"/>
            <a:lstStyle/>
            <a:p>
              <a:endParaRPr lang="en-US"/>
            </a:p>
          </p:txBody>
        </p:sp>
        <p:sp>
          <p:nvSpPr>
            <p:cNvPr id="179255" name="Oval 54"/>
            <p:cNvSpPr>
              <a:spLocks noChangeArrowheads="1"/>
            </p:cNvSpPr>
            <p:nvPr/>
          </p:nvSpPr>
          <p:spPr bwMode="auto">
            <a:xfrm>
              <a:off x="1016" y="3032"/>
              <a:ext cx="176" cy="176"/>
            </a:xfrm>
            <a:prstGeom prst="ellipse">
              <a:avLst/>
            </a:prstGeom>
            <a:noFill/>
            <a:ln w="25400">
              <a:solidFill>
                <a:schemeClr val="tx1"/>
              </a:solidFill>
              <a:round/>
              <a:headEnd/>
              <a:tailEnd/>
            </a:ln>
          </p:spPr>
          <p:txBody>
            <a:bodyPr wrap="none" anchor="ctr"/>
            <a:lstStyle/>
            <a:p>
              <a:endParaRPr lang="en-US"/>
            </a:p>
          </p:txBody>
        </p:sp>
        <p:sp>
          <p:nvSpPr>
            <p:cNvPr id="179256" name="Rectangle 55"/>
            <p:cNvSpPr>
              <a:spLocks noChangeArrowheads="1"/>
            </p:cNvSpPr>
            <p:nvPr/>
          </p:nvSpPr>
          <p:spPr bwMode="auto">
            <a:xfrm>
              <a:off x="999" y="3024"/>
              <a:ext cx="208" cy="212"/>
            </a:xfrm>
            <a:prstGeom prst="rect">
              <a:avLst/>
            </a:prstGeom>
            <a:noFill/>
            <a:ln w="12700">
              <a:noFill/>
              <a:miter lim="800000"/>
              <a:headEnd/>
              <a:tailEnd/>
            </a:ln>
          </p:spPr>
          <p:txBody>
            <a:bodyPr wrap="none" lIns="90488" tIns="44450" rIns="90488" bIns="44450">
              <a:spAutoFit/>
            </a:bodyPr>
            <a:lstStyle/>
            <a:p>
              <a:r>
                <a:rPr lang="en-US" sz="1600" b="1">
                  <a:latin typeface="Times New Roman" pitchFamily="18" charset="0"/>
                </a:rPr>
                <a:t>X</a:t>
              </a:r>
            </a:p>
          </p:txBody>
        </p:sp>
        <p:sp>
          <p:nvSpPr>
            <p:cNvPr id="179257" name="Line 56"/>
            <p:cNvSpPr>
              <a:spLocks noChangeShapeType="1"/>
            </p:cNvSpPr>
            <p:nvPr/>
          </p:nvSpPr>
          <p:spPr bwMode="auto">
            <a:xfrm flipH="1">
              <a:off x="1192" y="3120"/>
              <a:ext cx="496" cy="0"/>
            </a:xfrm>
            <a:prstGeom prst="line">
              <a:avLst/>
            </a:prstGeom>
            <a:noFill/>
            <a:ln w="25400">
              <a:solidFill>
                <a:schemeClr val="tx1"/>
              </a:solidFill>
              <a:round/>
              <a:headEnd/>
              <a:tailEnd type="triangle" w="med" len="med"/>
            </a:ln>
          </p:spPr>
          <p:txBody>
            <a:bodyPr wrap="none" anchor="ctr"/>
            <a:lstStyle/>
            <a:p>
              <a:endParaRPr lang="en-US"/>
            </a:p>
          </p:txBody>
        </p:sp>
        <p:sp>
          <p:nvSpPr>
            <p:cNvPr id="179258" name="Oval 57"/>
            <p:cNvSpPr>
              <a:spLocks noChangeArrowheads="1"/>
            </p:cNvSpPr>
            <p:nvPr/>
          </p:nvSpPr>
          <p:spPr bwMode="auto">
            <a:xfrm>
              <a:off x="1016" y="3416"/>
              <a:ext cx="176" cy="176"/>
            </a:xfrm>
            <a:prstGeom prst="ellipse">
              <a:avLst/>
            </a:prstGeom>
            <a:noFill/>
            <a:ln w="25400">
              <a:solidFill>
                <a:schemeClr val="tx1"/>
              </a:solidFill>
              <a:round/>
              <a:headEnd/>
              <a:tailEnd/>
            </a:ln>
          </p:spPr>
          <p:txBody>
            <a:bodyPr wrap="none" anchor="ctr"/>
            <a:lstStyle/>
            <a:p>
              <a:endParaRPr lang="en-US"/>
            </a:p>
          </p:txBody>
        </p:sp>
        <p:sp>
          <p:nvSpPr>
            <p:cNvPr id="179259" name="Line 58"/>
            <p:cNvSpPr>
              <a:spLocks noChangeShapeType="1"/>
            </p:cNvSpPr>
            <p:nvPr/>
          </p:nvSpPr>
          <p:spPr bwMode="auto">
            <a:xfrm flipH="1">
              <a:off x="1192" y="3504"/>
              <a:ext cx="496" cy="0"/>
            </a:xfrm>
            <a:prstGeom prst="line">
              <a:avLst/>
            </a:prstGeom>
            <a:noFill/>
            <a:ln w="25400">
              <a:solidFill>
                <a:schemeClr val="tx1"/>
              </a:solidFill>
              <a:round/>
              <a:headEnd/>
              <a:tailEnd type="triangle" w="med" len="med"/>
            </a:ln>
          </p:spPr>
          <p:txBody>
            <a:bodyPr wrap="none" anchor="ctr"/>
            <a:lstStyle/>
            <a:p>
              <a:endParaRPr lang="en-US"/>
            </a:p>
          </p:txBody>
        </p:sp>
        <p:sp>
          <p:nvSpPr>
            <p:cNvPr id="179260" name="Rectangle 59"/>
            <p:cNvSpPr>
              <a:spLocks noChangeArrowheads="1"/>
            </p:cNvSpPr>
            <p:nvPr/>
          </p:nvSpPr>
          <p:spPr bwMode="auto">
            <a:xfrm>
              <a:off x="999" y="3408"/>
              <a:ext cx="208" cy="212"/>
            </a:xfrm>
            <a:prstGeom prst="rect">
              <a:avLst/>
            </a:prstGeom>
            <a:noFill/>
            <a:ln w="12700">
              <a:noFill/>
              <a:miter lim="800000"/>
              <a:headEnd/>
              <a:tailEnd/>
            </a:ln>
          </p:spPr>
          <p:txBody>
            <a:bodyPr wrap="none" lIns="90488" tIns="44450" rIns="90488" bIns="44450">
              <a:spAutoFit/>
            </a:bodyPr>
            <a:lstStyle/>
            <a:p>
              <a:r>
                <a:rPr lang="en-US" sz="1600" b="1">
                  <a:latin typeface="Times New Roman" pitchFamily="18" charset="0"/>
                </a:rPr>
                <a:t>X</a:t>
              </a:r>
            </a:p>
          </p:txBody>
        </p:sp>
        <p:sp>
          <p:nvSpPr>
            <p:cNvPr id="179261" name="Line 60"/>
            <p:cNvSpPr>
              <a:spLocks noChangeShapeType="1"/>
            </p:cNvSpPr>
            <p:nvPr/>
          </p:nvSpPr>
          <p:spPr bwMode="auto">
            <a:xfrm>
              <a:off x="672" y="2168"/>
              <a:ext cx="0" cy="1712"/>
            </a:xfrm>
            <a:prstGeom prst="line">
              <a:avLst/>
            </a:prstGeom>
            <a:noFill/>
            <a:ln w="25400">
              <a:solidFill>
                <a:schemeClr val="tx1"/>
              </a:solidFill>
              <a:round/>
              <a:headEnd/>
              <a:tailEnd/>
            </a:ln>
          </p:spPr>
          <p:txBody>
            <a:bodyPr wrap="none" anchor="ctr"/>
            <a:lstStyle/>
            <a:p>
              <a:endParaRPr lang="en-US"/>
            </a:p>
          </p:txBody>
        </p:sp>
        <p:sp>
          <p:nvSpPr>
            <p:cNvPr id="179262" name="Line 61"/>
            <p:cNvSpPr>
              <a:spLocks noChangeShapeType="1"/>
            </p:cNvSpPr>
            <p:nvPr/>
          </p:nvSpPr>
          <p:spPr bwMode="auto">
            <a:xfrm>
              <a:off x="680" y="3504"/>
              <a:ext cx="320" cy="0"/>
            </a:xfrm>
            <a:prstGeom prst="line">
              <a:avLst/>
            </a:prstGeom>
            <a:noFill/>
            <a:ln w="25400">
              <a:solidFill>
                <a:schemeClr val="tx1"/>
              </a:solidFill>
              <a:round/>
              <a:headEnd/>
              <a:tailEnd type="triangle" w="med" len="med"/>
            </a:ln>
          </p:spPr>
          <p:txBody>
            <a:bodyPr wrap="none" anchor="ctr"/>
            <a:lstStyle/>
            <a:p>
              <a:endParaRPr lang="en-US"/>
            </a:p>
          </p:txBody>
        </p:sp>
        <p:sp>
          <p:nvSpPr>
            <p:cNvPr id="179263" name="Line 62"/>
            <p:cNvSpPr>
              <a:spLocks noChangeShapeType="1"/>
            </p:cNvSpPr>
            <p:nvPr/>
          </p:nvSpPr>
          <p:spPr bwMode="auto">
            <a:xfrm>
              <a:off x="680" y="3120"/>
              <a:ext cx="320" cy="0"/>
            </a:xfrm>
            <a:prstGeom prst="line">
              <a:avLst/>
            </a:prstGeom>
            <a:noFill/>
            <a:ln w="25400">
              <a:solidFill>
                <a:schemeClr val="tx1"/>
              </a:solidFill>
              <a:round/>
              <a:headEnd/>
              <a:tailEnd type="triangle" w="med" len="med"/>
            </a:ln>
          </p:spPr>
          <p:txBody>
            <a:bodyPr wrap="none" anchor="ctr"/>
            <a:lstStyle/>
            <a:p>
              <a:endParaRPr lang="en-US"/>
            </a:p>
          </p:txBody>
        </p:sp>
        <p:sp>
          <p:nvSpPr>
            <p:cNvPr id="179264" name="Line 63"/>
            <p:cNvSpPr>
              <a:spLocks noChangeShapeType="1"/>
            </p:cNvSpPr>
            <p:nvPr/>
          </p:nvSpPr>
          <p:spPr bwMode="auto">
            <a:xfrm>
              <a:off x="680" y="3312"/>
              <a:ext cx="560" cy="0"/>
            </a:xfrm>
            <a:prstGeom prst="line">
              <a:avLst/>
            </a:prstGeom>
            <a:noFill/>
            <a:ln w="25400">
              <a:solidFill>
                <a:schemeClr val="tx1"/>
              </a:solidFill>
              <a:round/>
              <a:headEnd/>
              <a:tailEnd type="triangle" w="med" len="med"/>
            </a:ln>
          </p:spPr>
          <p:txBody>
            <a:bodyPr wrap="none" anchor="ctr"/>
            <a:lstStyle/>
            <a:p>
              <a:endParaRPr lang="en-US"/>
            </a:p>
          </p:txBody>
        </p:sp>
        <p:sp>
          <p:nvSpPr>
            <p:cNvPr id="179265" name="Line 64"/>
            <p:cNvSpPr>
              <a:spLocks noChangeShapeType="1"/>
            </p:cNvSpPr>
            <p:nvPr/>
          </p:nvSpPr>
          <p:spPr bwMode="auto">
            <a:xfrm>
              <a:off x="680" y="2928"/>
              <a:ext cx="560" cy="0"/>
            </a:xfrm>
            <a:prstGeom prst="line">
              <a:avLst/>
            </a:prstGeom>
            <a:noFill/>
            <a:ln w="25400">
              <a:solidFill>
                <a:schemeClr val="tx1"/>
              </a:solidFill>
              <a:round/>
              <a:headEnd/>
              <a:tailEnd type="triangle" w="med" len="med"/>
            </a:ln>
          </p:spPr>
          <p:txBody>
            <a:bodyPr wrap="none" anchor="ctr"/>
            <a:lstStyle/>
            <a:p>
              <a:endParaRPr lang="en-US"/>
            </a:p>
          </p:txBody>
        </p:sp>
        <p:sp>
          <p:nvSpPr>
            <p:cNvPr id="179266" name="Oval 65"/>
            <p:cNvSpPr>
              <a:spLocks noChangeArrowheads="1"/>
            </p:cNvSpPr>
            <p:nvPr/>
          </p:nvSpPr>
          <p:spPr bwMode="auto">
            <a:xfrm>
              <a:off x="1016" y="3800"/>
              <a:ext cx="176" cy="176"/>
            </a:xfrm>
            <a:prstGeom prst="ellipse">
              <a:avLst/>
            </a:prstGeom>
            <a:noFill/>
            <a:ln w="25400">
              <a:solidFill>
                <a:schemeClr val="tx1"/>
              </a:solidFill>
              <a:round/>
              <a:headEnd/>
              <a:tailEnd/>
            </a:ln>
          </p:spPr>
          <p:txBody>
            <a:bodyPr wrap="none" anchor="ctr"/>
            <a:lstStyle/>
            <a:p>
              <a:endParaRPr lang="en-US"/>
            </a:p>
          </p:txBody>
        </p:sp>
        <p:sp>
          <p:nvSpPr>
            <p:cNvPr id="179267" name="Line 66"/>
            <p:cNvSpPr>
              <a:spLocks noChangeShapeType="1"/>
            </p:cNvSpPr>
            <p:nvPr/>
          </p:nvSpPr>
          <p:spPr bwMode="auto">
            <a:xfrm flipH="1">
              <a:off x="1192" y="3888"/>
              <a:ext cx="496" cy="0"/>
            </a:xfrm>
            <a:prstGeom prst="line">
              <a:avLst/>
            </a:prstGeom>
            <a:noFill/>
            <a:ln w="25400">
              <a:solidFill>
                <a:schemeClr val="tx1"/>
              </a:solidFill>
              <a:round/>
              <a:headEnd/>
              <a:tailEnd type="triangle" w="med" len="med"/>
            </a:ln>
          </p:spPr>
          <p:txBody>
            <a:bodyPr wrap="none" anchor="ctr"/>
            <a:lstStyle/>
            <a:p>
              <a:endParaRPr lang="en-US"/>
            </a:p>
          </p:txBody>
        </p:sp>
        <p:sp>
          <p:nvSpPr>
            <p:cNvPr id="179268" name="Rectangle 67"/>
            <p:cNvSpPr>
              <a:spLocks noChangeArrowheads="1"/>
            </p:cNvSpPr>
            <p:nvPr/>
          </p:nvSpPr>
          <p:spPr bwMode="auto">
            <a:xfrm>
              <a:off x="999" y="3792"/>
              <a:ext cx="208" cy="212"/>
            </a:xfrm>
            <a:prstGeom prst="rect">
              <a:avLst/>
            </a:prstGeom>
            <a:noFill/>
            <a:ln w="12700">
              <a:noFill/>
              <a:miter lim="800000"/>
              <a:headEnd/>
              <a:tailEnd/>
            </a:ln>
          </p:spPr>
          <p:txBody>
            <a:bodyPr wrap="none" lIns="90488" tIns="44450" rIns="90488" bIns="44450">
              <a:spAutoFit/>
            </a:bodyPr>
            <a:lstStyle/>
            <a:p>
              <a:r>
                <a:rPr lang="en-US" sz="1600" b="1">
                  <a:latin typeface="Times New Roman" pitchFamily="18" charset="0"/>
                </a:rPr>
                <a:t>X</a:t>
              </a:r>
            </a:p>
          </p:txBody>
        </p:sp>
        <p:sp>
          <p:nvSpPr>
            <p:cNvPr id="179269" name="Line 68"/>
            <p:cNvSpPr>
              <a:spLocks noChangeShapeType="1"/>
            </p:cNvSpPr>
            <p:nvPr/>
          </p:nvSpPr>
          <p:spPr bwMode="auto">
            <a:xfrm>
              <a:off x="680" y="3888"/>
              <a:ext cx="320" cy="0"/>
            </a:xfrm>
            <a:prstGeom prst="line">
              <a:avLst/>
            </a:prstGeom>
            <a:noFill/>
            <a:ln w="25400">
              <a:solidFill>
                <a:schemeClr val="tx1"/>
              </a:solidFill>
              <a:round/>
              <a:headEnd/>
              <a:tailEnd type="triangle" w="med" len="med"/>
            </a:ln>
          </p:spPr>
          <p:txBody>
            <a:bodyPr wrap="none" anchor="ctr"/>
            <a:lstStyle/>
            <a:p>
              <a:endParaRPr lang="en-US"/>
            </a:p>
          </p:txBody>
        </p:sp>
        <p:sp>
          <p:nvSpPr>
            <p:cNvPr id="179270" name="Line 69"/>
            <p:cNvSpPr>
              <a:spLocks noChangeShapeType="1"/>
            </p:cNvSpPr>
            <p:nvPr/>
          </p:nvSpPr>
          <p:spPr bwMode="auto">
            <a:xfrm>
              <a:off x="4848" y="2456"/>
              <a:ext cx="0" cy="368"/>
            </a:xfrm>
            <a:prstGeom prst="line">
              <a:avLst/>
            </a:prstGeom>
            <a:noFill/>
            <a:ln w="25400">
              <a:solidFill>
                <a:schemeClr val="tx1"/>
              </a:solidFill>
              <a:round/>
              <a:headEnd/>
              <a:tailEnd type="triangle" w="med" len="med"/>
            </a:ln>
          </p:spPr>
          <p:txBody>
            <a:bodyPr wrap="none" anchor="ctr"/>
            <a:lstStyle/>
            <a:p>
              <a:endParaRPr lang="en-US"/>
            </a:p>
          </p:txBody>
        </p:sp>
      </p:grpSp>
    </p:spTree>
    <p:extLst>
      <p:ext uri="{BB962C8B-B14F-4D97-AF65-F5344CB8AC3E}">
        <p14:creationId xmlns:p14="http://schemas.microsoft.com/office/powerpoint/2010/main" val="1386414694"/>
      </p:ext>
    </p:extLst>
  </p:cSld>
  <p:clrMapOvr>
    <a:masterClrMapping/>
  </p:clrMapOvr>
  <p:transition/>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Slide Number Placeholder 4"/>
          <p:cNvSpPr>
            <a:spLocks noGrp="1"/>
          </p:cNvSpPr>
          <p:nvPr>
            <p:ph type="sldNum" sz="quarter" idx="10"/>
          </p:nvPr>
        </p:nvSpPr>
        <p:spPr>
          <a:xfrm>
            <a:off x="8904288" y="6092825"/>
            <a:ext cx="609600" cy="431800"/>
          </a:xfrm>
          <a:noFill/>
        </p:spPr>
        <p:txBody>
          <a:bodyPr/>
          <a:lstStyle/>
          <a:p>
            <a:fld id="{DEFFB215-337A-4601-A9A5-E2A1DC5C16F6}" type="slidenum">
              <a:rPr lang="it-IT" smtClean="0">
                <a:latin typeface="Arial" pitchFamily="34" charset="0"/>
              </a:rPr>
              <a:pPr/>
              <a:t>141</a:t>
            </a:fld>
            <a:endParaRPr lang="it-IT">
              <a:latin typeface="Arial" pitchFamily="34" charset="0"/>
            </a:endParaRPr>
          </a:p>
        </p:txBody>
      </p:sp>
      <p:sp>
        <p:nvSpPr>
          <p:cNvPr id="180227" name="Rectangle 2"/>
          <p:cNvSpPr>
            <a:spLocks noGrp="1" noChangeArrowheads="1"/>
          </p:cNvSpPr>
          <p:nvPr>
            <p:ph type="title"/>
          </p:nvPr>
        </p:nvSpPr>
        <p:spPr>
          <a:xfrm>
            <a:off x="2047875" y="228601"/>
            <a:ext cx="2651752" cy="259045"/>
          </a:xfrm>
          <a:noFill/>
        </p:spPr>
        <p:txBody>
          <a:bodyPr vert="horz" wrap="none" lIns="63500" tIns="25400" rIns="63500" bIns="25400" rtlCol="0" anchor="t">
            <a:spAutoFit/>
          </a:bodyPr>
          <a:lstStyle/>
          <a:p>
            <a:pPr eaLnBrk="1" hangingPunct="1"/>
            <a:r>
              <a:rPr lang="en-US" sz="1500"/>
              <a:t>A Two-way Set Associative Cache</a:t>
            </a:r>
          </a:p>
        </p:txBody>
      </p:sp>
      <p:sp>
        <p:nvSpPr>
          <p:cNvPr id="180228" name="Rectangle 3"/>
          <p:cNvSpPr>
            <a:spLocks noGrp="1" noChangeArrowheads="1"/>
          </p:cNvSpPr>
          <p:nvPr>
            <p:ph type="body" idx="1"/>
          </p:nvPr>
        </p:nvSpPr>
        <p:spPr>
          <a:xfrm>
            <a:off x="2019300" y="838200"/>
            <a:ext cx="8191500" cy="1737912"/>
          </a:xfrm>
          <a:noFill/>
        </p:spPr>
        <p:txBody>
          <a:bodyPr vert="horz" lIns="63500" tIns="25400" rIns="63500" bIns="25400" rtlCol="0">
            <a:spAutoFit/>
          </a:bodyPr>
          <a:lstStyle/>
          <a:p>
            <a:pPr marL="203200" indent="-203200"/>
            <a:r>
              <a:rPr lang="en-US" sz="1500" b="1">
                <a:solidFill>
                  <a:schemeClr val="accent2"/>
                </a:solidFill>
              </a:rPr>
              <a:t>N-way set associative</a:t>
            </a:r>
            <a:r>
              <a:rPr lang="en-US" sz="1500" b="1"/>
              <a:t>: N entries for each Cache Index</a:t>
            </a:r>
          </a:p>
          <a:p>
            <a:pPr lvl="1" indent="-190500"/>
            <a:r>
              <a:rPr lang="en-US" sz="1600" b="1"/>
              <a:t>N direct mapped caches operates in parallel</a:t>
            </a:r>
          </a:p>
          <a:p>
            <a:pPr marL="203200" indent="-203200"/>
            <a:r>
              <a:rPr lang="en-US" sz="1500" b="1"/>
              <a:t>Example: Two-way set associative cache</a:t>
            </a:r>
          </a:p>
          <a:p>
            <a:pPr lvl="1" indent="-190500"/>
            <a:r>
              <a:rPr lang="en-US" sz="1600" b="1"/>
              <a:t>Cache Index selects a “set” from the cache</a:t>
            </a:r>
          </a:p>
          <a:p>
            <a:pPr lvl="1" indent="-190500"/>
            <a:r>
              <a:rPr lang="en-US" sz="1600" b="1"/>
              <a:t>The two tags in the set are compared in parallel</a:t>
            </a:r>
          </a:p>
          <a:p>
            <a:pPr lvl="1" indent="-190500"/>
            <a:r>
              <a:rPr lang="en-US" sz="1600" b="1"/>
              <a:t>Data is selected based on the tag result</a:t>
            </a:r>
          </a:p>
        </p:txBody>
      </p:sp>
      <p:grpSp>
        <p:nvGrpSpPr>
          <p:cNvPr id="2" name="Group 4"/>
          <p:cNvGrpSpPr>
            <a:grpSpLocks/>
          </p:cNvGrpSpPr>
          <p:nvPr/>
        </p:nvGrpSpPr>
        <p:grpSpPr bwMode="auto">
          <a:xfrm>
            <a:off x="1585914" y="3048000"/>
            <a:ext cx="9005887" cy="3460750"/>
            <a:chOff x="39" y="1920"/>
            <a:chExt cx="5673" cy="2180"/>
          </a:xfrm>
        </p:grpSpPr>
        <p:sp>
          <p:nvSpPr>
            <p:cNvPr id="180231" name="Rectangle 5"/>
            <p:cNvSpPr>
              <a:spLocks noChangeArrowheads="1"/>
            </p:cNvSpPr>
            <p:nvPr/>
          </p:nvSpPr>
          <p:spPr bwMode="auto">
            <a:xfrm>
              <a:off x="1640" y="2264"/>
              <a:ext cx="992" cy="752"/>
            </a:xfrm>
            <a:prstGeom prst="rect">
              <a:avLst/>
            </a:prstGeom>
            <a:noFill/>
            <a:ln w="25400">
              <a:solidFill>
                <a:schemeClr val="tx1"/>
              </a:solidFill>
              <a:miter lim="800000"/>
              <a:headEnd/>
              <a:tailEnd/>
            </a:ln>
          </p:spPr>
          <p:txBody>
            <a:bodyPr wrap="none" anchor="ctr"/>
            <a:lstStyle/>
            <a:p>
              <a:endParaRPr lang="en-US"/>
            </a:p>
          </p:txBody>
        </p:sp>
        <p:sp>
          <p:nvSpPr>
            <p:cNvPr id="180232" name="Line 6"/>
            <p:cNvSpPr>
              <a:spLocks noChangeShapeType="1"/>
            </p:cNvSpPr>
            <p:nvPr/>
          </p:nvSpPr>
          <p:spPr bwMode="auto">
            <a:xfrm>
              <a:off x="1640" y="2448"/>
              <a:ext cx="992" cy="0"/>
            </a:xfrm>
            <a:prstGeom prst="line">
              <a:avLst/>
            </a:prstGeom>
            <a:noFill/>
            <a:ln w="25400">
              <a:solidFill>
                <a:schemeClr val="tx1"/>
              </a:solidFill>
              <a:round/>
              <a:headEnd/>
              <a:tailEnd/>
            </a:ln>
          </p:spPr>
          <p:txBody>
            <a:bodyPr wrap="none" anchor="ctr"/>
            <a:lstStyle/>
            <a:p>
              <a:endParaRPr lang="en-US"/>
            </a:p>
          </p:txBody>
        </p:sp>
        <p:sp>
          <p:nvSpPr>
            <p:cNvPr id="180233" name="Line 7"/>
            <p:cNvSpPr>
              <a:spLocks noChangeShapeType="1"/>
            </p:cNvSpPr>
            <p:nvPr/>
          </p:nvSpPr>
          <p:spPr bwMode="auto">
            <a:xfrm>
              <a:off x="1640" y="2832"/>
              <a:ext cx="992" cy="0"/>
            </a:xfrm>
            <a:prstGeom prst="line">
              <a:avLst/>
            </a:prstGeom>
            <a:noFill/>
            <a:ln w="25400">
              <a:solidFill>
                <a:schemeClr val="tx1"/>
              </a:solidFill>
              <a:round/>
              <a:headEnd/>
              <a:tailEnd/>
            </a:ln>
          </p:spPr>
          <p:txBody>
            <a:bodyPr wrap="none" anchor="ctr"/>
            <a:lstStyle/>
            <a:p>
              <a:endParaRPr lang="en-US"/>
            </a:p>
          </p:txBody>
        </p:sp>
        <p:sp>
          <p:nvSpPr>
            <p:cNvPr id="180234" name="Rectangle 8"/>
            <p:cNvSpPr>
              <a:spLocks noChangeArrowheads="1"/>
            </p:cNvSpPr>
            <p:nvPr/>
          </p:nvSpPr>
          <p:spPr bwMode="auto">
            <a:xfrm>
              <a:off x="1767" y="2064"/>
              <a:ext cx="757" cy="212"/>
            </a:xfrm>
            <a:prstGeom prst="rect">
              <a:avLst/>
            </a:prstGeom>
            <a:noFill/>
            <a:ln w="12700">
              <a:noFill/>
              <a:miter lim="800000"/>
              <a:headEnd/>
              <a:tailEnd/>
            </a:ln>
          </p:spPr>
          <p:txBody>
            <a:bodyPr wrap="none" lIns="90488" tIns="44450" rIns="90488" bIns="44450">
              <a:spAutoFit/>
            </a:bodyPr>
            <a:lstStyle/>
            <a:p>
              <a:r>
                <a:rPr lang="en-US" sz="1600" b="1">
                  <a:latin typeface="Times New Roman" pitchFamily="18" charset="0"/>
                </a:rPr>
                <a:t>Cache Data</a:t>
              </a:r>
            </a:p>
          </p:txBody>
        </p:sp>
        <p:sp>
          <p:nvSpPr>
            <p:cNvPr id="180235" name="Rectangle 9"/>
            <p:cNvSpPr>
              <a:spLocks noChangeArrowheads="1"/>
            </p:cNvSpPr>
            <p:nvPr/>
          </p:nvSpPr>
          <p:spPr bwMode="auto">
            <a:xfrm>
              <a:off x="1719" y="2256"/>
              <a:ext cx="905" cy="212"/>
            </a:xfrm>
            <a:prstGeom prst="rect">
              <a:avLst/>
            </a:prstGeom>
            <a:noFill/>
            <a:ln w="12700">
              <a:noFill/>
              <a:miter lim="800000"/>
              <a:headEnd/>
              <a:tailEnd/>
            </a:ln>
          </p:spPr>
          <p:txBody>
            <a:bodyPr wrap="none" lIns="90488" tIns="44450" rIns="90488" bIns="44450">
              <a:spAutoFit/>
            </a:bodyPr>
            <a:lstStyle/>
            <a:p>
              <a:r>
                <a:rPr lang="en-US" sz="1600" b="1">
                  <a:latin typeface="Times New Roman" pitchFamily="18" charset="0"/>
                </a:rPr>
                <a:t>Cache Block 0</a:t>
              </a:r>
            </a:p>
          </p:txBody>
        </p:sp>
        <p:sp>
          <p:nvSpPr>
            <p:cNvPr id="180236" name="Rectangle 10"/>
            <p:cNvSpPr>
              <a:spLocks noChangeArrowheads="1"/>
            </p:cNvSpPr>
            <p:nvPr/>
          </p:nvSpPr>
          <p:spPr bwMode="auto">
            <a:xfrm>
              <a:off x="440" y="2264"/>
              <a:ext cx="1088" cy="752"/>
            </a:xfrm>
            <a:prstGeom prst="rect">
              <a:avLst/>
            </a:prstGeom>
            <a:noFill/>
            <a:ln w="25400">
              <a:solidFill>
                <a:schemeClr val="tx1"/>
              </a:solidFill>
              <a:miter lim="800000"/>
              <a:headEnd/>
              <a:tailEnd/>
            </a:ln>
          </p:spPr>
          <p:txBody>
            <a:bodyPr wrap="none" anchor="ctr"/>
            <a:lstStyle/>
            <a:p>
              <a:endParaRPr lang="en-US"/>
            </a:p>
          </p:txBody>
        </p:sp>
        <p:sp>
          <p:nvSpPr>
            <p:cNvPr id="180237" name="Line 11"/>
            <p:cNvSpPr>
              <a:spLocks noChangeShapeType="1"/>
            </p:cNvSpPr>
            <p:nvPr/>
          </p:nvSpPr>
          <p:spPr bwMode="auto">
            <a:xfrm flipH="1">
              <a:off x="424" y="2448"/>
              <a:ext cx="1120" cy="0"/>
            </a:xfrm>
            <a:prstGeom prst="line">
              <a:avLst/>
            </a:prstGeom>
            <a:noFill/>
            <a:ln w="25400">
              <a:solidFill>
                <a:schemeClr val="tx1"/>
              </a:solidFill>
              <a:round/>
              <a:headEnd/>
              <a:tailEnd/>
            </a:ln>
          </p:spPr>
          <p:txBody>
            <a:bodyPr wrap="none" anchor="ctr"/>
            <a:lstStyle/>
            <a:p>
              <a:endParaRPr lang="en-US"/>
            </a:p>
          </p:txBody>
        </p:sp>
        <p:sp>
          <p:nvSpPr>
            <p:cNvPr id="180238" name="Line 12"/>
            <p:cNvSpPr>
              <a:spLocks noChangeShapeType="1"/>
            </p:cNvSpPr>
            <p:nvPr/>
          </p:nvSpPr>
          <p:spPr bwMode="auto">
            <a:xfrm flipH="1">
              <a:off x="424" y="2832"/>
              <a:ext cx="1120" cy="0"/>
            </a:xfrm>
            <a:prstGeom prst="line">
              <a:avLst/>
            </a:prstGeom>
            <a:noFill/>
            <a:ln w="25400">
              <a:solidFill>
                <a:schemeClr val="tx1"/>
              </a:solidFill>
              <a:round/>
              <a:headEnd/>
              <a:tailEnd/>
            </a:ln>
          </p:spPr>
          <p:txBody>
            <a:bodyPr wrap="none" anchor="ctr"/>
            <a:lstStyle/>
            <a:p>
              <a:endParaRPr lang="en-US"/>
            </a:p>
          </p:txBody>
        </p:sp>
        <p:sp>
          <p:nvSpPr>
            <p:cNvPr id="180239" name="Rectangle 13"/>
            <p:cNvSpPr>
              <a:spLocks noChangeArrowheads="1"/>
            </p:cNvSpPr>
            <p:nvPr/>
          </p:nvSpPr>
          <p:spPr bwMode="auto">
            <a:xfrm>
              <a:off x="200" y="2264"/>
              <a:ext cx="128" cy="752"/>
            </a:xfrm>
            <a:prstGeom prst="rect">
              <a:avLst/>
            </a:prstGeom>
            <a:noFill/>
            <a:ln w="25400">
              <a:solidFill>
                <a:schemeClr val="tx1"/>
              </a:solidFill>
              <a:miter lim="800000"/>
              <a:headEnd/>
              <a:tailEnd/>
            </a:ln>
          </p:spPr>
          <p:txBody>
            <a:bodyPr wrap="none" anchor="ctr"/>
            <a:lstStyle/>
            <a:p>
              <a:endParaRPr lang="en-US"/>
            </a:p>
          </p:txBody>
        </p:sp>
        <p:sp>
          <p:nvSpPr>
            <p:cNvPr id="180240" name="Line 14"/>
            <p:cNvSpPr>
              <a:spLocks noChangeShapeType="1"/>
            </p:cNvSpPr>
            <p:nvPr/>
          </p:nvSpPr>
          <p:spPr bwMode="auto">
            <a:xfrm flipH="1">
              <a:off x="184" y="2448"/>
              <a:ext cx="160" cy="0"/>
            </a:xfrm>
            <a:prstGeom prst="line">
              <a:avLst/>
            </a:prstGeom>
            <a:noFill/>
            <a:ln w="25400">
              <a:solidFill>
                <a:schemeClr val="tx1"/>
              </a:solidFill>
              <a:round/>
              <a:headEnd/>
              <a:tailEnd/>
            </a:ln>
          </p:spPr>
          <p:txBody>
            <a:bodyPr wrap="none" anchor="ctr"/>
            <a:lstStyle/>
            <a:p>
              <a:endParaRPr lang="en-US"/>
            </a:p>
          </p:txBody>
        </p:sp>
        <p:sp>
          <p:nvSpPr>
            <p:cNvPr id="180241" name="Line 15"/>
            <p:cNvSpPr>
              <a:spLocks noChangeShapeType="1"/>
            </p:cNvSpPr>
            <p:nvPr/>
          </p:nvSpPr>
          <p:spPr bwMode="auto">
            <a:xfrm flipH="1">
              <a:off x="184" y="2832"/>
              <a:ext cx="160" cy="0"/>
            </a:xfrm>
            <a:prstGeom prst="line">
              <a:avLst/>
            </a:prstGeom>
            <a:noFill/>
            <a:ln w="25400">
              <a:solidFill>
                <a:schemeClr val="tx1"/>
              </a:solidFill>
              <a:round/>
              <a:headEnd/>
              <a:tailEnd/>
            </a:ln>
          </p:spPr>
          <p:txBody>
            <a:bodyPr wrap="none" anchor="ctr"/>
            <a:lstStyle/>
            <a:p>
              <a:endParaRPr lang="en-US"/>
            </a:p>
          </p:txBody>
        </p:sp>
        <p:sp>
          <p:nvSpPr>
            <p:cNvPr id="180242" name="Rectangle 16"/>
            <p:cNvSpPr>
              <a:spLocks noChangeArrowheads="1"/>
            </p:cNvSpPr>
            <p:nvPr/>
          </p:nvSpPr>
          <p:spPr bwMode="auto">
            <a:xfrm>
              <a:off x="615" y="2064"/>
              <a:ext cx="700" cy="210"/>
            </a:xfrm>
            <a:prstGeom prst="rect">
              <a:avLst/>
            </a:prstGeom>
            <a:noFill/>
            <a:ln w="12700">
              <a:noFill/>
              <a:miter lim="800000"/>
              <a:headEnd/>
              <a:tailEnd/>
            </a:ln>
          </p:spPr>
          <p:txBody>
            <a:bodyPr wrap="none" lIns="90488" tIns="44450" rIns="90488" bIns="44450">
              <a:spAutoFit/>
            </a:bodyPr>
            <a:lstStyle/>
            <a:p>
              <a:r>
                <a:rPr lang="en-US" sz="1600" b="1">
                  <a:latin typeface="Times New Roman" pitchFamily="18" charset="0"/>
                </a:rPr>
                <a:t>Cache Tag</a:t>
              </a:r>
            </a:p>
          </p:txBody>
        </p:sp>
        <p:sp>
          <p:nvSpPr>
            <p:cNvPr id="180243" name="Rectangle 17"/>
            <p:cNvSpPr>
              <a:spLocks noChangeArrowheads="1"/>
            </p:cNvSpPr>
            <p:nvPr/>
          </p:nvSpPr>
          <p:spPr bwMode="auto">
            <a:xfrm>
              <a:off x="39" y="2064"/>
              <a:ext cx="413" cy="210"/>
            </a:xfrm>
            <a:prstGeom prst="rect">
              <a:avLst/>
            </a:prstGeom>
            <a:noFill/>
            <a:ln w="12700">
              <a:noFill/>
              <a:miter lim="800000"/>
              <a:headEnd/>
              <a:tailEnd/>
            </a:ln>
          </p:spPr>
          <p:txBody>
            <a:bodyPr wrap="none" lIns="90488" tIns="44450" rIns="90488" bIns="44450">
              <a:spAutoFit/>
            </a:bodyPr>
            <a:lstStyle/>
            <a:p>
              <a:r>
                <a:rPr lang="en-US" sz="1600" b="1">
                  <a:latin typeface="Times New Roman" pitchFamily="18" charset="0"/>
                </a:rPr>
                <a:t>Valid</a:t>
              </a:r>
            </a:p>
          </p:txBody>
        </p:sp>
        <p:sp>
          <p:nvSpPr>
            <p:cNvPr id="180244" name="Rectangle 18"/>
            <p:cNvSpPr>
              <a:spLocks noChangeArrowheads="1"/>
            </p:cNvSpPr>
            <p:nvPr/>
          </p:nvSpPr>
          <p:spPr bwMode="auto">
            <a:xfrm>
              <a:off x="903" y="2487"/>
              <a:ext cx="164" cy="231"/>
            </a:xfrm>
            <a:prstGeom prst="rect">
              <a:avLst/>
            </a:prstGeom>
            <a:noFill/>
            <a:ln w="12700">
              <a:noFill/>
              <a:miter lim="800000"/>
              <a:headEnd/>
              <a:tailEnd/>
            </a:ln>
          </p:spPr>
          <p:txBody>
            <a:bodyPr wrap="none" lIns="90488" tIns="44450" rIns="90488" bIns="44450">
              <a:spAutoFit/>
            </a:bodyPr>
            <a:lstStyle/>
            <a:p>
              <a:r>
                <a:rPr lang="en-US" b="1">
                  <a:latin typeface="Times New Roman" pitchFamily="18" charset="0"/>
                </a:rPr>
                <a:t>:</a:t>
              </a:r>
            </a:p>
          </p:txBody>
        </p:sp>
        <p:sp>
          <p:nvSpPr>
            <p:cNvPr id="180245" name="Rectangle 19"/>
            <p:cNvSpPr>
              <a:spLocks noChangeArrowheads="1"/>
            </p:cNvSpPr>
            <p:nvPr/>
          </p:nvSpPr>
          <p:spPr bwMode="auto">
            <a:xfrm>
              <a:off x="183" y="2487"/>
              <a:ext cx="164" cy="231"/>
            </a:xfrm>
            <a:prstGeom prst="rect">
              <a:avLst/>
            </a:prstGeom>
            <a:noFill/>
            <a:ln w="12700">
              <a:noFill/>
              <a:miter lim="800000"/>
              <a:headEnd/>
              <a:tailEnd/>
            </a:ln>
          </p:spPr>
          <p:txBody>
            <a:bodyPr wrap="none" lIns="90488" tIns="44450" rIns="90488" bIns="44450">
              <a:spAutoFit/>
            </a:bodyPr>
            <a:lstStyle/>
            <a:p>
              <a:r>
                <a:rPr lang="en-US" b="1">
                  <a:latin typeface="Times New Roman" pitchFamily="18" charset="0"/>
                </a:rPr>
                <a:t>:</a:t>
              </a:r>
            </a:p>
          </p:txBody>
        </p:sp>
        <p:sp>
          <p:nvSpPr>
            <p:cNvPr id="180246" name="Rectangle 20"/>
            <p:cNvSpPr>
              <a:spLocks noChangeArrowheads="1"/>
            </p:cNvSpPr>
            <p:nvPr/>
          </p:nvSpPr>
          <p:spPr bwMode="auto">
            <a:xfrm>
              <a:off x="2055" y="2487"/>
              <a:ext cx="164" cy="231"/>
            </a:xfrm>
            <a:prstGeom prst="rect">
              <a:avLst/>
            </a:prstGeom>
            <a:noFill/>
            <a:ln w="12700">
              <a:noFill/>
              <a:miter lim="800000"/>
              <a:headEnd/>
              <a:tailEnd/>
            </a:ln>
          </p:spPr>
          <p:txBody>
            <a:bodyPr wrap="none" lIns="90488" tIns="44450" rIns="90488" bIns="44450">
              <a:spAutoFit/>
            </a:bodyPr>
            <a:lstStyle/>
            <a:p>
              <a:r>
                <a:rPr lang="en-US" b="1">
                  <a:latin typeface="Times New Roman" pitchFamily="18" charset="0"/>
                </a:rPr>
                <a:t>:</a:t>
              </a:r>
            </a:p>
          </p:txBody>
        </p:sp>
        <p:grpSp>
          <p:nvGrpSpPr>
            <p:cNvPr id="3" name="Group 21"/>
            <p:cNvGrpSpPr>
              <a:grpSpLocks/>
            </p:cNvGrpSpPr>
            <p:nvPr/>
          </p:nvGrpSpPr>
          <p:grpSpPr bwMode="auto">
            <a:xfrm>
              <a:off x="3102" y="2064"/>
              <a:ext cx="2610" cy="952"/>
              <a:chOff x="3102" y="2064"/>
              <a:chExt cx="2610" cy="952"/>
            </a:xfrm>
          </p:grpSpPr>
          <p:sp>
            <p:nvSpPr>
              <p:cNvPr id="180309" name="Rectangle 22"/>
              <p:cNvSpPr>
                <a:spLocks noChangeArrowheads="1"/>
              </p:cNvSpPr>
              <p:nvPr/>
            </p:nvSpPr>
            <p:spPr bwMode="auto">
              <a:xfrm>
                <a:off x="3118" y="2264"/>
                <a:ext cx="992" cy="752"/>
              </a:xfrm>
              <a:prstGeom prst="rect">
                <a:avLst/>
              </a:prstGeom>
              <a:noFill/>
              <a:ln w="25400">
                <a:solidFill>
                  <a:schemeClr val="tx1"/>
                </a:solidFill>
                <a:miter lim="800000"/>
                <a:headEnd/>
                <a:tailEnd/>
              </a:ln>
            </p:spPr>
            <p:txBody>
              <a:bodyPr wrap="none" anchor="ctr"/>
              <a:lstStyle/>
              <a:p>
                <a:endParaRPr lang="en-US"/>
              </a:p>
            </p:txBody>
          </p:sp>
          <p:sp>
            <p:nvSpPr>
              <p:cNvPr id="180310" name="Line 23"/>
              <p:cNvSpPr>
                <a:spLocks noChangeShapeType="1"/>
              </p:cNvSpPr>
              <p:nvPr/>
            </p:nvSpPr>
            <p:spPr bwMode="auto">
              <a:xfrm flipH="1">
                <a:off x="3102" y="2448"/>
                <a:ext cx="1024" cy="0"/>
              </a:xfrm>
              <a:prstGeom prst="line">
                <a:avLst/>
              </a:prstGeom>
              <a:noFill/>
              <a:ln w="25400">
                <a:solidFill>
                  <a:schemeClr val="tx1"/>
                </a:solidFill>
                <a:round/>
                <a:headEnd/>
                <a:tailEnd/>
              </a:ln>
            </p:spPr>
            <p:txBody>
              <a:bodyPr wrap="none" anchor="ctr"/>
              <a:lstStyle/>
              <a:p>
                <a:endParaRPr lang="en-US"/>
              </a:p>
            </p:txBody>
          </p:sp>
          <p:sp>
            <p:nvSpPr>
              <p:cNvPr id="180311" name="Line 24"/>
              <p:cNvSpPr>
                <a:spLocks noChangeShapeType="1"/>
              </p:cNvSpPr>
              <p:nvPr/>
            </p:nvSpPr>
            <p:spPr bwMode="auto">
              <a:xfrm flipH="1">
                <a:off x="3102" y="2832"/>
                <a:ext cx="1024" cy="0"/>
              </a:xfrm>
              <a:prstGeom prst="line">
                <a:avLst/>
              </a:prstGeom>
              <a:noFill/>
              <a:ln w="25400">
                <a:solidFill>
                  <a:schemeClr val="tx1"/>
                </a:solidFill>
                <a:round/>
                <a:headEnd/>
                <a:tailEnd/>
              </a:ln>
            </p:spPr>
            <p:txBody>
              <a:bodyPr wrap="none" anchor="ctr"/>
              <a:lstStyle/>
              <a:p>
                <a:endParaRPr lang="en-US"/>
              </a:p>
            </p:txBody>
          </p:sp>
          <p:sp>
            <p:nvSpPr>
              <p:cNvPr id="180312" name="Rectangle 25"/>
              <p:cNvSpPr>
                <a:spLocks noChangeArrowheads="1"/>
              </p:cNvSpPr>
              <p:nvPr/>
            </p:nvSpPr>
            <p:spPr bwMode="auto">
              <a:xfrm flipH="1">
                <a:off x="3233" y="2064"/>
                <a:ext cx="757" cy="212"/>
              </a:xfrm>
              <a:prstGeom prst="rect">
                <a:avLst/>
              </a:prstGeom>
              <a:noFill/>
              <a:ln w="12700">
                <a:noFill/>
                <a:miter lim="800000"/>
                <a:headEnd/>
                <a:tailEnd/>
              </a:ln>
            </p:spPr>
            <p:txBody>
              <a:bodyPr wrap="none" lIns="90488" tIns="44450" rIns="90488" bIns="44450">
                <a:spAutoFit/>
              </a:bodyPr>
              <a:lstStyle/>
              <a:p>
                <a:r>
                  <a:rPr lang="en-US" sz="1600" b="1">
                    <a:latin typeface="Times New Roman" pitchFamily="18" charset="0"/>
                  </a:rPr>
                  <a:t>Cache Data</a:t>
                </a:r>
              </a:p>
            </p:txBody>
          </p:sp>
          <p:sp>
            <p:nvSpPr>
              <p:cNvPr id="180313" name="Rectangle 26"/>
              <p:cNvSpPr>
                <a:spLocks noChangeArrowheads="1"/>
              </p:cNvSpPr>
              <p:nvPr/>
            </p:nvSpPr>
            <p:spPr bwMode="auto">
              <a:xfrm flipH="1">
                <a:off x="3135" y="2256"/>
                <a:ext cx="905" cy="212"/>
              </a:xfrm>
              <a:prstGeom prst="rect">
                <a:avLst/>
              </a:prstGeom>
              <a:noFill/>
              <a:ln w="12700">
                <a:noFill/>
                <a:miter lim="800000"/>
                <a:headEnd/>
                <a:tailEnd/>
              </a:ln>
            </p:spPr>
            <p:txBody>
              <a:bodyPr wrap="none" lIns="90488" tIns="44450" rIns="90488" bIns="44450">
                <a:spAutoFit/>
              </a:bodyPr>
              <a:lstStyle/>
              <a:p>
                <a:r>
                  <a:rPr lang="en-US" sz="1600" b="1">
                    <a:latin typeface="Times New Roman" pitchFamily="18" charset="0"/>
                  </a:rPr>
                  <a:t>Cache Block 0</a:t>
                </a:r>
              </a:p>
            </p:txBody>
          </p:sp>
          <p:sp>
            <p:nvSpPr>
              <p:cNvPr id="180314" name="Rectangle 27"/>
              <p:cNvSpPr>
                <a:spLocks noChangeArrowheads="1"/>
              </p:cNvSpPr>
              <p:nvPr/>
            </p:nvSpPr>
            <p:spPr bwMode="auto">
              <a:xfrm>
                <a:off x="4222" y="2264"/>
                <a:ext cx="1088" cy="752"/>
              </a:xfrm>
              <a:prstGeom prst="rect">
                <a:avLst/>
              </a:prstGeom>
              <a:noFill/>
              <a:ln w="25400">
                <a:solidFill>
                  <a:schemeClr val="tx1"/>
                </a:solidFill>
                <a:miter lim="800000"/>
                <a:headEnd/>
                <a:tailEnd/>
              </a:ln>
            </p:spPr>
            <p:txBody>
              <a:bodyPr wrap="none" anchor="ctr"/>
              <a:lstStyle/>
              <a:p>
                <a:endParaRPr lang="en-US"/>
              </a:p>
            </p:txBody>
          </p:sp>
          <p:sp>
            <p:nvSpPr>
              <p:cNvPr id="180315" name="Line 28"/>
              <p:cNvSpPr>
                <a:spLocks noChangeShapeType="1"/>
              </p:cNvSpPr>
              <p:nvPr/>
            </p:nvSpPr>
            <p:spPr bwMode="auto">
              <a:xfrm>
                <a:off x="4222" y="2448"/>
                <a:ext cx="1088" cy="0"/>
              </a:xfrm>
              <a:prstGeom prst="line">
                <a:avLst/>
              </a:prstGeom>
              <a:noFill/>
              <a:ln w="25400">
                <a:solidFill>
                  <a:schemeClr val="tx1"/>
                </a:solidFill>
                <a:round/>
                <a:headEnd/>
                <a:tailEnd/>
              </a:ln>
            </p:spPr>
            <p:txBody>
              <a:bodyPr wrap="none" anchor="ctr"/>
              <a:lstStyle/>
              <a:p>
                <a:endParaRPr lang="en-US"/>
              </a:p>
            </p:txBody>
          </p:sp>
          <p:sp>
            <p:nvSpPr>
              <p:cNvPr id="180316" name="Line 29"/>
              <p:cNvSpPr>
                <a:spLocks noChangeShapeType="1"/>
              </p:cNvSpPr>
              <p:nvPr/>
            </p:nvSpPr>
            <p:spPr bwMode="auto">
              <a:xfrm>
                <a:off x="4222" y="2832"/>
                <a:ext cx="1088" cy="0"/>
              </a:xfrm>
              <a:prstGeom prst="line">
                <a:avLst/>
              </a:prstGeom>
              <a:noFill/>
              <a:ln w="25400">
                <a:solidFill>
                  <a:schemeClr val="tx1"/>
                </a:solidFill>
                <a:round/>
                <a:headEnd/>
                <a:tailEnd/>
              </a:ln>
            </p:spPr>
            <p:txBody>
              <a:bodyPr wrap="none" anchor="ctr"/>
              <a:lstStyle/>
              <a:p>
                <a:endParaRPr lang="en-US"/>
              </a:p>
            </p:txBody>
          </p:sp>
          <p:sp>
            <p:nvSpPr>
              <p:cNvPr id="180317" name="Rectangle 30"/>
              <p:cNvSpPr>
                <a:spLocks noChangeArrowheads="1"/>
              </p:cNvSpPr>
              <p:nvPr/>
            </p:nvSpPr>
            <p:spPr bwMode="auto">
              <a:xfrm>
                <a:off x="5422" y="2264"/>
                <a:ext cx="128" cy="752"/>
              </a:xfrm>
              <a:prstGeom prst="rect">
                <a:avLst/>
              </a:prstGeom>
              <a:noFill/>
              <a:ln w="25400">
                <a:solidFill>
                  <a:schemeClr val="tx1"/>
                </a:solidFill>
                <a:miter lim="800000"/>
                <a:headEnd/>
                <a:tailEnd/>
              </a:ln>
            </p:spPr>
            <p:txBody>
              <a:bodyPr wrap="none" anchor="ctr"/>
              <a:lstStyle/>
              <a:p>
                <a:endParaRPr lang="en-US"/>
              </a:p>
            </p:txBody>
          </p:sp>
          <p:sp>
            <p:nvSpPr>
              <p:cNvPr id="180318" name="Line 31"/>
              <p:cNvSpPr>
                <a:spLocks noChangeShapeType="1"/>
              </p:cNvSpPr>
              <p:nvPr/>
            </p:nvSpPr>
            <p:spPr bwMode="auto">
              <a:xfrm>
                <a:off x="5422" y="2448"/>
                <a:ext cx="128" cy="0"/>
              </a:xfrm>
              <a:prstGeom prst="line">
                <a:avLst/>
              </a:prstGeom>
              <a:noFill/>
              <a:ln w="25400">
                <a:solidFill>
                  <a:schemeClr val="tx1"/>
                </a:solidFill>
                <a:round/>
                <a:headEnd/>
                <a:tailEnd/>
              </a:ln>
            </p:spPr>
            <p:txBody>
              <a:bodyPr wrap="none" anchor="ctr"/>
              <a:lstStyle/>
              <a:p>
                <a:endParaRPr lang="en-US"/>
              </a:p>
            </p:txBody>
          </p:sp>
          <p:sp>
            <p:nvSpPr>
              <p:cNvPr id="180319" name="Line 32"/>
              <p:cNvSpPr>
                <a:spLocks noChangeShapeType="1"/>
              </p:cNvSpPr>
              <p:nvPr/>
            </p:nvSpPr>
            <p:spPr bwMode="auto">
              <a:xfrm>
                <a:off x="5422" y="2832"/>
                <a:ext cx="128" cy="0"/>
              </a:xfrm>
              <a:prstGeom prst="line">
                <a:avLst/>
              </a:prstGeom>
              <a:noFill/>
              <a:ln w="25400">
                <a:solidFill>
                  <a:schemeClr val="tx1"/>
                </a:solidFill>
                <a:round/>
                <a:headEnd/>
                <a:tailEnd/>
              </a:ln>
            </p:spPr>
            <p:txBody>
              <a:bodyPr wrap="none" anchor="ctr"/>
              <a:lstStyle/>
              <a:p>
                <a:endParaRPr lang="en-US"/>
              </a:p>
            </p:txBody>
          </p:sp>
          <p:sp>
            <p:nvSpPr>
              <p:cNvPr id="180320" name="Rectangle 33"/>
              <p:cNvSpPr>
                <a:spLocks noChangeArrowheads="1"/>
              </p:cNvSpPr>
              <p:nvPr/>
            </p:nvSpPr>
            <p:spPr bwMode="auto">
              <a:xfrm flipH="1">
                <a:off x="4434" y="2064"/>
                <a:ext cx="700" cy="210"/>
              </a:xfrm>
              <a:prstGeom prst="rect">
                <a:avLst/>
              </a:prstGeom>
              <a:noFill/>
              <a:ln w="12700">
                <a:noFill/>
                <a:miter lim="800000"/>
                <a:headEnd/>
                <a:tailEnd/>
              </a:ln>
            </p:spPr>
            <p:txBody>
              <a:bodyPr wrap="none" lIns="90488" tIns="44450" rIns="90488" bIns="44450">
                <a:spAutoFit/>
              </a:bodyPr>
              <a:lstStyle/>
              <a:p>
                <a:r>
                  <a:rPr lang="en-US" sz="1600" b="1">
                    <a:latin typeface="Times New Roman" pitchFamily="18" charset="0"/>
                  </a:rPr>
                  <a:t>Cache Tag</a:t>
                </a:r>
              </a:p>
            </p:txBody>
          </p:sp>
          <p:sp>
            <p:nvSpPr>
              <p:cNvPr id="180321" name="Rectangle 34"/>
              <p:cNvSpPr>
                <a:spLocks noChangeArrowheads="1"/>
              </p:cNvSpPr>
              <p:nvPr/>
            </p:nvSpPr>
            <p:spPr bwMode="auto">
              <a:xfrm flipH="1">
                <a:off x="5299" y="2064"/>
                <a:ext cx="413" cy="210"/>
              </a:xfrm>
              <a:prstGeom prst="rect">
                <a:avLst/>
              </a:prstGeom>
              <a:noFill/>
              <a:ln w="12700">
                <a:noFill/>
                <a:miter lim="800000"/>
                <a:headEnd/>
                <a:tailEnd/>
              </a:ln>
            </p:spPr>
            <p:txBody>
              <a:bodyPr wrap="none" lIns="90488" tIns="44450" rIns="90488" bIns="44450">
                <a:spAutoFit/>
              </a:bodyPr>
              <a:lstStyle/>
              <a:p>
                <a:r>
                  <a:rPr lang="en-US" sz="1600" b="1">
                    <a:latin typeface="Times New Roman" pitchFamily="18" charset="0"/>
                  </a:rPr>
                  <a:t>Valid</a:t>
                </a:r>
              </a:p>
            </p:txBody>
          </p:sp>
          <p:sp>
            <p:nvSpPr>
              <p:cNvPr id="180322" name="Rectangle 35"/>
              <p:cNvSpPr>
                <a:spLocks noChangeArrowheads="1"/>
              </p:cNvSpPr>
              <p:nvPr/>
            </p:nvSpPr>
            <p:spPr bwMode="auto">
              <a:xfrm flipH="1">
                <a:off x="4669" y="2487"/>
                <a:ext cx="164" cy="231"/>
              </a:xfrm>
              <a:prstGeom prst="rect">
                <a:avLst/>
              </a:prstGeom>
              <a:noFill/>
              <a:ln w="12700">
                <a:noFill/>
                <a:miter lim="800000"/>
                <a:headEnd/>
                <a:tailEnd/>
              </a:ln>
            </p:spPr>
            <p:txBody>
              <a:bodyPr wrap="none" lIns="90488" tIns="44450" rIns="90488" bIns="44450">
                <a:spAutoFit/>
              </a:bodyPr>
              <a:lstStyle/>
              <a:p>
                <a:r>
                  <a:rPr lang="en-US" b="1">
                    <a:latin typeface="Times New Roman" pitchFamily="18" charset="0"/>
                  </a:rPr>
                  <a:t>:</a:t>
                </a:r>
              </a:p>
            </p:txBody>
          </p:sp>
          <p:sp>
            <p:nvSpPr>
              <p:cNvPr id="180323" name="Rectangle 36"/>
              <p:cNvSpPr>
                <a:spLocks noChangeArrowheads="1"/>
              </p:cNvSpPr>
              <p:nvPr/>
            </p:nvSpPr>
            <p:spPr bwMode="auto">
              <a:xfrm flipH="1">
                <a:off x="5389" y="2487"/>
                <a:ext cx="164" cy="231"/>
              </a:xfrm>
              <a:prstGeom prst="rect">
                <a:avLst/>
              </a:prstGeom>
              <a:noFill/>
              <a:ln w="12700">
                <a:noFill/>
                <a:miter lim="800000"/>
                <a:headEnd/>
                <a:tailEnd/>
              </a:ln>
            </p:spPr>
            <p:txBody>
              <a:bodyPr wrap="none" lIns="90488" tIns="44450" rIns="90488" bIns="44450">
                <a:spAutoFit/>
              </a:bodyPr>
              <a:lstStyle/>
              <a:p>
                <a:r>
                  <a:rPr lang="en-US" b="1">
                    <a:latin typeface="Times New Roman" pitchFamily="18" charset="0"/>
                  </a:rPr>
                  <a:t>:</a:t>
                </a:r>
              </a:p>
            </p:txBody>
          </p:sp>
          <p:sp>
            <p:nvSpPr>
              <p:cNvPr id="180324" name="Rectangle 37"/>
              <p:cNvSpPr>
                <a:spLocks noChangeArrowheads="1"/>
              </p:cNvSpPr>
              <p:nvPr/>
            </p:nvSpPr>
            <p:spPr bwMode="auto">
              <a:xfrm flipH="1">
                <a:off x="3517" y="2487"/>
                <a:ext cx="164" cy="231"/>
              </a:xfrm>
              <a:prstGeom prst="rect">
                <a:avLst/>
              </a:prstGeom>
              <a:noFill/>
              <a:ln w="12700">
                <a:noFill/>
                <a:miter lim="800000"/>
                <a:headEnd/>
                <a:tailEnd/>
              </a:ln>
            </p:spPr>
            <p:txBody>
              <a:bodyPr wrap="none" lIns="90488" tIns="44450" rIns="90488" bIns="44450">
                <a:spAutoFit/>
              </a:bodyPr>
              <a:lstStyle/>
              <a:p>
                <a:r>
                  <a:rPr lang="en-US" b="1">
                    <a:latin typeface="Times New Roman" pitchFamily="18" charset="0"/>
                  </a:rPr>
                  <a:t>:</a:t>
                </a:r>
              </a:p>
            </p:txBody>
          </p:sp>
        </p:grpSp>
        <p:sp>
          <p:nvSpPr>
            <p:cNvPr id="180248" name="Line 38"/>
            <p:cNvSpPr>
              <a:spLocks noChangeShapeType="1"/>
            </p:cNvSpPr>
            <p:nvPr/>
          </p:nvSpPr>
          <p:spPr bwMode="auto">
            <a:xfrm>
              <a:off x="2880" y="2120"/>
              <a:ext cx="0" cy="800"/>
            </a:xfrm>
            <a:prstGeom prst="line">
              <a:avLst/>
            </a:prstGeom>
            <a:noFill/>
            <a:ln w="25400">
              <a:solidFill>
                <a:schemeClr val="tx1"/>
              </a:solidFill>
              <a:round/>
              <a:headEnd/>
              <a:tailEnd/>
            </a:ln>
          </p:spPr>
          <p:txBody>
            <a:bodyPr wrap="none" anchor="ctr"/>
            <a:lstStyle/>
            <a:p>
              <a:endParaRPr lang="en-US"/>
            </a:p>
          </p:txBody>
        </p:sp>
        <p:sp>
          <p:nvSpPr>
            <p:cNvPr id="180249" name="Line 39"/>
            <p:cNvSpPr>
              <a:spLocks noChangeShapeType="1"/>
            </p:cNvSpPr>
            <p:nvPr/>
          </p:nvSpPr>
          <p:spPr bwMode="auto">
            <a:xfrm>
              <a:off x="2648" y="2928"/>
              <a:ext cx="464" cy="0"/>
            </a:xfrm>
            <a:prstGeom prst="line">
              <a:avLst/>
            </a:prstGeom>
            <a:noFill/>
            <a:ln w="25400">
              <a:solidFill>
                <a:schemeClr val="tx1"/>
              </a:solidFill>
              <a:round/>
              <a:headEnd type="triangle" w="med" len="med"/>
              <a:tailEnd type="triangle" w="med" len="med"/>
            </a:ln>
          </p:spPr>
          <p:txBody>
            <a:bodyPr wrap="none" anchor="ctr"/>
            <a:lstStyle/>
            <a:p>
              <a:endParaRPr lang="en-US"/>
            </a:p>
          </p:txBody>
        </p:sp>
        <p:sp>
          <p:nvSpPr>
            <p:cNvPr id="180250" name="Rectangle 40"/>
            <p:cNvSpPr>
              <a:spLocks noChangeArrowheads="1"/>
            </p:cNvSpPr>
            <p:nvPr/>
          </p:nvSpPr>
          <p:spPr bwMode="auto">
            <a:xfrm>
              <a:off x="2583" y="1920"/>
              <a:ext cx="808" cy="212"/>
            </a:xfrm>
            <a:prstGeom prst="rect">
              <a:avLst/>
            </a:prstGeom>
            <a:noFill/>
            <a:ln w="12700">
              <a:noFill/>
              <a:miter lim="800000"/>
              <a:headEnd/>
              <a:tailEnd/>
            </a:ln>
          </p:spPr>
          <p:txBody>
            <a:bodyPr wrap="none" lIns="90488" tIns="44450" rIns="90488" bIns="44450">
              <a:spAutoFit/>
            </a:bodyPr>
            <a:lstStyle/>
            <a:p>
              <a:r>
                <a:rPr lang="en-US" sz="1600" b="1">
                  <a:latin typeface="Times New Roman" pitchFamily="18" charset="0"/>
                </a:rPr>
                <a:t>Cache Index</a:t>
              </a:r>
            </a:p>
          </p:txBody>
        </p:sp>
        <p:sp>
          <p:nvSpPr>
            <p:cNvPr id="180251" name="Rectangle 41"/>
            <p:cNvSpPr>
              <a:spLocks noChangeArrowheads="1"/>
            </p:cNvSpPr>
            <p:nvPr/>
          </p:nvSpPr>
          <p:spPr bwMode="auto">
            <a:xfrm>
              <a:off x="152" y="2744"/>
              <a:ext cx="5456" cy="320"/>
            </a:xfrm>
            <a:prstGeom prst="rect">
              <a:avLst/>
            </a:prstGeom>
            <a:noFill/>
            <a:ln w="25400">
              <a:solidFill>
                <a:schemeClr val="accent1"/>
              </a:solidFill>
              <a:prstDash val="dash"/>
              <a:miter lim="800000"/>
              <a:headEnd/>
              <a:tailEnd/>
            </a:ln>
          </p:spPr>
          <p:txBody>
            <a:bodyPr wrap="none" anchor="ctr"/>
            <a:lstStyle/>
            <a:p>
              <a:endParaRPr lang="en-US"/>
            </a:p>
          </p:txBody>
        </p:sp>
        <p:sp>
          <p:nvSpPr>
            <p:cNvPr id="180252" name="Line 42"/>
            <p:cNvSpPr>
              <a:spLocks noChangeShapeType="1"/>
            </p:cNvSpPr>
            <p:nvPr/>
          </p:nvSpPr>
          <p:spPr bwMode="auto">
            <a:xfrm>
              <a:off x="2120" y="3312"/>
              <a:ext cx="1520" cy="0"/>
            </a:xfrm>
            <a:prstGeom prst="line">
              <a:avLst/>
            </a:prstGeom>
            <a:noFill/>
            <a:ln w="25400">
              <a:solidFill>
                <a:schemeClr val="tx1"/>
              </a:solidFill>
              <a:round/>
              <a:headEnd/>
              <a:tailEnd/>
            </a:ln>
          </p:spPr>
          <p:txBody>
            <a:bodyPr wrap="none" anchor="ctr"/>
            <a:lstStyle/>
            <a:p>
              <a:endParaRPr lang="en-US"/>
            </a:p>
          </p:txBody>
        </p:sp>
        <p:sp>
          <p:nvSpPr>
            <p:cNvPr id="180253" name="Line 43"/>
            <p:cNvSpPr>
              <a:spLocks noChangeShapeType="1"/>
            </p:cNvSpPr>
            <p:nvPr/>
          </p:nvSpPr>
          <p:spPr bwMode="auto">
            <a:xfrm>
              <a:off x="2120" y="3320"/>
              <a:ext cx="128" cy="176"/>
            </a:xfrm>
            <a:prstGeom prst="line">
              <a:avLst/>
            </a:prstGeom>
            <a:noFill/>
            <a:ln w="25400">
              <a:solidFill>
                <a:schemeClr val="tx1"/>
              </a:solidFill>
              <a:round/>
              <a:headEnd/>
              <a:tailEnd/>
            </a:ln>
          </p:spPr>
          <p:txBody>
            <a:bodyPr wrap="none" anchor="ctr"/>
            <a:lstStyle/>
            <a:p>
              <a:endParaRPr lang="en-US"/>
            </a:p>
          </p:txBody>
        </p:sp>
        <p:sp>
          <p:nvSpPr>
            <p:cNvPr id="180254" name="Line 44"/>
            <p:cNvSpPr>
              <a:spLocks noChangeShapeType="1"/>
            </p:cNvSpPr>
            <p:nvPr/>
          </p:nvSpPr>
          <p:spPr bwMode="auto">
            <a:xfrm>
              <a:off x="2264" y="3504"/>
              <a:ext cx="1232" cy="0"/>
            </a:xfrm>
            <a:prstGeom prst="line">
              <a:avLst/>
            </a:prstGeom>
            <a:noFill/>
            <a:ln w="25400">
              <a:solidFill>
                <a:schemeClr val="tx1"/>
              </a:solidFill>
              <a:round/>
              <a:headEnd/>
              <a:tailEnd/>
            </a:ln>
          </p:spPr>
          <p:txBody>
            <a:bodyPr wrap="none" anchor="ctr"/>
            <a:lstStyle/>
            <a:p>
              <a:endParaRPr lang="en-US"/>
            </a:p>
          </p:txBody>
        </p:sp>
        <p:sp>
          <p:nvSpPr>
            <p:cNvPr id="180255" name="Line 45"/>
            <p:cNvSpPr>
              <a:spLocks noChangeShapeType="1"/>
            </p:cNvSpPr>
            <p:nvPr/>
          </p:nvSpPr>
          <p:spPr bwMode="auto">
            <a:xfrm flipH="1">
              <a:off x="3496" y="3320"/>
              <a:ext cx="160" cy="176"/>
            </a:xfrm>
            <a:prstGeom prst="line">
              <a:avLst/>
            </a:prstGeom>
            <a:noFill/>
            <a:ln w="25400">
              <a:solidFill>
                <a:schemeClr val="tx1"/>
              </a:solidFill>
              <a:round/>
              <a:headEnd/>
              <a:tailEnd/>
            </a:ln>
          </p:spPr>
          <p:txBody>
            <a:bodyPr wrap="none" anchor="ctr"/>
            <a:lstStyle/>
            <a:p>
              <a:endParaRPr lang="en-US"/>
            </a:p>
          </p:txBody>
        </p:sp>
        <p:sp>
          <p:nvSpPr>
            <p:cNvPr id="180256" name="Rectangle 46"/>
            <p:cNvSpPr>
              <a:spLocks noChangeArrowheads="1"/>
            </p:cNvSpPr>
            <p:nvPr/>
          </p:nvSpPr>
          <p:spPr bwMode="auto">
            <a:xfrm>
              <a:off x="2727" y="3312"/>
              <a:ext cx="374" cy="212"/>
            </a:xfrm>
            <a:prstGeom prst="rect">
              <a:avLst/>
            </a:prstGeom>
            <a:noFill/>
            <a:ln w="12700">
              <a:noFill/>
              <a:miter lim="800000"/>
              <a:headEnd/>
              <a:tailEnd/>
            </a:ln>
          </p:spPr>
          <p:txBody>
            <a:bodyPr wrap="none" lIns="90488" tIns="44450" rIns="90488" bIns="44450">
              <a:spAutoFit/>
            </a:bodyPr>
            <a:lstStyle/>
            <a:p>
              <a:r>
                <a:rPr lang="en-US" sz="1600" b="1">
                  <a:latin typeface="Times New Roman" pitchFamily="18" charset="0"/>
                </a:rPr>
                <a:t>Mux</a:t>
              </a:r>
            </a:p>
          </p:txBody>
        </p:sp>
        <p:sp>
          <p:nvSpPr>
            <p:cNvPr id="180257" name="Line 47"/>
            <p:cNvSpPr>
              <a:spLocks noChangeShapeType="1"/>
            </p:cNvSpPr>
            <p:nvPr/>
          </p:nvSpPr>
          <p:spPr bwMode="auto">
            <a:xfrm>
              <a:off x="2496" y="2936"/>
              <a:ext cx="0" cy="368"/>
            </a:xfrm>
            <a:prstGeom prst="line">
              <a:avLst/>
            </a:prstGeom>
            <a:noFill/>
            <a:ln w="25400">
              <a:solidFill>
                <a:schemeClr val="tx1"/>
              </a:solidFill>
              <a:round/>
              <a:headEnd/>
              <a:tailEnd type="triangle" w="med" len="med"/>
            </a:ln>
          </p:spPr>
          <p:txBody>
            <a:bodyPr wrap="none" anchor="ctr"/>
            <a:lstStyle/>
            <a:p>
              <a:endParaRPr lang="en-US"/>
            </a:p>
          </p:txBody>
        </p:sp>
        <p:sp>
          <p:nvSpPr>
            <p:cNvPr id="180258" name="Line 48"/>
            <p:cNvSpPr>
              <a:spLocks noChangeShapeType="1"/>
            </p:cNvSpPr>
            <p:nvPr/>
          </p:nvSpPr>
          <p:spPr bwMode="auto">
            <a:xfrm>
              <a:off x="3264" y="2936"/>
              <a:ext cx="0" cy="368"/>
            </a:xfrm>
            <a:prstGeom prst="line">
              <a:avLst/>
            </a:prstGeom>
            <a:noFill/>
            <a:ln w="25400">
              <a:solidFill>
                <a:schemeClr val="tx1"/>
              </a:solidFill>
              <a:round/>
              <a:headEnd/>
              <a:tailEnd type="triangle" w="med" len="med"/>
            </a:ln>
          </p:spPr>
          <p:txBody>
            <a:bodyPr wrap="none" anchor="ctr"/>
            <a:lstStyle/>
            <a:p>
              <a:endParaRPr lang="en-US"/>
            </a:p>
          </p:txBody>
        </p:sp>
        <p:sp>
          <p:nvSpPr>
            <p:cNvPr id="180259" name="Rectangle 49"/>
            <p:cNvSpPr>
              <a:spLocks noChangeArrowheads="1"/>
            </p:cNvSpPr>
            <p:nvPr/>
          </p:nvSpPr>
          <p:spPr bwMode="auto">
            <a:xfrm>
              <a:off x="3159" y="3279"/>
              <a:ext cx="172" cy="192"/>
            </a:xfrm>
            <a:prstGeom prst="rect">
              <a:avLst/>
            </a:prstGeom>
            <a:noFill/>
            <a:ln w="12700">
              <a:noFill/>
              <a:miter lim="800000"/>
              <a:headEnd/>
              <a:tailEnd/>
            </a:ln>
          </p:spPr>
          <p:txBody>
            <a:bodyPr wrap="none" lIns="90488" tIns="44450" rIns="90488" bIns="44450">
              <a:spAutoFit/>
            </a:bodyPr>
            <a:lstStyle/>
            <a:p>
              <a:r>
                <a:rPr lang="en-US" sz="1400">
                  <a:latin typeface="Times New Roman" pitchFamily="18" charset="0"/>
                </a:rPr>
                <a:t>0</a:t>
              </a:r>
            </a:p>
          </p:txBody>
        </p:sp>
        <p:sp>
          <p:nvSpPr>
            <p:cNvPr id="180260" name="Rectangle 50"/>
            <p:cNvSpPr>
              <a:spLocks noChangeArrowheads="1"/>
            </p:cNvSpPr>
            <p:nvPr/>
          </p:nvSpPr>
          <p:spPr bwMode="auto">
            <a:xfrm>
              <a:off x="2439" y="3279"/>
              <a:ext cx="172" cy="192"/>
            </a:xfrm>
            <a:prstGeom prst="rect">
              <a:avLst/>
            </a:prstGeom>
            <a:noFill/>
            <a:ln w="12700">
              <a:noFill/>
              <a:miter lim="800000"/>
              <a:headEnd/>
              <a:tailEnd/>
            </a:ln>
          </p:spPr>
          <p:txBody>
            <a:bodyPr wrap="none" lIns="90488" tIns="44450" rIns="90488" bIns="44450">
              <a:spAutoFit/>
            </a:bodyPr>
            <a:lstStyle/>
            <a:p>
              <a:r>
                <a:rPr lang="en-US" sz="1400">
                  <a:latin typeface="Times New Roman" pitchFamily="18" charset="0"/>
                </a:rPr>
                <a:t>1</a:t>
              </a:r>
            </a:p>
          </p:txBody>
        </p:sp>
        <p:sp>
          <p:nvSpPr>
            <p:cNvPr id="180261" name="Rectangle 51"/>
            <p:cNvSpPr>
              <a:spLocks noChangeArrowheads="1"/>
            </p:cNvSpPr>
            <p:nvPr/>
          </p:nvSpPr>
          <p:spPr bwMode="auto">
            <a:xfrm>
              <a:off x="2199" y="3327"/>
              <a:ext cx="316" cy="192"/>
            </a:xfrm>
            <a:prstGeom prst="rect">
              <a:avLst/>
            </a:prstGeom>
            <a:noFill/>
            <a:ln w="12700">
              <a:noFill/>
              <a:miter lim="800000"/>
              <a:headEnd/>
              <a:tailEnd/>
            </a:ln>
          </p:spPr>
          <p:txBody>
            <a:bodyPr wrap="none" lIns="90488" tIns="44450" rIns="90488" bIns="44450">
              <a:spAutoFit/>
            </a:bodyPr>
            <a:lstStyle/>
            <a:p>
              <a:r>
                <a:rPr lang="en-US" sz="1400">
                  <a:latin typeface="Times New Roman" pitchFamily="18" charset="0"/>
                </a:rPr>
                <a:t>Sel1</a:t>
              </a:r>
            </a:p>
          </p:txBody>
        </p:sp>
        <p:sp>
          <p:nvSpPr>
            <p:cNvPr id="180262" name="Rectangle 52"/>
            <p:cNvSpPr>
              <a:spLocks noChangeArrowheads="1"/>
            </p:cNvSpPr>
            <p:nvPr/>
          </p:nvSpPr>
          <p:spPr bwMode="auto">
            <a:xfrm>
              <a:off x="3255" y="3327"/>
              <a:ext cx="316" cy="192"/>
            </a:xfrm>
            <a:prstGeom prst="rect">
              <a:avLst/>
            </a:prstGeom>
            <a:noFill/>
            <a:ln w="12700">
              <a:noFill/>
              <a:miter lim="800000"/>
              <a:headEnd/>
              <a:tailEnd/>
            </a:ln>
          </p:spPr>
          <p:txBody>
            <a:bodyPr wrap="none" lIns="90488" tIns="44450" rIns="90488" bIns="44450">
              <a:spAutoFit/>
            </a:bodyPr>
            <a:lstStyle/>
            <a:p>
              <a:r>
                <a:rPr lang="en-US" sz="1400">
                  <a:latin typeface="Times New Roman" pitchFamily="18" charset="0"/>
                </a:rPr>
                <a:t>Sel0</a:t>
              </a:r>
            </a:p>
          </p:txBody>
        </p:sp>
        <p:sp>
          <p:nvSpPr>
            <p:cNvPr id="180263" name="Line 53"/>
            <p:cNvSpPr>
              <a:spLocks noChangeShapeType="1"/>
            </p:cNvSpPr>
            <p:nvPr/>
          </p:nvSpPr>
          <p:spPr bwMode="auto">
            <a:xfrm>
              <a:off x="2880" y="3512"/>
              <a:ext cx="0" cy="464"/>
            </a:xfrm>
            <a:prstGeom prst="line">
              <a:avLst/>
            </a:prstGeom>
            <a:noFill/>
            <a:ln w="25400">
              <a:solidFill>
                <a:schemeClr val="tx1"/>
              </a:solidFill>
              <a:round/>
              <a:headEnd/>
              <a:tailEnd type="triangle" w="med" len="med"/>
            </a:ln>
          </p:spPr>
          <p:txBody>
            <a:bodyPr wrap="none" anchor="ctr"/>
            <a:lstStyle/>
            <a:p>
              <a:endParaRPr lang="en-US"/>
            </a:p>
          </p:txBody>
        </p:sp>
        <p:sp>
          <p:nvSpPr>
            <p:cNvPr id="180264" name="Rectangle 54"/>
            <p:cNvSpPr>
              <a:spLocks noChangeArrowheads="1"/>
            </p:cNvSpPr>
            <p:nvPr/>
          </p:nvSpPr>
          <p:spPr bwMode="auto">
            <a:xfrm>
              <a:off x="2919" y="3792"/>
              <a:ext cx="808" cy="212"/>
            </a:xfrm>
            <a:prstGeom prst="rect">
              <a:avLst/>
            </a:prstGeom>
            <a:noFill/>
            <a:ln w="12700">
              <a:noFill/>
              <a:miter lim="800000"/>
              <a:headEnd/>
              <a:tailEnd/>
            </a:ln>
          </p:spPr>
          <p:txBody>
            <a:bodyPr wrap="none" lIns="90488" tIns="44450" rIns="90488" bIns="44450">
              <a:spAutoFit/>
            </a:bodyPr>
            <a:lstStyle/>
            <a:p>
              <a:r>
                <a:rPr lang="en-US" sz="1600" b="1">
                  <a:latin typeface="Times New Roman" pitchFamily="18" charset="0"/>
                </a:rPr>
                <a:t>Cache Block</a:t>
              </a:r>
            </a:p>
          </p:txBody>
        </p:sp>
        <p:sp>
          <p:nvSpPr>
            <p:cNvPr id="180265" name="Oval 55"/>
            <p:cNvSpPr>
              <a:spLocks noChangeArrowheads="1"/>
            </p:cNvSpPr>
            <p:nvPr/>
          </p:nvSpPr>
          <p:spPr bwMode="auto">
            <a:xfrm>
              <a:off x="872" y="3224"/>
              <a:ext cx="560" cy="272"/>
            </a:xfrm>
            <a:prstGeom prst="ellipse">
              <a:avLst/>
            </a:prstGeom>
            <a:noFill/>
            <a:ln w="25400">
              <a:solidFill>
                <a:schemeClr val="tx1"/>
              </a:solidFill>
              <a:round/>
              <a:headEnd/>
              <a:tailEnd/>
            </a:ln>
          </p:spPr>
          <p:txBody>
            <a:bodyPr wrap="none" anchor="ctr"/>
            <a:lstStyle/>
            <a:p>
              <a:endParaRPr lang="en-US"/>
            </a:p>
          </p:txBody>
        </p:sp>
        <p:grpSp>
          <p:nvGrpSpPr>
            <p:cNvPr id="4" name="Group 56"/>
            <p:cNvGrpSpPr>
              <a:grpSpLocks/>
            </p:cNvGrpSpPr>
            <p:nvPr/>
          </p:nvGrpSpPr>
          <p:grpSpPr bwMode="auto">
            <a:xfrm>
              <a:off x="1576" y="3312"/>
              <a:ext cx="624" cy="289"/>
              <a:chOff x="1576" y="3312"/>
              <a:chExt cx="624" cy="289"/>
            </a:xfrm>
          </p:grpSpPr>
          <p:grpSp>
            <p:nvGrpSpPr>
              <p:cNvPr id="5" name="Group 57"/>
              <p:cNvGrpSpPr>
                <a:grpSpLocks/>
              </p:cNvGrpSpPr>
              <p:nvPr/>
            </p:nvGrpSpPr>
            <p:grpSpPr bwMode="auto">
              <a:xfrm>
                <a:off x="1720" y="3312"/>
                <a:ext cx="480" cy="289"/>
                <a:chOff x="1720" y="3312"/>
                <a:chExt cx="480" cy="289"/>
              </a:xfrm>
            </p:grpSpPr>
            <p:sp>
              <p:nvSpPr>
                <p:cNvPr id="180303" name="Arc 58"/>
                <p:cNvSpPr>
                  <a:spLocks/>
                </p:cNvSpPr>
                <p:nvPr/>
              </p:nvSpPr>
              <p:spPr bwMode="auto">
                <a:xfrm>
                  <a:off x="1848" y="3321"/>
                  <a:ext cx="192" cy="136"/>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cap="rnd">
                  <a:solidFill>
                    <a:schemeClr val="tx1"/>
                  </a:solidFill>
                  <a:round/>
                  <a:headEnd/>
                  <a:tailEnd/>
                </a:ln>
              </p:spPr>
              <p:txBody>
                <a:bodyPr wrap="none" anchor="ctr"/>
                <a:lstStyle/>
                <a:p>
                  <a:endParaRPr lang="en-US"/>
                </a:p>
              </p:txBody>
            </p:sp>
            <p:sp>
              <p:nvSpPr>
                <p:cNvPr id="180304" name="Arc 59"/>
                <p:cNvSpPr>
                  <a:spLocks/>
                </p:cNvSpPr>
                <p:nvPr/>
              </p:nvSpPr>
              <p:spPr bwMode="auto">
                <a:xfrm rot="10800000">
                  <a:off x="1857" y="3465"/>
                  <a:ext cx="192" cy="136"/>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0" y="21600"/>
                      </a:moveTo>
                      <a:cubicBezTo>
                        <a:pt x="0" y="9714"/>
                        <a:pt x="9602" y="61"/>
                        <a:pt x="21488" y="0"/>
                      </a:cubicBezTo>
                    </a:path>
                    <a:path w="21600" h="21600" stroke="0" extrusionOk="0">
                      <a:moveTo>
                        <a:pt x="0" y="21600"/>
                      </a:moveTo>
                      <a:cubicBezTo>
                        <a:pt x="0" y="9714"/>
                        <a:pt x="9602" y="61"/>
                        <a:pt x="21488" y="0"/>
                      </a:cubicBezTo>
                      <a:lnTo>
                        <a:pt x="21600" y="21600"/>
                      </a:lnTo>
                      <a:close/>
                    </a:path>
                  </a:pathLst>
                </a:custGeom>
                <a:noFill/>
                <a:ln w="25400" cap="rnd">
                  <a:solidFill>
                    <a:schemeClr val="tx1"/>
                  </a:solidFill>
                  <a:round/>
                  <a:headEnd/>
                  <a:tailEnd/>
                </a:ln>
              </p:spPr>
              <p:txBody>
                <a:bodyPr wrap="none" anchor="ctr"/>
                <a:lstStyle/>
                <a:p>
                  <a:endParaRPr lang="en-US"/>
                </a:p>
              </p:txBody>
            </p:sp>
            <p:sp>
              <p:nvSpPr>
                <p:cNvPr id="180305" name="Line 60"/>
                <p:cNvSpPr>
                  <a:spLocks noChangeShapeType="1"/>
                </p:cNvSpPr>
                <p:nvPr/>
              </p:nvSpPr>
              <p:spPr bwMode="auto">
                <a:xfrm flipH="1">
                  <a:off x="1720" y="3312"/>
                  <a:ext cx="136" cy="0"/>
                </a:xfrm>
                <a:prstGeom prst="line">
                  <a:avLst/>
                </a:prstGeom>
                <a:noFill/>
                <a:ln w="25400">
                  <a:solidFill>
                    <a:schemeClr val="tx1"/>
                  </a:solidFill>
                  <a:round/>
                  <a:headEnd/>
                  <a:tailEnd/>
                </a:ln>
              </p:spPr>
              <p:txBody>
                <a:bodyPr wrap="none" anchor="ctr"/>
                <a:lstStyle/>
                <a:p>
                  <a:endParaRPr lang="en-US"/>
                </a:p>
              </p:txBody>
            </p:sp>
            <p:sp>
              <p:nvSpPr>
                <p:cNvPr id="180306" name="Line 61"/>
                <p:cNvSpPr>
                  <a:spLocks noChangeShapeType="1"/>
                </p:cNvSpPr>
                <p:nvPr/>
              </p:nvSpPr>
              <p:spPr bwMode="auto">
                <a:xfrm>
                  <a:off x="1728" y="3320"/>
                  <a:ext cx="0" cy="272"/>
                </a:xfrm>
                <a:prstGeom prst="line">
                  <a:avLst/>
                </a:prstGeom>
                <a:noFill/>
                <a:ln w="25400">
                  <a:solidFill>
                    <a:schemeClr val="tx1"/>
                  </a:solidFill>
                  <a:round/>
                  <a:headEnd/>
                  <a:tailEnd/>
                </a:ln>
              </p:spPr>
              <p:txBody>
                <a:bodyPr wrap="none" anchor="ctr"/>
                <a:lstStyle/>
                <a:p>
                  <a:endParaRPr lang="en-US"/>
                </a:p>
              </p:txBody>
            </p:sp>
            <p:sp>
              <p:nvSpPr>
                <p:cNvPr id="180307" name="Line 62"/>
                <p:cNvSpPr>
                  <a:spLocks noChangeShapeType="1"/>
                </p:cNvSpPr>
                <p:nvPr/>
              </p:nvSpPr>
              <p:spPr bwMode="auto">
                <a:xfrm flipH="1">
                  <a:off x="1720" y="3600"/>
                  <a:ext cx="136" cy="0"/>
                </a:xfrm>
                <a:prstGeom prst="line">
                  <a:avLst/>
                </a:prstGeom>
                <a:noFill/>
                <a:ln w="25400">
                  <a:solidFill>
                    <a:schemeClr val="tx1"/>
                  </a:solidFill>
                  <a:round/>
                  <a:headEnd/>
                  <a:tailEnd/>
                </a:ln>
              </p:spPr>
              <p:txBody>
                <a:bodyPr wrap="none" anchor="ctr"/>
                <a:lstStyle/>
                <a:p>
                  <a:endParaRPr lang="en-US"/>
                </a:p>
              </p:txBody>
            </p:sp>
            <p:sp>
              <p:nvSpPr>
                <p:cNvPr id="180308" name="Line 63"/>
                <p:cNvSpPr>
                  <a:spLocks noChangeShapeType="1"/>
                </p:cNvSpPr>
                <p:nvPr/>
              </p:nvSpPr>
              <p:spPr bwMode="auto">
                <a:xfrm>
                  <a:off x="2056" y="3456"/>
                  <a:ext cx="144" cy="0"/>
                </a:xfrm>
                <a:prstGeom prst="line">
                  <a:avLst/>
                </a:prstGeom>
                <a:noFill/>
                <a:ln w="25400">
                  <a:solidFill>
                    <a:schemeClr val="tx1"/>
                  </a:solidFill>
                  <a:round/>
                  <a:headEnd/>
                  <a:tailEnd/>
                </a:ln>
              </p:spPr>
              <p:txBody>
                <a:bodyPr wrap="none" anchor="ctr"/>
                <a:lstStyle/>
                <a:p>
                  <a:endParaRPr lang="en-US"/>
                </a:p>
              </p:txBody>
            </p:sp>
          </p:grpSp>
          <p:sp>
            <p:nvSpPr>
              <p:cNvPr id="180301" name="Line 64"/>
              <p:cNvSpPr>
                <a:spLocks noChangeShapeType="1"/>
              </p:cNvSpPr>
              <p:nvPr/>
            </p:nvSpPr>
            <p:spPr bwMode="auto">
              <a:xfrm flipH="1">
                <a:off x="1576" y="3360"/>
                <a:ext cx="160" cy="0"/>
              </a:xfrm>
              <a:prstGeom prst="line">
                <a:avLst/>
              </a:prstGeom>
              <a:noFill/>
              <a:ln w="25400">
                <a:solidFill>
                  <a:schemeClr val="tx1"/>
                </a:solidFill>
                <a:round/>
                <a:headEnd/>
                <a:tailEnd/>
              </a:ln>
            </p:spPr>
            <p:txBody>
              <a:bodyPr wrap="none" anchor="ctr"/>
              <a:lstStyle/>
              <a:p>
                <a:endParaRPr lang="en-US"/>
              </a:p>
            </p:txBody>
          </p:sp>
          <p:sp>
            <p:nvSpPr>
              <p:cNvPr id="180302" name="Line 65"/>
              <p:cNvSpPr>
                <a:spLocks noChangeShapeType="1"/>
              </p:cNvSpPr>
              <p:nvPr/>
            </p:nvSpPr>
            <p:spPr bwMode="auto">
              <a:xfrm flipH="1">
                <a:off x="1576" y="3552"/>
                <a:ext cx="160" cy="0"/>
              </a:xfrm>
              <a:prstGeom prst="line">
                <a:avLst/>
              </a:prstGeom>
              <a:noFill/>
              <a:ln w="25400">
                <a:solidFill>
                  <a:schemeClr val="tx1"/>
                </a:solidFill>
                <a:round/>
                <a:headEnd/>
                <a:tailEnd/>
              </a:ln>
            </p:spPr>
            <p:txBody>
              <a:bodyPr wrap="none" anchor="ctr"/>
              <a:lstStyle/>
              <a:p>
                <a:endParaRPr lang="en-US"/>
              </a:p>
            </p:txBody>
          </p:sp>
        </p:grpSp>
        <p:sp>
          <p:nvSpPr>
            <p:cNvPr id="180267" name="Rectangle 66"/>
            <p:cNvSpPr>
              <a:spLocks noChangeArrowheads="1"/>
            </p:cNvSpPr>
            <p:nvPr/>
          </p:nvSpPr>
          <p:spPr bwMode="auto">
            <a:xfrm>
              <a:off x="855" y="3264"/>
              <a:ext cx="626" cy="210"/>
            </a:xfrm>
            <a:prstGeom prst="rect">
              <a:avLst/>
            </a:prstGeom>
            <a:noFill/>
            <a:ln w="12700">
              <a:noFill/>
              <a:miter lim="800000"/>
              <a:headEnd/>
              <a:tailEnd/>
            </a:ln>
          </p:spPr>
          <p:txBody>
            <a:bodyPr wrap="none" lIns="90488" tIns="44450" rIns="90488" bIns="44450">
              <a:spAutoFit/>
            </a:bodyPr>
            <a:lstStyle/>
            <a:p>
              <a:r>
                <a:rPr lang="en-US" sz="1600" b="1">
                  <a:latin typeface="Times New Roman" pitchFamily="18" charset="0"/>
                </a:rPr>
                <a:t>Compare</a:t>
              </a:r>
            </a:p>
          </p:txBody>
        </p:sp>
        <p:sp>
          <p:nvSpPr>
            <p:cNvPr id="180268" name="Line 67"/>
            <p:cNvSpPr>
              <a:spLocks noChangeShapeType="1"/>
            </p:cNvSpPr>
            <p:nvPr/>
          </p:nvSpPr>
          <p:spPr bwMode="auto">
            <a:xfrm>
              <a:off x="1448" y="3360"/>
              <a:ext cx="128" cy="0"/>
            </a:xfrm>
            <a:prstGeom prst="line">
              <a:avLst/>
            </a:prstGeom>
            <a:noFill/>
            <a:ln w="25400">
              <a:solidFill>
                <a:schemeClr val="tx1"/>
              </a:solidFill>
              <a:round/>
              <a:headEnd/>
              <a:tailEnd/>
            </a:ln>
          </p:spPr>
          <p:txBody>
            <a:bodyPr wrap="none" anchor="ctr"/>
            <a:lstStyle/>
            <a:p>
              <a:endParaRPr lang="en-US"/>
            </a:p>
          </p:txBody>
        </p:sp>
        <p:sp>
          <p:nvSpPr>
            <p:cNvPr id="180269" name="Line 68"/>
            <p:cNvSpPr>
              <a:spLocks noChangeShapeType="1"/>
            </p:cNvSpPr>
            <p:nvPr/>
          </p:nvSpPr>
          <p:spPr bwMode="auto">
            <a:xfrm flipH="1">
              <a:off x="280" y="3552"/>
              <a:ext cx="1312" cy="0"/>
            </a:xfrm>
            <a:prstGeom prst="line">
              <a:avLst/>
            </a:prstGeom>
            <a:noFill/>
            <a:ln w="25400">
              <a:solidFill>
                <a:schemeClr val="tx1"/>
              </a:solidFill>
              <a:round/>
              <a:headEnd/>
              <a:tailEnd/>
            </a:ln>
          </p:spPr>
          <p:txBody>
            <a:bodyPr wrap="none" anchor="ctr"/>
            <a:lstStyle/>
            <a:p>
              <a:endParaRPr lang="en-US"/>
            </a:p>
          </p:txBody>
        </p:sp>
        <p:sp>
          <p:nvSpPr>
            <p:cNvPr id="180270" name="Line 69"/>
            <p:cNvSpPr>
              <a:spLocks noChangeShapeType="1"/>
            </p:cNvSpPr>
            <p:nvPr/>
          </p:nvSpPr>
          <p:spPr bwMode="auto">
            <a:xfrm>
              <a:off x="288" y="2936"/>
              <a:ext cx="0" cy="608"/>
            </a:xfrm>
            <a:prstGeom prst="line">
              <a:avLst/>
            </a:prstGeom>
            <a:noFill/>
            <a:ln w="25400">
              <a:solidFill>
                <a:schemeClr val="tx1"/>
              </a:solidFill>
              <a:round/>
              <a:headEnd/>
              <a:tailEnd/>
            </a:ln>
          </p:spPr>
          <p:txBody>
            <a:bodyPr wrap="none" anchor="ctr"/>
            <a:lstStyle/>
            <a:p>
              <a:endParaRPr lang="en-US"/>
            </a:p>
          </p:txBody>
        </p:sp>
        <p:sp>
          <p:nvSpPr>
            <p:cNvPr id="180271" name="Line 70"/>
            <p:cNvSpPr>
              <a:spLocks noChangeShapeType="1"/>
            </p:cNvSpPr>
            <p:nvPr/>
          </p:nvSpPr>
          <p:spPr bwMode="auto">
            <a:xfrm>
              <a:off x="1152" y="2936"/>
              <a:ext cx="0" cy="368"/>
            </a:xfrm>
            <a:prstGeom prst="line">
              <a:avLst/>
            </a:prstGeom>
            <a:noFill/>
            <a:ln w="25400">
              <a:solidFill>
                <a:schemeClr val="tx1"/>
              </a:solidFill>
              <a:round/>
              <a:headEnd/>
              <a:tailEnd type="triangle" w="med" len="med"/>
            </a:ln>
          </p:spPr>
          <p:txBody>
            <a:bodyPr wrap="none" anchor="ctr"/>
            <a:lstStyle/>
            <a:p>
              <a:endParaRPr lang="en-US"/>
            </a:p>
          </p:txBody>
        </p:sp>
        <p:sp>
          <p:nvSpPr>
            <p:cNvPr id="180272" name="Line 71"/>
            <p:cNvSpPr>
              <a:spLocks noChangeShapeType="1"/>
            </p:cNvSpPr>
            <p:nvPr/>
          </p:nvSpPr>
          <p:spPr bwMode="auto">
            <a:xfrm flipH="1">
              <a:off x="376" y="3360"/>
              <a:ext cx="496" cy="0"/>
            </a:xfrm>
            <a:prstGeom prst="line">
              <a:avLst/>
            </a:prstGeom>
            <a:noFill/>
            <a:ln w="25400">
              <a:solidFill>
                <a:schemeClr val="tx1"/>
              </a:solidFill>
              <a:round/>
              <a:headEnd type="triangle" w="med" len="med"/>
              <a:tailEnd/>
            </a:ln>
          </p:spPr>
          <p:txBody>
            <a:bodyPr wrap="none" anchor="ctr"/>
            <a:lstStyle/>
            <a:p>
              <a:endParaRPr lang="en-US"/>
            </a:p>
          </p:txBody>
        </p:sp>
        <p:sp>
          <p:nvSpPr>
            <p:cNvPr id="180273" name="Rectangle 72"/>
            <p:cNvSpPr>
              <a:spLocks noChangeArrowheads="1"/>
            </p:cNvSpPr>
            <p:nvPr/>
          </p:nvSpPr>
          <p:spPr bwMode="auto">
            <a:xfrm>
              <a:off x="327" y="3168"/>
              <a:ext cx="579" cy="210"/>
            </a:xfrm>
            <a:prstGeom prst="rect">
              <a:avLst/>
            </a:prstGeom>
            <a:noFill/>
            <a:ln w="12700">
              <a:noFill/>
              <a:miter lim="800000"/>
              <a:headEnd/>
              <a:tailEnd/>
            </a:ln>
          </p:spPr>
          <p:txBody>
            <a:bodyPr wrap="none" lIns="90488" tIns="44450" rIns="90488" bIns="44450">
              <a:spAutoFit/>
            </a:bodyPr>
            <a:lstStyle/>
            <a:p>
              <a:r>
                <a:rPr lang="en-US" sz="1600" b="1">
                  <a:latin typeface="Times New Roman" pitchFamily="18" charset="0"/>
                </a:rPr>
                <a:t>Adr Tag</a:t>
              </a:r>
            </a:p>
          </p:txBody>
        </p:sp>
        <p:grpSp>
          <p:nvGrpSpPr>
            <p:cNvPr id="6" name="Group 73"/>
            <p:cNvGrpSpPr>
              <a:grpSpLocks/>
            </p:cNvGrpSpPr>
            <p:nvPr/>
          </p:nvGrpSpPr>
          <p:grpSpPr bwMode="auto">
            <a:xfrm>
              <a:off x="3544" y="2936"/>
              <a:ext cx="1928" cy="665"/>
              <a:chOff x="3544" y="2936"/>
              <a:chExt cx="1928" cy="665"/>
            </a:xfrm>
          </p:grpSpPr>
          <p:sp>
            <p:nvSpPr>
              <p:cNvPr id="180283" name="Oval 74"/>
              <p:cNvSpPr>
                <a:spLocks noChangeArrowheads="1"/>
              </p:cNvSpPr>
              <p:nvPr/>
            </p:nvSpPr>
            <p:spPr bwMode="auto">
              <a:xfrm>
                <a:off x="4328" y="3224"/>
                <a:ext cx="560" cy="272"/>
              </a:xfrm>
              <a:prstGeom prst="ellipse">
                <a:avLst/>
              </a:prstGeom>
              <a:noFill/>
              <a:ln w="25400">
                <a:solidFill>
                  <a:schemeClr val="tx1"/>
                </a:solidFill>
                <a:round/>
                <a:headEnd/>
                <a:tailEnd/>
              </a:ln>
            </p:spPr>
            <p:txBody>
              <a:bodyPr wrap="none" anchor="ctr"/>
              <a:lstStyle/>
              <a:p>
                <a:endParaRPr lang="en-US"/>
              </a:p>
            </p:txBody>
          </p:sp>
          <p:grpSp>
            <p:nvGrpSpPr>
              <p:cNvPr id="7" name="Group 75"/>
              <p:cNvGrpSpPr>
                <a:grpSpLocks/>
              </p:cNvGrpSpPr>
              <p:nvPr/>
            </p:nvGrpSpPr>
            <p:grpSpPr bwMode="auto">
              <a:xfrm>
                <a:off x="3544" y="3312"/>
                <a:ext cx="624" cy="289"/>
                <a:chOff x="3544" y="3312"/>
                <a:chExt cx="624" cy="289"/>
              </a:xfrm>
            </p:grpSpPr>
            <p:grpSp>
              <p:nvGrpSpPr>
                <p:cNvPr id="8" name="Group 76"/>
                <p:cNvGrpSpPr>
                  <a:grpSpLocks/>
                </p:cNvGrpSpPr>
                <p:nvPr/>
              </p:nvGrpSpPr>
              <p:grpSpPr bwMode="auto">
                <a:xfrm>
                  <a:off x="3544" y="3312"/>
                  <a:ext cx="488" cy="289"/>
                  <a:chOff x="3544" y="3312"/>
                  <a:chExt cx="488" cy="289"/>
                </a:xfrm>
              </p:grpSpPr>
              <p:sp>
                <p:nvSpPr>
                  <p:cNvPr id="180294" name="Arc 77"/>
                  <p:cNvSpPr>
                    <a:spLocks/>
                  </p:cNvSpPr>
                  <p:nvPr/>
                </p:nvSpPr>
                <p:spPr bwMode="auto">
                  <a:xfrm>
                    <a:off x="3721" y="3321"/>
                    <a:ext cx="192" cy="136"/>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0" y="21600"/>
                        </a:moveTo>
                        <a:cubicBezTo>
                          <a:pt x="0" y="9714"/>
                          <a:pt x="9602" y="61"/>
                          <a:pt x="21488" y="0"/>
                        </a:cubicBezTo>
                      </a:path>
                      <a:path w="21600" h="21600" stroke="0" extrusionOk="0">
                        <a:moveTo>
                          <a:pt x="0" y="21600"/>
                        </a:moveTo>
                        <a:cubicBezTo>
                          <a:pt x="0" y="9714"/>
                          <a:pt x="9602" y="61"/>
                          <a:pt x="21488" y="0"/>
                        </a:cubicBezTo>
                        <a:lnTo>
                          <a:pt x="21600" y="21600"/>
                        </a:lnTo>
                        <a:close/>
                      </a:path>
                    </a:pathLst>
                  </a:custGeom>
                  <a:noFill/>
                  <a:ln w="25400" cap="rnd">
                    <a:solidFill>
                      <a:schemeClr val="tx1"/>
                    </a:solidFill>
                    <a:round/>
                    <a:headEnd/>
                    <a:tailEnd/>
                  </a:ln>
                </p:spPr>
                <p:txBody>
                  <a:bodyPr wrap="none" anchor="ctr"/>
                  <a:lstStyle/>
                  <a:p>
                    <a:endParaRPr lang="en-US"/>
                  </a:p>
                </p:txBody>
              </p:sp>
              <p:sp>
                <p:nvSpPr>
                  <p:cNvPr id="180295" name="Arc 78"/>
                  <p:cNvSpPr>
                    <a:spLocks/>
                  </p:cNvSpPr>
                  <p:nvPr/>
                </p:nvSpPr>
                <p:spPr bwMode="auto">
                  <a:xfrm rot="10800000">
                    <a:off x="3712" y="3465"/>
                    <a:ext cx="192" cy="136"/>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cap="rnd">
                    <a:solidFill>
                      <a:schemeClr val="tx1"/>
                    </a:solidFill>
                    <a:round/>
                    <a:headEnd/>
                    <a:tailEnd/>
                  </a:ln>
                </p:spPr>
                <p:txBody>
                  <a:bodyPr wrap="none" anchor="ctr"/>
                  <a:lstStyle/>
                  <a:p>
                    <a:endParaRPr lang="en-US"/>
                  </a:p>
                </p:txBody>
              </p:sp>
              <p:sp>
                <p:nvSpPr>
                  <p:cNvPr id="180296" name="Line 79"/>
                  <p:cNvSpPr>
                    <a:spLocks noChangeShapeType="1"/>
                  </p:cNvSpPr>
                  <p:nvPr/>
                </p:nvSpPr>
                <p:spPr bwMode="auto">
                  <a:xfrm>
                    <a:off x="3920" y="3312"/>
                    <a:ext cx="104" cy="0"/>
                  </a:xfrm>
                  <a:prstGeom prst="line">
                    <a:avLst/>
                  </a:prstGeom>
                  <a:noFill/>
                  <a:ln w="25400">
                    <a:solidFill>
                      <a:schemeClr val="tx1"/>
                    </a:solidFill>
                    <a:round/>
                    <a:headEnd/>
                    <a:tailEnd/>
                  </a:ln>
                </p:spPr>
                <p:txBody>
                  <a:bodyPr wrap="none" anchor="ctr"/>
                  <a:lstStyle/>
                  <a:p>
                    <a:endParaRPr lang="en-US"/>
                  </a:p>
                </p:txBody>
              </p:sp>
              <p:sp>
                <p:nvSpPr>
                  <p:cNvPr id="180297" name="Line 80"/>
                  <p:cNvSpPr>
                    <a:spLocks noChangeShapeType="1"/>
                  </p:cNvSpPr>
                  <p:nvPr/>
                </p:nvSpPr>
                <p:spPr bwMode="auto">
                  <a:xfrm>
                    <a:off x="4032" y="3320"/>
                    <a:ext cx="0" cy="272"/>
                  </a:xfrm>
                  <a:prstGeom prst="line">
                    <a:avLst/>
                  </a:prstGeom>
                  <a:noFill/>
                  <a:ln w="25400">
                    <a:solidFill>
                      <a:schemeClr val="tx1"/>
                    </a:solidFill>
                    <a:round/>
                    <a:headEnd/>
                    <a:tailEnd/>
                  </a:ln>
                </p:spPr>
                <p:txBody>
                  <a:bodyPr wrap="none" anchor="ctr"/>
                  <a:lstStyle/>
                  <a:p>
                    <a:endParaRPr lang="en-US"/>
                  </a:p>
                </p:txBody>
              </p:sp>
              <p:sp>
                <p:nvSpPr>
                  <p:cNvPr id="180298" name="Line 81"/>
                  <p:cNvSpPr>
                    <a:spLocks noChangeShapeType="1"/>
                  </p:cNvSpPr>
                  <p:nvPr/>
                </p:nvSpPr>
                <p:spPr bwMode="auto">
                  <a:xfrm>
                    <a:off x="3920" y="3600"/>
                    <a:ext cx="104" cy="0"/>
                  </a:xfrm>
                  <a:prstGeom prst="line">
                    <a:avLst/>
                  </a:prstGeom>
                  <a:noFill/>
                  <a:ln w="25400">
                    <a:solidFill>
                      <a:schemeClr val="tx1"/>
                    </a:solidFill>
                    <a:round/>
                    <a:headEnd/>
                    <a:tailEnd/>
                  </a:ln>
                </p:spPr>
                <p:txBody>
                  <a:bodyPr wrap="none" anchor="ctr"/>
                  <a:lstStyle/>
                  <a:p>
                    <a:endParaRPr lang="en-US"/>
                  </a:p>
                </p:txBody>
              </p:sp>
              <p:sp>
                <p:nvSpPr>
                  <p:cNvPr id="180299" name="Line 82"/>
                  <p:cNvSpPr>
                    <a:spLocks noChangeShapeType="1"/>
                  </p:cNvSpPr>
                  <p:nvPr/>
                </p:nvSpPr>
                <p:spPr bwMode="auto">
                  <a:xfrm flipH="1">
                    <a:off x="3544" y="3456"/>
                    <a:ext cx="176" cy="0"/>
                  </a:xfrm>
                  <a:prstGeom prst="line">
                    <a:avLst/>
                  </a:prstGeom>
                  <a:noFill/>
                  <a:ln w="25400">
                    <a:solidFill>
                      <a:schemeClr val="tx1"/>
                    </a:solidFill>
                    <a:round/>
                    <a:headEnd/>
                    <a:tailEnd/>
                  </a:ln>
                </p:spPr>
                <p:txBody>
                  <a:bodyPr wrap="none" anchor="ctr"/>
                  <a:lstStyle/>
                  <a:p>
                    <a:endParaRPr lang="en-US"/>
                  </a:p>
                </p:txBody>
              </p:sp>
            </p:grpSp>
            <p:sp>
              <p:nvSpPr>
                <p:cNvPr id="180292" name="Line 83"/>
                <p:cNvSpPr>
                  <a:spLocks noChangeShapeType="1"/>
                </p:cNvSpPr>
                <p:nvPr/>
              </p:nvSpPr>
              <p:spPr bwMode="auto">
                <a:xfrm>
                  <a:off x="4040" y="3360"/>
                  <a:ext cx="128" cy="0"/>
                </a:xfrm>
                <a:prstGeom prst="line">
                  <a:avLst/>
                </a:prstGeom>
                <a:noFill/>
                <a:ln w="25400">
                  <a:solidFill>
                    <a:schemeClr val="tx1"/>
                  </a:solidFill>
                  <a:round/>
                  <a:headEnd/>
                  <a:tailEnd/>
                </a:ln>
              </p:spPr>
              <p:txBody>
                <a:bodyPr wrap="none" anchor="ctr"/>
                <a:lstStyle/>
                <a:p>
                  <a:endParaRPr lang="en-US"/>
                </a:p>
              </p:txBody>
            </p:sp>
            <p:sp>
              <p:nvSpPr>
                <p:cNvPr id="180293" name="Line 84"/>
                <p:cNvSpPr>
                  <a:spLocks noChangeShapeType="1"/>
                </p:cNvSpPr>
                <p:nvPr/>
              </p:nvSpPr>
              <p:spPr bwMode="auto">
                <a:xfrm>
                  <a:off x="4040" y="3552"/>
                  <a:ext cx="128" cy="0"/>
                </a:xfrm>
                <a:prstGeom prst="line">
                  <a:avLst/>
                </a:prstGeom>
                <a:noFill/>
                <a:ln w="25400">
                  <a:solidFill>
                    <a:schemeClr val="tx1"/>
                  </a:solidFill>
                  <a:round/>
                  <a:headEnd/>
                  <a:tailEnd/>
                </a:ln>
              </p:spPr>
              <p:txBody>
                <a:bodyPr wrap="none" anchor="ctr"/>
                <a:lstStyle/>
                <a:p>
                  <a:endParaRPr lang="en-US"/>
                </a:p>
              </p:txBody>
            </p:sp>
          </p:grpSp>
          <p:sp>
            <p:nvSpPr>
              <p:cNvPr id="180285" name="Rectangle 85"/>
              <p:cNvSpPr>
                <a:spLocks noChangeArrowheads="1"/>
              </p:cNvSpPr>
              <p:nvPr/>
            </p:nvSpPr>
            <p:spPr bwMode="auto">
              <a:xfrm flipH="1">
                <a:off x="4279" y="3264"/>
                <a:ext cx="626" cy="210"/>
              </a:xfrm>
              <a:prstGeom prst="rect">
                <a:avLst/>
              </a:prstGeom>
              <a:noFill/>
              <a:ln w="12700">
                <a:noFill/>
                <a:miter lim="800000"/>
                <a:headEnd/>
                <a:tailEnd/>
              </a:ln>
            </p:spPr>
            <p:txBody>
              <a:bodyPr wrap="none" lIns="90488" tIns="44450" rIns="90488" bIns="44450">
                <a:spAutoFit/>
              </a:bodyPr>
              <a:lstStyle/>
              <a:p>
                <a:r>
                  <a:rPr lang="en-US" sz="1600" b="1">
                    <a:latin typeface="Times New Roman" pitchFamily="18" charset="0"/>
                  </a:rPr>
                  <a:t>Compare</a:t>
                </a:r>
              </a:p>
            </p:txBody>
          </p:sp>
          <p:sp>
            <p:nvSpPr>
              <p:cNvPr id="180286" name="Line 86"/>
              <p:cNvSpPr>
                <a:spLocks noChangeShapeType="1"/>
              </p:cNvSpPr>
              <p:nvPr/>
            </p:nvSpPr>
            <p:spPr bwMode="auto">
              <a:xfrm flipH="1">
                <a:off x="4168" y="3360"/>
                <a:ext cx="160" cy="0"/>
              </a:xfrm>
              <a:prstGeom prst="line">
                <a:avLst/>
              </a:prstGeom>
              <a:noFill/>
              <a:ln w="25400">
                <a:solidFill>
                  <a:schemeClr val="tx1"/>
                </a:solidFill>
                <a:round/>
                <a:headEnd/>
                <a:tailEnd/>
              </a:ln>
            </p:spPr>
            <p:txBody>
              <a:bodyPr wrap="none" anchor="ctr"/>
              <a:lstStyle/>
              <a:p>
                <a:endParaRPr lang="en-US"/>
              </a:p>
            </p:txBody>
          </p:sp>
          <p:sp>
            <p:nvSpPr>
              <p:cNvPr id="180287" name="Line 87"/>
              <p:cNvSpPr>
                <a:spLocks noChangeShapeType="1"/>
              </p:cNvSpPr>
              <p:nvPr/>
            </p:nvSpPr>
            <p:spPr bwMode="auto">
              <a:xfrm>
                <a:off x="4184" y="3552"/>
                <a:ext cx="1280" cy="0"/>
              </a:xfrm>
              <a:prstGeom prst="line">
                <a:avLst/>
              </a:prstGeom>
              <a:noFill/>
              <a:ln w="25400">
                <a:solidFill>
                  <a:schemeClr val="tx1"/>
                </a:solidFill>
                <a:round/>
                <a:headEnd/>
                <a:tailEnd/>
              </a:ln>
            </p:spPr>
            <p:txBody>
              <a:bodyPr wrap="none" anchor="ctr"/>
              <a:lstStyle/>
              <a:p>
                <a:endParaRPr lang="en-US"/>
              </a:p>
            </p:txBody>
          </p:sp>
          <p:sp>
            <p:nvSpPr>
              <p:cNvPr id="180288" name="Line 88"/>
              <p:cNvSpPr>
                <a:spLocks noChangeShapeType="1"/>
              </p:cNvSpPr>
              <p:nvPr/>
            </p:nvSpPr>
            <p:spPr bwMode="auto">
              <a:xfrm>
                <a:off x="5472" y="2936"/>
                <a:ext cx="0" cy="608"/>
              </a:xfrm>
              <a:prstGeom prst="line">
                <a:avLst/>
              </a:prstGeom>
              <a:noFill/>
              <a:ln w="25400">
                <a:solidFill>
                  <a:schemeClr val="tx1"/>
                </a:solidFill>
                <a:round/>
                <a:headEnd/>
                <a:tailEnd/>
              </a:ln>
            </p:spPr>
            <p:txBody>
              <a:bodyPr wrap="none" anchor="ctr"/>
              <a:lstStyle/>
              <a:p>
                <a:endParaRPr lang="en-US"/>
              </a:p>
            </p:txBody>
          </p:sp>
          <p:sp>
            <p:nvSpPr>
              <p:cNvPr id="180289" name="Line 89"/>
              <p:cNvSpPr>
                <a:spLocks noChangeShapeType="1"/>
              </p:cNvSpPr>
              <p:nvPr/>
            </p:nvSpPr>
            <p:spPr bwMode="auto">
              <a:xfrm>
                <a:off x="4608" y="2936"/>
                <a:ext cx="0" cy="368"/>
              </a:xfrm>
              <a:prstGeom prst="line">
                <a:avLst/>
              </a:prstGeom>
              <a:noFill/>
              <a:ln w="25400">
                <a:solidFill>
                  <a:schemeClr val="tx1"/>
                </a:solidFill>
                <a:round/>
                <a:headEnd/>
                <a:tailEnd type="triangle" w="med" len="med"/>
              </a:ln>
            </p:spPr>
            <p:txBody>
              <a:bodyPr wrap="none" anchor="ctr"/>
              <a:lstStyle/>
              <a:p>
                <a:endParaRPr lang="en-US"/>
              </a:p>
            </p:txBody>
          </p:sp>
          <p:sp>
            <p:nvSpPr>
              <p:cNvPr id="180290" name="Line 90"/>
              <p:cNvSpPr>
                <a:spLocks noChangeShapeType="1"/>
              </p:cNvSpPr>
              <p:nvPr/>
            </p:nvSpPr>
            <p:spPr bwMode="auto">
              <a:xfrm>
                <a:off x="4904" y="3360"/>
                <a:ext cx="464" cy="0"/>
              </a:xfrm>
              <a:prstGeom prst="line">
                <a:avLst/>
              </a:prstGeom>
              <a:noFill/>
              <a:ln w="25400">
                <a:solidFill>
                  <a:schemeClr val="tx1"/>
                </a:solidFill>
                <a:round/>
                <a:headEnd type="triangle" w="med" len="med"/>
                <a:tailEnd/>
              </a:ln>
            </p:spPr>
            <p:txBody>
              <a:bodyPr wrap="none" anchor="ctr"/>
              <a:lstStyle/>
              <a:p>
                <a:endParaRPr lang="en-US"/>
              </a:p>
            </p:txBody>
          </p:sp>
        </p:grpSp>
        <p:sp>
          <p:nvSpPr>
            <p:cNvPr id="180275" name="Oval 91"/>
            <p:cNvSpPr>
              <a:spLocks noChangeArrowheads="1"/>
            </p:cNvSpPr>
            <p:nvPr/>
          </p:nvSpPr>
          <p:spPr bwMode="auto">
            <a:xfrm>
              <a:off x="2264" y="3560"/>
              <a:ext cx="272" cy="272"/>
            </a:xfrm>
            <a:prstGeom prst="ellipse">
              <a:avLst/>
            </a:prstGeom>
            <a:noFill/>
            <a:ln w="25400">
              <a:solidFill>
                <a:schemeClr val="tx1"/>
              </a:solidFill>
              <a:round/>
              <a:headEnd/>
              <a:tailEnd/>
            </a:ln>
          </p:spPr>
          <p:txBody>
            <a:bodyPr wrap="none" anchor="ctr"/>
            <a:lstStyle/>
            <a:p>
              <a:endParaRPr lang="en-US"/>
            </a:p>
          </p:txBody>
        </p:sp>
        <p:sp>
          <p:nvSpPr>
            <p:cNvPr id="180276" name="Rectangle 92"/>
            <p:cNvSpPr>
              <a:spLocks noChangeArrowheads="1"/>
            </p:cNvSpPr>
            <p:nvPr/>
          </p:nvSpPr>
          <p:spPr bwMode="auto">
            <a:xfrm>
              <a:off x="2247" y="3600"/>
              <a:ext cx="309" cy="212"/>
            </a:xfrm>
            <a:prstGeom prst="rect">
              <a:avLst/>
            </a:prstGeom>
            <a:noFill/>
            <a:ln w="12700">
              <a:noFill/>
              <a:miter lim="800000"/>
              <a:headEnd/>
              <a:tailEnd/>
            </a:ln>
          </p:spPr>
          <p:txBody>
            <a:bodyPr wrap="none" lIns="90488" tIns="44450" rIns="90488" bIns="44450">
              <a:spAutoFit/>
            </a:bodyPr>
            <a:lstStyle/>
            <a:p>
              <a:r>
                <a:rPr lang="en-US" sz="1600" b="1">
                  <a:latin typeface="Times New Roman" pitchFamily="18" charset="0"/>
                </a:rPr>
                <a:t>OR</a:t>
              </a:r>
            </a:p>
          </p:txBody>
        </p:sp>
        <p:sp>
          <p:nvSpPr>
            <p:cNvPr id="180277" name="Line 93"/>
            <p:cNvSpPr>
              <a:spLocks noChangeShapeType="1"/>
            </p:cNvSpPr>
            <p:nvPr/>
          </p:nvSpPr>
          <p:spPr bwMode="auto">
            <a:xfrm>
              <a:off x="2112" y="3464"/>
              <a:ext cx="0" cy="224"/>
            </a:xfrm>
            <a:prstGeom prst="line">
              <a:avLst/>
            </a:prstGeom>
            <a:noFill/>
            <a:ln w="25400">
              <a:solidFill>
                <a:schemeClr val="tx1"/>
              </a:solidFill>
              <a:round/>
              <a:headEnd/>
              <a:tailEnd/>
            </a:ln>
          </p:spPr>
          <p:txBody>
            <a:bodyPr wrap="none" anchor="ctr"/>
            <a:lstStyle/>
            <a:p>
              <a:endParaRPr lang="en-US"/>
            </a:p>
          </p:txBody>
        </p:sp>
        <p:sp>
          <p:nvSpPr>
            <p:cNvPr id="180278" name="Line 94"/>
            <p:cNvSpPr>
              <a:spLocks noChangeShapeType="1"/>
            </p:cNvSpPr>
            <p:nvPr/>
          </p:nvSpPr>
          <p:spPr bwMode="auto">
            <a:xfrm>
              <a:off x="2120" y="3696"/>
              <a:ext cx="128" cy="0"/>
            </a:xfrm>
            <a:prstGeom prst="line">
              <a:avLst/>
            </a:prstGeom>
            <a:noFill/>
            <a:ln w="25400">
              <a:solidFill>
                <a:schemeClr val="tx1"/>
              </a:solidFill>
              <a:round/>
              <a:headEnd/>
              <a:tailEnd/>
            </a:ln>
          </p:spPr>
          <p:txBody>
            <a:bodyPr wrap="none" anchor="ctr"/>
            <a:lstStyle/>
            <a:p>
              <a:endParaRPr lang="en-US"/>
            </a:p>
          </p:txBody>
        </p:sp>
        <p:sp>
          <p:nvSpPr>
            <p:cNvPr id="180279" name="Line 95"/>
            <p:cNvSpPr>
              <a:spLocks noChangeShapeType="1"/>
            </p:cNvSpPr>
            <p:nvPr/>
          </p:nvSpPr>
          <p:spPr bwMode="auto">
            <a:xfrm>
              <a:off x="3600" y="3464"/>
              <a:ext cx="0" cy="224"/>
            </a:xfrm>
            <a:prstGeom prst="line">
              <a:avLst/>
            </a:prstGeom>
            <a:noFill/>
            <a:ln w="25400">
              <a:solidFill>
                <a:schemeClr val="tx1"/>
              </a:solidFill>
              <a:round/>
              <a:headEnd/>
              <a:tailEnd/>
            </a:ln>
          </p:spPr>
          <p:txBody>
            <a:bodyPr wrap="none" anchor="ctr"/>
            <a:lstStyle/>
            <a:p>
              <a:endParaRPr lang="en-US"/>
            </a:p>
          </p:txBody>
        </p:sp>
        <p:sp>
          <p:nvSpPr>
            <p:cNvPr id="180280" name="Line 96"/>
            <p:cNvSpPr>
              <a:spLocks noChangeShapeType="1"/>
            </p:cNvSpPr>
            <p:nvPr/>
          </p:nvSpPr>
          <p:spPr bwMode="auto">
            <a:xfrm>
              <a:off x="2552" y="3696"/>
              <a:ext cx="1040" cy="0"/>
            </a:xfrm>
            <a:prstGeom prst="line">
              <a:avLst/>
            </a:prstGeom>
            <a:noFill/>
            <a:ln w="25400">
              <a:solidFill>
                <a:schemeClr val="tx1"/>
              </a:solidFill>
              <a:round/>
              <a:headEnd/>
              <a:tailEnd/>
            </a:ln>
          </p:spPr>
          <p:txBody>
            <a:bodyPr wrap="none" anchor="ctr"/>
            <a:lstStyle/>
            <a:p>
              <a:endParaRPr lang="en-US"/>
            </a:p>
          </p:txBody>
        </p:sp>
        <p:sp>
          <p:nvSpPr>
            <p:cNvPr id="180281" name="Line 97"/>
            <p:cNvSpPr>
              <a:spLocks noChangeShapeType="1"/>
            </p:cNvSpPr>
            <p:nvPr/>
          </p:nvSpPr>
          <p:spPr bwMode="auto">
            <a:xfrm>
              <a:off x="2400" y="3848"/>
              <a:ext cx="0" cy="224"/>
            </a:xfrm>
            <a:prstGeom prst="line">
              <a:avLst/>
            </a:prstGeom>
            <a:noFill/>
            <a:ln w="25400">
              <a:solidFill>
                <a:schemeClr val="tx1"/>
              </a:solidFill>
              <a:round/>
              <a:headEnd/>
              <a:tailEnd type="triangle" w="med" len="med"/>
            </a:ln>
          </p:spPr>
          <p:txBody>
            <a:bodyPr wrap="none" anchor="ctr"/>
            <a:lstStyle/>
            <a:p>
              <a:endParaRPr lang="en-US"/>
            </a:p>
          </p:txBody>
        </p:sp>
        <p:sp>
          <p:nvSpPr>
            <p:cNvPr id="180282" name="Rectangle 98"/>
            <p:cNvSpPr>
              <a:spLocks noChangeArrowheads="1"/>
            </p:cNvSpPr>
            <p:nvPr/>
          </p:nvSpPr>
          <p:spPr bwMode="auto">
            <a:xfrm>
              <a:off x="2103" y="3888"/>
              <a:ext cx="296" cy="212"/>
            </a:xfrm>
            <a:prstGeom prst="rect">
              <a:avLst/>
            </a:prstGeom>
            <a:noFill/>
            <a:ln w="12700">
              <a:noFill/>
              <a:miter lim="800000"/>
              <a:headEnd/>
              <a:tailEnd/>
            </a:ln>
          </p:spPr>
          <p:txBody>
            <a:bodyPr wrap="none" lIns="90488" tIns="44450" rIns="90488" bIns="44450">
              <a:spAutoFit/>
            </a:bodyPr>
            <a:lstStyle/>
            <a:p>
              <a:r>
                <a:rPr lang="en-US" sz="1600" b="1">
                  <a:latin typeface="Times New Roman" pitchFamily="18" charset="0"/>
                </a:rPr>
                <a:t>Hit</a:t>
              </a:r>
            </a:p>
          </p:txBody>
        </p:sp>
      </p:grpSp>
      <p:sp>
        <p:nvSpPr>
          <p:cNvPr id="180230" name="Rectangle 99"/>
          <p:cNvSpPr>
            <a:spLocks noChangeArrowheads="1"/>
          </p:cNvSpPr>
          <p:nvPr/>
        </p:nvSpPr>
        <p:spPr bwMode="auto">
          <a:xfrm>
            <a:off x="7785100" y="1993900"/>
            <a:ext cx="965200" cy="279400"/>
          </a:xfrm>
          <a:prstGeom prst="rect">
            <a:avLst/>
          </a:prstGeom>
          <a:noFill/>
          <a:ln w="25400">
            <a:solidFill>
              <a:schemeClr val="accent1"/>
            </a:solidFill>
            <a:prstDash val="dash"/>
            <a:miter lim="800000"/>
            <a:headEnd/>
            <a:tailEnd/>
          </a:ln>
        </p:spPr>
        <p:txBody>
          <a:bodyPr wrap="none" anchor="ctr"/>
          <a:lstStyle/>
          <a:p>
            <a:endParaRPr lang="en-US"/>
          </a:p>
        </p:txBody>
      </p:sp>
    </p:spTree>
    <p:extLst>
      <p:ext uri="{BB962C8B-B14F-4D97-AF65-F5344CB8AC3E}">
        <p14:creationId xmlns:p14="http://schemas.microsoft.com/office/powerpoint/2010/main" val="342610128"/>
      </p:ext>
    </p:extLst>
  </p:cSld>
  <p:clrMapOvr>
    <a:masterClrMapping/>
  </p:clrMapOvr>
  <p:transition/>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Slide Number Placeholder 4"/>
          <p:cNvSpPr>
            <a:spLocks noGrp="1"/>
          </p:cNvSpPr>
          <p:nvPr>
            <p:ph type="sldNum" sz="quarter" idx="10"/>
          </p:nvPr>
        </p:nvSpPr>
        <p:spPr>
          <a:xfrm>
            <a:off x="8904288" y="6092825"/>
            <a:ext cx="609600" cy="431800"/>
          </a:xfrm>
          <a:noFill/>
        </p:spPr>
        <p:txBody>
          <a:bodyPr/>
          <a:lstStyle/>
          <a:p>
            <a:fld id="{40BC236E-5326-4ADA-B06C-B86A5005C014}" type="slidenum">
              <a:rPr lang="it-IT" smtClean="0">
                <a:latin typeface="Arial" pitchFamily="34" charset="0"/>
              </a:rPr>
              <a:pPr/>
              <a:t>142</a:t>
            </a:fld>
            <a:endParaRPr lang="it-IT">
              <a:latin typeface="Arial" pitchFamily="34" charset="0"/>
            </a:endParaRPr>
          </a:p>
        </p:txBody>
      </p:sp>
      <p:sp>
        <p:nvSpPr>
          <p:cNvPr id="182275" name="Rectangle 2"/>
          <p:cNvSpPr>
            <a:spLocks noGrp="1" noChangeArrowheads="1"/>
          </p:cNvSpPr>
          <p:nvPr>
            <p:ph type="title"/>
          </p:nvPr>
        </p:nvSpPr>
        <p:spPr/>
        <p:txBody>
          <a:bodyPr/>
          <a:lstStyle/>
          <a:p>
            <a:r>
              <a:rPr lang="en-US" smtClean="0"/>
              <a:t>DRAM in a nutshell</a:t>
            </a:r>
          </a:p>
        </p:txBody>
      </p:sp>
      <p:sp>
        <p:nvSpPr>
          <p:cNvPr id="182276" name="Rectangle 3"/>
          <p:cNvSpPr>
            <a:spLocks noGrp="1" noChangeArrowheads="1"/>
          </p:cNvSpPr>
          <p:nvPr>
            <p:ph type="body" idx="1"/>
          </p:nvPr>
        </p:nvSpPr>
        <p:spPr/>
        <p:txBody>
          <a:bodyPr/>
          <a:lstStyle/>
          <a:p>
            <a:endParaRPr lang="en-US" smtClean="0"/>
          </a:p>
          <a:p>
            <a:r>
              <a:rPr lang="en-US" smtClean="0"/>
              <a:t>Based on capacitive (non-regenerative) storage</a:t>
            </a:r>
          </a:p>
          <a:p>
            <a:r>
              <a:rPr lang="en-US" smtClean="0"/>
              <a:t>Highest density (Gb/cm2)</a:t>
            </a:r>
          </a:p>
          <a:p>
            <a:r>
              <a:rPr lang="en-US" smtClean="0"/>
              <a:t>Large external memory (Gb) or embedded DRAM for image, graphics, multimedia…</a:t>
            </a:r>
          </a:p>
          <a:p>
            <a:r>
              <a:rPr lang="en-US" smtClean="0"/>
              <a:t>Needs periodic refresh -&gt; overhead, slower</a:t>
            </a:r>
          </a:p>
        </p:txBody>
      </p:sp>
    </p:spTree>
    <p:extLst>
      <p:ext uri="{BB962C8B-B14F-4D97-AF65-F5344CB8AC3E}">
        <p14:creationId xmlns:p14="http://schemas.microsoft.com/office/powerpoint/2010/main" val="2778939848"/>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Slide Number Placeholder 5"/>
          <p:cNvSpPr>
            <a:spLocks noGrp="1"/>
          </p:cNvSpPr>
          <p:nvPr>
            <p:ph type="sldNum" sz="quarter" idx="10"/>
          </p:nvPr>
        </p:nvSpPr>
        <p:spPr>
          <a:xfrm>
            <a:off x="8904288" y="6092825"/>
            <a:ext cx="609600" cy="431800"/>
          </a:xfrm>
          <a:noFill/>
        </p:spPr>
        <p:txBody>
          <a:bodyPr/>
          <a:lstStyle/>
          <a:p>
            <a:fld id="{25AC7E5D-43A2-4D92-B293-E40F7FF654B3}" type="slidenum">
              <a:rPr lang="it-IT" smtClean="0">
                <a:latin typeface="Arial" pitchFamily="34" charset="0"/>
              </a:rPr>
              <a:pPr/>
              <a:t>143</a:t>
            </a:fld>
            <a:endParaRPr lang="it-IT">
              <a:latin typeface="Arial" pitchFamily="34" charset="0"/>
            </a:endParaRPr>
          </a:p>
        </p:txBody>
      </p:sp>
      <p:sp>
        <p:nvSpPr>
          <p:cNvPr id="183299" name="Rectangle 2"/>
          <p:cNvSpPr>
            <a:spLocks noGrp="1" noChangeArrowheads="1"/>
          </p:cNvSpPr>
          <p:nvPr>
            <p:ph type="title"/>
          </p:nvPr>
        </p:nvSpPr>
        <p:spPr/>
        <p:txBody>
          <a:bodyPr/>
          <a:lstStyle/>
          <a:p>
            <a:endParaRPr lang="en-US" smtClean="0"/>
          </a:p>
        </p:txBody>
      </p:sp>
      <p:pic>
        <p:nvPicPr>
          <p:cNvPr id="183300" name="Picture 3"/>
          <p:cNvPicPr>
            <a:picLocks noGrp="1" noChangeAspect="1" noChangeArrowheads="1"/>
          </p:cNvPicPr>
          <p:nvPr>
            <p:ph sz="half" idx="1"/>
          </p:nvPr>
        </p:nvPicPr>
        <p:blipFill>
          <a:blip r:embed="rId2" cstate="print"/>
          <a:srcRect/>
          <a:stretch>
            <a:fillRect/>
          </a:stretch>
        </p:blipFill>
        <p:spPr>
          <a:xfrm>
            <a:off x="1524000" y="1371601"/>
            <a:ext cx="4097338" cy="2930525"/>
          </a:xfrm>
          <a:noFill/>
        </p:spPr>
      </p:pic>
      <p:pic>
        <p:nvPicPr>
          <p:cNvPr id="183301" name="Picture 4"/>
          <p:cNvPicPr>
            <a:picLocks noGrp="1" noChangeAspect="1" noChangeArrowheads="1"/>
          </p:cNvPicPr>
          <p:nvPr>
            <p:ph sz="half" idx="2"/>
          </p:nvPr>
        </p:nvPicPr>
        <p:blipFill>
          <a:blip r:embed="rId3" cstate="print"/>
          <a:srcRect/>
          <a:stretch>
            <a:fillRect/>
          </a:stretch>
        </p:blipFill>
        <p:spPr>
          <a:xfrm>
            <a:off x="5815013" y="2667000"/>
            <a:ext cx="4572000" cy="3322638"/>
          </a:xfrm>
          <a:noFill/>
        </p:spPr>
      </p:pic>
    </p:spTree>
    <p:extLst>
      <p:ext uri="{BB962C8B-B14F-4D97-AF65-F5344CB8AC3E}">
        <p14:creationId xmlns:p14="http://schemas.microsoft.com/office/powerpoint/2010/main" val="2567407439"/>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Slide Number Placeholder 4"/>
          <p:cNvSpPr>
            <a:spLocks noGrp="1"/>
          </p:cNvSpPr>
          <p:nvPr>
            <p:ph type="sldNum" sz="quarter" idx="10"/>
          </p:nvPr>
        </p:nvSpPr>
        <p:spPr>
          <a:xfrm>
            <a:off x="8904288" y="6092825"/>
            <a:ext cx="609600" cy="431800"/>
          </a:xfrm>
          <a:noFill/>
        </p:spPr>
        <p:txBody>
          <a:bodyPr/>
          <a:lstStyle/>
          <a:p>
            <a:fld id="{A58AEF57-EC3A-4F24-A228-262ED2D21EEE}" type="slidenum">
              <a:rPr lang="it-IT" smtClean="0">
                <a:latin typeface="Arial" pitchFamily="34" charset="0"/>
              </a:rPr>
              <a:pPr/>
              <a:t>144</a:t>
            </a:fld>
            <a:endParaRPr lang="it-IT">
              <a:latin typeface="Arial" pitchFamily="34" charset="0"/>
            </a:endParaRPr>
          </a:p>
        </p:txBody>
      </p:sp>
      <p:sp>
        <p:nvSpPr>
          <p:cNvPr id="184323" name="Rectangle 2"/>
          <p:cNvSpPr>
            <a:spLocks noGrp="1" noChangeArrowheads="1"/>
          </p:cNvSpPr>
          <p:nvPr>
            <p:ph type="title"/>
          </p:nvPr>
        </p:nvSpPr>
        <p:spPr>
          <a:xfrm>
            <a:off x="1916113" y="304801"/>
            <a:ext cx="8564909" cy="660694"/>
          </a:xfrm>
          <a:noFill/>
        </p:spPr>
        <p:txBody>
          <a:bodyPr vert="horz" wrap="none" lIns="63500" tIns="25400" rIns="63500" bIns="25400" rtlCol="0" anchor="t">
            <a:spAutoFit/>
          </a:bodyPr>
          <a:lstStyle/>
          <a:p>
            <a:r>
              <a:rPr lang="en-US" smtClean="0"/>
              <a:t>Classical DRAM Organization (square)</a:t>
            </a:r>
          </a:p>
        </p:txBody>
      </p:sp>
      <p:sp>
        <p:nvSpPr>
          <p:cNvPr id="184324" name="Rectangle 3" descr="20%"/>
          <p:cNvSpPr>
            <a:spLocks noChangeArrowheads="1"/>
          </p:cNvSpPr>
          <p:nvPr/>
        </p:nvSpPr>
        <p:spPr bwMode="auto">
          <a:xfrm>
            <a:off x="3359150" y="1149350"/>
            <a:ext cx="3263900" cy="3111500"/>
          </a:xfrm>
          <a:prstGeom prst="rect">
            <a:avLst/>
          </a:prstGeom>
          <a:pattFill prst="pct20">
            <a:fgClr>
              <a:schemeClr val="accent1"/>
            </a:fgClr>
            <a:bgClr>
              <a:schemeClr val="bg1"/>
            </a:bgClr>
          </a:pattFill>
          <a:ln w="12700">
            <a:solidFill>
              <a:schemeClr val="tx1"/>
            </a:solidFill>
            <a:miter lim="800000"/>
            <a:headEnd/>
            <a:tailEnd/>
          </a:ln>
        </p:spPr>
        <p:txBody>
          <a:bodyPr wrap="none" anchor="ctr"/>
          <a:lstStyle/>
          <a:p>
            <a:endParaRPr lang="en-US"/>
          </a:p>
        </p:txBody>
      </p:sp>
      <p:sp>
        <p:nvSpPr>
          <p:cNvPr id="184325" name="Rectangle 4"/>
          <p:cNvSpPr>
            <a:spLocks noChangeArrowheads="1"/>
          </p:cNvSpPr>
          <p:nvPr/>
        </p:nvSpPr>
        <p:spPr bwMode="auto">
          <a:xfrm>
            <a:off x="2451100" y="1397000"/>
            <a:ext cx="304800" cy="2617788"/>
          </a:xfrm>
          <a:prstGeom prst="rect">
            <a:avLst/>
          </a:prstGeom>
          <a:noFill/>
          <a:ln w="12700">
            <a:noFill/>
            <a:miter lim="800000"/>
            <a:headEnd/>
            <a:tailEnd/>
          </a:ln>
        </p:spPr>
        <p:txBody>
          <a:bodyPr wrap="none" lIns="63500" tIns="25400" rIns="63500" bIns="25400">
            <a:spAutoFit/>
          </a:bodyPr>
          <a:lstStyle/>
          <a:p>
            <a:pPr>
              <a:lnSpc>
                <a:spcPct val="85000"/>
              </a:lnSpc>
            </a:pPr>
            <a:r>
              <a:rPr lang="en-US" b="1">
                <a:latin typeface="Arial" pitchFamily="34" charset="0"/>
              </a:rPr>
              <a:t>r</a:t>
            </a:r>
          </a:p>
          <a:p>
            <a:pPr>
              <a:lnSpc>
                <a:spcPct val="85000"/>
              </a:lnSpc>
            </a:pPr>
            <a:r>
              <a:rPr lang="en-US" b="1">
                <a:latin typeface="Arial" pitchFamily="34" charset="0"/>
              </a:rPr>
              <a:t>o</a:t>
            </a:r>
          </a:p>
          <a:p>
            <a:pPr>
              <a:lnSpc>
                <a:spcPct val="85000"/>
              </a:lnSpc>
            </a:pPr>
            <a:r>
              <a:rPr lang="en-US" b="1">
                <a:latin typeface="Arial" pitchFamily="34" charset="0"/>
              </a:rPr>
              <a:t>w</a:t>
            </a:r>
          </a:p>
          <a:p>
            <a:pPr>
              <a:lnSpc>
                <a:spcPct val="85000"/>
              </a:lnSpc>
            </a:pPr>
            <a:endParaRPr lang="en-US" b="1">
              <a:latin typeface="Arial" pitchFamily="34" charset="0"/>
            </a:endParaRPr>
          </a:p>
          <a:p>
            <a:pPr>
              <a:lnSpc>
                <a:spcPct val="85000"/>
              </a:lnSpc>
            </a:pPr>
            <a:r>
              <a:rPr lang="en-US" b="1">
                <a:latin typeface="Arial" pitchFamily="34" charset="0"/>
              </a:rPr>
              <a:t>d</a:t>
            </a:r>
          </a:p>
          <a:p>
            <a:pPr>
              <a:lnSpc>
                <a:spcPct val="85000"/>
              </a:lnSpc>
            </a:pPr>
            <a:r>
              <a:rPr lang="en-US" b="1">
                <a:latin typeface="Arial" pitchFamily="34" charset="0"/>
              </a:rPr>
              <a:t>e</a:t>
            </a:r>
          </a:p>
          <a:p>
            <a:pPr>
              <a:lnSpc>
                <a:spcPct val="85000"/>
              </a:lnSpc>
            </a:pPr>
            <a:r>
              <a:rPr lang="en-US" b="1">
                <a:latin typeface="Arial" pitchFamily="34" charset="0"/>
              </a:rPr>
              <a:t>c</a:t>
            </a:r>
          </a:p>
          <a:p>
            <a:pPr>
              <a:lnSpc>
                <a:spcPct val="85000"/>
              </a:lnSpc>
            </a:pPr>
            <a:r>
              <a:rPr lang="en-US" b="1">
                <a:latin typeface="Arial" pitchFamily="34" charset="0"/>
              </a:rPr>
              <a:t>o</a:t>
            </a:r>
          </a:p>
          <a:p>
            <a:pPr>
              <a:lnSpc>
                <a:spcPct val="85000"/>
              </a:lnSpc>
            </a:pPr>
            <a:r>
              <a:rPr lang="en-US" b="1">
                <a:latin typeface="Arial" pitchFamily="34" charset="0"/>
              </a:rPr>
              <a:t>d</a:t>
            </a:r>
          </a:p>
          <a:p>
            <a:pPr>
              <a:lnSpc>
                <a:spcPct val="85000"/>
              </a:lnSpc>
            </a:pPr>
            <a:r>
              <a:rPr lang="en-US" b="1">
                <a:latin typeface="Arial" pitchFamily="34" charset="0"/>
              </a:rPr>
              <a:t>e</a:t>
            </a:r>
          </a:p>
          <a:p>
            <a:pPr>
              <a:lnSpc>
                <a:spcPct val="85000"/>
              </a:lnSpc>
            </a:pPr>
            <a:r>
              <a:rPr lang="en-US" b="1">
                <a:latin typeface="Arial" pitchFamily="34" charset="0"/>
              </a:rPr>
              <a:t>r</a:t>
            </a:r>
          </a:p>
        </p:txBody>
      </p:sp>
      <p:sp>
        <p:nvSpPr>
          <p:cNvPr id="184326" name="Rectangle 5"/>
          <p:cNvSpPr>
            <a:spLocks noChangeArrowheads="1"/>
          </p:cNvSpPr>
          <p:nvPr/>
        </p:nvSpPr>
        <p:spPr bwMode="auto">
          <a:xfrm>
            <a:off x="2298700" y="1231900"/>
            <a:ext cx="584200" cy="3098800"/>
          </a:xfrm>
          <a:prstGeom prst="rect">
            <a:avLst/>
          </a:prstGeom>
          <a:noFill/>
          <a:ln w="25400">
            <a:solidFill>
              <a:schemeClr val="tx1"/>
            </a:solidFill>
            <a:miter lim="800000"/>
            <a:headEnd/>
            <a:tailEnd/>
          </a:ln>
        </p:spPr>
        <p:txBody>
          <a:bodyPr wrap="none" anchor="ctr"/>
          <a:lstStyle/>
          <a:p>
            <a:endParaRPr lang="en-US"/>
          </a:p>
        </p:txBody>
      </p:sp>
      <p:sp>
        <p:nvSpPr>
          <p:cNvPr id="184327" name="Line 6"/>
          <p:cNvSpPr>
            <a:spLocks noChangeShapeType="1"/>
          </p:cNvSpPr>
          <p:nvPr/>
        </p:nvSpPr>
        <p:spPr bwMode="auto">
          <a:xfrm>
            <a:off x="2908300" y="1371600"/>
            <a:ext cx="3556000" cy="0"/>
          </a:xfrm>
          <a:prstGeom prst="line">
            <a:avLst/>
          </a:prstGeom>
          <a:noFill/>
          <a:ln w="25400">
            <a:solidFill>
              <a:schemeClr val="tx1"/>
            </a:solidFill>
            <a:round/>
            <a:headEnd/>
            <a:tailEnd/>
          </a:ln>
        </p:spPr>
        <p:txBody>
          <a:bodyPr wrap="none" anchor="ctr"/>
          <a:lstStyle/>
          <a:p>
            <a:endParaRPr lang="en-US"/>
          </a:p>
        </p:txBody>
      </p:sp>
      <p:sp>
        <p:nvSpPr>
          <p:cNvPr id="184328" name="Line 7"/>
          <p:cNvSpPr>
            <a:spLocks noChangeShapeType="1"/>
          </p:cNvSpPr>
          <p:nvPr/>
        </p:nvSpPr>
        <p:spPr bwMode="auto">
          <a:xfrm>
            <a:off x="2908300" y="1752600"/>
            <a:ext cx="3556000" cy="0"/>
          </a:xfrm>
          <a:prstGeom prst="line">
            <a:avLst/>
          </a:prstGeom>
          <a:noFill/>
          <a:ln w="25400">
            <a:solidFill>
              <a:schemeClr val="tx1"/>
            </a:solidFill>
            <a:round/>
            <a:headEnd/>
            <a:tailEnd/>
          </a:ln>
        </p:spPr>
        <p:txBody>
          <a:bodyPr wrap="none" anchor="ctr"/>
          <a:lstStyle/>
          <a:p>
            <a:endParaRPr lang="en-US"/>
          </a:p>
        </p:txBody>
      </p:sp>
      <p:sp>
        <p:nvSpPr>
          <p:cNvPr id="184329" name="Line 8"/>
          <p:cNvSpPr>
            <a:spLocks noChangeShapeType="1"/>
          </p:cNvSpPr>
          <p:nvPr/>
        </p:nvSpPr>
        <p:spPr bwMode="auto">
          <a:xfrm>
            <a:off x="2921000" y="2133600"/>
            <a:ext cx="3530600" cy="0"/>
          </a:xfrm>
          <a:prstGeom prst="line">
            <a:avLst/>
          </a:prstGeom>
          <a:noFill/>
          <a:ln w="50800">
            <a:solidFill>
              <a:schemeClr val="accent1"/>
            </a:solidFill>
            <a:round/>
            <a:headEnd/>
            <a:tailEnd/>
          </a:ln>
        </p:spPr>
        <p:txBody>
          <a:bodyPr wrap="none" anchor="ctr"/>
          <a:lstStyle/>
          <a:p>
            <a:endParaRPr lang="en-US"/>
          </a:p>
        </p:txBody>
      </p:sp>
      <p:sp>
        <p:nvSpPr>
          <p:cNvPr id="184330" name="Line 9"/>
          <p:cNvSpPr>
            <a:spLocks noChangeShapeType="1"/>
          </p:cNvSpPr>
          <p:nvPr/>
        </p:nvSpPr>
        <p:spPr bwMode="auto">
          <a:xfrm>
            <a:off x="2908300" y="2514600"/>
            <a:ext cx="3556000" cy="0"/>
          </a:xfrm>
          <a:prstGeom prst="line">
            <a:avLst/>
          </a:prstGeom>
          <a:noFill/>
          <a:ln w="25400">
            <a:solidFill>
              <a:schemeClr val="tx1"/>
            </a:solidFill>
            <a:round/>
            <a:headEnd/>
            <a:tailEnd/>
          </a:ln>
        </p:spPr>
        <p:txBody>
          <a:bodyPr wrap="none" anchor="ctr"/>
          <a:lstStyle/>
          <a:p>
            <a:endParaRPr lang="en-US"/>
          </a:p>
        </p:txBody>
      </p:sp>
      <p:sp>
        <p:nvSpPr>
          <p:cNvPr id="184331" name="Line 10"/>
          <p:cNvSpPr>
            <a:spLocks noChangeShapeType="1"/>
          </p:cNvSpPr>
          <p:nvPr/>
        </p:nvSpPr>
        <p:spPr bwMode="auto">
          <a:xfrm>
            <a:off x="2908300" y="2895600"/>
            <a:ext cx="3556000" cy="0"/>
          </a:xfrm>
          <a:prstGeom prst="line">
            <a:avLst/>
          </a:prstGeom>
          <a:noFill/>
          <a:ln w="25400">
            <a:solidFill>
              <a:schemeClr val="tx1"/>
            </a:solidFill>
            <a:round/>
            <a:headEnd/>
            <a:tailEnd/>
          </a:ln>
        </p:spPr>
        <p:txBody>
          <a:bodyPr wrap="none" anchor="ctr"/>
          <a:lstStyle/>
          <a:p>
            <a:endParaRPr lang="en-US"/>
          </a:p>
        </p:txBody>
      </p:sp>
      <p:sp>
        <p:nvSpPr>
          <p:cNvPr id="184332" name="Line 11"/>
          <p:cNvSpPr>
            <a:spLocks noChangeShapeType="1"/>
          </p:cNvSpPr>
          <p:nvPr/>
        </p:nvSpPr>
        <p:spPr bwMode="auto">
          <a:xfrm>
            <a:off x="2908300" y="3276600"/>
            <a:ext cx="3556000" cy="0"/>
          </a:xfrm>
          <a:prstGeom prst="line">
            <a:avLst/>
          </a:prstGeom>
          <a:noFill/>
          <a:ln w="25400">
            <a:solidFill>
              <a:schemeClr val="tx1"/>
            </a:solidFill>
            <a:round/>
            <a:headEnd/>
            <a:tailEnd/>
          </a:ln>
        </p:spPr>
        <p:txBody>
          <a:bodyPr wrap="none" anchor="ctr"/>
          <a:lstStyle/>
          <a:p>
            <a:endParaRPr lang="en-US"/>
          </a:p>
        </p:txBody>
      </p:sp>
      <p:sp>
        <p:nvSpPr>
          <p:cNvPr id="184333" name="Line 12"/>
          <p:cNvSpPr>
            <a:spLocks noChangeShapeType="1"/>
          </p:cNvSpPr>
          <p:nvPr/>
        </p:nvSpPr>
        <p:spPr bwMode="auto">
          <a:xfrm>
            <a:off x="2908300" y="3657600"/>
            <a:ext cx="3556000" cy="0"/>
          </a:xfrm>
          <a:prstGeom prst="line">
            <a:avLst/>
          </a:prstGeom>
          <a:noFill/>
          <a:ln w="25400">
            <a:solidFill>
              <a:schemeClr val="tx1"/>
            </a:solidFill>
            <a:round/>
            <a:headEnd/>
            <a:tailEnd/>
          </a:ln>
        </p:spPr>
        <p:txBody>
          <a:bodyPr wrap="none" anchor="ctr"/>
          <a:lstStyle/>
          <a:p>
            <a:endParaRPr lang="en-US"/>
          </a:p>
        </p:txBody>
      </p:sp>
      <p:sp>
        <p:nvSpPr>
          <p:cNvPr id="184334" name="Line 13"/>
          <p:cNvSpPr>
            <a:spLocks noChangeShapeType="1"/>
          </p:cNvSpPr>
          <p:nvPr/>
        </p:nvSpPr>
        <p:spPr bwMode="auto">
          <a:xfrm>
            <a:off x="2908300" y="4038600"/>
            <a:ext cx="3556000" cy="0"/>
          </a:xfrm>
          <a:prstGeom prst="line">
            <a:avLst/>
          </a:prstGeom>
          <a:noFill/>
          <a:ln w="25400">
            <a:solidFill>
              <a:schemeClr val="tx1"/>
            </a:solidFill>
            <a:round/>
            <a:headEnd/>
            <a:tailEnd/>
          </a:ln>
        </p:spPr>
        <p:txBody>
          <a:bodyPr wrap="none" anchor="ctr"/>
          <a:lstStyle/>
          <a:p>
            <a:endParaRPr lang="en-US"/>
          </a:p>
        </p:txBody>
      </p:sp>
      <p:sp>
        <p:nvSpPr>
          <p:cNvPr id="184335" name="Line 14"/>
          <p:cNvSpPr>
            <a:spLocks noChangeShapeType="1"/>
          </p:cNvSpPr>
          <p:nvPr/>
        </p:nvSpPr>
        <p:spPr bwMode="auto">
          <a:xfrm flipV="1">
            <a:off x="2590800" y="4324350"/>
            <a:ext cx="0" cy="495300"/>
          </a:xfrm>
          <a:prstGeom prst="line">
            <a:avLst/>
          </a:prstGeom>
          <a:noFill/>
          <a:ln w="38100" cmpd="dbl">
            <a:solidFill>
              <a:schemeClr val="tx1"/>
            </a:solidFill>
            <a:round/>
            <a:headEnd/>
            <a:tailEnd type="triangle" w="med" len="med"/>
          </a:ln>
        </p:spPr>
        <p:txBody>
          <a:bodyPr wrap="none" anchor="ctr"/>
          <a:lstStyle/>
          <a:p>
            <a:endParaRPr lang="en-US"/>
          </a:p>
        </p:txBody>
      </p:sp>
      <p:sp>
        <p:nvSpPr>
          <p:cNvPr id="184336" name="Rectangle 15"/>
          <p:cNvSpPr>
            <a:spLocks noChangeArrowheads="1"/>
          </p:cNvSpPr>
          <p:nvPr/>
        </p:nvSpPr>
        <p:spPr bwMode="auto">
          <a:xfrm>
            <a:off x="1993900" y="4673601"/>
            <a:ext cx="1003300" cy="517525"/>
          </a:xfrm>
          <a:prstGeom prst="rect">
            <a:avLst/>
          </a:prstGeom>
          <a:noFill/>
          <a:ln w="12700">
            <a:noFill/>
            <a:miter lim="800000"/>
            <a:headEnd/>
            <a:tailEnd/>
          </a:ln>
        </p:spPr>
        <p:txBody>
          <a:bodyPr wrap="none" lIns="63500" tIns="25400" rIns="63500" bIns="25400">
            <a:spAutoFit/>
          </a:bodyPr>
          <a:lstStyle/>
          <a:p>
            <a:pPr>
              <a:lnSpc>
                <a:spcPct val="85000"/>
              </a:lnSpc>
            </a:pPr>
            <a:r>
              <a:rPr lang="en-US" b="1">
                <a:latin typeface="Arial" pitchFamily="34" charset="0"/>
              </a:rPr>
              <a:t>row</a:t>
            </a:r>
          </a:p>
          <a:p>
            <a:pPr>
              <a:lnSpc>
                <a:spcPct val="85000"/>
              </a:lnSpc>
            </a:pPr>
            <a:r>
              <a:rPr lang="en-US" b="1">
                <a:latin typeface="Arial" pitchFamily="34" charset="0"/>
              </a:rPr>
              <a:t>address</a:t>
            </a:r>
          </a:p>
        </p:txBody>
      </p:sp>
      <p:sp>
        <p:nvSpPr>
          <p:cNvPr id="184337" name="Rectangle 16"/>
          <p:cNvSpPr>
            <a:spLocks noChangeArrowheads="1"/>
          </p:cNvSpPr>
          <p:nvPr/>
        </p:nvSpPr>
        <p:spPr bwMode="auto">
          <a:xfrm>
            <a:off x="3670300" y="4597401"/>
            <a:ext cx="2171700" cy="517525"/>
          </a:xfrm>
          <a:prstGeom prst="rect">
            <a:avLst/>
          </a:prstGeom>
          <a:noFill/>
          <a:ln w="12700">
            <a:noFill/>
            <a:miter lim="800000"/>
            <a:headEnd/>
            <a:tailEnd/>
          </a:ln>
        </p:spPr>
        <p:txBody>
          <a:bodyPr wrap="none" lIns="63500" tIns="25400" rIns="63500" bIns="25400">
            <a:spAutoFit/>
          </a:bodyPr>
          <a:lstStyle/>
          <a:p>
            <a:pPr>
              <a:lnSpc>
                <a:spcPct val="85000"/>
              </a:lnSpc>
            </a:pPr>
            <a:r>
              <a:rPr lang="en-US" b="1">
                <a:latin typeface="Arial" pitchFamily="34" charset="0"/>
              </a:rPr>
              <a:t>Column Selector &amp;</a:t>
            </a:r>
          </a:p>
          <a:p>
            <a:pPr>
              <a:lnSpc>
                <a:spcPct val="85000"/>
              </a:lnSpc>
            </a:pPr>
            <a:r>
              <a:rPr lang="en-US" b="1">
                <a:latin typeface="Arial" pitchFamily="34" charset="0"/>
              </a:rPr>
              <a:t>  I/O Circuits</a:t>
            </a:r>
          </a:p>
        </p:txBody>
      </p:sp>
      <p:sp>
        <p:nvSpPr>
          <p:cNvPr id="184338" name="Rectangle 17"/>
          <p:cNvSpPr>
            <a:spLocks noChangeArrowheads="1"/>
          </p:cNvSpPr>
          <p:nvPr/>
        </p:nvSpPr>
        <p:spPr bwMode="auto">
          <a:xfrm>
            <a:off x="3594100" y="4508500"/>
            <a:ext cx="2870200" cy="584200"/>
          </a:xfrm>
          <a:prstGeom prst="rect">
            <a:avLst/>
          </a:prstGeom>
          <a:noFill/>
          <a:ln w="25400">
            <a:solidFill>
              <a:schemeClr val="tx1"/>
            </a:solidFill>
            <a:miter lim="800000"/>
            <a:headEnd/>
            <a:tailEnd/>
          </a:ln>
        </p:spPr>
        <p:txBody>
          <a:bodyPr wrap="none" anchor="ctr"/>
          <a:lstStyle/>
          <a:p>
            <a:endParaRPr lang="en-US"/>
          </a:p>
        </p:txBody>
      </p:sp>
      <p:sp>
        <p:nvSpPr>
          <p:cNvPr id="184339" name="Line 18"/>
          <p:cNvSpPr>
            <a:spLocks noChangeShapeType="1"/>
          </p:cNvSpPr>
          <p:nvPr/>
        </p:nvSpPr>
        <p:spPr bwMode="auto">
          <a:xfrm flipH="1">
            <a:off x="6305550" y="4876800"/>
            <a:ext cx="647700" cy="0"/>
          </a:xfrm>
          <a:prstGeom prst="line">
            <a:avLst/>
          </a:prstGeom>
          <a:noFill/>
          <a:ln w="38100" cmpd="dbl">
            <a:solidFill>
              <a:schemeClr val="tx1"/>
            </a:solidFill>
            <a:round/>
            <a:headEnd/>
            <a:tailEnd type="triangle" w="med" len="med"/>
          </a:ln>
        </p:spPr>
        <p:txBody>
          <a:bodyPr wrap="none" anchor="ctr"/>
          <a:lstStyle/>
          <a:p>
            <a:endParaRPr lang="en-US"/>
          </a:p>
        </p:txBody>
      </p:sp>
      <p:sp>
        <p:nvSpPr>
          <p:cNvPr id="184340" name="Rectangle 19"/>
          <p:cNvSpPr>
            <a:spLocks noChangeArrowheads="1"/>
          </p:cNvSpPr>
          <p:nvPr/>
        </p:nvSpPr>
        <p:spPr bwMode="auto">
          <a:xfrm>
            <a:off x="6946900" y="4749801"/>
            <a:ext cx="1041400" cy="517525"/>
          </a:xfrm>
          <a:prstGeom prst="rect">
            <a:avLst/>
          </a:prstGeom>
          <a:noFill/>
          <a:ln w="12700">
            <a:noFill/>
            <a:miter lim="800000"/>
            <a:headEnd/>
            <a:tailEnd/>
          </a:ln>
        </p:spPr>
        <p:txBody>
          <a:bodyPr wrap="none" lIns="63500" tIns="25400" rIns="63500" bIns="25400">
            <a:spAutoFit/>
          </a:bodyPr>
          <a:lstStyle/>
          <a:p>
            <a:pPr>
              <a:lnSpc>
                <a:spcPct val="85000"/>
              </a:lnSpc>
            </a:pPr>
            <a:r>
              <a:rPr lang="en-US" b="1">
                <a:latin typeface="Arial" pitchFamily="34" charset="0"/>
              </a:rPr>
              <a:t>Column</a:t>
            </a:r>
          </a:p>
          <a:p>
            <a:pPr>
              <a:lnSpc>
                <a:spcPct val="85000"/>
              </a:lnSpc>
            </a:pPr>
            <a:r>
              <a:rPr lang="en-US" b="1">
                <a:latin typeface="Arial" pitchFamily="34" charset="0"/>
              </a:rPr>
              <a:t>Address</a:t>
            </a:r>
          </a:p>
        </p:txBody>
      </p:sp>
      <p:sp>
        <p:nvSpPr>
          <p:cNvPr id="184341" name="Line 20"/>
          <p:cNvSpPr>
            <a:spLocks noChangeShapeType="1"/>
          </p:cNvSpPr>
          <p:nvPr/>
        </p:nvSpPr>
        <p:spPr bwMode="auto">
          <a:xfrm>
            <a:off x="4724400" y="5124450"/>
            <a:ext cx="0" cy="723900"/>
          </a:xfrm>
          <a:prstGeom prst="line">
            <a:avLst/>
          </a:prstGeom>
          <a:noFill/>
          <a:ln w="38100" cmpd="dbl">
            <a:solidFill>
              <a:schemeClr val="tx1"/>
            </a:solidFill>
            <a:round/>
            <a:headEnd type="triangle" w="med" len="med"/>
            <a:tailEnd type="triangle" w="med" len="med"/>
          </a:ln>
        </p:spPr>
        <p:txBody>
          <a:bodyPr wrap="none" anchor="ctr"/>
          <a:lstStyle/>
          <a:p>
            <a:endParaRPr lang="en-US"/>
          </a:p>
        </p:txBody>
      </p:sp>
      <p:sp>
        <p:nvSpPr>
          <p:cNvPr id="184342" name="Rectangle 21"/>
          <p:cNvSpPr>
            <a:spLocks noChangeArrowheads="1"/>
          </p:cNvSpPr>
          <p:nvPr/>
        </p:nvSpPr>
        <p:spPr bwMode="auto">
          <a:xfrm>
            <a:off x="4432300" y="5816601"/>
            <a:ext cx="596900" cy="284163"/>
          </a:xfrm>
          <a:prstGeom prst="rect">
            <a:avLst/>
          </a:prstGeom>
          <a:noFill/>
          <a:ln w="12700">
            <a:noFill/>
            <a:miter lim="800000"/>
            <a:headEnd/>
            <a:tailEnd/>
          </a:ln>
        </p:spPr>
        <p:txBody>
          <a:bodyPr wrap="none" lIns="63500" tIns="25400" rIns="63500" bIns="25400">
            <a:spAutoFit/>
          </a:bodyPr>
          <a:lstStyle/>
          <a:p>
            <a:pPr>
              <a:lnSpc>
                <a:spcPct val="85000"/>
              </a:lnSpc>
            </a:pPr>
            <a:r>
              <a:rPr lang="en-US" b="1">
                <a:latin typeface="Arial" pitchFamily="34" charset="0"/>
              </a:rPr>
              <a:t>data</a:t>
            </a:r>
          </a:p>
        </p:txBody>
      </p:sp>
      <p:sp>
        <p:nvSpPr>
          <p:cNvPr id="184343" name="Line 22"/>
          <p:cNvSpPr>
            <a:spLocks noChangeShapeType="1"/>
          </p:cNvSpPr>
          <p:nvPr/>
        </p:nvSpPr>
        <p:spPr bwMode="auto">
          <a:xfrm flipV="1">
            <a:off x="3657600" y="1206500"/>
            <a:ext cx="0" cy="3302000"/>
          </a:xfrm>
          <a:prstGeom prst="line">
            <a:avLst/>
          </a:prstGeom>
          <a:noFill/>
          <a:ln w="25400">
            <a:solidFill>
              <a:schemeClr val="tx1"/>
            </a:solidFill>
            <a:round/>
            <a:headEnd/>
            <a:tailEnd/>
          </a:ln>
        </p:spPr>
        <p:txBody>
          <a:bodyPr wrap="none" anchor="ctr"/>
          <a:lstStyle/>
          <a:p>
            <a:endParaRPr lang="en-US"/>
          </a:p>
        </p:txBody>
      </p:sp>
      <p:sp>
        <p:nvSpPr>
          <p:cNvPr id="184344" name="Line 23"/>
          <p:cNvSpPr>
            <a:spLocks noChangeShapeType="1"/>
          </p:cNvSpPr>
          <p:nvPr/>
        </p:nvSpPr>
        <p:spPr bwMode="auto">
          <a:xfrm flipV="1">
            <a:off x="4038600" y="1206500"/>
            <a:ext cx="0" cy="3302000"/>
          </a:xfrm>
          <a:prstGeom prst="line">
            <a:avLst/>
          </a:prstGeom>
          <a:noFill/>
          <a:ln w="25400">
            <a:solidFill>
              <a:schemeClr val="tx1"/>
            </a:solidFill>
            <a:round/>
            <a:headEnd/>
            <a:tailEnd/>
          </a:ln>
        </p:spPr>
        <p:txBody>
          <a:bodyPr wrap="none" anchor="ctr"/>
          <a:lstStyle/>
          <a:p>
            <a:endParaRPr lang="en-US"/>
          </a:p>
        </p:txBody>
      </p:sp>
      <p:sp>
        <p:nvSpPr>
          <p:cNvPr id="184345" name="Line 24"/>
          <p:cNvSpPr>
            <a:spLocks noChangeShapeType="1"/>
          </p:cNvSpPr>
          <p:nvPr/>
        </p:nvSpPr>
        <p:spPr bwMode="auto">
          <a:xfrm flipV="1">
            <a:off x="4419600" y="1206500"/>
            <a:ext cx="0" cy="3302000"/>
          </a:xfrm>
          <a:prstGeom prst="line">
            <a:avLst/>
          </a:prstGeom>
          <a:noFill/>
          <a:ln w="25400">
            <a:solidFill>
              <a:schemeClr val="tx1"/>
            </a:solidFill>
            <a:round/>
            <a:headEnd/>
            <a:tailEnd/>
          </a:ln>
        </p:spPr>
        <p:txBody>
          <a:bodyPr wrap="none" anchor="ctr"/>
          <a:lstStyle/>
          <a:p>
            <a:endParaRPr lang="en-US"/>
          </a:p>
        </p:txBody>
      </p:sp>
      <p:sp>
        <p:nvSpPr>
          <p:cNvPr id="184346" name="Line 25"/>
          <p:cNvSpPr>
            <a:spLocks noChangeShapeType="1"/>
          </p:cNvSpPr>
          <p:nvPr/>
        </p:nvSpPr>
        <p:spPr bwMode="auto">
          <a:xfrm flipV="1">
            <a:off x="4800600" y="1206500"/>
            <a:ext cx="0" cy="3302000"/>
          </a:xfrm>
          <a:prstGeom prst="line">
            <a:avLst/>
          </a:prstGeom>
          <a:noFill/>
          <a:ln w="25400">
            <a:solidFill>
              <a:schemeClr val="tx1"/>
            </a:solidFill>
            <a:round/>
            <a:headEnd/>
            <a:tailEnd/>
          </a:ln>
        </p:spPr>
        <p:txBody>
          <a:bodyPr wrap="none" anchor="ctr"/>
          <a:lstStyle/>
          <a:p>
            <a:endParaRPr lang="en-US"/>
          </a:p>
        </p:txBody>
      </p:sp>
      <p:sp>
        <p:nvSpPr>
          <p:cNvPr id="184347" name="Line 26"/>
          <p:cNvSpPr>
            <a:spLocks noChangeShapeType="1"/>
          </p:cNvSpPr>
          <p:nvPr/>
        </p:nvSpPr>
        <p:spPr bwMode="auto">
          <a:xfrm flipV="1">
            <a:off x="5181600" y="1206500"/>
            <a:ext cx="0" cy="3302000"/>
          </a:xfrm>
          <a:prstGeom prst="line">
            <a:avLst/>
          </a:prstGeom>
          <a:noFill/>
          <a:ln w="25400">
            <a:solidFill>
              <a:schemeClr val="tx1"/>
            </a:solidFill>
            <a:round/>
            <a:headEnd/>
            <a:tailEnd/>
          </a:ln>
        </p:spPr>
        <p:txBody>
          <a:bodyPr wrap="none" anchor="ctr"/>
          <a:lstStyle/>
          <a:p>
            <a:endParaRPr lang="en-US"/>
          </a:p>
        </p:txBody>
      </p:sp>
      <p:sp>
        <p:nvSpPr>
          <p:cNvPr id="184348" name="Line 27"/>
          <p:cNvSpPr>
            <a:spLocks noChangeShapeType="1"/>
          </p:cNvSpPr>
          <p:nvPr/>
        </p:nvSpPr>
        <p:spPr bwMode="auto">
          <a:xfrm flipV="1">
            <a:off x="5562600" y="1206500"/>
            <a:ext cx="0" cy="3302000"/>
          </a:xfrm>
          <a:prstGeom prst="line">
            <a:avLst/>
          </a:prstGeom>
          <a:noFill/>
          <a:ln w="25400">
            <a:solidFill>
              <a:schemeClr val="tx1"/>
            </a:solidFill>
            <a:round/>
            <a:headEnd/>
            <a:tailEnd/>
          </a:ln>
        </p:spPr>
        <p:txBody>
          <a:bodyPr wrap="none" anchor="ctr"/>
          <a:lstStyle/>
          <a:p>
            <a:endParaRPr lang="en-US"/>
          </a:p>
        </p:txBody>
      </p:sp>
      <p:sp>
        <p:nvSpPr>
          <p:cNvPr id="184349" name="Line 28"/>
          <p:cNvSpPr>
            <a:spLocks noChangeShapeType="1"/>
          </p:cNvSpPr>
          <p:nvPr/>
        </p:nvSpPr>
        <p:spPr bwMode="auto">
          <a:xfrm flipV="1">
            <a:off x="6324600" y="1206500"/>
            <a:ext cx="0" cy="3302000"/>
          </a:xfrm>
          <a:prstGeom prst="line">
            <a:avLst/>
          </a:prstGeom>
          <a:noFill/>
          <a:ln w="25400">
            <a:solidFill>
              <a:schemeClr val="tx1"/>
            </a:solidFill>
            <a:round/>
            <a:headEnd/>
            <a:tailEnd/>
          </a:ln>
        </p:spPr>
        <p:txBody>
          <a:bodyPr wrap="none" anchor="ctr"/>
          <a:lstStyle/>
          <a:p>
            <a:endParaRPr lang="en-US"/>
          </a:p>
        </p:txBody>
      </p:sp>
      <p:sp useBgFill="1">
        <p:nvSpPr>
          <p:cNvPr id="184350" name="Rectangle 29"/>
          <p:cNvSpPr>
            <a:spLocks noChangeArrowheads="1"/>
          </p:cNvSpPr>
          <p:nvPr/>
        </p:nvSpPr>
        <p:spPr bwMode="auto">
          <a:xfrm>
            <a:off x="4356100" y="2235201"/>
            <a:ext cx="1130300" cy="517525"/>
          </a:xfrm>
          <a:prstGeom prst="rect">
            <a:avLst/>
          </a:prstGeom>
          <a:ln w="12700">
            <a:noFill/>
            <a:miter lim="800000"/>
            <a:headEnd/>
            <a:tailEnd/>
          </a:ln>
        </p:spPr>
        <p:txBody>
          <a:bodyPr wrap="none" lIns="63500" tIns="25400" rIns="63500" bIns="25400">
            <a:spAutoFit/>
          </a:bodyPr>
          <a:lstStyle/>
          <a:p>
            <a:pPr>
              <a:lnSpc>
                <a:spcPct val="85000"/>
              </a:lnSpc>
            </a:pPr>
            <a:r>
              <a:rPr lang="en-US" b="1">
                <a:latin typeface="Arial" pitchFamily="34" charset="0"/>
              </a:rPr>
              <a:t>RAM Cell</a:t>
            </a:r>
          </a:p>
          <a:p>
            <a:pPr>
              <a:lnSpc>
                <a:spcPct val="85000"/>
              </a:lnSpc>
            </a:pPr>
            <a:r>
              <a:rPr lang="en-US" b="1">
                <a:latin typeface="Arial" pitchFamily="34" charset="0"/>
              </a:rPr>
              <a:t>  Array</a:t>
            </a:r>
          </a:p>
        </p:txBody>
      </p:sp>
      <p:sp>
        <p:nvSpPr>
          <p:cNvPr id="184351" name="Line 30"/>
          <p:cNvSpPr>
            <a:spLocks noChangeShapeType="1"/>
          </p:cNvSpPr>
          <p:nvPr/>
        </p:nvSpPr>
        <p:spPr bwMode="auto">
          <a:xfrm flipV="1">
            <a:off x="6407150" y="3422650"/>
            <a:ext cx="444500" cy="241300"/>
          </a:xfrm>
          <a:prstGeom prst="line">
            <a:avLst/>
          </a:prstGeom>
          <a:noFill/>
          <a:ln w="12700">
            <a:solidFill>
              <a:schemeClr val="tx1"/>
            </a:solidFill>
            <a:round/>
            <a:headEnd type="triangle" w="med" len="med"/>
            <a:tailEnd/>
          </a:ln>
        </p:spPr>
        <p:txBody>
          <a:bodyPr wrap="none" anchor="ctr"/>
          <a:lstStyle/>
          <a:p>
            <a:endParaRPr lang="en-US"/>
          </a:p>
        </p:txBody>
      </p:sp>
      <p:sp>
        <p:nvSpPr>
          <p:cNvPr id="184352" name="Rectangle 31"/>
          <p:cNvSpPr>
            <a:spLocks noChangeArrowheads="1"/>
          </p:cNvSpPr>
          <p:nvPr/>
        </p:nvSpPr>
        <p:spPr bwMode="auto">
          <a:xfrm>
            <a:off x="6870700" y="3302001"/>
            <a:ext cx="2006600" cy="284163"/>
          </a:xfrm>
          <a:prstGeom prst="rect">
            <a:avLst/>
          </a:prstGeom>
          <a:noFill/>
          <a:ln w="12700">
            <a:noFill/>
            <a:miter lim="800000"/>
            <a:headEnd/>
            <a:tailEnd/>
          </a:ln>
        </p:spPr>
        <p:txBody>
          <a:bodyPr wrap="none" lIns="63500" tIns="25400" rIns="63500" bIns="25400">
            <a:spAutoFit/>
          </a:bodyPr>
          <a:lstStyle/>
          <a:p>
            <a:pPr>
              <a:lnSpc>
                <a:spcPct val="85000"/>
              </a:lnSpc>
            </a:pPr>
            <a:r>
              <a:rPr lang="en-US" b="1">
                <a:latin typeface="Arial" pitchFamily="34" charset="0"/>
              </a:rPr>
              <a:t>word (row) select</a:t>
            </a:r>
          </a:p>
        </p:txBody>
      </p:sp>
      <p:sp>
        <p:nvSpPr>
          <p:cNvPr id="184353" name="Line 32"/>
          <p:cNvSpPr>
            <a:spLocks noChangeShapeType="1"/>
          </p:cNvSpPr>
          <p:nvPr/>
        </p:nvSpPr>
        <p:spPr bwMode="auto">
          <a:xfrm flipV="1">
            <a:off x="6330950" y="908050"/>
            <a:ext cx="368300" cy="317500"/>
          </a:xfrm>
          <a:prstGeom prst="line">
            <a:avLst/>
          </a:prstGeom>
          <a:noFill/>
          <a:ln w="12700">
            <a:solidFill>
              <a:schemeClr val="tx1"/>
            </a:solidFill>
            <a:round/>
            <a:headEnd type="triangle" w="med" len="med"/>
            <a:tailEnd/>
          </a:ln>
        </p:spPr>
        <p:txBody>
          <a:bodyPr wrap="none" anchor="ctr"/>
          <a:lstStyle/>
          <a:p>
            <a:endParaRPr lang="en-US"/>
          </a:p>
        </p:txBody>
      </p:sp>
      <p:sp>
        <p:nvSpPr>
          <p:cNvPr id="184354" name="Rectangle 33"/>
          <p:cNvSpPr>
            <a:spLocks noChangeArrowheads="1"/>
          </p:cNvSpPr>
          <p:nvPr/>
        </p:nvSpPr>
        <p:spPr bwMode="auto">
          <a:xfrm>
            <a:off x="6718300" y="711201"/>
            <a:ext cx="1676400" cy="284163"/>
          </a:xfrm>
          <a:prstGeom prst="rect">
            <a:avLst/>
          </a:prstGeom>
          <a:noFill/>
          <a:ln w="12700">
            <a:noFill/>
            <a:miter lim="800000"/>
            <a:headEnd/>
            <a:tailEnd/>
          </a:ln>
        </p:spPr>
        <p:txBody>
          <a:bodyPr wrap="none" lIns="63500" tIns="25400" rIns="63500" bIns="25400">
            <a:spAutoFit/>
          </a:bodyPr>
          <a:lstStyle/>
          <a:p>
            <a:pPr>
              <a:lnSpc>
                <a:spcPct val="85000"/>
              </a:lnSpc>
            </a:pPr>
            <a:r>
              <a:rPr lang="en-US" b="1">
                <a:latin typeface="Arial" pitchFamily="34" charset="0"/>
              </a:rPr>
              <a:t>bit (data) lines</a:t>
            </a:r>
          </a:p>
        </p:txBody>
      </p:sp>
      <p:sp>
        <p:nvSpPr>
          <p:cNvPr id="184355" name="Rectangle 34"/>
          <p:cNvSpPr>
            <a:spLocks noGrp="1" noChangeArrowheads="1"/>
          </p:cNvSpPr>
          <p:nvPr>
            <p:ph type="body" idx="1"/>
          </p:nvPr>
        </p:nvSpPr>
        <p:spPr>
          <a:xfrm>
            <a:off x="5448300" y="5562600"/>
            <a:ext cx="4610100" cy="1223412"/>
          </a:xfrm>
          <a:noFill/>
        </p:spPr>
        <p:txBody>
          <a:bodyPr vert="horz" lIns="63500" tIns="25400" rIns="63500" bIns="25400" rtlCol="0">
            <a:spAutoFit/>
          </a:bodyPr>
          <a:lstStyle/>
          <a:p>
            <a:pPr marL="203200" indent="-203200"/>
            <a:r>
              <a:rPr lang="en-US" smtClean="0"/>
              <a:t>Row and Column Address together: </a:t>
            </a:r>
          </a:p>
          <a:p>
            <a:pPr lvl="1" indent="-190500"/>
            <a:r>
              <a:rPr lang="en-US" smtClean="0"/>
              <a:t>Select 1 bit a time</a:t>
            </a:r>
          </a:p>
        </p:txBody>
      </p:sp>
      <p:sp>
        <p:nvSpPr>
          <p:cNvPr id="184356" name="Line 35"/>
          <p:cNvSpPr>
            <a:spLocks noChangeShapeType="1"/>
          </p:cNvSpPr>
          <p:nvPr/>
        </p:nvSpPr>
        <p:spPr bwMode="auto">
          <a:xfrm flipV="1">
            <a:off x="5949950" y="1670050"/>
            <a:ext cx="1206500" cy="469900"/>
          </a:xfrm>
          <a:prstGeom prst="line">
            <a:avLst/>
          </a:prstGeom>
          <a:noFill/>
          <a:ln w="12700">
            <a:solidFill>
              <a:schemeClr val="tx1"/>
            </a:solidFill>
            <a:round/>
            <a:headEnd type="triangle" w="med" len="med"/>
            <a:tailEnd/>
          </a:ln>
        </p:spPr>
        <p:txBody>
          <a:bodyPr wrap="none" anchor="ctr"/>
          <a:lstStyle/>
          <a:p>
            <a:endParaRPr lang="en-US"/>
          </a:p>
        </p:txBody>
      </p:sp>
      <p:sp>
        <p:nvSpPr>
          <p:cNvPr id="184357" name="Rectangle 36"/>
          <p:cNvSpPr>
            <a:spLocks noChangeArrowheads="1"/>
          </p:cNvSpPr>
          <p:nvPr/>
        </p:nvSpPr>
        <p:spPr bwMode="auto">
          <a:xfrm>
            <a:off x="7224713" y="1524000"/>
            <a:ext cx="2646362" cy="577850"/>
          </a:xfrm>
          <a:prstGeom prst="rect">
            <a:avLst/>
          </a:prstGeom>
          <a:noFill/>
          <a:ln w="12700">
            <a:noFill/>
            <a:miter lim="800000"/>
            <a:headEnd/>
            <a:tailEnd/>
          </a:ln>
        </p:spPr>
        <p:txBody>
          <a:bodyPr wrap="none" lIns="90488" tIns="44450" rIns="90488" bIns="44450">
            <a:spAutoFit/>
          </a:bodyPr>
          <a:lstStyle/>
          <a:p>
            <a:r>
              <a:rPr lang="en-US" sz="1600" b="1">
                <a:latin typeface="Times New Roman" pitchFamily="18" charset="0"/>
              </a:rPr>
              <a:t>Each intersection represents</a:t>
            </a:r>
          </a:p>
          <a:p>
            <a:r>
              <a:rPr lang="en-US" sz="1600" b="1">
                <a:latin typeface="Times New Roman" pitchFamily="18" charset="0"/>
              </a:rPr>
              <a:t>a 1-T DRAM Cell</a:t>
            </a:r>
          </a:p>
        </p:txBody>
      </p:sp>
      <p:sp>
        <p:nvSpPr>
          <p:cNvPr id="184358" name="Line 37"/>
          <p:cNvSpPr>
            <a:spLocks noChangeShapeType="1"/>
          </p:cNvSpPr>
          <p:nvPr/>
        </p:nvSpPr>
        <p:spPr bwMode="auto">
          <a:xfrm flipV="1">
            <a:off x="5943600" y="1193800"/>
            <a:ext cx="0" cy="3327400"/>
          </a:xfrm>
          <a:prstGeom prst="line">
            <a:avLst/>
          </a:prstGeom>
          <a:noFill/>
          <a:ln w="50800">
            <a:solidFill>
              <a:schemeClr val="hlink"/>
            </a:solidFill>
            <a:round/>
            <a:headEnd/>
            <a:tailEnd/>
          </a:ln>
        </p:spPr>
        <p:txBody>
          <a:bodyPr wrap="none" anchor="ctr"/>
          <a:lstStyle/>
          <a:p>
            <a:endParaRPr lang="en-US"/>
          </a:p>
        </p:txBody>
      </p:sp>
    </p:spTree>
    <p:extLst>
      <p:ext uri="{BB962C8B-B14F-4D97-AF65-F5344CB8AC3E}">
        <p14:creationId xmlns:p14="http://schemas.microsoft.com/office/powerpoint/2010/main" val="2143545660"/>
      </p:ext>
    </p:extLst>
  </p:cSld>
  <p:clrMapOvr>
    <a:masterClrMapping/>
  </p:clrMapOvr>
  <p:transition/>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Slide Number Placeholder 4"/>
          <p:cNvSpPr>
            <a:spLocks noGrp="1"/>
          </p:cNvSpPr>
          <p:nvPr>
            <p:ph type="sldNum" sz="quarter" idx="10"/>
          </p:nvPr>
        </p:nvSpPr>
        <p:spPr>
          <a:xfrm>
            <a:off x="8904288" y="6092825"/>
            <a:ext cx="609600" cy="431800"/>
          </a:xfrm>
          <a:noFill/>
        </p:spPr>
        <p:txBody>
          <a:bodyPr/>
          <a:lstStyle/>
          <a:p>
            <a:fld id="{8E804AA9-BCB7-4F56-B802-28C3B6F6D964}" type="slidenum">
              <a:rPr lang="it-IT" smtClean="0">
                <a:latin typeface="Arial" pitchFamily="34" charset="0"/>
              </a:rPr>
              <a:pPr/>
              <a:t>145</a:t>
            </a:fld>
            <a:endParaRPr lang="it-IT">
              <a:latin typeface="Arial" pitchFamily="34" charset="0"/>
            </a:endParaRPr>
          </a:p>
        </p:txBody>
      </p:sp>
      <p:sp>
        <p:nvSpPr>
          <p:cNvPr id="185347" name="Rectangle 2"/>
          <p:cNvSpPr>
            <a:spLocks noGrp="1" noChangeArrowheads="1"/>
          </p:cNvSpPr>
          <p:nvPr>
            <p:ph type="title"/>
          </p:nvPr>
        </p:nvSpPr>
        <p:spPr>
          <a:xfrm>
            <a:off x="2500314" y="304800"/>
            <a:ext cx="8005718" cy="660694"/>
          </a:xfrm>
          <a:noFill/>
        </p:spPr>
        <p:txBody>
          <a:bodyPr vert="horz" wrap="none" lIns="63500" tIns="25400" rIns="63500" bIns="25400" rtlCol="0" anchor="t">
            <a:spAutoFit/>
          </a:bodyPr>
          <a:lstStyle/>
          <a:p>
            <a:r>
              <a:rPr lang="en-US" smtClean="0"/>
              <a:t>DRAM logical organization (4 Mbit)</a:t>
            </a:r>
          </a:p>
        </p:txBody>
      </p:sp>
      <p:pic>
        <p:nvPicPr>
          <p:cNvPr id="185348" name="Picture 3"/>
          <p:cNvPicPr>
            <a:picLocks noGrp="1" noChangeAspect="1" noChangeArrowheads="1"/>
          </p:cNvPicPr>
          <p:nvPr>
            <p:ph idx="1"/>
          </p:nvPr>
        </p:nvPicPr>
        <p:blipFill>
          <a:blip r:embed="rId2" cstate="print"/>
          <a:srcRect/>
          <a:stretch>
            <a:fillRect/>
          </a:stretch>
        </p:blipFill>
        <p:spPr>
          <a:xfrm>
            <a:off x="1876425" y="1295400"/>
            <a:ext cx="8299450" cy="5157788"/>
          </a:xfrm>
          <a:noFill/>
        </p:spPr>
      </p:pic>
    </p:spTree>
    <p:extLst>
      <p:ext uri="{BB962C8B-B14F-4D97-AF65-F5344CB8AC3E}">
        <p14:creationId xmlns:p14="http://schemas.microsoft.com/office/powerpoint/2010/main" val="3953395652"/>
      </p:ext>
    </p:extLst>
  </p:cSld>
  <p:clrMapOvr>
    <a:masterClrMapping/>
  </p:clrMapOvr>
  <p:transition/>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Slide Number Placeholder 4"/>
          <p:cNvSpPr>
            <a:spLocks noGrp="1"/>
          </p:cNvSpPr>
          <p:nvPr>
            <p:ph type="sldNum" sz="quarter" idx="10"/>
          </p:nvPr>
        </p:nvSpPr>
        <p:spPr>
          <a:xfrm>
            <a:off x="8904288" y="6092825"/>
            <a:ext cx="609600" cy="431800"/>
          </a:xfrm>
          <a:noFill/>
        </p:spPr>
        <p:txBody>
          <a:bodyPr/>
          <a:lstStyle/>
          <a:p>
            <a:fld id="{99ACB659-3A38-4F6E-B766-3D31C25CC9C4}" type="slidenum">
              <a:rPr lang="it-IT" smtClean="0">
                <a:latin typeface="Arial" pitchFamily="34" charset="0"/>
              </a:rPr>
              <a:pPr/>
              <a:t>146</a:t>
            </a:fld>
            <a:endParaRPr lang="it-IT">
              <a:latin typeface="Arial" pitchFamily="34" charset="0"/>
            </a:endParaRPr>
          </a:p>
        </p:txBody>
      </p:sp>
      <p:sp>
        <p:nvSpPr>
          <p:cNvPr id="186371" name="Rectangle 2"/>
          <p:cNvSpPr>
            <a:spLocks noGrp="1" noChangeArrowheads="1"/>
          </p:cNvSpPr>
          <p:nvPr>
            <p:ph type="title"/>
          </p:nvPr>
        </p:nvSpPr>
        <p:spPr>
          <a:xfrm>
            <a:off x="2508251" y="228600"/>
            <a:ext cx="7737475" cy="685800"/>
          </a:xfrm>
        </p:spPr>
        <p:txBody>
          <a:bodyPr/>
          <a:lstStyle/>
          <a:p>
            <a:r>
              <a:rPr lang="en-US" sz="2100"/>
              <a:t>DRAM physical organization (4 Mbit,x16)</a:t>
            </a:r>
          </a:p>
        </p:txBody>
      </p:sp>
      <p:pic>
        <p:nvPicPr>
          <p:cNvPr id="186372" name="Picture 3"/>
          <p:cNvPicPr>
            <a:picLocks noGrp="1" noChangeAspect="1" noChangeArrowheads="1"/>
          </p:cNvPicPr>
          <p:nvPr>
            <p:ph idx="1"/>
          </p:nvPr>
        </p:nvPicPr>
        <p:blipFill>
          <a:blip r:embed="rId2" cstate="print"/>
          <a:srcRect/>
          <a:stretch>
            <a:fillRect/>
          </a:stretch>
        </p:blipFill>
        <p:spPr>
          <a:xfrm>
            <a:off x="1946275" y="1143001"/>
            <a:ext cx="8229600" cy="5300663"/>
          </a:xfrm>
          <a:noFill/>
        </p:spPr>
      </p:pic>
    </p:spTree>
    <p:extLst>
      <p:ext uri="{BB962C8B-B14F-4D97-AF65-F5344CB8AC3E}">
        <p14:creationId xmlns:p14="http://schemas.microsoft.com/office/powerpoint/2010/main" val="868132171"/>
      </p:ext>
    </p:extLst>
  </p:cSld>
  <p:clrMapOvr>
    <a:masterClrMapping/>
  </p:clrMapOvr>
  <p:transition/>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Slide Number Placeholder 4"/>
          <p:cNvSpPr>
            <a:spLocks noGrp="1"/>
          </p:cNvSpPr>
          <p:nvPr>
            <p:ph type="sldNum" sz="quarter" idx="10"/>
          </p:nvPr>
        </p:nvSpPr>
        <p:spPr>
          <a:xfrm>
            <a:off x="8904288" y="6092825"/>
            <a:ext cx="609600" cy="431800"/>
          </a:xfrm>
          <a:noFill/>
        </p:spPr>
        <p:txBody>
          <a:bodyPr/>
          <a:lstStyle/>
          <a:p>
            <a:fld id="{F01CD96A-3C12-4CAF-8722-A2CE310A268D}" type="slidenum">
              <a:rPr lang="it-IT" smtClean="0">
                <a:latin typeface="Arial" pitchFamily="34" charset="0"/>
              </a:rPr>
              <a:pPr/>
              <a:t>147</a:t>
            </a:fld>
            <a:endParaRPr lang="it-IT">
              <a:latin typeface="Arial" pitchFamily="34" charset="0"/>
            </a:endParaRPr>
          </a:p>
        </p:txBody>
      </p:sp>
      <p:sp>
        <p:nvSpPr>
          <p:cNvPr id="187395" name="Rectangle 2"/>
          <p:cNvSpPr>
            <a:spLocks noChangeArrowheads="1"/>
          </p:cNvSpPr>
          <p:nvPr/>
        </p:nvSpPr>
        <p:spPr bwMode="auto">
          <a:xfrm>
            <a:off x="6826250" y="1962151"/>
            <a:ext cx="920750" cy="773113"/>
          </a:xfrm>
          <a:prstGeom prst="rect">
            <a:avLst/>
          </a:prstGeom>
          <a:noFill/>
          <a:ln w="12700">
            <a:solidFill>
              <a:schemeClr val="tx1"/>
            </a:solidFill>
            <a:miter lim="800000"/>
            <a:headEnd/>
            <a:tailEnd/>
          </a:ln>
        </p:spPr>
        <p:txBody>
          <a:bodyPr wrap="none" lIns="63500" tIns="25400" rIns="63500" bIns="25400">
            <a:spAutoFit/>
          </a:bodyPr>
          <a:lstStyle/>
          <a:p>
            <a:pPr>
              <a:lnSpc>
                <a:spcPct val="86000"/>
              </a:lnSpc>
            </a:pPr>
            <a:r>
              <a:rPr lang="en-US" b="1">
                <a:latin typeface="Arial" pitchFamily="34" charset="0"/>
              </a:rPr>
              <a:t>DRAM</a:t>
            </a:r>
          </a:p>
          <a:p>
            <a:pPr>
              <a:lnSpc>
                <a:spcPct val="86000"/>
              </a:lnSpc>
            </a:pPr>
            <a:r>
              <a:rPr lang="en-US" b="1">
                <a:latin typeface="Arial" pitchFamily="34" charset="0"/>
              </a:rPr>
              <a:t>2^n x 1</a:t>
            </a:r>
          </a:p>
          <a:p>
            <a:pPr>
              <a:lnSpc>
                <a:spcPct val="86000"/>
              </a:lnSpc>
            </a:pPr>
            <a:r>
              <a:rPr lang="en-US" b="1">
                <a:latin typeface="Arial" pitchFamily="34" charset="0"/>
              </a:rPr>
              <a:t>chip</a:t>
            </a:r>
          </a:p>
        </p:txBody>
      </p:sp>
      <p:sp>
        <p:nvSpPr>
          <p:cNvPr id="187396" name="Line 3"/>
          <p:cNvSpPr>
            <a:spLocks noChangeShapeType="1"/>
          </p:cNvSpPr>
          <p:nvPr/>
        </p:nvSpPr>
        <p:spPr bwMode="auto">
          <a:xfrm flipV="1">
            <a:off x="7594600" y="1822450"/>
            <a:ext cx="0" cy="139700"/>
          </a:xfrm>
          <a:prstGeom prst="line">
            <a:avLst/>
          </a:prstGeom>
          <a:noFill/>
          <a:ln w="12700">
            <a:solidFill>
              <a:schemeClr val="tx1"/>
            </a:solidFill>
            <a:round/>
            <a:headEnd/>
            <a:tailEnd/>
          </a:ln>
        </p:spPr>
        <p:txBody>
          <a:bodyPr wrap="none" anchor="ctr"/>
          <a:lstStyle/>
          <a:p>
            <a:endParaRPr lang="en-US"/>
          </a:p>
        </p:txBody>
      </p:sp>
      <p:sp>
        <p:nvSpPr>
          <p:cNvPr id="187397" name="Line 4"/>
          <p:cNvSpPr>
            <a:spLocks noChangeShapeType="1"/>
          </p:cNvSpPr>
          <p:nvPr/>
        </p:nvSpPr>
        <p:spPr bwMode="auto">
          <a:xfrm flipH="1">
            <a:off x="6648450" y="1828800"/>
            <a:ext cx="952500" cy="0"/>
          </a:xfrm>
          <a:prstGeom prst="line">
            <a:avLst/>
          </a:prstGeom>
          <a:noFill/>
          <a:ln w="12700">
            <a:solidFill>
              <a:schemeClr val="tx1"/>
            </a:solidFill>
            <a:round/>
            <a:headEnd/>
            <a:tailEnd/>
          </a:ln>
        </p:spPr>
        <p:txBody>
          <a:bodyPr wrap="none" anchor="ctr"/>
          <a:lstStyle/>
          <a:p>
            <a:endParaRPr lang="en-US"/>
          </a:p>
        </p:txBody>
      </p:sp>
      <p:sp>
        <p:nvSpPr>
          <p:cNvPr id="187398" name="Line 5"/>
          <p:cNvSpPr>
            <a:spLocks noChangeShapeType="1"/>
          </p:cNvSpPr>
          <p:nvPr/>
        </p:nvSpPr>
        <p:spPr bwMode="auto">
          <a:xfrm>
            <a:off x="6654800" y="1835150"/>
            <a:ext cx="0" cy="800100"/>
          </a:xfrm>
          <a:prstGeom prst="line">
            <a:avLst/>
          </a:prstGeom>
          <a:noFill/>
          <a:ln w="12700">
            <a:solidFill>
              <a:schemeClr val="tx1"/>
            </a:solidFill>
            <a:round/>
            <a:headEnd/>
            <a:tailEnd/>
          </a:ln>
        </p:spPr>
        <p:txBody>
          <a:bodyPr wrap="none" anchor="ctr"/>
          <a:lstStyle/>
          <a:p>
            <a:endParaRPr lang="en-US"/>
          </a:p>
        </p:txBody>
      </p:sp>
      <p:sp>
        <p:nvSpPr>
          <p:cNvPr id="187399" name="Line 6"/>
          <p:cNvSpPr>
            <a:spLocks noChangeShapeType="1"/>
          </p:cNvSpPr>
          <p:nvPr/>
        </p:nvSpPr>
        <p:spPr bwMode="auto">
          <a:xfrm>
            <a:off x="6661150" y="2641600"/>
            <a:ext cx="114300" cy="0"/>
          </a:xfrm>
          <a:prstGeom prst="line">
            <a:avLst/>
          </a:prstGeom>
          <a:noFill/>
          <a:ln w="12700">
            <a:solidFill>
              <a:schemeClr val="tx1"/>
            </a:solidFill>
            <a:round/>
            <a:headEnd/>
            <a:tailEnd/>
          </a:ln>
        </p:spPr>
        <p:txBody>
          <a:bodyPr wrap="none" anchor="ctr"/>
          <a:lstStyle/>
          <a:p>
            <a:endParaRPr lang="en-US"/>
          </a:p>
        </p:txBody>
      </p:sp>
      <p:sp>
        <p:nvSpPr>
          <p:cNvPr id="187400" name="Line 7"/>
          <p:cNvSpPr>
            <a:spLocks noChangeShapeType="1"/>
          </p:cNvSpPr>
          <p:nvPr/>
        </p:nvSpPr>
        <p:spPr bwMode="auto">
          <a:xfrm flipV="1">
            <a:off x="7442200" y="1644650"/>
            <a:ext cx="0" cy="139700"/>
          </a:xfrm>
          <a:prstGeom prst="line">
            <a:avLst/>
          </a:prstGeom>
          <a:noFill/>
          <a:ln w="12700">
            <a:solidFill>
              <a:schemeClr val="tx1"/>
            </a:solidFill>
            <a:round/>
            <a:headEnd/>
            <a:tailEnd/>
          </a:ln>
        </p:spPr>
        <p:txBody>
          <a:bodyPr wrap="none" anchor="ctr"/>
          <a:lstStyle/>
          <a:p>
            <a:endParaRPr lang="en-US"/>
          </a:p>
        </p:txBody>
      </p:sp>
      <p:sp>
        <p:nvSpPr>
          <p:cNvPr id="187401" name="Line 8"/>
          <p:cNvSpPr>
            <a:spLocks noChangeShapeType="1"/>
          </p:cNvSpPr>
          <p:nvPr/>
        </p:nvSpPr>
        <p:spPr bwMode="auto">
          <a:xfrm flipH="1">
            <a:off x="6496050" y="1651000"/>
            <a:ext cx="952500" cy="0"/>
          </a:xfrm>
          <a:prstGeom prst="line">
            <a:avLst/>
          </a:prstGeom>
          <a:noFill/>
          <a:ln w="12700">
            <a:solidFill>
              <a:schemeClr val="tx1"/>
            </a:solidFill>
            <a:round/>
            <a:headEnd/>
            <a:tailEnd/>
          </a:ln>
        </p:spPr>
        <p:txBody>
          <a:bodyPr wrap="none" anchor="ctr"/>
          <a:lstStyle/>
          <a:p>
            <a:endParaRPr lang="en-US"/>
          </a:p>
        </p:txBody>
      </p:sp>
      <p:sp>
        <p:nvSpPr>
          <p:cNvPr id="187402" name="Line 9"/>
          <p:cNvSpPr>
            <a:spLocks noChangeShapeType="1"/>
          </p:cNvSpPr>
          <p:nvPr/>
        </p:nvSpPr>
        <p:spPr bwMode="auto">
          <a:xfrm>
            <a:off x="6502400" y="1657350"/>
            <a:ext cx="0" cy="800100"/>
          </a:xfrm>
          <a:prstGeom prst="line">
            <a:avLst/>
          </a:prstGeom>
          <a:noFill/>
          <a:ln w="12700">
            <a:solidFill>
              <a:schemeClr val="tx1"/>
            </a:solidFill>
            <a:round/>
            <a:headEnd/>
            <a:tailEnd/>
          </a:ln>
        </p:spPr>
        <p:txBody>
          <a:bodyPr wrap="none" anchor="ctr"/>
          <a:lstStyle/>
          <a:p>
            <a:endParaRPr lang="en-US"/>
          </a:p>
        </p:txBody>
      </p:sp>
      <p:sp>
        <p:nvSpPr>
          <p:cNvPr id="187403" name="Line 10"/>
          <p:cNvSpPr>
            <a:spLocks noChangeShapeType="1"/>
          </p:cNvSpPr>
          <p:nvPr/>
        </p:nvSpPr>
        <p:spPr bwMode="auto">
          <a:xfrm>
            <a:off x="6508750" y="2463800"/>
            <a:ext cx="114300" cy="0"/>
          </a:xfrm>
          <a:prstGeom prst="line">
            <a:avLst/>
          </a:prstGeom>
          <a:noFill/>
          <a:ln w="12700">
            <a:solidFill>
              <a:schemeClr val="tx1"/>
            </a:solidFill>
            <a:round/>
            <a:headEnd/>
            <a:tailEnd/>
          </a:ln>
        </p:spPr>
        <p:txBody>
          <a:bodyPr wrap="none" anchor="ctr"/>
          <a:lstStyle/>
          <a:p>
            <a:endParaRPr lang="en-US"/>
          </a:p>
        </p:txBody>
      </p:sp>
      <p:sp>
        <p:nvSpPr>
          <p:cNvPr id="187404" name="Line 11"/>
          <p:cNvSpPr>
            <a:spLocks noChangeShapeType="1"/>
          </p:cNvSpPr>
          <p:nvPr/>
        </p:nvSpPr>
        <p:spPr bwMode="auto">
          <a:xfrm flipV="1">
            <a:off x="7264400" y="1492250"/>
            <a:ext cx="0" cy="139700"/>
          </a:xfrm>
          <a:prstGeom prst="line">
            <a:avLst/>
          </a:prstGeom>
          <a:noFill/>
          <a:ln w="12700">
            <a:solidFill>
              <a:schemeClr val="tx1"/>
            </a:solidFill>
            <a:round/>
            <a:headEnd/>
            <a:tailEnd/>
          </a:ln>
        </p:spPr>
        <p:txBody>
          <a:bodyPr wrap="none" anchor="ctr"/>
          <a:lstStyle/>
          <a:p>
            <a:endParaRPr lang="en-US"/>
          </a:p>
        </p:txBody>
      </p:sp>
      <p:sp>
        <p:nvSpPr>
          <p:cNvPr id="187405" name="Line 12"/>
          <p:cNvSpPr>
            <a:spLocks noChangeShapeType="1"/>
          </p:cNvSpPr>
          <p:nvPr/>
        </p:nvSpPr>
        <p:spPr bwMode="auto">
          <a:xfrm flipH="1">
            <a:off x="6318250" y="1498600"/>
            <a:ext cx="952500" cy="0"/>
          </a:xfrm>
          <a:prstGeom prst="line">
            <a:avLst/>
          </a:prstGeom>
          <a:noFill/>
          <a:ln w="12700">
            <a:solidFill>
              <a:schemeClr val="tx1"/>
            </a:solidFill>
            <a:round/>
            <a:headEnd/>
            <a:tailEnd/>
          </a:ln>
        </p:spPr>
        <p:txBody>
          <a:bodyPr wrap="none" anchor="ctr"/>
          <a:lstStyle/>
          <a:p>
            <a:endParaRPr lang="en-US"/>
          </a:p>
        </p:txBody>
      </p:sp>
      <p:sp>
        <p:nvSpPr>
          <p:cNvPr id="187406" name="Line 13"/>
          <p:cNvSpPr>
            <a:spLocks noChangeShapeType="1"/>
          </p:cNvSpPr>
          <p:nvPr/>
        </p:nvSpPr>
        <p:spPr bwMode="auto">
          <a:xfrm>
            <a:off x="6324600" y="1504950"/>
            <a:ext cx="0" cy="800100"/>
          </a:xfrm>
          <a:prstGeom prst="line">
            <a:avLst/>
          </a:prstGeom>
          <a:noFill/>
          <a:ln w="12700">
            <a:solidFill>
              <a:schemeClr val="tx1"/>
            </a:solidFill>
            <a:round/>
            <a:headEnd/>
            <a:tailEnd/>
          </a:ln>
        </p:spPr>
        <p:txBody>
          <a:bodyPr wrap="none" anchor="ctr"/>
          <a:lstStyle/>
          <a:p>
            <a:endParaRPr lang="en-US"/>
          </a:p>
        </p:txBody>
      </p:sp>
      <p:sp>
        <p:nvSpPr>
          <p:cNvPr id="187407" name="Line 14"/>
          <p:cNvSpPr>
            <a:spLocks noChangeShapeType="1"/>
          </p:cNvSpPr>
          <p:nvPr/>
        </p:nvSpPr>
        <p:spPr bwMode="auto">
          <a:xfrm>
            <a:off x="6330950" y="2311400"/>
            <a:ext cx="114300" cy="0"/>
          </a:xfrm>
          <a:prstGeom prst="line">
            <a:avLst/>
          </a:prstGeom>
          <a:noFill/>
          <a:ln w="12700">
            <a:solidFill>
              <a:schemeClr val="tx1"/>
            </a:solidFill>
            <a:round/>
            <a:headEnd/>
            <a:tailEnd/>
          </a:ln>
        </p:spPr>
        <p:txBody>
          <a:bodyPr wrap="none" anchor="ctr"/>
          <a:lstStyle/>
          <a:p>
            <a:endParaRPr lang="en-US"/>
          </a:p>
        </p:txBody>
      </p:sp>
      <p:sp>
        <p:nvSpPr>
          <p:cNvPr id="187408" name="Line 15"/>
          <p:cNvSpPr>
            <a:spLocks noChangeShapeType="1"/>
          </p:cNvSpPr>
          <p:nvPr/>
        </p:nvSpPr>
        <p:spPr bwMode="auto">
          <a:xfrm flipH="1" flipV="1">
            <a:off x="6096000" y="1803400"/>
            <a:ext cx="254000" cy="76200"/>
          </a:xfrm>
          <a:prstGeom prst="line">
            <a:avLst/>
          </a:prstGeom>
          <a:noFill/>
          <a:ln w="50800">
            <a:solidFill>
              <a:schemeClr val="tx1"/>
            </a:solidFill>
            <a:round/>
            <a:headEnd/>
            <a:tailEnd/>
          </a:ln>
        </p:spPr>
        <p:txBody>
          <a:bodyPr wrap="none" anchor="ctr"/>
          <a:lstStyle/>
          <a:p>
            <a:endParaRPr lang="en-US"/>
          </a:p>
        </p:txBody>
      </p:sp>
      <p:sp>
        <p:nvSpPr>
          <p:cNvPr id="187409" name="Line 16"/>
          <p:cNvSpPr>
            <a:spLocks noChangeShapeType="1"/>
          </p:cNvSpPr>
          <p:nvPr/>
        </p:nvSpPr>
        <p:spPr bwMode="auto">
          <a:xfrm>
            <a:off x="6146800" y="1854200"/>
            <a:ext cx="508000" cy="381000"/>
          </a:xfrm>
          <a:prstGeom prst="line">
            <a:avLst/>
          </a:prstGeom>
          <a:noFill/>
          <a:ln w="50800">
            <a:solidFill>
              <a:schemeClr val="tx1"/>
            </a:solidFill>
            <a:round/>
            <a:headEnd/>
            <a:tailEnd/>
          </a:ln>
        </p:spPr>
        <p:txBody>
          <a:bodyPr wrap="none" anchor="ctr"/>
          <a:lstStyle/>
          <a:p>
            <a:endParaRPr lang="en-US"/>
          </a:p>
        </p:txBody>
      </p:sp>
      <p:sp>
        <p:nvSpPr>
          <p:cNvPr id="187410" name="Line 17"/>
          <p:cNvSpPr>
            <a:spLocks noChangeShapeType="1"/>
          </p:cNvSpPr>
          <p:nvPr/>
        </p:nvSpPr>
        <p:spPr bwMode="auto">
          <a:xfrm>
            <a:off x="6705600" y="2260600"/>
            <a:ext cx="50800" cy="0"/>
          </a:xfrm>
          <a:prstGeom prst="line">
            <a:avLst/>
          </a:prstGeom>
          <a:noFill/>
          <a:ln w="50800">
            <a:solidFill>
              <a:schemeClr val="tx1"/>
            </a:solidFill>
            <a:round/>
            <a:headEnd/>
            <a:tailEnd/>
          </a:ln>
        </p:spPr>
        <p:txBody>
          <a:bodyPr wrap="none" anchor="ctr"/>
          <a:lstStyle/>
          <a:p>
            <a:endParaRPr lang="en-US"/>
          </a:p>
        </p:txBody>
      </p:sp>
      <p:sp>
        <p:nvSpPr>
          <p:cNvPr id="187411" name="Line 18"/>
          <p:cNvSpPr>
            <a:spLocks noChangeShapeType="1"/>
          </p:cNvSpPr>
          <p:nvPr/>
        </p:nvSpPr>
        <p:spPr bwMode="auto">
          <a:xfrm flipH="1">
            <a:off x="5410200" y="2057400"/>
            <a:ext cx="990600" cy="0"/>
          </a:xfrm>
          <a:prstGeom prst="line">
            <a:avLst/>
          </a:prstGeom>
          <a:noFill/>
          <a:ln w="50800">
            <a:solidFill>
              <a:schemeClr val="tx1"/>
            </a:solidFill>
            <a:round/>
            <a:headEnd/>
            <a:tailEnd/>
          </a:ln>
        </p:spPr>
        <p:txBody>
          <a:bodyPr wrap="none" anchor="ctr"/>
          <a:lstStyle/>
          <a:p>
            <a:endParaRPr lang="en-US"/>
          </a:p>
        </p:txBody>
      </p:sp>
      <p:sp>
        <p:nvSpPr>
          <p:cNvPr id="187412" name="Rectangle 19"/>
          <p:cNvSpPr>
            <a:spLocks noChangeArrowheads="1"/>
          </p:cNvSpPr>
          <p:nvPr/>
        </p:nvSpPr>
        <p:spPr bwMode="auto">
          <a:xfrm>
            <a:off x="4127500" y="1879601"/>
            <a:ext cx="1219200" cy="517525"/>
          </a:xfrm>
          <a:prstGeom prst="rect">
            <a:avLst/>
          </a:prstGeom>
          <a:noFill/>
          <a:ln w="50800">
            <a:noFill/>
            <a:miter lim="800000"/>
            <a:headEnd/>
            <a:tailEnd/>
          </a:ln>
        </p:spPr>
        <p:txBody>
          <a:bodyPr wrap="none" lIns="63500" tIns="25400" rIns="63500" bIns="25400">
            <a:spAutoFit/>
          </a:bodyPr>
          <a:lstStyle/>
          <a:p>
            <a:pPr>
              <a:lnSpc>
                <a:spcPct val="85000"/>
              </a:lnSpc>
            </a:pPr>
            <a:r>
              <a:rPr lang="en-US" b="1">
                <a:latin typeface="Arial" pitchFamily="34" charset="0"/>
              </a:rPr>
              <a:t>DRAM</a:t>
            </a:r>
          </a:p>
          <a:p>
            <a:pPr>
              <a:lnSpc>
                <a:spcPct val="85000"/>
              </a:lnSpc>
            </a:pPr>
            <a:r>
              <a:rPr lang="en-US" b="1">
                <a:latin typeface="Arial" pitchFamily="34" charset="0"/>
              </a:rPr>
              <a:t>Controller</a:t>
            </a:r>
          </a:p>
        </p:txBody>
      </p:sp>
      <p:sp>
        <p:nvSpPr>
          <p:cNvPr id="187413" name="Rectangle 20"/>
          <p:cNvSpPr>
            <a:spLocks noChangeArrowheads="1"/>
          </p:cNvSpPr>
          <p:nvPr/>
        </p:nvSpPr>
        <p:spPr bwMode="auto">
          <a:xfrm>
            <a:off x="4044950" y="1682750"/>
            <a:ext cx="1409700" cy="901700"/>
          </a:xfrm>
          <a:prstGeom prst="rect">
            <a:avLst/>
          </a:prstGeom>
          <a:noFill/>
          <a:ln w="12700">
            <a:solidFill>
              <a:schemeClr val="tx1"/>
            </a:solidFill>
            <a:miter lim="800000"/>
            <a:headEnd/>
            <a:tailEnd/>
          </a:ln>
        </p:spPr>
        <p:txBody>
          <a:bodyPr wrap="none" anchor="ctr"/>
          <a:lstStyle/>
          <a:p>
            <a:endParaRPr lang="en-US"/>
          </a:p>
        </p:txBody>
      </p:sp>
      <p:sp>
        <p:nvSpPr>
          <p:cNvPr id="187414" name="Line 21"/>
          <p:cNvSpPr>
            <a:spLocks noChangeShapeType="1"/>
          </p:cNvSpPr>
          <p:nvPr/>
        </p:nvSpPr>
        <p:spPr bwMode="auto">
          <a:xfrm flipH="1">
            <a:off x="3124200" y="2057400"/>
            <a:ext cx="939800" cy="0"/>
          </a:xfrm>
          <a:prstGeom prst="line">
            <a:avLst/>
          </a:prstGeom>
          <a:noFill/>
          <a:ln w="50800">
            <a:solidFill>
              <a:schemeClr val="tx1"/>
            </a:solidFill>
            <a:round/>
            <a:headEnd/>
            <a:tailEnd/>
          </a:ln>
        </p:spPr>
        <p:txBody>
          <a:bodyPr wrap="none" anchor="ctr"/>
          <a:lstStyle/>
          <a:p>
            <a:endParaRPr lang="en-US"/>
          </a:p>
        </p:txBody>
      </p:sp>
      <p:sp>
        <p:nvSpPr>
          <p:cNvPr id="187415" name="Rectangle 22"/>
          <p:cNvSpPr>
            <a:spLocks noChangeArrowheads="1"/>
          </p:cNvSpPr>
          <p:nvPr/>
        </p:nvSpPr>
        <p:spPr bwMode="auto">
          <a:xfrm>
            <a:off x="2247900" y="1676401"/>
            <a:ext cx="1003300" cy="284163"/>
          </a:xfrm>
          <a:prstGeom prst="rect">
            <a:avLst/>
          </a:prstGeom>
          <a:noFill/>
          <a:ln w="50800">
            <a:noFill/>
            <a:miter lim="800000"/>
            <a:headEnd/>
            <a:tailEnd/>
          </a:ln>
        </p:spPr>
        <p:txBody>
          <a:bodyPr wrap="none" lIns="63500" tIns="25400" rIns="63500" bIns="25400">
            <a:spAutoFit/>
          </a:bodyPr>
          <a:lstStyle/>
          <a:p>
            <a:pPr>
              <a:lnSpc>
                <a:spcPct val="85000"/>
              </a:lnSpc>
            </a:pPr>
            <a:r>
              <a:rPr lang="en-US" b="1">
                <a:latin typeface="Arial" pitchFamily="34" charset="0"/>
              </a:rPr>
              <a:t>address</a:t>
            </a:r>
          </a:p>
        </p:txBody>
      </p:sp>
      <p:sp>
        <p:nvSpPr>
          <p:cNvPr id="187416" name="Rectangle 23"/>
          <p:cNvSpPr>
            <a:spLocks noChangeArrowheads="1"/>
          </p:cNvSpPr>
          <p:nvPr/>
        </p:nvSpPr>
        <p:spPr bwMode="auto">
          <a:xfrm>
            <a:off x="4127500" y="3124200"/>
            <a:ext cx="1219200" cy="750888"/>
          </a:xfrm>
          <a:prstGeom prst="rect">
            <a:avLst/>
          </a:prstGeom>
          <a:noFill/>
          <a:ln w="50800">
            <a:noFill/>
            <a:miter lim="800000"/>
            <a:headEnd/>
            <a:tailEnd/>
          </a:ln>
        </p:spPr>
        <p:txBody>
          <a:bodyPr wrap="none" lIns="63500" tIns="25400" rIns="63500" bIns="25400">
            <a:spAutoFit/>
          </a:bodyPr>
          <a:lstStyle/>
          <a:p>
            <a:pPr>
              <a:lnSpc>
                <a:spcPct val="85000"/>
              </a:lnSpc>
            </a:pPr>
            <a:r>
              <a:rPr lang="en-US" b="1">
                <a:latin typeface="Arial" pitchFamily="34" charset="0"/>
              </a:rPr>
              <a:t>Memory</a:t>
            </a:r>
          </a:p>
          <a:p>
            <a:pPr>
              <a:lnSpc>
                <a:spcPct val="85000"/>
              </a:lnSpc>
            </a:pPr>
            <a:r>
              <a:rPr lang="en-US" b="1">
                <a:latin typeface="Arial" pitchFamily="34" charset="0"/>
              </a:rPr>
              <a:t>Timing</a:t>
            </a:r>
          </a:p>
          <a:p>
            <a:pPr>
              <a:lnSpc>
                <a:spcPct val="85000"/>
              </a:lnSpc>
            </a:pPr>
            <a:r>
              <a:rPr lang="en-US" b="1">
                <a:latin typeface="Arial" pitchFamily="34" charset="0"/>
              </a:rPr>
              <a:t>Controller</a:t>
            </a:r>
          </a:p>
        </p:txBody>
      </p:sp>
      <p:sp>
        <p:nvSpPr>
          <p:cNvPr id="187417" name="Rectangle 24"/>
          <p:cNvSpPr>
            <a:spLocks noChangeArrowheads="1"/>
          </p:cNvSpPr>
          <p:nvPr/>
        </p:nvSpPr>
        <p:spPr bwMode="auto">
          <a:xfrm>
            <a:off x="4044950" y="3003550"/>
            <a:ext cx="1435100" cy="901700"/>
          </a:xfrm>
          <a:prstGeom prst="rect">
            <a:avLst/>
          </a:prstGeom>
          <a:noFill/>
          <a:ln w="12700">
            <a:solidFill>
              <a:schemeClr val="tx1"/>
            </a:solidFill>
            <a:miter lim="800000"/>
            <a:headEnd/>
            <a:tailEnd/>
          </a:ln>
        </p:spPr>
        <p:txBody>
          <a:bodyPr wrap="none" anchor="ctr"/>
          <a:lstStyle/>
          <a:p>
            <a:endParaRPr lang="en-US"/>
          </a:p>
        </p:txBody>
      </p:sp>
      <p:sp>
        <p:nvSpPr>
          <p:cNvPr id="187418" name="Line 25"/>
          <p:cNvSpPr>
            <a:spLocks noChangeShapeType="1"/>
          </p:cNvSpPr>
          <p:nvPr/>
        </p:nvSpPr>
        <p:spPr bwMode="auto">
          <a:xfrm>
            <a:off x="7340600" y="2794000"/>
            <a:ext cx="0" cy="355600"/>
          </a:xfrm>
          <a:prstGeom prst="line">
            <a:avLst/>
          </a:prstGeom>
          <a:noFill/>
          <a:ln w="50800">
            <a:solidFill>
              <a:schemeClr val="tx1"/>
            </a:solidFill>
            <a:round/>
            <a:headEnd/>
            <a:tailEnd/>
          </a:ln>
        </p:spPr>
        <p:txBody>
          <a:bodyPr wrap="none" anchor="ctr"/>
          <a:lstStyle/>
          <a:p>
            <a:endParaRPr lang="en-US"/>
          </a:p>
        </p:txBody>
      </p:sp>
      <p:sp>
        <p:nvSpPr>
          <p:cNvPr id="187419" name="Line 26"/>
          <p:cNvSpPr>
            <a:spLocks noChangeShapeType="1"/>
          </p:cNvSpPr>
          <p:nvPr/>
        </p:nvSpPr>
        <p:spPr bwMode="auto">
          <a:xfrm flipH="1" flipV="1">
            <a:off x="6858000" y="2844800"/>
            <a:ext cx="482600" cy="355600"/>
          </a:xfrm>
          <a:prstGeom prst="line">
            <a:avLst/>
          </a:prstGeom>
          <a:noFill/>
          <a:ln w="50800">
            <a:solidFill>
              <a:schemeClr val="tx1"/>
            </a:solidFill>
            <a:round/>
            <a:headEnd/>
            <a:tailEnd/>
          </a:ln>
        </p:spPr>
        <p:txBody>
          <a:bodyPr wrap="none" anchor="ctr"/>
          <a:lstStyle/>
          <a:p>
            <a:endParaRPr lang="en-US"/>
          </a:p>
        </p:txBody>
      </p:sp>
      <p:sp>
        <p:nvSpPr>
          <p:cNvPr id="187420" name="Line 27"/>
          <p:cNvSpPr>
            <a:spLocks noChangeShapeType="1"/>
          </p:cNvSpPr>
          <p:nvPr/>
        </p:nvSpPr>
        <p:spPr bwMode="auto">
          <a:xfrm flipV="1">
            <a:off x="6883400" y="2717800"/>
            <a:ext cx="0" cy="177800"/>
          </a:xfrm>
          <a:prstGeom prst="line">
            <a:avLst/>
          </a:prstGeom>
          <a:noFill/>
          <a:ln w="50800">
            <a:solidFill>
              <a:schemeClr val="tx1"/>
            </a:solidFill>
            <a:round/>
            <a:headEnd/>
            <a:tailEnd/>
          </a:ln>
        </p:spPr>
        <p:txBody>
          <a:bodyPr wrap="none" anchor="ctr"/>
          <a:lstStyle/>
          <a:p>
            <a:endParaRPr lang="en-US"/>
          </a:p>
        </p:txBody>
      </p:sp>
      <p:sp>
        <p:nvSpPr>
          <p:cNvPr id="187421" name="Line 28"/>
          <p:cNvSpPr>
            <a:spLocks noChangeShapeType="1"/>
          </p:cNvSpPr>
          <p:nvPr/>
        </p:nvSpPr>
        <p:spPr bwMode="auto">
          <a:xfrm>
            <a:off x="7112000" y="3073400"/>
            <a:ext cx="0" cy="431800"/>
          </a:xfrm>
          <a:prstGeom prst="line">
            <a:avLst/>
          </a:prstGeom>
          <a:noFill/>
          <a:ln w="50800">
            <a:solidFill>
              <a:schemeClr val="tx1"/>
            </a:solidFill>
            <a:round/>
            <a:headEnd/>
            <a:tailEnd/>
          </a:ln>
        </p:spPr>
        <p:txBody>
          <a:bodyPr wrap="none" anchor="ctr"/>
          <a:lstStyle/>
          <a:p>
            <a:endParaRPr lang="en-US"/>
          </a:p>
        </p:txBody>
      </p:sp>
      <p:sp>
        <p:nvSpPr>
          <p:cNvPr id="187422" name="Rectangle 29"/>
          <p:cNvSpPr>
            <a:spLocks noChangeArrowheads="1"/>
          </p:cNvSpPr>
          <p:nvPr/>
        </p:nvSpPr>
        <p:spPr bwMode="auto">
          <a:xfrm>
            <a:off x="6692900" y="3708401"/>
            <a:ext cx="1409700" cy="284163"/>
          </a:xfrm>
          <a:prstGeom prst="rect">
            <a:avLst/>
          </a:prstGeom>
          <a:noFill/>
          <a:ln w="50800">
            <a:noFill/>
            <a:miter lim="800000"/>
            <a:headEnd/>
            <a:tailEnd/>
          </a:ln>
        </p:spPr>
        <p:txBody>
          <a:bodyPr wrap="none" lIns="63500" tIns="25400" rIns="63500" bIns="25400">
            <a:spAutoFit/>
          </a:bodyPr>
          <a:lstStyle/>
          <a:p>
            <a:pPr>
              <a:lnSpc>
                <a:spcPct val="85000"/>
              </a:lnSpc>
            </a:pPr>
            <a:r>
              <a:rPr lang="en-US" b="1">
                <a:latin typeface="Arial" pitchFamily="34" charset="0"/>
              </a:rPr>
              <a:t>Bus Drivers</a:t>
            </a:r>
          </a:p>
        </p:txBody>
      </p:sp>
      <p:sp>
        <p:nvSpPr>
          <p:cNvPr id="187423" name="Rectangle 30"/>
          <p:cNvSpPr>
            <a:spLocks noChangeArrowheads="1"/>
          </p:cNvSpPr>
          <p:nvPr/>
        </p:nvSpPr>
        <p:spPr bwMode="auto">
          <a:xfrm>
            <a:off x="6457950" y="3536950"/>
            <a:ext cx="1739900" cy="647700"/>
          </a:xfrm>
          <a:prstGeom prst="rect">
            <a:avLst/>
          </a:prstGeom>
          <a:noFill/>
          <a:ln w="12700">
            <a:solidFill>
              <a:schemeClr val="tx1"/>
            </a:solidFill>
            <a:miter lim="800000"/>
            <a:headEnd/>
            <a:tailEnd/>
          </a:ln>
        </p:spPr>
        <p:txBody>
          <a:bodyPr wrap="none" anchor="ctr"/>
          <a:lstStyle/>
          <a:p>
            <a:endParaRPr lang="en-US"/>
          </a:p>
        </p:txBody>
      </p:sp>
      <p:sp>
        <p:nvSpPr>
          <p:cNvPr id="187424" name="Line 31"/>
          <p:cNvSpPr>
            <a:spLocks noChangeShapeType="1"/>
          </p:cNvSpPr>
          <p:nvPr/>
        </p:nvSpPr>
        <p:spPr bwMode="auto">
          <a:xfrm flipH="1">
            <a:off x="3473450" y="1860550"/>
            <a:ext cx="190500" cy="342900"/>
          </a:xfrm>
          <a:prstGeom prst="line">
            <a:avLst/>
          </a:prstGeom>
          <a:noFill/>
          <a:ln w="12700">
            <a:solidFill>
              <a:schemeClr val="tx1"/>
            </a:solidFill>
            <a:round/>
            <a:headEnd/>
            <a:tailEnd/>
          </a:ln>
        </p:spPr>
        <p:txBody>
          <a:bodyPr wrap="none" anchor="ctr"/>
          <a:lstStyle/>
          <a:p>
            <a:endParaRPr lang="en-US"/>
          </a:p>
        </p:txBody>
      </p:sp>
      <p:sp>
        <p:nvSpPr>
          <p:cNvPr id="187425" name="Line 32"/>
          <p:cNvSpPr>
            <a:spLocks noChangeShapeType="1"/>
          </p:cNvSpPr>
          <p:nvPr/>
        </p:nvSpPr>
        <p:spPr bwMode="auto">
          <a:xfrm flipH="1">
            <a:off x="5708650" y="1885950"/>
            <a:ext cx="139700" cy="317500"/>
          </a:xfrm>
          <a:prstGeom prst="line">
            <a:avLst/>
          </a:prstGeom>
          <a:noFill/>
          <a:ln w="12700">
            <a:solidFill>
              <a:schemeClr val="tx1"/>
            </a:solidFill>
            <a:round/>
            <a:headEnd/>
            <a:tailEnd/>
          </a:ln>
        </p:spPr>
        <p:txBody>
          <a:bodyPr wrap="none" anchor="ctr"/>
          <a:lstStyle/>
          <a:p>
            <a:endParaRPr lang="en-US"/>
          </a:p>
        </p:txBody>
      </p:sp>
      <p:sp>
        <p:nvSpPr>
          <p:cNvPr id="187426" name="Line 33"/>
          <p:cNvSpPr>
            <a:spLocks noChangeShapeType="1"/>
          </p:cNvSpPr>
          <p:nvPr/>
        </p:nvSpPr>
        <p:spPr bwMode="auto">
          <a:xfrm flipV="1">
            <a:off x="6965950" y="3295650"/>
            <a:ext cx="317500" cy="114300"/>
          </a:xfrm>
          <a:prstGeom prst="line">
            <a:avLst/>
          </a:prstGeom>
          <a:noFill/>
          <a:ln w="12700">
            <a:solidFill>
              <a:schemeClr val="tx1"/>
            </a:solidFill>
            <a:round/>
            <a:headEnd/>
            <a:tailEnd/>
          </a:ln>
        </p:spPr>
        <p:txBody>
          <a:bodyPr wrap="none" anchor="ctr"/>
          <a:lstStyle/>
          <a:p>
            <a:endParaRPr lang="en-US"/>
          </a:p>
        </p:txBody>
      </p:sp>
      <p:sp>
        <p:nvSpPr>
          <p:cNvPr id="187427" name="Rectangle 34"/>
          <p:cNvSpPr>
            <a:spLocks noChangeArrowheads="1"/>
          </p:cNvSpPr>
          <p:nvPr/>
        </p:nvSpPr>
        <p:spPr bwMode="auto">
          <a:xfrm>
            <a:off x="3416300" y="1600201"/>
            <a:ext cx="266700" cy="284163"/>
          </a:xfrm>
          <a:prstGeom prst="rect">
            <a:avLst/>
          </a:prstGeom>
          <a:noFill/>
          <a:ln w="12700">
            <a:noFill/>
            <a:miter lim="800000"/>
            <a:headEnd/>
            <a:tailEnd/>
          </a:ln>
        </p:spPr>
        <p:txBody>
          <a:bodyPr wrap="none" lIns="63500" tIns="25400" rIns="63500" bIns="25400">
            <a:spAutoFit/>
          </a:bodyPr>
          <a:lstStyle/>
          <a:p>
            <a:pPr>
              <a:lnSpc>
                <a:spcPct val="85000"/>
              </a:lnSpc>
            </a:pPr>
            <a:r>
              <a:rPr lang="en-US" b="1">
                <a:latin typeface="Arial" pitchFamily="34" charset="0"/>
              </a:rPr>
              <a:t>n</a:t>
            </a:r>
          </a:p>
        </p:txBody>
      </p:sp>
      <p:sp>
        <p:nvSpPr>
          <p:cNvPr id="187428" name="Rectangle 35"/>
          <p:cNvSpPr>
            <a:spLocks noChangeArrowheads="1"/>
          </p:cNvSpPr>
          <p:nvPr/>
        </p:nvSpPr>
        <p:spPr bwMode="auto">
          <a:xfrm>
            <a:off x="5626100" y="2362201"/>
            <a:ext cx="457200" cy="284163"/>
          </a:xfrm>
          <a:prstGeom prst="rect">
            <a:avLst/>
          </a:prstGeom>
          <a:noFill/>
          <a:ln w="12700">
            <a:noFill/>
            <a:miter lim="800000"/>
            <a:headEnd/>
            <a:tailEnd/>
          </a:ln>
        </p:spPr>
        <p:txBody>
          <a:bodyPr wrap="none" lIns="63500" tIns="25400" rIns="63500" bIns="25400">
            <a:spAutoFit/>
          </a:bodyPr>
          <a:lstStyle/>
          <a:p>
            <a:pPr>
              <a:lnSpc>
                <a:spcPct val="85000"/>
              </a:lnSpc>
            </a:pPr>
            <a:r>
              <a:rPr lang="en-US" b="1">
                <a:latin typeface="Arial" pitchFamily="34" charset="0"/>
              </a:rPr>
              <a:t>n/2</a:t>
            </a:r>
          </a:p>
        </p:txBody>
      </p:sp>
      <p:sp>
        <p:nvSpPr>
          <p:cNvPr id="187429" name="Rectangle 36"/>
          <p:cNvSpPr>
            <a:spLocks noChangeArrowheads="1"/>
          </p:cNvSpPr>
          <p:nvPr/>
        </p:nvSpPr>
        <p:spPr bwMode="auto">
          <a:xfrm>
            <a:off x="6667500" y="3149601"/>
            <a:ext cx="304800" cy="284163"/>
          </a:xfrm>
          <a:prstGeom prst="rect">
            <a:avLst/>
          </a:prstGeom>
          <a:noFill/>
          <a:ln w="12700">
            <a:noFill/>
            <a:miter lim="800000"/>
            <a:headEnd/>
            <a:tailEnd/>
          </a:ln>
        </p:spPr>
        <p:txBody>
          <a:bodyPr wrap="none" lIns="63500" tIns="25400" rIns="63500" bIns="25400">
            <a:spAutoFit/>
          </a:bodyPr>
          <a:lstStyle/>
          <a:p>
            <a:pPr>
              <a:lnSpc>
                <a:spcPct val="85000"/>
              </a:lnSpc>
            </a:pPr>
            <a:r>
              <a:rPr lang="en-US" b="1">
                <a:latin typeface="Arial" pitchFamily="34" charset="0"/>
              </a:rPr>
              <a:t>w</a:t>
            </a:r>
          </a:p>
        </p:txBody>
      </p:sp>
      <p:sp>
        <p:nvSpPr>
          <p:cNvPr id="187430" name="Rectangle 37"/>
          <p:cNvSpPr>
            <a:spLocks noChangeArrowheads="1"/>
          </p:cNvSpPr>
          <p:nvPr/>
        </p:nvSpPr>
        <p:spPr bwMode="auto">
          <a:xfrm>
            <a:off x="2222500" y="4724401"/>
            <a:ext cx="3854450" cy="284163"/>
          </a:xfrm>
          <a:prstGeom prst="rect">
            <a:avLst/>
          </a:prstGeom>
          <a:noFill/>
          <a:ln w="12700">
            <a:noFill/>
            <a:miter lim="800000"/>
            <a:headEnd/>
            <a:tailEnd/>
          </a:ln>
        </p:spPr>
        <p:txBody>
          <a:bodyPr wrap="none" lIns="63500" tIns="25400" rIns="63500" bIns="25400">
            <a:spAutoFit/>
          </a:bodyPr>
          <a:lstStyle/>
          <a:p>
            <a:pPr>
              <a:lnSpc>
                <a:spcPct val="85000"/>
              </a:lnSpc>
            </a:pPr>
            <a:r>
              <a:rPr lang="en-US" b="1">
                <a:latin typeface="Arial" pitchFamily="34" charset="0"/>
              </a:rPr>
              <a:t>Tc = Tcycle + Tcontroller + Tdriver</a:t>
            </a:r>
          </a:p>
        </p:txBody>
      </p:sp>
      <p:sp>
        <p:nvSpPr>
          <p:cNvPr id="187431" name="Rectangle 38"/>
          <p:cNvSpPr>
            <a:spLocks noGrp="1" noChangeArrowheads="1"/>
          </p:cNvSpPr>
          <p:nvPr>
            <p:ph type="title"/>
          </p:nvPr>
        </p:nvSpPr>
        <p:spPr>
          <a:xfrm>
            <a:off x="4337051" y="458788"/>
            <a:ext cx="2638425" cy="531812"/>
          </a:xfrm>
        </p:spPr>
        <p:txBody>
          <a:bodyPr>
            <a:normAutofit fontScale="90000"/>
          </a:bodyPr>
          <a:lstStyle/>
          <a:p>
            <a:r>
              <a:rPr lang="en-US" smtClean="0"/>
              <a:t>Memory Systems</a:t>
            </a:r>
          </a:p>
        </p:txBody>
      </p:sp>
    </p:spTree>
    <p:extLst>
      <p:ext uri="{BB962C8B-B14F-4D97-AF65-F5344CB8AC3E}">
        <p14:creationId xmlns:p14="http://schemas.microsoft.com/office/powerpoint/2010/main" val="3272949136"/>
      </p:ext>
    </p:extLst>
  </p:cSld>
  <p:clrMapOvr>
    <a:masterClrMapping/>
  </p:clrMapOvr>
  <p:transition/>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Slide Number Placeholder 4"/>
          <p:cNvSpPr>
            <a:spLocks noGrp="1"/>
          </p:cNvSpPr>
          <p:nvPr>
            <p:ph type="sldNum" sz="quarter" idx="10"/>
          </p:nvPr>
        </p:nvSpPr>
        <p:spPr>
          <a:xfrm>
            <a:off x="8904288" y="6092825"/>
            <a:ext cx="609600" cy="431800"/>
          </a:xfrm>
          <a:noFill/>
        </p:spPr>
        <p:txBody>
          <a:bodyPr/>
          <a:lstStyle/>
          <a:p>
            <a:fld id="{34A517F4-4F80-4696-B058-A41DE125D28B}" type="slidenum">
              <a:rPr lang="it-IT" smtClean="0">
                <a:latin typeface="Arial" pitchFamily="34" charset="0"/>
              </a:rPr>
              <a:pPr/>
              <a:t>148</a:t>
            </a:fld>
            <a:endParaRPr lang="it-IT">
              <a:latin typeface="Arial" pitchFamily="34" charset="0"/>
            </a:endParaRPr>
          </a:p>
        </p:txBody>
      </p:sp>
      <p:sp>
        <p:nvSpPr>
          <p:cNvPr id="188419" name="Rectangle 2"/>
          <p:cNvSpPr>
            <a:spLocks noChangeArrowheads="1"/>
          </p:cNvSpPr>
          <p:nvPr/>
        </p:nvSpPr>
        <p:spPr bwMode="auto">
          <a:xfrm>
            <a:off x="4356101" y="1612901"/>
            <a:ext cx="2193925" cy="669925"/>
          </a:xfrm>
          <a:prstGeom prst="rect">
            <a:avLst/>
          </a:prstGeom>
          <a:noFill/>
          <a:ln w="25400">
            <a:solidFill>
              <a:schemeClr val="tx1"/>
            </a:solidFill>
            <a:miter lim="800000"/>
            <a:headEnd/>
            <a:tailEnd/>
          </a:ln>
        </p:spPr>
        <p:txBody>
          <a:bodyPr wrap="none" anchor="ctr"/>
          <a:lstStyle/>
          <a:p>
            <a:endParaRPr lang="en-US"/>
          </a:p>
        </p:txBody>
      </p:sp>
      <p:sp>
        <p:nvSpPr>
          <p:cNvPr id="188420" name="Rectangle 3"/>
          <p:cNvSpPr>
            <a:spLocks noChangeArrowheads="1"/>
          </p:cNvSpPr>
          <p:nvPr/>
        </p:nvSpPr>
        <p:spPr bwMode="auto">
          <a:xfrm>
            <a:off x="3490913" y="1676401"/>
            <a:ext cx="330220" cy="335989"/>
          </a:xfrm>
          <a:prstGeom prst="rect">
            <a:avLst/>
          </a:prstGeom>
          <a:noFill/>
          <a:ln w="12700">
            <a:noFill/>
            <a:miter lim="800000"/>
            <a:headEnd/>
            <a:tailEnd/>
          </a:ln>
        </p:spPr>
        <p:txBody>
          <a:bodyPr wrap="none" lIns="90488" tIns="44450" rIns="90488" bIns="44450">
            <a:spAutoFit/>
          </a:bodyPr>
          <a:lstStyle/>
          <a:p>
            <a:r>
              <a:rPr lang="en-US" sz="1600">
                <a:latin typeface="Times New Roman" pitchFamily="18" charset="0"/>
              </a:rPr>
              <a:t>A</a:t>
            </a:r>
          </a:p>
        </p:txBody>
      </p:sp>
      <p:sp>
        <p:nvSpPr>
          <p:cNvPr id="188421" name="Rectangle 4"/>
          <p:cNvSpPr>
            <a:spLocks noChangeArrowheads="1"/>
          </p:cNvSpPr>
          <p:nvPr/>
        </p:nvSpPr>
        <p:spPr bwMode="auto">
          <a:xfrm>
            <a:off x="7529513" y="1828801"/>
            <a:ext cx="330220" cy="335989"/>
          </a:xfrm>
          <a:prstGeom prst="rect">
            <a:avLst/>
          </a:prstGeom>
          <a:noFill/>
          <a:ln w="12700">
            <a:noFill/>
            <a:miter lim="800000"/>
            <a:headEnd/>
            <a:tailEnd/>
          </a:ln>
        </p:spPr>
        <p:txBody>
          <a:bodyPr wrap="none" lIns="90488" tIns="44450" rIns="90488" bIns="44450">
            <a:spAutoFit/>
          </a:bodyPr>
          <a:lstStyle/>
          <a:p>
            <a:r>
              <a:rPr lang="en-US" sz="1600">
                <a:latin typeface="Times New Roman" pitchFamily="18" charset="0"/>
              </a:rPr>
              <a:t>D</a:t>
            </a:r>
          </a:p>
        </p:txBody>
      </p:sp>
      <p:sp>
        <p:nvSpPr>
          <p:cNvPr id="188422" name="Line 5"/>
          <p:cNvSpPr>
            <a:spLocks noChangeShapeType="1"/>
          </p:cNvSpPr>
          <p:nvPr/>
        </p:nvSpPr>
        <p:spPr bwMode="auto">
          <a:xfrm flipH="1">
            <a:off x="6540500" y="1981200"/>
            <a:ext cx="1016000" cy="0"/>
          </a:xfrm>
          <a:prstGeom prst="line">
            <a:avLst/>
          </a:prstGeom>
          <a:noFill/>
          <a:ln w="25400">
            <a:solidFill>
              <a:schemeClr val="tx1"/>
            </a:solidFill>
            <a:round/>
            <a:headEnd type="triangle" w="med" len="med"/>
            <a:tailEnd type="triangle" w="med" len="med"/>
          </a:ln>
        </p:spPr>
        <p:txBody>
          <a:bodyPr wrap="none" anchor="ctr"/>
          <a:lstStyle/>
          <a:p>
            <a:endParaRPr lang="en-US"/>
          </a:p>
        </p:txBody>
      </p:sp>
      <p:sp>
        <p:nvSpPr>
          <p:cNvPr id="188423" name="Rectangle 6"/>
          <p:cNvSpPr>
            <a:spLocks noChangeArrowheads="1"/>
          </p:cNvSpPr>
          <p:nvPr/>
        </p:nvSpPr>
        <p:spPr bwMode="auto">
          <a:xfrm>
            <a:off x="6386513" y="914401"/>
            <a:ext cx="682880" cy="335989"/>
          </a:xfrm>
          <a:prstGeom prst="rect">
            <a:avLst/>
          </a:prstGeom>
          <a:noFill/>
          <a:ln w="12700">
            <a:noFill/>
            <a:miter lim="800000"/>
            <a:headEnd/>
            <a:tailEnd/>
          </a:ln>
        </p:spPr>
        <p:txBody>
          <a:bodyPr wrap="none" lIns="90488" tIns="44450" rIns="90488" bIns="44450">
            <a:spAutoFit/>
          </a:bodyPr>
          <a:lstStyle/>
          <a:p>
            <a:r>
              <a:rPr lang="en-US" sz="1600">
                <a:latin typeface="Times New Roman" pitchFamily="18" charset="0"/>
              </a:rPr>
              <a:t>OE_L</a:t>
            </a:r>
          </a:p>
        </p:txBody>
      </p:sp>
      <p:sp>
        <p:nvSpPr>
          <p:cNvPr id="188424" name="Line 7"/>
          <p:cNvSpPr>
            <a:spLocks noChangeShapeType="1"/>
          </p:cNvSpPr>
          <p:nvPr/>
        </p:nvSpPr>
        <p:spPr bwMode="auto">
          <a:xfrm>
            <a:off x="6172200" y="1003300"/>
            <a:ext cx="0" cy="584200"/>
          </a:xfrm>
          <a:prstGeom prst="line">
            <a:avLst/>
          </a:prstGeom>
          <a:noFill/>
          <a:ln w="25400">
            <a:solidFill>
              <a:schemeClr val="accent2"/>
            </a:solidFill>
            <a:round/>
            <a:headEnd/>
            <a:tailEnd type="triangle" w="med" len="med"/>
          </a:ln>
        </p:spPr>
        <p:txBody>
          <a:bodyPr wrap="none" anchor="ctr"/>
          <a:lstStyle/>
          <a:p>
            <a:endParaRPr lang="en-US"/>
          </a:p>
        </p:txBody>
      </p:sp>
      <p:sp>
        <p:nvSpPr>
          <p:cNvPr id="188425" name="Line 8"/>
          <p:cNvSpPr>
            <a:spLocks noChangeShapeType="1"/>
          </p:cNvSpPr>
          <p:nvPr/>
        </p:nvSpPr>
        <p:spPr bwMode="auto">
          <a:xfrm>
            <a:off x="3517900" y="1981200"/>
            <a:ext cx="812800" cy="0"/>
          </a:xfrm>
          <a:prstGeom prst="line">
            <a:avLst/>
          </a:prstGeom>
          <a:noFill/>
          <a:ln w="25400">
            <a:solidFill>
              <a:schemeClr val="tx1"/>
            </a:solidFill>
            <a:round/>
            <a:headEnd/>
            <a:tailEnd type="triangle" w="med" len="med"/>
          </a:ln>
        </p:spPr>
        <p:txBody>
          <a:bodyPr wrap="none" anchor="ctr"/>
          <a:lstStyle/>
          <a:p>
            <a:endParaRPr lang="en-US"/>
          </a:p>
        </p:txBody>
      </p:sp>
      <p:sp>
        <p:nvSpPr>
          <p:cNvPr id="188426" name="Rectangle 9"/>
          <p:cNvSpPr>
            <a:spLocks noChangeArrowheads="1"/>
          </p:cNvSpPr>
          <p:nvPr/>
        </p:nvSpPr>
        <p:spPr bwMode="auto">
          <a:xfrm>
            <a:off x="5010278" y="1676401"/>
            <a:ext cx="958597" cy="582211"/>
          </a:xfrm>
          <a:prstGeom prst="rect">
            <a:avLst/>
          </a:prstGeom>
          <a:noFill/>
          <a:ln w="12700">
            <a:noFill/>
            <a:miter lim="800000"/>
            <a:headEnd/>
            <a:tailEnd/>
          </a:ln>
        </p:spPr>
        <p:txBody>
          <a:bodyPr wrap="none" lIns="90488" tIns="44450" rIns="90488" bIns="44450">
            <a:spAutoFit/>
          </a:bodyPr>
          <a:lstStyle/>
          <a:p>
            <a:pPr algn="ctr"/>
            <a:r>
              <a:rPr lang="en-US" sz="1600" b="1">
                <a:latin typeface="Times New Roman" pitchFamily="18" charset="0"/>
              </a:rPr>
              <a:t>256K x 8</a:t>
            </a:r>
          </a:p>
          <a:p>
            <a:pPr algn="ctr"/>
            <a:r>
              <a:rPr lang="en-US" sz="1600" b="1">
                <a:latin typeface="Times New Roman" pitchFamily="18" charset="0"/>
              </a:rPr>
              <a:t>DRAM</a:t>
            </a:r>
          </a:p>
        </p:txBody>
      </p:sp>
      <p:sp>
        <p:nvSpPr>
          <p:cNvPr id="188427" name="Line 10"/>
          <p:cNvSpPr>
            <a:spLocks noChangeShapeType="1"/>
          </p:cNvSpPr>
          <p:nvPr/>
        </p:nvSpPr>
        <p:spPr bwMode="auto">
          <a:xfrm flipH="1">
            <a:off x="3803650" y="1835150"/>
            <a:ext cx="165100" cy="215900"/>
          </a:xfrm>
          <a:prstGeom prst="line">
            <a:avLst/>
          </a:prstGeom>
          <a:noFill/>
          <a:ln w="12700">
            <a:solidFill>
              <a:schemeClr val="tx1"/>
            </a:solidFill>
            <a:round/>
            <a:headEnd/>
            <a:tailEnd/>
          </a:ln>
        </p:spPr>
        <p:txBody>
          <a:bodyPr wrap="none" anchor="ctr"/>
          <a:lstStyle/>
          <a:p>
            <a:endParaRPr lang="en-US"/>
          </a:p>
        </p:txBody>
      </p:sp>
      <p:sp>
        <p:nvSpPr>
          <p:cNvPr id="188428" name="Line 11"/>
          <p:cNvSpPr>
            <a:spLocks noChangeShapeType="1"/>
          </p:cNvSpPr>
          <p:nvPr/>
        </p:nvSpPr>
        <p:spPr bwMode="auto">
          <a:xfrm flipH="1">
            <a:off x="6927850" y="1835150"/>
            <a:ext cx="165100" cy="215900"/>
          </a:xfrm>
          <a:prstGeom prst="line">
            <a:avLst/>
          </a:prstGeom>
          <a:noFill/>
          <a:ln w="12700">
            <a:solidFill>
              <a:schemeClr val="tx1"/>
            </a:solidFill>
            <a:round/>
            <a:headEnd/>
            <a:tailEnd/>
          </a:ln>
        </p:spPr>
        <p:txBody>
          <a:bodyPr wrap="none" anchor="ctr"/>
          <a:lstStyle/>
          <a:p>
            <a:endParaRPr lang="en-US"/>
          </a:p>
        </p:txBody>
      </p:sp>
      <p:sp>
        <p:nvSpPr>
          <p:cNvPr id="188429" name="Rectangle 12"/>
          <p:cNvSpPr>
            <a:spLocks noChangeArrowheads="1"/>
          </p:cNvSpPr>
          <p:nvPr/>
        </p:nvSpPr>
        <p:spPr bwMode="auto">
          <a:xfrm>
            <a:off x="3643313" y="2005013"/>
            <a:ext cx="272512" cy="305212"/>
          </a:xfrm>
          <a:prstGeom prst="rect">
            <a:avLst/>
          </a:prstGeom>
          <a:noFill/>
          <a:ln w="12700">
            <a:noFill/>
            <a:miter lim="800000"/>
            <a:headEnd/>
            <a:tailEnd/>
          </a:ln>
        </p:spPr>
        <p:txBody>
          <a:bodyPr wrap="none" lIns="90488" tIns="44450" rIns="90488" bIns="44450">
            <a:spAutoFit/>
          </a:bodyPr>
          <a:lstStyle/>
          <a:p>
            <a:r>
              <a:rPr lang="en-US" sz="1400">
                <a:latin typeface="Times New Roman" pitchFamily="18" charset="0"/>
              </a:rPr>
              <a:t>9</a:t>
            </a:r>
          </a:p>
        </p:txBody>
      </p:sp>
      <p:sp>
        <p:nvSpPr>
          <p:cNvPr id="188430" name="Rectangle 13"/>
          <p:cNvSpPr>
            <a:spLocks noChangeArrowheads="1"/>
          </p:cNvSpPr>
          <p:nvPr/>
        </p:nvSpPr>
        <p:spPr bwMode="auto">
          <a:xfrm>
            <a:off x="6767513" y="2005013"/>
            <a:ext cx="272512" cy="305212"/>
          </a:xfrm>
          <a:prstGeom prst="rect">
            <a:avLst/>
          </a:prstGeom>
          <a:noFill/>
          <a:ln w="12700">
            <a:noFill/>
            <a:miter lim="800000"/>
            <a:headEnd/>
            <a:tailEnd/>
          </a:ln>
        </p:spPr>
        <p:txBody>
          <a:bodyPr wrap="none" lIns="90488" tIns="44450" rIns="90488" bIns="44450">
            <a:spAutoFit/>
          </a:bodyPr>
          <a:lstStyle/>
          <a:p>
            <a:r>
              <a:rPr lang="en-US" sz="1400">
                <a:latin typeface="Times New Roman" pitchFamily="18" charset="0"/>
              </a:rPr>
              <a:t>8</a:t>
            </a:r>
          </a:p>
        </p:txBody>
      </p:sp>
      <p:sp>
        <p:nvSpPr>
          <p:cNvPr id="188431" name="Rectangle 14"/>
          <p:cNvSpPr>
            <a:spLocks noChangeArrowheads="1"/>
          </p:cNvSpPr>
          <p:nvPr/>
        </p:nvSpPr>
        <p:spPr bwMode="auto">
          <a:xfrm>
            <a:off x="5548313" y="914401"/>
            <a:ext cx="729368" cy="335989"/>
          </a:xfrm>
          <a:prstGeom prst="rect">
            <a:avLst/>
          </a:prstGeom>
          <a:noFill/>
          <a:ln w="12700">
            <a:noFill/>
            <a:miter lim="800000"/>
            <a:headEnd/>
            <a:tailEnd/>
          </a:ln>
        </p:spPr>
        <p:txBody>
          <a:bodyPr wrap="none" lIns="90488" tIns="44450" rIns="90488" bIns="44450">
            <a:spAutoFit/>
          </a:bodyPr>
          <a:lstStyle/>
          <a:p>
            <a:r>
              <a:rPr lang="en-US" sz="1600">
                <a:latin typeface="Times New Roman" pitchFamily="18" charset="0"/>
              </a:rPr>
              <a:t>WE_L</a:t>
            </a:r>
          </a:p>
        </p:txBody>
      </p:sp>
      <p:sp>
        <p:nvSpPr>
          <p:cNvPr id="188432" name="Line 15"/>
          <p:cNvSpPr>
            <a:spLocks noChangeShapeType="1"/>
          </p:cNvSpPr>
          <p:nvPr/>
        </p:nvSpPr>
        <p:spPr bwMode="auto">
          <a:xfrm>
            <a:off x="6400800" y="1003300"/>
            <a:ext cx="0" cy="584200"/>
          </a:xfrm>
          <a:prstGeom prst="line">
            <a:avLst/>
          </a:prstGeom>
          <a:noFill/>
          <a:ln w="25400">
            <a:solidFill>
              <a:schemeClr val="accent2"/>
            </a:solidFill>
            <a:round/>
            <a:headEnd/>
            <a:tailEnd type="triangle" w="med" len="med"/>
          </a:ln>
        </p:spPr>
        <p:txBody>
          <a:bodyPr wrap="none" anchor="ctr"/>
          <a:lstStyle/>
          <a:p>
            <a:endParaRPr lang="en-US"/>
          </a:p>
        </p:txBody>
      </p:sp>
      <p:sp>
        <p:nvSpPr>
          <p:cNvPr id="188433" name="Rectangle 16"/>
          <p:cNvSpPr>
            <a:spLocks noGrp="1" noChangeArrowheads="1"/>
          </p:cNvSpPr>
          <p:nvPr>
            <p:ph type="body" idx="1"/>
          </p:nvPr>
        </p:nvSpPr>
        <p:spPr>
          <a:xfrm>
            <a:off x="1927225" y="2430464"/>
            <a:ext cx="8191500" cy="3277307"/>
          </a:xfrm>
          <a:noFill/>
        </p:spPr>
        <p:txBody>
          <a:bodyPr vert="horz" lIns="63500" tIns="25400" rIns="63500" bIns="25400" rtlCol="0">
            <a:spAutoFit/>
          </a:bodyPr>
          <a:lstStyle/>
          <a:p>
            <a:pPr marL="203200" indent="-203200"/>
            <a:r>
              <a:rPr lang="en-US" sz="2000"/>
              <a:t>Control Signals (RAS_L, CAS_L, WE_L, OE_L) are all active low</a:t>
            </a:r>
          </a:p>
          <a:p>
            <a:pPr marL="203200" indent="-203200"/>
            <a:r>
              <a:rPr lang="en-US" sz="2000"/>
              <a:t>Din and Dout are combined (D):</a:t>
            </a:r>
          </a:p>
          <a:p>
            <a:pPr lvl="1" indent="-190500"/>
            <a:r>
              <a:rPr lang="en-US" sz="1800"/>
              <a:t>WE_L is asserted (Low), OE_L is disasserted (High)</a:t>
            </a:r>
          </a:p>
          <a:p>
            <a:pPr marL="1257300" lvl="2" indent="-342900"/>
            <a:r>
              <a:rPr lang="en-US" sz="1600"/>
              <a:t>D serves as the data input pin</a:t>
            </a:r>
          </a:p>
          <a:p>
            <a:pPr lvl="1" indent="-190500"/>
            <a:r>
              <a:rPr lang="en-US" sz="1800"/>
              <a:t>WE_L is disasserted (High), OE_L is asserted (Low)</a:t>
            </a:r>
          </a:p>
          <a:p>
            <a:pPr marL="1257300" lvl="2" indent="-342900"/>
            <a:r>
              <a:rPr lang="en-US" sz="1600"/>
              <a:t>D is the data output pin</a:t>
            </a:r>
          </a:p>
          <a:p>
            <a:pPr marL="203200" indent="-203200"/>
            <a:r>
              <a:rPr lang="en-US" sz="2000"/>
              <a:t>Row and column addresses share the same pins (A)</a:t>
            </a:r>
          </a:p>
          <a:p>
            <a:pPr lvl="1" indent="-190500"/>
            <a:r>
              <a:rPr lang="en-US" sz="1800"/>
              <a:t>RAS_L goes low: Pins A are latched in as row address</a:t>
            </a:r>
          </a:p>
          <a:p>
            <a:pPr lvl="1" indent="-190500"/>
            <a:r>
              <a:rPr lang="en-US" sz="1800"/>
              <a:t>CAS_L goes low: Pins A are latched in as column address</a:t>
            </a:r>
          </a:p>
          <a:p>
            <a:pPr lvl="1" indent="-190500"/>
            <a:r>
              <a:rPr lang="en-US" sz="1800"/>
              <a:t>RAS/CAS edge-sensitive</a:t>
            </a:r>
          </a:p>
        </p:txBody>
      </p:sp>
      <p:sp>
        <p:nvSpPr>
          <p:cNvPr id="188434" name="Rectangle 17"/>
          <p:cNvSpPr>
            <a:spLocks noChangeArrowheads="1"/>
          </p:cNvSpPr>
          <p:nvPr/>
        </p:nvSpPr>
        <p:spPr bwMode="auto">
          <a:xfrm>
            <a:off x="4710113" y="914401"/>
            <a:ext cx="807914" cy="335989"/>
          </a:xfrm>
          <a:prstGeom prst="rect">
            <a:avLst/>
          </a:prstGeom>
          <a:noFill/>
          <a:ln w="12700">
            <a:noFill/>
            <a:miter lim="800000"/>
            <a:headEnd/>
            <a:tailEnd/>
          </a:ln>
        </p:spPr>
        <p:txBody>
          <a:bodyPr wrap="none" lIns="90488" tIns="44450" rIns="90488" bIns="44450">
            <a:spAutoFit/>
          </a:bodyPr>
          <a:lstStyle/>
          <a:p>
            <a:r>
              <a:rPr lang="en-US" sz="1600">
                <a:latin typeface="Times New Roman" pitchFamily="18" charset="0"/>
              </a:rPr>
              <a:t>CAS_L</a:t>
            </a:r>
          </a:p>
        </p:txBody>
      </p:sp>
      <p:sp>
        <p:nvSpPr>
          <p:cNvPr id="188435" name="Line 18"/>
          <p:cNvSpPr>
            <a:spLocks noChangeShapeType="1"/>
          </p:cNvSpPr>
          <p:nvPr/>
        </p:nvSpPr>
        <p:spPr bwMode="auto">
          <a:xfrm>
            <a:off x="4495800" y="1003300"/>
            <a:ext cx="0" cy="584200"/>
          </a:xfrm>
          <a:prstGeom prst="line">
            <a:avLst/>
          </a:prstGeom>
          <a:noFill/>
          <a:ln w="25400">
            <a:solidFill>
              <a:schemeClr val="accent2"/>
            </a:solidFill>
            <a:round/>
            <a:headEnd/>
            <a:tailEnd type="triangle" w="med" len="med"/>
          </a:ln>
        </p:spPr>
        <p:txBody>
          <a:bodyPr wrap="none" anchor="ctr"/>
          <a:lstStyle/>
          <a:p>
            <a:endParaRPr lang="en-US"/>
          </a:p>
        </p:txBody>
      </p:sp>
      <p:sp>
        <p:nvSpPr>
          <p:cNvPr id="188436" name="Rectangle 19"/>
          <p:cNvSpPr>
            <a:spLocks noChangeArrowheads="1"/>
          </p:cNvSpPr>
          <p:nvPr/>
        </p:nvSpPr>
        <p:spPr bwMode="auto">
          <a:xfrm>
            <a:off x="3719513" y="914401"/>
            <a:ext cx="807914" cy="335989"/>
          </a:xfrm>
          <a:prstGeom prst="rect">
            <a:avLst/>
          </a:prstGeom>
          <a:noFill/>
          <a:ln w="12700">
            <a:noFill/>
            <a:miter lim="800000"/>
            <a:headEnd/>
            <a:tailEnd/>
          </a:ln>
        </p:spPr>
        <p:txBody>
          <a:bodyPr wrap="none" lIns="90488" tIns="44450" rIns="90488" bIns="44450">
            <a:spAutoFit/>
          </a:bodyPr>
          <a:lstStyle/>
          <a:p>
            <a:r>
              <a:rPr lang="en-US" sz="1600">
                <a:latin typeface="Times New Roman" pitchFamily="18" charset="0"/>
              </a:rPr>
              <a:t>RAS_L</a:t>
            </a:r>
          </a:p>
        </p:txBody>
      </p:sp>
      <p:sp>
        <p:nvSpPr>
          <p:cNvPr id="188437" name="Line 20"/>
          <p:cNvSpPr>
            <a:spLocks noChangeShapeType="1"/>
          </p:cNvSpPr>
          <p:nvPr/>
        </p:nvSpPr>
        <p:spPr bwMode="auto">
          <a:xfrm>
            <a:off x="4724400" y="1003300"/>
            <a:ext cx="0" cy="584200"/>
          </a:xfrm>
          <a:prstGeom prst="line">
            <a:avLst/>
          </a:prstGeom>
          <a:noFill/>
          <a:ln w="25400">
            <a:solidFill>
              <a:schemeClr val="accent2"/>
            </a:solidFill>
            <a:round/>
            <a:headEnd/>
            <a:tailEnd type="triangle" w="med" len="med"/>
          </a:ln>
        </p:spPr>
        <p:txBody>
          <a:bodyPr wrap="none" anchor="ctr"/>
          <a:lstStyle/>
          <a:p>
            <a:endParaRPr lang="en-US"/>
          </a:p>
        </p:txBody>
      </p:sp>
      <p:sp>
        <p:nvSpPr>
          <p:cNvPr id="188438" name="Rectangle 21"/>
          <p:cNvSpPr>
            <a:spLocks noGrp="1" noChangeArrowheads="1"/>
          </p:cNvSpPr>
          <p:nvPr>
            <p:ph type="title"/>
          </p:nvPr>
        </p:nvSpPr>
        <p:spPr>
          <a:xfrm>
            <a:off x="2297113" y="304800"/>
            <a:ext cx="8018462" cy="368300"/>
          </a:xfrm>
        </p:spPr>
        <p:txBody>
          <a:bodyPr>
            <a:normAutofit fontScale="90000"/>
          </a:bodyPr>
          <a:lstStyle/>
          <a:p>
            <a:r>
              <a:rPr lang="en-US" smtClean="0"/>
              <a:t>Logic Diagram of a Typical DRAM</a:t>
            </a:r>
          </a:p>
        </p:txBody>
      </p:sp>
    </p:spTree>
    <p:extLst>
      <p:ext uri="{BB962C8B-B14F-4D97-AF65-F5344CB8AC3E}">
        <p14:creationId xmlns:p14="http://schemas.microsoft.com/office/powerpoint/2010/main" val="2978253255"/>
      </p:ext>
    </p:extLst>
  </p:cSld>
  <p:clrMapOvr>
    <a:masterClrMapping/>
  </p:clrMapOvr>
  <p:transition/>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Slide Number Placeholder 4"/>
          <p:cNvSpPr>
            <a:spLocks noGrp="1"/>
          </p:cNvSpPr>
          <p:nvPr>
            <p:ph type="sldNum" sz="quarter" idx="10"/>
          </p:nvPr>
        </p:nvSpPr>
        <p:spPr>
          <a:xfrm>
            <a:off x="8904288" y="6092825"/>
            <a:ext cx="609600" cy="431800"/>
          </a:xfrm>
          <a:noFill/>
        </p:spPr>
        <p:txBody>
          <a:bodyPr/>
          <a:lstStyle/>
          <a:p>
            <a:fld id="{974A88DC-0722-487B-94D4-305CD122BE9B}" type="slidenum">
              <a:rPr lang="it-IT" smtClean="0">
                <a:latin typeface="Arial" pitchFamily="34" charset="0"/>
              </a:rPr>
              <a:pPr/>
              <a:t>149</a:t>
            </a:fld>
            <a:endParaRPr lang="it-IT">
              <a:latin typeface="Arial" pitchFamily="34" charset="0"/>
            </a:endParaRPr>
          </a:p>
        </p:txBody>
      </p:sp>
      <p:sp>
        <p:nvSpPr>
          <p:cNvPr id="189443" name="Rectangle 2"/>
          <p:cNvSpPr>
            <a:spLocks noGrp="1" noChangeArrowheads="1"/>
          </p:cNvSpPr>
          <p:nvPr>
            <p:ph type="title"/>
          </p:nvPr>
        </p:nvSpPr>
        <p:spPr/>
        <p:txBody>
          <a:bodyPr/>
          <a:lstStyle/>
          <a:p>
            <a:r>
              <a:rPr lang="en-US" smtClean="0"/>
              <a:t>DRAM Operations</a:t>
            </a:r>
          </a:p>
        </p:txBody>
      </p:sp>
      <p:sp>
        <p:nvSpPr>
          <p:cNvPr id="189444" name="Rectangle 3"/>
          <p:cNvSpPr>
            <a:spLocks noGrp="1" noChangeArrowheads="1"/>
          </p:cNvSpPr>
          <p:nvPr>
            <p:ph type="body" idx="1"/>
          </p:nvPr>
        </p:nvSpPr>
        <p:spPr>
          <a:xfrm>
            <a:off x="1981200" y="914400"/>
            <a:ext cx="7772400" cy="4114800"/>
          </a:xfrm>
        </p:spPr>
        <p:txBody>
          <a:bodyPr>
            <a:normAutofit lnSpcReduction="10000"/>
          </a:bodyPr>
          <a:lstStyle/>
          <a:p>
            <a:pPr marL="285750" indent="-285750"/>
            <a:r>
              <a:rPr lang="en-US" sz="2000"/>
              <a:t>Write</a:t>
            </a:r>
          </a:p>
          <a:p>
            <a:pPr lvl="1"/>
            <a:r>
              <a:rPr lang="en-US" sz="1800" b="1"/>
              <a:t>Charge bitline HIGH or LOW and set wordline HIGH</a:t>
            </a:r>
          </a:p>
          <a:p>
            <a:pPr marL="285750" indent="-285750"/>
            <a:r>
              <a:rPr lang="en-US" sz="2000"/>
              <a:t>Read</a:t>
            </a:r>
          </a:p>
          <a:p>
            <a:pPr lvl="1"/>
            <a:r>
              <a:rPr lang="en-US" sz="1800" b="1"/>
              <a:t>Bit line is precharged to a voltage </a:t>
            </a:r>
            <a:r>
              <a:rPr lang="en-US" sz="1800" b="1">
                <a:solidFill>
                  <a:srgbClr val="FF3300"/>
                </a:solidFill>
              </a:rPr>
              <a:t>halfway </a:t>
            </a:r>
            <a:br>
              <a:rPr lang="en-US" sz="1800" b="1">
                <a:solidFill>
                  <a:srgbClr val="FF3300"/>
                </a:solidFill>
              </a:rPr>
            </a:br>
            <a:r>
              <a:rPr lang="en-US" sz="1800" b="1">
                <a:solidFill>
                  <a:srgbClr val="FF3300"/>
                </a:solidFill>
              </a:rPr>
              <a:t>between HIGH and LOW</a:t>
            </a:r>
            <a:r>
              <a:rPr lang="en-US" sz="1800" b="1"/>
              <a:t>, and then the </a:t>
            </a:r>
            <a:br>
              <a:rPr lang="en-US" sz="1800" b="1"/>
            </a:br>
            <a:r>
              <a:rPr lang="en-US" sz="1800" b="1"/>
              <a:t>word line is set HIGH. </a:t>
            </a:r>
          </a:p>
          <a:p>
            <a:pPr lvl="1"/>
            <a:r>
              <a:rPr lang="en-US" sz="1800" b="1"/>
              <a:t>Depending on the charge in the cap, the </a:t>
            </a:r>
            <a:br>
              <a:rPr lang="en-US" sz="1800" b="1"/>
            </a:br>
            <a:r>
              <a:rPr lang="en-US" sz="1800" b="1"/>
              <a:t>precharged bitline is pulled slightly higher</a:t>
            </a:r>
            <a:br>
              <a:rPr lang="en-US" sz="1800" b="1"/>
            </a:br>
            <a:r>
              <a:rPr lang="en-US" sz="1800" b="1"/>
              <a:t>or lower.</a:t>
            </a:r>
          </a:p>
          <a:p>
            <a:pPr lvl="1"/>
            <a:r>
              <a:rPr lang="en-US" sz="1800" b="1"/>
              <a:t>Sense Amp Detects change</a:t>
            </a:r>
          </a:p>
          <a:p>
            <a:pPr marL="285750" indent="-285750"/>
            <a:r>
              <a:rPr lang="en-US" sz="2000"/>
              <a:t>Explains why Cap can’t shrink</a:t>
            </a:r>
          </a:p>
          <a:p>
            <a:pPr lvl="1"/>
            <a:r>
              <a:rPr lang="en-US" sz="1800" b="1"/>
              <a:t>Need to sufficiently drive bitline</a:t>
            </a:r>
          </a:p>
          <a:p>
            <a:pPr lvl="1"/>
            <a:r>
              <a:rPr lang="en-US" sz="1800" b="1"/>
              <a:t>Increase density =&gt; increase parasitic</a:t>
            </a:r>
            <a:br>
              <a:rPr lang="en-US" sz="1800" b="1"/>
            </a:br>
            <a:r>
              <a:rPr lang="en-US" sz="1800" b="1"/>
              <a:t>capacitance</a:t>
            </a:r>
          </a:p>
        </p:txBody>
      </p:sp>
      <p:grpSp>
        <p:nvGrpSpPr>
          <p:cNvPr id="2" name="Group 4"/>
          <p:cNvGrpSpPr>
            <a:grpSpLocks/>
          </p:cNvGrpSpPr>
          <p:nvPr/>
        </p:nvGrpSpPr>
        <p:grpSpPr bwMode="auto">
          <a:xfrm>
            <a:off x="7239000" y="2895600"/>
            <a:ext cx="3429000" cy="2465388"/>
            <a:chOff x="1536" y="1680"/>
            <a:chExt cx="2736" cy="1968"/>
          </a:xfrm>
        </p:grpSpPr>
        <p:sp>
          <p:nvSpPr>
            <p:cNvPr id="189446" name="Line 5"/>
            <p:cNvSpPr>
              <a:spLocks noChangeShapeType="1"/>
            </p:cNvSpPr>
            <p:nvPr/>
          </p:nvSpPr>
          <p:spPr bwMode="auto">
            <a:xfrm>
              <a:off x="1536" y="1883"/>
              <a:ext cx="2304" cy="0"/>
            </a:xfrm>
            <a:prstGeom prst="line">
              <a:avLst/>
            </a:prstGeom>
            <a:noFill/>
            <a:ln w="25400">
              <a:solidFill>
                <a:schemeClr val="tx1"/>
              </a:solidFill>
              <a:round/>
              <a:headEnd/>
              <a:tailEnd/>
            </a:ln>
          </p:spPr>
          <p:txBody>
            <a:bodyPr wrap="none" anchor="ctr">
              <a:spAutoFit/>
            </a:bodyPr>
            <a:lstStyle/>
            <a:p>
              <a:endParaRPr lang="en-US"/>
            </a:p>
          </p:txBody>
        </p:sp>
        <p:sp>
          <p:nvSpPr>
            <p:cNvPr id="189447" name="Line 6"/>
            <p:cNvSpPr>
              <a:spLocks noChangeShapeType="1"/>
            </p:cNvSpPr>
            <p:nvPr/>
          </p:nvSpPr>
          <p:spPr bwMode="auto">
            <a:xfrm>
              <a:off x="3128" y="1680"/>
              <a:ext cx="0" cy="1490"/>
            </a:xfrm>
            <a:prstGeom prst="line">
              <a:avLst/>
            </a:prstGeom>
            <a:noFill/>
            <a:ln w="25400">
              <a:solidFill>
                <a:schemeClr val="tx1"/>
              </a:solidFill>
              <a:round/>
              <a:headEnd/>
              <a:tailEnd/>
            </a:ln>
          </p:spPr>
          <p:txBody>
            <a:bodyPr wrap="none" anchor="ctr">
              <a:spAutoFit/>
            </a:bodyPr>
            <a:lstStyle/>
            <a:p>
              <a:endParaRPr lang="en-US"/>
            </a:p>
          </p:txBody>
        </p:sp>
        <p:sp>
          <p:nvSpPr>
            <p:cNvPr id="189448" name="Line 7"/>
            <p:cNvSpPr>
              <a:spLocks noChangeShapeType="1"/>
            </p:cNvSpPr>
            <p:nvPr/>
          </p:nvSpPr>
          <p:spPr bwMode="auto">
            <a:xfrm>
              <a:off x="2519" y="2154"/>
              <a:ext cx="305" cy="0"/>
            </a:xfrm>
            <a:prstGeom prst="line">
              <a:avLst/>
            </a:prstGeom>
            <a:noFill/>
            <a:ln w="25400">
              <a:solidFill>
                <a:schemeClr val="tx1"/>
              </a:solidFill>
              <a:round/>
              <a:headEnd/>
              <a:tailEnd/>
            </a:ln>
          </p:spPr>
          <p:txBody>
            <a:bodyPr wrap="none" anchor="ctr">
              <a:spAutoFit/>
            </a:bodyPr>
            <a:lstStyle/>
            <a:p>
              <a:endParaRPr lang="en-US"/>
            </a:p>
          </p:txBody>
        </p:sp>
        <p:sp>
          <p:nvSpPr>
            <p:cNvPr id="189449" name="Line 8"/>
            <p:cNvSpPr>
              <a:spLocks noChangeShapeType="1"/>
            </p:cNvSpPr>
            <p:nvPr/>
          </p:nvSpPr>
          <p:spPr bwMode="auto">
            <a:xfrm>
              <a:off x="2586" y="2120"/>
              <a:ext cx="170" cy="0"/>
            </a:xfrm>
            <a:prstGeom prst="line">
              <a:avLst/>
            </a:prstGeom>
            <a:noFill/>
            <a:ln w="25400">
              <a:solidFill>
                <a:schemeClr val="tx1"/>
              </a:solidFill>
              <a:round/>
              <a:headEnd/>
              <a:tailEnd/>
            </a:ln>
          </p:spPr>
          <p:txBody>
            <a:bodyPr wrap="none" anchor="ctr">
              <a:spAutoFit/>
            </a:bodyPr>
            <a:lstStyle/>
            <a:p>
              <a:endParaRPr lang="en-US"/>
            </a:p>
          </p:txBody>
        </p:sp>
        <p:sp>
          <p:nvSpPr>
            <p:cNvPr id="189450" name="Line 9"/>
            <p:cNvSpPr>
              <a:spLocks noChangeShapeType="1"/>
            </p:cNvSpPr>
            <p:nvPr/>
          </p:nvSpPr>
          <p:spPr bwMode="auto">
            <a:xfrm flipV="1">
              <a:off x="2671" y="1883"/>
              <a:ext cx="0" cy="237"/>
            </a:xfrm>
            <a:prstGeom prst="line">
              <a:avLst/>
            </a:prstGeom>
            <a:noFill/>
            <a:ln w="25400">
              <a:solidFill>
                <a:schemeClr val="tx1"/>
              </a:solidFill>
              <a:round/>
              <a:headEnd/>
              <a:tailEnd/>
            </a:ln>
          </p:spPr>
          <p:txBody>
            <a:bodyPr wrap="none" anchor="ctr">
              <a:spAutoFit/>
            </a:bodyPr>
            <a:lstStyle/>
            <a:p>
              <a:endParaRPr lang="en-US"/>
            </a:p>
          </p:txBody>
        </p:sp>
        <p:sp>
          <p:nvSpPr>
            <p:cNvPr id="189451" name="Line 10"/>
            <p:cNvSpPr>
              <a:spLocks noChangeShapeType="1"/>
            </p:cNvSpPr>
            <p:nvPr/>
          </p:nvSpPr>
          <p:spPr bwMode="auto">
            <a:xfrm>
              <a:off x="2552" y="2154"/>
              <a:ext cx="0" cy="102"/>
            </a:xfrm>
            <a:prstGeom prst="line">
              <a:avLst/>
            </a:prstGeom>
            <a:noFill/>
            <a:ln w="25400">
              <a:solidFill>
                <a:schemeClr val="tx1"/>
              </a:solidFill>
              <a:round/>
              <a:headEnd/>
              <a:tailEnd/>
            </a:ln>
          </p:spPr>
          <p:txBody>
            <a:bodyPr anchor="ctr">
              <a:spAutoFit/>
            </a:bodyPr>
            <a:lstStyle/>
            <a:p>
              <a:endParaRPr lang="en-US"/>
            </a:p>
          </p:txBody>
        </p:sp>
        <p:sp>
          <p:nvSpPr>
            <p:cNvPr id="189452" name="Line 11"/>
            <p:cNvSpPr>
              <a:spLocks noChangeShapeType="1"/>
            </p:cNvSpPr>
            <p:nvPr/>
          </p:nvSpPr>
          <p:spPr bwMode="auto">
            <a:xfrm>
              <a:off x="2790" y="2154"/>
              <a:ext cx="0" cy="102"/>
            </a:xfrm>
            <a:prstGeom prst="line">
              <a:avLst/>
            </a:prstGeom>
            <a:noFill/>
            <a:ln w="25400">
              <a:solidFill>
                <a:schemeClr val="tx1"/>
              </a:solidFill>
              <a:round/>
              <a:headEnd/>
              <a:tailEnd/>
            </a:ln>
          </p:spPr>
          <p:txBody>
            <a:bodyPr anchor="ctr">
              <a:spAutoFit/>
            </a:bodyPr>
            <a:lstStyle/>
            <a:p>
              <a:endParaRPr lang="en-US"/>
            </a:p>
          </p:txBody>
        </p:sp>
        <p:sp>
          <p:nvSpPr>
            <p:cNvPr id="189453" name="Line 12"/>
            <p:cNvSpPr>
              <a:spLocks noChangeShapeType="1"/>
            </p:cNvSpPr>
            <p:nvPr/>
          </p:nvSpPr>
          <p:spPr bwMode="auto">
            <a:xfrm>
              <a:off x="2790" y="2256"/>
              <a:ext cx="338" cy="0"/>
            </a:xfrm>
            <a:prstGeom prst="line">
              <a:avLst/>
            </a:prstGeom>
            <a:noFill/>
            <a:ln w="25400">
              <a:solidFill>
                <a:schemeClr val="tx1"/>
              </a:solidFill>
              <a:round/>
              <a:headEnd/>
              <a:tailEnd/>
            </a:ln>
          </p:spPr>
          <p:txBody>
            <a:bodyPr wrap="none" anchor="ctr">
              <a:spAutoFit/>
            </a:bodyPr>
            <a:lstStyle/>
            <a:p>
              <a:endParaRPr lang="en-US"/>
            </a:p>
          </p:txBody>
        </p:sp>
        <p:sp>
          <p:nvSpPr>
            <p:cNvPr id="189454" name="Line 13"/>
            <p:cNvSpPr>
              <a:spLocks noChangeShapeType="1"/>
            </p:cNvSpPr>
            <p:nvPr/>
          </p:nvSpPr>
          <p:spPr bwMode="auto">
            <a:xfrm flipH="1">
              <a:off x="2248" y="2256"/>
              <a:ext cx="304" cy="0"/>
            </a:xfrm>
            <a:prstGeom prst="line">
              <a:avLst/>
            </a:prstGeom>
            <a:noFill/>
            <a:ln w="25400">
              <a:solidFill>
                <a:schemeClr val="tx1"/>
              </a:solidFill>
              <a:round/>
              <a:headEnd/>
              <a:tailEnd/>
            </a:ln>
          </p:spPr>
          <p:txBody>
            <a:bodyPr wrap="none" anchor="ctr">
              <a:spAutoFit/>
            </a:bodyPr>
            <a:lstStyle/>
            <a:p>
              <a:endParaRPr lang="en-US"/>
            </a:p>
          </p:txBody>
        </p:sp>
        <p:sp>
          <p:nvSpPr>
            <p:cNvPr id="189455" name="Line 14"/>
            <p:cNvSpPr>
              <a:spLocks noChangeShapeType="1"/>
            </p:cNvSpPr>
            <p:nvPr/>
          </p:nvSpPr>
          <p:spPr bwMode="auto">
            <a:xfrm>
              <a:off x="2248" y="2256"/>
              <a:ext cx="0" cy="135"/>
            </a:xfrm>
            <a:prstGeom prst="line">
              <a:avLst/>
            </a:prstGeom>
            <a:noFill/>
            <a:ln w="25400">
              <a:solidFill>
                <a:schemeClr val="tx1"/>
              </a:solidFill>
              <a:round/>
              <a:headEnd/>
              <a:tailEnd/>
            </a:ln>
          </p:spPr>
          <p:txBody>
            <a:bodyPr wrap="none" anchor="ctr">
              <a:spAutoFit/>
            </a:bodyPr>
            <a:lstStyle/>
            <a:p>
              <a:endParaRPr lang="en-US"/>
            </a:p>
          </p:txBody>
        </p:sp>
        <p:sp>
          <p:nvSpPr>
            <p:cNvPr id="189456" name="Line 15"/>
            <p:cNvSpPr>
              <a:spLocks noChangeShapeType="1"/>
            </p:cNvSpPr>
            <p:nvPr/>
          </p:nvSpPr>
          <p:spPr bwMode="auto">
            <a:xfrm>
              <a:off x="2112" y="2391"/>
              <a:ext cx="271" cy="0"/>
            </a:xfrm>
            <a:prstGeom prst="line">
              <a:avLst/>
            </a:prstGeom>
            <a:noFill/>
            <a:ln w="25400">
              <a:solidFill>
                <a:schemeClr val="tx1"/>
              </a:solidFill>
              <a:round/>
              <a:headEnd/>
              <a:tailEnd/>
            </a:ln>
          </p:spPr>
          <p:txBody>
            <a:bodyPr wrap="none" anchor="ctr">
              <a:spAutoFit/>
            </a:bodyPr>
            <a:lstStyle/>
            <a:p>
              <a:endParaRPr lang="en-US"/>
            </a:p>
          </p:txBody>
        </p:sp>
        <p:sp>
          <p:nvSpPr>
            <p:cNvPr id="189457" name="Line 16"/>
            <p:cNvSpPr>
              <a:spLocks noChangeShapeType="1"/>
            </p:cNvSpPr>
            <p:nvPr/>
          </p:nvSpPr>
          <p:spPr bwMode="auto">
            <a:xfrm>
              <a:off x="2112" y="2425"/>
              <a:ext cx="271" cy="0"/>
            </a:xfrm>
            <a:prstGeom prst="line">
              <a:avLst/>
            </a:prstGeom>
            <a:noFill/>
            <a:ln w="25400">
              <a:solidFill>
                <a:schemeClr val="tx1"/>
              </a:solidFill>
              <a:round/>
              <a:headEnd/>
              <a:tailEnd/>
            </a:ln>
          </p:spPr>
          <p:txBody>
            <a:bodyPr wrap="none" anchor="ctr">
              <a:spAutoFit/>
            </a:bodyPr>
            <a:lstStyle/>
            <a:p>
              <a:endParaRPr lang="en-US"/>
            </a:p>
          </p:txBody>
        </p:sp>
        <p:sp>
          <p:nvSpPr>
            <p:cNvPr id="189458" name="Line 17"/>
            <p:cNvSpPr>
              <a:spLocks noChangeShapeType="1"/>
            </p:cNvSpPr>
            <p:nvPr/>
          </p:nvSpPr>
          <p:spPr bwMode="auto">
            <a:xfrm>
              <a:off x="2248" y="2425"/>
              <a:ext cx="0" cy="135"/>
            </a:xfrm>
            <a:prstGeom prst="line">
              <a:avLst/>
            </a:prstGeom>
            <a:noFill/>
            <a:ln w="25400">
              <a:solidFill>
                <a:schemeClr val="tx1"/>
              </a:solidFill>
              <a:round/>
              <a:headEnd/>
              <a:tailEnd/>
            </a:ln>
          </p:spPr>
          <p:txBody>
            <a:bodyPr wrap="none" anchor="ctr">
              <a:spAutoFit/>
            </a:bodyPr>
            <a:lstStyle/>
            <a:p>
              <a:endParaRPr lang="en-US"/>
            </a:p>
          </p:txBody>
        </p:sp>
        <p:sp>
          <p:nvSpPr>
            <p:cNvPr id="189459" name="Line 18"/>
            <p:cNvSpPr>
              <a:spLocks noChangeShapeType="1"/>
            </p:cNvSpPr>
            <p:nvPr/>
          </p:nvSpPr>
          <p:spPr bwMode="auto">
            <a:xfrm>
              <a:off x="2146" y="2560"/>
              <a:ext cx="203" cy="0"/>
            </a:xfrm>
            <a:prstGeom prst="line">
              <a:avLst/>
            </a:prstGeom>
            <a:noFill/>
            <a:ln w="25400">
              <a:solidFill>
                <a:schemeClr val="tx1"/>
              </a:solidFill>
              <a:round/>
              <a:headEnd/>
              <a:tailEnd/>
            </a:ln>
          </p:spPr>
          <p:txBody>
            <a:bodyPr wrap="none" anchor="ctr">
              <a:spAutoFit/>
            </a:bodyPr>
            <a:lstStyle/>
            <a:p>
              <a:endParaRPr lang="en-US"/>
            </a:p>
          </p:txBody>
        </p:sp>
        <p:sp>
          <p:nvSpPr>
            <p:cNvPr id="189460" name="Line 19"/>
            <p:cNvSpPr>
              <a:spLocks noChangeShapeType="1"/>
            </p:cNvSpPr>
            <p:nvPr/>
          </p:nvSpPr>
          <p:spPr bwMode="auto">
            <a:xfrm>
              <a:off x="2180" y="2594"/>
              <a:ext cx="135" cy="0"/>
            </a:xfrm>
            <a:prstGeom prst="line">
              <a:avLst/>
            </a:prstGeom>
            <a:noFill/>
            <a:ln w="25400">
              <a:solidFill>
                <a:schemeClr val="tx1"/>
              </a:solidFill>
              <a:round/>
              <a:headEnd/>
              <a:tailEnd/>
            </a:ln>
          </p:spPr>
          <p:txBody>
            <a:bodyPr wrap="none" anchor="ctr">
              <a:spAutoFit/>
            </a:bodyPr>
            <a:lstStyle/>
            <a:p>
              <a:endParaRPr lang="en-US"/>
            </a:p>
          </p:txBody>
        </p:sp>
        <p:sp>
          <p:nvSpPr>
            <p:cNvPr id="189461" name="Line 20"/>
            <p:cNvSpPr>
              <a:spLocks noChangeShapeType="1"/>
            </p:cNvSpPr>
            <p:nvPr/>
          </p:nvSpPr>
          <p:spPr bwMode="auto">
            <a:xfrm>
              <a:off x="2214" y="2628"/>
              <a:ext cx="67" cy="0"/>
            </a:xfrm>
            <a:prstGeom prst="line">
              <a:avLst/>
            </a:prstGeom>
            <a:noFill/>
            <a:ln w="25400">
              <a:solidFill>
                <a:schemeClr val="tx1"/>
              </a:solidFill>
              <a:round/>
              <a:headEnd/>
              <a:tailEnd/>
            </a:ln>
          </p:spPr>
          <p:txBody>
            <a:bodyPr wrap="none" anchor="ctr">
              <a:spAutoFit/>
            </a:bodyPr>
            <a:lstStyle/>
            <a:p>
              <a:endParaRPr lang="en-US"/>
            </a:p>
          </p:txBody>
        </p:sp>
        <p:sp>
          <p:nvSpPr>
            <p:cNvPr id="189462" name="Line 21"/>
            <p:cNvSpPr>
              <a:spLocks noChangeShapeType="1"/>
            </p:cNvSpPr>
            <p:nvPr/>
          </p:nvSpPr>
          <p:spPr bwMode="auto">
            <a:xfrm>
              <a:off x="2231" y="2662"/>
              <a:ext cx="33" cy="0"/>
            </a:xfrm>
            <a:prstGeom prst="line">
              <a:avLst/>
            </a:prstGeom>
            <a:noFill/>
            <a:ln w="25400">
              <a:solidFill>
                <a:schemeClr val="tx1"/>
              </a:solidFill>
              <a:round/>
              <a:headEnd/>
              <a:tailEnd/>
            </a:ln>
          </p:spPr>
          <p:txBody>
            <a:bodyPr wrap="none" anchor="ctr">
              <a:spAutoFit/>
            </a:bodyPr>
            <a:lstStyle/>
            <a:p>
              <a:endParaRPr lang="en-US"/>
            </a:p>
          </p:txBody>
        </p:sp>
        <p:sp>
          <p:nvSpPr>
            <p:cNvPr id="189463" name="Text Box 22"/>
            <p:cNvSpPr txBox="1">
              <a:spLocks noChangeArrowheads="1"/>
            </p:cNvSpPr>
            <p:nvPr/>
          </p:nvSpPr>
          <p:spPr bwMode="auto">
            <a:xfrm>
              <a:off x="3456" y="1680"/>
              <a:ext cx="816" cy="418"/>
            </a:xfrm>
            <a:prstGeom prst="rect">
              <a:avLst/>
            </a:prstGeom>
            <a:noFill/>
            <a:ln w="19050">
              <a:noFill/>
              <a:miter lim="800000"/>
              <a:headEnd/>
              <a:tailEnd/>
            </a:ln>
          </p:spPr>
          <p:txBody>
            <a:bodyPr>
              <a:spAutoFit/>
            </a:bodyPr>
            <a:lstStyle/>
            <a:p>
              <a:pPr algn="ctr">
                <a:spcBef>
                  <a:spcPct val="50000"/>
                </a:spcBef>
              </a:pPr>
              <a:r>
                <a:rPr lang="en-US" sz="1400" b="1">
                  <a:solidFill>
                    <a:srgbClr val="0000CC"/>
                  </a:solidFill>
                  <a:latin typeface="Comic Sans MS" pitchFamily="66" charset="0"/>
                </a:rPr>
                <a:t>Word Line</a:t>
              </a:r>
            </a:p>
          </p:txBody>
        </p:sp>
        <p:sp>
          <p:nvSpPr>
            <p:cNvPr id="189464" name="Text Box 23"/>
            <p:cNvSpPr txBox="1">
              <a:spLocks noChangeArrowheads="1"/>
            </p:cNvSpPr>
            <p:nvPr/>
          </p:nvSpPr>
          <p:spPr bwMode="auto">
            <a:xfrm>
              <a:off x="3024" y="2592"/>
              <a:ext cx="817" cy="244"/>
            </a:xfrm>
            <a:prstGeom prst="rect">
              <a:avLst/>
            </a:prstGeom>
            <a:noFill/>
            <a:ln w="19050">
              <a:noFill/>
              <a:miter lim="800000"/>
              <a:headEnd/>
              <a:tailEnd/>
            </a:ln>
          </p:spPr>
          <p:txBody>
            <a:bodyPr>
              <a:spAutoFit/>
            </a:bodyPr>
            <a:lstStyle/>
            <a:p>
              <a:pPr algn="ctr">
                <a:spcBef>
                  <a:spcPct val="50000"/>
                </a:spcBef>
              </a:pPr>
              <a:r>
                <a:rPr lang="en-US" sz="1400" b="1">
                  <a:solidFill>
                    <a:srgbClr val="0000CC"/>
                  </a:solidFill>
                  <a:latin typeface="Comic Sans MS" pitchFamily="66" charset="0"/>
                </a:rPr>
                <a:t>Bit Line</a:t>
              </a:r>
            </a:p>
          </p:txBody>
        </p:sp>
        <p:sp>
          <p:nvSpPr>
            <p:cNvPr id="189465" name="Text Box 24"/>
            <p:cNvSpPr txBox="1">
              <a:spLocks noChangeArrowheads="1"/>
            </p:cNvSpPr>
            <p:nvPr/>
          </p:nvSpPr>
          <p:spPr bwMode="auto">
            <a:xfrm>
              <a:off x="1824" y="2303"/>
              <a:ext cx="336" cy="244"/>
            </a:xfrm>
            <a:prstGeom prst="rect">
              <a:avLst/>
            </a:prstGeom>
            <a:noFill/>
            <a:ln w="19050">
              <a:noFill/>
              <a:miter lim="800000"/>
              <a:headEnd/>
              <a:tailEnd/>
            </a:ln>
          </p:spPr>
          <p:txBody>
            <a:bodyPr>
              <a:spAutoFit/>
            </a:bodyPr>
            <a:lstStyle/>
            <a:p>
              <a:pPr algn="ctr">
                <a:spcBef>
                  <a:spcPct val="50000"/>
                </a:spcBef>
              </a:pPr>
              <a:r>
                <a:rPr lang="en-US" sz="1400" b="1">
                  <a:solidFill>
                    <a:schemeClr val="accent1"/>
                  </a:solidFill>
                  <a:latin typeface="Comic Sans MS" pitchFamily="66" charset="0"/>
                </a:rPr>
                <a:t>C</a:t>
              </a:r>
            </a:p>
          </p:txBody>
        </p:sp>
        <p:sp>
          <p:nvSpPr>
            <p:cNvPr id="189466" name="AutoShape 25"/>
            <p:cNvSpPr>
              <a:spLocks noChangeArrowheads="1"/>
            </p:cNvSpPr>
            <p:nvPr/>
          </p:nvSpPr>
          <p:spPr bwMode="auto">
            <a:xfrm flipV="1">
              <a:off x="2880" y="3043"/>
              <a:ext cx="293" cy="586"/>
            </a:xfrm>
            <a:prstGeom prst="triangle">
              <a:avLst>
                <a:gd name="adj" fmla="val 50000"/>
              </a:avLst>
            </a:prstGeom>
            <a:noFill/>
            <a:ln w="19050">
              <a:solidFill>
                <a:schemeClr val="tx1"/>
              </a:solidFill>
              <a:miter lim="800000"/>
              <a:headEnd/>
              <a:tailEnd/>
            </a:ln>
          </p:spPr>
          <p:txBody>
            <a:bodyPr wrap="none" anchor="ctr">
              <a:spAutoFit/>
            </a:bodyPr>
            <a:lstStyle/>
            <a:p>
              <a:endParaRPr lang="en-US"/>
            </a:p>
          </p:txBody>
        </p:sp>
        <p:sp>
          <p:nvSpPr>
            <p:cNvPr id="189467" name="Line 26"/>
            <p:cNvSpPr>
              <a:spLocks noChangeShapeType="1"/>
            </p:cNvSpPr>
            <p:nvPr/>
          </p:nvSpPr>
          <p:spPr bwMode="auto">
            <a:xfrm>
              <a:off x="3120" y="3504"/>
              <a:ext cx="0" cy="144"/>
            </a:xfrm>
            <a:prstGeom prst="line">
              <a:avLst/>
            </a:prstGeom>
            <a:noFill/>
            <a:ln w="25400">
              <a:solidFill>
                <a:schemeClr val="tx1"/>
              </a:solidFill>
              <a:round/>
              <a:headEnd/>
              <a:tailEnd/>
            </a:ln>
          </p:spPr>
          <p:txBody>
            <a:bodyPr wrap="none" anchor="ctr">
              <a:spAutoFit/>
            </a:bodyPr>
            <a:lstStyle/>
            <a:p>
              <a:endParaRPr lang="en-US"/>
            </a:p>
          </p:txBody>
        </p:sp>
        <p:sp>
          <p:nvSpPr>
            <p:cNvPr id="189468" name="Text Box 27"/>
            <p:cNvSpPr txBox="1">
              <a:spLocks noChangeArrowheads="1"/>
            </p:cNvSpPr>
            <p:nvPr/>
          </p:nvSpPr>
          <p:spPr bwMode="auto">
            <a:xfrm>
              <a:off x="3217" y="3216"/>
              <a:ext cx="816" cy="418"/>
            </a:xfrm>
            <a:prstGeom prst="rect">
              <a:avLst/>
            </a:prstGeom>
            <a:noFill/>
            <a:ln w="19050">
              <a:noFill/>
              <a:miter lim="800000"/>
              <a:headEnd/>
              <a:tailEnd/>
            </a:ln>
          </p:spPr>
          <p:txBody>
            <a:bodyPr>
              <a:spAutoFit/>
            </a:bodyPr>
            <a:lstStyle/>
            <a:p>
              <a:pPr algn="ctr">
                <a:spcBef>
                  <a:spcPct val="50000"/>
                </a:spcBef>
              </a:pPr>
              <a:r>
                <a:rPr lang="en-US" sz="1400" b="1">
                  <a:solidFill>
                    <a:srgbClr val="0000CC"/>
                  </a:solidFill>
                  <a:latin typeface="Comic Sans MS" pitchFamily="66" charset="0"/>
                </a:rPr>
                <a:t>Sense Amp</a:t>
              </a:r>
            </a:p>
          </p:txBody>
        </p:sp>
        <p:sp>
          <p:nvSpPr>
            <p:cNvPr id="189469" name="Text Box 28"/>
            <p:cNvSpPr txBox="1">
              <a:spLocks noChangeArrowheads="1"/>
            </p:cNvSpPr>
            <p:nvPr/>
          </p:nvSpPr>
          <p:spPr bwMode="auto">
            <a:xfrm>
              <a:off x="2591" y="2447"/>
              <a:ext cx="288" cy="731"/>
            </a:xfrm>
            <a:prstGeom prst="rect">
              <a:avLst/>
            </a:prstGeom>
            <a:noFill/>
            <a:ln w="19050">
              <a:noFill/>
              <a:miter lim="800000"/>
              <a:headEnd/>
              <a:tailEnd/>
            </a:ln>
          </p:spPr>
          <p:txBody>
            <a:bodyPr>
              <a:spAutoFit/>
            </a:bodyPr>
            <a:lstStyle/>
            <a:p>
              <a:pPr algn="ctr">
                <a:spcBef>
                  <a:spcPct val="50000"/>
                </a:spcBef>
              </a:pPr>
              <a:r>
                <a:rPr lang="en-US" b="1">
                  <a:latin typeface="Comic Sans MS" pitchFamily="66" charset="0"/>
                </a:rPr>
                <a:t>.</a:t>
              </a:r>
              <a:br>
                <a:rPr lang="en-US" b="1">
                  <a:latin typeface="Comic Sans MS" pitchFamily="66" charset="0"/>
                </a:rPr>
              </a:br>
              <a:r>
                <a:rPr lang="en-US" b="1">
                  <a:latin typeface="Comic Sans MS" pitchFamily="66" charset="0"/>
                </a:rPr>
                <a:t>.</a:t>
              </a:r>
              <a:br>
                <a:rPr lang="en-US" b="1">
                  <a:latin typeface="Comic Sans MS" pitchFamily="66" charset="0"/>
                </a:rPr>
              </a:br>
              <a:r>
                <a:rPr lang="en-US" b="1">
                  <a:latin typeface="Comic Sans MS" pitchFamily="66" charset="0"/>
                </a:rPr>
                <a:t>.</a:t>
              </a:r>
            </a:p>
          </p:txBody>
        </p:sp>
      </p:grpSp>
    </p:spTree>
    <p:extLst>
      <p:ext uri="{BB962C8B-B14F-4D97-AF65-F5344CB8AC3E}">
        <p14:creationId xmlns:p14="http://schemas.microsoft.com/office/powerpoint/2010/main" val="2333012677"/>
      </p:ext>
    </p:extLst>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Slide Number Placeholder 2"/>
          <p:cNvSpPr>
            <a:spLocks noGrp="1"/>
          </p:cNvSpPr>
          <p:nvPr>
            <p:ph type="sldNum" sz="quarter" idx="10"/>
          </p:nvPr>
        </p:nvSpPr>
        <p:spPr>
          <a:noFill/>
        </p:spPr>
        <p:txBody>
          <a:bodyPr/>
          <a:lstStyle/>
          <a:p>
            <a:fld id="{33814BD5-34FF-4A91-A407-1E4C75A18ED6}" type="slidenum">
              <a:rPr lang="it-IT" smtClean="0">
                <a:latin typeface="Arial" pitchFamily="34" charset="0"/>
              </a:rPr>
              <a:pPr/>
              <a:t>15</a:t>
            </a:fld>
            <a:endParaRPr lang="it-IT">
              <a:latin typeface="Arial" pitchFamily="34" charset="0"/>
            </a:endParaRPr>
          </a:p>
        </p:txBody>
      </p:sp>
      <p:sp>
        <p:nvSpPr>
          <p:cNvPr id="61443" name="Rectangle 2"/>
          <p:cNvSpPr>
            <a:spLocks noChangeArrowheads="1"/>
          </p:cNvSpPr>
          <p:nvPr/>
        </p:nvSpPr>
        <p:spPr bwMode="auto">
          <a:xfrm>
            <a:off x="3282951" y="3073400"/>
            <a:ext cx="11113" cy="1588"/>
          </a:xfrm>
          <a:prstGeom prst="rect">
            <a:avLst/>
          </a:prstGeom>
          <a:blipFill dpi="0" rotWithShape="0">
            <a:blip r:embed="rId2" cstate="print"/>
            <a:srcRect/>
            <a:tile tx="0" ty="0" sx="100000" sy="100000" flip="none" algn="tl"/>
          </a:blipFill>
          <a:ln w="9525">
            <a:noFill/>
            <a:miter lim="800000"/>
            <a:headEnd/>
            <a:tailEnd/>
          </a:ln>
        </p:spPr>
        <p:txBody>
          <a:bodyPr/>
          <a:lstStyle/>
          <a:p>
            <a:endParaRPr lang="en-US"/>
          </a:p>
        </p:txBody>
      </p:sp>
      <p:sp>
        <p:nvSpPr>
          <p:cNvPr id="61444" name="Rectangle 3"/>
          <p:cNvSpPr>
            <a:spLocks noChangeArrowheads="1"/>
          </p:cNvSpPr>
          <p:nvPr/>
        </p:nvSpPr>
        <p:spPr bwMode="auto">
          <a:xfrm>
            <a:off x="3282951" y="3073400"/>
            <a:ext cx="11113" cy="1588"/>
          </a:xfrm>
          <a:prstGeom prst="rect">
            <a:avLst/>
          </a:prstGeom>
          <a:blipFill dpi="0" rotWithShape="0">
            <a:blip r:embed="rId2" cstate="print"/>
            <a:srcRect/>
            <a:tile tx="0" ty="0" sx="100000" sy="100000" flip="none" algn="tl"/>
          </a:blipFill>
          <a:ln w="9525">
            <a:noFill/>
            <a:miter lim="800000"/>
            <a:headEnd/>
            <a:tailEnd/>
          </a:ln>
        </p:spPr>
        <p:txBody>
          <a:bodyPr/>
          <a:lstStyle/>
          <a:p>
            <a:endParaRPr lang="en-US"/>
          </a:p>
        </p:txBody>
      </p:sp>
      <p:sp>
        <p:nvSpPr>
          <p:cNvPr id="61445" name="Text Box 4"/>
          <p:cNvSpPr txBox="1">
            <a:spLocks noChangeArrowheads="1"/>
          </p:cNvSpPr>
          <p:nvPr/>
        </p:nvSpPr>
        <p:spPr bwMode="auto">
          <a:xfrm>
            <a:off x="6934201" y="1828800"/>
            <a:ext cx="3184525" cy="3113088"/>
          </a:xfrm>
          <a:prstGeom prst="rect">
            <a:avLst/>
          </a:prstGeom>
          <a:noFill/>
          <a:ln w="9525">
            <a:noFill/>
            <a:miter lim="800000"/>
            <a:headEnd/>
            <a:tailEnd/>
          </a:ln>
        </p:spPr>
        <p:txBody>
          <a:bodyPr wrap="none">
            <a:spAutoFit/>
          </a:bodyPr>
          <a:lstStyle/>
          <a:p>
            <a:pPr eaLnBrk="1" hangingPunct="1">
              <a:buFontTx/>
              <a:buChar char="•"/>
            </a:pPr>
            <a:r>
              <a:rPr lang="en-US">
                <a:latin typeface="Arial" pitchFamily="34" charset="0"/>
              </a:rPr>
              <a:t> N words</a:t>
            </a:r>
          </a:p>
          <a:p>
            <a:pPr eaLnBrk="1" hangingPunct="1">
              <a:buFontTx/>
              <a:buChar char="•"/>
            </a:pPr>
            <a:endParaRPr lang="en-US">
              <a:latin typeface="Arial" pitchFamily="34" charset="0"/>
            </a:endParaRPr>
          </a:p>
          <a:p>
            <a:pPr eaLnBrk="1" hangingPunct="1">
              <a:buFontTx/>
              <a:buChar char="•"/>
            </a:pPr>
            <a:r>
              <a:rPr lang="en-US">
                <a:latin typeface="Arial" pitchFamily="34" charset="0"/>
              </a:rPr>
              <a:t> M bits per word</a:t>
            </a:r>
          </a:p>
          <a:p>
            <a:pPr eaLnBrk="1" hangingPunct="1">
              <a:buFontTx/>
              <a:buChar char="•"/>
            </a:pPr>
            <a:endParaRPr lang="en-US">
              <a:latin typeface="Arial" pitchFamily="34" charset="0"/>
            </a:endParaRPr>
          </a:p>
          <a:p>
            <a:pPr eaLnBrk="1" hangingPunct="1">
              <a:buFontTx/>
              <a:buChar char="•"/>
            </a:pPr>
            <a:r>
              <a:rPr lang="en-US">
                <a:latin typeface="Arial" pitchFamily="34" charset="0"/>
              </a:rPr>
              <a:t> N select lines</a:t>
            </a:r>
          </a:p>
          <a:p>
            <a:pPr eaLnBrk="1" hangingPunct="1">
              <a:buFontTx/>
              <a:buChar char="•"/>
            </a:pPr>
            <a:endParaRPr lang="en-US">
              <a:latin typeface="Arial" pitchFamily="34" charset="0"/>
            </a:endParaRPr>
          </a:p>
          <a:p>
            <a:pPr eaLnBrk="1" hangingPunct="1">
              <a:buFontTx/>
              <a:buChar char="•"/>
            </a:pPr>
            <a:r>
              <a:rPr lang="en-US">
                <a:latin typeface="Arial" pitchFamily="34" charset="0"/>
              </a:rPr>
              <a:t> 1:N decoder</a:t>
            </a:r>
          </a:p>
          <a:p>
            <a:pPr eaLnBrk="1" hangingPunct="1">
              <a:buFontTx/>
              <a:buChar char="•"/>
            </a:pPr>
            <a:endParaRPr lang="en-US">
              <a:latin typeface="Arial" pitchFamily="34" charset="0"/>
            </a:endParaRPr>
          </a:p>
          <a:p>
            <a:pPr eaLnBrk="1" hangingPunct="1">
              <a:buFontTx/>
              <a:buChar char="•"/>
            </a:pPr>
            <a:r>
              <a:rPr lang="en-US">
                <a:solidFill>
                  <a:srgbClr val="0000CC"/>
                </a:solidFill>
                <a:latin typeface="Arial" pitchFamily="34" charset="0"/>
              </a:rPr>
              <a:t> </a:t>
            </a:r>
            <a:r>
              <a:rPr lang="en-US" b="1">
                <a:solidFill>
                  <a:srgbClr val="FF0000"/>
                </a:solidFill>
                <a:latin typeface="Arial" pitchFamily="34" charset="0"/>
              </a:rPr>
              <a:t>very inefficient design</a:t>
            </a:r>
          </a:p>
          <a:p>
            <a:pPr eaLnBrk="1" hangingPunct="1">
              <a:buFontTx/>
              <a:buChar char="•"/>
            </a:pPr>
            <a:endParaRPr lang="en-US" b="1">
              <a:solidFill>
                <a:srgbClr val="FF0000"/>
              </a:solidFill>
              <a:latin typeface="Arial" pitchFamily="34" charset="0"/>
            </a:endParaRPr>
          </a:p>
          <a:p>
            <a:pPr eaLnBrk="1" hangingPunct="1">
              <a:buFontTx/>
              <a:buChar char="•"/>
            </a:pPr>
            <a:r>
              <a:rPr lang="en-US" b="1">
                <a:solidFill>
                  <a:srgbClr val="FF0000"/>
                </a:solidFill>
                <a:latin typeface="Arial" pitchFamily="34" charset="0"/>
              </a:rPr>
              <a:t> difficult to place and route</a:t>
            </a:r>
          </a:p>
        </p:txBody>
      </p:sp>
      <p:grpSp>
        <p:nvGrpSpPr>
          <p:cNvPr id="2" name="Group 5"/>
          <p:cNvGrpSpPr>
            <a:grpSpLocks/>
          </p:cNvGrpSpPr>
          <p:nvPr/>
        </p:nvGrpSpPr>
        <p:grpSpPr bwMode="auto">
          <a:xfrm>
            <a:off x="2819401" y="1447800"/>
            <a:ext cx="3267075" cy="4770438"/>
            <a:chOff x="816" y="912"/>
            <a:chExt cx="2058" cy="3005"/>
          </a:xfrm>
        </p:grpSpPr>
        <p:sp>
          <p:nvSpPr>
            <p:cNvPr id="61451" name="AutoShape 6"/>
            <p:cNvSpPr>
              <a:spLocks noChangeArrowheads="1"/>
            </p:cNvSpPr>
            <p:nvPr/>
          </p:nvSpPr>
          <p:spPr bwMode="auto">
            <a:xfrm>
              <a:off x="1536" y="3456"/>
              <a:ext cx="336" cy="288"/>
            </a:xfrm>
            <a:prstGeom prst="downArrow">
              <a:avLst>
                <a:gd name="adj1" fmla="val 50000"/>
                <a:gd name="adj2" fmla="val 25000"/>
              </a:avLst>
            </a:prstGeom>
            <a:noFill/>
            <a:ln w="9525">
              <a:solidFill>
                <a:schemeClr val="tx1"/>
              </a:solidFill>
              <a:miter lim="800000"/>
              <a:headEnd/>
              <a:tailEnd/>
            </a:ln>
          </p:spPr>
          <p:txBody>
            <a:bodyPr wrap="none" anchor="ctr"/>
            <a:lstStyle/>
            <a:p>
              <a:endParaRPr lang="en-US"/>
            </a:p>
          </p:txBody>
        </p:sp>
        <p:grpSp>
          <p:nvGrpSpPr>
            <p:cNvPr id="3" name="Group 7"/>
            <p:cNvGrpSpPr>
              <a:grpSpLocks/>
            </p:cNvGrpSpPr>
            <p:nvPr/>
          </p:nvGrpSpPr>
          <p:grpSpPr bwMode="auto">
            <a:xfrm>
              <a:off x="816" y="912"/>
              <a:ext cx="2058" cy="2560"/>
              <a:chOff x="816" y="912"/>
              <a:chExt cx="2058" cy="2560"/>
            </a:xfrm>
          </p:grpSpPr>
          <p:sp>
            <p:nvSpPr>
              <p:cNvPr id="61454" name="Rectangle 8"/>
              <p:cNvSpPr>
                <a:spLocks noChangeArrowheads="1"/>
              </p:cNvSpPr>
              <p:nvPr/>
            </p:nvSpPr>
            <p:spPr bwMode="auto">
              <a:xfrm>
                <a:off x="1968" y="2016"/>
                <a:ext cx="144" cy="384"/>
              </a:xfrm>
              <a:prstGeom prst="rect">
                <a:avLst/>
              </a:prstGeom>
              <a:solidFill>
                <a:srgbClr val="CCFFFF"/>
              </a:solidFill>
              <a:ln w="9525">
                <a:solidFill>
                  <a:schemeClr val="tx1"/>
                </a:solidFill>
                <a:miter lim="800000"/>
                <a:headEnd/>
                <a:tailEnd/>
              </a:ln>
            </p:spPr>
            <p:txBody>
              <a:bodyPr wrap="none" anchor="ctr"/>
              <a:lstStyle/>
              <a:p>
                <a:endParaRPr lang="en-US"/>
              </a:p>
            </p:txBody>
          </p:sp>
          <p:sp>
            <p:nvSpPr>
              <p:cNvPr id="61455" name="Line 9"/>
              <p:cNvSpPr>
                <a:spLocks noChangeShapeType="1"/>
              </p:cNvSpPr>
              <p:nvPr/>
            </p:nvSpPr>
            <p:spPr bwMode="auto">
              <a:xfrm>
                <a:off x="1824" y="2016"/>
                <a:ext cx="0" cy="384"/>
              </a:xfrm>
              <a:prstGeom prst="line">
                <a:avLst/>
              </a:prstGeom>
              <a:noFill/>
              <a:ln w="9525">
                <a:solidFill>
                  <a:schemeClr val="tx1"/>
                </a:solidFill>
                <a:round/>
                <a:headEnd/>
                <a:tailEnd/>
              </a:ln>
            </p:spPr>
            <p:txBody>
              <a:bodyPr/>
              <a:lstStyle/>
              <a:p>
                <a:endParaRPr lang="en-US"/>
              </a:p>
            </p:txBody>
          </p:sp>
          <p:sp>
            <p:nvSpPr>
              <p:cNvPr id="61456" name="Line 10"/>
              <p:cNvSpPr>
                <a:spLocks noChangeShapeType="1"/>
              </p:cNvSpPr>
              <p:nvPr/>
            </p:nvSpPr>
            <p:spPr bwMode="auto">
              <a:xfrm>
                <a:off x="1440" y="2016"/>
                <a:ext cx="0" cy="384"/>
              </a:xfrm>
              <a:prstGeom prst="line">
                <a:avLst/>
              </a:prstGeom>
              <a:noFill/>
              <a:ln w="9525">
                <a:solidFill>
                  <a:schemeClr val="tx1"/>
                </a:solidFill>
                <a:round/>
                <a:headEnd/>
                <a:tailEnd/>
              </a:ln>
            </p:spPr>
            <p:txBody>
              <a:bodyPr/>
              <a:lstStyle/>
              <a:p>
                <a:endParaRPr lang="en-US"/>
              </a:p>
            </p:txBody>
          </p:sp>
          <p:sp>
            <p:nvSpPr>
              <p:cNvPr id="61457" name="Rectangle 11"/>
              <p:cNvSpPr>
                <a:spLocks noChangeArrowheads="1"/>
              </p:cNvSpPr>
              <p:nvPr/>
            </p:nvSpPr>
            <p:spPr bwMode="auto">
              <a:xfrm>
                <a:off x="1344" y="3106"/>
                <a:ext cx="768" cy="366"/>
              </a:xfrm>
              <a:prstGeom prst="rect">
                <a:avLst/>
              </a:prstGeom>
              <a:noFill/>
              <a:ln w="9525">
                <a:noFill/>
                <a:miter lim="800000"/>
                <a:headEnd/>
                <a:tailEnd/>
              </a:ln>
            </p:spPr>
            <p:txBody>
              <a:bodyPr tIns="137160"/>
              <a:lstStyle/>
              <a:p>
                <a:pPr algn="ctr" eaLnBrk="1" hangingPunct="1">
                  <a:spcBef>
                    <a:spcPct val="20000"/>
                  </a:spcBef>
                </a:pPr>
                <a:r>
                  <a:rPr lang="en-US" sz="1000"/>
                  <a:t>Word N-1</a:t>
                </a:r>
              </a:p>
            </p:txBody>
          </p:sp>
          <p:sp>
            <p:nvSpPr>
              <p:cNvPr id="61458" name="Rectangle 12"/>
              <p:cNvSpPr>
                <a:spLocks noChangeArrowheads="1"/>
              </p:cNvSpPr>
              <p:nvPr/>
            </p:nvSpPr>
            <p:spPr bwMode="auto">
              <a:xfrm>
                <a:off x="1344" y="2741"/>
                <a:ext cx="768" cy="365"/>
              </a:xfrm>
              <a:prstGeom prst="rect">
                <a:avLst/>
              </a:prstGeom>
              <a:noFill/>
              <a:ln w="9525">
                <a:noFill/>
                <a:miter lim="800000"/>
                <a:headEnd/>
                <a:tailEnd/>
              </a:ln>
            </p:spPr>
            <p:txBody>
              <a:bodyPr tIns="137160"/>
              <a:lstStyle/>
              <a:p>
                <a:pPr algn="ctr" eaLnBrk="1" hangingPunct="1">
                  <a:spcBef>
                    <a:spcPct val="20000"/>
                  </a:spcBef>
                </a:pPr>
                <a:r>
                  <a:rPr lang="en-US" sz="1000"/>
                  <a:t>Word N-2</a:t>
                </a:r>
              </a:p>
            </p:txBody>
          </p:sp>
          <p:sp>
            <p:nvSpPr>
              <p:cNvPr id="61459" name="Rectangle 13"/>
              <p:cNvSpPr>
                <a:spLocks noChangeArrowheads="1"/>
              </p:cNvSpPr>
              <p:nvPr/>
            </p:nvSpPr>
            <p:spPr bwMode="auto">
              <a:xfrm>
                <a:off x="1344" y="2375"/>
                <a:ext cx="768" cy="366"/>
              </a:xfrm>
              <a:prstGeom prst="rect">
                <a:avLst/>
              </a:prstGeom>
              <a:solidFill>
                <a:schemeClr val="bg1"/>
              </a:solidFill>
              <a:ln w="9525">
                <a:noFill/>
                <a:miter lim="800000"/>
                <a:headEnd/>
                <a:tailEnd/>
              </a:ln>
            </p:spPr>
            <p:txBody>
              <a:bodyPr tIns="137160"/>
              <a:lstStyle/>
              <a:p>
                <a:pPr algn="ctr" eaLnBrk="1" hangingPunct="1">
                  <a:spcBef>
                    <a:spcPct val="20000"/>
                  </a:spcBef>
                </a:pPr>
                <a:endParaRPr lang="en-US" sz="1000"/>
              </a:p>
            </p:txBody>
          </p:sp>
          <p:sp>
            <p:nvSpPr>
              <p:cNvPr id="61460" name="Rectangle 14"/>
              <p:cNvSpPr>
                <a:spLocks noChangeArrowheads="1"/>
              </p:cNvSpPr>
              <p:nvPr/>
            </p:nvSpPr>
            <p:spPr bwMode="auto">
              <a:xfrm>
                <a:off x="1344" y="2016"/>
                <a:ext cx="768" cy="366"/>
              </a:xfrm>
              <a:prstGeom prst="rect">
                <a:avLst/>
              </a:prstGeom>
              <a:noFill/>
              <a:ln w="9525">
                <a:noFill/>
                <a:miter lim="800000"/>
                <a:headEnd/>
                <a:tailEnd/>
              </a:ln>
            </p:spPr>
            <p:txBody>
              <a:bodyPr tIns="137160"/>
              <a:lstStyle/>
              <a:p>
                <a:pPr algn="ctr" eaLnBrk="1" hangingPunct="1">
                  <a:spcBef>
                    <a:spcPct val="20000"/>
                  </a:spcBef>
                </a:pPr>
                <a:endParaRPr lang="en-US" sz="1000"/>
              </a:p>
            </p:txBody>
          </p:sp>
          <p:sp>
            <p:nvSpPr>
              <p:cNvPr id="61461" name="Rectangle 15"/>
              <p:cNvSpPr>
                <a:spLocks noChangeArrowheads="1"/>
              </p:cNvSpPr>
              <p:nvPr/>
            </p:nvSpPr>
            <p:spPr bwMode="auto">
              <a:xfrm>
                <a:off x="1344" y="1643"/>
                <a:ext cx="768" cy="366"/>
              </a:xfrm>
              <a:prstGeom prst="rect">
                <a:avLst/>
              </a:prstGeom>
              <a:noFill/>
              <a:ln w="9525">
                <a:noFill/>
                <a:miter lim="800000"/>
                <a:headEnd/>
                <a:tailEnd/>
              </a:ln>
            </p:spPr>
            <p:txBody>
              <a:bodyPr tIns="137160"/>
              <a:lstStyle/>
              <a:p>
                <a:pPr algn="ctr" eaLnBrk="1" hangingPunct="1">
                  <a:spcBef>
                    <a:spcPct val="20000"/>
                  </a:spcBef>
                </a:pPr>
                <a:r>
                  <a:rPr lang="en-US" sz="1000"/>
                  <a:t>Word 2</a:t>
                </a:r>
              </a:p>
            </p:txBody>
          </p:sp>
          <p:sp>
            <p:nvSpPr>
              <p:cNvPr id="61462" name="Rectangle 16"/>
              <p:cNvSpPr>
                <a:spLocks noChangeArrowheads="1"/>
              </p:cNvSpPr>
              <p:nvPr/>
            </p:nvSpPr>
            <p:spPr bwMode="auto">
              <a:xfrm>
                <a:off x="1344" y="1278"/>
                <a:ext cx="768" cy="365"/>
              </a:xfrm>
              <a:prstGeom prst="rect">
                <a:avLst/>
              </a:prstGeom>
              <a:noFill/>
              <a:ln w="9525">
                <a:noFill/>
                <a:miter lim="800000"/>
                <a:headEnd/>
                <a:tailEnd/>
              </a:ln>
            </p:spPr>
            <p:txBody>
              <a:bodyPr tIns="137160"/>
              <a:lstStyle/>
              <a:p>
                <a:pPr algn="ctr" eaLnBrk="1" hangingPunct="1">
                  <a:spcBef>
                    <a:spcPct val="20000"/>
                  </a:spcBef>
                </a:pPr>
                <a:r>
                  <a:rPr lang="en-US" sz="1000"/>
                  <a:t>Word 1</a:t>
                </a:r>
              </a:p>
            </p:txBody>
          </p:sp>
          <p:sp>
            <p:nvSpPr>
              <p:cNvPr id="61463" name="Rectangle 17"/>
              <p:cNvSpPr>
                <a:spLocks noChangeArrowheads="1"/>
              </p:cNvSpPr>
              <p:nvPr/>
            </p:nvSpPr>
            <p:spPr bwMode="auto">
              <a:xfrm>
                <a:off x="1344" y="912"/>
                <a:ext cx="768" cy="366"/>
              </a:xfrm>
              <a:prstGeom prst="rect">
                <a:avLst/>
              </a:prstGeom>
              <a:noFill/>
              <a:ln w="9525">
                <a:noFill/>
                <a:miter lim="800000"/>
                <a:headEnd/>
                <a:tailEnd/>
              </a:ln>
            </p:spPr>
            <p:txBody>
              <a:bodyPr tIns="137160"/>
              <a:lstStyle/>
              <a:p>
                <a:pPr algn="ctr" eaLnBrk="1" hangingPunct="1">
                  <a:spcBef>
                    <a:spcPct val="20000"/>
                  </a:spcBef>
                </a:pPr>
                <a:r>
                  <a:rPr lang="en-US" sz="1000"/>
                  <a:t>Word 0</a:t>
                </a:r>
              </a:p>
            </p:txBody>
          </p:sp>
          <p:sp>
            <p:nvSpPr>
              <p:cNvPr id="61464" name="Line 18"/>
              <p:cNvSpPr>
                <a:spLocks noChangeShapeType="1"/>
              </p:cNvSpPr>
              <p:nvPr/>
            </p:nvSpPr>
            <p:spPr bwMode="auto">
              <a:xfrm>
                <a:off x="1344" y="912"/>
                <a:ext cx="768" cy="0"/>
              </a:xfrm>
              <a:prstGeom prst="line">
                <a:avLst/>
              </a:prstGeom>
              <a:noFill/>
              <a:ln w="28575" cap="sq">
                <a:solidFill>
                  <a:schemeClr val="tx1"/>
                </a:solidFill>
                <a:round/>
                <a:headEnd/>
                <a:tailEnd/>
              </a:ln>
            </p:spPr>
            <p:txBody>
              <a:bodyPr/>
              <a:lstStyle/>
              <a:p>
                <a:endParaRPr lang="en-US"/>
              </a:p>
            </p:txBody>
          </p:sp>
          <p:sp>
            <p:nvSpPr>
              <p:cNvPr id="61465" name="Line 19"/>
              <p:cNvSpPr>
                <a:spLocks noChangeShapeType="1"/>
              </p:cNvSpPr>
              <p:nvPr/>
            </p:nvSpPr>
            <p:spPr bwMode="auto">
              <a:xfrm>
                <a:off x="1344" y="1278"/>
                <a:ext cx="768" cy="0"/>
              </a:xfrm>
              <a:prstGeom prst="line">
                <a:avLst/>
              </a:prstGeom>
              <a:noFill/>
              <a:ln w="12700">
                <a:solidFill>
                  <a:schemeClr val="tx1"/>
                </a:solidFill>
                <a:round/>
                <a:headEnd/>
                <a:tailEnd/>
              </a:ln>
            </p:spPr>
            <p:txBody>
              <a:bodyPr/>
              <a:lstStyle/>
              <a:p>
                <a:endParaRPr lang="en-US"/>
              </a:p>
            </p:txBody>
          </p:sp>
          <p:sp>
            <p:nvSpPr>
              <p:cNvPr id="61466" name="Line 20"/>
              <p:cNvSpPr>
                <a:spLocks noChangeShapeType="1"/>
              </p:cNvSpPr>
              <p:nvPr/>
            </p:nvSpPr>
            <p:spPr bwMode="auto">
              <a:xfrm>
                <a:off x="1344" y="1643"/>
                <a:ext cx="768" cy="0"/>
              </a:xfrm>
              <a:prstGeom prst="line">
                <a:avLst/>
              </a:prstGeom>
              <a:noFill/>
              <a:ln w="12700">
                <a:solidFill>
                  <a:schemeClr val="tx1"/>
                </a:solidFill>
                <a:round/>
                <a:headEnd/>
                <a:tailEnd/>
              </a:ln>
            </p:spPr>
            <p:txBody>
              <a:bodyPr/>
              <a:lstStyle/>
              <a:p>
                <a:endParaRPr lang="en-US"/>
              </a:p>
            </p:txBody>
          </p:sp>
          <p:sp>
            <p:nvSpPr>
              <p:cNvPr id="61467" name="Line 21"/>
              <p:cNvSpPr>
                <a:spLocks noChangeShapeType="1"/>
              </p:cNvSpPr>
              <p:nvPr/>
            </p:nvSpPr>
            <p:spPr bwMode="auto">
              <a:xfrm>
                <a:off x="1344" y="2009"/>
                <a:ext cx="768" cy="0"/>
              </a:xfrm>
              <a:prstGeom prst="line">
                <a:avLst/>
              </a:prstGeom>
              <a:noFill/>
              <a:ln w="12700">
                <a:solidFill>
                  <a:schemeClr val="tx1"/>
                </a:solidFill>
                <a:round/>
                <a:headEnd/>
                <a:tailEnd/>
              </a:ln>
            </p:spPr>
            <p:txBody>
              <a:bodyPr/>
              <a:lstStyle/>
              <a:p>
                <a:endParaRPr lang="en-US"/>
              </a:p>
            </p:txBody>
          </p:sp>
          <p:sp>
            <p:nvSpPr>
              <p:cNvPr id="61468" name="Line 22"/>
              <p:cNvSpPr>
                <a:spLocks noChangeShapeType="1"/>
              </p:cNvSpPr>
              <p:nvPr/>
            </p:nvSpPr>
            <p:spPr bwMode="auto">
              <a:xfrm>
                <a:off x="1344" y="2375"/>
                <a:ext cx="768" cy="0"/>
              </a:xfrm>
              <a:prstGeom prst="line">
                <a:avLst/>
              </a:prstGeom>
              <a:noFill/>
              <a:ln w="12700">
                <a:solidFill>
                  <a:schemeClr val="tx1"/>
                </a:solidFill>
                <a:round/>
                <a:headEnd/>
                <a:tailEnd/>
              </a:ln>
            </p:spPr>
            <p:txBody>
              <a:bodyPr/>
              <a:lstStyle/>
              <a:p>
                <a:endParaRPr lang="en-US"/>
              </a:p>
            </p:txBody>
          </p:sp>
          <p:sp>
            <p:nvSpPr>
              <p:cNvPr id="61469" name="Line 23"/>
              <p:cNvSpPr>
                <a:spLocks noChangeShapeType="1"/>
              </p:cNvSpPr>
              <p:nvPr/>
            </p:nvSpPr>
            <p:spPr bwMode="auto">
              <a:xfrm>
                <a:off x="1344" y="2741"/>
                <a:ext cx="768" cy="0"/>
              </a:xfrm>
              <a:prstGeom prst="line">
                <a:avLst/>
              </a:prstGeom>
              <a:noFill/>
              <a:ln w="12700">
                <a:solidFill>
                  <a:schemeClr val="tx1"/>
                </a:solidFill>
                <a:round/>
                <a:headEnd/>
                <a:tailEnd/>
              </a:ln>
            </p:spPr>
            <p:txBody>
              <a:bodyPr/>
              <a:lstStyle/>
              <a:p>
                <a:endParaRPr lang="en-US"/>
              </a:p>
            </p:txBody>
          </p:sp>
          <p:sp>
            <p:nvSpPr>
              <p:cNvPr id="61470" name="Line 24"/>
              <p:cNvSpPr>
                <a:spLocks noChangeShapeType="1"/>
              </p:cNvSpPr>
              <p:nvPr/>
            </p:nvSpPr>
            <p:spPr bwMode="auto">
              <a:xfrm>
                <a:off x="1344" y="3106"/>
                <a:ext cx="768" cy="0"/>
              </a:xfrm>
              <a:prstGeom prst="line">
                <a:avLst/>
              </a:prstGeom>
              <a:noFill/>
              <a:ln w="12700">
                <a:solidFill>
                  <a:schemeClr val="tx1"/>
                </a:solidFill>
                <a:round/>
                <a:headEnd/>
                <a:tailEnd/>
              </a:ln>
            </p:spPr>
            <p:txBody>
              <a:bodyPr/>
              <a:lstStyle/>
              <a:p>
                <a:endParaRPr lang="en-US"/>
              </a:p>
            </p:txBody>
          </p:sp>
          <p:sp>
            <p:nvSpPr>
              <p:cNvPr id="61471" name="Line 25"/>
              <p:cNvSpPr>
                <a:spLocks noChangeShapeType="1"/>
              </p:cNvSpPr>
              <p:nvPr/>
            </p:nvSpPr>
            <p:spPr bwMode="auto">
              <a:xfrm>
                <a:off x="1344" y="3472"/>
                <a:ext cx="768" cy="0"/>
              </a:xfrm>
              <a:prstGeom prst="line">
                <a:avLst/>
              </a:prstGeom>
              <a:noFill/>
              <a:ln w="28575" cap="sq">
                <a:solidFill>
                  <a:schemeClr val="tx1"/>
                </a:solidFill>
                <a:round/>
                <a:headEnd/>
                <a:tailEnd/>
              </a:ln>
            </p:spPr>
            <p:txBody>
              <a:bodyPr/>
              <a:lstStyle/>
              <a:p>
                <a:endParaRPr lang="en-US"/>
              </a:p>
            </p:txBody>
          </p:sp>
          <p:sp>
            <p:nvSpPr>
              <p:cNvPr id="61472" name="Line 26"/>
              <p:cNvSpPr>
                <a:spLocks noChangeShapeType="1"/>
              </p:cNvSpPr>
              <p:nvPr/>
            </p:nvSpPr>
            <p:spPr bwMode="auto">
              <a:xfrm>
                <a:off x="1344" y="912"/>
                <a:ext cx="0" cy="2560"/>
              </a:xfrm>
              <a:prstGeom prst="line">
                <a:avLst/>
              </a:prstGeom>
              <a:noFill/>
              <a:ln w="28575" cap="sq">
                <a:solidFill>
                  <a:schemeClr val="tx1"/>
                </a:solidFill>
                <a:round/>
                <a:headEnd/>
                <a:tailEnd/>
              </a:ln>
            </p:spPr>
            <p:txBody>
              <a:bodyPr/>
              <a:lstStyle/>
              <a:p>
                <a:endParaRPr lang="en-US"/>
              </a:p>
            </p:txBody>
          </p:sp>
          <p:sp>
            <p:nvSpPr>
              <p:cNvPr id="61473" name="Line 27"/>
              <p:cNvSpPr>
                <a:spLocks noChangeShapeType="1"/>
              </p:cNvSpPr>
              <p:nvPr/>
            </p:nvSpPr>
            <p:spPr bwMode="auto">
              <a:xfrm>
                <a:off x="2112" y="912"/>
                <a:ext cx="0" cy="2560"/>
              </a:xfrm>
              <a:prstGeom prst="line">
                <a:avLst/>
              </a:prstGeom>
              <a:noFill/>
              <a:ln w="28575" cap="sq">
                <a:solidFill>
                  <a:schemeClr val="tx1"/>
                </a:solidFill>
                <a:round/>
                <a:headEnd/>
                <a:tailEnd/>
              </a:ln>
            </p:spPr>
            <p:txBody>
              <a:bodyPr/>
              <a:lstStyle/>
              <a:p>
                <a:endParaRPr lang="en-US"/>
              </a:p>
            </p:txBody>
          </p:sp>
          <p:sp>
            <p:nvSpPr>
              <p:cNvPr id="61474" name="Line 28"/>
              <p:cNvSpPr>
                <a:spLocks noChangeShapeType="1"/>
              </p:cNvSpPr>
              <p:nvPr/>
            </p:nvSpPr>
            <p:spPr bwMode="auto">
              <a:xfrm>
                <a:off x="1104" y="1056"/>
                <a:ext cx="240" cy="0"/>
              </a:xfrm>
              <a:prstGeom prst="line">
                <a:avLst/>
              </a:prstGeom>
              <a:noFill/>
              <a:ln w="28575">
                <a:solidFill>
                  <a:srgbClr val="CC0000"/>
                </a:solidFill>
                <a:round/>
                <a:headEnd/>
                <a:tailEnd type="triangle" w="med" len="med"/>
              </a:ln>
            </p:spPr>
            <p:txBody>
              <a:bodyPr/>
              <a:lstStyle/>
              <a:p>
                <a:endParaRPr lang="en-US"/>
              </a:p>
            </p:txBody>
          </p:sp>
          <p:sp>
            <p:nvSpPr>
              <p:cNvPr id="61475" name="Text Box 29"/>
              <p:cNvSpPr txBox="1">
                <a:spLocks noChangeArrowheads="1"/>
              </p:cNvSpPr>
              <p:nvPr/>
            </p:nvSpPr>
            <p:spPr bwMode="auto">
              <a:xfrm>
                <a:off x="864" y="912"/>
                <a:ext cx="250" cy="212"/>
              </a:xfrm>
              <a:prstGeom prst="rect">
                <a:avLst/>
              </a:prstGeom>
              <a:noFill/>
              <a:ln w="9525">
                <a:noFill/>
                <a:miter lim="800000"/>
                <a:headEnd/>
                <a:tailEnd/>
              </a:ln>
            </p:spPr>
            <p:txBody>
              <a:bodyPr wrap="none">
                <a:spAutoFit/>
              </a:bodyPr>
              <a:lstStyle/>
              <a:p>
                <a:pPr eaLnBrk="1" hangingPunct="1"/>
                <a:r>
                  <a:rPr lang="en-US" sz="1600">
                    <a:solidFill>
                      <a:srgbClr val="CC0000"/>
                    </a:solidFill>
                    <a:latin typeface="Arial" pitchFamily="34" charset="0"/>
                  </a:rPr>
                  <a:t>S</a:t>
                </a:r>
                <a:r>
                  <a:rPr lang="en-US" sz="1600" baseline="-25000">
                    <a:solidFill>
                      <a:srgbClr val="CC0000"/>
                    </a:solidFill>
                    <a:latin typeface="Arial" pitchFamily="34" charset="0"/>
                  </a:rPr>
                  <a:t>0</a:t>
                </a:r>
              </a:p>
            </p:txBody>
          </p:sp>
          <p:sp>
            <p:nvSpPr>
              <p:cNvPr id="61476" name="Line 30"/>
              <p:cNvSpPr>
                <a:spLocks noChangeShapeType="1"/>
              </p:cNvSpPr>
              <p:nvPr/>
            </p:nvSpPr>
            <p:spPr bwMode="auto">
              <a:xfrm>
                <a:off x="1104" y="1440"/>
                <a:ext cx="240" cy="0"/>
              </a:xfrm>
              <a:prstGeom prst="line">
                <a:avLst/>
              </a:prstGeom>
              <a:noFill/>
              <a:ln w="28575">
                <a:solidFill>
                  <a:srgbClr val="CC0000"/>
                </a:solidFill>
                <a:round/>
                <a:headEnd/>
                <a:tailEnd type="triangle" w="med" len="med"/>
              </a:ln>
            </p:spPr>
            <p:txBody>
              <a:bodyPr/>
              <a:lstStyle/>
              <a:p>
                <a:endParaRPr lang="en-US"/>
              </a:p>
            </p:txBody>
          </p:sp>
          <p:sp>
            <p:nvSpPr>
              <p:cNvPr id="61477" name="Text Box 31"/>
              <p:cNvSpPr txBox="1">
                <a:spLocks noChangeArrowheads="1"/>
              </p:cNvSpPr>
              <p:nvPr/>
            </p:nvSpPr>
            <p:spPr bwMode="auto">
              <a:xfrm>
                <a:off x="864" y="1296"/>
                <a:ext cx="250" cy="212"/>
              </a:xfrm>
              <a:prstGeom prst="rect">
                <a:avLst/>
              </a:prstGeom>
              <a:noFill/>
              <a:ln w="9525">
                <a:noFill/>
                <a:miter lim="800000"/>
                <a:headEnd/>
                <a:tailEnd/>
              </a:ln>
            </p:spPr>
            <p:txBody>
              <a:bodyPr wrap="none">
                <a:spAutoFit/>
              </a:bodyPr>
              <a:lstStyle/>
              <a:p>
                <a:pPr eaLnBrk="1" hangingPunct="1"/>
                <a:r>
                  <a:rPr lang="en-US" sz="1600">
                    <a:solidFill>
                      <a:srgbClr val="CC0000"/>
                    </a:solidFill>
                    <a:latin typeface="Arial" pitchFamily="34" charset="0"/>
                  </a:rPr>
                  <a:t>S</a:t>
                </a:r>
                <a:r>
                  <a:rPr lang="en-US" sz="1600" baseline="-25000">
                    <a:solidFill>
                      <a:srgbClr val="CC0000"/>
                    </a:solidFill>
                    <a:latin typeface="Arial" pitchFamily="34" charset="0"/>
                  </a:rPr>
                  <a:t>1</a:t>
                </a:r>
              </a:p>
            </p:txBody>
          </p:sp>
          <p:sp>
            <p:nvSpPr>
              <p:cNvPr id="61478" name="Line 32"/>
              <p:cNvSpPr>
                <a:spLocks noChangeShapeType="1"/>
              </p:cNvSpPr>
              <p:nvPr/>
            </p:nvSpPr>
            <p:spPr bwMode="auto">
              <a:xfrm>
                <a:off x="1104" y="1824"/>
                <a:ext cx="240" cy="0"/>
              </a:xfrm>
              <a:prstGeom prst="line">
                <a:avLst/>
              </a:prstGeom>
              <a:noFill/>
              <a:ln w="28575">
                <a:solidFill>
                  <a:srgbClr val="CC0000"/>
                </a:solidFill>
                <a:round/>
                <a:headEnd/>
                <a:tailEnd type="triangle" w="med" len="med"/>
              </a:ln>
            </p:spPr>
            <p:txBody>
              <a:bodyPr/>
              <a:lstStyle/>
              <a:p>
                <a:endParaRPr lang="en-US"/>
              </a:p>
            </p:txBody>
          </p:sp>
          <p:sp>
            <p:nvSpPr>
              <p:cNvPr id="61479" name="Text Box 33"/>
              <p:cNvSpPr txBox="1">
                <a:spLocks noChangeArrowheads="1"/>
              </p:cNvSpPr>
              <p:nvPr/>
            </p:nvSpPr>
            <p:spPr bwMode="auto">
              <a:xfrm>
                <a:off x="864" y="1680"/>
                <a:ext cx="250" cy="212"/>
              </a:xfrm>
              <a:prstGeom prst="rect">
                <a:avLst/>
              </a:prstGeom>
              <a:noFill/>
              <a:ln w="9525">
                <a:noFill/>
                <a:miter lim="800000"/>
                <a:headEnd/>
                <a:tailEnd/>
              </a:ln>
            </p:spPr>
            <p:txBody>
              <a:bodyPr wrap="none">
                <a:spAutoFit/>
              </a:bodyPr>
              <a:lstStyle/>
              <a:p>
                <a:pPr eaLnBrk="1" hangingPunct="1"/>
                <a:r>
                  <a:rPr lang="en-US" sz="1600">
                    <a:solidFill>
                      <a:srgbClr val="CC0000"/>
                    </a:solidFill>
                    <a:latin typeface="Arial" pitchFamily="34" charset="0"/>
                  </a:rPr>
                  <a:t>S</a:t>
                </a:r>
                <a:r>
                  <a:rPr lang="en-US" sz="1600" baseline="-25000">
                    <a:solidFill>
                      <a:srgbClr val="CC0000"/>
                    </a:solidFill>
                    <a:latin typeface="Arial" pitchFamily="34" charset="0"/>
                  </a:rPr>
                  <a:t>2</a:t>
                </a:r>
              </a:p>
            </p:txBody>
          </p:sp>
          <p:sp>
            <p:nvSpPr>
              <p:cNvPr id="61480" name="Line 34"/>
              <p:cNvSpPr>
                <a:spLocks noChangeShapeType="1"/>
              </p:cNvSpPr>
              <p:nvPr/>
            </p:nvSpPr>
            <p:spPr bwMode="auto">
              <a:xfrm>
                <a:off x="1104" y="2928"/>
                <a:ext cx="240" cy="0"/>
              </a:xfrm>
              <a:prstGeom prst="line">
                <a:avLst/>
              </a:prstGeom>
              <a:noFill/>
              <a:ln w="28575">
                <a:solidFill>
                  <a:srgbClr val="CC0000"/>
                </a:solidFill>
                <a:round/>
                <a:headEnd/>
                <a:tailEnd type="triangle" w="med" len="med"/>
              </a:ln>
            </p:spPr>
            <p:txBody>
              <a:bodyPr/>
              <a:lstStyle/>
              <a:p>
                <a:endParaRPr lang="en-US"/>
              </a:p>
            </p:txBody>
          </p:sp>
          <p:sp>
            <p:nvSpPr>
              <p:cNvPr id="61481" name="Text Box 35"/>
              <p:cNvSpPr txBox="1">
                <a:spLocks noChangeArrowheads="1"/>
              </p:cNvSpPr>
              <p:nvPr/>
            </p:nvSpPr>
            <p:spPr bwMode="auto">
              <a:xfrm>
                <a:off x="816" y="2784"/>
                <a:ext cx="343" cy="212"/>
              </a:xfrm>
              <a:prstGeom prst="rect">
                <a:avLst/>
              </a:prstGeom>
              <a:noFill/>
              <a:ln w="9525">
                <a:noFill/>
                <a:miter lim="800000"/>
                <a:headEnd/>
                <a:tailEnd/>
              </a:ln>
            </p:spPr>
            <p:txBody>
              <a:bodyPr wrap="none">
                <a:spAutoFit/>
              </a:bodyPr>
              <a:lstStyle/>
              <a:p>
                <a:pPr eaLnBrk="1" hangingPunct="1"/>
                <a:r>
                  <a:rPr lang="en-US" sz="1600">
                    <a:solidFill>
                      <a:srgbClr val="CC0000"/>
                    </a:solidFill>
                    <a:latin typeface="Arial" pitchFamily="34" charset="0"/>
                  </a:rPr>
                  <a:t>S</a:t>
                </a:r>
                <a:r>
                  <a:rPr lang="en-US" sz="1600" baseline="-25000">
                    <a:solidFill>
                      <a:srgbClr val="CC0000"/>
                    </a:solidFill>
                    <a:latin typeface="Arial" pitchFamily="34" charset="0"/>
                  </a:rPr>
                  <a:t>N-2</a:t>
                </a:r>
              </a:p>
            </p:txBody>
          </p:sp>
          <p:sp>
            <p:nvSpPr>
              <p:cNvPr id="61482" name="Line 36"/>
              <p:cNvSpPr>
                <a:spLocks noChangeShapeType="1"/>
              </p:cNvSpPr>
              <p:nvPr/>
            </p:nvSpPr>
            <p:spPr bwMode="auto">
              <a:xfrm>
                <a:off x="1104" y="3264"/>
                <a:ext cx="240" cy="0"/>
              </a:xfrm>
              <a:prstGeom prst="line">
                <a:avLst/>
              </a:prstGeom>
              <a:noFill/>
              <a:ln w="28575">
                <a:solidFill>
                  <a:srgbClr val="CC0000"/>
                </a:solidFill>
                <a:round/>
                <a:headEnd/>
                <a:tailEnd type="triangle" w="med" len="med"/>
              </a:ln>
            </p:spPr>
            <p:txBody>
              <a:bodyPr/>
              <a:lstStyle/>
              <a:p>
                <a:endParaRPr lang="en-US"/>
              </a:p>
            </p:txBody>
          </p:sp>
          <p:sp>
            <p:nvSpPr>
              <p:cNvPr id="61483" name="Text Box 37"/>
              <p:cNvSpPr txBox="1">
                <a:spLocks noChangeArrowheads="1"/>
              </p:cNvSpPr>
              <p:nvPr/>
            </p:nvSpPr>
            <p:spPr bwMode="auto">
              <a:xfrm>
                <a:off x="816" y="3120"/>
                <a:ext cx="343" cy="212"/>
              </a:xfrm>
              <a:prstGeom prst="rect">
                <a:avLst/>
              </a:prstGeom>
              <a:noFill/>
              <a:ln w="9525">
                <a:noFill/>
                <a:miter lim="800000"/>
                <a:headEnd/>
                <a:tailEnd/>
              </a:ln>
            </p:spPr>
            <p:txBody>
              <a:bodyPr wrap="none">
                <a:spAutoFit/>
              </a:bodyPr>
              <a:lstStyle/>
              <a:p>
                <a:pPr eaLnBrk="1" hangingPunct="1"/>
                <a:r>
                  <a:rPr lang="en-US" sz="1600">
                    <a:solidFill>
                      <a:srgbClr val="CC0000"/>
                    </a:solidFill>
                    <a:latin typeface="Arial" pitchFamily="34" charset="0"/>
                  </a:rPr>
                  <a:t>S</a:t>
                </a:r>
                <a:r>
                  <a:rPr lang="en-US" sz="1600" baseline="-25000">
                    <a:solidFill>
                      <a:srgbClr val="CC0000"/>
                    </a:solidFill>
                    <a:latin typeface="Arial" pitchFamily="34" charset="0"/>
                  </a:rPr>
                  <a:t>N-1</a:t>
                </a:r>
              </a:p>
            </p:txBody>
          </p:sp>
          <p:sp>
            <p:nvSpPr>
              <p:cNvPr id="61484" name="Text Box 38"/>
              <p:cNvSpPr txBox="1">
                <a:spLocks noChangeArrowheads="1"/>
              </p:cNvSpPr>
              <p:nvPr/>
            </p:nvSpPr>
            <p:spPr bwMode="auto">
              <a:xfrm>
                <a:off x="2304" y="1440"/>
                <a:ext cx="570" cy="526"/>
              </a:xfrm>
              <a:prstGeom prst="rect">
                <a:avLst/>
              </a:prstGeom>
              <a:noFill/>
              <a:ln w="9525">
                <a:solidFill>
                  <a:srgbClr val="CCFFFF"/>
                </a:solidFill>
                <a:miter lim="800000"/>
                <a:headEnd/>
                <a:tailEnd/>
              </a:ln>
            </p:spPr>
            <p:txBody>
              <a:bodyPr wrap="none">
                <a:spAutoFit/>
              </a:bodyPr>
              <a:lstStyle/>
              <a:p>
                <a:pPr algn="ctr" eaLnBrk="1" hangingPunct="1"/>
                <a:r>
                  <a:rPr lang="en-US" sz="1600">
                    <a:latin typeface="Arial" pitchFamily="34" charset="0"/>
                  </a:rPr>
                  <a:t>Single </a:t>
                </a:r>
              </a:p>
              <a:p>
                <a:pPr algn="ctr" eaLnBrk="1" hangingPunct="1"/>
                <a:r>
                  <a:rPr lang="en-US" sz="1600">
                    <a:latin typeface="Arial" pitchFamily="34" charset="0"/>
                  </a:rPr>
                  <a:t>Storage</a:t>
                </a:r>
              </a:p>
              <a:p>
                <a:pPr algn="ctr" eaLnBrk="1" hangingPunct="1"/>
                <a:r>
                  <a:rPr lang="en-US" sz="1600">
                    <a:latin typeface="Arial" pitchFamily="34" charset="0"/>
                  </a:rPr>
                  <a:t>Cell</a:t>
                </a:r>
              </a:p>
            </p:txBody>
          </p:sp>
          <p:sp>
            <p:nvSpPr>
              <p:cNvPr id="61485" name="Line 39"/>
              <p:cNvSpPr>
                <a:spLocks noChangeShapeType="1"/>
              </p:cNvSpPr>
              <p:nvPr/>
            </p:nvSpPr>
            <p:spPr bwMode="auto">
              <a:xfrm flipH="1">
                <a:off x="2064" y="1872"/>
                <a:ext cx="288" cy="288"/>
              </a:xfrm>
              <a:prstGeom prst="line">
                <a:avLst/>
              </a:prstGeom>
              <a:noFill/>
              <a:ln w="28575">
                <a:solidFill>
                  <a:schemeClr val="tx1"/>
                </a:solidFill>
                <a:round/>
                <a:headEnd/>
                <a:tailEnd type="triangle" w="med" len="med"/>
              </a:ln>
            </p:spPr>
            <p:txBody>
              <a:bodyPr/>
              <a:lstStyle/>
              <a:p>
                <a:endParaRPr lang="en-US"/>
              </a:p>
            </p:txBody>
          </p:sp>
        </p:grpSp>
        <p:sp>
          <p:nvSpPr>
            <p:cNvPr id="61453" name="Text Box 40"/>
            <p:cNvSpPr txBox="1">
              <a:spLocks noChangeArrowheads="1"/>
            </p:cNvSpPr>
            <p:nvPr/>
          </p:nvSpPr>
          <p:spPr bwMode="auto">
            <a:xfrm>
              <a:off x="1296" y="3744"/>
              <a:ext cx="851" cy="173"/>
            </a:xfrm>
            <a:prstGeom prst="rect">
              <a:avLst/>
            </a:prstGeom>
            <a:noFill/>
            <a:ln w="9525">
              <a:noFill/>
              <a:miter lim="800000"/>
              <a:headEnd/>
              <a:tailEnd/>
            </a:ln>
          </p:spPr>
          <p:txBody>
            <a:bodyPr wrap="none">
              <a:spAutoFit/>
            </a:bodyPr>
            <a:lstStyle/>
            <a:p>
              <a:pPr eaLnBrk="1" hangingPunct="1"/>
              <a:r>
                <a:rPr lang="en-US" sz="1200">
                  <a:latin typeface="Arial" pitchFamily="34" charset="0"/>
                </a:rPr>
                <a:t>M bit output word</a:t>
              </a:r>
            </a:p>
          </p:txBody>
        </p:sp>
      </p:grpSp>
      <p:sp>
        <p:nvSpPr>
          <p:cNvPr id="61447" name="Rectangle 41"/>
          <p:cNvSpPr>
            <a:spLocks noChangeArrowheads="1"/>
          </p:cNvSpPr>
          <p:nvPr/>
        </p:nvSpPr>
        <p:spPr bwMode="auto">
          <a:xfrm>
            <a:off x="2209801" y="228600"/>
            <a:ext cx="7737475" cy="609600"/>
          </a:xfrm>
          <a:prstGeom prst="rect">
            <a:avLst/>
          </a:prstGeom>
          <a:noFill/>
          <a:ln w="9525">
            <a:noFill/>
            <a:miter lim="800000"/>
            <a:headEnd/>
            <a:tailEnd/>
          </a:ln>
        </p:spPr>
        <p:txBody>
          <a:bodyPr anchor="b"/>
          <a:lstStyle/>
          <a:p>
            <a:pPr algn="ctr" eaLnBrk="1" hangingPunct="1"/>
            <a:r>
              <a:rPr lang="en-US" sz="2500" b="1">
                <a:solidFill>
                  <a:srgbClr val="00108E"/>
                </a:solidFill>
              </a:rPr>
              <a:t>Memory - Basic Organization</a:t>
            </a:r>
          </a:p>
        </p:txBody>
      </p:sp>
      <p:grpSp>
        <p:nvGrpSpPr>
          <p:cNvPr id="4" name="Group 42"/>
          <p:cNvGrpSpPr>
            <a:grpSpLocks/>
          </p:cNvGrpSpPr>
          <p:nvPr/>
        </p:nvGrpSpPr>
        <p:grpSpPr bwMode="auto">
          <a:xfrm>
            <a:off x="1946275" y="1371600"/>
            <a:ext cx="4495800" cy="4724400"/>
            <a:chOff x="266" y="864"/>
            <a:chExt cx="2832" cy="2976"/>
          </a:xfrm>
        </p:grpSpPr>
        <p:sp>
          <p:nvSpPr>
            <p:cNvPr id="61449" name="Line 43"/>
            <p:cNvSpPr>
              <a:spLocks noChangeShapeType="1"/>
            </p:cNvSpPr>
            <p:nvPr/>
          </p:nvSpPr>
          <p:spPr bwMode="auto">
            <a:xfrm>
              <a:off x="576" y="864"/>
              <a:ext cx="2208" cy="2976"/>
            </a:xfrm>
            <a:prstGeom prst="line">
              <a:avLst/>
            </a:prstGeom>
            <a:noFill/>
            <a:ln w="76200">
              <a:solidFill>
                <a:srgbClr val="FF0000"/>
              </a:solidFill>
              <a:miter lim="800000"/>
              <a:headEnd/>
              <a:tailEnd/>
            </a:ln>
          </p:spPr>
          <p:txBody>
            <a:bodyPr/>
            <a:lstStyle/>
            <a:p>
              <a:endParaRPr lang="en-US"/>
            </a:p>
          </p:txBody>
        </p:sp>
        <p:sp>
          <p:nvSpPr>
            <p:cNvPr id="61450" name="Line 44"/>
            <p:cNvSpPr>
              <a:spLocks noChangeShapeType="1"/>
            </p:cNvSpPr>
            <p:nvPr/>
          </p:nvSpPr>
          <p:spPr bwMode="auto">
            <a:xfrm rot="3600000">
              <a:off x="698" y="844"/>
              <a:ext cx="1968" cy="2832"/>
            </a:xfrm>
            <a:prstGeom prst="line">
              <a:avLst/>
            </a:prstGeom>
            <a:noFill/>
            <a:ln w="76200">
              <a:solidFill>
                <a:srgbClr val="FF0000"/>
              </a:solidFill>
              <a:miter lim="800000"/>
              <a:headEnd/>
              <a:tailEnd/>
            </a:ln>
          </p:spPr>
          <p:txBody>
            <a:bodyPr/>
            <a:lstStyle/>
            <a:p>
              <a:endParaRPr lang="en-US"/>
            </a:p>
          </p:txBody>
        </p:sp>
      </p:grpSp>
    </p:spTree>
    <p:extLst>
      <p:ext uri="{BB962C8B-B14F-4D97-AF65-F5344CB8AC3E}">
        <p14:creationId xmlns:p14="http://schemas.microsoft.com/office/powerpoint/2010/main" val="4244308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Slide Number Placeholder 4"/>
          <p:cNvSpPr>
            <a:spLocks noGrp="1"/>
          </p:cNvSpPr>
          <p:nvPr>
            <p:ph type="sldNum" sz="quarter" idx="10"/>
          </p:nvPr>
        </p:nvSpPr>
        <p:spPr>
          <a:xfrm>
            <a:off x="8904288" y="6092825"/>
            <a:ext cx="609600" cy="431800"/>
          </a:xfrm>
          <a:noFill/>
        </p:spPr>
        <p:txBody>
          <a:bodyPr/>
          <a:lstStyle/>
          <a:p>
            <a:fld id="{FFAE982D-19FB-46B5-BB49-3171B1D89F22}" type="slidenum">
              <a:rPr lang="it-IT" smtClean="0">
                <a:latin typeface="Arial" pitchFamily="34" charset="0"/>
              </a:rPr>
              <a:pPr/>
              <a:t>150</a:t>
            </a:fld>
            <a:endParaRPr lang="it-IT">
              <a:latin typeface="Arial" pitchFamily="34" charset="0"/>
            </a:endParaRPr>
          </a:p>
        </p:txBody>
      </p:sp>
      <p:sp>
        <p:nvSpPr>
          <p:cNvPr id="190467" name="Rectangle 2"/>
          <p:cNvSpPr>
            <a:spLocks noGrp="1" noChangeArrowheads="1"/>
          </p:cNvSpPr>
          <p:nvPr>
            <p:ph type="body" idx="1"/>
          </p:nvPr>
        </p:nvSpPr>
        <p:spPr>
          <a:xfrm>
            <a:off x="2514600" y="914401"/>
            <a:ext cx="7162800" cy="4800801"/>
          </a:xfrm>
          <a:noFill/>
        </p:spPr>
        <p:txBody>
          <a:bodyPr vert="horz" lIns="63500" tIns="25400" rIns="63500" bIns="25400" rtlCol="0">
            <a:spAutoFit/>
          </a:bodyPr>
          <a:lstStyle/>
          <a:p>
            <a:pPr marL="203200" indent="-203200"/>
            <a:r>
              <a:rPr lang="en-US" sz="2400">
                <a:solidFill>
                  <a:schemeClr val="accent1"/>
                </a:solidFill>
              </a:rPr>
              <a:t>t</a:t>
            </a:r>
            <a:r>
              <a:rPr lang="en-US" sz="2400" baseline="-25000">
                <a:solidFill>
                  <a:schemeClr val="accent1"/>
                </a:solidFill>
              </a:rPr>
              <a:t>RAC</a:t>
            </a:r>
            <a:r>
              <a:rPr lang="en-US" sz="2400"/>
              <a:t>: minimum time from RAS line falling to the valid data output. </a:t>
            </a:r>
          </a:p>
          <a:p>
            <a:pPr lvl="1" indent="-190500"/>
            <a:r>
              <a:rPr lang="en-US" sz="2000"/>
              <a:t>Quoted as the speed of a DRAM </a:t>
            </a:r>
          </a:p>
          <a:p>
            <a:pPr lvl="1" indent="-190500"/>
            <a:r>
              <a:rPr lang="en-US" sz="2000"/>
              <a:t>A fast 4Mb DRAM t</a:t>
            </a:r>
            <a:r>
              <a:rPr lang="en-US" sz="2000" baseline="-25000"/>
              <a:t>RAC</a:t>
            </a:r>
            <a:r>
              <a:rPr lang="en-US" sz="2000"/>
              <a:t>  = 60 ns</a:t>
            </a:r>
          </a:p>
          <a:p>
            <a:pPr marL="203200" indent="-203200"/>
            <a:r>
              <a:rPr lang="en-US" sz="2400">
                <a:solidFill>
                  <a:schemeClr val="accent1"/>
                </a:solidFill>
              </a:rPr>
              <a:t>t</a:t>
            </a:r>
            <a:r>
              <a:rPr lang="en-US" sz="2400" baseline="-25000">
                <a:solidFill>
                  <a:schemeClr val="accent1"/>
                </a:solidFill>
              </a:rPr>
              <a:t>RC</a:t>
            </a:r>
            <a:r>
              <a:rPr lang="en-US" sz="2400"/>
              <a:t>: minimum time from the start of one row access to the start of the next. </a:t>
            </a:r>
          </a:p>
          <a:p>
            <a:pPr lvl="1" indent="-190500"/>
            <a:r>
              <a:rPr lang="en-US" sz="2000"/>
              <a:t>t</a:t>
            </a:r>
            <a:r>
              <a:rPr lang="en-US" sz="2000" baseline="-25000"/>
              <a:t>RC</a:t>
            </a:r>
            <a:r>
              <a:rPr lang="en-US" sz="2000"/>
              <a:t>  = 110 ns for a 4Mbit DRAM with a t</a:t>
            </a:r>
            <a:r>
              <a:rPr lang="en-US" sz="2000" baseline="-25000"/>
              <a:t>RAC</a:t>
            </a:r>
            <a:r>
              <a:rPr lang="en-US" sz="2000"/>
              <a:t> of 60 ns</a:t>
            </a:r>
          </a:p>
          <a:p>
            <a:pPr marL="203200" indent="-203200"/>
            <a:r>
              <a:rPr lang="en-US" sz="2400">
                <a:solidFill>
                  <a:schemeClr val="accent1"/>
                </a:solidFill>
              </a:rPr>
              <a:t>t</a:t>
            </a:r>
            <a:r>
              <a:rPr lang="en-US" sz="2400" baseline="-25000">
                <a:solidFill>
                  <a:schemeClr val="accent1"/>
                </a:solidFill>
              </a:rPr>
              <a:t>CAC</a:t>
            </a:r>
            <a:r>
              <a:rPr lang="en-US" sz="2400"/>
              <a:t>: minimum time from CAS line falling to valid data output. </a:t>
            </a:r>
          </a:p>
          <a:p>
            <a:pPr lvl="1" indent="-190500"/>
            <a:r>
              <a:rPr lang="en-US" sz="2000"/>
              <a:t>15 ns for a 4Mbit DRAM with a t</a:t>
            </a:r>
            <a:r>
              <a:rPr lang="en-US" sz="2000" baseline="-25000"/>
              <a:t>RAC</a:t>
            </a:r>
            <a:r>
              <a:rPr lang="en-US" sz="2000"/>
              <a:t> of 60 ns</a:t>
            </a:r>
          </a:p>
          <a:p>
            <a:pPr marL="203200" indent="-203200"/>
            <a:r>
              <a:rPr lang="en-US" sz="2400">
                <a:solidFill>
                  <a:schemeClr val="accent1"/>
                </a:solidFill>
              </a:rPr>
              <a:t>t</a:t>
            </a:r>
            <a:r>
              <a:rPr lang="en-US" sz="2400" baseline="-25000">
                <a:solidFill>
                  <a:schemeClr val="accent1"/>
                </a:solidFill>
              </a:rPr>
              <a:t>PC</a:t>
            </a:r>
            <a:r>
              <a:rPr lang="en-US" sz="2400"/>
              <a:t>: minimum time from the start of one column access to the start of the next. </a:t>
            </a:r>
          </a:p>
          <a:p>
            <a:pPr lvl="1" indent="-190500"/>
            <a:r>
              <a:rPr lang="en-US" sz="2000"/>
              <a:t>35 ns for a 4Mbit DRAM with a t</a:t>
            </a:r>
            <a:r>
              <a:rPr lang="en-US" sz="2000" baseline="-25000"/>
              <a:t>RAC</a:t>
            </a:r>
            <a:r>
              <a:rPr lang="en-US" sz="2000"/>
              <a:t> of 60 ns</a:t>
            </a:r>
          </a:p>
        </p:txBody>
      </p:sp>
      <p:sp>
        <p:nvSpPr>
          <p:cNvPr id="190468" name="Rectangle 3"/>
          <p:cNvSpPr>
            <a:spLocks noGrp="1" noChangeArrowheads="1"/>
          </p:cNvSpPr>
          <p:nvPr>
            <p:ph type="title"/>
          </p:nvPr>
        </p:nvSpPr>
        <p:spPr>
          <a:xfrm>
            <a:off x="2508250" y="381000"/>
            <a:ext cx="7526338" cy="368300"/>
          </a:xfrm>
        </p:spPr>
        <p:txBody>
          <a:bodyPr>
            <a:normAutofit fontScale="90000"/>
          </a:bodyPr>
          <a:lstStyle/>
          <a:p>
            <a:r>
              <a:rPr lang="en-US" smtClean="0"/>
              <a:t>Key DRAM Timing Parameters</a:t>
            </a:r>
          </a:p>
        </p:txBody>
      </p:sp>
    </p:spTree>
    <p:extLst>
      <p:ext uri="{BB962C8B-B14F-4D97-AF65-F5344CB8AC3E}">
        <p14:creationId xmlns:p14="http://schemas.microsoft.com/office/powerpoint/2010/main" val="862382503"/>
      </p:ext>
    </p:extLst>
  </p:cSld>
  <p:clrMapOvr>
    <a:masterClrMapping/>
  </p:clrMapOvr>
  <p:transition/>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Slide Number Placeholder 4"/>
          <p:cNvSpPr>
            <a:spLocks noGrp="1"/>
          </p:cNvSpPr>
          <p:nvPr>
            <p:ph type="sldNum" sz="quarter" idx="10"/>
          </p:nvPr>
        </p:nvSpPr>
        <p:spPr>
          <a:xfrm>
            <a:off x="8904288" y="6092825"/>
            <a:ext cx="609600" cy="431800"/>
          </a:xfrm>
          <a:noFill/>
        </p:spPr>
        <p:txBody>
          <a:bodyPr/>
          <a:lstStyle/>
          <a:p>
            <a:fld id="{62CEF9CD-076F-4F5B-9892-2B8400A67E87}" type="slidenum">
              <a:rPr lang="it-IT" smtClean="0">
                <a:latin typeface="Arial" pitchFamily="34" charset="0"/>
              </a:rPr>
              <a:pPr/>
              <a:t>151</a:t>
            </a:fld>
            <a:endParaRPr lang="it-IT">
              <a:latin typeface="Arial" pitchFamily="34" charset="0"/>
            </a:endParaRPr>
          </a:p>
        </p:txBody>
      </p:sp>
      <p:sp>
        <p:nvSpPr>
          <p:cNvPr id="191491" name="Line 2"/>
          <p:cNvSpPr>
            <a:spLocks noChangeShapeType="1"/>
          </p:cNvSpPr>
          <p:nvPr/>
        </p:nvSpPr>
        <p:spPr bwMode="auto">
          <a:xfrm>
            <a:off x="1765300" y="4648200"/>
            <a:ext cx="1270000" cy="0"/>
          </a:xfrm>
          <a:prstGeom prst="line">
            <a:avLst/>
          </a:prstGeom>
          <a:noFill/>
          <a:ln w="25400">
            <a:solidFill>
              <a:schemeClr val="tx1"/>
            </a:solidFill>
            <a:round/>
            <a:headEnd/>
            <a:tailEnd/>
          </a:ln>
        </p:spPr>
        <p:txBody>
          <a:bodyPr wrap="none" anchor="ctr"/>
          <a:lstStyle/>
          <a:p>
            <a:endParaRPr lang="en-US"/>
          </a:p>
        </p:txBody>
      </p:sp>
      <p:grpSp>
        <p:nvGrpSpPr>
          <p:cNvPr id="2" name="Group 3"/>
          <p:cNvGrpSpPr>
            <a:grpSpLocks/>
          </p:cNvGrpSpPr>
          <p:nvPr/>
        </p:nvGrpSpPr>
        <p:grpSpPr bwMode="auto">
          <a:xfrm>
            <a:off x="6157913" y="838201"/>
            <a:ext cx="4368800" cy="1395413"/>
            <a:chOff x="2919" y="528"/>
            <a:chExt cx="2752" cy="879"/>
          </a:xfrm>
        </p:grpSpPr>
        <p:sp>
          <p:nvSpPr>
            <p:cNvPr id="191626" name="Rectangle 4"/>
            <p:cNvSpPr>
              <a:spLocks noChangeArrowheads="1"/>
            </p:cNvSpPr>
            <p:nvPr/>
          </p:nvSpPr>
          <p:spPr bwMode="auto">
            <a:xfrm>
              <a:off x="3464" y="968"/>
              <a:ext cx="1382" cy="422"/>
            </a:xfrm>
            <a:prstGeom prst="rect">
              <a:avLst/>
            </a:prstGeom>
            <a:noFill/>
            <a:ln w="25400">
              <a:solidFill>
                <a:schemeClr val="tx1"/>
              </a:solidFill>
              <a:miter lim="800000"/>
              <a:headEnd/>
              <a:tailEnd/>
            </a:ln>
          </p:spPr>
          <p:txBody>
            <a:bodyPr wrap="none" anchor="ctr"/>
            <a:lstStyle/>
            <a:p>
              <a:endParaRPr lang="en-US"/>
            </a:p>
          </p:txBody>
        </p:sp>
        <p:sp>
          <p:nvSpPr>
            <p:cNvPr id="191627" name="Rectangle 5"/>
            <p:cNvSpPr>
              <a:spLocks noChangeArrowheads="1"/>
            </p:cNvSpPr>
            <p:nvPr/>
          </p:nvSpPr>
          <p:spPr bwMode="auto">
            <a:xfrm>
              <a:off x="2919" y="1008"/>
              <a:ext cx="208" cy="212"/>
            </a:xfrm>
            <a:prstGeom prst="rect">
              <a:avLst/>
            </a:prstGeom>
            <a:noFill/>
            <a:ln w="12700">
              <a:noFill/>
              <a:miter lim="800000"/>
              <a:headEnd/>
              <a:tailEnd/>
            </a:ln>
          </p:spPr>
          <p:txBody>
            <a:bodyPr wrap="none" lIns="90488" tIns="44450" rIns="90488" bIns="44450">
              <a:spAutoFit/>
            </a:bodyPr>
            <a:lstStyle/>
            <a:p>
              <a:r>
                <a:rPr lang="en-US" sz="1600">
                  <a:latin typeface="Times New Roman" pitchFamily="18" charset="0"/>
                </a:rPr>
                <a:t>A</a:t>
              </a:r>
            </a:p>
          </p:txBody>
        </p:sp>
        <p:sp>
          <p:nvSpPr>
            <p:cNvPr id="191628" name="Rectangle 6"/>
            <p:cNvSpPr>
              <a:spLocks noChangeArrowheads="1"/>
            </p:cNvSpPr>
            <p:nvPr/>
          </p:nvSpPr>
          <p:spPr bwMode="auto">
            <a:xfrm>
              <a:off x="5463" y="1104"/>
              <a:ext cx="208" cy="212"/>
            </a:xfrm>
            <a:prstGeom prst="rect">
              <a:avLst/>
            </a:prstGeom>
            <a:noFill/>
            <a:ln w="12700">
              <a:noFill/>
              <a:miter lim="800000"/>
              <a:headEnd/>
              <a:tailEnd/>
            </a:ln>
          </p:spPr>
          <p:txBody>
            <a:bodyPr wrap="none" lIns="90488" tIns="44450" rIns="90488" bIns="44450">
              <a:spAutoFit/>
            </a:bodyPr>
            <a:lstStyle/>
            <a:p>
              <a:r>
                <a:rPr lang="en-US" sz="1600">
                  <a:latin typeface="Times New Roman" pitchFamily="18" charset="0"/>
                </a:rPr>
                <a:t>D</a:t>
              </a:r>
            </a:p>
          </p:txBody>
        </p:sp>
        <p:sp>
          <p:nvSpPr>
            <p:cNvPr id="191629" name="Line 7"/>
            <p:cNvSpPr>
              <a:spLocks noChangeShapeType="1"/>
            </p:cNvSpPr>
            <p:nvPr/>
          </p:nvSpPr>
          <p:spPr bwMode="auto">
            <a:xfrm flipH="1">
              <a:off x="4840" y="1200"/>
              <a:ext cx="640" cy="0"/>
            </a:xfrm>
            <a:prstGeom prst="line">
              <a:avLst/>
            </a:prstGeom>
            <a:noFill/>
            <a:ln w="25400">
              <a:solidFill>
                <a:schemeClr val="tx1"/>
              </a:solidFill>
              <a:round/>
              <a:headEnd type="triangle" w="med" len="med"/>
              <a:tailEnd type="triangle" w="med" len="med"/>
            </a:ln>
          </p:spPr>
          <p:txBody>
            <a:bodyPr wrap="none" anchor="ctr"/>
            <a:lstStyle/>
            <a:p>
              <a:endParaRPr lang="en-US"/>
            </a:p>
          </p:txBody>
        </p:sp>
        <p:sp>
          <p:nvSpPr>
            <p:cNvPr id="191630" name="Rectangle 8"/>
            <p:cNvSpPr>
              <a:spLocks noChangeArrowheads="1"/>
            </p:cNvSpPr>
            <p:nvPr/>
          </p:nvSpPr>
          <p:spPr bwMode="auto">
            <a:xfrm>
              <a:off x="4743" y="528"/>
              <a:ext cx="430" cy="212"/>
            </a:xfrm>
            <a:prstGeom prst="rect">
              <a:avLst/>
            </a:prstGeom>
            <a:noFill/>
            <a:ln w="12700">
              <a:noFill/>
              <a:miter lim="800000"/>
              <a:headEnd/>
              <a:tailEnd/>
            </a:ln>
          </p:spPr>
          <p:txBody>
            <a:bodyPr wrap="none" lIns="90488" tIns="44450" rIns="90488" bIns="44450">
              <a:spAutoFit/>
            </a:bodyPr>
            <a:lstStyle/>
            <a:p>
              <a:r>
                <a:rPr lang="en-US" sz="1600">
                  <a:latin typeface="Times New Roman" pitchFamily="18" charset="0"/>
                </a:rPr>
                <a:t>OE_L</a:t>
              </a:r>
            </a:p>
          </p:txBody>
        </p:sp>
        <p:sp>
          <p:nvSpPr>
            <p:cNvPr id="191631" name="Line 9"/>
            <p:cNvSpPr>
              <a:spLocks noChangeShapeType="1"/>
            </p:cNvSpPr>
            <p:nvPr/>
          </p:nvSpPr>
          <p:spPr bwMode="auto">
            <a:xfrm>
              <a:off x="4608" y="584"/>
              <a:ext cx="0" cy="368"/>
            </a:xfrm>
            <a:prstGeom prst="line">
              <a:avLst/>
            </a:prstGeom>
            <a:noFill/>
            <a:ln w="25400">
              <a:solidFill>
                <a:schemeClr val="accent2"/>
              </a:solidFill>
              <a:round/>
              <a:headEnd/>
              <a:tailEnd type="triangle" w="med" len="med"/>
            </a:ln>
          </p:spPr>
          <p:txBody>
            <a:bodyPr wrap="none" anchor="ctr"/>
            <a:lstStyle/>
            <a:p>
              <a:endParaRPr lang="en-US"/>
            </a:p>
          </p:txBody>
        </p:sp>
        <p:sp>
          <p:nvSpPr>
            <p:cNvPr id="191632" name="Line 10"/>
            <p:cNvSpPr>
              <a:spLocks noChangeShapeType="1"/>
            </p:cNvSpPr>
            <p:nvPr/>
          </p:nvSpPr>
          <p:spPr bwMode="auto">
            <a:xfrm>
              <a:off x="2936" y="1200"/>
              <a:ext cx="512" cy="0"/>
            </a:xfrm>
            <a:prstGeom prst="line">
              <a:avLst/>
            </a:prstGeom>
            <a:noFill/>
            <a:ln w="25400">
              <a:solidFill>
                <a:schemeClr val="tx1"/>
              </a:solidFill>
              <a:round/>
              <a:headEnd/>
              <a:tailEnd type="triangle" w="med" len="med"/>
            </a:ln>
          </p:spPr>
          <p:txBody>
            <a:bodyPr wrap="none" anchor="ctr"/>
            <a:lstStyle/>
            <a:p>
              <a:endParaRPr lang="en-US"/>
            </a:p>
          </p:txBody>
        </p:sp>
        <p:sp>
          <p:nvSpPr>
            <p:cNvPr id="191633" name="Rectangle 11"/>
            <p:cNvSpPr>
              <a:spLocks noChangeArrowheads="1"/>
            </p:cNvSpPr>
            <p:nvPr/>
          </p:nvSpPr>
          <p:spPr bwMode="auto">
            <a:xfrm>
              <a:off x="3876" y="1008"/>
              <a:ext cx="604" cy="367"/>
            </a:xfrm>
            <a:prstGeom prst="rect">
              <a:avLst/>
            </a:prstGeom>
            <a:noFill/>
            <a:ln w="12700">
              <a:noFill/>
              <a:miter lim="800000"/>
              <a:headEnd/>
              <a:tailEnd/>
            </a:ln>
          </p:spPr>
          <p:txBody>
            <a:bodyPr wrap="none" lIns="90488" tIns="44450" rIns="90488" bIns="44450">
              <a:spAutoFit/>
            </a:bodyPr>
            <a:lstStyle/>
            <a:p>
              <a:pPr algn="ctr"/>
              <a:r>
                <a:rPr lang="en-US" sz="1600" b="1">
                  <a:latin typeface="Times New Roman" pitchFamily="18" charset="0"/>
                </a:rPr>
                <a:t>256K x 8</a:t>
              </a:r>
            </a:p>
            <a:p>
              <a:pPr algn="ctr"/>
              <a:r>
                <a:rPr lang="en-US" sz="1600" b="1">
                  <a:latin typeface="Times New Roman" pitchFamily="18" charset="0"/>
                </a:rPr>
                <a:t>DRAM</a:t>
              </a:r>
            </a:p>
          </p:txBody>
        </p:sp>
        <p:sp>
          <p:nvSpPr>
            <p:cNvPr id="191634" name="Line 12"/>
            <p:cNvSpPr>
              <a:spLocks noChangeShapeType="1"/>
            </p:cNvSpPr>
            <p:nvPr/>
          </p:nvSpPr>
          <p:spPr bwMode="auto">
            <a:xfrm flipH="1">
              <a:off x="3116" y="1108"/>
              <a:ext cx="104" cy="136"/>
            </a:xfrm>
            <a:prstGeom prst="line">
              <a:avLst/>
            </a:prstGeom>
            <a:noFill/>
            <a:ln w="12700">
              <a:solidFill>
                <a:schemeClr val="tx1"/>
              </a:solidFill>
              <a:round/>
              <a:headEnd/>
              <a:tailEnd/>
            </a:ln>
          </p:spPr>
          <p:txBody>
            <a:bodyPr wrap="none" anchor="ctr"/>
            <a:lstStyle/>
            <a:p>
              <a:endParaRPr lang="en-US"/>
            </a:p>
          </p:txBody>
        </p:sp>
        <p:sp>
          <p:nvSpPr>
            <p:cNvPr id="191635" name="Line 13"/>
            <p:cNvSpPr>
              <a:spLocks noChangeShapeType="1"/>
            </p:cNvSpPr>
            <p:nvPr/>
          </p:nvSpPr>
          <p:spPr bwMode="auto">
            <a:xfrm flipH="1">
              <a:off x="5084" y="1108"/>
              <a:ext cx="104" cy="136"/>
            </a:xfrm>
            <a:prstGeom prst="line">
              <a:avLst/>
            </a:prstGeom>
            <a:noFill/>
            <a:ln w="12700">
              <a:solidFill>
                <a:schemeClr val="tx1"/>
              </a:solidFill>
              <a:round/>
              <a:headEnd/>
              <a:tailEnd/>
            </a:ln>
          </p:spPr>
          <p:txBody>
            <a:bodyPr wrap="none" anchor="ctr"/>
            <a:lstStyle/>
            <a:p>
              <a:endParaRPr lang="en-US"/>
            </a:p>
          </p:txBody>
        </p:sp>
        <p:sp>
          <p:nvSpPr>
            <p:cNvPr id="191636" name="Rectangle 14"/>
            <p:cNvSpPr>
              <a:spLocks noChangeArrowheads="1"/>
            </p:cNvSpPr>
            <p:nvPr/>
          </p:nvSpPr>
          <p:spPr bwMode="auto">
            <a:xfrm>
              <a:off x="3015" y="1215"/>
              <a:ext cx="172" cy="192"/>
            </a:xfrm>
            <a:prstGeom prst="rect">
              <a:avLst/>
            </a:prstGeom>
            <a:noFill/>
            <a:ln w="12700">
              <a:noFill/>
              <a:miter lim="800000"/>
              <a:headEnd/>
              <a:tailEnd/>
            </a:ln>
          </p:spPr>
          <p:txBody>
            <a:bodyPr wrap="none" lIns="90488" tIns="44450" rIns="90488" bIns="44450">
              <a:spAutoFit/>
            </a:bodyPr>
            <a:lstStyle/>
            <a:p>
              <a:r>
                <a:rPr lang="en-US" sz="1400">
                  <a:latin typeface="Times New Roman" pitchFamily="18" charset="0"/>
                </a:rPr>
                <a:t>9</a:t>
              </a:r>
            </a:p>
          </p:txBody>
        </p:sp>
        <p:sp>
          <p:nvSpPr>
            <p:cNvPr id="191637" name="Rectangle 15"/>
            <p:cNvSpPr>
              <a:spLocks noChangeArrowheads="1"/>
            </p:cNvSpPr>
            <p:nvPr/>
          </p:nvSpPr>
          <p:spPr bwMode="auto">
            <a:xfrm>
              <a:off x="4983" y="1215"/>
              <a:ext cx="172" cy="192"/>
            </a:xfrm>
            <a:prstGeom prst="rect">
              <a:avLst/>
            </a:prstGeom>
            <a:noFill/>
            <a:ln w="12700">
              <a:noFill/>
              <a:miter lim="800000"/>
              <a:headEnd/>
              <a:tailEnd/>
            </a:ln>
          </p:spPr>
          <p:txBody>
            <a:bodyPr wrap="none" lIns="90488" tIns="44450" rIns="90488" bIns="44450">
              <a:spAutoFit/>
            </a:bodyPr>
            <a:lstStyle/>
            <a:p>
              <a:r>
                <a:rPr lang="en-US" sz="1400">
                  <a:latin typeface="Times New Roman" pitchFamily="18" charset="0"/>
                </a:rPr>
                <a:t>8</a:t>
              </a:r>
            </a:p>
          </p:txBody>
        </p:sp>
        <p:sp>
          <p:nvSpPr>
            <p:cNvPr id="191638" name="Rectangle 16"/>
            <p:cNvSpPr>
              <a:spLocks noChangeArrowheads="1"/>
            </p:cNvSpPr>
            <p:nvPr/>
          </p:nvSpPr>
          <p:spPr bwMode="auto">
            <a:xfrm>
              <a:off x="4215" y="528"/>
              <a:ext cx="459" cy="212"/>
            </a:xfrm>
            <a:prstGeom prst="rect">
              <a:avLst/>
            </a:prstGeom>
            <a:noFill/>
            <a:ln w="12700">
              <a:noFill/>
              <a:miter lim="800000"/>
              <a:headEnd/>
              <a:tailEnd/>
            </a:ln>
          </p:spPr>
          <p:txBody>
            <a:bodyPr wrap="none" lIns="90488" tIns="44450" rIns="90488" bIns="44450">
              <a:spAutoFit/>
            </a:bodyPr>
            <a:lstStyle/>
            <a:p>
              <a:r>
                <a:rPr lang="en-US" sz="1600">
                  <a:latin typeface="Times New Roman" pitchFamily="18" charset="0"/>
                </a:rPr>
                <a:t>WE_L</a:t>
              </a:r>
            </a:p>
          </p:txBody>
        </p:sp>
        <p:sp>
          <p:nvSpPr>
            <p:cNvPr id="191639" name="Line 17"/>
            <p:cNvSpPr>
              <a:spLocks noChangeShapeType="1"/>
            </p:cNvSpPr>
            <p:nvPr/>
          </p:nvSpPr>
          <p:spPr bwMode="auto">
            <a:xfrm>
              <a:off x="4752" y="584"/>
              <a:ext cx="0" cy="368"/>
            </a:xfrm>
            <a:prstGeom prst="line">
              <a:avLst/>
            </a:prstGeom>
            <a:noFill/>
            <a:ln w="25400">
              <a:solidFill>
                <a:schemeClr val="accent2"/>
              </a:solidFill>
              <a:round/>
              <a:headEnd/>
              <a:tailEnd type="triangle" w="med" len="med"/>
            </a:ln>
          </p:spPr>
          <p:txBody>
            <a:bodyPr wrap="none" anchor="ctr"/>
            <a:lstStyle/>
            <a:p>
              <a:endParaRPr lang="en-US"/>
            </a:p>
          </p:txBody>
        </p:sp>
        <p:sp>
          <p:nvSpPr>
            <p:cNvPr id="191640" name="Rectangle 18"/>
            <p:cNvSpPr>
              <a:spLocks noChangeArrowheads="1"/>
            </p:cNvSpPr>
            <p:nvPr/>
          </p:nvSpPr>
          <p:spPr bwMode="auto">
            <a:xfrm>
              <a:off x="3687" y="528"/>
              <a:ext cx="509" cy="212"/>
            </a:xfrm>
            <a:prstGeom prst="rect">
              <a:avLst/>
            </a:prstGeom>
            <a:noFill/>
            <a:ln w="12700">
              <a:noFill/>
              <a:miter lim="800000"/>
              <a:headEnd/>
              <a:tailEnd/>
            </a:ln>
          </p:spPr>
          <p:txBody>
            <a:bodyPr wrap="none" lIns="90488" tIns="44450" rIns="90488" bIns="44450">
              <a:spAutoFit/>
            </a:bodyPr>
            <a:lstStyle/>
            <a:p>
              <a:r>
                <a:rPr lang="en-US" sz="1600">
                  <a:latin typeface="Times New Roman" pitchFamily="18" charset="0"/>
                </a:rPr>
                <a:t>CAS_L</a:t>
              </a:r>
            </a:p>
          </p:txBody>
        </p:sp>
        <p:sp>
          <p:nvSpPr>
            <p:cNvPr id="191641" name="Line 19"/>
            <p:cNvSpPr>
              <a:spLocks noChangeShapeType="1"/>
            </p:cNvSpPr>
            <p:nvPr/>
          </p:nvSpPr>
          <p:spPr bwMode="auto">
            <a:xfrm>
              <a:off x="3552" y="584"/>
              <a:ext cx="0" cy="368"/>
            </a:xfrm>
            <a:prstGeom prst="line">
              <a:avLst/>
            </a:prstGeom>
            <a:noFill/>
            <a:ln w="25400">
              <a:solidFill>
                <a:schemeClr val="accent2"/>
              </a:solidFill>
              <a:round/>
              <a:headEnd/>
              <a:tailEnd type="triangle" w="med" len="med"/>
            </a:ln>
          </p:spPr>
          <p:txBody>
            <a:bodyPr wrap="none" anchor="ctr"/>
            <a:lstStyle/>
            <a:p>
              <a:endParaRPr lang="en-US"/>
            </a:p>
          </p:txBody>
        </p:sp>
        <p:sp>
          <p:nvSpPr>
            <p:cNvPr id="191642" name="Rectangle 20"/>
            <p:cNvSpPr>
              <a:spLocks noChangeArrowheads="1"/>
            </p:cNvSpPr>
            <p:nvPr/>
          </p:nvSpPr>
          <p:spPr bwMode="auto">
            <a:xfrm>
              <a:off x="3063" y="528"/>
              <a:ext cx="509" cy="212"/>
            </a:xfrm>
            <a:prstGeom prst="rect">
              <a:avLst/>
            </a:prstGeom>
            <a:noFill/>
            <a:ln w="12700">
              <a:noFill/>
              <a:miter lim="800000"/>
              <a:headEnd/>
              <a:tailEnd/>
            </a:ln>
          </p:spPr>
          <p:txBody>
            <a:bodyPr wrap="none" lIns="90488" tIns="44450" rIns="90488" bIns="44450">
              <a:spAutoFit/>
            </a:bodyPr>
            <a:lstStyle/>
            <a:p>
              <a:r>
                <a:rPr lang="en-US" sz="1600">
                  <a:latin typeface="Times New Roman" pitchFamily="18" charset="0"/>
                </a:rPr>
                <a:t>RAS_L</a:t>
              </a:r>
            </a:p>
          </p:txBody>
        </p:sp>
        <p:sp>
          <p:nvSpPr>
            <p:cNvPr id="191643" name="Line 21"/>
            <p:cNvSpPr>
              <a:spLocks noChangeShapeType="1"/>
            </p:cNvSpPr>
            <p:nvPr/>
          </p:nvSpPr>
          <p:spPr bwMode="auto">
            <a:xfrm>
              <a:off x="3696" y="584"/>
              <a:ext cx="0" cy="368"/>
            </a:xfrm>
            <a:prstGeom prst="line">
              <a:avLst/>
            </a:prstGeom>
            <a:noFill/>
            <a:ln w="25400">
              <a:solidFill>
                <a:schemeClr val="accent2"/>
              </a:solidFill>
              <a:round/>
              <a:headEnd/>
              <a:tailEnd type="triangle" w="med" len="med"/>
            </a:ln>
          </p:spPr>
          <p:txBody>
            <a:bodyPr wrap="none" anchor="ctr"/>
            <a:lstStyle/>
            <a:p>
              <a:endParaRPr lang="en-US"/>
            </a:p>
          </p:txBody>
        </p:sp>
      </p:grpSp>
      <p:sp>
        <p:nvSpPr>
          <p:cNvPr id="191493" name="Line 22"/>
          <p:cNvSpPr>
            <a:spLocks noChangeShapeType="1"/>
          </p:cNvSpPr>
          <p:nvPr/>
        </p:nvSpPr>
        <p:spPr bwMode="auto">
          <a:xfrm>
            <a:off x="8699500" y="4876800"/>
            <a:ext cx="965200" cy="0"/>
          </a:xfrm>
          <a:prstGeom prst="line">
            <a:avLst/>
          </a:prstGeom>
          <a:noFill/>
          <a:ln w="25400">
            <a:solidFill>
              <a:srgbClr val="00FF00"/>
            </a:solidFill>
            <a:round/>
            <a:headEnd/>
            <a:tailEnd/>
          </a:ln>
        </p:spPr>
        <p:txBody>
          <a:bodyPr wrap="none" anchor="ctr"/>
          <a:lstStyle/>
          <a:p>
            <a:endParaRPr lang="en-US"/>
          </a:p>
        </p:txBody>
      </p:sp>
      <p:sp>
        <p:nvSpPr>
          <p:cNvPr id="191494" name="Line 23"/>
          <p:cNvSpPr>
            <a:spLocks noChangeShapeType="1"/>
          </p:cNvSpPr>
          <p:nvPr/>
        </p:nvSpPr>
        <p:spPr bwMode="auto">
          <a:xfrm>
            <a:off x="9842500" y="4648200"/>
            <a:ext cx="584200" cy="0"/>
          </a:xfrm>
          <a:prstGeom prst="line">
            <a:avLst/>
          </a:prstGeom>
          <a:noFill/>
          <a:ln w="25400">
            <a:solidFill>
              <a:schemeClr val="tx1"/>
            </a:solidFill>
            <a:round/>
            <a:headEnd/>
            <a:tailEnd/>
          </a:ln>
        </p:spPr>
        <p:txBody>
          <a:bodyPr wrap="none" anchor="ctr"/>
          <a:lstStyle/>
          <a:p>
            <a:endParaRPr lang="en-US"/>
          </a:p>
        </p:txBody>
      </p:sp>
      <p:sp>
        <p:nvSpPr>
          <p:cNvPr id="191495" name="Rectangle 24"/>
          <p:cNvSpPr>
            <a:spLocks noChangeArrowheads="1"/>
          </p:cNvSpPr>
          <p:nvPr/>
        </p:nvSpPr>
        <p:spPr bwMode="auto">
          <a:xfrm>
            <a:off x="1662113" y="4648201"/>
            <a:ext cx="718146" cy="335989"/>
          </a:xfrm>
          <a:prstGeom prst="rect">
            <a:avLst/>
          </a:prstGeom>
          <a:noFill/>
          <a:ln w="12700">
            <a:noFill/>
            <a:miter lim="800000"/>
            <a:headEnd/>
            <a:tailEnd/>
          </a:ln>
        </p:spPr>
        <p:txBody>
          <a:bodyPr wrap="none" lIns="90488" tIns="44450" rIns="90488" bIns="44450">
            <a:spAutoFit/>
          </a:bodyPr>
          <a:lstStyle/>
          <a:p>
            <a:r>
              <a:rPr lang="en-US" sz="1600" b="1">
                <a:latin typeface="Times New Roman" pitchFamily="18" charset="0"/>
              </a:rPr>
              <a:t>OE_L</a:t>
            </a:r>
          </a:p>
        </p:txBody>
      </p:sp>
      <p:sp>
        <p:nvSpPr>
          <p:cNvPr id="191496" name="Line 25"/>
          <p:cNvSpPr>
            <a:spLocks noChangeShapeType="1"/>
          </p:cNvSpPr>
          <p:nvPr/>
        </p:nvSpPr>
        <p:spPr bwMode="auto">
          <a:xfrm>
            <a:off x="1765300" y="3657600"/>
            <a:ext cx="203200" cy="0"/>
          </a:xfrm>
          <a:prstGeom prst="line">
            <a:avLst/>
          </a:prstGeom>
          <a:noFill/>
          <a:ln w="25400">
            <a:solidFill>
              <a:schemeClr val="tx1"/>
            </a:solidFill>
            <a:round/>
            <a:headEnd/>
            <a:tailEnd/>
          </a:ln>
        </p:spPr>
        <p:txBody>
          <a:bodyPr wrap="none" anchor="ctr"/>
          <a:lstStyle/>
          <a:p>
            <a:endParaRPr lang="en-US"/>
          </a:p>
        </p:txBody>
      </p:sp>
      <p:sp>
        <p:nvSpPr>
          <p:cNvPr id="191497" name="Line 26"/>
          <p:cNvSpPr>
            <a:spLocks noChangeShapeType="1"/>
          </p:cNvSpPr>
          <p:nvPr/>
        </p:nvSpPr>
        <p:spPr bwMode="auto">
          <a:xfrm>
            <a:off x="1765300" y="3962400"/>
            <a:ext cx="203200" cy="0"/>
          </a:xfrm>
          <a:prstGeom prst="line">
            <a:avLst/>
          </a:prstGeom>
          <a:noFill/>
          <a:ln w="25400">
            <a:solidFill>
              <a:schemeClr val="tx1"/>
            </a:solidFill>
            <a:round/>
            <a:headEnd/>
            <a:tailEnd/>
          </a:ln>
        </p:spPr>
        <p:txBody>
          <a:bodyPr wrap="none" anchor="ctr"/>
          <a:lstStyle/>
          <a:p>
            <a:endParaRPr lang="en-US"/>
          </a:p>
        </p:txBody>
      </p:sp>
      <p:sp>
        <p:nvSpPr>
          <p:cNvPr id="191498" name="Line 27"/>
          <p:cNvSpPr>
            <a:spLocks noChangeShapeType="1"/>
          </p:cNvSpPr>
          <p:nvPr/>
        </p:nvSpPr>
        <p:spPr bwMode="auto">
          <a:xfrm>
            <a:off x="1993900" y="3670300"/>
            <a:ext cx="127000" cy="279400"/>
          </a:xfrm>
          <a:prstGeom prst="line">
            <a:avLst/>
          </a:prstGeom>
          <a:noFill/>
          <a:ln w="25400">
            <a:solidFill>
              <a:schemeClr val="tx1"/>
            </a:solidFill>
            <a:round/>
            <a:headEnd/>
            <a:tailEnd/>
          </a:ln>
        </p:spPr>
        <p:txBody>
          <a:bodyPr wrap="none" anchor="ctr"/>
          <a:lstStyle/>
          <a:p>
            <a:endParaRPr lang="en-US"/>
          </a:p>
        </p:txBody>
      </p:sp>
      <p:sp>
        <p:nvSpPr>
          <p:cNvPr id="191499" name="Line 28"/>
          <p:cNvSpPr>
            <a:spLocks noChangeShapeType="1"/>
          </p:cNvSpPr>
          <p:nvPr/>
        </p:nvSpPr>
        <p:spPr bwMode="auto">
          <a:xfrm flipV="1">
            <a:off x="1993900" y="3644900"/>
            <a:ext cx="127000" cy="330200"/>
          </a:xfrm>
          <a:prstGeom prst="line">
            <a:avLst/>
          </a:prstGeom>
          <a:noFill/>
          <a:ln w="25400">
            <a:solidFill>
              <a:schemeClr val="tx1"/>
            </a:solidFill>
            <a:round/>
            <a:headEnd/>
            <a:tailEnd/>
          </a:ln>
        </p:spPr>
        <p:txBody>
          <a:bodyPr wrap="none" anchor="ctr"/>
          <a:lstStyle/>
          <a:p>
            <a:endParaRPr lang="en-US"/>
          </a:p>
        </p:txBody>
      </p:sp>
      <p:sp>
        <p:nvSpPr>
          <p:cNvPr id="191500" name="Rectangle 29"/>
          <p:cNvSpPr>
            <a:spLocks noChangeArrowheads="1"/>
          </p:cNvSpPr>
          <p:nvPr/>
        </p:nvSpPr>
        <p:spPr bwMode="auto">
          <a:xfrm>
            <a:off x="1662113" y="3657601"/>
            <a:ext cx="330220" cy="335989"/>
          </a:xfrm>
          <a:prstGeom prst="rect">
            <a:avLst/>
          </a:prstGeom>
          <a:noFill/>
          <a:ln w="12700">
            <a:noFill/>
            <a:miter lim="800000"/>
            <a:headEnd/>
            <a:tailEnd/>
          </a:ln>
        </p:spPr>
        <p:txBody>
          <a:bodyPr wrap="none" lIns="90488" tIns="44450" rIns="90488" bIns="44450">
            <a:spAutoFit/>
          </a:bodyPr>
          <a:lstStyle/>
          <a:p>
            <a:r>
              <a:rPr lang="en-US" sz="1600" b="1">
                <a:latin typeface="Times New Roman" pitchFamily="18" charset="0"/>
              </a:rPr>
              <a:t>A</a:t>
            </a:r>
          </a:p>
        </p:txBody>
      </p:sp>
      <p:sp>
        <p:nvSpPr>
          <p:cNvPr id="191501" name="Line 30"/>
          <p:cNvSpPr>
            <a:spLocks noChangeShapeType="1"/>
          </p:cNvSpPr>
          <p:nvPr/>
        </p:nvSpPr>
        <p:spPr bwMode="auto">
          <a:xfrm>
            <a:off x="2146300" y="3657600"/>
            <a:ext cx="1270000" cy="0"/>
          </a:xfrm>
          <a:prstGeom prst="line">
            <a:avLst/>
          </a:prstGeom>
          <a:noFill/>
          <a:ln w="25400">
            <a:solidFill>
              <a:schemeClr val="tx1"/>
            </a:solidFill>
            <a:round/>
            <a:headEnd/>
            <a:tailEnd/>
          </a:ln>
        </p:spPr>
        <p:txBody>
          <a:bodyPr wrap="none" anchor="ctr"/>
          <a:lstStyle/>
          <a:p>
            <a:endParaRPr lang="en-US"/>
          </a:p>
        </p:txBody>
      </p:sp>
      <p:sp>
        <p:nvSpPr>
          <p:cNvPr id="191502" name="Line 31"/>
          <p:cNvSpPr>
            <a:spLocks noChangeShapeType="1"/>
          </p:cNvSpPr>
          <p:nvPr/>
        </p:nvSpPr>
        <p:spPr bwMode="auto">
          <a:xfrm>
            <a:off x="2146300" y="3962400"/>
            <a:ext cx="1270000" cy="0"/>
          </a:xfrm>
          <a:prstGeom prst="line">
            <a:avLst/>
          </a:prstGeom>
          <a:noFill/>
          <a:ln w="25400">
            <a:solidFill>
              <a:schemeClr val="tx1"/>
            </a:solidFill>
            <a:round/>
            <a:headEnd/>
            <a:tailEnd/>
          </a:ln>
        </p:spPr>
        <p:txBody>
          <a:bodyPr wrap="none" anchor="ctr"/>
          <a:lstStyle/>
          <a:p>
            <a:endParaRPr lang="en-US"/>
          </a:p>
        </p:txBody>
      </p:sp>
      <p:sp>
        <p:nvSpPr>
          <p:cNvPr id="191503" name="Line 32"/>
          <p:cNvSpPr>
            <a:spLocks noChangeShapeType="1"/>
          </p:cNvSpPr>
          <p:nvPr/>
        </p:nvSpPr>
        <p:spPr bwMode="auto">
          <a:xfrm>
            <a:off x="3441700" y="3670300"/>
            <a:ext cx="127000" cy="279400"/>
          </a:xfrm>
          <a:prstGeom prst="line">
            <a:avLst/>
          </a:prstGeom>
          <a:noFill/>
          <a:ln w="25400">
            <a:solidFill>
              <a:schemeClr val="tx1"/>
            </a:solidFill>
            <a:round/>
            <a:headEnd/>
            <a:tailEnd/>
          </a:ln>
        </p:spPr>
        <p:txBody>
          <a:bodyPr wrap="none" anchor="ctr"/>
          <a:lstStyle/>
          <a:p>
            <a:endParaRPr lang="en-US"/>
          </a:p>
        </p:txBody>
      </p:sp>
      <p:sp>
        <p:nvSpPr>
          <p:cNvPr id="191504" name="Line 33"/>
          <p:cNvSpPr>
            <a:spLocks noChangeShapeType="1"/>
          </p:cNvSpPr>
          <p:nvPr/>
        </p:nvSpPr>
        <p:spPr bwMode="auto">
          <a:xfrm flipV="1">
            <a:off x="3441700" y="3644900"/>
            <a:ext cx="127000" cy="330200"/>
          </a:xfrm>
          <a:prstGeom prst="line">
            <a:avLst/>
          </a:prstGeom>
          <a:noFill/>
          <a:ln w="25400">
            <a:solidFill>
              <a:schemeClr val="tx1"/>
            </a:solidFill>
            <a:round/>
            <a:headEnd/>
            <a:tailEnd/>
          </a:ln>
        </p:spPr>
        <p:txBody>
          <a:bodyPr wrap="none" anchor="ctr"/>
          <a:lstStyle/>
          <a:p>
            <a:endParaRPr lang="en-US"/>
          </a:p>
        </p:txBody>
      </p:sp>
      <p:sp>
        <p:nvSpPr>
          <p:cNvPr id="191505" name="Line 34"/>
          <p:cNvSpPr>
            <a:spLocks noChangeShapeType="1"/>
          </p:cNvSpPr>
          <p:nvPr/>
        </p:nvSpPr>
        <p:spPr bwMode="auto">
          <a:xfrm>
            <a:off x="5194300" y="3657600"/>
            <a:ext cx="736600" cy="0"/>
          </a:xfrm>
          <a:prstGeom prst="line">
            <a:avLst/>
          </a:prstGeom>
          <a:noFill/>
          <a:ln w="25400">
            <a:solidFill>
              <a:schemeClr val="tx1"/>
            </a:solidFill>
            <a:round/>
            <a:headEnd/>
            <a:tailEnd/>
          </a:ln>
        </p:spPr>
        <p:txBody>
          <a:bodyPr wrap="none" anchor="ctr"/>
          <a:lstStyle/>
          <a:p>
            <a:endParaRPr lang="en-US"/>
          </a:p>
        </p:txBody>
      </p:sp>
      <p:sp>
        <p:nvSpPr>
          <p:cNvPr id="191506" name="Line 35"/>
          <p:cNvSpPr>
            <a:spLocks noChangeShapeType="1"/>
          </p:cNvSpPr>
          <p:nvPr/>
        </p:nvSpPr>
        <p:spPr bwMode="auto">
          <a:xfrm>
            <a:off x="5194300" y="3962400"/>
            <a:ext cx="736600" cy="0"/>
          </a:xfrm>
          <a:prstGeom prst="line">
            <a:avLst/>
          </a:prstGeom>
          <a:noFill/>
          <a:ln w="25400">
            <a:solidFill>
              <a:schemeClr val="tx1"/>
            </a:solidFill>
            <a:round/>
            <a:headEnd/>
            <a:tailEnd/>
          </a:ln>
        </p:spPr>
        <p:txBody>
          <a:bodyPr wrap="none" anchor="ctr"/>
          <a:lstStyle/>
          <a:p>
            <a:endParaRPr lang="en-US"/>
          </a:p>
        </p:txBody>
      </p:sp>
      <p:sp>
        <p:nvSpPr>
          <p:cNvPr id="191507" name="Line 36"/>
          <p:cNvSpPr>
            <a:spLocks noChangeShapeType="1"/>
          </p:cNvSpPr>
          <p:nvPr/>
        </p:nvSpPr>
        <p:spPr bwMode="auto">
          <a:xfrm>
            <a:off x="2527300" y="4267200"/>
            <a:ext cx="7899400" cy="0"/>
          </a:xfrm>
          <a:prstGeom prst="line">
            <a:avLst/>
          </a:prstGeom>
          <a:noFill/>
          <a:ln w="25400">
            <a:solidFill>
              <a:schemeClr val="tx1"/>
            </a:solidFill>
            <a:round/>
            <a:headEnd/>
            <a:tailEnd/>
          </a:ln>
        </p:spPr>
        <p:txBody>
          <a:bodyPr wrap="none" anchor="ctr"/>
          <a:lstStyle/>
          <a:p>
            <a:endParaRPr lang="en-US"/>
          </a:p>
        </p:txBody>
      </p:sp>
      <p:sp>
        <p:nvSpPr>
          <p:cNvPr id="191508" name="Rectangle 37"/>
          <p:cNvSpPr>
            <a:spLocks noChangeArrowheads="1"/>
          </p:cNvSpPr>
          <p:nvPr/>
        </p:nvSpPr>
        <p:spPr bwMode="auto">
          <a:xfrm>
            <a:off x="2119314" y="3657601"/>
            <a:ext cx="1336675" cy="333375"/>
          </a:xfrm>
          <a:prstGeom prst="rect">
            <a:avLst/>
          </a:prstGeom>
          <a:noFill/>
          <a:ln w="12700">
            <a:noFill/>
            <a:miter lim="800000"/>
            <a:headEnd/>
            <a:tailEnd/>
          </a:ln>
        </p:spPr>
        <p:txBody>
          <a:bodyPr wrap="none" lIns="90488" tIns="44450" rIns="90488" bIns="44450">
            <a:spAutoFit/>
          </a:bodyPr>
          <a:lstStyle/>
          <a:p>
            <a:r>
              <a:rPr lang="en-US" sz="1600" b="1">
                <a:latin typeface="Times New Roman" pitchFamily="18" charset="0"/>
              </a:rPr>
              <a:t>Row Address</a:t>
            </a:r>
          </a:p>
        </p:txBody>
      </p:sp>
      <p:sp>
        <p:nvSpPr>
          <p:cNvPr id="191509" name="Rectangle 38"/>
          <p:cNvSpPr>
            <a:spLocks noChangeArrowheads="1"/>
          </p:cNvSpPr>
          <p:nvPr/>
        </p:nvSpPr>
        <p:spPr bwMode="auto">
          <a:xfrm>
            <a:off x="1662113" y="4191001"/>
            <a:ext cx="763030" cy="335989"/>
          </a:xfrm>
          <a:prstGeom prst="rect">
            <a:avLst/>
          </a:prstGeom>
          <a:noFill/>
          <a:ln w="12700">
            <a:noFill/>
            <a:miter lim="800000"/>
            <a:headEnd/>
            <a:tailEnd/>
          </a:ln>
        </p:spPr>
        <p:txBody>
          <a:bodyPr wrap="none" lIns="90488" tIns="44450" rIns="90488" bIns="44450">
            <a:spAutoFit/>
          </a:bodyPr>
          <a:lstStyle/>
          <a:p>
            <a:r>
              <a:rPr lang="en-US" sz="1600" b="1">
                <a:latin typeface="Times New Roman" pitchFamily="18" charset="0"/>
              </a:rPr>
              <a:t>WE_L</a:t>
            </a:r>
          </a:p>
        </p:txBody>
      </p:sp>
      <p:sp>
        <p:nvSpPr>
          <p:cNvPr id="191510" name="Rectangle 39"/>
          <p:cNvSpPr>
            <a:spLocks noChangeArrowheads="1"/>
          </p:cNvSpPr>
          <p:nvPr/>
        </p:nvSpPr>
        <p:spPr bwMode="auto">
          <a:xfrm>
            <a:off x="5243513" y="3657601"/>
            <a:ext cx="626776" cy="335989"/>
          </a:xfrm>
          <a:prstGeom prst="rect">
            <a:avLst/>
          </a:prstGeom>
          <a:noFill/>
          <a:ln w="12700">
            <a:noFill/>
            <a:miter lim="800000"/>
            <a:headEnd/>
            <a:tailEnd/>
          </a:ln>
        </p:spPr>
        <p:txBody>
          <a:bodyPr wrap="none" lIns="90488" tIns="44450" rIns="90488" bIns="44450">
            <a:spAutoFit/>
          </a:bodyPr>
          <a:lstStyle/>
          <a:p>
            <a:r>
              <a:rPr lang="en-US" sz="1600" b="1">
                <a:latin typeface="Times New Roman" pitchFamily="18" charset="0"/>
              </a:rPr>
              <a:t>Junk</a:t>
            </a:r>
          </a:p>
        </p:txBody>
      </p:sp>
      <p:sp>
        <p:nvSpPr>
          <p:cNvPr id="191511" name="Line 40"/>
          <p:cNvSpPr>
            <a:spLocks noChangeShapeType="1"/>
          </p:cNvSpPr>
          <p:nvPr/>
        </p:nvSpPr>
        <p:spPr bwMode="auto">
          <a:xfrm>
            <a:off x="2667000" y="2298700"/>
            <a:ext cx="0" cy="3860800"/>
          </a:xfrm>
          <a:prstGeom prst="line">
            <a:avLst/>
          </a:prstGeom>
          <a:noFill/>
          <a:ln w="25400">
            <a:solidFill>
              <a:schemeClr val="tx1"/>
            </a:solidFill>
            <a:prstDash val="dash"/>
            <a:round/>
            <a:headEnd/>
            <a:tailEnd/>
          </a:ln>
        </p:spPr>
        <p:txBody>
          <a:bodyPr wrap="none" anchor="ctr"/>
          <a:lstStyle/>
          <a:p>
            <a:endParaRPr lang="en-US"/>
          </a:p>
        </p:txBody>
      </p:sp>
      <p:sp>
        <p:nvSpPr>
          <p:cNvPr id="191512" name="Rectangle 41"/>
          <p:cNvSpPr>
            <a:spLocks noChangeArrowheads="1"/>
          </p:cNvSpPr>
          <p:nvPr/>
        </p:nvSpPr>
        <p:spPr bwMode="auto">
          <a:xfrm>
            <a:off x="2728914" y="5410200"/>
            <a:ext cx="1258887" cy="577850"/>
          </a:xfrm>
          <a:prstGeom prst="rect">
            <a:avLst/>
          </a:prstGeom>
          <a:noFill/>
          <a:ln w="12700">
            <a:noFill/>
            <a:miter lim="800000"/>
            <a:headEnd/>
            <a:tailEnd/>
          </a:ln>
        </p:spPr>
        <p:txBody>
          <a:bodyPr wrap="none" lIns="90488" tIns="44450" rIns="90488" bIns="44450">
            <a:spAutoFit/>
          </a:bodyPr>
          <a:lstStyle/>
          <a:p>
            <a:pPr algn="ctr"/>
            <a:r>
              <a:rPr lang="en-US" sz="1600" b="1">
                <a:latin typeface="Times New Roman" pitchFamily="18" charset="0"/>
              </a:rPr>
              <a:t>Read Access</a:t>
            </a:r>
          </a:p>
          <a:p>
            <a:pPr algn="ctr"/>
            <a:r>
              <a:rPr lang="en-US" sz="1600" b="1">
                <a:latin typeface="Times New Roman" pitchFamily="18" charset="0"/>
              </a:rPr>
              <a:t>Time</a:t>
            </a:r>
          </a:p>
        </p:txBody>
      </p:sp>
      <p:sp>
        <p:nvSpPr>
          <p:cNvPr id="191513" name="Rectangle 42"/>
          <p:cNvSpPr>
            <a:spLocks noChangeArrowheads="1"/>
          </p:cNvSpPr>
          <p:nvPr/>
        </p:nvSpPr>
        <p:spPr bwMode="auto">
          <a:xfrm>
            <a:off x="6880962" y="5410201"/>
            <a:ext cx="1489191" cy="582211"/>
          </a:xfrm>
          <a:prstGeom prst="rect">
            <a:avLst/>
          </a:prstGeom>
          <a:noFill/>
          <a:ln w="12700">
            <a:noFill/>
            <a:miter lim="800000"/>
            <a:headEnd/>
            <a:tailEnd/>
          </a:ln>
        </p:spPr>
        <p:txBody>
          <a:bodyPr wrap="none" lIns="90488" tIns="44450" rIns="90488" bIns="44450">
            <a:spAutoFit/>
          </a:bodyPr>
          <a:lstStyle/>
          <a:p>
            <a:pPr algn="ctr"/>
            <a:r>
              <a:rPr lang="en-US" sz="1600" b="1">
                <a:latin typeface="Times New Roman" pitchFamily="18" charset="0"/>
              </a:rPr>
              <a:t>Output Enable</a:t>
            </a:r>
          </a:p>
          <a:p>
            <a:pPr algn="ctr"/>
            <a:r>
              <a:rPr lang="en-US" sz="1600" b="1">
                <a:latin typeface="Times New Roman" pitchFamily="18" charset="0"/>
              </a:rPr>
              <a:t>Delay</a:t>
            </a:r>
          </a:p>
        </p:txBody>
      </p:sp>
      <p:sp>
        <p:nvSpPr>
          <p:cNvPr id="191514" name="Line 43"/>
          <p:cNvSpPr>
            <a:spLocks noChangeShapeType="1"/>
          </p:cNvSpPr>
          <p:nvPr/>
        </p:nvSpPr>
        <p:spPr bwMode="auto">
          <a:xfrm>
            <a:off x="1765300" y="3200400"/>
            <a:ext cx="2108200" cy="0"/>
          </a:xfrm>
          <a:prstGeom prst="line">
            <a:avLst/>
          </a:prstGeom>
          <a:noFill/>
          <a:ln w="25400">
            <a:solidFill>
              <a:schemeClr val="tx1"/>
            </a:solidFill>
            <a:round/>
            <a:headEnd/>
            <a:tailEnd/>
          </a:ln>
        </p:spPr>
        <p:txBody>
          <a:bodyPr wrap="none" anchor="ctr"/>
          <a:lstStyle/>
          <a:p>
            <a:endParaRPr lang="en-US"/>
          </a:p>
        </p:txBody>
      </p:sp>
      <p:sp>
        <p:nvSpPr>
          <p:cNvPr id="191515" name="Line 44"/>
          <p:cNvSpPr>
            <a:spLocks noChangeShapeType="1"/>
          </p:cNvSpPr>
          <p:nvPr/>
        </p:nvSpPr>
        <p:spPr bwMode="auto">
          <a:xfrm>
            <a:off x="3898900" y="3213100"/>
            <a:ext cx="127000" cy="203200"/>
          </a:xfrm>
          <a:prstGeom prst="line">
            <a:avLst/>
          </a:prstGeom>
          <a:noFill/>
          <a:ln w="25400">
            <a:solidFill>
              <a:srgbClr val="00FF00"/>
            </a:solidFill>
            <a:round/>
            <a:headEnd/>
            <a:tailEnd/>
          </a:ln>
        </p:spPr>
        <p:txBody>
          <a:bodyPr wrap="none" anchor="ctr"/>
          <a:lstStyle/>
          <a:p>
            <a:endParaRPr lang="en-US"/>
          </a:p>
        </p:txBody>
      </p:sp>
      <p:sp>
        <p:nvSpPr>
          <p:cNvPr id="191516" name="Line 45"/>
          <p:cNvSpPr>
            <a:spLocks noChangeShapeType="1"/>
          </p:cNvSpPr>
          <p:nvPr/>
        </p:nvSpPr>
        <p:spPr bwMode="auto">
          <a:xfrm>
            <a:off x="4051300" y="3429000"/>
            <a:ext cx="1651000" cy="0"/>
          </a:xfrm>
          <a:prstGeom prst="line">
            <a:avLst/>
          </a:prstGeom>
          <a:noFill/>
          <a:ln w="25400">
            <a:solidFill>
              <a:srgbClr val="00FF00"/>
            </a:solidFill>
            <a:round/>
            <a:headEnd/>
            <a:tailEnd/>
          </a:ln>
        </p:spPr>
        <p:txBody>
          <a:bodyPr wrap="none" anchor="ctr"/>
          <a:lstStyle/>
          <a:p>
            <a:endParaRPr lang="en-US"/>
          </a:p>
        </p:txBody>
      </p:sp>
      <p:sp>
        <p:nvSpPr>
          <p:cNvPr id="191517" name="Line 46"/>
          <p:cNvSpPr>
            <a:spLocks noChangeShapeType="1"/>
          </p:cNvSpPr>
          <p:nvPr/>
        </p:nvSpPr>
        <p:spPr bwMode="auto">
          <a:xfrm flipV="1">
            <a:off x="5727700" y="3187700"/>
            <a:ext cx="127000" cy="254000"/>
          </a:xfrm>
          <a:prstGeom prst="line">
            <a:avLst/>
          </a:prstGeom>
          <a:noFill/>
          <a:ln w="25400">
            <a:solidFill>
              <a:srgbClr val="00FF00"/>
            </a:solidFill>
            <a:round/>
            <a:headEnd/>
            <a:tailEnd/>
          </a:ln>
        </p:spPr>
        <p:txBody>
          <a:bodyPr wrap="none" anchor="ctr"/>
          <a:lstStyle/>
          <a:p>
            <a:endParaRPr lang="en-US"/>
          </a:p>
        </p:txBody>
      </p:sp>
      <p:sp>
        <p:nvSpPr>
          <p:cNvPr id="191518" name="Line 47"/>
          <p:cNvSpPr>
            <a:spLocks noChangeShapeType="1"/>
          </p:cNvSpPr>
          <p:nvPr/>
        </p:nvSpPr>
        <p:spPr bwMode="auto">
          <a:xfrm>
            <a:off x="5880100" y="3200400"/>
            <a:ext cx="1955800" cy="0"/>
          </a:xfrm>
          <a:prstGeom prst="line">
            <a:avLst/>
          </a:prstGeom>
          <a:noFill/>
          <a:ln w="25400">
            <a:solidFill>
              <a:schemeClr val="tx1"/>
            </a:solidFill>
            <a:round/>
            <a:headEnd/>
            <a:tailEnd/>
          </a:ln>
        </p:spPr>
        <p:txBody>
          <a:bodyPr wrap="none" anchor="ctr"/>
          <a:lstStyle/>
          <a:p>
            <a:endParaRPr lang="en-US"/>
          </a:p>
        </p:txBody>
      </p:sp>
      <p:sp>
        <p:nvSpPr>
          <p:cNvPr id="191519" name="Rectangle 48"/>
          <p:cNvSpPr>
            <a:spLocks noChangeArrowheads="1"/>
          </p:cNvSpPr>
          <p:nvPr/>
        </p:nvSpPr>
        <p:spPr bwMode="auto">
          <a:xfrm>
            <a:off x="1662114" y="3200401"/>
            <a:ext cx="830357" cy="335989"/>
          </a:xfrm>
          <a:prstGeom prst="rect">
            <a:avLst/>
          </a:prstGeom>
          <a:noFill/>
          <a:ln w="12700">
            <a:noFill/>
            <a:miter lim="800000"/>
            <a:headEnd/>
            <a:tailEnd/>
          </a:ln>
        </p:spPr>
        <p:txBody>
          <a:bodyPr wrap="none" lIns="90488" tIns="44450" rIns="90488" bIns="44450">
            <a:spAutoFit/>
          </a:bodyPr>
          <a:lstStyle/>
          <a:p>
            <a:r>
              <a:rPr lang="en-US" sz="1600" b="1">
                <a:latin typeface="Times New Roman" pitchFamily="18" charset="0"/>
              </a:rPr>
              <a:t>CAS_L</a:t>
            </a:r>
          </a:p>
        </p:txBody>
      </p:sp>
      <p:grpSp>
        <p:nvGrpSpPr>
          <p:cNvPr id="3" name="Group 49"/>
          <p:cNvGrpSpPr>
            <a:grpSpLocks/>
          </p:cNvGrpSpPr>
          <p:nvPr/>
        </p:nvGrpSpPr>
        <p:grpSpPr bwMode="auto">
          <a:xfrm>
            <a:off x="1662114" y="2654300"/>
            <a:ext cx="8764587" cy="349250"/>
            <a:chOff x="87" y="1672"/>
            <a:chExt cx="5521" cy="220"/>
          </a:xfrm>
        </p:grpSpPr>
        <p:sp>
          <p:nvSpPr>
            <p:cNvPr id="191616" name="Line 50"/>
            <p:cNvSpPr>
              <a:spLocks noChangeShapeType="1"/>
            </p:cNvSpPr>
            <p:nvPr/>
          </p:nvSpPr>
          <p:spPr bwMode="auto">
            <a:xfrm>
              <a:off x="152" y="1680"/>
              <a:ext cx="512" cy="0"/>
            </a:xfrm>
            <a:prstGeom prst="line">
              <a:avLst/>
            </a:prstGeom>
            <a:noFill/>
            <a:ln w="25400">
              <a:solidFill>
                <a:schemeClr val="tx1"/>
              </a:solidFill>
              <a:round/>
              <a:headEnd/>
              <a:tailEnd/>
            </a:ln>
          </p:spPr>
          <p:txBody>
            <a:bodyPr wrap="none" anchor="ctr"/>
            <a:lstStyle/>
            <a:p>
              <a:endParaRPr lang="en-US"/>
            </a:p>
          </p:txBody>
        </p:sp>
        <p:sp>
          <p:nvSpPr>
            <p:cNvPr id="191617" name="Line 51"/>
            <p:cNvSpPr>
              <a:spLocks noChangeShapeType="1"/>
            </p:cNvSpPr>
            <p:nvPr/>
          </p:nvSpPr>
          <p:spPr bwMode="auto">
            <a:xfrm>
              <a:off x="680" y="1688"/>
              <a:ext cx="80" cy="128"/>
            </a:xfrm>
            <a:prstGeom prst="line">
              <a:avLst/>
            </a:prstGeom>
            <a:noFill/>
            <a:ln w="25400">
              <a:solidFill>
                <a:schemeClr val="tx1"/>
              </a:solidFill>
              <a:round/>
              <a:headEnd/>
              <a:tailEnd/>
            </a:ln>
          </p:spPr>
          <p:txBody>
            <a:bodyPr wrap="none" anchor="ctr"/>
            <a:lstStyle/>
            <a:p>
              <a:endParaRPr lang="en-US"/>
            </a:p>
          </p:txBody>
        </p:sp>
        <p:sp>
          <p:nvSpPr>
            <p:cNvPr id="191618" name="Line 52"/>
            <p:cNvSpPr>
              <a:spLocks noChangeShapeType="1"/>
            </p:cNvSpPr>
            <p:nvPr/>
          </p:nvSpPr>
          <p:spPr bwMode="auto">
            <a:xfrm>
              <a:off x="776" y="1824"/>
              <a:ext cx="1856" cy="0"/>
            </a:xfrm>
            <a:prstGeom prst="line">
              <a:avLst/>
            </a:prstGeom>
            <a:noFill/>
            <a:ln w="25400">
              <a:solidFill>
                <a:schemeClr val="tx1"/>
              </a:solidFill>
              <a:round/>
              <a:headEnd/>
              <a:tailEnd/>
            </a:ln>
          </p:spPr>
          <p:txBody>
            <a:bodyPr wrap="none" anchor="ctr"/>
            <a:lstStyle/>
            <a:p>
              <a:endParaRPr lang="en-US"/>
            </a:p>
          </p:txBody>
        </p:sp>
        <p:sp>
          <p:nvSpPr>
            <p:cNvPr id="191619" name="Line 53"/>
            <p:cNvSpPr>
              <a:spLocks noChangeShapeType="1"/>
            </p:cNvSpPr>
            <p:nvPr/>
          </p:nvSpPr>
          <p:spPr bwMode="auto">
            <a:xfrm flipV="1">
              <a:off x="2648" y="1672"/>
              <a:ext cx="80" cy="160"/>
            </a:xfrm>
            <a:prstGeom prst="line">
              <a:avLst/>
            </a:prstGeom>
            <a:noFill/>
            <a:ln w="25400">
              <a:solidFill>
                <a:schemeClr val="tx1"/>
              </a:solidFill>
              <a:round/>
              <a:headEnd/>
              <a:tailEnd/>
            </a:ln>
          </p:spPr>
          <p:txBody>
            <a:bodyPr wrap="none" anchor="ctr"/>
            <a:lstStyle/>
            <a:p>
              <a:endParaRPr lang="en-US"/>
            </a:p>
          </p:txBody>
        </p:sp>
        <p:sp>
          <p:nvSpPr>
            <p:cNvPr id="191620" name="Line 54"/>
            <p:cNvSpPr>
              <a:spLocks noChangeShapeType="1"/>
            </p:cNvSpPr>
            <p:nvPr/>
          </p:nvSpPr>
          <p:spPr bwMode="auto">
            <a:xfrm>
              <a:off x="2744" y="1680"/>
              <a:ext cx="416" cy="0"/>
            </a:xfrm>
            <a:prstGeom prst="line">
              <a:avLst/>
            </a:prstGeom>
            <a:noFill/>
            <a:ln w="25400">
              <a:solidFill>
                <a:schemeClr val="tx1"/>
              </a:solidFill>
              <a:round/>
              <a:headEnd/>
              <a:tailEnd/>
            </a:ln>
          </p:spPr>
          <p:txBody>
            <a:bodyPr wrap="none" anchor="ctr"/>
            <a:lstStyle/>
            <a:p>
              <a:endParaRPr lang="en-US"/>
            </a:p>
          </p:txBody>
        </p:sp>
        <p:sp>
          <p:nvSpPr>
            <p:cNvPr id="191621" name="Rectangle 55"/>
            <p:cNvSpPr>
              <a:spLocks noChangeArrowheads="1"/>
            </p:cNvSpPr>
            <p:nvPr/>
          </p:nvSpPr>
          <p:spPr bwMode="auto">
            <a:xfrm>
              <a:off x="87" y="1680"/>
              <a:ext cx="523" cy="212"/>
            </a:xfrm>
            <a:prstGeom prst="rect">
              <a:avLst/>
            </a:prstGeom>
            <a:noFill/>
            <a:ln w="12700">
              <a:noFill/>
              <a:miter lim="800000"/>
              <a:headEnd/>
              <a:tailEnd/>
            </a:ln>
          </p:spPr>
          <p:txBody>
            <a:bodyPr wrap="none" lIns="90488" tIns="44450" rIns="90488" bIns="44450">
              <a:spAutoFit/>
            </a:bodyPr>
            <a:lstStyle/>
            <a:p>
              <a:r>
                <a:rPr lang="en-US" sz="1600" b="1">
                  <a:latin typeface="Times New Roman" pitchFamily="18" charset="0"/>
                </a:rPr>
                <a:t>RAS_L</a:t>
              </a:r>
            </a:p>
          </p:txBody>
        </p:sp>
        <p:sp>
          <p:nvSpPr>
            <p:cNvPr id="191622" name="Line 56"/>
            <p:cNvSpPr>
              <a:spLocks noChangeShapeType="1"/>
            </p:cNvSpPr>
            <p:nvPr/>
          </p:nvSpPr>
          <p:spPr bwMode="auto">
            <a:xfrm>
              <a:off x="3176" y="1688"/>
              <a:ext cx="80" cy="128"/>
            </a:xfrm>
            <a:prstGeom prst="line">
              <a:avLst/>
            </a:prstGeom>
            <a:noFill/>
            <a:ln w="25400">
              <a:solidFill>
                <a:schemeClr val="tx1"/>
              </a:solidFill>
              <a:round/>
              <a:headEnd/>
              <a:tailEnd/>
            </a:ln>
          </p:spPr>
          <p:txBody>
            <a:bodyPr wrap="none" anchor="ctr"/>
            <a:lstStyle/>
            <a:p>
              <a:endParaRPr lang="en-US"/>
            </a:p>
          </p:txBody>
        </p:sp>
        <p:sp>
          <p:nvSpPr>
            <p:cNvPr id="191623" name="Line 57"/>
            <p:cNvSpPr>
              <a:spLocks noChangeShapeType="1"/>
            </p:cNvSpPr>
            <p:nvPr/>
          </p:nvSpPr>
          <p:spPr bwMode="auto">
            <a:xfrm>
              <a:off x="3272" y="1824"/>
              <a:ext cx="1856" cy="0"/>
            </a:xfrm>
            <a:prstGeom prst="line">
              <a:avLst/>
            </a:prstGeom>
            <a:noFill/>
            <a:ln w="25400">
              <a:solidFill>
                <a:schemeClr val="tx1"/>
              </a:solidFill>
              <a:round/>
              <a:headEnd/>
              <a:tailEnd/>
            </a:ln>
          </p:spPr>
          <p:txBody>
            <a:bodyPr wrap="none" anchor="ctr"/>
            <a:lstStyle/>
            <a:p>
              <a:endParaRPr lang="en-US"/>
            </a:p>
          </p:txBody>
        </p:sp>
        <p:sp>
          <p:nvSpPr>
            <p:cNvPr id="191624" name="Line 58"/>
            <p:cNvSpPr>
              <a:spLocks noChangeShapeType="1"/>
            </p:cNvSpPr>
            <p:nvPr/>
          </p:nvSpPr>
          <p:spPr bwMode="auto">
            <a:xfrm flipV="1">
              <a:off x="5144" y="1672"/>
              <a:ext cx="80" cy="160"/>
            </a:xfrm>
            <a:prstGeom prst="line">
              <a:avLst/>
            </a:prstGeom>
            <a:noFill/>
            <a:ln w="25400">
              <a:solidFill>
                <a:schemeClr val="tx1"/>
              </a:solidFill>
              <a:round/>
              <a:headEnd/>
              <a:tailEnd/>
            </a:ln>
          </p:spPr>
          <p:txBody>
            <a:bodyPr wrap="none" anchor="ctr"/>
            <a:lstStyle/>
            <a:p>
              <a:endParaRPr lang="en-US"/>
            </a:p>
          </p:txBody>
        </p:sp>
        <p:sp>
          <p:nvSpPr>
            <p:cNvPr id="191625" name="Line 59"/>
            <p:cNvSpPr>
              <a:spLocks noChangeShapeType="1"/>
            </p:cNvSpPr>
            <p:nvPr/>
          </p:nvSpPr>
          <p:spPr bwMode="auto">
            <a:xfrm>
              <a:off x="5240" y="1680"/>
              <a:ext cx="368" cy="0"/>
            </a:xfrm>
            <a:prstGeom prst="line">
              <a:avLst/>
            </a:prstGeom>
            <a:noFill/>
            <a:ln w="25400">
              <a:solidFill>
                <a:schemeClr val="tx1"/>
              </a:solidFill>
              <a:round/>
              <a:headEnd/>
              <a:tailEnd/>
            </a:ln>
          </p:spPr>
          <p:txBody>
            <a:bodyPr wrap="none" anchor="ctr"/>
            <a:lstStyle/>
            <a:p>
              <a:endParaRPr lang="en-US"/>
            </a:p>
          </p:txBody>
        </p:sp>
      </p:grpSp>
      <p:sp>
        <p:nvSpPr>
          <p:cNvPr id="191521" name="Rectangle 60"/>
          <p:cNvSpPr>
            <a:spLocks noChangeArrowheads="1"/>
          </p:cNvSpPr>
          <p:nvPr/>
        </p:nvSpPr>
        <p:spPr bwMode="auto">
          <a:xfrm>
            <a:off x="3719514" y="3657601"/>
            <a:ext cx="1247775" cy="333375"/>
          </a:xfrm>
          <a:prstGeom prst="rect">
            <a:avLst/>
          </a:prstGeom>
          <a:noFill/>
          <a:ln w="12700">
            <a:noFill/>
            <a:miter lim="800000"/>
            <a:headEnd/>
            <a:tailEnd/>
          </a:ln>
        </p:spPr>
        <p:txBody>
          <a:bodyPr wrap="none" lIns="90488" tIns="44450" rIns="90488" bIns="44450">
            <a:spAutoFit/>
          </a:bodyPr>
          <a:lstStyle/>
          <a:p>
            <a:r>
              <a:rPr lang="en-US" sz="1600" b="1">
                <a:latin typeface="Times New Roman" pitchFamily="18" charset="0"/>
              </a:rPr>
              <a:t>Col Address</a:t>
            </a:r>
          </a:p>
        </p:txBody>
      </p:sp>
      <p:sp>
        <p:nvSpPr>
          <p:cNvPr id="191522" name="Line 61"/>
          <p:cNvSpPr>
            <a:spLocks noChangeShapeType="1"/>
          </p:cNvSpPr>
          <p:nvPr/>
        </p:nvSpPr>
        <p:spPr bwMode="auto">
          <a:xfrm>
            <a:off x="5041900" y="3670300"/>
            <a:ext cx="127000" cy="279400"/>
          </a:xfrm>
          <a:prstGeom prst="line">
            <a:avLst/>
          </a:prstGeom>
          <a:noFill/>
          <a:ln w="25400">
            <a:solidFill>
              <a:schemeClr val="tx1"/>
            </a:solidFill>
            <a:round/>
            <a:headEnd/>
            <a:tailEnd/>
          </a:ln>
        </p:spPr>
        <p:txBody>
          <a:bodyPr wrap="none" anchor="ctr"/>
          <a:lstStyle/>
          <a:p>
            <a:endParaRPr lang="en-US"/>
          </a:p>
        </p:txBody>
      </p:sp>
      <p:sp>
        <p:nvSpPr>
          <p:cNvPr id="191523" name="Line 62"/>
          <p:cNvSpPr>
            <a:spLocks noChangeShapeType="1"/>
          </p:cNvSpPr>
          <p:nvPr/>
        </p:nvSpPr>
        <p:spPr bwMode="auto">
          <a:xfrm flipV="1">
            <a:off x="5041900" y="3644900"/>
            <a:ext cx="127000" cy="330200"/>
          </a:xfrm>
          <a:prstGeom prst="line">
            <a:avLst/>
          </a:prstGeom>
          <a:noFill/>
          <a:ln w="25400">
            <a:solidFill>
              <a:schemeClr val="tx1"/>
            </a:solidFill>
            <a:round/>
            <a:headEnd/>
            <a:tailEnd/>
          </a:ln>
        </p:spPr>
        <p:txBody>
          <a:bodyPr wrap="none" anchor="ctr"/>
          <a:lstStyle/>
          <a:p>
            <a:endParaRPr lang="en-US"/>
          </a:p>
        </p:txBody>
      </p:sp>
      <p:sp>
        <p:nvSpPr>
          <p:cNvPr id="191524" name="Line 63"/>
          <p:cNvSpPr>
            <a:spLocks noChangeShapeType="1"/>
          </p:cNvSpPr>
          <p:nvPr/>
        </p:nvSpPr>
        <p:spPr bwMode="auto">
          <a:xfrm>
            <a:off x="3594100" y="3962400"/>
            <a:ext cx="1422400" cy="0"/>
          </a:xfrm>
          <a:prstGeom prst="line">
            <a:avLst/>
          </a:prstGeom>
          <a:noFill/>
          <a:ln w="25400">
            <a:solidFill>
              <a:schemeClr val="tx1"/>
            </a:solidFill>
            <a:round/>
            <a:headEnd/>
            <a:tailEnd/>
          </a:ln>
        </p:spPr>
        <p:txBody>
          <a:bodyPr wrap="none" anchor="ctr"/>
          <a:lstStyle/>
          <a:p>
            <a:endParaRPr lang="en-US"/>
          </a:p>
        </p:txBody>
      </p:sp>
      <p:sp>
        <p:nvSpPr>
          <p:cNvPr id="191525" name="Line 64"/>
          <p:cNvSpPr>
            <a:spLocks noChangeShapeType="1"/>
          </p:cNvSpPr>
          <p:nvPr/>
        </p:nvSpPr>
        <p:spPr bwMode="auto">
          <a:xfrm>
            <a:off x="3594100" y="3657600"/>
            <a:ext cx="1422400" cy="0"/>
          </a:xfrm>
          <a:prstGeom prst="line">
            <a:avLst/>
          </a:prstGeom>
          <a:noFill/>
          <a:ln w="25400">
            <a:solidFill>
              <a:schemeClr val="tx1"/>
            </a:solidFill>
            <a:round/>
            <a:headEnd/>
            <a:tailEnd/>
          </a:ln>
        </p:spPr>
        <p:txBody>
          <a:bodyPr wrap="none" anchor="ctr"/>
          <a:lstStyle/>
          <a:p>
            <a:endParaRPr lang="en-US"/>
          </a:p>
        </p:txBody>
      </p:sp>
      <p:sp>
        <p:nvSpPr>
          <p:cNvPr id="191526" name="Line 65"/>
          <p:cNvSpPr>
            <a:spLocks noChangeShapeType="1"/>
          </p:cNvSpPr>
          <p:nvPr/>
        </p:nvSpPr>
        <p:spPr bwMode="auto">
          <a:xfrm>
            <a:off x="5956300" y="3670300"/>
            <a:ext cx="127000" cy="279400"/>
          </a:xfrm>
          <a:prstGeom prst="line">
            <a:avLst/>
          </a:prstGeom>
          <a:noFill/>
          <a:ln w="25400">
            <a:solidFill>
              <a:schemeClr val="tx1"/>
            </a:solidFill>
            <a:round/>
            <a:headEnd/>
            <a:tailEnd/>
          </a:ln>
        </p:spPr>
        <p:txBody>
          <a:bodyPr wrap="none" anchor="ctr"/>
          <a:lstStyle/>
          <a:p>
            <a:endParaRPr lang="en-US"/>
          </a:p>
        </p:txBody>
      </p:sp>
      <p:sp>
        <p:nvSpPr>
          <p:cNvPr id="191527" name="Line 66"/>
          <p:cNvSpPr>
            <a:spLocks noChangeShapeType="1"/>
          </p:cNvSpPr>
          <p:nvPr/>
        </p:nvSpPr>
        <p:spPr bwMode="auto">
          <a:xfrm flipV="1">
            <a:off x="5956300" y="3644900"/>
            <a:ext cx="127000" cy="330200"/>
          </a:xfrm>
          <a:prstGeom prst="line">
            <a:avLst/>
          </a:prstGeom>
          <a:noFill/>
          <a:ln w="25400">
            <a:solidFill>
              <a:schemeClr val="tx1"/>
            </a:solidFill>
            <a:round/>
            <a:headEnd/>
            <a:tailEnd/>
          </a:ln>
        </p:spPr>
        <p:txBody>
          <a:bodyPr wrap="none" anchor="ctr"/>
          <a:lstStyle/>
          <a:p>
            <a:endParaRPr lang="en-US"/>
          </a:p>
        </p:txBody>
      </p:sp>
      <p:sp>
        <p:nvSpPr>
          <p:cNvPr id="191528" name="Line 67"/>
          <p:cNvSpPr>
            <a:spLocks noChangeShapeType="1"/>
          </p:cNvSpPr>
          <p:nvPr/>
        </p:nvSpPr>
        <p:spPr bwMode="auto">
          <a:xfrm>
            <a:off x="6108700" y="3657600"/>
            <a:ext cx="1270000" cy="0"/>
          </a:xfrm>
          <a:prstGeom prst="line">
            <a:avLst/>
          </a:prstGeom>
          <a:noFill/>
          <a:ln w="25400">
            <a:solidFill>
              <a:schemeClr val="tx1"/>
            </a:solidFill>
            <a:round/>
            <a:headEnd/>
            <a:tailEnd/>
          </a:ln>
        </p:spPr>
        <p:txBody>
          <a:bodyPr wrap="none" anchor="ctr"/>
          <a:lstStyle/>
          <a:p>
            <a:endParaRPr lang="en-US"/>
          </a:p>
        </p:txBody>
      </p:sp>
      <p:sp>
        <p:nvSpPr>
          <p:cNvPr id="191529" name="Line 68"/>
          <p:cNvSpPr>
            <a:spLocks noChangeShapeType="1"/>
          </p:cNvSpPr>
          <p:nvPr/>
        </p:nvSpPr>
        <p:spPr bwMode="auto">
          <a:xfrm>
            <a:off x="6108700" y="3962400"/>
            <a:ext cx="1270000" cy="0"/>
          </a:xfrm>
          <a:prstGeom prst="line">
            <a:avLst/>
          </a:prstGeom>
          <a:noFill/>
          <a:ln w="25400">
            <a:solidFill>
              <a:schemeClr val="tx1"/>
            </a:solidFill>
            <a:round/>
            <a:headEnd/>
            <a:tailEnd/>
          </a:ln>
        </p:spPr>
        <p:txBody>
          <a:bodyPr wrap="none" anchor="ctr"/>
          <a:lstStyle/>
          <a:p>
            <a:endParaRPr lang="en-US"/>
          </a:p>
        </p:txBody>
      </p:sp>
      <p:sp>
        <p:nvSpPr>
          <p:cNvPr id="191530" name="Line 69"/>
          <p:cNvSpPr>
            <a:spLocks noChangeShapeType="1"/>
          </p:cNvSpPr>
          <p:nvPr/>
        </p:nvSpPr>
        <p:spPr bwMode="auto">
          <a:xfrm>
            <a:off x="7404100" y="3670300"/>
            <a:ext cx="127000" cy="279400"/>
          </a:xfrm>
          <a:prstGeom prst="line">
            <a:avLst/>
          </a:prstGeom>
          <a:noFill/>
          <a:ln w="25400">
            <a:solidFill>
              <a:schemeClr val="tx1"/>
            </a:solidFill>
            <a:round/>
            <a:headEnd/>
            <a:tailEnd/>
          </a:ln>
        </p:spPr>
        <p:txBody>
          <a:bodyPr wrap="none" anchor="ctr"/>
          <a:lstStyle/>
          <a:p>
            <a:endParaRPr lang="en-US"/>
          </a:p>
        </p:txBody>
      </p:sp>
      <p:sp>
        <p:nvSpPr>
          <p:cNvPr id="191531" name="Line 70"/>
          <p:cNvSpPr>
            <a:spLocks noChangeShapeType="1"/>
          </p:cNvSpPr>
          <p:nvPr/>
        </p:nvSpPr>
        <p:spPr bwMode="auto">
          <a:xfrm flipV="1">
            <a:off x="7404100" y="3644900"/>
            <a:ext cx="127000" cy="330200"/>
          </a:xfrm>
          <a:prstGeom prst="line">
            <a:avLst/>
          </a:prstGeom>
          <a:noFill/>
          <a:ln w="25400">
            <a:solidFill>
              <a:schemeClr val="tx1"/>
            </a:solidFill>
            <a:round/>
            <a:headEnd/>
            <a:tailEnd/>
          </a:ln>
        </p:spPr>
        <p:txBody>
          <a:bodyPr wrap="none" anchor="ctr"/>
          <a:lstStyle/>
          <a:p>
            <a:endParaRPr lang="en-US"/>
          </a:p>
        </p:txBody>
      </p:sp>
      <p:sp>
        <p:nvSpPr>
          <p:cNvPr id="191532" name="Rectangle 71"/>
          <p:cNvSpPr>
            <a:spLocks noChangeArrowheads="1"/>
          </p:cNvSpPr>
          <p:nvPr/>
        </p:nvSpPr>
        <p:spPr bwMode="auto">
          <a:xfrm>
            <a:off x="6081714" y="3657601"/>
            <a:ext cx="1336675" cy="333375"/>
          </a:xfrm>
          <a:prstGeom prst="rect">
            <a:avLst/>
          </a:prstGeom>
          <a:noFill/>
          <a:ln w="12700">
            <a:noFill/>
            <a:miter lim="800000"/>
            <a:headEnd/>
            <a:tailEnd/>
          </a:ln>
        </p:spPr>
        <p:txBody>
          <a:bodyPr wrap="none" lIns="90488" tIns="44450" rIns="90488" bIns="44450">
            <a:spAutoFit/>
          </a:bodyPr>
          <a:lstStyle/>
          <a:p>
            <a:r>
              <a:rPr lang="en-US" sz="1600" b="1">
                <a:latin typeface="Times New Roman" pitchFamily="18" charset="0"/>
              </a:rPr>
              <a:t>Row Address</a:t>
            </a:r>
          </a:p>
        </p:txBody>
      </p:sp>
      <p:sp>
        <p:nvSpPr>
          <p:cNvPr id="191533" name="Rectangle 72"/>
          <p:cNvSpPr>
            <a:spLocks noChangeArrowheads="1"/>
          </p:cNvSpPr>
          <p:nvPr/>
        </p:nvSpPr>
        <p:spPr bwMode="auto">
          <a:xfrm>
            <a:off x="9282113" y="3657601"/>
            <a:ext cx="626776" cy="335989"/>
          </a:xfrm>
          <a:prstGeom prst="rect">
            <a:avLst/>
          </a:prstGeom>
          <a:noFill/>
          <a:ln w="12700">
            <a:noFill/>
            <a:miter lim="800000"/>
            <a:headEnd/>
            <a:tailEnd/>
          </a:ln>
        </p:spPr>
        <p:txBody>
          <a:bodyPr wrap="none" lIns="90488" tIns="44450" rIns="90488" bIns="44450">
            <a:spAutoFit/>
          </a:bodyPr>
          <a:lstStyle/>
          <a:p>
            <a:r>
              <a:rPr lang="en-US" sz="1600" b="1">
                <a:latin typeface="Times New Roman" pitchFamily="18" charset="0"/>
              </a:rPr>
              <a:t>Junk</a:t>
            </a:r>
          </a:p>
        </p:txBody>
      </p:sp>
      <p:sp>
        <p:nvSpPr>
          <p:cNvPr id="191534" name="Rectangle 73"/>
          <p:cNvSpPr>
            <a:spLocks noChangeArrowheads="1"/>
          </p:cNvSpPr>
          <p:nvPr/>
        </p:nvSpPr>
        <p:spPr bwMode="auto">
          <a:xfrm>
            <a:off x="7681914" y="3657601"/>
            <a:ext cx="1247775" cy="333375"/>
          </a:xfrm>
          <a:prstGeom prst="rect">
            <a:avLst/>
          </a:prstGeom>
          <a:noFill/>
          <a:ln w="12700">
            <a:noFill/>
            <a:miter lim="800000"/>
            <a:headEnd/>
            <a:tailEnd/>
          </a:ln>
        </p:spPr>
        <p:txBody>
          <a:bodyPr wrap="none" lIns="90488" tIns="44450" rIns="90488" bIns="44450">
            <a:spAutoFit/>
          </a:bodyPr>
          <a:lstStyle/>
          <a:p>
            <a:r>
              <a:rPr lang="en-US" sz="1600" b="1">
                <a:latin typeface="Times New Roman" pitchFamily="18" charset="0"/>
              </a:rPr>
              <a:t>Col Address</a:t>
            </a:r>
          </a:p>
        </p:txBody>
      </p:sp>
      <p:sp>
        <p:nvSpPr>
          <p:cNvPr id="191535" name="Line 74"/>
          <p:cNvSpPr>
            <a:spLocks noChangeShapeType="1"/>
          </p:cNvSpPr>
          <p:nvPr/>
        </p:nvSpPr>
        <p:spPr bwMode="auto">
          <a:xfrm>
            <a:off x="9004300" y="3670300"/>
            <a:ext cx="127000" cy="279400"/>
          </a:xfrm>
          <a:prstGeom prst="line">
            <a:avLst/>
          </a:prstGeom>
          <a:noFill/>
          <a:ln w="25400">
            <a:solidFill>
              <a:schemeClr val="tx1"/>
            </a:solidFill>
            <a:round/>
            <a:headEnd/>
            <a:tailEnd/>
          </a:ln>
        </p:spPr>
        <p:txBody>
          <a:bodyPr wrap="none" anchor="ctr"/>
          <a:lstStyle/>
          <a:p>
            <a:endParaRPr lang="en-US"/>
          </a:p>
        </p:txBody>
      </p:sp>
      <p:sp>
        <p:nvSpPr>
          <p:cNvPr id="191536" name="Line 75"/>
          <p:cNvSpPr>
            <a:spLocks noChangeShapeType="1"/>
          </p:cNvSpPr>
          <p:nvPr/>
        </p:nvSpPr>
        <p:spPr bwMode="auto">
          <a:xfrm flipV="1">
            <a:off x="9004300" y="3644900"/>
            <a:ext cx="127000" cy="330200"/>
          </a:xfrm>
          <a:prstGeom prst="line">
            <a:avLst/>
          </a:prstGeom>
          <a:noFill/>
          <a:ln w="25400">
            <a:solidFill>
              <a:schemeClr val="tx1"/>
            </a:solidFill>
            <a:round/>
            <a:headEnd/>
            <a:tailEnd/>
          </a:ln>
        </p:spPr>
        <p:txBody>
          <a:bodyPr wrap="none" anchor="ctr"/>
          <a:lstStyle/>
          <a:p>
            <a:endParaRPr lang="en-US"/>
          </a:p>
        </p:txBody>
      </p:sp>
      <p:sp>
        <p:nvSpPr>
          <p:cNvPr id="191537" name="Line 76"/>
          <p:cNvSpPr>
            <a:spLocks noChangeShapeType="1"/>
          </p:cNvSpPr>
          <p:nvPr/>
        </p:nvSpPr>
        <p:spPr bwMode="auto">
          <a:xfrm>
            <a:off x="7556500" y="3962400"/>
            <a:ext cx="1422400" cy="0"/>
          </a:xfrm>
          <a:prstGeom prst="line">
            <a:avLst/>
          </a:prstGeom>
          <a:noFill/>
          <a:ln w="25400">
            <a:solidFill>
              <a:schemeClr val="tx1"/>
            </a:solidFill>
            <a:round/>
            <a:headEnd/>
            <a:tailEnd/>
          </a:ln>
        </p:spPr>
        <p:txBody>
          <a:bodyPr wrap="none" anchor="ctr"/>
          <a:lstStyle/>
          <a:p>
            <a:endParaRPr lang="en-US"/>
          </a:p>
        </p:txBody>
      </p:sp>
      <p:sp>
        <p:nvSpPr>
          <p:cNvPr id="191538" name="Line 77"/>
          <p:cNvSpPr>
            <a:spLocks noChangeShapeType="1"/>
          </p:cNvSpPr>
          <p:nvPr/>
        </p:nvSpPr>
        <p:spPr bwMode="auto">
          <a:xfrm>
            <a:off x="7556500" y="3657600"/>
            <a:ext cx="1422400" cy="0"/>
          </a:xfrm>
          <a:prstGeom prst="line">
            <a:avLst/>
          </a:prstGeom>
          <a:noFill/>
          <a:ln w="25400">
            <a:solidFill>
              <a:schemeClr val="tx1"/>
            </a:solidFill>
            <a:round/>
            <a:headEnd/>
            <a:tailEnd/>
          </a:ln>
        </p:spPr>
        <p:txBody>
          <a:bodyPr wrap="none" anchor="ctr"/>
          <a:lstStyle/>
          <a:p>
            <a:endParaRPr lang="en-US"/>
          </a:p>
        </p:txBody>
      </p:sp>
      <p:sp>
        <p:nvSpPr>
          <p:cNvPr id="191539" name="Line 78"/>
          <p:cNvSpPr>
            <a:spLocks noChangeShapeType="1"/>
          </p:cNvSpPr>
          <p:nvPr/>
        </p:nvSpPr>
        <p:spPr bwMode="auto">
          <a:xfrm>
            <a:off x="7861300" y="3213100"/>
            <a:ext cx="127000" cy="203200"/>
          </a:xfrm>
          <a:prstGeom prst="line">
            <a:avLst/>
          </a:prstGeom>
          <a:noFill/>
          <a:ln w="25400">
            <a:solidFill>
              <a:srgbClr val="00FF00"/>
            </a:solidFill>
            <a:round/>
            <a:headEnd/>
            <a:tailEnd/>
          </a:ln>
        </p:spPr>
        <p:txBody>
          <a:bodyPr wrap="none" anchor="ctr"/>
          <a:lstStyle/>
          <a:p>
            <a:endParaRPr lang="en-US"/>
          </a:p>
        </p:txBody>
      </p:sp>
      <p:sp>
        <p:nvSpPr>
          <p:cNvPr id="191540" name="Line 79"/>
          <p:cNvSpPr>
            <a:spLocks noChangeShapeType="1"/>
          </p:cNvSpPr>
          <p:nvPr/>
        </p:nvSpPr>
        <p:spPr bwMode="auto">
          <a:xfrm>
            <a:off x="8013700" y="3429000"/>
            <a:ext cx="1651000" cy="0"/>
          </a:xfrm>
          <a:prstGeom prst="line">
            <a:avLst/>
          </a:prstGeom>
          <a:noFill/>
          <a:ln w="25400">
            <a:solidFill>
              <a:srgbClr val="00FF00"/>
            </a:solidFill>
            <a:round/>
            <a:headEnd/>
            <a:tailEnd/>
          </a:ln>
        </p:spPr>
        <p:txBody>
          <a:bodyPr wrap="none" anchor="ctr"/>
          <a:lstStyle/>
          <a:p>
            <a:endParaRPr lang="en-US"/>
          </a:p>
        </p:txBody>
      </p:sp>
      <p:sp>
        <p:nvSpPr>
          <p:cNvPr id="191541" name="Line 80"/>
          <p:cNvSpPr>
            <a:spLocks noChangeShapeType="1"/>
          </p:cNvSpPr>
          <p:nvPr/>
        </p:nvSpPr>
        <p:spPr bwMode="auto">
          <a:xfrm flipV="1">
            <a:off x="9690100" y="3187700"/>
            <a:ext cx="127000" cy="254000"/>
          </a:xfrm>
          <a:prstGeom prst="line">
            <a:avLst/>
          </a:prstGeom>
          <a:noFill/>
          <a:ln w="25400">
            <a:solidFill>
              <a:srgbClr val="00FF00"/>
            </a:solidFill>
            <a:round/>
            <a:headEnd/>
            <a:tailEnd/>
          </a:ln>
        </p:spPr>
        <p:txBody>
          <a:bodyPr wrap="none" anchor="ctr"/>
          <a:lstStyle/>
          <a:p>
            <a:endParaRPr lang="en-US"/>
          </a:p>
        </p:txBody>
      </p:sp>
      <p:sp>
        <p:nvSpPr>
          <p:cNvPr id="191542" name="Line 81"/>
          <p:cNvSpPr>
            <a:spLocks noChangeShapeType="1"/>
          </p:cNvSpPr>
          <p:nvPr/>
        </p:nvSpPr>
        <p:spPr bwMode="auto">
          <a:xfrm>
            <a:off x="9842500" y="3200400"/>
            <a:ext cx="584200" cy="0"/>
          </a:xfrm>
          <a:prstGeom prst="line">
            <a:avLst/>
          </a:prstGeom>
          <a:noFill/>
          <a:ln w="25400">
            <a:solidFill>
              <a:schemeClr val="tx1"/>
            </a:solidFill>
            <a:round/>
            <a:headEnd/>
            <a:tailEnd/>
          </a:ln>
        </p:spPr>
        <p:txBody>
          <a:bodyPr wrap="none" anchor="ctr"/>
          <a:lstStyle/>
          <a:p>
            <a:endParaRPr lang="en-US"/>
          </a:p>
        </p:txBody>
      </p:sp>
      <p:sp>
        <p:nvSpPr>
          <p:cNvPr id="191543" name="Line 82"/>
          <p:cNvSpPr>
            <a:spLocks noChangeShapeType="1"/>
          </p:cNvSpPr>
          <p:nvPr/>
        </p:nvSpPr>
        <p:spPr bwMode="auto">
          <a:xfrm>
            <a:off x="3962400" y="3136900"/>
            <a:ext cx="0" cy="2641600"/>
          </a:xfrm>
          <a:prstGeom prst="line">
            <a:avLst/>
          </a:prstGeom>
          <a:noFill/>
          <a:ln w="25400">
            <a:solidFill>
              <a:schemeClr val="tx1"/>
            </a:solidFill>
            <a:prstDash val="dash"/>
            <a:round/>
            <a:headEnd/>
            <a:tailEnd/>
          </a:ln>
        </p:spPr>
        <p:txBody>
          <a:bodyPr wrap="none" anchor="ctr"/>
          <a:lstStyle/>
          <a:p>
            <a:endParaRPr lang="en-US"/>
          </a:p>
        </p:txBody>
      </p:sp>
      <p:sp>
        <p:nvSpPr>
          <p:cNvPr id="191544" name="Line 83"/>
          <p:cNvSpPr>
            <a:spLocks noChangeShapeType="1"/>
          </p:cNvSpPr>
          <p:nvPr/>
        </p:nvSpPr>
        <p:spPr bwMode="auto">
          <a:xfrm>
            <a:off x="5105400" y="3517900"/>
            <a:ext cx="0" cy="660400"/>
          </a:xfrm>
          <a:prstGeom prst="line">
            <a:avLst/>
          </a:prstGeom>
          <a:noFill/>
          <a:ln w="25400">
            <a:solidFill>
              <a:schemeClr val="tx1"/>
            </a:solidFill>
            <a:prstDash val="dash"/>
            <a:round/>
            <a:headEnd/>
            <a:tailEnd/>
          </a:ln>
        </p:spPr>
        <p:txBody>
          <a:bodyPr wrap="none" anchor="ctr"/>
          <a:lstStyle/>
          <a:p>
            <a:endParaRPr lang="en-US"/>
          </a:p>
        </p:txBody>
      </p:sp>
      <p:sp>
        <p:nvSpPr>
          <p:cNvPr id="191545" name="Line 84"/>
          <p:cNvSpPr>
            <a:spLocks noChangeShapeType="1"/>
          </p:cNvSpPr>
          <p:nvPr/>
        </p:nvSpPr>
        <p:spPr bwMode="auto">
          <a:xfrm>
            <a:off x="6629400" y="2298700"/>
            <a:ext cx="0" cy="3860800"/>
          </a:xfrm>
          <a:prstGeom prst="line">
            <a:avLst/>
          </a:prstGeom>
          <a:noFill/>
          <a:ln w="25400">
            <a:solidFill>
              <a:schemeClr val="tx1"/>
            </a:solidFill>
            <a:prstDash val="dash"/>
            <a:round/>
            <a:headEnd/>
            <a:tailEnd/>
          </a:ln>
        </p:spPr>
        <p:txBody>
          <a:bodyPr wrap="none" anchor="ctr"/>
          <a:lstStyle/>
          <a:p>
            <a:endParaRPr lang="en-US"/>
          </a:p>
        </p:txBody>
      </p:sp>
      <p:sp>
        <p:nvSpPr>
          <p:cNvPr id="191546" name="Line 85"/>
          <p:cNvSpPr>
            <a:spLocks noChangeShapeType="1"/>
          </p:cNvSpPr>
          <p:nvPr/>
        </p:nvSpPr>
        <p:spPr bwMode="auto">
          <a:xfrm>
            <a:off x="7924800" y="3136900"/>
            <a:ext cx="0" cy="1041400"/>
          </a:xfrm>
          <a:prstGeom prst="line">
            <a:avLst/>
          </a:prstGeom>
          <a:noFill/>
          <a:ln w="25400">
            <a:solidFill>
              <a:schemeClr val="tx1"/>
            </a:solidFill>
            <a:prstDash val="dash"/>
            <a:round/>
            <a:headEnd/>
            <a:tailEnd/>
          </a:ln>
        </p:spPr>
        <p:txBody>
          <a:bodyPr wrap="none" anchor="ctr"/>
          <a:lstStyle/>
          <a:p>
            <a:endParaRPr lang="en-US"/>
          </a:p>
        </p:txBody>
      </p:sp>
      <p:sp>
        <p:nvSpPr>
          <p:cNvPr id="191547" name="Line 86"/>
          <p:cNvSpPr>
            <a:spLocks noChangeShapeType="1"/>
          </p:cNvSpPr>
          <p:nvPr/>
        </p:nvSpPr>
        <p:spPr bwMode="auto">
          <a:xfrm>
            <a:off x="9067800" y="3517900"/>
            <a:ext cx="0" cy="660400"/>
          </a:xfrm>
          <a:prstGeom prst="line">
            <a:avLst/>
          </a:prstGeom>
          <a:noFill/>
          <a:ln w="25400">
            <a:solidFill>
              <a:schemeClr val="tx1"/>
            </a:solidFill>
            <a:prstDash val="dash"/>
            <a:round/>
            <a:headEnd/>
            <a:tailEnd/>
          </a:ln>
        </p:spPr>
        <p:txBody>
          <a:bodyPr wrap="none" anchor="ctr"/>
          <a:lstStyle/>
          <a:p>
            <a:endParaRPr lang="en-US"/>
          </a:p>
        </p:txBody>
      </p:sp>
      <p:sp>
        <p:nvSpPr>
          <p:cNvPr id="191548" name="Line 87"/>
          <p:cNvSpPr>
            <a:spLocks noChangeShapeType="1"/>
          </p:cNvSpPr>
          <p:nvPr/>
        </p:nvSpPr>
        <p:spPr bwMode="auto">
          <a:xfrm>
            <a:off x="9156700" y="3657600"/>
            <a:ext cx="736600" cy="0"/>
          </a:xfrm>
          <a:prstGeom prst="line">
            <a:avLst/>
          </a:prstGeom>
          <a:noFill/>
          <a:ln w="25400">
            <a:solidFill>
              <a:schemeClr val="tx1"/>
            </a:solidFill>
            <a:round/>
            <a:headEnd/>
            <a:tailEnd/>
          </a:ln>
        </p:spPr>
        <p:txBody>
          <a:bodyPr wrap="none" anchor="ctr"/>
          <a:lstStyle/>
          <a:p>
            <a:endParaRPr lang="en-US"/>
          </a:p>
        </p:txBody>
      </p:sp>
      <p:sp>
        <p:nvSpPr>
          <p:cNvPr id="191549" name="Line 88"/>
          <p:cNvSpPr>
            <a:spLocks noChangeShapeType="1"/>
          </p:cNvSpPr>
          <p:nvPr/>
        </p:nvSpPr>
        <p:spPr bwMode="auto">
          <a:xfrm>
            <a:off x="9156700" y="3962400"/>
            <a:ext cx="736600" cy="0"/>
          </a:xfrm>
          <a:prstGeom prst="line">
            <a:avLst/>
          </a:prstGeom>
          <a:noFill/>
          <a:ln w="25400">
            <a:solidFill>
              <a:schemeClr val="tx1"/>
            </a:solidFill>
            <a:round/>
            <a:headEnd/>
            <a:tailEnd/>
          </a:ln>
        </p:spPr>
        <p:txBody>
          <a:bodyPr wrap="none" anchor="ctr"/>
          <a:lstStyle/>
          <a:p>
            <a:endParaRPr lang="en-US"/>
          </a:p>
        </p:txBody>
      </p:sp>
      <p:sp>
        <p:nvSpPr>
          <p:cNvPr id="191550" name="Line 89"/>
          <p:cNvSpPr>
            <a:spLocks noChangeShapeType="1"/>
          </p:cNvSpPr>
          <p:nvPr/>
        </p:nvSpPr>
        <p:spPr bwMode="auto">
          <a:xfrm>
            <a:off x="9918700" y="3670300"/>
            <a:ext cx="127000" cy="279400"/>
          </a:xfrm>
          <a:prstGeom prst="line">
            <a:avLst/>
          </a:prstGeom>
          <a:noFill/>
          <a:ln w="25400">
            <a:solidFill>
              <a:schemeClr val="tx1"/>
            </a:solidFill>
            <a:round/>
            <a:headEnd/>
            <a:tailEnd/>
          </a:ln>
        </p:spPr>
        <p:txBody>
          <a:bodyPr wrap="none" anchor="ctr"/>
          <a:lstStyle/>
          <a:p>
            <a:endParaRPr lang="en-US"/>
          </a:p>
        </p:txBody>
      </p:sp>
      <p:sp>
        <p:nvSpPr>
          <p:cNvPr id="191551" name="Line 90"/>
          <p:cNvSpPr>
            <a:spLocks noChangeShapeType="1"/>
          </p:cNvSpPr>
          <p:nvPr/>
        </p:nvSpPr>
        <p:spPr bwMode="auto">
          <a:xfrm flipV="1">
            <a:off x="9918700" y="3644900"/>
            <a:ext cx="127000" cy="330200"/>
          </a:xfrm>
          <a:prstGeom prst="line">
            <a:avLst/>
          </a:prstGeom>
          <a:noFill/>
          <a:ln w="25400">
            <a:solidFill>
              <a:schemeClr val="tx1"/>
            </a:solidFill>
            <a:round/>
            <a:headEnd/>
            <a:tailEnd/>
          </a:ln>
        </p:spPr>
        <p:txBody>
          <a:bodyPr wrap="none" anchor="ctr"/>
          <a:lstStyle/>
          <a:p>
            <a:endParaRPr lang="en-US"/>
          </a:p>
        </p:txBody>
      </p:sp>
      <p:sp>
        <p:nvSpPr>
          <p:cNvPr id="191552" name="Line 91"/>
          <p:cNvSpPr>
            <a:spLocks noChangeShapeType="1"/>
          </p:cNvSpPr>
          <p:nvPr/>
        </p:nvSpPr>
        <p:spPr bwMode="auto">
          <a:xfrm>
            <a:off x="5791200" y="3136900"/>
            <a:ext cx="0" cy="3022600"/>
          </a:xfrm>
          <a:prstGeom prst="line">
            <a:avLst/>
          </a:prstGeom>
          <a:noFill/>
          <a:ln w="25400">
            <a:solidFill>
              <a:schemeClr val="tx1"/>
            </a:solidFill>
            <a:prstDash val="dash"/>
            <a:round/>
            <a:headEnd/>
            <a:tailEnd/>
          </a:ln>
        </p:spPr>
        <p:txBody>
          <a:bodyPr wrap="none" anchor="ctr"/>
          <a:lstStyle/>
          <a:p>
            <a:endParaRPr lang="en-US"/>
          </a:p>
        </p:txBody>
      </p:sp>
      <p:sp>
        <p:nvSpPr>
          <p:cNvPr id="191553" name="Line 92"/>
          <p:cNvSpPr>
            <a:spLocks noChangeShapeType="1"/>
          </p:cNvSpPr>
          <p:nvPr/>
        </p:nvSpPr>
        <p:spPr bwMode="auto">
          <a:xfrm>
            <a:off x="9753600" y="3136900"/>
            <a:ext cx="0" cy="2946400"/>
          </a:xfrm>
          <a:prstGeom prst="line">
            <a:avLst/>
          </a:prstGeom>
          <a:noFill/>
          <a:ln w="25400">
            <a:solidFill>
              <a:schemeClr val="tx1"/>
            </a:solidFill>
            <a:prstDash val="dash"/>
            <a:round/>
            <a:headEnd/>
            <a:tailEnd/>
          </a:ln>
        </p:spPr>
        <p:txBody>
          <a:bodyPr wrap="none" anchor="ctr"/>
          <a:lstStyle/>
          <a:p>
            <a:endParaRPr lang="en-US"/>
          </a:p>
        </p:txBody>
      </p:sp>
      <p:sp>
        <p:nvSpPr>
          <p:cNvPr id="191554" name="Line 93"/>
          <p:cNvSpPr>
            <a:spLocks noChangeShapeType="1"/>
          </p:cNvSpPr>
          <p:nvPr/>
        </p:nvSpPr>
        <p:spPr bwMode="auto">
          <a:xfrm>
            <a:off x="10071100" y="3657600"/>
            <a:ext cx="355600" cy="0"/>
          </a:xfrm>
          <a:prstGeom prst="line">
            <a:avLst/>
          </a:prstGeom>
          <a:noFill/>
          <a:ln w="25400">
            <a:solidFill>
              <a:schemeClr val="tx1"/>
            </a:solidFill>
            <a:round/>
            <a:headEnd/>
            <a:tailEnd/>
          </a:ln>
        </p:spPr>
        <p:txBody>
          <a:bodyPr wrap="none" anchor="ctr"/>
          <a:lstStyle/>
          <a:p>
            <a:endParaRPr lang="en-US"/>
          </a:p>
        </p:txBody>
      </p:sp>
      <p:sp>
        <p:nvSpPr>
          <p:cNvPr id="191555" name="Line 94"/>
          <p:cNvSpPr>
            <a:spLocks noChangeShapeType="1"/>
          </p:cNvSpPr>
          <p:nvPr/>
        </p:nvSpPr>
        <p:spPr bwMode="auto">
          <a:xfrm>
            <a:off x="10071100" y="3962400"/>
            <a:ext cx="355600" cy="0"/>
          </a:xfrm>
          <a:prstGeom prst="line">
            <a:avLst/>
          </a:prstGeom>
          <a:noFill/>
          <a:ln w="25400">
            <a:solidFill>
              <a:schemeClr val="tx1"/>
            </a:solidFill>
            <a:round/>
            <a:headEnd/>
            <a:tailEnd/>
          </a:ln>
        </p:spPr>
        <p:txBody>
          <a:bodyPr wrap="none" anchor="ctr"/>
          <a:lstStyle/>
          <a:p>
            <a:endParaRPr lang="en-US"/>
          </a:p>
        </p:txBody>
      </p:sp>
      <p:sp>
        <p:nvSpPr>
          <p:cNvPr id="191556" name="Line 95"/>
          <p:cNvSpPr>
            <a:spLocks noChangeShapeType="1"/>
          </p:cNvSpPr>
          <p:nvPr/>
        </p:nvSpPr>
        <p:spPr bwMode="auto">
          <a:xfrm flipV="1">
            <a:off x="2374900" y="4254500"/>
            <a:ext cx="127000" cy="254000"/>
          </a:xfrm>
          <a:prstGeom prst="line">
            <a:avLst/>
          </a:prstGeom>
          <a:noFill/>
          <a:ln w="25400">
            <a:solidFill>
              <a:schemeClr val="tx1"/>
            </a:solidFill>
            <a:round/>
            <a:headEnd/>
            <a:tailEnd/>
          </a:ln>
        </p:spPr>
        <p:txBody>
          <a:bodyPr wrap="none" anchor="ctr"/>
          <a:lstStyle/>
          <a:p>
            <a:endParaRPr lang="en-US"/>
          </a:p>
        </p:txBody>
      </p:sp>
      <p:sp>
        <p:nvSpPr>
          <p:cNvPr id="191557" name="Line 96"/>
          <p:cNvSpPr>
            <a:spLocks noChangeShapeType="1"/>
          </p:cNvSpPr>
          <p:nvPr/>
        </p:nvSpPr>
        <p:spPr bwMode="auto">
          <a:xfrm flipH="1">
            <a:off x="1739900" y="4495800"/>
            <a:ext cx="635000" cy="0"/>
          </a:xfrm>
          <a:prstGeom prst="line">
            <a:avLst/>
          </a:prstGeom>
          <a:noFill/>
          <a:ln w="25400">
            <a:solidFill>
              <a:schemeClr val="tx1"/>
            </a:solidFill>
            <a:round/>
            <a:headEnd/>
            <a:tailEnd/>
          </a:ln>
        </p:spPr>
        <p:txBody>
          <a:bodyPr wrap="none" anchor="ctr"/>
          <a:lstStyle/>
          <a:p>
            <a:endParaRPr lang="en-US"/>
          </a:p>
        </p:txBody>
      </p:sp>
      <p:sp>
        <p:nvSpPr>
          <p:cNvPr id="191558" name="Line 97"/>
          <p:cNvSpPr>
            <a:spLocks noChangeShapeType="1"/>
          </p:cNvSpPr>
          <p:nvPr/>
        </p:nvSpPr>
        <p:spPr bwMode="auto">
          <a:xfrm flipV="1">
            <a:off x="5727700" y="4635500"/>
            <a:ext cx="127000" cy="254000"/>
          </a:xfrm>
          <a:prstGeom prst="line">
            <a:avLst/>
          </a:prstGeom>
          <a:noFill/>
          <a:ln w="25400">
            <a:solidFill>
              <a:srgbClr val="00FF00"/>
            </a:solidFill>
            <a:round/>
            <a:headEnd/>
            <a:tailEnd/>
          </a:ln>
        </p:spPr>
        <p:txBody>
          <a:bodyPr wrap="none" anchor="ctr"/>
          <a:lstStyle/>
          <a:p>
            <a:endParaRPr lang="en-US"/>
          </a:p>
        </p:txBody>
      </p:sp>
      <p:sp>
        <p:nvSpPr>
          <p:cNvPr id="191559" name="Line 98"/>
          <p:cNvSpPr>
            <a:spLocks noChangeShapeType="1"/>
          </p:cNvSpPr>
          <p:nvPr/>
        </p:nvSpPr>
        <p:spPr bwMode="auto">
          <a:xfrm>
            <a:off x="3505200" y="3517900"/>
            <a:ext cx="0" cy="660400"/>
          </a:xfrm>
          <a:prstGeom prst="line">
            <a:avLst/>
          </a:prstGeom>
          <a:noFill/>
          <a:ln w="25400">
            <a:solidFill>
              <a:schemeClr val="tx1"/>
            </a:solidFill>
            <a:prstDash val="dash"/>
            <a:round/>
            <a:headEnd/>
            <a:tailEnd/>
          </a:ln>
        </p:spPr>
        <p:txBody>
          <a:bodyPr wrap="none" anchor="ctr"/>
          <a:lstStyle/>
          <a:p>
            <a:endParaRPr lang="en-US"/>
          </a:p>
        </p:txBody>
      </p:sp>
      <p:sp>
        <p:nvSpPr>
          <p:cNvPr id="191560" name="Line 99"/>
          <p:cNvSpPr>
            <a:spLocks noChangeShapeType="1"/>
          </p:cNvSpPr>
          <p:nvPr/>
        </p:nvSpPr>
        <p:spPr bwMode="auto">
          <a:xfrm>
            <a:off x="2057400" y="3517900"/>
            <a:ext cx="0" cy="660400"/>
          </a:xfrm>
          <a:prstGeom prst="line">
            <a:avLst/>
          </a:prstGeom>
          <a:noFill/>
          <a:ln w="25400">
            <a:solidFill>
              <a:schemeClr val="tx1"/>
            </a:solidFill>
            <a:prstDash val="dash"/>
            <a:round/>
            <a:headEnd/>
            <a:tailEnd/>
          </a:ln>
        </p:spPr>
        <p:txBody>
          <a:bodyPr wrap="none" anchor="ctr"/>
          <a:lstStyle/>
          <a:p>
            <a:endParaRPr lang="en-US"/>
          </a:p>
        </p:txBody>
      </p:sp>
      <p:sp>
        <p:nvSpPr>
          <p:cNvPr id="191561" name="Line 100"/>
          <p:cNvSpPr>
            <a:spLocks noChangeShapeType="1"/>
          </p:cNvSpPr>
          <p:nvPr/>
        </p:nvSpPr>
        <p:spPr bwMode="auto">
          <a:xfrm flipV="1">
            <a:off x="9690100" y="4635500"/>
            <a:ext cx="127000" cy="254000"/>
          </a:xfrm>
          <a:prstGeom prst="line">
            <a:avLst/>
          </a:prstGeom>
          <a:noFill/>
          <a:ln w="25400">
            <a:solidFill>
              <a:srgbClr val="00FF00"/>
            </a:solidFill>
            <a:round/>
            <a:headEnd/>
            <a:tailEnd/>
          </a:ln>
        </p:spPr>
        <p:txBody>
          <a:bodyPr wrap="none" anchor="ctr"/>
          <a:lstStyle/>
          <a:p>
            <a:endParaRPr lang="en-US"/>
          </a:p>
        </p:txBody>
      </p:sp>
      <p:sp>
        <p:nvSpPr>
          <p:cNvPr id="191562" name="Line 101"/>
          <p:cNvSpPr>
            <a:spLocks noChangeShapeType="1"/>
          </p:cNvSpPr>
          <p:nvPr/>
        </p:nvSpPr>
        <p:spPr bwMode="auto">
          <a:xfrm>
            <a:off x="8547100" y="4660900"/>
            <a:ext cx="127000" cy="203200"/>
          </a:xfrm>
          <a:prstGeom prst="line">
            <a:avLst/>
          </a:prstGeom>
          <a:noFill/>
          <a:ln w="25400">
            <a:solidFill>
              <a:srgbClr val="00FF00"/>
            </a:solidFill>
            <a:round/>
            <a:headEnd/>
            <a:tailEnd/>
          </a:ln>
        </p:spPr>
        <p:txBody>
          <a:bodyPr wrap="none" anchor="ctr"/>
          <a:lstStyle/>
          <a:p>
            <a:endParaRPr lang="en-US"/>
          </a:p>
        </p:txBody>
      </p:sp>
      <p:sp>
        <p:nvSpPr>
          <p:cNvPr id="191563" name="Line 102"/>
          <p:cNvSpPr>
            <a:spLocks noChangeShapeType="1"/>
          </p:cNvSpPr>
          <p:nvPr/>
        </p:nvSpPr>
        <p:spPr bwMode="auto">
          <a:xfrm>
            <a:off x="5880100" y="4648200"/>
            <a:ext cx="2641600" cy="0"/>
          </a:xfrm>
          <a:prstGeom prst="line">
            <a:avLst/>
          </a:prstGeom>
          <a:noFill/>
          <a:ln w="25400">
            <a:solidFill>
              <a:schemeClr val="tx1"/>
            </a:solidFill>
            <a:round/>
            <a:headEnd/>
            <a:tailEnd/>
          </a:ln>
        </p:spPr>
        <p:txBody>
          <a:bodyPr wrap="none" anchor="ctr"/>
          <a:lstStyle/>
          <a:p>
            <a:endParaRPr lang="en-US"/>
          </a:p>
        </p:txBody>
      </p:sp>
      <p:sp>
        <p:nvSpPr>
          <p:cNvPr id="191564" name="Line 103"/>
          <p:cNvSpPr>
            <a:spLocks noChangeShapeType="1"/>
          </p:cNvSpPr>
          <p:nvPr/>
        </p:nvSpPr>
        <p:spPr bwMode="auto">
          <a:xfrm>
            <a:off x="3213100" y="4876800"/>
            <a:ext cx="2489200" cy="0"/>
          </a:xfrm>
          <a:prstGeom prst="line">
            <a:avLst/>
          </a:prstGeom>
          <a:noFill/>
          <a:ln w="25400">
            <a:solidFill>
              <a:srgbClr val="00FF00"/>
            </a:solidFill>
            <a:round/>
            <a:headEnd/>
            <a:tailEnd/>
          </a:ln>
        </p:spPr>
        <p:txBody>
          <a:bodyPr wrap="none" anchor="ctr"/>
          <a:lstStyle/>
          <a:p>
            <a:endParaRPr lang="en-US"/>
          </a:p>
        </p:txBody>
      </p:sp>
      <p:sp>
        <p:nvSpPr>
          <p:cNvPr id="191565" name="Line 104"/>
          <p:cNvSpPr>
            <a:spLocks noChangeShapeType="1"/>
          </p:cNvSpPr>
          <p:nvPr/>
        </p:nvSpPr>
        <p:spPr bwMode="auto">
          <a:xfrm>
            <a:off x="3060700" y="4660900"/>
            <a:ext cx="127000" cy="203200"/>
          </a:xfrm>
          <a:prstGeom prst="line">
            <a:avLst/>
          </a:prstGeom>
          <a:noFill/>
          <a:ln w="25400">
            <a:solidFill>
              <a:srgbClr val="00FF00"/>
            </a:solidFill>
            <a:round/>
            <a:headEnd/>
            <a:tailEnd/>
          </a:ln>
        </p:spPr>
        <p:txBody>
          <a:bodyPr wrap="none" anchor="ctr"/>
          <a:lstStyle/>
          <a:p>
            <a:endParaRPr lang="en-US"/>
          </a:p>
        </p:txBody>
      </p:sp>
      <p:sp>
        <p:nvSpPr>
          <p:cNvPr id="191566" name="Rectangle 105"/>
          <p:cNvSpPr>
            <a:spLocks noChangeArrowheads="1"/>
          </p:cNvSpPr>
          <p:nvPr/>
        </p:nvSpPr>
        <p:spPr bwMode="auto">
          <a:xfrm>
            <a:off x="1662113" y="5105401"/>
            <a:ext cx="330220" cy="335989"/>
          </a:xfrm>
          <a:prstGeom prst="rect">
            <a:avLst/>
          </a:prstGeom>
          <a:noFill/>
          <a:ln w="12700">
            <a:noFill/>
            <a:miter lim="800000"/>
            <a:headEnd/>
            <a:tailEnd/>
          </a:ln>
        </p:spPr>
        <p:txBody>
          <a:bodyPr wrap="none" lIns="90488" tIns="44450" rIns="90488" bIns="44450">
            <a:spAutoFit/>
          </a:bodyPr>
          <a:lstStyle/>
          <a:p>
            <a:r>
              <a:rPr lang="en-US" sz="1600" b="1">
                <a:latin typeface="Times New Roman" pitchFamily="18" charset="0"/>
              </a:rPr>
              <a:t>D</a:t>
            </a:r>
          </a:p>
        </p:txBody>
      </p:sp>
      <p:sp>
        <p:nvSpPr>
          <p:cNvPr id="191567" name="Line 106"/>
          <p:cNvSpPr>
            <a:spLocks noChangeShapeType="1"/>
          </p:cNvSpPr>
          <p:nvPr/>
        </p:nvSpPr>
        <p:spPr bwMode="auto">
          <a:xfrm>
            <a:off x="1765300" y="5105400"/>
            <a:ext cx="1498600" cy="0"/>
          </a:xfrm>
          <a:prstGeom prst="line">
            <a:avLst/>
          </a:prstGeom>
          <a:noFill/>
          <a:ln w="25400">
            <a:solidFill>
              <a:schemeClr val="tx1"/>
            </a:solidFill>
            <a:round/>
            <a:headEnd/>
            <a:tailEnd/>
          </a:ln>
        </p:spPr>
        <p:txBody>
          <a:bodyPr wrap="none" anchor="ctr"/>
          <a:lstStyle/>
          <a:p>
            <a:endParaRPr lang="en-US"/>
          </a:p>
        </p:txBody>
      </p:sp>
      <p:sp>
        <p:nvSpPr>
          <p:cNvPr id="191568" name="Line 107"/>
          <p:cNvSpPr>
            <a:spLocks noChangeShapeType="1"/>
          </p:cNvSpPr>
          <p:nvPr/>
        </p:nvSpPr>
        <p:spPr bwMode="auto">
          <a:xfrm>
            <a:off x="1765300" y="5410200"/>
            <a:ext cx="1498600" cy="0"/>
          </a:xfrm>
          <a:prstGeom prst="line">
            <a:avLst/>
          </a:prstGeom>
          <a:noFill/>
          <a:ln w="25400">
            <a:solidFill>
              <a:schemeClr val="tx1"/>
            </a:solidFill>
            <a:round/>
            <a:headEnd/>
            <a:tailEnd/>
          </a:ln>
        </p:spPr>
        <p:txBody>
          <a:bodyPr wrap="none" anchor="ctr"/>
          <a:lstStyle/>
          <a:p>
            <a:endParaRPr lang="en-US"/>
          </a:p>
        </p:txBody>
      </p:sp>
      <p:sp>
        <p:nvSpPr>
          <p:cNvPr id="191569" name="Line 108"/>
          <p:cNvSpPr>
            <a:spLocks noChangeShapeType="1"/>
          </p:cNvSpPr>
          <p:nvPr/>
        </p:nvSpPr>
        <p:spPr bwMode="auto">
          <a:xfrm>
            <a:off x="3289300" y="5118100"/>
            <a:ext cx="127000" cy="279400"/>
          </a:xfrm>
          <a:prstGeom prst="line">
            <a:avLst/>
          </a:prstGeom>
          <a:noFill/>
          <a:ln w="25400">
            <a:solidFill>
              <a:schemeClr val="tx1"/>
            </a:solidFill>
            <a:round/>
            <a:headEnd/>
            <a:tailEnd/>
          </a:ln>
        </p:spPr>
        <p:txBody>
          <a:bodyPr wrap="none" anchor="ctr"/>
          <a:lstStyle/>
          <a:p>
            <a:endParaRPr lang="en-US"/>
          </a:p>
        </p:txBody>
      </p:sp>
      <p:sp>
        <p:nvSpPr>
          <p:cNvPr id="191570" name="Line 109"/>
          <p:cNvSpPr>
            <a:spLocks noChangeShapeType="1"/>
          </p:cNvSpPr>
          <p:nvPr/>
        </p:nvSpPr>
        <p:spPr bwMode="auto">
          <a:xfrm flipV="1">
            <a:off x="3289300" y="5092700"/>
            <a:ext cx="127000" cy="330200"/>
          </a:xfrm>
          <a:prstGeom prst="line">
            <a:avLst/>
          </a:prstGeom>
          <a:noFill/>
          <a:ln w="25400">
            <a:solidFill>
              <a:schemeClr val="tx1"/>
            </a:solidFill>
            <a:round/>
            <a:headEnd/>
            <a:tailEnd/>
          </a:ln>
        </p:spPr>
        <p:txBody>
          <a:bodyPr wrap="none" anchor="ctr"/>
          <a:lstStyle/>
          <a:p>
            <a:endParaRPr lang="en-US"/>
          </a:p>
        </p:txBody>
      </p:sp>
      <p:sp>
        <p:nvSpPr>
          <p:cNvPr id="191571" name="Line 110"/>
          <p:cNvSpPr>
            <a:spLocks noChangeShapeType="1"/>
          </p:cNvSpPr>
          <p:nvPr/>
        </p:nvSpPr>
        <p:spPr bwMode="auto">
          <a:xfrm>
            <a:off x="4813300" y="5105400"/>
            <a:ext cx="1117600" cy="0"/>
          </a:xfrm>
          <a:prstGeom prst="line">
            <a:avLst/>
          </a:prstGeom>
          <a:noFill/>
          <a:ln w="25400">
            <a:solidFill>
              <a:schemeClr val="tx1"/>
            </a:solidFill>
            <a:round/>
            <a:headEnd/>
            <a:tailEnd/>
          </a:ln>
        </p:spPr>
        <p:txBody>
          <a:bodyPr wrap="none" anchor="ctr"/>
          <a:lstStyle/>
          <a:p>
            <a:endParaRPr lang="en-US"/>
          </a:p>
        </p:txBody>
      </p:sp>
      <p:sp>
        <p:nvSpPr>
          <p:cNvPr id="191572" name="Line 111"/>
          <p:cNvSpPr>
            <a:spLocks noChangeShapeType="1"/>
          </p:cNvSpPr>
          <p:nvPr/>
        </p:nvSpPr>
        <p:spPr bwMode="auto">
          <a:xfrm>
            <a:off x="4813300" y="5410200"/>
            <a:ext cx="1117600" cy="0"/>
          </a:xfrm>
          <a:prstGeom prst="line">
            <a:avLst/>
          </a:prstGeom>
          <a:noFill/>
          <a:ln w="25400">
            <a:solidFill>
              <a:schemeClr val="tx1"/>
            </a:solidFill>
            <a:round/>
            <a:headEnd/>
            <a:tailEnd/>
          </a:ln>
        </p:spPr>
        <p:txBody>
          <a:bodyPr wrap="none" anchor="ctr"/>
          <a:lstStyle/>
          <a:p>
            <a:endParaRPr lang="en-US"/>
          </a:p>
        </p:txBody>
      </p:sp>
      <p:sp>
        <p:nvSpPr>
          <p:cNvPr id="191573" name="Rectangle 112"/>
          <p:cNvSpPr>
            <a:spLocks noChangeArrowheads="1"/>
          </p:cNvSpPr>
          <p:nvPr/>
        </p:nvSpPr>
        <p:spPr bwMode="auto">
          <a:xfrm>
            <a:off x="2195513" y="5105401"/>
            <a:ext cx="804708" cy="335989"/>
          </a:xfrm>
          <a:prstGeom prst="rect">
            <a:avLst/>
          </a:prstGeom>
          <a:noFill/>
          <a:ln w="12700">
            <a:noFill/>
            <a:miter lim="800000"/>
            <a:headEnd/>
            <a:tailEnd/>
          </a:ln>
        </p:spPr>
        <p:txBody>
          <a:bodyPr wrap="none" lIns="90488" tIns="44450" rIns="90488" bIns="44450">
            <a:spAutoFit/>
          </a:bodyPr>
          <a:lstStyle/>
          <a:p>
            <a:r>
              <a:rPr lang="en-US" sz="1600" b="1">
                <a:latin typeface="Times New Roman" pitchFamily="18" charset="0"/>
              </a:rPr>
              <a:t>High Z</a:t>
            </a:r>
          </a:p>
        </p:txBody>
      </p:sp>
      <p:sp>
        <p:nvSpPr>
          <p:cNvPr id="191574" name="Line 113"/>
          <p:cNvSpPr>
            <a:spLocks noChangeShapeType="1"/>
          </p:cNvSpPr>
          <p:nvPr/>
        </p:nvSpPr>
        <p:spPr bwMode="auto">
          <a:xfrm>
            <a:off x="4660900" y="5118100"/>
            <a:ext cx="127000" cy="279400"/>
          </a:xfrm>
          <a:prstGeom prst="line">
            <a:avLst/>
          </a:prstGeom>
          <a:noFill/>
          <a:ln w="25400">
            <a:solidFill>
              <a:schemeClr val="tx1"/>
            </a:solidFill>
            <a:round/>
            <a:headEnd/>
            <a:tailEnd/>
          </a:ln>
        </p:spPr>
        <p:txBody>
          <a:bodyPr wrap="none" anchor="ctr"/>
          <a:lstStyle/>
          <a:p>
            <a:endParaRPr lang="en-US"/>
          </a:p>
        </p:txBody>
      </p:sp>
      <p:sp>
        <p:nvSpPr>
          <p:cNvPr id="191575" name="Line 114"/>
          <p:cNvSpPr>
            <a:spLocks noChangeShapeType="1"/>
          </p:cNvSpPr>
          <p:nvPr/>
        </p:nvSpPr>
        <p:spPr bwMode="auto">
          <a:xfrm flipV="1">
            <a:off x="4660900" y="5092700"/>
            <a:ext cx="127000" cy="330200"/>
          </a:xfrm>
          <a:prstGeom prst="line">
            <a:avLst/>
          </a:prstGeom>
          <a:noFill/>
          <a:ln w="25400">
            <a:solidFill>
              <a:schemeClr val="tx1"/>
            </a:solidFill>
            <a:round/>
            <a:headEnd/>
            <a:tailEnd/>
          </a:ln>
        </p:spPr>
        <p:txBody>
          <a:bodyPr wrap="none" anchor="ctr"/>
          <a:lstStyle/>
          <a:p>
            <a:endParaRPr lang="en-US"/>
          </a:p>
        </p:txBody>
      </p:sp>
      <p:sp>
        <p:nvSpPr>
          <p:cNvPr id="191576" name="Line 115"/>
          <p:cNvSpPr>
            <a:spLocks noChangeShapeType="1"/>
          </p:cNvSpPr>
          <p:nvPr/>
        </p:nvSpPr>
        <p:spPr bwMode="auto">
          <a:xfrm>
            <a:off x="3441700" y="5410200"/>
            <a:ext cx="1193800" cy="0"/>
          </a:xfrm>
          <a:prstGeom prst="line">
            <a:avLst/>
          </a:prstGeom>
          <a:noFill/>
          <a:ln w="25400">
            <a:solidFill>
              <a:schemeClr val="tx1"/>
            </a:solidFill>
            <a:round/>
            <a:headEnd/>
            <a:tailEnd/>
          </a:ln>
        </p:spPr>
        <p:txBody>
          <a:bodyPr wrap="none" anchor="ctr"/>
          <a:lstStyle/>
          <a:p>
            <a:endParaRPr lang="en-US"/>
          </a:p>
        </p:txBody>
      </p:sp>
      <p:sp>
        <p:nvSpPr>
          <p:cNvPr id="191577" name="Line 116"/>
          <p:cNvSpPr>
            <a:spLocks noChangeShapeType="1"/>
          </p:cNvSpPr>
          <p:nvPr/>
        </p:nvSpPr>
        <p:spPr bwMode="auto">
          <a:xfrm>
            <a:off x="3441700" y="5105400"/>
            <a:ext cx="1193800" cy="0"/>
          </a:xfrm>
          <a:prstGeom prst="line">
            <a:avLst/>
          </a:prstGeom>
          <a:noFill/>
          <a:ln w="25400">
            <a:solidFill>
              <a:schemeClr val="tx1"/>
            </a:solidFill>
            <a:round/>
            <a:headEnd/>
            <a:tailEnd/>
          </a:ln>
        </p:spPr>
        <p:txBody>
          <a:bodyPr wrap="none" anchor="ctr"/>
          <a:lstStyle/>
          <a:p>
            <a:endParaRPr lang="en-US"/>
          </a:p>
        </p:txBody>
      </p:sp>
      <p:sp>
        <p:nvSpPr>
          <p:cNvPr id="191578" name="Line 117"/>
          <p:cNvSpPr>
            <a:spLocks noChangeShapeType="1"/>
          </p:cNvSpPr>
          <p:nvPr/>
        </p:nvSpPr>
        <p:spPr bwMode="auto">
          <a:xfrm>
            <a:off x="4724400" y="4965700"/>
            <a:ext cx="0" cy="812800"/>
          </a:xfrm>
          <a:prstGeom prst="line">
            <a:avLst/>
          </a:prstGeom>
          <a:noFill/>
          <a:ln w="25400">
            <a:solidFill>
              <a:schemeClr val="tx1"/>
            </a:solidFill>
            <a:prstDash val="dash"/>
            <a:round/>
            <a:headEnd/>
            <a:tailEnd/>
          </a:ln>
        </p:spPr>
        <p:txBody>
          <a:bodyPr wrap="none" anchor="ctr"/>
          <a:lstStyle/>
          <a:p>
            <a:endParaRPr lang="en-US"/>
          </a:p>
        </p:txBody>
      </p:sp>
      <p:sp>
        <p:nvSpPr>
          <p:cNvPr id="191579" name="Line 118"/>
          <p:cNvSpPr>
            <a:spLocks noChangeShapeType="1"/>
          </p:cNvSpPr>
          <p:nvPr/>
        </p:nvSpPr>
        <p:spPr bwMode="auto">
          <a:xfrm>
            <a:off x="5956300" y="5118100"/>
            <a:ext cx="127000" cy="279400"/>
          </a:xfrm>
          <a:prstGeom prst="line">
            <a:avLst/>
          </a:prstGeom>
          <a:noFill/>
          <a:ln w="25400">
            <a:solidFill>
              <a:schemeClr val="tx1"/>
            </a:solidFill>
            <a:round/>
            <a:headEnd/>
            <a:tailEnd/>
          </a:ln>
        </p:spPr>
        <p:txBody>
          <a:bodyPr wrap="none" anchor="ctr"/>
          <a:lstStyle/>
          <a:p>
            <a:endParaRPr lang="en-US"/>
          </a:p>
        </p:txBody>
      </p:sp>
      <p:sp>
        <p:nvSpPr>
          <p:cNvPr id="191580" name="Line 119"/>
          <p:cNvSpPr>
            <a:spLocks noChangeShapeType="1"/>
          </p:cNvSpPr>
          <p:nvPr/>
        </p:nvSpPr>
        <p:spPr bwMode="auto">
          <a:xfrm flipV="1">
            <a:off x="5956300" y="5092700"/>
            <a:ext cx="127000" cy="330200"/>
          </a:xfrm>
          <a:prstGeom prst="line">
            <a:avLst/>
          </a:prstGeom>
          <a:noFill/>
          <a:ln w="25400">
            <a:solidFill>
              <a:schemeClr val="tx1"/>
            </a:solidFill>
            <a:round/>
            <a:headEnd/>
            <a:tailEnd/>
          </a:ln>
        </p:spPr>
        <p:txBody>
          <a:bodyPr wrap="none" anchor="ctr"/>
          <a:lstStyle/>
          <a:p>
            <a:endParaRPr lang="en-US"/>
          </a:p>
        </p:txBody>
      </p:sp>
      <p:sp>
        <p:nvSpPr>
          <p:cNvPr id="191581" name="Line 120"/>
          <p:cNvSpPr>
            <a:spLocks noChangeShapeType="1"/>
          </p:cNvSpPr>
          <p:nvPr/>
        </p:nvSpPr>
        <p:spPr bwMode="auto">
          <a:xfrm>
            <a:off x="6108700" y="5410200"/>
            <a:ext cx="2641600" cy="0"/>
          </a:xfrm>
          <a:prstGeom prst="line">
            <a:avLst/>
          </a:prstGeom>
          <a:noFill/>
          <a:ln w="25400">
            <a:solidFill>
              <a:schemeClr val="tx1"/>
            </a:solidFill>
            <a:round/>
            <a:headEnd/>
            <a:tailEnd/>
          </a:ln>
        </p:spPr>
        <p:txBody>
          <a:bodyPr wrap="none" anchor="ctr"/>
          <a:lstStyle/>
          <a:p>
            <a:endParaRPr lang="en-US"/>
          </a:p>
        </p:txBody>
      </p:sp>
      <p:sp>
        <p:nvSpPr>
          <p:cNvPr id="191582" name="Line 121"/>
          <p:cNvSpPr>
            <a:spLocks noChangeShapeType="1"/>
          </p:cNvSpPr>
          <p:nvPr/>
        </p:nvSpPr>
        <p:spPr bwMode="auto">
          <a:xfrm>
            <a:off x="6108700" y="5105400"/>
            <a:ext cx="2641600" cy="0"/>
          </a:xfrm>
          <a:prstGeom prst="line">
            <a:avLst/>
          </a:prstGeom>
          <a:noFill/>
          <a:ln w="25400">
            <a:solidFill>
              <a:schemeClr val="tx1"/>
            </a:solidFill>
            <a:round/>
            <a:headEnd/>
            <a:tailEnd/>
          </a:ln>
        </p:spPr>
        <p:txBody>
          <a:bodyPr wrap="none" anchor="ctr"/>
          <a:lstStyle/>
          <a:p>
            <a:endParaRPr lang="en-US"/>
          </a:p>
        </p:txBody>
      </p:sp>
      <p:sp>
        <p:nvSpPr>
          <p:cNvPr id="191583" name="Line 122"/>
          <p:cNvSpPr>
            <a:spLocks noChangeShapeType="1"/>
          </p:cNvSpPr>
          <p:nvPr/>
        </p:nvSpPr>
        <p:spPr bwMode="auto">
          <a:xfrm>
            <a:off x="8775700" y="5118100"/>
            <a:ext cx="127000" cy="279400"/>
          </a:xfrm>
          <a:prstGeom prst="line">
            <a:avLst/>
          </a:prstGeom>
          <a:noFill/>
          <a:ln w="25400">
            <a:solidFill>
              <a:schemeClr val="tx1"/>
            </a:solidFill>
            <a:round/>
            <a:headEnd/>
            <a:tailEnd/>
          </a:ln>
        </p:spPr>
        <p:txBody>
          <a:bodyPr wrap="none" anchor="ctr"/>
          <a:lstStyle/>
          <a:p>
            <a:endParaRPr lang="en-US"/>
          </a:p>
        </p:txBody>
      </p:sp>
      <p:sp>
        <p:nvSpPr>
          <p:cNvPr id="191584" name="Line 123"/>
          <p:cNvSpPr>
            <a:spLocks noChangeShapeType="1"/>
          </p:cNvSpPr>
          <p:nvPr/>
        </p:nvSpPr>
        <p:spPr bwMode="auto">
          <a:xfrm flipV="1">
            <a:off x="8775700" y="5092700"/>
            <a:ext cx="127000" cy="330200"/>
          </a:xfrm>
          <a:prstGeom prst="line">
            <a:avLst/>
          </a:prstGeom>
          <a:noFill/>
          <a:ln w="25400">
            <a:solidFill>
              <a:schemeClr val="tx1"/>
            </a:solidFill>
            <a:round/>
            <a:headEnd/>
            <a:tailEnd/>
          </a:ln>
        </p:spPr>
        <p:txBody>
          <a:bodyPr wrap="none" anchor="ctr"/>
          <a:lstStyle/>
          <a:p>
            <a:endParaRPr lang="en-US"/>
          </a:p>
        </p:txBody>
      </p:sp>
      <p:sp>
        <p:nvSpPr>
          <p:cNvPr id="191585" name="Line 124"/>
          <p:cNvSpPr>
            <a:spLocks noChangeShapeType="1"/>
          </p:cNvSpPr>
          <p:nvPr/>
        </p:nvSpPr>
        <p:spPr bwMode="auto">
          <a:xfrm>
            <a:off x="8839200" y="5041900"/>
            <a:ext cx="0" cy="812800"/>
          </a:xfrm>
          <a:prstGeom prst="line">
            <a:avLst/>
          </a:prstGeom>
          <a:noFill/>
          <a:ln w="25400">
            <a:solidFill>
              <a:schemeClr val="tx1"/>
            </a:solidFill>
            <a:prstDash val="dash"/>
            <a:round/>
            <a:headEnd/>
            <a:tailEnd/>
          </a:ln>
        </p:spPr>
        <p:txBody>
          <a:bodyPr wrap="none" anchor="ctr"/>
          <a:lstStyle/>
          <a:p>
            <a:endParaRPr lang="en-US"/>
          </a:p>
        </p:txBody>
      </p:sp>
      <p:sp>
        <p:nvSpPr>
          <p:cNvPr id="191586" name="Line 125"/>
          <p:cNvSpPr>
            <a:spLocks noChangeShapeType="1"/>
          </p:cNvSpPr>
          <p:nvPr/>
        </p:nvSpPr>
        <p:spPr bwMode="auto">
          <a:xfrm>
            <a:off x="8610600" y="4508500"/>
            <a:ext cx="0" cy="1270000"/>
          </a:xfrm>
          <a:prstGeom prst="line">
            <a:avLst/>
          </a:prstGeom>
          <a:noFill/>
          <a:ln w="25400">
            <a:solidFill>
              <a:schemeClr val="tx1"/>
            </a:solidFill>
            <a:prstDash val="dash"/>
            <a:round/>
            <a:headEnd/>
            <a:tailEnd/>
          </a:ln>
        </p:spPr>
        <p:txBody>
          <a:bodyPr wrap="none" anchor="ctr"/>
          <a:lstStyle/>
          <a:p>
            <a:endParaRPr lang="en-US"/>
          </a:p>
        </p:txBody>
      </p:sp>
      <p:sp>
        <p:nvSpPr>
          <p:cNvPr id="191587" name="Line 126"/>
          <p:cNvSpPr>
            <a:spLocks noChangeShapeType="1"/>
          </p:cNvSpPr>
          <p:nvPr/>
        </p:nvSpPr>
        <p:spPr bwMode="auto">
          <a:xfrm>
            <a:off x="8928100" y="5105400"/>
            <a:ext cx="1498600" cy="0"/>
          </a:xfrm>
          <a:prstGeom prst="line">
            <a:avLst/>
          </a:prstGeom>
          <a:noFill/>
          <a:ln w="25400">
            <a:solidFill>
              <a:schemeClr val="tx1"/>
            </a:solidFill>
            <a:round/>
            <a:headEnd/>
            <a:tailEnd/>
          </a:ln>
        </p:spPr>
        <p:txBody>
          <a:bodyPr wrap="none" anchor="ctr"/>
          <a:lstStyle/>
          <a:p>
            <a:endParaRPr lang="en-US"/>
          </a:p>
        </p:txBody>
      </p:sp>
      <p:sp>
        <p:nvSpPr>
          <p:cNvPr id="191588" name="Line 127"/>
          <p:cNvSpPr>
            <a:spLocks noChangeShapeType="1"/>
          </p:cNvSpPr>
          <p:nvPr/>
        </p:nvSpPr>
        <p:spPr bwMode="auto">
          <a:xfrm>
            <a:off x="8928100" y="5410200"/>
            <a:ext cx="1498600" cy="0"/>
          </a:xfrm>
          <a:prstGeom prst="line">
            <a:avLst/>
          </a:prstGeom>
          <a:noFill/>
          <a:ln w="25400">
            <a:solidFill>
              <a:schemeClr val="tx1"/>
            </a:solidFill>
            <a:round/>
            <a:headEnd/>
            <a:tailEnd/>
          </a:ln>
        </p:spPr>
        <p:txBody>
          <a:bodyPr wrap="none" anchor="ctr"/>
          <a:lstStyle/>
          <a:p>
            <a:endParaRPr lang="en-US"/>
          </a:p>
        </p:txBody>
      </p:sp>
      <p:sp>
        <p:nvSpPr>
          <p:cNvPr id="191589" name="Rectangle 128"/>
          <p:cNvSpPr>
            <a:spLocks noChangeArrowheads="1"/>
          </p:cNvSpPr>
          <p:nvPr/>
        </p:nvSpPr>
        <p:spPr bwMode="auto">
          <a:xfrm>
            <a:off x="9663113" y="5105401"/>
            <a:ext cx="998672" cy="335989"/>
          </a:xfrm>
          <a:prstGeom prst="rect">
            <a:avLst/>
          </a:prstGeom>
          <a:noFill/>
          <a:ln w="12700">
            <a:noFill/>
            <a:miter lim="800000"/>
            <a:headEnd/>
            <a:tailEnd/>
          </a:ln>
        </p:spPr>
        <p:txBody>
          <a:bodyPr wrap="none" lIns="90488" tIns="44450" rIns="90488" bIns="44450">
            <a:spAutoFit/>
          </a:bodyPr>
          <a:lstStyle/>
          <a:p>
            <a:r>
              <a:rPr lang="en-US" sz="1600" b="1">
                <a:latin typeface="Times New Roman" pitchFamily="18" charset="0"/>
              </a:rPr>
              <a:t>Data Out</a:t>
            </a:r>
          </a:p>
        </p:txBody>
      </p:sp>
      <p:sp>
        <p:nvSpPr>
          <p:cNvPr id="191590" name="Line 129"/>
          <p:cNvSpPr>
            <a:spLocks noChangeShapeType="1"/>
          </p:cNvSpPr>
          <p:nvPr/>
        </p:nvSpPr>
        <p:spPr bwMode="auto">
          <a:xfrm flipH="1">
            <a:off x="3949700" y="5715000"/>
            <a:ext cx="787400" cy="0"/>
          </a:xfrm>
          <a:prstGeom prst="line">
            <a:avLst/>
          </a:prstGeom>
          <a:noFill/>
          <a:ln w="25400">
            <a:solidFill>
              <a:srgbClr val="00FF00"/>
            </a:solidFill>
            <a:round/>
            <a:headEnd type="triangle" w="med" len="med"/>
            <a:tailEnd type="triangle" w="med" len="med"/>
          </a:ln>
        </p:spPr>
        <p:txBody>
          <a:bodyPr wrap="none" anchor="ctr"/>
          <a:lstStyle/>
          <a:p>
            <a:endParaRPr lang="en-US"/>
          </a:p>
        </p:txBody>
      </p:sp>
      <p:sp>
        <p:nvSpPr>
          <p:cNvPr id="191591" name="Rectangle 130"/>
          <p:cNvSpPr>
            <a:spLocks noChangeArrowheads="1"/>
          </p:cNvSpPr>
          <p:nvPr/>
        </p:nvSpPr>
        <p:spPr bwMode="auto">
          <a:xfrm>
            <a:off x="3490914" y="2286001"/>
            <a:ext cx="2352675" cy="333375"/>
          </a:xfrm>
          <a:prstGeom prst="rect">
            <a:avLst/>
          </a:prstGeom>
          <a:noFill/>
          <a:ln w="12700">
            <a:noFill/>
            <a:miter lim="800000"/>
            <a:headEnd/>
            <a:tailEnd/>
          </a:ln>
        </p:spPr>
        <p:txBody>
          <a:bodyPr wrap="none" lIns="90488" tIns="44450" rIns="90488" bIns="44450">
            <a:spAutoFit/>
          </a:bodyPr>
          <a:lstStyle/>
          <a:p>
            <a:r>
              <a:rPr lang="en-US" sz="1600" b="1">
                <a:latin typeface="Times New Roman" pitchFamily="18" charset="0"/>
              </a:rPr>
              <a:t>DRAM Read Cycle Time</a:t>
            </a:r>
          </a:p>
        </p:txBody>
      </p:sp>
      <p:sp>
        <p:nvSpPr>
          <p:cNvPr id="191592" name="Line 131"/>
          <p:cNvSpPr>
            <a:spLocks noChangeShapeType="1"/>
          </p:cNvSpPr>
          <p:nvPr/>
        </p:nvSpPr>
        <p:spPr bwMode="auto">
          <a:xfrm flipH="1">
            <a:off x="5778500" y="2438400"/>
            <a:ext cx="863600" cy="0"/>
          </a:xfrm>
          <a:prstGeom prst="line">
            <a:avLst/>
          </a:prstGeom>
          <a:noFill/>
          <a:ln w="25400">
            <a:solidFill>
              <a:schemeClr val="tx1"/>
            </a:solidFill>
            <a:round/>
            <a:headEnd type="triangle" w="med" len="med"/>
            <a:tailEnd/>
          </a:ln>
        </p:spPr>
        <p:txBody>
          <a:bodyPr wrap="none" anchor="ctr"/>
          <a:lstStyle/>
          <a:p>
            <a:endParaRPr lang="en-US"/>
          </a:p>
        </p:txBody>
      </p:sp>
      <p:sp>
        <p:nvSpPr>
          <p:cNvPr id="191593" name="Line 132"/>
          <p:cNvSpPr>
            <a:spLocks noChangeShapeType="1"/>
          </p:cNvSpPr>
          <p:nvPr/>
        </p:nvSpPr>
        <p:spPr bwMode="auto">
          <a:xfrm>
            <a:off x="2679700" y="2438400"/>
            <a:ext cx="812800" cy="0"/>
          </a:xfrm>
          <a:prstGeom prst="line">
            <a:avLst/>
          </a:prstGeom>
          <a:noFill/>
          <a:ln w="25400">
            <a:solidFill>
              <a:schemeClr val="tx1"/>
            </a:solidFill>
            <a:round/>
            <a:headEnd type="triangle" w="med" len="med"/>
            <a:tailEnd/>
          </a:ln>
        </p:spPr>
        <p:txBody>
          <a:bodyPr wrap="none" anchor="ctr"/>
          <a:lstStyle/>
          <a:p>
            <a:endParaRPr lang="en-US"/>
          </a:p>
        </p:txBody>
      </p:sp>
      <p:sp>
        <p:nvSpPr>
          <p:cNvPr id="191594" name="Line 133"/>
          <p:cNvSpPr>
            <a:spLocks noChangeShapeType="1"/>
          </p:cNvSpPr>
          <p:nvPr/>
        </p:nvSpPr>
        <p:spPr bwMode="auto">
          <a:xfrm>
            <a:off x="2082800" y="4114800"/>
            <a:ext cx="558800" cy="0"/>
          </a:xfrm>
          <a:prstGeom prst="line">
            <a:avLst/>
          </a:prstGeom>
          <a:noFill/>
          <a:ln w="50800">
            <a:solidFill>
              <a:schemeClr val="accent1"/>
            </a:solidFill>
            <a:round/>
            <a:headEnd/>
            <a:tailEnd/>
          </a:ln>
        </p:spPr>
        <p:txBody>
          <a:bodyPr wrap="none" anchor="ctr"/>
          <a:lstStyle/>
          <a:p>
            <a:endParaRPr lang="en-US"/>
          </a:p>
        </p:txBody>
      </p:sp>
      <p:sp>
        <p:nvSpPr>
          <p:cNvPr id="191595" name="Line 134"/>
          <p:cNvSpPr>
            <a:spLocks noChangeShapeType="1"/>
          </p:cNvSpPr>
          <p:nvPr/>
        </p:nvSpPr>
        <p:spPr bwMode="auto">
          <a:xfrm>
            <a:off x="3530600" y="4114800"/>
            <a:ext cx="406400" cy="0"/>
          </a:xfrm>
          <a:prstGeom prst="line">
            <a:avLst/>
          </a:prstGeom>
          <a:noFill/>
          <a:ln w="50800">
            <a:solidFill>
              <a:schemeClr val="accent1"/>
            </a:solidFill>
            <a:round/>
            <a:headEnd/>
            <a:tailEnd/>
          </a:ln>
        </p:spPr>
        <p:txBody>
          <a:bodyPr wrap="none" anchor="ctr"/>
          <a:lstStyle/>
          <a:p>
            <a:endParaRPr lang="en-US"/>
          </a:p>
        </p:txBody>
      </p:sp>
      <p:sp>
        <p:nvSpPr>
          <p:cNvPr id="191596" name="Line 135"/>
          <p:cNvSpPr>
            <a:spLocks noChangeShapeType="1"/>
          </p:cNvSpPr>
          <p:nvPr/>
        </p:nvSpPr>
        <p:spPr bwMode="auto">
          <a:xfrm>
            <a:off x="7493000" y="4114800"/>
            <a:ext cx="406400" cy="0"/>
          </a:xfrm>
          <a:prstGeom prst="line">
            <a:avLst/>
          </a:prstGeom>
          <a:noFill/>
          <a:ln w="50800">
            <a:solidFill>
              <a:schemeClr val="accent1"/>
            </a:solidFill>
            <a:round/>
            <a:headEnd/>
            <a:tailEnd/>
          </a:ln>
        </p:spPr>
        <p:txBody>
          <a:bodyPr wrap="none" anchor="ctr"/>
          <a:lstStyle/>
          <a:p>
            <a:endParaRPr lang="en-US"/>
          </a:p>
        </p:txBody>
      </p:sp>
      <p:sp>
        <p:nvSpPr>
          <p:cNvPr id="191597" name="Line 136"/>
          <p:cNvSpPr>
            <a:spLocks noChangeShapeType="1"/>
          </p:cNvSpPr>
          <p:nvPr/>
        </p:nvSpPr>
        <p:spPr bwMode="auto">
          <a:xfrm>
            <a:off x="7467600" y="3517900"/>
            <a:ext cx="0" cy="660400"/>
          </a:xfrm>
          <a:prstGeom prst="line">
            <a:avLst/>
          </a:prstGeom>
          <a:noFill/>
          <a:ln w="25400">
            <a:solidFill>
              <a:schemeClr val="tx1"/>
            </a:solidFill>
            <a:prstDash val="dash"/>
            <a:round/>
            <a:headEnd/>
            <a:tailEnd/>
          </a:ln>
        </p:spPr>
        <p:txBody>
          <a:bodyPr wrap="none" anchor="ctr"/>
          <a:lstStyle/>
          <a:p>
            <a:endParaRPr lang="en-US"/>
          </a:p>
        </p:txBody>
      </p:sp>
      <p:sp>
        <p:nvSpPr>
          <p:cNvPr id="191598" name="Line 137"/>
          <p:cNvSpPr>
            <a:spLocks noChangeShapeType="1"/>
          </p:cNvSpPr>
          <p:nvPr/>
        </p:nvSpPr>
        <p:spPr bwMode="auto">
          <a:xfrm>
            <a:off x="6019800" y="3517900"/>
            <a:ext cx="0" cy="660400"/>
          </a:xfrm>
          <a:prstGeom prst="line">
            <a:avLst/>
          </a:prstGeom>
          <a:noFill/>
          <a:ln w="25400">
            <a:solidFill>
              <a:schemeClr val="tx1"/>
            </a:solidFill>
            <a:prstDash val="dash"/>
            <a:round/>
            <a:headEnd/>
            <a:tailEnd/>
          </a:ln>
        </p:spPr>
        <p:txBody>
          <a:bodyPr wrap="none" anchor="ctr"/>
          <a:lstStyle/>
          <a:p>
            <a:endParaRPr lang="en-US"/>
          </a:p>
        </p:txBody>
      </p:sp>
      <p:sp>
        <p:nvSpPr>
          <p:cNvPr id="191599" name="Line 138"/>
          <p:cNvSpPr>
            <a:spLocks noChangeShapeType="1"/>
          </p:cNvSpPr>
          <p:nvPr/>
        </p:nvSpPr>
        <p:spPr bwMode="auto">
          <a:xfrm>
            <a:off x="6045200" y="4114800"/>
            <a:ext cx="558800" cy="0"/>
          </a:xfrm>
          <a:prstGeom prst="line">
            <a:avLst/>
          </a:prstGeom>
          <a:noFill/>
          <a:ln w="50800">
            <a:solidFill>
              <a:schemeClr val="accent1"/>
            </a:solidFill>
            <a:round/>
            <a:headEnd/>
            <a:tailEnd/>
          </a:ln>
        </p:spPr>
        <p:txBody>
          <a:bodyPr wrap="none" anchor="ctr"/>
          <a:lstStyle/>
          <a:p>
            <a:endParaRPr lang="en-US"/>
          </a:p>
        </p:txBody>
      </p:sp>
      <p:sp>
        <p:nvSpPr>
          <p:cNvPr id="191600" name="Line 139"/>
          <p:cNvSpPr>
            <a:spLocks noChangeShapeType="1"/>
          </p:cNvSpPr>
          <p:nvPr/>
        </p:nvSpPr>
        <p:spPr bwMode="auto">
          <a:xfrm>
            <a:off x="2692400" y="4114800"/>
            <a:ext cx="787400" cy="0"/>
          </a:xfrm>
          <a:prstGeom prst="line">
            <a:avLst/>
          </a:prstGeom>
          <a:noFill/>
          <a:ln w="50800">
            <a:solidFill>
              <a:schemeClr val="hlink"/>
            </a:solidFill>
            <a:round/>
            <a:headEnd/>
            <a:tailEnd/>
          </a:ln>
        </p:spPr>
        <p:txBody>
          <a:bodyPr wrap="none" anchor="ctr"/>
          <a:lstStyle/>
          <a:p>
            <a:endParaRPr lang="en-US"/>
          </a:p>
        </p:txBody>
      </p:sp>
      <p:sp>
        <p:nvSpPr>
          <p:cNvPr id="191601" name="Line 140"/>
          <p:cNvSpPr>
            <a:spLocks noChangeShapeType="1"/>
          </p:cNvSpPr>
          <p:nvPr/>
        </p:nvSpPr>
        <p:spPr bwMode="auto">
          <a:xfrm>
            <a:off x="3987800" y="4114800"/>
            <a:ext cx="1092200" cy="0"/>
          </a:xfrm>
          <a:prstGeom prst="line">
            <a:avLst/>
          </a:prstGeom>
          <a:noFill/>
          <a:ln w="50800">
            <a:solidFill>
              <a:schemeClr val="hlink"/>
            </a:solidFill>
            <a:round/>
            <a:headEnd/>
            <a:tailEnd/>
          </a:ln>
        </p:spPr>
        <p:txBody>
          <a:bodyPr wrap="none" anchor="ctr"/>
          <a:lstStyle/>
          <a:p>
            <a:endParaRPr lang="en-US"/>
          </a:p>
        </p:txBody>
      </p:sp>
      <p:sp>
        <p:nvSpPr>
          <p:cNvPr id="191602" name="Line 141"/>
          <p:cNvSpPr>
            <a:spLocks noChangeShapeType="1"/>
          </p:cNvSpPr>
          <p:nvPr/>
        </p:nvSpPr>
        <p:spPr bwMode="auto">
          <a:xfrm>
            <a:off x="7950200" y="4114800"/>
            <a:ext cx="1092200" cy="0"/>
          </a:xfrm>
          <a:prstGeom prst="line">
            <a:avLst/>
          </a:prstGeom>
          <a:noFill/>
          <a:ln w="50800">
            <a:solidFill>
              <a:schemeClr val="hlink"/>
            </a:solidFill>
            <a:round/>
            <a:headEnd/>
            <a:tailEnd/>
          </a:ln>
        </p:spPr>
        <p:txBody>
          <a:bodyPr wrap="none" anchor="ctr"/>
          <a:lstStyle/>
          <a:p>
            <a:endParaRPr lang="en-US"/>
          </a:p>
        </p:txBody>
      </p:sp>
      <p:sp>
        <p:nvSpPr>
          <p:cNvPr id="191603" name="Line 142"/>
          <p:cNvSpPr>
            <a:spLocks noChangeShapeType="1"/>
          </p:cNvSpPr>
          <p:nvPr/>
        </p:nvSpPr>
        <p:spPr bwMode="auto">
          <a:xfrm>
            <a:off x="6654800" y="4114800"/>
            <a:ext cx="787400" cy="0"/>
          </a:xfrm>
          <a:prstGeom prst="line">
            <a:avLst/>
          </a:prstGeom>
          <a:noFill/>
          <a:ln w="50800">
            <a:solidFill>
              <a:schemeClr val="hlink"/>
            </a:solidFill>
            <a:round/>
            <a:headEnd/>
            <a:tailEnd/>
          </a:ln>
        </p:spPr>
        <p:txBody>
          <a:bodyPr wrap="none" anchor="ctr"/>
          <a:lstStyle/>
          <a:p>
            <a:endParaRPr lang="en-US"/>
          </a:p>
        </p:txBody>
      </p:sp>
      <p:sp>
        <p:nvSpPr>
          <p:cNvPr id="191604" name="Line 143"/>
          <p:cNvSpPr>
            <a:spLocks noChangeShapeType="1"/>
          </p:cNvSpPr>
          <p:nvPr/>
        </p:nvSpPr>
        <p:spPr bwMode="auto">
          <a:xfrm>
            <a:off x="2679700" y="6019800"/>
            <a:ext cx="3098800" cy="0"/>
          </a:xfrm>
          <a:prstGeom prst="line">
            <a:avLst/>
          </a:prstGeom>
          <a:noFill/>
          <a:ln w="25400">
            <a:solidFill>
              <a:schemeClr val="tx1"/>
            </a:solidFill>
            <a:round/>
            <a:headEnd type="triangle" w="med" len="med"/>
            <a:tailEnd type="triangle" w="med" len="med"/>
          </a:ln>
        </p:spPr>
        <p:txBody>
          <a:bodyPr wrap="none" anchor="ctr"/>
          <a:lstStyle/>
          <a:p>
            <a:endParaRPr lang="en-US"/>
          </a:p>
        </p:txBody>
      </p:sp>
      <p:sp>
        <p:nvSpPr>
          <p:cNvPr id="191605" name="Rectangle 144"/>
          <p:cNvSpPr>
            <a:spLocks noChangeArrowheads="1"/>
          </p:cNvSpPr>
          <p:nvPr/>
        </p:nvSpPr>
        <p:spPr bwMode="auto">
          <a:xfrm>
            <a:off x="1662114" y="6172201"/>
            <a:ext cx="4414837" cy="333375"/>
          </a:xfrm>
          <a:prstGeom prst="rect">
            <a:avLst/>
          </a:prstGeom>
          <a:noFill/>
          <a:ln w="12700">
            <a:noFill/>
            <a:miter lim="800000"/>
            <a:headEnd/>
            <a:tailEnd/>
          </a:ln>
        </p:spPr>
        <p:txBody>
          <a:bodyPr wrap="none" lIns="90488" tIns="44450" rIns="90488" bIns="44450">
            <a:spAutoFit/>
          </a:bodyPr>
          <a:lstStyle/>
          <a:p>
            <a:r>
              <a:rPr lang="en-US" sz="1600" b="1">
                <a:latin typeface="Times New Roman" pitchFamily="18" charset="0"/>
              </a:rPr>
              <a:t>Early Read Cycle: OE_L asserted before CAS_L</a:t>
            </a:r>
          </a:p>
        </p:txBody>
      </p:sp>
      <p:sp>
        <p:nvSpPr>
          <p:cNvPr id="191606" name="Line 145"/>
          <p:cNvSpPr>
            <a:spLocks noChangeShapeType="1"/>
          </p:cNvSpPr>
          <p:nvPr/>
        </p:nvSpPr>
        <p:spPr bwMode="auto">
          <a:xfrm>
            <a:off x="6642100" y="6019800"/>
            <a:ext cx="3098800" cy="0"/>
          </a:xfrm>
          <a:prstGeom prst="line">
            <a:avLst/>
          </a:prstGeom>
          <a:noFill/>
          <a:ln w="25400">
            <a:solidFill>
              <a:schemeClr val="tx1"/>
            </a:solidFill>
            <a:round/>
            <a:headEnd type="triangle" w="med" len="med"/>
            <a:tailEnd type="triangle" w="med" len="med"/>
          </a:ln>
        </p:spPr>
        <p:txBody>
          <a:bodyPr wrap="none" anchor="ctr"/>
          <a:lstStyle/>
          <a:p>
            <a:endParaRPr lang="en-US"/>
          </a:p>
        </p:txBody>
      </p:sp>
      <p:sp>
        <p:nvSpPr>
          <p:cNvPr id="191607" name="Rectangle 146"/>
          <p:cNvSpPr>
            <a:spLocks noChangeArrowheads="1"/>
          </p:cNvSpPr>
          <p:nvPr/>
        </p:nvSpPr>
        <p:spPr bwMode="auto">
          <a:xfrm>
            <a:off x="6310313" y="6172201"/>
            <a:ext cx="4189412" cy="333375"/>
          </a:xfrm>
          <a:prstGeom prst="rect">
            <a:avLst/>
          </a:prstGeom>
          <a:noFill/>
          <a:ln w="12700">
            <a:noFill/>
            <a:miter lim="800000"/>
            <a:headEnd/>
            <a:tailEnd/>
          </a:ln>
        </p:spPr>
        <p:txBody>
          <a:bodyPr wrap="none" lIns="90488" tIns="44450" rIns="90488" bIns="44450">
            <a:spAutoFit/>
          </a:bodyPr>
          <a:lstStyle/>
          <a:p>
            <a:r>
              <a:rPr lang="en-US" sz="1600" b="1">
                <a:latin typeface="Times New Roman" pitchFamily="18" charset="0"/>
              </a:rPr>
              <a:t>Late Read Cycle: OE_L asserted after CAS_L</a:t>
            </a:r>
          </a:p>
        </p:txBody>
      </p:sp>
      <p:sp>
        <p:nvSpPr>
          <p:cNvPr id="191608" name="Rectangle 147"/>
          <p:cNvSpPr>
            <a:spLocks noGrp="1" noChangeArrowheads="1"/>
          </p:cNvSpPr>
          <p:nvPr>
            <p:ph type="body" idx="1"/>
          </p:nvPr>
        </p:nvSpPr>
        <p:spPr>
          <a:xfrm>
            <a:off x="1866900" y="838200"/>
            <a:ext cx="4229100" cy="1204432"/>
          </a:xfrm>
          <a:noFill/>
        </p:spPr>
        <p:txBody>
          <a:bodyPr vert="horz" lIns="63500" tIns="25400" rIns="63500" bIns="25400" rtlCol="0">
            <a:spAutoFit/>
          </a:bodyPr>
          <a:lstStyle/>
          <a:p>
            <a:pPr marL="203200" indent="-203200"/>
            <a:r>
              <a:rPr lang="en-US" sz="1800"/>
              <a:t>Every DRAM access begins at:</a:t>
            </a:r>
          </a:p>
          <a:p>
            <a:pPr lvl="1" indent="-190500"/>
            <a:r>
              <a:rPr lang="en-US" sz="1600"/>
              <a:t>The assertion of the RAS_L</a:t>
            </a:r>
          </a:p>
          <a:p>
            <a:pPr lvl="1" indent="-190500"/>
            <a:r>
              <a:rPr lang="en-US" sz="1600"/>
              <a:t>2 ways to read: </a:t>
            </a:r>
            <a:br>
              <a:rPr lang="en-US" sz="1600"/>
            </a:br>
            <a:r>
              <a:rPr lang="en-US" sz="1600"/>
              <a:t>early or late v. CAS</a:t>
            </a:r>
            <a:r>
              <a:rPr lang="en-US" smtClean="0"/>
              <a:t> </a:t>
            </a:r>
          </a:p>
        </p:txBody>
      </p:sp>
      <p:sp>
        <p:nvSpPr>
          <p:cNvPr id="191609" name="Rectangle 148"/>
          <p:cNvSpPr>
            <a:spLocks noChangeArrowheads="1"/>
          </p:cNvSpPr>
          <p:nvPr/>
        </p:nvSpPr>
        <p:spPr bwMode="auto">
          <a:xfrm>
            <a:off x="3643313" y="5105401"/>
            <a:ext cx="626776" cy="335989"/>
          </a:xfrm>
          <a:prstGeom prst="rect">
            <a:avLst/>
          </a:prstGeom>
          <a:noFill/>
          <a:ln w="12700">
            <a:noFill/>
            <a:miter lim="800000"/>
            <a:headEnd/>
            <a:tailEnd/>
          </a:ln>
        </p:spPr>
        <p:txBody>
          <a:bodyPr wrap="none" lIns="90488" tIns="44450" rIns="90488" bIns="44450">
            <a:spAutoFit/>
          </a:bodyPr>
          <a:lstStyle/>
          <a:p>
            <a:r>
              <a:rPr lang="en-US" sz="1600" b="1">
                <a:latin typeface="Times New Roman" pitchFamily="18" charset="0"/>
              </a:rPr>
              <a:t>Junk</a:t>
            </a:r>
          </a:p>
        </p:txBody>
      </p:sp>
      <p:sp>
        <p:nvSpPr>
          <p:cNvPr id="191610" name="Rectangle 149"/>
          <p:cNvSpPr>
            <a:spLocks noChangeArrowheads="1"/>
          </p:cNvSpPr>
          <p:nvPr/>
        </p:nvSpPr>
        <p:spPr bwMode="auto">
          <a:xfrm>
            <a:off x="4862513" y="5105401"/>
            <a:ext cx="998672" cy="335989"/>
          </a:xfrm>
          <a:prstGeom prst="rect">
            <a:avLst/>
          </a:prstGeom>
          <a:noFill/>
          <a:ln w="12700">
            <a:noFill/>
            <a:miter lim="800000"/>
            <a:headEnd/>
            <a:tailEnd/>
          </a:ln>
        </p:spPr>
        <p:txBody>
          <a:bodyPr wrap="none" lIns="90488" tIns="44450" rIns="90488" bIns="44450">
            <a:spAutoFit/>
          </a:bodyPr>
          <a:lstStyle/>
          <a:p>
            <a:r>
              <a:rPr lang="en-US" sz="1600" b="1">
                <a:latin typeface="Times New Roman" pitchFamily="18" charset="0"/>
              </a:rPr>
              <a:t>Data Out</a:t>
            </a:r>
          </a:p>
        </p:txBody>
      </p:sp>
      <p:sp>
        <p:nvSpPr>
          <p:cNvPr id="191611" name="Rectangle 150"/>
          <p:cNvSpPr>
            <a:spLocks noChangeArrowheads="1"/>
          </p:cNvSpPr>
          <p:nvPr/>
        </p:nvSpPr>
        <p:spPr bwMode="auto">
          <a:xfrm>
            <a:off x="7148513" y="5105401"/>
            <a:ext cx="804708" cy="335989"/>
          </a:xfrm>
          <a:prstGeom prst="rect">
            <a:avLst/>
          </a:prstGeom>
          <a:noFill/>
          <a:ln w="12700">
            <a:noFill/>
            <a:miter lim="800000"/>
            <a:headEnd/>
            <a:tailEnd/>
          </a:ln>
        </p:spPr>
        <p:txBody>
          <a:bodyPr wrap="none" lIns="90488" tIns="44450" rIns="90488" bIns="44450">
            <a:spAutoFit/>
          </a:bodyPr>
          <a:lstStyle/>
          <a:p>
            <a:r>
              <a:rPr lang="en-US" sz="1600" b="1">
                <a:latin typeface="Times New Roman" pitchFamily="18" charset="0"/>
              </a:rPr>
              <a:t>High Z</a:t>
            </a:r>
          </a:p>
        </p:txBody>
      </p:sp>
      <p:sp>
        <p:nvSpPr>
          <p:cNvPr id="191612" name="Line 151"/>
          <p:cNvSpPr>
            <a:spLocks noChangeShapeType="1"/>
          </p:cNvSpPr>
          <p:nvPr/>
        </p:nvSpPr>
        <p:spPr bwMode="auto">
          <a:xfrm>
            <a:off x="8089900" y="5715000"/>
            <a:ext cx="508000" cy="0"/>
          </a:xfrm>
          <a:prstGeom prst="line">
            <a:avLst/>
          </a:prstGeom>
          <a:noFill/>
          <a:ln w="25400">
            <a:solidFill>
              <a:schemeClr val="tx1"/>
            </a:solidFill>
            <a:round/>
            <a:headEnd/>
            <a:tailEnd type="triangle" w="med" len="med"/>
          </a:ln>
        </p:spPr>
        <p:txBody>
          <a:bodyPr wrap="none" anchor="ctr"/>
          <a:lstStyle/>
          <a:p>
            <a:endParaRPr lang="en-US"/>
          </a:p>
        </p:txBody>
      </p:sp>
      <p:sp>
        <p:nvSpPr>
          <p:cNvPr id="191613" name="Line 152"/>
          <p:cNvSpPr>
            <a:spLocks noChangeShapeType="1"/>
          </p:cNvSpPr>
          <p:nvPr/>
        </p:nvSpPr>
        <p:spPr bwMode="auto">
          <a:xfrm flipH="1">
            <a:off x="8826500" y="5715000"/>
            <a:ext cx="558800" cy="0"/>
          </a:xfrm>
          <a:prstGeom prst="line">
            <a:avLst/>
          </a:prstGeom>
          <a:noFill/>
          <a:ln w="25400">
            <a:solidFill>
              <a:schemeClr val="tx1"/>
            </a:solidFill>
            <a:round/>
            <a:headEnd/>
            <a:tailEnd type="triangle" w="med" len="med"/>
          </a:ln>
        </p:spPr>
        <p:txBody>
          <a:bodyPr wrap="none" anchor="ctr"/>
          <a:lstStyle/>
          <a:p>
            <a:endParaRPr lang="en-US"/>
          </a:p>
        </p:txBody>
      </p:sp>
      <p:sp>
        <p:nvSpPr>
          <p:cNvPr id="191614" name="Line 153"/>
          <p:cNvSpPr>
            <a:spLocks noChangeShapeType="1"/>
          </p:cNvSpPr>
          <p:nvPr/>
        </p:nvSpPr>
        <p:spPr bwMode="auto">
          <a:xfrm flipH="1">
            <a:off x="3644900" y="5715000"/>
            <a:ext cx="330200" cy="0"/>
          </a:xfrm>
          <a:prstGeom prst="line">
            <a:avLst/>
          </a:prstGeom>
          <a:noFill/>
          <a:ln w="25400">
            <a:solidFill>
              <a:schemeClr val="tx1"/>
            </a:solidFill>
            <a:round/>
            <a:headEnd/>
            <a:tailEnd/>
          </a:ln>
        </p:spPr>
        <p:txBody>
          <a:bodyPr wrap="none" anchor="ctr"/>
          <a:lstStyle/>
          <a:p>
            <a:endParaRPr lang="en-US"/>
          </a:p>
        </p:txBody>
      </p:sp>
      <p:sp>
        <p:nvSpPr>
          <p:cNvPr id="191615" name="Rectangle 154"/>
          <p:cNvSpPr>
            <a:spLocks noGrp="1" noChangeArrowheads="1"/>
          </p:cNvSpPr>
          <p:nvPr>
            <p:ph type="title"/>
          </p:nvPr>
        </p:nvSpPr>
        <p:spPr>
          <a:xfrm>
            <a:off x="2289176" y="230188"/>
            <a:ext cx="6619875" cy="368300"/>
          </a:xfrm>
        </p:spPr>
        <p:txBody>
          <a:bodyPr>
            <a:normAutofit fontScale="90000"/>
          </a:bodyPr>
          <a:lstStyle/>
          <a:p>
            <a:r>
              <a:rPr lang="en-US" smtClean="0"/>
              <a:t>DRAM Read Timing</a:t>
            </a:r>
          </a:p>
        </p:txBody>
      </p:sp>
    </p:spTree>
    <p:extLst>
      <p:ext uri="{BB962C8B-B14F-4D97-AF65-F5344CB8AC3E}">
        <p14:creationId xmlns:p14="http://schemas.microsoft.com/office/powerpoint/2010/main" val="3579543818"/>
      </p:ext>
    </p:extLst>
  </p:cSld>
  <p:clrMapOvr>
    <a:masterClrMapping/>
  </p:clrMapOvr>
  <p:transition/>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Slide Number Placeholder 4"/>
          <p:cNvSpPr>
            <a:spLocks noGrp="1"/>
          </p:cNvSpPr>
          <p:nvPr>
            <p:ph type="sldNum" sz="quarter" idx="10"/>
          </p:nvPr>
        </p:nvSpPr>
        <p:spPr>
          <a:xfrm>
            <a:off x="8904288" y="6092825"/>
            <a:ext cx="609600" cy="431800"/>
          </a:xfrm>
          <a:noFill/>
        </p:spPr>
        <p:txBody>
          <a:bodyPr/>
          <a:lstStyle/>
          <a:p>
            <a:fld id="{DE271320-AF50-4A44-8B54-F1BDBA8CD674}" type="slidenum">
              <a:rPr lang="it-IT" smtClean="0">
                <a:latin typeface="Arial" pitchFamily="34" charset="0"/>
              </a:rPr>
              <a:pPr/>
              <a:t>152</a:t>
            </a:fld>
            <a:endParaRPr lang="it-IT">
              <a:latin typeface="Arial" pitchFamily="34" charset="0"/>
            </a:endParaRPr>
          </a:p>
        </p:txBody>
      </p:sp>
      <p:sp>
        <p:nvSpPr>
          <p:cNvPr id="192515" name="Line 2"/>
          <p:cNvSpPr>
            <a:spLocks noChangeShapeType="1"/>
          </p:cNvSpPr>
          <p:nvPr/>
        </p:nvSpPr>
        <p:spPr bwMode="auto">
          <a:xfrm>
            <a:off x="1765300" y="4648200"/>
            <a:ext cx="1270000" cy="0"/>
          </a:xfrm>
          <a:prstGeom prst="line">
            <a:avLst/>
          </a:prstGeom>
          <a:noFill/>
          <a:ln w="25400">
            <a:solidFill>
              <a:schemeClr val="tx1"/>
            </a:solidFill>
            <a:round/>
            <a:headEnd/>
            <a:tailEnd/>
          </a:ln>
        </p:spPr>
        <p:txBody>
          <a:bodyPr wrap="none" anchor="ctr"/>
          <a:lstStyle/>
          <a:p>
            <a:endParaRPr lang="en-US"/>
          </a:p>
        </p:txBody>
      </p:sp>
      <p:sp>
        <p:nvSpPr>
          <p:cNvPr id="192516" name="Rectangle 3"/>
          <p:cNvSpPr>
            <a:spLocks noChangeArrowheads="1"/>
          </p:cNvSpPr>
          <p:nvPr/>
        </p:nvSpPr>
        <p:spPr bwMode="auto">
          <a:xfrm>
            <a:off x="7099301" y="1536701"/>
            <a:ext cx="2193925" cy="669925"/>
          </a:xfrm>
          <a:prstGeom prst="rect">
            <a:avLst/>
          </a:prstGeom>
          <a:noFill/>
          <a:ln w="25400">
            <a:solidFill>
              <a:schemeClr val="tx1"/>
            </a:solidFill>
            <a:miter lim="800000"/>
            <a:headEnd/>
            <a:tailEnd/>
          </a:ln>
        </p:spPr>
        <p:txBody>
          <a:bodyPr wrap="none" anchor="ctr"/>
          <a:lstStyle/>
          <a:p>
            <a:endParaRPr lang="en-US"/>
          </a:p>
        </p:txBody>
      </p:sp>
      <p:sp>
        <p:nvSpPr>
          <p:cNvPr id="192517" name="Rectangle 4"/>
          <p:cNvSpPr>
            <a:spLocks noChangeArrowheads="1"/>
          </p:cNvSpPr>
          <p:nvPr/>
        </p:nvSpPr>
        <p:spPr bwMode="auto">
          <a:xfrm>
            <a:off x="6234113" y="1600201"/>
            <a:ext cx="330220" cy="335989"/>
          </a:xfrm>
          <a:prstGeom prst="rect">
            <a:avLst/>
          </a:prstGeom>
          <a:noFill/>
          <a:ln w="12700">
            <a:noFill/>
            <a:miter lim="800000"/>
            <a:headEnd/>
            <a:tailEnd/>
          </a:ln>
        </p:spPr>
        <p:txBody>
          <a:bodyPr wrap="none" lIns="90488" tIns="44450" rIns="90488" bIns="44450">
            <a:spAutoFit/>
          </a:bodyPr>
          <a:lstStyle/>
          <a:p>
            <a:r>
              <a:rPr lang="en-US" sz="1600">
                <a:latin typeface="Times New Roman" pitchFamily="18" charset="0"/>
              </a:rPr>
              <a:t>A</a:t>
            </a:r>
          </a:p>
        </p:txBody>
      </p:sp>
      <p:sp>
        <p:nvSpPr>
          <p:cNvPr id="192518" name="Rectangle 5"/>
          <p:cNvSpPr>
            <a:spLocks noChangeArrowheads="1"/>
          </p:cNvSpPr>
          <p:nvPr/>
        </p:nvSpPr>
        <p:spPr bwMode="auto">
          <a:xfrm>
            <a:off x="10272713" y="1752601"/>
            <a:ext cx="330220" cy="335989"/>
          </a:xfrm>
          <a:prstGeom prst="rect">
            <a:avLst/>
          </a:prstGeom>
          <a:noFill/>
          <a:ln w="12700">
            <a:noFill/>
            <a:miter lim="800000"/>
            <a:headEnd/>
            <a:tailEnd/>
          </a:ln>
        </p:spPr>
        <p:txBody>
          <a:bodyPr wrap="none" lIns="90488" tIns="44450" rIns="90488" bIns="44450">
            <a:spAutoFit/>
          </a:bodyPr>
          <a:lstStyle/>
          <a:p>
            <a:r>
              <a:rPr lang="en-US" sz="1600">
                <a:latin typeface="Times New Roman" pitchFamily="18" charset="0"/>
              </a:rPr>
              <a:t>D</a:t>
            </a:r>
          </a:p>
        </p:txBody>
      </p:sp>
      <p:sp>
        <p:nvSpPr>
          <p:cNvPr id="192519" name="Line 6"/>
          <p:cNvSpPr>
            <a:spLocks noChangeShapeType="1"/>
          </p:cNvSpPr>
          <p:nvPr/>
        </p:nvSpPr>
        <p:spPr bwMode="auto">
          <a:xfrm flipH="1">
            <a:off x="9283700" y="1905000"/>
            <a:ext cx="1016000" cy="0"/>
          </a:xfrm>
          <a:prstGeom prst="line">
            <a:avLst/>
          </a:prstGeom>
          <a:noFill/>
          <a:ln w="25400">
            <a:solidFill>
              <a:schemeClr val="tx1"/>
            </a:solidFill>
            <a:round/>
            <a:headEnd type="triangle" w="med" len="med"/>
            <a:tailEnd type="triangle" w="med" len="med"/>
          </a:ln>
        </p:spPr>
        <p:txBody>
          <a:bodyPr wrap="none" anchor="ctr"/>
          <a:lstStyle/>
          <a:p>
            <a:endParaRPr lang="en-US"/>
          </a:p>
        </p:txBody>
      </p:sp>
      <p:sp>
        <p:nvSpPr>
          <p:cNvPr id="192520" name="Rectangle 7"/>
          <p:cNvSpPr>
            <a:spLocks noChangeArrowheads="1"/>
          </p:cNvSpPr>
          <p:nvPr/>
        </p:nvSpPr>
        <p:spPr bwMode="auto">
          <a:xfrm>
            <a:off x="9129713" y="838201"/>
            <a:ext cx="682880" cy="335989"/>
          </a:xfrm>
          <a:prstGeom prst="rect">
            <a:avLst/>
          </a:prstGeom>
          <a:noFill/>
          <a:ln w="12700">
            <a:noFill/>
            <a:miter lim="800000"/>
            <a:headEnd/>
            <a:tailEnd/>
          </a:ln>
        </p:spPr>
        <p:txBody>
          <a:bodyPr wrap="none" lIns="90488" tIns="44450" rIns="90488" bIns="44450">
            <a:spAutoFit/>
          </a:bodyPr>
          <a:lstStyle/>
          <a:p>
            <a:r>
              <a:rPr lang="en-US" sz="1600">
                <a:latin typeface="Times New Roman" pitchFamily="18" charset="0"/>
              </a:rPr>
              <a:t>OE_L</a:t>
            </a:r>
          </a:p>
        </p:txBody>
      </p:sp>
      <p:sp>
        <p:nvSpPr>
          <p:cNvPr id="192521" name="Line 8"/>
          <p:cNvSpPr>
            <a:spLocks noChangeShapeType="1"/>
          </p:cNvSpPr>
          <p:nvPr/>
        </p:nvSpPr>
        <p:spPr bwMode="auto">
          <a:xfrm>
            <a:off x="8915400" y="927100"/>
            <a:ext cx="0" cy="584200"/>
          </a:xfrm>
          <a:prstGeom prst="line">
            <a:avLst/>
          </a:prstGeom>
          <a:noFill/>
          <a:ln w="25400">
            <a:solidFill>
              <a:schemeClr val="accent2"/>
            </a:solidFill>
            <a:round/>
            <a:headEnd/>
            <a:tailEnd type="triangle" w="med" len="med"/>
          </a:ln>
        </p:spPr>
        <p:txBody>
          <a:bodyPr wrap="none" anchor="ctr"/>
          <a:lstStyle/>
          <a:p>
            <a:endParaRPr lang="en-US"/>
          </a:p>
        </p:txBody>
      </p:sp>
      <p:sp>
        <p:nvSpPr>
          <p:cNvPr id="192522" name="Line 9"/>
          <p:cNvSpPr>
            <a:spLocks noChangeShapeType="1"/>
          </p:cNvSpPr>
          <p:nvPr/>
        </p:nvSpPr>
        <p:spPr bwMode="auto">
          <a:xfrm>
            <a:off x="6261100" y="1905000"/>
            <a:ext cx="812800" cy="0"/>
          </a:xfrm>
          <a:prstGeom prst="line">
            <a:avLst/>
          </a:prstGeom>
          <a:noFill/>
          <a:ln w="25400">
            <a:solidFill>
              <a:schemeClr val="tx1"/>
            </a:solidFill>
            <a:round/>
            <a:headEnd/>
            <a:tailEnd type="triangle" w="med" len="med"/>
          </a:ln>
        </p:spPr>
        <p:txBody>
          <a:bodyPr wrap="none" anchor="ctr"/>
          <a:lstStyle/>
          <a:p>
            <a:endParaRPr lang="en-US"/>
          </a:p>
        </p:txBody>
      </p:sp>
      <p:sp>
        <p:nvSpPr>
          <p:cNvPr id="192523" name="Rectangle 10"/>
          <p:cNvSpPr>
            <a:spLocks noChangeArrowheads="1"/>
          </p:cNvSpPr>
          <p:nvPr/>
        </p:nvSpPr>
        <p:spPr bwMode="auto">
          <a:xfrm>
            <a:off x="7753478" y="1600201"/>
            <a:ext cx="958597" cy="582211"/>
          </a:xfrm>
          <a:prstGeom prst="rect">
            <a:avLst/>
          </a:prstGeom>
          <a:noFill/>
          <a:ln w="12700">
            <a:noFill/>
            <a:miter lim="800000"/>
            <a:headEnd/>
            <a:tailEnd/>
          </a:ln>
        </p:spPr>
        <p:txBody>
          <a:bodyPr wrap="none" lIns="90488" tIns="44450" rIns="90488" bIns="44450">
            <a:spAutoFit/>
          </a:bodyPr>
          <a:lstStyle/>
          <a:p>
            <a:pPr algn="ctr"/>
            <a:r>
              <a:rPr lang="en-US" sz="1600" b="1">
                <a:latin typeface="Times New Roman" pitchFamily="18" charset="0"/>
              </a:rPr>
              <a:t>256K x 8</a:t>
            </a:r>
          </a:p>
          <a:p>
            <a:pPr algn="ctr"/>
            <a:r>
              <a:rPr lang="en-US" sz="1600" b="1">
                <a:latin typeface="Times New Roman" pitchFamily="18" charset="0"/>
              </a:rPr>
              <a:t>DRAM</a:t>
            </a:r>
          </a:p>
        </p:txBody>
      </p:sp>
      <p:sp>
        <p:nvSpPr>
          <p:cNvPr id="192524" name="Line 11"/>
          <p:cNvSpPr>
            <a:spLocks noChangeShapeType="1"/>
          </p:cNvSpPr>
          <p:nvPr/>
        </p:nvSpPr>
        <p:spPr bwMode="auto">
          <a:xfrm flipH="1">
            <a:off x="6546850" y="1758950"/>
            <a:ext cx="165100" cy="215900"/>
          </a:xfrm>
          <a:prstGeom prst="line">
            <a:avLst/>
          </a:prstGeom>
          <a:noFill/>
          <a:ln w="12700">
            <a:solidFill>
              <a:schemeClr val="tx1"/>
            </a:solidFill>
            <a:round/>
            <a:headEnd/>
            <a:tailEnd/>
          </a:ln>
        </p:spPr>
        <p:txBody>
          <a:bodyPr wrap="none" anchor="ctr"/>
          <a:lstStyle/>
          <a:p>
            <a:endParaRPr lang="en-US"/>
          </a:p>
        </p:txBody>
      </p:sp>
      <p:sp>
        <p:nvSpPr>
          <p:cNvPr id="192525" name="Line 12"/>
          <p:cNvSpPr>
            <a:spLocks noChangeShapeType="1"/>
          </p:cNvSpPr>
          <p:nvPr/>
        </p:nvSpPr>
        <p:spPr bwMode="auto">
          <a:xfrm flipH="1">
            <a:off x="9671050" y="1758950"/>
            <a:ext cx="165100" cy="215900"/>
          </a:xfrm>
          <a:prstGeom prst="line">
            <a:avLst/>
          </a:prstGeom>
          <a:noFill/>
          <a:ln w="12700">
            <a:solidFill>
              <a:schemeClr val="tx1"/>
            </a:solidFill>
            <a:round/>
            <a:headEnd/>
            <a:tailEnd/>
          </a:ln>
        </p:spPr>
        <p:txBody>
          <a:bodyPr wrap="none" anchor="ctr"/>
          <a:lstStyle/>
          <a:p>
            <a:endParaRPr lang="en-US"/>
          </a:p>
        </p:txBody>
      </p:sp>
      <p:sp>
        <p:nvSpPr>
          <p:cNvPr id="192526" name="Rectangle 13"/>
          <p:cNvSpPr>
            <a:spLocks noChangeArrowheads="1"/>
          </p:cNvSpPr>
          <p:nvPr/>
        </p:nvSpPr>
        <p:spPr bwMode="auto">
          <a:xfrm>
            <a:off x="6386513" y="1928813"/>
            <a:ext cx="272512" cy="305212"/>
          </a:xfrm>
          <a:prstGeom prst="rect">
            <a:avLst/>
          </a:prstGeom>
          <a:noFill/>
          <a:ln w="12700">
            <a:noFill/>
            <a:miter lim="800000"/>
            <a:headEnd/>
            <a:tailEnd/>
          </a:ln>
        </p:spPr>
        <p:txBody>
          <a:bodyPr wrap="none" lIns="90488" tIns="44450" rIns="90488" bIns="44450">
            <a:spAutoFit/>
          </a:bodyPr>
          <a:lstStyle/>
          <a:p>
            <a:r>
              <a:rPr lang="en-US" sz="1400">
                <a:latin typeface="Times New Roman" pitchFamily="18" charset="0"/>
              </a:rPr>
              <a:t>9</a:t>
            </a:r>
          </a:p>
        </p:txBody>
      </p:sp>
      <p:sp>
        <p:nvSpPr>
          <p:cNvPr id="192527" name="Rectangle 14"/>
          <p:cNvSpPr>
            <a:spLocks noChangeArrowheads="1"/>
          </p:cNvSpPr>
          <p:nvPr/>
        </p:nvSpPr>
        <p:spPr bwMode="auto">
          <a:xfrm>
            <a:off x="9510713" y="1928813"/>
            <a:ext cx="272512" cy="305212"/>
          </a:xfrm>
          <a:prstGeom prst="rect">
            <a:avLst/>
          </a:prstGeom>
          <a:noFill/>
          <a:ln w="12700">
            <a:noFill/>
            <a:miter lim="800000"/>
            <a:headEnd/>
            <a:tailEnd/>
          </a:ln>
        </p:spPr>
        <p:txBody>
          <a:bodyPr wrap="none" lIns="90488" tIns="44450" rIns="90488" bIns="44450">
            <a:spAutoFit/>
          </a:bodyPr>
          <a:lstStyle/>
          <a:p>
            <a:r>
              <a:rPr lang="en-US" sz="1400">
                <a:latin typeface="Times New Roman" pitchFamily="18" charset="0"/>
              </a:rPr>
              <a:t>8</a:t>
            </a:r>
          </a:p>
        </p:txBody>
      </p:sp>
      <p:sp>
        <p:nvSpPr>
          <p:cNvPr id="192528" name="Rectangle 15"/>
          <p:cNvSpPr>
            <a:spLocks noChangeArrowheads="1"/>
          </p:cNvSpPr>
          <p:nvPr/>
        </p:nvSpPr>
        <p:spPr bwMode="auto">
          <a:xfrm>
            <a:off x="8291513" y="838201"/>
            <a:ext cx="729368" cy="335989"/>
          </a:xfrm>
          <a:prstGeom prst="rect">
            <a:avLst/>
          </a:prstGeom>
          <a:noFill/>
          <a:ln w="12700">
            <a:noFill/>
            <a:miter lim="800000"/>
            <a:headEnd/>
            <a:tailEnd/>
          </a:ln>
        </p:spPr>
        <p:txBody>
          <a:bodyPr wrap="none" lIns="90488" tIns="44450" rIns="90488" bIns="44450">
            <a:spAutoFit/>
          </a:bodyPr>
          <a:lstStyle/>
          <a:p>
            <a:r>
              <a:rPr lang="en-US" sz="1600">
                <a:latin typeface="Times New Roman" pitchFamily="18" charset="0"/>
              </a:rPr>
              <a:t>WE_L</a:t>
            </a:r>
          </a:p>
        </p:txBody>
      </p:sp>
      <p:sp>
        <p:nvSpPr>
          <p:cNvPr id="192529" name="Line 16"/>
          <p:cNvSpPr>
            <a:spLocks noChangeShapeType="1"/>
          </p:cNvSpPr>
          <p:nvPr/>
        </p:nvSpPr>
        <p:spPr bwMode="auto">
          <a:xfrm>
            <a:off x="9144000" y="927100"/>
            <a:ext cx="0" cy="584200"/>
          </a:xfrm>
          <a:prstGeom prst="line">
            <a:avLst/>
          </a:prstGeom>
          <a:noFill/>
          <a:ln w="25400">
            <a:solidFill>
              <a:schemeClr val="accent2"/>
            </a:solidFill>
            <a:round/>
            <a:headEnd/>
            <a:tailEnd type="triangle" w="med" len="med"/>
          </a:ln>
        </p:spPr>
        <p:txBody>
          <a:bodyPr wrap="none" anchor="ctr"/>
          <a:lstStyle/>
          <a:p>
            <a:endParaRPr lang="en-US"/>
          </a:p>
        </p:txBody>
      </p:sp>
      <p:sp>
        <p:nvSpPr>
          <p:cNvPr id="192530" name="Rectangle 17"/>
          <p:cNvSpPr>
            <a:spLocks noChangeArrowheads="1"/>
          </p:cNvSpPr>
          <p:nvPr/>
        </p:nvSpPr>
        <p:spPr bwMode="auto">
          <a:xfrm>
            <a:off x="7453313" y="838201"/>
            <a:ext cx="807914" cy="335989"/>
          </a:xfrm>
          <a:prstGeom prst="rect">
            <a:avLst/>
          </a:prstGeom>
          <a:noFill/>
          <a:ln w="12700">
            <a:noFill/>
            <a:miter lim="800000"/>
            <a:headEnd/>
            <a:tailEnd/>
          </a:ln>
        </p:spPr>
        <p:txBody>
          <a:bodyPr wrap="none" lIns="90488" tIns="44450" rIns="90488" bIns="44450">
            <a:spAutoFit/>
          </a:bodyPr>
          <a:lstStyle/>
          <a:p>
            <a:r>
              <a:rPr lang="en-US" sz="1600">
                <a:latin typeface="Times New Roman" pitchFamily="18" charset="0"/>
              </a:rPr>
              <a:t>CAS_L</a:t>
            </a:r>
          </a:p>
        </p:txBody>
      </p:sp>
      <p:sp>
        <p:nvSpPr>
          <p:cNvPr id="192531" name="Line 18"/>
          <p:cNvSpPr>
            <a:spLocks noChangeShapeType="1"/>
          </p:cNvSpPr>
          <p:nvPr/>
        </p:nvSpPr>
        <p:spPr bwMode="auto">
          <a:xfrm>
            <a:off x="7239000" y="927100"/>
            <a:ext cx="0" cy="584200"/>
          </a:xfrm>
          <a:prstGeom prst="line">
            <a:avLst/>
          </a:prstGeom>
          <a:noFill/>
          <a:ln w="25400">
            <a:solidFill>
              <a:schemeClr val="accent2"/>
            </a:solidFill>
            <a:round/>
            <a:headEnd/>
            <a:tailEnd type="triangle" w="med" len="med"/>
          </a:ln>
        </p:spPr>
        <p:txBody>
          <a:bodyPr wrap="none" anchor="ctr"/>
          <a:lstStyle/>
          <a:p>
            <a:endParaRPr lang="en-US"/>
          </a:p>
        </p:txBody>
      </p:sp>
      <p:sp>
        <p:nvSpPr>
          <p:cNvPr id="192532" name="Rectangle 19"/>
          <p:cNvSpPr>
            <a:spLocks noChangeArrowheads="1"/>
          </p:cNvSpPr>
          <p:nvPr/>
        </p:nvSpPr>
        <p:spPr bwMode="auto">
          <a:xfrm>
            <a:off x="6462713" y="838201"/>
            <a:ext cx="807914" cy="335989"/>
          </a:xfrm>
          <a:prstGeom prst="rect">
            <a:avLst/>
          </a:prstGeom>
          <a:noFill/>
          <a:ln w="12700">
            <a:noFill/>
            <a:miter lim="800000"/>
            <a:headEnd/>
            <a:tailEnd/>
          </a:ln>
        </p:spPr>
        <p:txBody>
          <a:bodyPr wrap="none" lIns="90488" tIns="44450" rIns="90488" bIns="44450">
            <a:spAutoFit/>
          </a:bodyPr>
          <a:lstStyle/>
          <a:p>
            <a:r>
              <a:rPr lang="en-US" sz="1600">
                <a:latin typeface="Times New Roman" pitchFamily="18" charset="0"/>
              </a:rPr>
              <a:t>RAS_L</a:t>
            </a:r>
          </a:p>
        </p:txBody>
      </p:sp>
      <p:sp>
        <p:nvSpPr>
          <p:cNvPr id="192533" name="Line 20"/>
          <p:cNvSpPr>
            <a:spLocks noChangeShapeType="1"/>
          </p:cNvSpPr>
          <p:nvPr/>
        </p:nvSpPr>
        <p:spPr bwMode="auto">
          <a:xfrm>
            <a:off x="7467600" y="927100"/>
            <a:ext cx="0" cy="584200"/>
          </a:xfrm>
          <a:prstGeom prst="line">
            <a:avLst/>
          </a:prstGeom>
          <a:noFill/>
          <a:ln w="25400">
            <a:solidFill>
              <a:schemeClr val="accent2"/>
            </a:solidFill>
            <a:round/>
            <a:headEnd/>
            <a:tailEnd type="triangle" w="med" len="med"/>
          </a:ln>
        </p:spPr>
        <p:txBody>
          <a:bodyPr wrap="none" anchor="ctr"/>
          <a:lstStyle/>
          <a:p>
            <a:endParaRPr lang="en-US"/>
          </a:p>
        </p:txBody>
      </p:sp>
      <p:sp>
        <p:nvSpPr>
          <p:cNvPr id="192534" name="Line 21"/>
          <p:cNvSpPr>
            <a:spLocks noChangeShapeType="1"/>
          </p:cNvSpPr>
          <p:nvPr/>
        </p:nvSpPr>
        <p:spPr bwMode="auto">
          <a:xfrm>
            <a:off x="8699500" y="4876800"/>
            <a:ext cx="965200" cy="0"/>
          </a:xfrm>
          <a:prstGeom prst="line">
            <a:avLst/>
          </a:prstGeom>
          <a:noFill/>
          <a:ln w="25400">
            <a:solidFill>
              <a:srgbClr val="00FF00"/>
            </a:solidFill>
            <a:round/>
            <a:headEnd/>
            <a:tailEnd/>
          </a:ln>
        </p:spPr>
        <p:txBody>
          <a:bodyPr wrap="none" anchor="ctr"/>
          <a:lstStyle/>
          <a:p>
            <a:endParaRPr lang="en-US"/>
          </a:p>
        </p:txBody>
      </p:sp>
      <p:sp>
        <p:nvSpPr>
          <p:cNvPr id="192535" name="Line 22"/>
          <p:cNvSpPr>
            <a:spLocks noChangeShapeType="1"/>
          </p:cNvSpPr>
          <p:nvPr/>
        </p:nvSpPr>
        <p:spPr bwMode="auto">
          <a:xfrm>
            <a:off x="9842500" y="4648200"/>
            <a:ext cx="584200" cy="0"/>
          </a:xfrm>
          <a:prstGeom prst="line">
            <a:avLst/>
          </a:prstGeom>
          <a:noFill/>
          <a:ln w="25400">
            <a:solidFill>
              <a:schemeClr val="tx1"/>
            </a:solidFill>
            <a:round/>
            <a:headEnd/>
            <a:tailEnd/>
          </a:ln>
        </p:spPr>
        <p:txBody>
          <a:bodyPr wrap="none" anchor="ctr"/>
          <a:lstStyle/>
          <a:p>
            <a:endParaRPr lang="en-US"/>
          </a:p>
        </p:txBody>
      </p:sp>
      <p:sp>
        <p:nvSpPr>
          <p:cNvPr id="192536" name="Rectangle 23"/>
          <p:cNvSpPr>
            <a:spLocks noChangeArrowheads="1"/>
          </p:cNvSpPr>
          <p:nvPr/>
        </p:nvSpPr>
        <p:spPr bwMode="auto">
          <a:xfrm>
            <a:off x="1662113" y="4648201"/>
            <a:ext cx="763030" cy="335989"/>
          </a:xfrm>
          <a:prstGeom prst="rect">
            <a:avLst/>
          </a:prstGeom>
          <a:noFill/>
          <a:ln w="12700">
            <a:noFill/>
            <a:miter lim="800000"/>
            <a:headEnd/>
            <a:tailEnd/>
          </a:ln>
        </p:spPr>
        <p:txBody>
          <a:bodyPr wrap="none" lIns="90488" tIns="44450" rIns="90488" bIns="44450">
            <a:spAutoFit/>
          </a:bodyPr>
          <a:lstStyle/>
          <a:p>
            <a:r>
              <a:rPr lang="en-US" sz="1600" b="1">
                <a:latin typeface="Times New Roman" pitchFamily="18" charset="0"/>
              </a:rPr>
              <a:t>WE_L</a:t>
            </a:r>
          </a:p>
        </p:txBody>
      </p:sp>
      <p:sp>
        <p:nvSpPr>
          <p:cNvPr id="192537" name="Line 24"/>
          <p:cNvSpPr>
            <a:spLocks noChangeShapeType="1"/>
          </p:cNvSpPr>
          <p:nvPr/>
        </p:nvSpPr>
        <p:spPr bwMode="auto">
          <a:xfrm>
            <a:off x="1765300" y="3657600"/>
            <a:ext cx="203200" cy="0"/>
          </a:xfrm>
          <a:prstGeom prst="line">
            <a:avLst/>
          </a:prstGeom>
          <a:noFill/>
          <a:ln w="25400">
            <a:solidFill>
              <a:schemeClr val="tx1"/>
            </a:solidFill>
            <a:round/>
            <a:headEnd/>
            <a:tailEnd/>
          </a:ln>
        </p:spPr>
        <p:txBody>
          <a:bodyPr wrap="none" anchor="ctr"/>
          <a:lstStyle/>
          <a:p>
            <a:endParaRPr lang="en-US"/>
          </a:p>
        </p:txBody>
      </p:sp>
      <p:sp>
        <p:nvSpPr>
          <p:cNvPr id="192538" name="Line 25"/>
          <p:cNvSpPr>
            <a:spLocks noChangeShapeType="1"/>
          </p:cNvSpPr>
          <p:nvPr/>
        </p:nvSpPr>
        <p:spPr bwMode="auto">
          <a:xfrm>
            <a:off x="1765300" y="3962400"/>
            <a:ext cx="203200" cy="0"/>
          </a:xfrm>
          <a:prstGeom prst="line">
            <a:avLst/>
          </a:prstGeom>
          <a:noFill/>
          <a:ln w="25400">
            <a:solidFill>
              <a:schemeClr val="tx1"/>
            </a:solidFill>
            <a:round/>
            <a:headEnd/>
            <a:tailEnd/>
          </a:ln>
        </p:spPr>
        <p:txBody>
          <a:bodyPr wrap="none" anchor="ctr"/>
          <a:lstStyle/>
          <a:p>
            <a:endParaRPr lang="en-US"/>
          </a:p>
        </p:txBody>
      </p:sp>
      <p:sp>
        <p:nvSpPr>
          <p:cNvPr id="192539" name="Line 26"/>
          <p:cNvSpPr>
            <a:spLocks noChangeShapeType="1"/>
          </p:cNvSpPr>
          <p:nvPr/>
        </p:nvSpPr>
        <p:spPr bwMode="auto">
          <a:xfrm>
            <a:off x="1993900" y="3670300"/>
            <a:ext cx="127000" cy="279400"/>
          </a:xfrm>
          <a:prstGeom prst="line">
            <a:avLst/>
          </a:prstGeom>
          <a:noFill/>
          <a:ln w="25400">
            <a:solidFill>
              <a:schemeClr val="tx1"/>
            </a:solidFill>
            <a:round/>
            <a:headEnd/>
            <a:tailEnd/>
          </a:ln>
        </p:spPr>
        <p:txBody>
          <a:bodyPr wrap="none" anchor="ctr"/>
          <a:lstStyle/>
          <a:p>
            <a:endParaRPr lang="en-US"/>
          </a:p>
        </p:txBody>
      </p:sp>
      <p:sp>
        <p:nvSpPr>
          <p:cNvPr id="192540" name="Line 27"/>
          <p:cNvSpPr>
            <a:spLocks noChangeShapeType="1"/>
          </p:cNvSpPr>
          <p:nvPr/>
        </p:nvSpPr>
        <p:spPr bwMode="auto">
          <a:xfrm flipV="1">
            <a:off x="1993900" y="3644900"/>
            <a:ext cx="127000" cy="330200"/>
          </a:xfrm>
          <a:prstGeom prst="line">
            <a:avLst/>
          </a:prstGeom>
          <a:noFill/>
          <a:ln w="25400">
            <a:solidFill>
              <a:schemeClr val="tx1"/>
            </a:solidFill>
            <a:round/>
            <a:headEnd/>
            <a:tailEnd/>
          </a:ln>
        </p:spPr>
        <p:txBody>
          <a:bodyPr wrap="none" anchor="ctr"/>
          <a:lstStyle/>
          <a:p>
            <a:endParaRPr lang="en-US"/>
          </a:p>
        </p:txBody>
      </p:sp>
      <p:sp>
        <p:nvSpPr>
          <p:cNvPr id="192541" name="Rectangle 28"/>
          <p:cNvSpPr>
            <a:spLocks noChangeArrowheads="1"/>
          </p:cNvSpPr>
          <p:nvPr/>
        </p:nvSpPr>
        <p:spPr bwMode="auto">
          <a:xfrm>
            <a:off x="1662113" y="3657601"/>
            <a:ext cx="330220" cy="335989"/>
          </a:xfrm>
          <a:prstGeom prst="rect">
            <a:avLst/>
          </a:prstGeom>
          <a:noFill/>
          <a:ln w="12700">
            <a:noFill/>
            <a:miter lim="800000"/>
            <a:headEnd/>
            <a:tailEnd/>
          </a:ln>
        </p:spPr>
        <p:txBody>
          <a:bodyPr wrap="none" lIns="90488" tIns="44450" rIns="90488" bIns="44450">
            <a:spAutoFit/>
          </a:bodyPr>
          <a:lstStyle/>
          <a:p>
            <a:r>
              <a:rPr lang="en-US" sz="1600" b="1">
                <a:latin typeface="Times New Roman" pitchFamily="18" charset="0"/>
              </a:rPr>
              <a:t>A</a:t>
            </a:r>
          </a:p>
        </p:txBody>
      </p:sp>
      <p:sp>
        <p:nvSpPr>
          <p:cNvPr id="192542" name="Line 29"/>
          <p:cNvSpPr>
            <a:spLocks noChangeShapeType="1"/>
          </p:cNvSpPr>
          <p:nvPr/>
        </p:nvSpPr>
        <p:spPr bwMode="auto">
          <a:xfrm>
            <a:off x="2146300" y="3657600"/>
            <a:ext cx="1270000" cy="0"/>
          </a:xfrm>
          <a:prstGeom prst="line">
            <a:avLst/>
          </a:prstGeom>
          <a:noFill/>
          <a:ln w="25400">
            <a:solidFill>
              <a:schemeClr val="tx1"/>
            </a:solidFill>
            <a:round/>
            <a:headEnd/>
            <a:tailEnd/>
          </a:ln>
        </p:spPr>
        <p:txBody>
          <a:bodyPr wrap="none" anchor="ctr"/>
          <a:lstStyle/>
          <a:p>
            <a:endParaRPr lang="en-US"/>
          </a:p>
        </p:txBody>
      </p:sp>
      <p:sp>
        <p:nvSpPr>
          <p:cNvPr id="192543" name="Line 30"/>
          <p:cNvSpPr>
            <a:spLocks noChangeShapeType="1"/>
          </p:cNvSpPr>
          <p:nvPr/>
        </p:nvSpPr>
        <p:spPr bwMode="auto">
          <a:xfrm>
            <a:off x="2146300" y="3962400"/>
            <a:ext cx="1270000" cy="0"/>
          </a:xfrm>
          <a:prstGeom prst="line">
            <a:avLst/>
          </a:prstGeom>
          <a:noFill/>
          <a:ln w="25400">
            <a:solidFill>
              <a:schemeClr val="tx1"/>
            </a:solidFill>
            <a:round/>
            <a:headEnd/>
            <a:tailEnd/>
          </a:ln>
        </p:spPr>
        <p:txBody>
          <a:bodyPr wrap="none" anchor="ctr"/>
          <a:lstStyle/>
          <a:p>
            <a:endParaRPr lang="en-US"/>
          </a:p>
        </p:txBody>
      </p:sp>
      <p:sp>
        <p:nvSpPr>
          <p:cNvPr id="192544" name="Line 31"/>
          <p:cNvSpPr>
            <a:spLocks noChangeShapeType="1"/>
          </p:cNvSpPr>
          <p:nvPr/>
        </p:nvSpPr>
        <p:spPr bwMode="auto">
          <a:xfrm>
            <a:off x="3441700" y="3670300"/>
            <a:ext cx="127000" cy="279400"/>
          </a:xfrm>
          <a:prstGeom prst="line">
            <a:avLst/>
          </a:prstGeom>
          <a:noFill/>
          <a:ln w="25400">
            <a:solidFill>
              <a:schemeClr val="tx1"/>
            </a:solidFill>
            <a:round/>
            <a:headEnd/>
            <a:tailEnd/>
          </a:ln>
        </p:spPr>
        <p:txBody>
          <a:bodyPr wrap="none" anchor="ctr"/>
          <a:lstStyle/>
          <a:p>
            <a:endParaRPr lang="en-US"/>
          </a:p>
        </p:txBody>
      </p:sp>
      <p:sp>
        <p:nvSpPr>
          <p:cNvPr id="192545" name="Line 32"/>
          <p:cNvSpPr>
            <a:spLocks noChangeShapeType="1"/>
          </p:cNvSpPr>
          <p:nvPr/>
        </p:nvSpPr>
        <p:spPr bwMode="auto">
          <a:xfrm flipV="1">
            <a:off x="3441700" y="3644900"/>
            <a:ext cx="127000" cy="330200"/>
          </a:xfrm>
          <a:prstGeom prst="line">
            <a:avLst/>
          </a:prstGeom>
          <a:noFill/>
          <a:ln w="25400">
            <a:solidFill>
              <a:schemeClr val="tx1"/>
            </a:solidFill>
            <a:round/>
            <a:headEnd/>
            <a:tailEnd/>
          </a:ln>
        </p:spPr>
        <p:txBody>
          <a:bodyPr wrap="none" anchor="ctr"/>
          <a:lstStyle/>
          <a:p>
            <a:endParaRPr lang="en-US"/>
          </a:p>
        </p:txBody>
      </p:sp>
      <p:sp>
        <p:nvSpPr>
          <p:cNvPr id="192546" name="Line 33"/>
          <p:cNvSpPr>
            <a:spLocks noChangeShapeType="1"/>
          </p:cNvSpPr>
          <p:nvPr/>
        </p:nvSpPr>
        <p:spPr bwMode="auto">
          <a:xfrm>
            <a:off x="5194300" y="3657600"/>
            <a:ext cx="736600" cy="0"/>
          </a:xfrm>
          <a:prstGeom prst="line">
            <a:avLst/>
          </a:prstGeom>
          <a:noFill/>
          <a:ln w="25400">
            <a:solidFill>
              <a:schemeClr val="tx1"/>
            </a:solidFill>
            <a:round/>
            <a:headEnd/>
            <a:tailEnd/>
          </a:ln>
        </p:spPr>
        <p:txBody>
          <a:bodyPr wrap="none" anchor="ctr"/>
          <a:lstStyle/>
          <a:p>
            <a:endParaRPr lang="en-US"/>
          </a:p>
        </p:txBody>
      </p:sp>
      <p:sp>
        <p:nvSpPr>
          <p:cNvPr id="192547" name="Line 34"/>
          <p:cNvSpPr>
            <a:spLocks noChangeShapeType="1"/>
          </p:cNvSpPr>
          <p:nvPr/>
        </p:nvSpPr>
        <p:spPr bwMode="auto">
          <a:xfrm>
            <a:off x="5194300" y="3962400"/>
            <a:ext cx="736600" cy="0"/>
          </a:xfrm>
          <a:prstGeom prst="line">
            <a:avLst/>
          </a:prstGeom>
          <a:noFill/>
          <a:ln w="25400">
            <a:solidFill>
              <a:schemeClr val="tx1"/>
            </a:solidFill>
            <a:round/>
            <a:headEnd/>
            <a:tailEnd/>
          </a:ln>
        </p:spPr>
        <p:txBody>
          <a:bodyPr wrap="none" anchor="ctr"/>
          <a:lstStyle/>
          <a:p>
            <a:endParaRPr lang="en-US"/>
          </a:p>
        </p:txBody>
      </p:sp>
      <p:sp>
        <p:nvSpPr>
          <p:cNvPr id="192548" name="Line 35"/>
          <p:cNvSpPr>
            <a:spLocks noChangeShapeType="1"/>
          </p:cNvSpPr>
          <p:nvPr/>
        </p:nvSpPr>
        <p:spPr bwMode="auto">
          <a:xfrm>
            <a:off x="2527300" y="4267200"/>
            <a:ext cx="7899400" cy="0"/>
          </a:xfrm>
          <a:prstGeom prst="line">
            <a:avLst/>
          </a:prstGeom>
          <a:noFill/>
          <a:ln w="25400">
            <a:solidFill>
              <a:schemeClr val="tx1"/>
            </a:solidFill>
            <a:round/>
            <a:headEnd/>
            <a:tailEnd/>
          </a:ln>
        </p:spPr>
        <p:txBody>
          <a:bodyPr wrap="none" anchor="ctr"/>
          <a:lstStyle/>
          <a:p>
            <a:endParaRPr lang="en-US"/>
          </a:p>
        </p:txBody>
      </p:sp>
      <p:sp>
        <p:nvSpPr>
          <p:cNvPr id="192549" name="Rectangle 36"/>
          <p:cNvSpPr>
            <a:spLocks noChangeArrowheads="1"/>
          </p:cNvSpPr>
          <p:nvPr/>
        </p:nvSpPr>
        <p:spPr bwMode="auto">
          <a:xfrm>
            <a:off x="2119314" y="3657601"/>
            <a:ext cx="1336675" cy="333375"/>
          </a:xfrm>
          <a:prstGeom prst="rect">
            <a:avLst/>
          </a:prstGeom>
          <a:noFill/>
          <a:ln w="12700">
            <a:noFill/>
            <a:miter lim="800000"/>
            <a:headEnd/>
            <a:tailEnd/>
          </a:ln>
        </p:spPr>
        <p:txBody>
          <a:bodyPr wrap="none" lIns="90488" tIns="44450" rIns="90488" bIns="44450">
            <a:spAutoFit/>
          </a:bodyPr>
          <a:lstStyle/>
          <a:p>
            <a:r>
              <a:rPr lang="en-US" sz="1600" b="1">
                <a:latin typeface="Times New Roman" pitchFamily="18" charset="0"/>
              </a:rPr>
              <a:t>Row Address</a:t>
            </a:r>
          </a:p>
        </p:txBody>
      </p:sp>
      <p:sp>
        <p:nvSpPr>
          <p:cNvPr id="192550" name="Rectangle 37"/>
          <p:cNvSpPr>
            <a:spLocks noChangeArrowheads="1"/>
          </p:cNvSpPr>
          <p:nvPr/>
        </p:nvSpPr>
        <p:spPr bwMode="auto">
          <a:xfrm>
            <a:off x="1662113" y="4191001"/>
            <a:ext cx="718146" cy="335989"/>
          </a:xfrm>
          <a:prstGeom prst="rect">
            <a:avLst/>
          </a:prstGeom>
          <a:noFill/>
          <a:ln w="12700">
            <a:noFill/>
            <a:miter lim="800000"/>
            <a:headEnd/>
            <a:tailEnd/>
          </a:ln>
        </p:spPr>
        <p:txBody>
          <a:bodyPr wrap="none" lIns="90488" tIns="44450" rIns="90488" bIns="44450">
            <a:spAutoFit/>
          </a:bodyPr>
          <a:lstStyle/>
          <a:p>
            <a:r>
              <a:rPr lang="en-US" sz="1600" b="1">
                <a:latin typeface="Times New Roman" pitchFamily="18" charset="0"/>
              </a:rPr>
              <a:t>OE_L</a:t>
            </a:r>
          </a:p>
        </p:txBody>
      </p:sp>
      <p:sp>
        <p:nvSpPr>
          <p:cNvPr id="192551" name="Rectangle 38"/>
          <p:cNvSpPr>
            <a:spLocks noChangeArrowheads="1"/>
          </p:cNvSpPr>
          <p:nvPr/>
        </p:nvSpPr>
        <p:spPr bwMode="auto">
          <a:xfrm>
            <a:off x="5243513" y="3657601"/>
            <a:ext cx="626776" cy="335989"/>
          </a:xfrm>
          <a:prstGeom prst="rect">
            <a:avLst/>
          </a:prstGeom>
          <a:noFill/>
          <a:ln w="12700">
            <a:noFill/>
            <a:miter lim="800000"/>
            <a:headEnd/>
            <a:tailEnd/>
          </a:ln>
        </p:spPr>
        <p:txBody>
          <a:bodyPr wrap="none" lIns="90488" tIns="44450" rIns="90488" bIns="44450">
            <a:spAutoFit/>
          </a:bodyPr>
          <a:lstStyle/>
          <a:p>
            <a:r>
              <a:rPr lang="en-US" sz="1600" b="1">
                <a:latin typeface="Times New Roman" pitchFamily="18" charset="0"/>
              </a:rPr>
              <a:t>Junk</a:t>
            </a:r>
          </a:p>
        </p:txBody>
      </p:sp>
      <p:sp>
        <p:nvSpPr>
          <p:cNvPr id="192552" name="Line 39"/>
          <p:cNvSpPr>
            <a:spLocks noChangeShapeType="1"/>
          </p:cNvSpPr>
          <p:nvPr/>
        </p:nvSpPr>
        <p:spPr bwMode="auto">
          <a:xfrm>
            <a:off x="2667000" y="2298700"/>
            <a:ext cx="0" cy="3708400"/>
          </a:xfrm>
          <a:prstGeom prst="line">
            <a:avLst/>
          </a:prstGeom>
          <a:noFill/>
          <a:ln w="25400">
            <a:solidFill>
              <a:schemeClr val="tx1"/>
            </a:solidFill>
            <a:prstDash val="dash"/>
            <a:round/>
            <a:headEnd/>
            <a:tailEnd/>
          </a:ln>
        </p:spPr>
        <p:txBody>
          <a:bodyPr wrap="none" anchor="ctr"/>
          <a:lstStyle/>
          <a:p>
            <a:endParaRPr lang="en-US"/>
          </a:p>
        </p:txBody>
      </p:sp>
      <p:sp>
        <p:nvSpPr>
          <p:cNvPr id="192553" name="Rectangle 40"/>
          <p:cNvSpPr>
            <a:spLocks noChangeArrowheads="1"/>
          </p:cNvSpPr>
          <p:nvPr/>
        </p:nvSpPr>
        <p:spPr bwMode="auto">
          <a:xfrm>
            <a:off x="4051301" y="5562601"/>
            <a:ext cx="1660525" cy="333375"/>
          </a:xfrm>
          <a:prstGeom prst="rect">
            <a:avLst/>
          </a:prstGeom>
          <a:noFill/>
          <a:ln w="12700">
            <a:noFill/>
            <a:miter lim="800000"/>
            <a:headEnd/>
            <a:tailEnd/>
          </a:ln>
        </p:spPr>
        <p:txBody>
          <a:bodyPr wrap="none" lIns="90488" tIns="44450" rIns="90488" bIns="44450">
            <a:spAutoFit/>
          </a:bodyPr>
          <a:lstStyle/>
          <a:p>
            <a:pPr algn="ctr"/>
            <a:r>
              <a:rPr lang="en-US" sz="1600" b="1">
                <a:latin typeface="Times New Roman" pitchFamily="18" charset="0"/>
              </a:rPr>
              <a:t>WR Access Time</a:t>
            </a:r>
          </a:p>
        </p:txBody>
      </p:sp>
      <p:sp>
        <p:nvSpPr>
          <p:cNvPr id="192554" name="Rectangle 41"/>
          <p:cNvSpPr>
            <a:spLocks noChangeArrowheads="1"/>
          </p:cNvSpPr>
          <p:nvPr/>
        </p:nvSpPr>
        <p:spPr bwMode="auto">
          <a:xfrm>
            <a:off x="6946901" y="5562601"/>
            <a:ext cx="1660525" cy="333375"/>
          </a:xfrm>
          <a:prstGeom prst="rect">
            <a:avLst/>
          </a:prstGeom>
          <a:noFill/>
          <a:ln w="12700">
            <a:noFill/>
            <a:miter lim="800000"/>
            <a:headEnd/>
            <a:tailEnd/>
          </a:ln>
        </p:spPr>
        <p:txBody>
          <a:bodyPr wrap="none" lIns="90488" tIns="44450" rIns="90488" bIns="44450">
            <a:spAutoFit/>
          </a:bodyPr>
          <a:lstStyle/>
          <a:p>
            <a:pPr algn="ctr"/>
            <a:r>
              <a:rPr lang="en-US" sz="1600" b="1">
                <a:latin typeface="Times New Roman" pitchFamily="18" charset="0"/>
              </a:rPr>
              <a:t>WR Access Time</a:t>
            </a:r>
          </a:p>
        </p:txBody>
      </p:sp>
      <p:sp>
        <p:nvSpPr>
          <p:cNvPr id="192555" name="Line 42"/>
          <p:cNvSpPr>
            <a:spLocks noChangeShapeType="1"/>
          </p:cNvSpPr>
          <p:nvPr/>
        </p:nvSpPr>
        <p:spPr bwMode="auto">
          <a:xfrm>
            <a:off x="1765300" y="3200400"/>
            <a:ext cx="2108200" cy="0"/>
          </a:xfrm>
          <a:prstGeom prst="line">
            <a:avLst/>
          </a:prstGeom>
          <a:noFill/>
          <a:ln w="25400">
            <a:solidFill>
              <a:schemeClr val="tx1"/>
            </a:solidFill>
            <a:round/>
            <a:headEnd/>
            <a:tailEnd/>
          </a:ln>
        </p:spPr>
        <p:txBody>
          <a:bodyPr wrap="none" anchor="ctr"/>
          <a:lstStyle/>
          <a:p>
            <a:endParaRPr lang="en-US"/>
          </a:p>
        </p:txBody>
      </p:sp>
      <p:sp>
        <p:nvSpPr>
          <p:cNvPr id="192556" name="Line 43"/>
          <p:cNvSpPr>
            <a:spLocks noChangeShapeType="1"/>
          </p:cNvSpPr>
          <p:nvPr/>
        </p:nvSpPr>
        <p:spPr bwMode="auto">
          <a:xfrm>
            <a:off x="3898900" y="3213100"/>
            <a:ext cx="127000" cy="203200"/>
          </a:xfrm>
          <a:prstGeom prst="line">
            <a:avLst/>
          </a:prstGeom>
          <a:noFill/>
          <a:ln w="25400">
            <a:solidFill>
              <a:srgbClr val="00FF00"/>
            </a:solidFill>
            <a:round/>
            <a:headEnd/>
            <a:tailEnd/>
          </a:ln>
        </p:spPr>
        <p:txBody>
          <a:bodyPr wrap="none" anchor="ctr"/>
          <a:lstStyle/>
          <a:p>
            <a:endParaRPr lang="en-US"/>
          </a:p>
        </p:txBody>
      </p:sp>
      <p:sp>
        <p:nvSpPr>
          <p:cNvPr id="192557" name="Line 44"/>
          <p:cNvSpPr>
            <a:spLocks noChangeShapeType="1"/>
          </p:cNvSpPr>
          <p:nvPr/>
        </p:nvSpPr>
        <p:spPr bwMode="auto">
          <a:xfrm>
            <a:off x="4051300" y="3429000"/>
            <a:ext cx="1651000" cy="0"/>
          </a:xfrm>
          <a:prstGeom prst="line">
            <a:avLst/>
          </a:prstGeom>
          <a:noFill/>
          <a:ln w="25400">
            <a:solidFill>
              <a:srgbClr val="00FF00"/>
            </a:solidFill>
            <a:round/>
            <a:headEnd/>
            <a:tailEnd/>
          </a:ln>
        </p:spPr>
        <p:txBody>
          <a:bodyPr wrap="none" anchor="ctr"/>
          <a:lstStyle/>
          <a:p>
            <a:endParaRPr lang="en-US"/>
          </a:p>
        </p:txBody>
      </p:sp>
      <p:sp>
        <p:nvSpPr>
          <p:cNvPr id="192558" name="Line 45"/>
          <p:cNvSpPr>
            <a:spLocks noChangeShapeType="1"/>
          </p:cNvSpPr>
          <p:nvPr/>
        </p:nvSpPr>
        <p:spPr bwMode="auto">
          <a:xfrm flipV="1">
            <a:off x="5727700" y="3187700"/>
            <a:ext cx="127000" cy="254000"/>
          </a:xfrm>
          <a:prstGeom prst="line">
            <a:avLst/>
          </a:prstGeom>
          <a:noFill/>
          <a:ln w="25400">
            <a:solidFill>
              <a:srgbClr val="00FF00"/>
            </a:solidFill>
            <a:round/>
            <a:headEnd/>
            <a:tailEnd/>
          </a:ln>
        </p:spPr>
        <p:txBody>
          <a:bodyPr wrap="none" anchor="ctr"/>
          <a:lstStyle/>
          <a:p>
            <a:endParaRPr lang="en-US"/>
          </a:p>
        </p:txBody>
      </p:sp>
      <p:sp>
        <p:nvSpPr>
          <p:cNvPr id="192559" name="Line 46"/>
          <p:cNvSpPr>
            <a:spLocks noChangeShapeType="1"/>
          </p:cNvSpPr>
          <p:nvPr/>
        </p:nvSpPr>
        <p:spPr bwMode="auto">
          <a:xfrm>
            <a:off x="5880100" y="3200400"/>
            <a:ext cx="1955800" cy="0"/>
          </a:xfrm>
          <a:prstGeom prst="line">
            <a:avLst/>
          </a:prstGeom>
          <a:noFill/>
          <a:ln w="25400">
            <a:solidFill>
              <a:schemeClr val="tx1"/>
            </a:solidFill>
            <a:round/>
            <a:headEnd/>
            <a:tailEnd/>
          </a:ln>
        </p:spPr>
        <p:txBody>
          <a:bodyPr wrap="none" anchor="ctr"/>
          <a:lstStyle/>
          <a:p>
            <a:endParaRPr lang="en-US"/>
          </a:p>
        </p:txBody>
      </p:sp>
      <p:sp>
        <p:nvSpPr>
          <p:cNvPr id="192560" name="Rectangle 47"/>
          <p:cNvSpPr>
            <a:spLocks noChangeArrowheads="1"/>
          </p:cNvSpPr>
          <p:nvPr/>
        </p:nvSpPr>
        <p:spPr bwMode="auto">
          <a:xfrm>
            <a:off x="1662114" y="3200401"/>
            <a:ext cx="830357" cy="335989"/>
          </a:xfrm>
          <a:prstGeom prst="rect">
            <a:avLst/>
          </a:prstGeom>
          <a:noFill/>
          <a:ln w="12700">
            <a:noFill/>
            <a:miter lim="800000"/>
            <a:headEnd/>
            <a:tailEnd/>
          </a:ln>
        </p:spPr>
        <p:txBody>
          <a:bodyPr wrap="none" lIns="90488" tIns="44450" rIns="90488" bIns="44450">
            <a:spAutoFit/>
          </a:bodyPr>
          <a:lstStyle/>
          <a:p>
            <a:r>
              <a:rPr lang="en-US" sz="1600" b="1">
                <a:latin typeface="Times New Roman" pitchFamily="18" charset="0"/>
              </a:rPr>
              <a:t>CAS_L</a:t>
            </a:r>
          </a:p>
        </p:txBody>
      </p:sp>
      <p:grpSp>
        <p:nvGrpSpPr>
          <p:cNvPr id="2" name="Group 48"/>
          <p:cNvGrpSpPr>
            <a:grpSpLocks/>
          </p:cNvGrpSpPr>
          <p:nvPr/>
        </p:nvGrpSpPr>
        <p:grpSpPr bwMode="auto">
          <a:xfrm>
            <a:off x="1662114" y="2654300"/>
            <a:ext cx="8764587" cy="349250"/>
            <a:chOff x="87" y="1672"/>
            <a:chExt cx="5521" cy="220"/>
          </a:xfrm>
        </p:grpSpPr>
        <p:sp>
          <p:nvSpPr>
            <p:cNvPr id="192663" name="Line 49"/>
            <p:cNvSpPr>
              <a:spLocks noChangeShapeType="1"/>
            </p:cNvSpPr>
            <p:nvPr/>
          </p:nvSpPr>
          <p:spPr bwMode="auto">
            <a:xfrm>
              <a:off x="152" y="1680"/>
              <a:ext cx="512" cy="0"/>
            </a:xfrm>
            <a:prstGeom prst="line">
              <a:avLst/>
            </a:prstGeom>
            <a:noFill/>
            <a:ln w="25400">
              <a:solidFill>
                <a:schemeClr val="tx1"/>
              </a:solidFill>
              <a:round/>
              <a:headEnd/>
              <a:tailEnd/>
            </a:ln>
          </p:spPr>
          <p:txBody>
            <a:bodyPr wrap="none" anchor="ctr"/>
            <a:lstStyle/>
            <a:p>
              <a:endParaRPr lang="en-US"/>
            </a:p>
          </p:txBody>
        </p:sp>
        <p:sp>
          <p:nvSpPr>
            <p:cNvPr id="192664" name="Line 50"/>
            <p:cNvSpPr>
              <a:spLocks noChangeShapeType="1"/>
            </p:cNvSpPr>
            <p:nvPr/>
          </p:nvSpPr>
          <p:spPr bwMode="auto">
            <a:xfrm>
              <a:off x="680" y="1688"/>
              <a:ext cx="80" cy="128"/>
            </a:xfrm>
            <a:prstGeom prst="line">
              <a:avLst/>
            </a:prstGeom>
            <a:noFill/>
            <a:ln w="25400">
              <a:solidFill>
                <a:schemeClr val="tx1"/>
              </a:solidFill>
              <a:round/>
              <a:headEnd/>
              <a:tailEnd/>
            </a:ln>
          </p:spPr>
          <p:txBody>
            <a:bodyPr wrap="none" anchor="ctr"/>
            <a:lstStyle/>
            <a:p>
              <a:endParaRPr lang="en-US"/>
            </a:p>
          </p:txBody>
        </p:sp>
        <p:sp>
          <p:nvSpPr>
            <p:cNvPr id="192665" name="Line 51"/>
            <p:cNvSpPr>
              <a:spLocks noChangeShapeType="1"/>
            </p:cNvSpPr>
            <p:nvPr/>
          </p:nvSpPr>
          <p:spPr bwMode="auto">
            <a:xfrm>
              <a:off x="776" y="1824"/>
              <a:ext cx="1856" cy="0"/>
            </a:xfrm>
            <a:prstGeom prst="line">
              <a:avLst/>
            </a:prstGeom>
            <a:noFill/>
            <a:ln w="25400">
              <a:solidFill>
                <a:schemeClr val="tx1"/>
              </a:solidFill>
              <a:round/>
              <a:headEnd/>
              <a:tailEnd/>
            </a:ln>
          </p:spPr>
          <p:txBody>
            <a:bodyPr wrap="none" anchor="ctr"/>
            <a:lstStyle/>
            <a:p>
              <a:endParaRPr lang="en-US"/>
            </a:p>
          </p:txBody>
        </p:sp>
        <p:sp>
          <p:nvSpPr>
            <p:cNvPr id="192666" name="Line 52"/>
            <p:cNvSpPr>
              <a:spLocks noChangeShapeType="1"/>
            </p:cNvSpPr>
            <p:nvPr/>
          </p:nvSpPr>
          <p:spPr bwMode="auto">
            <a:xfrm flipV="1">
              <a:off x="2648" y="1672"/>
              <a:ext cx="80" cy="160"/>
            </a:xfrm>
            <a:prstGeom prst="line">
              <a:avLst/>
            </a:prstGeom>
            <a:noFill/>
            <a:ln w="25400">
              <a:solidFill>
                <a:schemeClr val="tx1"/>
              </a:solidFill>
              <a:round/>
              <a:headEnd/>
              <a:tailEnd/>
            </a:ln>
          </p:spPr>
          <p:txBody>
            <a:bodyPr wrap="none" anchor="ctr"/>
            <a:lstStyle/>
            <a:p>
              <a:endParaRPr lang="en-US"/>
            </a:p>
          </p:txBody>
        </p:sp>
        <p:sp>
          <p:nvSpPr>
            <p:cNvPr id="192667" name="Line 53"/>
            <p:cNvSpPr>
              <a:spLocks noChangeShapeType="1"/>
            </p:cNvSpPr>
            <p:nvPr/>
          </p:nvSpPr>
          <p:spPr bwMode="auto">
            <a:xfrm>
              <a:off x="2744" y="1680"/>
              <a:ext cx="416" cy="0"/>
            </a:xfrm>
            <a:prstGeom prst="line">
              <a:avLst/>
            </a:prstGeom>
            <a:noFill/>
            <a:ln w="25400">
              <a:solidFill>
                <a:schemeClr val="tx1"/>
              </a:solidFill>
              <a:round/>
              <a:headEnd/>
              <a:tailEnd/>
            </a:ln>
          </p:spPr>
          <p:txBody>
            <a:bodyPr wrap="none" anchor="ctr"/>
            <a:lstStyle/>
            <a:p>
              <a:endParaRPr lang="en-US"/>
            </a:p>
          </p:txBody>
        </p:sp>
        <p:sp>
          <p:nvSpPr>
            <p:cNvPr id="192668" name="Rectangle 54"/>
            <p:cNvSpPr>
              <a:spLocks noChangeArrowheads="1"/>
            </p:cNvSpPr>
            <p:nvPr/>
          </p:nvSpPr>
          <p:spPr bwMode="auto">
            <a:xfrm>
              <a:off x="87" y="1680"/>
              <a:ext cx="523" cy="212"/>
            </a:xfrm>
            <a:prstGeom prst="rect">
              <a:avLst/>
            </a:prstGeom>
            <a:noFill/>
            <a:ln w="12700">
              <a:noFill/>
              <a:miter lim="800000"/>
              <a:headEnd/>
              <a:tailEnd/>
            </a:ln>
          </p:spPr>
          <p:txBody>
            <a:bodyPr wrap="none" lIns="90488" tIns="44450" rIns="90488" bIns="44450">
              <a:spAutoFit/>
            </a:bodyPr>
            <a:lstStyle/>
            <a:p>
              <a:r>
                <a:rPr lang="en-US" sz="1600" b="1">
                  <a:latin typeface="Times New Roman" pitchFamily="18" charset="0"/>
                </a:rPr>
                <a:t>RAS_L</a:t>
              </a:r>
            </a:p>
          </p:txBody>
        </p:sp>
        <p:sp>
          <p:nvSpPr>
            <p:cNvPr id="192669" name="Line 55"/>
            <p:cNvSpPr>
              <a:spLocks noChangeShapeType="1"/>
            </p:cNvSpPr>
            <p:nvPr/>
          </p:nvSpPr>
          <p:spPr bwMode="auto">
            <a:xfrm>
              <a:off x="3176" y="1688"/>
              <a:ext cx="80" cy="128"/>
            </a:xfrm>
            <a:prstGeom prst="line">
              <a:avLst/>
            </a:prstGeom>
            <a:noFill/>
            <a:ln w="25400">
              <a:solidFill>
                <a:schemeClr val="tx1"/>
              </a:solidFill>
              <a:round/>
              <a:headEnd/>
              <a:tailEnd/>
            </a:ln>
          </p:spPr>
          <p:txBody>
            <a:bodyPr wrap="none" anchor="ctr"/>
            <a:lstStyle/>
            <a:p>
              <a:endParaRPr lang="en-US"/>
            </a:p>
          </p:txBody>
        </p:sp>
        <p:sp>
          <p:nvSpPr>
            <p:cNvPr id="192670" name="Line 56"/>
            <p:cNvSpPr>
              <a:spLocks noChangeShapeType="1"/>
            </p:cNvSpPr>
            <p:nvPr/>
          </p:nvSpPr>
          <p:spPr bwMode="auto">
            <a:xfrm>
              <a:off x="3272" y="1824"/>
              <a:ext cx="1856" cy="0"/>
            </a:xfrm>
            <a:prstGeom prst="line">
              <a:avLst/>
            </a:prstGeom>
            <a:noFill/>
            <a:ln w="25400">
              <a:solidFill>
                <a:schemeClr val="tx1"/>
              </a:solidFill>
              <a:round/>
              <a:headEnd/>
              <a:tailEnd/>
            </a:ln>
          </p:spPr>
          <p:txBody>
            <a:bodyPr wrap="none" anchor="ctr"/>
            <a:lstStyle/>
            <a:p>
              <a:endParaRPr lang="en-US"/>
            </a:p>
          </p:txBody>
        </p:sp>
        <p:sp>
          <p:nvSpPr>
            <p:cNvPr id="192671" name="Line 57"/>
            <p:cNvSpPr>
              <a:spLocks noChangeShapeType="1"/>
            </p:cNvSpPr>
            <p:nvPr/>
          </p:nvSpPr>
          <p:spPr bwMode="auto">
            <a:xfrm flipV="1">
              <a:off x="5144" y="1672"/>
              <a:ext cx="80" cy="160"/>
            </a:xfrm>
            <a:prstGeom prst="line">
              <a:avLst/>
            </a:prstGeom>
            <a:noFill/>
            <a:ln w="25400">
              <a:solidFill>
                <a:schemeClr val="tx1"/>
              </a:solidFill>
              <a:round/>
              <a:headEnd/>
              <a:tailEnd/>
            </a:ln>
          </p:spPr>
          <p:txBody>
            <a:bodyPr wrap="none" anchor="ctr"/>
            <a:lstStyle/>
            <a:p>
              <a:endParaRPr lang="en-US"/>
            </a:p>
          </p:txBody>
        </p:sp>
        <p:sp>
          <p:nvSpPr>
            <p:cNvPr id="192672" name="Line 58"/>
            <p:cNvSpPr>
              <a:spLocks noChangeShapeType="1"/>
            </p:cNvSpPr>
            <p:nvPr/>
          </p:nvSpPr>
          <p:spPr bwMode="auto">
            <a:xfrm>
              <a:off x="5240" y="1680"/>
              <a:ext cx="368" cy="0"/>
            </a:xfrm>
            <a:prstGeom prst="line">
              <a:avLst/>
            </a:prstGeom>
            <a:noFill/>
            <a:ln w="25400">
              <a:solidFill>
                <a:schemeClr val="tx1"/>
              </a:solidFill>
              <a:round/>
              <a:headEnd/>
              <a:tailEnd/>
            </a:ln>
          </p:spPr>
          <p:txBody>
            <a:bodyPr wrap="none" anchor="ctr"/>
            <a:lstStyle/>
            <a:p>
              <a:endParaRPr lang="en-US"/>
            </a:p>
          </p:txBody>
        </p:sp>
      </p:grpSp>
      <p:sp>
        <p:nvSpPr>
          <p:cNvPr id="192562" name="Rectangle 59"/>
          <p:cNvSpPr>
            <a:spLocks noChangeArrowheads="1"/>
          </p:cNvSpPr>
          <p:nvPr/>
        </p:nvSpPr>
        <p:spPr bwMode="auto">
          <a:xfrm>
            <a:off x="3719514" y="3657601"/>
            <a:ext cx="1247775" cy="333375"/>
          </a:xfrm>
          <a:prstGeom prst="rect">
            <a:avLst/>
          </a:prstGeom>
          <a:noFill/>
          <a:ln w="12700">
            <a:noFill/>
            <a:miter lim="800000"/>
            <a:headEnd/>
            <a:tailEnd/>
          </a:ln>
        </p:spPr>
        <p:txBody>
          <a:bodyPr wrap="none" lIns="90488" tIns="44450" rIns="90488" bIns="44450">
            <a:spAutoFit/>
          </a:bodyPr>
          <a:lstStyle/>
          <a:p>
            <a:r>
              <a:rPr lang="en-US" sz="1600" b="1">
                <a:latin typeface="Times New Roman" pitchFamily="18" charset="0"/>
              </a:rPr>
              <a:t>Col Address</a:t>
            </a:r>
          </a:p>
        </p:txBody>
      </p:sp>
      <p:sp>
        <p:nvSpPr>
          <p:cNvPr id="192563" name="Line 60"/>
          <p:cNvSpPr>
            <a:spLocks noChangeShapeType="1"/>
          </p:cNvSpPr>
          <p:nvPr/>
        </p:nvSpPr>
        <p:spPr bwMode="auto">
          <a:xfrm>
            <a:off x="5041900" y="3670300"/>
            <a:ext cx="127000" cy="279400"/>
          </a:xfrm>
          <a:prstGeom prst="line">
            <a:avLst/>
          </a:prstGeom>
          <a:noFill/>
          <a:ln w="25400">
            <a:solidFill>
              <a:schemeClr val="tx1"/>
            </a:solidFill>
            <a:round/>
            <a:headEnd/>
            <a:tailEnd/>
          </a:ln>
        </p:spPr>
        <p:txBody>
          <a:bodyPr wrap="none" anchor="ctr"/>
          <a:lstStyle/>
          <a:p>
            <a:endParaRPr lang="en-US"/>
          </a:p>
        </p:txBody>
      </p:sp>
      <p:sp>
        <p:nvSpPr>
          <p:cNvPr id="192564" name="Line 61"/>
          <p:cNvSpPr>
            <a:spLocks noChangeShapeType="1"/>
          </p:cNvSpPr>
          <p:nvPr/>
        </p:nvSpPr>
        <p:spPr bwMode="auto">
          <a:xfrm flipV="1">
            <a:off x="5041900" y="3644900"/>
            <a:ext cx="127000" cy="330200"/>
          </a:xfrm>
          <a:prstGeom prst="line">
            <a:avLst/>
          </a:prstGeom>
          <a:noFill/>
          <a:ln w="25400">
            <a:solidFill>
              <a:schemeClr val="tx1"/>
            </a:solidFill>
            <a:round/>
            <a:headEnd/>
            <a:tailEnd/>
          </a:ln>
        </p:spPr>
        <p:txBody>
          <a:bodyPr wrap="none" anchor="ctr"/>
          <a:lstStyle/>
          <a:p>
            <a:endParaRPr lang="en-US"/>
          </a:p>
        </p:txBody>
      </p:sp>
      <p:sp>
        <p:nvSpPr>
          <p:cNvPr id="192565" name="Line 62"/>
          <p:cNvSpPr>
            <a:spLocks noChangeShapeType="1"/>
          </p:cNvSpPr>
          <p:nvPr/>
        </p:nvSpPr>
        <p:spPr bwMode="auto">
          <a:xfrm>
            <a:off x="3594100" y="3962400"/>
            <a:ext cx="1422400" cy="0"/>
          </a:xfrm>
          <a:prstGeom prst="line">
            <a:avLst/>
          </a:prstGeom>
          <a:noFill/>
          <a:ln w="25400">
            <a:solidFill>
              <a:schemeClr val="tx1"/>
            </a:solidFill>
            <a:round/>
            <a:headEnd/>
            <a:tailEnd/>
          </a:ln>
        </p:spPr>
        <p:txBody>
          <a:bodyPr wrap="none" anchor="ctr"/>
          <a:lstStyle/>
          <a:p>
            <a:endParaRPr lang="en-US"/>
          </a:p>
        </p:txBody>
      </p:sp>
      <p:sp>
        <p:nvSpPr>
          <p:cNvPr id="192566" name="Line 63"/>
          <p:cNvSpPr>
            <a:spLocks noChangeShapeType="1"/>
          </p:cNvSpPr>
          <p:nvPr/>
        </p:nvSpPr>
        <p:spPr bwMode="auto">
          <a:xfrm>
            <a:off x="3594100" y="3657600"/>
            <a:ext cx="1422400" cy="0"/>
          </a:xfrm>
          <a:prstGeom prst="line">
            <a:avLst/>
          </a:prstGeom>
          <a:noFill/>
          <a:ln w="25400">
            <a:solidFill>
              <a:schemeClr val="tx1"/>
            </a:solidFill>
            <a:round/>
            <a:headEnd/>
            <a:tailEnd/>
          </a:ln>
        </p:spPr>
        <p:txBody>
          <a:bodyPr wrap="none" anchor="ctr"/>
          <a:lstStyle/>
          <a:p>
            <a:endParaRPr lang="en-US"/>
          </a:p>
        </p:txBody>
      </p:sp>
      <p:sp>
        <p:nvSpPr>
          <p:cNvPr id="192567" name="Line 64"/>
          <p:cNvSpPr>
            <a:spLocks noChangeShapeType="1"/>
          </p:cNvSpPr>
          <p:nvPr/>
        </p:nvSpPr>
        <p:spPr bwMode="auto">
          <a:xfrm>
            <a:off x="5956300" y="3670300"/>
            <a:ext cx="127000" cy="279400"/>
          </a:xfrm>
          <a:prstGeom prst="line">
            <a:avLst/>
          </a:prstGeom>
          <a:noFill/>
          <a:ln w="25400">
            <a:solidFill>
              <a:schemeClr val="tx1"/>
            </a:solidFill>
            <a:round/>
            <a:headEnd/>
            <a:tailEnd/>
          </a:ln>
        </p:spPr>
        <p:txBody>
          <a:bodyPr wrap="none" anchor="ctr"/>
          <a:lstStyle/>
          <a:p>
            <a:endParaRPr lang="en-US"/>
          </a:p>
        </p:txBody>
      </p:sp>
      <p:sp>
        <p:nvSpPr>
          <p:cNvPr id="192568" name="Line 65"/>
          <p:cNvSpPr>
            <a:spLocks noChangeShapeType="1"/>
          </p:cNvSpPr>
          <p:nvPr/>
        </p:nvSpPr>
        <p:spPr bwMode="auto">
          <a:xfrm flipV="1">
            <a:off x="5956300" y="3644900"/>
            <a:ext cx="127000" cy="330200"/>
          </a:xfrm>
          <a:prstGeom prst="line">
            <a:avLst/>
          </a:prstGeom>
          <a:noFill/>
          <a:ln w="25400">
            <a:solidFill>
              <a:schemeClr val="tx1"/>
            </a:solidFill>
            <a:round/>
            <a:headEnd/>
            <a:tailEnd/>
          </a:ln>
        </p:spPr>
        <p:txBody>
          <a:bodyPr wrap="none" anchor="ctr"/>
          <a:lstStyle/>
          <a:p>
            <a:endParaRPr lang="en-US"/>
          </a:p>
        </p:txBody>
      </p:sp>
      <p:sp>
        <p:nvSpPr>
          <p:cNvPr id="192569" name="Line 66"/>
          <p:cNvSpPr>
            <a:spLocks noChangeShapeType="1"/>
          </p:cNvSpPr>
          <p:nvPr/>
        </p:nvSpPr>
        <p:spPr bwMode="auto">
          <a:xfrm>
            <a:off x="6108700" y="3657600"/>
            <a:ext cx="1270000" cy="0"/>
          </a:xfrm>
          <a:prstGeom prst="line">
            <a:avLst/>
          </a:prstGeom>
          <a:noFill/>
          <a:ln w="25400">
            <a:solidFill>
              <a:schemeClr val="tx1"/>
            </a:solidFill>
            <a:round/>
            <a:headEnd/>
            <a:tailEnd/>
          </a:ln>
        </p:spPr>
        <p:txBody>
          <a:bodyPr wrap="none" anchor="ctr"/>
          <a:lstStyle/>
          <a:p>
            <a:endParaRPr lang="en-US"/>
          </a:p>
        </p:txBody>
      </p:sp>
      <p:sp>
        <p:nvSpPr>
          <p:cNvPr id="192570" name="Line 67"/>
          <p:cNvSpPr>
            <a:spLocks noChangeShapeType="1"/>
          </p:cNvSpPr>
          <p:nvPr/>
        </p:nvSpPr>
        <p:spPr bwMode="auto">
          <a:xfrm>
            <a:off x="6108700" y="3962400"/>
            <a:ext cx="1270000" cy="0"/>
          </a:xfrm>
          <a:prstGeom prst="line">
            <a:avLst/>
          </a:prstGeom>
          <a:noFill/>
          <a:ln w="25400">
            <a:solidFill>
              <a:schemeClr val="tx1"/>
            </a:solidFill>
            <a:round/>
            <a:headEnd/>
            <a:tailEnd/>
          </a:ln>
        </p:spPr>
        <p:txBody>
          <a:bodyPr wrap="none" anchor="ctr"/>
          <a:lstStyle/>
          <a:p>
            <a:endParaRPr lang="en-US"/>
          </a:p>
        </p:txBody>
      </p:sp>
      <p:sp>
        <p:nvSpPr>
          <p:cNvPr id="192571" name="Line 68"/>
          <p:cNvSpPr>
            <a:spLocks noChangeShapeType="1"/>
          </p:cNvSpPr>
          <p:nvPr/>
        </p:nvSpPr>
        <p:spPr bwMode="auto">
          <a:xfrm>
            <a:off x="7404100" y="3670300"/>
            <a:ext cx="127000" cy="279400"/>
          </a:xfrm>
          <a:prstGeom prst="line">
            <a:avLst/>
          </a:prstGeom>
          <a:noFill/>
          <a:ln w="25400">
            <a:solidFill>
              <a:schemeClr val="tx1"/>
            </a:solidFill>
            <a:round/>
            <a:headEnd/>
            <a:tailEnd/>
          </a:ln>
        </p:spPr>
        <p:txBody>
          <a:bodyPr wrap="none" anchor="ctr"/>
          <a:lstStyle/>
          <a:p>
            <a:endParaRPr lang="en-US"/>
          </a:p>
        </p:txBody>
      </p:sp>
      <p:sp>
        <p:nvSpPr>
          <p:cNvPr id="192572" name="Line 69"/>
          <p:cNvSpPr>
            <a:spLocks noChangeShapeType="1"/>
          </p:cNvSpPr>
          <p:nvPr/>
        </p:nvSpPr>
        <p:spPr bwMode="auto">
          <a:xfrm flipV="1">
            <a:off x="7404100" y="3644900"/>
            <a:ext cx="127000" cy="330200"/>
          </a:xfrm>
          <a:prstGeom prst="line">
            <a:avLst/>
          </a:prstGeom>
          <a:noFill/>
          <a:ln w="25400">
            <a:solidFill>
              <a:schemeClr val="tx1"/>
            </a:solidFill>
            <a:round/>
            <a:headEnd/>
            <a:tailEnd/>
          </a:ln>
        </p:spPr>
        <p:txBody>
          <a:bodyPr wrap="none" anchor="ctr"/>
          <a:lstStyle/>
          <a:p>
            <a:endParaRPr lang="en-US"/>
          </a:p>
        </p:txBody>
      </p:sp>
      <p:sp>
        <p:nvSpPr>
          <p:cNvPr id="192573" name="Rectangle 70"/>
          <p:cNvSpPr>
            <a:spLocks noChangeArrowheads="1"/>
          </p:cNvSpPr>
          <p:nvPr/>
        </p:nvSpPr>
        <p:spPr bwMode="auto">
          <a:xfrm>
            <a:off x="6081714" y="3657601"/>
            <a:ext cx="1336675" cy="333375"/>
          </a:xfrm>
          <a:prstGeom prst="rect">
            <a:avLst/>
          </a:prstGeom>
          <a:noFill/>
          <a:ln w="12700">
            <a:noFill/>
            <a:miter lim="800000"/>
            <a:headEnd/>
            <a:tailEnd/>
          </a:ln>
        </p:spPr>
        <p:txBody>
          <a:bodyPr wrap="none" lIns="90488" tIns="44450" rIns="90488" bIns="44450">
            <a:spAutoFit/>
          </a:bodyPr>
          <a:lstStyle/>
          <a:p>
            <a:r>
              <a:rPr lang="en-US" sz="1600" b="1">
                <a:latin typeface="Times New Roman" pitchFamily="18" charset="0"/>
              </a:rPr>
              <a:t>Row Address</a:t>
            </a:r>
          </a:p>
        </p:txBody>
      </p:sp>
      <p:sp>
        <p:nvSpPr>
          <p:cNvPr id="192574" name="Rectangle 71"/>
          <p:cNvSpPr>
            <a:spLocks noChangeArrowheads="1"/>
          </p:cNvSpPr>
          <p:nvPr/>
        </p:nvSpPr>
        <p:spPr bwMode="auto">
          <a:xfrm>
            <a:off x="9282113" y="3657601"/>
            <a:ext cx="626776" cy="335989"/>
          </a:xfrm>
          <a:prstGeom prst="rect">
            <a:avLst/>
          </a:prstGeom>
          <a:noFill/>
          <a:ln w="12700">
            <a:noFill/>
            <a:miter lim="800000"/>
            <a:headEnd/>
            <a:tailEnd/>
          </a:ln>
        </p:spPr>
        <p:txBody>
          <a:bodyPr wrap="none" lIns="90488" tIns="44450" rIns="90488" bIns="44450">
            <a:spAutoFit/>
          </a:bodyPr>
          <a:lstStyle/>
          <a:p>
            <a:r>
              <a:rPr lang="en-US" sz="1600" b="1">
                <a:latin typeface="Times New Roman" pitchFamily="18" charset="0"/>
              </a:rPr>
              <a:t>Junk</a:t>
            </a:r>
          </a:p>
        </p:txBody>
      </p:sp>
      <p:sp>
        <p:nvSpPr>
          <p:cNvPr id="192575" name="Rectangle 72"/>
          <p:cNvSpPr>
            <a:spLocks noChangeArrowheads="1"/>
          </p:cNvSpPr>
          <p:nvPr/>
        </p:nvSpPr>
        <p:spPr bwMode="auto">
          <a:xfrm>
            <a:off x="7681914" y="3657601"/>
            <a:ext cx="1247775" cy="333375"/>
          </a:xfrm>
          <a:prstGeom prst="rect">
            <a:avLst/>
          </a:prstGeom>
          <a:noFill/>
          <a:ln w="12700">
            <a:noFill/>
            <a:miter lim="800000"/>
            <a:headEnd/>
            <a:tailEnd/>
          </a:ln>
        </p:spPr>
        <p:txBody>
          <a:bodyPr wrap="none" lIns="90488" tIns="44450" rIns="90488" bIns="44450">
            <a:spAutoFit/>
          </a:bodyPr>
          <a:lstStyle/>
          <a:p>
            <a:r>
              <a:rPr lang="en-US" sz="1600" b="1">
                <a:latin typeface="Times New Roman" pitchFamily="18" charset="0"/>
              </a:rPr>
              <a:t>Col Address</a:t>
            </a:r>
          </a:p>
        </p:txBody>
      </p:sp>
      <p:sp>
        <p:nvSpPr>
          <p:cNvPr id="192576" name="Line 73"/>
          <p:cNvSpPr>
            <a:spLocks noChangeShapeType="1"/>
          </p:cNvSpPr>
          <p:nvPr/>
        </p:nvSpPr>
        <p:spPr bwMode="auto">
          <a:xfrm>
            <a:off x="9004300" y="3670300"/>
            <a:ext cx="127000" cy="279400"/>
          </a:xfrm>
          <a:prstGeom prst="line">
            <a:avLst/>
          </a:prstGeom>
          <a:noFill/>
          <a:ln w="25400">
            <a:solidFill>
              <a:schemeClr val="tx1"/>
            </a:solidFill>
            <a:round/>
            <a:headEnd/>
            <a:tailEnd/>
          </a:ln>
        </p:spPr>
        <p:txBody>
          <a:bodyPr wrap="none" anchor="ctr"/>
          <a:lstStyle/>
          <a:p>
            <a:endParaRPr lang="en-US"/>
          </a:p>
        </p:txBody>
      </p:sp>
      <p:sp>
        <p:nvSpPr>
          <p:cNvPr id="192577" name="Line 74"/>
          <p:cNvSpPr>
            <a:spLocks noChangeShapeType="1"/>
          </p:cNvSpPr>
          <p:nvPr/>
        </p:nvSpPr>
        <p:spPr bwMode="auto">
          <a:xfrm flipV="1">
            <a:off x="9004300" y="3644900"/>
            <a:ext cx="127000" cy="330200"/>
          </a:xfrm>
          <a:prstGeom prst="line">
            <a:avLst/>
          </a:prstGeom>
          <a:noFill/>
          <a:ln w="25400">
            <a:solidFill>
              <a:schemeClr val="tx1"/>
            </a:solidFill>
            <a:round/>
            <a:headEnd/>
            <a:tailEnd/>
          </a:ln>
        </p:spPr>
        <p:txBody>
          <a:bodyPr wrap="none" anchor="ctr"/>
          <a:lstStyle/>
          <a:p>
            <a:endParaRPr lang="en-US"/>
          </a:p>
        </p:txBody>
      </p:sp>
      <p:sp>
        <p:nvSpPr>
          <p:cNvPr id="192578" name="Line 75"/>
          <p:cNvSpPr>
            <a:spLocks noChangeShapeType="1"/>
          </p:cNvSpPr>
          <p:nvPr/>
        </p:nvSpPr>
        <p:spPr bwMode="auto">
          <a:xfrm>
            <a:off x="7556500" y="3962400"/>
            <a:ext cx="1422400" cy="0"/>
          </a:xfrm>
          <a:prstGeom prst="line">
            <a:avLst/>
          </a:prstGeom>
          <a:noFill/>
          <a:ln w="25400">
            <a:solidFill>
              <a:schemeClr val="tx1"/>
            </a:solidFill>
            <a:round/>
            <a:headEnd/>
            <a:tailEnd/>
          </a:ln>
        </p:spPr>
        <p:txBody>
          <a:bodyPr wrap="none" anchor="ctr"/>
          <a:lstStyle/>
          <a:p>
            <a:endParaRPr lang="en-US"/>
          </a:p>
        </p:txBody>
      </p:sp>
      <p:sp>
        <p:nvSpPr>
          <p:cNvPr id="192579" name="Line 76"/>
          <p:cNvSpPr>
            <a:spLocks noChangeShapeType="1"/>
          </p:cNvSpPr>
          <p:nvPr/>
        </p:nvSpPr>
        <p:spPr bwMode="auto">
          <a:xfrm>
            <a:off x="7556500" y="3657600"/>
            <a:ext cx="1422400" cy="0"/>
          </a:xfrm>
          <a:prstGeom prst="line">
            <a:avLst/>
          </a:prstGeom>
          <a:noFill/>
          <a:ln w="25400">
            <a:solidFill>
              <a:schemeClr val="tx1"/>
            </a:solidFill>
            <a:round/>
            <a:headEnd/>
            <a:tailEnd/>
          </a:ln>
        </p:spPr>
        <p:txBody>
          <a:bodyPr wrap="none" anchor="ctr"/>
          <a:lstStyle/>
          <a:p>
            <a:endParaRPr lang="en-US"/>
          </a:p>
        </p:txBody>
      </p:sp>
      <p:sp>
        <p:nvSpPr>
          <p:cNvPr id="192580" name="Line 77"/>
          <p:cNvSpPr>
            <a:spLocks noChangeShapeType="1"/>
          </p:cNvSpPr>
          <p:nvPr/>
        </p:nvSpPr>
        <p:spPr bwMode="auto">
          <a:xfrm>
            <a:off x="7861300" y="3213100"/>
            <a:ext cx="127000" cy="203200"/>
          </a:xfrm>
          <a:prstGeom prst="line">
            <a:avLst/>
          </a:prstGeom>
          <a:noFill/>
          <a:ln w="25400">
            <a:solidFill>
              <a:srgbClr val="00FF00"/>
            </a:solidFill>
            <a:round/>
            <a:headEnd/>
            <a:tailEnd/>
          </a:ln>
        </p:spPr>
        <p:txBody>
          <a:bodyPr wrap="none" anchor="ctr"/>
          <a:lstStyle/>
          <a:p>
            <a:endParaRPr lang="en-US"/>
          </a:p>
        </p:txBody>
      </p:sp>
      <p:sp>
        <p:nvSpPr>
          <p:cNvPr id="192581" name="Line 78"/>
          <p:cNvSpPr>
            <a:spLocks noChangeShapeType="1"/>
          </p:cNvSpPr>
          <p:nvPr/>
        </p:nvSpPr>
        <p:spPr bwMode="auto">
          <a:xfrm>
            <a:off x="8013700" y="3429000"/>
            <a:ext cx="1651000" cy="0"/>
          </a:xfrm>
          <a:prstGeom prst="line">
            <a:avLst/>
          </a:prstGeom>
          <a:noFill/>
          <a:ln w="25400">
            <a:solidFill>
              <a:srgbClr val="00FF00"/>
            </a:solidFill>
            <a:round/>
            <a:headEnd/>
            <a:tailEnd/>
          </a:ln>
        </p:spPr>
        <p:txBody>
          <a:bodyPr wrap="none" anchor="ctr"/>
          <a:lstStyle/>
          <a:p>
            <a:endParaRPr lang="en-US"/>
          </a:p>
        </p:txBody>
      </p:sp>
      <p:sp>
        <p:nvSpPr>
          <p:cNvPr id="192582" name="Line 79"/>
          <p:cNvSpPr>
            <a:spLocks noChangeShapeType="1"/>
          </p:cNvSpPr>
          <p:nvPr/>
        </p:nvSpPr>
        <p:spPr bwMode="auto">
          <a:xfrm flipV="1">
            <a:off x="9690100" y="3187700"/>
            <a:ext cx="127000" cy="254000"/>
          </a:xfrm>
          <a:prstGeom prst="line">
            <a:avLst/>
          </a:prstGeom>
          <a:noFill/>
          <a:ln w="25400">
            <a:solidFill>
              <a:srgbClr val="00FF00"/>
            </a:solidFill>
            <a:round/>
            <a:headEnd/>
            <a:tailEnd/>
          </a:ln>
        </p:spPr>
        <p:txBody>
          <a:bodyPr wrap="none" anchor="ctr"/>
          <a:lstStyle/>
          <a:p>
            <a:endParaRPr lang="en-US"/>
          </a:p>
        </p:txBody>
      </p:sp>
      <p:sp>
        <p:nvSpPr>
          <p:cNvPr id="192583" name="Line 80"/>
          <p:cNvSpPr>
            <a:spLocks noChangeShapeType="1"/>
          </p:cNvSpPr>
          <p:nvPr/>
        </p:nvSpPr>
        <p:spPr bwMode="auto">
          <a:xfrm>
            <a:off x="9842500" y="3200400"/>
            <a:ext cx="584200" cy="0"/>
          </a:xfrm>
          <a:prstGeom prst="line">
            <a:avLst/>
          </a:prstGeom>
          <a:noFill/>
          <a:ln w="25400">
            <a:solidFill>
              <a:schemeClr val="tx1"/>
            </a:solidFill>
            <a:round/>
            <a:headEnd/>
            <a:tailEnd/>
          </a:ln>
        </p:spPr>
        <p:txBody>
          <a:bodyPr wrap="none" anchor="ctr"/>
          <a:lstStyle/>
          <a:p>
            <a:endParaRPr lang="en-US"/>
          </a:p>
        </p:txBody>
      </p:sp>
      <p:sp>
        <p:nvSpPr>
          <p:cNvPr id="192584" name="Line 81"/>
          <p:cNvSpPr>
            <a:spLocks noChangeShapeType="1"/>
          </p:cNvSpPr>
          <p:nvPr/>
        </p:nvSpPr>
        <p:spPr bwMode="auto">
          <a:xfrm>
            <a:off x="3962400" y="3136900"/>
            <a:ext cx="0" cy="2641600"/>
          </a:xfrm>
          <a:prstGeom prst="line">
            <a:avLst/>
          </a:prstGeom>
          <a:noFill/>
          <a:ln w="25400">
            <a:solidFill>
              <a:schemeClr val="tx1"/>
            </a:solidFill>
            <a:prstDash val="dash"/>
            <a:round/>
            <a:headEnd/>
            <a:tailEnd/>
          </a:ln>
        </p:spPr>
        <p:txBody>
          <a:bodyPr wrap="none" anchor="ctr"/>
          <a:lstStyle/>
          <a:p>
            <a:endParaRPr lang="en-US"/>
          </a:p>
        </p:txBody>
      </p:sp>
      <p:sp>
        <p:nvSpPr>
          <p:cNvPr id="192585" name="Line 82"/>
          <p:cNvSpPr>
            <a:spLocks noChangeShapeType="1"/>
          </p:cNvSpPr>
          <p:nvPr/>
        </p:nvSpPr>
        <p:spPr bwMode="auto">
          <a:xfrm>
            <a:off x="5105400" y="3517900"/>
            <a:ext cx="0" cy="660400"/>
          </a:xfrm>
          <a:prstGeom prst="line">
            <a:avLst/>
          </a:prstGeom>
          <a:noFill/>
          <a:ln w="25400">
            <a:solidFill>
              <a:schemeClr val="tx1"/>
            </a:solidFill>
            <a:prstDash val="dash"/>
            <a:round/>
            <a:headEnd/>
            <a:tailEnd/>
          </a:ln>
        </p:spPr>
        <p:txBody>
          <a:bodyPr wrap="none" anchor="ctr"/>
          <a:lstStyle/>
          <a:p>
            <a:endParaRPr lang="en-US"/>
          </a:p>
        </p:txBody>
      </p:sp>
      <p:sp>
        <p:nvSpPr>
          <p:cNvPr id="192586" name="Line 83"/>
          <p:cNvSpPr>
            <a:spLocks noChangeShapeType="1"/>
          </p:cNvSpPr>
          <p:nvPr/>
        </p:nvSpPr>
        <p:spPr bwMode="auto">
          <a:xfrm>
            <a:off x="6629400" y="2298700"/>
            <a:ext cx="0" cy="3784600"/>
          </a:xfrm>
          <a:prstGeom prst="line">
            <a:avLst/>
          </a:prstGeom>
          <a:noFill/>
          <a:ln w="25400">
            <a:solidFill>
              <a:schemeClr val="tx1"/>
            </a:solidFill>
            <a:prstDash val="dash"/>
            <a:round/>
            <a:headEnd/>
            <a:tailEnd/>
          </a:ln>
        </p:spPr>
        <p:txBody>
          <a:bodyPr wrap="none" anchor="ctr"/>
          <a:lstStyle/>
          <a:p>
            <a:endParaRPr lang="en-US"/>
          </a:p>
        </p:txBody>
      </p:sp>
      <p:sp>
        <p:nvSpPr>
          <p:cNvPr id="192587" name="Line 84"/>
          <p:cNvSpPr>
            <a:spLocks noChangeShapeType="1"/>
          </p:cNvSpPr>
          <p:nvPr/>
        </p:nvSpPr>
        <p:spPr bwMode="auto">
          <a:xfrm>
            <a:off x="7924800" y="3136900"/>
            <a:ext cx="0" cy="1041400"/>
          </a:xfrm>
          <a:prstGeom prst="line">
            <a:avLst/>
          </a:prstGeom>
          <a:noFill/>
          <a:ln w="25400">
            <a:solidFill>
              <a:schemeClr val="tx1"/>
            </a:solidFill>
            <a:prstDash val="dash"/>
            <a:round/>
            <a:headEnd/>
            <a:tailEnd/>
          </a:ln>
        </p:spPr>
        <p:txBody>
          <a:bodyPr wrap="none" anchor="ctr"/>
          <a:lstStyle/>
          <a:p>
            <a:endParaRPr lang="en-US"/>
          </a:p>
        </p:txBody>
      </p:sp>
      <p:sp>
        <p:nvSpPr>
          <p:cNvPr id="192588" name="Line 85"/>
          <p:cNvSpPr>
            <a:spLocks noChangeShapeType="1"/>
          </p:cNvSpPr>
          <p:nvPr/>
        </p:nvSpPr>
        <p:spPr bwMode="auto">
          <a:xfrm>
            <a:off x="9067800" y="3517900"/>
            <a:ext cx="0" cy="660400"/>
          </a:xfrm>
          <a:prstGeom prst="line">
            <a:avLst/>
          </a:prstGeom>
          <a:noFill/>
          <a:ln w="25400">
            <a:solidFill>
              <a:schemeClr val="tx1"/>
            </a:solidFill>
            <a:prstDash val="dash"/>
            <a:round/>
            <a:headEnd/>
            <a:tailEnd/>
          </a:ln>
        </p:spPr>
        <p:txBody>
          <a:bodyPr wrap="none" anchor="ctr"/>
          <a:lstStyle/>
          <a:p>
            <a:endParaRPr lang="en-US"/>
          </a:p>
        </p:txBody>
      </p:sp>
      <p:sp>
        <p:nvSpPr>
          <p:cNvPr id="192589" name="Line 86"/>
          <p:cNvSpPr>
            <a:spLocks noChangeShapeType="1"/>
          </p:cNvSpPr>
          <p:nvPr/>
        </p:nvSpPr>
        <p:spPr bwMode="auto">
          <a:xfrm>
            <a:off x="9156700" y="3657600"/>
            <a:ext cx="736600" cy="0"/>
          </a:xfrm>
          <a:prstGeom prst="line">
            <a:avLst/>
          </a:prstGeom>
          <a:noFill/>
          <a:ln w="25400">
            <a:solidFill>
              <a:schemeClr val="tx1"/>
            </a:solidFill>
            <a:round/>
            <a:headEnd/>
            <a:tailEnd/>
          </a:ln>
        </p:spPr>
        <p:txBody>
          <a:bodyPr wrap="none" anchor="ctr"/>
          <a:lstStyle/>
          <a:p>
            <a:endParaRPr lang="en-US"/>
          </a:p>
        </p:txBody>
      </p:sp>
      <p:sp>
        <p:nvSpPr>
          <p:cNvPr id="192590" name="Line 87"/>
          <p:cNvSpPr>
            <a:spLocks noChangeShapeType="1"/>
          </p:cNvSpPr>
          <p:nvPr/>
        </p:nvSpPr>
        <p:spPr bwMode="auto">
          <a:xfrm>
            <a:off x="9156700" y="3962400"/>
            <a:ext cx="736600" cy="0"/>
          </a:xfrm>
          <a:prstGeom prst="line">
            <a:avLst/>
          </a:prstGeom>
          <a:noFill/>
          <a:ln w="25400">
            <a:solidFill>
              <a:schemeClr val="tx1"/>
            </a:solidFill>
            <a:round/>
            <a:headEnd/>
            <a:tailEnd/>
          </a:ln>
        </p:spPr>
        <p:txBody>
          <a:bodyPr wrap="none" anchor="ctr"/>
          <a:lstStyle/>
          <a:p>
            <a:endParaRPr lang="en-US"/>
          </a:p>
        </p:txBody>
      </p:sp>
      <p:sp>
        <p:nvSpPr>
          <p:cNvPr id="192591" name="Line 88"/>
          <p:cNvSpPr>
            <a:spLocks noChangeShapeType="1"/>
          </p:cNvSpPr>
          <p:nvPr/>
        </p:nvSpPr>
        <p:spPr bwMode="auto">
          <a:xfrm>
            <a:off x="9918700" y="3670300"/>
            <a:ext cx="127000" cy="279400"/>
          </a:xfrm>
          <a:prstGeom prst="line">
            <a:avLst/>
          </a:prstGeom>
          <a:noFill/>
          <a:ln w="25400">
            <a:solidFill>
              <a:schemeClr val="tx1"/>
            </a:solidFill>
            <a:round/>
            <a:headEnd/>
            <a:tailEnd/>
          </a:ln>
        </p:spPr>
        <p:txBody>
          <a:bodyPr wrap="none" anchor="ctr"/>
          <a:lstStyle/>
          <a:p>
            <a:endParaRPr lang="en-US"/>
          </a:p>
        </p:txBody>
      </p:sp>
      <p:sp>
        <p:nvSpPr>
          <p:cNvPr id="192592" name="Line 89"/>
          <p:cNvSpPr>
            <a:spLocks noChangeShapeType="1"/>
          </p:cNvSpPr>
          <p:nvPr/>
        </p:nvSpPr>
        <p:spPr bwMode="auto">
          <a:xfrm flipV="1">
            <a:off x="9918700" y="3644900"/>
            <a:ext cx="127000" cy="330200"/>
          </a:xfrm>
          <a:prstGeom prst="line">
            <a:avLst/>
          </a:prstGeom>
          <a:noFill/>
          <a:ln w="25400">
            <a:solidFill>
              <a:schemeClr val="tx1"/>
            </a:solidFill>
            <a:round/>
            <a:headEnd/>
            <a:tailEnd/>
          </a:ln>
        </p:spPr>
        <p:txBody>
          <a:bodyPr wrap="none" anchor="ctr"/>
          <a:lstStyle/>
          <a:p>
            <a:endParaRPr lang="en-US"/>
          </a:p>
        </p:txBody>
      </p:sp>
      <p:sp>
        <p:nvSpPr>
          <p:cNvPr id="192593" name="Line 90"/>
          <p:cNvSpPr>
            <a:spLocks noChangeShapeType="1"/>
          </p:cNvSpPr>
          <p:nvPr/>
        </p:nvSpPr>
        <p:spPr bwMode="auto">
          <a:xfrm>
            <a:off x="5791200" y="3136900"/>
            <a:ext cx="0" cy="2870200"/>
          </a:xfrm>
          <a:prstGeom prst="line">
            <a:avLst/>
          </a:prstGeom>
          <a:noFill/>
          <a:ln w="25400">
            <a:solidFill>
              <a:schemeClr val="tx1"/>
            </a:solidFill>
            <a:prstDash val="dash"/>
            <a:round/>
            <a:headEnd/>
            <a:tailEnd/>
          </a:ln>
        </p:spPr>
        <p:txBody>
          <a:bodyPr wrap="none" anchor="ctr"/>
          <a:lstStyle/>
          <a:p>
            <a:endParaRPr lang="en-US"/>
          </a:p>
        </p:txBody>
      </p:sp>
      <p:sp>
        <p:nvSpPr>
          <p:cNvPr id="192594" name="Line 91"/>
          <p:cNvSpPr>
            <a:spLocks noChangeShapeType="1"/>
          </p:cNvSpPr>
          <p:nvPr/>
        </p:nvSpPr>
        <p:spPr bwMode="auto">
          <a:xfrm>
            <a:off x="9753600" y="3136900"/>
            <a:ext cx="0" cy="2870200"/>
          </a:xfrm>
          <a:prstGeom prst="line">
            <a:avLst/>
          </a:prstGeom>
          <a:noFill/>
          <a:ln w="25400">
            <a:solidFill>
              <a:schemeClr val="tx1"/>
            </a:solidFill>
            <a:prstDash val="dash"/>
            <a:round/>
            <a:headEnd/>
            <a:tailEnd/>
          </a:ln>
        </p:spPr>
        <p:txBody>
          <a:bodyPr wrap="none" anchor="ctr"/>
          <a:lstStyle/>
          <a:p>
            <a:endParaRPr lang="en-US"/>
          </a:p>
        </p:txBody>
      </p:sp>
      <p:sp>
        <p:nvSpPr>
          <p:cNvPr id="192595" name="Line 92"/>
          <p:cNvSpPr>
            <a:spLocks noChangeShapeType="1"/>
          </p:cNvSpPr>
          <p:nvPr/>
        </p:nvSpPr>
        <p:spPr bwMode="auto">
          <a:xfrm>
            <a:off x="10071100" y="3657600"/>
            <a:ext cx="355600" cy="0"/>
          </a:xfrm>
          <a:prstGeom prst="line">
            <a:avLst/>
          </a:prstGeom>
          <a:noFill/>
          <a:ln w="25400">
            <a:solidFill>
              <a:schemeClr val="tx1"/>
            </a:solidFill>
            <a:round/>
            <a:headEnd/>
            <a:tailEnd/>
          </a:ln>
        </p:spPr>
        <p:txBody>
          <a:bodyPr wrap="none" anchor="ctr"/>
          <a:lstStyle/>
          <a:p>
            <a:endParaRPr lang="en-US"/>
          </a:p>
        </p:txBody>
      </p:sp>
      <p:sp>
        <p:nvSpPr>
          <p:cNvPr id="192596" name="Line 93"/>
          <p:cNvSpPr>
            <a:spLocks noChangeShapeType="1"/>
          </p:cNvSpPr>
          <p:nvPr/>
        </p:nvSpPr>
        <p:spPr bwMode="auto">
          <a:xfrm>
            <a:off x="10071100" y="3962400"/>
            <a:ext cx="355600" cy="0"/>
          </a:xfrm>
          <a:prstGeom prst="line">
            <a:avLst/>
          </a:prstGeom>
          <a:noFill/>
          <a:ln w="25400">
            <a:solidFill>
              <a:schemeClr val="tx1"/>
            </a:solidFill>
            <a:round/>
            <a:headEnd/>
            <a:tailEnd/>
          </a:ln>
        </p:spPr>
        <p:txBody>
          <a:bodyPr wrap="none" anchor="ctr"/>
          <a:lstStyle/>
          <a:p>
            <a:endParaRPr lang="en-US"/>
          </a:p>
        </p:txBody>
      </p:sp>
      <p:sp>
        <p:nvSpPr>
          <p:cNvPr id="192597" name="Line 94"/>
          <p:cNvSpPr>
            <a:spLocks noChangeShapeType="1"/>
          </p:cNvSpPr>
          <p:nvPr/>
        </p:nvSpPr>
        <p:spPr bwMode="auto">
          <a:xfrm flipV="1">
            <a:off x="2374900" y="4254500"/>
            <a:ext cx="127000" cy="254000"/>
          </a:xfrm>
          <a:prstGeom prst="line">
            <a:avLst/>
          </a:prstGeom>
          <a:noFill/>
          <a:ln w="25400">
            <a:solidFill>
              <a:schemeClr val="tx1"/>
            </a:solidFill>
            <a:round/>
            <a:headEnd/>
            <a:tailEnd/>
          </a:ln>
        </p:spPr>
        <p:txBody>
          <a:bodyPr wrap="none" anchor="ctr"/>
          <a:lstStyle/>
          <a:p>
            <a:endParaRPr lang="en-US"/>
          </a:p>
        </p:txBody>
      </p:sp>
      <p:sp>
        <p:nvSpPr>
          <p:cNvPr id="192598" name="Line 95"/>
          <p:cNvSpPr>
            <a:spLocks noChangeShapeType="1"/>
          </p:cNvSpPr>
          <p:nvPr/>
        </p:nvSpPr>
        <p:spPr bwMode="auto">
          <a:xfrm flipH="1">
            <a:off x="1739900" y="4495800"/>
            <a:ext cx="635000" cy="0"/>
          </a:xfrm>
          <a:prstGeom prst="line">
            <a:avLst/>
          </a:prstGeom>
          <a:noFill/>
          <a:ln w="25400">
            <a:solidFill>
              <a:schemeClr val="tx1"/>
            </a:solidFill>
            <a:round/>
            <a:headEnd/>
            <a:tailEnd/>
          </a:ln>
        </p:spPr>
        <p:txBody>
          <a:bodyPr wrap="none" anchor="ctr"/>
          <a:lstStyle/>
          <a:p>
            <a:endParaRPr lang="en-US"/>
          </a:p>
        </p:txBody>
      </p:sp>
      <p:sp>
        <p:nvSpPr>
          <p:cNvPr id="192599" name="Line 96"/>
          <p:cNvSpPr>
            <a:spLocks noChangeShapeType="1"/>
          </p:cNvSpPr>
          <p:nvPr/>
        </p:nvSpPr>
        <p:spPr bwMode="auto">
          <a:xfrm flipV="1">
            <a:off x="5727700" y="4635500"/>
            <a:ext cx="127000" cy="254000"/>
          </a:xfrm>
          <a:prstGeom prst="line">
            <a:avLst/>
          </a:prstGeom>
          <a:noFill/>
          <a:ln w="25400">
            <a:solidFill>
              <a:srgbClr val="00FF00"/>
            </a:solidFill>
            <a:round/>
            <a:headEnd/>
            <a:tailEnd/>
          </a:ln>
        </p:spPr>
        <p:txBody>
          <a:bodyPr wrap="none" anchor="ctr"/>
          <a:lstStyle/>
          <a:p>
            <a:endParaRPr lang="en-US"/>
          </a:p>
        </p:txBody>
      </p:sp>
      <p:sp>
        <p:nvSpPr>
          <p:cNvPr id="192600" name="Line 97"/>
          <p:cNvSpPr>
            <a:spLocks noChangeShapeType="1"/>
          </p:cNvSpPr>
          <p:nvPr/>
        </p:nvSpPr>
        <p:spPr bwMode="auto">
          <a:xfrm>
            <a:off x="3505200" y="3517900"/>
            <a:ext cx="0" cy="660400"/>
          </a:xfrm>
          <a:prstGeom prst="line">
            <a:avLst/>
          </a:prstGeom>
          <a:noFill/>
          <a:ln w="25400">
            <a:solidFill>
              <a:schemeClr val="tx1"/>
            </a:solidFill>
            <a:prstDash val="dash"/>
            <a:round/>
            <a:headEnd/>
            <a:tailEnd/>
          </a:ln>
        </p:spPr>
        <p:txBody>
          <a:bodyPr wrap="none" anchor="ctr"/>
          <a:lstStyle/>
          <a:p>
            <a:endParaRPr lang="en-US"/>
          </a:p>
        </p:txBody>
      </p:sp>
      <p:sp>
        <p:nvSpPr>
          <p:cNvPr id="192601" name="Line 98"/>
          <p:cNvSpPr>
            <a:spLocks noChangeShapeType="1"/>
          </p:cNvSpPr>
          <p:nvPr/>
        </p:nvSpPr>
        <p:spPr bwMode="auto">
          <a:xfrm>
            <a:off x="2057400" y="3517900"/>
            <a:ext cx="0" cy="660400"/>
          </a:xfrm>
          <a:prstGeom prst="line">
            <a:avLst/>
          </a:prstGeom>
          <a:noFill/>
          <a:ln w="25400">
            <a:solidFill>
              <a:schemeClr val="tx1"/>
            </a:solidFill>
            <a:prstDash val="dash"/>
            <a:round/>
            <a:headEnd/>
            <a:tailEnd/>
          </a:ln>
        </p:spPr>
        <p:txBody>
          <a:bodyPr wrap="none" anchor="ctr"/>
          <a:lstStyle/>
          <a:p>
            <a:endParaRPr lang="en-US"/>
          </a:p>
        </p:txBody>
      </p:sp>
      <p:sp>
        <p:nvSpPr>
          <p:cNvPr id="192602" name="Line 99"/>
          <p:cNvSpPr>
            <a:spLocks noChangeShapeType="1"/>
          </p:cNvSpPr>
          <p:nvPr/>
        </p:nvSpPr>
        <p:spPr bwMode="auto">
          <a:xfrm flipV="1">
            <a:off x="9690100" y="4635500"/>
            <a:ext cx="127000" cy="254000"/>
          </a:xfrm>
          <a:prstGeom prst="line">
            <a:avLst/>
          </a:prstGeom>
          <a:noFill/>
          <a:ln w="25400">
            <a:solidFill>
              <a:srgbClr val="00FF00"/>
            </a:solidFill>
            <a:round/>
            <a:headEnd/>
            <a:tailEnd/>
          </a:ln>
        </p:spPr>
        <p:txBody>
          <a:bodyPr wrap="none" anchor="ctr"/>
          <a:lstStyle/>
          <a:p>
            <a:endParaRPr lang="en-US"/>
          </a:p>
        </p:txBody>
      </p:sp>
      <p:sp>
        <p:nvSpPr>
          <p:cNvPr id="192603" name="Line 100"/>
          <p:cNvSpPr>
            <a:spLocks noChangeShapeType="1"/>
          </p:cNvSpPr>
          <p:nvPr/>
        </p:nvSpPr>
        <p:spPr bwMode="auto">
          <a:xfrm>
            <a:off x="8547100" y="4660900"/>
            <a:ext cx="127000" cy="203200"/>
          </a:xfrm>
          <a:prstGeom prst="line">
            <a:avLst/>
          </a:prstGeom>
          <a:noFill/>
          <a:ln w="25400">
            <a:solidFill>
              <a:srgbClr val="00FF00"/>
            </a:solidFill>
            <a:round/>
            <a:headEnd/>
            <a:tailEnd/>
          </a:ln>
        </p:spPr>
        <p:txBody>
          <a:bodyPr wrap="none" anchor="ctr"/>
          <a:lstStyle/>
          <a:p>
            <a:endParaRPr lang="en-US"/>
          </a:p>
        </p:txBody>
      </p:sp>
      <p:sp>
        <p:nvSpPr>
          <p:cNvPr id="192604" name="Line 101"/>
          <p:cNvSpPr>
            <a:spLocks noChangeShapeType="1"/>
          </p:cNvSpPr>
          <p:nvPr/>
        </p:nvSpPr>
        <p:spPr bwMode="auto">
          <a:xfrm>
            <a:off x="5880100" y="4648200"/>
            <a:ext cx="2641600" cy="0"/>
          </a:xfrm>
          <a:prstGeom prst="line">
            <a:avLst/>
          </a:prstGeom>
          <a:noFill/>
          <a:ln w="25400">
            <a:solidFill>
              <a:schemeClr val="tx1"/>
            </a:solidFill>
            <a:round/>
            <a:headEnd/>
            <a:tailEnd/>
          </a:ln>
        </p:spPr>
        <p:txBody>
          <a:bodyPr wrap="none" anchor="ctr"/>
          <a:lstStyle/>
          <a:p>
            <a:endParaRPr lang="en-US"/>
          </a:p>
        </p:txBody>
      </p:sp>
      <p:sp>
        <p:nvSpPr>
          <p:cNvPr id="192605" name="Line 102"/>
          <p:cNvSpPr>
            <a:spLocks noChangeShapeType="1"/>
          </p:cNvSpPr>
          <p:nvPr/>
        </p:nvSpPr>
        <p:spPr bwMode="auto">
          <a:xfrm>
            <a:off x="3213100" y="4876800"/>
            <a:ext cx="2489200" cy="0"/>
          </a:xfrm>
          <a:prstGeom prst="line">
            <a:avLst/>
          </a:prstGeom>
          <a:noFill/>
          <a:ln w="25400">
            <a:solidFill>
              <a:srgbClr val="00FF00"/>
            </a:solidFill>
            <a:round/>
            <a:headEnd/>
            <a:tailEnd/>
          </a:ln>
        </p:spPr>
        <p:txBody>
          <a:bodyPr wrap="none" anchor="ctr"/>
          <a:lstStyle/>
          <a:p>
            <a:endParaRPr lang="en-US"/>
          </a:p>
        </p:txBody>
      </p:sp>
      <p:sp>
        <p:nvSpPr>
          <p:cNvPr id="192606" name="Line 103"/>
          <p:cNvSpPr>
            <a:spLocks noChangeShapeType="1"/>
          </p:cNvSpPr>
          <p:nvPr/>
        </p:nvSpPr>
        <p:spPr bwMode="auto">
          <a:xfrm>
            <a:off x="3060700" y="4660900"/>
            <a:ext cx="127000" cy="203200"/>
          </a:xfrm>
          <a:prstGeom prst="line">
            <a:avLst/>
          </a:prstGeom>
          <a:noFill/>
          <a:ln w="25400">
            <a:solidFill>
              <a:srgbClr val="00FF00"/>
            </a:solidFill>
            <a:round/>
            <a:headEnd/>
            <a:tailEnd/>
          </a:ln>
        </p:spPr>
        <p:txBody>
          <a:bodyPr wrap="none" anchor="ctr"/>
          <a:lstStyle/>
          <a:p>
            <a:endParaRPr lang="en-US"/>
          </a:p>
        </p:txBody>
      </p:sp>
      <p:sp>
        <p:nvSpPr>
          <p:cNvPr id="192607" name="Rectangle 104"/>
          <p:cNvSpPr>
            <a:spLocks noChangeArrowheads="1"/>
          </p:cNvSpPr>
          <p:nvPr/>
        </p:nvSpPr>
        <p:spPr bwMode="auto">
          <a:xfrm>
            <a:off x="1662113" y="5105401"/>
            <a:ext cx="330220" cy="335989"/>
          </a:xfrm>
          <a:prstGeom prst="rect">
            <a:avLst/>
          </a:prstGeom>
          <a:noFill/>
          <a:ln w="12700">
            <a:noFill/>
            <a:miter lim="800000"/>
            <a:headEnd/>
            <a:tailEnd/>
          </a:ln>
        </p:spPr>
        <p:txBody>
          <a:bodyPr wrap="none" lIns="90488" tIns="44450" rIns="90488" bIns="44450">
            <a:spAutoFit/>
          </a:bodyPr>
          <a:lstStyle/>
          <a:p>
            <a:r>
              <a:rPr lang="en-US" sz="1600" b="1">
                <a:latin typeface="Times New Roman" pitchFamily="18" charset="0"/>
              </a:rPr>
              <a:t>D</a:t>
            </a:r>
          </a:p>
        </p:txBody>
      </p:sp>
      <p:sp>
        <p:nvSpPr>
          <p:cNvPr id="192608" name="Line 105"/>
          <p:cNvSpPr>
            <a:spLocks noChangeShapeType="1"/>
          </p:cNvSpPr>
          <p:nvPr/>
        </p:nvSpPr>
        <p:spPr bwMode="auto">
          <a:xfrm>
            <a:off x="1765300" y="5105400"/>
            <a:ext cx="1498600" cy="0"/>
          </a:xfrm>
          <a:prstGeom prst="line">
            <a:avLst/>
          </a:prstGeom>
          <a:noFill/>
          <a:ln w="25400">
            <a:solidFill>
              <a:schemeClr val="tx1"/>
            </a:solidFill>
            <a:round/>
            <a:headEnd/>
            <a:tailEnd/>
          </a:ln>
        </p:spPr>
        <p:txBody>
          <a:bodyPr wrap="none" anchor="ctr"/>
          <a:lstStyle/>
          <a:p>
            <a:endParaRPr lang="en-US"/>
          </a:p>
        </p:txBody>
      </p:sp>
      <p:sp>
        <p:nvSpPr>
          <p:cNvPr id="192609" name="Line 106"/>
          <p:cNvSpPr>
            <a:spLocks noChangeShapeType="1"/>
          </p:cNvSpPr>
          <p:nvPr/>
        </p:nvSpPr>
        <p:spPr bwMode="auto">
          <a:xfrm>
            <a:off x="1765300" y="5410200"/>
            <a:ext cx="1498600" cy="0"/>
          </a:xfrm>
          <a:prstGeom prst="line">
            <a:avLst/>
          </a:prstGeom>
          <a:noFill/>
          <a:ln w="25400">
            <a:solidFill>
              <a:schemeClr val="tx1"/>
            </a:solidFill>
            <a:round/>
            <a:headEnd/>
            <a:tailEnd/>
          </a:ln>
        </p:spPr>
        <p:txBody>
          <a:bodyPr wrap="none" anchor="ctr"/>
          <a:lstStyle/>
          <a:p>
            <a:endParaRPr lang="en-US"/>
          </a:p>
        </p:txBody>
      </p:sp>
      <p:sp>
        <p:nvSpPr>
          <p:cNvPr id="192610" name="Line 107"/>
          <p:cNvSpPr>
            <a:spLocks noChangeShapeType="1"/>
          </p:cNvSpPr>
          <p:nvPr/>
        </p:nvSpPr>
        <p:spPr bwMode="auto">
          <a:xfrm>
            <a:off x="3289300" y="5118100"/>
            <a:ext cx="127000" cy="279400"/>
          </a:xfrm>
          <a:prstGeom prst="line">
            <a:avLst/>
          </a:prstGeom>
          <a:noFill/>
          <a:ln w="25400">
            <a:solidFill>
              <a:schemeClr val="tx1"/>
            </a:solidFill>
            <a:round/>
            <a:headEnd/>
            <a:tailEnd/>
          </a:ln>
        </p:spPr>
        <p:txBody>
          <a:bodyPr wrap="none" anchor="ctr"/>
          <a:lstStyle/>
          <a:p>
            <a:endParaRPr lang="en-US"/>
          </a:p>
        </p:txBody>
      </p:sp>
      <p:sp>
        <p:nvSpPr>
          <p:cNvPr id="192611" name="Line 108"/>
          <p:cNvSpPr>
            <a:spLocks noChangeShapeType="1"/>
          </p:cNvSpPr>
          <p:nvPr/>
        </p:nvSpPr>
        <p:spPr bwMode="auto">
          <a:xfrm flipV="1">
            <a:off x="3289300" y="5092700"/>
            <a:ext cx="127000" cy="330200"/>
          </a:xfrm>
          <a:prstGeom prst="line">
            <a:avLst/>
          </a:prstGeom>
          <a:noFill/>
          <a:ln w="25400">
            <a:solidFill>
              <a:schemeClr val="tx1"/>
            </a:solidFill>
            <a:round/>
            <a:headEnd/>
            <a:tailEnd/>
          </a:ln>
        </p:spPr>
        <p:txBody>
          <a:bodyPr wrap="none" anchor="ctr"/>
          <a:lstStyle/>
          <a:p>
            <a:endParaRPr lang="en-US"/>
          </a:p>
        </p:txBody>
      </p:sp>
      <p:sp>
        <p:nvSpPr>
          <p:cNvPr id="192612" name="Line 109"/>
          <p:cNvSpPr>
            <a:spLocks noChangeShapeType="1"/>
          </p:cNvSpPr>
          <p:nvPr/>
        </p:nvSpPr>
        <p:spPr bwMode="auto">
          <a:xfrm>
            <a:off x="5041900" y="5105400"/>
            <a:ext cx="2717800" cy="0"/>
          </a:xfrm>
          <a:prstGeom prst="line">
            <a:avLst/>
          </a:prstGeom>
          <a:noFill/>
          <a:ln w="25400">
            <a:solidFill>
              <a:schemeClr val="tx1"/>
            </a:solidFill>
            <a:round/>
            <a:headEnd/>
            <a:tailEnd/>
          </a:ln>
        </p:spPr>
        <p:txBody>
          <a:bodyPr wrap="none" anchor="ctr"/>
          <a:lstStyle/>
          <a:p>
            <a:endParaRPr lang="en-US"/>
          </a:p>
        </p:txBody>
      </p:sp>
      <p:sp>
        <p:nvSpPr>
          <p:cNvPr id="192613" name="Line 110"/>
          <p:cNvSpPr>
            <a:spLocks noChangeShapeType="1"/>
          </p:cNvSpPr>
          <p:nvPr/>
        </p:nvSpPr>
        <p:spPr bwMode="auto">
          <a:xfrm>
            <a:off x="5041900" y="5410200"/>
            <a:ext cx="2717800" cy="0"/>
          </a:xfrm>
          <a:prstGeom prst="line">
            <a:avLst/>
          </a:prstGeom>
          <a:noFill/>
          <a:ln w="25400">
            <a:solidFill>
              <a:schemeClr val="tx1"/>
            </a:solidFill>
            <a:round/>
            <a:headEnd/>
            <a:tailEnd/>
          </a:ln>
        </p:spPr>
        <p:txBody>
          <a:bodyPr wrap="none" anchor="ctr"/>
          <a:lstStyle/>
          <a:p>
            <a:endParaRPr lang="en-US"/>
          </a:p>
        </p:txBody>
      </p:sp>
      <p:sp>
        <p:nvSpPr>
          <p:cNvPr id="192614" name="Rectangle 111"/>
          <p:cNvSpPr>
            <a:spLocks noChangeArrowheads="1"/>
          </p:cNvSpPr>
          <p:nvPr/>
        </p:nvSpPr>
        <p:spPr bwMode="auto">
          <a:xfrm>
            <a:off x="2271713" y="5105401"/>
            <a:ext cx="626776" cy="335989"/>
          </a:xfrm>
          <a:prstGeom prst="rect">
            <a:avLst/>
          </a:prstGeom>
          <a:noFill/>
          <a:ln w="12700">
            <a:noFill/>
            <a:miter lim="800000"/>
            <a:headEnd/>
            <a:tailEnd/>
          </a:ln>
        </p:spPr>
        <p:txBody>
          <a:bodyPr wrap="none" lIns="90488" tIns="44450" rIns="90488" bIns="44450">
            <a:spAutoFit/>
          </a:bodyPr>
          <a:lstStyle/>
          <a:p>
            <a:r>
              <a:rPr lang="en-US" sz="1600" b="1">
                <a:latin typeface="Times New Roman" pitchFamily="18" charset="0"/>
              </a:rPr>
              <a:t>Junk</a:t>
            </a:r>
          </a:p>
        </p:txBody>
      </p:sp>
      <p:sp>
        <p:nvSpPr>
          <p:cNvPr id="192615" name="Rectangle 112"/>
          <p:cNvSpPr>
            <a:spLocks noChangeArrowheads="1"/>
          </p:cNvSpPr>
          <p:nvPr/>
        </p:nvSpPr>
        <p:spPr bwMode="auto">
          <a:xfrm>
            <a:off x="6005513" y="5105401"/>
            <a:ext cx="626776" cy="335989"/>
          </a:xfrm>
          <a:prstGeom prst="rect">
            <a:avLst/>
          </a:prstGeom>
          <a:noFill/>
          <a:ln w="12700">
            <a:noFill/>
            <a:miter lim="800000"/>
            <a:headEnd/>
            <a:tailEnd/>
          </a:ln>
        </p:spPr>
        <p:txBody>
          <a:bodyPr wrap="none" lIns="90488" tIns="44450" rIns="90488" bIns="44450">
            <a:spAutoFit/>
          </a:bodyPr>
          <a:lstStyle/>
          <a:p>
            <a:r>
              <a:rPr lang="en-US" sz="1600" b="1">
                <a:latin typeface="Times New Roman" pitchFamily="18" charset="0"/>
              </a:rPr>
              <a:t>Junk</a:t>
            </a:r>
          </a:p>
        </p:txBody>
      </p:sp>
      <p:sp>
        <p:nvSpPr>
          <p:cNvPr id="192616" name="Rectangle 113"/>
          <p:cNvSpPr>
            <a:spLocks noChangeArrowheads="1"/>
          </p:cNvSpPr>
          <p:nvPr/>
        </p:nvSpPr>
        <p:spPr bwMode="auto">
          <a:xfrm>
            <a:off x="3719514" y="5105401"/>
            <a:ext cx="849593" cy="335989"/>
          </a:xfrm>
          <a:prstGeom prst="rect">
            <a:avLst/>
          </a:prstGeom>
          <a:noFill/>
          <a:ln w="12700">
            <a:noFill/>
            <a:miter lim="800000"/>
            <a:headEnd/>
            <a:tailEnd/>
          </a:ln>
        </p:spPr>
        <p:txBody>
          <a:bodyPr wrap="none" lIns="90488" tIns="44450" rIns="90488" bIns="44450">
            <a:spAutoFit/>
          </a:bodyPr>
          <a:lstStyle/>
          <a:p>
            <a:r>
              <a:rPr lang="en-US" sz="1600" b="1">
                <a:latin typeface="Times New Roman" pitchFamily="18" charset="0"/>
              </a:rPr>
              <a:t>Data In</a:t>
            </a:r>
          </a:p>
        </p:txBody>
      </p:sp>
      <p:sp>
        <p:nvSpPr>
          <p:cNvPr id="192617" name="Line 114"/>
          <p:cNvSpPr>
            <a:spLocks noChangeShapeType="1"/>
          </p:cNvSpPr>
          <p:nvPr/>
        </p:nvSpPr>
        <p:spPr bwMode="auto">
          <a:xfrm>
            <a:off x="4889500" y="5118100"/>
            <a:ext cx="127000" cy="279400"/>
          </a:xfrm>
          <a:prstGeom prst="line">
            <a:avLst/>
          </a:prstGeom>
          <a:noFill/>
          <a:ln w="25400">
            <a:solidFill>
              <a:schemeClr val="tx1"/>
            </a:solidFill>
            <a:round/>
            <a:headEnd/>
            <a:tailEnd/>
          </a:ln>
        </p:spPr>
        <p:txBody>
          <a:bodyPr wrap="none" anchor="ctr"/>
          <a:lstStyle/>
          <a:p>
            <a:endParaRPr lang="en-US"/>
          </a:p>
        </p:txBody>
      </p:sp>
      <p:sp>
        <p:nvSpPr>
          <p:cNvPr id="192618" name="Line 115"/>
          <p:cNvSpPr>
            <a:spLocks noChangeShapeType="1"/>
          </p:cNvSpPr>
          <p:nvPr/>
        </p:nvSpPr>
        <p:spPr bwMode="auto">
          <a:xfrm flipV="1">
            <a:off x="4889500" y="5092700"/>
            <a:ext cx="127000" cy="330200"/>
          </a:xfrm>
          <a:prstGeom prst="line">
            <a:avLst/>
          </a:prstGeom>
          <a:noFill/>
          <a:ln w="25400">
            <a:solidFill>
              <a:schemeClr val="tx1"/>
            </a:solidFill>
            <a:round/>
            <a:headEnd/>
            <a:tailEnd/>
          </a:ln>
        </p:spPr>
        <p:txBody>
          <a:bodyPr wrap="none" anchor="ctr"/>
          <a:lstStyle/>
          <a:p>
            <a:endParaRPr lang="en-US"/>
          </a:p>
        </p:txBody>
      </p:sp>
      <p:sp>
        <p:nvSpPr>
          <p:cNvPr id="192619" name="Line 116"/>
          <p:cNvSpPr>
            <a:spLocks noChangeShapeType="1"/>
          </p:cNvSpPr>
          <p:nvPr/>
        </p:nvSpPr>
        <p:spPr bwMode="auto">
          <a:xfrm>
            <a:off x="3441700" y="5410200"/>
            <a:ext cx="1422400" cy="0"/>
          </a:xfrm>
          <a:prstGeom prst="line">
            <a:avLst/>
          </a:prstGeom>
          <a:noFill/>
          <a:ln w="25400">
            <a:solidFill>
              <a:schemeClr val="tx1"/>
            </a:solidFill>
            <a:round/>
            <a:headEnd/>
            <a:tailEnd/>
          </a:ln>
        </p:spPr>
        <p:txBody>
          <a:bodyPr wrap="none" anchor="ctr"/>
          <a:lstStyle/>
          <a:p>
            <a:endParaRPr lang="en-US"/>
          </a:p>
        </p:txBody>
      </p:sp>
      <p:sp>
        <p:nvSpPr>
          <p:cNvPr id="192620" name="Line 117"/>
          <p:cNvSpPr>
            <a:spLocks noChangeShapeType="1"/>
          </p:cNvSpPr>
          <p:nvPr/>
        </p:nvSpPr>
        <p:spPr bwMode="auto">
          <a:xfrm>
            <a:off x="3441700" y="5105400"/>
            <a:ext cx="1422400" cy="0"/>
          </a:xfrm>
          <a:prstGeom prst="line">
            <a:avLst/>
          </a:prstGeom>
          <a:noFill/>
          <a:ln w="25400">
            <a:solidFill>
              <a:schemeClr val="tx1"/>
            </a:solidFill>
            <a:round/>
            <a:headEnd/>
            <a:tailEnd/>
          </a:ln>
        </p:spPr>
        <p:txBody>
          <a:bodyPr wrap="none" anchor="ctr"/>
          <a:lstStyle/>
          <a:p>
            <a:endParaRPr lang="en-US"/>
          </a:p>
        </p:txBody>
      </p:sp>
      <p:sp>
        <p:nvSpPr>
          <p:cNvPr id="192621" name="Line 118"/>
          <p:cNvSpPr>
            <a:spLocks noChangeShapeType="1"/>
          </p:cNvSpPr>
          <p:nvPr/>
        </p:nvSpPr>
        <p:spPr bwMode="auto">
          <a:xfrm>
            <a:off x="4953000" y="4965700"/>
            <a:ext cx="0" cy="660400"/>
          </a:xfrm>
          <a:prstGeom prst="line">
            <a:avLst/>
          </a:prstGeom>
          <a:noFill/>
          <a:ln w="25400">
            <a:solidFill>
              <a:schemeClr val="tx1"/>
            </a:solidFill>
            <a:prstDash val="dash"/>
            <a:round/>
            <a:headEnd/>
            <a:tailEnd/>
          </a:ln>
        </p:spPr>
        <p:txBody>
          <a:bodyPr wrap="none" anchor="ctr"/>
          <a:lstStyle/>
          <a:p>
            <a:endParaRPr lang="en-US"/>
          </a:p>
        </p:txBody>
      </p:sp>
      <p:sp>
        <p:nvSpPr>
          <p:cNvPr id="192622" name="Line 119"/>
          <p:cNvSpPr>
            <a:spLocks noChangeShapeType="1"/>
          </p:cNvSpPr>
          <p:nvPr/>
        </p:nvSpPr>
        <p:spPr bwMode="auto">
          <a:xfrm>
            <a:off x="3352800" y="4965700"/>
            <a:ext cx="0" cy="660400"/>
          </a:xfrm>
          <a:prstGeom prst="line">
            <a:avLst/>
          </a:prstGeom>
          <a:noFill/>
          <a:ln w="25400">
            <a:solidFill>
              <a:schemeClr val="tx1"/>
            </a:solidFill>
            <a:prstDash val="dash"/>
            <a:round/>
            <a:headEnd/>
            <a:tailEnd/>
          </a:ln>
        </p:spPr>
        <p:txBody>
          <a:bodyPr wrap="none" anchor="ctr"/>
          <a:lstStyle/>
          <a:p>
            <a:endParaRPr lang="en-US"/>
          </a:p>
        </p:txBody>
      </p:sp>
      <p:sp>
        <p:nvSpPr>
          <p:cNvPr id="192623" name="Line 120"/>
          <p:cNvSpPr>
            <a:spLocks noChangeShapeType="1"/>
          </p:cNvSpPr>
          <p:nvPr/>
        </p:nvSpPr>
        <p:spPr bwMode="auto">
          <a:xfrm>
            <a:off x="7785100" y="5118100"/>
            <a:ext cx="127000" cy="279400"/>
          </a:xfrm>
          <a:prstGeom prst="line">
            <a:avLst/>
          </a:prstGeom>
          <a:noFill/>
          <a:ln w="25400">
            <a:solidFill>
              <a:schemeClr val="tx1"/>
            </a:solidFill>
            <a:round/>
            <a:headEnd/>
            <a:tailEnd/>
          </a:ln>
        </p:spPr>
        <p:txBody>
          <a:bodyPr wrap="none" anchor="ctr"/>
          <a:lstStyle/>
          <a:p>
            <a:endParaRPr lang="en-US"/>
          </a:p>
        </p:txBody>
      </p:sp>
      <p:sp>
        <p:nvSpPr>
          <p:cNvPr id="192624" name="Line 121"/>
          <p:cNvSpPr>
            <a:spLocks noChangeShapeType="1"/>
          </p:cNvSpPr>
          <p:nvPr/>
        </p:nvSpPr>
        <p:spPr bwMode="auto">
          <a:xfrm flipV="1">
            <a:off x="7785100" y="5092700"/>
            <a:ext cx="127000" cy="330200"/>
          </a:xfrm>
          <a:prstGeom prst="line">
            <a:avLst/>
          </a:prstGeom>
          <a:noFill/>
          <a:ln w="25400">
            <a:solidFill>
              <a:schemeClr val="tx1"/>
            </a:solidFill>
            <a:round/>
            <a:headEnd/>
            <a:tailEnd/>
          </a:ln>
        </p:spPr>
        <p:txBody>
          <a:bodyPr wrap="none" anchor="ctr"/>
          <a:lstStyle/>
          <a:p>
            <a:endParaRPr lang="en-US"/>
          </a:p>
        </p:txBody>
      </p:sp>
      <p:sp>
        <p:nvSpPr>
          <p:cNvPr id="192625" name="Rectangle 122"/>
          <p:cNvSpPr>
            <a:spLocks noChangeArrowheads="1"/>
          </p:cNvSpPr>
          <p:nvPr/>
        </p:nvSpPr>
        <p:spPr bwMode="auto">
          <a:xfrm>
            <a:off x="8215314" y="5105401"/>
            <a:ext cx="849593" cy="335989"/>
          </a:xfrm>
          <a:prstGeom prst="rect">
            <a:avLst/>
          </a:prstGeom>
          <a:noFill/>
          <a:ln w="12700">
            <a:noFill/>
            <a:miter lim="800000"/>
            <a:headEnd/>
            <a:tailEnd/>
          </a:ln>
        </p:spPr>
        <p:txBody>
          <a:bodyPr wrap="none" lIns="90488" tIns="44450" rIns="90488" bIns="44450">
            <a:spAutoFit/>
          </a:bodyPr>
          <a:lstStyle/>
          <a:p>
            <a:r>
              <a:rPr lang="en-US" sz="1600" b="1">
                <a:latin typeface="Times New Roman" pitchFamily="18" charset="0"/>
              </a:rPr>
              <a:t>Data In</a:t>
            </a:r>
          </a:p>
        </p:txBody>
      </p:sp>
      <p:sp>
        <p:nvSpPr>
          <p:cNvPr id="192626" name="Line 123"/>
          <p:cNvSpPr>
            <a:spLocks noChangeShapeType="1"/>
          </p:cNvSpPr>
          <p:nvPr/>
        </p:nvSpPr>
        <p:spPr bwMode="auto">
          <a:xfrm>
            <a:off x="7937500" y="5410200"/>
            <a:ext cx="1193800" cy="0"/>
          </a:xfrm>
          <a:prstGeom prst="line">
            <a:avLst/>
          </a:prstGeom>
          <a:noFill/>
          <a:ln w="25400">
            <a:solidFill>
              <a:schemeClr val="tx1"/>
            </a:solidFill>
            <a:round/>
            <a:headEnd/>
            <a:tailEnd/>
          </a:ln>
        </p:spPr>
        <p:txBody>
          <a:bodyPr wrap="none" anchor="ctr"/>
          <a:lstStyle/>
          <a:p>
            <a:endParaRPr lang="en-US"/>
          </a:p>
        </p:txBody>
      </p:sp>
      <p:sp>
        <p:nvSpPr>
          <p:cNvPr id="192627" name="Line 124"/>
          <p:cNvSpPr>
            <a:spLocks noChangeShapeType="1"/>
          </p:cNvSpPr>
          <p:nvPr/>
        </p:nvSpPr>
        <p:spPr bwMode="auto">
          <a:xfrm>
            <a:off x="7937500" y="5105400"/>
            <a:ext cx="1193800" cy="0"/>
          </a:xfrm>
          <a:prstGeom prst="line">
            <a:avLst/>
          </a:prstGeom>
          <a:noFill/>
          <a:ln w="25400">
            <a:solidFill>
              <a:schemeClr val="tx1"/>
            </a:solidFill>
            <a:round/>
            <a:headEnd/>
            <a:tailEnd/>
          </a:ln>
        </p:spPr>
        <p:txBody>
          <a:bodyPr wrap="none" anchor="ctr"/>
          <a:lstStyle/>
          <a:p>
            <a:endParaRPr lang="en-US"/>
          </a:p>
        </p:txBody>
      </p:sp>
      <p:sp>
        <p:nvSpPr>
          <p:cNvPr id="192628" name="Line 125"/>
          <p:cNvSpPr>
            <a:spLocks noChangeShapeType="1"/>
          </p:cNvSpPr>
          <p:nvPr/>
        </p:nvSpPr>
        <p:spPr bwMode="auto">
          <a:xfrm>
            <a:off x="7848600" y="4965700"/>
            <a:ext cx="0" cy="660400"/>
          </a:xfrm>
          <a:prstGeom prst="line">
            <a:avLst/>
          </a:prstGeom>
          <a:noFill/>
          <a:ln w="25400">
            <a:solidFill>
              <a:schemeClr val="tx1"/>
            </a:solidFill>
            <a:prstDash val="dash"/>
            <a:round/>
            <a:headEnd/>
            <a:tailEnd/>
          </a:ln>
        </p:spPr>
        <p:txBody>
          <a:bodyPr wrap="none" anchor="ctr"/>
          <a:lstStyle/>
          <a:p>
            <a:endParaRPr lang="en-US"/>
          </a:p>
        </p:txBody>
      </p:sp>
      <p:sp>
        <p:nvSpPr>
          <p:cNvPr id="192629" name="Line 126"/>
          <p:cNvSpPr>
            <a:spLocks noChangeShapeType="1"/>
          </p:cNvSpPr>
          <p:nvPr/>
        </p:nvSpPr>
        <p:spPr bwMode="auto">
          <a:xfrm>
            <a:off x="9156700" y="5118100"/>
            <a:ext cx="127000" cy="279400"/>
          </a:xfrm>
          <a:prstGeom prst="line">
            <a:avLst/>
          </a:prstGeom>
          <a:noFill/>
          <a:ln w="25400">
            <a:solidFill>
              <a:schemeClr val="tx1"/>
            </a:solidFill>
            <a:round/>
            <a:headEnd/>
            <a:tailEnd/>
          </a:ln>
        </p:spPr>
        <p:txBody>
          <a:bodyPr wrap="none" anchor="ctr"/>
          <a:lstStyle/>
          <a:p>
            <a:endParaRPr lang="en-US"/>
          </a:p>
        </p:txBody>
      </p:sp>
      <p:sp>
        <p:nvSpPr>
          <p:cNvPr id="192630" name="Line 127"/>
          <p:cNvSpPr>
            <a:spLocks noChangeShapeType="1"/>
          </p:cNvSpPr>
          <p:nvPr/>
        </p:nvSpPr>
        <p:spPr bwMode="auto">
          <a:xfrm flipV="1">
            <a:off x="9156700" y="5092700"/>
            <a:ext cx="127000" cy="330200"/>
          </a:xfrm>
          <a:prstGeom prst="line">
            <a:avLst/>
          </a:prstGeom>
          <a:noFill/>
          <a:ln w="25400">
            <a:solidFill>
              <a:schemeClr val="tx1"/>
            </a:solidFill>
            <a:round/>
            <a:headEnd/>
            <a:tailEnd/>
          </a:ln>
        </p:spPr>
        <p:txBody>
          <a:bodyPr wrap="none" anchor="ctr"/>
          <a:lstStyle/>
          <a:p>
            <a:endParaRPr lang="en-US"/>
          </a:p>
        </p:txBody>
      </p:sp>
      <p:sp>
        <p:nvSpPr>
          <p:cNvPr id="192631" name="Line 128"/>
          <p:cNvSpPr>
            <a:spLocks noChangeShapeType="1"/>
          </p:cNvSpPr>
          <p:nvPr/>
        </p:nvSpPr>
        <p:spPr bwMode="auto">
          <a:xfrm>
            <a:off x="9220200" y="4965700"/>
            <a:ext cx="0" cy="660400"/>
          </a:xfrm>
          <a:prstGeom prst="line">
            <a:avLst/>
          </a:prstGeom>
          <a:noFill/>
          <a:ln w="25400">
            <a:solidFill>
              <a:schemeClr val="tx1"/>
            </a:solidFill>
            <a:prstDash val="dash"/>
            <a:round/>
            <a:headEnd/>
            <a:tailEnd/>
          </a:ln>
        </p:spPr>
        <p:txBody>
          <a:bodyPr wrap="none" anchor="ctr"/>
          <a:lstStyle/>
          <a:p>
            <a:endParaRPr lang="en-US"/>
          </a:p>
        </p:txBody>
      </p:sp>
      <p:sp>
        <p:nvSpPr>
          <p:cNvPr id="192632" name="Line 129"/>
          <p:cNvSpPr>
            <a:spLocks noChangeShapeType="1"/>
          </p:cNvSpPr>
          <p:nvPr/>
        </p:nvSpPr>
        <p:spPr bwMode="auto">
          <a:xfrm>
            <a:off x="8610600" y="4508500"/>
            <a:ext cx="0" cy="1270000"/>
          </a:xfrm>
          <a:prstGeom prst="line">
            <a:avLst/>
          </a:prstGeom>
          <a:noFill/>
          <a:ln w="25400">
            <a:solidFill>
              <a:schemeClr val="tx1"/>
            </a:solidFill>
            <a:prstDash val="dash"/>
            <a:round/>
            <a:headEnd/>
            <a:tailEnd/>
          </a:ln>
        </p:spPr>
        <p:txBody>
          <a:bodyPr wrap="none" anchor="ctr"/>
          <a:lstStyle/>
          <a:p>
            <a:endParaRPr lang="en-US"/>
          </a:p>
        </p:txBody>
      </p:sp>
      <p:sp>
        <p:nvSpPr>
          <p:cNvPr id="192633" name="Line 130"/>
          <p:cNvSpPr>
            <a:spLocks noChangeShapeType="1"/>
          </p:cNvSpPr>
          <p:nvPr/>
        </p:nvSpPr>
        <p:spPr bwMode="auto">
          <a:xfrm>
            <a:off x="9309100" y="5105400"/>
            <a:ext cx="1117600" cy="0"/>
          </a:xfrm>
          <a:prstGeom prst="line">
            <a:avLst/>
          </a:prstGeom>
          <a:noFill/>
          <a:ln w="25400">
            <a:solidFill>
              <a:schemeClr val="tx1"/>
            </a:solidFill>
            <a:round/>
            <a:headEnd/>
            <a:tailEnd/>
          </a:ln>
        </p:spPr>
        <p:txBody>
          <a:bodyPr wrap="none" anchor="ctr"/>
          <a:lstStyle/>
          <a:p>
            <a:endParaRPr lang="en-US"/>
          </a:p>
        </p:txBody>
      </p:sp>
      <p:sp>
        <p:nvSpPr>
          <p:cNvPr id="192634" name="Line 131"/>
          <p:cNvSpPr>
            <a:spLocks noChangeShapeType="1"/>
          </p:cNvSpPr>
          <p:nvPr/>
        </p:nvSpPr>
        <p:spPr bwMode="auto">
          <a:xfrm>
            <a:off x="9309100" y="5410200"/>
            <a:ext cx="1117600" cy="0"/>
          </a:xfrm>
          <a:prstGeom prst="line">
            <a:avLst/>
          </a:prstGeom>
          <a:noFill/>
          <a:ln w="25400">
            <a:solidFill>
              <a:schemeClr val="tx1"/>
            </a:solidFill>
            <a:round/>
            <a:headEnd/>
            <a:tailEnd/>
          </a:ln>
        </p:spPr>
        <p:txBody>
          <a:bodyPr wrap="none" anchor="ctr"/>
          <a:lstStyle/>
          <a:p>
            <a:endParaRPr lang="en-US"/>
          </a:p>
        </p:txBody>
      </p:sp>
      <p:sp>
        <p:nvSpPr>
          <p:cNvPr id="192635" name="Rectangle 132"/>
          <p:cNvSpPr>
            <a:spLocks noChangeArrowheads="1"/>
          </p:cNvSpPr>
          <p:nvPr/>
        </p:nvSpPr>
        <p:spPr bwMode="auto">
          <a:xfrm>
            <a:off x="9663113" y="5105401"/>
            <a:ext cx="626776" cy="335989"/>
          </a:xfrm>
          <a:prstGeom prst="rect">
            <a:avLst/>
          </a:prstGeom>
          <a:noFill/>
          <a:ln w="12700">
            <a:noFill/>
            <a:miter lim="800000"/>
            <a:headEnd/>
            <a:tailEnd/>
          </a:ln>
        </p:spPr>
        <p:txBody>
          <a:bodyPr wrap="none" lIns="90488" tIns="44450" rIns="90488" bIns="44450">
            <a:spAutoFit/>
          </a:bodyPr>
          <a:lstStyle/>
          <a:p>
            <a:r>
              <a:rPr lang="en-US" sz="1600" b="1">
                <a:latin typeface="Times New Roman" pitchFamily="18" charset="0"/>
              </a:rPr>
              <a:t>Junk</a:t>
            </a:r>
          </a:p>
        </p:txBody>
      </p:sp>
      <p:sp>
        <p:nvSpPr>
          <p:cNvPr id="192636" name="Line 133"/>
          <p:cNvSpPr>
            <a:spLocks noChangeShapeType="1"/>
          </p:cNvSpPr>
          <p:nvPr/>
        </p:nvSpPr>
        <p:spPr bwMode="auto">
          <a:xfrm flipH="1">
            <a:off x="3498850" y="5715000"/>
            <a:ext cx="469900" cy="0"/>
          </a:xfrm>
          <a:prstGeom prst="line">
            <a:avLst/>
          </a:prstGeom>
          <a:noFill/>
          <a:ln w="12700">
            <a:solidFill>
              <a:schemeClr val="tx1"/>
            </a:solidFill>
            <a:round/>
            <a:headEnd type="triangle" w="med" len="med"/>
            <a:tailEnd/>
          </a:ln>
        </p:spPr>
        <p:txBody>
          <a:bodyPr wrap="none" anchor="ctr"/>
          <a:lstStyle/>
          <a:p>
            <a:endParaRPr lang="en-US"/>
          </a:p>
        </p:txBody>
      </p:sp>
      <p:sp>
        <p:nvSpPr>
          <p:cNvPr id="192637" name="Line 134"/>
          <p:cNvSpPr>
            <a:spLocks noChangeShapeType="1"/>
          </p:cNvSpPr>
          <p:nvPr/>
        </p:nvSpPr>
        <p:spPr bwMode="auto">
          <a:xfrm>
            <a:off x="5797550" y="5715000"/>
            <a:ext cx="444500" cy="0"/>
          </a:xfrm>
          <a:prstGeom prst="line">
            <a:avLst/>
          </a:prstGeom>
          <a:noFill/>
          <a:ln w="12700">
            <a:solidFill>
              <a:schemeClr val="tx1"/>
            </a:solidFill>
            <a:round/>
            <a:headEnd type="triangle" w="med" len="med"/>
            <a:tailEnd/>
          </a:ln>
        </p:spPr>
        <p:txBody>
          <a:bodyPr wrap="none" anchor="ctr"/>
          <a:lstStyle/>
          <a:p>
            <a:endParaRPr lang="en-US"/>
          </a:p>
        </p:txBody>
      </p:sp>
      <p:sp>
        <p:nvSpPr>
          <p:cNvPr id="192638" name="Line 135"/>
          <p:cNvSpPr>
            <a:spLocks noChangeShapeType="1"/>
          </p:cNvSpPr>
          <p:nvPr/>
        </p:nvSpPr>
        <p:spPr bwMode="auto">
          <a:xfrm>
            <a:off x="8623300" y="5715000"/>
            <a:ext cx="1117600" cy="0"/>
          </a:xfrm>
          <a:prstGeom prst="line">
            <a:avLst/>
          </a:prstGeom>
          <a:noFill/>
          <a:ln w="25400">
            <a:solidFill>
              <a:srgbClr val="00FF00"/>
            </a:solidFill>
            <a:round/>
            <a:headEnd type="triangle" w="med" len="med"/>
            <a:tailEnd type="triangle" w="med" len="med"/>
          </a:ln>
        </p:spPr>
        <p:txBody>
          <a:bodyPr wrap="none" anchor="ctr"/>
          <a:lstStyle/>
          <a:p>
            <a:endParaRPr lang="en-US"/>
          </a:p>
        </p:txBody>
      </p:sp>
      <p:sp>
        <p:nvSpPr>
          <p:cNvPr id="192639" name="Rectangle 136"/>
          <p:cNvSpPr>
            <a:spLocks noChangeArrowheads="1"/>
          </p:cNvSpPr>
          <p:nvPr/>
        </p:nvSpPr>
        <p:spPr bwMode="auto">
          <a:xfrm>
            <a:off x="3567114" y="2286001"/>
            <a:ext cx="2251075" cy="333375"/>
          </a:xfrm>
          <a:prstGeom prst="rect">
            <a:avLst/>
          </a:prstGeom>
          <a:noFill/>
          <a:ln w="12700">
            <a:noFill/>
            <a:miter lim="800000"/>
            <a:headEnd/>
            <a:tailEnd/>
          </a:ln>
        </p:spPr>
        <p:txBody>
          <a:bodyPr wrap="none" lIns="90488" tIns="44450" rIns="90488" bIns="44450">
            <a:spAutoFit/>
          </a:bodyPr>
          <a:lstStyle/>
          <a:p>
            <a:r>
              <a:rPr lang="en-US" sz="1600" b="1">
                <a:latin typeface="Times New Roman" pitchFamily="18" charset="0"/>
              </a:rPr>
              <a:t>DRAM WR Cycle Time</a:t>
            </a:r>
          </a:p>
        </p:txBody>
      </p:sp>
      <p:sp>
        <p:nvSpPr>
          <p:cNvPr id="192640" name="Line 137"/>
          <p:cNvSpPr>
            <a:spLocks noChangeShapeType="1"/>
          </p:cNvSpPr>
          <p:nvPr/>
        </p:nvSpPr>
        <p:spPr bwMode="auto">
          <a:xfrm flipH="1">
            <a:off x="5778500" y="2438400"/>
            <a:ext cx="863600" cy="0"/>
          </a:xfrm>
          <a:prstGeom prst="line">
            <a:avLst/>
          </a:prstGeom>
          <a:noFill/>
          <a:ln w="25400">
            <a:solidFill>
              <a:schemeClr val="tx1"/>
            </a:solidFill>
            <a:round/>
            <a:headEnd type="triangle" w="med" len="med"/>
            <a:tailEnd/>
          </a:ln>
        </p:spPr>
        <p:txBody>
          <a:bodyPr wrap="none" anchor="ctr"/>
          <a:lstStyle/>
          <a:p>
            <a:endParaRPr lang="en-US"/>
          </a:p>
        </p:txBody>
      </p:sp>
      <p:sp>
        <p:nvSpPr>
          <p:cNvPr id="192641" name="Line 138"/>
          <p:cNvSpPr>
            <a:spLocks noChangeShapeType="1"/>
          </p:cNvSpPr>
          <p:nvPr/>
        </p:nvSpPr>
        <p:spPr bwMode="auto">
          <a:xfrm>
            <a:off x="2679700" y="2438400"/>
            <a:ext cx="889000" cy="0"/>
          </a:xfrm>
          <a:prstGeom prst="line">
            <a:avLst/>
          </a:prstGeom>
          <a:noFill/>
          <a:ln w="25400">
            <a:solidFill>
              <a:schemeClr val="tx1"/>
            </a:solidFill>
            <a:round/>
            <a:headEnd type="triangle" w="med" len="med"/>
            <a:tailEnd/>
          </a:ln>
        </p:spPr>
        <p:txBody>
          <a:bodyPr wrap="none" anchor="ctr"/>
          <a:lstStyle/>
          <a:p>
            <a:endParaRPr lang="en-US"/>
          </a:p>
        </p:txBody>
      </p:sp>
      <p:sp>
        <p:nvSpPr>
          <p:cNvPr id="192642" name="Line 139"/>
          <p:cNvSpPr>
            <a:spLocks noChangeShapeType="1"/>
          </p:cNvSpPr>
          <p:nvPr/>
        </p:nvSpPr>
        <p:spPr bwMode="auto">
          <a:xfrm>
            <a:off x="2082800" y="4114800"/>
            <a:ext cx="558800" cy="0"/>
          </a:xfrm>
          <a:prstGeom prst="line">
            <a:avLst/>
          </a:prstGeom>
          <a:noFill/>
          <a:ln w="50800">
            <a:solidFill>
              <a:schemeClr val="accent1"/>
            </a:solidFill>
            <a:round/>
            <a:headEnd/>
            <a:tailEnd/>
          </a:ln>
        </p:spPr>
        <p:txBody>
          <a:bodyPr wrap="none" anchor="ctr"/>
          <a:lstStyle/>
          <a:p>
            <a:endParaRPr lang="en-US"/>
          </a:p>
        </p:txBody>
      </p:sp>
      <p:sp>
        <p:nvSpPr>
          <p:cNvPr id="192643" name="Line 140"/>
          <p:cNvSpPr>
            <a:spLocks noChangeShapeType="1"/>
          </p:cNvSpPr>
          <p:nvPr/>
        </p:nvSpPr>
        <p:spPr bwMode="auto">
          <a:xfrm>
            <a:off x="3530600" y="4114800"/>
            <a:ext cx="406400" cy="0"/>
          </a:xfrm>
          <a:prstGeom prst="line">
            <a:avLst/>
          </a:prstGeom>
          <a:noFill/>
          <a:ln w="50800">
            <a:solidFill>
              <a:schemeClr val="accent1"/>
            </a:solidFill>
            <a:round/>
            <a:headEnd/>
            <a:tailEnd/>
          </a:ln>
        </p:spPr>
        <p:txBody>
          <a:bodyPr wrap="none" anchor="ctr"/>
          <a:lstStyle/>
          <a:p>
            <a:endParaRPr lang="en-US"/>
          </a:p>
        </p:txBody>
      </p:sp>
      <p:sp>
        <p:nvSpPr>
          <p:cNvPr id="192644" name="Line 141"/>
          <p:cNvSpPr>
            <a:spLocks noChangeShapeType="1"/>
          </p:cNvSpPr>
          <p:nvPr/>
        </p:nvSpPr>
        <p:spPr bwMode="auto">
          <a:xfrm>
            <a:off x="7493000" y="4114800"/>
            <a:ext cx="406400" cy="0"/>
          </a:xfrm>
          <a:prstGeom prst="line">
            <a:avLst/>
          </a:prstGeom>
          <a:noFill/>
          <a:ln w="50800">
            <a:solidFill>
              <a:schemeClr val="accent1"/>
            </a:solidFill>
            <a:round/>
            <a:headEnd/>
            <a:tailEnd/>
          </a:ln>
        </p:spPr>
        <p:txBody>
          <a:bodyPr wrap="none" anchor="ctr"/>
          <a:lstStyle/>
          <a:p>
            <a:endParaRPr lang="en-US"/>
          </a:p>
        </p:txBody>
      </p:sp>
      <p:sp>
        <p:nvSpPr>
          <p:cNvPr id="192645" name="Line 142"/>
          <p:cNvSpPr>
            <a:spLocks noChangeShapeType="1"/>
          </p:cNvSpPr>
          <p:nvPr/>
        </p:nvSpPr>
        <p:spPr bwMode="auto">
          <a:xfrm>
            <a:off x="7467600" y="3517900"/>
            <a:ext cx="0" cy="660400"/>
          </a:xfrm>
          <a:prstGeom prst="line">
            <a:avLst/>
          </a:prstGeom>
          <a:noFill/>
          <a:ln w="25400">
            <a:solidFill>
              <a:schemeClr val="tx1"/>
            </a:solidFill>
            <a:prstDash val="dash"/>
            <a:round/>
            <a:headEnd/>
            <a:tailEnd/>
          </a:ln>
        </p:spPr>
        <p:txBody>
          <a:bodyPr wrap="none" anchor="ctr"/>
          <a:lstStyle/>
          <a:p>
            <a:endParaRPr lang="en-US"/>
          </a:p>
        </p:txBody>
      </p:sp>
      <p:sp>
        <p:nvSpPr>
          <p:cNvPr id="192646" name="Line 143"/>
          <p:cNvSpPr>
            <a:spLocks noChangeShapeType="1"/>
          </p:cNvSpPr>
          <p:nvPr/>
        </p:nvSpPr>
        <p:spPr bwMode="auto">
          <a:xfrm>
            <a:off x="3378200" y="5562600"/>
            <a:ext cx="558800" cy="0"/>
          </a:xfrm>
          <a:prstGeom prst="line">
            <a:avLst/>
          </a:prstGeom>
          <a:noFill/>
          <a:ln w="50800">
            <a:solidFill>
              <a:schemeClr val="accent1"/>
            </a:solidFill>
            <a:round/>
            <a:headEnd/>
            <a:tailEnd/>
          </a:ln>
        </p:spPr>
        <p:txBody>
          <a:bodyPr wrap="none" anchor="ctr"/>
          <a:lstStyle/>
          <a:p>
            <a:endParaRPr lang="en-US"/>
          </a:p>
        </p:txBody>
      </p:sp>
      <p:sp>
        <p:nvSpPr>
          <p:cNvPr id="192647" name="Line 144"/>
          <p:cNvSpPr>
            <a:spLocks noChangeShapeType="1"/>
          </p:cNvSpPr>
          <p:nvPr/>
        </p:nvSpPr>
        <p:spPr bwMode="auto">
          <a:xfrm>
            <a:off x="7874000" y="5562600"/>
            <a:ext cx="711200" cy="0"/>
          </a:xfrm>
          <a:prstGeom prst="line">
            <a:avLst/>
          </a:prstGeom>
          <a:noFill/>
          <a:ln w="50800">
            <a:solidFill>
              <a:schemeClr val="accent1"/>
            </a:solidFill>
            <a:round/>
            <a:headEnd/>
            <a:tailEnd/>
          </a:ln>
        </p:spPr>
        <p:txBody>
          <a:bodyPr wrap="none" anchor="ctr"/>
          <a:lstStyle/>
          <a:p>
            <a:endParaRPr lang="en-US"/>
          </a:p>
        </p:txBody>
      </p:sp>
      <p:sp>
        <p:nvSpPr>
          <p:cNvPr id="192648" name="Line 145"/>
          <p:cNvSpPr>
            <a:spLocks noChangeShapeType="1"/>
          </p:cNvSpPr>
          <p:nvPr/>
        </p:nvSpPr>
        <p:spPr bwMode="auto">
          <a:xfrm>
            <a:off x="6019800" y="3517900"/>
            <a:ext cx="0" cy="660400"/>
          </a:xfrm>
          <a:prstGeom prst="line">
            <a:avLst/>
          </a:prstGeom>
          <a:noFill/>
          <a:ln w="25400">
            <a:solidFill>
              <a:schemeClr val="tx1"/>
            </a:solidFill>
            <a:prstDash val="dash"/>
            <a:round/>
            <a:headEnd/>
            <a:tailEnd/>
          </a:ln>
        </p:spPr>
        <p:txBody>
          <a:bodyPr wrap="none" anchor="ctr"/>
          <a:lstStyle/>
          <a:p>
            <a:endParaRPr lang="en-US"/>
          </a:p>
        </p:txBody>
      </p:sp>
      <p:sp>
        <p:nvSpPr>
          <p:cNvPr id="192649" name="Line 146"/>
          <p:cNvSpPr>
            <a:spLocks noChangeShapeType="1"/>
          </p:cNvSpPr>
          <p:nvPr/>
        </p:nvSpPr>
        <p:spPr bwMode="auto">
          <a:xfrm>
            <a:off x="6045200" y="4114800"/>
            <a:ext cx="558800" cy="0"/>
          </a:xfrm>
          <a:prstGeom prst="line">
            <a:avLst/>
          </a:prstGeom>
          <a:noFill/>
          <a:ln w="50800">
            <a:solidFill>
              <a:schemeClr val="accent1"/>
            </a:solidFill>
            <a:round/>
            <a:headEnd/>
            <a:tailEnd/>
          </a:ln>
        </p:spPr>
        <p:txBody>
          <a:bodyPr wrap="none" anchor="ctr"/>
          <a:lstStyle/>
          <a:p>
            <a:endParaRPr lang="en-US"/>
          </a:p>
        </p:txBody>
      </p:sp>
      <p:sp>
        <p:nvSpPr>
          <p:cNvPr id="192650" name="Line 147"/>
          <p:cNvSpPr>
            <a:spLocks noChangeShapeType="1"/>
          </p:cNvSpPr>
          <p:nvPr/>
        </p:nvSpPr>
        <p:spPr bwMode="auto">
          <a:xfrm>
            <a:off x="2692400" y="4114800"/>
            <a:ext cx="787400" cy="0"/>
          </a:xfrm>
          <a:prstGeom prst="line">
            <a:avLst/>
          </a:prstGeom>
          <a:noFill/>
          <a:ln w="50800">
            <a:solidFill>
              <a:schemeClr val="hlink"/>
            </a:solidFill>
            <a:round/>
            <a:headEnd/>
            <a:tailEnd/>
          </a:ln>
        </p:spPr>
        <p:txBody>
          <a:bodyPr wrap="none" anchor="ctr"/>
          <a:lstStyle/>
          <a:p>
            <a:endParaRPr lang="en-US"/>
          </a:p>
        </p:txBody>
      </p:sp>
      <p:sp>
        <p:nvSpPr>
          <p:cNvPr id="192651" name="Line 148"/>
          <p:cNvSpPr>
            <a:spLocks noChangeShapeType="1"/>
          </p:cNvSpPr>
          <p:nvPr/>
        </p:nvSpPr>
        <p:spPr bwMode="auto">
          <a:xfrm>
            <a:off x="3987800" y="4114800"/>
            <a:ext cx="1092200" cy="0"/>
          </a:xfrm>
          <a:prstGeom prst="line">
            <a:avLst/>
          </a:prstGeom>
          <a:noFill/>
          <a:ln w="50800">
            <a:solidFill>
              <a:schemeClr val="hlink"/>
            </a:solidFill>
            <a:round/>
            <a:headEnd/>
            <a:tailEnd/>
          </a:ln>
        </p:spPr>
        <p:txBody>
          <a:bodyPr wrap="none" anchor="ctr"/>
          <a:lstStyle/>
          <a:p>
            <a:endParaRPr lang="en-US"/>
          </a:p>
        </p:txBody>
      </p:sp>
      <p:sp>
        <p:nvSpPr>
          <p:cNvPr id="192652" name="Line 149"/>
          <p:cNvSpPr>
            <a:spLocks noChangeShapeType="1"/>
          </p:cNvSpPr>
          <p:nvPr/>
        </p:nvSpPr>
        <p:spPr bwMode="auto">
          <a:xfrm>
            <a:off x="7950200" y="4114800"/>
            <a:ext cx="1092200" cy="0"/>
          </a:xfrm>
          <a:prstGeom prst="line">
            <a:avLst/>
          </a:prstGeom>
          <a:noFill/>
          <a:ln w="50800">
            <a:solidFill>
              <a:schemeClr val="hlink"/>
            </a:solidFill>
            <a:round/>
            <a:headEnd/>
            <a:tailEnd/>
          </a:ln>
        </p:spPr>
        <p:txBody>
          <a:bodyPr wrap="none" anchor="ctr"/>
          <a:lstStyle/>
          <a:p>
            <a:endParaRPr lang="en-US"/>
          </a:p>
        </p:txBody>
      </p:sp>
      <p:sp>
        <p:nvSpPr>
          <p:cNvPr id="192653" name="Line 150"/>
          <p:cNvSpPr>
            <a:spLocks noChangeShapeType="1"/>
          </p:cNvSpPr>
          <p:nvPr/>
        </p:nvSpPr>
        <p:spPr bwMode="auto">
          <a:xfrm>
            <a:off x="6654800" y="4114800"/>
            <a:ext cx="787400" cy="0"/>
          </a:xfrm>
          <a:prstGeom prst="line">
            <a:avLst/>
          </a:prstGeom>
          <a:noFill/>
          <a:ln w="50800">
            <a:solidFill>
              <a:schemeClr val="hlink"/>
            </a:solidFill>
            <a:round/>
            <a:headEnd/>
            <a:tailEnd/>
          </a:ln>
        </p:spPr>
        <p:txBody>
          <a:bodyPr wrap="none" anchor="ctr"/>
          <a:lstStyle/>
          <a:p>
            <a:endParaRPr lang="en-US"/>
          </a:p>
        </p:txBody>
      </p:sp>
      <p:sp>
        <p:nvSpPr>
          <p:cNvPr id="192654" name="Line 151"/>
          <p:cNvSpPr>
            <a:spLocks noChangeShapeType="1"/>
          </p:cNvSpPr>
          <p:nvPr/>
        </p:nvSpPr>
        <p:spPr bwMode="auto">
          <a:xfrm>
            <a:off x="3987800" y="5562600"/>
            <a:ext cx="939800" cy="0"/>
          </a:xfrm>
          <a:prstGeom prst="line">
            <a:avLst/>
          </a:prstGeom>
          <a:noFill/>
          <a:ln w="50800">
            <a:solidFill>
              <a:schemeClr val="hlink"/>
            </a:solidFill>
            <a:round/>
            <a:headEnd/>
            <a:tailEnd/>
          </a:ln>
        </p:spPr>
        <p:txBody>
          <a:bodyPr wrap="none" anchor="ctr"/>
          <a:lstStyle/>
          <a:p>
            <a:endParaRPr lang="en-US"/>
          </a:p>
        </p:txBody>
      </p:sp>
      <p:sp>
        <p:nvSpPr>
          <p:cNvPr id="192655" name="Line 152"/>
          <p:cNvSpPr>
            <a:spLocks noChangeShapeType="1"/>
          </p:cNvSpPr>
          <p:nvPr/>
        </p:nvSpPr>
        <p:spPr bwMode="auto">
          <a:xfrm>
            <a:off x="8636000" y="5562600"/>
            <a:ext cx="558800" cy="0"/>
          </a:xfrm>
          <a:prstGeom prst="line">
            <a:avLst/>
          </a:prstGeom>
          <a:noFill/>
          <a:ln w="50800">
            <a:solidFill>
              <a:schemeClr val="hlink"/>
            </a:solidFill>
            <a:round/>
            <a:headEnd/>
            <a:tailEnd/>
          </a:ln>
        </p:spPr>
        <p:txBody>
          <a:bodyPr wrap="none" anchor="ctr"/>
          <a:lstStyle/>
          <a:p>
            <a:endParaRPr lang="en-US"/>
          </a:p>
        </p:txBody>
      </p:sp>
      <p:sp>
        <p:nvSpPr>
          <p:cNvPr id="192656" name="Line 153"/>
          <p:cNvSpPr>
            <a:spLocks noChangeShapeType="1"/>
          </p:cNvSpPr>
          <p:nvPr/>
        </p:nvSpPr>
        <p:spPr bwMode="auto">
          <a:xfrm>
            <a:off x="2679700" y="5943600"/>
            <a:ext cx="3098800" cy="0"/>
          </a:xfrm>
          <a:prstGeom prst="line">
            <a:avLst/>
          </a:prstGeom>
          <a:noFill/>
          <a:ln w="25400">
            <a:solidFill>
              <a:schemeClr val="tx1"/>
            </a:solidFill>
            <a:round/>
            <a:headEnd type="triangle" w="med" len="med"/>
            <a:tailEnd type="triangle" w="med" len="med"/>
          </a:ln>
        </p:spPr>
        <p:txBody>
          <a:bodyPr wrap="none" anchor="ctr"/>
          <a:lstStyle/>
          <a:p>
            <a:endParaRPr lang="en-US"/>
          </a:p>
        </p:txBody>
      </p:sp>
      <p:sp>
        <p:nvSpPr>
          <p:cNvPr id="192657" name="Rectangle 154"/>
          <p:cNvSpPr>
            <a:spLocks noChangeArrowheads="1"/>
          </p:cNvSpPr>
          <p:nvPr/>
        </p:nvSpPr>
        <p:spPr bwMode="auto">
          <a:xfrm>
            <a:off x="1662114" y="6019801"/>
            <a:ext cx="4302125" cy="333375"/>
          </a:xfrm>
          <a:prstGeom prst="rect">
            <a:avLst/>
          </a:prstGeom>
          <a:noFill/>
          <a:ln w="12700">
            <a:noFill/>
            <a:miter lim="800000"/>
            <a:headEnd/>
            <a:tailEnd/>
          </a:ln>
        </p:spPr>
        <p:txBody>
          <a:bodyPr wrap="none" lIns="90488" tIns="44450" rIns="90488" bIns="44450">
            <a:spAutoFit/>
          </a:bodyPr>
          <a:lstStyle/>
          <a:p>
            <a:r>
              <a:rPr lang="en-US" sz="1600" b="1">
                <a:latin typeface="Times New Roman" pitchFamily="18" charset="0"/>
              </a:rPr>
              <a:t>Early Wr Cycle: WE_L asserted before CAS_L</a:t>
            </a:r>
          </a:p>
        </p:txBody>
      </p:sp>
      <p:sp>
        <p:nvSpPr>
          <p:cNvPr id="192658" name="Line 155"/>
          <p:cNvSpPr>
            <a:spLocks noChangeShapeType="1"/>
          </p:cNvSpPr>
          <p:nvPr/>
        </p:nvSpPr>
        <p:spPr bwMode="auto">
          <a:xfrm>
            <a:off x="6642100" y="5943600"/>
            <a:ext cx="3098800" cy="0"/>
          </a:xfrm>
          <a:prstGeom prst="line">
            <a:avLst/>
          </a:prstGeom>
          <a:noFill/>
          <a:ln w="25400">
            <a:solidFill>
              <a:schemeClr val="tx1"/>
            </a:solidFill>
            <a:round/>
            <a:headEnd type="triangle" w="med" len="med"/>
            <a:tailEnd type="triangle" w="med" len="med"/>
          </a:ln>
        </p:spPr>
        <p:txBody>
          <a:bodyPr wrap="none" anchor="ctr"/>
          <a:lstStyle/>
          <a:p>
            <a:endParaRPr lang="en-US"/>
          </a:p>
        </p:txBody>
      </p:sp>
      <p:sp>
        <p:nvSpPr>
          <p:cNvPr id="192659" name="Rectangle 156"/>
          <p:cNvSpPr>
            <a:spLocks noChangeArrowheads="1"/>
          </p:cNvSpPr>
          <p:nvPr/>
        </p:nvSpPr>
        <p:spPr bwMode="auto">
          <a:xfrm>
            <a:off x="6310313" y="6019801"/>
            <a:ext cx="4076700" cy="333375"/>
          </a:xfrm>
          <a:prstGeom prst="rect">
            <a:avLst/>
          </a:prstGeom>
          <a:noFill/>
          <a:ln w="12700">
            <a:noFill/>
            <a:miter lim="800000"/>
            <a:headEnd/>
            <a:tailEnd/>
          </a:ln>
        </p:spPr>
        <p:txBody>
          <a:bodyPr wrap="none" lIns="90488" tIns="44450" rIns="90488" bIns="44450">
            <a:spAutoFit/>
          </a:bodyPr>
          <a:lstStyle/>
          <a:p>
            <a:r>
              <a:rPr lang="en-US" sz="1600" b="1">
                <a:latin typeface="Times New Roman" pitchFamily="18" charset="0"/>
              </a:rPr>
              <a:t>Late Wr Cycle: WE_L asserted after CAS_L</a:t>
            </a:r>
          </a:p>
        </p:txBody>
      </p:sp>
      <p:sp>
        <p:nvSpPr>
          <p:cNvPr id="192660" name="Rectangle 157"/>
          <p:cNvSpPr>
            <a:spLocks noGrp="1" noChangeArrowheads="1"/>
          </p:cNvSpPr>
          <p:nvPr>
            <p:ph type="body" idx="1"/>
          </p:nvPr>
        </p:nvSpPr>
        <p:spPr>
          <a:xfrm>
            <a:off x="1655763" y="690564"/>
            <a:ext cx="4229100" cy="1093633"/>
          </a:xfrm>
          <a:noFill/>
        </p:spPr>
        <p:txBody>
          <a:bodyPr vert="horz" lIns="63500" tIns="25400" rIns="63500" bIns="25400" rtlCol="0">
            <a:spAutoFit/>
          </a:bodyPr>
          <a:lstStyle/>
          <a:p>
            <a:pPr marL="203200" indent="-203200"/>
            <a:r>
              <a:rPr lang="en-US" sz="1800"/>
              <a:t>Every DRAM access begins at:</a:t>
            </a:r>
          </a:p>
          <a:p>
            <a:pPr lvl="1" indent="-190500"/>
            <a:r>
              <a:rPr lang="en-US" sz="1600"/>
              <a:t>The assertion of the RAS_L</a:t>
            </a:r>
          </a:p>
          <a:p>
            <a:pPr lvl="1" indent="-190500"/>
            <a:r>
              <a:rPr lang="en-US" sz="1600"/>
              <a:t>2 ways to write: </a:t>
            </a:r>
            <a:br>
              <a:rPr lang="en-US" sz="1600"/>
            </a:br>
            <a:r>
              <a:rPr lang="en-US" sz="1600"/>
              <a:t>early or late v. CAS</a:t>
            </a:r>
          </a:p>
        </p:txBody>
      </p:sp>
      <p:sp>
        <p:nvSpPr>
          <p:cNvPr id="192661" name="Line 158"/>
          <p:cNvSpPr>
            <a:spLocks noChangeShapeType="1"/>
          </p:cNvSpPr>
          <p:nvPr/>
        </p:nvSpPr>
        <p:spPr bwMode="auto">
          <a:xfrm>
            <a:off x="3975100" y="5791200"/>
            <a:ext cx="1803400" cy="0"/>
          </a:xfrm>
          <a:prstGeom prst="line">
            <a:avLst/>
          </a:prstGeom>
          <a:noFill/>
          <a:ln w="25400">
            <a:solidFill>
              <a:srgbClr val="00FF00"/>
            </a:solidFill>
            <a:round/>
            <a:headEnd type="triangle" w="med" len="med"/>
            <a:tailEnd type="triangle" w="med" len="med"/>
          </a:ln>
        </p:spPr>
        <p:txBody>
          <a:bodyPr wrap="none" anchor="ctr"/>
          <a:lstStyle/>
          <a:p>
            <a:endParaRPr lang="en-US"/>
          </a:p>
        </p:txBody>
      </p:sp>
      <p:sp>
        <p:nvSpPr>
          <p:cNvPr id="192662" name="Rectangle 159"/>
          <p:cNvSpPr>
            <a:spLocks noGrp="1" noChangeArrowheads="1"/>
          </p:cNvSpPr>
          <p:nvPr>
            <p:ph type="title"/>
          </p:nvPr>
        </p:nvSpPr>
        <p:spPr>
          <a:xfrm>
            <a:off x="2289175" y="230188"/>
            <a:ext cx="6338888" cy="368300"/>
          </a:xfrm>
        </p:spPr>
        <p:txBody>
          <a:bodyPr>
            <a:normAutofit fontScale="90000"/>
          </a:bodyPr>
          <a:lstStyle/>
          <a:p>
            <a:r>
              <a:rPr lang="en-US" smtClean="0"/>
              <a:t>DRAM Write Timing</a:t>
            </a:r>
          </a:p>
        </p:txBody>
      </p:sp>
    </p:spTree>
    <p:extLst>
      <p:ext uri="{BB962C8B-B14F-4D97-AF65-F5344CB8AC3E}">
        <p14:creationId xmlns:p14="http://schemas.microsoft.com/office/powerpoint/2010/main" val="2641358428"/>
      </p:ext>
    </p:extLst>
  </p:cSld>
  <p:clrMapOvr>
    <a:masterClrMapping/>
  </p:clrMapOvr>
  <p:transition/>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Slide Number Placeholder 4"/>
          <p:cNvSpPr>
            <a:spLocks noGrp="1"/>
          </p:cNvSpPr>
          <p:nvPr>
            <p:ph type="sldNum" sz="quarter" idx="10"/>
          </p:nvPr>
        </p:nvSpPr>
        <p:spPr>
          <a:xfrm>
            <a:off x="8904288" y="6092825"/>
            <a:ext cx="609600" cy="431800"/>
          </a:xfrm>
          <a:noFill/>
        </p:spPr>
        <p:txBody>
          <a:bodyPr/>
          <a:lstStyle/>
          <a:p>
            <a:fld id="{EAF923F1-9952-4AE9-B460-F968E4B574BE}" type="slidenum">
              <a:rPr lang="it-IT" smtClean="0">
                <a:latin typeface="Arial" pitchFamily="34" charset="0"/>
              </a:rPr>
              <a:pPr/>
              <a:t>153</a:t>
            </a:fld>
            <a:endParaRPr lang="it-IT">
              <a:latin typeface="Arial" pitchFamily="34" charset="0"/>
            </a:endParaRPr>
          </a:p>
        </p:txBody>
      </p:sp>
      <p:sp>
        <p:nvSpPr>
          <p:cNvPr id="193539" name="Rectangle 2"/>
          <p:cNvSpPr>
            <a:spLocks noGrp="1" noChangeArrowheads="1"/>
          </p:cNvSpPr>
          <p:nvPr>
            <p:ph type="body" idx="1"/>
          </p:nvPr>
        </p:nvSpPr>
        <p:spPr>
          <a:xfrm>
            <a:off x="2514600" y="1023939"/>
            <a:ext cx="7162800" cy="4800801"/>
          </a:xfrm>
          <a:noFill/>
        </p:spPr>
        <p:txBody>
          <a:bodyPr vert="horz" lIns="63500" tIns="25400" rIns="63500" bIns="25400" rtlCol="0">
            <a:spAutoFit/>
          </a:bodyPr>
          <a:lstStyle/>
          <a:p>
            <a:pPr marL="203200" indent="-203200"/>
            <a:r>
              <a:rPr lang="en-US" sz="2400">
                <a:solidFill>
                  <a:srgbClr val="0000CC"/>
                </a:solidFill>
              </a:rPr>
              <a:t>t</a:t>
            </a:r>
            <a:r>
              <a:rPr lang="en-US" sz="2400" baseline="-25000">
                <a:solidFill>
                  <a:srgbClr val="0000CC"/>
                </a:solidFill>
              </a:rPr>
              <a:t>RAC</a:t>
            </a:r>
            <a:r>
              <a:rPr lang="en-US" sz="2400"/>
              <a:t>: minimum time from RAS line falling to the valid data output. </a:t>
            </a:r>
          </a:p>
          <a:p>
            <a:pPr lvl="1" indent="-190500"/>
            <a:r>
              <a:rPr lang="en-US" sz="2000"/>
              <a:t>Quoted as the speed of a DRAM </a:t>
            </a:r>
          </a:p>
          <a:p>
            <a:pPr lvl="1" indent="-190500"/>
            <a:r>
              <a:rPr lang="en-US" sz="2000"/>
              <a:t>A fast 4Mb DRAM t</a:t>
            </a:r>
            <a:r>
              <a:rPr lang="en-US" sz="2000" baseline="-25000"/>
              <a:t>RAC</a:t>
            </a:r>
            <a:r>
              <a:rPr lang="en-US" sz="2000"/>
              <a:t>  = 60 ns</a:t>
            </a:r>
          </a:p>
          <a:p>
            <a:pPr marL="203200" indent="-203200"/>
            <a:r>
              <a:rPr lang="en-US" sz="2400">
                <a:solidFill>
                  <a:srgbClr val="0000CC"/>
                </a:solidFill>
              </a:rPr>
              <a:t>t</a:t>
            </a:r>
            <a:r>
              <a:rPr lang="en-US" sz="2400" baseline="-25000">
                <a:solidFill>
                  <a:srgbClr val="0000CC"/>
                </a:solidFill>
              </a:rPr>
              <a:t>RC</a:t>
            </a:r>
            <a:r>
              <a:rPr lang="en-US" sz="2400"/>
              <a:t>: minimum time from the start of one row access to the start of the next. </a:t>
            </a:r>
          </a:p>
          <a:p>
            <a:pPr lvl="1" indent="-190500"/>
            <a:r>
              <a:rPr lang="en-US" sz="2000"/>
              <a:t>t</a:t>
            </a:r>
            <a:r>
              <a:rPr lang="en-US" sz="2000" baseline="-25000"/>
              <a:t>RC</a:t>
            </a:r>
            <a:r>
              <a:rPr lang="en-US" sz="2000"/>
              <a:t>  = 110 ns for a 4Mbit DRAM with a t</a:t>
            </a:r>
            <a:r>
              <a:rPr lang="en-US" sz="2000" baseline="-25000"/>
              <a:t>RAC</a:t>
            </a:r>
            <a:r>
              <a:rPr lang="en-US" sz="2000"/>
              <a:t> of 60 ns</a:t>
            </a:r>
          </a:p>
          <a:p>
            <a:pPr marL="203200" indent="-203200"/>
            <a:r>
              <a:rPr lang="en-US" sz="2400">
                <a:solidFill>
                  <a:srgbClr val="0000CC"/>
                </a:solidFill>
              </a:rPr>
              <a:t>t</a:t>
            </a:r>
            <a:r>
              <a:rPr lang="en-US" sz="2400" baseline="-25000">
                <a:solidFill>
                  <a:srgbClr val="0000CC"/>
                </a:solidFill>
              </a:rPr>
              <a:t>CAC</a:t>
            </a:r>
            <a:r>
              <a:rPr lang="en-US" sz="2400"/>
              <a:t>: minimum time from CAS line falling to valid data output. </a:t>
            </a:r>
          </a:p>
          <a:p>
            <a:pPr lvl="1" indent="-190500"/>
            <a:r>
              <a:rPr lang="en-US" sz="2000"/>
              <a:t>15 ns for a 4Mbit DRAM with a t</a:t>
            </a:r>
            <a:r>
              <a:rPr lang="en-US" sz="2000" baseline="-25000"/>
              <a:t>RAC</a:t>
            </a:r>
            <a:r>
              <a:rPr lang="en-US" sz="2000"/>
              <a:t> of 60 ns</a:t>
            </a:r>
          </a:p>
          <a:p>
            <a:pPr marL="203200" indent="-203200"/>
            <a:r>
              <a:rPr lang="en-US" sz="2400">
                <a:solidFill>
                  <a:srgbClr val="0000CC"/>
                </a:solidFill>
              </a:rPr>
              <a:t>t</a:t>
            </a:r>
            <a:r>
              <a:rPr lang="en-US" sz="2400" baseline="-25000">
                <a:solidFill>
                  <a:srgbClr val="0000CC"/>
                </a:solidFill>
              </a:rPr>
              <a:t>PC</a:t>
            </a:r>
            <a:r>
              <a:rPr lang="en-US" sz="2400"/>
              <a:t>: minimum time from the start of one column access to the start of the next. </a:t>
            </a:r>
          </a:p>
          <a:p>
            <a:pPr lvl="1" indent="-190500"/>
            <a:r>
              <a:rPr lang="en-US" sz="2000"/>
              <a:t>35 ns for a 4Mbit DRAM with a t</a:t>
            </a:r>
            <a:r>
              <a:rPr lang="en-US" sz="2000" baseline="-25000"/>
              <a:t>RAC</a:t>
            </a:r>
            <a:r>
              <a:rPr lang="en-US" sz="2000"/>
              <a:t> of 60 ns</a:t>
            </a:r>
          </a:p>
        </p:txBody>
      </p:sp>
      <p:sp>
        <p:nvSpPr>
          <p:cNvPr id="193540" name="Rectangle 3"/>
          <p:cNvSpPr>
            <a:spLocks noGrp="1" noChangeArrowheads="1"/>
          </p:cNvSpPr>
          <p:nvPr>
            <p:ph type="title"/>
          </p:nvPr>
        </p:nvSpPr>
        <p:spPr>
          <a:xfrm>
            <a:off x="2290763" y="230188"/>
            <a:ext cx="6900862" cy="368300"/>
          </a:xfrm>
        </p:spPr>
        <p:txBody>
          <a:bodyPr>
            <a:normAutofit fontScale="90000"/>
          </a:bodyPr>
          <a:lstStyle/>
          <a:p>
            <a:r>
              <a:rPr lang="en-US" smtClean="0"/>
              <a:t>Key DRAM Timing Parameters</a:t>
            </a:r>
          </a:p>
        </p:txBody>
      </p:sp>
    </p:spTree>
    <p:extLst>
      <p:ext uri="{BB962C8B-B14F-4D97-AF65-F5344CB8AC3E}">
        <p14:creationId xmlns:p14="http://schemas.microsoft.com/office/powerpoint/2010/main" val="811521437"/>
      </p:ext>
    </p:extLst>
  </p:cSld>
  <p:clrMapOvr>
    <a:masterClrMapping/>
  </p:clrMapOvr>
  <p:transition/>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Slide Number Placeholder 4"/>
          <p:cNvSpPr>
            <a:spLocks noGrp="1"/>
          </p:cNvSpPr>
          <p:nvPr>
            <p:ph type="sldNum" sz="quarter" idx="10"/>
          </p:nvPr>
        </p:nvSpPr>
        <p:spPr>
          <a:xfrm>
            <a:off x="8904288" y="6092825"/>
            <a:ext cx="609600" cy="431800"/>
          </a:xfrm>
          <a:noFill/>
        </p:spPr>
        <p:txBody>
          <a:bodyPr/>
          <a:lstStyle/>
          <a:p>
            <a:fld id="{12C6883A-A872-48CE-AB04-9BDFB8A0726D}" type="slidenum">
              <a:rPr lang="it-IT" smtClean="0">
                <a:latin typeface="Arial" pitchFamily="34" charset="0"/>
              </a:rPr>
              <a:pPr/>
              <a:t>154</a:t>
            </a:fld>
            <a:endParaRPr lang="it-IT">
              <a:latin typeface="Arial" pitchFamily="34" charset="0"/>
            </a:endParaRPr>
          </a:p>
        </p:txBody>
      </p:sp>
      <p:sp>
        <p:nvSpPr>
          <p:cNvPr id="194563" name="Rectangle 2"/>
          <p:cNvSpPr>
            <a:spLocks noGrp="1" noChangeArrowheads="1"/>
          </p:cNvSpPr>
          <p:nvPr>
            <p:ph type="body" idx="1"/>
          </p:nvPr>
        </p:nvSpPr>
        <p:spPr>
          <a:xfrm>
            <a:off x="2209800" y="1143001"/>
            <a:ext cx="7848600" cy="4544321"/>
          </a:xfrm>
          <a:noFill/>
        </p:spPr>
        <p:txBody>
          <a:bodyPr vert="horz" lIns="63500" tIns="25400" rIns="63500" bIns="25400" rtlCol="0">
            <a:spAutoFit/>
          </a:bodyPr>
          <a:lstStyle/>
          <a:p>
            <a:pPr marL="203200" indent="-203200"/>
            <a:r>
              <a:rPr lang="en-US" smtClean="0"/>
              <a:t>A 60 ns (</a:t>
            </a:r>
            <a:r>
              <a:rPr lang="en-US" smtClean="0">
                <a:solidFill>
                  <a:srgbClr val="0000CC"/>
                </a:solidFill>
              </a:rPr>
              <a:t>t</a:t>
            </a:r>
            <a:r>
              <a:rPr lang="en-US" baseline="-25000" smtClean="0">
                <a:solidFill>
                  <a:srgbClr val="0000CC"/>
                </a:solidFill>
              </a:rPr>
              <a:t>RAC</a:t>
            </a:r>
            <a:r>
              <a:rPr lang="en-US" smtClean="0"/>
              <a:t>) DRAM can </a:t>
            </a:r>
          </a:p>
          <a:p>
            <a:pPr lvl="1" indent="-190500"/>
            <a:r>
              <a:rPr lang="en-US" smtClean="0"/>
              <a:t>perform a row access only every 110 ns (</a:t>
            </a:r>
            <a:r>
              <a:rPr lang="en-US" smtClean="0">
                <a:solidFill>
                  <a:srgbClr val="0000CC"/>
                </a:solidFill>
              </a:rPr>
              <a:t>t</a:t>
            </a:r>
            <a:r>
              <a:rPr lang="en-US" baseline="-25000" smtClean="0">
                <a:solidFill>
                  <a:srgbClr val="0000CC"/>
                </a:solidFill>
              </a:rPr>
              <a:t>RC</a:t>
            </a:r>
            <a:r>
              <a:rPr lang="en-US" smtClean="0"/>
              <a:t>) </a:t>
            </a:r>
          </a:p>
          <a:p>
            <a:pPr lvl="1" indent="-190500"/>
            <a:r>
              <a:rPr lang="en-US" smtClean="0"/>
              <a:t>perform column access (</a:t>
            </a:r>
            <a:r>
              <a:rPr lang="en-US" smtClean="0">
                <a:solidFill>
                  <a:srgbClr val="0000CC"/>
                </a:solidFill>
              </a:rPr>
              <a:t>t</a:t>
            </a:r>
            <a:r>
              <a:rPr lang="en-US" baseline="-25000" smtClean="0">
                <a:solidFill>
                  <a:srgbClr val="0000CC"/>
                </a:solidFill>
              </a:rPr>
              <a:t>CAC</a:t>
            </a:r>
            <a:r>
              <a:rPr lang="en-US" smtClean="0"/>
              <a:t>) in 15 ns, but time between column accesses is at least 35 ns (</a:t>
            </a:r>
            <a:r>
              <a:rPr lang="en-US" smtClean="0">
                <a:solidFill>
                  <a:srgbClr val="0000CC"/>
                </a:solidFill>
              </a:rPr>
              <a:t>t</a:t>
            </a:r>
            <a:r>
              <a:rPr lang="en-US" baseline="-25000" smtClean="0">
                <a:solidFill>
                  <a:srgbClr val="0000CC"/>
                </a:solidFill>
              </a:rPr>
              <a:t>PC</a:t>
            </a:r>
            <a:r>
              <a:rPr lang="en-US" smtClean="0"/>
              <a:t>). </a:t>
            </a:r>
          </a:p>
          <a:p>
            <a:pPr marL="1257300" lvl="2" indent="-342900"/>
            <a:r>
              <a:rPr lang="en-US" smtClean="0"/>
              <a:t>In practice, external address delays and turning around buses make it 40 to 50 ns</a:t>
            </a:r>
          </a:p>
          <a:p>
            <a:pPr marL="203200" indent="-203200"/>
            <a:r>
              <a:rPr lang="en-US" smtClean="0"/>
              <a:t>Add the time to drive the addresses off the microprocessor &amp; the memory controller overhead.</a:t>
            </a:r>
          </a:p>
          <a:p>
            <a:pPr lvl="1" indent="-190500"/>
            <a:r>
              <a:rPr lang="en-US" smtClean="0"/>
              <a:t>Drive parallel DRAMs, external memory controller, bus to turn around, SIMM module, pins…</a:t>
            </a:r>
          </a:p>
          <a:p>
            <a:pPr lvl="1" indent="-190500"/>
            <a:r>
              <a:rPr lang="en-US" smtClean="0"/>
              <a:t>180 ns to 250 ns latency from processor to memory is good for a “60 ns” (</a:t>
            </a:r>
            <a:r>
              <a:rPr lang="en-US" smtClean="0">
                <a:solidFill>
                  <a:srgbClr val="0000CC"/>
                </a:solidFill>
              </a:rPr>
              <a:t>t</a:t>
            </a:r>
            <a:r>
              <a:rPr lang="en-US" baseline="-25000" smtClean="0">
                <a:solidFill>
                  <a:srgbClr val="0000CC"/>
                </a:solidFill>
              </a:rPr>
              <a:t>RAC</a:t>
            </a:r>
            <a:r>
              <a:rPr lang="en-US" smtClean="0"/>
              <a:t>) DRAM </a:t>
            </a:r>
          </a:p>
        </p:txBody>
      </p:sp>
      <p:sp>
        <p:nvSpPr>
          <p:cNvPr id="194564" name="Rectangle 3"/>
          <p:cNvSpPr>
            <a:spLocks noGrp="1" noChangeArrowheads="1"/>
          </p:cNvSpPr>
          <p:nvPr>
            <p:ph type="title"/>
          </p:nvPr>
        </p:nvSpPr>
        <p:spPr>
          <a:xfrm>
            <a:off x="2290763" y="230188"/>
            <a:ext cx="6267450" cy="368300"/>
          </a:xfrm>
        </p:spPr>
        <p:txBody>
          <a:bodyPr>
            <a:normAutofit fontScale="90000"/>
          </a:bodyPr>
          <a:lstStyle/>
          <a:p>
            <a:r>
              <a:rPr lang="en-US" smtClean="0"/>
              <a:t>DRAM Performance</a:t>
            </a:r>
          </a:p>
        </p:txBody>
      </p:sp>
    </p:spTree>
    <p:extLst>
      <p:ext uri="{BB962C8B-B14F-4D97-AF65-F5344CB8AC3E}">
        <p14:creationId xmlns:p14="http://schemas.microsoft.com/office/powerpoint/2010/main" val="1416408326"/>
      </p:ext>
    </p:extLst>
  </p:cSld>
  <p:clrMapOvr>
    <a:masterClrMapping/>
  </p:clrMapOvr>
  <p:transition/>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Slide Number Placeholder 5"/>
          <p:cNvSpPr>
            <a:spLocks noGrp="1"/>
          </p:cNvSpPr>
          <p:nvPr>
            <p:ph type="sldNum" sz="quarter" idx="10"/>
          </p:nvPr>
        </p:nvSpPr>
        <p:spPr>
          <a:xfrm>
            <a:off x="8904288" y="6092825"/>
            <a:ext cx="609600" cy="431800"/>
          </a:xfrm>
          <a:noFill/>
        </p:spPr>
        <p:txBody>
          <a:bodyPr/>
          <a:lstStyle/>
          <a:p>
            <a:fld id="{B6200CDC-601D-4A15-9C93-5CC8D3C840B8}" type="slidenum">
              <a:rPr lang="it-IT" smtClean="0">
                <a:latin typeface="Arial" pitchFamily="34" charset="0"/>
              </a:rPr>
              <a:pPr/>
              <a:t>155</a:t>
            </a:fld>
            <a:endParaRPr lang="it-IT">
              <a:latin typeface="Arial" pitchFamily="34" charset="0"/>
            </a:endParaRPr>
          </a:p>
        </p:txBody>
      </p:sp>
      <p:sp>
        <p:nvSpPr>
          <p:cNvPr id="195587" name="Rectangle 2"/>
          <p:cNvSpPr>
            <a:spLocks noGrp="1" noChangeArrowheads="1"/>
          </p:cNvSpPr>
          <p:nvPr>
            <p:ph type="title"/>
          </p:nvPr>
        </p:nvSpPr>
        <p:spPr>
          <a:xfrm>
            <a:off x="2227264" y="304800"/>
            <a:ext cx="7737475" cy="685800"/>
          </a:xfrm>
        </p:spPr>
        <p:txBody>
          <a:bodyPr>
            <a:normAutofit fontScale="90000"/>
          </a:bodyPr>
          <a:lstStyle/>
          <a:p>
            <a:r>
              <a:rPr lang="en-US" smtClean="0"/>
              <a:t>DRAM Performance</a:t>
            </a:r>
          </a:p>
        </p:txBody>
      </p:sp>
      <p:sp>
        <p:nvSpPr>
          <p:cNvPr id="195588" name="Rectangle 3"/>
          <p:cNvSpPr>
            <a:spLocks noGrp="1" noChangeArrowheads="1"/>
          </p:cNvSpPr>
          <p:nvPr>
            <p:ph type="body" sz="half" idx="1"/>
          </p:nvPr>
        </p:nvSpPr>
        <p:spPr>
          <a:xfrm>
            <a:off x="2209800" y="1981201"/>
            <a:ext cx="3816350" cy="3268587"/>
          </a:xfrm>
          <a:noFill/>
        </p:spPr>
        <p:txBody>
          <a:bodyPr vert="horz" lIns="63500" tIns="25400" rIns="63500" bIns="25400" rtlCol="0">
            <a:spAutoFit/>
          </a:bodyPr>
          <a:lstStyle/>
          <a:p>
            <a:pPr marL="203200" indent="-203200"/>
            <a:r>
              <a:rPr lang="en-US" sz="1800"/>
              <a:t>DRAM (Read/Write) Cycle Time  &gt;&gt;  DRAM (Read/Write) Access Time</a:t>
            </a:r>
          </a:p>
          <a:p>
            <a:pPr lvl="1" indent="-190500"/>
            <a:r>
              <a:rPr lang="en-US" sz="1600"/>
              <a:t>­ 2:1; why?</a:t>
            </a:r>
          </a:p>
          <a:p>
            <a:pPr marL="203200" indent="-203200"/>
            <a:r>
              <a:rPr lang="en-US" sz="1800"/>
              <a:t>DRAM (Read/Write) Cycle Time :</a:t>
            </a:r>
          </a:p>
          <a:p>
            <a:pPr lvl="1" indent="-190500"/>
            <a:r>
              <a:rPr lang="en-US" sz="1600"/>
              <a:t>How frequent can you initiate an access?</a:t>
            </a:r>
          </a:p>
          <a:p>
            <a:pPr marL="203200" indent="-203200"/>
            <a:r>
              <a:rPr lang="en-US" sz="1800"/>
              <a:t>DRAM (Read/Write) Access Time:</a:t>
            </a:r>
          </a:p>
          <a:p>
            <a:pPr lvl="1" indent="-190500"/>
            <a:r>
              <a:rPr lang="en-US" sz="1600"/>
              <a:t>How quickly will you get what you want once you initiate an access?</a:t>
            </a:r>
          </a:p>
          <a:p>
            <a:pPr marL="203200" indent="-203200"/>
            <a:r>
              <a:rPr lang="en-US" sz="1800"/>
              <a:t>DRAM Bandwidth Limitation:</a:t>
            </a:r>
          </a:p>
          <a:p>
            <a:pPr lvl="1" indent="-190500"/>
            <a:r>
              <a:rPr lang="en-US" sz="1600"/>
              <a:t>Limited by Cycle Time</a:t>
            </a:r>
          </a:p>
        </p:txBody>
      </p:sp>
      <p:sp>
        <p:nvSpPr>
          <p:cNvPr id="195589" name="Line 4"/>
          <p:cNvSpPr>
            <a:spLocks noChangeShapeType="1"/>
          </p:cNvSpPr>
          <p:nvPr/>
        </p:nvSpPr>
        <p:spPr bwMode="auto">
          <a:xfrm>
            <a:off x="3213100" y="1371600"/>
            <a:ext cx="5308600" cy="0"/>
          </a:xfrm>
          <a:prstGeom prst="line">
            <a:avLst/>
          </a:prstGeom>
          <a:noFill/>
          <a:ln w="25400">
            <a:solidFill>
              <a:schemeClr val="tx1"/>
            </a:solidFill>
            <a:round/>
            <a:headEnd/>
            <a:tailEnd type="triangle" w="med" len="med"/>
          </a:ln>
        </p:spPr>
        <p:txBody>
          <a:bodyPr wrap="none" anchor="ctr"/>
          <a:lstStyle/>
          <a:p>
            <a:endParaRPr lang="en-US"/>
          </a:p>
        </p:txBody>
      </p:sp>
      <p:sp>
        <p:nvSpPr>
          <p:cNvPr id="195590" name="Line 5"/>
          <p:cNvSpPr>
            <a:spLocks noChangeShapeType="1"/>
          </p:cNvSpPr>
          <p:nvPr/>
        </p:nvSpPr>
        <p:spPr bwMode="auto">
          <a:xfrm>
            <a:off x="3200400" y="1079500"/>
            <a:ext cx="0" cy="508000"/>
          </a:xfrm>
          <a:prstGeom prst="line">
            <a:avLst/>
          </a:prstGeom>
          <a:noFill/>
          <a:ln w="25400">
            <a:solidFill>
              <a:schemeClr val="tx1"/>
            </a:solidFill>
            <a:round/>
            <a:headEnd/>
            <a:tailEnd/>
          </a:ln>
        </p:spPr>
        <p:txBody>
          <a:bodyPr wrap="none" anchor="ctr"/>
          <a:lstStyle/>
          <a:p>
            <a:endParaRPr lang="en-US"/>
          </a:p>
        </p:txBody>
      </p:sp>
      <p:sp>
        <p:nvSpPr>
          <p:cNvPr id="195591" name="Rectangle 6"/>
          <p:cNvSpPr>
            <a:spLocks noChangeArrowheads="1"/>
          </p:cNvSpPr>
          <p:nvPr/>
        </p:nvSpPr>
        <p:spPr bwMode="auto">
          <a:xfrm>
            <a:off x="8215313" y="1447801"/>
            <a:ext cx="633412" cy="333375"/>
          </a:xfrm>
          <a:prstGeom prst="rect">
            <a:avLst/>
          </a:prstGeom>
          <a:noFill/>
          <a:ln w="12700">
            <a:noFill/>
            <a:miter lim="800000"/>
            <a:headEnd/>
            <a:tailEnd/>
          </a:ln>
        </p:spPr>
        <p:txBody>
          <a:bodyPr wrap="none" lIns="90488" tIns="44450" rIns="90488" bIns="44450">
            <a:spAutoFit/>
          </a:bodyPr>
          <a:lstStyle/>
          <a:p>
            <a:r>
              <a:rPr lang="en-US" sz="1600" b="1">
                <a:latin typeface="Times New Roman" pitchFamily="18" charset="0"/>
                <a:cs typeface="Angsana New" pitchFamily="18" charset="-34"/>
              </a:rPr>
              <a:t>Time</a:t>
            </a:r>
          </a:p>
        </p:txBody>
      </p:sp>
      <p:sp>
        <p:nvSpPr>
          <p:cNvPr id="195592" name="Rectangle 7"/>
          <p:cNvSpPr>
            <a:spLocks noChangeArrowheads="1"/>
          </p:cNvSpPr>
          <p:nvPr/>
        </p:nvSpPr>
        <p:spPr bwMode="auto">
          <a:xfrm>
            <a:off x="3206750" y="1225550"/>
            <a:ext cx="1206500" cy="139700"/>
          </a:xfrm>
          <a:prstGeom prst="rect">
            <a:avLst/>
          </a:prstGeom>
          <a:solidFill>
            <a:schemeClr val="accent1"/>
          </a:solidFill>
          <a:ln w="12700">
            <a:solidFill>
              <a:schemeClr val="tx1"/>
            </a:solidFill>
            <a:miter lim="800000"/>
            <a:headEnd/>
            <a:tailEnd/>
          </a:ln>
        </p:spPr>
        <p:txBody>
          <a:bodyPr wrap="none" anchor="ctr"/>
          <a:lstStyle/>
          <a:p>
            <a:endParaRPr lang="en-US"/>
          </a:p>
        </p:txBody>
      </p:sp>
      <p:sp>
        <p:nvSpPr>
          <p:cNvPr id="195593" name="Rectangle 8"/>
          <p:cNvSpPr>
            <a:spLocks noChangeArrowheads="1"/>
          </p:cNvSpPr>
          <p:nvPr/>
        </p:nvSpPr>
        <p:spPr bwMode="auto">
          <a:xfrm>
            <a:off x="3162301" y="1371601"/>
            <a:ext cx="1260475" cy="333375"/>
          </a:xfrm>
          <a:prstGeom prst="rect">
            <a:avLst/>
          </a:prstGeom>
          <a:noFill/>
          <a:ln w="12700">
            <a:noFill/>
            <a:miter lim="800000"/>
            <a:headEnd/>
            <a:tailEnd/>
          </a:ln>
        </p:spPr>
        <p:txBody>
          <a:bodyPr wrap="none" lIns="90488" tIns="44450" rIns="90488" bIns="44450">
            <a:spAutoFit/>
          </a:bodyPr>
          <a:lstStyle/>
          <a:p>
            <a:pPr algn="ctr"/>
            <a:r>
              <a:rPr lang="en-US" sz="1600" b="1">
                <a:latin typeface="Times New Roman" pitchFamily="18" charset="0"/>
                <a:cs typeface="Angsana New" pitchFamily="18" charset="-34"/>
              </a:rPr>
              <a:t>Access Time</a:t>
            </a:r>
          </a:p>
        </p:txBody>
      </p:sp>
      <p:sp>
        <p:nvSpPr>
          <p:cNvPr id="195594" name="Rectangle 9"/>
          <p:cNvSpPr>
            <a:spLocks noChangeArrowheads="1"/>
          </p:cNvSpPr>
          <p:nvPr/>
        </p:nvSpPr>
        <p:spPr bwMode="auto">
          <a:xfrm>
            <a:off x="3206750" y="1225550"/>
            <a:ext cx="4864100" cy="139700"/>
          </a:xfrm>
          <a:prstGeom prst="rect">
            <a:avLst/>
          </a:prstGeom>
          <a:noFill/>
          <a:ln w="12700">
            <a:solidFill>
              <a:schemeClr val="tx1"/>
            </a:solidFill>
            <a:miter lim="800000"/>
            <a:headEnd/>
            <a:tailEnd/>
          </a:ln>
        </p:spPr>
        <p:txBody>
          <a:bodyPr wrap="none" anchor="ctr"/>
          <a:lstStyle/>
          <a:p>
            <a:endParaRPr lang="en-US"/>
          </a:p>
        </p:txBody>
      </p:sp>
      <p:sp>
        <p:nvSpPr>
          <p:cNvPr id="195595" name="Line 10"/>
          <p:cNvSpPr>
            <a:spLocks noChangeShapeType="1"/>
          </p:cNvSpPr>
          <p:nvPr/>
        </p:nvSpPr>
        <p:spPr bwMode="auto">
          <a:xfrm>
            <a:off x="8077200" y="1079500"/>
            <a:ext cx="0" cy="355600"/>
          </a:xfrm>
          <a:prstGeom prst="line">
            <a:avLst/>
          </a:prstGeom>
          <a:noFill/>
          <a:ln w="25400">
            <a:solidFill>
              <a:schemeClr val="tx1"/>
            </a:solidFill>
            <a:round/>
            <a:headEnd/>
            <a:tailEnd/>
          </a:ln>
        </p:spPr>
        <p:txBody>
          <a:bodyPr wrap="none" anchor="ctr"/>
          <a:lstStyle/>
          <a:p>
            <a:endParaRPr lang="en-US"/>
          </a:p>
        </p:txBody>
      </p:sp>
      <p:sp>
        <p:nvSpPr>
          <p:cNvPr id="195596" name="Rectangle 11"/>
          <p:cNvSpPr>
            <a:spLocks noChangeArrowheads="1"/>
          </p:cNvSpPr>
          <p:nvPr/>
        </p:nvSpPr>
        <p:spPr bwMode="auto">
          <a:xfrm>
            <a:off x="5091114" y="914401"/>
            <a:ext cx="1169987" cy="333375"/>
          </a:xfrm>
          <a:prstGeom prst="rect">
            <a:avLst/>
          </a:prstGeom>
          <a:noFill/>
          <a:ln w="12700">
            <a:noFill/>
            <a:miter lim="800000"/>
            <a:headEnd/>
            <a:tailEnd/>
          </a:ln>
        </p:spPr>
        <p:txBody>
          <a:bodyPr wrap="none" lIns="90488" tIns="44450" rIns="90488" bIns="44450">
            <a:spAutoFit/>
          </a:bodyPr>
          <a:lstStyle/>
          <a:p>
            <a:r>
              <a:rPr lang="en-US" sz="1600" b="1">
                <a:latin typeface="Times New Roman" pitchFamily="18" charset="0"/>
                <a:cs typeface="Angsana New" pitchFamily="18" charset="-34"/>
              </a:rPr>
              <a:t>Cycle Time</a:t>
            </a:r>
          </a:p>
        </p:txBody>
      </p:sp>
      <p:sp>
        <p:nvSpPr>
          <p:cNvPr id="195597" name="Line 12"/>
          <p:cNvSpPr>
            <a:spLocks noChangeShapeType="1"/>
          </p:cNvSpPr>
          <p:nvPr/>
        </p:nvSpPr>
        <p:spPr bwMode="auto">
          <a:xfrm flipH="1">
            <a:off x="3187700" y="1066800"/>
            <a:ext cx="1930400" cy="0"/>
          </a:xfrm>
          <a:prstGeom prst="line">
            <a:avLst/>
          </a:prstGeom>
          <a:noFill/>
          <a:ln w="25400">
            <a:solidFill>
              <a:schemeClr val="tx1"/>
            </a:solidFill>
            <a:round/>
            <a:headEnd/>
            <a:tailEnd type="triangle" w="med" len="med"/>
          </a:ln>
        </p:spPr>
        <p:txBody>
          <a:bodyPr wrap="none" anchor="ctr"/>
          <a:lstStyle/>
          <a:p>
            <a:endParaRPr lang="en-US"/>
          </a:p>
        </p:txBody>
      </p:sp>
      <p:sp>
        <p:nvSpPr>
          <p:cNvPr id="195598" name="Line 13"/>
          <p:cNvSpPr>
            <a:spLocks noChangeShapeType="1"/>
          </p:cNvSpPr>
          <p:nvPr/>
        </p:nvSpPr>
        <p:spPr bwMode="auto">
          <a:xfrm flipH="1">
            <a:off x="6159500" y="1066800"/>
            <a:ext cx="1930400" cy="0"/>
          </a:xfrm>
          <a:prstGeom prst="line">
            <a:avLst/>
          </a:prstGeom>
          <a:noFill/>
          <a:ln w="25400">
            <a:solidFill>
              <a:schemeClr val="tx1"/>
            </a:solidFill>
            <a:round/>
            <a:headEnd type="triangle" w="med" len="med"/>
            <a:tailEnd/>
          </a:ln>
        </p:spPr>
        <p:txBody>
          <a:bodyPr wrap="none" anchor="ctr"/>
          <a:lstStyle/>
          <a:p>
            <a:endParaRPr lang="en-US"/>
          </a:p>
        </p:txBody>
      </p:sp>
      <p:sp>
        <p:nvSpPr>
          <p:cNvPr id="195599" name="Line 14"/>
          <p:cNvSpPr>
            <a:spLocks noChangeShapeType="1"/>
          </p:cNvSpPr>
          <p:nvPr/>
        </p:nvSpPr>
        <p:spPr bwMode="auto">
          <a:xfrm>
            <a:off x="4419600" y="1460500"/>
            <a:ext cx="0" cy="127000"/>
          </a:xfrm>
          <a:prstGeom prst="line">
            <a:avLst/>
          </a:prstGeom>
          <a:noFill/>
          <a:ln w="25400">
            <a:solidFill>
              <a:schemeClr val="tx1"/>
            </a:solidFill>
            <a:round/>
            <a:headEnd/>
            <a:tailEnd/>
          </a:ln>
        </p:spPr>
        <p:txBody>
          <a:bodyPr wrap="none" anchor="ctr"/>
          <a:lstStyle/>
          <a:p>
            <a:endParaRPr lang="en-US"/>
          </a:p>
        </p:txBody>
      </p:sp>
      <p:pic>
        <p:nvPicPr>
          <p:cNvPr id="195600" name="Picture 15"/>
          <p:cNvPicPr>
            <a:picLocks noGrp="1" noChangeAspect="1" noChangeArrowheads="1"/>
          </p:cNvPicPr>
          <p:nvPr>
            <p:ph sz="half" idx="2"/>
          </p:nvPr>
        </p:nvPicPr>
        <p:blipFill>
          <a:blip r:embed="rId2" cstate="print"/>
          <a:srcRect/>
          <a:stretch>
            <a:fillRect/>
          </a:stretch>
        </p:blipFill>
        <p:spPr>
          <a:xfrm>
            <a:off x="6096001" y="2209800"/>
            <a:ext cx="4360863" cy="3886200"/>
          </a:xfrm>
          <a:noFill/>
        </p:spPr>
      </p:pic>
    </p:spTree>
    <p:extLst>
      <p:ext uri="{BB962C8B-B14F-4D97-AF65-F5344CB8AC3E}">
        <p14:creationId xmlns:p14="http://schemas.microsoft.com/office/powerpoint/2010/main" val="3465708779"/>
      </p:ext>
    </p:extLst>
  </p:cSld>
  <p:clrMapOvr>
    <a:masterClrMapping/>
  </p:clrMapOvr>
  <p:transition/>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Slide Number Placeholder 4"/>
          <p:cNvSpPr>
            <a:spLocks noGrp="1"/>
          </p:cNvSpPr>
          <p:nvPr>
            <p:ph type="sldNum" sz="quarter" idx="10"/>
          </p:nvPr>
        </p:nvSpPr>
        <p:spPr>
          <a:xfrm>
            <a:off x="8904288" y="6092825"/>
            <a:ext cx="609600" cy="431800"/>
          </a:xfrm>
          <a:noFill/>
        </p:spPr>
        <p:txBody>
          <a:bodyPr/>
          <a:lstStyle/>
          <a:p>
            <a:fld id="{CB13E4EC-E118-4B28-B625-7521F4F90767}" type="slidenum">
              <a:rPr lang="it-IT" smtClean="0">
                <a:latin typeface="Arial" pitchFamily="34" charset="0"/>
              </a:rPr>
              <a:pPr/>
              <a:t>156</a:t>
            </a:fld>
            <a:endParaRPr lang="it-IT">
              <a:latin typeface="Arial" pitchFamily="34" charset="0"/>
            </a:endParaRPr>
          </a:p>
        </p:txBody>
      </p:sp>
      <p:sp>
        <p:nvSpPr>
          <p:cNvPr id="196611" name="Rectangle 2"/>
          <p:cNvSpPr>
            <a:spLocks noGrp="1" noChangeArrowheads="1"/>
          </p:cNvSpPr>
          <p:nvPr>
            <p:ph type="title"/>
          </p:nvPr>
        </p:nvSpPr>
        <p:spPr/>
        <p:txBody>
          <a:bodyPr/>
          <a:lstStyle/>
          <a:p>
            <a:r>
              <a:rPr lang="en-US" smtClean="0"/>
              <a:t>Refreshing Overhead</a:t>
            </a:r>
          </a:p>
        </p:txBody>
      </p:sp>
      <p:sp>
        <p:nvSpPr>
          <p:cNvPr id="196612" name="Rectangle 3"/>
          <p:cNvSpPr>
            <a:spLocks noGrp="1" noChangeArrowheads="1"/>
          </p:cNvSpPr>
          <p:nvPr>
            <p:ph type="body" idx="1"/>
          </p:nvPr>
        </p:nvSpPr>
        <p:spPr>
          <a:xfrm>
            <a:off x="2085976" y="1447800"/>
            <a:ext cx="7896225" cy="4648200"/>
          </a:xfrm>
        </p:spPr>
        <p:txBody>
          <a:bodyPr/>
          <a:lstStyle/>
          <a:p>
            <a:r>
              <a:rPr lang="en-US" sz="2100"/>
              <a:t>Leakage :</a:t>
            </a:r>
          </a:p>
          <a:p>
            <a:pPr lvl="1"/>
            <a:r>
              <a:rPr lang="en-US" sz="2200"/>
              <a:t>junction leakage exponential with temp!</a:t>
            </a:r>
          </a:p>
          <a:p>
            <a:pPr lvl="1"/>
            <a:r>
              <a:rPr lang="en-US" sz="2200"/>
              <a:t>2…8 msec @ 80</a:t>
            </a:r>
            <a:r>
              <a:rPr lang="en-US" sz="2200" baseline="30000"/>
              <a:t>0</a:t>
            </a:r>
            <a:r>
              <a:rPr lang="en-US" sz="2200"/>
              <a:t> C</a:t>
            </a:r>
          </a:p>
          <a:p>
            <a:pPr lvl="1"/>
            <a:r>
              <a:rPr lang="en-US" sz="2200"/>
              <a:t>Decreases noise margin, destroys info</a:t>
            </a:r>
          </a:p>
          <a:p>
            <a:r>
              <a:rPr lang="en-US" sz="2100"/>
              <a:t>All columns in a selected row are refreshed when read</a:t>
            </a:r>
          </a:p>
          <a:p>
            <a:pPr lvl="1"/>
            <a:r>
              <a:rPr lang="en-US" sz="2200"/>
              <a:t>Count through all row addresses once per 3 msec. (no write possible then)</a:t>
            </a:r>
          </a:p>
          <a:p>
            <a:r>
              <a:rPr lang="en-US" sz="2100"/>
              <a:t>Overhead @ 10nsec read time for 8192(rows)*8192(cols)=64Mb:</a:t>
            </a:r>
          </a:p>
          <a:p>
            <a:pPr lvl="1"/>
            <a:r>
              <a:rPr lang="en-US" sz="2200"/>
              <a:t>8192 (rows) *1e-8/3e-3= 2.7%</a:t>
            </a:r>
          </a:p>
          <a:p>
            <a:r>
              <a:rPr lang="en-US" sz="2100"/>
              <a:t>Requires additional refresh counter and I/O control</a:t>
            </a:r>
          </a:p>
        </p:txBody>
      </p:sp>
    </p:spTree>
    <p:extLst>
      <p:ext uri="{BB962C8B-B14F-4D97-AF65-F5344CB8AC3E}">
        <p14:creationId xmlns:p14="http://schemas.microsoft.com/office/powerpoint/2010/main" val="2559103995"/>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Slide Number Placeholder 4"/>
          <p:cNvSpPr>
            <a:spLocks noGrp="1"/>
          </p:cNvSpPr>
          <p:nvPr>
            <p:ph type="sldNum" sz="quarter" idx="10"/>
          </p:nvPr>
        </p:nvSpPr>
        <p:spPr>
          <a:xfrm>
            <a:off x="8904288" y="6092825"/>
            <a:ext cx="609600" cy="431800"/>
          </a:xfrm>
          <a:noFill/>
        </p:spPr>
        <p:txBody>
          <a:bodyPr/>
          <a:lstStyle/>
          <a:p>
            <a:fld id="{186221E9-9E5D-4A0C-8913-D075DA6E72F9}" type="slidenum">
              <a:rPr lang="it-IT" smtClean="0">
                <a:latin typeface="Arial" pitchFamily="34" charset="0"/>
              </a:rPr>
              <a:pPr/>
              <a:t>157</a:t>
            </a:fld>
            <a:endParaRPr lang="it-IT">
              <a:latin typeface="Arial" pitchFamily="34" charset="0"/>
            </a:endParaRPr>
          </a:p>
        </p:txBody>
      </p:sp>
      <p:sp>
        <p:nvSpPr>
          <p:cNvPr id="197635" name="Rectangle 2"/>
          <p:cNvSpPr>
            <a:spLocks noGrp="1" noChangeArrowheads="1"/>
          </p:cNvSpPr>
          <p:nvPr>
            <p:ph type="title"/>
          </p:nvPr>
        </p:nvSpPr>
        <p:spPr>
          <a:xfrm>
            <a:off x="1693863" y="190501"/>
            <a:ext cx="7715317" cy="660694"/>
          </a:xfrm>
          <a:noFill/>
        </p:spPr>
        <p:txBody>
          <a:bodyPr vert="horz" wrap="none" lIns="63500" tIns="25400" rIns="63500" bIns="25400" rtlCol="0" anchor="t">
            <a:spAutoFit/>
          </a:bodyPr>
          <a:lstStyle/>
          <a:p>
            <a:r>
              <a:rPr lang="en-US" smtClean="0"/>
              <a:t>1-Transistor Memory Cell (DRAM)</a:t>
            </a:r>
          </a:p>
        </p:txBody>
      </p:sp>
      <p:sp>
        <p:nvSpPr>
          <p:cNvPr id="197636" name="Rectangle 3"/>
          <p:cNvSpPr>
            <a:spLocks noGrp="1" noChangeArrowheads="1"/>
          </p:cNvSpPr>
          <p:nvPr>
            <p:ph type="body" idx="1"/>
          </p:nvPr>
        </p:nvSpPr>
        <p:spPr>
          <a:xfrm>
            <a:off x="2019300" y="1219201"/>
            <a:ext cx="8191500" cy="4217565"/>
          </a:xfrm>
          <a:noFill/>
        </p:spPr>
        <p:txBody>
          <a:bodyPr vert="horz" lIns="63500" tIns="25400" rIns="63500" bIns="25400" rtlCol="0">
            <a:spAutoFit/>
          </a:bodyPr>
          <a:lstStyle/>
          <a:p>
            <a:pPr marL="203200" indent="-203200"/>
            <a:r>
              <a:rPr lang="en-US" sz="2000"/>
              <a:t>Write:</a:t>
            </a:r>
          </a:p>
          <a:p>
            <a:pPr lvl="1" indent="-190500"/>
            <a:r>
              <a:rPr lang="en-US" sz="1800"/>
              <a:t>1. Drive bit line</a:t>
            </a:r>
          </a:p>
          <a:p>
            <a:pPr lvl="1" indent="-190500"/>
            <a:r>
              <a:rPr lang="en-US" sz="1800"/>
              <a:t>2.. Select row</a:t>
            </a:r>
          </a:p>
          <a:p>
            <a:pPr marL="203200" indent="-203200"/>
            <a:r>
              <a:rPr lang="en-US" sz="2000"/>
              <a:t>Read:</a:t>
            </a:r>
          </a:p>
          <a:p>
            <a:pPr lvl="1" indent="-190500"/>
            <a:r>
              <a:rPr lang="en-US" sz="1800"/>
              <a:t>1. Precharge bit line </a:t>
            </a:r>
          </a:p>
          <a:p>
            <a:pPr lvl="1" indent="-190500"/>
            <a:r>
              <a:rPr lang="en-US" sz="1800"/>
              <a:t>2.. Select row</a:t>
            </a:r>
          </a:p>
          <a:p>
            <a:pPr lvl="1" indent="-190500"/>
            <a:r>
              <a:rPr lang="en-US" sz="1800"/>
              <a:t>3. Cell and bit line share charges</a:t>
            </a:r>
          </a:p>
          <a:p>
            <a:pPr marL="1257300" lvl="2" indent="-342900"/>
            <a:r>
              <a:rPr lang="en-US" sz="1600"/>
              <a:t>Very small voltage changes on the bit line</a:t>
            </a:r>
          </a:p>
          <a:p>
            <a:pPr lvl="1" indent="-190500"/>
            <a:r>
              <a:rPr lang="en-US" sz="1800"/>
              <a:t>4. Sense (fancy sense amp)</a:t>
            </a:r>
          </a:p>
          <a:p>
            <a:pPr marL="1257300" lvl="2" indent="-342900"/>
            <a:r>
              <a:rPr lang="en-US" sz="1600"/>
              <a:t>Can detect changes of ~1 million  electrons</a:t>
            </a:r>
          </a:p>
          <a:p>
            <a:pPr lvl="1" indent="-190500"/>
            <a:r>
              <a:rPr lang="en-US" sz="1800"/>
              <a:t>5. Write: restore the value </a:t>
            </a:r>
          </a:p>
          <a:p>
            <a:pPr marL="203200" indent="-203200"/>
            <a:r>
              <a:rPr lang="en-US" sz="2000"/>
              <a:t>Refresh</a:t>
            </a:r>
          </a:p>
          <a:p>
            <a:pPr lvl="1" indent="-190500"/>
            <a:r>
              <a:rPr lang="en-US" sz="1800"/>
              <a:t>1. Just do a dummy read to every cell.</a:t>
            </a:r>
          </a:p>
        </p:txBody>
      </p:sp>
      <p:sp>
        <p:nvSpPr>
          <p:cNvPr id="197637" name="Line 4"/>
          <p:cNvSpPr>
            <a:spLocks noChangeShapeType="1"/>
          </p:cNvSpPr>
          <p:nvPr/>
        </p:nvSpPr>
        <p:spPr bwMode="auto">
          <a:xfrm>
            <a:off x="7315200" y="1231900"/>
            <a:ext cx="0" cy="2489200"/>
          </a:xfrm>
          <a:prstGeom prst="line">
            <a:avLst/>
          </a:prstGeom>
          <a:noFill/>
          <a:ln w="25400">
            <a:solidFill>
              <a:schemeClr val="tx1"/>
            </a:solidFill>
            <a:round/>
            <a:headEnd/>
            <a:tailEnd/>
          </a:ln>
        </p:spPr>
        <p:txBody>
          <a:bodyPr wrap="none" anchor="ctr"/>
          <a:lstStyle/>
          <a:p>
            <a:endParaRPr lang="en-US"/>
          </a:p>
        </p:txBody>
      </p:sp>
      <p:sp>
        <p:nvSpPr>
          <p:cNvPr id="197638" name="Line 5"/>
          <p:cNvSpPr>
            <a:spLocks noChangeShapeType="1"/>
          </p:cNvSpPr>
          <p:nvPr/>
        </p:nvSpPr>
        <p:spPr bwMode="auto">
          <a:xfrm>
            <a:off x="7099300" y="1600200"/>
            <a:ext cx="3022600" cy="0"/>
          </a:xfrm>
          <a:prstGeom prst="line">
            <a:avLst/>
          </a:prstGeom>
          <a:noFill/>
          <a:ln w="25400">
            <a:solidFill>
              <a:schemeClr val="tx1"/>
            </a:solidFill>
            <a:round/>
            <a:headEnd/>
            <a:tailEnd/>
          </a:ln>
        </p:spPr>
        <p:txBody>
          <a:bodyPr wrap="none" anchor="ctr"/>
          <a:lstStyle/>
          <a:p>
            <a:endParaRPr lang="en-US"/>
          </a:p>
        </p:txBody>
      </p:sp>
      <p:sp>
        <p:nvSpPr>
          <p:cNvPr id="197639" name="Line 6"/>
          <p:cNvSpPr>
            <a:spLocks noChangeShapeType="1"/>
          </p:cNvSpPr>
          <p:nvPr/>
        </p:nvSpPr>
        <p:spPr bwMode="auto">
          <a:xfrm>
            <a:off x="8534400" y="1612900"/>
            <a:ext cx="0" cy="431800"/>
          </a:xfrm>
          <a:prstGeom prst="line">
            <a:avLst/>
          </a:prstGeom>
          <a:noFill/>
          <a:ln w="25400">
            <a:solidFill>
              <a:schemeClr val="tx1"/>
            </a:solidFill>
            <a:round/>
            <a:headEnd/>
            <a:tailEnd/>
          </a:ln>
        </p:spPr>
        <p:txBody>
          <a:bodyPr wrap="none" anchor="ctr"/>
          <a:lstStyle/>
          <a:p>
            <a:endParaRPr lang="en-US"/>
          </a:p>
        </p:txBody>
      </p:sp>
      <p:sp>
        <p:nvSpPr>
          <p:cNvPr id="197640" name="Line 7"/>
          <p:cNvSpPr>
            <a:spLocks noChangeShapeType="1"/>
          </p:cNvSpPr>
          <p:nvPr/>
        </p:nvSpPr>
        <p:spPr bwMode="auto">
          <a:xfrm>
            <a:off x="8318500" y="2057400"/>
            <a:ext cx="355600" cy="0"/>
          </a:xfrm>
          <a:prstGeom prst="line">
            <a:avLst/>
          </a:prstGeom>
          <a:noFill/>
          <a:ln w="25400">
            <a:solidFill>
              <a:schemeClr val="tx1"/>
            </a:solidFill>
            <a:round/>
            <a:headEnd/>
            <a:tailEnd/>
          </a:ln>
        </p:spPr>
        <p:txBody>
          <a:bodyPr wrap="none" anchor="ctr"/>
          <a:lstStyle/>
          <a:p>
            <a:endParaRPr lang="en-US"/>
          </a:p>
        </p:txBody>
      </p:sp>
      <p:sp>
        <p:nvSpPr>
          <p:cNvPr id="197641" name="Line 8"/>
          <p:cNvSpPr>
            <a:spLocks noChangeShapeType="1"/>
          </p:cNvSpPr>
          <p:nvPr/>
        </p:nvSpPr>
        <p:spPr bwMode="auto">
          <a:xfrm>
            <a:off x="8318500" y="2209800"/>
            <a:ext cx="355600" cy="0"/>
          </a:xfrm>
          <a:prstGeom prst="line">
            <a:avLst/>
          </a:prstGeom>
          <a:noFill/>
          <a:ln w="25400">
            <a:solidFill>
              <a:schemeClr val="tx1"/>
            </a:solidFill>
            <a:round/>
            <a:headEnd/>
            <a:tailEnd/>
          </a:ln>
        </p:spPr>
        <p:txBody>
          <a:bodyPr wrap="none" anchor="ctr"/>
          <a:lstStyle/>
          <a:p>
            <a:endParaRPr lang="en-US"/>
          </a:p>
        </p:txBody>
      </p:sp>
      <p:sp>
        <p:nvSpPr>
          <p:cNvPr id="197642" name="Line 9"/>
          <p:cNvSpPr>
            <a:spLocks noChangeShapeType="1"/>
          </p:cNvSpPr>
          <p:nvPr/>
        </p:nvSpPr>
        <p:spPr bwMode="auto">
          <a:xfrm>
            <a:off x="8305800" y="2222500"/>
            <a:ext cx="0" cy="203200"/>
          </a:xfrm>
          <a:prstGeom prst="line">
            <a:avLst/>
          </a:prstGeom>
          <a:noFill/>
          <a:ln w="25400">
            <a:solidFill>
              <a:schemeClr val="tx1"/>
            </a:solidFill>
            <a:round/>
            <a:headEnd/>
            <a:tailEnd/>
          </a:ln>
        </p:spPr>
        <p:txBody>
          <a:bodyPr wrap="none" anchor="ctr"/>
          <a:lstStyle/>
          <a:p>
            <a:endParaRPr lang="en-US"/>
          </a:p>
        </p:txBody>
      </p:sp>
      <p:sp>
        <p:nvSpPr>
          <p:cNvPr id="197643" name="Line 10"/>
          <p:cNvSpPr>
            <a:spLocks noChangeShapeType="1"/>
          </p:cNvSpPr>
          <p:nvPr/>
        </p:nvSpPr>
        <p:spPr bwMode="auto">
          <a:xfrm flipH="1">
            <a:off x="7302500" y="2438400"/>
            <a:ext cx="1016000" cy="0"/>
          </a:xfrm>
          <a:prstGeom prst="line">
            <a:avLst/>
          </a:prstGeom>
          <a:noFill/>
          <a:ln w="25400">
            <a:solidFill>
              <a:schemeClr val="tx1"/>
            </a:solidFill>
            <a:round/>
            <a:headEnd/>
            <a:tailEnd/>
          </a:ln>
        </p:spPr>
        <p:txBody>
          <a:bodyPr wrap="none" anchor="ctr"/>
          <a:lstStyle/>
          <a:p>
            <a:endParaRPr lang="en-US"/>
          </a:p>
        </p:txBody>
      </p:sp>
      <p:sp>
        <p:nvSpPr>
          <p:cNvPr id="197644" name="Line 11"/>
          <p:cNvSpPr>
            <a:spLocks noChangeShapeType="1"/>
          </p:cNvSpPr>
          <p:nvPr/>
        </p:nvSpPr>
        <p:spPr bwMode="auto">
          <a:xfrm>
            <a:off x="8686800" y="2222500"/>
            <a:ext cx="0" cy="203200"/>
          </a:xfrm>
          <a:prstGeom prst="line">
            <a:avLst/>
          </a:prstGeom>
          <a:noFill/>
          <a:ln w="25400">
            <a:solidFill>
              <a:schemeClr val="tx1"/>
            </a:solidFill>
            <a:round/>
            <a:headEnd/>
            <a:tailEnd/>
          </a:ln>
        </p:spPr>
        <p:txBody>
          <a:bodyPr wrap="none" anchor="ctr"/>
          <a:lstStyle/>
          <a:p>
            <a:endParaRPr lang="en-US"/>
          </a:p>
        </p:txBody>
      </p:sp>
      <p:sp>
        <p:nvSpPr>
          <p:cNvPr id="197645" name="Line 12"/>
          <p:cNvSpPr>
            <a:spLocks noChangeShapeType="1"/>
          </p:cNvSpPr>
          <p:nvPr/>
        </p:nvSpPr>
        <p:spPr bwMode="auto">
          <a:xfrm>
            <a:off x="8699500" y="2438400"/>
            <a:ext cx="431800" cy="0"/>
          </a:xfrm>
          <a:prstGeom prst="line">
            <a:avLst/>
          </a:prstGeom>
          <a:noFill/>
          <a:ln w="25400">
            <a:solidFill>
              <a:schemeClr val="tx1"/>
            </a:solidFill>
            <a:round/>
            <a:headEnd/>
            <a:tailEnd/>
          </a:ln>
        </p:spPr>
        <p:txBody>
          <a:bodyPr wrap="none" anchor="ctr"/>
          <a:lstStyle/>
          <a:p>
            <a:endParaRPr lang="en-US"/>
          </a:p>
        </p:txBody>
      </p:sp>
      <p:sp>
        <p:nvSpPr>
          <p:cNvPr id="197646" name="Line 13"/>
          <p:cNvSpPr>
            <a:spLocks noChangeShapeType="1"/>
          </p:cNvSpPr>
          <p:nvPr/>
        </p:nvSpPr>
        <p:spPr bwMode="auto">
          <a:xfrm>
            <a:off x="9144000" y="2451100"/>
            <a:ext cx="0" cy="355600"/>
          </a:xfrm>
          <a:prstGeom prst="line">
            <a:avLst/>
          </a:prstGeom>
          <a:noFill/>
          <a:ln w="25400">
            <a:solidFill>
              <a:schemeClr val="tx1"/>
            </a:solidFill>
            <a:round/>
            <a:headEnd/>
            <a:tailEnd/>
          </a:ln>
        </p:spPr>
        <p:txBody>
          <a:bodyPr wrap="none" anchor="ctr"/>
          <a:lstStyle/>
          <a:p>
            <a:endParaRPr lang="en-US"/>
          </a:p>
        </p:txBody>
      </p:sp>
      <p:sp>
        <p:nvSpPr>
          <p:cNvPr id="197647" name="Line 14"/>
          <p:cNvSpPr>
            <a:spLocks noChangeShapeType="1"/>
          </p:cNvSpPr>
          <p:nvPr/>
        </p:nvSpPr>
        <p:spPr bwMode="auto">
          <a:xfrm>
            <a:off x="8928100" y="2819400"/>
            <a:ext cx="431800" cy="0"/>
          </a:xfrm>
          <a:prstGeom prst="line">
            <a:avLst/>
          </a:prstGeom>
          <a:noFill/>
          <a:ln w="25400">
            <a:solidFill>
              <a:schemeClr val="tx1"/>
            </a:solidFill>
            <a:round/>
            <a:headEnd/>
            <a:tailEnd/>
          </a:ln>
        </p:spPr>
        <p:txBody>
          <a:bodyPr wrap="none" anchor="ctr"/>
          <a:lstStyle/>
          <a:p>
            <a:endParaRPr lang="en-US"/>
          </a:p>
        </p:txBody>
      </p:sp>
      <p:sp>
        <p:nvSpPr>
          <p:cNvPr id="197648" name="Line 15"/>
          <p:cNvSpPr>
            <a:spLocks noChangeShapeType="1"/>
          </p:cNvSpPr>
          <p:nvPr/>
        </p:nvSpPr>
        <p:spPr bwMode="auto">
          <a:xfrm>
            <a:off x="8928100" y="2971800"/>
            <a:ext cx="431800" cy="0"/>
          </a:xfrm>
          <a:prstGeom prst="line">
            <a:avLst/>
          </a:prstGeom>
          <a:noFill/>
          <a:ln w="25400">
            <a:solidFill>
              <a:schemeClr val="tx1"/>
            </a:solidFill>
            <a:round/>
            <a:headEnd/>
            <a:tailEnd/>
          </a:ln>
        </p:spPr>
        <p:txBody>
          <a:bodyPr wrap="none" anchor="ctr"/>
          <a:lstStyle/>
          <a:p>
            <a:endParaRPr lang="en-US"/>
          </a:p>
        </p:txBody>
      </p:sp>
      <p:sp>
        <p:nvSpPr>
          <p:cNvPr id="197649" name="Line 16"/>
          <p:cNvSpPr>
            <a:spLocks noChangeShapeType="1"/>
          </p:cNvSpPr>
          <p:nvPr/>
        </p:nvSpPr>
        <p:spPr bwMode="auto">
          <a:xfrm>
            <a:off x="9144000" y="2984500"/>
            <a:ext cx="0" cy="279400"/>
          </a:xfrm>
          <a:prstGeom prst="line">
            <a:avLst/>
          </a:prstGeom>
          <a:noFill/>
          <a:ln w="25400">
            <a:solidFill>
              <a:schemeClr val="tx1"/>
            </a:solidFill>
            <a:round/>
            <a:headEnd/>
            <a:tailEnd/>
          </a:ln>
        </p:spPr>
        <p:txBody>
          <a:bodyPr wrap="none" anchor="ctr"/>
          <a:lstStyle/>
          <a:p>
            <a:endParaRPr lang="en-US"/>
          </a:p>
        </p:txBody>
      </p:sp>
      <p:sp>
        <p:nvSpPr>
          <p:cNvPr id="197650" name="Line 17"/>
          <p:cNvSpPr>
            <a:spLocks noChangeShapeType="1"/>
          </p:cNvSpPr>
          <p:nvPr/>
        </p:nvSpPr>
        <p:spPr bwMode="auto">
          <a:xfrm>
            <a:off x="8851900" y="3276600"/>
            <a:ext cx="508000" cy="0"/>
          </a:xfrm>
          <a:prstGeom prst="line">
            <a:avLst/>
          </a:prstGeom>
          <a:noFill/>
          <a:ln w="25400">
            <a:solidFill>
              <a:schemeClr val="tx1"/>
            </a:solidFill>
            <a:round/>
            <a:headEnd/>
            <a:tailEnd/>
          </a:ln>
        </p:spPr>
        <p:txBody>
          <a:bodyPr wrap="none" anchor="ctr"/>
          <a:lstStyle/>
          <a:p>
            <a:endParaRPr lang="en-US"/>
          </a:p>
        </p:txBody>
      </p:sp>
      <p:sp>
        <p:nvSpPr>
          <p:cNvPr id="197651" name="Line 18"/>
          <p:cNvSpPr>
            <a:spLocks noChangeShapeType="1"/>
          </p:cNvSpPr>
          <p:nvPr/>
        </p:nvSpPr>
        <p:spPr bwMode="auto">
          <a:xfrm>
            <a:off x="8928100" y="3352800"/>
            <a:ext cx="355600" cy="0"/>
          </a:xfrm>
          <a:prstGeom prst="line">
            <a:avLst/>
          </a:prstGeom>
          <a:noFill/>
          <a:ln w="25400">
            <a:solidFill>
              <a:schemeClr val="tx1"/>
            </a:solidFill>
            <a:round/>
            <a:headEnd/>
            <a:tailEnd/>
          </a:ln>
        </p:spPr>
        <p:txBody>
          <a:bodyPr wrap="none" anchor="ctr"/>
          <a:lstStyle/>
          <a:p>
            <a:endParaRPr lang="en-US"/>
          </a:p>
        </p:txBody>
      </p:sp>
      <p:sp>
        <p:nvSpPr>
          <p:cNvPr id="197652" name="Line 19"/>
          <p:cNvSpPr>
            <a:spLocks noChangeShapeType="1"/>
          </p:cNvSpPr>
          <p:nvPr/>
        </p:nvSpPr>
        <p:spPr bwMode="auto">
          <a:xfrm>
            <a:off x="9004300" y="3429000"/>
            <a:ext cx="203200" cy="0"/>
          </a:xfrm>
          <a:prstGeom prst="line">
            <a:avLst/>
          </a:prstGeom>
          <a:noFill/>
          <a:ln w="25400">
            <a:solidFill>
              <a:schemeClr val="tx1"/>
            </a:solidFill>
            <a:round/>
            <a:headEnd/>
            <a:tailEnd/>
          </a:ln>
        </p:spPr>
        <p:txBody>
          <a:bodyPr wrap="none" anchor="ctr"/>
          <a:lstStyle/>
          <a:p>
            <a:endParaRPr lang="en-US"/>
          </a:p>
        </p:txBody>
      </p:sp>
      <p:sp>
        <p:nvSpPr>
          <p:cNvPr id="197653" name="Rectangle 20"/>
          <p:cNvSpPr>
            <a:spLocks noChangeArrowheads="1"/>
          </p:cNvSpPr>
          <p:nvPr/>
        </p:nvSpPr>
        <p:spPr bwMode="auto">
          <a:xfrm>
            <a:off x="9004300" y="1244601"/>
            <a:ext cx="1244600" cy="284163"/>
          </a:xfrm>
          <a:prstGeom prst="rect">
            <a:avLst/>
          </a:prstGeom>
          <a:noFill/>
          <a:ln w="12700">
            <a:noFill/>
            <a:miter lim="800000"/>
            <a:headEnd/>
            <a:tailEnd/>
          </a:ln>
        </p:spPr>
        <p:txBody>
          <a:bodyPr wrap="none" lIns="63500" tIns="25400" rIns="63500" bIns="25400">
            <a:spAutoFit/>
          </a:bodyPr>
          <a:lstStyle/>
          <a:p>
            <a:pPr>
              <a:lnSpc>
                <a:spcPct val="85000"/>
              </a:lnSpc>
            </a:pPr>
            <a:r>
              <a:rPr lang="en-US" b="1">
                <a:latin typeface="Arial" pitchFamily="34" charset="0"/>
                <a:cs typeface="Angsana New" pitchFamily="18" charset="-34"/>
              </a:rPr>
              <a:t>row select</a:t>
            </a:r>
          </a:p>
        </p:txBody>
      </p:sp>
      <p:sp>
        <p:nvSpPr>
          <p:cNvPr id="197654" name="Rectangle 21"/>
          <p:cNvSpPr>
            <a:spLocks noChangeArrowheads="1"/>
          </p:cNvSpPr>
          <p:nvPr/>
        </p:nvSpPr>
        <p:spPr bwMode="auto">
          <a:xfrm>
            <a:off x="7404100" y="3454401"/>
            <a:ext cx="406400" cy="284163"/>
          </a:xfrm>
          <a:prstGeom prst="rect">
            <a:avLst/>
          </a:prstGeom>
          <a:noFill/>
          <a:ln w="12700">
            <a:noFill/>
            <a:miter lim="800000"/>
            <a:headEnd/>
            <a:tailEnd/>
          </a:ln>
        </p:spPr>
        <p:txBody>
          <a:bodyPr wrap="none" lIns="63500" tIns="25400" rIns="63500" bIns="25400">
            <a:spAutoFit/>
          </a:bodyPr>
          <a:lstStyle/>
          <a:p>
            <a:pPr>
              <a:lnSpc>
                <a:spcPct val="85000"/>
              </a:lnSpc>
            </a:pPr>
            <a:r>
              <a:rPr lang="en-US" b="1">
                <a:latin typeface="Arial" pitchFamily="34" charset="0"/>
                <a:cs typeface="Angsana New" pitchFamily="18" charset="-34"/>
              </a:rPr>
              <a:t>bit</a:t>
            </a:r>
          </a:p>
        </p:txBody>
      </p:sp>
    </p:spTree>
    <p:extLst>
      <p:ext uri="{BB962C8B-B14F-4D97-AF65-F5344CB8AC3E}">
        <p14:creationId xmlns:p14="http://schemas.microsoft.com/office/powerpoint/2010/main" val="1120935145"/>
      </p:ext>
    </p:extLst>
  </p:cSld>
  <p:clrMapOvr>
    <a:masterClrMapping/>
  </p:clrMapOvr>
  <p:transition/>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Slide Number Placeholder 4"/>
          <p:cNvSpPr>
            <a:spLocks noGrp="1"/>
          </p:cNvSpPr>
          <p:nvPr>
            <p:ph type="sldNum" sz="quarter" idx="10"/>
          </p:nvPr>
        </p:nvSpPr>
        <p:spPr>
          <a:xfrm>
            <a:off x="8904288" y="6092825"/>
            <a:ext cx="609600" cy="431800"/>
          </a:xfrm>
          <a:noFill/>
        </p:spPr>
        <p:txBody>
          <a:bodyPr/>
          <a:lstStyle/>
          <a:p>
            <a:fld id="{405585D5-5F47-4D97-A1C5-A41D358318A8}" type="slidenum">
              <a:rPr lang="it-IT" smtClean="0">
                <a:latin typeface="Arial" pitchFamily="34" charset="0"/>
              </a:rPr>
              <a:pPr/>
              <a:t>158</a:t>
            </a:fld>
            <a:endParaRPr lang="it-IT">
              <a:latin typeface="Arial" pitchFamily="34" charset="0"/>
            </a:endParaRPr>
          </a:p>
        </p:txBody>
      </p:sp>
      <p:sp>
        <p:nvSpPr>
          <p:cNvPr id="198659" name="Rectangle 2"/>
          <p:cNvSpPr>
            <a:spLocks noGrp="1" noChangeArrowheads="1"/>
          </p:cNvSpPr>
          <p:nvPr>
            <p:ph type="title"/>
          </p:nvPr>
        </p:nvSpPr>
        <p:spPr>
          <a:xfrm>
            <a:off x="2227264" y="228600"/>
            <a:ext cx="7737475" cy="685800"/>
          </a:xfrm>
        </p:spPr>
        <p:txBody>
          <a:bodyPr>
            <a:normAutofit fontScale="90000"/>
          </a:bodyPr>
          <a:lstStyle/>
          <a:p>
            <a:r>
              <a:rPr lang="en-US" smtClean="0"/>
              <a:t>DRAM architecture</a:t>
            </a:r>
          </a:p>
        </p:txBody>
      </p:sp>
      <p:pic>
        <p:nvPicPr>
          <p:cNvPr id="198660" name="Picture 3"/>
          <p:cNvPicPr>
            <a:picLocks noGrp="1" noChangeAspect="1" noChangeArrowheads="1"/>
          </p:cNvPicPr>
          <p:nvPr>
            <p:ph type="body" idx="1"/>
          </p:nvPr>
        </p:nvPicPr>
        <p:blipFill>
          <a:blip r:embed="rId2" cstate="print"/>
          <a:srcRect/>
          <a:stretch>
            <a:fillRect/>
          </a:stretch>
        </p:blipFill>
        <p:spPr>
          <a:xfrm>
            <a:off x="1524000" y="1295401"/>
            <a:ext cx="9144000" cy="5070475"/>
          </a:xfrm>
        </p:spPr>
      </p:pic>
    </p:spTree>
    <p:extLst>
      <p:ext uri="{BB962C8B-B14F-4D97-AF65-F5344CB8AC3E}">
        <p14:creationId xmlns:p14="http://schemas.microsoft.com/office/powerpoint/2010/main" val="13601157"/>
      </p:ext>
    </p:extLst>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Slide Number Placeholder 6"/>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Verdana" pitchFamily="34" charset="0"/>
                <a:ea typeface="MS PGothic" pitchFamily="34" charset="-128"/>
              </a:defRPr>
            </a:lvl1pPr>
            <a:lvl2pPr marL="742950" indent="-285750">
              <a:defRPr sz="2400">
                <a:solidFill>
                  <a:schemeClr val="tx1"/>
                </a:solidFill>
                <a:latin typeface="Verdana" pitchFamily="34" charset="0"/>
                <a:ea typeface="MS PGothic" pitchFamily="34" charset="-128"/>
              </a:defRPr>
            </a:lvl2pPr>
            <a:lvl3pPr marL="1143000" indent="-228600">
              <a:defRPr sz="2400">
                <a:solidFill>
                  <a:schemeClr val="tx1"/>
                </a:solidFill>
                <a:latin typeface="Verdana" pitchFamily="34" charset="0"/>
                <a:ea typeface="MS PGothic" pitchFamily="34" charset="-128"/>
              </a:defRPr>
            </a:lvl3pPr>
            <a:lvl4pPr marL="1600200" indent="-228600">
              <a:defRPr sz="2400">
                <a:solidFill>
                  <a:schemeClr val="tx1"/>
                </a:solidFill>
                <a:latin typeface="Verdana" pitchFamily="34" charset="0"/>
                <a:ea typeface="MS PGothic" pitchFamily="34" charset="-128"/>
              </a:defRPr>
            </a:lvl4pPr>
            <a:lvl5pPr marL="2057400" indent="-228600">
              <a:defRPr sz="2400">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Verdana" pitchFamily="34" charset="0"/>
                <a:ea typeface="MS PGothic" pitchFamily="34" charset="-128"/>
              </a:defRPr>
            </a:lvl9pPr>
          </a:lstStyle>
          <a:p>
            <a:fld id="{F1081075-0C0D-43AD-A1C5-FD564739BDEE}" type="slidenum">
              <a:rPr lang="it-IT" sz="1000">
                <a:latin typeface="Arial" pitchFamily="34" charset="0"/>
              </a:rPr>
              <a:pPr/>
              <a:t>159</a:t>
            </a:fld>
            <a:endParaRPr lang="it-IT" sz="1200">
              <a:latin typeface="Arial" pitchFamily="34" charset="0"/>
            </a:endParaRPr>
          </a:p>
        </p:txBody>
      </p:sp>
      <p:sp>
        <p:nvSpPr>
          <p:cNvPr id="20484" name="Rectangle 2"/>
          <p:cNvSpPr>
            <a:spLocks noGrp="1" noChangeArrowheads="1"/>
          </p:cNvSpPr>
          <p:nvPr>
            <p:ph type="title"/>
          </p:nvPr>
        </p:nvSpPr>
        <p:spPr>
          <a:xfrm>
            <a:off x="2227264" y="381000"/>
            <a:ext cx="7737475" cy="685800"/>
          </a:xfrm>
        </p:spPr>
        <p:txBody>
          <a:bodyPr>
            <a:normAutofit fontScale="90000"/>
          </a:bodyPr>
          <a:lstStyle/>
          <a:p>
            <a:r>
              <a:rPr lang="en-US" dirty="0" smtClean="0"/>
              <a:t>Cell read</a:t>
            </a:r>
          </a:p>
        </p:txBody>
      </p:sp>
      <p:pic>
        <p:nvPicPr>
          <p:cNvPr id="20485" name="Picture 3"/>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a:xfrm>
            <a:off x="2070100" y="1470025"/>
            <a:ext cx="3900488" cy="3917950"/>
          </a:xfrm>
        </p:spPr>
      </p:pic>
      <p:pic>
        <p:nvPicPr>
          <p:cNvPr id="20486" name="Picture 4"/>
          <p:cNvPicPr>
            <a:picLocks noGrp="1" noChangeAspect="1" noChangeArrowheads="1"/>
          </p:cNvPicPr>
          <p:nvPr>
            <p:ph sz="quarter" idx="2"/>
          </p:nvPr>
        </p:nvPicPr>
        <p:blipFill>
          <a:blip r:embed="rId4">
            <a:extLst>
              <a:ext uri="{28A0092B-C50C-407E-A947-70E740481C1C}">
                <a14:useLocalDpi xmlns:a14="http://schemas.microsoft.com/office/drawing/2010/main" val="0"/>
              </a:ext>
            </a:extLst>
          </a:blip>
          <a:srcRect/>
          <a:stretch>
            <a:fillRect/>
          </a:stretch>
        </p:blipFill>
        <p:spPr>
          <a:xfrm>
            <a:off x="5743575" y="4800600"/>
            <a:ext cx="4432300" cy="1600200"/>
          </a:xfrm>
          <a:noFill/>
        </p:spPr>
      </p:pic>
      <p:pic>
        <p:nvPicPr>
          <p:cNvPr id="20487" name="Picture 5"/>
          <p:cNvPicPr>
            <a:picLocks noGrp="1" noChangeAspect="1" noChangeArrowheads="1"/>
          </p:cNvPicPr>
          <p:nvPr>
            <p:ph type="body" idx="4294967295"/>
          </p:nvPr>
        </p:nvPicPr>
        <p:blipFill>
          <a:blip r:embed="rId5">
            <a:extLst>
              <a:ext uri="{28A0092B-C50C-407E-A947-70E740481C1C}">
                <a14:useLocalDpi xmlns:a14="http://schemas.microsoft.com/office/drawing/2010/main" val="0"/>
              </a:ext>
            </a:extLst>
          </a:blip>
          <a:srcRect/>
          <a:stretch>
            <a:fillRect/>
          </a:stretch>
        </p:blipFill>
        <p:spPr>
          <a:xfrm>
            <a:off x="1735139" y="1295400"/>
            <a:ext cx="3895725" cy="4724400"/>
          </a:xfrm>
        </p:spPr>
      </p:pic>
      <p:sp>
        <p:nvSpPr>
          <p:cNvPr id="20488" name="Text Box 6"/>
          <p:cNvSpPr txBox="1">
            <a:spLocks noChangeArrowheads="1"/>
          </p:cNvSpPr>
          <p:nvPr/>
        </p:nvSpPr>
        <p:spPr bwMode="auto">
          <a:xfrm>
            <a:off x="6218239" y="1557338"/>
            <a:ext cx="4027487" cy="373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rgbClr val="000000"/>
                </a:solidFill>
                <a:miter lim="800000"/>
                <a:headEnd/>
                <a:tailEnd/>
              </a14:hiddenLine>
            </a:ext>
          </a:extLst>
        </p:spPr>
        <p:txBody>
          <a:bodyPr lIns="97256" tIns="48628" rIns="97256" bIns="48628">
            <a:spAutoFit/>
          </a:bodyPr>
          <a:lstStyle>
            <a:lvl1pPr defTabSz="973138">
              <a:defRPr sz="2400">
                <a:solidFill>
                  <a:schemeClr val="tx1"/>
                </a:solidFill>
                <a:latin typeface="Verdana" pitchFamily="34" charset="0"/>
                <a:ea typeface="MS PGothic" pitchFamily="34" charset="-128"/>
              </a:defRPr>
            </a:lvl1pPr>
            <a:lvl2pPr marL="742950" indent="-285750" defTabSz="973138">
              <a:defRPr sz="2400">
                <a:solidFill>
                  <a:schemeClr val="tx1"/>
                </a:solidFill>
                <a:latin typeface="Verdana" pitchFamily="34" charset="0"/>
                <a:ea typeface="MS PGothic" pitchFamily="34" charset="-128"/>
              </a:defRPr>
            </a:lvl2pPr>
            <a:lvl3pPr marL="1143000" indent="-228600" defTabSz="973138">
              <a:defRPr sz="2400">
                <a:solidFill>
                  <a:schemeClr val="tx1"/>
                </a:solidFill>
                <a:latin typeface="Verdana" pitchFamily="34" charset="0"/>
                <a:ea typeface="MS PGothic" pitchFamily="34" charset="-128"/>
              </a:defRPr>
            </a:lvl3pPr>
            <a:lvl4pPr marL="1600200" indent="-228600" defTabSz="973138">
              <a:defRPr sz="2400">
                <a:solidFill>
                  <a:schemeClr val="tx1"/>
                </a:solidFill>
                <a:latin typeface="Verdana" pitchFamily="34" charset="0"/>
                <a:ea typeface="MS PGothic" pitchFamily="34" charset="-128"/>
              </a:defRPr>
            </a:lvl4pPr>
            <a:lvl5pPr marL="2057400" indent="-228600" defTabSz="973138">
              <a:defRPr sz="2400">
                <a:solidFill>
                  <a:schemeClr val="tx1"/>
                </a:solidFill>
                <a:latin typeface="Verdana" pitchFamily="34" charset="0"/>
                <a:ea typeface="MS PGothic" pitchFamily="34" charset="-128"/>
              </a:defRPr>
            </a:lvl5pPr>
            <a:lvl6pPr marL="2514600" indent="-228600" defTabSz="973138" eaLnBrk="0" fontAlgn="base" hangingPunct="0">
              <a:spcBef>
                <a:spcPct val="0"/>
              </a:spcBef>
              <a:spcAft>
                <a:spcPct val="0"/>
              </a:spcAft>
              <a:defRPr sz="2400">
                <a:solidFill>
                  <a:schemeClr val="tx1"/>
                </a:solidFill>
                <a:latin typeface="Verdana" pitchFamily="34" charset="0"/>
                <a:ea typeface="MS PGothic" pitchFamily="34" charset="-128"/>
              </a:defRPr>
            </a:lvl6pPr>
            <a:lvl7pPr marL="2971800" indent="-228600" defTabSz="973138" eaLnBrk="0" fontAlgn="base" hangingPunct="0">
              <a:spcBef>
                <a:spcPct val="0"/>
              </a:spcBef>
              <a:spcAft>
                <a:spcPct val="0"/>
              </a:spcAft>
              <a:defRPr sz="2400">
                <a:solidFill>
                  <a:schemeClr val="tx1"/>
                </a:solidFill>
                <a:latin typeface="Verdana" pitchFamily="34" charset="0"/>
                <a:ea typeface="MS PGothic" pitchFamily="34" charset="-128"/>
              </a:defRPr>
            </a:lvl7pPr>
            <a:lvl8pPr marL="3429000" indent="-228600" defTabSz="973138" eaLnBrk="0" fontAlgn="base" hangingPunct="0">
              <a:spcBef>
                <a:spcPct val="0"/>
              </a:spcBef>
              <a:spcAft>
                <a:spcPct val="0"/>
              </a:spcAft>
              <a:defRPr sz="2400">
                <a:solidFill>
                  <a:schemeClr val="tx1"/>
                </a:solidFill>
                <a:latin typeface="Verdana" pitchFamily="34" charset="0"/>
                <a:ea typeface="MS PGothic" pitchFamily="34" charset="-128"/>
              </a:defRPr>
            </a:lvl8pPr>
            <a:lvl9pPr marL="3886200" indent="-228600" defTabSz="973138" eaLnBrk="0" fontAlgn="base" hangingPunct="0">
              <a:spcBef>
                <a:spcPct val="0"/>
              </a:spcBef>
              <a:spcAft>
                <a:spcPct val="0"/>
              </a:spcAft>
              <a:defRPr sz="2400">
                <a:solidFill>
                  <a:schemeClr val="tx1"/>
                </a:solidFill>
                <a:latin typeface="Verdana" pitchFamily="34" charset="0"/>
                <a:ea typeface="MS PGothic" pitchFamily="34" charset="-128"/>
              </a:defRPr>
            </a:lvl9pPr>
          </a:lstStyle>
          <a:p>
            <a:pPr algn="ctr" eaLnBrk="1" hangingPunct="1">
              <a:spcBef>
                <a:spcPct val="50000"/>
              </a:spcBef>
            </a:pPr>
            <a:endParaRPr lang="en-US" sz="1800">
              <a:solidFill>
                <a:srgbClr val="000000"/>
              </a:solidFill>
              <a:latin typeface="Arial" pitchFamily="34" charset="0"/>
            </a:endParaRPr>
          </a:p>
        </p:txBody>
      </p:sp>
      <p:graphicFrame>
        <p:nvGraphicFramePr>
          <p:cNvPr id="20482" name="Object 2"/>
          <p:cNvGraphicFramePr>
            <a:graphicFrameLocks noChangeAspect="1"/>
          </p:cNvGraphicFramePr>
          <p:nvPr/>
        </p:nvGraphicFramePr>
        <p:xfrm>
          <a:off x="5932488" y="4038601"/>
          <a:ext cx="4032250" cy="830263"/>
        </p:xfrm>
        <a:graphic>
          <a:graphicData uri="http://schemas.openxmlformats.org/presentationml/2006/ole">
            <mc:AlternateContent xmlns:mc="http://schemas.openxmlformats.org/markup-compatibility/2006">
              <mc:Choice xmlns:v="urn:schemas-microsoft-com:vml" Requires="v">
                <p:oleObj spid="_x0000_s18441" name="Equation" r:id="rId6" imgW="2260440" imgH="431640" progId="Equation.3">
                  <p:embed/>
                </p:oleObj>
              </mc:Choice>
              <mc:Fallback>
                <p:oleObj name="Equation" r:id="rId6" imgW="2260440" imgH="43164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932488" y="4038601"/>
                        <a:ext cx="4032250" cy="8302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20489" name="Picture 8"/>
          <p:cNvPicPr>
            <a:picLocks noGrp="1" noChangeAspect="1" noChangeArrowheads="1"/>
          </p:cNvPicPr>
          <p:nvPr>
            <p:ph sz="quarter" idx="3"/>
          </p:nvPr>
        </p:nvPicPr>
        <p:blipFill>
          <a:blip r:embed="rId8">
            <a:extLst>
              <a:ext uri="{28A0092B-C50C-407E-A947-70E740481C1C}">
                <a14:useLocalDpi xmlns:a14="http://schemas.microsoft.com/office/drawing/2010/main" val="0"/>
              </a:ext>
            </a:extLst>
          </a:blip>
          <a:srcRect/>
          <a:stretch>
            <a:fillRect/>
          </a:stretch>
        </p:blipFill>
        <p:spPr>
          <a:xfrm>
            <a:off x="5954713" y="1143001"/>
            <a:ext cx="4360862" cy="2894013"/>
          </a:xfrm>
          <a:noFill/>
        </p:spPr>
      </p:pic>
    </p:spTree>
    <p:extLst>
      <p:ext uri="{BB962C8B-B14F-4D97-AF65-F5344CB8AC3E}">
        <p14:creationId xmlns:p14="http://schemas.microsoft.com/office/powerpoint/2010/main" val="215670120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p:txBody>
          <a:bodyPr/>
          <a:lstStyle/>
          <a:p>
            <a:pPr eaLnBrk="1" hangingPunct="1"/>
            <a:r>
              <a:rPr lang="en-US" smtClean="0"/>
              <a:t>Memory - Real Organization</a:t>
            </a:r>
          </a:p>
        </p:txBody>
      </p:sp>
      <p:sp>
        <p:nvSpPr>
          <p:cNvPr id="62467" name="Slide Number Placeholder 3"/>
          <p:cNvSpPr>
            <a:spLocks noGrp="1"/>
          </p:cNvSpPr>
          <p:nvPr>
            <p:ph type="sldNum" sz="quarter" idx="10"/>
          </p:nvPr>
        </p:nvSpPr>
        <p:spPr>
          <a:noFill/>
        </p:spPr>
        <p:txBody>
          <a:bodyPr/>
          <a:lstStyle/>
          <a:p>
            <a:fld id="{63D03B4A-2700-4272-85AC-DCB728414251}" type="slidenum">
              <a:rPr lang="it-IT" smtClean="0">
                <a:latin typeface="Arial" pitchFamily="34" charset="0"/>
              </a:rPr>
              <a:pPr/>
              <a:t>16</a:t>
            </a:fld>
            <a:endParaRPr lang="it-IT">
              <a:latin typeface="Arial" pitchFamily="34" charset="0"/>
            </a:endParaRPr>
          </a:p>
        </p:txBody>
      </p:sp>
      <p:grpSp>
        <p:nvGrpSpPr>
          <p:cNvPr id="2" name="Group 3"/>
          <p:cNvGrpSpPr>
            <a:grpSpLocks/>
          </p:cNvGrpSpPr>
          <p:nvPr/>
        </p:nvGrpSpPr>
        <p:grpSpPr bwMode="auto">
          <a:xfrm>
            <a:off x="2362200" y="1600200"/>
            <a:ext cx="3352800" cy="3003550"/>
            <a:chOff x="240" y="1056"/>
            <a:chExt cx="2112" cy="1892"/>
          </a:xfrm>
        </p:grpSpPr>
        <p:sp>
          <p:nvSpPr>
            <p:cNvPr id="62497" name="Line 4"/>
            <p:cNvSpPr>
              <a:spLocks noChangeShapeType="1"/>
            </p:cNvSpPr>
            <p:nvPr/>
          </p:nvSpPr>
          <p:spPr bwMode="auto">
            <a:xfrm>
              <a:off x="1920" y="1296"/>
              <a:ext cx="432" cy="0"/>
            </a:xfrm>
            <a:prstGeom prst="line">
              <a:avLst/>
            </a:prstGeom>
            <a:noFill/>
            <a:ln w="28575">
              <a:solidFill>
                <a:srgbClr val="CC0000"/>
              </a:solidFill>
              <a:round/>
              <a:headEnd/>
              <a:tailEnd type="triangle" w="med" len="med"/>
            </a:ln>
          </p:spPr>
          <p:txBody>
            <a:bodyPr/>
            <a:lstStyle/>
            <a:p>
              <a:endParaRPr lang="en-US"/>
            </a:p>
          </p:txBody>
        </p:sp>
        <p:sp>
          <p:nvSpPr>
            <p:cNvPr id="62498" name="Text Box 5"/>
            <p:cNvSpPr txBox="1">
              <a:spLocks noChangeArrowheads="1"/>
            </p:cNvSpPr>
            <p:nvPr/>
          </p:nvSpPr>
          <p:spPr bwMode="auto">
            <a:xfrm>
              <a:off x="2016" y="1056"/>
              <a:ext cx="250" cy="212"/>
            </a:xfrm>
            <a:prstGeom prst="rect">
              <a:avLst/>
            </a:prstGeom>
            <a:noFill/>
            <a:ln w="9525">
              <a:noFill/>
              <a:miter lim="800000"/>
              <a:headEnd/>
              <a:tailEnd/>
            </a:ln>
          </p:spPr>
          <p:txBody>
            <a:bodyPr wrap="none">
              <a:spAutoFit/>
            </a:bodyPr>
            <a:lstStyle/>
            <a:p>
              <a:pPr eaLnBrk="1" hangingPunct="1"/>
              <a:r>
                <a:rPr lang="en-US" sz="1600">
                  <a:solidFill>
                    <a:srgbClr val="CC0000"/>
                  </a:solidFill>
                  <a:latin typeface="Arial" pitchFamily="34" charset="0"/>
                </a:rPr>
                <a:t>S</a:t>
              </a:r>
              <a:r>
                <a:rPr lang="en-US" sz="1600" baseline="-25000">
                  <a:solidFill>
                    <a:srgbClr val="CC0000"/>
                  </a:solidFill>
                  <a:latin typeface="Arial" pitchFamily="34" charset="0"/>
                </a:rPr>
                <a:t>0</a:t>
              </a:r>
            </a:p>
          </p:txBody>
        </p:sp>
        <p:sp>
          <p:nvSpPr>
            <p:cNvPr id="62499" name="Line 6"/>
            <p:cNvSpPr>
              <a:spLocks noChangeShapeType="1"/>
            </p:cNvSpPr>
            <p:nvPr/>
          </p:nvSpPr>
          <p:spPr bwMode="auto">
            <a:xfrm>
              <a:off x="1920" y="1536"/>
              <a:ext cx="432" cy="0"/>
            </a:xfrm>
            <a:prstGeom prst="line">
              <a:avLst/>
            </a:prstGeom>
            <a:noFill/>
            <a:ln w="28575">
              <a:solidFill>
                <a:srgbClr val="CC0000"/>
              </a:solidFill>
              <a:round/>
              <a:headEnd/>
              <a:tailEnd type="triangle" w="med" len="med"/>
            </a:ln>
          </p:spPr>
          <p:txBody>
            <a:bodyPr/>
            <a:lstStyle/>
            <a:p>
              <a:endParaRPr lang="en-US"/>
            </a:p>
          </p:txBody>
        </p:sp>
        <p:sp>
          <p:nvSpPr>
            <p:cNvPr id="62500" name="Line 7"/>
            <p:cNvSpPr>
              <a:spLocks noChangeShapeType="1"/>
            </p:cNvSpPr>
            <p:nvPr/>
          </p:nvSpPr>
          <p:spPr bwMode="auto">
            <a:xfrm>
              <a:off x="1920" y="1776"/>
              <a:ext cx="432" cy="0"/>
            </a:xfrm>
            <a:prstGeom prst="line">
              <a:avLst/>
            </a:prstGeom>
            <a:noFill/>
            <a:ln w="28575">
              <a:solidFill>
                <a:srgbClr val="CC0000"/>
              </a:solidFill>
              <a:round/>
              <a:headEnd/>
              <a:tailEnd type="triangle" w="med" len="med"/>
            </a:ln>
          </p:spPr>
          <p:txBody>
            <a:bodyPr/>
            <a:lstStyle/>
            <a:p>
              <a:endParaRPr lang="en-US"/>
            </a:p>
          </p:txBody>
        </p:sp>
        <p:sp>
          <p:nvSpPr>
            <p:cNvPr id="62501" name="Line 8"/>
            <p:cNvSpPr>
              <a:spLocks noChangeShapeType="1"/>
            </p:cNvSpPr>
            <p:nvPr/>
          </p:nvSpPr>
          <p:spPr bwMode="auto">
            <a:xfrm>
              <a:off x="1920" y="2496"/>
              <a:ext cx="432" cy="0"/>
            </a:xfrm>
            <a:prstGeom prst="line">
              <a:avLst/>
            </a:prstGeom>
            <a:noFill/>
            <a:ln w="28575">
              <a:solidFill>
                <a:srgbClr val="CC0000"/>
              </a:solidFill>
              <a:round/>
              <a:headEnd/>
              <a:tailEnd type="triangle" w="med" len="med"/>
            </a:ln>
          </p:spPr>
          <p:txBody>
            <a:bodyPr/>
            <a:lstStyle/>
            <a:p>
              <a:endParaRPr lang="en-US"/>
            </a:p>
          </p:txBody>
        </p:sp>
        <p:sp>
          <p:nvSpPr>
            <p:cNvPr id="62502" name="Line 9"/>
            <p:cNvSpPr>
              <a:spLocks noChangeShapeType="1"/>
            </p:cNvSpPr>
            <p:nvPr/>
          </p:nvSpPr>
          <p:spPr bwMode="auto">
            <a:xfrm>
              <a:off x="1920" y="2736"/>
              <a:ext cx="432" cy="0"/>
            </a:xfrm>
            <a:prstGeom prst="line">
              <a:avLst/>
            </a:prstGeom>
            <a:noFill/>
            <a:ln w="28575">
              <a:solidFill>
                <a:srgbClr val="CC0000"/>
              </a:solidFill>
              <a:round/>
              <a:headEnd/>
              <a:tailEnd type="triangle" w="med" len="med"/>
            </a:ln>
          </p:spPr>
          <p:txBody>
            <a:bodyPr/>
            <a:lstStyle/>
            <a:p>
              <a:endParaRPr lang="en-US"/>
            </a:p>
          </p:txBody>
        </p:sp>
        <p:sp>
          <p:nvSpPr>
            <p:cNvPr id="62503" name="Text Box 10"/>
            <p:cNvSpPr txBox="1">
              <a:spLocks noChangeArrowheads="1"/>
            </p:cNvSpPr>
            <p:nvPr/>
          </p:nvSpPr>
          <p:spPr bwMode="auto">
            <a:xfrm>
              <a:off x="1920" y="2736"/>
              <a:ext cx="343" cy="212"/>
            </a:xfrm>
            <a:prstGeom prst="rect">
              <a:avLst/>
            </a:prstGeom>
            <a:noFill/>
            <a:ln w="9525">
              <a:noFill/>
              <a:miter lim="800000"/>
              <a:headEnd/>
              <a:tailEnd/>
            </a:ln>
          </p:spPr>
          <p:txBody>
            <a:bodyPr wrap="none">
              <a:spAutoFit/>
            </a:bodyPr>
            <a:lstStyle/>
            <a:p>
              <a:pPr eaLnBrk="1" hangingPunct="1"/>
              <a:r>
                <a:rPr lang="en-US" sz="1600">
                  <a:solidFill>
                    <a:srgbClr val="CC0000"/>
                  </a:solidFill>
                  <a:latin typeface="Arial" pitchFamily="34" charset="0"/>
                </a:rPr>
                <a:t>S</a:t>
              </a:r>
              <a:r>
                <a:rPr lang="en-US" sz="1600" baseline="-25000">
                  <a:solidFill>
                    <a:srgbClr val="CC0000"/>
                  </a:solidFill>
                  <a:latin typeface="Arial" pitchFamily="34" charset="0"/>
                </a:rPr>
                <a:t>R-1</a:t>
              </a:r>
            </a:p>
          </p:txBody>
        </p:sp>
        <p:sp>
          <p:nvSpPr>
            <p:cNvPr id="62504" name="Rectangle 11"/>
            <p:cNvSpPr>
              <a:spLocks noChangeArrowheads="1"/>
            </p:cNvSpPr>
            <p:nvPr/>
          </p:nvSpPr>
          <p:spPr bwMode="auto">
            <a:xfrm>
              <a:off x="1200" y="1152"/>
              <a:ext cx="720" cy="1776"/>
            </a:xfrm>
            <a:prstGeom prst="rect">
              <a:avLst/>
            </a:prstGeom>
            <a:solidFill>
              <a:srgbClr val="CCFFCC"/>
            </a:solidFill>
            <a:ln w="9525">
              <a:solidFill>
                <a:schemeClr val="tx1"/>
              </a:solidFill>
              <a:miter lim="800000"/>
              <a:headEnd/>
              <a:tailEnd/>
            </a:ln>
          </p:spPr>
          <p:txBody>
            <a:bodyPr wrap="none" anchor="ctr"/>
            <a:lstStyle/>
            <a:p>
              <a:pPr algn="ctr" eaLnBrk="1" hangingPunct="1"/>
              <a:r>
                <a:rPr lang="en-US">
                  <a:latin typeface="Arial" pitchFamily="34" charset="0"/>
                </a:rPr>
                <a:t>Row</a:t>
              </a:r>
            </a:p>
            <a:p>
              <a:pPr algn="ctr" eaLnBrk="1" hangingPunct="1"/>
              <a:r>
                <a:rPr lang="en-US">
                  <a:latin typeface="Arial" pitchFamily="34" charset="0"/>
                </a:rPr>
                <a:t>Decoder</a:t>
              </a:r>
            </a:p>
          </p:txBody>
        </p:sp>
        <p:sp>
          <p:nvSpPr>
            <p:cNvPr id="62505" name="AutoShape 12"/>
            <p:cNvSpPr>
              <a:spLocks noChangeArrowheads="1"/>
            </p:cNvSpPr>
            <p:nvPr/>
          </p:nvSpPr>
          <p:spPr bwMode="auto">
            <a:xfrm>
              <a:off x="864" y="1968"/>
              <a:ext cx="336" cy="192"/>
            </a:xfrm>
            <a:prstGeom prst="rightArrow">
              <a:avLst>
                <a:gd name="adj1" fmla="val 50000"/>
                <a:gd name="adj2" fmla="val 43750"/>
              </a:avLst>
            </a:prstGeom>
            <a:solidFill>
              <a:srgbClr val="C0C0C0"/>
            </a:solidFill>
            <a:ln w="9525">
              <a:solidFill>
                <a:schemeClr val="tx1"/>
              </a:solidFill>
              <a:miter lim="800000"/>
              <a:headEnd/>
              <a:tailEnd/>
            </a:ln>
          </p:spPr>
          <p:txBody>
            <a:bodyPr wrap="none" anchor="ctr"/>
            <a:lstStyle/>
            <a:p>
              <a:endParaRPr lang="en-US"/>
            </a:p>
          </p:txBody>
        </p:sp>
        <p:sp>
          <p:nvSpPr>
            <p:cNvPr id="62506" name="Text Box 13"/>
            <p:cNvSpPr txBox="1">
              <a:spLocks noChangeArrowheads="1"/>
            </p:cNvSpPr>
            <p:nvPr/>
          </p:nvSpPr>
          <p:spPr bwMode="auto">
            <a:xfrm>
              <a:off x="240" y="1776"/>
              <a:ext cx="684" cy="577"/>
            </a:xfrm>
            <a:prstGeom prst="rect">
              <a:avLst/>
            </a:prstGeom>
            <a:noFill/>
            <a:ln w="9525">
              <a:noFill/>
              <a:miter lim="800000"/>
              <a:headEnd/>
              <a:tailEnd/>
            </a:ln>
          </p:spPr>
          <p:txBody>
            <a:bodyPr wrap="none">
              <a:spAutoFit/>
            </a:bodyPr>
            <a:lstStyle/>
            <a:p>
              <a:pPr algn="ctr" eaLnBrk="1" hangingPunct="1"/>
              <a:r>
                <a:rPr lang="en-US">
                  <a:latin typeface="Arial" pitchFamily="34" charset="0"/>
                </a:rPr>
                <a:t>Log</a:t>
              </a:r>
              <a:r>
                <a:rPr lang="en-US" baseline="-25000">
                  <a:latin typeface="Arial" pitchFamily="34" charset="0"/>
                </a:rPr>
                <a:t>2</a:t>
              </a:r>
              <a:r>
                <a:rPr lang="en-US">
                  <a:latin typeface="Arial" pitchFamily="34" charset="0"/>
                </a:rPr>
                <a:t>R</a:t>
              </a:r>
            </a:p>
            <a:p>
              <a:pPr algn="ctr" eaLnBrk="1" hangingPunct="1"/>
              <a:r>
                <a:rPr lang="en-US">
                  <a:latin typeface="Arial" pitchFamily="34" charset="0"/>
                </a:rPr>
                <a:t>Address </a:t>
              </a:r>
            </a:p>
            <a:p>
              <a:pPr algn="ctr" eaLnBrk="1" hangingPunct="1"/>
              <a:r>
                <a:rPr lang="en-US">
                  <a:latin typeface="Arial" pitchFamily="34" charset="0"/>
                </a:rPr>
                <a:t>Lines</a:t>
              </a:r>
            </a:p>
          </p:txBody>
        </p:sp>
      </p:grpSp>
      <p:grpSp>
        <p:nvGrpSpPr>
          <p:cNvPr id="3" name="Group 14"/>
          <p:cNvGrpSpPr>
            <a:grpSpLocks/>
          </p:cNvGrpSpPr>
          <p:nvPr/>
        </p:nvGrpSpPr>
        <p:grpSpPr bwMode="auto">
          <a:xfrm>
            <a:off x="5943600" y="4495800"/>
            <a:ext cx="2590800" cy="381000"/>
            <a:chOff x="2496" y="2880"/>
            <a:chExt cx="1632" cy="240"/>
          </a:xfrm>
        </p:grpSpPr>
        <p:sp>
          <p:nvSpPr>
            <p:cNvPr id="62491" name="Line 15"/>
            <p:cNvSpPr>
              <a:spLocks noChangeShapeType="1"/>
            </p:cNvSpPr>
            <p:nvPr/>
          </p:nvSpPr>
          <p:spPr bwMode="auto">
            <a:xfrm>
              <a:off x="2496" y="2880"/>
              <a:ext cx="0" cy="240"/>
            </a:xfrm>
            <a:prstGeom prst="line">
              <a:avLst/>
            </a:prstGeom>
            <a:noFill/>
            <a:ln w="28575">
              <a:solidFill>
                <a:srgbClr val="0099CC"/>
              </a:solidFill>
              <a:round/>
              <a:headEnd/>
              <a:tailEnd type="triangle" w="med" len="med"/>
            </a:ln>
          </p:spPr>
          <p:txBody>
            <a:bodyPr/>
            <a:lstStyle/>
            <a:p>
              <a:endParaRPr lang="en-US"/>
            </a:p>
          </p:txBody>
        </p:sp>
        <p:sp>
          <p:nvSpPr>
            <p:cNvPr id="62492" name="Line 16"/>
            <p:cNvSpPr>
              <a:spLocks noChangeShapeType="1"/>
            </p:cNvSpPr>
            <p:nvPr/>
          </p:nvSpPr>
          <p:spPr bwMode="auto">
            <a:xfrm>
              <a:off x="2592" y="2880"/>
              <a:ext cx="0" cy="240"/>
            </a:xfrm>
            <a:prstGeom prst="line">
              <a:avLst/>
            </a:prstGeom>
            <a:noFill/>
            <a:ln w="28575">
              <a:solidFill>
                <a:srgbClr val="0099CC"/>
              </a:solidFill>
              <a:round/>
              <a:headEnd/>
              <a:tailEnd type="triangle" w="med" len="med"/>
            </a:ln>
          </p:spPr>
          <p:txBody>
            <a:bodyPr/>
            <a:lstStyle/>
            <a:p>
              <a:endParaRPr lang="en-US"/>
            </a:p>
          </p:txBody>
        </p:sp>
        <p:sp>
          <p:nvSpPr>
            <p:cNvPr id="62493" name="Line 17"/>
            <p:cNvSpPr>
              <a:spLocks noChangeShapeType="1"/>
            </p:cNvSpPr>
            <p:nvPr/>
          </p:nvSpPr>
          <p:spPr bwMode="auto">
            <a:xfrm>
              <a:off x="2688" y="2880"/>
              <a:ext cx="0" cy="240"/>
            </a:xfrm>
            <a:prstGeom prst="line">
              <a:avLst/>
            </a:prstGeom>
            <a:noFill/>
            <a:ln w="28575">
              <a:solidFill>
                <a:srgbClr val="0099CC"/>
              </a:solidFill>
              <a:round/>
              <a:headEnd/>
              <a:tailEnd type="triangle" w="med" len="med"/>
            </a:ln>
          </p:spPr>
          <p:txBody>
            <a:bodyPr/>
            <a:lstStyle/>
            <a:p>
              <a:endParaRPr lang="en-US"/>
            </a:p>
          </p:txBody>
        </p:sp>
        <p:sp>
          <p:nvSpPr>
            <p:cNvPr id="62494" name="Line 18"/>
            <p:cNvSpPr>
              <a:spLocks noChangeShapeType="1"/>
            </p:cNvSpPr>
            <p:nvPr/>
          </p:nvSpPr>
          <p:spPr bwMode="auto">
            <a:xfrm>
              <a:off x="4032" y="2880"/>
              <a:ext cx="0" cy="240"/>
            </a:xfrm>
            <a:prstGeom prst="line">
              <a:avLst/>
            </a:prstGeom>
            <a:noFill/>
            <a:ln w="28575">
              <a:solidFill>
                <a:srgbClr val="0099CC"/>
              </a:solidFill>
              <a:round/>
              <a:headEnd/>
              <a:tailEnd type="triangle" w="med" len="med"/>
            </a:ln>
          </p:spPr>
          <p:txBody>
            <a:bodyPr/>
            <a:lstStyle/>
            <a:p>
              <a:endParaRPr lang="en-US"/>
            </a:p>
          </p:txBody>
        </p:sp>
        <p:sp>
          <p:nvSpPr>
            <p:cNvPr id="62495" name="Line 19"/>
            <p:cNvSpPr>
              <a:spLocks noChangeShapeType="1"/>
            </p:cNvSpPr>
            <p:nvPr/>
          </p:nvSpPr>
          <p:spPr bwMode="auto">
            <a:xfrm>
              <a:off x="4128" y="2880"/>
              <a:ext cx="0" cy="240"/>
            </a:xfrm>
            <a:prstGeom prst="line">
              <a:avLst/>
            </a:prstGeom>
            <a:noFill/>
            <a:ln w="28575">
              <a:solidFill>
                <a:srgbClr val="0099CC"/>
              </a:solidFill>
              <a:round/>
              <a:headEnd/>
              <a:tailEnd type="triangle" w="med" len="med"/>
            </a:ln>
          </p:spPr>
          <p:txBody>
            <a:bodyPr/>
            <a:lstStyle/>
            <a:p>
              <a:endParaRPr lang="en-US"/>
            </a:p>
          </p:txBody>
        </p:sp>
        <p:sp>
          <p:nvSpPr>
            <p:cNvPr id="62496" name="Text Box 20"/>
            <p:cNvSpPr txBox="1">
              <a:spLocks noChangeArrowheads="1"/>
            </p:cNvSpPr>
            <p:nvPr/>
          </p:nvSpPr>
          <p:spPr bwMode="auto">
            <a:xfrm>
              <a:off x="2880" y="2880"/>
              <a:ext cx="1095" cy="192"/>
            </a:xfrm>
            <a:prstGeom prst="rect">
              <a:avLst/>
            </a:prstGeom>
            <a:noFill/>
            <a:ln w="9525">
              <a:noFill/>
              <a:miter lim="800000"/>
              <a:headEnd/>
              <a:tailEnd/>
            </a:ln>
          </p:spPr>
          <p:txBody>
            <a:bodyPr wrap="none">
              <a:spAutoFit/>
            </a:bodyPr>
            <a:lstStyle/>
            <a:p>
              <a:pPr eaLnBrk="1" hangingPunct="1"/>
              <a:r>
                <a:rPr lang="en-US" sz="1400">
                  <a:latin typeface="Arial" pitchFamily="34" charset="0"/>
                </a:rPr>
                <a:t>- - - - </a:t>
              </a:r>
              <a:r>
                <a:rPr lang="en-US" sz="1400" b="1">
                  <a:latin typeface="Arial" pitchFamily="34" charset="0"/>
                </a:rPr>
                <a:t>C</a:t>
              </a:r>
              <a:r>
                <a:rPr lang="en-US" sz="1400">
                  <a:solidFill>
                    <a:srgbClr val="0000CC"/>
                  </a:solidFill>
                  <a:latin typeface="Arial" pitchFamily="34" charset="0"/>
                </a:rPr>
                <a:t>x</a:t>
              </a:r>
              <a:r>
                <a:rPr lang="en-US" sz="1400" b="1">
                  <a:latin typeface="Arial" pitchFamily="34" charset="0"/>
                </a:rPr>
                <a:t>M</a:t>
              </a:r>
              <a:r>
                <a:rPr lang="en-US" sz="1400">
                  <a:latin typeface="Arial" pitchFamily="34" charset="0"/>
                </a:rPr>
                <a:t> bits - - - -</a:t>
              </a:r>
            </a:p>
          </p:txBody>
        </p:sp>
      </p:grpSp>
      <p:grpSp>
        <p:nvGrpSpPr>
          <p:cNvPr id="4" name="Group 21"/>
          <p:cNvGrpSpPr>
            <a:grpSpLocks/>
          </p:cNvGrpSpPr>
          <p:nvPr/>
        </p:nvGrpSpPr>
        <p:grpSpPr bwMode="auto">
          <a:xfrm>
            <a:off x="5715000" y="1219200"/>
            <a:ext cx="3365500" cy="3233738"/>
            <a:chOff x="2352" y="816"/>
            <a:chExt cx="2120" cy="2037"/>
          </a:xfrm>
        </p:grpSpPr>
        <p:grpSp>
          <p:nvGrpSpPr>
            <p:cNvPr id="5" name="Group 22"/>
            <p:cNvGrpSpPr>
              <a:grpSpLocks/>
            </p:cNvGrpSpPr>
            <p:nvPr/>
          </p:nvGrpSpPr>
          <p:grpSpPr bwMode="auto">
            <a:xfrm>
              <a:off x="2352" y="816"/>
              <a:ext cx="1872" cy="2037"/>
              <a:chOff x="2352" y="816"/>
              <a:chExt cx="1872" cy="2037"/>
            </a:xfrm>
          </p:grpSpPr>
          <p:grpSp>
            <p:nvGrpSpPr>
              <p:cNvPr id="6" name="Group 23"/>
              <p:cNvGrpSpPr>
                <a:grpSpLocks/>
              </p:cNvGrpSpPr>
              <p:nvPr/>
            </p:nvGrpSpPr>
            <p:grpSpPr bwMode="auto">
              <a:xfrm>
                <a:off x="2352" y="1200"/>
                <a:ext cx="1872" cy="1653"/>
                <a:chOff x="1824" y="1392"/>
                <a:chExt cx="1872" cy="1653"/>
              </a:xfrm>
            </p:grpSpPr>
            <p:sp>
              <p:nvSpPr>
                <p:cNvPr id="62484" name="Text Box 24"/>
                <p:cNvSpPr txBox="1">
                  <a:spLocks noChangeArrowheads="1"/>
                </p:cNvSpPr>
                <p:nvPr/>
              </p:nvSpPr>
              <p:spPr bwMode="auto">
                <a:xfrm>
                  <a:off x="1824" y="1392"/>
                  <a:ext cx="1872" cy="213"/>
                </a:xfrm>
                <a:prstGeom prst="rect">
                  <a:avLst/>
                </a:prstGeom>
                <a:noFill/>
                <a:ln w="28575">
                  <a:solidFill>
                    <a:schemeClr val="tx1"/>
                  </a:solidFill>
                  <a:miter lim="800000"/>
                  <a:headEnd/>
                  <a:tailEnd/>
                </a:ln>
              </p:spPr>
              <p:txBody>
                <a:bodyPr>
                  <a:spAutoFit/>
                </a:bodyPr>
                <a:lstStyle/>
                <a:p>
                  <a:pPr algn="r" eaLnBrk="1" hangingPunct="1"/>
                  <a:r>
                    <a:rPr lang="en-US" sz="1600">
                      <a:latin typeface="Arial" pitchFamily="34" charset="0"/>
                    </a:rPr>
                    <a:t>C of  M bit words        </a:t>
                  </a:r>
                  <a:r>
                    <a:rPr lang="en-US" sz="1400" b="1">
                      <a:solidFill>
                        <a:srgbClr val="0000CC"/>
                      </a:solidFill>
                      <a:latin typeface="Arial" pitchFamily="34" charset="0"/>
                    </a:rPr>
                    <a:t>row 0</a:t>
                  </a:r>
                </a:p>
              </p:txBody>
            </p:sp>
            <p:sp>
              <p:nvSpPr>
                <p:cNvPr id="62485" name="Text Box 25"/>
                <p:cNvSpPr txBox="1">
                  <a:spLocks noChangeArrowheads="1"/>
                </p:cNvSpPr>
                <p:nvPr/>
              </p:nvSpPr>
              <p:spPr bwMode="auto">
                <a:xfrm>
                  <a:off x="1824" y="1632"/>
                  <a:ext cx="1872" cy="213"/>
                </a:xfrm>
                <a:prstGeom prst="rect">
                  <a:avLst/>
                </a:prstGeom>
                <a:noFill/>
                <a:ln w="28575">
                  <a:solidFill>
                    <a:schemeClr val="tx1"/>
                  </a:solidFill>
                  <a:miter lim="800000"/>
                  <a:headEnd/>
                  <a:tailEnd/>
                </a:ln>
              </p:spPr>
              <p:txBody>
                <a:bodyPr>
                  <a:spAutoFit/>
                </a:bodyPr>
                <a:lstStyle/>
                <a:p>
                  <a:pPr algn="r" eaLnBrk="1" hangingPunct="1"/>
                  <a:r>
                    <a:rPr lang="en-US" sz="1600">
                      <a:latin typeface="Arial" pitchFamily="34" charset="0"/>
                    </a:rPr>
                    <a:t>C of  M bit words        </a:t>
                  </a:r>
                  <a:r>
                    <a:rPr lang="en-US" sz="1400" b="1">
                      <a:solidFill>
                        <a:srgbClr val="0000CC"/>
                      </a:solidFill>
                      <a:latin typeface="Arial" pitchFamily="34" charset="0"/>
                    </a:rPr>
                    <a:t>row 1</a:t>
                  </a:r>
                </a:p>
              </p:txBody>
            </p:sp>
            <p:sp>
              <p:nvSpPr>
                <p:cNvPr id="62486" name="Text Box 26"/>
                <p:cNvSpPr txBox="1">
                  <a:spLocks noChangeArrowheads="1"/>
                </p:cNvSpPr>
                <p:nvPr/>
              </p:nvSpPr>
              <p:spPr bwMode="auto">
                <a:xfrm>
                  <a:off x="1824" y="1872"/>
                  <a:ext cx="1872" cy="213"/>
                </a:xfrm>
                <a:prstGeom prst="rect">
                  <a:avLst/>
                </a:prstGeom>
                <a:noFill/>
                <a:ln w="28575">
                  <a:solidFill>
                    <a:schemeClr val="tx1"/>
                  </a:solidFill>
                  <a:miter lim="800000"/>
                  <a:headEnd/>
                  <a:tailEnd/>
                </a:ln>
              </p:spPr>
              <p:txBody>
                <a:bodyPr>
                  <a:spAutoFit/>
                </a:bodyPr>
                <a:lstStyle/>
                <a:p>
                  <a:pPr algn="r" eaLnBrk="1" hangingPunct="1"/>
                  <a:r>
                    <a:rPr lang="en-US" sz="1600">
                      <a:latin typeface="Arial" pitchFamily="34" charset="0"/>
                    </a:rPr>
                    <a:t>C of  M bit words        </a:t>
                  </a:r>
                  <a:r>
                    <a:rPr lang="en-US" sz="1400" b="1">
                      <a:solidFill>
                        <a:srgbClr val="0000CC"/>
                      </a:solidFill>
                      <a:latin typeface="Arial" pitchFamily="34" charset="0"/>
                    </a:rPr>
                    <a:t>row 2</a:t>
                  </a:r>
                </a:p>
              </p:txBody>
            </p:sp>
            <p:sp>
              <p:nvSpPr>
                <p:cNvPr id="62487" name="Text Box 27"/>
                <p:cNvSpPr txBox="1">
                  <a:spLocks noChangeArrowheads="1"/>
                </p:cNvSpPr>
                <p:nvPr/>
              </p:nvSpPr>
              <p:spPr bwMode="auto">
                <a:xfrm>
                  <a:off x="1824" y="2592"/>
                  <a:ext cx="1872" cy="213"/>
                </a:xfrm>
                <a:prstGeom prst="rect">
                  <a:avLst/>
                </a:prstGeom>
                <a:noFill/>
                <a:ln w="28575">
                  <a:solidFill>
                    <a:schemeClr val="tx1"/>
                  </a:solidFill>
                  <a:miter lim="800000"/>
                  <a:headEnd/>
                  <a:tailEnd/>
                </a:ln>
              </p:spPr>
              <p:txBody>
                <a:bodyPr>
                  <a:spAutoFit/>
                </a:bodyPr>
                <a:lstStyle/>
                <a:p>
                  <a:pPr algn="r" eaLnBrk="1" hangingPunct="1"/>
                  <a:r>
                    <a:rPr lang="en-US" sz="1600">
                      <a:latin typeface="Arial" pitchFamily="34" charset="0"/>
                    </a:rPr>
                    <a:t>C of   M bit words     </a:t>
                  </a:r>
                  <a:r>
                    <a:rPr lang="en-US" sz="1400" b="1">
                      <a:solidFill>
                        <a:srgbClr val="0000CC"/>
                      </a:solidFill>
                      <a:latin typeface="Arial" pitchFamily="34" charset="0"/>
                    </a:rPr>
                    <a:t>row R-2</a:t>
                  </a:r>
                </a:p>
              </p:txBody>
            </p:sp>
            <p:sp>
              <p:nvSpPr>
                <p:cNvPr id="62488" name="Text Box 28"/>
                <p:cNvSpPr txBox="1">
                  <a:spLocks noChangeArrowheads="1"/>
                </p:cNvSpPr>
                <p:nvPr/>
              </p:nvSpPr>
              <p:spPr bwMode="auto">
                <a:xfrm>
                  <a:off x="1824" y="2832"/>
                  <a:ext cx="1872" cy="213"/>
                </a:xfrm>
                <a:prstGeom prst="rect">
                  <a:avLst/>
                </a:prstGeom>
                <a:noFill/>
                <a:ln w="28575">
                  <a:solidFill>
                    <a:schemeClr val="tx1"/>
                  </a:solidFill>
                  <a:miter lim="800000"/>
                  <a:headEnd/>
                  <a:tailEnd/>
                </a:ln>
              </p:spPr>
              <p:txBody>
                <a:bodyPr>
                  <a:spAutoFit/>
                </a:bodyPr>
                <a:lstStyle/>
                <a:p>
                  <a:pPr algn="r" eaLnBrk="1" hangingPunct="1"/>
                  <a:r>
                    <a:rPr lang="en-US" sz="1600">
                      <a:latin typeface="Arial" pitchFamily="34" charset="0"/>
                    </a:rPr>
                    <a:t>C of   M bit words     </a:t>
                  </a:r>
                  <a:r>
                    <a:rPr lang="en-US" sz="1400" b="1">
                      <a:solidFill>
                        <a:srgbClr val="0000CC"/>
                      </a:solidFill>
                      <a:latin typeface="Arial" pitchFamily="34" charset="0"/>
                    </a:rPr>
                    <a:t>row R-1</a:t>
                  </a:r>
                </a:p>
              </p:txBody>
            </p:sp>
            <p:sp>
              <p:nvSpPr>
                <p:cNvPr id="62489" name="Line 29"/>
                <p:cNvSpPr>
                  <a:spLocks noChangeShapeType="1"/>
                </p:cNvSpPr>
                <p:nvPr/>
              </p:nvSpPr>
              <p:spPr bwMode="auto">
                <a:xfrm>
                  <a:off x="1824" y="2112"/>
                  <a:ext cx="0" cy="480"/>
                </a:xfrm>
                <a:prstGeom prst="line">
                  <a:avLst/>
                </a:prstGeom>
                <a:noFill/>
                <a:ln w="28575">
                  <a:solidFill>
                    <a:schemeClr val="tx1"/>
                  </a:solidFill>
                  <a:prstDash val="dash"/>
                  <a:round/>
                  <a:headEnd/>
                  <a:tailEnd/>
                </a:ln>
              </p:spPr>
              <p:txBody>
                <a:bodyPr/>
                <a:lstStyle/>
                <a:p>
                  <a:endParaRPr lang="en-US"/>
                </a:p>
              </p:txBody>
            </p:sp>
            <p:sp>
              <p:nvSpPr>
                <p:cNvPr id="62490" name="Line 30"/>
                <p:cNvSpPr>
                  <a:spLocks noChangeShapeType="1"/>
                </p:cNvSpPr>
                <p:nvPr/>
              </p:nvSpPr>
              <p:spPr bwMode="auto">
                <a:xfrm>
                  <a:off x="3696" y="2112"/>
                  <a:ext cx="0" cy="480"/>
                </a:xfrm>
                <a:prstGeom prst="line">
                  <a:avLst/>
                </a:prstGeom>
                <a:noFill/>
                <a:ln w="28575">
                  <a:solidFill>
                    <a:schemeClr val="tx1"/>
                  </a:solidFill>
                  <a:prstDash val="dash"/>
                  <a:round/>
                  <a:headEnd/>
                  <a:tailEnd/>
                </a:ln>
              </p:spPr>
              <p:txBody>
                <a:bodyPr/>
                <a:lstStyle/>
                <a:p>
                  <a:endParaRPr lang="en-US"/>
                </a:p>
              </p:txBody>
            </p:sp>
          </p:grpSp>
          <p:sp>
            <p:nvSpPr>
              <p:cNvPr id="62483" name="Text Box 31"/>
              <p:cNvSpPr txBox="1">
                <a:spLocks noChangeArrowheads="1"/>
              </p:cNvSpPr>
              <p:nvPr/>
            </p:nvSpPr>
            <p:spPr bwMode="auto">
              <a:xfrm>
                <a:off x="2544" y="816"/>
                <a:ext cx="1444" cy="231"/>
              </a:xfrm>
              <a:prstGeom prst="rect">
                <a:avLst/>
              </a:prstGeom>
              <a:noFill/>
              <a:ln w="9525">
                <a:noFill/>
                <a:miter lim="800000"/>
                <a:headEnd/>
                <a:tailEnd/>
              </a:ln>
            </p:spPr>
            <p:txBody>
              <a:bodyPr wrap="none">
                <a:spAutoFit/>
              </a:bodyPr>
              <a:lstStyle/>
              <a:p>
                <a:pPr eaLnBrk="1" hangingPunct="1"/>
                <a:r>
                  <a:rPr lang="en-US">
                    <a:latin typeface="Arial" pitchFamily="34" charset="0"/>
                  </a:rPr>
                  <a:t>Array of R x C words</a:t>
                </a:r>
              </a:p>
            </p:txBody>
          </p:sp>
        </p:grpSp>
        <p:sp>
          <p:nvSpPr>
            <p:cNvPr id="62480" name="Text Box 32"/>
            <p:cNvSpPr txBox="1">
              <a:spLocks noChangeArrowheads="1"/>
            </p:cNvSpPr>
            <p:nvPr/>
          </p:nvSpPr>
          <p:spPr bwMode="auto">
            <a:xfrm>
              <a:off x="2496" y="1008"/>
              <a:ext cx="1780" cy="192"/>
            </a:xfrm>
            <a:prstGeom prst="rect">
              <a:avLst/>
            </a:prstGeom>
            <a:noFill/>
            <a:ln w="9525">
              <a:noFill/>
              <a:miter lim="800000"/>
              <a:headEnd/>
              <a:tailEnd/>
            </a:ln>
          </p:spPr>
          <p:txBody>
            <a:bodyPr wrap="none">
              <a:spAutoFit/>
            </a:bodyPr>
            <a:lstStyle/>
            <a:p>
              <a:pPr eaLnBrk="1" hangingPunct="1"/>
              <a:r>
                <a:rPr lang="en-US" sz="1400">
                  <a:solidFill>
                    <a:schemeClr val="folHlink"/>
                  </a:solidFill>
                  <a:latin typeface="Arial" pitchFamily="34" charset="0"/>
                </a:rPr>
                <a:t>------------- columns ------------ CxM</a:t>
              </a:r>
            </a:p>
          </p:txBody>
        </p:sp>
        <p:sp>
          <p:nvSpPr>
            <p:cNvPr id="62481" name="Text Box 33"/>
            <p:cNvSpPr txBox="1">
              <a:spLocks noChangeArrowheads="1"/>
            </p:cNvSpPr>
            <p:nvPr/>
          </p:nvSpPr>
          <p:spPr bwMode="auto">
            <a:xfrm rot="5400000">
              <a:off x="3643" y="1926"/>
              <a:ext cx="1464" cy="194"/>
            </a:xfrm>
            <a:prstGeom prst="rect">
              <a:avLst/>
            </a:prstGeom>
            <a:noFill/>
            <a:ln w="9525">
              <a:noFill/>
              <a:miter lim="800000"/>
              <a:headEnd/>
              <a:tailEnd/>
            </a:ln>
          </p:spPr>
          <p:txBody>
            <a:bodyPr wrap="none">
              <a:spAutoFit/>
            </a:bodyPr>
            <a:lstStyle/>
            <a:p>
              <a:pPr eaLnBrk="1" hangingPunct="1"/>
              <a:r>
                <a:rPr lang="en-US" sz="1400">
                  <a:solidFill>
                    <a:schemeClr val="folHlink"/>
                  </a:solidFill>
                  <a:latin typeface="Arial" pitchFamily="34" charset="0"/>
                </a:rPr>
                <a:t>------------- rows  R------------</a:t>
              </a:r>
            </a:p>
          </p:txBody>
        </p:sp>
      </p:grpSp>
      <p:grpSp>
        <p:nvGrpSpPr>
          <p:cNvPr id="7" name="Group 34"/>
          <p:cNvGrpSpPr>
            <a:grpSpLocks/>
          </p:cNvGrpSpPr>
          <p:nvPr/>
        </p:nvGrpSpPr>
        <p:grpSpPr bwMode="auto">
          <a:xfrm>
            <a:off x="4191000" y="4648200"/>
            <a:ext cx="4495800" cy="1524000"/>
            <a:chOff x="1392" y="2976"/>
            <a:chExt cx="2832" cy="960"/>
          </a:xfrm>
        </p:grpSpPr>
        <p:sp>
          <p:nvSpPr>
            <p:cNvPr id="62473" name="Text Box 35"/>
            <p:cNvSpPr txBox="1">
              <a:spLocks noChangeArrowheads="1"/>
            </p:cNvSpPr>
            <p:nvPr/>
          </p:nvSpPr>
          <p:spPr bwMode="auto">
            <a:xfrm>
              <a:off x="1392" y="2976"/>
              <a:ext cx="684" cy="577"/>
            </a:xfrm>
            <a:prstGeom prst="rect">
              <a:avLst/>
            </a:prstGeom>
            <a:noFill/>
            <a:ln w="9525">
              <a:noFill/>
              <a:miter lim="800000"/>
              <a:headEnd/>
              <a:tailEnd/>
            </a:ln>
          </p:spPr>
          <p:txBody>
            <a:bodyPr wrap="none">
              <a:spAutoFit/>
            </a:bodyPr>
            <a:lstStyle/>
            <a:p>
              <a:pPr algn="ctr" eaLnBrk="1" hangingPunct="1"/>
              <a:r>
                <a:rPr lang="en-US">
                  <a:latin typeface="Arial" pitchFamily="34" charset="0"/>
                </a:rPr>
                <a:t>Log</a:t>
              </a:r>
              <a:r>
                <a:rPr lang="en-US" baseline="-25000">
                  <a:latin typeface="Arial" pitchFamily="34" charset="0"/>
                </a:rPr>
                <a:t>2</a:t>
              </a:r>
              <a:r>
                <a:rPr lang="en-US">
                  <a:latin typeface="Arial" pitchFamily="34" charset="0"/>
                </a:rPr>
                <a:t>C</a:t>
              </a:r>
            </a:p>
            <a:p>
              <a:pPr algn="ctr" eaLnBrk="1" hangingPunct="1"/>
              <a:r>
                <a:rPr lang="en-US">
                  <a:latin typeface="Arial" pitchFamily="34" charset="0"/>
                </a:rPr>
                <a:t>Address </a:t>
              </a:r>
            </a:p>
            <a:p>
              <a:pPr algn="ctr" eaLnBrk="1" hangingPunct="1"/>
              <a:r>
                <a:rPr lang="en-US">
                  <a:latin typeface="Arial" pitchFamily="34" charset="0"/>
                </a:rPr>
                <a:t>Lines</a:t>
              </a:r>
            </a:p>
          </p:txBody>
        </p:sp>
        <p:grpSp>
          <p:nvGrpSpPr>
            <p:cNvPr id="8" name="Group 36"/>
            <p:cNvGrpSpPr>
              <a:grpSpLocks/>
            </p:cNvGrpSpPr>
            <p:nvPr/>
          </p:nvGrpSpPr>
          <p:grpSpPr bwMode="auto">
            <a:xfrm>
              <a:off x="2016" y="3120"/>
              <a:ext cx="2208" cy="816"/>
              <a:chOff x="2016" y="3120"/>
              <a:chExt cx="2208" cy="816"/>
            </a:xfrm>
          </p:grpSpPr>
          <p:sp>
            <p:nvSpPr>
              <p:cNvPr id="62475" name="Rectangle 37"/>
              <p:cNvSpPr>
                <a:spLocks noChangeArrowheads="1"/>
              </p:cNvSpPr>
              <p:nvPr/>
            </p:nvSpPr>
            <p:spPr bwMode="auto">
              <a:xfrm>
                <a:off x="2352" y="3120"/>
                <a:ext cx="1872" cy="336"/>
              </a:xfrm>
              <a:prstGeom prst="rect">
                <a:avLst/>
              </a:prstGeom>
              <a:solidFill>
                <a:srgbClr val="CCFFCC"/>
              </a:solidFill>
              <a:ln w="9525">
                <a:solidFill>
                  <a:schemeClr val="tx1"/>
                </a:solidFill>
                <a:miter lim="800000"/>
                <a:headEnd/>
                <a:tailEnd/>
              </a:ln>
            </p:spPr>
            <p:txBody>
              <a:bodyPr wrap="none" anchor="ctr"/>
              <a:lstStyle/>
              <a:p>
                <a:pPr algn="ctr" eaLnBrk="1" hangingPunct="1"/>
                <a:r>
                  <a:rPr lang="en-US">
                    <a:latin typeface="Arial" pitchFamily="34" charset="0"/>
                  </a:rPr>
                  <a:t>Column Select</a:t>
                </a:r>
              </a:p>
            </p:txBody>
          </p:sp>
          <p:sp>
            <p:nvSpPr>
              <p:cNvPr id="62476" name="AutoShape 38"/>
              <p:cNvSpPr>
                <a:spLocks noChangeArrowheads="1"/>
              </p:cNvSpPr>
              <p:nvPr/>
            </p:nvSpPr>
            <p:spPr bwMode="auto">
              <a:xfrm>
                <a:off x="2016" y="3168"/>
                <a:ext cx="336" cy="192"/>
              </a:xfrm>
              <a:prstGeom prst="rightArrow">
                <a:avLst>
                  <a:gd name="adj1" fmla="val 50000"/>
                  <a:gd name="adj2" fmla="val 43750"/>
                </a:avLst>
              </a:prstGeom>
              <a:solidFill>
                <a:srgbClr val="C0C0C0"/>
              </a:solidFill>
              <a:ln w="9525">
                <a:solidFill>
                  <a:schemeClr val="tx1"/>
                </a:solidFill>
                <a:miter lim="800000"/>
                <a:headEnd/>
                <a:tailEnd/>
              </a:ln>
            </p:spPr>
            <p:txBody>
              <a:bodyPr wrap="none" anchor="ctr"/>
              <a:lstStyle/>
              <a:p>
                <a:endParaRPr lang="en-US"/>
              </a:p>
            </p:txBody>
          </p:sp>
          <p:sp>
            <p:nvSpPr>
              <p:cNvPr id="62477" name="AutoShape 39"/>
              <p:cNvSpPr>
                <a:spLocks noChangeArrowheads="1"/>
              </p:cNvSpPr>
              <p:nvPr/>
            </p:nvSpPr>
            <p:spPr bwMode="auto">
              <a:xfrm rot="5400000">
                <a:off x="3144" y="3384"/>
                <a:ext cx="288" cy="432"/>
              </a:xfrm>
              <a:prstGeom prst="leftRightArrow">
                <a:avLst>
                  <a:gd name="adj1" fmla="val 50000"/>
                  <a:gd name="adj2" fmla="val 20000"/>
                </a:avLst>
              </a:prstGeom>
              <a:solidFill>
                <a:srgbClr val="FFCCFF"/>
              </a:solidFill>
              <a:ln w="9525">
                <a:solidFill>
                  <a:schemeClr val="tx1"/>
                </a:solidFill>
                <a:miter lim="800000"/>
                <a:headEnd/>
                <a:tailEnd/>
              </a:ln>
            </p:spPr>
            <p:txBody>
              <a:bodyPr wrap="none" anchor="ctr"/>
              <a:lstStyle/>
              <a:p>
                <a:endParaRPr lang="en-US"/>
              </a:p>
            </p:txBody>
          </p:sp>
          <p:sp>
            <p:nvSpPr>
              <p:cNvPr id="62478" name="Text Box 40"/>
              <p:cNvSpPr txBox="1">
                <a:spLocks noChangeArrowheads="1"/>
              </p:cNvSpPr>
              <p:nvPr/>
            </p:nvSpPr>
            <p:spPr bwMode="auto">
              <a:xfrm>
                <a:off x="2832" y="3744"/>
                <a:ext cx="934" cy="192"/>
              </a:xfrm>
              <a:prstGeom prst="rect">
                <a:avLst/>
              </a:prstGeom>
              <a:noFill/>
              <a:ln w="9525">
                <a:noFill/>
                <a:miter lim="800000"/>
                <a:headEnd/>
                <a:tailEnd/>
              </a:ln>
            </p:spPr>
            <p:txBody>
              <a:bodyPr wrap="none">
                <a:spAutoFit/>
              </a:bodyPr>
              <a:lstStyle/>
              <a:p>
                <a:pPr eaLnBrk="1" hangingPunct="1"/>
                <a:r>
                  <a:rPr lang="en-US" sz="1400" b="1">
                    <a:solidFill>
                      <a:srgbClr val="CC0000"/>
                    </a:solidFill>
                    <a:latin typeface="Arial" pitchFamily="34" charset="0"/>
                  </a:rPr>
                  <a:t>M bit data word</a:t>
                </a:r>
              </a:p>
            </p:txBody>
          </p:sp>
        </p:grpSp>
      </p:grpSp>
      <p:sp>
        <p:nvSpPr>
          <p:cNvPr id="62472" name="Text Box 41"/>
          <p:cNvSpPr txBox="1">
            <a:spLocks noChangeArrowheads="1"/>
          </p:cNvSpPr>
          <p:nvPr/>
        </p:nvSpPr>
        <p:spPr bwMode="auto">
          <a:xfrm>
            <a:off x="2117725" y="5780088"/>
            <a:ext cx="1695450" cy="519112"/>
          </a:xfrm>
          <a:prstGeom prst="rect">
            <a:avLst/>
          </a:prstGeom>
          <a:noFill/>
          <a:ln w="9525">
            <a:noFill/>
            <a:miter lim="800000"/>
            <a:headEnd/>
            <a:tailEnd/>
          </a:ln>
        </p:spPr>
        <p:txBody>
          <a:bodyPr wrap="none">
            <a:spAutoFit/>
          </a:bodyPr>
          <a:lstStyle/>
          <a:p>
            <a:pPr eaLnBrk="1" hangingPunct="1"/>
            <a:r>
              <a:rPr lang="en-US" sz="2800">
                <a:solidFill>
                  <a:srgbClr val="000000"/>
                </a:solidFill>
                <a:latin typeface="Arial" pitchFamily="34" charset="0"/>
              </a:rPr>
              <a:t>N = R * C</a:t>
            </a:r>
          </a:p>
        </p:txBody>
      </p:sp>
    </p:spTree>
    <p:extLst>
      <p:ext uri="{BB962C8B-B14F-4D97-AF65-F5344CB8AC3E}">
        <p14:creationId xmlns:p14="http://schemas.microsoft.com/office/powerpoint/2010/main" val="2448023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499"/>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499"/>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882" name="Slide Number Placeholder 6"/>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Verdana" pitchFamily="34" charset="0"/>
              </a:defRPr>
            </a:lvl1pPr>
            <a:lvl2pPr marL="742950" indent="-285750">
              <a:defRPr sz="2400">
                <a:solidFill>
                  <a:schemeClr val="tx1"/>
                </a:solidFill>
                <a:latin typeface="Verdana" pitchFamily="34" charset="0"/>
              </a:defRPr>
            </a:lvl2pPr>
            <a:lvl3pPr marL="1143000" indent="-228600">
              <a:defRPr sz="2400">
                <a:solidFill>
                  <a:schemeClr val="tx1"/>
                </a:solidFill>
                <a:latin typeface="Verdana" pitchFamily="34" charset="0"/>
              </a:defRPr>
            </a:lvl3pPr>
            <a:lvl4pPr marL="1600200" indent="-228600">
              <a:defRPr sz="2400">
                <a:solidFill>
                  <a:schemeClr val="tx1"/>
                </a:solidFill>
                <a:latin typeface="Verdana" pitchFamily="34" charset="0"/>
              </a:defRPr>
            </a:lvl4pPr>
            <a:lvl5pPr marL="2057400" indent="-228600">
              <a:defRPr sz="2400">
                <a:solidFill>
                  <a:schemeClr val="tx1"/>
                </a:solidFill>
                <a:latin typeface="Verdana" pitchFamily="34" charset="0"/>
              </a:defRPr>
            </a:lvl5pPr>
            <a:lvl6pPr marL="2514600" indent="-228600" eaLnBrk="0" fontAlgn="base" hangingPunct="0">
              <a:spcBef>
                <a:spcPct val="0"/>
              </a:spcBef>
              <a:spcAft>
                <a:spcPct val="0"/>
              </a:spcAft>
              <a:defRPr sz="2400">
                <a:solidFill>
                  <a:schemeClr val="tx1"/>
                </a:solidFill>
                <a:latin typeface="Verdana" pitchFamily="34" charset="0"/>
              </a:defRPr>
            </a:lvl6pPr>
            <a:lvl7pPr marL="2971800" indent="-228600" eaLnBrk="0" fontAlgn="base" hangingPunct="0">
              <a:spcBef>
                <a:spcPct val="0"/>
              </a:spcBef>
              <a:spcAft>
                <a:spcPct val="0"/>
              </a:spcAft>
              <a:defRPr sz="2400">
                <a:solidFill>
                  <a:schemeClr val="tx1"/>
                </a:solidFill>
                <a:latin typeface="Verdana" pitchFamily="34" charset="0"/>
              </a:defRPr>
            </a:lvl7pPr>
            <a:lvl8pPr marL="3429000" indent="-228600" eaLnBrk="0" fontAlgn="base" hangingPunct="0">
              <a:spcBef>
                <a:spcPct val="0"/>
              </a:spcBef>
              <a:spcAft>
                <a:spcPct val="0"/>
              </a:spcAft>
              <a:defRPr sz="2400">
                <a:solidFill>
                  <a:schemeClr val="tx1"/>
                </a:solidFill>
                <a:latin typeface="Verdana" pitchFamily="34" charset="0"/>
              </a:defRPr>
            </a:lvl8pPr>
            <a:lvl9pPr marL="3886200" indent="-228600" eaLnBrk="0" fontAlgn="base" hangingPunct="0">
              <a:spcBef>
                <a:spcPct val="0"/>
              </a:spcBef>
              <a:spcAft>
                <a:spcPct val="0"/>
              </a:spcAft>
              <a:defRPr sz="2400">
                <a:solidFill>
                  <a:schemeClr val="tx1"/>
                </a:solidFill>
                <a:latin typeface="Verdana" pitchFamily="34" charset="0"/>
              </a:defRPr>
            </a:lvl9pPr>
          </a:lstStyle>
          <a:p>
            <a:fld id="{98BF392B-07AE-4E72-B7D6-EC48BFB39776}" type="slidenum">
              <a:rPr lang="it-IT" sz="1100">
                <a:solidFill>
                  <a:schemeClr val="bg1"/>
                </a:solidFill>
              </a:rPr>
              <a:pPr/>
              <a:t>160</a:t>
            </a:fld>
            <a:endParaRPr lang="it-IT" sz="1200">
              <a:solidFill>
                <a:schemeClr val="bg1"/>
              </a:solidFill>
            </a:endParaRPr>
          </a:p>
        </p:txBody>
      </p:sp>
      <p:sp>
        <p:nvSpPr>
          <p:cNvPr id="250883" name="Rectangle 2"/>
          <p:cNvSpPr>
            <a:spLocks noGrp="1" noChangeArrowheads="1"/>
          </p:cNvSpPr>
          <p:nvPr>
            <p:ph type="title"/>
          </p:nvPr>
        </p:nvSpPr>
        <p:spPr/>
        <p:txBody>
          <a:bodyPr>
            <a:normAutofit fontScale="90000"/>
          </a:bodyPr>
          <a:lstStyle/>
          <a:p>
            <a:pPr eaLnBrk="1" hangingPunct="1"/>
            <a:r>
              <a:rPr lang="en-US" smtClean="0"/>
              <a:t>16k DRAM (Double Poly Cell)</a:t>
            </a:r>
          </a:p>
        </p:txBody>
      </p:sp>
      <p:sp>
        <p:nvSpPr>
          <p:cNvPr id="250884" name="Rectangle 3"/>
          <p:cNvSpPr>
            <a:spLocks noGrp="1" noChangeArrowheads="1"/>
          </p:cNvSpPr>
          <p:nvPr>
            <p:ph type="body" sz="half" idx="1"/>
          </p:nvPr>
        </p:nvSpPr>
        <p:spPr>
          <a:xfrm>
            <a:off x="1981200" y="990600"/>
            <a:ext cx="4002088" cy="4876800"/>
          </a:xfrm>
        </p:spPr>
        <p:txBody>
          <a:bodyPr/>
          <a:lstStyle/>
          <a:p>
            <a:pPr eaLnBrk="1" hangingPunct="1"/>
            <a:r>
              <a:rPr lang="en-US" sz="2000"/>
              <a:t>MostekMK4116, introduced 1977</a:t>
            </a:r>
          </a:p>
          <a:p>
            <a:pPr eaLnBrk="1" hangingPunct="1"/>
            <a:r>
              <a:rPr lang="en-US" sz="2000"/>
              <a:t>Address multiplex</a:t>
            </a:r>
          </a:p>
          <a:p>
            <a:pPr eaLnBrk="1" hangingPunct="1"/>
            <a:r>
              <a:rPr lang="en-US" sz="2000"/>
              <a:t>Page mode</a:t>
            </a:r>
          </a:p>
          <a:p>
            <a:pPr eaLnBrk="1" hangingPunct="1"/>
            <a:r>
              <a:rPr lang="en-US" sz="2000"/>
              <a:t>NMOS, 2P1M</a:t>
            </a:r>
          </a:p>
          <a:p>
            <a:pPr eaLnBrk="1" hangingPunct="1"/>
            <a:r>
              <a:rPr lang="en-US" sz="2000"/>
              <a:t>Vdd=12v, Vcc=5v, Vbb=-5v (Vss=0v)</a:t>
            </a:r>
          </a:p>
          <a:p>
            <a:pPr eaLnBrk="1" hangingPunct="1"/>
            <a:r>
              <a:rPr lang="en-US" sz="2000"/>
              <a:t>Vdd-Vt precharge, dynamic sensing</a:t>
            </a:r>
          </a:p>
        </p:txBody>
      </p:sp>
      <p:pic>
        <p:nvPicPr>
          <p:cNvPr id="250885" name="Picture 4"/>
          <p:cNvPicPr>
            <a:picLocks noGrp="1" noChangeAspect="1" noChangeArrowheads="1"/>
          </p:cNvPicPr>
          <p:nvPr>
            <p:ph sz="quarter" idx="2"/>
          </p:nvPr>
        </p:nvPicPr>
        <p:blipFill>
          <a:blip r:embed="rId2">
            <a:extLst>
              <a:ext uri="{28A0092B-C50C-407E-A947-70E740481C1C}">
                <a14:useLocalDpi xmlns:a14="http://schemas.microsoft.com/office/drawing/2010/main" val="0"/>
              </a:ext>
            </a:extLst>
          </a:blip>
          <a:srcRect/>
          <a:stretch>
            <a:fillRect/>
          </a:stretch>
        </p:blipFill>
        <p:spPr>
          <a:xfrm>
            <a:off x="6096001" y="3429001"/>
            <a:ext cx="4360863" cy="2632075"/>
          </a:xfrm>
          <a:noFill/>
        </p:spPr>
      </p:pic>
      <p:pic>
        <p:nvPicPr>
          <p:cNvPr id="250886" name="Picture 5"/>
          <p:cNvPicPr>
            <a:picLocks noGrp="1" noChangeAspect="1" noChangeArrowheads="1"/>
          </p:cNvPicPr>
          <p:nvPr>
            <p:ph sz="quarter" idx="3"/>
          </p:nvPr>
        </p:nvPicPr>
        <p:blipFill>
          <a:blip r:embed="rId3">
            <a:extLst>
              <a:ext uri="{28A0092B-C50C-407E-A947-70E740481C1C}">
                <a14:useLocalDpi xmlns:a14="http://schemas.microsoft.com/office/drawing/2010/main" val="0"/>
              </a:ext>
            </a:extLst>
          </a:blip>
          <a:srcRect/>
          <a:stretch>
            <a:fillRect/>
          </a:stretch>
        </p:blipFill>
        <p:spPr>
          <a:xfrm>
            <a:off x="5534026" y="1535113"/>
            <a:ext cx="5133975" cy="1758950"/>
          </a:xfrm>
          <a:noFill/>
        </p:spPr>
      </p:pic>
      <p:sp>
        <p:nvSpPr>
          <p:cNvPr id="373766" name="Line 6"/>
          <p:cNvSpPr>
            <a:spLocks noChangeShapeType="1"/>
          </p:cNvSpPr>
          <p:nvPr/>
        </p:nvSpPr>
        <p:spPr bwMode="auto">
          <a:xfrm>
            <a:off x="8205789" y="1828800"/>
            <a:ext cx="352425" cy="3048000"/>
          </a:xfrm>
          <a:prstGeom prst="line">
            <a:avLst/>
          </a:prstGeom>
          <a:noFill/>
          <a:ln w="38100">
            <a:solidFill>
              <a:srgbClr val="800080"/>
            </a:solidFill>
            <a:round/>
            <a:headEnd type="stealth" w="med" len="med"/>
            <a:tailEnd type="stealth" w="med" len="med"/>
          </a:ln>
          <a:extLst>
            <a:ext uri="{909E8E84-426E-40DD-AFC4-6F175D3DCCD1}">
              <a14:hiddenFill xmlns:a14="http://schemas.microsoft.com/office/drawing/2010/main">
                <a:noFill/>
              </a14:hiddenFill>
            </a:ext>
          </a:extLst>
        </p:spPr>
        <p:txBody>
          <a:bodyPr lIns="97256" tIns="48628" rIns="97256" bIns="48628">
            <a:spAutoFit/>
          </a:bodyPr>
          <a:lstStyle/>
          <a:p>
            <a:endParaRPr lang="en-US"/>
          </a:p>
        </p:txBody>
      </p:sp>
      <p:sp>
        <p:nvSpPr>
          <p:cNvPr id="373767" name="Line 7"/>
          <p:cNvSpPr>
            <a:spLocks noChangeShapeType="1"/>
          </p:cNvSpPr>
          <p:nvPr/>
        </p:nvSpPr>
        <p:spPr bwMode="auto">
          <a:xfrm flipH="1">
            <a:off x="8628063" y="2667000"/>
            <a:ext cx="1477962" cy="2438400"/>
          </a:xfrm>
          <a:prstGeom prst="line">
            <a:avLst/>
          </a:prstGeom>
          <a:noFill/>
          <a:ln w="38100">
            <a:solidFill>
              <a:srgbClr val="800080"/>
            </a:solidFill>
            <a:round/>
            <a:headEnd/>
            <a:tailEnd type="stealth" w="med" len="med"/>
          </a:ln>
          <a:extLst>
            <a:ext uri="{909E8E84-426E-40DD-AFC4-6F175D3DCCD1}">
              <a14:hiddenFill xmlns:a14="http://schemas.microsoft.com/office/drawing/2010/main">
                <a:noFill/>
              </a14:hiddenFill>
            </a:ext>
          </a:extLst>
        </p:spPr>
        <p:txBody>
          <a:bodyPr lIns="97256" tIns="48628" rIns="97256" bIns="48628">
            <a:spAutoFit/>
          </a:bodyPr>
          <a:lstStyle/>
          <a:p>
            <a:endParaRPr lang="en-US"/>
          </a:p>
        </p:txBody>
      </p:sp>
      <p:sp>
        <p:nvSpPr>
          <p:cNvPr id="373768" name="Line 8"/>
          <p:cNvSpPr>
            <a:spLocks noChangeShapeType="1"/>
          </p:cNvSpPr>
          <p:nvPr/>
        </p:nvSpPr>
        <p:spPr bwMode="auto">
          <a:xfrm>
            <a:off x="7502526" y="2514600"/>
            <a:ext cx="703263" cy="2590800"/>
          </a:xfrm>
          <a:prstGeom prst="line">
            <a:avLst/>
          </a:prstGeom>
          <a:noFill/>
          <a:ln w="38100">
            <a:solidFill>
              <a:srgbClr val="800080"/>
            </a:solidFill>
            <a:round/>
            <a:headEnd/>
            <a:tailEnd type="stealth" w="med" len="med"/>
          </a:ln>
          <a:extLst>
            <a:ext uri="{909E8E84-426E-40DD-AFC4-6F175D3DCCD1}">
              <a14:hiddenFill xmlns:a14="http://schemas.microsoft.com/office/drawing/2010/main">
                <a:noFill/>
              </a14:hiddenFill>
            </a:ext>
          </a:extLst>
        </p:spPr>
        <p:txBody>
          <a:bodyPr lIns="97256" tIns="48628" rIns="97256" bIns="48628">
            <a:spAutoFit/>
          </a:bodyPr>
          <a:lstStyle/>
          <a:p>
            <a:endParaRPr lang="en-US"/>
          </a:p>
        </p:txBody>
      </p:sp>
      <p:sp>
        <p:nvSpPr>
          <p:cNvPr id="373769" name="Line 9"/>
          <p:cNvSpPr>
            <a:spLocks noChangeShapeType="1"/>
          </p:cNvSpPr>
          <p:nvPr/>
        </p:nvSpPr>
        <p:spPr bwMode="auto">
          <a:xfrm flipH="1">
            <a:off x="8347076" y="2438400"/>
            <a:ext cx="561975" cy="2286000"/>
          </a:xfrm>
          <a:prstGeom prst="line">
            <a:avLst/>
          </a:prstGeom>
          <a:noFill/>
          <a:ln w="38100">
            <a:solidFill>
              <a:srgbClr val="800080"/>
            </a:solidFill>
            <a:round/>
            <a:headEnd/>
            <a:tailEnd type="stealth" w="med" len="med"/>
          </a:ln>
          <a:extLst>
            <a:ext uri="{909E8E84-426E-40DD-AFC4-6F175D3DCCD1}">
              <a14:hiddenFill xmlns:a14="http://schemas.microsoft.com/office/drawing/2010/main">
                <a:noFill/>
              </a14:hiddenFill>
            </a:ext>
          </a:extLst>
        </p:spPr>
        <p:txBody>
          <a:bodyPr lIns="97256" tIns="48628" rIns="97256" bIns="48628">
            <a:spAutoFit/>
          </a:bodyPr>
          <a:lstStyle/>
          <a:p>
            <a:endParaRPr lang="en-US"/>
          </a:p>
        </p:txBody>
      </p:sp>
      <p:sp>
        <p:nvSpPr>
          <p:cNvPr id="373770" name="Line 10"/>
          <p:cNvSpPr>
            <a:spLocks noChangeShapeType="1"/>
          </p:cNvSpPr>
          <p:nvPr/>
        </p:nvSpPr>
        <p:spPr bwMode="auto">
          <a:xfrm>
            <a:off x="6869113" y="2743200"/>
            <a:ext cx="914400" cy="2362200"/>
          </a:xfrm>
          <a:prstGeom prst="line">
            <a:avLst/>
          </a:prstGeom>
          <a:noFill/>
          <a:ln w="38100">
            <a:solidFill>
              <a:srgbClr val="800080"/>
            </a:solidFill>
            <a:round/>
            <a:headEnd/>
            <a:tailEnd type="stealth" w="med" len="med"/>
          </a:ln>
          <a:extLst>
            <a:ext uri="{909E8E84-426E-40DD-AFC4-6F175D3DCCD1}">
              <a14:hiddenFill xmlns:a14="http://schemas.microsoft.com/office/drawing/2010/main">
                <a:noFill/>
              </a14:hiddenFill>
            </a:ext>
          </a:extLst>
        </p:spPr>
        <p:txBody>
          <a:bodyPr lIns="97256" tIns="48628" rIns="97256" bIns="48628">
            <a:spAutoFit/>
          </a:bodyPr>
          <a:lstStyle/>
          <a:p>
            <a:endParaRPr lang="en-US"/>
          </a:p>
        </p:txBody>
      </p:sp>
    </p:spTree>
    <p:extLst>
      <p:ext uri="{BB962C8B-B14F-4D97-AF65-F5344CB8AC3E}">
        <p14:creationId xmlns:p14="http://schemas.microsoft.com/office/powerpoint/2010/main" val="114466685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376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73769"/>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73767"/>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73768"/>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737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3766" grpId="0" animBg="1"/>
      <p:bldP spid="373767" grpId="0" animBg="1"/>
      <p:bldP spid="373768" grpId="0" animBg="1"/>
      <p:bldP spid="373769" grpId="0" animBg="1"/>
      <p:bldP spid="373770" grpId="0" animBg="1"/>
    </p:bld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4" name="Slide Number Placeholder 6"/>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Verdana" pitchFamily="34" charset="0"/>
              </a:defRPr>
            </a:lvl1pPr>
            <a:lvl2pPr marL="742950" indent="-285750">
              <a:defRPr sz="2400">
                <a:solidFill>
                  <a:schemeClr val="tx1"/>
                </a:solidFill>
                <a:latin typeface="Verdana" pitchFamily="34" charset="0"/>
              </a:defRPr>
            </a:lvl2pPr>
            <a:lvl3pPr marL="1143000" indent="-228600">
              <a:defRPr sz="2400">
                <a:solidFill>
                  <a:schemeClr val="tx1"/>
                </a:solidFill>
                <a:latin typeface="Verdana" pitchFamily="34" charset="0"/>
              </a:defRPr>
            </a:lvl3pPr>
            <a:lvl4pPr marL="1600200" indent="-228600">
              <a:defRPr sz="2400">
                <a:solidFill>
                  <a:schemeClr val="tx1"/>
                </a:solidFill>
                <a:latin typeface="Verdana" pitchFamily="34" charset="0"/>
              </a:defRPr>
            </a:lvl4pPr>
            <a:lvl5pPr marL="2057400" indent="-228600">
              <a:defRPr sz="2400">
                <a:solidFill>
                  <a:schemeClr val="tx1"/>
                </a:solidFill>
                <a:latin typeface="Verdana" pitchFamily="34" charset="0"/>
              </a:defRPr>
            </a:lvl5pPr>
            <a:lvl6pPr marL="2514600" indent="-228600" eaLnBrk="0" fontAlgn="base" hangingPunct="0">
              <a:spcBef>
                <a:spcPct val="0"/>
              </a:spcBef>
              <a:spcAft>
                <a:spcPct val="0"/>
              </a:spcAft>
              <a:defRPr sz="2400">
                <a:solidFill>
                  <a:schemeClr val="tx1"/>
                </a:solidFill>
                <a:latin typeface="Verdana" pitchFamily="34" charset="0"/>
              </a:defRPr>
            </a:lvl6pPr>
            <a:lvl7pPr marL="2971800" indent="-228600" eaLnBrk="0" fontAlgn="base" hangingPunct="0">
              <a:spcBef>
                <a:spcPct val="0"/>
              </a:spcBef>
              <a:spcAft>
                <a:spcPct val="0"/>
              </a:spcAft>
              <a:defRPr sz="2400">
                <a:solidFill>
                  <a:schemeClr val="tx1"/>
                </a:solidFill>
                <a:latin typeface="Verdana" pitchFamily="34" charset="0"/>
              </a:defRPr>
            </a:lvl7pPr>
            <a:lvl8pPr marL="3429000" indent="-228600" eaLnBrk="0" fontAlgn="base" hangingPunct="0">
              <a:spcBef>
                <a:spcPct val="0"/>
              </a:spcBef>
              <a:spcAft>
                <a:spcPct val="0"/>
              </a:spcAft>
              <a:defRPr sz="2400">
                <a:solidFill>
                  <a:schemeClr val="tx1"/>
                </a:solidFill>
                <a:latin typeface="Verdana" pitchFamily="34" charset="0"/>
              </a:defRPr>
            </a:lvl8pPr>
            <a:lvl9pPr marL="3886200" indent="-228600" eaLnBrk="0" fontAlgn="base" hangingPunct="0">
              <a:spcBef>
                <a:spcPct val="0"/>
              </a:spcBef>
              <a:spcAft>
                <a:spcPct val="0"/>
              </a:spcAft>
              <a:defRPr sz="2400">
                <a:solidFill>
                  <a:schemeClr val="tx1"/>
                </a:solidFill>
                <a:latin typeface="Verdana" pitchFamily="34" charset="0"/>
              </a:defRPr>
            </a:lvl9pPr>
          </a:lstStyle>
          <a:p>
            <a:fld id="{7C386464-538C-4E0D-963A-40AC49F7ABBC}" type="slidenum">
              <a:rPr lang="it-IT" sz="1100">
                <a:solidFill>
                  <a:schemeClr val="bg1"/>
                </a:solidFill>
              </a:rPr>
              <a:pPr/>
              <a:t>161</a:t>
            </a:fld>
            <a:endParaRPr lang="it-IT" sz="1200">
              <a:solidFill>
                <a:schemeClr val="bg1"/>
              </a:solidFill>
            </a:endParaRPr>
          </a:p>
        </p:txBody>
      </p:sp>
      <p:sp>
        <p:nvSpPr>
          <p:cNvPr id="253955" name="Rectangle 2"/>
          <p:cNvSpPr>
            <a:spLocks noGrp="1" noChangeArrowheads="1"/>
          </p:cNvSpPr>
          <p:nvPr>
            <p:ph type="title"/>
          </p:nvPr>
        </p:nvSpPr>
        <p:spPr/>
        <p:txBody>
          <a:bodyPr>
            <a:normAutofit fontScale="90000"/>
          </a:bodyPr>
          <a:lstStyle/>
          <a:p>
            <a:pPr eaLnBrk="1" hangingPunct="1"/>
            <a:r>
              <a:rPr lang="en-US" smtClean="0"/>
              <a:t>1M DRAM</a:t>
            </a:r>
          </a:p>
        </p:txBody>
      </p:sp>
      <p:sp>
        <p:nvSpPr>
          <p:cNvPr id="253956" name="Rectangle 3"/>
          <p:cNvSpPr>
            <a:spLocks noGrp="1" noChangeArrowheads="1"/>
          </p:cNvSpPr>
          <p:nvPr>
            <p:ph type="body" sz="half" idx="1"/>
          </p:nvPr>
        </p:nvSpPr>
        <p:spPr>
          <a:xfrm>
            <a:off x="1981200" y="990600"/>
            <a:ext cx="4078288" cy="4876800"/>
          </a:xfrm>
        </p:spPr>
        <p:txBody>
          <a:bodyPr/>
          <a:lstStyle/>
          <a:p>
            <a:pPr eaLnBrk="1" hangingPunct="1"/>
            <a:r>
              <a:rPr lang="en-US" sz="2000"/>
              <a:t>Triple poly Planar cell, 3P1M</a:t>
            </a:r>
          </a:p>
          <a:p>
            <a:pPr lvl="1" eaLnBrk="1" hangingPunct="1"/>
            <a:r>
              <a:rPr lang="en-US" sz="1800"/>
              <a:t>poly1 -gate, W/L</a:t>
            </a:r>
          </a:p>
          <a:p>
            <a:pPr lvl="1" eaLnBrk="1" hangingPunct="1"/>
            <a:r>
              <a:rPr lang="en-US" sz="1800"/>
              <a:t>poly2 –plate</a:t>
            </a:r>
          </a:p>
          <a:p>
            <a:pPr lvl="1" eaLnBrk="1" hangingPunct="1"/>
            <a:r>
              <a:rPr lang="en-US" sz="1800"/>
              <a:t>poly3 (polycide) -B/L</a:t>
            </a:r>
          </a:p>
          <a:p>
            <a:pPr lvl="1" eaLnBrk="1" hangingPunct="1"/>
            <a:r>
              <a:rPr lang="en-US" sz="1800"/>
              <a:t>metal -W/L strap</a:t>
            </a:r>
          </a:p>
          <a:p>
            <a:pPr eaLnBrk="1" hangingPunct="1"/>
            <a:r>
              <a:rPr lang="en-US" sz="2000"/>
              <a:t>Vdd/2 bitline reference, Vdd/2 cell plate</a:t>
            </a:r>
          </a:p>
          <a:p>
            <a:pPr eaLnBrk="1" hangingPunct="1"/>
            <a:endParaRPr lang="en-US" sz="2000"/>
          </a:p>
        </p:txBody>
      </p:sp>
      <p:pic>
        <p:nvPicPr>
          <p:cNvPr id="253957" name="Picture 4"/>
          <p:cNvPicPr>
            <a:picLocks noGrp="1" noChangeAspect="1" noChangeArrowheads="1"/>
          </p:cNvPicPr>
          <p:nvPr>
            <p:ph sz="quarter" idx="2"/>
          </p:nvPr>
        </p:nvPicPr>
        <p:blipFill>
          <a:blip r:embed="rId2">
            <a:extLst>
              <a:ext uri="{28A0092B-C50C-407E-A947-70E740481C1C}">
                <a14:useLocalDpi xmlns:a14="http://schemas.microsoft.com/office/drawing/2010/main" val="0"/>
              </a:ext>
            </a:extLst>
          </a:blip>
          <a:srcRect/>
          <a:stretch>
            <a:fillRect/>
          </a:stretch>
        </p:blipFill>
        <p:spPr>
          <a:xfrm>
            <a:off x="5603876" y="3581400"/>
            <a:ext cx="5064125" cy="2730500"/>
          </a:xfrm>
          <a:noFill/>
        </p:spPr>
      </p:pic>
      <p:pic>
        <p:nvPicPr>
          <p:cNvPr id="253958" name="Picture 5"/>
          <p:cNvPicPr>
            <a:picLocks noGrp="1" noChangeAspect="1" noChangeArrowheads="1"/>
          </p:cNvPicPr>
          <p:nvPr>
            <p:ph sz="quarter" idx="3"/>
          </p:nvPr>
        </p:nvPicPr>
        <p:blipFill>
          <a:blip r:embed="rId3">
            <a:extLst>
              <a:ext uri="{28A0092B-C50C-407E-A947-70E740481C1C}">
                <a14:useLocalDpi xmlns:a14="http://schemas.microsoft.com/office/drawing/2010/main" val="0"/>
              </a:ext>
            </a:extLst>
          </a:blip>
          <a:srcRect/>
          <a:stretch>
            <a:fillRect/>
          </a:stretch>
        </p:blipFill>
        <p:spPr>
          <a:xfrm>
            <a:off x="6307138" y="1752600"/>
            <a:ext cx="4360862" cy="1574800"/>
          </a:xfrm>
          <a:noFill/>
        </p:spPr>
      </p:pic>
    </p:spTree>
    <p:extLst>
      <p:ext uri="{BB962C8B-B14F-4D97-AF65-F5344CB8AC3E}">
        <p14:creationId xmlns:p14="http://schemas.microsoft.com/office/powerpoint/2010/main" val="1373035099"/>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146" name="Slide Number Placeholder 5"/>
          <p:cNvSpPr>
            <a:spLocks noGrp="1"/>
          </p:cNvSpPr>
          <p:nvPr>
            <p:ph type="sldNum" sz="quarter" idx="4294967295"/>
          </p:nvPr>
        </p:nvSpPr>
        <p:spPr>
          <a:xfrm>
            <a:off x="8904288" y="6092825"/>
            <a:ext cx="609600" cy="431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Verdana" pitchFamily="34" charset="0"/>
              </a:defRPr>
            </a:lvl1pPr>
            <a:lvl2pPr marL="742950" indent="-285750">
              <a:defRPr sz="2400">
                <a:solidFill>
                  <a:schemeClr val="tx1"/>
                </a:solidFill>
                <a:latin typeface="Verdana" pitchFamily="34" charset="0"/>
              </a:defRPr>
            </a:lvl2pPr>
            <a:lvl3pPr marL="1143000" indent="-228600">
              <a:defRPr sz="2400">
                <a:solidFill>
                  <a:schemeClr val="tx1"/>
                </a:solidFill>
                <a:latin typeface="Verdana" pitchFamily="34" charset="0"/>
              </a:defRPr>
            </a:lvl3pPr>
            <a:lvl4pPr marL="1600200" indent="-228600">
              <a:defRPr sz="2400">
                <a:solidFill>
                  <a:schemeClr val="tx1"/>
                </a:solidFill>
                <a:latin typeface="Verdana" pitchFamily="34" charset="0"/>
              </a:defRPr>
            </a:lvl4pPr>
            <a:lvl5pPr marL="2057400" indent="-228600">
              <a:defRPr sz="2400">
                <a:solidFill>
                  <a:schemeClr val="tx1"/>
                </a:solidFill>
                <a:latin typeface="Verdana" pitchFamily="34" charset="0"/>
              </a:defRPr>
            </a:lvl5pPr>
            <a:lvl6pPr marL="2514600" indent="-228600" eaLnBrk="0" fontAlgn="base" hangingPunct="0">
              <a:spcBef>
                <a:spcPct val="0"/>
              </a:spcBef>
              <a:spcAft>
                <a:spcPct val="0"/>
              </a:spcAft>
              <a:defRPr sz="2400">
                <a:solidFill>
                  <a:schemeClr val="tx1"/>
                </a:solidFill>
                <a:latin typeface="Verdana" pitchFamily="34" charset="0"/>
              </a:defRPr>
            </a:lvl6pPr>
            <a:lvl7pPr marL="2971800" indent="-228600" eaLnBrk="0" fontAlgn="base" hangingPunct="0">
              <a:spcBef>
                <a:spcPct val="0"/>
              </a:spcBef>
              <a:spcAft>
                <a:spcPct val="0"/>
              </a:spcAft>
              <a:defRPr sz="2400">
                <a:solidFill>
                  <a:schemeClr val="tx1"/>
                </a:solidFill>
                <a:latin typeface="Verdana" pitchFamily="34" charset="0"/>
              </a:defRPr>
            </a:lvl7pPr>
            <a:lvl8pPr marL="3429000" indent="-228600" eaLnBrk="0" fontAlgn="base" hangingPunct="0">
              <a:spcBef>
                <a:spcPct val="0"/>
              </a:spcBef>
              <a:spcAft>
                <a:spcPct val="0"/>
              </a:spcAft>
              <a:defRPr sz="2400">
                <a:solidFill>
                  <a:schemeClr val="tx1"/>
                </a:solidFill>
                <a:latin typeface="Verdana" pitchFamily="34" charset="0"/>
              </a:defRPr>
            </a:lvl8pPr>
            <a:lvl9pPr marL="3886200" indent="-228600" eaLnBrk="0" fontAlgn="base" hangingPunct="0">
              <a:spcBef>
                <a:spcPct val="0"/>
              </a:spcBef>
              <a:spcAft>
                <a:spcPct val="0"/>
              </a:spcAft>
              <a:defRPr sz="2400">
                <a:solidFill>
                  <a:schemeClr val="tx1"/>
                </a:solidFill>
                <a:latin typeface="Verdana" pitchFamily="34" charset="0"/>
              </a:defRPr>
            </a:lvl9pPr>
          </a:lstStyle>
          <a:p>
            <a:fld id="{FFAA1360-BFF6-4523-AB11-9A81BBC5EBA5}" type="slidenum">
              <a:rPr lang="it-IT" sz="1100">
                <a:solidFill>
                  <a:schemeClr val="bg1"/>
                </a:solidFill>
              </a:rPr>
              <a:pPr/>
              <a:t>162</a:t>
            </a:fld>
            <a:endParaRPr lang="it-IT" sz="1200">
              <a:solidFill>
                <a:schemeClr val="bg1"/>
              </a:solidFill>
            </a:endParaRPr>
          </a:p>
        </p:txBody>
      </p:sp>
      <p:sp>
        <p:nvSpPr>
          <p:cNvPr id="262147" name="Rectangle 2"/>
          <p:cNvSpPr>
            <a:spLocks noGrp="1" noChangeArrowheads="1"/>
          </p:cNvSpPr>
          <p:nvPr>
            <p:ph type="title"/>
          </p:nvPr>
        </p:nvSpPr>
        <p:spPr/>
        <p:txBody>
          <a:bodyPr>
            <a:normAutofit fontScale="90000"/>
          </a:bodyPr>
          <a:lstStyle/>
          <a:p>
            <a:pPr eaLnBrk="1" hangingPunct="1"/>
            <a:r>
              <a:rPr lang="en-US" smtClean="0"/>
              <a:t>4M DRAM</a:t>
            </a:r>
          </a:p>
        </p:txBody>
      </p:sp>
      <p:sp>
        <p:nvSpPr>
          <p:cNvPr id="262148" name="Rectangle 3"/>
          <p:cNvSpPr>
            <a:spLocks noGrp="1" noChangeArrowheads="1"/>
          </p:cNvSpPr>
          <p:nvPr>
            <p:ph type="body" sz="half" idx="1"/>
          </p:nvPr>
        </p:nvSpPr>
        <p:spPr>
          <a:xfrm>
            <a:off x="1576388" y="1600200"/>
            <a:ext cx="3816350" cy="4114800"/>
          </a:xfrm>
        </p:spPr>
        <p:txBody>
          <a:bodyPr/>
          <a:lstStyle/>
          <a:p>
            <a:pPr eaLnBrk="1" hangingPunct="1">
              <a:buFontTx/>
              <a:buNone/>
            </a:pPr>
            <a:endParaRPr lang="en-US" sz="2000"/>
          </a:p>
          <a:p>
            <a:pPr eaLnBrk="1" hangingPunct="1"/>
            <a:r>
              <a:rPr lang="en-US" sz="2000"/>
              <a:t>3D stacked or trench cell</a:t>
            </a:r>
          </a:p>
          <a:p>
            <a:pPr eaLnBrk="1" hangingPunct="1"/>
            <a:r>
              <a:rPr lang="en-US" sz="2000"/>
              <a:t>CMOS 4P1M</a:t>
            </a:r>
          </a:p>
          <a:p>
            <a:pPr eaLnBrk="1" hangingPunct="1"/>
            <a:r>
              <a:rPr lang="en-US" sz="2000"/>
              <a:t>x16 introduced</a:t>
            </a:r>
          </a:p>
          <a:p>
            <a:pPr eaLnBrk="1" hangingPunct="1"/>
            <a:r>
              <a:rPr lang="en-US" sz="2000"/>
              <a:t>Self Refresh</a:t>
            </a:r>
          </a:p>
          <a:p>
            <a:pPr eaLnBrk="1" hangingPunct="1"/>
            <a:r>
              <a:rPr lang="en-US" sz="2000"/>
              <a:t>Build cell in vertical dimension -shrink area while maintaining 30fF cell capacitance</a:t>
            </a:r>
          </a:p>
        </p:txBody>
      </p:sp>
      <p:pic>
        <p:nvPicPr>
          <p:cNvPr id="262149" name="Picture 4"/>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5603876" y="2362200"/>
            <a:ext cx="5064125" cy="2819400"/>
          </a:xfrm>
          <a:noFill/>
        </p:spPr>
      </p:pic>
    </p:spTree>
    <p:extLst>
      <p:ext uri="{BB962C8B-B14F-4D97-AF65-F5344CB8AC3E}">
        <p14:creationId xmlns:p14="http://schemas.microsoft.com/office/powerpoint/2010/main" val="3401085959"/>
      </p:ext>
    </p:extLst>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170" name="Slide Number Placeholder 2"/>
          <p:cNvSpPr>
            <a:spLocks noGrp="1"/>
          </p:cNvSpPr>
          <p:nvPr>
            <p:ph type="sldNum" sz="quarter" idx="4294967295"/>
          </p:nvPr>
        </p:nvSpPr>
        <p:spPr>
          <a:xfrm>
            <a:off x="8904288" y="6092825"/>
            <a:ext cx="609600" cy="431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Verdana" pitchFamily="34" charset="0"/>
              </a:defRPr>
            </a:lvl1pPr>
            <a:lvl2pPr marL="742950" indent="-285750">
              <a:defRPr sz="2400">
                <a:solidFill>
                  <a:schemeClr val="tx1"/>
                </a:solidFill>
                <a:latin typeface="Verdana" pitchFamily="34" charset="0"/>
              </a:defRPr>
            </a:lvl2pPr>
            <a:lvl3pPr marL="1143000" indent="-228600">
              <a:defRPr sz="2400">
                <a:solidFill>
                  <a:schemeClr val="tx1"/>
                </a:solidFill>
                <a:latin typeface="Verdana" pitchFamily="34" charset="0"/>
              </a:defRPr>
            </a:lvl3pPr>
            <a:lvl4pPr marL="1600200" indent="-228600">
              <a:defRPr sz="2400">
                <a:solidFill>
                  <a:schemeClr val="tx1"/>
                </a:solidFill>
                <a:latin typeface="Verdana" pitchFamily="34" charset="0"/>
              </a:defRPr>
            </a:lvl4pPr>
            <a:lvl5pPr marL="2057400" indent="-228600">
              <a:defRPr sz="2400">
                <a:solidFill>
                  <a:schemeClr val="tx1"/>
                </a:solidFill>
                <a:latin typeface="Verdana" pitchFamily="34" charset="0"/>
              </a:defRPr>
            </a:lvl5pPr>
            <a:lvl6pPr marL="2514600" indent="-228600" eaLnBrk="0" fontAlgn="base" hangingPunct="0">
              <a:spcBef>
                <a:spcPct val="0"/>
              </a:spcBef>
              <a:spcAft>
                <a:spcPct val="0"/>
              </a:spcAft>
              <a:defRPr sz="2400">
                <a:solidFill>
                  <a:schemeClr val="tx1"/>
                </a:solidFill>
                <a:latin typeface="Verdana" pitchFamily="34" charset="0"/>
              </a:defRPr>
            </a:lvl6pPr>
            <a:lvl7pPr marL="2971800" indent="-228600" eaLnBrk="0" fontAlgn="base" hangingPunct="0">
              <a:spcBef>
                <a:spcPct val="0"/>
              </a:spcBef>
              <a:spcAft>
                <a:spcPct val="0"/>
              </a:spcAft>
              <a:defRPr sz="2400">
                <a:solidFill>
                  <a:schemeClr val="tx1"/>
                </a:solidFill>
                <a:latin typeface="Verdana" pitchFamily="34" charset="0"/>
              </a:defRPr>
            </a:lvl7pPr>
            <a:lvl8pPr marL="3429000" indent="-228600" eaLnBrk="0" fontAlgn="base" hangingPunct="0">
              <a:spcBef>
                <a:spcPct val="0"/>
              </a:spcBef>
              <a:spcAft>
                <a:spcPct val="0"/>
              </a:spcAft>
              <a:defRPr sz="2400">
                <a:solidFill>
                  <a:schemeClr val="tx1"/>
                </a:solidFill>
                <a:latin typeface="Verdana" pitchFamily="34" charset="0"/>
              </a:defRPr>
            </a:lvl8pPr>
            <a:lvl9pPr marL="3886200" indent="-228600" eaLnBrk="0" fontAlgn="base" hangingPunct="0">
              <a:spcBef>
                <a:spcPct val="0"/>
              </a:spcBef>
              <a:spcAft>
                <a:spcPct val="0"/>
              </a:spcAft>
              <a:defRPr sz="2400">
                <a:solidFill>
                  <a:schemeClr val="tx1"/>
                </a:solidFill>
                <a:latin typeface="Verdana" pitchFamily="34" charset="0"/>
              </a:defRPr>
            </a:lvl9pPr>
          </a:lstStyle>
          <a:p>
            <a:fld id="{1BA7E53C-85A5-409A-BCB4-57B9E3680D17}" type="slidenum">
              <a:rPr lang="it-IT" sz="1100">
                <a:solidFill>
                  <a:schemeClr val="bg1"/>
                </a:solidFill>
              </a:rPr>
              <a:pPr/>
              <a:t>163</a:t>
            </a:fld>
            <a:endParaRPr lang="it-IT" sz="1200">
              <a:solidFill>
                <a:schemeClr val="bg1"/>
              </a:solidFill>
            </a:endParaRPr>
          </a:p>
        </p:txBody>
      </p:sp>
      <p:pic>
        <p:nvPicPr>
          <p:cNvPr id="26317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57414" y="609601"/>
            <a:ext cx="5337175" cy="362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rgbClr val="000000"/>
                </a:solidFill>
                <a:miter lim="800000"/>
                <a:headEnd/>
                <a:tailEnd/>
              </a14:hiddenLine>
            </a:ext>
          </a:extLst>
        </p:spPr>
      </p:pic>
      <p:pic>
        <p:nvPicPr>
          <p:cNvPr id="263172"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0400" y="1295401"/>
            <a:ext cx="3657600" cy="385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rgbClr val="000000"/>
                </a:solidFill>
                <a:miter lim="800000"/>
                <a:headEnd/>
                <a:tailEnd/>
              </a14:hiddenLine>
            </a:ext>
          </a:extLst>
        </p:spPr>
      </p:pic>
      <p:pic>
        <p:nvPicPr>
          <p:cNvPr id="263173"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00213" y="4357688"/>
            <a:ext cx="5414962" cy="2524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rgbClr val="000000"/>
                </a:solidFill>
                <a:miter lim="800000"/>
                <a:headEnd/>
                <a:tailEnd/>
              </a14:hiddenLine>
            </a:ext>
          </a:extLst>
        </p:spPr>
      </p:pic>
    </p:spTree>
    <p:extLst>
      <p:ext uri="{BB962C8B-B14F-4D97-AF65-F5344CB8AC3E}">
        <p14:creationId xmlns:p14="http://schemas.microsoft.com/office/powerpoint/2010/main" val="1449827505"/>
      </p:ext>
    </p:extLst>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194" name="Slide Number Placeholder 5"/>
          <p:cNvSpPr>
            <a:spLocks noGrp="1"/>
          </p:cNvSpPr>
          <p:nvPr>
            <p:ph type="sldNum" sz="quarter" idx="4294967295"/>
          </p:nvPr>
        </p:nvSpPr>
        <p:spPr>
          <a:xfrm>
            <a:off x="8904288" y="6092825"/>
            <a:ext cx="609600" cy="431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Verdana" pitchFamily="34" charset="0"/>
              </a:defRPr>
            </a:lvl1pPr>
            <a:lvl2pPr marL="742950" indent="-285750">
              <a:defRPr sz="2400">
                <a:solidFill>
                  <a:schemeClr val="tx1"/>
                </a:solidFill>
                <a:latin typeface="Verdana" pitchFamily="34" charset="0"/>
              </a:defRPr>
            </a:lvl2pPr>
            <a:lvl3pPr marL="1143000" indent="-228600">
              <a:defRPr sz="2400">
                <a:solidFill>
                  <a:schemeClr val="tx1"/>
                </a:solidFill>
                <a:latin typeface="Verdana" pitchFamily="34" charset="0"/>
              </a:defRPr>
            </a:lvl3pPr>
            <a:lvl4pPr marL="1600200" indent="-228600">
              <a:defRPr sz="2400">
                <a:solidFill>
                  <a:schemeClr val="tx1"/>
                </a:solidFill>
                <a:latin typeface="Verdana" pitchFamily="34" charset="0"/>
              </a:defRPr>
            </a:lvl4pPr>
            <a:lvl5pPr marL="2057400" indent="-228600">
              <a:defRPr sz="2400">
                <a:solidFill>
                  <a:schemeClr val="tx1"/>
                </a:solidFill>
                <a:latin typeface="Verdana" pitchFamily="34" charset="0"/>
              </a:defRPr>
            </a:lvl5pPr>
            <a:lvl6pPr marL="2514600" indent="-228600" eaLnBrk="0" fontAlgn="base" hangingPunct="0">
              <a:spcBef>
                <a:spcPct val="0"/>
              </a:spcBef>
              <a:spcAft>
                <a:spcPct val="0"/>
              </a:spcAft>
              <a:defRPr sz="2400">
                <a:solidFill>
                  <a:schemeClr val="tx1"/>
                </a:solidFill>
                <a:latin typeface="Verdana" pitchFamily="34" charset="0"/>
              </a:defRPr>
            </a:lvl6pPr>
            <a:lvl7pPr marL="2971800" indent="-228600" eaLnBrk="0" fontAlgn="base" hangingPunct="0">
              <a:spcBef>
                <a:spcPct val="0"/>
              </a:spcBef>
              <a:spcAft>
                <a:spcPct val="0"/>
              </a:spcAft>
              <a:defRPr sz="2400">
                <a:solidFill>
                  <a:schemeClr val="tx1"/>
                </a:solidFill>
                <a:latin typeface="Verdana" pitchFamily="34" charset="0"/>
              </a:defRPr>
            </a:lvl7pPr>
            <a:lvl8pPr marL="3429000" indent="-228600" eaLnBrk="0" fontAlgn="base" hangingPunct="0">
              <a:spcBef>
                <a:spcPct val="0"/>
              </a:spcBef>
              <a:spcAft>
                <a:spcPct val="0"/>
              </a:spcAft>
              <a:defRPr sz="2400">
                <a:solidFill>
                  <a:schemeClr val="tx1"/>
                </a:solidFill>
                <a:latin typeface="Verdana" pitchFamily="34" charset="0"/>
              </a:defRPr>
            </a:lvl8pPr>
            <a:lvl9pPr marL="3886200" indent="-228600" eaLnBrk="0" fontAlgn="base" hangingPunct="0">
              <a:spcBef>
                <a:spcPct val="0"/>
              </a:spcBef>
              <a:spcAft>
                <a:spcPct val="0"/>
              </a:spcAft>
              <a:defRPr sz="2400">
                <a:solidFill>
                  <a:schemeClr val="tx1"/>
                </a:solidFill>
                <a:latin typeface="Verdana" pitchFamily="34" charset="0"/>
              </a:defRPr>
            </a:lvl9pPr>
          </a:lstStyle>
          <a:p>
            <a:fld id="{BE7CE573-B825-4437-A6AD-12377F40856B}" type="slidenum">
              <a:rPr lang="it-IT" sz="1100">
                <a:solidFill>
                  <a:schemeClr val="bg1"/>
                </a:solidFill>
              </a:rPr>
              <a:pPr/>
              <a:t>164</a:t>
            </a:fld>
            <a:endParaRPr lang="it-IT" sz="1200">
              <a:solidFill>
                <a:schemeClr val="bg1"/>
              </a:solidFill>
            </a:endParaRPr>
          </a:p>
        </p:txBody>
      </p:sp>
      <p:sp>
        <p:nvSpPr>
          <p:cNvPr id="264195" name="Rectangle 2"/>
          <p:cNvSpPr>
            <a:spLocks noGrp="1" noChangeArrowheads="1"/>
          </p:cNvSpPr>
          <p:nvPr>
            <p:ph type="title"/>
          </p:nvPr>
        </p:nvSpPr>
        <p:spPr/>
        <p:txBody>
          <a:bodyPr/>
          <a:lstStyle/>
          <a:p>
            <a:pPr eaLnBrk="1" hangingPunct="1"/>
            <a:r>
              <a:rPr lang="en-US" smtClean="0"/>
              <a:t>Stacked-Capacitor Cells</a:t>
            </a:r>
          </a:p>
        </p:txBody>
      </p:sp>
      <p:pic>
        <p:nvPicPr>
          <p:cNvPr id="386051" name="Picture 3"/>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a:xfrm>
            <a:off x="6026150" y="1285876"/>
            <a:ext cx="4572000" cy="4048125"/>
          </a:xfrm>
          <a:noFill/>
        </p:spPr>
      </p:pic>
      <p:pic>
        <p:nvPicPr>
          <p:cNvPr id="264197" name="Picture 4"/>
          <p:cNvPicPr>
            <a:picLocks noGrp="1" noChangeAspect="1" noChangeArrowheads="1"/>
          </p:cNvPicPr>
          <p:nvPr>
            <p:ph type="body" idx="4294967295"/>
          </p:nvPr>
        </p:nvPicPr>
        <p:blipFill>
          <a:blip r:embed="rId3">
            <a:extLst>
              <a:ext uri="{28A0092B-C50C-407E-A947-70E740481C1C}">
                <a14:useLocalDpi xmlns:a14="http://schemas.microsoft.com/office/drawing/2010/main" val="0"/>
              </a:ext>
            </a:extLst>
          </a:blip>
          <a:srcRect/>
          <a:stretch>
            <a:fillRect/>
          </a:stretch>
        </p:blipFill>
        <p:spPr>
          <a:xfrm>
            <a:off x="1524000" y="1371600"/>
            <a:ext cx="4713288" cy="3906838"/>
          </a:xfrm>
        </p:spPr>
      </p:pic>
      <p:sp>
        <p:nvSpPr>
          <p:cNvPr id="264198" name="Text Box 5"/>
          <p:cNvSpPr txBox="1">
            <a:spLocks noChangeArrowheads="1"/>
          </p:cNvSpPr>
          <p:nvPr/>
        </p:nvSpPr>
        <p:spPr bwMode="auto">
          <a:xfrm>
            <a:off x="4951414" y="2319339"/>
            <a:ext cx="1209509" cy="375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rgbClr val="000000"/>
                </a:solidFill>
                <a:miter lim="800000"/>
                <a:headEnd/>
                <a:tailEnd/>
              </a14:hiddenLine>
            </a:ext>
          </a:extLst>
        </p:spPr>
        <p:txBody>
          <a:bodyPr wrap="none" lIns="97256" tIns="48628" rIns="97256" bIns="48628">
            <a:spAutoFit/>
          </a:bodyPr>
          <a:lstStyle>
            <a:lvl1pPr defTabSz="973138">
              <a:defRPr sz="2400">
                <a:solidFill>
                  <a:schemeClr val="tx1"/>
                </a:solidFill>
                <a:latin typeface="Verdana" pitchFamily="34" charset="0"/>
              </a:defRPr>
            </a:lvl1pPr>
            <a:lvl2pPr marL="742950" indent="-285750" defTabSz="973138">
              <a:defRPr sz="2400">
                <a:solidFill>
                  <a:schemeClr val="tx1"/>
                </a:solidFill>
                <a:latin typeface="Verdana" pitchFamily="34" charset="0"/>
              </a:defRPr>
            </a:lvl2pPr>
            <a:lvl3pPr marL="1143000" indent="-228600" defTabSz="973138">
              <a:defRPr sz="2400">
                <a:solidFill>
                  <a:schemeClr val="tx1"/>
                </a:solidFill>
                <a:latin typeface="Verdana" pitchFamily="34" charset="0"/>
              </a:defRPr>
            </a:lvl3pPr>
            <a:lvl4pPr marL="1600200" indent="-228600" defTabSz="973138">
              <a:defRPr sz="2400">
                <a:solidFill>
                  <a:schemeClr val="tx1"/>
                </a:solidFill>
                <a:latin typeface="Verdana" pitchFamily="34" charset="0"/>
              </a:defRPr>
            </a:lvl4pPr>
            <a:lvl5pPr marL="2057400" indent="-228600" defTabSz="973138">
              <a:defRPr sz="2400">
                <a:solidFill>
                  <a:schemeClr val="tx1"/>
                </a:solidFill>
                <a:latin typeface="Verdana" pitchFamily="34" charset="0"/>
              </a:defRPr>
            </a:lvl5pPr>
            <a:lvl6pPr marL="2514600" indent="-228600" defTabSz="973138" eaLnBrk="0" fontAlgn="base" hangingPunct="0">
              <a:spcBef>
                <a:spcPct val="0"/>
              </a:spcBef>
              <a:spcAft>
                <a:spcPct val="0"/>
              </a:spcAft>
              <a:defRPr sz="2400">
                <a:solidFill>
                  <a:schemeClr val="tx1"/>
                </a:solidFill>
                <a:latin typeface="Verdana" pitchFamily="34" charset="0"/>
              </a:defRPr>
            </a:lvl6pPr>
            <a:lvl7pPr marL="2971800" indent="-228600" defTabSz="973138" eaLnBrk="0" fontAlgn="base" hangingPunct="0">
              <a:spcBef>
                <a:spcPct val="0"/>
              </a:spcBef>
              <a:spcAft>
                <a:spcPct val="0"/>
              </a:spcAft>
              <a:defRPr sz="2400">
                <a:solidFill>
                  <a:schemeClr val="tx1"/>
                </a:solidFill>
                <a:latin typeface="Verdana" pitchFamily="34" charset="0"/>
              </a:defRPr>
            </a:lvl7pPr>
            <a:lvl8pPr marL="3429000" indent="-228600" defTabSz="973138" eaLnBrk="0" fontAlgn="base" hangingPunct="0">
              <a:spcBef>
                <a:spcPct val="0"/>
              </a:spcBef>
              <a:spcAft>
                <a:spcPct val="0"/>
              </a:spcAft>
              <a:defRPr sz="2400">
                <a:solidFill>
                  <a:schemeClr val="tx1"/>
                </a:solidFill>
                <a:latin typeface="Verdana" pitchFamily="34" charset="0"/>
              </a:defRPr>
            </a:lvl8pPr>
            <a:lvl9pPr marL="3886200" indent="-228600" defTabSz="973138" eaLnBrk="0" fontAlgn="base" hangingPunct="0">
              <a:spcBef>
                <a:spcPct val="0"/>
              </a:spcBef>
              <a:spcAft>
                <a:spcPct val="0"/>
              </a:spcAft>
              <a:defRPr sz="2400">
                <a:solidFill>
                  <a:schemeClr val="tx1"/>
                </a:solidFill>
                <a:latin typeface="Verdana" pitchFamily="34" charset="0"/>
              </a:defRPr>
            </a:lvl9pPr>
          </a:lstStyle>
          <a:p>
            <a:pPr eaLnBrk="1" hangingPunct="1">
              <a:spcBef>
                <a:spcPct val="50000"/>
              </a:spcBef>
            </a:pPr>
            <a:r>
              <a:rPr lang="en-US" sz="1800">
                <a:solidFill>
                  <a:srgbClr val="000000"/>
                </a:solidFill>
                <a:latin typeface="Arial" pitchFamily="34" charset="0"/>
              </a:rPr>
              <a:t>Poly plate</a:t>
            </a:r>
          </a:p>
        </p:txBody>
      </p:sp>
      <p:grpSp>
        <p:nvGrpSpPr>
          <p:cNvPr id="2" name="Group 6"/>
          <p:cNvGrpSpPr>
            <a:grpSpLocks/>
          </p:cNvGrpSpPr>
          <p:nvPr/>
        </p:nvGrpSpPr>
        <p:grpSpPr bwMode="auto">
          <a:xfrm>
            <a:off x="4619626" y="2425700"/>
            <a:ext cx="4360863" cy="374650"/>
            <a:chOff x="2112" y="1528"/>
            <a:chExt cx="2976" cy="236"/>
          </a:xfrm>
        </p:grpSpPr>
        <p:sp>
          <p:nvSpPr>
            <p:cNvPr id="264238" name="Freeform 7"/>
            <p:cNvSpPr>
              <a:spLocks/>
            </p:cNvSpPr>
            <p:nvPr/>
          </p:nvSpPr>
          <p:spPr bwMode="auto">
            <a:xfrm>
              <a:off x="3616" y="1528"/>
              <a:ext cx="1472" cy="236"/>
            </a:xfrm>
            <a:custGeom>
              <a:avLst/>
              <a:gdLst>
                <a:gd name="T0" fmla="*/ 128 w 1472"/>
                <a:gd name="T1" fmla="*/ 344 h 728"/>
                <a:gd name="T2" fmla="*/ 32 w 1472"/>
                <a:gd name="T3" fmla="*/ 248 h 728"/>
                <a:gd name="T4" fmla="*/ 320 w 1472"/>
                <a:gd name="T5" fmla="*/ 200 h 728"/>
                <a:gd name="T6" fmla="*/ 80 w 1472"/>
                <a:gd name="T7" fmla="*/ 200 h 728"/>
                <a:gd name="T8" fmla="*/ 32 w 1472"/>
                <a:gd name="T9" fmla="*/ 104 h 728"/>
                <a:gd name="T10" fmla="*/ 128 w 1472"/>
                <a:gd name="T11" fmla="*/ 56 h 728"/>
                <a:gd name="T12" fmla="*/ 416 w 1472"/>
                <a:gd name="T13" fmla="*/ 8 h 728"/>
                <a:gd name="T14" fmla="*/ 512 w 1472"/>
                <a:gd name="T15" fmla="*/ 104 h 728"/>
                <a:gd name="T16" fmla="*/ 560 w 1472"/>
                <a:gd name="T17" fmla="*/ 488 h 728"/>
                <a:gd name="T18" fmla="*/ 704 w 1472"/>
                <a:gd name="T19" fmla="*/ 728 h 728"/>
                <a:gd name="T20" fmla="*/ 848 w 1472"/>
                <a:gd name="T21" fmla="*/ 488 h 728"/>
                <a:gd name="T22" fmla="*/ 848 w 1472"/>
                <a:gd name="T23" fmla="*/ 200 h 728"/>
                <a:gd name="T24" fmla="*/ 944 w 1472"/>
                <a:gd name="T25" fmla="*/ 56 h 728"/>
                <a:gd name="T26" fmla="*/ 1280 w 1472"/>
                <a:gd name="T27" fmla="*/ 104 h 728"/>
                <a:gd name="T28" fmla="*/ 1328 w 1472"/>
                <a:gd name="T29" fmla="*/ 296 h 728"/>
                <a:gd name="T30" fmla="*/ 1040 w 1472"/>
                <a:gd name="T31" fmla="*/ 296 h 728"/>
                <a:gd name="T32" fmla="*/ 1328 w 1472"/>
                <a:gd name="T33" fmla="*/ 296 h 728"/>
                <a:gd name="T34" fmla="*/ 1232 w 1472"/>
                <a:gd name="T35" fmla="*/ 392 h 728"/>
                <a:gd name="T36" fmla="*/ 1040 w 1472"/>
                <a:gd name="T37" fmla="*/ 392 h 728"/>
                <a:gd name="T38" fmla="*/ 1040 w 1472"/>
                <a:gd name="T39" fmla="*/ 488 h 728"/>
                <a:gd name="T40" fmla="*/ 1184 w 1472"/>
                <a:gd name="T41" fmla="*/ 440 h 728"/>
                <a:gd name="T42" fmla="*/ 1280 w 1472"/>
                <a:gd name="T43" fmla="*/ 584 h 728"/>
                <a:gd name="T44" fmla="*/ 1472 w 1472"/>
                <a:gd name="T45" fmla="*/ 584 h 728"/>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472"/>
                <a:gd name="T70" fmla="*/ 0 h 728"/>
                <a:gd name="T71" fmla="*/ 1472 w 1472"/>
                <a:gd name="T72" fmla="*/ 728 h 728"/>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472" h="728">
                  <a:moveTo>
                    <a:pt x="128" y="344"/>
                  </a:moveTo>
                  <a:cubicBezTo>
                    <a:pt x="64" y="308"/>
                    <a:pt x="0" y="272"/>
                    <a:pt x="32" y="248"/>
                  </a:cubicBezTo>
                  <a:cubicBezTo>
                    <a:pt x="64" y="224"/>
                    <a:pt x="312" y="208"/>
                    <a:pt x="320" y="200"/>
                  </a:cubicBezTo>
                  <a:cubicBezTo>
                    <a:pt x="328" y="192"/>
                    <a:pt x="128" y="216"/>
                    <a:pt x="80" y="200"/>
                  </a:cubicBezTo>
                  <a:cubicBezTo>
                    <a:pt x="32" y="184"/>
                    <a:pt x="24" y="128"/>
                    <a:pt x="32" y="104"/>
                  </a:cubicBezTo>
                  <a:cubicBezTo>
                    <a:pt x="40" y="80"/>
                    <a:pt x="64" y="72"/>
                    <a:pt x="128" y="56"/>
                  </a:cubicBezTo>
                  <a:cubicBezTo>
                    <a:pt x="192" y="40"/>
                    <a:pt x="352" y="0"/>
                    <a:pt x="416" y="8"/>
                  </a:cubicBezTo>
                  <a:cubicBezTo>
                    <a:pt x="480" y="16"/>
                    <a:pt x="488" y="24"/>
                    <a:pt x="512" y="104"/>
                  </a:cubicBezTo>
                  <a:cubicBezTo>
                    <a:pt x="536" y="184"/>
                    <a:pt x="528" y="384"/>
                    <a:pt x="560" y="488"/>
                  </a:cubicBezTo>
                  <a:cubicBezTo>
                    <a:pt x="592" y="592"/>
                    <a:pt x="656" y="728"/>
                    <a:pt x="704" y="728"/>
                  </a:cubicBezTo>
                  <a:cubicBezTo>
                    <a:pt x="752" y="728"/>
                    <a:pt x="824" y="576"/>
                    <a:pt x="848" y="488"/>
                  </a:cubicBezTo>
                  <a:cubicBezTo>
                    <a:pt x="872" y="400"/>
                    <a:pt x="832" y="272"/>
                    <a:pt x="848" y="200"/>
                  </a:cubicBezTo>
                  <a:cubicBezTo>
                    <a:pt x="864" y="128"/>
                    <a:pt x="872" y="72"/>
                    <a:pt x="944" y="56"/>
                  </a:cubicBezTo>
                  <a:cubicBezTo>
                    <a:pt x="1016" y="40"/>
                    <a:pt x="1216" y="64"/>
                    <a:pt x="1280" y="104"/>
                  </a:cubicBezTo>
                  <a:cubicBezTo>
                    <a:pt x="1344" y="144"/>
                    <a:pt x="1368" y="264"/>
                    <a:pt x="1328" y="296"/>
                  </a:cubicBezTo>
                  <a:cubicBezTo>
                    <a:pt x="1288" y="328"/>
                    <a:pt x="1040" y="296"/>
                    <a:pt x="1040" y="296"/>
                  </a:cubicBezTo>
                  <a:cubicBezTo>
                    <a:pt x="1040" y="296"/>
                    <a:pt x="1296" y="280"/>
                    <a:pt x="1328" y="296"/>
                  </a:cubicBezTo>
                  <a:cubicBezTo>
                    <a:pt x="1360" y="312"/>
                    <a:pt x="1280" y="376"/>
                    <a:pt x="1232" y="392"/>
                  </a:cubicBezTo>
                  <a:cubicBezTo>
                    <a:pt x="1184" y="408"/>
                    <a:pt x="1072" y="376"/>
                    <a:pt x="1040" y="392"/>
                  </a:cubicBezTo>
                  <a:cubicBezTo>
                    <a:pt x="1008" y="408"/>
                    <a:pt x="1016" y="480"/>
                    <a:pt x="1040" y="488"/>
                  </a:cubicBezTo>
                  <a:cubicBezTo>
                    <a:pt x="1064" y="496"/>
                    <a:pt x="1144" y="424"/>
                    <a:pt x="1184" y="440"/>
                  </a:cubicBezTo>
                  <a:cubicBezTo>
                    <a:pt x="1224" y="456"/>
                    <a:pt x="1232" y="560"/>
                    <a:pt x="1280" y="584"/>
                  </a:cubicBezTo>
                  <a:cubicBezTo>
                    <a:pt x="1328" y="608"/>
                    <a:pt x="1440" y="576"/>
                    <a:pt x="1472" y="584"/>
                  </a:cubicBezTo>
                </a:path>
              </a:pathLst>
            </a:custGeom>
            <a:noFill/>
            <a:ln w="38100" cap="flat" cmpd="sng">
              <a:solidFill>
                <a:srgbClr val="00FF00"/>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lIns="97256" tIns="48628" rIns="97256" bIns="48628">
              <a:spAutoFit/>
            </a:bodyPr>
            <a:lstStyle/>
            <a:p>
              <a:endParaRPr lang="en-US"/>
            </a:p>
          </p:txBody>
        </p:sp>
        <p:sp>
          <p:nvSpPr>
            <p:cNvPr id="264239" name="Line 8"/>
            <p:cNvSpPr>
              <a:spLocks noChangeShapeType="1"/>
            </p:cNvSpPr>
            <p:nvPr/>
          </p:nvSpPr>
          <p:spPr bwMode="auto">
            <a:xfrm>
              <a:off x="2112" y="1680"/>
              <a:ext cx="1536" cy="0"/>
            </a:xfrm>
            <a:prstGeom prst="line">
              <a:avLst/>
            </a:prstGeom>
            <a:noFill/>
            <a:ln w="38100">
              <a:solidFill>
                <a:srgbClr val="00FF00"/>
              </a:solidFill>
              <a:round/>
              <a:headEnd/>
              <a:tailEnd type="stealth" w="med" len="med"/>
            </a:ln>
            <a:extLst>
              <a:ext uri="{909E8E84-426E-40DD-AFC4-6F175D3DCCD1}">
                <a14:hiddenFill xmlns:a14="http://schemas.microsoft.com/office/drawing/2010/main">
                  <a:noFill/>
                </a14:hiddenFill>
              </a:ext>
            </a:extLst>
          </p:spPr>
          <p:txBody>
            <a:bodyPr lIns="97256" tIns="48628" rIns="97256" bIns="48628">
              <a:spAutoFit/>
            </a:bodyPr>
            <a:lstStyle/>
            <a:p>
              <a:endParaRPr lang="en-US"/>
            </a:p>
          </p:txBody>
        </p:sp>
      </p:grpSp>
      <p:grpSp>
        <p:nvGrpSpPr>
          <p:cNvPr id="3" name="Group 9"/>
          <p:cNvGrpSpPr>
            <a:grpSpLocks/>
          </p:cNvGrpSpPr>
          <p:nvPr/>
        </p:nvGrpSpPr>
        <p:grpSpPr bwMode="auto">
          <a:xfrm>
            <a:off x="4197351" y="2578100"/>
            <a:ext cx="4430713" cy="622300"/>
            <a:chOff x="1824" y="1624"/>
            <a:chExt cx="3024" cy="392"/>
          </a:xfrm>
        </p:grpSpPr>
        <p:sp>
          <p:nvSpPr>
            <p:cNvPr id="264236" name="Freeform 10"/>
            <p:cNvSpPr>
              <a:spLocks/>
            </p:cNvSpPr>
            <p:nvPr/>
          </p:nvSpPr>
          <p:spPr bwMode="auto">
            <a:xfrm>
              <a:off x="3840" y="1624"/>
              <a:ext cx="1008" cy="236"/>
            </a:xfrm>
            <a:custGeom>
              <a:avLst/>
              <a:gdLst>
                <a:gd name="T0" fmla="*/ 0 w 1008"/>
                <a:gd name="T1" fmla="*/ 8 h 800"/>
                <a:gd name="T2" fmla="*/ 192 w 1008"/>
                <a:gd name="T3" fmla="*/ 8 h 800"/>
                <a:gd name="T4" fmla="*/ 240 w 1008"/>
                <a:gd name="T5" fmla="*/ 56 h 800"/>
                <a:gd name="T6" fmla="*/ 240 w 1008"/>
                <a:gd name="T7" fmla="*/ 344 h 800"/>
                <a:gd name="T8" fmla="*/ 384 w 1008"/>
                <a:gd name="T9" fmla="*/ 632 h 800"/>
                <a:gd name="T10" fmla="*/ 528 w 1008"/>
                <a:gd name="T11" fmla="*/ 776 h 800"/>
                <a:gd name="T12" fmla="*/ 672 w 1008"/>
                <a:gd name="T13" fmla="*/ 488 h 800"/>
                <a:gd name="T14" fmla="*/ 768 w 1008"/>
                <a:gd name="T15" fmla="*/ 296 h 800"/>
                <a:gd name="T16" fmla="*/ 768 w 1008"/>
                <a:gd name="T17" fmla="*/ 104 h 800"/>
                <a:gd name="T18" fmla="*/ 864 w 1008"/>
                <a:gd name="T19" fmla="*/ 56 h 800"/>
                <a:gd name="T20" fmla="*/ 1008 w 1008"/>
                <a:gd name="T21" fmla="*/ 56 h 8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008"/>
                <a:gd name="T34" fmla="*/ 0 h 800"/>
                <a:gd name="T35" fmla="*/ 1008 w 1008"/>
                <a:gd name="T36" fmla="*/ 800 h 80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008" h="800">
                  <a:moveTo>
                    <a:pt x="0" y="8"/>
                  </a:moveTo>
                  <a:cubicBezTo>
                    <a:pt x="76" y="4"/>
                    <a:pt x="152" y="0"/>
                    <a:pt x="192" y="8"/>
                  </a:cubicBezTo>
                  <a:cubicBezTo>
                    <a:pt x="232" y="16"/>
                    <a:pt x="232" y="0"/>
                    <a:pt x="240" y="56"/>
                  </a:cubicBezTo>
                  <a:cubicBezTo>
                    <a:pt x="248" y="112"/>
                    <a:pt x="216" y="248"/>
                    <a:pt x="240" y="344"/>
                  </a:cubicBezTo>
                  <a:cubicBezTo>
                    <a:pt x="264" y="440"/>
                    <a:pt x="336" y="560"/>
                    <a:pt x="384" y="632"/>
                  </a:cubicBezTo>
                  <a:cubicBezTo>
                    <a:pt x="432" y="704"/>
                    <a:pt x="480" y="800"/>
                    <a:pt x="528" y="776"/>
                  </a:cubicBezTo>
                  <a:cubicBezTo>
                    <a:pt x="576" y="752"/>
                    <a:pt x="632" y="568"/>
                    <a:pt x="672" y="488"/>
                  </a:cubicBezTo>
                  <a:cubicBezTo>
                    <a:pt x="712" y="408"/>
                    <a:pt x="752" y="360"/>
                    <a:pt x="768" y="296"/>
                  </a:cubicBezTo>
                  <a:cubicBezTo>
                    <a:pt x="784" y="232"/>
                    <a:pt x="752" y="144"/>
                    <a:pt x="768" y="104"/>
                  </a:cubicBezTo>
                  <a:cubicBezTo>
                    <a:pt x="784" y="64"/>
                    <a:pt x="824" y="64"/>
                    <a:pt x="864" y="56"/>
                  </a:cubicBezTo>
                  <a:cubicBezTo>
                    <a:pt x="904" y="48"/>
                    <a:pt x="956" y="52"/>
                    <a:pt x="1008" y="56"/>
                  </a:cubicBezTo>
                </a:path>
              </a:pathLst>
            </a:custGeom>
            <a:noFill/>
            <a:ln w="50800" cap="flat" cmpd="sng">
              <a:solidFill>
                <a:srgbClr val="FF00FF"/>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lIns="97256" tIns="48628" rIns="97256" bIns="48628">
              <a:spAutoFit/>
            </a:bodyPr>
            <a:lstStyle/>
            <a:p>
              <a:endParaRPr lang="en-US"/>
            </a:p>
          </p:txBody>
        </p:sp>
        <p:sp>
          <p:nvSpPr>
            <p:cNvPr id="264237" name="Line 11"/>
            <p:cNvSpPr>
              <a:spLocks noChangeShapeType="1"/>
            </p:cNvSpPr>
            <p:nvPr/>
          </p:nvSpPr>
          <p:spPr bwMode="auto">
            <a:xfrm flipV="1">
              <a:off x="1824" y="1968"/>
              <a:ext cx="2256" cy="48"/>
            </a:xfrm>
            <a:prstGeom prst="line">
              <a:avLst/>
            </a:prstGeom>
            <a:noFill/>
            <a:ln w="38100">
              <a:solidFill>
                <a:srgbClr val="FF33CC"/>
              </a:solidFill>
              <a:round/>
              <a:headEnd/>
              <a:tailEnd type="stealth" w="med" len="med"/>
            </a:ln>
            <a:extLst>
              <a:ext uri="{909E8E84-426E-40DD-AFC4-6F175D3DCCD1}">
                <a14:hiddenFill xmlns:a14="http://schemas.microsoft.com/office/drawing/2010/main">
                  <a:noFill/>
                </a14:hiddenFill>
              </a:ext>
            </a:extLst>
          </p:spPr>
          <p:txBody>
            <a:bodyPr lIns="97256" tIns="48628" rIns="97256" bIns="48628">
              <a:spAutoFit/>
            </a:bodyPr>
            <a:lstStyle/>
            <a:p>
              <a:endParaRPr lang="en-US"/>
            </a:p>
          </p:txBody>
        </p:sp>
      </p:grpSp>
      <p:grpSp>
        <p:nvGrpSpPr>
          <p:cNvPr id="4" name="Group 12"/>
          <p:cNvGrpSpPr>
            <a:grpSpLocks/>
          </p:cNvGrpSpPr>
          <p:nvPr/>
        </p:nvGrpSpPr>
        <p:grpSpPr bwMode="auto">
          <a:xfrm>
            <a:off x="3705225" y="3352800"/>
            <a:ext cx="4909038" cy="762000"/>
            <a:chOff x="1488" y="2112"/>
            <a:chExt cx="3350" cy="480"/>
          </a:xfrm>
        </p:grpSpPr>
        <p:sp>
          <p:nvSpPr>
            <p:cNvPr id="264234" name="Rectangle 13"/>
            <p:cNvSpPr>
              <a:spLocks noChangeArrowheads="1"/>
            </p:cNvSpPr>
            <p:nvPr/>
          </p:nvSpPr>
          <p:spPr bwMode="auto">
            <a:xfrm>
              <a:off x="4704" y="2354"/>
              <a:ext cx="134" cy="236"/>
            </a:xfrm>
            <a:prstGeom prst="rect">
              <a:avLst/>
            </a:prstGeom>
            <a:noFill/>
            <a:ln w="63500" algn="ctr">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lIns="97256" tIns="48628" rIns="97256" bIns="48628" anchor="ctr">
              <a:spAutoFit/>
            </a:bodyPr>
            <a:lstStyle/>
            <a:p>
              <a:endParaRPr lang="en-US"/>
            </a:p>
          </p:txBody>
        </p:sp>
        <p:sp>
          <p:nvSpPr>
            <p:cNvPr id="264235" name="Line 14"/>
            <p:cNvSpPr>
              <a:spLocks noChangeShapeType="1"/>
            </p:cNvSpPr>
            <p:nvPr/>
          </p:nvSpPr>
          <p:spPr bwMode="auto">
            <a:xfrm>
              <a:off x="1488" y="2112"/>
              <a:ext cx="3264" cy="480"/>
            </a:xfrm>
            <a:prstGeom prst="line">
              <a:avLst/>
            </a:prstGeom>
            <a:noFill/>
            <a:ln w="38100">
              <a:solidFill>
                <a:srgbClr val="FF0000"/>
              </a:solidFill>
              <a:round/>
              <a:headEnd/>
              <a:tailEnd type="stealth" w="med" len="med"/>
            </a:ln>
            <a:extLst>
              <a:ext uri="{909E8E84-426E-40DD-AFC4-6F175D3DCCD1}">
                <a14:hiddenFill xmlns:a14="http://schemas.microsoft.com/office/drawing/2010/main">
                  <a:noFill/>
                </a14:hiddenFill>
              </a:ext>
            </a:extLst>
          </p:spPr>
          <p:txBody>
            <a:bodyPr lIns="97256" tIns="48628" rIns="97256" bIns="48628">
              <a:spAutoFit/>
            </a:bodyPr>
            <a:lstStyle/>
            <a:p>
              <a:endParaRPr lang="en-US"/>
            </a:p>
          </p:txBody>
        </p:sp>
      </p:grpSp>
      <p:grpSp>
        <p:nvGrpSpPr>
          <p:cNvPr id="5" name="Group 15"/>
          <p:cNvGrpSpPr>
            <a:grpSpLocks/>
          </p:cNvGrpSpPr>
          <p:nvPr/>
        </p:nvGrpSpPr>
        <p:grpSpPr bwMode="auto">
          <a:xfrm>
            <a:off x="3071813" y="3733800"/>
            <a:ext cx="7315200" cy="755650"/>
            <a:chOff x="1056" y="2352"/>
            <a:chExt cx="4992" cy="476"/>
          </a:xfrm>
        </p:grpSpPr>
        <p:sp>
          <p:nvSpPr>
            <p:cNvPr id="264230" name="Freeform 16"/>
            <p:cNvSpPr>
              <a:spLocks/>
            </p:cNvSpPr>
            <p:nvPr/>
          </p:nvSpPr>
          <p:spPr bwMode="auto">
            <a:xfrm>
              <a:off x="3936" y="2592"/>
              <a:ext cx="816" cy="236"/>
            </a:xfrm>
            <a:custGeom>
              <a:avLst/>
              <a:gdLst>
                <a:gd name="T0" fmla="*/ 0 w 816"/>
                <a:gd name="T1" fmla="*/ 0 h 160"/>
                <a:gd name="T2" fmla="*/ 144 w 816"/>
                <a:gd name="T3" fmla="*/ 96 h 160"/>
                <a:gd name="T4" fmla="*/ 480 w 816"/>
                <a:gd name="T5" fmla="*/ 144 h 160"/>
                <a:gd name="T6" fmla="*/ 816 w 816"/>
                <a:gd name="T7" fmla="*/ 0 h 160"/>
                <a:gd name="T8" fmla="*/ 0 60000 65536"/>
                <a:gd name="T9" fmla="*/ 0 60000 65536"/>
                <a:gd name="T10" fmla="*/ 0 60000 65536"/>
                <a:gd name="T11" fmla="*/ 0 60000 65536"/>
                <a:gd name="T12" fmla="*/ 0 w 816"/>
                <a:gd name="T13" fmla="*/ 0 h 160"/>
                <a:gd name="T14" fmla="*/ 816 w 816"/>
                <a:gd name="T15" fmla="*/ 160 h 160"/>
              </a:gdLst>
              <a:ahLst/>
              <a:cxnLst>
                <a:cxn ang="T8">
                  <a:pos x="T0" y="T1"/>
                </a:cxn>
                <a:cxn ang="T9">
                  <a:pos x="T2" y="T3"/>
                </a:cxn>
                <a:cxn ang="T10">
                  <a:pos x="T4" y="T5"/>
                </a:cxn>
                <a:cxn ang="T11">
                  <a:pos x="T6" y="T7"/>
                </a:cxn>
              </a:cxnLst>
              <a:rect l="T12" t="T13" r="T14" b="T15"/>
              <a:pathLst>
                <a:path w="816" h="160">
                  <a:moveTo>
                    <a:pt x="0" y="0"/>
                  </a:moveTo>
                  <a:cubicBezTo>
                    <a:pt x="32" y="36"/>
                    <a:pt x="64" y="72"/>
                    <a:pt x="144" y="96"/>
                  </a:cubicBezTo>
                  <a:cubicBezTo>
                    <a:pt x="224" y="120"/>
                    <a:pt x="368" y="160"/>
                    <a:pt x="480" y="144"/>
                  </a:cubicBezTo>
                  <a:cubicBezTo>
                    <a:pt x="592" y="128"/>
                    <a:pt x="768" y="24"/>
                    <a:pt x="816" y="0"/>
                  </a:cubicBezTo>
                </a:path>
              </a:pathLst>
            </a:custGeom>
            <a:solidFill>
              <a:srgbClr val="C0C0C0"/>
            </a:solidFill>
            <a:ln w="63500" cap="flat" cmpd="sng">
              <a:solidFill>
                <a:srgbClr val="000000"/>
              </a:solidFill>
              <a:prstDash val="solid"/>
              <a:round/>
              <a:headEnd type="none" w="med" len="med"/>
              <a:tailEnd type="none" w="med" len="med"/>
            </a:ln>
          </p:spPr>
          <p:txBody>
            <a:bodyPr lIns="97256" tIns="48628" rIns="97256" bIns="48628">
              <a:spAutoFit/>
            </a:bodyPr>
            <a:lstStyle/>
            <a:p>
              <a:endParaRPr lang="en-US"/>
            </a:p>
          </p:txBody>
        </p:sp>
        <p:sp>
          <p:nvSpPr>
            <p:cNvPr id="264231" name="Freeform 17"/>
            <p:cNvSpPr>
              <a:spLocks/>
            </p:cNvSpPr>
            <p:nvPr/>
          </p:nvSpPr>
          <p:spPr bwMode="auto">
            <a:xfrm>
              <a:off x="5232" y="2592"/>
              <a:ext cx="816" cy="236"/>
            </a:xfrm>
            <a:custGeom>
              <a:avLst/>
              <a:gdLst>
                <a:gd name="T0" fmla="*/ 0 w 816"/>
                <a:gd name="T1" fmla="*/ 0 h 160"/>
                <a:gd name="T2" fmla="*/ 144 w 816"/>
                <a:gd name="T3" fmla="*/ 5 h 160"/>
                <a:gd name="T4" fmla="*/ 480 w 816"/>
                <a:gd name="T5" fmla="*/ 7 h 160"/>
                <a:gd name="T6" fmla="*/ 816 w 816"/>
                <a:gd name="T7" fmla="*/ 0 h 160"/>
                <a:gd name="T8" fmla="*/ 0 60000 65536"/>
                <a:gd name="T9" fmla="*/ 0 60000 65536"/>
                <a:gd name="T10" fmla="*/ 0 60000 65536"/>
                <a:gd name="T11" fmla="*/ 0 60000 65536"/>
                <a:gd name="T12" fmla="*/ 0 w 816"/>
                <a:gd name="T13" fmla="*/ 0 h 160"/>
                <a:gd name="T14" fmla="*/ 816 w 816"/>
                <a:gd name="T15" fmla="*/ 160 h 160"/>
              </a:gdLst>
              <a:ahLst/>
              <a:cxnLst>
                <a:cxn ang="T8">
                  <a:pos x="T0" y="T1"/>
                </a:cxn>
                <a:cxn ang="T9">
                  <a:pos x="T2" y="T3"/>
                </a:cxn>
                <a:cxn ang="T10">
                  <a:pos x="T4" y="T5"/>
                </a:cxn>
                <a:cxn ang="T11">
                  <a:pos x="T6" y="T7"/>
                </a:cxn>
              </a:cxnLst>
              <a:rect l="T12" t="T13" r="T14" b="T15"/>
              <a:pathLst>
                <a:path w="816" h="160">
                  <a:moveTo>
                    <a:pt x="0" y="0"/>
                  </a:moveTo>
                  <a:cubicBezTo>
                    <a:pt x="32" y="36"/>
                    <a:pt x="64" y="72"/>
                    <a:pt x="144" y="96"/>
                  </a:cubicBezTo>
                  <a:cubicBezTo>
                    <a:pt x="224" y="120"/>
                    <a:pt x="368" y="160"/>
                    <a:pt x="480" y="144"/>
                  </a:cubicBezTo>
                  <a:cubicBezTo>
                    <a:pt x="592" y="128"/>
                    <a:pt x="768" y="24"/>
                    <a:pt x="816" y="0"/>
                  </a:cubicBezTo>
                </a:path>
              </a:pathLst>
            </a:custGeom>
            <a:solidFill>
              <a:srgbClr val="C0C0C0"/>
            </a:solidFill>
            <a:ln w="63500" cap="flat" cmpd="sng">
              <a:solidFill>
                <a:srgbClr val="000000"/>
              </a:solidFill>
              <a:prstDash val="solid"/>
              <a:round/>
              <a:headEnd type="none" w="med" len="med"/>
              <a:tailEnd type="none" w="med" len="med"/>
            </a:ln>
          </p:spPr>
          <p:txBody>
            <a:bodyPr lIns="97256" tIns="48628" rIns="97256" bIns="48628">
              <a:spAutoFit/>
            </a:bodyPr>
            <a:lstStyle/>
            <a:p>
              <a:endParaRPr lang="en-US"/>
            </a:p>
          </p:txBody>
        </p:sp>
        <p:sp>
          <p:nvSpPr>
            <p:cNvPr id="264232" name="Freeform 18"/>
            <p:cNvSpPr>
              <a:spLocks/>
            </p:cNvSpPr>
            <p:nvPr/>
          </p:nvSpPr>
          <p:spPr bwMode="auto">
            <a:xfrm>
              <a:off x="1056" y="2352"/>
              <a:ext cx="3120" cy="236"/>
            </a:xfrm>
            <a:custGeom>
              <a:avLst/>
              <a:gdLst>
                <a:gd name="T0" fmla="*/ 0 w 3120"/>
                <a:gd name="T1" fmla="*/ 0 h 592"/>
                <a:gd name="T2" fmla="*/ 1728 w 3120"/>
                <a:gd name="T3" fmla="*/ 528 h 592"/>
                <a:gd name="T4" fmla="*/ 3120 w 3120"/>
                <a:gd name="T5" fmla="*/ 384 h 592"/>
                <a:gd name="T6" fmla="*/ 0 60000 65536"/>
                <a:gd name="T7" fmla="*/ 0 60000 65536"/>
                <a:gd name="T8" fmla="*/ 0 60000 65536"/>
                <a:gd name="T9" fmla="*/ 0 w 3120"/>
                <a:gd name="T10" fmla="*/ 0 h 592"/>
                <a:gd name="T11" fmla="*/ 3120 w 3120"/>
                <a:gd name="T12" fmla="*/ 592 h 592"/>
              </a:gdLst>
              <a:ahLst/>
              <a:cxnLst>
                <a:cxn ang="T6">
                  <a:pos x="T0" y="T1"/>
                </a:cxn>
                <a:cxn ang="T7">
                  <a:pos x="T2" y="T3"/>
                </a:cxn>
                <a:cxn ang="T8">
                  <a:pos x="T4" y="T5"/>
                </a:cxn>
              </a:cxnLst>
              <a:rect l="T9" t="T10" r="T11" b="T12"/>
              <a:pathLst>
                <a:path w="3120" h="592">
                  <a:moveTo>
                    <a:pt x="0" y="0"/>
                  </a:moveTo>
                  <a:cubicBezTo>
                    <a:pt x="604" y="232"/>
                    <a:pt x="1208" y="464"/>
                    <a:pt x="1728" y="528"/>
                  </a:cubicBezTo>
                  <a:cubicBezTo>
                    <a:pt x="2248" y="592"/>
                    <a:pt x="2684" y="488"/>
                    <a:pt x="3120" y="384"/>
                  </a:cubicBezTo>
                </a:path>
              </a:pathLst>
            </a:custGeom>
            <a:noFill/>
            <a:ln w="38100" cap="flat" cmpd="sng">
              <a:solidFill>
                <a:srgbClr val="000000"/>
              </a:solidFill>
              <a:prstDash val="solid"/>
              <a:round/>
              <a:headEnd type="none" w="med" len="med"/>
              <a:tailEnd type="stealth" w="med" len="med"/>
            </a:ln>
            <a:extLst>
              <a:ext uri="{909E8E84-426E-40DD-AFC4-6F175D3DCCD1}">
                <a14:hiddenFill xmlns:a14="http://schemas.microsoft.com/office/drawing/2010/main">
                  <a:solidFill>
                    <a:srgbClr val="FFFFFF"/>
                  </a:solidFill>
                </a14:hiddenFill>
              </a:ext>
            </a:extLst>
          </p:spPr>
          <p:txBody>
            <a:bodyPr lIns="97256" tIns="48628" rIns="97256" bIns="48628">
              <a:spAutoFit/>
            </a:bodyPr>
            <a:lstStyle/>
            <a:p>
              <a:endParaRPr lang="en-US"/>
            </a:p>
          </p:txBody>
        </p:sp>
        <p:sp>
          <p:nvSpPr>
            <p:cNvPr id="264233" name="Freeform 19"/>
            <p:cNvSpPr>
              <a:spLocks/>
            </p:cNvSpPr>
            <p:nvPr/>
          </p:nvSpPr>
          <p:spPr bwMode="auto">
            <a:xfrm>
              <a:off x="1728" y="2352"/>
              <a:ext cx="3840" cy="236"/>
            </a:xfrm>
            <a:custGeom>
              <a:avLst/>
              <a:gdLst>
                <a:gd name="T0" fmla="*/ 0 w 3840"/>
                <a:gd name="T1" fmla="*/ 0 h 1344"/>
                <a:gd name="T2" fmla="*/ 528 w 3840"/>
                <a:gd name="T3" fmla="*/ 912 h 1344"/>
                <a:gd name="T4" fmla="*/ 2640 w 3840"/>
                <a:gd name="T5" fmla="*/ 1248 h 1344"/>
                <a:gd name="T6" fmla="*/ 3840 w 3840"/>
                <a:gd name="T7" fmla="*/ 336 h 1344"/>
                <a:gd name="T8" fmla="*/ 0 60000 65536"/>
                <a:gd name="T9" fmla="*/ 0 60000 65536"/>
                <a:gd name="T10" fmla="*/ 0 60000 65536"/>
                <a:gd name="T11" fmla="*/ 0 60000 65536"/>
                <a:gd name="T12" fmla="*/ 0 w 3840"/>
                <a:gd name="T13" fmla="*/ 0 h 1344"/>
                <a:gd name="T14" fmla="*/ 3840 w 3840"/>
                <a:gd name="T15" fmla="*/ 1344 h 1344"/>
              </a:gdLst>
              <a:ahLst/>
              <a:cxnLst>
                <a:cxn ang="T8">
                  <a:pos x="T0" y="T1"/>
                </a:cxn>
                <a:cxn ang="T9">
                  <a:pos x="T2" y="T3"/>
                </a:cxn>
                <a:cxn ang="T10">
                  <a:pos x="T4" y="T5"/>
                </a:cxn>
                <a:cxn ang="T11">
                  <a:pos x="T6" y="T7"/>
                </a:cxn>
              </a:cxnLst>
              <a:rect l="T12" t="T13" r="T14" b="T15"/>
              <a:pathLst>
                <a:path w="3840" h="1344">
                  <a:moveTo>
                    <a:pt x="0" y="0"/>
                  </a:moveTo>
                  <a:cubicBezTo>
                    <a:pt x="44" y="352"/>
                    <a:pt x="88" y="704"/>
                    <a:pt x="528" y="912"/>
                  </a:cubicBezTo>
                  <a:cubicBezTo>
                    <a:pt x="968" y="1120"/>
                    <a:pt x="2088" y="1344"/>
                    <a:pt x="2640" y="1248"/>
                  </a:cubicBezTo>
                  <a:cubicBezTo>
                    <a:pt x="3192" y="1152"/>
                    <a:pt x="3516" y="744"/>
                    <a:pt x="3840" y="336"/>
                  </a:cubicBezTo>
                </a:path>
              </a:pathLst>
            </a:custGeom>
            <a:noFill/>
            <a:ln w="38100" cap="flat" cmpd="sng">
              <a:solidFill>
                <a:schemeClr val="tx1"/>
              </a:solidFill>
              <a:prstDash val="solid"/>
              <a:round/>
              <a:headEnd type="none" w="med" len="med"/>
              <a:tailEnd type="stealth" w="med" len="med"/>
            </a:ln>
            <a:extLst>
              <a:ext uri="{909E8E84-426E-40DD-AFC4-6F175D3DCCD1}">
                <a14:hiddenFill xmlns:a14="http://schemas.microsoft.com/office/drawing/2010/main">
                  <a:solidFill>
                    <a:srgbClr val="FFFFFF"/>
                  </a:solidFill>
                </a14:hiddenFill>
              </a:ext>
            </a:extLst>
          </p:spPr>
          <p:txBody>
            <a:bodyPr lIns="97256" tIns="48628" rIns="97256" bIns="48628">
              <a:spAutoFit/>
            </a:bodyPr>
            <a:lstStyle/>
            <a:p>
              <a:endParaRPr lang="en-US"/>
            </a:p>
          </p:txBody>
        </p:sp>
      </p:grpSp>
      <p:grpSp>
        <p:nvGrpSpPr>
          <p:cNvPr id="6" name="Group 20"/>
          <p:cNvGrpSpPr>
            <a:grpSpLocks/>
          </p:cNvGrpSpPr>
          <p:nvPr/>
        </p:nvGrpSpPr>
        <p:grpSpPr bwMode="auto">
          <a:xfrm>
            <a:off x="4478339" y="1193800"/>
            <a:ext cx="6200775" cy="711200"/>
            <a:chOff x="2016" y="752"/>
            <a:chExt cx="4232" cy="448"/>
          </a:xfrm>
        </p:grpSpPr>
        <p:sp>
          <p:nvSpPr>
            <p:cNvPr id="264228" name="Freeform 21"/>
            <p:cNvSpPr>
              <a:spLocks/>
            </p:cNvSpPr>
            <p:nvPr/>
          </p:nvSpPr>
          <p:spPr bwMode="auto">
            <a:xfrm>
              <a:off x="2944" y="752"/>
              <a:ext cx="3304" cy="236"/>
            </a:xfrm>
            <a:custGeom>
              <a:avLst/>
              <a:gdLst>
                <a:gd name="T0" fmla="*/ 176 w 3304"/>
                <a:gd name="T1" fmla="*/ 448 h 816"/>
                <a:gd name="T2" fmla="*/ 1232 w 3304"/>
                <a:gd name="T3" fmla="*/ 448 h 816"/>
                <a:gd name="T4" fmla="*/ 2144 w 3304"/>
                <a:gd name="T5" fmla="*/ 544 h 816"/>
                <a:gd name="T6" fmla="*/ 2336 w 3304"/>
                <a:gd name="T7" fmla="*/ 784 h 816"/>
                <a:gd name="T8" fmla="*/ 3152 w 3304"/>
                <a:gd name="T9" fmla="*/ 736 h 816"/>
                <a:gd name="T10" fmla="*/ 3248 w 3304"/>
                <a:gd name="T11" fmla="*/ 592 h 816"/>
                <a:gd name="T12" fmla="*/ 3248 w 3304"/>
                <a:gd name="T13" fmla="*/ 208 h 816"/>
                <a:gd name="T14" fmla="*/ 2912 w 3304"/>
                <a:gd name="T15" fmla="*/ 160 h 816"/>
                <a:gd name="T16" fmla="*/ 1088 w 3304"/>
                <a:gd name="T17" fmla="*/ 64 h 816"/>
                <a:gd name="T18" fmla="*/ 176 w 3304"/>
                <a:gd name="T19" fmla="*/ 64 h 816"/>
                <a:gd name="T20" fmla="*/ 176 w 3304"/>
                <a:gd name="T21" fmla="*/ 448 h 81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304"/>
                <a:gd name="T34" fmla="*/ 0 h 816"/>
                <a:gd name="T35" fmla="*/ 3304 w 3304"/>
                <a:gd name="T36" fmla="*/ 816 h 81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304" h="816">
                  <a:moveTo>
                    <a:pt x="176" y="448"/>
                  </a:moveTo>
                  <a:cubicBezTo>
                    <a:pt x="352" y="512"/>
                    <a:pt x="904" y="432"/>
                    <a:pt x="1232" y="448"/>
                  </a:cubicBezTo>
                  <a:cubicBezTo>
                    <a:pt x="1560" y="464"/>
                    <a:pt x="1960" y="488"/>
                    <a:pt x="2144" y="544"/>
                  </a:cubicBezTo>
                  <a:cubicBezTo>
                    <a:pt x="2328" y="600"/>
                    <a:pt x="2168" y="752"/>
                    <a:pt x="2336" y="784"/>
                  </a:cubicBezTo>
                  <a:cubicBezTo>
                    <a:pt x="2504" y="816"/>
                    <a:pt x="3000" y="768"/>
                    <a:pt x="3152" y="736"/>
                  </a:cubicBezTo>
                  <a:cubicBezTo>
                    <a:pt x="3304" y="704"/>
                    <a:pt x="3232" y="680"/>
                    <a:pt x="3248" y="592"/>
                  </a:cubicBezTo>
                  <a:cubicBezTo>
                    <a:pt x="3264" y="504"/>
                    <a:pt x="3304" y="280"/>
                    <a:pt x="3248" y="208"/>
                  </a:cubicBezTo>
                  <a:cubicBezTo>
                    <a:pt x="3192" y="136"/>
                    <a:pt x="3272" y="184"/>
                    <a:pt x="2912" y="160"/>
                  </a:cubicBezTo>
                  <a:cubicBezTo>
                    <a:pt x="2552" y="136"/>
                    <a:pt x="1544" y="80"/>
                    <a:pt x="1088" y="64"/>
                  </a:cubicBezTo>
                  <a:cubicBezTo>
                    <a:pt x="632" y="48"/>
                    <a:pt x="336" y="0"/>
                    <a:pt x="176" y="64"/>
                  </a:cubicBezTo>
                  <a:cubicBezTo>
                    <a:pt x="16" y="128"/>
                    <a:pt x="0" y="384"/>
                    <a:pt x="176" y="448"/>
                  </a:cubicBezTo>
                  <a:close/>
                </a:path>
              </a:pathLst>
            </a:custGeom>
            <a:noFill/>
            <a:ln w="38100" cap="flat" cmpd="sng">
              <a:solidFill>
                <a:srgbClr val="0000CC"/>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lIns="97256" tIns="48628" rIns="97256" bIns="48628">
              <a:spAutoFit/>
            </a:bodyPr>
            <a:lstStyle/>
            <a:p>
              <a:endParaRPr lang="en-US"/>
            </a:p>
          </p:txBody>
        </p:sp>
        <p:sp>
          <p:nvSpPr>
            <p:cNvPr id="264229" name="Line 22"/>
            <p:cNvSpPr>
              <a:spLocks noChangeShapeType="1"/>
            </p:cNvSpPr>
            <p:nvPr/>
          </p:nvSpPr>
          <p:spPr bwMode="auto">
            <a:xfrm flipV="1">
              <a:off x="2016" y="960"/>
              <a:ext cx="960" cy="240"/>
            </a:xfrm>
            <a:prstGeom prst="line">
              <a:avLst/>
            </a:prstGeom>
            <a:noFill/>
            <a:ln w="38100">
              <a:solidFill>
                <a:srgbClr val="0000FF"/>
              </a:solidFill>
              <a:round/>
              <a:headEnd/>
              <a:tailEnd type="stealth" w="med" len="med"/>
            </a:ln>
            <a:extLst>
              <a:ext uri="{909E8E84-426E-40DD-AFC4-6F175D3DCCD1}">
                <a14:hiddenFill xmlns:a14="http://schemas.microsoft.com/office/drawing/2010/main">
                  <a:noFill/>
                </a14:hiddenFill>
              </a:ext>
            </a:extLst>
          </p:spPr>
          <p:txBody>
            <a:bodyPr lIns="97256" tIns="48628" rIns="97256" bIns="48628">
              <a:spAutoFit/>
            </a:bodyPr>
            <a:lstStyle/>
            <a:p>
              <a:endParaRPr lang="en-US"/>
            </a:p>
          </p:txBody>
        </p:sp>
      </p:grpSp>
      <p:sp>
        <p:nvSpPr>
          <p:cNvPr id="386071" name="Text Box 23"/>
          <p:cNvSpPr txBox="1">
            <a:spLocks noChangeArrowheads="1"/>
          </p:cNvSpPr>
          <p:nvPr/>
        </p:nvSpPr>
        <p:spPr bwMode="auto">
          <a:xfrm>
            <a:off x="5998130" y="5638801"/>
            <a:ext cx="3902554" cy="375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rgbClr val="000000"/>
                </a:solidFill>
                <a:miter lim="800000"/>
                <a:headEnd/>
                <a:tailEnd/>
              </a14:hiddenLine>
            </a:ext>
          </a:extLst>
        </p:spPr>
        <p:txBody>
          <a:bodyPr wrap="none" lIns="97256" tIns="48628" rIns="97256" bIns="48628">
            <a:spAutoFit/>
          </a:bodyPr>
          <a:lstStyle>
            <a:lvl1pPr defTabSz="973138">
              <a:defRPr sz="2400">
                <a:solidFill>
                  <a:schemeClr val="tx1"/>
                </a:solidFill>
                <a:latin typeface="Verdana" pitchFamily="34" charset="0"/>
              </a:defRPr>
            </a:lvl1pPr>
            <a:lvl2pPr marL="742950" indent="-285750" defTabSz="973138">
              <a:defRPr sz="2400">
                <a:solidFill>
                  <a:schemeClr val="tx1"/>
                </a:solidFill>
                <a:latin typeface="Verdana" pitchFamily="34" charset="0"/>
              </a:defRPr>
            </a:lvl2pPr>
            <a:lvl3pPr marL="1143000" indent="-228600" defTabSz="973138">
              <a:defRPr sz="2400">
                <a:solidFill>
                  <a:schemeClr val="tx1"/>
                </a:solidFill>
                <a:latin typeface="Verdana" pitchFamily="34" charset="0"/>
              </a:defRPr>
            </a:lvl3pPr>
            <a:lvl4pPr marL="1600200" indent="-228600" defTabSz="973138">
              <a:defRPr sz="2400">
                <a:solidFill>
                  <a:schemeClr val="tx1"/>
                </a:solidFill>
                <a:latin typeface="Verdana" pitchFamily="34" charset="0"/>
              </a:defRPr>
            </a:lvl4pPr>
            <a:lvl5pPr marL="2057400" indent="-228600" defTabSz="973138">
              <a:defRPr sz="2400">
                <a:solidFill>
                  <a:schemeClr val="tx1"/>
                </a:solidFill>
                <a:latin typeface="Verdana" pitchFamily="34" charset="0"/>
              </a:defRPr>
            </a:lvl5pPr>
            <a:lvl6pPr marL="2514600" indent="-228600" defTabSz="973138" eaLnBrk="0" fontAlgn="base" hangingPunct="0">
              <a:spcBef>
                <a:spcPct val="0"/>
              </a:spcBef>
              <a:spcAft>
                <a:spcPct val="0"/>
              </a:spcAft>
              <a:defRPr sz="2400">
                <a:solidFill>
                  <a:schemeClr val="tx1"/>
                </a:solidFill>
                <a:latin typeface="Verdana" pitchFamily="34" charset="0"/>
              </a:defRPr>
            </a:lvl6pPr>
            <a:lvl7pPr marL="2971800" indent="-228600" defTabSz="973138" eaLnBrk="0" fontAlgn="base" hangingPunct="0">
              <a:spcBef>
                <a:spcPct val="0"/>
              </a:spcBef>
              <a:spcAft>
                <a:spcPct val="0"/>
              </a:spcAft>
              <a:defRPr sz="2400">
                <a:solidFill>
                  <a:schemeClr val="tx1"/>
                </a:solidFill>
                <a:latin typeface="Verdana" pitchFamily="34" charset="0"/>
              </a:defRPr>
            </a:lvl7pPr>
            <a:lvl8pPr marL="3429000" indent="-228600" defTabSz="973138" eaLnBrk="0" fontAlgn="base" hangingPunct="0">
              <a:spcBef>
                <a:spcPct val="0"/>
              </a:spcBef>
              <a:spcAft>
                <a:spcPct val="0"/>
              </a:spcAft>
              <a:defRPr sz="2400">
                <a:solidFill>
                  <a:schemeClr val="tx1"/>
                </a:solidFill>
                <a:latin typeface="Verdana" pitchFamily="34" charset="0"/>
              </a:defRPr>
            </a:lvl8pPr>
            <a:lvl9pPr marL="3886200" indent="-228600" defTabSz="973138" eaLnBrk="0" fontAlgn="base" hangingPunct="0">
              <a:spcBef>
                <a:spcPct val="0"/>
              </a:spcBef>
              <a:spcAft>
                <a:spcPct val="0"/>
              </a:spcAft>
              <a:defRPr sz="2400">
                <a:solidFill>
                  <a:schemeClr val="tx1"/>
                </a:solidFill>
                <a:latin typeface="Verdana" pitchFamily="34" charset="0"/>
              </a:defRPr>
            </a:lvl9pPr>
          </a:lstStyle>
          <a:p>
            <a:pPr algn="ctr" eaLnBrk="1" hangingPunct="1">
              <a:spcBef>
                <a:spcPct val="50000"/>
              </a:spcBef>
            </a:pPr>
            <a:r>
              <a:rPr lang="en-US" sz="1800">
                <a:solidFill>
                  <a:srgbClr val="000000"/>
                </a:solidFill>
                <a:latin typeface="Arial" pitchFamily="34" charset="0"/>
              </a:rPr>
              <a:t>Hitachi 64Mbit DRAM Cross Section</a:t>
            </a:r>
          </a:p>
        </p:txBody>
      </p:sp>
      <p:grpSp>
        <p:nvGrpSpPr>
          <p:cNvPr id="7" name="Group 24"/>
          <p:cNvGrpSpPr>
            <a:grpSpLocks/>
          </p:cNvGrpSpPr>
          <p:nvPr/>
        </p:nvGrpSpPr>
        <p:grpSpPr bwMode="auto">
          <a:xfrm>
            <a:off x="4829176" y="1066800"/>
            <a:ext cx="5768975" cy="5284788"/>
            <a:chOff x="2256" y="672"/>
            <a:chExt cx="3936" cy="3329"/>
          </a:xfrm>
        </p:grpSpPr>
        <p:pic>
          <p:nvPicPr>
            <p:cNvPr id="264226" name="Picture 2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56" y="672"/>
              <a:ext cx="3936" cy="30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4227" name="Text Box 26"/>
            <p:cNvSpPr txBox="1">
              <a:spLocks noChangeArrowheads="1"/>
            </p:cNvSpPr>
            <p:nvPr/>
          </p:nvSpPr>
          <p:spPr bwMode="auto">
            <a:xfrm>
              <a:off x="2364" y="3765"/>
              <a:ext cx="2846"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rgbClr val="000000"/>
                  </a:solidFill>
                  <a:miter lim="800000"/>
                  <a:headEnd/>
                  <a:tailEnd/>
                </a14:hiddenLine>
              </a:ext>
            </a:extLst>
          </p:spPr>
          <p:txBody>
            <a:bodyPr wrap="none" lIns="97256" tIns="48628" rIns="97256" bIns="48628">
              <a:spAutoFit/>
            </a:bodyPr>
            <a:lstStyle>
              <a:lvl1pPr defTabSz="973138">
                <a:defRPr sz="2400">
                  <a:solidFill>
                    <a:schemeClr val="tx1"/>
                  </a:solidFill>
                  <a:latin typeface="Verdana" pitchFamily="34" charset="0"/>
                </a:defRPr>
              </a:lvl1pPr>
              <a:lvl2pPr marL="742950" indent="-285750" defTabSz="973138">
                <a:defRPr sz="2400">
                  <a:solidFill>
                    <a:schemeClr val="tx1"/>
                  </a:solidFill>
                  <a:latin typeface="Verdana" pitchFamily="34" charset="0"/>
                </a:defRPr>
              </a:lvl2pPr>
              <a:lvl3pPr marL="1143000" indent="-228600" defTabSz="973138">
                <a:defRPr sz="2400">
                  <a:solidFill>
                    <a:schemeClr val="tx1"/>
                  </a:solidFill>
                  <a:latin typeface="Verdana" pitchFamily="34" charset="0"/>
                </a:defRPr>
              </a:lvl3pPr>
              <a:lvl4pPr marL="1600200" indent="-228600" defTabSz="973138">
                <a:defRPr sz="2400">
                  <a:solidFill>
                    <a:schemeClr val="tx1"/>
                  </a:solidFill>
                  <a:latin typeface="Verdana" pitchFamily="34" charset="0"/>
                </a:defRPr>
              </a:lvl4pPr>
              <a:lvl5pPr marL="2057400" indent="-228600" defTabSz="973138">
                <a:defRPr sz="2400">
                  <a:solidFill>
                    <a:schemeClr val="tx1"/>
                  </a:solidFill>
                  <a:latin typeface="Verdana" pitchFamily="34" charset="0"/>
                </a:defRPr>
              </a:lvl5pPr>
              <a:lvl6pPr marL="2514600" indent="-228600" defTabSz="973138" eaLnBrk="0" fontAlgn="base" hangingPunct="0">
                <a:spcBef>
                  <a:spcPct val="0"/>
                </a:spcBef>
                <a:spcAft>
                  <a:spcPct val="0"/>
                </a:spcAft>
                <a:defRPr sz="2400">
                  <a:solidFill>
                    <a:schemeClr val="tx1"/>
                  </a:solidFill>
                  <a:latin typeface="Verdana" pitchFamily="34" charset="0"/>
                </a:defRPr>
              </a:lvl6pPr>
              <a:lvl7pPr marL="2971800" indent="-228600" defTabSz="973138" eaLnBrk="0" fontAlgn="base" hangingPunct="0">
                <a:spcBef>
                  <a:spcPct val="0"/>
                </a:spcBef>
                <a:spcAft>
                  <a:spcPct val="0"/>
                </a:spcAft>
                <a:defRPr sz="2400">
                  <a:solidFill>
                    <a:schemeClr val="tx1"/>
                  </a:solidFill>
                  <a:latin typeface="Verdana" pitchFamily="34" charset="0"/>
                </a:defRPr>
              </a:lvl7pPr>
              <a:lvl8pPr marL="3429000" indent="-228600" defTabSz="973138" eaLnBrk="0" fontAlgn="base" hangingPunct="0">
                <a:spcBef>
                  <a:spcPct val="0"/>
                </a:spcBef>
                <a:spcAft>
                  <a:spcPct val="0"/>
                </a:spcAft>
                <a:defRPr sz="2400">
                  <a:solidFill>
                    <a:schemeClr val="tx1"/>
                  </a:solidFill>
                  <a:latin typeface="Verdana" pitchFamily="34" charset="0"/>
                </a:defRPr>
              </a:lvl8pPr>
              <a:lvl9pPr marL="3886200" indent="-228600" defTabSz="973138" eaLnBrk="0" fontAlgn="base" hangingPunct="0">
                <a:spcBef>
                  <a:spcPct val="0"/>
                </a:spcBef>
                <a:spcAft>
                  <a:spcPct val="0"/>
                </a:spcAft>
                <a:defRPr sz="2400">
                  <a:solidFill>
                    <a:schemeClr val="tx1"/>
                  </a:solidFill>
                  <a:latin typeface="Verdana" pitchFamily="34" charset="0"/>
                </a:defRPr>
              </a:lvl9pPr>
            </a:lstStyle>
            <a:p>
              <a:pPr algn="ctr" eaLnBrk="1" hangingPunct="1">
                <a:spcBef>
                  <a:spcPct val="50000"/>
                </a:spcBef>
              </a:pPr>
              <a:r>
                <a:rPr lang="en-US" sz="1800">
                  <a:solidFill>
                    <a:srgbClr val="000000"/>
                  </a:solidFill>
                  <a:latin typeface="Arial" pitchFamily="34" charset="0"/>
                </a:rPr>
                <a:t>Samsung 64Mbit DRAM Cross Section</a:t>
              </a:r>
            </a:p>
          </p:txBody>
        </p:sp>
      </p:grpSp>
      <p:grpSp>
        <p:nvGrpSpPr>
          <p:cNvPr id="8" name="Group 27"/>
          <p:cNvGrpSpPr>
            <a:grpSpLocks/>
          </p:cNvGrpSpPr>
          <p:nvPr/>
        </p:nvGrpSpPr>
        <p:grpSpPr bwMode="auto">
          <a:xfrm>
            <a:off x="6518276" y="5334000"/>
            <a:ext cx="1406525" cy="228600"/>
            <a:chOff x="3408" y="3360"/>
            <a:chExt cx="960" cy="144"/>
          </a:xfrm>
        </p:grpSpPr>
        <p:sp>
          <p:nvSpPr>
            <p:cNvPr id="264221" name="Line 28"/>
            <p:cNvSpPr>
              <a:spLocks noChangeShapeType="1"/>
            </p:cNvSpPr>
            <p:nvPr/>
          </p:nvSpPr>
          <p:spPr bwMode="auto">
            <a:xfrm>
              <a:off x="3408" y="3504"/>
              <a:ext cx="336" cy="0"/>
            </a:xfrm>
            <a:prstGeom prst="line">
              <a:avLst/>
            </a:prstGeom>
            <a:noFill/>
            <a:ln w="63500">
              <a:solidFill>
                <a:schemeClr val="tx1"/>
              </a:solidFill>
              <a:round/>
              <a:headEnd/>
              <a:tailEnd/>
            </a:ln>
            <a:extLst>
              <a:ext uri="{909E8E84-426E-40DD-AFC4-6F175D3DCCD1}">
                <a14:hiddenFill xmlns:a14="http://schemas.microsoft.com/office/drawing/2010/main">
                  <a:noFill/>
                </a14:hiddenFill>
              </a:ext>
            </a:extLst>
          </p:spPr>
          <p:txBody>
            <a:bodyPr lIns="97256" tIns="48628" rIns="97256" bIns="48628">
              <a:spAutoFit/>
            </a:bodyPr>
            <a:lstStyle/>
            <a:p>
              <a:endParaRPr lang="en-US"/>
            </a:p>
          </p:txBody>
        </p:sp>
        <p:sp>
          <p:nvSpPr>
            <p:cNvPr id="264222" name="Line 29"/>
            <p:cNvSpPr>
              <a:spLocks noChangeShapeType="1"/>
            </p:cNvSpPr>
            <p:nvPr/>
          </p:nvSpPr>
          <p:spPr bwMode="auto">
            <a:xfrm flipV="1">
              <a:off x="3744" y="3360"/>
              <a:ext cx="0" cy="144"/>
            </a:xfrm>
            <a:prstGeom prst="line">
              <a:avLst/>
            </a:prstGeom>
            <a:noFill/>
            <a:ln w="63500">
              <a:solidFill>
                <a:schemeClr val="tx1"/>
              </a:solidFill>
              <a:round/>
              <a:headEnd/>
              <a:tailEnd/>
            </a:ln>
            <a:extLst>
              <a:ext uri="{909E8E84-426E-40DD-AFC4-6F175D3DCCD1}">
                <a14:hiddenFill xmlns:a14="http://schemas.microsoft.com/office/drawing/2010/main">
                  <a:noFill/>
                </a14:hiddenFill>
              </a:ext>
            </a:extLst>
          </p:spPr>
          <p:txBody>
            <a:bodyPr lIns="97256" tIns="48628" rIns="97256" bIns="48628">
              <a:spAutoFit/>
            </a:bodyPr>
            <a:lstStyle/>
            <a:p>
              <a:endParaRPr lang="en-US"/>
            </a:p>
          </p:txBody>
        </p:sp>
        <p:sp>
          <p:nvSpPr>
            <p:cNvPr id="264223" name="Line 30"/>
            <p:cNvSpPr>
              <a:spLocks noChangeShapeType="1"/>
            </p:cNvSpPr>
            <p:nvPr/>
          </p:nvSpPr>
          <p:spPr bwMode="auto">
            <a:xfrm>
              <a:off x="3744" y="3360"/>
              <a:ext cx="288" cy="0"/>
            </a:xfrm>
            <a:prstGeom prst="line">
              <a:avLst/>
            </a:prstGeom>
            <a:noFill/>
            <a:ln w="63500">
              <a:solidFill>
                <a:schemeClr val="tx1"/>
              </a:solidFill>
              <a:round/>
              <a:headEnd/>
              <a:tailEnd/>
            </a:ln>
            <a:extLst>
              <a:ext uri="{909E8E84-426E-40DD-AFC4-6F175D3DCCD1}">
                <a14:hiddenFill xmlns:a14="http://schemas.microsoft.com/office/drawing/2010/main">
                  <a:noFill/>
                </a14:hiddenFill>
              </a:ext>
            </a:extLst>
          </p:spPr>
          <p:txBody>
            <a:bodyPr lIns="97256" tIns="48628" rIns="97256" bIns="48628">
              <a:spAutoFit/>
            </a:bodyPr>
            <a:lstStyle/>
            <a:p>
              <a:endParaRPr lang="en-US"/>
            </a:p>
          </p:txBody>
        </p:sp>
        <p:sp>
          <p:nvSpPr>
            <p:cNvPr id="264224" name="Line 31"/>
            <p:cNvSpPr>
              <a:spLocks noChangeShapeType="1"/>
            </p:cNvSpPr>
            <p:nvPr/>
          </p:nvSpPr>
          <p:spPr bwMode="auto">
            <a:xfrm>
              <a:off x="4032" y="3360"/>
              <a:ext cx="0" cy="144"/>
            </a:xfrm>
            <a:prstGeom prst="line">
              <a:avLst/>
            </a:prstGeom>
            <a:noFill/>
            <a:ln w="63500">
              <a:solidFill>
                <a:schemeClr val="tx1"/>
              </a:solidFill>
              <a:round/>
              <a:headEnd/>
              <a:tailEnd/>
            </a:ln>
            <a:extLst>
              <a:ext uri="{909E8E84-426E-40DD-AFC4-6F175D3DCCD1}">
                <a14:hiddenFill xmlns:a14="http://schemas.microsoft.com/office/drawing/2010/main">
                  <a:noFill/>
                </a14:hiddenFill>
              </a:ext>
            </a:extLst>
          </p:spPr>
          <p:txBody>
            <a:bodyPr lIns="97256" tIns="48628" rIns="97256" bIns="48628">
              <a:spAutoFit/>
            </a:bodyPr>
            <a:lstStyle/>
            <a:p>
              <a:endParaRPr lang="en-US"/>
            </a:p>
          </p:txBody>
        </p:sp>
        <p:sp>
          <p:nvSpPr>
            <p:cNvPr id="264225" name="Line 32"/>
            <p:cNvSpPr>
              <a:spLocks noChangeShapeType="1"/>
            </p:cNvSpPr>
            <p:nvPr/>
          </p:nvSpPr>
          <p:spPr bwMode="auto">
            <a:xfrm>
              <a:off x="4032" y="3504"/>
              <a:ext cx="336" cy="0"/>
            </a:xfrm>
            <a:prstGeom prst="line">
              <a:avLst/>
            </a:prstGeom>
            <a:noFill/>
            <a:ln w="63500">
              <a:solidFill>
                <a:schemeClr val="tx1"/>
              </a:solidFill>
              <a:round/>
              <a:headEnd/>
              <a:tailEnd/>
            </a:ln>
            <a:extLst>
              <a:ext uri="{909E8E84-426E-40DD-AFC4-6F175D3DCCD1}">
                <a14:hiddenFill xmlns:a14="http://schemas.microsoft.com/office/drawing/2010/main">
                  <a:noFill/>
                </a14:hiddenFill>
              </a:ext>
            </a:extLst>
          </p:spPr>
          <p:txBody>
            <a:bodyPr lIns="97256" tIns="48628" rIns="97256" bIns="48628">
              <a:spAutoFit/>
            </a:bodyPr>
            <a:lstStyle/>
            <a:p>
              <a:endParaRPr lang="en-US"/>
            </a:p>
          </p:txBody>
        </p:sp>
      </p:grpSp>
      <p:grpSp>
        <p:nvGrpSpPr>
          <p:cNvPr id="9" name="Group 33"/>
          <p:cNvGrpSpPr>
            <a:grpSpLocks/>
          </p:cNvGrpSpPr>
          <p:nvPr/>
        </p:nvGrpSpPr>
        <p:grpSpPr bwMode="auto">
          <a:xfrm>
            <a:off x="7010401" y="4648200"/>
            <a:ext cx="352425" cy="533400"/>
            <a:chOff x="3744" y="2928"/>
            <a:chExt cx="240" cy="336"/>
          </a:xfrm>
        </p:grpSpPr>
        <p:sp>
          <p:nvSpPr>
            <p:cNvPr id="264219" name="Line 34"/>
            <p:cNvSpPr>
              <a:spLocks noChangeShapeType="1"/>
            </p:cNvSpPr>
            <p:nvPr/>
          </p:nvSpPr>
          <p:spPr bwMode="auto">
            <a:xfrm>
              <a:off x="3744" y="3264"/>
              <a:ext cx="240" cy="0"/>
            </a:xfrm>
            <a:prstGeom prst="line">
              <a:avLst/>
            </a:prstGeom>
            <a:noFill/>
            <a:ln w="63500">
              <a:solidFill>
                <a:srgbClr val="FF0000"/>
              </a:solidFill>
              <a:round/>
              <a:headEnd/>
              <a:tailEnd/>
            </a:ln>
            <a:extLst>
              <a:ext uri="{909E8E84-426E-40DD-AFC4-6F175D3DCCD1}">
                <a14:hiddenFill xmlns:a14="http://schemas.microsoft.com/office/drawing/2010/main">
                  <a:noFill/>
                </a14:hiddenFill>
              </a:ext>
            </a:extLst>
          </p:spPr>
          <p:txBody>
            <a:bodyPr lIns="97256" tIns="48628" rIns="97256" bIns="48628">
              <a:spAutoFit/>
            </a:bodyPr>
            <a:lstStyle/>
            <a:p>
              <a:endParaRPr lang="en-US"/>
            </a:p>
          </p:txBody>
        </p:sp>
        <p:sp>
          <p:nvSpPr>
            <p:cNvPr id="264220" name="Line 35"/>
            <p:cNvSpPr>
              <a:spLocks noChangeShapeType="1"/>
            </p:cNvSpPr>
            <p:nvPr/>
          </p:nvSpPr>
          <p:spPr bwMode="auto">
            <a:xfrm flipV="1">
              <a:off x="3878" y="2928"/>
              <a:ext cx="0" cy="336"/>
            </a:xfrm>
            <a:prstGeom prst="line">
              <a:avLst/>
            </a:prstGeom>
            <a:noFill/>
            <a:ln w="63500">
              <a:solidFill>
                <a:srgbClr val="FF0000"/>
              </a:solidFill>
              <a:round/>
              <a:headEnd/>
              <a:tailEnd/>
            </a:ln>
            <a:extLst>
              <a:ext uri="{909E8E84-426E-40DD-AFC4-6F175D3DCCD1}">
                <a14:hiddenFill xmlns:a14="http://schemas.microsoft.com/office/drawing/2010/main">
                  <a:noFill/>
                </a14:hiddenFill>
              </a:ext>
            </a:extLst>
          </p:spPr>
          <p:txBody>
            <a:bodyPr lIns="97256" tIns="48628" rIns="97256" bIns="48628">
              <a:spAutoFit/>
            </a:bodyPr>
            <a:lstStyle/>
            <a:p>
              <a:endParaRPr lang="en-US"/>
            </a:p>
          </p:txBody>
        </p:sp>
      </p:grpSp>
      <p:grpSp>
        <p:nvGrpSpPr>
          <p:cNvPr id="10" name="Group 36"/>
          <p:cNvGrpSpPr>
            <a:grpSpLocks/>
          </p:cNvGrpSpPr>
          <p:nvPr/>
        </p:nvGrpSpPr>
        <p:grpSpPr bwMode="auto">
          <a:xfrm>
            <a:off x="6448425" y="1981200"/>
            <a:ext cx="406400" cy="3581400"/>
            <a:chOff x="3302" y="1776"/>
            <a:chExt cx="336" cy="1728"/>
          </a:xfrm>
        </p:grpSpPr>
        <p:sp>
          <p:nvSpPr>
            <p:cNvPr id="264217" name="Line 37"/>
            <p:cNvSpPr>
              <a:spLocks noChangeShapeType="1"/>
            </p:cNvSpPr>
            <p:nvPr/>
          </p:nvSpPr>
          <p:spPr bwMode="auto">
            <a:xfrm>
              <a:off x="3456" y="1776"/>
              <a:ext cx="0" cy="1728"/>
            </a:xfrm>
            <a:prstGeom prst="line">
              <a:avLst/>
            </a:prstGeom>
            <a:noFill/>
            <a:ln w="63500">
              <a:solidFill>
                <a:srgbClr val="FF00FF"/>
              </a:solidFill>
              <a:round/>
              <a:headEnd/>
              <a:tailEnd/>
            </a:ln>
            <a:extLst>
              <a:ext uri="{909E8E84-426E-40DD-AFC4-6F175D3DCCD1}">
                <a14:hiddenFill xmlns:a14="http://schemas.microsoft.com/office/drawing/2010/main">
                  <a:noFill/>
                </a14:hiddenFill>
              </a:ext>
            </a:extLst>
          </p:spPr>
          <p:txBody>
            <a:bodyPr lIns="97256" tIns="48628" rIns="97256" bIns="48628">
              <a:spAutoFit/>
            </a:bodyPr>
            <a:lstStyle/>
            <a:p>
              <a:endParaRPr lang="en-US"/>
            </a:p>
          </p:txBody>
        </p:sp>
        <p:sp>
          <p:nvSpPr>
            <p:cNvPr id="264218" name="Line 38"/>
            <p:cNvSpPr>
              <a:spLocks noChangeShapeType="1"/>
            </p:cNvSpPr>
            <p:nvPr/>
          </p:nvSpPr>
          <p:spPr bwMode="auto">
            <a:xfrm>
              <a:off x="3302" y="1776"/>
              <a:ext cx="336" cy="0"/>
            </a:xfrm>
            <a:prstGeom prst="line">
              <a:avLst/>
            </a:prstGeom>
            <a:noFill/>
            <a:ln w="63500">
              <a:solidFill>
                <a:srgbClr val="FF00FF"/>
              </a:solidFill>
              <a:round/>
              <a:headEnd/>
              <a:tailEnd/>
            </a:ln>
            <a:extLst>
              <a:ext uri="{909E8E84-426E-40DD-AFC4-6F175D3DCCD1}">
                <a14:hiddenFill xmlns:a14="http://schemas.microsoft.com/office/drawing/2010/main">
                  <a:noFill/>
                </a14:hiddenFill>
              </a:ext>
            </a:extLst>
          </p:spPr>
          <p:txBody>
            <a:bodyPr lIns="97256" tIns="48628" rIns="97256" bIns="48628">
              <a:spAutoFit/>
            </a:bodyPr>
            <a:lstStyle/>
            <a:p>
              <a:endParaRPr lang="en-US"/>
            </a:p>
          </p:txBody>
        </p:sp>
      </p:grpSp>
      <p:grpSp>
        <p:nvGrpSpPr>
          <p:cNvPr id="11" name="Group 39"/>
          <p:cNvGrpSpPr>
            <a:grpSpLocks/>
          </p:cNvGrpSpPr>
          <p:nvPr/>
        </p:nvGrpSpPr>
        <p:grpSpPr bwMode="auto">
          <a:xfrm>
            <a:off x="5954713" y="1435100"/>
            <a:ext cx="1477962" cy="317500"/>
            <a:chOff x="3024" y="904"/>
            <a:chExt cx="1008" cy="200"/>
          </a:xfrm>
        </p:grpSpPr>
        <p:sp>
          <p:nvSpPr>
            <p:cNvPr id="264214" name="Line 40"/>
            <p:cNvSpPr>
              <a:spLocks noChangeShapeType="1"/>
            </p:cNvSpPr>
            <p:nvPr/>
          </p:nvSpPr>
          <p:spPr bwMode="auto">
            <a:xfrm>
              <a:off x="3350" y="1104"/>
              <a:ext cx="288" cy="0"/>
            </a:xfrm>
            <a:prstGeom prst="line">
              <a:avLst/>
            </a:prstGeom>
            <a:noFill/>
            <a:ln w="63500">
              <a:solidFill>
                <a:srgbClr val="00FF00"/>
              </a:solidFill>
              <a:round/>
              <a:headEnd/>
              <a:tailEnd/>
            </a:ln>
            <a:extLst>
              <a:ext uri="{909E8E84-426E-40DD-AFC4-6F175D3DCCD1}">
                <a14:hiddenFill xmlns:a14="http://schemas.microsoft.com/office/drawing/2010/main">
                  <a:noFill/>
                </a14:hiddenFill>
              </a:ext>
            </a:extLst>
          </p:spPr>
          <p:txBody>
            <a:bodyPr lIns="97256" tIns="48628" rIns="97256" bIns="48628">
              <a:spAutoFit/>
            </a:bodyPr>
            <a:lstStyle/>
            <a:p>
              <a:endParaRPr lang="en-US"/>
            </a:p>
          </p:txBody>
        </p:sp>
        <p:sp>
          <p:nvSpPr>
            <p:cNvPr id="264215" name="Line 41"/>
            <p:cNvSpPr>
              <a:spLocks noChangeShapeType="1"/>
            </p:cNvSpPr>
            <p:nvPr/>
          </p:nvSpPr>
          <p:spPr bwMode="auto">
            <a:xfrm flipV="1">
              <a:off x="3504" y="912"/>
              <a:ext cx="0" cy="192"/>
            </a:xfrm>
            <a:prstGeom prst="line">
              <a:avLst/>
            </a:prstGeom>
            <a:noFill/>
            <a:ln w="63500">
              <a:solidFill>
                <a:srgbClr val="00FF00"/>
              </a:solidFill>
              <a:round/>
              <a:headEnd/>
              <a:tailEnd/>
            </a:ln>
            <a:extLst>
              <a:ext uri="{909E8E84-426E-40DD-AFC4-6F175D3DCCD1}">
                <a14:hiddenFill xmlns:a14="http://schemas.microsoft.com/office/drawing/2010/main">
                  <a:noFill/>
                </a14:hiddenFill>
              </a:ext>
            </a:extLst>
          </p:spPr>
          <p:txBody>
            <a:bodyPr lIns="97256" tIns="48628" rIns="97256" bIns="48628">
              <a:spAutoFit/>
            </a:bodyPr>
            <a:lstStyle/>
            <a:p>
              <a:endParaRPr lang="en-US"/>
            </a:p>
          </p:txBody>
        </p:sp>
        <p:sp>
          <p:nvSpPr>
            <p:cNvPr id="264216" name="Line 42"/>
            <p:cNvSpPr>
              <a:spLocks noChangeShapeType="1"/>
            </p:cNvSpPr>
            <p:nvPr/>
          </p:nvSpPr>
          <p:spPr bwMode="auto">
            <a:xfrm flipH="1">
              <a:off x="3024" y="904"/>
              <a:ext cx="1008" cy="0"/>
            </a:xfrm>
            <a:prstGeom prst="line">
              <a:avLst/>
            </a:prstGeom>
            <a:noFill/>
            <a:ln w="63500">
              <a:solidFill>
                <a:srgbClr val="00FF00"/>
              </a:solidFill>
              <a:round/>
              <a:headEnd/>
              <a:tailEnd/>
            </a:ln>
            <a:extLst>
              <a:ext uri="{909E8E84-426E-40DD-AFC4-6F175D3DCCD1}">
                <a14:hiddenFill xmlns:a14="http://schemas.microsoft.com/office/drawing/2010/main">
                  <a:noFill/>
                </a14:hiddenFill>
              </a:ext>
            </a:extLst>
          </p:spPr>
          <p:txBody>
            <a:bodyPr lIns="97256" tIns="48628" rIns="97256" bIns="48628">
              <a:spAutoFit/>
            </a:bodyPr>
            <a:lstStyle/>
            <a:p>
              <a:endParaRPr lang="en-US"/>
            </a:p>
          </p:txBody>
        </p:sp>
      </p:grpSp>
      <p:grpSp>
        <p:nvGrpSpPr>
          <p:cNvPr id="12" name="Group 43"/>
          <p:cNvGrpSpPr>
            <a:grpSpLocks/>
          </p:cNvGrpSpPr>
          <p:nvPr/>
        </p:nvGrpSpPr>
        <p:grpSpPr bwMode="auto">
          <a:xfrm>
            <a:off x="7502525" y="4572000"/>
            <a:ext cx="914400" cy="990600"/>
            <a:chOff x="4080" y="2880"/>
            <a:chExt cx="624" cy="624"/>
          </a:xfrm>
        </p:grpSpPr>
        <p:sp>
          <p:nvSpPr>
            <p:cNvPr id="264212" name="Line 44"/>
            <p:cNvSpPr>
              <a:spLocks noChangeShapeType="1"/>
            </p:cNvSpPr>
            <p:nvPr/>
          </p:nvSpPr>
          <p:spPr bwMode="auto">
            <a:xfrm flipV="1">
              <a:off x="4340" y="2880"/>
              <a:ext cx="0" cy="624"/>
            </a:xfrm>
            <a:prstGeom prst="line">
              <a:avLst/>
            </a:prstGeom>
            <a:noFill/>
            <a:ln w="76200">
              <a:solidFill>
                <a:srgbClr val="0000FF"/>
              </a:solidFill>
              <a:round/>
              <a:headEnd/>
              <a:tailEnd/>
            </a:ln>
            <a:extLst>
              <a:ext uri="{909E8E84-426E-40DD-AFC4-6F175D3DCCD1}">
                <a14:hiddenFill xmlns:a14="http://schemas.microsoft.com/office/drawing/2010/main">
                  <a:noFill/>
                </a14:hiddenFill>
              </a:ext>
            </a:extLst>
          </p:spPr>
          <p:txBody>
            <a:bodyPr lIns="97256" tIns="48628" rIns="97256" bIns="48628">
              <a:spAutoFit/>
            </a:bodyPr>
            <a:lstStyle/>
            <a:p>
              <a:endParaRPr lang="en-US"/>
            </a:p>
          </p:txBody>
        </p:sp>
        <p:sp>
          <p:nvSpPr>
            <p:cNvPr id="264213" name="Line 45"/>
            <p:cNvSpPr>
              <a:spLocks noChangeShapeType="1"/>
            </p:cNvSpPr>
            <p:nvPr/>
          </p:nvSpPr>
          <p:spPr bwMode="auto">
            <a:xfrm>
              <a:off x="4080" y="2880"/>
              <a:ext cx="624" cy="0"/>
            </a:xfrm>
            <a:prstGeom prst="line">
              <a:avLst/>
            </a:prstGeom>
            <a:noFill/>
            <a:ln w="76200">
              <a:solidFill>
                <a:srgbClr val="0000FF"/>
              </a:solidFill>
              <a:round/>
              <a:headEnd/>
              <a:tailEnd/>
            </a:ln>
            <a:extLst>
              <a:ext uri="{909E8E84-426E-40DD-AFC4-6F175D3DCCD1}">
                <a14:hiddenFill xmlns:a14="http://schemas.microsoft.com/office/drawing/2010/main">
                  <a:noFill/>
                </a14:hiddenFill>
              </a:ext>
            </a:extLst>
          </p:spPr>
          <p:txBody>
            <a:bodyPr lIns="97256" tIns="48628" rIns="97256" bIns="48628">
              <a:spAutoFit/>
            </a:bodyPr>
            <a:lstStyle/>
            <a:p>
              <a:endParaRPr lang="en-US"/>
            </a:p>
          </p:txBody>
        </p:sp>
      </p:grpSp>
      <p:sp>
        <p:nvSpPr>
          <p:cNvPr id="386094" name="WordArt 46"/>
          <p:cNvSpPr>
            <a:spLocks noChangeArrowheads="1" noChangeShapeType="1" noTextEdit="1"/>
          </p:cNvSpPr>
          <p:nvPr/>
        </p:nvSpPr>
        <p:spPr bwMode="auto">
          <a:xfrm>
            <a:off x="6843713" y="3211514"/>
            <a:ext cx="3613150" cy="428625"/>
          </a:xfrm>
          <a:prstGeom prst="rect">
            <a:avLst/>
          </a:prstGeom>
        </p:spPr>
        <p:txBody>
          <a:bodyPr spcFirstLastPara="1" wrap="none" fromWordArt="1">
            <a:prstTxWarp prst="textArchUp">
              <a:avLst>
                <a:gd name="adj" fmla="val 10800004"/>
              </a:avLst>
            </a:prstTxWarp>
          </a:bodyPr>
          <a:lstStyle/>
          <a:p>
            <a:pPr algn="ctr"/>
            <a:r>
              <a:rPr lang="en-US" kern="10">
                <a:ln w="9525">
                  <a:solidFill>
                    <a:srgbClr val="000000"/>
                  </a:solidFill>
                  <a:round/>
                  <a:headEnd/>
                  <a:tailEnd/>
                </a:ln>
                <a:solidFill>
                  <a:srgbClr val="FFFF00"/>
                </a:solidFill>
                <a:latin typeface="Arial Black"/>
              </a:rPr>
              <a:t>COB=Capacitor over bit</a:t>
            </a:r>
          </a:p>
        </p:txBody>
      </p:sp>
    </p:spTree>
    <p:extLst>
      <p:ext uri="{BB962C8B-B14F-4D97-AF65-F5344CB8AC3E}">
        <p14:creationId xmlns:p14="http://schemas.microsoft.com/office/powerpoint/2010/main" val="111322571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386051"/>
                                        </p:tgtEl>
                                        <p:attrNameLst>
                                          <p:attrName>style.visibility</p:attrName>
                                        </p:attrNameLst>
                                      </p:cBhvr>
                                      <p:to>
                                        <p:strVal val="visible"/>
                                      </p:to>
                                    </p:set>
                                    <p:animEffect transition="in" filter="checkerboard(across)">
                                      <p:cBhvr>
                                        <p:cTn id="7" dur="500"/>
                                        <p:tgtEl>
                                          <p:spTgt spid="38605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386071"/>
                                        </p:tgtEl>
                                        <p:attrNameLst>
                                          <p:attrName>style.visibility</p:attrName>
                                        </p:attrNameLst>
                                      </p:cBhvr>
                                      <p:to>
                                        <p:strVal val="visible"/>
                                      </p:to>
                                    </p:set>
                                  </p:childTnLst>
                                </p:cTn>
                              </p:par>
                            </p:childTnLst>
                          </p:cTn>
                        </p:par>
                      </p:childTnLst>
                    </p:cTn>
                  </p:par>
                  <p:par>
                    <p:cTn id="12" fill="hold" nodeType="clickPar">
                      <p:stCondLst>
                        <p:cond delay="indefinite"/>
                      </p:stCondLst>
                      <p:childTnLst>
                        <p:par>
                          <p:cTn id="13" fill="hold" nodeType="withGroup">
                            <p:stCondLst>
                              <p:cond delay="0"/>
                            </p:stCondLst>
                            <p:childTnLst>
                              <p:par>
                                <p:cTn id="14" presetID="5" presetClass="entr" presetSubtype="10" fill="hold" nodeType="click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checkerboard(across)">
                                      <p:cBhvr>
                                        <p:cTn id="16" dur="500"/>
                                        <p:tgtEl>
                                          <p:spTgt spid="6"/>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4" presetClass="entr" presetSubtype="16"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box(in)">
                                      <p:cBhvr>
                                        <p:cTn id="21" dur="500"/>
                                        <p:tgtEl>
                                          <p:spTgt spid="5"/>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5" presetClass="entr" presetSubtype="10" fill="hold" nodeType="click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checkerboard(across)">
                                      <p:cBhvr>
                                        <p:cTn id="26" dur="500"/>
                                        <p:tgtEl>
                                          <p:spTgt spid="3"/>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4" presetClass="entr" presetSubtype="16" fill="hold" nodeType="clickEffect">
                                  <p:stCondLst>
                                    <p:cond delay="0"/>
                                  </p:stCondLst>
                                  <p:childTnLst>
                                    <p:set>
                                      <p:cBhvr>
                                        <p:cTn id="30" dur="1" fill="hold">
                                          <p:stCondLst>
                                            <p:cond delay="0"/>
                                          </p:stCondLst>
                                        </p:cTn>
                                        <p:tgtEl>
                                          <p:spTgt spid="2"/>
                                        </p:tgtEl>
                                        <p:attrNameLst>
                                          <p:attrName>style.visibility</p:attrName>
                                        </p:attrNameLst>
                                      </p:cBhvr>
                                      <p:to>
                                        <p:strVal val="visible"/>
                                      </p:to>
                                    </p:set>
                                    <p:animEffect transition="in" filter="box(in)">
                                      <p:cBhvr>
                                        <p:cTn id="31" dur="500"/>
                                        <p:tgtEl>
                                          <p:spTgt spid="2"/>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4" presetClass="entr" presetSubtype="16" fill="hold" nodeType="clickEffect">
                                  <p:stCondLst>
                                    <p:cond delay="0"/>
                                  </p:stCondLst>
                                  <p:childTnLst>
                                    <p:set>
                                      <p:cBhvr>
                                        <p:cTn id="35" dur="1" fill="hold">
                                          <p:stCondLst>
                                            <p:cond delay="0"/>
                                          </p:stCondLst>
                                        </p:cTn>
                                        <p:tgtEl>
                                          <p:spTgt spid="4"/>
                                        </p:tgtEl>
                                        <p:attrNameLst>
                                          <p:attrName>style.visibility</p:attrName>
                                        </p:attrNameLst>
                                      </p:cBhvr>
                                      <p:to>
                                        <p:strVal val="visible"/>
                                      </p:to>
                                    </p:set>
                                    <p:animEffect transition="in" filter="box(in)">
                                      <p:cBhvr>
                                        <p:cTn id="36" dur="500"/>
                                        <p:tgtEl>
                                          <p:spTgt spid="4"/>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4" presetClass="entr" presetSubtype="16" fill="hold" nodeType="clickEffect">
                                  <p:stCondLst>
                                    <p:cond delay="0"/>
                                  </p:stCondLst>
                                  <p:childTnLst>
                                    <p:set>
                                      <p:cBhvr>
                                        <p:cTn id="40" dur="1" fill="hold">
                                          <p:stCondLst>
                                            <p:cond delay="0"/>
                                          </p:stCondLst>
                                        </p:cTn>
                                        <p:tgtEl>
                                          <p:spTgt spid="7"/>
                                        </p:tgtEl>
                                        <p:attrNameLst>
                                          <p:attrName>style.visibility</p:attrName>
                                        </p:attrNameLst>
                                      </p:cBhvr>
                                      <p:to>
                                        <p:strVal val="visible"/>
                                      </p:to>
                                    </p:set>
                                    <p:animEffect transition="in" filter="box(in)">
                                      <p:cBhvr>
                                        <p:cTn id="41" dur="500"/>
                                        <p:tgtEl>
                                          <p:spTgt spid="7"/>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9" presetClass="entr" presetSubtype="0" fill="hold" grpId="0" nodeType="clickEffect">
                                  <p:stCondLst>
                                    <p:cond delay="0"/>
                                  </p:stCondLst>
                                  <p:childTnLst>
                                    <p:set>
                                      <p:cBhvr>
                                        <p:cTn id="45" dur="1" fill="hold">
                                          <p:stCondLst>
                                            <p:cond delay="0"/>
                                          </p:stCondLst>
                                        </p:cTn>
                                        <p:tgtEl>
                                          <p:spTgt spid="386094"/>
                                        </p:tgtEl>
                                        <p:attrNameLst>
                                          <p:attrName>style.visibility</p:attrName>
                                        </p:attrNameLst>
                                      </p:cBhvr>
                                      <p:to>
                                        <p:strVal val="visible"/>
                                      </p:to>
                                    </p:set>
                                    <p:animEffect transition="in" filter="dissolve">
                                      <p:cBhvr>
                                        <p:cTn id="46" dur="500"/>
                                        <p:tgtEl>
                                          <p:spTgt spid="386094"/>
                                        </p:tgtEl>
                                      </p:cBhvr>
                                    </p:animEffec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presetSubtype="0" fill="hold" nodeType="clickEffect">
                                  <p:stCondLst>
                                    <p:cond delay="0"/>
                                  </p:stCondLst>
                                  <p:childTnLst>
                                    <p:set>
                                      <p:cBhvr>
                                        <p:cTn id="50" dur="1" fill="hold">
                                          <p:stCondLst>
                                            <p:cond delay="0"/>
                                          </p:stCondLst>
                                        </p:cTn>
                                        <p:tgtEl>
                                          <p:spTgt spid="8"/>
                                        </p:tgtEl>
                                        <p:attrNameLst>
                                          <p:attrName>style.visibility</p:attrName>
                                        </p:attrNameLst>
                                      </p:cBhvr>
                                      <p:to>
                                        <p:strVal val="visible"/>
                                      </p:to>
                                    </p:set>
                                  </p:childTnLst>
                                </p:cTn>
                              </p:par>
                            </p:childTnLst>
                          </p:cTn>
                        </p:par>
                      </p:childTnLst>
                    </p:cTn>
                  </p:par>
                  <p:par>
                    <p:cTn id="51" fill="hold" nodeType="clickPar">
                      <p:stCondLst>
                        <p:cond delay="indefinite"/>
                      </p:stCondLst>
                      <p:childTnLst>
                        <p:par>
                          <p:cTn id="52" fill="hold" nodeType="withGroup">
                            <p:stCondLst>
                              <p:cond delay="0"/>
                            </p:stCondLst>
                            <p:childTnLst>
                              <p:par>
                                <p:cTn id="53" presetID="1" presetClass="entr" presetSubtype="0" fill="hold" nodeType="clickEffect">
                                  <p:stCondLst>
                                    <p:cond delay="0"/>
                                  </p:stCondLst>
                                  <p:childTnLst>
                                    <p:set>
                                      <p:cBhvr>
                                        <p:cTn id="54" dur="1" fill="hold">
                                          <p:stCondLst>
                                            <p:cond delay="0"/>
                                          </p:stCondLst>
                                        </p:cTn>
                                        <p:tgtEl>
                                          <p:spTgt spid="9"/>
                                        </p:tgtEl>
                                        <p:attrNameLst>
                                          <p:attrName>style.visibility</p:attrName>
                                        </p:attrNameLst>
                                      </p:cBhvr>
                                      <p:to>
                                        <p:strVal val="visible"/>
                                      </p:to>
                                    </p:set>
                                  </p:childTnLst>
                                </p:cTn>
                              </p:par>
                            </p:childTnLst>
                          </p:cTn>
                        </p:par>
                      </p:childTnLst>
                    </p:cTn>
                  </p:par>
                  <p:par>
                    <p:cTn id="55" fill="hold" nodeType="clickPar">
                      <p:stCondLst>
                        <p:cond delay="indefinite"/>
                      </p:stCondLst>
                      <p:childTnLst>
                        <p:par>
                          <p:cTn id="56" fill="hold" nodeType="withGroup">
                            <p:stCondLst>
                              <p:cond delay="0"/>
                            </p:stCondLst>
                            <p:childTnLst>
                              <p:par>
                                <p:cTn id="57" presetID="1" presetClass="entr" presetSubtype="0" fill="hold" nodeType="clickEffect">
                                  <p:stCondLst>
                                    <p:cond delay="0"/>
                                  </p:stCondLst>
                                  <p:childTnLst>
                                    <p:set>
                                      <p:cBhvr>
                                        <p:cTn id="58" dur="1" fill="hold">
                                          <p:stCondLst>
                                            <p:cond delay="0"/>
                                          </p:stCondLst>
                                        </p:cTn>
                                        <p:tgtEl>
                                          <p:spTgt spid="10"/>
                                        </p:tgtEl>
                                        <p:attrNameLst>
                                          <p:attrName>style.visibility</p:attrName>
                                        </p:attrNameLst>
                                      </p:cBhvr>
                                      <p:to>
                                        <p:strVal val="visible"/>
                                      </p:to>
                                    </p:set>
                                  </p:childTnLst>
                                </p:cTn>
                              </p:par>
                            </p:childTnLst>
                          </p:cTn>
                        </p:par>
                      </p:childTnLst>
                    </p:cTn>
                  </p:par>
                  <p:par>
                    <p:cTn id="59" fill="hold" nodeType="clickPar">
                      <p:stCondLst>
                        <p:cond delay="indefinite"/>
                      </p:stCondLst>
                      <p:childTnLst>
                        <p:par>
                          <p:cTn id="60" fill="hold" nodeType="withGroup">
                            <p:stCondLst>
                              <p:cond delay="0"/>
                            </p:stCondLst>
                            <p:childTnLst>
                              <p:par>
                                <p:cTn id="61" presetID="1" presetClass="entr" presetSubtype="0" fill="hold" nodeType="clickEffect">
                                  <p:stCondLst>
                                    <p:cond delay="0"/>
                                  </p:stCondLst>
                                  <p:childTnLst>
                                    <p:set>
                                      <p:cBhvr>
                                        <p:cTn id="62" dur="1" fill="hold">
                                          <p:stCondLst>
                                            <p:cond delay="0"/>
                                          </p:stCondLst>
                                        </p:cTn>
                                        <p:tgtEl>
                                          <p:spTgt spid="11"/>
                                        </p:tgtEl>
                                        <p:attrNameLst>
                                          <p:attrName>style.visibility</p:attrName>
                                        </p:attrNameLst>
                                      </p:cBhvr>
                                      <p:to>
                                        <p:strVal val="visible"/>
                                      </p:to>
                                    </p:set>
                                  </p:childTnLst>
                                </p:cTn>
                              </p:par>
                            </p:childTnLst>
                          </p:cTn>
                        </p:par>
                      </p:childTnLst>
                    </p:cTn>
                  </p:par>
                  <p:par>
                    <p:cTn id="63" fill="hold" nodeType="clickPar">
                      <p:stCondLst>
                        <p:cond delay="indefinite"/>
                      </p:stCondLst>
                      <p:childTnLst>
                        <p:par>
                          <p:cTn id="64" fill="hold" nodeType="withGroup">
                            <p:stCondLst>
                              <p:cond delay="0"/>
                            </p:stCondLst>
                            <p:childTnLst>
                              <p:par>
                                <p:cTn id="65" presetID="1" presetClass="entr" presetSubtype="0" fill="hold" nodeType="clickEffect">
                                  <p:stCondLst>
                                    <p:cond delay="0"/>
                                  </p:stCondLst>
                                  <p:childTnLst>
                                    <p:set>
                                      <p:cBhvr>
                                        <p:cTn id="6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6071" grpId="0"/>
      <p:bldP spid="386094" grpId="0" animBg="1"/>
    </p:bld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8" name="Slide Number Placeholder 4"/>
          <p:cNvSpPr>
            <a:spLocks noGrp="1"/>
          </p:cNvSpPr>
          <p:nvPr>
            <p:ph type="sldNum" sz="quarter" idx="4294967295"/>
          </p:nvPr>
        </p:nvSpPr>
        <p:spPr>
          <a:xfrm>
            <a:off x="8904288" y="6092825"/>
            <a:ext cx="609600" cy="431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Verdana" pitchFamily="34" charset="0"/>
              </a:defRPr>
            </a:lvl1pPr>
            <a:lvl2pPr marL="742950" indent="-285750">
              <a:defRPr sz="2400">
                <a:solidFill>
                  <a:schemeClr val="tx1"/>
                </a:solidFill>
                <a:latin typeface="Verdana" pitchFamily="34" charset="0"/>
              </a:defRPr>
            </a:lvl2pPr>
            <a:lvl3pPr marL="1143000" indent="-228600">
              <a:defRPr sz="2400">
                <a:solidFill>
                  <a:schemeClr val="tx1"/>
                </a:solidFill>
                <a:latin typeface="Verdana" pitchFamily="34" charset="0"/>
              </a:defRPr>
            </a:lvl3pPr>
            <a:lvl4pPr marL="1600200" indent="-228600">
              <a:defRPr sz="2400">
                <a:solidFill>
                  <a:schemeClr val="tx1"/>
                </a:solidFill>
                <a:latin typeface="Verdana" pitchFamily="34" charset="0"/>
              </a:defRPr>
            </a:lvl4pPr>
            <a:lvl5pPr marL="2057400" indent="-228600">
              <a:defRPr sz="2400">
                <a:solidFill>
                  <a:schemeClr val="tx1"/>
                </a:solidFill>
                <a:latin typeface="Verdana" pitchFamily="34" charset="0"/>
              </a:defRPr>
            </a:lvl5pPr>
            <a:lvl6pPr marL="2514600" indent="-228600" eaLnBrk="0" fontAlgn="base" hangingPunct="0">
              <a:spcBef>
                <a:spcPct val="0"/>
              </a:spcBef>
              <a:spcAft>
                <a:spcPct val="0"/>
              </a:spcAft>
              <a:defRPr sz="2400">
                <a:solidFill>
                  <a:schemeClr val="tx1"/>
                </a:solidFill>
                <a:latin typeface="Verdana" pitchFamily="34" charset="0"/>
              </a:defRPr>
            </a:lvl6pPr>
            <a:lvl7pPr marL="2971800" indent="-228600" eaLnBrk="0" fontAlgn="base" hangingPunct="0">
              <a:spcBef>
                <a:spcPct val="0"/>
              </a:spcBef>
              <a:spcAft>
                <a:spcPct val="0"/>
              </a:spcAft>
              <a:defRPr sz="2400">
                <a:solidFill>
                  <a:schemeClr val="tx1"/>
                </a:solidFill>
                <a:latin typeface="Verdana" pitchFamily="34" charset="0"/>
              </a:defRPr>
            </a:lvl7pPr>
            <a:lvl8pPr marL="3429000" indent="-228600" eaLnBrk="0" fontAlgn="base" hangingPunct="0">
              <a:spcBef>
                <a:spcPct val="0"/>
              </a:spcBef>
              <a:spcAft>
                <a:spcPct val="0"/>
              </a:spcAft>
              <a:defRPr sz="2400">
                <a:solidFill>
                  <a:schemeClr val="tx1"/>
                </a:solidFill>
                <a:latin typeface="Verdana" pitchFamily="34" charset="0"/>
              </a:defRPr>
            </a:lvl8pPr>
            <a:lvl9pPr marL="3886200" indent="-228600" eaLnBrk="0" fontAlgn="base" hangingPunct="0">
              <a:spcBef>
                <a:spcPct val="0"/>
              </a:spcBef>
              <a:spcAft>
                <a:spcPct val="0"/>
              </a:spcAft>
              <a:defRPr sz="2400">
                <a:solidFill>
                  <a:schemeClr val="tx1"/>
                </a:solidFill>
                <a:latin typeface="Verdana" pitchFamily="34" charset="0"/>
              </a:defRPr>
            </a:lvl9pPr>
          </a:lstStyle>
          <a:p>
            <a:fld id="{4BFA60D5-4CCE-4232-B9A2-BF79ECF799F6}" type="slidenum">
              <a:rPr lang="it-IT" sz="1100">
                <a:solidFill>
                  <a:schemeClr val="bg1"/>
                </a:solidFill>
              </a:rPr>
              <a:pPr/>
              <a:t>165</a:t>
            </a:fld>
            <a:endParaRPr lang="it-IT" sz="1200">
              <a:solidFill>
                <a:schemeClr val="bg1"/>
              </a:solidFill>
            </a:endParaRPr>
          </a:p>
        </p:txBody>
      </p:sp>
      <p:sp>
        <p:nvSpPr>
          <p:cNvPr id="265219" name="Rectangle 2"/>
          <p:cNvSpPr>
            <a:spLocks noGrp="1" noChangeArrowheads="1"/>
          </p:cNvSpPr>
          <p:nvPr>
            <p:ph type="title"/>
          </p:nvPr>
        </p:nvSpPr>
        <p:spPr/>
        <p:txBody>
          <a:bodyPr/>
          <a:lstStyle/>
          <a:p>
            <a:pPr eaLnBrk="1" hangingPunct="1"/>
            <a:r>
              <a:rPr lang="en-US" smtClean="0"/>
              <a:t>Evolution of DRAM cell structures</a:t>
            </a:r>
          </a:p>
        </p:txBody>
      </p:sp>
      <p:pic>
        <p:nvPicPr>
          <p:cNvPr id="265220" name="Picture 3"/>
          <p:cNvPicPr>
            <a:picLocks noGrp="1" noChangeAspect="1" noChangeArrowheads="1"/>
          </p:cNvPicPr>
          <p:nvPr>
            <p:ph type="body" idx="1"/>
          </p:nvPr>
        </p:nvPicPr>
        <p:blipFill>
          <a:blip r:embed="rId2">
            <a:extLst>
              <a:ext uri="{28A0092B-C50C-407E-A947-70E740481C1C}">
                <a14:useLocalDpi xmlns:a14="http://schemas.microsoft.com/office/drawing/2010/main" val="0"/>
              </a:ext>
            </a:extLst>
          </a:blip>
          <a:srcRect/>
          <a:stretch>
            <a:fillRect/>
          </a:stretch>
        </p:blipFill>
        <p:spPr/>
      </p:pic>
    </p:spTree>
    <p:extLst>
      <p:ext uri="{BB962C8B-B14F-4D97-AF65-F5344CB8AC3E}">
        <p14:creationId xmlns:p14="http://schemas.microsoft.com/office/powerpoint/2010/main" val="2281808184"/>
      </p:ext>
    </p:extLst>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42" name="Slide Number Placeholder 5"/>
          <p:cNvSpPr>
            <a:spLocks noGrp="1"/>
          </p:cNvSpPr>
          <p:nvPr>
            <p:ph type="sldNum" sz="quarter" idx="4294967295"/>
          </p:nvPr>
        </p:nvSpPr>
        <p:spPr>
          <a:xfrm>
            <a:off x="8904288" y="6092825"/>
            <a:ext cx="609600" cy="431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Verdana" pitchFamily="34" charset="0"/>
              </a:defRPr>
            </a:lvl1pPr>
            <a:lvl2pPr marL="742950" indent="-285750">
              <a:defRPr sz="2400">
                <a:solidFill>
                  <a:schemeClr val="tx1"/>
                </a:solidFill>
                <a:latin typeface="Verdana" pitchFamily="34" charset="0"/>
              </a:defRPr>
            </a:lvl2pPr>
            <a:lvl3pPr marL="1143000" indent="-228600">
              <a:defRPr sz="2400">
                <a:solidFill>
                  <a:schemeClr val="tx1"/>
                </a:solidFill>
                <a:latin typeface="Verdana" pitchFamily="34" charset="0"/>
              </a:defRPr>
            </a:lvl3pPr>
            <a:lvl4pPr marL="1600200" indent="-228600">
              <a:defRPr sz="2400">
                <a:solidFill>
                  <a:schemeClr val="tx1"/>
                </a:solidFill>
                <a:latin typeface="Verdana" pitchFamily="34" charset="0"/>
              </a:defRPr>
            </a:lvl4pPr>
            <a:lvl5pPr marL="2057400" indent="-228600">
              <a:defRPr sz="2400">
                <a:solidFill>
                  <a:schemeClr val="tx1"/>
                </a:solidFill>
                <a:latin typeface="Verdana" pitchFamily="34" charset="0"/>
              </a:defRPr>
            </a:lvl5pPr>
            <a:lvl6pPr marL="2514600" indent="-228600" eaLnBrk="0" fontAlgn="base" hangingPunct="0">
              <a:spcBef>
                <a:spcPct val="0"/>
              </a:spcBef>
              <a:spcAft>
                <a:spcPct val="0"/>
              </a:spcAft>
              <a:defRPr sz="2400">
                <a:solidFill>
                  <a:schemeClr val="tx1"/>
                </a:solidFill>
                <a:latin typeface="Verdana" pitchFamily="34" charset="0"/>
              </a:defRPr>
            </a:lvl6pPr>
            <a:lvl7pPr marL="2971800" indent="-228600" eaLnBrk="0" fontAlgn="base" hangingPunct="0">
              <a:spcBef>
                <a:spcPct val="0"/>
              </a:spcBef>
              <a:spcAft>
                <a:spcPct val="0"/>
              </a:spcAft>
              <a:defRPr sz="2400">
                <a:solidFill>
                  <a:schemeClr val="tx1"/>
                </a:solidFill>
                <a:latin typeface="Verdana" pitchFamily="34" charset="0"/>
              </a:defRPr>
            </a:lvl7pPr>
            <a:lvl8pPr marL="3429000" indent="-228600" eaLnBrk="0" fontAlgn="base" hangingPunct="0">
              <a:spcBef>
                <a:spcPct val="0"/>
              </a:spcBef>
              <a:spcAft>
                <a:spcPct val="0"/>
              </a:spcAft>
              <a:defRPr sz="2400">
                <a:solidFill>
                  <a:schemeClr val="tx1"/>
                </a:solidFill>
                <a:latin typeface="Verdana" pitchFamily="34" charset="0"/>
              </a:defRPr>
            </a:lvl8pPr>
            <a:lvl9pPr marL="3886200" indent="-228600" eaLnBrk="0" fontAlgn="base" hangingPunct="0">
              <a:spcBef>
                <a:spcPct val="0"/>
              </a:spcBef>
              <a:spcAft>
                <a:spcPct val="0"/>
              </a:spcAft>
              <a:defRPr sz="2400">
                <a:solidFill>
                  <a:schemeClr val="tx1"/>
                </a:solidFill>
                <a:latin typeface="Verdana" pitchFamily="34" charset="0"/>
              </a:defRPr>
            </a:lvl9pPr>
          </a:lstStyle>
          <a:p>
            <a:fld id="{B7C21CBD-7CD1-42FB-9B5D-811791094696}" type="slidenum">
              <a:rPr lang="it-IT" sz="1100">
                <a:solidFill>
                  <a:schemeClr val="bg1"/>
                </a:solidFill>
              </a:rPr>
              <a:pPr/>
              <a:t>166</a:t>
            </a:fld>
            <a:endParaRPr lang="it-IT" sz="1200">
              <a:solidFill>
                <a:schemeClr val="bg1"/>
              </a:solidFill>
            </a:endParaRPr>
          </a:p>
        </p:txBody>
      </p:sp>
      <p:sp>
        <p:nvSpPr>
          <p:cNvPr id="266243" name="Rectangle 2"/>
          <p:cNvSpPr>
            <a:spLocks noGrp="1" noChangeArrowheads="1"/>
          </p:cNvSpPr>
          <p:nvPr>
            <p:ph type="title"/>
          </p:nvPr>
        </p:nvSpPr>
        <p:spPr/>
        <p:txBody>
          <a:bodyPr/>
          <a:lstStyle/>
          <a:p>
            <a:pPr eaLnBrk="1" hangingPunct="1"/>
            <a:r>
              <a:rPr lang="en-US" smtClean="0"/>
              <a:t>Buried Strap Trench Cell</a:t>
            </a:r>
          </a:p>
        </p:txBody>
      </p:sp>
      <p:pic>
        <p:nvPicPr>
          <p:cNvPr id="266244" name="Picture 3"/>
          <p:cNvPicPr>
            <a:picLocks noGrp="1" noChangeAspect="1" noChangeArrowheads="1"/>
          </p:cNvPicPr>
          <p:nvPr>
            <p:ph type="body" idx="4294967295"/>
          </p:nvPr>
        </p:nvPicPr>
        <p:blipFill>
          <a:blip r:embed="rId2">
            <a:extLst>
              <a:ext uri="{28A0092B-C50C-407E-A947-70E740481C1C}">
                <a14:useLocalDpi xmlns:a14="http://schemas.microsoft.com/office/drawing/2010/main" val="0"/>
              </a:ext>
            </a:extLst>
          </a:blip>
          <a:srcRect/>
          <a:stretch>
            <a:fillRect/>
          </a:stretch>
        </p:blipFill>
        <p:spPr>
          <a:xfrm>
            <a:off x="1524000" y="1447800"/>
            <a:ext cx="3436938" cy="4648200"/>
          </a:xfrm>
        </p:spPr>
      </p:pic>
      <p:pic>
        <p:nvPicPr>
          <p:cNvPr id="388100" name="Picture 4"/>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6983414" y="1219200"/>
            <a:ext cx="3298825" cy="4648200"/>
          </a:xfrm>
          <a:noFill/>
        </p:spPr>
      </p:pic>
      <p:pic>
        <p:nvPicPr>
          <p:cNvPr id="388101" name="Picture 5"/>
          <p:cNvPicPr>
            <a:picLocks noGrp="1" noChangeAspect="1" noChangeArrowheads="1"/>
          </p:cNvPicPr>
          <p:nvPr>
            <p:ph sz="half" idx="1"/>
          </p:nvPr>
        </p:nvPicPr>
        <p:blipFill>
          <a:blip r:embed="rId4">
            <a:extLst>
              <a:ext uri="{28A0092B-C50C-407E-A947-70E740481C1C}">
                <a14:useLocalDpi xmlns:a14="http://schemas.microsoft.com/office/drawing/2010/main" val="0"/>
              </a:ext>
            </a:extLst>
          </a:blip>
          <a:srcRect/>
          <a:stretch>
            <a:fillRect/>
          </a:stretch>
        </p:blipFill>
        <p:spPr>
          <a:xfrm>
            <a:off x="4125914" y="5008564"/>
            <a:ext cx="2814637" cy="1849437"/>
          </a:xfrm>
          <a:noFill/>
        </p:spPr>
      </p:pic>
      <p:sp>
        <p:nvSpPr>
          <p:cNvPr id="388102" name="Line 6"/>
          <p:cNvSpPr>
            <a:spLocks noChangeShapeType="1"/>
          </p:cNvSpPr>
          <p:nvPr/>
        </p:nvSpPr>
        <p:spPr bwMode="auto">
          <a:xfrm flipH="1">
            <a:off x="3494088" y="1981200"/>
            <a:ext cx="3657600" cy="1600200"/>
          </a:xfrm>
          <a:prstGeom prst="line">
            <a:avLst/>
          </a:prstGeom>
          <a:noFill/>
          <a:ln w="38100">
            <a:solidFill>
              <a:srgbClr val="800080"/>
            </a:solidFill>
            <a:round/>
            <a:headEnd/>
            <a:tailEnd type="stealth" w="med" len="med"/>
          </a:ln>
          <a:extLst>
            <a:ext uri="{909E8E84-426E-40DD-AFC4-6F175D3DCCD1}">
              <a14:hiddenFill xmlns:a14="http://schemas.microsoft.com/office/drawing/2010/main">
                <a:noFill/>
              </a14:hiddenFill>
            </a:ext>
          </a:extLst>
        </p:spPr>
        <p:txBody>
          <a:bodyPr lIns="97256" tIns="48628" rIns="97256" bIns="48628">
            <a:spAutoFit/>
          </a:bodyPr>
          <a:lstStyle/>
          <a:p>
            <a:endParaRPr lang="en-US"/>
          </a:p>
        </p:txBody>
      </p:sp>
      <p:sp>
        <p:nvSpPr>
          <p:cNvPr id="388103" name="Line 7"/>
          <p:cNvSpPr>
            <a:spLocks noChangeShapeType="1"/>
          </p:cNvSpPr>
          <p:nvPr/>
        </p:nvSpPr>
        <p:spPr bwMode="auto">
          <a:xfrm flipH="1">
            <a:off x="4125914" y="2819400"/>
            <a:ext cx="3095625" cy="228600"/>
          </a:xfrm>
          <a:prstGeom prst="line">
            <a:avLst/>
          </a:prstGeom>
          <a:noFill/>
          <a:ln w="38100">
            <a:solidFill>
              <a:srgbClr val="800080"/>
            </a:solidFill>
            <a:round/>
            <a:headEnd/>
            <a:tailEnd type="stealth" w="med" len="med"/>
          </a:ln>
          <a:extLst>
            <a:ext uri="{909E8E84-426E-40DD-AFC4-6F175D3DCCD1}">
              <a14:hiddenFill xmlns:a14="http://schemas.microsoft.com/office/drawing/2010/main">
                <a:noFill/>
              </a14:hiddenFill>
            </a:ext>
          </a:extLst>
        </p:spPr>
        <p:txBody>
          <a:bodyPr lIns="97256" tIns="48628" rIns="97256" bIns="48628">
            <a:spAutoFit/>
          </a:bodyPr>
          <a:lstStyle/>
          <a:p>
            <a:endParaRPr lang="en-US"/>
          </a:p>
        </p:txBody>
      </p:sp>
      <p:sp>
        <p:nvSpPr>
          <p:cNvPr id="388104" name="Line 8"/>
          <p:cNvSpPr>
            <a:spLocks noChangeShapeType="1"/>
          </p:cNvSpPr>
          <p:nvPr/>
        </p:nvSpPr>
        <p:spPr bwMode="auto">
          <a:xfrm flipH="1" flipV="1">
            <a:off x="3494088" y="2514600"/>
            <a:ext cx="3797300" cy="762000"/>
          </a:xfrm>
          <a:prstGeom prst="line">
            <a:avLst/>
          </a:prstGeom>
          <a:noFill/>
          <a:ln w="38100">
            <a:solidFill>
              <a:srgbClr val="800080"/>
            </a:solidFill>
            <a:round/>
            <a:headEnd/>
            <a:tailEnd type="stealth" w="med" len="med"/>
          </a:ln>
          <a:extLst>
            <a:ext uri="{909E8E84-426E-40DD-AFC4-6F175D3DCCD1}">
              <a14:hiddenFill xmlns:a14="http://schemas.microsoft.com/office/drawing/2010/main">
                <a:noFill/>
              </a14:hiddenFill>
            </a:ext>
          </a:extLst>
        </p:spPr>
        <p:txBody>
          <a:bodyPr lIns="97256" tIns="48628" rIns="97256" bIns="48628">
            <a:spAutoFit/>
          </a:bodyPr>
          <a:lstStyle/>
          <a:p>
            <a:endParaRPr lang="en-US"/>
          </a:p>
        </p:txBody>
      </p:sp>
      <p:sp>
        <p:nvSpPr>
          <p:cNvPr id="388105" name="Line 9"/>
          <p:cNvSpPr>
            <a:spLocks noChangeShapeType="1"/>
          </p:cNvSpPr>
          <p:nvPr/>
        </p:nvSpPr>
        <p:spPr bwMode="auto">
          <a:xfrm flipH="1" flipV="1">
            <a:off x="1946276" y="2057400"/>
            <a:ext cx="5205413" cy="1752600"/>
          </a:xfrm>
          <a:prstGeom prst="line">
            <a:avLst/>
          </a:prstGeom>
          <a:noFill/>
          <a:ln w="38100">
            <a:solidFill>
              <a:srgbClr val="800080"/>
            </a:solidFill>
            <a:round/>
            <a:headEnd/>
            <a:tailEnd type="stealth" w="med" len="med"/>
          </a:ln>
          <a:extLst>
            <a:ext uri="{909E8E84-426E-40DD-AFC4-6F175D3DCCD1}">
              <a14:hiddenFill xmlns:a14="http://schemas.microsoft.com/office/drawing/2010/main">
                <a:noFill/>
              </a14:hiddenFill>
            </a:ext>
          </a:extLst>
        </p:spPr>
        <p:txBody>
          <a:bodyPr lIns="97256" tIns="48628" rIns="97256" bIns="48628">
            <a:spAutoFit/>
          </a:bodyPr>
          <a:lstStyle/>
          <a:p>
            <a:endParaRPr lang="en-US"/>
          </a:p>
        </p:txBody>
      </p:sp>
      <p:sp>
        <p:nvSpPr>
          <p:cNvPr id="388106" name="Line 10"/>
          <p:cNvSpPr>
            <a:spLocks noChangeShapeType="1"/>
          </p:cNvSpPr>
          <p:nvPr/>
        </p:nvSpPr>
        <p:spPr bwMode="auto">
          <a:xfrm flipH="1" flipV="1">
            <a:off x="3352800" y="1676400"/>
            <a:ext cx="3798888" cy="2667000"/>
          </a:xfrm>
          <a:prstGeom prst="line">
            <a:avLst/>
          </a:prstGeom>
          <a:noFill/>
          <a:ln w="38100">
            <a:solidFill>
              <a:srgbClr val="800080"/>
            </a:solidFill>
            <a:round/>
            <a:headEnd/>
            <a:tailEnd type="stealth" w="med" len="med"/>
          </a:ln>
          <a:extLst>
            <a:ext uri="{909E8E84-426E-40DD-AFC4-6F175D3DCCD1}">
              <a14:hiddenFill xmlns:a14="http://schemas.microsoft.com/office/drawing/2010/main">
                <a:noFill/>
              </a14:hiddenFill>
            </a:ext>
          </a:extLst>
        </p:spPr>
        <p:txBody>
          <a:bodyPr lIns="97256" tIns="48628" rIns="97256" bIns="48628">
            <a:spAutoFit/>
          </a:bodyPr>
          <a:lstStyle/>
          <a:p>
            <a:endParaRPr lang="en-US"/>
          </a:p>
        </p:txBody>
      </p:sp>
    </p:spTree>
    <p:extLst>
      <p:ext uri="{BB962C8B-B14F-4D97-AF65-F5344CB8AC3E}">
        <p14:creationId xmlns:p14="http://schemas.microsoft.com/office/powerpoint/2010/main" val="68450909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388101"/>
                                        </p:tgtEl>
                                        <p:attrNameLst>
                                          <p:attrName>style.visibility</p:attrName>
                                        </p:attrNameLst>
                                      </p:cBhvr>
                                      <p:to>
                                        <p:strVal val="visible"/>
                                      </p:to>
                                    </p:set>
                                    <p:animEffect transition="in" filter="checkerboard(across)">
                                      <p:cBhvr>
                                        <p:cTn id="7" dur="500"/>
                                        <p:tgtEl>
                                          <p:spTgt spid="38810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nodeType="clickEffect">
                                  <p:stCondLst>
                                    <p:cond delay="0"/>
                                  </p:stCondLst>
                                  <p:childTnLst>
                                    <p:set>
                                      <p:cBhvr>
                                        <p:cTn id="11" dur="1" fill="hold">
                                          <p:stCondLst>
                                            <p:cond delay="0"/>
                                          </p:stCondLst>
                                        </p:cTn>
                                        <p:tgtEl>
                                          <p:spTgt spid="388100"/>
                                        </p:tgtEl>
                                        <p:attrNameLst>
                                          <p:attrName>style.visibility</p:attrName>
                                        </p:attrNameLst>
                                      </p:cBhvr>
                                      <p:to>
                                        <p:strVal val="visible"/>
                                      </p:to>
                                    </p:set>
                                  </p:childTnLst>
                                </p:cTn>
                              </p:par>
                            </p:childTnLst>
                          </p:cTn>
                        </p:par>
                      </p:childTnLst>
                    </p:cTn>
                  </p:par>
                  <p:par>
                    <p:cTn id="12" fill="hold" nodeType="clickPar">
                      <p:stCondLst>
                        <p:cond delay="indefinite"/>
                      </p:stCondLst>
                      <p:childTnLst>
                        <p:par>
                          <p:cTn id="13" fill="hold" nodeType="withGroup">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388102"/>
                                        </p:tgtEl>
                                        <p:attrNameLst>
                                          <p:attrName>style.visibility</p:attrName>
                                        </p:attrNameLst>
                                      </p:cBhvr>
                                      <p:to>
                                        <p:strVal val="visible"/>
                                      </p:to>
                                    </p:set>
                                  </p:childTnLst>
                                </p:cTn>
                              </p:par>
                            </p:childTnLst>
                          </p:cTn>
                        </p:par>
                      </p:childTnLst>
                    </p:cTn>
                  </p:par>
                  <p:par>
                    <p:cTn id="16" fill="hold" nodeType="clickPar">
                      <p:stCondLst>
                        <p:cond delay="indefinite"/>
                      </p:stCondLst>
                      <p:childTnLst>
                        <p:par>
                          <p:cTn id="17" fill="hold" nodeType="withGroup">
                            <p:stCondLst>
                              <p:cond delay="0"/>
                            </p:stCondLst>
                            <p:childTnLst>
                              <p:par>
                                <p:cTn id="18" presetID="1" presetClass="exit" presetSubtype="0" fill="hold" grpId="1" nodeType="clickEffect">
                                  <p:stCondLst>
                                    <p:cond delay="0"/>
                                  </p:stCondLst>
                                  <p:childTnLst>
                                    <p:set>
                                      <p:cBhvr>
                                        <p:cTn id="19" dur="1" fill="hold">
                                          <p:stCondLst>
                                            <p:cond delay="0"/>
                                          </p:stCondLst>
                                        </p:cTn>
                                        <p:tgtEl>
                                          <p:spTgt spid="388102"/>
                                        </p:tgtEl>
                                        <p:attrNameLst>
                                          <p:attrName>style.visibility</p:attrName>
                                        </p:attrNameLst>
                                      </p:cBhvr>
                                      <p:to>
                                        <p:strVal val="hidden"/>
                                      </p:to>
                                    </p:set>
                                  </p:childTnLst>
                                </p:cTn>
                              </p:par>
                            </p:childTnLst>
                          </p:cTn>
                        </p:par>
                      </p:childTnLst>
                    </p:cTn>
                  </p:par>
                  <p:par>
                    <p:cTn id="20" fill="hold" nodeType="clickPar">
                      <p:stCondLst>
                        <p:cond delay="indefinite"/>
                      </p:stCondLst>
                      <p:childTnLst>
                        <p:par>
                          <p:cTn id="21" fill="hold" nodeType="withGroup">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388103"/>
                                        </p:tgtEl>
                                        <p:attrNameLst>
                                          <p:attrName>style.visibility</p:attrName>
                                        </p:attrNameLst>
                                      </p:cBhvr>
                                      <p:to>
                                        <p:strVal val="visible"/>
                                      </p:to>
                                    </p:set>
                                  </p:childTnLst>
                                </p:cTn>
                              </p:par>
                            </p:childTnLst>
                          </p:cTn>
                        </p:par>
                      </p:childTnLst>
                    </p:cTn>
                  </p:par>
                  <p:par>
                    <p:cTn id="24" fill="hold" nodeType="clickPar">
                      <p:stCondLst>
                        <p:cond delay="indefinite"/>
                      </p:stCondLst>
                      <p:childTnLst>
                        <p:par>
                          <p:cTn id="25" fill="hold" nodeType="withGroup">
                            <p:stCondLst>
                              <p:cond delay="0"/>
                            </p:stCondLst>
                            <p:childTnLst>
                              <p:par>
                                <p:cTn id="26" presetID="1" presetClass="exit" presetSubtype="0" fill="hold" grpId="1" nodeType="clickEffect">
                                  <p:stCondLst>
                                    <p:cond delay="0"/>
                                  </p:stCondLst>
                                  <p:childTnLst>
                                    <p:set>
                                      <p:cBhvr>
                                        <p:cTn id="27" dur="1" fill="hold">
                                          <p:stCondLst>
                                            <p:cond delay="0"/>
                                          </p:stCondLst>
                                        </p:cTn>
                                        <p:tgtEl>
                                          <p:spTgt spid="388103"/>
                                        </p:tgtEl>
                                        <p:attrNameLst>
                                          <p:attrName>style.visibility</p:attrName>
                                        </p:attrNameLst>
                                      </p:cBhvr>
                                      <p:to>
                                        <p:strVal val="hidden"/>
                                      </p:to>
                                    </p:set>
                                  </p:childTnLst>
                                </p:cTn>
                              </p:par>
                            </p:childTnLst>
                          </p:cTn>
                        </p:par>
                      </p:childTnLst>
                    </p:cTn>
                  </p:par>
                  <p:par>
                    <p:cTn id="28" fill="hold" nodeType="clickPar">
                      <p:stCondLst>
                        <p:cond delay="indefinite"/>
                      </p:stCondLst>
                      <p:childTnLst>
                        <p:par>
                          <p:cTn id="29" fill="hold" nodeType="withGroup">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388104"/>
                                        </p:tgtEl>
                                        <p:attrNameLst>
                                          <p:attrName>style.visibility</p:attrName>
                                        </p:attrNameLst>
                                      </p:cBhvr>
                                      <p:to>
                                        <p:strVal val="visible"/>
                                      </p:to>
                                    </p:set>
                                  </p:childTnLst>
                                </p:cTn>
                              </p:par>
                            </p:childTnLst>
                          </p:cTn>
                        </p:par>
                      </p:childTnLst>
                    </p:cTn>
                  </p:par>
                  <p:par>
                    <p:cTn id="32" fill="hold" nodeType="clickPar">
                      <p:stCondLst>
                        <p:cond delay="indefinite"/>
                      </p:stCondLst>
                      <p:childTnLst>
                        <p:par>
                          <p:cTn id="33" fill="hold" nodeType="withGroup">
                            <p:stCondLst>
                              <p:cond delay="0"/>
                            </p:stCondLst>
                            <p:childTnLst>
                              <p:par>
                                <p:cTn id="34" presetID="1" presetClass="exit" presetSubtype="0" fill="hold" grpId="1" nodeType="clickEffect">
                                  <p:stCondLst>
                                    <p:cond delay="0"/>
                                  </p:stCondLst>
                                  <p:childTnLst>
                                    <p:set>
                                      <p:cBhvr>
                                        <p:cTn id="35" dur="1" fill="hold">
                                          <p:stCondLst>
                                            <p:cond delay="0"/>
                                          </p:stCondLst>
                                        </p:cTn>
                                        <p:tgtEl>
                                          <p:spTgt spid="388104"/>
                                        </p:tgtEl>
                                        <p:attrNameLst>
                                          <p:attrName>style.visibility</p:attrName>
                                        </p:attrNameLst>
                                      </p:cBhvr>
                                      <p:to>
                                        <p:strVal val="hidden"/>
                                      </p:to>
                                    </p:set>
                                  </p:childTnLst>
                                </p:cTn>
                              </p:par>
                            </p:childTnLst>
                          </p:cTn>
                        </p:par>
                      </p:childTnLst>
                    </p:cTn>
                  </p:par>
                  <p:par>
                    <p:cTn id="36" fill="hold" nodeType="clickPar">
                      <p:stCondLst>
                        <p:cond delay="indefinite"/>
                      </p:stCondLst>
                      <p:childTnLst>
                        <p:par>
                          <p:cTn id="37" fill="hold" nodeType="withGroup">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388105"/>
                                        </p:tgtEl>
                                        <p:attrNameLst>
                                          <p:attrName>style.visibility</p:attrName>
                                        </p:attrNameLst>
                                      </p:cBhvr>
                                      <p:to>
                                        <p:strVal val="visible"/>
                                      </p:to>
                                    </p:set>
                                  </p:childTnLst>
                                </p:cTn>
                              </p:par>
                            </p:childTnLst>
                          </p:cTn>
                        </p:par>
                      </p:childTnLst>
                    </p:cTn>
                  </p:par>
                  <p:par>
                    <p:cTn id="40" fill="hold" nodeType="clickPar">
                      <p:stCondLst>
                        <p:cond delay="indefinite"/>
                      </p:stCondLst>
                      <p:childTnLst>
                        <p:par>
                          <p:cTn id="41" fill="hold" nodeType="withGroup">
                            <p:stCondLst>
                              <p:cond delay="0"/>
                            </p:stCondLst>
                            <p:childTnLst>
                              <p:par>
                                <p:cTn id="42" presetID="1" presetClass="exit" presetSubtype="0" fill="hold" grpId="1" nodeType="clickEffect">
                                  <p:stCondLst>
                                    <p:cond delay="0"/>
                                  </p:stCondLst>
                                  <p:childTnLst>
                                    <p:set>
                                      <p:cBhvr>
                                        <p:cTn id="43" dur="1" fill="hold">
                                          <p:stCondLst>
                                            <p:cond delay="0"/>
                                          </p:stCondLst>
                                        </p:cTn>
                                        <p:tgtEl>
                                          <p:spTgt spid="388105"/>
                                        </p:tgtEl>
                                        <p:attrNameLst>
                                          <p:attrName>style.visibility</p:attrName>
                                        </p:attrNameLst>
                                      </p:cBhvr>
                                      <p:to>
                                        <p:strVal val="hidden"/>
                                      </p:to>
                                    </p:set>
                                  </p:childTnLst>
                                </p:cTn>
                              </p:par>
                            </p:childTnLst>
                          </p:cTn>
                        </p:par>
                      </p:childTnLst>
                    </p:cTn>
                  </p:par>
                  <p:par>
                    <p:cTn id="44" fill="hold" nodeType="clickPar">
                      <p:stCondLst>
                        <p:cond delay="indefinite"/>
                      </p:stCondLst>
                      <p:childTnLst>
                        <p:par>
                          <p:cTn id="45" fill="hold" nodeType="withGroup">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388106"/>
                                        </p:tgtEl>
                                        <p:attrNameLst>
                                          <p:attrName>style.visibility</p:attrName>
                                        </p:attrNameLst>
                                      </p:cBhvr>
                                      <p:to>
                                        <p:strVal val="visible"/>
                                      </p:to>
                                    </p:set>
                                  </p:childTnLst>
                                </p:cTn>
                              </p:par>
                            </p:childTnLst>
                          </p:cTn>
                        </p:par>
                      </p:childTnLst>
                    </p:cTn>
                  </p:par>
                  <p:par>
                    <p:cTn id="48" fill="hold" nodeType="clickPar">
                      <p:stCondLst>
                        <p:cond delay="indefinite"/>
                      </p:stCondLst>
                      <p:childTnLst>
                        <p:par>
                          <p:cTn id="49" fill="hold" nodeType="withGroup">
                            <p:stCondLst>
                              <p:cond delay="0"/>
                            </p:stCondLst>
                            <p:childTnLst>
                              <p:par>
                                <p:cTn id="50" presetID="1" presetClass="exit" presetSubtype="0" fill="hold" grpId="1" nodeType="clickEffect">
                                  <p:stCondLst>
                                    <p:cond delay="0"/>
                                  </p:stCondLst>
                                  <p:childTnLst>
                                    <p:set>
                                      <p:cBhvr>
                                        <p:cTn id="51" dur="1" fill="hold">
                                          <p:stCondLst>
                                            <p:cond delay="0"/>
                                          </p:stCondLst>
                                        </p:cTn>
                                        <p:tgtEl>
                                          <p:spTgt spid="38810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8102" grpId="0" animBg="1"/>
      <p:bldP spid="388102" grpId="1" animBg="1"/>
      <p:bldP spid="388103" grpId="0" animBg="1"/>
      <p:bldP spid="388103" grpId="1" animBg="1"/>
      <p:bldP spid="388104" grpId="0" animBg="1"/>
      <p:bldP spid="388104" grpId="1" animBg="1"/>
      <p:bldP spid="388105" grpId="0" animBg="1"/>
      <p:bldP spid="388105" grpId="1" animBg="1"/>
      <p:bldP spid="388106" grpId="0" animBg="1"/>
      <p:bldP spid="388106" grpId="1" animBg="1"/>
    </p:bld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266" name="Slide Number Placeholder 5"/>
          <p:cNvSpPr>
            <a:spLocks noGrp="1"/>
          </p:cNvSpPr>
          <p:nvPr>
            <p:ph type="sldNum" sz="quarter" idx="4294967295"/>
          </p:nvPr>
        </p:nvSpPr>
        <p:spPr>
          <a:xfrm>
            <a:off x="8904288" y="6092825"/>
            <a:ext cx="609600" cy="431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Verdana" pitchFamily="34" charset="0"/>
              </a:defRPr>
            </a:lvl1pPr>
            <a:lvl2pPr marL="742950" indent="-285750">
              <a:defRPr sz="2400">
                <a:solidFill>
                  <a:schemeClr val="tx1"/>
                </a:solidFill>
                <a:latin typeface="Verdana" pitchFamily="34" charset="0"/>
              </a:defRPr>
            </a:lvl2pPr>
            <a:lvl3pPr marL="1143000" indent="-228600">
              <a:defRPr sz="2400">
                <a:solidFill>
                  <a:schemeClr val="tx1"/>
                </a:solidFill>
                <a:latin typeface="Verdana" pitchFamily="34" charset="0"/>
              </a:defRPr>
            </a:lvl3pPr>
            <a:lvl4pPr marL="1600200" indent="-228600">
              <a:defRPr sz="2400">
                <a:solidFill>
                  <a:schemeClr val="tx1"/>
                </a:solidFill>
                <a:latin typeface="Verdana" pitchFamily="34" charset="0"/>
              </a:defRPr>
            </a:lvl4pPr>
            <a:lvl5pPr marL="2057400" indent="-228600">
              <a:defRPr sz="2400">
                <a:solidFill>
                  <a:schemeClr val="tx1"/>
                </a:solidFill>
                <a:latin typeface="Verdana" pitchFamily="34" charset="0"/>
              </a:defRPr>
            </a:lvl5pPr>
            <a:lvl6pPr marL="2514600" indent="-228600" eaLnBrk="0" fontAlgn="base" hangingPunct="0">
              <a:spcBef>
                <a:spcPct val="0"/>
              </a:spcBef>
              <a:spcAft>
                <a:spcPct val="0"/>
              </a:spcAft>
              <a:defRPr sz="2400">
                <a:solidFill>
                  <a:schemeClr val="tx1"/>
                </a:solidFill>
                <a:latin typeface="Verdana" pitchFamily="34" charset="0"/>
              </a:defRPr>
            </a:lvl6pPr>
            <a:lvl7pPr marL="2971800" indent="-228600" eaLnBrk="0" fontAlgn="base" hangingPunct="0">
              <a:spcBef>
                <a:spcPct val="0"/>
              </a:spcBef>
              <a:spcAft>
                <a:spcPct val="0"/>
              </a:spcAft>
              <a:defRPr sz="2400">
                <a:solidFill>
                  <a:schemeClr val="tx1"/>
                </a:solidFill>
                <a:latin typeface="Verdana" pitchFamily="34" charset="0"/>
              </a:defRPr>
            </a:lvl7pPr>
            <a:lvl8pPr marL="3429000" indent="-228600" eaLnBrk="0" fontAlgn="base" hangingPunct="0">
              <a:spcBef>
                <a:spcPct val="0"/>
              </a:spcBef>
              <a:spcAft>
                <a:spcPct val="0"/>
              </a:spcAft>
              <a:defRPr sz="2400">
                <a:solidFill>
                  <a:schemeClr val="tx1"/>
                </a:solidFill>
                <a:latin typeface="Verdana" pitchFamily="34" charset="0"/>
              </a:defRPr>
            </a:lvl8pPr>
            <a:lvl9pPr marL="3886200" indent="-228600" eaLnBrk="0" fontAlgn="base" hangingPunct="0">
              <a:spcBef>
                <a:spcPct val="0"/>
              </a:spcBef>
              <a:spcAft>
                <a:spcPct val="0"/>
              </a:spcAft>
              <a:defRPr sz="2400">
                <a:solidFill>
                  <a:schemeClr val="tx1"/>
                </a:solidFill>
                <a:latin typeface="Verdana" pitchFamily="34" charset="0"/>
              </a:defRPr>
            </a:lvl9pPr>
          </a:lstStyle>
          <a:p>
            <a:fld id="{97CDDE29-B379-4938-A024-9F17EC5D4844}" type="slidenum">
              <a:rPr lang="it-IT" sz="1100">
                <a:solidFill>
                  <a:schemeClr val="bg1"/>
                </a:solidFill>
              </a:rPr>
              <a:pPr/>
              <a:t>167</a:t>
            </a:fld>
            <a:endParaRPr lang="it-IT" sz="1200">
              <a:solidFill>
                <a:schemeClr val="bg1"/>
              </a:solidFill>
            </a:endParaRPr>
          </a:p>
        </p:txBody>
      </p:sp>
      <p:sp>
        <p:nvSpPr>
          <p:cNvPr id="267267" name="Rectangle 2"/>
          <p:cNvSpPr>
            <a:spLocks noGrp="1" noChangeArrowheads="1"/>
          </p:cNvSpPr>
          <p:nvPr>
            <p:ph type="title"/>
          </p:nvPr>
        </p:nvSpPr>
        <p:spPr/>
        <p:txBody>
          <a:bodyPr/>
          <a:lstStyle/>
          <a:p>
            <a:pPr eaLnBrk="1" hangingPunct="1"/>
            <a:r>
              <a:rPr lang="en-US" sz="2100"/>
              <a:t>Process Flow of</a:t>
            </a:r>
            <a:br>
              <a:rPr lang="en-US" sz="2100"/>
            </a:br>
            <a:r>
              <a:rPr lang="en-US" sz="2100"/>
              <a:t>BEST Cell DRAM</a:t>
            </a:r>
          </a:p>
        </p:txBody>
      </p:sp>
      <p:sp>
        <p:nvSpPr>
          <p:cNvPr id="267268" name="Rectangle 3"/>
          <p:cNvSpPr>
            <a:spLocks noGrp="1" noChangeArrowheads="1"/>
          </p:cNvSpPr>
          <p:nvPr>
            <p:ph type="body" sz="half" idx="1"/>
          </p:nvPr>
        </p:nvSpPr>
        <p:spPr>
          <a:xfrm>
            <a:off x="1876426" y="1143000"/>
            <a:ext cx="3814763" cy="4114800"/>
          </a:xfrm>
        </p:spPr>
        <p:txBody>
          <a:bodyPr>
            <a:normAutofit fontScale="92500" lnSpcReduction="10000"/>
          </a:bodyPr>
          <a:lstStyle/>
          <a:p>
            <a:pPr eaLnBrk="1" hangingPunct="1">
              <a:lnSpc>
                <a:spcPct val="80000"/>
              </a:lnSpc>
            </a:pPr>
            <a:r>
              <a:rPr lang="en-US" sz="1600" b="1"/>
              <a:t>· Array Buried N-Well</a:t>
            </a:r>
          </a:p>
          <a:p>
            <a:pPr eaLnBrk="1" hangingPunct="1">
              <a:lnSpc>
                <a:spcPct val="80000"/>
              </a:lnSpc>
            </a:pPr>
            <a:r>
              <a:rPr lang="en-US" sz="1600" b="1"/>
              <a:t>· Storage Trench Formation</a:t>
            </a:r>
          </a:p>
          <a:p>
            <a:pPr eaLnBrk="1" hangingPunct="1">
              <a:lnSpc>
                <a:spcPct val="80000"/>
              </a:lnSpc>
            </a:pPr>
            <a:r>
              <a:rPr lang="en-US" sz="1600" b="1"/>
              <a:t>· Node Dielectric (6nm TEQ.)</a:t>
            </a:r>
          </a:p>
          <a:p>
            <a:pPr eaLnBrk="1" hangingPunct="1">
              <a:lnSpc>
                <a:spcPct val="80000"/>
              </a:lnSpc>
            </a:pPr>
            <a:r>
              <a:rPr lang="en-US" sz="1600" b="1"/>
              <a:t>· Buried Strap Formation</a:t>
            </a:r>
          </a:p>
          <a:p>
            <a:pPr eaLnBrk="1" hangingPunct="1">
              <a:lnSpc>
                <a:spcPct val="80000"/>
              </a:lnSpc>
            </a:pPr>
            <a:r>
              <a:rPr lang="en-US" sz="1600" b="1"/>
              <a:t>· Shallow Trench Isolation Formation</a:t>
            </a:r>
          </a:p>
          <a:p>
            <a:pPr eaLnBrk="1" hangingPunct="1">
              <a:lnSpc>
                <a:spcPct val="80000"/>
              </a:lnSpc>
            </a:pPr>
            <a:r>
              <a:rPr lang="en-US" sz="1600" b="1"/>
              <a:t>· N- and P-Well Implants</a:t>
            </a:r>
          </a:p>
          <a:p>
            <a:pPr eaLnBrk="1" hangingPunct="1">
              <a:lnSpc>
                <a:spcPct val="80000"/>
              </a:lnSpc>
            </a:pPr>
            <a:r>
              <a:rPr lang="en-US" sz="1600" b="1"/>
              <a:t>· Gate Oxidation (8nm)</a:t>
            </a:r>
          </a:p>
          <a:p>
            <a:pPr eaLnBrk="1" hangingPunct="1">
              <a:lnSpc>
                <a:spcPct val="80000"/>
              </a:lnSpc>
            </a:pPr>
            <a:r>
              <a:rPr lang="en-US" sz="1600" b="1"/>
              <a:t>· Gate Conductor (N+ poly / WSi)</a:t>
            </a:r>
          </a:p>
          <a:p>
            <a:pPr eaLnBrk="1" hangingPunct="1">
              <a:lnSpc>
                <a:spcPct val="80000"/>
              </a:lnSpc>
            </a:pPr>
            <a:r>
              <a:rPr lang="en-US" sz="1600" b="1"/>
              <a:t>· Junction Implants</a:t>
            </a:r>
          </a:p>
          <a:p>
            <a:pPr eaLnBrk="1" hangingPunct="1">
              <a:lnSpc>
                <a:spcPct val="80000"/>
              </a:lnSpc>
            </a:pPr>
            <a:r>
              <a:rPr lang="en-US" sz="1600" b="1"/>
              <a:t>· Insulator Deposition and Planarization</a:t>
            </a:r>
          </a:p>
          <a:p>
            <a:pPr eaLnBrk="1" hangingPunct="1">
              <a:lnSpc>
                <a:spcPct val="80000"/>
              </a:lnSpc>
            </a:pPr>
            <a:r>
              <a:rPr lang="en-US" sz="1600" b="1"/>
              <a:t>· Contact formation</a:t>
            </a:r>
          </a:p>
          <a:p>
            <a:pPr eaLnBrk="1" hangingPunct="1">
              <a:lnSpc>
                <a:spcPct val="80000"/>
              </a:lnSpc>
            </a:pPr>
            <a:r>
              <a:rPr lang="en-US" sz="1600" b="1"/>
              <a:t>· Bitline (Metal 0) formation</a:t>
            </a:r>
          </a:p>
          <a:p>
            <a:pPr eaLnBrk="1" hangingPunct="1">
              <a:lnSpc>
                <a:spcPct val="80000"/>
              </a:lnSpc>
            </a:pPr>
            <a:r>
              <a:rPr lang="en-US" sz="1600" b="1"/>
              <a:t>· Via 1 / Metal 1 formation</a:t>
            </a:r>
          </a:p>
          <a:p>
            <a:pPr eaLnBrk="1" hangingPunct="1">
              <a:lnSpc>
                <a:spcPct val="80000"/>
              </a:lnSpc>
            </a:pPr>
            <a:r>
              <a:rPr lang="en-US" sz="1600" b="1"/>
              <a:t>· Via 2 / Metal 2 formation</a:t>
            </a:r>
          </a:p>
        </p:txBody>
      </p:sp>
      <p:pic>
        <p:nvPicPr>
          <p:cNvPr id="267269" name="Picture 4"/>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5903913" y="1219200"/>
            <a:ext cx="4341812" cy="5181600"/>
          </a:xfrm>
          <a:noFill/>
        </p:spPr>
      </p:pic>
      <p:grpSp>
        <p:nvGrpSpPr>
          <p:cNvPr id="2" name="Group 5"/>
          <p:cNvGrpSpPr>
            <a:grpSpLocks/>
          </p:cNvGrpSpPr>
          <p:nvPr/>
        </p:nvGrpSpPr>
        <p:grpSpPr bwMode="auto">
          <a:xfrm>
            <a:off x="4408488" y="1295400"/>
            <a:ext cx="3797300" cy="838200"/>
            <a:chOff x="1968" y="816"/>
            <a:chExt cx="2592" cy="528"/>
          </a:xfrm>
        </p:grpSpPr>
        <p:grpSp>
          <p:nvGrpSpPr>
            <p:cNvPr id="267287" name="Group 6"/>
            <p:cNvGrpSpPr>
              <a:grpSpLocks/>
            </p:cNvGrpSpPr>
            <p:nvPr/>
          </p:nvGrpSpPr>
          <p:grpSpPr bwMode="auto">
            <a:xfrm>
              <a:off x="3264" y="1344"/>
              <a:ext cx="1296" cy="0"/>
              <a:chOff x="3264" y="1344"/>
              <a:chExt cx="1296" cy="0"/>
            </a:xfrm>
          </p:grpSpPr>
          <p:sp>
            <p:nvSpPr>
              <p:cNvPr id="267289" name="Line 7"/>
              <p:cNvSpPr>
                <a:spLocks noChangeShapeType="1"/>
              </p:cNvSpPr>
              <p:nvPr/>
            </p:nvSpPr>
            <p:spPr bwMode="auto">
              <a:xfrm>
                <a:off x="3264" y="1344"/>
                <a:ext cx="528" cy="0"/>
              </a:xfrm>
              <a:prstGeom prst="line">
                <a:avLst/>
              </a:prstGeom>
              <a:noFill/>
              <a:ln w="38100">
                <a:solidFill>
                  <a:srgbClr val="800080"/>
                </a:solidFill>
                <a:round/>
                <a:headEnd/>
                <a:tailEnd/>
              </a:ln>
              <a:extLst>
                <a:ext uri="{909E8E84-426E-40DD-AFC4-6F175D3DCCD1}">
                  <a14:hiddenFill xmlns:a14="http://schemas.microsoft.com/office/drawing/2010/main">
                    <a:noFill/>
                  </a14:hiddenFill>
                </a:ext>
              </a:extLst>
            </p:spPr>
            <p:txBody>
              <a:bodyPr lIns="97256" tIns="48628" rIns="97256" bIns="48628">
                <a:spAutoFit/>
              </a:bodyPr>
              <a:lstStyle/>
              <a:p>
                <a:endParaRPr lang="en-US"/>
              </a:p>
            </p:txBody>
          </p:sp>
          <p:sp>
            <p:nvSpPr>
              <p:cNvPr id="267290" name="Line 8"/>
              <p:cNvSpPr>
                <a:spLocks noChangeShapeType="1"/>
              </p:cNvSpPr>
              <p:nvPr/>
            </p:nvSpPr>
            <p:spPr bwMode="auto">
              <a:xfrm>
                <a:off x="4032" y="1344"/>
                <a:ext cx="528" cy="0"/>
              </a:xfrm>
              <a:prstGeom prst="line">
                <a:avLst/>
              </a:prstGeom>
              <a:noFill/>
              <a:ln w="38100">
                <a:solidFill>
                  <a:srgbClr val="800080"/>
                </a:solidFill>
                <a:round/>
                <a:headEnd/>
                <a:tailEnd/>
              </a:ln>
              <a:extLst>
                <a:ext uri="{909E8E84-426E-40DD-AFC4-6F175D3DCCD1}">
                  <a14:hiddenFill xmlns:a14="http://schemas.microsoft.com/office/drawing/2010/main">
                    <a:noFill/>
                  </a14:hiddenFill>
                </a:ext>
              </a:extLst>
            </p:spPr>
            <p:txBody>
              <a:bodyPr lIns="97256" tIns="48628" rIns="97256" bIns="48628">
                <a:spAutoFit/>
              </a:bodyPr>
              <a:lstStyle/>
              <a:p>
                <a:endParaRPr lang="en-US"/>
              </a:p>
            </p:txBody>
          </p:sp>
        </p:grpSp>
        <p:sp>
          <p:nvSpPr>
            <p:cNvPr id="267288" name="Line 9"/>
            <p:cNvSpPr>
              <a:spLocks noChangeShapeType="1"/>
            </p:cNvSpPr>
            <p:nvPr/>
          </p:nvSpPr>
          <p:spPr bwMode="auto">
            <a:xfrm>
              <a:off x="1968" y="816"/>
              <a:ext cx="1488" cy="528"/>
            </a:xfrm>
            <a:prstGeom prst="line">
              <a:avLst/>
            </a:prstGeom>
            <a:noFill/>
            <a:ln w="38100">
              <a:solidFill>
                <a:srgbClr val="800080"/>
              </a:solidFill>
              <a:round/>
              <a:headEnd/>
              <a:tailEnd type="stealth" w="med" len="med"/>
            </a:ln>
            <a:extLst>
              <a:ext uri="{909E8E84-426E-40DD-AFC4-6F175D3DCCD1}">
                <a14:hiddenFill xmlns:a14="http://schemas.microsoft.com/office/drawing/2010/main">
                  <a:noFill/>
                </a14:hiddenFill>
              </a:ext>
            </a:extLst>
          </p:spPr>
          <p:txBody>
            <a:bodyPr lIns="97256" tIns="48628" rIns="97256" bIns="48628">
              <a:spAutoFit/>
            </a:bodyPr>
            <a:lstStyle/>
            <a:p>
              <a:endParaRPr lang="en-US"/>
            </a:p>
          </p:txBody>
        </p:sp>
      </p:grpSp>
      <p:grpSp>
        <p:nvGrpSpPr>
          <p:cNvPr id="4" name="Group 10"/>
          <p:cNvGrpSpPr>
            <a:grpSpLocks/>
          </p:cNvGrpSpPr>
          <p:nvPr/>
        </p:nvGrpSpPr>
        <p:grpSpPr bwMode="auto">
          <a:xfrm>
            <a:off x="5181601" y="1371600"/>
            <a:ext cx="2251075" cy="1066800"/>
            <a:chOff x="2496" y="864"/>
            <a:chExt cx="1536" cy="672"/>
          </a:xfrm>
        </p:grpSpPr>
        <p:grpSp>
          <p:nvGrpSpPr>
            <p:cNvPr id="267282" name="Group 11"/>
            <p:cNvGrpSpPr>
              <a:grpSpLocks/>
            </p:cNvGrpSpPr>
            <p:nvPr/>
          </p:nvGrpSpPr>
          <p:grpSpPr bwMode="auto">
            <a:xfrm>
              <a:off x="3792" y="864"/>
              <a:ext cx="240" cy="672"/>
              <a:chOff x="3792" y="864"/>
              <a:chExt cx="240" cy="672"/>
            </a:xfrm>
          </p:grpSpPr>
          <p:sp>
            <p:nvSpPr>
              <p:cNvPr id="267284" name="Line 12"/>
              <p:cNvSpPr>
                <a:spLocks noChangeShapeType="1"/>
              </p:cNvSpPr>
              <p:nvPr/>
            </p:nvSpPr>
            <p:spPr bwMode="auto">
              <a:xfrm>
                <a:off x="3792" y="912"/>
                <a:ext cx="0" cy="624"/>
              </a:xfrm>
              <a:prstGeom prst="line">
                <a:avLst/>
              </a:prstGeom>
              <a:noFill/>
              <a:ln w="38100">
                <a:solidFill>
                  <a:srgbClr val="800080"/>
                </a:solidFill>
                <a:round/>
                <a:headEnd/>
                <a:tailEnd/>
              </a:ln>
              <a:extLst>
                <a:ext uri="{909E8E84-426E-40DD-AFC4-6F175D3DCCD1}">
                  <a14:hiddenFill xmlns:a14="http://schemas.microsoft.com/office/drawing/2010/main">
                    <a:noFill/>
                  </a14:hiddenFill>
                </a:ext>
              </a:extLst>
            </p:spPr>
            <p:txBody>
              <a:bodyPr lIns="97256" tIns="48628" rIns="97256" bIns="48628">
                <a:spAutoFit/>
              </a:bodyPr>
              <a:lstStyle/>
              <a:p>
                <a:endParaRPr lang="en-US"/>
              </a:p>
            </p:txBody>
          </p:sp>
          <p:sp>
            <p:nvSpPr>
              <p:cNvPr id="267285" name="Line 13"/>
              <p:cNvSpPr>
                <a:spLocks noChangeShapeType="1"/>
              </p:cNvSpPr>
              <p:nvPr/>
            </p:nvSpPr>
            <p:spPr bwMode="auto">
              <a:xfrm>
                <a:off x="3792" y="1536"/>
                <a:ext cx="240" cy="0"/>
              </a:xfrm>
              <a:prstGeom prst="line">
                <a:avLst/>
              </a:prstGeom>
              <a:noFill/>
              <a:ln w="38100">
                <a:solidFill>
                  <a:srgbClr val="800080"/>
                </a:solidFill>
                <a:round/>
                <a:headEnd/>
                <a:tailEnd/>
              </a:ln>
              <a:extLst>
                <a:ext uri="{909E8E84-426E-40DD-AFC4-6F175D3DCCD1}">
                  <a14:hiddenFill xmlns:a14="http://schemas.microsoft.com/office/drawing/2010/main">
                    <a:noFill/>
                  </a14:hiddenFill>
                </a:ext>
              </a:extLst>
            </p:spPr>
            <p:txBody>
              <a:bodyPr lIns="97256" tIns="48628" rIns="97256" bIns="48628">
                <a:spAutoFit/>
              </a:bodyPr>
              <a:lstStyle/>
              <a:p>
                <a:endParaRPr lang="en-US"/>
              </a:p>
            </p:txBody>
          </p:sp>
          <p:sp>
            <p:nvSpPr>
              <p:cNvPr id="267286" name="Line 14"/>
              <p:cNvSpPr>
                <a:spLocks noChangeShapeType="1"/>
              </p:cNvSpPr>
              <p:nvPr/>
            </p:nvSpPr>
            <p:spPr bwMode="auto">
              <a:xfrm>
                <a:off x="4032" y="864"/>
                <a:ext cx="0" cy="672"/>
              </a:xfrm>
              <a:prstGeom prst="line">
                <a:avLst/>
              </a:prstGeom>
              <a:noFill/>
              <a:ln w="38100">
                <a:solidFill>
                  <a:srgbClr val="800080"/>
                </a:solidFill>
                <a:round/>
                <a:headEnd/>
                <a:tailEnd/>
              </a:ln>
              <a:extLst>
                <a:ext uri="{909E8E84-426E-40DD-AFC4-6F175D3DCCD1}">
                  <a14:hiddenFill xmlns:a14="http://schemas.microsoft.com/office/drawing/2010/main">
                    <a:noFill/>
                  </a14:hiddenFill>
                </a:ext>
              </a:extLst>
            </p:spPr>
            <p:txBody>
              <a:bodyPr lIns="97256" tIns="48628" rIns="97256" bIns="48628">
                <a:spAutoFit/>
              </a:bodyPr>
              <a:lstStyle/>
              <a:p>
                <a:endParaRPr lang="en-US"/>
              </a:p>
            </p:txBody>
          </p:sp>
        </p:grpSp>
        <p:sp>
          <p:nvSpPr>
            <p:cNvPr id="267283" name="Line 15"/>
            <p:cNvSpPr>
              <a:spLocks noChangeShapeType="1"/>
            </p:cNvSpPr>
            <p:nvPr/>
          </p:nvSpPr>
          <p:spPr bwMode="auto">
            <a:xfrm>
              <a:off x="2496" y="960"/>
              <a:ext cx="1296" cy="0"/>
            </a:xfrm>
            <a:prstGeom prst="line">
              <a:avLst/>
            </a:prstGeom>
            <a:noFill/>
            <a:ln w="38100">
              <a:solidFill>
                <a:srgbClr val="800080"/>
              </a:solidFill>
              <a:round/>
              <a:headEnd/>
              <a:tailEnd type="stealth" w="med" len="med"/>
            </a:ln>
            <a:extLst>
              <a:ext uri="{909E8E84-426E-40DD-AFC4-6F175D3DCCD1}">
                <a14:hiddenFill xmlns:a14="http://schemas.microsoft.com/office/drawing/2010/main">
                  <a:noFill/>
                </a14:hiddenFill>
              </a:ext>
            </a:extLst>
          </p:spPr>
          <p:txBody>
            <a:bodyPr lIns="97256" tIns="48628" rIns="97256" bIns="48628">
              <a:spAutoFit/>
            </a:bodyPr>
            <a:lstStyle/>
            <a:p>
              <a:endParaRPr lang="en-US"/>
            </a:p>
          </p:txBody>
        </p:sp>
      </p:grpSp>
      <p:grpSp>
        <p:nvGrpSpPr>
          <p:cNvPr id="6" name="Group 16"/>
          <p:cNvGrpSpPr>
            <a:grpSpLocks/>
          </p:cNvGrpSpPr>
          <p:nvPr/>
        </p:nvGrpSpPr>
        <p:grpSpPr bwMode="auto">
          <a:xfrm>
            <a:off x="5534025" y="1371600"/>
            <a:ext cx="1957388" cy="609600"/>
            <a:chOff x="2736" y="864"/>
            <a:chExt cx="1336" cy="384"/>
          </a:xfrm>
        </p:grpSpPr>
        <p:sp>
          <p:nvSpPr>
            <p:cNvPr id="267280" name="Freeform 17"/>
            <p:cNvSpPr>
              <a:spLocks/>
            </p:cNvSpPr>
            <p:nvPr/>
          </p:nvSpPr>
          <p:spPr bwMode="auto">
            <a:xfrm>
              <a:off x="3744" y="864"/>
              <a:ext cx="328" cy="236"/>
            </a:xfrm>
            <a:custGeom>
              <a:avLst/>
              <a:gdLst>
                <a:gd name="T0" fmla="*/ 0 w 328"/>
                <a:gd name="T1" fmla="*/ 0 h 768"/>
                <a:gd name="T2" fmla="*/ 48 w 328"/>
                <a:gd name="T3" fmla="*/ 624 h 768"/>
                <a:gd name="T4" fmla="*/ 288 w 328"/>
                <a:gd name="T5" fmla="*/ 672 h 768"/>
                <a:gd name="T6" fmla="*/ 288 w 328"/>
                <a:gd name="T7" fmla="*/ 48 h 768"/>
                <a:gd name="T8" fmla="*/ 0 60000 65536"/>
                <a:gd name="T9" fmla="*/ 0 60000 65536"/>
                <a:gd name="T10" fmla="*/ 0 60000 65536"/>
                <a:gd name="T11" fmla="*/ 0 60000 65536"/>
                <a:gd name="T12" fmla="*/ 0 w 328"/>
                <a:gd name="T13" fmla="*/ 0 h 768"/>
                <a:gd name="T14" fmla="*/ 328 w 328"/>
                <a:gd name="T15" fmla="*/ 768 h 768"/>
              </a:gdLst>
              <a:ahLst/>
              <a:cxnLst>
                <a:cxn ang="T8">
                  <a:pos x="T0" y="T1"/>
                </a:cxn>
                <a:cxn ang="T9">
                  <a:pos x="T2" y="T3"/>
                </a:cxn>
                <a:cxn ang="T10">
                  <a:pos x="T4" y="T5"/>
                </a:cxn>
                <a:cxn ang="T11">
                  <a:pos x="T6" y="T7"/>
                </a:cxn>
              </a:cxnLst>
              <a:rect l="T12" t="T13" r="T14" b="T15"/>
              <a:pathLst>
                <a:path w="328" h="768">
                  <a:moveTo>
                    <a:pt x="0" y="0"/>
                  </a:moveTo>
                  <a:cubicBezTo>
                    <a:pt x="0" y="256"/>
                    <a:pt x="0" y="512"/>
                    <a:pt x="48" y="624"/>
                  </a:cubicBezTo>
                  <a:cubicBezTo>
                    <a:pt x="96" y="736"/>
                    <a:pt x="248" y="768"/>
                    <a:pt x="288" y="672"/>
                  </a:cubicBezTo>
                  <a:cubicBezTo>
                    <a:pt x="328" y="576"/>
                    <a:pt x="308" y="312"/>
                    <a:pt x="288" y="48"/>
                  </a:cubicBezTo>
                </a:path>
              </a:pathLst>
            </a:custGeom>
            <a:noFill/>
            <a:ln w="38100" cap="flat" cmpd="sng">
              <a:solidFill>
                <a:srgbClr val="00FF00"/>
              </a:solidFill>
              <a:prstDash val="solid"/>
              <a:round/>
              <a:headEnd type="none" w="med" len="med"/>
              <a:tailEnd type="stealth" w="med" len="med"/>
            </a:ln>
            <a:extLst>
              <a:ext uri="{909E8E84-426E-40DD-AFC4-6F175D3DCCD1}">
                <a14:hiddenFill xmlns:a14="http://schemas.microsoft.com/office/drawing/2010/main">
                  <a:solidFill>
                    <a:srgbClr val="FFFFFF"/>
                  </a:solidFill>
                </a14:hiddenFill>
              </a:ext>
            </a:extLst>
          </p:spPr>
          <p:txBody>
            <a:bodyPr lIns="97256" tIns="48628" rIns="97256" bIns="48628">
              <a:spAutoFit/>
            </a:bodyPr>
            <a:lstStyle/>
            <a:p>
              <a:endParaRPr lang="en-US"/>
            </a:p>
          </p:txBody>
        </p:sp>
        <p:sp>
          <p:nvSpPr>
            <p:cNvPr id="267281" name="Line 18"/>
            <p:cNvSpPr>
              <a:spLocks noChangeShapeType="1"/>
            </p:cNvSpPr>
            <p:nvPr/>
          </p:nvSpPr>
          <p:spPr bwMode="auto">
            <a:xfrm>
              <a:off x="2736" y="1200"/>
              <a:ext cx="1008" cy="48"/>
            </a:xfrm>
            <a:prstGeom prst="line">
              <a:avLst/>
            </a:prstGeom>
            <a:noFill/>
            <a:ln w="38100">
              <a:solidFill>
                <a:srgbClr val="00FF00"/>
              </a:solidFill>
              <a:round/>
              <a:headEnd/>
              <a:tailEnd type="stealth" w="med" len="med"/>
            </a:ln>
            <a:extLst>
              <a:ext uri="{909E8E84-426E-40DD-AFC4-6F175D3DCCD1}">
                <a14:hiddenFill xmlns:a14="http://schemas.microsoft.com/office/drawing/2010/main">
                  <a:noFill/>
                </a14:hiddenFill>
              </a:ext>
            </a:extLst>
          </p:spPr>
          <p:txBody>
            <a:bodyPr lIns="97256" tIns="48628" rIns="97256" bIns="48628">
              <a:spAutoFit/>
            </a:bodyPr>
            <a:lstStyle/>
            <a:p>
              <a:endParaRPr lang="en-US"/>
            </a:p>
          </p:txBody>
        </p:sp>
      </p:grpSp>
      <p:grpSp>
        <p:nvGrpSpPr>
          <p:cNvPr id="7" name="Group 19"/>
          <p:cNvGrpSpPr>
            <a:grpSpLocks/>
          </p:cNvGrpSpPr>
          <p:nvPr/>
        </p:nvGrpSpPr>
        <p:grpSpPr bwMode="auto">
          <a:xfrm>
            <a:off x="4900613" y="2514600"/>
            <a:ext cx="5040312" cy="1631950"/>
            <a:chOff x="2304" y="1584"/>
            <a:chExt cx="3440" cy="1028"/>
          </a:xfrm>
        </p:grpSpPr>
        <p:sp>
          <p:nvSpPr>
            <p:cNvPr id="267278" name="Line 20"/>
            <p:cNvSpPr>
              <a:spLocks noChangeShapeType="1"/>
            </p:cNvSpPr>
            <p:nvPr/>
          </p:nvSpPr>
          <p:spPr bwMode="auto">
            <a:xfrm>
              <a:off x="2304" y="1584"/>
              <a:ext cx="2976" cy="864"/>
            </a:xfrm>
            <a:prstGeom prst="line">
              <a:avLst/>
            </a:prstGeom>
            <a:noFill/>
            <a:ln w="38100">
              <a:solidFill>
                <a:srgbClr val="800080"/>
              </a:solidFill>
              <a:round/>
              <a:headEnd/>
              <a:tailEnd type="stealth" w="med" len="med"/>
            </a:ln>
            <a:extLst>
              <a:ext uri="{909E8E84-426E-40DD-AFC4-6F175D3DCCD1}">
                <a14:hiddenFill xmlns:a14="http://schemas.microsoft.com/office/drawing/2010/main">
                  <a:noFill/>
                </a14:hiddenFill>
              </a:ext>
            </a:extLst>
          </p:spPr>
          <p:txBody>
            <a:bodyPr lIns="97256" tIns="48628" rIns="97256" bIns="48628">
              <a:spAutoFit/>
            </a:bodyPr>
            <a:lstStyle/>
            <a:p>
              <a:endParaRPr lang="en-US"/>
            </a:p>
          </p:txBody>
        </p:sp>
        <p:sp>
          <p:nvSpPr>
            <p:cNvPr id="267279" name="Freeform 21"/>
            <p:cNvSpPr>
              <a:spLocks/>
            </p:cNvSpPr>
            <p:nvPr/>
          </p:nvSpPr>
          <p:spPr bwMode="auto">
            <a:xfrm>
              <a:off x="5088" y="2376"/>
              <a:ext cx="656" cy="236"/>
            </a:xfrm>
            <a:custGeom>
              <a:avLst/>
              <a:gdLst>
                <a:gd name="T0" fmla="*/ 0 w 656"/>
                <a:gd name="T1" fmla="*/ 72 h 248"/>
                <a:gd name="T2" fmla="*/ 96 w 656"/>
                <a:gd name="T3" fmla="*/ 24 h 248"/>
                <a:gd name="T4" fmla="*/ 144 w 656"/>
                <a:gd name="T5" fmla="*/ 216 h 248"/>
                <a:gd name="T6" fmla="*/ 576 w 656"/>
                <a:gd name="T7" fmla="*/ 216 h 248"/>
                <a:gd name="T8" fmla="*/ 624 w 656"/>
                <a:gd name="T9" fmla="*/ 24 h 248"/>
                <a:gd name="T10" fmla="*/ 0 60000 65536"/>
                <a:gd name="T11" fmla="*/ 0 60000 65536"/>
                <a:gd name="T12" fmla="*/ 0 60000 65536"/>
                <a:gd name="T13" fmla="*/ 0 60000 65536"/>
                <a:gd name="T14" fmla="*/ 0 60000 65536"/>
                <a:gd name="T15" fmla="*/ 0 w 656"/>
                <a:gd name="T16" fmla="*/ 0 h 248"/>
                <a:gd name="T17" fmla="*/ 656 w 656"/>
                <a:gd name="T18" fmla="*/ 248 h 248"/>
              </a:gdLst>
              <a:ahLst/>
              <a:cxnLst>
                <a:cxn ang="T10">
                  <a:pos x="T0" y="T1"/>
                </a:cxn>
                <a:cxn ang="T11">
                  <a:pos x="T2" y="T3"/>
                </a:cxn>
                <a:cxn ang="T12">
                  <a:pos x="T4" y="T5"/>
                </a:cxn>
                <a:cxn ang="T13">
                  <a:pos x="T6" y="T7"/>
                </a:cxn>
                <a:cxn ang="T14">
                  <a:pos x="T8" y="T9"/>
                </a:cxn>
              </a:cxnLst>
              <a:rect l="T15" t="T16" r="T17" b="T18"/>
              <a:pathLst>
                <a:path w="656" h="248">
                  <a:moveTo>
                    <a:pt x="0" y="72"/>
                  </a:moveTo>
                  <a:cubicBezTo>
                    <a:pt x="36" y="36"/>
                    <a:pt x="72" y="0"/>
                    <a:pt x="96" y="24"/>
                  </a:cubicBezTo>
                  <a:cubicBezTo>
                    <a:pt x="120" y="48"/>
                    <a:pt x="64" y="184"/>
                    <a:pt x="144" y="216"/>
                  </a:cubicBezTo>
                  <a:cubicBezTo>
                    <a:pt x="224" y="248"/>
                    <a:pt x="496" y="248"/>
                    <a:pt x="576" y="216"/>
                  </a:cubicBezTo>
                  <a:cubicBezTo>
                    <a:pt x="656" y="184"/>
                    <a:pt x="624" y="56"/>
                    <a:pt x="624" y="24"/>
                  </a:cubicBezTo>
                </a:path>
              </a:pathLst>
            </a:custGeom>
            <a:noFill/>
            <a:ln w="38100" cap="flat" cmpd="sng">
              <a:solidFill>
                <a:srgbClr val="800080"/>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lIns="97256" tIns="48628" rIns="97256" bIns="48628">
              <a:spAutoFit/>
            </a:bodyPr>
            <a:lstStyle/>
            <a:p>
              <a:endParaRPr lang="en-US"/>
            </a:p>
          </p:txBody>
        </p:sp>
      </p:grpSp>
      <p:grpSp>
        <p:nvGrpSpPr>
          <p:cNvPr id="8" name="Group 22"/>
          <p:cNvGrpSpPr>
            <a:grpSpLocks/>
          </p:cNvGrpSpPr>
          <p:nvPr/>
        </p:nvGrpSpPr>
        <p:grpSpPr bwMode="auto">
          <a:xfrm>
            <a:off x="4408487" y="1527176"/>
            <a:ext cx="2175536" cy="1444625"/>
            <a:chOff x="1968" y="962"/>
            <a:chExt cx="1485" cy="910"/>
          </a:xfrm>
        </p:grpSpPr>
        <p:sp>
          <p:nvSpPr>
            <p:cNvPr id="267276" name="Oval 23"/>
            <p:cNvSpPr>
              <a:spLocks noChangeArrowheads="1"/>
            </p:cNvSpPr>
            <p:nvPr/>
          </p:nvSpPr>
          <p:spPr bwMode="auto">
            <a:xfrm>
              <a:off x="3264" y="962"/>
              <a:ext cx="189" cy="332"/>
            </a:xfrm>
            <a:prstGeom prst="ellipse">
              <a:avLst/>
            </a:prstGeom>
            <a:noFill/>
            <a:ln w="3810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lIns="97256" tIns="48628" rIns="97256" bIns="48628" anchor="ctr">
              <a:spAutoFit/>
            </a:bodyPr>
            <a:lstStyle/>
            <a:p>
              <a:endParaRPr lang="en-US"/>
            </a:p>
          </p:txBody>
        </p:sp>
        <p:sp>
          <p:nvSpPr>
            <p:cNvPr id="267277" name="Line 24"/>
            <p:cNvSpPr>
              <a:spLocks noChangeShapeType="1"/>
            </p:cNvSpPr>
            <p:nvPr/>
          </p:nvSpPr>
          <p:spPr bwMode="auto">
            <a:xfrm flipV="1">
              <a:off x="1968" y="1248"/>
              <a:ext cx="1392" cy="624"/>
            </a:xfrm>
            <a:prstGeom prst="line">
              <a:avLst/>
            </a:prstGeom>
            <a:noFill/>
            <a:ln w="38100">
              <a:solidFill>
                <a:srgbClr val="FF0000"/>
              </a:solidFill>
              <a:round/>
              <a:headEnd/>
              <a:tailEnd type="stealth" w="med" len="med"/>
            </a:ln>
            <a:extLst>
              <a:ext uri="{909E8E84-426E-40DD-AFC4-6F175D3DCCD1}">
                <a14:hiddenFill xmlns:a14="http://schemas.microsoft.com/office/drawing/2010/main">
                  <a:noFill/>
                </a14:hiddenFill>
              </a:ext>
            </a:extLst>
          </p:spPr>
          <p:txBody>
            <a:bodyPr lIns="97256" tIns="48628" rIns="97256" bIns="48628">
              <a:spAutoFit/>
            </a:bodyPr>
            <a:lstStyle/>
            <a:p>
              <a:endParaRPr lang="en-US"/>
            </a:p>
          </p:txBody>
        </p:sp>
      </p:grpSp>
      <p:sp>
        <p:nvSpPr>
          <p:cNvPr id="389145" name="Text Box 25"/>
          <p:cNvSpPr txBox="1">
            <a:spLocks noChangeArrowheads="1"/>
          </p:cNvSpPr>
          <p:nvPr/>
        </p:nvSpPr>
        <p:spPr bwMode="auto">
          <a:xfrm>
            <a:off x="1593851" y="6500814"/>
            <a:ext cx="9468437" cy="3444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rgbClr val="000000"/>
                </a:solidFill>
                <a:miter lim="800000"/>
                <a:headEnd/>
                <a:tailEnd/>
              </a14:hiddenLine>
            </a:ext>
          </a:extLst>
        </p:spPr>
        <p:txBody>
          <a:bodyPr wrap="none" lIns="97256" tIns="48628" rIns="97256" bIns="48628">
            <a:spAutoFit/>
          </a:bodyPr>
          <a:lstStyle>
            <a:lvl1pPr defTabSz="973138">
              <a:defRPr sz="2400">
                <a:solidFill>
                  <a:schemeClr val="tx1"/>
                </a:solidFill>
                <a:latin typeface="Verdana" pitchFamily="34" charset="0"/>
              </a:defRPr>
            </a:lvl1pPr>
            <a:lvl2pPr marL="742950" indent="-285750" defTabSz="973138">
              <a:defRPr sz="2400">
                <a:solidFill>
                  <a:schemeClr val="tx1"/>
                </a:solidFill>
                <a:latin typeface="Verdana" pitchFamily="34" charset="0"/>
              </a:defRPr>
            </a:lvl2pPr>
            <a:lvl3pPr marL="1143000" indent="-228600" defTabSz="973138">
              <a:defRPr sz="2400">
                <a:solidFill>
                  <a:schemeClr val="tx1"/>
                </a:solidFill>
                <a:latin typeface="Verdana" pitchFamily="34" charset="0"/>
              </a:defRPr>
            </a:lvl3pPr>
            <a:lvl4pPr marL="1600200" indent="-228600" defTabSz="973138">
              <a:defRPr sz="2400">
                <a:solidFill>
                  <a:schemeClr val="tx1"/>
                </a:solidFill>
                <a:latin typeface="Verdana" pitchFamily="34" charset="0"/>
              </a:defRPr>
            </a:lvl4pPr>
            <a:lvl5pPr marL="2057400" indent="-228600" defTabSz="973138">
              <a:defRPr sz="2400">
                <a:solidFill>
                  <a:schemeClr val="tx1"/>
                </a:solidFill>
                <a:latin typeface="Verdana" pitchFamily="34" charset="0"/>
              </a:defRPr>
            </a:lvl5pPr>
            <a:lvl6pPr marL="2514600" indent="-228600" defTabSz="973138" eaLnBrk="0" fontAlgn="base" hangingPunct="0">
              <a:spcBef>
                <a:spcPct val="0"/>
              </a:spcBef>
              <a:spcAft>
                <a:spcPct val="0"/>
              </a:spcAft>
              <a:defRPr sz="2400">
                <a:solidFill>
                  <a:schemeClr val="tx1"/>
                </a:solidFill>
                <a:latin typeface="Verdana" pitchFamily="34" charset="0"/>
              </a:defRPr>
            </a:lvl6pPr>
            <a:lvl7pPr marL="2971800" indent="-228600" defTabSz="973138" eaLnBrk="0" fontAlgn="base" hangingPunct="0">
              <a:spcBef>
                <a:spcPct val="0"/>
              </a:spcBef>
              <a:spcAft>
                <a:spcPct val="0"/>
              </a:spcAft>
              <a:defRPr sz="2400">
                <a:solidFill>
                  <a:schemeClr val="tx1"/>
                </a:solidFill>
                <a:latin typeface="Verdana" pitchFamily="34" charset="0"/>
              </a:defRPr>
            </a:lvl7pPr>
            <a:lvl8pPr marL="3429000" indent="-228600" defTabSz="973138" eaLnBrk="0" fontAlgn="base" hangingPunct="0">
              <a:spcBef>
                <a:spcPct val="0"/>
              </a:spcBef>
              <a:spcAft>
                <a:spcPct val="0"/>
              </a:spcAft>
              <a:defRPr sz="2400">
                <a:solidFill>
                  <a:schemeClr val="tx1"/>
                </a:solidFill>
                <a:latin typeface="Verdana" pitchFamily="34" charset="0"/>
              </a:defRPr>
            </a:lvl8pPr>
            <a:lvl9pPr marL="3886200" indent="-228600" defTabSz="973138" eaLnBrk="0" fontAlgn="base" hangingPunct="0">
              <a:spcBef>
                <a:spcPct val="0"/>
              </a:spcBef>
              <a:spcAft>
                <a:spcPct val="0"/>
              </a:spcAft>
              <a:defRPr sz="2400">
                <a:solidFill>
                  <a:schemeClr val="tx1"/>
                </a:solidFill>
                <a:latin typeface="Verdana" pitchFamily="34" charset="0"/>
              </a:defRPr>
            </a:lvl9pPr>
          </a:lstStyle>
          <a:p>
            <a:pPr eaLnBrk="1" hangingPunct="1">
              <a:spcBef>
                <a:spcPct val="50000"/>
              </a:spcBef>
            </a:pPr>
            <a:r>
              <a:rPr lang="en-US" sz="1600" b="1">
                <a:solidFill>
                  <a:srgbClr val="FF0000"/>
                </a:solidFill>
                <a:latin typeface="Arial" pitchFamily="34" charset="0"/>
              </a:rPr>
              <a:t>Shallow Trench Isolation -&gt; Replaces LOCOS isolation -&gt; saves area by eliminating Bird’s Beak</a:t>
            </a:r>
          </a:p>
        </p:txBody>
      </p:sp>
    </p:spTree>
    <p:extLst>
      <p:ext uri="{BB962C8B-B14F-4D97-AF65-F5344CB8AC3E}">
        <p14:creationId xmlns:p14="http://schemas.microsoft.com/office/powerpoint/2010/main" val="241987052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xit" presetSubtype="0" fill="hold" nodeType="clickEffect">
                                  <p:stCondLst>
                                    <p:cond delay="0"/>
                                  </p:stCondLst>
                                  <p:childTnLst>
                                    <p:set>
                                      <p:cBhvr>
                                        <p:cTn id="10" dur="1" fill="hold">
                                          <p:stCondLst>
                                            <p:cond delay="0"/>
                                          </p:stCondLst>
                                        </p:cTn>
                                        <p:tgtEl>
                                          <p:spTgt spid="2"/>
                                        </p:tgtEl>
                                        <p:attrNameLst>
                                          <p:attrName>style.visibility</p:attrName>
                                        </p:attrNameLst>
                                      </p:cBhvr>
                                      <p:to>
                                        <p:strVal val="hidden"/>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xit" presetSubtype="0" fill="hold" nodeType="clickEffect">
                                  <p:stCondLst>
                                    <p:cond delay="0"/>
                                  </p:stCondLst>
                                  <p:childTnLst>
                                    <p:set>
                                      <p:cBhvr>
                                        <p:cTn id="18" dur="1" fill="hold">
                                          <p:stCondLst>
                                            <p:cond delay="0"/>
                                          </p:stCondLst>
                                        </p:cTn>
                                        <p:tgtEl>
                                          <p:spTgt spid="4"/>
                                        </p:tgtEl>
                                        <p:attrNameLst>
                                          <p:attrName>style.visibility</p:attrName>
                                        </p:attrNameLst>
                                      </p:cBhvr>
                                      <p:to>
                                        <p:strVal val="hidden"/>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xit" presetSubtype="0" fill="hold" nodeType="clickEffect">
                                  <p:stCondLst>
                                    <p:cond delay="0"/>
                                  </p:stCondLst>
                                  <p:childTnLst>
                                    <p:set>
                                      <p:cBhvr>
                                        <p:cTn id="26" dur="1" fill="hold">
                                          <p:stCondLst>
                                            <p:cond delay="0"/>
                                          </p:stCondLst>
                                        </p:cTn>
                                        <p:tgtEl>
                                          <p:spTgt spid="6"/>
                                        </p:tgtEl>
                                        <p:attrNameLst>
                                          <p:attrName>style.visibility</p:attrName>
                                        </p:attrNameLst>
                                      </p:cBhvr>
                                      <p:to>
                                        <p:strVal val="hidden"/>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7"/>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389145"/>
                                        </p:tgtEl>
                                        <p:attrNameLst>
                                          <p:attrName>style.visibility</p:attrName>
                                        </p:attrNameLst>
                                      </p:cBhvr>
                                      <p:to>
                                        <p:strVal val="visible"/>
                                      </p:to>
                                    </p:set>
                                    <p:anim calcmode="lin" valueType="num">
                                      <p:cBhvr additive="base">
                                        <p:cTn id="35" dur="500" fill="hold"/>
                                        <p:tgtEl>
                                          <p:spTgt spid="389145"/>
                                        </p:tgtEl>
                                        <p:attrNameLst>
                                          <p:attrName>ppt_x</p:attrName>
                                        </p:attrNameLst>
                                      </p:cBhvr>
                                      <p:tavLst>
                                        <p:tav tm="0">
                                          <p:val>
                                            <p:strVal val="#ppt_x"/>
                                          </p:val>
                                        </p:tav>
                                        <p:tav tm="100000">
                                          <p:val>
                                            <p:strVal val="#ppt_x"/>
                                          </p:val>
                                        </p:tav>
                                      </p:tavLst>
                                    </p:anim>
                                    <p:anim calcmode="lin" valueType="num">
                                      <p:cBhvr additive="base">
                                        <p:cTn id="36" dur="500" fill="hold"/>
                                        <p:tgtEl>
                                          <p:spTgt spid="389145"/>
                                        </p:tgtEl>
                                        <p:attrNameLst>
                                          <p:attrName>ppt_y</p:attrName>
                                        </p:attrNameLst>
                                      </p:cBhvr>
                                      <p:tavLst>
                                        <p:tav tm="0">
                                          <p:val>
                                            <p:strVal val="1+#ppt_h/2"/>
                                          </p:val>
                                        </p:tav>
                                        <p:tav tm="100000">
                                          <p:val>
                                            <p:strVal val="#ppt_y"/>
                                          </p:val>
                                        </p:tav>
                                      </p:tavLst>
                                    </p:anim>
                                  </p:childTnLst>
                                </p:cTn>
                              </p:par>
                            </p:childTnLst>
                          </p:cTn>
                        </p:par>
                      </p:childTnLst>
                    </p:cTn>
                  </p:par>
                  <p:par>
                    <p:cTn id="37" fill="hold" nodeType="clickPar">
                      <p:stCondLst>
                        <p:cond delay="indefinite"/>
                      </p:stCondLst>
                      <p:childTnLst>
                        <p:par>
                          <p:cTn id="38" fill="hold" nodeType="withGroup">
                            <p:stCondLst>
                              <p:cond delay="0"/>
                            </p:stCondLst>
                            <p:childTnLst>
                              <p:par>
                                <p:cTn id="39" presetID="1" presetClass="exit" presetSubtype="0" fill="hold" nodeType="clickEffect">
                                  <p:stCondLst>
                                    <p:cond delay="0"/>
                                  </p:stCondLst>
                                  <p:childTnLst>
                                    <p:set>
                                      <p:cBhvr>
                                        <p:cTn id="40" dur="1" fill="hold">
                                          <p:stCondLst>
                                            <p:cond delay="0"/>
                                          </p:stCondLst>
                                        </p:cTn>
                                        <p:tgtEl>
                                          <p:spTgt spid="7"/>
                                        </p:tgtEl>
                                        <p:attrNameLst>
                                          <p:attrName>style.visibility</p:attrName>
                                        </p:attrNameLst>
                                      </p:cBhvr>
                                      <p:to>
                                        <p:strVal val="hidden"/>
                                      </p:to>
                                    </p:set>
                                  </p:childTnLst>
                                </p:cTn>
                              </p:par>
                            </p:childTnLst>
                          </p:cTn>
                        </p:par>
                      </p:childTnLst>
                    </p:cTn>
                  </p:par>
                  <p:par>
                    <p:cTn id="41" fill="hold" nodeType="clickPar">
                      <p:stCondLst>
                        <p:cond delay="indefinite"/>
                      </p:stCondLst>
                      <p:childTnLst>
                        <p:par>
                          <p:cTn id="42" fill="hold" nodeType="withGroup">
                            <p:stCondLst>
                              <p:cond delay="0"/>
                            </p:stCondLst>
                            <p:childTnLst>
                              <p:par>
                                <p:cTn id="43" presetID="1" presetClass="entr" presetSubtype="0" fill="hold" nodeType="clickEffect">
                                  <p:stCondLst>
                                    <p:cond delay="0"/>
                                  </p:stCondLst>
                                  <p:childTnLst>
                                    <p:set>
                                      <p:cBhvr>
                                        <p:cTn id="44" dur="1" fill="hold">
                                          <p:stCondLst>
                                            <p:cond delay="0"/>
                                          </p:stCondLst>
                                        </p:cTn>
                                        <p:tgtEl>
                                          <p:spTgt spid="8"/>
                                        </p:tgtEl>
                                        <p:attrNameLst>
                                          <p:attrName>style.visibility</p:attrName>
                                        </p:attrNameLst>
                                      </p:cBhvr>
                                      <p:to>
                                        <p:strVal val="visible"/>
                                      </p:to>
                                    </p:set>
                                  </p:childTnLst>
                                </p:cTn>
                              </p:par>
                            </p:childTnLst>
                          </p:cTn>
                        </p:par>
                      </p:childTnLst>
                    </p:cTn>
                  </p:par>
                  <p:par>
                    <p:cTn id="45" fill="hold" nodeType="clickPar">
                      <p:stCondLst>
                        <p:cond delay="indefinite"/>
                      </p:stCondLst>
                      <p:childTnLst>
                        <p:par>
                          <p:cTn id="46" fill="hold" nodeType="withGroup">
                            <p:stCondLst>
                              <p:cond delay="0"/>
                            </p:stCondLst>
                            <p:childTnLst>
                              <p:par>
                                <p:cTn id="47" presetID="1" presetClass="exit" presetSubtype="0" fill="hold" nodeType="clickEffect">
                                  <p:stCondLst>
                                    <p:cond delay="0"/>
                                  </p:stCondLst>
                                  <p:childTnLst>
                                    <p:set>
                                      <p:cBhvr>
                                        <p:cTn id="48" dur="1" fill="hold">
                                          <p:stCondLst>
                                            <p:cond delay="0"/>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145" grpId="0"/>
    </p:bld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Slide Number Placeholder 4"/>
          <p:cNvSpPr>
            <a:spLocks noGrp="1"/>
          </p:cNvSpPr>
          <p:nvPr>
            <p:ph type="sldNum" sz="quarter" idx="10"/>
          </p:nvPr>
        </p:nvSpPr>
        <p:spPr>
          <a:xfrm>
            <a:off x="8904288" y="6092825"/>
            <a:ext cx="609600" cy="431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Verdana" pitchFamily="34" charset="0"/>
                <a:ea typeface="MS PGothic" pitchFamily="34" charset="-128"/>
              </a:defRPr>
            </a:lvl1pPr>
            <a:lvl2pPr marL="742950" indent="-285750">
              <a:defRPr sz="2400">
                <a:solidFill>
                  <a:schemeClr val="tx1"/>
                </a:solidFill>
                <a:latin typeface="Verdana" pitchFamily="34" charset="0"/>
                <a:ea typeface="MS PGothic" pitchFamily="34" charset="-128"/>
              </a:defRPr>
            </a:lvl2pPr>
            <a:lvl3pPr marL="1143000" indent="-228600">
              <a:defRPr sz="2400">
                <a:solidFill>
                  <a:schemeClr val="tx1"/>
                </a:solidFill>
                <a:latin typeface="Verdana" pitchFamily="34" charset="0"/>
                <a:ea typeface="MS PGothic" pitchFamily="34" charset="-128"/>
              </a:defRPr>
            </a:lvl3pPr>
            <a:lvl4pPr marL="1600200" indent="-228600">
              <a:defRPr sz="2400">
                <a:solidFill>
                  <a:schemeClr val="tx1"/>
                </a:solidFill>
                <a:latin typeface="Verdana" pitchFamily="34" charset="0"/>
                <a:ea typeface="MS PGothic" pitchFamily="34" charset="-128"/>
              </a:defRPr>
            </a:lvl4pPr>
            <a:lvl5pPr marL="2057400" indent="-228600">
              <a:defRPr sz="2400">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Verdana" pitchFamily="34" charset="0"/>
                <a:ea typeface="MS PGothic" pitchFamily="34" charset="-128"/>
              </a:defRPr>
            </a:lvl9pPr>
          </a:lstStyle>
          <a:p>
            <a:fld id="{4BB8E6E8-9873-40C2-A345-7807E4F07AF8}" type="slidenum">
              <a:rPr lang="it-IT" sz="1000">
                <a:latin typeface="Arial" pitchFamily="34" charset="0"/>
              </a:rPr>
              <a:pPr/>
              <a:t>168</a:t>
            </a:fld>
            <a:endParaRPr lang="it-IT" sz="1200">
              <a:latin typeface="Arial" pitchFamily="34" charset="0"/>
            </a:endParaRPr>
          </a:p>
        </p:txBody>
      </p:sp>
      <p:sp>
        <p:nvSpPr>
          <p:cNvPr id="199683" name="Rectangle 2"/>
          <p:cNvSpPr>
            <a:spLocks noGrp="1" noChangeArrowheads="1"/>
          </p:cNvSpPr>
          <p:nvPr>
            <p:ph type="title"/>
          </p:nvPr>
        </p:nvSpPr>
        <p:spPr/>
        <p:txBody>
          <a:bodyPr/>
          <a:lstStyle/>
          <a:p>
            <a:r>
              <a:rPr lang="en-US" smtClean="0"/>
              <a:t>Sense Amplifier</a:t>
            </a:r>
          </a:p>
        </p:txBody>
      </p:sp>
      <p:pic>
        <p:nvPicPr>
          <p:cNvPr id="199684" name="Picture 3"/>
          <p:cNvPicPr>
            <a:picLocks noGrp="1" noChangeAspect="1" noChangeArrowheads="1"/>
          </p:cNvPicPr>
          <p:nvPr>
            <p:ph type="body" idx="1"/>
          </p:nvPr>
        </p:nvPicPr>
        <p:blipFill>
          <a:blip r:embed="rId2">
            <a:extLst>
              <a:ext uri="{28A0092B-C50C-407E-A947-70E740481C1C}">
                <a14:useLocalDpi xmlns:a14="http://schemas.microsoft.com/office/drawing/2010/main" val="0"/>
              </a:ext>
            </a:extLst>
          </a:blip>
          <a:srcRect/>
          <a:stretch>
            <a:fillRect/>
          </a:stretch>
        </p:blipFill>
        <p:spPr>
          <a:xfrm>
            <a:off x="1905000" y="990600"/>
            <a:ext cx="8510588" cy="5410200"/>
          </a:xfrm>
        </p:spPr>
      </p:pic>
    </p:spTree>
    <p:extLst>
      <p:ext uri="{BB962C8B-B14F-4D97-AF65-F5344CB8AC3E}">
        <p14:creationId xmlns:p14="http://schemas.microsoft.com/office/powerpoint/2010/main" val="2784507494"/>
      </p:ext>
    </p:extLst>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Slide Number Placeholder 2"/>
          <p:cNvSpPr>
            <a:spLocks noGrp="1"/>
          </p:cNvSpPr>
          <p:nvPr>
            <p:ph type="sldNum" sz="quarter" idx="10"/>
          </p:nvPr>
        </p:nvSpPr>
        <p:spPr>
          <a:xfrm>
            <a:off x="8904288" y="6092825"/>
            <a:ext cx="609600" cy="431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Verdana" pitchFamily="34" charset="0"/>
                <a:ea typeface="MS PGothic" pitchFamily="34" charset="-128"/>
              </a:defRPr>
            </a:lvl1pPr>
            <a:lvl2pPr marL="742950" indent="-285750">
              <a:defRPr sz="2400">
                <a:solidFill>
                  <a:schemeClr val="tx1"/>
                </a:solidFill>
                <a:latin typeface="Verdana" pitchFamily="34" charset="0"/>
                <a:ea typeface="MS PGothic" pitchFamily="34" charset="-128"/>
              </a:defRPr>
            </a:lvl2pPr>
            <a:lvl3pPr marL="1143000" indent="-228600">
              <a:defRPr sz="2400">
                <a:solidFill>
                  <a:schemeClr val="tx1"/>
                </a:solidFill>
                <a:latin typeface="Verdana" pitchFamily="34" charset="0"/>
                <a:ea typeface="MS PGothic" pitchFamily="34" charset="-128"/>
              </a:defRPr>
            </a:lvl3pPr>
            <a:lvl4pPr marL="1600200" indent="-228600">
              <a:defRPr sz="2400">
                <a:solidFill>
                  <a:schemeClr val="tx1"/>
                </a:solidFill>
                <a:latin typeface="Verdana" pitchFamily="34" charset="0"/>
                <a:ea typeface="MS PGothic" pitchFamily="34" charset="-128"/>
              </a:defRPr>
            </a:lvl4pPr>
            <a:lvl5pPr marL="2057400" indent="-228600">
              <a:defRPr sz="2400">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Verdana" pitchFamily="34" charset="0"/>
                <a:ea typeface="MS PGothic" pitchFamily="34" charset="-128"/>
              </a:defRPr>
            </a:lvl9pPr>
          </a:lstStyle>
          <a:p>
            <a:fld id="{D2570D6E-AF39-46E3-B6D0-8189F9FC3C1C}" type="slidenum">
              <a:rPr lang="it-IT" sz="1000">
                <a:latin typeface="Arial" pitchFamily="34" charset="0"/>
              </a:rPr>
              <a:pPr/>
              <a:t>169</a:t>
            </a:fld>
            <a:endParaRPr lang="it-IT" sz="1200">
              <a:latin typeface="Arial" pitchFamily="34" charset="0"/>
            </a:endParaRPr>
          </a:p>
        </p:txBody>
      </p:sp>
      <p:pic>
        <p:nvPicPr>
          <p:cNvPr id="20070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85975" y="457201"/>
            <a:ext cx="8301038" cy="5421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rgbClr val="000000"/>
                </a:solidFill>
                <a:miter lim="800000"/>
                <a:headEnd/>
                <a:tailEnd/>
              </a14:hiddenLine>
            </a:ext>
          </a:extLst>
        </p:spPr>
      </p:pic>
    </p:spTree>
    <p:extLst>
      <p:ext uri="{BB962C8B-B14F-4D97-AF65-F5344CB8AC3E}">
        <p14:creationId xmlns:p14="http://schemas.microsoft.com/office/powerpoint/2010/main" val="962548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p:txBody>
          <a:bodyPr/>
          <a:lstStyle/>
          <a:p>
            <a:pPr eaLnBrk="1" hangingPunct="1"/>
            <a:r>
              <a:rPr lang="en-US" sz="2400"/>
              <a:t>Memory - Organization and Cell Design Issues</a:t>
            </a:r>
          </a:p>
        </p:txBody>
      </p:sp>
      <p:sp>
        <p:nvSpPr>
          <p:cNvPr id="63491" name="Rectangle 3"/>
          <p:cNvSpPr>
            <a:spLocks noGrp="1" noChangeArrowheads="1"/>
          </p:cNvSpPr>
          <p:nvPr>
            <p:ph idx="1"/>
          </p:nvPr>
        </p:nvSpPr>
        <p:spPr>
          <a:xfrm>
            <a:off x="2209800" y="1299411"/>
            <a:ext cx="7772400" cy="4114800"/>
          </a:xfrm>
        </p:spPr>
        <p:txBody>
          <a:bodyPr>
            <a:normAutofit lnSpcReduction="10000"/>
          </a:bodyPr>
          <a:lstStyle/>
          <a:p>
            <a:pPr eaLnBrk="1" hangingPunct="1">
              <a:lnSpc>
                <a:spcPct val="90000"/>
              </a:lnSpc>
            </a:pPr>
            <a:r>
              <a:rPr lang="en-US" sz="2000" b="1" dirty="0"/>
              <a:t>aspect ratio (height : width) should be relative square</a:t>
            </a:r>
          </a:p>
          <a:p>
            <a:pPr lvl="1" eaLnBrk="1" hangingPunct="1">
              <a:lnSpc>
                <a:spcPct val="90000"/>
              </a:lnSpc>
            </a:pPr>
            <a:r>
              <a:rPr lang="en-US" sz="2100" b="1" dirty="0"/>
              <a:t>Row / Column </a:t>
            </a:r>
            <a:r>
              <a:rPr lang="en-US" sz="2100" b="1" dirty="0" err="1"/>
              <a:t>organisation</a:t>
            </a:r>
            <a:r>
              <a:rPr lang="en-US" sz="2100" b="1" dirty="0"/>
              <a:t> (matrix)</a:t>
            </a:r>
          </a:p>
          <a:p>
            <a:pPr lvl="1" eaLnBrk="1" hangingPunct="1">
              <a:lnSpc>
                <a:spcPct val="90000"/>
              </a:lnSpc>
            </a:pPr>
            <a:r>
              <a:rPr lang="en-US" sz="2100" b="1" dirty="0"/>
              <a:t>A_R = log2(R); A_C = log2(C)</a:t>
            </a:r>
          </a:p>
          <a:p>
            <a:pPr lvl="1" eaLnBrk="1" hangingPunct="1">
              <a:lnSpc>
                <a:spcPct val="90000"/>
              </a:lnSpc>
            </a:pPr>
            <a:r>
              <a:rPr lang="en-US" sz="2100" b="1" dirty="0"/>
              <a:t>A_R + A_C = </a:t>
            </a:r>
            <a:r>
              <a:rPr lang="en-US" sz="2100" b="1" dirty="0" err="1"/>
              <a:t>N_address_bits</a:t>
            </a:r>
            <a:endParaRPr lang="en-US" sz="2100" b="1" dirty="0"/>
          </a:p>
          <a:p>
            <a:pPr lvl="1" eaLnBrk="1" hangingPunct="1">
              <a:lnSpc>
                <a:spcPct val="90000"/>
              </a:lnSpc>
            </a:pPr>
            <a:r>
              <a:rPr lang="en-US" sz="2100" b="1" dirty="0"/>
              <a:t>N = 2</a:t>
            </a:r>
            <a:r>
              <a:rPr lang="en-US" sz="2100" b="1" baseline="30000" dirty="0"/>
              <a:t>N_address_bits</a:t>
            </a:r>
            <a:r>
              <a:rPr lang="en-US" sz="2100" b="1" dirty="0"/>
              <a:t> = R*C</a:t>
            </a:r>
          </a:p>
          <a:p>
            <a:pPr eaLnBrk="1" hangingPunct="1">
              <a:lnSpc>
                <a:spcPct val="90000"/>
              </a:lnSpc>
            </a:pPr>
            <a:r>
              <a:rPr lang="en-US" sz="2000" b="1" dirty="0"/>
              <a:t>number of rows should be power of 2</a:t>
            </a:r>
          </a:p>
          <a:p>
            <a:pPr lvl="1" eaLnBrk="1" hangingPunct="1">
              <a:lnSpc>
                <a:spcPct val="90000"/>
              </a:lnSpc>
            </a:pPr>
            <a:r>
              <a:rPr lang="en-US" sz="2100" b="1" dirty="0"/>
              <a:t>number of bits in a row</a:t>
            </a:r>
          </a:p>
          <a:p>
            <a:pPr eaLnBrk="1" hangingPunct="1">
              <a:lnSpc>
                <a:spcPct val="90000"/>
              </a:lnSpc>
            </a:pPr>
            <a:r>
              <a:rPr lang="en-US" sz="2000" b="1" dirty="0"/>
              <a:t>sense amplifiers to amplify the voltage from each memory cell</a:t>
            </a:r>
          </a:p>
          <a:p>
            <a:pPr eaLnBrk="1" hangingPunct="1">
              <a:lnSpc>
                <a:spcPct val="90000"/>
              </a:lnSpc>
            </a:pPr>
            <a:r>
              <a:rPr lang="en-US" sz="2000" b="1" dirty="0"/>
              <a:t>R -&gt; 2</a:t>
            </a:r>
            <a:r>
              <a:rPr lang="en-US" sz="2000" b="1" baseline="30000" dirty="0"/>
              <a:t>A_R</a:t>
            </a:r>
            <a:r>
              <a:rPr lang="en-US" sz="2000" b="1" dirty="0"/>
              <a:t> row decoder</a:t>
            </a:r>
          </a:p>
          <a:p>
            <a:pPr eaLnBrk="1" hangingPunct="1">
              <a:lnSpc>
                <a:spcPct val="90000"/>
              </a:lnSpc>
            </a:pPr>
            <a:r>
              <a:rPr lang="en-US" sz="2000" b="1" dirty="0"/>
              <a:t>C -&gt; 2</a:t>
            </a:r>
            <a:r>
              <a:rPr lang="en-US" sz="2000" b="1" baseline="30000" dirty="0"/>
              <a:t>A_C</a:t>
            </a:r>
            <a:r>
              <a:rPr lang="en-US" sz="2000" b="1" dirty="0"/>
              <a:t> column decoder </a:t>
            </a:r>
          </a:p>
          <a:p>
            <a:pPr lvl="1" eaLnBrk="1" hangingPunct="1">
              <a:lnSpc>
                <a:spcPct val="90000"/>
              </a:lnSpc>
            </a:pPr>
            <a:r>
              <a:rPr lang="en-US" sz="2100" b="1" dirty="0"/>
              <a:t>implement M of the column decoders (M bits, one per bit)</a:t>
            </a:r>
          </a:p>
          <a:p>
            <a:pPr lvl="2" eaLnBrk="1" hangingPunct="1">
              <a:lnSpc>
                <a:spcPct val="90000"/>
              </a:lnSpc>
            </a:pPr>
            <a:r>
              <a:rPr lang="en-US" sz="2100" b="1" dirty="0"/>
              <a:t>M = output word width</a:t>
            </a:r>
          </a:p>
        </p:txBody>
      </p:sp>
      <p:sp>
        <p:nvSpPr>
          <p:cNvPr id="63492" name="Slide Number Placeholder 4"/>
          <p:cNvSpPr>
            <a:spLocks noGrp="1"/>
          </p:cNvSpPr>
          <p:nvPr>
            <p:ph type="sldNum" sz="quarter" idx="10"/>
          </p:nvPr>
        </p:nvSpPr>
        <p:spPr>
          <a:noFill/>
        </p:spPr>
        <p:txBody>
          <a:bodyPr/>
          <a:lstStyle/>
          <a:p>
            <a:fld id="{934A1C89-ECA3-420E-A0A9-F7FD244233F4}" type="slidenum">
              <a:rPr lang="it-IT" smtClean="0">
                <a:latin typeface="Arial" pitchFamily="34" charset="0"/>
              </a:rPr>
              <a:pPr/>
              <a:t>17</a:t>
            </a:fld>
            <a:endParaRPr lang="it-IT">
              <a:latin typeface="Arial" pitchFamily="34" charset="0"/>
            </a:endParaRPr>
          </a:p>
        </p:txBody>
      </p:sp>
    </p:spTree>
    <p:extLst>
      <p:ext uri="{BB962C8B-B14F-4D97-AF65-F5344CB8AC3E}">
        <p14:creationId xmlns:p14="http://schemas.microsoft.com/office/powerpoint/2010/main" val="619861819"/>
      </p:ext>
    </p:extLst>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Slide Number Placeholder 3"/>
          <p:cNvSpPr>
            <a:spLocks noGrp="1"/>
          </p:cNvSpPr>
          <p:nvPr>
            <p:ph type="sldNum" sz="quarter" idx="10"/>
          </p:nvPr>
        </p:nvSpPr>
        <p:spPr>
          <a:xfrm>
            <a:off x="8904288" y="6092825"/>
            <a:ext cx="609600" cy="431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Verdana" pitchFamily="34" charset="0"/>
                <a:ea typeface="MS PGothic" pitchFamily="34" charset="-128"/>
              </a:defRPr>
            </a:lvl1pPr>
            <a:lvl2pPr marL="742950" indent="-285750">
              <a:defRPr sz="2400">
                <a:solidFill>
                  <a:schemeClr val="tx1"/>
                </a:solidFill>
                <a:latin typeface="Verdana" pitchFamily="34" charset="0"/>
                <a:ea typeface="MS PGothic" pitchFamily="34" charset="-128"/>
              </a:defRPr>
            </a:lvl2pPr>
            <a:lvl3pPr marL="1143000" indent="-228600">
              <a:defRPr sz="2400">
                <a:solidFill>
                  <a:schemeClr val="tx1"/>
                </a:solidFill>
                <a:latin typeface="Verdana" pitchFamily="34" charset="0"/>
                <a:ea typeface="MS PGothic" pitchFamily="34" charset="-128"/>
              </a:defRPr>
            </a:lvl3pPr>
            <a:lvl4pPr marL="1600200" indent="-228600">
              <a:defRPr sz="2400">
                <a:solidFill>
                  <a:schemeClr val="tx1"/>
                </a:solidFill>
                <a:latin typeface="Verdana" pitchFamily="34" charset="0"/>
                <a:ea typeface="MS PGothic" pitchFamily="34" charset="-128"/>
              </a:defRPr>
            </a:lvl4pPr>
            <a:lvl5pPr marL="2057400" indent="-228600">
              <a:defRPr sz="2400">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Verdana" pitchFamily="34" charset="0"/>
                <a:ea typeface="MS PGothic" pitchFamily="34" charset="-128"/>
              </a:defRPr>
            </a:lvl9pPr>
          </a:lstStyle>
          <a:p>
            <a:fld id="{7D772271-BE0E-49C0-8D7F-2B1DAC77F31A}" type="slidenum">
              <a:rPr lang="it-IT" sz="1000">
                <a:latin typeface="Arial" pitchFamily="34" charset="0"/>
              </a:rPr>
              <a:pPr/>
              <a:t>170</a:t>
            </a:fld>
            <a:endParaRPr lang="it-IT" sz="1200">
              <a:latin typeface="Arial" pitchFamily="34" charset="0"/>
            </a:endParaRPr>
          </a:p>
        </p:txBody>
      </p:sp>
      <p:pic>
        <p:nvPicPr>
          <p:cNvPr id="20173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5139" y="1219200"/>
            <a:ext cx="8721725"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rgbClr val="000000"/>
                </a:solidFill>
                <a:miter lim="800000"/>
                <a:headEnd/>
                <a:tailEnd/>
              </a14:hiddenLine>
            </a:ext>
          </a:extLst>
        </p:spPr>
      </p:pic>
      <p:sp>
        <p:nvSpPr>
          <p:cNvPr id="201732" name="Rectangle 3"/>
          <p:cNvSpPr>
            <a:spLocks noGrp="1" noChangeArrowheads="1"/>
          </p:cNvSpPr>
          <p:nvPr>
            <p:ph type="title"/>
          </p:nvPr>
        </p:nvSpPr>
        <p:spPr/>
        <p:txBody>
          <a:bodyPr/>
          <a:lstStyle/>
          <a:p>
            <a:r>
              <a:rPr lang="en-US" smtClean="0"/>
              <a:t>Example of Mitsubishi DRAM column</a:t>
            </a:r>
          </a:p>
        </p:txBody>
      </p:sp>
    </p:spTree>
    <p:extLst>
      <p:ext uri="{BB962C8B-B14F-4D97-AF65-F5344CB8AC3E}">
        <p14:creationId xmlns:p14="http://schemas.microsoft.com/office/powerpoint/2010/main" val="3194630845"/>
      </p:ext>
    </p:extLst>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Slide Number Placeholder 5"/>
          <p:cNvSpPr>
            <a:spLocks noGrp="1"/>
          </p:cNvSpPr>
          <p:nvPr>
            <p:ph type="sldNum" sz="quarter" idx="10"/>
          </p:nvPr>
        </p:nvSpPr>
        <p:spPr>
          <a:xfrm>
            <a:off x="8904288" y="6092825"/>
            <a:ext cx="609600" cy="431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Verdana" pitchFamily="34" charset="0"/>
                <a:ea typeface="MS PGothic" pitchFamily="34" charset="-128"/>
              </a:defRPr>
            </a:lvl1pPr>
            <a:lvl2pPr marL="742950" indent="-285750">
              <a:defRPr sz="2400">
                <a:solidFill>
                  <a:schemeClr val="tx1"/>
                </a:solidFill>
                <a:latin typeface="Verdana" pitchFamily="34" charset="0"/>
                <a:ea typeface="MS PGothic" pitchFamily="34" charset="-128"/>
              </a:defRPr>
            </a:lvl2pPr>
            <a:lvl3pPr marL="1143000" indent="-228600">
              <a:defRPr sz="2400">
                <a:solidFill>
                  <a:schemeClr val="tx1"/>
                </a:solidFill>
                <a:latin typeface="Verdana" pitchFamily="34" charset="0"/>
                <a:ea typeface="MS PGothic" pitchFamily="34" charset="-128"/>
              </a:defRPr>
            </a:lvl3pPr>
            <a:lvl4pPr marL="1600200" indent="-228600">
              <a:defRPr sz="2400">
                <a:solidFill>
                  <a:schemeClr val="tx1"/>
                </a:solidFill>
                <a:latin typeface="Verdana" pitchFamily="34" charset="0"/>
                <a:ea typeface="MS PGothic" pitchFamily="34" charset="-128"/>
              </a:defRPr>
            </a:lvl4pPr>
            <a:lvl5pPr marL="2057400" indent="-228600">
              <a:defRPr sz="2400">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Verdana" pitchFamily="34" charset="0"/>
                <a:ea typeface="MS PGothic" pitchFamily="34" charset="-128"/>
              </a:defRPr>
            </a:lvl9pPr>
          </a:lstStyle>
          <a:p>
            <a:fld id="{119C881A-2E5E-47EC-AC1C-C6259C0B6C2C}" type="slidenum">
              <a:rPr lang="it-IT" sz="1000">
                <a:latin typeface="Arial" pitchFamily="34" charset="0"/>
              </a:rPr>
              <a:pPr/>
              <a:t>171</a:t>
            </a:fld>
            <a:endParaRPr lang="it-IT" sz="1200">
              <a:latin typeface="Arial" pitchFamily="34" charset="0"/>
            </a:endParaRPr>
          </a:p>
        </p:txBody>
      </p:sp>
      <p:sp>
        <p:nvSpPr>
          <p:cNvPr id="208899" name="Rectangle 2"/>
          <p:cNvSpPr>
            <a:spLocks noGrp="1" noChangeArrowheads="1"/>
          </p:cNvSpPr>
          <p:nvPr>
            <p:ph type="title"/>
          </p:nvPr>
        </p:nvSpPr>
        <p:spPr/>
        <p:txBody>
          <a:bodyPr>
            <a:normAutofit fontScale="90000"/>
          </a:bodyPr>
          <a:lstStyle/>
          <a:p>
            <a:pPr eaLnBrk="1" hangingPunct="1"/>
            <a:r>
              <a:rPr lang="en-US" smtClean="0"/>
              <a:t>On-chip Voltage Generators</a:t>
            </a:r>
          </a:p>
        </p:txBody>
      </p:sp>
      <p:sp>
        <p:nvSpPr>
          <p:cNvPr id="208900" name="Rectangle 3"/>
          <p:cNvSpPr>
            <a:spLocks noGrp="1" noChangeArrowheads="1"/>
          </p:cNvSpPr>
          <p:nvPr>
            <p:ph type="body" sz="half" idx="1"/>
          </p:nvPr>
        </p:nvSpPr>
        <p:spPr>
          <a:xfrm>
            <a:off x="1946276" y="1295400"/>
            <a:ext cx="4079875" cy="4800600"/>
          </a:xfrm>
        </p:spPr>
        <p:txBody>
          <a:bodyPr/>
          <a:lstStyle/>
          <a:p>
            <a:pPr eaLnBrk="1" hangingPunct="1"/>
            <a:r>
              <a:rPr lang="en-US" sz="2000"/>
              <a:t>Power supplies</a:t>
            </a:r>
          </a:p>
          <a:p>
            <a:pPr lvl="1" eaLnBrk="1" hangingPunct="1"/>
            <a:r>
              <a:rPr lang="en-US" sz="1800"/>
              <a:t>for logic and memory</a:t>
            </a:r>
          </a:p>
          <a:p>
            <a:pPr eaLnBrk="1" hangingPunct="1"/>
            <a:r>
              <a:rPr lang="en-US" sz="2000"/>
              <a:t> precharge voltage</a:t>
            </a:r>
          </a:p>
          <a:p>
            <a:pPr lvl="1" eaLnBrk="1" hangingPunct="1"/>
            <a:r>
              <a:rPr lang="en-US" sz="1800"/>
              <a:t>e.g VDD/2 for DRAM Bitline .</a:t>
            </a:r>
          </a:p>
          <a:p>
            <a:pPr eaLnBrk="1" hangingPunct="1"/>
            <a:r>
              <a:rPr lang="en-US" sz="2000"/>
              <a:t>backgate bias</a:t>
            </a:r>
          </a:p>
          <a:p>
            <a:pPr lvl="1" eaLnBrk="1" hangingPunct="1"/>
            <a:r>
              <a:rPr lang="en-US" sz="1800"/>
              <a:t>reduce leakage</a:t>
            </a:r>
          </a:p>
          <a:p>
            <a:pPr eaLnBrk="1" hangingPunct="1"/>
            <a:r>
              <a:rPr lang="en-US" sz="2000"/>
              <a:t>WL select overdrive (DRAM)</a:t>
            </a:r>
          </a:p>
        </p:txBody>
      </p:sp>
      <p:pic>
        <p:nvPicPr>
          <p:cNvPr id="208901" name="Picture 4"/>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5673725" y="1295400"/>
            <a:ext cx="4649788" cy="5105400"/>
          </a:xfrm>
          <a:noFill/>
        </p:spPr>
      </p:pic>
    </p:spTree>
    <p:extLst>
      <p:ext uri="{BB962C8B-B14F-4D97-AF65-F5344CB8AC3E}">
        <p14:creationId xmlns:p14="http://schemas.microsoft.com/office/powerpoint/2010/main" val="1212790367"/>
      </p:ext>
    </p:extLst>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Slide Number Placeholder 4"/>
          <p:cNvSpPr>
            <a:spLocks noGrp="1"/>
          </p:cNvSpPr>
          <p:nvPr>
            <p:ph type="sldNum" sz="quarter" idx="10"/>
          </p:nvPr>
        </p:nvSpPr>
        <p:spPr>
          <a:xfrm>
            <a:off x="8904288" y="6092825"/>
            <a:ext cx="609600" cy="431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Verdana" pitchFamily="34" charset="0"/>
                <a:ea typeface="MS PGothic" pitchFamily="34" charset="-128"/>
              </a:defRPr>
            </a:lvl1pPr>
            <a:lvl2pPr marL="742950" indent="-285750">
              <a:defRPr sz="2400">
                <a:solidFill>
                  <a:schemeClr val="tx1"/>
                </a:solidFill>
                <a:latin typeface="Verdana" pitchFamily="34" charset="0"/>
                <a:ea typeface="MS PGothic" pitchFamily="34" charset="-128"/>
              </a:defRPr>
            </a:lvl2pPr>
            <a:lvl3pPr marL="1143000" indent="-228600">
              <a:defRPr sz="2400">
                <a:solidFill>
                  <a:schemeClr val="tx1"/>
                </a:solidFill>
                <a:latin typeface="Verdana" pitchFamily="34" charset="0"/>
                <a:ea typeface="MS PGothic" pitchFamily="34" charset="-128"/>
              </a:defRPr>
            </a:lvl3pPr>
            <a:lvl4pPr marL="1600200" indent="-228600">
              <a:defRPr sz="2400">
                <a:solidFill>
                  <a:schemeClr val="tx1"/>
                </a:solidFill>
                <a:latin typeface="Verdana" pitchFamily="34" charset="0"/>
                <a:ea typeface="MS PGothic" pitchFamily="34" charset="-128"/>
              </a:defRPr>
            </a:lvl4pPr>
            <a:lvl5pPr marL="2057400" indent="-228600">
              <a:defRPr sz="2400">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Verdana" pitchFamily="34" charset="0"/>
                <a:ea typeface="MS PGothic" pitchFamily="34" charset="-128"/>
              </a:defRPr>
            </a:lvl9pPr>
          </a:lstStyle>
          <a:p>
            <a:fld id="{58962FC1-0CEC-4561-8CDF-C990507BA1D1}" type="slidenum">
              <a:rPr lang="it-IT" sz="1000">
                <a:latin typeface="Arial" pitchFamily="34" charset="0"/>
              </a:rPr>
              <a:pPr/>
              <a:t>172</a:t>
            </a:fld>
            <a:endParaRPr lang="it-IT" sz="1200">
              <a:latin typeface="Arial" pitchFamily="34" charset="0"/>
            </a:endParaRPr>
          </a:p>
        </p:txBody>
      </p:sp>
      <p:sp>
        <p:nvSpPr>
          <p:cNvPr id="22532" name="Rectangle 2"/>
          <p:cNvSpPr>
            <a:spLocks noGrp="1" noChangeArrowheads="1"/>
          </p:cNvSpPr>
          <p:nvPr>
            <p:ph type="title"/>
          </p:nvPr>
        </p:nvSpPr>
        <p:spPr/>
        <p:txBody>
          <a:bodyPr/>
          <a:lstStyle/>
          <a:p>
            <a:pPr eaLnBrk="1" hangingPunct="1"/>
            <a:r>
              <a:rPr lang="en-US" smtClean="0"/>
              <a:t>Charge Pump Operating Principle</a:t>
            </a:r>
          </a:p>
        </p:txBody>
      </p:sp>
      <p:graphicFrame>
        <p:nvGraphicFramePr>
          <p:cNvPr id="22530" name="Object 2"/>
          <p:cNvGraphicFramePr>
            <a:graphicFrameLocks noGrp="1" noChangeAspect="1"/>
          </p:cNvGraphicFramePr>
          <p:nvPr>
            <p:ph idx="1"/>
          </p:nvPr>
        </p:nvGraphicFramePr>
        <p:xfrm>
          <a:off x="2300289" y="1924050"/>
          <a:ext cx="4916487" cy="2863850"/>
        </p:xfrm>
        <a:graphic>
          <a:graphicData uri="http://schemas.openxmlformats.org/presentationml/2006/ole">
            <mc:AlternateContent xmlns:mc="http://schemas.openxmlformats.org/markup-compatibility/2006">
              <mc:Choice xmlns:v="urn:schemas-microsoft-com:vml" Requires="v">
                <p:oleObj spid="_x0000_s19465" name="Bitmap Image" r:id="rId3" imgW="6304762" imgH="3390476" progId="Paint.Picture">
                  <p:embed/>
                </p:oleObj>
              </mc:Choice>
              <mc:Fallback>
                <p:oleObj name="Bitmap Image" r:id="rId3" imgW="6304762" imgH="3390476" progId="Paint.Picture">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00289" y="1924050"/>
                        <a:ext cx="4916487" cy="28638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2" name="Group 4"/>
          <p:cNvGrpSpPr>
            <a:grpSpLocks/>
          </p:cNvGrpSpPr>
          <p:nvPr/>
        </p:nvGrpSpPr>
        <p:grpSpPr bwMode="auto">
          <a:xfrm>
            <a:off x="2286000" y="1930401"/>
            <a:ext cx="2317864" cy="1762125"/>
            <a:chOff x="520" y="1216"/>
            <a:chExt cx="1582" cy="1110"/>
          </a:xfrm>
        </p:grpSpPr>
        <p:sp>
          <p:nvSpPr>
            <p:cNvPr id="22602" name="Line 5"/>
            <p:cNvSpPr>
              <a:spLocks noChangeShapeType="1"/>
            </p:cNvSpPr>
            <p:nvPr/>
          </p:nvSpPr>
          <p:spPr bwMode="auto">
            <a:xfrm>
              <a:off x="1776" y="1536"/>
              <a:ext cx="192" cy="144"/>
            </a:xfrm>
            <a:prstGeom prst="line">
              <a:avLst/>
            </a:prstGeom>
            <a:noFill/>
            <a:ln w="38100">
              <a:solidFill>
                <a:srgbClr val="0000CC"/>
              </a:solidFill>
              <a:round/>
              <a:headEnd/>
              <a:tailEnd type="triangle" w="med" len="med"/>
            </a:ln>
            <a:extLst>
              <a:ext uri="{909E8E84-426E-40DD-AFC4-6F175D3DCCD1}">
                <a14:hiddenFill xmlns:a14="http://schemas.microsoft.com/office/drawing/2010/main">
                  <a:noFill/>
                </a14:hiddenFill>
              </a:ext>
            </a:extLst>
          </p:spPr>
          <p:txBody>
            <a:bodyPr lIns="97256" tIns="48628" rIns="97256" bIns="48628">
              <a:spAutoFit/>
            </a:bodyPr>
            <a:lstStyle/>
            <a:p>
              <a:endParaRPr lang="en-US"/>
            </a:p>
          </p:txBody>
        </p:sp>
        <p:sp>
          <p:nvSpPr>
            <p:cNvPr id="22603" name="Line 6"/>
            <p:cNvSpPr>
              <a:spLocks noChangeShapeType="1"/>
            </p:cNvSpPr>
            <p:nvPr/>
          </p:nvSpPr>
          <p:spPr bwMode="auto">
            <a:xfrm>
              <a:off x="892" y="2064"/>
              <a:ext cx="192" cy="144"/>
            </a:xfrm>
            <a:prstGeom prst="line">
              <a:avLst/>
            </a:prstGeom>
            <a:noFill/>
            <a:ln w="38100">
              <a:solidFill>
                <a:srgbClr val="0000CC"/>
              </a:solidFill>
              <a:round/>
              <a:headEnd/>
              <a:tailEnd type="triangle" w="med" len="med"/>
            </a:ln>
            <a:extLst>
              <a:ext uri="{909E8E84-426E-40DD-AFC4-6F175D3DCCD1}">
                <a14:hiddenFill xmlns:a14="http://schemas.microsoft.com/office/drawing/2010/main">
                  <a:noFill/>
                </a14:hiddenFill>
              </a:ext>
            </a:extLst>
          </p:spPr>
          <p:txBody>
            <a:bodyPr lIns="97256" tIns="48628" rIns="97256" bIns="48628">
              <a:spAutoFit/>
            </a:bodyPr>
            <a:lstStyle/>
            <a:p>
              <a:endParaRPr lang="en-US"/>
            </a:p>
          </p:txBody>
        </p:sp>
        <p:sp>
          <p:nvSpPr>
            <p:cNvPr id="22604" name="Freeform 7"/>
            <p:cNvSpPr>
              <a:spLocks/>
            </p:cNvSpPr>
            <p:nvPr/>
          </p:nvSpPr>
          <p:spPr bwMode="auto">
            <a:xfrm>
              <a:off x="520" y="1216"/>
              <a:ext cx="1520" cy="236"/>
            </a:xfrm>
            <a:custGeom>
              <a:avLst/>
              <a:gdLst>
                <a:gd name="T0" fmla="*/ 56 w 1520"/>
                <a:gd name="T1" fmla="*/ 608 h 1520"/>
                <a:gd name="T2" fmla="*/ 56 w 1520"/>
                <a:gd name="T3" fmla="*/ 176 h 1520"/>
                <a:gd name="T4" fmla="*/ 392 w 1520"/>
                <a:gd name="T5" fmla="*/ 80 h 1520"/>
                <a:gd name="T6" fmla="*/ 1352 w 1520"/>
                <a:gd name="T7" fmla="*/ 80 h 1520"/>
                <a:gd name="T8" fmla="*/ 1400 w 1520"/>
                <a:gd name="T9" fmla="*/ 560 h 1520"/>
                <a:gd name="T10" fmla="*/ 1112 w 1520"/>
                <a:gd name="T11" fmla="*/ 608 h 1520"/>
                <a:gd name="T12" fmla="*/ 728 w 1520"/>
                <a:gd name="T13" fmla="*/ 608 h 1520"/>
                <a:gd name="T14" fmla="*/ 680 w 1520"/>
                <a:gd name="T15" fmla="*/ 1040 h 1520"/>
                <a:gd name="T16" fmla="*/ 632 w 1520"/>
                <a:gd name="T17" fmla="*/ 1520 h 152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520"/>
                <a:gd name="T28" fmla="*/ 0 h 1520"/>
                <a:gd name="T29" fmla="*/ 1520 w 1520"/>
                <a:gd name="T30" fmla="*/ 1520 h 152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520" h="1520">
                  <a:moveTo>
                    <a:pt x="56" y="608"/>
                  </a:moveTo>
                  <a:cubicBezTo>
                    <a:pt x="28" y="436"/>
                    <a:pt x="0" y="264"/>
                    <a:pt x="56" y="176"/>
                  </a:cubicBezTo>
                  <a:cubicBezTo>
                    <a:pt x="112" y="88"/>
                    <a:pt x="176" y="96"/>
                    <a:pt x="392" y="80"/>
                  </a:cubicBezTo>
                  <a:cubicBezTo>
                    <a:pt x="608" y="64"/>
                    <a:pt x="1184" y="0"/>
                    <a:pt x="1352" y="80"/>
                  </a:cubicBezTo>
                  <a:cubicBezTo>
                    <a:pt x="1520" y="160"/>
                    <a:pt x="1440" y="472"/>
                    <a:pt x="1400" y="560"/>
                  </a:cubicBezTo>
                  <a:cubicBezTo>
                    <a:pt x="1360" y="648"/>
                    <a:pt x="1224" y="600"/>
                    <a:pt x="1112" y="608"/>
                  </a:cubicBezTo>
                  <a:cubicBezTo>
                    <a:pt x="1000" y="616"/>
                    <a:pt x="800" y="536"/>
                    <a:pt x="728" y="608"/>
                  </a:cubicBezTo>
                  <a:cubicBezTo>
                    <a:pt x="656" y="680"/>
                    <a:pt x="696" y="888"/>
                    <a:pt x="680" y="1040"/>
                  </a:cubicBezTo>
                  <a:cubicBezTo>
                    <a:pt x="664" y="1192"/>
                    <a:pt x="632" y="1440"/>
                    <a:pt x="632" y="1520"/>
                  </a:cubicBezTo>
                </a:path>
              </a:pathLst>
            </a:custGeom>
            <a:noFill/>
            <a:ln w="38100" cap="flat" cmpd="sng">
              <a:solidFill>
                <a:srgbClr val="0000CC"/>
              </a:solidFill>
              <a:prstDash val="solid"/>
              <a:round/>
              <a:headEnd type="none" w="med" len="med"/>
              <a:tailEnd type="triangle" w="lg" len="lg"/>
            </a:ln>
            <a:extLst>
              <a:ext uri="{909E8E84-426E-40DD-AFC4-6F175D3DCCD1}">
                <a14:hiddenFill xmlns:a14="http://schemas.microsoft.com/office/drawing/2010/main">
                  <a:solidFill>
                    <a:srgbClr val="FFFFFF"/>
                  </a:solidFill>
                </a14:hiddenFill>
              </a:ext>
            </a:extLst>
          </p:spPr>
          <p:txBody>
            <a:bodyPr lIns="97256" tIns="48628" rIns="97256" bIns="48628">
              <a:spAutoFit/>
            </a:bodyPr>
            <a:lstStyle/>
            <a:p>
              <a:endParaRPr lang="en-US"/>
            </a:p>
          </p:txBody>
        </p:sp>
        <p:sp>
          <p:nvSpPr>
            <p:cNvPr id="22605" name="Rectangle 8"/>
            <p:cNvSpPr>
              <a:spLocks noChangeArrowheads="1"/>
            </p:cNvSpPr>
            <p:nvPr/>
          </p:nvSpPr>
          <p:spPr bwMode="auto">
            <a:xfrm>
              <a:off x="1196" y="2090"/>
              <a:ext cx="134" cy="236"/>
            </a:xfrm>
            <a:prstGeom prst="rect">
              <a:avLst/>
            </a:prstGeom>
            <a:solidFill>
              <a:srgbClr val="FFFFFF"/>
            </a:solidFill>
            <a:ln w="38100" algn="ctr">
              <a:solidFill>
                <a:schemeClr val="tx1"/>
              </a:solidFill>
              <a:miter lim="800000"/>
              <a:headEnd/>
              <a:tailEnd/>
            </a:ln>
          </p:spPr>
          <p:txBody>
            <a:bodyPr wrap="none" lIns="97256" tIns="48628" rIns="97256" bIns="48628" anchor="ctr">
              <a:spAutoFit/>
            </a:bodyPr>
            <a:lstStyle/>
            <a:p>
              <a:endParaRPr lang="en-US"/>
            </a:p>
          </p:txBody>
        </p:sp>
        <p:sp>
          <p:nvSpPr>
            <p:cNvPr id="22606" name="Rectangle 9"/>
            <p:cNvSpPr>
              <a:spLocks noChangeArrowheads="1"/>
            </p:cNvSpPr>
            <p:nvPr/>
          </p:nvSpPr>
          <p:spPr bwMode="auto">
            <a:xfrm>
              <a:off x="1968" y="1562"/>
              <a:ext cx="134" cy="236"/>
            </a:xfrm>
            <a:prstGeom prst="rect">
              <a:avLst/>
            </a:prstGeom>
            <a:solidFill>
              <a:srgbClr val="FFFFFF"/>
            </a:solidFill>
            <a:ln w="38100" algn="ctr">
              <a:solidFill>
                <a:schemeClr val="tx1"/>
              </a:solidFill>
              <a:miter lim="800000"/>
              <a:headEnd/>
              <a:tailEnd/>
            </a:ln>
          </p:spPr>
          <p:txBody>
            <a:bodyPr wrap="none" lIns="97256" tIns="48628" rIns="97256" bIns="48628" anchor="ctr">
              <a:spAutoFit/>
            </a:bodyPr>
            <a:lstStyle/>
            <a:p>
              <a:endParaRPr lang="en-US"/>
            </a:p>
          </p:txBody>
        </p:sp>
      </p:grpSp>
      <p:sp>
        <p:nvSpPr>
          <p:cNvPr id="378890" name="Text Box 10"/>
          <p:cNvSpPr txBox="1">
            <a:spLocks noChangeArrowheads="1"/>
          </p:cNvSpPr>
          <p:nvPr/>
        </p:nvSpPr>
        <p:spPr bwMode="auto">
          <a:xfrm>
            <a:off x="3844926" y="3048001"/>
            <a:ext cx="685969" cy="375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rgbClr val="000000"/>
                </a:solidFill>
                <a:miter lim="800000"/>
                <a:headEnd/>
                <a:tailEnd/>
              </a14:hiddenLine>
            </a:ext>
          </a:extLst>
        </p:spPr>
        <p:txBody>
          <a:bodyPr wrap="none" lIns="97256" tIns="48628" rIns="97256" bIns="48628">
            <a:spAutoFit/>
          </a:bodyPr>
          <a:lstStyle>
            <a:lvl1pPr defTabSz="973138">
              <a:defRPr sz="2400">
                <a:solidFill>
                  <a:schemeClr val="tx1"/>
                </a:solidFill>
                <a:latin typeface="Verdana" pitchFamily="34" charset="0"/>
                <a:ea typeface="MS PGothic" pitchFamily="34" charset="-128"/>
              </a:defRPr>
            </a:lvl1pPr>
            <a:lvl2pPr marL="742950" indent="-285750" defTabSz="973138">
              <a:defRPr sz="2400">
                <a:solidFill>
                  <a:schemeClr val="tx1"/>
                </a:solidFill>
                <a:latin typeface="Verdana" pitchFamily="34" charset="0"/>
                <a:ea typeface="MS PGothic" pitchFamily="34" charset="-128"/>
              </a:defRPr>
            </a:lvl2pPr>
            <a:lvl3pPr marL="1143000" indent="-228600" defTabSz="973138">
              <a:defRPr sz="2400">
                <a:solidFill>
                  <a:schemeClr val="tx1"/>
                </a:solidFill>
                <a:latin typeface="Verdana" pitchFamily="34" charset="0"/>
                <a:ea typeface="MS PGothic" pitchFamily="34" charset="-128"/>
              </a:defRPr>
            </a:lvl3pPr>
            <a:lvl4pPr marL="1600200" indent="-228600" defTabSz="973138">
              <a:defRPr sz="2400">
                <a:solidFill>
                  <a:schemeClr val="tx1"/>
                </a:solidFill>
                <a:latin typeface="Verdana" pitchFamily="34" charset="0"/>
                <a:ea typeface="MS PGothic" pitchFamily="34" charset="-128"/>
              </a:defRPr>
            </a:lvl4pPr>
            <a:lvl5pPr marL="2057400" indent="-228600" defTabSz="973138">
              <a:defRPr sz="2400">
                <a:solidFill>
                  <a:schemeClr val="tx1"/>
                </a:solidFill>
                <a:latin typeface="Verdana" pitchFamily="34" charset="0"/>
                <a:ea typeface="MS PGothic" pitchFamily="34" charset="-128"/>
              </a:defRPr>
            </a:lvl5pPr>
            <a:lvl6pPr marL="2514600" indent="-228600" defTabSz="973138" eaLnBrk="0" fontAlgn="base" hangingPunct="0">
              <a:spcBef>
                <a:spcPct val="0"/>
              </a:spcBef>
              <a:spcAft>
                <a:spcPct val="0"/>
              </a:spcAft>
              <a:defRPr sz="2400">
                <a:solidFill>
                  <a:schemeClr val="tx1"/>
                </a:solidFill>
                <a:latin typeface="Verdana" pitchFamily="34" charset="0"/>
                <a:ea typeface="MS PGothic" pitchFamily="34" charset="-128"/>
              </a:defRPr>
            </a:lvl6pPr>
            <a:lvl7pPr marL="2971800" indent="-228600" defTabSz="973138" eaLnBrk="0" fontAlgn="base" hangingPunct="0">
              <a:spcBef>
                <a:spcPct val="0"/>
              </a:spcBef>
              <a:spcAft>
                <a:spcPct val="0"/>
              </a:spcAft>
              <a:defRPr sz="2400">
                <a:solidFill>
                  <a:schemeClr val="tx1"/>
                </a:solidFill>
                <a:latin typeface="Verdana" pitchFamily="34" charset="0"/>
                <a:ea typeface="MS PGothic" pitchFamily="34" charset="-128"/>
              </a:defRPr>
            </a:lvl7pPr>
            <a:lvl8pPr marL="3429000" indent="-228600" defTabSz="973138" eaLnBrk="0" fontAlgn="base" hangingPunct="0">
              <a:spcBef>
                <a:spcPct val="0"/>
              </a:spcBef>
              <a:spcAft>
                <a:spcPct val="0"/>
              </a:spcAft>
              <a:defRPr sz="2400">
                <a:solidFill>
                  <a:schemeClr val="tx1"/>
                </a:solidFill>
                <a:latin typeface="Verdana" pitchFamily="34" charset="0"/>
                <a:ea typeface="MS PGothic" pitchFamily="34" charset="-128"/>
              </a:defRPr>
            </a:lvl8pPr>
            <a:lvl9pPr marL="3886200" indent="-228600" defTabSz="973138" eaLnBrk="0" fontAlgn="base" hangingPunct="0">
              <a:spcBef>
                <a:spcPct val="0"/>
              </a:spcBef>
              <a:spcAft>
                <a:spcPct val="0"/>
              </a:spcAft>
              <a:defRPr sz="2400">
                <a:solidFill>
                  <a:schemeClr val="tx1"/>
                </a:solidFill>
                <a:latin typeface="Verdana" pitchFamily="34" charset="0"/>
                <a:ea typeface="MS PGothic" pitchFamily="34" charset="-128"/>
              </a:defRPr>
            </a:lvl9pPr>
          </a:lstStyle>
          <a:p>
            <a:pPr eaLnBrk="1" hangingPunct="1">
              <a:spcBef>
                <a:spcPct val="50000"/>
              </a:spcBef>
            </a:pPr>
            <a:r>
              <a:rPr lang="en-US" sz="1800" b="1">
                <a:solidFill>
                  <a:srgbClr val="0000CC"/>
                </a:solidFill>
                <a:latin typeface="Arial" pitchFamily="34" charset="0"/>
              </a:rPr>
              <a:t>+Vin</a:t>
            </a:r>
          </a:p>
        </p:txBody>
      </p:sp>
      <p:grpSp>
        <p:nvGrpSpPr>
          <p:cNvPr id="3" name="Group 11"/>
          <p:cNvGrpSpPr>
            <a:grpSpLocks/>
          </p:cNvGrpSpPr>
          <p:nvPr/>
        </p:nvGrpSpPr>
        <p:grpSpPr bwMode="auto">
          <a:xfrm>
            <a:off x="2051050" y="1676400"/>
            <a:ext cx="4630738" cy="2457450"/>
            <a:chOff x="360" y="1056"/>
            <a:chExt cx="3160" cy="1548"/>
          </a:xfrm>
        </p:grpSpPr>
        <p:sp>
          <p:nvSpPr>
            <p:cNvPr id="22596" name="Rectangle 12"/>
            <p:cNvSpPr>
              <a:spLocks noChangeArrowheads="1"/>
            </p:cNvSpPr>
            <p:nvPr/>
          </p:nvSpPr>
          <p:spPr bwMode="auto">
            <a:xfrm>
              <a:off x="1968" y="2066"/>
              <a:ext cx="134" cy="236"/>
            </a:xfrm>
            <a:prstGeom prst="rect">
              <a:avLst/>
            </a:prstGeom>
            <a:solidFill>
              <a:srgbClr val="FFFFFF"/>
            </a:solidFill>
            <a:ln w="38100" algn="ctr">
              <a:solidFill>
                <a:schemeClr val="tx1"/>
              </a:solidFill>
              <a:miter lim="800000"/>
              <a:headEnd/>
              <a:tailEnd/>
            </a:ln>
          </p:spPr>
          <p:txBody>
            <a:bodyPr wrap="none" lIns="97256" tIns="48628" rIns="97256" bIns="48628" anchor="ctr">
              <a:spAutoFit/>
            </a:bodyPr>
            <a:lstStyle/>
            <a:p>
              <a:endParaRPr lang="en-US"/>
            </a:p>
          </p:txBody>
        </p:sp>
        <p:sp>
          <p:nvSpPr>
            <p:cNvPr id="22597" name="Rectangle 13"/>
            <p:cNvSpPr>
              <a:spLocks noChangeArrowheads="1"/>
            </p:cNvSpPr>
            <p:nvPr/>
          </p:nvSpPr>
          <p:spPr bwMode="auto">
            <a:xfrm>
              <a:off x="1196" y="1538"/>
              <a:ext cx="134" cy="236"/>
            </a:xfrm>
            <a:prstGeom prst="rect">
              <a:avLst/>
            </a:prstGeom>
            <a:solidFill>
              <a:srgbClr val="FFFFFF"/>
            </a:solidFill>
            <a:ln w="38100" algn="ctr">
              <a:solidFill>
                <a:schemeClr val="tx1"/>
              </a:solidFill>
              <a:miter lim="800000"/>
              <a:headEnd/>
              <a:tailEnd/>
            </a:ln>
          </p:spPr>
          <p:txBody>
            <a:bodyPr wrap="none" lIns="97256" tIns="48628" rIns="97256" bIns="48628" anchor="ctr">
              <a:spAutoFit/>
            </a:bodyPr>
            <a:lstStyle/>
            <a:p>
              <a:endParaRPr lang="en-US"/>
            </a:p>
          </p:txBody>
        </p:sp>
        <p:sp>
          <p:nvSpPr>
            <p:cNvPr id="22598" name="Line 14"/>
            <p:cNvSpPr>
              <a:spLocks noChangeShapeType="1"/>
            </p:cNvSpPr>
            <p:nvPr/>
          </p:nvSpPr>
          <p:spPr bwMode="auto">
            <a:xfrm>
              <a:off x="912" y="1536"/>
              <a:ext cx="144" cy="144"/>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lIns="97256" tIns="48628" rIns="97256" bIns="48628">
              <a:spAutoFit/>
            </a:bodyPr>
            <a:lstStyle/>
            <a:p>
              <a:endParaRPr lang="en-US"/>
            </a:p>
          </p:txBody>
        </p:sp>
        <p:sp>
          <p:nvSpPr>
            <p:cNvPr id="22599" name="Line 15"/>
            <p:cNvSpPr>
              <a:spLocks noChangeShapeType="1"/>
            </p:cNvSpPr>
            <p:nvPr/>
          </p:nvSpPr>
          <p:spPr bwMode="auto">
            <a:xfrm>
              <a:off x="1776" y="2160"/>
              <a:ext cx="192" cy="96"/>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lIns="97256" tIns="48628" rIns="97256" bIns="48628">
              <a:spAutoFit/>
            </a:bodyPr>
            <a:lstStyle/>
            <a:p>
              <a:endParaRPr lang="en-US"/>
            </a:p>
          </p:txBody>
        </p:sp>
        <p:sp>
          <p:nvSpPr>
            <p:cNvPr id="22600" name="Freeform 16"/>
            <p:cNvSpPr>
              <a:spLocks/>
            </p:cNvSpPr>
            <p:nvPr/>
          </p:nvSpPr>
          <p:spPr bwMode="auto">
            <a:xfrm>
              <a:off x="360" y="1056"/>
              <a:ext cx="2712" cy="236"/>
            </a:xfrm>
            <a:custGeom>
              <a:avLst/>
              <a:gdLst>
                <a:gd name="T0" fmla="*/ 120 w 2712"/>
                <a:gd name="T1" fmla="*/ 672 h 1824"/>
                <a:gd name="T2" fmla="*/ 120 w 2712"/>
                <a:gd name="T3" fmla="*/ 144 h 1824"/>
                <a:gd name="T4" fmla="*/ 840 w 2712"/>
                <a:gd name="T5" fmla="*/ 96 h 1824"/>
                <a:gd name="T6" fmla="*/ 936 w 2712"/>
                <a:gd name="T7" fmla="*/ 720 h 1824"/>
                <a:gd name="T8" fmla="*/ 1560 w 2712"/>
                <a:gd name="T9" fmla="*/ 816 h 1824"/>
                <a:gd name="T10" fmla="*/ 1704 w 2712"/>
                <a:gd name="T11" fmla="*/ 1296 h 1824"/>
                <a:gd name="T12" fmla="*/ 2520 w 2712"/>
                <a:gd name="T13" fmla="*/ 1392 h 1824"/>
                <a:gd name="T14" fmla="*/ 2712 w 2712"/>
                <a:gd name="T15" fmla="*/ 1824 h 1824"/>
                <a:gd name="T16" fmla="*/ 0 60000 65536"/>
                <a:gd name="T17" fmla="*/ 0 60000 65536"/>
                <a:gd name="T18" fmla="*/ 0 60000 65536"/>
                <a:gd name="T19" fmla="*/ 0 60000 65536"/>
                <a:gd name="T20" fmla="*/ 0 60000 65536"/>
                <a:gd name="T21" fmla="*/ 0 60000 65536"/>
                <a:gd name="T22" fmla="*/ 0 60000 65536"/>
                <a:gd name="T23" fmla="*/ 0 60000 65536"/>
                <a:gd name="T24" fmla="*/ 0 w 2712"/>
                <a:gd name="T25" fmla="*/ 0 h 1824"/>
                <a:gd name="T26" fmla="*/ 2712 w 2712"/>
                <a:gd name="T27" fmla="*/ 1824 h 182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712" h="1824">
                  <a:moveTo>
                    <a:pt x="120" y="672"/>
                  </a:moveTo>
                  <a:cubicBezTo>
                    <a:pt x="60" y="456"/>
                    <a:pt x="0" y="240"/>
                    <a:pt x="120" y="144"/>
                  </a:cubicBezTo>
                  <a:cubicBezTo>
                    <a:pt x="240" y="48"/>
                    <a:pt x="704" y="0"/>
                    <a:pt x="840" y="96"/>
                  </a:cubicBezTo>
                  <a:cubicBezTo>
                    <a:pt x="976" y="192"/>
                    <a:pt x="816" y="600"/>
                    <a:pt x="936" y="720"/>
                  </a:cubicBezTo>
                  <a:cubicBezTo>
                    <a:pt x="1056" y="840"/>
                    <a:pt x="1432" y="720"/>
                    <a:pt x="1560" y="816"/>
                  </a:cubicBezTo>
                  <a:cubicBezTo>
                    <a:pt x="1688" y="912"/>
                    <a:pt x="1544" y="1200"/>
                    <a:pt x="1704" y="1296"/>
                  </a:cubicBezTo>
                  <a:cubicBezTo>
                    <a:pt x="1864" y="1392"/>
                    <a:pt x="2352" y="1304"/>
                    <a:pt x="2520" y="1392"/>
                  </a:cubicBezTo>
                  <a:cubicBezTo>
                    <a:pt x="2688" y="1480"/>
                    <a:pt x="2700" y="1652"/>
                    <a:pt x="2712" y="1824"/>
                  </a:cubicBezTo>
                </a:path>
              </a:pathLst>
            </a:custGeom>
            <a:noFill/>
            <a:ln w="38100" cap="flat" cmpd="sng">
              <a:solidFill>
                <a:srgbClr val="FF0000"/>
              </a:solidFill>
              <a:prstDash val="solid"/>
              <a:round/>
              <a:headEnd type="none" w="med" len="med"/>
              <a:tailEnd type="triangle" w="lg" len="lg"/>
            </a:ln>
            <a:extLst>
              <a:ext uri="{909E8E84-426E-40DD-AFC4-6F175D3DCCD1}">
                <a14:hiddenFill xmlns:a14="http://schemas.microsoft.com/office/drawing/2010/main">
                  <a:solidFill>
                    <a:srgbClr val="FFFFFF"/>
                  </a:solidFill>
                </a14:hiddenFill>
              </a:ext>
            </a:extLst>
          </p:spPr>
          <p:txBody>
            <a:bodyPr lIns="97256" tIns="48628" rIns="97256" bIns="48628">
              <a:spAutoFit/>
            </a:bodyPr>
            <a:lstStyle/>
            <a:p>
              <a:endParaRPr lang="en-US"/>
            </a:p>
          </p:txBody>
        </p:sp>
        <p:sp>
          <p:nvSpPr>
            <p:cNvPr id="22601" name="Freeform 17"/>
            <p:cNvSpPr>
              <a:spLocks/>
            </p:cNvSpPr>
            <p:nvPr/>
          </p:nvSpPr>
          <p:spPr bwMode="auto">
            <a:xfrm>
              <a:off x="2832" y="2368"/>
              <a:ext cx="688" cy="236"/>
            </a:xfrm>
            <a:custGeom>
              <a:avLst/>
              <a:gdLst>
                <a:gd name="T0" fmla="*/ 0 w 688"/>
                <a:gd name="T1" fmla="*/ 80 h 560"/>
                <a:gd name="T2" fmla="*/ 576 w 688"/>
                <a:gd name="T3" fmla="*/ 80 h 560"/>
                <a:gd name="T4" fmla="*/ 672 w 688"/>
                <a:gd name="T5" fmla="*/ 560 h 560"/>
                <a:gd name="T6" fmla="*/ 0 60000 65536"/>
                <a:gd name="T7" fmla="*/ 0 60000 65536"/>
                <a:gd name="T8" fmla="*/ 0 60000 65536"/>
                <a:gd name="T9" fmla="*/ 0 w 688"/>
                <a:gd name="T10" fmla="*/ 0 h 560"/>
                <a:gd name="T11" fmla="*/ 688 w 688"/>
                <a:gd name="T12" fmla="*/ 560 h 560"/>
              </a:gdLst>
              <a:ahLst/>
              <a:cxnLst>
                <a:cxn ang="T6">
                  <a:pos x="T0" y="T1"/>
                </a:cxn>
                <a:cxn ang="T7">
                  <a:pos x="T2" y="T3"/>
                </a:cxn>
                <a:cxn ang="T8">
                  <a:pos x="T4" y="T5"/>
                </a:cxn>
              </a:cxnLst>
              <a:rect l="T9" t="T10" r="T11" b="T12"/>
              <a:pathLst>
                <a:path w="688" h="560">
                  <a:moveTo>
                    <a:pt x="0" y="80"/>
                  </a:moveTo>
                  <a:cubicBezTo>
                    <a:pt x="232" y="40"/>
                    <a:pt x="464" y="0"/>
                    <a:pt x="576" y="80"/>
                  </a:cubicBezTo>
                  <a:cubicBezTo>
                    <a:pt x="688" y="160"/>
                    <a:pt x="680" y="360"/>
                    <a:pt x="672" y="560"/>
                  </a:cubicBezTo>
                </a:path>
              </a:pathLst>
            </a:custGeom>
            <a:noFill/>
            <a:ln w="38100" cap="flat" cmpd="sng">
              <a:solidFill>
                <a:srgbClr val="FF0000"/>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lIns="97256" tIns="48628" rIns="97256" bIns="48628">
              <a:spAutoFit/>
            </a:bodyPr>
            <a:lstStyle/>
            <a:p>
              <a:endParaRPr lang="en-US"/>
            </a:p>
          </p:txBody>
        </p:sp>
      </p:grpSp>
      <p:sp>
        <p:nvSpPr>
          <p:cNvPr id="378898" name="Freeform 18"/>
          <p:cNvSpPr>
            <a:spLocks/>
          </p:cNvSpPr>
          <p:nvPr/>
        </p:nvSpPr>
        <p:spPr bwMode="auto">
          <a:xfrm>
            <a:off x="5568950" y="3441701"/>
            <a:ext cx="1441450" cy="375205"/>
          </a:xfrm>
          <a:custGeom>
            <a:avLst/>
            <a:gdLst>
              <a:gd name="T0" fmla="*/ 2147483647 w 984"/>
              <a:gd name="T1" fmla="*/ 2147483647 h 664"/>
              <a:gd name="T2" fmla="*/ 2147483647 w 984"/>
              <a:gd name="T3" fmla="*/ 2147483647 h 664"/>
              <a:gd name="T4" fmla="*/ 2147483647 w 984"/>
              <a:gd name="T5" fmla="*/ 2147483647 h 664"/>
              <a:gd name="T6" fmla="*/ 2147483647 w 984"/>
              <a:gd name="T7" fmla="*/ 2147483647 h 664"/>
              <a:gd name="T8" fmla="*/ 0 60000 65536"/>
              <a:gd name="T9" fmla="*/ 0 60000 65536"/>
              <a:gd name="T10" fmla="*/ 0 60000 65536"/>
              <a:gd name="T11" fmla="*/ 0 60000 65536"/>
              <a:gd name="T12" fmla="*/ 0 w 984"/>
              <a:gd name="T13" fmla="*/ 0 h 664"/>
              <a:gd name="T14" fmla="*/ 984 w 984"/>
              <a:gd name="T15" fmla="*/ 664 h 664"/>
            </a:gdLst>
            <a:ahLst/>
            <a:cxnLst>
              <a:cxn ang="T8">
                <a:pos x="T0" y="T1"/>
              </a:cxn>
              <a:cxn ang="T9">
                <a:pos x="T2" y="T3"/>
              </a:cxn>
              <a:cxn ang="T10">
                <a:pos x="T4" y="T5"/>
              </a:cxn>
              <a:cxn ang="T11">
                <a:pos x="T6" y="T7"/>
              </a:cxn>
            </a:cxnLst>
            <a:rect l="T12" t="T13" r="T14" b="T15"/>
            <a:pathLst>
              <a:path w="984" h="664">
                <a:moveTo>
                  <a:pt x="72" y="328"/>
                </a:moveTo>
                <a:cubicBezTo>
                  <a:pt x="36" y="252"/>
                  <a:pt x="0" y="176"/>
                  <a:pt x="120" y="136"/>
                </a:cubicBezTo>
                <a:cubicBezTo>
                  <a:pt x="240" y="96"/>
                  <a:pt x="648" y="0"/>
                  <a:pt x="792" y="88"/>
                </a:cubicBezTo>
                <a:cubicBezTo>
                  <a:pt x="936" y="176"/>
                  <a:pt x="960" y="420"/>
                  <a:pt x="984" y="664"/>
                </a:cubicBezTo>
              </a:path>
            </a:pathLst>
          </a:custGeom>
          <a:noFill/>
          <a:ln w="38100" cap="flat" cmpd="sng">
            <a:solidFill>
              <a:srgbClr val="0000FF"/>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lIns="97256" tIns="48628" rIns="97256" bIns="48628">
            <a:spAutoFit/>
          </a:bodyPr>
          <a:lstStyle/>
          <a:p>
            <a:endParaRPr lang="en-US"/>
          </a:p>
        </p:txBody>
      </p:sp>
      <p:grpSp>
        <p:nvGrpSpPr>
          <p:cNvPr id="4" name="Group 19"/>
          <p:cNvGrpSpPr>
            <a:grpSpLocks/>
          </p:cNvGrpSpPr>
          <p:nvPr/>
        </p:nvGrpSpPr>
        <p:grpSpPr bwMode="auto">
          <a:xfrm>
            <a:off x="7558088" y="1447801"/>
            <a:ext cx="3097447" cy="2225675"/>
            <a:chOff x="4118" y="912"/>
            <a:chExt cx="2114" cy="1402"/>
          </a:xfrm>
        </p:grpSpPr>
        <p:sp>
          <p:nvSpPr>
            <p:cNvPr id="22574" name="Line 20"/>
            <p:cNvSpPr>
              <a:spLocks noChangeShapeType="1"/>
            </p:cNvSpPr>
            <p:nvPr/>
          </p:nvSpPr>
          <p:spPr bwMode="auto">
            <a:xfrm>
              <a:off x="4474" y="912"/>
              <a:ext cx="0" cy="288"/>
            </a:xfrm>
            <a:prstGeom prst="line">
              <a:avLst/>
            </a:prstGeom>
            <a:noFill/>
            <a:ln w="38100">
              <a:solidFill>
                <a:srgbClr val="0000CC"/>
              </a:solidFill>
              <a:round/>
              <a:headEnd/>
              <a:tailEnd/>
            </a:ln>
            <a:extLst>
              <a:ext uri="{909E8E84-426E-40DD-AFC4-6F175D3DCCD1}">
                <a14:hiddenFill xmlns:a14="http://schemas.microsoft.com/office/drawing/2010/main">
                  <a:noFill/>
                </a14:hiddenFill>
              </a:ext>
            </a:extLst>
          </p:spPr>
          <p:txBody>
            <a:bodyPr lIns="97256" tIns="48628" rIns="97256" bIns="48628">
              <a:spAutoFit/>
            </a:bodyPr>
            <a:lstStyle/>
            <a:p>
              <a:endParaRPr lang="en-US"/>
            </a:p>
          </p:txBody>
        </p:sp>
        <p:sp>
          <p:nvSpPr>
            <p:cNvPr id="22575" name="Line 21"/>
            <p:cNvSpPr>
              <a:spLocks noChangeShapeType="1"/>
            </p:cNvSpPr>
            <p:nvPr/>
          </p:nvSpPr>
          <p:spPr bwMode="auto">
            <a:xfrm>
              <a:off x="4320" y="1208"/>
              <a:ext cx="336" cy="0"/>
            </a:xfrm>
            <a:prstGeom prst="line">
              <a:avLst/>
            </a:prstGeom>
            <a:noFill/>
            <a:ln w="38100">
              <a:solidFill>
                <a:srgbClr val="0000CC"/>
              </a:solidFill>
              <a:round/>
              <a:headEnd/>
              <a:tailEnd/>
            </a:ln>
            <a:extLst>
              <a:ext uri="{909E8E84-426E-40DD-AFC4-6F175D3DCCD1}">
                <a14:hiddenFill xmlns:a14="http://schemas.microsoft.com/office/drawing/2010/main">
                  <a:noFill/>
                </a14:hiddenFill>
              </a:ext>
            </a:extLst>
          </p:spPr>
          <p:txBody>
            <a:bodyPr lIns="97256" tIns="48628" rIns="97256" bIns="48628">
              <a:spAutoFit/>
            </a:bodyPr>
            <a:lstStyle/>
            <a:p>
              <a:endParaRPr lang="en-US"/>
            </a:p>
          </p:txBody>
        </p:sp>
        <p:sp>
          <p:nvSpPr>
            <p:cNvPr id="22576" name="Line 22"/>
            <p:cNvSpPr>
              <a:spLocks noChangeShapeType="1"/>
            </p:cNvSpPr>
            <p:nvPr/>
          </p:nvSpPr>
          <p:spPr bwMode="auto">
            <a:xfrm>
              <a:off x="4426" y="1296"/>
              <a:ext cx="96" cy="0"/>
            </a:xfrm>
            <a:prstGeom prst="line">
              <a:avLst/>
            </a:prstGeom>
            <a:noFill/>
            <a:ln w="76200">
              <a:solidFill>
                <a:srgbClr val="0000CC"/>
              </a:solidFill>
              <a:round/>
              <a:headEnd/>
              <a:tailEnd/>
            </a:ln>
            <a:extLst>
              <a:ext uri="{909E8E84-426E-40DD-AFC4-6F175D3DCCD1}">
                <a14:hiddenFill xmlns:a14="http://schemas.microsoft.com/office/drawing/2010/main">
                  <a:noFill/>
                </a14:hiddenFill>
              </a:ext>
            </a:extLst>
          </p:spPr>
          <p:txBody>
            <a:bodyPr lIns="97256" tIns="48628" rIns="97256" bIns="48628">
              <a:spAutoFit/>
            </a:bodyPr>
            <a:lstStyle/>
            <a:p>
              <a:endParaRPr lang="en-US"/>
            </a:p>
          </p:txBody>
        </p:sp>
        <p:sp>
          <p:nvSpPr>
            <p:cNvPr id="22577" name="Line 23"/>
            <p:cNvSpPr>
              <a:spLocks noChangeShapeType="1"/>
            </p:cNvSpPr>
            <p:nvPr/>
          </p:nvSpPr>
          <p:spPr bwMode="auto">
            <a:xfrm>
              <a:off x="4474" y="1334"/>
              <a:ext cx="0" cy="336"/>
            </a:xfrm>
            <a:prstGeom prst="line">
              <a:avLst/>
            </a:prstGeom>
            <a:noFill/>
            <a:ln w="38100">
              <a:solidFill>
                <a:srgbClr val="0000CC"/>
              </a:solidFill>
              <a:round/>
              <a:headEnd/>
              <a:tailEnd/>
            </a:ln>
            <a:extLst>
              <a:ext uri="{909E8E84-426E-40DD-AFC4-6F175D3DCCD1}">
                <a14:hiddenFill xmlns:a14="http://schemas.microsoft.com/office/drawing/2010/main">
                  <a:noFill/>
                </a14:hiddenFill>
              </a:ext>
            </a:extLst>
          </p:spPr>
          <p:txBody>
            <a:bodyPr lIns="97256" tIns="48628" rIns="97256" bIns="48628">
              <a:spAutoFit/>
            </a:bodyPr>
            <a:lstStyle/>
            <a:p>
              <a:endParaRPr lang="en-US"/>
            </a:p>
          </p:txBody>
        </p:sp>
        <p:sp>
          <p:nvSpPr>
            <p:cNvPr id="22578" name="Line 24"/>
            <p:cNvSpPr>
              <a:spLocks noChangeShapeType="1"/>
            </p:cNvSpPr>
            <p:nvPr/>
          </p:nvSpPr>
          <p:spPr bwMode="auto">
            <a:xfrm>
              <a:off x="4330" y="1680"/>
              <a:ext cx="288" cy="0"/>
            </a:xfrm>
            <a:prstGeom prst="line">
              <a:avLst/>
            </a:prstGeom>
            <a:noFill/>
            <a:ln w="38100">
              <a:solidFill>
                <a:srgbClr val="0000CC"/>
              </a:solidFill>
              <a:round/>
              <a:headEnd/>
              <a:tailEnd/>
            </a:ln>
            <a:extLst>
              <a:ext uri="{909E8E84-426E-40DD-AFC4-6F175D3DCCD1}">
                <a14:hiddenFill xmlns:a14="http://schemas.microsoft.com/office/drawing/2010/main">
                  <a:noFill/>
                </a14:hiddenFill>
              </a:ext>
            </a:extLst>
          </p:spPr>
          <p:txBody>
            <a:bodyPr lIns="97256" tIns="48628" rIns="97256" bIns="48628">
              <a:spAutoFit/>
            </a:bodyPr>
            <a:lstStyle/>
            <a:p>
              <a:endParaRPr lang="en-US"/>
            </a:p>
          </p:txBody>
        </p:sp>
        <p:sp>
          <p:nvSpPr>
            <p:cNvPr id="22579" name="Line 25"/>
            <p:cNvSpPr>
              <a:spLocks noChangeShapeType="1"/>
            </p:cNvSpPr>
            <p:nvPr/>
          </p:nvSpPr>
          <p:spPr bwMode="auto">
            <a:xfrm>
              <a:off x="4426" y="1728"/>
              <a:ext cx="96" cy="0"/>
            </a:xfrm>
            <a:prstGeom prst="line">
              <a:avLst/>
            </a:prstGeom>
            <a:noFill/>
            <a:ln w="38100">
              <a:solidFill>
                <a:srgbClr val="0000CC"/>
              </a:solidFill>
              <a:round/>
              <a:headEnd/>
              <a:tailEnd/>
            </a:ln>
            <a:extLst>
              <a:ext uri="{909E8E84-426E-40DD-AFC4-6F175D3DCCD1}">
                <a14:hiddenFill xmlns:a14="http://schemas.microsoft.com/office/drawing/2010/main">
                  <a:noFill/>
                </a14:hiddenFill>
              </a:ext>
            </a:extLst>
          </p:spPr>
          <p:txBody>
            <a:bodyPr lIns="97256" tIns="48628" rIns="97256" bIns="48628">
              <a:spAutoFit/>
            </a:bodyPr>
            <a:lstStyle/>
            <a:p>
              <a:endParaRPr lang="en-US"/>
            </a:p>
          </p:txBody>
        </p:sp>
        <p:sp>
          <p:nvSpPr>
            <p:cNvPr id="22580" name="Line 26"/>
            <p:cNvSpPr>
              <a:spLocks noChangeShapeType="1"/>
            </p:cNvSpPr>
            <p:nvPr/>
          </p:nvSpPr>
          <p:spPr bwMode="auto">
            <a:xfrm>
              <a:off x="4464" y="1776"/>
              <a:ext cx="48" cy="0"/>
            </a:xfrm>
            <a:prstGeom prst="line">
              <a:avLst/>
            </a:prstGeom>
            <a:noFill/>
            <a:ln w="38100">
              <a:solidFill>
                <a:srgbClr val="0000CC"/>
              </a:solidFill>
              <a:round/>
              <a:headEnd/>
              <a:tailEnd/>
            </a:ln>
            <a:extLst>
              <a:ext uri="{909E8E84-426E-40DD-AFC4-6F175D3DCCD1}">
                <a14:hiddenFill xmlns:a14="http://schemas.microsoft.com/office/drawing/2010/main">
                  <a:noFill/>
                </a14:hiddenFill>
              </a:ext>
            </a:extLst>
          </p:spPr>
          <p:txBody>
            <a:bodyPr lIns="97256" tIns="48628" rIns="97256" bIns="48628">
              <a:spAutoFit/>
            </a:bodyPr>
            <a:lstStyle/>
            <a:p>
              <a:endParaRPr lang="en-US"/>
            </a:p>
          </p:txBody>
        </p:sp>
        <p:sp>
          <p:nvSpPr>
            <p:cNvPr id="22581" name="Line 27"/>
            <p:cNvSpPr>
              <a:spLocks noChangeShapeType="1"/>
            </p:cNvSpPr>
            <p:nvPr/>
          </p:nvSpPr>
          <p:spPr bwMode="auto">
            <a:xfrm>
              <a:off x="4474" y="912"/>
              <a:ext cx="1248" cy="0"/>
            </a:xfrm>
            <a:prstGeom prst="line">
              <a:avLst/>
            </a:prstGeom>
            <a:noFill/>
            <a:ln w="38100">
              <a:solidFill>
                <a:srgbClr val="0000CC"/>
              </a:solidFill>
              <a:round/>
              <a:headEnd/>
              <a:tailEnd/>
            </a:ln>
            <a:extLst>
              <a:ext uri="{909E8E84-426E-40DD-AFC4-6F175D3DCCD1}">
                <a14:hiddenFill xmlns:a14="http://schemas.microsoft.com/office/drawing/2010/main">
                  <a:noFill/>
                </a14:hiddenFill>
              </a:ext>
            </a:extLst>
          </p:spPr>
          <p:txBody>
            <a:bodyPr lIns="97256" tIns="48628" rIns="97256" bIns="48628">
              <a:spAutoFit/>
            </a:bodyPr>
            <a:lstStyle/>
            <a:p>
              <a:endParaRPr lang="en-US"/>
            </a:p>
          </p:txBody>
        </p:sp>
        <p:sp>
          <p:nvSpPr>
            <p:cNvPr id="22582" name="Rectangle 28"/>
            <p:cNvSpPr>
              <a:spLocks noChangeArrowheads="1"/>
            </p:cNvSpPr>
            <p:nvPr/>
          </p:nvSpPr>
          <p:spPr bwMode="auto">
            <a:xfrm>
              <a:off x="5684" y="1076"/>
              <a:ext cx="96" cy="236"/>
            </a:xfrm>
            <a:prstGeom prst="rect">
              <a:avLst/>
            </a:prstGeom>
            <a:solidFill>
              <a:srgbClr val="FFFFFF"/>
            </a:solidFill>
            <a:ln w="38100" algn="ctr">
              <a:solidFill>
                <a:srgbClr val="0000CC"/>
              </a:solidFill>
              <a:miter lim="800000"/>
              <a:headEnd/>
              <a:tailEnd/>
            </a:ln>
          </p:spPr>
          <p:txBody>
            <a:bodyPr lIns="97256" tIns="48628" rIns="97256" bIns="48628" anchor="ctr">
              <a:spAutoFit/>
            </a:bodyPr>
            <a:lstStyle/>
            <a:p>
              <a:endParaRPr lang="en-US"/>
            </a:p>
          </p:txBody>
        </p:sp>
        <p:sp>
          <p:nvSpPr>
            <p:cNvPr id="22583" name="Line 29"/>
            <p:cNvSpPr>
              <a:spLocks noChangeShapeType="1"/>
            </p:cNvSpPr>
            <p:nvPr/>
          </p:nvSpPr>
          <p:spPr bwMode="auto">
            <a:xfrm>
              <a:off x="5704" y="912"/>
              <a:ext cx="0" cy="96"/>
            </a:xfrm>
            <a:prstGeom prst="line">
              <a:avLst/>
            </a:prstGeom>
            <a:noFill/>
            <a:ln w="38100">
              <a:solidFill>
                <a:srgbClr val="0000CC"/>
              </a:solidFill>
              <a:round/>
              <a:headEnd/>
              <a:tailEnd/>
            </a:ln>
            <a:extLst>
              <a:ext uri="{909E8E84-426E-40DD-AFC4-6F175D3DCCD1}">
                <a14:hiddenFill xmlns:a14="http://schemas.microsoft.com/office/drawing/2010/main">
                  <a:noFill/>
                </a14:hiddenFill>
              </a:ext>
            </a:extLst>
          </p:spPr>
          <p:txBody>
            <a:bodyPr lIns="97256" tIns="48628" rIns="97256" bIns="48628">
              <a:spAutoFit/>
            </a:bodyPr>
            <a:lstStyle/>
            <a:p>
              <a:endParaRPr lang="en-US"/>
            </a:p>
          </p:txBody>
        </p:sp>
        <p:sp>
          <p:nvSpPr>
            <p:cNvPr id="22584" name="Line 30"/>
            <p:cNvSpPr>
              <a:spLocks noChangeShapeType="1"/>
            </p:cNvSpPr>
            <p:nvPr/>
          </p:nvSpPr>
          <p:spPr bwMode="auto">
            <a:xfrm>
              <a:off x="5368" y="1342"/>
              <a:ext cx="0" cy="192"/>
            </a:xfrm>
            <a:prstGeom prst="line">
              <a:avLst/>
            </a:prstGeom>
            <a:noFill/>
            <a:ln w="38100">
              <a:solidFill>
                <a:srgbClr val="0000CC"/>
              </a:solidFill>
              <a:round/>
              <a:headEnd/>
              <a:tailEnd/>
            </a:ln>
            <a:extLst>
              <a:ext uri="{909E8E84-426E-40DD-AFC4-6F175D3DCCD1}">
                <a14:hiddenFill xmlns:a14="http://schemas.microsoft.com/office/drawing/2010/main">
                  <a:noFill/>
                </a14:hiddenFill>
              </a:ext>
            </a:extLst>
          </p:spPr>
          <p:txBody>
            <a:bodyPr lIns="97256" tIns="48628" rIns="97256" bIns="48628">
              <a:spAutoFit/>
            </a:bodyPr>
            <a:lstStyle/>
            <a:p>
              <a:endParaRPr lang="en-US"/>
            </a:p>
          </p:txBody>
        </p:sp>
        <p:sp>
          <p:nvSpPr>
            <p:cNvPr id="22585" name="Line 31"/>
            <p:cNvSpPr>
              <a:spLocks noChangeShapeType="1"/>
            </p:cNvSpPr>
            <p:nvPr/>
          </p:nvSpPr>
          <p:spPr bwMode="auto">
            <a:xfrm>
              <a:off x="5464" y="1342"/>
              <a:ext cx="0" cy="192"/>
            </a:xfrm>
            <a:prstGeom prst="line">
              <a:avLst/>
            </a:prstGeom>
            <a:noFill/>
            <a:ln w="38100">
              <a:solidFill>
                <a:srgbClr val="0000CC"/>
              </a:solidFill>
              <a:round/>
              <a:headEnd/>
              <a:tailEnd/>
            </a:ln>
            <a:extLst>
              <a:ext uri="{909E8E84-426E-40DD-AFC4-6F175D3DCCD1}">
                <a14:hiddenFill xmlns:a14="http://schemas.microsoft.com/office/drawing/2010/main">
                  <a:noFill/>
                </a14:hiddenFill>
              </a:ext>
            </a:extLst>
          </p:spPr>
          <p:txBody>
            <a:bodyPr lIns="97256" tIns="48628" rIns="97256" bIns="48628">
              <a:spAutoFit/>
            </a:bodyPr>
            <a:lstStyle/>
            <a:p>
              <a:endParaRPr lang="en-US"/>
            </a:p>
          </p:txBody>
        </p:sp>
        <p:sp>
          <p:nvSpPr>
            <p:cNvPr id="22586" name="Line 32"/>
            <p:cNvSpPr>
              <a:spLocks noChangeShapeType="1"/>
            </p:cNvSpPr>
            <p:nvPr/>
          </p:nvSpPr>
          <p:spPr bwMode="auto">
            <a:xfrm>
              <a:off x="5464" y="1430"/>
              <a:ext cx="240" cy="0"/>
            </a:xfrm>
            <a:prstGeom prst="line">
              <a:avLst/>
            </a:prstGeom>
            <a:noFill/>
            <a:ln w="38100">
              <a:solidFill>
                <a:srgbClr val="0000CC"/>
              </a:solidFill>
              <a:round/>
              <a:headEnd/>
              <a:tailEnd/>
            </a:ln>
            <a:extLst>
              <a:ext uri="{909E8E84-426E-40DD-AFC4-6F175D3DCCD1}">
                <a14:hiddenFill xmlns:a14="http://schemas.microsoft.com/office/drawing/2010/main">
                  <a:noFill/>
                </a14:hiddenFill>
              </a:ext>
            </a:extLst>
          </p:spPr>
          <p:txBody>
            <a:bodyPr lIns="97256" tIns="48628" rIns="97256" bIns="48628">
              <a:spAutoFit/>
            </a:bodyPr>
            <a:lstStyle/>
            <a:p>
              <a:endParaRPr lang="en-US"/>
            </a:p>
          </p:txBody>
        </p:sp>
        <p:sp>
          <p:nvSpPr>
            <p:cNvPr id="22587" name="Line 33"/>
            <p:cNvSpPr>
              <a:spLocks noChangeShapeType="1"/>
            </p:cNvSpPr>
            <p:nvPr/>
          </p:nvSpPr>
          <p:spPr bwMode="auto">
            <a:xfrm flipV="1">
              <a:off x="5714" y="1344"/>
              <a:ext cx="0" cy="96"/>
            </a:xfrm>
            <a:prstGeom prst="line">
              <a:avLst/>
            </a:prstGeom>
            <a:noFill/>
            <a:ln w="38100">
              <a:solidFill>
                <a:srgbClr val="0000CC"/>
              </a:solidFill>
              <a:round/>
              <a:headEnd/>
              <a:tailEnd/>
            </a:ln>
            <a:extLst>
              <a:ext uri="{909E8E84-426E-40DD-AFC4-6F175D3DCCD1}">
                <a14:hiddenFill xmlns:a14="http://schemas.microsoft.com/office/drawing/2010/main">
                  <a:noFill/>
                </a14:hiddenFill>
              </a:ext>
            </a:extLst>
          </p:spPr>
          <p:txBody>
            <a:bodyPr lIns="97256" tIns="48628" rIns="97256" bIns="48628">
              <a:spAutoFit/>
            </a:bodyPr>
            <a:lstStyle/>
            <a:p>
              <a:endParaRPr lang="en-US"/>
            </a:p>
          </p:txBody>
        </p:sp>
        <p:sp>
          <p:nvSpPr>
            <p:cNvPr id="22588" name="Line 34"/>
            <p:cNvSpPr>
              <a:spLocks noChangeShapeType="1"/>
            </p:cNvSpPr>
            <p:nvPr/>
          </p:nvSpPr>
          <p:spPr bwMode="auto">
            <a:xfrm flipH="1">
              <a:off x="5156" y="1440"/>
              <a:ext cx="192" cy="0"/>
            </a:xfrm>
            <a:prstGeom prst="line">
              <a:avLst/>
            </a:prstGeom>
            <a:noFill/>
            <a:ln w="38100">
              <a:solidFill>
                <a:srgbClr val="0000CC"/>
              </a:solidFill>
              <a:round/>
              <a:headEnd/>
              <a:tailEnd/>
            </a:ln>
            <a:extLst>
              <a:ext uri="{909E8E84-426E-40DD-AFC4-6F175D3DCCD1}">
                <a14:hiddenFill xmlns:a14="http://schemas.microsoft.com/office/drawing/2010/main">
                  <a:noFill/>
                </a14:hiddenFill>
              </a:ext>
            </a:extLst>
          </p:spPr>
          <p:txBody>
            <a:bodyPr lIns="97256" tIns="48628" rIns="97256" bIns="48628">
              <a:spAutoFit/>
            </a:bodyPr>
            <a:lstStyle/>
            <a:p>
              <a:endParaRPr lang="en-US"/>
            </a:p>
          </p:txBody>
        </p:sp>
        <p:sp>
          <p:nvSpPr>
            <p:cNvPr id="22589" name="Rectangle 35"/>
            <p:cNvSpPr>
              <a:spLocks noChangeArrowheads="1"/>
            </p:cNvSpPr>
            <p:nvPr/>
          </p:nvSpPr>
          <p:spPr bwMode="auto">
            <a:xfrm>
              <a:off x="5118" y="1634"/>
              <a:ext cx="96" cy="236"/>
            </a:xfrm>
            <a:prstGeom prst="rect">
              <a:avLst/>
            </a:prstGeom>
            <a:solidFill>
              <a:srgbClr val="FFFFFF"/>
            </a:solidFill>
            <a:ln w="38100" algn="ctr">
              <a:solidFill>
                <a:srgbClr val="0000CC"/>
              </a:solidFill>
              <a:miter lim="800000"/>
              <a:headEnd/>
              <a:tailEnd/>
            </a:ln>
          </p:spPr>
          <p:txBody>
            <a:bodyPr lIns="97256" tIns="48628" rIns="97256" bIns="48628" anchor="ctr">
              <a:spAutoFit/>
            </a:bodyPr>
            <a:lstStyle/>
            <a:p>
              <a:endParaRPr lang="en-US"/>
            </a:p>
          </p:txBody>
        </p:sp>
        <p:sp>
          <p:nvSpPr>
            <p:cNvPr id="22590" name="Line 36"/>
            <p:cNvSpPr>
              <a:spLocks noChangeShapeType="1"/>
            </p:cNvSpPr>
            <p:nvPr/>
          </p:nvSpPr>
          <p:spPr bwMode="auto">
            <a:xfrm>
              <a:off x="5164" y="1440"/>
              <a:ext cx="0" cy="144"/>
            </a:xfrm>
            <a:prstGeom prst="line">
              <a:avLst/>
            </a:prstGeom>
            <a:noFill/>
            <a:ln w="38100">
              <a:solidFill>
                <a:srgbClr val="0000CC"/>
              </a:solidFill>
              <a:round/>
              <a:headEnd/>
              <a:tailEnd/>
            </a:ln>
            <a:extLst>
              <a:ext uri="{909E8E84-426E-40DD-AFC4-6F175D3DCCD1}">
                <a14:hiddenFill xmlns:a14="http://schemas.microsoft.com/office/drawing/2010/main">
                  <a:noFill/>
                </a14:hiddenFill>
              </a:ext>
            </a:extLst>
          </p:spPr>
          <p:txBody>
            <a:bodyPr lIns="97256" tIns="48628" rIns="97256" bIns="48628">
              <a:spAutoFit/>
            </a:bodyPr>
            <a:lstStyle/>
            <a:p>
              <a:endParaRPr lang="en-US"/>
            </a:p>
          </p:txBody>
        </p:sp>
        <p:sp>
          <p:nvSpPr>
            <p:cNvPr id="22591" name="Line 37"/>
            <p:cNvSpPr>
              <a:spLocks noChangeShapeType="1"/>
            </p:cNvSpPr>
            <p:nvPr/>
          </p:nvSpPr>
          <p:spPr bwMode="auto">
            <a:xfrm>
              <a:off x="5166" y="1920"/>
              <a:ext cx="0" cy="336"/>
            </a:xfrm>
            <a:prstGeom prst="line">
              <a:avLst/>
            </a:prstGeom>
            <a:noFill/>
            <a:ln w="38100">
              <a:solidFill>
                <a:srgbClr val="0000CC"/>
              </a:solidFill>
              <a:round/>
              <a:headEnd/>
              <a:tailEnd/>
            </a:ln>
            <a:extLst>
              <a:ext uri="{909E8E84-426E-40DD-AFC4-6F175D3DCCD1}">
                <a14:hiddenFill xmlns:a14="http://schemas.microsoft.com/office/drawing/2010/main">
                  <a:noFill/>
                </a14:hiddenFill>
              </a:ext>
            </a:extLst>
          </p:spPr>
          <p:txBody>
            <a:bodyPr lIns="97256" tIns="48628" rIns="97256" bIns="48628">
              <a:spAutoFit/>
            </a:bodyPr>
            <a:lstStyle/>
            <a:p>
              <a:endParaRPr lang="en-US"/>
            </a:p>
          </p:txBody>
        </p:sp>
        <p:sp>
          <p:nvSpPr>
            <p:cNvPr id="22592" name="Line 38"/>
            <p:cNvSpPr>
              <a:spLocks noChangeShapeType="1"/>
            </p:cNvSpPr>
            <p:nvPr/>
          </p:nvSpPr>
          <p:spPr bwMode="auto">
            <a:xfrm>
              <a:off x="5022" y="2266"/>
              <a:ext cx="288" cy="0"/>
            </a:xfrm>
            <a:prstGeom prst="line">
              <a:avLst/>
            </a:prstGeom>
            <a:noFill/>
            <a:ln w="38100">
              <a:solidFill>
                <a:srgbClr val="0000CC"/>
              </a:solidFill>
              <a:round/>
              <a:headEnd/>
              <a:tailEnd/>
            </a:ln>
            <a:extLst>
              <a:ext uri="{909E8E84-426E-40DD-AFC4-6F175D3DCCD1}">
                <a14:hiddenFill xmlns:a14="http://schemas.microsoft.com/office/drawing/2010/main">
                  <a:noFill/>
                </a14:hiddenFill>
              </a:ext>
            </a:extLst>
          </p:spPr>
          <p:txBody>
            <a:bodyPr lIns="97256" tIns="48628" rIns="97256" bIns="48628">
              <a:spAutoFit/>
            </a:bodyPr>
            <a:lstStyle/>
            <a:p>
              <a:endParaRPr lang="en-US"/>
            </a:p>
          </p:txBody>
        </p:sp>
        <p:sp>
          <p:nvSpPr>
            <p:cNvPr id="22593" name="Line 39"/>
            <p:cNvSpPr>
              <a:spLocks noChangeShapeType="1"/>
            </p:cNvSpPr>
            <p:nvPr/>
          </p:nvSpPr>
          <p:spPr bwMode="auto">
            <a:xfrm>
              <a:off x="5118" y="2314"/>
              <a:ext cx="96" cy="0"/>
            </a:xfrm>
            <a:prstGeom prst="line">
              <a:avLst/>
            </a:prstGeom>
            <a:noFill/>
            <a:ln w="38100">
              <a:solidFill>
                <a:srgbClr val="0000CC"/>
              </a:solidFill>
              <a:round/>
              <a:headEnd/>
              <a:tailEnd/>
            </a:ln>
            <a:extLst>
              <a:ext uri="{909E8E84-426E-40DD-AFC4-6F175D3DCCD1}">
                <a14:hiddenFill xmlns:a14="http://schemas.microsoft.com/office/drawing/2010/main">
                  <a:noFill/>
                </a14:hiddenFill>
              </a:ext>
            </a:extLst>
          </p:spPr>
          <p:txBody>
            <a:bodyPr lIns="97256" tIns="48628" rIns="97256" bIns="48628">
              <a:spAutoFit/>
            </a:bodyPr>
            <a:lstStyle/>
            <a:p>
              <a:endParaRPr lang="en-US"/>
            </a:p>
          </p:txBody>
        </p:sp>
        <p:sp>
          <p:nvSpPr>
            <p:cNvPr id="22594" name="Text Box 40"/>
            <p:cNvSpPr txBox="1">
              <a:spLocks noChangeArrowheads="1"/>
            </p:cNvSpPr>
            <p:nvPr/>
          </p:nvSpPr>
          <p:spPr bwMode="auto">
            <a:xfrm>
              <a:off x="4118" y="960"/>
              <a:ext cx="376"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rgbClr val="000000"/>
                  </a:solidFill>
                  <a:miter lim="800000"/>
                  <a:headEnd/>
                  <a:tailEnd/>
                </a14:hiddenLine>
              </a:ext>
            </a:extLst>
          </p:spPr>
          <p:txBody>
            <a:bodyPr wrap="none" lIns="97256" tIns="48628" rIns="97256" bIns="48628">
              <a:spAutoFit/>
            </a:bodyPr>
            <a:lstStyle>
              <a:lvl1pPr defTabSz="973138">
                <a:defRPr sz="2400">
                  <a:solidFill>
                    <a:schemeClr val="tx1"/>
                  </a:solidFill>
                  <a:latin typeface="Verdana" pitchFamily="34" charset="0"/>
                  <a:ea typeface="MS PGothic" pitchFamily="34" charset="-128"/>
                </a:defRPr>
              </a:lvl1pPr>
              <a:lvl2pPr marL="742950" indent="-285750" defTabSz="973138">
                <a:defRPr sz="2400">
                  <a:solidFill>
                    <a:schemeClr val="tx1"/>
                  </a:solidFill>
                  <a:latin typeface="Verdana" pitchFamily="34" charset="0"/>
                  <a:ea typeface="MS PGothic" pitchFamily="34" charset="-128"/>
                </a:defRPr>
              </a:lvl2pPr>
              <a:lvl3pPr marL="1143000" indent="-228600" defTabSz="973138">
                <a:defRPr sz="2400">
                  <a:solidFill>
                    <a:schemeClr val="tx1"/>
                  </a:solidFill>
                  <a:latin typeface="Verdana" pitchFamily="34" charset="0"/>
                  <a:ea typeface="MS PGothic" pitchFamily="34" charset="-128"/>
                </a:defRPr>
              </a:lvl3pPr>
              <a:lvl4pPr marL="1600200" indent="-228600" defTabSz="973138">
                <a:defRPr sz="2400">
                  <a:solidFill>
                    <a:schemeClr val="tx1"/>
                  </a:solidFill>
                  <a:latin typeface="Verdana" pitchFamily="34" charset="0"/>
                  <a:ea typeface="MS PGothic" pitchFamily="34" charset="-128"/>
                </a:defRPr>
              </a:lvl4pPr>
              <a:lvl5pPr marL="2057400" indent="-228600" defTabSz="973138">
                <a:defRPr sz="2400">
                  <a:solidFill>
                    <a:schemeClr val="tx1"/>
                  </a:solidFill>
                  <a:latin typeface="Verdana" pitchFamily="34" charset="0"/>
                  <a:ea typeface="MS PGothic" pitchFamily="34" charset="-128"/>
                </a:defRPr>
              </a:lvl5pPr>
              <a:lvl6pPr marL="2514600" indent="-228600" defTabSz="973138" eaLnBrk="0" fontAlgn="base" hangingPunct="0">
                <a:spcBef>
                  <a:spcPct val="0"/>
                </a:spcBef>
                <a:spcAft>
                  <a:spcPct val="0"/>
                </a:spcAft>
                <a:defRPr sz="2400">
                  <a:solidFill>
                    <a:schemeClr val="tx1"/>
                  </a:solidFill>
                  <a:latin typeface="Verdana" pitchFamily="34" charset="0"/>
                  <a:ea typeface="MS PGothic" pitchFamily="34" charset="-128"/>
                </a:defRPr>
              </a:lvl6pPr>
              <a:lvl7pPr marL="2971800" indent="-228600" defTabSz="973138" eaLnBrk="0" fontAlgn="base" hangingPunct="0">
                <a:spcBef>
                  <a:spcPct val="0"/>
                </a:spcBef>
                <a:spcAft>
                  <a:spcPct val="0"/>
                </a:spcAft>
                <a:defRPr sz="2400">
                  <a:solidFill>
                    <a:schemeClr val="tx1"/>
                  </a:solidFill>
                  <a:latin typeface="Verdana" pitchFamily="34" charset="0"/>
                  <a:ea typeface="MS PGothic" pitchFamily="34" charset="-128"/>
                </a:defRPr>
              </a:lvl7pPr>
              <a:lvl8pPr marL="3429000" indent="-228600" defTabSz="973138" eaLnBrk="0" fontAlgn="base" hangingPunct="0">
                <a:spcBef>
                  <a:spcPct val="0"/>
                </a:spcBef>
                <a:spcAft>
                  <a:spcPct val="0"/>
                </a:spcAft>
                <a:defRPr sz="2400">
                  <a:solidFill>
                    <a:schemeClr val="tx1"/>
                  </a:solidFill>
                  <a:latin typeface="Verdana" pitchFamily="34" charset="0"/>
                  <a:ea typeface="MS PGothic" pitchFamily="34" charset="-128"/>
                </a:defRPr>
              </a:lvl8pPr>
              <a:lvl9pPr marL="3886200" indent="-228600" defTabSz="973138" eaLnBrk="0" fontAlgn="base" hangingPunct="0">
                <a:spcBef>
                  <a:spcPct val="0"/>
                </a:spcBef>
                <a:spcAft>
                  <a:spcPct val="0"/>
                </a:spcAft>
                <a:defRPr sz="2400">
                  <a:solidFill>
                    <a:schemeClr val="tx1"/>
                  </a:solidFill>
                  <a:latin typeface="Verdana" pitchFamily="34" charset="0"/>
                  <a:ea typeface="MS PGothic" pitchFamily="34" charset="-128"/>
                </a:defRPr>
              </a:lvl9pPr>
            </a:lstStyle>
            <a:p>
              <a:pPr eaLnBrk="1" hangingPunct="1">
                <a:spcBef>
                  <a:spcPct val="50000"/>
                </a:spcBef>
              </a:pPr>
              <a:r>
                <a:rPr lang="en-US" sz="1800" b="1">
                  <a:solidFill>
                    <a:srgbClr val="0000CC"/>
                  </a:solidFill>
                  <a:latin typeface="Arial" pitchFamily="34" charset="0"/>
                </a:rPr>
                <a:t>Vin</a:t>
              </a:r>
            </a:p>
          </p:txBody>
        </p:sp>
        <p:sp>
          <p:nvSpPr>
            <p:cNvPr id="22595" name="Text Box 41"/>
            <p:cNvSpPr txBox="1">
              <a:spLocks noChangeArrowheads="1"/>
            </p:cNvSpPr>
            <p:nvPr/>
          </p:nvSpPr>
          <p:spPr bwMode="auto">
            <a:xfrm>
              <a:off x="5628" y="1397"/>
              <a:ext cx="604"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rgbClr val="000000"/>
                  </a:solidFill>
                  <a:miter lim="800000"/>
                  <a:headEnd/>
                  <a:tailEnd/>
                </a14:hiddenLine>
              </a:ext>
            </a:extLst>
          </p:spPr>
          <p:txBody>
            <a:bodyPr wrap="none" lIns="97256" tIns="48628" rIns="97256" bIns="48628">
              <a:spAutoFit/>
            </a:bodyPr>
            <a:lstStyle>
              <a:lvl1pPr defTabSz="973138">
                <a:defRPr sz="2400">
                  <a:solidFill>
                    <a:schemeClr val="tx1"/>
                  </a:solidFill>
                  <a:latin typeface="Verdana" pitchFamily="34" charset="0"/>
                  <a:ea typeface="MS PGothic" pitchFamily="34" charset="-128"/>
                </a:defRPr>
              </a:lvl1pPr>
              <a:lvl2pPr marL="742950" indent="-285750" defTabSz="973138">
                <a:defRPr sz="2400">
                  <a:solidFill>
                    <a:schemeClr val="tx1"/>
                  </a:solidFill>
                  <a:latin typeface="Verdana" pitchFamily="34" charset="0"/>
                  <a:ea typeface="MS PGothic" pitchFamily="34" charset="-128"/>
                </a:defRPr>
              </a:lvl2pPr>
              <a:lvl3pPr marL="1143000" indent="-228600" defTabSz="973138">
                <a:defRPr sz="2400">
                  <a:solidFill>
                    <a:schemeClr val="tx1"/>
                  </a:solidFill>
                  <a:latin typeface="Verdana" pitchFamily="34" charset="0"/>
                  <a:ea typeface="MS PGothic" pitchFamily="34" charset="-128"/>
                </a:defRPr>
              </a:lvl3pPr>
              <a:lvl4pPr marL="1600200" indent="-228600" defTabSz="973138">
                <a:defRPr sz="2400">
                  <a:solidFill>
                    <a:schemeClr val="tx1"/>
                  </a:solidFill>
                  <a:latin typeface="Verdana" pitchFamily="34" charset="0"/>
                  <a:ea typeface="MS PGothic" pitchFamily="34" charset="-128"/>
                </a:defRPr>
              </a:lvl4pPr>
              <a:lvl5pPr marL="2057400" indent="-228600" defTabSz="973138">
                <a:defRPr sz="2400">
                  <a:solidFill>
                    <a:schemeClr val="tx1"/>
                  </a:solidFill>
                  <a:latin typeface="Verdana" pitchFamily="34" charset="0"/>
                  <a:ea typeface="MS PGothic" pitchFamily="34" charset="-128"/>
                </a:defRPr>
              </a:lvl5pPr>
              <a:lvl6pPr marL="2514600" indent="-228600" defTabSz="973138" eaLnBrk="0" fontAlgn="base" hangingPunct="0">
                <a:spcBef>
                  <a:spcPct val="0"/>
                </a:spcBef>
                <a:spcAft>
                  <a:spcPct val="0"/>
                </a:spcAft>
                <a:defRPr sz="2400">
                  <a:solidFill>
                    <a:schemeClr val="tx1"/>
                  </a:solidFill>
                  <a:latin typeface="Verdana" pitchFamily="34" charset="0"/>
                  <a:ea typeface="MS PGothic" pitchFamily="34" charset="-128"/>
                </a:defRPr>
              </a:lvl6pPr>
              <a:lvl7pPr marL="2971800" indent="-228600" defTabSz="973138" eaLnBrk="0" fontAlgn="base" hangingPunct="0">
                <a:spcBef>
                  <a:spcPct val="0"/>
                </a:spcBef>
                <a:spcAft>
                  <a:spcPct val="0"/>
                </a:spcAft>
                <a:defRPr sz="2400">
                  <a:solidFill>
                    <a:schemeClr val="tx1"/>
                  </a:solidFill>
                  <a:latin typeface="Verdana" pitchFamily="34" charset="0"/>
                  <a:ea typeface="MS PGothic" pitchFamily="34" charset="-128"/>
                </a:defRPr>
              </a:lvl7pPr>
              <a:lvl8pPr marL="3429000" indent="-228600" defTabSz="973138" eaLnBrk="0" fontAlgn="base" hangingPunct="0">
                <a:spcBef>
                  <a:spcPct val="0"/>
                </a:spcBef>
                <a:spcAft>
                  <a:spcPct val="0"/>
                </a:spcAft>
                <a:defRPr sz="2400">
                  <a:solidFill>
                    <a:schemeClr val="tx1"/>
                  </a:solidFill>
                  <a:latin typeface="Verdana" pitchFamily="34" charset="0"/>
                  <a:ea typeface="MS PGothic" pitchFamily="34" charset="-128"/>
                </a:defRPr>
              </a:lvl8pPr>
              <a:lvl9pPr marL="3886200" indent="-228600" defTabSz="973138" eaLnBrk="0" fontAlgn="base" hangingPunct="0">
                <a:spcBef>
                  <a:spcPct val="0"/>
                </a:spcBef>
                <a:spcAft>
                  <a:spcPct val="0"/>
                </a:spcAft>
                <a:defRPr sz="2400">
                  <a:solidFill>
                    <a:schemeClr val="tx1"/>
                  </a:solidFill>
                  <a:latin typeface="Verdana" pitchFamily="34" charset="0"/>
                  <a:ea typeface="MS PGothic" pitchFamily="34" charset="-128"/>
                </a:defRPr>
              </a:lvl9pPr>
            </a:lstStyle>
            <a:p>
              <a:pPr eaLnBrk="1" hangingPunct="1">
                <a:spcBef>
                  <a:spcPct val="50000"/>
                </a:spcBef>
              </a:pPr>
              <a:r>
                <a:rPr lang="en-US" sz="1800" b="1">
                  <a:solidFill>
                    <a:srgbClr val="0000CC"/>
                  </a:solidFill>
                  <a:latin typeface="Arial" pitchFamily="34" charset="0"/>
                </a:rPr>
                <a:t>~ +Vin</a:t>
              </a:r>
            </a:p>
          </p:txBody>
        </p:sp>
      </p:grpSp>
      <p:grpSp>
        <p:nvGrpSpPr>
          <p:cNvPr id="5" name="Group 42"/>
          <p:cNvGrpSpPr>
            <a:grpSpLocks/>
          </p:cNvGrpSpPr>
          <p:nvPr/>
        </p:nvGrpSpPr>
        <p:grpSpPr bwMode="auto">
          <a:xfrm>
            <a:off x="7291387" y="3749676"/>
            <a:ext cx="3191362" cy="2651125"/>
            <a:chOff x="3936" y="2362"/>
            <a:chExt cx="2178" cy="1670"/>
          </a:xfrm>
        </p:grpSpPr>
        <p:sp>
          <p:nvSpPr>
            <p:cNvPr id="22542" name="Line 43"/>
            <p:cNvSpPr>
              <a:spLocks noChangeShapeType="1"/>
            </p:cNvSpPr>
            <p:nvPr/>
          </p:nvSpPr>
          <p:spPr bwMode="auto">
            <a:xfrm>
              <a:off x="5156" y="2362"/>
              <a:ext cx="48" cy="0"/>
            </a:xfrm>
            <a:prstGeom prst="line">
              <a:avLst/>
            </a:prstGeom>
            <a:noFill/>
            <a:ln w="38100">
              <a:solidFill>
                <a:srgbClr val="0000CC"/>
              </a:solidFill>
              <a:round/>
              <a:headEnd/>
              <a:tailEnd/>
            </a:ln>
            <a:extLst>
              <a:ext uri="{909E8E84-426E-40DD-AFC4-6F175D3DCCD1}">
                <a14:hiddenFill xmlns:a14="http://schemas.microsoft.com/office/drawing/2010/main">
                  <a:noFill/>
                </a14:hiddenFill>
              </a:ext>
            </a:extLst>
          </p:spPr>
          <p:txBody>
            <a:bodyPr lIns="97256" tIns="48628" rIns="97256" bIns="48628">
              <a:spAutoFit/>
            </a:bodyPr>
            <a:lstStyle/>
            <a:p>
              <a:endParaRPr lang="en-US"/>
            </a:p>
          </p:txBody>
        </p:sp>
        <p:sp>
          <p:nvSpPr>
            <p:cNvPr id="22543" name="Line 44"/>
            <p:cNvSpPr>
              <a:spLocks noChangeShapeType="1"/>
            </p:cNvSpPr>
            <p:nvPr/>
          </p:nvSpPr>
          <p:spPr bwMode="auto">
            <a:xfrm>
              <a:off x="4320" y="2592"/>
              <a:ext cx="10" cy="384"/>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lIns="97256" tIns="48628" rIns="97256" bIns="48628">
              <a:spAutoFit/>
            </a:bodyPr>
            <a:lstStyle/>
            <a:p>
              <a:endParaRPr lang="en-US"/>
            </a:p>
          </p:txBody>
        </p:sp>
        <p:sp>
          <p:nvSpPr>
            <p:cNvPr id="22544" name="Line 45"/>
            <p:cNvSpPr>
              <a:spLocks noChangeShapeType="1"/>
            </p:cNvSpPr>
            <p:nvPr/>
          </p:nvSpPr>
          <p:spPr bwMode="auto">
            <a:xfrm>
              <a:off x="4176" y="2984"/>
              <a:ext cx="336" cy="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lIns="97256" tIns="48628" rIns="97256" bIns="48628">
              <a:spAutoFit/>
            </a:bodyPr>
            <a:lstStyle/>
            <a:p>
              <a:endParaRPr lang="en-US"/>
            </a:p>
          </p:txBody>
        </p:sp>
        <p:sp>
          <p:nvSpPr>
            <p:cNvPr id="22545" name="Line 46"/>
            <p:cNvSpPr>
              <a:spLocks noChangeShapeType="1"/>
            </p:cNvSpPr>
            <p:nvPr/>
          </p:nvSpPr>
          <p:spPr bwMode="auto">
            <a:xfrm>
              <a:off x="4282" y="3072"/>
              <a:ext cx="96" cy="0"/>
            </a:xfrm>
            <a:prstGeom prst="line">
              <a:avLst/>
            </a:prstGeom>
            <a:noFill/>
            <a:ln w="76200">
              <a:solidFill>
                <a:srgbClr val="FF0000"/>
              </a:solidFill>
              <a:round/>
              <a:headEnd/>
              <a:tailEnd/>
            </a:ln>
            <a:extLst>
              <a:ext uri="{909E8E84-426E-40DD-AFC4-6F175D3DCCD1}">
                <a14:hiddenFill xmlns:a14="http://schemas.microsoft.com/office/drawing/2010/main">
                  <a:noFill/>
                </a14:hiddenFill>
              </a:ext>
            </a:extLst>
          </p:spPr>
          <p:txBody>
            <a:bodyPr lIns="97256" tIns="48628" rIns="97256" bIns="48628">
              <a:spAutoFit/>
            </a:bodyPr>
            <a:lstStyle/>
            <a:p>
              <a:endParaRPr lang="en-US"/>
            </a:p>
          </p:txBody>
        </p:sp>
        <p:sp>
          <p:nvSpPr>
            <p:cNvPr id="22546" name="Line 47"/>
            <p:cNvSpPr>
              <a:spLocks noChangeShapeType="1"/>
            </p:cNvSpPr>
            <p:nvPr/>
          </p:nvSpPr>
          <p:spPr bwMode="auto">
            <a:xfrm>
              <a:off x="4330" y="3110"/>
              <a:ext cx="0" cy="336"/>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lIns="97256" tIns="48628" rIns="97256" bIns="48628">
              <a:spAutoFit/>
            </a:bodyPr>
            <a:lstStyle/>
            <a:p>
              <a:endParaRPr lang="en-US"/>
            </a:p>
          </p:txBody>
        </p:sp>
        <p:sp>
          <p:nvSpPr>
            <p:cNvPr id="22547" name="Line 48"/>
            <p:cNvSpPr>
              <a:spLocks noChangeShapeType="1"/>
            </p:cNvSpPr>
            <p:nvPr/>
          </p:nvSpPr>
          <p:spPr bwMode="auto">
            <a:xfrm>
              <a:off x="4186" y="3456"/>
              <a:ext cx="288" cy="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lIns="97256" tIns="48628" rIns="97256" bIns="48628">
              <a:spAutoFit/>
            </a:bodyPr>
            <a:lstStyle/>
            <a:p>
              <a:endParaRPr lang="en-US"/>
            </a:p>
          </p:txBody>
        </p:sp>
        <p:sp>
          <p:nvSpPr>
            <p:cNvPr id="22548" name="Line 49"/>
            <p:cNvSpPr>
              <a:spLocks noChangeShapeType="1"/>
            </p:cNvSpPr>
            <p:nvPr/>
          </p:nvSpPr>
          <p:spPr bwMode="auto">
            <a:xfrm>
              <a:off x="4282" y="3504"/>
              <a:ext cx="96" cy="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lIns="97256" tIns="48628" rIns="97256" bIns="48628">
              <a:spAutoFit/>
            </a:bodyPr>
            <a:lstStyle/>
            <a:p>
              <a:endParaRPr lang="en-US"/>
            </a:p>
          </p:txBody>
        </p:sp>
        <p:sp>
          <p:nvSpPr>
            <p:cNvPr id="22549" name="Line 50"/>
            <p:cNvSpPr>
              <a:spLocks noChangeShapeType="1"/>
            </p:cNvSpPr>
            <p:nvPr/>
          </p:nvSpPr>
          <p:spPr bwMode="auto">
            <a:xfrm>
              <a:off x="4320" y="3552"/>
              <a:ext cx="48" cy="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lIns="97256" tIns="48628" rIns="97256" bIns="48628">
              <a:spAutoFit/>
            </a:bodyPr>
            <a:lstStyle/>
            <a:p>
              <a:endParaRPr lang="en-US"/>
            </a:p>
          </p:txBody>
        </p:sp>
        <p:sp>
          <p:nvSpPr>
            <p:cNvPr id="22550" name="Rectangle 51"/>
            <p:cNvSpPr>
              <a:spLocks noChangeArrowheads="1"/>
            </p:cNvSpPr>
            <p:nvPr/>
          </p:nvSpPr>
          <p:spPr bwMode="auto">
            <a:xfrm>
              <a:off x="4704" y="2738"/>
              <a:ext cx="96" cy="236"/>
            </a:xfrm>
            <a:prstGeom prst="rect">
              <a:avLst/>
            </a:prstGeom>
            <a:solidFill>
              <a:srgbClr val="FFFFFF"/>
            </a:solidFill>
            <a:ln w="38100" algn="ctr">
              <a:solidFill>
                <a:srgbClr val="FF0000"/>
              </a:solidFill>
              <a:miter lim="800000"/>
              <a:headEnd/>
              <a:tailEnd/>
            </a:ln>
          </p:spPr>
          <p:txBody>
            <a:bodyPr lIns="97256" tIns="48628" rIns="97256" bIns="48628" anchor="ctr">
              <a:spAutoFit/>
            </a:bodyPr>
            <a:lstStyle/>
            <a:p>
              <a:endParaRPr lang="en-US"/>
            </a:p>
          </p:txBody>
        </p:sp>
        <p:sp>
          <p:nvSpPr>
            <p:cNvPr id="22551" name="Line 52"/>
            <p:cNvSpPr>
              <a:spLocks noChangeShapeType="1"/>
            </p:cNvSpPr>
            <p:nvPr/>
          </p:nvSpPr>
          <p:spPr bwMode="auto">
            <a:xfrm>
              <a:off x="4964" y="3022"/>
              <a:ext cx="0" cy="192"/>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lIns="97256" tIns="48628" rIns="97256" bIns="48628">
              <a:spAutoFit/>
            </a:bodyPr>
            <a:lstStyle/>
            <a:p>
              <a:endParaRPr lang="en-US"/>
            </a:p>
          </p:txBody>
        </p:sp>
        <p:sp>
          <p:nvSpPr>
            <p:cNvPr id="22552" name="Line 53"/>
            <p:cNvSpPr>
              <a:spLocks noChangeShapeType="1"/>
            </p:cNvSpPr>
            <p:nvPr/>
          </p:nvSpPr>
          <p:spPr bwMode="auto">
            <a:xfrm>
              <a:off x="5060" y="3022"/>
              <a:ext cx="0" cy="192"/>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lIns="97256" tIns="48628" rIns="97256" bIns="48628">
              <a:spAutoFit/>
            </a:bodyPr>
            <a:lstStyle/>
            <a:p>
              <a:endParaRPr lang="en-US"/>
            </a:p>
          </p:txBody>
        </p:sp>
        <p:sp>
          <p:nvSpPr>
            <p:cNvPr id="22553" name="Line 54"/>
            <p:cNvSpPr>
              <a:spLocks noChangeShapeType="1"/>
            </p:cNvSpPr>
            <p:nvPr/>
          </p:nvSpPr>
          <p:spPr bwMode="auto">
            <a:xfrm>
              <a:off x="5060" y="3110"/>
              <a:ext cx="460" cy="1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lIns="97256" tIns="48628" rIns="97256" bIns="48628">
              <a:spAutoFit/>
            </a:bodyPr>
            <a:lstStyle/>
            <a:p>
              <a:endParaRPr lang="en-US"/>
            </a:p>
          </p:txBody>
        </p:sp>
        <p:sp>
          <p:nvSpPr>
            <p:cNvPr id="22554" name="Line 55"/>
            <p:cNvSpPr>
              <a:spLocks noChangeShapeType="1"/>
            </p:cNvSpPr>
            <p:nvPr/>
          </p:nvSpPr>
          <p:spPr bwMode="auto">
            <a:xfrm flipH="1">
              <a:off x="4752" y="3120"/>
              <a:ext cx="192" cy="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lIns="97256" tIns="48628" rIns="97256" bIns="48628">
              <a:spAutoFit/>
            </a:bodyPr>
            <a:lstStyle/>
            <a:p>
              <a:endParaRPr lang="en-US"/>
            </a:p>
          </p:txBody>
        </p:sp>
        <p:sp>
          <p:nvSpPr>
            <p:cNvPr id="22555" name="Text Box 56"/>
            <p:cNvSpPr txBox="1">
              <a:spLocks noChangeArrowheads="1"/>
            </p:cNvSpPr>
            <p:nvPr/>
          </p:nvSpPr>
          <p:spPr bwMode="auto">
            <a:xfrm>
              <a:off x="4992" y="3125"/>
              <a:ext cx="468"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rgbClr val="000000"/>
                  </a:solidFill>
                  <a:miter lim="800000"/>
                  <a:headEnd/>
                  <a:tailEnd/>
                </a14:hiddenLine>
              </a:ext>
            </a:extLst>
          </p:spPr>
          <p:txBody>
            <a:bodyPr wrap="none" lIns="97256" tIns="48628" rIns="97256" bIns="48628">
              <a:spAutoFit/>
            </a:bodyPr>
            <a:lstStyle>
              <a:lvl1pPr defTabSz="973138">
                <a:defRPr sz="2400">
                  <a:solidFill>
                    <a:schemeClr val="tx1"/>
                  </a:solidFill>
                  <a:latin typeface="Verdana" pitchFamily="34" charset="0"/>
                  <a:ea typeface="MS PGothic" pitchFamily="34" charset="-128"/>
                </a:defRPr>
              </a:lvl1pPr>
              <a:lvl2pPr marL="742950" indent="-285750" defTabSz="973138">
                <a:defRPr sz="2400">
                  <a:solidFill>
                    <a:schemeClr val="tx1"/>
                  </a:solidFill>
                  <a:latin typeface="Verdana" pitchFamily="34" charset="0"/>
                  <a:ea typeface="MS PGothic" pitchFamily="34" charset="-128"/>
                </a:defRPr>
              </a:lvl2pPr>
              <a:lvl3pPr marL="1143000" indent="-228600" defTabSz="973138">
                <a:defRPr sz="2400">
                  <a:solidFill>
                    <a:schemeClr val="tx1"/>
                  </a:solidFill>
                  <a:latin typeface="Verdana" pitchFamily="34" charset="0"/>
                  <a:ea typeface="MS PGothic" pitchFamily="34" charset="-128"/>
                </a:defRPr>
              </a:lvl3pPr>
              <a:lvl4pPr marL="1600200" indent="-228600" defTabSz="973138">
                <a:defRPr sz="2400">
                  <a:solidFill>
                    <a:schemeClr val="tx1"/>
                  </a:solidFill>
                  <a:latin typeface="Verdana" pitchFamily="34" charset="0"/>
                  <a:ea typeface="MS PGothic" pitchFamily="34" charset="-128"/>
                </a:defRPr>
              </a:lvl4pPr>
              <a:lvl5pPr marL="2057400" indent="-228600" defTabSz="973138">
                <a:defRPr sz="2400">
                  <a:solidFill>
                    <a:schemeClr val="tx1"/>
                  </a:solidFill>
                  <a:latin typeface="Verdana" pitchFamily="34" charset="0"/>
                  <a:ea typeface="MS PGothic" pitchFamily="34" charset="-128"/>
                </a:defRPr>
              </a:lvl5pPr>
              <a:lvl6pPr marL="2514600" indent="-228600" defTabSz="973138" eaLnBrk="0" fontAlgn="base" hangingPunct="0">
                <a:spcBef>
                  <a:spcPct val="0"/>
                </a:spcBef>
                <a:spcAft>
                  <a:spcPct val="0"/>
                </a:spcAft>
                <a:defRPr sz="2400">
                  <a:solidFill>
                    <a:schemeClr val="tx1"/>
                  </a:solidFill>
                  <a:latin typeface="Verdana" pitchFamily="34" charset="0"/>
                  <a:ea typeface="MS PGothic" pitchFamily="34" charset="-128"/>
                </a:defRPr>
              </a:lvl6pPr>
              <a:lvl7pPr marL="2971800" indent="-228600" defTabSz="973138" eaLnBrk="0" fontAlgn="base" hangingPunct="0">
                <a:spcBef>
                  <a:spcPct val="0"/>
                </a:spcBef>
                <a:spcAft>
                  <a:spcPct val="0"/>
                </a:spcAft>
                <a:defRPr sz="2400">
                  <a:solidFill>
                    <a:schemeClr val="tx1"/>
                  </a:solidFill>
                  <a:latin typeface="Verdana" pitchFamily="34" charset="0"/>
                  <a:ea typeface="MS PGothic" pitchFamily="34" charset="-128"/>
                </a:defRPr>
              </a:lvl7pPr>
              <a:lvl8pPr marL="3429000" indent="-228600" defTabSz="973138" eaLnBrk="0" fontAlgn="base" hangingPunct="0">
                <a:spcBef>
                  <a:spcPct val="0"/>
                </a:spcBef>
                <a:spcAft>
                  <a:spcPct val="0"/>
                </a:spcAft>
                <a:defRPr sz="2400">
                  <a:solidFill>
                    <a:schemeClr val="tx1"/>
                  </a:solidFill>
                  <a:latin typeface="Verdana" pitchFamily="34" charset="0"/>
                  <a:ea typeface="MS PGothic" pitchFamily="34" charset="-128"/>
                </a:defRPr>
              </a:lvl8pPr>
              <a:lvl9pPr marL="3886200" indent="-228600" defTabSz="973138" eaLnBrk="0" fontAlgn="base" hangingPunct="0">
                <a:spcBef>
                  <a:spcPct val="0"/>
                </a:spcBef>
                <a:spcAft>
                  <a:spcPct val="0"/>
                </a:spcAft>
                <a:defRPr sz="2400">
                  <a:solidFill>
                    <a:schemeClr val="tx1"/>
                  </a:solidFill>
                  <a:latin typeface="Verdana" pitchFamily="34" charset="0"/>
                  <a:ea typeface="MS PGothic" pitchFamily="34" charset="-128"/>
                </a:defRPr>
              </a:lvl9pPr>
            </a:lstStyle>
            <a:p>
              <a:pPr eaLnBrk="1" hangingPunct="1">
                <a:spcBef>
                  <a:spcPct val="50000"/>
                </a:spcBef>
              </a:pPr>
              <a:r>
                <a:rPr lang="en-US" sz="1800" b="1">
                  <a:solidFill>
                    <a:srgbClr val="FF0000"/>
                  </a:solidFill>
                  <a:latin typeface="Arial" pitchFamily="34" charset="0"/>
                </a:rPr>
                <a:t>+Vin</a:t>
              </a:r>
            </a:p>
          </p:txBody>
        </p:sp>
        <p:sp>
          <p:nvSpPr>
            <p:cNvPr id="22556" name="Text Box 57"/>
            <p:cNvSpPr txBox="1">
              <a:spLocks noChangeArrowheads="1"/>
            </p:cNvSpPr>
            <p:nvPr/>
          </p:nvSpPr>
          <p:spPr bwMode="auto">
            <a:xfrm>
              <a:off x="3936" y="2736"/>
              <a:ext cx="376"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rgbClr val="000000"/>
                  </a:solidFill>
                  <a:miter lim="800000"/>
                  <a:headEnd/>
                  <a:tailEnd/>
                </a14:hiddenLine>
              </a:ext>
            </a:extLst>
          </p:spPr>
          <p:txBody>
            <a:bodyPr wrap="none" lIns="97256" tIns="48628" rIns="97256" bIns="48628">
              <a:spAutoFit/>
            </a:bodyPr>
            <a:lstStyle>
              <a:lvl1pPr defTabSz="973138">
                <a:defRPr sz="2400">
                  <a:solidFill>
                    <a:schemeClr val="tx1"/>
                  </a:solidFill>
                  <a:latin typeface="Verdana" pitchFamily="34" charset="0"/>
                  <a:ea typeface="MS PGothic" pitchFamily="34" charset="-128"/>
                </a:defRPr>
              </a:lvl1pPr>
              <a:lvl2pPr marL="742950" indent="-285750" defTabSz="973138">
                <a:defRPr sz="2400">
                  <a:solidFill>
                    <a:schemeClr val="tx1"/>
                  </a:solidFill>
                  <a:latin typeface="Verdana" pitchFamily="34" charset="0"/>
                  <a:ea typeface="MS PGothic" pitchFamily="34" charset="-128"/>
                </a:defRPr>
              </a:lvl2pPr>
              <a:lvl3pPr marL="1143000" indent="-228600" defTabSz="973138">
                <a:defRPr sz="2400">
                  <a:solidFill>
                    <a:schemeClr val="tx1"/>
                  </a:solidFill>
                  <a:latin typeface="Verdana" pitchFamily="34" charset="0"/>
                  <a:ea typeface="MS PGothic" pitchFamily="34" charset="-128"/>
                </a:defRPr>
              </a:lvl3pPr>
              <a:lvl4pPr marL="1600200" indent="-228600" defTabSz="973138">
                <a:defRPr sz="2400">
                  <a:solidFill>
                    <a:schemeClr val="tx1"/>
                  </a:solidFill>
                  <a:latin typeface="Verdana" pitchFamily="34" charset="0"/>
                  <a:ea typeface="MS PGothic" pitchFamily="34" charset="-128"/>
                </a:defRPr>
              </a:lvl4pPr>
              <a:lvl5pPr marL="2057400" indent="-228600" defTabSz="973138">
                <a:defRPr sz="2400">
                  <a:solidFill>
                    <a:schemeClr val="tx1"/>
                  </a:solidFill>
                  <a:latin typeface="Verdana" pitchFamily="34" charset="0"/>
                  <a:ea typeface="MS PGothic" pitchFamily="34" charset="-128"/>
                </a:defRPr>
              </a:lvl5pPr>
              <a:lvl6pPr marL="2514600" indent="-228600" defTabSz="973138" eaLnBrk="0" fontAlgn="base" hangingPunct="0">
                <a:spcBef>
                  <a:spcPct val="0"/>
                </a:spcBef>
                <a:spcAft>
                  <a:spcPct val="0"/>
                </a:spcAft>
                <a:defRPr sz="2400">
                  <a:solidFill>
                    <a:schemeClr val="tx1"/>
                  </a:solidFill>
                  <a:latin typeface="Verdana" pitchFamily="34" charset="0"/>
                  <a:ea typeface="MS PGothic" pitchFamily="34" charset="-128"/>
                </a:defRPr>
              </a:lvl6pPr>
              <a:lvl7pPr marL="2971800" indent="-228600" defTabSz="973138" eaLnBrk="0" fontAlgn="base" hangingPunct="0">
                <a:spcBef>
                  <a:spcPct val="0"/>
                </a:spcBef>
                <a:spcAft>
                  <a:spcPct val="0"/>
                </a:spcAft>
                <a:defRPr sz="2400">
                  <a:solidFill>
                    <a:schemeClr val="tx1"/>
                  </a:solidFill>
                  <a:latin typeface="Verdana" pitchFamily="34" charset="0"/>
                  <a:ea typeface="MS PGothic" pitchFamily="34" charset="-128"/>
                </a:defRPr>
              </a:lvl7pPr>
              <a:lvl8pPr marL="3429000" indent="-228600" defTabSz="973138" eaLnBrk="0" fontAlgn="base" hangingPunct="0">
                <a:spcBef>
                  <a:spcPct val="0"/>
                </a:spcBef>
                <a:spcAft>
                  <a:spcPct val="0"/>
                </a:spcAft>
                <a:defRPr sz="2400">
                  <a:solidFill>
                    <a:schemeClr val="tx1"/>
                  </a:solidFill>
                  <a:latin typeface="Verdana" pitchFamily="34" charset="0"/>
                  <a:ea typeface="MS PGothic" pitchFamily="34" charset="-128"/>
                </a:defRPr>
              </a:lvl8pPr>
              <a:lvl9pPr marL="3886200" indent="-228600" defTabSz="973138" eaLnBrk="0" fontAlgn="base" hangingPunct="0">
                <a:spcBef>
                  <a:spcPct val="0"/>
                </a:spcBef>
                <a:spcAft>
                  <a:spcPct val="0"/>
                </a:spcAft>
                <a:defRPr sz="2400">
                  <a:solidFill>
                    <a:schemeClr val="tx1"/>
                  </a:solidFill>
                  <a:latin typeface="Verdana" pitchFamily="34" charset="0"/>
                  <a:ea typeface="MS PGothic" pitchFamily="34" charset="-128"/>
                </a:defRPr>
              </a:lvl9pPr>
            </a:lstStyle>
            <a:p>
              <a:pPr eaLnBrk="1" hangingPunct="1">
                <a:spcBef>
                  <a:spcPct val="50000"/>
                </a:spcBef>
              </a:pPr>
              <a:r>
                <a:rPr lang="en-US" sz="1800" b="1">
                  <a:solidFill>
                    <a:srgbClr val="FF0000"/>
                  </a:solidFill>
                  <a:latin typeface="Arial" pitchFamily="34" charset="0"/>
                </a:rPr>
                <a:t>Vin</a:t>
              </a:r>
            </a:p>
          </p:txBody>
        </p:sp>
        <p:sp>
          <p:nvSpPr>
            <p:cNvPr id="22557" name="Line 58"/>
            <p:cNvSpPr>
              <a:spLocks noChangeShapeType="1"/>
            </p:cNvSpPr>
            <p:nvPr/>
          </p:nvSpPr>
          <p:spPr bwMode="auto">
            <a:xfrm>
              <a:off x="5520" y="3102"/>
              <a:ext cx="0" cy="96"/>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lIns="97256" tIns="48628" rIns="97256" bIns="48628">
              <a:spAutoFit/>
            </a:bodyPr>
            <a:lstStyle/>
            <a:p>
              <a:endParaRPr lang="en-US"/>
            </a:p>
          </p:txBody>
        </p:sp>
        <p:sp>
          <p:nvSpPr>
            <p:cNvPr id="22558" name="Line 59"/>
            <p:cNvSpPr>
              <a:spLocks noChangeShapeType="1"/>
            </p:cNvSpPr>
            <p:nvPr/>
          </p:nvSpPr>
          <p:spPr bwMode="auto">
            <a:xfrm>
              <a:off x="4752" y="3032"/>
              <a:ext cx="0" cy="96"/>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lIns="97256" tIns="48628" rIns="97256" bIns="48628">
              <a:spAutoFit/>
            </a:bodyPr>
            <a:lstStyle/>
            <a:p>
              <a:endParaRPr lang="en-US"/>
            </a:p>
          </p:txBody>
        </p:sp>
        <p:sp>
          <p:nvSpPr>
            <p:cNvPr id="22559" name="Line 60"/>
            <p:cNvSpPr>
              <a:spLocks noChangeShapeType="1"/>
            </p:cNvSpPr>
            <p:nvPr/>
          </p:nvSpPr>
          <p:spPr bwMode="auto">
            <a:xfrm>
              <a:off x="4338" y="2592"/>
              <a:ext cx="414" cy="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lIns="97256" tIns="48628" rIns="97256" bIns="48628">
              <a:spAutoFit/>
            </a:bodyPr>
            <a:lstStyle/>
            <a:p>
              <a:endParaRPr lang="en-US"/>
            </a:p>
          </p:txBody>
        </p:sp>
        <p:sp>
          <p:nvSpPr>
            <p:cNvPr id="22560" name="Line 61"/>
            <p:cNvSpPr>
              <a:spLocks noChangeShapeType="1"/>
            </p:cNvSpPr>
            <p:nvPr/>
          </p:nvSpPr>
          <p:spPr bwMode="auto">
            <a:xfrm>
              <a:off x="4752" y="2592"/>
              <a:ext cx="0" cy="96"/>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lIns="97256" tIns="48628" rIns="97256" bIns="48628">
              <a:spAutoFit/>
            </a:bodyPr>
            <a:lstStyle/>
            <a:p>
              <a:endParaRPr lang="en-US"/>
            </a:p>
          </p:txBody>
        </p:sp>
        <p:sp>
          <p:nvSpPr>
            <p:cNvPr id="22561" name="Rectangle 62"/>
            <p:cNvSpPr>
              <a:spLocks noChangeArrowheads="1"/>
            </p:cNvSpPr>
            <p:nvPr/>
          </p:nvSpPr>
          <p:spPr bwMode="auto">
            <a:xfrm>
              <a:off x="5464" y="3218"/>
              <a:ext cx="96" cy="236"/>
            </a:xfrm>
            <a:prstGeom prst="rect">
              <a:avLst/>
            </a:prstGeom>
            <a:solidFill>
              <a:srgbClr val="FFFFFF"/>
            </a:solidFill>
            <a:ln w="38100" algn="ctr">
              <a:solidFill>
                <a:srgbClr val="FF0000"/>
              </a:solidFill>
              <a:miter lim="800000"/>
              <a:headEnd/>
              <a:tailEnd/>
            </a:ln>
          </p:spPr>
          <p:txBody>
            <a:bodyPr lIns="97256" tIns="48628" rIns="97256" bIns="48628" anchor="ctr">
              <a:spAutoFit/>
            </a:bodyPr>
            <a:lstStyle/>
            <a:p>
              <a:endParaRPr lang="en-US"/>
            </a:p>
          </p:txBody>
        </p:sp>
        <p:sp>
          <p:nvSpPr>
            <p:cNvPr id="22562" name="Line 63"/>
            <p:cNvSpPr>
              <a:spLocks noChangeShapeType="1"/>
            </p:cNvSpPr>
            <p:nvPr/>
          </p:nvSpPr>
          <p:spPr bwMode="auto">
            <a:xfrm>
              <a:off x="5856" y="3648"/>
              <a:ext cx="144" cy="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lIns="97256" tIns="48628" rIns="97256" bIns="48628">
              <a:spAutoFit/>
            </a:bodyPr>
            <a:lstStyle/>
            <a:p>
              <a:endParaRPr lang="en-US"/>
            </a:p>
          </p:txBody>
        </p:sp>
        <p:sp>
          <p:nvSpPr>
            <p:cNvPr id="22563" name="Line 64"/>
            <p:cNvSpPr>
              <a:spLocks noChangeShapeType="1"/>
            </p:cNvSpPr>
            <p:nvPr/>
          </p:nvSpPr>
          <p:spPr bwMode="auto">
            <a:xfrm>
              <a:off x="5856" y="3744"/>
              <a:ext cx="144" cy="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lIns="97256" tIns="48628" rIns="97256" bIns="48628">
              <a:spAutoFit/>
            </a:bodyPr>
            <a:lstStyle/>
            <a:p>
              <a:endParaRPr lang="en-US"/>
            </a:p>
          </p:txBody>
        </p:sp>
        <p:sp>
          <p:nvSpPr>
            <p:cNvPr id="22564" name="Line 65"/>
            <p:cNvSpPr>
              <a:spLocks noChangeShapeType="1"/>
            </p:cNvSpPr>
            <p:nvPr/>
          </p:nvSpPr>
          <p:spPr bwMode="auto">
            <a:xfrm flipV="1">
              <a:off x="5904" y="3552"/>
              <a:ext cx="0" cy="96"/>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lIns="97256" tIns="48628" rIns="97256" bIns="48628">
              <a:spAutoFit/>
            </a:bodyPr>
            <a:lstStyle/>
            <a:p>
              <a:endParaRPr lang="en-US"/>
            </a:p>
          </p:txBody>
        </p:sp>
        <p:sp>
          <p:nvSpPr>
            <p:cNvPr id="22565" name="Line 66"/>
            <p:cNvSpPr>
              <a:spLocks noChangeShapeType="1"/>
            </p:cNvSpPr>
            <p:nvPr/>
          </p:nvSpPr>
          <p:spPr bwMode="auto">
            <a:xfrm flipH="1">
              <a:off x="5520" y="3552"/>
              <a:ext cx="384" cy="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lIns="97256" tIns="48628" rIns="97256" bIns="48628">
              <a:spAutoFit/>
            </a:bodyPr>
            <a:lstStyle/>
            <a:p>
              <a:endParaRPr lang="en-US"/>
            </a:p>
          </p:txBody>
        </p:sp>
        <p:sp>
          <p:nvSpPr>
            <p:cNvPr id="22566" name="Line 67"/>
            <p:cNvSpPr>
              <a:spLocks noChangeShapeType="1"/>
            </p:cNvSpPr>
            <p:nvPr/>
          </p:nvSpPr>
          <p:spPr bwMode="auto">
            <a:xfrm flipV="1">
              <a:off x="5520" y="3504"/>
              <a:ext cx="0" cy="48"/>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lIns="97256" tIns="48628" rIns="97256" bIns="48628">
              <a:spAutoFit/>
            </a:bodyPr>
            <a:lstStyle/>
            <a:p>
              <a:endParaRPr lang="en-US"/>
            </a:p>
          </p:txBody>
        </p:sp>
        <p:sp>
          <p:nvSpPr>
            <p:cNvPr id="22567" name="Line 68"/>
            <p:cNvSpPr>
              <a:spLocks noChangeShapeType="1"/>
            </p:cNvSpPr>
            <p:nvPr/>
          </p:nvSpPr>
          <p:spPr bwMode="auto">
            <a:xfrm>
              <a:off x="5952" y="3744"/>
              <a:ext cx="0" cy="192"/>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lIns="97256" tIns="48628" rIns="97256" bIns="48628">
              <a:spAutoFit/>
            </a:bodyPr>
            <a:lstStyle/>
            <a:p>
              <a:endParaRPr lang="en-US"/>
            </a:p>
          </p:txBody>
        </p:sp>
        <p:sp>
          <p:nvSpPr>
            <p:cNvPr id="22568" name="Line 69"/>
            <p:cNvSpPr>
              <a:spLocks noChangeShapeType="1"/>
            </p:cNvSpPr>
            <p:nvPr/>
          </p:nvSpPr>
          <p:spPr bwMode="auto">
            <a:xfrm>
              <a:off x="5810" y="3936"/>
              <a:ext cx="288" cy="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lIns="97256" tIns="48628" rIns="97256" bIns="48628">
              <a:spAutoFit/>
            </a:bodyPr>
            <a:lstStyle/>
            <a:p>
              <a:endParaRPr lang="en-US"/>
            </a:p>
          </p:txBody>
        </p:sp>
        <p:sp>
          <p:nvSpPr>
            <p:cNvPr id="22569" name="Line 70"/>
            <p:cNvSpPr>
              <a:spLocks noChangeShapeType="1"/>
            </p:cNvSpPr>
            <p:nvPr/>
          </p:nvSpPr>
          <p:spPr bwMode="auto">
            <a:xfrm>
              <a:off x="5906" y="3984"/>
              <a:ext cx="96" cy="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lIns="97256" tIns="48628" rIns="97256" bIns="48628">
              <a:spAutoFit/>
            </a:bodyPr>
            <a:lstStyle/>
            <a:p>
              <a:endParaRPr lang="en-US"/>
            </a:p>
          </p:txBody>
        </p:sp>
        <p:sp>
          <p:nvSpPr>
            <p:cNvPr id="22570" name="Line 71"/>
            <p:cNvSpPr>
              <a:spLocks noChangeShapeType="1"/>
            </p:cNvSpPr>
            <p:nvPr/>
          </p:nvSpPr>
          <p:spPr bwMode="auto">
            <a:xfrm>
              <a:off x="5944" y="4032"/>
              <a:ext cx="48" cy="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lIns="97256" tIns="48628" rIns="97256" bIns="48628">
              <a:spAutoFit/>
            </a:bodyPr>
            <a:lstStyle/>
            <a:p>
              <a:endParaRPr lang="en-US"/>
            </a:p>
          </p:txBody>
        </p:sp>
        <p:sp>
          <p:nvSpPr>
            <p:cNvPr id="22571" name="Text Box 72"/>
            <p:cNvSpPr txBox="1">
              <a:spLocks noChangeArrowheads="1"/>
            </p:cNvSpPr>
            <p:nvPr/>
          </p:nvSpPr>
          <p:spPr bwMode="auto">
            <a:xfrm>
              <a:off x="4733" y="2709"/>
              <a:ext cx="327"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rgbClr val="000000"/>
                  </a:solidFill>
                  <a:miter lim="800000"/>
                  <a:headEnd/>
                  <a:tailEnd/>
                </a14:hiddenLine>
              </a:ext>
            </a:extLst>
          </p:spPr>
          <p:txBody>
            <a:bodyPr wrap="none" lIns="97256" tIns="48628" rIns="97256" bIns="48628">
              <a:spAutoFit/>
            </a:bodyPr>
            <a:lstStyle>
              <a:lvl1pPr defTabSz="973138">
                <a:defRPr sz="2400">
                  <a:solidFill>
                    <a:schemeClr val="tx1"/>
                  </a:solidFill>
                  <a:latin typeface="Verdana" pitchFamily="34" charset="0"/>
                  <a:ea typeface="MS PGothic" pitchFamily="34" charset="-128"/>
                </a:defRPr>
              </a:lvl1pPr>
              <a:lvl2pPr marL="742950" indent="-285750" defTabSz="973138">
                <a:defRPr sz="2400">
                  <a:solidFill>
                    <a:schemeClr val="tx1"/>
                  </a:solidFill>
                  <a:latin typeface="Verdana" pitchFamily="34" charset="0"/>
                  <a:ea typeface="MS PGothic" pitchFamily="34" charset="-128"/>
                </a:defRPr>
              </a:lvl2pPr>
              <a:lvl3pPr marL="1143000" indent="-228600" defTabSz="973138">
                <a:defRPr sz="2400">
                  <a:solidFill>
                    <a:schemeClr val="tx1"/>
                  </a:solidFill>
                  <a:latin typeface="Verdana" pitchFamily="34" charset="0"/>
                  <a:ea typeface="MS PGothic" pitchFamily="34" charset="-128"/>
                </a:defRPr>
              </a:lvl3pPr>
              <a:lvl4pPr marL="1600200" indent="-228600" defTabSz="973138">
                <a:defRPr sz="2400">
                  <a:solidFill>
                    <a:schemeClr val="tx1"/>
                  </a:solidFill>
                  <a:latin typeface="Verdana" pitchFamily="34" charset="0"/>
                  <a:ea typeface="MS PGothic" pitchFamily="34" charset="-128"/>
                </a:defRPr>
              </a:lvl4pPr>
              <a:lvl5pPr marL="2057400" indent="-228600" defTabSz="973138">
                <a:defRPr sz="2400">
                  <a:solidFill>
                    <a:schemeClr val="tx1"/>
                  </a:solidFill>
                  <a:latin typeface="Verdana" pitchFamily="34" charset="0"/>
                  <a:ea typeface="MS PGothic" pitchFamily="34" charset="-128"/>
                </a:defRPr>
              </a:lvl5pPr>
              <a:lvl6pPr marL="2514600" indent="-228600" defTabSz="973138" eaLnBrk="0" fontAlgn="base" hangingPunct="0">
                <a:spcBef>
                  <a:spcPct val="0"/>
                </a:spcBef>
                <a:spcAft>
                  <a:spcPct val="0"/>
                </a:spcAft>
                <a:defRPr sz="2400">
                  <a:solidFill>
                    <a:schemeClr val="tx1"/>
                  </a:solidFill>
                  <a:latin typeface="Verdana" pitchFamily="34" charset="0"/>
                  <a:ea typeface="MS PGothic" pitchFamily="34" charset="-128"/>
                </a:defRPr>
              </a:lvl6pPr>
              <a:lvl7pPr marL="2971800" indent="-228600" defTabSz="973138" eaLnBrk="0" fontAlgn="base" hangingPunct="0">
                <a:spcBef>
                  <a:spcPct val="0"/>
                </a:spcBef>
                <a:spcAft>
                  <a:spcPct val="0"/>
                </a:spcAft>
                <a:defRPr sz="2400">
                  <a:solidFill>
                    <a:schemeClr val="tx1"/>
                  </a:solidFill>
                  <a:latin typeface="Verdana" pitchFamily="34" charset="0"/>
                  <a:ea typeface="MS PGothic" pitchFamily="34" charset="-128"/>
                </a:defRPr>
              </a:lvl7pPr>
              <a:lvl8pPr marL="3429000" indent="-228600" defTabSz="973138" eaLnBrk="0" fontAlgn="base" hangingPunct="0">
                <a:spcBef>
                  <a:spcPct val="0"/>
                </a:spcBef>
                <a:spcAft>
                  <a:spcPct val="0"/>
                </a:spcAft>
                <a:defRPr sz="2400">
                  <a:solidFill>
                    <a:schemeClr val="tx1"/>
                  </a:solidFill>
                  <a:latin typeface="Verdana" pitchFamily="34" charset="0"/>
                  <a:ea typeface="MS PGothic" pitchFamily="34" charset="-128"/>
                </a:defRPr>
              </a:lvl8pPr>
              <a:lvl9pPr marL="3886200" indent="-228600" defTabSz="973138" eaLnBrk="0" fontAlgn="base" hangingPunct="0">
                <a:spcBef>
                  <a:spcPct val="0"/>
                </a:spcBef>
                <a:spcAft>
                  <a:spcPct val="0"/>
                </a:spcAft>
                <a:defRPr sz="2400">
                  <a:solidFill>
                    <a:schemeClr val="tx1"/>
                  </a:solidFill>
                  <a:latin typeface="Verdana" pitchFamily="34" charset="0"/>
                  <a:ea typeface="MS PGothic" pitchFamily="34" charset="-128"/>
                </a:defRPr>
              </a:lvl9pPr>
            </a:lstStyle>
            <a:p>
              <a:pPr algn="ctr" eaLnBrk="1" hangingPunct="1">
                <a:spcBef>
                  <a:spcPct val="50000"/>
                </a:spcBef>
              </a:pPr>
              <a:r>
                <a:rPr lang="en-US" sz="1800">
                  <a:solidFill>
                    <a:srgbClr val="FF0000"/>
                  </a:solidFill>
                  <a:latin typeface="Arial" pitchFamily="34" charset="0"/>
                </a:rPr>
                <a:t>dV</a:t>
              </a:r>
            </a:p>
          </p:txBody>
        </p:sp>
        <p:sp>
          <p:nvSpPr>
            <p:cNvPr id="22572" name="Text Box 73"/>
            <p:cNvSpPr txBox="1">
              <a:spLocks noChangeArrowheads="1"/>
            </p:cNvSpPr>
            <p:nvPr/>
          </p:nvSpPr>
          <p:spPr bwMode="auto">
            <a:xfrm>
              <a:off x="5544" y="3173"/>
              <a:ext cx="327"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rgbClr val="000000"/>
                  </a:solidFill>
                  <a:miter lim="800000"/>
                  <a:headEnd/>
                  <a:tailEnd/>
                </a14:hiddenLine>
              </a:ext>
            </a:extLst>
          </p:spPr>
          <p:txBody>
            <a:bodyPr wrap="none" lIns="97256" tIns="48628" rIns="97256" bIns="48628">
              <a:spAutoFit/>
            </a:bodyPr>
            <a:lstStyle>
              <a:lvl1pPr defTabSz="973138">
                <a:defRPr sz="2400">
                  <a:solidFill>
                    <a:schemeClr val="tx1"/>
                  </a:solidFill>
                  <a:latin typeface="Verdana" pitchFamily="34" charset="0"/>
                  <a:ea typeface="MS PGothic" pitchFamily="34" charset="-128"/>
                </a:defRPr>
              </a:lvl1pPr>
              <a:lvl2pPr marL="742950" indent="-285750" defTabSz="973138">
                <a:defRPr sz="2400">
                  <a:solidFill>
                    <a:schemeClr val="tx1"/>
                  </a:solidFill>
                  <a:latin typeface="Verdana" pitchFamily="34" charset="0"/>
                  <a:ea typeface="MS PGothic" pitchFamily="34" charset="-128"/>
                </a:defRPr>
              </a:lvl2pPr>
              <a:lvl3pPr marL="1143000" indent="-228600" defTabSz="973138">
                <a:defRPr sz="2400">
                  <a:solidFill>
                    <a:schemeClr val="tx1"/>
                  </a:solidFill>
                  <a:latin typeface="Verdana" pitchFamily="34" charset="0"/>
                  <a:ea typeface="MS PGothic" pitchFamily="34" charset="-128"/>
                </a:defRPr>
              </a:lvl3pPr>
              <a:lvl4pPr marL="1600200" indent="-228600" defTabSz="973138">
                <a:defRPr sz="2400">
                  <a:solidFill>
                    <a:schemeClr val="tx1"/>
                  </a:solidFill>
                  <a:latin typeface="Verdana" pitchFamily="34" charset="0"/>
                  <a:ea typeface="MS PGothic" pitchFamily="34" charset="-128"/>
                </a:defRPr>
              </a:lvl4pPr>
              <a:lvl5pPr marL="2057400" indent="-228600" defTabSz="973138">
                <a:defRPr sz="2400">
                  <a:solidFill>
                    <a:schemeClr val="tx1"/>
                  </a:solidFill>
                  <a:latin typeface="Verdana" pitchFamily="34" charset="0"/>
                  <a:ea typeface="MS PGothic" pitchFamily="34" charset="-128"/>
                </a:defRPr>
              </a:lvl5pPr>
              <a:lvl6pPr marL="2514600" indent="-228600" defTabSz="973138" eaLnBrk="0" fontAlgn="base" hangingPunct="0">
                <a:spcBef>
                  <a:spcPct val="0"/>
                </a:spcBef>
                <a:spcAft>
                  <a:spcPct val="0"/>
                </a:spcAft>
                <a:defRPr sz="2400">
                  <a:solidFill>
                    <a:schemeClr val="tx1"/>
                  </a:solidFill>
                  <a:latin typeface="Verdana" pitchFamily="34" charset="0"/>
                  <a:ea typeface="MS PGothic" pitchFamily="34" charset="-128"/>
                </a:defRPr>
              </a:lvl6pPr>
              <a:lvl7pPr marL="2971800" indent="-228600" defTabSz="973138" eaLnBrk="0" fontAlgn="base" hangingPunct="0">
                <a:spcBef>
                  <a:spcPct val="0"/>
                </a:spcBef>
                <a:spcAft>
                  <a:spcPct val="0"/>
                </a:spcAft>
                <a:defRPr sz="2400">
                  <a:solidFill>
                    <a:schemeClr val="tx1"/>
                  </a:solidFill>
                  <a:latin typeface="Verdana" pitchFamily="34" charset="0"/>
                  <a:ea typeface="MS PGothic" pitchFamily="34" charset="-128"/>
                </a:defRPr>
              </a:lvl7pPr>
              <a:lvl8pPr marL="3429000" indent="-228600" defTabSz="973138" eaLnBrk="0" fontAlgn="base" hangingPunct="0">
                <a:spcBef>
                  <a:spcPct val="0"/>
                </a:spcBef>
                <a:spcAft>
                  <a:spcPct val="0"/>
                </a:spcAft>
                <a:defRPr sz="2400">
                  <a:solidFill>
                    <a:schemeClr val="tx1"/>
                  </a:solidFill>
                  <a:latin typeface="Verdana" pitchFamily="34" charset="0"/>
                  <a:ea typeface="MS PGothic" pitchFamily="34" charset="-128"/>
                </a:defRPr>
              </a:lvl8pPr>
              <a:lvl9pPr marL="3886200" indent="-228600" defTabSz="973138" eaLnBrk="0" fontAlgn="base" hangingPunct="0">
                <a:spcBef>
                  <a:spcPct val="0"/>
                </a:spcBef>
                <a:spcAft>
                  <a:spcPct val="0"/>
                </a:spcAft>
                <a:defRPr sz="2400">
                  <a:solidFill>
                    <a:schemeClr val="tx1"/>
                  </a:solidFill>
                  <a:latin typeface="Verdana" pitchFamily="34" charset="0"/>
                  <a:ea typeface="MS PGothic" pitchFamily="34" charset="-128"/>
                </a:defRPr>
              </a:lvl9pPr>
            </a:lstStyle>
            <a:p>
              <a:pPr algn="ctr" eaLnBrk="1" hangingPunct="1">
                <a:spcBef>
                  <a:spcPct val="50000"/>
                </a:spcBef>
              </a:pPr>
              <a:r>
                <a:rPr lang="en-US" sz="1800">
                  <a:solidFill>
                    <a:srgbClr val="FF0000"/>
                  </a:solidFill>
                  <a:latin typeface="Arial" pitchFamily="34" charset="0"/>
                </a:rPr>
                <a:t>dV</a:t>
              </a:r>
            </a:p>
          </p:txBody>
        </p:sp>
        <p:sp>
          <p:nvSpPr>
            <p:cNvPr id="22573" name="Text Box 74"/>
            <p:cNvSpPr txBox="1">
              <a:spLocks noChangeArrowheads="1"/>
            </p:cNvSpPr>
            <p:nvPr/>
          </p:nvSpPr>
          <p:spPr bwMode="auto">
            <a:xfrm>
              <a:off x="5790" y="3333"/>
              <a:ext cx="324"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rgbClr val="000000"/>
                  </a:solidFill>
                  <a:miter lim="800000"/>
                  <a:headEnd/>
                  <a:tailEnd/>
                </a14:hiddenLine>
              </a:ext>
            </a:extLst>
          </p:spPr>
          <p:txBody>
            <a:bodyPr wrap="none" lIns="97256" tIns="48628" rIns="97256" bIns="48628">
              <a:spAutoFit/>
            </a:bodyPr>
            <a:lstStyle>
              <a:lvl1pPr defTabSz="973138">
                <a:defRPr sz="2400">
                  <a:solidFill>
                    <a:schemeClr val="tx1"/>
                  </a:solidFill>
                  <a:latin typeface="Verdana" pitchFamily="34" charset="0"/>
                  <a:ea typeface="MS PGothic" pitchFamily="34" charset="-128"/>
                </a:defRPr>
              </a:lvl1pPr>
              <a:lvl2pPr marL="742950" indent="-285750" defTabSz="973138">
                <a:defRPr sz="2400">
                  <a:solidFill>
                    <a:schemeClr val="tx1"/>
                  </a:solidFill>
                  <a:latin typeface="Verdana" pitchFamily="34" charset="0"/>
                  <a:ea typeface="MS PGothic" pitchFamily="34" charset="-128"/>
                </a:defRPr>
              </a:lvl2pPr>
              <a:lvl3pPr marL="1143000" indent="-228600" defTabSz="973138">
                <a:defRPr sz="2400">
                  <a:solidFill>
                    <a:schemeClr val="tx1"/>
                  </a:solidFill>
                  <a:latin typeface="Verdana" pitchFamily="34" charset="0"/>
                  <a:ea typeface="MS PGothic" pitchFamily="34" charset="-128"/>
                </a:defRPr>
              </a:lvl3pPr>
              <a:lvl4pPr marL="1600200" indent="-228600" defTabSz="973138">
                <a:defRPr sz="2400">
                  <a:solidFill>
                    <a:schemeClr val="tx1"/>
                  </a:solidFill>
                  <a:latin typeface="Verdana" pitchFamily="34" charset="0"/>
                  <a:ea typeface="MS PGothic" pitchFamily="34" charset="-128"/>
                </a:defRPr>
              </a:lvl4pPr>
              <a:lvl5pPr marL="2057400" indent="-228600" defTabSz="973138">
                <a:defRPr sz="2400">
                  <a:solidFill>
                    <a:schemeClr val="tx1"/>
                  </a:solidFill>
                  <a:latin typeface="Verdana" pitchFamily="34" charset="0"/>
                  <a:ea typeface="MS PGothic" pitchFamily="34" charset="-128"/>
                </a:defRPr>
              </a:lvl5pPr>
              <a:lvl6pPr marL="2514600" indent="-228600" defTabSz="973138" eaLnBrk="0" fontAlgn="base" hangingPunct="0">
                <a:spcBef>
                  <a:spcPct val="0"/>
                </a:spcBef>
                <a:spcAft>
                  <a:spcPct val="0"/>
                </a:spcAft>
                <a:defRPr sz="2400">
                  <a:solidFill>
                    <a:schemeClr val="tx1"/>
                  </a:solidFill>
                  <a:latin typeface="Verdana" pitchFamily="34" charset="0"/>
                  <a:ea typeface="MS PGothic" pitchFamily="34" charset="-128"/>
                </a:defRPr>
              </a:lvl6pPr>
              <a:lvl7pPr marL="2971800" indent="-228600" defTabSz="973138" eaLnBrk="0" fontAlgn="base" hangingPunct="0">
                <a:spcBef>
                  <a:spcPct val="0"/>
                </a:spcBef>
                <a:spcAft>
                  <a:spcPct val="0"/>
                </a:spcAft>
                <a:defRPr sz="2400">
                  <a:solidFill>
                    <a:schemeClr val="tx1"/>
                  </a:solidFill>
                  <a:latin typeface="Verdana" pitchFamily="34" charset="0"/>
                  <a:ea typeface="MS PGothic" pitchFamily="34" charset="-128"/>
                </a:defRPr>
              </a:lvl7pPr>
              <a:lvl8pPr marL="3429000" indent="-228600" defTabSz="973138" eaLnBrk="0" fontAlgn="base" hangingPunct="0">
                <a:spcBef>
                  <a:spcPct val="0"/>
                </a:spcBef>
                <a:spcAft>
                  <a:spcPct val="0"/>
                </a:spcAft>
                <a:defRPr sz="2400">
                  <a:solidFill>
                    <a:schemeClr val="tx1"/>
                  </a:solidFill>
                  <a:latin typeface="Verdana" pitchFamily="34" charset="0"/>
                  <a:ea typeface="MS PGothic" pitchFamily="34" charset="-128"/>
                </a:defRPr>
              </a:lvl8pPr>
              <a:lvl9pPr marL="3886200" indent="-228600" defTabSz="973138" eaLnBrk="0" fontAlgn="base" hangingPunct="0">
                <a:spcBef>
                  <a:spcPct val="0"/>
                </a:spcBef>
                <a:spcAft>
                  <a:spcPct val="0"/>
                </a:spcAft>
                <a:defRPr sz="2400">
                  <a:solidFill>
                    <a:schemeClr val="tx1"/>
                  </a:solidFill>
                  <a:latin typeface="Verdana" pitchFamily="34" charset="0"/>
                  <a:ea typeface="MS PGothic" pitchFamily="34" charset="-128"/>
                </a:defRPr>
              </a:lvl9pPr>
            </a:lstStyle>
            <a:p>
              <a:pPr algn="ctr" eaLnBrk="1" hangingPunct="1">
                <a:spcBef>
                  <a:spcPct val="50000"/>
                </a:spcBef>
              </a:pPr>
              <a:r>
                <a:rPr lang="en-US" sz="1800" b="1">
                  <a:solidFill>
                    <a:srgbClr val="FF0000"/>
                  </a:solidFill>
                  <a:latin typeface="Arial" pitchFamily="34" charset="0"/>
                </a:rPr>
                <a:t>Vo</a:t>
              </a:r>
            </a:p>
          </p:txBody>
        </p:sp>
      </p:grpSp>
      <p:sp>
        <p:nvSpPr>
          <p:cNvPr id="378955" name="Text Box 75"/>
          <p:cNvSpPr txBox="1">
            <a:spLocks noChangeArrowheads="1"/>
          </p:cNvSpPr>
          <p:nvPr/>
        </p:nvSpPr>
        <p:spPr bwMode="auto">
          <a:xfrm>
            <a:off x="5040314" y="5715001"/>
            <a:ext cx="2921709" cy="7907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rgbClr val="000000"/>
                </a:solidFill>
                <a:miter lim="800000"/>
                <a:headEnd/>
                <a:tailEnd/>
              </a14:hiddenLine>
            </a:ext>
          </a:extLst>
        </p:spPr>
        <p:txBody>
          <a:bodyPr wrap="none" lIns="97256" tIns="48628" rIns="97256" bIns="48628">
            <a:spAutoFit/>
          </a:bodyPr>
          <a:lstStyle>
            <a:lvl1pPr defTabSz="973138">
              <a:defRPr sz="2400">
                <a:solidFill>
                  <a:schemeClr val="tx1"/>
                </a:solidFill>
                <a:latin typeface="Verdana" pitchFamily="34" charset="0"/>
                <a:ea typeface="MS PGothic" pitchFamily="34" charset="-128"/>
              </a:defRPr>
            </a:lvl1pPr>
            <a:lvl2pPr marL="742950" indent="-285750" defTabSz="973138">
              <a:defRPr sz="2400">
                <a:solidFill>
                  <a:schemeClr val="tx1"/>
                </a:solidFill>
                <a:latin typeface="Verdana" pitchFamily="34" charset="0"/>
                <a:ea typeface="MS PGothic" pitchFamily="34" charset="-128"/>
              </a:defRPr>
            </a:lvl2pPr>
            <a:lvl3pPr marL="1143000" indent="-228600" defTabSz="973138">
              <a:defRPr sz="2400">
                <a:solidFill>
                  <a:schemeClr val="tx1"/>
                </a:solidFill>
                <a:latin typeface="Verdana" pitchFamily="34" charset="0"/>
                <a:ea typeface="MS PGothic" pitchFamily="34" charset="-128"/>
              </a:defRPr>
            </a:lvl3pPr>
            <a:lvl4pPr marL="1600200" indent="-228600" defTabSz="973138">
              <a:defRPr sz="2400">
                <a:solidFill>
                  <a:schemeClr val="tx1"/>
                </a:solidFill>
                <a:latin typeface="Verdana" pitchFamily="34" charset="0"/>
                <a:ea typeface="MS PGothic" pitchFamily="34" charset="-128"/>
              </a:defRPr>
            </a:lvl4pPr>
            <a:lvl5pPr marL="2057400" indent="-228600" defTabSz="973138">
              <a:defRPr sz="2400">
                <a:solidFill>
                  <a:schemeClr val="tx1"/>
                </a:solidFill>
                <a:latin typeface="Verdana" pitchFamily="34" charset="0"/>
                <a:ea typeface="MS PGothic" pitchFamily="34" charset="-128"/>
              </a:defRPr>
            </a:lvl5pPr>
            <a:lvl6pPr marL="2514600" indent="-228600" defTabSz="973138" eaLnBrk="0" fontAlgn="base" hangingPunct="0">
              <a:spcBef>
                <a:spcPct val="0"/>
              </a:spcBef>
              <a:spcAft>
                <a:spcPct val="0"/>
              </a:spcAft>
              <a:defRPr sz="2400">
                <a:solidFill>
                  <a:schemeClr val="tx1"/>
                </a:solidFill>
                <a:latin typeface="Verdana" pitchFamily="34" charset="0"/>
                <a:ea typeface="MS PGothic" pitchFamily="34" charset="-128"/>
              </a:defRPr>
            </a:lvl6pPr>
            <a:lvl7pPr marL="2971800" indent="-228600" defTabSz="973138" eaLnBrk="0" fontAlgn="base" hangingPunct="0">
              <a:spcBef>
                <a:spcPct val="0"/>
              </a:spcBef>
              <a:spcAft>
                <a:spcPct val="0"/>
              </a:spcAft>
              <a:defRPr sz="2400">
                <a:solidFill>
                  <a:schemeClr val="tx1"/>
                </a:solidFill>
                <a:latin typeface="Verdana" pitchFamily="34" charset="0"/>
                <a:ea typeface="MS PGothic" pitchFamily="34" charset="-128"/>
              </a:defRPr>
            </a:lvl7pPr>
            <a:lvl8pPr marL="3429000" indent="-228600" defTabSz="973138" eaLnBrk="0" fontAlgn="base" hangingPunct="0">
              <a:spcBef>
                <a:spcPct val="0"/>
              </a:spcBef>
              <a:spcAft>
                <a:spcPct val="0"/>
              </a:spcAft>
              <a:defRPr sz="2400">
                <a:solidFill>
                  <a:schemeClr val="tx1"/>
                </a:solidFill>
                <a:latin typeface="Verdana" pitchFamily="34" charset="0"/>
                <a:ea typeface="MS PGothic" pitchFamily="34" charset="-128"/>
              </a:defRPr>
            </a:lvl8pPr>
            <a:lvl9pPr marL="3886200" indent="-228600" defTabSz="973138" eaLnBrk="0" fontAlgn="base" hangingPunct="0">
              <a:spcBef>
                <a:spcPct val="0"/>
              </a:spcBef>
              <a:spcAft>
                <a:spcPct val="0"/>
              </a:spcAft>
              <a:defRPr sz="2400">
                <a:solidFill>
                  <a:schemeClr val="tx1"/>
                </a:solidFill>
                <a:latin typeface="Verdana" pitchFamily="34" charset="0"/>
                <a:ea typeface="MS PGothic" pitchFamily="34" charset="-128"/>
              </a:defRPr>
            </a:lvl9pPr>
          </a:lstStyle>
          <a:p>
            <a:pPr eaLnBrk="1" hangingPunct="1">
              <a:spcBef>
                <a:spcPct val="50000"/>
              </a:spcBef>
            </a:pPr>
            <a:r>
              <a:rPr lang="en-US" sz="1800" b="1">
                <a:solidFill>
                  <a:srgbClr val="FF0000"/>
                </a:solidFill>
                <a:latin typeface="Arial" pitchFamily="34" charset="0"/>
              </a:rPr>
              <a:t>Vin = dV – Vin + dV +Vo</a:t>
            </a:r>
          </a:p>
          <a:p>
            <a:pPr eaLnBrk="1" hangingPunct="1">
              <a:spcBef>
                <a:spcPct val="50000"/>
              </a:spcBef>
            </a:pPr>
            <a:r>
              <a:rPr lang="en-US" sz="1800" b="1">
                <a:solidFill>
                  <a:srgbClr val="FF0000"/>
                </a:solidFill>
                <a:latin typeface="Arial" pitchFamily="34" charset="0"/>
              </a:rPr>
              <a:t>Vo = 2*Vin + 2*dV ~ 2*Vin</a:t>
            </a:r>
          </a:p>
        </p:txBody>
      </p:sp>
      <p:sp>
        <p:nvSpPr>
          <p:cNvPr id="378956" name="Text Box 76"/>
          <p:cNvSpPr txBox="1">
            <a:spLocks noChangeArrowheads="1"/>
          </p:cNvSpPr>
          <p:nvPr/>
        </p:nvSpPr>
        <p:spPr bwMode="auto">
          <a:xfrm>
            <a:off x="6799264" y="2971800"/>
            <a:ext cx="2185739" cy="467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rgbClr val="000000"/>
                </a:solidFill>
                <a:miter lim="800000"/>
                <a:headEnd/>
                <a:tailEnd/>
              </a14:hiddenLine>
            </a:ext>
          </a:extLst>
        </p:spPr>
        <p:txBody>
          <a:bodyPr wrap="none" lIns="97256" tIns="48628" rIns="97256" bIns="48628">
            <a:spAutoFit/>
          </a:bodyPr>
          <a:lstStyle>
            <a:lvl1pPr defTabSz="973138">
              <a:defRPr sz="2400">
                <a:solidFill>
                  <a:schemeClr val="tx1"/>
                </a:solidFill>
                <a:latin typeface="Verdana" pitchFamily="34" charset="0"/>
                <a:ea typeface="MS PGothic" pitchFamily="34" charset="-128"/>
              </a:defRPr>
            </a:lvl1pPr>
            <a:lvl2pPr marL="742950" indent="-285750" defTabSz="973138">
              <a:defRPr sz="2400">
                <a:solidFill>
                  <a:schemeClr val="tx1"/>
                </a:solidFill>
                <a:latin typeface="Verdana" pitchFamily="34" charset="0"/>
                <a:ea typeface="MS PGothic" pitchFamily="34" charset="-128"/>
              </a:defRPr>
            </a:lvl2pPr>
            <a:lvl3pPr marL="1143000" indent="-228600" defTabSz="973138">
              <a:defRPr sz="2400">
                <a:solidFill>
                  <a:schemeClr val="tx1"/>
                </a:solidFill>
                <a:latin typeface="Verdana" pitchFamily="34" charset="0"/>
                <a:ea typeface="MS PGothic" pitchFamily="34" charset="-128"/>
              </a:defRPr>
            </a:lvl3pPr>
            <a:lvl4pPr marL="1600200" indent="-228600" defTabSz="973138">
              <a:defRPr sz="2400">
                <a:solidFill>
                  <a:schemeClr val="tx1"/>
                </a:solidFill>
                <a:latin typeface="Verdana" pitchFamily="34" charset="0"/>
                <a:ea typeface="MS PGothic" pitchFamily="34" charset="-128"/>
              </a:defRPr>
            </a:lvl4pPr>
            <a:lvl5pPr marL="2057400" indent="-228600" defTabSz="973138">
              <a:defRPr sz="2400">
                <a:solidFill>
                  <a:schemeClr val="tx1"/>
                </a:solidFill>
                <a:latin typeface="Verdana" pitchFamily="34" charset="0"/>
                <a:ea typeface="MS PGothic" pitchFamily="34" charset="-128"/>
              </a:defRPr>
            </a:lvl5pPr>
            <a:lvl6pPr marL="2514600" indent="-228600" defTabSz="973138" eaLnBrk="0" fontAlgn="base" hangingPunct="0">
              <a:spcBef>
                <a:spcPct val="0"/>
              </a:spcBef>
              <a:spcAft>
                <a:spcPct val="0"/>
              </a:spcAft>
              <a:defRPr sz="2400">
                <a:solidFill>
                  <a:schemeClr val="tx1"/>
                </a:solidFill>
                <a:latin typeface="Verdana" pitchFamily="34" charset="0"/>
                <a:ea typeface="MS PGothic" pitchFamily="34" charset="-128"/>
              </a:defRPr>
            </a:lvl6pPr>
            <a:lvl7pPr marL="2971800" indent="-228600" defTabSz="973138" eaLnBrk="0" fontAlgn="base" hangingPunct="0">
              <a:spcBef>
                <a:spcPct val="0"/>
              </a:spcBef>
              <a:spcAft>
                <a:spcPct val="0"/>
              </a:spcAft>
              <a:defRPr sz="2400">
                <a:solidFill>
                  <a:schemeClr val="tx1"/>
                </a:solidFill>
                <a:latin typeface="Verdana" pitchFamily="34" charset="0"/>
                <a:ea typeface="MS PGothic" pitchFamily="34" charset="-128"/>
              </a:defRPr>
            </a:lvl7pPr>
            <a:lvl8pPr marL="3429000" indent="-228600" defTabSz="973138" eaLnBrk="0" fontAlgn="base" hangingPunct="0">
              <a:spcBef>
                <a:spcPct val="0"/>
              </a:spcBef>
              <a:spcAft>
                <a:spcPct val="0"/>
              </a:spcAft>
              <a:defRPr sz="2400">
                <a:solidFill>
                  <a:schemeClr val="tx1"/>
                </a:solidFill>
                <a:latin typeface="Verdana" pitchFamily="34" charset="0"/>
                <a:ea typeface="MS PGothic" pitchFamily="34" charset="-128"/>
              </a:defRPr>
            </a:lvl8pPr>
            <a:lvl9pPr marL="3886200" indent="-228600" defTabSz="973138" eaLnBrk="0" fontAlgn="base" hangingPunct="0">
              <a:spcBef>
                <a:spcPct val="0"/>
              </a:spcBef>
              <a:spcAft>
                <a:spcPct val="0"/>
              </a:spcAft>
              <a:defRPr sz="2400">
                <a:solidFill>
                  <a:schemeClr val="tx1"/>
                </a:solidFill>
                <a:latin typeface="Verdana" pitchFamily="34" charset="0"/>
                <a:ea typeface="MS PGothic" pitchFamily="34" charset="-128"/>
              </a:defRPr>
            </a:lvl9pPr>
          </a:lstStyle>
          <a:p>
            <a:pPr eaLnBrk="1" hangingPunct="1">
              <a:spcBef>
                <a:spcPct val="50000"/>
              </a:spcBef>
            </a:pPr>
            <a:r>
              <a:rPr lang="en-US" b="1">
                <a:solidFill>
                  <a:srgbClr val="0000CC"/>
                </a:solidFill>
                <a:latin typeface="Comic Sans MS" pitchFamily="66" charset="0"/>
              </a:rPr>
              <a:t>Charge Phase</a:t>
            </a:r>
          </a:p>
        </p:txBody>
      </p:sp>
      <p:sp>
        <p:nvSpPr>
          <p:cNvPr id="378957" name="Text Box 77"/>
          <p:cNvSpPr txBox="1">
            <a:spLocks noChangeArrowheads="1"/>
          </p:cNvSpPr>
          <p:nvPr/>
        </p:nvSpPr>
        <p:spPr bwMode="auto">
          <a:xfrm>
            <a:off x="5111751" y="5334000"/>
            <a:ext cx="2612137" cy="467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rgbClr val="000000"/>
                </a:solidFill>
                <a:miter lim="800000"/>
                <a:headEnd/>
                <a:tailEnd/>
              </a14:hiddenLine>
            </a:ext>
          </a:extLst>
        </p:spPr>
        <p:txBody>
          <a:bodyPr wrap="none" lIns="97256" tIns="48628" rIns="97256" bIns="48628">
            <a:spAutoFit/>
          </a:bodyPr>
          <a:lstStyle>
            <a:lvl1pPr defTabSz="973138">
              <a:defRPr sz="2400">
                <a:solidFill>
                  <a:schemeClr val="tx1"/>
                </a:solidFill>
                <a:latin typeface="Verdana" pitchFamily="34" charset="0"/>
                <a:ea typeface="MS PGothic" pitchFamily="34" charset="-128"/>
              </a:defRPr>
            </a:lvl1pPr>
            <a:lvl2pPr marL="742950" indent="-285750" defTabSz="973138">
              <a:defRPr sz="2400">
                <a:solidFill>
                  <a:schemeClr val="tx1"/>
                </a:solidFill>
                <a:latin typeface="Verdana" pitchFamily="34" charset="0"/>
                <a:ea typeface="MS PGothic" pitchFamily="34" charset="-128"/>
              </a:defRPr>
            </a:lvl2pPr>
            <a:lvl3pPr marL="1143000" indent="-228600" defTabSz="973138">
              <a:defRPr sz="2400">
                <a:solidFill>
                  <a:schemeClr val="tx1"/>
                </a:solidFill>
                <a:latin typeface="Verdana" pitchFamily="34" charset="0"/>
                <a:ea typeface="MS PGothic" pitchFamily="34" charset="-128"/>
              </a:defRPr>
            </a:lvl3pPr>
            <a:lvl4pPr marL="1600200" indent="-228600" defTabSz="973138">
              <a:defRPr sz="2400">
                <a:solidFill>
                  <a:schemeClr val="tx1"/>
                </a:solidFill>
                <a:latin typeface="Verdana" pitchFamily="34" charset="0"/>
                <a:ea typeface="MS PGothic" pitchFamily="34" charset="-128"/>
              </a:defRPr>
            </a:lvl4pPr>
            <a:lvl5pPr marL="2057400" indent="-228600" defTabSz="973138">
              <a:defRPr sz="2400">
                <a:solidFill>
                  <a:schemeClr val="tx1"/>
                </a:solidFill>
                <a:latin typeface="Verdana" pitchFamily="34" charset="0"/>
                <a:ea typeface="MS PGothic" pitchFamily="34" charset="-128"/>
              </a:defRPr>
            </a:lvl5pPr>
            <a:lvl6pPr marL="2514600" indent="-228600" defTabSz="973138" eaLnBrk="0" fontAlgn="base" hangingPunct="0">
              <a:spcBef>
                <a:spcPct val="0"/>
              </a:spcBef>
              <a:spcAft>
                <a:spcPct val="0"/>
              </a:spcAft>
              <a:defRPr sz="2400">
                <a:solidFill>
                  <a:schemeClr val="tx1"/>
                </a:solidFill>
                <a:latin typeface="Verdana" pitchFamily="34" charset="0"/>
                <a:ea typeface="MS PGothic" pitchFamily="34" charset="-128"/>
              </a:defRPr>
            </a:lvl6pPr>
            <a:lvl7pPr marL="2971800" indent="-228600" defTabSz="973138" eaLnBrk="0" fontAlgn="base" hangingPunct="0">
              <a:spcBef>
                <a:spcPct val="0"/>
              </a:spcBef>
              <a:spcAft>
                <a:spcPct val="0"/>
              </a:spcAft>
              <a:defRPr sz="2400">
                <a:solidFill>
                  <a:schemeClr val="tx1"/>
                </a:solidFill>
                <a:latin typeface="Verdana" pitchFamily="34" charset="0"/>
                <a:ea typeface="MS PGothic" pitchFamily="34" charset="-128"/>
              </a:defRPr>
            </a:lvl7pPr>
            <a:lvl8pPr marL="3429000" indent="-228600" defTabSz="973138" eaLnBrk="0" fontAlgn="base" hangingPunct="0">
              <a:spcBef>
                <a:spcPct val="0"/>
              </a:spcBef>
              <a:spcAft>
                <a:spcPct val="0"/>
              </a:spcAft>
              <a:defRPr sz="2400">
                <a:solidFill>
                  <a:schemeClr val="tx1"/>
                </a:solidFill>
                <a:latin typeface="Verdana" pitchFamily="34" charset="0"/>
                <a:ea typeface="MS PGothic" pitchFamily="34" charset="-128"/>
              </a:defRPr>
            </a:lvl8pPr>
            <a:lvl9pPr marL="3886200" indent="-228600" defTabSz="973138" eaLnBrk="0" fontAlgn="base" hangingPunct="0">
              <a:spcBef>
                <a:spcPct val="0"/>
              </a:spcBef>
              <a:spcAft>
                <a:spcPct val="0"/>
              </a:spcAft>
              <a:defRPr sz="2400">
                <a:solidFill>
                  <a:schemeClr val="tx1"/>
                </a:solidFill>
                <a:latin typeface="Verdana" pitchFamily="34" charset="0"/>
                <a:ea typeface="MS PGothic" pitchFamily="34" charset="-128"/>
              </a:defRPr>
            </a:lvl9pPr>
          </a:lstStyle>
          <a:p>
            <a:pPr eaLnBrk="1" hangingPunct="1">
              <a:spcBef>
                <a:spcPct val="50000"/>
              </a:spcBef>
            </a:pPr>
            <a:r>
              <a:rPr lang="en-US" b="1">
                <a:solidFill>
                  <a:srgbClr val="FF0000"/>
                </a:solidFill>
                <a:latin typeface="Comic Sans MS" pitchFamily="66" charset="0"/>
              </a:rPr>
              <a:t>Discharge Phase</a:t>
            </a:r>
          </a:p>
        </p:txBody>
      </p:sp>
    </p:spTree>
    <p:extLst>
      <p:ext uri="{BB962C8B-B14F-4D97-AF65-F5344CB8AC3E}">
        <p14:creationId xmlns:p14="http://schemas.microsoft.com/office/powerpoint/2010/main" val="51923529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895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4" presetClass="entr" presetSubtype="16" fill="hold" grpId="0" nodeType="clickEffect">
                                  <p:stCondLst>
                                    <p:cond delay="0"/>
                                  </p:stCondLst>
                                  <p:childTnLst>
                                    <p:set>
                                      <p:cBhvr>
                                        <p:cTn id="14" dur="1" fill="hold">
                                          <p:stCondLst>
                                            <p:cond delay="0"/>
                                          </p:stCondLst>
                                        </p:cTn>
                                        <p:tgtEl>
                                          <p:spTgt spid="378898"/>
                                        </p:tgtEl>
                                        <p:attrNameLst>
                                          <p:attrName>style.visibility</p:attrName>
                                        </p:attrNameLst>
                                      </p:cBhvr>
                                      <p:to>
                                        <p:strVal val="visible"/>
                                      </p:to>
                                    </p:set>
                                    <p:animEffect transition="in" filter="box(in)">
                                      <p:cBhvr>
                                        <p:cTn id="15" dur="500"/>
                                        <p:tgtEl>
                                          <p:spTgt spid="378898"/>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4" presetClass="entr" presetSubtype="16" fill="hold"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box(in)">
                                      <p:cBhvr>
                                        <p:cTn id="20" dur="500"/>
                                        <p:tgtEl>
                                          <p:spTgt spid="4"/>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378890"/>
                                        </p:tgtEl>
                                        <p:attrNameLst>
                                          <p:attrName>style.visibility</p:attrName>
                                        </p:attrNameLst>
                                      </p:cBhvr>
                                      <p:to>
                                        <p:strVal val="visible"/>
                                      </p:to>
                                    </p:set>
                                    <p:animEffect transition="in" filter="dissolve">
                                      <p:cBhvr>
                                        <p:cTn id="25" dur="500"/>
                                        <p:tgtEl>
                                          <p:spTgt spid="378890"/>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1" presetClass="exit" presetSubtype="0" fill="hold" nodeType="clickEffect">
                                  <p:stCondLst>
                                    <p:cond delay="0"/>
                                  </p:stCondLst>
                                  <p:childTnLst>
                                    <p:set>
                                      <p:cBhvr>
                                        <p:cTn id="29" dur="1" fill="hold">
                                          <p:stCondLst>
                                            <p:cond delay="0"/>
                                          </p:stCondLst>
                                        </p:cTn>
                                        <p:tgtEl>
                                          <p:spTgt spid="2"/>
                                        </p:tgtEl>
                                        <p:attrNameLst>
                                          <p:attrName>style.visibility</p:attrName>
                                        </p:attrNameLst>
                                      </p:cBhvr>
                                      <p:to>
                                        <p:strVal val="hidden"/>
                                      </p:to>
                                    </p:set>
                                  </p:childTnLst>
                                </p:cTn>
                              </p:par>
                            </p:childTnLst>
                          </p:cTn>
                        </p:par>
                      </p:childTnLst>
                    </p:cTn>
                  </p:par>
                  <p:par>
                    <p:cTn id="30" fill="hold" nodeType="clickPar">
                      <p:stCondLst>
                        <p:cond delay="indefinite"/>
                      </p:stCondLst>
                      <p:childTnLst>
                        <p:par>
                          <p:cTn id="31" fill="hold" nodeType="withGroup">
                            <p:stCondLst>
                              <p:cond delay="0"/>
                            </p:stCondLst>
                            <p:childTnLst>
                              <p:par>
                                <p:cTn id="32" presetID="3" presetClass="exit" presetSubtype="10" fill="hold" grpId="1" nodeType="clickEffect">
                                  <p:stCondLst>
                                    <p:cond delay="0"/>
                                  </p:stCondLst>
                                  <p:childTnLst>
                                    <p:animEffect transition="out" filter="blinds(horizontal)">
                                      <p:cBhvr>
                                        <p:cTn id="33" dur="500"/>
                                        <p:tgtEl>
                                          <p:spTgt spid="378898"/>
                                        </p:tgtEl>
                                      </p:cBhvr>
                                    </p:animEffect>
                                    <p:set>
                                      <p:cBhvr>
                                        <p:cTn id="34" dur="1" fill="hold">
                                          <p:stCondLst>
                                            <p:cond delay="499"/>
                                          </p:stCondLst>
                                        </p:cTn>
                                        <p:tgtEl>
                                          <p:spTgt spid="378898"/>
                                        </p:tgtEl>
                                        <p:attrNameLst>
                                          <p:attrName>style.visibility</p:attrName>
                                        </p:attrNameLst>
                                      </p:cBhvr>
                                      <p:to>
                                        <p:strVal val="hidden"/>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4" presetClass="entr" presetSubtype="16" fill="hold" grpId="0" nodeType="clickEffect">
                                  <p:stCondLst>
                                    <p:cond delay="0"/>
                                  </p:stCondLst>
                                  <p:childTnLst>
                                    <p:set>
                                      <p:cBhvr>
                                        <p:cTn id="38" dur="1" fill="hold">
                                          <p:stCondLst>
                                            <p:cond delay="0"/>
                                          </p:stCondLst>
                                        </p:cTn>
                                        <p:tgtEl>
                                          <p:spTgt spid="378957"/>
                                        </p:tgtEl>
                                        <p:attrNameLst>
                                          <p:attrName>style.visibility</p:attrName>
                                        </p:attrNameLst>
                                      </p:cBhvr>
                                      <p:to>
                                        <p:strVal val="visible"/>
                                      </p:to>
                                    </p:set>
                                    <p:animEffect transition="in" filter="box(in)">
                                      <p:cBhvr>
                                        <p:cTn id="39" dur="500"/>
                                        <p:tgtEl>
                                          <p:spTgt spid="378957"/>
                                        </p:tgtEl>
                                      </p:cBhvr>
                                    </p:animEffect>
                                  </p:childTnLst>
                                </p:cTn>
                              </p:par>
                            </p:childTnLst>
                          </p:cTn>
                        </p:par>
                      </p:childTnLst>
                    </p:cTn>
                  </p:par>
                  <p:par>
                    <p:cTn id="40" fill="hold" nodeType="clickPar">
                      <p:stCondLst>
                        <p:cond delay="indefinite"/>
                      </p:stCondLst>
                      <p:childTnLst>
                        <p:par>
                          <p:cTn id="41" fill="hold" nodeType="withGroup">
                            <p:stCondLst>
                              <p:cond delay="0"/>
                            </p:stCondLst>
                            <p:childTnLst>
                              <p:par>
                                <p:cTn id="42" presetID="1" presetClass="entr" presetSubtype="0" fill="hold" nodeType="clickEffect">
                                  <p:stCondLst>
                                    <p:cond delay="0"/>
                                  </p:stCondLst>
                                  <p:childTnLst>
                                    <p:set>
                                      <p:cBhvr>
                                        <p:cTn id="43" dur="1" fill="hold">
                                          <p:stCondLst>
                                            <p:cond delay="0"/>
                                          </p:stCondLst>
                                        </p:cTn>
                                        <p:tgtEl>
                                          <p:spTgt spid="3"/>
                                        </p:tgtEl>
                                        <p:attrNameLst>
                                          <p:attrName>style.visibility</p:attrName>
                                        </p:attrNameLst>
                                      </p:cBhvr>
                                      <p:to>
                                        <p:strVal val="visible"/>
                                      </p:to>
                                    </p:set>
                                  </p:childTnLst>
                                </p:cTn>
                              </p:par>
                            </p:childTnLst>
                          </p:cTn>
                        </p:par>
                      </p:childTnLst>
                    </p:cTn>
                  </p:par>
                  <p:par>
                    <p:cTn id="44" fill="hold" nodeType="clickPar">
                      <p:stCondLst>
                        <p:cond delay="indefinite"/>
                      </p:stCondLst>
                      <p:childTnLst>
                        <p:par>
                          <p:cTn id="45" fill="hold" nodeType="withGroup">
                            <p:stCondLst>
                              <p:cond delay="0"/>
                            </p:stCondLst>
                            <p:childTnLst>
                              <p:par>
                                <p:cTn id="46" presetID="4" presetClass="entr" presetSubtype="16" fill="hold" nodeType="clickEffect">
                                  <p:stCondLst>
                                    <p:cond delay="0"/>
                                  </p:stCondLst>
                                  <p:childTnLst>
                                    <p:set>
                                      <p:cBhvr>
                                        <p:cTn id="47" dur="1" fill="hold">
                                          <p:stCondLst>
                                            <p:cond delay="0"/>
                                          </p:stCondLst>
                                        </p:cTn>
                                        <p:tgtEl>
                                          <p:spTgt spid="5"/>
                                        </p:tgtEl>
                                        <p:attrNameLst>
                                          <p:attrName>style.visibility</p:attrName>
                                        </p:attrNameLst>
                                      </p:cBhvr>
                                      <p:to>
                                        <p:strVal val="visible"/>
                                      </p:to>
                                    </p:set>
                                    <p:animEffect transition="in" filter="box(in)">
                                      <p:cBhvr>
                                        <p:cTn id="48" dur="500"/>
                                        <p:tgtEl>
                                          <p:spTgt spid="5"/>
                                        </p:tgtEl>
                                      </p:cBhvr>
                                    </p:animEffect>
                                  </p:childTnLst>
                                </p:cTn>
                              </p:par>
                            </p:childTnLst>
                          </p:cTn>
                        </p:par>
                      </p:childTnLst>
                    </p:cTn>
                  </p:par>
                  <p:par>
                    <p:cTn id="49" fill="hold" nodeType="clickPar">
                      <p:stCondLst>
                        <p:cond delay="indefinite"/>
                      </p:stCondLst>
                      <p:childTnLst>
                        <p:par>
                          <p:cTn id="50" fill="hold" nodeType="withGroup">
                            <p:stCondLst>
                              <p:cond delay="0"/>
                            </p:stCondLst>
                            <p:childTnLst>
                              <p:par>
                                <p:cTn id="51" presetID="2" presetClass="entr" presetSubtype="4" fill="hold" grpId="0" nodeType="clickEffect">
                                  <p:stCondLst>
                                    <p:cond delay="0"/>
                                  </p:stCondLst>
                                  <p:childTnLst>
                                    <p:set>
                                      <p:cBhvr>
                                        <p:cTn id="52" dur="1" fill="hold">
                                          <p:stCondLst>
                                            <p:cond delay="0"/>
                                          </p:stCondLst>
                                        </p:cTn>
                                        <p:tgtEl>
                                          <p:spTgt spid="378955"/>
                                        </p:tgtEl>
                                        <p:attrNameLst>
                                          <p:attrName>style.visibility</p:attrName>
                                        </p:attrNameLst>
                                      </p:cBhvr>
                                      <p:to>
                                        <p:strVal val="visible"/>
                                      </p:to>
                                    </p:set>
                                    <p:anim calcmode="lin" valueType="num">
                                      <p:cBhvr additive="base">
                                        <p:cTn id="53" dur="500" fill="hold"/>
                                        <p:tgtEl>
                                          <p:spTgt spid="378955"/>
                                        </p:tgtEl>
                                        <p:attrNameLst>
                                          <p:attrName>ppt_x</p:attrName>
                                        </p:attrNameLst>
                                      </p:cBhvr>
                                      <p:tavLst>
                                        <p:tav tm="0">
                                          <p:val>
                                            <p:strVal val="#ppt_x"/>
                                          </p:val>
                                        </p:tav>
                                        <p:tav tm="100000">
                                          <p:val>
                                            <p:strVal val="#ppt_x"/>
                                          </p:val>
                                        </p:tav>
                                      </p:tavLst>
                                    </p:anim>
                                    <p:anim calcmode="lin" valueType="num">
                                      <p:cBhvr additive="base">
                                        <p:cTn id="54" dur="500" fill="hold"/>
                                        <p:tgtEl>
                                          <p:spTgt spid="37895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8890" grpId="0"/>
      <p:bldP spid="378898" grpId="0" animBg="1"/>
      <p:bldP spid="378898" grpId="1" animBg="1"/>
      <p:bldP spid="378955" grpId="0"/>
      <p:bldP spid="378956" grpId="0"/>
      <p:bldP spid="378957" grpId="0"/>
    </p:bld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074" name="Slide Number Placeholder 4"/>
          <p:cNvSpPr>
            <a:spLocks noGrp="1"/>
          </p:cNvSpPr>
          <p:nvPr>
            <p:ph type="sldNum" sz="quarter" idx="4294967295"/>
          </p:nvPr>
        </p:nvSpPr>
        <p:spPr>
          <a:xfrm>
            <a:off x="8904288" y="6092825"/>
            <a:ext cx="609600" cy="431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Verdana" pitchFamily="34" charset="0"/>
              </a:defRPr>
            </a:lvl1pPr>
            <a:lvl2pPr marL="742950" indent="-285750">
              <a:defRPr sz="2400">
                <a:solidFill>
                  <a:schemeClr val="tx1"/>
                </a:solidFill>
                <a:latin typeface="Verdana" pitchFamily="34" charset="0"/>
              </a:defRPr>
            </a:lvl2pPr>
            <a:lvl3pPr marL="1143000" indent="-228600">
              <a:defRPr sz="2400">
                <a:solidFill>
                  <a:schemeClr val="tx1"/>
                </a:solidFill>
                <a:latin typeface="Verdana" pitchFamily="34" charset="0"/>
              </a:defRPr>
            </a:lvl3pPr>
            <a:lvl4pPr marL="1600200" indent="-228600">
              <a:defRPr sz="2400">
                <a:solidFill>
                  <a:schemeClr val="tx1"/>
                </a:solidFill>
                <a:latin typeface="Verdana" pitchFamily="34" charset="0"/>
              </a:defRPr>
            </a:lvl4pPr>
            <a:lvl5pPr marL="2057400" indent="-228600">
              <a:defRPr sz="2400">
                <a:solidFill>
                  <a:schemeClr val="tx1"/>
                </a:solidFill>
                <a:latin typeface="Verdana" pitchFamily="34" charset="0"/>
              </a:defRPr>
            </a:lvl5pPr>
            <a:lvl6pPr marL="2514600" indent="-228600" eaLnBrk="0" fontAlgn="base" hangingPunct="0">
              <a:spcBef>
                <a:spcPct val="0"/>
              </a:spcBef>
              <a:spcAft>
                <a:spcPct val="0"/>
              </a:spcAft>
              <a:defRPr sz="2400">
                <a:solidFill>
                  <a:schemeClr val="tx1"/>
                </a:solidFill>
                <a:latin typeface="Verdana" pitchFamily="34" charset="0"/>
              </a:defRPr>
            </a:lvl6pPr>
            <a:lvl7pPr marL="2971800" indent="-228600" eaLnBrk="0" fontAlgn="base" hangingPunct="0">
              <a:spcBef>
                <a:spcPct val="0"/>
              </a:spcBef>
              <a:spcAft>
                <a:spcPct val="0"/>
              </a:spcAft>
              <a:defRPr sz="2400">
                <a:solidFill>
                  <a:schemeClr val="tx1"/>
                </a:solidFill>
                <a:latin typeface="Verdana" pitchFamily="34" charset="0"/>
              </a:defRPr>
            </a:lvl7pPr>
            <a:lvl8pPr marL="3429000" indent="-228600" eaLnBrk="0" fontAlgn="base" hangingPunct="0">
              <a:spcBef>
                <a:spcPct val="0"/>
              </a:spcBef>
              <a:spcAft>
                <a:spcPct val="0"/>
              </a:spcAft>
              <a:defRPr sz="2400">
                <a:solidFill>
                  <a:schemeClr val="tx1"/>
                </a:solidFill>
                <a:latin typeface="Verdana" pitchFamily="34" charset="0"/>
              </a:defRPr>
            </a:lvl8pPr>
            <a:lvl9pPr marL="3886200" indent="-228600" eaLnBrk="0" fontAlgn="base" hangingPunct="0">
              <a:spcBef>
                <a:spcPct val="0"/>
              </a:spcBef>
              <a:spcAft>
                <a:spcPct val="0"/>
              </a:spcAft>
              <a:defRPr sz="2400">
                <a:solidFill>
                  <a:schemeClr val="tx1"/>
                </a:solidFill>
                <a:latin typeface="Verdana" pitchFamily="34" charset="0"/>
              </a:defRPr>
            </a:lvl9pPr>
          </a:lstStyle>
          <a:p>
            <a:fld id="{FB96D711-9449-4EE5-94CE-0ADB20674AEC}" type="slidenum">
              <a:rPr lang="it-IT" sz="1100">
                <a:solidFill>
                  <a:schemeClr val="bg1"/>
                </a:solidFill>
              </a:rPr>
              <a:pPr/>
              <a:t>173</a:t>
            </a:fld>
            <a:endParaRPr lang="it-IT" sz="1200">
              <a:solidFill>
                <a:schemeClr val="bg1"/>
              </a:solidFill>
            </a:endParaRPr>
          </a:p>
        </p:txBody>
      </p:sp>
      <p:sp>
        <p:nvSpPr>
          <p:cNvPr id="259075" name="Rectangle 2"/>
          <p:cNvSpPr>
            <a:spLocks noGrp="1" noChangeArrowheads="1"/>
          </p:cNvSpPr>
          <p:nvPr>
            <p:ph type="title"/>
          </p:nvPr>
        </p:nvSpPr>
        <p:spPr>
          <a:xfrm>
            <a:off x="2227264" y="228600"/>
            <a:ext cx="7737475" cy="685800"/>
          </a:xfrm>
        </p:spPr>
        <p:txBody>
          <a:bodyPr>
            <a:normAutofit fontScale="90000"/>
          </a:bodyPr>
          <a:lstStyle/>
          <a:p>
            <a:pPr eaLnBrk="1" hangingPunct="1"/>
            <a:r>
              <a:rPr lang="en-US" smtClean="0"/>
              <a:t>Voltage Booster for WL</a:t>
            </a:r>
          </a:p>
        </p:txBody>
      </p:sp>
      <p:pic>
        <p:nvPicPr>
          <p:cNvPr id="259076" name="Picture 3"/>
          <p:cNvPicPr>
            <a:picLocks noGrp="1" noChangeAspect="1" noChangeArrowheads="1"/>
          </p:cNvPicPr>
          <p:nvPr>
            <p:ph type="body" idx="1"/>
          </p:nvPr>
        </p:nvPicPr>
        <p:blipFill>
          <a:blip r:embed="rId2">
            <a:extLst>
              <a:ext uri="{28A0092B-C50C-407E-A947-70E740481C1C}">
                <a14:useLocalDpi xmlns:a14="http://schemas.microsoft.com/office/drawing/2010/main" val="0"/>
              </a:ext>
            </a:extLst>
          </a:blip>
          <a:srcRect/>
          <a:stretch>
            <a:fillRect/>
          </a:stretch>
        </p:blipFill>
        <p:spPr>
          <a:xfrm>
            <a:off x="1524000" y="838201"/>
            <a:ext cx="9144000" cy="4841875"/>
          </a:xfrm>
        </p:spPr>
      </p:pic>
      <p:sp>
        <p:nvSpPr>
          <p:cNvPr id="259077" name="Line 4"/>
          <p:cNvSpPr>
            <a:spLocks noChangeShapeType="1"/>
          </p:cNvSpPr>
          <p:nvPr/>
        </p:nvSpPr>
        <p:spPr bwMode="auto">
          <a:xfrm>
            <a:off x="3875088" y="4038600"/>
            <a:ext cx="69850" cy="0"/>
          </a:xfrm>
          <a:prstGeom prst="line">
            <a:avLst/>
          </a:prstGeom>
          <a:noFill/>
          <a:ln w="38100">
            <a:solidFill>
              <a:srgbClr val="0000CC"/>
            </a:solidFill>
            <a:round/>
            <a:headEnd/>
            <a:tailEnd/>
          </a:ln>
          <a:extLst>
            <a:ext uri="{909E8E84-426E-40DD-AFC4-6F175D3DCCD1}">
              <a14:hiddenFill xmlns:a14="http://schemas.microsoft.com/office/drawing/2010/main">
                <a:noFill/>
              </a14:hiddenFill>
            </a:ext>
          </a:extLst>
        </p:spPr>
        <p:txBody>
          <a:bodyPr lIns="97256" tIns="48628" rIns="97256" bIns="48628">
            <a:spAutoFit/>
          </a:bodyPr>
          <a:lstStyle/>
          <a:p>
            <a:endParaRPr lang="en-US"/>
          </a:p>
        </p:txBody>
      </p:sp>
      <p:sp>
        <p:nvSpPr>
          <p:cNvPr id="259078" name="Text Box 5"/>
          <p:cNvSpPr txBox="1">
            <a:spLocks noChangeArrowheads="1"/>
          </p:cNvSpPr>
          <p:nvPr/>
        </p:nvSpPr>
        <p:spPr bwMode="auto">
          <a:xfrm>
            <a:off x="5437684" y="1425575"/>
            <a:ext cx="467320" cy="4059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rgbClr val="000000"/>
                </a:solidFill>
                <a:miter lim="800000"/>
                <a:headEnd/>
                <a:tailEnd/>
              </a14:hiddenLine>
            </a:ext>
          </a:extLst>
        </p:spPr>
        <p:txBody>
          <a:bodyPr wrap="none" lIns="97256" tIns="48628" rIns="97256" bIns="48628">
            <a:spAutoFit/>
          </a:bodyPr>
          <a:lstStyle>
            <a:lvl1pPr defTabSz="973138">
              <a:defRPr sz="2400">
                <a:solidFill>
                  <a:schemeClr val="tx1"/>
                </a:solidFill>
                <a:latin typeface="Verdana" pitchFamily="34" charset="0"/>
              </a:defRPr>
            </a:lvl1pPr>
            <a:lvl2pPr marL="742950" indent="-285750" defTabSz="973138">
              <a:defRPr sz="2400">
                <a:solidFill>
                  <a:schemeClr val="tx1"/>
                </a:solidFill>
                <a:latin typeface="Verdana" pitchFamily="34" charset="0"/>
              </a:defRPr>
            </a:lvl2pPr>
            <a:lvl3pPr marL="1143000" indent="-228600" defTabSz="973138">
              <a:defRPr sz="2400">
                <a:solidFill>
                  <a:schemeClr val="tx1"/>
                </a:solidFill>
                <a:latin typeface="Verdana" pitchFamily="34" charset="0"/>
              </a:defRPr>
            </a:lvl3pPr>
            <a:lvl4pPr marL="1600200" indent="-228600" defTabSz="973138">
              <a:defRPr sz="2400">
                <a:solidFill>
                  <a:schemeClr val="tx1"/>
                </a:solidFill>
                <a:latin typeface="Verdana" pitchFamily="34" charset="0"/>
              </a:defRPr>
            </a:lvl4pPr>
            <a:lvl5pPr marL="2057400" indent="-228600" defTabSz="973138">
              <a:defRPr sz="2400">
                <a:solidFill>
                  <a:schemeClr val="tx1"/>
                </a:solidFill>
                <a:latin typeface="Verdana" pitchFamily="34" charset="0"/>
              </a:defRPr>
            </a:lvl5pPr>
            <a:lvl6pPr marL="2514600" indent="-228600" defTabSz="973138" eaLnBrk="0" fontAlgn="base" hangingPunct="0">
              <a:spcBef>
                <a:spcPct val="0"/>
              </a:spcBef>
              <a:spcAft>
                <a:spcPct val="0"/>
              </a:spcAft>
              <a:defRPr sz="2400">
                <a:solidFill>
                  <a:schemeClr val="tx1"/>
                </a:solidFill>
                <a:latin typeface="Verdana" pitchFamily="34" charset="0"/>
              </a:defRPr>
            </a:lvl6pPr>
            <a:lvl7pPr marL="2971800" indent="-228600" defTabSz="973138" eaLnBrk="0" fontAlgn="base" hangingPunct="0">
              <a:spcBef>
                <a:spcPct val="0"/>
              </a:spcBef>
              <a:spcAft>
                <a:spcPct val="0"/>
              </a:spcAft>
              <a:defRPr sz="2400">
                <a:solidFill>
                  <a:schemeClr val="tx1"/>
                </a:solidFill>
                <a:latin typeface="Verdana" pitchFamily="34" charset="0"/>
              </a:defRPr>
            </a:lvl7pPr>
            <a:lvl8pPr marL="3429000" indent="-228600" defTabSz="973138" eaLnBrk="0" fontAlgn="base" hangingPunct="0">
              <a:spcBef>
                <a:spcPct val="0"/>
              </a:spcBef>
              <a:spcAft>
                <a:spcPct val="0"/>
              </a:spcAft>
              <a:defRPr sz="2400">
                <a:solidFill>
                  <a:schemeClr val="tx1"/>
                </a:solidFill>
                <a:latin typeface="Verdana" pitchFamily="34" charset="0"/>
              </a:defRPr>
            </a:lvl8pPr>
            <a:lvl9pPr marL="3886200" indent="-228600" defTabSz="973138" eaLnBrk="0" fontAlgn="base" hangingPunct="0">
              <a:spcBef>
                <a:spcPct val="0"/>
              </a:spcBef>
              <a:spcAft>
                <a:spcPct val="0"/>
              </a:spcAft>
              <a:defRPr sz="2400">
                <a:solidFill>
                  <a:schemeClr val="tx1"/>
                </a:solidFill>
                <a:latin typeface="Verdana" pitchFamily="34" charset="0"/>
              </a:defRPr>
            </a:lvl9pPr>
          </a:lstStyle>
          <a:p>
            <a:pPr algn="ctr" eaLnBrk="1" hangingPunct="1">
              <a:spcBef>
                <a:spcPct val="50000"/>
              </a:spcBef>
            </a:pPr>
            <a:r>
              <a:rPr lang="en-US" sz="2000" b="1">
                <a:solidFill>
                  <a:srgbClr val="000000"/>
                </a:solidFill>
                <a:latin typeface="Arial" pitchFamily="34" charset="0"/>
              </a:rPr>
              <a:t>Cf</a:t>
            </a:r>
          </a:p>
        </p:txBody>
      </p:sp>
      <p:sp>
        <p:nvSpPr>
          <p:cNvPr id="259079" name="Text Box 6"/>
          <p:cNvSpPr txBox="1">
            <a:spLocks noChangeArrowheads="1"/>
          </p:cNvSpPr>
          <p:nvPr/>
        </p:nvSpPr>
        <p:spPr bwMode="auto">
          <a:xfrm>
            <a:off x="6245374" y="1806575"/>
            <a:ext cx="539455" cy="4059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rgbClr val="000000"/>
                </a:solidFill>
                <a:miter lim="800000"/>
                <a:headEnd/>
                <a:tailEnd/>
              </a14:hiddenLine>
            </a:ext>
          </a:extLst>
        </p:spPr>
        <p:txBody>
          <a:bodyPr wrap="none" lIns="97256" tIns="48628" rIns="97256" bIns="48628">
            <a:spAutoFit/>
          </a:bodyPr>
          <a:lstStyle>
            <a:lvl1pPr defTabSz="973138">
              <a:defRPr sz="2400">
                <a:solidFill>
                  <a:schemeClr val="tx1"/>
                </a:solidFill>
                <a:latin typeface="Verdana" pitchFamily="34" charset="0"/>
              </a:defRPr>
            </a:lvl1pPr>
            <a:lvl2pPr marL="742950" indent="-285750" defTabSz="973138">
              <a:defRPr sz="2400">
                <a:solidFill>
                  <a:schemeClr val="tx1"/>
                </a:solidFill>
                <a:latin typeface="Verdana" pitchFamily="34" charset="0"/>
              </a:defRPr>
            </a:lvl2pPr>
            <a:lvl3pPr marL="1143000" indent="-228600" defTabSz="973138">
              <a:defRPr sz="2400">
                <a:solidFill>
                  <a:schemeClr val="tx1"/>
                </a:solidFill>
                <a:latin typeface="Verdana" pitchFamily="34" charset="0"/>
              </a:defRPr>
            </a:lvl3pPr>
            <a:lvl4pPr marL="1600200" indent="-228600" defTabSz="973138">
              <a:defRPr sz="2400">
                <a:solidFill>
                  <a:schemeClr val="tx1"/>
                </a:solidFill>
                <a:latin typeface="Verdana" pitchFamily="34" charset="0"/>
              </a:defRPr>
            </a:lvl4pPr>
            <a:lvl5pPr marL="2057400" indent="-228600" defTabSz="973138">
              <a:defRPr sz="2400">
                <a:solidFill>
                  <a:schemeClr val="tx1"/>
                </a:solidFill>
                <a:latin typeface="Verdana" pitchFamily="34" charset="0"/>
              </a:defRPr>
            </a:lvl5pPr>
            <a:lvl6pPr marL="2514600" indent="-228600" defTabSz="973138" eaLnBrk="0" fontAlgn="base" hangingPunct="0">
              <a:spcBef>
                <a:spcPct val="0"/>
              </a:spcBef>
              <a:spcAft>
                <a:spcPct val="0"/>
              </a:spcAft>
              <a:defRPr sz="2400">
                <a:solidFill>
                  <a:schemeClr val="tx1"/>
                </a:solidFill>
                <a:latin typeface="Verdana" pitchFamily="34" charset="0"/>
              </a:defRPr>
            </a:lvl6pPr>
            <a:lvl7pPr marL="2971800" indent="-228600" defTabSz="973138" eaLnBrk="0" fontAlgn="base" hangingPunct="0">
              <a:spcBef>
                <a:spcPct val="0"/>
              </a:spcBef>
              <a:spcAft>
                <a:spcPct val="0"/>
              </a:spcAft>
              <a:defRPr sz="2400">
                <a:solidFill>
                  <a:schemeClr val="tx1"/>
                </a:solidFill>
                <a:latin typeface="Verdana" pitchFamily="34" charset="0"/>
              </a:defRPr>
            </a:lvl7pPr>
            <a:lvl8pPr marL="3429000" indent="-228600" defTabSz="973138" eaLnBrk="0" fontAlgn="base" hangingPunct="0">
              <a:spcBef>
                <a:spcPct val="0"/>
              </a:spcBef>
              <a:spcAft>
                <a:spcPct val="0"/>
              </a:spcAft>
              <a:defRPr sz="2400">
                <a:solidFill>
                  <a:schemeClr val="tx1"/>
                </a:solidFill>
                <a:latin typeface="Verdana" pitchFamily="34" charset="0"/>
              </a:defRPr>
            </a:lvl8pPr>
            <a:lvl9pPr marL="3886200" indent="-228600" defTabSz="973138" eaLnBrk="0" fontAlgn="base" hangingPunct="0">
              <a:spcBef>
                <a:spcPct val="0"/>
              </a:spcBef>
              <a:spcAft>
                <a:spcPct val="0"/>
              </a:spcAft>
              <a:defRPr sz="2400">
                <a:solidFill>
                  <a:schemeClr val="tx1"/>
                </a:solidFill>
                <a:latin typeface="Verdana" pitchFamily="34" charset="0"/>
              </a:defRPr>
            </a:lvl9pPr>
          </a:lstStyle>
          <a:p>
            <a:pPr algn="ctr" eaLnBrk="1" hangingPunct="1">
              <a:spcBef>
                <a:spcPct val="50000"/>
              </a:spcBef>
            </a:pPr>
            <a:r>
              <a:rPr lang="en-US" sz="2000" b="1">
                <a:solidFill>
                  <a:srgbClr val="000000"/>
                </a:solidFill>
                <a:latin typeface="Arial" pitchFamily="34" charset="0"/>
              </a:rPr>
              <a:t>CL</a:t>
            </a:r>
          </a:p>
        </p:txBody>
      </p:sp>
      <p:grpSp>
        <p:nvGrpSpPr>
          <p:cNvPr id="2" name="Group 7"/>
          <p:cNvGrpSpPr>
            <a:grpSpLocks/>
          </p:cNvGrpSpPr>
          <p:nvPr/>
        </p:nvGrpSpPr>
        <p:grpSpPr bwMode="auto">
          <a:xfrm>
            <a:off x="2085976" y="4403725"/>
            <a:ext cx="2726113" cy="2133600"/>
            <a:chOff x="384" y="2774"/>
            <a:chExt cx="1860" cy="1344"/>
          </a:xfrm>
        </p:grpSpPr>
        <p:sp>
          <p:nvSpPr>
            <p:cNvPr id="259106" name="Line 8"/>
            <p:cNvSpPr>
              <a:spLocks noChangeShapeType="1"/>
            </p:cNvSpPr>
            <p:nvPr/>
          </p:nvSpPr>
          <p:spPr bwMode="auto">
            <a:xfrm>
              <a:off x="768" y="2774"/>
              <a:ext cx="10" cy="384"/>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lIns="97256" tIns="48628" rIns="97256" bIns="48628">
              <a:spAutoFit/>
            </a:bodyPr>
            <a:lstStyle/>
            <a:p>
              <a:endParaRPr lang="en-US"/>
            </a:p>
          </p:txBody>
        </p:sp>
        <p:sp>
          <p:nvSpPr>
            <p:cNvPr id="259107" name="Line 9"/>
            <p:cNvSpPr>
              <a:spLocks noChangeShapeType="1"/>
            </p:cNvSpPr>
            <p:nvPr/>
          </p:nvSpPr>
          <p:spPr bwMode="auto">
            <a:xfrm>
              <a:off x="624" y="3166"/>
              <a:ext cx="336" cy="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lIns="97256" tIns="48628" rIns="97256" bIns="48628">
              <a:spAutoFit/>
            </a:bodyPr>
            <a:lstStyle/>
            <a:p>
              <a:endParaRPr lang="en-US"/>
            </a:p>
          </p:txBody>
        </p:sp>
        <p:sp>
          <p:nvSpPr>
            <p:cNvPr id="259108" name="Line 10"/>
            <p:cNvSpPr>
              <a:spLocks noChangeShapeType="1"/>
            </p:cNvSpPr>
            <p:nvPr/>
          </p:nvSpPr>
          <p:spPr bwMode="auto">
            <a:xfrm>
              <a:off x="730" y="3254"/>
              <a:ext cx="96" cy="0"/>
            </a:xfrm>
            <a:prstGeom prst="line">
              <a:avLst/>
            </a:prstGeom>
            <a:noFill/>
            <a:ln w="76200">
              <a:solidFill>
                <a:srgbClr val="FF0000"/>
              </a:solidFill>
              <a:round/>
              <a:headEnd/>
              <a:tailEnd/>
            </a:ln>
            <a:extLst>
              <a:ext uri="{909E8E84-426E-40DD-AFC4-6F175D3DCCD1}">
                <a14:hiddenFill xmlns:a14="http://schemas.microsoft.com/office/drawing/2010/main">
                  <a:noFill/>
                </a14:hiddenFill>
              </a:ext>
            </a:extLst>
          </p:spPr>
          <p:txBody>
            <a:bodyPr lIns="97256" tIns="48628" rIns="97256" bIns="48628">
              <a:spAutoFit/>
            </a:bodyPr>
            <a:lstStyle/>
            <a:p>
              <a:endParaRPr lang="en-US"/>
            </a:p>
          </p:txBody>
        </p:sp>
        <p:sp>
          <p:nvSpPr>
            <p:cNvPr id="259109" name="Line 11"/>
            <p:cNvSpPr>
              <a:spLocks noChangeShapeType="1"/>
            </p:cNvSpPr>
            <p:nvPr/>
          </p:nvSpPr>
          <p:spPr bwMode="auto">
            <a:xfrm>
              <a:off x="778" y="3292"/>
              <a:ext cx="0" cy="336"/>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lIns="97256" tIns="48628" rIns="97256" bIns="48628">
              <a:spAutoFit/>
            </a:bodyPr>
            <a:lstStyle/>
            <a:p>
              <a:endParaRPr lang="en-US"/>
            </a:p>
          </p:txBody>
        </p:sp>
        <p:sp>
          <p:nvSpPr>
            <p:cNvPr id="259110" name="Line 12"/>
            <p:cNvSpPr>
              <a:spLocks noChangeShapeType="1"/>
            </p:cNvSpPr>
            <p:nvPr/>
          </p:nvSpPr>
          <p:spPr bwMode="auto">
            <a:xfrm>
              <a:off x="634" y="3638"/>
              <a:ext cx="288" cy="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lIns="97256" tIns="48628" rIns="97256" bIns="48628">
              <a:spAutoFit/>
            </a:bodyPr>
            <a:lstStyle/>
            <a:p>
              <a:endParaRPr lang="en-US"/>
            </a:p>
          </p:txBody>
        </p:sp>
        <p:sp>
          <p:nvSpPr>
            <p:cNvPr id="259111" name="Line 13"/>
            <p:cNvSpPr>
              <a:spLocks noChangeShapeType="1"/>
            </p:cNvSpPr>
            <p:nvPr/>
          </p:nvSpPr>
          <p:spPr bwMode="auto">
            <a:xfrm>
              <a:off x="730" y="3686"/>
              <a:ext cx="96" cy="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lIns="97256" tIns="48628" rIns="97256" bIns="48628">
              <a:spAutoFit/>
            </a:bodyPr>
            <a:lstStyle/>
            <a:p>
              <a:endParaRPr lang="en-US"/>
            </a:p>
          </p:txBody>
        </p:sp>
        <p:sp>
          <p:nvSpPr>
            <p:cNvPr id="259112" name="Line 14"/>
            <p:cNvSpPr>
              <a:spLocks noChangeShapeType="1"/>
            </p:cNvSpPr>
            <p:nvPr/>
          </p:nvSpPr>
          <p:spPr bwMode="auto">
            <a:xfrm>
              <a:off x="768" y="3734"/>
              <a:ext cx="48" cy="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lIns="97256" tIns="48628" rIns="97256" bIns="48628">
              <a:spAutoFit/>
            </a:bodyPr>
            <a:lstStyle/>
            <a:p>
              <a:endParaRPr lang="en-US"/>
            </a:p>
          </p:txBody>
        </p:sp>
        <p:sp>
          <p:nvSpPr>
            <p:cNvPr id="259113" name="Rectangle 15"/>
            <p:cNvSpPr>
              <a:spLocks noChangeArrowheads="1"/>
            </p:cNvSpPr>
            <p:nvPr/>
          </p:nvSpPr>
          <p:spPr bwMode="auto">
            <a:xfrm>
              <a:off x="1152" y="2920"/>
              <a:ext cx="96" cy="236"/>
            </a:xfrm>
            <a:prstGeom prst="rect">
              <a:avLst/>
            </a:prstGeom>
            <a:solidFill>
              <a:srgbClr val="FFFFFF"/>
            </a:solidFill>
            <a:ln w="38100" algn="ctr">
              <a:solidFill>
                <a:srgbClr val="FF0000"/>
              </a:solidFill>
              <a:miter lim="800000"/>
              <a:headEnd/>
              <a:tailEnd/>
            </a:ln>
          </p:spPr>
          <p:txBody>
            <a:bodyPr lIns="97256" tIns="48628" rIns="97256" bIns="48628" anchor="ctr">
              <a:spAutoFit/>
            </a:bodyPr>
            <a:lstStyle/>
            <a:p>
              <a:endParaRPr lang="en-US"/>
            </a:p>
          </p:txBody>
        </p:sp>
        <p:sp>
          <p:nvSpPr>
            <p:cNvPr id="259114" name="Text Box 16"/>
            <p:cNvSpPr txBox="1">
              <a:spLocks noChangeArrowheads="1"/>
            </p:cNvSpPr>
            <p:nvPr/>
          </p:nvSpPr>
          <p:spPr bwMode="auto">
            <a:xfrm>
              <a:off x="384" y="2918"/>
              <a:ext cx="379"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rgbClr val="000000"/>
                  </a:solidFill>
                  <a:miter lim="800000"/>
                  <a:headEnd/>
                  <a:tailEnd/>
                </a14:hiddenLine>
              </a:ext>
            </a:extLst>
          </p:spPr>
          <p:txBody>
            <a:bodyPr wrap="none" lIns="97256" tIns="48628" rIns="97256" bIns="48628">
              <a:spAutoFit/>
            </a:bodyPr>
            <a:lstStyle>
              <a:lvl1pPr defTabSz="973138">
                <a:defRPr sz="2400">
                  <a:solidFill>
                    <a:schemeClr val="tx1"/>
                  </a:solidFill>
                  <a:latin typeface="Verdana" pitchFamily="34" charset="0"/>
                </a:defRPr>
              </a:lvl1pPr>
              <a:lvl2pPr marL="742950" indent="-285750" defTabSz="973138">
                <a:defRPr sz="2400">
                  <a:solidFill>
                    <a:schemeClr val="tx1"/>
                  </a:solidFill>
                  <a:latin typeface="Verdana" pitchFamily="34" charset="0"/>
                </a:defRPr>
              </a:lvl2pPr>
              <a:lvl3pPr marL="1143000" indent="-228600" defTabSz="973138">
                <a:defRPr sz="2400">
                  <a:solidFill>
                    <a:schemeClr val="tx1"/>
                  </a:solidFill>
                  <a:latin typeface="Verdana" pitchFamily="34" charset="0"/>
                </a:defRPr>
              </a:lvl3pPr>
              <a:lvl4pPr marL="1600200" indent="-228600" defTabSz="973138">
                <a:defRPr sz="2400">
                  <a:solidFill>
                    <a:schemeClr val="tx1"/>
                  </a:solidFill>
                  <a:latin typeface="Verdana" pitchFamily="34" charset="0"/>
                </a:defRPr>
              </a:lvl4pPr>
              <a:lvl5pPr marL="2057400" indent="-228600" defTabSz="973138">
                <a:defRPr sz="2400">
                  <a:solidFill>
                    <a:schemeClr val="tx1"/>
                  </a:solidFill>
                  <a:latin typeface="Verdana" pitchFamily="34" charset="0"/>
                </a:defRPr>
              </a:lvl5pPr>
              <a:lvl6pPr marL="2514600" indent="-228600" defTabSz="973138" eaLnBrk="0" fontAlgn="base" hangingPunct="0">
                <a:spcBef>
                  <a:spcPct val="0"/>
                </a:spcBef>
                <a:spcAft>
                  <a:spcPct val="0"/>
                </a:spcAft>
                <a:defRPr sz="2400">
                  <a:solidFill>
                    <a:schemeClr val="tx1"/>
                  </a:solidFill>
                  <a:latin typeface="Verdana" pitchFamily="34" charset="0"/>
                </a:defRPr>
              </a:lvl6pPr>
              <a:lvl7pPr marL="2971800" indent="-228600" defTabSz="973138" eaLnBrk="0" fontAlgn="base" hangingPunct="0">
                <a:spcBef>
                  <a:spcPct val="0"/>
                </a:spcBef>
                <a:spcAft>
                  <a:spcPct val="0"/>
                </a:spcAft>
                <a:defRPr sz="2400">
                  <a:solidFill>
                    <a:schemeClr val="tx1"/>
                  </a:solidFill>
                  <a:latin typeface="Verdana" pitchFamily="34" charset="0"/>
                </a:defRPr>
              </a:lvl7pPr>
              <a:lvl8pPr marL="3429000" indent="-228600" defTabSz="973138" eaLnBrk="0" fontAlgn="base" hangingPunct="0">
                <a:spcBef>
                  <a:spcPct val="0"/>
                </a:spcBef>
                <a:spcAft>
                  <a:spcPct val="0"/>
                </a:spcAft>
                <a:defRPr sz="2400">
                  <a:solidFill>
                    <a:schemeClr val="tx1"/>
                  </a:solidFill>
                  <a:latin typeface="Verdana" pitchFamily="34" charset="0"/>
                </a:defRPr>
              </a:lvl8pPr>
              <a:lvl9pPr marL="3886200" indent="-228600" defTabSz="973138" eaLnBrk="0" fontAlgn="base" hangingPunct="0">
                <a:spcBef>
                  <a:spcPct val="0"/>
                </a:spcBef>
                <a:spcAft>
                  <a:spcPct val="0"/>
                </a:spcAft>
                <a:defRPr sz="2400">
                  <a:solidFill>
                    <a:schemeClr val="tx1"/>
                  </a:solidFill>
                  <a:latin typeface="Verdana" pitchFamily="34" charset="0"/>
                </a:defRPr>
              </a:lvl9pPr>
            </a:lstStyle>
            <a:p>
              <a:pPr eaLnBrk="1" hangingPunct="1">
                <a:spcBef>
                  <a:spcPct val="50000"/>
                </a:spcBef>
              </a:pPr>
              <a:r>
                <a:rPr lang="en-US" sz="1800" b="1">
                  <a:solidFill>
                    <a:srgbClr val="FF0000"/>
                  </a:solidFill>
                  <a:latin typeface="Arial" pitchFamily="34" charset="0"/>
                </a:rPr>
                <a:t>Vhi</a:t>
              </a:r>
            </a:p>
          </p:txBody>
        </p:sp>
        <p:sp>
          <p:nvSpPr>
            <p:cNvPr id="259115" name="Line 17"/>
            <p:cNvSpPr>
              <a:spLocks noChangeShapeType="1"/>
            </p:cNvSpPr>
            <p:nvPr/>
          </p:nvSpPr>
          <p:spPr bwMode="auto">
            <a:xfrm>
              <a:off x="1200" y="3214"/>
              <a:ext cx="0" cy="96"/>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lIns="97256" tIns="48628" rIns="97256" bIns="48628">
              <a:spAutoFit/>
            </a:bodyPr>
            <a:lstStyle/>
            <a:p>
              <a:endParaRPr lang="en-US"/>
            </a:p>
          </p:txBody>
        </p:sp>
        <p:sp>
          <p:nvSpPr>
            <p:cNvPr id="259116" name="Line 18"/>
            <p:cNvSpPr>
              <a:spLocks noChangeShapeType="1"/>
            </p:cNvSpPr>
            <p:nvPr/>
          </p:nvSpPr>
          <p:spPr bwMode="auto">
            <a:xfrm>
              <a:off x="786" y="2774"/>
              <a:ext cx="414" cy="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lIns="97256" tIns="48628" rIns="97256" bIns="48628">
              <a:spAutoFit/>
            </a:bodyPr>
            <a:lstStyle/>
            <a:p>
              <a:endParaRPr lang="en-US"/>
            </a:p>
          </p:txBody>
        </p:sp>
        <p:sp>
          <p:nvSpPr>
            <p:cNvPr id="259117" name="Line 19"/>
            <p:cNvSpPr>
              <a:spLocks noChangeShapeType="1"/>
            </p:cNvSpPr>
            <p:nvPr/>
          </p:nvSpPr>
          <p:spPr bwMode="auto">
            <a:xfrm>
              <a:off x="1200" y="2774"/>
              <a:ext cx="0" cy="96"/>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lIns="97256" tIns="48628" rIns="97256" bIns="48628">
              <a:spAutoFit/>
            </a:bodyPr>
            <a:lstStyle/>
            <a:p>
              <a:endParaRPr lang="en-US"/>
            </a:p>
          </p:txBody>
        </p:sp>
        <p:sp>
          <p:nvSpPr>
            <p:cNvPr id="259118" name="Line 20"/>
            <p:cNvSpPr>
              <a:spLocks noChangeShapeType="1"/>
            </p:cNvSpPr>
            <p:nvPr/>
          </p:nvSpPr>
          <p:spPr bwMode="auto">
            <a:xfrm>
              <a:off x="1536" y="3339"/>
              <a:ext cx="144" cy="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lIns="97256" tIns="48628" rIns="97256" bIns="48628">
              <a:spAutoFit/>
            </a:bodyPr>
            <a:lstStyle/>
            <a:p>
              <a:endParaRPr lang="en-US"/>
            </a:p>
          </p:txBody>
        </p:sp>
        <p:sp>
          <p:nvSpPr>
            <p:cNvPr id="259119" name="Line 21"/>
            <p:cNvSpPr>
              <a:spLocks noChangeShapeType="1"/>
            </p:cNvSpPr>
            <p:nvPr/>
          </p:nvSpPr>
          <p:spPr bwMode="auto">
            <a:xfrm>
              <a:off x="1536" y="3435"/>
              <a:ext cx="144" cy="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lIns="97256" tIns="48628" rIns="97256" bIns="48628">
              <a:spAutoFit/>
            </a:bodyPr>
            <a:lstStyle/>
            <a:p>
              <a:endParaRPr lang="en-US"/>
            </a:p>
          </p:txBody>
        </p:sp>
        <p:sp>
          <p:nvSpPr>
            <p:cNvPr id="259120" name="Line 22"/>
            <p:cNvSpPr>
              <a:spLocks noChangeShapeType="1"/>
            </p:cNvSpPr>
            <p:nvPr/>
          </p:nvSpPr>
          <p:spPr bwMode="auto">
            <a:xfrm flipV="1">
              <a:off x="1584" y="3243"/>
              <a:ext cx="0" cy="96"/>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lIns="97256" tIns="48628" rIns="97256" bIns="48628">
              <a:spAutoFit/>
            </a:bodyPr>
            <a:lstStyle/>
            <a:p>
              <a:endParaRPr lang="en-US"/>
            </a:p>
          </p:txBody>
        </p:sp>
        <p:sp>
          <p:nvSpPr>
            <p:cNvPr id="259121" name="Line 23"/>
            <p:cNvSpPr>
              <a:spLocks noChangeShapeType="1"/>
            </p:cNvSpPr>
            <p:nvPr/>
          </p:nvSpPr>
          <p:spPr bwMode="auto">
            <a:xfrm flipH="1">
              <a:off x="1200" y="3243"/>
              <a:ext cx="384" cy="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lIns="97256" tIns="48628" rIns="97256" bIns="48628">
              <a:spAutoFit/>
            </a:bodyPr>
            <a:lstStyle/>
            <a:p>
              <a:endParaRPr lang="en-US"/>
            </a:p>
          </p:txBody>
        </p:sp>
        <p:sp>
          <p:nvSpPr>
            <p:cNvPr id="259122" name="Line 24"/>
            <p:cNvSpPr>
              <a:spLocks noChangeShapeType="1"/>
            </p:cNvSpPr>
            <p:nvPr/>
          </p:nvSpPr>
          <p:spPr bwMode="auto">
            <a:xfrm>
              <a:off x="1632" y="3435"/>
              <a:ext cx="0" cy="192"/>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lIns="97256" tIns="48628" rIns="97256" bIns="48628">
              <a:spAutoFit/>
            </a:bodyPr>
            <a:lstStyle/>
            <a:p>
              <a:endParaRPr lang="en-US"/>
            </a:p>
          </p:txBody>
        </p:sp>
        <p:sp>
          <p:nvSpPr>
            <p:cNvPr id="259123" name="Line 25"/>
            <p:cNvSpPr>
              <a:spLocks noChangeShapeType="1"/>
            </p:cNvSpPr>
            <p:nvPr/>
          </p:nvSpPr>
          <p:spPr bwMode="auto">
            <a:xfrm>
              <a:off x="1490" y="3627"/>
              <a:ext cx="288" cy="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lIns="97256" tIns="48628" rIns="97256" bIns="48628">
              <a:spAutoFit/>
            </a:bodyPr>
            <a:lstStyle/>
            <a:p>
              <a:endParaRPr lang="en-US"/>
            </a:p>
          </p:txBody>
        </p:sp>
        <p:sp>
          <p:nvSpPr>
            <p:cNvPr id="259124" name="Line 26"/>
            <p:cNvSpPr>
              <a:spLocks noChangeShapeType="1"/>
            </p:cNvSpPr>
            <p:nvPr/>
          </p:nvSpPr>
          <p:spPr bwMode="auto">
            <a:xfrm>
              <a:off x="1586" y="3675"/>
              <a:ext cx="96" cy="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lIns="97256" tIns="48628" rIns="97256" bIns="48628">
              <a:spAutoFit/>
            </a:bodyPr>
            <a:lstStyle/>
            <a:p>
              <a:endParaRPr lang="en-US"/>
            </a:p>
          </p:txBody>
        </p:sp>
        <p:sp>
          <p:nvSpPr>
            <p:cNvPr id="259125" name="Line 27"/>
            <p:cNvSpPr>
              <a:spLocks noChangeShapeType="1"/>
            </p:cNvSpPr>
            <p:nvPr/>
          </p:nvSpPr>
          <p:spPr bwMode="auto">
            <a:xfrm>
              <a:off x="1624" y="3723"/>
              <a:ext cx="48" cy="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lIns="97256" tIns="48628" rIns="97256" bIns="48628">
              <a:spAutoFit/>
            </a:bodyPr>
            <a:lstStyle/>
            <a:p>
              <a:endParaRPr lang="en-US"/>
            </a:p>
          </p:txBody>
        </p:sp>
        <p:sp>
          <p:nvSpPr>
            <p:cNvPr id="259126" name="Text Box 28"/>
            <p:cNvSpPr txBox="1">
              <a:spLocks noChangeArrowheads="1"/>
            </p:cNvSpPr>
            <p:nvPr/>
          </p:nvSpPr>
          <p:spPr bwMode="auto">
            <a:xfrm>
              <a:off x="1181" y="2891"/>
              <a:ext cx="327"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rgbClr val="000000"/>
                  </a:solidFill>
                  <a:miter lim="800000"/>
                  <a:headEnd/>
                  <a:tailEnd/>
                </a14:hiddenLine>
              </a:ext>
            </a:extLst>
          </p:spPr>
          <p:txBody>
            <a:bodyPr wrap="none" lIns="97256" tIns="48628" rIns="97256" bIns="48628">
              <a:spAutoFit/>
            </a:bodyPr>
            <a:lstStyle>
              <a:lvl1pPr defTabSz="973138">
                <a:defRPr sz="2400">
                  <a:solidFill>
                    <a:schemeClr val="tx1"/>
                  </a:solidFill>
                  <a:latin typeface="Verdana" pitchFamily="34" charset="0"/>
                </a:defRPr>
              </a:lvl1pPr>
              <a:lvl2pPr marL="742950" indent="-285750" defTabSz="973138">
                <a:defRPr sz="2400">
                  <a:solidFill>
                    <a:schemeClr val="tx1"/>
                  </a:solidFill>
                  <a:latin typeface="Verdana" pitchFamily="34" charset="0"/>
                </a:defRPr>
              </a:lvl2pPr>
              <a:lvl3pPr marL="1143000" indent="-228600" defTabSz="973138">
                <a:defRPr sz="2400">
                  <a:solidFill>
                    <a:schemeClr val="tx1"/>
                  </a:solidFill>
                  <a:latin typeface="Verdana" pitchFamily="34" charset="0"/>
                </a:defRPr>
              </a:lvl3pPr>
              <a:lvl4pPr marL="1600200" indent="-228600" defTabSz="973138">
                <a:defRPr sz="2400">
                  <a:solidFill>
                    <a:schemeClr val="tx1"/>
                  </a:solidFill>
                  <a:latin typeface="Verdana" pitchFamily="34" charset="0"/>
                </a:defRPr>
              </a:lvl4pPr>
              <a:lvl5pPr marL="2057400" indent="-228600" defTabSz="973138">
                <a:defRPr sz="2400">
                  <a:solidFill>
                    <a:schemeClr val="tx1"/>
                  </a:solidFill>
                  <a:latin typeface="Verdana" pitchFamily="34" charset="0"/>
                </a:defRPr>
              </a:lvl5pPr>
              <a:lvl6pPr marL="2514600" indent="-228600" defTabSz="973138" eaLnBrk="0" fontAlgn="base" hangingPunct="0">
                <a:spcBef>
                  <a:spcPct val="0"/>
                </a:spcBef>
                <a:spcAft>
                  <a:spcPct val="0"/>
                </a:spcAft>
                <a:defRPr sz="2400">
                  <a:solidFill>
                    <a:schemeClr val="tx1"/>
                  </a:solidFill>
                  <a:latin typeface="Verdana" pitchFamily="34" charset="0"/>
                </a:defRPr>
              </a:lvl6pPr>
              <a:lvl7pPr marL="2971800" indent="-228600" defTabSz="973138" eaLnBrk="0" fontAlgn="base" hangingPunct="0">
                <a:spcBef>
                  <a:spcPct val="0"/>
                </a:spcBef>
                <a:spcAft>
                  <a:spcPct val="0"/>
                </a:spcAft>
                <a:defRPr sz="2400">
                  <a:solidFill>
                    <a:schemeClr val="tx1"/>
                  </a:solidFill>
                  <a:latin typeface="Verdana" pitchFamily="34" charset="0"/>
                </a:defRPr>
              </a:lvl7pPr>
              <a:lvl8pPr marL="3429000" indent="-228600" defTabSz="973138" eaLnBrk="0" fontAlgn="base" hangingPunct="0">
                <a:spcBef>
                  <a:spcPct val="0"/>
                </a:spcBef>
                <a:spcAft>
                  <a:spcPct val="0"/>
                </a:spcAft>
                <a:defRPr sz="2400">
                  <a:solidFill>
                    <a:schemeClr val="tx1"/>
                  </a:solidFill>
                  <a:latin typeface="Verdana" pitchFamily="34" charset="0"/>
                </a:defRPr>
              </a:lvl8pPr>
              <a:lvl9pPr marL="3886200" indent="-228600" defTabSz="973138" eaLnBrk="0" fontAlgn="base" hangingPunct="0">
                <a:spcBef>
                  <a:spcPct val="0"/>
                </a:spcBef>
                <a:spcAft>
                  <a:spcPct val="0"/>
                </a:spcAft>
                <a:defRPr sz="2400">
                  <a:solidFill>
                    <a:schemeClr val="tx1"/>
                  </a:solidFill>
                  <a:latin typeface="Verdana" pitchFamily="34" charset="0"/>
                </a:defRPr>
              </a:lvl9pPr>
            </a:lstStyle>
            <a:p>
              <a:pPr algn="ctr" eaLnBrk="1" hangingPunct="1">
                <a:spcBef>
                  <a:spcPct val="50000"/>
                </a:spcBef>
              </a:pPr>
              <a:r>
                <a:rPr lang="en-US" sz="1800">
                  <a:solidFill>
                    <a:srgbClr val="FF0000"/>
                  </a:solidFill>
                  <a:latin typeface="Arial" pitchFamily="34" charset="0"/>
                </a:rPr>
                <a:t>dV</a:t>
              </a:r>
            </a:p>
          </p:txBody>
        </p:sp>
        <p:sp>
          <p:nvSpPr>
            <p:cNvPr id="259127" name="Text Box 29"/>
            <p:cNvSpPr txBox="1">
              <a:spLocks noChangeArrowheads="1"/>
            </p:cNvSpPr>
            <p:nvPr/>
          </p:nvSpPr>
          <p:spPr bwMode="auto">
            <a:xfrm>
              <a:off x="1423" y="3029"/>
              <a:ext cx="821"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rgbClr val="000000"/>
                  </a:solidFill>
                  <a:miter lim="800000"/>
                  <a:headEnd/>
                  <a:tailEnd/>
                </a14:hiddenLine>
              </a:ext>
            </a:extLst>
          </p:spPr>
          <p:txBody>
            <a:bodyPr wrap="none" lIns="97256" tIns="48628" rIns="97256" bIns="48628">
              <a:spAutoFit/>
            </a:bodyPr>
            <a:lstStyle>
              <a:lvl1pPr defTabSz="973138">
                <a:defRPr sz="2400">
                  <a:solidFill>
                    <a:schemeClr val="tx1"/>
                  </a:solidFill>
                  <a:latin typeface="Verdana" pitchFamily="34" charset="0"/>
                </a:defRPr>
              </a:lvl1pPr>
              <a:lvl2pPr marL="742950" indent="-285750" defTabSz="973138">
                <a:defRPr sz="2400">
                  <a:solidFill>
                    <a:schemeClr val="tx1"/>
                  </a:solidFill>
                  <a:latin typeface="Verdana" pitchFamily="34" charset="0"/>
                </a:defRPr>
              </a:lvl2pPr>
              <a:lvl3pPr marL="1143000" indent="-228600" defTabSz="973138">
                <a:defRPr sz="2400">
                  <a:solidFill>
                    <a:schemeClr val="tx1"/>
                  </a:solidFill>
                  <a:latin typeface="Verdana" pitchFamily="34" charset="0"/>
                </a:defRPr>
              </a:lvl3pPr>
              <a:lvl4pPr marL="1600200" indent="-228600" defTabSz="973138">
                <a:defRPr sz="2400">
                  <a:solidFill>
                    <a:schemeClr val="tx1"/>
                  </a:solidFill>
                  <a:latin typeface="Verdana" pitchFamily="34" charset="0"/>
                </a:defRPr>
              </a:lvl4pPr>
              <a:lvl5pPr marL="2057400" indent="-228600" defTabSz="973138">
                <a:defRPr sz="2400">
                  <a:solidFill>
                    <a:schemeClr val="tx1"/>
                  </a:solidFill>
                  <a:latin typeface="Verdana" pitchFamily="34" charset="0"/>
                </a:defRPr>
              </a:lvl5pPr>
              <a:lvl6pPr marL="2514600" indent="-228600" defTabSz="973138" eaLnBrk="0" fontAlgn="base" hangingPunct="0">
                <a:spcBef>
                  <a:spcPct val="0"/>
                </a:spcBef>
                <a:spcAft>
                  <a:spcPct val="0"/>
                </a:spcAft>
                <a:defRPr sz="2400">
                  <a:solidFill>
                    <a:schemeClr val="tx1"/>
                  </a:solidFill>
                  <a:latin typeface="Verdana" pitchFamily="34" charset="0"/>
                </a:defRPr>
              </a:lvl6pPr>
              <a:lvl7pPr marL="2971800" indent="-228600" defTabSz="973138" eaLnBrk="0" fontAlgn="base" hangingPunct="0">
                <a:spcBef>
                  <a:spcPct val="0"/>
                </a:spcBef>
                <a:spcAft>
                  <a:spcPct val="0"/>
                </a:spcAft>
                <a:defRPr sz="2400">
                  <a:solidFill>
                    <a:schemeClr val="tx1"/>
                  </a:solidFill>
                  <a:latin typeface="Verdana" pitchFamily="34" charset="0"/>
                </a:defRPr>
              </a:lvl7pPr>
              <a:lvl8pPr marL="3429000" indent="-228600" defTabSz="973138" eaLnBrk="0" fontAlgn="base" hangingPunct="0">
                <a:spcBef>
                  <a:spcPct val="0"/>
                </a:spcBef>
                <a:spcAft>
                  <a:spcPct val="0"/>
                </a:spcAft>
                <a:defRPr sz="2400">
                  <a:solidFill>
                    <a:schemeClr val="tx1"/>
                  </a:solidFill>
                  <a:latin typeface="Verdana" pitchFamily="34" charset="0"/>
                </a:defRPr>
              </a:lvl8pPr>
              <a:lvl9pPr marL="3886200" indent="-228600" defTabSz="973138" eaLnBrk="0" fontAlgn="base" hangingPunct="0">
                <a:spcBef>
                  <a:spcPct val="0"/>
                </a:spcBef>
                <a:spcAft>
                  <a:spcPct val="0"/>
                </a:spcAft>
                <a:defRPr sz="2400">
                  <a:solidFill>
                    <a:schemeClr val="tx1"/>
                  </a:solidFill>
                  <a:latin typeface="Verdana" pitchFamily="34" charset="0"/>
                </a:defRPr>
              </a:lvl9pPr>
            </a:lstStyle>
            <a:p>
              <a:pPr algn="ctr" eaLnBrk="1" hangingPunct="1">
                <a:spcBef>
                  <a:spcPct val="50000"/>
                </a:spcBef>
              </a:pPr>
              <a:r>
                <a:rPr lang="en-US" sz="1800" b="1">
                  <a:solidFill>
                    <a:srgbClr val="FF0000"/>
                  </a:solidFill>
                  <a:latin typeface="Arial" pitchFamily="34" charset="0"/>
                </a:rPr>
                <a:t>VGG=Vhi</a:t>
              </a:r>
            </a:p>
          </p:txBody>
        </p:sp>
        <p:sp>
          <p:nvSpPr>
            <p:cNvPr id="259128" name="Line 30"/>
            <p:cNvSpPr>
              <a:spLocks noChangeShapeType="1"/>
            </p:cNvSpPr>
            <p:nvPr/>
          </p:nvSpPr>
          <p:spPr bwMode="auto">
            <a:xfrm>
              <a:off x="1124" y="3312"/>
              <a:ext cx="144" cy="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lIns="97256" tIns="48628" rIns="97256" bIns="48628">
              <a:spAutoFit/>
            </a:bodyPr>
            <a:lstStyle/>
            <a:p>
              <a:endParaRPr lang="en-US"/>
            </a:p>
          </p:txBody>
        </p:sp>
        <p:sp>
          <p:nvSpPr>
            <p:cNvPr id="259129" name="Line 31"/>
            <p:cNvSpPr>
              <a:spLocks noChangeShapeType="1"/>
            </p:cNvSpPr>
            <p:nvPr/>
          </p:nvSpPr>
          <p:spPr bwMode="auto">
            <a:xfrm>
              <a:off x="1124" y="3408"/>
              <a:ext cx="144" cy="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lIns="97256" tIns="48628" rIns="97256" bIns="48628">
              <a:spAutoFit/>
            </a:bodyPr>
            <a:lstStyle/>
            <a:p>
              <a:endParaRPr lang="en-US"/>
            </a:p>
          </p:txBody>
        </p:sp>
        <p:sp>
          <p:nvSpPr>
            <p:cNvPr id="259130" name="Line 32"/>
            <p:cNvSpPr>
              <a:spLocks noChangeShapeType="1"/>
            </p:cNvSpPr>
            <p:nvPr/>
          </p:nvSpPr>
          <p:spPr bwMode="auto">
            <a:xfrm>
              <a:off x="1180" y="3398"/>
              <a:ext cx="0" cy="96"/>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lIns="97256" tIns="48628" rIns="97256" bIns="48628">
              <a:spAutoFit/>
            </a:bodyPr>
            <a:lstStyle/>
            <a:p>
              <a:endParaRPr lang="en-US"/>
            </a:p>
          </p:txBody>
        </p:sp>
        <p:sp>
          <p:nvSpPr>
            <p:cNvPr id="259131" name="Rectangle 33"/>
            <p:cNvSpPr>
              <a:spLocks noChangeArrowheads="1"/>
            </p:cNvSpPr>
            <p:nvPr/>
          </p:nvSpPr>
          <p:spPr bwMode="auto">
            <a:xfrm>
              <a:off x="1132" y="3550"/>
              <a:ext cx="96" cy="236"/>
            </a:xfrm>
            <a:prstGeom prst="rect">
              <a:avLst/>
            </a:prstGeom>
            <a:solidFill>
              <a:srgbClr val="FFFFFF"/>
            </a:solidFill>
            <a:ln w="38100" algn="ctr">
              <a:solidFill>
                <a:srgbClr val="FF0000"/>
              </a:solidFill>
              <a:miter lim="800000"/>
              <a:headEnd/>
              <a:tailEnd/>
            </a:ln>
          </p:spPr>
          <p:txBody>
            <a:bodyPr lIns="97256" tIns="48628" rIns="97256" bIns="48628" anchor="ctr">
              <a:spAutoFit/>
            </a:bodyPr>
            <a:lstStyle/>
            <a:p>
              <a:endParaRPr lang="en-US"/>
            </a:p>
          </p:txBody>
        </p:sp>
        <p:sp>
          <p:nvSpPr>
            <p:cNvPr id="259132" name="Line 34"/>
            <p:cNvSpPr>
              <a:spLocks noChangeShapeType="1"/>
            </p:cNvSpPr>
            <p:nvPr/>
          </p:nvSpPr>
          <p:spPr bwMode="auto">
            <a:xfrm>
              <a:off x="1102" y="3830"/>
              <a:ext cx="144" cy="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lIns="97256" tIns="48628" rIns="97256" bIns="48628">
              <a:spAutoFit/>
            </a:bodyPr>
            <a:lstStyle/>
            <a:p>
              <a:endParaRPr lang="en-US"/>
            </a:p>
          </p:txBody>
        </p:sp>
        <p:sp>
          <p:nvSpPr>
            <p:cNvPr id="259133" name="Line 35"/>
            <p:cNvSpPr>
              <a:spLocks noChangeShapeType="1"/>
            </p:cNvSpPr>
            <p:nvPr/>
          </p:nvSpPr>
          <p:spPr bwMode="auto">
            <a:xfrm>
              <a:off x="1198" y="3830"/>
              <a:ext cx="0" cy="192"/>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lIns="97256" tIns="48628" rIns="97256" bIns="48628">
              <a:spAutoFit/>
            </a:bodyPr>
            <a:lstStyle/>
            <a:p>
              <a:endParaRPr lang="en-US"/>
            </a:p>
          </p:txBody>
        </p:sp>
        <p:sp>
          <p:nvSpPr>
            <p:cNvPr id="259134" name="Line 36"/>
            <p:cNvSpPr>
              <a:spLocks noChangeShapeType="1"/>
            </p:cNvSpPr>
            <p:nvPr/>
          </p:nvSpPr>
          <p:spPr bwMode="auto">
            <a:xfrm>
              <a:off x="1056" y="4022"/>
              <a:ext cx="288" cy="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lIns="97256" tIns="48628" rIns="97256" bIns="48628">
              <a:spAutoFit/>
            </a:bodyPr>
            <a:lstStyle/>
            <a:p>
              <a:endParaRPr lang="en-US"/>
            </a:p>
          </p:txBody>
        </p:sp>
        <p:sp>
          <p:nvSpPr>
            <p:cNvPr id="259135" name="Line 37"/>
            <p:cNvSpPr>
              <a:spLocks noChangeShapeType="1"/>
            </p:cNvSpPr>
            <p:nvPr/>
          </p:nvSpPr>
          <p:spPr bwMode="auto">
            <a:xfrm>
              <a:off x="1152" y="4070"/>
              <a:ext cx="96" cy="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lIns="97256" tIns="48628" rIns="97256" bIns="48628">
              <a:spAutoFit/>
            </a:bodyPr>
            <a:lstStyle/>
            <a:p>
              <a:endParaRPr lang="en-US"/>
            </a:p>
          </p:txBody>
        </p:sp>
        <p:sp>
          <p:nvSpPr>
            <p:cNvPr id="259136" name="Line 38"/>
            <p:cNvSpPr>
              <a:spLocks noChangeShapeType="1"/>
            </p:cNvSpPr>
            <p:nvPr/>
          </p:nvSpPr>
          <p:spPr bwMode="auto">
            <a:xfrm>
              <a:off x="1190" y="4118"/>
              <a:ext cx="48" cy="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lIns="97256" tIns="48628" rIns="97256" bIns="48628">
              <a:spAutoFit/>
            </a:bodyPr>
            <a:lstStyle/>
            <a:p>
              <a:endParaRPr lang="en-US"/>
            </a:p>
          </p:txBody>
        </p:sp>
        <p:sp>
          <p:nvSpPr>
            <p:cNvPr id="259137" name="Text Box 39"/>
            <p:cNvSpPr txBox="1">
              <a:spLocks noChangeArrowheads="1"/>
            </p:cNvSpPr>
            <p:nvPr/>
          </p:nvSpPr>
          <p:spPr bwMode="auto">
            <a:xfrm>
              <a:off x="1676" y="3328"/>
              <a:ext cx="344"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rgbClr val="000000"/>
                  </a:solidFill>
                  <a:miter lim="800000"/>
                  <a:headEnd/>
                  <a:tailEnd/>
                </a14:hiddenLine>
              </a:ext>
            </a:extLst>
          </p:spPr>
          <p:txBody>
            <a:bodyPr wrap="none" lIns="97256" tIns="48628" rIns="97256" bIns="48628">
              <a:spAutoFit/>
            </a:bodyPr>
            <a:lstStyle>
              <a:lvl1pPr defTabSz="973138">
                <a:defRPr sz="2400">
                  <a:solidFill>
                    <a:schemeClr val="tx1"/>
                  </a:solidFill>
                  <a:latin typeface="Verdana" pitchFamily="34" charset="0"/>
                </a:defRPr>
              </a:lvl1pPr>
              <a:lvl2pPr marL="742950" indent="-285750" defTabSz="973138">
                <a:defRPr sz="2400">
                  <a:solidFill>
                    <a:schemeClr val="tx1"/>
                  </a:solidFill>
                  <a:latin typeface="Verdana" pitchFamily="34" charset="0"/>
                </a:defRPr>
              </a:lvl2pPr>
              <a:lvl3pPr marL="1143000" indent="-228600" defTabSz="973138">
                <a:defRPr sz="2400">
                  <a:solidFill>
                    <a:schemeClr val="tx1"/>
                  </a:solidFill>
                  <a:latin typeface="Verdana" pitchFamily="34" charset="0"/>
                </a:defRPr>
              </a:lvl3pPr>
              <a:lvl4pPr marL="1600200" indent="-228600" defTabSz="973138">
                <a:defRPr sz="2400">
                  <a:solidFill>
                    <a:schemeClr val="tx1"/>
                  </a:solidFill>
                  <a:latin typeface="Verdana" pitchFamily="34" charset="0"/>
                </a:defRPr>
              </a:lvl4pPr>
              <a:lvl5pPr marL="2057400" indent="-228600" defTabSz="973138">
                <a:defRPr sz="2400">
                  <a:solidFill>
                    <a:schemeClr val="tx1"/>
                  </a:solidFill>
                  <a:latin typeface="Verdana" pitchFamily="34" charset="0"/>
                </a:defRPr>
              </a:lvl5pPr>
              <a:lvl6pPr marL="2514600" indent="-228600" defTabSz="973138" eaLnBrk="0" fontAlgn="base" hangingPunct="0">
                <a:spcBef>
                  <a:spcPct val="0"/>
                </a:spcBef>
                <a:spcAft>
                  <a:spcPct val="0"/>
                </a:spcAft>
                <a:defRPr sz="2400">
                  <a:solidFill>
                    <a:schemeClr val="tx1"/>
                  </a:solidFill>
                  <a:latin typeface="Verdana" pitchFamily="34" charset="0"/>
                </a:defRPr>
              </a:lvl6pPr>
              <a:lvl7pPr marL="2971800" indent="-228600" defTabSz="973138" eaLnBrk="0" fontAlgn="base" hangingPunct="0">
                <a:spcBef>
                  <a:spcPct val="0"/>
                </a:spcBef>
                <a:spcAft>
                  <a:spcPct val="0"/>
                </a:spcAft>
                <a:defRPr sz="2400">
                  <a:solidFill>
                    <a:schemeClr val="tx1"/>
                  </a:solidFill>
                  <a:latin typeface="Verdana" pitchFamily="34" charset="0"/>
                </a:defRPr>
              </a:lvl7pPr>
              <a:lvl8pPr marL="3429000" indent="-228600" defTabSz="973138" eaLnBrk="0" fontAlgn="base" hangingPunct="0">
                <a:spcBef>
                  <a:spcPct val="0"/>
                </a:spcBef>
                <a:spcAft>
                  <a:spcPct val="0"/>
                </a:spcAft>
                <a:defRPr sz="2400">
                  <a:solidFill>
                    <a:schemeClr val="tx1"/>
                  </a:solidFill>
                  <a:latin typeface="Verdana" pitchFamily="34" charset="0"/>
                </a:defRPr>
              </a:lvl8pPr>
              <a:lvl9pPr marL="3886200" indent="-228600" defTabSz="973138" eaLnBrk="0" fontAlgn="base" hangingPunct="0">
                <a:spcBef>
                  <a:spcPct val="0"/>
                </a:spcBef>
                <a:spcAft>
                  <a:spcPct val="0"/>
                </a:spcAft>
                <a:defRPr sz="2400">
                  <a:solidFill>
                    <a:schemeClr val="tx1"/>
                  </a:solidFill>
                  <a:latin typeface="Verdana" pitchFamily="34" charset="0"/>
                </a:defRPr>
              </a:lvl9pPr>
            </a:lstStyle>
            <a:p>
              <a:pPr algn="ctr" eaLnBrk="1" hangingPunct="1">
                <a:spcBef>
                  <a:spcPct val="50000"/>
                </a:spcBef>
              </a:pPr>
              <a:r>
                <a:rPr lang="en-US" sz="1800" b="1">
                  <a:solidFill>
                    <a:srgbClr val="FF0000"/>
                  </a:solidFill>
                  <a:latin typeface="Arial" pitchFamily="34" charset="0"/>
                </a:rPr>
                <a:t>CL</a:t>
              </a:r>
            </a:p>
          </p:txBody>
        </p:sp>
        <p:sp>
          <p:nvSpPr>
            <p:cNvPr id="259138" name="Text Box 40"/>
            <p:cNvSpPr txBox="1">
              <a:spLocks noChangeArrowheads="1"/>
            </p:cNvSpPr>
            <p:nvPr/>
          </p:nvSpPr>
          <p:spPr bwMode="auto">
            <a:xfrm>
              <a:off x="1229" y="3408"/>
              <a:ext cx="300"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rgbClr val="000000"/>
                  </a:solidFill>
                  <a:miter lim="800000"/>
                  <a:headEnd/>
                  <a:tailEnd/>
                </a14:hiddenLine>
              </a:ext>
            </a:extLst>
          </p:spPr>
          <p:txBody>
            <a:bodyPr wrap="none" lIns="97256" tIns="48628" rIns="97256" bIns="48628">
              <a:spAutoFit/>
            </a:bodyPr>
            <a:lstStyle>
              <a:lvl1pPr defTabSz="973138">
                <a:defRPr sz="2400">
                  <a:solidFill>
                    <a:schemeClr val="tx1"/>
                  </a:solidFill>
                  <a:latin typeface="Verdana" pitchFamily="34" charset="0"/>
                </a:defRPr>
              </a:lvl1pPr>
              <a:lvl2pPr marL="742950" indent="-285750" defTabSz="973138">
                <a:defRPr sz="2400">
                  <a:solidFill>
                    <a:schemeClr val="tx1"/>
                  </a:solidFill>
                  <a:latin typeface="Verdana" pitchFamily="34" charset="0"/>
                </a:defRPr>
              </a:lvl2pPr>
              <a:lvl3pPr marL="1143000" indent="-228600" defTabSz="973138">
                <a:defRPr sz="2400">
                  <a:solidFill>
                    <a:schemeClr val="tx1"/>
                  </a:solidFill>
                  <a:latin typeface="Verdana" pitchFamily="34" charset="0"/>
                </a:defRPr>
              </a:lvl3pPr>
              <a:lvl4pPr marL="1600200" indent="-228600" defTabSz="973138">
                <a:defRPr sz="2400">
                  <a:solidFill>
                    <a:schemeClr val="tx1"/>
                  </a:solidFill>
                  <a:latin typeface="Verdana" pitchFamily="34" charset="0"/>
                </a:defRPr>
              </a:lvl4pPr>
              <a:lvl5pPr marL="2057400" indent="-228600" defTabSz="973138">
                <a:defRPr sz="2400">
                  <a:solidFill>
                    <a:schemeClr val="tx1"/>
                  </a:solidFill>
                  <a:latin typeface="Verdana" pitchFamily="34" charset="0"/>
                </a:defRPr>
              </a:lvl5pPr>
              <a:lvl6pPr marL="2514600" indent="-228600" defTabSz="973138" eaLnBrk="0" fontAlgn="base" hangingPunct="0">
                <a:spcBef>
                  <a:spcPct val="0"/>
                </a:spcBef>
                <a:spcAft>
                  <a:spcPct val="0"/>
                </a:spcAft>
                <a:defRPr sz="2400">
                  <a:solidFill>
                    <a:schemeClr val="tx1"/>
                  </a:solidFill>
                  <a:latin typeface="Verdana" pitchFamily="34" charset="0"/>
                </a:defRPr>
              </a:lvl6pPr>
              <a:lvl7pPr marL="2971800" indent="-228600" defTabSz="973138" eaLnBrk="0" fontAlgn="base" hangingPunct="0">
                <a:spcBef>
                  <a:spcPct val="0"/>
                </a:spcBef>
                <a:spcAft>
                  <a:spcPct val="0"/>
                </a:spcAft>
                <a:defRPr sz="2400">
                  <a:solidFill>
                    <a:schemeClr val="tx1"/>
                  </a:solidFill>
                  <a:latin typeface="Verdana" pitchFamily="34" charset="0"/>
                </a:defRPr>
              </a:lvl7pPr>
              <a:lvl8pPr marL="3429000" indent="-228600" defTabSz="973138" eaLnBrk="0" fontAlgn="base" hangingPunct="0">
                <a:spcBef>
                  <a:spcPct val="0"/>
                </a:spcBef>
                <a:spcAft>
                  <a:spcPct val="0"/>
                </a:spcAft>
                <a:defRPr sz="2400">
                  <a:solidFill>
                    <a:schemeClr val="tx1"/>
                  </a:solidFill>
                  <a:latin typeface="Verdana" pitchFamily="34" charset="0"/>
                </a:defRPr>
              </a:lvl8pPr>
              <a:lvl9pPr marL="3886200" indent="-228600" defTabSz="973138" eaLnBrk="0" fontAlgn="base" hangingPunct="0">
                <a:spcBef>
                  <a:spcPct val="0"/>
                </a:spcBef>
                <a:spcAft>
                  <a:spcPct val="0"/>
                </a:spcAft>
                <a:defRPr sz="2400">
                  <a:solidFill>
                    <a:schemeClr val="tx1"/>
                  </a:solidFill>
                  <a:latin typeface="Verdana" pitchFamily="34" charset="0"/>
                </a:defRPr>
              </a:lvl9pPr>
            </a:lstStyle>
            <a:p>
              <a:pPr algn="ctr" eaLnBrk="1" hangingPunct="1">
                <a:spcBef>
                  <a:spcPct val="50000"/>
                </a:spcBef>
              </a:pPr>
              <a:r>
                <a:rPr lang="en-US" sz="1800" b="1">
                  <a:solidFill>
                    <a:srgbClr val="FF0000"/>
                  </a:solidFill>
                  <a:latin typeface="Arial" pitchFamily="34" charset="0"/>
                </a:rPr>
                <a:t>Cf</a:t>
              </a:r>
            </a:p>
          </p:txBody>
        </p:sp>
        <p:sp>
          <p:nvSpPr>
            <p:cNvPr id="259139" name="Text Box 41"/>
            <p:cNvSpPr txBox="1">
              <a:spLocks noChangeArrowheads="1"/>
            </p:cNvSpPr>
            <p:nvPr/>
          </p:nvSpPr>
          <p:spPr bwMode="auto">
            <a:xfrm>
              <a:off x="1392" y="3792"/>
              <a:ext cx="803"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rgbClr val="000000"/>
                  </a:solidFill>
                  <a:miter lim="800000"/>
                  <a:headEnd/>
                  <a:tailEnd/>
                </a14:hiddenLine>
              </a:ext>
            </a:extLst>
          </p:spPr>
          <p:txBody>
            <a:bodyPr wrap="none" lIns="97256" tIns="48628" rIns="97256" bIns="48628">
              <a:spAutoFit/>
            </a:bodyPr>
            <a:lstStyle>
              <a:lvl1pPr defTabSz="973138">
                <a:defRPr sz="2400">
                  <a:solidFill>
                    <a:schemeClr val="tx1"/>
                  </a:solidFill>
                  <a:latin typeface="Verdana" pitchFamily="34" charset="0"/>
                </a:defRPr>
              </a:lvl1pPr>
              <a:lvl2pPr marL="742950" indent="-285750" defTabSz="973138">
                <a:defRPr sz="2400">
                  <a:solidFill>
                    <a:schemeClr val="tx1"/>
                  </a:solidFill>
                  <a:latin typeface="Verdana" pitchFamily="34" charset="0"/>
                </a:defRPr>
              </a:lvl2pPr>
              <a:lvl3pPr marL="1143000" indent="-228600" defTabSz="973138">
                <a:defRPr sz="2400">
                  <a:solidFill>
                    <a:schemeClr val="tx1"/>
                  </a:solidFill>
                  <a:latin typeface="Verdana" pitchFamily="34" charset="0"/>
                </a:defRPr>
              </a:lvl3pPr>
              <a:lvl4pPr marL="1600200" indent="-228600" defTabSz="973138">
                <a:defRPr sz="2400">
                  <a:solidFill>
                    <a:schemeClr val="tx1"/>
                  </a:solidFill>
                  <a:latin typeface="Verdana" pitchFamily="34" charset="0"/>
                </a:defRPr>
              </a:lvl4pPr>
              <a:lvl5pPr marL="2057400" indent="-228600" defTabSz="973138">
                <a:defRPr sz="2400">
                  <a:solidFill>
                    <a:schemeClr val="tx1"/>
                  </a:solidFill>
                  <a:latin typeface="Verdana" pitchFamily="34" charset="0"/>
                </a:defRPr>
              </a:lvl5pPr>
              <a:lvl6pPr marL="2514600" indent="-228600" defTabSz="973138" eaLnBrk="0" fontAlgn="base" hangingPunct="0">
                <a:spcBef>
                  <a:spcPct val="0"/>
                </a:spcBef>
                <a:spcAft>
                  <a:spcPct val="0"/>
                </a:spcAft>
                <a:defRPr sz="2400">
                  <a:solidFill>
                    <a:schemeClr val="tx1"/>
                  </a:solidFill>
                  <a:latin typeface="Verdana" pitchFamily="34" charset="0"/>
                </a:defRPr>
              </a:lvl6pPr>
              <a:lvl7pPr marL="2971800" indent="-228600" defTabSz="973138" eaLnBrk="0" fontAlgn="base" hangingPunct="0">
                <a:spcBef>
                  <a:spcPct val="0"/>
                </a:spcBef>
                <a:spcAft>
                  <a:spcPct val="0"/>
                </a:spcAft>
                <a:defRPr sz="2400">
                  <a:solidFill>
                    <a:schemeClr val="tx1"/>
                  </a:solidFill>
                  <a:latin typeface="Verdana" pitchFamily="34" charset="0"/>
                </a:defRPr>
              </a:lvl7pPr>
              <a:lvl8pPr marL="3429000" indent="-228600" defTabSz="973138" eaLnBrk="0" fontAlgn="base" hangingPunct="0">
                <a:spcBef>
                  <a:spcPct val="0"/>
                </a:spcBef>
                <a:spcAft>
                  <a:spcPct val="0"/>
                </a:spcAft>
                <a:defRPr sz="2400">
                  <a:solidFill>
                    <a:schemeClr val="tx1"/>
                  </a:solidFill>
                  <a:latin typeface="Verdana" pitchFamily="34" charset="0"/>
                </a:defRPr>
              </a:lvl8pPr>
              <a:lvl9pPr marL="3886200" indent="-228600" defTabSz="973138" eaLnBrk="0" fontAlgn="base" hangingPunct="0">
                <a:spcBef>
                  <a:spcPct val="0"/>
                </a:spcBef>
                <a:spcAft>
                  <a:spcPct val="0"/>
                </a:spcAft>
                <a:defRPr sz="2400">
                  <a:solidFill>
                    <a:schemeClr val="tx1"/>
                  </a:solidFill>
                  <a:latin typeface="Verdana" pitchFamily="34" charset="0"/>
                </a:defRPr>
              </a:lvl9pPr>
            </a:lstStyle>
            <a:p>
              <a:pPr eaLnBrk="1" hangingPunct="1">
                <a:spcBef>
                  <a:spcPct val="50000"/>
                </a:spcBef>
              </a:pPr>
              <a:r>
                <a:rPr lang="en-US" sz="1800" b="1">
                  <a:solidFill>
                    <a:srgbClr val="FF0000"/>
                  </a:solidFill>
                  <a:latin typeface="Arial" pitchFamily="34" charset="0"/>
                </a:rPr>
                <a:t>Vcf ~ Vhi</a:t>
              </a:r>
            </a:p>
          </p:txBody>
        </p:sp>
      </p:grpSp>
      <p:grpSp>
        <p:nvGrpSpPr>
          <p:cNvPr id="3" name="Group 42"/>
          <p:cNvGrpSpPr>
            <a:grpSpLocks/>
          </p:cNvGrpSpPr>
          <p:nvPr/>
        </p:nvGrpSpPr>
        <p:grpSpPr bwMode="auto">
          <a:xfrm>
            <a:off x="1946276" y="4195764"/>
            <a:ext cx="4067175" cy="2128837"/>
            <a:chOff x="2888" y="2736"/>
            <a:chExt cx="2776" cy="1341"/>
          </a:xfrm>
        </p:grpSpPr>
        <p:sp>
          <p:nvSpPr>
            <p:cNvPr id="259082" name="Line 43"/>
            <p:cNvSpPr>
              <a:spLocks noChangeShapeType="1"/>
            </p:cNvSpPr>
            <p:nvPr/>
          </p:nvSpPr>
          <p:spPr bwMode="auto">
            <a:xfrm>
              <a:off x="3244" y="3041"/>
              <a:ext cx="0" cy="288"/>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lIns="97256" tIns="48628" rIns="97256" bIns="48628">
              <a:spAutoFit/>
            </a:bodyPr>
            <a:lstStyle/>
            <a:p>
              <a:endParaRPr lang="en-US"/>
            </a:p>
          </p:txBody>
        </p:sp>
        <p:sp>
          <p:nvSpPr>
            <p:cNvPr id="259083" name="Line 44"/>
            <p:cNvSpPr>
              <a:spLocks noChangeShapeType="1"/>
            </p:cNvSpPr>
            <p:nvPr/>
          </p:nvSpPr>
          <p:spPr bwMode="auto">
            <a:xfrm>
              <a:off x="3090" y="3337"/>
              <a:ext cx="336" cy="0"/>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lIns="97256" tIns="48628" rIns="97256" bIns="48628">
              <a:spAutoFit/>
            </a:bodyPr>
            <a:lstStyle/>
            <a:p>
              <a:endParaRPr lang="en-US"/>
            </a:p>
          </p:txBody>
        </p:sp>
        <p:sp>
          <p:nvSpPr>
            <p:cNvPr id="259084" name="Line 45"/>
            <p:cNvSpPr>
              <a:spLocks noChangeShapeType="1"/>
            </p:cNvSpPr>
            <p:nvPr/>
          </p:nvSpPr>
          <p:spPr bwMode="auto">
            <a:xfrm>
              <a:off x="3196" y="3425"/>
              <a:ext cx="96" cy="0"/>
            </a:xfrm>
            <a:prstGeom prst="line">
              <a:avLst/>
            </a:prstGeom>
            <a:noFill/>
            <a:ln w="76200">
              <a:solidFill>
                <a:srgbClr val="0000FF"/>
              </a:solidFill>
              <a:round/>
              <a:headEnd/>
              <a:tailEnd/>
            </a:ln>
            <a:extLst>
              <a:ext uri="{909E8E84-426E-40DD-AFC4-6F175D3DCCD1}">
                <a14:hiddenFill xmlns:a14="http://schemas.microsoft.com/office/drawing/2010/main">
                  <a:noFill/>
                </a14:hiddenFill>
              </a:ext>
            </a:extLst>
          </p:spPr>
          <p:txBody>
            <a:bodyPr lIns="97256" tIns="48628" rIns="97256" bIns="48628">
              <a:spAutoFit/>
            </a:bodyPr>
            <a:lstStyle/>
            <a:p>
              <a:endParaRPr lang="en-US"/>
            </a:p>
          </p:txBody>
        </p:sp>
        <p:sp>
          <p:nvSpPr>
            <p:cNvPr id="259085" name="Line 46"/>
            <p:cNvSpPr>
              <a:spLocks noChangeShapeType="1"/>
            </p:cNvSpPr>
            <p:nvPr/>
          </p:nvSpPr>
          <p:spPr bwMode="auto">
            <a:xfrm>
              <a:off x="3244" y="3463"/>
              <a:ext cx="0" cy="336"/>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lIns="97256" tIns="48628" rIns="97256" bIns="48628">
              <a:spAutoFit/>
            </a:bodyPr>
            <a:lstStyle/>
            <a:p>
              <a:endParaRPr lang="en-US"/>
            </a:p>
          </p:txBody>
        </p:sp>
        <p:sp>
          <p:nvSpPr>
            <p:cNvPr id="259086" name="Line 47"/>
            <p:cNvSpPr>
              <a:spLocks noChangeShapeType="1"/>
            </p:cNvSpPr>
            <p:nvPr/>
          </p:nvSpPr>
          <p:spPr bwMode="auto">
            <a:xfrm>
              <a:off x="3100" y="3809"/>
              <a:ext cx="288" cy="0"/>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lIns="97256" tIns="48628" rIns="97256" bIns="48628">
              <a:spAutoFit/>
            </a:bodyPr>
            <a:lstStyle/>
            <a:p>
              <a:endParaRPr lang="en-US"/>
            </a:p>
          </p:txBody>
        </p:sp>
        <p:sp>
          <p:nvSpPr>
            <p:cNvPr id="259087" name="Line 48"/>
            <p:cNvSpPr>
              <a:spLocks noChangeShapeType="1"/>
            </p:cNvSpPr>
            <p:nvPr/>
          </p:nvSpPr>
          <p:spPr bwMode="auto">
            <a:xfrm>
              <a:off x="3196" y="3857"/>
              <a:ext cx="96" cy="0"/>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lIns="97256" tIns="48628" rIns="97256" bIns="48628">
              <a:spAutoFit/>
            </a:bodyPr>
            <a:lstStyle/>
            <a:p>
              <a:endParaRPr lang="en-US"/>
            </a:p>
          </p:txBody>
        </p:sp>
        <p:sp>
          <p:nvSpPr>
            <p:cNvPr id="259088" name="Line 49"/>
            <p:cNvSpPr>
              <a:spLocks noChangeShapeType="1"/>
            </p:cNvSpPr>
            <p:nvPr/>
          </p:nvSpPr>
          <p:spPr bwMode="auto">
            <a:xfrm>
              <a:off x="3234" y="3905"/>
              <a:ext cx="48" cy="0"/>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lIns="97256" tIns="48628" rIns="97256" bIns="48628">
              <a:spAutoFit/>
            </a:bodyPr>
            <a:lstStyle/>
            <a:p>
              <a:endParaRPr lang="en-US"/>
            </a:p>
          </p:txBody>
        </p:sp>
        <p:sp>
          <p:nvSpPr>
            <p:cNvPr id="259089" name="Line 50"/>
            <p:cNvSpPr>
              <a:spLocks noChangeShapeType="1"/>
            </p:cNvSpPr>
            <p:nvPr/>
          </p:nvSpPr>
          <p:spPr bwMode="auto">
            <a:xfrm>
              <a:off x="3244" y="3041"/>
              <a:ext cx="1248" cy="0"/>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lIns="97256" tIns="48628" rIns="97256" bIns="48628">
              <a:spAutoFit/>
            </a:bodyPr>
            <a:lstStyle/>
            <a:p>
              <a:endParaRPr lang="en-US"/>
            </a:p>
          </p:txBody>
        </p:sp>
        <p:sp>
          <p:nvSpPr>
            <p:cNvPr id="259090" name="Line 51"/>
            <p:cNvSpPr>
              <a:spLocks noChangeShapeType="1"/>
            </p:cNvSpPr>
            <p:nvPr/>
          </p:nvSpPr>
          <p:spPr bwMode="auto">
            <a:xfrm>
              <a:off x="4474" y="3041"/>
              <a:ext cx="0" cy="96"/>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lIns="97256" tIns="48628" rIns="97256" bIns="48628">
              <a:spAutoFit/>
            </a:bodyPr>
            <a:lstStyle/>
            <a:p>
              <a:endParaRPr lang="en-US"/>
            </a:p>
          </p:txBody>
        </p:sp>
        <p:sp>
          <p:nvSpPr>
            <p:cNvPr id="259091" name="Text Box 52"/>
            <p:cNvSpPr txBox="1">
              <a:spLocks noChangeArrowheads="1"/>
            </p:cNvSpPr>
            <p:nvPr/>
          </p:nvSpPr>
          <p:spPr bwMode="auto">
            <a:xfrm>
              <a:off x="2888" y="3089"/>
              <a:ext cx="379"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rgbClr val="000000"/>
                  </a:solidFill>
                  <a:miter lim="800000"/>
                  <a:headEnd/>
                  <a:tailEnd/>
                </a14:hiddenLine>
              </a:ext>
            </a:extLst>
          </p:spPr>
          <p:txBody>
            <a:bodyPr wrap="none" lIns="97256" tIns="48628" rIns="97256" bIns="48628">
              <a:spAutoFit/>
            </a:bodyPr>
            <a:lstStyle>
              <a:lvl1pPr defTabSz="973138">
                <a:defRPr sz="2400">
                  <a:solidFill>
                    <a:schemeClr val="tx1"/>
                  </a:solidFill>
                  <a:latin typeface="Verdana" pitchFamily="34" charset="0"/>
                </a:defRPr>
              </a:lvl1pPr>
              <a:lvl2pPr marL="742950" indent="-285750" defTabSz="973138">
                <a:defRPr sz="2400">
                  <a:solidFill>
                    <a:schemeClr val="tx1"/>
                  </a:solidFill>
                  <a:latin typeface="Verdana" pitchFamily="34" charset="0"/>
                </a:defRPr>
              </a:lvl2pPr>
              <a:lvl3pPr marL="1143000" indent="-228600" defTabSz="973138">
                <a:defRPr sz="2400">
                  <a:solidFill>
                    <a:schemeClr val="tx1"/>
                  </a:solidFill>
                  <a:latin typeface="Verdana" pitchFamily="34" charset="0"/>
                </a:defRPr>
              </a:lvl3pPr>
              <a:lvl4pPr marL="1600200" indent="-228600" defTabSz="973138">
                <a:defRPr sz="2400">
                  <a:solidFill>
                    <a:schemeClr val="tx1"/>
                  </a:solidFill>
                  <a:latin typeface="Verdana" pitchFamily="34" charset="0"/>
                </a:defRPr>
              </a:lvl4pPr>
              <a:lvl5pPr marL="2057400" indent="-228600" defTabSz="973138">
                <a:defRPr sz="2400">
                  <a:solidFill>
                    <a:schemeClr val="tx1"/>
                  </a:solidFill>
                  <a:latin typeface="Verdana" pitchFamily="34" charset="0"/>
                </a:defRPr>
              </a:lvl5pPr>
              <a:lvl6pPr marL="2514600" indent="-228600" defTabSz="973138" eaLnBrk="0" fontAlgn="base" hangingPunct="0">
                <a:spcBef>
                  <a:spcPct val="0"/>
                </a:spcBef>
                <a:spcAft>
                  <a:spcPct val="0"/>
                </a:spcAft>
                <a:defRPr sz="2400">
                  <a:solidFill>
                    <a:schemeClr val="tx1"/>
                  </a:solidFill>
                  <a:latin typeface="Verdana" pitchFamily="34" charset="0"/>
                </a:defRPr>
              </a:lvl6pPr>
              <a:lvl7pPr marL="2971800" indent="-228600" defTabSz="973138" eaLnBrk="0" fontAlgn="base" hangingPunct="0">
                <a:spcBef>
                  <a:spcPct val="0"/>
                </a:spcBef>
                <a:spcAft>
                  <a:spcPct val="0"/>
                </a:spcAft>
                <a:defRPr sz="2400">
                  <a:solidFill>
                    <a:schemeClr val="tx1"/>
                  </a:solidFill>
                  <a:latin typeface="Verdana" pitchFamily="34" charset="0"/>
                </a:defRPr>
              </a:lvl7pPr>
              <a:lvl8pPr marL="3429000" indent="-228600" defTabSz="973138" eaLnBrk="0" fontAlgn="base" hangingPunct="0">
                <a:spcBef>
                  <a:spcPct val="0"/>
                </a:spcBef>
                <a:spcAft>
                  <a:spcPct val="0"/>
                </a:spcAft>
                <a:defRPr sz="2400">
                  <a:solidFill>
                    <a:schemeClr val="tx1"/>
                  </a:solidFill>
                  <a:latin typeface="Verdana" pitchFamily="34" charset="0"/>
                </a:defRPr>
              </a:lvl8pPr>
              <a:lvl9pPr marL="3886200" indent="-228600" defTabSz="973138" eaLnBrk="0" fontAlgn="base" hangingPunct="0">
                <a:spcBef>
                  <a:spcPct val="0"/>
                </a:spcBef>
                <a:spcAft>
                  <a:spcPct val="0"/>
                </a:spcAft>
                <a:defRPr sz="2400">
                  <a:solidFill>
                    <a:schemeClr val="tx1"/>
                  </a:solidFill>
                  <a:latin typeface="Verdana" pitchFamily="34" charset="0"/>
                </a:defRPr>
              </a:lvl9pPr>
            </a:lstStyle>
            <a:p>
              <a:pPr eaLnBrk="1" hangingPunct="1">
                <a:spcBef>
                  <a:spcPct val="50000"/>
                </a:spcBef>
              </a:pPr>
              <a:r>
                <a:rPr lang="en-US" sz="1800" b="1">
                  <a:solidFill>
                    <a:srgbClr val="0000CC"/>
                  </a:solidFill>
                  <a:latin typeface="Arial" pitchFamily="34" charset="0"/>
                </a:rPr>
                <a:t>Vhi</a:t>
              </a:r>
            </a:p>
          </p:txBody>
        </p:sp>
        <p:sp>
          <p:nvSpPr>
            <p:cNvPr id="259092" name="Line 53"/>
            <p:cNvSpPr>
              <a:spLocks noChangeShapeType="1"/>
            </p:cNvSpPr>
            <p:nvPr/>
          </p:nvSpPr>
          <p:spPr bwMode="auto">
            <a:xfrm>
              <a:off x="4376" y="3147"/>
              <a:ext cx="192" cy="0"/>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lIns="97256" tIns="48628" rIns="97256" bIns="48628">
              <a:spAutoFit/>
            </a:bodyPr>
            <a:lstStyle/>
            <a:p>
              <a:endParaRPr lang="en-US"/>
            </a:p>
          </p:txBody>
        </p:sp>
        <p:sp>
          <p:nvSpPr>
            <p:cNvPr id="259093" name="Line 54"/>
            <p:cNvSpPr>
              <a:spLocks noChangeShapeType="1"/>
            </p:cNvSpPr>
            <p:nvPr/>
          </p:nvSpPr>
          <p:spPr bwMode="auto">
            <a:xfrm>
              <a:off x="4376" y="3243"/>
              <a:ext cx="192" cy="0"/>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lIns="97256" tIns="48628" rIns="97256" bIns="48628">
              <a:spAutoFit/>
            </a:bodyPr>
            <a:lstStyle/>
            <a:p>
              <a:endParaRPr lang="en-US"/>
            </a:p>
          </p:txBody>
        </p:sp>
        <p:sp>
          <p:nvSpPr>
            <p:cNvPr id="259094" name="Line 55"/>
            <p:cNvSpPr>
              <a:spLocks noChangeShapeType="1"/>
            </p:cNvSpPr>
            <p:nvPr/>
          </p:nvSpPr>
          <p:spPr bwMode="auto">
            <a:xfrm>
              <a:off x="4472" y="3243"/>
              <a:ext cx="2" cy="278"/>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lIns="97256" tIns="48628" rIns="97256" bIns="48628">
              <a:spAutoFit/>
            </a:bodyPr>
            <a:lstStyle/>
            <a:p>
              <a:endParaRPr lang="en-US"/>
            </a:p>
          </p:txBody>
        </p:sp>
        <p:sp>
          <p:nvSpPr>
            <p:cNvPr id="259095" name="Line 56"/>
            <p:cNvSpPr>
              <a:spLocks noChangeShapeType="1"/>
            </p:cNvSpPr>
            <p:nvPr/>
          </p:nvSpPr>
          <p:spPr bwMode="auto">
            <a:xfrm>
              <a:off x="4376" y="3531"/>
              <a:ext cx="192" cy="0"/>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lIns="97256" tIns="48628" rIns="97256" bIns="48628">
              <a:spAutoFit/>
            </a:bodyPr>
            <a:lstStyle/>
            <a:p>
              <a:endParaRPr lang="en-US"/>
            </a:p>
          </p:txBody>
        </p:sp>
        <p:sp>
          <p:nvSpPr>
            <p:cNvPr id="259096" name="Line 57"/>
            <p:cNvSpPr>
              <a:spLocks noChangeShapeType="1"/>
            </p:cNvSpPr>
            <p:nvPr/>
          </p:nvSpPr>
          <p:spPr bwMode="auto">
            <a:xfrm>
              <a:off x="4376" y="3627"/>
              <a:ext cx="192" cy="0"/>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lIns="97256" tIns="48628" rIns="97256" bIns="48628">
              <a:spAutoFit/>
            </a:bodyPr>
            <a:lstStyle/>
            <a:p>
              <a:endParaRPr lang="en-US"/>
            </a:p>
          </p:txBody>
        </p:sp>
        <p:sp>
          <p:nvSpPr>
            <p:cNvPr id="259097" name="Line 58"/>
            <p:cNvSpPr>
              <a:spLocks noChangeShapeType="1"/>
            </p:cNvSpPr>
            <p:nvPr/>
          </p:nvSpPr>
          <p:spPr bwMode="auto">
            <a:xfrm>
              <a:off x="4472" y="3635"/>
              <a:ext cx="0" cy="336"/>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lIns="97256" tIns="48628" rIns="97256" bIns="48628">
              <a:spAutoFit/>
            </a:bodyPr>
            <a:lstStyle/>
            <a:p>
              <a:endParaRPr lang="en-US"/>
            </a:p>
          </p:txBody>
        </p:sp>
        <p:sp>
          <p:nvSpPr>
            <p:cNvPr id="259098" name="Line 59"/>
            <p:cNvSpPr>
              <a:spLocks noChangeShapeType="1"/>
            </p:cNvSpPr>
            <p:nvPr/>
          </p:nvSpPr>
          <p:spPr bwMode="auto">
            <a:xfrm>
              <a:off x="4328" y="3981"/>
              <a:ext cx="288" cy="0"/>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lIns="97256" tIns="48628" rIns="97256" bIns="48628">
              <a:spAutoFit/>
            </a:bodyPr>
            <a:lstStyle/>
            <a:p>
              <a:endParaRPr lang="en-US"/>
            </a:p>
          </p:txBody>
        </p:sp>
        <p:sp>
          <p:nvSpPr>
            <p:cNvPr id="259099" name="Line 60"/>
            <p:cNvSpPr>
              <a:spLocks noChangeShapeType="1"/>
            </p:cNvSpPr>
            <p:nvPr/>
          </p:nvSpPr>
          <p:spPr bwMode="auto">
            <a:xfrm>
              <a:off x="4424" y="4029"/>
              <a:ext cx="96" cy="0"/>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lIns="97256" tIns="48628" rIns="97256" bIns="48628">
              <a:spAutoFit/>
            </a:bodyPr>
            <a:lstStyle/>
            <a:p>
              <a:endParaRPr lang="en-US"/>
            </a:p>
          </p:txBody>
        </p:sp>
        <p:sp>
          <p:nvSpPr>
            <p:cNvPr id="259100" name="Line 61"/>
            <p:cNvSpPr>
              <a:spLocks noChangeShapeType="1"/>
            </p:cNvSpPr>
            <p:nvPr/>
          </p:nvSpPr>
          <p:spPr bwMode="auto">
            <a:xfrm>
              <a:off x="4462" y="4077"/>
              <a:ext cx="48" cy="0"/>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lIns="97256" tIns="48628" rIns="97256" bIns="48628">
              <a:spAutoFit/>
            </a:bodyPr>
            <a:lstStyle/>
            <a:p>
              <a:endParaRPr lang="en-US"/>
            </a:p>
          </p:txBody>
        </p:sp>
        <p:sp>
          <p:nvSpPr>
            <p:cNvPr id="259101" name="Text Box 62"/>
            <p:cNvSpPr txBox="1">
              <a:spLocks noChangeArrowheads="1"/>
            </p:cNvSpPr>
            <p:nvPr/>
          </p:nvSpPr>
          <p:spPr bwMode="auto">
            <a:xfrm>
              <a:off x="3456" y="3120"/>
              <a:ext cx="996"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rgbClr val="000000"/>
                  </a:solidFill>
                  <a:miter lim="800000"/>
                  <a:headEnd/>
                  <a:tailEnd/>
                </a14:hiddenLine>
              </a:ext>
            </a:extLst>
          </p:spPr>
          <p:txBody>
            <a:bodyPr wrap="none" lIns="97256" tIns="48628" rIns="97256" bIns="48628">
              <a:spAutoFit/>
            </a:bodyPr>
            <a:lstStyle>
              <a:lvl1pPr defTabSz="973138">
                <a:defRPr sz="2400">
                  <a:solidFill>
                    <a:schemeClr val="tx1"/>
                  </a:solidFill>
                  <a:latin typeface="Verdana" pitchFamily="34" charset="0"/>
                </a:defRPr>
              </a:lvl1pPr>
              <a:lvl2pPr marL="742950" indent="-285750" defTabSz="973138">
                <a:defRPr sz="2400">
                  <a:solidFill>
                    <a:schemeClr val="tx1"/>
                  </a:solidFill>
                  <a:latin typeface="Verdana" pitchFamily="34" charset="0"/>
                </a:defRPr>
              </a:lvl2pPr>
              <a:lvl3pPr marL="1143000" indent="-228600" defTabSz="973138">
                <a:defRPr sz="2400">
                  <a:solidFill>
                    <a:schemeClr val="tx1"/>
                  </a:solidFill>
                  <a:latin typeface="Verdana" pitchFamily="34" charset="0"/>
                </a:defRPr>
              </a:lvl3pPr>
              <a:lvl4pPr marL="1600200" indent="-228600" defTabSz="973138">
                <a:defRPr sz="2400">
                  <a:solidFill>
                    <a:schemeClr val="tx1"/>
                  </a:solidFill>
                  <a:latin typeface="Verdana" pitchFamily="34" charset="0"/>
                </a:defRPr>
              </a:lvl4pPr>
              <a:lvl5pPr marL="2057400" indent="-228600" defTabSz="973138">
                <a:defRPr sz="2400">
                  <a:solidFill>
                    <a:schemeClr val="tx1"/>
                  </a:solidFill>
                  <a:latin typeface="Verdana" pitchFamily="34" charset="0"/>
                </a:defRPr>
              </a:lvl5pPr>
              <a:lvl6pPr marL="2514600" indent="-228600" defTabSz="973138" eaLnBrk="0" fontAlgn="base" hangingPunct="0">
                <a:spcBef>
                  <a:spcPct val="0"/>
                </a:spcBef>
                <a:spcAft>
                  <a:spcPct val="0"/>
                </a:spcAft>
                <a:defRPr sz="2400">
                  <a:solidFill>
                    <a:schemeClr val="tx1"/>
                  </a:solidFill>
                  <a:latin typeface="Verdana" pitchFamily="34" charset="0"/>
                </a:defRPr>
              </a:lvl6pPr>
              <a:lvl7pPr marL="2971800" indent="-228600" defTabSz="973138" eaLnBrk="0" fontAlgn="base" hangingPunct="0">
                <a:spcBef>
                  <a:spcPct val="0"/>
                </a:spcBef>
                <a:spcAft>
                  <a:spcPct val="0"/>
                </a:spcAft>
                <a:defRPr sz="2400">
                  <a:solidFill>
                    <a:schemeClr val="tx1"/>
                  </a:solidFill>
                  <a:latin typeface="Verdana" pitchFamily="34" charset="0"/>
                </a:defRPr>
              </a:lvl7pPr>
              <a:lvl8pPr marL="3429000" indent="-228600" defTabSz="973138" eaLnBrk="0" fontAlgn="base" hangingPunct="0">
                <a:spcBef>
                  <a:spcPct val="0"/>
                </a:spcBef>
                <a:spcAft>
                  <a:spcPct val="0"/>
                </a:spcAft>
                <a:defRPr sz="2400">
                  <a:solidFill>
                    <a:schemeClr val="tx1"/>
                  </a:solidFill>
                  <a:latin typeface="Verdana" pitchFamily="34" charset="0"/>
                </a:defRPr>
              </a:lvl8pPr>
              <a:lvl9pPr marL="3886200" indent="-228600" defTabSz="973138" eaLnBrk="0" fontAlgn="base" hangingPunct="0">
                <a:spcBef>
                  <a:spcPct val="0"/>
                </a:spcBef>
                <a:spcAft>
                  <a:spcPct val="0"/>
                </a:spcAft>
                <a:defRPr sz="2400">
                  <a:solidFill>
                    <a:schemeClr val="tx1"/>
                  </a:solidFill>
                  <a:latin typeface="Verdana" pitchFamily="34" charset="0"/>
                </a:defRPr>
              </a:lvl9pPr>
            </a:lstStyle>
            <a:p>
              <a:pPr eaLnBrk="1" hangingPunct="1">
                <a:spcBef>
                  <a:spcPct val="50000"/>
                </a:spcBef>
              </a:pPr>
              <a:r>
                <a:rPr lang="en-US" sz="1800" b="1">
                  <a:solidFill>
                    <a:srgbClr val="0000CC"/>
                  </a:solidFill>
                  <a:latin typeface="Arial" pitchFamily="34" charset="0"/>
                </a:rPr>
                <a:t>Vcf(0) ~ Vhi</a:t>
              </a:r>
              <a:endParaRPr lang="en-US" sz="1800">
                <a:solidFill>
                  <a:srgbClr val="0000CC"/>
                </a:solidFill>
                <a:latin typeface="Arial" pitchFamily="34" charset="0"/>
              </a:endParaRPr>
            </a:p>
          </p:txBody>
        </p:sp>
        <p:sp>
          <p:nvSpPr>
            <p:cNvPr id="259102" name="Text Box 63"/>
            <p:cNvSpPr txBox="1">
              <a:spLocks noChangeArrowheads="1"/>
            </p:cNvSpPr>
            <p:nvPr/>
          </p:nvSpPr>
          <p:spPr bwMode="auto">
            <a:xfrm>
              <a:off x="4558" y="3195"/>
              <a:ext cx="236"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rgbClr val="000000"/>
                  </a:solidFill>
                  <a:miter lim="800000"/>
                  <a:headEnd/>
                  <a:tailEnd/>
                </a14:hiddenLine>
              </a:ext>
            </a:extLst>
          </p:spPr>
          <p:txBody>
            <a:bodyPr wrap="none" lIns="97256" tIns="48628" rIns="97256" bIns="48628">
              <a:spAutoFit/>
            </a:bodyPr>
            <a:lstStyle>
              <a:lvl1pPr defTabSz="973138">
                <a:defRPr sz="2400">
                  <a:solidFill>
                    <a:schemeClr val="tx1"/>
                  </a:solidFill>
                  <a:latin typeface="Verdana" pitchFamily="34" charset="0"/>
                </a:defRPr>
              </a:lvl1pPr>
              <a:lvl2pPr marL="742950" indent="-285750" defTabSz="973138">
                <a:defRPr sz="2400">
                  <a:solidFill>
                    <a:schemeClr val="tx1"/>
                  </a:solidFill>
                  <a:latin typeface="Verdana" pitchFamily="34" charset="0"/>
                </a:defRPr>
              </a:lvl2pPr>
              <a:lvl3pPr marL="1143000" indent="-228600" defTabSz="973138">
                <a:defRPr sz="2400">
                  <a:solidFill>
                    <a:schemeClr val="tx1"/>
                  </a:solidFill>
                  <a:latin typeface="Verdana" pitchFamily="34" charset="0"/>
                </a:defRPr>
              </a:lvl3pPr>
              <a:lvl4pPr marL="1600200" indent="-228600" defTabSz="973138">
                <a:defRPr sz="2400">
                  <a:solidFill>
                    <a:schemeClr val="tx1"/>
                  </a:solidFill>
                  <a:latin typeface="Verdana" pitchFamily="34" charset="0"/>
                </a:defRPr>
              </a:lvl4pPr>
              <a:lvl5pPr marL="2057400" indent="-228600" defTabSz="973138">
                <a:defRPr sz="2400">
                  <a:solidFill>
                    <a:schemeClr val="tx1"/>
                  </a:solidFill>
                  <a:latin typeface="Verdana" pitchFamily="34" charset="0"/>
                </a:defRPr>
              </a:lvl5pPr>
              <a:lvl6pPr marL="2514600" indent="-228600" defTabSz="973138" eaLnBrk="0" fontAlgn="base" hangingPunct="0">
                <a:spcBef>
                  <a:spcPct val="0"/>
                </a:spcBef>
                <a:spcAft>
                  <a:spcPct val="0"/>
                </a:spcAft>
                <a:defRPr sz="2400">
                  <a:solidFill>
                    <a:schemeClr val="tx1"/>
                  </a:solidFill>
                  <a:latin typeface="Verdana" pitchFamily="34" charset="0"/>
                </a:defRPr>
              </a:lvl6pPr>
              <a:lvl7pPr marL="2971800" indent="-228600" defTabSz="973138" eaLnBrk="0" fontAlgn="base" hangingPunct="0">
                <a:spcBef>
                  <a:spcPct val="0"/>
                </a:spcBef>
                <a:spcAft>
                  <a:spcPct val="0"/>
                </a:spcAft>
                <a:defRPr sz="2400">
                  <a:solidFill>
                    <a:schemeClr val="tx1"/>
                  </a:solidFill>
                  <a:latin typeface="Verdana" pitchFamily="34" charset="0"/>
                </a:defRPr>
              </a:lvl7pPr>
              <a:lvl8pPr marL="3429000" indent="-228600" defTabSz="973138" eaLnBrk="0" fontAlgn="base" hangingPunct="0">
                <a:spcBef>
                  <a:spcPct val="0"/>
                </a:spcBef>
                <a:spcAft>
                  <a:spcPct val="0"/>
                </a:spcAft>
                <a:defRPr sz="2400">
                  <a:solidFill>
                    <a:schemeClr val="tx1"/>
                  </a:solidFill>
                  <a:latin typeface="Verdana" pitchFamily="34" charset="0"/>
                </a:defRPr>
              </a:lvl8pPr>
              <a:lvl9pPr marL="3886200" indent="-228600" defTabSz="973138" eaLnBrk="0" fontAlgn="base" hangingPunct="0">
                <a:spcBef>
                  <a:spcPct val="0"/>
                </a:spcBef>
                <a:spcAft>
                  <a:spcPct val="0"/>
                </a:spcAft>
                <a:defRPr sz="2400">
                  <a:solidFill>
                    <a:schemeClr val="tx1"/>
                  </a:solidFill>
                  <a:latin typeface="Verdana" pitchFamily="34" charset="0"/>
                </a:defRPr>
              </a:lvl9pPr>
            </a:lstStyle>
            <a:p>
              <a:pPr algn="ctr" eaLnBrk="1" hangingPunct="1">
                <a:spcBef>
                  <a:spcPct val="50000"/>
                </a:spcBef>
              </a:pPr>
              <a:r>
                <a:rPr lang="en-US" sz="2000" b="1">
                  <a:solidFill>
                    <a:srgbClr val="0000CC"/>
                  </a:solidFill>
                  <a:latin typeface="Arial" pitchFamily="34" charset="0"/>
                </a:rPr>
                <a:t>+</a:t>
              </a:r>
            </a:p>
          </p:txBody>
        </p:sp>
        <p:sp>
          <p:nvSpPr>
            <p:cNvPr id="259103" name="Rectangle 64"/>
            <p:cNvSpPr>
              <a:spLocks noChangeArrowheads="1"/>
            </p:cNvSpPr>
            <p:nvPr/>
          </p:nvSpPr>
          <p:spPr bwMode="auto">
            <a:xfrm>
              <a:off x="4424" y="3312"/>
              <a:ext cx="1240" cy="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rgbClr val="000000"/>
                  </a:solidFill>
                  <a:miter lim="800000"/>
                  <a:headEnd/>
                  <a:tailEnd/>
                </a14:hiddenLine>
              </a:ext>
            </a:extLst>
          </p:spPr>
          <p:txBody>
            <a:bodyPr lIns="97256" tIns="48628" rIns="97256" bIns="48628">
              <a:spAutoFit/>
            </a:bodyPr>
            <a:lstStyle/>
            <a:p>
              <a:pPr defTabSz="973138">
                <a:spcBef>
                  <a:spcPct val="50000"/>
                </a:spcBef>
              </a:pPr>
              <a:r>
                <a:rPr lang="en-US" b="1">
                  <a:solidFill>
                    <a:srgbClr val="0000CC"/>
                  </a:solidFill>
                  <a:latin typeface="Arial" pitchFamily="34" charset="0"/>
                </a:rPr>
                <a:t>VGG ~ Vhi + Vhi</a:t>
              </a:r>
            </a:p>
          </p:txBody>
        </p:sp>
        <p:sp>
          <p:nvSpPr>
            <p:cNvPr id="259104" name="Text Box 65"/>
            <p:cNvSpPr txBox="1">
              <a:spLocks noChangeArrowheads="1"/>
            </p:cNvSpPr>
            <p:nvPr/>
          </p:nvSpPr>
          <p:spPr bwMode="auto">
            <a:xfrm>
              <a:off x="4357" y="2736"/>
              <a:ext cx="230"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rgbClr val="000000"/>
                  </a:solidFill>
                  <a:miter lim="800000"/>
                  <a:headEnd/>
                  <a:tailEnd/>
                </a14:hiddenLine>
              </a:ext>
            </a:extLst>
          </p:spPr>
          <p:txBody>
            <a:bodyPr wrap="none" lIns="97256" tIns="48628" rIns="97256" bIns="48628">
              <a:spAutoFit/>
            </a:bodyPr>
            <a:lstStyle>
              <a:lvl1pPr defTabSz="973138">
                <a:defRPr sz="2400">
                  <a:solidFill>
                    <a:schemeClr val="tx1"/>
                  </a:solidFill>
                  <a:latin typeface="Verdana" pitchFamily="34" charset="0"/>
                </a:defRPr>
              </a:lvl1pPr>
              <a:lvl2pPr marL="742950" indent="-285750" defTabSz="973138">
                <a:defRPr sz="2400">
                  <a:solidFill>
                    <a:schemeClr val="tx1"/>
                  </a:solidFill>
                  <a:latin typeface="Verdana" pitchFamily="34" charset="0"/>
                </a:defRPr>
              </a:lvl2pPr>
              <a:lvl3pPr marL="1143000" indent="-228600" defTabSz="973138">
                <a:defRPr sz="2400">
                  <a:solidFill>
                    <a:schemeClr val="tx1"/>
                  </a:solidFill>
                  <a:latin typeface="Verdana" pitchFamily="34" charset="0"/>
                </a:defRPr>
              </a:lvl3pPr>
              <a:lvl4pPr marL="1600200" indent="-228600" defTabSz="973138">
                <a:defRPr sz="2400">
                  <a:solidFill>
                    <a:schemeClr val="tx1"/>
                  </a:solidFill>
                  <a:latin typeface="Verdana" pitchFamily="34" charset="0"/>
                </a:defRPr>
              </a:lvl4pPr>
              <a:lvl5pPr marL="2057400" indent="-228600" defTabSz="973138">
                <a:defRPr sz="2400">
                  <a:solidFill>
                    <a:schemeClr val="tx1"/>
                  </a:solidFill>
                  <a:latin typeface="Verdana" pitchFamily="34" charset="0"/>
                </a:defRPr>
              </a:lvl5pPr>
              <a:lvl6pPr marL="2514600" indent="-228600" defTabSz="973138" eaLnBrk="0" fontAlgn="base" hangingPunct="0">
                <a:spcBef>
                  <a:spcPct val="0"/>
                </a:spcBef>
                <a:spcAft>
                  <a:spcPct val="0"/>
                </a:spcAft>
                <a:defRPr sz="2400">
                  <a:solidFill>
                    <a:schemeClr val="tx1"/>
                  </a:solidFill>
                  <a:latin typeface="Verdana" pitchFamily="34" charset="0"/>
                </a:defRPr>
              </a:lvl6pPr>
              <a:lvl7pPr marL="2971800" indent="-228600" defTabSz="973138" eaLnBrk="0" fontAlgn="base" hangingPunct="0">
                <a:spcBef>
                  <a:spcPct val="0"/>
                </a:spcBef>
                <a:spcAft>
                  <a:spcPct val="0"/>
                </a:spcAft>
                <a:defRPr sz="2400">
                  <a:solidFill>
                    <a:schemeClr val="tx1"/>
                  </a:solidFill>
                  <a:latin typeface="Verdana" pitchFamily="34" charset="0"/>
                </a:defRPr>
              </a:lvl7pPr>
              <a:lvl8pPr marL="3429000" indent="-228600" defTabSz="973138" eaLnBrk="0" fontAlgn="base" hangingPunct="0">
                <a:spcBef>
                  <a:spcPct val="0"/>
                </a:spcBef>
                <a:spcAft>
                  <a:spcPct val="0"/>
                </a:spcAft>
                <a:defRPr sz="2400">
                  <a:solidFill>
                    <a:schemeClr val="tx1"/>
                  </a:solidFill>
                  <a:latin typeface="Verdana" pitchFamily="34" charset="0"/>
                </a:defRPr>
              </a:lvl8pPr>
              <a:lvl9pPr marL="3886200" indent="-228600" defTabSz="973138" eaLnBrk="0" fontAlgn="base" hangingPunct="0">
                <a:spcBef>
                  <a:spcPct val="0"/>
                </a:spcBef>
                <a:spcAft>
                  <a:spcPct val="0"/>
                </a:spcAft>
                <a:defRPr sz="2400">
                  <a:solidFill>
                    <a:schemeClr val="tx1"/>
                  </a:solidFill>
                  <a:latin typeface="Verdana" pitchFamily="34" charset="0"/>
                </a:defRPr>
              </a:lvl9pPr>
            </a:lstStyle>
            <a:p>
              <a:pPr algn="ctr" eaLnBrk="1" hangingPunct="1">
                <a:spcBef>
                  <a:spcPct val="50000"/>
                </a:spcBef>
              </a:pPr>
              <a:r>
                <a:rPr lang="en-US" sz="1800" b="1">
                  <a:solidFill>
                    <a:srgbClr val="0000CC"/>
                  </a:solidFill>
                  <a:latin typeface="Arial" pitchFamily="34" charset="0"/>
                </a:rPr>
                <a:t>d</a:t>
              </a:r>
            </a:p>
          </p:txBody>
        </p:sp>
        <p:sp>
          <p:nvSpPr>
            <p:cNvPr id="259105" name="Line 66"/>
            <p:cNvSpPr>
              <a:spLocks noChangeShapeType="1"/>
            </p:cNvSpPr>
            <p:nvPr/>
          </p:nvSpPr>
          <p:spPr bwMode="auto">
            <a:xfrm>
              <a:off x="4368" y="3072"/>
              <a:ext cx="0" cy="240"/>
            </a:xfrm>
            <a:prstGeom prst="line">
              <a:avLst/>
            </a:prstGeom>
            <a:noFill/>
            <a:ln w="12700">
              <a:solidFill>
                <a:srgbClr val="0000FF"/>
              </a:solidFill>
              <a:round/>
              <a:headEnd type="triangle" w="med" len="med"/>
              <a:tailEnd type="triangle" w="med" len="med"/>
            </a:ln>
            <a:extLst>
              <a:ext uri="{909E8E84-426E-40DD-AFC4-6F175D3DCCD1}">
                <a14:hiddenFill xmlns:a14="http://schemas.microsoft.com/office/drawing/2010/main">
                  <a:noFill/>
                </a14:hiddenFill>
              </a:ext>
            </a:extLst>
          </p:spPr>
          <p:txBody>
            <a:bodyPr lIns="97256" tIns="48628" rIns="97256" bIns="48628">
              <a:spAutoFit/>
            </a:bodyPr>
            <a:lstStyle/>
            <a:p>
              <a:endParaRPr lang="en-US"/>
            </a:p>
          </p:txBody>
        </p:sp>
      </p:grpSp>
    </p:spTree>
    <p:extLst>
      <p:ext uri="{BB962C8B-B14F-4D97-AF65-F5344CB8AC3E}">
        <p14:creationId xmlns:p14="http://schemas.microsoft.com/office/powerpoint/2010/main" val="141488181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xit" presetSubtype="0" fill="hold" nodeType="clickEffect">
                                  <p:stCondLst>
                                    <p:cond delay="0"/>
                                  </p:stCondLst>
                                  <p:childTnLst>
                                    <p:animEffect transition="out" filter="dissolve">
                                      <p:cBhvr>
                                        <p:cTn id="11" dur="500"/>
                                        <p:tgtEl>
                                          <p:spTgt spid="2"/>
                                        </p:tgtEl>
                                      </p:cBhvr>
                                    </p:animEffect>
                                    <p:set>
                                      <p:cBhvr>
                                        <p:cTn id="12" dur="1" fill="hold">
                                          <p:stCondLst>
                                            <p:cond delay="499"/>
                                          </p:stCondLst>
                                        </p:cTn>
                                        <p:tgtEl>
                                          <p:spTgt spid="2"/>
                                        </p:tgtEl>
                                        <p:attrNameLst>
                                          <p:attrName>style.visibility</p:attrName>
                                        </p:attrNameLst>
                                      </p:cBhvr>
                                      <p:to>
                                        <p:strVal val="hidden"/>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dissolve">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9" name="Slide Number Placeholder 5"/>
          <p:cNvSpPr>
            <a:spLocks noGrp="1"/>
          </p:cNvSpPr>
          <p:nvPr>
            <p:ph type="sldNum" sz="quarter" idx="4294967295"/>
          </p:nvPr>
        </p:nvSpPr>
        <p:spPr>
          <a:xfrm>
            <a:off x="8904288" y="6092825"/>
            <a:ext cx="609600" cy="431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Verdana" pitchFamily="34" charset="0"/>
              </a:defRPr>
            </a:lvl1pPr>
            <a:lvl2pPr marL="742950" indent="-285750">
              <a:defRPr sz="2400">
                <a:solidFill>
                  <a:schemeClr val="tx1"/>
                </a:solidFill>
                <a:latin typeface="Verdana" pitchFamily="34" charset="0"/>
              </a:defRPr>
            </a:lvl2pPr>
            <a:lvl3pPr marL="1143000" indent="-228600">
              <a:defRPr sz="2400">
                <a:solidFill>
                  <a:schemeClr val="tx1"/>
                </a:solidFill>
                <a:latin typeface="Verdana" pitchFamily="34" charset="0"/>
              </a:defRPr>
            </a:lvl3pPr>
            <a:lvl4pPr marL="1600200" indent="-228600">
              <a:defRPr sz="2400">
                <a:solidFill>
                  <a:schemeClr val="tx1"/>
                </a:solidFill>
                <a:latin typeface="Verdana" pitchFamily="34" charset="0"/>
              </a:defRPr>
            </a:lvl4pPr>
            <a:lvl5pPr marL="2057400" indent="-228600">
              <a:defRPr sz="2400">
                <a:solidFill>
                  <a:schemeClr val="tx1"/>
                </a:solidFill>
                <a:latin typeface="Verdana" pitchFamily="34" charset="0"/>
              </a:defRPr>
            </a:lvl5pPr>
            <a:lvl6pPr marL="2514600" indent="-228600" eaLnBrk="0" fontAlgn="base" hangingPunct="0">
              <a:spcBef>
                <a:spcPct val="0"/>
              </a:spcBef>
              <a:spcAft>
                <a:spcPct val="0"/>
              </a:spcAft>
              <a:defRPr sz="2400">
                <a:solidFill>
                  <a:schemeClr val="tx1"/>
                </a:solidFill>
                <a:latin typeface="Verdana" pitchFamily="34" charset="0"/>
              </a:defRPr>
            </a:lvl6pPr>
            <a:lvl7pPr marL="2971800" indent="-228600" eaLnBrk="0" fontAlgn="base" hangingPunct="0">
              <a:spcBef>
                <a:spcPct val="0"/>
              </a:spcBef>
              <a:spcAft>
                <a:spcPct val="0"/>
              </a:spcAft>
              <a:defRPr sz="2400">
                <a:solidFill>
                  <a:schemeClr val="tx1"/>
                </a:solidFill>
                <a:latin typeface="Verdana" pitchFamily="34" charset="0"/>
              </a:defRPr>
            </a:lvl7pPr>
            <a:lvl8pPr marL="3429000" indent="-228600" eaLnBrk="0" fontAlgn="base" hangingPunct="0">
              <a:spcBef>
                <a:spcPct val="0"/>
              </a:spcBef>
              <a:spcAft>
                <a:spcPct val="0"/>
              </a:spcAft>
              <a:defRPr sz="2400">
                <a:solidFill>
                  <a:schemeClr val="tx1"/>
                </a:solidFill>
                <a:latin typeface="Verdana" pitchFamily="34" charset="0"/>
              </a:defRPr>
            </a:lvl8pPr>
            <a:lvl9pPr marL="3886200" indent="-228600" eaLnBrk="0" fontAlgn="base" hangingPunct="0">
              <a:spcBef>
                <a:spcPct val="0"/>
              </a:spcBef>
              <a:spcAft>
                <a:spcPct val="0"/>
              </a:spcAft>
              <a:defRPr sz="2400">
                <a:solidFill>
                  <a:schemeClr val="tx1"/>
                </a:solidFill>
                <a:latin typeface="Verdana" pitchFamily="34" charset="0"/>
              </a:defRPr>
            </a:lvl9pPr>
          </a:lstStyle>
          <a:p>
            <a:fld id="{B4EB83FC-14A0-44F0-AD07-C7DF08C70BCF}" type="slidenum">
              <a:rPr lang="it-IT" sz="1100">
                <a:solidFill>
                  <a:schemeClr val="bg1"/>
                </a:solidFill>
              </a:rPr>
              <a:pPr/>
              <a:t>174</a:t>
            </a:fld>
            <a:endParaRPr lang="it-IT" sz="1200">
              <a:solidFill>
                <a:schemeClr val="bg1"/>
              </a:solidFill>
            </a:endParaRPr>
          </a:p>
        </p:txBody>
      </p:sp>
      <p:sp>
        <p:nvSpPr>
          <p:cNvPr id="21510" name="Rectangle 2"/>
          <p:cNvSpPr>
            <a:spLocks noGrp="1" noChangeArrowheads="1"/>
          </p:cNvSpPr>
          <p:nvPr>
            <p:ph type="title"/>
          </p:nvPr>
        </p:nvSpPr>
        <p:spPr/>
        <p:txBody>
          <a:bodyPr>
            <a:normAutofit fontScale="90000"/>
          </a:bodyPr>
          <a:lstStyle/>
          <a:p>
            <a:pPr eaLnBrk="1" hangingPunct="1"/>
            <a:r>
              <a:rPr lang="en-US" smtClean="0"/>
              <a:t>Body Effect Model</a:t>
            </a:r>
          </a:p>
        </p:txBody>
      </p:sp>
      <p:sp>
        <p:nvSpPr>
          <p:cNvPr id="21511" name="Rectangle 3"/>
          <p:cNvSpPr>
            <a:spLocks noGrp="1" noChangeArrowheads="1"/>
          </p:cNvSpPr>
          <p:nvPr>
            <p:ph type="body" sz="half" idx="1"/>
          </p:nvPr>
        </p:nvSpPr>
        <p:spPr>
          <a:xfrm>
            <a:off x="2209801" y="1524000"/>
            <a:ext cx="8035925" cy="4724400"/>
          </a:xfrm>
        </p:spPr>
        <p:txBody>
          <a:bodyPr/>
          <a:lstStyle/>
          <a:p>
            <a:pPr marL="455613" indent="-455613"/>
            <a:endParaRPr lang="en-US" sz="2000"/>
          </a:p>
          <a:p>
            <a:pPr marL="455613" indent="-455613"/>
            <a:endParaRPr lang="en-US" sz="2000"/>
          </a:p>
          <a:p>
            <a:pPr marL="455613" indent="-455613"/>
            <a:r>
              <a:rPr lang="en-US" sz="2000">
                <a:latin typeface="Symbol" pitchFamily="18" charset="2"/>
              </a:rPr>
              <a:t>f</a:t>
            </a:r>
            <a:r>
              <a:rPr lang="en-US" sz="2000" baseline="-25000"/>
              <a:t>s</a:t>
            </a:r>
            <a:r>
              <a:rPr lang="en-US" sz="2000"/>
              <a:t> = </a:t>
            </a:r>
            <a:r>
              <a:rPr lang="en-US" sz="2000" i="1"/>
              <a:t>surface potential</a:t>
            </a:r>
            <a:r>
              <a:rPr lang="en-US" sz="2000"/>
              <a:t> at threshold</a:t>
            </a:r>
          </a:p>
          <a:p>
            <a:pPr marL="455613" indent="-455613"/>
            <a:endParaRPr lang="en-US"/>
          </a:p>
          <a:p>
            <a:pPr marL="855663" lvl="1"/>
            <a:endParaRPr lang="en-US" sz="1800"/>
          </a:p>
          <a:p>
            <a:pPr marL="855663" lvl="1"/>
            <a:r>
              <a:rPr lang="en-US" sz="1800"/>
              <a:t>Depends on doping level N</a:t>
            </a:r>
            <a:r>
              <a:rPr lang="en-US" sz="1800" baseline="-25000"/>
              <a:t>A</a:t>
            </a:r>
          </a:p>
          <a:p>
            <a:pPr marL="855663" lvl="1"/>
            <a:r>
              <a:rPr lang="en-US" sz="1800"/>
              <a:t>And intrinsic carrier concentration n</a:t>
            </a:r>
            <a:r>
              <a:rPr lang="en-US" sz="1800" baseline="-25000"/>
              <a:t>i</a:t>
            </a:r>
          </a:p>
          <a:p>
            <a:pPr marL="455613" indent="-455613"/>
            <a:r>
              <a:rPr lang="en-US" sz="2000"/>
              <a:t> </a:t>
            </a:r>
            <a:r>
              <a:rPr lang="en-US" sz="2000">
                <a:latin typeface="Symbol" pitchFamily="18" charset="2"/>
              </a:rPr>
              <a:t>g</a:t>
            </a:r>
            <a:r>
              <a:rPr lang="en-US" sz="2000"/>
              <a:t> = </a:t>
            </a:r>
            <a:r>
              <a:rPr lang="en-US" sz="2000" i="1"/>
              <a:t>body effect coefficient</a:t>
            </a:r>
          </a:p>
        </p:txBody>
      </p:sp>
      <p:sp>
        <p:nvSpPr>
          <p:cNvPr id="21512" name="Rectangle 4"/>
          <p:cNvSpPr>
            <a:spLocks noChangeArrowheads="1"/>
          </p:cNvSpPr>
          <p:nvPr/>
        </p:nvSpPr>
        <p:spPr bwMode="auto">
          <a:xfrm>
            <a:off x="5211763" y="3276600"/>
            <a:ext cx="91440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en-US"/>
          </a:p>
        </p:txBody>
      </p:sp>
      <p:graphicFrame>
        <p:nvGraphicFramePr>
          <p:cNvPr id="21506" name="Object 2"/>
          <p:cNvGraphicFramePr>
            <a:graphicFrameLocks noChangeAspect="1"/>
          </p:cNvGraphicFramePr>
          <p:nvPr/>
        </p:nvGraphicFramePr>
        <p:xfrm>
          <a:off x="2743200" y="1676400"/>
          <a:ext cx="3657600" cy="630238"/>
        </p:xfrm>
        <a:graphic>
          <a:graphicData uri="http://schemas.openxmlformats.org/presentationml/2006/ole">
            <mc:AlternateContent xmlns:mc="http://schemas.openxmlformats.org/markup-compatibility/2006">
              <mc:Choice xmlns:v="urn:schemas-microsoft-com:vml" Requires="v">
                <p:oleObj spid="_x0000_s20503" name="Equation" r:id="rId3" imgW="1765080" imgH="304560" progId="Equation.DSMT4">
                  <p:embed/>
                </p:oleObj>
              </mc:Choice>
              <mc:Fallback>
                <p:oleObj name="Equation" r:id="rId3" imgW="1765080" imgH="30456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43200" y="1676400"/>
                        <a:ext cx="3657600" cy="6302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1513" name="Rectangle 6"/>
          <p:cNvSpPr>
            <a:spLocks noChangeArrowheads="1"/>
          </p:cNvSpPr>
          <p:nvPr/>
        </p:nvSpPr>
        <p:spPr bwMode="auto">
          <a:xfrm>
            <a:off x="5638800" y="3211513"/>
            <a:ext cx="91440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en-US"/>
          </a:p>
        </p:txBody>
      </p:sp>
      <p:graphicFrame>
        <p:nvGraphicFramePr>
          <p:cNvPr id="21507" name="Object 3"/>
          <p:cNvGraphicFramePr>
            <a:graphicFrameLocks noChangeAspect="1"/>
          </p:cNvGraphicFramePr>
          <p:nvPr/>
        </p:nvGraphicFramePr>
        <p:xfrm>
          <a:off x="2743200" y="2819400"/>
          <a:ext cx="1524000" cy="725488"/>
        </p:xfrm>
        <a:graphic>
          <a:graphicData uri="http://schemas.openxmlformats.org/presentationml/2006/ole">
            <mc:AlternateContent xmlns:mc="http://schemas.openxmlformats.org/markup-compatibility/2006">
              <mc:Choice xmlns:v="urn:schemas-microsoft-com:vml" Requires="v">
                <p:oleObj spid="_x0000_s20504" name="Equation" r:id="rId5" imgW="914400" imgH="431640" progId="Equation.DSMT4">
                  <p:embed/>
                </p:oleObj>
              </mc:Choice>
              <mc:Fallback>
                <p:oleObj name="Equation" r:id="rId5" imgW="914400" imgH="43164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43200" y="2819400"/>
                        <a:ext cx="1524000" cy="7254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1514" name="Rectangle 8"/>
          <p:cNvSpPr>
            <a:spLocks noChangeArrowheads="1"/>
          </p:cNvSpPr>
          <p:nvPr/>
        </p:nvSpPr>
        <p:spPr bwMode="auto">
          <a:xfrm>
            <a:off x="5154613" y="3189288"/>
            <a:ext cx="91440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en-US"/>
          </a:p>
        </p:txBody>
      </p:sp>
      <p:graphicFrame>
        <p:nvGraphicFramePr>
          <p:cNvPr id="21508" name="Object 4"/>
          <p:cNvGraphicFramePr>
            <a:graphicFrameLocks noChangeAspect="1"/>
          </p:cNvGraphicFramePr>
          <p:nvPr/>
        </p:nvGraphicFramePr>
        <p:xfrm>
          <a:off x="2819400" y="4800600"/>
          <a:ext cx="3200400" cy="814388"/>
        </p:xfrm>
        <a:graphic>
          <a:graphicData uri="http://schemas.openxmlformats.org/presentationml/2006/ole">
            <mc:AlternateContent xmlns:mc="http://schemas.openxmlformats.org/markup-compatibility/2006">
              <mc:Choice xmlns:v="urn:schemas-microsoft-com:vml" Requires="v">
                <p:oleObj spid="_x0000_s20505" r:id="rId7" imgW="1879600" imgH="482600" progId="Equation.DSMT4">
                  <p:embed/>
                </p:oleObj>
              </mc:Choice>
              <mc:Fallback>
                <p:oleObj r:id="rId7" imgW="1879600" imgH="48260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19400" y="4800600"/>
                        <a:ext cx="3200400" cy="8143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380938" name="Picture 10"/>
          <p:cNvPicPr>
            <a:picLocks noGrp="1" noChangeAspect="1" noChangeArrowheads="1"/>
          </p:cNvPicPr>
          <p:nvPr>
            <p:ph sz="half" idx="2"/>
          </p:nvPr>
        </p:nvPicPr>
        <p:blipFill>
          <a:blip r:embed="rId9">
            <a:extLst>
              <a:ext uri="{28A0092B-C50C-407E-A947-70E740481C1C}">
                <a14:useLocalDpi xmlns:a14="http://schemas.microsoft.com/office/drawing/2010/main" val="0"/>
              </a:ext>
            </a:extLst>
          </a:blip>
          <a:srcRect/>
          <a:stretch>
            <a:fillRect/>
          </a:stretch>
        </p:blipFill>
        <p:spPr>
          <a:xfrm>
            <a:off x="1828801" y="1357314"/>
            <a:ext cx="8107363" cy="4129087"/>
          </a:xfrm>
          <a:noFill/>
        </p:spPr>
      </p:pic>
    </p:spTree>
    <p:extLst>
      <p:ext uri="{BB962C8B-B14F-4D97-AF65-F5344CB8AC3E}">
        <p14:creationId xmlns:p14="http://schemas.microsoft.com/office/powerpoint/2010/main" val="93432133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380938"/>
                                        </p:tgtEl>
                                        <p:attrNameLst>
                                          <p:attrName>style.visibility</p:attrName>
                                        </p:attrNameLst>
                                      </p:cBhvr>
                                      <p:to>
                                        <p:strVal val="visible"/>
                                      </p:to>
                                    </p:set>
                                    <p:animEffect transition="in" filter="blinds(horizontal)">
                                      <p:cBhvr>
                                        <p:cTn id="7" dur="500"/>
                                        <p:tgtEl>
                                          <p:spTgt spid="3809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098" name="Slide Number Placeholder 4"/>
          <p:cNvSpPr>
            <a:spLocks noGrp="1"/>
          </p:cNvSpPr>
          <p:nvPr>
            <p:ph type="sldNum" sz="quarter" idx="4294967295"/>
          </p:nvPr>
        </p:nvSpPr>
        <p:spPr>
          <a:xfrm>
            <a:off x="8904288" y="6092825"/>
            <a:ext cx="609600" cy="431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Verdana" pitchFamily="34" charset="0"/>
              </a:defRPr>
            </a:lvl1pPr>
            <a:lvl2pPr marL="742950" indent="-285750">
              <a:defRPr sz="2400">
                <a:solidFill>
                  <a:schemeClr val="tx1"/>
                </a:solidFill>
                <a:latin typeface="Verdana" pitchFamily="34" charset="0"/>
              </a:defRPr>
            </a:lvl2pPr>
            <a:lvl3pPr marL="1143000" indent="-228600">
              <a:defRPr sz="2400">
                <a:solidFill>
                  <a:schemeClr val="tx1"/>
                </a:solidFill>
                <a:latin typeface="Verdana" pitchFamily="34" charset="0"/>
              </a:defRPr>
            </a:lvl3pPr>
            <a:lvl4pPr marL="1600200" indent="-228600">
              <a:defRPr sz="2400">
                <a:solidFill>
                  <a:schemeClr val="tx1"/>
                </a:solidFill>
                <a:latin typeface="Verdana" pitchFamily="34" charset="0"/>
              </a:defRPr>
            </a:lvl4pPr>
            <a:lvl5pPr marL="2057400" indent="-228600">
              <a:defRPr sz="2400">
                <a:solidFill>
                  <a:schemeClr val="tx1"/>
                </a:solidFill>
                <a:latin typeface="Verdana" pitchFamily="34" charset="0"/>
              </a:defRPr>
            </a:lvl5pPr>
            <a:lvl6pPr marL="2514600" indent="-228600" eaLnBrk="0" fontAlgn="base" hangingPunct="0">
              <a:spcBef>
                <a:spcPct val="0"/>
              </a:spcBef>
              <a:spcAft>
                <a:spcPct val="0"/>
              </a:spcAft>
              <a:defRPr sz="2400">
                <a:solidFill>
                  <a:schemeClr val="tx1"/>
                </a:solidFill>
                <a:latin typeface="Verdana" pitchFamily="34" charset="0"/>
              </a:defRPr>
            </a:lvl6pPr>
            <a:lvl7pPr marL="2971800" indent="-228600" eaLnBrk="0" fontAlgn="base" hangingPunct="0">
              <a:spcBef>
                <a:spcPct val="0"/>
              </a:spcBef>
              <a:spcAft>
                <a:spcPct val="0"/>
              </a:spcAft>
              <a:defRPr sz="2400">
                <a:solidFill>
                  <a:schemeClr val="tx1"/>
                </a:solidFill>
                <a:latin typeface="Verdana" pitchFamily="34" charset="0"/>
              </a:defRPr>
            </a:lvl7pPr>
            <a:lvl8pPr marL="3429000" indent="-228600" eaLnBrk="0" fontAlgn="base" hangingPunct="0">
              <a:spcBef>
                <a:spcPct val="0"/>
              </a:spcBef>
              <a:spcAft>
                <a:spcPct val="0"/>
              </a:spcAft>
              <a:defRPr sz="2400">
                <a:solidFill>
                  <a:schemeClr val="tx1"/>
                </a:solidFill>
                <a:latin typeface="Verdana" pitchFamily="34" charset="0"/>
              </a:defRPr>
            </a:lvl8pPr>
            <a:lvl9pPr marL="3886200" indent="-228600" eaLnBrk="0" fontAlgn="base" hangingPunct="0">
              <a:spcBef>
                <a:spcPct val="0"/>
              </a:spcBef>
              <a:spcAft>
                <a:spcPct val="0"/>
              </a:spcAft>
              <a:defRPr sz="2400">
                <a:solidFill>
                  <a:schemeClr val="tx1"/>
                </a:solidFill>
                <a:latin typeface="Verdana" pitchFamily="34" charset="0"/>
              </a:defRPr>
            </a:lvl9pPr>
          </a:lstStyle>
          <a:p>
            <a:fld id="{67DF9503-4479-442A-8A4D-E96569635EBC}" type="slidenum">
              <a:rPr lang="it-IT" sz="1100">
                <a:solidFill>
                  <a:schemeClr val="bg1"/>
                </a:solidFill>
              </a:rPr>
              <a:pPr/>
              <a:t>175</a:t>
            </a:fld>
            <a:endParaRPr lang="it-IT" sz="1200">
              <a:solidFill>
                <a:schemeClr val="bg1"/>
              </a:solidFill>
            </a:endParaRPr>
          </a:p>
        </p:txBody>
      </p:sp>
      <p:sp>
        <p:nvSpPr>
          <p:cNvPr id="260099" name="Rectangle 2"/>
          <p:cNvSpPr>
            <a:spLocks noGrp="1" noChangeArrowheads="1"/>
          </p:cNvSpPr>
          <p:nvPr>
            <p:ph type="title"/>
          </p:nvPr>
        </p:nvSpPr>
        <p:spPr/>
        <p:txBody>
          <a:bodyPr/>
          <a:lstStyle/>
          <a:p>
            <a:pPr eaLnBrk="1" hangingPunct="1"/>
            <a:r>
              <a:rPr lang="en-US" smtClean="0"/>
              <a:t>Backgate bias generation</a:t>
            </a:r>
          </a:p>
        </p:txBody>
      </p:sp>
      <p:pic>
        <p:nvPicPr>
          <p:cNvPr id="260100" name="Picture 3"/>
          <p:cNvPicPr>
            <a:picLocks noGrp="1" noChangeAspect="1" noChangeArrowheads="1"/>
          </p:cNvPicPr>
          <p:nvPr>
            <p:ph type="body" idx="1"/>
          </p:nvPr>
        </p:nvPicPr>
        <p:blipFill>
          <a:blip r:embed="rId2">
            <a:extLst>
              <a:ext uri="{28A0092B-C50C-407E-A947-70E740481C1C}">
                <a14:useLocalDpi xmlns:a14="http://schemas.microsoft.com/office/drawing/2010/main" val="0"/>
              </a:ext>
            </a:extLst>
          </a:blip>
          <a:srcRect/>
          <a:stretch>
            <a:fillRect/>
          </a:stretch>
        </p:blipFill>
        <p:spPr>
          <a:xfrm>
            <a:off x="2209800" y="1219200"/>
            <a:ext cx="7772400" cy="4114800"/>
          </a:xfrm>
        </p:spPr>
      </p:pic>
      <p:sp>
        <p:nvSpPr>
          <p:cNvPr id="260101" name="Text Box 4"/>
          <p:cNvSpPr txBox="1">
            <a:spLocks noChangeArrowheads="1"/>
          </p:cNvSpPr>
          <p:nvPr/>
        </p:nvSpPr>
        <p:spPr bwMode="auto">
          <a:xfrm>
            <a:off x="5251450" y="4321176"/>
            <a:ext cx="5627688" cy="2536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rgbClr val="000000"/>
                </a:solidFill>
                <a:miter lim="800000"/>
                <a:headEnd/>
                <a:tailEnd/>
              </a14:hiddenLine>
            </a:ext>
          </a:extLst>
        </p:spPr>
        <p:txBody>
          <a:bodyPr lIns="97256" tIns="48628" rIns="97256" bIns="48628">
            <a:spAutoFit/>
          </a:bodyPr>
          <a:lstStyle>
            <a:lvl1pPr defTabSz="973138">
              <a:defRPr sz="2400">
                <a:solidFill>
                  <a:schemeClr val="tx1"/>
                </a:solidFill>
                <a:latin typeface="Verdana" pitchFamily="34" charset="0"/>
              </a:defRPr>
            </a:lvl1pPr>
            <a:lvl2pPr marL="742950" indent="-285750" defTabSz="973138">
              <a:defRPr sz="2400">
                <a:solidFill>
                  <a:schemeClr val="tx1"/>
                </a:solidFill>
                <a:latin typeface="Verdana" pitchFamily="34" charset="0"/>
              </a:defRPr>
            </a:lvl2pPr>
            <a:lvl3pPr marL="1143000" indent="-228600" defTabSz="973138">
              <a:defRPr sz="2400">
                <a:solidFill>
                  <a:schemeClr val="tx1"/>
                </a:solidFill>
                <a:latin typeface="Verdana" pitchFamily="34" charset="0"/>
              </a:defRPr>
            </a:lvl3pPr>
            <a:lvl4pPr marL="1600200" indent="-228600" defTabSz="973138">
              <a:defRPr sz="2400">
                <a:solidFill>
                  <a:schemeClr val="tx1"/>
                </a:solidFill>
                <a:latin typeface="Verdana" pitchFamily="34" charset="0"/>
              </a:defRPr>
            </a:lvl4pPr>
            <a:lvl5pPr marL="2057400" indent="-228600" defTabSz="973138">
              <a:defRPr sz="2400">
                <a:solidFill>
                  <a:schemeClr val="tx1"/>
                </a:solidFill>
                <a:latin typeface="Verdana" pitchFamily="34" charset="0"/>
              </a:defRPr>
            </a:lvl5pPr>
            <a:lvl6pPr marL="2514600" indent="-228600" defTabSz="973138" eaLnBrk="0" fontAlgn="base" hangingPunct="0">
              <a:spcBef>
                <a:spcPct val="0"/>
              </a:spcBef>
              <a:spcAft>
                <a:spcPct val="0"/>
              </a:spcAft>
              <a:defRPr sz="2400">
                <a:solidFill>
                  <a:schemeClr val="tx1"/>
                </a:solidFill>
                <a:latin typeface="Verdana" pitchFamily="34" charset="0"/>
              </a:defRPr>
            </a:lvl6pPr>
            <a:lvl7pPr marL="2971800" indent="-228600" defTabSz="973138" eaLnBrk="0" fontAlgn="base" hangingPunct="0">
              <a:spcBef>
                <a:spcPct val="0"/>
              </a:spcBef>
              <a:spcAft>
                <a:spcPct val="0"/>
              </a:spcAft>
              <a:defRPr sz="2400">
                <a:solidFill>
                  <a:schemeClr val="tx1"/>
                </a:solidFill>
                <a:latin typeface="Verdana" pitchFamily="34" charset="0"/>
              </a:defRPr>
            </a:lvl7pPr>
            <a:lvl8pPr marL="3429000" indent="-228600" defTabSz="973138" eaLnBrk="0" fontAlgn="base" hangingPunct="0">
              <a:spcBef>
                <a:spcPct val="0"/>
              </a:spcBef>
              <a:spcAft>
                <a:spcPct val="0"/>
              </a:spcAft>
              <a:defRPr sz="2400">
                <a:solidFill>
                  <a:schemeClr val="tx1"/>
                </a:solidFill>
                <a:latin typeface="Verdana" pitchFamily="34" charset="0"/>
              </a:defRPr>
            </a:lvl8pPr>
            <a:lvl9pPr marL="3886200" indent="-228600" defTabSz="973138" eaLnBrk="0" fontAlgn="base" hangingPunct="0">
              <a:spcBef>
                <a:spcPct val="0"/>
              </a:spcBef>
              <a:spcAft>
                <a:spcPct val="0"/>
              </a:spcAft>
              <a:defRPr sz="2400">
                <a:solidFill>
                  <a:schemeClr val="tx1"/>
                </a:solidFill>
                <a:latin typeface="Verdana" pitchFamily="34" charset="0"/>
              </a:defRPr>
            </a:lvl9pPr>
          </a:lstStyle>
          <a:p>
            <a:pPr eaLnBrk="1" hangingPunct="1">
              <a:spcBef>
                <a:spcPct val="50000"/>
              </a:spcBef>
            </a:pPr>
            <a:r>
              <a:rPr lang="en-US" sz="2000" b="1">
                <a:solidFill>
                  <a:srgbClr val="000000"/>
                </a:solidFill>
                <a:latin typeface="Arial" pitchFamily="34" charset="0"/>
              </a:rPr>
              <a:t>Use charge pump </a:t>
            </a:r>
          </a:p>
          <a:p>
            <a:pPr eaLnBrk="1" hangingPunct="1">
              <a:spcBef>
                <a:spcPct val="50000"/>
              </a:spcBef>
            </a:pPr>
            <a:r>
              <a:rPr lang="en-US" sz="2000" b="1">
                <a:solidFill>
                  <a:srgbClr val="000000"/>
                </a:solidFill>
                <a:latin typeface="Arial" pitchFamily="34" charset="0"/>
              </a:rPr>
              <a:t>Backgate bias:</a:t>
            </a:r>
          </a:p>
          <a:p>
            <a:pPr eaLnBrk="1" hangingPunct="1">
              <a:spcBef>
                <a:spcPct val="50000"/>
              </a:spcBef>
            </a:pPr>
            <a:r>
              <a:rPr lang="en-US" sz="2000" b="1">
                <a:solidFill>
                  <a:srgbClr val="000000"/>
                </a:solidFill>
                <a:latin typeface="Arial" pitchFamily="34" charset="0"/>
              </a:rPr>
              <a:t>Increases Vt -&gt; reduces leakage</a:t>
            </a:r>
          </a:p>
          <a:p>
            <a:pPr eaLnBrk="1" hangingPunct="1">
              <a:spcBef>
                <a:spcPct val="50000"/>
              </a:spcBef>
            </a:pPr>
            <a:r>
              <a:rPr lang="en-US" sz="2000" b="1">
                <a:solidFill>
                  <a:srgbClr val="000000"/>
                </a:solidFill>
                <a:latin typeface="Arial" pitchFamily="34" charset="0"/>
              </a:rPr>
              <a:t>• reduces Cj of nMOST when applied to p-well (triple well process!),</a:t>
            </a:r>
          </a:p>
          <a:p>
            <a:pPr eaLnBrk="1" hangingPunct="1">
              <a:spcBef>
                <a:spcPct val="50000"/>
              </a:spcBef>
            </a:pPr>
            <a:r>
              <a:rPr lang="en-US" sz="2000" b="1">
                <a:solidFill>
                  <a:srgbClr val="000000"/>
                </a:solidFill>
                <a:latin typeface="Arial" pitchFamily="34" charset="0"/>
              </a:rPr>
              <a:t>smaller Cj -&gt; smaller Cb → larger readout ΔV</a:t>
            </a:r>
          </a:p>
        </p:txBody>
      </p:sp>
    </p:spTree>
    <p:extLst>
      <p:ext uri="{BB962C8B-B14F-4D97-AF65-F5344CB8AC3E}">
        <p14:creationId xmlns:p14="http://schemas.microsoft.com/office/powerpoint/2010/main" val="2367795926"/>
      </p:ext>
    </p:extLst>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122" name="Slide Number Placeholder 4"/>
          <p:cNvSpPr>
            <a:spLocks noGrp="1"/>
          </p:cNvSpPr>
          <p:nvPr>
            <p:ph type="sldNum" sz="quarter" idx="4294967295"/>
          </p:nvPr>
        </p:nvSpPr>
        <p:spPr>
          <a:xfrm>
            <a:off x="8904288" y="6092825"/>
            <a:ext cx="609600" cy="431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Verdana" pitchFamily="34" charset="0"/>
              </a:defRPr>
            </a:lvl1pPr>
            <a:lvl2pPr marL="742950" indent="-285750">
              <a:defRPr sz="2400">
                <a:solidFill>
                  <a:schemeClr val="tx1"/>
                </a:solidFill>
                <a:latin typeface="Verdana" pitchFamily="34" charset="0"/>
              </a:defRPr>
            </a:lvl2pPr>
            <a:lvl3pPr marL="1143000" indent="-228600">
              <a:defRPr sz="2400">
                <a:solidFill>
                  <a:schemeClr val="tx1"/>
                </a:solidFill>
                <a:latin typeface="Verdana" pitchFamily="34" charset="0"/>
              </a:defRPr>
            </a:lvl3pPr>
            <a:lvl4pPr marL="1600200" indent="-228600">
              <a:defRPr sz="2400">
                <a:solidFill>
                  <a:schemeClr val="tx1"/>
                </a:solidFill>
                <a:latin typeface="Verdana" pitchFamily="34" charset="0"/>
              </a:defRPr>
            </a:lvl4pPr>
            <a:lvl5pPr marL="2057400" indent="-228600">
              <a:defRPr sz="2400">
                <a:solidFill>
                  <a:schemeClr val="tx1"/>
                </a:solidFill>
                <a:latin typeface="Verdana" pitchFamily="34" charset="0"/>
              </a:defRPr>
            </a:lvl5pPr>
            <a:lvl6pPr marL="2514600" indent="-228600" eaLnBrk="0" fontAlgn="base" hangingPunct="0">
              <a:spcBef>
                <a:spcPct val="0"/>
              </a:spcBef>
              <a:spcAft>
                <a:spcPct val="0"/>
              </a:spcAft>
              <a:defRPr sz="2400">
                <a:solidFill>
                  <a:schemeClr val="tx1"/>
                </a:solidFill>
                <a:latin typeface="Verdana" pitchFamily="34" charset="0"/>
              </a:defRPr>
            </a:lvl6pPr>
            <a:lvl7pPr marL="2971800" indent="-228600" eaLnBrk="0" fontAlgn="base" hangingPunct="0">
              <a:spcBef>
                <a:spcPct val="0"/>
              </a:spcBef>
              <a:spcAft>
                <a:spcPct val="0"/>
              </a:spcAft>
              <a:defRPr sz="2400">
                <a:solidFill>
                  <a:schemeClr val="tx1"/>
                </a:solidFill>
                <a:latin typeface="Verdana" pitchFamily="34" charset="0"/>
              </a:defRPr>
            </a:lvl7pPr>
            <a:lvl8pPr marL="3429000" indent="-228600" eaLnBrk="0" fontAlgn="base" hangingPunct="0">
              <a:spcBef>
                <a:spcPct val="0"/>
              </a:spcBef>
              <a:spcAft>
                <a:spcPct val="0"/>
              </a:spcAft>
              <a:defRPr sz="2400">
                <a:solidFill>
                  <a:schemeClr val="tx1"/>
                </a:solidFill>
                <a:latin typeface="Verdana" pitchFamily="34" charset="0"/>
              </a:defRPr>
            </a:lvl8pPr>
            <a:lvl9pPr marL="3886200" indent="-228600" eaLnBrk="0" fontAlgn="base" hangingPunct="0">
              <a:spcBef>
                <a:spcPct val="0"/>
              </a:spcBef>
              <a:spcAft>
                <a:spcPct val="0"/>
              </a:spcAft>
              <a:defRPr sz="2400">
                <a:solidFill>
                  <a:schemeClr val="tx1"/>
                </a:solidFill>
                <a:latin typeface="Verdana" pitchFamily="34" charset="0"/>
              </a:defRPr>
            </a:lvl9pPr>
          </a:lstStyle>
          <a:p>
            <a:fld id="{00932367-21E2-46A5-BE5C-D64DD71A4D7F}" type="slidenum">
              <a:rPr lang="it-IT" sz="1100">
                <a:solidFill>
                  <a:schemeClr val="bg1"/>
                </a:solidFill>
              </a:rPr>
              <a:pPr/>
              <a:t>176</a:t>
            </a:fld>
            <a:endParaRPr lang="it-IT" sz="1200">
              <a:solidFill>
                <a:schemeClr val="bg1"/>
              </a:solidFill>
            </a:endParaRPr>
          </a:p>
        </p:txBody>
      </p:sp>
      <p:sp>
        <p:nvSpPr>
          <p:cNvPr id="261123" name="Rectangle 2"/>
          <p:cNvSpPr>
            <a:spLocks noGrp="1" noChangeArrowheads="1"/>
          </p:cNvSpPr>
          <p:nvPr>
            <p:ph type="title"/>
          </p:nvPr>
        </p:nvSpPr>
        <p:spPr/>
        <p:txBody>
          <a:bodyPr/>
          <a:lstStyle/>
          <a:p>
            <a:pPr eaLnBrk="1" hangingPunct="1"/>
            <a:r>
              <a:rPr lang="en-US" smtClean="0"/>
              <a:t>Vdd / 2 Generation</a:t>
            </a:r>
          </a:p>
        </p:txBody>
      </p:sp>
      <p:pic>
        <p:nvPicPr>
          <p:cNvPr id="261124" name="Picture 3"/>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524000" y="1143000"/>
            <a:ext cx="9144000" cy="5486400"/>
          </a:xfrm>
          <a:noFill/>
        </p:spPr>
      </p:pic>
      <p:sp>
        <p:nvSpPr>
          <p:cNvPr id="261125" name="Text Box 4"/>
          <p:cNvSpPr txBox="1">
            <a:spLocks noChangeArrowheads="1"/>
          </p:cNvSpPr>
          <p:nvPr/>
        </p:nvSpPr>
        <p:spPr bwMode="auto">
          <a:xfrm>
            <a:off x="3685217" y="1295401"/>
            <a:ext cx="440069" cy="375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rgbClr val="000000"/>
                </a:solidFill>
                <a:miter lim="800000"/>
                <a:headEnd/>
                <a:tailEnd/>
              </a14:hiddenLine>
            </a:ext>
          </a:extLst>
        </p:spPr>
        <p:txBody>
          <a:bodyPr wrap="none" lIns="97256" tIns="48628" rIns="97256" bIns="48628">
            <a:spAutoFit/>
          </a:bodyPr>
          <a:lstStyle>
            <a:lvl1pPr defTabSz="973138">
              <a:defRPr sz="2400">
                <a:solidFill>
                  <a:schemeClr val="tx1"/>
                </a:solidFill>
                <a:latin typeface="Verdana" pitchFamily="34" charset="0"/>
              </a:defRPr>
            </a:lvl1pPr>
            <a:lvl2pPr marL="742950" indent="-285750" defTabSz="973138">
              <a:defRPr sz="2400">
                <a:solidFill>
                  <a:schemeClr val="tx1"/>
                </a:solidFill>
                <a:latin typeface="Verdana" pitchFamily="34" charset="0"/>
              </a:defRPr>
            </a:lvl2pPr>
            <a:lvl3pPr marL="1143000" indent="-228600" defTabSz="973138">
              <a:defRPr sz="2400">
                <a:solidFill>
                  <a:schemeClr val="tx1"/>
                </a:solidFill>
                <a:latin typeface="Verdana" pitchFamily="34" charset="0"/>
              </a:defRPr>
            </a:lvl3pPr>
            <a:lvl4pPr marL="1600200" indent="-228600" defTabSz="973138">
              <a:defRPr sz="2400">
                <a:solidFill>
                  <a:schemeClr val="tx1"/>
                </a:solidFill>
                <a:latin typeface="Verdana" pitchFamily="34" charset="0"/>
              </a:defRPr>
            </a:lvl4pPr>
            <a:lvl5pPr marL="2057400" indent="-228600" defTabSz="973138">
              <a:defRPr sz="2400">
                <a:solidFill>
                  <a:schemeClr val="tx1"/>
                </a:solidFill>
                <a:latin typeface="Verdana" pitchFamily="34" charset="0"/>
              </a:defRPr>
            </a:lvl5pPr>
            <a:lvl6pPr marL="2514600" indent="-228600" defTabSz="973138" eaLnBrk="0" fontAlgn="base" hangingPunct="0">
              <a:spcBef>
                <a:spcPct val="0"/>
              </a:spcBef>
              <a:spcAft>
                <a:spcPct val="0"/>
              </a:spcAft>
              <a:defRPr sz="2400">
                <a:solidFill>
                  <a:schemeClr val="tx1"/>
                </a:solidFill>
                <a:latin typeface="Verdana" pitchFamily="34" charset="0"/>
              </a:defRPr>
            </a:lvl6pPr>
            <a:lvl7pPr marL="2971800" indent="-228600" defTabSz="973138" eaLnBrk="0" fontAlgn="base" hangingPunct="0">
              <a:spcBef>
                <a:spcPct val="0"/>
              </a:spcBef>
              <a:spcAft>
                <a:spcPct val="0"/>
              </a:spcAft>
              <a:defRPr sz="2400">
                <a:solidFill>
                  <a:schemeClr val="tx1"/>
                </a:solidFill>
                <a:latin typeface="Verdana" pitchFamily="34" charset="0"/>
              </a:defRPr>
            </a:lvl7pPr>
            <a:lvl8pPr marL="3429000" indent="-228600" defTabSz="973138" eaLnBrk="0" fontAlgn="base" hangingPunct="0">
              <a:spcBef>
                <a:spcPct val="0"/>
              </a:spcBef>
              <a:spcAft>
                <a:spcPct val="0"/>
              </a:spcAft>
              <a:defRPr sz="2400">
                <a:solidFill>
                  <a:schemeClr val="tx1"/>
                </a:solidFill>
                <a:latin typeface="Verdana" pitchFamily="34" charset="0"/>
              </a:defRPr>
            </a:lvl8pPr>
            <a:lvl9pPr marL="3886200" indent="-228600" defTabSz="973138" eaLnBrk="0" fontAlgn="base" hangingPunct="0">
              <a:spcBef>
                <a:spcPct val="0"/>
              </a:spcBef>
              <a:spcAft>
                <a:spcPct val="0"/>
              </a:spcAft>
              <a:defRPr sz="2400">
                <a:solidFill>
                  <a:schemeClr val="tx1"/>
                </a:solidFill>
                <a:latin typeface="Verdana" pitchFamily="34" charset="0"/>
              </a:defRPr>
            </a:lvl9pPr>
          </a:lstStyle>
          <a:p>
            <a:pPr algn="ctr" eaLnBrk="1" hangingPunct="1">
              <a:spcBef>
                <a:spcPct val="50000"/>
              </a:spcBef>
            </a:pPr>
            <a:r>
              <a:rPr lang="en-US" sz="1800">
                <a:solidFill>
                  <a:srgbClr val="000000"/>
                </a:solidFill>
                <a:latin typeface="Arial" pitchFamily="34" charset="0"/>
              </a:rPr>
              <a:t>2v</a:t>
            </a:r>
          </a:p>
        </p:txBody>
      </p:sp>
      <p:sp>
        <p:nvSpPr>
          <p:cNvPr id="261126" name="Line 5"/>
          <p:cNvSpPr>
            <a:spLocks noChangeShapeType="1"/>
          </p:cNvSpPr>
          <p:nvPr/>
        </p:nvSpPr>
        <p:spPr bwMode="auto">
          <a:xfrm>
            <a:off x="4619625" y="1752600"/>
            <a:ext cx="0" cy="1752600"/>
          </a:xfrm>
          <a:prstGeom prst="line">
            <a:avLst/>
          </a:prstGeom>
          <a:noFill/>
          <a:ln w="1270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lIns="97256" tIns="48628" rIns="97256" bIns="48628">
            <a:spAutoFit/>
          </a:bodyPr>
          <a:lstStyle/>
          <a:p>
            <a:endParaRPr lang="en-US"/>
          </a:p>
        </p:txBody>
      </p:sp>
      <p:sp>
        <p:nvSpPr>
          <p:cNvPr id="261127" name="Text Box 6"/>
          <p:cNvSpPr txBox="1">
            <a:spLocks noChangeArrowheads="1"/>
          </p:cNvSpPr>
          <p:nvPr/>
        </p:nvSpPr>
        <p:spPr bwMode="auto">
          <a:xfrm>
            <a:off x="4740111" y="1752601"/>
            <a:ext cx="440069" cy="375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rgbClr val="000000"/>
                </a:solidFill>
                <a:miter lim="800000"/>
                <a:headEnd/>
                <a:tailEnd/>
              </a14:hiddenLine>
            </a:ext>
          </a:extLst>
        </p:spPr>
        <p:txBody>
          <a:bodyPr wrap="none" lIns="97256" tIns="48628" rIns="97256" bIns="48628">
            <a:spAutoFit/>
          </a:bodyPr>
          <a:lstStyle>
            <a:lvl1pPr defTabSz="973138">
              <a:defRPr sz="2400">
                <a:solidFill>
                  <a:schemeClr val="tx1"/>
                </a:solidFill>
                <a:latin typeface="Verdana" pitchFamily="34" charset="0"/>
              </a:defRPr>
            </a:lvl1pPr>
            <a:lvl2pPr marL="742950" indent="-285750" defTabSz="973138">
              <a:defRPr sz="2400">
                <a:solidFill>
                  <a:schemeClr val="tx1"/>
                </a:solidFill>
                <a:latin typeface="Verdana" pitchFamily="34" charset="0"/>
              </a:defRPr>
            </a:lvl2pPr>
            <a:lvl3pPr marL="1143000" indent="-228600" defTabSz="973138">
              <a:defRPr sz="2400">
                <a:solidFill>
                  <a:schemeClr val="tx1"/>
                </a:solidFill>
                <a:latin typeface="Verdana" pitchFamily="34" charset="0"/>
              </a:defRPr>
            </a:lvl3pPr>
            <a:lvl4pPr marL="1600200" indent="-228600" defTabSz="973138">
              <a:defRPr sz="2400">
                <a:solidFill>
                  <a:schemeClr val="tx1"/>
                </a:solidFill>
                <a:latin typeface="Verdana" pitchFamily="34" charset="0"/>
              </a:defRPr>
            </a:lvl4pPr>
            <a:lvl5pPr marL="2057400" indent="-228600" defTabSz="973138">
              <a:defRPr sz="2400">
                <a:solidFill>
                  <a:schemeClr val="tx1"/>
                </a:solidFill>
                <a:latin typeface="Verdana" pitchFamily="34" charset="0"/>
              </a:defRPr>
            </a:lvl5pPr>
            <a:lvl6pPr marL="2514600" indent="-228600" defTabSz="973138" eaLnBrk="0" fontAlgn="base" hangingPunct="0">
              <a:spcBef>
                <a:spcPct val="0"/>
              </a:spcBef>
              <a:spcAft>
                <a:spcPct val="0"/>
              </a:spcAft>
              <a:defRPr sz="2400">
                <a:solidFill>
                  <a:schemeClr val="tx1"/>
                </a:solidFill>
                <a:latin typeface="Verdana" pitchFamily="34" charset="0"/>
              </a:defRPr>
            </a:lvl6pPr>
            <a:lvl7pPr marL="2971800" indent="-228600" defTabSz="973138" eaLnBrk="0" fontAlgn="base" hangingPunct="0">
              <a:spcBef>
                <a:spcPct val="0"/>
              </a:spcBef>
              <a:spcAft>
                <a:spcPct val="0"/>
              </a:spcAft>
              <a:defRPr sz="2400">
                <a:solidFill>
                  <a:schemeClr val="tx1"/>
                </a:solidFill>
                <a:latin typeface="Verdana" pitchFamily="34" charset="0"/>
              </a:defRPr>
            </a:lvl7pPr>
            <a:lvl8pPr marL="3429000" indent="-228600" defTabSz="973138" eaLnBrk="0" fontAlgn="base" hangingPunct="0">
              <a:spcBef>
                <a:spcPct val="0"/>
              </a:spcBef>
              <a:spcAft>
                <a:spcPct val="0"/>
              </a:spcAft>
              <a:defRPr sz="2400">
                <a:solidFill>
                  <a:schemeClr val="tx1"/>
                </a:solidFill>
                <a:latin typeface="Verdana" pitchFamily="34" charset="0"/>
              </a:defRPr>
            </a:lvl8pPr>
            <a:lvl9pPr marL="3886200" indent="-228600" defTabSz="973138" eaLnBrk="0" fontAlgn="base" hangingPunct="0">
              <a:spcBef>
                <a:spcPct val="0"/>
              </a:spcBef>
              <a:spcAft>
                <a:spcPct val="0"/>
              </a:spcAft>
              <a:defRPr sz="2400">
                <a:solidFill>
                  <a:schemeClr val="tx1"/>
                </a:solidFill>
                <a:latin typeface="Verdana" pitchFamily="34" charset="0"/>
              </a:defRPr>
            </a:lvl9pPr>
          </a:lstStyle>
          <a:p>
            <a:pPr algn="ctr" eaLnBrk="1" hangingPunct="1">
              <a:spcBef>
                <a:spcPct val="50000"/>
              </a:spcBef>
            </a:pPr>
            <a:r>
              <a:rPr lang="en-US" sz="1800">
                <a:solidFill>
                  <a:srgbClr val="000000"/>
                </a:solidFill>
                <a:latin typeface="Arial" pitchFamily="34" charset="0"/>
              </a:rPr>
              <a:t>1v</a:t>
            </a:r>
          </a:p>
        </p:txBody>
      </p:sp>
      <p:sp>
        <p:nvSpPr>
          <p:cNvPr id="261128" name="Line 7"/>
          <p:cNvSpPr>
            <a:spLocks noChangeShapeType="1"/>
          </p:cNvSpPr>
          <p:nvPr/>
        </p:nvSpPr>
        <p:spPr bwMode="auto">
          <a:xfrm>
            <a:off x="4619625" y="3657600"/>
            <a:ext cx="0" cy="1371600"/>
          </a:xfrm>
          <a:prstGeom prst="line">
            <a:avLst/>
          </a:prstGeom>
          <a:noFill/>
          <a:ln w="1270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lIns="97256" tIns="48628" rIns="97256" bIns="48628">
            <a:spAutoFit/>
          </a:bodyPr>
          <a:lstStyle/>
          <a:p>
            <a:endParaRPr lang="en-US"/>
          </a:p>
        </p:txBody>
      </p:sp>
      <p:sp>
        <p:nvSpPr>
          <p:cNvPr id="261129" name="Text Box 8"/>
          <p:cNvSpPr txBox="1">
            <a:spLocks noChangeArrowheads="1"/>
          </p:cNvSpPr>
          <p:nvPr/>
        </p:nvSpPr>
        <p:spPr bwMode="auto">
          <a:xfrm>
            <a:off x="4740111" y="4427539"/>
            <a:ext cx="440069" cy="375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rgbClr val="000000"/>
                </a:solidFill>
                <a:miter lim="800000"/>
                <a:headEnd/>
                <a:tailEnd/>
              </a14:hiddenLine>
            </a:ext>
          </a:extLst>
        </p:spPr>
        <p:txBody>
          <a:bodyPr wrap="none" lIns="97256" tIns="48628" rIns="97256" bIns="48628">
            <a:spAutoFit/>
          </a:bodyPr>
          <a:lstStyle>
            <a:lvl1pPr defTabSz="973138">
              <a:defRPr sz="2400">
                <a:solidFill>
                  <a:schemeClr val="tx1"/>
                </a:solidFill>
                <a:latin typeface="Verdana" pitchFamily="34" charset="0"/>
              </a:defRPr>
            </a:lvl1pPr>
            <a:lvl2pPr marL="742950" indent="-285750" defTabSz="973138">
              <a:defRPr sz="2400">
                <a:solidFill>
                  <a:schemeClr val="tx1"/>
                </a:solidFill>
                <a:latin typeface="Verdana" pitchFamily="34" charset="0"/>
              </a:defRPr>
            </a:lvl2pPr>
            <a:lvl3pPr marL="1143000" indent="-228600" defTabSz="973138">
              <a:defRPr sz="2400">
                <a:solidFill>
                  <a:schemeClr val="tx1"/>
                </a:solidFill>
                <a:latin typeface="Verdana" pitchFamily="34" charset="0"/>
              </a:defRPr>
            </a:lvl3pPr>
            <a:lvl4pPr marL="1600200" indent="-228600" defTabSz="973138">
              <a:defRPr sz="2400">
                <a:solidFill>
                  <a:schemeClr val="tx1"/>
                </a:solidFill>
                <a:latin typeface="Verdana" pitchFamily="34" charset="0"/>
              </a:defRPr>
            </a:lvl4pPr>
            <a:lvl5pPr marL="2057400" indent="-228600" defTabSz="973138">
              <a:defRPr sz="2400">
                <a:solidFill>
                  <a:schemeClr val="tx1"/>
                </a:solidFill>
                <a:latin typeface="Verdana" pitchFamily="34" charset="0"/>
              </a:defRPr>
            </a:lvl5pPr>
            <a:lvl6pPr marL="2514600" indent="-228600" defTabSz="973138" eaLnBrk="0" fontAlgn="base" hangingPunct="0">
              <a:spcBef>
                <a:spcPct val="0"/>
              </a:spcBef>
              <a:spcAft>
                <a:spcPct val="0"/>
              </a:spcAft>
              <a:defRPr sz="2400">
                <a:solidFill>
                  <a:schemeClr val="tx1"/>
                </a:solidFill>
                <a:latin typeface="Verdana" pitchFamily="34" charset="0"/>
              </a:defRPr>
            </a:lvl6pPr>
            <a:lvl7pPr marL="2971800" indent="-228600" defTabSz="973138" eaLnBrk="0" fontAlgn="base" hangingPunct="0">
              <a:spcBef>
                <a:spcPct val="0"/>
              </a:spcBef>
              <a:spcAft>
                <a:spcPct val="0"/>
              </a:spcAft>
              <a:defRPr sz="2400">
                <a:solidFill>
                  <a:schemeClr val="tx1"/>
                </a:solidFill>
                <a:latin typeface="Verdana" pitchFamily="34" charset="0"/>
              </a:defRPr>
            </a:lvl7pPr>
            <a:lvl8pPr marL="3429000" indent="-228600" defTabSz="973138" eaLnBrk="0" fontAlgn="base" hangingPunct="0">
              <a:spcBef>
                <a:spcPct val="0"/>
              </a:spcBef>
              <a:spcAft>
                <a:spcPct val="0"/>
              </a:spcAft>
              <a:defRPr sz="2400">
                <a:solidFill>
                  <a:schemeClr val="tx1"/>
                </a:solidFill>
                <a:latin typeface="Verdana" pitchFamily="34" charset="0"/>
              </a:defRPr>
            </a:lvl8pPr>
            <a:lvl9pPr marL="3886200" indent="-228600" defTabSz="973138" eaLnBrk="0" fontAlgn="base" hangingPunct="0">
              <a:spcBef>
                <a:spcPct val="0"/>
              </a:spcBef>
              <a:spcAft>
                <a:spcPct val="0"/>
              </a:spcAft>
              <a:defRPr sz="2400">
                <a:solidFill>
                  <a:schemeClr val="tx1"/>
                </a:solidFill>
                <a:latin typeface="Verdana" pitchFamily="34" charset="0"/>
              </a:defRPr>
            </a:lvl9pPr>
          </a:lstStyle>
          <a:p>
            <a:pPr algn="ctr" eaLnBrk="1" hangingPunct="1">
              <a:spcBef>
                <a:spcPct val="50000"/>
              </a:spcBef>
            </a:pPr>
            <a:r>
              <a:rPr lang="en-US" sz="1800">
                <a:solidFill>
                  <a:srgbClr val="000000"/>
                </a:solidFill>
                <a:latin typeface="Arial" pitchFamily="34" charset="0"/>
              </a:rPr>
              <a:t>1v</a:t>
            </a:r>
          </a:p>
        </p:txBody>
      </p:sp>
      <p:sp>
        <p:nvSpPr>
          <p:cNvPr id="261130" name="Line 9"/>
          <p:cNvSpPr>
            <a:spLocks noChangeShapeType="1"/>
          </p:cNvSpPr>
          <p:nvPr/>
        </p:nvSpPr>
        <p:spPr bwMode="auto">
          <a:xfrm>
            <a:off x="3914775" y="2590800"/>
            <a:ext cx="0" cy="838200"/>
          </a:xfrm>
          <a:prstGeom prst="line">
            <a:avLst/>
          </a:prstGeom>
          <a:noFill/>
          <a:ln w="1270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lIns="97256" tIns="48628" rIns="97256" bIns="48628">
            <a:spAutoFit/>
          </a:bodyPr>
          <a:lstStyle/>
          <a:p>
            <a:endParaRPr lang="en-US"/>
          </a:p>
        </p:txBody>
      </p:sp>
      <p:sp>
        <p:nvSpPr>
          <p:cNvPr id="261131" name="Text Box 10"/>
          <p:cNvSpPr txBox="1">
            <a:spLocks noChangeArrowheads="1"/>
          </p:cNvSpPr>
          <p:nvPr/>
        </p:nvSpPr>
        <p:spPr bwMode="auto">
          <a:xfrm>
            <a:off x="3870025" y="2819401"/>
            <a:ext cx="632429" cy="375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rgbClr val="000000"/>
                </a:solidFill>
                <a:miter lim="800000"/>
                <a:headEnd/>
                <a:tailEnd/>
              </a14:hiddenLine>
            </a:ext>
          </a:extLst>
        </p:spPr>
        <p:txBody>
          <a:bodyPr wrap="none" lIns="97256" tIns="48628" rIns="97256" bIns="48628">
            <a:spAutoFit/>
          </a:bodyPr>
          <a:lstStyle>
            <a:lvl1pPr defTabSz="973138">
              <a:defRPr sz="2400">
                <a:solidFill>
                  <a:schemeClr val="tx1"/>
                </a:solidFill>
                <a:latin typeface="Verdana" pitchFamily="34" charset="0"/>
              </a:defRPr>
            </a:lvl1pPr>
            <a:lvl2pPr marL="742950" indent="-285750" defTabSz="973138">
              <a:defRPr sz="2400">
                <a:solidFill>
                  <a:schemeClr val="tx1"/>
                </a:solidFill>
                <a:latin typeface="Verdana" pitchFamily="34" charset="0"/>
              </a:defRPr>
            </a:lvl2pPr>
            <a:lvl3pPr marL="1143000" indent="-228600" defTabSz="973138">
              <a:defRPr sz="2400">
                <a:solidFill>
                  <a:schemeClr val="tx1"/>
                </a:solidFill>
                <a:latin typeface="Verdana" pitchFamily="34" charset="0"/>
              </a:defRPr>
            </a:lvl3pPr>
            <a:lvl4pPr marL="1600200" indent="-228600" defTabSz="973138">
              <a:defRPr sz="2400">
                <a:solidFill>
                  <a:schemeClr val="tx1"/>
                </a:solidFill>
                <a:latin typeface="Verdana" pitchFamily="34" charset="0"/>
              </a:defRPr>
            </a:lvl4pPr>
            <a:lvl5pPr marL="2057400" indent="-228600" defTabSz="973138">
              <a:defRPr sz="2400">
                <a:solidFill>
                  <a:schemeClr val="tx1"/>
                </a:solidFill>
                <a:latin typeface="Verdana" pitchFamily="34" charset="0"/>
              </a:defRPr>
            </a:lvl5pPr>
            <a:lvl6pPr marL="2514600" indent="-228600" defTabSz="973138" eaLnBrk="0" fontAlgn="base" hangingPunct="0">
              <a:spcBef>
                <a:spcPct val="0"/>
              </a:spcBef>
              <a:spcAft>
                <a:spcPct val="0"/>
              </a:spcAft>
              <a:defRPr sz="2400">
                <a:solidFill>
                  <a:schemeClr val="tx1"/>
                </a:solidFill>
                <a:latin typeface="Verdana" pitchFamily="34" charset="0"/>
              </a:defRPr>
            </a:lvl6pPr>
            <a:lvl7pPr marL="2971800" indent="-228600" defTabSz="973138" eaLnBrk="0" fontAlgn="base" hangingPunct="0">
              <a:spcBef>
                <a:spcPct val="0"/>
              </a:spcBef>
              <a:spcAft>
                <a:spcPct val="0"/>
              </a:spcAft>
              <a:defRPr sz="2400">
                <a:solidFill>
                  <a:schemeClr val="tx1"/>
                </a:solidFill>
                <a:latin typeface="Verdana" pitchFamily="34" charset="0"/>
              </a:defRPr>
            </a:lvl7pPr>
            <a:lvl8pPr marL="3429000" indent="-228600" defTabSz="973138" eaLnBrk="0" fontAlgn="base" hangingPunct="0">
              <a:spcBef>
                <a:spcPct val="0"/>
              </a:spcBef>
              <a:spcAft>
                <a:spcPct val="0"/>
              </a:spcAft>
              <a:defRPr sz="2400">
                <a:solidFill>
                  <a:schemeClr val="tx1"/>
                </a:solidFill>
                <a:latin typeface="Verdana" pitchFamily="34" charset="0"/>
              </a:defRPr>
            </a:lvl8pPr>
            <a:lvl9pPr marL="3886200" indent="-228600" defTabSz="973138" eaLnBrk="0" fontAlgn="base" hangingPunct="0">
              <a:spcBef>
                <a:spcPct val="0"/>
              </a:spcBef>
              <a:spcAft>
                <a:spcPct val="0"/>
              </a:spcAft>
              <a:defRPr sz="2400">
                <a:solidFill>
                  <a:schemeClr val="tx1"/>
                </a:solidFill>
                <a:latin typeface="Verdana" pitchFamily="34" charset="0"/>
              </a:defRPr>
            </a:lvl9pPr>
          </a:lstStyle>
          <a:p>
            <a:pPr algn="ctr" eaLnBrk="1" hangingPunct="1">
              <a:spcBef>
                <a:spcPct val="50000"/>
              </a:spcBef>
            </a:pPr>
            <a:r>
              <a:rPr lang="en-US" sz="1800">
                <a:solidFill>
                  <a:srgbClr val="000000"/>
                </a:solidFill>
                <a:latin typeface="Arial" pitchFamily="34" charset="0"/>
              </a:rPr>
              <a:t>0.5v</a:t>
            </a:r>
          </a:p>
        </p:txBody>
      </p:sp>
      <p:sp>
        <p:nvSpPr>
          <p:cNvPr id="261132" name="Line 11"/>
          <p:cNvSpPr>
            <a:spLocks noChangeShapeType="1"/>
          </p:cNvSpPr>
          <p:nvPr/>
        </p:nvSpPr>
        <p:spPr bwMode="auto">
          <a:xfrm>
            <a:off x="3914775" y="3352800"/>
            <a:ext cx="0" cy="838200"/>
          </a:xfrm>
          <a:prstGeom prst="line">
            <a:avLst/>
          </a:prstGeom>
          <a:noFill/>
          <a:ln w="1270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lIns="97256" tIns="48628" rIns="97256" bIns="48628">
            <a:spAutoFit/>
          </a:bodyPr>
          <a:lstStyle/>
          <a:p>
            <a:endParaRPr lang="en-US"/>
          </a:p>
        </p:txBody>
      </p:sp>
      <p:sp>
        <p:nvSpPr>
          <p:cNvPr id="261133" name="Text Box 12"/>
          <p:cNvSpPr txBox="1">
            <a:spLocks noChangeArrowheads="1"/>
          </p:cNvSpPr>
          <p:nvPr/>
        </p:nvSpPr>
        <p:spPr bwMode="auto">
          <a:xfrm>
            <a:off x="3958130" y="3665539"/>
            <a:ext cx="632428" cy="375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rgbClr val="000000"/>
                </a:solidFill>
                <a:miter lim="800000"/>
                <a:headEnd/>
                <a:tailEnd/>
              </a14:hiddenLine>
            </a:ext>
          </a:extLst>
        </p:spPr>
        <p:txBody>
          <a:bodyPr wrap="none" lIns="97256" tIns="48628" rIns="97256" bIns="48628">
            <a:spAutoFit/>
          </a:bodyPr>
          <a:lstStyle>
            <a:lvl1pPr defTabSz="973138">
              <a:defRPr sz="2400">
                <a:solidFill>
                  <a:schemeClr val="tx1"/>
                </a:solidFill>
                <a:latin typeface="Verdana" pitchFamily="34" charset="0"/>
              </a:defRPr>
            </a:lvl1pPr>
            <a:lvl2pPr marL="742950" indent="-285750" defTabSz="973138">
              <a:defRPr sz="2400">
                <a:solidFill>
                  <a:schemeClr val="tx1"/>
                </a:solidFill>
                <a:latin typeface="Verdana" pitchFamily="34" charset="0"/>
              </a:defRPr>
            </a:lvl2pPr>
            <a:lvl3pPr marL="1143000" indent="-228600" defTabSz="973138">
              <a:defRPr sz="2400">
                <a:solidFill>
                  <a:schemeClr val="tx1"/>
                </a:solidFill>
                <a:latin typeface="Verdana" pitchFamily="34" charset="0"/>
              </a:defRPr>
            </a:lvl3pPr>
            <a:lvl4pPr marL="1600200" indent="-228600" defTabSz="973138">
              <a:defRPr sz="2400">
                <a:solidFill>
                  <a:schemeClr val="tx1"/>
                </a:solidFill>
                <a:latin typeface="Verdana" pitchFamily="34" charset="0"/>
              </a:defRPr>
            </a:lvl4pPr>
            <a:lvl5pPr marL="2057400" indent="-228600" defTabSz="973138">
              <a:defRPr sz="2400">
                <a:solidFill>
                  <a:schemeClr val="tx1"/>
                </a:solidFill>
                <a:latin typeface="Verdana" pitchFamily="34" charset="0"/>
              </a:defRPr>
            </a:lvl5pPr>
            <a:lvl6pPr marL="2514600" indent="-228600" defTabSz="973138" eaLnBrk="0" fontAlgn="base" hangingPunct="0">
              <a:spcBef>
                <a:spcPct val="0"/>
              </a:spcBef>
              <a:spcAft>
                <a:spcPct val="0"/>
              </a:spcAft>
              <a:defRPr sz="2400">
                <a:solidFill>
                  <a:schemeClr val="tx1"/>
                </a:solidFill>
                <a:latin typeface="Verdana" pitchFamily="34" charset="0"/>
              </a:defRPr>
            </a:lvl6pPr>
            <a:lvl7pPr marL="2971800" indent="-228600" defTabSz="973138" eaLnBrk="0" fontAlgn="base" hangingPunct="0">
              <a:spcBef>
                <a:spcPct val="0"/>
              </a:spcBef>
              <a:spcAft>
                <a:spcPct val="0"/>
              </a:spcAft>
              <a:defRPr sz="2400">
                <a:solidFill>
                  <a:schemeClr val="tx1"/>
                </a:solidFill>
                <a:latin typeface="Verdana" pitchFamily="34" charset="0"/>
              </a:defRPr>
            </a:lvl7pPr>
            <a:lvl8pPr marL="3429000" indent="-228600" defTabSz="973138" eaLnBrk="0" fontAlgn="base" hangingPunct="0">
              <a:spcBef>
                <a:spcPct val="0"/>
              </a:spcBef>
              <a:spcAft>
                <a:spcPct val="0"/>
              </a:spcAft>
              <a:defRPr sz="2400">
                <a:solidFill>
                  <a:schemeClr val="tx1"/>
                </a:solidFill>
                <a:latin typeface="Verdana" pitchFamily="34" charset="0"/>
              </a:defRPr>
            </a:lvl8pPr>
            <a:lvl9pPr marL="3886200" indent="-228600" defTabSz="973138" eaLnBrk="0" fontAlgn="base" hangingPunct="0">
              <a:spcBef>
                <a:spcPct val="0"/>
              </a:spcBef>
              <a:spcAft>
                <a:spcPct val="0"/>
              </a:spcAft>
              <a:defRPr sz="2400">
                <a:solidFill>
                  <a:schemeClr val="tx1"/>
                </a:solidFill>
                <a:latin typeface="Verdana" pitchFamily="34" charset="0"/>
              </a:defRPr>
            </a:lvl9pPr>
          </a:lstStyle>
          <a:p>
            <a:pPr algn="ctr" eaLnBrk="1" hangingPunct="1">
              <a:spcBef>
                <a:spcPct val="50000"/>
              </a:spcBef>
            </a:pPr>
            <a:r>
              <a:rPr lang="en-US" sz="1800">
                <a:solidFill>
                  <a:srgbClr val="000000"/>
                </a:solidFill>
                <a:latin typeface="Arial" pitchFamily="34" charset="0"/>
              </a:rPr>
              <a:t>0.5v</a:t>
            </a:r>
          </a:p>
        </p:txBody>
      </p:sp>
      <p:sp>
        <p:nvSpPr>
          <p:cNvPr id="261134" name="Text Box 13"/>
          <p:cNvSpPr txBox="1">
            <a:spLocks noChangeArrowheads="1"/>
          </p:cNvSpPr>
          <p:nvPr/>
        </p:nvSpPr>
        <p:spPr bwMode="auto">
          <a:xfrm>
            <a:off x="2906412" y="2217739"/>
            <a:ext cx="632429" cy="375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rgbClr val="000000"/>
                </a:solidFill>
                <a:miter lim="800000"/>
                <a:headEnd/>
                <a:tailEnd/>
              </a14:hiddenLine>
            </a:ext>
          </a:extLst>
        </p:spPr>
        <p:txBody>
          <a:bodyPr wrap="none" lIns="97256" tIns="48628" rIns="97256" bIns="48628">
            <a:spAutoFit/>
          </a:bodyPr>
          <a:lstStyle>
            <a:lvl1pPr defTabSz="973138">
              <a:defRPr sz="2400">
                <a:solidFill>
                  <a:schemeClr val="tx1"/>
                </a:solidFill>
                <a:latin typeface="Verdana" pitchFamily="34" charset="0"/>
              </a:defRPr>
            </a:lvl1pPr>
            <a:lvl2pPr marL="742950" indent="-285750" defTabSz="973138">
              <a:defRPr sz="2400">
                <a:solidFill>
                  <a:schemeClr val="tx1"/>
                </a:solidFill>
                <a:latin typeface="Verdana" pitchFamily="34" charset="0"/>
              </a:defRPr>
            </a:lvl2pPr>
            <a:lvl3pPr marL="1143000" indent="-228600" defTabSz="973138">
              <a:defRPr sz="2400">
                <a:solidFill>
                  <a:schemeClr val="tx1"/>
                </a:solidFill>
                <a:latin typeface="Verdana" pitchFamily="34" charset="0"/>
              </a:defRPr>
            </a:lvl3pPr>
            <a:lvl4pPr marL="1600200" indent="-228600" defTabSz="973138">
              <a:defRPr sz="2400">
                <a:solidFill>
                  <a:schemeClr val="tx1"/>
                </a:solidFill>
                <a:latin typeface="Verdana" pitchFamily="34" charset="0"/>
              </a:defRPr>
            </a:lvl4pPr>
            <a:lvl5pPr marL="2057400" indent="-228600" defTabSz="973138">
              <a:defRPr sz="2400">
                <a:solidFill>
                  <a:schemeClr val="tx1"/>
                </a:solidFill>
                <a:latin typeface="Verdana" pitchFamily="34" charset="0"/>
              </a:defRPr>
            </a:lvl5pPr>
            <a:lvl6pPr marL="2514600" indent="-228600" defTabSz="973138" eaLnBrk="0" fontAlgn="base" hangingPunct="0">
              <a:spcBef>
                <a:spcPct val="0"/>
              </a:spcBef>
              <a:spcAft>
                <a:spcPct val="0"/>
              </a:spcAft>
              <a:defRPr sz="2400">
                <a:solidFill>
                  <a:schemeClr val="tx1"/>
                </a:solidFill>
                <a:latin typeface="Verdana" pitchFamily="34" charset="0"/>
              </a:defRPr>
            </a:lvl6pPr>
            <a:lvl7pPr marL="2971800" indent="-228600" defTabSz="973138" eaLnBrk="0" fontAlgn="base" hangingPunct="0">
              <a:spcBef>
                <a:spcPct val="0"/>
              </a:spcBef>
              <a:spcAft>
                <a:spcPct val="0"/>
              </a:spcAft>
              <a:defRPr sz="2400">
                <a:solidFill>
                  <a:schemeClr val="tx1"/>
                </a:solidFill>
                <a:latin typeface="Verdana" pitchFamily="34" charset="0"/>
              </a:defRPr>
            </a:lvl7pPr>
            <a:lvl8pPr marL="3429000" indent="-228600" defTabSz="973138" eaLnBrk="0" fontAlgn="base" hangingPunct="0">
              <a:spcBef>
                <a:spcPct val="0"/>
              </a:spcBef>
              <a:spcAft>
                <a:spcPct val="0"/>
              </a:spcAft>
              <a:defRPr sz="2400">
                <a:solidFill>
                  <a:schemeClr val="tx1"/>
                </a:solidFill>
                <a:latin typeface="Verdana" pitchFamily="34" charset="0"/>
              </a:defRPr>
            </a:lvl8pPr>
            <a:lvl9pPr marL="3886200" indent="-228600" defTabSz="973138" eaLnBrk="0" fontAlgn="base" hangingPunct="0">
              <a:spcBef>
                <a:spcPct val="0"/>
              </a:spcBef>
              <a:spcAft>
                <a:spcPct val="0"/>
              </a:spcAft>
              <a:defRPr sz="2400">
                <a:solidFill>
                  <a:schemeClr val="tx1"/>
                </a:solidFill>
                <a:latin typeface="Verdana" pitchFamily="34" charset="0"/>
              </a:defRPr>
            </a:lvl9pPr>
          </a:lstStyle>
          <a:p>
            <a:pPr algn="ctr" eaLnBrk="1" hangingPunct="1">
              <a:spcBef>
                <a:spcPct val="50000"/>
              </a:spcBef>
            </a:pPr>
            <a:r>
              <a:rPr lang="en-US" sz="1800">
                <a:solidFill>
                  <a:srgbClr val="000000"/>
                </a:solidFill>
                <a:latin typeface="Arial" pitchFamily="34" charset="0"/>
              </a:rPr>
              <a:t>1.5v</a:t>
            </a:r>
          </a:p>
        </p:txBody>
      </p:sp>
      <p:sp>
        <p:nvSpPr>
          <p:cNvPr id="261135" name="Text Box 14"/>
          <p:cNvSpPr txBox="1">
            <a:spLocks noChangeArrowheads="1"/>
          </p:cNvSpPr>
          <p:nvPr/>
        </p:nvSpPr>
        <p:spPr bwMode="auto">
          <a:xfrm>
            <a:off x="2932091" y="3344864"/>
            <a:ext cx="574720" cy="375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rgbClr val="000000"/>
                </a:solidFill>
                <a:miter lim="800000"/>
                <a:headEnd/>
                <a:tailEnd/>
              </a14:hiddenLine>
            </a:ext>
          </a:extLst>
        </p:spPr>
        <p:txBody>
          <a:bodyPr wrap="none" lIns="97256" tIns="48628" rIns="97256" bIns="48628">
            <a:spAutoFit/>
          </a:bodyPr>
          <a:lstStyle>
            <a:lvl1pPr defTabSz="973138">
              <a:defRPr sz="2400">
                <a:solidFill>
                  <a:schemeClr val="tx1"/>
                </a:solidFill>
                <a:latin typeface="Verdana" pitchFamily="34" charset="0"/>
              </a:defRPr>
            </a:lvl1pPr>
            <a:lvl2pPr marL="742950" indent="-285750" defTabSz="973138">
              <a:defRPr sz="2400">
                <a:solidFill>
                  <a:schemeClr val="tx1"/>
                </a:solidFill>
                <a:latin typeface="Verdana" pitchFamily="34" charset="0"/>
              </a:defRPr>
            </a:lvl2pPr>
            <a:lvl3pPr marL="1143000" indent="-228600" defTabSz="973138">
              <a:defRPr sz="2400">
                <a:solidFill>
                  <a:schemeClr val="tx1"/>
                </a:solidFill>
                <a:latin typeface="Verdana" pitchFamily="34" charset="0"/>
              </a:defRPr>
            </a:lvl3pPr>
            <a:lvl4pPr marL="1600200" indent="-228600" defTabSz="973138">
              <a:defRPr sz="2400">
                <a:solidFill>
                  <a:schemeClr val="tx1"/>
                </a:solidFill>
                <a:latin typeface="Verdana" pitchFamily="34" charset="0"/>
              </a:defRPr>
            </a:lvl4pPr>
            <a:lvl5pPr marL="2057400" indent="-228600" defTabSz="973138">
              <a:defRPr sz="2400">
                <a:solidFill>
                  <a:schemeClr val="tx1"/>
                </a:solidFill>
                <a:latin typeface="Verdana" pitchFamily="34" charset="0"/>
              </a:defRPr>
            </a:lvl5pPr>
            <a:lvl6pPr marL="2514600" indent="-228600" defTabSz="973138" eaLnBrk="0" fontAlgn="base" hangingPunct="0">
              <a:spcBef>
                <a:spcPct val="0"/>
              </a:spcBef>
              <a:spcAft>
                <a:spcPct val="0"/>
              </a:spcAft>
              <a:defRPr sz="2400">
                <a:solidFill>
                  <a:schemeClr val="tx1"/>
                </a:solidFill>
                <a:latin typeface="Verdana" pitchFamily="34" charset="0"/>
              </a:defRPr>
            </a:lvl6pPr>
            <a:lvl7pPr marL="2971800" indent="-228600" defTabSz="973138" eaLnBrk="0" fontAlgn="base" hangingPunct="0">
              <a:spcBef>
                <a:spcPct val="0"/>
              </a:spcBef>
              <a:spcAft>
                <a:spcPct val="0"/>
              </a:spcAft>
              <a:defRPr sz="2400">
                <a:solidFill>
                  <a:schemeClr val="tx1"/>
                </a:solidFill>
                <a:latin typeface="Verdana" pitchFamily="34" charset="0"/>
              </a:defRPr>
            </a:lvl7pPr>
            <a:lvl8pPr marL="3429000" indent="-228600" defTabSz="973138" eaLnBrk="0" fontAlgn="base" hangingPunct="0">
              <a:spcBef>
                <a:spcPct val="0"/>
              </a:spcBef>
              <a:spcAft>
                <a:spcPct val="0"/>
              </a:spcAft>
              <a:defRPr sz="2400">
                <a:solidFill>
                  <a:schemeClr val="tx1"/>
                </a:solidFill>
                <a:latin typeface="Verdana" pitchFamily="34" charset="0"/>
              </a:defRPr>
            </a:lvl8pPr>
            <a:lvl9pPr marL="3886200" indent="-228600" defTabSz="973138" eaLnBrk="0" fontAlgn="base" hangingPunct="0">
              <a:spcBef>
                <a:spcPct val="0"/>
              </a:spcBef>
              <a:spcAft>
                <a:spcPct val="0"/>
              </a:spcAft>
              <a:defRPr sz="2400">
                <a:solidFill>
                  <a:schemeClr val="tx1"/>
                </a:solidFill>
                <a:latin typeface="Verdana" pitchFamily="34" charset="0"/>
              </a:defRPr>
            </a:lvl9pPr>
          </a:lstStyle>
          <a:p>
            <a:pPr algn="ctr" eaLnBrk="1" hangingPunct="1">
              <a:spcBef>
                <a:spcPct val="50000"/>
              </a:spcBef>
            </a:pPr>
            <a:r>
              <a:rPr lang="en-US" sz="1800">
                <a:solidFill>
                  <a:srgbClr val="000000"/>
                </a:solidFill>
                <a:latin typeface="Arial" pitchFamily="34" charset="0"/>
              </a:rPr>
              <a:t>~1v</a:t>
            </a:r>
          </a:p>
        </p:txBody>
      </p:sp>
      <p:sp>
        <p:nvSpPr>
          <p:cNvPr id="261136" name="Text Box 15"/>
          <p:cNvSpPr txBox="1">
            <a:spLocks noChangeArrowheads="1"/>
          </p:cNvSpPr>
          <p:nvPr/>
        </p:nvSpPr>
        <p:spPr bwMode="auto">
          <a:xfrm>
            <a:off x="2903237" y="4191001"/>
            <a:ext cx="632429" cy="375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rgbClr val="000000"/>
                </a:solidFill>
                <a:miter lim="800000"/>
                <a:headEnd/>
                <a:tailEnd/>
              </a14:hiddenLine>
            </a:ext>
          </a:extLst>
        </p:spPr>
        <p:txBody>
          <a:bodyPr wrap="none" lIns="97256" tIns="48628" rIns="97256" bIns="48628">
            <a:spAutoFit/>
          </a:bodyPr>
          <a:lstStyle>
            <a:lvl1pPr defTabSz="973138">
              <a:defRPr sz="2400">
                <a:solidFill>
                  <a:schemeClr val="tx1"/>
                </a:solidFill>
                <a:latin typeface="Verdana" pitchFamily="34" charset="0"/>
              </a:defRPr>
            </a:lvl1pPr>
            <a:lvl2pPr marL="742950" indent="-285750" defTabSz="973138">
              <a:defRPr sz="2400">
                <a:solidFill>
                  <a:schemeClr val="tx1"/>
                </a:solidFill>
                <a:latin typeface="Verdana" pitchFamily="34" charset="0"/>
              </a:defRPr>
            </a:lvl2pPr>
            <a:lvl3pPr marL="1143000" indent="-228600" defTabSz="973138">
              <a:defRPr sz="2400">
                <a:solidFill>
                  <a:schemeClr val="tx1"/>
                </a:solidFill>
                <a:latin typeface="Verdana" pitchFamily="34" charset="0"/>
              </a:defRPr>
            </a:lvl3pPr>
            <a:lvl4pPr marL="1600200" indent="-228600" defTabSz="973138">
              <a:defRPr sz="2400">
                <a:solidFill>
                  <a:schemeClr val="tx1"/>
                </a:solidFill>
                <a:latin typeface="Verdana" pitchFamily="34" charset="0"/>
              </a:defRPr>
            </a:lvl4pPr>
            <a:lvl5pPr marL="2057400" indent="-228600" defTabSz="973138">
              <a:defRPr sz="2400">
                <a:solidFill>
                  <a:schemeClr val="tx1"/>
                </a:solidFill>
                <a:latin typeface="Verdana" pitchFamily="34" charset="0"/>
              </a:defRPr>
            </a:lvl5pPr>
            <a:lvl6pPr marL="2514600" indent="-228600" defTabSz="973138" eaLnBrk="0" fontAlgn="base" hangingPunct="0">
              <a:spcBef>
                <a:spcPct val="0"/>
              </a:spcBef>
              <a:spcAft>
                <a:spcPct val="0"/>
              </a:spcAft>
              <a:defRPr sz="2400">
                <a:solidFill>
                  <a:schemeClr val="tx1"/>
                </a:solidFill>
                <a:latin typeface="Verdana" pitchFamily="34" charset="0"/>
              </a:defRPr>
            </a:lvl6pPr>
            <a:lvl7pPr marL="2971800" indent="-228600" defTabSz="973138" eaLnBrk="0" fontAlgn="base" hangingPunct="0">
              <a:spcBef>
                <a:spcPct val="0"/>
              </a:spcBef>
              <a:spcAft>
                <a:spcPct val="0"/>
              </a:spcAft>
              <a:defRPr sz="2400">
                <a:solidFill>
                  <a:schemeClr val="tx1"/>
                </a:solidFill>
                <a:latin typeface="Verdana" pitchFamily="34" charset="0"/>
              </a:defRPr>
            </a:lvl7pPr>
            <a:lvl8pPr marL="3429000" indent="-228600" defTabSz="973138" eaLnBrk="0" fontAlgn="base" hangingPunct="0">
              <a:spcBef>
                <a:spcPct val="0"/>
              </a:spcBef>
              <a:spcAft>
                <a:spcPct val="0"/>
              </a:spcAft>
              <a:defRPr sz="2400">
                <a:solidFill>
                  <a:schemeClr val="tx1"/>
                </a:solidFill>
                <a:latin typeface="Verdana" pitchFamily="34" charset="0"/>
              </a:defRPr>
            </a:lvl8pPr>
            <a:lvl9pPr marL="3886200" indent="-228600" defTabSz="973138" eaLnBrk="0" fontAlgn="base" hangingPunct="0">
              <a:spcBef>
                <a:spcPct val="0"/>
              </a:spcBef>
              <a:spcAft>
                <a:spcPct val="0"/>
              </a:spcAft>
              <a:defRPr sz="2400">
                <a:solidFill>
                  <a:schemeClr val="tx1"/>
                </a:solidFill>
                <a:latin typeface="Verdana" pitchFamily="34" charset="0"/>
              </a:defRPr>
            </a:lvl9pPr>
          </a:lstStyle>
          <a:p>
            <a:pPr algn="ctr" eaLnBrk="1" hangingPunct="1">
              <a:spcBef>
                <a:spcPct val="50000"/>
              </a:spcBef>
            </a:pPr>
            <a:r>
              <a:rPr lang="en-US" sz="1800">
                <a:solidFill>
                  <a:srgbClr val="000000"/>
                </a:solidFill>
                <a:latin typeface="Arial" pitchFamily="34" charset="0"/>
              </a:rPr>
              <a:t>0.5v</a:t>
            </a:r>
          </a:p>
        </p:txBody>
      </p:sp>
      <p:sp>
        <p:nvSpPr>
          <p:cNvPr id="261137" name="Text Box 16"/>
          <p:cNvSpPr txBox="1">
            <a:spLocks noChangeArrowheads="1"/>
          </p:cNvSpPr>
          <p:nvPr/>
        </p:nvSpPr>
        <p:spPr bwMode="auto">
          <a:xfrm>
            <a:off x="4619625" y="3352800"/>
            <a:ext cx="400050" cy="652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rgbClr val="000000"/>
                </a:solidFill>
                <a:miter lim="800000"/>
                <a:headEnd/>
                <a:tailEnd/>
              </a14:hiddenLine>
            </a:ext>
          </a:extLst>
        </p:spPr>
        <p:txBody>
          <a:bodyPr lIns="97256" tIns="48628" rIns="97256" bIns="48628">
            <a:spAutoFit/>
          </a:bodyPr>
          <a:lstStyle>
            <a:lvl1pPr defTabSz="973138">
              <a:defRPr sz="2400">
                <a:solidFill>
                  <a:schemeClr val="tx1"/>
                </a:solidFill>
                <a:latin typeface="Verdana" pitchFamily="34" charset="0"/>
              </a:defRPr>
            </a:lvl1pPr>
            <a:lvl2pPr marL="742950" indent="-285750" defTabSz="973138">
              <a:defRPr sz="2400">
                <a:solidFill>
                  <a:schemeClr val="tx1"/>
                </a:solidFill>
                <a:latin typeface="Verdana" pitchFamily="34" charset="0"/>
              </a:defRPr>
            </a:lvl2pPr>
            <a:lvl3pPr marL="1143000" indent="-228600" defTabSz="973138">
              <a:defRPr sz="2400">
                <a:solidFill>
                  <a:schemeClr val="tx1"/>
                </a:solidFill>
                <a:latin typeface="Verdana" pitchFamily="34" charset="0"/>
              </a:defRPr>
            </a:lvl3pPr>
            <a:lvl4pPr marL="1600200" indent="-228600" defTabSz="973138">
              <a:defRPr sz="2400">
                <a:solidFill>
                  <a:schemeClr val="tx1"/>
                </a:solidFill>
                <a:latin typeface="Verdana" pitchFamily="34" charset="0"/>
              </a:defRPr>
            </a:lvl4pPr>
            <a:lvl5pPr marL="2057400" indent="-228600" defTabSz="973138">
              <a:defRPr sz="2400">
                <a:solidFill>
                  <a:schemeClr val="tx1"/>
                </a:solidFill>
                <a:latin typeface="Verdana" pitchFamily="34" charset="0"/>
              </a:defRPr>
            </a:lvl5pPr>
            <a:lvl6pPr marL="2514600" indent="-228600" defTabSz="973138" eaLnBrk="0" fontAlgn="base" hangingPunct="0">
              <a:spcBef>
                <a:spcPct val="0"/>
              </a:spcBef>
              <a:spcAft>
                <a:spcPct val="0"/>
              </a:spcAft>
              <a:defRPr sz="2400">
                <a:solidFill>
                  <a:schemeClr val="tx1"/>
                </a:solidFill>
                <a:latin typeface="Verdana" pitchFamily="34" charset="0"/>
              </a:defRPr>
            </a:lvl6pPr>
            <a:lvl7pPr marL="2971800" indent="-228600" defTabSz="973138" eaLnBrk="0" fontAlgn="base" hangingPunct="0">
              <a:spcBef>
                <a:spcPct val="0"/>
              </a:spcBef>
              <a:spcAft>
                <a:spcPct val="0"/>
              </a:spcAft>
              <a:defRPr sz="2400">
                <a:solidFill>
                  <a:schemeClr val="tx1"/>
                </a:solidFill>
                <a:latin typeface="Verdana" pitchFamily="34" charset="0"/>
              </a:defRPr>
            </a:lvl7pPr>
            <a:lvl8pPr marL="3429000" indent="-228600" defTabSz="973138" eaLnBrk="0" fontAlgn="base" hangingPunct="0">
              <a:spcBef>
                <a:spcPct val="0"/>
              </a:spcBef>
              <a:spcAft>
                <a:spcPct val="0"/>
              </a:spcAft>
              <a:defRPr sz="2400">
                <a:solidFill>
                  <a:schemeClr val="tx1"/>
                </a:solidFill>
                <a:latin typeface="Verdana" pitchFamily="34" charset="0"/>
              </a:defRPr>
            </a:lvl8pPr>
            <a:lvl9pPr marL="3886200" indent="-228600" defTabSz="973138" eaLnBrk="0" fontAlgn="base" hangingPunct="0">
              <a:spcBef>
                <a:spcPct val="0"/>
              </a:spcBef>
              <a:spcAft>
                <a:spcPct val="0"/>
              </a:spcAft>
              <a:defRPr sz="2400">
                <a:solidFill>
                  <a:schemeClr val="tx1"/>
                </a:solidFill>
                <a:latin typeface="Verdana" pitchFamily="34" charset="0"/>
              </a:defRPr>
            </a:lvl9pPr>
          </a:lstStyle>
          <a:p>
            <a:pPr algn="ctr" eaLnBrk="1" hangingPunct="1">
              <a:spcBef>
                <a:spcPct val="50000"/>
              </a:spcBef>
            </a:pPr>
            <a:r>
              <a:rPr lang="en-US" sz="1800">
                <a:solidFill>
                  <a:srgbClr val="000000"/>
                </a:solidFill>
                <a:latin typeface="Arial" pitchFamily="34" charset="0"/>
              </a:rPr>
              <a:t>1v</a:t>
            </a:r>
          </a:p>
        </p:txBody>
      </p:sp>
      <p:sp>
        <p:nvSpPr>
          <p:cNvPr id="261138" name="Text Box 17"/>
          <p:cNvSpPr txBox="1">
            <a:spLocks noChangeArrowheads="1"/>
          </p:cNvSpPr>
          <p:nvPr/>
        </p:nvSpPr>
        <p:spPr bwMode="auto">
          <a:xfrm>
            <a:off x="2700339" y="5748339"/>
            <a:ext cx="1969333" cy="7907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rgbClr val="000000"/>
                </a:solidFill>
                <a:miter lim="800000"/>
                <a:headEnd/>
                <a:tailEnd/>
              </a14:hiddenLine>
            </a:ext>
          </a:extLst>
        </p:spPr>
        <p:txBody>
          <a:bodyPr wrap="none" lIns="97256" tIns="48628" rIns="97256" bIns="48628">
            <a:spAutoFit/>
          </a:bodyPr>
          <a:lstStyle>
            <a:lvl1pPr defTabSz="973138">
              <a:defRPr sz="2400">
                <a:solidFill>
                  <a:schemeClr val="tx1"/>
                </a:solidFill>
                <a:latin typeface="Verdana" pitchFamily="34" charset="0"/>
              </a:defRPr>
            </a:lvl1pPr>
            <a:lvl2pPr marL="742950" indent="-285750" defTabSz="973138">
              <a:defRPr sz="2400">
                <a:solidFill>
                  <a:schemeClr val="tx1"/>
                </a:solidFill>
                <a:latin typeface="Verdana" pitchFamily="34" charset="0"/>
              </a:defRPr>
            </a:lvl2pPr>
            <a:lvl3pPr marL="1143000" indent="-228600" defTabSz="973138">
              <a:defRPr sz="2400">
                <a:solidFill>
                  <a:schemeClr val="tx1"/>
                </a:solidFill>
                <a:latin typeface="Verdana" pitchFamily="34" charset="0"/>
              </a:defRPr>
            </a:lvl3pPr>
            <a:lvl4pPr marL="1600200" indent="-228600" defTabSz="973138">
              <a:defRPr sz="2400">
                <a:solidFill>
                  <a:schemeClr val="tx1"/>
                </a:solidFill>
                <a:latin typeface="Verdana" pitchFamily="34" charset="0"/>
              </a:defRPr>
            </a:lvl4pPr>
            <a:lvl5pPr marL="2057400" indent="-228600" defTabSz="973138">
              <a:defRPr sz="2400">
                <a:solidFill>
                  <a:schemeClr val="tx1"/>
                </a:solidFill>
                <a:latin typeface="Verdana" pitchFamily="34" charset="0"/>
              </a:defRPr>
            </a:lvl5pPr>
            <a:lvl6pPr marL="2514600" indent="-228600" defTabSz="973138" eaLnBrk="0" fontAlgn="base" hangingPunct="0">
              <a:spcBef>
                <a:spcPct val="0"/>
              </a:spcBef>
              <a:spcAft>
                <a:spcPct val="0"/>
              </a:spcAft>
              <a:defRPr sz="2400">
                <a:solidFill>
                  <a:schemeClr val="tx1"/>
                </a:solidFill>
                <a:latin typeface="Verdana" pitchFamily="34" charset="0"/>
              </a:defRPr>
            </a:lvl6pPr>
            <a:lvl7pPr marL="2971800" indent="-228600" defTabSz="973138" eaLnBrk="0" fontAlgn="base" hangingPunct="0">
              <a:spcBef>
                <a:spcPct val="0"/>
              </a:spcBef>
              <a:spcAft>
                <a:spcPct val="0"/>
              </a:spcAft>
              <a:defRPr sz="2400">
                <a:solidFill>
                  <a:schemeClr val="tx1"/>
                </a:solidFill>
                <a:latin typeface="Verdana" pitchFamily="34" charset="0"/>
              </a:defRPr>
            </a:lvl7pPr>
            <a:lvl8pPr marL="3429000" indent="-228600" defTabSz="973138" eaLnBrk="0" fontAlgn="base" hangingPunct="0">
              <a:spcBef>
                <a:spcPct val="0"/>
              </a:spcBef>
              <a:spcAft>
                <a:spcPct val="0"/>
              </a:spcAft>
              <a:defRPr sz="2400">
                <a:solidFill>
                  <a:schemeClr val="tx1"/>
                </a:solidFill>
                <a:latin typeface="Verdana" pitchFamily="34" charset="0"/>
              </a:defRPr>
            </a:lvl8pPr>
            <a:lvl9pPr marL="3886200" indent="-228600" defTabSz="973138" eaLnBrk="0" fontAlgn="base" hangingPunct="0">
              <a:spcBef>
                <a:spcPct val="0"/>
              </a:spcBef>
              <a:spcAft>
                <a:spcPct val="0"/>
              </a:spcAft>
              <a:defRPr sz="2400">
                <a:solidFill>
                  <a:schemeClr val="tx1"/>
                </a:solidFill>
                <a:latin typeface="Verdana" pitchFamily="34" charset="0"/>
              </a:defRPr>
            </a:lvl9pPr>
          </a:lstStyle>
          <a:p>
            <a:pPr eaLnBrk="1" hangingPunct="1">
              <a:spcBef>
                <a:spcPct val="50000"/>
              </a:spcBef>
            </a:pPr>
            <a:r>
              <a:rPr lang="en-US" sz="1800">
                <a:solidFill>
                  <a:srgbClr val="000000"/>
                </a:solidFill>
                <a:latin typeface="Arial" pitchFamily="34" charset="0"/>
              </a:rPr>
              <a:t>Vtn =  |Vtp|~0.5v </a:t>
            </a:r>
          </a:p>
          <a:p>
            <a:pPr eaLnBrk="1" hangingPunct="1">
              <a:spcBef>
                <a:spcPct val="50000"/>
              </a:spcBef>
            </a:pPr>
            <a:r>
              <a:rPr lang="en-US" sz="1800">
                <a:solidFill>
                  <a:srgbClr val="000000"/>
                </a:solidFill>
                <a:latin typeface="Arial" pitchFamily="34" charset="0"/>
              </a:rPr>
              <a:t>uN = 2 uP</a:t>
            </a:r>
          </a:p>
        </p:txBody>
      </p:sp>
    </p:spTree>
    <p:extLst>
      <p:ext uri="{BB962C8B-B14F-4D97-AF65-F5344CB8AC3E}">
        <p14:creationId xmlns:p14="http://schemas.microsoft.com/office/powerpoint/2010/main" val="27848275"/>
      </p:ext>
    </p:extLst>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Slide Number Placeholder 4"/>
          <p:cNvSpPr>
            <a:spLocks noGrp="1"/>
          </p:cNvSpPr>
          <p:nvPr>
            <p:ph type="sldNum" sz="quarter" idx="10"/>
          </p:nvPr>
        </p:nvSpPr>
        <p:spPr>
          <a:xfrm>
            <a:off x="8904288" y="6092825"/>
            <a:ext cx="609600" cy="431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Verdana" pitchFamily="34" charset="0"/>
                <a:ea typeface="MS PGothic" pitchFamily="34" charset="-128"/>
              </a:defRPr>
            </a:lvl1pPr>
            <a:lvl2pPr marL="742950" indent="-285750">
              <a:defRPr sz="2400">
                <a:solidFill>
                  <a:schemeClr val="tx1"/>
                </a:solidFill>
                <a:latin typeface="Verdana" pitchFamily="34" charset="0"/>
                <a:ea typeface="MS PGothic" pitchFamily="34" charset="-128"/>
              </a:defRPr>
            </a:lvl2pPr>
            <a:lvl3pPr marL="1143000" indent="-228600">
              <a:defRPr sz="2400">
                <a:solidFill>
                  <a:schemeClr val="tx1"/>
                </a:solidFill>
                <a:latin typeface="Verdana" pitchFamily="34" charset="0"/>
                <a:ea typeface="MS PGothic" pitchFamily="34" charset="-128"/>
              </a:defRPr>
            </a:lvl3pPr>
            <a:lvl4pPr marL="1600200" indent="-228600">
              <a:defRPr sz="2400">
                <a:solidFill>
                  <a:schemeClr val="tx1"/>
                </a:solidFill>
                <a:latin typeface="Verdana" pitchFamily="34" charset="0"/>
                <a:ea typeface="MS PGothic" pitchFamily="34" charset="-128"/>
              </a:defRPr>
            </a:lvl4pPr>
            <a:lvl5pPr marL="2057400" indent="-228600">
              <a:defRPr sz="2400">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Verdana" pitchFamily="34" charset="0"/>
                <a:ea typeface="MS PGothic" pitchFamily="34" charset="-128"/>
              </a:defRPr>
            </a:lvl9pPr>
          </a:lstStyle>
          <a:p>
            <a:fld id="{9EEEF794-0809-41CF-8443-BB656A922168}" type="slidenum">
              <a:rPr lang="it-IT" sz="1000">
                <a:latin typeface="Arial" pitchFamily="34" charset="0"/>
              </a:rPr>
              <a:pPr/>
              <a:t>177</a:t>
            </a:fld>
            <a:endParaRPr lang="it-IT" sz="1200">
              <a:latin typeface="Arial" pitchFamily="34" charset="0"/>
            </a:endParaRPr>
          </a:p>
        </p:txBody>
      </p:sp>
      <p:sp>
        <p:nvSpPr>
          <p:cNvPr id="202755" name="Rectangle 2"/>
          <p:cNvSpPr>
            <a:spLocks noGrp="1" noChangeArrowheads="1"/>
          </p:cNvSpPr>
          <p:nvPr>
            <p:ph type="title"/>
          </p:nvPr>
        </p:nvSpPr>
        <p:spPr/>
        <p:txBody>
          <a:bodyPr/>
          <a:lstStyle/>
          <a:p>
            <a:r>
              <a:rPr lang="en-US" smtClean="0"/>
              <a:t>DRAM technological requirements</a:t>
            </a:r>
          </a:p>
        </p:txBody>
      </p:sp>
      <p:sp>
        <p:nvSpPr>
          <p:cNvPr id="202756" name="Rectangle 3"/>
          <p:cNvSpPr>
            <a:spLocks noGrp="1" noChangeArrowheads="1"/>
          </p:cNvSpPr>
          <p:nvPr>
            <p:ph type="body" idx="1"/>
          </p:nvPr>
        </p:nvSpPr>
        <p:spPr>
          <a:xfrm>
            <a:off x="2016126" y="1371600"/>
            <a:ext cx="7966075" cy="4724400"/>
          </a:xfrm>
        </p:spPr>
        <p:txBody>
          <a:bodyPr/>
          <a:lstStyle/>
          <a:p>
            <a:pPr>
              <a:lnSpc>
                <a:spcPct val="90000"/>
              </a:lnSpc>
            </a:pPr>
            <a:r>
              <a:rPr lang="en-US" sz="2000"/>
              <a:t>Unlike SRAM : large Cb must be charged by small sense FF. This is slow.</a:t>
            </a:r>
          </a:p>
          <a:p>
            <a:pPr lvl="1">
              <a:lnSpc>
                <a:spcPct val="90000"/>
              </a:lnSpc>
            </a:pPr>
            <a:r>
              <a:rPr lang="en-US" smtClean="0"/>
              <a:t>Make Cb small: backbias junction cap., limit blocksize,</a:t>
            </a:r>
          </a:p>
          <a:p>
            <a:pPr lvl="1">
              <a:lnSpc>
                <a:spcPct val="90000"/>
              </a:lnSpc>
            </a:pPr>
            <a:r>
              <a:rPr lang="en-US" smtClean="0"/>
              <a:t>Backbias generator required. Triple well.</a:t>
            </a:r>
          </a:p>
          <a:p>
            <a:pPr>
              <a:lnSpc>
                <a:spcPct val="90000"/>
              </a:lnSpc>
            </a:pPr>
            <a:r>
              <a:rPr lang="en-US" sz="2000"/>
              <a:t>Prevent threshold loss in wl pass: VG &gt; Vccs+VTn</a:t>
            </a:r>
          </a:p>
          <a:p>
            <a:pPr lvl="1">
              <a:lnSpc>
                <a:spcPct val="90000"/>
              </a:lnSpc>
            </a:pPr>
            <a:r>
              <a:rPr lang="en-US" smtClean="0"/>
              <a:t>Requires another voltage generator on chip</a:t>
            </a:r>
          </a:p>
          <a:p>
            <a:pPr>
              <a:lnSpc>
                <a:spcPct val="90000"/>
              </a:lnSpc>
            </a:pPr>
            <a:r>
              <a:rPr lang="en-US" sz="2000"/>
              <a:t>Requires VTnwl&gt; Vtnlogic and thus thicker oxide than logic</a:t>
            </a:r>
          </a:p>
          <a:p>
            <a:pPr lvl="1">
              <a:lnSpc>
                <a:spcPct val="90000"/>
              </a:lnSpc>
            </a:pPr>
            <a:r>
              <a:rPr lang="en-US" smtClean="0"/>
              <a:t>Better dynamic data retention as there is less subthreshold loss.</a:t>
            </a:r>
          </a:p>
          <a:p>
            <a:pPr lvl="1">
              <a:lnSpc>
                <a:spcPct val="90000"/>
              </a:lnSpc>
            </a:pPr>
            <a:r>
              <a:rPr lang="en-US" smtClean="0"/>
              <a:t>DRAM Process unlike Logic process!</a:t>
            </a:r>
          </a:p>
          <a:p>
            <a:pPr>
              <a:lnSpc>
                <a:spcPct val="90000"/>
              </a:lnSpc>
            </a:pPr>
            <a:r>
              <a:rPr lang="en-US" sz="2000"/>
              <a:t>Must create “large” Cs (10..30fF) in smallest possible area </a:t>
            </a:r>
          </a:p>
          <a:p>
            <a:pPr lvl="1">
              <a:lnSpc>
                <a:spcPct val="90000"/>
              </a:lnSpc>
            </a:pPr>
            <a:r>
              <a:rPr lang="en-US" smtClean="0"/>
              <a:t>(-&gt; 2 poly-&gt; trench cap -&gt; stacked cap)</a:t>
            </a:r>
          </a:p>
        </p:txBody>
      </p:sp>
    </p:spTree>
    <p:extLst>
      <p:ext uri="{BB962C8B-B14F-4D97-AF65-F5344CB8AC3E}">
        <p14:creationId xmlns:p14="http://schemas.microsoft.com/office/powerpoint/2010/main" val="2549005902"/>
      </p:ext>
    </p:extLst>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Slide Number Placeholder 4"/>
          <p:cNvSpPr>
            <a:spLocks noGrp="1"/>
          </p:cNvSpPr>
          <p:nvPr>
            <p:ph type="sldNum" sz="quarter" idx="10"/>
          </p:nvPr>
        </p:nvSpPr>
        <p:spPr>
          <a:xfrm>
            <a:off x="8904288" y="6092825"/>
            <a:ext cx="609600" cy="431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Verdana" pitchFamily="34" charset="0"/>
                <a:ea typeface="MS PGothic" pitchFamily="34" charset="-128"/>
              </a:defRPr>
            </a:lvl1pPr>
            <a:lvl2pPr marL="742950" indent="-285750">
              <a:defRPr sz="2400">
                <a:solidFill>
                  <a:schemeClr val="tx1"/>
                </a:solidFill>
                <a:latin typeface="Verdana" pitchFamily="34" charset="0"/>
                <a:ea typeface="MS PGothic" pitchFamily="34" charset="-128"/>
              </a:defRPr>
            </a:lvl2pPr>
            <a:lvl3pPr marL="1143000" indent="-228600">
              <a:defRPr sz="2400">
                <a:solidFill>
                  <a:schemeClr val="tx1"/>
                </a:solidFill>
                <a:latin typeface="Verdana" pitchFamily="34" charset="0"/>
                <a:ea typeface="MS PGothic" pitchFamily="34" charset="-128"/>
              </a:defRPr>
            </a:lvl3pPr>
            <a:lvl4pPr marL="1600200" indent="-228600">
              <a:defRPr sz="2400">
                <a:solidFill>
                  <a:schemeClr val="tx1"/>
                </a:solidFill>
                <a:latin typeface="Verdana" pitchFamily="34" charset="0"/>
                <a:ea typeface="MS PGothic" pitchFamily="34" charset="-128"/>
              </a:defRPr>
            </a:lvl4pPr>
            <a:lvl5pPr marL="2057400" indent="-228600">
              <a:defRPr sz="2400">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Verdana" pitchFamily="34" charset="0"/>
                <a:ea typeface="MS PGothic" pitchFamily="34" charset="-128"/>
              </a:defRPr>
            </a:lvl9pPr>
          </a:lstStyle>
          <a:p>
            <a:fld id="{FA661E38-0BEA-4CF6-B282-348C3BF663C0}" type="slidenum">
              <a:rPr lang="it-IT" sz="1000">
                <a:latin typeface="Arial" pitchFamily="34" charset="0"/>
              </a:rPr>
              <a:pPr/>
              <a:t>178</a:t>
            </a:fld>
            <a:endParaRPr lang="it-IT" sz="1200">
              <a:latin typeface="Arial" pitchFamily="34" charset="0"/>
            </a:endParaRPr>
          </a:p>
        </p:txBody>
      </p:sp>
      <p:sp>
        <p:nvSpPr>
          <p:cNvPr id="203779" name="Rectangle 2"/>
          <p:cNvSpPr>
            <a:spLocks noGrp="1" noChangeArrowheads="1"/>
          </p:cNvSpPr>
          <p:nvPr>
            <p:ph type="title"/>
          </p:nvPr>
        </p:nvSpPr>
        <p:spPr/>
        <p:txBody>
          <a:bodyPr/>
          <a:lstStyle/>
          <a:p>
            <a:r>
              <a:rPr lang="en-US" smtClean="0"/>
              <a:t>Refreshing Overhead</a:t>
            </a:r>
          </a:p>
        </p:txBody>
      </p:sp>
      <p:sp>
        <p:nvSpPr>
          <p:cNvPr id="203780" name="Rectangle 3"/>
          <p:cNvSpPr>
            <a:spLocks noGrp="1" noChangeArrowheads="1"/>
          </p:cNvSpPr>
          <p:nvPr>
            <p:ph type="body" idx="1"/>
          </p:nvPr>
        </p:nvSpPr>
        <p:spPr>
          <a:xfrm>
            <a:off x="2085976" y="1447800"/>
            <a:ext cx="7896225" cy="4648200"/>
          </a:xfrm>
        </p:spPr>
        <p:txBody>
          <a:bodyPr/>
          <a:lstStyle/>
          <a:p>
            <a:r>
              <a:rPr lang="en-US" sz="2100"/>
              <a:t>Leakage :</a:t>
            </a:r>
          </a:p>
          <a:p>
            <a:pPr lvl="1"/>
            <a:r>
              <a:rPr lang="en-US" sz="2200"/>
              <a:t>junction leakage exponential with temp!</a:t>
            </a:r>
          </a:p>
          <a:p>
            <a:pPr lvl="1"/>
            <a:r>
              <a:rPr lang="en-US" sz="2200"/>
              <a:t>2…8 msec @ 80</a:t>
            </a:r>
            <a:r>
              <a:rPr lang="en-US" sz="2200" baseline="30000"/>
              <a:t>0</a:t>
            </a:r>
            <a:r>
              <a:rPr lang="en-US" sz="2200"/>
              <a:t> C</a:t>
            </a:r>
          </a:p>
          <a:p>
            <a:pPr lvl="1"/>
            <a:r>
              <a:rPr lang="en-US" sz="2200"/>
              <a:t>Decreases noise margin, destroys info</a:t>
            </a:r>
          </a:p>
          <a:p>
            <a:r>
              <a:rPr lang="en-US" sz="2100"/>
              <a:t>All columns in a selected row are refreshed when read</a:t>
            </a:r>
          </a:p>
          <a:p>
            <a:pPr lvl="1"/>
            <a:r>
              <a:rPr lang="en-US" sz="2200"/>
              <a:t>Count through all row addresses once per 3 msec. (no write possible then)</a:t>
            </a:r>
          </a:p>
          <a:p>
            <a:r>
              <a:rPr lang="en-US" sz="2100"/>
              <a:t>Overhead @ 10nsec read time for 8192*8192=64Mb:</a:t>
            </a:r>
          </a:p>
          <a:p>
            <a:pPr lvl="1"/>
            <a:r>
              <a:rPr lang="en-US" sz="2200"/>
              <a:t>8192*1e-8/3e-3= 2.7%</a:t>
            </a:r>
          </a:p>
          <a:p>
            <a:r>
              <a:rPr lang="en-US" sz="2100"/>
              <a:t>Requires additional refresh counter and I/O control</a:t>
            </a:r>
          </a:p>
        </p:txBody>
      </p:sp>
    </p:spTree>
    <p:extLst>
      <p:ext uri="{BB962C8B-B14F-4D97-AF65-F5344CB8AC3E}">
        <p14:creationId xmlns:p14="http://schemas.microsoft.com/office/powerpoint/2010/main" val="3407124462"/>
      </p:ext>
    </p:extLst>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2" name="Slide Number Placeholder 2"/>
          <p:cNvSpPr>
            <a:spLocks noGrp="1"/>
          </p:cNvSpPr>
          <p:nvPr>
            <p:ph type="sldNum" sz="quarter" idx="10"/>
          </p:nvPr>
        </p:nvSpPr>
        <p:spPr>
          <a:xfrm>
            <a:off x="8904288" y="6092825"/>
            <a:ext cx="609600" cy="431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Verdana" pitchFamily="34" charset="0"/>
                <a:ea typeface="MS PGothic" pitchFamily="34" charset="-128"/>
              </a:defRPr>
            </a:lvl1pPr>
            <a:lvl2pPr marL="742950" indent="-285750">
              <a:defRPr sz="2400">
                <a:solidFill>
                  <a:schemeClr val="tx1"/>
                </a:solidFill>
                <a:latin typeface="Verdana" pitchFamily="34" charset="0"/>
                <a:ea typeface="MS PGothic" pitchFamily="34" charset="-128"/>
              </a:defRPr>
            </a:lvl2pPr>
            <a:lvl3pPr marL="1143000" indent="-228600">
              <a:defRPr sz="2400">
                <a:solidFill>
                  <a:schemeClr val="tx1"/>
                </a:solidFill>
                <a:latin typeface="Verdana" pitchFamily="34" charset="0"/>
                <a:ea typeface="MS PGothic" pitchFamily="34" charset="-128"/>
              </a:defRPr>
            </a:lvl3pPr>
            <a:lvl4pPr marL="1600200" indent="-228600">
              <a:defRPr sz="2400">
                <a:solidFill>
                  <a:schemeClr val="tx1"/>
                </a:solidFill>
                <a:latin typeface="Verdana" pitchFamily="34" charset="0"/>
                <a:ea typeface="MS PGothic" pitchFamily="34" charset="-128"/>
              </a:defRPr>
            </a:lvl4pPr>
            <a:lvl5pPr marL="2057400" indent="-228600">
              <a:defRPr sz="2400">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Verdana" pitchFamily="34" charset="0"/>
                <a:ea typeface="MS PGothic" pitchFamily="34" charset="-128"/>
              </a:defRPr>
            </a:lvl9pPr>
          </a:lstStyle>
          <a:p>
            <a:fld id="{529E24EB-0305-45FC-9031-C63ABBC4EDD8}" type="slidenum">
              <a:rPr lang="it-IT" sz="1000">
                <a:latin typeface="Arial" pitchFamily="34" charset="0"/>
              </a:rPr>
              <a:pPr/>
              <a:t>179</a:t>
            </a:fld>
            <a:endParaRPr lang="it-IT" sz="1200">
              <a:latin typeface="Arial" pitchFamily="34" charset="0"/>
            </a:endParaRPr>
          </a:p>
        </p:txBody>
      </p:sp>
      <p:pic>
        <p:nvPicPr>
          <p:cNvPr id="20480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5139" y="457201"/>
            <a:ext cx="8651875" cy="566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rgbClr val="000000"/>
                </a:solidFill>
                <a:miter lim="800000"/>
                <a:headEnd/>
                <a:tailEnd/>
              </a14:hiddenLine>
            </a:ext>
          </a:extLst>
        </p:spPr>
      </p:pic>
      <p:sp>
        <p:nvSpPr>
          <p:cNvPr id="204804" name="Text Box 3"/>
          <p:cNvSpPr txBox="1">
            <a:spLocks noChangeArrowheads="1"/>
          </p:cNvSpPr>
          <p:nvPr/>
        </p:nvSpPr>
        <p:spPr bwMode="auto">
          <a:xfrm>
            <a:off x="2282825" y="6477001"/>
            <a:ext cx="2158552" cy="375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rgbClr val="000000"/>
                </a:solidFill>
                <a:miter lim="800000"/>
                <a:headEnd/>
                <a:tailEnd/>
              </a14:hiddenLine>
            </a:ext>
          </a:extLst>
        </p:spPr>
        <p:txBody>
          <a:bodyPr wrap="none" lIns="97256" tIns="48628" rIns="97256" bIns="48628">
            <a:spAutoFit/>
          </a:bodyPr>
          <a:lstStyle>
            <a:lvl1pPr defTabSz="973138">
              <a:defRPr sz="2400">
                <a:solidFill>
                  <a:schemeClr val="tx1"/>
                </a:solidFill>
                <a:latin typeface="Verdana" pitchFamily="34" charset="0"/>
                <a:ea typeface="MS PGothic" pitchFamily="34" charset="-128"/>
              </a:defRPr>
            </a:lvl1pPr>
            <a:lvl2pPr marL="742950" indent="-285750" defTabSz="973138">
              <a:defRPr sz="2400">
                <a:solidFill>
                  <a:schemeClr val="tx1"/>
                </a:solidFill>
                <a:latin typeface="Verdana" pitchFamily="34" charset="0"/>
                <a:ea typeface="MS PGothic" pitchFamily="34" charset="-128"/>
              </a:defRPr>
            </a:lvl2pPr>
            <a:lvl3pPr marL="1143000" indent="-228600" defTabSz="973138">
              <a:defRPr sz="2400">
                <a:solidFill>
                  <a:schemeClr val="tx1"/>
                </a:solidFill>
                <a:latin typeface="Verdana" pitchFamily="34" charset="0"/>
                <a:ea typeface="MS PGothic" pitchFamily="34" charset="-128"/>
              </a:defRPr>
            </a:lvl3pPr>
            <a:lvl4pPr marL="1600200" indent="-228600" defTabSz="973138">
              <a:defRPr sz="2400">
                <a:solidFill>
                  <a:schemeClr val="tx1"/>
                </a:solidFill>
                <a:latin typeface="Verdana" pitchFamily="34" charset="0"/>
                <a:ea typeface="MS PGothic" pitchFamily="34" charset="-128"/>
              </a:defRPr>
            </a:lvl4pPr>
            <a:lvl5pPr marL="2057400" indent="-228600" defTabSz="973138">
              <a:defRPr sz="2400">
                <a:solidFill>
                  <a:schemeClr val="tx1"/>
                </a:solidFill>
                <a:latin typeface="Verdana" pitchFamily="34" charset="0"/>
                <a:ea typeface="MS PGothic" pitchFamily="34" charset="-128"/>
              </a:defRPr>
            </a:lvl5pPr>
            <a:lvl6pPr marL="2514600" indent="-228600" defTabSz="973138" eaLnBrk="0" fontAlgn="base" hangingPunct="0">
              <a:spcBef>
                <a:spcPct val="0"/>
              </a:spcBef>
              <a:spcAft>
                <a:spcPct val="0"/>
              </a:spcAft>
              <a:defRPr sz="2400">
                <a:solidFill>
                  <a:schemeClr val="tx1"/>
                </a:solidFill>
                <a:latin typeface="Verdana" pitchFamily="34" charset="0"/>
                <a:ea typeface="MS PGothic" pitchFamily="34" charset="-128"/>
              </a:defRPr>
            </a:lvl6pPr>
            <a:lvl7pPr marL="2971800" indent="-228600" defTabSz="973138" eaLnBrk="0" fontAlgn="base" hangingPunct="0">
              <a:spcBef>
                <a:spcPct val="0"/>
              </a:spcBef>
              <a:spcAft>
                <a:spcPct val="0"/>
              </a:spcAft>
              <a:defRPr sz="2400">
                <a:solidFill>
                  <a:schemeClr val="tx1"/>
                </a:solidFill>
                <a:latin typeface="Verdana" pitchFamily="34" charset="0"/>
                <a:ea typeface="MS PGothic" pitchFamily="34" charset="-128"/>
              </a:defRPr>
            </a:lvl7pPr>
            <a:lvl8pPr marL="3429000" indent="-228600" defTabSz="973138" eaLnBrk="0" fontAlgn="base" hangingPunct="0">
              <a:spcBef>
                <a:spcPct val="0"/>
              </a:spcBef>
              <a:spcAft>
                <a:spcPct val="0"/>
              </a:spcAft>
              <a:defRPr sz="2400">
                <a:solidFill>
                  <a:schemeClr val="tx1"/>
                </a:solidFill>
                <a:latin typeface="Verdana" pitchFamily="34" charset="0"/>
                <a:ea typeface="MS PGothic" pitchFamily="34" charset="-128"/>
              </a:defRPr>
            </a:lvl8pPr>
            <a:lvl9pPr marL="3886200" indent="-228600" defTabSz="973138" eaLnBrk="0" fontAlgn="base" hangingPunct="0">
              <a:spcBef>
                <a:spcPct val="0"/>
              </a:spcBef>
              <a:spcAft>
                <a:spcPct val="0"/>
              </a:spcAft>
              <a:defRPr sz="2400">
                <a:solidFill>
                  <a:schemeClr val="tx1"/>
                </a:solidFill>
                <a:latin typeface="Verdana" pitchFamily="34" charset="0"/>
                <a:ea typeface="MS PGothic" pitchFamily="34" charset="-128"/>
              </a:defRPr>
            </a:lvl9pPr>
          </a:lstStyle>
          <a:p>
            <a:pPr eaLnBrk="1" hangingPunct="1">
              <a:spcBef>
                <a:spcPct val="50000"/>
              </a:spcBef>
            </a:pPr>
            <a:r>
              <a:rPr lang="en-US" sz="1800">
                <a:solidFill>
                  <a:srgbClr val="000000"/>
                </a:solidFill>
                <a:latin typeface="Arial" pitchFamily="34" charset="0"/>
              </a:rPr>
              <a:t>Dummy Cell on BL’</a:t>
            </a:r>
          </a:p>
        </p:txBody>
      </p:sp>
    </p:spTree>
    <p:extLst>
      <p:ext uri="{BB962C8B-B14F-4D97-AF65-F5344CB8AC3E}">
        <p14:creationId xmlns:p14="http://schemas.microsoft.com/office/powerpoint/2010/main" val="374973965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a:xfrm>
            <a:off x="1752600" y="0"/>
            <a:ext cx="8686800" cy="838200"/>
          </a:xfrm>
        </p:spPr>
        <p:txBody>
          <a:bodyPr/>
          <a:lstStyle/>
          <a:p>
            <a:pPr eaLnBrk="1" hangingPunct="1"/>
            <a:r>
              <a:rPr lang="en-US" sz="1900"/>
              <a:t>Array-Structured Memory Architecture</a:t>
            </a:r>
            <a:br>
              <a:rPr lang="en-US" sz="1900"/>
            </a:br>
            <a:r>
              <a:rPr lang="en-US" sz="1900"/>
              <a:t>L address bits – K bit row address, L-K bit column address</a:t>
            </a:r>
            <a:endParaRPr lang="en-US" smtClean="0">
              <a:solidFill>
                <a:schemeClr val="tx1"/>
              </a:solidFill>
            </a:endParaRPr>
          </a:p>
        </p:txBody>
      </p:sp>
      <p:sp>
        <p:nvSpPr>
          <p:cNvPr id="64515" name="Slide Number Placeholder 3"/>
          <p:cNvSpPr>
            <a:spLocks noGrp="1"/>
          </p:cNvSpPr>
          <p:nvPr>
            <p:ph type="sldNum" sz="quarter" idx="10"/>
          </p:nvPr>
        </p:nvSpPr>
        <p:spPr>
          <a:noFill/>
        </p:spPr>
        <p:txBody>
          <a:bodyPr/>
          <a:lstStyle/>
          <a:p>
            <a:fld id="{8341DC33-A490-44EC-BC9A-7888949CA0AE}" type="slidenum">
              <a:rPr lang="it-IT" smtClean="0">
                <a:latin typeface="Arial" pitchFamily="34" charset="0"/>
              </a:rPr>
              <a:pPr/>
              <a:t>18</a:t>
            </a:fld>
            <a:endParaRPr lang="it-IT">
              <a:latin typeface="Arial" pitchFamily="34" charset="0"/>
            </a:endParaRPr>
          </a:p>
        </p:txBody>
      </p:sp>
      <p:pic>
        <p:nvPicPr>
          <p:cNvPr id="64516" name="Picture 3"/>
          <p:cNvPicPr>
            <a:picLocks noChangeAspect="1" noChangeArrowheads="1"/>
          </p:cNvPicPr>
          <p:nvPr/>
        </p:nvPicPr>
        <p:blipFill>
          <a:blip r:embed="rId2" cstate="print"/>
          <a:srcRect l="23282" t="17790"/>
          <a:stretch>
            <a:fillRect/>
          </a:stretch>
        </p:blipFill>
        <p:spPr bwMode="auto">
          <a:xfrm>
            <a:off x="3276600" y="1676401"/>
            <a:ext cx="6172200" cy="4613275"/>
          </a:xfrm>
          <a:prstGeom prst="rect">
            <a:avLst/>
          </a:prstGeom>
          <a:noFill/>
          <a:ln w="12700">
            <a:noFill/>
            <a:miter lim="800000"/>
            <a:headEnd/>
            <a:tailEnd/>
          </a:ln>
        </p:spPr>
      </p:pic>
    </p:spTree>
    <p:extLst>
      <p:ext uri="{BB962C8B-B14F-4D97-AF65-F5344CB8AC3E}">
        <p14:creationId xmlns:p14="http://schemas.microsoft.com/office/powerpoint/2010/main" val="1500324447"/>
      </p:ext>
    </p:extLst>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Slide Number Placeholder 2"/>
          <p:cNvSpPr>
            <a:spLocks noGrp="1"/>
          </p:cNvSpPr>
          <p:nvPr>
            <p:ph type="sldNum" sz="quarter" idx="10"/>
          </p:nvPr>
        </p:nvSpPr>
        <p:spPr>
          <a:xfrm>
            <a:off x="8904288" y="6019800"/>
            <a:ext cx="609600" cy="431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Verdana" pitchFamily="34" charset="0"/>
                <a:ea typeface="MS PGothic" pitchFamily="34" charset="-128"/>
              </a:defRPr>
            </a:lvl1pPr>
            <a:lvl2pPr marL="742950" indent="-285750">
              <a:defRPr sz="2400">
                <a:solidFill>
                  <a:schemeClr val="tx1"/>
                </a:solidFill>
                <a:latin typeface="Verdana" pitchFamily="34" charset="0"/>
                <a:ea typeface="MS PGothic" pitchFamily="34" charset="-128"/>
              </a:defRPr>
            </a:lvl2pPr>
            <a:lvl3pPr marL="1143000" indent="-228600">
              <a:defRPr sz="2400">
                <a:solidFill>
                  <a:schemeClr val="tx1"/>
                </a:solidFill>
                <a:latin typeface="Verdana" pitchFamily="34" charset="0"/>
                <a:ea typeface="MS PGothic" pitchFamily="34" charset="-128"/>
              </a:defRPr>
            </a:lvl3pPr>
            <a:lvl4pPr marL="1600200" indent="-228600">
              <a:defRPr sz="2400">
                <a:solidFill>
                  <a:schemeClr val="tx1"/>
                </a:solidFill>
                <a:latin typeface="Verdana" pitchFamily="34" charset="0"/>
                <a:ea typeface="MS PGothic" pitchFamily="34" charset="-128"/>
              </a:defRPr>
            </a:lvl4pPr>
            <a:lvl5pPr marL="2057400" indent="-228600">
              <a:defRPr sz="2400">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Verdana" pitchFamily="34" charset="0"/>
                <a:ea typeface="MS PGothic" pitchFamily="34" charset="-128"/>
              </a:defRPr>
            </a:lvl9pPr>
          </a:lstStyle>
          <a:p>
            <a:fld id="{7556DC1C-1A78-46A7-B4A9-65FE3560B0DF}" type="slidenum">
              <a:rPr lang="it-IT" sz="1000">
                <a:latin typeface="Arial" pitchFamily="34" charset="0"/>
              </a:rPr>
              <a:pPr/>
              <a:t>180</a:t>
            </a:fld>
            <a:endParaRPr lang="it-IT" sz="1200">
              <a:latin typeface="Arial" pitchFamily="34" charset="0"/>
            </a:endParaRPr>
          </a:p>
        </p:txBody>
      </p:sp>
      <p:sp>
        <p:nvSpPr>
          <p:cNvPr id="205827" name="Rectangle 2"/>
          <p:cNvSpPr>
            <a:spLocks noChangeArrowheads="1"/>
          </p:cNvSpPr>
          <p:nvPr/>
        </p:nvSpPr>
        <p:spPr bwMode="auto">
          <a:xfrm>
            <a:off x="2016125" y="381001"/>
            <a:ext cx="8440738" cy="6088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rgbClr val="000000"/>
                </a:solidFill>
                <a:miter lim="800000"/>
                <a:headEnd/>
                <a:tailEnd/>
              </a14:hiddenLine>
            </a:ext>
          </a:extLst>
        </p:spPr>
        <p:txBody>
          <a:bodyPr lIns="97256" tIns="48628" rIns="97256" bIns="48628">
            <a:spAutoFit/>
          </a:bodyPr>
          <a:lstStyle/>
          <a:p>
            <a:pPr algn="ctr" defTabSz="973138">
              <a:spcBef>
                <a:spcPct val="50000"/>
              </a:spcBef>
            </a:pPr>
            <a:r>
              <a:rPr lang="en-US" sz="2800" b="1" dirty="0">
                <a:solidFill>
                  <a:srgbClr val="000000"/>
                </a:solidFill>
                <a:latin typeface="Arial" pitchFamily="34" charset="0"/>
              </a:rPr>
              <a:t>Differential Operation in DRAM with </a:t>
            </a:r>
            <a:r>
              <a:rPr lang="en-US" sz="2800" b="1" dirty="0" err="1">
                <a:solidFill>
                  <a:srgbClr val="000000"/>
                </a:solidFill>
                <a:latin typeface="Arial" pitchFamily="34" charset="0"/>
              </a:rPr>
              <a:t>Vdd</a:t>
            </a:r>
            <a:r>
              <a:rPr lang="en-US" sz="2800" b="1" dirty="0">
                <a:solidFill>
                  <a:srgbClr val="000000"/>
                </a:solidFill>
                <a:latin typeface="Arial" pitchFamily="34" charset="0"/>
              </a:rPr>
              <a:t>/2 </a:t>
            </a:r>
            <a:r>
              <a:rPr lang="en-US" sz="2800" b="1" dirty="0" err="1">
                <a:solidFill>
                  <a:srgbClr val="000000"/>
                </a:solidFill>
                <a:latin typeface="Arial" pitchFamily="34" charset="0"/>
              </a:rPr>
              <a:t>precharge</a:t>
            </a:r>
            <a:endParaRPr lang="en-US" sz="2800" b="1" dirty="0">
              <a:solidFill>
                <a:srgbClr val="000000"/>
              </a:solidFill>
              <a:latin typeface="Arial" pitchFamily="34" charset="0"/>
            </a:endParaRPr>
          </a:p>
          <a:p>
            <a:pPr defTabSz="973138">
              <a:spcBef>
                <a:spcPct val="50000"/>
              </a:spcBef>
            </a:pPr>
            <a:r>
              <a:rPr lang="en-US" sz="1600" dirty="0">
                <a:solidFill>
                  <a:srgbClr val="000000"/>
                </a:solidFill>
                <a:latin typeface="Arial" pitchFamily="34" charset="0"/>
              </a:rPr>
              <a:t>• </a:t>
            </a:r>
            <a:r>
              <a:rPr lang="en-US" sz="2000" b="1" dirty="0">
                <a:solidFill>
                  <a:srgbClr val="000000"/>
                </a:solidFill>
                <a:latin typeface="Arial" pitchFamily="34" charset="0"/>
              </a:rPr>
              <a:t>Sense amplifier works only for differential signal on B and B’ and rejects interference signals</a:t>
            </a:r>
          </a:p>
          <a:p>
            <a:pPr defTabSz="973138">
              <a:spcBef>
                <a:spcPct val="50000"/>
              </a:spcBef>
            </a:pPr>
            <a:r>
              <a:rPr lang="en-US" sz="1600" dirty="0">
                <a:solidFill>
                  <a:srgbClr val="000000"/>
                </a:solidFill>
                <a:latin typeface="Arial" pitchFamily="34" charset="0"/>
              </a:rPr>
              <a:t>• </a:t>
            </a:r>
            <a:r>
              <a:rPr lang="en-US" b="1" dirty="0">
                <a:solidFill>
                  <a:srgbClr val="000000"/>
                </a:solidFill>
                <a:latin typeface="Arial" pitchFamily="34" charset="0"/>
              </a:rPr>
              <a:t>In differential circuit</a:t>
            </a:r>
          </a:p>
          <a:p>
            <a:pPr defTabSz="973138">
              <a:spcBef>
                <a:spcPct val="50000"/>
              </a:spcBef>
            </a:pPr>
            <a:r>
              <a:rPr lang="en-US" dirty="0">
                <a:solidFill>
                  <a:srgbClr val="000000"/>
                </a:solidFill>
                <a:latin typeface="Arial" pitchFamily="34" charset="0"/>
              </a:rPr>
              <a:t>	Each bit line split into two identical halves</a:t>
            </a:r>
          </a:p>
          <a:p>
            <a:pPr defTabSz="973138">
              <a:spcBef>
                <a:spcPct val="50000"/>
              </a:spcBef>
            </a:pPr>
            <a:r>
              <a:rPr lang="en-US" sz="1600" dirty="0">
                <a:solidFill>
                  <a:srgbClr val="000000"/>
                </a:solidFill>
                <a:latin typeface="Arial" pitchFamily="34" charset="0"/>
              </a:rPr>
              <a:t>	Each half-line connected to half of cells in column and additional dummy cell with 	storage capacitance Cd=Cs</a:t>
            </a:r>
          </a:p>
          <a:p>
            <a:pPr defTabSz="973138">
              <a:spcBef>
                <a:spcPct val="50000"/>
              </a:spcBef>
            </a:pPr>
            <a:r>
              <a:rPr lang="en-US" sz="1600" dirty="0">
                <a:solidFill>
                  <a:srgbClr val="000000"/>
                </a:solidFill>
                <a:latin typeface="Arial" pitchFamily="34" charset="0"/>
              </a:rPr>
              <a:t>– </a:t>
            </a:r>
            <a:r>
              <a:rPr lang="en-US" sz="1600" b="1" dirty="0">
                <a:solidFill>
                  <a:srgbClr val="000000"/>
                </a:solidFill>
                <a:latin typeface="Arial" pitchFamily="34" charset="0"/>
              </a:rPr>
              <a:t>Upon selecting word line on the left side, dummy right cell (controlled by </a:t>
            </a:r>
            <a:r>
              <a:rPr lang="en-US" sz="1600" b="1" dirty="0" err="1">
                <a:solidFill>
                  <a:srgbClr val="000000"/>
                </a:solidFill>
                <a:latin typeface="Arial" pitchFamily="34" charset="0"/>
              </a:rPr>
              <a:t>clk’d</a:t>
            </a:r>
            <a:r>
              <a:rPr lang="en-US" sz="1600" b="1" dirty="0">
                <a:solidFill>
                  <a:srgbClr val="000000"/>
                </a:solidFill>
                <a:latin typeface="Arial" pitchFamily="34" charset="0"/>
              </a:rPr>
              <a:t>) is selected and vv.</a:t>
            </a:r>
          </a:p>
          <a:p>
            <a:pPr defTabSz="973138">
              <a:spcBef>
                <a:spcPct val="50000"/>
              </a:spcBef>
            </a:pPr>
            <a:r>
              <a:rPr lang="en-US" sz="1600" dirty="0">
                <a:solidFill>
                  <a:srgbClr val="000000"/>
                </a:solidFill>
                <a:latin typeface="Arial" pitchFamily="34" charset="0"/>
              </a:rPr>
              <a:t>	 Dummy cell is other half of differential DRAM cell</a:t>
            </a:r>
          </a:p>
          <a:p>
            <a:pPr defTabSz="973138">
              <a:spcBef>
                <a:spcPct val="50000"/>
              </a:spcBef>
            </a:pPr>
            <a:r>
              <a:rPr lang="en-US" sz="1600" dirty="0">
                <a:solidFill>
                  <a:srgbClr val="000000"/>
                </a:solidFill>
                <a:latin typeface="Arial" pitchFamily="34" charset="0"/>
              </a:rPr>
              <a:t>• </a:t>
            </a:r>
            <a:r>
              <a:rPr lang="en-US" sz="1600" b="1" dirty="0">
                <a:solidFill>
                  <a:srgbClr val="000000"/>
                </a:solidFill>
                <a:latin typeface="Arial" pitchFamily="34" charset="0"/>
              </a:rPr>
              <a:t>Operation of differential circuit</a:t>
            </a:r>
          </a:p>
          <a:p>
            <a:pPr lvl="1" defTabSz="973138">
              <a:lnSpc>
                <a:spcPct val="75000"/>
              </a:lnSpc>
              <a:spcBef>
                <a:spcPct val="50000"/>
              </a:spcBef>
            </a:pPr>
            <a:r>
              <a:rPr lang="en-US" sz="1600" dirty="0">
                <a:solidFill>
                  <a:srgbClr val="000000"/>
                </a:solidFill>
                <a:latin typeface="Arial" pitchFamily="34" charset="0"/>
              </a:rPr>
              <a:t>Two halves of </a:t>
            </a:r>
            <a:r>
              <a:rPr lang="en-US" sz="1600" dirty="0" err="1">
                <a:solidFill>
                  <a:srgbClr val="000000"/>
                </a:solidFill>
                <a:latin typeface="Arial" pitchFamily="34" charset="0"/>
              </a:rPr>
              <a:t>Bitline</a:t>
            </a:r>
            <a:r>
              <a:rPr lang="en-US" sz="1600" dirty="0">
                <a:solidFill>
                  <a:srgbClr val="000000"/>
                </a:solidFill>
                <a:latin typeface="Arial" pitchFamily="34" charset="0"/>
              </a:rPr>
              <a:t> </a:t>
            </a:r>
            <a:r>
              <a:rPr lang="en-US" sz="1600" dirty="0" err="1">
                <a:solidFill>
                  <a:srgbClr val="000000"/>
                </a:solidFill>
                <a:latin typeface="Arial" pitchFamily="34" charset="0"/>
              </a:rPr>
              <a:t>Bk</a:t>
            </a:r>
            <a:r>
              <a:rPr lang="en-US" sz="1600" dirty="0">
                <a:solidFill>
                  <a:srgbClr val="000000"/>
                </a:solidFill>
                <a:latin typeface="Arial" pitchFamily="34" charset="0"/>
              </a:rPr>
              <a:t> and Cd of two dummy cells </a:t>
            </a:r>
            <a:r>
              <a:rPr lang="en-US" sz="1600" dirty="0" err="1">
                <a:solidFill>
                  <a:srgbClr val="000000"/>
                </a:solidFill>
                <a:latin typeface="Arial" pitchFamily="34" charset="0"/>
              </a:rPr>
              <a:t>precharged</a:t>
            </a:r>
            <a:r>
              <a:rPr lang="en-US" sz="1600" dirty="0">
                <a:solidFill>
                  <a:srgbClr val="000000"/>
                </a:solidFill>
                <a:latin typeface="Arial" pitchFamily="34" charset="0"/>
              </a:rPr>
              <a:t> to VDD/2</a:t>
            </a:r>
          </a:p>
          <a:p>
            <a:pPr lvl="1" defTabSz="973138">
              <a:lnSpc>
                <a:spcPct val="75000"/>
              </a:lnSpc>
              <a:spcBef>
                <a:spcPct val="50000"/>
              </a:spcBef>
            </a:pPr>
            <a:r>
              <a:rPr lang="en-US" sz="1600" dirty="0">
                <a:solidFill>
                  <a:srgbClr val="000000"/>
                </a:solidFill>
                <a:latin typeface="Arial" pitchFamily="34" charset="0"/>
              </a:rPr>
              <a:t> Upon selection of word line, appropriate dummy cell activated by rising </a:t>
            </a:r>
            <a:r>
              <a:rPr lang="en-US" sz="1600" dirty="0" err="1">
                <a:solidFill>
                  <a:srgbClr val="000000"/>
                </a:solidFill>
                <a:latin typeface="Arial" pitchFamily="34" charset="0"/>
              </a:rPr>
              <a:t>clkd</a:t>
            </a:r>
            <a:r>
              <a:rPr lang="en-US" sz="1600" dirty="0">
                <a:solidFill>
                  <a:srgbClr val="000000"/>
                </a:solidFill>
                <a:latin typeface="Arial" pitchFamily="34" charset="0"/>
              </a:rPr>
              <a:t> (</a:t>
            </a:r>
            <a:r>
              <a:rPr lang="en-US" sz="1600" dirty="0" err="1">
                <a:solidFill>
                  <a:srgbClr val="000000"/>
                </a:solidFill>
                <a:latin typeface="Arial" pitchFamily="34" charset="0"/>
              </a:rPr>
              <a:t>clk’d</a:t>
            </a:r>
            <a:r>
              <a:rPr lang="en-US" sz="1600" dirty="0">
                <a:solidFill>
                  <a:srgbClr val="000000"/>
                </a:solidFill>
                <a:latin typeface="Arial" pitchFamily="34" charset="0"/>
              </a:rPr>
              <a:t>)</a:t>
            </a:r>
          </a:p>
          <a:p>
            <a:pPr lvl="1" defTabSz="973138">
              <a:lnSpc>
                <a:spcPct val="75000"/>
              </a:lnSpc>
              <a:spcBef>
                <a:spcPct val="50000"/>
              </a:spcBef>
            </a:pPr>
            <a:r>
              <a:rPr lang="en-US" sz="1600" dirty="0">
                <a:solidFill>
                  <a:srgbClr val="000000"/>
                </a:solidFill>
                <a:latin typeface="Arial" pitchFamily="34" charset="0"/>
              </a:rPr>
              <a:t> Voltage increment (above VDD/2) on half-line connected to selected cell</a:t>
            </a:r>
          </a:p>
          <a:p>
            <a:pPr lvl="1" defTabSz="973138">
              <a:lnSpc>
                <a:spcPct val="75000"/>
              </a:lnSpc>
              <a:spcBef>
                <a:spcPct val="50000"/>
              </a:spcBef>
            </a:pPr>
            <a:r>
              <a:rPr lang="en-US" sz="1600" dirty="0">
                <a:solidFill>
                  <a:srgbClr val="000000"/>
                </a:solidFill>
                <a:latin typeface="Arial" pitchFamily="34" charset="0"/>
              </a:rPr>
              <a:t>		</a:t>
            </a:r>
            <a:r>
              <a:rPr lang="en-US" sz="1600" dirty="0" err="1">
                <a:solidFill>
                  <a:srgbClr val="000000"/>
                </a:solidFill>
                <a:latin typeface="Arial" pitchFamily="34" charset="0"/>
              </a:rPr>
              <a:t>dV</a:t>
            </a:r>
            <a:r>
              <a:rPr lang="en-US" sz="1600" dirty="0">
                <a:solidFill>
                  <a:srgbClr val="000000"/>
                </a:solidFill>
                <a:latin typeface="Arial" pitchFamily="34" charset="0"/>
              </a:rPr>
              <a:t>(1) when 1 stored in cell, </a:t>
            </a:r>
            <a:r>
              <a:rPr lang="en-US" sz="1600" dirty="0" err="1">
                <a:solidFill>
                  <a:srgbClr val="000000"/>
                </a:solidFill>
                <a:latin typeface="Arial" pitchFamily="34" charset="0"/>
              </a:rPr>
              <a:t>dV</a:t>
            </a:r>
            <a:r>
              <a:rPr lang="en-US" sz="1600" dirty="0">
                <a:solidFill>
                  <a:srgbClr val="000000"/>
                </a:solidFill>
                <a:latin typeface="Arial" pitchFamily="34" charset="0"/>
              </a:rPr>
              <a:t>(0) otherwise	</a:t>
            </a:r>
          </a:p>
          <a:p>
            <a:pPr lvl="1" defTabSz="973138">
              <a:spcBef>
                <a:spcPct val="50000"/>
              </a:spcBef>
            </a:pPr>
            <a:r>
              <a:rPr lang="en-US" sz="1600" dirty="0">
                <a:solidFill>
                  <a:srgbClr val="000000"/>
                </a:solidFill>
                <a:latin typeface="Arial" pitchFamily="34" charset="0"/>
              </a:rPr>
              <a:t>		 </a:t>
            </a:r>
          </a:p>
        </p:txBody>
      </p:sp>
    </p:spTree>
    <p:extLst>
      <p:ext uri="{BB962C8B-B14F-4D97-AF65-F5344CB8AC3E}">
        <p14:creationId xmlns:p14="http://schemas.microsoft.com/office/powerpoint/2010/main" val="295447965"/>
      </p:ext>
    </p:extLst>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Slide Number Placeholder 4"/>
          <p:cNvSpPr>
            <a:spLocks noGrp="1"/>
          </p:cNvSpPr>
          <p:nvPr>
            <p:ph type="sldNum" sz="quarter" idx="10"/>
          </p:nvPr>
        </p:nvSpPr>
        <p:spPr>
          <a:xfrm>
            <a:off x="8904288" y="6092825"/>
            <a:ext cx="609600" cy="431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Verdana" pitchFamily="34" charset="0"/>
                <a:ea typeface="MS PGothic" pitchFamily="34" charset="-128"/>
              </a:defRPr>
            </a:lvl1pPr>
            <a:lvl2pPr marL="742950" indent="-285750">
              <a:defRPr sz="2400">
                <a:solidFill>
                  <a:schemeClr val="tx1"/>
                </a:solidFill>
                <a:latin typeface="Verdana" pitchFamily="34" charset="0"/>
                <a:ea typeface="MS PGothic" pitchFamily="34" charset="-128"/>
              </a:defRPr>
            </a:lvl2pPr>
            <a:lvl3pPr marL="1143000" indent="-228600">
              <a:defRPr sz="2400">
                <a:solidFill>
                  <a:schemeClr val="tx1"/>
                </a:solidFill>
                <a:latin typeface="Verdana" pitchFamily="34" charset="0"/>
                <a:ea typeface="MS PGothic" pitchFamily="34" charset="-128"/>
              </a:defRPr>
            </a:lvl3pPr>
            <a:lvl4pPr marL="1600200" indent="-228600">
              <a:defRPr sz="2400">
                <a:solidFill>
                  <a:schemeClr val="tx1"/>
                </a:solidFill>
                <a:latin typeface="Verdana" pitchFamily="34" charset="0"/>
                <a:ea typeface="MS PGothic" pitchFamily="34" charset="-128"/>
              </a:defRPr>
            </a:lvl4pPr>
            <a:lvl5pPr marL="2057400" indent="-228600">
              <a:defRPr sz="2400">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Verdana" pitchFamily="34" charset="0"/>
                <a:ea typeface="MS PGothic" pitchFamily="34" charset="-128"/>
              </a:defRPr>
            </a:lvl9pPr>
          </a:lstStyle>
          <a:p>
            <a:fld id="{9EEEF794-0809-41CF-8443-BB656A922168}" type="slidenum">
              <a:rPr lang="it-IT" sz="1000">
                <a:latin typeface="Arial" pitchFamily="34" charset="0"/>
              </a:rPr>
              <a:pPr/>
              <a:t>181</a:t>
            </a:fld>
            <a:endParaRPr lang="it-IT" sz="1200">
              <a:latin typeface="Arial" pitchFamily="34" charset="0"/>
            </a:endParaRPr>
          </a:p>
        </p:txBody>
      </p:sp>
      <p:sp>
        <p:nvSpPr>
          <p:cNvPr id="202755" name="Rectangle 2"/>
          <p:cNvSpPr>
            <a:spLocks noGrp="1" noChangeArrowheads="1"/>
          </p:cNvSpPr>
          <p:nvPr>
            <p:ph type="title"/>
          </p:nvPr>
        </p:nvSpPr>
        <p:spPr/>
        <p:txBody>
          <a:bodyPr/>
          <a:lstStyle/>
          <a:p>
            <a:r>
              <a:rPr lang="en-US" smtClean="0"/>
              <a:t>DRAM technological requirements</a:t>
            </a:r>
          </a:p>
        </p:txBody>
      </p:sp>
      <p:sp>
        <p:nvSpPr>
          <p:cNvPr id="202756" name="Rectangle 3"/>
          <p:cNvSpPr>
            <a:spLocks noGrp="1" noChangeArrowheads="1"/>
          </p:cNvSpPr>
          <p:nvPr>
            <p:ph type="body" idx="1"/>
          </p:nvPr>
        </p:nvSpPr>
        <p:spPr>
          <a:xfrm>
            <a:off x="2016126" y="1371600"/>
            <a:ext cx="7966075" cy="4724400"/>
          </a:xfrm>
        </p:spPr>
        <p:txBody>
          <a:bodyPr/>
          <a:lstStyle/>
          <a:p>
            <a:pPr>
              <a:lnSpc>
                <a:spcPct val="90000"/>
              </a:lnSpc>
            </a:pPr>
            <a:r>
              <a:rPr lang="en-US" sz="2000"/>
              <a:t>Unlike SRAM : large Cb must be charged by small sense FF. This is slow.</a:t>
            </a:r>
          </a:p>
          <a:p>
            <a:pPr lvl="1">
              <a:lnSpc>
                <a:spcPct val="90000"/>
              </a:lnSpc>
            </a:pPr>
            <a:r>
              <a:rPr lang="en-US" smtClean="0"/>
              <a:t>Make Cb small: backbias junction cap., limit blocksize,</a:t>
            </a:r>
          </a:p>
          <a:p>
            <a:pPr lvl="1">
              <a:lnSpc>
                <a:spcPct val="90000"/>
              </a:lnSpc>
            </a:pPr>
            <a:r>
              <a:rPr lang="en-US" smtClean="0"/>
              <a:t>Backbias generator required. Triple well.</a:t>
            </a:r>
          </a:p>
          <a:p>
            <a:pPr>
              <a:lnSpc>
                <a:spcPct val="90000"/>
              </a:lnSpc>
            </a:pPr>
            <a:r>
              <a:rPr lang="en-US" sz="2000"/>
              <a:t>Prevent threshold loss in wl pass: VG &gt; Vccs+VTn</a:t>
            </a:r>
          </a:p>
          <a:p>
            <a:pPr lvl="1">
              <a:lnSpc>
                <a:spcPct val="90000"/>
              </a:lnSpc>
            </a:pPr>
            <a:r>
              <a:rPr lang="en-US" smtClean="0"/>
              <a:t>Requires another voltage generator on chip</a:t>
            </a:r>
          </a:p>
          <a:p>
            <a:pPr>
              <a:lnSpc>
                <a:spcPct val="90000"/>
              </a:lnSpc>
            </a:pPr>
            <a:r>
              <a:rPr lang="en-US" sz="2000"/>
              <a:t>Requires VTnwl&gt; Vtnlogic and thus thicker oxide than logic</a:t>
            </a:r>
          </a:p>
          <a:p>
            <a:pPr lvl="1">
              <a:lnSpc>
                <a:spcPct val="90000"/>
              </a:lnSpc>
            </a:pPr>
            <a:r>
              <a:rPr lang="en-US" smtClean="0"/>
              <a:t>Better dynamic data retention as there is less subthreshold loss.</a:t>
            </a:r>
          </a:p>
          <a:p>
            <a:pPr lvl="1">
              <a:lnSpc>
                <a:spcPct val="90000"/>
              </a:lnSpc>
            </a:pPr>
            <a:r>
              <a:rPr lang="en-US" smtClean="0"/>
              <a:t>DRAM Process unlike Logic process!</a:t>
            </a:r>
          </a:p>
          <a:p>
            <a:pPr>
              <a:lnSpc>
                <a:spcPct val="90000"/>
              </a:lnSpc>
            </a:pPr>
            <a:r>
              <a:rPr lang="en-US" sz="2000"/>
              <a:t>Must create “large” Cs (10..30fF) in smallest possible area </a:t>
            </a:r>
          </a:p>
          <a:p>
            <a:pPr lvl="1">
              <a:lnSpc>
                <a:spcPct val="90000"/>
              </a:lnSpc>
            </a:pPr>
            <a:r>
              <a:rPr lang="en-US" smtClean="0"/>
              <a:t>(-&gt; 2 poly-&gt; trench cap -&gt; stacked cap)</a:t>
            </a:r>
          </a:p>
        </p:txBody>
      </p:sp>
    </p:spTree>
    <p:extLst>
      <p:ext uri="{BB962C8B-B14F-4D97-AF65-F5344CB8AC3E}">
        <p14:creationId xmlns:p14="http://schemas.microsoft.com/office/powerpoint/2010/main" val="1885413817"/>
      </p:ext>
    </p:extLst>
  </p:cSld>
  <p:clrMapOvr>
    <a:masterClrMapping/>
  </p:clrMapOvr>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Slide Number Placeholder 4"/>
          <p:cNvSpPr>
            <a:spLocks noGrp="1"/>
          </p:cNvSpPr>
          <p:nvPr>
            <p:ph type="sldNum" sz="quarter" idx="10"/>
          </p:nvPr>
        </p:nvSpPr>
        <p:spPr>
          <a:xfrm>
            <a:off x="8904288" y="6092825"/>
            <a:ext cx="609600" cy="431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Verdana" pitchFamily="34" charset="0"/>
                <a:ea typeface="MS PGothic" pitchFamily="34" charset="-128"/>
              </a:defRPr>
            </a:lvl1pPr>
            <a:lvl2pPr marL="742950" indent="-285750">
              <a:defRPr sz="2400">
                <a:solidFill>
                  <a:schemeClr val="tx1"/>
                </a:solidFill>
                <a:latin typeface="Verdana" pitchFamily="34" charset="0"/>
                <a:ea typeface="MS PGothic" pitchFamily="34" charset="-128"/>
              </a:defRPr>
            </a:lvl2pPr>
            <a:lvl3pPr marL="1143000" indent="-228600">
              <a:defRPr sz="2400">
                <a:solidFill>
                  <a:schemeClr val="tx1"/>
                </a:solidFill>
                <a:latin typeface="Verdana" pitchFamily="34" charset="0"/>
                <a:ea typeface="MS PGothic" pitchFamily="34" charset="-128"/>
              </a:defRPr>
            </a:lvl3pPr>
            <a:lvl4pPr marL="1600200" indent="-228600">
              <a:defRPr sz="2400">
                <a:solidFill>
                  <a:schemeClr val="tx1"/>
                </a:solidFill>
                <a:latin typeface="Verdana" pitchFamily="34" charset="0"/>
                <a:ea typeface="MS PGothic" pitchFamily="34" charset="-128"/>
              </a:defRPr>
            </a:lvl4pPr>
            <a:lvl5pPr marL="2057400" indent="-228600">
              <a:defRPr sz="2400">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Verdana" pitchFamily="34" charset="0"/>
                <a:ea typeface="MS PGothic" pitchFamily="34" charset="-128"/>
              </a:defRPr>
            </a:lvl9pPr>
          </a:lstStyle>
          <a:p>
            <a:fld id="{FA661E38-0BEA-4CF6-B282-348C3BF663C0}" type="slidenum">
              <a:rPr lang="it-IT" sz="1000">
                <a:latin typeface="Arial" pitchFamily="34" charset="0"/>
              </a:rPr>
              <a:pPr/>
              <a:t>182</a:t>
            </a:fld>
            <a:endParaRPr lang="it-IT" sz="1200">
              <a:latin typeface="Arial" pitchFamily="34" charset="0"/>
            </a:endParaRPr>
          </a:p>
        </p:txBody>
      </p:sp>
      <p:sp>
        <p:nvSpPr>
          <p:cNvPr id="203779" name="Rectangle 2"/>
          <p:cNvSpPr>
            <a:spLocks noGrp="1" noChangeArrowheads="1"/>
          </p:cNvSpPr>
          <p:nvPr>
            <p:ph type="title"/>
          </p:nvPr>
        </p:nvSpPr>
        <p:spPr/>
        <p:txBody>
          <a:bodyPr/>
          <a:lstStyle/>
          <a:p>
            <a:r>
              <a:rPr lang="en-US" smtClean="0"/>
              <a:t>Refreshing Overhead</a:t>
            </a:r>
          </a:p>
        </p:txBody>
      </p:sp>
      <p:sp>
        <p:nvSpPr>
          <p:cNvPr id="203780" name="Rectangle 3"/>
          <p:cNvSpPr>
            <a:spLocks noGrp="1" noChangeArrowheads="1"/>
          </p:cNvSpPr>
          <p:nvPr>
            <p:ph type="body" idx="1"/>
          </p:nvPr>
        </p:nvSpPr>
        <p:spPr>
          <a:xfrm>
            <a:off x="2085976" y="1447800"/>
            <a:ext cx="7896225" cy="4648200"/>
          </a:xfrm>
        </p:spPr>
        <p:txBody>
          <a:bodyPr/>
          <a:lstStyle/>
          <a:p>
            <a:r>
              <a:rPr lang="en-US" sz="2100"/>
              <a:t>Leakage :</a:t>
            </a:r>
          </a:p>
          <a:p>
            <a:pPr lvl="1"/>
            <a:r>
              <a:rPr lang="en-US" sz="2200"/>
              <a:t>junction leakage exponential with temp!</a:t>
            </a:r>
          </a:p>
          <a:p>
            <a:pPr lvl="1"/>
            <a:r>
              <a:rPr lang="en-US" sz="2200"/>
              <a:t>2…8 msec @ 80</a:t>
            </a:r>
            <a:r>
              <a:rPr lang="en-US" sz="2200" baseline="30000"/>
              <a:t>0</a:t>
            </a:r>
            <a:r>
              <a:rPr lang="en-US" sz="2200"/>
              <a:t> C</a:t>
            </a:r>
          </a:p>
          <a:p>
            <a:pPr lvl="1"/>
            <a:r>
              <a:rPr lang="en-US" sz="2200"/>
              <a:t>Decreases noise margin, destroys info</a:t>
            </a:r>
          </a:p>
          <a:p>
            <a:r>
              <a:rPr lang="en-US" sz="2100"/>
              <a:t>All columns in a selected row are refreshed when read</a:t>
            </a:r>
          </a:p>
          <a:p>
            <a:pPr lvl="1"/>
            <a:r>
              <a:rPr lang="en-US" sz="2200"/>
              <a:t>Count through all row addresses once per 3 msec. (no write possible then)</a:t>
            </a:r>
          </a:p>
          <a:p>
            <a:r>
              <a:rPr lang="en-US" sz="2100"/>
              <a:t>Overhead @ 10nsec read time for 8192*8192=64Mb:</a:t>
            </a:r>
          </a:p>
          <a:p>
            <a:pPr lvl="1"/>
            <a:r>
              <a:rPr lang="en-US" sz="2200"/>
              <a:t>8192*1e-8/3e-3= 2.7%</a:t>
            </a:r>
          </a:p>
          <a:p>
            <a:r>
              <a:rPr lang="en-US" sz="2100"/>
              <a:t>Requires additional refresh counter and I/O control</a:t>
            </a:r>
          </a:p>
        </p:txBody>
      </p:sp>
    </p:spTree>
    <p:extLst>
      <p:ext uri="{BB962C8B-B14F-4D97-AF65-F5344CB8AC3E}">
        <p14:creationId xmlns:p14="http://schemas.microsoft.com/office/powerpoint/2010/main" val="2683884329"/>
      </p:ext>
    </p:extLst>
  </p:cSld>
  <p:clrMapOvr>
    <a:masterClrMapping/>
  </p:clrMapOvr>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2" name="Slide Number Placeholder 2"/>
          <p:cNvSpPr>
            <a:spLocks noGrp="1"/>
          </p:cNvSpPr>
          <p:nvPr>
            <p:ph type="sldNum" sz="quarter" idx="10"/>
          </p:nvPr>
        </p:nvSpPr>
        <p:spPr>
          <a:xfrm>
            <a:off x="8904288" y="6092825"/>
            <a:ext cx="609600" cy="431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Verdana" pitchFamily="34" charset="0"/>
                <a:ea typeface="MS PGothic" pitchFamily="34" charset="-128"/>
              </a:defRPr>
            </a:lvl1pPr>
            <a:lvl2pPr marL="742950" indent="-285750">
              <a:defRPr sz="2400">
                <a:solidFill>
                  <a:schemeClr val="tx1"/>
                </a:solidFill>
                <a:latin typeface="Verdana" pitchFamily="34" charset="0"/>
                <a:ea typeface="MS PGothic" pitchFamily="34" charset="-128"/>
              </a:defRPr>
            </a:lvl2pPr>
            <a:lvl3pPr marL="1143000" indent="-228600">
              <a:defRPr sz="2400">
                <a:solidFill>
                  <a:schemeClr val="tx1"/>
                </a:solidFill>
                <a:latin typeface="Verdana" pitchFamily="34" charset="0"/>
                <a:ea typeface="MS PGothic" pitchFamily="34" charset="-128"/>
              </a:defRPr>
            </a:lvl3pPr>
            <a:lvl4pPr marL="1600200" indent="-228600">
              <a:defRPr sz="2400">
                <a:solidFill>
                  <a:schemeClr val="tx1"/>
                </a:solidFill>
                <a:latin typeface="Verdana" pitchFamily="34" charset="0"/>
                <a:ea typeface="MS PGothic" pitchFamily="34" charset="-128"/>
              </a:defRPr>
            </a:lvl4pPr>
            <a:lvl5pPr marL="2057400" indent="-228600">
              <a:defRPr sz="2400">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Verdana" pitchFamily="34" charset="0"/>
                <a:ea typeface="MS PGothic" pitchFamily="34" charset="-128"/>
              </a:defRPr>
            </a:lvl9pPr>
          </a:lstStyle>
          <a:p>
            <a:fld id="{529E24EB-0305-45FC-9031-C63ABBC4EDD8}" type="slidenum">
              <a:rPr lang="it-IT" sz="1000">
                <a:latin typeface="Arial" pitchFamily="34" charset="0"/>
              </a:rPr>
              <a:pPr/>
              <a:t>183</a:t>
            </a:fld>
            <a:endParaRPr lang="it-IT" sz="1200">
              <a:latin typeface="Arial" pitchFamily="34" charset="0"/>
            </a:endParaRPr>
          </a:p>
        </p:txBody>
      </p:sp>
      <p:pic>
        <p:nvPicPr>
          <p:cNvPr id="20480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5139" y="457201"/>
            <a:ext cx="8651875" cy="566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rgbClr val="000000"/>
                </a:solidFill>
                <a:miter lim="800000"/>
                <a:headEnd/>
                <a:tailEnd/>
              </a14:hiddenLine>
            </a:ext>
          </a:extLst>
        </p:spPr>
      </p:pic>
      <p:sp>
        <p:nvSpPr>
          <p:cNvPr id="204804" name="Text Box 3"/>
          <p:cNvSpPr txBox="1">
            <a:spLocks noChangeArrowheads="1"/>
          </p:cNvSpPr>
          <p:nvPr/>
        </p:nvSpPr>
        <p:spPr bwMode="auto">
          <a:xfrm>
            <a:off x="2282825" y="6477001"/>
            <a:ext cx="2158552" cy="375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rgbClr val="000000"/>
                </a:solidFill>
                <a:miter lim="800000"/>
                <a:headEnd/>
                <a:tailEnd/>
              </a14:hiddenLine>
            </a:ext>
          </a:extLst>
        </p:spPr>
        <p:txBody>
          <a:bodyPr wrap="none" lIns="97256" tIns="48628" rIns="97256" bIns="48628">
            <a:spAutoFit/>
          </a:bodyPr>
          <a:lstStyle>
            <a:lvl1pPr defTabSz="973138">
              <a:defRPr sz="2400">
                <a:solidFill>
                  <a:schemeClr val="tx1"/>
                </a:solidFill>
                <a:latin typeface="Verdana" pitchFamily="34" charset="0"/>
                <a:ea typeface="MS PGothic" pitchFamily="34" charset="-128"/>
              </a:defRPr>
            </a:lvl1pPr>
            <a:lvl2pPr marL="742950" indent="-285750" defTabSz="973138">
              <a:defRPr sz="2400">
                <a:solidFill>
                  <a:schemeClr val="tx1"/>
                </a:solidFill>
                <a:latin typeface="Verdana" pitchFamily="34" charset="0"/>
                <a:ea typeface="MS PGothic" pitchFamily="34" charset="-128"/>
              </a:defRPr>
            </a:lvl2pPr>
            <a:lvl3pPr marL="1143000" indent="-228600" defTabSz="973138">
              <a:defRPr sz="2400">
                <a:solidFill>
                  <a:schemeClr val="tx1"/>
                </a:solidFill>
                <a:latin typeface="Verdana" pitchFamily="34" charset="0"/>
                <a:ea typeface="MS PGothic" pitchFamily="34" charset="-128"/>
              </a:defRPr>
            </a:lvl3pPr>
            <a:lvl4pPr marL="1600200" indent="-228600" defTabSz="973138">
              <a:defRPr sz="2400">
                <a:solidFill>
                  <a:schemeClr val="tx1"/>
                </a:solidFill>
                <a:latin typeface="Verdana" pitchFamily="34" charset="0"/>
                <a:ea typeface="MS PGothic" pitchFamily="34" charset="-128"/>
              </a:defRPr>
            </a:lvl4pPr>
            <a:lvl5pPr marL="2057400" indent="-228600" defTabSz="973138">
              <a:defRPr sz="2400">
                <a:solidFill>
                  <a:schemeClr val="tx1"/>
                </a:solidFill>
                <a:latin typeface="Verdana" pitchFamily="34" charset="0"/>
                <a:ea typeface="MS PGothic" pitchFamily="34" charset="-128"/>
              </a:defRPr>
            </a:lvl5pPr>
            <a:lvl6pPr marL="2514600" indent="-228600" defTabSz="973138" eaLnBrk="0" fontAlgn="base" hangingPunct="0">
              <a:spcBef>
                <a:spcPct val="0"/>
              </a:spcBef>
              <a:spcAft>
                <a:spcPct val="0"/>
              </a:spcAft>
              <a:defRPr sz="2400">
                <a:solidFill>
                  <a:schemeClr val="tx1"/>
                </a:solidFill>
                <a:latin typeface="Verdana" pitchFamily="34" charset="0"/>
                <a:ea typeface="MS PGothic" pitchFamily="34" charset="-128"/>
              </a:defRPr>
            </a:lvl6pPr>
            <a:lvl7pPr marL="2971800" indent="-228600" defTabSz="973138" eaLnBrk="0" fontAlgn="base" hangingPunct="0">
              <a:spcBef>
                <a:spcPct val="0"/>
              </a:spcBef>
              <a:spcAft>
                <a:spcPct val="0"/>
              </a:spcAft>
              <a:defRPr sz="2400">
                <a:solidFill>
                  <a:schemeClr val="tx1"/>
                </a:solidFill>
                <a:latin typeface="Verdana" pitchFamily="34" charset="0"/>
                <a:ea typeface="MS PGothic" pitchFamily="34" charset="-128"/>
              </a:defRPr>
            </a:lvl7pPr>
            <a:lvl8pPr marL="3429000" indent="-228600" defTabSz="973138" eaLnBrk="0" fontAlgn="base" hangingPunct="0">
              <a:spcBef>
                <a:spcPct val="0"/>
              </a:spcBef>
              <a:spcAft>
                <a:spcPct val="0"/>
              </a:spcAft>
              <a:defRPr sz="2400">
                <a:solidFill>
                  <a:schemeClr val="tx1"/>
                </a:solidFill>
                <a:latin typeface="Verdana" pitchFamily="34" charset="0"/>
                <a:ea typeface="MS PGothic" pitchFamily="34" charset="-128"/>
              </a:defRPr>
            </a:lvl8pPr>
            <a:lvl9pPr marL="3886200" indent="-228600" defTabSz="973138" eaLnBrk="0" fontAlgn="base" hangingPunct="0">
              <a:spcBef>
                <a:spcPct val="0"/>
              </a:spcBef>
              <a:spcAft>
                <a:spcPct val="0"/>
              </a:spcAft>
              <a:defRPr sz="2400">
                <a:solidFill>
                  <a:schemeClr val="tx1"/>
                </a:solidFill>
                <a:latin typeface="Verdana" pitchFamily="34" charset="0"/>
                <a:ea typeface="MS PGothic" pitchFamily="34" charset="-128"/>
              </a:defRPr>
            </a:lvl9pPr>
          </a:lstStyle>
          <a:p>
            <a:pPr eaLnBrk="1" hangingPunct="1">
              <a:spcBef>
                <a:spcPct val="50000"/>
              </a:spcBef>
            </a:pPr>
            <a:r>
              <a:rPr lang="en-US" sz="1800">
                <a:solidFill>
                  <a:srgbClr val="000000"/>
                </a:solidFill>
                <a:latin typeface="Arial" pitchFamily="34" charset="0"/>
              </a:rPr>
              <a:t>Dummy Cell on BL’</a:t>
            </a:r>
          </a:p>
        </p:txBody>
      </p:sp>
    </p:spTree>
    <p:extLst>
      <p:ext uri="{BB962C8B-B14F-4D97-AF65-F5344CB8AC3E}">
        <p14:creationId xmlns:p14="http://schemas.microsoft.com/office/powerpoint/2010/main" val="3292201646"/>
      </p:ext>
    </p:extLst>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Slide Number Placeholder 2"/>
          <p:cNvSpPr>
            <a:spLocks noGrp="1"/>
          </p:cNvSpPr>
          <p:nvPr>
            <p:ph type="sldNum" sz="quarter" idx="10"/>
          </p:nvPr>
        </p:nvSpPr>
        <p:spPr>
          <a:xfrm>
            <a:off x="8904288" y="6019800"/>
            <a:ext cx="609600" cy="431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Verdana" pitchFamily="34" charset="0"/>
                <a:ea typeface="MS PGothic" pitchFamily="34" charset="-128"/>
              </a:defRPr>
            </a:lvl1pPr>
            <a:lvl2pPr marL="742950" indent="-285750">
              <a:defRPr sz="2400">
                <a:solidFill>
                  <a:schemeClr val="tx1"/>
                </a:solidFill>
                <a:latin typeface="Verdana" pitchFamily="34" charset="0"/>
                <a:ea typeface="MS PGothic" pitchFamily="34" charset="-128"/>
              </a:defRPr>
            </a:lvl2pPr>
            <a:lvl3pPr marL="1143000" indent="-228600">
              <a:defRPr sz="2400">
                <a:solidFill>
                  <a:schemeClr val="tx1"/>
                </a:solidFill>
                <a:latin typeface="Verdana" pitchFamily="34" charset="0"/>
                <a:ea typeface="MS PGothic" pitchFamily="34" charset="-128"/>
              </a:defRPr>
            </a:lvl3pPr>
            <a:lvl4pPr marL="1600200" indent="-228600">
              <a:defRPr sz="2400">
                <a:solidFill>
                  <a:schemeClr val="tx1"/>
                </a:solidFill>
                <a:latin typeface="Verdana" pitchFamily="34" charset="0"/>
                <a:ea typeface="MS PGothic" pitchFamily="34" charset="-128"/>
              </a:defRPr>
            </a:lvl4pPr>
            <a:lvl5pPr marL="2057400" indent="-228600">
              <a:defRPr sz="2400">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Verdana" pitchFamily="34" charset="0"/>
                <a:ea typeface="MS PGothic" pitchFamily="34" charset="-128"/>
              </a:defRPr>
            </a:lvl9pPr>
          </a:lstStyle>
          <a:p>
            <a:fld id="{7556DC1C-1A78-46A7-B4A9-65FE3560B0DF}" type="slidenum">
              <a:rPr lang="it-IT" sz="1000">
                <a:latin typeface="Arial" pitchFamily="34" charset="0"/>
              </a:rPr>
              <a:pPr/>
              <a:t>184</a:t>
            </a:fld>
            <a:endParaRPr lang="it-IT" sz="1200">
              <a:latin typeface="Arial" pitchFamily="34" charset="0"/>
            </a:endParaRPr>
          </a:p>
        </p:txBody>
      </p:sp>
      <p:sp>
        <p:nvSpPr>
          <p:cNvPr id="205827" name="Rectangle 2"/>
          <p:cNvSpPr>
            <a:spLocks noChangeArrowheads="1"/>
          </p:cNvSpPr>
          <p:nvPr/>
        </p:nvSpPr>
        <p:spPr bwMode="auto">
          <a:xfrm>
            <a:off x="2016125" y="381001"/>
            <a:ext cx="8440738" cy="6088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rgbClr val="000000"/>
                </a:solidFill>
                <a:miter lim="800000"/>
                <a:headEnd/>
                <a:tailEnd/>
              </a14:hiddenLine>
            </a:ext>
          </a:extLst>
        </p:spPr>
        <p:txBody>
          <a:bodyPr lIns="97256" tIns="48628" rIns="97256" bIns="48628">
            <a:spAutoFit/>
          </a:bodyPr>
          <a:lstStyle/>
          <a:p>
            <a:pPr algn="ctr" defTabSz="973138">
              <a:spcBef>
                <a:spcPct val="50000"/>
              </a:spcBef>
            </a:pPr>
            <a:r>
              <a:rPr lang="en-US" sz="2800" b="1" dirty="0">
                <a:solidFill>
                  <a:srgbClr val="000000"/>
                </a:solidFill>
                <a:latin typeface="Arial" pitchFamily="34" charset="0"/>
              </a:rPr>
              <a:t>Differential Operation in DRAM with </a:t>
            </a:r>
            <a:r>
              <a:rPr lang="en-US" sz="2800" b="1" dirty="0" err="1">
                <a:solidFill>
                  <a:srgbClr val="000000"/>
                </a:solidFill>
                <a:latin typeface="Arial" pitchFamily="34" charset="0"/>
              </a:rPr>
              <a:t>Vdd</a:t>
            </a:r>
            <a:r>
              <a:rPr lang="en-US" sz="2800" b="1" dirty="0">
                <a:solidFill>
                  <a:srgbClr val="000000"/>
                </a:solidFill>
                <a:latin typeface="Arial" pitchFamily="34" charset="0"/>
              </a:rPr>
              <a:t>/2 </a:t>
            </a:r>
            <a:r>
              <a:rPr lang="en-US" sz="2800" b="1" dirty="0" err="1">
                <a:solidFill>
                  <a:srgbClr val="000000"/>
                </a:solidFill>
                <a:latin typeface="Arial" pitchFamily="34" charset="0"/>
              </a:rPr>
              <a:t>precharge</a:t>
            </a:r>
            <a:endParaRPr lang="en-US" sz="2800" b="1" dirty="0">
              <a:solidFill>
                <a:srgbClr val="000000"/>
              </a:solidFill>
              <a:latin typeface="Arial" pitchFamily="34" charset="0"/>
            </a:endParaRPr>
          </a:p>
          <a:p>
            <a:pPr defTabSz="973138">
              <a:spcBef>
                <a:spcPct val="50000"/>
              </a:spcBef>
            </a:pPr>
            <a:r>
              <a:rPr lang="en-US" sz="1600" dirty="0">
                <a:solidFill>
                  <a:srgbClr val="000000"/>
                </a:solidFill>
                <a:latin typeface="Arial" pitchFamily="34" charset="0"/>
              </a:rPr>
              <a:t>• </a:t>
            </a:r>
            <a:r>
              <a:rPr lang="en-US" sz="2000" b="1" dirty="0">
                <a:solidFill>
                  <a:srgbClr val="000000"/>
                </a:solidFill>
                <a:latin typeface="Arial" pitchFamily="34" charset="0"/>
              </a:rPr>
              <a:t>Sense amplifier works only for differential signal on B and B’ and rejects interference signals</a:t>
            </a:r>
          </a:p>
          <a:p>
            <a:pPr defTabSz="973138">
              <a:spcBef>
                <a:spcPct val="50000"/>
              </a:spcBef>
            </a:pPr>
            <a:r>
              <a:rPr lang="en-US" sz="1600" dirty="0">
                <a:solidFill>
                  <a:srgbClr val="000000"/>
                </a:solidFill>
                <a:latin typeface="Arial" pitchFamily="34" charset="0"/>
              </a:rPr>
              <a:t>• </a:t>
            </a:r>
            <a:r>
              <a:rPr lang="en-US" b="1" dirty="0">
                <a:solidFill>
                  <a:srgbClr val="000000"/>
                </a:solidFill>
                <a:latin typeface="Arial" pitchFamily="34" charset="0"/>
              </a:rPr>
              <a:t>In differential circuit</a:t>
            </a:r>
          </a:p>
          <a:p>
            <a:pPr defTabSz="973138">
              <a:spcBef>
                <a:spcPct val="50000"/>
              </a:spcBef>
            </a:pPr>
            <a:r>
              <a:rPr lang="en-US" dirty="0">
                <a:solidFill>
                  <a:srgbClr val="000000"/>
                </a:solidFill>
                <a:latin typeface="Arial" pitchFamily="34" charset="0"/>
              </a:rPr>
              <a:t>	Each bit line split into two identical halves</a:t>
            </a:r>
          </a:p>
          <a:p>
            <a:pPr defTabSz="973138">
              <a:spcBef>
                <a:spcPct val="50000"/>
              </a:spcBef>
            </a:pPr>
            <a:r>
              <a:rPr lang="en-US" sz="1600" dirty="0">
                <a:solidFill>
                  <a:srgbClr val="000000"/>
                </a:solidFill>
                <a:latin typeface="Arial" pitchFamily="34" charset="0"/>
              </a:rPr>
              <a:t>	Each half-line connected to half of cells in column and additional dummy cell with 	storage capacitance Cd=Cs</a:t>
            </a:r>
          </a:p>
          <a:p>
            <a:pPr defTabSz="973138">
              <a:spcBef>
                <a:spcPct val="50000"/>
              </a:spcBef>
            </a:pPr>
            <a:r>
              <a:rPr lang="en-US" sz="1600" dirty="0">
                <a:solidFill>
                  <a:srgbClr val="000000"/>
                </a:solidFill>
                <a:latin typeface="Arial" pitchFamily="34" charset="0"/>
              </a:rPr>
              <a:t>– </a:t>
            </a:r>
            <a:r>
              <a:rPr lang="en-US" sz="1600" b="1" dirty="0">
                <a:solidFill>
                  <a:srgbClr val="000000"/>
                </a:solidFill>
                <a:latin typeface="Arial" pitchFamily="34" charset="0"/>
              </a:rPr>
              <a:t>Upon selecting word line on the left side, dummy right cell (controlled by </a:t>
            </a:r>
            <a:r>
              <a:rPr lang="en-US" sz="1600" b="1" dirty="0" err="1">
                <a:solidFill>
                  <a:srgbClr val="000000"/>
                </a:solidFill>
                <a:latin typeface="Arial" pitchFamily="34" charset="0"/>
              </a:rPr>
              <a:t>clk’d</a:t>
            </a:r>
            <a:r>
              <a:rPr lang="en-US" sz="1600" b="1" dirty="0">
                <a:solidFill>
                  <a:srgbClr val="000000"/>
                </a:solidFill>
                <a:latin typeface="Arial" pitchFamily="34" charset="0"/>
              </a:rPr>
              <a:t>) is selected and vv.</a:t>
            </a:r>
          </a:p>
          <a:p>
            <a:pPr defTabSz="973138">
              <a:spcBef>
                <a:spcPct val="50000"/>
              </a:spcBef>
            </a:pPr>
            <a:r>
              <a:rPr lang="en-US" sz="1600" dirty="0">
                <a:solidFill>
                  <a:srgbClr val="000000"/>
                </a:solidFill>
                <a:latin typeface="Arial" pitchFamily="34" charset="0"/>
              </a:rPr>
              <a:t>	 Dummy cell is other half of differential DRAM cell</a:t>
            </a:r>
          </a:p>
          <a:p>
            <a:pPr defTabSz="973138">
              <a:spcBef>
                <a:spcPct val="50000"/>
              </a:spcBef>
            </a:pPr>
            <a:r>
              <a:rPr lang="en-US" sz="1600" dirty="0">
                <a:solidFill>
                  <a:srgbClr val="000000"/>
                </a:solidFill>
                <a:latin typeface="Arial" pitchFamily="34" charset="0"/>
              </a:rPr>
              <a:t>• </a:t>
            </a:r>
            <a:r>
              <a:rPr lang="en-US" sz="1600" b="1" dirty="0">
                <a:solidFill>
                  <a:srgbClr val="000000"/>
                </a:solidFill>
                <a:latin typeface="Arial" pitchFamily="34" charset="0"/>
              </a:rPr>
              <a:t>Operation of differential circuit</a:t>
            </a:r>
          </a:p>
          <a:p>
            <a:pPr lvl="1" defTabSz="973138">
              <a:lnSpc>
                <a:spcPct val="75000"/>
              </a:lnSpc>
              <a:spcBef>
                <a:spcPct val="50000"/>
              </a:spcBef>
            </a:pPr>
            <a:r>
              <a:rPr lang="en-US" sz="1600" dirty="0">
                <a:solidFill>
                  <a:srgbClr val="000000"/>
                </a:solidFill>
                <a:latin typeface="Arial" pitchFamily="34" charset="0"/>
              </a:rPr>
              <a:t>Two halves of </a:t>
            </a:r>
            <a:r>
              <a:rPr lang="en-US" sz="1600" dirty="0" err="1">
                <a:solidFill>
                  <a:srgbClr val="000000"/>
                </a:solidFill>
                <a:latin typeface="Arial" pitchFamily="34" charset="0"/>
              </a:rPr>
              <a:t>Bitline</a:t>
            </a:r>
            <a:r>
              <a:rPr lang="en-US" sz="1600" dirty="0">
                <a:solidFill>
                  <a:srgbClr val="000000"/>
                </a:solidFill>
                <a:latin typeface="Arial" pitchFamily="34" charset="0"/>
              </a:rPr>
              <a:t> </a:t>
            </a:r>
            <a:r>
              <a:rPr lang="en-US" sz="1600" dirty="0" err="1">
                <a:solidFill>
                  <a:srgbClr val="000000"/>
                </a:solidFill>
                <a:latin typeface="Arial" pitchFamily="34" charset="0"/>
              </a:rPr>
              <a:t>Bk</a:t>
            </a:r>
            <a:r>
              <a:rPr lang="en-US" sz="1600" dirty="0">
                <a:solidFill>
                  <a:srgbClr val="000000"/>
                </a:solidFill>
                <a:latin typeface="Arial" pitchFamily="34" charset="0"/>
              </a:rPr>
              <a:t> and Cd of two dummy cells </a:t>
            </a:r>
            <a:r>
              <a:rPr lang="en-US" sz="1600" dirty="0" err="1">
                <a:solidFill>
                  <a:srgbClr val="000000"/>
                </a:solidFill>
                <a:latin typeface="Arial" pitchFamily="34" charset="0"/>
              </a:rPr>
              <a:t>precharged</a:t>
            </a:r>
            <a:r>
              <a:rPr lang="en-US" sz="1600" dirty="0">
                <a:solidFill>
                  <a:srgbClr val="000000"/>
                </a:solidFill>
                <a:latin typeface="Arial" pitchFamily="34" charset="0"/>
              </a:rPr>
              <a:t> to VDD/2</a:t>
            </a:r>
          </a:p>
          <a:p>
            <a:pPr lvl="1" defTabSz="973138">
              <a:lnSpc>
                <a:spcPct val="75000"/>
              </a:lnSpc>
              <a:spcBef>
                <a:spcPct val="50000"/>
              </a:spcBef>
            </a:pPr>
            <a:r>
              <a:rPr lang="en-US" sz="1600" dirty="0">
                <a:solidFill>
                  <a:srgbClr val="000000"/>
                </a:solidFill>
                <a:latin typeface="Arial" pitchFamily="34" charset="0"/>
              </a:rPr>
              <a:t> Upon selection of word line, appropriate dummy cell activated by rising </a:t>
            </a:r>
            <a:r>
              <a:rPr lang="en-US" sz="1600" dirty="0" err="1">
                <a:solidFill>
                  <a:srgbClr val="000000"/>
                </a:solidFill>
                <a:latin typeface="Arial" pitchFamily="34" charset="0"/>
              </a:rPr>
              <a:t>clkd</a:t>
            </a:r>
            <a:r>
              <a:rPr lang="en-US" sz="1600" dirty="0">
                <a:solidFill>
                  <a:srgbClr val="000000"/>
                </a:solidFill>
                <a:latin typeface="Arial" pitchFamily="34" charset="0"/>
              </a:rPr>
              <a:t> (</a:t>
            </a:r>
            <a:r>
              <a:rPr lang="en-US" sz="1600" dirty="0" err="1">
                <a:solidFill>
                  <a:srgbClr val="000000"/>
                </a:solidFill>
                <a:latin typeface="Arial" pitchFamily="34" charset="0"/>
              </a:rPr>
              <a:t>clk’d</a:t>
            </a:r>
            <a:r>
              <a:rPr lang="en-US" sz="1600" dirty="0">
                <a:solidFill>
                  <a:srgbClr val="000000"/>
                </a:solidFill>
                <a:latin typeface="Arial" pitchFamily="34" charset="0"/>
              </a:rPr>
              <a:t>)</a:t>
            </a:r>
          </a:p>
          <a:p>
            <a:pPr lvl="1" defTabSz="973138">
              <a:lnSpc>
                <a:spcPct val="75000"/>
              </a:lnSpc>
              <a:spcBef>
                <a:spcPct val="50000"/>
              </a:spcBef>
            </a:pPr>
            <a:r>
              <a:rPr lang="en-US" sz="1600" dirty="0">
                <a:solidFill>
                  <a:srgbClr val="000000"/>
                </a:solidFill>
                <a:latin typeface="Arial" pitchFamily="34" charset="0"/>
              </a:rPr>
              <a:t> Voltage increment (above VDD/2) on half-line connected to selected cell</a:t>
            </a:r>
          </a:p>
          <a:p>
            <a:pPr lvl="1" defTabSz="973138">
              <a:lnSpc>
                <a:spcPct val="75000"/>
              </a:lnSpc>
              <a:spcBef>
                <a:spcPct val="50000"/>
              </a:spcBef>
            </a:pPr>
            <a:r>
              <a:rPr lang="en-US" sz="1600" dirty="0">
                <a:solidFill>
                  <a:srgbClr val="000000"/>
                </a:solidFill>
                <a:latin typeface="Arial" pitchFamily="34" charset="0"/>
              </a:rPr>
              <a:t>		</a:t>
            </a:r>
            <a:r>
              <a:rPr lang="en-US" sz="1600" dirty="0" err="1">
                <a:solidFill>
                  <a:srgbClr val="000000"/>
                </a:solidFill>
                <a:latin typeface="Arial" pitchFamily="34" charset="0"/>
              </a:rPr>
              <a:t>dV</a:t>
            </a:r>
            <a:r>
              <a:rPr lang="en-US" sz="1600" dirty="0">
                <a:solidFill>
                  <a:srgbClr val="000000"/>
                </a:solidFill>
                <a:latin typeface="Arial" pitchFamily="34" charset="0"/>
              </a:rPr>
              <a:t>(1) when 1 stored in cell, </a:t>
            </a:r>
            <a:r>
              <a:rPr lang="en-US" sz="1600" dirty="0" err="1">
                <a:solidFill>
                  <a:srgbClr val="000000"/>
                </a:solidFill>
                <a:latin typeface="Arial" pitchFamily="34" charset="0"/>
              </a:rPr>
              <a:t>dV</a:t>
            </a:r>
            <a:r>
              <a:rPr lang="en-US" sz="1600" dirty="0">
                <a:solidFill>
                  <a:srgbClr val="000000"/>
                </a:solidFill>
                <a:latin typeface="Arial" pitchFamily="34" charset="0"/>
              </a:rPr>
              <a:t>(0) otherwise	</a:t>
            </a:r>
          </a:p>
          <a:p>
            <a:pPr lvl="1" defTabSz="973138">
              <a:spcBef>
                <a:spcPct val="50000"/>
              </a:spcBef>
            </a:pPr>
            <a:r>
              <a:rPr lang="en-US" sz="1600" dirty="0">
                <a:solidFill>
                  <a:srgbClr val="000000"/>
                </a:solidFill>
                <a:latin typeface="Arial" pitchFamily="34" charset="0"/>
              </a:rPr>
              <a:t>		 </a:t>
            </a:r>
          </a:p>
        </p:txBody>
      </p:sp>
    </p:spTree>
    <p:extLst>
      <p:ext uri="{BB962C8B-B14F-4D97-AF65-F5344CB8AC3E}">
        <p14:creationId xmlns:p14="http://schemas.microsoft.com/office/powerpoint/2010/main" val="1839116731"/>
      </p:ext>
    </p:extLst>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Slide Number Placeholder 2"/>
          <p:cNvSpPr>
            <a:spLocks noGrp="1"/>
          </p:cNvSpPr>
          <p:nvPr>
            <p:ph type="sldNum" sz="quarter" idx="10"/>
          </p:nvPr>
        </p:nvSpPr>
        <p:spPr>
          <a:xfrm>
            <a:off x="8904288" y="6092825"/>
            <a:ext cx="609600" cy="431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Verdana" pitchFamily="34" charset="0"/>
                <a:ea typeface="MS PGothic" pitchFamily="34" charset="-128"/>
              </a:defRPr>
            </a:lvl1pPr>
            <a:lvl2pPr marL="742950" indent="-285750">
              <a:defRPr sz="2400">
                <a:solidFill>
                  <a:schemeClr val="tx1"/>
                </a:solidFill>
                <a:latin typeface="Verdana" pitchFamily="34" charset="0"/>
                <a:ea typeface="MS PGothic" pitchFamily="34" charset="-128"/>
              </a:defRPr>
            </a:lvl2pPr>
            <a:lvl3pPr marL="1143000" indent="-228600">
              <a:defRPr sz="2400">
                <a:solidFill>
                  <a:schemeClr val="tx1"/>
                </a:solidFill>
                <a:latin typeface="Verdana" pitchFamily="34" charset="0"/>
                <a:ea typeface="MS PGothic" pitchFamily="34" charset="-128"/>
              </a:defRPr>
            </a:lvl3pPr>
            <a:lvl4pPr marL="1600200" indent="-228600">
              <a:defRPr sz="2400">
                <a:solidFill>
                  <a:schemeClr val="tx1"/>
                </a:solidFill>
                <a:latin typeface="Verdana" pitchFamily="34" charset="0"/>
                <a:ea typeface="MS PGothic" pitchFamily="34" charset="-128"/>
              </a:defRPr>
            </a:lvl4pPr>
            <a:lvl5pPr marL="2057400" indent="-228600">
              <a:defRPr sz="2400">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Verdana" pitchFamily="34" charset="0"/>
                <a:ea typeface="MS PGothic" pitchFamily="34" charset="-128"/>
              </a:defRPr>
            </a:lvl9pPr>
          </a:lstStyle>
          <a:p>
            <a:fld id="{7E0F32B7-6B9E-4DC1-B35D-48B8510B095B}" type="slidenum">
              <a:rPr lang="it-IT" sz="1000">
                <a:latin typeface="Arial" pitchFamily="34" charset="0"/>
              </a:rPr>
              <a:pPr/>
              <a:t>185</a:t>
            </a:fld>
            <a:endParaRPr lang="it-IT" sz="1200">
              <a:latin typeface="Arial" pitchFamily="34" charset="0"/>
            </a:endParaRPr>
          </a:p>
        </p:txBody>
      </p:sp>
      <p:pic>
        <p:nvPicPr>
          <p:cNvPr id="20685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4988" y="381001"/>
            <a:ext cx="8863012" cy="5643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rgbClr val="000000"/>
                </a:solidFill>
                <a:miter lim="800000"/>
                <a:headEnd/>
                <a:tailEnd/>
              </a14:hiddenLine>
            </a:ext>
          </a:extLst>
        </p:spPr>
      </p:pic>
      <p:grpSp>
        <p:nvGrpSpPr>
          <p:cNvPr id="2" name="Group 3"/>
          <p:cNvGrpSpPr>
            <a:grpSpLocks/>
          </p:cNvGrpSpPr>
          <p:nvPr/>
        </p:nvGrpSpPr>
        <p:grpSpPr bwMode="auto">
          <a:xfrm>
            <a:off x="2157414" y="1365250"/>
            <a:ext cx="8440737" cy="615950"/>
            <a:chOff x="432" y="860"/>
            <a:chExt cx="5760" cy="388"/>
          </a:xfrm>
        </p:grpSpPr>
        <p:sp>
          <p:nvSpPr>
            <p:cNvPr id="206868" name="Text Box 4"/>
            <p:cNvSpPr txBox="1">
              <a:spLocks noChangeArrowheads="1"/>
            </p:cNvSpPr>
            <p:nvPr/>
          </p:nvSpPr>
          <p:spPr bwMode="auto">
            <a:xfrm>
              <a:off x="922" y="935"/>
              <a:ext cx="940" cy="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rgbClr val="000000"/>
                  </a:solidFill>
                  <a:miter lim="800000"/>
                  <a:headEnd/>
                  <a:tailEnd/>
                </a14:hiddenLine>
              </a:ext>
            </a:extLst>
          </p:spPr>
          <p:txBody>
            <a:bodyPr wrap="none" lIns="97256" tIns="48628" rIns="97256" bIns="48628">
              <a:spAutoFit/>
            </a:bodyPr>
            <a:lstStyle>
              <a:lvl1pPr defTabSz="973138">
                <a:defRPr sz="2400">
                  <a:solidFill>
                    <a:schemeClr val="tx1"/>
                  </a:solidFill>
                  <a:latin typeface="Verdana" pitchFamily="34" charset="0"/>
                  <a:ea typeface="MS PGothic" pitchFamily="34" charset="-128"/>
                </a:defRPr>
              </a:lvl1pPr>
              <a:lvl2pPr marL="742950" indent="-285750" defTabSz="973138">
                <a:defRPr sz="2400">
                  <a:solidFill>
                    <a:schemeClr val="tx1"/>
                  </a:solidFill>
                  <a:latin typeface="Verdana" pitchFamily="34" charset="0"/>
                  <a:ea typeface="MS PGothic" pitchFamily="34" charset="-128"/>
                </a:defRPr>
              </a:lvl2pPr>
              <a:lvl3pPr marL="1143000" indent="-228600" defTabSz="973138">
                <a:defRPr sz="2400">
                  <a:solidFill>
                    <a:schemeClr val="tx1"/>
                  </a:solidFill>
                  <a:latin typeface="Verdana" pitchFamily="34" charset="0"/>
                  <a:ea typeface="MS PGothic" pitchFamily="34" charset="-128"/>
                </a:defRPr>
              </a:lvl3pPr>
              <a:lvl4pPr marL="1600200" indent="-228600" defTabSz="973138">
                <a:defRPr sz="2400">
                  <a:solidFill>
                    <a:schemeClr val="tx1"/>
                  </a:solidFill>
                  <a:latin typeface="Verdana" pitchFamily="34" charset="0"/>
                  <a:ea typeface="MS PGothic" pitchFamily="34" charset="-128"/>
                </a:defRPr>
              </a:lvl4pPr>
              <a:lvl5pPr marL="2057400" indent="-228600" defTabSz="973138">
                <a:defRPr sz="2400">
                  <a:solidFill>
                    <a:schemeClr val="tx1"/>
                  </a:solidFill>
                  <a:latin typeface="Verdana" pitchFamily="34" charset="0"/>
                  <a:ea typeface="MS PGothic" pitchFamily="34" charset="-128"/>
                </a:defRPr>
              </a:lvl5pPr>
              <a:lvl6pPr marL="2514600" indent="-228600" defTabSz="973138" eaLnBrk="0" fontAlgn="base" hangingPunct="0">
                <a:spcBef>
                  <a:spcPct val="0"/>
                </a:spcBef>
                <a:spcAft>
                  <a:spcPct val="0"/>
                </a:spcAft>
                <a:defRPr sz="2400">
                  <a:solidFill>
                    <a:schemeClr val="tx1"/>
                  </a:solidFill>
                  <a:latin typeface="Verdana" pitchFamily="34" charset="0"/>
                  <a:ea typeface="MS PGothic" pitchFamily="34" charset="-128"/>
                </a:defRPr>
              </a:lvl6pPr>
              <a:lvl7pPr marL="2971800" indent="-228600" defTabSz="973138" eaLnBrk="0" fontAlgn="base" hangingPunct="0">
                <a:spcBef>
                  <a:spcPct val="0"/>
                </a:spcBef>
                <a:spcAft>
                  <a:spcPct val="0"/>
                </a:spcAft>
                <a:defRPr sz="2400">
                  <a:solidFill>
                    <a:schemeClr val="tx1"/>
                  </a:solidFill>
                  <a:latin typeface="Verdana" pitchFamily="34" charset="0"/>
                  <a:ea typeface="MS PGothic" pitchFamily="34" charset="-128"/>
                </a:defRPr>
              </a:lvl7pPr>
              <a:lvl8pPr marL="3429000" indent="-228600" defTabSz="973138" eaLnBrk="0" fontAlgn="base" hangingPunct="0">
                <a:spcBef>
                  <a:spcPct val="0"/>
                </a:spcBef>
                <a:spcAft>
                  <a:spcPct val="0"/>
                </a:spcAft>
                <a:defRPr sz="2400">
                  <a:solidFill>
                    <a:schemeClr val="tx1"/>
                  </a:solidFill>
                  <a:latin typeface="Verdana" pitchFamily="34" charset="0"/>
                  <a:ea typeface="MS PGothic" pitchFamily="34" charset="-128"/>
                </a:defRPr>
              </a:lvl8pPr>
              <a:lvl9pPr marL="3886200" indent="-228600" defTabSz="973138" eaLnBrk="0" fontAlgn="base" hangingPunct="0">
                <a:spcBef>
                  <a:spcPct val="0"/>
                </a:spcBef>
                <a:spcAft>
                  <a:spcPct val="0"/>
                </a:spcAft>
                <a:defRPr sz="2400">
                  <a:solidFill>
                    <a:schemeClr val="tx1"/>
                  </a:solidFill>
                  <a:latin typeface="Verdana" pitchFamily="34" charset="0"/>
                  <a:ea typeface="MS PGothic" pitchFamily="34" charset="-128"/>
                </a:defRPr>
              </a:lvl9pPr>
            </a:lstStyle>
            <a:p>
              <a:pPr algn="ctr" eaLnBrk="1" hangingPunct="1">
                <a:spcBef>
                  <a:spcPct val="50000"/>
                </a:spcBef>
              </a:pPr>
              <a:r>
                <a:rPr lang="en-US">
                  <a:solidFill>
                    <a:srgbClr val="0000CC"/>
                  </a:solidFill>
                  <a:latin typeface="Arial" pitchFamily="34" charset="0"/>
                </a:rPr>
                <a:t>½ Bitline</a:t>
              </a:r>
            </a:p>
          </p:txBody>
        </p:sp>
        <p:sp>
          <p:nvSpPr>
            <p:cNvPr id="206869" name="Text Box 5"/>
            <p:cNvSpPr txBox="1">
              <a:spLocks noChangeArrowheads="1"/>
            </p:cNvSpPr>
            <p:nvPr/>
          </p:nvSpPr>
          <p:spPr bwMode="auto">
            <a:xfrm>
              <a:off x="4092" y="860"/>
              <a:ext cx="940" cy="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rgbClr val="000000"/>
                  </a:solidFill>
                  <a:miter lim="800000"/>
                  <a:headEnd/>
                  <a:tailEnd/>
                </a14:hiddenLine>
              </a:ext>
            </a:extLst>
          </p:spPr>
          <p:txBody>
            <a:bodyPr wrap="none" lIns="97256" tIns="48628" rIns="97256" bIns="48628">
              <a:spAutoFit/>
            </a:bodyPr>
            <a:lstStyle>
              <a:lvl1pPr defTabSz="973138">
                <a:defRPr sz="2400">
                  <a:solidFill>
                    <a:schemeClr val="tx1"/>
                  </a:solidFill>
                  <a:latin typeface="Verdana" pitchFamily="34" charset="0"/>
                  <a:ea typeface="MS PGothic" pitchFamily="34" charset="-128"/>
                </a:defRPr>
              </a:lvl1pPr>
              <a:lvl2pPr marL="742950" indent="-285750" defTabSz="973138">
                <a:defRPr sz="2400">
                  <a:solidFill>
                    <a:schemeClr val="tx1"/>
                  </a:solidFill>
                  <a:latin typeface="Verdana" pitchFamily="34" charset="0"/>
                  <a:ea typeface="MS PGothic" pitchFamily="34" charset="-128"/>
                </a:defRPr>
              </a:lvl2pPr>
              <a:lvl3pPr marL="1143000" indent="-228600" defTabSz="973138">
                <a:defRPr sz="2400">
                  <a:solidFill>
                    <a:schemeClr val="tx1"/>
                  </a:solidFill>
                  <a:latin typeface="Verdana" pitchFamily="34" charset="0"/>
                  <a:ea typeface="MS PGothic" pitchFamily="34" charset="-128"/>
                </a:defRPr>
              </a:lvl3pPr>
              <a:lvl4pPr marL="1600200" indent="-228600" defTabSz="973138">
                <a:defRPr sz="2400">
                  <a:solidFill>
                    <a:schemeClr val="tx1"/>
                  </a:solidFill>
                  <a:latin typeface="Verdana" pitchFamily="34" charset="0"/>
                  <a:ea typeface="MS PGothic" pitchFamily="34" charset="-128"/>
                </a:defRPr>
              </a:lvl4pPr>
              <a:lvl5pPr marL="2057400" indent="-228600" defTabSz="973138">
                <a:defRPr sz="2400">
                  <a:solidFill>
                    <a:schemeClr val="tx1"/>
                  </a:solidFill>
                  <a:latin typeface="Verdana" pitchFamily="34" charset="0"/>
                  <a:ea typeface="MS PGothic" pitchFamily="34" charset="-128"/>
                </a:defRPr>
              </a:lvl5pPr>
              <a:lvl6pPr marL="2514600" indent="-228600" defTabSz="973138" eaLnBrk="0" fontAlgn="base" hangingPunct="0">
                <a:spcBef>
                  <a:spcPct val="0"/>
                </a:spcBef>
                <a:spcAft>
                  <a:spcPct val="0"/>
                </a:spcAft>
                <a:defRPr sz="2400">
                  <a:solidFill>
                    <a:schemeClr val="tx1"/>
                  </a:solidFill>
                  <a:latin typeface="Verdana" pitchFamily="34" charset="0"/>
                  <a:ea typeface="MS PGothic" pitchFamily="34" charset="-128"/>
                </a:defRPr>
              </a:lvl6pPr>
              <a:lvl7pPr marL="2971800" indent="-228600" defTabSz="973138" eaLnBrk="0" fontAlgn="base" hangingPunct="0">
                <a:spcBef>
                  <a:spcPct val="0"/>
                </a:spcBef>
                <a:spcAft>
                  <a:spcPct val="0"/>
                </a:spcAft>
                <a:defRPr sz="2400">
                  <a:solidFill>
                    <a:schemeClr val="tx1"/>
                  </a:solidFill>
                  <a:latin typeface="Verdana" pitchFamily="34" charset="0"/>
                  <a:ea typeface="MS PGothic" pitchFamily="34" charset="-128"/>
                </a:defRPr>
              </a:lvl7pPr>
              <a:lvl8pPr marL="3429000" indent="-228600" defTabSz="973138" eaLnBrk="0" fontAlgn="base" hangingPunct="0">
                <a:spcBef>
                  <a:spcPct val="0"/>
                </a:spcBef>
                <a:spcAft>
                  <a:spcPct val="0"/>
                </a:spcAft>
                <a:defRPr sz="2400">
                  <a:solidFill>
                    <a:schemeClr val="tx1"/>
                  </a:solidFill>
                  <a:latin typeface="Verdana" pitchFamily="34" charset="0"/>
                  <a:ea typeface="MS PGothic" pitchFamily="34" charset="-128"/>
                </a:defRPr>
              </a:lvl8pPr>
              <a:lvl9pPr marL="3886200" indent="-228600" defTabSz="973138" eaLnBrk="0" fontAlgn="base" hangingPunct="0">
                <a:spcBef>
                  <a:spcPct val="0"/>
                </a:spcBef>
                <a:spcAft>
                  <a:spcPct val="0"/>
                </a:spcAft>
                <a:defRPr sz="2400">
                  <a:solidFill>
                    <a:schemeClr val="tx1"/>
                  </a:solidFill>
                  <a:latin typeface="Verdana" pitchFamily="34" charset="0"/>
                  <a:ea typeface="MS PGothic" pitchFamily="34" charset="-128"/>
                </a:defRPr>
              </a:lvl9pPr>
            </a:lstStyle>
            <a:p>
              <a:pPr algn="ctr" eaLnBrk="1" hangingPunct="1">
                <a:spcBef>
                  <a:spcPct val="50000"/>
                </a:spcBef>
              </a:pPr>
              <a:r>
                <a:rPr lang="en-US">
                  <a:solidFill>
                    <a:srgbClr val="0000CC"/>
                  </a:solidFill>
                  <a:latin typeface="Arial" pitchFamily="34" charset="0"/>
                </a:rPr>
                <a:t>½ Bitline</a:t>
              </a:r>
            </a:p>
          </p:txBody>
        </p:sp>
        <p:sp>
          <p:nvSpPr>
            <p:cNvPr id="206870" name="Line 6"/>
            <p:cNvSpPr>
              <a:spLocks noChangeShapeType="1"/>
            </p:cNvSpPr>
            <p:nvPr/>
          </p:nvSpPr>
          <p:spPr bwMode="auto">
            <a:xfrm>
              <a:off x="432" y="1248"/>
              <a:ext cx="2352" cy="0"/>
            </a:xfrm>
            <a:prstGeom prst="line">
              <a:avLst/>
            </a:prstGeom>
            <a:noFill/>
            <a:ln w="38100">
              <a:solidFill>
                <a:srgbClr val="0000CC"/>
              </a:solidFill>
              <a:round/>
              <a:headEnd type="stealth" w="med" len="med"/>
              <a:tailEnd type="stealth" w="med" len="med"/>
            </a:ln>
            <a:extLst>
              <a:ext uri="{909E8E84-426E-40DD-AFC4-6F175D3DCCD1}">
                <a14:hiddenFill xmlns:a14="http://schemas.microsoft.com/office/drawing/2010/main">
                  <a:noFill/>
                </a14:hiddenFill>
              </a:ext>
            </a:extLst>
          </p:spPr>
          <p:txBody>
            <a:bodyPr lIns="97256" tIns="48628" rIns="97256" bIns="48628">
              <a:spAutoFit/>
            </a:bodyPr>
            <a:lstStyle/>
            <a:p>
              <a:endParaRPr lang="en-US"/>
            </a:p>
          </p:txBody>
        </p:sp>
        <p:sp>
          <p:nvSpPr>
            <p:cNvPr id="206871" name="Line 7"/>
            <p:cNvSpPr>
              <a:spLocks noChangeShapeType="1"/>
            </p:cNvSpPr>
            <p:nvPr/>
          </p:nvSpPr>
          <p:spPr bwMode="auto">
            <a:xfrm>
              <a:off x="3840" y="1200"/>
              <a:ext cx="2352" cy="0"/>
            </a:xfrm>
            <a:prstGeom prst="line">
              <a:avLst/>
            </a:prstGeom>
            <a:noFill/>
            <a:ln w="38100">
              <a:solidFill>
                <a:srgbClr val="0000CC"/>
              </a:solidFill>
              <a:round/>
              <a:headEnd type="stealth" w="med" len="med"/>
              <a:tailEnd type="stealth" w="med" len="med"/>
            </a:ln>
            <a:extLst>
              <a:ext uri="{909E8E84-426E-40DD-AFC4-6F175D3DCCD1}">
                <a14:hiddenFill xmlns:a14="http://schemas.microsoft.com/office/drawing/2010/main">
                  <a:noFill/>
                </a14:hiddenFill>
              </a:ext>
            </a:extLst>
          </p:spPr>
          <p:txBody>
            <a:bodyPr lIns="97256" tIns="48628" rIns="97256" bIns="48628">
              <a:spAutoFit/>
            </a:bodyPr>
            <a:lstStyle/>
            <a:p>
              <a:endParaRPr lang="en-US"/>
            </a:p>
          </p:txBody>
        </p:sp>
      </p:grpSp>
      <p:grpSp>
        <p:nvGrpSpPr>
          <p:cNvPr id="3" name="Group 8"/>
          <p:cNvGrpSpPr>
            <a:grpSpLocks/>
          </p:cNvGrpSpPr>
          <p:nvPr/>
        </p:nvGrpSpPr>
        <p:grpSpPr bwMode="auto">
          <a:xfrm>
            <a:off x="3198952" y="2438401"/>
            <a:ext cx="1407836" cy="3662363"/>
            <a:chOff x="1143" y="1536"/>
            <a:chExt cx="961" cy="2307"/>
          </a:xfrm>
        </p:grpSpPr>
        <p:sp>
          <p:nvSpPr>
            <p:cNvPr id="206866" name="Line 9"/>
            <p:cNvSpPr>
              <a:spLocks noChangeShapeType="1"/>
            </p:cNvSpPr>
            <p:nvPr/>
          </p:nvSpPr>
          <p:spPr bwMode="auto">
            <a:xfrm>
              <a:off x="1200" y="1536"/>
              <a:ext cx="0" cy="2208"/>
            </a:xfrm>
            <a:prstGeom prst="line">
              <a:avLst/>
            </a:prstGeom>
            <a:noFill/>
            <a:ln w="38100">
              <a:solidFill>
                <a:srgbClr val="FF0000"/>
              </a:solidFill>
              <a:round/>
              <a:headEnd type="stealth" w="med" len="med"/>
              <a:tailEnd type="stealth" w="med" len="med"/>
            </a:ln>
            <a:extLst>
              <a:ext uri="{909E8E84-426E-40DD-AFC4-6F175D3DCCD1}">
                <a14:hiddenFill xmlns:a14="http://schemas.microsoft.com/office/drawing/2010/main">
                  <a:noFill/>
                </a14:hiddenFill>
              </a:ext>
            </a:extLst>
          </p:spPr>
          <p:txBody>
            <a:bodyPr lIns="97256" tIns="48628" rIns="97256" bIns="48628">
              <a:spAutoFit/>
            </a:bodyPr>
            <a:lstStyle/>
            <a:p>
              <a:endParaRPr lang="en-US"/>
            </a:p>
          </p:txBody>
        </p:sp>
        <p:sp>
          <p:nvSpPr>
            <p:cNvPr id="206867" name="Text Box 10"/>
            <p:cNvSpPr txBox="1">
              <a:spLocks noChangeArrowheads="1"/>
            </p:cNvSpPr>
            <p:nvPr/>
          </p:nvSpPr>
          <p:spPr bwMode="auto">
            <a:xfrm>
              <a:off x="1143" y="3548"/>
              <a:ext cx="961" cy="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rgbClr val="000000"/>
                  </a:solidFill>
                  <a:miter lim="800000"/>
                  <a:headEnd/>
                  <a:tailEnd/>
                </a14:hiddenLine>
              </a:ext>
            </a:extLst>
          </p:spPr>
          <p:txBody>
            <a:bodyPr wrap="none" lIns="97256" tIns="48628" rIns="97256" bIns="48628">
              <a:spAutoFit/>
            </a:bodyPr>
            <a:lstStyle>
              <a:lvl1pPr defTabSz="973138">
                <a:defRPr sz="2400">
                  <a:solidFill>
                    <a:schemeClr val="tx1"/>
                  </a:solidFill>
                  <a:latin typeface="Verdana" pitchFamily="34" charset="0"/>
                  <a:ea typeface="MS PGothic" pitchFamily="34" charset="-128"/>
                </a:defRPr>
              </a:lvl1pPr>
              <a:lvl2pPr marL="742950" indent="-285750" defTabSz="973138">
                <a:defRPr sz="2400">
                  <a:solidFill>
                    <a:schemeClr val="tx1"/>
                  </a:solidFill>
                  <a:latin typeface="Verdana" pitchFamily="34" charset="0"/>
                  <a:ea typeface="MS PGothic" pitchFamily="34" charset="-128"/>
                </a:defRPr>
              </a:lvl2pPr>
              <a:lvl3pPr marL="1143000" indent="-228600" defTabSz="973138">
                <a:defRPr sz="2400">
                  <a:solidFill>
                    <a:schemeClr val="tx1"/>
                  </a:solidFill>
                  <a:latin typeface="Verdana" pitchFamily="34" charset="0"/>
                  <a:ea typeface="MS PGothic" pitchFamily="34" charset="-128"/>
                </a:defRPr>
              </a:lvl3pPr>
              <a:lvl4pPr marL="1600200" indent="-228600" defTabSz="973138">
                <a:defRPr sz="2400">
                  <a:solidFill>
                    <a:schemeClr val="tx1"/>
                  </a:solidFill>
                  <a:latin typeface="Verdana" pitchFamily="34" charset="0"/>
                  <a:ea typeface="MS PGothic" pitchFamily="34" charset="-128"/>
                </a:defRPr>
              </a:lvl4pPr>
              <a:lvl5pPr marL="2057400" indent="-228600" defTabSz="973138">
                <a:defRPr sz="2400">
                  <a:solidFill>
                    <a:schemeClr val="tx1"/>
                  </a:solidFill>
                  <a:latin typeface="Verdana" pitchFamily="34" charset="0"/>
                  <a:ea typeface="MS PGothic" pitchFamily="34" charset="-128"/>
                </a:defRPr>
              </a:lvl5pPr>
              <a:lvl6pPr marL="2514600" indent="-228600" defTabSz="973138" eaLnBrk="0" fontAlgn="base" hangingPunct="0">
                <a:spcBef>
                  <a:spcPct val="0"/>
                </a:spcBef>
                <a:spcAft>
                  <a:spcPct val="0"/>
                </a:spcAft>
                <a:defRPr sz="2400">
                  <a:solidFill>
                    <a:schemeClr val="tx1"/>
                  </a:solidFill>
                  <a:latin typeface="Verdana" pitchFamily="34" charset="0"/>
                  <a:ea typeface="MS PGothic" pitchFamily="34" charset="-128"/>
                </a:defRPr>
              </a:lvl6pPr>
              <a:lvl7pPr marL="2971800" indent="-228600" defTabSz="973138" eaLnBrk="0" fontAlgn="base" hangingPunct="0">
                <a:spcBef>
                  <a:spcPct val="0"/>
                </a:spcBef>
                <a:spcAft>
                  <a:spcPct val="0"/>
                </a:spcAft>
                <a:defRPr sz="2400">
                  <a:solidFill>
                    <a:schemeClr val="tx1"/>
                  </a:solidFill>
                  <a:latin typeface="Verdana" pitchFamily="34" charset="0"/>
                  <a:ea typeface="MS PGothic" pitchFamily="34" charset="-128"/>
                </a:defRPr>
              </a:lvl7pPr>
              <a:lvl8pPr marL="3429000" indent="-228600" defTabSz="973138" eaLnBrk="0" fontAlgn="base" hangingPunct="0">
                <a:spcBef>
                  <a:spcPct val="0"/>
                </a:spcBef>
                <a:spcAft>
                  <a:spcPct val="0"/>
                </a:spcAft>
                <a:defRPr sz="2400">
                  <a:solidFill>
                    <a:schemeClr val="tx1"/>
                  </a:solidFill>
                  <a:latin typeface="Verdana" pitchFamily="34" charset="0"/>
                  <a:ea typeface="MS PGothic" pitchFamily="34" charset="-128"/>
                </a:defRPr>
              </a:lvl8pPr>
              <a:lvl9pPr marL="3886200" indent="-228600" defTabSz="973138" eaLnBrk="0" fontAlgn="base" hangingPunct="0">
                <a:spcBef>
                  <a:spcPct val="0"/>
                </a:spcBef>
                <a:spcAft>
                  <a:spcPct val="0"/>
                </a:spcAft>
                <a:defRPr sz="2400">
                  <a:solidFill>
                    <a:schemeClr val="tx1"/>
                  </a:solidFill>
                  <a:latin typeface="Verdana" pitchFamily="34" charset="0"/>
                  <a:ea typeface="MS PGothic" pitchFamily="34" charset="-128"/>
                </a:defRPr>
              </a:lvl9pPr>
            </a:lstStyle>
            <a:p>
              <a:pPr algn="ctr" eaLnBrk="1" hangingPunct="1">
                <a:spcBef>
                  <a:spcPct val="50000"/>
                </a:spcBef>
              </a:pPr>
              <a:r>
                <a:rPr lang="en-US">
                  <a:solidFill>
                    <a:srgbClr val="FF0000"/>
                  </a:solidFill>
                  <a:latin typeface="Arial" pitchFamily="34" charset="0"/>
                </a:rPr>
                <a:t>Wordline</a:t>
              </a:r>
            </a:p>
          </p:txBody>
        </p:sp>
      </p:grpSp>
      <p:sp>
        <p:nvSpPr>
          <p:cNvPr id="206854" name="Text Box 11"/>
          <p:cNvSpPr txBox="1">
            <a:spLocks noChangeArrowheads="1"/>
          </p:cNvSpPr>
          <p:nvPr/>
        </p:nvSpPr>
        <p:spPr bwMode="auto">
          <a:xfrm>
            <a:off x="1745043" y="4471989"/>
            <a:ext cx="1312102" cy="7907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rgbClr val="000000"/>
                </a:solidFill>
                <a:miter lim="800000"/>
                <a:headEnd/>
                <a:tailEnd/>
              </a14:hiddenLine>
            </a:ext>
          </a:extLst>
        </p:spPr>
        <p:txBody>
          <a:bodyPr wrap="none" lIns="97256" tIns="48628" rIns="97256" bIns="48628">
            <a:spAutoFit/>
          </a:bodyPr>
          <a:lstStyle>
            <a:lvl1pPr defTabSz="973138">
              <a:defRPr sz="2400">
                <a:solidFill>
                  <a:schemeClr val="tx1"/>
                </a:solidFill>
                <a:latin typeface="Verdana" pitchFamily="34" charset="0"/>
                <a:ea typeface="MS PGothic" pitchFamily="34" charset="-128"/>
              </a:defRPr>
            </a:lvl1pPr>
            <a:lvl2pPr marL="742950" indent="-285750" defTabSz="973138">
              <a:defRPr sz="2400">
                <a:solidFill>
                  <a:schemeClr val="tx1"/>
                </a:solidFill>
                <a:latin typeface="Verdana" pitchFamily="34" charset="0"/>
                <a:ea typeface="MS PGothic" pitchFamily="34" charset="-128"/>
              </a:defRPr>
            </a:lvl2pPr>
            <a:lvl3pPr marL="1143000" indent="-228600" defTabSz="973138">
              <a:defRPr sz="2400">
                <a:solidFill>
                  <a:schemeClr val="tx1"/>
                </a:solidFill>
                <a:latin typeface="Verdana" pitchFamily="34" charset="0"/>
                <a:ea typeface="MS PGothic" pitchFamily="34" charset="-128"/>
              </a:defRPr>
            </a:lvl3pPr>
            <a:lvl4pPr marL="1600200" indent="-228600" defTabSz="973138">
              <a:defRPr sz="2400">
                <a:solidFill>
                  <a:schemeClr val="tx1"/>
                </a:solidFill>
                <a:latin typeface="Verdana" pitchFamily="34" charset="0"/>
                <a:ea typeface="MS PGothic" pitchFamily="34" charset="-128"/>
              </a:defRPr>
            </a:lvl4pPr>
            <a:lvl5pPr marL="2057400" indent="-228600" defTabSz="973138">
              <a:defRPr sz="2400">
                <a:solidFill>
                  <a:schemeClr val="tx1"/>
                </a:solidFill>
                <a:latin typeface="Verdana" pitchFamily="34" charset="0"/>
                <a:ea typeface="MS PGothic" pitchFamily="34" charset="-128"/>
              </a:defRPr>
            </a:lvl5pPr>
            <a:lvl6pPr marL="2514600" indent="-228600" defTabSz="973138" eaLnBrk="0" fontAlgn="base" hangingPunct="0">
              <a:spcBef>
                <a:spcPct val="0"/>
              </a:spcBef>
              <a:spcAft>
                <a:spcPct val="0"/>
              </a:spcAft>
              <a:defRPr sz="2400">
                <a:solidFill>
                  <a:schemeClr val="tx1"/>
                </a:solidFill>
                <a:latin typeface="Verdana" pitchFamily="34" charset="0"/>
                <a:ea typeface="MS PGothic" pitchFamily="34" charset="-128"/>
              </a:defRPr>
            </a:lvl6pPr>
            <a:lvl7pPr marL="2971800" indent="-228600" defTabSz="973138" eaLnBrk="0" fontAlgn="base" hangingPunct="0">
              <a:spcBef>
                <a:spcPct val="0"/>
              </a:spcBef>
              <a:spcAft>
                <a:spcPct val="0"/>
              </a:spcAft>
              <a:defRPr sz="2400">
                <a:solidFill>
                  <a:schemeClr val="tx1"/>
                </a:solidFill>
                <a:latin typeface="Verdana" pitchFamily="34" charset="0"/>
                <a:ea typeface="MS PGothic" pitchFamily="34" charset="-128"/>
              </a:defRPr>
            </a:lvl7pPr>
            <a:lvl8pPr marL="3429000" indent="-228600" defTabSz="973138" eaLnBrk="0" fontAlgn="base" hangingPunct="0">
              <a:spcBef>
                <a:spcPct val="0"/>
              </a:spcBef>
              <a:spcAft>
                <a:spcPct val="0"/>
              </a:spcAft>
              <a:defRPr sz="2400">
                <a:solidFill>
                  <a:schemeClr val="tx1"/>
                </a:solidFill>
                <a:latin typeface="Verdana" pitchFamily="34" charset="0"/>
                <a:ea typeface="MS PGothic" pitchFamily="34" charset="-128"/>
              </a:defRPr>
            </a:lvl8pPr>
            <a:lvl9pPr marL="3886200" indent="-228600" defTabSz="973138" eaLnBrk="0" fontAlgn="base" hangingPunct="0">
              <a:spcBef>
                <a:spcPct val="0"/>
              </a:spcBef>
              <a:spcAft>
                <a:spcPct val="0"/>
              </a:spcAft>
              <a:defRPr sz="2400">
                <a:solidFill>
                  <a:schemeClr val="tx1"/>
                </a:solidFill>
                <a:latin typeface="Verdana" pitchFamily="34" charset="0"/>
                <a:ea typeface="MS PGothic" pitchFamily="34" charset="-128"/>
              </a:defRPr>
            </a:lvl9pPr>
          </a:lstStyle>
          <a:p>
            <a:pPr algn="ctr" eaLnBrk="1" hangingPunct="1">
              <a:spcBef>
                <a:spcPct val="50000"/>
              </a:spcBef>
            </a:pPr>
            <a:r>
              <a:rPr lang="en-US" sz="1800" b="1">
                <a:solidFill>
                  <a:srgbClr val="000000"/>
                </a:solidFill>
                <a:latin typeface="Arial" pitchFamily="34" charset="0"/>
              </a:rPr>
              <a:t>Vdd/2</a:t>
            </a:r>
          </a:p>
          <a:p>
            <a:pPr algn="ctr" eaLnBrk="1" hangingPunct="1">
              <a:spcBef>
                <a:spcPct val="50000"/>
              </a:spcBef>
            </a:pPr>
            <a:r>
              <a:rPr lang="en-US" sz="1800" b="1">
                <a:solidFill>
                  <a:srgbClr val="000000"/>
                </a:solidFill>
                <a:latin typeface="Arial" pitchFamily="34" charset="0"/>
              </a:rPr>
              <a:t>precharge</a:t>
            </a:r>
          </a:p>
        </p:txBody>
      </p:sp>
      <p:sp>
        <p:nvSpPr>
          <p:cNvPr id="206855" name="Text Box 12"/>
          <p:cNvSpPr txBox="1">
            <a:spLocks noChangeArrowheads="1"/>
          </p:cNvSpPr>
          <p:nvPr/>
        </p:nvSpPr>
        <p:spPr bwMode="auto">
          <a:xfrm>
            <a:off x="9485693" y="4243389"/>
            <a:ext cx="1312102" cy="7907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rgbClr val="000000"/>
                </a:solidFill>
                <a:miter lim="800000"/>
                <a:headEnd/>
                <a:tailEnd/>
              </a14:hiddenLine>
            </a:ext>
          </a:extLst>
        </p:spPr>
        <p:txBody>
          <a:bodyPr wrap="none" lIns="97256" tIns="48628" rIns="97256" bIns="48628">
            <a:spAutoFit/>
          </a:bodyPr>
          <a:lstStyle>
            <a:lvl1pPr defTabSz="973138">
              <a:defRPr sz="2400">
                <a:solidFill>
                  <a:schemeClr val="tx1"/>
                </a:solidFill>
                <a:latin typeface="Verdana" pitchFamily="34" charset="0"/>
                <a:ea typeface="MS PGothic" pitchFamily="34" charset="-128"/>
              </a:defRPr>
            </a:lvl1pPr>
            <a:lvl2pPr marL="742950" indent="-285750" defTabSz="973138">
              <a:defRPr sz="2400">
                <a:solidFill>
                  <a:schemeClr val="tx1"/>
                </a:solidFill>
                <a:latin typeface="Verdana" pitchFamily="34" charset="0"/>
                <a:ea typeface="MS PGothic" pitchFamily="34" charset="-128"/>
              </a:defRPr>
            </a:lvl2pPr>
            <a:lvl3pPr marL="1143000" indent="-228600" defTabSz="973138">
              <a:defRPr sz="2400">
                <a:solidFill>
                  <a:schemeClr val="tx1"/>
                </a:solidFill>
                <a:latin typeface="Verdana" pitchFamily="34" charset="0"/>
                <a:ea typeface="MS PGothic" pitchFamily="34" charset="-128"/>
              </a:defRPr>
            </a:lvl3pPr>
            <a:lvl4pPr marL="1600200" indent="-228600" defTabSz="973138">
              <a:defRPr sz="2400">
                <a:solidFill>
                  <a:schemeClr val="tx1"/>
                </a:solidFill>
                <a:latin typeface="Verdana" pitchFamily="34" charset="0"/>
                <a:ea typeface="MS PGothic" pitchFamily="34" charset="-128"/>
              </a:defRPr>
            </a:lvl4pPr>
            <a:lvl5pPr marL="2057400" indent="-228600" defTabSz="973138">
              <a:defRPr sz="2400">
                <a:solidFill>
                  <a:schemeClr val="tx1"/>
                </a:solidFill>
                <a:latin typeface="Verdana" pitchFamily="34" charset="0"/>
                <a:ea typeface="MS PGothic" pitchFamily="34" charset="-128"/>
              </a:defRPr>
            </a:lvl5pPr>
            <a:lvl6pPr marL="2514600" indent="-228600" defTabSz="973138" eaLnBrk="0" fontAlgn="base" hangingPunct="0">
              <a:spcBef>
                <a:spcPct val="0"/>
              </a:spcBef>
              <a:spcAft>
                <a:spcPct val="0"/>
              </a:spcAft>
              <a:defRPr sz="2400">
                <a:solidFill>
                  <a:schemeClr val="tx1"/>
                </a:solidFill>
                <a:latin typeface="Verdana" pitchFamily="34" charset="0"/>
                <a:ea typeface="MS PGothic" pitchFamily="34" charset="-128"/>
              </a:defRPr>
            </a:lvl6pPr>
            <a:lvl7pPr marL="2971800" indent="-228600" defTabSz="973138" eaLnBrk="0" fontAlgn="base" hangingPunct="0">
              <a:spcBef>
                <a:spcPct val="0"/>
              </a:spcBef>
              <a:spcAft>
                <a:spcPct val="0"/>
              </a:spcAft>
              <a:defRPr sz="2400">
                <a:solidFill>
                  <a:schemeClr val="tx1"/>
                </a:solidFill>
                <a:latin typeface="Verdana" pitchFamily="34" charset="0"/>
                <a:ea typeface="MS PGothic" pitchFamily="34" charset="-128"/>
              </a:defRPr>
            </a:lvl7pPr>
            <a:lvl8pPr marL="3429000" indent="-228600" defTabSz="973138" eaLnBrk="0" fontAlgn="base" hangingPunct="0">
              <a:spcBef>
                <a:spcPct val="0"/>
              </a:spcBef>
              <a:spcAft>
                <a:spcPct val="0"/>
              </a:spcAft>
              <a:defRPr sz="2400">
                <a:solidFill>
                  <a:schemeClr val="tx1"/>
                </a:solidFill>
                <a:latin typeface="Verdana" pitchFamily="34" charset="0"/>
                <a:ea typeface="MS PGothic" pitchFamily="34" charset="-128"/>
              </a:defRPr>
            </a:lvl8pPr>
            <a:lvl9pPr marL="3886200" indent="-228600" defTabSz="973138" eaLnBrk="0" fontAlgn="base" hangingPunct="0">
              <a:spcBef>
                <a:spcPct val="0"/>
              </a:spcBef>
              <a:spcAft>
                <a:spcPct val="0"/>
              </a:spcAft>
              <a:defRPr sz="2400">
                <a:solidFill>
                  <a:schemeClr val="tx1"/>
                </a:solidFill>
                <a:latin typeface="Verdana" pitchFamily="34" charset="0"/>
                <a:ea typeface="MS PGothic" pitchFamily="34" charset="-128"/>
              </a:defRPr>
            </a:lvl9pPr>
          </a:lstStyle>
          <a:p>
            <a:pPr algn="ctr" eaLnBrk="1" hangingPunct="1">
              <a:spcBef>
                <a:spcPct val="50000"/>
              </a:spcBef>
            </a:pPr>
            <a:r>
              <a:rPr lang="en-US" sz="1800" b="1">
                <a:solidFill>
                  <a:srgbClr val="000000"/>
                </a:solidFill>
                <a:latin typeface="Arial" pitchFamily="34" charset="0"/>
              </a:rPr>
              <a:t>Vdd/2</a:t>
            </a:r>
          </a:p>
          <a:p>
            <a:pPr algn="ctr" eaLnBrk="1" hangingPunct="1">
              <a:spcBef>
                <a:spcPct val="50000"/>
              </a:spcBef>
            </a:pPr>
            <a:r>
              <a:rPr lang="en-US" sz="1800" b="1">
                <a:solidFill>
                  <a:srgbClr val="000000"/>
                </a:solidFill>
                <a:latin typeface="Arial" pitchFamily="34" charset="0"/>
              </a:rPr>
              <a:t>precharge</a:t>
            </a:r>
          </a:p>
        </p:txBody>
      </p:sp>
      <p:grpSp>
        <p:nvGrpSpPr>
          <p:cNvPr id="4" name="Group 13"/>
          <p:cNvGrpSpPr>
            <a:grpSpLocks/>
          </p:cNvGrpSpPr>
          <p:nvPr/>
        </p:nvGrpSpPr>
        <p:grpSpPr bwMode="auto">
          <a:xfrm>
            <a:off x="1804988" y="0"/>
            <a:ext cx="8863012" cy="3849688"/>
            <a:chOff x="192" y="21"/>
            <a:chExt cx="6048" cy="2425"/>
          </a:xfrm>
        </p:grpSpPr>
        <p:sp>
          <p:nvSpPr>
            <p:cNvPr id="206861" name="Oval 14"/>
            <p:cNvSpPr>
              <a:spLocks noChangeArrowheads="1"/>
            </p:cNvSpPr>
            <p:nvPr/>
          </p:nvSpPr>
          <p:spPr bwMode="auto">
            <a:xfrm>
              <a:off x="192" y="2018"/>
              <a:ext cx="189" cy="332"/>
            </a:xfrm>
            <a:prstGeom prst="ellipse">
              <a:avLst/>
            </a:prstGeom>
            <a:noFill/>
            <a:ln w="12700"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lIns="97256" tIns="48628" rIns="97256" bIns="48628" anchor="ctr">
              <a:spAutoFit/>
            </a:bodyPr>
            <a:lstStyle/>
            <a:p>
              <a:endParaRPr lang="en-US"/>
            </a:p>
          </p:txBody>
        </p:sp>
        <p:sp>
          <p:nvSpPr>
            <p:cNvPr id="206862" name="Oval 15"/>
            <p:cNvSpPr>
              <a:spLocks noChangeArrowheads="1"/>
            </p:cNvSpPr>
            <p:nvPr/>
          </p:nvSpPr>
          <p:spPr bwMode="auto">
            <a:xfrm>
              <a:off x="5568" y="2114"/>
              <a:ext cx="672" cy="332"/>
            </a:xfrm>
            <a:prstGeom prst="ellipse">
              <a:avLst/>
            </a:prstGeom>
            <a:noFill/>
            <a:ln w="12700"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97256" tIns="48628" rIns="97256" bIns="48628" anchor="ctr">
              <a:spAutoFit/>
            </a:bodyPr>
            <a:lstStyle/>
            <a:p>
              <a:endParaRPr lang="en-US"/>
            </a:p>
          </p:txBody>
        </p:sp>
        <p:sp>
          <p:nvSpPr>
            <p:cNvPr id="206863" name="Freeform 16"/>
            <p:cNvSpPr>
              <a:spLocks/>
            </p:cNvSpPr>
            <p:nvPr/>
          </p:nvSpPr>
          <p:spPr bwMode="auto">
            <a:xfrm>
              <a:off x="1248" y="240"/>
              <a:ext cx="3368" cy="236"/>
            </a:xfrm>
            <a:custGeom>
              <a:avLst/>
              <a:gdLst>
                <a:gd name="T0" fmla="*/ 3312 w 3368"/>
                <a:gd name="T1" fmla="*/ 0 h 1728"/>
                <a:gd name="T2" fmla="*/ 3024 w 3368"/>
                <a:gd name="T3" fmla="*/ 240 h 1728"/>
                <a:gd name="T4" fmla="*/ 3216 w 3368"/>
                <a:gd name="T5" fmla="*/ 384 h 1728"/>
                <a:gd name="T6" fmla="*/ 2112 w 3368"/>
                <a:gd name="T7" fmla="*/ 816 h 1728"/>
                <a:gd name="T8" fmla="*/ 2400 w 3368"/>
                <a:gd name="T9" fmla="*/ 1200 h 1728"/>
                <a:gd name="T10" fmla="*/ 0 w 3368"/>
                <a:gd name="T11" fmla="*/ 1728 h 1728"/>
                <a:gd name="T12" fmla="*/ 0 60000 65536"/>
                <a:gd name="T13" fmla="*/ 0 60000 65536"/>
                <a:gd name="T14" fmla="*/ 0 60000 65536"/>
                <a:gd name="T15" fmla="*/ 0 60000 65536"/>
                <a:gd name="T16" fmla="*/ 0 60000 65536"/>
                <a:gd name="T17" fmla="*/ 0 60000 65536"/>
                <a:gd name="T18" fmla="*/ 0 w 3368"/>
                <a:gd name="T19" fmla="*/ 0 h 1728"/>
                <a:gd name="T20" fmla="*/ 3368 w 3368"/>
                <a:gd name="T21" fmla="*/ 1728 h 1728"/>
              </a:gdLst>
              <a:ahLst/>
              <a:cxnLst>
                <a:cxn ang="T12">
                  <a:pos x="T0" y="T1"/>
                </a:cxn>
                <a:cxn ang="T13">
                  <a:pos x="T2" y="T3"/>
                </a:cxn>
                <a:cxn ang="T14">
                  <a:pos x="T4" y="T5"/>
                </a:cxn>
                <a:cxn ang="T15">
                  <a:pos x="T6" y="T7"/>
                </a:cxn>
                <a:cxn ang="T16">
                  <a:pos x="T8" y="T9"/>
                </a:cxn>
                <a:cxn ang="T17">
                  <a:pos x="T10" y="T11"/>
                </a:cxn>
              </a:cxnLst>
              <a:rect l="T18" t="T19" r="T20" b="T21"/>
              <a:pathLst>
                <a:path w="3368" h="1728">
                  <a:moveTo>
                    <a:pt x="3312" y="0"/>
                  </a:moveTo>
                  <a:cubicBezTo>
                    <a:pt x="3176" y="88"/>
                    <a:pt x="3040" y="176"/>
                    <a:pt x="3024" y="240"/>
                  </a:cubicBezTo>
                  <a:cubicBezTo>
                    <a:pt x="3008" y="304"/>
                    <a:pt x="3368" y="288"/>
                    <a:pt x="3216" y="384"/>
                  </a:cubicBezTo>
                  <a:cubicBezTo>
                    <a:pt x="3064" y="480"/>
                    <a:pt x="2248" y="680"/>
                    <a:pt x="2112" y="816"/>
                  </a:cubicBezTo>
                  <a:cubicBezTo>
                    <a:pt x="1976" y="952"/>
                    <a:pt x="2752" y="1048"/>
                    <a:pt x="2400" y="1200"/>
                  </a:cubicBezTo>
                  <a:cubicBezTo>
                    <a:pt x="2048" y="1352"/>
                    <a:pt x="1024" y="1540"/>
                    <a:pt x="0" y="1728"/>
                  </a:cubicBezTo>
                </a:path>
              </a:pathLst>
            </a:custGeom>
            <a:noFill/>
            <a:ln w="12700" cap="flat" cmpd="sng">
              <a:solidFill>
                <a:schemeClr val="tx1"/>
              </a:solidFill>
              <a:prstDash val="solid"/>
              <a:round/>
              <a:headEnd type="none" w="med" len="med"/>
              <a:tailEnd type="stealth" w="med" len="med"/>
            </a:ln>
            <a:extLst>
              <a:ext uri="{909E8E84-426E-40DD-AFC4-6F175D3DCCD1}">
                <a14:hiddenFill xmlns:a14="http://schemas.microsoft.com/office/drawing/2010/main">
                  <a:solidFill>
                    <a:srgbClr val="FFFFFF"/>
                  </a:solidFill>
                </a14:hiddenFill>
              </a:ext>
            </a:extLst>
          </p:spPr>
          <p:txBody>
            <a:bodyPr lIns="97256" tIns="48628" rIns="97256" bIns="48628">
              <a:spAutoFit/>
            </a:bodyPr>
            <a:lstStyle/>
            <a:p>
              <a:endParaRPr lang="en-US"/>
            </a:p>
          </p:txBody>
        </p:sp>
        <p:sp>
          <p:nvSpPr>
            <p:cNvPr id="206864" name="Freeform 17"/>
            <p:cNvSpPr>
              <a:spLocks/>
            </p:cNvSpPr>
            <p:nvPr/>
          </p:nvSpPr>
          <p:spPr bwMode="auto">
            <a:xfrm>
              <a:off x="4896" y="288"/>
              <a:ext cx="1104" cy="236"/>
            </a:xfrm>
            <a:custGeom>
              <a:avLst/>
              <a:gdLst>
                <a:gd name="T0" fmla="*/ 0 w 1104"/>
                <a:gd name="T1" fmla="*/ 0 h 1056"/>
                <a:gd name="T2" fmla="*/ 288 w 1104"/>
                <a:gd name="T3" fmla="*/ 192 h 1056"/>
                <a:gd name="T4" fmla="*/ 336 w 1104"/>
                <a:gd name="T5" fmla="*/ 48 h 1056"/>
                <a:gd name="T6" fmla="*/ 672 w 1104"/>
                <a:gd name="T7" fmla="*/ 288 h 1056"/>
                <a:gd name="T8" fmla="*/ 768 w 1104"/>
                <a:gd name="T9" fmla="*/ 144 h 1056"/>
                <a:gd name="T10" fmla="*/ 1104 w 1104"/>
                <a:gd name="T11" fmla="*/ 1056 h 1056"/>
                <a:gd name="T12" fmla="*/ 0 60000 65536"/>
                <a:gd name="T13" fmla="*/ 0 60000 65536"/>
                <a:gd name="T14" fmla="*/ 0 60000 65536"/>
                <a:gd name="T15" fmla="*/ 0 60000 65536"/>
                <a:gd name="T16" fmla="*/ 0 60000 65536"/>
                <a:gd name="T17" fmla="*/ 0 60000 65536"/>
                <a:gd name="T18" fmla="*/ 0 w 1104"/>
                <a:gd name="T19" fmla="*/ 0 h 1056"/>
                <a:gd name="T20" fmla="*/ 1104 w 1104"/>
                <a:gd name="T21" fmla="*/ 1056 h 1056"/>
              </a:gdLst>
              <a:ahLst/>
              <a:cxnLst>
                <a:cxn ang="T12">
                  <a:pos x="T0" y="T1"/>
                </a:cxn>
                <a:cxn ang="T13">
                  <a:pos x="T2" y="T3"/>
                </a:cxn>
                <a:cxn ang="T14">
                  <a:pos x="T4" y="T5"/>
                </a:cxn>
                <a:cxn ang="T15">
                  <a:pos x="T6" y="T7"/>
                </a:cxn>
                <a:cxn ang="T16">
                  <a:pos x="T8" y="T9"/>
                </a:cxn>
                <a:cxn ang="T17">
                  <a:pos x="T10" y="T11"/>
                </a:cxn>
              </a:cxnLst>
              <a:rect l="T18" t="T19" r="T20" b="T21"/>
              <a:pathLst>
                <a:path w="1104" h="1056">
                  <a:moveTo>
                    <a:pt x="0" y="0"/>
                  </a:moveTo>
                  <a:cubicBezTo>
                    <a:pt x="116" y="92"/>
                    <a:pt x="232" y="184"/>
                    <a:pt x="288" y="192"/>
                  </a:cubicBezTo>
                  <a:cubicBezTo>
                    <a:pt x="344" y="200"/>
                    <a:pt x="272" y="32"/>
                    <a:pt x="336" y="48"/>
                  </a:cubicBezTo>
                  <a:cubicBezTo>
                    <a:pt x="400" y="64"/>
                    <a:pt x="600" y="272"/>
                    <a:pt x="672" y="288"/>
                  </a:cubicBezTo>
                  <a:cubicBezTo>
                    <a:pt x="744" y="304"/>
                    <a:pt x="696" y="16"/>
                    <a:pt x="768" y="144"/>
                  </a:cubicBezTo>
                  <a:cubicBezTo>
                    <a:pt x="840" y="272"/>
                    <a:pt x="972" y="664"/>
                    <a:pt x="1104" y="1056"/>
                  </a:cubicBezTo>
                </a:path>
              </a:pathLst>
            </a:custGeom>
            <a:noFill/>
            <a:ln w="12700" cap="flat" cmpd="sng">
              <a:solidFill>
                <a:schemeClr val="tx1"/>
              </a:solidFill>
              <a:prstDash val="solid"/>
              <a:round/>
              <a:headEnd type="none" w="med" len="med"/>
              <a:tailEnd type="stealth" w="med" len="med"/>
            </a:ln>
            <a:extLst>
              <a:ext uri="{909E8E84-426E-40DD-AFC4-6F175D3DCCD1}">
                <a14:hiddenFill xmlns:a14="http://schemas.microsoft.com/office/drawing/2010/main">
                  <a:solidFill>
                    <a:srgbClr val="FFFFFF"/>
                  </a:solidFill>
                </a14:hiddenFill>
              </a:ext>
            </a:extLst>
          </p:spPr>
          <p:txBody>
            <a:bodyPr lIns="97256" tIns="48628" rIns="97256" bIns="48628">
              <a:spAutoFit/>
            </a:bodyPr>
            <a:lstStyle/>
            <a:p>
              <a:endParaRPr lang="en-US"/>
            </a:p>
          </p:txBody>
        </p:sp>
        <p:sp>
          <p:nvSpPr>
            <p:cNvPr id="206865" name="Text Box 18"/>
            <p:cNvSpPr txBox="1">
              <a:spLocks noChangeArrowheads="1"/>
            </p:cNvSpPr>
            <p:nvPr/>
          </p:nvSpPr>
          <p:spPr bwMode="auto">
            <a:xfrm>
              <a:off x="4103" y="21"/>
              <a:ext cx="1105"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rgbClr val="000000"/>
                  </a:solidFill>
                  <a:miter lim="800000"/>
                  <a:headEnd/>
                  <a:tailEnd/>
                </a14:hiddenLine>
              </a:ext>
            </a:extLst>
          </p:spPr>
          <p:txBody>
            <a:bodyPr wrap="none" lIns="97256" tIns="48628" rIns="97256" bIns="48628">
              <a:spAutoFit/>
            </a:bodyPr>
            <a:lstStyle>
              <a:lvl1pPr defTabSz="973138">
                <a:defRPr sz="2400">
                  <a:solidFill>
                    <a:schemeClr val="tx1"/>
                  </a:solidFill>
                  <a:latin typeface="Verdana" pitchFamily="34" charset="0"/>
                  <a:ea typeface="MS PGothic" pitchFamily="34" charset="-128"/>
                </a:defRPr>
              </a:lvl1pPr>
              <a:lvl2pPr marL="742950" indent="-285750" defTabSz="973138">
                <a:defRPr sz="2400">
                  <a:solidFill>
                    <a:schemeClr val="tx1"/>
                  </a:solidFill>
                  <a:latin typeface="Verdana" pitchFamily="34" charset="0"/>
                  <a:ea typeface="MS PGothic" pitchFamily="34" charset="-128"/>
                </a:defRPr>
              </a:lvl2pPr>
              <a:lvl3pPr marL="1143000" indent="-228600" defTabSz="973138">
                <a:defRPr sz="2400">
                  <a:solidFill>
                    <a:schemeClr val="tx1"/>
                  </a:solidFill>
                  <a:latin typeface="Verdana" pitchFamily="34" charset="0"/>
                  <a:ea typeface="MS PGothic" pitchFamily="34" charset="-128"/>
                </a:defRPr>
              </a:lvl3pPr>
              <a:lvl4pPr marL="1600200" indent="-228600" defTabSz="973138">
                <a:defRPr sz="2400">
                  <a:solidFill>
                    <a:schemeClr val="tx1"/>
                  </a:solidFill>
                  <a:latin typeface="Verdana" pitchFamily="34" charset="0"/>
                  <a:ea typeface="MS PGothic" pitchFamily="34" charset="-128"/>
                </a:defRPr>
              </a:lvl4pPr>
              <a:lvl5pPr marL="2057400" indent="-228600" defTabSz="973138">
                <a:defRPr sz="2400">
                  <a:solidFill>
                    <a:schemeClr val="tx1"/>
                  </a:solidFill>
                  <a:latin typeface="Verdana" pitchFamily="34" charset="0"/>
                  <a:ea typeface="MS PGothic" pitchFamily="34" charset="-128"/>
                </a:defRPr>
              </a:lvl5pPr>
              <a:lvl6pPr marL="2514600" indent="-228600" defTabSz="973138" eaLnBrk="0" fontAlgn="base" hangingPunct="0">
                <a:spcBef>
                  <a:spcPct val="0"/>
                </a:spcBef>
                <a:spcAft>
                  <a:spcPct val="0"/>
                </a:spcAft>
                <a:defRPr sz="2400">
                  <a:solidFill>
                    <a:schemeClr val="tx1"/>
                  </a:solidFill>
                  <a:latin typeface="Verdana" pitchFamily="34" charset="0"/>
                  <a:ea typeface="MS PGothic" pitchFamily="34" charset="-128"/>
                </a:defRPr>
              </a:lvl6pPr>
              <a:lvl7pPr marL="2971800" indent="-228600" defTabSz="973138" eaLnBrk="0" fontAlgn="base" hangingPunct="0">
                <a:spcBef>
                  <a:spcPct val="0"/>
                </a:spcBef>
                <a:spcAft>
                  <a:spcPct val="0"/>
                </a:spcAft>
                <a:defRPr sz="2400">
                  <a:solidFill>
                    <a:schemeClr val="tx1"/>
                  </a:solidFill>
                  <a:latin typeface="Verdana" pitchFamily="34" charset="0"/>
                  <a:ea typeface="MS PGothic" pitchFamily="34" charset="-128"/>
                </a:defRPr>
              </a:lvl7pPr>
              <a:lvl8pPr marL="3429000" indent="-228600" defTabSz="973138" eaLnBrk="0" fontAlgn="base" hangingPunct="0">
                <a:spcBef>
                  <a:spcPct val="0"/>
                </a:spcBef>
                <a:spcAft>
                  <a:spcPct val="0"/>
                </a:spcAft>
                <a:defRPr sz="2400">
                  <a:solidFill>
                    <a:schemeClr val="tx1"/>
                  </a:solidFill>
                  <a:latin typeface="Verdana" pitchFamily="34" charset="0"/>
                  <a:ea typeface="MS PGothic" pitchFamily="34" charset="-128"/>
                </a:defRPr>
              </a:lvl8pPr>
              <a:lvl9pPr marL="3886200" indent="-228600" defTabSz="973138" eaLnBrk="0" fontAlgn="base" hangingPunct="0">
                <a:spcBef>
                  <a:spcPct val="0"/>
                </a:spcBef>
                <a:spcAft>
                  <a:spcPct val="0"/>
                </a:spcAft>
                <a:defRPr sz="2400">
                  <a:solidFill>
                    <a:schemeClr val="tx1"/>
                  </a:solidFill>
                  <a:latin typeface="Verdana" pitchFamily="34" charset="0"/>
                  <a:ea typeface="MS PGothic" pitchFamily="34" charset="-128"/>
                </a:defRPr>
              </a:lvl9pPr>
            </a:lstStyle>
            <a:p>
              <a:pPr algn="ctr" eaLnBrk="1" hangingPunct="1">
                <a:spcBef>
                  <a:spcPct val="50000"/>
                </a:spcBef>
              </a:pPr>
              <a:r>
                <a:rPr lang="en-US" sz="1800" b="1">
                  <a:solidFill>
                    <a:srgbClr val="000000"/>
                  </a:solidFill>
                  <a:latin typeface="Arial" pitchFamily="34" charset="0"/>
                </a:rPr>
                <a:t>Dummy cells</a:t>
              </a:r>
            </a:p>
          </p:txBody>
        </p:sp>
      </p:grpSp>
      <p:grpSp>
        <p:nvGrpSpPr>
          <p:cNvPr id="5" name="Group 19"/>
          <p:cNvGrpSpPr>
            <a:grpSpLocks/>
          </p:cNvGrpSpPr>
          <p:nvPr/>
        </p:nvGrpSpPr>
        <p:grpSpPr bwMode="auto">
          <a:xfrm>
            <a:off x="2074863" y="3394077"/>
            <a:ext cx="4095126" cy="2193926"/>
            <a:chOff x="376" y="2138"/>
            <a:chExt cx="2795" cy="1382"/>
          </a:xfrm>
        </p:grpSpPr>
        <p:sp>
          <p:nvSpPr>
            <p:cNvPr id="206858" name="Freeform 20"/>
            <p:cNvSpPr>
              <a:spLocks/>
            </p:cNvSpPr>
            <p:nvPr/>
          </p:nvSpPr>
          <p:spPr bwMode="auto">
            <a:xfrm>
              <a:off x="376" y="2304"/>
              <a:ext cx="2552" cy="236"/>
            </a:xfrm>
            <a:custGeom>
              <a:avLst/>
              <a:gdLst>
                <a:gd name="T0" fmla="*/ 2552 w 2552"/>
                <a:gd name="T1" fmla="*/ 1104 h 1336"/>
                <a:gd name="T2" fmla="*/ 392 w 2552"/>
                <a:gd name="T3" fmla="*/ 1152 h 1336"/>
                <a:gd name="T4" fmla="*/ 200 w 2552"/>
                <a:gd name="T5" fmla="*/ 0 h 1336"/>
                <a:gd name="T6" fmla="*/ 0 60000 65536"/>
                <a:gd name="T7" fmla="*/ 0 60000 65536"/>
                <a:gd name="T8" fmla="*/ 0 60000 65536"/>
                <a:gd name="T9" fmla="*/ 0 w 2552"/>
                <a:gd name="T10" fmla="*/ 0 h 1336"/>
                <a:gd name="T11" fmla="*/ 2552 w 2552"/>
                <a:gd name="T12" fmla="*/ 1336 h 1336"/>
              </a:gdLst>
              <a:ahLst/>
              <a:cxnLst>
                <a:cxn ang="T6">
                  <a:pos x="T0" y="T1"/>
                </a:cxn>
                <a:cxn ang="T7">
                  <a:pos x="T2" y="T3"/>
                </a:cxn>
                <a:cxn ang="T8">
                  <a:pos x="T4" y="T5"/>
                </a:cxn>
              </a:cxnLst>
              <a:rect l="T9" t="T10" r="T11" b="T12"/>
              <a:pathLst>
                <a:path w="2552" h="1336">
                  <a:moveTo>
                    <a:pt x="2552" y="1104"/>
                  </a:moveTo>
                  <a:cubicBezTo>
                    <a:pt x="1668" y="1220"/>
                    <a:pt x="784" y="1336"/>
                    <a:pt x="392" y="1152"/>
                  </a:cubicBezTo>
                  <a:cubicBezTo>
                    <a:pt x="0" y="968"/>
                    <a:pt x="100" y="484"/>
                    <a:pt x="200" y="0"/>
                  </a:cubicBezTo>
                </a:path>
              </a:pathLst>
            </a:custGeom>
            <a:noFill/>
            <a:ln w="38100" cap="flat" cmpd="sng">
              <a:solidFill>
                <a:srgbClr val="800080"/>
              </a:solidFill>
              <a:prstDash val="solid"/>
              <a:round/>
              <a:headEnd type="none" w="med" len="med"/>
              <a:tailEnd type="stealth" w="med" len="med"/>
            </a:ln>
            <a:extLst>
              <a:ext uri="{909E8E84-426E-40DD-AFC4-6F175D3DCCD1}">
                <a14:hiddenFill xmlns:a14="http://schemas.microsoft.com/office/drawing/2010/main">
                  <a:solidFill>
                    <a:srgbClr val="FFFFFF"/>
                  </a:solidFill>
                </a14:hiddenFill>
              </a:ext>
            </a:extLst>
          </p:spPr>
          <p:txBody>
            <a:bodyPr lIns="97256" tIns="48628" rIns="97256" bIns="48628">
              <a:spAutoFit/>
            </a:bodyPr>
            <a:lstStyle/>
            <a:p>
              <a:endParaRPr lang="en-US"/>
            </a:p>
          </p:txBody>
        </p:sp>
        <p:sp>
          <p:nvSpPr>
            <p:cNvPr id="206859" name="Oval 21"/>
            <p:cNvSpPr>
              <a:spLocks noChangeArrowheads="1"/>
            </p:cNvSpPr>
            <p:nvPr/>
          </p:nvSpPr>
          <p:spPr bwMode="auto">
            <a:xfrm>
              <a:off x="624" y="2138"/>
              <a:ext cx="432" cy="332"/>
            </a:xfrm>
            <a:prstGeom prst="ellipse">
              <a:avLst/>
            </a:prstGeom>
            <a:noFill/>
            <a:ln w="38100" algn="ctr">
              <a:solidFill>
                <a:srgbClr val="800080"/>
              </a:solidFill>
              <a:round/>
              <a:headEnd/>
              <a:tailEnd/>
            </a:ln>
            <a:extLst>
              <a:ext uri="{909E8E84-426E-40DD-AFC4-6F175D3DCCD1}">
                <a14:hiddenFill xmlns:a14="http://schemas.microsoft.com/office/drawing/2010/main">
                  <a:solidFill>
                    <a:srgbClr val="FFFFFF"/>
                  </a:solidFill>
                </a14:hiddenFill>
              </a:ext>
            </a:extLst>
          </p:spPr>
          <p:txBody>
            <a:bodyPr lIns="97256" tIns="48628" rIns="97256" bIns="48628" anchor="ctr">
              <a:spAutoFit/>
            </a:bodyPr>
            <a:lstStyle/>
            <a:p>
              <a:endParaRPr lang="en-US"/>
            </a:p>
          </p:txBody>
        </p:sp>
        <p:sp>
          <p:nvSpPr>
            <p:cNvPr id="206860" name="Text Box 22"/>
            <p:cNvSpPr txBox="1">
              <a:spLocks noChangeArrowheads="1"/>
            </p:cNvSpPr>
            <p:nvPr/>
          </p:nvSpPr>
          <p:spPr bwMode="auto">
            <a:xfrm rot="18900000">
              <a:off x="1864" y="3022"/>
              <a:ext cx="1307" cy="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rgbClr val="000000"/>
                  </a:solidFill>
                  <a:miter lim="800000"/>
                  <a:headEnd/>
                  <a:tailEnd/>
                </a14:hiddenLine>
              </a:ext>
            </a:extLst>
          </p:spPr>
          <p:txBody>
            <a:bodyPr wrap="none" lIns="97256" tIns="48628" rIns="97256" bIns="48628">
              <a:spAutoFit/>
            </a:bodyPr>
            <a:lstStyle>
              <a:lvl1pPr defTabSz="973138">
                <a:defRPr sz="2400">
                  <a:solidFill>
                    <a:schemeClr val="tx1"/>
                  </a:solidFill>
                  <a:latin typeface="Verdana" pitchFamily="34" charset="0"/>
                  <a:ea typeface="MS PGothic" pitchFamily="34" charset="-128"/>
                </a:defRPr>
              </a:lvl1pPr>
              <a:lvl2pPr marL="742950" indent="-285750" defTabSz="973138">
                <a:defRPr sz="2400">
                  <a:solidFill>
                    <a:schemeClr val="tx1"/>
                  </a:solidFill>
                  <a:latin typeface="Verdana" pitchFamily="34" charset="0"/>
                  <a:ea typeface="MS PGothic" pitchFamily="34" charset="-128"/>
                </a:defRPr>
              </a:lvl2pPr>
              <a:lvl3pPr marL="1143000" indent="-228600" defTabSz="973138">
                <a:defRPr sz="2400">
                  <a:solidFill>
                    <a:schemeClr val="tx1"/>
                  </a:solidFill>
                  <a:latin typeface="Verdana" pitchFamily="34" charset="0"/>
                  <a:ea typeface="MS PGothic" pitchFamily="34" charset="-128"/>
                </a:defRPr>
              </a:lvl3pPr>
              <a:lvl4pPr marL="1600200" indent="-228600" defTabSz="973138">
                <a:defRPr sz="2400">
                  <a:solidFill>
                    <a:schemeClr val="tx1"/>
                  </a:solidFill>
                  <a:latin typeface="Verdana" pitchFamily="34" charset="0"/>
                  <a:ea typeface="MS PGothic" pitchFamily="34" charset="-128"/>
                </a:defRPr>
              </a:lvl4pPr>
              <a:lvl5pPr marL="2057400" indent="-228600" defTabSz="973138">
                <a:defRPr sz="2400">
                  <a:solidFill>
                    <a:schemeClr val="tx1"/>
                  </a:solidFill>
                  <a:latin typeface="Verdana" pitchFamily="34" charset="0"/>
                  <a:ea typeface="MS PGothic" pitchFamily="34" charset="-128"/>
                </a:defRPr>
              </a:lvl5pPr>
              <a:lvl6pPr marL="2514600" indent="-228600" defTabSz="973138" eaLnBrk="0" fontAlgn="base" hangingPunct="0">
                <a:spcBef>
                  <a:spcPct val="0"/>
                </a:spcBef>
                <a:spcAft>
                  <a:spcPct val="0"/>
                </a:spcAft>
                <a:defRPr sz="2400">
                  <a:solidFill>
                    <a:schemeClr val="tx1"/>
                  </a:solidFill>
                  <a:latin typeface="Verdana" pitchFamily="34" charset="0"/>
                  <a:ea typeface="MS PGothic" pitchFamily="34" charset="-128"/>
                </a:defRPr>
              </a:lvl6pPr>
              <a:lvl7pPr marL="2971800" indent="-228600" defTabSz="973138" eaLnBrk="0" fontAlgn="base" hangingPunct="0">
                <a:spcBef>
                  <a:spcPct val="0"/>
                </a:spcBef>
                <a:spcAft>
                  <a:spcPct val="0"/>
                </a:spcAft>
                <a:defRPr sz="2400">
                  <a:solidFill>
                    <a:schemeClr val="tx1"/>
                  </a:solidFill>
                  <a:latin typeface="Verdana" pitchFamily="34" charset="0"/>
                  <a:ea typeface="MS PGothic" pitchFamily="34" charset="-128"/>
                </a:defRPr>
              </a:lvl7pPr>
              <a:lvl8pPr marL="3429000" indent="-228600" defTabSz="973138" eaLnBrk="0" fontAlgn="base" hangingPunct="0">
                <a:spcBef>
                  <a:spcPct val="0"/>
                </a:spcBef>
                <a:spcAft>
                  <a:spcPct val="0"/>
                </a:spcAft>
                <a:defRPr sz="2400">
                  <a:solidFill>
                    <a:schemeClr val="tx1"/>
                  </a:solidFill>
                  <a:latin typeface="Verdana" pitchFamily="34" charset="0"/>
                  <a:ea typeface="MS PGothic" pitchFamily="34" charset="-128"/>
                </a:defRPr>
              </a:lvl8pPr>
              <a:lvl9pPr marL="3886200" indent="-228600" defTabSz="973138" eaLnBrk="0" fontAlgn="base" hangingPunct="0">
                <a:spcBef>
                  <a:spcPct val="0"/>
                </a:spcBef>
                <a:spcAft>
                  <a:spcPct val="0"/>
                </a:spcAft>
                <a:defRPr sz="2400">
                  <a:solidFill>
                    <a:schemeClr val="tx1"/>
                  </a:solidFill>
                  <a:latin typeface="Verdana" pitchFamily="34" charset="0"/>
                  <a:ea typeface="MS PGothic" pitchFamily="34" charset="-128"/>
                </a:defRPr>
              </a:lvl9pPr>
            </a:lstStyle>
            <a:p>
              <a:pPr algn="ctr" eaLnBrk="1" hangingPunct="1">
                <a:spcBef>
                  <a:spcPct val="50000"/>
                </a:spcBef>
              </a:pPr>
              <a:r>
                <a:rPr lang="en-US" sz="1800">
                  <a:solidFill>
                    <a:srgbClr val="D60093"/>
                  </a:solidFill>
                  <a:latin typeface="Arial" pitchFamily="34" charset="0"/>
                </a:rPr>
                <a:t>Additional wire &amp;</a:t>
              </a:r>
            </a:p>
            <a:p>
              <a:pPr algn="ctr" eaLnBrk="1" hangingPunct="1">
                <a:spcBef>
                  <a:spcPct val="50000"/>
                </a:spcBef>
              </a:pPr>
              <a:r>
                <a:rPr lang="en-US" sz="1800">
                  <a:solidFill>
                    <a:srgbClr val="D60093"/>
                  </a:solidFill>
                  <a:latin typeface="Arial" pitchFamily="34" charset="0"/>
                </a:rPr>
                <a:t>Contact in cell</a:t>
              </a:r>
            </a:p>
          </p:txBody>
        </p:sp>
      </p:grpSp>
    </p:spTree>
    <p:extLst>
      <p:ext uri="{BB962C8B-B14F-4D97-AF65-F5344CB8AC3E}">
        <p14:creationId xmlns:p14="http://schemas.microsoft.com/office/powerpoint/2010/main" val="254542340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ox(in)">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ox(in)">
                                      <p:cBhvr>
                                        <p:cTn id="12" dur="500"/>
                                        <p:tgtEl>
                                          <p:spTgt spid="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5" presetClass="entr" presetSubtype="1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checkerboard(across)">
                                      <p:cBhvr>
                                        <p:cTn id="17" dur="500"/>
                                        <p:tgtEl>
                                          <p:spTgt spid="4"/>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 presetClass="entr" presetSubtype="4"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 calcmode="lin" valueType="num">
                                      <p:cBhvr additive="base">
                                        <p:cTn id="22" dur="500" fill="hold"/>
                                        <p:tgtEl>
                                          <p:spTgt spid="5"/>
                                        </p:tgtEl>
                                        <p:attrNameLst>
                                          <p:attrName>ppt_x</p:attrName>
                                        </p:attrNameLst>
                                      </p:cBhvr>
                                      <p:tavLst>
                                        <p:tav tm="0">
                                          <p:val>
                                            <p:strVal val="#ppt_x"/>
                                          </p:val>
                                        </p:tav>
                                        <p:tav tm="100000">
                                          <p:val>
                                            <p:strVal val="#ppt_x"/>
                                          </p:val>
                                        </p:tav>
                                      </p:tavLst>
                                    </p:anim>
                                    <p:anim calcmode="lin" valueType="num">
                                      <p:cBhvr additive="base">
                                        <p:cTn id="23"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Slide Number Placeholder 6"/>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Verdana" pitchFamily="34" charset="0"/>
                <a:ea typeface="MS PGothic" pitchFamily="34" charset="-128"/>
              </a:defRPr>
            </a:lvl1pPr>
            <a:lvl2pPr marL="742950" indent="-285750">
              <a:defRPr sz="2400">
                <a:solidFill>
                  <a:schemeClr val="tx1"/>
                </a:solidFill>
                <a:latin typeface="Verdana" pitchFamily="34" charset="0"/>
                <a:ea typeface="MS PGothic" pitchFamily="34" charset="-128"/>
              </a:defRPr>
            </a:lvl2pPr>
            <a:lvl3pPr marL="1143000" indent="-228600">
              <a:defRPr sz="2400">
                <a:solidFill>
                  <a:schemeClr val="tx1"/>
                </a:solidFill>
                <a:latin typeface="Verdana" pitchFamily="34" charset="0"/>
                <a:ea typeface="MS PGothic" pitchFamily="34" charset="-128"/>
              </a:defRPr>
            </a:lvl3pPr>
            <a:lvl4pPr marL="1600200" indent="-228600">
              <a:defRPr sz="2400">
                <a:solidFill>
                  <a:schemeClr val="tx1"/>
                </a:solidFill>
                <a:latin typeface="Verdana" pitchFamily="34" charset="0"/>
                <a:ea typeface="MS PGothic" pitchFamily="34" charset="-128"/>
              </a:defRPr>
            </a:lvl4pPr>
            <a:lvl5pPr marL="2057400" indent="-228600">
              <a:defRPr sz="2400">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Verdana" pitchFamily="34" charset="0"/>
                <a:ea typeface="MS PGothic" pitchFamily="34" charset="-128"/>
              </a:defRPr>
            </a:lvl9pPr>
          </a:lstStyle>
          <a:p>
            <a:fld id="{9DE4AA15-80A9-4C1C-B6DE-245EDDD22634}" type="slidenum">
              <a:rPr lang="it-IT" sz="1000">
                <a:latin typeface="Arial" pitchFamily="34" charset="0"/>
              </a:rPr>
              <a:pPr/>
              <a:t>186</a:t>
            </a:fld>
            <a:endParaRPr lang="it-IT" sz="1200">
              <a:latin typeface="Arial" pitchFamily="34" charset="0"/>
            </a:endParaRPr>
          </a:p>
        </p:txBody>
      </p:sp>
      <p:sp>
        <p:nvSpPr>
          <p:cNvPr id="21508" name="Rectangle 2"/>
          <p:cNvSpPr>
            <a:spLocks noGrp="1" noChangeArrowheads="1"/>
          </p:cNvSpPr>
          <p:nvPr>
            <p:ph type="title"/>
          </p:nvPr>
        </p:nvSpPr>
        <p:spPr>
          <a:xfrm>
            <a:off x="2227264" y="228600"/>
            <a:ext cx="7737475" cy="685800"/>
          </a:xfrm>
        </p:spPr>
        <p:txBody>
          <a:bodyPr/>
          <a:lstStyle/>
          <a:p>
            <a:r>
              <a:rPr lang="en-US" sz="2100"/>
              <a:t>Alternative Sensing Strategy</a:t>
            </a:r>
            <a:br>
              <a:rPr lang="en-US" sz="2100"/>
            </a:br>
            <a:r>
              <a:rPr lang="en-US" sz="2100"/>
              <a:t>Decreasing C</a:t>
            </a:r>
            <a:r>
              <a:rPr lang="en-US" sz="2100" baseline="-25000"/>
              <a:t>dummy</a:t>
            </a:r>
          </a:p>
        </p:txBody>
      </p:sp>
      <p:sp>
        <p:nvSpPr>
          <p:cNvPr id="320515" name="Rectangle 3"/>
          <p:cNvSpPr>
            <a:spLocks noGrp="1" noChangeArrowheads="1"/>
          </p:cNvSpPr>
          <p:nvPr>
            <p:ph type="body" sz="half" idx="1"/>
          </p:nvPr>
        </p:nvSpPr>
        <p:spPr>
          <a:xfrm>
            <a:off x="1804988" y="914400"/>
            <a:ext cx="4221162" cy="4114800"/>
          </a:xfrm>
        </p:spPr>
        <p:txBody>
          <a:bodyPr/>
          <a:lstStyle/>
          <a:p>
            <a:pPr>
              <a:lnSpc>
                <a:spcPct val="90000"/>
              </a:lnSpc>
            </a:pPr>
            <a:r>
              <a:rPr lang="en-US" sz="2000"/>
              <a:t>Convert to differential sense</a:t>
            </a:r>
          </a:p>
          <a:p>
            <a:pPr lvl="1">
              <a:lnSpc>
                <a:spcPct val="90000"/>
              </a:lnSpc>
            </a:pPr>
            <a:r>
              <a:rPr lang="en-US" sz="1800"/>
              <a:t>Create a reference in an identical structure</a:t>
            </a:r>
          </a:p>
          <a:p>
            <a:pPr>
              <a:lnSpc>
                <a:spcPct val="90000"/>
              </a:lnSpc>
            </a:pPr>
            <a:r>
              <a:rPr lang="en-US" sz="2000"/>
              <a:t>Needs</a:t>
            </a:r>
          </a:p>
          <a:p>
            <a:pPr lvl="1">
              <a:lnSpc>
                <a:spcPct val="90000"/>
              </a:lnSpc>
            </a:pPr>
            <a:r>
              <a:rPr lang="en-US" sz="1800"/>
              <a:t>A method of generating ½ signal swing of bit line</a:t>
            </a:r>
          </a:p>
          <a:p>
            <a:pPr>
              <a:lnSpc>
                <a:spcPct val="90000"/>
              </a:lnSpc>
            </a:pPr>
            <a:r>
              <a:rPr lang="en-US" sz="2000"/>
              <a:t>Operation:</a:t>
            </a:r>
          </a:p>
          <a:p>
            <a:pPr lvl="1">
              <a:lnSpc>
                <a:spcPct val="90000"/>
              </a:lnSpc>
            </a:pPr>
            <a:r>
              <a:rPr lang="en-US" sz="1800"/>
              <a:t>Dummy cell is ½ C</a:t>
            </a:r>
          </a:p>
          <a:p>
            <a:pPr lvl="1">
              <a:lnSpc>
                <a:spcPct val="90000"/>
              </a:lnSpc>
            </a:pPr>
            <a:r>
              <a:rPr lang="en-US" sz="1800"/>
              <a:t>active wordline and dummy wordline on opposite sides of sense amp.</a:t>
            </a:r>
          </a:p>
          <a:p>
            <a:pPr lvl="1">
              <a:lnSpc>
                <a:spcPct val="90000"/>
              </a:lnSpc>
            </a:pPr>
            <a:r>
              <a:rPr lang="en-US" sz="1800"/>
              <a:t>Amplify difference</a:t>
            </a:r>
          </a:p>
        </p:txBody>
      </p:sp>
      <p:pic>
        <p:nvPicPr>
          <p:cNvPr id="320516" name="Picture 4"/>
          <p:cNvPicPr>
            <a:picLocks noGrp="1" noChangeAspect="1" noChangeArrowheads="1"/>
          </p:cNvPicPr>
          <p:nvPr>
            <p:ph sz="quarter" idx="2"/>
          </p:nvPr>
        </p:nvPicPr>
        <p:blipFill>
          <a:blip r:embed="rId3">
            <a:extLst>
              <a:ext uri="{28A0092B-C50C-407E-A947-70E740481C1C}">
                <a14:useLocalDpi xmlns:a14="http://schemas.microsoft.com/office/drawing/2010/main" val="0"/>
              </a:ext>
            </a:extLst>
          </a:blip>
          <a:srcRect/>
          <a:stretch>
            <a:fillRect/>
          </a:stretch>
        </p:blipFill>
        <p:spPr>
          <a:xfrm>
            <a:off x="6165851" y="990600"/>
            <a:ext cx="4149725" cy="5410200"/>
          </a:xfrm>
          <a:noFill/>
        </p:spPr>
      </p:pic>
      <p:grpSp>
        <p:nvGrpSpPr>
          <p:cNvPr id="2" name="Group 5"/>
          <p:cNvGrpSpPr>
            <a:grpSpLocks/>
          </p:cNvGrpSpPr>
          <p:nvPr/>
        </p:nvGrpSpPr>
        <p:grpSpPr bwMode="auto">
          <a:xfrm>
            <a:off x="1524000" y="4953003"/>
            <a:ext cx="5360778" cy="1441451"/>
            <a:chOff x="144" y="3120"/>
            <a:chExt cx="3658" cy="908"/>
          </a:xfrm>
        </p:grpSpPr>
        <p:graphicFrame>
          <p:nvGraphicFramePr>
            <p:cNvPr id="21506" name="Object 2"/>
            <p:cNvGraphicFramePr>
              <a:graphicFrameLocks noChangeAspect="1"/>
            </p:cNvGraphicFramePr>
            <p:nvPr/>
          </p:nvGraphicFramePr>
          <p:xfrm>
            <a:off x="240" y="3120"/>
            <a:ext cx="2208" cy="729"/>
          </p:xfrm>
          <a:graphic>
            <a:graphicData uri="http://schemas.openxmlformats.org/presentationml/2006/ole">
              <mc:AlternateContent xmlns:mc="http://schemas.openxmlformats.org/markup-compatibility/2006">
                <mc:Choice xmlns:v="urn:schemas-microsoft-com:vml" Requires="v">
                  <p:oleObj spid="_x0000_s21509" name="Equation" r:id="rId4" imgW="1346040" imgH="444240" progId="Equation.3">
                    <p:embed/>
                  </p:oleObj>
                </mc:Choice>
                <mc:Fallback>
                  <p:oleObj name="Equation" r:id="rId4" imgW="1346040" imgH="44424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0" y="3120"/>
                          <a:ext cx="2208" cy="72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1527" name="Text Box 7"/>
            <p:cNvSpPr txBox="1">
              <a:spLocks noChangeArrowheads="1"/>
            </p:cNvSpPr>
            <p:nvPr/>
          </p:nvSpPr>
          <p:spPr bwMode="auto">
            <a:xfrm>
              <a:off x="144" y="3792"/>
              <a:ext cx="3658"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rgbClr val="000000"/>
                  </a:solidFill>
                  <a:miter lim="800000"/>
                  <a:headEnd/>
                  <a:tailEnd/>
                </a14:hiddenLine>
              </a:ext>
            </a:extLst>
          </p:spPr>
          <p:txBody>
            <a:bodyPr wrap="none" lIns="97256" tIns="48628" rIns="97256" bIns="48628">
              <a:spAutoFit/>
            </a:bodyPr>
            <a:lstStyle>
              <a:lvl1pPr defTabSz="973138">
                <a:defRPr sz="2400">
                  <a:solidFill>
                    <a:schemeClr val="tx1"/>
                  </a:solidFill>
                  <a:latin typeface="Verdana" pitchFamily="34" charset="0"/>
                  <a:ea typeface="MS PGothic" pitchFamily="34" charset="-128"/>
                </a:defRPr>
              </a:lvl1pPr>
              <a:lvl2pPr marL="742950" indent="-285750" defTabSz="973138">
                <a:defRPr sz="2400">
                  <a:solidFill>
                    <a:schemeClr val="tx1"/>
                  </a:solidFill>
                  <a:latin typeface="Verdana" pitchFamily="34" charset="0"/>
                  <a:ea typeface="MS PGothic" pitchFamily="34" charset="-128"/>
                </a:defRPr>
              </a:lvl2pPr>
              <a:lvl3pPr marL="1143000" indent="-228600" defTabSz="973138">
                <a:defRPr sz="2400">
                  <a:solidFill>
                    <a:schemeClr val="tx1"/>
                  </a:solidFill>
                  <a:latin typeface="Verdana" pitchFamily="34" charset="0"/>
                  <a:ea typeface="MS PGothic" pitchFamily="34" charset="-128"/>
                </a:defRPr>
              </a:lvl3pPr>
              <a:lvl4pPr marL="1600200" indent="-228600" defTabSz="973138">
                <a:defRPr sz="2400">
                  <a:solidFill>
                    <a:schemeClr val="tx1"/>
                  </a:solidFill>
                  <a:latin typeface="Verdana" pitchFamily="34" charset="0"/>
                  <a:ea typeface="MS PGothic" pitchFamily="34" charset="-128"/>
                </a:defRPr>
              </a:lvl4pPr>
              <a:lvl5pPr marL="2057400" indent="-228600" defTabSz="973138">
                <a:defRPr sz="2400">
                  <a:solidFill>
                    <a:schemeClr val="tx1"/>
                  </a:solidFill>
                  <a:latin typeface="Verdana" pitchFamily="34" charset="0"/>
                  <a:ea typeface="MS PGothic" pitchFamily="34" charset="-128"/>
                </a:defRPr>
              </a:lvl5pPr>
              <a:lvl6pPr marL="2514600" indent="-228600" defTabSz="973138" eaLnBrk="0" fontAlgn="base" hangingPunct="0">
                <a:spcBef>
                  <a:spcPct val="0"/>
                </a:spcBef>
                <a:spcAft>
                  <a:spcPct val="0"/>
                </a:spcAft>
                <a:defRPr sz="2400">
                  <a:solidFill>
                    <a:schemeClr val="tx1"/>
                  </a:solidFill>
                  <a:latin typeface="Verdana" pitchFamily="34" charset="0"/>
                  <a:ea typeface="MS PGothic" pitchFamily="34" charset="-128"/>
                </a:defRPr>
              </a:lvl6pPr>
              <a:lvl7pPr marL="2971800" indent="-228600" defTabSz="973138" eaLnBrk="0" fontAlgn="base" hangingPunct="0">
                <a:spcBef>
                  <a:spcPct val="0"/>
                </a:spcBef>
                <a:spcAft>
                  <a:spcPct val="0"/>
                </a:spcAft>
                <a:defRPr sz="2400">
                  <a:solidFill>
                    <a:schemeClr val="tx1"/>
                  </a:solidFill>
                  <a:latin typeface="Verdana" pitchFamily="34" charset="0"/>
                  <a:ea typeface="MS PGothic" pitchFamily="34" charset="-128"/>
                </a:defRPr>
              </a:lvl7pPr>
              <a:lvl8pPr marL="3429000" indent="-228600" defTabSz="973138" eaLnBrk="0" fontAlgn="base" hangingPunct="0">
                <a:spcBef>
                  <a:spcPct val="0"/>
                </a:spcBef>
                <a:spcAft>
                  <a:spcPct val="0"/>
                </a:spcAft>
                <a:defRPr sz="2400">
                  <a:solidFill>
                    <a:schemeClr val="tx1"/>
                  </a:solidFill>
                  <a:latin typeface="Verdana" pitchFamily="34" charset="0"/>
                  <a:ea typeface="MS PGothic" pitchFamily="34" charset="-128"/>
                </a:defRPr>
              </a:lvl8pPr>
              <a:lvl9pPr marL="3886200" indent="-228600" defTabSz="973138" eaLnBrk="0" fontAlgn="base" hangingPunct="0">
                <a:spcBef>
                  <a:spcPct val="0"/>
                </a:spcBef>
                <a:spcAft>
                  <a:spcPct val="0"/>
                </a:spcAft>
                <a:defRPr sz="2400">
                  <a:solidFill>
                    <a:schemeClr val="tx1"/>
                  </a:solidFill>
                  <a:latin typeface="Verdana" pitchFamily="34" charset="0"/>
                  <a:ea typeface="MS PGothic" pitchFamily="34" charset="-128"/>
                </a:defRPr>
              </a:lvl9pPr>
            </a:lstStyle>
            <a:p>
              <a:pPr eaLnBrk="1" hangingPunct="1">
                <a:spcBef>
                  <a:spcPct val="50000"/>
                </a:spcBef>
              </a:pPr>
              <a:r>
                <a:rPr lang="en-US" sz="1800" b="1">
                  <a:solidFill>
                    <a:srgbClr val="D60093"/>
                  </a:solidFill>
                  <a:latin typeface="Comic Sans MS" pitchFamily="66" charset="0"/>
                </a:rPr>
                <a:t>So Small Cs small swing, Large Cb small swing</a:t>
              </a:r>
            </a:p>
          </p:txBody>
        </p:sp>
      </p:grpSp>
      <p:grpSp>
        <p:nvGrpSpPr>
          <p:cNvPr id="3" name="Group 8"/>
          <p:cNvGrpSpPr>
            <a:grpSpLocks/>
          </p:cNvGrpSpPr>
          <p:nvPr/>
        </p:nvGrpSpPr>
        <p:grpSpPr bwMode="auto">
          <a:xfrm>
            <a:off x="7370760" y="2827338"/>
            <a:ext cx="266825" cy="2051049"/>
            <a:chOff x="3990" y="1781"/>
            <a:chExt cx="182" cy="1292"/>
          </a:xfrm>
        </p:grpSpPr>
        <p:sp>
          <p:nvSpPr>
            <p:cNvPr id="21525" name="Text Box 9"/>
            <p:cNvSpPr txBox="1">
              <a:spLocks noChangeArrowheads="1"/>
            </p:cNvSpPr>
            <p:nvPr/>
          </p:nvSpPr>
          <p:spPr bwMode="auto">
            <a:xfrm>
              <a:off x="4038" y="1781"/>
              <a:ext cx="134"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rgbClr val="000000"/>
                  </a:solidFill>
                  <a:miter lim="800000"/>
                  <a:headEnd/>
                  <a:tailEnd/>
                </a14:hiddenLine>
              </a:ext>
            </a:extLst>
          </p:spPr>
          <p:txBody>
            <a:bodyPr wrap="none" lIns="97256" tIns="48628" rIns="97256" bIns="48628">
              <a:spAutoFit/>
            </a:bodyPr>
            <a:lstStyle>
              <a:lvl1pPr defTabSz="973138">
                <a:defRPr sz="2400">
                  <a:solidFill>
                    <a:schemeClr val="tx1"/>
                  </a:solidFill>
                  <a:latin typeface="Verdana" pitchFamily="34" charset="0"/>
                  <a:ea typeface="MS PGothic" pitchFamily="34" charset="-128"/>
                </a:defRPr>
              </a:lvl1pPr>
              <a:lvl2pPr marL="742950" indent="-285750" defTabSz="973138">
                <a:defRPr sz="2400">
                  <a:solidFill>
                    <a:schemeClr val="tx1"/>
                  </a:solidFill>
                  <a:latin typeface="Verdana" pitchFamily="34" charset="0"/>
                  <a:ea typeface="MS PGothic" pitchFamily="34" charset="-128"/>
                </a:defRPr>
              </a:lvl2pPr>
              <a:lvl3pPr marL="1143000" indent="-228600" defTabSz="973138">
                <a:defRPr sz="2400">
                  <a:solidFill>
                    <a:schemeClr val="tx1"/>
                  </a:solidFill>
                  <a:latin typeface="Verdana" pitchFamily="34" charset="0"/>
                  <a:ea typeface="MS PGothic" pitchFamily="34" charset="-128"/>
                </a:defRPr>
              </a:lvl3pPr>
              <a:lvl4pPr marL="1600200" indent="-228600" defTabSz="973138">
                <a:defRPr sz="2400">
                  <a:solidFill>
                    <a:schemeClr val="tx1"/>
                  </a:solidFill>
                  <a:latin typeface="Verdana" pitchFamily="34" charset="0"/>
                  <a:ea typeface="MS PGothic" pitchFamily="34" charset="-128"/>
                </a:defRPr>
              </a:lvl4pPr>
              <a:lvl5pPr marL="2057400" indent="-228600" defTabSz="973138">
                <a:defRPr sz="2400">
                  <a:solidFill>
                    <a:schemeClr val="tx1"/>
                  </a:solidFill>
                  <a:latin typeface="Verdana" pitchFamily="34" charset="0"/>
                  <a:ea typeface="MS PGothic" pitchFamily="34" charset="-128"/>
                </a:defRPr>
              </a:lvl5pPr>
              <a:lvl6pPr marL="2514600" indent="-228600" defTabSz="973138" eaLnBrk="0" fontAlgn="base" hangingPunct="0">
                <a:spcBef>
                  <a:spcPct val="0"/>
                </a:spcBef>
                <a:spcAft>
                  <a:spcPct val="0"/>
                </a:spcAft>
                <a:defRPr sz="2400">
                  <a:solidFill>
                    <a:schemeClr val="tx1"/>
                  </a:solidFill>
                  <a:latin typeface="Verdana" pitchFamily="34" charset="0"/>
                  <a:ea typeface="MS PGothic" pitchFamily="34" charset="-128"/>
                </a:defRPr>
              </a:lvl6pPr>
              <a:lvl7pPr marL="2971800" indent="-228600" defTabSz="973138" eaLnBrk="0" fontAlgn="base" hangingPunct="0">
                <a:spcBef>
                  <a:spcPct val="0"/>
                </a:spcBef>
                <a:spcAft>
                  <a:spcPct val="0"/>
                </a:spcAft>
                <a:defRPr sz="2400">
                  <a:solidFill>
                    <a:schemeClr val="tx1"/>
                  </a:solidFill>
                  <a:latin typeface="Verdana" pitchFamily="34" charset="0"/>
                  <a:ea typeface="MS PGothic" pitchFamily="34" charset="-128"/>
                </a:defRPr>
              </a:lvl7pPr>
              <a:lvl8pPr marL="3429000" indent="-228600" defTabSz="973138" eaLnBrk="0" fontAlgn="base" hangingPunct="0">
                <a:spcBef>
                  <a:spcPct val="0"/>
                </a:spcBef>
                <a:spcAft>
                  <a:spcPct val="0"/>
                </a:spcAft>
                <a:defRPr sz="2400">
                  <a:solidFill>
                    <a:schemeClr val="tx1"/>
                  </a:solidFill>
                  <a:latin typeface="Verdana" pitchFamily="34" charset="0"/>
                  <a:ea typeface="MS PGothic" pitchFamily="34" charset="-128"/>
                </a:defRPr>
              </a:lvl8pPr>
              <a:lvl9pPr marL="3886200" indent="-228600" defTabSz="973138" eaLnBrk="0" fontAlgn="base" hangingPunct="0">
                <a:spcBef>
                  <a:spcPct val="0"/>
                </a:spcBef>
                <a:spcAft>
                  <a:spcPct val="0"/>
                </a:spcAft>
                <a:defRPr sz="2400">
                  <a:solidFill>
                    <a:schemeClr val="tx1"/>
                  </a:solidFill>
                  <a:latin typeface="Verdana" pitchFamily="34" charset="0"/>
                  <a:ea typeface="MS PGothic" pitchFamily="34" charset="-128"/>
                </a:defRPr>
              </a:lvl9pPr>
            </a:lstStyle>
            <a:p>
              <a:pPr eaLnBrk="1" hangingPunct="1">
                <a:spcBef>
                  <a:spcPct val="50000"/>
                </a:spcBef>
              </a:pPr>
              <a:endParaRPr lang="en-US" sz="1800" b="1" dirty="0">
                <a:solidFill>
                  <a:srgbClr val="FF0000"/>
                </a:solidFill>
                <a:latin typeface="Arial" pitchFamily="34" charset="0"/>
              </a:endParaRPr>
            </a:p>
          </p:txBody>
        </p:sp>
        <p:sp>
          <p:nvSpPr>
            <p:cNvPr id="21526" name="Text Box 10"/>
            <p:cNvSpPr txBox="1">
              <a:spLocks noChangeArrowheads="1"/>
            </p:cNvSpPr>
            <p:nvPr/>
          </p:nvSpPr>
          <p:spPr bwMode="auto">
            <a:xfrm>
              <a:off x="3990" y="2837"/>
              <a:ext cx="134"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rgbClr val="000000"/>
                  </a:solidFill>
                  <a:miter lim="800000"/>
                  <a:headEnd/>
                  <a:tailEnd/>
                </a14:hiddenLine>
              </a:ext>
            </a:extLst>
          </p:spPr>
          <p:txBody>
            <a:bodyPr wrap="none" lIns="97256" tIns="48628" rIns="97256" bIns="48628">
              <a:spAutoFit/>
            </a:bodyPr>
            <a:lstStyle>
              <a:lvl1pPr defTabSz="973138">
                <a:defRPr sz="2400">
                  <a:solidFill>
                    <a:schemeClr val="tx1"/>
                  </a:solidFill>
                  <a:latin typeface="Verdana" pitchFamily="34" charset="0"/>
                  <a:ea typeface="MS PGothic" pitchFamily="34" charset="-128"/>
                </a:defRPr>
              </a:lvl1pPr>
              <a:lvl2pPr marL="742950" indent="-285750" defTabSz="973138">
                <a:defRPr sz="2400">
                  <a:solidFill>
                    <a:schemeClr val="tx1"/>
                  </a:solidFill>
                  <a:latin typeface="Verdana" pitchFamily="34" charset="0"/>
                  <a:ea typeface="MS PGothic" pitchFamily="34" charset="-128"/>
                </a:defRPr>
              </a:lvl2pPr>
              <a:lvl3pPr marL="1143000" indent="-228600" defTabSz="973138">
                <a:defRPr sz="2400">
                  <a:solidFill>
                    <a:schemeClr val="tx1"/>
                  </a:solidFill>
                  <a:latin typeface="Verdana" pitchFamily="34" charset="0"/>
                  <a:ea typeface="MS PGothic" pitchFamily="34" charset="-128"/>
                </a:defRPr>
              </a:lvl3pPr>
              <a:lvl4pPr marL="1600200" indent="-228600" defTabSz="973138">
                <a:defRPr sz="2400">
                  <a:solidFill>
                    <a:schemeClr val="tx1"/>
                  </a:solidFill>
                  <a:latin typeface="Verdana" pitchFamily="34" charset="0"/>
                  <a:ea typeface="MS PGothic" pitchFamily="34" charset="-128"/>
                </a:defRPr>
              </a:lvl4pPr>
              <a:lvl5pPr marL="2057400" indent="-228600" defTabSz="973138">
                <a:defRPr sz="2400">
                  <a:solidFill>
                    <a:schemeClr val="tx1"/>
                  </a:solidFill>
                  <a:latin typeface="Verdana" pitchFamily="34" charset="0"/>
                  <a:ea typeface="MS PGothic" pitchFamily="34" charset="-128"/>
                </a:defRPr>
              </a:lvl5pPr>
              <a:lvl6pPr marL="2514600" indent="-228600" defTabSz="973138" eaLnBrk="0" fontAlgn="base" hangingPunct="0">
                <a:spcBef>
                  <a:spcPct val="0"/>
                </a:spcBef>
                <a:spcAft>
                  <a:spcPct val="0"/>
                </a:spcAft>
                <a:defRPr sz="2400">
                  <a:solidFill>
                    <a:schemeClr val="tx1"/>
                  </a:solidFill>
                  <a:latin typeface="Verdana" pitchFamily="34" charset="0"/>
                  <a:ea typeface="MS PGothic" pitchFamily="34" charset="-128"/>
                </a:defRPr>
              </a:lvl6pPr>
              <a:lvl7pPr marL="2971800" indent="-228600" defTabSz="973138" eaLnBrk="0" fontAlgn="base" hangingPunct="0">
                <a:spcBef>
                  <a:spcPct val="0"/>
                </a:spcBef>
                <a:spcAft>
                  <a:spcPct val="0"/>
                </a:spcAft>
                <a:defRPr sz="2400">
                  <a:solidFill>
                    <a:schemeClr val="tx1"/>
                  </a:solidFill>
                  <a:latin typeface="Verdana" pitchFamily="34" charset="0"/>
                  <a:ea typeface="MS PGothic" pitchFamily="34" charset="-128"/>
                </a:defRPr>
              </a:lvl7pPr>
              <a:lvl8pPr marL="3429000" indent="-228600" defTabSz="973138" eaLnBrk="0" fontAlgn="base" hangingPunct="0">
                <a:spcBef>
                  <a:spcPct val="0"/>
                </a:spcBef>
                <a:spcAft>
                  <a:spcPct val="0"/>
                </a:spcAft>
                <a:defRPr sz="2400">
                  <a:solidFill>
                    <a:schemeClr val="tx1"/>
                  </a:solidFill>
                  <a:latin typeface="Verdana" pitchFamily="34" charset="0"/>
                  <a:ea typeface="MS PGothic" pitchFamily="34" charset="-128"/>
                </a:defRPr>
              </a:lvl8pPr>
              <a:lvl9pPr marL="3886200" indent="-228600" defTabSz="973138" eaLnBrk="0" fontAlgn="base" hangingPunct="0">
                <a:spcBef>
                  <a:spcPct val="0"/>
                </a:spcBef>
                <a:spcAft>
                  <a:spcPct val="0"/>
                </a:spcAft>
                <a:defRPr sz="2400">
                  <a:solidFill>
                    <a:schemeClr val="tx1"/>
                  </a:solidFill>
                  <a:latin typeface="Verdana" pitchFamily="34" charset="0"/>
                  <a:ea typeface="MS PGothic" pitchFamily="34" charset="-128"/>
                </a:defRPr>
              </a:lvl9pPr>
            </a:lstStyle>
            <a:p>
              <a:pPr eaLnBrk="1" hangingPunct="1">
                <a:spcBef>
                  <a:spcPct val="50000"/>
                </a:spcBef>
              </a:pPr>
              <a:endParaRPr lang="en-US" sz="1800" b="1" dirty="0">
                <a:solidFill>
                  <a:srgbClr val="FF0000"/>
                </a:solidFill>
                <a:latin typeface="Arial" pitchFamily="34" charset="0"/>
              </a:endParaRPr>
            </a:p>
          </p:txBody>
        </p:sp>
      </p:grpSp>
      <p:grpSp>
        <p:nvGrpSpPr>
          <p:cNvPr id="4" name="Group 11"/>
          <p:cNvGrpSpPr>
            <a:grpSpLocks/>
          </p:cNvGrpSpPr>
          <p:nvPr/>
        </p:nvGrpSpPr>
        <p:grpSpPr bwMode="auto">
          <a:xfrm>
            <a:off x="7362828" y="1371600"/>
            <a:ext cx="266655" cy="4725988"/>
            <a:chOff x="3984" y="864"/>
            <a:chExt cx="182" cy="2977"/>
          </a:xfrm>
        </p:grpSpPr>
        <p:sp>
          <p:nvSpPr>
            <p:cNvPr id="21523" name="Text Box 12"/>
            <p:cNvSpPr txBox="1">
              <a:spLocks noChangeArrowheads="1"/>
            </p:cNvSpPr>
            <p:nvPr/>
          </p:nvSpPr>
          <p:spPr bwMode="auto">
            <a:xfrm>
              <a:off x="3984" y="864"/>
              <a:ext cx="134"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rgbClr val="000000"/>
                  </a:solidFill>
                  <a:miter lim="800000"/>
                  <a:headEnd/>
                  <a:tailEnd/>
                </a14:hiddenLine>
              </a:ext>
            </a:extLst>
          </p:spPr>
          <p:txBody>
            <a:bodyPr wrap="none" lIns="97256" tIns="48628" rIns="97256" bIns="48628">
              <a:spAutoFit/>
            </a:bodyPr>
            <a:lstStyle>
              <a:lvl1pPr defTabSz="973138">
                <a:defRPr sz="2400">
                  <a:solidFill>
                    <a:schemeClr val="tx1"/>
                  </a:solidFill>
                  <a:latin typeface="Verdana" pitchFamily="34" charset="0"/>
                  <a:ea typeface="MS PGothic" pitchFamily="34" charset="-128"/>
                </a:defRPr>
              </a:lvl1pPr>
              <a:lvl2pPr marL="742950" indent="-285750" defTabSz="973138">
                <a:defRPr sz="2400">
                  <a:solidFill>
                    <a:schemeClr val="tx1"/>
                  </a:solidFill>
                  <a:latin typeface="Verdana" pitchFamily="34" charset="0"/>
                  <a:ea typeface="MS PGothic" pitchFamily="34" charset="-128"/>
                </a:defRPr>
              </a:lvl2pPr>
              <a:lvl3pPr marL="1143000" indent="-228600" defTabSz="973138">
                <a:defRPr sz="2400">
                  <a:solidFill>
                    <a:schemeClr val="tx1"/>
                  </a:solidFill>
                  <a:latin typeface="Verdana" pitchFamily="34" charset="0"/>
                  <a:ea typeface="MS PGothic" pitchFamily="34" charset="-128"/>
                </a:defRPr>
              </a:lvl3pPr>
              <a:lvl4pPr marL="1600200" indent="-228600" defTabSz="973138">
                <a:defRPr sz="2400">
                  <a:solidFill>
                    <a:schemeClr val="tx1"/>
                  </a:solidFill>
                  <a:latin typeface="Verdana" pitchFamily="34" charset="0"/>
                  <a:ea typeface="MS PGothic" pitchFamily="34" charset="-128"/>
                </a:defRPr>
              </a:lvl4pPr>
              <a:lvl5pPr marL="2057400" indent="-228600" defTabSz="973138">
                <a:defRPr sz="2400">
                  <a:solidFill>
                    <a:schemeClr val="tx1"/>
                  </a:solidFill>
                  <a:latin typeface="Verdana" pitchFamily="34" charset="0"/>
                  <a:ea typeface="MS PGothic" pitchFamily="34" charset="-128"/>
                </a:defRPr>
              </a:lvl5pPr>
              <a:lvl6pPr marL="2514600" indent="-228600" defTabSz="973138" eaLnBrk="0" fontAlgn="base" hangingPunct="0">
                <a:spcBef>
                  <a:spcPct val="0"/>
                </a:spcBef>
                <a:spcAft>
                  <a:spcPct val="0"/>
                </a:spcAft>
                <a:defRPr sz="2400">
                  <a:solidFill>
                    <a:schemeClr val="tx1"/>
                  </a:solidFill>
                  <a:latin typeface="Verdana" pitchFamily="34" charset="0"/>
                  <a:ea typeface="MS PGothic" pitchFamily="34" charset="-128"/>
                </a:defRPr>
              </a:lvl6pPr>
              <a:lvl7pPr marL="2971800" indent="-228600" defTabSz="973138" eaLnBrk="0" fontAlgn="base" hangingPunct="0">
                <a:spcBef>
                  <a:spcPct val="0"/>
                </a:spcBef>
                <a:spcAft>
                  <a:spcPct val="0"/>
                </a:spcAft>
                <a:defRPr sz="2400">
                  <a:solidFill>
                    <a:schemeClr val="tx1"/>
                  </a:solidFill>
                  <a:latin typeface="Verdana" pitchFamily="34" charset="0"/>
                  <a:ea typeface="MS PGothic" pitchFamily="34" charset="-128"/>
                </a:defRPr>
              </a:lvl7pPr>
              <a:lvl8pPr marL="3429000" indent="-228600" defTabSz="973138" eaLnBrk="0" fontAlgn="base" hangingPunct="0">
                <a:spcBef>
                  <a:spcPct val="0"/>
                </a:spcBef>
                <a:spcAft>
                  <a:spcPct val="0"/>
                </a:spcAft>
                <a:defRPr sz="2400">
                  <a:solidFill>
                    <a:schemeClr val="tx1"/>
                  </a:solidFill>
                  <a:latin typeface="Verdana" pitchFamily="34" charset="0"/>
                  <a:ea typeface="MS PGothic" pitchFamily="34" charset="-128"/>
                </a:defRPr>
              </a:lvl8pPr>
              <a:lvl9pPr marL="3886200" indent="-228600" defTabSz="973138" eaLnBrk="0" fontAlgn="base" hangingPunct="0">
                <a:spcBef>
                  <a:spcPct val="0"/>
                </a:spcBef>
                <a:spcAft>
                  <a:spcPct val="0"/>
                </a:spcAft>
                <a:defRPr sz="2400">
                  <a:solidFill>
                    <a:schemeClr val="tx1"/>
                  </a:solidFill>
                  <a:latin typeface="Verdana" pitchFamily="34" charset="0"/>
                  <a:ea typeface="MS PGothic" pitchFamily="34" charset="-128"/>
                </a:defRPr>
              </a:lvl9pPr>
            </a:lstStyle>
            <a:p>
              <a:pPr eaLnBrk="1" hangingPunct="1">
                <a:spcBef>
                  <a:spcPct val="50000"/>
                </a:spcBef>
              </a:pPr>
              <a:endParaRPr lang="en-US" sz="1800" b="1" dirty="0">
                <a:solidFill>
                  <a:srgbClr val="0000CC"/>
                </a:solidFill>
                <a:latin typeface="Arial" pitchFamily="34" charset="0"/>
              </a:endParaRPr>
            </a:p>
          </p:txBody>
        </p:sp>
        <p:sp>
          <p:nvSpPr>
            <p:cNvPr id="21524" name="Text Box 13"/>
            <p:cNvSpPr txBox="1">
              <a:spLocks noChangeArrowheads="1"/>
            </p:cNvSpPr>
            <p:nvPr/>
          </p:nvSpPr>
          <p:spPr bwMode="auto">
            <a:xfrm>
              <a:off x="4032" y="3605"/>
              <a:ext cx="134"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rgbClr val="000000"/>
                  </a:solidFill>
                  <a:miter lim="800000"/>
                  <a:headEnd/>
                  <a:tailEnd/>
                </a14:hiddenLine>
              </a:ext>
            </a:extLst>
          </p:spPr>
          <p:txBody>
            <a:bodyPr wrap="none" lIns="97256" tIns="48628" rIns="97256" bIns="48628">
              <a:spAutoFit/>
            </a:bodyPr>
            <a:lstStyle>
              <a:lvl1pPr defTabSz="973138">
                <a:defRPr sz="2400">
                  <a:solidFill>
                    <a:schemeClr val="tx1"/>
                  </a:solidFill>
                  <a:latin typeface="Verdana" pitchFamily="34" charset="0"/>
                  <a:ea typeface="MS PGothic" pitchFamily="34" charset="-128"/>
                </a:defRPr>
              </a:lvl1pPr>
              <a:lvl2pPr marL="742950" indent="-285750" defTabSz="973138">
                <a:defRPr sz="2400">
                  <a:solidFill>
                    <a:schemeClr val="tx1"/>
                  </a:solidFill>
                  <a:latin typeface="Verdana" pitchFamily="34" charset="0"/>
                  <a:ea typeface="MS PGothic" pitchFamily="34" charset="-128"/>
                </a:defRPr>
              </a:lvl2pPr>
              <a:lvl3pPr marL="1143000" indent="-228600" defTabSz="973138">
                <a:defRPr sz="2400">
                  <a:solidFill>
                    <a:schemeClr val="tx1"/>
                  </a:solidFill>
                  <a:latin typeface="Verdana" pitchFamily="34" charset="0"/>
                  <a:ea typeface="MS PGothic" pitchFamily="34" charset="-128"/>
                </a:defRPr>
              </a:lvl3pPr>
              <a:lvl4pPr marL="1600200" indent="-228600" defTabSz="973138">
                <a:defRPr sz="2400">
                  <a:solidFill>
                    <a:schemeClr val="tx1"/>
                  </a:solidFill>
                  <a:latin typeface="Verdana" pitchFamily="34" charset="0"/>
                  <a:ea typeface="MS PGothic" pitchFamily="34" charset="-128"/>
                </a:defRPr>
              </a:lvl4pPr>
              <a:lvl5pPr marL="2057400" indent="-228600" defTabSz="973138">
                <a:defRPr sz="2400">
                  <a:solidFill>
                    <a:schemeClr val="tx1"/>
                  </a:solidFill>
                  <a:latin typeface="Verdana" pitchFamily="34" charset="0"/>
                  <a:ea typeface="MS PGothic" pitchFamily="34" charset="-128"/>
                </a:defRPr>
              </a:lvl5pPr>
              <a:lvl6pPr marL="2514600" indent="-228600" defTabSz="973138" eaLnBrk="0" fontAlgn="base" hangingPunct="0">
                <a:spcBef>
                  <a:spcPct val="0"/>
                </a:spcBef>
                <a:spcAft>
                  <a:spcPct val="0"/>
                </a:spcAft>
                <a:defRPr sz="2400">
                  <a:solidFill>
                    <a:schemeClr val="tx1"/>
                  </a:solidFill>
                  <a:latin typeface="Verdana" pitchFamily="34" charset="0"/>
                  <a:ea typeface="MS PGothic" pitchFamily="34" charset="-128"/>
                </a:defRPr>
              </a:lvl6pPr>
              <a:lvl7pPr marL="2971800" indent="-228600" defTabSz="973138" eaLnBrk="0" fontAlgn="base" hangingPunct="0">
                <a:spcBef>
                  <a:spcPct val="0"/>
                </a:spcBef>
                <a:spcAft>
                  <a:spcPct val="0"/>
                </a:spcAft>
                <a:defRPr sz="2400">
                  <a:solidFill>
                    <a:schemeClr val="tx1"/>
                  </a:solidFill>
                  <a:latin typeface="Verdana" pitchFamily="34" charset="0"/>
                  <a:ea typeface="MS PGothic" pitchFamily="34" charset="-128"/>
                </a:defRPr>
              </a:lvl7pPr>
              <a:lvl8pPr marL="3429000" indent="-228600" defTabSz="973138" eaLnBrk="0" fontAlgn="base" hangingPunct="0">
                <a:spcBef>
                  <a:spcPct val="0"/>
                </a:spcBef>
                <a:spcAft>
                  <a:spcPct val="0"/>
                </a:spcAft>
                <a:defRPr sz="2400">
                  <a:solidFill>
                    <a:schemeClr val="tx1"/>
                  </a:solidFill>
                  <a:latin typeface="Verdana" pitchFamily="34" charset="0"/>
                  <a:ea typeface="MS PGothic" pitchFamily="34" charset="-128"/>
                </a:defRPr>
              </a:lvl8pPr>
              <a:lvl9pPr marL="3886200" indent="-228600" defTabSz="973138" eaLnBrk="0" fontAlgn="base" hangingPunct="0">
                <a:spcBef>
                  <a:spcPct val="0"/>
                </a:spcBef>
                <a:spcAft>
                  <a:spcPct val="0"/>
                </a:spcAft>
                <a:defRPr sz="2400">
                  <a:solidFill>
                    <a:schemeClr val="tx1"/>
                  </a:solidFill>
                  <a:latin typeface="Verdana" pitchFamily="34" charset="0"/>
                  <a:ea typeface="MS PGothic" pitchFamily="34" charset="-128"/>
                </a:defRPr>
              </a:lvl9pPr>
            </a:lstStyle>
            <a:p>
              <a:pPr eaLnBrk="1" hangingPunct="1">
                <a:spcBef>
                  <a:spcPct val="50000"/>
                </a:spcBef>
              </a:pPr>
              <a:endParaRPr lang="en-US" sz="1800" b="1" dirty="0">
                <a:solidFill>
                  <a:srgbClr val="0000CC"/>
                </a:solidFill>
                <a:latin typeface="Arial" pitchFamily="34" charset="0"/>
              </a:endParaRPr>
            </a:p>
          </p:txBody>
        </p:sp>
      </p:grpSp>
      <p:grpSp>
        <p:nvGrpSpPr>
          <p:cNvPr id="5" name="Group 14"/>
          <p:cNvGrpSpPr>
            <a:grpSpLocks/>
          </p:cNvGrpSpPr>
          <p:nvPr/>
        </p:nvGrpSpPr>
        <p:grpSpPr bwMode="auto">
          <a:xfrm>
            <a:off x="5884863" y="3043238"/>
            <a:ext cx="2532062" cy="1532894"/>
            <a:chOff x="2496" y="1701"/>
            <a:chExt cx="1104" cy="742"/>
          </a:xfrm>
        </p:grpSpPr>
        <p:sp>
          <p:nvSpPr>
            <p:cNvPr id="21516" name="Line 15"/>
            <p:cNvSpPr>
              <a:spLocks noChangeShapeType="1"/>
            </p:cNvSpPr>
            <p:nvPr/>
          </p:nvSpPr>
          <p:spPr bwMode="auto">
            <a:xfrm>
              <a:off x="2496" y="1968"/>
              <a:ext cx="288"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lIns="97256" tIns="48628" rIns="97256" bIns="48628">
              <a:spAutoFit/>
            </a:bodyPr>
            <a:lstStyle/>
            <a:p>
              <a:endParaRPr lang="en-US"/>
            </a:p>
          </p:txBody>
        </p:sp>
        <p:sp>
          <p:nvSpPr>
            <p:cNvPr id="21517" name="Line 16"/>
            <p:cNvSpPr>
              <a:spLocks noChangeShapeType="1"/>
            </p:cNvSpPr>
            <p:nvPr/>
          </p:nvSpPr>
          <p:spPr bwMode="auto">
            <a:xfrm>
              <a:off x="2784" y="1968"/>
              <a:ext cx="288" cy="144"/>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lIns="97256" tIns="48628" rIns="97256" bIns="48628">
              <a:spAutoFit/>
            </a:bodyPr>
            <a:lstStyle/>
            <a:p>
              <a:endParaRPr lang="en-US"/>
            </a:p>
          </p:txBody>
        </p:sp>
        <p:sp>
          <p:nvSpPr>
            <p:cNvPr id="21518" name="Line 17"/>
            <p:cNvSpPr>
              <a:spLocks noChangeShapeType="1"/>
            </p:cNvSpPr>
            <p:nvPr/>
          </p:nvSpPr>
          <p:spPr bwMode="auto">
            <a:xfrm>
              <a:off x="2784" y="1968"/>
              <a:ext cx="336" cy="48"/>
            </a:xfrm>
            <a:prstGeom prst="line">
              <a:avLst/>
            </a:prstGeom>
            <a:noFill/>
            <a:ln w="38100">
              <a:solidFill>
                <a:schemeClr val="tx1"/>
              </a:solidFill>
              <a:prstDash val="dash"/>
              <a:round/>
              <a:headEnd/>
              <a:tailEnd/>
            </a:ln>
            <a:extLst>
              <a:ext uri="{909E8E84-426E-40DD-AFC4-6F175D3DCCD1}">
                <a14:hiddenFill xmlns:a14="http://schemas.microsoft.com/office/drawing/2010/main">
                  <a:noFill/>
                </a14:hiddenFill>
              </a:ext>
            </a:extLst>
          </p:spPr>
          <p:txBody>
            <a:bodyPr lIns="97256" tIns="48628" rIns="97256" bIns="48628">
              <a:spAutoFit/>
            </a:bodyPr>
            <a:lstStyle/>
            <a:p>
              <a:endParaRPr lang="en-US"/>
            </a:p>
          </p:txBody>
        </p:sp>
        <p:sp>
          <p:nvSpPr>
            <p:cNvPr id="21519" name="Freeform 18"/>
            <p:cNvSpPr>
              <a:spLocks/>
            </p:cNvSpPr>
            <p:nvPr/>
          </p:nvSpPr>
          <p:spPr bwMode="auto">
            <a:xfrm>
              <a:off x="3120" y="1776"/>
              <a:ext cx="480" cy="182"/>
            </a:xfrm>
            <a:custGeom>
              <a:avLst/>
              <a:gdLst>
                <a:gd name="T0" fmla="*/ 0 w 480"/>
                <a:gd name="T1" fmla="*/ 240 h 240"/>
                <a:gd name="T2" fmla="*/ 96 w 480"/>
                <a:gd name="T3" fmla="*/ 192 h 240"/>
                <a:gd name="T4" fmla="*/ 144 w 480"/>
                <a:gd name="T5" fmla="*/ 48 h 240"/>
                <a:gd name="T6" fmla="*/ 480 w 480"/>
                <a:gd name="T7" fmla="*/ 0 h 240"/>
                <a:gd name="T8" fmla="*/ 0 60000 65536"/>
                <a:gd name="T9" fmla="*/ 0 60000 65536"/>
                <a:gd name="T10" fmla="*/ 0 60000 65536"/>
                <a:gd name="T11" fmla="*/ 0 60000 65536"/>
                <a:gd name="T12" fmla="*/ 0 w 480"/>
                <a:gd name="T13" fmla="*/ 0 h 240"/>
                <a:gd name="T14" fmla="*/ 480 w 480"/>
                <a:gd name="T15" fmla="*/ 240 h 240"/>
              </a:gdLst>
              <a:ahLst/>
              <a:cxnLst>
                <a:cxn ang="T8">
                  <a:pos x="T0" y="T1"/>
                </a:cxn>
                <a:cxn ang="T9">
                  <a:pos x="T2" y="T3"/>
                </a:cxn>
                <a:cxn ang="T10">
                  <a:pos x="T4" y="T5"/>
                </a:cxn>
                <a:cxn ang="T11">
                  <a:pos x="T6" y="T7"/>
                </a:cxn>
              </a:cxnLst>
              <a:rect l="T12" t="T13" r="T14" b="T15"/>
              <a:pathLst>
                <a:path w="480" h="240">
                  <a:moveTo>
                    <a:pt x="0" y="240"/>
                  </a:moveTo>
                  <a:cubicBezTo>
                    <a:pt x="36" y="232"/>
                    <a:pt x="72" y="224"/>
                    <a:pt x="96" y="192"/>
                  </a:cubicBezTo>
                  <a:cubicBezTo>
                    <a:pt x="120" y="160"/>
                    <a:pt x="80" y="80"/>
                    <a:pt x="144" y="48"/>
                  </a:cubicBezTo>
                  <a:cubicBezTo>
                    <a:pt x="208" y="16"/>
                    <a:pt x="344" y="8"/>
                    <a:pt x="480" y="0"/>
                  </a:cubicBezTo>
                </a:path>
              </a:pathLst>
            </a:custGeom>
            <a:noFill/>
            <a:ln w="38100" cap="flat" cmpd="sng">
              <a:solidFill>
                <a:schemeClr val="tx1"/>
              </a:solidFill>
              <a:prstDash val="dash"/>
              <a:round/>
              <a:headEnd type="none" w="med" len="med"/>
              <a:tailEnd type="none" w="med" len="med"/>
            </a:ln>
            <a:extLst>
              <a:ext uri="{909E8E84-426E-40DD-AFC4-6F175D3DCCD1}">
                <a14:hiddenFill xmlns:a14="http://schemas.microsoft.com/office/drawing/2010/main">
                  <a:solidFill>
                    <a:srgbClr val="FFFFFF"/>
                  </a:solidFill>
                </a14:hiddenFill>
              </a:ext>
            </a:extLst>
          </p:spPr>
          <p:txBody>
            <a:bodyPr lIns="97256" tIns="48628" rIns="97256" bIns="48628">
              <a:spAutoFit/>
            </a:bodyPr>
            <a:lstStyle/>
            <a:p>
              <a:endParaRPr lang="en-US"/>
            </a:p>
          </p:txBody>
        </p:sp>
        <p:sp>
          <p:nvSpPr>
            <p:cNvPr id="21520" name="Freeform 19"/>
            <p:cNvSpPr>
              <a:spLocks/>
            </p:cNvSpPr>
            <p:nvPr/>
          </p:nvSpPr>
          <p:spPr bwMode="auto">
            <a:xfrm>
              <a:off x="3024" y="2112"/>
              <a:ext cx="576" cy="182"/>
            </a:xfrm>
            <a:custGeom>
              <a:avLst/>
              <a:gdLst>
                <a:gd name="T0" fmla="*/ 18 w 624"/>
                <a:gd name="T1" fmla="*/ 0 h 112"/>
                <a:gd name="T2" fmla="*/ 37 w 624"/>
                <a:gd name="T3" fmla="*/ 1950 h 112"/>
                <a:gd name="T4" fmla="*/ 239 w 624"/>
                <a:gd name="T5" fmla="*/ 1950 h 112"/>
                <a:gd name="T6" fmla="*/ 0 60000 65536"/>
                <a:gd name="T7" fmla="*/ 0 60000 65536"/>
                <a:gd name="T8" fmla="*/ 0 60000 65536"/>
                <a:gd name="T9" fmla="*/ 0 w 624"/>
                <a:gd name="T10" fmla="*/ 0 h 112"/>
                <a:gd name="T11" fmla="*/ 624 w 624"/>
                <a:gd name="T12" fmla="*/ 112 h 112"/>
              </a:gdLst>
              <a:ahLst/>
              <a:cxnLst>
                <a:cxn ang="T6">
                  <a:pos x="T0" y="T1"/>
                </a:cxn>
                <a:cxn ang="T7">
                  <a:pos x="T2" y="T3"/>
                </a:cxn>
                <a:cxn ang="T8">
                  <a:pos x="T4" y="T5"/>
                </a:cxn>
              </a:cxnLst>
              <a:rect l="T9" t="T10" r="T11" b="T12"/>
              <a:pathLst>
                <a:path w="624" h="112">
                  <a:moveTo>
                    <a:pt x="48" y="0"/>
                  </a:moveTo>
                  <a:cubicBezTo>
                    <a:pt x="24" y="40"/>
                    <a:pt x="0" y="80"/>
                    <a:pt x="96" y="96"/>
                  </a:cubicBezTo>
                  <a:cubicBezTo>
                    <a:pt x="192" y="112"/>
                    <a:pt x="408" y="104"/>
                    <a:pt x="624" y="96"/>
                  </a:cubicBezTo>
                </a:path>
              </a:pathLst>
            </a:custGeom>
            <a:noFill/>
            <a:ln w="38100" cap="flat" cmpd="sng">
              <a:solidFill>
                <a:schemeClr val="tx1"/>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lIns="97256" tIns="48628" rIns="97256" bIns="48628">
              <a:spAutoFit/>
            </a:bodyPr>
            <a:lstStyle/>
            <a:p>
              <a:endParaRPr lang="en-US"/>
            </a:p>
          </p:txBody>
        </p:sp>
        <p:sp>
          <p:nvSpPr>
            <p:cNvPr id="21521" name="Text Box 20"/>
            <p:cNvSpPr txBox="1">
              <a:spLocks noChangeArrowheads="1"/>
            </p:cNvSpPr>
            <p:nvPr/>
          </p:nvSpPr>
          <p:spPr bwMode="auto">
            <a:xfrm>
              <a:off x="3048" y="1701"/>
              <a:ext cx="242"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rgbClr val="000000"/>
                  </a:solidFill>
                  <a:miter lim="800000"/>
                  <a:headEnd/>
                  <a:tailEnd/>
                </a14:hiddenLine>
              </a:ext>
            </a:extLst>
          </p:spPr>
          <p:txBody>
            <a:bodyPr wrap="none" lIns="97256" tIns="48628" rIns="97256" bIns="48628">
              <a:spAutoFit/>
            </a:bodyPr>
            <a:lstStyle>
              <a:lvl1pPr defTabSz="973138">
                <a:defRPr sz="2400">
                  <a:solidFill>
                    <a:schemeClr val="tx1"/>
                  </a:solidFill>
                  <a:latin typeface="Verdana" pitchFamily="34" charset="0"/>
                  <a:ea typeface="MS PGothic" pitchFamily="34" charset="-128"/>
                </a:defRPr>
              </a:lvl1pPr>
              <a:lvl2pPr marL="742950" indent="-285750" defTabSz="973138">
                <a:defRPr sz="2400">
                  <a:solidFill>
                    <a:schemeClr val="tx1"/>
                  </a:solidFill>
                  <a:latin typeface="Verdana" pitchFamily="34" charset="0"/>
                  <a:ea typeface="MS PGothic" pitchFamily="34" charset="-128"/>
                </a:defRPr>
              </a:lvl2pPr>
              <a:lvl3pPr marL="1143000" indent="-228600" defTabSz="973138">
                <a:defRPr sz="2400">
                  <a:solidFill>
                    <a:schemeClr val="tx1"/>
                  </a:solidFill>
                  <a:latin typeface="Verdana" pitchFamily="34" charset="0"/>
                  <a:ea typeface="MS PGothic" pitchFamily="34" charset="-128"/>
                </a:defRPr>
              </a:lvl3pPr>
              <a:lvl4pPr marL="1600200" indent="-228600" defTabSz="973138">
                <a:defRPr sz="2400">
                  <a:solidFill>
                    <a:schemeClr val="tx1"/>
                  </a:solidFill>
                  <a:latin typeface="Verdana" pitchFamily="34" charset="0"/>
                  <a:ea typeface="MS PGothic" pitchFamily="34" charset="-128"/>
                </a:defRPr>
              </a:lvl4pPr>
              <a:lvl5pPr marL="2057400" indent="-228600" defTabSz="973138">
                <a:defRPr sz="2400">
                  <a:solidFill>
                    <a:schemeClr val="tx1"/>
                  </a:solidFill>
                  <a:latin typeface="Verdana" pitchFamily="34" charset="0"/>
                  <a:ea typeface="MS PGothic" pitchFamily="34" charset="-128"/>
                </a:defRPr>
              </a:lvl5pPr>
              <a:lvl6pPr marL="2514600" indent="-228600" defTabSz="973138" eaLnBrk="0" fontAlgn="base" hangingPunct="0">
                <a:spcBef>
                  <a:spcPct val="0"/>
                </a:spcBef>
                <a:spcAft>
                  <a:spcPct val="0"/>
                </a:spcAft>
                <a:defRPr sz="2400">
                  <a:solidFill>
                    <a:schemeClr val="tx1"/>
                  </a:solidFill>
                  <a:latin typeface="Verdana" pitchFamily="34" charset="0"/>
                  <a:ea typeface="MS PGothic" pitchFamily="34" charset="-128"/>
                </a:defRPr>
              </a:lvl6pPr>
              <a:lvl7pPr marL="2971800" indent="-228600" defTabSz="973138" eaLnBrk="0" fontAlgn="base" hangingPunct="0">
                <a:spcBef>
                  <a:spcPct val="0"/>
                </a:spcBef>
                <a:spcAft>
                  <a:spcPct val="0"/>
                </a:spcAft>
                <a:defRPr sz="2400">
                  <a:solidFill>
                    <a:schemeClr val="tx1"/>
                  </a:solidFill>
                  <a:latin typeface="Verdana" pitchFamily="34" charset="0"/>
                  <a:ea typeface="MS PGothic" pitchFamily="34" charset="-128"/>
                </a:defRPr>
              </a:lvl7pPr>
              <a:lvl8pPr marL="3429000" indent="-228600" defTabSz="973138" eaLnBrk="0" fontAlgn="base" hangingPunct="0">
                <a:spcBef>
                  <a:spcPct val="0"/>
                </a:spcBef>
                <a:spcAft>
                  <a:spcPct val="0"/>
                </a:spcAft>
                <a:defRPr sz="2400">
                  <a:solidFill>
                    <a:schemeClr val="tx1"/>
                  </a:solidFill>
                  <a:latin typeface="Verdana" pitchFamily="34" charset="0"/>
                  <a:ea typeface="MS PGothic" pitchFamily="34" charset="-128"/>
                </a:defRPr>
              </a:lvl8pPr>
              <a:lvl9pPr marL="3886200" indent="-228600" defTabSz="973138" eaLnBrk="0" fontAlgn="base" hangingPunct="0">
                <a:spcBef>
                  <a:spcPct val="0"/>
                </a:spcBef>
                <a:spcAft>
                  <a:spcPct val="0"/>
                </a:spcAft>
                <a:defRPr sz="2400">
                  <a:solidFill>
                    <a:schemeClr val="tx1"/>
                  </a:solidFill>
                  <a:latin typeface="Verdana" pitchFamily="34" charset="0"/>
                  <a:ea typeface="MS PGothic" pitchFamily="34" charset="-128"/>
                </a:defRPr>
              </a:lvl9pPr>
            </a:lstStyle>
            <a:p>
              <a:pPr algn="ctr" eaLnBrk="1" hangingPunct="1">
                <a:spcBef>
                  <a:spcPct val="50000"/>
                </a:spcBef>
              </a:pPr>
              <a:r>
                <a:rPr lang="en-US" sz="1800" b="1">
                  <a:solidFill>
                    <a:srgbClr val="000000"/>
                  </a:solidFill>
                  <a:latin typeface="Arial" pitchFamily="34" charset="0"/>
                </a:rPr>
                <a:t>BL’</a:t>
              </a:r>
            </a:p>
          </p:txBody>
        </p:sp>
        <p:sp>
          <p:nvSpPr>
            <p:cNvPr id="21522" name="Text Box 21"/>
            <p:cNvSpPr txBox="1">
              <a:spLocks noChangeArrowheads="1"/>
            </p:cNvSpPr>
            <p:nvPr/>
          </p:nvSpPr>
          <p:spPr bwMode="auto">
            <a:xfrm>
              <a:off x="3139" y="2261"/>
              <a:ext cx="220"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rgbClr val="000000"/>
                  </a:solidFill>
                  <a:miter lim="800000"/>
                  <a:headEnd/>
                  <a:tailEnd/>
                </a14:hiddenLine>
              </a:ext>
            </a:extLst>
          </p:spPr>
          <p:txBody>
            <a:bodyPr wrap="none" lIns="97256" tIns="48628" rIns="97256" bIns="48628">
              <a:spAutoFit/>
            </a:bodyPr>
            <a:lstStyle>
              <a:lvl1pPr defTabSz="973138">
                <a:defRPr sz="2400">
                  <a:solidFill>
                    <a:schemeClr val="tx1"/>
                  </a:solidFill>
                  <a:latin typeface="Verdana" pitchFamily="34" charset="0"/>
                  <a:ea typeface="MS PGothic" pitchFamily="34" charset="-128"/>
                </a:defRPr>
              </a:lvl1pPr>
              <a:lvl2pPr marL="742950" indent="-285750" defTabSz="973138">
                <a:defRPr sz="2400">
                  <a:solidFill>
                    <a:schemeClr val="tx1"/>
                  </a:solidFill>
                  <a:latin typeface="Verdana" pitchFamily="34" charset="0"/>
                  <a:ea typeface="MS PGothic" pitchFamily="34" charset="-128"/>
                </a:defRPr>
              </a:lvl2pPr>
              <a:lvl3pPr marL="1143000" indent="-228600" defTabSz="973138">
                <a:defRPr sz="2400">
                  <a:solidFill>
                    <a:schemeClr val="tx1"/>
                  </a:solidFill>
                  <a:latin typeface="Verdana" pitchFamily="34" charset="0"/>
                  <a:ea typeface="MS PGothic" pitchFamily="34" charset="-128"/>
                </a:defRPr>
              </a:lvl3pPr>
              <a:lvl4pPr marL="1600200" indent="-228600" defTabSz="973138">
                <a:defRPr sz="2400">
                  <a:solidFill>
                    <a:schemeClr val="tx1"/>
                  </a:solidFill>
                  <a:latin typeface="Verdana" pitchFamily="34" charset="0"/>
                  <a:ea typeface="MS PGothic" pitchFamily="34" charset="-128"/>
                </a:defRPr>
              </a:lvl4pPr>
              <a:lvl5pPr marL="2057400" indent="-228600" defTabSz="973138">
                <a:defRPr sz="2400">
                  <a:solidFill>
                    <a:schemeClr val="tx1"/>
                  </a:solidFill>
                  <a:latin typeface="Verdana" pitchFamily="34" charset="0"/>
                  <a:ea typeface="MS PGothic" pitchFamily="34" charset="-128"/>
                </a:defRPr>
              </a:lvl5pPr>
              <a:lvl6pPr marL="2514600" indent="-228600" defTabSz="973138" eaLnBrk="0" fontAlgn="base" hangingPunct="0">
                <a:spcBef>
                  <a:spcPct val="0"/>
                </a:spcBef>
                <a:spcAft>
                  <a:spcPct val="0"/>
                </a:spcAft>
                <a:defRPr sz="2400">
                  <a:solidFill>
                    <a:schemeClr val="tx1"/>
                  </a:solidFill>
                  <a:latin typeface="Verdana" pitchFamily="34" charset="0"/>
                  <a:ea typeface="MS PGothic" pitchFamily="34" charset="-128"/>
                </a:defRPr>
              </a:lvl6pPr>
              <a:lvl7pPr marL="2971800" indent="-228600" defTabSz="973138" eaLnBrk="0" fontAlgn="base" hangingPunct="0">
                <a:spcBef>
                  <a:spcPct val="0"/>
                </a:spcBef>
                <a:spcAft>
                  <a:spcPct val="0"/>
                </a:spcAft>
                <a:defRPr sz="2400">
                  <a:solidFill>
                    <a:schemeClr val="tx1"/>
                  </a:solidFill>
                  <a:latin typeface="Verdana" pitchFamily="34" charset="0"/>
                  <a:ea typeface="MS PGothic" pitchFamily="34" charset="-128"/>
                </a:defRPr>
              </a:lvl7pPr>
              <a:lvl8pPr marL="3429000" indent="-228600" defTabSz="973138" eaLnBrk="0" fontAlgn="base" hangingPunct="0">
                <a:spcBef>
                  <a:spcPct val="0"/>
                </a:spcBef>
                <a:spcAft>
                  <a:spcPct val="0"/>
                </a:spcAft>
                <a:defRPr sz="2400">
                  <a:solidFill>
                    <a:schemeClr val="tx1"/>
                  </a:solidFill>
                  <a:latin typeface="Verdana" pitchFamily="34" charset="0"/>
                  <a:ea typeface="MS PGothic" pitchFamily="34" charset="-128"/>
                </a:defRPr>
              </a:lvl8pPr>
              <a:lvl9pPr marL="3886200" indent="-228600" defTabSz="973138" eaLnBrk="0" fontAlgn="base" hangingPunct="0">
                <a:spcBef>
                  <a:spcPct val="0"/>
                </a:spcBef>
                <a:spcAft>
                  <a:spcPct val="0"/>
                </a:spcAft>
                <a:defRPr sz="2400">
                  <a:solidFill>
                    <a:schemeClr val="tx1"/>
                  </a:solidFill>
                  <a:latin typeface="Verdana" pitchFamily="34" charset="0"/>
                  <a:ea typeface="MS PGothic" pitchFamily="34" charset="-128"/>
                </a:defRPr>
              </a:lvl9pPr>
            </a:lstStyle>
            <a:p>
              <a:pPr algn="ctr" eaLnBrk="1" hangingPunct="1">
                <a:spcBef>
                  <a:spcPct val="50000"/>
                </a:spcBef>
              </a:pPr>
              <a:r>
                <a:rPr lang="en-US" sz="1800" b="1">
                  <a:solidFill>
                    <a:srgbClr val="000000"/>
                  </a:solidFill>
                  <a:latin typeface="Arial" pitchFamily="34" charset="0"/>
                </a:rPr>
                <a:t>BL</a:t>
              </a:r>
            </a:p>
          </p:txBody>
        </p:sp>
      </p:grpSp>
      <p:sp>
        <p:nvSpPr>
          <p:cNvPr id="320534" name="Text Box 22"/>
          <p:cNvSpPr txBox="1">
            <a:spLocks noChangeArrowheads="1"/>
          </p:cNvSpPr>
          <p:nvPr/>
        </p:nvSpPr>
        <p:spPr bwMode="auto">
          <a:xfrm>
            <a:off x="1997076" y="6415088"/>
            <a:ext cx="3634853" cy="4059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rgbClr val="000000"/>
                </a:solidFill>
                <a:miter lim="800000"/>
                <a:headEnd/>
                <a:tailEnd/>
              </a14:hiddenLine>
            </a:ext>
          </a:extLst>
        </p:spPr>
        <p:txBody>
          <a:bodyPr wrap="none" lIns="97256" tIns="48628" rIns="97256" bIns="48628">
            <a:spAutoFit/>
          </a:bodyPr>
          <a:lstStyle>
            <a:lvl1pPr defTabSz="973138">
              <a:defRPr sz="2400">
                <a:solidFill>
                  <a:schemeClr val="tx1"/>
                </a:solidFill>
                <a:latin typeface="Verdana" pitchFamily="34" charset="0"/>
                <a:ea typeface="MS PGothic" pitchFamily="34" charset="-128"/>
              </a:defRPr>
            </a:lvl1pPr>
            <a:lvl2pPr marL="742950" indent="-285750" defTabSz="973138">
              <a:defRPr sz="2400">
                <a:solidFill>
                  <a:schemeClr val="tx1"/>
                </a:solidFill>
                <a:latin typeface="Verdana" pitchFamily="34" charset="0"/>
                <a:ea typeface="MS PGothic" pitchFamily="34" charset="-128"/>
              </a:defRPr>
            </a:lvl2pPr>
            <a:lvl3pPr marL="1143000" indent="-228600" defTabSz="973138">
              <a:defRPr sz="2400">
                <a:solidFill>
                  <a:schemeClr val="tx1"/>
                </a:solidFill>
                <a:latin typeface="Verdana" pitchFamily="34" charset="0"/>
                <a:ea typeface="MS PGothic" pitchFamily="34" charset="-128"/>
              </a:defRPr>
            </a:lvl3pPr>
            <a:lvl4pPr marL="1600200" indent="-228600" defTabSz="973138">
              <a:defRPr sz="2400">
                <a:solidFill>
                  <a:schemeClr val="tx1"/>
                </a:solidFill>
                <a:latin typeface="Verdana" pitchFamily="34" charset="0"/>
                <a:ea typeface="MS PGothic" pitchFamily="34" charset="-128"/>
              </a:defRPr>
            </a:lvl4pPr>
            <a:lvl5pPr marL="2057400" indent="-228600" defTabSz="973138">
              <a:defRPr sz="2400">
                <a:solidFill>
                  <a:schemeClr val="tx1"/>
                </a:solidFill>
                <a:latin typeface="Verdana" pitchFamily="34" charset="0"/>
                <a:ea typeface="MS PGothic" pitchFamily="34" charset="-128"/>
              </a:defRPr>
            </a:lvl5pPr>
            <a:lvl6pPr marL="2514600" indent="-228600" defTabSz="973138" eaLnBrk="0" fontAlgn="base" hangingPunct="0">
              <a:spcBef>
                <a:spcPct val="0"/>
              </a:spcBef>
              <a:spcAft>
                <a:spcPct val="0"/>
              </a:spcAft>
              <a:defRPr sz="2400">
                <a:solidFill>
                  <a:schemeClr val="tx1"/>
                </a:solidFill>
                <a:latin typeface="Verdana" pitchFamily="34" charset="0"/>
                <a:ea typeface="MS PGothic" pitchFamily="34" charset="-128"/>
              </a:defRPr>
            </a:lvl6pPr>
            <a:lvl7pPr marL="2971800" indent="-228600" defTabSz="973138" eaLnBrk="0" fontAlgn="base" hangingPunct="0">
              <a:spcBef>
                <a:spcPct val="0"/>
              </a:spcBef>
              <a:spcAft>
                <a:spcPct val="0"/>
              </a:spcAft>
              <a:defRPr sz="2400">
                <a:solidFill>
                  <a:schemeClr val="tx1"/>
                </a:solidFill>
                <a:latin typeface="Verdana" pitchFamily="34" charset="0"/>
                <a:ea typeface="MS PGothic" pitchFamily="34" charset="-128"/>
              </a:defRPr>
            </a:lvl7pPr>
            <a:lvl8pPr marL="3429000" indent="-228600" defTabSz="973138" eaLnBrk="0" fontAlgn="base" hangingPunct="0">
              <a:spcBef>
                <a:spcPct val="0"/>
              </a:spcBef>
              <a:spcAft>
                <a:spcPct val="0"/>
              </a:spcAft>
              <a:defRPr sz="2400">
                <a:solidFill>
                  <a:schemeClr val="tx1"/>
                </a:solidFill>
                <a:latin typeface="Verdana" pitchFamily="34" charset="0"/>
                <a:ea typeface="MS PGothic" pitchFamily="34" charset="-128"/>
              </a:defRPr>
            </a:lvl8pPr>
            <a:lvl9pPr marL="3886200" indent="-228600" defTabSz="973138" eaLnBrk="0" fontAlgn="base" hangingPunct="0">
              <a:spcBef>
                <a:spcPct val="0"/>
              </a:spcBef>
              <a:spcAft>
                <a:spcPct val="0"/>
              </a:spcAft>
              <a:defRPr sz="2400">
                <a:solidFill>
                  <a:schemeClr val="tx1"/>
                </a:solidFill>
                <a:latin typeface="Verdana" pitchFamily="34" charset="0"/>
                <a:ea typeface="MS PGothic" pitchFamily="34" charset="-128"/>
              </a:defRPr>
            </a:lvl9pPr>
          </a:lstStyle>
          <a:p>
            <a:pPr eaLnBrk="1" hangingPunct="1">
              <a:spcBef>
                <a:spcPct val="50000"/>
              </a:spcBef>
            </a:pPr>
            <a:r>
              <a:rPr lang="en-US" sz="2000">
                <a:solidFill>
                  <a:srgbClr val="FF0000"/>
                </a:solidFill>
                <a:latin typeface="Comic Sans MS" pitchFamily="66" charset="0"/>
              </a:rPr>
              <a:t>Overhead of fabricating C/2</a:t>
            </a:r>
          </a:p>
        </p:txBody>
      </p:sp>
    </p:spTree>
    <p:extLst>
      <p:ext uri="{BB962C8B-B14F-4D97-AF65-F5344CB8AC3E}">
        <p14:creationId xmlns:p14="http://schemas.microsoft.com/office/powerpoint/2010/main" val="392092941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20515">
                                            <p:txEl>
                                              <p:pRg st="0" end="0"/>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20515">
                                            <p:txEl>
                                              <p:pRg st="1" end="1"/>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20515">
                                            <p:txEl>
                                              <p:pRg st="2" end="2"/>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20515">
                                            <p:txEl>
                                              <p:pRg st="3" end="3"/>
                                            </p:txEl>
                                          </p:spTgt>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20515">
                                            <p:txEl>
                                              <p:pRg st="4" end="4"/>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20515">
                                            <p:txEl>
                                              <p:pRg st="5" end="5"/>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20515">
                                            <p:txEl>
                                              <p:pRg st="6" end="6"/>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20515">
                                            <p:txEl>
                                              <p:pRg st="7" end="7"/>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5" presetClass="entr" presetSubtype="10" fill="hold" nodeType="clickEffect">
                                  <p:stCondLst>
                                    <p:cond delay="0"/>
                                  </p:stCondLst>
                                  <p:childTnLst>
                                    <p:set>
                                      <p:cBhvr>
                                        <p:cTn id="34" dur="1" fill="hold">
                                          <p:stCondLst>
                                            <p:cond delay="0"/>
                                          </p:stCondLst>
                                        </p:cTn>
                                        <p:tgtEl>
                                          <p:spTgt spid="320516"/>
                                        </p:tgtEl>
                                        <p:attrNameLst>
                                          <p:attrName>style.visibility</p:attrName>
                                        </p:attrNameLst>
                                      </p:cBhvr>
                                      <p:to>
                                        <p:strVal val="visible"/>
                                      </p:to>
                                    </p:set>
                                    <p:animEffect transition="in" filter="checkerboard(across)">
                                      <p:cBhvr>
                                        <p:cTn id="35" dur="500"/>
                                        <p:tgtEl>
                                          <p:spTgt spid="320516"/>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4" presetClass="entr" presetSubtype="16" fill="hold" nodeType="clickEffect">
                                  <p:stCondLst>
                                    <p:cond delay="0"/>
                                  </p:stCondLst>
                                  <p:childTnLst>
                                    <p:set>
                                      <p:cBhvr>
                                        <p:cTn id="39" dur="1" fill="hold">
                                          <p:stCondLst>
                                            <p:cond delay="0"/>
                                          </p:stCondLst>
                                        </p:cTn>
                                        <p:tgtEl>
                                          <p:spTgt spid="4"/>
                                        </p:tgtEl>
                                        <p:attrNameLst>
                                          <p:attrName>style.visibility</p:attrName>
                                        </p:attrNameLst>
                                      </p:cBhvr>
                                      <p:to>
                                        <p:strVal val="visible"/>
                                      </p:to>
                                    </p:set>
                                    <p:animEffect transition="in" filter="box(in)">
                                      <p:cBhvr>
                                        <p:cTn id="40" dur="500"/>
                                        <p:tgtEl>
                                          <p:spTgt spid="4"/>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4" presetClass="entr" presetSubtype="16" fill="hold" nodeType="clickEffect">
                                  <p:stCondLst>
                                    <p:cond delay="0"/>
                                  </p:stCondLst>
                                  <p:childTnLst>
                                    <p:set>
                                      <p:cBhvr>
                                        <p:cTn id="44" dur="1" fill="hold">
                                          <p:stCondLst>
                                            <p:cond delay="0"/>
                                          </p:stCondLst>
                                        </p:cTn>
                                        <p:tgtEl>
                                          <p:spTgt spid="3"/>
                                        </p:tgtEl>
                                        <p:attrNameLst>
                                          <p:attrName>style.visibility</p:attrName>
                                        </p:attrNameLst>
                                      </p:cBhvr>
                                      <p:to>
                                        <p:strVal val="visible"/>
                                      </p:to>
                                    </p:set>
                                    <p:animEffect transition="in" filter="box(in)">
                                      <p:cBhvr>
                                        <p:cTn id="45" dur="500"/>
                                        <p:tgtEl>
                                          <p:spTgt spid="3"/>
                                        </p:tgtEl>
                                      </p:cBhvr>
                                    </p:animEffect>
                                  </p:childTnLst>
                                </p:cTn>
                              </p:par>
                            </p:childTnLst>
                          </p:cTn>
                        </p:par>
                      </p:childTnLst>
                    </p:cTn>
                  </p:par>
                  <p:par>
                    <p:cTn id="46" fill="hold" nodeType="clickPar">
                      <p:stCondLst>
                        <p:cond delay="indefinite"/>
                      </p:stCondLst>
                      <p:childTnLst>
                        <p:par>
                          <p:cTn id="47" fill="hold" nodeType="withGroup">
                            <p:stCondLst>
                              <p:cond delay="0"/>
                            </p:stCondLst>
                            <p:childTnLst>
                              <p:par>
                                <p:cTn id="48" presetID="9" presetClass="entr" presetSubtype="0" fill="hold" nodeType="clickEffect">
                                  <p:stCondLst>
                                    <p:cond delay="0"/>
                                  </p:stCondLst>
                                  <p:childTnLst>
                                    <p:set>
                                      <p:cBhvr>
                                        <p:cTn id="49" dur="1" fill="hold">
                                          <p:stCondLst>
                                            <p:cond delay="0"/>
                                          </p:stCondLst>
                                        </p:cTn>
                                        <p:tgtEl>
                                          <p:spTgt spid="5"/>
                                        </p:tgtEl>
                                        <p:attrNameLst>
                                          <p:attrName>style.visibility</p:attrName>
                                        </p:attrNameLst>
                                      </p:cBhvr>
                                      <p:to>
                                        <p:strVal val="visible"/>
                                      </p:to>
                                    </p:set>
                                    <p:animEffect transition="in" filter="dissolve">
                                      <p:cBhvr>
                                        <p:cTn id="50" dur="500"/>
                                        <p:tgtEl>
                                          <p:spTgt spid="5"/>
                                        </p:tgtEl>
                                      </p:cBhvr>
                                    </p:animEffect>
                                  </p:childTnLst>
                                </p:cTn>
                              </p:par>
                            </p:childTnLst>
                          </p:cTn>
                        </p:par>
                      </p:childTnLst>
                    </p:cTn>
                  </p:par>
                  <p:par>
                    <p:cTn id="51" fill="hold" nodeType="clickPar">
                      <p:stCondLst>
                        <p:cond delay="indefinite"/>
                      </p:stCondLst>
                      <p:childTnLst>
                        <p:par>
                          <p:cTn id="52" fill="hold" nodeType="withGroup">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320534"/>
                                        </p:tgtEl>
                                        <p:attrNameLst>
                                          <p:attrName>style.visibility</p:attrName>
                                        </p:attrNameLst>
                                      </p:cBhvr>
                                      <p:to>
                                        <p:strVal val="visible"/>
                                      </p:to>
                                    </p:set>
                                    <p:anim calcmode="lin" valueType="num">
                                      <p:cBhvr additive="base">
                                        <p:cTn id="55" dur="500" fill="hold"/>
                                        <p:tgtEl>
                                          <p:spTgt spid="320534"/>
                                        </p:tgtEl>
                                        <p:attrNameLst>
                                          <p:attrName>ppt_x</p:attrName>
                                        </p:attrNameLst>
                                      </p:cBhvr>
                                      <p:tavLst>
                                        <p:tav tm="0">
                                          <p:val>
                                            <p:strVal val="#ppt_x"/>
                                          </p:val>
                                        </p:tav>
                                        <p:tav tm="100000">
                                          <p:val>
                                            <p:strVal val="#ppt_x"/>
                                          </p:val>
                                        </p:tav>
                                      </p:tavLst>
                                    </p:anim>
                                    <p:anim calcmode="lin" valueType="num">
                                      <p:cBhvr additive="base">
                                        <p:cTn id="56" dur="500" fill="hold"/>
                                        <p:tgtEl>
                                          <p:spTgt spid="32053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0515" grpId="0" build="p"/>
      <p:bldP spid="320534" grpId="0"/>
    </p:bld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Slide Number Placeholder 4"/>
          <p:cNvSpPr>
            <a:spLocks noGrp="1"/>
          </p:cNvSpPr>
          <p:nvPr>
            <p:ph type="sldNum" sz="quarter" idx="10"/>
          </p:nvPr>
        </p:nvSpPr>
        <p:spPr>
          <a:xfrm>
            <a:off x="8904288" y="6092825"/>
            <a:ext cx="609600" cy="431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Verdana" pitchFamily="34" charset="0"/>
                <a:ea typeface="MS PGothic" pitchFamily="34" charset="-128"/>
              </a:defRPr>
            </a:lvl1pPr>
            <a:lvl2pPr marL="742950" indent="-285750">
              <a:defRPr sz="2400">
                <a:solidFill>
                  <a:schemeClr val="tx1"/>
                </a:solidFill>
                <a:latin typeface="Verdana" pitchFamily="34" charset="0"/>
                <a:ea typeface="MS PGothic" pitchFamily="34" charset="-128"/>
              </a:defRPr>
            </a:lvl2pPr>
            <a:lvl3pPr marL="1143000" indent="-228600">
              <a:defRPr sz="2400">
                <a:solidFill>
                  <a:schemeClr val="tx1"/>
                </a:solidFill>
                <a:latin typeface="Verdana" pitchFamily="34" charset="0"/>
                <a:ea typeface="MS PGothic" pitchFamily="34" charset="-128"/>
              </a:defRPr>
            </a:lvl3pPr>
            <a:lvl4pPr marL="1600200" indent="-228600">
              <a:defRPr sz="2400">
                <a:solidFill>
                  <a:schemeClr val="tx1"/>
                </a:solidFill>
                <a:latin typeface="Verdana" pitchFamily="34" charset="0"/>
                <a:ea typeface="MS PGothic" pitchFamily="34" charset="-128"/>
              </a:defRPr>
            </a:lvl4pPr>
            <a:lvl5pPr marL="2057400" indent="-228600">
              <a:defRPr sz="2400">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Verdana" pitchFamily="34" charset="0"/>
                <a:ea typeface="MS PGothic" pitchFamily="34" charset="-128"/>
              </a:defRPr>
            </a:lvl9pPr>
          </a:lstStyle>
          <a:p>
            <a:fld id="{F3D15FD1-41ED-4935-A8F3-61308681ABBD}" type="slidenum">
              <a:rPr lang="it-IT" sz="1000">
                <a:latin typeface="Arial" pitchFamily="34" charset="0"/>
              </a:rPr>
              <a:pPr/>
              <a:t>187</a:t>
            </a:fld>
            <a:endParaRPr lang="it-IT" sz="1200">
              <a:latin typeface="Arial" pitchFamily="34" charset="0"/>
            </a:endParaRPr>
          </a:p>
        </p:txBody>
      </p:sp>
      <p:pic>
        <p:nvPicPr>
          <p:cNvPr id="207875" name="Picture 2"/>
          <p:cNvPicPr>
            <a:picLocks noGrp="1" noChangeAspect="1" noChangeArrowheads="1"/>
          </p:cNvPicPr>
          <p:nvPr>
            <p:ph type="body" idx="1"/>
          </p:nvPr>
        </p:nvPicPr>
        <p:blipFill>
          <a:blip r:embed="rId2">
            <a:extLst>
              <a:ext uri="{28A0092B-C50C-407E-A947-70E740481C1C}">
                <a14:useLocalDpi xmlns:a14="http://schemas.microsoft.com/office/drawing/2010/main" val="0"/>
              </a:ext>
            </a:extLst>
          </a:blip>
          <a:srcRect/>
          <a:stretch>
            <a:fillRect/>
          </a:stretch>
        </p:blipFill>
        <p:spPr>
          <a:xfrm>
            <a:off x="1665289" y="1447800"/>
            <a:ext cx="8861425" cy="2895600"/>
          </a:xfrm>
        </p:spPr>
      </p:pic>
      <p:sp>
        <p:nvSpPr>
          <p:cNvPr id="207876" name="Rectangle 3"/>
          <p:cNvSpPr>
            <a:spLocks noGrp="1" noChangeArrowheads="1"/>
          </p:cNvSpPr>
          <p:nvPr>
            <p:ph type="title"/>
          </p:nvPr>
        </p:nvSpPr>
        <p:spPr>
          <a:noFill/>
        </p:spPr>
        <p:txBody>
          <a:bodyPr vert="horz" lIns="87263" tIns="43631" rIns="87263" bIns="43631" rtlCol="0" anchor="ctr">
            <a:normAutofit/>
          </a:bodyPr>
          <a:lstStyle/>
          <a:p>
            <a:r>
              <a:rPr lang="en-US" sz="2100"/>
              <a:t>Alternative Sensing Strategy</a:t>
            </a:r>
            <a:br>
              <a:rPr lang="en-US" sz="2100"/>
            </a:br>
            <a:r>
              <a:rPr lang="en-US" sz="2100"/>
              <a:t>Increasing C</a:t>
            </a:r>
            <a:r>
              <a:rPr lang="en-US" sz="2100" baseline="-25000"/>
              <a:t>bitline</a:t>
            </a:r>
            <a:r>
              <a:rPr lang="en-US" sz="2100"/>
              <a:t> on Dummy side</a:t>
            </a:r>
          </a:p>
        </p:txBody>
      </p:sp>
      <p:sp>
        <p:nvSpPr>
          <p:cNvPr id="321540" name="Text Box 4"/>
          <p:cNvSpPr txBox="1">
            <a:spLocks noChangeArrowheads="1"/>
          </p:cNvSpPr>
          <p:nvPr/>
        </p:nvSpPr>
        <p:spPr bwMode="auto">
          <a:xfrm>
            <a:off x="1946276" y="4267200"/>
            <a:ext cx="7341829" cy="1929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rgbClr val="000000"/>
                </a:solidFill>
                <a:miter lim="800000"/>
                <a:headEnd/>
                <a:tailEnd/>
              </a14:hiddenLine>
            </a:ext>
          </a:extLst>
        </p:spPr>
        <p:txBody>
          <a:bodyPr wrap="none" lIns="97256" tIns="48628" rIns="97256" bIns="48628">
            <a:spAutoFit/>
          </a:bodyPr>
          <a:lstStyle>
            <a:lvl1pPr defTabSz="973138">
              <a:defRPr sz="2400">
                <a:solidFill>
                  <a:schemeClr val="tx1"/>
                </a:solidFill>
                <a:latin typeface="Verdana" pitchFamily="34" charset="0"/>
                <a:ea typeface="MS PGothic" pitchFamily="34" charset="-128"/>
              </a:defRPr>
            </a:lvl1pPr>
            <a:lvl2pPr marL="742950" indent="-285750" defTabSz="973138">
              <a:defRPr sz="2400">
                <a:solidFill>
                  <a:schemeClr val="tx1"/>
                </a:solidFill>
                <a:latin typeface="Verdana" pitchFamily="34" charset="0"/>
                <a:ea typeface="MS PGothic" pitchFamily="34" charset="-128"/>
              </a:defRPr>
            </a:lvl2pPr>
            <a:lvl3pPr marL="1143000" indent="-228600" defTabSz="973138">
              <a:defRPr sz="2400">
                <a:solidFill>
                  <a:schemeClr val="tx1"/>
                </a:solidFill>
                <a:latin typeface="Verdana" pitchFamily="34" charset="0"/>
                <a:ea typeface="MS PGothic" pitchFamily="34" charset="-128"/>
              </a:defRPr>
            </a:lvl3pPr>
            <a:lvl4pPr marL="1600200" indent="-228600" defTabSz="973138">
              <a:defRPr sz="2400">
                <a:solidFill>
                  <a:schemeClr val="tx1"/>
                </a:solidFill>
                <a:latin typeface="Verdana" pitchFamily="34" charset="0"/>
                <a:ea typeface="MS PGothic" pitchFamily="34" charset="-128"/>
              </a:defRPr>
            </a:lvl4pPr>
            <a:lvl5pPr marL="2057400" indent="-228600" defTabSz="973138">
              <a:defRPr sz="2400">
                <a:solidFill>
                  <a:schemeClr val="tx1"/>
                </a:solidFill>
                <a:latin typeface="Verdana" pitchFamily="34" charset="0"/>
                <a:ea typeface="MS PGothic" pitchFamily="34" charset="-128"/>
              </a:defRPr>
            </a:lvl5pPr>
            <a:lvl6pPr marL="2514600" indent="-228600" defTabSz="973138" eaLnBrk="0" fontAlgn="base" hangingPunct="0">
              <a:spcBef>
                <a:spcPct val="0"/>
              </a:spcBef>
              <a:spcAft>
                <a:spcPct val="0"/>
              </a:spcAft>
              <a:defRPr sz="2400">
                <a:solidFill>
                  <a:schemeClr val="tx1"/>
                </a:solidFill>
                <a:latin typeface="Verdana" pitchFamily="34" charset="0"/>
                <a:ea typeface="MS PGothic" pitchFamily="34" charset="-128"/>
              </a:defRPr>
            </a:lvl6pPr>
            <a:lvl7pPr marL="2971800" indent="-228600" defTabSz="973138" eaLnBrk="0" fontAlgn="base" hangingPunct="0">
              <a:spcBef>
                <a:spcPct val="0"/>
              </a:spcBef>
              <a:spcAft>
                <a:spcPct val="0"/>
              </a:spcAft>
              <a:defRPr sz="2400">
                <a:solidFill>
                  <a:schemeClr val="tx1"/>
                </a:solidFill>
                <a:latin typeface="Verdana" pitchFamily="34" charset="0"/>
                <a:ea typeface="MS PGothic" pitchFamily="34" charset="-128"/>
              </a:defRPr>
            </a:lvl7pPr>
            <a:lvl8pPr marL="3429000" indent="-228600" defTabSz="973138" eaLnBrk="0" fontAlgn="base" hangingPunct="0">
              <a:spcBef>
                <a:spcPct val="0"/>
              </a:spcBef>
              <a:spcAft>
                <a:spcPct val="0"/>
              </a:spcAft>
              <a:defRPr sz="2400">
                <a:solidFill>
                  <a:schemeClr val="tx1"/>
                </a:solidFill>
                <a:latin typeface="Verdana" pitchFamily="34" charset="0"/>
                <a:ea typeface="MS PGothic" pitchFamily="34" charset="-128"/>
              </a:defRPr>
            </a:lvl8pPr>
            <a:lvl9pPr marL="3886200" indent="-228600" defTabSz="973138" eaLnBrk="0" fontAlgn="base" hangingPunct="0">
              <a:spcBef>
                <a:spcPct val="0"/>
              </a:spcBef>
              <a:spcAft>
                <a:spcPct val="0"/>
              </a:spcAft>
              <a:defRPr sz="2400">
                <a:solidFill>
                  <a:schemeClr val="tx1"/>
                </a:solidFill>
                <a:latin typeface="Verdana" pitchFamily="34" charset="0"/>
                <a:ea typeface="MS PGothic" pitchFamily="34" charset="-128"/>
              </a:defRPr>
            </a:lvl9pPr>
          </a:lstStyle>
          <a:p>
            <a:pPr eaLnBrk="1" hangingPunct="1">
              <a:spcBef>
                <a:spcPct val="50000"/>
              </a:spcBef>
            </a:pPr>
            <a:r>
              <a:rPr lang="en-US" sz="1400">
                <a:solidFill>
                  <a:srgbClr val="000000"/>
                </a:solidFill>
                <a:latin typeface="Arial" pitchFamily="34" charset="0"/>
              </a:rPr>
              <a:t>SA outputs D and D pre-charged to VDD through Q1, Q2 (Pr=1)</a:t>
            </a:r>
          </a:p>
          <a:p>
            <a:pPr eaLnBrk="1" hangingPunct="1">
              <a:spcBef>
                <a:spcPct val="50000"/>
              </a:spcBef>
            </a:pPr>
            <a:r>
              <a:rPr lang="en-US" sz="1400">
                <a:solidFill>
                  <a:srgbClr val="000000"/>
                </a:solidFill>
                <a:latin typeface="Arial" pitchFamily="34" charset="0"/>
              </a:rPr>
              <a:t>•reference capacitor, Cdummy, connected to a pair of matched bit lines and is at 0V (Pr=0)</a:t>
            </a:r>
          </a:p>
          <a:p>
            <a:pPr eaLnBrk="1" hangingPunct="1">
              <a:spcBef>
                <a:spcPct val="50000"/>
              </a:spcBef>
            </a:pPr>
            <a:r>
              <a:rPr lang="en-US" sz="1400">
                <a:solidFill>
                  <a:srgbClr val="000000"/>
                </a:solidFill>
                <a:latin typeface="Arial" pitchFamily="34" charset="0"/>
              </a:rPr>
              <a:t>•parasitic cap Cp2 on BL’  is ~ 2 Cp1 on BL, </a:t>
            </a:r>
          </a:p>
          <a:p>
            <a:pPr eaLnBrk="1" hangingPunct="1">
              <a:spcBef>
                <a:spcPct val="50000"/>
              </a:spcBef>
            </a:pPr>
            <a:r>
              <a:rPr lang="en-US" sz="1400">
                <a:solidFill>
                  <a:srgbClr val="000000"/>
                </a:solidFill>
                <a:latin typeface="Arial" pitchFamily="34" charset="0"/>
              </a:rPr>
              <a:t>	sets up a differential voltage LHS vs. RHS due to rise time difference</a:t>
            </a:r>
          </a:p>
          <a:p>
            <a:pPr eaLnBrk="1" hangingPunct="1">
              <a:spcBef>
                <a:spcPct val="50000"/>
              </a:spcBef>
            </a:pPr>
            <a:r>
              <a:rPr lang="en-US" sz="1400">
                <a:solidFill>
                  <a:srgbClr val="000000"/>
                </a:solidFill>
                <a:latin typeface="Arial" pitchFamily="34" charset="0"/>
              </a:rPr>
              <a:t>SA outputs (D, D) become charged, with a small difference LHS vs. RHS</a:t>
            </a:r>
          </a:p>
          <a:p>
            <a:pPr eaLnBrk="1" hangingPunct="1">
              <a:spcBef>
                <a:spcPct val="50000"/>
              </a:spcBef>
            </a:pPr>
            <a:r>
              <a:rPr lang="en-US" sz="1400">
                <a:solidFill>
                  <a:srgbClr val="000000"/>
                </a:solidFill>
                <a:latin typeface="Arial" pitchFamily="34" charset="0"/>
              </a:rPr>
              <a:t>Regenerative Action of Latch</a:t>
            </a:r>
          </a:p>
        </p:txBody>
      </p:sp>
      <p:grpSp>
        <p:nvGrpSpPr>
          <p:cNvPr id="2" name="Group 5"/>
          <p:cNvGrpSpPr>
            <a:grpSpLocks/>
          </p:cNvGrpSpPr>
          <p:nvPr/>
        </p:nvGrpSpPr>
        <p:grpSpPr bwMode="auto">
          <a:xfrm>
            <a:off x="2066926" y="3313117"/>
            <a:ext cx="7677645" cy="620713"/>
            <a:chOff x="371" y="2087"/>
            <a:chExt cx="5239" cy="391"/>
          </a:xfrm>
        </p:grpSpPr>
        <p:sp>
          <p:nvSpPr>
            <p:cNvPr id="207883" name="Text Box 6"/>
            <p:cNvSpPr txBox="1">
              <a:spLocks noChangeArrowheads="1"/>
            </p:cNvSpPr>
            <p:nvPr/>
          </p:nvSpPr>
          <p:spPr bwMode="auto">
            <a:xfrm>
              <a:off x="371" y="2087"/>
              <a:ext cx="578" cy="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rgbClr val="000000"/>
                  </a:solidFill>
                  <a:miter lim="800000"/>
                  <a:headEnd/>
                  <a:tailEnd/>
                </a14:hiddenLine>
              </a:ext>
            </a:extLst>
          </p:spPr>
          <p:txBody>
            <a:bodyPr wrap="none" lIns="97256" tIns="48628" rIns="97256" bIns="48628">
              <a:spAutoFit/>
            </a:bodyPr>
            <a:lstStyle>
              <a:lvl1pPr defTabSz="973138">
                <a:defRPr sz="2400">
                  <a:solidFill>
                    <a:schemeClr val="tx1"/>
                  </a:solidFill>
                  <a:latin typeface="Verdana" pitchFamily="34" charset="0"/>
                  <a:ea typeface="MS PGothic" pitchFamily="34" charset="-128"/>
                </a:defRPr>
              </a:lvl1pPr>
              <a:lvl2pPr marL="742950" indent="-285750" defTabSz="973138">
                <a:defRPr sz="2400">
                  <a:solidFill>
                    <a:schemeClr val="tx1"/>
                  </a:solidFill>
                  <a:latin typeface="Verdana" pitchFamily="34" charset="0"/>
                  <a:ea typeface="MS PGothic" pitchFamily="34" charset="-128"/>
                </a:defRPr>
              </a:lvl2pPr>
              <a:lvl3pPr marL="1143000" indent="-228600" defTabSz="973138">
                <a:defRPr sz="2400">
                  <a:solidFill>
                    <a:schemeClr val="tx1"/>
                  </a:solidFill>
                  <a:latin typeface="Verdana" pitchFamily="34" charset="0"/>
                  <a:ea typeface="MS PGothic" pitchFamily="34" charset="-128"/>
                </a:defRPr>
              </a:lvl3pPr>
              <a:lvl4pPr marL="1600200" indent="-228600" defTabSz="973138">
                <a:defRPr sz="2400">
                  <a:solidFill>
                    <a:schemeClr val="tx1"/>
                  </a:solidFill>
                  <a:latin typeface="Verdana" pitchFamily="34" charset="0"/>
                  <a:ea typeface="MS PGothic" pitchFamily="34" charset="-128"/>
                </a:defRPr>
              </a:lvl4pPr>
              <a:lvl5pPr marL="2057400" indent="-228600" defTabSz="973138">
                <a:defRPr sz="2400">
                  <a:solidFill>
                    <a:schemeClr val="tx1"/>
                  </a:solidFill>
                  <a:latin typeface="Verdana" pitchFamily="34" charset="0"/>
                  <a:ea typeface="MS PGothic" pitchFamily="34" charset="-128"/>
                </a:defRPr>
              </a:lvl5pPr>
              <a:lvl6pPr marL="2514600" indent="-228600" defTabSz="973138" eaLnBrk="0" fontAlgn="base" hangingPunct="0">
                <a:spcBef>
                  <a:spcPct val="0"/>
                </a:spcBef>
                <a:spcAft>
                  <a:spcPct val="0"/>
                </a:spcAft>
                <a:defRPr sz="2400">
                  <a:solidFill>
                    <a:schemeClr val="tx1"/>
                  </a:solidFill>
                  <a:latin typeface="Verdana" pitchFamily="34" charset="0"/>
                  <a:ea typeface="MS PGothic" pitchFamily="34" charset="-128"/>
                </a:defRPr>
              </a:lvl6pPr>
              <a:lvl7pPr marL="2971800" indent="-228600" defTabSz="973138" eaLnBrk="0" fontAlgn="base" hangingPunct="0">
                <a:spcBef>
                  <a:spcPct val="0"/>
                </a:spcBef>
                <a:spcAft>
                  <a:spcPct val="0"/>
                </a:spcAft>
                <a:defRPr sz="2400">
                  <a:solidFill>
                    <a:schemeClr val="tx1"/>
                  </a:solidFill>
                  <a:latin typeface="Verdana" pitchFamily="34" charset="0"/>
                  <a:ea typeface="MS PGothic" pitchFamily="34" charset="-128"/>
                </a:defRPr>
              </a:lvl7pPr>
              <a:lvl8pPr marL="3429000" indent="-228600" defTabSz="973138" eaLnBrk="0" fontAlgn="base" hangingPunct="0">
                <a:spcBef>
                  <a:spcPct val="0"/>
                </a:spcBef>
                <a:spcAft>
                  <a:spcPct val="0"/>
                </a:spcAft>
                <a:defRPr sz="2400">
                  <a:solidFill>
                    <a:schemeClr val="tx1"/>
                  </a:solidFill>
                  <a:latin typeface="Verdana" pitchFamily="34" charset="0"/>
                  <a:ea typeface="MS PGothic" pitchFamily="34" charset="-128"/>
                </a:defRPr>
              </a:lvl8pPr>
              <a:lvl9pPr marL="3886200" indent="-228600" defTabSz="973138" eaLnBrk="0" fontAlgn="base" hangingPunct="0">
                <a:spcBef>
                  <a:spcPct val="0"/>
                </a:spcBef>
                <a:spcAft>
                  <a:spcPct val="0"/>
                </a:spcAft>
                <a:defRPr sz="2400">
                  <a:solidFill>
                    <a:schemeClr val="tx1"/>
                  </a:solidFill>
                  <a:latin typeface="Verdana" pitchFamily="34" charset="0"/>
                  <a:ea typeface="MS PGothic" pitchFamily="34" charset="-128"/>
                </a:defRPr>
              </a:lvl9pPr>
            </a:lstStyle>
            <a:p>
              <a:pPr eaLnBrk="1" hangingPunct="1">
                <a:spcBef>
                  <a:spcPct val="50000"/>
                </a:spcBef>
              </a:pPr>
              <a:r>
                <a:rPr lang="en-US">
                  <a:solidFill>
                    <a:srgbClr val="000000"/>
                  </a:solidFill>
                  <a:latin typeface="Arial" pitchFamily="34" charset="0"/>
                </a:rPr>
                <a:t>Data</a:t>
              </a:r>
            </a:p>
          </p:txBody>
        </p:sp>
        <p:sp>
          <p:nvSpPr>
            <p:cNvPr id="207884" name="Text Box 7"/>
            <p:cNvSpPr txBox="1">
              <a:spLocks noChangeArrowheads="1"/>
            </p:cNvSpPr>
            <p:nvPr/>
          </p:nvSpPr>
          <p:spPr bwMode="auto">
            <a:xfrm>
              <a:off x="4752" y="2183"/>
              <a:ext cx="858" cy="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rgbClr val="000000"/>
                  </a:solidFill>
                  <a:miter lim="800000"/>
                  <a:headEnd/>
                  <a:tailEnd/>
                </a14:hiddenLine>
              </a:ext>
            </a:extLst>
          </p:spPr>
          <p:txBody>
            <a:bodyPr wrap="none" lIns="97256" tIns="48628" rIns="97256" bIns="48628">
              <a:spAutoFit/>
            </a:bodyPr>
            <a:lstStyle>
              <a:lvl1pPr defTabSz="973138">
                <a:defRPr sz="2400">
                  <a:solidFill>
                    <a:schemeClr val="tx1"/>
                  </a:solidFill>
                  <a:latin typeface="Verdana" pitchFamily="34" charset="0"/>
                  <a:ea typeface="MS PGothic" pitchFamily="34" charset="-128"/>
                </a:defRPr>
              </a:lvl1pPr>
              <a:lvl2pPr marL="742950" indent="-285750" defTabSz="973138">
                <a:defRPr sz="2400">
                  <a:solidFill>
                    <a:schemeClr val="tx1"/>
                  </a:solidFill>
                  <a:latin typeface="Verdana" pitchFamily="34" charset="0"/>
                  <a:ea typeface="MS PGothic" pitchFamily="34" charset="-128"/>
                </a:defRPr>
              </a:lvl2pPr>
              <a:lvl3pPr marL="1143000" indent="-228600" defTabSz="973138">
                <a:defRPr sz="2400">
                  <a:solidFill>
                    <a:schemeClr val="tx1"/>
                  </a:solidFill>
                  <a:latin typeface="Verdana" pitchFamily="34" charset="0"/>
                  <a:ea typeface="MS PGothic" pitchFamily="34" charset="-128"/>
                </a:defRPr>
              </a:lvl3pPr>
              <a:lvl4pPr marL="1600200" indent="-228600" defTabSz="973138">
                <a:defRPr sz="2400">
                  <a:solidFill>
                    <a:schemeClr val="tx1"/>
                  </a:solidFill>
                  <a:latin typeface="Verdana" pitchFamily="34" charset="0"/>
                  <a:ea typeface="MS PGothic" pitchFamily="34" charset="-128"/>
                </a:defRPr>
              </a:lvl4pPr>
              <a:lvl5pPr marL="2057400" indent="-228600" defTabSz="973138">
                <a:defRPr sz="2400">
                  <a:solidFill>
                    <a:schemeClr val="tx1"/>
                  </a:solidFill>
                  <a:latin typeface="Verdana" pitchFamily="34" charset="0"/>
                  <a:ea typeface="MS PGothic" pitchFamily="34" charset="-128"/>
                </a:defRPr>
              </a:lvl5pPr>
              <a:lvl6pPr marL="2514600" indent="-228600" defTabSz="973138" eaLnBrk="0" fontAlgn="base" hangingPunct="0">
                <a:spcBef>
                  <a:spcPct val="0"/>
                </a:spcBef>
                <a:spcAft>
                  <a:spcPct val="0"/>
                </a:spcAft>
                <a:defRPr sz="2400">
                  <a:solidFill>
                    <a:schemeClr val="tx1"/>
                  </a:solidFill>
                  <a:latin typeface="Verdana" pitchFamily="34" charset="0"/>
                  <a:ea typeface="MS PGothic" pitchFamily="34" charset="-128"/>
                </a:defRPr>
              </a:lvl6pPr>
              <a:lvl7pPr marL="2971800" indent="-228600" defTabSz="973138" eaLnBrk="0" fontAlgn="base" hangingPunct="0">
                <a:spcBef>
                  <a:spcPct val="0"/>
                </a:spcBef>
                <a:spcAft>
                  <a:spcPct val="0"/>
                </a:spcAft>
                <a:defRPr sz="2400">
                  <a:solidFill>
                    <a:schemeClr val="tx1"/>
                  </a:solidFill>
                  <a:latin typeface="Verdana" pitchFamily="34" charset="0"/>
                  <a:ea typeface="MS PGothic" pitchFamily="34" charset="-128"/>
                </a:defRPr>
              </a:lvl7pPr>
              <a:lvl8pPr marL="3429000" indent="-228600" defTabSz="973138" eaLnBrk="0" fontAlgn="base" hangingPunct="0">
                <a:spcBef>
                  <a:spcPct val="0"/>
                </a:spcBef>
                <a:spcAft>
                  <a:spcPct val="0"/>
                </a:spcAft>
                <a:defRPr sz="2400">
                  <a:solidFill>
                    <a:schemeClr val="tx1"/>
                  </a:solidFill>
                  <a:latin typeface="Verdana" pitchFamily="34" charset="0"/>
                  <a:ea typeface="MS PGothic" pitchFamily="34" charset="-128"/>
                </a:defRPr>
              </a:lvl8pPr>
              <a:lvl9pPr marL="3886200" indent="-228600" defTabSz="973138" eaLnBrk="0" fontAlgn="base" hangingPunct="0">
                <a:spcBef>
                  <a:spcPct val="0"/>
                </a:spcBef>
                <a:spcAft>
                  <a:spcPct val="0"/>
                </a:spcAft>
                <a:defRPr sz="2400">
                  <a:solidFill>
                    <a:schemeClr val="tx1"/>
                  </a:solidFill>
                  <a:latin typeface="Verdana" pitchFamily="34" charset="0"/>
                  <a:ea typeface="MS PGothic" pitchFamily="34" charset="-128"/>
                </a:defRPr>
              </a:lvl9pPr>
            </a:lstStyle>
            <a:p>
              <a:pPr eaLnBrk="1" hangingPunct="1">
                <a:spcBef>
                  <a:spcPct val="50000"/>
                </a:spcBef>
              </a:pPr>
              <a:r>
                <a:rPr lang="en-US">
                  <a:solidFill>
                    <a:srgbClr val="000000"/>
                  </a:solidFill>
                  <a:latin typeface="Arial" pitchFamily="34" charset="0"/>
                </a:rPr>
                <a:t>Dummy</a:t>
              </a:r>
            </a:p>
          </p:txBody>
        </p:sp>
      </p:grpSp>
      <p:grpSp>
        <p:nvGrpSpPr>
          <p:cNvPr id="3" name="Group 8"/>
          <p:cNvGrpSpPr>
            <a:grpSpLocks/>
          </p:cNvGrpSpPr>
          <p:nvPr/>
        </p:nvGrpSpPr>
        <p:grpSpPr bwMode="auto">
          <a:xfrm>
            <a:off x="7572374" y="1955801"/>
            <a:ext cx="2937778" cy="669925"/>
            <a:chOff x="4128" y="1232"/>
            <a:chExt cx="2004" cy="422"/>
          </a:xfrm>
        </p:grpSpPr>
        <p:sp>
          <p:nvSpPr>
            <p:cNvPr id="207880" name="Freeform 9"/>
            <p:cNvSpPr>
              <a:spLocks/>
            </p:cNvSpPr>
            <p:nvPr/>
          </p:nvSpPr>
          <p:spPr bwMode="auto">
            <a:xfrm>
              <a:off x="4128" y="1232"/>
              <a:ext cx="768" cy="236"/>
            </a:xfrm>
            <a:custGeom>
              <a:avLst/>
              <a:gdLst>
                <a:gd name="T0" fmla="*/ 768 w 768"/>
                <a:gd name="T1" fmla="*/ 160 h 272"/>
                <a:gd name="T2" fmla="*/ 336 w 768"/>
                <a:gd name="T3" fmla="*/ 16 h 272"/>
                <a:gd name="T4" fmla="*/ 432 w 768"/>
                <a:gd name="T5" fmla="*/ 256 h 272"/>
                <a:gd name="T6" fmla="*/ 0 w 768"/>
                <a:gd name="T7" fmla="*/ 112 h 272"/>
                <a:gd name="T8" fmla="*/ 0 60000 65536"/>
                <a:gd name="T9" fmla="*/ 0 60000 65536"/>
                <a:gd name="T10" fmla="*/ 0 60000 65536"/>
                <a:gd name="T11" fmla="*/ 0 60000 65536"/>
                <a:gd name="T12" fmla="*/ 0 w 768"/>
                <a:gd name="T13" fmla="*/ 0 h 272"/>
                <a:gd name="T14" fmla="*/ 768 w 768"/>
                <a:gd name="T15" fmla="*/ 272 h 272"/>
              </a:gdLst>
              <a:ahLst/>
              <a:cxnLst>
                <a:cxn ang="T8">
                  <a:pos x="T0" y="T1"/>
                </a:cxn>
                <a:cxn ang="T9">
                  <a:pos x="T2" y="T3"/>
                </a:cxn>
                <a:cxn ang="T10">
                  <a:pos x="T4" y="T5"/>
                </a:cxn>
                <a:cxn ang="T11">
                  <a:pos x="T6" y="T7"/>
                </a:cxn>
              </a:cxnLst>
              <a:rect l="T12" t="T13" r="T14" b="T15"/>
              <a:pathLst>
                <a:path w="768" h="272">
                  <a:moveTo>
                    <a:pt x="768" y="160"/>
                  </a:moveTo>
                  <a:cubicBezTo>
                    <a:pt x="580" y="80"/>
                    <a:pt x="392" y="0"/>
                    <a:pt x="336" y="16"/>
                  </a:cubicBezTo>
                  <a:cubicBezTo>
                    <a:pt x="280" y="32"/>
                    <a:pt x="488" y="240"/>
                    <a:pt x="432" y="256"/>
                  </a:cubicBezTo>
                  <a:cubicBezTo>
                    <a:pt x="376" y="272"/>
                    <a:pt x="188" y="192"/>
                    <a:pt x="0" y="112"/>
                  </a:cubicBezTo>
                </a:path>
              </a:pathLst>
            </a:custGeom>
            <a:noFill/>
            <a:ln w="38100" cap="flat" cmpd="sng">
              <a:solidFill>
                <a:schemeClr val="tx1"/>
              </a:solidFill>
              <a:prstDash val="solid"/>
              <a:round/>
              <a:headEnd type="none" w="med" len="med"/>
              <a:tailEnd type="stealth" w="med" len="med"/>
            </a:ln>
            <a:extLst>
              <a:ext uri="{909E8E84-426E-40DD-AFC4-6F175D3DCCD1}">
                <a14:hiddenFill xmlns:a14="http://schemas.microsoft.com/office/drawing/2010/main">
                  <a:solidFill>
                    <a:srgbClr val="FFFFFF"/>
                  </a:solidFill>
                </a14:hiddenFill>
              </a:ext>
            </a:extLst>
          </p:spPr>
          <p:txBody>
            <a:bodyPr lIns="97256" tIns="48628" rIns="97256" bIns="48628">
              <a:spAutoFit/>
            </a:bodyPr>
            <a:lstStyle/>
            <a:p>
              <a:endParaRPr lang="en-US"/>
            </a:p>
          </p:txBody>
        </p:sp>
        <p:sp>
          <p:nvSpPr>
            <p:cNvPr id="207881" name="Oval 10"/>
            <p:cNvSpPr>
              <a:spLocks noChangeArrowheads="1"/>
            </p:cNvSpPr>
            <p:nvPr/>
          </p:nvSpPr>
          <p:spPr bwMode="auto">
            <a:xfrm>
              <a:off x="4848" y="1322"/>
              <a:ext cx="1200" cy="332"/>
            </a:xfrm>
            <a:prstGeom prst="ellipse">
              <a:avLst/>
            </a:prstGeom>
            <a:noFill/>
            <a:ln w="3810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97256" tIns="48628" rIns="97256" bIns="48628" anchor="ctr">
              <a:spAutoFit/>
            </a:bodyPr>
            <a:lstStyle/>
            <a:p>
              <a:endParaRPr lang="en-US"/>
            </a:p>
          </p:txBody>
        </p:sp>
        <p:sp>
          <p:nvSpPr>
            <p:cNvPr id="207882" name="Text Box 11"/>
            <p:cNvSpPr txBox="1">
              <a:spLocks noChangeArrowheads="1"/>
            </p:cNvSpPr>
            <p:nvPr/>
          </p:nvSpPr>
          <p:spPr bwMode="auto">
            <a:xfrm>
              <a:off x="5027" y="1349"/>
              <a:ext cx="1105"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rgbClr val="000000"/>
                  </a:solidFill>
                  <a:miter lim="800000"/>
                  <a:headEnd/>
                  <a:tailEnd/>
                </a14:hiddenLine>
              </a:ext>
            </a:extLst>
          </p:spPr>
          <p:txBody>
            <a:bodyPr wrap="none" lIns="97256" tIns="48628" rIns="97256" bIns="48628">
              <a:spAutoFit/>
            </a:bodyPr>
            <a:lstStyle>
              <a:lvl1pPr defTabSz="973138">
                <a:defRPr sz="2400">
                  <a:solidFill>
                    <a:schemeClr val="tx1"/>
                  </a:solidFill>
                  <a:latin typeface="Verdana" pitchFamily="34" charset="0"/>
                  <a:ea typeface="MS PGothic" pitchFamily="34" charset="-128"/>
                </a:defRPr>
              </a:lvl1pPr>
              <a:lvl2pPr marL="742950" indent="-285750" defTabSz="973138">
                <a:defRPr sz="2400">
                  <a:solidFill>
                    <a:schemeClr val="tx1"/>
                  </a:solidFill>
                  <a:latin typeface="Verdana" pitchFamily="34" charset="0"/>
                  <a:ea typeface="MS PGothic" pitchFamily="34" charset="-128"/>
                </a:defRPr>
              </a:lvl2pPr>
              <a:lvl3pPr marL="1143000" indent="-228600" defTabSz="973138">
                <a:defRPr sz="2400">
                  <a:solidFill>
                    <a:schemeClr val="tx1"/>
                  </a:solidFill>
                  <a:latin typeface="Verdana" pitchFamily="34" charset="0"/>
                  <a:ea typeface="MS PGothic" pitchFamily="34" charset="-128"/>
                </a:defRPr>
              </a:lvl3pPr>
              <a:lvl4pPr marL="1600200" indent="-228600" defTabSz="973138">
                <a:defRPr sz="2400">
                  <a:solidFill>
                    <a:schemeClr val="tx1"/>
                  </a:solidFill>
                  <a:latin typeface="Verdana" pitchFamily="34" charset="0"/>
                  <a:ea typeface="MS PGothic" pitchFamily="34" charset="-128"/>
                </a:defRPr>
              </a:lvl4pPr>
              <a:lvl5pPr marL="2057400" indent="-228600" defTabSz="973138">
                <a:defRPr sz="2400">
                  <a:solidFill>
                    <a:schemeClr val="tx1"/>
                  </a:solidFill>
                  <a:latin typeface="Verdana" pitchFamily="34" charset="0"/>
                  <a:ea typeface="MS PGothic" pitchFamily="34" charset="-128"/>
                </a:defRPr>
              </a:lvl5pPr>
              <a:lvl6pPr marL="2514600" indent="-228600" defTabSz="973138" eaLnBrk="0" fontAlgn="base" hangingPunct="0">
                <a:spcBef>
                  <a:spcPct val="0"/>
                </a:spcBef>
                <a:spcAft>
                  <a:spcPct val="0"/>
                </a:spcAft>
                <a:defRPr sz="2400">
                  <a:solidFill>
                    <a:schemeClr val="tx1"/>
                  </a:solidFill>
                  <a:latin typeface="Verdana" pitchFamily="34" charset="0"/>
                  <a:ea typeface="MS PGothic" pitchFamily="34" charset="-128"/>
                </a:defRPr>
              </a:lvl6pPr>
              <a:lvl7pPr marL="2971800" indent="-228600" defTabSz="973138" eaLnBrk="0" fontAlgn="base" hangingPunct="0">
                <a:spcBef>
                  <a:spcPct val="0"/>
                </a:spcBef>
                <a:spcAft>
                  <a:spcPct val="0"/>
                </a:spcAft>
                <a:defRPr sz="2400">
                  <a:solidFill>
                    <a:schemeClr val="tx1"/>
                  </a:solidFill>
                  <a:latin typeface="Verdana" pitchFamily="34" charset="0"/>
                  <a:ea typeface="MS PGothic" pitchFamily="34" charset="-128"/>
                </a:defRPr>
              </a:lvl7pPr>
              <a:lvl8pPr marL="3429000" indent="-228600" defTabSz="973138" eaLnBrk="0" fontAlgn="base" hangingPunct="0">
                <a:spcBef>
                  <a:spcPct val="0"/>
                </a:spcBef>
                <a:spcAft>
                  <a:spcPct val="0"/>
                </a:spcAft>
                <a:defRPr sz="2400">
                  <a:solidFill>
                    <a:schemeClr val="tx1"/>
                  </a:solidFill>
                  <a:latin typeface="Verdana" pitchFamily="34" charset="0"/>
                  <a:ea typeface="MS PGothic" pitchFamily="34" charset="-128"/>
                </a:defRPr>
              </a:lvl8pPr>
              <a:lvl9pPr marL="3886200" indent="-228600" defTabSz="973138" eaLnBrk="0" fontAlgn="base" hangingPunct="0">
                <a:spcBef>
                  <a:spcPct val="0"/>
                </a:spcBef>
                <a:spcAft>
                  <a:spcPct val="0"/>
                </a:spcAft>
                <a:defRPr sz="2400">
                  <a:solidFill>
                    <a:schemeClr val="tx1"/>
                  </a:solidFill>
                  <a:latin typeface="Verdana" pitchFamily="34" charset="0"/>
                  <a:ea typeface="MS PGothic" pitchFamily="34" charset="-128"/>
                </a:defRPr>
              </a:lvl9pPr>
            </a:lstStyle>
            <a:p>
              <a:pPr eaLnBrk="1" hangingPunct="1">
                <a:spcBef>
                  <a:spcPct val="50000"/>
                </a:spcBef>
              </a:pPr>
              <a:r>
                <a:rPr lang="en-US" sz="1800">
                  <a:solidFill>
                    <a:srgbClr val="000000"/>
                  </a:solidFill>
                  <a:latin typeface="Arial" pitchFamily="34" charset="0"/>
                </a:rPr>
                <a:t>Double Bitline</a:t>
              </a:r>
            </a:p>
          </p:txBody>
        </p:sp>
      </p:grpSp>
    </p:spTree>
    <p:extLst>
      <p:ext uri="{BB962C8B-B14F-4D97-AF65-F5344CB8AC3E}">
        <p14:creationId xmlns:p14="http://schemas.microsoft.com/office/powerpoint/2010/main" val="61115612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5" presetClass="entr" presetSubtype="1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checkerboard(across)">
                                      <p:cBhvr>
                                        <p:cTn id="11" dur="500"/>
                                        <p:tgtEl>
                                          <p:spTgt spid="3"/>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3215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1540" grpId="0"/>
    </p:bld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Slide Number Placeholder 2"/>
          <p:cNvSpPr>
            <a:spLocks noGrp="1"/>
          </p:cNvSpPr>
          <p:nvPr>
            <p:ph type="sldNum" sz="quarter" idx="10"/>
          </p:nvPr>
        </p:nvSpPr>
        <p:spPr>
          <a:xfrm>
            <a:off x="8904288" y="6092825"/>
            <a:ext cx="609600" cy="431800"/>
          </a:xfrm>
          <a:noFill/>
        </p:spPr>
        <p:txBody>
          <a:bodyPr/>
          <a:lstStyle/>
          <a:p>
            <a:fld id="{99186674-DBC1-429F-A011-C6756BB39CA0}" type="slidenum">
              <a:rPr lang="it-IT" smtClean="0">
                <a:latin typeface="Arial" pitchFamily="34" charset="0"/>
              </a:rPr>
              <a:pPr/>
              <a:t>188</a:t>
            </a:fld>
            <a:endParaRPr lang="it-IT">
              <a:latin typeface="Arial" pitchFamily="34" charset="0"/>
            </a:endParaRPr>
          </a:p>
        </p:txBody>
      </p:sp>
      <p:pic>
        <p:nvPicPr>
          <p:cNvPr id="219139" name="Picture 2"/>
          <p:cNvPicPr>
            <a:picLocks noGrp="1" noChangeAspect="1" noChangeArrowheads="1"/>
          </p:cNvPicPr>
          <p:nvPr>
            <p:ph idx="4294967295"/>
          </p:nvPr>
        </p:nvPicPr>
        <p:blipFill>
          <a:blip r:embed="rId2" cstate="print"/>
          <a:srcRect/>
          <a:stretch>
            <a:fillRect/>
          </a:stretch>
        </p:blipFill>
        <p:spPr>
          <a:xfrm>
            <a:off x="1876425" y="685800"/>
            <a:ext cx="8580438" cy="5329238"/>
          </a:xfrm>
          <a:noFill/>
        </p:spPr>
      </p:pic>
    </p:spTree>
    <p:extLst>
      <p:ext uri="{BB962C8B-B14F-4D97-AF65-F5344CB8AC3E}">
        <p14:creationId xmlns:p14="http://schemas.microsoft.com/office/powerpoint/2010/main" val="1287759941"/>
      </p:ext>
    </p:extLst>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2" name="Slide Number Placeholder 2"/>
          <p:cNvSpPr>
            <a:spLocks noGrp="1"/>
          </p:cNvSpPr>
          <p:nvPr>
            <p:ph type="sldNum" sz="quarter" idx="10"/>
          </p:nvPr>
        </p:nvSpPr>
        <p:spPr>
          <a:xfrm>
            <a:off x="8904288" y="6092825"/>
            <a:ext cx="609600" cy="431800"/>
          </a:xfrm>
          <a:noFill/>
        </p:spPr>
        <p:txBody>
          <a:bodyPr/>
          <a:lstStyle/>
          <a:p>
            <a:fld id="{8A98B726-B17E-4EEA-B058-4DB812429EED}" type="slidenum">
              <a:rPr lang="it-IT" smtClean="0">
                <a:latin typeface="Arial" pitchFamily="34" charset="0"/>
              </a:rPr>
              <a:pPr/>
              <a:t>189</a:t>
            </a:fld>
            <a:endParaRPr lang="it-IT">
              <a:latin typeface="Arial" pitchFamily="34" charset="0"/>
            </a:endParaRPr>
          </a:p>
        </p:txBody>
      </p:sp>
      <p:pic>
        <p:nvPicPr>
          <p:cNvPr id="220163" name="Picture 2"/>
          <p:cNvPicPr>
            <a:picLocks noChangeAspect="1" noChangeArrowheads="1"/>
          </p:cNvPicPr>
          <p:nvPr/>
        </p:nvPicPr>
        <p:blipFill>
          <a:blip r:embed="rId2" cstate="print"/>
          <a:srcRect/>
          <a:stretch>
            <a:fillRect/>
          </a:stretch>
        </p:blipFill>
        <p:spPr bwMode="auto">
          <a:xfrm>
            <a:off x="2157413" y="609601"/>
            <a:ext cx="8018462" cy="5241925"/>
          </a:xfrm>
          <a:prstGeom prst="rect">
            <a:avLst/>
          </a:prstGeom>
          <a:noFill/>
          <a:ln w="38100" algn="ctr">
            <a:noFill/>
            <a:miter lim="800000"/>
            <a:headEnd/>
            <a:tailEnd/>
          </a:ln>
        </p:spPr>
      </p:pic>
    </p:spTree>
    <p:extLst>
      <p:ext uri="{BB962C8B-B14F-4D97-AF65-F5344CB8AC3E}">
        <p14:creationId xmlns:p14="http://schemas.microsoft.com/office/powerpoint/2010/main" val="71941962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a:xfrm>
            <a:off x="1524000" y="0"/>
            <a:ext cx="9296400" cy="838200"/>
          </a:xfrm>
        </p:spPr>
        <p:txBody>
          <a:bodyPr/>
          <a:lstStyle/>
          <a:p>
            <a:pPr eaLnBrk="1" hangingPunct="1"/>
            <a:r>
              <a:rPr lang="en-US" smtClean="0"/>
              <a:t>Hierarchical Memory Architecture</a:t>
            </a:r>
            <a:endParaRPr lang="en-US" smtClean="0">
              <a:solidFill>
                <a:schemeClr val="tx1"/>
              </a:solidFill>
            </a:endParaRPr>
          </a:p>
        </p:txBody>
      </p:sp>
      <p:sp>
        <p:nvSpPr>
          <p:cNvPr id="65539" name="Slide Number Placeholder 3"/>
          <p:cNvSpPr>
            <a:spLocks noGrp="1"/>
          </p:cNvSpPr>
          <p:nvPr>
            <p:ph type="sldNum" sz="quarter" idx="10"/>
          </p:nvPr>
        </p:nvSpPr>
        <p:spPr>
          <a:noFill/>
        </p:spPr>
        <p:txBody>
          <a:bodyPr/>
          <a:lstStyle/>
          <a:p>
            <a:fld id="{3F814501-C1DF-4CEE-AF5A-5A83625E627C}" type="slidenum">
              <a:rPr lang="it-IT" smtClean="0">
                <a:latin typeface="Arial" pitchFamily="34" charset="0"/>
              </a:rPr>
              <a:pPr/>
              <a:t>19</a:t>
            </a:fld>
            <a:endParaRPr lang="it-IT">
              <a:latin typeface="Arial" pitchFamily="34" charset="0"/>
            </a:endParaRPr>
          </a:p>
        </p:txBody>
      </p:sp>
      <p:pic>
        <p:nvPicPr>
          <p:cNvPr id="65540" name="Picture 3"/>
          <p:cNvPicPr>
            <a:picLocks noChangeAspect="1" noChangeArrowheads="1"/>
          </p:cNvPicPr>
          <p:nvPr/>
        </p:nvPicPr>
        <p:blipFill>
          <a:blip r:embed="rId2" cstate="print"/>
          <a:srcRect/>
          <a:stretch>
            <a:fillRect/>
          </a:stretch>
        </p:blipFill>
        <p:spPr bwMode="auto">
          <a:xfrm>
            <a:off x="2819400" y="1905001"/>
            <a:ext cx="6248400" cy="4418013"/>
          </a:xfrm>
          <a:prstGeom prst="rect">
            <a:avLst/>
          </a:prstGeom>
          <a:noFill/>
          <a:ln w="12700">
            <a:noFill/>
            <a:miter lim="800000"/>
            <a:headEnd/>
            <a:tailEnd/>
          </a:ln>
        </p:spPr>
      </p:pic>
    </p:spTree>
    <p:extLst>
      <p:ext uri="{BB962C8B-B14F-4D97-AF65-F5344CB8AC3E}">
        <p14:creationId xmlns:p14="http://schemas.microsoft.com/office/powerpoint/2010/main" val="1637843419"/>
      </p:ext>
    </p:extLst>
  </p:cSld>
  <p:clrMapOvr>
    <a:masterClrMapping/>
  </p:clrMapOvr>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Slide Number Placeholder 4"/>
          <p:cNvSpPr>
            <a:spLocks noGrp="1"/>
          </p:cNvSpPr>
          <p:nvPr>
            <p:ph type="sldNum" sz="quarter" idx="10"/>
          </p:nvPr>
        </p:nvSpPr>
        <p:spPr>
          <a:xfrm>
            <a:off x="8904288" y="6092825"/>
            <a:ext cx="609600" cy="431800"/>
          </a:xfrm>
          <a:noFill/>
        </p:spPr>
        <p:txBody>
          <a:bodyPr/>
          <a:lstStyle/>
          <a:p>
            <a:fld id="{C2DD2A0F-A407-4BD7-A6A2-55F0974248C8}" type="slidenum">
              <a:rPr lang="it-IT" smtClean="0">
                <a:latin typeface="Arial" pitchFamily="34" charset="0"/>
              </a:rPr>
              <a:pPr/>
              <a:t>190</a:t>
            </a:fld>
            <a:endParaRPr lang="it-IT">
              <a:latin typeface="Arial" pitchFamily="34" charset="0"/>
            </a:endParaRPr>
          </a:p>
        </p:txBody>
      </p:sp>
      <p:sp>
        <p:nvSpPr>
          <p:cNvPr id="221187" name="Rectangle 2"/>
          <p:cNvSpPr>
            <a:spLocks noGrp="1" noChangeArrowheads="1"/>
          </p:cNvSpPr>
          <p:nvPr>
            <p:ph type="title"/>
          </p:nvPr>
        </p:nvSpPr>
        <p:spPr/>
        <p:txBody>
          <a:bodyPr/>
          <a:lstStyle/>
          <a:p>
            <a:pPr eaLnBrk="1" hangingPunct="1"/>
            <a:r>
              <a:rPr lang="en-US" smtClean="0"/>
              <a:t>Cell Array and Circuits</a:t>
            </a:r>
          </a:p>
        </p:txBody>
      </p:sp>
      <p:sp>
        <p:nvSpPr>
          <p:cNvPr id="221188" name="Rectangle 3"/>
          <p:cNvSpPr>
            <a:spLocks noGrp="1" noChangeArrowheads="1"/>
          </p:cNvSpPr>
          <p:nvPr>
            <p:ph type="body" idx="1"/>
          </p:nvPr>
        </p:nvSpPr>
        <p:spPr/>
        <p:txBody>
          <a:bodyPr/>
          <a:lstStyle/>
          <a:p>
            <a:pPr eaLnBrk="1" hangingPunct="1">
              <a:lnSpc>
                <a:spcPct val="80000"/>
              </a:lnSpc>
            </a:pPr>
            <a:r>
              <a:rPr lang="en-US" sz="2000"/>
              <a:t>1 Transistor 1 Capacitor Cell</a:t>
            </a:r>
          </a:p>
          <a:p>
            <a:pPr lvl="1" eaLnBrk="1" hangingPunct="1">
              <a:lnSpc>
                <a:spcPct val="80000"/>
              </a:lnSpc>
            </a:pPr>
            <a:r>
              <a:rPr lang="en-US" sz="1800"/>
              <a:t>Array Example</a:t>
            </a:r>
          </a:p>
          <a:p>
            <a:pPr eaLnBrk="1" hangingPunct="1">
              <a:lnSpc>
                <a:spcPct val="80000"/>
              </a:lnSpc>
            </a:pPr>
            <a:r>
              <a:rPr lang="en-US" sz="2000"/>
              <a:t>Major Circuits </a:t>
            </a:r>
          </a:p>
          <a:p>
            <a:pPr lvl="1" eaLnBrk="1" hangingPunct="1">
              <a:lnSpc>
                <a:spcPct val="80000"/>
              </a:lnSpc>
            </a:pPr>
            <a:r>
              <a:rPr lang="en-US" sz="1800"/>
              <a:t>・Sense amplifier</a:t>
            </a:r>
          </a:p>
          <a:p>
            <a:pPr lvl="1" eaLnBrk="1" hangingPunct="1">
              <a:lnSpc>
                <a:spcPct val="80000"/>
              </a:lnSpc>
            </a:pPr>
            <a:r>
              <a:rPr lang="en-US" sz="1800"/>
              <a:t>・Dynamic Row Decoder</a:t>
            </a:r>
          </a:p>
          <a:p>
            <a:pPr lvl="1" eaLnBrk="1" hangingPunct="1">
              <a:lnSpc>
                <a:spcPct val="80000"/>
              </a:lnSpc>
            </a:pPr>
            <a:r>
              <a:rPr lang="en-US" sz="1800"/>
              <a:t>・Wordline Driver</a:t>
            </a:r>
          </a:p>
          <a:p>
            <a:pPr eaLnBrk="1" hangingPunct="1">
              <a:lnSpc>
                <a:spcPct val="80000"/>
              </a:lnSpc>
            </a:pPr>
            <a:r>
              <a:rPr lang="en-US" sz="2000"/>
              <a:t>Other interesting circuits ・</a:t>
            </a:r>
          </a:p>
          <a:p>
            <a:pPr lvl="1" eaLnBrk="1" hangingPunct="1">
              <a:lnSpc>
                <a:spcPct val="80000"/>
              </a:lnSpc>
            </a:pPr>
            <a:r>
              <a:rPr lang="en-US" sz="1800"/>
              <a:t>Data bus amplifier ・</a:t>
            </a:r>
          </a:p>
          <a:p>
            <a:pPr lvl="1" eaLnBrk="1" hangingPunct="1">
              <a:lnSpc>
                <a:spcPct val="80000"/>
              </a:lnSpc>
            </a:pPr>
            <a:r>
              <a:rPr lang="en-US" sz="1800"/>
              <a:t>Voltage Regulator</a:t>
            </a:r>
          </a:p>
          <a:p>
            <a:pPr lvl="1" eaLnBrk="1" hangingPunct="1">
              <a:lnSpc>
                <a:spcPct val="80000"/>
              </a:lnSpc>
            </a:pPr>
            <a:r>
              <a:rPr lang="en-US" sz="1800"/>
              <a:t>Reference generator </a:t>
            </a:r>
          </a:p>
          <a:p>
            <a:pPr lvl="1" eaLnBrk="1" hangingPunct="1">
              <a:lnSpc>
                <a:spcPct val="80000"/>
              </a:lnSpc>
            </a:pPr>
            <a:r>
              <a:rPr lang="en-US" sz="1800"/>
              <a:t>Redundancy technique</a:t>
            </a:r>
          </a:p>
          <a:p>
            <a:pPr lvl="1" eaLnBrk="1" hangingPunct="1">
              <a:lnSpc>
                <a:spcPct val="80000"/>
              </a:lnSpc>
            </a:pPr>
            <a:r>
              <a:rPr lang="en-US" sz="1800"/>
              <a:t>High speed I/O circuits</a:t>
            </a:r>
          </a:p>
        </p:txBody>
      </p:sp>
    </p:spTree>
    <p:extLst>
      <p:ext uri="{BB962C8B-B14F-4D97-AF65-F5344CB8AC3E}">
        <p14:creationId xmlns:p14="http://schemas.microsoft.com/office/powerpoint/2010/main" val="3461900155"/>
      </p:ext>
    </p:extLst>
  </p:cSld>
  <p:clrMapOvr>
    <a:masterClrMapping/>
  </p:clrMapOvr>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Slide Number Placeholder 4"/>
          <p:cNvSpPr>
            <a:spLocks noGrp="1"/>
          </p:cNvSpPr>
          <p:nvPr>
            <p:ph type="sldNum" sz="quarter" idx="10"/>
          </p:nvPr>
        </p:nvSpPr>
        <p:spPr>
          <a:xfrm>
            <a:off x="8904288" y="6092825"/>
            <a:ext cx="609600" cy="431800"/>
          </a:xfrm>
          <a:noFill/>
        </p:spPr>
        <p:txBody>
          <a:bodyPr/>
          <a:lstStyle/>
          <a:p>
            <a:fld id="{1C2D7E0B-40C3-4FC6-AE64-3F8B8EBE3D0C}" type="slidenum">
              <a:rPr lang="it-IT" smtClean="0">
                <a:latin typeface="Arial" pitchFamily="34" charset="0"/>
              </a:rPr>
              <a:pPr/>
              <a:t>191</a:t>
            </a:fld>
            <a:endParaRPr lang="it-IT">
              <a:latin typeface="Arial" pitchFamily="34" charset="0"/>
            </a:endParaRPr>
          </a:p>
        </p:txBody>
      </p:sp>
      <p:sp>
        <p:nvSpPr>
          <p:cNvPr id="222211" name="Rectangle 2"/>
          <p:cNvSpPr>
            <a:spLocks noGrp="1" noChangeArrowheads="1"/>
          </p:cNvSpPr>
          <p:nvPr>
            <p:ph type="title"/>
          </p:nvPr>
        </p:nvSpPr>
        <p:spPr/>
        <p:txBody>
          <a:bodyPr/>
          <a:lstStyle/>
          <a:p>
            <a:pPr eaLnBrk="1" hangingPunct="1"/>
            <a:r>
              <a:rPr lang="en-US" sz="2100"/>
              <a:t>Standard DRAM Array Design Example</a:t>
            </a:r>
          </a:p>
        </p:txBody>
      </p:sp>
      <p:pic>
        <p:nvPicPr>
          <p:cNvPr id="222212" name="Picture 3"/>
          <p:cNvPicPr>
            <a:picLocks noGrp="1" noChangeAspect="1" noChangeArrowheads="1"/>
          </p:cNvPicPr>
          <p:nvPr>
            <p:ph type="body" idx="1"/>
          </p:nvPr>
        </p:nvPicPr>
        <p:blipFill>
          <a:blip r:embed="rId2" cstate="print"/>
          <a:srcRect/>
          <a:stretch>
            <a:fillRect/>
          </a:stretch>
        </p:blipFill>
        <p:spPr>
          <a:xfrm>
            <a:off x="1524001" y="1366838"/>
            <a:ext cx="8932863" cy="4729162"/>
          </a:xfrm>
        </p:spPr>
      </p:pic>
    </p:spTree>
    <p:extLst>
      <p:ext uri="{BB962C8B-B14F-4D97-AF65-F5344CB8AC3E}">
        <p14:creationId xmlns:p14="http://schemas.microsoft.com/office/powerpoint/2010/main" val="921772812"/>
      </p:ext>
    </p:extLst>
  </p:cSld>
  <p:clrMapOvr>
    <a:masterClrMapping/>
  </p:clrMapOvr>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Slide Number Placeholder 2"/>
          <p:cNvSpPr>
            <a:spLocks noGrp="1"/>
          </p:cNvSpPr>
          <p:nvPr>
            <p:ph type="sldNum" sz="quarter" idx="10"/>
          </p:nvPr>
        </p:nvSpPr>
        <p:spPr>
          <a:xfrm>
            <a:off x="8904288" y="6092825"/>
            <a:ext cx="609600" cy="431800"/>
          </a:xfrm>
          <a:noFill/>
        </p:spPr>
        <p:txBody>
          <a:bodyPr/>
          <a:lstStyle/>
          <a:p>
            <a:fld id="{71559E6D-0E15-4703-B2A9-51D1077153A0}" type="slidenum">
              <a:rPr lang="it-IT" smtClean="0">
                <a:latin typeface="Arial" pitchFamily="34" charset="0"/>
              </a:rPr>
              <a:pPr/>
              <a:t>192</a:t>
            </a:fld>
            <a:endParaRPr lang="it-IT">
              <a:latin typeface="Arial" pitchFamily="34" charset="0"/>
            </a:endParaRPr>
          </a:p>
        </p:txBody>
      </p:sp>
      <p:pic>
        <p:nvPicPr>
          <p:cNvPr id="223235" name="Picture 2"/>
          <p:cNvPicPr>
            <a:picLocks noChangeAspect="1" noChangeArrowheads="1"/>
          </p:cNvPicPr>
          <p:nvPr/>
        </p:nvPicPr>
        <p:blipFill>
          <a:blip r:embed="rId2" cstate="print"/>
          <a:srcRect/>
          <a:stretch>
            <a:fillRect/>
          </a:stretch>
        </p:blipFill>
        <p:spPr bwMode="auto">
          <a:xfrm>
            <a:off x="1735138" y="271464"/>
            <a:ext cx="8932862" cy="6053137"/>
          </a:xfrm>
          <a:prstGeom prst="rect">
            <a:avLst/>
          </a:prstGeom>
          <a:noFill/>
          <a:ln w="38100" algn="ctr">
            <a:noFill/>
            <a:miter lim="800000"/>
            <a:headEnd/>
            <a:tailEnd/>
          </a:ln>
        </p:spPr>
      </p:pic>
      <p:grpSp>
        <p:nvGrpSpPr>
          <p:cNvPr id="2" name="Group 3"/>
          <p:cNvGrpSpPr>
            <a:grpSpLocks/>
          </p:cNvGrpSpPr>
          <p:nvPr/>
        </p:nvGrpSpPr>
        <p:grpSpPr bwMode="auto">
          <a:xfrm>
            <a:off x="4432511" y="533401"/>
            <a:ext cx="1918986" cy="6394451"/>
            <a:chOff x="1985" y="336"/>
            <a:chExt cx="1309" cy="4028"/>
          </a:xfrm>
        </p:grpSpPr>
        <p:sp>
          <p:nvSpPr>
            <p:cNvPr id="223256" name="Line 4"/>
            <p:cNvSpPr>
              <a:spLocks noChangeShapeType="1"/>
            </p:cNvSpPr>
            <p:nvPr/>
          </p:nvSpPr>
          <p:spPr bwMode="auto">
            <a:xfrm flipV="1">
              <a:off x="2688" y="336"/>
              <a:ext cx="0" cy="3744"/>
            </a:xfrm>
            <a:prstGeom prst="line">
              <a:avLst/>
            </a:prstGeom>
            <a:noFill/>
            <a:ln w="76200">
              <a:solidFill>
                <a:schemeClr val="tx1"/>
              </a:solidFill>
              <a:round/>
              <a:headEnd type="triangle" w="lg" len="lg"/>
              <a:tailEnd type="triangle" w="lg" len="lg"/>
            </a:ln>
          </p:spPr>
          <p:txBody>
            <a:bodyPr lIns="97256" tIns="48628" rIns="97256" bIns="48628">
              <a:spAutoFit/>
            </a:bodyPr>
            <a:lstStyle/>
            <a:p>
              <a:endParaRPr lang="en-US"/>
            </a:p>
          </p:txBody>
        </p:sp>
        <p:sp>
          <p:nvSpPr>
            <p:cNvPr id="223257" name="Text Box 5"/>
            <p:cNvSpPr txBox="1">
              <a:spLocks noChangeArrowheads="1"/>
            </p:cNvSpPr>
            <p:nvPr/>
          </p:nvSpPr>
          <p:spPr bwMode="auto">
            <a:xfrm>
              <a:off x="1985" y="4128"/>
              <a:ext cx="1309" cy="236"/>
            </a:xfrm>
            <a:prstGeom prst="rect">
              <a:avLst/>
            </a:prstGeom>
            <a:noFill/>
            <a:ln w="38100" algn="ctr">
              <a:noFill/>
              <a:miter lim="800000"/>
              <a:headEnd/>
              <a:tailEnd/>
            </a:ln>
          </p:spPr>
          <p:txBody>
            <a:bodyPr wrap="none" lIns="97256" tIns="48628" rIns="97256" bIns="48628">
              <a:spAutoFit/>
            </a:bodyPr>
            <a:lstStyle/>
            <a:p>
              <a:pPr algn="ctr" defTabSz="973138">
                <a:spcBef>
                  <a:spcPct val="50000"/>
                </a:spcBef>
              </a:pPr>
              <a:r>
                <a:rPr lang="en-US">
                  <a:solidFill>
                    <a:srgbClr val="000000"/>
                  </a:solidFill>
                  <a:latin typeface="Arial" pitchFamily="34" charset="0"/>
                </a:rPr>
                <a:t>BL direction (col)</a:t>
              </a:r>
            </a:p>
          </p:txBody>
        </p:sp>
      </p:grpSp>
      <p:grpSp>
        <p:nvGrpSpPr>
          <p:cNvPr id="3" name="Group 6"/>
          <p:cNvGrpSpPr>
            <a:grpSpLocks/>
          </p:cNvGrpSpPr>
          <p:nvPr/>
        </p:nvGrpSpPr>
        <p:grpSpPr bwMode="auto">
          <a:xfrm>
            <a:off x="3352800" y="838201"/>
            <a:ext cx="7422666" cy="790576"/>
            <a:chOff x="1248" y="528"/>
            <a:chExt cx="5065" cy="498"/>
          </a:xfrm>
        </p:grpSpPr>
        <p:sp>
          <p:nvSpPr>
            <p:cNvPr id="223254" name="Line 7"/>
            <p:cNvSpPr>
              <a:spLocks noChangeShapeType="1"/>
            </p:cNvSpPr>
            <p:nvPr/>
          </p:nvSpPr>
          <p:spPr bwMode="auto">
            <a:xfrm>
              <a:off x="1248" y="1008"/>
              <a:ext cx="3984" cy="0"/>
            </a:xfrm>
            <a:prstGeom prst="line">
              <a:avLst/>
            </a:prstGeom>
            <a:noFill/>
            <a:ln w="76200">
              <a:solidFill>
                <a:schemeClr val="tx1"/>
              </a:solidFill>
              <a:round/>
              <a:headEnd type="triangle" w="lg" len="lg"/>
              <a:tailEnd type="triangle" w="lg" len="lg"/>
            </a:ln>
          </p:spPr>
          <p:txBody>
            <a:bodyPr lIns="97256" tIns="48628" rIns="97256" bIns="48628">
              <a:spAutoFit/>
            </a:bodyPr>
            <a:lstStyle/>
            <a:p>
              <a:endParaRPr lang="en-US"/>
            </a:p>
          </p:txBody>
        </p:sp>
        <p:sp>
          <p:nvSpPr>
            <p:cNvPr id="223255" name="Text Box 8"/>
            <p:cNvSpPr txBox="1">
              <a:spLocks noChangeArrowheads="1"/>
            </p:cNvSpPr>
            <p:nvPr/>
          </p:nvSpPr>
          <p:spPr bwMode="auto">
            <a:xfrm>
              <a:off x="5266" y="528"/>
              <a:ext cx="1047" cy="498"/>
            </a:xfrm>
            <a:prstGeom prst="rect">
              <a:avLst/>
            </a:prstGeom>
            <a:noFill/>
            <a:ln w="38100" algn="ctr">
              <a:noFill/>
              <a:miter lim="800000"/>
              <a:headEnd/>
              <a:tailEnd/>
            </a:ln>
          </p:spPr>
          <p:txBody>
            <a:bodyPr wrap="none" lIns="97256" tIns="48628" rIns="97256" bIns="48628">
              <a:spAutoFit/>
            </a:bodyPr>
            <a:lstStyle/>
            <a:p>
              <a:pPr algn="ctr" defTabSz="973138">
                <a:spcBef>
                  <a:spcPct val="50000"/>
                </a:spcBef>
              </a:pPr>
              <a:r>
                <a:rPr lang="en-US">
                  <a:solidFill>
                    <a:srgbClr val="000000"/>
                  </a:solidFill>
                  <a:latin typeface="Arial" pitchFamily="34" charset="0"/>
                </a:rPr>
                <a:t>WL direction </a:t>
              </a:r>
            </a:p>
            <a:p>
              <a:pPr algn="ctr" defTabSz="973138">
                <a:spcBef>
                  <a:spcPct val="50000"/>
                </a:spcBef>
              </a:pPr>
              <a:r>
                <a:rPr lang="en-US">
                  <a:solidFill>
                    <a:srgbClr val="000000"/>
                  </a:solidFill>
                  <a:latin typeface="Arial" pitchFamily="34" charset="0"/>
                </a:rPr>
                <a:t>(row)</a:t>
              </a:r>
            </a:p>
          </p:txBody>
        </p:sp>
      </p:grpSp>
      <p:grpSp>
        <p:nvGrpSpPr>
          <p:cNvPr id="4" name="Group 9"/>
          <p:cNvGrpSpPr>
            <a:grpSpLocks/>
          </p:cNvGrpSpPr>
          <p:nvPr/>
        </p:nvGrpSpPr>
        <p:grpSpPr bwMode="auto">
          <a:xfrm>
            <a:off x="6237290" y="2022476"/>
            <a:ext cx="1465385" cy="954088"/>
            <a:chOff x="3216" y="1274"/>
            <a:chExt cx="1000" cy="601"/>
          </a:xfrm>
        </p:grpSpPr>
        <p:sp>
          <p:nvSpPr>
            <p:cNvPr id="223252" name="Oval 10"/>
            <p:cNvSpPr>
              <a:spLocks noChangeArrowheads="1"/>
            </p:cNvSpPr>
            <p:nvPr/>
          </p:nvSpPr>
          <p:spPr bwMode="auto">
            <a:xfrm>
              <a:off x="3216" y="1274"/>
              <a:ext cx="192" cy="332"/>
            </a:xfrm>
            <a:prstGeom prst="ellipse">
              <a:avLst/>
            </a:prstGeom>
            <a:noFill/>
            <a:ln w="38100" algn="ctr">
              <a:solidFill>
                <a:srgbClr val="FF0000"/>
              </a:solidFill>
              <a:round/>
              <a:headEnd/>
              <a:tailEnd/>
            </a:ln>
          </p:spPr>
          <p:txBody>
            <a:bodyPr lIns="97256" tIns="48628" rIns="97256" bIns="48628" anchor="ctr">
              <a:spAutoFit/>
            </a:bodyPr>
            <a:lstStyle/>
            <a:p>
              <a:endParaRPr lang="en-US"/>
            </a:p>
          </p:txBody>
        </p:sp>
        <p:sp>
          <p:nvSpPr>
            <p:cNvPr id="223253" name="Text Box 11"/>
            <p:cNvSpPr txBox="1">
              <a:spLocks noChangeArrowheads="1"/>
            </p:cNvSpPr>
            <p:nvPr/>
          </p:nvSpPr>
          <p:spPr bwMode="auto">
            <a:xfrm>
              <a:off x="3321" y="1377"/>
              <a:ext cx="895" cy="498"/>
            </a:xfrm>
            <a:prstGeom prst="rect">
              <a:avLst/>
            </a:prstGeom>
            <a:noFill/>
            <a:ln w="38100" algn="ctr">
              <a:noFill/>
              <a:miter lim="800000"/>
              <a:headEnd/>
              <a:tailEnd/>
            </a:ln>
          </p:spPr>
          <p:txBody>
            <a:bodyPr wrap="none" lIns="97256" tIns="48628" rIns="97256" bIns="48628">
              <a:spAutoFit/>
            </a:bodyPr>
            <a:lstStyle/>
            <a:p>
              <a:pPr algn="ctr" defTabSz="973138">
                <a:spcBef>
                  <a:spcPct val="50000"/>
                </a:spcBef>
              </a:pPr>
              <a:r>
                <a:rPr lang="en-US" b="1">
                  <a:solidFill>
                    <a:srgbClr val="FF0000"/>
                  </a:solidFill>
                  <a:latin typeface="Arial" pitchFamily="34" charset="0"/>
                </a:rPr>
                <a:t>64K cells</a:t>
              </a:r>
            </a:p>
            <a:p>
              <a:pPr algn="ctr" defTabSz="973138">
                <a:spcBef>
                  <a:spcPct val="50000"/>
                </a:spcBef>
              </a:pPr>
              <a:r>
                <a:rPr lang="en-US" b="1">
                  <a:solidFill>
                    <a:srgbClr val="FF0000"/>
                  </a:solidFill>
                  <a:latin typeface="Arial" pitchFamily="34" charset="0"/>
                </a:rPr>
                <a:t> (256x256)</a:t>
              </a:r>
            </a:p>
          </p:txBody>
        </p:sp>
      </p:grpSp>
      <p:grpSp>
        <p:nvGrpSpPr>
          <p:cNvPr id="5" name="Group 12"/>
          <p:cNvGrpSpPr>
            <a:grpSpLocks/>
          </p:cNvGrpSpPr>
          <p:nvPr/>
        </p:nvGrpSpPr>
        <p:grpSpPr bwMode="auto">
          <a:xfrm>
            <a:off x="3756026" y="533400"/>
            <a:ext cx="1292469" cy="5257800"/>
            <a:chOff x="1523" y="336"/>
            <a:chExt cx="882" cy="3312"/>
          </a:xfrm>
        </p:grpSpPr>
        <p:sp>
          <p:nvSpPr>
            <p:cNvPr id="223250" name="Line 13"/>
            <p:cNvSpPr>
              <a:spLocks noChangeShapeType="1"/>
            </p:cNvSpPr>
            <p:nvPr/>
          </p:nvSpPr>
          <p:spPr bwMode="auto">
            <a:xfrm>
              <a:off x="2016" y="336"/>
              <a:ext cx="48" cy="3312"/>
            </a:xfrm>
            <a:prstGeom prst="line">
              <a:avLst/>
            </a:prstGeom>
            <a:noFill/>
            <a:ln w="57150">
              <a:solidFill>
                <a:srgbClr val="FF0000"/>
              </a:solidFill>
              <a:round/>
              <a:headEnd type="stealth" w="lg" len="lg"/>
              <a:tailEnd type="stealth" w="lg" len="lg"/>
            </a:ln>
          </p:spPr>
          <p:txBody>
            <a:bodyPr lIns="97256" tIns="48628" rIns="97256" bIns="48628">
              <a:spAutoFit/>
            </a:bodyPr>
            <a:lstStyle/>
            <a:p>
              <a:endParaRPr lang="en-US"/>
            </a:p>
          </p:txBody>
        </p:sp>
        <p:sp>
          <p:nvSpPr>
            <p:cNvPr id="223251" name="Text Box 14"/>
            <p:cNvSpPr txBox="1">
              <a:spLocks noChangeArrowheads="1"/>
            </p:cNvSpPr>
            <p:nvPr/>
          </p:nvSpPr>
          <p:spPr bwMode="auto">
            <a:xfrm>
              <a:off x="1523" y="1968"/>
              <a:ext cx="882" cy="498"/>
            </a:xfrm>
            <a:prstGeom prst="rect">
              <a:avLst/>
            </a:prstGeom>
            <a:noFill/>
            <a:ln w="38100" algn="ctr">
              <a:noFill/>
              <a:miter lim="800000"/>
              <a:headEnd/>
              <a:tailEnd/>
            </a:ln>
          </p:spPr>
          <p:txBody>
            <a:bodyPr wrap="none" lIns="97256" tIns="48628" rIns="97256" bIns="48628">
              <a:spAutoFit/>
            </a:bodyPr>
            <a:lstStyle/>
            <a:p>
              <a:pPr defTabSz="973138">
                <a:spcBef>
                  <a:spcPct val="50000"/>
                </a:spcBef>
              </a:pPr>
              <a:r>
                <a:rPr lang="en-US" b="1">
                  <a:solidFill>
                    <a:srgbClr val="FF0000"/>
                  </a:solidFill>
                  <a:latin typeface="Arial" pitchFamily="34" charset="0"/>
                </a:rPr>
                <a:t>1M cells =</a:t>
              </a:r>
            </a:p>
            <a:p>
              <a:pPr defTabSz="973138">
                <a:spcBef>
                  <a:spcPct val="50000"/>
                </a:spcBef>
              </a:pPr>
              <a:r>
                <a:rPr lang="en-US" b="1">
                  <a:solidFill>
                    <a:srgbClr val="FF0000"/>
                  </a:solidFill>
                  <a:latin typeface="Arial" pitchFamily="34" charset="0"/>
                </a:rPr>
                <a:t>64Kx16</a:t>
              </a:r>
            </a:p>
          </p:txBody>
        </p:sp>
      </p:grpSp>
      <p:sp>
        <p:nvSpPr>
          <p:cNvPr id="397327" name="Text Box 15"/>
          <p:cNvSpPr txBox="1">
            <a:spLocks noChangeArrowheads="1"/>
          </p:cNvSpPr>
          <p:nvPr/>
        </p:nvSpPr>
        <p:spPr bwMode="auto">
          <a:xfrm>
            <a:off x="5797033" y="2901951"/>
            <a:ext cx="3237949" cy="375205"/>
          </a:xfrm>
          <a:prstGeom prst="rect">
            <a:avLst/>
          </a:prstGeom>
          <a:noFill/>
          <a:ln w="38100" algn="ctr">
            <a:noFill/>
            <a:miter lim="800000"/>
            <a:headEnd/>
            <a:tailEnd/>
          </a:ln>
        </p:spPr>
        <p:txBody>
          <a:bodyPr wrap="none" lIns="97256" tIns="48628" rIns="97256" bIns="48628">
            <a:spAutoFit/>
          </a:bodyPr>
          <a:lstStyle/>
          <a:p>
            <a:pPr algn="ctr" defTabSz="973138">
              <a:spcBef>
                <a:spcPct val="50000"/>
              </a:spcBef>
            </a:pPr>
            <a:r>
              <a:rPr lang="en-US" b="1">
                <a:latin typeface="Arial" pitchFamily="34" charset="0"/>
              </a:rPr>
              <a:t>Global WL decode + drivers</a:t>
            </a:r>
          </a:p>
        </p:txBody>
      </p:sp>
      <p:grpSp>
        <p:nvGrpSpPr>
          <p:cNvPr id="6" name="Group 16"/>
          <p:cNvGrpSpPr>
            <a:grpSpLocks/>
          </p:cNvGrpSpPr>
          <p:nvPr/>
        </p:nvGrpSpPr>
        <p:grpSpPr bwMode="auto">
          <a:xfrm>
            <a:off x="6518276" y="3384552"/>
            <a:ext cx="3875817" cy="2881313"/>
            <a:chOff x="3408" y="2160"/>
            <a:chExt cx="2645" cy="1815"/>
          </a:xfrm>
        </p:grpSpPr>
        <p:sp>
          <p:nvSpPr>
            <p:cNvPr id="223248" name="Line 17"/>
            <p:cNvSpPr>
              <a:spLocks noChangeShapeType="1"/>
            </p:cNvSpPr>
            <p:nvPr/>
          </p:nvSpPr>
          <p:spPr bwMode="auto">
            <a:xfrm>
              <a:off x="3408" y="2160"/>
              <a:ext cx="1872" cy="1296"/>
            </a:xfrm>
            <a:prstGeom prst="line">
              <a:avLst/>
            </a:prstGeom>
            <a:noFill/>
            <a:ln w="38100">
              <a:solidFill>
                <a:srgbClr val="800080"/>
              </a:solidFill>
              <a:round/>
              <a:headEnd type="stealth" w="med" len="med"/>
              <a:tailEnd/>
            </a:ln>
          </p:spPr>
          <p:txBody>
            <a:bodyPr lIns="97256" tIns="48628" rIns="97256" bIns="48628">
              <a:spAutoFit/>
            </a:bodyPr>
            <a:lstStyle/>
            <a:p>
              <a:endParaRPr lang="en-US"/>
            </a:p>
          </p:txBody>
        </p:sp>
        <p:sp>
          <p:nvSpPr>
            <p:cNvPr id="223249" name="Text Box 18"/>
            <p:cNvSpPr txBox="1">
              <a:spLocks noChangeArrowheads="1"/>
            </p:cNvSpPr>
            <p:nvPr/>
          </p:nvSpPr>
          <p:spPr bwMode="auto">
            <a:xfrm>
              <a:off x="5219" y="3477"/>
              <a:ext cx="834" cy="498"/>
            </a:xfrm>
            <a:prstGeom prst="rect">
              <a:avLst/>
            </a:prstGeom>
            <a:noFill/>
            <a:ln w="38100" algn="ctr">
              <a:noFill/>
              <a:miter lim="800000"/>
              <a:headEnd/>
              <a:tailEnd/>
            </a:ln>
          </p:spPr>
          <p:txBody>
            <a:bodyPr wrap="none" lIns="97256" tIns="48628" rIns="97256" bIns="48628">
              <a:spAutoFit/>
            </a:bodyPr>
            <a:lstStyle/>
            <a:p>
              <a:pPr defTabSz="973138">
                <a:spcBef>
                  <a:spcPct val="50000"/>
                </a:spcBef>
              </a:pPr>
              <a:r>
                <a:rPr lang="en-US" b="1">
                  <a:solidFill>
                    <a:srgbClr val="000000"/>
                  </a:solidFill>
                  <a:latin typeface="Arial" pitchFamily="34" charset="0"/>
                </a:rPr>
                <a:t>Local WL</a:t>
              </a:r>
            </a:p>
            <a:p>
              <a:pPr defTabSz="973138">
                <a:spcBef>
                  <a:spcPct val="50000"/>
                </a:spcBef>
              </a:pPr>
              <a:r>
                <a:rPr lang="en-US" b="1">
                  <a:solidFill>
                    <a:srgbClr val="000000"/>
                  </a:solidFill>
                  <a:latin typeface="Arial" pitchFamily="34" charset="0"/>
                </a:rPr>
                <a:t>Decode</a:t>
              </a:r>
            </a:p>
          </p:txBody>
        </p:sp>
      </p:grpSp>
      <p:sp>
        <p:nvSpPr>
          <p:cNvPr id="397331" name="Text Box 19"/>
          <p:cNvSpPr txBox="1">
            <a:spLocks noChangeArrowheads="1"/>
          </p:cNvSpPr>
          <p:nvPr/>
        </p:nvSpPr>
        <p:spPr bwMode="auto">
          <a:xfrm rot="-5400000">
            <a:off x="1923688" y="3600173"/>
            <a:ext cx="2286727" cy="375205"/>
          </a:xfrm>
          <a:prstGeom prst="rect">
            <a:avLst/>
          </a:prstGeom>
          <a:noFill/>
          <a:ln w="38100" algn="ctr">
            <a:noFill/>
            <a:miter lim="800000"/>
            <a:headEnd/>
            <a:tailEnd/>
          </a:ln>
        </p:spPr>
        <p:txBody>
          <a:bodyPr wrap="none" lIns="97256" tIns="48628" rIns="97256" bIns="48628">
            <a:spAutoFit/>
          </a:bodyPr>
          <a:lstStyle/>
          <a:p>
            <a:pPr algn="ctr" defTabSz="973138">
              <a:spcBef>
                <a:spcPct val="50000"/>
              </a:spcBef>
            </a:pPr>
            <a:r>
              <a:rPr lang="en-US" b="1">
                <a:solidFill>
                  <a:srgbClr val="000000"/>
                </a:solidFill>
                <a:latin typeface="Arial" pitchFamily="34" charset="0"/>
              </a:rPr>
              <a:t>Column predecode</a:t>
            </a:r>
          </a:p>
        </p:txBody>
      </p:sp>
      <p:grpSp>
        <p:nvGrpSpPr>
          <p:cNvPr id="7" name="Group 20"/>
          <p:cNvGrpSpPr>
            <a:grpSpLocks/>
          </p:cNvGrpSpPr>
          <p:nvPr/>
        </p:nvGrpSpPr>
        <p:grpSpPr bwMode="auto">
          <a:xfrm>
            <a:off x="6096001" y="3279775"/>
            <a:ext cx="2168769" cy="3608388"/>
            <a:chOff x="3120" y="2066"/>
            <a:chExt cx="1480" cy="2273"/>
          </a:xfrm>
        </p:grpSpPr>
        <p:sp>
          <p:nvSpPr>
            <p:cNvPr id="223244" name="Oval 21"/>
            <p:cNvSpPr>
              <a:spLocks noChangeArrowheads="1"/>
            </p:cNvSpPr>
            <p:nvPr/>
          </p:nvSpPr>
          <p:spPr bwMode="auto">
            <a:xfrm>
              <a:off x="3120" y="2066"/>
              <a:ext cx="336" cy="332"/>
            </a:xfrm>
            <a:prstGeom prst="ellipse">
              <a:avLst/>
            </a:prstGeom>
            <a:noFill/>
            <a:ln w="38100" algn="ctr">
              <a:solidFill>
                <a:srgbClr val="800080"/>
              </a:solidFill>
              <a:round/>
              <a:headEnd/>
              <a:tailEnd/>
            </a:ln>
          </p:spPr>
          <p:txBody>
            <a:bodyPr lIns="97256" tIns="48628" rIns="97256" bIns="48628" anchor="ctr">
              <a:spAutoFit/>
            </a:bodyPr>
            <a:lstStyle/>
            <a:p>
              <a:endParaRPr lang="en-US"/>
            </a:p>
          </p:txBody>
        </p:sp>
        <p:grpSp>
          <p:nvGrpSpPr>
            <p:cNvPr id="8" name="Group 22"/>
            <p:cNvGrpSpPr>
              <a:grpSpLocks/>
            </p:cNvGrpSpPr>
            <p:nvPr/>
          </p:nvGrpSpPr>
          <p:grpSpPr bwMode="auto">
            <a:xfrm>
              <a:off x="3360" y="2304"/>
              <a:ext cx="1240" cy="2035"/>
              <a:chOff x="3360" y="2304"/>
              <a:chExt cx="1240" cy="2035"/>
            </a:xfrm>
          </p:grpSpPr>
          <p:sp>
            <p:nvSpPr>
              <p:cNvPr id="223246" name="Line 23"/>
              <p:cNvSpPr>
                <a:spLocks noChangeShapeType="1"/>
              </p:cNvSpPr>
              <p:nvPr/>
            </p:nvSpPr>
            <p:spPr bwMode="auto">
              <a:xfrm flipH="1" flipV="1">
                <a:off x="3360" y="2304"/>
                <a:ext cx="624" cy="1824"/>
              </a:xfrm>
              <a:prstGeom prst="line">
                <a:avLst/>
              </a:prstGeom>
              <a:noFill/>
              <a:ln w="38100">
                <a:solidFill>
                  <a:srgbClr val="800080"/>
                </a:solidFill>
                <a:round/>
                <a:headEnd/>
                <a:tailEnd type="stealth" w="med" len="med"/>
              </a:ln>
            </p:spPr>
            <p:txBody>
              <a:bodyPr lIns="97256" tIns="48628" rIns="97256" bIns="48628">
                <a:spAutoFit/>
              </a:bodyPr>
              <a:lstStyle/>
              <a:p>
                <a:endParaRPr lang="en-US"/>
              </a:p>
            </p:txBody>
          </p:sp>
          <p:sp>
            <p:nvSpPr>
              <p:cNvPr id="223247" name="Text Box 24"/>
              <p:cNvSpPr txBox="1">
                <a:spLocks noChangeArrowheads="1"/>
              </p:cNvSpPr>
              <p:nvPr/>
            </p:nvSpPr>
            <p:spPr bwMode="auto">
              <a:xfrm>
                <a:off x="3560" y="4103"/>
                <a:ext cx="1040" cy="236"/>
              </a:xfrm>
              <a:prstGeom prst="rect">
                <a:avLst/>
              </a:prstGeom>
              <a:noFill/>
              <a:ln w="38100" algn="ctr">
                <a:noFill/>
                <a:miter lim="800000"/>
                <a:headEnd/>
                <a:tailEnd/>
              </a:ln>
            </p:spPr>
            <p:txBody>
              <a:bodyPr wrap="none" lIns="97256" tIns="48628" rIns="97256" bIns="48628">
                <a:spAutoFit/>
              </a:bodyPr>
              <a:lstStyle/>
              <a:p>
                <a:pPr algn="ctr" defTabSz="973138">
                  <a:spcBef>
                    <a:spcPct val="50000"/>
                  </a:spcBef>
                </a:pPr>
                <a:r>
                  <a:rPr lang="en-US" b="1">
                    <a:solidFill>
                      <a:srgbClr val="000000"/>
                    </a:solidFill>
                    <a:latin typeface="Arial" pitchFamily="34" charset="0"/>
                  </a:rPr>
                  <a:t>SA+col mux</a:t>
                </a:r>
              </a:p>
            </p:txBody>
          </p:sp>
        </p:grpSp>
      </p:grpSp>
    </p:spTree>
    <p:extLst>
      <p:ext uri="{BB962C8B-B14F-4D97-AF65-F5344CB8AC3E}">
        <p14:creationId xmlns:p14="http://schemas.microsoft.com/office/powerpoint/2010/main" val="3095124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5" presetClass="entr" presetSubtype="1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checkerboard(across)">
                                      <p:cBhvr>
                                        <p:cTn id="19" dur="500"/>
                                        <p:tgtEl>
                                          <p:spTgt spid="4"/>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2" fill="hold" grpId="0" nodeType="clickEffect">
                                  <p:stCondLst>
                                    <p:cond delay="0"/>
                                  </p:stCondLst>
                                  <p:childTnLst>
                                    <p:set>
                                      <p:cBhvr>
                                        <p:cTn id="23" dur="1" fill="hold">
                                          <p:stCondLst>
                                            <p:cond delay="0"/>
                                          </p:stCondLst>
                                        </p:cTn>
                                        <p:tgtEl>
                                          <p:spTgt spid="397327"/>
                                        </p:tgtEl>
                                        <p:attrNameLst>
                                          <p:attrName>style.visibility</p:attrName>
                                        </p:attrNameLst>
                                      </p:cBhvr>
                                      <p:to>
                                        <p:strVal val="visible"/>
                                      </p:to>
                                    </p:set>
                                    <p:anim calcmode="lin" valueType="num">
                                      <p:cBhvr additive="base">
                                        <p:cTn id="24" dur="500" fill="hold"/>
                                        <p:tgtEl>
                                          <p:spTgt spid="397327"/>
                                        </p:tgtEl>
                                        <p:attrNameLst>
                                          <p:attrName>ppt_x</p:attrName>
                                        </p:attrNameLst>
                                      </p:cBhvr>
                                      <p:tavLst>
                                        <p:tav tm="0">
                                          <p:val>
                                            <p:strVal val="1+#ppt_w/2"/>
                                          </p:val>
                                        </p:tav>
                                        <p:tav tm="100000">
                                          <p:val>
                                            <p:strVal val="#ppt_x"/>
                                          </p:val>
                                        </p:tav>
                                      </p:tavLst>
                                    </p:anim>
                                    <p:anim calcmode="lin" valueType="num">
                                      <p:cBhvr additive="base">
                                        <p:cTn id="25" dur="500" fill="hold"/>
                                        <p:tgtEl>
                                          <p:spTgt spid="397327"/>
                                        </p:tgtEl>
                                        <p:attrNameLst>
                                          <p:attrName>ppt_y</p:attrName>
                                        </p:attrNameLst>
                                      </p:cBhvr>
                                      <p:tavLst>
                                        <p:tav tm="0">
                                          <p:val>
                                            <p:strVal val="#ppt_y"/>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5" presetClass="entr" presetSubtype="10" fill="hold" nodeType="click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checkerboard(across)">
                                      <p:cBhvr>
                                        <p:cTn id="30" dur="500"/>
                                        <p:tgtEl>
                                          <p:spTgt spid="6"/>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nodeType="clickEffect">
                                  <p:stCondLst>
                                    <p:cond delay="0"/>
                                  </p:stCondLst>
                                  <p:childTnLst>
                                    <p:set>
                                      <p:cBhvr>
                                        <p:cTn id="34" dur="1" fill="hold">
                                          <p:stCondLst>
                                            <p:cond delay="0"/>
                                          </p:stCondLst>
                                        </p:cTn>
                                        <p:tgtEl>
                                          <p:spTgt spid="6"/>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397331"/>
                                        </p:tgtEl>
                                        <p:attrNameLst>
                                          <p:attrName>style.visibility</p:attrName>
                                        </p:attrNameLst>
                                      </p:cBhvr>
                                      <p:to>
                                        <p:strVal val="visible"/>
                                      </p:to>
                                    </p:set>
                                    <p:anim calcmode="lin" valueType="num">
                                      <p:cBhvr additive="base">
                                        <p:cTn id="39" dur="500" fill="hold"/>
                                        <p:tgtEl>
                                          <p:spTgt spid="397331"/>
                                        </p:tgtEl>
                                        <p:attrNameLst>
                                          <p:attrName>ppt_x</p:attrName>
                                        </p:attrNameLst>
                                      </p:cBhvr>
                                      <p:tavLst>
                                        <p:tav tm="0">
                                          <p:val>
                                            <p:strVal val="#ppt_x"/>
                                          </p:val>
                                        </p:tav>
                                        <p:tav tm="100000">
                                          <p:val>
                                            <p:strVal val="#ppt_x"/>
                                          </p:val>
                                        </p:tav>
                                      </p:tavLst>
                                    </p:anim>
                                    <p:anim calcmode="lin" valueType="num">
                                      <p:cBhvr additive="base">
                                        <p:cTn id="40" dur="500" fill="hold"/>
                                        <p:tgtEl>
                                          <p:spTgt spid="397331"/>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7327" grpId="0"/>
      <p:bldP spid="397331" grpId="0"/>
    </p:bld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Slide Number Placeholder 2"/>
          <p:cNvSpPr>
            <a:spLocks noGrp="1"/>
          </p:cNvSpPr>
          <p:nvPr>
            <p:ph type="sldNum" sz="quarter" idx="10"/>
          </p:nvPr>
        </p:nvSpPr>
        <p:spPr>
          <a:xfrm>
            <a:off x="8904288" y="6092825"/>
            <a:ext cx="609600" cy="431800"/>
          </a:xfrm>
          <a:noFill/>
        </p:spPr>
        <p:txBody>
          <a:bodyPr/>
          <a:lstStyle/>
          <a:p>
            <a:fld id="{8FBC1BDB-7385-4AD2-8029-7D8C5BFD3A59}" type="slidenum">
              <a:rPr lang="it-IT" smtClean="0">
                <a:latin typeface="Arial" pitchFamily="34" charset="0"/>
              </a:rPr>
              <a:pPr/>
              <a:t>193</a:t>
            </a:fld>
            <a:endParaRPr lang="it-IT">
              <a:latin typeface="Arial" pitchFamily="34" charset="0"/>
            </a:endParaRPr>
          </a:p>
        </p:txBody>
      </p:sp>
      <p:sp>
        <p:nvSpPr>
          <p:cNvPr id="224259" name="Rectangle 2"/>
          <p:cNvSpPr>
            <a:spLocks noGrp="1" noChangeArrowheads="1"/>
          </p:cNvSpPr>
          <p:nvPr>
            <p:ph type="title" idx="4294967295"/>
          </p:nvPr>
        </p:nvSpPr>
        <p:spPr>
          <a:xfrm>
            <a:off x="2157414" y="0"/>
            <a:ext cx="7737475" cy="685800"/>
          </a:xfrm>
        </p:spPr>
        <p:txBody>
          <a:bodyPr>
            <a:normAutofit fontScale="90000"/>
          </a:bodyPr>
          <a:lstStyle/>
          <a:p>
            <a:pPr eaLnBrk="1" hangingPunct="1"/>
            <a:r>
              <a:rPr lang="en-US" smtClean="0"/>
              <a:t>DRAM Array Example (cont’d)</a:t>
            </a:r>
          </a:p>
        </p:txBody>
      </p:sp>
      <p:pic>
        <p:nvPicPr>
          <p:cNvPr id="224260" name="Picture 3"/>
          <p:cNvPicPr>
            <a:picLocks noGrp="1" noChangeAspect="1" noChangeArrowheads="1"/>
          </p:cNvPicPr>
          <p:nvPr>
            <p:ph type="body" idx="4294967295"/>
          </p:nvPr>
        </p:nvPicPr>
        <p:blipFill>
          <a:blip r:embed="rId2" cstate="print"/>
          <a:srcRect/>
          <a:stretch>
            <a:fillRect/>
          </a:stretch>
        </p:blipFill>
        <p:spPr>
          <a:xfrm>
            <a:off x="1524000" y="1447800"/>
            <a:ext cx="8440738" cy="3581400"/>
          </a:xfrm>
        </p:spPr>
      </p:pic>
      <p:sp>
        <p:nvSpPr>
          <p:cNvPr id="224261" name="Text Box 4"/>
          <p:cNvSpPr txBox="1">
            <a:spLocks noChangeArrowheads="1"/>
          </p:cNvSpPr>
          <p:nvPr/>
        </p:nvSpPr>
        <p:spPr bwMode="auto">
          <a:xfrm>
            <a:off x="3436014" y="4956176"/>
            <a:ext cx="5908937" cy="1206201"/>
          </a:xfrm>
          <a:prstGeom prst="rect">
            <a:avLst/>
          </a:prstGeom>
          <a:noFill/>
          <a:ln w="38100" algn="ctr">
            <a:noFill/>
            <a:miter lim="800000"/>
            <a:headEnd/>
            <a:tailEnd/>
          </a:ln>
        </p:spPr>
        <p:txBody>
          <a:bodyPr wrap="none" lIns="97256" tIns="48628" rIns="97256" bIns="48628">
            <a:spAutoFit/>
          </a:bodyPr>
          <a:lstStyle/>
          <a:p>
            <a:pPr algn="ctr" defTabSz="973138">
              <a:spcBef>
                <a:spcPct val="50000"/>
              </a:spcBef>
            </a:pPr>
            <a:r>
              <a:rPr lang="en-US" b="1">
                <a:solidFill>
                  <a:srgbClr val="000000"/>
                </a:solidFill>
                <a:latin typeface="Arial" pitchFamily="34" charset="0"/>
              </a:rPr>
              <a:t>512K Array Nmat=16 ( 256 WL x 2048 SA)</a:t>
            </a:r>
          </a:p>
          <a:p>
            <a:pPr algn="ctr" defTabSz="973138">
              <a:spcBef>
                <a:spcPct val="50000"/>
              </a:spcBef>
            </a:pPr>
            <a:r>
              <a:rPr lang="en-US" b="1">
                <a:solidFill>
                  <a:srgbClr val="000000"/>
                </a:solidFill>
                <a:latin typeface="Arial" pitchFamily="34" charset="0"/>
              </a:rPr>
              <a:t>Interleaved S／A &amp; Hierarchical Row Decoder/Driver</a:t>
            </a:r>
          </a:p>
          <a:p>
            <a:pPr algn="ctr" defTabSz="973138">
              <a:spcBef>
                <a:spcPct val="50000"/>
              </a:spcBef>
            </a:pPr>
            <a:r>
              <a:rPr lang="en-US" b="1">
                <a:solidFill>
                  <a:srgbClr val="000000"/>
                </a:solidFill>
                <a:latin typeface="Arial" pitchFamily="34" charset="0"/>
              </a:rPr>
              <a:t>(shared bit lines are not shown)</a:t>
            </a:r>
          </a:p>
        </p:txBody>
      </p:sp>
      <p:sp>
        <p:nvSpPr>
          <p:cNvPr id="224262" name="Line 5"/>
          <p:cNvSpPr>
            <a:spLocks noChangeShapeType="1"/>
          </p:cNvSpPr>
          <p:nvPr/>
        </p:nvSpPr>
        <p:spPr bwMode="auto">
          <a:xfrm>
            <a:off x="2790826" y="1219200"/>
            <a:ext cx="6048375" cy="0"/>
          </a:xfrm>
          <a:prstGeom prst="line">
            <a:avLst/>
          </a:prstGeom>
          <a:noFill/>
          <a:ln w="38100">
            <a:solidFill>
              <a:schemeClr val="tx1"/>
            </a:solidFill>
            <a:round/>
            <a:headEnd type="triangle" w="med" len="med"/>
            <a:tailEnd type="triangle" w="med" len="med"/>
          </a:ln>
        </p:spPr>
        <p:txBody>
          <a:bodyPr lIns="97256" tIns="48628" rIns="97256" bIns="48628">
            <a:spAutoFit/>
          </a:bodyPr>
          <a:lstStyle/>
          <a:p>
            <a:endParaRPr lang="en-US"/>
          </a:p>
        </p:txBody>
      </p:sp>
      <p:sp>
        <p:nvSpPr>
          <p:cNvPr id="224263" name="Text Box 6"/>
          <p:cNvSpPr txBox="1">
            <a:spLocks noChangeArrowheads="1"/>
          </p:cNvSpPr>
          <p:nvPr/>
        </p:nvSpPr>
        <p:spPr bwMode="auto">
          <a:xfrm>
            <a:off x="3919538" y="795338"/>
            <a:ext cx="2806700" cy="374650"/>
          </a:xfrm>
          <a:prstGeom prst="rect">
            <a:avLst/>
          </a:prstGeom>
          <a:noFill/>
          <a:ln w="38100" algn="ctr">
            <a:noFill/>
            <a:miter lim="800000"/>
            <a:headEnd/>
            <a:tailEnd/>
          </a:ln>
        </p:spPr>
        <p:txBody>
          <a:bodyPr wrap="none" lIns="97256" tIns="48628" rIns="97256" bIns="48628">
            <a:spAutoFit/>
          </a:bodyPr>
          <a:lstStyle/>
          <a:p>
            <a:pPr algn="ctr" defTabSz="973138">
              <a:spcBef>
                <a:spcPct val="50000"/>
              </a:spcBef>
            </a:pPr>
            <a:r>
              <a:rPr lang="en-US">
                <a:solidFill>
                  <a:srgbClr val="000000"/>
                </a:solidFill>
                <a:latin typeface="Arial" pitchFamily="34" charset="0"/>
              </a:rPr>
              <a:t>2048 SA (Lower + Upper)</a:t>
            </a:r>
          </a:p>
        </p:txBody>
      </p:sp>
      <p:sp>
        <p:nvSpPr>
          <p:cNvPr id="224264" name="Line 7"/>
          <p:cNvSpPr>
            <a:spLocks noChangeShapeType="1"/>
          </p:cNvSpPr>
          <p:nvPr/>
        </p:nvSpPr>
        <p:spPr bwMode="auto">
          <a:xfrm>
            <a:off x="9261475" y="2590800"/>
            <a:ext cx="0" cy="1371600"/>
          </a:xfrm>
          <a:prstGeom prst="line">
            <a:avLst/>
          </a:prstGeom>
          <a:noFill/>
          <a:ln w="38100">
            <a:solidFill>
              <a:srgbClr val="FF0000"/>
            </a:solidFill>
            <a:round/>
            <a:headEnd type="triangle" w="med" len="med"/>
            <a:tailEnd type="triangle" w="med" len="med"/>
          </a:ln>
        </p:spPr>
        <p:txBody>
          <a:bodyPr lIns="97256" tIns="48628" rIns="97256" bIns="48628">
            <a:spAutoFit/>
          </a:bodyPr>
          <a:lstStyle/>
          <a:p>
            <a:endParaRPr lang="en-US"/>
          </a:p>
        </p:txBody>
      </p:sp>
      <p:sp>
        <p:nvSpPr>
          <p:cNvPr id="224265" name="Text Box 8"/>
          <p:cNvSpPr txBox="1">
            <a:spLocks noChangeArrowheads="1"/>
          </p:cNvSpPr>
          <p:nvPr/>
        </p:nvSpPr>
        <p:spPr bwMode="auto">
          <a:xfrm>
            <a:off x="9296400" y="3200401"/>
            <a:ext cx="990600" cy="525463"/>
          </a:xfrm>
          <a:prstGeom prst="rect">
            <a:avLst/>
          </a:prstGeom>
          <a:noFill/>
          <a:ln w="38100" algn="ctr">
            <a:noFill/>
            <a:miter lim="800000"/>
            <a:headEnd/>
            <a:tailEnd/>
          </a:ln>
        </p:spPr>
        <p:txBody>
          <a:bodyPr lIns="97256" tIns="48628" rIns="97256" bIns="48628">
            <a:spAutoFit/>
          </a:bodyPr>
          <a:lstStyle/>
          <a:p>
            <a:pPr algn="ctr" defTabSz="973138">
              <a:spcBef>
                <a:spcPct val="50000"/>
              </a:spcBef>
            </a:pPr>
            <a:r>
              <a:rPr lang="en-US" sz="2800" b="1">
                <a:solidFill>
                  <a:srgbClr val="FF0000"/>
                </a:solidFill>
                <a:latin typeface="Arial" pitchFamily="34" charset="0"/>
              </a:rPr>
              <a:t>256</a:t>
            </a:r>
          </a:p>
        </p:txBody>
      </p:sp>
      <p:sp>
        <p:nvSpPr>
          <p:cNvPr id="224266" name="Rectangle 9"/>
          <p:cNvSpPr>
            <a:spLocks noChangeArrowheads="1"/>
          </p:cNvSpPr>
          <p:nvPr/>
        </p:nvSpPr>
        <p:spPr bwMode="auto">
          <a:xfrm>
            <a:off x="3282950" y="3012798"/>
            <a:ext cx="196476" cy="375205"/>
          </a:xfrm>
          <a:prstGeom prst="rect">
            <a:avLst/>
          </a:prstGeom>
          <a:noFill/>
          <a:ln w="38100" algn="ctr">
            <a:solidFill>
              <a:schemeClr val="tx1"/>
            </a:solidFill>
            <a:miter lim="800000"/>
            <a:headEnd/>
            <a:tailEnd/>
          </a:ln>
        </p:spPr>
        <p:txBody>
          <a:bodyPr wrap="none" lIns="97256" tIns="48628" rIns="97256" bIns="48628" anchor="ctr">
            <a:spAutoFit/>
          </a:bodyPr>
          <a:lstStyle/>
          <a:p>
            <a:endParaRPr lang="en-US"/>
          </a:p>
        </p:txBody>
      </p:sp>
      <p:sp>
        <p:nvSpPr>
          <p:cNvPr id="224267" name="Text Box 10"/>
          <p:cNvSpPr txBox="1">
            <a:spLocks noChangeArrowheads="1"/>
          </p:cNvSpPr>
          <p:nvPr/>
        </p:nvSpPr>
        <p:spPr bwMode="auto">
          <a:xfrm>
            <a:off x="5837942" y="1295401"/>
            <a:ext cx="1081269" cy="375205"/>
          </a:xfrm>
          <a:prstGeom prst="rect">
            <a:avLst/>
          </a:prstGeom>
          <a:noFill/>
          <a:ln w="38100" algn="ctr">
            <a:noFill/>
            <a:miter lim="800000"/>
            <a:headEnd/>
            <a:tailEnd/>
          </a:ln>
        </p:spPr>
        <p:txBody>
          <a:bodyPr wrap="none" lIns="97256" tIns="48628" rIns="97256" bIns="48628">
            <a:spAutoFit/>
          </a:bodyPr>
          <a:lstStyle/>
          <a:p>
            <a:pPr algn="ctr" defTabSz="973138">
              <a:spcBef>
                <a:spcPct val="50000"/>
              </a:spcBef>
            </a:pPr>
            <a:r>
              <a:rPr lang="en-US">
                <a:solidFill>
                  <a:srgbClr val="000000"/>
                </a:solidFill>
                <a:latin typeface="Arial" pitchFamily="34" charset="0"/>
              </a:rPr>
              <a:t>256x256</a:t>
            </a:r>
          </a:p>
        </p:txBody>
      </p:sp>
      <p:sp>
        <p:nvSpPr>
          <p:cNvPr id="224268" name="Line 11"/>
          <p:cNvSpPr>
            <a:spLocks noChangeShapeType="1"/>
          </p:cNvSpPr>
          <p:nvPr/>
        </p:nvSpPr>
        <p:spPr bwMode="auto">
          <a:xfrm>
            <a:off x="3352800" y="2133600"/>
            <a:ext cx="914400" cy="0"/>
          </a:xfrm>
          <a:prstGeom prst="line">
            <a:avLst/>
          </a:prstGeom>
          <a:noFill/>
          <a:ln w="38100">
            <a:solidFill>
              <a:srgbClr val="FF0000"/>
            </a:solidFill>
            <a:round/>
            <a:headEnd type="triangle" w="med" len="med"/>
            <a:tailEnd type="triangle" w="med" len="med"/>
          </a:ln>
        </p:spPr>
        <p:txBody>
          <a:bodyPr lIns="97256" tIns="48628" rIns="97256" bIns="48628">
            <a:spAutoFit/>
          </a:bodyPr>
          <a:lstStyle/>
          <a:p>
            <a:endParaRPr lang="en-US"/>
          </a:p>
        </p:txBody>
      </p:sp>
      <p:sp>
        <p:nvSpPr>
          <p:cNvPr id="224269" name="Text Box 12"/>
          <p:cNvSpPr txBox="1">
            <a:spLocks noChangeArrowheads="1"/>
          </p:cNvSpPr>
          <p:nvPr/>
        </p:nvSpPr>
        <p:spPr bwMode="auto">
          <a:xfrm>
            <a:off x="3559839" y="1600201"/>
            <a:ext cx="597163" cy="529093"/>
          </a:xfrm>
          <a:prstGeom prst="rect">
            <a:avLst/>
          </a:prstGeom>
          <a:noFill/>
          <a:ln w="38100" algn="ctr">
            <a:noFill/>
            <a:miter lim="800000"/>
            <a:headEnd/>
            <a:tailEnd/>
          </a:ln>
        </p:spPr>
        <p:txBody>
          <a:bodyPr wrap="none" lIns="97256" tIns="48628" rIns="97256" bIns="48628">
            <a:spAutoFit/>
          </a:bodyPr>
          <a:lstStyle/>
          <a:p>
            <a:pPr algn="ctr" defTabSz="973138">
              <a:spcBef>
                <a:spcPct val="50000"/>
              </a:spcBef>
            </a:pPr>
            <a:r>
              <a:rPr lang="en-US" sz="2800" b="1">
                <a:solidFill>
                  <a:srgbClr val="FF0000"/>
                </a:solidFill>
                <a:latin typeface="Arial" pitchFamily="34" charset="0"/>
              </a:rPr>
              <a:t>64</a:t>
            </a:r>
          </a:p>
        </p:txBody>
      </p:sp>
    </p:spTree>
    <p:extLst>
      <p:ext uri="{BB962C8B-B14F-4D97-AF65-F5344CB8AC3E}">
        <p14:creationId xmlns:p14="http://schemas.microsoft.com/office/powerpoint/2010/main" val="387441179"/>
      </p:ext>
    </p:extLst>
  </p:cSld>
  <p:clrMapOvr>
    <a:masterClrMapping/>
  </p:clrMapOvr>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Slide Number Placeholder 5"/>
          <p:cNvSpPr>
            <a:spLocks noGrp="1"/>
          </p:cNvSpPr>
          <p:nvPr>
            <p:ph type="sldNum" sz="quarter" idx="10"/>
          </p:nvPr>
        </p:nvSpPr>
        <p:spPr>
          <a:xfrm>
            <a:off x="8904288" y="6092825"/>
            <a:ext cx="609600" cy="431800"/>
          </a:xfrm>
          <a:noFill/>
        </p:spPr>
        <p:txBody>
          <a:bodyPr/>
          <a:lstStyle/>
          <a:p>
            <a:fld id="{C8D7F14E-70C2-4C68-9862-441C5C6D8BD6}" type="slidenum">
              <a:rPr lang="it-IT" smtClean="0">
                <a:latin typeface="Arial" pitchFamily="34" charset="0"/>
              </a:rPr>
              <a:pPr/>
              <a:t>194</a:t>
            </a:fld>
            <a:endParaRPr lang="it-IT">
              <a:latin typeface="Arial" pitchFamily="34" charset="0"/>
            </a:endParaRPr>
          </a:p>
        </p:txBody>
      </p:sp>
      <p:sp>
        <p:nvSpPr>
          <p:cNvPr id="225283" name="Rectangle 2"/>
          <p:cNvSpPr>
            <a:spLocks noGrp="1" noChangeArrowheads="1"/>
          </p:cNvSpPr>
          <p:nvPr>
            <p:ph type="title"/>
          </p:nvPr>
        </p:nvSpPr>
        <p:spPr>
          <a:xfrm>
            <a:off x="2227264" y="304800"/>
            <a:ext cx="7737475" cy="685800"/>
          </a:xfrm>
        </p:spPr>
        <p:txBody>
          <a:bodyPr>
            <a:normAutofit fontScale="90000"/>
          </a:bodyPr>
          <a:lstStyle/>
          <a:p>
            <a:r>
              <a:rPr lang="en-US" smtClean="0"/>
              <a:t>DRAM Performance</a:t>
            </a:r>
          </a:p>
        </p:txBody>
      </p:sp>
      <p:sp>
        <p:nvSpPr>
          <p:cNvPr id="225284" name="Rectangle 3"/>
          <p:cNvSpPr>
            <a:spLocks noGrp="1" noChangeArrowheads="1"/>
          </p:cNvSpPr>
          <p:nvPr>
            <p:ph type="body" sz="half" idx="1"/>
          </p:nvPr>
        </p:nvSpPr>
        <p:spPr>
          <a:xfrm>
            <a:off x="2209800" y="1981200"/>
            <a:ext cx="3816350" cy="3517886"/>
          </a:xfrm>
          <a:noFill/>
        </p:spPr>
        <p:txBody>
          <a:bodyPr vert="horz" lIns="63500" tIns="25400" rIns="63500" bIns="25400" rtlCol="0">
            <a:spAutoFit/>
          </a:bodyPr>
          <a:lstStyle/>
          <a:p>
            <a:pPr marL="203200" indent="-203200"/>
            <a:r>
              <a:rPr lang="en-US" sz="1800"/>
              <a:t>Ratio of DRAM (Read/Write) Cycle Time  to DRAM (Read/Write) Access Time</a:t>
            </a:r>
          </a:p>
          <a:p>
            <a:pPr lvl="1" indent="-190500"/>
            <a:r>
              <a:rPr lang="en-US" sz="1600"/>
              <a:t>­ 2:1; why?</a:t>
            </a:r>
          </a:p>
          <a:p>
            <a:pPr marL="203200" indent="-203200"/>
            <a:r>
              <a:rPr lang="en-US" sz="1800"/>
              <a:t>DRAM (Read/Write) Cycle Time :</a:t>
            </a:r>
          </a:p>
          <a:p>
            <a:pPr lvl="1" indent="-190500"/>
            <a:r>
              <a:rPr lang="en-US" sz="1600"/>
              <a:t>How frequent can you initiate an access?</a:t>
            </a:r>
          </a:p>
          <a:p>
            <a:pPr marL="203200" indent="-203200"/>
            <a:r>
              <a:rPr lang="en-US" sz="1800"/>
              <a:t>DRAM (Read/Write) Access Time:</a:t>
            </a:r>
          </a:p>
          <a:p>
            <a:pPr lvl="1" indent="-190500"/>
            <a:r>
              <a:rPr lang="en-US" sz="1600"/>
              <a:t>How quickly will you get what you want once you initiate an access?</a:t>
            </a:r>
          </a:p>
          <a:p>
            <a:pPr marL="203200" indent="-203200"/>
            <a:r>
              <a:rPr lang="en-US" sz="1800"/>
              <a:t>DRAM Bandwidth Limitation:</a:t>
            </a:r>
          </a:p>
          <a:p>
            <a:pPr lvl="1" indent="-190500"/>
            <a:r>
              <a:rPr lang="en-US" sz="1600"/>
              <a:t>Limited by Cycle Time</a:t>
            </a:r>
          </a:p>
        </p:txBody>
      </p:sp>
      <p:sp>
        <p:nvSpPr>
          <p:cNvPr id="225285" name="Line 4"/>
          <p:cNvSpPr>
            <a:spLocks noChangeShapeType="1"/>
          </p:cNvSpPr>
          <p:nvPr/>
        </p:nvSpPr>
        <p:spPr bwMode="auto">
          <a:xfrm>
            <a:off x="3213100" y="1371600"/>
            <a:ext cx="5308600" cy="0"/>
          </a:xfrm>
          <a:prstGeom prst="line">
            <a:avLst/>
          </a:prstGeom>
          <a:noFill/>
          <a:ln w="25400">
            <a:solidFill>
              <a:schemeClr val="tx1"/>
            </a:solidFill>
            <a:round/>
            <a:headEnd/>
            <a:tailEnd type="triangle" w="med" len="med"/>
          </a:ln>
        </p:spPr>
        <p:txBody>
          <a:bodyPr wrap="none" anchor="ctr"/>
          <a:lstStyle/>
          <a:p>
            <a:endParaRPr lang="en-US"/>
          </a:p>
        </p:txBody>
      </p:sp>
      <p:sp>
        <p:nvSpPr>
          <p:cNvPr id="225286" name="Line 5"/>
          <p:cNvSpPr>
            <a:spLocks noChangeShapeType="1"/>
          </p:cNvSpPr>
          <p:nvPr/>
        </p:nvSpPr>
        <p:spPr bwMode="auto">
          <a:xfrm>
            <a:off x="3200400" y="1079500"/>
            <a:ext cx="0" cy="508000"/>
          </a:xfrm>
          <a:prstGeom prst="line">
            <a:avLst/>
          </a:prstGeom>
          <a:noFill/>
          <a:ln w="25400">
            <a:solidFill>
              <a:schemeClr val="tx1"/>
            </a:solidFill>
            <a:round/>
            <a:headEnd/>
            <a:tailEnd/>
          </a:ln>
        </p:spPr>
        <p:txBody>
          <a:bodyPr wrap="none" anchor="ctr"/>
          <a:lstStyle/>
          <a:p>
            <a:endParaRPr lang="en-US"/>
          </a:p>
        </p:txBody>
      </p:sp>
      <p:sp>
        <p:nvSpPr>
          <p:cNvPr id="225287" name="Rectangle 6"/>
          <p:cNvSpPr>
            <a:spLocks noChangeArrowheads="1"/>
          </p:cNvSpPr>
          <p:nvPr/>
        </p:nvSpPr>
        <p:spPr bwMode="auto">
          <a:xfrm>
            <a:off x="8215313" y="1447801"/>
            <a:ext cx="633412" cy="333375"/>
          </a:xfrm>
          <a:prstGeom prst="rect">
            <a:avLst/>
          </a:prstGeom>
          <a:noFill/>
          <a:ln w="12700">
            <a:noFill/>
            <a:miter lim="800000"/>
            <a:headEnd/>
            <a:tailEnd/>
          </a:ln>
        </p:spPr>
        <p:txBody>
          <a:bodyPr wrap="none" lIns="90488" tIns="44450" rIns="90488" bIns="44450">
            <a:spAutoFit/>
          </a:bodyPr>
          <a:lstStyle/>
          <a:p>
            <a:r>
              <a:rPr lang="en-US" sz="1600" b="1">
                <a:latin typeface="Times New Roman" pitchFamily="18" charset="0"/>
                <a:cs typeface="Angsana New" pitchFamily="18" charset="-34"/>
              </a:rPr>
              <a:t>Time</a:t>
            </a:r>
          </a:p>
        </p:txBody>
      </p:sp>
      <p:sp>
        <p:nvSpPr>
          <p:cNvPr id="225288" name="Rectangle 7"/>
          <p:cNvSpPr>
            <a:spLocks noChangeArrowheads="1"/>
          </p:cNvSpPr>
          <p:nvPr/>
        </p:nvSpPr>
        <p:spPr bwMode="auto">
          <a:xfrm>
            <a:off x="3206750" y="1225550"/>
            <a:ext cx="1206500" cy="139700"/>
          </a:xfrm>
          <a:prstGeom prst="rect">
            <a:avLst/>
          </a:prstGeom>
          <a:solidFill>
            <a:schemeClr val="accent1"/>
          </a:solidFill>
          <a:ln w="12700">
            <a:solidFill>
              <a:schemeClr val="tx1"/>
            </a:solidFill>
            <a:miter lim="800000"/>
            <a:headEnd/>
            <a:tailEnd/>
          </a:ln>
        </p:spPr>
        <p:txBody>
          <a:bodyPr wrap="none" anchor="ctr"/>
          <a:lstStyle/>
          <a:p>
            <a:endParaRPr lang="en-US"/>
          </a:p>
        </p:txBody>
      </p:sp>
      <p:sp>
        <p:nvSpPr>
          <p:cNvPr id="225289" name="Rectangle 8"/>
          <p:cNvSpPr>
            <a:spLocks noChangeArrowheads="1"/>
          </p:cNvSpPr>
          <p:nvPr/>
        </p:nvSpPr>
        <p:spPr bwMode="auto">
          <a:xfrm>
            <a:off x="3162301" y="1371601"/>
            <a:ext cx="1260475" cy="333375"/>
          </a:xfrm>
          <a:prstGeom prst="rect">
            <a:avLst/>
          </a:prstGeom>
          <a:noFill/>
          <a:ln w="12700">
            <a:noFill/>
            <a:miter lim="800000"/>
            <a:headEnd/>
            <a:tailEnd/>
          </a:ln>
        </p:spPr>
        <p:txBody>
          <a:bodyPr wrap="none" lIns="90488" tIns="44450" rIns="90488" bIns="44450">
            <a:spAutoFit/>
          </a:bodyPr>
          <a:lstStyle/>
          <a:p>
            <a:pPr algn="ctr"/>
            <a:r>
              <a:rPr lang="en-US" sz="1600" b="1">
                <a:latin typeface="Times New Roman" pitchFamily="18" charset="0"/>
                <a:cs typeface="Angsana New" pitchFamily="18" charset="-34"/>
              </a:rPr>
              <a:t>Access Time</a:t>
            </a:r>
          </a:p>
        </p:txBody>
      </p:sp>
      <p:sp>
        <p:nvSpPr>
          <p:cNvPr id="225290" name="Rectangle 9"/>
          <p:cNvSpPr>
            <a:spLocks noChangeArrowheads="1"/>
          </p:cNvSpPr>
          <p:nvPr/>
        </p:nvSpPr>
        <p:spPr bwMode="auto">
          <a:xfrm>
            <a:off x="3206750" y="1225550"/>
            <a:ext cx="4864100" cy="139700"/>
          </a:xfrm>
          <a:prstGeom prst="rect">
            <a:avLst/>
          </a:prstGeom>
          <a:noFill/>
          <a:ln w="12700">
            <a:solidFill>
              <a:schemeClr val="tx1"/>
            </a:solidFill>
            <a:miter lim="800000"/>
            <a:headEnd/>
            <a:tailEnd/>
          </a:ln>
        </p:spPr>
        <p:txBody>
          <a:bodyPr wrap="none" anchor="ctr"/>
          <a:lstStyle/>
          <a:p>
            <a:endParaRPr lang="en-US"/>
          </a:p>
        </p:txBody>
      </p:sp>
      <p:sp>
        <p:nvSpPr>
          <p:cNvPr id="225291" name="Line 10"/>
          <p:cNvSpPr>
            <a:spLocks noChangeShapeType="1"/>
          </p:cNvSpPr>
          <p:nvPr/>
        </p:nvSpPr>
        <p:spPr bwMode="auto">
          <a:xfrm>
            <a:off x="8077200" y="1079500"/>
            <a:ext cx="0" cy="355600"/>
          </a:xfrm>
          <a:prstGeom prst="line">
            <a:avLst/>
          </a:prstGeom>
          <a:noFill/>
          <a:ln w="25400">
            <a:solidFill>
              <a:schemeClr val="tx1"/>
            </a:solidFill>
            <a:round/>
            <a:headEnd/>
            <a:tailEnd/>
          </a:ln>
        </p:spPr>
        <p:txBody>
          <a:bodyPr wrap="none" anchor="ctr"/>
          <a:lstStyle/>
          <a:p>
            <a:endParaRPr lang="en-US"/>
          </a:p>
        </p:txBody>
      </p:sp>
      <p:sp>
        <p:nvSpPr>
          <p:cNvPr id="225292" name="Rectangle 11"/>
          <p:cNvSpPr>
            <a:spLocks noChangeArrowheads="1"/>
          </p:cNvSpPr>
          <p:nvPr/>
        </p:nvSpPr>
        <p:spPr bwMode="auto">
          <a:xfrm>
            <a:off x="5091114" y="914401"/>
            <a:ext cx="1169987" cy="333375"/>
          </a:xfrm>
          <a:prstGeom prst="rect">
            <a:avLst/>
          </a:prstGeom>
          <a:noFill/>
          <a:ln w="12700">
            <a:noFill/>
            <a:miter lim="800000"/>
            <a:headEnd/>
            <a:tailEnd/>
          </a:ln>
        </p:spPr>
        <p:txBody>
          <a:bodyPr wrap="none" lIns="90488" tIns="44450" rIns="90488" bIns="44450">
            <a:spAutoFit/>
          </a:bodyPr>
          <a:lstStyle/>
          <a:p>
            <a:r>
              <a:rPr lang="en-US" sz="1600" b="1">
                <a:latin typeface="Times New Roman" pitchFamily="18" charset="0"/>
                <a:cs typeface="Angsana New" pitchFamily="18" charset="-34"/>
              </a:rPr>
              <a:t>Cycle Time</a:t>
            </a:r>
          </a:p>
        </p:txBody>
      </p:sp>
      <p:sp>
        <p:nvSpPr>
          <p:cNvPr id="225293" name="Line 12"/>
          <p:cNvSpPr>
            <a:spLocks noChangeShapeType="1"/>
          </p:cNvSpPr>
          <p:nvPr/>
        </p:nvSpPr>
        <p:spPr bwMode="auto">
          <a:xfrm flipH="1">
            <a:off x="3187700" y="1066800"/>
            <a:ext cx="1930400" cy="0"/>
          </a:xfrm>
          <a:prstGeom prst="line">
            <a:avLst/>
          </a:prstGeom>
          <a:noFill/>
          <a:ln w="25400">
            <a:solidFill>
              <a:schemeClr val="tx1"/>
            </a:solidFill>
            <a:round/>
            <a:headEnd/>
            <a:tailEnd type="triangle" w="med" len="med"/>
          </a:ln>
        </p:spPr>
        <p:txBody>
          <a:bodyPr wrap="none" anchor="ctr"/>
          <a:lstStyle/>
          <a:p>
            <a:endParaRPr lang="en-US"/>
          </a:p>
        </p:txBody>
      </p:sp>
      <p:sp>
        <p:nvSpPr>
          <p:cNvPr id="225294" name="Line 13"/>
          <p:cNvSpPr>
            <a:spLocks noChangeShapeType="1"/>
          </p:cNvSpPr>
          <p:nvPr/>
        </p:nvSpPr>
        <p:spPr bwMode="auto">
          <a:xfrm flipH="1">
            <a:off x="6159500" y="1066800"/>
            <a:ext cx="1930400" cy="0"/>
          </a:xfrm>
          <a:prstGeom prst="line">
            <a:avLst/>
          </a:prstGeom>
          <a:noFill/>
          <a:ln w="25400">
            <a:solidFill>
              <a:schemeClr val="tx1"/>
            </a:solidFill>
            <a:round/>
            <a:headEnd type="triangle" w="med" len="med"/>
            <a:tailEnd/>
          </a:ln>
        </p:spPr>
        <p:txBody>
          <a:bodyPr wrap="none" anchor="ctr"/>
          <a:lstStyle/>
          <a:p>
            <a:endParaRPr lang="en-US"/>
          </a:p>
        </p:txBody>
      </p:sp>
      <p:sp>
        <p:nvSpPr>
          <p:cNvPr id="225295" name="Line 14"/>
          <p:cNvSpPr>
            <a:spLocks noChangeShapeType="1"/>
          </p:cNvSpPr>
          <p:nvPr/>
        </p:nvSpPr>
        <p:spPr bwMode="auto">
          <a:xfrm>
            <a:off x="4419600" y="1460500"/>
            <a:ext cx="0" cy="127000"/>
          </a:xfrm>
          <a:prstGeom prst="line">
            <a:avLst/>
          </a:prstGeom>
          <a:noFill/>
          <a:ln w="25400">
            <a:solidFill>
              <a:schemeClr val="tx1"/>
            </a:solidFill>
            <a:round/>
            <a:headEnd/>
            <a:tailEnd/>
          </a:ln>
        </p:spPr>
        <p:txBody>
          <a:bodyPr wrap="none" anchor="ctr"/>
          <a:lstStyle/>
          <a:p>
            <a:endParaRPr lang="en-US"/>
          </a:p>
        </p:txBody>
      </p:sp>
      <p:pic>
        <p:nvPicPr>
          <p:cNvPr id="225296" name="Picture 15"/>
          <p:cNvPicPr>
            <a:picLocks noGrp="1" noChangeAspect="1" noChangeArrowheads="1"/>
          </p:cNvPicPr>
          <p:nvPr>
            <p:ph sz="half" idx="2"/>
          </p:nvPr>
        </p:nvPicPr>
        <p:blipFill>
          <a:blip r:embed="rId2" cstate="print"/>
          <a:srcRect/>
          <a:stretch>
            <a:fillRect/>
          </a:stretch>
        </p:blipFill>
        <p:spPr>
          <a:xfrm>
            <a:off x="6096001" y="2209800"/>
            <a:ext cx="4360863" cy="3886200"/>
          </a:xfrm>
          <a:noFill/>
        </p:spPr>
      </p:pic>
    </p:spTree>
    <p:extLst>
      <p:ext uri="{BB962C8B-B14F-4D97-AF65-F5344CB8AC3E}">
        <p14:creationId xmlns:p14="http://schemas.microsoft.com/office/powerpoint/2010/main" val="1771733632"/>
      </p:ext>
    </p:extLst>
  </p:cSld>
  <p:clrMapOvr>
    <a:masterClrMapping/>
  </p:clrMapOvr>
  <p:transition/>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Slide Number Placeholder 2"/>
          <p:cNvSpPr>
            <a:spLocks noGrp="1"/>
          </p:cNvSpPr>
          <p:nvPr>
            <p:ph type="sldNum" sz="quarter" idx="10"/>
          </p:nvPr>
        </p:nvSpPr>
        <p:spPr>
          <a:xfrm>
            <a:off x="8904288" y="6092825"/>
            <a:ext cx="609600" cy="431800"/>
          </a:xfrm>
          <a:noFill/>
        </p:spPr>
        <p:txBody>
          <a:bodyPr/>
          <a:lstStyle/>
          <a:p>
            <a:fld id="{91A8F4A2-1CBE-4054-AA04-C0B8377E2C97}" type="slidenum">
              <a:rPr lang="it-IT" smtClean="0">
                <a:latin typeface="Arial" pitchFamily="34" charset="0"/>
              </a:rPr>
              <a:pPr/>
              <a:t>195</a:t>
            </a:fld>
            <a:endParaRPr lang="it-IT">
              <a:latin typeface="Arial" pitchFamily="34" charset="0"/>
            </a:endParaRPr>
          </a:p>
        </p:txBody>
      </p:sp>
      <p:pic>
        <p:nvPicPr>
          <p:cNvPr id="226307" name="Picture 2"/>
          <p:cNvPicPr>
            <a:picLocks noChangeAspect="1" noChangeArrowheads="1"/>
          </p:cNvPicPr>
          <p:nvPr/>
        </p:nvPicPr>
        <p:blipFill>
          <a:blip r:embed="rId2" cstate="print"/>
          <a:srcRect/>
          <a:stretch>
            <a:fillRect/>
          </a:stretch>
        </p:blipFill>
        <p:spPr bwMode="auto">
          <a:xfrm>
            <a:off x="2508250" y="381001"/>
            <a:ext cx="7175500" cy="5762625"/>
          </a:xfrm>
          <a:prstGeom prst="rect">
            <a:avLst/>
          </a:prstGeom>
          <a:noFill/>
          <a:ln w="38100" algn="ctr">
            <a:noFill/>
            <a:miter lim="800000"/>
            <a:headEnd/>
            <a:tailEnd/>
          </a:ln>
        </p:spPr>
      </p:pic>
    </p:spTree>
    <p:extLst>
      <p:ext uri="{BB962C8B-B14F-4D97-AF65-F5344CB8AC3E}">
        <p14:creationId xmlns:p14="http://schemas.microsoft.com/office/powerpoint/2010/main" val="2358752758"/>
      </p:ext>
    </p:extLst>
  </p:cSld>
  <p:clrMapOvr>
    <a:masterClrMapping/>
  </p:clrMapOvr>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Slide Number Placeholder 2"/>
          <p:cNvSpPr>
            <a:spLocks noGrp="1"/>
          </p:cNvSpPr>
          <p:nvPr>
            <p:ph type="sldNum" sz="quarter" idx="10"/>
          </p:nvPr>
        </p:nvSpPr>
        <p:spPr>
          <a:xfrm>
            <a:off x="8904288" y="6092825"/>
            <a:ext cx="609600" cy="431800"/>
          </a:xfrm>
          <a:noFill/>
        </p:spPr>
        <p:txBody>
          <a:bodyPr/>
          <a:lstStyle/>
          <a:p>
            <a:fld id="{0DB805E7-B0AA-40E6-B6F8-02C95B2A1A5B}" type="slidenum">
              <a:rPr lang="it-IT" smtClean="0">
                <a:latin typeface="Arial" pitchFamily="34" charset="0"/>
              </a:rPr>
              <a:pPr/>
              <a:t>196</a:t>
            </a:fld>
            <a:endParaRPr lang="it-IT">
              <a:latin typeface="Arial" pitchFamily="34" charset="0"/>
            </a:endParaRPr>
          </a:p>
        </p:txBody>
      </p:sp>
      <p:pic>
        <p:nvPicPr>
          <p:cNvPr id="227331" name="Picture 2"/>
          <p:cNvPicPr>
            <a:picLocks noChangeAspect="1" noChangeArrowheads="1"/>
          </p:cNvPicPr>
          <p:nvPr/>
        </p:nvPicPr>
        <p:blipFill>
          <a:blip r:embed="rId2" cstate="print"/>
          <a:srcRect/>
          <a:stretch>
            <a:fillRect/>
          </a:stretch>
        </p:blipFill>
        <p:spPr bwMode="auto">
          <a:xfrm>
            <a:off x="2790826" y="457200"/>
            <a:ext cx="6892925" cy="5441950"/>
          </a:xfrm>
          <a:prstGeom prst="rect">
            <a:avLst/>
          </a:prstGeom>
          <a:noFill/>
          <a:ln w="38100" algn="ctr">
            <a:noFill/>
            <a:miter lim="800000"/>
            <a:headEnd/>
            <a:tailEnd/>
          </a:ln>
        </p:spPr>
      </p:pic>
    </p:spTree>
    <p:extLst>
      <p:ext uri="{BB962C8B-B14F-4D97-AF65-F5344CB8AC3E}">
        <p14:creationId xmlns:p14="http://schemas.microsoft.com/office/powerpoint/2010/main" val="3031212581"/>
      </p:ext>
    </p:extLst>
  </p:cSld>
  <p:clrMapOvr>
    <a:masterClrMapping/>
  </p:clrMapOvr>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Slide Number Placeholder 2"/>
          <p:cNvSpPr>
            <a:spLocks noGrp="1"/>
          </p:cNvSpPr>
          <p:nvPr>
            <p:ph type="sldNum" sz="quarter" idx="10"/>
          </p:nvPr>
        </p:nvSpPr>
        <p:spPr>
          <a:xfrm>
            <a:off x="8904288" y="6092825"/>
            <a:ext cx="609600" cy="431800"/>
          </a:xfrm>
          <a:noFill/>
        </p:spPr>
        <p:txBody>
          <a:bodyPr/>
          <a:lstStyle/>
          <a:p>
            <a:fld id="{501847E3-F0A9-4ACB-A319-46D26A0D4238}" type="slidenum">
              <a:rPr lang="it-IT" smtClean="0">
                <a:latin typeface="Arial" pitchFamily="34" charset="0"/>
              </a:rPr>
              <a:pPr/>
              <a:t>197</a:t>
            </a:fld>
            <a:endParaRPr lang="it-IT">
              <a:latin typeface="Arial" pitchFamily="34" charset="0"/>
            </a:endParaRPr>
          </a:p>
        </p:txBody>
      </p:sp>
      <p:pic>
        <p:nvPicPr>
          <p:cNvPr id="228355" name="Picture 2"/>
          <p:cNvPicPr>
            <a:picLocks noChangeAspect="1" noChangeArrowheads="1"/>
          </p:cNvPicPr>
          <p:nvPr/>
        </p:nvPicPr>
        <p:blipFill>
          <a:blip r:embed="rId2" cstate="print"/>
          <a:srcRect/>
          <a:stretch>
            <a:fillRect/>
          </a:stretch>
        </p:blipFill>
        <p:spPr bwMode="auto">
          <a:xfrm>
            <a:off x="3211514" y="762001"/>
            <a:ext cx="5768975" cy="5319713"/>
          </a:xfrm>
          <a:prstGeom prst="rect">
            <a:avLst/>
          </a:prstGeom>
          <a:noFill/>
          <a:ln w="38100" algn="ctr">
            <a:noFill/>
            <a:miter lim="800000"/>
            <a:headEnd/>
            <a:tailEnd/>
          </a:ln>
        </p:spPr>
      </p:pic>
    </p:spTree>
    <p:extLst>
      <p:ext uri="{BB962C8B-B14F-4D97-AF65-F5344CB8AC3E}">
        <p14:creationId xmlns:p14="http://schemas.microsoft.com/office/powerpoint/2010/main" val="1640667095"/>
      </p:ext>
    </p:extLst>
  </p:cSld>
  <p:clrMapOvr>
    <a:masterClrMapping/>
  </p:clrMapOvr>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8" name="Slide Number Placeholder 2"/>
          <p:cNvSpPr>
            <a:spLocks noGrp="1"/>
          </p:cNvSpPr>
          <p:nvPr>
            <p:ph type="sldNum" sz="quarter" idx="10"/>
          </p:nvPr>
        </p:nvSpPr>
        <p:spPr>
          <a:xfrm>
            <a:off x="8904288" y="6092825"/>
            <a:ext cx="609600" cy="431800"/>
          </a:xfrm>
          <a:noFill/>
        </p:spPr>
        <p:txBody>
          <a:bodyPr/>
          <a:lstStyle/>
          <a:p>
            <a:fld id="{82449F98-0486-45EC-AFBB-42FF27AC2C0B}" type="slidenum">
              <a:rPr lang="it-IT" smtClean="0">
                <a:latin typeface="Arial" pitchFamily="34" charset="0"/>
              </a:rPr>
              <a:pPr/>
              <a:t>198</a:t>
            </a:fld>
            <a:endParaRPr lang="it-IT">
              <a:latin typeface="Arial" pitchFamily="34" charset="0"/>
            </a:endParaRPr>
          </a:p>
        </p:txBody>
      </p:sp>
      <p:pic>
        <p:nvPicPr>
          <p:cNvPr id="229379" name="Picture 2"/>
          <p:cNvPicPr>
            <a:picLocks noChangeAspect="1" noChangeArrowheads="1"/>
          </p:cNvPicPr>
          <p:nvPr/>
        </p:nvPicPr>
        <p:blipFill>
          <a:blip r:embed="rId2" cstate="print"/>
          <a:srcRect/>
          <a:stretch>
            <a:fillRect/>
          </a:stretch>
        </p:blipFill>
        <p:spPr bwMode="auto">
          <a:xfrm>
            <a:off x="3141663" y="990601"/>
            <a:ext cx="6049962" cy="5165725"/>
          </a:xfrm>
          <a:prstGeom prst="rect">
            <a:avLst/>
          </a:prstGeom>
          <a:noFill/>
          <a:ln w="38100" algn="ctr">
            <a:noFill/>
            <a:miter lim="800000"/>
            <a:headEnd/>
            <a:tailEnd/>
          </a:ln>
        </p:spPr>
      </p:pic>
    </p:spTree>
    <p:extLst>
      <p:ext uri="{BB962C8B-B14F-4D97-AF65-F5344CB8AC3E}">
        <p14:creationId xmlns:p14="http://schemas.microsoft.com/office/powerpoint/2010/main" val="3838745552"/>
      </p:ext>
    </p:extLst>
  </p:cSld>
  <p:clrMapOvr>
    <a:masterClrMapping/>
  </p:clrMapOvr>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Slide Number Placeholder 2"/>
          <p:cNvSpPr>
            <a:spLocks noGrp="1"/>
          </p:cNvSpPr>
          <p:nvPr>
            <p:ph type="sldNum" sz="quarter" idx="10"/>
          </p:nvPr>
        </p:nvSpPr>
        <p:spPr>
          <a:xfrm>
            <a:off x="8904288" y="6092825"/>
            <a:ext cx="609600" cy="431800"/>
          </a:xfrm>
          <a:noFill/>
        </p:spPr>
        <p:txBody>
          <a:bodyPr/>
          <a:lstStyle/>
          <a:p>
            <a:fld id="{4D2CBB43-DDC3-4BA6-8A95-AB19D0C5D68D}" type="slidenum">
              <a:rPr lang="it-IT" smtClean="0">
                <a:latin typeface="Arial" pitchFamily="34" charset="0"/>
              </a:rPr>
              <a:pPr/>
              <a:t>199</a:t>
            </a:fld>
            <a:endParaRPr lang="it-IT">
              <a:latin typeface="Arial" pitchFamily="34" charset="0"/>
            </a:endParaRPr>
          </a:p>
        </p:txBody>
      </p:sp>
      <p:pic>
        <p:nvPicPr>
          <p:cNvPr id="230403" name="Picture 2"/>
          <p:cNvPicPr>
            <a:picLocks noChangeAspect="1" noChangeArrowheads="1"/>
          </p:cNvPicPr>
          <p:nvPr/>
        </p:nvPicPr>
        <p:blipFill>
          <a:blip r:embed="rId2" cstate="print"/>
          <a:srcRect/>
          <a:stretch>
            <a:fillRect/>
          </a:stretch>
        </p:blipFill>
        <p:spPr bwMode="auto">
          <a:xfrm>
            <a:off x="2860675" y="685800"/>
            <a:ext cx="5556250" cy="5543550"/>
          </a:xfrm>
          <a:prstGeom prst="rect">
            <a:avLst/>
          </a:prstGeom>
          <a:noFill/>
          <a:ln w="38100" algn="ctr">
            <a:noFill/>
            <a:miter lim="800000"/>
            <a:headEnd/>
            <a:tailEnd/>
          </a:ln>
        </p:spPr>
      </p:pic>
    </p:spTree>
    <p:extLst>
      <p:ext uri="{BB962C8B-B14F-4D97-AF65-F5344CB8AC3E}">
        <p14:creationId xmlns:p14="http://schemas.microsoft.com/office/powerpoint/2010/main" val="180257809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a:xfrm>
            <a:off x="2227264" y="228600"/>
            <a:ext cx="7737475" cy="685800"/>
          </a:xfrm>
        </p:spPr>
        <p:txBody>
          <a:bodyPr>
            <a:normAutofit fontScale="90000"/>
          </a:bodyPr>
          <a:lstStyle/>
          <a:p>
            <a:pPr eaLnBrk="1" hangingPunct="1"/>
            <a:r>
              <a:rPr lang="en-US" smtClean="0"/>
              <a:t>Course Logistics (TBD)</a:t>
            </a:r>
          </a:p>
        </p:txBody>
      </p:sp>
      <p:sp>
        <p:nvSpPr>
          <p:cNvPr id="48131" name="Rectangle 3"/>
          <p:cNvSpPr>
            <a:spLocks noGrp="1" noChangeArrowheads="1"/>
          </p:cNvSpPr>
          <p:nvPr>
            <p:ph idx="1"/>
          </p:nvPr>
        </p:nvSpPr>
        <p:spPr>
          <a:xfrm>
            <a:off x="1946275" y="914400"/>
            <a:ext cx="8440738" cy="5715000"/>
          </a:xfrm>
        </p:spPr>
        <p:txBody>
          <a:bodyPr/>
          <a:lstStyle/>
          <a:p>
            <a:pPr eaLnBrk="1" hangingPunct="1"/>
            <a:r>
              <a:rPr lang="en-US" smtClean="0"/>
              <a:t>Class Representative</a:t>
            </a:r>
          </a:p>
          <a:p>
            <a:pPr eaLnBrk="1" hangingPunct="1"/>
            <a:endParaRPr lang="en-US" smtClean="0"/>
          </a:p>
          <a:p>
            <a:pPr eaLnBrk="1" hangingPunct="1"/>
            <a:r>
              <a:rPr lang="en-US" smtClean="0"/>
              <a:t>Class Newsgroup manager – </a:t>
            </a:r>
          </a:p>
          <a:p>
            <a:pPr eaLnBrk="1" hangingPunct="1"/>
            <a:r>
              <a:rPr lang="en-US" smtClean="0"/>
              <a:t>I need a class list (Soft copy)</a:t>
            </a:r>
          </a:p>
          <a:p>
            <a:pPr eaLnBrk="1" hangingPunct="1"/>
            <a:r>
              <a:rPr lang="en-US" smtClean="0"/>
              <a:t>Grading Policy</a:t>
            </a:r>
          </a:p>
          <a:p>
            <a:pPr lvl="1" eaLnBrk="1" hangingPunct="1"/>
            <a:r>
              <a:rPr lang="en-US" smtClean="0"/>
              <a:t>Project</a:t>
            </a:r>
          </a:p>
          <a:p>
            <a:pPr lvl="2" eaLnBrk="1" hangingPunct="1"/>
            <a:r>
              <a:rPr lang="en-US" sz="2400"/>
              <a:t>Project Review  - 60</a:t>
            </a:r>
          </a:p>
          <a:p>
            <a:pPr lvl="3" eaLnBrk="1" hangingPunct="1"/>
            <a:r>
              <a:rPr lang="en-US" sz="2400"/>
              <a:t>Every class will project review</a:t>
            </a:r>
          </a:p>
          <a:p>
            <a:pPr lvl="3" eaLnBrk="1" hangingPunct="1"/>
            <a:r>
              <a:rPr lang="en-US" sz="2400"/>
              <a:t>every project group will present its progress every alternate weel</a:t>
            </a:r>
          </a:p>
          <a:p>
            <a:pPr lvl="2" eaLnBrk="1" hangingPunct="1"/>
            <a:r>
              <a:rPr lang="en-US" sz="2400"/>
              <a:t>Project Document - 20</a:t>
            </a:r>
          </a:p>
          <a:p>
            <a:pPr lvl="1" eaLnBrk="1" hangingPunct="1"/>
            <a:r>
              <a:rPr lang="en-US" smtClean="0"/>
              <a:t>Majors - 20</a:t>
            </a:r>
          </a:p>
          <a:p>
            <a:pPr lvl="2" eaLnBrk="1" hangingPunct="1"/>
            <a:endParaRPr lang="en-US" smtClean="0"/>
          </a:p>
        </p:txBody>
      </p:sp>
      <p:sp>
        <p:nvSpPr>
          <p:cNvPr id="48132" name="Slide Number Placeholder 4"/>
          <p:cNvSpPr>
            <a:spLocks noGrp="1"/>
          </p:cNvSpPr>
          <p:nvPr>
            <p:ph type="sldNum" sz="quarter" idx="10"/>
          </p:nvPr>
        </p:nvSpPr>
        <p:spPr>
          <a:noFill/>
        </p:spPr>
        <p:txBody>
          <a:bodyPr/>
          <a:lstStyle/>
          <a:p>
            <a:fld id="{51F87A41-A029-4BB3-A662-0877F37A8101}" type="slidenum">
              <a:rPr lang="en-US" smtClean="0">
                <a:latin typeface="Arial" pitchFamily="34" charset="0"/>
              </a:rPr>
              <a:pPr/>
              <a:t>2</a:t>
            </a:fld>
            <a:endParaRPr lang="en-US" smtClean="0">
              <a:latin typeface="Arial" pitchFamily="34" charset="0"/>
            </a:endParaRPr>
          </a:p>
        </p:txBody>
      </p:sp>
    </p:spTree>
    <p:extLst>
      <p:ext uri="{BB962C8B-B14F-4D97-AF65-F5344CB8AC3E}">
        <p14:creationId xmlns:p14="http://schemas.microsoft.com/office/powerpoint/2010/main" val="291571258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ChangeArrowheads="1"/>
          </p:cNvSpPr>
          <p:nvPr>
            <p:ph type="title"/>
          </p:nvPr>
        </p:nvSpPr>
        <p:spPr/>
        <p:txBody>
          <a:bodyPr/>
          <a:lstStyle/>
          <a:p>
            <a:pPr eaLnBrk="1" hangingPunct="1"/>
            <a:r>
              <a:rPr lang="en-US" smtClean="0"/>
              <a:t>SRAM Application Areas</a:t>
            </a:r>
          </a:p>
        </p:txBody>
      </p:sp>
      <p:sp>
        <p:nvSpPr>
          <p:cNvPr id="66563" name="Rectangle 3"/>
          <p:cNvSpPr>
            <a:spLocks noGrp="1" noChangeArrowheads="1"/>
          </p:cNvSpPr>
          <p:nvPr>
            <p:ph idx="1"/>
          </p:nvPr>
        </p:nvSpPr>
        <p:spPr/>
        <p:txBody>
          <a:bodyPr/>
          <a:lstStyle/>
          <a:p>
            <a:pPr eaLnBrk="1" hangingPunct="1"/>
            <a:r>
              <a:rPr lang="en-US" smtClean="0"/>
              <a:t>Main memory in high performance small system</a:t>
            </a:r>
          </a:p>
          <a:p>
            <a:pPr eaLnBrk="1" hangingPunct="1"/>
            <a:r>
              <a:rPr lang="en-US" smtClean="0"/>
              <a:t>Main memory in low power consumption system</a:t>
            </a:r>
          </a:p>
          <a:p>
            <a:pPr eaLnBrk="1" hangingPunct="1"/>
            <a:r>
              <a:rPr lang="en-US" smtClean="0"/>
              <a:t>Simpler and less expensive system if without a cache</a:t>
            </a:r>
          </a:p>
          <a:p>
            <a:pPr eaLnBrk="1" hangingPunct="1"/>
            <a:r>
              <a:rPr lang="en-US" smtClean="0"/>
              <a:t>Battery back-up</a:t>
            </a:r>
          </a:p>
          <a:p>
            <a:pPr eaLnBrk="1" hangingPunct="1"/>
            <a:r>
              <a:rPr lang="en-US" smtClean="0"/>
              <a:t>Battery operated system</a:t>
            </a:r>
          </a:p>
        </p:txBody>
      </p:sp>
      <p:sp>
        <p:nvSpPr>
          <p:cNvPr id="66564" name="Slide Number Placeholder 4"/>
          <p:cNvSpPr>
            <a:spLocks noGrp="1"/>
          </p:cNvSpPr>
          <p:nvPr>
            <p:ph type="sldNum" sz="quarter" idx="10"/>
          </p:nvPr>
        </p:nvSpPr>
        <p:spPr>
          <a:noFill/>
        </p:spPr>
        <p:txBody>
          <a:bodyPr/>
          <a:lstStyle/>
          <a:p>
            <a:fld id="{112208D6-9A98-4931-B9C3-B99F107E7D45}" type="slidenum">
              <a:rPr lang="it-IT" smtClean="0">
                <a:latin typeface="Arial" pitchFamily="34" charset="0"/>
              </a:rPr>
              <a:pPr/>
              <a:t>20</a:t>
            </a:fld>
            <a:endParaRPr lang="it-IT">
              <a:latin typeface="Arial" pitchFamily="34" charset="0"/>
            </a:endParaRPr>
          </a:p>
        </p:txBody>
      </p:sp>
    </p:spTree>
    <p:extLst>
      <p:ext uri="{BB962C8B-B14F-4D97-AF65-F5344CB8AC3E}">
        <p14:creationId xmlns:p14="http://schemas.microsoft.com/office/powerpoint/2010/main" val="314173818"/>
      </p:ext>
    </p:extLst>
  </p:cSld>
  <p:clrMapOvr>
    <a:masterClrMapping/>
  </p:clrMapOvr>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Slide Number Placeholder 2"/>
          <p:cNvSpPr>
            <a:spLocks noGrp="1"/>
          </p:cNvSpPr>
          <p:nvPr>
            <p:ph type="sldNum" sz="quarter" idx="10"/>
          </p:nvPr>
        </p:nvSpPr>
        <p:spPr>
          <a:xfrm>
            <a:off x="8904288" y="6092825"/>
            <a:ext cx="609600" cy="431800"/>
          </a:xfrm>
          <a:noFill/>
        </p:spPr>
        <p:txBody>
          <a:bodyPr/>
          <a:lstStyle/>
          <a:p>
            <a:fld id="{580C1665-23DC-45B6-A023-9561720A46CF}" type="slidenum">
              <a:rPr lang="it-IT" smtClean="0">
                <a:latin typeface="Arial" pitchFamily="34" charset="0"/>
              </a:rPr>
              <a:pPr/>
              <a:t>200</a:t>
            </a:fld>
            <a:endParaRPr lang="it-IT">
              <a:latin typeface="Arial" pitchFamily="34" charset="0"/>
            </a:endParaRPr>
          </a:p>
        </p:txBody>
      </p:sp>
      <p:pic>
        <p:nvPicPr>
          <p:cNvPr id="231427" name="Picture 2"/>
          <p:cNvPicPr>
            <a:picLocks noChangeAspect="1" noChangeArrowheads="1"/>
          </p:cNvPicPr>
          <p:nvPr/>
        </p:nvPicPr>
        <p:blipFill>
          <a:blip r:embed="rId2" cstate="print"/>
          <a:srcRect/>
          <a:stretch>
            <a:fillRect/>
          </a:stretch>
        </p:blipFill>
        <p:spPr bwMode="auto">
          <a:xfrm>
            <a:off x="2860675" y="533401"/>
            <a:ext cx="5697538" cy="5654675"/>
          </a:xfrm>
          <a:prstGeom prst="rect">
            <a:avLst/>
          </a:prstGeom>
          <a:noFill/>
          <a:ln w="38100" algn="ctr">
            <a:noFill/>
            <a:miter lim="800000"/>
            <a:headEnd/>
            <a:tailEnd/>
          </a:ln>
        </p:spPr>
      </p:pic>
    </p:spTree>
    <p:extLst>
      <p:ext uri="{BB962C8B-B14F-4D97-AF65-F5344CB8AC3E}">
        <p14:creationId xmlns:p14="http://schemas.microsoft.com/office/powerpoint/2010/main" val="2352535970"/>
      </p:ext>
    </p:extLst>
  </p:cSld>
  <p:clrMapOvr>
    <a:masterClrMapping/>
  </p:clrMapOvr>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Slide Number Placeholder 2"/>
          <p:cNvSpPr>
            <a:spLocks noGrp="1"/>
          </p:cNvSpPr>
          <p:nvPr>
            <p:ph type="sldNum" sz="quarter" idx="10"/>
          </p:nvPr>
        </p:nvSpPr>
        <p:spPr>
          <a:xfrm>
            <a:off x="8904288" y="6092825"/>
            <a:ext cx="609600" cy="431800"/>
          </a:xfrm>
          <a:noFill/>
        </p:spPr>
        <p:txBody>
          <a:bodyPr/>
          <a:lstStyle/>
          <a:p>
            <a:fld id="{59719FC8-66C5-4F1A-91DB-9458068423DC}" type="slidenum">
              <a:rPr lang="it-IT" smtClean="0">
                <a:latin typeface="Arial" pitchFamily="34" charset="0"/>
              </a:rPr>
              <a:pPr/>
              <a:t>201</a:t>
            </a:fld>
            <a:endParaRPr lang="it-IT">
              <a:latin typeface="Arial" pitchFamily="34" charset="0"/>
            </a:endParaRPr>
          </a:p>
        </p:txBody>
      </p:sp>
      <p:pic>
        <p:nvPicPr>
          <p:cNvPr id="232451" name="Picture 2"/>
          <p:cNvPicPr>
            <a:picLocks noChangeAspect="1" noChangeArrowheads="1"/>
          </p:cNvPicPr>
          <p:nvPr/>
        </p:nvPicPr>
        <p:blipFill>
          <a:blip r:embed="rId2" cstate="print"/>
          <a:srcRect/>
          <a:stretch>
            <a:fillRect/>
          </a:stretch>
        </p:blipFill>
        <p:spPr bwMode="auto">
          <a:xfrm>
            <a:off x="2649538" y="609601"/>
            <a:ext cx="7034212" cy="5675313"/>
          </a:xfrm>
          <a:prstGeom prst="rect">
            <a:avLst/>
          </a:prstGeom>
          <a:noFill/>
          <a:ln w="38100" algn="ctr">
            <a:noFill/>
            <a:miter lim="800000"/>
            <a:headEnd/>
            <a:tailEnd/>
          </a:ln>
        </p:spPr>
      </p:pic>
    </p:spTree>
    <p:extLst>
      <p:ext uri="{BB962C8B-B14F-4D97-AF65-F5344CB8AC3E}">
        <p14:creationId xmlns:p14="http://schemas.microsoft.com/office/powerpoint/2010/main" val="3459493359"/>
      </p:ext>
    </p:extLst>
  </p:cSld>
  <p:clrMapOvr>
    <a:masterClrMapping/>
  </p:clrMapOvr>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Slide Number Placeholder 2"/>
          <p:cNvSpPr>
            <a:spLocks noGrp="1"/>
          </p:cNvSpPr>
          <p:nvPr>
            <p:ph type="sldNum" sz="quarter" idx="10"/>
          </p:nvPr>
        </p:nvSpPr>
        <p:spPr>
          <a:xfrm>
            <a:off x="8904288" y="6092825"/>
            <a:ext cx="609600" cy="431800"/>
          </a:xfrm>
          <a:noFill/>
        </p:spPr>
        <p:txBody>
          <a:bodyPr/>
          <a:lstStyle/>
          <a:p>
            <a:fld id="{D4F199AB-1936-42F9-A15A-8FCCE05545D2}" type="slidenum">
              <a:rPr lang="it-IT" smtClean="0">
                <a:latin typeface="Arial" pitchFamily="34" charset="0"/>
              </a:rPr>
              <a:pPr/>
              <a:t>202</a:t>
            </a:fld>
            <a:endParaRPr lang="it-IT">
              <a:latin typeface="Arial" pitchFamily="34" charset="0"/>
            </a:endParaRPr>
          </a:p>
        </p:txBody>
      </p:sp>
      <p:pic>
        <p:nvPicPr>
          <p:cNvPr id="233475" name="Picture 2"/>
          <p:cNvPicPr>
            <a:picLocks noChangeAspect="1" noChangeArrowheads="1"/>
          </p:cNvPicPr>
          <p:nvPr/>
        </p:nvPicPr>
        <p:blipFill>
          <a:blip r:embed="rId2" cstate="print"/>
          <a:srcRect/>
          <a:stretch>
            <a:fillRect/>
          </a:stretch>
        </p:blipFill>
        <p:spPr bwMode="auto">
          <a:xfrm>
            <a:off x="3211513" y="685801"/>
            <a:ext cx="5416550" cy="5548313"/>
          </a:xfrm>
          <a:prstGeom prst="rect">
            <a:avLst/>
          </a:prstGeom>
          <a:noFill/>
          <a:ln w="38100" algn="ctr">
            <a:noFill/>
            <a:miter lim="800000"/>
            <a:headEnd/>
            <a:tailEnd/>
          </a:ln>
        </p:spPr>
      </p:pic>
    </p:spTree>
    <p:extLst>
      <p:ext uri="{BB962C8B-B14F-4D97-AF65-F5344CB8AC3E}">
        <p14:creationId xmlns:p14="http://schemas.microsoft.com/office/powerpoint/2010/main" val="1242659196"/>
      </p:ext>
    </p:extLst>
  </p:cSld>
  <p:clrMapOvr>
    <a:masterClrMapping/>
  </p:clrMapOvr>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8" name="Slide Number Placeholder 2"/>
          <p:cNvSpPr>
            <a:spLocks noGrp="1"/>
          </p:cNvSpPr>
          <p:nvPr>
            <p:ph type="sldNum" sz="quarter" idx="10"/>
          </p:nvPr>
        </p:nvSpPr>
        <p:spPr>
          <a:xfrm>
            <a:off x="8904288" y="6092825"/>
            <a:ext cx="609600" cy="431800"/>
          </a:xfrm>
          <a:noFill/>
        </p:spPr>
        <p:txBody>
          <a:bodyPr/>
          <a:lstStyle/>
          <a:p>
            <a:fld id="{8C6005A4-B714-41FD-95C3-DA27FB639F47}" type="slidenum">
              <a:rPr lang="it-IT" smtClean="0">
                <a:latin typeface="Arial" pitchFamily="34" charset="0"/>
              </a:rPr>
              <a:pPr/>
              <a:t>203</a:t>
            </a:fld>
            <a:endParaRPr lang="it-IT">
              <a:latin typeface="Arial" pitchFamily="34" charset="0"/>
            </a:endParaRPr>
          </a:p>
        </p:txBody>
      </p:sp>
      <p:pic>
        <p:nvPicPr>
          <p:cNvPr id="234499" name="Picture 2"/>
          <p:cNvPicPr>
            <a:picLocks noChangeAspect="1" noChangeArrowheads="1"/>
          </p:cNvPicPr>
          <p:nvPr/>
        </p:nvPicPr>
        <p:blipFill>
          <a:blip r:embed="rId2" cstate="print"/>
          <a:srcRect/>
          <a:stretch>
            <a:fillRect/>
          </a:stretch>
        </p:blipFill>
        <p:spPr bwMode="auto">
          <a:xfrm>
            <a:off x="3000375" y="533401"/>
            <a:ext cx="5416550" cy="5605463"/>
          </a:xfrm>
          <a:prstGeom prst="rect">
            <a:avLst/>
          </a:prstGeom>
          <a:noFill/>
          <a:ln w="38100" algn="ctr">
            <a:noFill/>
            <a:miter lim="800000"/>
            <a:headEnd/>
            <a:tailEnd/>
          </a:ln>
        </p:spPr>
      </p:pic>
    </p:spTree>
    <p:extLst>
      <p:ext uri="{BB962C8B-B14F-4D97-AF65-F5344CB8AC3E}">
        <p14:creationId xmlns:p14="http://schemas.microsoft.com/office/powerpoint/2010/main" val="3660097460"/>
      </p:ext>
    </p:extLst>
  </p:cSld>
  <p:clrMapOvr>
    <a:masterClrMapping/>
  </p:clrMapOvr>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35522" name="Slide Number Placeholder 4"/>
          <p:cNvSpPr>
            <a:spLocks noGrp="1"/>
          </p:cNvSpPr>
          <p:nvPr>
            <p:ph type="sldNum" sz="quarter" idx="10"/>
          </p:nvPr>
        </p:nvSpPr>
        <p:spPr>
          <a:xfrm>
            <a:off x="8904288" y="6092825"/>
            <a:ext cx="609600" cy="431800"/>
          </a:xfrm>
          <a:noFill/>
        </p:spPr>
        <p:txBody>
          <a:bodyPr/>
          <a:lstStyle/>
          <a:p>
            <a:fld id="{A9D1E502-4398-4C0A-8CB7-427139823D8D}" type="slidenum">
              <a:rPr lang="it-IT" smtClean="0">
                <a:latin typeface="Arial" pitchFamily="34" charset="0"/>
              </a:rPr>
              <a:pPr/>
              <a:t>204</a:t>
            </a:fld>
            <a:endParaRPr lang="it-IT">
              <a:latin typeface="Arial" pitchFamily="34" charset="0"/>
            </a:endParaRPr>
          </a:p>
        </p:txBody>
      </p:sp>
      <p:sp>
        <p:nvSpPr>
          <p:cNvPr id="235523" name="Rectangle 2"/>
          <p:cNvSpPr>
            <a:spLocks noGrp="1" noChangeArrowheads="1"/>
          </p:cNvSpPr>
          <p:nvPr>
            <p:ph type="title"/>
          </p:nvPr>
        </p:nvSpPr>
        <p:spPr>
          <a:xfrm>
            <a:off x="1885950" y="0"/>
            <a:ext cx="8782050" cy="609600"/>
          </a:xfrm>
          <a:noFill/>
        </p:spPr>
        <p:txBody>
          <a:bodyPr vert="horz" lIns="92075" tIns="46038" rIns="92075" bIns="46038" rtlCol="0" anchor="ctr">
            <a:normAutofit fontScale="90000"/>
          </a:bodyPr>
          <a:lstStyle/>
          <a:p>
            <a:r>
              <a:rPr lang="th-TH" smtClean="0"/>
              <a:t>Fast Memory Systems: DRAM specific</a:t>
            </a:r>
          </a:p>
        </p:txBody>
      </p:sp>
      <p:sp>
        <p:nvSpPr>
          <p:cNvPr id="347139" name="Rectangle 3"/>
          <p:cNvSpPr>
            <a:spLocks noGrp="1" noChangeArrowheads="1"/>
          </p:cNvSpPr>
          <p:nvPr>
            <p:ph type="body" idx="1"/>
          </p:nvPr>
        </p:nvSpPr>
        <p:spPr>
          <a:xfrm>
            <a:off x="1981200" y="1066800"/>
            <a:ext cx="8223250" cy="5638800"/>
          </a:xfrm>
          <a:noFill/>
        </p:spPr>
        <p:txBody>
          <a:bodyPr vert="horz" lIns="92075" tIns="46038" rIns="92075" bIns="46038" rtlCol="0">
            <a:normAutofit/>
          </a:bodyPr>
          <a:lstStyle/>
          <a:p>
            <a:pPr marL="285750" indent="-285750">
              <a:lnSpc>
                <a:spcPct val="65000"/>
              </a:lnSpc>
            </a:pPr>
            <a:r>
              <a:rPr lang="th-TH" smtClean="0"/>
              <a:t>Multiple column accesses</a:t>
            </a:r>
            <a:r>
              <a:rPr lang="en-US" smtClean="0"/>
              <a:t> per RAS</a:t>
            </a:r>
            <a:r>
              <a:rPr lang="th-TH" smtClean="0"/>
              <a:t>: page mode</a:t>
            </a:r>
          </a:p>
          <a:p>
            <a:pPr lvl="1">
              <a:lnSpc>
                <a:spcPct val="75000"/>
              </a:lnSpc>
            </a:pPr>
            <a:r>
              <a:rPr lang="th-TH" smtClean="0"/>
              <a:t>DRAM buffers a row of bits inside the DRAM for column access (e.g., 16 Kbits row  for 64 Mbits DRAM)</a:t>
            </a:r>
          </a:p>
          <a:p>
            <a:pPr lvl="1">
              <a:lnSpc>
                <a:spcPct val="75000"/>
              </a:lnSpc>
            </a:pPr>
            <a:r>
              <a:rPr lang="th-TH" smtClean="0"/>
              <a:t>Allow repeated column access without another row access</a:t>
            </a:r>
          </a:p>
          <a:p>
            <a:pPr lvl="1">
              <a:lnSpc>
                <a:spcPct val="75000"/>
              </a:lnSpc>
            </a:pPr>
            <a:r>
              <a:rPr lang="th-TH" smtClean="0"/>
              <a:t>64 Mbit DRAM: cycle time = 90 ns, optimized access = 25 ns</a:t>
            </a:r>
          </a:p>
          <a:p>
            <a:pPr marL="285750" indent="-285750">
              <a:lnSpc>
                <a:spcPct val="65000"/>
              </a:lnSpc>
            </a:pPr>
            <a:endParaRPr lang="en-US" smtClean="0"/>
          </a:p>
          <a:p>
            <a:pPr marL="285750" indent="-285750">
              <a:lnSpc>
                <a:spcPct val="65000"/>
              </a:lnSpc>
            </a:pPr>
            <a:r>
              <a:rPr lang="th-TH" smtClean="0"/>
              <a:t>New DRAMs: </a:t>
            </a:r>
            <a:endParaRPr lang="en-US" smtClean="0"/>
          </a:p>
          <a:p>
            <a:pPr lvl="1">
              <a:lnSpc>
                <a:spcPct val="65000"/>
              </a:lnSpc>
            </a:pPr>
            <a:r>
              <a:rPr lang="th-TH" i="1" smtClean="0">
                <a:solidFill>
                  <a:schemeClr val="accent1"/>
                </a:solidFill>
              </a:rPr>
              <a:t>Synchronous DRAM</a:t>
            </a:r>
            <a:r>
              <a:rPr lang="th-TH" smtClean="0"/>
              <a:t>: Provide a clock signal to DRAM, transfer synchronous to system clock</a:t>
            </a:r>
          </a:p>
          <a:p>
            <a:pPr lvl="1">
              <a:lnSpc>
                <a:spcPct val="75000"/>
              </a:lnSpc>
            </a:pPr>
            <a:r>
              <a:rPr lang="th-TH" i="1" smtClean="0">
                <a:solidFill>
                  <a:schemeClr val="accent1"/>
                </a:solidFill>
              </a:rPr>
              <a:t>RAMBUS</a:t>
            </a:r>
            <a:r>
              <a:rPr lang="th-TH" smtClean="0"/>
              <a:t>: startup company; reinvent DRAM interface</a:t>
            </a:r>
          </a:p>
          <a:p>
            <a:pPr lvl="2">
              <a:lnSpc>
                <a:spcPct val="75000"/>
              </a:lnSpc>
            </a:pPr>
            <a:r>
              <a:rPr lang="th-TH" smtClean="0"/>
              <a:t>Each chip a module vs. slice of memory</a:t>
            </a:r>
          </a:p>
          <a:p>
            <a:pPr lvl="2">
              <a:lnSpc>
                <a:spcPct val="75000"/>
              </a:lnSpc>
            </a:pPr>
            <a:r>
              <a:rPr lang="th-TH" smtClean="0"/>
              <a:t>Short bus between CPU and chips</a:t>
            </a:r>
          </a:p>
          <a:p>
            <a:pPr lvl="2">
              <a:lnSpc>
                <a:spcPct val="75000"/>
              </a:lnSpc>
            </a:pPr>
            <a:r>
              <a:rPr lang="th-TH" smtClean="0"/>
              <a:t>Does own refresh</a:t>
            </a:r>
          </a:p>
          <a:p>
            <a:pPr lvl="2">
              <a:lnSpc>
                <a:spcPct val="75000"/>
              </a:lnSpc>
            </a:pPr>
            <a:r>
              <a:rPr lang="th-TH" smtClean="0"/>
              <a:t>Variable amount of data returned</a:t>
            </a:r>
          </a:p>
          <a:p>
            <a:pPr lvl="2">
              <a:lnSpc>
                <a:spcPct val="75000"/>
              </a:lnSpc>
            </a:pPr>
            <a:r>
              <a:rPr lang="th-TH" smtClean="0"/>
              <a:t>1 byte / 2 ns (500 MB/s per chip)</a:t>
            </a:r>
          </a:p>
        </p:txBody>
      </p:sp>
    </p:spTree>
    <p:extLst>
      <p:ext uri="{BB962C8B-B14F-4D97-AF65-F5344CB8AC3E}">
        <p14:creationId xmlns:p14="http://schemas.microsoft.com/office/powerpoint/2010/main" val="468049791"/>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47139">
                                            <p:txEl>
                                              <p:pRg st="0" end="0"/>
                                            </p:txEl>
                                          </p:spTgt>
                                        </p:tgtEl>
                                        <p:attrNameLst>
                                          <p:attrName>style.visibility</p:attrName>
                                        </p:attrNameLst>
                                      </p:cBhvr>
                                      <p:to>
                                        <p:strVal val="visible"/>
                                      </p:to>
                                    </p:set>
                                    <p:anim calcmode="lin" valueType="num">
                                      <p:cBhvr additive="base">
                                        <p:cTn id="7" dur="500" fill="hold"/>
                                        <p:tgtEl>
                                          <p:spTgt spid="347139">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47139">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347139">
                                            <p:txEl>
                                              <p:pRg st="1" end="1"/>
                                            </p:txEl>
                                          </p:spTgt>
                                        </p:tgtEl>
                                        <p:attrNameLst>
                                          <p:attrName>style.visibility</p:attrName>
                                        </p:attrNameLst>
                                      </p:cBhvr>
                                      <p:to>
                                        <p:strVal val="visible"/>
                                      </p:to>
                                    </p:set>
                                    <p:anim calcmode="lin" valueType="num">
                                      <p:cBhvr additive="base">
                                        <p:cTn id="11" dur="500" fill="hold"/>
                                        <p:tgtEl>
                                          <p:spTgt spid="347139">
                                            <p:txEl>
                                              <p:pRg st="1" end="1"/>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347139">
                                            <p:txEl>
                                              <p:pRg st="1" end="1"/>
                                            </p:txEl>
                                          </p:spTgt>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347139">
                                            <p:txEl>
                                              <p:pRg st="2" end="2"/>
                                            </p:txEl>
                                          </p:spTgt>
                                        </p:tgtEl>
                                        <p:attrNameLst>
                                          <p:attrName>style.visibility</p:attrName>
                                        </p:attrNameLst>
                                      </p:cBhvr>
                                      <p:to>
                                        <p:strVal val="visible"/>
                                      </p:to>
                                    </p:set>
                                    <p:anim calcmode="lin" valueType="num">
                                      <p:cBhvr additive="base">
                                        <p:cTn id="15" dur="500" fill="hold"/>
                                        <p:tgtEl>
                                          <p:spTgt spid="347139">
                                            <p:txEl>
                                              <p:pRg st="2" end="2"/>
                                            </p:txEl>
                                          </p:spTgt>
                                        </p:tgtEl>
                                        <p:attrNameLst>
                                          <p:attrName>ppt_x</p:attrName>
                                        </p:attrNameLst>
                                      </p:cBhvr>
                                      <p:tavLst>
                                        <p:tav tm="0">
                                          <p:val>
                                            <p:strVal val="0-#ppt_w/2"/>
                                          </p:val>
                                        </p:tav>
                                        <p:tav tm="100000">
                                          <p:val>
                                            <p:strVal val="#ppt_x"/>
                                          </p:val>
                                        </p:tav>
                                      </p:tavLst>
                                    </p:anim>
                                    <p:anim calcmode="lin" valueType="num">
                                      <p:cBhvr additive="base">
                                        <p:cTn id="16" dur="500" fill="hold"/>
                                        <p:tgtEl>
                                          <p:spTgt spid="347139">
                                            <p:txEl>
                                              <p:pRg st="2" end="2"/>
                                            </p:txEl>
                                          </p:spTgt>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347139">
                                            <p:txEl>
                                              <p:pRg st="3" end="3"/>
                                            </p:txEl>
                                          </p:spTgt>
                                        </p:tgtEl>
                                        <p:attrNameLst>
                                          <p:attrName>style.visibility</p:attrName>
                                        </p:attrNameLst>
                                      </p:cBhvr>
                                      <p:to>
                                        <p:strVal val="visible"/>
                                      </p:to>
                                    </p:set>
                                    <p:anim calcmode="lin" valueType="num">
                                      <p:cBhvr additive="base">
                                        <p:cTn id="19" dur="500" fill="hold"/>
                                        <p:tgtEl>
                                          <p:spTgt spid="347139">
                                            <p:txEl>
                                              <p:pRg st="3" end="3"/>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347139">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347139">
                                            <p:txEl>
                                              <p:pRg st="5" end="5"/>
                                            </p:txEl>
                                          </p:spTgt>
                                        </p:tgtEl>
                                        <p:attrNameLst>
                                          <p:attrName>style.visibility</p:attrName>
                                        </p:attrNameLst>
                                      </p:cBhvr>
                                      <p:to>
                                        <p:strVal val="visible"/>
                                      </p:to>
                                    </p:set>
                                    <p:anim calcmode="lin" valueType="num">
                                      <p:cBhvr additive="base">
                                        <p:cTn id="25" dur="500" fill="hold"/>
                                        <p:tgtEl>
                                          <p:spTgt spid="347139">
                                            <p:txEl>
                                              <p:pRg st="5" end="5"/>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347139">
                                            <p:txEl>
                                              <p:pRg st="5" end="5"/>
                                            </p:txEl>
                                          </p:spTgt>
                                        </p:tgtEl>
                                        <p:attrNameLst>
                                          <p:attrName>ppt_y</p:attrName>
                                        </p:attrNameLst>
                                      </p:cBhvr>
                                      <p:tavLst>
                                        <p:tav tm="0">
                                          <p:val>
                                            <p:strVal val="#ppt_y"/>
                                          </p:val>
                                        </p:tav>
                                        <p:tav tm="100000">
                                          <p:val>
                                            <p:strVal val="#ppt_y"/>
                                          </p:val>
                                        </p:tav>
                                      </p:tavLst>
                                    </p:anim>
                                  </p:childTnLst>
                                </p:cTn>
                              </p:par>
                              <p:par>
                                <p:cTn id="27" presetID="2" presetClass="entr" presetSubtype="8" fill="hold" grpId="0" nodeType="withEffect">
                                  <p:stCondLst>
                                    <p:cond delay="0"/>
                                  </p:stCondLst>
                                  <p:childTnLst>
                                    <p:set>
                                      <p:cBhvr>
                                        <p:cTn id="28" dur="1" fill="hold">
                                          <p:stCondLst>
                                            <p:cond delay="0"/>
                                          </p:stCondLst>
                                        </p:cTn>
                                        <p:tgtEl>
                                          <p:spTgt spid="347139">
                                            <p:txEl>
                                              <p:pRg st="6" end="6"/>
                                            </p:txEl>
                                          </p:spTgt>
                                        </p:tgtEl>
                                        <p:attrNameLst>
                                          <p:attrName>style.visibility</p:attrName>
                                        </p:attrNameLst>
                                      </p:cBhvr>
                                      <p:to>
                                        <p:strVal val="visible"/>
                                      </p:to>
                                    </p:set>
                                    <p:anim calcmode="lin" valueType="num">
                                      <p:cBhvr additive="base">
                                        <p:cTn id="29" dur="500" fill="hold"/>
                                        <p:tgtEl>
                                          <p:spTgt spid="347139">
                                            <p:txEl>
                                              <p:pRg st="6" end="6"/>
                                            </p:txEl>
                                          </p:spTgt>
                                        </p:tgtEl>
                                        <p:attrNameLst>
                                          <p:attrName>ppt_x</p:attrName>
                                        </p:attrNameLst>
                                      </p:cBhvr>
                                      <p:tavLst>
                                        <p:tav tm="0">
                                          <p:val>
                                            <p:strVal val="0-#ppt_w/2"/>
                                          </p:val>
                                        </p:tav>
                                        <p:tav tm="100000">
                                          <p:val>
                                            <p:strVal val="#ppt_x"/>
                                          </p:val>
                                        </p:tav>
                                      </p:tavLst>
                                    </p:anim>
                                    <p:anim calcmode="lin" valueType="num">
                                      <p:cBhvr additive="base">
                                        <p:cTn id="30" dur="500" fill="hold"/>
                                        <p:tgtEl>
                                          <p:spTgt spid="347139">
                                            <p:txEl>
                                              <p:pRg st="6" end="6"/>
                                            </p:txEl>
                                          </p:spTgt>
                                        </p:tgtEl>
                                        <p:attrNameLst>
                                          <p:attrName>ppt_y</p:attrName>
                                        </p:attrNameLst>
                                      </p:cBhvr>
                                      <p:tavLst>
                                        <p:tav tm="0">
                                          <p:val>
                                            <p:strVal val="#ppt_y"/>
                                          </p:val>
                                        </p:tav>
                                        <p:tav tm="100000">
                                          <p:val>
                                            <p:strVal val="#ppt_y"/>
                                          </p:val>
                                        </p:tav>
                                      </p:tavLst>
                                    </p:anim>
                                  </p:childTnLst>
                                </p:cTn>
                              </p:par>
                              <p:par>
                                <p:cTn id="31" presetID="2" presetClass="entr" presetSubtype="8" fill="hold" grpId="0" nodeType="withEffect">
                                  <p:stCondLst>
                                    <p:cond delay="0"/>
                                  </p:stCondLst>
                                  <p:childTnLst>
                                    <p:set>
                                      <p:cBhvr>
                                        <p:cTn id="32" dur="1" fill="hold">
                                          <p:stCondLst>
                                            <p:cond delay="0"/>
                                          </p:stCondLst>
                                        </p:cTn>
                                        <p:tgtEl>
                                          <p:spTgt spid="347139">
                                            <p:txEl>
                                              <p:pRg st="7" end="7"/>
                                            </p:txEl>
                                          </p:spTgt>
                                        </p:tgtEl>
                                        <p:attrNameLst>
                                          <p:attrName>style.visibility</p:attrName>
                                        </p:attrNameLst>
                                      </p:cBhvr>
                                      <p:to>
                                        <p:strVal val="visible"/>
                                      </p:to>
                                    </p:set>
                                    <p:anim calcmode="lin" valueType="num">
                                      <p:cBhvr additive="base">
                                        <p:cTn id="33" dur="500" fill="hold"/>
                                        <p:tgtEl>
                                          <p:spTgt spid="347139">
                                            <p:txEl>
                                              <p:pRg st="7" end="7"/>
                                            </p:txEl>
                                          </p:spTgt>
                                        </p:tgtEl>
                                        <p:attrNameLst>
                                          <p:attrName>ppt_x</p:attrName>
                                        </p:attrNameLst>
                                      </p:cBhvr>
                                      <p:tavLst>
                                        <p:tav tm="0">
                                          <p:val>
                                            <p:strVal val="0-#ppt_w/2"/>
                                          </p:val>
                                        </p:tav>
                                        <p:tav tm="100000">
                                          <p:val>
                                            <p:strVal val="#ppt_x"/>
                                          </p:val>
                                        </p:tav>
                                      </p:tavLst>
                                    </p:anim>
                                    <p:anim calcmode="lin" valueType="num">
                                      <p:cBhvr additive="base">
                                        <p:cTn id="34" dur="500" fill="hold"/>
                                        <p:tgtEl>
                                          <p:spTgt spid="347139">
                                            <p:txEl>
                                              <p:pRg st="7" end="7"/>
                                            </p:txEl>
                                          </p:spTgt>
                                        </p:tgtEl>
                                        <p:attrNameLst>
                                          <p:attrName>ppt_y</p:attrName>
                                        </p:attrNameLst>
                                      </p:cBhvr>
                                      <p:tavLst>
                                        <p:tav tm="0">
                                          <p:val>
                                            <p:strVal val="#ppt_y"/>
                                          </p:val>
                                        </p:tav>
                                        <p:tav tm="100000">
                                          <p:val>
                                            <p:strVal val="#ppt_y"/>
                                          </p:val>
                                        </p:tav>
                                      </p:tavLst>
                                    </p:anim>
                                  </p:childTnLst>
                                </p:cTn>
                              </p:par>
                              <p:par>
                                <p:cTn id="35" presetID="2" presetClass="entr" presetSubtype="8" fill="hold" grpId="0" nodeType="withEffect">
                                  <p:stCondLst>
                                    <p:cond delay="0"/>
                                  </p:stCondLst>
                                  <p:childTnLst>
                                    <p:set>
                                      <p:cBhvr>
                                        <p:cTn id="36" dur="1" fill="hold">
                                          <p:stCondLst>
                                            <p:cond delay="0"/>
                                          </p:stCondLst>
                                        </p:cTn>
                                        <p:tgtEl>
                                          <p:spTgt spid="347139">
                                            <p:txEl>
                                              <p:pRg st="8" end="8"/>
                                            </p:txEl>
                                          </p:spTgt>
                                        </p:tgtEl>
                                        <p:attrNameLst>
                                          <p:attrName>style.visibility</p:attrName>
                                        </p:attrNameLst>
                                      </p:cBhvr>
                                      <p:to>
                                        <p:strVal val="visible"/>
                                      </p:to>
                                    </p:set>
                                    <p:anim calcmode="lin" valueType="num">
                                      <p:cBhvr additive="base">
                                        <p:cTn id="37" dur="500" fill="hold"/>
                                        <p:tgtEl>
                                          <p:spTgt spid="347139">
                                            <p:txEl>
                                              <p:pRg st="8" end="8"/>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347139">
                                            <p:txEl>
                                              <p:pRg st="8" end="8"/>
                                            </p:txEl>
                                          </p:spTgt>
                                        </p:tgtEl>
                                        <p:attrNameLst>
                                          <p:attrName>ppt_y</p:attrName>
                                        </p:attrNameLst>
                                      </p:cBhvr>
                                      <p:tavLst>
                                        <p:tav tm="0">
                                          <p:val>
                                            <p:strVal val="#ppt_y"/>
                                          </p:val>
                                        </p:tav>
                                        <p:tav tm="100000">
                                          <p:val>
                                            <p:strVal val="#ppt_y"/>
                                          </p:val>
                                        </p:tav>
                                      </p:tavLst>
                                    </p:anim>
                                  </p:childTnLst>
                                </p:cTn>
                              </p:par>
                              <p:par>
                                <p:cTn id="39" presetID="2" presetClass="entr" presetSubtype="8" fill="hold" grpId="0" nodeType="withEffect">
                                  <p:stCondLst>
                                    <p:cond delay="0"/>
                                  </p:stCondLst>
                                  <p:childTnLst>
                                    <p:set>
                                      <p:cBhvr>
                                        <p:cTn id="40" dur="1" fill="hold">
                                          <p:stCondLst>
                                            <p:cond delay="0"/>
                                          </p:stCondLst>
                                        </p:cTn>
                                        <p:tgtEl>
                                          <p:spTgt spid="347139">
                                            <p:txEl>
                                              <p:pRg st="9" end="9"/>
                                            </p:txEl>
                                          </p:spTgt>
                                        </p:tgtEl>
                                        <p:attrNameLst>
                                          <p:attrName>style.visibility</p:attrName>
                                        </p:attrNameLst>
                                      </p:cBhvr>
                                      <p:to>
                                        <p:strVal val="visible"/>
                                      </p:to>
                                    </p:set>
                                    <p:anim calcmode="lin" valueType="num">
                                      <p:cBhvr additive="base">
                                        <p:cTn id="41" dur="500" fill="hold"/>
                                        <p:tgtEl>
                                          <p:spTgt spid="347139">
                                            <p:txEl>
                                              <p:pRg st="9" end="9"/>
                                            </p:txEl>
                                          </p:spTgt>
                                        </p:tgtEl>
                                        <p:attrNameLst>
                                          <p:attrName>ppt_x</p:attrName>
                                        </p:attrNameLst>
                                      </p:cBhvr>
                                      <p:tavLst>
                                        <p:tav tm="0">
                                          <p:val>
                                            <p:strVal val="0-#ppt_w/2"/>
                                          </p:val>
                                        </p:tav>
                                        <p:tav tm="100000">
                                          <p:val>
                                            <p:strVal val="#ppt_x"/>
                                          </p:val>
                                        </p:tav>
                                      </p:tavLst>
                                    </p:anim>
                                    <p:anim calcmode="lin" valueType="num">
                                      <p:cBhvr additive="base">
                                        <p:cTn id="42" dur="500" fill="hold"/>
                                        <p:tgtEl>
                                          <p:spTgt spid="347139">
                                            <p:txEl>
                                              <p:pRg st="9" end="9"/>
                                            </p:txEl>
                                          </p:spTgt>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347139">
                                            <p:txEl>
                                              <p:pRg st="10" end="10"/>
                                            </p:txEl>
                                          </p:spTgt>
                                        </p:tgtEl>
                                        <p:attrNameLst>
                                          <p:attrName>style.visibility</p:attrName>
                                        </p:attrNameLst>
                                      </p:cBhvr>
                                      <p:to>
                                        <p:strVal val="visible"/>
                                      </p:to>
                                    </p:set>
                                    <p:anim calcmode="lin" valueType="num">
                                      <p:cBhvr additive="base">
                                        <p:cTn id="45" dur="500" fill="hold"/>
                                        <p:tgtEl>
                                          <p:spTgt spid="347139">
                                            <p:txEl>
                                              <p:pRg st="10" end="10"/>
                                            </p:txEl>
                                          </p:spTgt>
                                        </p:tgtEl>
                                        <p:attrNameLst>
                                          <p:attrName>ppt_x</p:attrName>
                                        </p:attrNameLst>
                                      </p:cBhvr>
                                      <p:tavLst>
                                        <p:tav tm="0">
                                          <p:val>
                                            <p:strVal val="0-#ppt_w/2"/>
                                          </p:val>
                                        </p:tav>
                                        <p:tav tm="100000">
                                          <p:val>
                                            <p:strVal val="#ppt_x"/>
                                          </p:val>
                                        </p:tav>
                                      </p:tavLst>
                                    </p:anim>
                                    <p:anim calcmode="lin" valueType="num">
                                      <p:cBhvr additive="base">
                                        <p:cTn id="46" dur="500" fill="hold"/>
                                        <p:tgtEl>
                                          <p:spTgt spid="347139">
                                            <p:txEl>
                                              <p:pRg st="10" end="10"/>
                                            </p:txEl>
                                          </p:spTgt>
                                        </p:tgtEl>
                                        <p:attrNameLst>
                                          <p:attrName>ppt_y</p:attrName>
                                        </p:attrNameLst>
                                      </p:cBhvr>
                                      <p:tavLst>
                                        <p:tav tm="0">
                                          <p:val>
                                            <p:strVal val="#ppt_y"/>
                                          </p:val>
                                        </p:tav>
                                        <p:tav tm="100000">
                                          <p:val>
                                            <p:strVal val="#ppt_y"/>
                                          </p:val>
                                        </p:tav>
                                      </p:tavLst>
                                    </p:anim>
                                  </p:childTnLst>
                                </p:cTn>
                              </p:par>
                              <p:par>
                                <p:cTn id="47" presetID="2" presetClass="entr" presetSubtype="8" fill="hold" grpId="0" nodeType="withEffect">
                                  <p:stCondLst>
                                    <p:cond delay="0"/>
                                  </p:stCondLst>
                                  <p:childTnLst>
                                    <p:set>
                                      <p:cBhvr>
                                        <p:cTn id="48" dur="1" fill="hold">
                                          <p:stCondLst>
                                            <p:cond delay="0"/>
                                          </p:stCondLst>
                                        </p:cTn>
                                        <p:tgtEl>
                                          <p:spTgt spid="347139">
                                            <p:txEl>
                                              <p:pRg st="11" end="11"/>
                                            </p:txEl>
                                          </p:spTgt>
                                        </p:tgtEl>
                                        <p:attrNameLst>
                                          <p:attrName>style.visibility</p:attrName>
                                        </p:attrNameLst>
                                      </p:cBhvr>
                                      <p:to>
                                        <p:strVal val="visible"/>
                                      </p:to>
                                    </p:set>
                                    <p:anim calcmode="lin" valueType="num">
                                      <p:cBhvr additive="base">
                                        <p:cTn id="49" dur="500" fill="hold"/>
                                        <p:tgtEl>
                                          <p:spTgt spid="347139">
                                            <p:txEl>
                                              <p:pRg st="11" end="11"/>
                                            </p:txEl>
                                          </p:spTgt>
                                        </p:tgtEl>
                                        <p:attrNameLst>
                                          <p:attrName>ppt_x</p:attrName>
                                        </p:attrNameLst>
                                      </p:cBhvr>
                                      <p:tavLst>
                                        <p:tav tm="0">
                                          <p:val>
                                            <p:strVal val="0-#ppt_w/2"/>
                                          </p:val>
                                        </p:tav>
                                        <p:tav tm="100000">
                                          <p:val>
                                            <p:strVal val="#ppt_x"/>
                                          </p:val>
                                        </p:tav>
                                      </p:tavLst>
                                    </p:anim>
                                    <p:anim calcmode="lin" valueType="num">
                                      <p:cBhvr additive="base">
                                        <p:cTn id="50" dur="500" fill="hold"/>
                                        <p:tgtEl>
                                          <p:spTgt spid="347139">
                                            <p:txEl>
                                              <p:pRg st="11" end="11"/>
                                            </p:txEl>
                                          </p:spTgt>
                                        </p:tgtEl>
                                        <p:attrNameLst>
                                          <p:attrName>ppt_y</p:attrName>
                                        </p:attrNameLst>
                                      </p:cBhvr>
                                      <p:tavLst>
                                        <p:tav tm="0">
                                          <p:val>
                                            <p:strVal val="#ppt_y"/>
                                          </p:val>
                                        </p:tav>
                                        <p:tav tm="100000">
                                          <p:val>
                                            <p:strVal val="#ppt_y"/>
                                          </p:val>
                                        </p:tav>
                                      </p:tavLst>
                                    </p:anim>
                                  </p:childTnLst>
                                </p:cTn>
                              </p:par>
                              <p:par>
                                <p:cTn id="51" presetID="2" presetClass="entr" presetSubtype="8" fill="hold" grpId="0" nodeType="withEffect">
                                  <p:stCondLst>
                                    <p:cond delay="0"/>
                                  </p:stCondLst>
                                  <p:childTnLst>
                                    <p:set>
                                      <p:cBhvr>
                                        <p:cTn id="52" dur="1" fill="hold">
                                          <p:stCondLst>
                                            <p:cond delay="0"/>
                                          </p:stCondLst>
                                        </p:cTn>
                                        <p:tgtEl>
                                          <p:spTgt spid="347139">
                                            <p:txEl>
                                              <p:pRg st="12" end="12"/>
                                            </p:txEl>
                                          </p:spTgt>
                                        </p:tgtEl>
                                        <p:attrNameLst>
                                          <p:attrName>style.visibility</p:attrName>
                                        </p:attrNameLst>
                                      </p:cBhvr>
                                      <p:to>
                                        <p:strVal val="visible"/>
                                      </p:to>
                                    </p:set>
                                    <p:anim calcmode="lin" valueType="num">
                                      <p:cBhvr additive="base">
                                        <p:cTn id="53" dur="500" fill="hold"/>
                                        <p:tgtEl>
                                          <p:spTgt spid="347139">
                                            <p:txEl>
                                              <p:pRg st="12" end="12"/>
                                            </p:txEl>
                                          </p:spTgt>
                                        </p:tgtEl>
                                        <p:attrNameLst>
                                          <p:attrName>ppt_x</p:attrName>
                                        </p:attrNameLst>
                                      </p:cBhvr>
                                      <p:tavLst>
                                        <p:tav tm="0">
                                          <p:val>
                                            <p:strVal val="0-#ppt_w/2"/>
                                          </p:val>
                                        </p:tav>
                                        <p:tav tm="100000">
                                          <p:val>
                                            <p:strVal val="#ppt_x"/>
                                          </p:val>
                                        </p:tav>
                                      </p:tavLst>
                                    </p:anim>
                                    <p:anim calcmode="lin" valueType="num">
                                      <p:cBhvr additive="base">
                                        <p:cTn id="54" dur="500" fill="hold"/>
                                        <p:tgtEl>
                                          <p:spTgt spid="347139">
                                            <p:txEl>
                                              <p:pRg st="12" end="1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7139" grpId="0" build="p" autoUpdateAnimBg="0"/>
    </p:bld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546" name="Slide Number Placeholder 4"/>
          <p:cNvSpPr>
            <a:spLocks noGrp="1"/>
          </p:cNvSpPr>
          <p:nvPr>
            <p:ph type="sldNum" sz="quarter" idx="10"/>
          </p:nvPr>
        </p:nvSpPr>
        <p:spPr>
          <a:xfrm>
            <a:off x="8904288" y="6092825"/>
            <a:ext cx="609600" cy="431800"/>
          </a:xfrm>
          <a:noFill/>
        </p:spPr>
        <p:txBody>
          <a:bodyPr/>
          <a:lstStyle/>
          <a:p>
            <a:fld id="{A91CC043-E283-4C10-B30A-296E9EB4132E}" type="slidenum">
              <a:rPr lang="it-IT" smtClean="0">
                <a:latin typeface="Arial" pitchFamily="34" charset="0"/>
              </a:rPr>
              <a:pPr/>
              <a:t>205</a:t>
            </a:fld>
            <a:endParaRPr lang="it-IT">
              <a:latin typeface="Arial" pitchFamily="34" charset="0"/>
            </a:endParaRPr>
          </a:p>
        </p:txBody>
      </p:sp>
      <p:sp>
        <p:nvSpPr>
          <p:cNvPr id="236547" name="Rectangle 2"/>
          <p:cNvSpPr>
            <a:spLocks noGrp="1" noChangeArrowheads="1"/>
          </p:cNvSpPr>
          <p:nvPr>
            <p:ph type="title"/>
          </p:nvPr>
        </p:nvSpPr>
        <p:spPr>
          <a:xfrm>
            <a:off x="1974851" y="1"/>
            <a:ext cx="7002110" cy="660694"/>
          </a:xfrm>
          <a:noFill/>
        </p:spPr>
        <p:txBody>
          <a:bodyPr vert="horz" wrap="none" lIns="63500" tIns="25400" rIns="63500" bIns="25400" rtlCol="0" anchor="t">
            <a:spAutoFit/>
          </a:bodyPr>
          <a:lstStyle/>
          <a:p>
            <a:r>
              <a:rPr lang="en-US" smtClean="0"/>
              <a:t>Page Mode DRAM: Motivation</a:t>
            </a:r>
          </a:p>
        </p:txBody>
      </p:sp>
      <p:sp>
        <p:nvSpPr>
          <p:cNvPr id="236548" name="Rectangle 3"/>
          <p:cNvSpPr>
            <a:spLocks noGrp="1" noChangeArrowheads="1"/>
          </p:cNvSpPr>
          <p:nvPr>
            <p:ph type="body" idx="1"/>
          </p:nvPr>
        </p:nvSpPr>
        <p:spPr>
          <a:xfrm>
            <a:off x="1943100" y="990600"/>
            <a:ext cx="4762500" cy="2236510"/>
          </a:xfrm>
          <a:noFill/>
        </p:spPr>
        <p:txBody>
          <a:bodyPr vert="horz" lIns="63500" tIns="25400" rIns="63500" bIns="25400" rtlCol="0">
            <a:spAutoFit/>
          </a:bodyPr>
          <a:lstStyle/>
          <a:p>
            <a:pPr marL="203200" indent="-203200"/>
            <a:r>
              <a:rPr lang="en-US" sz="2000"/>
              <a:t>Regular DRAM Organization:</a:t>
            </a:r>
          </a:p>
          <a:p>
            <a:pPr lvl="1" indent="-190500"/>
            <a:r>
              <a:rPr lang="en-US" sz="1800"/>
              <a:t>N rows x N column x M-bit</a:t>
            </a:r>
          </a:p>
          <a:p>
            <a:pPr lvl="1" indent="-190500"/>
            <a:r>
              <a:rPr lang="en-US" sz="1800"/>
              <a:t>Read &amp; Write M-bit at a time</a:t>
            </a:r>
          </a:p>
          <a:p>
            <a:pPr lvl="1" indent="-190500"/>
            <a:r>
              <a:rPr lang="en-US" sz="1800"/>
              <a:t>Each M-bit access requires</a:t>
            </a:r>
            <a:br>
              <a:rPr lang="en-US" sz="1800"/>
            </a:br>
            <a:r>
              <a:rPr lang="en-US" sz="1800"/>
              <a:t>a RAS / CAS cycle</a:t>
            </a:r>
          </a:p>
          <a:p>
            <a:pPr marL="203200" indent="-203200"/>
            <a:r>
              <a:rPr lang="en-US" sz="2000"/>
              <a:t>Fast Page Mode DRAM</a:t>
            </a:r>
          </a:p>
          <a:p>
            <a:pPr lvl="1" indent="-190500"/>
            <a:r>
              <a:rPr lang="en-US" sz="1800"/>
              <a:t>N x M “register” to save a row</a:t>
            </a:r>
          </a:p>
        </p:txBody>
      </p:sp>
      <p:sp>
        <p:nvSpPr>
          <p:cNvPr id="236549" name="Line 4"/>
          <p:cNvSpPr>
            <a:spLocks noChangeShapeType="1"/>
          </p:cNvSpPr>
          <p:nvPr/>
        </p:nvSpPr>
        <p:spPr bwMode="auto">
          <a:xfrm>
            <a:off x="1841500" y="5943600"/>
            <a:ext cx="203200" cy="0"/>
          </a:xfrm>
          <a:prstGeom prst="line">
            <a:avLst/>
          </a:prstGeom>
          <a:noFill/>
          <a:ln w="25400">
            <a:solidFill>
              <a:schemeClr val="tx1"/>
            </a:solidFill>
            <a:round/>
            <a:headEnd/>
            <a:tailEnd/>
          </a:ln>
        </p:spPr>
        <p:txBody>
          <a:bodyPr wrap="none" anchor="ctr"/>
          <a:lstStyle/>
          <a:p>
            <a:endParaRPr lang="en-US"/>
          </a:p>
        </p:txBody>
      </p:sp>
      <p:sp>
        <p:nvSpPr>
          <p:cNvPr id="236550" name="Line 5"/>
          <p:cNvSpPr>
            <a:spLocks noChangeShapeType="1"/>
          </p:cNvSpPr>
          <p:nvPr/>
        </p:nvSpPr>
        <p:spPr bwMode="auto">
          <a:xfrm>
            <a:off x="1841500" y="6248400"/>
            <a:ext cx="203200" cy="0"/>
          </a:xfrm>
          <a:prstGeom prst="line">
            <a:avLst/>
          </a:prstGeom>
          <a:noFill/>
          <a:ln w="25400">
            <a:solidFill>
              <a:schemeClr val="tx1"/>
            </a:solidFill>
            <a:round/>
            <a:headEnd/>
            <a:tailEnd/>
          </a:ln>
        </p:spPr>
        <p:txBody>
          <a:bodyPr wrap="none" anchor="ctr"/>
          <a:lstStyle/>
          <a:p>
            <a:endParaRPr lang="en-US"/>
          </a:p>
        </p:txBody>
      </p:sp>
      <p:sp>
        <p:nvSpPr>
          <p:cNvPr id="236551" name="Line 6"/>
          <p:cNvSpPr>
            <a:spLocks noChangeShapeType="1"/>
          </p:cNvSpPr>
          <p:nvPr/>
        </p:nvSpPr>
        <p:spPr bwMode="auto">
          <a:xfrm>
            <a:off x="2070100" y="5956300"/>
            <a:ext cx="127000" cy="279400"/>
          </a:xfrm>
          <a:prstGeom prst="line">
            <a:avLst/>
          </a:prstGeom>
          <a:noFill/>
          <a:ln w="25400">
            <a:solidFill>
              <a:schemeClr val="tx1"/>
            </a:solidFill>
            <a:round/>
            <a:headEnd/>
            <a:tailEnd/>
          </a:ln>
        </p:spPr>
        <p:txBody>
          <a:bodyPr wrap="none" anchor="ctr"/>
          <a:lstStyle/>
          <a:p>
            <a:endParaRPr lang="en-US"/>
          </a:p>
        </p:txBody>
      </p:sp>
      <p:sp>
        <p:nvSpPr>
          <p:cNvPr id="236552" name="Line 7"/>
          <p:cNvSpPr>
            <a:spLocks noChangeShapeType="1"/>
          </p:cNvSpPr>
          <p:nvPr/>
        </p:nvSpPr>
        <p:spPr bwMode="auto">
          <a:xfrm flipV="1">
            <a:off x="2070100" y="5930900"/>
            <a:ext cx="127000" cy="330200"/>
          </a:xfrm>
          <a:prstGeom prst="line">
            <a:avLst/>
          </a:prstGeom>
          <a:noFill/>
          <a:ln w="25400">
            <a:solidFill>
              <a:schemeClr val="tx1"/>
            </a:solidFill>
            <a:round/>
            <a:headEnd/>
            <a:tailEnd/>
          </a:ln>
        </p:spPr>
        <p:txBody>
          <a:bodyPr wrap="none" anchor="ctr"/>
          <a:lstStyle/>
          <a:p>
            <a:endParaRPr lang="en-US"/>
          </a:p>
        </p:txBody>
      </p:sp>
      <p:sp>
        <p:nvSpPr>
          <p:cNvPr id="236553" name="Rectangle 8"/>
          <p:cNvSpPr>
            <a:spLocks noChangeArrowheads="1"/>
          </p:cNvSpPr>
          <p:nvPr/>
        </p:nvSpPr>
        <p:spPr bwMode="auto">
          <a:xfrm>
            <a:off x="1738313" y="5943601"/>
            <a:ext cx="330220" cy="335989"/>
          </a:xfrm>
          <a:prstGeom prst="rect">
            <a:avLst/>
          </a:prstGeom>
          <a:noFill/>
          <a:ln w="12700">
            <a:noFill/>
            <a:miter lim="800000"/>
            <a:headEnd/>
            <a:tailEnd/>
          </a:ln>
        </p:spPr>
        <p:txBody>
          <a:bodyPr wrap="none" lIns="90488" tIns="44450" rIns="90488" bIns="44450">
            <a:spAutoFit/>
          </a:bodyPr>
          <a:lstStyle/>
          <a:p>
            <a:r>
              <a:rPr lang="en-US" sz="1600" b="1">
                <a:latin typeface="Times New Roman" pitchFamily="18" charset="0"/>
                <a:cs typeface="Angsana New" pitchFamily="18" charset="-34"/>
              </a:rPr>
              <a:t>A</a:t>
            </a:r>
          </a:p>
        </p:txBody>
      </p:sp>
      <p:sp>
        <p:nvSpPr>
          <p:cNvPr id="236554" name="Line 9"/>
          <p:cNvSpPr>
            <a:spLocks noChangeShapeType="1"/>
          </p:cNvSpPr>
          <p:nvPr/>
        </p:nvSpPr>
        <p:spPr bwMode="auto">
          <a:xfrm>
            <a:off x="2222500" y="5943600"/>
            <a:ext cx="1270000" cy="0"/>
          </a:xfrm>
          <a:prstGeom prst="line">
            <a:avLst/>
          </a:prstGeom>
          <a:noFill/>
          <a:ln w="25400">
            <a:solidFill>
              <a:schemeClr val="tx1"/>
            </a:solidFill>
            <a:round/>
            <a:headEnd/>
            <a:tailEnd/>
          </a:ln>
        </p:spPr>
        <p:txBody>
          <a:bodyPr wrap="none" anchor="ctr"/>
          <a:lstStyle/>
          <a:p>
            <a:endParaRPr lang="en-US"/>
          </a:p>
        </p:txBody>
      </p:sp>
      <p:sp>
        <p:nvSpPr>
          <p:cNvPr id="236555" name="Line 10"/>
          <p:cNvSpPr>
            <a:spLocks noChangeShapeType="1"/>
          </p:cNvSpPr>
          <p:nvPr/>
        </p:nvSpPr>
        <p:spPr bwMode="auto">
          <a:xfrm>
            <a:off x="2222500" y="6248400"/>
            <a:ext cx="1270000" cy="0"/>
          </a:xfrm>
          <a:prstGeom prst="line">
            <a:avLst/>
          </a:prstGeom>
          <a:noFill/>
          <a:ln w="25400">
            <a:solidFill>
              <a:schemeClr val="tx1"/>
            </a:solidFill>
            <a:round/>
            <a:headEnd/>
            <a:tailEnd/>
          </a:ln>
        </p:spPr>
        <p:txBody>
          <a:bodyPr wrap="none" anchor="ctr"/>
          <a:lstStyle/>
          <a:p>
            <a:endParaRPr lang="en-US"/>
          </a:p>
        </p:txBody>
      </p:sp>
      <p:sp>
        <p:nvSpPr>
          <p:cNvPr id="236556" name="Line 11"/>
          <p:cNvSpPr>
            <a:spLocks noChangeShapeType="1"/>
          </p:cNvSpPr>
          <p:nvPr/>
        </p:nvSpPr>
        <p:spPr bwMode="auto">
          <a:xfrm>
            <a:off x="3517900" y="5956300"/>
            <a:ext cx="127000" cy="279400"/>
          </a:xfrm>
          <a:prstGeom prst="line">
            <a:avLst/>
          </a:prstGeom>
          <a:noFill/>
          <a:ln w="25400">
            <a:solidFill>
              <a:schemeClr val="tx1"/>
            </a:solidFill>
            <a:round/>
            <a:headEnd/>
            <a:tailEnd/>
          </a:ln>
        </p:spPr>
        <p:txBody>
          <a:bodyPr wrap="none" anchor="ctr"/>
          <a:lstStyle/>
          <a:p>
            <a:endParaRPr lang="en-US"/>
          </a:p>
        </p:txBody>
      </p:sp>
      <p:sp>
        <p:nvSpPr>
          <p:cNvPr id="236557" name="Line 12"/>
          <p:cNvSpPr>
            <a:spLocks noChangeShapeType="1"/>
          </p:cNvSpPr>
          <p:nvPr/>
        </p:nvSpPr>
        <p:spPr bwMode="auto">
          <a:xfrm flipV="1">
            <a:off x="3517900" y="5930900"/>
            <a:ext cx="127000" cy="330200"/>
          </a:xfrm>
          <a:prstGeom prst="line">
            <a:avLst/>
          </a:prstGeom>
          <a:noFill/>
          <a:ln w="25400">
            <a:solidFill>
              <a:schemeClr val="tx1"/>
            </a:solidFill>
            <a:round/>
            <a:headEnd/>
            <a:tailEnd/>
          </a:ln>
        </p:spPr>
        <p:txBody>
          <a:bodyPr wrap="none" anchor="ctr"/>
          <a:lstStyle/>
          <a:p>
            <a:endParaRPr lang="en-US"/>
          </a:p>
        </p:txBody>
      </p:sp>
      <p:sp>
        <p:nvSpPr>
          <p:cNvPr id="236558" name="Line 13"/>
          <p:cNvSpPr>
            <a:spLocks noChangeShapeType="1"/>
          </p:cNvSpPr>
          <p:nvPr/>
        </p:nvSpPr>
        <p:spPr bwMode="auto">
          <a:xfrm>
            <a:off x="5270500" y="5943600"/>
            <a:ext cx="736600" cy="0"/>
          </a:xfrm>
          <a:prstGeom prst="line">
            <a:avLst/>
          </a:prstGeom>
          <a:noFill/>
          <a:ln w="25400">
            <a:solidFill>
              <a:schemeClr val="tx1"/>
            </a:solidFill>
            <a:round/>
            <a:headEnd/>
            <a:tailEnd/>
          </a:ln>
        </p:spPr>
        <p:txBody>
          <a:bodyPr wrap="none" anchor="ctr"/>
          <a:lstStyle/>
          <a:p>
            <a:endParaRPr lang="en-US"/>
          </a:p>
        </p:txBody>
      </p:sp>
      <p:sp>
        <p:nvSpPr>
          <p:cNvPr id="236559" name="Line 14"/>
          <p:cNvSpPr>
            <a:spLocks noChangeShapeType="1"/>
          </p:cNvSpPr>
          <p:nvPr/>
        </p:nvSpPr>
        <p:spPr bwMode="auto">
          <a:xfrm>
            <a:off x="5270500" y="6248400"/>
            <a:ext cx="736600" cy="0"/>
          </a:xfrm>
          <a:prstGeom prst="line">
            <a:avLst/>
          </a:prstGeom>
          <a:noFill/>
          <a:ln w="25400">
            <a:solidFill>
              <a:schemeClr val="tx1"/>
            </a:solidFill>
            <a:round/>
            <a:headEnd/>
            <a:tailEnd/>
          </a:ln>
        </p:spPr>
        <p:txBody>
          <a:bodyPr wrap="none" anchor="ctr"/>
          <a:lstStyle/>
          <a:p>
            <a:endParaRPr lang="en-US"/>
          </a:p>
        </p:txBody>
      </p:sp>
      <p:sp>
        <p:nvSpPr>
          <p:cNvPr id="236560" name="Rectangle 15"/>
          <p:cNvSpPr>
            <a:spLocks noChangeArrowheads="1"/>
          </p:cNvSpPr>
          <p:nvPr/>
        </p:nvSpPr>
        <p:spPr bwMode="auto">
          <a:xfrm>
            <a:off x="2195514" y="5943601"/>
            <a:ext cx="1336675" cy="333375"/>
          </a:xfrm>
          <a:prstGeom prst="rect">
            <a:avLst/>
          </a:prstGeom>
          <a:noFill/>
          <a:ln w="12700">
            <a:noFill/>
            <a:miter lim="800000"/>
            <a:headEnd/>
            <a:tailEnd/>
          </a:ln>
        </p:spPr>
        <p:txBody>
          <a:bodyPr wrap="none" lIns="90488" tIns="44450" rIns="90488" bIns="44450">
            <a:spAutoFit/>
          </a:bodyPr>
          <a:lstStyle/>
          <a:p>
            <a:r>
              <a:rPr lang="en-US" sz="1600" b="1">
                <a:latin typeface="Times New Roman" pitchFamily="18" charset="0"/>
                <a:cs typeface="Angsana New" pitchFamily="18" charset="-34"/>
              </a:rPr>
              <a:t>Row Address</a:t>
            </a:r>
          </a:p>
        </p:txBody>
      </p:sp>
      <p:sp>
        <p:nvSpPr>
          <p:cNvPr id="236561" name="Rectangle 16"/>
          <p:cNvSpPr>
            <a:spLocks noChangeArrowheads="1"/>
          </p:cNvSpPr>
          <p:nvPr/>
        </p:nvSpPr>
        <p:spPr bwMode="auto">
          <a:xfrm>
            <a:off x="5319713" y="5943601"/>
            <a:ext cx="626776" cy="335989"/>
          </a:xfrm>
          <a:prstGeom prst="rect">
            <a:avLst/>
          </a:prstGeom>
          <a:noFill/>
          <a:ln w="12700">
            <a:noFill/>
            <a:miter lim="800000"/>
            <a:headEnd/>
            <a:tailEnd/>
          </a:ln>
        </p:spPr>
        <p:txBody>
          <a:bodyPr wrap="none" lIns="90488" tIns="44450" rIns="90488" bIns="44450">
            <a:spAutoFit/>
          </a:bodyPr>
          <a:lstStyle/>
          <a:p>
            <a:r>
              <a:rPr lang="en-US" sz="1600" b="1">
                <a:latin typeface="Times New Roman" pitchFamily="18" charset="0"/>
                <a:cs typeface="Angsana New" pitchFamily="18" charset="-34"/>
              </a:rPr>
              <a:t>Junk</a:t>
            </a:r>
          </a:p>
        </p:txBody>
      </p:sp>
      <p:sp>
        <p:nvSpPr>
          <p:cNvPr id="236562" name="Line 17"/>
          <p:cNvSpPr>
            <a:spLocks noChangeShapeType="1"/>
          </p:cNvSpPr>
          <p:nvPr/>
        </p:nvSpPr>
        <p:spPr bwMode="auto">
          <a:xfrm>
            <a:off x="2743200" y="4813300"/>
            <a:ext cx="0" cy="1498600"/>
          </a:xfrm>
          <a:prstGeom prst="line">
            <a:avLst/>
          </a:prstGeom>
          <a:noFill/>
          <a:ln w="25400">
            <a:solidFill>
              <a:schemeClr val="tx1"/>
            </a:solidFill>
            <a:prstDash val="dash"/>
            <a:round/>
            <a:headEnd/>
            <a:tailEnd/>
          </a:ln>
        </p:spPr>
        <p:txBody>
          <a:bodyPr wrap="none" anchor="ctr"/>
          <a:lstStyle/>
          <a:p>
            <a:endParaRPr lang="en-US"/>
          </a:p>
        </p:txBody>
      </p:sp>
      <p:sp>
        <p:nvSpPr>
          <p:cNvPr id="236563" name="Line 18"/>
          <p:cNvSpPr>
            <a:spLocks noChangeShapeType="1"/>
          </p:cNvSpPr>
          <p:nvPr/>
        </p:nvSpPr>
        <p:spPr bwMode="auto">
          <a:xfrm>
            <a:off x="1841500" y="5486400"/>
            <a:ext cx="2108200" cy="0"/>
          </a:xfrm>
          <a:prstGeom prst="line">
            <a:avLst/>
          </a:prstGeom>
          <a:noFill/>
          <a:ln w="25400">
            <a:solidFill>
              <a:schemeClr val="tx1"/>
            </a:solidFill>
            <a:round/>
            <a:headEnd/>
            <a:tailEnd/>
          </a:ln>
        </p:spPr>
        <p:txBody>
          <a:bodyPr wrap="none" anchor="ctr"/>
          <a:lstStyle/>
          <a:p>
            <a:endParaRPr lang="en-US"/>
          </a:p>
        </p:txBody>
      </p:sp>
      <p:sp>
        <p:nvSpPr>
          <p:cNvPr id="236564" name="Line 19"/>
          <p:cNvSpPr>
            <a:spLocks noChangeShapeType="1"/>
          </p:cNvSpPr>
          <p:nvPr/>
        </p:nvSpPr>
        <p:spPr bwMode="auto">
          <a:xfrm>
            <a:off x="3975100" y="5499100"/>
            <a:ext cx="127000" cy="203200"/>
          </a:xfrm>
          <a:prstGeom prst="line">
            <a:avLst/>
          </a:prstGeom>
          <a:noFill/>
          <a:ln w="25400">
            <a:solidFill>
              <a:schemeClr val="tx1"/>
            </a:solidFill>
            <a:round/>
            <a:headEnd/>
            <a:tailEnd/>
          </a:ln>
        </p:spPr>
        <p:txBody>
          <a:bodyPr wrap="none" anchor="ctr"/>
          <a:lstStyle/>
          <a:p>
            <a:endParaRPr lang="en-US"/>
          </a:p>
        </p:txBody>
      </p:sp>
      <p:sp>
        <p:nvSpPr>
          <p:cNvPr id="236565" name="Line 20"/>
          <p:cNvSpPr>
            <a:spLocks noChangeShapeType="1"/>
          </p:cNvSpPr>
          <p:nvPr/>
        </p:nvSpPr>
        <p:spPr bwMode="auto">
          <a:xfrm>
            <a:off x="4127500" y="5715000"/>
            <a:ext cx="1651000" cy="0"/>
          </a:xfrm>
          <a:prstGeom prst="line">
            <a:avLst/>
          </a:prstGeom>
          <a:noFill/>
          <a:ln w="25400">
            <a:solidFill>
              <a:schemeClr val="tx1"/>
            </a:solidFill>
            <a:round/>
            <a:headEnd/>
            <a:tailEnd/>
          </a:ln>
        </p:spPr>
        <p:txBody>
          <a:bodyPr wrap="none" anchor="ctr"/>
          <a:lstStyle/>
          <a:p>
            <a:endParaRPr lang="en-US"/>
          </a:p>
        </p:txBody>
      </p:sp>
      <p:sp>
        <p:nvSpPr>
          <p:cNvPr id="236566" name="Line 21"/>
          <p:cNvSpPr>
            <a:spLocks noChangeShapeType="1"/>
          </p:cNvSpPr>
          <p:nvPr/>
        </p:nvSpPr>
        <p:spPr bwMode="auto">
          <a:xfrm flipV="1">
            <a:off x="5803900" y="5473700"/>
            <a:ext cx="127000" cy="254000"/>
          </a:xfrm>
          <a:prstGeom prst="line">
            <a:avLst/>
          </a:prstGeom>
          <a:noFill/>
          <a:ln w="25400">
            <a:solidFill>
              <a:schemeClr val="tx1"/>
            </a:solidFill>
            <a:round/>
            <a:headEnd/>
            <a:tailEnd/>
          </a:ln>
        </p:spPr>
        <p:txBody>
          <a:bodyPr wrap="none" anchor="ctr"/>
          <a:lstStyle/>
          <a:p>
            <a:endParaRPr lang="en-US"/>
          </a:p>
        </p:txBody>
      </p:sp>
      <p:sp>
        <p:nvSpPr>
          <p:cNvPr id="236567" name="Line 22"/>
          <p:cNvSpPr>
            <a:spLocks noChangeShapeType="1"/>
          </p:cNvSpPr>
          <p:nvPr/>
        </p:nvSpPr>
        <p:spPr bwMode="auto">
          <a:xfrm>
            <a:off x="5956300" y="5486400"/>
            <a:ext cx="1955800" cy="0"/>
          </a:xfrm>
          <a:prstGeom prst="line">
            <a:avLst/>
          </a:prstGeom>
          <a:noFill/>
          <a:ln w="25400">
            <a:solidFill>
              <a:schemeClr val="tx1"/>
            </a:solidFill>
            <a:round/>
            <a:headEnd/>
            <a:tailEnd/>
          </a:ln>
        </p:spPr>
        <p:txBody>
          <a:bodyPr wrap="none" anchor="ctr"/>
          <a:lstStyle/>
          <a:p>
            <a:endParaRPr lang="en-US"/>
          </a:p>
        </p:txBody>
      </p:sp>
      <p:sp>
        <p:nvSpPr>
          <p:cNvPr id="236568" name="Rectangle 23"/>
          <p:cNvSpPr>
            <a:spLocks noChangeArrowheads="1"/>
          </p:cNvSpPr>
          <p:nvPr/>
        </p:nvSpPr>
        <p:spPr bwMode="auto">
          <a:xfrm>
            <a:off x="1738314" y="5486401"/>
            <a:ext cx="830357" cy="335989"/>
          </a:xfrm>
          <a:prstGeom prst="rect">
            <a:avLst/>
          </a:prstGeom>
          <a:noFill/>
          <a:ln w="12700">
            <a:noFill/>
            <a:miter lim="800000"/>
            <a:headEnd/>
            <a:tailEnd/>
          </a:ln>
        </p:spPr>
        <p:txBody>
          <a:bodyPr wrap="none" lIns="90488" tIns="44450" rIns="90488" bIns="44450">
            <a:spAutoFit/>
          </a:bodyPr>
          <a:lstStyle/>
          <a:p>
            <a:r>
              <a:rPr lang="en-US" sz="1600" b="1">
                <a:latin typeface="Times New Roman" pitchFamily="18" charset="0"/>
                <a:cs typeface="Angsana New" pitchFamily="18" charset="-34"/>
              </a:rPr>
              <a:t>CAS_L</a:t>
            </a:r>
          </a:p>
        </p:txBody>
      </p:sp>
      <p:grpSp>
        <p:nvGrpSpPr>
          <p:cNvPr id="2" name="Group 24"/>
          <p:cNvGrpSpPr>
            <a:grpSpLocks/>
          </p:cNvGrpSpPr>
          <p:nvPr/>
        </p:nvGrpSpPr>
        <p:grpSpPr bwMode="auto">
          <a:xfrm>
            <a:off x="1738314" y="4940300"/>
            <a:ext cx="8764587" cy="349250"/>
            <a:chOff x="135" y="3112"/>
            <a:chExt cx="5521" cy="220"/>
          </a:xfrm>
        </p:grpSpPr>
        <p:sp>
          <p:nvSpPr>
            <p:cNvPr id="236644" name="Line 25"/>
            <p:cNvSpPr>
              <a:spLocks noChangeShapeType="1"/>
            </p:cNvSpPr>
            <p:nvPr/>
          </p:nvSpPr>
          <p:spPr bwMode="auto">
            <a:xfrm>
              <a:off x="200" y="3120"/>
              <a:ext cx="512" cy="0"/>
            </a:xfrm>
            <a:prstGeom prst="line">
              <a:avLst/>
            </a:prstGeom>
            <a:noFill/>
            <a:ln w="25400">
              <a:solidFill>
                <a:schemeClr val="tx1"/>
              </a:solidFill>
              <a:round/>
              <a:headEnd/>
              <a:tailEnd/>
            </a:ln>
          </p:spPr>
          <p:txBody>
            <a:bodyPr wrap="none" anchor="ctr"/>
            <a:lstStyle/>
            <a:p>
              <a:endParaRPr lang="en-US"/>
            </a:p>
          </p:txBody>
        </p:sp>
        <p:sp>
          <p:nvSpPr>
            <p:cNvPr id="236645" name="Line 26"/>
            <p:cNvSpPr>
              <a:spLocks noChangeShapeType="1"/>
            </p:cNvSpPr>
            <p:nvPr/>
          </p:nvSpPr>
          <p:spPr bwMode="auto">
            <a:xfrm>
              <a:off x="728" y="3128"/>
              <a:ext cx="80" cy="128"/>
            </a:xfrm>
            <a:prstGeom prst="line">
              <a:avLst/>
            </a:prstGeom>
            <a:noFill/>
            <a:ln w="25400">
              <a:solidFill>
                <a:schemeClr val="tx1"/>
              </a:solidFill>
              <a:round/>
              <a:headEnd/>
              <a:tailEnd/>
            </a:ln>
          </p:spPr>
          <p:txBody>
            <a:bodyPr wrap="none" anchor="ctr"/>
            <a:lstStyle/>
            <a:p>
              <a:endParaRPr lang="en-US"/>
            </a:p>
          </p:txBody>
        </p:sp>
        <p:sp>
          <p:nvSpPr>
            <p:cNvPr id="236646" name="Line 27"/>
            <p:cNvSpPr>
              <a:spLocks noChangeShapeType="1"/>
            </p:cNvSpPr>
            <p:nvPr/>
          </p:nvSpPr>
          <p:spPr bwMode="auto">
            <a:xfrm>
              <a:off x="824" y="3264"/>
              <a:ext cx="1856" cy="0"/>
            </a:xfrm>
            <a:prstGeom prst="line">
              <a:avLst/>
            </a:prstGeom>
            <a:noFill/>
            <a:ln w="25400">
              <a:solidFill>
                <a:schemeClr val="tx1"/>
              </a:solidFill>
              <a:round/>
              <a:headEnd/>
              <a:tailEnd/>
            </a:ln>
          </p:spPr>
          <p:txBody>
            <a:bodyPr wrap="none" anchor="ctr"/>
            <a:lstStyle/>
            <a:p>
              <a:endParaRPr lang="en-US"/>
            </a:p>
          </p:txBody>
        </p:sp>
        <p:sp>
          <p:nvSpPr>
            <p:cNvPr id="236647" name="Line 28"/>
            <p:cNvSpPr>
              <a:spLocks noChangeShapeType="1"/>
            </p:cNvSpPr>
            <p:nvPr/>
          </p:nvSpPr>
          <p:spPr bwMode="auto">
            <a:xfrm flipV="1">
              <a:off x="2696" y="3112"/>
              <a:ext cx="80" cy="160"/>
            </a:xfrm>
            <a:prstGeom prst="line">
              <a:avLst/>
            </a:prstGeom>
            <a:noFill/>
            <a:ln w="25400">
              <a:solidFill>
                <a:schemeClr val="tx1"/>
              </a:solidFill>
              <a:round/>
              <a:headEnd/>
              <a:tailEnd/>
            </a:ln>
          </p:spPr>
          <p:txBody>
            <a:bodyPr wrap="none" anchor="ctr"/>
            <a:lstStyle/>
            <a:p>
              <a:endParaRPr lang="en-US"/>
            </a:p>
          </p:txBody>
        </p:sp>
        <p:sp>
          <p:nvSpPr>
            <p:cNvPr id="236648" name="Line 29"/>
            <p:cNvSpPr>
              <a:spLocks noChangeShapeType="1"/>
            </p:cNvSpPr>
            <p:nvPr/>
          </p:nvSpPr>
          <p:spPr bwMode="auto">
            <a:xfrm>
              <a:off x="2792" y="3120"/>
              <a:ext cx="416" cy="0"/>
            </a:xfrm>
            <a:prstGeom prst="line">
              <a:avLst/>
            </a:prstGeom>
            <a:noFill/>
            <a:ln w="25400">
              <a:solidFill>
                <a:schemeClr val="tx1"/>
              </a:solidFill>
              <a:round/>
              <a:headEnd/>
              <a:tailEnd/>
            </a:ln>
          </p:spPr>
          <p:txBody>
            <a:bodyPr wrap="none" anchor="ctr"/>
            <a:lstStyle/>
            <a:p>
              <a:endParaRPr lang="en-US"/>
            </a:p>
          </p:txBody>
        </p:sp>
        <p:sp>
          <p:nvSpPr>
            <p:cNvPr id="236649" name="Rectangle 30"/>
            <p:cNvSpPr>
              <a:spLocks noChangeArrowheads="1"/>
            </p:cNvSpPr>
            <p:nvPr/>
          </p:nvSpPr>
          <p:spPr bwMode="auto">
            <a:xfrm>
              <a:off x="135" y="3120"/>
              <a:ext cx="523" cy="212"/>
            </a:xfrm>
            <a:prstGeom prst="rect">
              <a:avLst/>
            </a:prstGeom>
            <a:noFill/>
            <a:ln w="12700">
              <a:noFill/>
              <a:miter lim="800000"/>
              <a:headEnd/>
              <a:tailEnd/>
            </a:ln>
          </p:spPr>
          <p:txBody>
            <a:bodyPr wrap="none" lIns="90488" tIns="44450" rIns="90488" bIns="44450">
              <a:spAutoFit/>
            </a:bodyPr>
            <a:lstStyle/>
            <a:p>
              <a:r>
                <a:rPr lang="en-US" sz="1600" b="1">
                  <a:latin typeface="Times New Roman" pitchFamily="18" charset="0"/>
                  <a:cs typeface="Angsana New" pitchFamily="18" charset="-34"/>
                </a:rPr>
                <a:t>RAS_L</a:t>
              </a:r>
            </a:p>
          </p:txBody>
        </p:sp>
        <p:sp>
          <p:nvSpPr>
            <p:cNvPr id="236650" name="Line 31"/>
            <p:cNvSpPr>
              <a:spLocks noChangeShapeType="1"/>
            </p:cNvSpPr>
            <p:nvPr/>
          </p:nvSpPr>
          <p:spPr bwMode="auto">
            <a:xfrm>
              <a:off x="3224" y="3128"/>
              <a:ext cx="80" cy="128"/>
            </a:xfrm>
            <a:prstGeom prst="line">
              <a:avLst/>
            </a:prstGeom>
            <a:noFill/>
            <a:ln w="25400">
              <a:solidFill>
                <a:schemeClr val="tx1"/>
              </a:solidFill>
              <a:round/>
              <a:headEnd/>
              <a:tailEnd/>
            </a:ln>
          </p:spPr>
          <p:txBody>
            <a:bodyPr wrap="none" anchor="ctr"/>
            <a:lstStyle/>
            <a:p>
              <a:endParaRPr lang="en-US"/>
            </a:p>
          </p:txBody>
        </p:sp>
        <p:sp>
          <p:nvSpPr>
            <p:cNvPr id="236651" name="Line 32"/>
            <p:cNvSpPr>
              <a:spLocks noChangeShapeType="1"/>
            </p:cNvSpPr>
            <p:nvPr/>
          </p:nvSpPr>
          <p:spPr bwMode="auto">
            <a:xfrm>
              <a:off x="3320" y="3264"/>
              <a:ext cx="1856" cy="0"/>
            </a:xfrm>
            <a:prstGeom prst="line">
              <a:avLst/>
            </a:prstGeom>
            <a:noFill/>
            <a:ln w="25400">
              <a:solidFill>
                <a:schemeClr val="tx1"/>
              </a:solidFill>
              <a:round/>
              <a:headEnd/>
              <a:tailEnd/>
            </a:ln>
          </p:spPr>
          <p:txBody>
            <a:bodyPr wrap="none" anchor="ctr"/>
            <a:lstStyle/>
            <a:p>
              <a:endParaRPr lang="en-US"/>
            </a:p>
          </p:txBody>
        </p:sp>
        <p:sp>
          <p:nvSpPr>
            <p:cNvPr id="236652" name="Line 33"/>
            <p:cNvSpPr>
              <a:spLocks noChangeShapeType="1"/>
            </p:cNvSpPr>
            <p:nvPr/>
          </p:nvSpPr>
          <p:spPr bwMode="auto">
            <a:xfrm flipV="1">
              <a:off x="5192" y="3112"/>
              <a:ext cx="80" cy="160"/>
            </a:xfrm>
            <a:prstGeom prst="line">
              <a:avLst/>
            </a:prstGeom>
            <a:noFill/>
            <a:ln w="25400">
              <a:solidFill>
                <a:schemeClr val="tx1"/>
              </a:solidFill>
              <a:round/>
              <a:headEnd/>
              <a:tailEnd/>
            </a:ln>
          </p:spPr>
          <p:txBody>
            <a:bodyPr wrap="none" anchor="ctr"/>
            <a:lstStyle/>
            <a:p>
              <a:endParaRPr lang="en-US"/>
            </a:p>
          </p:txBody>
        </p:sp>
        <p:sp>
          <p:nvSpPr>
            <p:cNvPr id="236653" name="Line 34"/>
            <p:cNvSpPr>
              <a:spLocks noChangeShapeType="1"/>
            </p:cNvSpPr>
            <p:nvPr/>
          </p:nvSpPr>
          <p:spPr bwMode="auto">
            <a:xfrm>
              <a:off x="5288" y="3120"/>
              <a:ext cx="368" cy="0"/>
            </a:xfrm>
            <a:prstGeom prst="line">
              <a:avLst/>
            </a:prstGeom>
            <a:noFill/>
            <a:ln w="25400">
              <a:solidFill>
                <a:schemeClr val="tx1"/>
              </a:solidFill>
              <a:round/>
              <a:headEnd/>
              <a:tailEnd/>
            </a:ln>
          </p:spPr>
          <p:txBody>
            <a:bodyPr wrap="none" anchor="ctr"/>
            <a:lstStyle/>
            <a:p>
              <a:endParaRPr lang="en-US"/>
            </a:p>
          </p:txBody>
        </p:sp>
      </p:grpSp>
      <p:sp>
        <p:nvSpPr>
          <p:cNvPr id="236570" name="Rectangle 35"/>
          <p:cNvSpPr>
            <a:spLocks noChangeArrowheads="1"/>
          </p:cNvSpPr>
          <p:nvPr/>
        </p:nvSpPr>
        <p:spPr bwMode="auto">
          <a:xfrm>
            <a:off x="3795714" y="5943601"/>
            <a:ext cx="1247775" cy="333375"/>
          </a:xfrm>
          <a:prstGeom prst="rect">
            <a:avLst/>
          </a:prstGeom>
          <a:noFill/>
          <a:ln w="12700">
            <a:noFill/>
            <a:miter lim="800000"/>
            <a:headEnd/>
            <a:tailEnd/>
          </a:ln>
        </p:spPr>
        <p:txBody>
          <a:bodyPr wrap="none" lIns="90488" tIns="44450" rIns="90488" bIns="44450">
            <a:spAutoFit/>
          </a:bodyPr>
          <a:lstStyle/>
          <a:p>
            <a:r>
              <a:rPr lang="en-US" sz="1600" b="1">
                <a:latin typeface="Times New Roman" pitchFamily="18" charset="0"/>
                <a:cs typeface="Angsana New" pitchFamily="18" charset="-34"/>
              </a:rPr>
              <a:t>Col Address</a:t>
            </a:r>
          </a:p>
        </p:txBody>
      </p:sp>
      <p:sp>
        <p:nvSpPr>
          <p:cNvPr id="236571" name="Line 36"/>
          <p:cNvSpPr>
            <a:spLocks noChangeShapeType="1"/>
          </p:cNvSpPr>
          <p:nvPr/>
        </p:nvSpPr>
        <p:spPr bwMode="auto">
          <a:xfrm>
            <a:off x="5118100" y="5956300"/>
            <a:ext cx="127000" cy="279400"/>
          </a:xfrm>
          <a:prstGeom prst="line">
            <a:avLst/>
          </a:prstGeom>
          <a:noFill/>
          <a:ln w="25400">
            <a:solidFill>
              <a:schemeClr val="tx1"/>
            </a:solidFill>
            <a:round/>
            <a:headEnd/>
            <a:tailEnd/>
          </a:ln>
        </p:spPr>
        <p:txBody>
          <a:bodyPr wrap="none" anchor="ctr"/>
          <a:lstStyle/>
          <a:p>
            <a:endParaRPr lang="en-US"/>
          </a:p>
        </p:txBody>
      </p:sp>
      <p:sp>
        <p:nvSpPr>
          <p:cNvPr id="236572" name="Line 37"/>
          <p:cNvSpPr>
            <a:spLocks noChangeShapeType="1"/>
          </p:cNvSpPr>
          <p:nvPr/>
        </p:nvSpPr>
        <p:spPr bwMode="auto">
          <a:xfrm flipV="1">
            <a:off x="5118100" y="5930900"/>
            <a:ext cx="127000" cy="330200"/>
          </a:xfrm>
          <a:prstGeom prst="line">
            <a:avLst/>
          </a:prstGeom>
          <a:noFill/>
          <a:ln w="25400">
            <a:solidFill>
              <a:schemeClr val="tx1"/>
            </a:solidFill>
            <a:round/>
            <a:headEnd/>
            <a:tailEnd/>
          </a:ln>
        </p:spPr>
        <p:txBody>
          <a:bodyPr wrap="none" anchor="ctr"/>
          <a:lstStyle/>
          <a:p>
            <a:endParaRPr lang="en-US"/>
          </a:p>
        </p:txBody>
      </p:sp>
      <p:sp>
        <p:nvSpPr>
          <p:cNvPr id="236573" name="Line 38"/>
          <p:cNvSpPr>
            <a:spLocks noChangeShapeType="1"/>
          </p:cNvSpPr>
          <p:nvPr/>
        </p:nvSpPr>
        <p:spPr bwMode="auto">
          <a:xfrm>
            <a:off x="3670300" y="6248400"/>
            <a:ext cx="1422400" cy="0"/>
          </a:xfrm>
          <a:prstGeom prst="line">
            <a:avLst/>
          </a:prstGeom>
          <a:noFill/>
          <a:ln w="25400">
            <a:solidFill>
              <a:schemeClr val="tx1"/>
            </a:solidFill>
            <a:round/>
            <a:headEnd/>
            <a:tailEnd/>
          </a:ln>
        </p:spPr>
        <p:txBody>
          <a:bodyPr wrap="none" anchor="ctr"/>
          <a:lstStyle/>
          <a:p>
            <a:endParaRPr lang="en-US"/>
          </a:p>
        </p:txBody>
      </p:sp>
      <p:sp>
        <p:nvSpPr>
          <p:cNvPr id="236574" name="Line 39"/>
          <p:cNvSpPr>
            <a:spLocks noChangeShapeType="1"/>
          </p:cNvSpPr>
          <p:nvPr/>
        </p:nvSpPr>
        <p:spPr bwMode="auto">
          <a:xfrm>
            <a:off x="3670300" y="5943600"/>
            <a:ext cx="1422400" cy="0"/>
          </a:xfrm>
          <a:prstGeom prst="line">
            <a:avLst/>
          </a:prstGeom>
          <a:noFill/>
          <a:ln w="25400">
            <a:solidFill>
              <a:schemeClr val="tx1"/>
            </a:solidFill>
            <a:round/>
            <a:headEnd/>
            <a:tailEnd/>
          </a:ln>
        </p:spPr>
        <p:txBody>
          <a:bodyPr wrap="none" anchor="ctr"/>
          <a:lstStyle/>
          <a:p>
            <a:endParaRPr lang="en-US"/>
          </a:p>
        </p:txBody>
      </p:sp>
      <p:sp>
        <p:nvSpPr>
          <p:cNvPr id="236575" name="Line 40"/>
          <p:cNvSpPr>
            <a:spLocks noChangeShapeType="1"/>
          </p:cNvSpPr>
          <p:nvPr/>
        </p:nvSpPr>
        <p:spPr bwMode="auto">
          <a:xfrm>
            <a:off x="6032500" y="5956300"/>
            <a:ext cx="127000" cy="279400"/>
          </a:xfrm>
          <a:prstGeom prst="line">
            <a:avLst/>
          </a:prstGeom>
          <a:noFill/>
          <a:ln w="25400">
            <a:solidFill>
              <a:schemeClr val="tx1"/>
            </a:solidFill>
            <a:round/>
            <a:headEnd/>
            <a:tailEnd/>
          </a:ln>
        </p:spPr>
        <p:txBody>
          <a:bodyPr wrap="none" anchor="ctr"/>
          <a:lstStyle/>
          <a:p>
            <a:endParaRPr lang="en-US"/>
          </a:p>
        </p:txBody>
      </p:sp>
      <p:sp>
        <p:nvSpPr>
          <p:cNvPr id="236576" name="Line 41"/>
          <p:cNvSpPr>
            <a:spLocks noChangeShapeType="1"/>
          </p:cNvSpPr>
          <p:nvPr/>
        </p:nvSpPr>
        <p:spPr bwMode="auto">
          <a:xfrm flipV="1">
            <a:off x="6032500" y="5930900"/>
            <a:ext cx="127000" cy="330200"/>
          </a:xfrm>
          <a:prstGeom prst="line">
            <a:avLst/>
          </a:prstGeom>
          <a:noFill/>
          <a:ln w="25400">
            <a:solidFill>
              <a:schemeClr val="tx1"/>
            </a:solidFill>
            <a:round/>
            <a:headEnd/>
            <a:tailEnd/>
          </a:ln>
        </p:spPr>
        <p:txBody>
          <a:bodyPr wrap="none" anchor="ctr"/>
          <a:lstStyle/>
          <a:p>
            <a:endParaRPr lang="en-US"/>
          </a:p>
        </p:txBody>
      </p:sp>
      <p:sp>
        <p:nvSpPr>
          <p:cNvPr id="236577" name="Line 42"/>
          <p:cNvSpPr>
            <a:spLocks noChangeShapeType="1"/>
          </p:cNvSpPr>
          <p:nvPr/>
        </p:nvSpPr>
        <p:spPr bwMode="auto">
          <a:xfrm>
            <a:off x="6184900" y="5943600"/>
            <a:ext cx="1270000" cy="0"/>
          </a:xfrm>
          <a:prstGeom prst="line">
            <a:avLst/>
          </a:prstGeom>
          <a:noFill/>
          <a:ln w="25400">
            <a:solidFill>
              <a:schemeClr val="tx1"/>
            </a:solidFill>
            <a:round/>
            <a:headEnd/>
            <a:tailEnd/>
          </a:ln>
        </p:spPr>
        <p:txBody>
          <a:bodyPr wrap="none" anchor="ctr"/>
          <a:lstStyle/>
          <a:p>
            <a:endParaRPr lang="en-US"/>
          </a:p>
        </p:txBody>
      </p:sp>
      <p:sp>
        <p:nvSpPr>
          <p:cNvPr id="236578" name="Line 43"/>
          <p:cNvSpPr>
            <a:spLocks noChangeShapeType="1"/>
          </p:cNvSpPr>
          <p:nvPr/>
        </p:nvSpPr>
        <p:spPr bwMode="auto">
          <a:xfrm>
            <a:off x="6184900" y="6248400"/>
            <a:ext cx="1270000" cy="0"/>
          </a:xfrm>
          <a:prstGeom prst="line">
            <a:avLst/>
          </a:prstGeom>
          <a:noFill/>
          <a:ln w="25400">
            <a:solidFill>
              <a:schemeClr val="tx1"/>
            </a:solidFill>
            <a:round/>
            <a:headEnd/>
            <a:tailEnd/>
          </a:ln>
        </p:spPr>
        <p:txBody>
          <a:bodyPr wrap="none" anchor="ctr"/>
          <a:lstStyle/>
          <a:p>
            <a:endParaRPr lang="en-US"/>
          </a:p>
        </p:txBody>
      </p:sp>
      <p:sp>
        <p:nvSpPr>
          <p:cNvPr id="236579" name="Line 44"/>
          <p:cNvSpPr>
            <a:spLocks noChangeShapeType="1"/>
          </p:cNvSpPr>
          <p:nvPr/>
        </p:nvSpPr>
        <p:spPr bwMode="auto">
          <a:xfrm>
            <a:off x="7480300" y="5956300"/>
            <a:ext cx="127000" cy="279400"/>
          </a:xfrm>
          <a:prstGeom prst="line">
            <a:avLst/>
          </a:prstGeom>
          <a:noFill/>
          <a:ln w="25400">
            <a:solidFill>
              <a:schemeClr val="tx1"/>
            </a:solidFill>
            <a:round/>
            <a:headEnd/>
            <a:tailEnd/>
          </a:ln>
        </p:spPr>
        <p:txBody>
          <a:bodyPr wrap="none" anchor="ctr"/>
          <a:lstStyle/>
          <a:p>
            <a:endParaRPr lang="en-US"/>
          </a:p>
        </p:txBody>
      </p:sp>
      <p:sp>
        <p:nvSpPr>
          <p:cNvPr id="236580" name="Line 45"/>
          <p:cNvSpPr>
            <a:spLocks noChangeShapeType="1"/>
          </p:cNvSpPr>
          <p:nvPr/>
        </p:nvSpPr>
        <p:spPr bwMode="auto">
          <a:xfrm flipV="1">
            <a:off x="7480300" y="5930900"/>
            <a:ext cx="127000" cy="330200"/>
          </a:xfrm>
          <a:prstGeom prst="line">
            <a:avLst/>
          </a:prstGeom>
          <a:noFill/>
          <a:ln w="25400">
            <a:solidFill>
              <a:schemeClr val="tx1"/>
            </a:solidFill>
            <a:round/>
            <a:headEnd/>
            <a:tailEnd/>
          </a:ln>
        </p:spPr>
        <p:txBody>
          <a:bodyPr wrap="none" anchor="ctr"/>
          <a:lstStyle/>
          <a:p>
            <a:endParaRPr lang="en-US"/>
          </a:p>
        </p:txBody>
      </p:sp>
      <p:sp>
        <p:nvSpPr>
          <p:cNvPr id="236581" name="Rectangle 46"/>
          <p:cNvSpPr>
            <a:spLocks noChangeArrowheads="1"/>
          </p:cNvSpPr>
          <p:nvPr/>
        </p:nvSpPr>
        <p:spPr bwMode="auto">
          <a:xfrm>
            <a:off x="6157914" y="5943601"/>
            <a:ext cx="1336675" cy="333375"/>
          </a:xfrm>
          <a:prstGeom prst="rect">
            <a:avLst/>
          </a:prstGeom>
          <a:noFill/>
          <a:ln w="12700">
            <a:noFill/>
            <a:miter lim="800000"/>
            <a:headEnd/>
            <a:tailEnd/>
          </a:ln>
        </p:spPr>
        <p:txBody>
          <a:bodyPr wrap="none" lIns="90488" tIns="44450" rIns="90488" bIns="44450">
            <a:spAutoFit/>
          </a:bodyPr>
          <a:lstStyle/>
          <a:p>
            <a:r>
              <a:rPr lang="en-US" sz="1600" b="1">
                <a:latin typeface="Times New Roman" pitchFamily="18" charset="0"/>
                <a:cs typeface="Angsana New" pitchFamily="18" charset="-34"/>
              </a:rPr>
              <a:t>Row Address</a:t>
            </a:r>
          </a:p>
        </p:txBody>
      </p:sp>
      <p:sp>
        <p:nvSpPr>
          <p:cNvPr id="236582" name="Rectangle 47"/>
          <p:cNvSpPr>
            <a:spLocks noChangeArrowheads="1"/>
          </p:cNvSpPr>
          <p:nvPr/>
        </p:nvSpPr>
        <p:spPr bwMode="auto">
          <a:xfrm>
            <a:off x="9358313" y="5943601"/>
            <a:ext cx="626776" cy="335989"/>
          </a:xfrm>
          <a:prstGeom prst="rect">
            <a:avLst/>
          </a:prstGeom>
          <a:noFill/>
          <a:ln w="12700">
            <a:noFill/>
            <a:miter lim="800000"/>
            <a:headEnd/>
            <a:tailEnd/>
          </a:ln>
        </p:spPr>
        <p:txBody>
          <a:bodyPr wrap="none" lIns="90488" tIns="44450" rIns="90488" bIns="44450">
            <a:spAutoFit/>
          </a:bodyPr>
          <a:lstStyle/>
          <a:p>
            <a:r>
              <a:rPr lang="en-US" sz="1600" b="1">
                <a:latin typeface="Times New Roman" pitchFamily="18" charset="0"/>
                <a:cs typeface="Angsana New" pitchFamily="18" charset="-34"/>
              </a:rPr>
              <a:t>Junk</a:t>
            </a:r>
          </a:p>
        </p:txBody>
      </p:sp>
      <p:sp>
        <p:nvSpPr>
          <p:cNvPr id="236583" name="Rectangle 48"/>
          <p:cNvSpPr>
            <a:spLocks noChangeArrowheads="1"/>
          </p:cNvSpPr>
          <p:nvPr/>
        </p:nvSpPr>
        <p:spPr bwMode="auto">
          <a:xfrm>
            <a:off x="7758114" y="5943601"/>
            <a:ext cx="1247775" cy="333375"/>
          </a:xfrm>
          <a:prstGeom prst="rect">
            <a:avLst/>
          </a:prstGeom>
          <a:noFill/>
          <a:ln w="12700">
            <a:noFill/>
            <a:miter lim="800000"/>
            <a:headEnd/>
            <a:tailEnd/>
          </a:ln>
        </p:spPr>
        <p:txBody>
          <a:bodyPr wrap="none" lIns="90488" tIns="44450" rIns="90488" bIns="44450">
            <a:spAutoFit/>
          </a:bodyPr>
          <a:lstStyle/>
          <a:p>
            <a:r>
              <a:rPr lang="en-US" sz="1600" b="1">
                <a:latin typeface="Times New Roman" pitchFamily="18" charset="0"/>
                <a:cs typeface="Angsana New" pitchFamily="18" charset="-34"/>
              </a:rPr>
              <a:t>Col Address</a:t>
            </a:r>
          </a:p>
        </p:txBody>
      </p:sp>
      <p:sp>
        <p:nvSpPr>
          <p:cNvPr id="236584" name="Line 49"/>
          <p:cNvSpPr>
            <a:spLocks noChangeShapeType="1"/>
          </p:cNvSpPr>
          <p:nvPr/>
        </p:nvSpPr>
        <p:spPr bwMode="auto">
          <a:xfrm>
            <a:off x="9080500" y="5956300"/>
            <a:ext cx="127000" cy="279400"/>
          </a:xfrm>
          <a:prstGeom prst="line">
            <a:avLst/>
          </a:prstGeom>
          <a:noFill/>
          <a:ln w="25400">
            <a:solidFill>
              <a:schemeClr val="tx1"/>
            </a:solidFill>
            <a:round/>
            <a:headEnd/>
            <a:tailEnd/>
          </a:ln>
        </p:spPr>
        <p:txBody>
          <a:bodyPr wrap="none" anchor="ctr"/>
          <a:lstStyle/>
          <a:p>
            <a:endParaRPr lang="en-US"/>
          </a:p>
        </p:txBody>
      </p:sp>
      <p:sp>
        <p:nvSpPr>
          <p:cNvPr id="236585" name="Line 50"/>
          <p:cNvSpPr>
            <a:spLocks noChangeShapeType="1"/>
          </p:cNvSpPr>
          <p:nvPr/>
        </p:nvSpPr>
        <p:spPr bwMode="auto">
          <a:xfrm flipV="1">
            <a:off x="9080500" y="5930900"/>
            <a:ext cx="127000" cy="330200"/>
          </a:xfrm>
          <a:prstGeom prst="line">
            <a:avLst/>
          </a:prstGeom>
          <a:noFill/>
          <a:ln w="25400">
            <a:solidFill>
              <a:schemeClr val="tx1"/>
            </a:solidFill>
            <a:round/>
            <a:headEnd/>
            <a:tailEnd/>
          </a:ln>
        </p:spPr>
        <p:txBody>
          <a:bodyPr wrap="none" anchor="ctr"/>
          <a:lstStyle/>
          <a:p>
            <a:endParaRPr lang="en-US"/>
          </a:p>
        </p:txBody>
      </p:sp>
      <p:sp>
        <p:nvSpPr>
          <p:cNvPr id="236586" name="Line 51"/>
          <p:cNvSpPr>
            <a:spLocks noChangeShapeType="1"/>
          </p:cNvSpPr>
          <p:nvPr/>
        </p:nvSpPr>
        <p:spPr bwMode="auto">
          <a:xfrm>
            <a:off x="7632700" y="6248400"/>
            <a:ext cx="1422400" cy="0"/>
          </a:xfrm>
          <a:prstGeom prst="line">
            <a:avLst/>
          </a:prstGeom>
          <a:noFill/>
          <a:ln w="25400">
            <a:solidFill>
              <a:schemeClr val="tx1"/>
            </a:solidFill>
            <a:round/>
            <a:headEnd/>
            <a:tailEnd/>
          </a:ln>
        </p:spPr>
        <p:txBody>
          <a:bodyPr wrap="none" anchor="ctr"/>
          <a:lstStyle/>
          <a:p>
            <a:endParaRPr lang="en-US"/>
          </a:p>
        </p:txBody>
      </p:sp>
      <p:sp>
        <p:nvSpPr>
          <p:cNvPr id="236587" name="Line 52"/>
          <p:cNvSpPr>
            <a:spLocks noChangeShapeType="1"/>
          </p:cNvSpPr>
          <p:nvPr/>
        </p:nvSpPr>
        <p:spPr bwMode="auto">
          <a:xfrm>
            <a:off x="7632700" y="5943600"/>
            <a:ext cx="1422400" cy="0"/>
          </a:xfrm>
          <a:prstGeom prst="line">
            <a:avLst/>
          </a:prstGeom>
          <a:noFill/>
          <a:ln w="25400">
            <a:solidFill>
              <a:schemeClr val="tx1"/>
            </a:solidFill>
            <a:round/>
            <a:headEnd/>
            <a:tailEnd/>
          </a:ln>
        </p:spPr>
        <p:txBody>
          <a:bodyPr wrap="none" anchor="ctr"/>
          <a:lstStyle/>
          <a:p>
            <a:endParaRPr lang="en-US"/>
          </a:p>
        </p:txBody>
      </p:sp>
      <p:sp>
        <p:nvSpPr>
          <p:cNvPr id="236588" name="Line 53"/>
          <p:cNvSpPr>
            <a:spLocks noChangeShapeType="1"/>
          </p:cNvSpPr>
          <p:nvPr/>
        </p:nvSpPr>
        <p:spPr bwMode="auto">
          <a:xfrm>
            <a:off x="7937500" y="5499100"/>
            <a:ext cx="127000" cy="203200"/>
          </a:xfrm>
          <a:prstGeom prst="line">
            <a:avLst/>
          </a:prstGeom>
          <a:noFill/>
          <a:ln w="25400">
            <a:solidFill>
              <a:schemeClr val="tx1"/>
            </a:solidFill>
            <a:round/>
            <a:headEnd/>
            <a:tailEnd/>
          </a:ln>
        </p:spPr>
        <p:txBody>
          <a:bodyPr wrap="none" anchor="ctr"/>
          <a:lstStyle/>
          <a:p>
            <a:endParaRPr lang="en-US"/>
          </a:p>
        </p:txBody>
      </p:sp>
      <p:sp>
        <p:nvSpPr>
          <p:cNvPr id="236589" name="Line 54"/>
          <p:cNvSpPr>
            <a:spLocks noChangeShapeType="1"/>
          </p:cNvSpPr>
          <p:nvPr/>
        </p:nvSpPr>
        <p:spPr bwMode="auto">
          <a:xfrm>
            <a:off x="8089900" y="5715000"/>
            <a:ext cx="1651000" cy="0"/>
          </a:xfrm>
          <a:prstGeom prst="line">
            <a:avLst/>
          </a:prstGeom>
          <a:noFill/>
          <a:ln w="25400">
            <a:solidFill>
              <a:schemeClr val="tx1"/>
            </a:solidFill>
            <a:round/>
            <a:headEnd/>
            <a:tailEnd/>
          </a:ln>
        </p:spPr>
        <p:txBody>
          <a:bodyPr wrap="none" anchor="ctr"/>
          <a:lstStyle/>
          <a:p>
            <a:endParaRPr lang="en-US"/>
          </a:p>
        </p:txBody>
      </p:sp>
      <p:sp>
        <p:nvSpPr>
          <p:cNvPr id="236590" name="Line 55"/>
          <p:cNvSpPr>
            <a:spLocks noChangeShapeType="1"/>
          </p:cNvSpPr>
          <p:nvPr/>
        </p:nvSpPr>
        <p:spPr bwMode="auto">
          <a:xfrm flipV="1">
            <a:off x="9766300" y="5473700"/>
            <a:ext cx="127000" cy="254000"/>
          </a:xfrm>
          <a:prstGeom prst="line">
            <a:avLst/>
          </a:prstGeom>
          <a:noFill/>
          <a:ln w="25400">
            <a:solidFill>
              <a:schemeClr val="tx1"/>
            </a:solidFill>
            <a:round/>
            <a:headEnd/>
            <a:tailEnd/>
          </a:ln>
        </p:spPr>
        <p:txBody>
          <a:bodyPr wrap="none" anchor="ctr"/>
          <a:lstStyle/>
          <a:p>
            <a:endParaRPr lang="en-US"/>
          </a:p>
        </p:txBody>
      </p:sp>
      <p:sp>
        <p:nvSpPr>
          <p:cNvPr id="236591" name="Line 56"/>
          <p:cNvSpPr>
            <a:spLocks noChangeShapeType="1"/>
          </p:cNvSpPr>
          <p:nvPr/>
        </p:nvSpPr>
        <p:spPr bwMode="auto">
          <a:xfrm>
            <a:off x="9918700" y="5486400"/>
            <a:ext cx="584200" cy="0"/>
          </a:xfrm>
          <a:prstGeom prst="line">
            <a:avLst/>
          </a:prstGeom>
          <a:noFill/>
          <a:ln w="25400">
            <a:solidFill>
              <a:schemeClr val="tx1"/>
            </a:solidFill>
            <a:round/>
            <a:headEnd/>
            <a:tailEnd/>
          </a:ln>
        </p:spPr>
        <p:txBody>
          <a:bodyPr wrap="none" anchor="ctr"/>
          <a:lstStyle/>
          <a:p>
            <a:endParaRPr lang="en-US"/>
          </a:p>
        </p:txBody>
      </p:sp>
      <p:sp>
        <p:nvSpPr>
          <p:cNvPr id="236592" name="Line 57"/>
          <p:cNvSpPr>
            <a:spLocks noChangeShapeType="1"/>
          </p:cNvSpPr>
          <p:nvPr/>
        </p:nvSpPr>
        <p:spPr bwMode="auto">
          <a:xfrm>
            <a:off x="9232900" y="5943600"/>
            <a:ext cx="736600" cy="0"/>
          </a:xfrm>
          <a:prstGeom prst="line">
            <a:avLst/>
          </a:prstGeom>
          <a:noFill/>
          <a:ln w="25400">
            <a:solidFill>
              <a:schemeClr val="tx1"/>
            </a:solidFill>
            <a:round/>
            <a:headEnd/>
            <a:tailEnd/>
          </a:ln>
        </p:spPr>
        <p:txBody>
          <a:bodyPr wrap="none" anchor="ctr"/>
          <a:lstStyle/>
          <a:p>
            <a:endParaRPr lang="en-US"/>
          </a:p>
        </p:txBody>
      </p:sp>
      <p:sp>
        <p:nvSpPr>
          <p:cNvPr id="236593" name="Line 58"/>
          <p:cNvSpPr>
            <a:spLocks noChangeShapeType="1"/>
          </p:cNvSpPr>
          <p:nvPr/>
        </p:nvSpPr>
        <p:spPr bwMode="auto">
          <a:xfrm>
            <a:off x="9232900" y="6248400"/>
            <a:ext cx="736600" cy="0"/>
          </a:xfrm>
          <a:prstGeom prst="line">
            <a:avLst/>
          </a:prstGeom>
          <a:noFill/>
          <a:ln w="25400">
            <a:solidFill>
              <a:schemeClr val="tx1"/>
            </a:solidFill>
            <a:round/>
            <a:headEnd/>
            <a:tailEnd/>
          </a:ln>
        </p:spPr>
        <p:txBody>
          <a:bodyPr wrap="none" anchor="ctr"/>
          <a:lstStyle/>
          <a:p>
            <a:endParaRPr lang="en-US"/>
          </a:p>
        </p:txBody>
      </p:sp>
      <p:sp>
        <p:nvSpPr>
          <p:cNvPr id="236594" name="Line 59"/>
          <p:cNvSpPr>
            <a:spLocks noChangeShapeType="1"/>
          </p:cNvSpPr>
          <p:nvPr/>
        </p:nvSpPr>
        <p:spPr bwMode="auto">
          <a:xfrm>
            <a:off x="9994900" y="5956300"/>
            <a:ext cx="127000" cy="279400"/>
          </a:xfrm>
          <a:prstGeom prst="line">
            <a:avLst/>
          </a:prstGeom>
          <a:noFill/>
          <a:ln w="25400">
            <a:solidFill>
              <a:schemeClr val="tx1"/>
            </a:solidFill>
            <a:round/>
            <a:headEnd/>
            <a:tailEnd/>
          </a:ln>
        </p:spPr>
        <p:txBody>
          <a:bodyPr wrap="none" anchor="ctr"/>
          <a:lstStyle/>
          <a:p>
            <a:endParaRPr lang="en-US"/>
          </a:p>
        </p:txBody>
      </p:sp>
      <p:sp>
        <p:nvSpPr>
          <p:cNvPr id="236595" name="Line 60"/>
          <p:cNvSpPr>
            <a:spLocks noChangeShapeType="1"/>
          </p:cNvSpPr>
          <p:nvPr/>
        </p:nvSpPr>
        <p:spPr bwMode="auto">
          <a:xfrm flipV="1">
            <a:off x="9994900" y="5930900"/>
            <a:ext cx="127000" cy="330200"/>
          </a:xfrm>
          <a:prstGeom prst="line">
            <a:avLst/>
          </a:prstGeom>
          <a:noFill/>
          <a:ln w="25400">
            <a:solidFill>
              <a:schemeClr val="tx1"/>
            </a:solidFill>
            <a:round/>
            <a:headEnd/>
            <a:tailEnd/>
          </a:ln>
        </p:spPr>
        <p:txBody>
          <a:bodyPr wrap="none" anchor="ctr"/>
          <a:lstStyle/>
          <a:p>
            <a:endParaRPr lang="en-US"/>
          </a:p>
        </p:txBody>
      </p:sp>
      <p:sp>
        <p:nvSpPr>
          <p:cNvPr id="236596" name="Line 61"/>
          <p:cNvSpPr>
            <a:spLocks noChangeShapeType="1"/>
          </p:cNvSpPr>
          <p:nvPr/>
        </p:nvSpPr>
        <p:spPr bwMode="auto">
          <a:xfrm>
            <a:off x="10147300" y="5943600"/>
            <a:ext cx="355600" cy="0"/>
          </a:xfrm>
          <a:prstGeom prst="line">
            <a:avLst/>
          </a:prstGeom>
          <a:noFill/>
          <a:ln w="25400">
            <a:solidFill>
              <a:schemeClr val="tx1"/>
            </a:solidFill>
            <a:round/>
            <a:headEnd/>
            <a:tailEnd/>
          </a:ln>
        </p:spPr>
        <p:txBody>
          <a:bodyPr wrap="none" anchor="ctr"/>
          <a:lstStyle/>
          <a:p>
            <a:endParaRPr lang="en-US"/>
          </a:p>
        </p:txBody>
      </p:sp>
      <p:sp>
        <p:nvSpPr>
          <p:cNvPr id="236597" name="Line 62"/>
          <p:cNvSpPr>
            <a:spLocks noChangeShapeType="1"/>
          </p:cNvSpPr>
          <p:nvPr/>
        </p:nvSpPr>
        <p:spPr bwMode="auto">
          <a:xfrm>
            <a:off x="10147300" y="6248400"/>
            <a:ext cx="355600" cy="0"/>
          </a:xfrm>
          <a:prstGeom prst="line">
            <a:avLst/>
          </a:prstGeom>
          <a:noFill/>
          <a:ln w="25400">
            <a:solidFill>
              <a:schemeClr val="tx1"/>
            </a:solidFill>
            <a:round/>
            <a:headEnd/>
            <a:tailEnd/>
          </a:ln>
        </p:spPr>
        <p:txBody>
          <a:bodyPr wrap="none" anchor="ctr"/>
          <a:lstStyle/>
          <a:p>
            <a:endParaRPr lang="en-US"/>
          </a:p>
        </p:txBody>
      </p:sp>
      <p:sp>
        <p:nvSpPr>
          <p:cNvPr id="236598" name="Rectangle 63"/>
          <p:cNvSpPr>
            <a:spLocks noChangeArrowheads="1"/>
          </p:cNvSpPr>
          <p:nvPr/>
        </p:nvSpPr>
        <p:spPr bwMode="auto">
          <a:xfrm>
            <a:off x="3490913" y="4724401"/>
            <a:ext cx="1606550" cy="333375"/>
          </a:xfrm>
          <a:prstGeom prst="rect">
            <a:avLst/>
          </a:prstGeom>
          <a:noFill/>
          <a:ln w="12700">
            <a:noFill/>
            <a:miter lim="800000"/>
            <a:headEnd/>
            <a:tailEnd/>
          </a:ln>
        </p:spPr>
        <p:txBody>
          <a:bodyPr wrap="none" lIns="90488" tIns="44450" rIns="90488" bIns="44450">
            <a:spAutoFit/>
          </a:bodyPr>
          <a:lstStyle/>
          <a:p>
            <a:r>
              <a:rPr lang="en-US" sz="1600" b="1">
                <a:latin typeface="Times New Roman" pitchFamily="18" charset="0"/>
                <a:cs typeface="Angsana New" pitchFamily="18" charset="-34"/>
              </a:rPr>
              <a:t>1st M-bit Access</a:t>
            </a:r>
          </a:p>
        </p:txBody>
      </p:sp>
      <p:sp>
        <p:nvSpPr>
          <p:cNvPr id="236599" name="Line 64"/>
          <p:cNvSpPr>
            <a:spLocks noChangeShapeType="1"/>
          </p:cNvSpPr>
          <p:nvPr/>
        </p:nvSpPr>
        <p:spPr bwMode="auto">
          <a:xfrm>
            <a:off x="2755900" y="4876800"/>
            <a:ext cx="736600" cy="0"/>
          </a:xfrm>
          <a:prstGeom prst="line">
            <a:avLst/>
          </a:prstGeom>
          <a:noFill/>
          <a:ln w="25400">
            <a:solidFill>
              <a:schemeClr val="tx1"/>
            </a:solidFill>
            <a:round/>
            <a:headEnd type="triangle" w="med" len="med"/>
            <a:tailEnd/>
          </a:ln>
        </p:spPr>
        <p:txBody>
          <a:bodyPr wrap="none" anchor="ctr"/>
          <a:lstStyle/>
          <a:p>
            <a:endParaRPr lang="en-US"/>
          </a:p>
        </p:txBody>
      </p:sp>
      <p:sp>
        <p:nvSpPr>
          <p:cNvPr id="236600" name="Line 65"/>
          <p:cNvSpPr>
            <a:spLocks noChangeShapeType="1"/>
          </p:cNvSpPr>
          <p:nvPr/>
        </p:nvSpPr>
        <p:spPr bwMode="auto">
          <a:xfrm>
            <a:off x="5867400" y="4813300"/>
            <a:ext cx="0" cy="1498600"/>
          </a:xfrm>
          <a:prstGeom prst="line">
            <a:avLst/>
          </a:prstGeom>
          <a:noFill/>
          <a:ln w="25400">
            <a:solidFill>
              <a:schemeClr val="tx1"/>
            </a:solidFill>
            <a:prstDash val="dash"/>
            <a:round/>
            <a:headEnd/>
            <a:tailEnd/>
          </a:ln>
        </p:spPr>
        <p:txBody>
          <a:bodyPr wrap="none" anchor="ctr"/>
          <a:lstStyle/>
          <a:p>
            <a:endParaRPr lang="en-US"/>
          </a:p>
        </p:txBody>
      </p:sp>
      <p:sp>
        <p:nvSpPr>
          <p:cNvPr id="236601" name="Line 66"/>
          <p:cNvSpPr>
            <a:spLocks noChangeShapeType="1"/>
          </p:cNvSpPr>
          <p:nvPr/>
        </p:nvSpPr>
        <p:spPr bwMode="auto">
          <a:xfrm>
            <a:off x="6705600" y="4813300"/>
            <a:ext cx="0" cy="1574800"/>
          </a:xfrm>
          <a:prstGeom prst="line">
            <a:avLst/>
          </a:prstGeom>
          <a:noFill/>
          <a:ln w="25400">
            <a:solidFill>
              <a:schemeClr val="tx1"/>
            </a:solidFill>
            <a:prstDash val="dash"/>
            <a:round/>
            <a:headEnd/>
            <a:tailEnd/>
          </a:ln>
        </p:spPr>
        <p:txBody>
          <a:bodyPr wrap="none" anchor="ctr"/>
          <a:lstStyle/>
          <a:p>
            <a:endParaRPr lang="en-US"/>
          </a:p>
        </p:txBody>
      </p:sp>
      <p:sp>
        <p:nvSpPr>
          <p:cNvPr id="236602" name="Line 67"/>
          <p:cNvSpPr>
            <a:spLocks noChangeShapeType="1"/>
          </p:cNvSpPr>
          <p:nvPr/>
        </p:nvSpPr>
        <p:spPr bwMode="auto">
          <a:xfrm>
            <a:off x="9829800" y="4813300"/>
            <a:ext cx="0" cy="1574800"/>
          </a:xfrm>
          <a:prstGeom prst="line">
            <a:avLst/>
          </a:prstGeom>
          <a:noFill/>
          <a:ln w="25400">
            <a:solidFill>
              <a:schemeClr val="tx1"/>
            </a:solidFill>
            <a:prstDash val="dash"/>
            <a:round/>
            <a:headEnd/>
            <a:tailEnd/>
          </a:ln>
        </p:spPr>
        <p:txBody>
          <a:bodyPr wrap="none" anchor="ctr"/>
          <a:lstStyle/>
          <a:p>
            <a:endParaRPr lang="en-US"/>
          </a:p>
        </p:txBody>
      </p:sp>
      <p:sp>
        <p:nvSpPr>
          <p:cNvPr id="236603" name="Line 68"/>
          <p:cNvSpPr>
            <a:spLocks noChangeShapeType="1"/>
          </p:cNvSpPr>
          <p:nvPr/>
        </p:nvSpPr>
        <p:spPr bwMode="auto">
          <a:xfrm>
            <a:off x="5118100" y="4876800"/>
            <a:ext cx="736600" cy="0"/>
          </a:xfrm>
          <a:prstGeom prst="line">
            <a:avLst/>
          </a:prstGeom>
          <a:noFill/>
          <a:ln w="25400">
            <a:solidFill>
              <a:schemeClr val="tx1"/>
            </a:solidFill>
            <a:round/>
            <a:headEnd/>
            <a:tailEnd type="triangle" w="med" len="med"/>
          </a:ln>
        </p:spPr>
        <p:txBody>
          <a:bodyPr wrap="none" anchor="ctr"/>
          <a:lstStyle/>
          <a:p>
            <a:endParaRPr lang="en-US"/>
          </a:p>
        </p:txBody>
      </p:sp>
      <p:sp>
        <p:nvSpPr>
          <p:cNvPr id="236604" name="Rectangle 69"/>
          <p:cNvSpPr>
            <a:spLocks noChangeArrowheads="1"/>
          </p:cNvSpPr>
          <p:nvPr/>
        </p:nvSpPr>
        <p:spPr bwMode="auto">
          <a:xfrm>
            <a:off x="7453314" y="4724401"/>
            <a:ext cx="1684337" cy="333375"/>
          </a:xfrm>
          <a:prstGeom prst="rect">
            <a:avLst/>
          </a:prstGeom>
          <a:noFill/>
          <a:ln w="12700">
            <a:noFill/>
            <a:miter lim="800000"/>
            <a:headEnd/>
            <a:tailEnd/>
          </a:ln>
        </p:spPr>
        <p:txBody>
          <a:bodyPr wrap="none" lIns="90488" tIns="44450" rIns="90488" bIns="44450">
            <a:spAutoFit/>
          </a:bodyPr>
          <a:lstStyle/>
          <a:p>
            <a:r>
              <a:rPr lang="en-US" sz="1600" b="1">
                <a:latin typeface="Times New Roman" pitchFamily="18" charset="0"/>
                <a:cs typeface="Angsana New" pitchFamily="18" charset="-34"/>
              </a:rPr>
              <a:t>2nd M-bit Access</a:t>
            </a:r>
          </a:p>
        </p:txBody>
      </p:sp>
      <p:sp>
        <p:nvSpPr>
          <p:cNvPr id="236605" name="Line 70"/>
          <p:cNvSpPr>
            <a:spLocks noChangeShapeType="1"/>
          </p:cNvSpPr>
          <p:nvPr/>
        </p:nvSpPr>
        <p:spPr bwMode="auto">
          <a:xfrm>
            <a:off x="6718300" y="4876800"/>
            <a:ext cx="736600" cy="0"/>
          </a:xfrm>
          <a:prstGeom prst="line">
            <a:avLst/>
          </a:prstGeom>
          <a:noFill/>
          <a:ln w="25400">
            <a:solidFill>
              <a:schemeClr val="tx1"/>
            </a:solidFill>
            <a:round/>
            <a:headEnd type="triangle" w="med" len="med"/>
            <a:tailEnd/>
          </a:ln>
        </p:spPr>
        <p:txBody>
          <a:bodyPr wrap="none" anchor="ctr"/>
          <a:lstStyle/>
          <a:p>
            <a:endParaRPr lang="en-US"/>
          </a:p>
        </p:txBody>
      </p:sp>
      <p:sp>
        <p:nvSpPr>
          <p:cNvPr id="236606" name="Line 71"/>
          <p:cNvSpPr>
            <a:spLocks noChangeShapeType="1"/>
          </p:cNvSpPr>
          <p:nvPr/>
        </p:nvSpPr>
        <p:spPr bwMode="auto">
          <a:xfrm>
            <a:off x="9080500" y="4876800"/>
            <a:ext cx="736600" cy="0"/>
          </a:xfrm>
          <a:prstGeom prst="line">
            <a:avLst/>
          </a:prstGeom>
          <a:noFill/>
          <a:ln w="25400">
            <a:solidFill>
              <a:schemeClr val="tx1"/>
            </a:solidFill>
            <a:round/>
            <a:headEnd/>
            <a:tailEnd type="triangle" w="med" len="med"/>
          </a:ln>
        </p:spPr>
        <p:txBody>
          <a:bodyPr wrap="none" anchor="ctr"/>
          <a:lstStyle/>
          <a:p>
            <a:endParaRPr lang="en-US"/>
          </a:p>
        </p:txBody>
      </p:sp>
      <p:sp>
        <p:nvSpPr>
          <p:cNvPr id="349256" name="Rectangle 72"/>
          <p:cNvSpPr>
            <a:spLocks noChangeArrowheads="1"/>
          </p:cNvSpPr>
          <p:nvPr/>
        </p:nvSpPr>
        <p:spPr bwMode="auto">
          <a:xfrm>
            <a:off x="7175500" y="1841500"/>
            <a:ext cx="1651000" cy="1651000"/>
          </a:xfrm>
          <a:prstGeom prst="rect">
            <a:avLst/>
          </a:prstGeom>
          <a:noFill/>
          <a:ln w="25400">
            <a:solidFill>
              <a:schemeClr val="tx1"/>
            </a:solidFill>
            <a:miter lim="800000"/>
            <a:headEnd/>
            <a:tailEnd/>
          </a:ln>
          <a:effectLst>
            <a:outerShdw dist="107763" dir="2700000" algn="ctr" rotWithShape="0">
              <a:schemeClr val="bg1"/>
            </a:outerShdw>
          </a:effectLst>
        </p:spPr>
        <p:txBody>
          <a:bodyPr wrap="none" anchor="ctr"/>
          <a:lstStyle/>
          <a:p>
            <a:pPr>
              <a:defRPr/>
            </a:pPr>
            <a:endParaRPr lang="en-US"/>
          </a:p>
        </p:txBody>
      </p:sp>
      <p:sp>
        <p:nvSpPr>
          <p:cNvPr id="236608" name="Line 73"/>
          <p:cNvSpPr>
            <a:spLocks noChangeShapeType="1"/>
          </p:cNvSpPr>
          <p:nvPr/>
        </p:nvSpPr>
        <p:spPr bwMode="auto">
          <a:xfrm>
            <a:off x="6794500" y="1828800"/>
            <a:ext cx="279400" cy="0"/>
          </a:xfrm>
          <a:prstGeom prst="line">
            <a:avLst/>
          </a:prstGeom>
          <a:noFill/>
          <a:ln w="25400">
            <a:solidFill>
              <a:schemeClr val="tx1"/>
            </a:solidFill>
            <a:round/>
            <a:headEnd/>
            <a:tailEnd/>
          </a:ln>
        </p:spPr>
        <p:txBody>
          <a:bodyPr wrap="none" anchor="ctr"/>
          <a:lstStyle/>
          <a:p>
            <a:endParaRPr lang="en-US"/>
          </a:p>
        </p:txBody>
      </p:sp>
      <p:sp>
        <p:nvSpPr>
          <p:cNvPr id="236609" name="Line 74"/>
          <p:cNvSpPr>
            <a:spLocks noChangeShapeType="1"/>
          </p:cNvSpPr>
          <p:nvPr/>
        </p:nvSpPr>
        <p:spPr bwMode="auto">
          <a:xfrm>
            <a:off x="6794500" y="3505200"/>
            <a:ext cx="279400" cy="0"/>
          </a:xfrm>
          <a:prstGeom prst="line">
            <a:avLst/>
          </a:prstGeom>
          <a:noFill/>
          <a:ln w="25400">
            <a:solidFill>
              <a:schemeClr val="tx1"/>
            </a:solidFill>
            <a:round/>
            <a:headEnd/>
            <a:tailEnd/>
          </a:ln>
        </p:spPr>
        <p:txBody>
          <a:bodyPr wrap="none" anchor="ctr"/>
          <a:lstStyle/>
          <a:p>
            <a:endParaRPr lang="en-US"/>
          </a:p>
        </p:txBody>
      </p:sp>
      <p:sp>
        <p:nvSpPr>
          <p:cNvPr id="236610" name="Line 75"/>
          <p:cNvSpPr>
            <a:spLocks noChangeShapeType="1"/>
          </p:cNvSpPr>
          <p:nvPr/>
        </p:nvSpPr>
        <p:spPr bwMode="auto">
          <a:xfrm flipV="1">
            <a:off x="6934200" y="3111500"/>
            <a:ext cx="0" cy="406400"/>
          </a:xfrm>
          <a:prstGeom prst="line">
            <a:avLst/>
          </a:prstGeom>
          <a:noFill/>
          <a:ln w="25400">
            <a:solidFill>
              <a:schemeClr val="tx1"/>
            </a:solidFill>
            <a:round/>
            <a:headEnd type="triangle" w="med" len="med"/>
            <a:tailEnd/>
          </a:ln>
        </p:spPr>
        <p:txBody>
          <a:bodyPr wrap="none" anchor="ctr"/>
          <a:lstStyle/>
          <a:p>
            <a:endParaRPr lang="en-US"/>
          </a:p>
        </p:txBody>
      </p:sp>
      <p:sp>
        <p:nvSpPr>
          <p:cNvPr id="236611" name="Line 76"/>
          <p:cNvSpPr>
            <a:spLocks noChangeShapeType="1"/>
          </p:cNvSpPr>
          <p:nvPr/>
        </p:nvSpPr>
        <p:spPr bwMode="auto">
          <a:xfrm>
            <a:off x="6934200" y="1841500"/>
            <a:ext cx="0" cy="355600"/>
          </a:xfrm>
          <a:prstGeom prst="line">
            <a:avLst/>
          </a:prstGeom>
          <a:noFill/>
          <a:ln w="25400">
            <a:solidFill>
              <a:schemeClr val="tx1"/>
            </a:solidFill>
            <a:round/>
            <a:headEnd type="triangle" w="med" len="med"/>
            <a:tailEnd/>
          </a:ln>
        </p:spPr>
        <p:txBody>
          <a:bodyPr wrap="none" anchor="ctr"/>
          <a:lstStyle/>
          <a:p>
            <a:endParaRPr lang="en-US"/>
          </a:p>
        </p:txBody>
      </p:sp>
      <p:sp>
        <p:nvSpPr>
          <p:cNvPr id="236612" name="Rectangle 77"/>
          <p:cNvSpPr>
            <a:spLocks noChangeArrowheads="1"/>
          </p:cNvSpPr>
          <p:nvPr/>
        </p:nvSpPr>
        <p:spPr bwMode="auto">
          <a:xfrm rot="-5400000">
            <a:off x="6535931" y="2509325"/>
            <a:ext cx="780664" cy="335989"/>
          </a:xfrm>
          <a:prstGeom prst="rect">
            <a:avLst/>
          </a:prstGeom>
          <a:noFill/>
          <a:ln w="12700">
            <a:noFill/>
            <a:miter lim="800000"/>
            <a:headEnd/>
            <a:tailEnd/>
          </a:ln>
        </p:spPr>
        <p:txBody>
          <a:bodyPr wrap="none" lIns="90488" tIns="44450" rIns="90488" bIns="44450">
            <a:spAutoFit/>
          </a:bodyPr>
          <a:lstStyle/>
          <a:p>
            <a:r>
              <a:rPr lang="en-US" sz="1600">
                <a:latin typeface="Times New Roman" pitchFamily="18" charset="0"/>
                <a:cs typeface="Angsana New" pitchFamily="18" charset="-34"/>
              </a:rPr>
              <a:t>N rows</a:t>
            </a:r>
          </a:p>
        </p:txBody>
      </p:sp>
      <p:grpSp>
        <p:nvGrpSpPr>
          <p:cNvPr id="3" name="Group 78"/>
          <p:cNvGrpSpPr>
            <a:grpSpLocks/>
          </p:cNvGrpSpPr>
          <p:nvPr/>
        </p:nvGrpSpPr>
        <p:grpSpPr bwMode="auto">
          <a:xfrm>
            <a:off x="7537450" y="1128713"/>
            <a:ext cx="1689100" cy="336550"/>
            <a:chOff x="3788" y="711"/>
            <a:chExt cx="1064" cy="212"/>
          </a:xfrm>
        </p:grpSpPr>
        <p:sp>
          <p:nvSpPr>
            <p:cNvPr id="236639" name="Line 79"/>
            <p:cNvSpPr>
              <a:spLocks noChangeShapeType="1"/>
            </p:cNvSpPr>
            <p:nvPr/>
          </p:nvSpPr>
          <p:spPr bwMode="auto">
            <a:xfrm>
              <a:off x="4844" y="732"/>
              <a:ext cx="0" cy="176"/>
            </a:xfrm>
            <a:prstGeom prst="line">
              <a:avLst/>
            </a:prstGeom>
            <a:noFill/>
            <a:ln w="25400">
              <a:solidFill>
                <a:schemeClr val="tx1"/>
              </a:solidFill>
              <a:round/>
              <a:headEnd/>
              <a:tailEnd/>
            </a:ln>
          </p:spPr>
          <p:txBody>
            <a:bodyPr wrap="none" anchor="ctr"/>
            <a:lstStyle/>
            <a:p>
              <a:endParaRPr lang="en-US"/>
            </a:p>
          </p:txBody>
        </p:sp>
        <p:sp>
          <p:nvSpPr>
            <p:cNvPr id="236640" name="Line 80"/>
            <p:cNvSpPr>
              <a:spLocks noChangeShapeType="1"/>
            </p:cNvSpPr>
            <p:nvPr/>
          </p:nvSpPr>
          <p:spPr bwMode="auto">
            <a:xfrm>
              <a:off x="3788" y="732"/>
              <a:ext cx="0" cy="176"/>
            </a:xfrm>
            <a:prstGeom prst="line">
              <a:avLst/>
            </a:prstGeom>
            <a:noFill/>
            <a:ln w="25400">
              <a:solidFill>
                <a:schemeClr val="tx1"/>
              </a:solidFill>
              <a:round/>
              <a:headEnd/>
              <a:tailEnd/>
            </a:ln>
          </p:spPr>
          <p:txBody>
            <a:bodyPr wrap="none" anchor="ctr"/>
            <a:lstStyle/>
            <a:p>
              <a:endParaRPr lang="en-US"/>
            </a:p>
          </p:txBody>
        </p:sp>
        <p:sp>
          <p:nvSpPr>
            <p:cNvPr id="236641" name="Line 81"/>
            <p:cNvSpPr>
              <a:spLocks noChangeShapeType="1"/>
            </p:cNvSpPr>
            <p:nvPr/>
          </p:nvSpPr>
          <p:spPr bwMode="auto">
            <a:xfrm>
              <a:off x="3796" y="820"/>
              <a:ext cx="224" cy="0"/>
            </a:xfrm>
            <a:prstGeom prst="line">
              <a:avLst/>
            </a:prstGeom>
            <a:noFill/>
            <a:ln w="25400">
              <a:solidFill>
                <a:schemeClr val="tx1"/>
              </a:solidFill>
              <a:round/>
              <a:headEnd type="triangle" w="med" len="med"/>
              <a:tailEnd/>
            </a:ln>
          </p:spPr>
          <p:txBody>
            <a:bodyPr wrap="none" anchor="ctr"/>
            <a:lstStyle/>
            <a:p>
              <a:endParaRPr lang="en-US"/>
            </a:p>
          </p:txBody>
        </p:sp>
        <p:sp>
          <p:nvSpPr>
            <p:cNvPr id="236642" name="Line 82"/>
            <p:cNvSpPr>
              <a:spLocks noChangeShapeType="1"/>
            </p:cNvSpPr>
            <p:nvPr/>
          </p:nvSpPr>
          <p:spPr bwMode="auto">
            <a:xfrm flipH="1">
              <a:off x="4596" y="820"/>
              <a:ext cx="256" cy="0"/>
            </a:xfrm>
            <a:prstGeom prst="line">
              <a:avLst/>
            </a:prstGeom>
            <a:noFill/>
            <a:ln w="25400">
              <a:solidFill>
                <a:schemeClr val="tx1"/>
              </a:solidFill>
              <a:round/>
              <a:headEnd type="triangle" w="med" len="med"/>
              <a:tailEnd/>
            </a:ln>
          </p:spPr>
          <p:txBody>
            <a:bodyPr wrap="none" anchor="ctr"/>
            <a:lstStyle/>
            <a:p>
              <a:endParaRPr lang="en-US"/>
            </a:p>
          </p:txBody>
        </p:sp>
        <p:sp>
          <p:nvSpPr>
            <p:cNvPr id="236643" name="Rectangle 83"/>
            <p:cNvSpPr>
              <a:spLocks noChangeArrowheads="1"/>
            </p:cNvSpPr>
            <p:nvPr/>
          </p:nvSpPr>
          <p:spPr bwMode="auto">
            <a:xfrm>
              <a:off x="4063" y="711"/>
              <a:ext cx="449" cy="212"/>
            </a:xfrm>
            <a:prstGeom prst="rect">
              <a:avLst/>
            </a:prstGeom>
            <a:noFill/>
            <a:ln w="12700">
              <a:noFill/>
              <a:miter lim="800000"/>
              <a:headEnd/>
              <a:tailEnd/>
            </a:ln>
          </p:spPr>
          <p:txBody>
            <a:bodyPr wrap="none" lIns="90488" tIns="44450" rIns="90488" bIns="44450">
              <a:spAutoFit/>
            </a:bodyPr>
            <a:lstStyle/>
            <a:p>
              <a:r>
                <a:rPr lang="en-US" sz="1600">
                  <a:latin typeface="Times New Roman" pitchFamily="18" charset="0"/>
                  <a:cs typeface="Angsana New" pitchFamily="18" charset="-34"/>
                </a:rPr>
                <a:t>N cols</a:t>
              </a:r>
            </a:p>
          </p:txBody>
        </p:sp>
      </p:grpSp>
      <p:sp>
        <p:nvSpPr>
          <p:cNvPr id="236614" name="Line 84"/>
          <p:cNvSpPr>
            <a:spLocks noChangeShapeType="1"/>
          </p:cNvSpPr>
          <p:nvPr/>
        </p:nvSpPr>
        <p:spPr bwMode="auto">
          <a:xfrm flipV="1">
            <a:off x="7175500" y="1511300"/>
            <a:ext cx="279400" cy="330200"/>
          </a:xfrm>
          <a:prstGeom prst="line">
            <a:avLst/>
          </a:prstGeom>
          <a:noFill/>
          <a:ln w="25400">
            <a:solidFill>
              <a:schemeClr val="tx1"/>
            </a:solidFill>
            <a:round/>
            <a:headEnd/>
            <a:tailEnd/>
          </a:ln>
        </p:spPr>
        <p:txBody>
          <a:bodyPr wrap="none" anchor="ctr"/>
          <a:lstStyle/>
          <a:p>
            <a:endParaRPr lang="en-US"/>
          </a:p>
        </p:txBody>
      </p:sp>
      <p:sp>
        <p:nvSpPr>
          <p:cNvPr id="236615" name="Line 85"/>
          <p:cNvSpPr>
            <a:spLocks noChangeShapeType="1"/>
          </p:cNvSpPr>
          <p:nvPr/>
        </p:nvSpPr>
        <p:spPr bwMode="auto">
          <a:xfrm flipV="1">
            <a:off x="8851900" y="1511300"/>
            <a:ext cx="279400" cy="330200"/>
          </a:xfrm>
          <a:prstGeom prst="line">
            <a:avLst/>
          </a:prstGeom>
          <a:noFill/>
          <a:ln w="25400">
            <a:solidFill>
              <a:schemeClr val="tx1"/>
            </a:solidFill>
            <a:round/>
            <a:headEnd/>
            <a:tailEnd/>
          </a:ln>
        </p:spPr>
        <p:txBody>
          <a:bodyPr wrap="none" anchor="ctr"/>
          <a:lstStyle/>
          <a:p>
            <a:endParaRPr lang="en-US"/>
          </a:p>
        </p:txBody>
      </p:sp>
      <p:sp>
        <p:nvSpPr>
          <p:cNvPr id="236616" name="Line 86"/>
          <p:cNvSpPr>
            <a:spLocks noChangeShapeType="1"/>
          </p:cNvSpPr>
          <p:nvPr/>
        </p:nvSpPr>
        <p:spPr bwMode="auto">
          <a:xfrm flipV="1">
            <a:off x="8851900" y="3187700"/>
            <a:ext cx="279400" cy="330200"/>
          </a:xfrm>
          <a:prstGeom prst="line">
            <a:avLst/>
          </a:prstGeom>
          <a:noFill/>
          <a:ln w="25400">
            <a:solidFill>
              <a:schemeClr val="tx1"/>
            </a:solidFill>
            <a:round/>
            <a:headEnd/>
            <a:tailEnd/>
          </a:ln>
        </p:spPr>
        <p:txBody>
          <a:bodyPr wrap="none" anchor="ctr"/>
          <a:lstStyle/>
          <a:p>
            <a:endParaRPr lang="en-US"/>
          </a:p>
        </p:txBody>
      </p:sp>
      <p:sp>
        <p:nvSpPr>
          <p:cNvPr id="236617" name="Line 87"/>
          <p:cNvSpPr>
            <a:spLocks noChangeShapeType="1"/>
          </p:cNvSpPr>
          <p:nvPr/>
        </p:nvSpPr>
        <p:spPr bwMode="auto">
          <a:xfrm>
            <a:off x="7480300" y="1524000"/>
            <a:ext cx="1651000" cy="0"/>
          </a:xfrm>
          <a:prstGeom prst="line">
            <a:avLst/>
          </a:prstGeom>
          <a:noFill/>
          <a:ln w="25400">
            <a:solidFill>
              <a:schemeClr val="tx1"/>
            </a:solidFill>
            <a:round/>
            <a:headEnd/>
            <a:tailEnd/>
          </a:ln>
        </p:spPr>
        <p:txBody>
          <a:bodyPr wrap="none" anchor="ctr"/>
          <a:lstStyle/>
          <a:p>
            <a:endParaRPr lang="en-US"/>
          </a:p>
        </p:txBody>
      </p:sp>
      <p:sp>
        <p:nvSpPr>
          <p:cNvPr id="236618" name="Line 88"/>
          <p:cNvSpPr>
            <a:spLocks noChangeShapeType="1"/>
          </p:cNvSpPr>
          <p:nvPr/>
        </p:nvSpPr>
        <p:spPr bwMode="auto">
          <a:xfrm>
            <a:off x="9144000" y="1536700"/>
            <a:ext cx="0" cy="1651000"/>
          </a:xfrm>
          <a:prstGeom prst="line">
            <a:avLst/>
          </a:prstGeom>
          <a:noFill/>
          <a:ln w="25400">
            <a:solidFill>
              <a:schemeClr val="tx1"/>
            </a:solidFill>
            <a:round/>
            <a:headEnd/>
            <a:tailEnd/>
          </a:ln>
        </p:spPr>
        <p:txBody>
          <a:bodyPr wrap="none" anchor="ctr"/>
          <a:lstStyle/>
          <a:p>
            <a:endParaRPr lang="en-US"/>
          </a:p>
        </p:txBody>
      </p:sp>
      <p:sp>
        <p:nvSpPr>
          <p:cNvPr id="236619" name="Rectangle 89"/>
          <p:cNvSpPr>
            <a:spLocks noChangeArrowheads="1"/>
          </p:cNvSpPr>
          <p:nvPr/>
        </p:nvSpPr>
        <p:spPr bwMode="auto">
          <a:xfrm>
            <a:off x="7681913" y="1981201"/>
            <a:ext cx="819136" cy="335989"/>
          </a:xfrm>
          <a:prstGeom prst="rect">
            <a:avLst/>
          </a:prstGeom>
          <a:noFill/>
          <a:ln w="12700">
            <a:noFill/>
            <a:miter lim="800000"/>
            <a:headEnd/>
            <a:tailEnd/>
          </a:ln>
        </p:spPr>
        <p:txBody>
          <a:bodyPr wrap="none" lIns="90488" tIns="44450" rIns="90488" bIns="44450">
            <a:spAutoFit/>
          </a:bodyPr>
          <a:lstStyle/>
          <a:p>
            <a:r>
              <a:rPr lang="en-US" sz="1600" b="1">
                <a:latin typeface="Times New Roman" pitchFamily="18" charset="0"/>
                <a:cs typeface="Angsana New" pitchFamily="18" charset="-34"/>
              </a:rPr>
              <a:t>DRAM</a:t>
            </a:r>
          </a:p>
        </p:txBody>
      </p:sp>
      <p:sp>
        <p:nvSpPr>
          <p:cNvPr id="236620" name="Line 90"/>
          <p:cNvSpPr>
            <a:spLocks noChangeShapeType="1"/>
          </p:cNvSpPr>
          <p:nvPr/>
        </p:nvSpPr>
        <p:spPr bwMode="auto">
          <a:xfrm>
            <a:off x="8839200" y="3594100"/>
            <a:ext cx="0" cy="203200"/>
          </a:xfrm>
          <a:prstGeom prst="line">
            <a:avLst/>
          </a:prstGeom>
          <a:noFill/>
          <a:ln w="25400">
            <a:solidFill>
              <a:schemeClr val="tx1"/>
            </a:solidFill>
            <a:round/>
            <a:headEnd/>
            <a:tailEnd/>
          </a:ln>
        </p:spPr>
        <p:txBody>
          <a:bodyPr wrap="none" anchor="ctr"/>
          <a:lstStyle/>
          <a:p>
            <a:endParaRPr lang="en-US"/>
          </a:p>
        </p:txBody>
      </p:sp>
      <p:sp>
        <p:nvSpPr>
          <p:cNvPr id="236621" name="Line 91"/>
          <p:cNvSpPr>
            <a:spLocks noChangeShapeType="1"/>
          </p:cNvSpPr>
          <p:nvPr/>
        </p:nvSpPr>
        <p:spPr bwMode="auto">
          <a:xfrm>
            <a:off x="9144000" y="3289300"/>
            <a:ext cx="0" cy="279400"/>
          </a:xfrm>
          <a:prstGeom prst="line">
            <a:avLst/>
          </a:prstGeom>
          <a:noFill/>
          <a:ln w="25400">
            <a:solidFill>
              <a:schemeClr val="tx1"/>
            </a:solidFill>
            <a:round/>
            <a:headEnd/>
            <a:tailEnd/>
          </a:ln>
        </p:spPr>
        <p:txBody>
          <a:bodyPr wrap="none" anchor="ctr"/>
          <a:lstStyle/>
          <a:p>
            <a:endParaRPr lang="en-US"/>
          </a:p>
        </p:txBody>
      </p:sp>
      <p:sp>
        <p:nvSpPr>
          <p:cNvPr id="236622" name="Line 92"/>
          <p:cNvSpPr>
            <a:spLocks noChangeShapeType="1"/>
          </p:cNvSpPr>
          <p:nvPr/>
        </p:nvSpPr>
        <p:spPr bwMode="auto">
          <a:xfrm flipV="1">
            <a:off x="8547100" y="3644900"/>
            <a:ext cx="279400" cy="330200"/>
          </a:xfrm>
          <a:prstGeom prst="line">
            <a:avLst/>
          </a:prstGeom>
          <a:noFill/>
          <a:ln w="25400">
            <a:solidFill>
              <a:schemeClr val="tx1"/>
            </a:solidFill>
            <a:round/>
            <a:headEnd/>
            <a:tailEnd type="triangle" w="med" len="med"/>
          </a:ln>
        </p:spPr>
        <p:txBody>
          <a:bodyPr wrap="none" anchor="ctr"/>
          <a:lstStyle/>
          <a:p>
            <a:endParaRPr lang="en-US"/>
          </a:p>
        </p:txBody>
      </p:sp>
      <p:sp>
        <p:nvSpPr>
          <p:cNvPr id="236623" name="Line 93"/>
          <p:cNvSpPr>
            <a:spLocks noChangeShapeType="1"/>
          </p:cNvSpPr>
          <p:nvPr/>
        </p:nvSpPr>
        <p:spPr bwMode="auto">
          <a:xfrm flipV="1">
            <a:off x="9156700" y="3035300"/>
            <a:ext cx="355600" cy="406400"/>
          </a:xfrm>
          <a:prstGeom prst="line">
            <a:avLst/>
          </a:prstGeom>
          <a:noFill/>
          <a:ln w="25400">
            <a:solidFill>
              <a:schemeClr val="tx1"/>
            </a:solidFill>
            <a:round/>
            <a:headEnd type="triangle" w="med" len="med"/>
            <a:tailEnd/>
          </a:ln>
        </p:spPr>
        <p:txBody>
          <a:bodyPr wrap="none" anchor="ctr"/>
          <a:lstStyle/>
          <a:p>
            <a:endParaRPr lang="en-US"/>
          </a:p>
        </p:txBody>
      </p:sp>
      <p:sp>
        <p:nvSpPr>
          <p:cNvPr id="236624" name="Rectangle 94"/>
          <p:cNvSpPr>
            <a:spLocks noChangeArrowheads="1"/>
          </p:cNvSpPr>
          <p:nvPr/>
        </p:nvSpPr>
        <p:spPr bwMode="auto">
          <a:xfrm>
            <a:off x="8824913" y="3581401"/>
            <a:ext cx="714940" cy="335989"/>
          </a:xfrm>
          <a:prstGeom prst="rect">
            <a:avLst/>
          </a:prstGeom>
          <a:noFill/>
          <a:ln w="12700">
            <a:noFill/>
            <a:miter lim="800000"/>
            <a:headEnd/>
            <a:tailEnd/>
          </a:ln>
        </p:spPr>
        <p:txBody>
          <a:bodyPr wrap="none" lIns="90488" tIns="44450" rIns="90488" bIns="44450">
            <a:spAutoFit/>
          </a:bodyPr>
          <a:lstStyle/>
          <a:p>
            <a:r>
              <a:rPr lang="en-US" sz="1600">
                <a:latin typeface="Times New Roman" pitchFamily="18" charset="0"/>
                <a:cs typeface="Angsana New" pitchFamily="18" charset="-34"/>
              </a:rPr>
              <a:t>M bits</a:t>
            </a:r>
          </a:p>
        </p:txBody>
      </p:sp>
      <p:grpSp>
        <p:nvGrpSpPr>
          <p:cNvPr id="4" name="Group 95"/>
          <p:cNvGrpSpPr>
            <a:grpSpLocks/>
          </p:cNvGrpSpPr>
          <p:nvPr/>
        </p:nvGrpSpPr>
        <p:grpSpPr bwMode="auto">
          <a:xfrm>
            <a:off x="7404100" y="2501900"/>
            <a:ext cx="596900" cy="635000"/>
            <a:chOff x="3704" y="1576"/>
            <a:chExt cx="376" cy="400"/>
          </a:xfrm>
        </p:grpSpPr>
        <p:sp>
          <p:nvSpPr>
            <p:cNvPr id="236633" name="Rectangle 96"/>
            <p:cNvSpPr>
              <a:spLocks noChangeArrowheads="1"/>
            </p:cNvSpPr>
            <p:nvPr/>
          </p:nvSpPr>
          <p:spPr bwMode="auto">
            <a:xfrm>
              <a:off x="3704" y="1784"/>
              <a:ext cx="176" cy="176"/>
            </a:xfrm>
            <a:prstGeom prst="rect">
              <a:avLst/>
            </a:prstGeom>
            <a:noFill/>
            <a:ln w="25400">
              <a:solidFill>
                <a:schemeClr val="tx1"/>
              </a:solidFill>
              <a:miter lim="800000"/>
              <a:headEnd/>
              <a:tailEnd/>
            </a:ln>
          </p:spPr>
          <p:txBody>
            <a:bodyPr wrap="none" anchor="ctr"/>
            <a:lstStyle/>
            <a:p>
              <a:endParaRPr lang="en-US"/>
            </a:p>
          </p:txBody>
        </p:sp>
        <p:sp>
          <p:nvSpPr>
            <p:cNvPr id="236634" name="Line 97"/>
            <p:cNvSpPr>
              <a:spLocks noChangeShapeType="1"/>
            </p:cNvSpPr>
            <p:nvPr/>
          </p:nvSpPr>
          <p:spPr bwMode="auto">
            <a:xfrm flipV="1">
              <a:off x="3704" y="1576"/>
              <a:ext cx="176" cy="208"/>
            </a:xfrm>
            <a:prstGeom prst="line">
              <a:avLst/>
            </a:prstGeom>
            <a:noFill/>
            <a:ln w="25400">
              <a:solidFill>
                <a:schemeClr val="tx1"/>
              </a:solidFill>
              <a:round/>
              <a:headEnd/>
              <a:tailEnd/>
            </a:ln>
          </p:spPr>
          <p:txBody>
            <a:bodyPr wrap="none" anchor="ctr"/>
            <a:lstStyle/>
            <a:p>
              <a:endParaRPr lang="en-US"/>
            </a:p>
          </p:txBody>
        </p:sp>
        <p:sp>
          <p:nvSpPr>
            <p:cNvPr id="236635" name="Line 98"/>
            <p:cNvSpPr>
              <a:spLocks noChangeShapeType="1"/>
            </p:cNvSpPr>
            <p:nvPr/>
          </p:nvSpPr>
          <p:spPr bwMode="auto">
            <a:xfrm flipV="1">
              <a:off x="3896" y="1576"/>
              <a:ext cx="176" cy="208"/>
            </a:xfrm>
            <a:prstGeom prst="line">
              <a:avLst/>
            </a:prstGeom>
            <a:noFill/>
            <a:ln w="25400">
              <a:solidFill>
                <a:schemeClr val="tx1"/>
              </a:solidFill>
              <a:round/>
              <a:headEnd/>
              <a:tailEnd/>
            </a:ln>
          </p:spPr>
          <p:txBody>
            <a:bodyPr wrap="none" anchor="ctr"/>
            <a:lstStyle/>
            <a:p>
              <a:endParaRPr lang="en-US"/>
            </a:p>
          </p:txBody>
        </p:sp>
        <p:sp>
          <p:nvSpPr>
            <p:cNvPr id="236636" name="Line 99"/>
            <p:cNvSpPr>
              <a:spLocks noChangeShapeType="1"/>
            </p:cNvSpPr>
            <p:nvPr/>
          </p:nvSpPr>
          <p:spPr bwMode="auto">
            <a:xfrm>
              <a:off x="3896" y="1584"/>
              <a:ext cx="176" cy="0"/>
            </a:xfrm>
            <a:prstGeom prst="line">
              <a:avLst/>
            </a:prstGeom>
            <a:noFill/>
            <a:ln w="25400">
              <a:solidFill>
                <a:schemeClr val="tx1"/>
              </a:solidFill>
              <a:round/>
              <a:headEnd/>
              <a:tailEnd/>
            </a:ln>
          </p:spPr>
          <p:txBody>
            <a:bodyPr wrap="none" anchor="ctr"/>
            <a:lstStyle/>
            <a:p>
              <a:endParaRPr lang="en-US"/>
            </a:p>
          </p:txBody>
        </p:sp>
        <p:sp>
          <p:nvSpPr>
            <p:cNvPr id="236637" name="Line 100"/>
            <p:cNvSpPr>
              <a:spLocks noChangeShapeType="1"/>
            </p:cNvSpPr>
            <p:nvPr/>
          </p:nvSpPr>
          <p:spPr bwMode="auto">
            <a:xfrm>
              <a:off x="4080" y="1592"/>
              <a:ext cx="0" cy="176"/>
            </a:xfrm>
            <a:prstGeom prst="line">
              <a:avLst/>
            </a:prstGeom>
            <a:noFill/>
            <a:ln w="25400">
              <a:solidFill>
                <a:schemeClr val="tx1"/>
              </a:solidFill>
              <a:round/>
              <a:headEnd/>
              <a:tailEnd/>
            </a:ln>
          </p:spPr>
          <p:txBody>
            <a:bodyPr wrap="none" anchor="ctr"/>
            <a:lstStyle/>
            <a:p>
              <a:endParaRPr lang="en-US"/>
            </a:p>
          </p:txBody>
        </p:sp>
        <p:sp>
          <p:nvSpPr>
            <p:cNvPr id="236638" name="Line 101"/>
            <p:cNvSpPr>
              <a:spLocks noChangeShapeType="1"/>
            </p:cNvSpPr>
            <p:nvPr/>
          </p:nvSpPr>
          <p:spPr bwMode="auto">
            <a:xfrm flipV="1">
              <a:off x="3896" y="1768"/>
              <a:ext cx="176" cy="208"/>
            </a:xfrm>
            <a:prstGeom prst="line">
              <a:avLst/>
            </a:prstGeom>
            <a:noFill/>
            <a:ln w="25400">
              <a:solidFill>
                <a:schemeClr val="tx1"/>
              </a:solidFill>
              <a:round/>
              <a:headEnd/>
              <a:tailEnd/>
            </a:ln>
          </p:spPr>
          <p:txBody>
            <a:bodyPr wrap="none" anchor="ctr"/>
            <a:lstStyle/>
            <a:p>
              <a:endParaRPr lang="en-US"/>
            </a:p>
          </p:txBody>
        </p:sp>
      </p:grpSp>
      <p:sp>
        <p:nvSpPr>
          <p:cNvPr id="236626" name="Line 102"/>
          <p:cNvSpPr>
            <a:spLocks noChangeShapeType="1"/>
          </p:cNvSpPr>
          <p:nvPr/>
        </p:nvSpPr>
        <p:spPr bwMode="auto">
          <a:xfrm>
            <a:off x="7861300" y="2819400"/>
            <a:ext cx="2184400" cy="0"/>
          </a:xfrm>
          <a:prstGeom prst="line">
            <a:avLst/>
          </a:prstGeom>
          <a:noFill/>
          <a:ln w="25400">
            <a:solidFill>
              <a:schemeClr val="tx1"/>
            </a:solidFill>
            <a:round/>
            <a:headEnd type="triangle" w="med" len="med"/>
            <a:tailEnd/>
          </a:ln>
        </p:spPr>
        <p:txBody>
          <a:bodyPr wrap="none" anchor="ctr"/>
          <a:lstStyle/>
          <a:p>
            <a:endParaRPr lang="en-US"/>
          </a:p>
        </p:txBody>
      </p:sp>
      <p:sp>
        <p:nvSpPr>
          <p:cNvPr id="236627" name="Line 103"/>
          <p:cNvSpPr>
            <a:spLocks noChangeShapeType="1"/>
          </p:cNvSpPr>
          <p:nvPr/>
        </p:nvSpPr>
        <p:spPr bwMode="auto">
          <a:xfrm flipV="1">
            <a:off x="7696200" y="1663700"/>
            <a:ext cx="0" cy="1016000"/>
          </a:xfrm>
          <a:prstGeom prst="line">
            <a:avLst/>
          </a:prstGeom>
          <a:noFill/>
          <a:ln w="25400">
            <a:solidFill>
              <a:schemeClr val="tx1"/>
            </a:solidFill>
            <a:round/>
            <a:headEnd type="triangle" w="med" len="med"/>
            <a:tailEnd/>
          </a:ln>
        </p:spPr>
        <p:txBody>
          <a:bodyPr wrap="none" anchor="ctr"/>
          <a:lstStyle/>
          <a:p>
            <a:endParaRPr lang="en-US"/>
          </a:p>
        </p:txBody>
      </p:sp>
      <p:sp>
        <p:nvSpPr>
          <p:cNvPr id="236628" name="Line 104"/>
          <p:cNvSpPr>
            <a:spLocks noChangeShapeType="1"/>
          </p:cNvSpPr>
          <p:nvPr/>
        </p:nvSpPr>
        <p:spPr bwMode="auto">
          <a:xfrm flipH="1" flipV="1">
            <a:off x="6616700" y="1358900"/>
            <a:ext cx="1092200" cy="330200"/>
          </a:xfrm>
          <a:prstGeom prst="line">
            <a:avLst/>
          </a:prstGeom>
          <a:noFill/>
          <a:ln w="25400">
            <a:solidFill>
              <a:schemeClr val="tx1"/>
            </a:solidFill>
            <a:round/>
            <a:headEnd/>
            <a:tailEnd/>
          </a:ln>
        </p:spPr>
        <p:txBody>
          <a:bodyPr wrap="none" anchor="ctr"/>
          <a:lstStyle/>
          <a:p>
            <a:endParaRPr lang="en-US"/>
          </a:p>
        </p:txBody>
      </p:sp>
      <p:sp>
        <p:nvSpPr>
          <p:cNvPr id="236629" name="Rectangle 105"/>
          <p:cNvSpPr>
            <a:spLocks noChangeArrowheads="1"/>
          </p:cNvSpPr>
          <p:nvPr/>
        </p:nvSpPr>
        <p:spPr bwMode="auto">
          <a:xfrm>
            <a:off x="9205914" y="2286000"/>
            <a:ext cx="892175" cy="577850"/>
          </a:xfrm>
          <a:prstGeom prst="rect">
            <a:avLst/>
          </a:prstGeom>
          <a:noFill/>
          <a:ln w="12700">
            <a:noFill/>
            <a:miter lim="800000"/>
            <a:headEnd/>
            <a:tailEnd/>
          </a:ln>
        </p:spPr>
        <p:txBody>
          <a:bodyPr wrap="none" lIns="90488" tIns="44450" rIns="90488" bIns="44450">
            <a:spAutoFit/>
          </a:bodyPr>
          <a:lstStyle/>
          <a:p>
            <a:pPr algn="ctr"/>
            <a:r>
              <a:rPr lang="en-US" sz="1600" b="1">
                <a:latin typeface="Times New Roman" pitchFamily="18" charset="0"/>
                <a:cs typeface="Angsana New" pitchFamily="18" charset="-34"/>
              </a:rPr>
              <a:t>Row</a:t>
            </a:r>
          </a:p>
          <a:p>
            <a:pPr algn="ctr"/>
            <a:r>
              <a:rPr lang="en-US" sz="1600" b="1">
                <a:latin typeface="Times New Roman" pitchFamily="18" charset="0"/>
                <a:cs typeface="Angsana New" pitchFamily="18" charset="-34"/>
              </a:rPr>
              <a:t>Address</a:t>
            </a:r>
          </a:p>
        </p:txBody>
      </p:sp>
      <p:sp>
        <p:nvSpPr>
          <p:cNvPr id="236630" name="Rectangle 106"/>
          <p:cNvSpPr>
            <a:spLocks noChangeArrowheads="1"/>
          </p:cNvSpPr>
          <p:nvPr/>
        </p:nvSpPr>
        <p:spPr bwMode="auto">
          <a:xfrm>
            <a:off x="6386514" y="838200"/>
            <a:ext cx="892175" cy="577850"/>
          </a:xfrm>
          <a:prstGeom prst="rect">
            <a:avLst/>
          </a:prstGeom>
          <a:noFill/>
          <a:ln w="12700">
            <a:noFill/>
            <a:miter lim="800000"/>
            <a:headEnd/>
            <a:tailEnd/>
          </a:ln>
        </p:spPr>
        <p:txBody>
          <a:bodyPr wrap="none" lIns="90488" tIns="44450" rIns="90488" bIns="44450">
            <a:spAutoFit/>
          </a:bodyPr>
          <a:lstStyle/>
          <a:p>
            <a:pPr algn="ctr"/>
            <a:r>
              <a:rPr lang="en-US" sz="1600" b="1">
                <a:latin typeface="Times New Roman" pitchFamily="18" charset="0"/>
                <a:cs typeface="Angsana New" pitchFamily="18" charset="-34"/>
              </a:rPr>
              <a:t>Column</a:t>
            </a:r>
          </a:p>
          <a:p>
            <a:pPr algn="ctr"/>
            <a:r>
              <a:rPr lang="en-US" sz="1600" b="1">
                <a:latin typeface="Times New Roman" pitchFamily="18" charset="0"/>
                <a:cs typeface="Angsana New" pitchFamily="18" charset="-34"/>
              </a:rPr>
              <a:t>Address</a:t>
            </a:r>
          </a:p>
        </p:txBody>
      </p:sp>
      <p:sp>
        <p:nvSpPr>
          <p:cNvPr id="236631" name="Line 107"/>
          <p:cNvSpPr>
            <a:spLocks noChangeShapeType="1"/>
          </p:cNvSpPr>
          <p:nvPr/>
        </p:nvSpPr>
        <p:spPr bwMode="auto">
          <a:xfrm>
            <a:off x="7620000" y="3136900"/>
            <a:ext cx="0" cy="889000"/>
          </a:xfrm>
          <a:prstGeom prst="line">
            <a:avLst/>
          </a:prstGeom>
          <a:noFill/>
          <a:ln w="25400">
            <a:solidFill>
              <a:schemeClr val="tx1"/>
            </a:solidFill>
            <a:round/>
            <a:headEnd/>
            <a:tailEnd type="triangle" w="med" len="med"/>
          </a:ln>
        </p:spPr>
        <p:txBody>
          <a:bodyPr wrap="none" anchor="ctr"/>
          <a:lstStyle/>
          <a:p>
            <a:endParaRPr lang="en-US"/>
          </a:p>
        </p:txBody>
      </p:sp>
      <p:sp>
        <p:nvSpPr>
          <p:cNvPr id="236632" name="Rectangle 108"/>
          <p:cNvSpPr>
            <a:spLocks noChangeArrowheads="1"/>
          </p:cNvSpPr>
          <p:nvPr/>
        </p:nvSpPr>
        <p:spPr bwMode="auto">
          <a:xfrm>
            <a:off x="6996114" y="4038601"/>
            <a:ext cx="1376981" cy="335989"/>
          </a:xfrm>
          <a:prstGeom prst="rect">
            <a:avLst/>
          </a:prstGeom>
          <a:noFill/>
          <a:ln w="12700">
            <a:noFill/>
            <a:miter lim="800000"/>
            <a:headEnd/>
            <a:tailEnd/>
          </a:ln>
        </p:spPr>
        <p:txBody>
          <a:bodyPr wrap="none" lIns="90488" tIns="44450" rIns="90488" bIns="44450">
            <a:spAutoFit/>
          </a:bodyPr>
          <a:lstStyle/>
          <a:p>
            <a:r>
              <a:rPr lang="en-US" sz="1600" b="1">
                <a:latin typeface="Times New Roman" pitchFamily="18" charset="0"/>
                <a:cs typeface="Angsana New" pitchFamily="18" charset="-34"/>
              </a:rPr>
              <a:t>M-bit Output</a:t>
            </a:r>
          </a:p>
        </p:txBody>
      </p:sp>
    </p:spTree>
    <p:extLst>
      <p:ext uri="{BB962C8B-B14F-4D97-AF65-F5344CB8AC3E}">
        <p14:creationId xmlns:p14="http://schemas.microsoft.com/office/powerpoint/2010/main" val="1645763677"/>
      </p:ext>
    </p:extLst>
  </p:cSld>
  <p:clrMapOvr>
    <a:masterClrMapping/>
  </p:clrMapOvr>
  <p:transition/>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0" name="Slide Number Placeholder 4"/>
          <p:cNvSpPr>
            <a:spLocks noGrp="1"/>
          </p:cNvSpPr>
          <p:nvPr>
            <p:ph type="sldNum" sz="quarter" idx="10"/>
          </p:nvPr>
        </p:nvSpPr>
        <p:spPr>
          <a:xfrm>
            <a:off x="8904288" y="6092825"/>
            <a:ext cx="609600" cy="431800"/>
          </a:xfrm>
          <a:noFill/>
        </p:spPr>
        <p:txBody>
          <a:bodyPr/>
          <a:lstStyle/>
          <a:p>
            <a:fld id="{99E32F33-8FF8-47C9-AE9D-1345CFF98D24}" type="slidenum">
              <a:rPr lang="it-IT" smtClean="0">
                <a:latin typeface="Arial" pitchFamily="34" charset="0"/>
              </a:rPr>
              <a:pPr/>
              <a:t>206</a:t>
            </a:fld>
            <a:endParaRPr lang="it-IT">
              <a:latin typeface="Arial" pitchFamily="34" charset="0"/>
            </a:endParaRPr>
          </a:p>
        </p:txBody>
      </p:sp>
      <p:sp>
        <p:nvSpPr>
          <p:cNvPr id="237571" name="Rectangle 2"/>
          <p:cNvSpPr>
            <a:spLocks noGrp="1" noChangeArrowheads="1"/>
          </p:cNvSpPr>
          <p:nvPr>
            <p:ph type="title"/>
          </p:nvPr>
        </p:nvSpPr>
        <p:spPr>
          <a:xfrm>
            <a:off x="1533526" y="228601"/>
            <a:ext cx="6127768" cy="660694"/>
          </a:xfrm>
          <a:noFill/>
        </p:spPr>
        <p:txBody>
          <a:bodyPr vert="horz" wrap="none" lIns="63500" tIns="25400" rIns="63500" bIns="25400" rtlCol="0" anchor="t">
            <a:spAutoFit/>
          </a:bodyPr>
          <a:lstStyle/>
          <a:p>
            <a:r>
              <a:rPr lang="en-US" smtClean="0"/>
              <a:t>Fast Page Mode Operation</a:t>
            </a:r>
          </a:p>
        </p:txBody>
      </p:sp>
      <p:sp>
        <p:nvSpPr>
          <p:cNvPr id="237572" name="Rectangle 3"/>
          <p:cNvSpPr>
            <a:spLocks noGrp="1" noChangeArrowheads="1"/>
          </p:cNvSpPr>
          <p:nvPr>
            <p:ph type="body" idx="1"/>
          </p:nvPr>
        </p:nvSpPr>
        <p:spPr>
          <a:xfrm>
            <a:off x="1943100" y="990600"/>
            <a:ext cx="4686300" cy="3197286"/>
          </a:xfrm>
          <a:noFill/>
        </p:spPr>
        <p:txBody>
          <a:bodyPr vert="horz" lIns="63500" tIns="25400" rIns="63500" bIns="25400" rtlCol="0">
            <a:spAutoFit/>
          </a:bodyPr>
          <a:lstStyle/>
          <a:p>
            <a:pPr marL="203200" indent="-203200"/>
            <a:r>
              <a:rPr lang="en-US" smtClean="0"/>
              <a:t>Fast Page Mode DRAM</a:t>
            </a:r>
          </a:p>
          <a:p>
            <a:pPr lvl="1" indent="-190500"/>
            <a:r>
              <a:rPr lang="en-US" smtClean="0"/>
              <a:t>N x M “SRAM” to save a row</a:t>
            </a:r>
          </a:p>
          <a:p>
            <a:pPr marL="203200" indent="-203200"/>
            <a:r>
              <a:rPr lang="en-US" smtClean="0"/>
              <a:t>After a row is read into the register</a:t>
            </a:r>
          </a:p>
          <a:p>
            <a:pPr lvl="1" indent="-190500"/>
            <a:r>
              <a:rPr lang="en-US" smtClean="0"/>
              <a:t>Only CAS is needed to access other M-bit blocks on that row</a:t>
            </a:r>
          </a:p>
          <a:p>
            <a:pPr lvl="1" indent="-190500"/>
            <a:r>
              <a:rPr lang="en-US" smtClean="0"/>
              <a:t>RAS_L remains asserted while CAS_L is toggled</a:t>
            </a:r>
          </a:p>
        </p:txBody>
      </p:sp>
      <p:sp>
        <p:nvSpPr>
          <p:cNvPr id="237573" name="Line 4"/>
          <p:cNvSpPr>
            <a:spLocks noChangeShapeType="1"/>
          </p:cNvSpPr>
          <p:nvPr/>
        </p:nvSpPr>
        <p:spPr bwMode="auto">
          <a:xfrm>
            <a:off x="1841500" y="5943600"/>
            <a:ext cx="203200" cy="0"/>
          </a:xfrm>
          <a:prstGeom prst="line">
            <a:avLst/>
          </a:prstGeom>
          <a:noFill/>
          <a:ln w="25400">
            <a:solidFill>
              <a:schemeClr val="tx1"/>
            </a:solidFill>
            <a:round/>
            <a:headEnd/>
            <a:tailEnd/>
          </a:ln>
        </p:spPr>
        <p:txBody>
          <a:bodyPr wrap="none" anchor="ctr"/>
          <a:lstStyle/>
          <a:p>
            <a:endParaRPr lang="en-US"/>
          </a:p>
        </p:txBody>
      </p:sp>
      <p:sp>
        <p:nvSpPr>
          <p:cNvPr id="237574" name="Line 5"/>
          <p:cNvSpPr>
            <a:spLocks noChangeShapeType="1"/>
          </p:cNvSpPr>
          <p:nvPr/>
        </p:nvSpPr>
        <p:spPr bwMode="auto">
          <a:xfrm>
            <a:off x="1841500" y="6248400"/>
            <a:ext cx="203200" cy="0"/>
          </a:xfrm>
          <a:prstGeom prst="line">
            <a:avLst/>
          </a:prstGeom>
          <a:noFill/>
          <a:ln w="25400">
            <a:solidFill>
              <a:schemeClr val="tx1"/>
            </a:solidFill>
            <a:round/>
            <a:headEnd/>
            <a:tailEnd/>
          </a:ln>
        </p:spPr>
        <p:txBody>
          <a:bodyPr wrap="none" anchor="ctr"/>
          <a:lstStyle/>
          <a:p>
            <a:endParaRPr lang="en-US"/>
          </a:p>
        </p:txBody>
      </p:sp>
      <p:sp>
        <p:nvSpPr>
          <p:cNvPr id="237575" name="Line 6"/>
          <p:cNvSpPr>
            <a:spLocks noChangeShapeType="1"/>
          </p:cNvSpPr>
          <p:nvPr/>
        </p:nvSpPr>
        <p:spPr bwMode="auto">
          <a:xfrm>
            <a:off x="2070100" y="5956300"/>
            <a:ext cx="127000" cy="279400"/>
          </a:xfrm>
          <a:prstGeom prst="line">
            <a:avLst/>
          </a:prstGeom>
          <a:noFill/>
          <a:ln w="25400">
            <a:solidFill>
              <a:schemeClr val="tx1"/>
            </a:solidFill>
            <a:round/>
            <a:headEnd/>
            <a:tailEnd/>
          </a:ln>
        </p:spPr>
        <p:txBody>
          <a:bodyPr wrap="none" anchor="ctr"/>
          <a:lstStyle/>
          <a:p>
            <a:endParaRPr lang="en-US"/>
          </a:p>
        </p:txBody>
      </p:sp>
      <p:sp>
        <p:nvSpPr>
          <p:cNvPr id="237576" name="Line 7"/>
          <p:cNvSpPr>
            <a:spLocks noChangeShapeType="1"/>
          </p:cNvSpPr>
          <p:nvPr/>
        </p:nvSpPr>
        <p:spPr bwMode="auto">
          <a:xfrm flipV="1">
            <a:off x="2070100" y="5930900"/>
            <a:ext cx="127000" cy="330200"/>
          </a:xfrm>
          <a:prstGeom prst="line">
            <a:avLst/>
          </a:prstGeom>
          <a:noFill/>
          <a:ln w="25400">
            <a:solidFill>
              <a:schemeClr val="tx1"/>
            </a:solidFill>
            <a:round/>
            <a:headEnd/>
            <a:tailEnd/>
          </a:ln>
        </p:spPr>
        <p:txBody>
          <a:bodyPr wrap="none" anchor="ctr"/>
          <a:lstStyle/>
          <a:p>
            <a:endParaRPr lang="en-US"/>
          </a:p>
        </p:txBody>
      </p:sp>
      <p:sp>
        <p:nvSpPr>
          <p:cNvPr id="237577" name="Rectangle 8"/>
          <p:cNvSpPr>
            <a:spLocks noChangeArrowheads="1"/>
          </p:cNvSpPr>
          <p:nvPr/>
        </p:nvSpPr>
        <p:spPr bwMode="auto">
          <a:xfrm>
            <a:off x="1738313" y="5943601"/>
            <a:ext cx="330220" cy="335989"/>
          </a:xfrm>
          <a:prstGeom prst="rect">
            <a:avLst/>
          </a:prstGeom>
          <a:noFill/>
          <a:ln w="12700">
            <a:noFill/>
            <a:miter lim="800000"/>
            <a:headEnd/>
            <a:tailEnd/>
          </a:ln>
        </p:spPr>
        <p:txBody>
          <a:bodyPr wrap="none" lIns="90488" tIns="44450" rIns="90488" bIns="44450">
            <a:spAutoFit/>
          </a:bodyPr>
          <a:lstStyle/>
          <a:p>
            <a:r>
              <a:rPr lang="en-US" sz="1600" b="1">
                <a:latin typeface="Times New Roman" pitchFamily="18" charset="0"/>
                <a:cs typeface="Angsana New" pitchFamily="18" charset="-34"/>
              </a:rPr>
              <a:t>A</a:t>
            </a:r>
          </a:p>
        </p:txBody>
      </p:sp>
      <p:sp>
        <p:nvSpPr>
          <p:cNvPr id="237578" name="Line 9"/>
          <p:cNvSpPr>
            <a:spLocks noChangeShapeType="1"/>
          </p:cNvSpPr>
          <p:nvPr/>
        </p:nvSpPr>
        <p:spPr bwMode="auto">
          <a:xfrm>
            <a:off x="2222500" y="5943600"/>
            <a:ext cx="1270000" cy="0"/>
          </a:xfrm>
          <a:prstGeom prst="line">
            <a:avLst/>
          </a:prstGeom>
          <a:noFill/>
          <a:ln w="25400">
            <a:solidFill>
              <a:schemeClr val="tx1"/>
            </a:solidFill>
            <a:round/>
            <a:headEnd/>
            <a:tailEnd/>
          </a:ln>
        </p:spPr>
        <p:txBody>
          <a:bodyPr wrap="none" anchor="ctr"/>
          <a:lstStyle/>
          <a:p>
            <a:endParaRPr lang="en-US"/>
          </a:p>
        </p:txBody>
      </p:sp>
      <p:sp>
        <p:nvSpPr>
          <p:cNvPr id="237579" name="Line 10"/>
          <p:cNvSpPr>
            <a:spLocks noChangeShapeType="1"/>
          </p:cNvSpPr>
          <p:nvPr/>
        </p:nvSpPr>
        <p:spPr bwMode="auto">
          <a:xfrm>
            <a:off x="2222500" y="6248400"/>
            <a:ext cx="1270000" cy="0"/>
          </a:xfrm>
          <a:prstGeom prst="line">
            <a:avLst/>
          </a:prstGeom>
          <a:noFill/>
          <a:ln w="25400">
            <a:solidFill>
              <a:schemeClr val="tx1"/>
            </a:solidFill>
            <a:round/>
            <a:headEnd/>
            <a:tailEnd/>
          </a:ln>
        </p:spPr>
        <p:txBody>
          <a:bodyPr wrap="none" anchor="ctr"/>
          <a:lstStyle/>
          <a:p>
            <a:endParaRPr lang="en-US"/>
          </a:p>
        </p:txBody>
      </p:sp>
      <p:sp>
        <p:nvSpPr>
          <p:cNvPr id="237580" name="Line 11"/>
          <p:cNvSpPr>
            <a:spLocks noChangeShapeType="1"/>
          </p:cNvSpPr>
          <p:nvPr/>
        </p:nvSpPr>
        <p:spPr bwMode="auto">
          <a:xfrm>
            <a:off x="3517900" y="5956300"/>
            <a:ext cx="127000" cy="279400"/>
          </a:xfrm>
          <a:prstGeom prst="line">
            <a:avLst/>
          </a:prstGeom>
          <a:noFill/>
          <a:ln w="25400">
            <a:solidFill>
              <a:schemeClr val="tx1"/>
            </a:solidFill>
            <a:round/>
            <a:headEnd/>
            <a:tailEnd/>
          </a:ln>
        </p:spPr>
        <p:txBody>
          <a:bodyPr wrap="none" anchor="ctr"/>
          <a:lstStyle/>
          <a:p>
            <a:endParaRPr lang="en-US"/>
          </a:p>
        </p:txBody>
      </p:sp>
      <p:sp>
        <p:nvSpPr>
          <p:cNvPr id="237581" name="Line 12"/>
          <p:cNvSpPr>
            <a:spLocks noChangeShapeType="1"/>
          </p:cNvSpPr>
          <p:nvPr/>
        </p:nvSpPr>
        <p:spPr bwMode="auto">
          <a:xfrm flipV="1">
            <a:off x="3517900" y="5930900"/>
            <a:ext cx="127000" cy="330200"/>
          </a:xfrm>
          <a:prstGeom prst="line">
            <a:avLst/>
          </a:prstGeom>
          <a:noFill/>
          <a:ln w="25400">
            <a:solidFill>
              <a:schemeClr val="tx1"/>
            </a:solidFill>
            <a:round/>
            <a:headEnd/>
            <a:tailEnd/>
          </a:ln>
        </p:spPr>
        <p:txBody>
          <a:bodyPr wrap="none" anchor="ctr"/>
          <a:lstStyle/>
          <a:p>
            <a:endParaRPr lang="en-US"/>
          </a:p>
        </p:txBody>
      </p:sp>
      <p:sp>
        <p:nvSpPr>
          <p:cNvPr id="237582" name="Rectangle 13"/>
          <p:cNvSpPr>
            <a:spLocks noChangeArrowheads="1"/>
          </p:cNvSpPr>
          <p:nvPr/>
        </p:nvSpPr>
        <p:spPr bwMode="auto">
          <a:xfrm>
            <a:off x="2195514" y="5943601"/>
            <a:ext cx="1336675" cy="333375"/>
          </a:xfrm>
          <a:prstGeom prst="rect">
            <a:avLst/>
          </a:prstGeom>
          <a:noFill/>
          <a:ln w="12700">
            <a:noFill/>
            <a:miter lim="800000"/>
            <a:headEnd/>
            <a:tailEnd/>
          </a:ln>
        </p:spPr>
        <p:txBody>
          <a:bodyPr wrap="none" lIns="90488" tIns="44450" rIns="90488" bIns="44450">
            <a:spAutoFit/>
          </a:bodyPr>
          <a:lstStyle/>
          <a:p>
            <a:r>
              <a:rPr lang="en-US" sz="1600" b="1">
                <a:latin typeface="Times New Roman" pitchFamily="18" charset="0"/>
                <a:cs typeface="Angsana New" pitchFamily="18" charset="-34"/>
              </a:rPr>
              <a:t>Row Address</a:t>
            </a:r>
          </a:p>
        </p:txBody>
      </p:sp>
      <p:sp>
        <p:nvSpPr>
          <p:cNvPr id="237583" name="Line 14"/>
          <p:cNvSpPr>
            <a:spLocks noChangeShapeType="1"/>
          </p:cNvSpPr>
          <p:nvPr/>
        </p:nvSpPr>
        <p:spPr bwMode="auto">
          <a:xfrm>
            <a:off x="2743200" y="4813300"/>
            <a:ext cx="0" cy="1498600"/>
          </a:xfrm>
          <a:prstGeom prst="line">
            <a:avLst/>
          </a:prstGeom>
          <a:noFill/>
          <a:ln w="25400">
            <a:solidFill>
              <a:schemeClr val="tx1"/>
            </a:solidFill>
            <a:prstDash val="dash"/>
            <a:round/>
            <a:headEnd/>
            <a:tailEnd/>
          </a:ln>
        </p:spPr>
        <p:txBody>
          <a:bodyPr wrap="none" anchor="ctr"/>
          <a:lstStyle/>
          <a:p>
            <a:endParaRPr lang="en-US"/>
          </a:p>
        </p:txBody>
      </p:sp>
      <p:sp>
        <p:nvSpPr>
          <p:cNvPr id="237584" name="Line 15"/>
          <p:cNvSpPr>
            <a:spLocks noChangeShapeType="1"/>
          </p:cNvSpPr>
          <p:nvPr/>
        </p:nvSpPr>
        <p:spPr bwMode="auto">
          <a:xfrm>
            <a:off x="1841500" y="5486400"/>
            <a:ext cx="2260600" cy="0"/>
          </a:xfrm>
          <a:prstGeom prst="line">
            <a:avLst/>
          </a:prstGeom>
          <a:noFill/>
          <a:ln w="25400">
            <a:solidFill>
              <a:schemeClr val="tx1"/>
            </a:solidFill>
            <a:round/>
            <a:headEnd/>
            <a:tailEnd/>
          </a:ln>
        </p:spPr>
        <p:txBody>
          <a:bodyPr wrap="none" anchor="ctr"/>
          <a:lstStyle/>
          <a:p>
            <a:endParaRPr lang="en-US"/>
          </a:p>
        </p:txBody>
      </p:sp>
      <p:sp>
        <p:nvSpPr>
          <p:cNvPr id="237585" name="Line 16"/>
          <p:cNvSpPr>
            <a:spLocks noChangeShapeType="1"/>
          </p:cNvSpPr>
          <p:nvPr/>
        </p:nvSpPr>
        <p:spPr bwMode="auto">
          <a:xfrm>
            <a:off x="4127500" y="5499100"/>
            <a:ext cx="127000" cy="203200"/>
          </a:xfrm>
          <a:prstGeom prst="line">
            <a:avLst/>
          </a:prstGeom>
          <a:noFill/>
          <a:ln w="25400">
            <a:solidFill>
              <a:schemeClr val="tx1"/>
            </a:solidFill>
            <a:round/>
            <a:headEnd/>
            <a:tailEnd/>
          </a:ln>
        </p:spPr>
        <p:txBody>
          <a:bodyPr wrap="none" anchor="ctr"/>
          <a:lstStyle/>
          <a:p>
            <a:endParaRPr lang="en-US"/>
          </a:p>
        </p:txBody>
      </p:sp>
      <p:sp>
        <p:nvSpPr>
          <p:cNvPr id="237586" name="Line 17"/>
          <p:cNvSpPr>
            <a:spLocks noChangeShapeType="1"/>
          </p:cNvSpPr>
          <p:nvPr/>
        </p:nvSpPr>
        <p:spPr bwMode="auto">
          <a:xfrm>
            <a:off x="4279900" y="5715000"/>
            <a:ext cx="812800" cy="0"/>
          </a:xfrm>
          <a:prstGeom prst="line">
            <a:avLst/>
          </a:prstGeom>
          <a:noFill/>
          <a:ln w="25400">
            <a:solidFill>
              <a:schemeClr val="tx1"/>
            </a:solidFill>
            <a:round/>
            <a:headEnd/>
            <a:tailEnd/>
          </a:ln>
        </p:spPr>
        <p:txBody>
          <a:bodyPr wrap="none" anchor="ctr"/>
          <a:lstStyle/>
          <a:p>
            <a:endParaRPr lang="en-US"/>
          </a:p>
        </p:txBody>
      </p:sp>
      <p:sp>
        <p:nvSpPr>
          <p:cNvPr id="237587" name="Line 18"/>
          <p:cNvSpPr>
            <a:spLocks noChangeShapeType="1"/>
          </p:cNvSpPr>
          <p:nvPr/>
        </p:nvSpPr>
        <p:spPr bwMode="auto">
          <a:xfrm flipV="1">
            <a:off x="5118100" y="5473700"/>
            <a:ext cx="127000" cy="254000"/>
          </a:xfrm>
          <a:prstGeom prst="line">
            <a:avLst/>
          </a:prstGeom>
          <a:noFill/>
          <a:ln w="25400">
            <a:solidFill>
              <a:schemeClr val="tx1"/>
            </a:solidFill>
            <a:round/>
            <a:headEnd/>
            <a:tailEnd/>
          </a:ln>
        </p:spPr>
        <p:txBody>
          <a:bodyPr wrap="none" anchor="ctr"/>
          <a:lstStyle/>
          <a:p>
            <a:endParaRPr lang="en-US"/>
          </a:p>
        </p:txBody>
      </p:sp>
      <p:sp>
        <p:nvSpPr>
          <p:cNvPr id="237588" name="Rectangle 19"/>
          <p:cNvSpPr>
            <a:spLocks noChangeArrowheads="1"/>
          </p:cNvSpPr>
          <p:nvPr/>
        </p:nvSpPr>
        <p:spPr bwMode="auto">
          <a:xfrm>
            <a:off x="1738314" y="5486401"/>
            <a:ext cx="830357" cy="335989"/>
          </a:xfrm>
          <a:prstGeom prst="rect">
            <a:avLst/>
          </a:prstGeom>
          <a:noFill/>
          <a:ln w="12700">
            <a:noFill/>
            <a:miter lim="800000"/>
            <a:headEnd/>
            <a:tailEnd/>
          </a:ln>
        </p:spPr>
        <p:txBody>
          <a:bodyPr wrap="none" lIns="90488" tIns="44450" rIns="90488" bIns="44450">
            <a:spAutoFit/>
          </a:bodyPr>
          <a:lstStyle/>
          <a:p>
            <a:r>
              <a:rPr lang="en-US" sz="1600" b="1">
                <a:latin typeface="Times New Roman" pitchFamily="18" charset="0"/>
                <a:cs typeface="Angsana New" pitchFamily="18" charset="-34"/>
              </a:rPr>
              <a:t>CAS_L</a:t>
            </a:r>
          </a:p>
        </p:txBody>
      </p:sp>
      <p:sp>
        <p:nvSpPr>
          <p:cNvPr id="237589" name="Line 20"/>
          <p:cNvSpPr>
            <a:spLocks noChangeShapeType="1"/>
          </p:cNvSpPr>
          <p:nvPr/>
        </p:nvSpPr>
        <p:spPr bwMode="auto">
          <a:xfrm>
            <a:off x="1841500" y="4953000"/>
            <a:ext cx="812800" cy="0"/>
          </a:xfrm>
          <a:prstGeom prst="line">
            <a:avLst/>
          </a:prstGeom>
          <a:noFill/>
          <a:ln w="25400">
            <a:solidFill>
              <a:schemeClr val="tx1"/>
            </a:solidFill>
            <a:round/>
            <a:headEnd/>
            <a:tailEnd/>
          </a:ln>
        </p:spPr>
        <p:txBody>
          <a:bodyPr wrap="none" anchor="ctr"/>
          <a:lstStyle/>
          <a:p>
            <a:endParaRPr lang="en-US"/>
          </a:p>
        </p:txBody>
      </p:sp>
      <p:sp>
        <p:nvSpPr>
          <p:cNvPr id="237590" name="Line 21"/>
          <p:cNvSpPr>
            <a:spLocks noChangeShapeType="1"/>
          </p:cNvSpPr>
          <p:nvPr/>
        </p:nvSpPr>
        <p:spPr bwMode="auto">
          <a:xfrm>
            <a:off x="2679700" y="4965700"/>
            <a:ext cx="127000" cy="203200"/>
          </a:xfrm>
          <a:prstGeom prst="line">
            <a:avLst/>
          </a:prstGeom>
          <a:noFill/>
          <a:ln w="25400">
            <a:solidFill>
              <a:schemeClr val="tx1"/>
            </a:solidFill>
            <a:round/>
            <a:headEnd/>
            <a:tailEnd/>
          </a:ln>
        </p:spPr>
        <p:txBody>
          <a:bodyPr wrap="none" anchor="ctr"/>
          <a:lstStyle/>
          <a:p>
            <a:endParaRPr lang="en-US"/>
          </a:p>
        </p:txBody>
      </p:sp>
      <p:sp>
        <p:nvSpPr>
          <p:cNvPr id="237591" name="Line 22"/>
          <p:cNvSpPr>
            <a:spLocks noChangeShapeType="1"/>
          </p:cNvSpPr>
          <p:nvPr/>
        </p:nvSpPr>
        <p:spPr bwMode="auto">
          <a:xfrm>
            <a:off x="2832100" y="5181600"/>
            <a:ext cx="3937000" cy="0"/>
          </a:xfrm>
          <a:prstGeom prst="line">
            <a:avLst/>
          </a:prstGeom>
          <a:noFill/>
          <a:ln w="25400">
            <a:solidFill>
              <a:schemeClr val="tx1"/>
            </a:solidFill>
            <a:round/>
            <a:headEnd/>
            <a:tailEnd/>
          </a:ln>
        </p:spPr>
        <p:txBody>
          <a:bodyPr wrap="none" anchor="ctr"/>
          <a:lstStyle/>
          <a:p>
            <a:endParaRPr lang="en-US"/>
          </a:p>
        </p:txBody>
      </p:sp>
      <p:sp>
        <p:nvSpPr>
          <p:cNvPr id="237592" name="Rectangle 23"/>
          <p:cNvSpPr>
            <a:spLocks noChangeArrowheads="1"/>
          </p:cNvSpPr>
          <p:nvPr/>
        </p:nvSpPr>
        <p:spPr bwMode="auto">
          <a:xfrm>
            <a:off x="1738314" y="4953001"/>
            <a:ext cx="830357" cy="335989"/>
          </a:xfrm>
          <a:prstGeom prst="rect">
            <a:avLst/>
          </a:prstGeom>
          <a:noFill/>
          <a:ln w="12700">
            <a:noFill/>
            <a:miter lim="800000"/>
            <a:headEnd/>
            <a:tailEnd/>
          </a:ln>
        </p:spPr>
        <p:txBody>
          <a:bodyPr wrap="none" lIns="90488" tIns="44450" rIns="90488" bIns="44450">
            <a:spAutoFit/>
          </a:bodyPr>
          <a:lstStyle/>
          <a:p>
            <a:r>
              <a:rPr lang="en-US" sz="1600" b="1">
                <a:latin typeface="Times New Roman" pitchFamily="18" charset="0"/>
                <a:cs typeface="Angsana New" pitchFamily="18" charset="-34"/>
              </a:rPr>
              <a:t>RAS_L</a:t>
            </a:r>
          </a:p>
        </p:txBody>
      </p:sp>
      <p:sp>
        <p:nvSpPr>
          <p:cNvPr id="237593" name="Line 24"/>
          <p:cNvSpPr>
            <a:spLocks noChangeShapeType="1"/>
          </p:cNvSpPr>
          <p:nvPr/>
        </p:nvSpPr>
        <p:spPr bwMode="auto">
          <a:xfrm>
            <a:off x="6794500" y="5181600"/>
            <a:ext cx="3098800" cy="0"/>
          </a:xfrm>
          <a:prstGeom prst="line">
            <a:avLst/>
          </a:prstGeom>
          <a:noFill/>
          <a:ln w="25400">
            <a:solidFill>
              <a:schemeClr val="tx1"/>
            </a:solidFill>
            <a:round/>
            <a:headEnd/>
            <a:tailEnd/>
          </a:ln>
        </p:spPr>
        <p:txBody>
          <a:bodyPr wrap="none" anchor="ctr"/>
          <a:lstStyle/>
          <a:p>
            <a:endParaRPr lang="en-US"/>
          </a:p>
        </p:txBody>
      </p:sp>
      <p:sp>
        <p:nvSpPr>
          <p:cNvPr id="237594" name="Line 25"/>
          <p:cNvSpPr>
            <a:spLocks noChangeShapeType="1"/>
          </p:cNvSpPr>
          <p:nvPr/>
        </p:nvSpPr>
        <p:spPr bwMode="auto">
          <a:xfrm flipV="1">
            <a:off x="9918700" y="4940300"/>
            <a:ext cx="127000" cy="254000"/>
          </a:xfrm>
          <a:prstGeom prst="line">
            <a:avLst/>
          </a:prstGeom>
          <a:noFill/>
          <a:ln w="25400">
            <a:solidFill>
              <a:schemeClr val="tx1"/>
            </a:solidFill>
            <a:round/>
            <a:headEnd/>
            <a:tailEnd/>
          </a:ln>
        </p:spPr>
        <p:txBody>
          <a:bodyPr wrap="none" anchor="ctr"/>
          <a:lstStyle/>
          <a:p>
            <a:endParaRPr lang="en-US"/>
          </a:p>
        </p:txBody>
      </p:sp>
      <p:sp>
        <p:nvSpPr>
          <p:cNvPr id="237595" name="Line 26"/>
          <p:cNvSpPr>
            <a:spLocks noChangeShapeType="1"/>
          </p:cNvSpPr>
          <p:nvPr/>
        </p:nvSpPr>
        <p:spPr bwMode="auto">
          <a:xfrm>
            <a:off x="10071100" y="4953000"/>
            <a:ext cx="431800" cy="0"/>
          </a:xfrm>
          <a:prstGeom prst="line">
            <a:avLst/>
          </a:prstGeom>
          <a:noFill/>
          <a:ln w="25400">
            <a:solidFill>
              <a:schemeClr val="tx1"/>
            </a:solidFill>
            <a:round/>
            <a:headEnd/>
            <a:tailEnd/>
          </a:ln>
        </p:spPr>
        <p:txBody>
          <a:bodyPr wrap="none" anchor="ctr"/>
          <a:lstStyle/>
          <a:p>
            <a:endParaRPr lang="en-US"/>
          </a:p>
        </p:txBody>
      </p:sp>
      <p:sp>
        <p:nvSpPr>
          <p:cNvPr id="237596" name="Rectangle 27"/>
          <p:cNvSpPr>
            <a:spLocks noChangeArrowheads="1"/>
          </p:cNvSpPr>
          <p:nvPr/>
        </p:nvSpPr>
        <p:spPr bwMode="auto">
          <a:xfrm>
            <a:off x="3795714" y="5943601"/>
            <a:ext cx="1247775" cy="333375"/>
          </a:xfrm>
          <a:prstGeom prst="rect">
            <a:avLst/>
          </a:prstGeom>
          <a:noFill/>
          <a:ln w="12700">
            <a:noFill/>
            <a:miter lim="800000"/>
            <a:headEnd/>
            <a:tailEnd/>
          </a:ln>
        </p:spPr>
        <p:txBody>
          <a:bodyPr wrap="none" lIns="90488" tIns="44450" rIns="90488" bIns="44450">
            <a:spAutoFit/>
          </a:bodyPr>
          <a:lstStyle/>
          <a:p>
            <a:r>
              <a:rPr lang="en-US" sz="1600" b="1">
                <a:latin typeface="Times New Roman" pitchFamily="18" charset="0"/>
                <a:cs typeface="Angsana New" pitchFamily="18" charset="-34"/>
              </a:rPr>
              <a:t>Col Address</a:t>
            </a:r>
          </a:p>
        </p:txBody>
      </p:sp>
      <p:sp>
        <p:nvSpPr>
          <p:cNvPr id="237597" name="Line 28"/>
          <p:cNvSpPr>
            <a:spLocks noChangeShapeType="1"/>
          </p:cNvSpPr>
          <p:nvPr/>
        </p:nvSpPr>
        <p:spPr bwMode="auto">
          <a:xfrm>
            <a:off x="3670300" y="6248400"/>
            <a:ext cx="1422400" cy="0"/>
          </a:xfrm>
          <a:prstGeom prst="line">
            <a:avLst/>
          </a:prstGeom>
          <a:noFill/>
          <a:ln w="25400">
            <a:solidFill>
              <a:schemeClr val="tx1"/>
            </a:solidFill>
            <a:round/>
            <a:headEnd/>
            <a:tailEnd/>
          </a:ln>
        </p:spPr>
        <p:txBody>
          <a:bodyPr wrap="none" anchor="ctr"/>
          <a:lstStyle/>
          <a:p>
            <a:endParaRPr lang="en-US"/>
          </a:p>
        </p:txBody>
      </p:sp>
      <p:sp>
        <p:nvSpPr>
          <p:cNvPr id="237598" name="Line 29"/>
          <p:cNvSpPr>
            <a:spLocks noChangeShapeType="1"/>
          </p:cNvSpPr>
          <p:nvPr/>
        </p:nvSpPr>
        <p:spPr bwMode="auto">
          <a:xfrm>
            <a:off x="3670300" y="5943600"/>
            <a:ext cx="1422400" cy="0"/>
          </a:xfrm>
          <a:prstGeom prst="line">
            <a:avLst/>
          </a:prstGeom>
          <a:noFill/>
          <a:ln w="25400">
            <a:solidFill>
              <a:schemeClr val="tx1"/>
            </a:solidFill>
            <a:round/>
            <a:headEnd/>
            <a:tailEnd/>
          </a:ln>
        </p:spPr>
        <p:txBody>
          <a:bodyPr wrap="none" anchor="ctr"/>
          <a:lstStyle/>
          <a:p>
            <a:endParaRPr lang="en-US"/>
          </a:p>
        </p:txBody>
      </p:sp>
      <p:sp>
        <p:nvSpPr>
          <p:cNvPr id="237599" name="Line 30"/>
          <p:cNvSpPr>
            <a:spLocks noChangeShapeType="1"/>
          </p:cNvSpPr>
          <p:nvPr/>
        </p:nvSpPr>
        <p:spPr bwMode="auto">
          <a:xfrm>
            <a:off x="5118100" y="5956300"/>
            <a:ext cx="127000" cy="279400"/>
          </a:xfrm>
          <a:prstGeom prst="line">
            <a:avLst/>
          </a:prstGeom>
          <a:noFill/>
          <a:ln w="25400">
            <a:solidFill>
              <a:schemeClr val="tx1"/>
            </a:solidFill>
            <a:round/>
            <a:headEnd/>
            <a:tailEnd/>
          </a:ln>
        </p:spPr>
        <p:txBody>
          <a:bodyPr wrap="none" anchor="ctr"/>
          <a:lstStyle/>
          <a:p>
            <a:endParaRPr lang="en-US"/>
          </a:p>
        </p:txBody>
      </p:sp>
      <p:sp>
        <p:nvSpPr>
          <p:cNvPr id="237600" name="Line 31"/>
          <p:cNvSpPr>
            <a:spLocks noChangeShapeType="1"/>
          </p:cNvSpPr>
          <p:nvPr/>
        </p:nvSpPr>
        <p:spPr bwMode="auto">
          <a:xfrm flipV="1">
            <a:off x="5118100" y="5930900"/>
            <a:ext cx="127000" cy="330200"/>
          </a:xfrm>
          <a:prstGeom prst="line">
            <a:avLst/>
          </a:prstGeom>
          <a:noFill/>
          <a:ln w="25400">
            <a:solidFill>
              <a:schemeClr val="tx1"/>
            </a:solidFill>
            <a:round/>
            <a:headEnd/>
            <a:tailEnd/>
          </a:ln>
        </p:spPr>
        <p:txBody>
          <a:bodyPr wrap="none" anchor="ctr"/>
          <a:lstStyle/>
          <a:p>
            <a:endParaRPr lang="en-US"/>
          </a:p>
        </p:txBody>
      </p:sp>
      <p:sp>
        <p:nvSpPr>
          <p:cNvPr id="237601" name="Rectangle 32"/>
          <p:cNvSpPr>
            <a:spLocks noChangeArrowheads="1"/>
          </p:cNvSpPr>
          <p:nvPr/>
        </p:nvSpPr>
        <p:spPr bwMode="auto">
          <a:xfrm>
            <a:off x="5395914" y="5943601"/>
            <a:ext cx="1247775" cy="333375"/>
          </a:xfrm>
          <a:prstGeom prst="rect">
            <a:avLst/>
          </a:prstGeom>
          <a:noFill/>
          <a:ln w="12700">
            <a:noFill/>
            <a:miter lim="800000"/>
            <a:headEnd/>
            <a:tailEnd/>
          </a:ln>
        </p:spPr>
        <p:txBody>
          <a:bodyPr wrap="none" lIns="90488" tIns="44450" rIns="90488" bIns="44450">
            <a:spAutoFit/>
          </a:bodyPr>
          <a:lstStyle/>
          <a:p>
            <a:r>
              <a:rPr lang="en-US" sz="1600" b="1">
                <a:latin typeface="Times New Roman" pitchFamily="18" charset="0"/>
                <a:cs typeface="Angsana New" pitchFamily="18" charset="-34"/>
              </a:rPr>
              <a:t>Col Address</a:t>
            </a:r>
          </a:p>
        </p:txBody>
      </p:sp>
      <p:sp>
        <p:nvSpPr>
          <p:cNvPr id="237602" name="Line 33"/>
          <p:cNvSpPr>
            <a:spLocks noChangeShapeType="1"/>
          </p:cNvSpPr>
          <p:nvPr/>
        </p:nvSpPr>
        <p:spPr bwMode="auto">
          <a:xfrm>
            <a:off x="6718300" y="5956300"/>
            <a:ext cx="127000" cy="279400"/>
          </a:xfrm>
          <a:prstGeom prst="line">
            <a:avLst/>
          </a:prstGeom>
          <a:noFill/>
          <a:ln w="25400">
            <a:solidFill>
              <a:schemeClr val="tx1"/>
            </a:solidFill>
            <a:round/>
            <a:headEnd/>
            <a:tailEnd/>
          </a:ln>
        </p:spPr>
        <p:txBody>
          <a:bodyPr wrap="none" anchor="ctr"/>
          <a:lstStyle/>
          <a:p>
            <a:endParaRPr lang="en-US"/>
          </a:p>
        </p:txBody>
      </p:sp>
      <p:sp>
        <p:nvSpPr>
          <p:cNvPr id="237603" name="Line 34"/>
          <p:cNvSpPr>
            <a:spLocks noChangeShapeType="1"/>
          </p:cNvSpPr>
          <p:nvPr/>
        </p:nvSpPr>
        <p:spPr bwMode="auto">
          <a:xfrm flipV="1">
            <a:off x="6718300" y="5930900"/>
            <a:ext cx="127000" cy="330200"/>
          </a:xfrm>
          <a:prstGeom prst="line">
            <a:avLst/>
          </a:prstGeom>
          <a:noFill/>
          <a:ln w="25400">
            <a:solidFill>
              <a:schemeClr val="tx1"/>
            </a:solidFill>
            <a:round/>
            <a:headEnd/>
            <a:tailEnd/>
          </a:ln>
        </p:spPr>
        <p:txBody>
          <a:bodyPr wrap="none" anchor="ctr"/>
          <a:lstStyle/>
          <a:p>
            <a:endParaRPr lang="en-US"/>
          </a:p>
        </p:txBody>
      </p:sp>
      <p:sp>
        <p:nvSpPr>
          <p:cNvPr id="237604" name="Line 35"/>
          <p:cNvSpPr>
            <a:spLocks noChangeShapeType="1"/>
          </p:cNvSpPr>
          <p:nvPr/>
        </p:nvSpPr>
        <p:spPr bwMode="auto">
          <a:xfrm>
            <a:off x="5270500" y="6248400"/>
            <a:ext cx="1422400" cy="0"/>
          </a:xfrm>
          <a:prstGeom prst="line">
            <a:avLst/>
          </a:prstGeom>
          <a:noFill/>
          <a:ln w="25400">
            <a:solidFill>
              <a:schemeClr val="tx1"/>
            </a:solidFill>
            <a:round/>
            <a:headEnd/>
            <a:tailEnd/>
          </a:ln>
        </p:spPr>
        <p:txBody>
          <a:bodyPr wrap="none" anchor="ctr"/>
          <a:lstStyle/>
          <a:p>
            <a:endParaRPr lang="en-US"/>
          </a:p>
        </p:txBody>
      </p:sp>
      <p:sp>
        <p:nvSpPr>
          <p:cNvPr id="237605" name="Line 36"/>
          <p:cNvSpPr>
            <a:spLocks noChangeShapeType="1"/>
          </p:cNvSpPr>
          <p:nvPr/>
        </p:nvSpPr>
        <p:spPr bwMode="auto">
          <a:xfrm>
            <a:off x="5270500" y="5943600"/>
            <a:ext cx="1422400" cy="0"/>
          </a:xfrm>
          <a:prstGeom prst="line">
            <a:avLst/>
          </a:prstGeom>
          <a:noFill/>
          <a:ln w="25400">
            <a:solidFill>
              <a:schemeClr val="tx1"/>
            </a:solidFill>
            <a:round/>
            <a:headEnd/>
            <a:tailEnd/>
          </a:ln>
        </p:spPr>
        <p:txBody>
          <a:bodyPr wrap="none" anchor="ctr"/>
          <a:lstStyle/>
          <a:p>
            <a:endParaRPr lang="en-US"/>
          </a:p>
        </p:txBody>
      </p:sp>
      <p:sp>
        <p:nvSpPr>
          <p:cNvPr id="237606" name="Rectangle 37"/>
          <p:cNvSpPr>
            <a:spLocks noChangeArrowheads="1"/>
          </p:cNvSpPr>
          <p:nvPr/>
        </p:nvSpPr>
        <p:spPr bwMode="auto">
          <a:xfrm>
            <a:off x="3109913" y="4572001"/>
            <a:ext cx="1606550" cy="333375"/>
          </a:xfrm>
          <a:prstGeom prst="rect">
            <a:avLst/>
          </a:prstGeom>
          <a:noFill/>
          <a:ln w="12700">
            <a:noFill/>
            <a:miter lim="800000"/>
            <a:headEnd/>
            <a:tailEnd/>
          </a:ln>
        </p:spPr>
        <p:txBody>
          <a:bodyPr wrap="none" lIns="90488" tIns="44450" rIns="90488" bIns="44450">
            <a:spAutoFit/>
          </a:bodyPr>
          <a:lstStyle/>
          <a:p>
            <a:r>
              <a:rPr lang="en-US" sz="1600" b="1">
                <a:latin typeface="Times New Roman" pitchFamily="18" charset="0"/>
                <a:cs typeface="Angsana New" pitchFamily="18" charset="-34"/>
              </a:rPr>
              <a:t>1st M-bit Access</a:t>
            </a:r>
          </a:p>
        </p:txBody>
      </p:sp>
      <p:sp>
        <p:nvSpPr>
          <p:cNvPr id="237607" name="Line 38"/>
          <p:cNvSpPr>
            <a:spLocks noChangeShapeType="1"/>
          </p:cNvSpPr>
          <p:nvPr/>
        </p:nvSpPr>
        <p:spPr bwMode="auto">
          <a:xfrm>
            <a:off x="2755900" y="4876800"/>
            <a:ext cx="2413000" cy="0"/>
          </a:xfrm>
          <a:prstGeom prst="line">
            <a:avLst/>
          </a:prstGeom>
          <a:noFill/>
          <a:ln w="25400">
            <a:solidFill>
              <a:schemeClr val="tx1"/>
            </a:solidFill>
            <a:round/>
            <a:headEnd type="triangle" w="med" len="med"/>
            <a:tailEnd type="triangle" w="med" len="med"/>
          </a:ln>
        </p:spPr>
        <p:txBody>
          <a:bodyPr wrap="none" anchor="ctr"/>
          <a:lstStyle/>
          <a:p>
            <a:endParaRPr lang="en-US"/>
          </a:p>
        </p:txBody>
      </p:sp>
      <p:sp>
        <p:nvSpPr>
          <p:cNvPr id="350247" name="Rectangle 39"/>
          <p:cNvSpPr>
            <a:spLocks noChangeArrowheads="1"/>
          </p:cNvSpPr>
          <p:nvPr/>
        </p:nvSpPr>
        <p:spPr bwMode="auto">
          <a:xfrm>
            <a:off x="7327900" y="1689100"/>
            <a:ext cx="1651000" cy="1651000"/>
          </a:xfrm>
          <a:prstGeom prst="rect">
            <a:avLst/>
          </a:prstGeom>
          <a:noFill/>
          <a:ln w="25400">
            <a:solidFill>
              <a:schemeClr val="tx1"/>
            </a:solidFill>
            <a:miter lim="800000"/>
            <a:headEnd/>
            <a:tailEnd/>
          </a:ln>
          <a:effectLst>
            <a:outerShdw dist="107763" dir="2700000" algn="ctr" rotWithShape="0">
              <a:schemeClr val="bg1"/>
            </a:outerShdw>
          </a:effectLst>
        </p:spPr>
        <p:txBody>
          <a:bodyPr wrap="none" anchor="ctr"/>
          <a:lstStyle/>
          <a:p>
            <a:pPr>
              <a:defRPr/>
            </a:pPr>
            <a:endParaRPr lang="en-US"/>
          </a:p>
        </p:txBody>
      </p:sp>
      <p:sp>
        <p:nvSpPr>
          <p:cNvPr id="237609" name="Line 40"/>
          <p:cNvSpPr>
            <a:spLocks noChangeShapeType="1"/>
          </p:cNvSpPr>
          <p:nvPr/>
        </p:nvSpPr>
        <p:spPr bwMode="auto">
          <a:xfrm>
            <a:off x="6946900" y="1676400"/>
            <a:ext cx="279400" cy="0"/>
          </a:xfrm>
          <a:prstGeom prst="line">
            <a:avLst/>
          </a:prstGeom>
          <a:noFill/>
          <a:ln w="25400">
            <a:solidFill>
              <a:schemeClr val="tx1"/>
            </a:solidFill>
            <a:round/>
            <a:headEnd/>
            <a:tailEnd/>
          </a:ln>
        </p:spPr>
        <p:txBody>
          <a:bodyPr wrap="none" anchor="ctr"/>
          <a:lstStyle/>
          <a:p>
            <a:endParaRPr lang="en-US"/>
          </a:p>
        </p:txBody>
      </p:sp>
      <p:sp>
        <p:nvSpPr>
          <p:cNvPr id="237610" name="Line 41"/>
          <p:cNvSpPr>
            <a:spLocks noChangeShapeType="1"/>
          </p:cNvSpPr>
          <p:nvPr/>
        </p:nvSpPr>
        <p:spPr bwMode="auto">
          <a:xfrm>
            <a:off x="6946900" y="3352800"/>
            <a:ext cx="279400" cy="0"/>
          </a:xfrm>
          <a:prstGeom prst="line">
            <a:avLst/>
          </a:prstGeom>
          <a:noFill/>
          <a:ln w="25400">
            <a:solidFill>
              <a:schemeClr val="tx1"/>
            </a:solidFill>
            <a:round/>
            <a:headEnd/>
            <a:tailEnd/>
          </a:ln>
        </p:spPr>
        <p:txBody>
          <a:bodyPr wrap="none" anchor="ctr"/>
          <a:lstStyle/>
          <a:p>
            <a:endParaRPr lang="en-US"/>
          </a:p>
        </p:txBody>
      </p:sp>
      <p:sp>
        <p:nvSpPr>
          <p:cNvPr id="237611" name="Line 42"/>
          <p:cNvSpPr>
            <a:spLocks noChangeShapeType="1"/>
          </p:cNvSpPr>
          <p:nvPr/>
        </p:nvSpPr>
        <p:spPr bwMode="auto">
          <a:xfrm flipV="1">
            <a:off x="7086600" y="2959100"/>
            <a:ext cx="0" cy="406400"/>
          </a:xfrm>
          <a:prstGeom prst="line">
            <a:avLst/>
          </a:prstGeom>
          <a:noFill/>
          <a:ln w="25400">
            <a:solidFill>
              <a:schemeClr val="tx1"/>
            </a:solidFill>
            <a:round/>
            <a:headEnd type="triangle" w="med" len="med"/>
            <a:tailEnd/>
          </a:ln>
        </p:spPr>
        <p:txBody>
          <a:bodyPr wrap="none" anchor="ctr"/>
          <a:lstStyle/>
          <a:p>
            <a:endParaRPr lang="en-US"/>
          </a:p>
        </p:txBody>
      </p:sp>
      <p:sp>
        <p:nvSpPr>
          <p:cNvPr id="237612" name="Line 43"/>
          <p:cNvSpPr>
            <a:spLocks noChangeShapeType="1"/>
          </p:cNvSpPr>
          <p:nvPr/>
        </p:nvSpPr>
        <p:spPr bwMode="auto">
          <a:xfrm>
            <a:off x="7086600" y="1689100"/>
            <a:ext cx="0" cy="355600"/>
          </a:xfrm>
          <a:prstGeom prst="line">
            <a:avLst/>
          </a:prstGeom>
          <a:noFill/>
          <a:ln w="25400">
            <a:solidFill>
              <a:schemeClr val="tx1"/>
            </a:solidFill>
            <a:round/>
            <a:headEnd type="triangle" w="med" len="med"/>
            <a:tailEnd/>
          </a:ln>
        </p:spPr>
        <p:txBody>
          <a:bodyPr wrap="none" anchor="ctr"/>
          <a:lstStyle/>
          <a:p>
            <a:endParaRPr lang="en-US"/>
          </a:p>
        </p:txBody>
      </p:sp>
      <p:sp>
        <p:nvSpPr>
          <p:cNvPr id="237613" name="Rectangle 44"/>
          <p:cNvSpPr>
            <a:spLocks noChangeArrowheads="1"/>
          </p:cNvSpPr>
          <p:nvPr/>
        </p:nvSpPr>
        <p:spPr bwMode="auto">
          <a:xfrm rot="-5400000">
            <a:off x="6688331" y="2356925"/>
            <a:ext cx="780664" cy="335989"/>
          </a:xfrm>
          <a:prstGeom prst="rect">
            <a:avLst/>
          </a:prstGeom>
          <a:noFill/>
          <a:ln w="12700">
            <a:noFill/>
            <a:miter lim="800000"/>
            <a:headEnd/>
            <a:tailEnd/>
          </a:ln>
        </p:spPr>
        <p:txBody>
          <a:bodyPr wrap="none" lIns="90488" tIns="44450" rIns="90488" bIns="44450">
            <a:spAutoFit/>
          </a:bodyPr>
          <a:lstStyle/>
          <a:p>
            <a:r>
              <a:rPr lang="en-US" sz="1600">
                <a:latin typeface="Times New Roman" pitchFamily="18" charset="0"/>
                <a:cs typeface="Angsana New" pitchFamily="18" charset="-34"/>
              </a:rPr>
              <a:t>N rows</a:t>
            </a:r>
          </a:p>
        </p:txBody>
      </p:sp>
      <p:grpSp>
        <p:nvGrpSpPr>
          <p:cNvPr id="2" name="Group 45"/>
          <p:cNvGrpSpPr>
            <a:grpSpLocks/>
          </p:cNvGrpSpPr>
          <p:nvPr/>
        </p:nvGrpSpPr>
        <p:grpSpPr bwMode="auto">
          <a:xfrm>
            <a:off x="7689850" y="969964"/>
            <a:ext cx="1689100" cy="346075"/>
            <a:chOff x="3884" y="611"/>
            <a:chExt cx="1064" cy="218"/>
          </a:xfrm>
        </p:grpSpPr>
        <p:sp>
          <p:nvSpPr>
            <p:cNvPr id="237680" name="Line 46"/>
            <p:cNvSpPr>
              <a:spLocks noChangeShapeType="1"/>
            </p:cNvSpPr>
            <p:nvPr/>
          </p:nvSpPr>
          <p:spPr bwMode="auto">
            <a:xfrm>
              <a:off x="4940" y="636"/>
              <a:ext cx="0" cy="176"/>
            </a:xfrm>
            <a:prstGeom prst="line">
              <a:avLst/>
            </a:prstGeom>
            <a:noFill/>
            <a:ln w="25400">
              <a:solidFill>
                <a:schemeClr val="accent1"/>
              </a:solidFill>
              <a:round/>
              <a:headEnd/>
              <a:tailEnd/>
            </a:ln>
          </p:spPr>
          <p:txBody>
            <a:bodyPr wrap="none" anchor="ctr"/>
            <a:lstStyle/>
            <a:p>
              <a:endParaRPr lang="en-US"/>
            </a:p>
          </p:txBody>
        </p:sp>
        <p:sp>
          <p:nvSpPr>
            <p:cNvPr id="237681" name="Line 47"/>
            <p:cNvSpPr>
              <a:spLocks noChangeShapeType="1"/>
            </p:cNvSpPr>
            <p:nvPr/>
          </p:nvSpPr>
          <p:spPr bwMode="auto">
            <a:xfrm>
              <a:off x="3884" y="636"/>
              <a:ext cx="0" cy="176"/>
            </a:xfrm>
            <a:prstGeom prst="line">
              <a:avLst/>
            </a:prstGeom>
            <a:noFill/>
            <a:ln w="25400">
              <a:solidFill>
                <a:schemeClr val="accent1"/>
              </a:solidFill>
              <a:round/>
              <a:headEnd/>
              <a:tailEnd/>
            </a:ln>
          </p:spPr>
          <p:txBody>
            <a:bodyPr wrap="none" anchor="ctr"/>
            <a:lstStyle/>
            <a:p>
              <a:endParaRPr lang="en-US"/>
            </a:p>
          </p:txBody>
        </p:sp>
        <p:sp>
          <p:nvSpPr>
            <p:cNvPr id="237682" name="Line 48"/>
            <p:cNvSpPr>
              <a:spLocks noChangeShapeType="1"/>
            </p:cNvSpPr>
            <p:nvPr/>
          </p:nvSpPr>
          <p:spPr bwMode="auto">
            <a:xfrm>
              <a:off x="3892" y="724"/>
              <a:ext cx="224" cy="0"/>
            </a:xfrm>
            <a:prstGeom prst="line">
              <a:avLst/>
            </a:prstGeom>
            <a:noFill/>
            <a:ln w="25400">
              <a:solidFill>
                <a:schemeClr val="accent1"/>
              </a:solidFill>
              <a:round/>
              <a:headEnd type="triangle" w="med" len="med"/>
              <a:tailEnd/>
            </a:ln>
          </p:spPr>
          <p:txBody>
            <a:bodyPr wrap="none" anchor="ctr"/>
            <a:lstStyle/>
            <a:p>
              <a:endParaRPr lang="en-US"/>
            </a:p>
          </p:txBody>
        </p:sp>
        <p:sp>
          <p:nvSpPr>
            <p:cNvPr id="237683" name="Line 49"/>
            <p:cNvSpPr>
              <a:spLocks noChangeShapeType="1"/>
            </p:cNvSpPr>
            <p:nvPr/>
          </p:nvSpPr>
          <p:spPr bwMode="auto">
            <a:xfrm flipH="1">
              <a:off x="4692" y="724"/>
              <a:ext cx="256" cy="0"/>
            </a:xfrm>
            <a:prstGeom prst="line">
              <a:avLst/>
            </a:prstGeom>
            <a:noFill/>
            <a:ln w="25400">
              <a:solidFill>
                <a:schemeClr val="accent1"/>
              </a:solidFill>
              <a:round/>
              <a:headEnd type="triangle" w="med" len="med"/>
              <a:tailEnd/>
            </a:ln>
          </p:spPr>
          <p:txBody>
            <a:bodyPr wrap="none" anchor="ctr"/>
            <a:lstStyle/>
            <a:p>
              <a:endParaRPr lang="en-US"/>
            </a:p>
          </p:txBody>
        </p:sp>
        <p:sp>
          <p:nvSpPr>
            <p:cNvPr id="237684" name="Rectangle 50"/>
            <p:cNvSpPr>
              <a:spLocks noChangeArrowheads="1"/>
            </p:cNvSpPr>
            <p:nvPr/>
          </p:nvSpPr>
          <p:spPr bwMode="auto">
            <a:xfrm>
              <a:off x="4155" y="611"/>
              <a:ext cx="453" cy="218"/>
            </a:xfrm>
            <a:prstGeom prst="rect">
              <a:avLst/>
            </a:prstGeom>
            <a:noFill/>
            <a:ln w="12700">
              <a:solidFill>
                <a:schemeClr val="accent1"/>
              </a:solidFill>
              <a:miter lim="800000"/>
              <a:headEnd/>
              <a:tailEnd/>
            </a:ln>
          </p:spPr>
          <p:txBody>
            <a:bodyPr wrap="none" lIns="90488" tIns="44450" rIns="90488" bIns="44450">
              <a:spAutoFit/>
            </a:bodyPr>
            <a:lstStyle/>
            <a:p>
              <a:r>
                <a:rPr lang="en-US" sz="1600">
                  <a:latin typeface="Times New Roman" pitchFamily="18" charset="0"/>
                  <a:cs typeface="Angsana New" pitchFamily="18" charset="-34"/>
                </a:rPr>
                <a:t>N cols</a:t>
              </a:r>
            </a:p>
          </p:txBody>
        </p:sp>
      </p:grpSp>
      <p:sp>
        <p:nvSpPr>
          <p:cNvPr id="237615" name="Line 51"/>
          <p:cNvSpPr>
            <a:spLocks noChangeShapeType="1"/>
          </p:cNvSpPr>
          <p:nvPr/>
        </p:nvSpPr>
        <p:spPr bwMode="auto">
          <a:xfrm flipV="1">
            <a:off x="7327900" y="1358900"/>
            <a:ext cx="279400" cy="330200"/>
          </a:xfrm>
          <a:prstGeom prst="line">
            <a:avLst/>
          </a:prstGeom>
          <a:noFill/>
          <a:ln w="25400">
            <a:solidFill>
              <a:schemeClr val="tx1"/>
            </a:solidFill>
            <a:round/>
            <a:headEnd/>
            <a:tailEnd/>
          </a:ln>
        </p:spPr>
        <p:txBody>
          <a:bodyPr wrap="none" anchor="ctr"/>
          <a:lstStyle/>
          <a:p>
            <a:endParaRPr lang="en-US"/>
          </a:p>
        </p:txBody>
      </p:sp>
      <p:sp>
        <p:nvSpPr>
          <p:cNvPr id="237616" name="Line 52"/>
          <p:cNvSpPr>
            <a:spLocks noChangeShapeType="1"/>
          </p:cNvSpPr>
          <p:nvPr/>
        </p:nvSpPr>
        <p:spPr bwMode="auto">
          <a:xfrm flipV="1">
            <a:off x="9004300" y="1358900"/>
            <a:ext cx="279400" cy="330200"/>
          </a:xfrm>
          <a:prstGeom prst="line">
            <a:avLst/>
          </a:prstGeom>
          <a:noFill/>
          <a:ln w="25400">
            <a:solidFill>
              <a:schemeClr val="tx1"/>
            </a:solidFill>
            <a:round/>
            <a:headEnd/>
            <a:tailEnd/>
          </a:ln>
        </p:spPr>
        <p:txBody>
          <a:bodyPr wrap="none" anchor="ctr"/>
          <a:lstStyle/>
          <a:p>
            <a:endParaRPr lang="en-US"/>
          </a:p>
        </p:txBody>
      </p:sp>
      <p:sp>
        <p:nvSpPr>
          <p:cNvPr id="237617" name="Line 53"/>
          <p:cNvSpPr>
            <a:spLocks noChangeShapeType="1"/>
          </p:cNvSpPr>
          <p:nvPr/>
        </p:nvSpPr>
        <p:spPr bwMode="auto">
          <a:xfrm flipV="1">
            <a:off x="9004300" y="3035300"/>
            <a:ext cx="279400" cy="330200"/>
          </a:xfrm>
          <a:prstGeom prst="line">
            <a:avLst/>
          </a:prstGeom>
          <a:noFill/>
          <a:ln w="25400">
            <a:solidFill>
              <a:schemeClr val="tx1"/>
            </a:solidFill>
            <a:round/>
            <a:headEnd/>
            <a:tailEnd/>
          </a:ln>
        </p:spPr>
        <p:txBody>
          <a:bodyPr wrap="none" anchor="ctr"/>
          <a:lstStyle/>
          <a:p>
            <a:endParaRPr lang="en-US"/>
          </a:p>
        </p:txBody>
      </p:sp>
      <p:sp>
        <p:nvSpPr>
          <p:cNvPr id="237618" name="Line 54"/>
          <p:cNvSpPr>
            <a:spLocks noChangeShapeType="1"/>
          </p:cNvSpPr>
          <p:nvPr/>
        </p:nvSpPr>
        <p:spPr bwMode="auto">
          <a:xfrm>
            <a:off x="7632700" y="1371600"/>
            <a:ext cx="1651000" cy="0"/>
          </a:xfrm>
          <a:prstGeom prst="line">
            <a:avLst/>
          </a:prstGeom>
          <a:noFill/>
          <a:ln w="25400">
            <a:solidFill>
              <a:schemeClr val="tx1"/>
            </a:solidFill>
            <a:round/>
            <a:headEnd/>
            <a:tailEnd/>
          </a:ln>
        </p:spPr>
        <p:txBody>
          <a:bodyPr wrap="none" anchor="ctr"/>
          <a:lstStyle/>
          <a:p>
            <a:endParaRPr lang="en-US"/>
          </a:p>
        </p:txBody>
      </p:sp>
      <p:sp>
        <p:nvSpPr>
          <p:cNvPr id="237619" name="Line 55"/>
          <p:cNvSpPr>
            <a:spLocks noChangeShapeType="1"/>
          </p:cNvSpPr>
          <p:nvPr/>
        </p:nvSpPr>
        <p:spPr bwMode="auto">
          <a:xfrm>
            <a:off x="9296400" y="1384300"/>
            <a:ext cx="0" cy="1651000"/>
          </a:xfrm>
          <a:prstGeom prst="line">
            <a:avLst/>
          </a:prstGeom>
          <a:noFill/>
          <a:ln w="25400">
            <a:solidFill>
              <a:schemeClr val="tx1"/>
            </a:solidFill>
            <a:round/>
            <a:headEnd/>
            <a:tailEnd/>
          </a:ln>
        </p:spPr>
        <p:txBody>
          <a:bodyPr wrap="none" anchor="ctr"/>
          <a:lstStyle/>
          <a:p>
            <a:endParaRPr lang="en-US"/>
          </a:p>
        </p:txBody>
      </p:sp>
      <p:sp>
        <p:nvSpPr>
          <p:cNvPr id="237620" name="Rectangle 56"/>
          <p:cNvSpPr>
            <a:spLocks noChangeArrowheads="1"/>
          </p:cNvSpPr>
          <p:nvPr/>
        </p:nvSpPr>
        <p:spPr bwMode="auto">
          <a:xfrm>
            <a:off x="7834313" y="1828801"/>
            <a:ext cx="819136" cy="335989"/>
          </a:xfrm>
          <a:prstGeom prst="rect">
            <a:avLst/>
          </a:prstGeom>
          <a:noFill/>
          <a:ln w="12700">
            <a:noFill/>
            <a:miter lim="800000"/>
            <a:headEnd/>
            <a:tailEnd/>
          </a:ln>
        </p:spPr>
        <p:txBody>
          <a:bodyPr wrap="none" lIns="90488" tIns="44450" rIns="90488" bIns="44450">
            <a:spAutoFit/>
          </a:bodyPr>
          <a:lstStyle/>
          <a:p>
            <a:r>
              <a:rPr lang="en-US" sz="1600" b="1">
                <a:latin typeface="Times New Roman" pitchFamily="18" charset="0"/>
                <a:cs typeface="Angsana New" pitchFamily="18" charset="-34"/>
              </a:rPr>
              <a:t>DRAM</a:t>
            </a:r>
          </a:p>
        </p:txBody>
      </p:sp>
      <p:sp>
        <p:nvSpPr>
          <p:cNvPr id="237621" name="Rectangle 57"/>
          <p:cNvSpPr>
            <a:spLocks noChangeArrowheads="1"/>
          </p:cNvSpPr>
          <p:nvPr/>
        </p:nvSpPr>
        <p:spPr bwMode="auto">
          <a:xfrm>
            <a:off x="7327900" y="3517900"/>
            <a:ext cx="1651000" cy="279400"/>
          </a:xfrm>
          <a:prstGeom prst="rect">
            <a:avLst/>
          </a:prstGeom>
          <a:noFill/>
          <a:ln w="25400">
            <a:solidFill>
              <a:schemeClr val="accent1"/>
            </a:solidFill>
            <a:miter lim="800000"/>
            <a:headEnd/>
            <a:tailEnd/>
          </a:ln>
        </p:spPr>
        <p:txBody>
          <a:bodyPr wrap="none" anchor="ctr"/>
          <a:lstStyle/>
          <a:p>
            <a:endParaRPr lang="en-US"/>
          </a:p>
        </p:txBody>
      </p:sp>
      <p:sp>
        <p:nvSpPr>
          <p:cNvPr id="237622" name="Line 58"/>
          <p:cNvSpPr>
            <a:spLocks noChangeShapeType="1"/>
          </p:cNvSpPr>
          <p:nvPr/>
        </p:nvSpPr>
        <p:spPr bwMode="auto">
          <a:xfrm flipV="1">
            <a:off x="9004300" y="3187700"/>
            <a:ext cx="279400" cy="330200"/>
          </a:xfrm>
          <a:prstGeom prst="line">
            <a:avLst/>
          </a:prstGeom>
          <a:noFill/>
          <a:ln w="25400">
            <a:solidFill>
              <a:schemeClr val="accent1"/>
            </a:solidFill>
            <a:round/>
            <a:headEnd/>
            <a:tailEnd/>
          </a:ln>
        </p:spPr>
        <p:txBody>
          <a:bodyPr wrap="none" anchor="ctr"/>
          <a:lstStyle/>
          <a:p>
            <a:endParaRPr lang="en-US"/>
          </a:p>
        </p:txBody>
      </p:sp>
      <p:sp>
        <p:nvSpPr>
          <p:cNvPr id="237623" name="Line 59"/>
          <p:cNvSpPr>
            <a:spLocks noChangeShapeType="1"/>
          </p:cNvSpPr>
          <p:nvPr/>
        </p:nvSpPr>
        <p:spPr bwMode="auto">
          <a:xfrm>
            <a:off x="9296400" y="3213100"/>
            <a:ext cx="0" cy="279400"/>
          </a:xfrm>
          <a:prstGeom prst="line">
            <a:avLst/>
          </a:prstGeom>
          <a:noFill/>
          <a:ln w="25400">
            <a:solidFill>
              <a:schemeClr val="accent1"/>
            </a:solidFill>
            <a:round/>
            <a:headEnd/>
            <a:tailEnd/>
          </a:ln>
        </p:spPr>
        <p:txBody>
          <a:bodyPr wrap="none" anchor="ctr"/>
          <a:lstStyle/>
          <a:p>
            <a:endParaRPr lang="en-US"/>
          </a:p>
        </p:txBody>
      </p:sp>
      <p:sp>
        <p:nvSpPr>
          <p:cNvPr id="237624" name="Line 60"/>
          <p:cNvSpPr>
            <a:spLocks noChangeShapeType="1"/>
          </p:cNvSpPr>
          <p:nvPr/>
        </p:nvSpPr>
        <p:spPr bwMode="auto">
          <a:xfrm flipV="1">
            <a:off x="9004300" y="3492500"/>
            <a:ext cx="279400" cy="330200"/>
          </a:xfrm>
          <a:prstGeom prst="line">
            <a:avLst/>
          </a:prstGeom>
          <a:noFill/>
          <a:ln w="25400">
            <a:solidFill>
              <a:schemeClr val="accent1"/>
            </a:solidFill>
            <a:round/>
            <a:headEnd/>
            <a:tailEnd/>
          </a:ln>
        </p:spPr>
        <p:txBody>
          <a:bodyPr wrap="none" anchor="ctr"/>
          <a:lstStyle/>
          <a:p>
            <a:endParaRPr lang="en-US"/>
          </a:p>
        </p:txBody>
      </p:sp>
      <p:sp>
        <p:nvSpPr>
          <p:cNvPr id="237625" name="Line 61"/>
          <p:cNvSpPr>
            <a:spLocks noChangeShapeType="1"/>
          </p:cNvSpPr>
          <p:nvPr/>
        </p:nvSpPr>
        <p:spPr bwMode="auto">
          <a:xfrm flipH="1" flipV="1">
            <a:off x="6769100" y="1206500"/>
            <a:ext cx="1092200" cy="330200"/>
          </a:xfrm>
          <a:prstGeom prst="line">
            <a:avLst/>
          </a:prstGeom>
          <a:noFill/>
          <a:ln w="25400">
            <a:solidFill>
              <a:schemeClr val="tx1"/>
            </a:solidFill>
            <a:round/>
            <a:headEnd/>
            <a:tailEnd/>
          </a:ln>
        </p:spPr>
        <p:txBody>
          <a:bodyPr wrap="none" anchor="ctr"/>
          <a:lstStyle/>
          <a:p>
            <a:endParaRPr lang="en-US"/>
          </a:p>
        </p:txBody>
      </p:sp>
      <p:sp>
        <p:nvSpPr>
          <p:cNvPr id="237626" name="Rectangle 62"/>
          <p:cNvSpPr>
            <a:spLocks noChangeArrowheads="1"/>
          </p:cNvSpPr>
          <p:nvPr/>
        </p:nvSpPr>
        <p:spPr bwMode="auto">
          <a:xfrm>
            <a:off x="6538914" y="685800"/>
            <a:ext cx="892175" cy="577850"/>
          </a:xfrm>
          <a:prstGeom prst="rect">
            <a:avLst/>
          </a:prstGeom>
          <a:noFill/>
          <a:ln w="12700">
            <a:noFill/>
            <a:miter lim="800000"/>
            <a:headEnd/>
            <a:tailEnd/>
          </a:ln>
        </p:spPr>
        <p:txBody>
          <a:bodyPr wrap="none" lIns="90488" tIns="44450" rIns="90488" bIns="44450">
            <a:spAutoFit/>
          </a:bodyPr>
          <a:lstStyle/>
          <a:p>
            <a:pPr algn="ctr"/>
            <a:r>
              <a:rPr lang="en-US" sz="1600" b="1">
                <a:latin typeface="Times New Roman" pitchFamily="18" charset="0"/>
                <a:cs typeface="Angsana New" pitchFamily="18" charset="-34"/>
              </a:rPr>
              <a:t>Column</a:t>
            </a:r>
          </a:p>
          <a:p>
            <a:pPr algn="ctr"/>
            <a:r>
              <a:rPr lang="en-US" sz="1600" b="1">
                <a:latin typeface="Times New Roman" pitchFamily="18" charset="0"/>
                <a:cs typeface="Angsana New" pitchFamily="18" charset="-34"/>
              </a:rPr>
              <a:t>Address</a:t>
            </a:r>
          </a:p>
        </p:txBody>
      </p:sp>
      <p:sp>
        <p:nvSpPr>
          <p:cNvPr id="237627" name="Line 63"/>
          <p:cNvSpPr>
            <a:spLocks noChangeShapeType="1"/>
          </p:cNvSpPr>
          <p:nvPr/>
        </p:nvSpPr>
        <p:spPr bwMode="auto">
          <a:xfrm>
            <a:off x="7848600" y="3822700"/>
            <a:ext cx="0" cy="508000"/>
          </a:xfrm>
          <a:prstGeom prst="line">
            <a:avLst/>
          </a:prstGeom>
          <a:noFill/>
          <a:ln w="25400">
            <a:solidFill>
              <a:schemeClr val="tx1"/>
            </a:solidFill>
            <a:round/>
            <a:headEnd/>
            <a:tailEnd type="triangle" w="med" len="med"/>
          </a:ln>
        </p:spPr>
        <p:txBody>
          <a:bodyPr wrap="none" anchor="ctr"/>
          <a:lstStyle/>
          <a:p>
            <a:endParaRPr lang="en-US"/>
          </a:p>
        </p:txBody>
      </p:sp>
      <p:sp>
        <p:nvSpPr>
          <p:cNvPr id="237628" name="Rectangle 64"/>
          <p:cNvSpPr>
            <a:spLocks noChangeArrowheads="1"/>
          </p:cNvSpPr>
          <p:nvPr/>
        </p:nvSpPr>
        <p:spPr bwMode="auto">
          <a:xfrm>
            <a:off x="6462714" y="4114801"/>
            <a:ext cx="1376981" cy="335989"/>
          </a:xfrm>
          <a:prstGeom prst="rect">
            <a:avLst/>
          </a:prstGeom>
          <a:noFill/>
          <a:ln w="12700">
            <a:noFill/>
            <a:miter lim="800000"/>
            <a:headEnd/>
            <a:tailEnd/>
          </a:ln>
        </p:spPr>
        <p:txBody>
          <a:bodyPr wrap="none" lIns="90488" tIns="44450" rIns="90488" bIns="44450">
            <a:spAutoFit/>
          </a:bodyPr>
          <a:lstStyle/>
          <a:p>
            <a:r>
              <a:rPr lang="en-US" sz="1600" b="1">
                <a:latin typeface="Times New Roman" pitchFamily="18" charset="0"/>
                <a:cs typeface="Angsana New" pitchFamily="18" charset="-34"/>
              </a:rPr>
              <a:t>M-bit Output</a:t>
            </a:r>
          </a:p>
        </p:txBody>
      </p:sp>
      <p:sp>
        <p:nvSpPr>
          <p:cNvPr id="237629" name="Line 65"/>
          <p:cNvSpPr>
            <a:spLocks noChangeShapeType="1"/>
          </p:cNvSpPr>
          <p:nvPr/>
        </p:nvSpPr>
        <p:spPr bwMode="auto">
          <a:xfrm>
            <a:off x="8991600" y="3898900"/>
            <a:ext cx="0" cy="203200"/>
          </a:xfrm>
          <a:prstGeom prst="line">
            <a:avLst/>
          </a:prstGeom>
          <a:noFill/>
          <a:ln w="25400">
            <a:solidFill>
              <a:schemeClr val="tx1"/>
            </a:solidFill>
            <a:round/>
            <a:headEnd/>
            <a:tailEnd/>
          </a:ln>
        </p:spPr>
        <p:txBody>
          <a:bodyPr wrap="none" anchor="ctr"/>
          <a:lstStyle/>
          <a:p>
            <a:endParaRPr lang="en-US"/>
          </a:p>
        </p:txBody>
      </p:sp>
      <p:sp>
        <p:nvSpPr>
          <p:cNvPr id="237630" name="Line 66"/>
          <p:cNvSpPr>
            <a:spLocks noChangeShapeType="1"/>
          </p:cNvSpPr>
          <p:nvPr/>
        </p:nvSpPr>
        <p:spPr bwMode="auto">
          <a:xfrm>
            <a:off x="9296400" y="3594100"/>
            <a:ext cx="0" cy="279400"/>
          </a:xfrm>
          <a:prstGeom prst="line">
            <a:avLst/>
          </a:prstGeom>
          <a:noFill/>
          <a:ln w="25400">
            <a:solidFill>
              <a:schemeClr val="tx1"/>
            </a:solidFill>
            <a:round/>
            <a:headEnd/>
            <a:tailEnd/>
          </a:ln>
        </p:spPr>
        <p:txBody>
          <a:bodyPr wrap="none" anchor="ctr"/>
          <a:lstStyle/>
          <a:p>
            <a:endParaRPr lang="en-US"/>
          </a:p>
        </p:txBody>
      </p:sp>
      <p:sp>
        <p:nvSpPr>
          <p:cNvPr id="237631" name="Line 67"/>
          <p:cNvSpPr>
            <a:spLocks noChangeShapeType="1"/>
          </p:cNvSpPr>
          <p:nvPr/>
        </p:nvSpPr>
        <p:spPr bwMode="auto">
          <a:xfrm flipV="1">
            <a:off x="8699500" y="3949700"/>
            <a:ext cx="279400" cy="330200"/>
          </a:xfrm>
          <a:prstGeom prst="line">
            <a:avLst/>
          </a:prstGeom>
          <a:noFill/>
          <a:ln w="25400">
            <a:solidFill>
              <a:schemeClr val="tx1"/>
            </a:solidFill>
            <a:round/>
            <a:headEnd/>
            <a:tailEnd type="triangle" w="med" len="med"/>
          </a:ln>
        </p:spPr>
        <p:txBody>
          <a:bodyPr wrap="none" anchor="ctr"/>
          <a:lstStyle/>
          <a:p>
            <a:endParaRPr lang="en-US"/>
          </a:p>
        </p:txBody>
      </p:sp>
      <p:sp>
        <p:nvSpPr>
          <p:cNvPr id="237632" name="Line 68"/>
          <p:cNvSpPr>
            <a:spLocks noChangeShapeType="1"/>
          </p:cNvSpPr>
          <p:nvPr/>
        </p:nvSpPr>
        <p:spPr bwMode="auto">
          <a:xfrm flipV="1">
            <a:off x="9309100" y="3340100"/>
            <a:ext cx="355600" cy="406400"/>
          </a:xfrm>
          <a:prstGeom prst="line">
            <a:avLst/>
          </a:prstGeom>
          <a:noFill/>
          <a:ln w="25400">
            <a:solidFill>
              <a:schemeClr val="tx1"/>
            </a:solidFill>
            <a:round/>
            <a:headEnd type="triangle" w="med" len="med"/>
            <a:tailEnd/>
          </a:ln>
        </p:spPr>
        <p:txBody>
          <a:bodyPr wrap="none" anchor="ctr"/>
          <a:lstStyle/>
          <a:p>
            <a:endParaRPr lang="en-US"/>
          </a:p>
        </p:txBody>
      </p:sp>
      <p:sp>
        <p:nvSpPr>
          <p:cNvPr id="237633" name="Rectangle 69"/>
          <p:cNvSpPr>
            <a:spLocks noChangeArrowheads="1"/>
          </p:cNvSpPr>
          <p:nvPr/>
        </p:nvSpPr>
        <p:spPr bwMode="auto">
          <a:xfrm>
            <a:off x="8977313" y="3886201"/>
            <a:ext cx="714940" cy="335989"/>
          </a:xfrm>
          <a:prstGeom prst="rect">
            <a:avLst/>
          </a:prstGeom>
          <a:noFill/>
          <a:ln w="12700">
            <a:noFill/>
            <a:miter lim="800000"/>
            <a:headEnd/>
            <a:tailEnd/>
          </a:ln>
        </p:spPr>
        <p:txBody>
          <a:bodyPr wrap="none" lIns="90488" tIns="44450" rIns="90488" bIns="44450">
            <a:spAutoFit/>
          </a:bodyPr>
          <a:lstStyle/>
          <a:p>
            <a:r>
              <a:rPr lang="en-US" sz="1600">
                <a:latin typeface="Times New Roman" pitchFamily="18" charset="0"/>
                <a:cs typeface="Angsana New" pitchFamily="18" charset="-34"/>
              </a:rPr>
              <a:t>M bits</a:t>
            </a:r>
          </a:p>
        </p:txBody>
      </p:sp>
      <p:sp>
        <p:nvSpPr>
          <p:cNvPr id="237634" name="Line 70"/>
          <p:cNvSpPr>
            <a:spLocks noChangeShapeType="1"/>
          </p:cNvSpPr>
          <p:nvPr/>
        </p:nvSpPr>
        <p:spPr bwMode="auto">
          <a:xfrm flipV="1">
            <a:off x="7327900" y="3340100"/>
            <a:ext cx="127000" cy="177800"/>
          </a:xfrm>
          <a:prstGeom prst="line">
            <a:avLst/>
          </a:prstGeom>
          <a:noFill/>
          <a:ln w="25400">
            <a:solidFill>
              <a:schemeClr val="accent1"/>
            </a:solidFill>
            <a:round/>
            <a:headEnd/>
            <a:tailEnd/>
          </a:ln>
        </p:spPr>
        <p:txBody>
          <a:bodyPr wrap="none" anchor="ctr"/>
          <a:lstStyle/>
          <a:p>
            <a:endParaRPr lang="en-US"/>
          </a:p>
        </p:txBody>
      </p:sp>
      <p:sp>
        <p:nvSpPr>
          <p:cNvPr id="237635" name="Line 71"/>
          <p:cNvSpPr>
            <a:spLocks noChangeShapeType="1"/>
          </p:cNvSpPr>
          <p:nvPr/>
        </p:nvSpPr>
        <p:spPr bwMode="auto">
          <a:xfrm flipH="1">
            <a:off x="9131300" y="3200400"/>
            <a:ext cx="177800" cy="0"/>
          </a:xfrm>
          <a:prstGeom prst="line">
            <a:avLst/>
          </a:prstGeom>
          <a:noFill/>
          <a:ln w="25400">
            <a:solidFill>
              <a:schemeClr val="accent1"/>
            </a:solidFill>
            <a:round/>
            <a:headEnd/>
            <a:tailEnd/>
          </a:ln>
        </p:spPr>
        <p:txBody>
          <a:bodyPr wrap="none" anchor="ctr"/>
          <a:lstStyle/>
          <a:p>
            <a:endParaRPr lang="en-US"/>
          </a:p>
        </p:txBody>
      </p:sp>
      <p:sp>
        <p:nvSpPr>
          <p:cNvPr id="237636" name="Rectangle 72"/>
          <p:cNvSpPr>
            <a:spLocks noChangeArrowheads="1"/>
          </p:cNvSpPr>
          <p:nvPr/>
        </p:nvSpPr>
        <p:spPr bwMode="auto">
          <a:xfrm>
            <a:off x="7377114" y="3505201"/>
            <a:ext cx="1588577" cy="335989"/>
          </a:xfrm>
          <a:prstGeom prst="rect">
            <a:avLst/>
          </a:prstGeom>
          <a:noFill/>
          <a:ln w="12700">
            <a:noFill/>
            <a:miter lim="800000"/>
            <a:headEnd/>
            <a:tailEnd/>
          </a:ln>
        </p:spPr>
        <p:txBody>
          <a:bodyPr wrap="none" lIns="90488" tIns="44450" rIns="90488" bIns="44450">
            <a:spAutoFit/>
          </a:bodyPr>
          <a:lstStyle/>
          <a:p>
            <a:r>
              <a:rPr lang="en-US" sz="1600" b="1">
                <a:solidFill>
                  <a:schemeClr val="accent1"/>
                </a:solidFill>
                <a:latin typeface="Times New Roman" pitchFamily="18" charset="0"/>
                <a:cs typeface="Angsana New" pitchFamily="18" charset="-34"/>
              </a:rPr>
              <a:t>N x M “SRAM”</a:t>
            </a:r>
          </a:p>
        </p:txBody>
      </p:sp>
      <p:sp>
        <p:nvSpPr>
          <p:cNvPr id="237637" name="Line 73"/>
          <p:cNvSpPr>
            <a:spLocks noChangeShapeType="1"/>
          </p:cNvSpPr>
          <p:nvPr/>
        </p:nvSpPr>
        <p:spPr bwMode="auto">
          <a:xfrm>
            <a:off x="7327900" y="2514600"/>
            <a:ext cx="1651000" cy="0"/>
          </a:xfrm>
          <a:prstGeom prst="line">
            <a:avLst/>
          </a:prstGeom>
          <a:noFill/>
          <a:ln w="25400">
            <a:solidFill>
              <a:schemeClr val="tx1"/>
            </a:solidFill>
            <a:round/>
            <a:headEnd/>
            <a:tailEnd/>
          </a:ln>
        </p:spPr>
        <p:txBody>
          <a:bodyPr wrap="none" anchor="ctr"/>
          <a:lstStyle/>
          <a:p>
            <a:endParaRPr lang="en-US"/>
          </a:p>
        </p:txBody>
      </p:sp>
      <p:sp>
        <p:nvSpPr>
          <p:cNvPr id="237638" name="Line 74"/>
          <p:cNvSpPr>
            <a:spLocks noChangeShapeType="1"/>
          </p:cNvSpPr>
          <p:nvPr/>
        </p:nvSpPr>
        <p:spPr bwMode="auto">
          <a:xfrm>
            <a:off x="7327900" y="2819400"/>
            <a:ext cx="1651000" cy="0"/>
          </a:xfrm>
          <a:prstGeom prst="line">
            <a:avLst/>
          </a:prstGeom>
          <a:noFill/>
          <a:ln w="25400">
            <a:solidFill>
              <a:schemeClr val="tx1"/>
            </a:solidFill>
            <a:round/>
            <a:headEnd/>
            <a:tailEnd/>
          </a:ln>
        </p:spPr>
        <p:txBody>
          <a:bodyPr wrap="none" anchor="ctr"/>
          <a:lstStyle/>
          <a:p>
            <a:endParaRPr lang="en-US"/>
          </a:p>
        </p:txBody>
      </p:sp>
      <p:sp>
        <p:nvSpPr>
          <p:cNvPr id="237639" name="Line 75"/>
          <p:cNvSpPr>
            <a:spLocks noChangeShapeType="1"/>
          </p:cNvSpPr>
          <p:nvPr/>
        </p:nvSpPr>
        <p:spPr bwMode="auto">
          <a:xfrm flipV="1">
            <a:off x="9004300" y="2197100"/>
            <a:ext cx="279400" cy="330200"/>
          </a:xfrm>
          <a:prstGeom prst="line">
            <a:avLst/>
          </a:prstGeom>
          <a:noFill/>
          <a:ln w="25400">
            <a:solidFill>
              <a:schemeClr val="tx1"/>
            </a:solidFill>
            <a:round/>
            <a:headEnd/>
            <a:tailEnd/>
          </a:ln>
        </p:spPr>
        <p:txBody>
          <a:bodyPr wrap="none" anchor="ctr"/>
          <a:lstStyle/>
          <a:p>
            <a:endParaRPr lang="en-US"/>
          </a:p>
        </p:txBody>
      </p:sp>
      <p:sp>
        <p:nvSpPr>
          <p:cNvPr id="237640" name="Line 76"/>
          <p:cNvSpPr>
            <a:spLocks noChangeShapeType="1"/>
          </p:cNvSpPr>
          <p:nvPr/>
        </p:nvSpPr>
        <p:spPr bwMode="auto">
          <a:xfrm flipV="1">
            <a:off x="9004300" y="2501900"/>
            <a:ext cx="279400" cy="330200"/>
          </a:xfrm>
          <a:prstGeom prst="line">
            <a:avLst/>
          </a:prstGeom>
          <a:noFill/>
          <a:ln w="25400">
            <a:solidFill>
              <a:schemeClr val="tx1"/>
            </a:solidFill>
            <a:round/>
            <a:headEnd/>
            <a:tailEnd/>
          </a:ln>
        </p:spPr>
        <p:txBody>
          <a:bodyPr wrap="none" anchor="ctr"/>
          <a:lstStyle/>
          <a:p>
            <a:endParaRPr lang="en-US"/>
          </a:p>
        </p:txBody>
      </p:sp>
      <p:sp>
        <p:nvSpPr>
          <p:cNvPr id="237641" name="Line 77"/>
          <p:cNvSpPr>
            <a:spLocks noChangeShapeType="1"/>
          </p:cNvSpPr>
          <p:nvPr/>
        </p:nvSpPr>
        <p:spPr bwMode="auto">
          <a:xfrm>
            <a:off x="8153400" y="2692400"/>
            <a:ext cx="0" cy="787400"/>
          </a:xfrm>
          <a:prstGeom prst="line">
            <a:avLst/>
          </a:prstGeom>
          <a:noFill/>
          <a:ln w="50800">
            <a:solidFill>
              <a:schemeClr val="tx1"/>
            </a:solidFill>
            <a:round/>
            <a:headEnd/>
            <a:tailEnd type="triangle" w="med" len="med"/>
          </a:ln>
        </p:spPr>
        <p:txBody>
          <a:bodyPr wrap="none" anchor="ctr"/>
          <a:lstStyle/>
          <a:p>
            <a:endParaRPr lang="en-US"/>
          </a:p>
        </p:txBody>
      </p:sp>
      <p:sp>
        <p:nvSpPr>
          <p:cNvPr id="237642" name="Line 78"/>
          <p:cNvSpPr>
            <a:spLocks noChangeShapeType="1"/>
          </p:cNvSpPr>
          <p:nvPr/>
        </p:nvSpPr>
        <p:spPr bwMode="auto">
          <a:xfrm>
            <a:off x="9156700" y="2514600"/>
            <a:ext cx="1041400" cy="0"/>
          </a:xfrm>
          <a:prstGeom prst="line">
            <a:avLst/>
          </a:prstGeom>
          <a:noFill/>
          <a:ln w="25400">
            <a:solidFill>
              <a:schemeClr val="tx1"/>
            </a:solidFill>
            <a:round/>
            <a:headEnd type="triangle" w="med" len="med"/>
            <a:tailEnd/>
          </a:ln>
        </p:spPr>
        <p:txBody>
          <a:bodyPr wrap="none" anchor="ctr"/>
          <a:lstStyle/>
          <a:p>
            <a:endParaRPr lang="en-US"/>
          </a:p>
        </p:txBody>
      </p:sp>
      <p:sp>
        <p:nvSpPr>
          <p:cNvPr id="237643" name="Rectangle 79"/>
          <p:cNvSpPr>
            <a:spLocks noChangeArrowheads="1"/>
          </p:cNvSpPr>
          <p:nvPr/>
        </p:nvSpPr>
        <p:spPr bwMode="auto">
          <a:xfrm>
            <a:off x="9358314" y="1981200"/>
            <a:ext cx="892175" cy="577850"/>
          </a:xfrm>
          <a:prstGeom prst="rect">
            <a:avLst/>
          </a:prstGeom>
          <a:noFill/>
          <a:ln w="12700">
            <a:noFill/>
            <a:miter lim="800000"/>
            <a:headEnd/>
            <a:tailEnd/>
          </a:ln>
        </p:spPr>
        <p:txBody>
          <a:bodyPr wrap="none" lIns="90488" tIns="44450" rIns="90488" bIns="44450">
            <a:spAutoFit/>
          </a:bodyPr>
          <a:lstStyle/>
          <a:p>
            <a:pPr algn="ctr"/>
            <a:r>
              <a:rPr lang="en-US" sz="1600" b="1">
                <a:latin typeface="Times New Roman" pitchFamily="18" charset="0"/>
                <a:cs typeface="Angsana New" pitchFamily="18" charset="-34"/>
              </a:rPr>
              <a:t>Row</a:t>
            </a:r>
          </a:p>
          <a:p>
            <a:pPr algn="ctr"/>
            <a:r>
              <a:rPr lang="en-US" sz="1600" b="1">
                <a:latin typeface="Times New Roman" pitchFamily="18" charset="0"/>
                <a:cs typeface="Angsana New" pitchFamily="18" charset="-34"/>
              </a:rPr>
              <a:t>Address</a:t>
            </a:r>
          </a:p>
        </p:txBody>
      </p:sp>
      <p:sp>
        <p:nvSpPr>
          <p:cNvPr id="237644" name="Line 80"/>
          <p:cNvSpPr>
            <a:spLocks noChangeShapeType="1"/>
          </p:cNvSpPr>
          <p:nvPr/>
        </p:nvSpPr>
        <p:spPr bwMode="auto">
          <a:xfrm>
            <a:off x="7848600" y="1536700"/>
            <a:ext cx="0" cy="1879600"/>
          </a:xfrm>
          <a:prstGeom prst="line">
            <a:avLst/>
          </a:prstGeom>
          <a:noFill/>
          <a:ln w="25400">
            <a:solidFill>
              <a:schemeClr val="tx1"/>
            </a:solidFill>
            <a:round/>
            <a:headEnd/>
            <a:tailEnd type="triangle" w="med" len="med"/>
          </a:ln>
        </p:spPr>
        <p:txBody>
          <a:bodyPr wrap="none" anchor="ctr"/>
          <a:lstStyle/>
          <a:p>
            <a:endParaRPr lang="en-US"/>
          </a:p>
        </p:txBody>
      </p:sp>
      <p:sp>
        <p:nvSpPr>
          <p:cNvPr id="237645" name="Line 81"/>
          <p:cNvSpPr>
            <a:spLocks noChangeShapeType="1"/>
          </p:cNvSpPr>
          <p:nvPr/>
        </p:nvSpPr>
        <p:spPr bwMode="auto">
          <a:xfrm>
            <a:off x="5181600" y="4813300"/>
            <a:ext cx="0" cy="1498600"/>
          </a:xfrm>
          <a:prstGeom prst="line">
            <a:avLst/>
          </a:prstGeom>
          <a:noFill/>
          <a:ln w="25400">
            <a:solidFill>
              <a:schemeClr val="tx1"/>
            </a:solidFill>
            <a:prstDash val="dash"/>
            <a:round/>
            <a:headEnd/>
            <a:tailEnd/>
          </a:ln>
        </p:spPr>
        <p:txBody>
          <a:bodyPr wrap="none" anchor="ctr"/>
          <a:lstStyle/>
          <a:p>
            <a:endParaRPr lang="en-US"/>
          </a:p>
        </p:txBody>
      </p:sp>
      <p:sp>
        <p:nvSpPr>
          <p:cNvPr id="237646" name="Rectangle 82"/>
          <p:cNvSpPr>
            <a:spLocks noChangeArrowheads="1"/>
          </p:cNvSpPr>
          <p:nvPr/>
        </p:nvSpPr>
        <p:spPr bwMode="auto">
          <a:xfrm>
            <a:off x="6996114" y="5943601"/>
            <a:ext cx="1247775" cy="333375"/>
          </a:xfrm>
          <a:prstGeom prst="rect">
            <a:avLst/>
          </a:prstGeom>
          <a:noFill/>
          <a:ln w="12700">
            <a:noFill/>
            <a:miter lim="800000"/>
            <a:headEnd/>
            <a:tailEnd/>
          </a:ln>
        </p:spPr>
        <p:txBody>
          <a:bodyPr wrap="none" lIns="90488" tIns="44450" rIns="90488" bIns="44450">
            <a:spAutoFit/>
          </a:bodyPr>
          <a:lstStyle/>
          <a:p>
            <a:r>
              <a:rPr lang="en-US" sz="1600" b="1">
                <a:latin typeface="Times New Roman" pitchFamily="18" charset="0"/>
                <a:cs typeface="Angsana New" pitchFamily="18" charset="-34"/>
              </a:rPr>
              <a:t>Col Address</a:t>
            </a:r>
          </a:p>
        </p:txBody>
      </p:sp>
      <p:sp>
        <p:nvSpPr>
          <p:cNvPr id="237647" name="Line 83"/>
          <p:cNvSpPr>
            <a:spLocks noChangeShapeType="1"/>
          </p:cNvSpPr>
          <p:nvPr/>
        </p:nvSpPr>
        <p:spPr bwMode="auto">
          <a:xfrm>
            <a:off x="8318500" y="5956300"/>
            <a:ext cx="127000" cy="279400"/>
          </a:xfrm>
          <a:prstGeom prst="line">
            <a:avLst/>
          </a:prstGeom>
          <a:noFill/>
          <a:ln w="25400">
            <a:solidFill>
              <a:schemeClr val="tx1"/>
            </a:solidFill>
            <a:round/>
            <a:headEnd/>
            <a:tailEnd/>
          </a:ln>
        </p:spPr>
        <p:txBody>
          <a:bodyPr wrap="none" anchor="ctr"/>
          <a:lstStyle/>
          <a:p>
            <a:endParaRPr lang="en-US"/>
          </a:p>
        </p:txBody>
      </p:sp>
      <p:sp>
        <p:nvSpPr>
          <p:cNvPr id="237648" name="Line 84"/>
          <p:cNvSpPr>
            <a:spLocks noChangeShapeType="1"/>
          </p:cNvSpPr>
          <p:nvPr/>
        </p:nvSpPr>
        <p:spPr bwMode="auto">
          <a:xfrm flipV="1">
            <a:off x="8318500" y="5930900"/>
            <a:ext cx="127000" cy="330200"/>
          </a:xfrm>
          <a:prstGeom prst="line">
            <a:avLst/>
          </a:prstGeom>
          <a:noFill/>
          <a:ln w="25400">
            <a:solidFill>
              <a:schemeClr val="tx1"/>
            </a:solidFill>
            <a:round/>
            <a:headEnd/>
            <a:tailEnd/>
          </a:ln>
        </p:spPr>
        <p:txBody>
          <a:bodyPr wrap="none" anchor="ctr"/>
          <a:lstStyle/>
          <a:p>
            <a:endParaRPr lang="en-US"/>
          </a:p>
        </p:txBody>
      </p:sp>
      <p:sp>
        <p:nvSpPr>
          <p:cNvPr id="237649" name="Line 85"/>
          <p:cNvSpPr>
            <a:spLocks noChangeShapeType="1"/>
          </p:cNvSpPr>
          <p:nvPr/>
        </p:nvSpPr>
        <p:spPr bwMode="auto">
          <a:xfrm>
            <a:off x="6870700" y="6248400"/>
            <a:ext cx="1422400" cy="0"/>
          </a:xfrm>
          <a:prstGeom prst="line">
            <a:avLst/>
          </a:prstGeom>
          <a:noFill/>
          <a:ln w="25400">
            <a:solidFill>
              <a:schemeClr val="tx1"/>
            </a:solidFill>
            <a:round/>
            <a:headEnd/>
            <a:tailEnd/>
          </a:ln>
        </p:spPr>
        <p:txBody>
          <a:bodyPr wrap="none" anchor="ctr"/>
          <a:lstStyle/>
          <a:p>
            <a:endParaRPr lang="en-US"/>
          </a:p>
        </p:txBody>
      </p:sp>
      <p:sp>
        <p:nvSpPr>
          <p:cNvPr id="237650" name="Line 86"/>
          <p:cNvSpPr>
            <a:spLocks noChangeShapeType="1"/>
          </p:cNvSpPr>
          <p:nvPr/>
        </p:nvSpPr>
        <p:spPr bwMode="auto">
          <a:xfrm>
            <a:off x="6870700" y="5943600"/>
            <a:ext cx="1422400" cy="0"/>
          </a:xfrm>
          <a:prstGeom prst="line">
            <a:avLst/>
          </a:prstGeom>
          <a:noFill/>
          <a:ln w="25400">
            <a:solidFill>
              <a:schemeClr val="tx1"/>
            </a:solidFill>
            <a:round/>
            <a:headEnd/>
            <a:tailEnd/>
          </a:ln>
        </p:spPr>
        <p:txBody>
          <a:bodyPr wrap="none" anchor="ctr"/>
          <a:lstStyle/>
          <a:p>
            <a:endParaRPr lang="en-US"/>
          </a:p>
        </p:txBody>
      </p:sp>
      <p:sp>
        <p:nvSpPr>
          <p:cNvPr id="237651" name="Rectangle 87"/>
          <p:cNvSpPr>
            <a:spLocks noChangeArrowheads="1"/>
          </p:cNvSpPr>
          <p:nvPr/>
        </p:nvSpPr>
        <p:spPr bwMode="auto">
          <a:xfrm>
            <a:off x="8596314" y="5943601"/>
            <a:ext cx="1247775" cy="333375"/>
          </a:xfrm>
          <a:prstGeom prst="rect">
            <a:avLst/>
          </a:prstGeom>
          <a:noFill/>
          <a:ln w="12700">
            <a:noFill/>
            <a:miter lim="800000"/>
            <a:headEnd/>
            <a:tailEnd/>
          </a:ln>
        </p:spPr>
        <p:txBody>
          <a:bodyPr wrap="none" lIns="90488" tIns="44450" rIns="90488" bIns="44450">
            <a:spAutoFit/>
          </a:bodyPr>
          <a:lstStyle/>
          <a:p>
            <a:r>
              <a:rPr lang="en-US" sz="1600" b="1">
                <a:latin typeface="Times New Roman" pitchFamily="18" charset="0"/>
                <a:cs typeface="Angsana New" pitchFamily="18" charset="-34"/>
              </a:rPr>
              <a:t>Col Address</a:t>
            </a:r>
          </a:p>
        </p:txBody>
      </p:sp>
      <p:sp>
        <p:nvSpPr>
          <p:cNvPr id="237652" name="Line 88"/>
          <p:cNvSpPr>
            <a:spLocks noChangeShapeType="1"/>
          </p:cNvSpPr>
          <p:nvPr/>
        </p:nvSpPr>
        <p:spPr bwMode="auto">
          <a:xfrm>
            <a:off x="9918700" y="5956300"/>
            <a:ext cx="127000" cy="279400"/>
          </a:xfrm>
          <a:prstGeom prst="line">
            <a:avLst/>
          </a:prstGeom>
          <a:noFill/>
          <a:ln w="25400">
            <a:solidFill>
              <a:schemeClr val="tx1"/>
            </a:solidFill>
            <a:round/>
            <a:headEnd/>
            <a:tailEnd/>
          </a:ln>
        </p:spPr>
        <p:txBody>
          <a:bodyPr wrap="none" anchor="ctr"/>
          <a:lstStyle/>
          <a:p>
            <a:endParaRPr lang="en-US"/>
          </a:p>
        </p:txBody>
      </p:sp>
      <p:sp>
        <p:nvSpPr>
          <p:cNvPr id="237653" name="Line 89"/>
          <p:cNvSpPr>
            <a:spLocks noChangeShapeType="1"/>
          </p:cNvSpPr>
          <p:nvPr/>
        </p:nvSpPr>
        <p:spPr bwMode="auto">
          <a:xfrm flipV="1">
            <a:off x="9918700" y="5930900"/>
            <a:ext cx="127000" cy="330200"/>
          </a:xfrm>
          <a:prstGeom prst="line">
            <a:avLst/>
          </a:prstGeom>
          <a:noFill/>
          <a:ln w="25400">
            <a:solidFill>
              <a:schemeClr val="tx1"/>
            </a:solidFill>
            <a:round/>
            <a:headEnd/>
            <a:tailEnd/>
          </a:ln>
        </p:spPr>
        <p:txBody>
          <a:bodyPr wrap="none" anchor="ctr"/>
          <a:lstStyle/>
          <a:p>
            <a:endParaRPr lang="en-US"/>
          </a:p>
        </p:txBody>
      </p:sp>
      <p:sp>
        <p:nvSpPr>
          <p:cNvPr id="237654" name="Line 90"/>
          <p:cNvSpPr>
            <a:spLocks noChangeShapeType="1"/>
          </p:cNvSpPr>
          <p:nvPr/>
        </p:nvSpPr>
        <p:spPr bwMode="auto">
          <a:xfrm>
            <a:off x="8470900" y="6248400"/>
            <a:ext cx="1422400" cy="0"/>
          </a:xfrm>
          <a:prstGeom prst="line">
            <a:avLst/>
          </a:prstGeom>
          <a:noFill/>
          <a:ln w="25400">
            <a:solidFill>
              <a:schemeClr val="tx1"/>
            </a:solidFill>
            <a:round/>
            <a:headEnd/>
            <a:tailEnd/>
          </a:ln>
        </p:spPr>
        <p:txBody>
          <a:bodyPr wrap="none" anchor="ctr"/>
          <a:lstStyle/>
          <a:p>
            <a:endParaRPr lang="en-US"/>
          </a:p>
        </p:txBody>
      </p:sp>
      <p:sp>
        <p:nvSpPr>
          <p:cNvPr id="237655" name="Line 91"/>
          <p:cNvSpPr>
            <a:spLocks noChangeShapeType="1"/>
          </p:cNvSpPr>
          <p:nvPr/>
        </p:nvSpPr>
        <p:spPr bwMode="auto">
          <a:xfrm>
            <a:off x="8470900" y="5943600"/>
            <a:ext cx="1422400" cy="0"/>
          </a:xfrm>
          <a:prstGeom prst="line">
            <a:avLst/>
          </a:prstGeom>
          <a:noFill/>
          <a:ln w="25400">
            <a:solidFill>
              <a:schemeClr val="tx1"/>
            </a:solidFill>
            <a:round/>
            <a:headEnd/>
            <a:tailEnd/>
          </a:ln>
        </p:spPr>
        <p:txBody>
          <a:bodyPr wrap="none" anchor="ctr"/>
          <a:lstStyle/>
          <a:p>
            <a:endParaRPr lang="en-US"/>
          </a:p>
        </p:txBody>
      </p:sp>
      <p:sp>
        <p:nvSpPr>
          <p:cNvPr id="237656" name="Line 92"/>
          <p:cNvSpPr>
            <a:spLocks noChangeShapeType="1"/>
          </p:cNvSpPr>
          <p:nvPr/>
        </p:nvSpPr>
        <p:spPr bwMode="auto">
          <a:xfrm>
            <a:off x="5727700" y="5499100"/>
            <a:ext cx="127000" cy="203200"/>
          </a:xfrm>
          <a:prstGeom prst="line">
            <a:avLst/>
          </a:prstGeom>
          <a:noFill/>
          <a:ln w="25400">
            <a:solidFill>
              <a:schemeClr val="tx1"/>
            </a:solidFill>
            <a:round/>
            <a:headEnd/>
            <a:tailEnd/>
          </a:ln>
        </p:spPr>
        <p:txBody>
          <a:bodyPr wrap="none" anchor="ctr"/>
          <a:lstStyle/>
          <a:p>
            <a:endParaRPr lang="en-US"/>
          </a:p>
        </p:txBody>
      </p:sp>
      <p:sp>
        <p:nvSpPr>
          <p:cNvPr id="237657" name="Line 93"/>
          <p:cNvSpPr>
            <a:spLocks noChangeShapeType="1"/>
          </p:cNvSpPr>
          <p:nvPr/>
        </p:nvSpPr>
        <p:spPr bwMode="auto">
          <a:xfrm>
            <a:off x="5880100" y="5715000"/>
            <a:ext cx="812800" cy="0"/>
          </a:xfrm>
          <a:prstGeom prst="line">
            <a:avLst/>
          </a:prstGeom>
          <a:noFill/>
          <a:ln w="25400">
            <a:solidFill>
              <a:schemeClr val="tx1"/>
            </a:solidFill>
            <a:round/>
            <a:headEnd/>
            <a:tailEnd/>
          </a:ln>
        </p:spPr>
        <p:txBody>
          <a:bodyPr wrap="none" anchor="ctr"/>
          <a:lstStyle/>
          <a:p>
            <a:endParaRPr lang="en-US"/>
          </a:p>
        </p:txBody>
      </p:sp>
      <p:sp>
        <p:nvSpPr>
          <p:cNvPr id="237658" name="Line 94"/>
          <p:cNvSpPr>
            <a:spLocks noChangeShapeType="1"/>
          </p:cNvSpPr>
          <p:nvPr/>
        </p:nvSpPr>
        <p:spPr bwMode="auto">
          <a:xfrm flipV="1">
            <a:off x="6718300" y="5473700"/>
            <a:ext cx="127000" cy="254000"/>
          </a:xfrm>
          <a:prstGeom prst="line">
            <a:avLst/>
          </a:prstGeom>
          <a:noFill/>
          <a:ln w="25400">
            <a:solidFill>
              <a:schemeClr val="tx1"/>
            </a:solidFill>
            <a:round/>
            <a:headEnd/>
            <a:tailEnd/>
          </a:ln>
        </p:spPr>
        <p:txBody>
          <a:bodyPr wrap="none" anchor="ctr"/>
          <a:lstStyle/>
          <a:p>
            <a:endParaRPr lang="en-US"/>
          </a:p>
        </p:txBody>
      </p:sp>
      <p:sp>
        <p:nvSpPr>
          <p:cNvPr id="237659" name="Line 95"/>
          <p:cNvSpPr>
            <a:spLocks noChangeShapeType="1"/>
          </p:cNvSpPr>
          <p:nvPr/>
        </p:nvSpPr>
        <p:spPr bwMode="auto">
          <a:xfrm>
            <a:off x="6781800" y="4813300"/>
            <a:ext cx="0" cy="1498600"/>
          </a:xfrm>
          <a:prstGeom prst="line">
            <a:avLst/>
          </a:prstGeom>
          <a:noFill/>
          <a:ln w="25400">
            <a:solidFill>
              <a:schemeClr val="tx1"/>
            </a:solidFill>
            <a:prstDash val="dash"/>
            <a:round/>
            <a:headEnd/>
            <a:tailEnd/>
          </a:ln>
        </p:spPr>
        <p:txBody>
          <a:bodyPr wrap="none" anchor="ctr"/>
          <a:lstStyle/>
          <a:p>
            <a:endParaRPr lang="en-US"/>
          </a:p>
        </p:txBody>
      </p:sp>
      <p:sp>
        <p:nvSpPr>
          <p:cNvPr id="237660" name="Line 96"/>
          <p:cNvSpPr>
            <a:spLocks noChangeShapeType="1"/>
          </p:cNvSpPr>
          <p:nvPr/>
        </p:nvSpPr>
        <p:spPr bwMode="auto">
          <a:xfrm>
            <a:off x="7327900" y="5499100"/>
            <a:ext cx="127000" cy="203200"/>
          </a:xfrm>
          <a:prstGeom prst="line">
            <a:avLst/>
          </a:prstGeom>
          <a:noFill/>
          <a:ln w="25400">
            <a:solidFill>
              <a:schemeClr val="tx1"/>
            </a:solidFill>
            <a:round/>
            <a:headEnd/>
            <a:tailEnd/>
          </a:ln>
        </p:spPr>
        <p:txBody>
          <a:bodyPr wrap="none" anchor="ctr"/>
          <a:lstStyle/>
          <a:p>
            <a:endParaRPr lang="en-US"/>
          </a:p>
        </p:txBody>
      </p:sp>
      <p:sp>
        <p:nvSpPr>
          <p:cNvPr id="237661" name="Line 97"/>
          <p:cNvSpPr>
            <a:spLocks noChangeShapeType="1"/>
          </p:cNvSpPr>
          <p:nvPr/>
        </p:nvSpPr>
        <p:spPr bwMode="auto">
          <a:xfrm>
            <a:off x="7480300" y="5715000"/>
            <a:ext cx="812800" cy="0"/>
          </a:xfrm>
          <a:prstGeom prst="line">
            <a:avLst/>
          </a:prstGeom>
          <a:noFill/>
          <a:ln w="25400">
            <a:solidFill>
              <a:schemeClr val="tx1"/>
            </a:solidFill>
            <a:round/>
            <a:headEnd/>
            <a:tailEnd/>
          </a:ln>
        </p:spPr>
        <p:txBody>
          <a:bodyPr wrap="none" anchor="ctr"/>
          <a:lstStyle/>
          <a:p>
            <a:endParaRPr lang="en-US"/>
          </a:p>
        </p:txBody>
      </p:sp>
      <p:sp>
        <p:nvSpPr>
          <p:cNvPr id="237662" name="Line 98"/>
          <p:cNvSpPr>
            <a:spLocks noChangeShapeType="1"/>
          </p:cNvSpPr>
          <p:nvPr/>
        </p:nvSpPr>
        <p:spPr bwMode="auto">
          <a:xfrm flipV="1">
            <a:off x="8318500" y="5473700"/>
            <a:ext cx="127000" cy="254000"/>
          </a:xfrm>
          <a:prstGeom prst="line">
            <a:avLst/>
          </a:prstGeom>
          <a:noFill/>
          <a:ln w="25400">
            <a:solidFill>
              <a:schemeClr val="tx1"/>
            </a:solidFill>
            <a:round/>
            <a:headEnd/>
            <a:tailEnd/>
          </a:ln>
        </p:spPr>
        <p:txBody>
          <a:bodyPr wrap="none" anchor="ctr"/>
          <a:lstStyle/>
          <a:p>
            <a:endParaRPr lang="en-US"/>
          </a:p>
        </p:txBody>
      </p:sp>
      <p:sp>
        <p:nvSpPr>
          <p:cNvPr id="237663" name="Line 99"/>
          <p:cNvSpPr>
            <a:spLocks noChangeShapeType="1"/>
          </p:cNvSpPr>
          <p:nvPr/>
        </p:nvSpPr>
        <p:spPr bwMode="auto">
          <a:xfrm>
            <a:off x="8382000" y="4813300"/>
            <a:ext cx="0" cy="1498600"/>
          </a:xfrm>
          <a:prstGeom prst="line">
            <a:avLst/>
          </a:prstGeom>
          <a:noFill/>
          <a:ln w="25400">
            <a:solidFill>
              <a:schemeClr val="tx1"/>
            </a:solidFill>
            <a:prstDash val="dash"/>
            <a:round/>
            <a:headEnd/>
            <a:tailEnd/>
          </a:ln>
        </p:spPr>
        <p:txBody>
          <a:bodyPr wrap="none" anchor="ctr"/>
          <a:lstStyle/>
          <a:p>
            <a:endParaRPr lang="en-US"/>
          </a:p>
        </p:txBody>
      </p:sp>
      <p:sp>
        <p:nvSpPr>
          <p:cNvPr id="237664" name="Line 100"/>
          <p:cNvSpPr>
            <a:spLocks noChangeShapeType="1"/>
          </p:cNvSpPr>
          <p:nvPr/>
        </p:nvSpPr>
        <p:spPr bwMode="auto">
          <a:xfrm>
            <a:off x="8928100" y="5499100"/>
            <a:ext cx="127000" cy="203200"/>
          </a:xfrm>
          <a:prstGeom prst="line">
            <a:avLst/>
          </a:prstGeom>
          <a:noFill/>
          <a:ln w="25400">
            <a:solidFill>
              <a:schemeClr val="tx1"/>
            </a:solidFill>
            <a:round/>
            <a:headEnd/>
            <a:tailEnd/>
          </a:ln>
        </p:spPr>
        <p:txBody>
          <a:bodyPr wrap="none" anchor="ctr"/>
          <a:lstStyle/>
          <a:p>
            <a:endParaRPr lang="en-US"/>
          </a:p>
        </p:txBody>
      </p:sp>
      <p:sp>
        <p:nvSpPr>
          <p:cNvPr id="237665" name="Line 101"/>
          <p:cNvSpPr>
            <a:spLocks noChangeShapeType="1"/>
          </p:cNvSpPr>
          <p:nvPr/>
        </p:nvSpPr>
        <p:spPr bwMode="auto">
          <a:xfrm>
            <a:off x="9080500" y="5715000"/>
            <a:ext cx="812800" cy="0"/>
          </a:xfrm>
          <a:prstGeom prst="line">
            <a:avLst/>
          </a:prstGeom>
          <a:noFill/>
          <a:ln w="25400">
            <a:solidFill>
              <a:schemeClr val="tx1"/>
            </a:solidFill>
            <a:round/>
            <a:headEnd/>
            <a:tailEnd/>
          </a:ln>
        </p:spPr>
        <p:txBody>
          <a:bodyPr wrap="none" anchor="ctr"/>
          <a:lstStyle/>
          <a:p>
            <a:endParaRPr lang="en-US"/>
          </a:p>
        </p:txBody>
      </p:sp>
      <p:sp>
        <p:nvSpPr>
          <p:cNvPr id="237666" name="Line 102"/>
          <p:cNvSpPr>
            <a:spLocks noChangeShapeType="1"/>
          </p:cNvSpPr>
          <p:nvPr/>
        </p:nvSpPr>
        <p:spPr bwMode="auto">
          <a:xfrm flipV="1">
            <a:off x="9918700" y="5473700"/>
            <a:ext cx="127000" cy="254000"/>
          </a:xfrm>
          <a:prstGeom prst="line">
            <a:avLst/>
          </a:prstGeom>
          <a:noFill/>
          <a:ln w="25400">
            <a:solidFill>
              <a:schemeClr val="tx1"/>
            </a:solidFill>
            <a:round/>
            <a:headEnd/>
            <a:tailEnd/>
          </a:ln>
        </p:spPr>
        <p:txBody>
          <a:bodyPr wrap="none" anchor="ctr"/>
          <a:lstStyle/>
          <a:p>
            <a:endParaRPr lang="en-US"/>
          </a:p>
        </p:txBody>
      </p:sp>
      <p:sp>
        <p:nvSpPr>
          <p:cNvPr id="237667" name="Line 103"/>
          <p:cNvSpPr>
            <a:spLocks noChangeShapeType="1"/>
          </p:cNvSpPr>
          <p:nvPr/>
        </p:nvSpPr>
        <p:spPr bwMode="auto">
          <a:xfrm>
            <a:off x="9982200" y="4813300"/>
            <a:ext cx="0" cy="1498600"/>
          </a:xfrm>
          <a:prstGeom prst="line">
            <a:avLst/>
          </a:prstGeom>
          <a:noFill/>
          <a:ln w="25400">
            <a:solidFill>
              <a:schemeClr val="tx1"/>
            </a:solidFill>
            <a:prstDash val="dash"/>
            <a:round/>
            <a:headEnd/>
            <a:tailEnd/>
          </a:ln>
        </p:spPr>
        <p:txBody>
          <a:bodyPr wrap="none" anchor="ctr"/>
          <a:lstStyle/>
          <a:p>
            <a:endParaRPr lang="en-US"/>
          </a:p>
        </p:txBody>
      </p:sp>
      <p:sp>
        <p:nvSpPr>
          <p:cNvPr id="237668" name="Line 104"/>
          <p:cNvSpPr>
            <a:spLocks noChangeShapeType="1"/>
          </p:cNvSpPr>
          <p:nvPr/>
        </p:nvSpPr>
        <p:spPr bwMode="auto">
          <a:xfrm>
            <a:off x="10071100" y="5943600"/>
            <a:ext cx="431800" cy="0"/>
          </a:xfrm>
          <a:prstGeom prst="line">
            <a:avLst/>
          </a:prstGeom>
          <a:noFill/>
          <a:ln w="25400">
            <a:solidFill>
              <a:schemeClr val="tx1"/>
            </a:solidFill>
            <a:round/>
            <a:headEnd/>
            <a:tailEnd/>
          </a:ln>
        </p:spPr>
        <p:txBody>
          <a:bodyPr wrap="none" anchor="ctr"/>
          <a:lstStyle/>
          <a:p>
            <a:endParaRPr lang="en-US"/>
          </a:p>
        </p:txBody>
      </p:sp>
      <p:sp>
        <p:nvSpPr>
          <p:cNvPr id="237669" name="Line 105"/>
          <p:cNvSpPr>
            <a:spLocks noChangeShapeType="1"/>
          </p:cNvSpPr>
          <p:nvPr/>
        </p:nvSpPr>
        <p:spPr bwMode="auto">
          <a:xfrm>
            <a:off x="10071100" y="6248400"/>
            <a:ext cx="431800" cy="0"/>
          </a:xfrm>
          <a:prstGeom prst="line">
            <a:avLst/>
          </a:prstGeom>
          <a:noFill/>
          <a:ln w="25400">
            <a:solidFill>
              <a:schemeClr val="tx1"/>
            </a:solidFill>
            <a:round/>
            <a:headEnd/>
            <a:tailEnd/>
          </a:ln>
        </p:spPr>
        <p:txBody>
          <a:bodyPr wrap="none" anchor="ctr"/>
          <a:lstStyle/>
          <a:p>
            <a:endParaRPr lang="en-US"/>
          </a:p>
        </p:txBody>
      </p:sp>
      <p:sp>
        <p:nvSpPr>
          <p:cNvPr id="237670" name="Line 106"/>
          <p:cNvSpPr>
            <a:spLocks noChangeShapeType="1"/>
          </p:cNvSpPr>
          <p:nvPr/>
        </p:nvSpPr>
        <p:spPr bwMode="auto">
          <a:xfrm>
            <a:off x="10071100" y="5486400"/>
            <a:ext cx="431800" cy="0"/>
          </a:xfrm>
          <a:prstGeom prst="line">
            <a:avLst/>
          </a:prstGeom>
          <a:noFill/>
          <a:ln w="25400">
            <a:solidFill>
              <a:schemeClr val="tx1"/>
            </a:solidFill>
            <a:round/>
            <a:headEnd/>
            <a:tailEnd/>
          </a:ln>
        </p:spPr>
        <p:txBody>
          <a:bodyPr wrap="none" anchor="ctr"/>
          <a:lstStyle/>
          <a:p>
            <a:endParaRPr lang="en-US"/>
          </a:p>
        </p:txBody>
      </p:sp>
      <p:sp>
        <p:nvSpPr>
          <p:cNvPr id="237671" name="Line 107"/>
          <p:cNvSpPr>
            <a:spLocks noChangeShapeType="1"/>
          </p:cNvSpPr>
          <p:nvPr/>
        </p:nvSpPr>
        <p:spPr bwMode="auto">
          <a:xfrm>
            <a:off x="8470900" y="5486400"/>
            <a:ext cx="431800" cy="0"/>
          </a:xfrm>
          <a:prstGeom prst="line">
            <a:avLst/>
          </a:prstGeom>
          <a:noFill/>
          <a:ln w="25400">
            <a:solidFill>
              <a:schemeClr val="tx1"/>
            </a:solidFill>
            <a:round/>
            <a:headEnd/>
            <a:tailEnd/>
          </a:ln>
        </p:spPr>
        <p:txBody>
          <a:bodyPr wrap="none" anchor="ctr"/>
          <a:lstStyle/>
          <a:p>
            <a:endParaRPr lang="en-US"/>
          </a:p>
        </p:txBody>
      </p:sp>
      <p:sp>
        <p:nvSpPr>
          <p:cNvPr id="237672" name="Line 108"/>
          <p:cNvSpPr>
            <a:spLocks noChangeShapeType="1"/>
          </p:cNvSpPr>
          <p:nvPr/>
        </p:nvSpPr>
        <p:spPr bwMode="auto">
          <a:xfrm>
            <a:off x="6870700" y="5486400"/>
            <a:ext cx="431800" cy="0"/>
          </a:xfrm>
          <a:prstGeom prst="line">
            <a:avLst/>
          </a:prstGeom>
          <a:noFill/>
          <a:ln w="25400">
            <a:solidFill>
              <a:schemeClr val="tx1"/>
            </a:solidFill>
            <a:round/>
            <a:headEnd/>
            <a:tailEnd/>
          </a:ln>
        </p:spPr>
        <p:txBody>
          <a:bodyPr wrap="none" anchor="ctr"/>
          <a:lstStyle/>
          <a:p>
            <a:endParaRPr lang="en-US"/>
          </a:p>
        </p:txBody>
      </p:sp>
      <p:sp>
        <p:nvSpPr>
          <p:cNvPr id="237673" name="Line 109"/>
          <p:cNvSpPr>
            <a:spLocks noChangeShapeType="1"/>
          </p:cNvSpPr>
          <p:nvPr/>
        </p:nvSpPr>
        <p:spPr bwMode="auto">
          <a:xfrm>
            <a:off x="5270500" y="5486400"/>
            <a:ext cx="431800" cy="0"/>
          </a:xfrm>
          <a:prstGeom prst="line">
            <a:avLst/>
          </a:prstGeom>
          <a:noFill/>
          <a:ln w="25400">
            <a:solidFill>
              <a:schemeClr val="tx1"/>
            </a:solidFill>
            <a:round/>
            <a:headEnd/>
            <a:tailEnd/>
          </a:ln>
        </p:spPr>
        <p:txBody>
          <a:bodyPr wrap="none" anchor="ctr"/>
          <a:lstStyle/>
          <a:p>
            <a:endParaRPr lang="en-US"/>
          </a:p>
        </p:txBody>
      </p:sp>
      <p:sp>
        <p:nvSpPr>
          <p:cNvPr id="237674" name="Rectangle 110"/>
          <p:cNvSpPr>
            <a:spLocks noChangeArrowheads="1"/>
          </p:cNvSpPr>
          <p:nvPr/>
        </p:nvSpPr>
        <p:spPr bwMode="auto">
          <a:xfrm>
            <a:off x="5472114" y="4572001"/>
            <a:ext cx="1067601" cy="335989"/>
          </a:xfrm>
          <a:prstGeom prst="rect">
            <a:avLst/>
          </a:prstGeom>
          <a:noFill/>
          <a:ln w="12700">
            <a:noFill/>
            <a:miter lim="800000"/>
            <a:headEnd/>
            <a:tailEnd/>
          </a:ln>
        </p:spPr>
        <p:txBody>
          <a:bodyPr wrap="none" lIns="90488" tIns="44450" rIns="90488" bIns="44450">
            <a:spAutoFit/>
          </a:bodyPr>
          <a:lstStyle/>
          <a:p>
            <a:r>
              <a:rPr lang="en-US" sz="1600" b="1">
                <a:latin typeface="Times New Roman" pitchFamily="18" charset="0"/>
                <a:cs typeface="Angsana New" pitchFamily="18" charset="-34"/>
              </a:rPr>
              <a:t>2nd M-bit</a:t>
            </a:r>
          </a:p>
        </p:txBody>
      </p:sp>
      <p:sp>
        <p:nvSpPr>
          <p:cNvPr id="237675" name="Line 111"/>
          <p:cNvSpPr>
            <a:spLocks noChangeShapeType="1"/>
          </p:cNvSpPr>
          <p:nvPr/>
        </p:nvSpPr>
        <p:spPr bwMode="auto">
          <a:xfrm>
            <a:off x="5194300" y="4876800"/>
            <a:ext cx="1574800" cy="0"/>
          </a:xfrm>
          <a:prstGeom prst="line">
            <a:avLst/>
          </a:prstGeom>
          <a:noFill/>
          <a:ln w="25400">
            <a:solidFill>
              <a:schemeClr val="tx1"/>
            </a:solidFill>
            <a:round/>
            <a:headEnd type="triangle" w="med" len="med"/>
            <a:tailEnd type="triangle" w="med" len="med"/>
          </a:ln>
        </p:spPr>
        <p:txBody>
          <a:bodyPr wrap="none" anchor="ctr"/>
          <a:lstStyle/>
          <a:p>
            <a:endParaRPr lang="en-US"/>
          </a:p>
        </p:txBody>
      </p:sp>
      <p:sp>
        <p:nvSpPr>
          <p:cNvPr id="237676" name="Rectangle 112"/>
          <p:cNvSpPr>
            <a:spLocks noChangeArrowheads="1"/>
          </p:cNvSpPr>
          <p:nvPr/>
        </p:nvSpPr>
        <p:spPr bwMode="auto">
          <a:xfrm>
            <a:off x="7072314" y="4572001"/>
            <a:ext cx="1045159" cy="335989"/>
          </a:xfrm>
          <a:prstGeom prst="rect">
            <a:avLst/>
          </a:prstGeom>
          <a:noFill/>
          <a:ln w="12700">
            <a:noFill/>
            <a:miter lim="800000"/>
            <a:headEnd/>
            <a:tailEnd/>
          </a:ln>
        </p:spPr>
        <p:txBody>
          <a:bodyPr wrap="none" lIns="90488" tIns="44450" rIns="90488" bIns="44450">
            <a:spAutoFit/>
          </a:bodyPr>
          <a:lstStyle/>
          <a:p>
            <a:r>
              <a:rPr lang="en-US" sz="1600" b="1">
                <a:latin typeface="Times New Roman" pitchFamily="18" charset="0"/>
                <a:cs typeface="Angsana New" pitchFamily="18" charset="-34"/>
              </a:rPr>
              <a:t>3rd M-bit</a:t>
            </a:r>
          </a:p>
        </p:txBody>
      </p:sp>
      <p:sp>
        <p:nvSpPr>
          <p:cNvPr id="237677" name="Line 113"/>
          <p:cNvSpPr>
            <a:spLocks noChangeShapeType="1"/>
          </p:cNvSpPr>
          <p:nvPr/>
        </p:nvSpPr>
        <p:spPr bwMode="auto">
          <a:xfrm>
            <a:off x="6794500" y="4876800"/>
            <a:ext cx="1574800" cy="0"/>
          </a:xfrm>
          <a:prstGeom prst="line">
            <a:avLst/>
          </a:prstGeom>
          <a:noFill/>
          <a:ln w="25400">
            <a:solidFill>
              <a:schemeClr val="tx1"/>
            </a:solidFill>
            <a:round/>
            <a:headEnd type="triangle" w="med" len="med"/>
            <a:tailEnd type="triangle" w="med" len="med"/>
          </a:ln>
        </p:spPr>
        <p:txBody>
          <a:bodyPr wrap="none" anchor="ctr"/>
          <a:lstStyle/>
          <a:p>
            <a:endParaRPr lang="en-US"/>
          </a:p>
        </p:txBody>
      </p:sp>
      <p:sp>
        <p:nvSpPr>
          <p:cNvPr id="237678" name="Rectangle 114"/>
          <p:cNvSpPr>
            <a:spLocks noChangeArrowheads="1"/>
          </p:cNvSpPr>
          <p:nvPr/>
        </p:nvSpPr>
        <p:spPr bwMode="auto">
          <a:xfrm>
            <a:off x="8672514" y="4572001"/>
            <a:ext cx="1022717" cy="335989"/>
          </a:xfrm>
          <a:prstGeom prst="rect">
            <a:avLst/>
          </a:prstGeom>
          <a:noFill/>
          <a:ln w="12700">
            <a:noFill/>
            <a:miter lim="800000"/>
            <a:headEnd/>
            <a:tailEnd/>
          </a:ln>
        </p:spPr>
        <p:txBody>
          <a:bodyPr wrap="none" lIns="90488" tIns="44450" rIns="90488" bIns="44450">
            <a:spAutoFit/>
          </a:bodyPr>
          <a:lstStyle/>
          <a:p>
            <a:r>
              <a:rPr lang="en-US" sz="1600" b="1">
                <a:latin typeface="Times New Roman" pitchFamily="18" charset="0"/>
                <a:cs typeface="Angsana New" pitchFamily="18" charset="-34"/>
              </a:rPr>
              <a:t>4th M-bit</a:t>
            </a:r>
          </a:p>
        </p:txBody>
      </p:sp>
      <p:sp>
        <p:nvSpPr>
          <p:cNvPr id="237679" name="Line 115"/>
          <p:cNvSpPr>
            <a:spLocks noChangeShapeType="1"/>
          </p:cNvSpPr>
          <p:nvPr/>
        </p:nvSpPr>
        <p:spPr bwMode="auto">
          <a:xfrm>
            <a:off x="8394700" y="4876800"/>
            <a:ext cx="1574800" cy="0"/>
          </a:xfrm>
          <a:prstGeom prst="line">
            <a:avLst/>
          </a:prstGeom>
          <a:noFill/>
          <a:ln w="25400">
            <a:solidFill>
              <a:schemeClr val="tx1"/>
            </a:solidFill>
            <a:round/>
            <a:headEnd type="triangle" w="med" len="med"/>
            <a:tailEnd type="triangle" w="med" len="med"/>
          </a:ln>
        </p:spPr>
        <p:txBody>
          <a:bodyPr wrap="none" anchor="ctr"/>
          <a:lstStyle/>
          <a:p>
            <a:endParaRPr lang="en-US"/>
          </a:p>
        </p:txBody>
      </p:sp>
    </p:spTree>
    <p:extLst>
      <p:ext uri="{BB962C8B-B14F-4D97-AF65-F5344CB8AC3E}">
        <p14:creationId xmlns:p14="http://schemas.microsoft.com/office/powerpoint/2010/main" val="1078394393"/>
      </p:ext>
    </p:extLst>
  </p:cSld>
  <p:clrMapOvr>
    <a:masterClrMapping/>
  </p:clrMapOvr>
  <p:transition/>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94" name="Slide Number Placeholder 4"/>
          <p:cNvSpPr>
            <a:spLocks noGrp="1"/>
          </p:cNvSpPr>
          <p:nvPr>
            <p:ph type="sldNum" sz="quarter" idx="10"/>
          </p:nvPr>
        </p:nvSpPr>
        <p:spPr>
          <a:xfrm>
            <a:off x="8904288" y="6092825"/>
            <a:ext cx="609600" cy="431800"/>
          </a:xfrm>
          <a:noFill/>
        </p:spPr>
        <p:txBody>
          <a:bodyPr/>
          <a:lstStyle/>
          <a:p>
            <a:fld id="{3519FBD8-870F-496E-A563-2F0F45BDEE0E}" type="slidenum">
              <a:rPr lang="it-IT" smtClean="0">
                <a:latin typeface="Arial" pitchFamily="34" charset="0"/>
              </a:rPr>
              <a:pPr/>
              <a:t>207</a:t>
            </a:fld>
            <a:endParaRPr lang="it-IT">
              <a:latin typeface="Arial" pitchFamily="34" charset="0"/>
            </a:endParaRPr>
          </a:p>
        </p:txBody>
      </p:sp>
      <p:sp>
        <p:nvSpPr>
          <p:cNvPr id="238595" name="Rectangle 2"/>
          <p:cNvSpPr>
            <a:spLocks noGrp="1" noChangeArrowheads="1"/>
          </p:cNvSpPr>
          <p:nvPr>
            <p:ph type="title"/>
          </p:nvPr>
        </p:nvSpPr>
        <p:spPr>
          <a:xfrm>
            <a:off x="2227264" y="304800"/>
            <a:ext cx="7737475" cy="685800"/>
          </a:xfrm>
        </p:spPr>
        <p:txBody>
          <a:bodyPr>
            <a:normAutofit fontScale="90000"/>
          </a:bodyPr>
          <a:lstStyle/>
          <a:p>
            <a:r>
              <a:rPr lang="fr-FR" smtClean="0"/>
              <a:t>Page Mode DRAM Bandwidth Example</a:t>
            </a:r>
            <a:endParaRPr lang="en-US" smtClean="0"/>
          </a:p>
        </p:txBody>
      </p:sp>
      <p:sp>
        <p:nvSpPr>
          <p:cNvPr id="238596" name="Rectangle 3"/>
          <p:cNvSpPr>
            <a:spLocks noGrp="1" noChangeArrowheads="1"/>
          </p:cNvSpPr>
          <p:nvPr>
            <p:ph type="body" idx="1"/>
          </p:nvPr>
        </p:nvSpPr>
        <p:spPr>
          <a:xfrm>
            <a:off x="2016126" y="1143000"/>
            <a:ext cx="7966075" cy="4724400"/>
          </a:xfrm>
        </p:spPr>
        <p:txBody>
          <a:bodyPr/>
          <a:lstStyle/>
          <a:p>
            <a:pPr>
              <a:lnSpc>
                <a:spcPct val="90000"/>
              </a:lnSpc>
            </a:pPr>
            <a:r>
              <a:rPr lang="en-US" sz="2000"/>
              <a:t>Page Mode DRAM Example:</a:t>
            </a:r>
          </a:p>
          <a:p>
            <a:pPr lvl="1">
              <a:lnSpc>
                <a:spcPct val="90000"/>
              </a:lnSpc>
            </a:pPr>
            <a:r>
              <a:rPr lang="en-US" sz="1800"/>
              <a:t>16 bits x 1M DRAM chips (4 nos) in 64-bit module (8 MB module)</a:t>
            </a:r>
          </a:p>
          <a:p>
            <a:pPr lvl="1">
              <a:lnSpc>
                <a:spcPct val="90000"/>
              </a:lnSpc>
            </a:pPr>
            <a:r>
              <a:rPr lang="en-US" sz="1800"/>
              <a:t>60 ns RAS+CAS access time; 25 ns CAS access time</a:t>
            </a:r>
          </a:p>
          <a:p>
            <a:pPr lvl="1">
              <a:lnSpc>
                <a:spcPct val="90000"/>
              </a:lnSpc>
            </a:pPr>
            <a:r>
              <a:rPr lang="en-US" sz="1800"/>
              <a:t>Latency to first access=60 ns Latency to subsequent accesses=25 ns</a:t>
            </a:r>
          </a:p>
          <a:p>
            <a:pPr lvl="1">
              <a:lnSpc>
                <a:spcPct val="90000"/>
              </a:lnSpc>
            </a:pPr>
            <a:r>
              <a:rPr lang="en-US" sz="1800"/>
              <a:t>110 ns read/write cycle time; 40 ns page mode access time ; 256 words (64 bits each)  per page</a:t>
            </a:r>
          </a:p>
          <a:p>
            <a:pPr>
              <a:lnSpc>
                <a:spcPct val="90000"/>
              </a:lnSpc>
            </a:pPr>
            <a:r>
              <a:rPr lang="en-US" sz="2000"/>
              <a:t>Bandwidth takes into account 110 ns first cycle, 40 ns for CAS cycles</a:t>
            </a:r>
          </a:p>
          <a:p>
            <a:pPr>
              <a:lnSpc>
                <a:spcPct val="90000"/>
              </a:lnSpc>
            </a:pPr>
            <a:r>
              <a:rPr lang="en-US" sz="2000"/>
              <a:t>Bandwidth for one word = 8 bytes / 110 ns = 69.35 MB/sec</a:t>
            </a:r>
          </a:p>
          <a:p>
            <a:pPr>
              <a:lnSpc>
                <a:spcPct val="90000"/>
              </a:lnSpc>
            </a:pPr>
            <a:r>
              <a:rPr lang="en-US" sz="2000"/>
              <a:t>Bandwidth for two words = 16 bytes / (110+40 ns) = 101.73 MB/sec</a:t>
            </a:r>
          </a:p>
          <a:p>
            <a:pPr>
              <a:lnSpc>
                <a:spcPct val="90000"/>
              </a:lnSpc>
            </a:pPr>
            <a:r>
              <a:rPr lang="en-US" sz="2000"/>
              <a:t>Peak bandwidth = 8 bytes / 40 ns = 190.73 MB/sec</a:t>
            </a:r>
          </a:p>
          <a:p>
            <a:pPr>
              <a:lnSpc>
                <a:spcPct val="90000"/>
              </a:lnSpc>
            </a:pPr>
            <a:r>
              <a:rPr lang="en-US" sz="2000"/>
              <a:t>Maximum sustained bandwidth = (256 words * 8 bytes) / ( 110ns + 256*40ns) = 188.71 MB/sec</a:t>
            </a:r>
          </a:p>
        </p:txBody>
      </p:sp>
    </p:spTree>
    <p:extLst>
      <p:ext uri="{BB962C8B-B14F-4D97-AF65-F5344CB8AC3E}">
        <p14:creationId xmlns:p14="http://schemas.microsoft.com/office/powerpoint/2010/main" val="34423413"/>
      </p:ext>
    </p:extLst>
  </p:cSld>
  <p:clrMapOvr>
    <a:masterClrMapping/>
  </p:clrMapOvr>
  <p:timing>
    <p:tnLst>
      <p:par>
        <p:cT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Slide Number Placeholder 4"/>
          <p:cNvSpPr>
            <a:spLocks noGrp="1"/>
          </p:cNvSpPr>
          <p:nvPr>
            <p:ph type="sldNum" sz="quarter" idx="10"/>
          </p:nvPr>
        </p:nvSpPr>
        <p:spPr>
          <a:xfrm>
            <a:off x="8904288" y="6092825"/>
            <a:ext cx="609600" cy="431800"/>
          </a:xfrm>
          <a:noFill/>
        </p:spPr>
        <p:txBody>
          <a:bodyPr/>
          <a:lstStyle/>
          <a:p>
            <a:fld id="{354CA4C6-682F-4691-AB08-676BDDDE2A8E}" type="slidenum">
              <a:rPr lang="it-IT" smtClean="0">
                <a:latin typeface="Arial" pitchFamily="34" charset="0"/>
              </a:rPr>
              <a:pPr/>
              <a:t>208</a:t>
            </a:fld>
            <a:endParaRPr lang="it-IT">
              <a:latin typeface="Arial" pitchFamily="34" charset="0"/>
            </a:endParaRPr>
          </a:p>
        </p:txBody>
      </p:sp>
      <p:sp>
        <p:nvSpPr>
          <p:cNvPr id="239619" name="Rectangle 2"/>
          <p:cNvSpPr>
            <a:spLocks noChangeArrowheads="1"/>
          </p:cNvSpPr>
          <p:nvPr/>
        </p:nvSpPr>
        <p:spPr bwMode="auto">
          <a:xfrm>
            <a:off x="6826250" y="1962151"/>
            <a:ext cx="920750" cy="773113"/>
          </a:xfrm>
          <a:prstGeom prst="rect">
            <a:avLst/>
          </a:prstGeom>
          <a:noFill/>
          <a:ln w="12700">
            <a:solidFill>
              <a:schemeClr val="tx1"/>
            </a:solidFill>
            <a:miter lim="800000"/>
            <a:headEnd/>
            <a:tailEnd/>
          </a:ln>
        </p:spPr>
        <p:txBody>
          <a:bodyPr wrap="none" lIns="63500" tIns="25400" rIns="63500" bIns="25400">
            <a:spAutoFit/>
          </a:bodyPr>
          <a:lstStyle/>
          <a:p>
            <a:pPr>
              <a:lnSpc>
                <a:spcPct val="86000"/>
              </a:lnSpc>
            </a:pPr>
            <a:r>
              <a:rPr lang="en-US" b="1">
                <a:latin typeface="Arial" pitchFamily="34" charset="0"/>
                <a:cs typeface="Angsana New" pitchFamily="18" charset="-34"/>
              </a:rPr>
              <a:t>DRAM</a:t>
            </a:r>
          </a:p>
          <a:p>
            <a:pPr>
              <a:lnSpc>
                <a:spcPct val="86000"/>
              </a:lnSpc>
            </a:pPr>
            <a:r>
              <a:rPr lang="en-US" b="1">
                <a:latin typeface="Arial" pitchFamily="34" charset="0"/>
                <a:cs typeface="Angsana New" pitchFamily="18" charset="-34"/>
              </a:rPr>
              <a:t>2^n x 1</a:t>
            </a:r>
          </a:p>
          <a:p>
            <a:pPr>
              <a:lnSpc>
                <a:spcPct val="86000"/>
              </a:lnSpc>
            </a:pPr>
            <a:r>
              <a:rPr lang="en-US" b="1">
                <a:latin typeface="Arial" pitchFamily="34" charset="0"/>
                <a:cs typeface="Angsana New" pitchFamily="18" charset="-34"/>
              </a:rPr>
              <a:t>chip</a:t>
            </a:r>
          </a:p>
        </p:txBody>
      </p:sp>
      <p:sp>
        <p:nvSpPr>
          <p:cNvPr id="239620" name="Line 3"/>
          <p:cNvSpPr>
            <a:spLocks noChangeShapeType="1"/>
          </p:cNvSpPr>
          <p:nvPr/>
        </p:nvSpPr>
        <p:spPr bwMode="auto">
          <a:xfrm flipV="1">
            <a:off x="7594600" y="1822450"/>
            <a:ext cx="0" cy="139700"/>
          </a:xfrm>
          <a:prstGeom prst="line">
            <a:avLst/>
          </a:prstGeom>
          <a:noFill/>
          <a:ln w="12700">
            <a:solidFill>
              <a:schemeClr val="tx1"/>
            </a:solidFill>
            <a:round/>
            <a:headEnd/>
            <a:tailEnd/>
          </a:ln>
        </p:spPr>
        <p:txBody>
          <a:bodyPr wrap="none" anchor="ctr"/>
          <a:lstStyle/>
          <a:p>
            <a:endParaRPr lang="en-US"/>
          </a:p>
        </p:txBody>
      </p:sp>
      <p:sp>
        <p:nvSpPr>
          <p:cNvPr id="239621" name="Line 4"/>
          <p:cNvSpPr>
            <a:spLocks noChangeShapeType="1"/>
          </p:cNvSpPr>
          <p:nvPr/>
        </p:nvSpPr>
        <p:spPr bwMode="auto">
          <a:xfrm flipH="1">
            <a:off x="6648450" y="1828800"/>
            <a:ext cx="952500" cy="0"/>
          </a:xfrm>
          <a:prstGeom prst="line">
            <a:avLst/>
          </a:prstGeom>
          <a:noFill/>
          <a:ln w="12700">
            <a:solidFill>
              <a:schemeClr val="tx1"/>
            </a:solidFill>
            <a:round/>
            <a:headEnd/>
            <a:tailEnd/>
          </a:ln>
        </p:spPr>
        <p:txBody>
          <a:bodyPr wrap="none" anchor="ctr"/>
          <a:lstStyle/>
          <a:p>
            <a:endParaRPr lang="en-US"/>
          </a:p>
        </p:txBody>
      </p:sp>
      <p:sp>
        <p:nvSpPr>
          <p:cNvPr id="239622" name="Line 5"/>
          <p:cNvSpPr>
            <a:spLocks noChangeShapeType="1"/>
          </p:cNvSpPr>
          <p:nvPr/>
        </p:nvSpPr>
        <p:spPr bwMode="auto">
          <a:xfrm>
            <a:off x="6654800" y="1835150"/>
            <a:ext cx="0" cy="800100"/>
          </a:xfrm>
          <a:prstGeom prst="line">
            <a:avLst/>
          </a:prstGeom>
          <a:noFill/>
          <a:ln w="12700">
            <a:solidFill>
              <a:schemeClr val="tx1"/>
            </a:solidFill>
            <a:round/>
            <a:headEnd/>
            <a:tailEnd/>
          </a:ln>
        </p:spPr>
        <p:txBody>
          <a:bodyPr wrap="none" anchor="ctr"/>
          <a:lstStyle/>
          <a:p>
            <a:endParaRPr lang="en-US"/>
          </a:p>
        </p:txBody>
      </p:sp>
      <p:sp>
        <p:nvSpPr>
          <p:cNvPr id="239623" name="Line 6"/>
          <p:cNvSpPr>
            <a:spLocks noChangeShapeType="1"/>
          </p:cNvSpPr>
          <p:nvPr/>
        </p:nvSpPr>
        <p:spPr bwMode="auto">
          <a:xfrm>
            <a:off x="6661150" y="2641600"/>
            <a:ext cx="114300" cy="0"/>
          </a:xfrm>
          <a:prstGeom prst="line">
            <a:avLst/>
          </a:prstGeom>
          <a:noFill/>
          <a:ln w="12700">
            <a:solidFill>
              <a:schemeClr val="tx1"/>
            </a:solidFill>
            <a:round/>
            <a:headEnd/>
            <a:tailEnd/>
          </a:ln>
        </p:spPr>
        <p:txBody>
          <a:bodyPr wrap="none" anchor="ctr"/>
          <a:lstStyle/>
          <a:p>
            <a:endParaRPr lang="en-US"/>
          </a:p>
        </p:txBody>
      </p:sp>
      <p:sp>
        <p:nvSpPr>
          <p:cNvPr id="239624" name="Line 7"/>
          <p:cNvSpPr>
            <a:spLocks noChangeShapeType="1"/>
          </p:cNvSpPr>
          <p:nvPr/>
        </p:nvSpPr>
        <p:spPr bwMode="auto">
          <a:xfrm flipV="1">
            <a:off x="7442200" y="1644650"/>
            <a:ext cx="0" cy="139700"/>
          </a:xfrm>
          <a:prstGeom prst="line">
            <a:avLst/>
          </a:prstGeom>
          <a:noFill/>
          <a:ln w="12700">
            <a:solidFill>
              <a:schemeClr val="tx1"/>
            </a:solidFill>
            <a:round/>
            <a:headEnd/>
            <a:tailEnd/>
          </a:ln>
        </p:spPr>
        <p:txBody>
          <a:bodyPr wrap="none" anchor="ctr"/>
          <a:lstStyle/>
          <a:p>
            <a:endParaRPr lang="en-US"/>
          </a:p>
        </p:txBody>
      </p:sp>
      <p:sp>
        <p:nvSpPr>
          <p:cNvPr id="239625" name="Line 8"/>
          <p:cNvSpPr>
            <a:spLocks noChangeShapeType="1"/>
          </p:cNvSpPr>
          <p:nvPr/>
        </p:nvSpPr>
        <p:spPr bwMode="auto">
          <a:xfrm flipH="1">
            <a:off x="6496050" y="1651000"/>
            <a:ext cx="952500" cy="0"/>
          </a:xfrm>
          <a:prstGeom prst="line">
            <a:avLst/>
          </a:prstGeom>
          <a:noFill/>
          <a:ln w="12700">
            <a:solidFill>
              <a:schemeClr val="tx1"/>
            </a:solidFill>
            <a:round/>
            <a:headEnd/>
            <a:tailEnd/>
          </a:ln>
        </p:spPr>
        <p:txBody>
          <a:bodyPr wrap="none" anchor="ctr"/>
          <a:lstStyle/>
          <a:p>
            <a:endParaRPr lang="en-US"/>
          </a:p>
        </p:txBody>
      </p:sp>
      <p:sp>
        <p:nvSpPr>
          <p:cNvPr id="239626" name="Line 9"/>
          <p:cNvSpPr>
            <a:spLocks noChangeShapeType="1"/>
          </p:cNvSpPr>
          <p:nvPr/>
        </p:nvSpPr>
        <p:spPr bwMode="auto">
          <a:xfrm>
            <a:off x="6502400" y="1657350"/>
            <a:ext cx="0" cy="800100"/>
          </a:xfrm>
          <a:prstGeom prst="line">
            <a:avLst/>
          </a:prstGeom>
          <a:noFill/>
          <a:ln w="12700">
            <a:solidFill>
              <a:schemeClr val="tx1"/>
            </a:solidFill>
            <a:round/>
            <a:headEnd/>
            <a:tailEnd/>
          </a:ln>
        </p:spPr>
        <p:txBody>
          <a:bodyPr wrap="none" anchor="ctr"/>
          <a:lstStyle/>
          <a:p>
            <a:endParaRPr lang="en-US"/>
          </a:p>
        </p:txBody>
      </p:sp>
      <p:sp>
        <p:nvSpPr>
          <p:cNvPr id="239627" name="Line 10"/>
          <p:cNvSpPr>
            <a:spLocks noChangeShapeType="1"/>
          </p:cNvSpPr>
          <p:nvPr/>
        </p:nvSpPr>
        <p:spPr bwMode="auto">
          <a:xfrm>
            <a:off x="6508750" y="2463800"/>
            <a:ext cx="114300" cy="0"/>
          </a:xfrm>
          <a:prstGeom prst="line">
            <a:avLst/>
          </a:prstGeom>
          <a:noFill/>
          <a:ln w="12700">
            <a:solidFill>
              <a:schemeClr val="tx1"/>
            </a:solidFill>
            <a:round/>
            <a:headEnd/>
            <a:tailEnd/>
          </a:ln>
        </p:spPr>
        <p:txBody>
          <a:bodyPr wrap="none" anchor="ctr"/>
          <a:lstStyle/>
          <a:p>
            <a:endParaRPr lang="en-US"/>
          </a:p>
        </p:txBody>
      </p:sp>
      <p:sp>
        <p:nvSpPr>
          <p:cNvPr id="239628" name="Line 11"/>
          <p:cNvSpPr>
            <a:spLocks noChangeShapeType="1"/>
          </p:cNvSpPr>
          <p:nvPr/>
        </p:nvSpPr>
        <p:spPr bwMode="auto">
          <a:xfrm flipV="1">
            <a:off x="7264400" y="1492250"/>
            <a:ext cx="0" cy="139700"/>
          </a:xfrm>
          <a:prstGeom prst="line">
            <a:avLst/>
          </a:prstGeom>
          <a:noFill/>
          <a:ln w="12700">
            <a:solidFill>
              <a:schemeClr val="tx1"/>
            </a:solidFill>
            <a:round/>
            <a:headEnd/>
            <a:tailEnd/>
          </a:ln>
        </p:spPr>
        <p:txBody>
          <a:bodyPr wrap="none" anchor="ctr"/>
          <a:lstStyle/>
          <a:p>
            <a:endParaRPr lang="en-US"/>
          </a:p>
        </p:txBody>
      </p:sp>
      <p:sp>
        <p:nvSpPr>
          <p:cNvPr id="239629" name="Line 12"/>
          <p:cNvSpPr>
            <a:spLocks noChangeShapeType="1"/>
          </p:cNvSpPr>
          <p:nvPr/>
        </p:nvSpPr>
        <p:spPr bwMode="auto">
          <a:xfrm flipH="1">
            <a:off x="6318250" y="1498600"/>
            <a:ext cx="952500" cy="0"/>
          </a:xfrm>
          <a:prstGeom prst="line">
            <a:avLst/>
          </a:prstGeom>
          <a:noFill/>
          <a:ln w="12700">
            <a:solidFill>
              <a:schemeClr val="tx1"/>
            </a:solidFill>
            <a:round/>
            <a:headEnd/>
            <a:tailEnd/>
          </a:ln>
        </p:spPr>
        <p:txBody>
          <a:bodyPr wrap="none" anchor="ctr"/>
          <a:lstStyle/>
          <a:p>
            <a:endParaRPr lang="en-US"/>
          </a:p>
        </p:txBody>
      </p:sp>
      <p:sp>
        <p:nvSpPr>
          <p:cNvPr id="239630" name="Line 13"/>
          <p:cNvSpPr>
            <a:spLocks noChangeShapeType="1"/>
          </p:cNvSpPr>
          <p:nvPr/>
        </p:nvSpPr>
        <p:spPr bwMode="auto">
          <a:xfrm>
            <a:off x="6324600" y="1504950"/>
            <a:ext cx="0" cy="800100"/>
          </a:xfrm>
          <a:prstGeom prst="line">
            <a:avLst/>
          </a:prstGeom>
          <a:noFill/>
          <a:ln w="12700">
            <a:solidFill>
              <a:schemeClr val="tx1"/>
            </a:solidFill>
            <a:round/>
            <a:headEnd/>
            <a:tailEnd/>
          </a:ln>
        </p:spPr>
        <p:txBody>
          <a:bodyPr wrap="none" anchor="ctr"/>
          <a:lstStyle/>
          <a:p>
            <a:endParaRPr lang="en-US"/>
          </a:p>
        </p:txBody>
      </p:sp>
      <p:sp>
        <p:nvSpPr>
          <p:cNvPr id="239631" name="Line 14"/>
          <p:cNvSpPr>
            <a:spLocks noChangeShapeType="1"/>
          </p:cNvSpPr>
          <p:nvPr/>
        </p:nvSpPr>
        <p:spPr bwMode="auto">
          <a:xfrm>
            <a:off x="6330950" y="2311400"/>
            <a:ext cx="114300" cy="0"/>
          </a:xfrm>
          <a:prstGeom prst="line">
            <a:avLst/>
          </a:prstGeom>
          <a:noFill/>
          <a:ln w="12700">
            <a:solidFill>
              <a:schemeClr val="tx1"/>
            </a:solidFill>
            <a:round/>
            <a:headEnd/>
            <a:tailEnd/>
          </a:ln>
        </p:spPr>
        <p:txBody>
          <a:bodyPr wrap="none" anchor="ctr"/>
          <a:lstStyle/>
          <a:p>
            <a:endParaRPr lang="en-US"/>
          </a:p>
        </p:txBody>
      </p:sp>
      <p:sp>
        <p:nvSpPr>
          <p:cNvPr id="239632" name="Line 15"/>
          <p:cNvSpPr>
            <a:spLocks noChangeShapeType="1"/>
          </p:cNvSpPr>
          <p:nvPr/>
        </p:nvSpPr>
        <p:spPr bwMode="auto">
          <a:xfrm flipH="1" flipV="1">
            <a:off x="6096000" y="1803400"/>
            <a:ext cx="254000" cy="76200"/>
          </a:xfrm>
          <a:prstGeom prst="line">
            <a:avLst/>
          </a:prstGeom>
          <a:noFill/>
          <a:ln w="50800">
            <a:solidFill>
              <a:schemeClr val="tx1"/>
            </a:solidFill>
            <a:round/>
            <a:headEnd/>
            <a:tailEnd/>
          </a:ln>
        </p:spPr>
        <p:txBody>
          <a:bodyPr wrap="none" anchor="ctr"/>
          <a:lstStyle/>
          <a:p>
            <a:endParaRPr lang="en-US"/>
          </a:p>
        </p:txBody>
      </p:sp>
      <p:sp>
        <p:nvSpPr>
          <p:cNvPr id="239633" name="Line 16"/>
          <p:cNvSpPr>
            <a:spLocks noChangeShapeType="1"/>
          </p:cNvSpPr>
          <p:nvPr/>
        </p:nvSpPr>
        <p:spPr bwMode="auto">
          <a:xfrm>
            <a:off x="6146800" y="1854200"/>
            <a:ext cx="508000" cy="381000"/>
          </a:xfrm>
          <a:prstGeom prst="line">
            <a:avLst/>
          </a:prstGeom>
          <a:noFill/>
          <a:ln w="50800">
            <a:solidFill>
              <a:schemeClr val="tx1"/>
            </a:solidFill>
            <a:round/>
            <a:headEnd/>
            <a:tailEnd/>
          </a:ln>
        </p:spPr>
        <p:txBody>
          <a:bodyPr wrap="none" anchor="ctr"/>
          <a:lstStyle/>
          <a:p>
            <a:endParaRPr lang="en-US"/>
          </a:p>
        </p:txBody>
      </p:sp>
      <p:sp>
        <p:nvSpPr>
          <p:cNvPr id="239634" name="Line 17"/>
          <p:cNvSpPr>
            <a:spLocks noChangeShapeType="1"/>
          </p:cNvSpPr>
          <p:nvPr/>
        </p:nvSpPr>
        <p:spPr bwMode="auto">
          <a:xfrm>
            <a:off x="6705600" y="2260600"/>
            <a:ext cx="50800" cy="0"/>
          </a:xfrm>
          <a:prstGeom prst="line">
            <a:avLst/>
          </a:prstGeom>
          <a:noFill/>
          <a:ln w="50800">
            <a:solidFill>
              <a:schemeClr val="tx1"/>
            </a:solidFill>
            <a:round/>
            <a:headEnd/>
            <a:tailEnd/>
          </a:ln>
        </p:spPr>
        <p:txBody>
          <a:bodyPr wrap="none" anchor="ctr"/>
          <a:lstStyle/>
          <a:p>
            <a:endParaRPr lang="en-US"/>
          </a:p>
        </p:txBody>
      </p:sp>
      <p:sp>
        <p:nvSpPr>
          <p:cNvPr id="239635" name="Line 18"/>
          <p:cNvSpPr>
            <a:spLocks noChangeShapeType="1"/>
          </p:cNvSpPr>
          <p:nvPr/>
        </p:nvSpPr>
        <p:spPr bwMode="auto">
          <a:xfrm flipH="1">
            <a:off x="5410200" y="2057400"/>
            <a:ext cx="990600" cy="0"/>
          </a:xfrm>
          <a:prstGeom prst="line">
            <a:avLst/>
          </a:prstGeom>
          <a:noFill/>
          <a:ln w="50800">
            <a:solidFill>
              <a:schemeClr val="tx1"/>
            </a:solidFill>
            <a:round/>
            <a:headEnd/>
            <a:tailEnd/>
          </a:ln>
        </p:spPr>
        <p:txBody>
          <a:bodyPr wrap="none" anchor="ctr"/>
          <a:lstStyle/>
          <a:p>
            <a:endParaRPr lang="en-US"/>
          </a:p>
        </p:txBody>
      </p:sp>
      <p:sp>
        <p:nvSpPr>
          <p:cNvPr id="239636" name="Rectangle 19"/>
          <p:cNvSpPr>
            <a:spLocks noChangeArrowheads="1"/>
          </p:cNvSpPr>
          <p:nvPr/>
        </p:nvSpPr>
        <p:spPr bwMode="auto">
          <a:xfrm>
            <a:off x="4127500" y="1879601"/>
            <a:ext cx="1219200" cy="517525"/>
          </a:xfrm>
          <a:prstGeom prst="rect">
            <a:avLst/>
          </a:prstGeom>
          <a:noFill/>
          <a:ln w="50800">
            <a:noFill/>
            <a:miter lim="800000"/>
            <a:headEnd/>
            <a:tailEnd/>
          </a:ln>
        </p:spPr>
        <p:txBody>
          <a:bodyPr wrap="none" lIns="63500" tIns="25400" rIns="63500" bIns="25400">
            <a:spAutoFit/>
          </a:bodyPr>
          <a:lstStyle/>
          <a:p>
            <a:pPr>
              <a:lnSpc>
                <a:spcPct val="85000"/>
              </a:lnSpc>
            </a:pPr>
            <a:r>
              <a:rPr lang="en-US" b="1">
                <a:latin typeface="Arial" pitchFamily="34" charset="0"/>
                <a:cs typeface="Angsana New" pitchFamily="18" charset="-34"/>
              </a:rPr>
              <a:t>DRAM</a:t>
            </a:r>
          </a:p>
          <a:p>
            <a:pPr>
              <a:lnSpc>
                <a:spcPct val="85000"/>
              </a:lnSpc>
            </a:pPr>
            <a:r>
              <a:rPr lang="en-US" b="1">
                <a:latin typeface="Arial" pitchFamily="34" charset="0"/>
                <a:cs typeface="Angsana New" pitchFamily="18" charset="-34"/>
              </a:rPr>
              <a:t>Controller</a:t>
            </a:r>
          </a:p>
        </p:txBody>
      </p:sp>
      <p:sp>
        <p:nvSpPr>
          <p:cNvPr id="239637" name="Rectangle 20"/>
          <p:cNvSpPr>
            <a:spLocks noChangeArrowheads="1"/>
          </p:cNvSpPr>
          <p:nvPr/>
        </p:nvSpPr>
        <p:spPr bwMode="auto">
          <a:xfrm>
            <a:off x="4044950" y="1682750"/>
            <a:ext cx="1409700" cy="901700"/>
          </a:xfrm>
          <a:prstGeom prst="rect">
            <a:avLst/>
          </a:prstGeom>
          <a:noFill/>
          <a:ln w="12700">
            <a:solidFill>
              <a:schemeClr val="tx1"/>
            </a:solidFill>
            <a:miter lim="800000"/>
            <a:headEnd/>
            <a:tailEnd/>
          </a:ln>
        </p:spPr>
        <p:txBody>
          <a:bodyPr wrap="none" anchor="ctr"/>
          <a:lstStyle/>
          <a:p>
            <a:endParaRPr lang="en-US"/>
          </a:p>
        </p:txBody>
      </p:sp>
      <p:sp>
        <p:nvSpPr>
          <p:cNvPr id="239638" name="Line 21"/>
          <p:cNvSpPr>
            <a:spLocks noChangeShapeType="1"/>
          </p:cNvSpPr>
          <p:nvPr/>
        </p:nvSpPr>
        <p:spPr bwMode="auto">
          <a:xfrm flipH="1">
            <a:off x="3124200" y="2057400"/>
            <a:ext cx="939800" cy="0"/>
          </a:xfrm>
          <a:prstGeom prst="line">
            <a:avLst/>
          </a:prstGeom>
          <a:noFill/>
          <a:ln w="50800">
            <a:solidFill>
              <a:schemeClr val="tx1"/>
            </a:solidFill>
            <a:round/>
            <a:headEnd/>
            <a:tailEnd/>
          </a:ln>
        </p:spPr>
        <p:txBody>
          <a:bodyPr wrap="none" anchor="ctr"/>
          <a:lstStyle/>
          <a:p>
            <a:endParaRPr lang="en-US"/>
          </a:p>
        </p:txBody>
      </p:sp>
      <p:sp>
        <p:nvSpPr>
          <p:cNvPr id="239639" name="Rectangle 22"/>
          <p:cNvSpPr>
            <a:spLocks noChangeArrowheads="1"/>
          </p:cNvSpPr>
          <p:nvPr/>
        </p:nvSpPr>
        <p:spPr bwMode="auto">
          <a:xfrm>
            <a:off x="2247900" y="1676401"/>
            <a:ext cx="1003300" cy="284163"/>
          </a:xfrm>
          <a:prstGeom prst="rect">
            <a:avLst/>
          </a:prstGeom>
          <a:noFill/>
          <a:ln w="50800">
            <a:noFill/>
            <a:miter lim="800000"/>
            <a:headEnd/>
            <a:tailEnd/>
          </a:ln>
        </p:spPr>
        <p:txBody>
          <a:bodyPr wrap="none" lIns="63500" tIns="25400" rIns="63500" bIns="25400">
            <a:spAutoFit/>
          </a:bodyPr>
          <a:lstStyle/>
          <a:p>
            <a:pPr>
              <a:lnSpc>
                <a:spcPct val="85000"/>
              </a:lnSpc>
            </a:pPr>
            <a:r>
              <a:rPr lang="en-US" b="1">
                <a:latin typeface="Arial" pitchFamily="34" charset="0"/>
                <a:cs typeface="Angsana New" pitchFamily="18" charset="-34"/>
              </a:rPr>
              <a:t>address</a:t>
            </a:r>
          </a:p>
        </p:txBody>
      </p:sp>
      <p:sp>
        <p:nvSpPr>
          <p:cNvPr id="239640" name="Rectangle 23"/>
          <p:cNvSpPr>
            <a:spLocks noChangeArrowheads="1"/>
          </p:cNvSpPr>
          <p:nvPr/>
        </p:nvSpPr>
        <p:spPr bwMode="auto">
          <a:xfrm>
            <a:off x="4127500" y="3124200"/>
            <a:ext cx="1219200" cy="750888"/>
          </a:xfrm>
          <a:prstGeom prst="rect">
            <a:avLst/>
          </a:prstGeom>
          <a:noFill/>
          <a:ln w="50800">
            <a:noFill/>
            <a:miter lim="800000"/>
            <a:headEnd/>
            <a:tailEnd/>
          </a:ln>
        </p:spPr>
        <p:txBody>
          <a:bodyPr wrap="none" lIns="63500" tIns="25400" rIns="63500" bIns="25400">
            <a:spAutoFit/>
          </a:bodyPr>
          <a:lstStyle/>
          <a:p>
            <a:pPr>
              <a:lnSpc>
                <a:spcPct val="85000"/>
              </a:lnSpc>
            </a:pPr>
            <a:r>
              <a:rPr lang="en-US" b="1">
                <a:latin typeface="Arial" pitchFamily="34" charset="0"/>
                <a:cs typeface="Angsana New" pitchFamily="18" charset="-34"/>
              </a:rPr>
              <a:t>Memory</a:t>
            </a:r>
          </a:p>
          <a:p>
            <a:pPr>
              <a:lnSpc>
                <a:spcPct val="85000"/>
              </a:lnSpc>
            </a:pPr>
            <a:r>
              <a:rPr lang="en-US" b="1">
                <a:latin typeface="Arial" pitchFamily="34" charset="0"/>
                <a:cs typeface="Angsana New" pitchFamily="18" charset="-34"/>
              </a:rPr>
              <a:t>Timing</a:t>
            </a:r>
          </a:p>
          <a:p>
            <a:pPr>
              <a:lnSpc>
                <a:spcPct val="85000"/>
              </a:lnSpc>
            </a:pPr>
            <a:r>
              <a:rPr lang="en-US" b="1">
                <a:latin typeface="Arial" pitchFamily="34" charset="0"/>
                <a:cs typeface="Angsana New" pitchFamily="18" charset="-34"/>
              </a:rPr>
              <a:t>Controller</a:t>
            </a:r>
          </a:p>
        </p:txBody>
      </p:sp>
      <p:sp>
        <p:nvSpPr>
          <p:cNvPr id="239641" name="Rectangle 24"/>
          <p:cNvSpPr>
            <a:spLocks noChangeArrowheads="1"/>
          </p:cNvSpPr>
          <p:nvPr/>
        </p:nvSpPr>
        <p:spPr bwMode="auto">
          <a:xfrm>
            <a:off x="4044950" y="3003550"/>
            <a:ext cx="1435100" cy="901700"/>
          </a:xfrm>
          <a:prstGeom prst="rect">
            <a:avLst/>
          </a:prstGeom>
          <a:noFill/>
          <a:ln w="12700">
            <a:solidFill>
              <a:schemeClr val="tx1"/>
            </a:solidFill>
            <a:miter lim="800000"/>
            <a:headEnd/>
            <a:tailEnd/>
          </a:ln>
        </p:spPr>
        <p:txBody>
          <a:bodyPr wrap="none" anchor="ctr"/>
          <a:lstStyle/>
          <a:p>
            <a:endParaRPr lang="en-US"/>
          </a:p>
        </p:txBody>
      </p:sp>
      <p:sp>
        <p:nvSpPr>
          <p:cNvPr id="239642" name="Line 25"/>
          <p:cNvSpPr>
            <a:spLocks noChangeShapeType="1"/>
          </p:cNvSpPr>
          <p:nvPr/>
        </p:nvSpPr>
        <p:spPr bwMode="auto">
          <a:xfrm>
            <a:off x="7340600" y="2794000"/>
            <a:ext cx="0" cy="355600"/>
          </a:xfrm>
          <a:prstGeom prst="line">
            <a:avLst/>
          </a:prstGeom>
          <a:noFill/>
          <a:ln w="50800">
            <a:solidFill>
              <a:schemeClr val="tx1"/>
            </a:solidFill>
            <a:round/>
            <a:headEnd/>
            <a:tailEnd/>
          </a:ln>
        </p:spPr>
        <p:txBody>
          <a:bodyPr wrap="none" anchor="ctr"/>
          <a:lstStyle/>
          <a:p>
            <a:endParaRPr lang="en-US"/>
          </a:p>
        </p:txBody>
      </p:sp>
      <p:sp>
        <p:nvSpPr>
          <p:cNvPr id="239643" name="Line 26"/>
          <p:cNvSpPr>
            <a:spLocks noChangeShapeType="1"/>
          </p:cNvSpPr>
          <p:nvPr/>
        </p:nvSpPr>
        <p:spPr bwMode="auto">
          <a:xfrm flipH="1" flipV="1">
            <a:off x="6858000" y="2844800"/>
            <a:ext cx="482600" cy="355600"/>
          </a:xfrm>
          <a:prstGeom prst="line">
            <a:avLst/>
          </a:prstGeom>
          <a:noFill/>
          <a:ln w="50800">
            <a:solidFill>
              <a:schemeClr val="tx1"/>
            </a:solidFill>
            <a:round/>
            <a:headEnd/>
            <a:tailEnd/>
          </a:ln>
        </p:spPr>
        <p:txBody>
          <a:bodyPr wrap="none" anchor="ctr"/>
          <a:lstStyle/>
          <a:p>
            <a:endParaRPr lang="en-US"/>
          </a:p>
        </p:txBody>
      </p:sp>
      <p:sp>
        <p:nvSpPr>
          <p:cNvPr id="239644" name="Line 27"/>
          <p:cNvSpPr>
            <a:spLocks noChangeShapeType="1"/>
          </p:cNvSpPr>
          <p:nvPr/>
        </p:nvSpPr>
        <p:spPr bwMode="auto">
          <a:xfrm flipV="1">
            <a:off x="6883400" y="2717800"/>
            <a:ext cx="0" cy="177800"/>
          </a:xfrm>
          <a:prstGeom prst="line">
            <a:avLst/>
          </a:prstGeom>
          <a:noFill/>
          <a:ln w="50800">
            <a:solidFill>
              <a:schemeClr val="tx1"/>
            </a:solidFill>
            <a:round/>
            <a:headEnd/>
            <a:tailEnd/>
          </a:ln>
        </p:spPr>
        <p:txBody>
          <a:bodyPr wrap="none" anchor="ctr"/>
          <a:lstStyle/>
          <a:p>
            <a:endParaRPr lang="en-US"/>
          </a:p>
        </p:txBody>
      </p:sp>
      <p:sp>
        <p:nvSpPr>
          <p:cNvPr id="239645" name="Line 28"/>
          <p:cNvSpPr>
            <a:spLocks noChangeShapeType="1"/>
          </p:cNvSpPr>
          <p:nvPr/>
        </p:nvSpPr>
        <p:spPr bwMode="auto">
          <a:xfrm>
            <a:off x="7112000" y="3073400"/>
            <a:ext cx="0" cy="431800"/>
          </a:xfrm>
          <a:prstGeom prst="line">
            <a:avLst/>
          </a:prstGeom>
          <a:noFill/>
          <a:ln w="50800">
            <a:solidFill>
              <a:schemeClr val="tx1"/>
            </a:solidFill>
            <a:round/>
            <a:headEnd/>
            <a:tailEnd/>
          </a:ln>
        </p:spPr>
        <p:txBody>
          <a:bodyPr wrap="none" anchor="ctr"/>
          <a:lstStyle/>
          <a:p>
            <a:endParaRPr lang="en-US"/>
          </a:p>
        </p:txBody>
      </p:sp>
      <p:sp>
        <p:nvSpPr>
          <p:cNvPr id="239646" name="Rectangle 29"/>
          <p:cNvSpPr>
            <a:spLocks noChangeArrowheads="1"/>
          </p:cNvSpPr>
          <p:nvPr/>
        </p:nvSpPr>
        <p:spPr bwMode="auto">
          <a:xfrm>
            <a:off x="6692900" y="3708401"/>
            <a:ext cx="1409700" cy="284163"/>
          </a:xfrm>
          <a:prstGeom prst="rect">
            <a:avLst/>
          </a:prstGeom>
          <a:noFill/>
          <a:ln w="50800">
            <a:noFill/>
            <a:miter lim="800000"/>
            <a:headEnd/>
            <a:tailEnd/>
          </a:ln>
        </p:spPr>
        <p:txBody>
          <a:bodyPr wrap="none" lIns="63500" tIns="25400" rIns="63500" bIns="25400">
            <a:spAutoFit/>
          </a:bodyPr>
          <a:lstStyle/>
          <a:p>
            <a:pPr>
              <a:lnSpc>
                <a:spcPct val="85000"/>
              </a:lnSpc>
            </a:pPr>
            <a:r>
              <a:rPr lang="en-US" b="1">
                <a:latin typeface="Arial" pitchFamily="34" charset="0"/>
                <a:cs typeface="Angsana New" pitchFamily="18" charset="-34"/>
              </a:rPr>
              <a:t>Bus Drivers</a:t>
            </a:r>
          </a:p>
        </p:txBody>
      </p:sp>
      <p:sp>
        <p:nvSpPr>
          <p:cNvPr id="239647" name="Rectangle 30"/>
          <p:cNvSpPr>
            <a:spLocks noChangeArrowheads="1"/>
          </p:cNvSpPr>
          <p:nvPr/>
        </p:nvSpPr>
        <p:spPr bwMode="auto">
          <a:xfrm>
            <a:off x="6457950" y="3536950"/>
            <a:ext cx="1739900" cy="647700"/>
          </a:xfrm>
          <a:prstGeom prst="rect">
            <a:avLst/>
          </a:prstGeom>
          <a:noFill/>
          <a:ln w="12700">
            <a:solidFill>
              <a:schemeClr val="tx1"/>
            </a:solidFill>
            <a:miter lim="800000"/>
            <a:headEnd/>
            <a:tailEnd/>
          </a:ln>
        </p:spPr>
        <p:txBody>
          <a:bodyPr wrap="none" anchor="ctr"/>
          <a:lstStyle/>
          <a:p>
            <a:endParaRPr lang="en-US"/>
          </a:p>
        </p:txBody>
      </p:sp>
      <p:sp>
        <p:nvSpPr>
          <p:cNvPr id="239648" name="Line 31"/>
          <p:cNvSpPr>
            <a:spLocks noChangeShapeType="1"/>
          </p:cNvSpPr>
          <p:nvPr/>
        </p:nvSpPr>
        <p:spPr bwMode="auto">
          <a:xfrm flipH="1">
            <a:off x="3473450" y="1860550"/>
            <a:ext cx="190500" cy="342900"/>
          </a:xfrm>
          <a:prstGeom prst="line">
            <a:avLst/>
          </a:prstGeom>
          <a:noFill/>
          <a:ln w="12700">
            <a:solidFill>
              <a:schemeClr val="tx1"/>
            </a:solidFill>
            <a:round/>
            <a:headEnd/>
            <a:tailEnd/>
          </a:ln>
        </p:spPr>
        <p:txBody>
          <a:bodyPr wrap="none" anchor="ctr"/>
          <a:lstStyle/>
          <a:p>
            <a:endParaRPr lang="en-US"/>
          </a:p>
        </p:txBody>
      </p:sp>
      <p:sp>
        <p:nvSpPr>
          <p:cNvPr id="239649" name="Line 32"/>
          <p:cNvSpPr>
            <a:spLocks noChangeShapeType="1"/>
          </p:cNvSpPr>
          <p:nvPr/>
        </p:nvSpPr>
        <p:spPr bwMode="auto">
          <a:xfrm flipH="1">
            <a:off x="5708650" y="1885950"/>
            <a:ext cx="139700" cy="317500"/>
          </a:xfrm>
          <a:prstGeom prst="line">
            <a:avLst/>
          </a:prstGeom>
          <a:noFill/>
          <a:ln w="12700">
            <a:solidFill>
              <a:schemeClr val="tx1"/>
            </a:solidFill>
            <a:round/>
            <a:headEnd/>
            <a:tailEnd/>
          </a:ln>
        </p:spPr>
        <p:txBody>
          <a:bodyPr wrap="none" anchor="ctr"/>
          <a:lstStyle/>
          <a:p>
            <a:endParaRPr lang="en-US"/>
          </a:p>
        </p:txBody>
      </p:sp>
      <p:sp>
        <p:nvSpPr>
          <p:cNvPr id="239650" name="Line 33"/>
          <p:cNvSpPr>
            <a:spLocks noChangeShapeType="1"/>
          </p:cNvSpPr>
          <p:nvPr/>
        </p:nvSpPr>
        <p:spPr bwMode="auto">
          <a:xfrm flipV="1">
            <a:off x="6965950" y="3295650"/>
            <a:ext cx="317500" cy="114300"/>
          </a:xfrm>
          <a:prstGeom prst="line">
            <a:avLst/>
          </a:prstGeom>
          <a:noFill/>
          <a:ln w="12700">
            <a:solidFill>
              <a:schemeClr val="tx1"/>
            </a:solidFill>
            <a:round/>
            <a:headEnd/>
            <a:tailEnd/>
          </a:ln>
        </p:spPr>
        <p:txBody>
          <a:bodyPr wrap="none" anchor="ctr"/>
          <a:lstStyle/>
          <a:p>
            <a:endParaRPr lang="en-US"/>
          </a:p>
        </p:txBody>
      </p:sp>
      <p:sp>
        <p:nvSpPr>
          <p:cNvPr id="239651" name="Rectangle 34"/>
          <p:cNvSpPr>
            <a:spLocks noChangeArrowheads="1"/>
          </p:cNvSpPr>
          <p:nvPr/>
        </p:nvSpPr>
        <p:spPr bwMode="auto">
          <a:xfrm>
            <a:off x="3416300" y="1600201"/>
            <a:ext cx="266700" cy="284163"/>
          </a:xfrm>
          <a:prstGeom prst="rect">
            <a:avLst/>
          </a:prstGeom>
          <a:noFill/>
          <a:ln w="12700">
            <a:noFill/>
            <a:miter lim="800000"/>
            <a:headEnd/>
            <a:tailEnd/>
          </a:ln>
        </p:spPr>
        <p:txBody>
          <a:bodyPr wrap="none" lIns="63500" tIns="25400" rIns="63500" bIns="25400">
            <a:spAutoFit/>
          </a:bodyPr>
          <a:lstStyle/>
          <a:p>
            <a:pPr>
              <a:lnSpc>
                <a:spcPct val="85000"/>
              </a:lnSpc>
            </a:pPr>
            <a:r>
              <a:rPr lang="en-US" b="1">
                <a:latin typeface="Arial" pitchFamily="34" charset="0"/>
                <a:cs typeface="Angsana New" pitchFamily="18" charset="-34"/>
              </a:rPr>
              <a:t>n</a:t>
            </a:r>
          </a:p>
        </p:txBody>
      </p:sp>
      <p:sp>
        <p:nvSpPr>
          <p:cNvPr id="239652" name="Rectangle 35"/>
          <p:cNvSpPr>
            <a:spLocks noChangeArrowheads="1"/>
          </p:cNvSpPr>
          <p:nvPr/>
        </p:nvSpPr>
        <p:spPr bwMode="auto">
          <a:xfrm>
            <a:off x="5626100" y="2362201"/>
            <a:ext cx="457200" cy="284163"/>
          </a:xfrm>
          <a:prstGeom prst="rect">
            <a:avLst/>
          </a:prstGeom>
          <a:noFill/>
          <a:ln w="12700">
            <a:noFill/>
            <a:miter lim="800000"/>
            <a:headEnd/>
            <a:tailEnd/>
          </a:ln>
        </p:spPr>
        <p:txBody>
          <a:bodyPr wrap="none" lIns="63500" tIns="25400" rIns="63500" bIns="25400">
            <a:spAutoFit/>
          </a:bodyPr>
          <a:lstStyle/>
          <a:p>
            <a:pPr>
              <a:lnSpc>
                <a:spcPct val="85000"/>
              </a:lnSpc>
            </a:pPr>
            <a:r>
              <a:rPr lang="en-US" b="1">
                <a:latin typeface="Arial" pitchFamily="34" charset="0"/>
                <a:cs typeface="Angsana New" pitchFamily="18" charset="-34"/>
              </a:rPr>
              <a:t>n/2</a:t>
            </a:r>
          </a:p>
        </p:txBody>
      </p:sp>
      <p:sp>
        <p:nvSpPr>
          <p:cNvPr id="239653" name="Rectangle 36"/>
          <p:cNvSpPr>
            <a:spLocks noChangeArrowheads="1"/>
          </p:cNvSpPr>
          <p:nvPr/>
        </p:nvSpPr>
        <p:spPr bwMode="auto">
          <a:xfrm>
            <a:off x="6667500" y="3149601"/>
            <a:ext cx="304800" cy="284163"/>
          </a:xfrm>
          <a:prstGeom prst="rect">
            <a:avLst/>
          </a:prstGeom>
          <a:noFill/>
          <a:ln w="12700">
            <a:noFill/>
            <a:miter lim="800000"/>
            <a:headEnd/>
            <a:tailEnd/>
          </a:ln>
        </p:spPr>
        <p:txBody>
          <a:bodyPr wrap="none" lIns="63500" tIns="25400" rIns="63500" bIns="25400">
            <a:spAutoFit/>
          </a:bodyPr>
          <a:lstStyle/>
          <a:p>
            <a:pPr>
              <a:lnSpc>
                <a:spcPct val="85000"/>
              </a:lnSpc>
            </a:pPr>
            <a:r>
              <a:rPr lang="en-US" b="1">
                <a:latin typeface="Arial" pitchFamily="34" charset="0"/>
                <a:cs typeface="Angsana New" pitchFamily="18" charset="-34"/>
              </a:rPr>
              <a:t>w</a:t>
            </a:r>
          </a:p>
        </p:txBody>
      </p:sp>
      <p:sp>
        <p:nvSpPr>
          <p:cNvPr id="239654" name="Rectangle 37"/>
          <p:cNvSpPr>
            <a:spLocks noChangeArrowheads="1"/>
          </p:cNvSpPr>
          <p:nvPr/>
        </p:nvSpPr>
        <p:spPr bwMode="auto">
          <a:xfrm>
            <a:off x="2222500" y="4724401"/>
            <a:ext cx="3854450" cy="284163"/>
          </a:xfrm>
          <a:prstGeom prst="rect">
            <a:avLst/>
          </a:prstGeom>
          <a:noFill/>
          <a:ln w="12700">
            <a:noFill/>
            <a:miter lim="800000"/>
            <a:headEnd/>
            <a:tailEnd/>
          </a:ln>
        </p:spPr>
        <p:txBody>
          <a:bodyPr wrap="none" lIns="63500" tIns="25400" rIns="63500" bIns="25400">
            <a:spAutoFit/>
          </a:bodyPr>
          <a:lstStyle/>
          <a:p>
            <a:pPr>
              <a:lnSpc>
                <a:spcPct val="85000"/>
              </a:lnSpc>
            </a:pPr>
            <a:r>
              <a:rPr lang="en-US" b="1">
                <a:latin typeface="Arial" pitchFamily="34" charset="0"/>
                <a:cs typeface="Angsana New" pitchFamily="18" charset="-34"/>
              </a:rPr>
              <a:t>Tc = Tcycle + Tcontroller + Tdriver</a:t>
            </a:r>
          </a:p>
        </p:txBody>
      </p:sp>
      <p:sp>
        <p:nvSpPr>
          <p:cNvPr id="239655" name="Rectangle 38"/>
          <p:cNvSpPr>
            <a:spLocks noGrp="1" noChangeArrowheads="1"/>
          </p:cNvSpPr>
          <p:nvPr>
            <p:ph type="title"/>
          </p:nvPr>
        </p:nvSpPr>
        <p:spPr/>
        <p:txBody>
          <a:bodyPr/>
          <a:lstStyle/>
          <a:p>
            <a:r>
              <a:rPr lang="en-US" smtClean="0"/>
              <a:t>DRAM Memory Systems</a:t>
            </a:r>
          </a:p>
        </p:txBody>
      </p:sp>
      <p:pic>
        <p:nvPicPr>
          <p:cNvPr id="363559" name="Picture 39"/>
          <p:cNvPicPr>
            <a:picLocks noGrp="1" noChangeAspect="1" noChangeArrowheads="1"/>
          </p:cNvPicPr>
          <p:nvPr>
            <p:ph idx="1"/>
          </p:nvPr>
        </p:nvPicPr>
        <p:blipFill>
          <a:blip r:embed="rId2" cstate="print"/>
          <a:srcRect/>
          <a:stretch>
            <a:fillRect/>
          </a:stretch>
        </p:blipFill>
        <p:spPr>
          <a:xfrm>
            <a:off x="2157413" y="1389064"/>
            <a:ext cx="7034212" cy="4249737"/>
          </a:xfrm>
          <a:noFill/>
        </p:spPr>
      </p:pic>
    </p:spTree>
    <p:extLst>
      <p:ext uri="{BB962C8B-B14F-4D97-AF65-F5344CB8AC3E}">
        <p14:creationId xmlns:p14="http://schemas.microsoft.com/office/powerpoint/2010/main" val="81829750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363559"/>
                                        </p:tgtEl>
                                        <p:attrNameLst>
                                          <p:attrName>style.visibility</p:attrName>
                                        </p:attrNameLst>
                                      </p:cBhvr>
                                      <p:to>
                                        <p:strVal val="visible"/>
                                      </p:to>
                                    </p:set>
                                    <p:animEffect transition="in" filter="checkerboard(across)">
                                      <p:cBhvr>
                                        <p:cTn id="7" dur="500"/>
                                        <p:tgtEl>
                                          <p:spTgt spid="3635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2" name="Slide Number Placeholder 4"/>
          <p:cNvSpPr>
            <a:spLocks noGrp="1"/>
          </p:cNvSpPr>
          <p:nvPr>
            <p:ph type="sldNum" sz="quarter" idx="10"/>
          </p:nvPr>
        </p:nvSpPr>
        <p:spPr>
          <a:xfrm>
            <a:off x="8904288" y="6092825"/>
            <a:ext cx="609600" cy="431800"/>
          </a:xfrm>
          <a:noFill/>
        </p:spPr>
        <p:txBody>
          <a:bodyPr/>
          <a:lstStyle/>
          <a:p>
            <a:fld id="{35DFDA76-1F38-4F0C-A0A7-EE58C032D29E}" type="slidenum">
              <a:rPr lang="it-IT" smtClean="0">
                <a:latin typeface="Arial" pitchFamily="34" charset="0"/>
              </a:rPr>
              <a:pPr/>
              <a:t>209</a:t>
            </a:fld>
            <a:endParaRPr lang="it-IT">
              <a:latin typeface="Arial" pitchFamily="34" charset="0"/>
            </a:endParaRPr>
          </a:p>
        </p:txBody>
      </p:sp>
      <p:sp>
        <p:nvSpPr>
          <p:cNvPr id="240643" name="Rectangle 2"/>
          <p:cNvSpPr>
            <a:spLocks noGrp="1" noChangeArrowheads="1"/>
          </p:cNvSpPr>
          <p:nvPr>
            <p:ph type="body" idx="1"/>
          </p:nvPr>
        </p:nvSpPr>
        <p:spPr>
          <a:xfrm>
            <a:off x="1665288" y="4876800"/>
            <a:ext cx="3981450" cy="1140312"/>
          </a:xfrm>
          <a:noFill/>
        </p:spPr>
        <p:txBody>
          <a:bodyPr vert="horz" lIns="63500" tIns="25400" rIns="63500" bIns="25400" rtlCol="0">
            <a:spAutoFit/>
          </a:bodyPr>
          <a:lstStyle/>
          <a:p>
            <a:pPr marL="203200" indent="-203200"/>
            <a:r>
              <a:rPr lang="en-US" sz="2000" i="1">
                <a:solidFill>
                  <a:srgbClr val="0000CC"/>
                </a:solidFill>
              </a:rPr>
              <a:t>Simple</a:t>
            </a:r>
            <a:r>
              <a:rPr lang="en-US" sz="2000">
                <a:solidFill>
                  <a:srgbClr val="0000CC"/>
                </a:solidFill>
              </a:rPr>
              <a:t>: </a:t>
            </a:r>
          </a:p>
          <a:p>
            <a:pPr lvl="1" indent="-190500"/>
            <a:r>
              <a:rPr lang="en-US" sz="1800"/>
              <a:t>CPU, Cache, Bus, Memory same width </a:t>
            </a:r>
            <a:br>
              <a:rPr lang="en-US" sz="1800"/>
            </a:br>
            <a:r>
              <a:rPr lang="en-US" sz="1800"/>
              <a:t>(32 bits)</a:t>
            </a:r>
          </a:p>
        </p:txBody>
      </p:sp>
      <p:pic>
        <p:nvPicPr>
          <p:cNvPr id="240644" name="Picture 3" descr="memory"/>
          <p:cNvPicPr>
            <a:picLocks noChangeAspect="1" noChangeArrowheads="1"/>
          </p:cNvPicPr>
          <p:nvPr/>
        </p:nvPicPr>
        <p:blipFill>
          <a:blip r:embed="rId2" cstate="print"/>
          <a:srcRect/>
          <a:stretch>
            <a:fillRect/>
          </a:stretch>
        </p:blipFill>
        <p:spPr bwMode="auto">
          <a:xfrm>
            <a:off x="2362200" y="762000"/>
            <a:ext cx="7010400" cy="4114800"/>
          </a:xfrm>
          <a:prstGeom prst="rect">
            <a:avLst/>
          </a:prstGeom>
          <a:noFill/>
          <a:ln w="9525">
            <a:noFill/>
            <a:miter lim="800000"/>
            <a:headEnd/>
            <a:tailEnd/>
          </a:ln>
        </p:spPr>
      </p:pic>
      <p:sp>
        <p:nvSpPr>
          <p:cNvPr id="240645" name="Rectangle 4"/>
          <p:cNvSpPr>
            <a:spLocks noChangeArrowheads="1"/>
          </p:cNvSpPr>
          <p:nvPr/>
        </p:nvSpPr>
        <p:spPr bwMode="auto">
          <a:xfrm>
            <a:off x="6686550" y="3810000"/>
            <a:ext cx="3981450" cy="1352550"/>
          </a:xfrm>
          <a:prstGeom prst="rect">
            <a:avLst/>
          </a:prstGeom>
          <a:noFill/>
          <a:ln w="12700">
            <a:noFill/>
            <a:miter lim="800000"/>
            <a:headEnd/>
            <a:tailEnd/>
          </a:ln>
        </p:spPr>
        <p:txBody>
          <a:bodyPr lIns="63500" tIns="25400" rIns="63500" bIns="25400">
            <a:spAutoFit/>
          </a:bodyPr>
          <a:lstStyle/>
          <a:p>
            <a:pPr marL="203200" indent="-203200">
              <a:spcBef>
                <a:spcPct val="20000"/>
              </a:spcBef>
              <a:buBlip>
                <a:blip r:embed="rId3"/>
              </a:buBlip>
            </a:pPr>
            <a:r>
              <a:rPr lang="en-US" i="1">
                <a:solidFill>
                  <a:srgbClr val="0000CC"/>
                </a:solidFill>
              </a:rPr>
              <a:t>Interleaved</a:t>
            </a:r>
            <a:r>
              <a:rPr lang="en-US"/>
              <a:t>: </a:t>
            </a:r>
          </a:p>
          <a:p>
            <a:pPr marL="685800" lvl="1" indent="-190500">
              <a:spcBef>
                <a:spcPct val="20000"/>
              </a:spcBef>
              <a:buBlip>
                <a:blip r:embed="rId3"/>
              </a:buBlip>
            </a:pPr>
            <a:r>
              <a:rPr lang="en-US" sz="1600"/>
              <a:t>CPU, Cache, Bus 1 word: Memory N Modules</a:t>
            </a:r>
            <a:br>
              <a:rPr lang="en-US" sz="1600"/>
            </a:br>
            <a:r>
              <a:rPr lang="en-US" sz="1600"/>
              <a:t>(4 Modules); example is </a:t>
            </a:r>
            <a:r>
              <a:rPr lang="en-US" sz="1600" i="1"/>
              <a:t>word interleaved</a:t>
            </a:r>
          </a:p>
        </p:txBody>
      </p:sp>
      <p:sp>
        <p:nvSpPr>
          <p:cNvPr id="240646" name="Rectangle 5"/>
          <p:cNvSpPr>
            <a:spLocks noChangeArrowheads="1"/>
          </p:cNvSpPr>
          <p:nvPr/>
        </p:nvSpPr>
        <p:spPr bwMode="auto">
          <a:xfrm>
            <a:off x="3810000" y="3733800"/>
            <a:ext cx="3200400" cy="1362424"/>
          </a:xfrm>
          <a:prstGeom prst="rect">
            <a:avLst/>
          </a:prstGeom>
          <a:noFill/>
          <a:ln w="12700">
            <a:noFill/>
            <a:miter lim="800000"/>
            <a:headEnd/>
            <a:tailEnd/>
          </a:ln>
        </p:spPr>
        <p:txBody>
          <a:bodyPr lIns="63500" tIns="25400" rIns="63500" bIns="25400">
            <a:spAutoFit/>
          </a:bodyPr>
          <a:lstStyle/>
          <a:p>
            <a:pPr marL="203200" indent="-203200">
              <a:spcBef>
                <a:spcPct val="20000"/>
              </a:spcBef>
              <a:buBlip>
                <a:blip r:embed="rId3"/>
              </a:buBlip>
            </a:pPr>
            <a:r>
              <a:rPr lang="en-US" i="1">
                <a:solidFill>
                  <a:srgbClr val="0000CC"/>
                </a:solidFill>
              </a:rPr>
              <a:t>Wide</a:t>
            </a:r>
            <a:r>
              <a:rPr lang="en-US"/>
              <a:t>: </a:t>
            </a:r>
          </a:p>
          <a:p>
            <a:pPr marL="685800" lvl="1" indent="-190500">
              <a:spcBef>
                <a:spcPct val="20000"/>
              </a:spcBef>
              <a:buBlip>
                <a:blip r:embed="rId3"/>
              </a:buBlip>
            </a:pPr>
            <a:r>
              <a:rPr lang="en-US" sz="1600"/>
              <a:t>CPU/Mux 1 word; Mux/Cache, Bus, Memory N words (Alpha: 64 bits &amp; 256 bits)</a:t>
            </a:r>
            <a:endParaRPr lang="en-US" sz="1600" i="1"/>
          </a:p>
        </p:txBody>
      </p:sp>
      <p:sp>
        <p:nvSpPr>
          <p:cNvPr id="240647" name="Rectangle 6"/>
          <p:cNvSpPr>
            <a:spLocks noGrp="1" noChangeArrowheads="1"/>
          </p:cNvSpPr>
          <p:nvPr>
            <p:ph type="title"/>
          </p:nvPr>
        </p:nvSpPr>
        <p:spPr>
          <a:xfrm>
            <a:off x="2290764" y="230188"/>
            <a:ext cx="6829425" cy="368300"/>
          </a:xfrm>
        </p:spPr>
        <p:txBody>
          <a:bodyPr>
            <a:normAutofit fontScale="90000"/>
          </a:bodyPr>
          <a:lstStyle/>
          <a:p>
            <a:r>
              <a:rPr lang="en-US" smtClean="0"/>
              <a:t>DRAM Performance</a:t>
            </a:r>
          </a:p>
        </p:txBody>
      </p:sp>
    </p:spTree>
    <p:extLst>
      <p:ext uri="{BB962C8B-B14F-4D97-AF65-F5344CB8AC3E}">
        <p14:creationId xmlns:p14="http://schemas.microsoft.com/office/powerpoint/2010/main" val="4209930028"/>
      </p:ext>
    </p:extLst>
  </p:cSld>
  <p:clrMapOvr>
    <a:masterClrMapping/>
  </p:clrMapOvr>
  <p:transition>
    <p:wipe dir="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Rectangle 2"/>
          <p:cNvSpPr>
            <a:spLocks noGrp="1" noChangeArrowheads="1"/>
          </p:cNvSpPr>
          <p:nvPr>
            <p:ph type="title"/>
          </p:nvPr>
        </p:nvSpPr>
        <p:spPr/>
        <p:txBody>
          <a:bodyPr/>
          <a:lstStyle/>
          <a:p>
            <a:pPr eaLnBrk="1" hangingPunct="1"/>
            <a:r>
              <a:rPr lang="en-US" sz="2600" dirty="0"/>
              <a:t>SRAM Performance </a:t>
            </a:r>
            <a:r>
              <a:rPr lang="en-US" sz="2600" dirty="0" err="1"/>
              <a:t>vs</a:t>
            </a:r>
            <a:r>
              <a:rPr lang="en-US" sz="2600" dirty="0"/>
              <a:t> Application Families</a:t>
            </a:r>
          </a:p>
        </p:txBody>
      </p:sp>
      <p:sp>
        <p:nvSpPr>
          <p:cNvPr id="1029" name="Slide Number Placeholder 3"/>
          <p:cNvSpPr>
            <a:spLocks noGrp="1"/>
          </p:cNvSpPr>
          <p:nvPr>
            <p:ph type="sldNum" sz="quarter" idx="10"/>
          </p:nvPr>
        </p:nvSpPr>
        <p:spPr>
          <a:noFill/>
        </p:spPr>
        <p:txBody>
          <a:bodyPr/>
          <a:lstStyle/>
          <a:p>
            <a:fld id="{D7113B04-FF5B-4382-BBA2-5394460DBD71}" type="slidenum">
              <a:rPr lang="it-IT" smtClean="0">
                <a:latin typeface="Arial" pitchFamily="34" charset="0"/>
              </a:rPr>
              <a:pPr/>
              <a:t>21</a:t>
            </a:fld>
            <a:endParaRPr lang="it-IT">
              <a:latin typeface="Arial" pitchFamily="34" charset="0"/>
            </a:endParaRPr>
          </a:p>
        </p:txBody>
      </p:sp>
      <p:pic>
        <p:nvPicPr>
          <p:cNvPr id="1030" name="Picture 3"/>
          <p:cNvPicPr>
            <a:picLocks noChangeAspect="1" noChangeArrowheads="1"/>
          </p:cNvPicPr>
          <p:nvPr/>
        </p:nvPicPr>
        <p:blipFill>
          <a:blip r:embed="rId3" cstate="print"/>
          <a:srcRect/>
          <a:stretch>
            <a:fillRect/>
          </a:stretch>
        </p:blipFill>
        <p:spPr bwMode="auto">
          <a:xfrm>
            <a:off x="1905000" y="1295400"/>
            <a:ext cx="8305800" cy="4800600"/>
          </a:xfrm>
          <a:prstGeom prst="rect">
            <a:avLst/>
          </a:prstGeom>
          <a:noFill/>
          <a:ln w="9525">
            <a:noFill/>
            <a:miter lim="800000"/>
            <a:headEnd/>
            <a:tailEnd/>
          </a:ln>
        </p:spPr>
      </p:pic>
      <p:sp>
        <p:nvSpPr>
          <p:cNvPr id="1031" name="Oval 4"/>
          <p:cNvSpPr>
            <a:spLocks noChangeArrowheads="1"/>
          </p:cNvSpPr>
          <p:nvPr/>
        </p:nvSpPr>
        <p:spPr bwMode="auto">
          <a:xfrm>
            <a:off x="2819400" y="1447800"/>
            <a:ext cx="7162800" cy="990600"/>
          </a:xfrm>
          <a:prstGeom prst="ellipse">
            <a:avLst/>
          </a:prstGeom>
          <a:noFill/>
          <a:ln w="38100">
            <a:solidFill>
              <a:srgbClr val="FF0000"/>
            </a:solidFill>
            <a:miter lim="800000"/>
            <a:headEnd/>
            <a:tailEnd/>
          </a:ln>
        </p:spPr>
        <p:txBody>
          <a:bodyPr wrap="none" anchor="ctr"/>
          <a:lstStyle/>
          <a:p>
            <a:endParaRPr lang="en-US"/>
          </a:p>
        </p:txBody>
      </p:sp>
      <p:sp>
        <p:nvSpPr>
          <p:cNvPr id="1032" name="Oval 5"/>
          <p:cNvSpPr>
            <a:spLocks noChangeArrowheads="1"/>
          </p:cNvSpPr>
          <p:nvPr/>
        </p:nvSpPr>
        <p:spPr bwMode="auto">
          <a:xfrm>
            <a:off x="4572000" y="2514600"/>
            <a:ext cx="5334000" cy="990600"/>
          </a:xfrm>
          <a:prstGeom prst="ellipse">
            <a:avLst/>
          </a:prstGeom>
          <a:noFill/>
          <a:ln w="38100">
            <a:solidFill>
              <a:srgbClr val="FF0000"/>
            </a:solidFill>
            <a:miter lim="800000"/>
            <a:headEnd/>
            <a:tailEnd/>
          </a:ln>
        </p:spPr>
        <p:txBody>
          <a:bodyPr wrap="none" anchor="ctr"/>
          <a:lstStyle/>
          <a:p>
            <a:endParaRPr lang="en-US"/>
          </a:p>
        </p:txBody>
      </p:sp>
      <p:sp>
        <p:nvSpPr>
          <p:cNvPr id="1033" name="Oval 6"/>
          <p:cNvSpPr>
            <a:spLocks noChangeArrowheads="1"/>
          </p:cNvSpPr>
          <p:nvPr/>
        </p:nvSpPr>
        <p:spPr bwMode="auto">
          <a:xfrm>
            <a:off x="6096000" y="3581400"/>
            <a:ext cx="2590800" cy="762000"/>
          </a:xfrm>
          <a:prstGeom prst="ellipse">
            <a:avLst/>
          </a:prstGeom>
          <a:noFill/>
          <a:ln w="38100">
            <a:solidFill>
              <a:srgbClr val="FF0000"/>
            </a:solidFill>
            <a:miter lim="800000"/>
            <a:headEnd/>
            <a:tailEnd/>
          </a:ln>
        </p:spPr>
        <p:txBody>
          <a:bodyPr wrap="none" anchor="ctr"/>
          <a:lstStyle/>
          <a:p>
            <a:endParaRPr lang="en-US"/>
          </a:p>
        </p:txBody>
      </p:sp>
      <p:sp>
        <p:nvSpPr>
          <p:cNvPr id="1034" name="Oval 7"/>
          <p:cNvSpPr>
            <a:spLocks noChangeArrowheads="1"/>
          </p:cNvSpPr>
          <p:nvPr/>
        </p:nvSpPr>
        <p:spPr bwMode="auto">
          <a:xfrm>
            <a:off x="5334000" y="4343400"/>
            <a:ext cx="4572000" cy="609600"/>
          </a:xfrm>
          <a:prstGeom prst="ellipse">
            <a:avLst/>
          </a:prstGeom>
          <a:noFill/>
          <a:ln w="38100">
            <a:solidFill>
              <a:srgbClr val="FF0000"/>
            </a:solidFill>
            <a:miter lim="800000"/>
            <a:headEnd/>
            <a:tailEnd/>
          </a:ln>
        </p:spPr>
        <p:txBody>
          <a:bodyPr wrap="none" anchor="ctr"/>
          <a:lstStyle/>
          <a:p>
            <a:endParaRPr lang="en-US"/>
          </a:p>
        </p:txBody>
      </p:sp>
      <p:graphicFrame>
        <p:nvGraphicFramePr>
          <p:cNvPr id="1026" name="Object 2"/>
          <p:cNvGraphicFramePr>
            <a:graphicFrameLocks noChangeAspect="1"/>
          </p:cNvGraphicFramePr>
          <p:nvPr/>
        </p:nvGraphicFramePr>
        <p:xfrm>
          <a:off x="8048625" y="1143000"/>
          <a:ext cx="1125538" cy="533400"/>
        </p:xfrm>
        <a:graphic>
          <a:graphicData uri="http://schemas.openxmlformats.org/presentationml/2006/ole">
            <mc:AlternateContent xmlns:mc="http://schemas.openxmlformats.org/markup-compatibility/2006">
              <mc:Choice xmlns:v="urn:schemas-microsoft-com:vml" Requires="v">
                <p:oleObj spid="_x0000_s1070" name="Bitmap Image" r:id="rId4" imgW="1438095" imgH="628571" progId="PBrush">
                  <p:embed/>
                </p:oleObj>
              </mc:Choice>
              <mc:Fallback>
                <p:oleObj name="Bitmap Image" r:id="rId4" imgW="1438095" imgH="628571" progId="PBrush">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48625" y="1143000"/>
                        <a:ext cx="1125538" cy="533400"/>
                      </a:xfrm>
                      <a:prstGeom prst="rect">
                        <a:avLst/>
                      </a:prstGeom>
                      <a:noFill/>
                      <a:ln>
                        <a:noFill/>
                      </a:ln>
                      <a:effectLst/>
                      <a:extLst>
                        <a:ext uri="{909E8E84-426E-40DD-AFC4-6F175D3DCCD1}">
                          <a14:hiddenFill xmlns:a14="http://schemas.microsoft.com/office/drawing/2010/main">
                            <a:solidFill>
                              <a:srgbClr val="32A0DA"/>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1035" name="Picture 9" descr="BS00580_"/>
          <p:cNvPicPr>
            <a:picLocks noChangeAspect="1" noChangeArrowheads="1"/>
          </p:cNvPicPr>
          <p:nvPr/>
        </p:nvPicPr>
        <p:blipFill>
          <a:blip r:embed="rId6" cstate="print"/>
          <a:srcRect/>
          <a:stretch>
            <a:fillRect/>
          </a:stretch>
        </p:blipFill>
        <p:spPr bwMode="auto">
          <a:xfrm>
            <a:off x="8534400" y="3581400"/>
            <a:ext cx="838200" cy="706438"/>
          </a:xfrm>
          <a:prstGeom prst="rect">
            <a:avLst/>
          </a:prstGeom>
          <a:noFill/>
          <a:ln w="9525">
            <a:noFill/>
            <a:miter lim="800000"/>
            <a:headEnd/>
            <a:tailEnd/>
          </a:ln>
        </p:spPr>
      </p:pic>
      <p:graphicFrame>
        <p:nvGraphicFramePr>
          <p:cNvPr id="1027" name="Object 3"/>
          <p:cNvGraphicFramePr>
            <a:graphicFrameLocks noChangeAspect="1"/>
          </p:cNvGraphicFramePr>
          <p:nvPr/>
        </p:nvGraphicFramePr>
        <p:xfrm>
          <a:off x="3013076" y="4629150"/>
          <a:ext cx="993775" cy="630238"/>
        </p:xfrm>
        <a:graphic>
          <a:graphicData uri="http://schemas.openxmlformats.org/presentationml/2006/ole">
            <mc:AlternateContent xmlns:mc="http://schemas.openxmlformats.org/markup-compatibility/2006">
              <mc:Choice xmlns:v="urn:schemas-microsoft-com:vml" Requires="v">
                <p:oleObj spid="_x0000_s1071" name="Bitmap Image" r:id="rId7" imgW="2066667" imgH="1209524" progId="PBrush">
                  <p:embed/>
                </p:oleObj>
              </mc:Choice>
              <mc:Fallback>
                <p:oleObj name="Bitmap Image" r:id="rId7" imgW="2066667" imgH="1209524" progId="PBrush">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13076" y="4629150"/>
                        <a:ext cx="993775" cy="630238"/>
                      </a:xfrm>
                      <a:prstGeom prst="rect">
                        <a:avLst/>
                      </a:prstGeom>
                      <a:noFill/>
                      <a:ln>
                        <a:noFill/>
                      </a:ln>
                      <a:effectLst/>
                      <a:extLst>
                        <a:ext uri="{909E8E84-426E-40DD-AFC4-6F175D3DCCD1}">
                          <a14:hiddenFill xmlns:a14="http://schemas.microsoft.com/office/drawing/2010/main">
                            <a:solidFill>
                              <a:srgbClr val="32A0DA"/>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2982426333"/>
      </p:ext>
    </p:extLst>
  </p:cSld>
  <p:clrMapOvr>
    <a:masterClrMapping/>
  </p:clrMapOvr>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66" name="Slide Number Placeholder 4"/>
          <p:cNvSpPr>
            <a:spLocks noGrp="1"/>
          </p:cNvSpPr>
          <p:nvPr>
            <p:ph type="sldNum" sz="quarter" idx="10"/>
          </p:nvPr>
        </p:nvSpPr>
        <p:spPr>
          <a:xfrm>
            <a:off x="8904288" y="6092825"/>
            <a:ext cx="609600" cy="431800"/>
          </a:xfrm>
          <a:noFill/>
        </p:spPr>
        <p:txBody>
          <a:bodyPr/>
          <a:lstStyle/>
          <a:p>
            <a:fld id="{6AB58E4A-4F6D-4565-A253-AFF2DE5008CE}" type="slidenum">
              <a:rPr lang="it-IT" smtClean="0">
                <a:latin typeface="Arial" pitchFamily="34" charset="0"/>
              </a:rPr>
              <a:pPr/>
              <a:t>210</a:t>
            </a:fld>
            <a:endParaRPr lang="it-IT">
              <a:latin typeface="Arial" pitchFamily="34" charset="0"/>
            </a:endParaRPr>
          </a:p>
        </p:txBody>
      </p:sp>
      <p:grpSp>
        <p:nvGrpSpPr>
          <p:cNvPr id="2" name="Group 2"/>
          <p:cNvGrpSpPr>
            <a:grpSpLocks/>
          </p:cNvGrpSpPr>
          <p:nvPr/>
        </p:nvGrpSpPr>
        <p:grpSpPr bwMode="auto">
          <a:xfrm>
            <a:off x="2063750" y="1758950"/>
            <a:ext cx="3340100" cy="139700"/>
            <a:chOff x="340" y="1108"/>
            <a:chExt cx="2104" cy="88"/>
          </a:xfrm>
        </p:grpSpPr>
        <p:sp>
          <p:nvSpPr>
            <p:cNvPr id="241726" name="Rectangle 3"/>
            <p:cNvSpPr>
              <a:spLocks noChangeArrowheads="1"/>
            </p:cNvSpPr>
            <p:nvPr/>
          </p:nvSpPr>
          <p:spPr bwMode="auto">
            <a:xfrm>
              <a:off x="340" y="1108"/>
              <a:ext cx="520" cy="88"/>
            </a:xfrm>
            <a:prstGeom prst="rect">
              <a:avLst/>
            </a:prstGeom>
            <a:solidFill>
              <a:schemeClr val="accent1"/>
            </a:solidFill>
            <a:ln w="12700">
              <a:solidFill>
                <a:schemeClr val="tx1"/>
              </a:solidFill>
              <a:miter lim="800000"/>
              <a:headEnd/>
              <a:tailEnd/>
            </a:ln>
          </p:spPr>
          <p:txBody>
            <a:bodyPr wrap="none" anchor="ctr"/>
            <a:lstStyle/>
            <a:p>
              <a:endParaRPr lang="en-US"/>
            </a:p>
          </p:txBody>
        </p:sp>
        <p:sp>
          <p:nvSpPr>
            <p:cNvPr id="241727" name="Rectangle 4"/>
            <p:cNvSpPr>
              <a:spLocks noChangeArrowheads="1"/>
            </p:cNvSpPr>
            <p:nvPr/>
          </p:nvSpPr>
          <p:spPr bwMode="auto">
            <a:xfrm>
              <a:off x="340" y="1108"/>
              <a:ext cx="2104" cy="88"/>
            </a:xfrm>
            <a:prstGeom prst="rect">
              <a:avLst/>
            </a:prstGeom>
            <a:noFill/>
            <a:ln w="12700">
              <a:solidFill>
                <a:schemeClr val="tx1"/>
              </a:solidFill>
              <a:miter lim="800000"/>
              <a:headEnd/>
              <a:tailEnd/>
            </a:ln>
          </p:spPr>
          <p:txBody>
            <a:bodyPr wrap="none" anchor="ctr"/>
            <a:lstStyle/>
            <a:p>
              <a:endParaRPr lang="en-US"/>
            </a:p>
          </p:txBody>
        </p:sp>
      </p:grpSp>
      <p:sp>
        <p:nvSpPr>
          <p:cNvPr id="241668" name="Rectangle 5"/>
          <p:cNvSpPr>
            <a:spLocks noChangeArrowheads="1"/>
          </p:cNvSpPr>
          <p:nvPr/>
        </p:nvSpPr>
        <p:spPr bwMode="auto">
          <a:xfrm>
            <a:off x="1814513" y="968376"/>
            <a:ext cx="3792706" cy="366767"/>
          </a:xfrm>
          <a:prstGeom prst="rect">
            <a:avLst/>
          </a:prstGeom>
          <a:noFill/>
          <a:ln w="12700">
            <a:noFill/>
            <a:miter lim="800000"/>
            <a:headEnd/>
            <a:tailEnd/>
          </a:ln>
        </p:spPr>
        <p:txBody>
          <a:bodyPr wrap="none" lIns="90488" tIns="44450" rIns="90488" bIns="44450">
            <a:spAutoFit/>
          </a:bodyPr>
          <a:lstStyle/>
          <a:p>
            <a:r>
              <a:rPr lang="en-US" b="1">
                <a:latin typeface="Times New Roman" pitchFamily="18" charset="0"/>
                <a:cs typeface="Angsana New" pitchFamily="18" charset="-34"/>
              </a:rPr>
              <a:t>Access Pattern without Interleaving:</a:t>
            </a:r>
          </a:p>
        </p:txBody>
      </p:sp>
      <p:grpSp>
        <p:nvGrpSpPr>
          <p:cNvPr id="3" name="Group 6"/>
          <p:cNvGrpSpPr>
            <a:grpSpLocks/>
          </p:cNvGrpSpPr>
          <p:nvPr/>
        </p:nvGrpSpPr>
        <p:grpSpPr bwMode="auto">
          <a:xfrm>
            <a:off x="5416550" y="1911350"/>
            <a:ext cx="3340100" cy="139700"/>
            <a:chOff x="2452" y="1204"/>
            <a:chExt cx="2104" cy="88"/>
          </a:xfrm>
        </p:grpSpPr>
        <p:sp>
          <p:nvSpPr>
            <p:cNvPr id="241724" name="Rectangle 7"/>
            <p:cNvSpPr>
              <a:spLocks noChangeArrowheads="1"/>
            </p:cNvSpPr>
            <p:nvPr/>
          </p:nvSpPr>
          <p:spPr bwMode="auto">
            <a:xfrm>
              <a:off x="2452" y="1204"/>
              <a:ext cx="520" cy="88"/>
            </a:xfrm>
            <a:prstGeom prst="rect">
              <a:avLst/>
            </a:prstGeom>
            <a:solidFill>
              <a:schemeClr val="accent1"/>
            </a:solidFill>
            <a:ln w="12700">
              <a:solidFill>
                <a:schemeClr val="tx1"/>
              </a:solidFill>
              <a:miter lim="800000"/>
              <a:headEnd/>
              <a:tailEnd/>
            </a:ln>
          </p:spPr>
          <p:txBody>
            <a:bodyPr wrap="none" anchor="ctr"/>
            <a:lstStyle/>
            <a:p>
              <a:endParaRPr lang="en-US"/>
            </a:p>
          </p:txBody>
        </p:sp>
        <p:sp>
          <p:nvSpPr>
            <p:cNvPr id="241725" name="Rectangle 8"/>
            <p:cNvSpPr>
              <a:spLocks noChangeArrowheads="1"/>
            </p:cNvSpPr>
            <p:nvPr/>
          </p:nvSpPr>
          <p:spPr bwMode="auto">
            <a:xfrm>
              <a:off x="2452" y="1204"/>
              <a:ext cx="2104" cy="88"/>
            </a:xfrm>
            <a:prstGeom prst="rect">
              <a:avLst/>
            </a:prstGeom>
            <a:noFill/>
            <a:ln w="12700">
              <a:solidFill>
                <a:schemeClr val="tx1"/>
              </a:solidFill>
              <a:miter lim="800000"/>
              <a:headEnd/>
              <a:tailEnd/>
            </a:ln>
          </p:spPr>
          <p:txBody>
            <a:bodyPr wrap="none" anchor="ctr"/>
            <a:lstStyle/>
            <a:p>
              <a:endParaRPr lang="en-US"/>
            </a:p>
          </p:txBody>
        </p:sp>
      </p:grpSp>
      <p:sp>
        <p:nvSpPr>
          <p:cNvPr id="241670" name="Line 9"/>
          <p:cNvSpPr>
            <a:spLocks noChangeShapeType="1"/>
          </p:cNvSpPr>
          <p:nvPr/>
        </p:nvSpPr>
        <p:spPr bwMode="auto">
          <a:xfrm>
            <a:off x="2057400" y="1917700"/>
            <a:ext cx="0" cy="660400"/>
          </a:xfrm>
          <a:prstGeom prst="line">
            <a:avLst/>
          </a:prstGeom>
          <a:noFill/>
          <a:ln w="25400">
            <a:solidFill>
              <a:schemeClr val="tx1"/>
            </a:solidFill>
            <a:round/>
            <a:headEnd type="triangle" w="med" len="med"/>
            <a:tailEnd/>
          </a:ln>
        </p:spPr>
        <p:txBody>
          <a:bodyPr wrap="none" anchor="ctr"/>
          <a:lstStyle/>
          <a:p>
            <a:endParaRPr lang="en-US"/>
          </a:p>
        </p:txBody>
      </p:sp>
      <p:sp>
        <p:nvSpPr>
          <p:cNvPr id="241671" name="Rectangle 10"/>
          <p:cNvSpPr>
            <a:spLocks noChangeArrowheads="1"/>
          </p:cNvSpPr>
          <p:nvPr/>
        </p:nvSpPr>
        <p:spPr bwMode="auto">
          <a:xfrm>
            <a:off x="2043113" y="2438401"/>
            <a:ext cx="1858962" cy="333375"/>
          </a:xfrm>
          <a:prstGeom prst="rect">
            <a:avLst/>
          </a:prstGeom>
          <a:noFill/>
          <a:ln w="12700">
            <a:noFill/>
            <a:miter lim="800000"/>
            <a:headEnd/>
            <a:tailEnd/>
          </a:ln>
        </p:spPr>
        <p:txBody>
          <a:bodyPr wrap="none" lIns="90488" tIns="44450" rIns="90488" bIns="44450">
            <a:spAutoFit/>
          </a:bodyPr>
          <a:lstStyle/>
          <a:p>
            <a:r>
              <a:rPr lang="en-US" sz="1600" b="1">
                <a:latin typeface="Times New Roman" pitchFamily="18" charset="0"/>
                <a:cs typeface="Angsana New" pitchFamily="18" charset="-34"/>
              </a:rPr>
              <a:t>Start Access for D1</a:t>
            </a:r>
          </a:p>
        </p:txBody>
      </p:sp>
      <p:sp>
        <p:nvSpPr>
          <p:cNvPr id="241672" name="Rectangle 11"/>
          <p:cNvSpPr>
            <a:spLocks noChangeArrowheads="1"/>
          </p:cNvSpPr>
          <p:nvPr/>
        </p:nvSpPr>
        <p:spPr bwMode="auto">
          <a:xfrm>
            <a:off x="7480300" y="1079500"/>
            <a:ext cx="660400" cy="508000"/>
          </a:xfrm>
          <a:prstGeom prst="rect">
            <a:avLst/>
          </a:prstGeom>
          <a:noFill/>
          <a:ln w="25400">
            <a:solidFill>
              <a:schemeClr val="tx1"/>
            </a:solidFill>
            <a:miter lim="800000"/>
            <a:headEnd/>
            <a:tailEnd/>
          </a:ln>
        </p:spPr>
        <p:txBody>
          <a:bodyPr wrap="none" anchor="ctr"/>
          <a:lstStyle/>
          <a:p>
            <a:endParaRPr lang="en-US"/>
          </a:p>
        </p:txBody>
      </p:sp>
      <p:sp>
        <p:nvSpPr>
          <p:cNvPr id="241673" name="Rectangle 12"/>
          <p:cNvSpPr>
            <a:spLocks noChangeArrowheads="1"/>
          </p:cNvSpPr>
          <p:nvPr/>
        </p:nvSpPr>
        <p:spPr bwMode="auto">
          <a:xfrm>
            <a:off x="8928100" y="1079500"/>
            <a:ext cx="889000" cy="508000"/>
          </a:xfrm>
          <a:prstGeom prst="rect">
            <a:avLst/>
          </a:prstGeom>
          <a:noFill/>
          <a:ln w="25400">
            <a:solidFill>
              <a:schemeClr val="tx1"/>
            </a:solidFill>
            <a:miter lim="800000"/>
            <a:headEnd/>
            <a:tailEnd/>
          </a:ln>
        </p:spPr>
        <p:txBody>
          <a:bodyPr wrap="none" anchor="ctr"/>
          <a:lstStyle/>
          <a:p>
            <a:endParaRPr lang="en-US"/>
          </a:p>
        </p:txBody>
      </p:sp>
      <p:sp>
        <p:nvSpPr>
          <p:cNvPr id="241674" name="Rectangle 13"/>
          <p:cNvSpPr>
            <a:spLocks noChangeArrowheads="1"/>
          </p:cNvSpPr>
          <p:nvPr/>
        </p:nvSpPr>
        <p:spPr bwMode="auto">
          <a:xfrm>
            <a:off x="7529513" y="1143001"/>
            <a:ext cx="602730" cy="335989"/>
          </a:xfrm>
          <a:prstGeom prst="rect">
            <a:avLst/>
          </a:prstGeom>
          <a:noFill/>
          <a:ln w="12700">
            <a:noFill/>
            <a:miter lim="800000"/>
            <a:headEnd/>
            <a:tailEnd/>
          </a:ln>
        </p:spPr>
        <p:txBody>
          <a:bodyPr wrap="none" lIns="90488" tIns="44450" rIns="90488" bIns="44450">
            <a:spAutoFit/>
          </a:bodyPr>
          <a:lstStyle/>
          <a:p>
            <a:r>
              <a:rPr lang="en-US" sz="1600" b="1">
                <a:latin typeface="Times New Roman" pitchFamily="18" charset="0"/>
                <a:cs typeface="Angsana New" pitchFamily="18" charset="-34"/>
              </a:rPr>
              <a:t>CPU</a:t>
            </a:r>
          </a:p>
        </p:txBody>
      </p:sp>
      <p:sp>
        <p:nvSpPr>
          <p:cNvPr id="241675" name="Rectangle 14"/>
          <p:cNvSpPr>
            <a:spLocks noChangeArrowheads="1"/>
          </p:cNvSpPr>
          <p:nvPr/>
        </p:nvSpPr>
        <p:spPr bwMode="auto">
          <a:xfrm>
            <a:off x="8901114" y="1143001"/>
            <a:ext cx="936155" cy="335989"/>
          </a:xfrm>
          <a:prstGeom prst="rect">
            <a:avLst/>
          </a:prstGeom>
          <a:noFill/>
          <a:ln w="12700">
            <a:noFill/>
            <a:miter lim="800000"/>
            <a:headEnd/>
            <a:tailEnd/>
          </a:ln>
        </p:spPr>
        <p:txBody>
          <a:bodyPr wrap="none" lIns="90488" tIns="44450" rIns="90488" bIns="44450">
            <a:spAutoFit/>
          </a:bodyPr>
          <a:lstStyle/>
          <a:p>
            <a:r>
              <a:rPr lang="en-US" sz="1600" b="1">
                <a:latin typeface="Times New Roman" pitchFamily="18" charset="0"/>
                <a:cs typeface="Angsana New" pitchFamily="18" charset="-34"/>
              </a:rPr>
              <a:t>Memory</a:t>
            </a:r>
          </a:p>
        </p:txBody>
      </p:sp>
      <p:sp>
        <p:nvSpPr>
          <p:cNvPr id="241676" name="Line 15"/>
          <p:cNvSpPr>
            <a:spLocks noChangeShapeType="1"/>
          </p:cNvSpPr>
          <p:nvPr/>
        </p:nvSpPr>
        <p:spPr bwMode="auto">
          <a:xfrm>
            <a:off x="8166100" y="1295400"/>
            <a:ext cx="736600" cy="0"/>
          </a:xfrm>
          <a:prstGeom prst="line">
            <a:avLst/>
          </a:prstGeom>
          <a:noFill/>
          <a:ln w="25400">
            <a:solidFill>
              <a:schemeClr val="tx1"/>
            </a:solidFill>
            <a:round/>
            <a:headEnd type="triangle" w="med" len="med"/>
            <a:tailEnd type="triangle" w="med" len="med"/>
          </a:ln>
        </p:spPr>
        <p:txBody>
          <a:bodyPr wrap="none" anchor="ctr"/>
          <a:lstStyle/>
          <a:p>
            <a:endParaRPr lang="en-US"/>
          </a:p>
        </p:txBody>
      </p:sp>
      <p:sp>
        <p:nvSpPr>
          <p:cNvPr id="241677" name="Line 16"/>
          <p:cNvSpPr>
            <a:spLocks noChangeShapeType="1"/>
          </p:cNvSpPr>
          <p:nvPr/>
        </p:nvSpPr>
        <p:spPr bwMode="auto">
          <a:xfrm>
            <a:off x="5410200" y="2070100"/>
            <a:ext cx="0" cy="431800"/>
          </a:xfrm>
          <a:prstGeom prst="line">
            <a:avLst/>
          </a:prstGeom>
          <a:noFill/>
          <a:ln w="25400">
            <a:solidFill>
              <a:schemeClr val="tx1"/>
            </a:solidFill>
            <a:round/>
            <a:headEnd type="triangle" w="med" len="med"/>
            <a:tailEnd/>
          </a:ln>
        </p:spPr>
        <p:txBody>
          <a:bodyPr wrap="none" anchor="ctr"/>
          <a:lstStyle/>
          <a:p>
            <a:endParaRPr lang="en-US"/>
          </a:p>
        </p:txBody>
      </p:sp>
      <p:sp>
        <p:nvSpPr>
          <p:cNvPr id="241678" name="Rectangle 17"/>
          <p:cNvSpPr>
            <a:spLocks noChangeArrowheads="1"/>
          </p:cNvSpPr>
          <p:nvPr/>
        </p:nvSpPr>
        <p:spPr bwMode="auto">
          <a:xfrm>
            <a:off x="5167313" y="2438401"/>
            <a:ext cx="1858962" cy="333375"/>
          </a:xfrm>
          <a:prstGeom prst="rect">
            <a:avLst/>
          </a:prstGeom>
          <a:noFill/>
          <a:ln w="12700">
            <a:noFill/>
            <a:miter lim="800000"/>
            <a:headEnd/>
            <a:tailEnd/>
          </a:ln>
        </p:spPr>
        <p:txBody>
          <a:bodyPr wrap="none" lIns="90488" tIns="44450" rIns="90488" bIns="44450">
            <a:spAutoFit/>
          </a:bodyPr>
          <a:lstStyle/>
          <a:p>
            <a:r>
              <a:rPr lang="en-US" sz="1600" b="1">
                <a:latin typeface="Times New Roman" pitchFamily="18" charset="0"/>
                <a:cs typeface="Angsana New" pitchFamily="18" charset="-34"/>
              </a:rPr>
              <a:t>Start Access for D2</a:t>
            </a:r>
          </a:p>
        </p:txBody>
      </p:sp>
      <p:sp>
        <p:nvSpPr>
          <p:cNvPr id="241679" name="Line 18"/>
          <p:cNvSpPr>
            <a:spLocks noChangeShapeType="1"/>
          </p:cNvSpPr>
          <p:nvPr/>
        </p:nvSpPr>
        <p:spPr bwMode="auto">
          <a:xfrm>
            <a:off x="2895600" y="1917700"/>
            <a:ext cx="0" cy="355600"/>
          </a:xfrm>
          <a:prstGeom prst="line">
            <a:avLst/>
          </a:prstGeom>
          <a:noFill/>
          <a:ln w="25400">
            <a:solidFill>
              <a:schemeClr val="tx1"/>
            </a:solidFill>
            <a:round/>
            <a:headEnd type="triangle" w="med" len="med"/>
            <a:tailEnd/>
          </a:ln>
        </p:spPr>
        <p:txBody>
          <a:bodyPr wrap="none" anchor="ctr"/>
          <a:lstStyle/>
          <a:p>
            <a:endParaRPr lang="en-US"/>
          </a:p>
        </p:txBody>
      </p:sp>
      <p:sp>
        <p:nvSpPr>
          <p:cNvPr id="241680" name="Rectangle 19"/>
          <p:cNvSpPr>
            <a:spLocks noChangeArrowheads="1"/>
          </p:cNvSpPr>
          <p:nvPr/>
        </p:nvSpPr>
        <p:spPr bwMode="auto">
          <a:xfrm>
            <a:off x="2881314" y="2133601"/>
            <a:ext cx="1272785" cy="335989"/>
          </a:xfrm>
          <a:prstGeom prst="rect">
            <a:avLst/>
          </a:prstGeom>
          <a:noFill/>
          <a:ln w="12700">
            <a:noFill/>
            <a:miter lim="800000"/>
            <a:headEnd/>
            <a:tailEnd/>
          </a:ln>
        </p:spPr>
        <p:txBody>
          <a:bodyPr wrap="none" lIns="90488" tIns="44450" rIns="90488" bIns="44450">
            <a:spAutoFit/>
          </a:bodyPr>
          <a:lstStyle/>
          <a:p>
            <a:r>
              <a:rPr lang="en-US" sz="1600" b="1">
                <a:latin typeface="Times New Roman" pitchFamily="18" charset="0"/>
                <a:cs typeface="Angsana New" pitchFamily="18" charset="-34"/>
              </a:rPr>
              <a:t>D1 available</a:t>
            </a:r>
          </a:p>
        </p:txBody>
      </p:sp>
      <p:grpSp>
        <p:nvGrpSpPr>
          <p:cNvPr id="4" name="Group 20"/>
          <p:cNvGrpSpPr>
            <a:grpSpLocks/>
          </p:cNvGrpSpPr>
          <p:nvPr/>
        </p:nvGrpSpPr>
        <p:grpSpPr bwMode="auto">
          <a:xfrm>
            <a:off x="2216150" y="4121150"/>
            <a:ext cx="3340100" cy="139700"/>
            <a:chOff x="436" y="2596"/>
            <a:chExt cx="2104" cy="88"/>
          </a:xfrm>
        </p:grpSpPr>
        <p:sp>
          <p:nvSpPr>
            <p:cNvPr id="241722" name="Rectangle 21"/>
            <p:cNvSpPr>
              <a:spLocks noChangeArrowheads="1"/>
            </p:cNvSpPr>
            <p:nvPr/>
          </p:nvSpPr>
          <p:spPr bwMode="auto">
            <a:xfrm>
              <a:off x="436" y="2596"/>
              <a:ext cx="520" cy="88"/>
            </a:xfrm>
            <a:prstGeom prst="rect">
              <a:avLst/>
            </a:prstGeom>
            <a:solidFill>
              <a:schemeClr val="accent1"/>
            </a:solidFill>
            <a:ln w="12700">
              <a:solidFill>
                <a:schemeClr val="tx1"/>
              </a:solidFill>
              <a:miter lim="800000"/>
              <a:headEnd/>
              <a:tailEnd/>
            </a:ln>
          </p:spPr>
          <p:txBody>
            <a:bodyPr wrap="none" anchor="ctr"/>
            <a:lstStyle/>
            <a:p>
              <a:endParaRPr lang="en-US"/>
            </a:p>
          </p:txBody>
        </p:sp>
        <p:sp>
          <p:nvSpPr>
            <p:cNvPr id="241723" name="Rectangle 22"/>
            <p:cNvSpPr>
              <a:spLocks noChangeArrowheads="1"/>
            </p:cNvSpPr>
            <p:nvPr/>
          </p:nvSpPr>
          <p:spPr bwMode="auto">
            <a:xfrm>
              <a:off x="436" y="2596"/>
              <a:ext cx="2104" cy="88"/>
            </a:xfrm>
            <a:prstGeom prst="rect">
              <a:avLst/>
            </a:prstGeom>
            <a:noFill/>
            <a:ln w="12700">
              <a:solidFill>
                <a:schemeClr val="tx1"/>
              </a:solidFill>
              <a:miter lim="800000"/>
              <a:headEnd/>
              <a:tailEnd/>
            </a:ln>
          </p:spPr>
          <p:txBody>
            <a:bodyPr wrap="none" anchor="ctr"/>
            <a:lstStyle/>
            <a:p>
              <a:endParaRPr lang="en-US"/>
            </a:p>
          </p:txBody>
        </p:sp>
      </p:grpSp>
      <p:sp>
        <p:nvSpPr>
          <p:cNvPr id="241682" name="Rectangle 23"/>
          <p:cNvSpPr>
            <a:spLocks noChangeArrowheads="1"/>
          </p:cNvSpPr>
          <p:nvPr/>
        </p:nvSpPr>
        <p:spPr bwMode="auto">
          <a:xfrm>
            <a:off x="1814514" y="3178176"/>
            <a:ext cx="4119719" cy="366767"/>
          </a:xfrm>
          <a:prstGeom prst="rect">
            <a:avLst/>
          </a:prstGeom>
          <a:noFill/>
          <a:ln w="12700">
            <a:noFill/>
            <a:miter lim="800000"/>
            <a:headEnd/>
            <a:tailEnd/>
          </a:ln>
        </p:spPr>
        <p:txBody>
          <a:bodyPr wrap="none" lIns="90488" tIns="44450" rIns="90488" bIns="44450">
            <a:spAutoFit/>
          </a:bodyPr>
          <a:lstStyle/>
          <a:p>
            <a:r>
              <a:rPr lang="en-US" b="1">
                <a:latin typeface="Times New Roman" pitchFamily="18" charset="0"/>
                <a:cs typeface="Angsana New" pitchFamily="18" charset="-34"/>
              </a:rPr>
              <a:t>Access Pattern with 4-way Interleaving:</a:t>
            </a:r>
          </a:p>
        </p:txBody>
      </p:sp>
      <p:sp>
        <p:nvSpPr>
          <p:cNvPr id="241683" name="Line 24"/>
          <p:cNvSpPr>
            <a:spLocks noChangeShapeType="1"/>
          </p:cNvSpPr>
          <p:nvPr/>
        </p:nvSpPr>
        <p:spPr bwMode="auto">
          <a:xfrm>
            <a:off x="2209800" y="4279900"/>
            <a:ext cx="0" cy="660400"/>
          </a:xfrm>
          <a:prstGeom prst="line">
            <a:avLst/>
          </a:prstGeom>
          <a:noFill/>
          <a:ln w="25400">
            <a:solidFill>
              <a:schemeClr val="tx1"/>
            </a:solidFill>
            <a:round/>
            <a:headEnd type="triangle" w="med" len="med"/>
            <a:tailEnd/>
          </a:ln>
        </p:spPr>
        <p:txBody>
          <a:bodyPr wrap="none" anchor="ctr"/>
          <a:lstStyle/>
          <a:p>
            <a:endParaRPr lang="en-US"/>
          </a:p>
        </p:txBody>
      </p:sp>
      <p:grpSp>
        <p:nvGrpSpPr>
          <p:cNvPr id="5" name="Group 25"/>
          <p:cNvGrpSpPr>
            <a:grpSpLocks/>
          </p:cNvGrpSpPr>
          <p:nvPr/>
        </p:nvGrpSpPr>
        <p:grpSpPr bwMode="auto">
          <a:xfrm>
            <a:off x="3054350" y="4425950"/>
            <a:ext cx="3340100" cy="139700"/>
            <a:chOff x="964" y="2788"/>
            <a:chExt cx="2104" cy="88"/>
          </a:xfrm>
        </p:grpSpPr>
        <p:sp>
          <p:nvSpPr>
            <p:cNvPr id="241720" name="Rectangle 26"/>
            <p:cNvSpPr>
              <a:spLocks noChangeArrowheads="1"/>
            </p:cNvSpPr>
            <p:nvPr/>
          </p:nvSpPr>
          <p:spPr bwMode="auto">
            <a:xfrm>
              <a:off x="964" y="2788"/>
              <a:ext cx="520" cy="88"/>
            </a:xfrm>
            <a:prstGeom prst="rect">
              <a:avLst/>
            </a:prstGeom>
            <a:solidFill>
              <a:schemeClr val="accent1"/>
            </a:solidFill>
            <a:ln w="12700">
              <a:solidFill>
                <a:schemeClr val="tx1"/>
              </a:solidFill>
              <a:miter lim="800000"/>
              <a:headEnd/>
              <a:tailEnd/>
            </a:ln>
          </p:spPr>
          <p:txBody>
            <a:bodyPr wrap="none" anchor="ctr"/>
            <a:lstStyle/>
            <a:p>
              <a:endParaRPr lang="en-US"/>
            </a:p>
          </p:txBody>
        </p:sp>
        <p:sp>
          <p:nvSpPr>
            <p:cNvPr id="241721" name="Rectangle 27"/>
            <p:cNvSpPr>
              <a:spLocks noChangeArrowheads="1"/>
            </p:cNvSpPr>
            <p:nvPr/>
          </p:nvSpPr>
          <p:spPr bwMode="auto">
            <a:xfrm>
              <a:off x="964" y="2788"/>
              <a:ext cx="2104" cy="88"/>
            </a:xfrm>
            <a:prstGeom prst="rect">
              <a:avLst/>
            </a:prstGeom>
            <a:noFill/>
            <a:ln w="12700">
              <a:solidFill>
                <a:schemeClr val="tx1"/>
              </a:solidFill>
              <a:miter lim="800000"/>
              <a:headEnd/>
              <a:tailEnd/>
            </a:ln>
          </p:spPr>
          <p:txBody>
            <a:bodyPr wrap="none" anchor="ctr"/>
            <a:lstStyle/>
            <a:p>
              <a:endParaRPr lang="en-US"/>
            </a:p>
          </p:txBody>
        </p:sp>
      </p:grpSp>
      <p:grpSp>
        <p:nvGrpSpPr>
          <p:cNvPr id="6" name="Group 28"/>
          <p:cNvGrpSpPr>
            <a:grpSpLocks/>
          </p:cNvGrpSpPr>
          <p:nvPr/>
        </p:nvGrpSpPr>
        <p:grpSpPr bwMode="auto">
          <a:xfrm>
            <a:off x="3968750" y="4730750"/>
            <a:ext cx="3340100" cy="139700"/>
            <a:chOff x="1540" y="2980"/>
            <a:chExt cx="2104" cy="88"/>
          </a:xfrm>
        </p:grpSpPr>
        <p:sp>
          <p:nvSpPr>
            <p:cNvPr id="241718" name="Rectangle 29"/>
            <p:cNvSpPr>
              <a:spLocks noChangeArrowheads="1"/>
            </p:cNvSpPr>
            <p:nvPr/>
          </p:nvSpPr>
          <p:spPr bwMode="auto">
            <a:xfrm>
              <a:off x="1540" y="2980"/>
              <a:ext cx="520" cy="88"/>
            </a:xfrm>
            <a:prstGeom prst="rect">
              <a:avLst/>
            </a:prstGeom>
            <a:solidFill>
              <a:schemeClr val="accent1"/>
            </a:solidFill>
            <a:ln w="12700">
              <a:solidFill>
                <a:schemeClr val="tx1"/>
              </a:solidFill>
              <a:miter lim="800000"/>
              <a:headEnd/>
              <a:tailEnd/>
            </a:ln>
          </p:spPr>
          <p:txBody>
            <a:bodyPr wrap="none" anchor="ctr"/>
            <a:lstStyle/>
            <a:p>
              <a:endParaRPr lang="en-US"/>
            </a:p>
          </p:txBody>
        </p:sp>
        <p:sp>
          <p:nvSpPr>
            <p:cNvPr id="241719" name="Rectangle 30"/>
            <p:cNvSpPr>
              <a:spLocks noChangeArrowheads="1"/>
            </p:cNvSpPr>
            <p:nvPr/>
          </p:nvSpPr>
          <p:spPr bwMode="auto">
            <a:xfrm>
              <a:off x="1540" y="2980"/>
              <a:ext cx="2104" cy="88"/>
            </a:xfrm>
            <a:prstGeom prst="rect">
              <a:avLst/>
            </a:prstGeom>
            <a:noFill/>
            <a:ln w="12700">
              <a:solidFill>
                <a:schemeClr val="tx1"/>
              </a:solidFill>
              <a:miter lim="800000"/>
              <a:headEnd/>
              <a:tailEnd/>
            </a:ln>
          </p:spPr>
          <p:txBody>
            <a:bodyPr wrap="none" anchor="ctr"/>
            <a:lstStyle/>
            <a:p>
              <a:endParaRPr lang="en-US"/>
            </a:p>
          </p:txBody>
        </p:sp>
      </p:grpSp>
      <p:grpSp>
        <p:nvGrpSpPr>
          <p:cNvPr id="7" name="Group 31"/>
          <p:cNvGrpSpPr>
            <a:grpSpLocks/>
          </p:cNvGrpSpPr>
          <p:nvPr/>
        </p:nvGrpSpPr>
        <p:grpSpPr bwMode="auto">
          <a:xfrm>
            <a:off x="4806950" y="5035550"/>
            <a:ext cx="3340100" cy="139700"/>
            <a:chOff x="2068" y="3172"/>
            <a:chExt cx="2104" cy="88"/>
          </a:xfrm>
        </p:grpSpPr>
        <p:sp>
          <p:nvSpPr>
            <p:cNvPr id="241716" name="Rectangle 32"/>
            <p:cNvSpPr>
              <a:spLocks noChangeArrowheads="1"/>
            </p:cNvSpPr>
            <p:nvPr/>
          </p:nvSpPr>
          <p:spPr bwMode="auto">
            <a:xfrm>
              <a:off x="2068" y="3172"/>
              <a:ext cx="520" cy="88"/>
            </a:xfrm>
            <a:prstGeom prst="rect">
              <a:avLst/>
            </a:prstGeom>
            <a:solidFill>
              <a:schemeClr val="accent1"/>
            </a:solidFill>
            <a:ln w="12700">
              <a:solidFill>
                <a:schemeClr val="tx1"/>
              </a:solidFill>
              <a:miter lim="800000"/>
              <a:headEnd/>
              <a:tailEnd/>
            </a:ln>
          </p:spPr>
          <p:txBody>
            <a:bodyPr wrap="none" anchor="ctr"/>
            <a:lstStyle/>
            <a:p>
              <a:endParaRPr lang="en-US"/>
            </a:p>
          </p:txBody>
        </p:sp>
        <p:sp>
          <p:nvSpPr>
            <p:cNvPr id="241717" name="Rectangle 33"/>
            <p:cNvSpPr>
              <a:spLocks noChangeArrowheads="1"/>
            </p:cNvSpPr>
            <p:nvPr/>
          </p:nvSpPr>
          <p:spPr bwMode="auto">
            <a:xfrm>
              <a:off x="2068" y="3172"/>
              <a:ext cx="2104" cy="88"/>
            </a:xfrm>
            <a:prstGeom prst="rect">
              <a:avLst/>
            </a:prstGeom>
            <a:noFill/>
            <a:ln w="12700">
              <a:solidFill>
                <a:schemeClr val="tx1"/>
              </a:solidFill>
              <a:miter lim="800000"/>
              <a:headEnd/>
              <a:tailEnd/>
            </a:ln>
          </p:spPr>
          <p:txBody>
            <a:bodyPr wrap="none" anchor="ctr"/>
            <a:lstStyle/>
            <a:p>
              <a:endParaRPr lang="en-US"/>
            </a:p>
          </p:txBody>
        </p:sp>
      </p:grpSp>
      <p:grpSp>
        <p:nvGrpSpPr>
          <p:cNvPr id="8" name="Group 34"/>
          <p:cNvGrpSpPr>
            <a:grpSpLocks/>
          </p:cNvGrpSpPr>
          <p:nvPr/>
        </p:nvGrpSpPr>
        <p:grpSpPr bwMode="auto">
          <a:xfrm>
            <a:off x="5645150" y="5340350"/>
            <a:ext cx="3340100" cy="139700"/>
            <a:chOff x="2596" y="3364"/>
            <a:chExt cx="2104" cy="88"/>
          </a:xfrm>
        </p:grpSpPr>
        <p:sp>
          <p:nvSpPr>
            <p:cNvPr id="241714" name="Rectangle 35"/>
            <p:cNvSpPr>
              <a:spLocks noChangeArrowheads="1"/>
            </p:cNvSpPr>
            <p:nvPr/>
          </p:nvSpPr>
          <p:spPr bwMode="auto">
            <a:xfrm>
              <a:off x="2596" y="3364"/>
              <a:ext cx="520" cy="88"/>
            </a:xfrm>
            <a:prstGeom prst="rect">
              <a:avLst/>
            </a:prstGeom>
            <a:solidFill>
              <a:schemeClr val="accent1"/>
            </a:solidFill>
            <a:ln w="12700">
              <a:solidFill>
                <a:schemeClr val="tx1"/>
              </a:solidFill>
              <a:miter lim="800000"/>
              <a:headEnd/>
              <a:tailEnd/>
            </a:ln>
          </p:spPr>
          <p:txBody>
            <a:bodyPr wrap="none" anchor="ctr"/>
            <a:lstStyle/>
            <a:p>
              <a:endParaRPr lang="en-US"/>
            </a:p>
          </p:txBody>
        </p:sp>
        <p:sp>
          <p:nvSpPr>
            <p:cNvPr id="241715" name="Rectangle 36"/>
            <p:cNvSpPr>
              <a:spLocks noChangeArrowheads="1"/>
            </p:cNvSpPr>
            <p:nvPr/>
          </p:nvSpPr>
          <p:spPr bwMode="auto">
            <a:xfrm>
              <a:off x="2596" y="3364"/>
              <a:ext cx="2104" cy="88"/>
            </a:xfrm>
            <a:prstGeom prst="rect">
              <a:avLst/>
            </a:prstGeom>
            <a:noFill/>
            <a:ln w="12700">
              <a:solidFill>
                <a:schemeClr val="tx1"/>
              </a:solidFill>
              <a:miter lim="800000"/>
              <a:headEnd/>
              <a:tailEnd/>
            </a:ln>
          </p:spPr>
          <p:txBody>
            <a:bodyPr wrap="none" anchor="ctr"/>
            <a:lstStyle/>
            <a:p>
              <a:endParaRPr lang="en-US"/>
            </a:p>
          </p:txBody>
        </p:sp>
      </p:grpSp>
      <p:sp>
        <p:nvSpPr>
          <p:cNvPr id="241688" name="Rectangle 37"/>
          <p:cNvSpPr>
            <a:spLocks noChangeArrowheads="1"/>
          </p:cNvSpPr>
          <p:nvPr/>
        </p:nvSpPr>
        <p:spPr bwMode="auto">
          <a:xfrm rot="-5400000">
            <a:off x="1428155" y="5404131"/>
            <a:ext cx="1436292" cy="335989"/>
          </a:xfrm>
          <a:prstGeom prst="rect">
            <a:avLst/>
          </a:prstGeom>
          <a:noFill/>
          <a:ln w="12700">
            <a:noFill/>
            <a:miter lim="800000"/>
            <a:headEnd/>
            <a:tailEnd/>
          </a:ln>
        </p:spPr>
        <p:txBody>
          <a:bodyPr wrap="none" lIns="90488" tIns="44450" rIns="90488" bIns="44450">
            <a:spAutoFit/>
          </a:bodyPr>
          <a:lstStyle/>
          <a:p>
            <a:r>
              <a:rPr lang="en-US" sz="1600" b="1">
                <a:latin typeface="Times New Roman" pitchFamily="18" charset="0"/>
                <a:cs typeface="Angsana New" pitchFamily="18" charset="-34"/>
              </a:rPr>
              <a:t>Access Bank 0</a:t>
            </a:r>
          </a:p>
        </p:txBody>
      </p:sp>
      <p:sp>
        <p:nvSpPr>
          <p:cNvPr id="241689" name="Line 38"/>
          <p:cNvSpPr>
            <a:spLocks noChangeShapeType="1"/>
          </p:cNvSpPr>
          <p:nvPr/>
        </p:nvSpPr>
        <p:spPr bwMode="auto">
          <a:xfrm>
            <a:off x="3065463" y="4584700"/>
            <a:ext cx="0" cy="660400"/>
          </a:xfrm>
          <a:prstGeom prst="line">
            <a:avLst/>
          </a:prstGeom>
          <a:noFill/>
          <a:ln w="25400">
            <a:solidFill>
              <a:schemeClr val="tx1"/>
            </a:solidFill>
            <a:round/>
            <a:headEnd type="triangle" w="med" len="med"/>
            <a:tailEnd/>
          </a:ln>
        </p:spPr>
        <p:txBody>
          <a:bodyPr wrap="none" anchor="ctr"/>
          <a:lstStyle/>
          <a:p>
            <a:endParaRPr lang="en-US"/>
          </a:p>
        </p:txBody>
      </p:sp>
      <p:sp>
        <p:nvSpPr>
          <p:cNvPr id="241690" name="Rectangle 39"/>
          <p:cNvSpPr>
            <a:spLocks noChangeArrowheads="1"/>
          </p:cNvSpPr>
          <p:nvPr/>
        </p:nvSpPr>
        <p:spPr bwMode="auto">
          <a:xfrm>
            <a:off x="2363788" y="5257801"/>
            <a:ext cx="1436292" cy="335989"/>
          </a:xfrm>
          <a:prstGeom prst="rect">
            <a:avLst/>
          </a:prstGeom>
          <a:noFill/>
          <a:ln w="12700">
            <a:noFill/>
            <a:miter lim="800000"/>
            <a:headEnd/>
            <a:tailEnd/>
          </a:ln>
        </p:spPr>
        <p:txBody>
          <a:bodyPr wrap="none" lIns="90488" tIns="44450" rIns="90488" bIns="44450">
            <a:spAutoFit/>
          </a:bodyPr>
          <a:lstStyle/>
          <a:p>
            <a:r>
              <a:rPr lang="en-US" sz="1600" b="1">
                <a:latin typeface="Times New Roman" pitchFamily="18" charset="0"/>
                <a:cs typeface="Angsana New" pitchFamily="18" charset="-34"/>
              </a:rPr>
              <a:t>Access Bank 1</a:t>
            </a:r>
          </a:p>
        </p:txBody>
      </p:sp>
      <p:sp>
        <p:nvSpPr>
          <p:cNvPr id="241691" name="Line 40"/>
          <p:cNvSpPr>
            <a:spLocks noChangeShapeType="1"/>
          </p:cNvSpPr>
          <p:nvPr/>
        </p:nvSpPr>
        <p:spPr bwMode="auto">
          <a:xfrm>
            <a:off x="3979863" y="4889500"/>
            <a:ext cx="0" cy="660400"/>
          </a:xfrm>
          <a:prstGeom prst="line">
            <a:avLst/>
          </a:prstGeom>
          <a:noFill/>
          <a:ln w="25400">
            <a:solidFill>
              <a:schemeClr val="tx1"/>
            </a:solidFill>
            <a:round/>
            <a:headEnd type="triangle" w="med" len="med"/>
            <a:tailEnd/>
          </a:ln>
        </p:spPr>
        <p:txBody>
          <a:bodyPr wrap="none" anchor="ctr"/>
          <a:lstStyle/>
          <a:p>
            <a:endParaRPr lang="en-US"/>
          </a:p>
        </p:txBody>
      </p:sp>
      <p:sp>
        <p:nvSpPr>
          <p:cNvPr id="241692" name="Rectangle 41"/>
          <p:cNvSpPr>
            <a:spLocks noChangeArrowheads="1"/>
          </p:cNvSpPr>
          <p:nvPr/>
        </p:nvSpPr>
        <p:spPr bwMode="auto">
          <a:xfrm>
            <a:off x="3278188" y="5562601"/>
            <a:ext cx="1436292" cy="335989"/>
          </a:xfrm>
          <a:prstGeom prst="rect">
            <a:avLst/>
          </a:prstGeom>
          <a:noFill/>
          <a:ln w="12700">
            <a:noFill/>
            <a:miter lim="800000"/>
            <a:headEnd/>
            <a:tailEnd/>
          </a:ln>
        </p:spPr>
        <p:txBody>
          <a:bodyPr wrap="none" lIns="90488" tIns="44450" rIns="90488" bIns="44450">
            <a:spAutoFit/>
          </a:bodyPr>
          <a:lstStyle/>
          <a:p>
            <a:r>
              <a:rPr lang="en-US" sz="1600" b="1">
                <a:latin typeface="Times New Roman" pitchFamily="18" charset="0"/>
                <a:cs typeface="Angsana New" pitchFamily="18" charset="-34"/>
              </a:rPr>
              <a:t>Access Bank 2</a:t>
            </a:r>
          </a:p>
        </p:txBody>
      </p:sp>
      <p:sp>
        <p:nvSpPr>
          <p:cNvPr id="241693" name="Line 42"/>
          <p:cNvSpPr>
            <a:spLocks noChangeShapeType="1"/>
          </p:cNvSpPr>
          <p:nvPr/>
        </p:nvSpPr>
        <p:spPr bwMode="auto">
          <a:xfrm>
            <a:off x="4818063" y="5194300"/>
            <a:ext cx="0" cy="660400"/>
          </a:xfrm>
          <a:prstGeom prst="line">
            <a:avLst/>
          </a:prstGeom>
          <a:noFill/>
          <a:ln w="25400">
            <a:solidFill>
              <a:schemeClr val="tx1"/>
            </a:solidFill>
            <a:round/>
            <a:headEnd type="triangle" w="med" len="med"/>
            <a:tailEnd/>
          </a:ln>
        </p:spPr>
        <p:txBody>
          <a:bodyPr wrap="none" anchor="ctr"/>
          <a:lstStyle/>
          <a:p>
            <a:endParaRPr lang="en-US"/>
          </a:p>
        </p:txBody>
      </p:sp>
      <p:sp>
        <p:nvSpPr>
          <p:cNvPr id="241694" name="Rectangle 43"/>
          <p:cNvSpPr>
            <a:spLocks noChangeArrowheads="1"/>
          </p:cNvSpPr>
          <p:nvPr/>
        </p:nvSpPr>
        <p:spPr bwMode="auto">
          <a:xfrm>
            <a:off x="4192588" y="5867401"/>
            <a:ext cx="1436292" cy="335989"/>
          </a:xfrm>
          <a:prstGeom prst="rect">
            <a:avLst/>
          </a:prstGeom>
          <a:noFill/>
          <a:ln w="12700">
            <a:noFill/>
            <a:miter lim="800000"/>
            <a:headEnd/>
            <a:tailEnd/>
          </a:ln>
        </p:spPr>
        <p:txBody>
          <a:bodyPr wrap="none" lIns="90488" tIns="44450" rIns="90488" bIns="44450">
            <a:spAutoFit/>
          </a:bodyPr>
          <a:lstStyle/>
          <a:p>
            <a:r>
              <a:rPr lang="en-US" sz="1600" b="1">
                <a:latin typeface="Times New Roman" pitchFamily="18" charset="0"/>
                <a:cs typeface="Angsana New" pitchFamily="18" charset="-34"/>
              </a:rPr>
              <a:t>Access Bank 3</a:t>
            </a:r>
          </a:p>
        </p:txBody>
      </p:sp>
      <p:sp>
        <p:nvSpPr>
          <p:cNvPr id="241695" name="Line 44"/>
          <p:cNvSpPr>
            <a:spLocks noChangeShapeType="1"/>
          </p:cNvSpPr>
          <p:nvPr/>
        </p:nvSpPr>
        <p:spPr bwMode="auto">
          <a:xfrm>
            <a:off x="5656263" y="5499100"/>
            <a:ext cx="0" cy="660400"/>
          </a:xfrm>
          <a:prstGeom prst="line">
            <a:avLst/>
          </a:prstGeom>
          <a:noFill/>
          <a:ln w="25400">
            <a:solidFill>
              <a:schemeClr val="tx1"/>
            </a:solidFill>
            <a:round/>
            <a:headEnd type="triangle" w="med" len="med"/>
            <a:tailEnd/>
          </a:ln>
        </p:spPr>
        <p:txBody>
          <a:bodyPr wrap="none" anchor="ctr"/>
          <a:lstStyle/>
          <a:p>
            <a:endParaRPr lang="en-US"/>
          </a:p>
        </p:txBody>
      </p:sp>
      <p:sp>
        <p:nvSpPr>
          <p:cNvPr id="241696" name="Rectangle 45"/>
          <p:cNvSpPr>
            <a:spLocks noChangeArrowheads="1"/>
          </p:cNvSpPr>
          <p:nvPr/>
        </p:nvSpPr>
        <p:spPr bwMode="auto">
          <a:xfrm>
            <a:off x="5030788" y="6172201"/>
            <a:ext cx="2647950" cy="333375"/>
          </a:xfrm>
          <a:prstGeom prst="rect">
            <a:avLst/>
          </a:prstGeom>
          <a:noFill/>
          <a:ln w="12700">
            <a:noFill/>
            <a:miter lim="800000"/>
            <a:headEnd/>
            <a:tailEnd/>
          </a:ln>
        </p:spPr>
        <p:txBody>
          <a:bodyPr wrap="none" lIns="90488" tIns="44450" rIns="90488" bIns="44450">
            <a:spAutoFit/>
          </a:bodyPr>
          <a:lstStyle/>
          <a:p>
            <a:r>
              <a:rPr lang="en-US" sz="1600" b="1">
                <a:latin typeface="Times New Roman" pitchFamily="18" charset="0"/>
                <a:cs typeface="Angsana New" pitchFamily="18" charset="-34"/>
              </a:rPr>
              <a:t>We can Access Bank 0 again</a:t>
            </a:r>
          </a:p>
        </p:txBody>
      </p:sp>
      <p:sp>
        <p:nvSpPr>
          <p:cNvPr id="241697" name="Rectangle 46"/>
          <p:cNvSpPr>
            <a:spLocks noChangeArrowheads="1"/>
          </p:cNvSpPr>
          <p:nvPr/>
        </p:nvSpPr>
        <p:spPr bwMode="auto">
          <a:xfrm>
            <a:off x="7327900" y="3898900"/>
            <a:ext cx="660400" cy="508000"/>
          </a:xfrm>
          <a:prstGeom prst="rect">
            <a:avLst/>
          </a:prstGeom>
          <a:noFill/>
          <a:ln w="25400">
            <a:solidFill>
              <a:schemeClr val="tx1"/>
            </a:solidFill>
            <a:miter lim="800000"/>
            <a:headEnd/>
            <a:tailEnd/>
          </a:ln>
        </p:spPr>
        <p:txBody>
          <a:bodyPr wrap="none" anchor="ctr"/>
          <a:lstStyle/>
          <a:p>
            <a:endParaRPr lang="en-US"/>
          </a:p>
        </p:txBody>
      </p:sp>
      <p:sp>
        <p:nvSpPr>
          <p:cNvPr id="241698" name="Rectangle 47"/>
          <p:cNvSpPr>
            <a:spLocks noChangeArrowheads="1"/>
          </p:cNvSpPr>
          <p:nvPr/>
        </p:nvSpPr>
        <p:spPr bwMode="auto">
          <a:xfrm>
            <a:off x="9232900" y="3594100"/>
            <a:ext cx="889000" cy="508000"/>
          </a:xfrm>
          <a:prstGeom prst="rect">
            <a:avLst/>
          </a:prstGeom>
          <a:noFill/>
          <a:ln w="25400">
            <a:solidFill>
              <a:schemeClr val="tx1"/>
            </a:solidFill>
            <a:miter lim="800000"/>
            <a:headEnd/>
            <a:tailEnd/>
          </a:ln>
        </p:spPr>
        <p:txBody>
          <a:bodyPr wrap="none" anchor="ctr"/>
          <a:lstStyle/>
          <a:p>
            <a:endParaRPr lang="en-US"/>
          </a:p>
        </p:txBody>
      </p:sp>
      <p:sp>
        <p:nvSpPr>
          <p:cNvPr id="241699" name="Rectangle 48"/>
          <p:cNvSpPr>
            <a:spLocks noChangeArrowheads="1"/>
          </p:cNvSpPr>
          <p:nvPr/>
        </p:nvSpPr>
        <p:spPr bwMode="auto">
          <a:xfrm>
            <a:off x="7377113" y="3962401"/>
            <a:ext cx="602730" cy="335989"/>
          </a:xfrm>
          <a:prstGeom prst="rect">
            <a:avLst/>
          </a:prstGeom>
          <a:noFill/>
          <a:ln w="12700">
            <a:noFill/>
            <a:miter lim="800000"/>
            <a:headEnd/>
            <a:tailEnd/>
          </a:ln>
        </p:spPr>
        <p:txBody>
          <a:bodyPr wrap="none" lIns="90488" tIns="44450" rIns="90488" bIns="44450">
            <a:spAutoFit/>
          </a:bodyPr>
          <a:lstStyle/>
          <a:p>
            <a:r>
              <a:rPr lang="en-US" sz="1600" b="1">
                <a:latin typeface="Times New Roman" pitchFamily="18" charset="0"/>
                <a:cs typeface="Angsana New" pitchFamily="18" charset="-34"/>
              </a:rPr>
              <a:t>CPU</a:t>
            </a:r>
          </a:p>
        </p:txBody>
      </p:sp>
      <p:sp>
        <p:nvSpPr>
          <p:cNvPr id="241700" name="Rectangle 49"/>
          <p:cNvSpPr>
            <a:spLocks noChangeArrowheads="1"/>
          </p:cNvSpPr>
          <p:nvPr/>
        </p:nvSpPr>
        <p:spPr bwMode="auto">
          <a:xfrm>
            <a:off x="9199799" y="3581401"/>
            <a:ext cx="936155" cy="582211"/>
          </a:xfrm>
          <a:prstGeom prst="rect">
            <a:avLst/>
          </a:prstGeom>
          <a:noFill/>
          <a:ln w="12700">
            <a:noFill/>
            <a:miter lim="800000"/>
            <a:headEnd/>
            <a:tailEnd/>
          </a:ln>
        </p:spPr>
        <p:txBody>
          <a:bodyPr wrap="none" lIns="90488" tIns="44450" rIns="90488" bIns="44450">
            <a:spAutoFit/>
          </a:bodyPr>
          <a:lstStyle/>
          <a:p>
            <a:pPr algn="ctr"/>
            <a:r>
              <a:rPr lang="en-US" sz="1600" b="1">
                <a:latin typeface="Times New Roman" pitchFamily="18" charset="0"/>
                <a:cs typeface="Angsana New" pitchFamily="18" charset="-34"/>
              </a:rPr>
              <a:t>Memory</a:t>
            </a:r>
          </a:p>
          <a:p>
            <a:pPr algn="ctr"/>
            <a:r>
              <a:rPr lang="en-US" sz="1600" b="1">
                <a:latin typeface="Times New Roman" pitchFamily="18" charset="0"/>
                <a:cs typeface="Angsana New" pitchFamily="18" charset="-34"/>
              </a:rPr>
              <a:t>Bank 1</a:t>
            </a:r>
          </a:p>
        </p:txBody>
      </p:sp>
      <p:sp>
        <p:nvSpPr>
          <p:cNvPr id="241701" name="Rectangle 50"/>
          <p:cNvSpPr>
            <a:spLocks noChangeArrowheads="1"/>
          </p:cNvSpPr>
          <p:nvPr/>
        </p:nvSpPr>
        <p:spPr bwMode="auto">
          <a:xfrm>
            <a:off x="9232900" y="2984500"/>
            <a:ext cx="889000" cy="508000"/>
          </a:xfrm>
          <a:prstGeom prst="rect">
            <a:avLst/>
          </a:prstGeom>
          <a:noFill/>
          <a:ln w="25400">
            <a:solidFill>
              <a:schemeClr val="tx1"/>
            </a:solidFill>
            <a:miter lim="800000"/>
            <a:headEnd/>
            <a:tailEnd/>
          </a:ln>
        </p:spPr>
        <p:txBody>
          <a:bodyPr wrap="none" anchor="ctr"/>
          <a:lstStyle/>
          <a:p>
            <a:endParaRPr lang="en-US"/>
          </a:p>
        </p:txBody>
      </p:sp>
      <p:sp>
        <p:nvSpPr>
          <p:cNvPr id="241702" name="Rectangle 51"/>
          <p:cNvSpPr>
            <a:spLocks noChangeArrowheads="1"/>
          </p:cNvSpPr>
          <p:nvPr/>
        </p:nvSpPr>
        <p:spPr bwMode="auto">
          <a:xfrm>
            <a:off x="9199799" y="2971801"/>
            <a:ext cx="936155" cy="582211"/>
          </a:xfrm>
          <a:prstGeom prst="rect">
            <a:avLst/>
          </a:prstGeom>
          <a:noFill/>
          <a:ln w="12700">
            <a:noFill/>
            <a:miter lim="800000"/>
            <a:headEnd/>
            <a:tailEnd/>
          </a:ln>
        </p:spPr>
        <p:txBody>
          <a:bodyPr wrap="none" lIns="90488" tIns="44450" rIns="90488" bIns="44450">
            <a:spAutoFit/>
          </a:bodyPr>
          <a:lstStyle/>
          <a:p>
            <a:pPr algn="ctr"/>
            <a:r>
              <a:rPr lang="en-US" sz="1600" b="1">
                <a:latin typeface="Times New Roman" pitchFamily="18" charset="0"/>
                <a:cs typeface="Angsana New" pitchFamily="18" charset="-34"/>
              </a:rPr>
              <a:t>Memory</a:t>
            </a:r>
          </a:p>
          <a:p>
            <a:pPr algn="ctr"/>
            <a:r>
              <a:rPr lang="en-US" sz="1600" b="1">
                <a:latin typeface="Times New Roman" pitchFamily="18" charset="0"/>
                <a:cs typeface="Angsana New" pitchFamily="18" charset="-34"/>
              </a:rPr>
              <a:t>Bank 0</a:t>
            </a:r>
          </a:p>
        </p:txBody>
      </p:sp>
      <p:sp>
        <p:nvSpPr>
          <p:cNvPr id="241703" name="Rectangle 52"/>
          <p:cNvSpPr>
            <a:spLocks noChangeArrowheads="1"/>
          </p:cNvSpPr>
          <p:nvPr/>
        </p:nvSpPr>
        <p:spPr bwMode="auto">
          <a:xfrm>
            <a:off x="9232900" y="4813300"/>
            <a:ext cx="889000" cy="508000"/>
          </a:xfrm>
          <a:prstGeom prst="rect">
            <a:avLst/>
          </a:prstGeom>
          <a:noFill/>
          <a:ln w="25400">
            <a:solidFill>
              <a:schemeClr val="tx1"/>
            </a:solidFill>
            <a:miter lim="800000"/>
            <a:headEnd/>
            <a:tailEnd/>
          </a:ln>
        </p:spPr>
        <p:txBody>
          <a:bodyPr wrap="none" anchor="ctr"/>
          <a:lstStyle/>
          <a:p>
            <a:endParaRPr lang="en-US"/>
          </a:p>
        </p:txBody>
      </p:sp>
      <p:sp>
        <p:nvSpPr>
          <p:cNvPr id="241704" name="Rectangle 53"/>
          <p:cNvSpPr>
            <a:spLocks noChangeArrowheads="1"/>
          </p:cNvSpPr>
          <p:nvPr/>
        </p:nvSpPr>
        <p:spPr bwMode="auto">
          <a:xfrm>
            <a:off x="9199799" y="4800601"/>
            <a:ext cx="936155" cy="582211"/>
          </a:xfrm>
          <a:prstGeom prst="rect">
            <a:avLst/>
          </a:prstGeom>
          <a:noFill/>
          <a:ln w="12700">
            <a:noFill/>
            <a:miter lim="800000"/>
            <a:headEnd/>
            <a:tailEnd/>
          </a:ln>
        </p:spPr>
        <p:txBody>
          <a:bodyPr wrap="none" lIns="90488" tIns="44450" rIns="90488" bIns="44450">
            <a:spAutoFit/>
          </a:bodyPr>
          <a:lstStyle/>
          <a:p>
            <a:pPr algn="ctr"/>
            <a:r>
              <a:rPr lang="en-US" sz="1600" b="1">
                <a:latin typeface="Times New Roman" pitchFamily="18" charset="0"/>
                <a:cs typeface="Angsana New" pitchFamily="18" charset="-34"/>
              </a:rPr>
              <a:t>Memory</a:t>
            </a:r>
          </a:p>
          <a:p>
            <a:pPr algn="ctr"/>
            <a:r>
              <a:rPr lang="en-US" sz="1600" b="1">
                <a:latin typeface="Times New Roman" pitchFamily="18" charset="0"/>
                <a:cs typeface="Angsana New" pitchFamily="18" charset="-34"/>
              </a:rPr>
              <a:t>Bank 3</a:t>
            </a:r>
          </a:p>
        </p:txBody>
      </p:sp>
      <p:sp>
        <p:nvSpPr>
          <p:cNvPr id="241705" name="Rectangle 54"/>
          <p:cNvSpPr>
            <a:spLocks noChangeArrowheads="1"/>
          </p:cNvSpPr>
          <p:nvPr/>
        </p:nvSpPr>
        <p:spPr bwMode="auto">
          <a:xfrm>
            <a:off x="9232900" y="4203700"/>
            <a:ext cx="889000" cy="508000"/>
          </a:xfrm>
          <a:prstGeom prst="rect">
            <a:avLst/>
          </a:prstGeom>
          <a:noFill/>
          <a:ln w="25400">
            <a:solidFill>
              <a:schemeClr val="tx1"/>
            </a:solidFill>
            <a:miter lim="800000"/>
            <a:headEnd/>
            <a:tailEnd/>
          </a:ln>
        </p:spPr>
        <p:txBody>
          <a:bodyPr wrap="none" anchor="ctr"/>
          <a:lstStyle/>
          <a:p>
            <a:endParaRPr lang="en-US"/>
          </a:p>
        </p:txBody>
      </p:sp>
      <p:sp>
        <p:nvSpPr>
          <p:cNvPr id="241706" name="Rectangle 55"/>
          <p:cNvSpPr>
            <a:spLocks noChangeArrowheads="1"/>
          </p:cNvSpPr>
          <p:nvPr/>
        </p:nvSpPr>
        <p:spPr bwMode="auto">
          <a:xfrm>
            <a:off x="9199799" y="4191001"/>
            <a:ext cx="936155" cy="582211"/>
          </a:xfrm>
          <a:prstGeom prst="rect">
            <a:avLst/>
          </a:prstGeom>
          <a:noFill/>
          <a:ln w="12700">
            <a:noFill/>
            <a:miter lim="800000"/>
            <a:headEnd/>
            <a:tailEnd/>
          </a:ln>
        </p:spPr>
        <p:txBody>
          <a:bodyPr wrap="none" lIns="90488" tIns="44450" rIns="90488" bIns="44450">
            <a:spAutoFit/>
          </a:bodyPr>
          <a:lstStyle/>
          <a:p>
            <a:pPr algn="ctr"/>
            <a:r>
              <a:rPr lang="en-US" sz="1600" b="1">
                <a:latin typeface="Times New Roman" pitchFamily="18" charset="0"/>
                <a:cs typeface="Angsana New" pitchFamily="18" charset="-34"/>
              </a:rPr>
              <a:t>Memory</a:t>
            </a:r>
          </a:p>
          <a:p>
            <a:pPr algn="ctr"/>
            <a:r>
              <a:rPr lang="en-US" sz="1600" b="1">
                <a:latin typeface="Times New Roman" pitchFamily="18" charset="0"/>
                <a:cs typeface="Angsana New" pitchFamily="18" charset="-34"/>
              </a:rPr>
              <a:t>Bank 2</a:t>
            </a:r>
          </a:p>
        </p:txBody>
      </p:sp>
      <p:sp>
        <p:nvSpPr>
          <p:cNvPr id="241707" name="Line 56"/>
          <p:cNvSpPr>
            <a:spLocks noChangeShapeType="1"/>
          </p:cNvSpPr>
          <p:nvPr/>
        </p:nvSpPr>
        <p:spPr bwMode="auto">
          <a:xfrm>
            <a:off x="8775700" y="3276600"/>
            <a:ext cx="431800" cy="0"/>
          </a:xfrm>
          <a:prstGeom prst="line">
            <a:avLst/>
          </a:prstGeom>
          <a:noFill/>
          <a:ln w="25400">
            <a:solidFill>
              <a:schemeClr val="tx1"/>
            </a:solidFill>
            <a:round/>
            <a:headEnd/>
            <a:tailEnd type="triangle" w="med" len="med"/>
          </a:ln>
        </p:spPr>
        <p:txBody>
          <a:bodyPr wrap="none" anchor="ctr"/>
          <a:lstStyle/>
          <a:p>
            <a:endParaRPr lang="en-US"/>
          </a:p>
        </p:txBody>
      </p:sp>
      <p:sp>
        <p:nvSpPr>
          <p:cNvPr id="241708" name="Line 57"/>
          <p:cNvSpPr>
            <a:spLocks noChangeShapeType="1"/>
          </p:cNvSpPr>
          <p:nvPr/>
        </p:nvSpPr>
        <p:spPr bwMode="auto">
          <a:xfrm>
            <a:off x="8775700" y="3886200"/>
            <a:ext cx="431800" cy="0"/>
          </a:xfrm>
          <a:prstGeom prst="line">
            <a:avLst/>
          </a:prstGeom>
          <a:noFill/>
          <a:ln w="25400">
            <a:solidFill>
              <a:schemeClr val="tx1"/>
            </a:solidFill>
            <a:round/>
            <a:headEnd/>
            <a:tailEnd type="triangle" w="med" len="med"/>
          </a:ln>
        </p:spPr>
        <p:txBody>
          <a:bodyPr wrap="none" anchor="ctr"/>
          <a:lstStyle/>
          <a:p>
            <a:endParaRPr lang="en-US"/>
          </a:p>
        </p:txBody>
      </p:sp>
      <p:sp>
        <p:nvSpPr>
          <p:cNvPr id="241709" name="Line 58"/>
          <p:cNvSpPr>
            <a:spLocks noChangeShapeType="1"/>
          </p:cNvSpPr>
          <p:nvPr/>
        </p:nvSpPr>
        <p:spPr bwMode="auto">
          <a:xfrm>
            <a:off x="8775700" y="4495800"/>
            <a:ext cx="431800" cy="0"/>
          </a:xfrm>
          <a:prstGeom prst="line">
            <a:avLst/>
          </a:prstGeom>
          <a:noFill/>
          <a:ln w="25400">
            <a:solidFill>
              <a:schemeClr val="tx1"/>
            </a:solidFill>
            <a:round/>
            <a:headEnd/>
            <a:tailEnd type="triangle" w="med" len="med"/>
          </a:ln>
        </p:spPr>
        <p:txBody>
          <a:bodyPr wrap="none" anchor="ctr"/>
          <a:lstStyle/>
          <a:p>
            <a:endParaRPr lang="en-US"/>
          </a:p>
        </p:txBody>
      </p:sp>
      <p:sp>
        <p:nvSpPr>
          <p:cNvPr id="241710" name="Line 59"/>
          <p:cNvSpPr>
            <a:spLocks noChangeShapeType="1"/>
          </p:cNvSpPr>
          <p:nvPr/>
        </p:nvSpPr>
        <p:spPr bwMode="auto">
          <a:xfrm>
            <a:off x="8775700" y="5105400"/>
            <a:ext cx="431800" cy="0"/>
          </a:xfrm>
          <a:prstGeom prst="line">
            <a:avLst/>
          </a:prstGeom>
          <a:noFill/>
          <a:ln w="25400">
            <a:solidFill>
              <a:schemeClr val="tx1"/>
            </a:solidFill>
            <a:round/>
            <a:headEnd/>
            <a:tailEnd type="triangle" w="med" len="med"/>
          </a:ln>
        </p:spPr>
        <p:txBody>
          <a:bodyPr wrap="none" anchor="ctr"/>
          <a:lstStyle/>
          <a:p>
            <a:endParaRPr lang="en-US"/>
          </a:p>
        </p:txBody>
      </p:sp>
      <p:sp>
        <p:nvSpPr>
          <p:cNvPr id="241711" name="Line 60"/>
          <p:cNvSpPr>
            <a:spLocks noChangeShapeType="1"/>
          </p:cNvSpPr>
          <p:nvPr/>
        </p:nvSpPr>
        <p:spPr bwMode="auto">
          <a:xfrm flipV="1">
            <a:off x="8763000" y="3263900"/>
            <a:ext cx="0" cy="1854200"/>
          </a:xfrm>
          <a:prstGeom prst="line">
            <a:avLst/>
          </a:prstGeom>
          <a:noFill/>
          <a:ln w="25400">
            <a:solidFill>
              <a:schemeClr val="tx1"/>
            </a:solidFill>
            <a:round/>
            <a:headEnd/>
            <a:tailEnd/>
          </a:ln>
        </p:spPr>
        <p:txBody>
          <a:bodyPr wrap="none" anchor="ctr"/>
          <a:lstStyle/>
          <a:p>
            <a:endParaRPr lang="en-US"/>
          </a:p>
        </p:txBody>
      </p:sp>
      <p:sp>
        <p:nvSpPr>
          <p:cNvPr id="241712" name="Line 61"/>
          <p:cNvSpPr>
            <a:spLocks noChangeShapeType="1"/>
          </p:cNvSpPr>
          <p:nvPr/>
        </p:nvSpPr>
        <p:spPr bwMode="auto">
          <a:xfrm flipH="1">
            <a:off x="7988300" y="4191000"/>
            <a:ext cx="787400" cy="0"/>
          </a:xfrm>
          <a:prstGeom prst="line">
            <a:avLst/>
          </a:prstGeom>
          <a:noFill/>
          <a:ln w="25400">
            <a:solidFill>
              <a:schemeClr val="tx1"/>
            </a:solidFill>
            <a:round/>
            <a:headEnd/>
            <a:tailEnd type="triangle" w="med" len="med"/>
          </a:ln>
        </p:spPr>
        <p:txBody>
          <a:bodyPr wrap="none" anchor="ctr"/>
          <a:lstStyle/>
          <a:p>
            <a:endParaRPr lang="en-US"/>
          </a:p>
        </p:txBody>
      </p:sp>
      <p:sp>
        <p:nvSpPr>
          <p:cNvPr id="241713" name="Rectangle 62"/>
          <p:cNvSpPr>
            <a:spLocks noGrp="1" noChangeArrowheads="1"/>
          </p:cNvSpPr>
          <p:nvPr>
            <p:ph type="title"/>
          </p:nvPr>
        </p:nvSpPr>
        <p:spPr>
          <a:xfrm>
            <a:off x="2290764" y="230188"/>
            <a:ext cx="7392987" cy="368300"/>
          </a:xfrm>
        </p:spPr>
        <p:txBody>
          <a:bodyPr>
            <a:normAutofit fontScale="90000"/>
          </a:bodyPr>
          <a:lstStyle/>
          <a:p>
            <a:r>
              <a:rPr lang="en-US" smtClean="0"/>
              <a:t>Increasing Bandwidth - Interleaving</a:t>
            </a:r>
          </a:p>
        </p:txBody>
      </p:sp>
    </p:spTree>
    <p:extLst>
      <p:ext uri="{BB962C8B-B14F-4D97-AF65-F5344CB8AC3E}">
        <p14:creationId xmlns:p14="http://schemas.microsoft.com/office/powerpoint/2010/main" val="1893562214"/>
      </p:ext>
    </p:extLst>
  </p:cSld>
  <p:clrMapOvr>
    <a:masterClrMapping/>
  </p:clrMapOvr>
  <p:transition/>
  <p:timing>
    <p:tnLst>
      <p:par>
        <p:cT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Slide Number Placeholder 2"/>
          <p:cNvSpPr>
            <a:spLocks noGrp="1"/>
          </p:cNvSpPr>
          <p:nvPr>
            <p:ph type="sldNum" sz="quarter" idx="10"/>
          </p:nvPr>
        </p:nvSpPr>
        <p:spPr>
          <a:xfrm>
            <a:off x="8904288" y="6092825"/>
            <a:ext cx="609600" cy="431800"/>
          </a:xfrm>
          <a:noFill/>
        </p:spPr>
        <p:txBody>
          <a:bodyPr/>
          <a:lstStyle/>
          <a:p>
            <a:fld id="{5CF516C9-CBFE-4424-BF1A-9E226286F9EC}" type="slidenum">
              <a:rPr lang="it-IT" smtClean="0">
                <a:latin typeface="Arial" pitchFamily="34" charset="0"/>
              </a:rPr>
              <a:pPr/>
              <a:t>211</a:t>
            </a:fld>
            <a:endParaRPr lang="it-IT">
              <a:latin typeface="Arial" pitchFamily="34" charset="0"/>
            </a:endParaRPr>
          </a:p>
        </p:txBody>
      </p:sp>
      <p:pic>
        <p:nvPicPr>
          <p:cNvPr id="242691" name="Picture 2"/>
          <p:cNvPicPr>
            <a:picLocks noChangeAspect="1" noChangeArrowheads="1"/>
          </p:cNvPicPr>
          <p:nvPr/>
        </p:nvPicPr>
        <p:blipFill>
          <a:blip r:embed="rId2" cstate="print"/>
          <a:srcRect/>
          <a:stretch>
            <a:fillRect/>
          </a:stretch>
        </p:blipFill>
        <p:spPr bwMode="auto">
          <a:xfrm>
            <a:off x="2579688" y="457201"/>
            <a:ext cx="7243762" cy="5719763"/>
          </a:xfrm>
          <a:prstGeom prst="rect">
            <a:avLst/>
          </a:prstGeom>
          <a:noFill/>
          <a:ln w="38100" algn="ctr">
            <a:noFill/>
            <a:miter lim="800000"/>
            <a:headEnd/>
            <a:tailEnd/>
          </a:ln>
        </p:spPr>
      </p:pic>
    </p:spTree>
    <p:extLst>
      <p:ext uri="{BB962C8B-B14F-4D97-AF65-F5344CB8AC3E}">
        <p14:creationId xmlns:p14="http://schemas.microsoft.com/office/powerpoint/2010/main" val="3093233617"/>
      </p:ext>
    </p:extLst>
  </p:cSld>
  <p:clrMapOvr>
    <a:masterClrMapping/>
  </p:clrMapOvr>
  <p:timing>
    <p:tnLst>
      <p:par>
        <p:cT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4" name="Slide Number Placeholder 2"/>
          <p:cNvSpPr>
            <a:spLocks noGrp="1"/>
          </p:cNvSpPr>
          <p:nvPr>
            <p:ph type="sldNum" sz="quarter" idx="10"/>
          </p:nvPr>
        </p:nvSpPr>
        <p:spPr>
          <a:xfrm>
            <a:off x="8904288" y="6092825"/>
            <a:ext cx="609600" cy="431800"/>
          </a:xfrm>
          <a:noFill/>
        </p:spPr>
        <p:txBody>
          <a:bodyPr/>
          <a:lstStyle/>
          <a:p>
            <a:fld id="{34B7728D-8D5B-4F32-8756-617C6639B71B}" type="slidenum">
              <a:rPr lang="it-IT" smtClean="0">
                <a:latin typeface="Arial" pitchFamily="34" charset="0"/>
              </a:rPr>
              <a:pPr/>
              <a:t>212</a:t>
            </a:fld>
            <a:endParaRPr lang="it-IT">
              <a:latin typeface="Arial" pitchFamily="34" charset="0"/>
            </a:endParaRPr>
          </a:p>
        </p:txBody>
      </p:sp>
      <p:pic>
        <p:nvPicPr>
          <p:cNvPr id="243715" name="Picture 2"/>
          <p:cNvPicPr>
            <a:picLocks noChangeAspect="1" noChangeArrowheads="1"/>
          </p:cNvPicPr>
          <p:nvPr/>
        </p:nvPicPr>
        <p:blipFill>
          <a:blip r:embed="rId2" cstate="print"/>
          <a:srcRect/>
          <a:stretch>
            <a:fillRect/>
          </a:stretch>
        </p:blipFill>
        <p:spPr bwMode="auto">
          <a:xfrm>
            <a:off x="2438400" y="381000"/>
            <a:ext cx="7456488" cy="5716588"/>
          </a:xfrm>
          <a:prstGeom prst="rect">
            <a:avLst/>
          </a:prstGeom>
          <a:noFill/>
          <a:ln w="38100" algn="ctr">
            <a:noFill/>
            <a:miter lim="800000"/>
            <a:headEnd/>
            <a:tailEnd/>
          </a:ln>
        </p:spPr>
      </p:pic>
    </p:spTree>
    <p:extLst>
      <p:ext uri="{BB962C8B-B14F-4D97-AF65-F5344CB8AC3E}">
        <p14:creationId xmlns:p14="http://schemas.microsoft.com/office/powerpoint/2010/main" val="1151948951"/>
      </p:ext>
    </p:extLst>
  </p:cSld>
  <p:clrMapOvr>
    <a:masterClrMapping/>
  </p:clrMapOvr>
  <p:timing>
    <p:tnLst>
      <p:par>
        <p:cT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738" name="Slide Number Placeholder 2"/>
          <p:cNvSpPr>
            <a:spLocks noGrp="1"/>
          </p:cNvSpPr>
          <p:nvPr>
            <p:ph type="sldNum" sz="quarter" idx="10"/>
          </p:nvPr>
        </p:nvSpPr>
        <p:spPr>
          <a:xfrm>
            <a:off x="8904288" y="6092825"/>
            <a:ext cx="609600" cy="431800"/>
          </a:xfrm>
          <a:noFill/>
        </p:spPr>
        <p:txBody>
          <a:bodyPr/>
          <a:lstStyle/>
          <a:p>
            <a:fld id="{CC258ED9-4390-4195-9651-B3B8ACE9140A}" type="slidenum">
              <a:rPr lang="it-IT" smtClean="0">
                <a:latin typeface="Arial" pitchFamily="34" charset="0"/>
              </a:rPr>
              <a:pPr/>
              <a:t>213</a:t>
            </a:fld>
            <a:endParaRPr lang="it-IT">
              <a:latin typeface="Arial" pitchFamily="34" charset="0"/>
            </a:endParaRPr>
          </a:p>
        </p:txBody>
      </p:sp>
      <p:pic>
        <p:nvPicPr>
          <p:cNvPr id="244739" name="Picture 2"/>
          <p:cNvPicPr>
            <a:picLocks noChangeAspect="1" noChangeArrowheads="1"/>
          </p:cNvPicPr>
          <p:nvPr/>
        </p:nvPicPr>
        <p:blipFill>
          <a:blip r:embed="rId2" cstate="print"/>
          <a:srcRect/>
          <a:stretch>
            <a:fillRect/>
          </a:stretch>
        </p:blipFill>
        <p:spPr bwMode="auto">
          <a:xfrm>
            <a:off x="2157413" y="304800"/>
            <a:ext cx="8158162" cy="6089650"/>
          </a:xfrm>
          <a:prstGeom prst="rect">
            <a:avLst/>
          </a:prstGeom>
          <a:noFill/>
          <a:ln w="38100" algn="ctr">
            <a:noFill/>
            <a:miter lim="800000"/>
            <a:headEnd/>
            <a:tailEnd/>
          </a:ln>
        </p:spPr>
      </p:pic>
    </p:spTree>
    <p:extLst>
      <p:ext uri="{BB962C8B-B14F-4D97-AF65-F5344CB8AC3E}">
        <p14:creationId xmlns:p14="http://schemas.microsoft.com/office/powerpoint/2010/main" val="374578451"/>
      </p:ext>
    </p:extLst>
  </p:cSld>
  <p:clrMapOvr>
    <a:masterClrMapping/>
  </p:clrMapOvr>
  <p:timing>
    <p:tnLst>
      <p:par>
        <p:cT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2" name="Slide Number Placeholder 2"/>
          <p:cNvSpPr>
            <a:spLocks noGrp="1"/>
          </p:cNvSpPr>
          <p:nvPr>
            <p:ph type="sldNum" sz="quarter" idx="10"/>
          </p:nvPr>
        </p:nvSpPr>
        <p:spPr>
          <a:xfrm>
            <a:off x="8904288" y="6092825"/>
            <a:ext cx="609600" cy="431800"/>
          </a:xfrm>
          <a:noFill/>
        </p:spPr>
        <p:txBody>
          <a:bodyPr/>
          <a:lstStyle/>
          <a:p>
            <a:fld id="{C051EB16-64E0-4E82-9A63-B82E7B5CD9D4}" type="slidenum">
              <a:rPr lang="it-IT" smtClean="0">
                <a:latin typeface="Arial" pitchFamily="34" charset="0"/>
              </a:rPr>
              <a:pPr/>
              <a:t>214</a:t>
            </a:fld>
            <a:endParaRPr lang="it-IT">
              <a:latin typeface="Arial" pitchFamily="34" charset="0"/>
            </a:endParaRPr>
          </a:p>
        </p:txBody>
      </p:sp>
      <p:pic>
        <p:nvPicPr>
          <p:cNvPr id="245763" name="Picture 2"/>
          <p:cNvPicPr>
            <a:picLocks noChangeAspect="1" noChangeArrowheads="1"/>
          </p:cNvPicPr>
          <p:nvPr/>
        </p:nvPicPr>
        <p:blipFill>
          <a:blip r:embed="rId2" cstate="print"/>
          <a:srcRect/>
          <a:stretch>
            <a:fillRect/>
          </a:stretch>
        </p:blipFill>
        <p:spPr bwMode="auto">
          <a:xfrm>
            <a:off x="1946275" y="344489"/>
            <a:ext cx="8510588" cy="5856287"/>
          </a:xfrm>
          <a:prstGeom prst="rect">
            <a:avLst/>
          </a:prstGeom>
          <a:noFill/>
          <a:ln w="38100" algn="ctr">
            <a:noFill/>
            <a:miter lim="800000"/>
            <a:headEnd/>
            <a:tailEnd/>
          </a:ln>
        </p:spPr>
      </p:pic>
    </p:spTree>
    <p:extLst>
      <p:ext uri="{BB962C8B-B14F-4D97-AF65-F5344CB8AC3E}">
        <p14:creationId xmlns:p14="http://schemas.microsoft.com/office/powerpoint/2010/main" val="3457867189"/>
      </p:ext>
    </p:extLst>
  </p:cSld>
  <p:clrMapOvr>
    <a:masterClrMapping/>
  </p:clrMapOvr>
  <p:timing>
    <p:tnLst>
      <p:par>
        <p:cT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786" name="Slide Number Placeholder 2"/>
          <p:cNvSpPr>
            <a:spLocks noGrp="1"/>
          </p:cNvSpPr>
          <p:nvPr>
            <p:ph type="sldNum" sz="quarter" idx="10"/>
          </p:nvPr>
        </p:nvSpPr>
        <p:spPr>
          <a:xfrm>
            <a:off x="8904288" y="6092825"/>
            <a:ext cx="609600" cy="431800"/>
          </a:xfrm>
          <a:noFill/>
        </p:spPr>
        <p:txBody>
          <a:bodyPr/>
          <a:lstStyle/>
          <a:p>
            <a:fld id="{6D74914C-1E09-434D-8D04-580730ACA0D1}" type="slidenum">
              <a:rPr lang="it-IT" smtClean="0">
                <a:latin typeface="Arial" pitchFamily="34" charset="0"/>
              </a:rPr>
              <a:pPr/>
              <a:t>215</a:t>
            </a:fld>
            <a:endParaRPr lang="it-IT">
              <a:latin typeface="Arial" pitchFamily="34" charset="0"/>
            </a:endParaRPr>
          </a:p>
        </p:txBody>
      </p:sp>
      <p:pic>
        <p:nvPicPr>
          <p:cNvPr id="246787" name="Picture 2"/>
          <p:cNvPicPr>
            <a:picLocks noChangeAspect="1" noChangeArrowheads="1"/>
          </p:cNvPicPr>
          <p:nvPr/>
        </p:nvPicPr>
        <p:blipFill>
          <a:blip r:embed="rId2" cstate="print"/>
          <a:srcRect/>
          <a:stretch>
            <a:fillRect/>
          </a:stretch>
        </p:blipFill>
        <p:spPr bwMode="auto">
          <a:xfrm>
            <a:off x="1946275" y="228601"/>
            <a:ext cx="8440738" cy="5953125"/>
          </a:xfrm>
          <a:prstGeom prst="rect">
            <a:avLst/>
          </a:prstGeom>
          <a:noFill/>
          <a:ln w="38100" algn="ctr">
            <a:noFill/>
            <a:miter lim="800000"/>
            <a:headEnd/>
            <a:tailEnd/>
          </a:ln>
        </p:spPr>
      </p:pic>
    </p:spTree>
    <p:extLst>
      <p:ext uri="{BB962C8B-B14F-4D97-AF65-F5344CB8AC3E}">
        <p14:creationId xmlns:p14="http://schemas.microsoft.com/office/powerpoint/2010/main" val="2692083067"/>
      </p:ext>
    </p:extLst>
  </p:cSld>
  <p:clrMapOvr>
    <a:masterClrMapping/>
  </p:clrMapOvr>
  <p:timing>
    <p:tnLst>
      <p:par>
        <p:cT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10" name="Slide Number Placeholder 2"/>
          <p:cNvSpPr>
            <a:spLocks noGrp="1"/>
          </p:cNvSpPr>
          <p:nvPr>
            <p:ph type="sldNum" sz="quarter" idx="10"/>
          </p:nvPr>
        </p:nvSpPr>
        <p:spPr>
          <a:xfrm>
            <a:off x="8904288" y="6092825"/>
            <a:ext cx="609600" cy="431800"/>
          </a:xfrm>
          <a:noFill/>
        </p:spPr>
        <p:txBody>
          <a:bodyPr/>
          <a:lstStyle/>
          <a:p>
            <a:fld id="{D91C5252-C06E-480E-9AD7-76F9A8BD3C5A}" type="slidenum">
              <a:rPr lang="it-IT" smtClean="0">
                <a:latin typeface="Arial" pitchFamily="34" charset="0"/>
              </a:rPr>
              <a:pPr/>
              <a:t>216</a:t>
            </a:fld>
            <a:endParaRPr lang="it-IT">
              <a:latin typeface="Arial" pitchFamily="34" charset="0"/>
            </a:endParaRPr>
          </a:p>
        </p:txBody>
      </p:sp>
      <p:pic>
        <p:nvPicPr>
          <p:cNvPr id="247811" name="Picture 2"/>
          <p:cNvPicPr>
            <a:picLocks noChangeAspect="1" noChangeArrowheads="1"/>
          </p:cNvPicPr>
          <p:nvPr/>
        </p:nvPicPr>
        <p:blipFill>
          <a:blip r:embed="rId2" cstate="print"/>
          <a:srcRect/>
          <a:stretch>
            <a:fillRect/>
          </a:stretch>
        </p:blipFill>
        <p:spPr bwMode="auto">
          <a:xfrm>
            <a:off x="2368550" y="381000"/>
            <a:ext cx="7666038" cy="5900738"/>
          </a:xfrm>
          <a:prstGeom prst="rect">
            <a:avLst/>
          </a:prstGeom>
          <a:noFill/>
          <a:ln w="38100" algn="ctr">
            <a:noFill/>
            <a:miter lim="800000"/>
            <a:headEnd/>
            <a:tailEnd/>
          </a:ln>
        </p:spPr>
      </p:pic>
    </p:spTree>
    <p:extLst>
      <p:ext uri="{BB962C8B-B14F-4D97-AF65-F5344CB8AC3E}">
        <p14:creationId xmlns:p14="http://schemas.microsoft.com/office/powerpoint/2010/main" val="33215299"/>
      </p:ext>
    </p:extLst>
  </p:cSld>
  <p:clrMapOvr>
    <a:masterClrMapping/>
  </p:clrMapOvr>
  <p:timing>
    <p:tnLst>
      <p:par>
        <p:cT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834" name="Slide Number Placeholder 2"/>
          <p:cNvSpPr>
            <a:spLocks noGrp="1"/>
          </p:cNvSpPr>
          <p:nvPr>
            <p:ph type="sldNum" sz="quarter" idx="10"/>
          </p:nvPr>
        </p:nvSpPr>
        <p:spPr>
          <a:xfrm>
            <a:off x="8904288" y="6092825"/>
            <a:ext cx="609600" cy="431800"/>
          </a:xfrm>
          <a:noFill/>
        </p:spPr>
        <p:txBody>
          <a:bodyPr/>
          <a:lstStyle/>
          <a:p>
            <a:fld id="{FBD321FD-B493-46E2-8F1B-68BD0E6B8B93}" type="slidenum">
              <a:rPr lang="it-IT" smtClean="0">
                <a:latin typeface="Arial" pitchFamily="34" charset="0"/>
              </a:rPr>
              <a:pPr/>
              <a:t>217</a:t>
            </a:fld>
            <a:endParaRPr lang="it-IT">
              <a:latin typeface="Arial" pitchFamily="34" charset="0"/>
            </a:endParaRPr>
          </a:p>
        </p:txBody>
      </p:sp>
      <p:pic>
        <p:nvPicPr>
          <p:cNvPr id="248835" name="Picture 2"/>
          <p:cNvPicPr>
            <a:picLocks noChangeAspect="1" noChangeArrowheads="1"/>
          </p:cNvPicPr>
          <p:nvPr/>
        </p:nvPicPr>
        <p:blipFill>
          <a:blip r:embed="rId2" cstate="print"/>
          <a:srcRect/>
          <a:stretch>
            <a:fillRect/>
          </a:stretch>
        </p:blipFill>
        <p:spPr bwMode="auto">
          <a:xfrm>
            <a:off x="2368550" y="533401"/>
            <a:ext cx="7596188" cy="5610225"/>
          </a:xfrm>
          <a:prstGeom prst="rect">
            <a:avLst/>
          </a:prstGeom>
          <a:noFill/>
          <a:ln w="38100" algn="ctr">
            <a:noFill/>
            <a:miter lim="800000"/>
            <a:headEnd/>
            <a:tailEnd/>
          </a:ln>
        </p:spPr>
      </p:pic>
    </p:spTree>
    <p:extLst>
      <p:ext uri="{BB962C8B-B14F-4D97-AF65-F5344CB8AC3E}">
        <p14:creationId xmlns:p14="http://schemas.microsoft.com/office/powerpoint/2010/main" val="1308906557"/>
      </p:ext>
    </p:extLst>
  </p:cSld>
  <p:clrMapOvr>
    <a:masterClrMapping/>
  </p:clrMapOvr>
  <p:timing>
    <p:tnLst>
      <p:par>
        <p:cT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8" name="Slide Number Placeholder 2"/>
          <p:cNvSpPr>
            <a:spLocks noGrp="1"/>
          </p:cNvSpPr>
          <p:nvPr>
            <p:ph type="sldNum" sz="quarter" idx="10"/>
          </p:nvPr>
        </p:nvSpPr>
        <p:spPr>
          <a:xfrm>
            <a:off x="8904288" y="6092825"/>
            <a:ext cx="609600" cy="431800"/>
          </a:xfrm>
          <a:noFill/>
        </p:spPr>
        <p:txBody>
          <a:bodyPr/>
          <a:lstStyle/>
          <a:p>
            <a:fld id="{C6375350-6DD3-4344-8C67-D73F54BC9483}" type="slidenum">
              <a:rPr lang="it-IT" smtClean="0">
                <a:latin typeface="Arial" pitchFamily="34" charset="0"/>
              </a:rPr>
              <a:pPr/>
              <a:t>218</a:t>
            </a:fld>
            <a:endParaRPr lang="it-IT">
              <a:latin typeface="Arial" pitchFamily="34" charset="0"/>
            </a:endParaRPr>
          </a:p>
        </p:txBody>
      </p:sp>
      <p:pic>
        <p:nvPicPr>
          <p:cNvPr id="249859" name="Picture 2"/>
          <p:cNvPicPr>
            <a:picLocks noChangeAspect="1" noChangeArrowheads="1"/>
          </p:cNvPicPr>
          <p:nvPr/>
        </p:nvPicPr>
        <p:blipFill>
          <a:blip r:embed="rId2" cstate="print"/>
          <a:srcRect/>
          <a:stretch>
            <a:fillRect/>
          </a:stretch>
        </p:blipFill>
        <p:spPr bwMode="auto">
          <a:xfrm>
            <a:off x="2085976" y="457200"/>
            <a:ext cx="7667625" cy="5684838"/>
          </a:xfrm>
          <a:prstGeom prst="rect">
            <a:avLst/>
          </a:prstGeom>
          <a:noFill/>
          <a:ln w="38100" algn="ctr">
            <a:noFill/>
            <a:miter lim="800000"/>
            <a:headEnd/>
            <a:tailEnd/>
          </a:ln>
        </p:spPr>
      </p:pic>
    </p:spTree>
    <p:extLst>
      <p:ext uri="{BB962C8B-B14F-4D97-AF65-F5344CB8AC3E}">
        <p14:creationId xmlns:p14="http://schemas.microsoft.com/office/powerpoint/2010/main" val="274676362"/>
      </p:ext>
    </p:extLst>
  </p:cSld>
  <p:clrMapOvr>
    <a:masterClrMapping/>
  </p:clrMapOvr>
  <p:timing>
    <p:tnLst>
      <p:par>
        <p:cT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882" name="Rectangle 2"/>
          <p:cNvSpPr>
            <a:spLocks noGrp="1" noChangeArrowheads="1"/>
          </p:cNvSpPr>
          <p:nvPr>
            <p:ph type="ctrTitle"/>
          </p:nvPr>
        </p:nvSpPr>
        <p:spPr/>
        <p:txBody>
          <a:bodyPr/>
          <a:lstStyle/>
          <a:p>
            <a:r>
              <a:rPr lang="en-US" smtClean="0"/>
              <a:t>Non Volatile Memories </a:t>
            </a:r>
          </a:p>
        </p:txBody>
      </p:sp>
      <p:sp>
        <p:nvSpPr>
          <p:cNvPr id="250883" name="Rectangle 3"/>
          <p:cNvSpPr>
            <a:spLocks noGrp="1" noChangeArrowheads="1"/>
          </p:cNvSpPr>
          <p:nvPr>
            <p:ph type="subTitle" idx="1"/>
          </p:nvPr>
        </p:nvSpPr>
        <p:spPr/>
        <p:txBody>
          <a:bodyPr/>
          <a:lstStyle/>
          <a:p>
            <a:endParaRPr lang="en-US" smtClean="0"/>
          </a:p>
        </p:txBody>
      </p:sp>
    </p:spTree>
    <p:extLst>
      <p:ext uri="{BB962C8B-B14F-4D97-AF65-F5344CB8AC3E}">
        <p14:creationId xmlns:p14="http://schemas.microsoft.com/office/powerpoint/2010/main" val="283969741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Rectangle 2"/>
          <p:cNvSpPr>
            <a:spLocks noGrp="1" noChangeArrowheads="1"/>
          </p:cNvSpPr>
          <p:nvPr>
            <p:ph type="title"/>
          </p:nvPr>
        </p:nvSpPr>
        <p:spPr/>
        <p:txBody>
          <a:bodyPr/>
          <a:lstStyle/>
          <a:p>
            <a:pPr eaLnBrk="1" hangingPunct="1"/>
            <a:r>
              <a:rPr lang="en-US" smtClean="0"/>
              <a:t>Typical Application Scenarios</a:t>
            </a:r>
          </a:p>
        </p:txBody>
      </p:sp>
      <p:sp>
        <p:nvSpPr>
          <p:cNvPr id="2052" name="Slide Number Placeholder 3"/>
          <p:cNvSpPr>
            <a:spLocks noGrp="1"/>
          </p:cNvSpPr>
          <p:nvPr>
            <p:ph type="sldNum" sz="quarter" idx="10"/>
          </p:nvPr>
        </p:nvSpPr>
        <p:spPr>
          <a:noFill/>
        </p:spPr>
        <p:txBody>
          <a:bodyPr/>
          <a:lstStyle/>
          <a:p>
            <a:fld id="{449E5303-CA30-4210-84B3-9BDD1A39A37D}" type="slidenum">
              <a:rPr lang="it-IT" smtClean="0">
                <a:latin typeface="Arial" pitchFamily="34" charset="0"/>
              </a:rPr>
              <a:pPr/>
              <a:t>22</a:t>
            </a:fld>
            <a:endParaRPr lang="it-IT">
              <a:latin typeface="Arial" pitchFamily="34" charset="0"/>
            </a:endParaRPr>
          </a:p>
        </p:txBody>
      </p:sp>
      <p:grpSp>
        <p:nvGrpSpPr>
          <p:cNvPr id="2" name="Group 3"/>
          <p:cNvGrpSpPr>
            <a:grpSpLocks/>
          </p:cNvGrpSpPr>
          <p:nvPr/>
        </p:nvGrpSpPr>
        <p:grpSpPr bwMode="auto">
          <a:xfrm>
            <a:off x="2667000" y="2438400"/>
            <a:ext cx="6248400" cy="2706688"/>
            <a:chOff x="720" y="960"/>
            <a:chExt cx="3936" cy="1705"/>
          </a:xfrm>
        </p:grpSpPr>
        <p:pic>
          <p:nvPicPr>
            <p:cNvPr id="2067" name="Picture 4"/>
            <p:cNvPicPr>
              <a:picLocks noChangeAspect="1" noChangeArrowheads="1"/>
            </p:cNvPicPr>
            <p:nvPr/>
          </p:nvPicPr>
          <p:blipFill>
            <a:blip r:embed="rId3" cstate="print"/>
            <a:srcRect/>
            <a:stretch>
              <a:fillRect/>
            </a:stretch>
          </p:blipFill>
          <p:spPr bwMode="auto">
            <a:xfrm>
              <a:off x="720" y="960"/>
              <a:ext cx="3936" cy="1542"/>
            </a:xfrm>
            <a:prstGeom prst="rect">
              <a:avLst/>
            </a:prstGeom>
            <a:noFill/>
            <a:ln w="9525">
              <a:noFill/>
              <a:miter lim="800000"/>
              <a:headEnd/>
              <a:tailEnd/>
            </a:ln>
          </p:spPr>
        </p:pic>
        <p:sp>
          <p:nvSpPr>
            <p:cNvPr id="2068" name="Rectangle 5"/>
            <p:cNvSpPr>
              <a:spLocks noChangeArrowheads="1"/>
            </p:cNvSpPr>
            <p:nvPr/>
          </p:nvSpPr>
          <p:spPr bwMode="auto">
            <a:xfrm>
              <a:off x="1749" y="2432"/>
              <a:ext cx="1574" cy="233"/>
            </a:xfrm>
            <a:prstGeom prst="rect">
              <a:avLst/>
            </a:prstGeom>
            <a:noFill/>
            <a:ln w="9525">
              <a:noFill/>
              <a:miter lim="800000"/>
              <a:headEnd/>
              <a:tailEnd/>
            </a:ln>
          </p:spPr>
          <p:txBody>
            <a:bodyPr wrap="none">
              <a:spAutoFit/>
            </a:bodyPr>
            <a:lstStyle/>
            <a:p>
              <a:pPr eaLnBrk="1" hangingPunct="1"/>
              <a:r>
                <a:rPr lang="en-US" b="1">
                  <a:solidFill>
                    <a:srgbClr val="0000FF"/>
                  </a:solidFill>
                  <a:latin typeface="Times New Roman" pitchFamily="18" charset="0"/>
                </a:rPr>
                <a:t>Hand phone and Cache</a:t>
              </a:r>
            </a:p>
          </p:txBody>
        </p:sp>
      </p:grpSp>
      <p:grpSp>
        <p:nvGrpSpPr>
          <p:cNvPr id="3" name="Group 6"/>
          <p:cNvGrpSpPr>
            <a:grpSpLocks/>
          </p:cNvGrpSpPr>
          <p:nvPr/>
        </p:nvGrpSpPr>
        <p:grpSpPr bwMode="auto">
          <a:xfrm>
            <a:off x="2438400" y="2819401"/>
            <a:ext cx="7086600" cy="1665288"/>
            <a:chOff x="480" y="2784"/>
            <a:chExt cx="4464" cy="1049"/>
          </a:xfrm>
        </p:grpSpPr>
        <p:graphicFrame>
          <p:nvGraphicFramePr>
            <p:cNvPr id="2050" name="Object 2"/>
            <p:cNvGraphicFramePr>
              <a:graphicFrameLocks noChangeAspect="1"/>
            </p:cNvGraphicFramePr>
            <p:nvPr/>
          </p:nvGraphicFramePr>
          <p:xfrm>
            <a:off x="480" y="2832"/>
            <a:ext cx="4464" cy="966"/>
          </p:xfrm>
          <a:graphic>
            <a:graphicData uri="http://schemas.openxmlformats.org/presentationml/2006/ole">
              <mc:AlternateContent xmlns:mc="http://schemas.openxmlformats.org/markup-compatibility/2006">
                <mc:Choice xmlns:v="urn:schemas-microsoft-com:vml" Requires="v">
                  <p:oleObj spid="_x0000_s2072" name="Bitmap Image" r:id="rId4" imgW="4638095" imgH="1152381" progId="PBrush">
                    <p:embed/>
                  </p:oleObj>
                </mc:Choice>
                <mc:Fallback>
                  <p:oleObj name="Bitmap Image" r:id="rId4" imgW="4638095" imgH="1152381" progId="PBrush">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0" y="2832"/>
                          <a:ext cx="4464" cy="966"/>
                        </a:xfrm>
                        <a:prstGeom prst="rect">
                          <a:avLst/>
                        </a:prstGeom>
                        <a:noFill/>
                        <a:ln>
                          <a:noFill/>
                        </a:ln>
                        <a:effectLst/>
                        <a:extLst>
                          <a:ext uri="{909E8E84-426E-40DD-AFC4-6F175D3DCCD1}">
                            <a14:hiddenFill xmlns:a14="http://schemas.microsoft.com/office/drawing/2010/main">
                              <a:solidFill>
                                <a:srgbClr val="32A0DA"/>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055" name="Text Box 8"/>
            <p:cNvSpPr txBox="1">
              <a:spLocks noChangeArrowheads="1"/>
            </p:cNvSpPr>
            <p:nvPr/>
          </p:nvSpPr>
          <p:spPr bwMode="auto">
            <a:xfrm>
              <a:off x="1526" y="2976"/>
              <a:ext cx="383" cy="192"/>
            </a:xfrm>
            <a:prstGeom prst="rect">
              <a:avLst/>
            </a:prstGeom>
            <a:noFill/>
            <a:ln w="9525">
              <a:noFill/>
              <a:miter lim="800000"/>
              <a:headEnd/>
              <a:tailEnd/>
            </a:ln>
          </p:spPr>
          <p:txBody>
            <a:bodyPr wrap="none">
              <a:spAutoFit/>
            </a:bodyPr>
            <a:lstStyle/>
            <a:p>
              <a:pPr eaLnBrk="1" hangingPunct="1"/>
              <a:r>
                <a:rPr lang="en-US" sz="1400">
                  <a:solidFill>
                    <a:srgbClr val="000000"/>
                  </a:solidFill>
                  <a:latin typeface="Arial" pitchFamily="34" charset="0"/>
                </a:rPr>
                <a:t>MMU</a:t>
              </a:r>
            </a:p>
          </p:txBody>
        </p:sp>
        <p:sp>
          <p:nvSpPr>
            <p:cNvPr id="2056" name="Text Box 9"/>
            <p:cNvSpPr txBox="1">
              <a:spLocks noChangeArrowheads="1"/>
            </p:cNvSpPr>
            <p:nvPr/>
          </p:nvSpPr>
          <p:spPr bwMode="auto">
            <a:xfrm>
              <a:off x="1488" y="3216"/>
              <a:ext cx="340" cy="192"/>
            </a:xfrm>
            <a:prstGeom prst="rect">
              <a:avLst/>
            </a:prstGeom>
            <a:noFill/>
            <a:ln w="9525">
              <a:noFill/>
              <a:miter lim="800000"/>
              <a:headEnd/>
              <a:tailEnd/>
            </a:ln>
          </p:spPr>
          <p:txBody>
            <a:bodyPr wrap="none">
              <a:spAutoFit/>
            </a:bodyPr>
            <a:lstStyle/>
            <a:p>
              <a:pPr eaLnBrk="1" hangingPunct="1"/>
              <a:r>
                <a:rPr lang="en-US" sz="1400">
                  <a:solidFill>
                    <a:srgbClr val="000000"/>
                  </a:solidFill>
                  <a:latin typeface="Arial" pitchFamily="34" charset="0"/>
                </a:rPr>
                <a:t>FPU</a:t>
              </a:r>
            </a:p>
          </p:txBody>
        </p:sp>
        <p:sp>
          <p:nvSpPr>
            <p:cNvPr id="2057" name="Text Box 10"/>
            <p:cNvSpPr txBox="1">
              <a:spLocks noChangeArrowheads="1"/>
            </p:cNvSpPr>
            <p:nvPr/>
          </p:nvSpPr>
          <p:spPr bwMode="auto">
            <a:xfrm>
              <a:off x="1964" y="3120"/>
              <a:ext cx="303" cy="192"/>
            </a:xfrm>
            <a:prstGeom prst="rect">
              <a:avLst/>
            </a:prstGeom>
            <a:noFill/>
            <a:ln w="9525">
              <a:noFill/>
              <a:miter lim="800000"/>
              <a:headEnd/>
              <a:tailEnd/>
            </a:ln>
          </p:spPr>
          <p:txBody>
            <a:bodyPr wrap="none">
              <a:spAutoFit/>
            </a:bodyPr>
            <a:lstStyle/>
            <a:p>
              <a:pPr eaLnBrk="1" hangingPunct="1"/>
              <a:r>
                <a:rPr lang="en-US" sz="1400">
                  <a:solidFill>
                    <a:srgbClr val="000000"/>
                  </a:solidFill>
                  <a:latin typeface="Arial" pitchFamily="34" charset="0"/>
                </a:rPr>
                <a:t>BIU</a:t>
              </a:r>
            </a:p>
          </p:txBody>
        </p:sp>
        <p:sp>
          <p:nvSpPr>
            <p:cNvPr id="2058" name="Text Box 11"/>
            <p:cNvSpPr txBox="1">
              <a:spLocks noChangeArrowheads="1"/>
            </p:cNvSpPr>
            <p:nvPr/>
          </p:nvSpPr>
          <p:spPr bwMode="auto">
            <a:xfrm>
              <a:off x="1964" y="3312"/>
              <a:ext cx="334" cy="192"/>
            </a:xfrm>
            <a:prstGeom prst="rect">
              <a:avLst/>
            </a:prstGeom>
            <a:noFill/>
            <a:ln w="9525">
              <a:noFill/>
              <a:miter lim="800000"/>
              <a:headEnd/>
              <a:tailEnd/>
            </a:ln>
          </p:spPr>
          <p:txBody>
            <a:bodyPr wrap="none">
              <a:spAutoFit/>
            </a:bodyPr>
            <a:lstStyle/>
            <a:p>
              <a:pPr eaLnBrk="1" hangingPunct="1"/>
              <a:r>
                <a:rPr lang="en-US" sz="1400">
                  <a:solidFill>
                    <a:srgbClr val="000000"/>
                  </a:solidFill>
                  <a:latin typeface="Arial" pitchFamily="34" charset="0"/>
                </a:rPr>
                <a:t>ALU</a:t>
              </a:r>
            </a:p>
          </p:txBody>
        </p:sp>
        <p:sp>
          <p:nvSpPr>
            <p:cNvPr id="2059" name="Text Box 12"/>
            <p:cNvSpPr txBox="1">
              <a:spLocks noChangeArrowheads="1"/>
            </p:cNvSpPr>
            <p:nvPr/>
          </p:nvSpPr>
          <p:spPr bwMode="auto">
            <a:xfrm>
              <a:off x="2448" y="3120"/>
              <a:ext cx="440" cy="192"/>
            </a:xfrm>
            <a:prstGeom prst="rect">
              <a:avLst/>
            </a:prstGeom>
            <a:noFill/>
            <a:ln w="9525">
              <a:noFill/>
              <a:miter lim="800000"/>
              <a:headEnd/>
              <a:tailEnd/>
            </a:ln>
          </p:spPr>
          <p:txBody>
            <a:bodyPr wrap="none">
              <a:spAutoFit/>
            </a:bodyPr>
            <a:lstStyle/>
            <a:p>
              <a:pPr eaLnBrk="1" hangingPunct="1"/>
              <a:r>
                <a:rPr lang="en-US" sz="1400">
                  <a:solidFill>
                    <a:srgbClr val="000000"/>
                  </a:solidFill>
                  <a:latin typeface="Arial" pitchFamily="34" charset="0"/>
                </a:rPr>
                <a:t>CORE</a:t>
              </a:r>
            </a:p>
          </p:txBody>
        </p:sp>
        <p:sp>
          <p:nvSpPr>
            <p:cNvPr id="2060" name="Text Box 13"/>
            <p:cNvSpPr txBox="1">
              <a:spLocks noChangeArrowheads="1"/>
            </p:cNvSpPr>
            <p:nvPr/>
          </p:nvSpPr>
          <p:spPr bwMode="auto">
            <a:xfrm>
              <a:off x="2928" y="3024"/>
              <a:ext cx="393" cy="330"/>
            </a:xfrm>
            <a:prstGeom prst="rect">
              <a:avLst/>
            </a:prstGeom>
            <a:noFill/>
            <a:ln w="9525">
              <a:noFill/>
              <a:miter lim="800000"/>
              <a:headEnd/>
              <a:tailEnd/>
            </a:ln>
          </p:spPr>
          <p:txBody>
            <a:bodyPr wrap="none">
              <a:spAutoFit/>
            </a:bodyPr>
            <a:lstStyle/>
            <a:p>
              <a:pPr eaLnBrk="1" hangingPunct="1"/>
              <a:r>
                <a:rPr lang="en-US" sz="1400">
                  <a:solidFill>
                    <a:srgbClr val="000000"/>
                  </a:solidFill>
                  <a:latin typeface="Arial" pitchFamily="34" charset="0"/>
                </a:rPr>
                <a:t> L1</a:t>
              </a:r>
            </a:p>
            <a:p>
              <a:pPr eaLnBrk="1" hangingPunct="1"/>
              <a:r>
                <a:rPr lang="en-US" sz="1400">
                  <a:solidFill>
                    <a:srgbClr val="000000"/>
                  </a:solidFill>
                  <a:latin typeface="Arial" pitchFamily="34" charset="0"/>
                </a:rPr>
                <a:t>16KB</a:t>
              </a:r>
            </a:p>
          </p:txBody>
        </p:sp>
        <p:sp>
          <p:nvSpPr>
            <p:cNvPr id="2061" name="Text Box 14"/>
            <p:cNvSpPr txBox="1">
              <a:spLocks noChangeArrowheads="1"/>
            </p:cNvSpPr>
            <p:nvPr/>
          </p:nvSpPr>
          <p:spPr bwMode="auto">
            <a:xfrm>
              <a:off x="3408" y="3024"/>
              <a:ext cx="456" cy="330"/>
            </a:xfrm>
            <a:prstGeom prst="rect">
              <a:avLst/>
            </a:prstGeom>
            <a:noFill/>
            <a:ln w="9525">
              <a:noFill/>
              <a:miter lim="800000"/>
              <a:headEnd/>
              <a:tailEnd/>
            </a:ln>
          </p:spPr>
          <p:txBody>
            <a:bodyPr wrap="none">
              <a:spAutoFit/>
            </a:bodyPr>
            <a:lstStyle/>
            <a:p>
              <a:pPr eaLnBrk="1" hangingPunct="1"/>
              <a:r>
                <a:rPr lang="en-US" sz="1400">
                  <a:solidFill>
                    <a:srgbClr val="000000"/>
                  </a:solidFill>
                  <a:latin typeface="Arial" pitchFamily="34" charset="0"/>
                </a:rPr>
                <a:t>L2</a:t>
              </a:r>
            </a:p>
            <a:p>
              <a:pPr eaLnBrk="1" hangingPunct="1"/>
              <a:r>
                <a:rPr lang="en-US" sz="1400">
                  <a:solidFill>
                    <a:srgbClr val="000000"/>
                  </a:solidFill>
                  <a:latin typeface="Arial" pitchFamily="34" charset="0"/>
                </a:rPr>
                <a:t>256KB</a:t>
              </a:r>
            </a:p>
          </p:txBody>
        </p:sp>
        <p:sp>
          <p:nvSpPr>
            <p:cNvPr id="2062" name="Text Box 15"/>
            <p:cNvSpPr txBox="1">
              <a:spLocks noChangeArrowheads="1"/>
            </p:cNvSpPr>
            <p:nvPr/>
          </p:nvSpPr>
          <p:spPr bwMode="auto">
            <a:xfrm>
              <a:off x="3882" y="3024"/>
              <a:ext cx="408" cy="192"/>
            </a:xfrm>
            <a:prstGeom prst="rect">
              <a:avLst/>
            </a:prstGeom>
            <a:noFill/>
            <a:ln w="9525">
              <a:noFill/>
              <a:miter lim="800000"/>
              <a:headEnd/>
              <a:tailEnd/>
            </a:ln>
          </p:spPr>
          <p:txBody>
            <a:bodyPr wrap="none">
              <a:spAutoFit/>
            </a:bodyPr>
            <a:lstStyle/>
            <a:p>
              <a:pPr eaLnBrk="1" hangingPunct="1"/>
              <a:r>
                <a:rPr lang="en-US" sz="1400">
                  <a:solidFill>
                    <a:srgbClr val="000000"/>
                  </a:solidFill>
                  <a:latin typeface="Arial" pitchFamily="34" charset="0"/>
                </a:rPr>
                <a:t>64MB</a:t>
              </a:r>
            </a:p>
          </p:txBody>
        </p:sp>
        <p:sp>
          <p:nvSpPr>
            <p:cNvPr id="2063" name="Text Box 16"/>
            <p:cNvSpPr txBox="1">
              <a:spLocks noChangeArrowheads="1"/>
            </p:cNvSpPr>
            <p:nvPr/>
          </p:nvSpPr>
          <p:spPr bwMode="auto">
            <a:xfrm>
              <a:off x="4416" y="3120"/>
              <a:ext cx="305" cy="465"/>
            </a:xfrm>
            <a:prstGeom prst="rect">
              <a:avLst/>
            </a:prstGeom>
            <a:noFill/>
            <a:ln w="9525">
              <a:noFill/>
              <a:miter lim="800000"/>
              <a:headEnd/>
              <a:tailEnd/>
            </a:ln>
          </p:spPr>
          <p:txBody>
            <a:bodyPr wrap="none">
              <a:spAutoFit/>
            </a:bodyPr>
            <a:lstStyle/>
            <a:p>
              <a:pPr eaLnBrk="1" hangingPunct="1"/>
              <a:r>
                <a:rPr lang="en-US" sz="1400">
                  <a:solidFill>
                    <a:srgbClr val="FFFF00"/>
                  </a:solidFill>
                  <a:latin typeface="Arial" pitchFamily="34" charset="0"/>
                </a:rPr>
                <a:t>I/O</a:t>
              </a:r>
            </a:p>
            <a:p>
              <a:pPr eaLnBrk="1" hangingPunct="1"/>
              <a:r>
                <a:rPr lang="en-US" sz="1400">
                  <a:solidFill>
                    <a:srgbClr val="FFFF00"/>
                  </a:solidFill>
                  <a:latin typeface="Arial" pitchFamily="34" charset="0"/>
                </a:rPr>
                <a:t>PCI</a:t>
              </a:r>
            </a:p>
            <a:p>
              <a:pPr eaLnBrk="1" hangingPunct="1"/>
              <a:r>
                <a:rPr lang="en-US" sz="1400">
                  <a:solidFill>
                    <a:srgbClr val="FFFF00"/>
                  </a:solidFill>
                  <a:latin typeface="Arial" pitchFamily="34" charset="0"/>
                </a:rPr>
                <a:t>ISA</a:t>
              </a:r>
            </a:p>
          </p:txBody>
        </p:sp>
        <p:sp>
          <p:nvSpPr>
            <p:cNvPr id="2064" name="Text Box 17"/>
            <p:cNvSpPr txBox="1">
              <a:spLocks noChangeArrowheads="1"/>
            </p:cNvSpPr>
            <p:nvPr/>
          </p:nvSpPr>
          <p:spPr bwMode="auto">
            <a:xfrm>
              <a:off x="3504" y="2784"/>
              <a:ext cx="440" cy="192"/>
            </a:xfrm>
            <a:prstGeom prst="rect">
              <a:avLst/>
            </a:prstGeom>
            <a:noFill/>
            <a:ln w="9525">
              <a:noFill/>
              <a:miter lim="800000"/>
              <a:headEnd/>
              <a:tailEnd/>
            </a:ln>
          </p:spPr>
          <p:txBody>
            <a:bodyPr wrap="none">
              <a:spAutoFit/>
            </a:bodyPr>
            <a:lstStyle/>
            <a:p>
              <a:pPr eaLnBrk="1" hangingPunct="1"/>
              <a:r>
                <a:rPr lang="en-US" sz="1400">
                  <a:solidFill>
                    <a:srgbClr val="000000"/>
                  </a:solidFill>
                  <a:latin typeface="Arial" pitchFamily="34" charset="0"/>
                </a:rPr>
                <a:t>SRAM</a:t>
              </a:r>
            </a:p>
          </p:txBody>
        </p:sp>
        <p:sp>
          <p:nvSpPr>
            <p:cNvPr id="2065" name="Text Box 18"/>
            <p:cNvSpPr txBox="1">
              <a:spLocks noChangeArrowheads="1"/>
            </p:cNvSpPr>
            <p:nvPr/>
          </p:nvSpPr>
          <p:spPr bwMode="auto">
            <a:xfrm>
              <a:off x="3969" y="2784"/>
              <a:ext cx="446" cy="192"/>
            </a:xfrm>
            <a:prstGeom prst="rect">
              <a:avLst/>
            </a:prstGeom>
            <a:noFill/>
            <a:ln w="9525">
              <a:noFill/>
              <a:miter lim="800000"/>
              <a:headEnd/>
              <a:tailEnd/>
            </a:ln>
          </p:spPr>
          <p:txBody>
            <a:bodyPr wrap="none">
              <a:spAutoFit/>
            </a:bodyPr>
            <a:lstStyle/>
            <a:p>
              <a:pPr eaLnBrk="1" hangingPunct="1"/>
              <a:r>
                <a:rPr lang="en-US" sz="1400">
                  <a:solidFill>
                    <a:srgbClr val="000000"/>
                  </a:solidFill>
                  <a:latin typeface="Arial" pitchFamily="34" charset="0"/>
                </a:rPr>
                <a:t>DRAM</a:t>
              </a:r>
            </a:p>
          </p:txBody>
        </p:sp>
        <p:sp>
          <p:nvSpPr>
            <p:cNvPr id="2066" name="Rectangle 19"/>
            <p:cNvSpPr>
              <a:spLocks noChangeArrowheads="1"/>
            </p:cNvSpPr>
            <p:nvPr/>
          </p:nvSpPr>
          <p:spPr bwMode="auto">
            <a:xfrm>
              <a:off x="1776" y="3600"/>
              <a:ext cx="997" cy="233"/>
            </a:xfrm>
            <a:prstGeom prst="rect">
              <a:avLst/>
            </a:prstGeom>
            <a:noFill/>
            <a:ln w="9525">
              <a:noFill/>
              <a:miter lim="800000"/>
              <a:headEnd/>
              <a:tailEnd/>
            </a:ln>
          </p:spPr>
          <p:txBody>
            <a:bodyPr wrap="none">
              <a:spAutoFit/>
            </a:bodyPr>
            <a:lstStyle/>
            <a:p>
              <a:pPr eaLnBrk="1" hangingPunct="1"/>
              <a:r>
                <a:rPr lang="en-US" b="1">
                  <a:solidFill>
                    <a:srgbClr val="0000FF"/>
                  </a:solidFill>
                  <a:latin typeface="Times New Roman" pitchFamily="18" charset="0"/>
                </a:rPr>
                <a:t>i586 based PC</a:t>
              </a:r>
            </a:p>
          </p:txBody>
        </p:sp>
      </p:grpSp>
    </p:spTree>
    <p:extLst>
      <p:ext uri="{BB962C8B-B14F-4D97-AF65-F5344CB8AC3E}">
        <p14:creationId xmlns:p14="http://schemas.microsoft.com/office/powerpoint/2010/main" val="3429293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subTnLst>
                                    <p:set>
                                      <p:cBhvr override="childStyle">
                                        <p:cTn dur="1" fill="hold" display="0" masterRel="nextClick" afterEffect="1"/>
                                        <p:tgtEl>
                                          <p:spTgt spid="2"/>
                                        </p:tgtEl>
                                        <p:attrNameLst>
                                          <p:attrName>style.visibility</p:attrName>
                                        </p:attrNameLst>
                                      </p:cBhvr>
                                      <p:to>
                                        <p:strVal val="hidden"/>
                                      </p:to>
                                    </p:set>
                                  </p:sub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checkerboard(across)">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0" name="Slide Number Placeholder 3"/>
          <p:cNvSpPr>
            <a:spLocks noGrp="1"/>
          </p:cNvSpPr>
          <p:nvPr>
            <p:ph type="sldNum" sz="quarter" idx="10"/>
          </p:nvPr>
        </p:nvSpPr>
        <p:spPr>
          <a:xfrm>
            <a:off x="8904288" y="6092825"/>
            <a:ext cx="609600" cy="431800"/>
          </a:xfrm>
          <a:noFill/>
        </p:spPr>
        <p:txBody>
          <a:bodyPr/>
          <a:lstStyle/>
          <a:p>
            <a:fld id="{50D63C53-AF8A-473D-B7B3-F77347B99004}" type="slidenum">
              <a:rPr lang="it-IT" smtClean="0">
                <a:latin typeface="Arial" pitchFamily="34" charset="0"/>
              </a:rPr>
              <a:pPr/>
              <a:t>220</a:t>
            </a:fld>
            <a:endParaRPr lang="it-IT">
              <a:latin typeface="Arial" pitchFamily="34" charset="0"/>
            </a:endParaRPr>
          </a:p>
        </p:txBody>
      </p:sp>
      <p:sp>
        <p:nvSpPr>
          <p:cNvPr id="24581" name="Rectangle 2"/>
          <p:cNvSpPr>
            <a:spLocks noGrp="1" noChangeArrowheads="1"/>
          </p:cNvSpPr>
          <p:nvPr>
            <p:ph type="title"/>
          </p:nvPr>
        </p:nvSpPr>
        <p:spPr/>
        <p:txBody>
          <a:bodyPr/>
          <a:lstStyle/>
          <a:p>
            <a:r>
              <a:rPr lang="en-US" smtClean="0">
                <a:solidFill>
                  <a:schemeClr val="tx1"/>
                </a:solidFill>
              </a:rPr>
              <a:t>Non Volatile memory types</a:t>
            </a:r>
            <a:r>
              <a:rPr lang="en-US" smtClean="0">
                <a:solidFill>
                  <a:srgbClr val="0000CC"/>
                </a:solidFill>
              </a:rPr>
              <a:t> </a:t>
            </a:r>
          </a:p>
        </p:txBody>
      </p:sp>
      <p:graphicFrame>
        <p:nvGraphicFramePr>
          <p:cNvPr id="24578" name="Object 2"/>
          <p:cNvGraphicFramePr>
            <a:graphicFrameLocks noChangeAspect="1"/>
          </p:cNvGraphicFramePr>
          <p:nvPr/>
        </p:nvGraphicFramePr>
        <p:xfrm>
          <a:off x="2078039" y="1679576"/>
          <a:ext cx="7616825" cy="4264025"/>
        </p:xfrm>
        <a:graphic>
          <a:graphicData uri="http://schemas.openxmlformats.org/presentationml/2006/ole">
            <mc:AlternateContent xmlns:mc="http://schemas.openxmlformats.org/markup-compatibility/2006">
              <mc:Choice xmlns:v="urn:schemas-microsoft-com:vml" Requires="v">
                <p:oleObj spid="_x0000_s22536" name="Drawing" r:id="rId3" imgW="2516400" imgH="1299600" progId="">
                  <p:embed/>
                </p:oleObj>
              </mc:Choice>
              <mc:Fallback>
                <p:oleObj name="Drawing" r:id="rId3" imgW="2516400" imgH="1299600"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78039" y="1679576"/>
                        <a:ext cx="7616825" cy="4264025"/>
                      </a:xfrm>
                      <a:prstGeom prst="rect">
                        <a:avLst/>
                      </a:prstGeom>
                      <a:noFill/>
                      <a:ln>
                        <a:noFill/>
                      </a:ln>
                      <a:effectLst/>
                      <a:extLst>
                        <a:ext uri="{909E8E84-426E-40DD-AFC4-6F175D3DCCD1}">
                          <a14:hiddenFill xmlns:a14="http://schemas.microsoft.com/office/drawing/2010/main">
                            <a:solidFill>
                              <a:srgbClr val="32A0DA"/>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4579" name="Object 3"/>
          <p:cNvGraphicFramePr>
            <a:graphicFrameLocks noChangeAspect="1"/>
          </p:cNvGraphicFramePr>
          <p:nvPr/>
        </p:nvGraphicFramePr>
        <p:xfrm>
          <a:off x="7924800" y="6067425"/>
          <a:ext cx="1055688" cy="363538"/>
        </p:xfrm>
        <a:graphic>
          <a:graphicData uri="http://schemas.openxmlformats.org/presentationml/2006/ole">
            <mc:AlternateContent xmlns:mc="http://schemas.openxmlformats.org/markup-compatibility/2006">
              <mc:Choice xmlns:v="urn:schemas-microsoft-com:vml" Requires="v">
                <p:oleObj spid="_x0000_s22537" name="Drawing" r:id="rId5" imgW="1328400" imgH="410400" progId="">
                  <p:embed/>
                </p:oleObj>
              </mc:Choice>
              <mc:Fallback>
                <p:oleObj name="Drawing" r:id="rId5" imgW="1328400" imgH="410400" progId="">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24800" y="6067425"/>
                        <a:ext cx="1055688" cy="363538"/>
                      </a:xfrm>
                      <a:prstGeom prst="rect">
                        <a:avLst/>
                      </a:prstGeom>
                      <a:solidFill>
                        <a:srgbClr val="FF0000"/>
                      </a:solidFill>
                      <a:ln>
                        <a:noFill/>
                      </a:ln>
                      <a:effectLst/>
                      <a:extLst>
                        <a:ext uri="{91240B29-F687-4F45-9708-019B960494DF}">
                          <a14:hiddenLine xmlns:a14="http://schemas.microsoft.com/office/drawing/2010/main" w="9525">
                            <a:solidFill>
                              <a:srgbClr val="00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1842759812"/>
      </p:ext>
    </p:extLst>
  </p:cSld>
  <p:clrMapOvr>
    <a:masterClrMapping/>
  </p:clrMapOvr>
  <p:timing>
    <p:tnLst>
      <p:par>
        <p:cT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6" name="Slide Number Placeholder 4"/>
          <p:cNvSpPr>
            <a:spLocks noGrp="1"/>
          </p:cNvSpPr>
          <p:nvPr>
            <p:ph type="sldNum" sz="quarter" idx="10"/>
          </p:nvPr>
        </p:nvSpPr>
        <p:spPr>
          <a:xfrm>
            <a:off x="8904288" y="6092825"/>
            <a:ext cx="609600" cy="431800"/>
          </a:xfrm>
          <a:noFill/>
        </p:spPr>
        <p:txBody>
          <a:bodyPr/>
          <a:lstStyle/>
          <a:p>
            <a:fld id="{76B77452-EF3D-4990-B6BD-366856B09F23}" type="slidenum">
              <a:rPr lang="it-IT" smtClean="0">
                <a:latin typeface="Arial" pitchFamily="34" charset="0"/>
              </a:rPr>
              <a:pPr/>
              <a:t>221</a:t>
            </a:fld>
            <a:endParaRPr lang="it-IT">
              <a:latin typeface="Arial" pitchFamily="34" charset="0"/>
            </a:endParaRPr>
          </a:p>
        </p:txBody>
      </p:sp>
      <p:sp>
        <p:nvSpPr>
          <p:cNvPr id="251907" name="Rectangle 2"/>
          <p:cNvSpPr>
            <a:spLocks noGrp="1" noChangeArrowheads="1"/>
          </p:cNvSpPr>
          <p:nvPr>
            <p:ph type="title"/>
          </p:nvPr>
        </p:nvSpPr>
        <p:spPr>
          <a:xfrm>
            <a:off x="2057400" y="479425"/>
            <a:ext cx="8077200" cy="406400"/>
          </a:xfrm>
        </p:spPr>
        <p:txBody>
          <a:bodyPr>
            <a:normAutofit fontScale="90000"/>
          </a:bodyPr>
          <a:lstStyle/>
          <a:p>
            <a:r>
              <a:rPr lang="en-US" smtClean="0"/>
              <a:t>Read-Only Memory Cells</a:t>
            </a:r>
          </a:p>
        </p:txBody>
      </p:sp>
      <p:sp>
        <p:nvSpPr>
          <p:cNvPr id="251908" name="AutoShape 3"/>
          <p:cNvSpPr>
            <a:spLocks noChangeAspect="1" noChangeArrowheads="1" noTextEdit="1"/>
          </p:cNvSpPr>
          <p:nvPr/>
        </p:nvSpPr>
        <p:spPr bwMode="auto">
          <a:xfrm>
            <a:off x="2286000" y="1600201"/>
            <a:ext cx="7620000" cy="4189413"/>
          </a:xfrm>
          <a:prstGeom prst="rect">
            <a:avLst/>
          </a:prstGeom>
          <a:noFill/>
          <a:ln w="9525">
            <a:noFill/>
            <a:miter lim="800000"/>
            <a:headEnd/>
            <a:tailEnd/>
          </a:ln>
        </p:spPr>
        <p:txBody>
          <a:bodyPr/>
          <a:lstStyle/>
          <a:p>
            <a:endParaRPr lang="en-US"/>
          </a:p>
        </p:txBody>
      </p:sp>
      <p:sp>
        <p:nvSpPr>
          <p:cNvPr id="251909" name="Rectangle 4"/>
          <p:cNvSpPr>
            <a:spLocks noChangeArrowheads="1"/>
          </p:cNvSpPr>
          <p:nvPr/>
        </p:nvSpPr>
        <p:spPr bwMode="auto">
          <a:xfrm>
            <a:off x="3176588" y="1938339"/>
            <a:ext cx="1162050" cy="1233487"/>
          </a:xfrm>
          <a:prstGeom prst="rect">
            <a:avLst/>
          </a:prstGeom>
          <a:solidFill>
            <a:srgbClr val="E5E5E5"/>
          </a:solidFill>
          <a:ln w="9525">
            <a:noFill/>
            <a:miter lim="800000"/>
            <a:headEnd/>
            <a:tailEnd/>
          </a:ln>
        </p:spPr>
        <p:txBody>
          <a:bodyPr/>
          <a:lstStyle/>
          <a:p>
            <a:endParaRPr lang="en-US"/>
          </a:p>
        </p:txBody>
      </p:sp>
      <p:sp>
        <p:nvSpPr>
          <p:cNvPr id="251910" name="Line 5"/>
          <p:cNvSpPr>
            <a:spLocks noChangeShapeType="1"/>
          </p:cNvSpPr>
          <p:nvPr/>
        </p:nvSpPr>
        <p:spPr bwMode="auto">
          <a:xfrm flipV="1">
            <a:off x="4032250" y="1673225"/>
            <a:ext cx="1588" cy="1619250"/>
          </a:xfrm>
          <a:prstGeom prst="line">
            <a:avLst/>
          </a:prstGeom>
          <a:noFill/>
          <a:ln w="12700">
            <a:solidFill>
              <a:srgbClr val="000000"/>
            </a:solidFill>
            <a:miter lim="800000"/>
            <a:headEnd/>
            <a:tailEnd/>
          </a:ln>
        </p:spPr>
        <p:txBody>
          <a:bodyPr/>
          <a:lstStyle/>
          <a:p>
            <a:endParaRPr lang="en-US"/>
          </a:p>
        </p:txBody>
      </p:sp>
      <p:sp>
        <p:nvSpPr>
          <p:cNvPr id="251911" name="Line 6"/>
          <p:cNvSpPr>
            <a:spLocks noChangeShapeType="1"/>
          </p:cNvSpPr>
          <p:nvPr/>
        </p:nvSpPr>
        <p:spPr bwMode="auto">
          <a:xfrm flipH="1">
            <a:off x="2876550" y="2371725"/>
            <a:ext cx="1619250" cy="1588"/>
          </a:xfrm>
          <a:prstGeom prst="line">
            <a:avLst/>
          </a:prstGeom>
          <a:noFill/>
          <a:ln w="12700">
            <a:solidFill>
              <a:srgbClr val="000000"/>
            </a:solidFill>
            <a:miter lim="800000"/>
            <a:headEnd/>
            <a:tailEnd/>
          </a:ln>
        </p:spPr>
        <p:txBody>
          <a:bodyPr/>
          <a:lstStyle/>
          <a:p>
            <a:endParaRPr lang="en-US"/>
          </a:p>
        </p:txBody>
      </p:sp>
      <p:sp>
        <p:nvSpPr>
          <p:cNvPr id="251912" name="Freeform 7"/>
          <p:cNvSpPr>
            <a:spLocks/>
          </p:cNvSpPr>
          <p:nvPr/>
        </p:nvSpPr>
        <p:spPr bwMode="auto">
          <a:xfrm>
            <a:off x="3508376" y="2371726"/>
            <a:ext cx="523875" cy="588963"/>
          </a:xfrm>
          <a:custGeom>
            <a:avLst/>
            <a:gdLst>
              <a:gd name="T0" fmla="*/ 0 w 330"/>
              <a:gd name="T1" fmla="*/ 0 h 371"/>
              <a:gd name="T2" fmla="*/ 0 w 330"/>
              <a:gd name="T3" fmla="*/ 2147483647 h 371"/>
              <a:gd name="T4" fmla="*/ 2147483647 w 330"/>
              <a:gd name="T5" fmla="*/ 2147483647 h 371"/>
              <a:gd name="T6" fmla="*/ 0 60000 65536"/>
              <a:gd name="T7" fmla="*/ 0 60000 65536"/>
              <a:gd name="T8" fmla="*/ 0 60000 65536"/>
              <a:gd name="T9" fmla="*/ 0 w 330"/>
              <a:gd name="T10" fmla="*/ 0 h 371"/>
              <a:gd name="T11" fmla="*/ 330 w 330"/>
              <a:gd name="T12" fmla="*/ 371 h 371"/>
            </a:gdLst>
            <a:ahLst/>
            <a:cxnLst>
              <a:cxn ang="T6">
                <a:pos x="T0" y="T1"/>
              </a:cxn>
              <a:cxn ang="T7">
                <a:pos x="T2" y="T3"/>
              </a:cxn>
              <a:cxn ang="T8">
                <a:pos x="T4" y="T5"/>
              </a:cxn>
            </a:cxnLst>
            <a:rect l="T9" t="T10" r="T11" b="T12"/>
            <a:pathLst>
              <a:path w="330" h="371">
                <a:moveTo>
                  <a:pt x="0" y="0"/>
                </a:moveTo>
                <a:lnTo>
                  <a:pt x="0" y="371"/>
                </a:lnTo>
                <a:lnTo>
                  <a:pt x="330" y="371"/>
                </a:lnTo>
              </a:path>
            </a:pathLst>
          </a:custGeom>
          <a:noFill/>
          <a:ln w="12700" cap="flat">
            <a:solidFill>
              <a:srgbClr val="000000"/>
            </a:solidFill>
            <a:prstDash val="solid"/>
            <a:miter lim="800000"/>
            <a:headEnd/>
            <a:tailEnd/>
          </a:ln>
        </p:spPr>
        <p:txBody>
          <a:bodyPr/>
          <a:lstStyle/>
          <a:p>
            <a:endParaRPr lang="en-US"/>
          </a:p>
        </p:txBody>
      </p:sp>
      <p:sp>
        <p:nvSpPr>
          <p:cNvPr id="251913" name="Line 8"/>
          <p:cNvSpPr>
            <a:spLocks noChangeShapeType="1"/>
          </p:cNvSpPr>
          <p:nvPr/>
        </p:nvSpPr>
        <p:spPr bwMode="auto">
          <a:xfrm flipH="1">
            <a:off x="3340100" y="2774950"/>
            <a:ext cx="336550" cy="1588"/>
          </a:xfrm>
          <a:prstGeom prst="line">
            <a:avLst/>
          </a:prstGeom>
          <a:noFill/>
          <a:ln w="19050">
            <a:solidFill>
              <a:srgbClr val="000000"/>
            </a:solidFill>
            <a:miter lim="800000"/>
            <a:headEnd/>
            <a:tailEnd/>
          </a:ln>
        </p:spPr>
        <p:txBody>
          <a:bodyPr/>
          <a:lstStyle/>
          <a:p>
            <a:endParaRPr lang="en-US"/>
          </a:p>
        </p:txBody>
      </p:sp>
      <p:sp>
        <p:nvSpPr>
          <p:cNvPr id="251914" name="Freeform 9"/>
          <p:cNvSpPr>
            <a:spLocks/>
          </p:cNvSpPr>
          <p:nvPr/>
        </p:nvSpPr>
        <p:spPr bwMode="auto">
          <a:xfrm>
            <a:off x="3363914" y="2520950"/>
            <a:ext cx="288925" cy="254000"/>
          </a:xfrm>
          <a:custGeom>
            <a:avLst/>
            <a:gdLst>
              <a:gd name="T0" fmla="*/ 0 w 182"/>
              <a:gd name="T1" fmla="*/ 0 h 160"/>
              <a:gd name="T2" fmla="*/ 2147483647 w 182"/>
              <a:gd name="T3" fmla="*/ 2147483647 h 160"/>
              <a:gd name="T4" fmla="*/ 2147483647 w 182"/>
              <a:gd name="T5" fmla="*/ 0 h 160"/>
              <a:gd name="T6" fmla="*/ 0 w 182"/>
              <a:gd name="T7" fmla="*/ 0 h 160"/>
              <a:gd name="T8" fmla="*/ 0 60000 65536"/>
              <a:gd name="T9" fmla="*/ 0 60000 65536"/>
              <a:gd name="T10" fmla="*/ 0 60000 65536"/>
              <a:gd name="T11" fmla="*/ 0 60000 65536"/>
              <a:gd name="T12" fmla="*/ 0 w 182"/>
              <a:gd name="T13" fmla="*/ 0 h 160"/>
              <a:gd name="T14" fmla="*/ 182 w 182"/>
              <a:gd name="T15" fmla="*/ 160 h 160"/>
            </a:gdLst>
            <a:ahLst/>
            <a:cxnLst>
              <a:cxn ang="T8">
                <a:pos x="T0" y="T1"/>
              </a:cxn>
              <a:cxn ang="T9">
                <a:pos x="T2" y="T3"/>
              </a:cxn>
              <a:cxn ang="T10">
                <a:pos x="T4" y="T5"/>
              </a:cxn>
              <a:cxn ang="T11">
                <a:pos x="T6" y="T7"/>
              </a:cxn>
            </a:cxnLst>
            <a:rect l="T12" t="T13" r="T14" b="T15"/>
            <a:pathLst>
              <a:path w="182" h="160">
                <a:moveTo>
                  <a:pt x="0" y="0"/>
                </a:moveTo>
                <a:lnTo>
                  <a:pt x="91" y="160"/>
                </a:lnTo>
                <a:lnTo>
                  <a:pt x="182" y="0"/>
                </a:lnTo>
                <a:lnTo>
                  <a:pt x="0" y="0"/>
                </a:lnTo>
                <a:close/>
              </a:path>
            </a:pathLst>
          </a:custGeom>
          <a:solidFill>
            <a:srgbClr val="FFFFFF"/>
          </a:solidFill>
          <a:ln w="9525">
            <a:noFill/>
            <a:round/>
            <a:headEnd/>
            <a:tailEnd/>
          </a:ln>
        </p:spPr>
        <p:txBody>
          <a:bodyPr/>
          <a:lstStyle/>
          <a:p>
            <a:endParaRPr lang="en-US"/>
          </a:p>
        </p:txBody>
      </p:sp>
      <p:sp>
        <p:nvSpPr>
          <p:cNvPr id="251915" name="Freeform 10"/>
          <p:cNvSpPr>
            <a:spLocks/>
          </p:cNvSpPr>
          <p:nvPr/>
        </p:nvSpPr>
        <p:spPr bwMode="auto">
          <a:xfrm>
            <a:off x="3363914" y="2520950"/>
            <a:ext cx="288925" cy="254000"/>
          </a:xfrm>
          <a:custGeom>
            <a:avLst/>
            <a:gdLst>
              <a:gd name="T0" fmla="*/ 0 w 182"/>
              <a:gd name="T1" fmla="*/ 0 h 160"/>
              <a:gd name="T2" fmla="*/ 2147483647 w 182"/>
              <a:gd name="T3" fmla="*/ 2147483647 h 160"/>
              <a:gd name="T4" fmla="*/ 2147483647 w 182"/>
              <a:gd name="T5" fmla="*/ 0 h 160"/>
              <a:gd name="T6" fmla="*/ 0 w 182"/>
              <a:gd name="T7" fmla="*/ 0 h 160"/>
              <a:gd name="T8" fmla="*/ 0 60000 65536"/>
              <a:gd name="T9" fmla="*/ 0 60000 65536"/>
              <a:gd name="T10" fmla="*/ 0 60000 65536"/>
              <a:gd name="T11" fmla="*/ 0 60000 65536"/>
              <a:gd name="T12" fmla="*/ 0 w 182"/>
              <a:gd name="T13" fmla="*/ 0 h 160"/>
              <a:gd name="T14" fmla="*/ 182 w 182"/>
              <a:gd name="T15" fmla="*/ 160 h 160"/>
            </a:gdLst>
            <a:ahLst/>
            <a:cxnLst>
              <a:cxn ang="T8">
                <a:pos x="T0" y="T1"/>
              </a:cxn>
              <a:cxn ang="T9">
                <a:pos x="T2" y="T3"/>
              </a:cxn>
              <a:cxn ang="T10">
                <a:pos x="T4" y="T5"/>
              </a:cxn>
              <a:cxn ang="T11">
                <a:pos x="T6" y="T7"/>
              </a:cxn>
            </a:cxnLst>
            <a:rect l="T12" t="T13" r="T14" b="T15"/>
            <a:pathLst>
              <a:path w="182" h="160">
                <a:moveTo>
                  <a:pt x="0" y="0"/>
                </a:moveTo>
                <a:lnTo>
                  <a:pt x="91" y="160"/>
                </a:lnTo>
                <a:lnTo>
                  <a:pt x="182" y="0"/>
                </a:lnTo>
                <a:lnTo>
                  <a:pt x="0" y="0"/>
                </a:lnTo>
              </a:path>
            </a:pathLst>
          </a:custGeom>
          <a:noFill/>
          <a:ln w="9525">
            <a:noFill/>
            <a:round/>
            <a:headEnd/>
            <a:tailEnd/>
          </a:ln>
        </p:spPr>
        <p:txBody>
          <a:bodyPr/>
          <a:lstStyle/>
          <a:p>
            <a:endParaRPr lang="en-US"/>
          </a:p>
        </p:txBody>
      </p:sp>
      <p:sp>
        <p:nvSpPr>
          <p:cNvPr id="251916" name="Freeform 11"/>
          <p:cNvSpPr>
            <a:spLocks/>
          </p:cNvSpPr>
          <p:nvPr/>
        </p:nvSpPr>
        <p:spPr bwMode="auto">
          <a:xfrm>
            <a:off x="3363914" y="2520950"/>
            <a:ext cx="288925" cy="254000"/>
          </a:xfrm>
          <a:custGeom>
            <a:avLst/>
            <a:gdLst>
              <a:gd name="T0" fmla="*/ 0 w 182"/>
              <a:gd name="T1" fmla="*/ 0 h 160"/>
              <a:gd name="T2" fmla="*/ 2147483647 w 182"/>
              <a:gd name="T3" fmla="*/ 2147483647 h 160"/>
              <a:gd name="T4" fmla="*/ 2147483647 w 182"/>
              <a:gd name="T5" fmla="*/ 0 h 160"/>
              <a:gd name="T6" fmla="*/ 0 w 182"/>
              <a:gd name="T7" fmla="*/ 0 h 160"/>
              <a:gd name="T8" fmla="*/ 0 60000 65536"/>
              <a:gd name="T9" fmla="*/ 0 60000 65536"/>
              <a:gd name="T10" fmla="*/ 0 60000 65536"/>
              <a:gd name="T11" fmla="*/ 0 60000 65536"/>
              <a:gd name="T12" fmla="*/ 0 w 182"/>
              <a:gd name="T13" fmla="*/ 0 h 160"/>
              <a:gd name="T14" fmla="*/ 182 w 182"/>
              <a:gd name="T15" fmla="*/ 160 h 160"/>
            </a:gdLst>
            <a:ahLst/>
            <a:cxnLst>
              <a:cxn ang="T8">
                <a:pos x="T0" y="T1"/>
              </a:cxn>
              <a:cxn ang="T9">
                <a:pos x="T2" y="T3"/>
              </a:cxn>
              <a:cxn ang="T10">
                <a:pos x="T4" y="T5"/>
              </a:cxn>
              <a:cxn ang="T11">
                <a:pos x="T6" y="T7"/>
              </a:cxn>
            </a:cxnLst>
            <a:rect l="T12" t="T13" r="T14" b="T15"/>
            <a:pathLst>
              <a:path w="182" h="160">
                <a:moveTo>
                  <a:pt x="0" y="0"/>
                </a:moveTo>
                <a:lnTo>
                  <a:pt x="91" y="160"/>
                </a:lnTo>
                <a:lnTo>
                  <a:pt x="182" y="0"/>
                </a:lnTo>
                <a:lnTo>
                  <a:pt x="0" y="0"/>
                </a:lnTo>
                <a:close/>
              </a:path>
            </a:pathLst>
          </a:custGeom>
          <a:noFill/>
          <a:ln w="19050" cap="flat">
            <a:solidFill>
              <a:srgbClr val="000000"/>
            </a:solidFill>
            <a:prstDash val="solid"/>
            <a:miter lim="800000"/>
            <a:headEnd/>
            <a:tailEnd/>
          </a:ln>
        </p:spPr>
        <p:txBody>
          <a:bodyPr/>
          <a:lstStyle/>
          <a:p>
            <a:endParaRPr lang="en-US"/>
          </a:p>
        </p:txBody>
      </p:sp>
      <p:sp>
        <p:nvSpPr>
          <p:cNvPr id="251917" name="Oval 12"/>
          <p:cNvSpPr>
            <a:spLocks noChangeArrowheads="1"/>
          </p:cNvSpPr>
          <p:nvPr/>
        </p:nvSpPr>
        <p:spPr bwMode="auto">
          <a:xfrm>
            <a:off x="3465514" y="2328864"/>
            <a:ext cx="84137" cy="84137"/>
          </a:xfrm>
          <a:prstGeom prst="ellipse">
            <a:avLst/>
          </a:prstGeom>
          <a:solidFill>
            <a:srgbClr val="FFFFFF"/>
          </a:solidFill>
          <a:ln w="19050">
            <a:solidFill>
              <a:srgbClr val="000000"/>
            </a:solidFill>
            <a:miter lim="800000"/>
            <a:headEnd/>
            <a:tailEnd/>
          </a:ln>
        </p:spPr>
        <p:txBody>
          <a:bodyPr/>
          <a:lstStyle/>
          <a:p>
            <a:endParaRPr lang="en-US"/>
          </a:p>
        </p:txBody>
      </p:sp>
      <p:sp>
        <p:nvSpPr>
          <p:cNvPr id="251918" name="Oval 13"/>
          <p:cNvSpPr>
            <a:spLocks noChangeArrowheads="1"/>
          </p:cNvSpPr>
          <p:nvPr/>
        </p:nvSpPr>
        <p:spPr bwMode="auto">
          <a:xfrm>
            <a:off x="3989389" y="2919414"/>
            <a:ext cx="84137" cy="84137"/>
          </a:xfrm>
          <a:prstGeom prst="ellipse">
            <a:avLst/>
          </a:prstGeom>
          <a:solidFill>
            <a:srgbClr val="FFFFFF"/>
          </a:solidFill>
          <a:ln w="19050">
            <a:solidFill>
              <a:srgbClr val="000000"/>
            </a:solidFill>
            <a:miter lim="800000"/>
            <a:headEnd/>
            <a:tailEnd/>
          </a:ln>
        </p:spPr>
        <p:txBody>
          <a:bodyPr/>
          <a:lstStyle/>
          <a:p>
            <a:endParaRPr lang="en-US"/>
          </a:p>
        </p:txBody>
      </p:sp>
      <p:sp>
        <p:nvSpPr>
          <p:cNvPr id="251919" name="Rectangle 14"/>
          <p:cNvSpPr>
            <a:spLocks noChangeArrowheads="1"/>
          </p:cNvSpPr>
          <p:nvPr/>
        </p:nvSpPr>
        <p:spPr bwMode="auto">
          <a:xfrm>
            <a:off x="2651125" y="2063750"/>
            <a:ext cx="285750" cy="228600"/>
          </a:xfrm>
          <a:prstGeom prst="rect">
            <a:avLst/>
          </a:prstGeom>
          <a:noFill/>
          <a:ln w="9525">
            <a:noFill/>
            <a:miter lim="800000"/>
            <a:headEnd/>
            <a:tailEnd/>
          </a:ln>
        </p:spPr>
        <p:txBody>
          <a:bodyPr wrap="none" lIns="0" tIns="0" rIns="0" bIns="0">
            <a:spAutoFit/>
          </a:bodyPr>
          <a:lstStyle/>
          <a:p>
            <a:r>
              <a:rPr lang="en-US" sz="1500" i="1">
                <a:solidFill>
                  <a:srgbClr val="000000"/>
                </a:solidFill>
                <a:latin typeface="Arial" pitchFamily="34" charset="0"/>
              </a:rPr>
              <a:t>WL</a:t>
            </a:r>
            <a:endParaRPr lang="en-US" i="1">
              <a:latin typeface="Arial" pitchFamily="34" charset="0"/>
            </a:endParaRPr>
          </a:p>
        </p:txBody>
      </p:sp>
      <p:sp>
        <p:nvSpPr>
          <p:cNvPr id="251920" name="Rectangle 15"/>
          <p:cNvSpPr>
            <a:spLocks noChangeArrowheads="1"/>
          </p:cNvSpPr>
          <p:nvPr/>
        </p:nvSpPr>
        <p:spPr bwMode="auto">
          <a:xfrm>
            <a:off x="4103688" y="1585913"/>
            <a:ext cx="235642" cy="230832"/>
          </a:xfrm>
          <a:prstGeom prst="rect">
            <a:avLst/>
          </a:prstGeom>
          <a:noFill/>
          <a:ln w="9525">
            <a:noFill/>
            <a:miter lim="800000"/>
            <a:headEnd/>
            <a:tailEnd/>
          </a:ln>
        </p:spPr>
        <p:txBody>
          <a:bodyPr wrap="none" lIns="0" tIns="0" rIns="0" bIns="0">
            <a:spAutoFit/>
          </a:bodyPr>
          <a:lstStyle/>
          <a:p>
            <a:r>
              <a:rPr lang="en-US" sz="1500" i="1">
                <a:solidFill>
                  <a:srgbClr val="000000"/>
                </a:solidFill>
                <a:latin typeface="Arial" pitchFamily="34" charset="0"/>
              </a:rPr>
              <a:t>BL</a:t>
            </a:r>
            <a:endParaRPr lang="en-US" i="1">
              <a:latin typeface="Arial" pitchFamily="34" charset="0"/>
            </a:endParaRPr>
          </a:p>
        </p:txBody>
      </p:sp>
      <p:sp>
        <p:nvSpPr>
          <p:cNvPr id="251921" name="Rectangle 16"/>
          <p:cNvSpPr>
            <a:spLocks noChangeArrowheads="1"/>
          </p:cNvSpPr>
          <p:nvPr/>
        </p:nvSpPr>
        <p:spPr bwMode="auto">
          <a:xfrm>
            <a:off x="8562975" y="1938339"/>
            <a:ext cx="1168400" cy="1233487"/>
          </a:xfrm>
          <a:prstGeom prst="rect">
            <a:avLst/>
          </a:prstGeom>
          <a:solidFill>
            <a:srgbClr val="E5E5E5"/>
          </a:solidFill>
          <a:ln w="9525">
            <a:noFill/>
            <a:miter lim="800000"/>
            <a:headEnd/>
            <a:tailEnd/>
          </a:ln>
        </p:spPr>
        <p:txBody>
          <a:bodyPr/>
          <a:lstStyle/>
          <a:p>
            <a:endParaRPr lang="en-US"/>
          </a:p>
        </p:txBody>
      </p:sp>
      <p:sp>
        <p:nvSpPr>
          <p:cNvPr id="251922" name="Line 17"/>
          <p:cNvSpPr>
            <a:spLocks noChangeShapeType="1"/>
          </p:cNvSpPr>
          <p:nvPr/>
        </p:nvSpPr>
        <p:spPr bwMode="auto">
          <a:xfrm flipV="1">
            <a:off x="9418639" y="1673225"/>
            <a:ext cx="1587" cy="1619250"/>
          </a:xfrm>
          <a:prstGeom prst="line">
            <a:avLst/>
          </a:prstGeom>
          <a:noFill/>
          <a:ln w="12700">
            <a:solidFill>
              <a:srgbClr val="000000"/>
            </a:solidFill>
            <a:miter lim="800000"/>
            <a:headEnd/>
            <a:tailEnd/>
          </a:ln>
        </p:spPr>
        <p:txBody>
          <a:bodyPr/>
          <a:lstStyle/>
          <a:p>
            <a:endParaRPr lang="en-US"/>
          </a:p>
        </p:txBody>
      </p:sp>
      <p:sp>
        <p:nvSpPr>
          <p:cNvPr id="251923" name="Line 18"/>
          <p:cNvSpPr>
            <a:spLocks noChangeShapeType="1"/>
          </p:cNvSpPr>
          <p:nvPr/>
        </p:nvSpPr>
        <p:spPr bwMode="auto">
          <a:xfrm flipH="1">
            <a:off x="8269288" y="2516189"/>
            <a:ext cx="1619250" cy="1587"/>
          </a:xfrm>
          <a:prstGeom prst="line">
            <a:avLst/>
          </a:prstGeom>
          <a:noFill/>
          <a:ln w="12700">
            <a:solidFill>
              <a:srgbClr val="000000"/>
            </a:solidFill>
            <a:miter lim="800000"/>
            <a:headEnd/>
            <a:tailEnd/>
          </a:ln>
        </p:spPr>
        <p:txBody>
          <a:bodyPr/>
          <a:lstStyle/>
          <a:p>
            <a:endParaRPr lang="en-US"/>
          </a:p>
        </p:txBody>
      </p:sp>
      <p:sp>
        <p:nvSpPr>
          <p:cNvPr id="251924" name="Rectangle 19"/>
          <p:cNvSpPr>
            <a:spLocks noChangeArrowheads="1"/>
          </p:cNvSpPr>
          <p:nvPr/>
        </p:nvSpPr>
        <p:spPr bwMode="auto">
          <a:xfrm>
            <a:off x="8042275" y="2211388"/>
            <a:ext cx="285750" cy="228600"/>
          </a:xfrm>
          <a:prstGeom prst="rect">
            <a:avLst/>
          </a:prstGeom>
          <a:noFill/>
          <a:ln w="9525">
            <a:noFill/>
            <a:miter lim="800000"/>
            <a:headEnd/>
            <a:tailEnd/>
          </a:ln>
        </p:spPr>
        <p:txBody>
          <a:bodyPr wrap="none" lIns="0" tIns="0" rIns="0" bIns="0">
            <a:spAutoFit/>
          </a:bodyPr>
          <a:lstStyle/>
          <a:p>
            <a:r>
              <a:rPr lang="en-US" sz="1500" i="1">
                <a:solidFill>
                  <a:srgbClr val="000000"/>
                </a:solidFill>
                <a:latin typeface="Arial" pitchFamily="34" charset="0"/>
              </a:rPr>
              <a:t>WL</a:t>
            </a:r>
            <a:endParaRPr lang="en-US" i="1">
              <a:latin typeface="Arial" pitchFamily="34" charset="0"/>
            </a:endParaRPr>
          </a:p>
        </p:txBody>
      </p:sp>
      <p:sp>
        <p:nvSpPr>
          <p:cNvPr id="251925" name="Rectangle 20"/>
          <p:cNvSpPr>
            <a:spLocks noChangeArrowheads="1"/>
          </p:cNvSpPr>
          <p:nvPr/>
        </p:nvSpPr>
        <p:spPr bwMode="auto">
          <a:xfrm>
            <a:off x="9494838" y="1585913"/>
            <a:ext cx="235642" cy="230832"/>
          </a:xfrm>
          <a:prstGeom prst="rect">
            <a:avLst/>
          </a:prstGeom>
          <a:noFill/>
          <a:ln w="9525">
            <a:noFill/>
            <a:miter lim="800000"/>
            <a:headEnd/>
            <a:tailEnd/>
          </a:ln>
        </p:spPr>
        <p:txBody>
          <a:bodyPr wrap="none" lIns="0" tIns="0" rIns="0" bIns="0">
            <a:spAutoFit/>
          </a:bodyPr>
          <a:lstStyle/>
          <a:p>
            <a:r>
              <a:rPr lang="en-US" sz="1500" i="1">
                <a:solidFill>
                  <a:srgbClr val="000000"/>
                </a:solidFill>
                <a:latin typeface="Arial" pitchFamily="34" charset="0"/>
              </a:rPr>
              <a:t>BL</a:t>
            </a:r>
            <a:endParaRPr lang="en-US" i="1">
              <a:latin typeface="Arial" pitchFamily="34" charset="0"/>
            </a:endParaRPr>
          </a:p>
        </p:txBody>
      </p:sp>
      <p:sp>
        <p:nvSpPr>
          <p:cNvPr id="251926" name="Rectangle 21"/>
          <p:cNvSpPr>
            <a:spLocks noChangeArrowheads="1"/>
          </p:cNvSpPr>
          <p:nvPr/>
        </p:nvSpPr>
        <p:spPr bwMode="auto">
          <a:xfrm>
            <a:off x="2282825" y="2403476"/>
            <a:ext cx="147638" cy="320675"/>
          </a:xfrm>
          <a:prstGeom prst="rect">
            <a:avLst/>
          </a:prstGeom>
          <a:noFill/>
          <a:ln w="9525">
            <a:noFill/>
            <a:miter lim="800000"/>
            <a:headEnd/>
            <a:tailEnd/>
          </a:ln>
        </p:spPr>
        <p:txBody>
          <a:bodyPr wrap="none" lIns="0" tIns="0" rIns="0" bIns="0">
            <a:spAutoFit/>
          </a:bodyPr>
          <a:lstStyle/>
          <a:p>
            <a:r>
              <a:rPr lang="en-US" sz="2100" b="1">
                <a:solidFill>
                  <a:srgbClr val="000000"/>
                </a:solidFill>
                <a:latin typeface="Arial" pitchFamily="34" charset="0"/>
              </a:rPr>
              <a:t>1</a:t>
            </a:r>
            <a:endParaRPr lang="en-US" sz="3600" b="1" i="1">
              <a:latin typeface="Arial" pitchFamily="34" charset="0"/>
            </a:endParaRPr>
          </a:p>
        </p:txBody>
      </p:sp>
      <p:sp>
        <p:nvSpPr>
          <p:cNvPr id="251927" name="Rectangle 22"/>
          <p:cNvSpPr>
            <a:spLocks noChangeArrowheads="1"/>
          </p:cNvSpPr>
          <p:nvPr/>
        </p:nvSpPr>
        <p:spPr bwMode="auto">
          <a:xfrm>
            <a:off x="6024563" y="1938339"/>
            <a:ext cx="1160462" cy="1233487"/>
          </a:xfrm>
          <a:prstGeom prst="rect">
            <a:avLst/>
          </a:prstGeom>
          <a:solidFill>
            <a:srgbClr val="E5E5E5"/>
          </a:solidFill>
          <a:ln w="9525">
            <a:noFill/>
            <a:miter lim="800000"/>
            <a:headEnd/>
            <a:tailEnd/>
          </a:ln>
        </p:spPr>
        <p:txBody>
          <a:bodyPr/>
          <a:lstStyle/>
          <a:p>
            <a:endParaRPr lang="en-US"/>
          </a:p>
        </p:txBody>
      </p:sp>
      <p:sp>
        <p:nvSpPr>
          <p:cNvPr id="251928" name="Line 23"/>
          <p:cNvSpPr>
            <a:spLocks noChangeShapeType="1"/>
          </p:cNvSpPr>
          <p:nvPr/>
        </p:nvSpPr>
        <p:spPr bwMode="auto">
          <a:xfrm flipV="1">
            <a:off x="6878639" y="1697038"/>
            <a:ext cx="1587" cy="1619250"/>
          </a:xfrm>
          <a:prstGeom prst="line">
            <a:avLst/>
          </a:prstGeom>
          <a:noFill/>
          <a:ln w="12700">
            <a:solidFill>
              <a:srgbClr val="000000"/>
            </a:solidFill>
            <a:miter lim="800000"/>
            <a:headEnd/>
            <a:tailEnd/>
          </a:ln>
        </p:spPr>
        <p:txBody>
          <a:bodyPr/>
          <a:lstStyle/>
          <a:p>
            <a:endParaRPr lang="en-US"/>
          </a:p>
        </p:txBody>
      </p:sp>
      <p:sp>
        <p:nvSpPr>
          <p:cNvPr id="251929" name="Line 24"/>
          <p:cNvSpPr>
            <a:spLocks noChangeShapeType="1"/>
          </p:cNvSpPr>
          <p:nvPr/>
        </p:nvSpPr>
        <p:spPr bwMode="auto">
          <a:xfrm flipH="1">
            <a:off x="5722938" y="2574925"/>
            <a:ext cx="1619250" cy="1588"/>
          </a:xfrm>
          <a:prstGeom prst="line">
            <a:avLst/>
          </a:prstGeom>
          <a:noFill/>
          <a:ln w="12700">
            <a:solidFill>
              <a:srgbClr val="000000"/>
            </a:solidFill>
            <a:miter lim="800000"/>
            <a:headEnd/>
            <a:tailEnd/>
          </a:ln>
        </p:spPr>
        <p:txBody>
          <a:bodyPr/>
          <a:lstStyle/>
          <a:p>
            <a:endParaRPr lang="en-US"/>
          </a:p>
        </p:txBody>
      </p:sp>
      <p:sp>
        <p:nvSpPr>
          <p:cNvPr id="251930" name="Rectangle 25"/>
          <p:cNvSpPr>
            <a:spLocks noChangeArrowheads="1"/>
          </p:cNvSpPr>
          <p:nvPr/>
        </p:nvSpPr>
        <p:spPr bwMode="auto">
          <a:xfrm>
            <a:off x="5499100" y="2243138"/>
            <a:ext cx="285750" cy="228600"/>
          </a:xfrm>
          <a:prstGeom prst="rect">
            <a:avLst/>
          </a:prstGeom>
          <a:noFill/>
          <a:ln w="9525">
            <a:noFill/>
            <a:miter lim="800000"/>
            <a:headEnd/>
            <a:tailEnd/>
          </a:ln>
        </p:spPr>
        <p:txBody>
          <a:bodyPr wrap="none" lIns="0" tIns="0" rIns="0" bIns="0">
            <a:spAutoFit/>
          </a:bodyPr>
          <a:lstStyle/>
          <a:p>
            <a:r>
              <a:rPr lang="en-US" sz="1500" i="1">
                <a:solidFill>
                  <a:srgbClr val="000000"/>
                </a:solidFill>
                <a:latin typeface="Arial" pitchFamily="34" charset="0"/>
              </a:rPr>
              <a:t>WL</a:t>
            </a:r>
            <a:endParaRPr lang="en-US" i="1">
              <a:latin typeface="Arial" pitchFamily="34" charset="0"/>
            </a:endParaRPr>
          </a:p>
        </p:txBody>
      </p:sp>
      <p:sp>
        <p:nvSpPr>
          <p:cNvPr id="251931" name="Rectangle 26"/>
          <p:cNvSpPr>
            <a:spLocks noChangeArrowheads="1"/>
          </p:cNvSpPr>
          <p:nvPr/>
        </p:nvSpPr>
        <p:spPr bwMode="auto">
          <a:xfrm>
            <a:off x="6950076" y="1585913"/>
            <a:ext cx="233363" cy="228600"/>
          </a:xfrm>
          <a:prstGeom prst="rect">
            <a:avLst/>
          </a:prstGeom>
          <a:noFill/>
          <a:ln w="9525">
            <a:noFill/>
            <a:miter lim="800000"/>
            <a:headEnd/>
            <a:tailEnd/>
          </a:ln>
        </p:spPr>
        <p:txBody>
          <a:bodyPr wrap="none" lIns="0" tIns="0" rIns="0" bIns="0">
            <a:spAutoFit/>
          </a:bodyPr>
          <a:lstStyle/>
          <a:p>
            <a:r>
              <a:rPr lang="en-US" sz="1500" i="1">
                <a:solidFill>
                  <a:srgbClr val="000000"/>
                </a:solidFill>
                <a:latin typeface="Arial" pitchFamily="34" charset="0"/>
              </a:rPr>
              <a:t>BL</a:t>
            </a:r>
            <a:endParaRPr lang="en-US" i="1">
              <a:latin typeface="Arial" pitchFamily="34" charset="0"/>
            </a:endParaRPr>
          </a:p>
        </p:txBody>
      </p:sp>
      <p:sp>
        <p:nvSpPr>
          <p:cNvPr id="251932" name="Rectangle 27"/>
          <p:cNvSpPr>
            <a:spLocks noChangeArrowheads="1"/>
          </p:cNvSpPr>
          <p:nvPr/>
        </p:nvSpPr>
        <p:spPr bwMode="auto">
          <a:xfrm>
            <a:off x="3176588" y="3900489"/>
            <a:ext cx="1162050" cy="1227137"/>
          </a:xfrm>
          <a:prstGeom prst="rect">
            <a:avLst/>
          </a:prstGeom>
          <a:solidFill>
            <a:srgbClr val="E5E5E5"/>
          </a:solidFill>
          <a:ln w="9525">
            <a:noFill/>
            <a:miter lim="800000"/>
            <a:headEnd/>
            <a:tailEnd/>
          </a:ln>
        </p:spPr>
        <p:txBody>
          <a:bodyPr/>
          <a:lstStyle/>
          <a:p>
            <a:endParaRPr lang="en-US"/>
          </a:p>
        </p:txBody>
      </p:sp>
      <p:sp>
        <p:nvSpPr>
          <p:cNvPr id="251933" name="Line 28"/>
          <p:cNvSpPr>
            <a:spLocks noChangeShapeType="1"/>
          </p:cNvSpPr>
          <p:nvPr/>
        </p:nvSpPr>
        <p:spPr bwMode="auto">
          <a:xfrm flipV="1">
            <a:off x="4032250" y="3629025"/>
            <a:ext cx="1588" cy="1619250"/>
          </a:xfrm>
          <a:prstGeom prst="line">
            <a:avLst/>
          </a:prstGeom>
          <a:noFill/>
          <a:ln w="12700">
            <a:solidFill>
              <a:srgbClr val="000000"/>
            </a:solidFill>
            <a:miter lim="800000"/>
            <a:headEnd/>
            <a:tailEnd/>
          </a:ln>
        </p:spPr>
        <p:txBody>
          <a:bodyPr/>
          <a:lstStyle/>
          <a:p>
            <a:endParaRPr lang="en-US"/>
          </a:p>
        </p:txBody>
      </p:sp>
      <p:sp>
        <p:nvSpPr>
          <p:cNvPr id="251934" name="Line 29"/>
          <p:cNvSpPr>
            <a:spLocks noChangeShapeType="1"/>
          </p:cNvSpPr>
          <p:nvPr/>
        </p:nvSpPr>
        <p:spPr bwMode="auto">
          <a:xfrm flipH="1">
            <a:off x="2876550" y="4327525"/>
            <a:ext cx="1619250" cy="1588"/>
          </a:xfrm>
          <a:prstGeom prst="line">
            <a:avLst/>
          </a:prstGeom>
          <a:noFill/>
          <a:ln w="12700">
            <a:solidFill>
              <a:srgbClr val="000000"/>
            </a:solidFill>
            <a:miter lim="800000"/>
            <a:headEnd/>
            <a:tailEnd/>
          </a:ln>
        </p:spPr>
        <p:txBody>
          <a:bodyPr/>
          <a:lstStyle/>
          <a:p>
            <a:endParaRPr lang="en-US"/>
          </a:p>
        </p:txBody>
      </p:sp>
      <p:sp>
        <p:nvSpPr>
          <p:cNvPr id="251935" name="Rectangle 30"/>
          <p:cNvSpPr>
            <a:spLocks noChangeArrowheads="1"/>
          </p:cNvSpPr>
          <p:nvPr/>
        </p:nvSpPr>
        <p:spPr bwMode="auto">
          <a:xfrm>
            <a:off x="2651125" y="4019550"/>
            <a:ext cx="285750" cy="228600"/>
          </a:xfrm>
          <a:prstGeom prst="rect">
            <a:avLst/>
          </a:prstGeom>
          <a:noFill/>
          <a:ln w="9525">
            <a:noFill/>
            <a:miter lim="800000"/>
            <a:headEnd/>
            <a:tailEnd/>
          </a:ln>
        </p:spPr>
        <p:txBody>
          <a:bodyPr wrap="none" lIns="0" tIns="0" rIns="0" bIns="0">
            <a:spAutoFit/>
          </a:bodyPr>
          <a:lstStyle/>
          <a:p>
            <a:r>
              <a:rPr lang="en-US" sz="1500" i="1">
                <a:solidFill>
                  <a:srgbClr val="000000"/>
                </a:solidFill>
                <a:latin typeface="Arial" pitchFamily="34" charset="0"/>
              </a:rPr>
              <a:t>WL</a:t>
            </a:r>
            <a:endParaRPr lang="en-US" i="1">
              <a:latin typeface="Arial" pitchFamily="34" charset="0"/>
            </a:endParaRPr>
          </a:p>
        </p:txBody>
      </p:sp>
      <p:sp>
        <p:nvSpPr>
          <p:cNvPr id="251936" name="Rectangle 31"/>
          <p:cNvSpPr>
            <a:spLocks noChangeArrowheads="1"/>
          </p:cNvSpPr>
          <p:nvPr/>
        </p:nvSpPr>
        <p:spPr bwMode="auto">
          <a:xfrm>
            <a:off x="4103688" y="3541713"/>
            <a:ext cx="235642" cy="230832"/>
          </a:xfrm>
          <a:prstGeom prst="rect">
            <a:avLst/>
          </a:prstGeom>
          <a:noFill/>
          <a:ln w="9525">
            <a:noFill/>
            <a:miter lim="800000"/>
            <a:headEnd/>
            <a:tailEnd/>
          </a:ln>
        </p:spPr>
        <p:txBody>
          <a:bodyPr wrap="none" lIns="0" tIns="0" rIns="0" bIns="0">
            <a:spAutoFit/>
          </a:bodyPr>
          <a:lstStyle/>
          <a:p>
            <a:r>
              <a:rPr lang="en-US" sz="1500" i="1">
                <a:solidFill>
                  <a:srgbClr val="000000"/>
                </a:solidFill>
                <a:latin typeface="Arial" pitchFamily="34" charset="0"/>
              </a:rPr>
              <a:t>BL</a:t>
            </a:r>
            <a:endParaRPr lang="en-US" i="1">
              <a:latin typeface="Arial" pitchFamily="34" charset="0"/>
            </a:endParaRPr>
          </a:p>
        </p:txBody>
      </p:sp>
      <p:sp>
        <p:nvSpPr>
          <p:cNvPr id="251937" name="Rectangle 32"/>
          <p:cNvSpPr>
            <a:spLocks noChangeArrowheads="1"/>
          </p:cNvSpPr>
          <p:nvPr/>
        </p:nvSpPr>
        <p:spPr bwMode="auto">
          <a:xfrm>
            <a:off x="6024563" y="3900489"/>
            <a:ext cx="1160462" cy="1227137"/>
          </a:xfrm>
          <a:prstGeom prst="rect">
            <a:avLst/>
          </a:prstGeom>
          <a:solidFill>
            <a:srgbClr val="E5E5E5"/>
          </a:solidFill>
          <a:ln w="9525">
            <a:noFill/>
            <a:miter lim="800000"/>
            <a:headEnd/>
            <a:tailEnd/>
          </a:ln>
        </p:spPr>
        <p:txBody>
          <a:bodyPr/>
          <a:lstStyle/>
          <a:p>
            <a:endParaRPr lang="en-US"/>
          </a:p>
        </p:txBody>
      </p:sp>
      <p:sp>
        <p:nvSpPr>
          <p:cNvPr id="251938" name="Line 33"/>
          <p:cNvSpPr>
            <a:spLocks noChangeShapeType="1"/>
          </p:cNvSpPr>
          <p:nvPr/>
        </p:nvSpPr>
        <p:spPr bwMode="auto">
          <a:xfrm flipV="1">
            <a:off x="6878639" y="3629025"/>
            <a:ext cx="1587" cy="1619250"/>
          </a:xfrm>
          <a:prstGeom prst="line">
            <a:avLst/>
          </a:prstGeom>
          <a:noFill/>
          <a:ln w="12700">
            <a:solidFill>
              <a:srgbClr val="000000"/>
            </a:solidFill>
            <a:miter lim="800000"/>
            <a:headEnd/>
            <a:tailEnd/>
          </a:ln>
        </p:spPr>
        <p:txBody>
          <a:bodyPr/>
          <a:lstStyle/>
          <a:p>
            <a:endParaRPr lang="en-US"/>
          </a:p>
        </p:txBody>
      </p:sp>
      <p:sp>
        <p:nvSpPr>
          <p:cNvPr id="251939" name="Line 34"/>
          <p:cNvSpPr>
            <a:spLocks noChangeShapeType="1"/>
          </p:cNvSpPr>
          <p:nvPr/>
        </p:nvSpPr>
        <p:spPr bwMode="auto">
          <a:xfrm flipH="1">
            <a:off x="5722938" y="4327525"/>
            <a:ext cx="1619250" cy="1588"/>
          </a:xfrm>
          <a:prstGeom prst="line">
            <a:avLst/>
          </a:prstGeom>
          <a:noFill/>
          <a:ln w="12700">
            <a:solidFill>
              <a:srgbClr val="000000"/>
            </a:solidFill>
            <a:miter lim="800000"/>
            <a:headEnd/>
            <a:tailEnd/>
          </a:ln>
        </p:spPr>
        <p:txBody>
          <a:bodyPr/>
          <a:lstStyle/>
          <a:p>
            <a:endParaRPr lang="en-US"/>
          </a:p>
        </p:txBody>
      </p:sp>
      <p:sp>
        <p:nvSpPr>
          <p:cNvPr id="251940" name="Rectangle 35"/>
          <p:cNvSpPr>
            <a:spLocks noChangeArrowheads="1"/>
          </p:cNvSpPr>
          <p:nvPr/>
        </p:nvSpPr>
        <p:spPr bwMode="auto">
          <a:xfrm>
            <a:off x="5499100" y="4019550"/>
            <a:ext cx="285750" cy="228600"/>
          </a:xfrm>
          <a:prstGeom prst="rect">
            <a:avLst/>
          </a:prstGeom>
          <a:noFill/>
          <a:ln w="9525">
            <a:noFill/>
            <a:miter lim="800000"/>
            <a:headEnd/>
            <a:tailEnd/>
          </a:ln>
        </p:spPr>
        <p:txBody>
          <a:bodyPr wrap="none" lIns="0" tIns="0" rIns="0" bIns="0">
            <a:spAutoFit/>
          </a:bodyPr>
          <a:lstStyle/>
          <a:p>
            <a:r>
              <a:rPr lang="en-US" sz="1500" i="1">
                <a:solidFill>
                  <a:srgbClr val="000000"/>
                </a:solidFill>
                <a:latin typeface="Arial" pitchFamily="34" charset="0"/>
              </a:rPr>
              <a:t>WL</a:t>
            </a:r>
            <a:endParaRPr lang="en-US" i="1">
              <a:latin typeface="Arial" pitchFamily="34" charset="0"/>
            </a:endParaRPr>
          </a:p>
        </p:txBody>
      </p:sp>
      <p:sp>
        <p:nvSpPr>
          <p:cNvPr id="251941" name="Rectangle 36"/>
          <p:cNvSpPr>
            <a:spLocks noChangeArrowheads="1"/>
          </p:cNvSpPr>
          <p:nvPr/>
        </p:nvSpPr>
        <p:spPr bwMode="auto">
          <a:xfrm>
            <a:off x="6950076" y="3541713"/>
            <a:ext cx="233363" cy="228600"/>
          </a:xfrm>
          <a:prstGeom prst="rect">
            <a:avLst/>
          </a:prstGeom>
          <a:noFill/>
          <a:ln w="9525">
            <a:noFill/>
            <a:miter lim="800000"/>
            <a:headEnd/>
            <a:tailEnd/>
          </a:ln>
        </p:spPr>
        <p:txBody>
          <a:bodyPr wrap="none" lIns="0" tIns="0" rIns="0" bIns="0">
            <a:spAutoFit/>
          </a:bodyPr>
          <a:lstStyle/>
          <a:p>
            <a:r>
              <a:rPr lang="en-US" sz="1500" i="1">
                <a:solidFill>
                  <a:srgbClr val="000000"/>
                </a:solidFill>
                <a:latin typeface="Arial" pitchFamily="34" charset="0"/>
              </a:rPr>
              <a:t>BL</a:t>
            </a:r>
            <a:endParaRPr lang="en-US" i="1">
              <a:latin typeface="Arial" pitchFamily="34" charset="0"/>
            </a:endParaRPr>
          </a:p>
        </p:txBody>
      </p:sp>
      <p:sp>
        <p:nvSpPr>
          <p:cNvPr id="251942" name="Rectangle 37"/>
          <p:cNvSpPr>
            <a:spLocks noChangeArrowheads="1"/>
          </p:cNvSpPr>
          <p:nvPr/>
        </p:nvSpPr>
        <p:spPr bwMode="auto">
          <a:xfrm>
            <a:off x="2282825" y="4359276"/>
            <a:ext cx="147638" cy="320675"/>
          </a:xfrm>
          <a:prstGeom prst="rect">
            <a:avLst/>
          </a:prstGeom>
          <a:noFill/>
          <a:ln w="9525">
            <a:noFill/>
            <a:miter lim="800000"/>
            <a:headEnd/>
            <a:tailEnd/>
          </a:ln>
        </p:spPr>
        <p:txBody>
          <a:bodyPr wrap="none" lIns="0" tIns="0" rIns="0" bIns="0">
            <a:spAutoFit/>
          </a:bodyPr>
          <a:lstStyle/>
          <a:p>
            <a:r>
              <a:rPr lang="en-US" sz="2100" b="1">
                <a:solidFill>
                  <a:srgbClr val="000000"/>
                </a:solidFill>
                <a:latin typeface="Arial" pitchFamily="34" charset="0"/>
              </a:rPr>
              <a:t>0</a:t>
            </a:r>
            <a:endParaRPr lang="en-US" sz="3600" b="1" i="1">
              <a:latin typeface="Arial" pitchFamily="34" charset="0"/>
            </a:endParaRPr>
          </a:p>
        </p:txBody>
      </p:sp>
      <p:sp>
        <p:nvSpPr>
          <p:cNvPr id="251943" name="Line 38"/>
          <p:cNvSpPr>
            <a:spLocks noChangeShapeType="1"/>
          </p:cNvSpPr>
          <p:nvPr/>
        </p:nvSpPr>
        <p:spPr bwMode="auto">
          <a:xfrm>
            <a:off x="6011864" y="2574925"/>
            <a:ext cx="276225" cy="1588"/>
          </a:xfrm>
          <a:prstGeom prst="line">
            <a:avLst/>
          </a:prstGeom>
          <a:noFill/>
          <a:ln w="19050">
            <a:solidFill>
              <a:srgbClr val="000000"/>
            </a:solidFill>
            <a:miter lim="800000"/>
            <a:headEnd/>
            <a:tailEnd/>
          </a:ln>
        </p:spPr>
        <p:txBody>
          <a:bodyPr/>
          <a:lstStyle/>
          <a:p>
            <a:endParaRPr lang="en-US"/>
          </a:p>
        </p:txBody>
      </p:sp>
      <p:sp>
        <p:nvSpPr>
          <p:cNvPr id="251944" name="Freeform 39"/>
          <p:cNvSpPr>
            <a:spLocks/>
          </p:cNvSpPr>
          <p:nvPr/>
        </p:nvSpPr>
        <p:spPr bwMode="auto">
          <a:xfrm>
            <a:off x="6421438" y="2822575"/>
            <a:ext cx="265112" cy="204788"/>
          </a:xfrm>
          <a:custGeom>
            <a:avLst/>
            <a:gdLst>
              <a:gd name="T0" fmla="*/ 0 w 167"/>
              <a:gd name="T1" fmla="*/ 0 h 129"/>
              <a:gd name="T2" fmla="*/ 2147483647 w 167"/>
              <a:gd name="T3" fmla="*/ 0 h 129"/>
              <a:gd name="T4" fmla="*/ 2147483647 w 167"/>
              <a:gd name="T5" fmla="*/ 2147483647 h 129"/>
              <a:gd name="T6" fmla="*/ 0 60000 65536"/>
              <a:gd name="T7" fmla="*/ 0 60000 65536"/>
              <a:gd name="T8" fmla="*/ 0 60000 65536"/>
              <a:gd name="T9" fmla="*/ 0 w 167"/>
              <a:gd name="T10" fmla="*/ 0 h 129"/>
              <a:gd name="T11" fmla="*/ 167 w 167"/>
              <a:gd name="T12" fmla="*/ 129 h 129"/>
            </a:gdLst>
            <a:ahLst/>
            <a:cxnLst>
              <a:cxn ang="T6">
                <a:pos x="T0" y="T1"/>
              </a:cxn>
              <a:cxn ang="T7">
                <a:pos x="T2" y="T3"/>
              </a:cxn>
              <a:cxn ang="T8">
                <a:pos x="T4" y="T5"/>
              </a:cxn>
            </a:cxnLst>
            <a:rect l="T9" t="T10" r="T11" b="T12"/>
            <a:pathLst>
              <a:path w="167" h="129">
                <a:moveTo>
                  <a:pt x="0" y="0"/>
                </a:moveTo>
                <a:lnTo>
                  <a:pt x="167" y="0"/>
                </a:lnTo>
                <a:lnTo>
                  <a:pt x="167" y="129"/>
                </a:lnTo>
              </a:path>
            </a:pathLst>
          </a:custGeom>
          <a:noFill/>
          <a:ln w="19050" cap="flat">
            <a:solidFill>
              <a:srgbClr val="000000"/>
            </a:solidFill>
            <a:prstDash val="solid"/>
            <a:miter lim="800000"/>
            <a:headEnd/>
            <a:tailEnd/>
          </a:ln>
        </p:spPr>
        <p:txBody>
          <a:bodyPr/>
          <a:lstStyle/>
          <a:p>
            <a:endParaRPr lang="en-US"/>
          </a:p>
        </p:txBody>
      </p:sp>
      <p:sp>
        <p:nvSpPr>
          <p:cNvPr id="251945" name="Freeform 40"/>
          <p:cNvSpPr>
            <a:spLocks/>
          </p:cNvSpPr>
          <p:nvPr/>
        </p:nvSpPr>
        <p:spPr bwMode="auto">
          <a:xfrm>
            <a:off x="6421438" y="2124075"/>
            <a:ext cx="265112" cy="204788"/>
          </a:xfrm>
          <a:custGeom>
            <a:avLst/>
            <a:gdLst>
              <a:gd name="T0" fmla="*/ 2147483647 w 167"/>
              <a:gd name="T1" fmla="*/ 0 h 129"/>
              <a:gd name="T2" fmla="*/ 2147483647 w 167"/>
              <a:gd name="T3" fmla="*/ 2147483647 h 129"/>
              <a:gd name="T4" fmla="*/ 0 w 167"/>
              <a:gd name="T5" fmla="*/ 2147483647 h 129"/>
              <a:gd name="T6" fmla="*/ 0 60000 65536"/>
              <a:gd name="T7" fmla="*/ 0 60000 65536"/>
              <a:gd name="T8" fmla="*/ 0 60000 65536"/>
              <a:gd name="T9" fmla="*/ 0 w 167"/>
              <a:gd name="T10" fmla="*/ 0 h 129"/>
              <a:gd name="T11" fmla="*/ 167 w 167"/>
              <a:gd name="T12" fmla="*/ 129 h 129"/>
            </a:gdLst>
            <a:ahLst/>
            <a:cxnLst>
              <a:cxn ang="T6">
                <a:pos x="T0" y="T1"/>
              </a:cxn>
              <a:cxn ang="T7">
                <a:pos x="T2" y="T3"/>
              </a:cxn>
              <a:cxn ang="T8">
                <a:pos x="T4" y="T5"/>
              </a:cxn>
            </a:cxnLst>
            <a:rect l="T9" t="T10" r="T11" b="T12"/>
            <a:pathLst>
              <a:path w="167" h="129">
                <a:moveTo>
                  <a:pt x="167" y="0"/>
                </a:moveTo>
                <a:lnTo>
                  <a:pt x="167" y="129"/>
                </a:lnTo>
                <a:lnTo>
                  <a:pt x="0" y="129"/>
                </a:lnTo>
              </a:path>
            </a:pathLst>
          </a:custGeom>
          <a:noFill/>
          <a:ln w="19050" cap="flat">
            <a:solidFill>
              <a:srgbClr val="000000"/>
            </a:solidFill>
            <a:prstDash val="solid"/>
            <a:miter lim="800000"/>
            <a:headEnd/>
            <a:tailEnd/>
          </a:ln>
        </p:spPr>
        <p:txBody>
          <a:bodyPr/>
          <a:lstStyle/>
          <a:p>
            <a:endParaRPr lang="en-US"/>
          </a:p>
        </p:txBody>
      </p:sp>
      <p:sp>
        <p:nvSpPr>
          <p:cNvPr id="251946" name="Line 41"/>
          <p:cNvSpPr>
            <a:spLocks noChangeShapeType="1"/>
          </p:cNvSpPr>
          <p:nvPr/>
        </p:nvSpPr>
        <p:spPr bwMode="auto">
          <a:xfrm>
            <a:off x="6421439" y="2268538"/>
            <a:ext cx="1587" cy="620712"/>
          </a:xfrm>
          <a:prstGeom prst="line">
            <a:avLst/>
          </a:prstGeom>
          <a:noFill/>
          <a:ln w="19050">
            <a:solidFill>
              <a:srgbClr val="000000"/>
            </a:solidFill>
            <a:miter lim="800000"/>
            <a:headEnd/>
            <a:tailEnd/>
          </a:ln>
        </p:spPr>
        <p:txBody>
          <a:bodyPr/>
          <a:lstStyle/>
          <a:p>
            <a:endParaRPr lang="en-US"/>
          </a:p>
        </p:txBody>
      </p:sp>
      <p:sp>
        <p:nvSpPr>
          <p:cNvPr id="251947" name="Line 42"/>
          <p:cNvSpPr>
            <a:spLocks noChangeShapeType="1"/>
          </p:cNvSpPr>
          <p:nvPr/>
        </p:nvSpPr>
        <p:spPr bwMode="auto">
          <a:xfrm>
            <a:off x="6288089" y="2328863"/>
            <a:ext cx="1587" cy="493712"/>
          </a:xfrm>
          <a:prstGeom prst="line">
            <a:avLst/>
          </a:prstGeom>
          <a:noFill/>
          <a:ln w="19050">
            <a:solidFill>
              <a:srgbClr val="000000"/>
            </a:solidFill>
            <a:miter lim="800000"/>
            <a:headEnd/>
            <a:tailEnd/>
          </a:ln>
        </p:spPr>
        <p:txBody>
          <a:bodyPr/>
          <a:lstStyle/>
          <a:p>
            <a:endParaRPr lang="en-US"/>
          </a:p>
        </p:txBody>
      </p:sp>
      <p:sp>
        <p:nvSpPr>
          <p:cNvPr id="251948" name="Rectangle 43"/>
          <p:cNvSpPr>
            <a:spLocks noChangeArrowheads="1"/>
          </p:cNvSpPr>
          <p:nvPr/>
        </p:nvSpPr>
        <p:spPr bwMode="auto">
          <a:xfrm>
            <a:off x="6391275" y="1828800"/>
            <a:ext cx="311150" cy="228600"/>
          </a:xfrm>
          <a:prstGeom prst="rect">
            <a:avLst/>
          </a:prstGeom>
          <a:noFill/>
          <a:ln w="9525">
            <a:noFill/>
            <a:miter lim="800000"/>
            <a:headEnd/>
            <a:tailEnd/>
          </a:ln>
        </p:spPr>
        <p:txBody>
          <a:bodyPr wrap="none" lIns="0" tIns="0" rIns="0" bIns="0">
            <a:spAutoFit/>
          </a:bodyPr>
          <a:lstStyle/>
          <a:p>
            <a:r>
              <a:rPr lang="en-US" sz="1500" i="1">
                <a:solidFill>
                  <a:srgbClr val="000000"/>
                </a:solidFill>
                <a:latin typeface="Arial" pitchFamily="34" charset="0"/>
              </a:rPr>
              <a:t>V</a:t>
            </a:r>
            <a:r>
              <a:rPr lang="en-US" sz="1500" i="1" baseline="-25000">
                <a:solidFill>
                  <a:srgbClr val="000000"/>
                </a:solidFill>
                <a:latin typeface="Arial" pitchFamily="34" charset="0"/>
              </a:rPr>
              <a:t>DD</a:t>
            </a:r>
          </a:p>
        </p:txBody>
      </p:sp>
      <p:sp>
        <p:nvSpPr>
          <p:cNvPr id="251949" name="Freeform 44"/>
          <p:cNvSpPr>
            <a:spLocks/>
          </p:cNvSpPr>
          <p:nvPr/>
        </p:nvSpPr>
        <p:spPr bwMode="auto">
          <a:xfrm>
            <a:off x="6535739" y="2124075"/>
            <a:ext cx="295275" cy="1588"/>
          </a:xfrm>
          <a:custGeom>
            <a:avLst/>
            <a:gdLst>
              <a:gd name="T0" fmla="*/ 0 w 186"/>
              <a:gd name="T1" fmla="*/ 0 h 1588"/>
              <a:gd name="T2" fmla="*/ 2147483647 w 186"/>
              <a:gd name="T3" fmla="*/ 0 h 1588"/>
              <a:gd name="T4" fmla="*/ 2147483647 w 186"/>
              <a:gd name="T5" fmla="*/ 0 h 1588"/>
              <a:gd name="T6" fmla="*/ 0 60000 65536"/>
              <a:gd name="T7" fmla="*/ 0 60000 65536"/>
              <a:gd name="T8" fmla="*/ 0 60000 65536"/>
              <a:gd name="T9" fmla="*/ 0 w 186"/>
              <a:gd name="T10" fmla="*/ 0 h 1588"/>
              <a:gd name="T11" fmla="*/ 186 w 186"/>
              <a:gd name="T12" fmla="*/ 1588 h 1588"/>
            </a:gdLst>
            <a:ahLst/>
            <a:cxnLst>
              <a:cxn ang="T6">
                <a:pos x="T0" y="T1"/>
              </a:cxn>
              <a:cxn ang="T7">
                <a:pos x="T2" y="T3"/>
              </a:cxn>
              <a:cxn ang="T8">
                <a:pos x="T4" y="T5"/>
              </a:cxn>
            </a:cxnLst>
            <a:rect l="T9" t="T10" r="T11" b="T12"/>
            <a:pathLst>
              <a:path w="186" h="1588">
                <a:moveTo>
                  <a:pt x="0" y="0"/>
                </a:moveTo>
                <a:lnTo>
                  <a:pt x="95" y="0"/>
                </a:lnTo>
                <a:lnTo>
                  <a:pt x="186" y="0"/>
                </a:lnTo>
              </a:path>
            </a:pathLst>
          </a:custGeom>
          <a:noFill/>
          <a:ln w="19050" cap="flat">
            <a:solidFill>
              <a:srgbClr val="000000"/>
            </a:solidFill>
            <a:prstDash val="solid"/>
            <a:miter lim="800000"/>
            <a:headEnd/>
            <a:tailEnd/>
          </a:ln>
        </p:spPr>
        <p:txBody>
          <a:bodyPr/>
          <a:lstStyle/>
          <a:p>
            <a:endParaRPr lang="en-US"/>
          </a:p>
        </p:txBody>
      </p:sp>
      <p:sp>
        <p:nvSpPr>
          <p:cNvPr id="251950" name="Line 45"/>
          <p:cNvSpPr>
            <a:spLocks noChangeShapeType="1"/>
          </p:cNvSpPr>
          <p:nvPr/>
        </p:nvSpPr>
        <p:spPr bwMode="auto">
          <a:xfrm flipH="1">
            <a:off x="6686550" y="3027364"/>
            <a:ext cx="192088" cy="1587"/>
          </a:xfrm>
          <a:prstGeom prst="line">
            <a:avLst/>
          </a:prstGeom>
          <a:noFill/>
          <a:ln w="12700">
            <a:solidFill>
              <a:srgbClr val="000000"/>
            </a:solidFill>
            <a:miter lim="800000"/>
            <a:headEnd/>
            <a:tailEnd/>
          </a:ln>
        </p:spPr>
        <p:txBody>
          <a:bodyPr/>
          <a:lstStyle/>
          <a:p>
            <a:endParaRPr lang="en-US"/>
          </a:p>
        </p:txBody>
      </p:sp>
      <p:sp>
        <p:nvSpPr>
          <p:cNvPr id="251951" name="Oval 46"/>
          <p:cNvSpPr>
            <a:spLocks noChangeArrowheads="1"/>
          </p:cNvSpPr>
          <p:nvPr/>
        </p:nvSpPr>
        <p:spPr bwMode="auto">
          <a:xfrm>
            <a:off x="6835775" y="2984500"/>
            <a:ext cx="84138" cy="84138"/>
          </a:xfrm>
          <a:prstGeom prst="ellipse">
            <a:avLst/>
          </a:prstGeom>
          <a:solidFill>
            <a:srgbClr val="FFFFFF"/>
          </a:solidFill>
          <a:ln w="19050">
            <a:solidFill>
              <a:srgbClr val="000000"/>
            </a:solidFill>
            <a:miter lim="800000"/>
            <a:headEnd/>
            <a:tailEnd/>
          </a:ln>
        </p:spPr>
        <p:txBody>
          <a:bodyPr/>
          <a:lstStyle/>
          <a:p>
            <a:endParaRPr lang="en-US"/>
          </a:p>
        </p:txBody>
      </p:sp>
      <p:sp>
        <p:nvSpPr>
          <p:cNvPr id="251952" name="Rectangle 47"/>
          <p:cNvSpPr>
            <a:spLocks noChangeArrowheads="1"/>
          </p:cNvSpPr>
          <p:nvPr/>
        </p:nvSpPr>
        <p:spPr bwMode="auto">
          <a:xfrm>
            <a:off x="8562975" y="3900489"/>
            <a:ext cx="1168400" cy="1227137"/>
          </a:xfrm>
          <a:prstGeom prst="rect">
            <a:avLst/>
          </a:prstGeom>
          <a:solidFill>
            <a:srgbClr val="E5E5E5"/>
          </a:solidFill>
          <a:ln w="9525">
            <a:noFill/>
            <a:miter lim="800000"/>
            <a:headEnd/>
            <a:tailEnd/>
          </a:ln>
        </p:spPr>
        <p:txBody>
          <a:bodyPr/>
          <a:lstStyle/>
          <a:p>
            <a:endParaRPr lang="en-US"/>
          </a:p>
        </p:txBody>
      </p:sp>
      <p:sp>
        <p:nvSpPr>
          <p:cNvPr id="251953" name="Line 48"/>
          <p:cNvSpPr>
            <a:spLocks noChangeShapeType="1"/>
          </p:cNvSpPr>
          <p:nvPr/>
        </p:nvSpPr>
        <p:spPr bwMode="auto">
          <a:xfrm flipV="1">
            <a:off x="9418639" y="3659188"/>
            <a:ext cx="1587" cy="1612900"/>
          </a:xfrm>
          <a:prstGeom prst="line">
            <a:avLst/>
          </a:prstGeom>
          <a:noFill/>
          <a:ln w="12700">
            <a:solidFill>
              <a:srgbClr val="000000"/>
            </a:solidFill>
            <a:miter lim="800000"/>
            <a:headEnd/>
            <a:tailEnd/>
          </a:ln>
        </p:spPr>
        <p:txBody>
          <a:bodyPr/>
          <a:lstStyle/>
          <a:p>
            <a:endParaRPr lang="en-US"/>
          </a:p>
        </p:txBody>
      </p:sp>
      <p:sp>
        <p:nvSpPr>
          <p:cNvPr id="251954" name="Line 49"/>
          <p:cNvSpPr>
            <a:spLocks noChangeShapeType="1"/>
          </p:cNvSpPr>
          <p:nvPr/>
        </p:nvSpPr>
        <p:spPr bwMode="auto">
          <a:xfrm flipH="1">
            <a:off x="8269288" y="4452939"/>
            <a:ext cx="1619250" cy="1587"/>
          </a:xfrm>
          <a:prstGeom prst="line">
            <a:avLst/>
          </a:prstGeom>
          <a:noFill/>
          <a:ln w="12700">
            <a:solidFill>
              <a:srgbClr val="000000"/>
            </a:solidFill>
            <a:miter lim="800000"/>
            <a:headEnd/>
            <a:tailEnd/>
          </a:ln>
        </p:spPr>
        <p:txBody>
          <a:bodyPr/>
          <a:lstStyle/>
          <a:p>
            <a:endParaRPr lang="en-US"/>
          </a:p>
        </p:txBody>
      </p:sp>
      <p:sp>
        <p:nvSpPr>
          <p:cNvPr id="251955" name="Rectangle 50"/>
          <p:cNvSpPr>
            <a:spLocks noChangeArrowheads="1"/>
          </p:cNvSpPr>
          <p:nvPr/>
        </p:nvSpPr>
        <p:spPr bwMode="auto">
          <a:xfrm>
            <a:off x="8042275" y="4200525"/>
            <a:ext cx="285750" cy="228600"/>
          </a:xfrm>
          <a:prstGeom prst="rect">
            <a:avLst/>
          </a:prstGeom>
          <a:noFill/>
          <a:ln w="9525">
            <a:noFill/>
            <a:miter lim="800000"/>
            <a:headEnd/>
            <a:tailEnd/>
          </a:ln>
        </p:spPr>
        <p:txBody>
          <a:bodyPr wrap="none" lIns="0" tIns="0" rIns="0" bIns="0">
            <a:spAutoFit/>
          </a:bodyPr>
          <a:lstStyle/>
          <a:p>
            <a:r>
              <a:rPr lang="en-US" sz="1500" i="1">
                <a:solidFill>
                  <a:srgbClr val="000000"/>
                </a:solidFill>
                <a:latin typeface="Arial" pitchFamily="34" charset="0"/>
              </a:rPr>
              <a:t>WL</a:t>
            </a:r>
            <a:endParaRPr lang="en-US" i="1">
              <a:latin typeface="Arial" pitchFamily="34" charset="0"/>
            </a:endParaRPr>
          </a:p>
        </p:txBody>
      </p:sp>
      <p:sp>
        <p:nvSpPr>
          <p:cNvPr id="251956" name="Rectangle 51"/>
          <p:cNvSpPr>
            <a:spLocks noChangeArrowheads="1"/>
          </p:cNvSpPr>
          <p:nvPr/>
        </p:nvSpPr>
        <p:spPr bwMode="auto">
          <a:xfrm>
            <a:off x="9494838" y="3627438"/>
            <a:ext cx="235642" cy="230832"/>
          </a:xfrm>
          <a:prstGeom prst="rect">
            <a:avLst/>
          </a:prstGeom>
          <a:noFill/>
          <a:ln w="9525">
            <a:noFill/>
            <a:miter lim="800000"/>
            <a:headEnd/>
            <a:tailEnd/>
          </a:ln>
        </p:spPr>
        <p:txBody>
          <a:bodyPr wrap="none" lIns="0" tIns="0" rIns="0" bIns="0">
            <a:spAutoFit/>
          </a:bodyPr>
          <a:lstStyle/>
          <a:p>
            <a:r>
              <a:rPr lang="en-US" sz="1500" i="1">
                <a:solidFill>
                  <a:srgbClr val="000000"/>
                </a:solidFill>
                <a:latin typeface="Arial" pitchFamily="34" charset="0"/>
              </a:rPr>
              <a:t>BL</a:t>
            </a:r>
            <a:endParaRPr lang="en-US" i="1">
              <a:latin typeface="Arial" pitchFamily="34" charset="0"/>
            </a:endParaRPr>
          </a:p>
        </p:txBody>
      </p:sp>
      <p:sp>
        <p:nvSpPr>
          <p:cNvPr id="251957" name="Line 52"/>
          <p:cNvSpPr>
            <a:spLocks noChangeShapeType="1"/>
          </p:cNvSpPr>
          <p:nvPr/>
        </p:nvSpPr>
        <p:spPr bwMode="auto">
          <a:xfrm>
            <a:off x="8558214" y="4452939"/>
            <a:ext cx="269875" cy="1587"/>
          </a:xfrm>
          <a:prstGeom prst="line">
            <a:avLst/>
          </a:prstGeom>
          <a:noFill/>
          <a:ln w="19050">
            <a:solidFill>
              <a:srgbClr val="000000"/>
            </a:solidFill>
            <a:miter lim="800000"/>
            <a:headEnd/>
            <a:tailEnd/>
          </a:ln>
        </p:spPr>
        <p:txBody>
          <a:bodyPr/>
          <a:lstStyle/>
          <a:p>
            <a:endParaRPr lang="en-US"/>
          </a:p>
        </p:txBody>
      </p:sp>
      <p:sp>
        <p:nvSpPr>
          <p:cNvPr id="251958" name="Freeform 53"/>
          <p:cNvSpPr>
            <a:spLocks/>
          </p:cNvSpPr>
          <p:nvPr/>
        </p:nvSpPr>
        <p:spPr bwMode="auto">
          <a:xfrm>
            <a:off x="8961438" y="4002089"/>
            <a:ext cx="265112" cy="204787"/>
          </a:xfrm>
          <a:custGeom>
            <a:avLst/>
            <a:gdLst>
              <a:gd name="T0" fmla="*/ 0 w 167"/>
              <a:gd name="T1" fmla="*/ 2147483647 h 129"/>
              <a:gd name="T2" fmla="*/ 2147483647 w 167"/>
              <a:gd name="T3" fmla="*/ 2147483647 h 129"/>
              <a:gd name="T4" fmla="*/ 2147483647 w 167"/>
              <a:gd name="T5" fmla="*/ 0 h 129"/>
              <a:gd name="T6" fmla="*/ 0 60000 65536"/>
              <a:gd name="T7" fmla="*/ 0 60000 65536"/>
              <a:gd name="T8" fmla="*/ 0 60000 65536"/>
              <a:gd name="T9" fmla="*/ 0 w 167"/>
              <a:gd name="T10" fmla="*/ 0 h 129"/>
              <a:gd name="T11" fmla="*/ 167 w 167"/>
              <a:gd name="T12" fmla="*/ 129 h 129"/>
            </a:gdLst>
            <a:ahLst/>
            <a:cxnLst>
              <a:cxn ang="T6">
                <a:pos x="T0" y="T1"/>
              </a:cxn>
              <a:cxn ang="T7">
                <a:pos x="T2" y="T3"/>
              </a:cxn>
              <a:cxn ang="T8">
                <a:pos x="T4" y="T5"/>
              </a:cxn>
            </a:cxnLst>
            <a:rect l="T9" t="T10" r="T11" b="T12"/>
            <a:pathLst>
              <a:path w="167" h="129">
                <a:moveTo>
                  <a:pt x="0" y="129"/>
                </a:moveTo>
                <a:lnTo>
                  <a:pt x="167" y="129"/>
                </a:lnTo>
                <a:lnTo>
                  <a:pt x="167" y="0"/>
                </a:lnTo>
              </a:path>
            </a:pathLst>
          </a:custGeom>
          <a:noFill/>
          <a:ln w="19050" cap="flat">
            <a:solidFill>
              <a:srgbClr val="000000"/>
            </a:solidFill>
            <a:prstDash val="solid"/>
            <a:miter lim="800000"/>
            <a:headEnd/>
            <a:tailEnd/>
          </a:ln>
        </p:spPr>
        <p:txBody>
          <a:bodyPr/>
          <a:lstStyle/>
          <a:p>
            <a:endParaRPr lang="en-US"/>
          </a:p>
        </p:txBody>
      </p:sp>
      <p:sp>
        <p:nvSpPr>
          <p:cNvPr id="251959" name="Freeform 54"/>
          <p:cNvSpPr>
            <a:spLocks/>
          </p:cNvSpPr>
          <p:nvPr/>
        </p:nvSpPr>
        <p:spPr bwMode="auto">
          <a:xfrm>
            <a:off x="8961438" y="4700589"/>
            <a:ext cx="265112" cy="204787"/>
          </a:xfrm>
          <a:custGeom>
            <a:avLst/>
            <a:gdLst>
              <a:gd name="T0" fmla="*/ 2147483647 w 167"/>
              <a:gd name="T1" fmla="*/ 2147483647 h 129"/>
              <a:gd name="T2" fmla="*/ 2147483647 w 167"/>
              <a:gd name="T3" fmla="*/ 0 h 129"/>
              <a:gd name="T4" fmla="*/ 0 w 167"/>
              <a:gd name="T5" fmla="*/ 0 h 129"/>
              <a:gd name="T6" fmla="*/ 0 60000 65536"/>
              <a:gd name="T7" fmla="*/ 0 60000 65536"/>
              <a:gd name="T8" fmla="*/ 0 60000 65536"/>
              <a:gd name="T9" fmla="*/ 0 w 167"/>
              <a:gd name="T10" fmla="*/ 0 h 129"/>
              <a:gd name="T11" fmla="*/ 167 w 167"/>
              <a:gd name="T12" fmla="*/ 129 h 129"/>
            </a:gdLst>
            <a:ahLst/>
            <a:cxnLst>
              <a:cxn ang="T6">
                <a:pos x="T0" y="T1"/>
              </a:cxn>
              <a:cxn ang="T7">
                <a:pos x="T2" y="T3"/>
              </a:cxn>
              <a:cxn ang="T8">
                <a:pos x="T4" y="T5"/>
              </a:cxn>
            </a:cxnLst>
            <a:rect l="T9" t="T10" r="T11" b="T12"/>
            <a:pathLst>
              <a:path w="167" h="129">
                <a:moveTo>
                  <a:pt x="167" y="129"/>
                </a:moveTo>
                <a:lnTo>
                  <a:pt x="167" y="0"/>
                </a:lnTo>
                <a:lnTo>
                  <a:pt x="0" y="0"/>
                </a:lnTo>
              </a:path>
            </a:pathLst>
          </a:custGeom>
          <a:noFill/>
          <a:ln w="19050" cap="flat">
            <a:solidFill>
              <a:srgbClr val="000000"/>
            </a:solidFill>
            <a:prstDash val="solid"/>
            <a:miter lim="800000"/>
            <a:headEnd/>
            <a:tailEnd/>
          </a:ln>
        </p:spPr>
        <p:txBody>
          <a:bodyPr/>
          <a:lstStyle/>
          <a:p>
            <a:endParaRPr lang="en-US"/>
          </a:p>
        </p:txBody>
      </p:sp>
      <p:sp>
        <p:nvSpPr>
          <p:cNvPr id="251960" name="Line 55"/>
          <p:cNvSpPr>
            <a:spLocks noChangeShapeType="1"/>
          </p:cNvSpPr>
          <p:nvPr/>
        </p:nvSpPr>
        <p:spPr bwMode="auto">
          <a:xfrm flipV="1">
            <a:off x="8961439" y="4146551"/>
            <a:ext cx="1587" cy="614363"/>
          </a:xfrm>
          <a:prstGeom prst="line">
            <a:avLst/>
          </a:prstGeom>
          <a:noFill/>
          <a:ln w="19050">
            <a:solidFill>
              <a:srgbClr val="000000"/>
            </a:solidFill>
            <a:miter lim="800000"/>
            <a:headEnd/>
            <a:tailEnd/>
          </a:ln>
        </p:spPr>
        <p:txBody>
          <a:bodyPr/>
          <a:lstStyle/>
          <a:p>
            <a:endParaRPr lang="en-US"/>
          </a:p>
        </p:txBody>
      </p:sp>
      <p:sp>
        <p:nvSpPr>
          <p:cNvPr id="251961" name="Line 56"/>
          <p:cNvSpPr>
            <a:spLocks noChangeShapeType="1"/>
          </p:cNvSpPr>
          <p:nvPr/>
        </p:nvSpPr>
        <p:spPr bwMode="auto">
          <a:xfrm flipV="1">
            <a:off x="8834439" y="4206876"/>
            <a:ext cx="1587" cy="493713"/>
          </a:xfrm>
          <a:prstGeom prst="line">
            <a:avLst/>
          </a:prstGeom>
          <a:noFill/>
          <a:ln w="19050">
            <a:solidFill>
              <a:srgbClr val="000000"/>
            </a:solidFill>
            <a:miter lim="800000"/>
            <a:headEnd/>
            <a:tailEnd/>
          </a:ln>
        </p:spPr>
        <p:txBody>
          <a:bodyPr/>
          <a:lstStyle/>
          <a:p>
            <a:endParaRPr lang="en-US"/>
          </a:p>
        </p:txBody>
      </p:sp>
      <p:sp>
        <p:nvSpPr>
          <p:cNvPr id="251962" name="Rectangle 57"/>
          <p:cNvSpPr>
            <a:spLocks noChangeArrowheads="1"/>
          </p:cNvSpPr>
          <p:nvPr/>
        </p:nvSpPr>
        <p:spPr bwMode="auto">
          <a:xfrm>
            <a:off x="8929688" y="4919663"/>
            <a:ext cx="428002" cy="230832"/>
          </a:xfrm>
          <a:prstGeom prst="rect">
            <a:avLst/>
          </a:prstGeom>
          <a:noFill/>
          <a:ln w="9525">
            <a:noFill/>
            <a:miter lim="800000"/>
            <a:headEnd/>
            <a:tailEnd/>
          </a:ln>
        </p:spPr>
        <p:txBody>
          <a:bodyPr wrap="none" lIns="0" tIns="0" rIns="0" bIns="0">
            <a:spAutoFit/>
          </a:bodyPr>
          <a:lstStyle/>
          <a:p>
            <a:r>
              <a:rPr lang="en-US" sz="1500" i="1">
                <a:solidFill>
                  <a:srgbClr val="000000"/>
                </a:solidFill>
                <a:latin typeface="Arial" pitchFamily="34" charset="0"/>
              </a:rPr>
              <a:t>GND</a:t>
            </a:r>
            <a:endParaRPr lang="en-US" i="1">
              <a:latin typeface="Arial" pitchFamily="34" charset="0"/>
            </a:endParaRPr>
          </a:p>
        </p:txBody>
      </p:sp>
      <p:sp>
        <p:nvSpPr>
          <p:cNvPr id="251963" name="Freeform 58"/>
          <p:cNvSpPr>
            <a:spLocks/>
          </p:cNvSpPr>
          <p:nvPr/>
        </p:nvSpPr>
        <p:spPr bwMode="auto">
          <a:xfrm>
            <a:off x="9082089" y="4905375"/>
            <a:ext cx="287337" cy="1588"/>
          </a:xfrm>
          <a:custGeom>
            <a:avLst/>
            <a:gdLst>
              <a:gd name="T0" fmla="*/ 0 w 181"/>
              <a:gd name="T1" fmla="*/ 0 h 1588"/>
              <a:gd name="T2" fmla="*/ 2147483647 w 181"/>
              <a:gd name="T3" fmla="*/ 0 h 1588"/>
              <a:gd name="T4" fmla="*/ 2147483647 w 181"/>
              <a:gd name="T5" fmla="*/ 0 h 1588"/>
              <a:gd name="T6" fmla="*/ 0 60000 65536"/>
              <a:gd name="T7" fmla="*/ 0 60000 65536"/>
              <a:gd name="T8" fmla="*/ 0 60000 65536"/>
              <a:gd name="T9" fmla="*/ 0 w 181"/>
              <a:gd name="T10" fmla="*/ 0 h 1588"/>
              <a:gd name="T11" fmla="*/ 181 w 181"/>
              <a:gd name="T12" fmla="*/ 1588 h 1588"/>
            </a:gdLst>
            <a:ahLst/>
            <a:cxnLst>
              <a:cxn ang="T6">
                <a:pos x="T0" y="T1"/>
              </a:cxn>
              <a:cxn ang="T7">
                <a:pos x="T2" y="T3"/>
              </a:cxn>
              <a:cxn ang="T8">
                <a:pos x="T4" y="T5"/>
              </a:cxn>
            </a:cxnLst>
            <a:rect l="T9" t="T10" r="T11" b="T12"/>
            <a:pathLst>
              <a:path w="181" h="1588">
                <a:moveTo>
                  <a:pt x="0" y="0"/>
                </a:moveTo>
                <a:lnTo>
                  <a:pt x="91" y="0"/>
                </a:lnTo>
                <a:lnTo>
                  <a:pt x="181" y="0"/>
                </a:lnTo>
              </a:path>
            </a:pathLst>
          </a:custGeom>
          <a:noFill/>
          <a:ln w="19050" cap="flat">
            <a:solidFill>
              <a:srgbClr val="000000"/>
            </a:solidFill>
            <a:prstDash val="solid"/>
            <a:miter lim="800000"/>
            <a:headEnd/>
            <a:tailEnd/>
          </a:ln>
        </p:spPr>
        <p:txBody>
          <a:bodyPr/>
          <a:lstStyle/>
          <a:p>
            <a:endParaRPr lang="en-US"/>
          </a:p>
        </p:txBody>
      </p:sp>
      <p:sp>
        <p:nvSpPr>
          <p:cNvPr id="251964" name="Line 59"/>
          <p:cNvSpPr>
            <a:spLocks noChangeShapeType="1"/>
          </p:cNvSpPr>
          <p:nvPr/>
        </p:nvSpPr>
        <p:spPr bwMode="auto">
          <a:xfrm flipH="1">
            <a:off x="9226550" y="4002089"/>
            <a:ext cx="192088" cy="1587"/>
          </a:xfrm>
          <a:prstGeom prst="line">
            <a:avLst/>
          </a:prstGeom>
          <a:noFill/>
          <a:ln w="12700">
            <a:solidFill>
              <a:srgbClr val="000000"/>
            </a:solidFill>
            <a:miter lim="800000"/>
            <a:headEnd/>
            <a:tailEnd/>
          </a:ln>
        </p:spPr>
        <p:txBody>
          <a:bodyPr/>
          <a:lstStyle/>
          <a:p>
            <a:endParaRPr lang="en-US"/>
          </a:p>
        </p:txBody>
      </p:sp>
      <p:sp>
        <p:nvSpPr>
          <p:cNvPr id="251965" name="Oval 60"/>
          <p:cNvSpPr>
            <a:spLocks noChangeArrowheads="1"/>
          </p:cNvSpPr>
          <p:nvPr/>
        </p:nvSpPr>
        <p:spPr bwMode="auto">
          <a:xfrm>
            <a:off x="9375775" y="3960814"/>
            <a:ext cx="84138" cy="84137"/>
          </a:xfrm>
          <a:prstGeom prst="ellipse">
            <a:avLst/>
          </a:prstGeom>
          <a:solidFill>
            <a:srgbClr val="FFFFFF"/>
          </a:solidFill>
          <a:ln w="19050">
            <a:solidFill>
              <a:srgbClr val="000000"/>
            </a:solidFill>
            <a:miter lim="800000"/>
            <a:headEnd/>
            <a:tailEnd/>
          </a:ln>
        </p:spPr>
        <p:txBody>
          <a:bodyPr/>
          <a:lstStyle/>
          <a:p>
            <a:endParaRPr lang="en-US"/>
          </a:p>
        </p:txBody>
      </p:sp>
      <p:sp>
        <p:nvSpPr>
          <p:cNvPr id="251966" name="Rectangle 61"/>
          <p:cNvSpPr>
            <a:spLocks noChangeArrowheads="1"/>
          </p:cNvSpPr>
          <p:nvPr/>
        </p:nvSpPr>
        <p:spPr bwMode="auto">
          <a:xfrm>
            <a:off x="2992439" y="5545138"/>
            <a:ext cx="1025525" cy="228600"/>
          </a:xfrm>
          <a:prstGeom prst="rect">
            <a:avLst/>
          </a:prstGeom>
          <a:noFill/>
          <a:ln w="9525">
            <a:noFill/>
            <a:miter lim="800000"/>
            <a:headEnd/>
            <a:tailEnd/>
          </a:ln>
        </p:spPr>
        <p:txBody>
          <a:bodyPr wrap="none" lIns="0" tIns="0" rIns="0" bIns="0">
            <a:spAutoFit/>
          </a:bodyPr>
          <a:lstStyle/>
          <a:p>
            <a:r>
              <a:rPr lang="en-US" sz="1500" b="1">
                <a:solidFill>
                  <a:srgbClr val="000000"/>
                </a:solidFill>
                <a:latin typeface="Arial" pitchFamily="34" charset="0"/>
              </a:rPr>
              <a:t>Diode ROM</a:t>
            </a:r>
            <a:endParaRPr lang="en-US" b="1" i="1">
              <a:latin typeface="Arial" pitchFamily="34" charset="0"/>
            </a:endParaRPr>
          </a:p>
        </p:txBody>
      </p:sp>
      <p:sp>
        <p:nvSpPr>
          <p:cNvPr id="251967" name="Rectangle 62"/>
          <p:cNvSpPr>
            <a:spLocks noChangeArrowheads="1"/>
          </p:cNvSpPr>
          <p:nvPr/>
        </p:nvSpPr>
        <p:spPr bwMode="auto">
          <a:xfrm>
            <a:off x="6027739" y="5545138"/>
            <a:ext cx="1089025" cy="228600"/>
          </a:xfrm>
          <a:prstGeom prst="rect">
            <a:avLst/>
          </a:prstGeom>
          <a:noFill/>
          <a:ln w="9525">
            <a:noFill/>
            <a:miter lim="800000"/>
            <a:headEnd/>
            <a:tailEnd/>
          </a:ln>
        </p:spPr>
        <p:txBody>
          <a:bodyPr wrap="none" lIns="0" tIns="0" rIns="0" bIns="0">
            <a:spAutoFit/>
          </a:bodyPr>
          <a:lstStyle/>
          <a:p>
            <a:r>
              <a:rPr lang="en-US" sz="1500" b="1">
                <a:solidFill>
                  <a:srgbClr val="000000"/>
                </a:solidFill>
                <a:latin typeface="Arial" pitchFamily="34" charset="0"/>
              </a:rPr>
              <a:t>MOS ROM 1</a:t>
            </a:r>
            <a:endParaRPr lang="en-US" b="1" i="1">
              <a:latin typeface="Arial" pitchFamily="34" charset="0"/>
            </a:endParaRPr>
          </a:p>
        </p:txBody>
      </p:sp>
      <p:sp>
        <p:nvSpPr>
          <p:cNvPr id="251968" name="Rectangle 63"/>
          <p:cNvSpPr>
            <a:spLocks noChangeArrowheads="1"/>
          </p:cNvSpPr>
          <p:nvPr/>
        </p:nvSpPr>
        <p:spPr bwMode="auto">
          <a:xfrm>
            <a:off x="8453439" y="5545138"/>
            <a:ext cx="1089025" cy="228600"/>
          </a:xfrm>
          <a:prstGeom prst="rect">
            <a:avLst/>
          </a:prstGeom>
          <a:noFill/>
          <a:ln w="9525">
            <a:noFill/>
            <a:miter lim="800000"/>
            <a:headEnd/>
            <a:tailEnd/>
          </a:ln>
        </p:spPr>
        <p:txBody>
          <a:bodyPr wrap="none" lIns="0" tIns="0" rIns="0" bIns="0">
            <a:spAutoFit/>
          </a:bodyPr>
          <a:lstStyle/>
          <a:p>
            <a:r>
              <a:rPr lang="en-US" sz="1500" b="1">
                <a:solidFill>
                  <a:srgbClr val="000000"/>
                </a:solidFill>
                <a:latin typeface="Arial" pitchFamily="34" charset="0"/>
              </a:rPr>
              <a:t>MOS ROM 2</a:t>
            </a:r>
            <a:endParaRPr lang="en-US" b="1" i="1">
              <a:latin typeface="Arial" pitchFamily="34" charset="0"/>
            </a:endParaRPr>
          </a:p>
        </p:txBody>
      </p:sp>
      <p:sp>
        <p:nvSpPr>
          <p:cNvPr id="251969" name="Text Box 64"/>
          <p:cNvSpPr txBox="1">
            <a:spLocks noChangeArrowheads="1"/>
          </p:cNvSpPr>
          <p:nvPr/>
        </p:nvSpPr>
        <p:spPr bwMode="auto">
          <a:xfrm>
            <a:off x="2700339" y="6434139"/>
            <a:ext cx="5625205" cy="375205"/>
          </a:xfrm>
          <a:prstGeom prst="rect">
            <a:avLst/>
          </a:prstGeom>
          <a:noFill/>
          <a:ln w="38100" algn="ctr">
            <a:noFill/>
            <a:miter lim="800000"/>
            <a:headEnd/>
            <a:tailEnd/>
          </a:ln>
        </p:spPr>
        <p:txBody>
          <a:bodyPr wrap="none" lIns="97256" tIns="48628" rIns="97256" bIns="48628">
            <a:spAutoFit/>
          </a:bodyPr>
          <a:lstStyle/>
          <a:p>
            <a:pPr defTabSz="973138">
              <a:spcBef>
                <a:spcPct val="50000"/>
              </a:spcBef>
            </a:pPr>
            <a:r>
              <a:rPr lang="en-US">
                <a:solidFill>
                  <a:srgbClr val="000000"/>
                </a:solidFill>
                <a:latin typeface="Arial" pitchFamily="34" charset="0"/>
              </a:rPr>
              <a:t>Absence/presence of transistor determines 1/0 or v.v.</a:t>
            </a:r>
          </a:p>
        </p:txBody>
      </p:sp>
    </p:spTree>
    <p:extLst>
      <p:ext uri="{BB962C8B-B14F-4D97-AF65-F5344CB8AC3E}">
        <p14:creationId xmlns:p14="http://schemas.microsoft.com/office/powerpoint/2010/main" val="2280919546"/>
      </p:ext>
    </p:extLst>
  </p:cSld>
  <p:clrMapOvr>
    <a:masterClrMapping/>
  </p:clrMapOvr>
  <p:timing>
    <p:tnLst>
      <p:par>
        <p:cTn id="1" dur="indefinite" restart="never" nodeType="tmRoot"/>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930" name="Slide Number Placeholder 4"/>
          <p:cNvSpPr>
            <a:spLocks noGrp="1"/>
          </p:cNvSpPr>
          <p:nvPr>
            <p:ph type="sldNum" sz="quarter" idx="10"/>
          </p:nvPr>
        </p:nvSpPr>
        <p:spPr>
          <a:xfrm>
            <a:off x="8904288" y="6092825"/>
            <a:ext cx="609600" cy="431800"/>
          </a:xfrm>
          <a:noFill/>
        </p:spPr>
        <p:txBody>
          <a:bodyPr/>
          <a:lstStyle/>
          <a:p>
            <a:fld id="{814280C4-EA82-4808-8B3C-592DCE3B6E36}" type="slidenum">
              <a:rPr lang="it-IT" smtClean="0">
                <a:latin typeface="Arial" pitchFamily="34" charset="0"/>
              </a:rPr>
              <a:pPr/>
              <a:t>222</a:t>
            </a:fld>
            <a:endParaRPr lang="it-IT">
              <a:latin typeface="Arial" pitchFamily="34" charset="0"/>
            </a:endParaRPr>
          </a:p>
        </p:txBody>
      </p:sp>
      <p:sp>
        <p:nvSpPr>
          <p:cNvPr id="252931" name="Rectangle 2"/>
          <p:cNvSpPr>
            <a:spLocks noGrp="1" noChangeArrowheads="1"/>
          </p:cNvSpPr>
          <p:nvPr>
            <p:ph type="title"/>
          </p:nvPr>
        </p:nvSpPr>
        <p:spPr>
          <a:xfrm>
            <a:off x="2057400" y="479425"/>
            <a:ext cx="8077200" cy="406400"/>
          </a:xfrm>
        </p:spPr>
        <p:txBody>
          <a:bodyPr>
            <a:normAutofit fontScale="90000"/>
          </a:bodyPr>
          <a:lstStyle/>
          <a:p>
            <a:r>
              <a:rPr lang="en-US" smtClean="0"/>
              <a:t>MOS NOR ROM</a:t>
            </a:r>
          </a:p>
        </p:txBody>
      </p:sp>
      <p:sp>
        <p:nvSpPr>
          <p:cNvPr id="252932" name="Line 3"/>
          <p:cNvSpPr>
            <a:spLocks noChangeShapeType="1"/>
          </p:cNvSpPr>
          <p:nvPr/>
        </p:nvSpPr>
        <p:spPr bwMode="auto">
          <a:xfrm>
            <a:off x="3665538" y="1558925"/>
            <a:ext cx="4552950" cy="1588"/>
          </a:xfrm>
          <a:prstGeom prst="line">
            <a:avLst/>
          </a:prstGeom>
          <a:noFill/>
          <a:ln w="19050">
            <a:solidFill>
              <a:srgbClr val="000000"/>
            </a:solidFill>
            <a:miter lim="800000"/>
            <a:headEnd/>
            <a:tailEnd/>
          </a:ln>
        </p:spPr>
        <p:txBody>
          <a:bodyPr/>
          <a:lstStyle/>
          <a:p>
            <a:endParaRPr lang="en-US"/>
          </a:p>
        </p:txBody>
      </p:sp>
      <p:sp>
        <p:nvSpPr>
          <p:cNvPr id="252933" name="Rectangle 4"/>
          <p:cNvSpPr>
            <a:spLocks noChangeArrowheads="1"/>
          </p:cNvSpPr>
          <p:nvPr/>
        </p:nvSpPr>
        <p:spPr bwMode="auto">
          <a:xfrm>
            <a:off x="3743325" y="2252664"/>
            <a:ext cx="4059238" cy="3233737"/>
          </a:xfrm>
          <a:prstGeom prst="rect">
            <a:avLst/>
          </a:prstGeom>
          <a:solidFill>
            <a:srgbClr val="C0C0C0">
              <a:alpha val="50980"/>
            </a:srgbClr>
          </a:solidFill>
          <a:ln w="19050">
            <a:noFill/>
            <a:miter lim="800000"/>
            <a:headEnd/>
            <a:tailEnd/>
          </a:ln>
        </p:spPr>
        <p:txBody>
          <a:bodyPr/>
          <a:lstStyle/>
          <a:p>
            <a:endParaRPr lang="en-US"/>
          </a:p>
        </p:txBody>
      </p:sp>
      <p:sp>
        <p:nvSpPr>
          <p:cNvPr id="252934" name="Rectangle 5"/>
          <p:cNvSpPr>
            <a:spLocks noChangeArrowheads="1"/>
          </p:cNvSpPr>
          <p:nvPr/>
        </p:nvSpPr>
        <p:spPr bwMode="auto">
          <a:xfrm>
            <a:off x="2822575" y="2579688"/>
            <a:ext cx="338234" cy="261610"/>
          </a:xfrm>
          <a:prstGeom prst="rect">
            <a:avLst/>
          </a:prstGeom>
          <a:noFill/>
          <a:ln w="9525">
            <a:noFill/>
            <a:miter lim="800000"/>
            <a:headEnd/>
            <a:tailEnd/>
          </a:ln>
        </p:spPr>
        <p:txBody>
          <a:bodyPr wrap="none" lIns="0" tIns="0" rIns="0" bIns="0">
            <a:spAutoFit/>
          </a:bodyPr>
          <a:lstStyle/>
          <a:p>
            <a:r>
              <a:rPr lang="en-US" sz="1700" b="1" i="1">
                <a:solidFill>
                  <a:srgbClr val="000000"/>
                </a:solidFill>
                <a:latin typeface="Arial" pitchFamily="34" charset="0"/>
              </a:rPr>
              <a:t>WL</a:t>
            </a:r>
            <a:endParaRPr lang="en-US" b="1" i="1">
              <a:latin typeface="Arial" pitchFamily="34" charset="0"/>
            </a:endParaRPr>
          </a:p>
        </p:txBody>
      </p:sp>
      <p:sp>
        <p:nvSpPr>
          <p:cNvPr id="252935" name="Rectangle 6"/>
          <p:cNvSpPr>
            <a:spLocks noChangeArrowheads="1"/>
          </p:cNvSpPr>
          <p:nvPr/>
        </p:nvSpPr>
        <p:spPr bwMode="auto">
          <a:xfrm>
            <a:off x="3170238" y="2579688"/>
            <a:ext cx="266098" cy="261610"/>
          </a:xfrm>
          <a:prstGeom prst="rect">
            <a:avLst/>
          </a:prstGeom>
          <a:noFill/>
          <a:ln w="9525">
            <a:noFill/>
            <a:miter lim="800000"/>
            <a:headEnd/>
            <a:tailEnd/>
          </a:ln>
        </p:spPr>
        <p:txBody>
          <a:bodyPr wrap="none" lIns="0" tIns="0" rIns="0" bIns="0">
            <a:spAutoFit/>
          </a:bodyPr>
          <a:lstStyle/>
          <a:p>
            <a:r>
              <a:rPr lang="en-US" sz="1700" b="1">
                <a:solidFill>
                  <a:srgbClr val="000000"/>
                </a:solidFill>
                <a:latin typeface="Arial" pitchFamily="34" charset="0"/>
              </a:rPr>
              <a:t>[0]</a:t>
            </a:r>
            <a:endParaRPr lang="en-US" b="1" i="1">
              <a:latin typeface="Arial" pitchFamily="34" charset="0"/>
            </a:endParaRPr>
          </a:p>
        </p:txBody>
      </p:sp>
      <p:sp>
        <p:nvSpPr>
          <p:cNvPr id="252936" name="Rectangle 7"/>
          <p:cNvSpPr>
            <a:spLocks noChangeArrowheads="1"/>
          </p:cNvSpPr>
          <p:nvPr/>
        </p:nvSpPr>
        <p:spPr bwMode="auto">
          <a:xfrm>
            <a:off x="8293100" y="3032126"/>
            <a:ext cx="450850" cy="244475"/>
          </a:xfrm>
          <a:prstGeom prst="rect">
            <a:avLst/>
          </a:prstGeom>
          <a:noFill/>
          <a:ln w="9525">
            <a:noFill/>
            <a:miter lim="800000"/>
            <a:headEnd/>
            <a:tailEnd/>
          </a:ln>
        </p:spPr>
        <p:txBody>
          <a:bodyPr wrap="none" lIns="0" tIns="0" rIns="0" bIns="0">
            <a:spAutoFit/>
          </a:bodyPr>
          <a:lstStyle/>
          <a:p>
            <a:r>
              <a:rPr lang="en-US" sz="1600" b="1" i="1">
                <a:solidFill>
                  <a:srgbClr val="000000"/>
                </a:solidFill>
                <a:latin typeface="Arial" pitchFamily="34" charset="0"/>
              </a:rPr>
              <a:t>GND</a:t>
            </a:r>
            <a:endParaRPr lang="en-US" b="1" i="1">
              <a:latin typeface="Arial" pitchFamily="34" charset="0"/>
            </a:endParaRPr>
          </a:p>
        </p:txBody>
      </p:sp>
      <p:sp>
        <p:nvSpPr>
          <p:cNvPr id="252937" name="Rectangle 8"/>
          <p:cNvSpPr>
            <a:spLocks noChangeArrowheads="1"/>
          </p:cNvSpPr>
          <p:nvPr/>
        </p:nvSpPr>
        <p:spPr bwMode="auto">
          <a:xfrm>
            <a:off x="4090989" y="5797551"/>
            <a:ext cx="269875" cy="244475"/>
          </a:xfrm>
          <a:prstGeom prst="rect">
            <a:avLst/>
          </a:prstGeom>
          <a:noFill/>
          <a:ln w="9525">
            <a:noFill/>
            <a:miter lim="800000"/>
            <a:headEnd/>
            <a:tailEnd/>
          </a:ln>
        </p:spPr>
        <p:txBody>
          <a:bodyPr wrap="none" lIns="0" tIns="0" rIns="0" bIns="0">
            <a:spAutoFit/>
          </a:bodyPr>
          <a:lstStyle/>
          <a:p>
            <a:r>
              <a:rPr lang="en-US" sz="1600" b="1" i="1">
                <a:solidFill>
                  <a:srgbClr val="000000"/>
                </a:solidFill>
                <a:latin typeface="Arial" pitchFamily="34" charset="0"/>
              </a:rPr>
              <a:t>BL</a:t>
            </a:r>
            <a:endParaRPr lang="en-US" b="1" i="1">
              <a:latin typeface="Arial" pitchFamily="34" charset="0"/>
            </a:endParaRPr>
          </a:p>
        </p:txBody>
      </p:sp>
      <p:sp>
        <p:nvSpPr>
          <p:cNvPr id="252938" name="Rectangle 9"/>
          <p:cNvSpPr>
            <a:spLocks noChangeArrowheads="1"/>
          </p:cNvSpPr>
          <p:nvPr/>
        </p:nvSpPr>
        <p:spPr bwMode="auto">
          <a:xfrm>
            <a:off x="4391025" y="5797551"/>
            <a:ext cx="249238" cy="244475"/>
          </a:xfrm>
          <a:prstGeom prst="rect">
            <a:avLst/>
          </a:prstGeom>
          <a:noFill/>
          <a:ln w="9525">
            <a:noFill/>
            <a:miter lim="800000"/>
            <a:headEnd/>
            <a:tailEnd/>
          </a:ln>
        </p:spPr>
        <p:txBody>
          <a:bodyPr wrap="none" lIns="0" tIns="0" rIns="0" bIns="0">
            <a:spAutoFit/>
          </a:bodyPr>
          <a:lstStyle/>
          <a:p>
            <a:r>
              <a:rPr lang="en-US" sz="1600" b="1">
                <a:solidFill>
                  <a:srgbClr val="000000"/>
                </a:solidFill>
                <a:latin typeface="Arial" pitchFamily="34" charset="0"/>
              </a:rPr>
              <a:t>[0]</a:t>
            </a:r>
            <a:endParaRPr lang="en-US" b="1" i="1">
              <a:latin typeface="Arial" pitchFamily="34" charset="0"/>
            </a:endParaRPr>
          </a:p>
        </p:txBody>
      </p:sp>
      <p:sp>
        <p:nvSpPr>
          <p:cNvPr id="252939" name="Line 10"/>
          <p:cNvSpPr>
            <a:spLocks noChangeShapeType="1"/>
          </p:cNvSpPr>
          <p:nvPr/>
        </p:nvSpPr>
        <p:spPr bwMode="auto">
          <a:xfrm>
            <a:off x="3665538" y="2741614"/>
            <a:ext cx="4552950" cy="1587"/>
          </a:xfrm>
          <a:prstGeom prst="line">
            <a:avLst/>
          </a:prstGeom>
          <a:noFill/>
          <a:ln w="19050">
            <a:solidFill>
              <a:srgbClr val="000000"/>
            </a:solidFill>
            <a:miter lim="800000"/>
            <a:headEnd/>
            <a:tailEnd/>
          </a:ln>
        </p:spPr>
        <p:txBody>
          <a:bodyPr/>
          <a:lstStyle/>
          <a:p>
            <a:endParaRPr lang="en-US"/>
          </a:p>
        </p:txBody>
      </p:sp>
      <p:sp>
        <p:nvSpPr>
          <p:cNvPr id="252940" name="Line 11"/>
          <p:cNvSpPr>
            <a:spLocks noChangeShapeType="1"/>
          </p:cNvSpPr>
          <p:nvPr/>
        </p:nvSpPr>
        <p:spPr bwMode="auto">
          <a:xfrm>
            <a:off x="3665538" y="3132139"/>
            <a:ext cx="4552950" cy="1587"/>
          </a:xfrm>
          <a:prstGeom prst="line">
            <a:avLst/>
          </a:prstGeom>
          <a:noFill/>
          <a:ln w="19050">
            <a:solidFill>
              <a:schemeClr val="folHlink"/>
            </a:solidFill>
            <a:miter lim="800000"/>
            <a:headEnd/>
            <a:tailEnd/>
          </a:ln>
        </p:spPr>
        <p:txBody>
          <a:bodyPr/>
          <a:lstStyle/>
          <a:p>
            <a:endParaRPr lang="en-US"/>
          </a:p>
        </p:txBody>
      </p:sp>
      <p:sp>
        <p:nvSpPr>
          <p:cNvPr id="252941" name="Rectangle 12"/>
          <p:cNvSpPr>
            <a:spLocks noChangeArrowheads="1"/>
          </p:cNvSpPr>
          <p:nvPr/>
        </p:nvSpPr>
        <p:spPr bwMode="auto">
          <a:xfrm>
            <a:off x="2822576" y="3397251"/>
            <a:ext cx="315913" cy="244475"/>
          </a:xfrm>
          <a:prstGeom prst="rect">
            <a:avLst/>
          </a:prstGeom>
          <a:noFill/>
          <a:ln w="9525">
            <a:noFill/>
            <a:miter lim="800000"/>
            <a:headEnd/>
            <a:tailEnd/>
          </a:ln>
        </p:spPr>
        <p:txBody>
          <a:bodyPr wrap="none" lIns="0" tIns="0" rIns="0" bIns="0">
            <a:spAutoFit/>
          </a:bodyPr>
          <a:lstStyle/>
          <a:p>
            <a:r>
              <a:rPr lang="en-US" sz="1600" b="1" i="1">
                <a:solidFill>
                  <a:srgbClr val="000000"/>
                </a:solidFill>
                <a:latin typeface="Arial" pitchFamily="34" charset="0"/>
              </a:rPr>
              <a:t>WL</a:t>
            </a:r>
            <a:endParaRPr lang="en-US" b="1" i="1">
              <a:latin typeface="Arial" pitchFamily="34" charset="0"/>
            </a:endParaRPr>
          </a:p>
        </p:txBody>
      </p:sp>
      <p:sp>
        <p:nvSpPr>
          <p:cNvPr id="252942" name="Rectangle 13"/>
          <p:cNvSpPr>
            <a:spLocks noChangeArrowheads="1"/>
          </p:cNvSpPr>
          <p:nvPr/>
        </p:nvSpPr>
        <p:spPr bwMode="auto">
          <a:xfrm>
            <a:off x="3170238" y="3397251"/>
            <a:ext cx="251672" cy="246221"/>
          </a:xfrm>
          <a:prstGeom prst="rect">
            <a:avLst/>
          </a:prstGeom>
          <a:noFill/>
          <a:ln w="9525">
            <a:noFill/>
            <a:miter lim="800000"/>
            <a:headEnd/>
            <a:tailEnd/>
          </a:ln>
        </p:spPr>
        <p:txBody>
          <a:bodyPr wrap="none" lIns="0" tIns="0" rIns="0" bIns="0">
            <a:spAutoFit/>
          </a:bodyPr>
          <a:lstStyle/>
          <a:p>
            <a:r>
              <a:rPr lang="en-US" sz="1600" b="1">
                <a:solidFill>
                  <a:srgbClr val="000000"/>
                </a:solidFill>
                <a:latin typeface="Arial" pitchFamily="34" charset="0"/>
              </a:rPr>
              <a:t>[1]</a:t>
            </a:r>
            <a:endParaRPr lang="en-US" b="1" i="1">
              <a:latin typeface="Arial" pitchFamily="34" charset="0"/>
            </a:endParaRPr>
          </a:p>
        </p:txBody>
      </p:sp>
      <p:sp>
        <p:nvSpPr>
          <p:cNvPr id="252943" name="Line 14"/>
          <p:cNvSpPr>
            <a:spLocks noChangeShapeType="1"/>
          </p:cNvSpPr>
          <p:nvPr/>
        </p:nvSpPr>
        <p:spPr bwMode="auto">
          <a:xfrm>
            <a:off x="3665538" y="3522664"/>
            <a:ext cx="4552950" cy="1587"/>
          </a:xfrm>
          <a:prstGeom prst="line">
            <a:avLst/>
          </a:prstGeom>
          <a:noFill/>
          <a:ln w="19050">
            <a:solidFill>
              <a:srgbClr val="000000"/>
            </a:solidFill>
            <a:miter lim="800000"/>
            <a:headEnd/>
            <a:tailEnd/>
          </a:ln>
        </p:spPr>
        <p:txBody>
          <a:bodyPr/>
          <a:lstStyle/>
          <a:p>
            <a:endParaRPr lang="en-US"/>
          </a:p>
        </p:txBody>
      </p:sp>
      <p:sp>
        <p:nvSpPr>
          <p:cNvPr id="252944" name="Rectangle 15"/>
          <p:cNvSpPr>
            <a:spLocks noChangeArrowheads="1"/>
          </p:cNvSpPr>
          <p:nvPr/>
        </p:nvSpPr>
        <p:spPr bwMode="auto">
          <a:xfrm>
            <a:off x="2822576" y="4114801"/>
            <a:ext cx="315913" cy="244475"/>
          </a:xfrm>
          <a:prstGeom prst="rect">
            <a:avLst/>
          </a:prstGeom>
          <a:noFill/>
          <a:ln w="9525">
            <a:noFill/>
            <a:miter lim="800000"/>
            <a:headEnd/>
            <a:tailEnd/>
          </a:ln>
        </p:spPr>
        <p:txBody>
          <a:bodyPr wrap="none" lIns="0" tIns="0" rIns="0" bIns="0">
            <a:spAutoFit/>
          </a:bodyPr>
          <a:lstStyle/>
          <a:p>
            <a:r>
              <a:rPr lang="en-US" sz="1600" b="1" i="1">
                <a:solidFill>
                  <a:srgbClr val="000000"/>
                </a:solidFill>
                <a:latin typeface="Arial" pitchFamily="34" charset="0"/>
              </a:rPr>
              <a:t>WL</a:t>
            </a:r>
            <a:endParaRPr lang="en-US" b="1" i="1">
              <a:latin typeface="Arial" pitchFamily="34" charset="0"/>
            </a:endParaRPr>
          </a:p>
        </p:txBody>
      </p:sp>
      <p:sp>
        <p:nvSpPr>
          <p:cNvPr id="252945" name="Rectangle 16"/>
          <p:cNvSpPr>
            <a:spLocks noChangeArrowheads="1"/>
          </p:cNvSpPr>
          <p:nvPr/>
        </p:nvSpPr>
        <p:spPr bwMode="auto">
          <a:xfrm>
            <a:off x="3170238" y="4114801"/>
            <a:ext cx="251672" cy="246221"/>
          </a:xfrm>
          <a:prstGeom prst="rect">
            <a:avLst/>
          </a:prstGeom>
          <a:noFill/>
          <a:ln w="9525">
            <a:noFill/>
            <a:miter lim="800000"/>
            <a:headEnd/>
            <a:tailEnd/>
          </a:ln>
        </p:spPr>
        <p:txBody>
          <a:bodyPr wrap="none" lIns="0" tIns="0" rIns="0" bIns="0">
            <a:spAutoFit/>
          </a:bodyPr>
          <a:lstStyle/>
          <a:p>
            <a:r>
              <a:rPr lang="en-US" sz="1600" b="1">
                <a:solidFill>
                  <a:srgbClr val="000000"/>
                </a:solidFill>
                <a:latin typeface="Arial" pitchFamily="34" charset="0"/>
              </a:rPr>
              <a:t>[2]</a:t>
            </a:r>
            <a:endParaRPr lang="en-US" b="1" i="1">
              <a:latin typeface="Arial" pitchFamily="34" charset="0"/>
            </a:endParaRPr>
          </a:p>
        </p:txBody>
      </p:sp>
      <p:sp>
        <p:nvSpPr>
          <p:cNvPr id="252946" name="Line 17"/>
          <p:cNvSpPr>
            <a:spLocks noChangeShapeType="1"/>
          </p:cNvSpPr>
          <p:nvPr/>
        </p:nvSpPr>
        <p:spPr bwMode="auto">
          <a:xfrm>
            <a:off x="3665538" y="4303714"/>
            <a:ext cx="4552950" cy="1587"/>
          </a:xfrm>
          <a:prstGeom prst="line">
            <a:avLst/>
          </a:prstGeom>
          <a:noFill/>
          <a:ln w="19050">
            <a:solidFill>
              <a:srgbClr val="000000"/>
            </a:solidFill>
            <a:miter lim="800000"/>
            <a:headEnd/>
            <a:tailEnd/>
          </a:ln>
        </p:spPr>
        <p:txBody>
          <a:bodyPr/>
          <a:lstStyle/>
          <a:p>
            <a:endParaRPr lang="en-US"/>
          </a:p>
        </p:txBody>
      </p:sp>
      <p:sp>
        <p:nvSpPr>
          <p:cNvPr id="252947" name="Line 18"/>
          <p:cNvSpPr>
            <a:spLocks noChangeShapeType="1"/>
          </p:cNvSpPr>
          <p:nvPr/>
        </p:nvSpPr>
        <p:spPr bwMode="auto">
          <a:xfrm>
            <a:off x="3665538" y="4694239"/>
            <a:ext cx="4552950" cy="1587"/>
          </a:xfrm>
          <a:prstGeom prst="line">
            <a:avLst/>
          </a:prstGeom>
          <a:noFill/>
          <a:ln w="19050">
            <a:solidFill>
              <a:schemeClr val="folHlink"/>
            </a:solidFill>
            <a:miter lim="800000"/>
            <a:headEnd/>
            <a:tailEnd/>
          </a:ln>
        </p:spPr>
        <p:txBody>
          <a:bodyPr/>
          <a:lstStyle/>
          <a:p>
            <a:endParaRPr lang="en-US"/>
          </a:p>
        </p:txBody>
      </p:sp>
      <p:sp>
        <p:nvSpPr>
          <p:cNvPr id="252948" name="Rectangle 19"/>
          <p:cNvSpPr>
            <a:spLocks noChangeArrowheads="1"/>
          </p:cNvSpPr>
          <p:nvPr/>
        </p:nvSpPr>
        <p:spPr bwMode="auto">
          <a:xfrm>
            <a:off x="2822576" y="4957764"/>
            <a:ext cx="315913" cy="244475"/>
          </a:xfrm>
          <a:prstGeom prst="rect">
            <a:avLst/>
          </a:prstGeom>
          <a:noFill/>
          <a:ln w="9525">
            <a:noFill/>
            <a:miter lim="800000"/>
            <a:headEnd/>
            <a:tailEnd/>
          </a:ln>
        </p:spPr>
        <p:txBody>
          <a:bodyPr wrap="none" lIns="0" tIns="0" rIns="0" bIns="0">
            <a:spAutoFit/>
          </a:bodyPr>
          <a:lstStyle/>
          <a:p>
            <a:r>
              <a:rPr lang="en-US" sz="1600" b="1" i="1">
                <a:solidFill>
                  <a:srgbClr val="000000"/>
                </a:solidFill>
                <a:latin typeface="Arial" pitchFamily="34" charset="0"/>
              </a:rPr>
              <a:t>WL</a:t>
            </a:r>
            <a:endParaRPr lang="en-US" b="1" i="1">
              <a:latin typeface="Arial" pitchFamily="34" charset="0"/>
            </a:endParaRPr>
          </a:p>
        </p:txBody>
      </p:sp>
      <p:sp>
        <p:nvSpPr>
          <p:cNvPr id="252949" name="Rectangle 20"/>
          <p:cNvSpPr>
            <a:spLocks noChangeArrowheads="1"/>
          </p:cNvSpPr>
          <p:nvPr/>
        </p:nvSpPr>
        <p:spPr bwMode="auto">
          <a:xfrm>
            <a:off x="3170238" y="4957764"/>
            <a:ext cx="251672" cy="246221"/>
          </a:xfrm>
          <a:prstGeom prst="rect">
            <a:avLst/>
          </a:prstGeom>
          <a:noFill/>
          <a:ln w="9525">
            <a:noFill/>
            <a:miter lim="800000"/>
            <a:headEnd/>
            <a:tailEnd/>
          </a:ln>
        </p:spPr>
        <p:txBody>
          <a:bodyPr wrap="none" lIns="0" tIns="0" rIns="0" bIns="0">
            <a:spAutoFit/>
          </a:bodyPr>
          <a:lstStyle/>
          <a:p>
            <a:r>
              <a:rPr lang="en-US" sz="1600" b="1">
                <a:solidFill>
                  <a:srgbClr val="000000"/>
                </a:solidFill>
                <a:latin typeface="Arial" pitchFamily="34" charset="0"/>
              </a:rPr>
              <a:t>[3]</a:t>
            </a:r>
            <a:endParaRPr lang="en-US" b="1" i="1">
              <a:latin typeface="Arial" pitchFamily="34" charset="0"/>
            </a:endParaRPr>
          </a:p>
        </p:txBody>
      </p:sp>
      <p:sp>
        <p:nvSpPr>
          <p:cNvPr id="252950" name="Line 21"/>
          <p:cNvSpPr>
            <a:spLocks noChangeShapeType="1"/>
          </p:cNvSpPr>
          <p:nvPr/>
        </p:nvSpPr>
        <p:spPr bwMode="auto">
          <a:xfrm>
            <a:off x="3665538" y="5084764"/>
            <a:ext cx="4552950" cy="1587"/>
          </a:xfrm>
          <a:prstGeom prst="line">
            <a:avLst/>
          </a:prstGeom>
          <a:noFill/>
          <a:ln w="19050">
            <a:solidFill>
              <a:srgbClr val="000000"/>
            </a:solidFill>
            <a:miter lim="800000"/>
            <a:headEnd/>
            <a:tailEnd/>
          </a:ln>
        </p:spPr>
        <p:txBody>
          <a:bodyPr/>
          <a:lstStyle/>
          <a:p>
            <a:endParaRPr lang="en-US"/>
          </a:p>
        </p:txBody>
      </p:sp>
      <p:sp>
        <p:nvSpPr>
          <p:cNvPr id="252951" name="Rectangle 22"/>
          <p:cNvSpPr>
            <a:spLocks noChangeArrowheads="1"/>
          </p:cNvSpPr>
          <p:nvPr/>
        </p:nvSpPr>
        <p:spPr bwMode="auto">
          <a:xfrm>
            <a:off x="8313738" y="1435101"/>
            <a:ext cx="136256" cy="246221"/>
          </a:xfrm>
          <a:prstGeom prst="rect">
            <a:avLst/>
          </a:prstGeom>
          <a:noFill/>
          <a:ln w="19050">
            <a:noFill/>
            <a:miter lim="800000"/>
            <a:headEnd/>
            <a:tailEnd/>
          </a:ln>
        </p:spPr>
        <p:txBody>
          <a:bodyPr wrap="none" lIns="0" tIns="0" rIns="0" bIns="0">
            <a:spAutoFit/>
          </a:bodyPr>
          <a:lstStyle/>
          <a:p>
            <a:r>
              <a:rPr lang="en-US" sz="1600" b="1" i="1">
                <a:solidFill>
                  <a:srgbClr val="000000"/>
                </a:solidFill>
                <a:latin typeface="Arial" pitchFamily="34" charset="0"/>
              </a:rPr>
              <a:t>V</a:t>
            </a:r>
            <a:endParaRPr lang="en-US" b="1" i="1">
              <a:latin typeface="Arial" pitchFamily="34" charset="0"/>
            </a:endParaRPr>
          </a:p>
        </p:txBody>
      </p:sp>
      <p:sp>
        <p:nvSpPr>
          <p:cNvPr id="252952" name="Rectangle 23"/>
          <p:cNvSpPr>
            <a:spLocks noChangeArrowheads="1"/>
          </p:cNvSpPr>
          <p:nvPr/>
        </p:nvSpPr>
        <p:spPr bwMode="auto">
          <a:xfrm>
            <a:off x="8464550" y="1539875"/>
            <a:ext cx="221214" cy="184666"/>
          </a:xfrm>
          <a:prstGeom prst="rect">
            <a:avLst/>
          </a:prstGeom>
          <a:noFill/>
          <a:ln w="9525">
            <a:noFill/>
            <a:miter lim="800000"/>
            <a:headEnd/>
            <a:tailEnd/>
          </a:ln>
        </p:spPr>
        <p:txBody>
          <a:bodyPr wrap="none" lIns="0" tIns="0" rIns="0" bIns="0">
            <a:spAutoFit/>
          </a:bodyPr>
          <a:lstStyle/>
          <a:p>
            <a:r>
              <a:rPr lang="en-US" sz="1200" b="1" i="1">
                <a:solidFill>
                  <a:srgbClr val="000000"/>
                </a:solidFill>
                <a:latin typeface="Arial" pitchFamily="34" charset="0"/>
              </a:rPr>
              <a:t>DD</a:t>
            </a:r>
            <a:endParaRPr lang="en-US" b="1" i="1">
              <a:latin typeface="Arial" pitchFamily="34" charset="0"/>
            </a:endParaRPr>
          </a:p>
        </p:txBody>
      </p:sp>
      <p:sp>
        <p:nvSpPr>
          <p:cNvPr id="252953" name="Line 24"/>
          <p:cNvSpPr>
            <a:spLocks noChangeShapeType="1"/>
          </p:cNvSpPr>
          <p:nvPr/>
        </p:nvSpPr>
        <p:spPr bwMode="auto">
          <a:xfrm flipV="1">
            <a:off x="4360864" y="2027238"/>
            <a:ext cx="1587" cy="3727450"/>
          </a:xfrm>
          <a:prstGeom prst="line">
            <a:avLst/>
          </a:prstGeom>
          <a:noFill/>
          <a:ln w="19050">
            <a:solidFill>
              <a:srgbClr val="000000"/>
            </a:solidFill>
            <a:miter lim="800000"/>
            <a:headEnd/>
            <a:tailEnd/>
          </a:ln>
        </p:spPr>
        <p:txBody>
          <a:bodyPr/>
          <a:lstStyle/>
          <a:p>
            <a:endParaRPr lang="en-US"/>
          </a:p>
        </p:txBody>
      </p:sp>
      <p:sp>
        <p:nvSpPr>
          <p:cNvPr id="252954" name="Freeform 25"/>
          <p:cNvSpPr>
            <a:spLocks/>
          </p:cNvSpPr>
          <p:nvPr/>
        </p:nvSpPr>
        <p:spPr bwMode="auto">
          <a:xfrm>
            <a:off x="4946651" y="2951164"/>
            <a:ext cx="227013" cy="180975"/>
          </a:xfrm>
          <a:custGeom>
            <a:avLst/>
            <a:gdLst>
              <a:gd name="T0" fmla="*/ 0 w 143"/>
              <a:gd name="T1" fmla="*/ 0 h 114"/>
              <a:gd name="T2" fmla="*/ 2147483647 w 143"/>
              <a:gd name="T3" fmla="*/ 0 h 114"/>
              <a:gd name="T4" fmla="*/ 2147483647 w 143"/>
              <a:gd name="T5" fmla="*/ 2147483647 h 114"/>
              <a:gd name="T6" fmla="*/ 0 60000 65536"/>
              <a:gd name="T7" fmla="*/ 0 60000 65536"/>
              <a:gd name="T8" fmla="*/ 0 60000 65536"/>
              <a:gd name="T9" fmla="*/ 0 w 143"/>
              <a:gd name="T10" fmla="*/ 0 h 114"/>
              <a:gd name="T11" fmla="*/ 143 w 143"/>
              <a:gd name="T12" fmla="*/ 114 h 114"/>
            </a:gdLst>
            <a:ahLst/>
            <a:cxnLst>
              <a:cxn ang="T6">
                <a:pos x="T0" y="T1"/>
              </a:cxn>
              <a:cxn ang="T7">
                <a:pos x="T2" y="T3"/>
              </a:cxn>
              <a:cxn ang="T8">
                <a:pos x="T4" y="T5"/>
              </a:cxn>
            </a:cxnLst>
            <a:rect l="T9" t="T10" r="T11" b="T12"/>
            <a:pathLst>
              <a:path w="143" h="114">
                <a:moveTo>
                  <a:pt x="0" y="0"/>
                </a:moveTo>
                <a:lnTo>
                  <a:pt x="143" y="0"/>
                </a:lnTo>
                <a:lnTo>
                  <a:pt x="143" y="114"/>
                </a:lnTo>
              </a:path>
            </a:pathLst>
          </a:custGeom>
          <a:noFill/>
          <a:ln w="19050" cap="flat" cmpd="sng">
            <a:solidFill>
              <a:srgbClr val="000000"/>
            </a:solidFill>
            <a:prstDash val="solid"/>
            <a:miter lim="800000"/>
            <a:headEnd/>
            <a:tailEnd/>
          </a:ln>
        </p:spPr>
        <p:txBody>
          <a:bodyPr/>
          <a:lstStyle/>
          <a:p>
            <a:endParaRPr lang="en-US"/>
          </a:p>
        </p:txBody>
      </p:sp>
      <p:sp>
        <p:nvSpPr>
          <p:cNvPr id="252955" name="Freeform 26"/>
          <p:cNvSpPr>
            <a:spLocks/>
          </p:cNvSpPr>
          <p:nvPr/>
        </p:nvSpPr>
        <p:spPr bwMode="auto">
          <a:xfrm>
            <a:off x="4946651" y="2344738"/>
            <a:ext cx="227013" cy="182562"/>
          </a:xfrm>
          <a:custGeom>
            <a:avLst/>
            <a:gdLst>
              <a:gd name="T0" fmla="*/ 2147483647 w 143"/>
              <a:gd name="T1" fmla="*/ 0 h 115"/>
              <a:gd name="T2" fmla="*/ 2147483647 w 143"/>
              <a:gd name="T3" fmla="*/ 2147483647 h 115"/>
              <a:gd name="T4" fmla="*/ 0 w 143"/>
              <a:gd name="T5" fmla="*/ 2147483647 h 115"/>
              <a:gd name="T6" fmla="*/ 0 60000 65536"/>
              <a:gd name="T7" fmla="*/ 0 60000 65536"/>
              <a:gd name="T8" fmla="*/ 0 60000 65536"/>
              <a:gd name="T9" fmla="*/ 0 w 143"/>
              <a:gd name="T10" fmla="*/ 0 h 115"/>
              <a:gd name="T11" fmla="*/ 143 w 143"/>
              <a:gd name="T12" fmla="*/ 115 h 115"/>
            </a:gdLst>
            <a:ahLst/>
            <a:cxnLst>
              <a:cxn ang="T6">
                <a:pos x="T0" y="T1"/>
              </a:cxn>
              <a:cxn ang="T7">
                <a:pos x="T2" y="T3"/>
              </a:cxn>
              <a:cxn ang="T8">
                <a:pos x="T4" y="T5"/>
              </a:cxn>
            </a:cxnLst>
            <a:rect l="T9" t="T10" r="T11" b="T12"/>
            <a:pathLst>
              <a:path w="143" h="115">
                <a:moveTo>
                  <a:pt x="143" y="0"/>
                </a:moveTo>
                <a:lnTo>
                  <a:pt x="143" y="115"/>
                </a:lnTo>
                <a:lnTo>
                  <a:pt x="0" y="115"/>
                </a:lnTo>
              </a:path>
            </a:pathLst>
          </a:custGeom>
          <a:noFill/>
          <a:ln w="19050" cap="flat" cmpd="sng">
            <a:solidFill>
              <a:srgbClr val="000000"/>
            </a:solidFill>
            <a:prstDash val="solid"/>
            <a:miter lim="800000"/>
            <a:headEnd/>
            <a:tailEnd/>
          </a:ln>
        </p:spPr>
        <p:txBody>
          <a:bodyPr/>
          <a:lstStyle/>
          <a:p>
            <a:endParaRPr lang="en-US"/>
          </a:p>
        </p:txBody>
      </p:sp>
      <p:sp>
        <p:nvSpPr>
          <p:cNvPr id="252956" name="Line 27"/>
          <p:cNvSpPr>
            <a:spLocks noChangeShapeType="1"/>
          </p:cNvSpPr>
          <p:nvPr/>
        </p:nvSpPr>
        <p:spPr bwMode="auto">
          <a:xfrm>
            <a:off x="4946650" y="2474913"/>
            <a:ext cx="1588" cy="533400"/>
          </a:xfrm>
          <a:prstGeom prst="line">
            <a:avLst/>
          </a:prstGeom>
          <a:noFill/>
          <a:ln w="19050">
            <a:solidFill>
              <a:srgbClr val="000000"/>
            </a:solidFill>
            <a:miter lim="800000"/>
            <a:headEnd/>
            <a:tailEnd/>
          </a:ln>
        </p:spPr>
        <p:txBody>
          <a:bodyPr/>
          <a:lstStyle/>
          <a:p>
            <a:endParaRPr lang="en-US"/>
          </a:p>
        </p:txBody>
      </p:sp>
      <p:sp>
        <p:nvSpPr>
          <p:cNvPr id="252957" name="Line 28"/>
          <p:cNvSpPr>
            <a:spLocks noChangeShapeType="1"/>
          </p:cNvSpPr>
          <p:nvPr/>
        </p:nvSpPr>
        <p:spPr bwMode="auto">
          <a:xfrm>
            <a:off x="4835525" y="2527301"/>
            <a:ext cx="1588" cy="423863"/>
          </a:xfrm>
          <a:prstGeom prst="line">
            <a:avLst/>
          </a:prstGeom>
          <a:noFill/>
          <a:ln w="19050">
            <a:solidFill>
              <a:srgbClr val="000000"/>
            </a:solidFill>
            <a:miter lim="800000"/>
            <a:headEnd/>
            <a:tailEnd/>
          </a:ln>
        </p:spPr>
        <p:txBody>
          <a:bodyPr/>
          <a:lstStyle/>
          <a:p>
            <a:endParaRPr lang="en-US"/>
          </a:p>
        </p:txBody>
      </p:sp>
      <p:sp>
        <p:nvSpPr>
          <p:cNvPr id="252958" name="Line 29"/>
          <p:cNvSpPr>
            <a:spLocks noChangeShapeType="1"/>
          </p:cNvSpPr>
          <p:nvPr/>
        </p:nvSpPr>
        <p:spPr bwMode="auto">
          <a:xfrm>
            <a:off x="3924301" y="1792289"/>
            <a:ext cx="138113" cy="1587"/>
          </a:xfrm>
          <a:prstGeom prst="line">
            <a:avLst/>
          </a:prstGeom>
          <a:noFill/>
          <a:ln w="19050">
            <a:solidFill>
              <a:srgbClr val="000000"/>
            </a:solidFill>
            <a:miter lim="800000"/>
            <a:headEnd/>
            <a:tailEnd/>
          </a:ln>
        </p:spPr>
        <p:txBody>
          <a:bodyPr/>
          <a:lstStyle/>
          <a:p>
            <a:endParaRPr lang="en-US"/>
          </a:p>
        </p:txBody>
      </p:sp>
      <p:sp>
        <p:nvSpPr>
          <p:cNvPr id="252959" name="Freeform 30"/>
          <p:cNvSpPr>
            <a:spLocks/>
          </p:cNvSpPr>
          <p:nvPr/>
        </p:nvSpPr>
        <p:spPr bwMode="auto">
          <a:xfrm>
            <a:off x="4224339" y="1922464"/>
            <a:ext cx="136525" cy="104775"/>
          </a:xfrm>
          <a:custGeom>
            <a:avLst/>
            <a:gdLst>
              <a:gd name="T0" fmla="*/ 0 w 86"/>
              <a:gd name="T1" fmla="*/ 0 h 66"/>
              <a:gd name="T2" fmla="*/ 2147483647 w 86"/>
              <a:gd name="T3" fmla="*/ 0 h 66"/>
              <a:gd name="T4" fmla="*/ 2147483647 w 86"/>
              <a:gd name="T5" fmla="*/ 2147483647 h 66"/>
              <a:gd name="T6" fmla="*/ 0 60000 65536"/>
              <a:gd name="T7" fmla="*/ 0 60000 65536"/>
              <a:gd name="T8" fmla="*/ 0 60000 65536"/>
              <a:gd name="T9" fmla="*/ 0 w 86"/>
              <a:gd name="T10" fmla="*/ 0 h 66"/>
              <a:gd name="T11" fmla="*/ 86 w 86"/>
              <a:gd name="T12" fmla="*/ 66 h 66"/>
            </a:gdLst>
            <a:ahLst/>
            <a:cxnLst>
              <a:cxn ang="T6">
                <a:pos x="T0" y="T1"/>
              </a:cxn>
              <a:cxn ang="T7">
                <a:pos x="T2" y="T3"/>
              </a:cxn>
              <a:cxn ang="T8">
                <a:pos x="T4" y="T5"/>
              </a:cxn>
            </a:cxnLst>
            <a:rect l="T9" t="T10" r="T11" b="T12"/>
            <a:pathLst>
              <a:path w="86" h="66">
                <a:moveTo>
                  <a:pt x="0" y="0"/>
                </a:moveTo>
                <a:lnTo>
                  <a:pt x="86" y="0"/>
                </a:lnTo>
                <a:lnTo>
                  <a:pt x="86" y="66"/>
                </a:lnTo>
              </a:path>
            </a:pathLst>
          </a:custGeom>
          <a:noFill/>
          <a:ln w="19050" cap="flat" cmpd="sng">
            <a:solidFill>
              <a:srgbClr val="000000"/>
            </a:solidFill>
            <a:prstDash val="solid"/>
            <a:miter lim="800000"/>
            <a:headEnd/>
            <a:tailEnd/>
          </a:ln>
        </p:spPr>
        <p:txBody>
          <a:bodyPr/>
          <a:lstStyle/>
          <a:p>
            <a:endParaRPr lang="en-US"/>
          </a:p>
        </p:txBody>
      </p:sp>
      <p:sp>
        <p:nvSpPr>
          <p:cNvPr id="252960" name="Freeform 31"/>
          <p:cNvSpPr>
            <a:spLocks/>
          </p:cNvSpPr>
          <p:nvPr/>
        </p:nvSpPr>
        <p:spPr bwMode="auto">
          <a:xfrm>
            <a:off x="4224339" y="1558925"/>
            <a:ext cx="136525" cy="103188"/>
          </a:xfrm>
          <a:custGeom>
            <a:avLst/>
            <a:gdLst>
              <a:gd name="T0" fmla="*/ 2147483647 w 86"/>
              <a:gd name="T1" fmla="*/ 0 h 65"/>
              <a:gd name="T2" fmla="*/ 2147483647 w 86"/>
              <a:gd name="T3" fmla="*/ 2147483647 h 65"/>
              <a:gd name="T4" fmla="*/ 0 w 86"/>
              <a:gd name="T5" fmla="*/ 2147483647 h 65"/>
              <a:gd name="T6" fmla="*/ 0 60000 65536"/>
              <a:gd name="T7" fmla="*/ 0 60000 65536"/>
              <a:gd name="T8" fmla="*/ 0 60000 65536"/>
              <a:gd name="T9" fmla="*/ 0 w 86"/>
              <a:gd name="T10" fmla="*/ 0 h 65"/>
              <a:gd name="T11" fmla="*/ 86 w 86"/>
              <a:gd name="T12" fmla="*/ 65 h 65"/>
            </a:gdLst>
            <a:ahLst/>
            <a:cxnLst>
              <a:cxn ang="T6">
                <a:pos x="T0" y="T1"/>
              </a:cxn>
              <a:cxn ang="T7">
                <a:pos x="T2" y="T3"/>
              </a:cxn>
              <a:cxn ang="T8">
                <a:pos x="T4" y="T5"/>
              </a:cxn>
            </a:cxnLst>
            <a:rect l="T9" t="T10" r="T11" b="T12"/>
            <a:pathLst>
              <a:path w="86" h="65">
                <a:moveTo>
                  <a:pt x="86" y="0"/>
                </a:moveTo>
                <a:lnTo>
                  <a:pt x="86" y="65"/>
                </a:lnTo>
                <a:lnTo>
                  <a:pt x="0" y="65"/>
                </a:lnTo>
              </a:path>
            </a:pathLst>
          </a:custGeom>
          <a:noFill/>
          <a:ln w="19050" cap="flat" cmpd="sng">
            <a:solidFill>
              <a:srgbClr val="000000"/>
            </a:solidFill>
            <a:prstDash val="solid"/>
            <a:miter lim="800000"/>
            <a:headEnd/>
            <a:tailEnd/>
          </a:ln>
        </p:spPr>
        <p:txBody>
          <a:bodyPr/>
          <a:lstStyle/>
          <a:p>
            <a:endParaRPr lang="en-US"/>
          </a:p>
        </p:txBody>
      </p:sp>
      <p:sp>
        <p:nvSpPr>
          <p:cNvPr id="252961" name="Line 32"/>
          <p:cNvSpPr>
            <a:spLocks noChangeShapeType="1"/>
          </p:cNvSpPr>
          <p:nvPr/>
        </p:nvSpPr>
        <p:spPr bwMode="auto">
          <a:xfrm>
            <a:off x="4224339" y="1603376"/>
            <a:ext cx="1587" cy="384175"/>
          </a:xfrm>
          <a:prstGeom prst="line">
            <a:avLst/>
          </a:prstGeom>
          <a:noFill/>
          <a:ln w="19050">
            <a:solidFill>
              <a:srgbClr val="000000"/>
            </a:solidFill>
            <a:miter lim="800000"/>
            <a:headEnd/>
            <a:tailEnd/>
          </a:ln>
        </p:spPr>
        <p:txBody>
          <a:bodyPr/>
          <a:lstStyle/>
          <a:p>
            <a:endParaRPr lang="en-US"/>
          </a:p>
        </p:txBody>
      </p:sp>
      <p:sp>
        <p:nvSpPr>
          <p:cNvPr id="252962" name="Line 33"/>
          <p:cNvSpPr>
            <a:spLocks noChangeShapeType="1"/>
          </p:cNvSpPr>
          <p:nvPr/>
        </p:nvSpPr>
        <p:spPr bwMode="auto">
          <a:xfrm>
            <a:off x="4159250" y="1662113"/>
            <a:ext cx="1588" cy="260350"/>
          </a:xfrm>
          <a:prstGeom prst="line">
            <a:avLst/>
          </a:prstGeom>
          <a:noFill/>
          <a:ln w="19050">
            <a:solidFill>
              <a:srgbClr val="000000"/>
            </a:solidFill>
            <a:miter lim="800000"/>
            <a:headEnd/>
            <a:tailEnd/>
          </a:ln>
        </p:spPr>
        <p:txBody>
          <a:bodyPr/>
          <a:lstStyle/>
          <a:p>
            <a:endParaRPr lang="en-US"/>
          </a:p>
        </p:txBody>
      </p:sp>
      <p:sp>
        <p:nvSpPr>
          <p:cNvPr id="252963" name="Oval 34"/>
          <p:cNvSpPr>
            <a:spLocks noChangeArrowheads="1"/>
          </p:cNvSpPr>
          <p:nvPr/>
        </p:nvSpPr>
        <p:spPr bwMode="auto">
          <a:xfrm>
            <a:off x="5297489" y="2306639"/>
            <a:ext cx="77787" cy="77787"/>
          </a:xfrm>
          <a:prstGeom prst="ellipse">
            <a:avLst/>
          </a:prstGeom>
          <a:solidFill>
            <a:srgbClr val="000000"/>
          </a:solidFill>
          <a:ln w="19050">
            <a:solidFill>
              <a:srgbClr val="000000"/>
            </a:solidFill>
            <a:miter lim="800000"/>
            <a:headEnd/>
            <a:tailEnd/>
          </a:ln>
        </p:spPr>
        <p:txBody>
          <a:bodyPr/>
          <a:lstStyle/>
          <a:p>
            <a:endParaRPr lang="en-US"/>
          </a:p>
        </p:txBody>
      </p:sp>
      <p:sp>
        <p:nvSpPr>
          <p:cNvPr id="252964" name="Oval 35"/>
          <p:cNvSpPr>
            <a:spLocks noChangeArrowheads="1"/>
          </p:cNvSpPr>
          <p:nvPr/>
        </p:nvSpPr>
        <p:spPr bwMode="auto">
          <a:xfrm>
            <a:off x="5135564" y="3094039"/>
            <a:ext cx="77787" cy="77787"/>
          </a:xfrm>
          <a:prstGeom prst="ellipse">
            <a:avLst/>
          </a:prstGeom>
          <a:solidFill>
            <a:srgbClr val="000000"/>
          </a:solidFill>
          <a:ln w="19050">
            <a:solidFill>
              <a:srgbClr val="000000"/>
            </a:solidFill>
            <a:miter lim="800000"/>
            <a:headEnd/>
            <a:tailEnd/>
          </a:ln>
        </p:spPr>
        <p:txBody>
          <a:bodyPr/>
          <a:lstStyle/>
          <a:p>
            <a:endParaRPr lang="en-US"/>
          </a:p>
        </p:txBody>
      </p:sp>
      <p:sp>
        <p:nvSpPr>
          <p:cNvPr id="252965" name="Rectangle 36"/>
          <p:cNvSpPr>
            <a:spLocks noChangeArrowheads="1"/>
          </p:cNvSpPr>
          <p:nvPr/>
        </p:nvSpPr>
        <p:spPr bwMode="auto">
          <a:xfrm>
            <a:off x="5062539" y="5797551"/>
            <a:ext cx="269875" cy="244475"/>
          </a:xfrm>
          <a:prstGeom prst="rect">
            <a:avLst/>
          </a:prstGeom>
          <a:noFill/>
          <a:ln w="9525">
            <a:noFill/>
            <a:miter lim="800000"/>
            <a:headEnd/>
            <a:tailEnd/>
          </a:ln>
        </p:spPr>
        <p:txBody>
          <a:bodyPr wrap="none" lIns="0" tIns="0" rIns="0" bIns="0">
            <a:spAutoFit/>
          </a:bodyPr>
          <a:lstStyle/>
          <a:p>
            <a:r>
              <a:rPr lang="en-US" sz="1600" b="1" i="1">
                <a:solidFill>
                  <a:srgbClr val="000000"/>
                </a:solidFill>
                <a:latin typeface="Arial" pitchFamily="34" charset="0"/>
              </a:rPr>
              <a:t>BL</a:t>
            </a:r>
            <a:endParaRPr lang="en-US" b="1" i="1">
              <a:latin typeface="Arial" pitchFamily="34" charset="0"/>
            </a:endParaRPr>
          </a:p>
        </p:txBody>
      </p:sp>
      <p:sp>
        <p:nvSpPr>
          <p:cNvPr id="252966" name="Rectangle 37"/>
          <p:cNvSpPr>
            <a:spLocks noChangeArrowheads="1"/>
          </p:cNvSpPr>
          <p:nvPr/>
        </p:nvSpPr>
        <p:spPr bwMode="auto">
          <a:xfrm>
            <a:off x="5362575" y="5797551"/>
            <a:ext cx="249238" cy="244475"/>
          </a:xfrm>
          <a:prstGeom prst="rect">
            <a:avLst/>
          </a:prstGeom>
          <a:noFill/>
          <a:ln w="9525">
            <a:noFill/>
            <a:miter lim="800000"/>
            <a:headEnd/>
            <a:tailEnd/>
          </a:ln>
        </p:spPr>
        <p:txBody>
          <a:bodyPr wrap="none" lIns="0" tIns="0" rIns="0" bIns="0">
            <a:spAutoFit/>
          </a:bodyPr>
          <a:lstStyle/>
          <a:p>
            <a:r>
              <a:rPr lang="en-US" sz="1600" b="1">
                <a:solidFill>
                  <a:srgbClr val="000000"/>
                </a:solidFill>
                <a:latin typeface="Arial" pitchFamily="34" charset="0"/>
              </a:rPr>
              <a:t>[1]</a:t>
            </a:r>
            <a:endParaRPr lang="en-US" b="1" i="1">
              <a:latin typeface="Arial" pitchFamily="34" charset="0"/>
            </a:endParaRPr>
          </a:p>
        </p:txBody>
      </p:sp>
      <p:sp>
        <p:nvSpPr>
          <p:cNvPr id="252967" name="Rectangle 38"/>
          <p:cNvSpPr>
            <a:spLocks noChangeArrowheads="1"/>
          </p:cNvSpPr>
          <p:nvPr/>
        </p:nvSpPr>
        <p:spPr bwMode="auto">
          <a:xfrm>
            <a:off x="7834313" y="1828801"/>
            <a:ext cx="1505220" cy="246221"/>
          </a:xfrm>
          <a:prstGeom prst="rect">
            <a:avLst/>
          </a:prstGeom>
          <a:noFill/>
          <a:ln w="9525">
            <a:noFill/>
            <a:miter lim="800000"/>
            <a:headEnd/>
            <a:tailEnd/>
          </a:ln>
        </p:spPr>
        <p:txBody>
          <a:bodyPr wrap="none" lIns="0" tIns="0" rIns="0" bIns="0">
            <a:spAutoFit/>
          </a:bodyPr>
          <a:lstStyle/>
          <a:p>
            <a:r>
              <a:rPr lang="en-US" sz="1600" b="1">
                <a:solidFill>
                  <a:srgbClr val="000000"/>
                </a:solidFill>
                <a:latin typeface="Arial" pitchFamily="34" charset="0"/>
              </a:rPr>
              <a:t>Pull-up devices</a:t>
            </a:r>
            <a:endParaRPr lang="en-US" b="1" i="1">
              <a:latin typeface="Arial" pitchFamily="34" charset="0"/>
            </a:endParaRPr>
          </a:p>
        </p:txBody>
      </p:sp>
      <p:sp>
        <p:nvSpPr>
          <p:cNvPr id="252968" name="Line 39"/>
          <p:cNvSpPr>
            <a:spLocks noChangeShapeType="1"/>
          </p:cNvSpPr>
          <p:nvPr/>
        </p:nvSpPr>
        <p:spPr bwMode="auto">
          <a:xfrm flipV="1">
            <a:off x="5337175" y="2027238"/>
            <a:ext cx="1588" cy="3727450"/>
          </a:xfrm>
          <a:prstGeom prst="line">
            <a:avLst/>
          </a:prstGeom>
          <a:noFill/>
          <a:ln w="19050">
            <a:solidFill>
              <a:srgbClr val="000000"/>
            </a:solidFill>
            <a:miter lim="800000"/>
            <a:headEnd/>
            <a:tailEnd/>
          </a:ln>
        </p:spPr>
        <p:txBody>
          <a:bodyPr/>
          <a:lstStyle/>
          <a:p>
            <a:endParaRPr lang="en-US"/>
          </a:p>
        </p:txBody>
      </p:sp>
      <p:sp>
        <p:nvSpPr>
          <p:cNvPr id="252969" name="Rectangle 40"/>
          <p:cNvSpPr>
            <a:spLocks noChangeArrowheads="1"/>
          </p:cNvSpPr>
          <p:nvPr/>
        </p:nvSpPr>
        <p:spPr bwMode="auto">
          <a:xfrm>
            <a:off x="6035676" y="5797551"/>
            <a:ext cx="269875" cy="244475"/>
          </a:xfrm>
          <a:prstGeom prst="rect">
            <a:avLst/>
          </a:prstGeom>
          <a:noFill/>
          <a:ln w="9525">
            <a:noFill/>
            <a:miter lim="800000"/>
            <a:headEnd/>
            <a:tailEnd/>
          </a:ln>
        </p:spPr>
        <p:txBody>
          <a:bodyPr wrap="none" lIns="0" tIns="0" rIns="0" bIns="0">
            <a:spAutoFit/>
          </a:bodyPr>
          <a:lstStyle/>
          <a:p>
            <a:r>
              <a:rPr lang="en-US" sz="1600" b="1" i="1">
                <a:solidFill>
                  <a:srgbClr val="000000"/>
                </a:solidFill>
                <a:latin typeface="Arial" pitchFamily="34" charset="0"/>
              </a:rPr>
              <a:t>BL</a:t>
            </a:r>
            <a:endParaRPr lang="en-US" b="1" i="1">
              <a:latin typeface="Arial" pitchFamily="34" charset="0"/>
            </a:endParaRPr>
          </a:p>
        </p:txBody>
      </p:sp>
      <p:sp>
        <p:nvSpPr>
          <p:cNvPr id="252970" name="Rectangle 41"/>
          <p:cNvSpPr>
            <a:spLocks noChangeArrowheads="1"/>
          </p:cNvSpPr>
          <p:nvPr/>
        </p:nvSpPr>
        <p:spPr bwMode="auto">
          <a:xfrm>
            <a:off x="6335713" y="5797551"/>
            <a:ext cx="251672" cy="246221"/>
          </a:xfrm>
          <a:prstGeom prst="rect">
            <a:avLst/>
          </a:prstGeom>
          <a:noFill/>
          <a:ln w="9525">
            <a:noFill/>
            <a:miter lim="800000"/>
            <a:headEnd/>
            <a:tailEnd/>
          </a:ln>
        </p:spPr>
        <p:txBody>
          <a:bodyPr wrap="none" lIns="0" tIns="0" rIns="0" bIns="0">
            <a:spAutoFit/>
          </a:bodyPr>
          <a:lstStyle/>
          <a:p>
            <a:r>
              <a:rPr lang="en-US" sz="1600" b="1">
                <a:solidFill>
                  <a:srgbClr val="000000"/>
                </a:solidFill>
                <a:latin typeface="Arial" pitchFamily="34" charset="0"/>
              </a:rPr>
              <a:t>[2]</a:t>
            </a:r>
            <a:endParaRPr lang="en-US" b="1" i="1">
              <a:latin typeface="Arial" pitchFamily="34" charset="0"/>
            </a:endParaRPr>
          </a:p>
        </p:txBody>
      </p:sp>
      <p:sp>
        <p:nvSpPr>
          <p:cNvPr id="252971" name="Line 42"/>
          <p:cNvSpPr>
            <a:spLocks noChangeShapeType="1"/>
          </p:cNvSpPr>
          <p:nvPr/>
        </p:nvSpPr>
        <p:spPr bwMode="auto">
          <a:xfrm flipV="1">
            <a:off x="6305550" y="2027238"/>
            <a:ext cx="1588" cy="3727450"/>
          </a:xfrm>
          <a:prstGeom prst="line">
            <a:avLst/>
          </a:prstGeom>
          <a:noFill/>
          <a:ln w="19050">
            <a:solidFill>
              <a:srgbClr val="000000"/>
            </a:solidFill>
            <a:miter lim="800000"/>
            <a:headEnd/>
            <a:tailEnd/>
          </a:ln>
        </p:spPr>
        <p:txBody>
          <a:bodyPr/>
          <a:lstStyle/>
          <a:p>
            <a:endParaRPr lang="en-US"/>
          </a:p>
        </p:txBody>
      </p:sp>
      <p:sp>
        <p:nvSpPr>
          <p:cNvPr id="252972" name="Rectangle 43"/>
          <p:cNvSpPr>
            <a:spLocks noChangeArrowheads="1"/>
          </p:cNvSpPr>
          <p:nvPr/>
        </p:nvSpPr>
        <p:spPr bwMode="auto">
          <a:xfrm>
            <a:off x="7007226" y="5797551"/>
            <a:ext cx="269875" cy="244475"/>
          </a:xfrm>
          <a:prstGeom prst="rect">
            <a:avLst/>
          </a:prstGeom>
          <a:noFill/>
          <a:ln w="9525">
            <a:noFill/>
            <a:miter lim="800000"/>
            <a:headEnd/>
            <a:tailEnd/>
          </a:ln>
        </p:spPr>
        <p:txBody>
          <a:bodyPr wrap="none" lIns="0" tIns="0" rIns="0" bIns="0">
            <a:spAutoFit/>
          </a:bodyPr>
          <a:lstStyle/>
          <a:p>
            <a:r>
              <a:rPr lang="en-US" sz="1600" b="1" i="1">
                <a:solidFill>
                  <a:srgbClr val="000000"/>
                </a:solidFill>
                <a:latin typeface="Arial" pitchFamily="34" charset="0"/>
              </a:rPr>
              <a:t>BL</a:t>
            </a:r>
            <a:endParaRPr lang="en-US" b="1" i="1">
              <a:latin typeface="Arial" pitchFamily="34" charset="0"/>
            </a:endParaRPr>
          </a:p>
        </p:txBody>
      </p:sp>
      <p:sp>
        <p:nvSpPr>
          <p:cNvPr id="252973" name="Rectangle 44"/>
          <p:cNvSpPr>
            <a:spLocks noChangeArrowheads="1"/>
          </p:cNvSpPr>
          <p:nvPr/>
        </p:nvSpPr>
        <p:spPr bwMode="auto">
          <a:xfrm>
            <a:off x="7308850" y="5797551"/>
            <a:ext cx="249238" cy="244475"/>
          </a:xfrm>
          <a:prstGeom prst="rect">
            <a:avLst/>
          </a:prstGeom>
          <a:noFill/>
          <a:ln w="9525">
            <a:noFill/>
            <a:miter lim="800000"/>
            <a:headEnd/>
            <a:tailEnd/>
          </a:ln>
        </p:spPr>
        <p:txBody>
          <a:bodyPr wrap="none" lIns="0" tIns="0" rIns="0" bIns="0">
            <a:spAutoFit/>
          </a:bodyPr>
          <a:lstStyle/>
          <a:p>
            <a:r>
              <a:rPr lang="en-US" sz="1600" b="1">
                <a:solidFill>
                  <a:srgbClr val="000000"/>
                </a:solidFill>
                <a:latin typeface="Arial" pitchFamily="34" charset="0"/>
              </a:rPr>
              <a:t>[3]</a:t>
            </a:r>
            <a:endParaRPr lang="en-US" b="1" i="1">
              <a:latin typeface="Arial" pitchFamily="34" charset="0"/>
            </a:endParaRPr>
          </a:p>
        </p:txBody>
      </p:sp>
      <p:sp>
        <p:nvSpPr>
          <p:cNvPr id="252974" name="Line 45"/>
          <p:cNvSpPr>
            <a:spLocks noChangeShapeType="1"/>
          </p:cNvSpPr>
          <p:nvPr/>
        </p:nvSpPr>
        <p:spPr bwMode="auto">
          <a:xfrm flipV="1">
            <a:off x="7281864" y="2027238"/>
            <a:ext cx="1587" cy="3727450"/>
          </a:xfrm>
          <a:prstGeom prst="line">
            <a:avLst/>
          </a:prstGeom>
          <a:noFill/>
          <a:ln w="19050">
            <a:solidFill>
              <a:srgbClr val="000000"/>
            </a:solidFill>
            <a:miter lim="800000"/>
            <a:headEnd/>
            <a:tailEnd/>
          </a:ln>
        </p:spPr>
        <p:txBody>
          <a:bodyPr/>
          <a:lstStyle/>
          <a:p>
            <a:endParaRPr lang="en-US"/>
          </a:p>
        </p:txBody>
      </p:sp>
      <p:sp>
        <p:nvSpPr>
          <p:cNvPr id="252975" name="Freeform 46"/>
          <p:cNvSpPr>
            <a:spLocks/>
          </p:cNvSpPr>
          <p:nvPr/>
        </p:nvSpPr>
        <p:spPr bwMode="auto">
          <a:xfrm>
            <a:off x="5173663" y="2344739"/>
            <a:ext cx="163512" cy="1587"/>
          </a:xfrm>
          <a:custGeom>
            <a:avLst/>
            <a:gdLst>
              <a:gd name="T0" fmla="*/ 0 w 103"/>
              <a:gd name="T1" fmla="*/ 0 h 1587"/>
              <a:gd name="T2" fmla="*/ 2147483647 w 103"/>
              <a:gd name="T3" fmla="*/ 0 h 1587"/>
              <a:gd name="T4" fmla="*/ 0 w 103"/>
              <a:gd name="T5" fmla="*/ 0 h 1587"/>
              <a:gd name="T6" fmla="*/ 0 60000 65536"/>
              <a:gd name="T7" fmla="*/ 0 60000 65536"/>
              <a:gd name="T8" fmla="*/ 0 60000 65536"/>
              <a:gd name="T9" fmla="*/ 0 w 103"/>
              <a:gd name="T10" fmla="*/ 0 h 1587"/>
              <a:gd name="T11" fmla="*/ 103 w 103"/>
              <a:gd name="T12" fmla="*/ 1587 h 1587"/>
            </a:gdLst>
            <a:ahLst/>
            <a:cxnLst>
              <a:cxn ang="T6">
                <a:pos x="T0" y="T1"/>
              </a:cxn>
              <a:cxn ang="T7">
                <a:pos x="T2" y="T3"/>
              </a:cxn>
              <a:cxn ang="T8">
                <a:pos x="T4" y="T5"/>
              </a:cxn>
            </a:cxnLst>
            <a:rect l="T9" t="T10" r="T11" b="T12"/>
            <a:pathLst>
              <a:path w="103" h="1587">
                <a:moveTo>
                  <a:pt x="0" y="0"/>
                </a:moveTo>
                <a:lnTo>
                  <a:pt x="103" y="0"/>
                </a:lnTo>
                <a:lnTo>
                  <a:pt x="0" y="0"/>
                </a:lnTo>
                <a:close/>
              </a:path>
            </a:pathLst>
          </a:custGeom>
          <a:solidFill>
            <a:srgbClr val="000000"/>
          </a:solidFill>
          <a:ln w="9525">
            <a:noFill/>
            <a:round/>
            <a:headEnd/>
            <a:tailEnd/>
          </a:ln>
        </p:spPr>
        <p:txBody>
          <a:bodyPr/>
          <a:lstStyle/>
          <a:p>
            <a:endParaRPr lang="en-US"/>
          </a:p>
        </p:txBody>
      </p:sp>
      <p:sp>
        <p:nvSpPr>
          <p:cNvPr id="252976" name="Line 47"/>
          <p:cNvSpPr>
            <a:spLocks noChangeShapeType="1"/>
          </p:cNvSpPr>
          <p:nvPr/>
        </p:nvSpPr>
        <p:spPr bwMode="auto">
          <a:xfrm>
            <a:off x="5173663" y="2344739"/>
            <a:ext cx="163512" cy="1587"/>
          </a:xfrm>
          <a:prstGeom prst="line">
            <a:avLst/>
          </a:prstGeom>
          <a:noFill/>
          <a:ln w="19050">
            <a:solidFill>
              <a:srgbClr val="000000"/>
            </a:solidFill>
            <a:miter lim="800000"/>
            <a:headEnd/>
            <a:tailEnd/>
          </a:ln>
        </p:spPr>
        <p:txBody>
          <a:bodyPr/>
          <a:lstStyle/>
          <a:p>
            <a:endParaRPr lang="en-US"/>
          </a:p>
        </p:txBody>
      </p:sp>
      <p:sp>
        <p:nvSpPr>
          <p:cNvPr id="252977" name="Line 48"/>
          <p:cNvSpPr>
            <a:spLocks noChangeShapeType="1"/>
          </p:cNvSpPr>
          <p:nvPr/>
        </p:nvSpPr>
        <p:spPr bwMode="auto">
          <a:xfrm>
            <a:off x="3619501" y="3522664"/>
            <a:ext cx="233363" cy="1587"/>
          </a:xfrm>
          <a:prstGeom prst="line">
            <a:avLst/>
          </a:prstGeom>
          <a:noFill/>
          <a:ln w="19050">
            <a:solidFill>
              <a:srgbClr val="000000"/>
            </a:solidFill>
            <a:miter lim="800000"/>
            <a:headEnd/>
            <a:tailEnd/>
          </a:ln>
        </p:spPr>
        <p:txBody>
          <a:bodyPr/>
          <a:lstStyle/>
          <a:p>
            <a:endParaRPr lang="en-US"/>
          </a:p>
        </p:txBody>
      </p:sp>
      <p:sp>
        <p:nvSpPr>
          <p:cNvPr id="252978" name="Freeform 49"/>
          <p:cNvSpPr>
            <a:spLocks/>
          </p:cNvSpPr>
          <p:nvPr/>
        </p:nvSpPr>
        <p:spPr bwMode="auto">
          <a:xfrm>
            <a:off x="3970338" y="3132138"/>
            <a:ext cx="228600" cy="176212"/>
          </a:xfrm>
          <a:custGeom>
            <a:avLst/>
            <a:gdLst>
              <a:gd name="T0" fmla="*/ 0 w 144"/>
              <a:gd name="T1" fmla="*/ 2147483647 h 111"/>
              <a:gd name="T2" fmla="*/ 2147483647 w 144"/>
              <a:gd name="T3" fmla="*/ 2147483647 h 111"/>
              <a:gd name="T4" fmla="*/ 2147483647 w 144"/>
              <a:gd name="T5" fmla="*/ 0 h 111"/>
              <a:gd name="T6" fmla="*/ 0 60000 65536"/>
              <a:gd name="T7" fmla="*/ 0 60000 65536"/>
              <a:gd name="T8" fmla="*/ 0 60000 65536"/>
              <a:gd name="T9" fmla="*/ 0 w 144"/>
              <a:gd name="T10" fmla="*/ 0 h 111"/>
              <a:gd name="T11" fmla="*/ 144 w 144"/>
              <a:gd name="T12" fmla="*/ 111 h 111"/>
            </a:gdLst>
            <a:ahLst/>
            <a:cxnLst>
              <a:cxn ang="T6">
                <a:pos x="T0" y="T1"/>
              </a:cxn>
              <a:cxn ang="T7">
                <a:pos x="T2" y="T3"/>
              </a:cxn>
              <a:cxn ang="T8">
                <a:pos x="T4" y="T5"/>
              </a:cxn>
            </a:cxnLst>
            <a:rect l="T9" t="T10" r="T11" b="T12"/>
            <a:pathLst>
              <a:path w="144" h="111">
                <a:moveTo>
                  <a:pt x="0" y="111"/>
                </a:moveTo>
                <a:lnTo>
                  <a:pt x="144" y="111"/>
                </a:lnTo>
                <a:lnTo>
                  <a:pt x="144" y="0"/>
                </a:lnTo>
              </a:path>
            </a:pathLst>
          </a:custGeom>
          <a:noFill/>
          <a:ln w="19050" cap="flat" cmpd="sng">
            <a:solidFill>
              <a:srgbClr val="000000"/>
            </a:solidFill>
            <a:prstDash val="solid"/>
            <a:miter lim="800000"/>
            <a:headEnd/>
            <a:tailEnd/>
          </a:ln>
        </p:spPr>
        <p:txBody>
          <a:bodyPr/>
          <a:lstStyle/>
          <a:p>
            <a:endParaRPr lang="en-US"/>
          </a:p>
        </p:txBody>
      </p:sp>
      <p:sp>
        <p:nvSpPr>
          <p:cNvPr id="252979" name="Freeform 50"/>
          <p:cNvSpPr>
            <a:spLocks/>
          </p:cNvSpPr>
          <p:nvPr/>
        </p:nvSpPr>
        <p:spPr bwMode="auto">
          <a:xfrm>
            <a:off x="3970338" y="3730626"/>
            <a:ext cx="228600" cy="182563"/>
          </a:xfrm>
          <a:custGeom>
            <a:avLst/>
            <a:gdLst>
              <a:gd name="T0" fmla="*/ 2147483647 w 144"/>
              <a:gd name="T1" fmla="*/ 2147483647 h 115"/>
              <a:gd name="T2" fmla="*/ 2147483647 w 144"/>
              <a:gd name="T3" fmla="*/ 0 h 115"/>
              <a:gd name="T4" fmla="*/ 0 w 144"/>
              <a:gd name="T5" fmla="*/ 0 h 115"/>
              <a:gd name="T6" fmla="*/ 0 60000 65536"/>
              <a:gd name="T7" fmla="*/ 0 60000 65536"/>
              <a:gd name="T8" fmla="*/ 0 60000 65536"/>
              <a:gd name="T9" fmla="*/ 0 w 144"/>
              <a:gd name="T10" fmla="*/ 0 h 115"/>
              <a:gd name="T11" fmla="*/ 144 w 144"/>
              <a:gd name="T12" fmla="*/ 115 h 115"/>
            </a:gdLst>
            <a:ahLst/>
            <a:cxnLst>
              <a:cxn ang="T6">
                <a:pos x="T0" y="T1"/>
              </a:cxn>
              <a:cxn ang="T7">
                <a:pos x="T2" y="T3"/>
              </a:cxn>
              <a:cxn ang="T8">
                <a:pos x="T4" y="T5"/>
              </a:cxn>
            </a:cxnLst>
            <a:rect l="T9" t="T10" r="T11" b="T12"/>
            <a:pathLst>
              <a:path w="144" h="115">
                <a:moveTo>
                  <a:pt x="144" y="115"/>
                </a:moveTo>
                <a:lnTo>
                  <a:pt x="144" y="0"/>
                </a:lnTo>
                <a:lnTo>
                  <a:pt x="0" y="0"/>
                </a:lnTo>
              </a:path>
            </a:pathLst>
          </a:custGeom>
          <a:noFill/>
          <a:ln w="19050" cap="flat" cmpd="sng">
            <a:solidFill>
              <a:srgbClr val="000000"/>
            </a:solidFill>
            <a:prstDash val="solid"/>
            <a:miter lim="800000"/>
            <a:headEnd/>
            <a:tailEnd/>
          </a:ln>
        </p:spPr>
        <p:txBody>
          <a:bodyPr/>
          <a:lstStyle/>
          <a:p>
            <a:endParaRPr lang="en-US"/>
          </a:p>
        </p:txBody>
      </p:sp>
      <p:sp>
        <p:nvSpPr>
          <p:cNvPr id="252980" name="Line 51"/>
          <p:cNvSpPr>
            <a:spLocks noChangeShapeType="1"/>
          </p:cNvSpPr>
          <p:nvPr/>
        </p:nvSpPr>
        <p:spPr bwMode="auto">
          <a:xfrm flipV="1">
            <a:off x="3970339" y="3249613"/>
            <a:ext cx="1587" cy="533400"/>
          </a:xfrm>
          <a:prstGeom prst="line">
            <a:avLst/>
          </a:prstGeom>
          <a:noFill/>
          <a:ln w="19050">
            <a:solidFill>
              <a:srgbClr val="000000"/>
            </a:solidFill>
            <a:miter lim="800000"/>
            <a:headEnd/>
            <a:tailEnd/>
          </a:ln>
        </p:spPr>
        <p:txBody>
          <a:bodyPr/>
          <a:lstStyle/>
          <a:p>
            <a:endParaRPr lang="en-US"/>
          </a:p>
        </p:txBody>
      </p:sp>
      <p:sp>
        <p:nvSpPr>
          <p:cNvPr id="252981" name="Line 52"/>
          <p:cNvSpPr>
            <a:spLocks noChangeShapeType="1"/>
          </p:cNvSpPr>
          <p:nvPr/>
        </p:nvSpPr>
        <p:spPr bwMode="auto">
          <a:xfrm flipV="1">
            <a:off x="3859214" y="3308351"/>
            <a:ext cx="1587" cy="422275"/>
          </a:xfrm>
          <a:prstGeom prst="line">
            <a:avLst/>
          </a:prstGeom>
          <a:noFill/>
          <a:ln w="19050">
            <a:solidFill>
              <a:srgbClr val="000000"/>
            </a:solidFill>
            <a:miter lim="800000"/>
            <a:headEnd/>
            <a:tailEnd/>
          </a:ln>
        </p:spPr>
        <p:txBody>
          <a:bodyPr/>
          <a:lstStyle/>
          <a:p>
            <a:endParaRPr lang="en-US"/>
          </a:p>
        </p:txBody>
      </p:sp>
      <p:sp>
        <p:nvSpPr>
          <p:cNvPr id="252982" name="Oval 53"/>
          <p:cNvSpPr>
            <a:spLocks noChangeArrowheads="1"/>
          </p:cNvSpPr>
          <p:nvPr/>
        </p:nvSpPr>
        <p:spPr bwMode="auto">
          <a:xfrm>
            <a:off x="4321176" y="3875089"/>
            <a:ext cx="79375" cy="77787"/>
          </a:xfrm>
          <a:prstGeom prst="ellipse">
            <a:avLst/>
          </a:prstGeom>
          <a:solidFill>
            <a:srgbClr val="000000"/>
          </a:solidFill>
          <a:ln w="19050">
            <a:solidFill>
              <a:srgbClr val="000000"/>
            </a:solidFill>
            <a:miter lim="800000"/>
            <a:headEnd/>
            <a:tailEnd/>
          </a:ln>
        </p:spPr>
        <p:txBody>
          <a:bodyPr/>
          <a:lstStyle/>
          <a:p>
            <a:endParaRPr lang="en-US"/>
          </a:p>
        </p:txBody>
      </p:sp>
      <p:sp>
        <p:nvSpPr>
          <p:cNvPr id="252983" name="Oval 54"/>
          <p:cNvSpPr>
            <a:spLocks noChangeArrowheads="1"/>
          </p:cNvSpPr>
          <p:nvPr/>
        </p:nvSpPr>
        <p:spPr bwMode="auto">
          <a:xfrm>
            <a:off x="4159250" y="3094039"/>
            <a:ext cx="77788" cy="77787"/>
          </a:xfrm>
          <a:prstGeom prst="ellipse">
            <a:avLst/>
          </a:prstGeom>
          <a:solidFill>
            <a:srgbClr val="000000"/>
          </a:solidFill>
          <a:ln w="19050">
            <a:solidFill>
              <a:srgbClr val="000000"/>
            </a:solidFill>
            <a:miter lim="800000"/>
            <a:headEnd/>
            <a:tailEnd/>
          </a:ln>
        </p:spPr>
        <p:txBody>
          <a:bodyPr/>
          <a:lstStyle/>
          <a:p>
            <a:endParaRPr lang="en-US"/>
          </a:p>
        </p:txBody>
      </p:sp>
      <p:sp>
        <p:nvSpPr>
          <p:cNvPr id="252984" name="Freeform 55"/>
          <p:cNvSpPr>
            <a:spLocks/>
          </p:cNvSpPr>
          <p:nvPr/>
        </p:nvSpPr>
        <p:spPr bwMode="auto">
          <a:xfrm>
            <a:off x="4198939" y="3913189"/>
            <a:ext cx="161925" cy="1587"/>
          </a:xfrm>
          <a:custGeom>
            <a:avLst/>
            <a:gdLst>
              <a:gd name="T0" fmla="*/ 0 w 102"/>
              <a:gd name="T1" fmla="*/ 0 h 1587"/>
              <a:gd name="T2" fmla="*/ 2147483647 w 102"/>
              <a:gd name="T3" fmla="*/ 0 h 1587"/>
              <a:gd name="T4" fmla="*/ 0 w 102"/>
              <a:gd name="T5" fmla="*/ 0 h 1587"/>
              <a:gd name="T6" fmla="*/ 0 60000 65536"/>
              <a:gd name="T7" fmla="*/ 0 60000 65536"/>
              <a:gd name="T8" fmla="*/ 0 60000 65536"/>
              <a:gd name="T9" fmla="*/ 0 w 102"/>
              <a:gd name="T10" fmla="*/ 0 h 1587"/>
              <a:gd name="T11" fmla="*/ 102 w 102"/>
              <a:gd name="T12" fmla="*/ 1587 h 1587"/>
            </a:gdLst>
            <a:ahLst/>
            <a:cxnLst>
              <a:cxn ang="T6">
                <a:pos x="T0" y="T1"/>
              </a:cxn>
              <a:cxn ang="T7">
                <a:pos x="T2" y="T3"/>
              </a:cxn>
              <a:cxn ang="T8">
                <a:pos x="T4" y="T5"/>
              </a:cxn>
            </a:cxnLst>
            <a:rect l="T9" t="T10" r="T11" b="T12"/>
            <a:pathLst>
              <a:path w="102" h="1587">
                <a:moveTo>
                  <a:pt x="0" y="0"/>
                </a:moveTo>
                <a:lnTo>
                  <a:pt x="102" y="0"/>
                </a:lnTo>
                <a:lnTo>
                  <a:pt x="0" y="0"/>
                </a:lnTo>
                <a:close/>
              </a:path>
            </a:pathLst>
          </a:custGeom>
          <a:solidFill>
            <a:srgbClr val="000000"/>
          </a:solidFill>
          <a:ln w="9525">
            <a:noFill/>
            <a:round/>
            <a:headEnd/>
            <a:tailEnd/>
          </a:ln>
        </p:spPr>
        <p:txBody>
          <a:bodyPr/>
          <a:lstStyle/>
          <a:p>
            <a:endParaRPr lang="en-US"/>
          </a:p>
        </p:txBody>
      </p:sp>
      <p:sp>
        <p:nvSpPr>
          <p:cNvPr id="252985" name="Line 56"/>
          <p:cNvSpPr>
            <a:spLocks noChangeShapeType="1"/>
          </p:cNvSpPr>
          <p:nvPr/>
        </p:nvSpPr>
        <p:spPr bwMode="auto">
          <a:xfrm>
            <a:off x="4198939" y="3913189"/>
            <a:ext cx="161925" cy="1587"/>
          </a:xfrm>
          <a:prstGeom prst="line">
            <a:avLst/>
          </a:prstGeom>
          <a:noFill/>
          <a:ln w="19050">
            <a:solidFill>
              <a:srgbClr val="000000"/>
            </a:solidFill>
            <a:miter lim="800000"/>
            <a:headEnd/>
            <a:tailEnd/>
          </a:ln>
        </p:spPr>
        <p:txBody>
          <a:bodyPr/>
          <a:lstStyle/>
          <a:p>
            <a:endParaRPr lang="en-US"/>
          </a:p>
        </p:txBody>
      </p:sp>
      <p:sp>
        <p:nvSpPr>
          <p:cNvPr id="252986" name="Line 57"/>
          <p:cNvSpPr>
            <a:spLocks noChangeShapeType="1"/>
          </p:cNvSpPr>
          <p:nvPr/>
        </p:nvSpPr>
        <p:spPr bwMode="auto">
          <a:xfrm>
            <a:off x="6540501" y="3522664"/>
            <a:ext cx="233363" cy="1587"/>
          </a:xfrm>
          <a:prstGeom prst="line">
            <a:avLst/>
          </a:prstGeom>
          <a:noFill/>
          <a:ln w="19050">
            <a:solidFill>
              <a:srgbClr val="000000"/>
            </a:solidFill>
            <a:miter lim="800000"/>
            <a:headEnd/>
            <a:tailEnd/>
          </a:ln>
        </p:spPr>
        <p:txBody>
          <a:bodyPr/>
          <a:lstStyle/>
          <a:p>
            <a:endParaRPr lang="en-US"/>
          </a:p>
        </p:txBody>
      </p:sp>
      <p:sp>
        <p:nvSpPr>
          <p:cNvPr id="252987" name="Freeform 58"/>
          <p:cNvSpPr>
            <a:spLocks/>
          </p:cNvSpPr>
          <p:nvPr/>
        </p:nvSpPr>
        <p:spPr bwMode="auto">
          <a:xfrm>
            <a:off x="6891338" y="3132138"/>
            <a:ext cx="227012" cy="176212"/>
          </a:xfrm>
          <a:custGeom>
            <a:avLst/>
            <a:gdLst>
              <a:gd name="T0" fmla="*/ 0 w 143"/>
              <a:gd name="T1" fmla="*/ 2147483647 h 111"/>
              <a:gd name="T2" fmla="*/ 2147483647 w 143"/>
              <a:gd name="T3" fmla="*/ 2147483647 h 111"/>
              <a:gd name="T4" fmla="*/ 2147483647 w 143"/>
              <a:gd name="T5" fmla="*/ 0 h 111"/>
              <a:gd name="T6" fmla="*/ 0 60000 65536"/>
              <a:gd name="T7" fmla="*/ 0 60000 65536"/>
              <a:gd name="T8" fmla="*/ 0 60000 65536"/>
              <a:gd name="T9" fmla="*/ 0 w 143"/>
              <a:gd name="T10" fmla="*/ 0 h 111"/>
              <a:gd name="T11" fmla="*/ 143 w 143"/>
              <a:gd name="T12" fmla="*/ 111 h 111"/>
            </a:gdLst>
            <a:ahLst/>
            <a:cxnLst>
              <a:cxn ang="T6">
                <a:pos x="T0" y="T1"/>
              </a:cxn>
              <a:cxn ang="T7">
                <a:pos x="T2" y="T3"/>
              </a:cxn>
              <a:cxn ang="T8">
                <a:pos x="T4" y="T5"/>
              </a:cxn>
            </a:cxnLst>
            <a:rect l="T9" t="T10" r="T11" b="T12"/>
            <a:pathLst>
              <a:path w="143" h="111">
                <a:moveTo>
                  <a:pt x="0" y="111"/>
                </a:moveTo>
                <a:lnTo>
                  <a:pt x="143" y="111"/>
                </a:lnTo>
                <a:lnTo>
                  <a:pt x="143" y="0"/>
                </a:lnTo>
              </a:path>
            </a:pathLst>
          </a:custGeom>
          <a:noFill/>
          <a:ln w="19050" cap="flat" cmpd="sng">
            <a:solidFill>
              <a:srgbClr val="000000"/>
            </a:solidFill>
            <a:prstDash val="solid"/>
            <a:miter lim="800000"/>
            <a:headEnd/>
            <a:tailEnd/>
          </a:ln>
        </p:spPr>
        <p:txBody>
          <a:bodyPr/>
          <a:lstStyle/>
          <a:p>
            <a:endParaRPr lang="en-US"/>
          </a:p>
        </p:txBody>
      </p:sp>
      <p:sp>
        <p:nvSpPr>
          <p:cNvPr id="252988" name="Freeform 59"/>
          <p:cNvSpPr>
            <a:spLocks/>
          </p:cNvSpPr>
          <p:nvPr/>
        </p:nvSpPr>
        <p:spPr bwMode="auto">
          <a:xfrm>
            <a:off x="6891338" y="3730626"/>
            <a:ext cx="227012" cy="182563"/>
          </a:xfrm>
          <a:custGeom>
            <a:avLst/>
            <a:gdLst>
              <a:gd name="T0" fmla="*/ 2147483647 w 143"/>
              <a:gd name="T1" fmla="*/ 2147483647 h 115"/>
              <a:gd name="T2" fmla="*/ 2147483647 w 143"/>
              <a:gd name="T3" fmla="*/ 0 h 115"/>
              <a:gd name="T4" fmla="*/ 0 w 143"/>
              <a:gd name="T5" fmla="*/ 0 h 115"/>
              <a:gd name="T6" fmla="*/ 0 60000 65536"/>
              <a:gd name="T7" fmla="*/ 0 60000 65536"/>
              <a:gd name="T8" fmla="*/ 0 60000 65536"/>
              <a:gd name="T9" fmla="*/ 0 w 143"/>
              <a:gd name="T10" fmla="*/ 0 h 115"/>
              <a:gd name="T11" fmla="*/ 143 w 143"/>
              <a:gd name="T12" fmla="*/ 115 h 115"/>
            </a:gdLst>
            <a:ahLst/>
            <a:cxnLst>
              <a:cxn ang="T6">
                <a:pos x="T0" y="T1"/>
              </a:cxn>
              <a:cxn ang="T7">
                <a:pos x="T2" y="T3"/>
              </a:cxn>
              <a:cxn ang="T8">
                <a:pos x="T4" y="T5"/>
              </a:cxn>
            </a:cxnLst>
            <a:rect l="T9" t="T10" r="T11" b="T12"/>
            <a:pathLst>
              <a:path w="143" h="115">
                <a:moveTo>
                  <a:pt x="143" y="115"/>
                </a:moveTo>
                <a:lnTo>
                  <a:pt x="143" y="0"/>
                </a:lnTo>
                <a:lnTo>
                  <a:pt x="0" y="0"/>
                </a:lnTo>
              </a:path>
            </a:pathLst>
          </a:custGeom>
          <a:noFill/>
          <a:ln w="19050" cap="flat" cmpd="sng">
            <a:solidFill>
              <a:srgbClr val="000000"/>
            </a:solidFill>
            <a:prstDash val="solid"/>
            <a:miter lim="800000"/>
            <a:headEnd/>
            <a:tailEnd/>
          </a:ln>
        </p:spPr>
        <p:txBody>
          <a:bodyPr/>
          <a:lstStyle/>
          <a:p>
            <a:endParaRPr lang="en-US"/>
          </a:p>
        </p:txBody>
      </p:sp>
      <p:sp>
        <p:nvSpPr>
          <p:cNvPr id="252989" name="Line 60"/>
          <p:cNvSpPr>
            <a:spLocks noChangeShapeType="1"/>
          </p:cNvSpPr>
          <p:nvPr/>
        </p:nvSpPr>
        <p:spPr bwMode="auto">
          <a:xfrm flipV="1">
            <a:off x="6891339" y="3249613"/>
            <a:ext cx="1587" cy="533400"/>
          </a:xfrm>
          <a:prstGeom prst="line">
            <a:avLst/>
          </a:prstGeom>
          <a:noFill/>
          <a:ln w="19050">
            <a:solidFill>
              <a:srgbClr val="000000"/>
            </a:solidFill>
            <a:miter lim="800000"/>
            <a:headEnd/>
            <a:tailEnd/>
          </a:ln>
        </p:spPr>
        <p:txBody>
          <a:bodyPr/>
          <a:lstStyle/>
          <a:p>
            <a:endParaRPr lang="en-US"/>
          </a:p>
        </p:txBody>
      </p:sp>
      <p:sp>
        <p:nvSpPr>
          <p:cNvPr id="252990" name="Line 61"/>
          <p:cNvSpPr>
            <a:spLocks noChangeShapeType="1"/>
          </p:cNvSpPr>
          <p:nvPr/>
        </p:nvSpPr>
        <p:spPr bwMode="auto">
          <a:xfrm flipV="1">
            <a:off x="6780214" y="3308351"/>
            <a:ext cx="1587" cy="422275"/>
          </a:xfrm>
          <a:prstGeom prst="line">
            <a:avLst/>
          </a:prstGeom>
          <a:noFill/>
          <a:ln w="19050">
            <a:solidFill>
              <a:srgbClr val="000000"/>
            </a:solidFill>
            <a:miter lim="800000"/>
            <a:headEnd/>
            <a:tailEnd/>
          </a:ln>
        </p:spPr>
        <p:txBody>
          <a:bodyPr/>
          <a:lstStyle/>
          <a:p>
            <a:endParaRPr lang="en-US"/>
          </a:p>
        </p:txBody>
      </p:sp>
      <p:sp>
        <p:nvSpPr>
          <p:cNvPr id="252991" name="Oval 62"/>
          <p:cNvSpPr>
            <a:spLocks noChangeArrowheads="1"/>
          </p:cNvSpPr>
          <p:nvPr/>
        </p:nvSpPr>
        <p:spPr bwMode="auto">
          <a:xfrm>
            <a:off x="7242175" y="3875089"/>
            <a:ext cx="77788" cy="77787"/>
          </a:xfrm>
          <a:prstGeom prst="ellipse">
            <a:avLst/>
          </a:prstGeom>
          <a:solidFill>
            <a:srgbClr val="000000"/>
          </a:solidFill>
          <a:ln w="19050">
            <a:solidFill>
              <a:srgbClr val="000000"/>
            </a:solidFill>
            <a:miter lim="800000"/>
            <a:headEnd/>
            <a:tailEnd/>
          </a:ln>
        </p:spPr>
        <p:txBody>
          <a:bodyPr/>
          <a:lstStyle/>
          <a:p>
            <a:endParaRPr lang="en-US"/>
          </a:p>
        </p:txBody>
      </p:sp>
      <p:sp>
        <p:nvSpPr>
          <p:cNvPr id="252992" name="Oval 63"/>
          <p:cNvSpPr>
            <a:spLocks noChangeArrowheads="1"/>
          </p:cNvSpPr>
          <p:nvPr/>
        </p:nvSpPr>
        <p:spPr bwMode="auto">
          <a:xfrm>
            <a:off x="7080250" y="3094039"/>
            <a:ext cx="77788" cy="77787"/>
          </a:xfrm>
          <a:prstGeom prst="ellipse">
            <a:avLst/>
          </a:prstGeom>
          <a:solidFill>
            <a:srgbClr val="000000"/>
          </a:solidFill>
          <a:ln w="19050">
            <a:solidFill>
              <a:srgbClr val="000000"/>
            </a:solidFill>
            <a:miter lim="800000"/>
            <a:headEnd/>
            <a:tailEnd/>
          </a:ln>
        </p:spPr>
        <p:txBody>
          <a:bodyPr/>
          <a:lstStyle/>
          <a:p>
            <a:endParaRPr lang="en-US"/>
          </a:p>
        </p:txBody>
      </p:sp>
      <p:sp>
        <p:nvSpPr>
          <p:cNvPr id="252993" name="Freeform 64"/>
          <p:cNvSpPr>
            <a:spLocks/>
          </p:cNvSpPr>
          <p:nvPr/>
        </p:nvSpPr>
        <p:spPr bwMode="auto">
          <a:xfrm>
            <a:off x="7118351" y="3913189"/>
            <a:ext cx="163513" cy="1587"/>
          </a:xfrm>
          <a:custGeom>
            <a:avLst/>
            <a:gdLst>
              <a:gd name="T0" fmla="*/ 0 w 103"/>
              <a:gd name="T1" fmla="*/ 0 h 1587"/>
              <a:gd name="T2" fmla="*/ 2147483647 w 103"/>
              <a:gd name="T3" fmla="*/ 0 h 1587"/>
              <a:gd name="T4" fmla="*/ 0 w 103"/>
              <a:gd name="T5" fmla="*/ 0 h 1587"/>
              <a:gd name="T6" fmla="*/ 0 60000 65536"/>
              <a:gd name="T7" fmla="*/ 0 60000 65536"/>
              <a:gd name="T8" fmla="*/ 0 60000 65536"/>
              <a:gd name="T9" fmla="*/ 0 w 103"/>
              <a:gd name="T10" fmla="*/ 0 h 1587"/>
              <a:gd name="T11" fmla="*/ 103 w 103"/>
              <a:gd name="T12" fmla="*/ 1587 h 1587"/>
            </a:gdLst>
            <a:ahLst/>
            <a:cxnLst>
              <a:cxn ang="T6">
                <a:pos x="T0" y="T1"/>
              </a:cxn>
              <a:cxn ang="T7">
                <a:pos x="T2" y="T3"/>
              </a:cxn>
              <a:cxn ang="T8">
                <a:pos x="T4" y="T5"/>
              </a:cxn>
            </a:cxnLst>
            <a:rect l="T9" t="T10" r="T11" b="T12"/>
            <a:pathLst>
              <a:path w="103" h="1587">
                <a:moveTo>
                  <a:pt x="0" y="0"/>
                </a:moveTo>
                <a:lnTo>
                  <a:pt x="103" y="0"/>
                </a:lnTo>
                <a:lnTo>
                  <a:pt x="0" y="0"/>
                </a:lnTo>
                <a:close/>
              </a:path>
            </a:pathLst>
          </a:custGeom>
          <a:solidFill>
            <a:srgbClr val="000000"/>
          </a:solidFill>
          <a:ln w="9525">
            <a:noFill/>
            <a:round/>
            <a:headEnd/>
            <a:tailEnd/>
          </a:ln>
        </p:spPr>
        <p:txBody>
          <a:bodyPr/>
          <a:lstStyle/>
          <a:p>
            <a:endParaRPr lang="en-US"/>
          </a:p>
        </p:txBody>
      </p:sp>
      <p:sp>
        <p:nvSpPr>
          <p:cNvPr id="252994" name="Line 65"/>
          <p:cNvSpPr>
            <a:spLocks noChangeShapeType="1"/>
          </p:cNvSpPr>
          <p:nvPr/>
        </p:nvSpPr>
        <p:spPr bwMode="auto">
          <a:xfrm>
            <a:off x="7118351" y="3913189"/>
            <a:ext cx="163513" cy="1587"/>
          </a:xfrm>
          <a:prstGeom prst="line">
            <a:avLst/>
          </a:prstGeom>
          <a:noFill/>
          <a:ln w="19050">
            <a:solidFill>
              <a:srgbClr val="000000"/>
            </a:solidFill>
            <a:miter lim="800000"/>
            <a:headEnd/>
            <a:tailEnd/>
          </a:ln>
        </p:spPr>
        <p:txBody>
          <a:bodyPr/>
          <a:lstStyle/>
          <a:p>
            <a:endParaRPr lang="en-US"/>
          </a:p>
        </p:txBody>
      </p:sp>
      <p:sp>
        <p:nvSpPr>
          <p:cNvPr id="252995" name="Freeform 66"/>
          <p:cNvSpPr>
            <a:spLocks/>
          </p:cNvSpPr>
          <p:nvPr/>
        </p:nvSpPr>
        <p:spPr bwMode="auto">
          <a:xfrm>
            <a:off x="6891338" y="4518026"/>
            <a:ext cx="227012" cy="176213"/>
          </a:xfrm>
          <a:custGeom>
            <a:avLst/>
            <a:gdLst>
              <a:gd name="T0" fmla="*/ 0 w 143"/>
              <a:gd name="T1" fmla="*/ 0 h 111"/>
              <a:gd name="T2" fmla="*/ 2147483647 w 143"/>
              <a:gd name="T3" fmla="*/ 0 h 111"/>
              <a:gd name="T4" fmla="*/ 2147483647 w 143"/>
              <a:gd name="T5" fmla="*/ 2147483647 h 111"/>
              <a:gd name="T6" fmla="*/ 0 60000 65536"/>
              <a:gd name="T7" fmla="*/ 0 60000 65536"/>
              <a:gd name="T8" fmla="*/ 0 60000 65536"/>
              <a:gd name="T9" fmla="*/ 0 w 143"/>
              <a:gd name="T10" fmla="*/ 0 h 111"/>
              <a:gd name="T11" fmla="*/ 143 w 143"/>
              <a:gd name="T12" fmla="*/ 111 h 111"/>
            </a:gdLst>
            <a:ahLst/>
            <a:cxnLst>
              <a:cxn ang="T6">
                <a:pos x="T0" y="T1"/>
              </a:cxn>
              <a:cxn ang="T7">
                <a:pos x="T2" y="T3"/>
              </a:cxn>
              <a:cxn ang="T8">
                <a:pos x="T4" y="T5"/>
              </a:cxn>
            </a:cxnLst>
            <a:rect l="T9" t="T10" r="T11" b="T12"/>
            <a:pathLst>
              <a:path w="143" h="111">
                <a:moveTo>
                  <a:pt x="0" y="0"/>
                </a:moveTo>
                <a:lnTo>
                  <a:pt x="143" y="0"/>
                </a:lnTo>
                <a:lnTo>
                  <a:pt x="143" y="111"/>
                </a:lnTo>
              </a:path>
            </a:pathLst>
          </a:custGeom>
          <a:noFill/>
          <a:ln w="19050" cap="flat" cmpd="sng">
            <a:solidFill>
              <a:srgbClr val="000000"/>
            </a:solidFill>
            <a:prstDash val="solid"/>
            <a:miter lim="800000"/>
            <a:headEnd/>
            <a:tailEnd/>
          </a:ln>
        </p:spPr>
        <p:txBody>
          <a:bodyPr/>
          <a:lstStyle/>
          <a:p>
            <a:endParaRPr lang="en-US"/>
          </a:p>
        </p:txBody>
      </p:sp>
      <p:sp>
        <p:nvSpPr>
          <p:cNvPr id="252996" name="Freeform 67"/>
          <p:cNvSpPr>
            <a:spLocks/>
          </p:cNvSpPr>
          <p:nvPr/>
        </p:nvSpPr>
        <p:spPr bwMode="auto">
          <a:xfrm>
            <a:off x="6891338" y="3913188"/>
            <a:ext cx="227012" cy="176212"/>
          </a:xfrm>
          <a:custGeom>
            <a:avLst/>
            <a:gdLst>
              <a:gd name="T0" fmla="*/ 2147483647 w 143"/>
              <a:gd name="T1" fmla="*/ 0 h 111"/>
              <a:gd name="T2" fmla="*/ 2147483647 w 143"/>
              <a:gd name="T3" fmla="*/ 2147483647 h 111"/>
              <a:gd name="T4" fmla="*/ 0 w 143"/>
              <a:gd name="T5" fmla="*/ 2147483647 h 111"/>
              <a:gd name="T6" fmla="*/ 0 60000 65536"/>
              <a:gd name="T7" fmla="*/ 0 60000 65536"/>
              <a:gd name="T8" fmla="*/ 0 60000 65536"/>
              <a:gd name="T9" fmla="*/ 0 w 143"/>
              <a:gd name="T10" fmla="*/ 0 h 111"/>
              <a:gd name="T11" fmla="*/ 143 w 143"/>
              <a:gd name="T12" fmla="*/ 111 h 111"/>
            </a:gdLst>
            <a:ahLst/>
            <a:cxnLst>
              <a:cxn ang="T6">
                <a:pos x="T0" y="T1"/>
              </a:cxn>
              <a:cxn ang="T7">
                <a:pos x="T2" y="T3"/>
              </a:cxn>
              <a:cxn ang="T8">
                <a:pos x="T4" y="T5"/>
              </a:cxn>
            </a:cxnLst>
            <a:rect l="T9" t="T10" r="T11" b="T12"/>
            <a:pathLst>
              <a:path w="143" h="111">
                <a:moveTo>
                  <a:pt x="143" y="0"/>
                </a:moveTo>
                <a:lnTo>
                  <a:pt x="143" y="111"/>
                </a:lnTo>
                <a:lnTo>
                  <a:pt x="0" y="111"/>
                </a:lnTo>
              </a:path>
            </a:pathLst>
          </a:custGeom>
          <a:noFill/>
          <a:ln w="19050" cap="flat" cmpd="sng">
            <a:solidFill>
              <a:srgbClr val="000000"/>
            </a:solidFill>
            <a:prstDash val="solid"/>
            <a:miter lim="800000"/>
            <a:headEnd/>
            <a:tailEnd/>
          </a:ln>
        </p:spPr>
        <p:txBody>
          <a:bodyPr/>
          <a:lstStyle/>
          <a:p>
            <a:endParaRPr lang="en-US"/>
          </a:p>
        </p:txBody>
      </p:sp>
      <p:sp>
        <p:nvSpPr>
          <p:cNvPr id="252997" name="Line 68"/>
          <p:cNvSpPr>
            <a:spLocks noChangeShapeType="1"/>
          </p:cNvSpPr>
          <p:nvPr/>
        </p:nvSpPr>
        <p:spPr bwMode="auto">
          <a:xfrm>
            <a:off x="6891339" y="4037013"/>
            <a:ext cx="1587" cy="533400"/>
          </a:xfrm>
          <a:prstGeom prst="line">
            <a:avLst/>
          </a:prstGeom>
          <a:noFill/>
          <a:ln w="19050">
            <a:solidFill>
              <a:srgbClr val="000000"/>
            </a:solidFill>
            <a:miter lim="800000"/>
            <a:headEnd/>
            <a:tailEnd/>
          </a:ln>
        </p:spPr>
        <p:txBody>
          <a:bodyPr/>
          <a:lstStyle/>
          <a:p>
            <a:endParaRPr lang="en-US"/>
          </a:p>
        </p:txBody>
      </p:sp>
      <p:sp>
        <p:nvSpPr>
          <p:cNvPr id="252998" name="Line 69"/>
          <p:cNvSpPr>
            <a:spLocks noChangeShapeType="1"/>
          </p:cNvSpPr>
          <p:nvPr/>
        </p:nvSpPr>
        <p:spPr bwMode="auto">
          <a:xfrm>
            <a:off x="6780214" y="4089401"/>
            <a:ext cx="1587" cy="428625"/>
          </a:xfrm>
          <a:prstGeom prst="line">
            <a:avLst/>
          </a:prstGeom>
          <a:noFill/>
          <a:ln w="19050">
            <a:solidFill>
              <a:srgbClr val="000000"/>
            </a:solidFill>
            <a:miter lim="800000"/>
            <a:headEnd/>
            <a:tailEnd/>
          </a:ln>
        </p:spPr>
        <p:txBody>
          <a:bodyPr/>
          <a:lstStyle/>
          <a:p>
            <a:endParaRPr lang="en-US"/>
          </a:p>
        </p:txBody>
      </p:sp>
      <p:sp>
        <p:nvSpPr>
          <p:cNvPr id="252999" name="Oval 70"/>
          <p:cNvSpPr>
            <a:spLocks noChangeArrowheads="1"/>
          </p:cNvSpPr>
          <p:nvPr/>
        </p:nvSpPr>
        <p:spPr bwMode="auto">
          <a:xfrm>
            <a:off x="7080250" y="4654551"/>
            <a:ext cx="77788" cy="79375"/>
          </a:xfrm>
          <a:prstGeom prst="ellipse">
            <a:avLst/>
          </a:prstGeom>
          <a:solidFill>
            <a:srgbClr val="000000"/>
          </a:solidFill>
          <a:ln w="19050">
            <a:solidFill>
              <a:srgbClr val="000000"/>
            </a:solidFill>
            <a:miter lim="800000"/>
            <a:headEnd/>
            <a:tailEnd/>
          </a:ln>
        </p:spPr>
        <p:txBody>
          <a:bodyPr/>
          <a:lstStyle/>
          <a:p>
            <a:endParaRPr lang="en-US"/>
          </a:p>
        </p:txBody>
      </p:sp>
      <p:sp>
        <p:nvSpPr>
          <p:cNvPr id="253000" name="Freeform 71"/>
          <p:cNvSpPr>
            <a:spLocks/>
          </p:cNvSpPr>
          <p:nvPr/>
        </p:nvSpPr>
        <p:spPr bwMode="auto">
          <a:xfrm>
            <a:off x="7118351" y="3913189"/>
            <a:ext cx="163513" cy="1587"/>
          </a:xfrm>
          <a:custGeom>
            <a:avLst/>
            <a:gdLst>
              <a:gd name="T0" fmla="*/ 0 w 103"/>
              <a:gd name="T1" fmla="*/ 0 h 1587"/>
              <a:gd name="T2" fmla="*/ 2147483647 w 103"/>
              <a:gd name="T3" fmla="*/ 0 h 1587"/>
              <a:gd name="T4" fmla="*/ 0 w 103"/>
              <a:gd name="T5" fmla="*/ 0 h 1587"/>
              <a:gd name="T6" fmla="*/ 0 60000 65536"/>
              <a:gd name="T7" fmla="*/ 0 60000 65536"/>
              <a:gd name="T8" fmla="*/ 0 60000 65536"/>
              <a:gd name="T9" fmla="*/ 0 w 103"/>
              <a:gd name="T10" fmla="*/ 0 h 1587"/>
              <a:gd name="T11" fmla="*/ 103 w 103"/>
              <a:gd name="T12" fmla="*/ 1587 h 1587"/>
            </a:gdLst>
            <a:ahLst/>
            <a:cxnLst>
              <a:cxn ang="T6">
                <a:pos x="T0" y="T1"/>
              </a:cxn>
              <a:cxn ang="T7">
                <a:pos x="T2" y="T3"/>
              </a:cxn>
              <a:cxn ang="T8">
                <a:pos x="T4" y="T5"/>
              </a:cxn>
            </a:cxnLst>
            <a:rect l="T9" t="T10" r="T11" b="T12"/>
            <a:pathLst>
              <a:path w="103" h="1587">
                <a:moveTo>
                  <a:pt x="0" y="0"/>
                </a:moveTo>
                <a:lnTo>
                  <a:pt x="103" y="0"/>
                </a:lnTo>
                <a:lnTo>
                  <a:pt x="0" y="0"/>
                </a:lnTo>
                <a:close/>
              </a:path>
            </a:pathLst>
          </a:custGeom>
          <a:solidFill>
            <a:srgbClr val="000000"/>
          </a:solidFill>
          <a:ln w="9525">
            <a:noFill/>
            <a:round/>
            <a:headEnd/>
            <a:tailEnd/>
          </a:ln>
        </p:spPr>
        <p:txBody>
          <a:bodyPr/>
          <a:lstStyle/>
          <a:p>
            <a:endParaRPr lang="en-US"/>
          </a:p>
        </p:txBody>
      </p:sp>
      <p:sp>
        <p:nvSpPr>
          <p:cNvPr id="253001" name="Line 72"/>
          <p:cNvSpPr>
            <a:spLocks noChangeShapeType="1"/>
          </p:cNvSpPr>
          <p:nvPr/>
        </p:nvSpPr>
        <p:spPr bwMode="auto">
          <a:xfrm>
            <a:off x="7118351" y="3913189"/>
            <a:ext cx="163513" cy="1587"/>
          </a:xfrm>
          <a:prstGeom prst="line">
            <a:avLst/>
          </a:prstGeom>
          <a:noFill/>
          <a:ln w="19050">
            <a:solidFill>
              <a:srgbClr val="000000"/>
            </a:solidFill>
            <a:miter lim="800000"/>
            <a:headEnd/>
            <a:tailEnd/>
          </a:ln>
        </p:spPr>
        <p:txBody>
          <a:bodyPr/>
          <a:lstStyle/>
          <a:p>
            <a:endParaRPr lang="en-US"/>
          </a:p>
        </p:txBody>
      </p:sp>
      <p:sp>
        <p:nvSpPr>
          <p:cNvPr id="253002" name="Oval 73"/>
          <p:cNvSpPr>
            <a:spLocks noChangeArrowheads="1"/>
          </p:cNvSpPr>
          <p:nvPr/>
        </p:nvSpPr>
        <p:spPr bwMode="auto">
          <a:xfrm>
            <a:off x="5297489" y="3875089"/>
            <a:ext cx="77787" cy="77787"/>
          </a:xfrm>
          <a:prstGeom prst="ellipse">
            <a:avLst/>
          </a:prstGeom>
          <a:solidFill>
            <a:srgbClr val="000000"/>
          </a:solidFill>
          <a:ln w="19050">
            <a:solidFill>
              <a:srgbClr val="000000"/>
            </a:solidFill>
            <a:miter lim="800000"/>
            <a:headEnd/>
            <a:tailEnd/>
          </a:ln>
        </p:spPr>
        <p:txBody>
          <a:bodyPr/>
          <a:lstStyle/>
          <a:p>
            <a:endParaRPr lang="en-US"/>
          </a:p>
        </p:txBody>
      </p:sp>
      <p:sp>
        <p:nvSpPr>
          <p:cNvPr id="253003" name="Freeform 74"/>
          <p:cNvSpPr>
            <a:spLocks/>
          </p:cNvSpPr>
          <p:nvPr/>
        </p:nvSpPr>
        <p:spPr bwMode="auto">
          <a:xfrm>
            <a:off x="4946651" y="4518026"/>
            <a:ext cx="227013" cy="176213"/>
          </a:xfrm>
          <a:custGeom>
            <a:avLst/>
            <a:gdLst>
              <a:gd name="T0" fmla="*/ 0 w 143"/>
              <a:gd name="T1" fmla="*/ 0 h 111"/>
              <a:gd name="T2" fmla="*/ 2147483647 w 143"/>
              <a:gd name="T3" fmla="*/ 0 h 111"/>
              <a:gd name="T4" fmla="*/ 2147483647 w 143"/>
              <a:gd name="T5" fmla="*/ 2147483647 h 111"/>
              <a:gd name="T6" fmla="*/ 0 60000 65536"/>
              <a:gd name="T7" fmla="*/ 0 60000 65536"/>
              <a:gd name="T8" fmla="*/ 0 60000 65536"/>
              <a:gd name="T9" fmla="*/ 0 w 143"/>
              <a:gd name="T10" fmla="*/ 0 h 111"/>
              <a:gd name="T11" fmla="*/ 143 w 143"/>
              <a:gd name="T12" fmla="*/ 111 h 111"/>
            </a:gdLst>
            <a:ahLst/>
            <a:cxnLst>
              <a:cxn ang="T6">
                <a:pos x="T0" y="T1"/>
              </a:cxn>
              <a:cxn ang="T7">
                <a:pos x="T2" y="T3"/>
              </a:cxn>
              <a:cxn ang="T8">
                <a:pos x="T4" y="T5"/>
              </a:cxn>
            </a:cxnLst>
            <a:rect l="T9" t="T10" r="T11" b="T12"/>
            <a:pathLst>
              <a:path w="143" h="111">
                <a:moveTo>
                  <a:pt x="0" y="0"/>
                </a:moveTo>
                <a:lnTo>
                  <a:pt x="143" y="0"/>
                </a:lnTo>
                <a:lnTo>
                  <a:pt x="143" y="111"/>
                </a:lnTo>
              </a:path>
            </a:pathLst>
          </a:custGeom>
          <a:noFill/>
          <a:ln w="19050" cap="flat" cmpd="sng">
            <a:solidFill>
              <a:srgbClr val="000000"/>
            </a:solidFill>
            <a:prstDash val="solid"/>
            <a:miter lim="800000"/>
            <a:headEnd/>
            <a:tailEnd/>
          </a:ln>
        </p:spPr>
        <p:txBody>
          <a:bodyPr/>
          <a:lstStyle/>
          <a:p>
            <a:endParaRPr lang="en-US"/>
          </a:p>
        </p:txBody>
      </p:sp>
      <p:sp>
        <p:nvSpPr>
          <p:cNvPr id="253004" name="Freeform 75"/>
          <p:cNvSpPr>
            <a:spLocks/>
          </p:cNvSpPr>
          <p:nvPr/>
        </p:nvSpPr>
        <p:spPr bwMode="auto">
          <a:xfrm>
            <a:off x="4946651" y="3913188"/>
            <a:ext cx="227013" cy="176212"/>
          </a:xfrm>
          <a:custGeom>
            <a:avLst/>
            <a:gdLst>
              <a:gd name="T0" fmla="*/ 2147483647 w 143"/>
              <a:gd name="T1" fmla="*/ 0 h 111"/>
              <a:gd name="T2" fmla="*/ 2147483647 w 143"/>
              <a:gd name="T3" fmla="*/ 2147483647 h 111"/>
              <a:gd name="T4" fmla="*/ 0 w 143"/>
              <a:gd name="T5" fmla="*/ 2147483647 h 111"/>
              <a:gd name="T6" fmla="*/ 0 60000 65536"/>
              <a:gd name="T7" fmla="*/ 0 60000 65536"/>
              <a:gd name="T8" fmla="*/ 0 60000 65536"/>
              <a:gd name="T9" fmla="*/ 0 w 143"/>
              <a:gd name="T10" fmla="*/ 0 h 111"/>
              <a:gd name="T11" fmla="*/ 143 w 143"/>
              <a:gd name="T12" fmla="*/ 111 h 111"/>
            </a:gdLst>
            <a:ahLst/>
            <a:cxnLst>
              <a:cxn ang="T6">
                <a:pos x="T0" y="T1"/>
              </a:cxn>
              <a:cxn ang="T7">
                <a:pos x="T2" y="T3"/>
              </a:cxn>
              <a:cxn ang="T8">
                <a:pos x="T4" y="T5"/>
              </a:cxn>
            </a:cxnLst>
            <a:rect l="T9" t="T10" r="T11" b="T12"/>
            <a:pathLst>
              <a:path w="143" h="111">
                <a:moveTo>
                  <a:pt x="143" y="0"/>
                </a:moveTo>
                <a:lnTo>
                  <a:pt x="143" y="111"/>
                </a:lnTo>
                <a:lnTo>
                  <a:pt x="0" y="111"/>
                </a:lnTo>
              </a:path>
            </a:pathLst>
          </a:custGeom>
          <a:noFill/>
          <a:ln w="19050" cap="flat" cmpd="sng">
            <a:solidFill>
              <a:srgbClr val="000000"/>
            </a:solidFill>
            <a:prstDash val="solid"/>
            <a:miter lim="800000"/>
            <a:headEnd/>
            <a:tailEnd/>
          </a:ln>
        </p:spPr>
        <p:txBody>
          <a:bodyPr/>
          <a:lstStyle/>
          <a:p>
            <a:endParaRPr lang="en-US"/>
          </a:p>
        </p:txBody>
      </p:sp>
      <p:sp>
        <p:nvSpPr>
          <p:cNvPr id="253005" name="Line 76"/>
          <p:cNvSpPr>
            <a:spLocks noChangeShapeType="1"/>
          </p:cNvSpPr>
          <p:nvPr/>
        </p:nvSpPr>
        <p:spPr bwMode="auto">
          <a:xfrm>
            <a:off x="4946650" y="4037013"/>
            <a:ext cx="1588" cy="533400"/>
          </a:xfrm>
          <a:prstGeom prst="line">
            <a:avLst/>
          </a:prstGeom>
          <a:noFill/>
          <a:ln w="19050">
            <a:solidFill>
              <a:srgbClr val="000000"/>
            </a:solidFill>
            <a:miter lim="800000"/>
            <a:headEnd/>
            <a:tailEnd/>
          </a:ln>
        </p:spPr>
        <p:txBody>
          <a:bodyPr/>
          <a:lstStyle/>
          <a:p>
            <a:endParaRPr lang="en-US"/>
          </a:p>
        </p:txBody>
      </p:sp>
      <p:sp>
        <p:nvSpPr>
          <p:cNvPr id="253006" name="Line 77"/>
          <p:cNvSpPr>
            <a:spLocks noChangeShapeType="1"/>
          </p:cNvSpPr>
          <p:nvPr/>
        </p:nvSpPr>
        <p:spPr bwMode="auto">
          <a:xfrm>
            <a:off x="4835525" y="4089401"/>
            <a:ext cx="1588" cy="428625"/>
          </a:xfrm>
          <a:prstGeom prst="line">
            <a:avLst/>
          </a:prstGeom>
          <a:noFill/>
          <a:ln w="19050">
            <a:solidFill>
              <a:srgbClr val="000000"/>
            </a:solidFill>
            <a:miter lim="800000"/>
            <a:headEnd/>
            <a:tailEnd/>
          </a:ln>
        </p:spPr>
        <p:txBody>
          <a:bodyPr/>
          <a:lstStyle/>
          <a:p>
            <a:endParaRPr lang="en-US"/>
          </a:p>
        </p:txBody>
      </p:sp>
      <p:sp>
        <p:nvSpPr>
          <p:cNvPr id="253007" name="Oval 78"/>
          <p:cNvSpPr>
            <a:spLocks noChangeArrowheads="1"/>
          </p:cNvSpPr>
          <p:nvPr/>
        </p:nvSpPr>
        <p:spPr bwMode="auto">
          <a:xfrm>
            <a:off x="5135564" y="4654551"/>
            <a:ext cx="77787" cy="79375"/>
          </a:xfrm>
          <a:prstGeom prst="ellipse">
            <a:avLst/>
          </a:prstGeom>
          <a:solidFill>
            <a:srgbClr val="000000"/>
          </a:solidFill>
          <a:ln w="19050">
            <a:solidFill>
              <a:srgbClr val="000000"/>
            </a:solidFill>
            <a:miter lim="800000"/>
            <a:headEnd/>
            <a:tailEnd/>
          </a:ln>
        </p:spPr>
        <p:txBody>
          <a:bodyPr/>
          <a:lstStyle/>
          <a:p>
            <a:endParaRPr lang="en-US"/>
          </a:p>
        </p:txBody>
      </p:sp>
      <p:sp>
        <p:nvSpPr>
          <p:cNvPr id="253008" name="Freeform 79"/>
          <p:cNvSpPr>
            <a:spLocks/>
          </p:cNvSpPr>
          <p:nvPr/>
        </p:nvSpPr>
        <p:spPr bwMode="auto">
          <a:xfrm>
            <a:off x="5173663" y="3913189"/>
            <a:ext cx="163512" cy="1587"/>
          </a:xfrm>
          <a:custGeom>
            <a:avLst/>
            <a:gdLst>
              <a:gd name="T0" fmla="*/ 0 w 103"/>
              <a:gd name="T1" fmla="*/ 0 h 1587"/>
              <a:gd name="T2" fmla="*/ 2147483647 w 103"/>
              <a:gd name="T3" fmla="*/ 0 h 1587"/>
              <a:gd name="T4" fmla="*/ 0 w 103"/>
              <a:gd name="T5" fmla="*/ 0 h 1587"/>
              <a:gd name="T6" fmla="*/ 0 60000 65536"/>
              <a:gd name="T7" fmla="*/ 0 60000 65536"/>
              <a:gd name="T8" fmla="*/ 0 60000 65536"/>
              <a:gd name="T9" fmla="*/ 0 w 103"/>
              <a:gd name="T10" fmla="*/ 0 h 1587"/>
              <a:gd name="T11" fmla="*/ 103 w 103"/>
              <a:gd name="T12" fmla="*/ 1587 h 1587"/>
            </a:gdLst>
            <a:ahLst/>
            <a:cxnLst>
              <a:cxn ang="T6">
                <a:pos x="T0" y="T1"/>
              </a:cxn>
              <a:cxn ang="T7">
                <a:pos x="T2" y="T3"/>
              </a:cxn>
              <a:cxn ang="T8">
                <a:pos x="T4" y="T5"/>
              </a:cxn>
            </a:cxnLst>
            <a:rect l="T9" t="T10" r="T11" b="T12"/>
            <a:pathLst>
              <a:path w="103" h="1587">
                <a:moveTo>
                  <a:pt x="0" y="0"/>
                </a:moveTo>
                <a:lnTo>
                  <a:pt x="103" y="0"/>
                </a:lnTo>
                <a:lnTo>
                  <a:pt x="0" y="0"/>
                </a:lnTo>
                <a:close/>
              </a:path>
            </a:pathLst>
          </a:custGeom>
          <a:solidFill>
            <a:srgbClr val="000000"/>
          </a:solidFill>
          <a:ln w="9525">
            <a:noFill/>
            <a:round/>
            <a:headEnd/>
            <a:tailEnd/>
          </a:ln>
        </p:spPr>
        <p:txBody>
          <a:bodyPr/>
          <a:lstStyle/>
          <a:p>
            <a:endParaRPr lang="en-US"/>
          </a:p>
        </p:txBody>
      </p:sp>
      <p:sp>
        <p:nvSpPr>
          <p:cNvPr id="253009" name="Line 80"/>
          <p:cNvSpPr>
            <a:spLocks noChangeShapeType="1"/>
          </p:cNvSpPr>
          <p:nvPr/>
        </p:nvSpPr>
        <p:spPr bwMode="auto">
          <a:xfrm>
            <a:off x="5173663" y="3913189"/>
            <a:ext cx="163512" cy="1587"/>
          </a:xfrm>
          <a:prstGeom prst="line">
            <a:avLst/>
          </a:prstGeom>
          <a:noFill/>
          <a:ln w="19050">
            <a:solidFill>
              <a:srgbClr val="000000"/>
            </a:solidFill>
            <a:miter lim="800000"/>
            <a:headEnd/>
            <a:tailEnd/>
          </a:ln>
        </p:spPr>
        <p:txBody>
          <a:bodyPr/>
          <a:lstStyle/>
          <a:p>
            <a:endParaRPr lang="en-US"/>
          </a:p>
        </p:txBody>
      </p:sp>
      <p:sp>
        <p:nvSpPr>
          <p:cNvPr id="253010" name="Rectangle 81"/>
          <p:cNvSpPr>
            <a:spLocks noChangeArrowheads="1"/>
          </p:cNvSpPr>
          <p:nvPr/>
        </p:nvSpPr>
        <p:spPr bwMode="auto">
          <a:xfrm>
            <a:off x="8293100" y="4572001"/>
            <a:ext cx="450850" cy="244475"/>
          </a:xfrm>
          <a:prstGeom prst="rect">
            <a:avLst/>
          </a:prstGeom>
          <a:noFill/>
          <a:ln w="9525">
            <a:noFill/>
            <a:miter lim="800000"/>
            <a:headEnd/>
            <a:tailEnd/>
          </a:ln>
        </p:spPr>
        <p:txBody>
          <a:bodyPr wrap="none" lIns="0" tIns="0" rIns="0" bIns="0">
            <a:spAutoFit/>
          </a:bodyPr>
          <a:lstStyle/>
          <a:p>
            <a:r>
              <a:rPr lang="en-US" sz="1600" b="1" i="1">
                <a:solidFill>
                  <a:srgbClr val="000000"/>
                </a:solidFill>
                <a:latin typeface="Arial" pitchFamily="34" charset="0"/>
              </a:rPr>
              <a:t>GND</a:t>
            </a:r>
            <a:endParaRPr lang="en-US" b="1" i="1">
              <a:latin typeface="Arial" pitchFamily="34" charset="0"/>
            </a:endParaRPr>
          </a:p>
        </p:txBody>
      </p:sp>
      <p:sp>
        <p:nvSpPr>
          <p:cNvPr id="253011" name="Oval 82"/>
          <p:cNvSpPr>
            <a:spLocks noChangeArrowheads="1"/>
          </p:cNvSpPr>
          <p:nvPr/>
        </p:nvSpPr>
        <p:spPr bwMode="auto">
          <a:xfrm>
            <a:off x="4062414" y="1746251"/>
            <a:ext cx="90487" cy="92075"/>
          </a:xfrm>
          <a:prstGeom prst="ellipse">
            <a:avLst/>
          </a:prstGeom>
          <a:solidFill>
            <a:srgbClr val="FFFFFF"/>
          </a:solidFill>
          <a:ln w="19050">
            <a:solidFill>
              <a:srgbClr val="000000"/>
            </a:solidFill>
            <a:miter lim="800000"/>
            <a:headEnd/>
            <a:tailEnd/>
          </a:ln>
        </p:spPr>
        <p:txBody>
          <a:bodyPr/>
          <a:lstStyle/>
          <a:p>
            <a:endParaRPr lang="en-US"/>
          </a:p>
        </p:txBody>
      </p:sp>
      <p:sp>
        <p:nvSpPr>
          <p:cNvPr id="253012" name="Line 83"/>
          <p:cNvSpPr>
            <a:spLocks noChangeShapeType="1"/>
          </p:cNvSpPr>
          <p:nvPr/>
        </p:nvSpPr>
        <p:spPr bwMode="auto">
          <a:xfrm flipH="1">
            <a:off x="3775075" y="2085975"/>
            <a:ext cx="300038" cy="1588"/>
          </a:xfrm>
          <a:prstGeom prst="line">
            <a:avLst/>
          </a:prstGeom>
          <a:noFill/>
          <a:ln w="19050">
            <a:solidFill>
              <a:srgbClr val="000000"/>
            </a:solidFill>
            <a:miter lim="800000"/>
            <a:headEnd/>
            <a:tailEnd/>
          </a:ln>
        </p:spPr>
        <p:txBody>
          <a:bodyPr/>
          <a:lstStyle/>
          <a:p>
            <a:endParaRPr lang="en-US"/>
          </a:p>
        </p:txBody>
      </p:sp>
      <p:sp>
        <p:nvSpPr>
          <p:cNvPr id="253013" name="Line 84"/>
          <p:cNvSpPr>
            <a:spLocks noChangeShapeType="1"/>
          </p:cNvSpPr>
          <p:nvPr/>
        </p:nvSpPr>
        <p:spPr bwMode="auto">
          <a:xfrm flipH="1">
            <a:off x="3833813" y="2143125"/>
            <a:ext cx="188912" cy="1588"/>
          </a:xfrm>
          <a:prstGeom prst="line">
            <a:avLst/>
          </a:prstGeom>
          <a:noFill/>
          <a:ln w="19050">
            <a:solidFill>
              <a:srgbClr val="000000"/>
            </a:solidFill>
            <a:miter lim="800000"/>
            <a:headEnd/>
            <a:tailEnd/>
          </a:ln>
        </p:spPr>
        <p:txBody>
          <a:bodyPr/>
          <a:lstStyle/>
          <a:p>
            <a:endParaRPr lang="en-US"/>
          </a:p>
        </p:txBody>
      </p:sp>
      <p:sp>
        <p:nvSpPr>
          <p:cNvPr id="253014" name="Line 85"/>
          <p:cNvSpPr>
            <a:spLocks noChangeShapeType="1"/>
          </p:cNvSpPr>
          <p:nvPr/>
        </p:nvSpPr>
        <p:spPr bwMode="auto">
          <a:xfrm flipH="1">
            <a:off x="3879850" y="2208214"/>
            <a:ext cx="90488" cy="1587"/>
          </a:xfrm>
          <a:prstGeom prst="line">
            <a:avLst/>
          </a:prstGeom>
          <a:noFill/>
          <a:ln w="19050">
            <a:solidFill>
              <a:srgbClr val="000000"/>
            </a:solidFill>
            <a:miter lim="800000"/>
            <a:headEnd/>
            <a:tailEnd/>
          </a:ln>
        </p:spPr>
        <p:txBody>
          <a:bodyPr/>
          <a:lstStyle/>
          <a:p>
            <a:endParaRPr lang="en-US"/>
          </a:p>
        </p:txBody>
      </p:sp>
      <p:sp>
        <p:nvSpPr>
          <p:cNvPr id="253015" name="Line 86"/>
          <p:cNvSpPr>
            <a:spLocks noChangeShapeType="1"/>
          </p:cNvSpPr>
          <p:nvPr/>
        </p:nvSpPr>
        <p:spPr bwMode="auto">
          <a:xfrm>
            <a:off x="3924300" y="1792289"/>
            <a:ext cx="1588" cy="293687"/>
          </a:xfrm>
          <a:prstGeom prst="line">
            <a:avLst/>
          </a:prstGeom>
          <a:noFill/>
          <a:ln w="19050">
            <a:solidFill>
              <a:srgbClr val="000000"/>
            </a:solidFill>
            <a:miter lim="800000"/>
            <a:headEnd/>
            <a:tailEnd/>
          </a:ln>
        </p:spPr>
        <p:txBody>
          <a:bodyPr/>
          <a:lstStyle/>
          <a:p>
            <a:endParaRPr lang="en-US"/>
          </a:p>
        </p:txBody>
      </p:sp>
      <p:sp>
        <p:nvSpPr>
          <p:cNvPr id="253016" name="Line 87"/>
          <p:cNvSpPr>
            <a:spLocks noChangeShapeType="1"/>
          </p:cNvSpPr>
          <p:nvPr/>
        </p:nvSpPr>
        <p:spPr bwMode="auto">
          <a:xfrm>
            <a:off x="4894264" y="1792289"/>
            <a:ext cx="142875" cy="1587"/>
          </a:xfrm>
          <a:prstGeom prst="line">
            <a:avLst/>
          </a:prstGeom>
          <a:noFill/>
          <a:ln w="19050">
            <a:solidFill>
              <a:srgbClr val="000000"/>
            </a:solidFill>
            <a:miter lim="800000"/>
            <a:headEnd/>
            <a:tailEnd/>
          </a:ln>
        </p:spPr>
        <p:txBody>
          <a:bodyPr/>
          <a:lstStyle/>
          <a:p>
            <a:endParaRPr lang="en-US"/>
          </a:p>
        </p:txBody>
      </p:sp>
      <p:sp>
        <p:nvSpPr>
          <p:cNvPr id="253017" name="Freeform 88"/>
          <p:cNvSpPr>
            <a:spLocks/>
          </p:cNvSpPr>
          <p:nvPr/>
        </p:nvSpPr>
        <p:spPr bwMode="auto">
          <a:xfrm>
            <a:off x="5200651" y="1922464"/>
            <a:ext cx="136525" cy="104775"/>
          </a:xfrm>
          <a:custGeom>
            <a:avLst/>
            <a:gdLst>
              <a:gd name="T0" fmla="*/ 0 w 86"/>
              <a:gd name="T1" fmla="*/ 0 h 66"/>
              <a:gd name="T2" fmla="*/ 2147483647 w 86"/>
              <a:gd name="T3" fmla="*/ 0 h 66"/>
              <a:gd name="T4" fmla="*/ 2147483647 w 86"/>
              <a:gd name="T5" fmla="*/ 2147483647 h 66"/>
              <a:gd name="T6" fmla="*/ 0 60000 65536"/>
              <a:gd name="T7" fmla="*/ 0 60000 65536"/>
              <a:gd name="T8" fmla="*/ 0 60000 65536"/>
              <a:gd name="T9" fmla="*/ 0 w 86"/>
              <a:gd name="T10" fmla="*/ 0 h 66"/>
              <a:gd name="T11" fmla="*/ 86 w 86"/>
              <a:gd name="T12" fmla="*/ 66 h 66"/>
            </a:gdLst>
            <a:ahLst/>
            <a:cxnLst>
              <a:cxn ang="T6">
                <a:pos x="T0" y="T1"/>
              </a:cxn>
              <a:cxn ang="T7">
                <a:pos x="T2" y="T3"/>
              </a:cxn>
              <a:cxn ang="T8">
                <a:pos x="T4" y="T5"/>
              </a:cxn>
            </a:cxnLst>
            <a:rect l="T9" t="T10" r="T11" b="T12"/>
            <a:pathLst>
              <a:path w="86" h="66">
                <a:moveTo>
                  <a:pt x="0" y="0"/>
                </a:moveTo>
                <a:lnTo>
                  <a:pt x="86" y="0"/>
                </a:lnTo>
                <a:lnTo>
                  <a:pt x="86" y="66"/>
                </a:lnTo>
              </a:path>
            </a:pathLst>
          </a:custGeom>
          <a:noFill/>
          <a:ln w="19050" cap="flat" cmpd="sng">
            <a:solidFill>
              <a:srgbClr val="000000"/>
            </a:solidFill>
            <a:prstDash val="solid"/>
            <a:miter lim="800000"/>
            <a:headEnd/>
            <a:tailEnd/>
          </a:ln>
        </p:spPr>
        <p:txBody>
          <a:bodyPr/>
          <a:lstStyle/>
          <a:p>
            <a:endParaRPr lang="en-US"/>
          </a:p>
        </p:txBody>
      </p:sp>
      <p:sp>
        <p:nvSpPr>
          <p:cNvPr id="253018" name="Freeform 89"/>
          <p:cNvSpPr>
            <a:spLocks/>
          </p:cNvSpPr>
          <p:nvPr/>
        </p:nvSpPr>
        <p:spPr bwMode="auto">
          <a:xfrm>
            <a:off x="5200651" y="1558925"/>
            <a:ext cx="136525" cy="103188"/>
          </a:xfrm>
          <a:custGeom>
            <a:avLst/>
            <a:gdLst>
              <a:gd name="T0" fmla="*/ 2147483647 w 86"/>
              <a:gd name="T1" fmla="*/ 0 h 65"/>
              <a:gd name="T2" fmla="*/ 2147483647 w 86"/>
              <a:gd name="T3" fmla="*/ 2147483647 h 65"/>
              <a:gd name="T4" fmla="*/ 0 w 86"/>
              <a:gd name="T5" fmla="*/ 2147483647 h 65"/>
              <a:gd name="T6" fmla="*/ 0 60000 65536"/>
              <a:gd name="T7" fmla="*/ 0 60000 65536"/>
              <a:gd name="T8" fmla="*/ 0 60000 65536"/>
              <a:gd name="T9" fmla="*/ 0 w 86"/>
              <a:gd name="T10" fmla="*/ 0 h 65"/>
              <a:gd name="T11" fmla="*/ 86 w 86"/>
              <a:gd name="T12" fmla="*/ 65 h 65"/>
            </a:gdLst>
            <a:ahLst/>
            <a:cxnLst>
              <a:cxn ang="T6">
                <a:pos x="T0" y="T1"/>
              </a:cxn>
              <a:cxn ang="T7">
                <a:pos x="T2" y="T3"/>
              </a:cxn>
              <a:cxn ang="T8">
                <a:pos x="T4" y="T5"/>
              </a:cxn>
            </a:cxnLst>
            <a:rect l="T9" t="T10" r="T11" b="T12"/>
            <a:pathLst>
              <a:path w="86" h="65">
                <a:moveTo>
                  <a:pt x="86" y="0"/>
                </a:moveTo>
                <a:lnTo>
                  <a:pt x="86" y="65"/>
                </a:lnTo>
                <a:lnTo>
                  <a:pt x="0" y="65"/>
                </a:lnTo>
              </a:path>
            </a:pathLst>
          </a:custGeom>
          <a:noFill/>
          <a:ln w="19050" cap="flat" cmpd="sng">
            <a:solidFill>
              <a:srgbClr val="000000"/>
            </a:solidFill>
            <a:prstDash val="solid"/>
            <a:miter lim="800000"/>
            <a:headEnd/>
            <a:tailEnd/>
          </a:ln>
        </p:spPr>
        <p:txBody>
          <a:bodyPr/>
          <a:lstStyle/>
          <a:p>
            <a:endParaRPr lang="en-US"/>
          </a:p>
        </p:txBody>
      </p:sp>
      <p:sp>
        <p:nvSpPr>
          <p:cNvPr id="253019" name="Line 90"/>
          <p:cNvSpPr>
            <a:spLocks noChangeShapeType="1"/>
          </p:cNvSpPr>
          <p:nvPr/>
        </p:nvSpPr>
        <p:spPr bwMode="auto">
          <a:xfrm>
            <a:off x="5200650" y="1603376"/>
            <a:ext cx="1588" cy="384175"/>
          </a:xfrm>
          <a:prstGeom prst="line">
            <a:avLst/>
          </a:prstGeom>
          <a:noFill/>
          <a:ln w="19050">
            <a:solidFill>
              <a:srgbClr val="000000"/>
            </a:solidFill>
            <a:miter lim="800000"/>
            <a:headEnd/>
            <a:tailEnd/>
          </a:ln>
        </p:spPr>
        <p:txBody>
          <a:bodyPr/>
          <a:lstStyle/>
          <a:p>
            <a:endParaRPr lang="en-US"/>
          </a:p>
        </p:txBody>
      </p:sp>
      <p:sp>
        <p:nvSpPr>
          <p:cNvPr id="253020" name="Line 91"/>
          <p:cNvSpPr>
            <a:spLocks noChangeShapeType="1"/>
          </p:cNvSpPr>
          <p:nvPr/>
        </p:nvSpPr>
        <p:spPr bwMode="auto">
          <a:xfrm>
            <a:off x="5129214" y="1662113"/>
            <a:ext cx="1587" cy="260350"/>
          </a:xfrm>
          <a:prstGeom prst="line">
            <a:avLst/>
          </a:prstGeom>
          <a:noFill/>
          <a:ln w="19050">
            <a:solidFill>
              <a:srgbClr val="000000"/>
            </a:solidFill>
            <a:miter lim="800000"/>
            <a:headEnd/>
            <a:tailEnd/>
          </a:ln>
        </p:spPr>
        <p:txBody>
          <a:bodyPr/>
          <a:lstStyle/>
          <a:p>
            <a:endParaRPr lang="en-US"/>
          </a:p>
        </p:txBody>
      </p:sp>
      <p:sp>
        <p:nvSpPr>
          <p:cNvPr id="253021" name="Oval 92"/>
          <p:cNvSpPr>
            <a:spLocks noChangeArrowheads="1"/>
          </p:cNvSpPr>
          <p:nvPr/>
        </p:nvSpPr>
        <p:spPr bwMode="auto">
          <a:xfrm>
            <a:off x="5037139" y="1746251"/>
            <a:ext cx="92075" cy="92075"/>
          </a:xfrm>
          <a:prstGeom prst="ellipse">
            <a:avLst/>
          </a:prstGeom>
          <a:solidFill>
            <a:srgbClr val="FFFFFF"/>
          </a:solidFill>
          <a:ln w="19050">
            <a:solidFill>
              <a:srgbClr val="000000"/>
            </a:solidFill>
            <a:miter lim="800000"/>
            <a:headEnd/>
            <a:tailEnd/>
          </a:ln>
        </p:spPr>
        <p:txBody>
          <a:bodyPr/>
          <a:lstStyle/>
          <a:p>
            <a:endParaRPr lang="en-US"/>
          </a:p>
        </p:txBody>
      </p:sp>
      <p:sp>
        <p:nvSpPr>
          <p:cNvPr id="253022" name="Line 93"/>
          <p:cNvSpPr>
            <a:spLocks noChangeShapeType="1"/>
          </p:cNvSpPr>
          <p:nvPr/>
        </p:nvSpPr>
        <p:spPr bwMode="auto">
          <a:xfrm flipH="1">
            <a:off x="4751388" y="2085975"/>
            <a:ext cx="292100" cy="1588"/>
          </a:xfrm>
          <a:prstGeom prst="line">
            <a:avLst/>
          </a:prstGeom>
          <a:noFill/>
          <a:ln w="19050">
            <a:solidFill>
              <a:srgbClr val="000000"/>
            </a:solidFill>
            <a:miter lim="800000"/>
            <a:headEnd/>
            <a:tailEnd/>
          </a:ln>
        </p:spPr>
        <p:txBody>
          <a:bodyPr/>
          <a:lstStyle/>
          <a:p>
            <a:endParaRPr lang="en-US"/>
          </a:p>
        </p:txBody>
      </p:sp>
      <p:sp>
        <p:nvSpPr>
          <p:cNvPr id="253023" name="Line 94"/>
          <p:cNvSpPr>
            <a:spLocks noChangeShapeType="1"/>
          </p:cNvSpPr>
          <p:nvPr/>
        </p:nvSpPr>
        <p:spPr bwMode="auto">
          <a:xfrm flipH="1">
            <a:off x="4803776" y="2143125"/>
            <a:ext cx="187325" cy="1588"/>
          </a:xfrm>
          <a:prstGeom prst="line">
            <a:avLst/>
          </a:prstGeom>
          <a:noFill/>
          <a:ln w="19050">
            <a:solidFill>
              <a:srgbClr val="000000"/>
            </a:solidFill>
            <a:miter lim="800000"/>
            <a:headEnd/>
            <a:tailEnd/>
          </a:ln>
        </p:spPr>
        <p:txBody>
          <a:bodyPr/>
          <a:lstStyle/>
          <a:p>
            <a:endParaRPr lang="en-US"/>
          </a:p>
        </p:txBody>
      </p:sp>
      <p:sp>
        <p:nvSpPr>
          <p:cNvPr id="253024" name="Line 95"/>
          <p:cNvSpPr>
            <a:spLocks noChangeShapeType="1"/>
          </p:cNvSpPr>
          <p:nvPr/>
        </p:nvSpPr>
        <p:spPr bwMode="auto">
          <a:xfrm flipH="1">
            <a:off x="4854576" y="2208214"/>
            <a:ext cx="85725" cy="1587"/>
          </a:xfrm>
          <a:prstGeom prst="line">
            <a:avLst/>
          </a:prstGeom>
          <a:noFill/>
          <a:ln w="19050">
            <a:solidFill>
              <a:srgbClr val="000000"/>
            </a:solidFill>
            <a:miter lim="800000"/>
            <a:headEnd/>
            <a:tailEnd/>
          </a:ln>
        </p:spPr>
        <p:txBody>
          <a:bodyPr/>
          <a:lstStyle/>
          <a:p>
            <a:endParaRPr lang="en-US"/>
          </a:p>
        </p:txBody>
      </p:sp>
      <p:sp>
        <p:nvSpPr>
          <p:cNvPr id="253025" name="Line 96"/>
          <p:cNvSpPr>
            <a:spLocks noChangeShapeType="1"/>
          </p:cNvSpPr>
          <p:nvPr/>
        </p:nvSpPr>
        <p:spPr bwMode="auto">
          <a:xfrm>
            <a:off x="4894264" y="1792289"/>
            <a:ext cx="1587" cy="293687"/>
          </a:xfrm>
          <a:prstGeom prst="line">
            <a:avLst/>
          </a:prstGeom>
          <a:noFill/>
          <a:ln w="19050">
            <a:solidFill>
              <a:srgbClr val="000000"/>
            </a:solidFill>
            <a:miter lim="800000"/>
            <a:headEnd/>
            <a:tailEnd/>
          </a:ln>
        </p:spPr>
        <p:txBody>
          <a:bodyPr/>
          <a:lstStyle/>
          <a:p>
            <a:endParaRPr lang="en-US"/>
          </a:p>
        </p:txBody>
      </p:sp>
      <p:sp>
        <p:nvSpPr>
          <p:cNvPr id="253026" name="Line 97"/>
          <p:cNvSpPr>
            <a:spLocks noChangeShapeType="1"/>
          </p:cNvSpPr>
          <p:nvPr/>
        </p:nvSpPr>
        <p:spPr bwMode="auto">
          <a:xfrm>
            <a:off x="5870576" y="1792289"/>
            <a:ext cx="136525" cy="1587"/>
          </a:xfrm>
          <a:prstGeom prst="line">
            <a:avLst/>
          </a:prstGeom>
          <a:noFill/>
          <a:ln w="19050">
            <a:solidFill>
              <a:srgbClr val="000000"/>
            </a:solidFill>
            <a:miter lim="800000"/>
            <a:headEnd/>
            <a:tailEnd/>
          </a:ln>
        </p:spPr>
        <p:txBody>
          <a:bodyPr/>
          <a:lstStyle/>
          <a:p>
            <a:endParaRPr lang="en-US"/>
          </a:p>
        </p:txBody>
      </p:sp>
      <p:sp>
        <p:nvSpPr>
          <p:cNvPr id="253027" name="Freeform 98"/>
          <p:cNvSpPr>
            <a:spLocks/>
          </p:cNvSpPr>
          <p:nvPr/>
        </p:nvSpPr>
        <p:spPr bwMode="auto">
          <a:xfrm>
            <a:off x="6169026" y="1922464"/>
            <a:ext cx="136525" cy="104775"/>
          </a:xfrm>
          <a:custGeom>
            <a:avLst/>
            <a:gdLst>
              <a:gd name="T0" fmla="*/ 0 w 86"/>
              <a:gd name="T1" fmla="*/ 0 h 66"/>
              <a:gd name="T2" fmla="*/ 2147483647 w 86"/>
              <a:gd name="T3" fmla="*/ 0 h 66"/>
              <a:gd name="T4" fmla="*/ 2147483647 w 86"/>
              <a:gd name="T5" fmla="*/ 2147483647 h 66"/>
              <a:gd name="T6" fmla="*/ 0 60000 65536"/>
              <a:gd name="T7" fmla="*/ 0 60000 65536"/>
              <a:gd name="T8" fmla="*/ 0 60000 65536"/>
              <a:gd name="T9" fmla="*/ 0 w 86"/>
              <a:gd name="T10" fmla="*/ 0 h 66"/>
              <a:gd name="T11" fmla="*/ 86 w 86"/>
              <a:gd name="T12" fmla="*/ 66 h 66"/>
            </a:gdLst>
            <a:ahLst/>
            <a:cxnLst>
              <a:cxn ang="T6">
                <a:pos x="T0" y="T1"/>
              </a:cxn>
              <a:cxn ang="T7">
                <a:pos x="T2" y="T3"/>
              </a:cxn>
              <a:cxn ang="T8">
                <a:pos x="T4" y="T5"/>
              </a:cxn>
            </a:cxnLst>
            <a:rect l="T9" t="T10" r="T11" b="T12"/>
            <a:pathLst>
              <a:path w="86" h="66">
                <a:moveTo>
                  <a:pt x="0" y="0"/>
                </a:moveTo>
                <a:lnTo>
                  <a:pt x="86" y="0"/>
                </a:lnTo>
                <a:lnTo>
                  <a:pt x="86" y="66"/>
                </a:lnTo>
              </a:path>
            </a:pathLst>
          </a:custGeom>
          <a:noFill/>
          <a:ln w="19050" cap="flat" cmpd="sng">
            <a:solidFill>
              <a:srgbClr val="000000"/>
            </a:solidFill>
            <a:prstDash val="solid"/>
            <a:miter lim="800000"/>
            <a:headEnd/>
            <a:tailEnd/>
          </a:ln>
        </p:spPr>
        <p:txBody>
          <a:bodyPr/>
          <a:lstStyle/>
          <a:p>
            <a:endParaRPr lang="en-US"/>
          </a:p>
        </p:txBody>
      </p:sp>
      <p:sp>
        <p:nvSpPr>
          <p:cNvPr id="253028" name="Freeform 99"/>
          <p:cNvSpPr>
            <a:spLocks/>
          </p:cNvSpPr>
          <p:nvPr/>
        </p:nvSpPr>
        <p:spPr bwMode="auto">
          <a:xfrm>
            <a:off x="6169026" y="1558925"/>
            <a:ext cx="136525" cy="103188"/>
          </a:xfrm>
          <a:custGeom>
            <a:avLst/>
            <a:gdLst>
              <a:gd name="T0" fmla="*/ 2147483647 w 86"/>
              <a:gd name="T1" fmla="*/ 0 h 65"/>
              <a:gd name="T2" fmla="*/ 2147483647 w 86"/>
              <a:gd name="T3" fmla="*/ 2147483647 h 65"/>
              <a:gd name="T4" fmla="*/ 0 w 86"/>
              <a:gd name="T5" fmla="*/ 2147483647 h 65"/>
              <a:gd name="T6" fmla="*/ 0 60000 65536"/>
              <a:gd name="T7" fmla="*/ 0 60000 65536"/>
              <a:gd name="T8" fmla="*/ 0 60000 65536"/>
              <a:gd name="T9" fmla="*/ 0 w 86"/>
              <a:gd name="T10" fmla="*/ 0 h 65"/>
              <a:gd name="T11" fmla="*/ 86 w 86"/>
              <a:gd name="T12" fmla="*/ 65 h 65"/>
            </a:gdLst>
            <a:ahLst/>
            <a:cxnLst>
              <a:cxn ang="T6">
                <a:pos x="T0" y="T1"/>
              </a:cxn>
              <a:cxn ang="T7">
                <a:pos x="T2" y="T3"/>
              </a:cxn>
              <a:cxn ang="T8">
                <a:pos x="T4" y="T5"/>
              </a:cxn>
            </a:cxnLst>
            <a:rect l="T9" t="T10" r="T11" b="T12"/>
            <a:pathLst>
              <a:path w="86" h="65">
                <a:moveTo>
                  <a:pt x="86" y="0"/>
                </a:moveTo>
                <a:lnTo>
                  <a:pt x="86" y="65"/>
                </a:lnTo>
                <a:lnTo>
                  <a:pt x="0" y="65"/>
                </a:lnTo>
              </a:path>
            </a:pathLst>
          </a:custGeom>
          <a:noFill/>
          <a:ln w="19050" cap="flat" cmpd="sng">
            <a:solidFill>
              <a:srgbClr val="000000"/>
            </a:solidFill>
            <a:prstDash val="solid"/>
            <a:miter lim="800000"/>
            <a:headEnd/>
            <a:tailEnd/>
          </a:ln>
        </p:spPr>
        <p:txBody>
          <a:bodyPr/>
          <a:lstStyle/>
          <a:p>
            <a:endParaRPr lang="en-US"/>
          </a:p>
        </p:txBody>
      </p:sp>
      <p:sp>
        <p:nvSpPr>
          <p:cNvPr id="253029" name="Line 100"/>
          <p:cNvSpPr>
            <a:spLocks noChangeShapeType="1"/>
          </p:cNvSpPr>
          <p:nvPr/>
        </p:nvSpPr>
        <p:spPr bwMode="auto">
          <a:xfrm>
            <a:off x="6169025" y="1603376"/>
            <a:ext cx="1588" cy="384175"/>
          </a:xfrm>
          <a:prstGeom prst="line">
            <a:avLst/>
          </a:prstGeom>
          <a:noFill/>
          <a:ln w="19050">
            <a:solidFill>
              <a:srgbClr val="000000"/>
            </a:solidFill>
            <a:miter lim="800000"/>
            <a:headEnd/>
            <a:tailEnd/>
          </a:ln>
        </p:spPr>
        <p:txBody>
          <a:bodyPr/>
          <a:lstStyle/>
          <a:p>
            <a:endParaRPr lang="en-US"/>
          </a:p>
        </p:txBody>
      </p:sp>
      <p:sp>
        <p:nvSpPr>
          <p:cNvPr id="253030" name="Line 101"/>
          <p:cNvSpPr>
            <a:spLocks noChangeShapeType="1"/>
          </p:cNvSpPr>
          <p:nvPr/>
        </p:nvSpPr>
        <p:spPr bwMode="auto">
          <a:xfrm>
            <a:off x="6103939" y="1662113"/>
            <a:ext cx="1587" cy="260350"/>
          </a:xfrm>
          <a:prstGeom prst="line">
            <a:avLst/>
          </a:prstGeom>
          <a:noFill/>
          <a:ln w="19050">
            <a:solidFill>
              <a:srgbClr val="000000"/>
            </a:solidFill>
            <a:miter lim="800000"/>
            <a:headEnd/>
            <a:tailEnd/>
          </a:ln>
        </p:spPr>
        <p:txBody>
          <a:bodyPr/>
          <a:lstStyle/>
          <a:p>
            <a:endParaRPr lang="en-US"/>
          </a:p>
        </p:txBody>
      </p:sp>
      <p:sp>
        <p:nvSpPr>
          <p:cNvPr id="253031" name="Oval 102"/>
          <p:cNvSpPr>
            <a:spLocks noChangeArrowheads="1"/>
          </p:cNvSpPr>
          <p:nvPr/>
        </p:nvSpPr>
        <p:spPr bwMode="auto">
          <a:xfrm>
            <a:off x="6007100" y="1746251"/>
            <a:ext cx="90488" cy="92075"/>
          </a:xfrm>
          <a:prstGeom prst="ellipse">
            <a:avLst/>
          </a:prstGeom>
          <a:solidFill>
            <a:srgbClr val="FFFFFF"/>
          </a:solidFill>
          <a:ln w="19050">
            <a:solidFill>
              <a:srgbClr val="000000"/>
            </a:solidFill>
            <a:miter lim="800000"/>
            <a:headEnd/>
            <a:tailEnd/>
          </a:ln>
        </p:spPr>
        <p:txBody>
          <a:bodyPr/>
          <a:lstStyle/>
          <a:p>
            <a:endParaRPr lang="en-US"/>
          </a:p>
        </p:txBody>
      </p:sp>
      <p:sp>
        <p:nvSpPr>
          <p:cNvPr id="253032" name="Line 103"/>
          <p:cNvSpPr>
            <a:spLocks noChangeShapeType="1"/>
          </p:cNvSpPr>
          <p:nvPr/>
        </p:nvSpPr>
        <p:spPr bwMode="auto">
          <a:xfrm flipH="1">
            <a:off x="5719764" y="2085975"/>
            <a:ext cx="300037" cy="1588"/>
          </a:xfrm>
          <a:prstGeom prst="line">
            <a:avLst/>
          </a:prstGeom>
          <a:noFill/>
          <a:ln w="19050">
            <a:solidFill>
              <a:srgbClr val="000000"/>
            </a:solidFill>
            <a:miter lim="800000"/>
            <a:headEnd/>
            <a:tailEnd/>
          </a:ln>
        </p:spPr>
        <p:txBody>
          <a:bodyPr/>
          <a:lstStyle/>
          <a:p>
            <a:endParaRPr lang="en-US"/>
          </a:p>
        </p:txBody>
      </p:sp>
      <p:sp>
        <p:nvSpPr>
          <p:cNvPr id="253033" name="Line 104"/>
          <p:cNvSpPr>
            <a:spLocks noChangeShapeType="1"/>
          </p:cNvSpPr>
          <p:nvPr/>
        </p:nvSpPr>
        <p:spPr bwMode="auto">
          <a:xfrm flipH="1">
            <a:off x="5778501" y="2143125"/>
            <a:ext cx="188913" cy="1588"/>
          </a:xfrm>
          <a:prstGeom prst="line">
            <a:avLst/>
          </a:prstGeom>
          <a:noFill/>
          <a:ln w="19050">
            <a:solidFill>
              <a:srgbClr val="000000"/>
            </a:solidFill>
            <a:miter lim="800000"/>
            <a:headEnd/>
            <a:tailEnd/>
          </a:ln>
        </p:spPr>
        <p:txBody>
          <a:bodyPr/>
          <a:lstStyle/>
          <a:p>
            <a:endParaRPr lang="en-US"/>
          </a:p>
        </p:txBody>
      </p:sp>
      <p:sp>
        <p:nvSpPr>
          <p:cNvPr id="253034" name="Line 105"/>
          <p:cNvSpPr>
            <a:spLocks noChangeShapeType="1"/>
          </p:cNvSpPr>
          <p:nvPr/>
        </p:nvSpPr>
        <p:spPr bwMode="auto">
          <a:xfrm flipH="1">
            <a:off x="5824539" y="2208214"/>
            <a:ext cx="90487" cy="1587"/>
          </a:xfrm>
          <a:prstGeom prst="line">
            <a:avLst/>
          </a:prstGeom>
          <a:noFill/>
          <a:ln w="19050">
            <a:solidFill>
              <a:srgbClr val="000000"/>
            </a:solidFill>
            <a:miter lim="800000"/>
            <a:headEnd/>
            <a:tailEnd/>
          </a:ln>
        </p:spPr>
        <p:txBody>
          <a:bodyPr/>
          <a:lstStyle/>
          <a:p>
            <a:endParaRPr lang="en-US"/>
          </a:p>
        </p:txBody>
      </p:sp>
      <p:sp>
        <p:nvSpPr>
          <p:cNvPr id="253035" name="Line 106"/>
          <p:cNvSpPr>
            <a:spLocks noChangeShapeType="1"/>
          </p:cNvSpPr>
          <p:nvPr/>
        </p:nvSpPr>
        <p:spPr bwMode="auto">
          <a:xfrm>
            <a:off x="5870575" y="1792289"/>
            <a:ext cx="1588" cy="293687"/>
          </a:xfrm>
          <a:prstGeom prst="line">
            <a:avLst/>
          </a:prstGeom>
          <a:noFill/>
          <a:ln w="19050">
            <a:solidFill>
              <a:srgbClr val="000000"/>
            </a:solidFill>
            <a:miter lim="800000"/>
            <a:headEnd/>
            <a:tailEnd/>
          </a:ln>
        </p:spPr>
        <p:txBody>
          <a:bodyPr/>
          <a:lstStyle/>
          <a:p>
            <a:endParaRPr lang="en-US"/>
          </a:p>
        </p:txBody>
      </p:sp>
      <p:sp>
        <p:nvSpPr>
          <p:cNvPr id="253036" name="Line 107"/>
          <p:cNvSpPr>
            <a:spLocks noChangeShapeType="1"/>
          </p:cNvSpPr>
          <p:nvPr/>
        </p:nvSpPr>
        <p:spPr bwMode="auto">
          <a:xfrm>
            <a:off x="6838951" y="1792289"/>
            <a:ext cx="142875" cy="1587"/>
          </a:xfrm>
          <a:prstGeom prst="line">
            <a:avLst/>
          </a:prstGeom>
          <a:noFill/>
          <a:ln w="19050">
            <a:solidFill>
              <a:srgbClr val="000000"/>
            </a:solidFill>
            <a:miter lim="800000"/>
            <a:headEnd/>
            <a:tailEnd/>
          </a:ln>
        </p:spPr>
        <p:txBody>
          <a:bodyPr/>
          <a:lstStyle/>
          <a:p>
            <a:endParaRPr lang="en-US"/>
          </a:p>
        </p:txBody>
      </p:sp>
      <p:sp>
        <p:nvSpPr>
          <p:cNvPr id="253037" name="Freeform 108"/>
          <p:cNvSpPr>
            <a:spLocks/>
          </p:cNvSpPr>
          <p:nvPr/>
        </p:nvSpPr>
        <p:spPr bwMode="auto">
          <a:xfrm>
            <a:off x="7145339" y="1922464"/>
            <a:ext cx="136525" cy="104775"/>
          </a:xfrm>
          <a:custGeom>
            <a:avLst/>
            <a:gdLst>
              <a:gd name="T0" fmla="*/ 0 w 86"/>
              <a:gd name="T1" fmla="*/ 0 h 66"/>
              <a:gd name="T2" fmla="*/ 2147483647 w 86"/>
              <a:gd name="T3" fmla="*/ 0 h 66"/>
              <a:gd name="T4" fmla="*/ 2147483647 w 86"/>
              <a:gd name="T5" fmla="*/ 2147483647 h 66"/>
              <a:gd name="T6" fmla="*/ 0 60000 65536"/>
              <a:gd name="T7" fmla="*/ 0 60000 65536"/>
              <a:gd name="T8" fmla="*/ 0 60000 65536"/>
              <a:gd name="T9" fmla="*/ 0 w 86"/>
              <a:gd name="T10" fmla="*/ 0 h 66"/>
              <a:gd name="T11" fmla="*/ 86 w 86"/>
              <a:gd name="T12" fmla="*/ 66 h 66"/>
            </a:gdLst>
            <a:ahLst/>
            <a:cxnLst>
              <a:cxn ang="T6">
                <a:pos x="T0" y="T1"/>
              </a:cxn>
              <a:cxn ang="T7">
                <a:pos x="T2" y="T3"/>
              </a:cxn>
              <a:cxn ang="T8">
                <a:pos x="T4" y="T5"/>
              </a:cxn>
            </a:cxnLst>
            <a:rect l="T9" t="T10" r="T11" b="T12"/>
            <a:pathLst>
              <a:path w="86" h="66">
                <a:moveTo>
                  <a:pt x="0" y="0"/>
                </a:moveTo>
                <a:lnTo>
                  <a:pt x="86" y="0"/>
                </a:lnTo>
                <a:lnTo>
                  <a:pt x="86" y="66"/>
                </a:lnTo>
              </a:path>
            </a:pathLst>
          </a:custGeom>
          <a:noFill/>
          <a:ln w="19050" cap="flat" cmpd="sng">
            <a:solidFill>
              <a:srgbClr val="000000"/>
            </a:solidFill>
            <a:prstDash val="solid"/>
            <a:miter lim="800000"/>
            <a:headEnd/>
            <a:tailEnd/>
          </a:ln>
        </p:spPr>
        <p:txBody>
          <a:bodyPr/>
          <a:lstStyle/>
          <a:p>
            <a:endParaRPr lang="en-US"/>
          </a:p>
        </p:txBody>
      </p:sp>
      <p:sp>
        <p:nvSpPr>
          <p:cNvPr id="253038" name="Freeform 109"/>
          <p:cNvSpPr>
            <a:spLocks/>
          </p:cNvSpPr>
          <p:nvPr/>
        </p:nvSpPr>
        <p:spPr bwMode="auto">
          <a:xfrm>
            <a:off x="7145339" y="1558925"/>
            <a:ext cx="136525" cy="103188"/>
          </a:xfrm>
          <a:custGeom>
            <a:avLst/>
            <a:gdLst>
              <a:gd name="T0" fmla="*/ 2147483647 w 86"/>
              <a:gd name="T1" fmla="*/ 0 h 65"/>
              <a:gd name="T2" fmla="*/ 2147483647 w 86"/>
              <a:gd name="T3" fmla="*/ 2147483647 h 65"/>
              <a:gd name="T4" fmla="*/ 0 w 86"/>
              <a:gd name="T5" fmla="*/ 2147483647 h 65"/>
              <a:gd name="T6" fmla="*/ 0 60000 65536"/>
              <a:gd name="T7" fmla="*/ 0 60000 65536"/>
              <a:gd name="T8" fmla="*/ 0 60000 65536"/>
              <a:gd name="T9" fmla="*/ 0 w 86"/>
              <a:gd name="T10" fmla="*/ 0 h 65"/>
              <a:gd name="T11" fmla="*/ 86 w 86"/>
              <a:gd name="T12" fmla="*/ 65 h 65"/>
            </a:gdLst>
            <a:ahLst/>
            <a:cxnLst>
              <a:cxn ang="T6">
                <a:pos x="T0" y="T1"/>
              </a:cxn>
              <a:cxn ang="T7">
                <a:pos x="T2" y="T3"/>
              </a:cxn>
              <a:cxn ang="T8">
                <a:pos x="T4" y="T5"/>
              </a:cxn>
            </a:cxnLst>
            <a:rect l="T9" t="T10" r="T11" b="T12"/>
            <a:pathLst>
              <a:path w="86" h="65">
                <a:moveTo>
                  <a:pt x="86" y="0"/>
                </a:moveTo>
                <a:lnTo>
                  <a:pt x="86" y="65"/>
                </a:lnTo>
                <a:lnTo>
                  <a:pt x="0" y="65"/>
                </a:lnTo>
              </a:path>
            </a:pathLst>
          </a:custGeom>
          <a:noFill/>
          <a:ln w="19050" cap="flat" cmpd="sng">
            <a:solidFill>
              <a:srgbClr val="000000"/>
            </a:solidFill>
            <a:prstDash val="solid"/>
            <a:miter lim="800000"/>
            <a:headEnd/>
            <a:tailEnd/>
          </a:ln>
        </p:spPr>
        <p:txBody>
          <a:bodyPr/>
          <a:lstStyle/>
          <a:p>
            <a:endParaRPr lang="en-US"/>
          </a:p>
        </p:txBody>
      </p:sp>
      <p:sp>
        <p:nvSpPr>
          <p:cNvPr id="253039" name="Line 110"/>
          <p:cNvSpPr>
            <a:spLocks noChangeShapeType="1"/>
          </p:cNvSpPr>
          <p:nvPr/>
        </p:nvSpPr>
        <p:spPr bwMode="auto">
          <a:xfrm>
            <a:off x="7145339" y="1603376"/>
            <a:ext cx="1587" cy="384175"/>
          </a:xfrm>
          <a:prstGeom prst="line">
            <a:avLst/>
          </a:prstGeom>
          <a:noFill/>
          <a:ln w="19050">
            <a:solidFill>
              <a:srgbClr val="000000"/>
            </a:solidFill>
            <a:miter lim="800000"/>
            <a:headEnd/>
            <a:tailEnd/>
          </a:ln>
        </p:spPr>
        <p:txBody>
          <a:bodyPr/>
          <a:lstStyle/>
          <a:p>
            <a:endParaRPr lang="en-US"/>
          </a:p>
        </p:txBody>
      </p:sp>
      <p:sp>
        <p:nvSpPr>
          <p:cNvPr id="253040" name="Line 111"/>
          <p:cNvSpPr>
            <a:spLocks noChangeShapeType="1"/>
          </p:cNvSpPr>
          <p:nvPr/>
        </p:nvSpPr>
        <p:spPr bwMode="auto">
          <a:xfrm>
            <a:off x="7073900" y="1662113"/>
            <a:ext cx="1588" cy="260350"/>
          </a:xfrm>
          <a:prstGeom prst="line">
            <a:avLst/>
          </a:prstGeom>
          <a:noFill/>
          <a:ln w="19050">
            <a:solidFill>
              <a:srgbClr val="000000"/>
            </a:solidFill>
            <a:miter lim="800000"/>
            <a:headEnd/>
            <a:tailEnd/>
          </a:ln>
        </p:spPr>
        <p:txBody>
          <a:bodyPr/>
          <a:lstStyle/>
          <a:p>
            <a:endParaRPr lang="en-US"/>
          </a:p>
        </p:txBody>
      </p:sp>
      <p:sp>
        <p:nvSpPr>
          <p:cNvPr id="253041" name="Oval 112"/>
          <p:cNvSpPr>
            <a:spLocks noChangeArrowheads="1"/>
          </p:cNvSpPr>
          <p:nvPr/>
        </p:nvSpPr>
        <p:spPr bwMode="auto">
          <a:xfrm>
            <a:off x="6981826" y="1746251"/>
            <a:ext cx="92075" cy="92075"/>
          </a:xfrm>
          <a:prstGeom prst="ellipse">
            <a:avLst/>
          </a:prstGeom>
          <a:solidFill>
            <a:srgbClr val="FFFFFF"/>
          </a:solidFill>
          <a:ln w="19050">
            <a:solidFill>
              <a:srgbClr val="000000"/>
            </a:solidFill>
            <a:miter lim="800000"/>
            <a:headEnd/>
            <a:tailEnd/>
          </a:ln>
        </p:spPr>
        <p:txBody>
          <a:bodyPr/>
          <a:lstStyle/>
          <a:p>
            <a:endParaRPr lang="en-US"/>
          </a:p>
        </p:txBody>
      </p:sp>
      <p:sp>
        <p:nvSpPr>
          <p:cNvPr id="253042" name="Line 113"/>
          <p:cNvSpPr>
            <a:spLocks noChangeShapeType="1"/>
          </p:cNvSpPr>
          <p:nvPr/>
        </p:nvSpPr>
        <p:spPr bwMode="auto">
          <a:xfrm flipH="1">
            <a:off x="6696075" y="2085975"/>
            <a:ext cx="292100" cy="1588"/>
          </a:xfrm>
          <a:prstGeom prst="line">
            <a:avLst/>
          </a:prstGeom>
          <a:noFill/>
          <a:ln w="19050">
            <a:solidFill>
              <a:srgbClr val="000000"/>
            </a:solidFill>
            <a:miter lim="800000"/>
            <a:headEnd/>
            <a:tailEnd/>
          </a:ln>
        </p:spPr>
        <p:txBody>
          <a:bodyPr/>
          <a:lstStyle/>
          <a:p>
            <a:endParaRPr lang="en-US"/>
          </a:p>
        </p:txBody>
      </p:sp>
      <p:sp>
        <p:nvSpPr>
          <p:cNvPr id="253043" name="Line 114"/>
          <p:cNvSpPr>
            <a:spLocks noChangeShapeType="1"/>
          </p:cNvSpPr>
          <p:nvPr/>
        </p:nvSpPr>
        <p:spPr bwMode="auto">
          <a:xfrm flipH="1">
            <a:off x="6748463" y="2143125"/>
            <a:ext cx="188912" cy="1588"/>
          </a:xfrm>
          <a:prstGeom prst="line">
            <a:avLst/>
          </a:prstGeom>
          <a:noFill/>
          <a:ln w="19050">
            <a:solidFill>
              <a:srgbClr val="000000"/>
            </a:solidFill>
            <a:miter lim="800000"/>
            <a:headEnd/>
            <a:tailEnd/>
          </a:ln>
        </p:spPr>
        <p:txBody>
          <a:bodyPr/>
          <a:lstStyle/>
          <a:p>
            <a:endParaRPr lang="en-US"/>
          </a:p>
        </p:txBody>
      </p:sp>
      <p:sp>
        <p:nvSpPr>
          <p:cNvPr id="253044" name="Line 115"/>
          <p:cNvSpPr>
            <a:spLocks noChangeShapeType="1"/>
          </p:cNvSpPr>
          <p:nvPr/>
        </p:nvSpPr>
        <p:spPr bwMode="auto">
          <a:xfrm flipH="1">
            <a:off x="6800850" y="2208214"/>
            <a:ext cx="84138" cy="1587"/>
          </a:xfrm>
          <a:prstGeom prst="line">
            <a:avLst/>
          </a:prstGeom>
          <a:noFill/>
          <a:ln w="19050">
            <a:solidFill>
              <a:srgbClr val="000000"/>
            </a:solidFill>
            <a:miter lim="800000"/>
            <a:headEnd/>
            <a:tailEnd/>
          </a:ln>
        </p:spPr>
        <p:txBody>
          <a:bodyPr/>
          <a:lstStyle/>
          <a:p>
            <a:endParaRPr lang="en-US"/>
          </a:p>
        </p:txBody>
      </p:sp>
      <p:sp>
        <p:nvSpPr>
          <p:cNvPr id="253045" name="Line 116"/>
          <p:cNvSpPr>
            <a:spLocks noChangeShapeType="1"/>
          </p:cNvSpPr>
          <p:nvPr/>
        </p:nvSpPr>
        <p:spPr bwMode="auto">
          <a:xfrm>
            <a:off x="6838950" y="1792289"/>
            <a:ext cx="1588" cy="293687"/>
          </a:xfrm>
          <a:prstGeom prst="line">
            <a:avLst/>
          </a:prstGeom>
          <a:noFill/>
          <a:ln w="19050">
            <a:solidFill>
              <a:srgbClr val="000000"/>
            </a:solidFill>
            <a:miter lim="800000"/>
            <a:headEnd/>
            <a:tailEnd/>
          </a:ln>
        </p:spPr>
        <p:txBody>
          <a:bodyPr/>
          <a:lstStyle/>
          <a:p>
            <a:endParaRPr lang="en-US"/>
          </a:p>
        </p:txBody>
      </p:sp>
      <p:sp>
        <p:nvSpPr>
          <p:cNvPr id="253046" name="Text Box 117"/>
          <p:cNvSpPr txBox="1">
            <a:spLocks noChangeArrowheads="1"/>
          </p:cNvSpPr>
          <p:nvPr/>
        </p:nvSpPr>
        <p:spPr bwMode="auto">
          <a:xfrm>
            <a:off x="2489200" y="6408739"/>
            <a:ext cx="3908966" cy="375205"/>
          </a:xfrm>
          <a:prstGeom prst="rect">
            <a:avLst/>
          </a:prstGeom>
          <a:noFill/>
          <a:ln w="38100" algn="ctr">
            <a:noFill/>
            <a:miter lim="800000"/>
            <a:headEnd/>
            <a:tailEnd/>
          </a:ln>
        </p:spPr>
        <p:txBody>
          <a:bodyPr wrap="none" lIns="97256" tIns="48628" rIns="97256" bIns="48628">
            <a:spAutoFit/>
          </a:bodyPr>
          <a:lstStyle/>
          <a:p>
            <a:pPr defTabSz="973138">
              <a:spcBef>
                <a:spcPct val="50000"/>
              </a:spcBef>
            </a:pPr>
            <a:r>
              <a:rPr lang="en-US">
                <a:solidFill>
                  <a:srgbClr val="0000CC"/>
                </a:solidFill>
                <a:latin typeface="Arial" pitchFamily="34" charset="0"/>
              </a:rPr>
              <a:t>Presence of transistor at data bit = 0</a:t>
            </a:r>
          </a:p>
        </p:txBody>
      </p:sp>
    </p:spTree>
    <p:extLst>
      <p:ext uri="{BB962C8B-B14F-4D97-AF65-F5344CB8AC3E}">
        <p14:creationId xmlns:p14="http://schemas.microsoft.com/office/powerpoint/2010/main" val="3375753170"/>
      </p:ext>
    </p:extLst>
  </p:cSld>
  <p:clrMapOvr>
    <a:masterClrMapping/>
  </p:clrMapOvr>
  <p:timing>
    <p:tnLst>
      <p:par>
        <p:cT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4" name="Slide Number Placeholder 4"/>
          <p:cNvSpPr>
            <a:spLocks noGrp="1"/>
          </p:cNvSpPr>
          <p:nvPr>
            <p:ph type="sldNum" sz="quarter" idx="10"/>
          </p:nvPr>
        </p:nvSpPr>
        <p:spPr>
          <a:xfrm>
            <a:off x="8904288" y="6092825"/>
            <a:ext cx="609600" cy="431800"/>
          </a:xfrm>
          <a:noFill/>
        </p:spPr>
        <p:txBody>
          <a:bodyPr/>
          <a:lstStyle/>
          <a:p>
            <a:fld id="{115069EB-8782-4EDA-A888-6780BB8FA20F}" type="slidenum">
              <a:rPr lang="it-IT" smtClean="0">
                <a:latin typeface="Arial" pitchFamily="34" charset="0"/>
              </a:rPr>
              <a:pPr/>
              <a:t>223</a:t>
            </a:fld>
            <a:endParaRPr lang="it-IT">
              <a:latin typeface="Arial" pitchFamily="34" charset="0"/>
            </a:endParaRPr>
          </a:p>
        </p:txBody>
      </p:sp>
      <p:sp>
        <p:nvSpPr>
          <p:cNvPr id="253955" name="Rectangle 2"/>
          <p:cNvSpPr>
            <a:spLocks noGrp="1" noChangeArrowheads="1"/>
          </p:cNvSpPr>
          <p:nvPr>
            <p:ph type="title"/>
          </p:nvPr>
        </p:nvSpPr>
        <p:spPr>
          <a:xfrm>
            <a:off x="2057400" y="479425"/>
            <a:ext cx="8077200" cy="406400"/>
          </a:xfrm>
        </p:spPr>
        <p:txBody>
          <a:bodyPr>
            <a:normAutofit fontScale="90000"/>
          </a:bodyPr>
          <a:lstStyle/>
          <a:p>
            <a:r>
              <a:rPr lang="en-US" smtClean="0"/>
              <a:t>Precharged MOS NOR ROM</a:t>
            </a:r>
            <a:endParaRPr lang="en-US" sz="1900"/>
          </a:p>
        </p:txBody>
      </p:sp>
      <p:sp>
        <p:nvSpPr>
          <p:cNvPr id="253956" name="Rectangle 3"/>
          <p:cNvSpPr>
            <a:spLocks noChangeArrowheads="1"/>
          </p:cNvSpPr>
          <p:nvPr/>
        </p:nvSpPr>
        <p:spPr bwMode="auto">
          <a:xfrm>
            <a:off x="4865689" y="2282826"/>
            <a:ext cx="1587" cy="9525"/>
          </a:xfrm>
          <a:prstGeom prst="rect">
            <a:avLst/>
          </a:prstGeom>
          <a:blipFill dpi="0" rotWithShape="0">
            <a:blip r:embed="rId2" cstate="print"/>
            <a:srcRect/>
            <a:tile tx="0" ty="0" sx="100000" sy="100000" flip="none" algn="tl"/>
          </a:blipFill>
          <a:ln w="9525">
            <a:noFill/>
            <a:miter lim="800000"/>
            <a:headEnd/>
            <a:tailEnd/>
          </a:ln>
        </p:spPr>
        <p:txBody>
          <a:bodyPr/>
          <a:lstStyle/>
          <a:p>
            <a:endParaRPr lang="en-US"/>
          </a:p>
        </p:txBody>
      </p:sp>
      <p:sp>
        <p:nvSpPr>
          <p:cNvPr id="253957" name="Rectangle 4"/>
          <p:cNvSpPr>
            <a:spLocks noChangeArrowheads="1"/>
          </p:cNvSpPr>
          <p:nvPr/>
        </p:nvSpPr>
        <p:spPr bwMode="auto">
          <a:xfrm>
            <a:off x="4865689" y="2032001"/>
            <a:ext cx="1587" cy="11113"/>
          </a:xfrm>
          <a:prstGeom prst="rect">
            <a:avLst/>
          </a:prstGeom>
          <a:blipFill dpi="0" rotWithShape="0">
            <a:blip r:embed="rId2" cstate="print"/>
            <a:srcRect/>
            <a:tile tx="0" ty="0" sx="100000" sy="100000" flip="none" algn="tl"/>
          </a:blipFill>
          <a:ln w="9525">
            <a:noFill/>
            <a:miter lim="800000"/>
            <a:headEnd/>
            <a:tailEnd/>
          </a:ln>
        </p:spPr>
        <p:txBody>
          <a:bodyPr/>
          <a:lstStyle/>
          <a:p>
            <a:endParaRPr lang="en-US"/>
          </a:p>
        </p:txBody>
      </p:sp>
      <p:sp>
        <p:nvSpPr>
          <p:cNvPr id="253958" name="Rectangle 5"/>
          <p:cNvSpPr>
            <a:spLocks noChangeArrowheads="1"/>
          </p:cNvSpPr>
          <p:nvPr/>
        </p:nvSpPr>
        <p:spPr bwMode="auto">
          <a:xfrm>
            <a:off x="4865688" y="1901825"/>
            <a:ext cx="11112" cy="1588"/>
          </a:xfrm>
          <a:prstGeom prst="rect">
            <a:avLst/>
          </a:prstGeom>
          <a:blipFill dpi="0" rotWithShape="0">
            <a:blip r:embed="rId2" cstate="print"/>
            <a:srcRect/>
            <a:tile tx="0" ty="0" sx="100000" sy="100000" flip="none" algn="tl"/>
          </a:blipFill>
          <a:ln w="9525">
            <a:noFill/>
            <a:miter lim="800000"/>
            <a:headEnd/>
            <a:tailEnd/>
          </a:ln>
        </p:spPr>
        <p:txBody>
          <a:bodyPr/>
          <a:lstStyle/>
          <a:p>
            <a:endParaRPr lang="en-US"/>
          </a:p>
        </p:txBody>
      </p:sp>
      <p:sp>
        <p:nvSpPr>
          <p:cNvPr id="253959" name="Rectangle 6"/>
          <p:cNvSpPr>
            <a:spLocks noChangeArrowheads="1"/>
          </p:cNvSpPr>
          <p:nvPr/>
        </p:nvSpPr>
        <p:spPr bwMode="auto">
          <a:xfrm>
            <a:off x="4865688" y="2282825"/>
            <a:ext cx="11112" cy="1588"/>
          </a:xfrm>
          <a:prstGeom prst="rect">
            <a:avLst/>
          </a:prstGeom>
          <a:blipFill dpi="0" rotWithShape="0">
            <a:blip r:embed="rId2" cstate="print"/>
            <a:srcRect/>
            <a:tile tx="0" ty="0" sx="100000" sy="100000" flip="none" algn="tl"/>
          </a:blipFill>
          <a:ln w="9525">
            <a:noFill/>
            <a:miter lim="800000"/>
            <a:headEnd/>
            <a:tailEnd/>
          </a:ln>
        </p:spPr>
        <p:txBody>
          <a:bodyPr/>
          <a:lstStyle/>
          <a:p>
            <a:endParaRPr lang="en-US"/>
          </a:p>
        </p:txBody>
      </p:sp>
      <p:sp>
        <p:nvSpPr>
          <p:cNvPr id="253960" name="Rectangle 7"/>
          <p:cNvSpPr>
            <a:spLocks noChangeArrowheads="1"/>
          </p:cNvSpPr>
          <p:nvPr/>
        </p:nvSpPr>
        <p:spPr bwMode="auto">
          <a:xfrm>
            <a:off x="4695826" y="2282825"/>
            <a:ext cx="11113" cy="1588"/>
          </a:xfrm>
          <a:prstGeom prst="rect">
            <a:avLst/>
          </a:prstGeom>
          <a:blipFill dpi="0" rotWithShape="0">
            <a:blip r:embed="rId2" cstate="print"/>
            <a:srcRect/>
            <a:tile tx="0" ty="0" sx="100000" sy="100000" flip="none" algn="tl"/>
          </a:blipFill>
          <a:ln w="9525">
            <a:noFill/>
            <a:miter lim="800000"/>
            <a:headEnd/>
            <a:tailEnd/>
          </a:ln>
        </p:spPr>
        <p:txBody>
          <a:bodyPr/>
          <a:lstStyle/>
          <a:p>
            <a:endParaRPr lang="en-US"/>
          </a:p>
        </p:txBody>
      </p:sp>
      <p:sp>
        <p:nvSpPr>
          <p:cNvPr id="253961" name="Freeform 8"/>
          <p:cNvSpPr>
            <a:spLocks/>
          </p:cNvSpPr>
          <p:nvPr/>
        </p:nvSpPr>
        <p:spPr bwMode="auto">
          <a:xfrm>
            <a:off x="4686301" y="2162175"/>
            <a:ext cx="9525" cy="1588"/>
          </a:xfrm>
          <a:custGeom>
            <a:avLst/>
            <a:gdLst>
              <a:gd name="T0" fmla="*/ 0 w 6"/>
              <a:gd name="T1" fmla="*/ 0 h 1588"/>
              <a:gd name="T2" fmla="*/ 0 w 6"/>
              <a:gd name="T3" fmla="*/ 0 h 1588"/>
              <a:gd name="T4" fmla="*/ 0 w 6"/>
              <a:gd name="T5" fmla="*/ 0 h 1588"/>
              <a:gd name="T6" fmla="*/ 2147483647 w 6"/>
              <a:gd name="T7" fmla="*/ 0 h 1588"/>
              <a:gd name="T8" fmla="*/ 2147483647 w 6"/>
              <a:gd name="T9" fmla="*/ 0 h 1588"/>
              <a:gd name="T10" fmla="*/ 2147483647 w 6"/>
              <a:gd name="T11" fmla="*/ 0 h 1588"/>
              <a:gd name="T12" fmla="*/ 0 w 6"/>
              <a:gd name="T13" fmla="*/ 0 h 1588"/>
              <a:gd name="T14" fmla="*/ 0 60000 65536"/>
              <a:gd name="T15" fmla="*/ 0 60000 65536"/>
              <a:gd name="T16" fmla="*/ 0 60000 65536"/>
              <a:gd name="T17" fmla="*/ 0 60000 65536"/>
              <a:gd name="T18" fmla="*/ 0 60000 65536"/>
              <a:gd name="T19" fmla="*/ 0 60000 65536"/>
              <a:gd name="T20" fmla="*/ 0 60000 65536"/>
              <a:gd name="T21" fmla="*/ 0 w 6"/>
              <a:gd name="T22" fmla="*/ 0 h 1588"/>
              <a:gd name="T23" fmla="*/ 6 w 6"/>
              <a:gd name="T24" fmla="*/ 1588 h 15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 h="1588">
                <a:moveTo>
                  <a:pt x="0" y="0"/>
                </a:moveTo>
                <a:lnTo>
                  <a:pt x="0" y="0"/>
                </a:lnTo>
                <a:lnTo>
                  <a:pt x="6" y="0"/>
                </a:lnTo>
                <a:lnTo>
                  <a:pt x="0" y="0"/>
                </a:lnTo>
                <a:close/>
              </a:path>
            </a:pathLst>
          </a:custGeom>
          <a:blipFill dpi="0" rotWithShape="0">
            <a:blip r:embed="rId2" cstate="print"/>
            <a:srcRect/>
            <a:tile tx="0" ty="0" sx="100000" sy="100000" flip="none" algn="tl"/>
          </a:blipFill>
          <a:ln w="9525">
            <a:noFill/>
            <a:round/>
            <a:headEnd/>
            <a:tailEnd/>
          </a:ln>
        </p:spPr>
        <p:txBody>
          <a:bodyPr/>
          <a:lstStyle/>
          <a:p>
            <a:endParaRPr lang="en-US"/>
          </a:p>
        </p:txBody>
      </p:sp>
      <p:sp>
        <p:nvSpPr>
          <p:cNvPr id="253962" name="Rectangle 9"/>
          <p:cNvSpPr>
            <a:spLocks noChangeArrowheads="1"/>
          </p:cNvSpPr>
          <p:nvPr/>
        </p:nvSpPr>
        <p:spPr bwMode="auto">
          <a:xfrm>
            <a:off x="4625975" y="2162176"/>
            <a:ext cx="1588" cy="9525"/>
          </a:xfrm>
          <a:prstGeom prst="rect">
            <a:avLst/>
          </a:prstGeom>
          <a:blipFill dpi="0" rotWithShape="0">
            <a:blip r:embed="rId2" cstate="print"/>
            <a:srcRect/>
            <a:tile tx="0" ty="0" sx="100000" sy="100000" flip="none" algn="tl"/>
          </a:blipFill>
          <a:ln w="9525">
            <a:noFill/>
            <a:miter lim="800000"/>
            <a:headEnd/>
            <a:tailEnd/>
          </a:ln>
        </p:spPr>
        <p:txBody>
          <a:bodyPr/>
          <a:lstStyle/>
          <a:p>
            <a:endParaRPr lang="en-US"/>
          </a:p>
        </p:txBody>
      </p:sp>
      <p:sp>
        <p:nvSpPr>
          <p:cNvPr id="253963" name="Rectangle 10"/>
          <p:cNvSpPr>
            <a:spLocks noChangeArrowheads="1"/>
          </p:cNvSpPr>
          <p:nvPr/>
        </p:nvSpPr>
        <p:spPr bwMode="auto">
          <a:xfrm>
            <a:off x="5314951" y="1962150"/>
            <a:ext cx="11113" cy="1588"/>
          </a:xfrm>
          <a:prstGeom prst="rect">
            <a:avLst/>
          </a:prstGeom>
          <a:blipFill dpi="0" rotWithShape="0">
            <a:blip r:embed="rId2" cstate="print"/>
            <a:srcRect/>
            <a:tile tx="0" ty="0" sx="100000" sy="100000" flip="none" algn="tl"/>
          </a:blipFill>
          <a:ln w="9525">
            <a:noFill/>
            <a:miter lim="800000"/>
            <a:headEnd/>
            <a:tailEnd/>
          </a:ln>
        </p:spPr>
        <p:txBody>
          <a:bodyPr/>
          <a:lstStyle/>
          <a:p>
            <a:endParaRPr lang="en-US"/>
          </a:p>
        </p:txBody>
      </p:sp>
      <p:sp>
        <p:nvSpPr>
          <p:cNvPr id="253964" name="Rectangle 11"/>
          <p:cNvSpPr>
            <a:spLocks noChangeArrowheads="1"/>
          </p:cNvSpPr>
          <p:nvPr/>
        </p:nvSpPr>
        <p:spPr bwMode="auto">
          <a:xfrm>
            <a:off x="5314951" y="2352675"/>
            <a:ext cx="11113" cy="1588"/>
          </a:xfrm>
          <a:prstGeom prst="rect">
            <a:avLst/>
          </a:prstGeom>
          <a:blipFill dpi="0" rotWithShape="0">
            <a:blip r:embed="rId2" cstate="print"/>
            <a:srcRect/>
            <a:tile tx="0" ty="0" sx="100000" sy="100000" flip="none" algn="tl"/>
          </a:blipFill>
          <a:ln w="9525">
            <a:noFill/>
            <a:miter lim="800000"/>
            <a:headEnd/>
            <a:tailEnd/>
          </a:ln>
        </p:spPr>
        <p:txBody>
          <a:bodyPr/>
          <a:lstStyle/>
          <a:p>
            <a:endParaRPr lang="en-US"/>
          </a:p>
        </p:txBody>
      </p:sp>
      <p:sp>
        <p:nvSpPr>
          <p:cNvPr id="253965" name="Rectangle 12"/>
          <p:cNvSpPr>
            <a:spLocks noChangeArrowheads="1"/>
          </p:cNvSpPr>
          <p:nvPr/>
        </p:nvSpPr>
        <p:spPr bwMode="auto">
          <a:xfrm>
            <a:off x="5426075" y="2282826"/>
            <a:ext cx="1588" cy="9525"/>
          </a:xfrm>
          <a:prstGeom prst="rect">
            <a:avLst/>
          </a:prstGeom>
          <a:blipFill dpi="0" rotWithShape="0">
            <a:blip r:embed="rId2" cstate="print"/>
            <a:srcRect/>
            <a:tile tx="0" ty="0" sx="100000" sy="100000" flip="none" algn="tl"/>
          </a:blipFill>
          <a:ln w="9525">
            <a:noFill/>
            <a:miter lim="800000"/>
            <a:headEnd/>
            <a:tailEnd/>
          </a:ln>
        </p:spPr>
        <p:txBody>
          <a:bodyPr/>
          <a:lstStyle/>
          <a:p>
            <a:endParaRPr lang="en-US"/>
          </a:p>
        </p:txBody>
      </p:sp>
      <p:sp>
        <p:nvSpPr>
          <p:cNvPr id="253966" name="Rectangle 13"/>
          <p:cNvSpPr>
            <a:spLocks noChangeArrowheads="1"/>
          </p:cNvSpPr>
          <p:nvPr/>
        </p:nvSpPr>
        <p:spPr bwMode="auto">
          <a:xfrm>
            <a:off x="5426075" y="2032001"/>
            <a:ext cx="1588" cy="11113"/>
          </a:xfrm>
          <a:prstGeom prst="rect">
            <a:avLst/>
          </a:prstGeom>
          <a:blipFill dpi="0" rotWithShape="0">
            <a:blip r:embed="rId2" cstate="print"/>
            <a:srcRect/>
            <a:tile tx="0" ty="0" sx="100000" sy="100000" flip="none" algn="tl"/>
          </a:blipFill>
          <a:ln w="9525">
            <a:noFill/>
            <a:miter lim="800000"/>
            <a:headEnd/>
            <a:tailEnd/>
          </a:ln>
        </p:spPr>
        <p:txBody>
          <a:bodyPr/>
          <a:lstStyle/>
          <a:p>
            <a:endParaRPr lang="en-US"/>
          </a:p>
        </p:txBody>
      </p:sp>
      <p:sp>
        <p:nvSpPr>
          <p:cNvPr id="253967" name="Rectangle 14"/>
          <p:cNvSpPr>
            <a:spLocks noChangeArrowheads="1"/>
          </p:cNvSpPr>
          <p:nvPr/>
        </p:nvSpPr>
        <p:spPr bwMode="auto">
          <a:xfrm>
            <a:off x="5426076" y="1901825"/>
            <a:ext cx="9525" cy="1588"/>
          </a:xfrm>
          <a:prstGeom prst="rect">
            <a:avLst/>
          </a:prstGeom>
          <a:blipFill dpi="0" rotWithShape="0">
            <a:blip r:embed="rId2" cstate="print"/>
            <a:srcRect/>
            <a:tile tx="0" ty="0" sx="100000" sy="100000" flip="none" algn="tl"/>
          </a:blipFill>
          <a:ln w="9525">
            <a:noFill/>
            <a:miter lim="800000"/>
            <a:headEnd/>
            <a:tailEnd/>
          </a:ln>
        </p:spPr>
        <p:txBody>
          <a:bodyPr/>
          <a:lstStyle/>
          <a:p>
            <a:endParaRPr lang="en-US"/>
          </a:p>
        </p:txBody>
      </p:sp>
      <p:sp>
        <p:nvSpPr>
          <p:cNvPr id="253968" name="Rectangle 15"/>
          <p:cNvSpPr>
            <a:spLocks noChangeArrowheads="1"/>
          </p:cNvSpPr>
          <p:nvPr/>
        </p:nvSpPr>
        <p:spPr bwMode="auto">
          <a:xfrm>
            <a:off x="5426076" y="2282825"/>
            <a:ext cx="9525" cy="1588"/>
          </a:xfrm>
          <a:prstGeom prst="rect">
            <a:avLst/>
          </a:prstGeom>
          <a:blipFill dpi="0" rotWithShape="0">
            <a:blip r:embed="rId2" cstate="print"/>
            <a:srcRect/>
            <a:tile tx="0" ty="0" sx="100000" sy="100000" flip="none" algn="tl"/>
          </a:blipFill>
          <a:ln w="9525">
            <a:noFill/>
            <a:miter lim="800000"/>
            <a:headEnd/>
            <a:tailEnd/>
          </a:ln>
        </p:spPr>
        <p:txBody>
          <a:bodyPr/>
          <a:lstStyle/>
          <a:p>
            <a:endParaRPr lang="en-US"/>
          </a:p>
        </p:txBody>
      </p:sp>
      <p:sp>
        <p:nvSpPr>
          <p:cNvPr id="253969" name="Rectangle 16"/>
          <p:cNvSpPr>
            <a:spLocks noChangeArrowheads="1"/>
          </p:cNvSpPr>
          <p:nvPr/>
        </p:nvSpPr>
        <p:spPr bwMode="auto">
          <a:xfrm>
            <a:off x="5256214" y="2032000"/>
            <a:ext cx="9525" cy="1588"/>
          </a:xfrm>
          <a:prstGeom prst="rect">
            <a:avLst/>
          </a:prstGeom>
          <a:blipFill dpi="0" rotWithShape="0">
            <a:blip r:embed="rId2" cstate="print"/>
            <a:srcRect/>
            <a:tile tx="0" ty="0" sx="100000" sy="100000" flip="none" algn="tl"/>
          </a:blipFill>
          <a:ln w="9525">
            <a:noFill/>
            <a:miter lim="800000"/>
            <a:headEnd/>
            <a:tailEnd/>
          </a:ln>
        </p:spPr>
        <p:txBody>
          <a:bodyPr/>
          <a:lstStyle/>
          <a:p>
            <a:endParaRPr lang="en-US"/>
          </a:p>
        </p:txBody>
      </p:sp>
      <p:sp>
        <p:nvSpPr>
          <p:cNvPr id="253970" name="Rectangle 17"/>
          <p:cNvSpPr>
            <a:spLocks noChangeArrowheads="1"/>
          </p:cNvSpPr>
          <p:nvPr/>
        </p:nvSpPr>
        <p:spPr bwMode="auto">
          <a:xfrm>
            <a:off x="5256214" y="2282825"/>
            <a:ext cx="9525" cy="1588"/>
          </a:xfrm>
          <a:prstGeom prst="rect">
            <a:avLst/>
          </a:prstGeom>
          <a:blipFill dpi="0" rotWithShape="0">
            <a:blip r:embed="rId2" cstate="print"/>
            <a:srcRect/>
            <a:tile tx="0" ty="0" sx="100000" sy="100000" flip="none" algn="tl"/>
          </a:blipFill>
          <a:ln w="9525">
            <a:noFill/>
            <a:miter lim="800000"/>
            <a:headEnd/>
            <a:tailEnd/>
          </a:ln>
        </p:spPr>
        <p:txBody>
          <a:bodyPr/>
          <a:lstStyle/>
          <a:p>
            <a:endParaRPr lang="en-US"/>
          </a:p>
        </p:txBody>
      </p:sp>
      <p:sp>
        <p:nvSpPr>
          <p:cNvPr id="253971" name="Freeform 18"/>
          <p:cNvSpPr>
            <a:spLocks/>
          </p:cNvSpPr>
          <p:nvPr/>
        </p:nvSpPr>
        <p:spPr bwMode="auto">
          <a:xfrm>
            <a:off x="5245101" y="2162175"/>
            <a:ext cx="11113" cy="1588"/>
          </a:xfrm>
          <a:custGeom>
            <a:avLst/>
            <a:gdLst>
              <a:gd name="T0" fmla="*/ 0 w 7"/>
              <a:gd name="T1" fmla="*/ 0 h 1588"/>
              <a:gd name="T2" fmla="*/ 0 w 7"/>
              <a:gd name="T3" fmla="*/ 0 h 1588"/>
              <a:gd name="T4" fmla="*/ 0 w 7"/>
              <a:gd name="T5" fmla="*/ 0 h 1588"/>
              <a:gd name="T6" fmla="*/ 2147483647 w 7"/>
              <a:gd name="T7" fmla="*/ 0 h 1588"/>
              <a:gd name="T8" fmla="*/ 2147483647 w 7"/>
              <a:gd name="T9" fmla="*/ 0 h 1588"/>
              <a:gd name="T10" fmla="*/ 2147483647 w 7"/>
              <a:gd name="T11" fmla="*/ 0 h 1588"/>
              <a:gd name="T12" fmla="*/ 0 w 7"/>
              <a:gd name="T13" fmla="*/ 0 h 1588"/>
              <a:gd name="T14" fmla="*/ 0 60000 65536"/>
              <a:gd name="T15" fmla="*/ 0 60000 65536"/>
              <a:gd name="T16" fmla="*/ 0 60000 65536"/>
              <a:gd name="T17" fmla="*/ 0 60000 65536"/>
              <a:gd name="T18" fmla="*/ 0 60000 65536"/>
              <a:gd name="T19" fmla="*/ 0 60000 65536"/>
              <a:gd name="T20" fmla="*/ 0 60000 65536"/>
              <a:gd name="T21" fmla="*/ 0 w 7"/>
              <a:gd name="T22" fmla="*/ 0 h 1588"/>
              <a:gd name="T23" fmla="*/ 7 w 7"/>
              <a:gd name="T24" fmla="*/ 1588 h 15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 h="1588">
                <a:moveTo>
                  <a:pt x="0" y="0"/>
                </a:moveTo>
                <a:lnTo>
                  <a:pt x="0" y="0"/>
                </a:lnTo>
                <a:lnTo>
                  <a:pt x="7" y="0"/>
                </a:lnTo>
                <a:lnTo>
                  <a:pt x="0" y="0"/>
                </a:lnTo>
                <a:close/>
              </a:path>
            </a:pathLst>
          </a:custGeom>
          <a:blipFill dpi="0" rotWithShape="0">
            <a:blip r:embed="rId2" cstate="print"/>
            <a:srcRect/>
            <a:tile tx="0" ty="0" sx="100000" sy="100000" flip="none" algn="tl"/>
          </a:blipFill>
          <a:ln w="9525">
            <a:noFill/>
            <a:round/>
            <a:headEnd/>
            <a:tailEnd/>
          </a:ln>
        </p:spPr>
        <p:txBody>
          <a:bodyPr/>
          <a:lstStyle/>
          <a:p>
            <a:endParaRPr lang="en-US"/>
          </a:p>
        </p:txBody>
      </p:sp>
      <p:sp>
        <p:nvSpPr>
          <p:cNvPr id="253972" name="Rectangle 19"/>
          <p:cNvSpPr>
            <a:spLocks noChangeArrowheads="1"/>
          </p:cNvSpPr>
          <p:nvPr/>
        </p:nvSpPr>
        <p:spPr bwMode="auto">
          <a:xfrm>
            <a:off x="5884864" y="1962150"/>
            <a:ext cx="9525" cy="1588"/>
          </a:xfrm>
          <a:prstGeom prst="rect">
            <a:avLst/>
          </a:prstGeom>
          <a:blipFill dpi="0" rotWithShape="0">
            <a:blip r:embed="rId2" cstate="print"/>
            <a:srcRect/>
            <a:tile tx="0" ty="0" sx="100000" sy="100000" flip="none" algn="tl"/>
          </a:blipFill>
          <a:ln w="9525">
            <a:noFill/>
            <a:miter lim="800000"/>
            <a:headEnd/>
            <a:tailEnd/>
          </a:ln>
        </p:spPr>
        <p:txBody>
          <a:bodyPr/>
          <a:lstStyle/>
          <a:p>
            <a:endParaRPr lang="en-US"/>
          </a:p>
        </p:txBody>
      </p:sp>
      <p:sp>
        <p:nvSpPr>
          <p:cNvPr id="253973" name="Rectangle 20"/>
          <p:cNvSpPr>
            <a:spLocks noChangeArrowheads="1"/>
          </p:cNvSpPr>
          <p:nvPr/>
        </p:nvSpPr>
        <p:spPr bwMode="auto">
          <a:xfrm>
            <a:off x="5884864" y="2352675"/>
            <a:ext cx="9525" cy="1588"/>
          </a:xfrm>
          <a:prstGeom prst="rect">
            <a:avLst/>
          </a:prstGeom>
          <a:blipFill dpi="0" rotWithShape="0">
            <a:blip r:embed="rId2" cstate="print"/>
            <a:srcRect/>
            <a:tile tx="0" ty="0" sx="100000" sy="100000" flip="none" algn="tl"/>
          </a:blipFill>
          <a:ln w="9525">
            <a:noFill/>
            <a:miter lim="800000"/>
            <a:headEnd/>
            <a:tailEnd/>
          </a:ln>
        </p:spPr>
        <p:txBody>
          <a:bodyPr/>
          <a:lstStyle/>
          <a:p>
            <a:endParaRPr lang="en-US"/>
          </a:p>
        </p:txBody>
      </p:sp>
      <p:sp>
        <p:nvSpPr>
          <p:cNvPr id="253974" name="Rectangle 21"/>
          <p:cNvSpPr>
            <a:spLocks noChangeArrowheads="1"/>
          </p:cNvSpPr>
          <p:nvPr/>
        </p:nvSpPr>
        <p:spPr bwMode="auto">
          <a:xfrm>
            <a:off x="5994400" y="2282826"/>
            <a:ext cx="1588" cy="9525"/>
          </a:xfrm>
          <a:prstGeom prst="rect">
            <a:avLst/>
          </a:prstGeom>
          <a:blipFill dpi="0" rotWithShape="0">
            <a:blip r:embed="rId2" cstate="print"/>
            <a:srcRect/>
            <a:tile tx="0" ty="0" sx="100000" sy="100000" flip="none" algn="tl"/>
          </a:blipFill>
          <a:ln w="9525">
            <a:noFill/>
            <a:miter lim="800000"/>
            <a:headEnd/>
            <a:tailEnd/>
          </a:ln>
        </p:spPr>
        <p:txBody>
          <a:bodyPr/>
          <a:lstStyle/>
          <a:p>
            <a:endParaRPr lang="en-US"/>
          </a:p>
        </p:txBody>
      </p:sp>
      <p:sp>
        <p:nvSpPr>
          <p:cNvPr id="253975" name="Rectangle 22"/>
          <p:cNvSpPr>
            <a:spLocks noChangeArrowheads="1"/>
          </p:cNvSpPr>
          <p:nvPr/>
        </p:nvSpPr>
        <p:spPr bwMode="auto">
          <a:xfrm>
            <a:off x="5994400" y="2032001"/>
            <a:ext cx="1588" cy="11113"/>
          </a:xfrm>
          <a:prstGeom prst="rect">
            <a:avLst/>
          </a:prstGeom>
          <a:blipFill dpi="0" rotWithShape="0">
            <a:blip r:embed="rId2" cstate="print"/>
            <a:srcRect/>
            <a:tile tx="0" ty="0" sx="100000" sy="100000" flip="none" algn="tl"/>
          </a:blipFill>
          <a:ln w="9525">
            <a:noFill/>
            <a:miter lim="800000"/>
            <a:headEnd/>
            <a:tailEnd/>
          </a:ln>
        </p:spPr>
        <p:txBody>
          <a:bodyPr/>
          <a:lstStyle/>
          <a:p>
            <a:endParaRPr lang="en-US"/>
          </a:p>
        </p:txBody>
      </p:sp>
      <p:sp>
        <p:nvSpPr>
          <p:cNvPr id="253976" name="Rectangle 23"/>
          <p:cNvSpPr>
            <a:spLocks noChangeArrowheads="1"/>
          </p:cNvSpPr>
          <p:nvPr/>
        </p:nvSpPr>
        <p:spPr bwMode="auto">
          <a:xfrm>
            <a:off x="5994401" y="1901825"/>
            <a:ext cx="9525" cy="1588"/>
          </a:xfrm>
          <a:prstGeom prst="rect">
            <a:avLst/>
          </a:prstGeom>
          <a:blipFill dpi="0" rotWithShape="0">
            <a:blip r:embed="rId2" cstate="print"/>
            <a:srcRect/>
            <a:tile tx="0" ty="0" sx="100000" sy="100000" flip="none" algn="tl"/>
          </a:blipFill>
          <a:ln w="9525">
            <a:noFill/>
            <a:miter lim="800000"/>
            <a:headEnd/>
            <a:tailEnd/>
          </a:ln>
        </p:spPr>
        <p:txBody>
          <a:bodyPr/>
          <a:lstStyle/>
          <a:p>
            <a:endParaRPr lang="en-US"/>
          </a:p>
        </p:txBody>
      </p:sp>
      <p:sp>
        <p:nvSpPr>
          <p:cNvPr id="253977" name="Rectangle 24"/>
          <p:cNvSpPr>
            <a:spLocks noChangeArrowheads="1"/>
          </p:cNvSpPr>
          <p:nvPr/>
        </p:nvSpPr>
        <p:spPr bwMode="auto">
          <a:xfrm>
            <a:off x="5994401" y="2282825"/>
            <a:ext cx="9525" cy="1588"/>
          </a:xfrm>
          <a:prstGeom prst="rect">
            <a:avLst/>
          </a:prstGeom>
          <a:blipFill dpi="0" rotWithShape="0">
            <a:blip r:embed="rId2" cstate="print"/>
            <a:srcRect/>
            <a:tile tx="0" ty="0" sx="100000" sy="100000" flip="none" algn="tl"/>
          </a:blipFill>
          <a:ln w="9525">
            <a:noFill/>
            <a:miter lim="800000"/>
            <a:headEnd/>
            <a:tailEnd/>
          </a:ln>
        </p:spPr>
        <p:txBody>
          <a:bodyPr/>
          <a:lstStyle/>
          <a:p>
            <a:endParaRPr lang="en-US"/>
          </a:p>
        </p:txBody>
      </p:sp>
      <p:sp>
        <p:nvSpPr>
          <p:cNvPr id="253978" name="Rectangle 25"/>
          <p:cNvSpPr>
            <a:spLocks noChangeArrowheads="1"/>
          </p:cNvSpPr>
          <p:nvPr/>
        </p:nvSpPr>
        <p:spPr bwMode="auto">
          <a:xfrm>
            <a:off x="5994401" y="2411414"/>
            <a:ext cx="9525" cy="1587"/>
          </a:xfrm>
          <a:prstGeom prst="rect">
            <a:avLst/>
          </a:prstGeom>
          <a:blipFill dpi="0" rotWithShape="0">
            <a:blip r:embed="rId2" cstate="print"/>
            <a:srcRect/>
            <a:tile tx="0" ty="0" sx="100000" sy="100000" flip="none" algn="tl"/>
          </a:blipFill>
          <a:ln w="9525">
            <a:noFill/>
            <a:miter lim="800000"/>
            <a:headEnd/>
            <a:tailEnd/>
          </a:ln>
        </p:spPr>
        <p:txBody>
          <a:bodyPr/>
          <a:lstStyle/>
          <a:p>
            <a:endParaRPr lang="en-US"/>
          </a:p>
        </p:txBody>
      </p:sp>
      <p:sp>
        <p:nvSpPr>
          <p:cNvPr id="253979" name="Rectangle 26"/>
          <p:cNvSpPr>
            <a:spLocks noChangeArrowheads="1"/>
          </p:cNvSpPr>
          <p:nvPr/>
        </p:nvSpPr>
        <p:spPr bwMode="auto">
          <a:xfrm>
            <a:off x="5824539" y="2282825"/>
            <a:ext cx="9525" cy="1588"/>
          </a:xfrm>
          <a:prstGeom prst="rect">
            <a:avLst/>
          </a:prstGeom>
          <a:blipFill dpi="0" rotWithShape="0">
            <a:blip r:embed="rId2" cstate="print"/>
            <a:srcRect/>
            <a:tile tx="0" ty="0" sx="100000" sy="100000" flip="none" algn="tl"/>
          </a:blipFill>
          <a:ln w="9525">
            <a:noFill/>
            <a:miter lim="800000"/>
            <a:headEnd/>
            <a:tailEnd/>
          </a:ln>
        </p:spPr>
        <p:txBody>
          <a:bodyPr/>
          <a:lstStyle/>
          <a:p>
            <a:endParaRPr lang="en-US"/>
          </a:p>
        </p:txBody>
      </p:sp>
      <p:sp>
        <p:nvSpPr>
          <p:cNvPr id="253980" name="Freeform 27"/>
          <p:cNvSpPr>
            <a:spLocks/>
          </p:cNvSpPr>
          <p:nvPr/>
        </p:nvSpPr>
        <p:spPr bwMode="auto">
          <a:xfrm>
            <a:off x="5815014" y="2162175"/>
            <a:ext cx="9525" cy="1588"/>
          </a:xfrm>
          <a:custGeom>
            <a:avLst/>
            <a:gdLst>
              <a:gd name="T0" fmla="*/ 0 w 6"/>
              <a:gd name="T1" fmla="*/ 0 h 1588"/>
              <a:gd name="T2" fmla="*/ 0 w 6"/>
              <a:gd name="T3" fmla="*/ 0 h 1588"/>
              <a:gd name="T4" fmla="*/ 0 w 6"/>
              <a:gd name="T5" fmla="*/ 0 h 1588"/>
              <a:gd name="T6" fmla="*/ 2147483647 w 6"/>
              <a:gd name="T7" fmla="*/ 0 h 1588"/>
              <a:gd name="T8" fmla="*/ 2147483647 w 6"/>
              <a:gd name="T9" fmla="*/ 0 h 1588"/>
              <a:gd name="T10" fmla="*/ 2147483647 w 6"/>
              <a:gd name="T11" fmla="*/ 0 h 1588"/>
              <a:gd name="T12" fmla="*/ 0 w 6"/>
              <a:gd name="T13" fmla="*/ 0 h 1588"/>
              <a:gd name="T14" fmla="*/ 0 60000 65536"/>
              <a:gd name="T15" fmla="*/ 0 60000 65536"/>
              <a:gd name="T16" fmla="*/ 0 60000 65536"/>
              <a:gd name="T17" fmla="*/ 0 60000 65536"/>
              <a:gd name="T18" fmla="*/ 0 60000 65536"/>
              <a:gd name="T19" fmla="*/ 0 60000 65536"/>
              <a:gd name="T20" fmla="*/ 0 60000 65536"/>
              <a:gd name="T21" fmla="*/ 0 w 6"/>
              <a:gd name="T22" fmla="*/ 0 h 1588"/>
              <a:gd name="T23" fmla="*/ 6 w 6"/>
              <a:gd name="T24" fmla="*/ 1588 h 15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 h="1588">
                <a:moveTo>
                  <a:pt x="0" y="0"/>
                </a:moveTo>
                <a:lnTo>
                  <a:pt x="0" y="0"/>
                </a:lnTo>
                <a:lnTo>
                  <a:pt x="6" y="0"/>
                </a:lnTo>
                <a:lnTo>
                  <a:pt x="0" y="0"/>
                </a:lnTo>
                <a:close/>
              </a:path>
            </a:pathLst>
          </a:custGeom>
          <a:blipFill dpi="0" rotWithShape="0">
            <a:blip r:embed="rId2" cstate="print"/>
            <a:srcRect/>
            <a:tile tx="0" ty="0" sx="100000" sy="100000" flip="none" algn="tl"/>
          </a:blipFill>
          <a:ln w="9525">
            <a:noFill/>
            <a:round/>
            <a:headEnd/>
            <a:tailEnd/>
          </a:ln>
        </p:spPr>
        <p:txBody>
          <a:bodyPr/>
          <a:lstStyle/>
          <a:p>
            <a:endParaRPr lang="en-US"/>
          </a:p>
        </p:txBody>
      </p:sp>
      <p:sp>
        <p:nvSpPr>
          <p:cNvPr id="253981" name="Rectangle 28"/>
          <p:cNvSpPr>
            <a:spLocks noChangeArrowheads="1"/>
          </p:cNvSpPr>
          <p:nvPr/>
        </p:nvSpPr>
        <p:spPr bwMode="auto">
          <a:xfrm>
            <a:off x="5684839" y="2162176"/>
            <a:ext cx="1587" cy="9525"/>
          </a:xfrm>
          <a:prstGeom prst="rect">
            <a:avLst/>
          </a:prstGeom>
          <a:blipFill dpi="0" rotWithShape="0">
            <a:blip r:embed="rId2" cstate="print"/>
            <a:srcRect/>
            <a:tile tx="0" ty="0" sx="100000" sy="100000" flip="none" algn="tl"/>
          </a:blipFill>
          <a:ln w="9525">
            <a:noFill/>
            <a:miter lim="800000"/>
            <a:headEnd/>
            <a:tailEnd/>
          </a:ln>
        </p:spPr>
        <p:txBody>
          <a:bodyPr/>
          <a:lstStyle/>
          <a:p>
            <a:endParaRPr lang="en-US"/>
          </a:p>
        </p:txBody>
      </p:sp>
      <p:sp>
        <p:nvSpPr>
          <p:cNvPr id="253982" name="Rectangle 29"/>
          <p:cNvSpPr>
            <a:spLocks noChangeArrowheads="1"/>
          </p:cNvSpPr>
          <p:nvPr/>
        </p:nvSpPr>
        <p:spPr bwMode="auto">
          <a:xfrm>
            <a:off x="6383338" y="1962150"/>
            <a:ext cx="11112" cy="1588"/>
          </a:xfrm>
          <a:prstGeom prst="rect">
            <a:avLst/>
          </a:prstGeom>
          <a:blipFill dpi="0" rotWithShape="0">
            <a:blip r:embed="rId2" cstate="print"/>
            <a:srcRect/>
            <a:tile tx="0" ty="0" sx="100000" sy="100000" flip="none" algn="tl"/>
          </a:blipFill>
          <a:ln w="9525">
            <a:noFill/>
            <a:miter lim="800000"/>
            <a:headEnd/>
            <a:tailEnd/>
          </a:ln>
        </p:spPr>
        <p:txBody>
          <a:bodyPr/>
          <a:lstStyle/>
          <a:p>
            <a:endParaRPr lang="en-US"/>
          </a:p>
        </p:txBody>
      </p:sp>
      <p:sp>
        <p:nvSpPr>
          <p:cNvPr id="253983" name="Rectangle 30"/>
          <p:cNvSpPr>
            <a:spLocks noChangeArrowheads="1"/>
          </p:cNvSpPr>
          <p:nvPr/>
        </p:nvSpPr>
        <p:spPr bwMode="auto">
          <a:xfrm>
            <a:off x="6383338" y="2352675"/>
            <a:ext cx="11112" cy="1588"/>
          </a:xfrm>
          <a:prstGeom prst="rect">
            <a:avLst/>
          </a:prstGeom>
          <a:blipFill dpi="0" rotWithShape="0">
            <a:blip r:embed="rId2" cstate="print"/>
            <a:srcRect/>
            <a:tile tx="0" ty="0" sx="100000" sy="100000" flip="none" algn="tl"/>
          </a:blipFill>
          <a:ln w="9525">
            <a:noFill/>
            <a:miter lim="800000"/>
            <a:headEnd/>
            <a:tailEnd/>
          </a:ln>
        </p:spPr>
        <p:txBody>
          <a:bodyPr/>
          <a:lstStyle/>
          <a:p>
            <a:endParaRPr lang="en-US"/>
          </a:p>
        </p:txBody>
      </p:sp>
      <p:sp>
        <p:nvSpPr>
          <p:cNvPr id="253984" name="Rectangle 31"/>
          <p:cNvSpPr>
            <a:spLocks noChangeArrowheads="1"/>
          </p:cNvSpPr>
          <p:nvPr/>
        </p:nvSpPr>
        <p:spPr bwMode="auto">
          <a:xfrm>
            <a:off x="6494464" y="2032000"/>
            <a:ext cx="9525" cy="1588"/>
          </a:xfrm>
          <a:prstGeom prst="rect">
            <a:avLst/>
          </a:prstGeom>
          <a:blipFill dpi="0" rotWithShape="0">
            <a:blip r:embed="rId2" cstate="print"/>
            <a:srcRect/>
            <a:tile tx="0" ty="0" sx="100000" sy="100000" flip="none" algn="tl"/>
          </a:blipFill>
          <a:ln w="9525">
            <a:noFill/>
            <a:miter lim="800000"/>
            <a:headEnd/>
            <a:tailEnd/>
          </a:ln>
        </p:spPr>
        <p:txBody>
          <a:bodyPr/>
          <a:lstStyle/>
          <a:p>
            <a:endParaRPr lang="en-US"/>
          </a:p>
        </p:txBody>
      </p:sp>
      <p:sp>
        <p:nvSpPr>
          <p:cNvPr id="253985" name="Rectangle 32"/>
          <p:cNvSpPr>
            <a:spLocks noChangeArrowheads="1"/>
          </p:cNvSpPr>
          <p:nvPr/>
        </p:nvSpPr>
        <p:spPr bwMode="auto">
          <a:xfrm>
            <a:off x="6494464" y="1901825"/>
            <a:ext cx="9525" cy="1588"/>
          </a:xfrm>
          <a:prstGeom prst="rect">
            <a:avLst/>
          </a:prstGeom>
          <a:blipFill dpi="0" rotWithShape="0">
            <a:blip r:embed="rId2" cstate="print"/>
            <a:srcRect/>
            <a:tile tx="0" ty="0" sx="100000" sy="100000" flip="none" algn="tl"/>
          </a:blipFill>
          <a:ln w="9525">
            <a:noFill/>
            <a:miter lim="800000"/>
            <a:headEnd/>
            <a:tailEnd/>
          </a:ln>
        </p:spPr>
        <p:txBody>
          <a:bodyPr/>
          <a:lstStyle/>
          <a:p>
            <a:endParaRPr lang="en-US"/>
          </a:p>
        </p:txBody>
      </p:sp>
      <p:sp>
        <p:nvSpPr>
          <p:cNvPr id="253986" name="Rectangle 33"/>
          <p:cNvSpPr>
            <a:spLocks noChangeArrowheads="1"/>
          </p:cNvSpPr>
          <p:nvPr/>
        </p:nvSpPr>
        <p:spPr bwMode="auto">
          <a:xfrm>
            <a:off x="6494464" y="2282825"/>
            <a:ext cx="9525" cy="1588"/>
          </a:xfrm>
          <a:prstGeom prst="rect">
            <a:avLst/>
          </a:prstGeom>
          <a:blipFill dpi="0" rotWithShape="0">
            <a:blip r:embed="rId2" cstate="print"/>
            <a:srcRect/>
            <a:tile tx="0" ty="0" sx="100000" sy="100000" flip="none" algn="tl"/>
          </a:blipFill>
          <a:ln w="9525">
            <a:noFill/>
            <a:miter lim="800000"/>
            <a:headEnd/>
            <a:tailEnd/>
          </a:ln>
        </p:spPr>
        <p:txBody>
          <a:bodyPr/>
          <a:lstStyle/>
          <a:p>
            <a:endParaRPr lang="en-US"/>
          </a:p>
        </p:txBody>
      </p:sp>
      <p:sp>
        <p:nvSpPr>
          <p:cNvPr id="253987" name="Rectangle 34"/>
          <p:cNvSpPr>
            <a:spLocks noChangeArrowheads="1"/>
          </p:cNvSpPr>
          <p:nvPr/>
        </p:nvSpPr>
        <p:spPr bwMode="auto">
          <a:xfrm>
            <a:off x="6324601" y="2032000"/>
            <a:ext cx="9525" cy="1588"/>
          </a:xfrm>
          <a:prstGeom prst="rect">
            <a:avLst/>
          </a:prstGeom>
          <a:blipFill dpi="0" rotWithShape="0">
            <a:blip r:embed="rId2" cstate="print"/>
            <a:srcRect/>
            <a:tile tx="0" ty="0" sx="100000" sy="100000" flip="none" algn="tl"/>
          </a:blipFill>
          <a:ln w="9525">
            <a:noFill/>
            <a:miter lim="800000"/>
            <a:headEnd/>
            <a:tailEnd/>
          </a:ln>
        </p:spPr>
        <p:txBody>
          <a:bodyPr/>
          <a:lstStyle/>
          <a:p>
            <a:endParaRPr lang="en-US"/>
          </a:p>
        </p:txBody>
      </p:sp>
      <p:sp>
        <p:nvSpPr>
          <p:cNvPr id="253988" name="Rectangle 35"/>
          <p:cNvSpPr>
            <a:spLocks noChangeArrowheads="1"/>
          </p:cNvSpPr>
          <p:nvPr/>
        </p:nvSpPr>
        <p:spPr bwMode="auto">
          <a:xfrm>
            <a:off x="6324601" y="2282825"/>
            <a:ext cx="9525" cy="1588"/>
          </a:xfrm>
          <a:prstGeom prst="rect">
            <a:avLst/>
          </a:prstGeom>
          <a:blipFill dpi="0" rotWithShape="0">
            <a:blip r:embed="rId2" cstate="print"/>
            <a:srcRect/>
            <a:tile tx="0" ty="0" sx="100000" sy="100000" flip="none" algn="tl"/>
          </a:blipFill>
          <a:ln w="9525">
            <a:noFill/>
            <a:miter lim="800000"/>
            <a:headEnd/>
            <a:tailEnd/>
          </a:ln>
        </p:spPr>
        <p:txBody>
          <a:bodyPr/>
          <a:lstStyle/>
          <a:p>
            <a:endParaRPr lang="en-US"/>
          </a:p>
        </p:txBody>
      </p:sp>
      <p:sp>
        <p:nvSpPr>
          <p:cNvPr id="253989" name="Freeform 36"/>
          <p:cNvSpPr>
            <a:spLocks/>
          </p:cNvSpPr>
          <p:nvPr/>
        </p:nvSpPr>
        <p:spPr bwMode="auto">
          <a:xfrm>
            <a:off x="6313488" y="2162175"/>
            <a:ext cx="11112" cy="1588"/>
          </a:xfrm>
          <a:custGeom>
            <a:avLst/>
            <a:gdLst>
              <a:gd name="T0" fmla="*/ 0 w 7"/>
              <a:gd name="T1" fmla="*/ 0 h 1588"/>
              <a:gd name="T2" fmla="*/ 0 w 7"/>
              <a:gd name="T3" fmla="*/ 0 h 1588"/>
              <a:gd name="T4" fmla="*/ 0 w 7"/>
              <a:gd name="T5" fmla="*/ 0 h 1588"/>
              <a:gd name="T6" fmla="*/ 2147483647 w 7"/>
              <a:gd name="T7" fmla="*/ 0 h 1588"/>
              <a:gd name="T8" fmla="*/ 2147483647 w 7"/>
              <a:gd name="T9" fmla="*/ 0 h 1588"/>
              <a:gd name="T10" fmla="*/ 2147483647 w 7"/>
              <a:gd name="T11" fmla="*/ 0 h 1588"/>
              <a:gd name="T12" fmla="*/ 0 w 7"/>
              <a:gd name="T13" fmla="*/ 0 h 1588"/>
              <a:gd name="T14" fmla="*/ 0 60000 65536"/>
              <a:gd name="T15" fmla="*/ 0 60000 65536"/>
              <a:gd name="T16" fmla="*/ 0 60000 65536"/>
              <a:gd name="T17" fmla="*/ 0 60000 65536"/>
              <a:gd name="T18" fmla="*/ 0 60000 65536"/>
              <a:gd name="T19" fmla="*/ 0 60000 65536"/>
              <a:gd name="T20" fmla="*/ 0 60000 65536"/>
              <a:gd name="T21" fmla="*/ 0 w 7"/>
              <a:gd name="T22" fmla="*/ 0 h 1588"/>
              <a:gd name="T23" fmla="*/ 7 w 7"/>
              <a:gd name="T24" fmla="*/ 1588 h 15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 h="1588">
                <a:moveTo>
                  <a:pt x="0" y="0"/>
                </a:moveTo>
                <a:lnTo>
                  <a:pt x="0" y="0"/>
                </a:lnTo>
                <a:lnTo>
                  <a:pt x="7" y="0"/>
                </a:lnTo>
                <a:lnTo>
                  <a:pt x="0" y="0"/>
                </a:lnTo>
                <a:close/>
              </a:path>
            </a:pathLst>
          </a:custGeom>
          <a:blipFill dpi="0" rotWithShape="0">
            <a:blip r:embed="rId2" cstate="print"/>
            <a:srcRect/>
            <a:tile tx="0" ty="0" sx="100000" sy="100000" flip="none" algn="tl"/>
          </a:blipFill>
          <a:ln w="9525">
            <a:noFill/>
            <a:round/>
            <a:headEnd/>
            <a:tailEnd/>
          </a:ln>
        </p:spPr>
        <p:txBody>
          <a:bodyPr/>
          <a:lstStyle/>
          <a:p>
            <a:endParaRPr lang="en-US"/>
          </a:p>
        </p:txBody>
      </p:sp>
      <p:sp>
        <p:nvSpPr>
          <p:cNvPr id="253990" name="Rectangle 37"/>
          <p:cNvSpPr>
            <a:spLocks noChangeArrowheads="1"/>
          </p:cNvSpPr>
          <p:nvPr/>
        </p:nvSpPr>
        <p:spPr bwMode="auto">
          <a:xfrm>
            <a:off x="4516439" y="1882776"/>
            <a:ext cx="1587" cy="9525"/>
          </a:xfrm>
          <a:prstGeom prst="rect">
            <a:avLst/>
          </a:prstGeom>
          <a:blipFill dpi="0" rotWithShape="0">
            <a:blip r:embed="rId2" cstate="print"/>
            <a:srcRect/>
            <a:tile tx="0" ty="0" sx="100000" sy="100000" flip="none" algn="tl"/>
          </a:blipFill>
          <a:ln w="9525">
            <a:noFill/>
            <a:miter lim="800000"/>
            <a:headEnd/>
            <a:tailEnd/>
          </a:ln>
        </p:spPr>
        <p:txBody>
          <a:bodyPr/>
          <a:lstStyle/>
          <a:p>
            <a:endParaRPr lang="en-US"/>
          </a:p>
        </p:txBody>
      </p:sp>
      <p:sp>
        <p:nvSpPr>
          <p:cNvPr id="253991" name="Rectangle 38"/>
          <p:cNvSpPr>
            <a:spLocks noChangeArrowheads="1"/>
          </p:cNvSpPr>
          <p:nvPr/>
        </p:nvSpPr>
        <p:spPr bwMode="auto">
          <a:xfrm>
            <a:off x="4167189" y="2162176"/>
            <a:ext cx="1587" cy="9525"/>
          </a:xfrm>
          <a:prstGeom prst="rect">
            <a:avLst/>
          </a:prstGeom>
          <a:blipFill dpi="0" rotWithShape="0">
            <a:blip r:embed="rId2" cstate="print"/>
            <a:srcRect/>
            <a:tile tx="0" ty="0" sx="100000" sy="100000" flip="none" algn="tl"/>
          </a:blipFill>
          <a:ln w="9525">
            <a:noFill/>
            <a:miter lim="800000"/>
            <a:headEnd/>
            <a:tailEnd/>
          </a:ln>
        </p:spPr>
        <p:txBody>
          <a:bodyPr/>
          <a:lstStyle/>
          <a:p>
            <a:endParaRPr lang="en-US"/>
          </a:p>
        </p:txBody>
      </p:sp>
      <p:sp>
        <p:nvSpPr>
          <p:cNvPr id="253992" name="Rectangle 39"/>
          <p:cNvSpPr>
            <a:spLocks noChangeArrowheads="1"/>
          </p:cNvSpPr>
          <p:nvPr/>
        </p:nvSpPr>
        <p:spPr bwMode="auto">
          <a:xfrm>
            <a:off x="4756150" y="2162176"/>
            <a:ext cx="1588" cy="9525"/>
          </a:xfrm>
          <a:prstGeom prst="rect">
            <a:avLst/>
          </a:prstGeom>
          <a:blipFill dpi="0" rotWithShape="0">
            <a:blip r:embed="rId2" cstate="print"/>
            <a:srcRect/>
            <a:tile tx="0" ty="0" sx="100000" sy="100000" flip="none" algn="tl"/>
          </a:blipFill>
          <a:ln w="9525">
            <a:noFill/>
            <a:miter lim="800000"/>
            <a:headEnd/>
            <a:tailEnd/>
          </a:ln>
        </p:spPr>
        <p:txBody>
          <a:bodyPr/>
          <a:lstStyle/>
          <a:p>
            <a:endParaRPr lang="en-US"/>
          </a:p>
        </p:txBody>
      </p:sp>
      <p:sp>
        <p:nvSpPr>
          <p:cNvPr id="253993" name="Rectangle 40"/>
          <p:cNvSpPr>
            <a:spLocks noChangeArrowheads="1"/>
          </p:cNvSpPr>
          <p:nvPr/>
        </p:nvSpPr>
        <p:spPr bwMode="auto">
          <a:xfrm>
            <a:off x="5314950" y="2162176"/>
            <a:ext cx="1588" cy="9525"/>
          </a:xfrm>
          <a:prstGeom prst="rect">
            <a:avLst/>
          </a:prstGeom>
          <a:blipFill dpi="0" rotWithShape="0">
            <a:blip r:embed="rId2" cstate="print"/>
            <a:srcRect/>
            <a:tile tx="0" ty="0" sx="100000" sy="100000" flip="none" algn="tl"/>
          </a:blipFill>
          <a:ln w="9525">
            <a:noFill/>
            <a:miter lim="800000"/>
            <a:headEnd/>
            <a:tailEnd/>
          </a:ln>
        </p:spPr>
        <p:txBody>
          <a:bodyPr/>
          <a:lstStyle/>
          <a:p>
            <a:endParaRPr lang="en-US"/>
          </a:p>
        </p:txBody>
      </p:sp>
      <p:sp>
        <p:nvSpPr>
          <p:cNvPr id="253994" name="Rectangle 41"/>
          <p:cNvSpPr>
            <a:spLocks noChangeArrowheads="1"/>
          </p:cNvSpPr>
          <p:nvPr/>
        </p:nvSpPr>
        <p:spPr bwMode="auto">
          <a:xfrm>
            <a:off x="5694364" y="2162176"/>
            <a:ext cx="1587" cy="9525"/>
          </a:xfrm>
          <a:prstGeom prst="rect">
            <a:avLst/>
          </a:prstGeom>
          <a:blipFill dpi="0" rotWithShape="0">
            <a:blip r:embed="rId2" cstate="print"/>
            <a:srcRect/>
            <a:tile tx="0" ty="0" sx="100000" sy="100000" flip="none" algn="tl"/>
          </a:blipFill>
          <a:ln w="9525">
            <a:noFill/>
            <a:miter lim="800000"/>
            <a:headEnd/>
            <a:tailEnd/>
          </a:ln>
        </p:spPr>
        <p:txBody>
          <a:bodyPr/>
          <a:lstStyle/>
          <a:p>
            <a:endParaRPr lang="en-US"/>
          </a:p>
        </p:txBody>
      </p:sp>
      <p:sp>
        <p:nvSpPr>
          <p:cNvPr id="253995" name="Rectangle 42"/>
          <p:cNvSpPr>
            <a:spLocks noChangeArrowheads="1"/>
          </p:cNvSpPr>
          <p:nvPr/>
        </p:nvSpPr>
        <p:spPr bwMode="auto">
          <a:xfrm>
            <a:off x="5875339" y="2162176"/>
            <a:ext cx="1587" cy="9525"/>
          </a:xfrm>
          <a:prstGeom prst="rect">
            <a:avLst/>
          </a:prstGeom>
          <a:blipFill dpi="0" rotWithShape="0">
            <a:blip r:embed="rId2" cstate="print"/>
            <a:srcRect/>
            <a:tile tx="0" ty="0" sx="100000" sy="100000" flip="none" algn="tl"/>
          </a:blipFill>
          <a:ln w="9525">
            <a:noFill/>
            <a:miter lim="800000"/>
            <a:headEnd/>
            <a:tailEnd/>
          </a:ln>
        </p:spPr>
        <p:txBody>
          <a:bodyPr/>
          <a:lstStyle/>
          <a:p>
            <a:endParaRPr lang="en-US"/>
          </a:p>
        </p:txBody>
      </p:sp>
      <p:sp>
        <p:nvSpPr>
          <p:cNvPr id="253996" name="Rectangle 43"/>
          <p:cNvSpPr>
            <a:spLocks noChangeArrowheads="1"/>
          </p:cNvSpPr>
          <p:nvPr/>
        </p:nvSpPr>
        <p:spPr bwMode="auto">
          <a:xfrm>
            <a:off x="2590800" y="5486400"/>
            <a:ext cx="6985438" cy="292388"/>
          </a:xfrm>
          <a:prstGeom prst="rect">
            <a:avLst/>
          </a:prstGeom>
          <a:noFill/>
          <a:ln w="9525">
            <a:noFill/>
            <a:miter lim="800000"/>
            <a:headEnd/>
            <a:tailEnd/>
          </a:ln>
        </p:spPr>
        <p:txBody>
          <a:bodyPr wrap="none" lIns="0" tIns="0" rIns="0" bIns="0">
            <a:spAutoFit/>
          </a:bodyPr>
          <a:lstStyle/>
          <a:p>
            <a:r>
              <a:rPr lang="en-US" sz="1900" b="1">
                <a:solidFill>
                  <a:srgbClr val="000000"/>
                </a:solidFill>
                <a:latin typeface="Arial" pitchFamily="34" charset="0"/>
              </a:rPr>
              <a:t>PMOS precharge device can be made as large as necessary,</a:t>
            </a:r>
            <a:endParaRPr lang="en-US" i="1">
              <a:latin typeface="Arial" pitchFamily="34" charset="0"/>
            </a:endParaRPr>
          </a:p>
        </p:txBody>
      </p:sp>
      <p:sp>
        <p:nvSpPr>
          <p:cNvPr id="253997" name="Rectangle 44"/>
          <p:cNvSpPr>
            <a:spLocks noChangeArrowheads="1"/>
          </p:cNvSpPr>
          <p:nvPr/>
        </p:nvSpPr>
        <p:spPr bwMode="auto">
          <a:xfrm>
            <a:off x="2590801" y="5759450"/>
            <a:ext cx="4991751" cy="292388"/>
          </a:xfrm>
          <a:prstGeom prst="rect">
            <a:avLst/>
          </a:prstGeom>
          <a:noFill/>
          <a:ln w="9525">
            <a:noFill/>
            <a:miter lim="800000"/>
            <a:headEnd/>
            <a:tailEnd/>
          </a:ln>
        </p:spPr>
        <p:txBody>
          <a:bodyPr wrap="none" lIns="0" tIns="0" rIns="0" bIns="0">
            <a:spAutoFit/>
          </a:bodyPr>
          <a:lstStyle/>
          <a:p>
            <a:r>
              <a:rPr lang="en-US" sz="1900" b="1">
                <a:solidFill>
                  <a:srgbClr val="000000"/>
                </a:solidFill>
                <a:latin typeface="Arial" pitchFamily="34" charset="0"/>
              </a:rPr>
              <a:t>but clock driver becomes harder to design.</a:t>
            </a:r>
            <a:endParaRPr lang="en-US" i="1">
              <a:latin typeface="Arial" pitchFamily="34" charset="0"/>
            </a:endParaRPr>
          </a:p>
        </p:txBody>
      </p:sp>
      <p:sp>
        <p:nvSpPr>
          <p:cNvPr id="253998" name="Rectangle 45"/>
          <p:cNvSpPr>
            <a:spLocks noChangeArrowheads="1"/>
          </p:cNvSpPr>
          <p:nvPr/>
        </p:nvSpPr>
        <p:spPr bwMode="auto">
          <a:xfrm>
            <a:off x="3810001" y="1828801"/>
            <a:ext cx="3255963" cy="2843213"/>
          </a:xfrm>
          <a:prstGeom prst="rect">
            <a:avLst/>
          </a:prstGeom>
          <a:solidFill>
            <a:srgbClr val="C0C0C0">
              <a:alpha val="36862"/>
            </a:srgbClr>
          </a:solidFill>
          <a:ln w="19050">
            <a:noFill/>
            <a:miter lim="800000"/>
            <a:headEnd/>
            <a:tailEnd/>
          </a:ln>
        </p:spPr>
        <p:txBody>
          <a:bodyPr/>
          <a:lstStyle/>
          <a:p>
            <a:endParaRPr lang="en-US"/>
          </a:p>
        </p:txBody>
      </p:sp>
      <p:sp>
        <p:nvSpPr>
          <p:cNvPr id="253999" name="Rectangle 46"/>
          <p:cNvSpPr>
            <a:spLocks noChangeArrowheads="1"/>
          </p:cNvSpPr>
          <p:nvPr/>
        </p:nvSpPr>
        <p:spPr bwMode="auto">
          <a:xfrm>
            <a:off x="3132139" y="2217739"/>
            <a:ext cx="257175" cy="198437"/>
          </a:xfrm>
          <a:prstGeom prst="rect">
            <a:avLst/>
          </a:prstGeom>
          <a:noFill/>
          <a:ln w="9525">
            <a:noFill/>
            <a:miter lim="800000"/>
            <a:headEnd/>
            <a:tailEnd/>
          </a:ln>
        </p:spPr>
        <p:txBody>
          <a:bodyPr wrap="none" lIns="0" tIns="0" rIns="0" bIns="0">
            <a:spAutoFit/>
          </a:bodyPr>
          <a:lstStyle/>
          <a:p>
            <a:r>
              <a:rPr lang="en-US" sz="1300" b="1" i="1">
                <a:solidFill>
                  <a:srgbClr val="000000"/>
                </a:solidFill>
                <a:latin typeface="Arial" pitchFamily="34" charset="0"/>
              </a:rPr>
              <a:t>WL</a:t>
            </a:r>
            <a:endParaRPr lang="en-US" b="1" i="1">
              <a:latin typeface="Arial" pitchFamily="34" charset="0"/>
            </a:endParaRPr>
          </a:p>
        </p:txBody>
      </p:sp>
      <p:sp>
        <p:nvSpPr>
          <p:cNvPr id="254000" name="Rectangle 47"/>
          <p:cNvSpPr>
            <a:spLocks noChangeArrowheads="1"/>
          </p:cNvSpPr>
          <p:nvPr/>
        </p:nvSpPr>
        <p:spPr bwMode="auto">
          <a:xfrm>
            <a:off x="3409950" y="2217739"/>
            <a:ext cx="203200" cy="198437"/>
          </a:xfrm>
          <a:prstGeom prst="rect">
            <a:avLst/>
          </a:prstGeom>
          <a:noFill/>
          <a:ln w="9525">
            <a:noFill/>
            <a:miter lim="800000"/>
            <a:headEnd/>
            <a:tailEnd/>
          </a:ln>
        </p:spPr>
        <p:txBody>
          <a:bodyPr wrap="none" lIns="0" tIns="0" rIns="0" bIns="0">
            <a:spAutoFit/>
          </a:bodyPr>
          <a:lstStyle/>
          <a:p>
            <a:r>
              <a:rPr lang="en-US" sz="1300" b="1">
                <a:solidFill>
                  <a:srgbClr val="000000"/>
                </a:solidFill>
                <a:latin typeface="Arial" pitchFamily="34" charset="0"/>
              </a:rPr>
              <a:t>[0]</a:t>
            </a:r>
            <a:endParaRPr lang="en-US" b="1" i="1">
              <a:latin typeface="Arial" pitchFamily="34" charset="0"/>
            </a:endParaRPr>
          </a:p>
        </p:txBody>
      </p:sp>
      <p:sp>
        <p:nvSpPr>
          <p:cNvPr id="254001" name="Rectangle 48"/>
          <p:cNvSpPr>
            <a:spLocks noChangeArrowheads="1"/>
          </p:cNvSpPr>
          <p:nvPr/>
        </p:nvSpPr>
        <p:spPr bwMode="auto">
          <a:xfrm>
            <a:off x="7469188" y="2579689"/>
            <a:ext cx="370294" cy="200055"/>
          </a:xfrm>
          <a:prstGeom prst="rect">
            <a:avLst/>
          </a:prstGeom>
          <a:noFill/>
          <a:ln w="9525">
            <a:noFill/>
            <a:miter lim="800000"/>
            <a:headEnd/>
            <a:tailEnd/>
          </a:ln>
        </p:spPr>
        <p:txBody>
          <a:bodyPr wrap="none" lIns="0" tIns="0" rIns="0" bIns="0">
            <a:spAutoFit/>
          </a:bodyPr>
          <a:lstStyle/>
          <a:p>
            <a:r>
              <a:rPr lang="en-US" sz="1300" b="1" i="1">
                <a:solidFill>
                  <a:srgbClr val="000000"/>
                </a:solidFill>
                <a:latin typeface="Arial" pitchFamily="34" charset="0"/>
              </a:rPr>
              <a:t>GND</a:t>
            </a:r>
            <a:endParaRPr lang="en-US" b="1" i="1">
              <a:latin typeface="Arial" pitchFamily="34" charset="0"/>
            </a:endParaRPr>
          </a:p>
        </p:txBody>
      </p:sp>
      <p:sp>
        <p:nvSpPr>
          <p:cNvPr id="254002" name="Rectangle 49"/>
          <p:cNvSpPr>
            <a:spLocks noChangeArrowheads="1"/>
          </p:cNvSpPr>
          <p:nvPr/>
        </p:nvSpPr>
        <p:spPr bwMode="auto">
          <a:xfrm>
            <a:off x="4097338" y="4981576"/>
            <a:ext cx="222818" cy="200055"/>
          </a:xfrm>
          <a:prstGeom prst="rect">
            <a:avLst/>
          </a:prstGeom>
          <a:noFill/>
          <a:ln w="9525">
            <a:noFill/>
            <a:miter lim="800000"/>
            <a:headEnd/>
            <a:tailEnd/>
          </a:ln>
        </p:spPr>
        <p:txBody>
          <a:bodyPr wrap="none" lIns="0" tIns="0" rIns="0" bIns="0">
            <a:spAutoFit/>
          </a:bodyPr>
          <a:lstStyle/>
          <a:p>
            <a:r>
              <a:rPr lang="en-US" sz="1300" b="1" i="1">
                <a:solidFill>
                  <a:srgbClr val="000000"/>
                </a:solidFill>
                <a:latin typeface="Arial" pitchFamily="34" charset="0"/>
              </a:rPr>
              <a:t>BL</a:t>
            </a:r>
            <a:endParaRPr lang="en-US" b="1" i="1">
              <a:latin typeface="Arial" pitchFamily="34" charset="0"/>
            </a:endParaRPr>
          </a:p>
        </p:txBody>
      </p:sp>
      <p:sp>
        <p:nvSpPr>
          <p:cNvPr id="254003" name="Rectangle 50"/>
          <p:cNvSpPr>
            <a:spLocks noChangeArrowheads="1"/>
          </p:cNvSpPr>
          <p:nvPr/>
        </p:nvSpPr>
        <p:spPr bwMode="auto">
          <a:xfrm>
            <a:off x="4338638" y="4981575"/>
            <a:ext cx="203200" cy="198438"/>
          </a:xfrm>
          <a:prstGeom prst="rect">
            <a:avLst/>
          </a:prstGeom>
          <a:noFill/>
          <a:ln w="9525">
            <a:noFill/>
            <a:miter lim="800000"/>
            <a:headEnd/>
            <a:tailEnd/>
          </a:ln>
        </p:spPr>
        <p:txBody>
          <a:bodyPr wrap="none" lIns="0" tIns="0" rIns="0" bIns="0">
            <a:spAutoFit/>
          </a:bodyPr>
          <a:lstStyle/>
          <a:p>
            <a:r>
              <a:rPr lang="en-US" sz="1300" b="1">
                <a:solidFill>
                  <a:srgbClr val="000000"/>
                </a:solidFill>
                <a:latin typeface="Arial" pitchFamily="34" charset="0"/>
              </a:rPr>
              <a:t>[0]</a:t>
            </a:r>
            <a:endParaRPr lang="en-US" b="1" i="1">
              <a:latin typeface="Arial" pitchFamily="34" charset="0"/>
            </a:endParaRPr>
          </a:p>
        </p:txBody>
      </p:sp>
      <p:sp>
        <p:nvSpPr>
          <p:cNvPr id="254004" name="Line 51"/>
          <p:cNvSpPr>
            <a:spLocks noChangeShapeType="1"/>
          </p:cNvSpPr>
          <p:nvPr/>
        </p:nvSpPr>
        <p:spPr bwMode="auto">
          <a:xfrm>
            <a:off x="3756025" y="2344739"/>
            <a:ext cx="3652838" cy="1587"/>
          </a:xfrm>
          <a:prstGeom prst="line">
            <a:avLst/>
          </a:prstGeom>
          <a:noFill/>
          <a:ln w="11113">
            <a:solidFill>
              <a:srgbClr val="000000"/>
            </a:solidFill>
            <a:miter lim="800000"/>
            <a:headEnd/>
            <a:tailEnd/>
          </a:ln>
        </p:spPr>
        <p:txBody>
          <a:bodyPr/>
          <a:lstStyle/>
          <a:p>
            <a:endParaRPr lang="en-US"/>
          </a:p>
        </p:txBody>
      </p:sp>
      <p:sp>
        <p:nvSpPr>
          <p:cNvPr id="254005" name="Line 52"/>
          <p:cNvSpPr>
            <a:spLocks noChangeShapeType="1"/>
          </p:cNvSpPr>
          <p:nvPr/>
        </p:nvSpPr>
        <p:spPr bwMode="auto">
          <a:xfrm>
            <a:off x="3756025" y="2657475"/>
            <a:ext cx="3652838" cy="1588"/>
          </a:xfrm>
          <a:prstGeom prst="line">
            <a:avLst/>
          </a:prstGeom>
          <a:noFill/>
          <a:ln w="11113">
            <a:solidFill>
              <a:schemeClr val="folHlink"/>
            </a:solidFill>
            <a:miter lim="800000"/>
            <a:headEnd/>
            <a:tailEnd/>
          </a:ln>
        </p:spPr>
        <p:txBody>
          <a:bodyPr/>
          <a:lstStyle/>
          <a:p>
            <a:endParaRPr lang="en-US"/>
          </a:p>
        </p:txBody>
      </p:sp>
      <p:sp>
        <p:nvSpPr>
          <p:cNvPr id="254006" name="Rectangle 53"/>
          <p:cNvSpPr>
            <a:spLocks noChangeArrowheads="1"/>
          </p:cNvSpPr>
          <p:nvPr/>
        </p:nvSpPr>
        <p:spPr bwMode="auto">
          <a:xfrm>
            <a:off x="3132139" y="2836864"/>
            <a:ext cx="257175" cy="198437"/>
          </a:xfrm>
          <a:prstGeom prst="rect">
            <a:avLst/>
          </a:prstGeom>
          <a:noFill/>
          <a:ln w="9525">
            <a:noFill/>
            <a:miter lim="800000"/>
            <a:headEnd/>
            <a:tailEnd/>
          </a:ln>
        </p:spPr>
        <p:txBody>
          <a:bodyPr wrap="none" lIns="0" tIns="0" rIns="0" bIns="0">
            <a:spAutoFit/>
          </a:bodyPr>
          <a:lstStyle/>
          <a:p>
            <a:r>
              <a:rPr lang="en-US" sz="1300" b="1" i="1">
                <a:solidFill>
                  <a:srgbClr val="000000"/>
                </a:solidFill>
                <a:latin typeface="Arial" pitchFamily="34" charset="0"/>
              </a:rPr>
              <a:t>WL</a:t>
            </a:r>
            <a:endParaRPr lang="en-US" b="1" i="1">
              <a:latin typeface="Arial" pitchFamily="34" charset="0"/>
            </a:endParaRPr>
          </a:p>
        </p:txBody>
      </p:sp>
      <p:sp>
        <p:nvSpPr>
          <p:cNvPr id="254007" name="Rectangle 54"/>
          <p:cNvSpPr>
            <a:spLocks noChangeArrowheads="1"/>
          </p:cNvSpPr>
          <p:nvPr/>
        </p:nvSpPr>
        <p:spPr bwMode="auto">
          <a:xfrm>
            <a:off x="3409950" y="2836864"/>
            <a:ext cx="203200" cy="198437"/>
          </a:xfrm>
          <a:prstGeom prst="rect">
            <a:avLst/>
          </a:prstGeom>
          <a:noFill/>
          <a:ln w="9525">
            <a:noFill/>
            <a:miter lim="800000"/>
            <a:headEnd/>
            <a:tailEnd/>
          </a:ln>
        </p:spPr>
        <p:txBody>
          <a:bodyPr wrap="none" lIns="0" tIns="0" rIns="0" bIns="0">
            <a:spAutoFit/>
          </a:bodyPr>
          <a:lstStyle/>
          <a:p>
            <a:r>
              <a:rPr lang="en-US" sz="1300" b="1">
                <a:solidFill>
                  <a:srgbClr val="000000"/>
                </a:solidFill>
                <a:latin typeface="Arial" pitchFamily="34" charset="0"/>
              </a:rPr>
              <a:t>[1]</a:t>
            </a:r>
            <a:endParaRPr lang="en-US" b="1" i="1">
              <a:latin typeface="Arial" pitchFamily="34" charset="0"/>
            </a:endParaRPr>
          </a:p>
        </p:txBody>
      </p:sp>
      <p:sp>
        <p:nvSpPr>
          <p:cNvPr id="254008" name="Line 55"/>
          <p:cNvSpPr>
            <a:spLocks noChangeShapeType="1"/>
          </p:cNvSpPr>
          <p:nvPr/>
        </p:nvSpPr>
        <p:spPr bwMode="auto">
          <a:xfrm>
            <a:off x="3756025" y="2970214"/>
            <a:ext cx="3652838" cy="1587"/>
          </a:xfrm>
          <a:prstGeom prst="line">
            <a:avLst/>
          </a:prstGeom>
          <a:noFill/>
          <a:ln w="11113">
            <a:solidFill>
              <a:srgbClr val="000000"/>
            </a:solidFill>
            <a:miter lim="800000"/>
            <a:headEnd/>
            <a:tailEnd/>
          </a:ln>
        </p:spPr>
        <p:txBody>
          <a:bodyPr/>
          <a:lstStyle/>
          <a:p>
            <a:endParaRPr lang="en-US"/>
          </a:p>
        </p:txBody>
      </p:sp>
      <p:sp>
        <p:nvSpPr>
          <p:cNvPr id="254009" name="Rectangle 56"/>
          <p:cNvSpPr>
            <a:spLocks noChangeArrowheads="1"/>
          </p:cNvSpPr>
          <p:nvPr/>
        </p:nvSpPr>
        <p:spPr bwMode="auto">
          <a:xfrm>
            <a:off x="3132139" y="3641725"/>
            <a:ext cx="257175" cy="198438"/>
          </a:xfrm>
          <a:prstGeom prst="rect">
            <a:avLst/>
          </a:prstGeom>
          <a:noFill/>
          <a:ln w="9525">
            <a:noFill/>
            <a:miter lim="800000"/>
            <a:headEnd/>
            <a:tailEnd/>
          </a:ln>
        </p:spPr>
        <p:txBody>
          <a:bodyPr wrap="none" lIns="0" tIns="0" rIns="0" bIns="0">
            <a:spAutoFit/>
          </a:bodyPr>
          <a:lstStyle/>
          <a:p>
            <a:r>
              <a:rPr lang="en-US" sz="1300" b="1" i="1">
                <a:solidFill>
                  <a:srgbClr val="000000"/>
                </a:solidFill>
                <a:latin typeface="Arial" pitchFamily="34" charset="0"/>
              </a:rPr>
              <a:t>WL</a:t>
            </a:r>
            <a:endParaRPr lang="en-US" b="1" i="1">
              <a:latin typeface="Arial" pitchFamily="34" charset="0"/>
            </a:endParaRPr>
          </a:p>
        </p:txBody>
      </p:sp>
      <p:sp>
        <p:nvSpPr>
          <p:cNvPr id="254010" name="Rectangle 57"/>
          <p:cNvSpPr>
            <a:spLocks noChangeArrowheads="1"/>
          </p:cNvSpPr>
          <p:nvPr/>
        </p:nvSpPr>
        <p:spPr bwMode="auto">
          <a:xfrm>
            <a:off x="3409950" y="3641725"/>
            <a:ext cx="203200" cy="198438"/>
          </a:xfrm>
          <a:prstGeom prst="rect">
            <a:avLst/>
          </a:prstGeom>
          <a:noFill/>
          <a:ln w="9525">
            <a:noFill/>
            <a:miter lim="800000"/>
            <a:headEnd/>
            <a:tailEnd/>
          </a:ln>
        </p:spPr>
        <p:txBody>
          <a:bodyPr wrap="none" lIns="0" tIns="0" rIns="0" bIns="0">
            <a:spAutoFit/>
          </a:bodyPr>
          <a:lstStyle/>
          <a:p>
            <a:r>
              <a:rPr lang="en-US" sz="1300" b="1">
                <a:solidFill>
                  <a:srgbClr val="000000"/>
                </a:solidFill>
                <a:latin typeface="Arial" pitchFamily="34" charset="0"/>
              </a:rPr>
              <a:t>[2]</a:t>
            </a:r>
            <a:endParaRPr lang="en-US" b="1" i="1">
              <a:latin typeface="Arial" pitchFamily="34" charset="0"/>
            </a:endParaRPr>
          </a:p>
        </p:txBody>
      </p:sp>
      <p:sp>
        <p:nvSpPr>
          <p:cNvPr id="254011" name="Line 58"/>
          <p:cNvSpPr>
            <a:spLocks noChangeShapeType="1"/>
          </p:cNvSpPr>
          <p:nvPr/>
        </p:nvSpPr>
        <p:spPr bwMode="auto">
          <a:xfrm>
            <a:off x="3756025" y="3784600"/>
            <a:ext cx="3652838" cy="1588"/>
          </a:xfrm>
          <a:prstGeom prst="line">
            <a:avLst/>
          </a:prstGeom>
          <a:noFill/>
          <a:ln w="11113">
            <a:solidFill>
              <a:srgbClr val="000000"/>
            </a:solidFill>
            <a:miter lim="800000"/>
            <a:headEnd/>
            <a:tailEnd/>
          </a:ln>
        </p:spPr>
        <p:txBody>
          <a:bodyPr/>
          <a:lstStyle/>
          <a:p>
            <a:endParaRPr lang="en-US"/>
          </a:p>
        </p:txBody>
      </p:sp>
      <p:sp>
        <p:nvSpPr>
          <p:cNvPr id="254012" name="Line 59"/>
          <p:cNvSpPr>
            <a:spLocks noChangeShapeType="1"/>
          </p:cNvSpPr>
          <p:nvPr/>
        </p:nvSpPr>
        <p:spPr bwMode="auto">
          <a:xfrm>
            <a:off x="3756025" y="4097339"/>
            <a:ext cx="3652838" cy="1587"/>
          </a:xfrm>
          <a:prstGeom prst="line">
            <a:avLst/>
          </a:prstGeom>
          <a:noFill/>
          <a:ln w="11113">
            <a:solidFill>
              <a:schemeClr val="folHlink"/>
            </a:solidFill>
            <a:miter lim="800000"/>
            <a:headEnd/>
            <a:tailEnd/>
          </a:ln>
        </p:spPr>
        <p:txBody>
          <a:bodyPr/>
          <a:lstStyle/>
          <a:p>
            <a:endParaRPr lang="en-US"/>
          </a:p>
        </p:txBody>
      </p:sp>
      <p:sp>
        <p:nvSpPr>
          <p:cNvPr id="254013" name="Rectangle 60"/>
          <p:cNvSpPr>
            <a:spLocks noChangeArrowheads="1"/>
          </p:cNvSpPr>
          <p:nvPr/>
        </p:nvSpPr>
        <p:spPr bwMode="auto">
          <a:xfrm>
            <a:off x="3132139" y="4256089"/>
            <a:ext cx="257175" cy="198437"/>
          </a:xfrm>
          <a:prstGeom prst="rect">
            <a:avLst/>
          </a:prstGeom>
          <a:noFill/>
          <a:ln w="9525">
            <a:noFill/>
            <a:miter lim="800000"/>
            <a:headEnd/>
            <a:tailEnd/>
          </a:ln>
        </p:spPr>
        <p:txBody>
          <a:bodyPr wrap="none" lIns="0" tIns="0" rIns="0" bIns="0">
            <a:spAutoFit/>
          </a:bodyPr>
          <a:lstStyle/>
          <a:p>
            <a:r>
              <a:rPr lang="en-US" sz="1300" b="1" i="1">
                <a:solidFill>
                  <a:srgbClr val="000000"/>
                </a:solidFill>
                <a:latin typeface="Arial" pitchFamily="34" charset="0"/>
              </a:rPr>
              <a:t>WL</a:t>
            </a:r>
            <a:endParaRPr lang="en-US" b="1" i="1">
              <a:latin typeface="Arial" pitchFamily="34" charset="0"/>
            </a:endParaRPr>
          </a:p>
        </p:txBody>
      </p:sp>
      <p:sp>
        <p:nvSpPr>
          <p:cNvPr id="254014" name="Rectangle 61"/>
          <p:cNvSpPr>
            <a:spLocks noChangeArrowheads="1"/>
          </p:cNvSpPr>
          <p:nvPr/>
        </p:nvSpPr>
        <p:spPr bwMode="auto">
          <a:xfrm>
            <a:off x="3409950" y="4256089"/>
            <a:ext cx="203200" cy="198437"/>
          </a:xfrm>
          <a:prstGeom prst="rect">
            <a:avLst/>
          </a:prstGeom>
          <a:noFill/>
          <a:ln w="9525">
            <a:noFill/>
            <a:miter lim="800000"/>
            <a:headEnd/>
            <a:tailEnd/>
          </a:ln>
        </p:spPr>
        <p:txBody>
          <a:bodyPr wrap="none" lIns="0" tIns="0" rIns="0" bIns="0">
            <a:spAutoFit/>
          </a:bodyPr>
          <a:lstStyle/>
          <a:p>
            <a:r>
              <a:rPr lang="en-US" sz="1300" b="1">
                <a:solidFill>
                  <a:srgbClr val="000000"/>
                </a:solidFill>
                <a:latin typeface="Arial" pitchFamily="34" charset="0"/>
              </a:rPr>
              <a:t>[3]</a:t>
            </a:r>
            <a:endParaRPr lang="en-US" b="1" i="1">
              <a:latin typeface="Arial" pitchFamily="34" charset="0"/>
            </a:endParaRPr>
          </a:p>
        </p:txBody>
      </p:sp>
      <p:sp>
        <p:nvSpPr>
          <p:cNvPr id="254015" name="Line 62"/>
          <p:cNvSpPr>
            <a:spLocks noChangeShapeType="1"/>
          </p:cNvSpPr>
          <p:nvPr/>
        </p:nvSpPr>
        <p:spPr bwMode="auto">
          <a:xfrm>
            <a:off x="3756025" y="4410075"/>
            <a:ext cx="3652838" cy="1588"/>
          </a:xfrm>
          <a:prstGeom prst="line">
            <a:avLst/>
          </a:prstGeom>
          <a:noFill/>
          <a:ln w="11113">
            <a:solidFill>
              <a:srgbClr val="000000"/>
            </a:solidFill>
            <a:miter lim="800000"/>
            <a:headEnd/>
            <a:tailEnd/>
          </a:ln>
        </p:spPr>
        <p:txBody>
          <a:bodyPr/>
          <a:lstStyle/>
          <a:p>
            <a:endParaRPr lang="en-US"/>
          </a:p>
        </p:txBody>
      </p:sp>
      <p:sp>
        <p:nvSpPr>
          <p:cNvPr id="254016" name="Rectangle 63"/>
          <p:cNvSpPr>
            <a:spLocks noChangeArrowheads="1"/>
          </p:cNvSpPr>
          <p:nvPr/>
        </p:nvSpPr>
        <p:spPr bwMode="auto">
          <a:xfrm>
            <a:off x="7485063" y="1293814"/>
            <a:ext cx="110608" cy="200055"/>
          </a:xfrm>
          <a:prstGeom prst="rect">
            <a:avLst/>
          </a:prstGeom>
          <a:noFill/>
          <a:ln w="9525">
            <a:noFill/>
            <a:miter lim="800000"/>
            <a:headEnd/>
            <a:tailEnd/>
          </a:ln>
        </p:spPr>
        <p:txBody>
          <a:bodyPr wrap="none" lIns="0" tIns="0" rIns="0" bIns="0">
            <a:spAutoFit/>
          </a:bodyPr>
          <a:lstStyle/>
          <a:p>
            <a:r>
              <a:rPr lang="en-US" sz="1300" b="1" i="1">
                <a:solidFill>
                  <a:srgbClr val="000000"/>
                </a:solidFill>
                <a:latin typeface="Arial" pitchFamily="34" charset="0"/>
              </a:rPr>
              <a:t>V</a:t>
            </a:r>
            <a:endParaRPr lang="en-US" b="1" i="1">
              <a:latin typeface="Arial" pitchFamily="34" charset="0"/>
            </a:endParaRPr>
          </a:p>
        </p:txBody>
      </p:sp>
      <p:sp>
        <p:nvSpPr>
          <p:cNvPr id="254017" name="Rectangle 64"/>
          <p:cNvSpPr>
            <a:spLocks noChangeArrowheads="1"/>
          </p:cNvSpPr>
          <p:nvPr/>
        </p:nvSpPr>
        <p:spPr bwMode="auto">
          <a:xfrm>
            <a:off x="7605713" y="1376363"/>
            <a:ext cx="184150" cy="152400"/>
          </a:xfrm>
          <a:prstGeom prst="rect">
            <a:avLst/>
          </a:prstGeom>
          <a:noFill/>
          <a:ln w="9525">
            <a:noFill/>
            <a:miter lim="800000"/>
            <a:headEnd/>
            <a:tailEnd/>
          </a:ln>
        </p:spPr>
        <p:txBody>
          <a:bodyPr wrap="none" lIns="0" tIns="0" rIns="0" bIns="0">
            <a:spAutoFit/>
          </a:bodyPr>
          <a:lstStyle/>
          <a:p>
            <a:r>
              <a:rPr lang="en-US" sz="1000" b="1" i="1">
                <a:solidFill>
                  <a:srgbClr val="000000"/>
                </a:solidFill>
                <a:latin typeface="Arial" pitchFamily="34" charset="0"/>
              </a:rPr>
              <a:t>DD</a:t>
            </a:r>
            <a:endParaRPr lang="en-US" b="1" i="1">
              <a:latin typeface="Arial" pitchFamily="34" charset="0"/>
            </a:endParaRPr>
          </a:p>
        </p:txBody>
      </p:sp>
      <p:sp>
        <p:nvSpPr>
          <p:cNvPr id="254018" name="Line 65"/>
          <p:cNvSpPr>
            <a:spLocks noChangeShapeType="1"/>
          </p:cNvSpPr>
          <p:nvPr/>
        </p:nvSpPr>
        <p:spPr bwMode="auto">
          <a:xfrm>
            <a:off x="5764213" y="1582739"/>
            <a:ext cx="652462" cy="1587"/>
          </a:xfrm>
          <a:prstGeom prst="line">
            <a:avLst/>
          </a:prstGeom>
          <a:noFill/>
          <a:ln w="19050">
            <a:solidFill>
              <a:srgbClr val="000000"/>
            </a:solidFill>
            <a:miter lim="800000"/>
            <a:headEnd/>
            <a:tailEnd/>
          </a:ln>
        </p:spPr>
        <p:txBody>
          <a:bodyPr/>
          <a:lstStyle/>
          <a:p>
            <a:endParaRPr lang="en-US"/>
          </a:p>
        </p:txBody>
      </p:sp>
      <p:sp>
        <p:nvSpPr>
          <p:cNvPr id="254019" name="Line 66"/>
          <p:cNvSpPr>
            <a:spLocks noChangeShapeType="1"/>
          </p:cNvSpPr>
          <p:nvPr/>
        </p:nvSpPr>
        <p:spPr bwMode="auto">
          <a:xfrm>
            <a:off x="4986338" y="1582739"/>
            <a:ext cx="538162" cy="1587"/>
          </a:xfrm>
          <a:prstGeom prst="line">
            <a:avLst/>
          </a:prstGeom>
          <a:noFill/>
          <a:ln w="19050">
            <a:solidFill>
              <a:srgbClr val="000000"/>
            </a:solidFill>
            <a:miter lim="800000"/>
            <a:headEnd/>
            <a:tailEnd/>
          </a:ln>
        </p:spPr>
        <p:txBody>
          <a:bodyPr/>
          <a:lstStyle/>
          <a:p>
            <a:endParaRPr lang="en-US"/>
          </a:p>
        </p:txBody>
      </p:sp>
      <p:sp>
        <p:nvSpPr>
          <p:cNvPr id="254020" name="Line 67"/>
          <p:cNvSpPr>
            <a:spLocks noChangeShapeType="1"/>
          </p:cNvSpPr>
          <p:nvPr/>
        </p:nvSpPr>
        <p:spPr bwMode="auto">
          <a:xfrm>
            <a:off x="4203701" y="1582739"/>
            <a:ext cx="538163" cy="1587"/>
          </a:xfrm>
          <a:prstGeom prst="line">
            <a:avLst/>
          </a:prstGeom>
          <a:noFill/>
          <a:ln w="19050">
            <a:solidFill>
              <a:srgbClr val="000000"/>
            </a:solidFill>
            <a:miter lim="800000"/>
            <a:headEnd/>
            <a:tailEnd/>
          </a:ln>
        </p:spPr>
        <p:txBody>
          <a:bodyPr/>
          <a:lstStyle/>
          <a:p>
            <a:endParaRPr lang="en-US"/>
          </a:p>
        </p:txBody>
      </p:sp>
      <p:sp>
        <p:nvSpPr>
          <p:cNvPr id="254021" name="Line 68"/>
          <p:cNvSpPr>
            <a:spLocks noChangeShapeType="1"/>
          </p:cNvSpPr>
          <p:nvPr/>
        </p:nvSpPr>
        <p:spPr bwMode="auto">
          <a:xfrm>
            <a:off x="3756026" y="1582739"/>
            <a:ext cx="207963" cy="1587"/>
          </a:xfrm>
          <a:prstGeom prst="line">
            <a:avLst/>
          </a:prstGeom>
          <a:noFill/>
          <a:ln w="19050">
            <a:solidFill>
              <a:srgbClr val="000000"/>
            </a:solidFill>
            <a:miter lim="800000"/>
            <a:headEnd/>
            <a:tailEnd/>
          </a:ln>
        </p:spPr>
        <p:txBody>
          <a:bodyPr/>
          <a:lstStyle/>
          <a:p>
            <a:endParaRPr lang="en-US"/>
          </a:p>
        </p:txBody>
      </p:sp>
      <p:sp>
        <p:nvSpPr>
          <p:cNvPr id="254022" name="Line 69"/>
          <p:cNvSpPr>
            <a:spLocks noChangeShapeType="1"/>
          </p:cNvSpPr>
          <p:nvPr/>
        </p:nvSpPr>
        <p:spPr bwMode="auto">
          <a:xfrm>
            <a:off x="3959225" y="1395414"/>
            <a:ext cx="3449638" cy="1587"/>
          </a:xfrm>
          <a:prstGeom prst="line">
            <a:avLst/>
          </a:prstGeom>
          <a:noFill/>
          <a:ln w="19050">
            <a:solidFill>
              <a:srgbClr val="000000"/>
            </a:solidFill>
            <a:miter lim="800000"/>
            <a:headEnd/>
            <a:tailEnd/>
          </a:ln>
        </p:spPr>
        <p:txBody>
          <a:bodyPr/>
          <a:lstStyle/>
          <a:p>
            <a:endParaRPr lang="en-US"/>
          </a:p>
        </p:txBody>
      </p:sp>
      <p:sp>
        <p:nvSpPr>
          <p:cNvPr id="254023" name="Line 70"/>
          <p:cNvSpPr>
            <a:spLocks noChangeShapeType="1"/>
          </p:cNvSpPr>
          <p:nvPr/>
        </p:nvSpPr>
        <p:spPr bwMode="auto">
          <a:xfrm flipV="1">
            <a:off x="4313239" y="1770064"/>
            <a:ext cx="1587" cy="3182937"/>
          </a:xfrm>
          <a:prstGeom prst="line">
            <a:avLst/>
          </a:prstGeom>
          <a:noFill/>
          <a:ln w="19050">
            <a:solidFill>
              <a:srgbClr val="000000"/>
            </a:solidFill>
            <a:miter lim="800000"/>
            <a:headEnd/>
            <a:tailEnd/>
          </a:ln>
        </p:spPr>
        <p:txBody>
          <a:bodyPr/>
          <a:lstStyle/>
          <a:p>
            <a:endParaRPr lang="en-US"/>
          </a:p>
        </p:txBody>
      </p:sp>
      <p:sp>
        <p:nvSpPr>
          <p:cNvPr id="254024" name="Freeform 71"/>
          <p:cNvSpPr>
            <a:spLocks/>
          </p:cNvSpPr>
          <p:nvPr/>
        </p:nvSpPr>
        <p:spPr bwMode="auto">
          <a:xfrm>
            <a:off x="4783138" y="2516189"/>
            <a:ext cx="182562" cy="141287"/>
          </a:xfrm>
          <a:custGeom>
            <a:avLst/>
            <a:gdLst>
              <a:gd name="T0" fmla="*/ 0 w 115"/>
              <a:gd name="T1" fmla="*/ 0 h 89"/>
              <a:gd name="T2" fmla="*/ 2147483647 w 115"/>
              <a:gd name="T3" fmla="*/ 0 h 89"/>
              <a:gd name="T4" fmla="*/ 2147483647 w 115"/>
              <a:gd name="T5" fmla="*/ 2147483647 h 89"/>
              <a:gd name="T6" fmla="*/ 0 60000 65536"/>
              <a:gd name="T7" fmla="*/ 0 60000 65536"/>
              <a:gd name="T8" fmla="*/ 0 60000 65536"/>
              <a:gd name="T9" fmla="*/ 0 w 115"/>
              <a:gd name="T10" fmla="*/ 0 h 89"/>
              <a:gd name="T11" fmla="*/ 115 w 115"/>
              <a:gd name="T12" fmla="*/ 89 h 89"/>
            </a:gdLst>
            <a:ahLst/>
            <a:cxnLst>
              <a:cxn ang="T6">
                <a:pos x="T0" y="T1"/>
              </a:cxn>
              <a:cxn ang="T7">
                <a:pos x="T2" y="T3"/>
              </a:cxn>
              <a:cxn ang="T8">
                <a:pos x="T4" y="T5"/>
              </a:cxn>
            </a:cxnLst>
            <a:rect l="T9" t="T10" r="T11" b="T12"/>
            <a:pathLst>
              <a:path w="115" h="89">
                <a:moveTo>
                  <a:pt x="0" y="0"/>
                </a:moveTo>
                <a:lnTo>
                  <a:pt x="115" y="0"/>
                </a:lnTo>
                <a:lnTo>
                  <a:pt x="115" y="89"/>
                </a:lnTo>
              </a:path>
            </a:pathLst>
          </a:custGeom>
          <a:noFill/>
          <a:ln w="19050" cap="flat" cmpd="sng">
            <a:solidFill>
              <a:srgbClr val="000000"/>
            </a:solidFill>
            <a:prstDash val="solid"/>
            <a:miter lim="800000"/>
            <a:headEnd/>
            <a:tailEnd/>
          </a:ln>
        </p:spPr>
        <p:txBody>
          <a:bodyPr/>
          <a:lstStyle/>
          <a:p>
            <a:endParaRPr lang="en-US"/>
          </a:p>
        </p:txBody>
      </p:sp>
      <p:sp>
        <p:nvSpPr>
          <p:cNvPr id="254025" name="Freeform 72"/>
          <p:cNvSpPr>
            <a:spLocks/>
          </p:cNvSpPr>
          <p:nvPr/>
        </p:nvSpPr>
        <p:spPr bwMode="auto">
          <a:xfrm>
            <a:off x="4783138" y="2032000"/>
            <a:ext cx="182562" cy="139700"/>
          </a:xfrm>
          <a:custGeom>
            <a:avLst/>
            <a:gdLst>
              <a:gd name="T0" fmla="*/ 2147483647 w 115"/>
              <a:gd name="T1" fmla="*/ 0 h 88"/>
              <a:gd name="T2" fmla="*/ 2147483647 w 115"/>
              <a:gd name="T3" fmla="*/ 2147483647 h 88"/>
              <a:gd name="T4" fmla="*/ 0 w 115"/>
              <a:gd name="T5" fmla="*/ 2147483647 h 88"/>
              <a:gd name="T6" fmla="*/ 0 60000 65536"/>
              <a:gd name="T7" fmla="*/ 0 60000 65536"/>
              <a:gd name="T8" fmla="*/ 0 60000 65536"/>
              <a:gd name="T9" fmla="*/ 0 w 115"/>
              <a:gd name="T10" fmla="*/ 0 h 88"/>
              <a:gd name="T11" fmla="*/ 115 w 115"/>
              <a:gd name="T12" fmla="*/ 88 h 88"/>
            </a:gdLst>
            <a:ahLst/>
            <a:cxnLst>
              <a:cxn ang="T6">
                <a:pos x="T0" y="T1"/>
              </a:cxn>
              <a:cxn ang="T7">
                <a:pos x="T2" y="T3"/>
              </a:cxn>
              <a:cxn ang="T8">
                <a:pos x="T4" y="T5"/>
              </a:cxn>
            </a:cxnLst>
            <a:rect l="T9" t="T10" r="T11" b="T12"/>
            <a:pathLst>
              <a:path w="115" h="88">
                <a:moveTo>
                  <a:pt x="115" y="0"/>
                </a:moveTo>
                <a:lnTo>
                  <a:pt x="115" y="88"/>
                </a:lnTo>
                <a:lnTo>
                  <a:pt x="0" y="88"/>
                </a:lnTo>
              </a:path>
            </a:pathLst>
          </a:custGeom>
          <a:noFill/>
          <a:ln w="19050" cap="flat" cmpd="sng">
            <a:solidFill>
              <a:srgbClr val="000000"/>
            </a:solidFill>
            <a:prstDash val="solid"/>
            <a:miter lim="800000"/>
            <a:headEnd/>
            <a:tailEnd/>
          </a:ln>
        </p:spPr>
        <p:txBody>
          <a:bodyPr/>
          <a:lstStyle/>
          <a:p>
            <a:endParaRPr lang="en-US"/>
          </a:p>
        </p:txBody>
      </p:sp>
      <p:sp>
        <p:nvSpPr>
          <p:cNvPr id="254026" name="Line 73"/>
          <p:cNvSpPr>
            <a:spLocks noChangeShapeType="1"/>
          </p:cNvSpPr>
          <p:nvPr/>
        </p:nvSpPr>
        <p:spPr bwMode="auto">
          <a:xfrm>
            <a:off x="4783139" y="2130426"/>
            <a:ext cx="1587" cy="428625"/>
          </a:xfrm>
          <a:prstGeom prst="line">
            <a:avLst/>
          </a:prstGeom>
          <a:noFill/>
          <a:ln w="19050">
            <a:solidFill>
              <a:srgbClr val="000000"/>
            </a:solidFill>
            <a:miter lim="800000"/>
            <a:headEnd/>
            <a:tailEnd/>
          </a:ln>
        </p:spPr>
        <p:txBody>
          <a:bodyPr/>
          <a:lstStyle/>
          <a:p>
            <a:endParaRPr lang="en-US"/>
          </a:p>
        </p:txBody>
      </p:sp>
      <p:sp>
        <p:nvSpPr>
          <p:cNvPr id="254027" name="Line 74"/>
          <p:cNvSpPr>
            <a:spLocks noChangeShapeType="1"/>
          </p:cNvSpPr>
          <p:nvPr/>
        </p:nvSpPr>
        <p:spPr bwMode="auto">
          <a:xfrm>
            <a:off x="4694239" y="2171700"/>
            <a:ext cx="1587" cy="344488"/>
          </a:xfrm>
          <a:prstGeom prst="line">
            <a:avLst/>
          </a:prstGeom>
          <a:noFill/>
          <a:ln w="19050">
            <a:solidFill>
              <a:srgbClr val="000000"/>
            </a:solidFill>
            <a:miter lim="800000"/>
            <a:headEnd/>
            <a:tailEnd/>
          </a:ln>
        </p:spPr>
        <p:txBody>
          <a:bodyPr/>
          <a:lstStyle/>
          <a:p>
            <a:endParaRPr lang="en-US"/>
          </a:p>
        </p:txBody>
      </p:sp>
      <p:sp>
        <p:nvSpPr>
          <p:cNvPr id="254028" name="Line 75"/>
          <p:cNvSpPr>
            <a:spLocks noChangeShapeType="1"/>
          </p:cNvSpPr>
          <p:nvPr/>
        </p:nvSpPr>
        <p:spPr bwMode="auto">
          <a:xfrm>
            <a:off x="3963989" y="1582739"/>
            <a:ext cx="115887" cy="1587"/>
          </a:xfrm>
          <a:prstGeom prst="line">
            <a:avLst/>
          </a:prstGeom>
          <a:noFill/>
          <a:ln w="19050">
            <a:solidFill>
              <a:srgbClr val="000000"/>
            </a:solidFill>
            <a:miter lim="800000"/>
            <a:headEnd/>
            <a:tailEnd/>
          </a:ln>
        </p:spPr>
        <p:txBody>
          <a:bodyPr/>
          <a:lstStyle/>
          <a:p>
            <a:endParaRPr lang="en-US"/>
          </a:p>
        </p:txBody>
      </p:sp>
      <p:sp>
        <p:nvSpPr>
          <p:cNvPr id="254029" name="Freeform 76"/>
          <p:cNvSpPr>
            <a:spLocks/>
          </p:cNvSpPr>
          <p:nvPr/>
        </p:nvSpPr>
        <p:spPr bwMode="auto">
          <a:xfrm>
            <a:off x="4203700" y="1687513"/>
            <a:ext cx="109538" cy="82550"/>
          </a:xfrm>
          <a:custGeom>
            <a:avLst/>
            <a:gdLst>
              <a:gd name="T0" fmla="*/ 0 w 69"/>
              <a:gd name="T1" fmla="*/ 0 h 52"/>
              <a:gd name="T2" fmla="*/ 2147483647 w 69"/>
              <a:gd name="T3" fmla="*/ 0 h 52"/>
              <a:gd name="T4" fmla="*/ 2147483647 w 69"/>
              <a:gd name="T5" fmla="*/ 2147483647 h 52"/>
              <a:gd name="T6" fmla="*/ 0 60000 65536"/>
              <a:gd name="T7" fmla="*/ 0 60000 65536"/>
              <a:gd name="T8" fmla="*/ 0 60000 65536"/>
              <a:gd name="T9" fmla="*/ 0 w 69"/>
              <a:gd name="T10" fmla="*/ 0 h 52"/>
              <a:gd name="T11" fmla="*/ 69 w 69"/>
              <a:gd name="T12" fmla="*/ 52 h 52"/>
            </a:gdLst>
            <a:ahLst/>
            <a:cxnLst>
              <a:cxn ang="T6">
                <a:pos x="T0" y="T1"/>
              </a:cxn>
              <a:cxn ang="T7">
                <a:pos x="T2" y="T3"/>
              </a:cxn>
              <a:cxn ang="T8">
                <a:pos x="T4" y="T5"/>
              </a:cxn>
            </a:cxnLst>
            <a:rect l="T9" t="T10" r="T11" b="T12"/>
            <a:pathLst>
              <a:path w="69" h="52">
                <a:moveTo>
                  <a:pt x="0" y="0"/>
                </a:moveTo>
                <a:lnTo>
                  <a:pt x="69" y="0"/>
                </a:lnTo>
                <a:lnTo>
                  <a:pt x="69" y="52"/>
                </a:lnTo>
              </a:path>
            </a:pathLst>
          </a:custGeom>
          <a:noFill/>
          <a:ln w="19050" cap="flat" cmpd="sng">
            <a:solidFill>
              <a:srgbClr val="000000"/>
            </a:solidFill>
            <a:prstDash val="solid"/>
            <a:miter lim="800000"/>
            <a:headEnd/>
            <a:tailEnd/>
          </a:ln>
        </p:spPr>
        <p:txBody>
          <a:bodyPr/>
          <a:lstStyle/>
          <a:p>
            <a:endParaRPr lang="en-US"/>
          </a:p>
        </p:txBody>
      </p:sp>
      <p:sp>
        <p:nvSpPr>
          <p:cNvPr id="254030" name="Freeform 77"/>
          <p:cNvSpPr>
            <a:spLocks/>
          </p:cNvSpPr>
          <p:nvPr/>
        </p:nvSpPr>
        <p:spPr bwMode="auto">
          <a:xfrm>
            <a:off x="4203700" y="1395413"/>
            <a:ext cx="109538" cy="87312"/>
          </a:xfrm>
          <a:custGeom>
            <a:avLst/>
            <a:gdLst>
              <a:gd name="T0" fmla="*/ 2147483647 w 69"/>
              <a:gd name="T1" fmla="*/ 0 h 55"/>
              <a:gd name="T2" fmla="*/ 2147483647 w 69"/>
              <a:gd name="T3" fmla="*/ 2147483647 h 55"/>
              <a:gd name="T4" fmla="*/ 0 w 69"/>
              <a:gd name="T5" fmla="*/ 2147483647 h 55"/>
              <a:gd name="T6" fmla="*/ 0 60000 65536"/>
              <a:gd name="T7" fmla="*/ 0 60000 65536"/>
              <a:gd name="T8" fmla="*/ 0 60000 65536"/>
              <a:gd name="T9" fmla="*/ 0 w 69"/>
              <a:gd name="T10" fmla="*/ 0 h 55"/>
              <a:gd name="T11" fmla="*/ 69 w 69"/>
              <a:gd name="T12" fmla="*/ 55 h 55"/>
            </a:gdLst>
            <a:ahLst/>
            <a:cxnLst>
              <a:cxn ang="T6">
                <a:pos x="T0" y="T1"/>
              </a:cxn>
              <a:cxn ang="T7">
                <a:pos x="T2" y="T3"/>
              </a:cxn>
              <a:cxn ang="T8">
                <a:pos x="T4" y="T5"/>
              </a:cxn>
            </a:cxnLst>
            <a:rect l="T9" t="T10" r="T11" b="T12"/>
            <a:pathLst>
              <a:path w="69" h="55">
                <a:moveTo>
                  <a:pt x="69" y="0"/>
                </a:moveTo>
                <a:lnTo>
                  <a:pt x="69" y="55"/>
                </a:lnTo>
                <a:lnTo>
                  <a:pt x="0" y="55"/>
                </a:lnTo>
              </a:path>
            </a:pathLst>
          </a:custGeom>
          <a:noFill/>
          <a:ln w="19050" cap="flat" cmpd="sng">
            <a:solidFill>
              <a:srgbClr val="000000"/>
            </a:solidFill>
            <a:prstDash val="solid"/>
            <a:miter lim="800000"/>
            <a:headEnd/>
            <a:tailEnd/>
          </a:ln>
        </p:spPr>
        <p:txBody>
          <a:bodyPr/>
          <a:lstStyle/>
          <a:p>
            <a:endParaRPr lang="en-US"/>
          </a:p>
        </p:txBody>
      </p:sp>
      <p:sp>
        <p:nvSpPr>
          <p:cNvPr id="254031" name="Line 78"/>
          <p:cNvSpPr>
            <a:spLocks noChangeShapeType="1"/>
          </p:cNvSpPr>
          <p:nvPr/>
        </p:nvSpPr>
        <p:spPr bwMode="auto">
          <a:xfrm>
            <a:off x="4203700" y="1431926"/>
            <a:ext cx="1588" cy="307975"/>
          </a:xfrm>
          <a:prstGeom prst="line">
            <a:avLst/>
          </a:prstGeom>
          <a:noFill/>
          <a:ln w="19050">
            <a:solidFill>
              <a:srgbClr val="000000"/>
            </a:solidFill>
            <a:miter lim="800000"/>
            <a:headEnd/>
            <a:tailEnd/>
          </a:ln>
        </p:spPr>
        <p:txBody>
          <a:bodyPr/>
          <a:lstStyle/>
          <a:p>
            <a:endParaRPr lang="en-US"/>
          </a:p>
        </p:txBody>
      </p:sp>
      <p:sp>
        <p:nvSpPr>
          <p:cNvPr id="254032" name="Line 79"/>
          <p:cNvSpPr>
            <a:spLocks noChangeShapeType="1"/>
          </p:cNvSpPr>
          <p:nvPr/>
        </p:nvSpPr>
        <p:spPr bwMode="auto">
          <a:xfrm>
            <a:off x="4152900" y="1482725"/>
            <a:ext cx="1588" cy="204788"/>
          </a:xfrm>
          <a:prstGeom prst="line">
            <a:avLst/>
          </a:prstGeom>
          <a:noFill/>
          <a:ln w="19050">
            <a:solidFill>
              <a:srgbClr val="000000"/>
            </a:solidFill>
            <a:miter lim="800000"/>
            <a:headEnd/>
            <a:tailEnd/>
          </a:ln>
        </p:spPr>
        <p:txBody>
          <a:bodyPr/>
          <a:lstStyle/>
          <a:p>
            <a:endParaRPr lang="en-US"/>
          </a:p>
        </p:txBody>
      </p:sp>
      <p:sp>
        <p:nvSpPr>
          <p:cNvPr id="254033" name="Oval 80"/>
          <p:cNvSpPr>
            <a:spLocks noChangeArrowheads="1"/>
          </p:cNvSpPr>
          <p:nvPr/>
        </p:nvSpPr>
        <p:spPr bwMode="auto">
          <a:xfrm>
            <a:off x="5065713" y="2000251"/>
            <a:ext cx="61912" cy="61913"/>
          </a:xfrm>
          <a:prstGeom prst="ellipse">
            <a:avLst/>
          </a:prstGeom>
          <a:solidFill>
            <a:srgbClr val="000000"/>
          </a:solidFill>
          <a:ln w="19050">
            <a:solidFill>
              <a:srgbClr val="000000"/>
            </a:solidFill>
            <a:miter lim="800000"/>
            <a:headEnd/>
            <a:tailEnd/>
          </a:ln>
        </p:spPr>
        <p:txBody>
          <a:bodyPr/>
          <a:lstStyle/>
          <a:p>
            <a:endParaRPr lang="en-US"/>
          </a:p>
        </p:txBody>
      </p:sp>
      <p:sp>
        <p:nvSpPr>
          <p:cNvPr id="254034" name="Oval 81"/>
          <p:cNvSpPr>
            <a:spLocks noChangeArrowheads="1"/>
          </p:cNvSpPr>
          <p:nvPr/>
        </p:nvSpPr>
        <p:spPr bwMode="auto">
          <a:xfrm>
            <a:off x="4935538" y="2625725"/>
            <a:ext cx="61912" cy="63500"/>
          </a:xfrm>
          <a:prstGeom prst="ellipse">
            <a:avLst/>
          </a:prstGeom>
          <a:solidFill>
            <a:srgbClr val="000000"/>
          </a:solidFill>
          <a:ln w="19050">
            <a:solidFill>
              <a:srgbClr val="000000"/>
            </a:solidFill>
            <a:miter lim="800000"/>
            <a:headEnd/>
            <a:tailEnd/>
          </a:ln>
        </p:spPr>
        <p:txBody>
          <a:bodyPr/>
          <a:lstStyle/>
          <a:p>
            <a:endParaRPr lang="en-US"/>
          </a:p>
        </p:txBody>
      </p:sp>
      <p:sp>
        <p:nvSpPr>
          <p:cNvPr id="254035" name="Rectangle 82"/>
          <p:cNvSpPr>
            <a:spLocks noChangeArrowheads="1"/>
          </p:cNvSpPr>
          <p:nvPr/>
        </p:nvSpPr>
        <p:spPr bwMode="auto">
          <a:xfrm>
            <a:off x="4876801" y="4981575"/>
            <a:ext cx="220663" cy="198438"/>
          </a:xfrm>
          <a:prstGeom prst="rect">
            <a:avLst/>
          </a:prstGeom>
          <a:noFill/>
          <a:ln w="9525">
            <a:noFill/>
            <a:miter lim="800000"/>
            <a:headEnd/>
            <a:tailEnd/>
          </a:ln>
        </p:spPr>
        <p:txBody>
          <a:bodyPr wrap="none" lIns="0" tIns="0" rIns="0" bIns="0">
            <a:spAutoFit/>
          </a:bodyPr>
          <a:lstStyle/>
          <a:p>
            <a:r>
              <a:rPr lang="en-US" sz="1300" b="1" i="1">
                <a:solidFill>
                  <a:srgbClr val="000000"/>
                </a:solidFill>
                <a:latin typeface="Arial" pitchFamily="34" charset="0"/>
              </a:rPr>
              <a:t>BL</a:t>
            </a:r>
            <a:endParaRPr lang="en-US" b="1" i="1">
              <a:latin typeface="Arial" pitchFamily="34" charset="0"/>
            </a:endParaRPr>
          </a:p>
        </p:txBody>
      </p:sp>
      <p:sp>
        <p:nvSpPr>
          <p:cNvPr id="254036" name="Rectangle 83"/>
          <p:cNvSpPr>
            <a:spLocks noChangeArrowheads="1"/>
          </p:cNvSpPr>
          <p:nvPr/>
        </p:nvSpPr>
        <p:spPr bwMode="auto">
          <a:xfrm>
            <a:off x="5118100" y="4981575"/>
            <a:ext cx="203200" cy="198438"/>
          </a:xfrm>
          <a:prstGeom prst="rect">
            <a:avLst/>
          </a:prstGeom>
          <a:noFill/>
          <a:ln w="9525">
            <a:noFill/>
            <a:miter lim="800000"/>
            <a:headEnd/>
            <a:tailEnd/>
          </a:ln>
        </p:spPr>
        <p:txBody>
          <a:bodyPr wrap="none" lIns="0" tIns="0" rIns="0" bIns="0">
            <a:spAutoFit/>
          </a:bodyPr>
          <a:lstStyle/>
          <a:p>
            <a:r>
              <a:rPr lang="en-US" sz="1300" b="1">
                <a:solidFill>
                  <a:srgbClr val="000000"/>
                </a:solidFill>
                <a:latin typeface="Arial" pitchFamily="34" charset="0"/>
              </a:rPr>
              <a:t>[1]</a:t>
            </a:r>
            <a:endParaRPr lang="en-US" b="1" i="1">
              <a:latin typeface="Arial" pitchFamily="34" charset="0"/>
            </a:endParaRPr>
          </a:p>
        </p:txBody>
      </p:sp>
      <p:sp>
        <p:nvSpPr>
          <p:cNvPr id="254037" name="Rectangle 84"/>
          <p:cNvSpPr>
            <a:spLocks noChangeArrowheads="1"/>
          </p:cNvSpPr>
          <p:nvPr/>
        </p:nvSpPr>
        <p:spPr bwMode="auto">
          <a:xfrm>
            <a:off x="6999288" y="1709739"/>
            <a:ext cx="1476366" cy="200055"/>
          </a:xfrm>
          <a:prstGeom prst="rect">
            <a:avLst/>
          </a:prstGeom>
          <a:noFill/>
          <a:ln w="9525">
            <a:noFill/>
            <a:miter lim="800000"/>
            <a:headEnd/>
            <a:tailEnd/>
          </a:ln>
        </p:spPr>
        <p:txBody>
          <a:bodyPr wrap="none" lIns="0" tIns="0" rIns="0" bIns="0">
            <a:spAutoFit/>
          </a:bodyPr>
          <a:lstStyle/>
          <a:p>
            <a:r>
              <a:rPr lang="en-US" sz="1300" b="1">
                <a:solidFill>
                  <a:srgbClr val="000000"/>
                </a:solidFill>
                <a:latin typeface="Arial" pitchFamily="34" charset="0"/>
              </a:rPr>
              <a:t>Precharge devices</a:t>
            </a:r>
            <a:endParaRPr lang="en-US" b="1" i="1">
              <a:latin typeface="Arial" pitchFamily="34" charset="0"/>
            </a:endParaRPr>
          </a:p>
        </p:txBody>
      </p:sp>
      <p:sp>
        <p:nvSpPr>
          <p:cNvPr id="254038" name="Line 85"/>
          <p:cNvSpPr>
            <a:spLocks noChangeShapeType="1"/>
          </p:cNvSpPr>
          <p:nvPr/>
        </p:nvSpPr>
        <p:spPr bwMode="auto">
          <a:xfrm flipV="1">
            <a:off x="5095875" y="1770064"/>
            <a:ext cx="1588" cy="3182937"/>
          </a:xfrm>
          <a:prstGeom prst="line">
            <a:avLst/>
          </a:prstGeom>
          <a:noFill/>
          <a:ln w="19050">
            <a:solidFill>
              <a:srgbClr val="000000"/>
            </a:solidFill>
            <a:miter lim="800000"/>
            <a:headEnd/>
            <a:tailEnd/>
          </a:ln>
        </p:spPr>
        <p:txBody>
          <a:bodyPr/>
          <a:lstStyle/>
          <a:p>
            <a:endParaRPr lang="en-US"/>
          </a:p>
        </p:txBody>
      </p:sp>
      <p:sp>
        <p:nvSpPr>
          <p:cNvPr id="254039" name="Rectangle 86"/>
          <p:cNvSpPr>
            <a:spLocks noChangeArrowheads="1"/>
          </p:cNvSpPr>
          <p:nvPr/>
        </p:nvSpPr>
        <p:spPr bwMode="auto">
          <a:xfrm>
            <a:off x="5657851" y="4981575"/>
            <a:ext cx="220663" cy="198438"/>
          </a:xfrm>
          <a:prstGeom prst="rect">
            <a:avLst/>
          </a:prstGeom>
          <a:noFill/>
          <a:ln w="9525">
            <a:noFill/>
            <a:miter lim="800000"/>
            <a:headEnd/>
            <a:tailEnd/>
          </a:ln>
        </p:spPr>
        <p:txBody>
          <a:bodyPr wrap="none" lIns="0" tIns="0" rIns="0" bIns="0">
            <a:spAutoFit/>
          </a:bodyPr>
          <a:lstStyle/>
          <a:p>
            <a:r>
              <a:rPr lang="en-US" sz="1300" b="1" i="1">
                <a:solidFill>
                  <a:srgbClr val="000000"/>
                </a:solidFill>
                <a:latin typeface="Arial" pitchFamily="34" charset="0"/>
              </a:rPr>
              <a:t>BL</a:t>
            </a:r>
            <a:endParaRPr lang="en-US" b="1" i="1">
              <a:latin typeface="Arial" pitchFamily="34" charset="0"/>
            </a:endParaRPr>
          </a:p>
        </p:txBody>
      </p:sp>
      <p:sp>
        <p:nvSpPr>
          <p:cNvPr id="254040" name="Rectangle 87"/>
          <p:cNvSpPr>
            <a:spLocks noChangeArrowheads="1"/>
          </p:cNvSpPr>
          <p:nvPr/>
        </p:nvSpPr>
        <p:spPr bwMode="auto">
          <a:xfrm>
            <a:off x="5899150" y="4981575"/>
            <a:ext cx="203200" cy="198438"/>
          </a:xfrm>
          <a:prstGeom prst="rect">
            <a:avLst/>
          </a:prstGeom>
          <a:noFill/>
          <a:ln w="9525">
            <a:noFill/>
            <a:miter lim="800000"/>
            <a:headEnd/>
            <a:tailEnd/>
          </a:ln>
        </p:spPr>
        <p:txBody>
          <a:bodyPr wrap="none" lIns="0" tIns="0" rIns="0" bIns="0">
            <a:spAutoFit/>
          </a:bodyPr>
          <a:lstStyle/>
          <a:p>
            <a:r>
              <a:rPr lang="en-US" sz="1300" b="1">
                <a:solidFill>
                  <a:srgbClr val="000000"/>
                </a:solidFill>
                <a:latin typeface="Arial" pitchFamily="34" charset="0"/>
              </a:rPr>
              <a:t>[2]</a:t>
            </a:r>
            <a:endParaRPr lang="en-US" b="1" i="1">
              <a:latin typeface="Arial" pitchFamily="34" charset="0"/>
            </a:endParaRPr>
          </a:p>
        </p:txBody>
      </p:sp>
      <p:sp>
        <p:nvSpPr>
          <p:cNvPr id="254041" name="Line 88"/>
          <p:cNvSpPr>
            <a:spLocks noChangeShapeType="1"/>
          </p:cNvSpPr>
          <p:nvPr/>
        </p:nvSpPr>
        <p:spPr bwMode="auto">
          <a:xfrm flipV="1">
            <a:off x="5873750" y="1770064"/>
            <a:ext cx="1588" cy="3182937"/>
          </a:xfrm>
          <a:prstGeom prst="line">
            <a:avLst/>
          </a:prstGeom>
          <a:noFill/>
          <a:ln w="19050">
            <a:solidFill>
              <a:srgbClr val="000000"/>
            </a:solidFill>
            <a:miter lim="800000"/>
            <a:headEnd/>
            <a:tailEnd/>
          </a:ln>
        </p:spPr>
        <p:txBody>
          <a:bodyPr/>
          <a:lstStyle/>
          <a:p>
            <a:endParaRPr lang="en-US"/>
          </a:p>
        </p:txBody>
      </p:sp>
      <p:sp>
        <p:nvSpPr>
          <p:cNvPr id="254042" name="Rectangle 89"/>
          <p:cNvSpPr>
            <a:spLocks noChangeArrowheads="1"/>
          </p:cNvSpPr>
          <p:nvPr/>
        </p:nvSpPr>
        <p:spPr bwMode="auto">
          <a:xfrm>
            <a:off x="6437313" y="4981576"/>
            <a:ext cx="222818" cy="200055"/>
          </a:xfrm>
          <a:prstGeom prst="rect">
            <a:avLst/>
          </a:prstGeom>
          <a:noFill/>
          <a:ln w="9525">
            <a:noFill/>
            <a:miter lim="800000"/>
            <a:headEnd/>
            <a:tailEnd/>
          </a:ln>
        </p:spPr>
        <p:txBody>
          <a:bodyPr wrap="none" lIns="0" tIns="0" rIns="0" bIns="0">
            <a:spAutoFit/>
          </a:bodyPr>
          <a:lstStyle/>
          <a:p>
            <a:r>
              <a:rPr lang="en-US" sz="1300" b="1" i="1">
                <a:solidFill>
                  <a:srgbClr val="000000"/>
                </a:solidFill>
                <a:latin typeface="Arial" pitchFamily="34" charset="0"/>
              </a:rPr>
              <a:t>BL</a:t>
            </a:r>
            <a:endParaRPr lang="en-US" b="1" i="1">
              <a:latin typeface="Arial" pitchFamily="34" charset="0"/>
            </a:endParaRPr>
          </a:p>
        </p:txBody>
      </p:sp>
      <p:sp>
        <p:nvSpPr>
          <p:cNvPr id="254043" name="Rectangle 90"/>
          <p:cNvSpPr>
            <a:spLocks noChangeArrowheads="1"/>
          </p:cNvSpPr>
          <p:nvPr/>
        </p:nvSpPr>
        <p:spPr bwMode="auto">
          <a:xfrm>
            <a:off x="6678613" y="4981575"/>
            <a:ext cx="203200" cy="198438"/>
          </a:xfrm>
          <a:prstGeom prst="rect">
            <a:avLst/>
          </a:prstGeom>
          <a:noFill/>
          <a:ln w="9525">
            <a:noFill/>
            <a:miter lim="800000"/>
            <a:headEnd/>
            <a:tailEnd/>
          </a:ln>
        </p:spPr>
        <p:txBody>
          <a:bodyPr wrap="none" lIns="0" tIns="0" rIns="0" bIns="0">
            <a:spAutoFit/>
          </a:bodyPr>
          <a:lstStyle/>
          <a:p>
            <a:r>
              <a:rPr lang="en-US" sz="1300" b="1">
                <a:solidFill>
                  <a:srgbClr val="000000"/>
                </a:solidFill>
                <a:latin typeface="Arial" pitchFamily="34" charset="0"/>
              </a:rPr>
              <a:t>[3]</a:t>
            </a:r>
            <a:endParaRPr lang="en-US" b="1" i="1">
              <a:latin typeface="Arial" pitchFamily="34" charset="0"/>
            </a:endParaRPr>
          </a:p>
        </p:txBody>
      </p:sp>
      <p:sp>
        <p:nvSpPr>
          <p:cNvPr id="254044" name="Line 91"/>
          <p:cNvSpPr>
            <a:spLocks noChangeShapeType="1"/>
          </p:cNvSpPr>
          <p:nvPr/>
        </p:nvSpPr>
        <p:spPr bwMode="auto">
          <a:xfrm flipV="1">
            <a:off x="6656389" y="1770064"/>
            <a:ext cx="1587" cy="3182937"/>
          </a:xfrm>
          <a:prstGeom prst="line">
            <a:avLst/>
          </a:prstGeom>
          <a:noFill/>
          <a:ln w="19050">
            <a:solidFill>
              <a:srgbClr val="000000"/>
            </a:solidFill>
            <a:miter lim="800000"/>
            <a:headEnd/>
            <a:tailEnd/>
          </a:ln>
        </p:spPr>
        <p:txBody>
          <a:bodyPr/>
          <a:lstStyle/>
          <a:p>
            <a:endParaRPr lang="en-US"/>
          </a:p>
        </p:txBody>
      </p:sp>
      <p:sp>
        <p:nvSpPr>
          <p:cNvPr id="254045" name="Freeform 92"/>
          <p:cNvSpPr>
            <a:spLocks/>
          </p:cNvSpPr>
          <p:nvPr/>
        </p:nvSpPr>
        <p:spPr bwMode="auto">
          <a:xfrm>
            <a:off x="4965701" y="2032000"/>
            <a:ext cx="130175" cy="1588"/>
          </a:xfrm>
          <a:custGeom>
            <a:avLst/>
            <a:gdLst>
              <a:gd name="T0" fmla="*/ 0 w 82"/>
              <a:gd name="T1" fmla="*/ 0 h 1588"/>
              <a:gd name="T2" fmla="*/ 2147483647 w 82"/>
              <a:gd name="T3" fmla="*/ 0 h 1588"/>
              <a:gd name="T4" fmla="*/ 0 w 82"/>
              <a:gd name="T5" fmla="*/ 0 h 1588"/>
              <a:gd name="T6" fmla="*/ 0 60000 65536"/>
              <a:gd name="T7" fmla="*/ 0 60000 65536"/>
              <a:gd name="T8" fmla="*/ 0 60000 65536"/>
              <a:gd name="T9" fmla="*/ 0 w 82"/>
              <a:gd name="T10" fmla="*/ 0 h 1588"/>
              <a:gd name="T11" fmla="*/ 82 w 82"/>
              <a:gd name="T12" fmla="*/ 1588 h 1588"/>
            </a:gdLst>
            <a:ahLst/>
            <a:cxnLst>
              <a:cxn ang="T6">
                <a:pos x="T0" y="T1"/>
              </a:cxn>
              <a:cxn ang="T7">
                <a:pos x="T2" y="T3"/>
              </a:cxn>
              <a:cxn ang="T8">
                <a:pos x="T4" y="T5"/>
              </a:cxn>
            </a:cxnLst>
            <a:rect l="T9" t="T10" r="T11" b="T12"/>
            <a:pathLst>
              <a:path w="82" h="1588">
                <a:moveTo>
                  <a:pt x="0" y="0"/>
                </a:moveTo>
                <a:lnTo>
                  <a:pt x="82" y="0"/>
                </a:lnTo>
                <a:lnTo>
                  <a:pt x="0" y="0"/>
                </a:lnTo>
                <a:close/>
              </a:path>
            </a:pathLst>
          </a:custGeom>
          <a:solidFill>
            <a:srgbClr val="000000"/>
          </a:solidFill>
          <a:ln w="9525">
            <a:noFill/>
            <a:round/>
            <a:headEnd/>
            <a:tailEnd/>
          </a:ln>
        </p:spPr>
        <p:txBody>
          <a:bodyPr/>
          <a:lstStyle/>
          <a:p>
            <a:endParaRPr lang="en-US"/>
          </a:p>
        </p:txBody>
      </p:sp>
      <p:sp>
        <p:nvSpPr>
          <p:cNvPr id="254046" name="Line 93"/>
          <p:cNvSpPr>
            <a:spLocks noChangeShapeType="1"/>
          </p:cNvSpPr>
          <p:nvPr/>
        </p:nvSpPr>
        <p:spPr bwMode="auto">
          <a:xfrm>
            <a:off x="4965701" y="2032000"/>
            <a:ext cx="130175" cy="1588"/>
          </a:xfrm>
          <a:prstGeom prst="line">
            <a:avLst/>
          </a:prstGeom>
          <a:noFill/>
          <a:ln w="19050">
            <a:solidFill>
              <a:srgbClr val="000000"/>
            </a:solidFill>
            <a:miter lim="800000"/>
            <a:headEnd/>
            <a:tailEnd/>
          </a:ln>
        </p:spPr>
        <p:txBody>
          <a:bodyPr/>
          <a:lstStyle/>
          <a:p>
            <a:endParaRPr lang="en-US"/>
          </a:p>
        </p:txBody>
      </p:sp>
      <p:sp>
        <p:nvSpPr>
          <p:cNvPr id="254047" name="Freeform 94"/>
          <p:cNvSpPr>
            <a:spLocks/>
          </p:cNvSpPr>
          <p:nvPr/>
        </p:nvSpPr>
        <p:spPr bwMode="auto">
          <a:xfrm>
            <a:off x="4000501" y="2657475"/>
            <a:ext cx="182563" cy="141288"/>
          </a:xfrm>
          <a:custGeom>
            <a:avLst/>
            <a:gdLst>
              <a:gd name="T0" fmla="*/ 0 w 115"/>
              <a:gd name="T1" fmla="*/ 2147483647 h 89"/>
              <a:gd name="T2" fmla="*/ 2147483647 w 115"/>
              <a:gd name="T3" fmla="*/ 2147483647 h 89"/>
              <a:gd name="T4" fmla="*/ 2147483647 w 115"/>
              <a:gd name="T5" fmla="*/ 0 h 89"/>
              <a:gd name="T6" fmla="*/ 0 60000 65536"/>
              <a:gd name="T7" fmla="*/ 0 60000 65536"/>
              <a:gd name="T8" fmla="*/ 0 60000 65536"/>
              <a:gd name="T9" fmla="*/ 0 w 115"/>
              <a:gd name="T10" fmla="*/ 0 h 89"/>
              <a:gd name="T11" fmla="*/ 115 w 115"/>
              <a:gd name="T12" fmla="*/ 89 h 89"/>
            </a:gdLst>
            <a:ahLst/>
            <a:cxnLst>
              <a:cxn ang="T6">
                <a:pos x="T0" y="T1"/>
              </a:cxn>
              <a:cxn ang="T7">
                <a:pos x="T2" y="T3"/>
              </a:cxn>
              <a:cxn ang="T8">
                <a:pos x="T4" y="T5"/>
              </a:cxn>
            </a:cxnLst>
            <a:rect l="T9" t="T10" r="T11" b="T12"/>
            <a:pathLst>
              <a:path w="115" h="89">
                <a:moveTo>
                  <a:pt x="0" y="89"/>
                </a:moveTo>
                <a:lnTo>
                  <a:pt x="115" y="89"/>
                </a:lnTo>
                <a:lnTo>
                  <a:pt x="115" y="0"/>
                </a:lnTo>
              </a:path>
            </a:pathLst>
          </a:custGeom>
          <a:noFill/>
          <a:ln w="19050" cap="flat" cmpd="sng">
            <a:solidFill>
              <a:srgbClr val="000000"/>
            </a:solidFill>
            <a:prstDash val="solid"/>
            <a:miter lim="800000"/>
            <a:headEnd/>
            <a:tailEnd/>
          </a:ln>
        </p:spPr>
        <p:txBody>
          <a:bodyPr/>
          <a:lstStyle/>
          <a:p>
            <a:endParaRPr lang="en-US"/>
          </a:p>
        </p:txBody>
      </p:sp>
      <p:sp>
        <p:nvSpPr>
          <p:cNvPr id="254048" name="Freeform 95"/>
          <p:cNvSpPr>
            <a:spLocks/>
          </p:cNvSpPr>
          <p:nvPr/>
        </p:nvSpPr>
        <p:spPr bwMode="auto">
          <a:xfrm>
            <a:off x="4000501" y="3143250"/>
            <a:ext cx="182563" cy="139700"/>
          </a:xfrm>
          <a:custGeom>
            <a:avLst/>
            <a:gdLst>
              <a:gd name="T0" fmla="*/ 2147483647 w 115"/>
              <a:gd name="T1" fmla="*/ 2147483647 h 88"/>
              <a:gd name="T2" fmla="*/ 2147483647 w 115"/>
              <a:gd name="T3" fmla="*/ 0 h 88"/>
              <a:gd name="T4" fmla="*/ 0 w 115"/>
              <a:gd name="T5" fmla="*/ 0 h 88"/>
              <a:gd name="T6" fmla="*/ 0 60000 65536"/>
              <a:gd name="T7" fmla="*/ 0 60000 65536"/>
              <a:gd name="T8" fmla="*/ 0 60000 65536"/>
              <a:gd name="T9" fmla="*/ 0 w 115"/>
              <a:gd name="T10" fmla="*/ 0 h 88"/>
              <a:gd name="T11" fmla="*/ 115 w 115"/>
              <a:gd name="T12" fmla="*/ 88 h 88"/>
            </a:gdLst>
            <a:ahLst/>
            <a:cxnLst>
              <a:cxn ang="T6">
                <a:pos x="T0" y="T1"/>
              </a:cxn>
              <a:cxn ang="T7">
                <a:pos x="T2" y="T3"/>
              </a:cxn>
              <a:cxn ang="T8">
                <a:pos x="T4" y="T5"/>
              </a:cxn>
            </a:cxnLst>
            <a:rect l="T9" t="T10" r="T11" b="T12"/>
            <a:pathLst>
              <a:path w="115" h="88">
                <a:moveTo>
                  <a:pt x="115" y="88"/>
                </a:moveTo>
                <a:lnTo>
                  <a:pt x="115" y="0"/>
                </a:lnTo>
                <a:lnTo>
                  <a:pt x="0" y="0"/>
                </a:lnTo>
              </a:path>
            </a:pathLst>
          </a:custGeom>
          <a:noFill/>
          <a:ln w="19050" cap="flat" cmpd="sng">
            <a:solidFill>
              <a:srgbClr val="000000"/>
            </a:solidFill>
            <a:prstDash val="solid"/>
            <a:miter lim="800000"/>
            <a:headEnd/>
            <a:tailEnd/>
          </a:ln>
        </p:spPr>
        <p:txBody>
          <a:bodyPr/>
          <a:lstStyle/>
          <a:p>
            <a:endParaRPr lang="en-US"/>
          </a:p>
        </p:txBody>
      </p:sp>
      <p:sp>
        <p:nvSpPr>
          <p:cNvPr id="254049" name="Line 96"/>
          <p:cNvSpPr>
            <a:spLocks noChangeShapeType="1"/>
          </p:cNvSpPr>
          <p:nvPr/>
        </p:nvSpPr>
        <p:spPr bwMode="auto">
          <a:xfrm flipV="1">
            <a:off x="4000500" y="2755901"/>
            <a:ext cx="1588" cy="428625"/>
          </a:xfrm>
          <a:prstGeom prst="line">
            <a:avLst/>
          </a:prstGeom>
          <a:noFill/>
          <a:ln w="19050">
            <a:solidFill>
              <a:srgbClr val="000000"/>
            </a:solidFill>
            <a:miter lim="800000"/>
            <a:headEnd/>
            <a:tailEnd/>
          </a:ln>
        </p:spPr>
        <p:txBody>
          <a:bodyPr/>
          <a:lstStyle/>
          <a:p>
            <a:endParaRPr lang="en-US"/>
          </a:p>
        </p:txBody>
      </p:sp>
      <p:sp>
        <p:nvSpPr>
          <p:cNvPr id="254050" name="Line 97"/>
          <p:cNvSpPr>
            <a:spLocks noChangeShapeType="1"/>
          </p:cNvSpPr>
          <p:nvPr/>
        </p:nvSpPr>
        <p:spPr bwMode="auto">
          <a:xfrm flipV="1">
            <a:off x="3911600" y="2798764"/>
            <a:ext cx="1588" cy="344487"/>
          </a:xfrm>
          <a:prstGeom prst="line">
            <a:avLst/>
          </a:prstGeom>
          <a:noFill/>
          <a:ln w="19050">
            <a:solidFill>
              <a:srgbClr val="000000"/>
            </a:solidFill>
            <a:miter lim="800000"/>
            <a:headEnd/>
            <a:tailEnd/>
          </a:ln>
        </p:spPr>
        <p:txBody>
          <a:bodyPr/>
          <a:lstStyle/>
          <a:p>
            <a:endParaRPr lang="en-US"/>
          </a:p>
        </p:txBody>
      </p:sp>
      <p:sp>
        <p:nvSpPr>
          <p:cNvPr id="254051" name="Oval 98"/>
          <p:cNvSpPr>
            <a:spLocks noChangeArrowheads="1"/>
          </p:cNvSpPr>
          <p:nvPr/>
        </p:nvSpPr>
        <p:spPr bwMode="auto">
          <a:xfrm>
            <a:off x="4283076" y="3252788"/>
            <a:ext cx="61913" cy="61912"/>
          </a:xfrm>
          <a:prstGeom prst="ellipse">
            <a:avLst/>
          </a:prstGeom>
          <a:solidFill>
            <a:srgbClr val="000000"/>
          </a:solidFill>
          <a:ln w="19050">
            <a:solidFill>
              <a:srgbClr val="000000"/>
            </a:solidFill>
            <a:miter lim="800000"/>
            <a:headEnd/>
            <a:tailEnd/>
          </a:ln>
        </p:spPr>
        <p:txBody>
          <a:bodyPr/>
          <a:lstStyle/>
          <a:p>
            <a:endParaRPr lang="en-US"/>
          </a:p>
        </p:txBody>
      </p:sp>
      <p:sp>
        <p:nvSpPr>
          <p:cNvPr id="254052" name="Oval 99"/>
          <p:cNvSpPr>
            <a:spLocks noChangeArrowheads="1"/>
          </p:cNvSpPr>
          <p:nvPr/>
        </p:nvSpPr>
        <p:spPr bwMode="auto">
          <a:xfrm>
            <a:off x="4152901" y="2625725"/>
            <a:ext cx="61913" cy="63500"/>
          </a:xfrm>
          <a:prstGeom prst="ellipse">
            <a:avLst/>
          </a:prstGeom>
          <a:solidFill>
            <a:srgbClr val="000000"/>
          </a:solidFill>
          <a:ln w="19050">
            <a:solidFill>
              <a:srgbClr val="000000"/>
            </a:solidFill>
            <a:miter lim="800000"/>
            <a:headEnd/>
            <a:tailEnd/>
          </a:ln>
        </p:spPr>
        <p:txBody>
          <a:bodyPr/>
          <a:lstStyle/>
          <a:p>
            <a:endParaRPr lang="en-US"/>
          </a:p>
        </p:txBody>
      </p:sp>
      <p:sp>
        <p:nvSpPr>
          <p:cNvPr id="254053" name="Freeform 100"/>
          <p:cNvSpPr>
            <a:spLocks/>
          </p:cNvSpPr>
          <p:nvPr/>
        </p:nvSpPr>
        <p:spPr bwMode="auto">
          <a:xfrm>
            <a:off x="4183064" y="3282950"/>
            <a:ext cx="130175" cy="1588"/>
          </a:xfrm>
          <a:custGeom>
            <a:avLst/>
            <a:gdLst>
              <a:gd name="T0" fmla="*/ 0 w 82"/>
              <a:gd name="T1" fmla="*/ 0 h 1588"/>
              <a:gd name="T2" fmla="*/ 2147483647 w 82"/>
              <a:gd name="T3" fmla="*/ 0 h 1588"/>
              <a:gd name="T4" fmla="*/ 0 w 82"/>
              <a:gd name="T5" fmla="*/ 0 h 1588"/>
              <a:gd name="T6" fmla="*/ 0 60000 65536"/>
              <a:gd name="T7" fmla="*/ 0 60000 65536"/>
              <a:gd name="T8" fmla="*/ 0 60000 65536"/>
              <a:gd name="T9" fmla="*/ 0 w 82"/>
              <a:gd name="T10" fmla="*/ 0 h 1588"/>
              <a:gd name="T11" fmla="*/ 82 w 82"/>
              <a:gd name="T12" fmla="*/ 1588 h 1588"/>
            </a:gdLst>
            <a:ahLst/>
            <a:cxnLst>
              <a:cxn ang="T6">
                <a:pos x="T0" y="T1"/>
              </a:cxn>
              <a:cxn ang="T7">
                <a:pos x="T2" y="T3"/>
              </a:cxn>
              <a:cxn ang="T8">
                <a:pos x="T4" y="T5"/>
              </a:cxn>
            </a:cxnLst>
            <a:rect l="T9" t="T10" r="T11" b="T12"/>
            <a:pathLst>
              <a:path w="82" h="1588">
                <a:moveTo>
                  <a:pt x="0" y="0"/>
                </a:moveTo>
                <a:lnTo>
                  <a:pt x="82" y="0"/>
                </a:lnTo>
                <a:lnTo>
                  <a:pt x="0" y="0"/>
                </a:lnTo>
                <a:close/>
              </a:path>
            </a:pathLst>
          </a:custGeom>
          <a:solidFill>
            <a:srgbClr val="000000"/>
          </a:solidFill>
          <a:ln w="9525">
            <a:noFill/>
            <a:round/>
            <a:headEnd/>
            <a:tailEnd/>
          </a:ln>
        </p:spPr>
        <p:txBody>
          <a:bodyPr/>
          <a:lstStyle/>
          <a:p>
            <a:endParaRPr lang="en-US"/>
          </a:p>
        </p:txBody>
      </p:sp>
      <p:sp>
        <p:nvSpPr>
          <p:cNvPr id="254054" name="Line 101"/>
          <p:cNvSpPr>
            <a:spLocks noChangeShapeType="1"/>
          </p:cNvSpPr>
          <p:nvPr/>
        </p:nvSpPr>
        <p:spPr bwMode="auto">
          <a:xfrm>
            <a:off x="4183064" y="3282950"/>
            <a:ext cx="130175" cy="1588"/>
          </a:xfrm>
          <a:prstGeom prst="line">
            <a:avLst/>
          </a:prstGeom>
          <a:noFill/>
          <a:ln w="19050">
            <a:solidFill>
              <a:srgbClr val="000000"/>
            </a:solidFill>
            <a:miter lim="800000"/>
            <a:headEnd/>
            <a:tailEnd/>
          </a:ln>
        </p:spPr>
        <p:txBody>
          <a:bodyPr/>
          <a:lstStyle/>
          <a:p>
            <a:endParaRPr lang="en-US"/>
          </a:p>
        </p:txBody>
      </p:sp>
      <p:sp>
        <p:nvSpPr>
          <p:cNvPr id="254055" name="Freeform 102"/>
          <p:cNvSpPr>
            <a:spLocks/>
          </p:cNvSpPr>
          <p:nvPr/>
        </p:nvSpPr>
        <p:spPr bwMode="auto">
          <a:xfrm>
            <a:off x="6343651" y="2657475"/>
            <a:ext cx="182563" cy="141288"/>
          </a:xfrm>
          <a:custGeom>
            <a:avLst/>
            <a:gdLst>
              <a:gd name="T0" fmla="*/ 0 w 115"/>
              <a:gd name="T1" fmla="*/ 2147483647 h 89"/>
              <a:gd name="T2" fmla="*/ 2147483647 w 115"/>
              <a:gd name="T3" fmla="*/ 2147483647 h 89"/>
              <a:gd name="T4" fmla="*/ 2147483647 w 115"/>
              <a:gd name="T5" fmla="*/ 0 h 89"/>
              <a:gd name="T6" fmla="*/ 0 60000 65536"/>
              <a:gd name="T7" fmla="*/ 0 60000 65536"/>
              <a:gd name="T8" fmla="*/ 0 60000 65536"/>
              <a:gd name="T9" fmla="*/ 0 w 115"/>
              <a:gd name="T10" fmla="*/ 0 h 89"/>
              <a:gd name="T11" fmla="*/ 115 w 115"/>
              <a:gd name="T12" fmla="*/ 89 h 89"/>
            </a:gdLst>
            <a:ahLst/>
            <a:cxnLst>
              <a:cxn ang="T6">
                <a:pos x="T0" y="T1"/>
              </a:cxn>
              <a:cxn ang="T7">
                <a:pos x="T2" y="T3"/>
              </a:cxn>
              <a:cxn ang="T8">
                <a:pos x="T4" y="T5"/>
              </a:cxn>
            </a:cxnLst>
            <a:rect l="T9" t="T10" r="T11" b="T12"/>
            <a:pathLst>
              <a:path w="115" h="89">
                <a:moveTo>
                  <a:pt x="0" y="89"/>
                </a:moveTo>
                <a:lnTo>
                  <a:pt x="115" y="89"/>
                </a:lnTo>
                <a:lnTo>
                  <a:pt x="115" y="0"/>
                </a:lnTo>
              </a:path>
            </a:pathLst>
          </a:custGeom>
          <a:noFill/>
          <a:ln w="19050" cap="flat" cmpd="sng">
            <a:solidFill>
              <a:srgbClr val="000000"/>
            </a:solidFill>
            <a:prstDash val="solid"/>
            <a:miter lim="800000"/>
            <a:headEnd/>
            <a:tailEnd/>
          </a:ln>
        </p:spPr>
        <p:txBody>
          <a:bodyPr/>
          <a:lstStyle/>
          <a:p>
            <a:endParaRPr lang="en-US"/>
          </a:p>
        </p:txBody>
      </p:sp>
      <p:sp>
        <p:nvSpPr>
          <p:cNvPr id="254056" name="Freeform 103"/>
          <p:cNvSpPr>
            <a:spLocks/>
          </p:cNvSpPr>
          <p:nvPr/>
        </p:nvSpPr>
        <p:spPr bwMode="auto">
          <a:xfrm>
            <a:off x="6343651" y="3143250"/>
            <a:ext cx="182563" cy="139700"/>
          </a:xfrm>
          <a:custGeom>
            <a:avLst/>
            <a:gdLst>
              <a:gd name="T0" fmla="*/ 2147483647 w 115"/>
              <a:gd name="T1" fmla="*/ 2147483647 h 88"/>
              <a:gd name="T2" fmla="*/ 2147483647 w 115"/>
              <a:gd name="T3" fmla="*/ 0 h 88"/>
              <a:gd name="T4" fmla="*/ 0 w 115"/>
              <a:gd name="T5" fmla="*/ 0 h 88"/>
              <a:gd name="T6" fmla="*/ 0 60000 65536"/>
              <a:gd name="T7" fmla="*/ 0 60000 65536"/>
              <a:gd name="T8" fmla="*/ 0 60000 65536"/>
              <a:gd name="T9" fmla="*/ 0 w 115"/>
              <a:gd name="T10" fmla="*/ 0 h 88"/>
              <a:gd name="T11" fmla="*/ 115 w 115"/>
              <a:gd name="T12" fmla="*/ 88 h 88"/>
            </a:gdLst>
            <a:ahLst/>
            <a:cxnLst>
              <a:cxn ang="T6">
                <a:pos x="T0" y="T1"/>
              </a:cxn>
              <a:cxn ang="T7">
                <a:pos x="T2" y="T3"/>
              </a:cxn>
              <a:cxn ang="T8">
                <a:pos x="T4" y="T5"/>
              </a:cxn>
            </a:cxnLst>
            <a:rect l="T9" t="T10" r="T11" b="T12"/>
            <a:pathLst>
              <a:path w="115" h="88">
                <a:moveTo>
                  <a:pt x="115" y="88"/>
                </a:moveTo>
                <a:lnTo>
                  <a:pt x="115" y="0"/>
                </a:lnTo>
                <a:lnTo>
                  <a:pt x="0" y="0"/>
                </a:lnTo>
              </a:path>
            </a:pathLst>
          </a:custGeom>
          <a:noFill/>
          <a:ln w="19050" cap="flat" cmpd="sng">
            <a:solidFill>
              <a:srgbClr val="000000"/>
            </a:solidFill>
            <a:prstDash val="solid"/>
            <a:miter lim="800000"/>
            <a:headEnd/>
            <a:tailEnd/>
          </a:ln>
        </p:spPr>
        <p:txBody>
          <a:bodyPr/>
          <a:lstStyle/>
          <a:p>
            <a:endParaRPr lang="en-US"/>
          </a:p>
        </p:txBody>
      </p:sp>
      <p:sp>
        <p:nvSpPr>
          <p:cNvPr id="254057" name="Line 104"/>
          <p:cNvSpPr>
            <a:spLocks noChangeShapeType="1"/>
          </p:cNvSpPr>
          <p:nvPr/>
        </p:nvSpPr>
        <p:spPr bwMode="auto">
          <a:xfrm flipV="1">
            <a:off x="6343650" y="2755901"/>
            <a:ext cx="1588" cy="428625"/>
          </a:xfrm>
          <a:prstGeom prst="line">
            <a:avLst/>
          </a:prstGeom>
          <a:noFill/>
          <a:ln w="19050">
            <a:solidFill>
              <a:srgbClr val="000000"/>
            </a:solidFill>
            <a:miter lim="800000"/>
            <a:headEnd/>
            <a:tailEnd/>
          </a:ln>
        </p:spPr>
        <p:txBody>
          <a:bodyPr/>
          <a:lstStyle/>
          <a:p>
            <a:endParaRPr lang="en-US"/>
          </a:p>
        </p:txBody>
      </p:sp>
      <p:sp>
        <p:nvSpPr>
          <p:cNvPr id="254058" name="Line 105"/>
          <p:cNvSpPr>
            <a:spLocks noChangeShapeType="1"/>
          </p:cNvSpPr>
          <p:nvPr/>
        </p:nvSpPr>
        <p:spPr bwMode="auto">
          <a:xfrm flipV="1">
            <a:off x="6254750" y="2798764"/>
            <a:ext cx="1588" cy="344487"/>
          </a:xfrm>
          <a:prstGeom prst="line">
            <a:avLst/>
          </a:prstGeom>
          <a:noFill/>
          <a:ln w="19050">
            <a:solidFill>
              <a:srgbClr val="000000"/>
            </a:solidFill>
            <a:miter lim="800000"/>
            <a:headEnd/>
            <a:tailEnd/>
          </a:ln>
        </p:spPr>
        <p:txBody>
          <a:bodyPr/>
          <a:lstStyle/>
          <a:p>
            <a:endParaRPr lang="en-US"/>
          </a:p>
        </p:txBody>
      </p:sp>
      <p:sp>
        <p:nvSpPr>
          <p:cNvPr id="254059" name="Oval 106"/>
          <p:cNvSpPr>
            <a:spLocks noChangeArrowheads="1"/>
          </p:cNvSpPr>
          <p:nvPr/>
        </p:nvSpPr>
        <p:spPr bwMode="auto">
          <a:xfrm>
            <a:off x="6626226" y="3440113"/>
            <a:ext cx="61913" cy="61912"/>
          </a:xfrm>
          <a:prstGeom prst="ellipse">
            <a:avLst/>
          </a:prstGeom>
          <a:solidFill>
            <a:srgbClr val="000000"/>
          </a:solidFill>
          <a:ln w="19050">
            <a:solidFill>
              <a:srgbClr val="000000"/>
            </a:solidFill>
            <a:miter lim="800000"/>
            <a:headEnd/>
            <a:tailEnd/>
          </a:ln>
        </p:spPr>
        <p:txBody>
          <a:bodyPr/>
          <a:lstStyle/>
          <a:p>
            <a:endParaRPr lang="en-US"/>
          </a:p>
        </p:txBody>
      </p:sp>
      <p:sp>
        <p:nvSpPr>
          <p:cNvPr id="254060" name="Oval 107"/>
          <p:cNvSpPr>
            <a:spLocks noChangeArrowheads="1"/>
          </p:cNvSpPr>
          <p:nvPr/>
        </p:nvSpPr>
        <p:spPr bwMode="auto">
          <a:xfrm>
            <a:off x="6626226" y="3252788"/>
            <a:ext cx="61913" cy="61912"/>
          </a:xfrm>
          <a:prstGeom prst="ellipse">
            <a:avLst/>
          </a:prstGeom>
          <a:solidFill>
            <a:srgbClr val="000000"/>
          </a:solidFill>
          <a:ln w="19050">
            <a:solidFill>
              <a:srgbClr val="000000"/>
            </a:solidFill>
            <a:miter lim="800000"/>
            <a:headEnd/>
            <a:tailEnd/>
          </a:ln>
        </p:spPr>
        <p:txBody>
          <a:bodyPr/>
          <a:lstStyle/>
          <a:p>
            <a:endParaRPr lang="en-US"/>
          </a:p>
        </p:txBody>
      </p:sp>
      <p:sp>
        <p:nvSpPr>
          <p:cNvPr id="254061" name="Oval 108"/>
          <p:cNvSpPr>
            <a:spLocks noChangeArrowheads="1"/>
          </p:cNvSpPr>
          <p:nvPr/>
        </p:nvSpPr>
        <p:spPr bwMode="auto">
          <a:xfrm>
            <a:off x="6494463" y="2625725"/>
            <a:ext cx="63500" cy="63500"/>
          </a:xfrm>
          <a:prstGeom prst="ellipse">
            <a:avLst/>
          </a:prstGeom>
          <a:solidFill>
            <a:srgbClr val="000000"/>
          </a:solidFill>
          <a:ln w="19050">
            <a:solidFill>
              <a:srgbClr val="000000"/>
            </a:solidFill>
            <a:miter lim="800000"/>
            <a:headEnd/>
            <a:tailEnd/>
          </a:ln>
        </p:spPr>
        <p:txBody>
          <a:bodyPr/>
          <a:lstStyle/>
          <a:p>
            <a:endParaRPr lang="en-US"/>
          </a:p>
        </p:txBody>
      </p:sp>
      <p:sp>
        <p:nvSpPr>
          <p:cNvPr id="254062" name="Freeform 109"/>
          <p:cNvSpPr>
            <a:spLocks/>
          </p:cNvSpPr>
          <p:nvPr/>
        </p:nvSpPr>
        <p:spPr bwMode="auto">
          <a:xfrm>
            <a:off x="6526214" y="3282950"/>
            <a:ext cx="130175" cy="1588"/>
          </a:xfrm>
          <a:custGeom>
            <a:avLst/>
            <a:gdLst>
              <a:gd name="T0" fmla="*/ 0 w 82"/>
              <a:gd name="T1" fmla="*/ 0 h 1588"/>
              <a:gd name="T2" fmla="*/ 2147483647 w 82"/>
              <a:gd name="T3" fmla="*/ 0 h 1588"/>
              <a:gd name="T4" fmla="*/ 0 w 82"/>
              <a:gd name="T5" fmla="*/ 0 h 1588"/>
              <a:gd name="T6" fmla="*/ 0 60000 65536"/>
              <a:gd name="T7" fmla="*/ 0 60000 65536"/>
              <a:gd name="T8" fmla="*/ 0 60000 65536"/>
              <a:gd name="T9" fmla="*/ 0 w 82"/>
              <a:gd name="T10" fmla="*/ 0 h 1588"/>
              <a:gd name="T11" fmla="*/ 82 w 82"/>
              <a:gd name="T12" fmla="*/ 1588 h 1588"/>
            </a:gdLst>
            <a:ahLst/>
            <a:cxnLst>
              <a:cxn ang="T6">
                <a:pos x="T0" y="T1"/>
              </a:cxn>
              <a:cxn ang="T7">
                <a:pos x="T2" y="T3"/>
              </a:cxn>
              <a:cxn ang="T8">
                <a:pos x="T4" y="T5"/>
              </a:cxn>
            </a:cxnLst>
            <a:rect l="T9" t="T10" r="T11" b="T12"/>
            <a:pathLst>
              <a:path w="82" h="1588">
                <a:moveTo>
                  <a:pt x="0" y="0"/>
                </a:moveTo>
                <a:lnTo>
                  <a:pt x="82" y="0"/>
                </a:lnTo>
                <a:lnTo>
                  <a:pt x="0" y="0"/>
                </a:lnTo>
                <a:close/>
              </a:path>
            </a:pathLst>
          </a:custGeom>
          <a:solidFill>
            <a:srgbClr val="000000"/>
          </a:solidFill>
          <a:ln w="9525">
            <a:noFill/>
            <a:round/>
            <a:headEnd/>
            <a:tailEnd/>
          </a:ln>
        </p:spPr>
        <p:txBody>
          <a:bodyPr/>
          <a:lstStyle/>
          <a:p>
            <a:endParaRPr lang="en-US"/>
          </a:p>
        </p:txBody>
      </p:sp>
      <p:sp>
        <p:nvSpPr>
          <p:cNvPr id="254063" name="Line 110"/>
          <p:cNvSpPr>
            <a:spLocks noChangeShapeType="1"/>
          </p:cNvSpPr>
          <p:nvPr/>
        </p:nvSpPr>
        <p:spPr bwMode="auto">
          <a:xfrm>
            <a:off x="6526214" y="3282950"/>
            <a:ext cx="130175" cy="1588"/>
          </a:xfrm>
          <a:prstGeom prst="line">
            <a:avLst/>
          </a:prstGeom>
          <a:noFill/>
          <a:ln w="19050">
            <a:solidFill>
              <a:srgbClr val="000000"/>
            </a:solidFill>
            <a:miter lim="800000"/>
            <a:headEnd/>
            <a:tailEnd/>
          </a:ln>
        </p:spPr>
        <p:txBody>
          <a:bodyPr/>
          <a:lstStyle/>
          <a:p>
            <a:endParaRPr lang="en-US"/>
          </a:p>
        </p:txBody>
      </p:sp>
      <p:sp>
        <p:nvSpPr>
          <p:cNvPr id="254064" name="Freeform 111"/>
          <p:cNvSpPr>
            <a:spLocks/>
          </p:cNvSpPr>
          <p:nvPr/>
        </p:nvSpPr>
        <p:spPr bwMode="auto">
          <a:xfrm>
            <a:off x="6343651" y="3956050"/>
            <a:ext cx="182563" cy="141288"/>
          </a:xfrm>
          <a:custGeom>
            <a:avLst/>
            <a:gdLst>
              <a:gd name="T0" fmla="*/ 0 w 115"/>
              <a:gd name="T1" fmla="*/ 0 h 89"/>
              <a:gd name="T2" fmla="*/ 2147483647 w 115"/>
              <a:gd name="T3" fmla="*/ 0 h 89"/>
              <a:gd name="T4" fmla="*/ 2147483647 w 115"/>
              <a:gd name="T5" fmla="*/ 2147483647 h 89"/>
              <a:gd name="T6" fmla="*/ 0 60000 65536"/>
              <a:gd name="T7" fmla="*/ 0 60000 65536"/>
              <a:gd name="T8" fmla="*/ 0 60000 65536"/>
              <a:gd name="T9" fmla="*/ 0 w 115"/>
              <a:gd name="T10" fmla="*/ 0 h 89"/>
              <a:gd name="T11" fmla="*/ 115 w 115"/>
              <a:gd name="T12" fmla="*/ 89 h 89"/>
            </a:gdLst>
            <a:ahLst/>
            <a:cxnLst>
              <a:cxn ang="T6">
                <a:pos x="T0" y="T1"/>
              </a:cxn>
              <a:cxn ang="T7">
                <a:pos x="T2" y="T3"/>
              </a:cxn>
              <a:cxn ang="T8">
                <a:pos x="T4" y="T5"/>
              </a:cxn>
            </a:cxnLst>
            <a:rect l="T9" t="T10" r="T11" b="T12"/>
            <a:pathLst>
              <a:path w="115" h="89">
                <a:moveTo>
                  <a:pt x="0" y="0"/>
                </a:moveTo>
                <a:lnTo>
                  <a:pt x="115" y="0"/>
                </a:lnTo>
                <a:lnTo>
                  <a:pt x="115" y="89"/>
                </a:lnTo>
              </a:path>
            </a:pathLst>
          </a:custGeom>
          <a:noFill/>
          <a:ln w="19050" cap="flat" cmpd="sng">
            <a:solidFill>
              <a:srgbClr val="000000"/>
            </a:solidFill>
            <a:prstDash val="solid"/>
            <a:miter lim="800000"/>
            <a:headEnd/>
            <a:tailEnd/>
          </a:ln>
        </p:spPr>
        <p:txBody>
          <a:bodyPr/>
          <a:lstStyle/>
          <a:p>
            <a:endParaRPr lang="en-US"/>
          </a:p>
        </p:txBody>
      </p:sp>
      <p:sp>
        <p:nvSpPr>
          <p:cNvPr id="254065" name="Freeform 112"/>
          <p:cNvSpPr>
            <a:spLocks/>
          </p:cNvSpPr>
          <p:nvPr/>
        </p:nvSpPr>
        <p:spPr bwMode="auto">
          <a:xfrm>
            <a:off x="6343651" y="3471863"/>
            <a:ext cx="182563" cy="139700"/>
          </a:xfrm>
          <a:custGeom>
            <a:avLst/>
            <a:gdLst>
              <a:gd name="T0" fmla="*/ 2147483647 w 115"/>
              <a:gd name="T1" fmla="*/ 0 h 88"/>
              <a:gd name="T2" fmla="*/ 2147483647 w 115"/>
              <a:gd name="T3" fmla="*/ 2147483647 h 88"/>
              <a:gd name="T4" fmla="*/ 0 w 115"/>
              <a:gd name="T5" fmla="*/ 2147483647 h 88"/>
              <a:gd name="T6" fmla="*/ 0 60000 65536"/>
              <a:gd name="T7" fmla="*/ 0 60000 65536"/>
              <a:gd name="T8" fmla="*/ 0 60000 65536"/>
              <a:gd name="T9" fmla="*/ 0 w 115"/>
              <a:gd name="T10" fmla="*/ 0 h 88"/>
              <a:gd name="T11" fmla="*/ 115 w 115"/>
              <a:gd name="T12" fmla="*/ 88 h 88"/>
            </a:gdLst>
            <a:ahLst/>
            <a:cxnLst>
              <a:cxn ang="T6">
                <a:pos x="T0" y="T1"/>
              </a:cxn>
              <a:cxn ang="T7">
                <a:pos x="T2" y="T3"/>
              </a:cxn>
              <a:cxn ang="T8">
                <a:pos x="T4" y="T5"/>
              </a:cxn>
            </a:cxnLst>
            <a:rect l="T9" t="T10" r="T11" b="T12"/>
            <a:pathLst>
              <a:path w="115" h="88">
                <a:moveTo>
                  <a:pt x="115" y="0"/>
                </a:moveTo>
                <a:lnTo>
                  <a:pt x="115" y="88"/>
                </a:lnTo>
                <a:lnTo>
                  <a:pt x="0" y="88"/>
                </a:lnTo>
              </a:path>
            </a:pathLst>
          </a:custGeom>
          <a:noFill/>
          <a:ln w="19050" cap="flat" cmpd="sng">
            <a:solidFill>
              <a:srgbClr val="000000"/>
            </a:solidFill>
            <a:prstDash val="solid"/>
            <a:miter lim="800000"/>
            <a:headEnd/>
            <a:tailEnd/>
          </a:ln>
        </p:spPr>
        <p:txBody>
          <a:bodyPr/>
          <a:lstStyle/>
          <a:p>
            <a:endParaRPr lang="en-US"/>
          </a:p>
        </p:txBody>
      </p:sp>
      <p:sp>
        <p:nvSpPr>
          <p:cNvPr id="254066" name="Line 113"/>
          <p:cNvSpPr>
            <a:spLocks noChangeShapeType="1"/>
          </p:cNvSpPr>
          <p:nvPr/>
        </p:nvSpPr>
        <p:spPr bwMode="auto">
          <a:xfrm>
            <a:off x="6343650" y="3570289"/>
            <a:ext cx="1588" cy="428625"/>
          </a:xfrm>
          <a:prstGeom prst="line">
            <a:avLst/>
          </a:prstGeom>
          <a:noFill/>
          <a:ln w="19050">
            <a:solidFill>
              <a:srgbClr val="000000"/>
            </a:solidFill>
            <a:miter lim="800000"/>
            <a:headEnd/>
            <a:tailEnd/>
          </a:ln>
        </p:spPr>
        <p:txBody>
          <a:bodyPr/>
          <a:lstStyle/>
          <a:p>
            <a:endParaRPr lang="en-US"/>
          </a:p>
        </p:txBody>
      </p:sp>
      <p:sp>
        <p:nvSpPr>
          <p:cNvPr id="254067" name="Line 114"/>
          <p:cNvSpPr>
            <a:spLocks noChangeShapeType="1"/>
          </p:cNvSpPr>
          <p:nvPr/>
        </p:nvSpPr>
        <p:spPr bwMode="auto">
          <a:xfrm>
            <a:off x="6254750" y="3611564"/>
            <a:ext cx="1588" cy="344487"/>
          </a:xfrm>
          <a:prstGeom prst="line">
            <a:avLst/>
          </a:prstGeom>
          <a:noFill/>
          <a:ln w="19050">
            <a:solidFill>
              <a:srgbClr val="000000"/>
            </a:solidFill>
            <a:miter lim="800000"/>
            <a:headEnd/>
            <a:tailEnd/>
          </a:ln>
        </p:spPr>
        <p:txBody>
          <a:bodyPr/>
          <a:lstStyle/>
          <a:p>
            <a:endParaRPr lang="en-US"/>
          </a:p>
        </p:txBody>
      </p:sp>
      <p:sp>
        <p:nvSpPr>
          <p:cNvPr id="254068" name="Oval 115"/>
          <p:cNvSpPr>
            <a:spLocks noChangeArrowheads="1"/>
          </p:cNvSpPr>
          <p:nvPr/>
        </p:nvSpPr>
        <p:spPr bwMode="auto">
          <a:xfrm>
            <a:off x="6494463" y="4065588"/>
            <a:ext cx="63500" cy="63500"/>
          </a:xfrm>
          <a:prstGeom prst="ellipse">
            <a:avLst/>
          </a:prstGeom>
          <a:solidFill>
            <a:srgbClr val="000000"/>
          </a:solidFill>
          <a:ln w="19050">
            <a:solidFill>
              <a:srgbClr val="000000"/>
            </a:solidFill>
            <a:miter lim="800000"/>
            <a:headEnd/>
            <a:tailEnd/>
          </a:ln>
        </p:spPr>
        <p:txBody>
          <a:bodyPr/>
          <a:lstStyle/>
          <a:p>
            <a:endParaRPr lang="en-US"/>
          </a:p>
        </p:txBody>
      </p:sp>
      <p:sp>
        <p:nvSpPr>
          <p:cNvPr id="254069" name="Freeform 116"/>
          <p:cNvSpPr>
            <a:spLocks/>
          </p:cNvSpPr>
          <p:nvPr/>
        </p:nvSpPr>
        <p:spPr bwMode="auto">
          <a:xfrm>
            <a:off x="6526214" y="3471864"/>
            <a:ext cx="130175" cy="1587"/>
          </a:xfrm>
          <a:custGeom>
            <a:avLst/>
            <a:gdLst>
              <a:gd name="T0" fmla="*/ 0 w 82"/>
              <a:gd name="T1" fmla="*/ 0 h 1587"/>
              <a:gd name="T2" fmla="*/ 2147483647 w 82"/>
              <a:gd name="T3" fmla="*/ 0 h 1587"/>
              <a:gd name="T4" fmla="*/ 0 w 82"/>
              <a:gd name="T5" fmla="*/ 0 h 1587"/>
              <a:gd name="T6" fmla="*/ 0 60000 65536"/>
              <a:gd name="T7" fmla="*/ 0 60000 65536"/>
              <a:gd name="T8" fmla="*/ 0 60000 65536"/>
              <a:gd name="T9" fmla="*/ 0 w 82"/>
              <a:gd name="T10" fmla="*/ 0 h 1587"/>
              <a:gd name="T11" fmla="*/ 82 w 82"/>
              <a:gd name="T12" fmla="*/ 1587 h 1587"/>
            </a:gdLst>
            <a:ahLst/>
            <a:cxnLst>
              <a:cxn ang="T6">
                <a:pos x="T0" y="T1"/>
              </a:cxn>
              <a:cxn ang="T7">
                <a:pos x="T2" y="T3"/>
              </a:cxn>
              <a:cxn ang="T8">
                <a:pos x="T4" y="T5"/>
              </a:cxn>
            </a:cxnLst>
            <a:rect l="T9" t="T10" r="T11" b="T12"/>
            <a:pathLst>
              <a:path w="82" h="1587">
                <a:moveTo>
                  <a:pt x="0" y="0"/>
                </a:moveTo>
                <a:lnTo>
                  <a:pt x="82" y="0"/>
                </a:lnTo>
                <a:lnTo>
                  <a:pt x="0" y="0"/>
                </a:lnTo>
                <a:close/>
              </a:path>
            </a:pathLst>
          </a:custGeom>
          <a:solidFill>
            <a:srgbClr val="000000"/>
          </a:solidFill>
          <a:ln w="9525">
            <a:noFill/>
            <a:round/>
            <a:headEnd/>
            <a:tailEnd/>
          </a:ln>
        </p:spPr>
        <p:txBody>
          <a:bodyPr/>
          <a:lstStyle/>
          <a:p>
            <a:endParaRPr lang="en-US"/>
          </a:p>
        </p:txBody>
      </p:sp>
      <p:sp>
        <p:nvSpPr>
          <p:cNvPr id="254070" name="Line 117"/>
          <p:cNvSpPr>
            <a:spLocks noChangeShapeType="1"/>
          </p:cNvSpPr>
          <p:nvPr/>
        </p:nvSpPr>
        <p:spPr bwMode="auto">
          <a:xfrm>
            <a:off x="6526214" y="3471864"/>
            <a:ext cx="130175" cy="1587"/>
          </a:xfrm>
          <a:prstGeom prst="line">
            <a:avLst/>
          </a:prstGeom>
          <a:noFill/>
          <a:ln w="19050">
            <a:solidFill>
              <a:srgbClr val="000000"/>
            </a:solidFill>
            <a:miter lim="800000"/>
            <a:headEnd/>
            <a:tailEnd/>
          </a:ln>
        </p:spPr>
        <p:txBody>
          <a:bodyPr/>
          <a:lstStyle/>
          <a:p>
            <a:endParaRPr lang="en-US"/>
          </a:p>
        </p:txBody>
      </p:sp>
      <p:sp>
        <p:nvSpPr>
          <p:cNvPr id="254071" name="Oval 118"/>
          <p:cNvSpPr>
            <a:spLocks noChangeArrowheads="1"/>
          </p:cNvSpPr>
          <p:nvPr/>
        </p:nvSpPr>
        <p:spPr bwMode="auto">
          <a:xfrm>
            <a:off x="5065713" y="3440113"/>
            <a:ext cx="61912" cy="61912"/>
          </a:xfrm>
          <a:prstGeom prst="ellipse">
            <a:avLst/>
          </a:prstGeom>
          <a:solidFill>
            <a:srgbClr val="000000"/>
          </a:solidFill>
          <a:ln w="19050">
            <a:solidFill>
              <a:srgbClr val="000000"/>
            </a:solidFill>
            <a:miter lim="800000"/>
            <a:headEnd/>
            <a:tailEnd/>
          </a:ln>
        </p:spPr>
        <p:txBody>
          <a:bodyPr/>
          <a:lstStyle/>
          <a:p>
            <a:endParaRPr lang="en-US"/>
          </a:p>
        </p:txBody>
      </p:sp>
      <p:sp>
        <p:nvSpPr>
          <p:cNvPr id="254072" name="Freeform 119"/>
          <p:cNvSpPr>
            <a:spLocks/>
          </p:cNvSpPr>
          <p:nvPr/>
        </p:nvSpPr>
        <p:spPr bwMode="auto">
          <a:xfrm>
            <a:off x="4783138" y="3956050"/>
            <a:ext cx="182562" cy="141288"/>
          </a:xfrm>
          <a:custGeom>
            <a:avLst/>
            <a:gdLst>
              <a:gd name="T0" fmla="*/ 0 w 115"/>
              <a:gd name="T1" fmla="*/ 0 h 89"/>
              <a:gd name="T2" fmla="*/ 2147483647 w 115"/>
              <a:gd name="T3" fmla="*/ 0 h 89"/>
              <a:gd name="T4" fmla="*/ 2147483647 w 115"/>
              <a:gd name="T5" fmla="*/ 2147483647 h 89"/>
              <a:gd name="T6" fmla="*/ 0 60000 65536"/>
              <a:gd name="T7" fmla="*/ 0 60000 65536"/>
              <a:gd name="T8" fmla="*/ 0 60000 65536"/>
              <a:gd name="T9" fmla="*/ 0 w 115"/>
              <a:gd name="T10" fmla="*/ 0 h 89"/>
              <a:gd name="T11" fmla="*/ 115 w 115"/>
              <a:gd name="T12" fmla="*/ 89 h 89"/>
            </a:gdLst>
            <a:ahLst/>
            <a:cxnLst>
              <a:cxn ang="T6">
                <a:pos x="T0" y="T1"/>
              </a:cxn>
              <a:cxn ang="T7">
                <a:pos x="T2" y="T3"/>
              </a:cxn>
              <a:cxn ang="T8">
                <a:pos x="T4" y="T5"/>
              </a:cxn>
            </a:cxnLst>
            <a:rect l="T9" t="T10" r="T11" b="T12"/>
            <a:pathLst>
              <a:path w="115" h="89">
                <a:moveTo>
                  <a:pt x="0" y="0"/>
                </a:moveTo>
                <a:lnTo>
                  <a:pt x="115" y="0"/>
                </a:lnTo>
                <a:lnTo>
                  <a:pt x="115" y="89"/>
                </a:lnTo>
              </a:path>
            </a:pathLst>
          </a:custGeom>
          <a:noFill/>
          <a:ln w="19050" cap="flat" cmpd="sng">
            <a:solidFill>
              <a:srgbClr val="000000"/>
            </a:solidFill>
            <a:prstDash val="solid"/>
            <a:miter lim="800000"/>
            <a:headEnd/>
            <a:tailEnd/>
          </a:ln>
        </p:spPr>
        <p:txBody>
          <a:bodyPr/>
          <a:lstStyle/>
          <a:p>
            <a:endParaRPr lang="en-US"/>
          </a:p>
        </p:txBody>
      </p:sp>
      <p:sp>
        <p:nvSpPr>
          <p:cNvPr id="254073" name="Freeform 120"/>
          <p:cNvSpPr>
            <a:spLocks/>
          </p:cNvSpPr>
          <p:nvPr/>
        </p:nvSpPr>
        <p:spPr bwMode="auto">
          <a:xfrm>
            <a:off x="4783138" y="3471863"/>
            <a:ext cx="182562" cy="139700"/>
          </a:xfrm>
          <a:custGeom>
            <a:avLst/>
            <a:gdLst>
              <a:gd name="T0" fmla="*/ 2147483647 w 115"/>
              <a:gd name="T1" fmla="*/ 0 h 88"/>
              <a:gd name="T2" fmla="*/ 2147483647 w 115"/>
              <a:gd name="T3" fmla="*/ 2147483647 h 88"/>
              <a:gd name="T4" fmla="*/ 0 w 115"/>
              <a:gd name="T5" fmla="*/ 2147483647 h 88"/>
              <a:gd name="T6" fmla="*/ 0 60000 65536"/>
              <a:gd name="T7" fmla="*/ 0 60000 65536"/>
              <a:gd name="T8" fmla="*/ 0 60000 65536"/>
              <a:gd name="T9" fmla="*/ 0 w 115"/>
              <a:gd name="T10" fmla="*/ 0 h 88"/>
              <a:gd name="T11" fmla="*/ 115 w 115"/>
              <a:gd name="T12" fmla="*/ 88 h 88"/>
            </a:gdLst>
            <a:ahLst/>
            <a:cxnLst>
              <a:cxn ang="T6">
                <a:pos x="T0" y="T1"/>
              </a:cxn>
              <a:cxn ang="T7">
                <a:pos x="T2" y="T3"/>
              </a:cxn>
              <a:cxn ang="T8">
                <a:pos x="T4" y="T5"/>
              </a:cxn>
            </a:cxnLst>
            <a:rect l="T9" t="T10" r="T11" b="T12"/>
            <a:pathLst>
              <a:path w="115" h="88">
                <a:moveTo>
                  <a:pt x="115" y="0"/>
                </a:moveTo>
                <a:lnTo>
                  <a:pt x="115" y="88"/>
                </a:lnTo>
                <a:lnTo>
                  <a:pt x="0" y="88"/>
                </a:lnTo>
              </a:path>
            </a:pathLst>
          </a:custGeom>
          <a:noFill/>
          <a:ln w="19050" cap="flat" cmpd="sng">
            <a:solidFill>
              <a:srgbClr val="000000"/>
            </a:solidFill>
            <a:prstDash val="solid"/>
            <a:miter lim="800000"/>
            <a:headEnd/>
            <a:tailEnd/>
          </a:ln>
        </p:spPr>
        <p:txBody>
          <a:bodyPr/>
          <a:lstStyle/>
          <a:p>
            <a:endParaRPr lang="en-US"/>
          </a:p>
        </p:txBody>
      </p:sp>
      <p:sp>
        <p:nvSpPr>
          <p:cNvPr id="254074" name="Line 121"/>
          <p:cNvSpPr>
            <a:spLocks noChangeShapeType="1"/>
          </p:cNvSpPr>
          <p:nvPr/>
        </p:nvSpPr>
        <p:spPr bwMode="auto">
          <a:xfrm>
            <a:off x="4783139" y="3570289"/>
            <a:ext cx="1587" cy="428625"/>
          </a:xfrm>
          <a:prstGeom prst="line">
            <a:avLst/>
          </a:prstGeom>
          <a:noFill/>
          <a:ln w="19050">
            <a:solidFill>
              <a:srgbClr val="000000"/>
            </a:solidFill>
            <a:miter lim="800000"/>
            <a:headEnd/>
            <a:tailEnd/>
          </a:ln>
        </p:spPr>
        <p:txBody>
          <a:bodyPr/>
          <a:lstStyle/>
          <a:p>
            <a:endParaRPr lang="en-US"/>
          </a:p>
        </p:txBody>
      </p:sp>
      <p:sp>
        <p:nvSpPr>
          <p:cNvPr id="254075" name="Line 122"/>
          <p:cNvSpPr>
            <a:spLocks noChangeShapeType="1"/>
          </p:cNvSpPr>
          <p:nvPr/>
        </p:nvSpPr>
        <p:spPr bwMode="auto">
          <a:xfrm>
            <a:off x="4694239" y="3611564"/>
            <a:ext cx="1587" cy="344487"/>
          </a:xfrm>
          <a:prstGeom prst="line">
            <a:avLst/>
          </a:prstGeom>
          <a:noFill/>
          <a:ln w="19050">
            <a:solidFill>
              <a:srgbClr val="000000"/>
            </a:solidFill>
            <a:miter lim="800000"/>
            <a:headEnd/>
            <a:tailEnd/>
          </a:ln>
        </p:spPr>
        <p:txBody>
          <a:bodyPr/>
          <a:lstStyle/>
          <a:p>
            <a:endParaRPr lang="en-US"/>
          </a:p>
        </p:txBody>
      </p:sp>
      <p:sp>
        <p:nvSpPr>
          <p:cNvPr id="254076" name="Oval 123"/>
          <p:cNvSpPr>
            <a:spLocks noChangeArrowheads="1"/>
          </p:cNvSpPr>
          <p:nvPr/>
        </p:nvSpPr>
        <p:spPr bwMode="auto">
          <a:xfrm>
            <a:off x="4935538" y="4065588"/>
            <a:ext cx="61912" cy="63500"/>
          </a:xfrm>
          <a:prstGeom prst="ellipse">
            <a:avLst/>
          </a:prstGeom>
          <a:solidFill>
            <a:srgbClr val="000000"/>
          </a:solidFill>
          <a:ln w="19050">
            <a:solidFill>
              <a:srgbClr val="000000"/>
            </a:solidFill>
            <a:miter lim="800000"/>
            <a:headEnd/>
            <a:tailEnd/>
          </a:ln>
        </p:spPr>
        <p:txBody>
          <a:bodyPr/>
          <a:lstStyle/>
          <a:p>
            <a:endParaRPr lang="en-US"/>
          </a:p>
        </p:txBody>
      </p:sp>
      <p:sp>
        <p:nvSpPr>
          <p:cNvPr id="254077" name="Freeform 124"/>
          <p:cNvSpPr>
            <a:spLocks/>
          </p:cNvSpPr>
          <p:nvPr/>
        </p:nvSpPr>
        <p:spPr bwMode="auto">
          <a:xfrm>
            <a:off x="4965701" y="3471864"/>
            <a:ext cx="130175" cy="1587"/>
          </a:xfrm>
          <a:custGeom>
            <a:avLst/>
            <a:gdLst>
              <a:gd name="T0" fmla="*/ 0 w 82"/>
              <a:gd name="T1" fmla="*/ 0 h 1587"/>
              <a:gd name="T2" fmla="*/ 2147483647 w 82"/>
              <a:gd name="T3" fmla="*/ 0 h 1587"/>
              <a:gd name="T4" fmla="*/ 0 w 82"/>
              <a:gd name="T5" fmla="*/ 0 h 1587"/>
              <a:gd name="T6" fmla="*/ 0 60000 65536"/>
              <a:gd name="T7" fmla="*/ 0 60000 65536"/>
              <a:gd name="T8" fmla="*/ 0 60000 65536"/>
              <a:gd name="T9" fmla="*/ 0 w 82"/>
              <a:gd name="T10" fmla="*/ 0 h 1587"/>
              <a:gd name="T11" fmla="*/ 82 w 82"/>
              <a:gd name="T12" fmla="*/ 1587 h 1587"/>
            </a:gdLst>
            <a:ahLst/>
            <a:cxnLst>
              <a:cxn ang="T6">
                <a:pos x="T0" y="T1"/>
              </a:cxn>
              <a:cxn ang="T7">
                <a:pos x="T2" y="T3"/>
              </a:cxn>
              <a:cxn ang="T8">
                <a:pos x="T4" y="T5"/>
              </a:cxn>
            </a:cxnLst>
            <a:rect l="T9" t="T10" r="T11" b="T12"/>
            <a:pathLst>
              <a:path w="82" h="1587">
                <a:moveTo>
                  <a:pt x="0" y="0"/>
                </a:moveTo>
                <a:lnTo>
                  <a:pt x="82" y="0"/>
                </a:lnTo>
                <a:lnTo>
                  <a:pt x="0" y="0"/>
                </a:lnTo>
                <a:close/>
              </a:path>
            </a:pathLst>
          </a:custGeom>
          <a:solidFill>
            <a:srgbClr val="000000"/>
          </a:solidFill>
          <a:ln w="9525">
            <a:noFill/>
            <a:round/>
            <a:headEnd/>
            <a:tailEnd/>
          </a:ln>
        </p:spPr>
        <p:txBody>
          <a:bodyPr/>
          <a:lstStyle/>
          <a:p>
            <a:endParaRPr lang="en-US"/>
          </a:p>
        </p:txBody>
      </p:sp>
      <p:sp>
        <p:nvSpPr>
          <p:cNvPr id="254078" name="Line 125"/>
          <p:cNvSpPr>
            <a:spLocks noChangeShapeType="1"/>
          </p:cNvSpPr>
          <p:nvPr/>
        </p:nvSpPr>
        <p:spPr bwMode="auto">
          <a:xfrm>
            <a:off x="4965701" y="3471864"/>
            <a:ext cx="130175" cy="1587"/>
          </a:xfrm>
          <a:prstGeom prst="line">
            <a:avLst/>
          </a:prstGeom>
          <a:noFill/>
          <a:ln w="19050">
            <a:solidFill>
              <a:srgbClr val="000000"/>
            </a:solidFill>
            <a:miter lim="800000"/>
            <a:headEnd/>
            <a:tailEnd/>
          </a:ln>
        </p:spPr>
        <p:txBody>
          <a:bodyPr/>
          <a:lstStyle/>
          <a:p>
            <a:endParaRPr lang="en-US"/>
          </a:p>
        </p:txBody>
      </p:sp>
      <p:sp>
        <p:nvSpPr>
          <p:cNvPr id="254079" name="Rectangle 126"/>
          <p:cNvSpPr>
            <a:spLocks noChangeArrowheads="1"/>
          </p:cNvSpPr>
          <p:nvPr/>
        </p:nvSpPr>
        <p:spPr bwMode="auto">
          <a:xfrm>
            <a:off x="7469188" y="3940176"/>
            <a:ext cx="370294" cy="200055"/>
          </a:xfrm>
          <a:prstGeom prst="rect">
            <a:avLst/>
          </a:prstGeom>
          <a:noFill/>
          <a:ln w="9525">
            <a:noFill/>
            <a:miter lim="800000"/>
            <a:headEnd/>
            <a:tailEnd/>
          </a:ln>
        </p:spPr>
        <p:txBody>
          <a:bodyPr wrap="none" lIns="0" tIns="0" rIns="0" bIns="0">
            <a:spAutoFit/>
          </a:bodyPr>
          <a:lstStyle/>
          <a:p>
            <a:r>
              <a:rPr lang="en-US" sz="1300" b="1" i="1">
                <a:solidFill>
                  <a:srgbClr val="000000"/>
                </a:solidFill>
                <a:latin typeface="Arial" pitchFamily="34" charset="0"/>
              </a:rPr>
              <a:t>GND</a:t>
            </a:r>
            <a:endParaRPr lang="en-US" b="1" i="1">
              <a:latin typeface="Arial" pitchFamily="34" charset="0"/>
            </a:endParaRPr>
          </a:p>
        </p:txBody>
      </p:sp>
      <p:sp>
        <p:nvSpPr>
          <p:cNvPr id="254080" name="Oval 127"/>
          <p:cNvSpPr>
            <a:spLocks noChangeArrowheads="1"/>
          </p:cNvSpPr>
          <p:nvPr/>
        </p:nvSpPr>
        <p:spPr bwMode="auto">
          <a:xfrm>
            <a:off x="4079876" y="1546226"/>
            <a:ext cx="73025" cy="73025"/>
          </a:xfrm>
          <a:prstGeom prst="ellipse">
            <a:avLst/>
          </a:prstGeom>
          <a:solidFill>
            <a:srgbClr val="FFFFFF"/>
          </a:solidFill>
          <a:ln w="19050">
            <a:solidFill>
              <a:srgbClr val="000000"/>
            </a:solidFill>
            <a:miter lim="800000"/>
            <a:headEnd/>
            <a:tailEnd/>
          </a:ln>
        </p:spPr>
        <p:txBody>
          <a:bodyPr/>
          <a:lstStyle/>
          <a:p>
            <a:endParaRPr lang="en-US"/>
          </a:p>
        </p:txBody>
      </p:sp>
      <p:sp>
        <p:nvSpPr>
          <p:cNvPr id="254081" name="Line 128"/>
          <p:cNvSpPr>
            <a:spLocks noChangeShapeType="1"/>
          </p:cNvSpPr>
          <p:nvPr/>
        </p:nvSpPr>
        <p:spPr bwMode="auto">
          <a:xfrm>
            <a:off x="4741863" y="1582739"/>
            <a:ext cx="114300" cy="1587"/>
          </a:xfrm>
          <a:prstGeom prst="line">
            <a:avLst/>
          </a:prstGeom>
          <a:noFill/>
          <a:ln w="19050">
            <a:solidFill>
              <a:srgbClr val="000000"/>
            </a:solidFill>
            <a:miter lim="800000"/>
            <a:headEnd/>
            <a:tailEnd/>
          </a:ln>
        </p:spPr>
        <p:txBody>
          <a:bodyPr/>
          <a:lstStyle/>
          <a:p>
            <a:endParaRPr lang="en-US"/>
          </a:p>
        </p:txBody>
      </p:sp>
      <p:sp>
        <p:nvSpPr>
          <p:cNvPr id="254082" name="Freeform 129"/>
          <p:cNvSpPr>
            <a:spLocks/>
          </p:cNvSpPr>
          <p:nvPr/>
        </p:nvSpPr>
        <p:spPr bwMode="auto">
          <a:xfrm>
            <a:off x="4986339" y="1687513"/>
            <a:ext cx="109537" cy="82550"/>
          </a:xfrm>
          <a:custGeom>
            <a:avLst/>
            <a:gdLst>
              <a:gd name="T0" fmla="*/ 0 w 69"/>
              <a:gd name="T1" fmla="*/ 0 h 52"/>
              <a:gd name="T2" fmla="*/ 2147483647 w 69"/>
              <a:gd name="T3" fmla="*/ 0 h 52"/>
              <a:gd name="T4" fmla="*/ 2147483647 w 69"/>
              <a:gd name="T5" fmla="*/ 2147483647 h 52"/>
              <a:gd name="T6" fmla="*/ 0 60000 65536"/>
              <a:gd name="T7" fmla="*/ 0 60000 65536"/>
              <a:gd name="T8" fmla="*/ 0 60000 65536"/>
              <a:gd name="T9" fmla="*/ 0 w 69"/>
              <a:gd name="T10" fmla="*/ 0 h 52"/>
              <a:gd name="T11" fmla="*/ 69 w 69"/>
              <a:gd name="T12" fmla="*/ 52 h 52"/>
            </a:gdLst>
            <a:ahLst/>
            <a:cxnLst>
              <a:cxn ang="T6">
                <a:pos x="T0" y="T1"/>
              </a:cxn>
              <a:cxn ang="T7">
                <a:pos x="T2" y="T3"/>
              </a:cxn>
              <a:cxn ang="T8">
                <a:pos x="T4" y="T5"/>
              </a:cxn>
            </a:cxnLst>
            <a:rect l="T9" t="T10" r="T11" b="T12"/>
            <a:pathLst>
              <a:path w="69" h="52">
                <a:moveTo>
                  <a:pt x="0" y="0"/>
                </a:moveTo>
                <a:lnTo>
                  <a:pt x="69" y="0"/>
                </a:lnTo>
                <a:lnTo>
                  <a:pt x="69" y="52"/>
                </a:lnTo>
              </a:path>
            </a:pathLst>
          </a:custGeom>
          <a:noFill/>
          <a:ln w="19050" cap="flat" cmpd="sng">
            <a:solidFill>
              <a:srgbClr val="000000"/>
            </a:solidFill>
            <a:prstDash val="solid"/>
            <a:miter lim="800000"/>
            <a:headEnd/>
            <a:tailEnd/>
          </a:ln>
        </p:spPr>
        <p:txBody>
          <a:bodyPr/>
          <a:lstStyle/>
          <a:p>
            <a:endParaRPr lang="en-US"/>
          </a:p>
        </p:txBody>
      </p:sp>
      <p:sp>
        <p:nvSpPr>
          <p:cNvPr id="254083" name="Freeform 130"/>
          <p:cNvSpPr>
            <a:spLocks/>
          </p:cNvSpPr>
          <p:nvPr/>
        </p:nvSpPr>
        <p:spPr bwMode="auto">
          <a:xfrm>
            <a:off x="4986339" y="1395413"/>
            <a:ext cx="109537" cy="87312"/>
          </a:xfrm>
          <a:custGeom>
            <a:avLst/>
            <a:gdLst>
              <a:gd name="T0" fmla="*/ 2147483647 w 69"/>
              <a:gd name="T1" fmla="*/ 0 h 55"/>
              <a:gd name="T2" fmla="*/ 2147483647 w 69"/>
              <a:gd name="T3" fmla="*/ 2147483647 h 55"/>
              <a:gd name="T4" fmla="*/ 0 w 69"/>
              <a:gd name="T5" fmla="*/ 2147483647 h 55"/>
              <a:gd name="T6" fmla="*/ 0 60000 65536"/>
              <a:gd name="T7" fmla="*/ 0 60000 65536"/>
              <a:gd name="T8" fmla="*/ 0 60000 65536"/>
              <a:gd name="T9" fmla="*/ 0 w 69"/>
              <a:gd name="T10" fmla="*/ 0 h 55"/>
              <a:gd name="T11" fmla="*/ 69 w 69"/>
              <a:gd name="T12" fmla="*/ 55 h 55"/>
            </a:gdLst>
            <a:ahLst/>
            <a:cxnLst>
              <a:cxn ang="T6">
                <a:pos x="T0" y="T1"/>
              </a:cxn>
              <a:cxn ang="T7">
                <a:pos x="T2" y="T3"/>
              </a:cxn>
              <a:cxn ang="T8">
                <a:pos x="T4" y="T5"/>
              </a:cxn>
            </a:cxnLst>
            <a:rect l="T9" t="T10" r="T11" b="T12"/>
            <a:pathLst>
              <a:path w="69" h="55">
                <a:moveTo>
                  <a:pt x="69" y="0"/>
                </a:moveTo>
                <a:lnTo>
                  <a:pt x="69" y="55"/>
                </a:lnTo>
                <a:lnTo>
                  <a:pt x="0" y="55"/>
                </a:lnTo>
              </a:path>
            </a:pathLst>
          </a:custGeom>
          <a:noFill/>
          <a:ln w="19050" cap="flat" cmpd="sng">
            <a:solidFill>
              <a:srgbClr val="000000"/>
            </a:solidFill>
            <a:prstDash val="solid"/>
            <a:miter lim="800000"/>
            <a:headEnd/>
            <a:tailEnd/>
          </a:ln>
        </p:spPr>
        <p:txBody>
          <a:bodyPr/>
          <a:lstStyle/>
          <a:p>
            <a:endParaRPr lang="en-US"/>
          </a:p>
        </p:txBody>
      </p:sp>
      <p:sp>
        <p:nvSpPr>
          <p:cNvPr id="254084" name="Line 131"/>
          <p:cNvSpPr>
            <a:spLocks noChangeShapeType="1"/>
          </p:cNvSpPr>
          <p:nvPr/>
        </p:nvSpPr>
        <p:spPr bwMode="auto">
          <a:xfrm>
            <a:off x="4986339" y="1431926"/>
            <a:ext cx="1587" cy="307975"/>
          </a:xfrm>
          <a:prstGeom prst="line">
            <a:avLst/>
          </a:prstGeom>
          <a:noFill/>
          <a:ln w="19050">
            <a:solidFill>
              <a:srgbClr val="000000"/>
            </a:solidFill>
            <a:miter lim="800000"/>
            <a:headEnd/>
            <a:tailEnd/>
          </a:ln>
        </p:spPr>
        <p:txBody>
          <a:bodyPr/>
          <a:lstStyle/>
          <a:p>
            <a:endParaRPr lang="en-US"/>
          </a:p>
        </p:txBody>
      </p:sp>
      <p:sp>
        <p:nvSpPr>
          <p:cNvPr id="254085" name="Line 132"/>
          <p:cNvSpPr>
            <a:spLocks noChangeShapeType="1"/>
          </p:cNvSpPr>
          <p:nvPr/>
        </p:nvSpPr>
        <p:spPr bwMode="auto">
          <a:xfrm>
            <a:off x="4929189" y="1482725"/>
            <a:ext cx="1587" cy="204788"/>
          </a:xfrm>
          <a:prstGeom prst="line">
            <a:avLst/>
          </a:prstGeom>
          <a:noFill/>
          <a:ln w="19050">
            <a:solidFill>
              <a:srgbClr val="000000"/>
            </a:solidFill>
            <a:miter lim="800000"/>
            <a:headEnd/>
            <a:tailEnd/>
          </a:ln>
        </p:spPr>
        <p:txBody>
          <a:bodyPr/>
          <a:lstStyle/>
          <a:p>
            <a:endParaRPr lang="en-US"/>
          </a:p>
        </p:txBody>
      </p:sp>
      <p:sp>
        <p:nvSpPr>
          <p:cNvPr id="254086" name="Oval 133"/>
          <p:cNvSpPr>
            <a:spLocks noChangeArrowheads="1"/>
          </p:cNvSpPr>
          <p:nvPr/>
        </p:nvSpPr>
        <p:spPr bwMode="auto">
          <a:xfrm>
            <a:off x="4856164" y="1546226"/>
            <a:ext cx="73025" cy="73025"/>
          </a:xfrm>
          <a:prstGeom prst="ellipse">
            <a:avLst/>
          </a:prstGeom>
          <a:solidFill>
            <a:srgbClr val="FFFFFF"/>
          </a:solidFill>
          <a:ln w="19050">
            <a:solidFill>
              <a:srgbClr val="000000"/>
            </a:solidFill>
            <a:miter lim="800000"/>
            <a:headEnd/>
            <a:tailEnd/>
          </a:ln>
        </p:spPr>
        <p:txBody>
          <a:bodyPr/>
          <a:lstStyle/>
          <a:p>
            <a:endParaRPr lang="en-US"/>
          </a:p>
        </p:txBody>
      </p:sp>
      <p:sp>
        <p:nvSpPr>
          <p:cNvPr id="254087" name="Line 134"/>
          <p:cNvSpPr>
            <a:spLocks noChangeShapeType="1"/>
          </p:cNvSpPr>
          <p:nvPr/>
        </p:nvSpPr>
        <p:spPr bwMode="auto">
          <a:xfrm>
            <a:off x="5524500" y="1582739"/>
            <a:ext cx="114300" cy="1587"/>
          </a:xfrm>
          <a:prstGeom prst="line">
            <a:avLst/>
          </a:prstGeom>
          <a:noFill/>
          <a:ln w="19050">
            <a:solidFill>
              <a:srgbClr val="000000"/>
            </a:solidFill>
            <a:miter lim="800000"/>
            <a:headEnd/>
            <a:tailEnd/>
          </a:ln>
        </p:spPr>
        <p:txBody>
          <a:bodyPr/>
          <a:lstStyle/>
          <a:p>
            <a:endParaRPr lang="en-US"/>
          </a:p>
        </p:txBody>
      </p:sp>
      <p:sp>
        <p:nvSpPr>
          <p:cNvPr id="254088" name="Freeform 135"/>
          <p:cNvSpPr>
            <a:spLocks/>
          </p:cNvSpPr>
          <p:nvPr/>
        </p:nvSpPr>
        <p:spPr bwMode="auto">
          <a:xfrm>
            <a:off x="5764214" y="1687513"/>
            <a:ext cx="109537" cy="82550"/>
          </a:xfrm>
          <a:custGeom>
            <a:avLst/>
            <a:gdLst>
              <a:gd name="T0" fmla="*/ 0 w 69"/>
              <a:gd name="T1" fmla="*/ 0 h 52"/>
              <a:gd name="T2" fmla="*/ 2147483647 w 69"/>
              <a:gd name="T3" fmla="*/ 0 h 52"/>
              <a:gd name="T4" fmla="*/ 2147483647 w 69"/>
              <a:gd name="T5" fmla="*/ 2147483647 h 52"/>
              <a:gd name="T6" fmla="*/ 0 60000 65536"/>
              <a:gd name="T7" fmla="*/ 0 60000 65536"/>
              <a:gd name="T8" fmla="*/ 0 60000 65536"/>
              <a:gd name="T9" fmla="*/ 0 w 69"/>
              <a:gd name="T10" fmla="*/ 0 h 52"/>
              <a:gd name="T11" fmla="*/ 69 w 69"/>
              <a:gd name="T12" fmla="*/ 52 h 52"/>
            </a:gdLst>
            <a:ahLst/>
            <a:cxnLst>
              <a:cxn ang="T6">
                <a:pos x="T0" y="T1"/>
              </a:cxn>
              <a:cxn ang="T7">
                <a:pos x="T2" y="T3"/>
              </a:cxn>
              <a:cxn ang="T8">
                <a:pos x="T4" y="T5"/>
              </a:cxn>
            </a:cxnLst>
            <a:rect l="T9" t="T10" r="T11" b="T12"/>
            <a:pathLst>
              <a:path w="69" h="52">
                <a:moveTo>
                  <a:pt x="0" y="0"/>
                </a:moveTo>
                <a:lnTo>
                  <a:pt x="69" y="0"/>
                </a:lnTo>
                <a:lnTo>
                  <a:pt x="69" y="52"/>
                </a:lnTo>
              </a:path>
            </a:pathLst>
          </a:custGeom>
          <a:noFill/>
          <a:ln w="19050" cap="flat" cmpd="sng">
            <a:solidFill>
              <a:srgbClr val="000000"/>
            </a:solidFill>
            <a:prstDash val="solid"/>
            <a:miter lim="800000"/>
            <a:headEnd/>
            <a:tailEnd/>
          </a:ln>
        </p:spPr>
        <p:txBody>
          <a:bodyPr/>
          <a:lstStyle/>
          <a:p>
            <a:endParaRPr lang="en-US"/>
          </a:p>
        </p:txBody>
      </p:sp>
      <p:sp>
        <p:nvSpPr>
          <p:cNvPr id="254089" name="Freeform 136"/>
          <p:cNvSpPr>
            <a:spLocks/>
          </p:cNvSpPr>
          <p:nvPr/>
        </p:nvSpPr>
        <p:spPr bwMode="auto">
          <a:xfrm>
            <a:off x="5764214" y="1395413"/>
            <a:ext cx="109537" cy="87312"/>
          </a:xfrm>
          <a:custGeom>
            <a:avLst/>
            <a:gdLst>
              <a:gd name="T0" fmla="*/ 2147483647 w 69"/>
              <a:gd name="T1" fmla="*/ 0 h 55"/>
              <a:gd name="T2" fmla="*/ 2147483647 w 69"/>
              <a:gd name="T3" fmla="*/ 2147483647 h 55"/>
              <a:gd name="T4" fmla="*/ 0 w 69"/>
              <a:gd name="T5" fmla="*/ 2147483647 h 55"/>
              <a:gd name="T6" fmla="*/ 0 60000 65536"/>
              <a:gd name="T7" fmla="*/ 0 60000 65536"/>
              <a:gd name="T8" fmla="*/ 0 60000 65536"/>
              <a:gd name="T9" fmla="*/ 0 w 69"/>
              <a:gd name="T10" fmla="*/ 0 h 55"/>
              <a:gd name="T11" fmla="*/ 69 w 69"/>
              <a:gd name="T12" fmla="*/ 55 h 55"/>
            </a:gdLst>
            <a:ahLst/>
            <a:cxnLst>
              <a:cxn ang="T6">
                <a:pos x="T0" y="T1"/>
              </a:cxn>
              <a:cxn ang="T7">
                <a:pos x="T2" y="T3"/>
              </a:cxn>
              <a:cxn ang="T8">
                <a:pos x="T4" y="T5"/>
              </a:cxn>
            </a:cxnLst>
            <a:rect l="T9" t="T10" r="T11" b="T12"/>
            <a:pathLst>
              <a:path w="69" h="55">
                <a:moveTo>
                  <a:pt x="69" y="0"/>
                </a:moveTo>
                <a:lnTo>
                  <a:pt x="69" y="55"/>
                </a:lnTo>
                <a:lnTo>
                  <a:pt x="0" y="55"/>
                </a:lnTo>
              </a:path>
            </a:pathLst>
          </a:custGeom>
          <a:noFill/>
          <a:ln w="19050" cap="flat" cmpd="sng">
            <a:solidFill>
              <a:srgbClr val="000000"/>
            </a:solidFill>
            <a:prstDash val="solid"/>
            <a:miter lim="800000"/>
            <a:headEnd/>
            <a:tailEnd/>
          </a:ln>
        </p:spPr>
        <p:txBody>
          <a:bodyPr/>
          <a:lstStyle/>
          <a:p>
            <a:endParaRPr lang="en-US"/>
          </a:p>
        </p:txBody>
      </p:sp>
      <p:sp>
        <p:nvSpPr>
          <p:cNvPr id="254090" name="Line 137"/>
          <p:cNvSpPr>
            <a:spLocks noChangeShapeType="1"/>
          </p:cNvSpPr>
          <p:nvPr/>
        </p:nvSpPr>
        <p:spPr bwMode="auto">
          <a:xfrm>
            <a:off x="5764214" y="1431926"/>
            <a:ext cx="1587" cy="307975"/>
          </a:xfrm>
          <a:prstGeom prst="line">
            <a:avLst/>
          </a:prstGeom>
          <a:noFill/>
          <a:ln w="19050">
            <a:solidFill>
              <a:srgbClr val="000000"/>
            </a:solidFill>
            <a:miter lim="800000"/>
            <a:headEnd/>
            <a:tailEnd/>
          </a:ln>
        </p:spPr>
        <p:txBody>
          <a:bodyPr/>
          <a:lstStyle/>
          <a:p>
            <a:endParaRPr lang="en-US"/>
          </a:p>
        </p:txBody>
      </p:sp>
      <p:sp>
        <p:nvSpPr>
          <p:cNvPr id="254091" name="Line 138"/>
          <p:cNvSpPr>
            <a:spLocks noChangeShapeType="1"/>
          </p:cNvSpPr>
          <p:nvPr/>
        </p:nvSpPr>
        <p:spPr bwMode="auto">
          <a:xfrm>
            <a:off x="5711825" y="1482725"/>
            <a:ext cx="1588" cy="204788"/>
          </a:xfrm>
          <a:prstGeom prst="line">
            <a:avLst/>
          </a:prstGeom>
          <a:noFill/>
          <a:ln w="19050">
            <a:solidFill>
              <a:srgbClr val="000000"/>
            </a:solidFill>
            <a:miter lim="800000"/>
            <a:headEnd/>
            <a:tailEnd/>
          </a:ln>
        </p:spPr>
        <p:txBody>
          <a:bodyPr/>
          <a:lstStyle/>
          <a:p>
            <a:endParaRPr lang="en-US"/>
          </a:p>
        </p:txBody>
      </p:sp>
      <p:sp>
        <p:nvSpPr>
          <p:cNvPr id="254092" name="Oval 139"/>
          <p:cNvSpPr>
            <a:spLocks noChangeArrowheads="1"/>
          </p:cNvSpPr>
          <p:nvPr/>
        </p:nvSpPr>
        <p:spPr bwMode="auto">
          <a:xfrm>
            <a:off x="5638801" y="1546226"/>
            <a:ext cx="73025" cy="73025"/>
          </a:xfrm>
          <a:prstGeom prst="ellipse">
            <a:avLst/>
          </a:prstGeom>
          <a:solidFill>
            <a:srgbClr val="FFFFFF"/>
          </a:solidFill>
          <a:ln w="19050">
            <a:solidFill>
              <a:srgbClr val="000000"/>
            </a:solidFill>
            <a:miter lim="800000"/>
            <a:headEnd/>
            <a:tailEnd/>
          </a:ln>
        </p:spPr>
        <p:txBody>
          <a:bodyPr/>
          <a:lstStyle/>
          <a:p>
            <a:endParaRPr lang="en-US"/>
          </a:p>
        </p:txBody>
      </p:sp>
      <p:sp>
        <p:nvSpPr>
          <p:cNvPr id="254093" name="Line 140"/>
          <p:cNvSpPr>
            <a:spLocks noChangeShapeType="1"/>
          </p:cNvSpPr>
          <p:nvPr/>
        </p:nvSpPr>
        <p:spPr bwMode="auto">
          <a:xfrm>
            <a:off x="6302375" y="1582739"/>
            <a:ext cx="114300" cy="1587"/>
          </a:xfrm>
          <a:prstGeom prst="line">
            <a:avLst/>
          </a:prstGeom>
          <a:noFill/>
          <a:ln w="19050">
            <a:solidFill>
              <a:srgbClr val="000000"/>
            </a:solidFill>
            <a:miter lim="800000"/>
            <a:headEnd/>
            <a:tailEnd/>
          </a:ln>
        </p:spPr>
        <p:txBody>
          <a:bodyPr/>
          <a:lstStyle/>
          <a:p>
            <a:endParaRPr lang="en-US"/>
          </a:p>
        </p:txBody>
      </p:sp>
      <p:sp>
        <p:nvSpPr>
          <p:cNvPr id="254094" name="Freeform 141"/>
          <p:cNvSpPr>
            <a:spLocks/>
          </p:cNvSpPr>
          <p:nvPr/>
        </p:nvSpPr>
        <p:spPr bwMode="auto">
          <a:xfrm>
            <a:off x="6546850" y="1687513"/>
            <a:ext cx="109538" cy="82550"/>
          </a:xfrm>
          <a:custGeom>
            <a:avLst/>
            <a:gdLst>
              <a:gd name="T0" fmla="*/ 0 w 69"/>
              <a:gd name="T1" fmla="*/ 0 h 52"/>
              <a:gd name="T2" fmla="*/ 2147483647 w 69"/>
              <a:gd name="T3" fmla="*/ 0 h 52"/>
              <a:gd name="T4" fmla="*/ 2147483647 w 69"/>
              <a:gd name="T5" fmla="*/ 2147483647 h 52"/>
              <a:gd name="T6" fmla="*/ 0 60000 65536"/>
              <a:gd name="T7" fmla="*/ 0 60000 65536"/>
              <a:gd name="T8" fmla="*/ 0 60000 65536"/>
              <a:gd name="T9" fmla="*/ 0 w 69"/>
              <a:gd name="T10" fmla="*/ 0 h 52"/>
              <a:gd name="T11" fmla="*/ 69 w 69"/>
              <a:gd name="T12" fmla="*/ 52 h 52"/>
            </a:gdLst>
            <a:ahLst/>
            <a:cxnLst>
              <a:cxn ang="T6">
                <a:pos x="T0" y="T1"/>
              </a:cxn>
              <a:cxn ang="T7">
                <a:pos x="T2" y="T3"/>
              </a:cxn>
              <a:cxn ang="T8">
                <a:pos x="T4" y="T5"/>
              </a:cxn>
            </a:cxnLst>
            <a:rect l="T9" t="T10" r="T11" b="T12"/>
            <a:pathLst>
              <a:path w="69" h="52">
                <a:moveTo>
                  <a:pt x="0" y="0"/>
                </a:moveTo>
                <a:lnTo>
                  <a:pt x="69" y="0"/>
                </a:lnTo>
                <a:lnTo>
                  <a:pt x="69" y="52"/>
                </a:lnTo>
              </a:path>
            </a:pathLst>
          </a:custGeom>
          <a:noFill/>
          <a:ln w="19050" cap="flat" cmpd="sng">
            <a:solidFill>
              <a:srgbClr val="000000"/>
            </a:solidFill>
            <a:prstDash val="solid"/>
            <a:miter lim="800000"/>
            <a:headEnd/>
            <a:tailEnd/>
          </a:ln>
        </p:spPr>
        <p:txBody>
          <a:bodyPr/>
          <a:lstStyle/>
          <a:p>
            <a:endParaRPr lang="en-US"/>
          </a:p>
        </p:txBody>
      </p:sp>
      <p:sp>
        <p:nvSpPr>
          <p:cNvPr id="254095" name="Freeform 142"/>
          <p:cNvSpPr>
            <a:spLocks/>
          </p:cNvSpPr>
          <p:nvPr/>
        </p:nvSpPr>
        <p:spPr bwMode="auto">
          <a:xfrm>
            <a:off x="6546850" y="1395413"/>
            <a:ext cx="109538" cy="87312"/>
          </a:xfrm>
          <a:custGeom>
            <a:avLst/>
            <a:gdLst>
              <a:gd name="T0" fmla="*/ 2147483647 w 69"/>
              <a:gd name="T1" fmla="*/ 0 h 55"/>
              <a:gd name="T2" fmla="*/ 2147483647 w 69"/>
              <a:gd name="T3" fmla="*/ 2147483647 h 55"/>
              <a:gd name="T4" fmla="*/ 0 w 69"/>
              <a:gd name="T5" fmla="*/ 2147483647 h 55"/>
              <a:gd name="T6" fmla="*/ 0 60000 65536"/>
              <a:gd name="T7" fmla="*/ 0 60000 65536"/>
              <a:gd name="T8" fmla="*/ 0 60000 65536"/>
              <a:gd name="T9" fmla="*/ 0 w 69"/>
              <a:gd name="T10" fmla="*/ 0 h 55"/>
              <a:gd name="T11" fmla="*/ 69 w 69"/>
              <a:gd name="T12" fmla="*/ 55 h 55"/>
            </a:gdLst>
            <a:ahLst/>
            <a:cxnLst>
              <a:cxn ang="T6">
                <a:pos x="T0" y="T1"/>
              </a:cxn>
              <a:cxn ang="T7">
                <a:pos x="T2" y="T3"/>
              </a:cxn>
              <a:cxn ang="T8">
                <a:pos x="T4" y="T5"/>
              </a:cxn>
            </a:cxnLst>
            <a:rect l="T9" t="T10" r="T11" b="T12"/>
            <a:pathLst>
              <a:path w="69" h="55">
                <a:moveTo>
                  <a:pt x="69" y="0"/>
                </a:moveTo>
                <a:lnTo>
                  <a:pt x="69" y="55"/>
                </a:lnTo>
                <a:lnTo>
                  <a:pt x="0" y="55"/>
                </a:lnTo>
              </a:path>
            </a:pathLst>
          </a:custGeom>
          <a:noFill/>
          <a:ln w="19050" cap="flat" cmpd="sng">
            <a:solidFill>
              <a:srgbClr val="000000"/>
            </a:solidFill>
            <a:prstDash val="solid"/>
            <a:miter lim="800000"/>
            <a:headEnd/>
            <a:tailEnd/>
          </a:ln>
        </p:spPr>
        <p:txBody>
          <a:bodyPr/>
          <a:lstStyle/>
          <a:p>
            <a:endParaRPr lang="en-US"/>
          </a:p>
        </p:txBody>
      </p:sp>
      <p:sp>
        <p:nvSpPr>
          <p:cNvPr id="254096" name="Line 143"/>
          <p:cNvSpPr>
            <a:spLocks noChangeShapeType="1"/>
          </p:cNvSpPr>
          <p:nvPr/>
        </p:nvSpPr>
        <p:spPr bwMode="auto">
          <a:xfrm>
            <a:off x="6546850" y="1431926"/>
            <a:ext cx="1588" cy="307975"/>
          </a:xfrm>
          <a:prstGeom prst="line">
            <a:avLst/>
          </a:prstGeom>
          <a:noFill/>
          <a:ln w="19050">
            <a:solidFill>
              <a:srgbClr val="000000"/>
            </a:solidFill>
            <a:miter lim="800000"/>
            <a:headEnd/>
            <a:tailEnd/>
          </a:ln>
        </p:spPr>
        <p:txBody>
          <a:bodyPr/>
          <a:lstStyle/>
          <a:p>
            <a:endParaRPr lang="en-US"/>
          </a:p>
        </p:txBody>
      </p:sp>
      <p:sp>
        <p:nvSpPr>
          <p:cNvPr id="254097" name="Line 144"/>
          <p:cNvSpPr>
            <a:spLocks noChangeShapeType="1"/>
          </p:cNvSpPr>
          <p:nvPr/>
        </p:nvSpPr>
        <p:spPr bwMode="auto">
          <a:xfrm>
            <a:off x="6489700" y="1482725"/>
            <a:ext cx="1588" cy="204788"/>
          </a:xfrm>
          <a:prstGeom prst="line">
            <a:avLst/>
          </a:prstGeom>
          <a:noFill/>
          <a:ln w="19050">
            <a:solidFill>
              <a:srgbClr val="000000"/>
            </a:solidFill>
            <a:miter lim="800000"/>
            <a:headEnd/>
            <a:tailEnd/>
          </a:ln>
        </p:spPr>
        <p:txBody>
          <a:bodyPr/>
          <a:lstStyle/>
          <a:p>
            <a:endParaRPr lang="en-US"/>
          </a:p>
        </p:txBody>
      </p:sp>
      <p:sp>
        <p:nvSpPr>
          <p:cNvPr id="254098" name="Oval 145"/>
          <p:cNvSpPr>
            <a:spLocks noChangeArrowheads="1"/>
          </p:cNvSpPr>
          <p:nvPr/>
        </p:nvSpPr>
        <p:spPr bwMode="auto">
          <a:xfrm>
            <a:off x="6416676" y="1546226"/>
            <a:ext cx="73025" cy="73025"/>
          </a:xfrm>
          <a:prstGeom prst="ellipse">
            <a:avLst/>
          </a:prstGeom>
          <a:solidFill>
            <a:srgbClr val="FFFFFF"/>
          </a:solidFill>
          <a:ln w="19050">
            <a:solidFill>
              <a:srgbClr val="000000"/>
            </a:solidFill>
            <a:miter lim="800000"/>
            <a:headEnd/>
            <a:tailEnd/>
          </a:ln>
        </p:spPr>
        <p:txBody>
          <a:bodyPr/>
          <a:lstStyle/>
          <a:p>
            <a:endParaRPr lang="en-US"/>
          </a:p>
        </p:txBody>
      </p:sp>
      <p:sp>
        <p:nvSpPr>
          <p:cNvPr id="254099" name="Rectangle 146"/>
          <p:cNvSpPr>
            <a:spLocks noChangeArrowheads="1"/>
          </p:cNvSpPr>
          <p:nvPr/>
        </p:nvSpPr>
        <p:spPr bwMode="auto">
          <a:xfrm>
            <a:off x="3519488" y="1414463"/>
            <a:ext cx="184346" cy="153888"/>
          </a:xfrm>
          <a:prstGeom prst="rect">
            <a:avLst/>
          </a:prstGeom>
          <a:noFill/>
          <a:ln w="9525">
            <a:noFill/>
            <a:miter lim="800000"/>
            <a:headEnd/>
            <a:tailEnd/>
          </a:ln>
        </p:spPr>
        <p:txBody>
          <a:bodyPr wrap="none" lIns="0" tIns="0" rIns="0" bIns="0">
            <a:spAutoFit/>
          </a:bodyPr>
          <a:lstStyle/>
          <a:p>
            <a:r>
              <a:rPr lang="en-US" sz="1000" i="1">
                <a:solidFill>
                  <a:srgbClr val="000000"/>
                </a:solidFill>
                <a:latin typeface="Arial" pitchFamily="34" charset="0"/>
              </a:rPr>
              <a:t>pre</a:t>
            </a:r>
            <a:endParaRPr lang="en-US" i="1">
              <a:latin typeface="Arial" pitchFamily="34" charset="0"/>
            </a:endParaRPr>
          </a:p>
        </p:txBody>
      </p:sp>
      <p:sp>
        <p:nvSpPr>
          <p:cNvPr id="254100" name="Rectangle 147"/>
          <p:cNvSpPr>
            <a:spLocks noChangeArrowheads="1"/>
          </p:cNvSpPr>
          <p:nvPr/>
        </p:nvSpPr>
        <p:spPr bwMode="auto">
          <a:xfrm>
            <a:off x="3414713" y="1358901"/>
            <a:ext cx="38472" cy="200055"/>
          </a:xfrm>
          <a:prstGeom prst="rect">
            <a:avLst/>
          </a:prstGeom>
          <a:noFill/>
          <a:ln w="9525">
            <a:noFill/>
            <a:miter lim="800000"/>
            <a:headEnd/>
            <a:tailEnd/>
          </a:ln>
        </p:spPr>
        <p:txBody>
          <a:bodyPr wrap="none" lIns="0" tIns="0" rIns="0" bIns="0">
            <a:spAutoFit/>
          </a:bodyPr>
          <a:lstStyle/>
          <a:p>
            <a:r>
              <a:rPr lang="en-US" sz="1300">
                <a:solidFill>
                  <a:srgbClr val="000000"/>
                </a:solidFill>
                <a:latin typeface="MathematicalPi 1" pitchFamily="82" charset="0"/>
              </a:rPr>
              <a:t>f</a:t>
            </a:r>
            <a:endParaRPr lang="en-US" i="1">
              <a:latin typeface="Arial" pitchFamily="34" charset="0"/>
            </a:endParaRPr>
          </a:p>
        </p:txBody>
      </p:sp>
      <p:sp>
        <p:nvSpPr>
          <p:cNvPr id="254101" name="Text Box 148"/>
          <p:cNvSpPr txBox="1">
            <a:spLocks noChangeArrowheads="1"/>
          </p:cNvSpPr>
          <p:nvPr/>
        </p:nvSpPr>
        <p:spPr bwMode="auto">
          <a:xfrm>
            <a:off x="2489200" y="6408739"/>
            <a:ext cx="3908966" cy="375205"/>
          </a:xfrm>
          <a:prstGeom prst="rect">
            <a:avLst/>
          </a:prstGeom>
          <a:noFill/>
          <a:ln w="38100" algn="ctr">
            <a:noFill/>
            <a:miter lim="800000"/>
            <a:headEnd/>
            <a:tailEnd/>
          </a:ln>
        </p:spPr>
        <p:txBody>
          <a:bodyPr wrap="none" lIns="97256" tIns="48628" rIns="97256" bIns="48628">
            <a:spAutoFit/>
          </a:bodyPr>
          <a:lstStyle/>
          <a:p>
            <a:pPr defTabSz="973138">
              <a:spcBef>
                <a:spcPct val="50000"/>
              </a:spcBef>
            </a:pPr>
            <a:r>
              <a:rPr lang="en-US">
                <a:solidFill>
                  <a:srgbClr val="0000CC"/>
                </a:solidFill>
                <a:latin typeface="Arial" pitchFamily="34" charset="0"/>
              </a:rPr>
              <a:t>Presence of transistor at data bit = 0</a:t>
            </a:r>
          </a:p>
        </p:txBody>
      </p:sp>
    </p:spTree>
    <p:extLst>
      <p:ext uri="{BB962C8B-B14F-4D97-AF65-F5344CB8AC3E}">
        <p14:creationId xmlns:p14="http://schemas.microsoft.com/office/powerpoint/2010/main" val="3698894477"/>
      </p:ext>
    </p:extLst>
  </p:cSld>
  <p:clrMapOvr>
    <a:masterClrMapping/>
  </p:clrMapOvr>
  <p:timing>
    <p:tnLst>
      <p:par>
        <p:cT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78" name="Slide Number Placeholder 3"/>
          <p:cNvSpPr>
            <a:spLocks noGrp="1"/>
          </p:cNvSpPr>
          <p:nvPr>
            <p:ph type="sldNum" sz="quarter" idx="10"/>
          </p:nvPr>
        </p:nvSpPr>
        <p:spPr>
          <a:xfrm>
            <a:off x="8904288" y="6092825"/>
            <a:ext cx="609600" cy="431800"/>
          </a:xfrm>
          <a:noFill/>
        </p:spPr>
        <p:txBody>
          <a:bodyPr/>
          <a:lstStyle/>
          <a:p>
            <a:fld id="{58AED6E5-66F4-4648-82F5-3C5D87BAE78D}" type="slidenum">
              <a:rPr lang="it-IT" smtClean="0">
                <a:latin typeface="Arial" pitchFamily="34" charset="0"/>
              </a:rPr>
              <a:pPr/>
              <a:t>224</a:t>
            </a:fld>
            <a:endParaRPr lang="it-IT">
              <a:latin typeface="Arial" pitchFamily="34" charset="0"/>
            </a:endParaRPr>
          </a:p>
        </p:txBody>
      </p:sp>
      <p:sp>
        <p:nvSpPr>
          <p:cNvPr id="254979" name="Rectangle 2"/>
          <p:cNvSpPr>
            <a:spLocks noGrp="1" noChangeArrowheads="1"/>
          </p:cNvSpPr>
          <p:nvPr>
            <p:ph type="title"/>
          </p:nvPr>
        </p:nvSpPr>
        <p:spPr>
          <a:xfrm>
            <a:off x="1752600" y="228600"/>
            <a:ext cx="8686800" cy="838200"/>
          </a:xfrm>
        </p:spPr>
        <p:txBody>
          <a:bodyPr/>
          <a:lstStyle/>
          <a:p>
            <a:r>
              <a:rPr lang="en-US" smtClean="0"/>
              <a:t>MOS NOR ROM Layout</a:t>
            </a:r>
            <a:endParaRPr lang="en-US" smtClean="0">
              <a:solidFill>
                <a:schemeClr val="tx1"/>
              </a:solidFill>
            </a:endParaRPr>
          </a:p>
        </p:txBody>
      </p:sp>
      <p:pic>
        <p:nvPicPr>
          <p:cNvPr id="254980" name="Picture 3"/>
          <p:cNvPicPr>
            <a:picLocks noChangeAspect="1" noChangeArrowheads="1"/>
          </p:cNvPicPr>
          <p:nvPr/>
        </p:nvPicPr>
        <p:blipFill>
          <a:blip r:embed="rId2" cstate="print"/>
          <a:srcRect/>
          <a:stretch>
            <a:fillRect/>
          </a:stretch>
        </p:blipFill>
        <p:spPr bwMode="auto">
          <a:xfrm>
            <a:off x="2514600" y="1676401"/>
            <a:ext cx="6954838" cy="4435475"/>
          </a:xfrm>
          <a:prstGeom prst="rect">
            <a:avLst/>
          </a:prstGeom>
          <a:noFill/>
          <a:ln w="12700">
            <a:noFill/>
            <a:miter lim="800000"/>
            <a:headEnd/>
            <a:tailEnd/>
          </a:ln>
        </p:spPr>
      </p:pic>
      <p:sp>
        <p:nvSpPr>
          <p:cNvPr id="254981" name="Text Box 4"/>
          <p:cNvSpPr txBox="1">
            <a:spLocks noChangeArrowheads="1"/>
          </p:cNvSpPr>
          <p:nvPr/>
        </p:nvSpPr>
        <p:spPr bwMode="auto">
          <a:xfrm>
            <a:off x="4028469" y="2014539"/>
            <a:ext cx="196476" cy="375205"/>
          </a:xfrm>
          <a:prstGeom prst="rect">
            <a:avLst/>
          </a:prstGeom>
          <a:noFill/>
          <a:ln w="38100" algn="ctr">
            <a:noFill/>
            <a:miter lim="800000"/>
            <a:headEnd/>
            <a:tailEnd/>
          </a:ln>
        </p:spPr>
        <p:txBody>
          <a:bodyPr wrap="none" lIns="97256" tIns="48628" rIns="97256" bIns="48628">
            <a:spAutoFit/>
          </a:bodyPr>
          <a:lstStyle/>
          <a:p>
            <a:pPr algn="ctr" defTabSz="973138">
              <a:spcBef>
                <a:spcPct val="50000"/>
              </a:spcBef>
            </a:pPr>
            <a:endParaRPr lang="en-US">
              <a:solidFill>
                <a:srgbClr val="000000"/>
              </a:solidFill>
              <a:latin typeface="Arial" pitchFamily="34" charset="0"/>
            </a:endParaRPr>
          </a:p>
        </p:txBody>
      </p:sp>
      <p:sp>
        <p:nvSpPr>
          <p:cNvPr id="254982" name="Text Box 5"/>
          <p:cNvSpPr txBox="1">
            <a:spLocks noChangeArrowheads="1"/>
          </p:cNvSpPr>
          <p:nvPr/>
        </p:nvSpPr>
        <p:spPr bwMode="auto">
          <a:xfrm>
            <a:off x="4408488" y="1379539"/>
            <a:ext cx="614796" cy="313649"/>
          </a:xfrm>
          <a:prstGeom prst="rect">
            <a:avLst/>
          </a:prstGeom>
          <a:noFill/>
          <a:ln w="38100" algn="ctr">
            <a:noFill/>
            <a:miter lim="800000"/>
            <a:headEnd/>
            <a:tailEnd/>
          </a:ln>
        </p:spPr>
        <p:txBody>
          <a:bodyPr wrap="none" lIns="97256" tIns="48628" rIns="97256" bIns="48628">
            <a:spAutoFit/>
          </a:bodyPr>
          <a:lstStyle/>
          <a:p>
            <a:pPr defTabSz="973138">
              <a:spcBef>
                <a:spcPct val="50000"/>
              </a:spcBef>
            </a:pPr>
            <a:r>
              <a:rPr lang="en-US" sz="1400" i="1">
                <a:solidFill>
                  <a:srgbClr val="000000"/>
                </a:solidFill>
                <a:latin typeface="Arial" pitchFamily="34" charset="0"/>
              </a:rPr>
              <a:t>BL[0]</a:t>
            </a:r>
          </a:p>
        </p:txBody>
      </p:sp>
      <p:sp>
        <p:nvSpPr>
          <p:cNvPr id="254983" name="Text Box 6"/>
          <p:cNvSpPr txBox="1">
            <a:spLocks noChangeArrowheads="1"/>
          </p:cNvSpPr>
          <p:nvPr/>
        </p:nvSpPr>
        <p:spPr bwMode="auto">
          <a:xfrm>
            <a:off x="4902200" y="1387476"/>
            <a:ext cx="614796" cy="313649"/>
          </a:xfrm>
          <a:prstGeom prst="rect">
            <a:avLst/>
          </a:prstGeom>
          <a:noFill/>
          <a:ln w="38100" algn="ctr">
            <a:noFill/>
            <a:miter lim="800000"/>
            <a:headEnd/>
            <a:tailEnd/>
          </a:ln>
        </p:spPr>
        <p:txBody>
          <a:bodyPr wrap="none" lIns="97256" tIns="48628" rIns="97256" bIns="48628">
            <a:spAutoFit/>
          </a:bodyPr>
          <a:lstStyle/>
          <a:p>
            <a:pPr defTabSz="973138">
              <a:spcBef>
                <a:spcPct val="50000"/>
              </a:spcBef>
            </a:pPr>
            <a:r>
              <a:rPr lang="en-US" sz="1400" i="1">
                <a:solidFill>
                  <a:srgbClr val="000000"/>
                </a:solidFill>
                <a:latin typeface="Arial" pitchFamily="34" charset="0"/>
              </a:rPr>
              <a:t>BL[1]</a:t>
            </a:r>
          </a:p>
        </p:txBody>
      </p:sp>
      <p:sp>
        <p:nvSpPr>
          <p:cNvPr id="254984" name="Text Box 7"/>
          <p:cNvSpPr txBox="1">
            <a:spLocks noChangeArrowheads="1"/>
          </p:cNvSpPr>
          <p:nvPr/>
        </p:nvSpPr>
        <p:spPr bwMode="auto">
          <a:xfrm>
            <a:off x="5337175" y="1403351"/>
            <a:ext cx="614796" cy="313649"/>
          </a:xfrm>
          <a:prstGeom prst="rect">
            <a:avLst/>
          </a:prstGeom>
          <a:noFill/>
          <a:ln w="38100" algn="ctr">
            <a:noFill/>
            <a:miter lim="800000"/>
            <a:headEnd/>
            <a:tailEnd/>
          </a:ln>
        </p:spPr>
        <p:txBody>
          <a:bodyPr wrap="none" lIns="97256" tIns="48628" rIns="97256" bIns="48628">
            <a:spAutoFit/>
          </a:bodyPr>
          <a:lstStyle/>
          <a:p>
            <a:pPr defTabSz="973138">
              <a:spcBef>
                <a:spcPct val="50000"/>
              </a:spcBef>
            </a:pPr>
            <a:r>
              <a:rPr lang="en-US" sz="1400" i="1">
                <a:solidFill>
                  <a:srgbClr val="000000"/>
                </a:solidFill>
                <a:latin typeface="Arial" pitchFamily="34" charset="0"/>
              </a:rPr>
              <a:t>BL[2]</a:t>
            </a:r>
          </a:p>
        </p:txBody>
      </p:sp>
      <p:sp>
        <p:nvSpPr>
          <p:cNvPr id="254985" name="Text Box 8"/>
          <p:cNvSpPr txBox="1">
            <a:spLocks noChangeArrowheads="1"/>
          </p:cNvSpPr>
          <p:nvPr/>
        </p:nvSpPr>
        <p:spPr bwMode="auto">
          <a:xfrm>
            <a:off x="5830888" y="1411289"/>
            <a:ext cx="614796" cy="313649"/>
          </a:xfrm>
          <a:prstGeom prst="rect">
            <a:avLst/>
          </a:prstGeom>
          <a:noFill/>
          <a:ln w="38100" algn="ctr">
            <a:noFill/>
            <a:miter lim="800000"/>
            <a:headEnd/>
            <a:tailEnd/>
          </a:ln>
        </p:spPr>
        <p:txBody>
          <a:bodyPr wrap="none" lIns="97256" tIns="48628" rIns="97256" bIns="48628">
            <a:spAutoFit/>
          </a:bodyPr>
          <a:lstStyle/>
          <a:p>
            <a:pPr defTabSz="973138">
              <a:spcBef>
                <a:spcPct val="50000"/>
              </a:spcBef>
            </a:pPr>
            <a:r>
              <a:rPr lang="en-US" sz="1400" i="1">
                <a:solidFill>
                  <a:srgbClr val="000000"/>
                </a:solidFill>
                <a:latin typeface="Arial" pitchFamily="34" charset="0"/>
              </a:rPr>
              <a:t>BL[3]</a:t>
            </a:r>
          </a:p>
        </p:txBody>
      </p:sp>
    </p:spTree>
    <p:extLst>
      <p:ext uri="{BB962C8B-B14F-4D97-AF65-F5344CB8AC3E}">
        <p14:creationId xmlns:p14="http://schemas.microsoft.com/office/powerpoint/2010/main" val="892540681"/>
      </p:ext>
    </p:extLst>
  </p:cSld>
  <p:clrMapOvr>
    <a:masterClrMapping/>
  </p:clrMapOvr>
  <p:timing>
    <p:tnLst>
      <p:par>
        <p:cT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2" name="Slide Number Placeholder 3"/>
          <p:cNvSpPr>
            <a:spLocks noGrp="1"/>
          </p:cNvSpPr>
          <p:nvPr>
            <p:ph type="sldNum" sz="quarter" idx="10"/>
          </p:nvPr>
        </p:nvSpPr>
        <p:spPr>
          <a:xfrm>
            <a:off x="8904288" y="6092825"/>
            <a:ext cx="609600" cy="431800"/>
          </a:xfrm>
          <a:noFill/>
        </p:spPr>
        <p:txBody>
          <a:bodyPr/>
          <a:lstStyle/>
          <a:p>
            <a:fld id="{83C46764-919C-4027-AF3D-46E549349AA0}" type="slidenum">
              <a:rPr lang="it-IT" smtClean="0">
                <a:latin typeface="Arial" pitchFamily="34" charset="0"/>
              </a:rPr>
              <a:pPr/>
              <a:t>225</a:t>
            </a:fld>
            <a:endParaRPr lang="it-IT">
              <a:latin typeface="Arial" pitchFamily="34" charset="0"/>
            </a:endParaRPr>
          </a:p>
        </p:txBody>
      </p:sp>
      <p:sp>
        <p:nvSpPr>
          <p:cNvPr id="256003" name="Rectangle 2"/>
          <p:cNvSpPr>
            <a:spLocks noGrp="1" noChangeArrowheads="1"/>
          </p:cNvSpPr>
          <p:nvPr>
            <p:ph type="title"/>
          </p:nvPr>
        </p:nvSpPr>
        <p:spPr>
          <a:xfrm>
            <a:off x="1752600" y="228600"/>
            <a:ext cx="8686800" cy="838200"/>
          </a:xfrm>
        </p:spPr>
        <p:txBody>
          <a:bodyPr/>
          <a:lstStyle/>
          <a:p>
            <a:r>
              <a:rPr lang="en-US" smtClean="0"/>
              <a:t>MOS NOR ROM Layout</a:t>
            </a:r>
            <a:endParaRPr lang="en-US" smtClean="0">
              <a:solidFill>
                <a:schemeClr val="tx1"/>
              </a:solidFill>
            </a:endParaRPr>
          </a:p>
        </p:txBody>
      </p:sp>
      <p:pic>
        <p:nvPicPr>
          <p:cNvPr id="256004" name="Picture 3"/>
          <p:cNvPicPr>
            <a:picLocks noChangeAspect="1" noChangeArrowheads="1"/>
          </p:cNvPicPr>
          <p:nvPr/>
        </p:nvPicPr>
        <p:blipFill>
          <a:blip r:embed="rId2" cstate="print"/>
          <a:srcRect/>
          <a:stretch>
            <a:fillRect/>
          </a:stretch>
        </p:blipFill>
        <p:spPr bwMode="auto">
          <a:xfrm>
            <a:off x="3200401" y="1828801"/>
            <a:ext cx="5065713" cy="4340225"/>
          </a:xfrm>
          <a:prstGeom prst="rect">
            <a:avLst/>
          </a:prstGeom>
          <a:noFill/>
          <a:ln w="12700">
            <a:noFill/>
            <a:miter lim="800000"/>
            <a:headEnd/>
            <a:tailEnd/>
          </a:ln>
        </p:spPr>
      </p:pic>
      <p:sp>
        <p:nvSpPr>
          <p:cNvPr id="256005" name="Text Box 4"/>
          <p:cNvSpPr txBox="1">
            <a:spLocks noChangeArrowheads="1"/>
          </p:cNvSpPr>
          <p:nvPr/>
        </p:nvSpPr>
        <p:spPr bwMode="auto">
          <a:xfrm>
            <a:off x="3333751" y="6408738"/>
            <a:ext cx="5696443" cy="405982"/>
          </a:xfrm>
          <a:prstGeom prst="rect">
            <a:avLst/>
          </a:prstGeom>
          <a:noFill/>
          <a:ln w="38100" algn="ctr">
            <a:noFill/>
            <a:miter lim="800000"/>
            <a:headEnd/>
            <a:tailEnd/>
          </a:ln>
        </p:spPr>
        <p:txBody>
          <a:bodyPr wrap="none" lIns="97256" tIns="48628" rIns="97256" bIns="48628">
            <a:spAutoFit/>
          </a:bodyPr>
          <a:lstStyle/>
          <a:p>
            <a:pPr defTabSz="973138">
              <a:spcBef>
                <a:spcPct val="50000"/>
              </a:spcBef>
            </a:pPr>
            <a:r>
              <a:rPr lang="en-US" sz="2000" b="1">
                <a:solidFill>
                  <a:srgbClr val="FF0000"/>
                </a:solidFill>
                <a:latin typeface="Arial" pitchFamily="34" charset="0"/>
              </a:rPr>
              <a:t>Presence of Implant == Absence of transistor</a:t>
            </a:r>
          </a:p>
        </p:txBody>
      </p:sp>
    </p:spTree>
    <p:extLst>
      <p:ext uri="{BB962C8B-B14F-4D97-AF65-F5344CB8AC3E}">
        <p14:creationId xmlns:p14="http://schemas.microsoft.com/office/powerpoint/2010/main" val="1119051190"/>
      </p:ext>
    </p:extLst>
  </p:cSld>
  <p:clrMapOvr>
    <a:masterClrMapping/>
  </p:clrMapOvr>
  <p:timing>
    <p:tnLst>
      <p:par>
        <p:cTn id="1" dur="indefinite" restart="never" nodeType="tmRoot"/>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26" name="Slide Number Placeholder 4"/>
          <p:cNvSpPr>
            <a:spLocks noGrp="1"/>
          </p:cNvSpPr>
          <p:nvPr>
            <p:ph type="sldNum" sz="quarter" idx="10"/>
          </p:nvPr>
        </p:nvSpPr>
        <p:spPr>
          <a:xfrm>
            <a:off x="8904288" y="6092825"/>
            <a:ext cx="609600" cy="431800"/>
          </a:xfrm>
          <a:noFill/>
        </p:spPr>
        <p:txBody>
          <a:bodyPr/>
          <a:lstStyle/>
          <a:p>
            <a:fld id="{31CF436D-446F-46E0-81DB-5CE35ADCB05A}" type="slidenum">
              <a:rPr lang="it-IT" smtClean="0">
                <a:latin typeface="Arial" pitchFamily="34" charset="0"/>
              </a:rPr>
              <a:pPr/>
              <a:t>226</a:t>
            </a:fld>
            <a:endParaRPr lang="it-IT">
              <a:latin typeface="Arial" pitchFamily="34" charset="0"/>
            </a:endParaRPr>
          </a:p>
        </p:txBody>
      </p:sp>
      <p:sp>
        <p:nvSpPr>
          <p:cNvPr id="257027" name="Rectangle 2"/>
          <p:cNvSpPr>
            <a:spLocks noGrp="1" noChangeArrowheads="1"/>
          </p:cNvSpPr>
          <p:nvPr>
            <p:ph type="title"/>
          </p:nvPr>
        </p:nvSpPr>
        <p:spPr>
          <a:xfrm>
            <a:off x="2057400" y="479425"/>
            <a:ext cx="8077200" cy="406400"/>
          </a:xfrm>
        </p:spPr>
        <p:txBody>
          <a:bodyPr>
            <a:normAutofit fontScale="90000"/>
          </a:bodyPr>
          <a:lstStyle/>
          <a:p>
            <a:r>
              <a:rPr lang="en-US" smtClean="0"/>
              <a:t>MOS NAND ROM</a:t>
            </a:r>
            <a:endParaRPr lang="en-US" smtClean="0">
              <a:solidFill>
                <a:schemeClr val="tx1"/>
              </a:solidFill>
            </a:endParaRPr>
          </a:p>
        </p:txBody>
      </p:sp>
      <p:sp>
        <p:nvSpPr>
          <p:cNvPr id="257028" name="Freeform 3"/>
          <p:cNvSpPr>
            <a:spLocks/>
          </p:cNvSpPr>
          <p:nvPr/>
        </p:nvSpPr>
        <p:spPr bwMode="auto">
          <a:xfrm>
            <a:off x="5675314" y="2651125"/>
            <a:ext cx="20637" cy="1588"/>
          </a:xfrm>
          <a:custGeom>
            <a:avLst/>
            <a:gdLst>
              <a:gd name="T0" fmla="*/ 0 w 13"/>
              <a:gd name="T1" fmla="*/ 0 h 1588"/>
              <a:gd name="T2" fmla="*/ 0 w 13"/>
              <a:gd name="T3" fmla="*/ 0 h 1588"/>
              <a:gd name="T4" fmla="*/ 0 w 13"/>
              <a:gd name="T5" fmla="*/ 0 h 1588"/>
              <a:gd name="T6" fmla="*/ 2147483647 w 13"/>
              <a:gd name="T7" fmla="*/ 0 h 1588"/>
              <a:gd name="T8" fmla="*/ 2147483647 w 13"/>
              <a:gd name="T9" fmla="*/ 0 h 1588"/>
              <a:gd name="T10" fmla="*/ 2147483647 w 13"/>
              <a:gd name="T11" fmla="*/ 0 h 1588"/>
              <a:gd name="T12" fmla="*/ 0 w 13"/>
              <a:gd name="T13" fmla="*/ 0 h 1588"/>
              <a:gd name="T14" fmla="*/ 0 60000 65536"/>
              <a:gd name="T15" fmla="*/ 0 60000 65536"/>
              <a:gd name="T16" fmla="*/ 0 60000 65536"/>
              <a:gd name="T17" fmla="*/ 0 60000 65536"/>
              <a:gd name="T18" fmla="*/ 0 60000 65536"/>
              <a:gd name="T19" fmla="*/ 0 60000 65536"/>
              <a:gd name="T20" fmla="*/ 0 60000 65536"/>
              <a:gd name="T21" fmla="*/ 0 w 13"/>
              <a:gd name="T22" fmla="*/ 0 h 1588"/>
              <a:gd name="T23" fmla="*/ 13 w 13"/>
              <a:gd name="T24" fmla="*/ 1588 h 15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 h="1588">
                <a:moveTo>
                  <a:pt x="0" y="0"/>
                </a:moveTo>
                <a:lnTo>
                  <a:pt x="0" y="0"/>
                </a:lnTo>
                <a:lnTo>
                  <a:pt x="13" y="0"/>
                </a:lnTo>
                <a:lnTo>
                  <a:pt x="0" y="0"/>
                </a:lnTo>
                <a:close/>
              </a:path>
            </a:pathLst>
          </a:custGeom>
          <a:blipFill dpi="0" rotWithShape="0">
            <a:blip r:embed="rId2" cstate="print"/>
            <a:srcRect/>
            <a:tile tx="0" ty="0" sx="100000" sy="100000" flip="none" algn="tl"/>
          </a:blipFill>
          <a:ln w="9525">
            <a:noFill/>
            <a:round/>
            <a:headEnd/>
            <a:tailEnd/>
          </a:ln>
        </p:spPr>
        <p:txBody>
          <a:bodyPr/>
          <a:lstStyle/>
          <a:p>
            <a:endParaRPr lang="en-US"/>
          </a:p>
        </p:txBody>
      </p:sp>
      <p:sp>
        <p:nvSpPr>
          <p:cNvPr id="257029" name="Freeform 4"/>
          <p:cNvSpPr>
            <a:spLocks/>
          </p:cNvSpPr>
          <p:nvPr/>
        </p:nvSpPr>
        <p:spPr bwMode="auto">
          <a:xfrm>
            <a:off x="5538789" y="2651125"/>
            <a:ext cx="20637" cy="1588"/>
          </a:xfrm>
          <a:custGeom>
            <a:avLst/>
            <a:gdLst>
              <a:gd name="T0" fmla="*/ 0 w 13"/>
              <a:gd name="T1" fmla="*/ 0 h 1588"/>
              <a:gd name="T2" fmla="*/ 0 w 13"/>
              <a:gd name="T3" fmla="*/ 0 h 1588"/>
              <a:gd name="T4" fmla="*/ 0 w 13"/>
              <a:gd name="T5" fmla="*/ 0 h 1588"/>
              <a:gd name="T6" fmla="*/ 2147483647 w 13"/>
              <a:gd name="T7" fmla="*/ 0 h 1588"/>
              <a:gd name="T8" fmla="*/ 2147483647 w 13"/>
              <a:gd name="T9" fmla="*/ 0 h 1588"/>
              <a:gd name="T10" fmla="*/ 2147483647 w 13"/>
              <a:gd name="T11" fmla="*/ 0 h 1588"/>
              <a:gd name="T12" fmla="*/ 0 w 13"/>
              <a:gd name="T13" fmla="*/ 0 h 1588"/>
              <a:gd name="T14" fmla="*/ 0 60000 65536"/>
              <a:gd name="T15" fmla="*/ 0 60000 65536"/>
              <a:gd name="T16" fmla="*/ 0 60000 65536"/>
              <a:gd name="T17" fmla="*/ 0 60000 65536"/>
              <a:gd name="T18" fmla="*/ 0 60000 65536"/>
              <a:gd name="T19" fmla="*/ 0 60000 65536"/>
              <a:gd name="T20" fmla="*/ 0 60000 65536"/>
              <a:gd name="T21" fmla="*/ 0 w 13"/>
              <a:gd name="T22" fmla="*/ 0 h 1588"/>
              <a:gd name="T23" fmla="*/ 13 w 13"/>
              <a:gd name="T24" fmla="*/ 1588 h 15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 h="1588">
                <a:moveTo>
                  <a:pt x="0" y="0"/>
                </a:moveTo>
                <a:lnTo>
                  <a:pt x="0" y="0"/>
                </a:lnTo>
                <a:lnTo>
                  <a:pt x="13" y="0"/>
                </a:lnTo>
                <a:lnTo>
                  <a:pt x="0" y="0"/>
                </a:lnTo>
                <a:close/>
              </a:path>
            </a:pathLst>
          </a:custGeom>
          <a:blipFill dpi="0" rotWithShape="0">
            <a:blip r:embed="rId2" cstate="print"/>
            <a:srcRect/>
            <a:tile tx="0" ty="0" sx="100000" sy="100000" flip="none" algn="tl"/>
          </a:blipFill>
          <a:ln w="9525">
            <a:noFill/>
            <a:round/>
            <a:headEnd/>
            <a:tailEnd/>
          </a:ln>
        </p:spPr>
        <p:txBody>
          <a:bodyPr/>
          <a:lstStyle/>
          <a:p>
            <a:endParaRPr lang="en-US"/>
          </a:p>
        </p:txBody>
      </p:sp>
      <p:sp>
        <p:nvSpPr>
          <p:cNvPr id="257030" name="Freeform 5"/>
          <p:cNvSpPr>
            <a:spLocks/>
          </p:cNvSpPr>
          <p:nvPr/>
        </p:nvSpPr>
        <p:spPr bwMode="auto">
          <a:xfrm>
            <a:off x="6350000" y="2651125"/>
            <a:ext cx="20638" cy="1588"/>
          </a:xfrm>
          <a:custGeom>
            <a:avLst/>
            <a:gdLst>
              <a:gd name="T0" fmla="*/ 0 w 13"/>
              <a:gd name="T1" fmla="*/ 0 h 1588"/>
              <a:gd name="T2" fmla="*/ 0 w 13"/>
              <a:gd name="T3" fmla="*/ 0 h 1588"/>
              <a:gd name="T4" fmla="*/ 0 w 13"/>
              <a:gd name="T5" fmla="*/ 0 h 1588"/>
              <a:gd name="T6" fmla="*/ 2147483647 w 13"/>
              <a:gd name="T7" fmla="*/ 0 h 1588"/>
              <a:gd name="T8" fmla="*/ 2147483647 w 13"/>
              <a:gd name="T9" fmla="*/ 0 h 1588"/>
              <a:gd name="T10" fmla="*/ 2147483647 w 13"/>
              <a:gd name="T11" fmla="*/ 0 h 1588"/>
              <a:gd name="T12" fmla="*/ 0 w 13"/>
              <a:gd name="T13" fmla="*/ 0 h 1588"/>
              <a:gd name="T14" fmla="*/ 0 60000 65536"/>
              <a:gd name="T15" fmla="*/ 0 60000 65536"/>
              <a:gd name="T16" fmla="*/ 0 60000 65536"/>
              <a:gd name="T17" fmla="*/ 0 60000 65536"/>
              <a:gd name="T18" fmla="*/ 0 60000 65536"/>
              <a:gd name="T19" fmla="*/ 0 60000 65536"/>
              <a:gd name="T20" fmla="*/ 0 60000 65536"/>
              <a:gd name="T21" fmla="*/ 0 w 13"/>
              <a:gd name="T22" fmla="*/ 0 h 1588"/>
              <a:gd name="T23" fmla="*/ 13 w 13"/>
              <a:gd name="T24" fmla="*/ 1588 h 15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 h="1588">
                <a:moveTo>
                  <a:pt x="0" y="0"/>
                </a:moveTo>
                <a:lnTo>
                  <a:pt x="0" y="0"/>
                </a:lnTo>
                <a:lnTo>
                  <a:pt x="13" y="0"/>
                </a:lnTo>
                <a:lnTo>
                  <a:pt x="0" y="0"/>
                </a:lnTo>
                <a:close/>
              </a:path>
            </a:pathLst>
          </a:custGeom>
          <a:blipFill dpi="0" rotWithShape="0">
            <a:blip r:embed="rId2" cstate="print"/>
            <a:srcRect/>
            <a:tile tx="0" ty="0" sx="100000" sy="100000" flip="none" algn="tl"/>
          </a:blipFill>
          <a:ln w="9525">
            <a:noFill/>
            <a:round/>
            <a:headEnd/>
            <a:tailEnd/>
          </a:ln>
        </p:spPr>
        <p:txBody>
          <a:bodyPr/>
          <a:lstStyle/>
          <a:p>
            <a:endParaRPr lang="en-US"/>
          </a:p>
        </p:txBody>
      </p:sp>
      <p:sp>
        <p:nvSpPr>
          <p:cNvPr id="257031" name="Freeform 6"/>
          <p:cNvSpPr>
            <a:spLocks/>
          </p:cNvSpPr>
          <p:nvPr/>
        </p:nvSpPr>
        <p:spPr bwMode="auto">
          <a:xfrm>
            <a:off x="6211889" y="2651125"/>
            <a:ext cx="22225" cy="1588"/>
          </a:xfrm>
          <a:custGeom>
            <a:avLst/>
            <a:gdLst>
              <a:gd name="T0" fmla="*/ 0 w 14"/>
              <a:gd name="T1" fmla="*/ 0 h 1588"/>
              <a:gd name="T2" fmla="*/ 0 w 14"/>
              <a:gd name="T3" fmla="*/ 0 h 1588"/>
              <a:gd name="T4" fmla="*/ 0 w 14"/>
              <a:gd name="T5" fmla="*/ 0 h 1588"/>
              <a:gd name="T6" fmla="*/ 2147483647 w 14"/>
              <a:gd name="T7" fmla="*/ 0 h 1588"/>
              <a:gd name="T8" fmla="*/ 2147483647 w 14"/>
              <a:gd name="T9" fmla="*/ 0 h 1588"/>
              <a:gd name="T10" fmla="*/ 2147483647 w 14"/>
              <a:gd name="T11" fmla="*/ 0 h 1588"/>
              <a:gd name="T12" fmla="*/ 0 w 14"/>
              <a:gd name="T13" fmla="*/ 0 h 1588"/>
              <a:gd name="T14" fmla="*/ 0 60000 65536"/>
              <a:gd name="T15" fmla="*/ 0 60000 65536"/>
              <a:gd name="T16" fmla="*/ 0 60000 65536"/>
              <a:gd name="T17" fmla="*/ 0 60000 65536"/>
              <a:gd name="T18" fmla="*/ 0 60000 65536"/>
              <a:gd name="T19" fmla="*/ 0 60000 65536"/>
              <a:gd name="T20" fmla="*/ 0 60000 65536"/>
              <a:gd name="T21" fmla="*/ 0 w 14"/>
              <a:gd name="T22" fmla="*/ 0 h 1588"/>
              <a:gd name="T23" fmla="*/ 14 w 14"/>
              <a:gd name="T24" fmla="*/ 1588 h 15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 h="1588">
                <a:moveTo>
                  <a:pt x="0" y="0"/>
                </a:moveTo>
                <a:lnTo>
                  <a:pt x="0" y="0"/>
                </a:lnTo>
                <a:lnTo>
                  <a:pt x="14" y="0"/>
                </a:lnTo>
                <a:lnTo>
                  <a:pt x="0" y="0"/>
                </a:lnTo>
                <a:close/>
              </a:path>
            </a:pathLst>
          </a:custGeom>
          <a:blipFill dpi="0" rotWithShape="0">
            <a:blip r:embed="rId2" cstate="print"/>
            <a:srcRect/>
            <a:tile tx="0" ty="0" sx="100000" sy="100000" flip="none" algn="tl"/>
          </a:blipFill>
          <a:ln w="9525">
            <a:noFill/>
            <a:round/>
            <a:headEnd/>
            <a:tailEnd/>
          </a:ln>
        </p:spPr>
        <p:txBody>
          <a:bodyPr/>
          <a:lstStyle/>
          <a:p>
            <a:endParaRPr lang="en-US"/>
          </a:p>
        </p:txBody>
      </p:sp>
      <p:sp>
        <p:nvSpPr>
          <p:cNvPr id="257032" name="Freeform 7"/>
          <p:cNvSpPr>
            <a:spLocks/>
          </p:cNvSpPr>
          <p:nvPr/>
        </p:nvSpPr>
        <p:spPr bwMode="auto">
          <a:xfrm>
            <a:off x="6961189" y="2651125"/>
            <a:ext cx="20637" cy="1588"/>
          </a:xfrm>
          <a:custGeom>
            <a:avLst/>
            <a:gdLst>
              <a:gd name="T0" fmla="*/ 0 w 13"/>
              <a:gd name="T1" fmla="*/ 0 h 1588"/>
              <a:gd name="T2" fmla="*/ 0 w 13"/>
              <a:gd name="T3" fmla="*/ 0 h 1588"/>
              <a:gd name="T4" fmla="*/ 0 w 13"/>
              <a:gd name="T5" fmla="*/ 0 h 1588"/>
              <a:gd name="T6" fmla="*/ 2147483647 w 13"/>
              <a:gd name="T7" fmla="*/ 0 h 1588"/>
              <a:gd name="T8" fmla="*/ 2147483647 w 13"/>
              <a:gd name="T9" fmla="*/ 0 h 1588"/>
              <a:gd name="T10" fmla="*/ 2147483647 w 13"/>
              <a:gd name="T11" fmla="*/ 0 h 1588"/>
              <a:gd name="T12" fmla="*/ 0 w 13"/>
              <a:gd name="T13" fmla="*/ 0 h 1588"/>
              <a:gd name="T14" fmla="*/ 0 60000 65536"/>
              <a:gd name="T15" fmla="*/ 0 60000 65536"/>
              <a:gd name="T16" fmla="*/ 0 60000 65536"/>
              <a:gd name="T17" fmla="*/ 0 60000 65536"/>
              <a:gd name="T18" fmla="*/ 0 60000 65536"/>
              <a:gd name="T19" fmla="*/ 0 60000 65536"/>
              <a:gd name="T20" fmla="*/ 0 60000 65536"/>
              <a:gd name="T21" fmla="*/ 0 w 13"/>
              <a:gd name="T22" fmla="*/ 0 h 1588"/>
              <a:gd name="T23" fmla="*/ 13 w 13"/>
              <a:gd name="T24" fmla="*/ 1588 h 15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 h="1588">
                <a:moveTo>
                  <a:pt x="0" y="0"/>
                </a:moveTo>
                <a:lnTo>
                  <a:pt x="0" y="0"/>
                </a:lnTo>
                <a:lnTo>
                  <a:pt x="13" y="0"/>
                </a:lnTo>
                <a:lnTo>
                  <a:pt x="0" y="0"/>
                </a:lnTo>
                <a:close/>
              </a:path>
            </a:pathLst>
          </a:custGeom>
          <a:blipFill dpi="0" rotWithShape="0">
            <a:blip r:embed="rId2" cstate="print"/>
            <a:srcRect/>
            <a:tile tx="0" ty="0" sx="100000" sy="100000" flip="none" algn="tl"/>
          </a:blipFill>
          <a:ln w="9525">
            <a:noFill/>
            <a:round/>
            <a:headEnd/>
            <a:tailEnd/>
          </a:ln>
        </p:spPr>
        <p:txBody>
          <a:bodyPr/>
          <a:lstStyle/>
          <a:p>
            <a:endParaRPr lang="en-US"/>
          </a:p>
        </p:txBody>
      </p:sp>
      <p:sp>
        <p:nvSpPr>
          <p:cNvPr id="257033" name="Freeform 8"/>
          <p:cNvSpPr>
            <a:spLocks/>
          </p:cNvSpPr>
          <p:nvPr/>
        </p:nvSpPr>
        <p:spPr bwMode="auto">
          <a:xfrm>
            <a:off x="6834189" y="2651125"/>
            <a:ext cx="20637" cy="1588"/>
          </a:xfrm>
          <a:custGeom>
            <a:avLst/>
            <a:gdLst>
              <a:gd name="T0" fmla="*/ 0 w 13"/>
              <a:gd name="T1" fmla="*/ 0 h 1588"/>
              <a:gd name="T2" fmla="*/ 0 w 13"/>
              <a:gd name="T3" fmla="*/ 0 h 1588"/>
              <a:gd name="T4" fmla="*/ 0 w 13"/>
              <a:gd name="T5" fmla="*/ 0 h 1588"/>
              <a:gd name="T6" fmla="*/ 2147483647 w 13"/>
              <a:gd name="T7" fmla="*/ 0 h 1588"/>
              <a:gd name="T8" fmla="*/ 2147483647 w 13"/>
              <a:gd name="T9" fmla="*/ 0 h 1588"/>
              <a:gd name="T10" fmla="*/ 2147483647 w 13"/>
              <a:gd name="T11" fmla="*/ 0 h 1588"/>
              <a:gd name="T12" fmla="*/ 0 w 13"/>
              <a:gd name="T13" fmla="*/ 0 h 1588"/>
              <a:gd name="T14" fmla="*/ 0 60000 65536"/>
              <a:gd name="T15" fmla="*/ 0 60000 65536"/>
              <a:gd name="T16" fmla="*/ 0 60000 65536"/>
              <a:gd name="T17" fmla="*/ 0 60000 65536"/>
              <a:gd name="T18" fmla="*/ 0 60000 65536"/>
              <a:gd name="T19" fmla="*/ 0 60000 65536"/>
              <a:gd name="T20" fmla="*/ 0 60000 65536"/>
              <a:gd name="T21" fmla="*/ 0 w 13"/>
              <a:gd name="T22" fmla="*/ 0 h 1588"/>
              <a:gd name="T23" fmla="*/ 13 w 13"/>
              <a:gd name="T24" fmla="*/ 1588 h 15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 h="1588">
                <a:moveTo>
                  <a:pt x="0" y="0"/>
                </a:moveTo>
                <a:lnTo>
                  <a:pt x="0" y="0"/>
                </a:lnTo>
                <a:lnTo>
                  <a:pt x="13" y="0"/>
                </a:lnTo>
                <a:lnTo>
                  <a:pt x="0" y="0"/>
                </a:lnTo>
                <a:close/>
              </a:path>
            </a:pathLst>
          </a:custGeom>
          <a:blipFill dpi="0" rotWithShape="0">
            <a:blip r:embed="rId2" cstate="print"/>
            <a:srcRect/>
            <a:tile tx="0" ty="0" sx="100000" sy="100000" flip="none" algn="tl"/>
          </a:blipFill>
          <a:ln w="9525">
            <a:noFill/>
            <a:round/>
            <a:headEnd/>
            <a:tailEnd/>
          </a:ln>
        </p:spPr>
        <p:txBody>
          <a:bodyPr/>
          <a:lstStyle/>
          <a:p>
            <a:endParaRPr lang="en-US"/>
          </a:p>
        </p:txBody>
      </p:sp>
      <p:sp>
        <p:nvSpPr>
          <p:cNvPr id="257034" name="Rectangle 9"/>
          <p:cNvSpPr>
            <a:spLocks noChangeArrowheads="1"/>
          </p:cNvSpPr>
          <p:nvPr/>
        </p:nvSpPr>
        <p:spPr bwMode="auto">
          <a:xfrm>
            <a:off x="2525713" y="5905500"/>
            <a:ext cx="7270750" cy="304800"/>
          </a:xfrm>
          <a:prstGeom prst="rect">
            <a:avLst/>
          </a:prstGeom>
          <a:noFill/>
          <a:ln w="9525">
            <a:noFill/>
            <a:miter lim="800000"/>
            <a:headEnd/>
            <a:tailEnd/>
          </a:ln>
        </p:spPr>
        <p:txBody>
          <a:bodyPr wrap="none" lIns="0" tIns="0" rIns="0" bIns="0">
            <a:spAutoFit/>
          </a:bodyPr>
          <a:lstStyle/>
          <a:p>
            <a:r>
              <a:rPr lang="en-US" sz="2000" b="1">
                <a:solidFill>
                  <a:srgbClr val="C66B5A"/>
                </a:solidFill>
                <a:latin typeface="Arial" pitchFamily="34" charset="0"/>
              </a:rPr>
              <a:t>All word lines high by default with exception of selected row</a:t>
            </a:r>
            <a:endParaRPr lang="en-US" i="1">
              <a:solidFill>
                <a:srgbClr val="C66B5A"/>
              </a:solidFill>
              <a:latin typeface="Arial" pitchFamily="34" charset="0"/>
            </a:endParaRPr>
          </a:p>
        </p:txBody>
      </p:sp>
      <p:sp>
        <p:nvSpPr>
          <p:cNvPr id="257035" name="Rectangle 10"/>
          <p:cNvSpPr>
            <a:spLocks noChangeArrowheads="1"/>
          </p:cNvSpPr>
          <p:nvPr/>
        </p:nvSpPr>
        <p:spPr bwMode="auto">
          <a:xfrm>
            <a:off x="3790951" y="2495550"/>
            <a:ext cx="3692525" cy="2941638"/>
          </a:xfrm>
          <a:prstGeom prst="rect">
            <a:avLst/>
          </a:prstGeom>
          <a:solidFill>
            <a:srgbClr val="C0C0C0">
              <a:alpha val="56078"/>
            </a:srgbClr>
          </a:solidFill>
          <a:ln w="19050">
            <a:noFill/>
            <a:miter lim="800000"/>
            <a:headEnd/>
            <a:tailEnd/>
          </a:ln>
        </p:spPr>
        <p:txBody>
          <a:bodyPr/>
          <a:lstStyle/>
          <a:p>
            <a:endParaRPr lang="en-US"/>
          </a:p>
        </p:txBody>
      </p:sp>
      <p:sp>
        <p:nvSpPr>
          <p:cNvPr id="257036" name="Rectangle 11"/>
          <p:cNvSpPr>
            <a:spLocks noChangeArrowheads="1"/>
          </p:cNvSpPr>
          <p:nvPr/>
        </p:nvSpPr>
        <p:spPr bwMode="auto">
          <a:xfrm>
            <a:off x="2740025" y="2738438"/>
            <a:ext cx="351058" cy="230832"/>
          </a:xfrm>
          <a:prstGeom prst="rect">
            <a:avLst/>
          </a:prstGeom>
          <a:noFill/>
          <a:ln w="9525">
            <a:noFill/>
            <a:miter lim="800000"/>
            <a:headEnd/>
            <a:tailEnd/>
          </a:ln>
        </p:spPr>
        <p:txBody>
          <a:bodyPr wrap="none" lIns="0" tIns="0" rIns="0" bIns="0">
            <a:spAutoFit/>
          </a:bodyPr>
          <a:lstStyle/>
          <a:p>
            <a:r>
              <a:rPr lang="en-US" sz="1500" b="1" i="1">
                <a:solidFill>
                  <a:srgbClr val="000000"/>
                </a:solidFill>
                <a:latin typeface="Arial" pitchFamily="34" charset="0"/>
              </a:rPr>
              <a:t>/WL</a:t>
            </a:r>
            <a:endParaRPr lang="en-US" b="1" i="1">
              <a:latin typeface="Arial" pitchFamily="34" charset="0"/>
            </a:endParaRPr>
          </a:p>
        </p:txBody>
      </p:sp>
      <p:sp>
        <p:nvSpPr>
          <p:cNvPr id="257037" name="Rectangle 12"/>
          <p:cNvSpPr>
            <a:spLocks noChangeArrowheads="1"/>
          </p:cNvSpPr>
          <p:nvPr/>
        </p:nvSpPr>
        <p:spPr bwMode="auto">
          <a:xfrm>
            <a:off x="3055938" y="2738438"/>
            <a:ext cx="235642" cy="230832"/>
          </a:xfrm>
          <a:prstGeom prst="rect">
            <a:avLst/>
          </a:prstGeom>
          <a:noFill/>
          <a:ln w="9525">
            <a:noFill/>
            <a:miter lim="800000"/>
            <a:headEnd/>
            <a:tailEnd/>
          </a:ln>
        </p:spPr>
        <p:txBody>
          <a:bodyPr wrap="none" lIns="0" tIns="0" rIns="0" bIns="0">
            <a:spAutoFit/>
          </a:bodyPr>
          <a:lstStyle/>
          <a:p>
            <a:r>
              <a:rPr lang="en-US" sz="1500" b="1">
                <a:solidFill>
                  <a:srgbClr val="000000"/>
                </a:solidFill>
                <a:latin typeface="Arial" pitchFamily="34" charset="0"/>
              </a:rPr>
              <a:t>[0]</a:t>
            </a:r>
            <a:endParaRPr lang="en-US" b="1" i="1">
              <a:latin typeface="Arial" pitchFamily="34" charset="0"/>
            </a:endParaRPr>
          </a:p>
        </p:txBody>
      </p:sp>
      <p:sp>
        <p:nvSpPr>
          <p:cNvPr id="257038" name="Line 13"/>
          <p:cNvSpPr>
            <a:spLocks noChangeShapeType="1"/>
          </p:cNvSpPr>
          <p:nvPr/>
        </p:nvSpPr>
        <p:spPr bwMode="auto">
          <a:xfrm>
            <a:off x="3506788" y="2879725"/>
            <a:ext cx="4284662" cy="1588"/>
          </a:xfrm>
          <a:prstGeom prst="line">
            <a:avLst/>
          </a:prstGeom>
          <a:noFill/>
          <a:ln w="12700">
            <a:solidFill>
              <a:srgbClr val="000000"/>
            </a:solidFill>
            <a:miter lim="800000"/>
            <a:headEnd/>
            <a:tailEnd/>
          </a:ln>
        </p:spPr>
        <p:txBody>
          <a:bodyPr/>
          <a:lstStyle/>
          <a:p>
            <a:endParaRPr lang="en-US"/>
          </a:p>
        </p:txBody>
      </p:sp>
      <p:sp>
        <p:nvSpPr>
          <p:cNvPr id="257039" name="Rectangle 14"/>
          <p:cNvSpPr>
            <a:spLocks noChangeArrowheads="1"/>
          </p:cNvSpPr>
          <p:nvPr/>
        </p:nvSpPr>
        <p:spPr bwMode="auto">
          <a:xfrm>
            <a:off x="2740025" y="3481388"/>
            <a:ext cx="351058" cy="230832"/>
          </a:xfrm>
          <a:prstGeom prst="rect">
            <a:avLst/>
          </a:prstGeom>
          <a:noFill/>
          <a:ln w="9525">
            <a:noFill/>
            <a:miter lim="800000"/>
            <a:headEnd/>
            <a:tailEnd/>
          </a:ln>
        </p:spPr>
        <p:txBody>
          <a:bodyPr wrap="none" lIns="0" tIns="0" rIns="0" bIns="0">
            <a:spAutoFit/>
          </a:bodyPr>
          <a:lstStyle/>
          <a:p>
            <a:r>
              <a:rPr lang="en-US" sz="1500" b="1" i="1">
                <a:solidFill>
                  <a:srgbClr val="000000"/>
                </a:solidFill>
                <a:latin typeface="Arial" pitchFamily="34" charset="0"/>
              </a:rPr>
              <a:t>/WL</a:t>
            </a:r>
            <a:endParaRPr lang="en-US" b="1" i="1">
              <a:latin typeface="Arial" pitchFamily="34" charset="0"/>
            </a:endParaRPr>
          </a:p>
        </p:txBody>
      </p:sp>
      <p:sp>
        <p:nvSpPr>
          <p:cNvPr id="257040" name="Rectangle 15"/>
          <p:cNvSpPr>
            <a:spLocks noChangeArrowheads="1"/>
          </p:cNvSpPr>
          <p:nvPr/>
        </p:nvSpPr>
        <p:spPr bwMode="auto">
          <a:xfrm>
            <a:off x="3055938" y="3481388"/>
            <a:ext cx="235642" cy="230832"/>
          </a:xfrm>
          <a:prstGeom prst="rect">
            <a:avLst/>
          </a:prstGeom>
          <a:noFill/>
          <a:ln w="9525">
            <a:noFill/>
            <a:miter lim="800000"/>
            <a:headEnd/>
            <a:tailEnd/>
          </a:ln>
        </p:spPr>
        <p:txBody>
          <a:bodyPr wrap="none" lIns="0" tIns="0" rIns="0" bIns="0">
            <a:spAutoFit/>
          </a:bodyPr>
          <a:lstStyle/>
          <a:p>
            <a:r>
              <a:rPr lang="en-US" sz="1500" b="1">
                <a:solidFill>
                  <a:srgbClr val="000000"/>
                </a:solidFill>
                <a:latin typeface="Arial" pitchFamily="34" charset="0"/>
              </a:rPr>
              <a:t>[1]</a:t>
            </a:r>
            <a:endParaRPr lang="en-US" b="1" i="1">
              <a:latin typeface="Arial" pitchFamily="34" charset="0"/>
            </a:endParaRPr>
          </a:p>
        </p:txBody>
      </p:sp>
      <p:sp>
        <p:nvSpPr>
          <p:cNvPr id="257041" name="Line 16"/>
          <p:cNvSpPr>
            <a:spLocks noChangeShapeType="1"/>
          </p:cNvSpPr>
          <p:nvPr/>
        </p:nvSpPr>
        <p:spPr bwMode="auto">
          <a:xfrm>
            <a:off x="3506788" y="3590925"/>
            <a:ext cx="4284662" cy="1588"/>
          </a:xfrm>
          <a:prstGeom prst="line">
            <a:avLst/>
          </a:prstGeom>
          <a:noFill/>
          <a:ln w="12700">
            <a:solidFill>
              <a:srgbClr val="000000"/>
            </a:solidFill>
            <a:miter lim="800000"/>
            <a:headEnd/>
            <a:tailEnd/>
          </a:ln>
        </p:spPr>
        <p:txBody>
          <a:bodyPr/>
          <a:lstStyle/>
          <a:p>
            <a:endParaRPr lang="en-US"/>
          </a:p>
        </p:txBody>
      </p:sp>
      <p:sp>
        <p:nvSpPr>
          <p:cNvPr id="257042" name="Rectangle 17"/>
          <p:cNvSpPr>
            <a:spLocks noChangeArrowheads="1"/>
          </p:cNvSpPr>
          <p:nvPr/>
        </p:nvSpPr>
        <p:spPr bwMode="auto">
          <a:xfrm>
            <a:off x="2740025" y="4149725"/>
            <a:ext cx="351058" cy="230832"/>
          </a:xfrm>
          <a:prstGeom prst="rect">
            <a:avLst/>
          </a:prstGeom>
          <a:noFill/>
          <a:ln w="9525">
            <a:noFill/>
            <a:miter lim="800000"/>
            <a:headEnd/>
            <a:tailEnd/>
          </a:ln>
        </p:spPr>
        <p:txBody>
          <a:bodyPr wrap="none" lIns="0" tIns="0" rIns="0" bIns="0">
            <a:spAutoFit/>
          </a:bodyPr>
          <a:lstStyle/>
          <a:p>
            <a:r>
              <a:rPr lang="en-US" sz="1500" b="1" i="1">
                <a:solidFill>
                  <a:srgbClr val="000000"/>
                </a:solidFill>
                <a:latin typeface="Arial" pitchFamily="34" charset="0"/>
              </a:rPr>
              <a:t>/WL</a:t>
            </a:r>
            <a:endParaRPr lang="en-US" b="1" i="1">
              <a:latin typeface="Arial" pitchFamily="34" charset="0"/>
            </a:endParaRPr>
          </a:p>
        </p:txBody>
      </p:sp>
      <p:sp>
        <p:nvSpPr>
          <p:cNvPr id="257043" name="Rectangle 18"/>
          <p:cNvSpPr>
            <a:spLocks noChangeArrowheads="1"/>
          </p:cNvSpPr>
          <p:nvPr/>
        </p:nvSpPr>
        <p:spPr bwMode="auto">
          <a:xfrm>
            <a:off x="3055938" y="4149725"/>
            <a:ext cx="235642" cy="230832"/>
          </a:xfrm>
          <a:prstGeom prst="rect">
            <a:avLst/>
          </a:prstGeom>
          <a:noFill/>
          <a:ln w="9525">
            <a:noFill/>
            <a:miter lim="800000"/>
            <a:headEnd/>
            <a:tailEnd/>
          </a:ln>
        </p:spPr>
        <p:txBody>
          <a:bodyPr wrap="none" lIns="0" tIns="0" rIns="0" bIns="0">
            <a:spAutoFit/>
          </a:bodyPr>
          <a:lstStyle/>
          <a:p>
            <a:r>
              <a:rPr lang="en-US" sz="1500" b="1">
                <a:solidFill>
                  <a:srgbClr val="000000"/>
                </a:solidFill>
                <a:latin typeface="Arial" pitchFamily="34" charset="0"/>
              </a:rPr>
              <a:t>[2]</a:t>
            </a:r>
            <a:endParaRPr lang="en-US" b="1" i="1">
              <a:latin typeface="Arial" pitchFamily="34" charset="0"/>
            </a:endParaRPr>
          </a:p>
        </p:txBody>
      </p:sp>
      <p:sp>
        <p:nvSpPr>
          <p:cNvPr id="257044" name="Line 19"/>
          <p:cNvSpPr>
            <a:spLocks noChangeShapeType="1"/>
          </p:cNvSpPr>
          <p:nvPr/>
        </p:nvSpPr>
        <p:spPr bwMode="auto">
          <a:xfrm>
            <a:off x="3506788" y="4306889"/>
            <a:ext cx="4284662" cy="1587"/>
          </a:xfrm>
          <a:prstGeom prst="line">
            <a:avLst/>
          </a:prstGeom>
          <a:noFill/>
          <a:ln w="12700">
            <a:solidFill>
              <a:srgbClr val="000000"/>
            </a:solidFill>
            <a:miter lim="800000"/>
            <a:headEnd/>
            <a:tailEnd/>
          </a:ln>
        </p:spPr>
        <p:txBody>
          <a:bodyPr/>
          <a:lstStyle/>
          <a:p>
            <a:endParaRPr lang="en-US"/>
          </a:p>
        </p:txBody>
      </p:sp>
      <p:sp>
        <p:nvSpPr>
          <p:cNvPr id="257045" name="Rectangle 20"/>
          <p:cNvSpPr>
            <a:spLocks noChangeArrowheads="1"/>
          </p:cNvSpPr>
          <p:nvPr/>
        </p:nvSpPr>
        <p:spPr bwMode="auto">
          <a:xfrm>
            <a:off x="2740025" y="4879975"/>
            <a:ext cx="351058" cy="230832"/>
          </a:xfrm>
          <a:prstGeom prst="rect">
            <a:avLst/>
          </a:prstGeom>
          <a:noFill/>
          <a:ln w="9525">
            <a:noFill/>
            <a:miter lim="800000"/>
            <a:headEnd/>
            <a:tailEnd/>
          </a:ln>
        </p:spPr>
        <p:txBody>
          <a:bodyPr wrap="none" lIns="0" tIns="0" rIns="0" bIns="0">
            <a:spAutoFit/>
          </a:bodyPr>
          <a:lstStyle/>
          <a:p>
            <a:r>
              <a:rPr lang="en-US" sz="1500" b="1" i="1">
                <a:solidFill>
                  <a:srgbClr val="000000"/>
                </a:solidFill>
                <a:latin typeface="Arial" pitchFamily="34" charset="0"/>
              </a:rPr>
              <a:t>/WL</a:t>
            </a:r>
            <a:endParaRPr lang="en-US" b="1" i="1">
              <a:latin typeface="Arial" pitchFamily="34" charset="0"/>
            </a:endParaRPr>
          </a:p>
        </p:txBody>
      </p:sp>
      <p:sp>
        <p:nvSpPr>
          <p:cNvPr id="257046" name="Rectangle 21"/>
          <p:cNvSpPr>
            <a:spLocks noChangeArrowheads="1"/>
          </p:cNvSpPr>
          <p:nvPr/>
        </p:nvSpPr>
        <p:spPr bwMode="auto">
          <a:xfrm>
            <a:off x="3055938" y="4879975"/>
            <a:ext cx="235642" cy="230832"/>
          </a:xfrm>
          <a:prstGeom prst="rect">
            <a:avLst/>
          </a:prstGeom>
          <a:noFill/>
          <a:ln w="9525">
            <a:noFill/>
            <a:miter lim="800000"/>
            <a:headEnd/>
            <a:tailEnd/>
          </a:ln>
        </p:spPr>
        <p:txBody>
          <a:bodyPr wrap="none" lIns="0" tIns="0" rIns="0" bIns="0">
            <a:spAutoFit/>
          </a:bodyPr>
          <a:lstStyle/>
          <a:p>
            <a:r>
              <a:rPr lang="en-US" sz="1500" b="1">
                <a:solidFill>
                  <a:srgbClr val="000000"/>
                </a:solidFill>
                <a:latin typeface="Arial" pitchFamily="34" charset="0"/>
              </a:rPr>
              <a:t>[3]</a:t>
            </a:r>
            <a:endParaRPr lang="en-US" b="1" i="1">
              <a:latin typeface="Arial" pitchFamily="34" charset="0"/>
            </a:endParaRPr>
          </a:p>
        </p:txBody>
      </p:sp>
      <p:sp>
        <p:nvSpPr>
          <p:cNvPr id="257047" name="Line 22"/>
          <p:cNvSpPr>
            <a:spLocks noChangeShapeType="1"/>
          </p:cNvSpPr>
          <p:nvPr/>
        </p:nvSpPr>
        <p:spPr bwMode="auto">
          <a:xfrm>
            <a:off x="3506788" y="5016500"/>
            <a:ext cx="4284662" cy="1588"/>
          </a:xfrm>
          <a:prstGeom prst="line">
            <a:avLst/>
          </a:prstGeom>
          <a:noFill/>
          <a:ln w="12700">
            <a:solidFill>
              <a:srgbClr val="000000"/>
            </a:solidFill>
            <a:miter lim="800000"/>
            <a:headEnd/>
            <a:tailEnd/>
          </a:ln>
        </p:spPr>
        <p:txBody>
          <a:bodyPr/>
          <a:lstStyle/>
          <a:p>
            <a:endParaRPr lang="en-US"/>
          </a:p>
        </p:txBody>
      </p:sp>
      <p:sp>
        <p:nvSpPr>
          <p:cNvPr id="257048" name="Rectangle 23"/>
          <p:cNvSpPr>
            <a:spLocks noChangeArrowheads="1"/>
          </p:cNvSpPr>
          <p:nvPr/>
        </p:nvSpPr>
        <p:spPr bwMode="auto">
          <a:xfrm>
            <a:off x="7950200" y="1439863"/>
            <a:ext cx="127000" cy="228600"/>
          </a:xfrm>
          <a:prstGeom prst="rect">
            <a:avLst/>
          </a:prstGeom>
          <a:noFill/>
          <a:ln w="9525">
            <a:noFill/>
            <a:miter lim="800000"/>
            <a:headEnd/>
            <a:tailEnd/>
          </a:ln>
        </p:spPr>
        <p:txBody>
          <a:bodyPr wrap="none" lIns="0" tIns="0" rIns="0" bIns="0">
            <a:spAutoFit/>
          </a:bodyPr>
          <a:lstStyle/>
          <a:p>
            <a:r>
              <a:rPr lang="en-US" sz="1500" b="1" i="1">
                <a:solidFill>
                  <a:srgbClr val="000000"/>
                </a:solidFill>
                <a:latin typeface="Arial" pitchFamily="34" charset="0"/>
              </a:rPr>
              <a:t>V</a:t>
            </a:r>
            <a:endParaRPr lang="en-US" b="1" i="1">
              <a:latin typeface="Arial" pitchFamily="34" charset="0"/>
            </a:endParaRPr>
          </a:p>
        </p:txBody>
      </p:sp>
      <p:sp>
        <p:nvSpPr>
          <p:cNvPr id="257049" name="Rectangle 24"/>
          <p:cNvSpPr>
            <a:spLocks noChangeArrowheads="1"/>
          </p:cNvSpPr>
          <p:nvPr/>
        </p:nvSpPr>
        <p:spPr bwMode="auto">
          <a:xfrm>
            <a:off x="8086725" y="1535114"/>
            <a:ext cx="203200" cy="168275"/>
          </a:xfrm>
          <a:prstGeom prst="rect">
            <a:avLst/>
          </a:prstGeom>
          <a:noFill/>
          <a:ln w="9525">
            <a:noFill/>
            <a:miter lim="800000"/>
            <a:headEnd/>
            <a:tailEnd/>
          </a:ln>
        </p:spPr>
        <p:txBody>
          <a:bodyPr wrap="none" lIns="0" tIns="0" rIns="0" bIns="0">
            <a:spAutoFit/>
          </a:bodyPr>
          <a:lstStyle/>
          <a:p>
            <a:r>
              <a:rPr lang="en-US" sz="1100" b="1" i="1">
                <a:solidFill>
                  <a:srgbClr val="000000"/>
                </a:solidFill>
                <a:latin typeface="Arial" pitchFamily="34" charset="0"/>
              </a:rPr>
              <a:t>DD</a:t>
            </a:r>
            <a:endParaRPr lang="en-US" b="1" i="1">
              <a:latin typeface="Arial" pitchFamily="34" charset="0"/>
            </a:endParaRPr>
          </a:p>
        </p:txBody>
      </p:sp>
      <p:sp>
        <p:nvSpPr>
          <p:cNvPr id="257050" name="Line 25"/>
          <p:cNvSpPr>
            <a:spLocks noChangeShapeType="1"/>
          </p:cNvSpPr>
          <p:nvPr/>
        </p:nvSpPr>
        <p:spPr bwMode="auto">
          <a:xfrm>
            <a:off x="3719514" y="1549400"/>
            <a:ext cx="4143375" cy="1588"/>
          </a:xfrm>
          <a:prstGeom prst="line">
            <a:avLst/>
          </a:prstGeom>
          <a:noFill/>
          <a:ln w="19050">
            <a:solidFill>
              <a:srgbClr val="000000"/>
            </a:solidFill>
            <a:miter lim="800000"/>
            <a:headEnd/>
            <a:tailEnd/>
          </a:ln>
        </p:spPr>
        <p:txBody>
          <a:bodyPr/>
          <a:lstStyle/>
          <a:p>
            <a:endParaRPr lang="en-US"/>
          </a:p>
        </p:txBody>
      </p:sp>
      <p:sp>
        <p:nvSpPr>
          <p:cNvPr id="257051" name="Line 26"/>
          <p:cNvSpPr>
            <a:spLocks noChangeShapeType="1"/>
          </p:cNvSpPr>
          <p:nvPr/>
        </p:nvSpPr>
        <p:spPr bwMode="auto">
          <a:xfrm flipV="1">
            <a:off x="4352925" y="1974851"/>
            <a:ext cx="1588" cy="1260475"/>
          </a:xfrm>
          <a:prstGeom prst="line">
            <a:avLst/>
          </a:prstGeom>
          <a:noFill/>
          <a:ln w="19050">
            <a:solidFill>
              <a:srgbClr val="000000"/>
            </a:solidFill>
            <a:miter lim="800000"/>
            <a:headEnd/>
            <a:tailEnd/>
          </a:ln>
        </p:spPr>
        <p:txBody>
          <a:bodyPr/>
          <a:lstStyle/>
          <a:p>
            <a:endParaRPr lang="en-US"/>
          </a:p>
        </p:txBody>
      </p:sp>
      <p:sp>
        <p:nvSpPr>
          <p:cNvPr id="257052" name="Line 27"/>
          <p:cNvSpPr>
            <a:spLocks noChangeShapeType="1"/>
          </p:cNvSpPr>
          <p:nvPr/>
        </p:nvSpPr>
        <p:spPr bwMode="auto">
          <a:xfrm flipV="1">
            <a:off x="4352925" y="3951288"/>
            <a:ext cx="1588" cy="1674812"/>
          </a:xfrm>
          <a:prstGeom prst="line">
            <a:avLst/>
          </a:prstGeom>
          <a:noFill/>
          <a:ln w="19050">
            <a:solidFill>
              <a:srgbClr val="000000"/>
            </a:solidFill>
            <a:miter lim="800000"/>
            <a:headEnd/>
            <a:tailEnd/>
          </a:ln>
        </p:spPr>
        <p:txBody>
          <a:bodyPr/>
          <a:lstStyle/>
          <a:p>
            <a:endParaRPr lang="en-US"/>
          </a:p>
        </p:txBody>
      </p:sp>
      <p:sp>
        <p:nvSpPr>
          <p:cNvPr id="257053" name="Freeform 28"/>
          <p:cNvSpPr>
            <a:spLocks/>
          </p:cNvSpPr>
          <p:nvPr/>
        </p:nvSpPr>
        <p:spPr bwMode="auto">
          <a:xfrm>
            <a:off x="5033964" y="3074989"/>
            <a:ext cx="206375" cy="160337"/>
          </a:xfrm>
          <a:custGeom>
            <a:avLst/>
            <a:gdLst>
              <a:gd name="T0" fmla="*/ 0 w 130"/>
              <a:gd name="T1" fmla="*/ 0 h 101"/>
              <a:gd name="T2" fmla="*/ 2147483647 w 130"/>
              <a:gd name="T3" fmla="*/ 0 h 101"/>
              <a:gd name="T4" fmla="*/ 2147483647 w 130"/>
              <a:gd name="T5" fmla="*/ 2147483647 h 101"/>
              <a:gd name="T6" fmla="*/ 0 60000 65536"/>
              <a:gd name="T7" fmla="*/ 0 60000 65536"/>
              <a:gd name="T8" fmla="*/ 0 60000 65536"/>
              <a:gd name="T9" fmla="*/ 0 w 130"/>
              <a:gd name="T10" fmla="*/ 0 h 101"/>
              <a:gd name="T11" fmla="*/ 130 w 130"/>
              <a:gd name="T12" fmla="*/ 101 h 101"/>
            </a:gdLst>
            <a:ahLst/>
            <a:cxnLst>
              <a:cxn ang="T6">
                <a:pos x="T0" y="T1"/>
              </a:cxn>
              <a:cxn ang="T7">
                <a:pos x="T2" y="T3"/>
              </a:cxn>
              <a:cxn ang="T8">
                <a:pos x="T4" y="T5"/>
              </a:cxn>
            </a:cxnLst>
            <a:rect l="T9" t="T10" r="T11" b="T12"/>
            <a:pathLst>
              <a:path w="130" h="101">
                <a:moveTo>
                  <a:pt x="0" y="0"/>
                </a:moveTo>
                <a:lnTo>
                  <a:pt x="130" y="0"/>
                </a:lnTo>
                <a:lnTo>
                  <a:pt x="130" y="101"/>
                </a:lnTo>
              </a:path>
            </a:pathLst>
          </a:custGeom>
          <a:noFill/>
          <a:ln w="19050" cap="flat" cmpd="sng">
            <a:solidFill>
              <a:srgbClr val="000000"/>
            </a:solidFill>
            <a:prstDash val="solid"/>
            <a:miter lim="800000"/>
            <a:headEnd/>
            <a:tailEnd/>
          </a:ln>
        </p:spPr>
        <p:txBody>
          <a:bodyPr/>
          <a:lstStyle/>
          <a:p>
            <a:endParaRPr lang="en-US"/>
          </a:p>
        </p:txBody>
      </p:sp>
      <p:sp>
        <p:nvSpPr>
          <p:cNvPr id="257054" name="Freeform 29"/>
          <p:cNvSpPr>
            <a:spLocks/>
          </p:cNvSpPr>
          <p:nvPr/>
        </p:nvSpPr>
        <p:spPr bwMode="auto">
          <a:xfrm>
            <a:off x="5033964" y="2525713"/>
            <a:ext cx="206375" cy="165100"/>
          </a:xfrm>
          <a:custGeom>
            <a:avLst/>
            <a:gdLst>
              <a:gd name="T0" fmla="*/ 2147483647 w 130"/>
              <a:gd name="T1" fmla="*/ 0 h 104"/>
              <a:gd name="T2" fmla="*/ 2147483647 w 130"/>
              <a:gd name="T3" fmla="*/ 2147483647 h 104"/>
              <a:gd name="T4" fmla="*/ 0 w 130"/>
              <a:gd name="T5" fmla="*/ 2147483647 h 104"/>
              <a:gd name="T6" fmla="*/ 0 60000 65536"/>
              <a:gd name="T7" fmla="*/ 0 60000 65536"/>
              <a:gd name="T8" fmla="*/ 0 60000 65536"/>
              <a:gd name="T9" fmla="*/ 0 w 130"/>
              <a:gd name="T10" fmla="*/ 0 h 104"/>
              <a:gd name="T11" fmla="*/ 130 w 130"/>
              <a:gd name="T12" fmla="*/ 104 h 104"/>
            </a:gdLst>
            <a:ahLst/>
            <a:cxnLst>
              <a:cxn ang="T6">
                <a:pos x="T0" y="T1"/>
              </a:cxn>
              <a:cxn ang="T7">
                <a:pos x="T2" y="T3"/>
              </a:cxn>
              <a:cxn ang="T8">
                <a:pos x="T4" y="T5"/>
              </a:cxn>
            </a:cxnLst>
            <a:rect l="T9" t="T10" r="T11" b="T12"/>
            <a:pathLst>
              <a:path w="130" h="104">
                <a:moveTo>
                  <a:pt x="130" y="0"/>
                </a:moveTo>
                <a:lnTo>
                  <a:pt x="130" y="104"/>
                </a:lnTo>
                <a:lnTo>
                  <a:pt x="0" y="104"/>
                </a:lnTo>
              </a:path>
            </a:pathLst>
          </a:custGeom>
          <a:noFill/>
          <a:ln w="19050" cap="flat" cmpd="sng">
            <a:solidFill>
              <a:srgbClr val="000000"/>
            </a:solidFill>
            <a:prstDash val="solid"/>
            <a:miter lim="800000"/>
            <a:headEnd/>
            <a:tailEnd/>
          </a:ln>
        </p:spPr>
        <p:txBody>
          <a:bodyPr/>
          <a:lstStyle/>
          <a:p>
            <a:endParaRPr lang="en-US"/>
          </a:p>
        </p:txBody>
      </p:sp>
      <p:sp>
        <p:nvSpPr>
          <p:cNvPr id="257055" name="Line 30"/>
          <p:cNvSpPr>
            <a:spLocks noChangeShapeType="1"/>
          </p:cNvSpPr>
          <p:nvPr/>
        </p:nvSpPr>
        <p:spPr bwMode="auto">
          <a:xfrm>
            <a:off x="5033964" y="2638425"/>
            <a:ext cx="1587" cy="484188"/>
          </a:xfrm>
          <a:prstGeom prst="line">
            <a:avLst/>
          </a:prstGeom>
          <a:noFill/>
          <a:ln w="19050">
            <a:solidFill>
              <a:srgbClr val="000000"/>
            </a:solidFill>
            <a:miter lim="800000"/>
            <a:headEnd/>
            <a:tailEnd/>
          </a:ln>
        </p:spPr>
        <p:txBody>
          <a:bodyPr/>
          <a:lstStyle/>
          <a:p>
            <a:endParaRPr lang="en-US"/>
          </a:p>
        </p:txBody>
      </p:sp>
      <p:sp>
        <p:nvSpPr>
          <p:cNvPr id="257056" name="Line 31"/>
          <p:cNvSpPr>
            <a:spLocks noChangeShapeType="1"/>
          </p:cNvSpPr>
          <p:nvPr/>
        </p:nvSpPr>
        <p:spPr bwMode="auto">
          <a:xfrm>
            <a:off x="4927600" y="2690814"/>
            <a:ext cx="1588" cy="384175"/>
          </a:xfrm>
          <a:prstGeom prst="line">
            <a:avLst/>
          </a:prstGeom>
          <a:noFill/>
          <a:ln w="19050">
            <a:solidFill>
              <a:srgbClr val="000000"/>
            </a:solidFill>
            <a:miter lim="800000"/>
            <a:headEnd/>
            <a:tailEnd/>
          </a:ln>
        </p:spPr>
        <p:txBody>
          <a:bodyPr/>
          <a:lstStyle/>
          <a:p>
            <a:endParaRPr lang="en-US"/>
          </a:p>
        </p:txBody>
      </p:sp>
      <p:sp>
        <p:nvSpPr>
          <p:cNvPr id="257057" name="Line 32"/>
          <p:cNvSpPr>
            <a:spLocks noChangeShapeType="1"/>
          </p:cNvSpPr>
          <p:nvPr/>
        </p:nvSpPr>
        <p:spPr bwMode="auto">
          <a:xfrm>
            <a:off x="3956051" y="1762125"/>
            <a:ext cx="125413" cy="1588"/>
          </a:xfrm>
          <a:prstGeom prst="line">
            <a:avLst/>
          </a:prstGeom>
          <a:noFill/>
          <a:ln w="19050">
            <a:solidFill>
              <a:srgbClr val="000000"/>
            </a:solidFill>
            <a:miter lim="800000"/>
            <a:headEnd/>
            <a:tailEnd/>
          </a:ln>
        </p:spPr>
        <p:txBody>
          <a:bodyPr/>
          <a:lstStyle/>
          <a:p>
            <a:endParaRPr lang="en-US"/>
          </a:p>
        </p:txBody>
      </p:sp>
      <p:sp>
        <p:nvSpPr>
          <p:cNvPr id="257058" name="Freeform 33"/>
          <p:cNvSpPr>
            <a:spLocks/>
          </p:cNvSpPr>
          <p:nvPr/>
        </p:nvSpPr>
        <p:spPr bwMode="auto">
          <a:xfrm>
            <a:off x="4229101" y="1879600"/>
            <a:ext cx="123825" cy="95250"/>
          </a:xfrm>
          <a:custGeom>
            <a:avLst/>
            <a:gdLst>
              <a:gd name="T0" fmla="*/ 0 w 78"/>
              <a:gd name="T1" fmla="*/ 0 h 60"/>
              <a:gd name="T2" fmla="*/ 2147483647 w 78"/>
              <a:gd name="T3" fmla="*/ 0 h 60"/>
              <a:gd name="T4" fmla="*/ 2147483647 w 78"/>
              <a:gd name="T5" fmla="*/ 2147483647 h 60"/>
              <a:gd name="T6" fmla="*/ 0 60000 65536"/>
              <a:gd name="T7" fmla="*/ 0 60000 65536"/>
              <a:gd name="T8" fmla="*/ 0 60000 65536"/>
              <a:gd name="T9" fmla="*/ 0 w 78"/>
              <a:gd name="T10" fmla="*/ 0 h 60"/>
              <a:gd name="T11" fmla="*/ 78 w 78"/>
              <a:gd name="T12" fmla="*/ 60 h 60"/>
            </a:gdLst>
            <a:ahLst/>
            <a:cxnLst>
              <a:cxn ang="T6">
                <a:pos x="T0" y="T1"/>
              </a:cxn>
              <a:cxn ang="T7">
                <a:pos x="T2" y="T3"/>
              </a:cxn>
              <a:cxn ang="T8">
                <a:pos x="T4" y="T5"/>
              </a:cxn>
            </a:cxnLst>
            <a:rect l="T9" t="T10" r="T11" b="T12"/>
            <a:pathLst>
              <a:path w="78" h="60">
                <a:moveTo>
                  <a:pt x="0" y="0"/>
                </a:moveTo>
                <a:lnTo>
                  <a:pt x="78" y="0"/>
                </a:lnTo>
                <a:lnTo>
                  <a:pt x="78" y="60"/>
                </a:lnTo>
              </a:path>
            </a:pathLst>
          </a:custGeom>
          <a:noFill/>
          <a:ln w="19050" cap="flat" cmpd="sng">
            <a:solidFill>
              <a:srgbClr val="000000"/>
            </a:solidFill>
            <a:prstDash val="solid"/>
            <a:miter lim="800000"/>
            <a:headEnd/>
            <a:tailEnd/>
          </a:ln>
        </p:spPr>
        <p:txBody>
          <a:bodyPr/>
          <a:lstStyle/>
          <a:p>
            <a:endParaRPr lang="en-US"/>
          </a:p>
        </p:txBody>
      </p:sp>
      <p:sp>
        <p:nvSpPr>
          <p:cNvPr id="257059" name="Freeform 34"/>
          <p:cNvSpPr>
            <a:spLocks/>
          </p:cNvSpPr>
          <p:nvPr/>
        </p:nvSpPr>
        <p:spPr bwMode="auto">
          <a:xfrm>
            <a:off x="4229101" y="1549401"/>
            <a:ext cx="123825" cy="93663"/>
          </a:xfrm>
          <a:custGeom>
            <a:avLst/>
            <a:gdLst>
              <a:gd name="T0" fmla="*/ 2147483647 w 78"/>
              <a:gd name="T1" fmla="*/ 0 h 59"/>
              <a:gd name="T2" fmla="*/ 2147483647 w 78"/>
              <a:gd name="T3" fmla="*/ 2147483647 h 59"/>
              <a:gd name="T4" fmla="*/ 0 w 78"/>
              <a:gd name="T5" fmla="*/ 2147483647 h 59"/>
              <a:gd name="T6" fmla="*/ 0 60000 65536"/>
              <a:gd name="T7" fmla="*/ 0 60000 65536"/>
              <a:gd name="T8" fmla="*/ 0 60000 65536"/>
              <a:gd name="T9" fmla="*/ 0 w 78"/>
              <a:gd name="T10" fmla="*/ 0 h 59"/>
              <a:gd name="T11" fmla="*/ 78 w 78"/>
              <a:gd name="T12" fmla="*/ 59 h 59"/>
            </a:gdLst>
            <a:ahLst/>
            <a:cxnLst>
              <a:cxn ang="T6">
                <a:pos x="T0" y="T1"/>
              </a:cxn>
              <a:cxn ang="T7">
                <a:pos x="T2" y="T3"/>
              </a:cxn>
              <a:cxn ang="T8">
                <a:pos x="T4" y="T5"/>
              </a:cxn>
            </a:cxnLst>
            <a:rect l="T9" t="T10" r="T11" b="T12"/>
            <a:pathLst>
              <a:path w="78" h="59">
                <a:moveTo>
                  <a:pt x="78" y="0"/>
                </a:moveTo>
                <a:lnTo>
                  <a:pt x="78" y="59"/>
                </a:lnTo>
                <a:lnTo>
                  <a:pt x="0" y="59"/>
                </a:lnTo>
              </a:path>
            </a:pathLst>
          </a:custGeom>
          <a:noFill/>
          <a:ln w="19050" cap="flat" cmpd="sng">
            <a:solidFill>
              <a:srgbClr val="000000"/>
            </a:solidFill>
            <a:prstDash val="solid"/>
            <a:miter lim="800000"/>
            <a:headEnd/>
            <a:tailEnd/>
          </a:ln>
        </p:spPr>
        <p:txBody>
          <a:bodyPr/>
          <a:lstStyle/>
          <a:p>
            <a:endParaRPr lang="en-US"/>
          </a:p>
        </p:txBody>
      </p:sp>
      <p:sp>
        <p:nvSpPr>
          <p:cNvPr id="257060" name="Line 35"/>
          <p:cNvSpPr>
            <a:spLocks noChangeShapeType="1"/>
          </p:cNvSpPr>
          <p:nvPr/>
        </p:nvSpPr>
        <p:spPr bwMode="auto">
          <a:xfrm>
            <a:off x="4229100" y="1584325"/>
            <a:ext cx="1588" cy="355600"/>
          </a:xfrm>
          <a:prstGeom prst="line">
            <a:avLst/>
          </a:prstGeom>
          <a:noFill/>
          <a:ln w="19050">
            <a:solidFill>
              <a:srgbClr val="000000"/>
            </a:solidFill>
            <a:miter lim="800000"/>
            <a:headEnd/>
            <a:tailEnd/>
          </a:ln>
        </p:spPr>
        <p:txBody>
          <a:bodyPr/>
          <a:lstStyle/>
          <a:p>
            <a:endParaRPr lang="en-US"/>
          </a:p>
        </p:txBody>
      </p:sp>
      <p:sp>
        <p:nvSpPr>
          <p:cNvPr id="257061" name="Line 36"/>
          <p:cNvSpPr>
            <a:spLocks noChangeShapeType="1"/>
          </p:cNvSpPr>
          <p:nvPr/>
        </p:nvSpPr>
        <p:spPr bwMode="auto">
          <a:xfrm>
            <a:off x="4168775" y="1643064"/>
            <a:ext cx="1588" cy="236537"/>
          </a:xfrm>
          <a:prstGeom prst="line">
            <a:avLst/>
          </a:prstGeom>
          <a:noFill/>
          <a:ln w="19050">
            <a:solidFill>
              <a:srgbClr val="000000"/>
            </a:solidFill>
            <a:miter lim="800000"/>
            <a:headEnd/>
            <a:tailEnd/>
          </a:ln>
        </p:spPr>
        <p:txBody>
          <a:bodyPr/>
          <a:lstStyle/>
          <a:p>
            <a:endParaRPr lang="en-US"/>
          </a:p>
        </p:txBody>
      </p:sp>
      <p:sp>
        <p:nvSpPr>
          <p:cNvPr id="257062" name="Rectangle 37"/>
          <p:cNvSpPr>
            <a:spLocks noChangeArrowheads="1"/>
          </p:cNvSpPr>
          <p:nvPr/>
        </p:nvSpPr>
        <p:spPr bwMode="auto">
          <a:xfrm>
            <a:off x="7513638" y="1758950"/>
            <a:ext cx="1409040" cy="230832"/>
          </a:xfrm>
          <a:prstGeom prst="rect">
            <a:avLst/>
          </a:prstGeom>
          <a:noFill/>
          <a:ln w="9525">
            <a:noFill/>
            <a:miter lim="800000"/>
            <a:headEnd/>
            <a:tailEnd/>
          </a:ln>
        </p:spPr>
        <p:txBody>
          <a:bodyPr wrap="none" lIns="0" tIns="0" rIns="0" bIns="0">
            <a:spAutoFit/>
          </a:bodyPr>
          <a:lstStyle/>
          <a:p>
            <a:r>
              <a:rPr lang="en-US" sz="1500" b="1">
                <a:solidFill>
                  <a:srgbClr val="000000"/>
                </a:solidFill>
                <a:latin typeface="Arial" pitchFamily="34" charset="0"/>
              </a:rPr>
              <a:t>Pull-up devices</a:t>
            </a:r>
            <a:endParaRPr lang="en-US" b="1" i="1">
              <a:latin typeface="Arial" pitchFamily="34" charset="0"/>
            </a:endParaRPr>
          </a:p>
        </p:txBody>
      </p:sp>
      <p:sp>
        <p:nvSpPr>
          <p:cNvPr id="257063" name="Line 38"/>
          <p:cNvSpPr>
            <a:spLocks noChangeShapeType="1"/>
          </p:cNvSpPr>
          <p:nvPr/>
        </p:nvSpPr>
        <p:spPr bwMode="auto">
          <a:xfrm flipV="1">
            <a:off x="5240339" y="1974851"/>
            <a:ext cx="1587" cy="550863"/>
          </a:xfrm>
          <a:prstGeom prst="line">
            <a:avLst/>
          </a:prstGeom>
          <a:noFill/>
          <a:ln w="19050">
            <a:solidFill>
              <a:srgbClr val="000000"/>
            </a:solidFill>
            <a:miter lim="800000"/>
            <a:headEnd/>
            <a:tailEnd/>
          </a:ln>
        </p:spPr>
        <p:txBody>
          <a:bodyPr/>
          <a:lstStyle/>
          <a:p>
            <a:endParaRPr lang="en-US"/>
          </a:p>
        </p:txBody>
      </p:sp>
      <p:sp>
        <p:nvSpPr>
          <p:cNvPr id="257064" name="Line 39"/>
          <p:cNvSpPr>
            <a:spLocks noChangeShapeType="1"/>
          </p:cNvSpPr>
          <p:nvPr/>
        </p:nvSpPr>
        <p:spPr bwMode="auto">
          <a:xfrm flipV="1">
            <a:off x="5240339" y="3235326"/>
            <a:ext cx="1587" cy="715963"/>
          </a:xfrm>
          <a:prstGeom prst="line">
            <a:avLst/>
          </a:prstGeom>
          <a:noFill/>
          <a:ln w="19050">
            <a:solidFill>
              <a:srgbClr val="000000"/>
            </a:solidFill>
            <a:miter lim="800000"/>
            <a:headEnd/>
            <a:tailEnd/>
          </a:ln>
        </p:spPr>
        <p:txBody>
          <a:bodyPr/>
          <a:lstStyle/>
          <a:p>
            <a:endParaRPr lang="en-US"/>
          </a:p>
        </p:txBody>
      </p:sp>
      <p:sp>
        <p:nvSpPr>
          <p:cNvPr id="257065" name="Line 40"/>
          <p:cNvSpPr>
            <a:spLocks noChangeShapeType="1"/>
          </p:cNvSpPr>
          <p:nvPr/>
        </p:nvSpPr>
        <p:spPr bwMode="auto">
          <a:xfrm flipV="1">
            <a:off x="5240339" y="4662488"/>
            <a:ext cx="1587" cy="963612"/>
          </a:xfrm>
          <a:prstGeom prst="line">
            <a:avLst/>
          </a:prstGeom>
          <a:noFill/>
          <a:ln w="19050">
            <a:solidFill>
              <a:srgbClr val="000000"/>
            </a:solidFill>
            <a:miter lim="800000"/>
            <a:headEnd/>
            <a:tailEnd/>
          </a:ln>
        </p:spPr>
        <p:txBody>
          <a:bodyPr/>
          <a:lstStyle/>
          <a:p>
            <a:endParaRPr lang="en-US"/>
          </a:p>
        </p:txBody>
      </p:sp>
      <p:sp>
        <p:nvSpPr>
          <p:cNvPr id="257066" name="Line 41"/>
          <p:cNvSpPr>
            <a:spLocks noChangeShapeType="1"/>
          </p:cNvSpPr>
          <p:nvPr/>
        </p:nvSpPr>
        <p:spPr bwMode="auto">
          <a:xfrm flipV="1">
            <a:off x="6122989" y="1974850"/>
            <a:ext cx="1587" cy="3651250"/>
          </a:xfrm>
          <a:prstGeom prst="line">
            <a:avLst/>
          </a:prstGeom>
          <a:noFill/>
          <a:ln w="19050">
            <a:solidFill>
              <a:srgbClr val="000000"/>
            </a:solidFill>
            <a:miter lim="800000"/>
            <a:headEnd/>
            <a:tailEnd/>
          </a:ln>
        </p:spPr>
        <p:txBody>
          <a:bodyPr/>
          <a:lstStyle/>
          <a:p>
            <a:endParaRPr lang="en-US"/>
          </a:p>
        </p:txBody>
      </p:sp>
      <p:sp>
        <p:nvSpPr>
          <p:cNvPr id="257067" name="Rectangle 42"/>
          <p:cNvSpPr>
            <a:spLocks noChangeArrowheads="1"/>
          </p:cNvSpPr>
          <p:nvPr/>
        </p:nvSpPr>
        <p:spPr bwMode="auto">
          <a:xfrm>
            <a:off x="7315200" y="2176463"/>
            <a:ext cx="254000" cy="228600"/>
          </a:xfrm>
          <a:prstGeom prst="rect">
            <a:avLst/>
          </a:prstGeom>
          <a:noFill/>
          <a:ln w="19050">
            <a:noFill/>
            <a:miter lim="800000"/>
            <a:headEnd/>
            <a:tailEnd/>
          </a:ln>
        </p:spPr>
        <p:txBody>
          <a:bodyPr wrap="none" lIns="0" tIns="0" rIns="0" bIns="0">
            <a:spAutoFit/>
          </a:bodyPr>
          <a:lstStyle/>
          <a:p>
            <a:r>
              <a:rPr lang="en-US" sz="1500" b="1" i="1">
                <a:solidFill>
                  <a:srgbClr val="000000"/>
                </a:solidFill>
                <a:latin typeface="Arial" pitchFamily="34" charset="0"/>
              </a:rPr>
              <a:t>BL</a:t>
            </a:r>
            <a:endParaRPr lang="en-US" b="1" i="1">
              <a:latin typeface="Arial" pitchFamily="34" charset="0"/>
            </a:endParaRPr>
          </a:p>
        </p:txBody>
      </p:sp>
      <p:sp>
        <p:nvSpPr>
          <p:cNvPr id="257068" name="Rectangle 43"/>
          <p:cNvSpPr>
            <a:spLocks noChangeArrowheads="1"/>
          </p:cNvSpPr>
          <p:nvPr/>
        </p:nvSpPr>
        <p:spPr bwMode="auto">
          <a:xfrm>
            <a:off x="7588251" y="2176463"/>
            <a:ext cx="233363" cy="228600"/>
          </a:xfrm>
          <a:prstGeom prst="rect">
            <a:avLst/>
          </a:prstGeom>
          <a:noFill/>
          <a:ln w="19050">
            <a:noFill/>
            <a:miter lim="800000"/>
            <a:headEnd/>
            <a:tailEnd/>
          </a:ln>
        </p:spPr>
        <p:txBody>
          <a:bodyPr wrap="none" lIns="0" tIns="0" rIns="0" bIns="0">
            <a:spAutoFit/>
          </a:bodyPr>
          <a:lstStyle/>
          <a:p>
            <a:r>
              <a:rPr lang="en-US" sz="1500" b="1">
                <a:solidFill>
                  <a:srgbClr val="000000"/>
                </a:solidFill>
                <a:latin typeface="Arial" pitchFamily="34" charset="0"/>
              </a:rPr>
              <a:t>[3]</a:t>
            </a:r>
            <a:endParaRPr lang="en-US" b="1" i="1">
              <a:latin typeface="Arial" pitchFamily="34" charset="0"/>
            </a:endParaRPr>
          </a:p>
        </p:txBody>
      </p:sp>
      <p:sp>
        <p:nvSpPr>
          <p:cNvPr id="257069" name="Line 44"/>
          <p:cNvSpPr>
            <a:spLocks noChangeShapeType="1"/>
          </p:cNvSpPr>
          <p:nvPr/>
        </p:nvSpPr>
        <p:spPr bwMode="auto">
          <a:xfrm flipV="1">
            <a:off x="7010400" y="1974851"/>
            <a:ext cx="1588" cy="1260475"/>
          </a:xfrm>
          <a:prstGeom prst="line">
            <a:avLst/>
          </a:prstGeom>
          <a:noFill/>
          <a:ln w="19050">
            <a:solidFill>
              <a:srgbClr val="000000"/>
            </a:solidFill>
            <a:miter lim="800000"/>
            <a:headEnd/>
            <a:tailEnd/>
          </a:ln>
        </p:spPr>
        <p:txBody>
          <a:bodyPr/>
          <a:lstStyle/>
          <a:p>
            <a:endParaRPr lang="en-US"/>
          </a:p>
        </p:txBody>
      </p:sp>
      <p:sp>
        <p:nvSpPr>
          <p:cNvPr id="257070" name="Line 45"/>
          <p:cNvSpPr>
            <a:spLocks noChangeShapeType="1"/>
          </p:cNvSpPr>
          <p:nvPr/>
        </p:nvSpPr>
        <p:spPr bwMode="auto">
          <a:xfrm flipV="1">
            <a:off x="7010400" y="4662488"/>
            <a:ext cx="1588" cy="963612"/>
          </a:xfrm>
          <a:prstGeom prst="line">
            <a:avLst/>
          </a:prstGeom>
          <a:noFill/>
          <a:ln w="19050">
            <a:solidFill>
              <a:srgbClr val="000000"/>
            </a:solidFill>
            <a:miter lim="800000"/>
            <a:headEnd/>
            <a:tailEnd/>
          </a:ln>
        </p:spPr>
        <p:txBody>
          <a:bodyPr/>
          <a:lstStyle/>
          <a:p>
            <a:endParaRPr lang="en-US"/>
          </a:p>
        </p:txBody>
      </p:sp>
      <p:sp>
        <p:nvSpPr>
          <p:cNvPr id="257071" name="Freeform 46"/>
          <p:cNvSpPr>
            <a:spLocks/>
          </p:cNvSpPr>
          <p:nvPr/>
        </p:nvSpPr>
        <p:spPr bwMode="auto">
          <a:xfrm>
            <a:off x="4146551" y="3235325"/>
            <a:ext cx="206375" cy="166688"/>
          </a:xfrm>
          <a:custGeom>
            <a:avLst/>
            <a:gdLst>
              <a:gd name="T0" fmla="*/ 0 w 130"/>
              <a:gd name="T1" fmla="*/ 2147483647 h 105"/>
              <a:gd name="T2" fmla="*/ 2147483647 w 130"/>
              <a:gd name="T3" fmla="*/ 2147483647 h 105"/>
              <a:gd name="T4" fmla="*/ 2147483647 w 130"/>
              <a:gd name="T5" fmla="*/ 0 h 105"/>
              <a:gd name="T6" fmla="*/ 0 60000 65536"/>
              <a:gd name="T7" fmla="*/ 0 60000 65536"/>
              <a:gd name="T8" fmla="*/ 0 60000 65536"/>
              <a:gd name="T9" fmla="*/ 0 w 130"/>
              <a:gd name="T10" fmla="*/ 0 h 105"/>
              <a:gd name="T11" fmla="*/ 130 w 130"/>
              <a:gd name="T12" fmla="*/ 105 h 105"/>
            </a:gdLst>
            <a:ahLst/>
            <a:cxnLst>
              <a:cxn ang="T6">
                <a:pos x="T0" y="T1"/>
              </a:cxn>
              <a:cxn ang="T7">
                <a:pos x="T2" y="T3"/>
              </a:cxn>
              <a:cxn ang="T8">
                <a:pos x="T4" y="T5"/>
              </a:cxn>
            </a:cxnLst>
            <a:rect l="T9" t="T10" r="T11" b="T12"/>
            <a:pathLst>
              <a:path w="130" h="105">
                <a:moveTo>
                  <a:pt x="0" y="105"/>
                </a:moveTo>
                <a:lnTo>
                  <a:pt x="130" y="105"/>
                </a:lnTo>
                <a:lnTo>
                  <a:pt x="130" y="0"/>
                </a:lnTo>
              </a:path>
            </a:pathLst>
          </a:custGeom>
          <a:noFill/>
          <a:ln w="19050" cap="flat" cmpd="sng">
            <a:solidFill>
              <a:srgbClr val="000000"/>
            </a:solidFill>
            <a:prstDash val="solid"/>
            <a:miter lim="800000"/>
            <a:headEnd/>
            <a:tailEnd/>
          </a:ln>
        </p:spPr>
        <p:txBody>
          <a:bodyPr/>
          <a:lstStyle/>
          <a:p>
            <a:endParaRPr lang="en-US"/>
          </a:p>
        </p:txBody>
      </p:sp>
      <p:sp>
        <p:nvSpPr>
          <p:cNvPr id="257072" name="Freeform 47"/>
          <p:cNvSpPr>
            <a:spLocks/>
          </p:cNvSpPr>
          <p:nvPr/>
        </p:nvSpPr>
        <p:spPr bwMode="auto">
          <a:xfrm>
            <a:off x="4146551" y="3786188"/>
            <a:ext cx="206375" cy="165100"/>
          </a:xfrm>
          <a:custGeom>
            <a:avLst/>
            <a:gdLst>
              <a:gd name="T0" fmla="*/ 2147483647 w 130"/>
              <a:gd name="T1" fmla="*/ 2147483647 h 104"/>
              <a:gd name="T2" fmla="*/ 2147483647 w 130"/>
              <a:gd name="T3" fmla="*/ 0 h 104"/>
              <a:gd name="T4" fmla="*/ 0 w 130"/>
              <a:gd name="T5" fmla="*/ 0 h 104"/>
              <a:gd name="T6" fmla="*/ 0 60000 65536"/>
              <a:gd name="T7" fmla="*/ 0 60000 65536"/>
              <a:gd name="T8" fmla="*/ 0 60000 65536"/>
              <a:gd name="T9" fmla="*/ 0 w 130"/>
              <a:gd name="T10" fmla="*/ 0 h 104"/>
              <a:gd name="T11" fmla="*/ 130 w 130"/>
              <a:gd name="T12" fmla="*/ 104 h 104"/>
            </a:gdLst>
            <a:ahLst/>
            <a:cxnLst>
              <a:cxn ang="T6">
                <a:pos x="T0" y="T1"/>
              </a:cxn>
              <a:cxn ang="T7">
                <a:pos x="T2" y="T3"/>
              </a:cxn>
              <a:cxn ang="T8">
                <a:pos x="T4" y="T5"/>
              </a:cxn>
            </a:cxnLst>
            <a:rect l="T9" t="T10" r="T11" b="T12"/>
            <a:pathLst>
              <a:path w="130" h="104">
                <a:moveTo>
                  <a:pt x="130" y="104"/>
                </a:moveTo>
                <a:lnTo>
                  <a:pt x="130" y="0"/>
                </a:lnTo>
                <a:lnTo>
                  <a:pt x="0" y="0"/>
                </a:lnTo>
              </a:path>
            </a:pathLst>
          </a:custGeom>
          <a:noFill/>
          <a:ln w="19050" cap="flat" cmpd="sng">
            <a:solidFill>
              <a:srgbClr val="000000"/>
            </a:solidFill>
            <a:prstDash val="solid"/>
            <a:miter lim="800000"/>
            <a:headEnd/>
            <a:tailEnd/>
          </a:ln>
        </p:spPr>
        <p:txBody>
          <a:bodyPr/>
          <a:lstStyle/>
          <a:p>
            <a:endParaRPr lang="en-US"/>
          </a:p>
        </p:txBody>
      </p:sp>
      <p:sp>
        <p:nvSpPr>
          <p:cNvPr id="257073" name="Line 48"/>
          <p:cNvSpPr>
            <a:spLocks noChangeShapeType="1"/>
          </p:cNvSpPr>
          <p:nvPr/>
        </p:nvSpPr>
        <p:spPr bwMode="auto">
          <a:xfrm flipV="1">
            <a:off x="4146550" y="3348039"/>
            <a:ext cx="1588" cy="485775"/>
          </a:xfrm>
          <a:prstGeom prst="line">
            <a:avLst/>
          </a:prstGeom>
          <a:noFill/>
          <a:ln w="19050">
            <a:solidFill>
              <a:srgbClr val="000000"/>
            </a:solidFill>
            <a:miter lim="800000"/>
            <a:headEnd/>
            <a:tailEnd/>
          </a:ln>
        </p:spPr>
        <p:txBody>
          <a:bodyPr/>
          <a:lstStyle/>
          <a:p>
            <a:endParaRPr lang="en-US"/>
          </a:p>
        </p:txBody>
      </p:sp>
      <p:sp>
        <p:nvSpPr>
          <p:cNvPr id="257074" name="Line 49"/>
          <p:cNvSpPr>
            <a:spLocks noChangeShapeType="1"/>
          </p:cNvSpPr>
          <p:nvPr/>
        </p:nvSpPr>
        <p:spPr bwMode="auto">
          <a:xfrm flipV="1">
            <a:off x="4044950" y="3402014"/>
            <a:ext cx="1588" cy="384175"/>
          </a:xfrm>
          <a:prstGeom prst="line">
            <a:avLst/>
          </a:prstGeom>
          <a:noFill/>
          <a:ln w="19050">
            <a:solidFill>
              <a:srgbClr val="000000"/>
            </a:solidFill>
            <a:miter lim="800000"/>
            <a:headEnd/>
            <a:tailEnd/>
          </a:ln>
        </p:spPr>
        <p:txBody>
          <a:bodyPr/>
          <a:lstStyle/>
          <a:p>
            <a:endParaRPr lang="en-US"/>
          </a:p>
        </p:txBody>
      </p:sp>
      <p:sp>
        <p:nvSpPr>
          <p:cNvPr id="257075" name="Freeform 50"/>
          <p:cNvSpPr>
            <a:spLocks/>
          </p:cNvSpPr>
          <p:nvPr/>
        </p:nvSpPr>
        <p:spPr bwMode="auto">
          <a:xfrm>
            <a:off x="6804026" y="3235325"/>
            <a:ext cx="206375" cy="166688"/>
          </a:xfrm>
          <a:custGeom>
            <a:avLst/>
            <a:gdLst>
              <a:gd name="T0" fmla="*/ 0 w 130"/>
              <a:gd name="T1" fmla="*/ 2147483647 h 105"/>
              <a:gd name="T2" fmla="*/ 2147483647 w 130"/>
              <a:gd name="T3" fmla="*/ 2147483647 h 105"/>
              <a:gd name="T4" fmla="*/ 2147483647 w 130"/>
              <a:gd name="T5" fmla="*/ 0 h 105"/>
              <a:gd name="T6" fmla="*/ 0 60000 65536"/>
              <a:gd name="T7" fmla="*/ 0 60000 65536"/>
              <a:gd name="T8" fmla="*/ 0 60000 65536"/>
              <a:gd name="T9" fmla="*/ 0 w 130"/>
              <a:gd name="T10" fmla="*/ 0 h 105"/>
              <a:gd name="T11" fmla="*/ 130 w 130"/>
              <a:gd name="T12" fmla="*/ 105 h 105"/>
            </a:gdLst>
            <a:ahLst/>
            <a:cxnLst>
              <a:cxn ang="T6">
                <a:pos x="T0" y="T1"/>
              </a:cxn>
              <a:cxn ang="T7">
                <a:pos x="T2" y="T3"/>
              </a:cxn>
              <a:cxn ang="T8">
                <a:pos x="T4" y="T5"/>
              </a:cxn>
            </a:cxnLst>
            <a:rect l="T9" t="T10" r="T11" b="T12"/>
            <a:pathLst>
              <a:path w="130" h="105">
                <a:moveTo>
                  <a:pt x="0" y="105"/>
                </a:moveTo>
                <a:lnTo>
                  <a:pt x="130" y="105"/>
                </a:lnTo>
                <a:lnTo>
                  <a:pt x="130" y="0"/>
                </a:lnTo>
              </a:path>
            </a:pathLst>
          </a:custGeom>
          <a:noFill/>
          <a:ln w="19050" cap="flat" cmpd="sng">
            <a:solidFill>
              <a:srgbClr val="000000"/>
            </a:solidFill>
            <a:prstDash val="solid"/>
            <a:miter lim="800000"/>
            <a:headEnd/>
            <a:tailEnd/>
          </a:ln>
        </p:spPr>
        <p:txBody>
          <a:bodyPr/>
          <a:lstStyle/>
          <a:p>
            <a:endParaRPr lang="en-US"/>
          </a:p>
        </p:txBody>
      </p:sp>
      <p:sp>
        <p:nvSpPr>
          <p:cNvPr id="257076" name="Freeform 51"/>
          <p:cNvSpPr>
            <a:spLocks/>
          </p:cNvSpPr>
          <p:nvPr/>
        </p:nvSpPr>
        <p:spPr bwMode="auto">
          <a:xfrm>
            <a:off x="6804026" y="3786188"/>
            <a:ext cx="206375" cy="165100"/>
          </a:xfrm>
          <a:custGeom>
            <a:avLst/>
            <a:gdLst>
              <a:gd name="T0" fmla="*/ 2147483647 w 130"/>
              <a:gd name="T1" fmla="*/ 2147483647 h 104"/>
              <a:gd name="T2" fmla="*/ 2147483647 w 130"/>
              <a:gd name="T3" fmla="*/ 0 h 104"/>
              <a:gd name="T4" fmla="*/ 0 w 130"/>
              <a:gd name="T5" fmla="*/ 0 h 104"/>
              <a:gd name="T6" fmla="*/ 0 60000 65536"/>
              <a:gd name="T7" fmla="*/ 0 60000 65536"/>
              <a:gd name="T8" fmla="*/ 0 60000 65536"/>
              <a:gd name="T9" fmla="*/ 0 w 130"/>
              <a:gd name="T10" fmla="*/ 0 h 104"/>
              <a:gd name="T11" fmla="*/ 130 w 130"/>
              <a:gd name="T12" fmla="*/ 104 h 104"/>
            </a:gdLst>
            <a:ahLst/>
            <a:cxnLst>
              <a:cxn ang="T6">
                <a:pos x="T0" y="T1"/>
              </a:cxn>
              <a:cxn ang="T7">
                <a:pos x="T2" y="T3"/>
              </a:cxn>
              <a:cxn ang="T8">
                <a:pos x="T4" y="T5"/>
              </a:cxn>
            </a:cxnLst>
            <a:rect l="T9" t="T10" r="T11" b="T12"/>
            <a:pathLst>
              <a:path w="130" h="104">
                <a:moveTo>
                  <a:pt x="130" y="104"/>
                </a:moveTo>
                <a:lnTo>
                  <a:pt x="130" y="0"/>
                </a:lnTo>
                <a:lnTo>
                  <a:pt x="0" y="0"/>
                </a:lnTo>
              </a:path>
            </a:pathLst>
          </a:custGeom>
          <a:noFill/>
          <a:ln w="19050" cap="flat" cmpd="sng">
            <a:solidFill>
              <a:srgbClr val="000000"/>
            </a:solidFill>
            <a:prstDash val="solid"/>
            <a:miter lim="800000"/>
            <a:headEnd/>
            <a:tailEnd/>
          </a:ln>
        </p:spPr>
        <p:txBody>
          <a:bodyPr/>
          <a:lstStyle/>
          <a:p>
            <a:endParaRPr lang="en-US"/>
          </a:p>
        </p:txBody>
      </p:sp>
      <p:sp>
        <p:nvSpPr>
          <p:cNvPr id="257077" name="Line 52"/>
          <p:cNvSpPr>
            <a:spLocks noChangeShapeType="1"/>
          </p:cNvSpPr>
          <p:nvPr/>
        </p:nvSpPr>
        <p:spPr bwMode="auto">
          <a:xfrm flipV="1">
            <a:off x="6804025" y="3348039"/>
            <a:ext cx="1588" cy="485775"/>
          </a:xfrm>
          <a:prstGeom prst="line">
            <a:avLst/>
          </a:prstGeom>
          <a:noFill/>
          <a:ln w="19050">
            <a:solidFill>
              <a:srgbClr val="000000"/>
            </a:solidFill>
            <a:miter lim="800000"/>
            <a:headEnd/>
            <a:tailEnd/>
          </a:ln>
        </p:spPr>
        <p:txBody>
          <a:bodyPr/>
          <a:lstStyle/>
          <a:p>
            <a:endParaRPr lang="en-US"/>
          </a:p>
        </p:txBody>
      </p:sp>
      <p:sp>
        <p:nvSpPr>
          <p:cNvPr id="257078" name="Line 53"/>
          <p:cNvSpPr>
            <a:spLocks noChangeShapeType="1"/>
          </p:cNvSpPr>
          <p:nvPr/>
        </p:nvSpPr>
        <p:spPr bwMode="auto">
          <a:xfrm flipV="1">
            <a:off x="6697664" y="3402014"/>
            <a:ext cx="1587" cy="384175"/>
          </a:xfrm>
          <a:prstGeom prst="line">
            <a:avLst/>
          </a:prstGeom>
          <a:noFill/>
          <a:ln w="19050">
            <a:solidFill>
              <a:srgbClr val="000000"/>
            </a:solidFill>
            <a:miter lim="800000"/>
            <a:headEnd/>
            <a:tailEnd/>
          </a:ln>
        </p:spPr>
        <p:txBody>
          <a:bodyPr/>
          <a:lstStyle/>
          <a:p>
            <a:endParaRPr lang="en-US"/>
          </a:p>
        </p:txBody>
      </p:sp>
      <p:sp>
        <p:nvSpPr>
          <p:cNvPr id="257079" name="Freeform 54"/>
          <p:cNvSpPr>
            <a:spLocks/>
          </p:cNvSpPr>
          <p:nvPr/>
        </p:nvSpPr>
        <p:spPr bwMode="auto">
          <a:xfrm>
            <a:off x="6804026" y="4502150"/>
            <a:ext cx="206375" cy="160338"/>
          </a:xfrm>
          <a:custGeom>
            <a:avLst/>
            <a:gdLst>
              <a:gd name="T0" fmla="*/ 0 w 130"/>
              <a:gd name="T1" fmla="*/ 0 h 101"/>
              <a:gd name="T2" fmla="*/ 2147483647 w 130"/>
              <a:gd name="T3" fmla="*/ 0 h 101"/>
              <a:gd name="T4" fmla="*/ 2147483647 w 130"/>
              <a:gd name="T5" fmla="*/ 2147483647 h 101"/>
              <a:gd name="T6" fmla="*/ 0 60000 65536"/>
              <a:gd name="T7" fmla="*/ 0 60000 65536"/>
              <a:gd name="T8" fmla="*/ 0 60000 65536"/>
              <a:gd name="T9" fmla="*/ 0 w 130"/>
              <a:gd name="T10" fmla="*/ 0 h 101"/>
              <a:gd name="T11" fmla="*/ 130 w 130"/>
              <a:gd name="T12" fmla="*/ 101 h 101"/>
            </a:gdLst>
            <a:ahLst/>
            <a:cxnLst>
              <a:cxn ang="T6">
                <a:pos x="T0" y="T1"/>
              </a:cxn>
              <a:cxn ang="T7">
                <a:pos x="T2" y="T3"/>
              </a:cxn>
              <a:cxn ang="T8">
                <a:pos x="T4" y="T5"/>
              </a:cxn>
            </a:cxnLst>
            <a:rect l="T9" t="T10" r="T11" b="T12"/>
            <a:pathLst>
              <a:path w="130" h="101">
                <a:moveTo>
                  <a:pt x="0" y="0"/>
                </a:moveTo>
                <a:lnTo>
                  <a:pt x="130" y="0"/>
                </a:lnTo>
                <a:lnTo>
                  <a:pt x="130" y="101"/>
                </a:lnTo>
              </a:path>
            </a:pathLst>
          </a:custGeom>
          <a:noFill/>
          <a:ln w="19050" cap="flat" cmpd="sng">
            <a:solidFill>
              <a:srgbClr val="000000"/>
            </a:solidFill>
            <a:prstDash val="solid"/>
            <a:miter lim="800000"/>
            <a:headEnd/>
            <a:tailEnd/>
          </a:ln>
        </p:spPr>
        <p:txBody>
          <a:bodyPr/>
          <a:lstStyle/>
          <a:p>
            <a:endParaRPr lang="en-US"/>
          </a:p>
        </p:txBody>
      </p:sp>
      <p:sp>
        <p:nvSpPr>
          <p:cNvPr id="257080" name="Freeform 55"/>
          <p:cNvSpPr>
            <a:spLocks/>
          </p:cNvSpPr>
          <p:nvPr/>
        </p:nvSpPr>
        <p:spPr bwMode="auto">
          <a:xfrm>
            <a:off x="6804026" y="3951289"/>
            <a:ext cx="206375" cy="160337"/>
          </a:xfrm>
          <a:custGeom>
            <a:avLst/>
            <a:gdLst>
              <a:gd name="T0" fmla="*/ 2147483647 w 130"/>
              <a:gd name="T1" fmla="*/ 0 h 101"/>
              <a:gd name="T2" fmla="*/ 2147483647 w 130"/>
              <a:gd name="T3" fmla="*/ 2147483647 h 101"/>
              <a:gd name="T4" fmla="*/ 0 w 130"/>
              <a:gd name="T5" fmla="*/ 2147483647 h 101"/>
              <a:gd name="T6" fmla="*/ 0 60000 65536"/>
              <a:gd name="T7" fmla="*/ 0 60000 65536"/>
              <a:gd name="T8" fmla="*/ 0 60000 65536"/>
              <a:gd name="T9" fmla="*/ 0 w 130"/>
              <a:gd name="T10" fmla="*/ 0 h 101"/>
              <a:gd name="T11" fmla="*/ 130 w 130"/>
              <a:gd name="T12" fmla="*/ 101 h 101"/>
            </a:gdLst>
            <a:ahLst/>
            <a:cxnLst>
              <a:cxn ang="T6">
                <a:pos x="T0" y="T1"/>
              </a:cxn>
              <a:cxn ang="T7">
                <a:pos x="T2" y="T3"/>
              </a:cxn>
              <a:cxn ang="T8">
                <a:pos x="T4" y="T5"/>
              </a:cxn>
            </a:cxnLst>
            <a:rect l="T9" t="T10" r="T11" b="T12"/>
            <a:pathLst>
              <a:path w="130" h="101">
                <a:moveTo>
                  <a:pt x="130" y="0"/>
                </a:moveTo>
                <a:lnTo>
                  <a:pt x="130" y="101"/>
                </a:lnTo>
                <a:lnTo>
                  <a:pt x="0" y="101"/>
                </a:lnTo>
              </a:path>
            </a:pathLst>
          </a:custGeom>
          <a:noFill/>
          <a:ln w="19050" cap="flat" cmpd="sng">
            <a:solidFill>
              <a:srgbClr val="000000"/>
            </a:solidFill>
            <a:prstDash val="solid"/>
            <a:miter lim="800000"/>
            <a:headEnd/>
            <a:tailEnd/>
          </a:ln>
        </p:spPr>
        <p:txBody>
          <a:bodyPr/>
          <a:lstStyle/>
          <a:p>
            <a:endParaRPr lang="en-US"/>
          </a:p>
        </p:txBody>
      </p:sp>
      <p:sp>
        <p:nvSpPr>
          <p:cNvPr id="257081" name="Line 56"/>
          <p:cNvSpPr>
            <a:spLocks noChangeShapeType="1"/>
          </p:cNvSpPr>
          <p:nvPr/>
        </p:nvSpPr>
        <p:spPr bwMode="auto">
          <a:xfrm>
            <a:off x="6804025" y="4064001"/>
            <a:ext cx="1588" cy="485775"/>
          </a:xfrm>
          <a:prstGeom prst="line">
            <a:avLst/>
          </a:prstGeom>
          <a:noFill/>
          <a:ln w="19050">
            <a:solidFill>
              <a:srgbClr val="000000"/>
            </a:solidFill>
            <a:miter lim="800000"/>
            <a:headEnd/>
            <a:tailEnd/>
          </a:ln>
        </p:spPr>
        <p:txBody>
          <a:bodyPr/>
          <a:lstStyle/>
          <a:p>
            <a:endParaRPr lang="en-US"/>
          </a:p>
        </p:txBody>
      </p:sp>
      <p:sp>
        <p:nvSpPr>
          <p:cNvPr id="257082" name="Line 57"/>
          <p:cNvSpPr>
            <a:spLocks noChangeShapeType="1"/>
          </p:cNvSpPr>
          <p:nvPr/>
        </p:nvSpPr>
        <p:spPr bwMode="auto">
          <a:xfrm>
            <a:off x="6697664" y="4111626"/>
            <a:ext cx="1587" cy="390525"/>
          </a:xfrm>
          <a:prstGeom prst="line">
            <a:avLst/>
          </a:prstGeom>
          <a:noFill/>
          <a:ln w="19050">
            <a:solidFill>
              <a:srgbClr val="000000"/>
            </a:solidFill>
            <a:miter lim="800000"/>
            <a:headEnd/>
            <a:tailEnd/>
          </a:ln>
        </p:spPr>
        <p:txBody>
          <a:bodyPr/>
          <a:lstStyle/>
          <a:p>
            <a:endParaRPr lang="en-US"/>
          </a:p>
        </p:txBody>
      </p:sp>
      <p:sp>
        <p:nvSpPr>
          <p:cNvPr id="257083" name="Freeform 58"/>
          <p:cNvSpPr>
            <a:spLocks/>
          </p:cNvSpPr>
          <p:nvPr/>
        </p:nvSpPr>
        <p:spPr bwMode="auto">
          <a:xfrm>
            <a:off x="5033964" y="4502150"/>
            <a:ext cx="206375" cy="160338"/>
          </a:xfrm>
          <a:custGeom>
            <a:avLst/>
            <a:gdLst>
              <a:gd name="T0" fmla="*/ 0 w 130"/>
              <a:gd name="T1" fmla="*/ 0 h 101"/>
              <a:gd name="T2" fmla="*/ 2147483647 w 130"/>
              <a:gd name="T3" fmla="*/ 0 h 101"/>
              <a:gd name="T4" fmla="*/ 2147483647 w 130"/>
              <a:gd name="T5" fmla="*/ 2147483647 h 101"/>
              <a:gd name="T6" fmla="*/ 0 60000 65536"/>
              <a:gd name="T7" fmla="*/ 0 60000 65536"/>
              <a:gd name="T8" fmla="*/ 0 60000 65536"/>
              <a:gd name="T9" fmla="*/ 0 w 130"/>
              <a:gd name="T10" fmla="*/ 0 h 101"/>
              <a:gd name="T11" fmla="*/ 130 w 130"/>
              <a:gd name="T12" fmla="*/ 101 h 101"/>
            </a:gdLst>
            <a:ahLst/>
            <a:cxnLst>
              <a:cxn ang="T6">
                <a:pos x="T0" y="T1"/>
              </a:cxn>
              <a:cxn ang="T7">
                <a:pos x="T2" y="T3"/>
              </a:cxn>
              <a:cxn ang="T8">
                <a:pos x="T4" y="T5"/>
              </a:cxn>
            </a:cxnLst>
            <a:rect l="T9" t="T10" r="T11" b="T12"/>
            <a:pathLst>
              <a:path w="130" h="101">
                <a:moveTo>
                  <a:pt x="0" y="0"/>
                </a:moveTo>
                <a:lnTo>
                  <a:pt x="130" y="0"/>
                </a:lnTo>
                <a:lnTo>
                  <a:pt x="130" y="101"/>
                </a:lnTo>
              </a:path>
            </a:pathLst>
          </a:custGeom>
          <a:noFill/>
          <a:ln w="19050" cap="flat" cmpd="sng">
            <a:solidFill>
              <a:srgbClr val="000000"/>
            </a:solidFill>
            <a:prstDash val="solid"/>
            <a:miter lim="800000"/>
            <a:headEnd/>
            <a:tailEnd/>
          </a:ln>
        </p:spPr>
        <p:txBody>
          <a:bodyPr/>
          <a:lstStyle/>
          <a:p>
            <a:endParaRPr lang="en-US"/>
          </a:p>
        </p:txBody>
      </p:sp>
      <p:sp>
        <p:nvSpPr>
          <p:cNvPr id="257084" name="Freeform 59"/>
          <p:cNvSpPr>
            <a:spLocks/>
          </p:cNvSpPr>
          <p:nvPr/>
        </p:nvSpPr>
        <p:spPr bwMode="auto">
          <a:xfrm>
            <a:off x="5033964" y="3951289"/>
            <a:ext cx="206375" cy="160337"/>
          </a:xfrm>
          <a:custGeom>
            <a:avLst/>
            <a:gdLst>
              <a:gd name="T0" fmla="*/ 2147483647 w 130"/>
              <a:gd name="T1" fmla="*/ 0 h 101"/>
              <a:gd name="T2" fmla="*/ 2147483647 w 130"/>
              <a:gd name="T3" fmla="*/ 2147483647 h 101"/>
              <a:gd name="T4" fmla="*/ 0 w 130"/>
              <a:gd name="T5" fmla="*/ 2147483647 h 101"/>
              <a:gd name="T6" fmla="*/ 0 60000 65536"/>
              <a:gd name="T7" fmla="*/ 0 60000 65536"/>
              <a:gd name="T8" fmla="*/ 0 60000 65536"/>
              <a:gd name="T9" fmla="*/ 0 w 130"/>
              <a:gd name="T10" fmla="*/ 0 h 101"/>
              <a:gd name="T11" fmla="*/ 130 w 130"/>
              <a:gd name="T12" fmla="*/ 101 h 101"/>
            </a:gdLst>
            <a:ahLst/>
            <a:cxnLst>
              <a:cxn ang="T6">
                <a:pos x="T0" y="T1"/>
              </a:cxn>
              <a:cxn ang="T7">
                <a:pos x="T2" y="T3"/>
              </a:cxn>
              <a:cxn ang="T8">
                <a:pos x="T4" y="T5"/>
              </a:cxn>
            </a:cxnLst>
            <a:rect l="T9" t="T10" r="T11" b="T12"/>
            <a:pathLst>
              <a:path w="130" h="101">
                <a:moveTo>
                  <a:pt x="130" y="0"/>
                </a:moveTo>
                <a:lnTo>
                  <a:pt x="130" y="101"/>
                </a:lnTo>
                <a:lnTo>
                  <a:pt x="0" y="101"/>
                </a:lnTo>
              </a:path>
            </a:pathLst>
          </a:custGeom>
          <a:noFill/>
          <a:ln w="19050" cap="flat" cmpd="sng">
            <a:solidFill>
              <a:srgbClr val="000000"/>
            </a:solidFill>
            <a:prstDash val="solid"/>
            <a:miter lim="800000"/>
            <a:headEnd/>
            <a:tailEnd/>
          </a:ln>
        </p:spPr>
        <p:txBody>
          <a:bodyPr/>
          <a:lstStyle/>
          <a:p>
            <a:endParaRPr lang="en-US"/>
          </a:p>
        </p:txBody>
      </p:sp>
      <p:sp>
        <p:nvSpPr>
          <p:cNvPr id="257085" name="Line 60"/>
          <p:cNvSpPr>
            <a:spLocks noChangeShapeType="1"/>
          </p:cNvSpPr>
          <p:nvPr/>
        </p:nvSpPr>
        <p:spPr bwMode="auto">
          <a:xfrm>
            <a:off x="5033964" y="4064001"/>
            <a:ext cx="1587" cy="485775"/>
          </a:xfrm>
          <a:prstGeom prst="line">
            <a:avLst/>
          </a:prstGeom>
          <a:noFill/>
          <a:ln w="19050">
            <a:solidFill>
              <a:srgbClr val="000000"/>
            </a:solidFill>
            <a:miter lim="800000"/>
            <a:headEnd/>
            <a:tailEnd/>
          </a:ln>
        </p:spPr>
        <p:txBody>
          <a:bodyPr/>
          <a:lstStyle/>
          <a:p>
            <a:endParaRPr lang="en-US"/>
          </a:p>
        </p:txBody>
      </p:sp>
      <p:sp>
        <p:nvSpPr>
          <p:cNvPr id="257086" name="Line 61"/>
          <p:cNvSpPr>
            <a:spLocks noChangeShapeType="1"/>
          </p:cNvSpPr>
          <p:nvPr/>
        </p:nvSpPr>
        <p:spPr bwMode="auto">
          <a:xfrm>
            <a:off x="4927600" y="4111626"/>
            <a:ext cx="1588" cy="390525"/>
          </a:xfrm>
          <a:prstGeom prst="line">
            <a:avLst/>
          </a:prstGeom>
          <a:noFill/>
          <a:ln w="19050">
            <a:solidFill>
              <a:srgbClr val="000000"/>
            </a:solidFill>
            <a:miter lim="800000"/>
            <a:headEnd/>
            <a:tailEnd/>
          </a:ln>
        </p:spPr>
        <p:txBody>
          <a:bodyPr/>
          <a:lstStyle/>
          <a:p>
            <a:endParaRPr lang="en-US"/>
          </a:p>
        </p:txBody>
      </p:sp>
      <p:sp>
        <p:nvSpPr>
          <p:cNvPr id="257087" name="Oval 62"/>
          <p:cNvSpPr>
            <a:spLocks noChangeArrowheads="1"/>
          </p:cNvSpPr>
          <p:nvPr/>
        </p:nvSpPr>
        <p:spPr bwMode="auto">
          <a:xfrm>
            <a:off x="4081463" y="1720850"/>
            <a:ext cx="82550" cy="82550"/>
          </a:xfrm>
          <a:prstGeom prst="ellipse">
            <a:avLst/>
          </a:prstGeom>
          <a:noFill/>
          <a:ln w="19050">
            <a:solidFill>
              <a:srgbClr val="000000"/>
            </a:solidFill>
            <a:miter lim="800000"/>
            <a:headEnd/>
            <a:tailEnd/>
          </a:ln>
        </p:spPr>
        <p:txBody>
          <a:bodyPr/>
          <a:lstStyle/>
          <a:p>
            <a:endParaRPr lang="en-US"/>
          </a:p>
        </p:txBody>
      </p:sp>
      <p:sp>
        <p:nvSpPr>
          <p:cNvPr id="257088" name="Line 63"/>
          <p:cNvSpPr>
            <a:spLocks noChangeShapeType="1"/>
          </p:cNvSpPr>
          <p:nvPr/>
        </p:nvSpPr>
        <p:spPr bwMode="auto">
          <a:xfrm flipH="1">
            <a:off x="3819525" y="2022475"/>
            <a:ext cx="273050" cy="1588"/>
          </a:xfrm>
          <a:prstGeom prst="line">
            <a:avLst/>
          </a:prstGeom>
          <a:noFill/>
          <a:ln w="19050">
            <a:solidFill>
              <a:srgbClr val="000000"/>
            </a:solidFill>
            <a:miter lim="800000"/>
            <a:headEnd/>
            <a:tailEnd/>
          </a:ln>
        </p:spPr>
        <p:txBody>
          <a:bodyPr/>
          <a:lstStyle/>
          <a:p>
            <a:endParaRPr lang="en-US"/>
          </a:p>
        </p:txBody>
      </p:sp>
      <p:sp>
        <p:nvSpPr>
          <p:cNvPr id="257089" name="Line 64"/>
          <p:cNvSpPr>
            <a:spLocks noChangeShapeType="1"/>
          </p:cNvSpPr>
          <p:nvPr/>
        </p:nvSpPr>
        <p:spPr bwMode="auto">
          <a:xfrm flipH="1">
            <a:off x="3873500" y="2081214"/>
            <a:ext cx="171450" cy="1587"/>
          </a:xfrm>
          <a:prstGeom prst="line">
            <a:avLst/>
          </a:prstGeom>
          <a:noFill/>
          <a:ln w="19050">
            <a:solidFill>
              <a:srgbClr val="000000"/>
            </a:solidFill>
            <a:miter lim="800000"/>
            <a:headEnd/>
            <a:tailEnd/>
          </a:ln>
        </p:spPr>
        <p:txBody>
          <a:bodyPr/>
          <a:lstStyle/>
          <a:p>
            <a:endParaRPr lang="en-US"/>
          </a:p>
        </p:txBody>
      </p:sp>
      <p:sp>
        <p:nvSpPr>
          <p:cNvPr id="257090" name="Line 65"/>
          <p:cNvSpPr>
            <a:spLocks noChangeShapeType="1"/>
          </p:cNvSpPr>
          <p:nvPr/>
        </p:nvSpPr>
        <p:spPr bwMode="auto">
          <a:xfrm flipH="1">
            <a:off x="3914775" y="2135189"/>
            <a:ext cx="82550" cy="1587"/>
          </a:xfrm>
          <a:prstGeom prst="line">
            <a:avLst/>
          </a:prstGeom>
          <a:noFill/>
          <a:ln w="19050">
            <a:solidFill>
              <a:srgbClr val="000000"/>
            </a:solidFill>
            <a:miter lim="800000"/>
            <a:headEnd/>
            <a:tailEnd/>
          </a:ln>
        </p:spPr>
        <p:txBody>
          <a:bodyPr/>
          <a:lstStyle/>
          <a:p>
            <a:endParaRPr lang="en-US"/>
          </a:p>
        </p:txBody>
      </p:sp>
      <p:sp>
        <p:nvSpPr>
          <p:cNvPr id="257091" name="Line 66"/>
          <p:cNvSpPr>
            <a:spLocks noChangeShapeType="1"/>
          </p:cNvSpPr>
          <p:nvPr/>
        </p:nvSpPr>
        <p:spPr bwMode="auto">
          <a:xfrm>
            <a:off x="3956050" y="1762125"/>
            <a:ext cx="1588" cy="260350"/>
          </a:xfrm>
          <a:prstGeom prst="line">
            <a:avLst/>
          </a:prstGeom>
          <a:noFill/>
          <a:ln w="19050">
            <a:solidFill>
              <a:srgbClr val="000000"/>
            </a:solidFill>
            <a:miter lim="800000"/>
            <a:headEnd/>
            <a:tailEnd/>
          </a:ln>
        </p:spPr>
        <p:txBody>
          <a:bodyPr/>
          <a:lstStyle/>
          <a:p>
            <a:endParaRPr lang="en-US"/>
          </a:p>
        </p:txBody>
      </p:sp>
      <p:sp>
        <p:nvSpPr>
          <p:cNvPr id="257092" name="Line 67"/>
          <p:cNvSpPr>
            <a:spLocks noChangeShapeType="1"/>
          </p:cNvSpPr>
          <p:nvPr/>
        </p:nvSpPr>
        <p:spPr bwMode="auto">
          <a:xfrm flipH="1">
            <a:off x="4222750" y="5626100"/>
            <a:ext cx="266700" cy="1588"/>
          </a:xfrm>
          <a:prstGeom prst="line">
            <a:avLst/>
          </a:prstGeom>
          <a:noFill/>
          <a:ln w="19050">
            <a:solidFill>
              <a:srgbClr val="000000"/>
            </a:solidFill>
            <a:miter lim="800000"/>
            <a:headEnd/>
            <a:tailEnd/>
          </a:ln>
        </p:spPr>
        <p:txBody>
          <a:bodyPr/>
          <a:lstStyle/>
          <a:p>
            <a:endParaRPr lang="en-US"/>
          </a:p>
        </p:txBody>
      </p:sp>
      <p:sp>
        <p:nvSpPr>
          <p:cNvPr id="257093" name="Line 68"/>
          <p:cNvSpPr>
            <a:spLocks noChangeShapeType="1"/>
          </p:cNvSpPr>
          <p:nvPr/>
        </p:nvSpPr>
        <p:spPr bwMode="auto">
          <a:xfrm flipH="1">
            <a:off x="4270375" y="5686425"/>
            <a:ext cx="171450" cy="1588"/>
          </a:xfrm>
          <a:prstGeom prst="line">
            <a:avLst/>
          </a:prstGeom>
          <a:noFill/>
          <a:ln w="19050">
            <a:solidFill>
              <a:srgbClr val="000000"/>
            </a:solidFill>
            <a:miter lim="800000"/>
            <a:headEnd/>
            <a:tailEnd/>
          </a:ln>
        </p:spPr>
        <p:txBody>
          <a:bodyPr/>
          <a:lstStyle/>
          <a:p>
            <a:endParaRPr lang="en-US"/>
          </a:p>
        </p:txBody>
      </p:sp>
      <p:sp>
        <p:nvSpPr>
          <p:cNvPr id="257094" name="Line 69"/>
          <p:cNvSpPr>
            <a:spLocks noChangeShapeType="1"/>
          </p:cNvSpPr>
          <p:nvPr/>
        </p:nvSpPr>
        <p:spPr bwMode="auto">
          <a:xfrm flipH="1">
            <a:off x="4318000" y="5738814"/>
            <a:ext cx="76200" cy="1587"/>
          </a:xfrm>
          <a:prstGeom prst="line">
            <a:avLst/>
          </a:prstGeom>
          <a:noFill/>
          <a:ln w="19050">
            <a:solidFill>
              <a:srgbClr val="000000"/>
            </a:solidFill>
            <a:miter lim="800000"/>
            <a:headEnd/>
            <a:tailEnd/>
          </a:ln>
        </p:spPr>
        <p:txBody>
          <a:bodyPr/>
          <a:lstStyle/>
          <a:p>
            <a:endParaRPr lang="en-US"/>
          </a:p>
        </p:txBody>
      </p:sp>
      <p:sp>
        <p:nvSpPr>
          <p:cNvPr id="257095" name="Line 70"/>
          <p:cNvSpPr>
            <a:spLocks noChangeShapeType="1"/>
          </p:cNvSpPr>
          <p:nvPr/>
        </p:nvSpPr>
        <p:spPr bwMode="auto">
          <a:xfrm flipH="1">
            <a:off x="5105401" y="5626100"/>
            <a:ext cx="271463" cy="1588"/>
          </a:xfrm>
          <a:prstGeom prst="line">
            <a:avLst/>
          </a:prstGeom>
          <a:noFill/>
          <a:ln w="19050">
            <a:solidFill>
              <a:srgbClr val="000000"/>
            </a:solidFill>
            <a:miter lim="800000"/>
            <a:headEnd/>
            <a:tailEnd/>
          </a:ln>
        </p:spPr>
        <p:txBody>
          <a:bodyPr/>
          <a:lstStyle/>
          <a:p>
            <a:endParaRPr lang="en-US"/>
          </a:p>
        </p:txBody>
      </p:sp>
      <p:sp>
        <p:nvSpPr>
          <p:cNvPr id="257096" name="Line 71"/>
          <p:cNvSpPr>
            <a:spLocks noChangeShapeType="1"/>
          </p:cNvSpPr>
          <p:nvPr/>
        </p:nvSpPr>
        <p:spPr bwMode="auto">
          <a:xfrm flipH="1">
            <a:off x="5157788" y="5686425"/>
            <a:ext cx="171450" cy="1588"/>
          </a:xfrm>
          <a:prstGeom prst="line">
            <a:avLst/>
          </a:prstGeom>
          <a:noFill/>
          <a:ln w="19050">
            <a:solidFill>
              <a:srgbClr val="000000"/>
            </a:solidFill>
            <a:miter lim="800000"/>
            <a:headEnd/>
            <a:tailEnd/>
          </a:ln>
        </p:spPr>
        <p:txBody>
          <a:bodyPr/>
          <a:lstStyle/>
          <a:p>
            <a:endParaRPr lang="en-US"/>
          </a:p>
        </p:txBody>
      </p:sp>
      <p:sp>
        <p:nvSpPr>
          <p:cNvPr id="257097" name="Line 72"/>
          <p:cNvSpPr>
            <a:spLocks noChangeShapeType="1"/>
          </p:cNvSpPr>
          <p:nvPr/>
        </p:nvSpPr>
        <p:spPr bwMode="auto">
          <a:xfrm flipH="1">
            <a:off x="5199063" y="5738814"/>
            <a:ext cx="82550" cy="1587"/>
          </a:xfrm>
          <a:prstGeom prst="line">
            <a:avLst/>
          </a:prstGeom>
          <a:noFill/>
          <a:ln w="19050">
            <a:solidFill>
              <a:srgbClr val="000000"/>
            </a:solidFill>
            <a:miter lim="800000"/>
            <a:headEnd/>
            <a:tailEnd/>
          </a:ln>
        </p:spPr>
        <p:txBody>
          <a:bodyPr/>
          <a:lstStyle/>
          <a:p>
            <a:endParaRPr lang="en-US"/>
          </a:p>
        </p:txBody>
      </p:sp>
      <p:sp>
        <p:nvSpPr>
          <p:cNvPr id="257098" name="Line 73"/>
          <p:cNvSpPr>
            <a:spLocks noChangeShapeType="1"/>
          </p:cNvSpPr>
          <p:nvPr/>
        </p:nvSpPr>
        <p:spPr bwMode="auto">
          <a:xfrm flipH="1">
            <a:off x="5992813" y="5626100"/>
            <a:ext cx="266700" cy="1588"/>
          </a:xfrm>
          <a:prstGeom prst="line">
            <a:avLst/>
          </a:prstGeom>
          <a:noFill/>
          <a:ln w="19050">
            <a:solidFill>
              <a:srgbClr val="000000"/>
            </a:solidFill>
            <a:miter lim="800000"/>
            <a:headEnd/>
            <a:tailEnd/>
          </a:ln>
        </p:spPr>
        <p:txBody>
          <a:bodyPr/>
          <a:lstStyle/>
          <a:p>
            <a:endParaRPr lang="en-US"/>
          </a:p>
        </p:txBody>
      </p:sp>
      <p:sp>
        <p:nvSpPr>
          <p:cNvPr id="257099" name="Line 74"/>
          <p:cNvSpPr>
            <a:spLocks noChangeShapeType="1"/>
          </p:cNvSpPr>
          <p:nvPr/>
        </p:nvSpPr>
        <p:spPr bwMode="auto">
          <a:xfrm flipH="1">
            <a:off x="6040438" y="5686425"/>
            <a:ext cx="171450" cy="1588"/>
          </a:xfrm>
          <a:prstGeom prst="line">
            <a:avLst/>
          </a:prstGeom>
          <a:noFill/>
          <a:ln w="19050">
            <a:solidFill>
              <a:srgbClr val="000000"/>
            </a:solidFill>
            <a:miter lim="800000"/>
            <a:headEnd/>
            <a:tailEnd/>
          </a:ln>
        </p:spPr>
        <p:txBody>
          <a:bodyPr/>
          <a:lstStyle/>
          <a:p>
            <a:endParaRPr lang="en-US"/>
          </a:p>
        </p:txBody>
      </p:sp>
      <p:sp>
        <p:nvSpPr>
          <p:cNvPr id="257100" name="Line 75"/>
          <p:cNvSpPr>
            <a:spLocks noChangeShapeType="1"/>
          </p:cNvSpPr>
          <p:nvPr/>
        </p:nvSpPr>
        <p:spPr bwMode="auto">
          <a:xfrm flipH="1">
            <a:off x="6088063" y="5738814"/>
            <a:ext cx="76200" cy="1587"/>
          </a:xfrm>
          <a:prstGeom prst="line">
            <a:avLst/>
          </a:prstGeom>
          <a:noFill/>
          <a:ln w="19050">
            <a:solidFill>
              <a:srgbClr val="000000"/>
            </a:solidFill>
            <a:miter lim="800000"/>
            <a:headEnd/>
            <a:tailEnd/>
          </a:ln>
        </p:spPr>
        <p:txBody>
          <a:bodyPr/>
          <a:lstStyle/>
          <a:p>
            <a:endParaRPr lang="en-US"/>
          </a:p>
        </p:txBody>
      </p:sp>
      <p:sp>
        <p:nvSpPr>
          <p:cNvPr id="257101" name="Line 76"/>
          <p:cNvSpPr>
            <a:spLocks noChangeShapeType="1"/>
          </p:cNvSpPr>
          <p:nvPr/>
        </p:nvSpPr>
        <p:spPr bwMode="auto">
          <a:xfrm flipH="1">
            <a:off x="6873875" y="5626100"/>
            <a:ext cx="273050" cy="1588"/>
          </a:xfrm>
          <a:prstGeom prst="line">
            <a:avLst/>
          </a:prstGeom>
          <a:noFill/>
          <a:ln w="19050">
            <a:solidFill>
              <a:srgbClr val="000000"/>
            </a:solidFill>
            <a:miter lim="800000"/>
            <a:headEnd/>
            <a:tailEnd/>
          </a:ln>
        </p:spPr>
        <p:txBody>
          <a:bodyPr/>
          <a:lstStyle/>
          <a:p>
            <a:endParaRPr lang="en-US"/>
          </a:p>
        </p:txBody>
      </p:sp>
      <p:sp>
        <p:nvSpPr>
          <p:cNvPr id="257102" name="Line 77"/>
          <p:cNvSpPr>
            <a:spLocks noChangeShapeType="1"/>
          </p:cNvSpPr>
          <p:nvPr/>
        </p:nvSpPr>
        <p:spPr bwMode="auto">
          <a:xfrm flipH="1">
            <a:off x="6927850" y="5686425"/>
            <a:ext cx="171450" cy="1588"/>
          </a:xfrm>
          <a:prstGeom prst="line">
            <a:avLst/>
          </a:prstGeom>
          <a:noFill/>
          <a:ln w="19050">
            <a:solidFill>
              <a:srgbClr val="000000"/>
            </a:solidFill>
            <a:miter lim="800000"/>
            <a:headEnd/>
            <a:tailEnd/>
          </a:ln>
        </p:spPr>
        <p:txBody>
          <a:bodyPr/>
          <a:lstStyle/>
          <a:p>
            <a:endParaRPr lang="en-US"/>
          </a:p>
        </p:txBody>
      </p:sp>
      <p:sp>
        <p:nvSpPr>
          <p:cNvPr id="257103" name="Line 78"/>
          <p:cNvSpPr>
            <a:spLocks noChangeShapeType="1"/>
          </p:cNvSpPr>
          <p:nvPr/>
        </p:nvSpPr>
        <p:spPr bwMode="auto">
          <a:xfrm flipH="1">
            <a:off x="6969125" y="5738814"/>
            <a:ext cx="82550" cy="1587"/>
          </a:xfrm>
          <a:prstGeom prst="line">
            <a:avLst/>
          </a:prstGeom>
          <a:noFill/>
          <a:ln w="19050">
            <a:solidFill>
              <a:srgbClr val="000000"/>
            </a:solidFill>
            <a:miter lim="800000"/>
            <a:headEnd/>
            <a:tailEnd/>
          </a:ln>
        </p:spPr>
        <p:txBody>
          <a:bodyPr/>
          <a:lstStyle/>
          <a:p>
            <a:endParaRPr lang="en-US"/>
          </a:p>
        </p:txBody>
      </p:sp>
      <p:sp>
        <p:nvSpPr>
          <p:cNvPr id="257104" name="Line 79"/>
          <p:cNvSpPr>
            <a:spLocks noChangeShapeType="1"/>
          </p:cNvSpPr>
          <p:nvPr/>
        </p:nvSpPr>
        <p:spPr bwMode="auto">
          <a:xfrm>
            <a:off x="4838701" y="1762125"/>
            <a:ext cx="130175" cy="1588"/>
          </a:xfrm>
          <a:prstGeom prst="line">
            <a:avLst/>
          </a:prstGeom>
          <a:noFill/>
          <a:ln w="19050">
            <a:solidFill>
              <a:srgbClr val="000000"/>
            </a:solidFill>
            <a:miter lim="800000"/>
            <a:headEnd/>
            <a:tailEnd/>
          </a:ln>
        </p:spPr>
        <p:txBody>
          <a:bodyPr/>
          <a:lstStyle/>
          <a:p>
            <a:endParaRPr lang="en-US"/>
          </a:p>
        </p:txBody>
      </p:sp>
      <p:sp>
        <p:nvSpPr>
          <p:cNvPr id="257105" name="Freeform 80"/>
          <p:cNvSpPr>
            <a:spLocks/>
          </p:cNvSpPr>
          <p:nvPr/>
        </p:nvSpPr>
        <p:spPr bwMode="auto">
          <a:xfrm>
            <a:off x="5116514" y="1879600"/>
            <a:ext cx="123825" cy="95250"/>
          </a:xfrm>
          <a:custGeom>
            <a:avLst/>
            <a:gdLst>
              <a:gd name="T0" fmla="*/ 0 w 78"/>
              <a:gd name="T1" fmla="*/ 0 h 60"/>
              <a:gd name="T2" fmla="*/ 2147483647 w 78"/>
              <a:gd name="T3" fmla="*/ 0 h 60"/>
              <a:gd name="T4" fmla="*/ 2147483647 w 78"/>
              <a:gd name="T5" fmla="*/ 2147483647 h 60"/>
              <a:gd name="T6" fmla="*/ 0 60000 65536"/>
              <a:gd name="T7" fmla="*/ 0 60000 65536"/>
              <a:gd name="T8" fmla="*/ 0 60000 65536"/>
              <a:gd name="T9" fmla="*/ 0 w 78"/>
              <a:gd name="T10" fmla="*/ 0 h 60"/>
              <a:gd name="T11" fmla="*/ 78 w 78"/>
              <a:gd name="T12" fmla="*/ 60 h 60"/>
            </a:gdLst>
            <a:ahLst/>
            <a:cxnLst>
              <a:cxn ang="T6">
                <a:pos x="T0" y="T1"/>
              </a:cxn>
              <a:cxn ang="T7">
                <a:pos x="T2" y="T3"/>
              </a:cxn>
              <a:cxn ang="T8">
                <a:pos x="T4" y="T5"/>
              </a:cxn>
            </a:cxnLst>
            <a:rect l="T9" t="T10" r="T11" b="T12"/>
            <a:pathLst>
              <a:path w="78" h="60">
                <a:moveTo>
                  <a:pt x="0" y="0"/>
                </a:moveTo>
                <a:lnTo>
                  <a:pt x="78" y="0"/>
                </a:lnTo>
                <a:lnTo>
                  <a:pt x="78" y="60"/>
                </a:lnTo>
              </a:path>
            </a:pathLst>
          </a:custGeom>
          <a:noFill/>
          <a:ln w="19050" cap="flat" cmpd="sng">
            <a:solidFill>
              <a:srgbClr val="000000"/>
            </a:solidFill>
            <a:prstDash val="solid"/>
            <a:miter lim="800000"/>
            <a:headEnd/>
            <a:tailEnd/>
          </a:ln>
        </p:spPr>
        <p:txBody>
          <a:bodyPr/>
          <a:lstStyle/>
          <a:p>
            <a:endParaRPr lang="en-US"/>
          </a:p>
        </p:txBody>
      </p:sp>
      <p:sp>
        <p:nvSpPr>
          <p:cNvPr id="257106" name="Freeform 81"/>
          <p:cNvSpPr>
            <a:spLocks/>
          </p:cNvSpPr>
          <p:nvPr/>
        </p:nvSpPr>
        <p:spPr bwMode="auto">
          <a:xfrm>
            <a:off x="5116514" y="1549401"/>
            <a:ext cx="123825" cy="93663"/>
          </a:xfrm>
          <a:custGeom>
            <a:avLst/>
            <a:gdLst>
              <a:gd name="T0" fmla="*/ 2147483647 w 78"/>
              <a:gd name="T1" fmla="*/ 0 h 59"/>
              <a:gd name="T2" fmla="*/ 2147483647 w 78"/>
              <a:gd name="T3" fmla="*/ 2147483647 h 59"/>
              <a:gd name="T4" fmla="*/ 0 w 78"/>
              <a:gd name="T5" fmla="*/ 2147483647 h 59"/>
              <a:gd name="T6" fmla="*/ 0 60000 65536"/>
              <a:gd name="T7" fmla="*/ 0 60000 65536"/>
              <a:gd name="T8" fmla="*/ 0 60000 65536"/>
              <a:gd name="T9" fmla="*/ 0 w 78"/>
              <a:gd name="T10" fmla="*/ 0 h 59"/>
              <a:gd name="T11" fmla="*/ 78 w 78"/>
              <a:gd name="T12" fmla="*/ 59 h 59"/>
            </a:gdLst>
            <a:ahLst/>
            <a:cxnLst>
              <a:cxn ang="T6">
                <a:pos x="T0" y="T1"/>
              </a:cxn>
              <a:cxn ang="T7">
                <a:pos x="T2" y="T3"/>
              </a:cxn>
              <a:cxn ang="T8">
                <a:pos x="T4" y="T5"/>
              </a:cxn>
            </a:cxnLst>
            <a:rect l="T9" t="T10" r="T11" b="T12"/>
            <a:pathLst>
              <a:path w="78" h="59">
                <a:moveTo>
                  <a:pt x="78" y="0"/>
                </a:moveTo>
                <a:lnTo>
                  <a:pt x="78" y="59"/>
                </a:lnTo>
                <a:lnTo>
                  <a:pt x="0" y="59"/>
                </a:lnTo>
              </a:path>
            </a:pathLst>
          </a:custGeom>
          <a:noFill/>
          <a:ln w="19050" cap="flat" cmpd="sng">
            <a:solidFill>
              <a:srgbClr val="000000"/>
            </a:solidFill>
            <a:prstDash val="solid"/>
            <a:miter lim="800000"/>
            <a:headEnd/>
            <a:tailEnd/>
          </a:ln>
        </p:spPr>
        <p:txBody>
          <a:bodyPr/>
          <a:lstStyle/>
          <a:p>
            <a:endParaRPr lang="en-US"/>
          </a:p>
        </p:txBody>
      </p:sp>
      <p:sp>
        <p:nvSpPr>
          <p:cNvPr id="257107" name="Line 82"/>
          <p:cNvSpPr>
            <a:spLocks noChangeShapeType="1"/>
          </p:cNvSpPr>
          <p:nvPr/>
        </p:nvSpPr>
        <p:spPr bwMode="auto">
          <a:xfrm>
            <a:off x="5116514" y="1584325"/>
            <a:ext cx="1587" cy="355600"/>
          </a:xfrm>
          <a:prstGeom prst="line">
            <a:avLst/>
          </a:prstGeom>
          <a:noFill/>
          <a:ln w="19050">
            <a:solidFill>
              <a:srgbClr val="000000"/>
            </a:solidFill>
            <a:miter lim="800000"/>
            <a:headEnd/>
            <a:tailEnd/>
          </a:ln>
        </p:spPr>
        <p:txBody>
          <a:bodyPr/>
          <a:lstStyle/>
          <a:p>
            <a:endParaRPr lang="en-US"/>
          </a:p>
        </p:txBody>
      </p:sp>
      <p:sp>
        <p:nvSpPr>
          <p:cNvPr id="257108" name="Line 83"/>
          <p:cNvSpPr>
            <a:spLocks noChangeShapeType="1"/>
          </p:cNvSpPr>
          <p:nvPr/>
        </p:nvSpPr>
        <p:spPr bwMode="auto">
          <a:xfrm>
            <a:off x="5051425" y="1643064"/>
            <a:ext cx="1588" cy="236537"/>
          </a:xfrm>
          <a:prstGeom prst="line">
            <a:avLst/>
          </a:prstGeom>
          <a:noFill/>
          <a:ln w="19050">
            <a:solidFill>
              <a:srgbClr val="000000"/>
            </a:solidFill>
            <a:miter lim="800000"/>
            <a:headEnd/>
            <a:tailEnd/>
          </a:ln>
        </p:spPr>
        <p:txBody>
          <a:bodyPr/>
          <a:lstStyle/>
          <a:p>
            <a:endParaRPr lang="en-US"/>
          </a:p>
        </p:txBody>
      </p:sp>
      <p:sp>
        <p:nvSpPr>
          <p:cNvPr id="257109" name="Oval 84"/>
          <p:cNvSpPr>
            <a:spLocks noChangeArrowheads="1"/>
          </p:cNvSpPr>
          <p:nvPr/>
        </p:nvSpPr>
        <p:spPr bwMode="auto">
          <a:xfrm>
            <a:off x="4968875" y="1720850"/>
            <a:ext cx="82550" cy="82550"/>
          </a:xfrm>
          <a:prstGeom prst="ellipse">
            <a:avLst/>
          </a:prstGeom>
          <a:noFill/>
          <a:ln w="19050">
            <a:solidFill>
              <a:srgbClr val="000000"/>
            </a:solidFill>
            <a:miter lim="800000"/>
            <a:headEnd/>
            <a:tailEnd/>
          </a:ln>
        </p:spPr>
        <p:txBody>
          <a:bodyPr/>
          <a:lstStyle/>
          <a:p>
            <a:endParaRPr lang="en-US"/>
          </a:p>
        </p:txBody>
      </p:sp>
      <p:sp>
        <p:nvSpPr>
          <p:cNvPr id="257110" name="Line 85"/>
          <p:cNvSpPr>
            <a:spLocks noChangeShapeType="1"/>
          </p:cNvSpPr>
          <p:nvPr/>
        </p:nvSpPr>
        <p:spPr bwMode="auto">
          <a:xfrm flipH="1">
            <a:off x="4708525" y="2022475"/>
            <a:ext cx="266700" cy="1588"/>
          </a:xfrm>
          <a:prstGeom prst="line">
            <a:avLst/>
          </a:prstGeom>
          <a:noFill/>
          <a:ln w="19050">
            <a:solidFill>
              <a:srgbClr val="000000"/>
            </a:solidFill>
            <a:miter lim="800000"/>
            <a:headEnd/>
            <a:tailEnd/>
          </a:ln>
        </p:spPr>
        <p:txBody>
          <a:bodyPr/>
          <a:lstStyle/>
          <a:p>
            <a:endParaRPr lang="en-US"/>
          </a:p>
        </p:txBody>
      </p:sp>
      <p:sp>
        <p:nvSpPr>
          <p:cNvPr id="257111" name="Line 86"/>
          <p:cNvSpPr>
            <a:spLocks noChangeShapeType="1"/>
          </p:cNvSpPr>
          <p:nvPr/>
        </p:nvSpPr>
        <p:spPr bwMode="auto">
          <a:xfrm flipH="1">
            <a:off x="4756150" y="2081214"/>
            <a:ext cx="171450" cy="1587"/>
          </a:xfrm>
          <a:prstGeom prst="line">
            <a:avLst/>
          </a:prstGeom>
          <a:noFill/>
          <a:ln w="19050">
            <a:solidFill>
              <a:srgbClr val="000000"/>
            </a:solidFill>
            <a:miter lim="800000"/>
            <a:headEnd/>
            <a:tailEnd/>
          </a:ln>
        </p:spPr>
        <p:txBody>
          <a:bodyPr/>
          <a:lstStyle/>
          <a:p>
            <a:endParaRPr lang="en-US"/>
          </a:p>
        </p:txBody>
      </p:sp>
      <p:sp>
        <p:nvSpPr>
          <p:cNvPr id="257112" name="Line 87"/>
          <p:cNvSpPr>
            <a:spLocks noChangeShapeType="1"/>
          </p:cNvSpPr>
          <p:nvPr/>
        </p:nvSpPr>
        <p:spPr bwMode="auto">
          <a:xfrm flipH="1">
            <a:off x="4802189" y="2135189"/>
            <a:ext cx="77787" cy="1587"/>
          </a:xfrm>
          <a:prstGeom prst="line">
            <a:avLst/>
          </a:prstGeom>
          <a:noFill/>
          <a:ln w="19050">
            <a:noFill/>
            <a:miter lim="800000"/>
            <a:headEnd/>
            <a:tailEnd/>
          </a:ln>
        </p:spPr>
        <p:txBody>
          <a:bodyPr/>
          <a:lstStyle/>
          <a:p>
            <a:endParaRPr lang="en-US"/>
          </a:p>
        </p:txBody>
      </p:sp>
      <p:sp>
        <p:nvSpPr>
          <p:cNvPr id="257113" name="Line 88"/>
          <p:cNvSpPr>
            <a:spLocks noChangeShapeType="1"/>
          </p:cNvSpPr>
          <p:nvPr/>
        </p:nvSpPr>
        <p:spPr bwMode="auto">
          <a:xfrm>
            <a:off x="4838700" y="1762125"/>
            <a:ext cx="1588" cy="260350"/>
          </a:xfrm>
          <a:prstGeom prst="line">
            <a:avLst/>
          </a:prstGeom>
          <a:noFill/>
          <a:ln w="19050">
            <a:solidFill>
              <a:srgbClr val="000000"/>
            </a:solidFill>
            <a:miter lim="800000"/>
            <a:headEnd/>
            <a:tailEnd/>
          </a:ln>
        </p:spPr>
        <p:txBody>
          <a:bodyPr/>
          <a:lstStyle/>
          <a:p>
            <a:endParaRPr lang="en-US"/>
          </a:p>
        </p:txBody>
      </p:sp>
      <p:sp>
        <p:nvSpPr>
          <p:cNvPr id="257114" name="Line 89"/>
          <p:cNvSpPr>
            <a:spLocks noChangeShapeType="1"/>
          </p:cNvSpPr>
          <p:nvPr/>
        </p:nvSpPr>
        <p:spPr bwMode="auto">
          <a:xfrm>
            <a:off x="5726114" y="1762125"/>
            <a:ext cx="123825" cy="1588"/>
          </a:xfrm>
          <a:prstGeom prst="line">
            <a:avLst/>
          </a:prstGeom>
          <a:noFill/>
          <a:ln w="19050">
            <a:solidFill>
              <a:srgbClr val="000000"/>
            </a:solidFill>
            <a:miter lim="800000"/>
            <a:headEnd/>
            <a:tailEnd/>
          </a:ln>
        </p:spPr>
        <p:txBody>
          <a:bodyPr/>
          <a:lstStyle/>
          <a:p>
            <a:endParaRPr lang="en-US"/>
          </a:p>
        </p:txBody>
      </p:sp>
      <p:sp>
        <p:nvSpPr>
          <p:cNvPr id="257115" name="Freeform 90"/>
          <p:cNvSpPr>
            <a:spLocks/>
          </p:cNvSpPr>
          <p:nvPr/>
        </p:nvSpPr>
        <p:spPr bwMode="auto">
          <a:xfrm>
            <a:off x="5999164" y="1879600"/>
            <a:ext cx="123825" cy="95250"/>
          </a:xfrm>
          <a:custGeom>
            <a:avLst/>
            <a:gdLst>
              <a:gd name="T0" fmla="*/ 0 w 78"/>
              <a:gd name="T1" fmla="*/ 0 h 60"/>
              <a:gd name="T2" fmla="*/ 2147483647 w 78"/>
              <a:gd name="T3" fmla="*/ 0 h 60"/>
              <a:gd name="T4" fmla="*/ 2147483647 w 78"/>
              <a:gd name="T5" fmla="*/ 2147483647 h 60"/>
              <a:gd name="T6" fmla="*/ 0 60000 65536"/>
              <a:gd name="T7" fmla="*/ 0 60000 65536"/>
              <a:gd name="T8" fmla="*/ 0 60000 65536"/>
              <a:gd name="T9" fmla="*/ 0 w 78"/>
              <a:gd name="T10" fmla="*/ 0 h 60"/>
              <a:gd name="T11" fmla="*/ 78 w 78"/>
              <a:gd name="T12" fmla="*/ 60 h 60"/>
            </a:gdLst>
            <a:ahLst/>
            <a:cxnLst>
              <a:cxn ang="T6">
                <a:pos x="T0" y="T1"/>
              </a:cxn>
              <a:cxn ang="T7">
                <a:pos x="T2" y="T3"/>
              </a:cxn>
              <a:cxn ang="T8">
                <a:pos x="T4" y="T5"/>
              </a:cxn>
            </a:cxnLst>
            <a:rect l="T9" t="T10" r="T11" b="T12"/>
            <a:pathLst>
              <a:path w="78" h="60">
                <a:moveTo>
                  <a:pt x="0" y="0"/>
                </a:moveTo>
                <a:lnTo>
                  <a:pt x="78" y="0"/>
                </a:lnTo>
                <a:lnTo>
                  <a:pt x="78" y="60"/>
                </a:lnTo>
              </a:path>
            </a:pathLst>
          </a:custGeom>
          <a:noFill/>
          <a:ln w="19050" cap="flat" cmpd="sng">
            <a:solidFill>
              <a:srgbClr val="000000"/>
            </a:solidFill>
            <a:prstDash val="solid"/>
            <a:miter lim="800000"/>
            <a:headEnd/>
            <a:tailEnd/>
          </a:ln>
        </p:spPr>
        <p:txBody>
          <a:bodyPr/>
          <a:lstStyle/>
          <a:p>
            <a:endParaRPr lang="en-US"/>
          </a:p>
        </p:txBody>
      </p:sp>
      <p:sp>
        <p:nvSpPr>
          <p:cNvPr id="257116" name="Freeform 91"/>
          <p:cNvSpPr>
            <a:spLocks/>
          </p:cNvSpPr>
          <p:nvPr/>
        </p:nvSpPr>
        <p:spPr bwMode="auto">
          <a:xfrm>
            <a:off x="5999164" y="1549401"/>
            <a:ext cx="123825" cy="93663"/>
          </a:xfrm>
          <a:custGeom>
            <a:avLst/>
            <a:gdLst>
              <a:gd name="T0" fmla="*/ 2147483647 w 78"/>
              <a:gd name="T1" fmla="*/ 0 h 59"/>
              <a:gd name="T2" fmla="*/ 2147483647 w 78"/>
              <a:gd name="T3" fmla="*/ 2147483647 h 59"/>
              <a:gd name="T4" fmla="*/ 0 w 78"/>
              <a:gd name="T5" fmla="*/ 2147483647 h 59"/>
              <a:gd name="T6" fmla="*/ 0 60000 65536"/>
              <a:gd name="T7" fmla="*/ 0 60000 65536"/>
              <a:gd name="T8" fmla="*/ 0 60000 65536"/>
              <a:gd name="T9" fmla="*/ 0 w 78"/>
              <a:gd name="T10" fmla="*/ 0 h 59"/>
              <a:gd name="T11" fmla="*/ 78 w 78"/>
              <a:gd name="T12" fmla="*/ 59 h 59"/>
            </a:gdLst>
            <a:ahLst/>
            <a:cxnLst>
              <a:cxn ang="T6">
                <a:pos x="T0" y="T1"/>
              </a:cxn>
              <a:cxn ang="T7">
                <a:pos x="T2" y="T3"/>
              </a:cxn>
              <a:cxn ang="T8">
                <a:pos x="T4" y="T5"/>
              </a:cxn>
            </a:cxnLst>
            <a:rect l="T9" t="T10" r="T11" b="T12"/>
            <a:pathLst>
              <a:path w="78" h="59">
                <a:moveTo>
                  <a:pt x="78" y="0"/>
                </a:moveTo>
                <a:lnTo>
                  <a:pt x="78" y="59"/>
                </a:lnTo>
                <a:lnTo>
                  <a:pt x="0" y="59"/>
                </a:lnTo>
              </a:path>
            </a:pathLst>
          </a:custGeom>
          <a:noFill/>
          <a:ln w="19050" cap="flat" cmpd="sng">
            <a:solidFill>
              <a:srgbClr val="000000"/>
            </a:solidFill>
            <a:prstDash val="solid"/>
            <a:miter lim="800000"/>
            <a:headEnd/>
            <a:tailEnd/>
          </a:ln>
        </p:spPr>
        <p:txBody>
          <a:bodyPr/>
          <a:lstStyle/>
          <a:p>
            <a:endParaRPr lang="en-US"/>
          </a:p>
        </p:txBody>
      </p:sp>
      <p:sp>
        <p:nvSpPr>
          <p:cNvPr id="257117" name="Line 92"/>
          <p:cNvSpPr>
            <a:spLocks noChangeShapeType="1"/>
          </p:cNvSpPr>
          <p:nvPr/>
        </p:nvSpPr>
        <p:spPr bwMode="auto">
          <a:xfrm>
            <a:off x="5999164" y="1584325"/>
            <a:ext cx="1587" cy="355600"/>
          </a:xfrm>
          <a:prstGeom prst="line">
            <a:avLst/>
          </a:prstGeom>
          <a:noFill/>
          <a:ln w="19050">
            <a:solidFill>
              <a:srgbClr val="000000"/>
            </a:solidFill>
            <a:miter lim="800000"/>
            <a:headEnd/>
            <a:tailEnd/>
          </a:ln>
        </p:spPr>
        <p:txBody>
          <a:bodyPr/>
          <a:lstStyle/>
          <a:p>
            <a:endParaRPr lang="en-US"/>
          </a:p>
        </p:txBody>
      </p:sp>
      <p:sp>
        <p:nvSpPr>
          <p:cNvPr id="257118" name="Line 93"/>
          <p:cNvSpPr>
            <a:spLocks noChangeShapeType="1"/>
          </p:cNvSpPr>
          <p:nvPr/>
        </p:nvSpPr>
        <p:spPr bwMode="auto">
          <a:xfrm>
            <a:off x="5938839" y="1643064"/>
            <a:ext cx="1587" cy="236537"/>
          </a:xfrm>
          <a:prstGeom prst="line">
            <a:avLst/>
          </a:prstGeom>
          <a:noFill/>
          <a:ln w="19050">
            <a:solidFill>
              <a:srgbClr val="000000"/>
            </a:solidFill>
            <a:miter lim="800000"/>
            <a:headEnd/>
            <a:tailEnd/>
          </a:ln>
        </p:spPr>
        <p:txBody>
          <a:bodyPr/>
          <a:lstStyle/>
          <a:p>
            <a:endParaRPr lang="en-US"/>
          </a:p>
        </p:txBody>
      </p:sp>
      <p:sp>
        <p:nvSpPr>
          <p:cNvPr id="257119" name="Oval 94"/>
          <p:cNvSpPr>
            <a:spLocks noChangeArrowheads="1"/>
          </p:cNvSpPr>
          <p:nvPr/>
        </p:nvSpPr>
        <p:spPr bwMode="auto">
          <a:xfrm>
            <a:off x="5849939" y="1720850"/>
            <a:ext cx="84137" cy="82550"/>
          </a:xfrm>
          <a:prstGeom prst="ellipse">
            <a:avLst/>
          </a:prstGeom>
          <a:noFill/>
          <a:ln w="19050">
            <a:solidFill>
              <a:srgbClr val="000000"/>
            </a:solidFill>
            <a:miter lim="800000"/>
            <a:headEnd/>
            <a:tailEnd/>
          </a:ln>
        </p:spPr>
        <p:txBody>
          <a:bodyPr/>
          <a:lstStyle/>
          <a:p>
            <a:endParaRPr lang="en-US"/>
          </a:p>
        </p:txBody>
      </p:sp>
      <p:sp>
        <p:nvSpPr>
          <p:cNvPr id="257120" name="Line 95"/>
          <p:cNvSpPr>
            <a:spLocks noChangeShapeType="1"/>
          </p:cNvSpPr>
          <p:nvPr/>
        </p:nvSpPr>
        <p:spPr bwMode="auto">
          <a:xfrm flipH="1">
            <a:off x="5589588" y="2022475"/>
            <a:ext cx="273050" cy="1588"/>
          </a:xfrm>
          <a:prstGeom prst="line">
            <a:avLst/>
          </a:prstGeom>
          <a:noFill/>
          <a:ln w="19050">
            <a:solidFill>
              <a:srgbClr val="000000"/>
            </a:solidFill>
            <a:miter lim="800000"/>
            <a:headEnd/>
            <a:tailEnd/>
          </a:ln>
        </p:spPr>
        <p:txBody>
          <a:bodyPr/>
          <a:lstStyle/>
          <a:p>
            <a:endParaRPr lang="en-US"/>
          </a:p>
        </p:txBody>
      </p:sp>
      <p:sp>
        <p:nvSpPr>
          <p:cNvPr id="257121" name="Line 96"/>
          <p:cNvSpPr>
            <a:spLocks noChangeShapeType="1"/>
          </p:cNvSpPr>
          <p:nvPr/>
        </p:nvSpPr>
        <p:spPr bwMode="auto">
          <a:xfrm flipH="1">
            <a:off x="5643563" y="2081214"/>
            <a:ext cx="171450" cy="1587"/>
          </a:xfrm>
          <a:prstGeom prst="line">
            <a:avLst/>
          </a:prstGeom>
          <a:noFill/>
          <a:ln w="19050">
            <a:solidFill>
              <a:srgbClr val="000000"/>
            </a:solidFill>
            <a:miter lim="800000"/>
            <a:headEnd/>
            <a:tailEnd/>
          </a:ln>
        </p:spPr>
        <p:txBody>
          <a:bodyPr/>
          <a:lstStyle/>
          <a:p>
            <a:endParaRPr lang="en-US"/>
          </a:p>
        </p:txBody>
      </p:sp>
      <p:sp>
        <p:nvSpPr>
          <p:cNvPr id="257122" name="Line 97"/>
          <p:cNvSpPr>
            <a:spLocks noChangeShapeType="1"/>
          </p:cNvSpPr>
          <p:nvPr/>
        </p:nvSpPr>
        <p:spPr bwMode="auto">
          <a:xfrm flipH="1">
            <a:off x="5684838" y="2135189"/>
            <a:ext cx="82550" cy="1587"/>
          </a:xfrm>
          <a:prstGeom prst="line">
            <a:avLst/>
          </a:prstGeom>
          <a:noFill/>
          <a:ln w="19050">
            <a:noFill/>
            <a:miter lim="800000"/>
            <a:headEnd/>
            <a:tailEnd/>
          </a:ln>
        </p:spPr>
        <p:txBody>
          <a:bodyPr/>
          <a:lstStyle/>
          <a:p>
            <a:endParaRPr lang="en-US"/>
          </a:p>
        </p:txBody>
      </p:sp>
      <p:sp>
        <p:nvSpPr>
          <p:cNvPr id="257123" name="Line 98"/>
          <p:cNvSpPr>
            <a:spLocks noChangeShapeType="1"/>
          </p:cNvSpPr>
          <p:nvPr/>
        </p:nvSpPr>
        <p:spPr bwMode="auto">
          <a:xfrm>
            <a:off x="5726114" y="1762125"/>
            <a:ext cx="1587" cy="260350"/>
          </a:xfrm>
          <a:prstGeom prst="line">
            <a:avLst/>
          </a:prstGeom>
          <a:noFill/>
          <a:ln w="19050">
            <a:solidFill>
              <a:srgbClr val="000000"/>
            </a:solidFill>
            <a:miter lim="800000"/>
            <a:headEnd/>
            <a:tailEnd/>
          </a:ln>
        </p:spPr>
        <p:txBody>
          <a:bodyPr/>
          <a:lstStyle/>
          <a:p>
            <a:endParaRPr lang="en-US"/>
          </a:p>
        </p:txBody>
      </p:sp>
      <p:sp>
        <p:nvSpPr>
          <p:cNvPr id="257124" name="Line 99"/>
          <p:cNvSpPr>
            <a:spLocks noChangeShapeType="1"/>
          </p:cNvSpPr>
          <p:nvPr/>
        </p:nvSpPr>
        <p:spPr bwMode="auto">
          <a:xfrm>
            <a:off x="6608764" y="1762125"/>
            <a:ext cx="130175" cy="1588"/>
          </a:xfrm>
          <a:prstGeom prst="line">
            <a:avLst/>
          </a:prstGeom>
          <a:noFill/>
          <a:ln w="19050">
            <a:solidFill>
              <a:srgbClr val="000000"/>
            </a:solidFill>
            <a:miter lim="800000"/>
            <a:headEnd/>
            <a:tailEnd/>
          </a:ln>
        </p:spPr>
        <p:txBody>
          <a:bodyPr/>
          <a:lstStyle/>
          <a:p>
            <a:endParaRPr lang="en-US"/>
          </a:p>
        </p:txBody>
      </p:sp>
      <p:sp>
        <p:nvSpPr>
          <p:cNvPr id="257125" name="Freeform 100"/>
          <p:cNvSpPr>
            <a:spLocks/>
          </p:cNvSpPr>
          <p:nvPr/>
        </p:nvSpPr>
        <p:spPr bwMode="auto">
          <a:xfrm>
            <a:off x="6886576" y="1879600"/>
            <a:ext cx="123825" cy="95250"/>
          </a:xfrm>
          <a:custGeom>
            <a:avLst/>
            <a:gdLst>
              <a:gd name="T0" fmla="*/ 0 w 78"/>
              <a:gd name="T1" fmla="*/ 0 h 60"/>
              <a:gd name="T2" fmla="*/ 2147483647 w 78"/>
              <a:gd name="T3" fmla="*/ 0 h 60"/>
              <a:gd name="T4" fmla="*/ 2147483647 w 78"/>
              <a:gd name="T5" fmla="*/ 2147483647 h 60"/>
              <a:gd name="T6" fmla="*/ 0 60000 65536"/>
              <a:gd name="T7" fmla="*/ 0 60000 65536"/>
              <a:gd name="T8" fmla="*/ 0 60000 65536"/>
              <a:gd name="T9" fmla="*/ 0 w 78"/>
              <a:gd name="T10" fmla="*/ 0 h 60"/>
              <a:gd name="T11" fmla="*/ 78 w 78"/>
              <a:gd name="T12" fmla="*/ 60 h 60"/>
            </a:gdLst>
            <a:ahLst/>
            <a:cxnLst>
              <a:cxn ang="T6">
                <a:pos x="T0" y="T1"/>
              </a:cxn>
              <a:cxn ang="T7">
                <a:pos x="T2" y="T3"/>
              </a:cxn>
              <a:cxn ang="T8">
                <a:pos x="T4" y="T5"/>
              </a:cxn>
            </a:cxnLst>
            <a:rect l="T9" t="T10" r="T11" b="T12"/>
            <a:pathLst>
              <a:path w="78" h="60">
                <a:moveTo>
                  <a:pt x="0" y="0"/>
                </a:moveTo>
                <a:lnTo>
                  <a:pt x="78" y="0"/>
                </a:lnTo>
                <a:lnTo>
                  <a:pt x="78" y="60"/>
                </a:lnTo>
              </a:path>
            </a:pathLst>
          </a:custGeom>
          <a:noFill/>
          <a:ln w="19050" cap="flat" cmpd="sng">
            <a:solidFill>
              <a:srgbClr val="000000"/>
            </a:solidFill>
            <a:prstDash val="solid"/>
            <a:miter lim="800000"/>
            <a:headEnd/>
            <a:tailEnd/>
          </a:ln>
        </p:spPr>
        <p:txBody>
          <a:bodyPr/>
          <a:lstStyle/>
          <a:p>
            <a:endParaRPr lang="en-US"/>
          </a:p>
        </p:txBody>
      </p:sp>
      <p:sp>
        <p:nvSpPr>
          <p:cNvPr id="257126" name="Freeform 101"/>
          <p:cNvSpPr>
            <a:spLocks/>
          </p:cNvSpPr>
          <p:nvPr/>
        </p:nvSpPr>
        <p:spPr bwMode="auto">
          <a:xfrm>
            <a:off x="6886576" y="1549401"/>
            <a:ext cx="123825" cy="93663"/>
          </a:xfrm>
          <a:custGeom>
            <a:avLst/>
            <a:gdLst>
              <a:gd name="T0" fmla="*/ 2147483647 w 78"/>
              <a:gd name="T1" fmla="*/ 0 h 59"/>
              <a:gd name="T2" fmla="*/ 2147483647 w 78"/>
              <a:gd name="T3" fmla="*/ 2147483647 h 59"/>
              <a:gd name="T4" fmla="*/ 0 w 78"/>
              <a:gd name="T5" fmla="*/ 2147483647 h 59"/>
              <a:gd name="T6" fmla="*/ 0 60000 65536"/>
              <a:gd name="T7" fmla="*/ 0 60000 65536"/>
              <a:gd name="T8" fmla="*/ 0 60000 65536"/>
              <a:gd name="T9" fmla="*/ 0 w 78"/>
              <a:gd name="T10" fmla="*/ 0 h 59"/>
              <a:gd name="T11" fmla="*/ 78 w 78"/>
              <a:gd name="T12" fmla="*/ 59 h 59"/>
            </a:gdLst>
            <a:ahLst/>
            <a:cxnLst>
              <a:cxn ang="T6">
                <a:pos x="T0" y="T1"/>
              </a:cxn>
              <a:cxn ang="T7">
                <a:pos x="T2" y="T3"/>
              </a:cxn>
              <a:cxn ang="T8">
                <a:pos x="T4" y="T5"/>
              </a:cxn>
            </a:cxnLst>
            <a:rect l="T9" t="T10" r="T11" b="T12"/>
            <a:pathLst>
              <a:path w="78" h="59">
                <a:moveTo>
                  <a:pt x="78" y="0"/>
                </a:moveTo>
                <a:lnTo>
                  <a:pt x="78" y="59"/>
                </a:lnTo>
                <a:lnTo>
                  <a:pt x="0" y="59"/>
                </a:lnTo>
              </a:path>
            </a:pathLst>
          </a:custGeom>
          <a:noFill/>
          <a:ln w="19050" cap="flat" cmpd="sng">
            <a:solidFill>
              <a:srgbClr val="000000"/>
            </a:solidFill>
            <a:prstDash val="solid"/>
            <a:miter lim="800000"/>
            <a:headEnd/>
            <a:tailEnd/>
          </a:ln>
        </p:spPr>
        <p:txBody>
          <a:bodyPr/>
          <a:lstStyle/>
          <a:p>
            <a:endParaRPr lang="en-US"/>
          </a:p>
        </p:txBody>
      </p:sp>
      <p:sp>
        <p:nvSpPr>
          <p:cNvPr id="257127" name="Line 102"/>
          <p:cNvSpPr>
            <a:spLocks noChangeShapeType="1"/>
          </p:cNvSpPr>
          <p:nvPr/>
        </p:nvSpPr>
        <p:spPr bwMode="auto">
          <a:xfrm>
            <a:off x="6886575" y="1584325"/>
            <a:ext cx="1588" cy="355600"/>
          </a:xfrm>
          <a:prstGeom prst="line">
            <a:avLst/>
          </a:prstGeom>
          <a:noFill/>
          <a:ln w="19050">
            <a:solidFill>
              <a:srgbClr val="000000"/>
            </a:solidFill>
            <a:miter lim="800000"/>
            <a:headEnd/>
            <a:tailEnd/>
          </a:ln>
        </p:spPr>
        <p:txBody>
          <a:bodyPr/>
          <a:lstStyle/>
          <a:p>
            <a:endParaRPr lang="en-US"/>
          </a:p>
        </p:txBody>
      </p:sp>
      <p:sp>
        <p:nvSpPr>
          <p:cNvPr id="257128" name="Line 103"/>
          <p:cNvSpPr>
            <a:spLocks noChangeShapeType="1"/>
          </p:cNvSpPr>
          <p:nvPr/>
        </p:nvSpPr>
        <p:spPr bwMode="auto">
          <a:xfrm>
            <a:off x="6821489" y="1643064"/>
            <a:ext cx="1587" cy="236537"/>
          </a:xfrm>
          <a:prstGeom prst="line">
            <a:avLst/>
          </a:prstGeom>
          <a:noFill/>
          <a:ln w="19050">
            <a:solidFill>
              <a:srgbClr val="000000"/>
            </a:solidFill>
            <a:miter lim="800000"/>
            <a:headEnd/>
            <a:tailEnd/>
          </a:ln>
        </p:spPr>
        <p:txBody>
          <a:bodyPr/>
          <a:lstStyle/>
          <a:p>
            <a:endParaRPr lang="en-US"/>
          </a:p>
        </p:txBody>
      </p:sp>
      <p:sp>
        <p:nvSpPr>
          <p:cNvPr id="257129" name="Oval 104"/>
          <p:cNvSpPr>
            <a:spLocks noChangeArrowheads="1"/>
          </p:cNvSpPr>
          <p:nvPr/>
        </p:nvSpPr>
        <p:spPr bwMode="auto">
          <a:xfrm>
            <a:off x="6738938" y="1720850"/>
            <a:ext cx="82550" cy="82550"/>
          </a:xfrm>
          <a:prstGeom prst="ellipse">
            <a:avLst/>
          </a:prstGeom>
          <a:noFill/>
          <a:ln w="19050">
            <a:solidFill>
              <a:srgbClr val="000000"/>
            </a:solidFill>
            <a:miter lim="800000"/>
            <a:headEnd/>
            <a:tailEnd/>
          </a:ln>
        </p:spPr>
        <p:txBody>
          <a:bodyPr/>
          <a:lstStyle/>
          <a:p>
            <a:endParaRPr lang="en-US"/>
          </a:p>
        </p:txBody>
      </p:sp>
      <p:sp>
        <p:nvSpPr>
          <p:cNvPr id="257130" name="Line 105"/>
          <p:cNvSpPr>
            <a:spLocks noChangeShapeType="1"/>
          </p:cNvSpPr>
          <p:nvPr/>
        </p:nvSpPr>
        <p:spPr bwMode="auto">
          <a:xfrm flipH="1">
            <a:off x="6478588" y="2022475"/>
            <a:ext cx="265112" cy="1588"/>
          </a:xfrm>
          <a:prstGeom prst="line">
            <a:avLst/>
          </a:prstGeom>
          <a:noFill/>
          <a:ln w="19050">
            <a:solidFill>
              <a:srgbClr val="000000"/>
            </a:solidFill>
            <a:miter lim="800000"/>
            <a:headEnd/>
            <a:tailEnd/>
          </a:ln>
        </p:spPr>
        <p:txBody>
          <a:bodyPr/>
          <a:lstStyle/>
          <a:p>
            <a:endParaRPr lang="en-US"/>
          </a:p>
        </p:txBody>
      </p:sp>
      <p:sp>
        <p:nvSpPr>
          <p:cNvPr id="257131" name="Line 106"/>
          <p:cNvSpPr>
            <a:spLocks noChangeShapeType="1"/>
          </p:cNvSpPr>
          <p:nvPr/>
        </p:nvSpPr>
        <p:spPr bwMode="auto">
          <a:xfrm flipH="1">
            <a:off x="6524625" y="2081214"/>
            <a:ext cx="173038" cy="1587"/>
          </a:xfrm>
          <a:prstGeom prst="line">
            <a:avLst/>
          </a:prstGeom>
          <a:noFill/>
          <a:ln w="19050">
            <a:noFill/>
            <a:miter lim="800000"/>
            <a:headEnd/>
            <a:tailEnd/>
          </a:ln>
        </p:spPr>
        <p:txBody>
          <a:bodyPr/>
          <a:lstStyle/>
          <a:p>
            <a:endParaRPr lang="en-US"/>
          </a:p>
        </p:txBody>
      </p:sp>
      <p:sp>
        <p:nvSpPr>
          <p:cNvPr id="257132" name="Line 107"/>
          <p:cNvSpPr>
            <a:spLocks noChangeShapeType="1"/>
          </p:cNvSpPr>
          <p:nvPr/>
        </p:nvSpPr>
        <p:spPr bwMode="auto">
          <a:xfrm flipH="1">
            <a:off x="6572250" y="2135189"/>
            <a:ext cx="77788" cy="1587"/>
          </a:xfrm>
          <a:prstGeom prst="line">
            <a:avLst/>
          </a:prstGeom>
          <a:noFill/>
          <a:ln w="19050">
            <a:noFill/>
            <a:miter lim="800000"/>
            <a:headEnd/>
            <a:tailEnd/>
          </a:ln>
        </p:spPr>
        <p:txBody>
          <a:bodyPr/>
          <a:lstStyle/>
          <a:p>
            <a:endParaRPr lang="en-US"/>
          </a:p>
        </p:txBody>
      </p:sp>
      <p:sp>
        <p:nvSpPr>
          <p:cNvPr id="257133" name="Line 108"/>
          <p:cNvSpPr>
            <a:spLocks noChangeShapeType="1"/>
          </p:cNvSpPr>
          <p:nvPr/>
        </p:nvSpPr>
        <p:spPr bwMode="auto">
          <a:xfrm>
            <a:off x="6608764" y="1762125"/>
            <a:ext cx="1587" cy="260350"/>
          </a:xfrm>
          <a:prstGeom prst="line">
            <a:avLst/>
          </a:prstGeom>
          <a:noFill/>
          <a:ln w="19050">
            <a:solidFill>
              <a:srgbClr val="000000"/>
            </a:solidFill>
            <a:miter lim="800000"/>
            <a:headEnd/>
            <a:tailEnd/>
          </a:ln>
        </p:spPr>
        <p:txBody>
          <a:bodyPr/>
          <a:lstStyle/>
          <a:p>
            <a:endParaRPr lang="en-US"/>
          </a:p>
        </p:txBody>
      </p:sp>
      <p:sp>
        <p:nvSpPr>
          <p:cNvPr id="257134" name="Oval 109"/>
          <p:cNvSpPr>
            <a:spLocks noChangeArrowheads="1"/>
          </p:cNvSpPr>
          <p:nvPr/>
        </p:nvSpPr>
        <p:spPr bwMode="auto">
          <a:xfrm>
            <a:off x="6975475" y="2252664"/>
            <a:ext cx="71438" cy="71437"/>
          </a:xfrm>
          <a:prstGeom prst="ellipse">
            <a:avLst/>
          </a:prstGeom>
          <a:solidFill>
            <a:srgbClr val="000000"/>
          </a:solidFill>
          <a:ln w="19050">
            <a:solidFill>
              <a:srgbClr val="000000"/>
            </a:solidFill>
            <a:miter lim="800000"/>
            <a:headEnd/>
            <a:tailEnd/>
          </a:ln>
        </p:spPr>
        <p:txBody>
          <a:bodyPr/>
          <a:lstStyle/>
          <a:p>
            <a:endParaRPr lang="en-US"/>
          </a:p>
        </p:txBody>
      </p:sp>
      <p:sp>
        <p:nvSpPr>
          <p:cNvPr id="257135" name="Oval 110"/>
          <p:cNvSpPr>
            <a:spLocks noChangeArrowheads="1"/>
          </p:cNvSpPr>
          <p:nvPr/>
        </p:nvSpPr>
        <p:spPr bwMode="auto">
          <a:xfrm>
            <a:off x="7205664" y="2252664"/>
            <a:ext cx="71437" cy="71437"/>
          </a:xfrm>
          <a:prstGeom prst="ellipse">
            <a:avLst/>
          </a:prstGeom>
          <a:solidFill>
            <a:srgbClr val="000000"/>
          </a:solidFill>
          <a:ln w="19050">
            <a:noFill/>
            <a:miter lim="800000"/>
            <a:headEnd/>
            <a:tailEnd/>
          </a:ln>
        </p:spPr>
        <p:txBody>
          <a:bodyPr/>
          <a:lstStyle/>
          <a:p>
            <a:endParaRPr lang="en-US"/>
          </a:p>
        </p:txBody>
      </p:sp>
      <p:sp>
        <p:nvSpPr>
          <p:cNvPr id="257136" name="Freeform 111"/>
          <p:cNvSpPr>
            <a:spLocks/>
          </p:cNvSpPr>
          <p:nvPr/>
        </p:nvSpPr>
        <p:spPr bwMode="auto">
          <a:xfrm>
            <a:off x="7010401" y="2289175"/>
            <a:ext cx="231775" cy="1588"/>
          </a:xfrm>
          <a:custGeom>
            <a:avLst/>
            <a:gdLst>
              <a:gd name="T0" fmla="*/ 0 w 146"/>
              <a:gd name="T1" fmla="*/ 0 h 1588"/>
              <a:gd name="T2" fmla="*/ 2147483647 w 146"/>
              <a:gd name="T3" fmla="*/ 0 h 1588"/>
              <a:gd name="T4" fmla="*/ 0 w 146"/>
              <a:gd name="T5" fmla="*/ 0 h 1588"/>
              <a:gd name="T6" fmla="*/ 0 60000 65536"/>
              <a:gd name="T7" fmla="*/ 0 60000 65536"/>
              <a:gd name="T8" fmla="*/ 0 60000 65536"/>
              <a:gd name="T9" fmla="*/ 0 w 146"/>
              <a:gd name="T10" fmla="*/ 0 h 1588"/>
              <a:gd name="T11" fmla="*/ 146 w 146"/>
              <a:gd name="T12" fmla="*/ 1588 h 1588"/>
            </a:gdLst>
            <a:ahLst/>
            <a:cxnLst>
              <a:cxn ang="T6">
                <a:pos x="T0" y="T1"/>
              </a:cxn>
              <a:cxn ang="T7">
                <a:pos x="T2" y="T3"/>
              </a:cxn>
              <a:cxn ang="T8">
                <a:pos x="T4" y="T5"/>
              </a:cxn>
            </a:cxnLst>
            <a:rect l="T9" t="T10" r="T11" b="T12"/>
            <a:pathLst>
              <a:path w="146" h="1588">
                <a:moveTo>
                  <a:pt x="0" y="0"/>
                </a:moveTo>
                <a:lnTo>
                  <a:pt x="146" y="0"/>
                </a:lnTo>
                <a:lnTo>
                  <a:pt x="0" y="0"/>
                </a:lnTo>
                <a:close/>
              </a:path>
            </a:pathLst>
          </a:custGeom>
          <a:solidFill>
            <a:srgbClr val="000000"/>
          </a:solidFill>
          <a:ln w="9525">
            <a:noFill/>
            <a:round/>
            <a:headEnd/>
            <a:tailEnd/>
          </a:ln>
        </p:spPr>
        <p:txBody>
          <a:bodyPr/>
          <a:lstStyle/>
          <a:p>
            <a:endParaRPr lang="en-US"/>
          </a:p>
        </p:txBody>
      </p:sp>
      <p:sp>
        <p:nvSpPr>
          <p:cNvPr id="257137" name="Line 112"/>
          <p:cNvSpPr>
            <a:spLocks noChangeShapeType="1"/>
          </p:cNvSpPr>
          <p:nvPr/>
        </p:nvSpPr>
        <p:spPr bwMode="auto">
          <a:xfrm>
            <a:off x="7010401" y="2289175"/>
            <a:ext cx="231775" cy="1588"/>
          </a:xfrm>
          <a:prstGeom prst="line">
            <a:avLst/>
          </a:prstGeom>
          <a:noFill/>
          <a:ln w="19050">
            <a:solidFill>
              <a:srgbClr val="000000"/>
            </a:solidFill>
            <a:miter lim="800000"/>
            <a:headEnd/>
            <a:tailEnd/>
          </a:ln>
        </p:spPr>
        <p:txBody>
          <a:bodyPr/>
          <a:lstStyle/>
          <a:p>
            <a:endParaRPr lang="en-US"/>
          </a:p>
        </p:txBody>
      </p:sp>
      <p:sp>
        <p:nvSpPr>
          <p:cNvPr id="257138" name="Rectangle 113"/>
          <p:cNvSpPr>
            <a:spLocks noChangeArrowheads="1"/>
          </p:cNvSpPr>
          <p:nvPr/>
        </p:nvSpPr>
        <p:spPr bwMode="auto">
          <a:xfrm>
            <a:off x="6429375" y="2176463"/>
            <a:ext cx="254000" cy="228600"/>
          </a:xfrm>
          <a:prstGeom prst="rect">
            <a:avLst/>
          </a:prstGeom>
          <a:noFill/>
          <a:ln w="19050">
            <a:noFill/>
            <a:miter lim="800000"/>
            <a:headEnd/>
            <a:tailEnd/>
          </a:ln>
        </p:spPr>
        <p:txBody>
          <a:bodyPr wrap="none" lIns="0" tIns="0" rIns="0" bIns="0">
            <a:spAutoFit/>
          </a:bodyPr>
          <a:lstStyle/>
          <a:p>
            <a:r>
              <a:rPr lang="en-US" sz="1500" b="1" i="1">
                <a:solidFill>
                  <a:srgbClr val="000000"/>
                </a:solidFill>
                <a:latin typeface="Arial" pitchFamily="34" charset="0"/>
              </a:rPr>
              <a:t>BL</a:t>
            </a:r>
            <a:endParaRPr lang="en-US" b="1" i="1">
              <a:latin typeface="Arial" pitchFamily="34" charset="0"/>
            </a:endParaRPr>
          </a:p>
        </p:txBody>
      </p:sp>
      <p:sp>
        <p:nvSpPr>
          <p:cNvPr id="257139" name="Rectangle 114"/>
          <p:cNvSpPr>
            <a:spLocks noChangeArrowheads="1"/>
          </p:cNvSpPr>
          <p:nvPr/>
        </p:nvSpPr>
        <p:spPr bwMode="auto">
          <a:xfrm>
            <a:off x="6702426" y="2176463"/>
            <a:ext cx="233363" cy="228600"/>
          </a:xfrm>
          <a:prstGeom prst="rect">
            <a:avLst/>
          </a:prstGeom>
          <a:noFill/>
          <a:ln w="19050">
            <a:noFill/>
            <a:miter lim="800000"/>
            <a:headEnd/>
            <a:tailEnd/>
          </a:ln>
        </p:spPr>
        <p:txBody>
          <a:bodyPr wrap="none" lIns="0" tIns="0" rIns="0" bIns="0">
            <a:spAutoFit/>
          </a:bodyPr>
          <a:lstStyle/>
          <a:p>
            <a:r>
              <a:rPr lang="en-US" sz="1500" b="1">
                <a:solidFill>
                  <a:srgbClr val="000000"/>
                </a:solidFill>
                <a:latin typeface="Arial" pitchFamily="34" charset="0"/>
              </a:rPr>
              <a:t>[2]</a:t>
            </a:r>
            <a:endParaRPr lang="en-US" b="1" i="1">
              <a:latin typeface="Arial" pitchFamily="34" charset="0"/>
            </a:endParaRPr>
          </a:p>
        </p:txBody>
      </p:sp>
      <p:sp>
        <p:nvSpPr>
          <p:cNvPr id="257140" name="Oval 115"/>
          <p:cNvSpPr>
            <a:spLocks noChangeArrowheads="1"/>
          </p:cNvSpPr>
          <p:nvPr/>
        </p:nvSpPr>
        <p:spPr bwMode="auto">
          <a:xfrm>
            <a:off x="6088063" y="2252664"/>
            <a:ext cx="69850" cy="71437"/>
          </a:xfrm>
          <a:prstGeom prst="ellipse">
            <a:avLst/>
          </a:prstGeom>
          <a:solidFill>
            <a:srgbClr val="000000"/>
          </a:solidFill>
          <a:ln w="19050">
            <a:solidFill>
              <a:srgbClr val="000000"/>
            </a:solidFill>
            <a:miter lim="800000"/>
            <a:headEnd/>
            <a:tailEnd/>
          </a:ln>
        </p:spPr>
        <p:txBody>
          <a:bodyPr/>
          <a:lstStyle/>
          <a:p>
            <a:endParaRPr lang="en-US"/>
          </a:p>
        </p:txBody>
      </p:sp>
      <p:sp>
        <p:nvSpPr>
          <p:cNvPr id="257141" name="Oval 116"/>
          <p:cNvSpPr>
            <a:spLocks noChangeArrowheads="1"/>
          </p:cNvSpPr>
          <p:nvPr/>
        </p:nvSpPr>
        <p:spPr bwMode="auto">
          <a:xfrm>
            <a:off x="6318250" y="2252664"/>
            <a:ext cx="71438" cy="71437"/>
          </a:xfrm>
          <a:prstGeom prst="ellipse">
            <a:avLst/>
          </a:prstGeom>
          <a:solidFill>
            <a:srgbClr val="000000"/>
          </a:solidFill>
          <a:ln w="19050">
            <a:noFill/>
            <a:miter lim="800000"/>
            <a:headEnd/>
            <a:tailEnd/>
          </a:ln>
        </p:spPr>
        <p:txBody>
          <a:bodyPr/>
          <a:lstStyle/>
          <a:p>
            <a:endParaRPr lang="en-US"/>
          </a:p>
        </p:txBody>
      </p:sp>
      <p:sp>
        <p:nvSpPr>
          <p:cNvPr id="257142" name="Freeform 117"/>
          <p:cNvSpPr>
            <a:spLocks/>
          </p:cNvSpPr>
          <p:nvPr/>
        </p:nvSpPr>
        <p:spPr bwMode="auto">
          <a:xfrm>
            <a:off x="6122989" y="2289175"/>
            <a:ext cx="230187" cy="1588"/>
          </a:xfrm>
          <a:custGeom>
            <a:avLst/>
            <a:gdLst>
              <a:gd name="T0" fmla="*/ 0 w 145"/>
              <a:gd name="T1" fmla="*/ 0 h 1588"/>
              <a:gd name="T2" fmla="*/ 2147483647 w 145"/>
              <a:gd name="T3" fmla="*/ 0 h 1588"/>
              <a:gd name="T4" fmla="*/ 0 w 145"/>
              <a:gd name="T5" fmla="*/ 0 h 1588"/>
              <a:gd name="T6" fmla="*/ 0 60000 65536"/>
              <a:gd name="T7" fmla="*/ 0 60000 65536"/>
              <a:gd name="T8" fmla="*/ 0 60000 65536"/>
              <a:gd name="T9" fmla="*/ 0 w 145"/>
              <a:gd name="T10" fmla="*/ 0 h 1588"/>
              <a:gd name="T11" fmla="*/ 145 w 145"/>
              <a:gd name="T12" fmla="*/ 1588 h 1588"/>
            </a:gdLst>
            <a:ahLst/>
            <a:cxnLst>
              <a:cxn ang="T6">
                <a:pos x="T0" y="T1"/>
              </a:cxn>
              <a:cxn ang="T7">
                <a:pos x="T2" y="T3"/>
              </a:cxn>
              <a:cxn ang="T8">
                <a:pos x="T4" y="T5"/>
              </a:cxn>
            </a:cxnLst>
            <a:rect l="T9" t="T10" r="T11" b="T12"/>
            <a:pathLst>
              <a:path w="145" h="1588">
                <a:moveTo>
                  <a:pt x="0" y="0"/>
                </a:moveTo>
                <a:lnTo>
                  <a:pt x="145" y="0"/>
                </a:lnTo>
                <a:lnTo>
                  <a:pt x="0" y="0"/>
                </a:lnTo>
                <a:close/>
              </a:path>
            </a:pathLst>
          </a:custGeom>
          <a:solidFill>
            <a:srgbClr val="000000"/>
          </a:solidFill>
          <a:ln w="9525">
            <a:noFill/>
            <a:round/>
            <a:headEnd/>
            <a:tailEnd/>
          </a:ln>
        </p:spPr>
        <p:txBody>
          <a:bodyPr/>
          <a:lstStyle/>
          <a:p>
            <a:endParaRPr lang="en-US"/>
          </a:p>
        </p:txBody>
      </p:sp>
      <p:sp>
        <p:nvSpPr>
          <p:cNvPr id="257143" name="Line 118"/>
          <p:cNvSpPr>
            <a:spLocks noChangeShapeType="1"/>
          </p:cNvSpPr>
          <p:nvPr/>
        </p:nvSpPr>
        <p:spPr bwMode="auto">
          <a:xfrm>
            <a:off x="6122989" y="2289175"/>
            <a:ext cx="230187" cy="1588"/>
          </a:xfrm>
          <a:prstGeom prst="line">
            <a:avLst/>
          </a:prstGeom>
          <a:noFill/>
          <a:ln w="19050">
            <a:solidFill>
              <a:srgbClr val="000000"/>
            </a:solidFill>
            <a:miter lim="800000"/>
            <a:headEnd/>
            <a:tailEnd/>
          </a:ln>
        </p:spPr>
        <p:txBody>
          <a:bodyPr/>
          <a:lstStyle/>
          <a:p>
            <a:endParaRPr lang="en-US"/>
          </a:p>
        </p:txBody>
      </p:sp>
      <p:sp>
        <p:nvSpPr>
          <p:cNvPr id="257144" name="Rectangle 119"/>
          <p:cNvSpPr>
            <a:spLocks noChangeArrowheads="1"/>
          </p:cNvSpPr>
          <p:nvPr/>
        </p:nvSpPr>
        <p:spPr bwMode="auto">
          <a:xfrm>
            <a:off x="5545138" y="2176463"/>
            <a:ext cx="254000" cy="228600"/>
          </a:xfrm>
          <a:prstGeom prst="rect">
            <a:avLst/>
          </a:prstGeom>
          <a:noFill/>
          <a:ln w="19050">
            <a:noFill/>
            <a:miter lim="800000"/>
            <a:headEnd/>
            <a:tailEnd/>
          </a:ln>
        </p:spPr>
        <p:txBody>
          <a:bodyPr wrap="none" lIns="0" tIns="0" rIns="0" bIns="0">
            <a:spAutoFit/>
          </a:bodyPr>
          <a:lstStyle/>
          <a:p>
            <a:r>
              <a:rPr lang="en-US" sz="1500" b="1" i="1">
                <a:solidFill>
                  <a:srgbClr val="000000"/>
                </a:solidFill>
                <a:latin typeface="Arial" pitchFamily="34" charset="0"/>
              </a:rPr>
              <a:t>BL</a:t>
            </a:r>
            <a:endParaRPr lang="en-US" b="1" i="1">
              <a:latin typeface="Arial" pitchFamily="34" charset="0"/>
            </a:endParaRPr>
          </a:p>
        </p:txBody>
      </p:sp>
      <p:sp>
        <p:nvSpPr>
          <p:cNvPr id="257145" name="Rectangle 120"/>
          <p:cNvSpPr>
            <a:spLocks noChangeArrowheads="1"/>
          </p:cNvSpPr>
          <p:nvPr/>
        </p:nvSpPr>
        <p:spPr bwMode="auto">
          <a:xfrm>
            <a:off x="5818188" y="2176463"/>
            <a:ext cx="235642" cy="230832"/>
          </a:xfrm>
          <a:prstGeom prst="rect">
            <a:avLst/>
          </a:prstGeom>
          <a:noFill/>
          <a:ln w="19050">
            <a:noFill/>
            <a:miter lim="800000"/>
            <a:headEnd/>
            <a:tailEnd/>
          </a:ln>
        </p:spPr>
        <p:txBody>
          <a:bodyPr wrap="none" lIns="0" tIns="0" rIns="0" bIns="0">
            <a:spAutoFit/>
          </a:bodyPr>
          <a:lstStyle/>
          <a:p>
            <a:r>
              <a:rPr lang="en-US" sz="1500" b="1">
                <a:solidFill>
                  <a:srgbClr val="000000"/>
                </a:solidFill>
                <a:latin typeface="Arial" pitchFamily="34" charset="0"/>
              </a:rPr>
              <a:t>[1]</a:t>
            </a:r>
            <a:endParaRPr lang="en-US" b="1" i="1">
              <a:latin typeface="Arial" pitchFamily="34" charset="0"/>
            </a:endParaRPr>
          </a:p>
        </p:txBody>
      </p:sp>
      <p:sp>
        <p:nvSpPr>
          <p:cNvPr id="257146" name="Oval 121"/>
          <p:cNvSpPr>
            <a:spLocks noChangeArrowheads="1"/>
          </p:cNvSpPr>
          <p:nvPr/>
        </p:nvSpPr>
        <p:spPr bwMode="auto">
          <a:xfrm>
            <a:off x="5205414" y="2252664"/>
            <a:ext cx="71437" cy="71437"/>
          </a:xfrm>
          <a:prstGeom prst="ellipse">
            <a:avLst/>
          </a:prstGeom>
          <a:solidFill>
            <a:srgbClr val="000000"/>
          </a:solidFill>
          <a:ln w="19050">
            <a:solidFill>
              <a:srgbClr val="000000"/>
            </a:solidFill>
            <a:miter lim="800000"/>
            <a:headEnd/>
            <a:tailEnd/>
          </a:ln>
        </p:spPr>
        <p:txBody>
          <a:bodyPr/>
          <a:lstStyle/>
          <a:p>
            <a:endParaRPr lang="en-US"/>
          </a:p>
        </p:txBody>
      </p:sp>
      <p:sp>
        <p:nvSpPr>
          <p:cNvPr id="257147" name="Oval 122"/>
          <p:cNvSpPr>
            <a:spLocks noChangeArrowheads="1"/>
          </p:cNvSpPr>
          <p:nvPr/>
        </p:nvSpPr>
        <p:spPr bwMode="auto">
          <a:xfrm>
            <a:off x="5435600" y="2252664"/>
            <a:ext cx="71438" cy="71437"/>
          </a:xfrm>
          <a:prstGeom prst="ellipse">
            <a:avLst/>
          </a:prstGeom>
          <a:solidFill>
            <a:srgbClr val="000000"/>
          </a:solidFill>
          <a:ln w="19050">
            <a:noFill/>
            <a:miter lim="800000"/>
            <a:headEnd/>
            <a:tailEnd/>
          </a:ln>
        </p:spPr>
        <p:txBody>
          <a:bodyPr/>
          <a:lstStyle/>
          <a:p>
            <a:endParaRPr lang="en-US"/>
          </a:p>
        </p:txBody>
      </p:sp>
      <p:sp>
        <p:nvSpPr>
          <p:cNvPr id="257148" name="Freeform 123"/>
          <p:cNvSpPr>
            <a:spLocks/>
          </p:cNvSpPr>
          <p:nvPr/>
        </p:nvSpPr>
        <p:spPr bwMode="auto">
          <a:xfrm>
            <a:off x="5240339" y="2289175"/>
            <a:ext cx="231775" cy="1588"/>
          </a:xfrm>
          <a:custGeom>
            <a:avLst/>
            <a:gdLst>
              <a:gd name="T0" fmla="*/ 0 w 146"/>
              <a:gd name="T1" fmla="*/ 0 h 1588"/>
              <a:gd name="T2" fmla="*/ 2147483647 w 146"/>
              <a:gd name="T3" fmla="*/ 0 h 1588"/>
              <a:gd name="T4" fmla="*/ 0 w 146"/>
              <a:gd name="T5" fmla="*/ 0 h 1588"/>
              <a:gd name="T6" fmla="*/ 0 60000 65536"/>
              <a:gd name="T7" fmla="*/ 0 60000 65536"/>
              <a:gd name="T8" fmla="*/ 0 60000 65536"/>
              <a:gd name="T9" fmla="*/ 0 w 146"/>
              <a:gd name="T10" fmla="*/ 0 h 1588"/>
              <a:gd name="T11" fmla="*/ 146 w 146"/>
              <a:gd name="T12" fmla="*/ 1588 h 1588"/>
            </a:gdLst>
            <a:ahLst/>
            <a:cxnLst>
              <a:cxn ang="T6">
                <a:pos x="T0" y="T1"/>
              </a:cxn>
              <a:cxn ang="T7">
                <a:pos x="T2" y="T3"/>
              </a:cxn>
              <a:cxn ang="T8">
                <a:pos x="T4" y="T5"/>
              </a:cxn>
            </a:cxnLst>
            <a:rect l="T9" t="T10" r="T11" b="T12"/>
            <a:pathLst>
              <a:path w="146" h="1588">
                <a:moveTo>
                  <a:pt x="0" y="0"/>
                </a:moveTo>
                <a:lnTo>
                  <a:pt x="146" y="0"/>
                </a:lnTo>
                <a:lnTo>
                  <a:pt x="0" y="0"/>
                </a:lnTo>
                <a:close/>
              </a:path>
            </a:pathLst>
          </a:custGeom>
          <a:solidFill>
            <a:srgbClr val="000000"/>
          </a:solidFill>
          <a:ln w="9525">
            <a:noFill/>
            <a:round/>
            <a:headEnd/>
            <a:tailEnd/>
          </a:ln>
        </p:spPr>
        <p:txBody>
          <a:bodyPr/>
          <a:lstStyle/>
          <a:p>
            <a:endParaRPr lang="en-US"/>
          </a:p>
        </p:txBody>
      </p:sp>
      <p:sp>
        <p:nvSpPr>
          <p:cNvPr id="257149" name="Line 124"/>
          <p:cNvSpPr>
            <a:spLocks noChangeShapeType="1"/>
          </p:cNvSpPr>
          <p:nvPr/>
        </p:nvSpPr>
        <p:spPr bwMode="auto">
          <a:xfrm>
            <a:off x="5240339" y="2289175"/>
            <a:ext cx="231775" cy="1588"/>
          </a:xfrm>
          <a:prstGeom prst="line">
            <a:avLst/>
          </a:prstGeom>
          <a:noFill/>
          <a:ln w="19050">
            <a:solidFill>
              <a:srgbClr val="000000"/>
            </a:solidFill>
            <a:miter lim="800000"/>
            <a:headEnd/>
            <a:tailEnd/>
          </a:ln>
        </p:spPr>
        <p:txBody>
          <a:bodyPr/>
          <a:lstStyle/>
          <a:p>
            <a:endParaRPr lang="en-US"/>
          </a:p>
        </p:txBody>
      </p:sp>
      <p:sp>
        <p:nvSpPr>
          <p:cNvPr id="257150" name="Rectangle 125"/>
          <p:cNvSpPr>
            <a:spLocks noChangeArrowheads="1"/>
          </p:cNvSpPr>
          <p:nvPr/>
        </p:nvSpPr>
        <p:spPr bwMode="auto">
          <a:xfrm>
            <a:off x="4659313" y="2176463"/>
            <a:ext cx="254000" cy="228600"/>
          </a:xfrm>
          <a:prstGeom prst="rect">
            <a:avLst/>
          </a:prstGeom>
          <a:noFill/>
          <a:ln w="19050">
            <a:noFill/>
            <a:miter lim="800000"/>
            <a:headEnd/>
            <a:tailEnd/>
          </a:ln>
        </p:spPr>
        <p:txBody>
          <a:bodyPr wrap="none" lIns="0" tIns="0" rIns="0" bIns="0">
            <a:spAutoFit/>
          </a:bodyPr>
          <a:lstStyle/>
          <a:p>
            <a:r>
              <a:rPr lang="en-US" sz="1500" b="1" i="1">
                <a:solidFill>
                  <a:srgbClr val="000000"/>
                </a:solidFill>
                <a:latin typeface="Arial" pitchFamily="34" charset="0"/>
              </a:rPr>
              <a:t>BL</a:t>
            </a:r>
            <a:endParaRPr lang="en-US" b="1" i="1">
              <a:latin typeface="Arial" pitchFamily="34" charset="0"/>
            </a:endParaRPr>
          </a:p>
        </p:txBody>
      </p:sp>
      <p:sp>
        <p:nvSpPr>
          <p:cNvPr id="257151" name="Rectangle 126"/>
          <p:cNvSpPr>
            <a:spLocks noChangeArrowheads="1"/>
          </p:cNvSpPr>
          <p:nvPr/>
        </p:nvSpPr>
        <p:spPr bwMode="auto">
          <a:xfrm>
            <a:off x="4933951" y="2176463"/>
            <a:ext cx="233363" cy="228600"/>
          </a:xfrm>
          <a:prstGeom prst="rect">
            <a:avLst/>
          </a:prstGeom>
          <a:noFill/>
          <a:ln w="19050">
            <a:noFill/>
            <a:miter lim="800000"/>
            <a:headEnd/>
            <a:tailEnd/>
          </a:ln>
        </p:spPr>
        <p:txBody>
          <a:bodyPr wrap="none" lIns="0" tIns="0" rIns="0" bIns="0">
            <a:spAutoFit/>
          </a:bodyPr>
          <a:lstStyle/>
          <a:p>
            <a:r>
              <a:rPr lang="en-US" sz="1500" b="1">
                <a:solidFill>
                  <a:srgbClr val="000000"/>
                </a:solidFill>
                <a:latin typeface="Arial" pitchFamily="34" charset="0"/>
              </a:rPr>
              <a:t>[0]</a:t>
            </a:r>
            <a:endParaRPr lang="en-US" b="1" i="1">
              <a:latin typeface="Arial" pitchFamily="34" charset="0"/>
            </a:endParaRPr>
          </a:p>
        </p:txBody>
      </p:sp>
      <p:sp>
        <p:nvSpPr>
          <p:cNvPr id="257152" name="Oval 127"/>
          <p:cNvSpPr>
            <a:spLocks noChangeArrowheads="1"/>
          </p:cNvSpPr>
          <p:nvPr/>
        </p:nvSpPr>
        <p:spPr bwMode="auto">
          <a:xfrm>
            <a:off x="4318000" y="2252664"/>
            <a:ext cx="69850" cy="71437"/>
          </a:xfrm>
          <a:prstGeom prst="ellipse">
            <a:avLst/>
          </a:prstGeom>
          <a:solidFill>
            <a:srgbClr val="000000"/>
          </a:solidFill>
          <a:ln w="19050">
            <a:solidFill>
              <a:srgbClr val="000000"/>
            </a:solidFill>
            <a:miter lim="800000"/>
            <a:headEnd/>
            <a:tailEnd/>
          </a:ln>
        </p:spPr>
        <p:txBody>
          <a:bodyPr/>
          <a:lstStyle/>
          <a:p>
            <a:endParaRPr lang="en-US"/>
          </a:p>
        </p:txBody>
      </p:sp>
      <p:sp>
        <p:nvSpPr>
          <p:cNvPr id="257153" name="Oval 128"/>
          <p:cNvSpPr>
            <a:spLocks noChangeArrowheads="1"/>
          </p:cNvSpPr>
          <p:nvPr/>
        </p:nvSpPr>
        <p:spPr bwMode="auto">
          <a:xfrm>
            <a:off x="4548189" y="2252664"/>
            <a:ext cx="71437" cy="71437"/>
          </a:xfrm>
          <a:prstGeom prst="ellipse">
            <a:avLst/>
          </a:prstGeom>
          <a:solidFill>
            <a:srgbClr val="000000"/>
          </a:solidFill>
          <a:ln w="19050">
            <a:noFill/>
            <a:miter lim="800000"/>
            <a:headEnd/>
            <a:tailEnd/>
          </a:ln>
        </p:spPr>
        <p:txBody>
          <a:bodyPr/>
          <a:lstStyle/>
          <a:p>
            <a:endParaRPr lang="en-US"/>
          </a:p>
        </p:txBody>
      </p:sp>
      <p:sp>
        <p:nvSpPr>
          <p:cNvPr id="257154" name="Freeform 129"/>
          <p:cNvSpPr>
            <a:spLocks/>
          </p:cNvSpPr>
          <p:nvPr/>
        </p:nvSpPr>
        <p:spPr bwMode="auto">
          <a:xfrm>
            <a:off x="4352925" y="2289175"/>
            <a:ext cx="230188" cy="1588"/>
          </a:xfrm>
          <a:custGeom>
            <a:avLst/>
            <a:gdLst>
              <a:gd name="T0" fmla="*/ 0 w 145"/>
              <a:gd name="T1" fmla="*/ 0 h 1588"/>
              <a:gd name="T2" fmla="*/ 2147483647 w 145"/>
              <a:gd name="T3" fmla="*/ 0 h 1588"/>
              <a:gd name="T4" fmla="*/ 0 w 145"/>
              <a:gd name="T5" fmla="*/ 0 h 1588"/>
              <a:gd name="T6" fmla="*/ 0 60000 65536"/>
              <a:gd name="T7" fmla="*/ 0 60000 65536"/>
              <a:gd name="T8" fmla="*/ 0 60000 65536"/>
              <a:gd name="T9" fmla="*/ 0 w 145"/>
              <a:gd name="T10" fmla="*/ 0 h 1588"/>
              <a:gd name="T11" fmla="*/ 145 w 145"/>
              <a:gd name="T12" fmla="*/ 1588 h 1588"/>
            </a:gdLst>
            <a:ahLst/>
            <a:cxnLst>
              <a:cxn ang="T6">
                <a:pos x="T0" y="T1"/>
              </a:cxn>
              <a:cxn ang="T7">
                <a:pos x="T2" y="T3"/>
              </a:cxn>
              <a:cxn ang="T8">
                <a:pos x="T4" y="T5"/>
              </a:cxn>
            </a:cxnLst>
            <a:rect l="T9" t="T10" r="T11" b="T12"/>
            <a:pathLst>
              <a:path w="145" h="1588">
                <a:moveTo>
                  <a:pt x="0" y="0"/>
                </a:moveTo>
                <a:lnTo>
                  <a:pt x="145" y="0"/>
                </a:lnTo>
                <a:lnTo>
                  <a:pt x="0" y="0"/>
                </a:lnTo>
                <a:close/>
              </a:path>
            </a:pathLst>
          </a:custGeom>
          <a:solidFill>
            <a:srgbClr val="000000"/>
          </a:solidFill>
          <a:ln w="9525">
            <a:noFill/>
            <a:round/>
            <a:headEnd/>
            <a:tailEnd/>
          </a:ln>
        </p:spPr>
        <p:txBody>
          <a:bodyPr/>
          <a:lstStyle/>
          <a:p>
            <a:endParaRPr lang="en-US"/>
          </a:p>
        </p:txBody>
      </p:sp>
      <p:sp>
        <p:nvSpPr>
          <p:cNvPr id="257155" name="Line 130"/>
          <p:cNvSpPr>
            <a:spLocks noChangeShapeType="1"/>
          </p:cNvSpPr>
          <p:nvPr/>
        </p:nvSpPr>
        <p:spPr bwMode="auto">
          <a:xfrm>
            <a:off x="4352925" y="2289175"/>
            <a:ext cx="230188" cy="1588"/>
          </a:xfrm>
          <a:prstGeom prst="line">
            <a:avLst/>
          </a:prstGeom>
          <a:noFill/>
          <a:ln w="19050">
            <a:solidFill>
              <a:srgbClr val="000000"/>
            </a:solidFill>
            <a:miter lim="800000"/>
            <a:headEnd/>
            <a:tailEnd/>
          </a:ln>
        </p:spPr>
        <p:txBody>
          <a:bodyPr/>
          <a:lstStyle/>
          <a:p>
            <a:endParaRPr lang="en-US"/>
          </a:p>
        </p:txBody>
      </p:sp>
      <p:sp>
        <p:nvSpPr>
          <p:cNvPr id="257156" name="Text Box 131"/>
          <p:cNvSpPr txBox="1">
            <a:spLocks noChangeArrowheads="1"/>
          </p:cNvSpPr>
          <p:nvPr/>
        </p:nvSpPr>
        <p:spPr bwMode="auto">
          <a:xfrm>
            <a:off x="7643813" y="3048001"/>
            <a:ext cx="2128672" cy="375205"/>
          </a:xfrm>
          <a:prstGeom prst="rect">
            <a:avLst/>
          </a:prstGeom>
          <a:noFill/>
          <a:ln w="38100" algn="ctr">
            <a:noFill/>
            <a:miter lim="800000"/>
            <a:headEnd/>
            <a:tailEnd/>
          </a:ln>
        </p:spPr>
        <p:txBody>
          <a:bodyPr wrap="none" lIns="97256" tIns="48628" rIns="97256" bIns="48628">
            <a:spAutoFit/>
          </a:bodyPr>
          <a:lstStyle/>
          <a:p>
            <a:pPr defTabSz="973138">
              <a:spcBef>
                <a:spcPct val="50000"/>
              </a:spcBef>
            </a:pPr>
            <a:r>
              <a:rPr lang="en-US" b="1">
                <a:solidFill>
                  <a:srgbClr val="FF0000"/>
                </a:solidFill>
                <a:latin typeface="Arial" pitchFamily="34" charset="0"/>
              </a:rPr>
              <a:t>WL are active low</a:t>
            </a:r>
          </a:p>
        </p:txBody>
      </p:sp>
      <p:sp>
        <p:nvSpPr>
          <p:cNvPr id="257157" name="Text Box 132"/>
          <p:cNvSpPr txBox="1">
            <a:spLocks noChangeArrowheads="1"/>
          </p:cNvSpPr>
          <p:nvPr/>
        </p:nvSpPr>
        <p:spPr bwMode="auto">
          <a:xfrm>
            <a:off x="2489200" y="6408739"/>
            <a:ext cx="3908966" cy="375205"/>
          </a:xfrm>
          <a:prstGeom prst="rect">
            <a:avLst/>
          </a:prstGeom>
          <a:noFill/>
          <a:ln w="38100" algn="ctr">
            <a:noFill/>
            <a:miter lim="800000"/>
            <a:headEnd/>
            <a:tailEnd/>
          </a:ln>
        </p:spPr>
        <p:txBody>
          <a:bodyPr wrap="none" lIns="97256" tIns="48628" rIns="97256" bIns="48628">
            <a:spAutoFit/>
          </a:bodyPr>
          <a:lstStyle/>
          <a:p>
            <a:pPr defTabSz="973138">
              <a:spcBef>
                <a:spcPct val="50000"/>
              </a:spcBef>
            </a:pPr>
            <a:r>
              <a:rPr lang="en-US">
                <a:solidFill>
                  <a:srgbClr val="0000CC"/>
                </a:solidFill>
                <a:latin typeface="Arial" pitchFamily="34" charset="0"/>
              </a:rPr>
              <a:t>Presence of transistor at data bit = 1</a:t>
            </a:r>
          </a:p>
        </p:txBody>
      </p:sp>
    </p:spTree>
    <p:extLst>
      <p:ext uri="{BB962C8B-B14F-4D97-AF65-F5344CB8AC3E}">
        <p14:creationId xmlns:p14="http://schemas.microsoft.com/office/powerpoint/2010/main" val="951690384"/>
      </p:ext>
    </p:extLst>
  </p:cSld>
  <p:clrMapOvr>
    <a:masterClrMapping/>
  </p:clrMapOvr>
  <p:timing>
    <p:tnLst>
      <p:par>
        <p:cT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50" name="Slide Number Placeholder 4"/>
          <p:cNvSpPr>
            <a:spLocks noGrp="1"/>
          </p:cNvSpPr>
          <p:nvPr>
            <p:ph type="sldNum" sz="quarter" idx="10"/>
          </p:nvPr>
        </p:nvSpPr>
        <p:spPr>
          <a:xfrm>
            <a:off x="8904288" y="6092825"/>
            <a:ext cx="609600" cy="431800"/>
          </a:xfrm>
          <a:noFill/>
        </p:spPr>
        <p:txBody>
          <a:bodyPr/>
          <a:lstStyle/>
          <a:p>
            <a:fld id="{3D442375-47D0-4CEF-A808-E5F93D870528}" type="slidenum">
              <a:rPr lang="it-IT" smtClean="0">
                <a:latin typeface="Arial" pitchFamily="34" charset="0"/>
              </a:rPr>
              <a:pPr/>
              <a:t>227</a:t>
            </a:fld>
            <a:endParaRPr lang="it-IT">
              <a:latin typeface="Arial" pitchFamily="34" charset="0"/>
            </a:endParaRPr>
          </a:p>
        </p:txBody>
      </p:sp>
      <p:sp>
        <p:nvSpPr>
          <p:cNvPr id="414722" name="AutoShape 2"/>
          <p:cNvSpPr>
            <a:spLocks noChangeArrowheads="1"/>
          </p:cNvSpPr>
          <p:nvPr/>
        </p:nvSpPr>
        <p:spPr bwMode="auto">
          <a:xfrm>
            <a:off x="7432676" y="2667000"/>
            <a:ext cx="3235325" cy="1676400"/>
          </a:xfrm>
          <a:prstGeom prst="cloudCallout">
            <a:avLst>
              <a:gd name="adj1" fmla="val -43750"/>
              <a:gd name="adj2" fmla="val 70000"/>
            </a:avLst>
          </a:prstGeom>
          <a:solidFill>
            <a:srgbClr val="0000FF"/>
          </a:solidFill>
          <a:ln w="38100">
            <a:solidFill>
              <a:schemeClr val="tx1"/>
            </a:solidFill>
            <a:round/>
            <a:headEnd/>
            <a:tailEnd/>
          </a:ln>
        </p:spPr>
        <p:txBody>
          <a:bodyPr lIns="97256" tIns="48628" rIns="97256" bIns="48628"/>
          <a:lstStyle/>
          <a:p>
            <a:pPr algn="ctr" defTabSz="973138">
              <a:spcBef>
                <a:spcPct val="50000"/>
              </a:spcBef>
            </a:pPr>
            <a:endParaRPr lang="en-US">
              <a:solidFill>
                <a:srgbClr val="000000"/>
              </a:solidFill>
              <a:latin typeface="Arial" pitchFamily="34" charset="0"/>
            </a:endParaRPr>
          </a:p>
        </p:txBody>
      </p:sp>
      <p:sp>
        <p:nvSpPr>
          <p:cNvPr id="258052" name="Rectangle 3"/>
          <p:cNvSpPr>
            <a:spLocks noGrp="1" noChangeArrowheads="1"/>
          </p:cNvSpPr>
          <p:nvPr>
            <p:ph type="title"/>
          </p:nvPr>
        </p:nvSpPr>
        <p:spPr>
          <a:xfrm>
            <a:off x="2057400" y="304801"/>
            <a:ext cx="8077200" cy="568325"/>
          </a:xfrm>
        </p:spPr>
        <p:txBody>
          <a:bodyPr>
            <a:normAutofit fontScale="90000"/>
          </a:bodyPr>
          <a:lstStyle/>
          <a:p>
            <a:r>
              <a:rPr lang="en-US" smtClean="0"/>
              <a:t>MOS NAND ROM Layout</a:t>
            </a:r>
          </a:p>
        </p:txBody>
      </p:sp>
      <p:pic>
        <p:nvPicPr>
          <p:cNvPr id="258053" name="Picture 4"/>
          <p:cNvPicPr>
            <a:picLocks noChangeAspect="1" noChangeArrowheads="1"/>
          </p:cNvPicPr>
          <p:nvPr/>
        </p:nvPicPr>
        <p:blipFill>
          <a:blip r:embed="rId2" cstate="print"/>
          <a:srcRect/>
          <a:stretch>
            <a:fillRect/>
          </a:stretch>
        </p:blipFill>
        <p:spPr bwMode="auto">
          <a:xfrm>
            <a:off x="3810000" y="1676401"/>
            <a:ext cx="4648200" cy="4443413"/>
          </a:xfrm>
          <a:prstGeom prst="rect">
            <a:avLst/>
          </a:prstGeom>
          <a:noFill/>
          <a:ln w="12700">
            <a:noFill/>
            <a:miter lim="800000"/>
            <a:headEnd/>
            <a:tailEnd/>
          </a:ln>
        </p:spPr>
      </p:pic>
      <p:sp>
        <p:nvSpPr>
          <p:cNvPr id="258054" name="Text Box 5"/>
          <p:cNvSpPr txBox="1">
            <a:spLocks noChangeArrowheads="1"/>
          </p:cNvSpPr>
          <p:nvPr/>
        </p:nvSpPr>
        <p:spPr bwMode="auto">
          <a:xfrm>
            <a:off x="5378450" y="1790701"/>
            <a:ext cx="614796" cy="313649"/>
          </a:xfrm>
          <a:prstGeom prst="rect">
            <a:avLst/>
          </a:prstGeom>
          <a:noFill/>
          <a:ln w="38100" algn="ctr">
            <a:noFill/>
            <a:miter lim="800000"/>
            <a:headEnd/>
            <a:tailEnd/>
          </a:ln>
        </p:spPr>
        <p:txBody>
          <a:bodyPr wrap="none" lIns="97256" tIns="48628" rIns="97256" bIns="48628">
            <a:spAutoFit/>
          </a:bodyPr>
          <a:lstStyle/>
          <a:p>
            <a:pPr defTabSz="973138">
              <a:spcBef>
                <a:spcPct val="50000"/>
              </a:spcBef>
            </a:pPr>
            <a:r>
              <a:rPr lang="en-US" sz="1400" i="1">
                <a:solidFill>
                  <a:srgbClr val="000000"/>
                </a:solidFill>
                <a:latin typeface="Arial" pitchFamily="34" charset="0"/>
              </a:rPr>
              <a:t>BL[0]</a:t>
            </a:r>
          </a:p>
        </p:txBody>
      </p:sp>
      <p:sp>
        <p:nvSpPr>
          <p:cNvPr id="258055" name="Text Box 6"/>
          <p:cNvSpPr txBox="1">
            <a:spLocks noChangeArrowheads="1"/>
          </p:cNvSpPr>
          <p:nvPr/>
        </p:nvSpPr>
        <p:spPr bwMode="auto">
          <a:xfrm>
            <a:off x="5872163" y="1798639"/>
            <a:ext cx="614796" cy="313649"/>
          </a:xfrm>
          <a:prstGeom prst="rect">
            <a:avLst/>
          </a:prstGeom>
          <a:noFill/>
          <a:ln w="38100" algn="ctr">
            <a:noFill/>
            <a:miter lim="800000"/>
            <a:headEnd/>
            <a:tailEnd/>
          </a:ln>
        </p:spPr>
        <p:txBody>
          <a:bodyPr wrap="none" lIns="97256" tIns="48628" rIns="97256" bIns="48628">
            <a:spAutoFit/>
          </a:bodyPr>
          <a:lstStyle/>
          <a:p>
            <a:pPr defTabSz="973138">
              <a:spcBef>
                <a:spcPct val="50000"/>
              </a:spcBef>
            </a:pPr>
            <a:r>
              <a:rPr lang="en-US" sz="1400" i="1">
                <a:solidFill>
                  <a:srgbClr val="000000"/>
                </a:solidFill>
                <a:latin typeface="Arial" pitchFamily="34" charset="0"/>
              </a:rPr>
              <a:t>BL[1]</a:t>
            </a:r>
          </a:p>
        </p:txBody>
      </p:sp>
      <p:sp>
        <p:nvSpPr>
          <p:cNvPr id="258056" name="Text Box 7"/>
          <p:cNvSpPr txBox="1">
            <a:spLocks noChangeArrowheads="1"/>
          </p:cNvSpPr>
          <p:nvPr/>
        </p:nvSpPr>
        <p:spPr bwMode="auto">
          <a:xfrm>
            <a:off x="6307138" y="1814514"/>
            <a:ext cx="614796" cy="313649"/>
          </a:xfrm>
          <a:prstGeom prst="rect">
            <a:avLst/>
          </a:prstGeom>
          <a:noFill/>
          <a:ln w="38100" algn="ctr">
            <a:noFill/>
            <a:miter lim="800000"/>
            <a:headEnd/>
            <a:tailEnd/>
          </a:ln>
        </p:spPr>
        <p:txBody>
          <a:bodyPr wrap="none" lIns="97256" tIns="48628" rIns="97256" bIns="48628">
            <a:spAutoFit/>
          </a:bodyPr>
          <a:lstStyle/>
          <a:p>
            <a:pPr defTabSz="973138">
              <a:spcBef>
                <a:spcPct val="50000"/>
              </a:spcBef>
            </a:pPr>
            <a:r>
              <a:rPr lang="en-US" sz="1400" i="1">
                <a:solidFill>
                  <a:srgbClr val="000000"/>
                </a:solidFill>
                <a:latin typeface="Arial" pitchFamily="34" charset="0"/>
              </a:rPr>
              <a:t>BL[2]</a:t>
            </a:r>
          </a:p>
        </p:txBody>
      </p:sp>
      <p:sp>
        <p:nvSpPr>
          <p:cNvPr id="258057" name="Text Box 8"/>
          <p:cNvSpPr txBox="1">
            <a:spLocks noChangeArrowheads="1"/>
          </p:cNvSpPr>
          <p:nvPr/>
        </p:nvSpPr>
        <p:spPr bwMode="auto">
          <a:xfrm>
            <a:off x="6800850" y="1822451"/>
            <a:ext cx="614796" cy="313649"/>
          </a:xfrm>
          <a:prstGeom prst="rect">
            <a:avLst/>
          </a:prstGeom>
          <a:noFill/>
          <a:ln w="38100" algn="ctr">
            <a:noFill/>
            <a:miter lim="800000"/>
            <a:headEnd/>
            <a:tailEnd/>
          </a:ln>
        </p:spPr>
        <p:txBody>
          <a:bodyPr wrap="none" lIns="97256" tIns="48628" rIns="97256" bIns="48628">
            <a:spAutoFit/>
          </a:bodyPr>
          <a:lstStyle/>
          <a:p>
            <a:pPr defTabSz="973138">
              <a:spcBef>
                <a:spcPct val="50000"/>
              </a:spcBef>
            </a:pPr>
            <a:r>
              <a:rPr lang="en-US" sz="1400" i="1">
                <a:solidFill>
                  <a:srgbClr val="000000"/>
                </a:solidFill>
                <a:latin typeface="Arial" pitchFamily="34" charset="0"/>
              </a:rPr>
              <a:t>BL[3]</a:t>
            </a:r>
          </a:p>
        </p:txBody>
      </p:sp>
      <p:sp>
        <p:nvSpPr>
          <p:cNvPr id="414729" name="Text Box 9"/>
          <p:cNvSpPr txBox="1">
            <a:spLocks noChangeArrowheads="1"/>
          </p:cNvSpPr>
          <p:nvPr/>
        </p:nvSpPr>
        <p:spPr bwMode="auto">
          <a:xfrm>
            <a:off x="3333751" y="6408738"/>
            <a:ext cx="5696443" cy="405982"/>
          </a:xfrm>
          <a:prstGeom prst="rect">
            <a:avLst/>
          </a:prstGeom>
          <a:noFill/>
          <a:ln w="38100" algn="ctr">
            <a:noFill/>
            <a:miter lim="800000"/>
            <a:headEnd/>
            <a:tailEnd/>
          </a:ln>
        </p:spPr>
        <p:txBody>
          <a:bodyPr wrap="none" lIns="97256" tIns="48628" rIns="97256" bIns="48628">
            <a:spAutoFit/>
          </a:bodyPr>
          <a:lstStyle/>
          <a:p>
            <a:pPr defTabSz="973138">
              <a:spcBef>
                <a:spcPct val="50000"/>
              </a:spcBef>
            </a:pPr>
            <a:r>
              <a:rPr lang="en-US" sz="2000" b="1">
                <a:solidFill>
                  <a:srgbClr val="FF0000"/>
                </a:solidFill>
                <a:latin typeface="Arial" pitchFamily="34" charset="0"/>
              </a:rPr>
              <a:t>Presence of Implant == Absence of transistor</a:t>
            </a:r>
          </a:p>
        </p:txBody>
      </p:sp>
      <p:sp>
        <p:nvSpPr>
          <p:cNvPr id="414730" name="Text Box 10"/>
          <p:cNvSpPr txBox="1">
            <a:spLocks noChangeArrowheads="1"/>
          </p:cNvSpPr>
          <p:nvPr/>
        </p:nvSpPr>
        <p:spPr bwMode="auto">
          <a:xfrm>
            <a:off x="7333846" y="2971801"/>
            <a:ext cx="3444096" cy="867647"/>
          </a:xfrm>
          <a:prstGeom prst="rect">
            <a:avLst/>
          </a:prstGeom>
          <a:noFill/>
          <a:ln w="38100" algn="ctr">
            <a:noFill/>
            <a:miter lim="800000"/>
            <a:headEnd/>
            <a:tailEnd/>
          </a:ln>
        </p:spPr>
        <p:txBody>
          <a:bodyPr wrap="none" lIns="97256" tIns="48628" rIns="97256" bIns="48628">
            <a:spAutoFit/>
          </a:bodyPr>
          <a:lstStyle/>
          <a:p>
            <a:pPr algn="ctr" defTabSz="973138">
              <a:spcBef>
                <a:spcPct val="50000"/>
              </a:spcBef>
            </a:pPr>
            <a:r>
              <a:rPr lang="en-US" sz="2000" b="1">
                <a:solidFill>
                  <a:srgbClr val="FFFF66"/>
                </a:solidFill>
                <a:latin typeface="Arial" pitchFamily="34" charset="0"/>
              </a:rPr>
              <a:t>Implant fixed by mask.</a:t>
            </a:r>
          </a:p>
          <a:p>
            <a:pPr algn="ctr" defTabSz="973138">
              <a:spcBef>
                <a:spcPct val="50000"/>
              </a:spcBef>
            </a:pPr>
            <a:r>
              <a:rPr lang="en-US" sz="2000" b="1">
                <a:solidFill>
                  <a:srgbClr val="FFFF66"/>
                </a:solidFill>
                <a:latin typeface="Arial" pitchFamily="34" charset="0"/>
              </a:rPr>
              <a:t>Can it be made dynamic??</a:t>
            </a:r>
          </a:p>
        </p:txBody>
      </p:sp>
      <p:sp>
        <p:nvSpPr>
          <p:cNvPr id="414731" name="Oval 11"/>
          <p:cNvSpPr>
            <a:spLocks noChangeArrowheads="1"/>
          </p:cNvSpPr>
          <p:nvPr/>
        </p:nvSpPr>
        <p:spPr bwMode="auto">
          <a:xfrm>
            <a:off x="7010401" y="4308196"/>
            <a:ext cx="276283" cy="527609"/>
          </a:xfrm>
          <a:prstGeom prst="ellipse">
            <a:avLst/>
          </a:prstGeom>
          <a:noFill/>
          <a:ln w="38100" algn="ctr">
            <a:solidFill>
              <a:srgbClr val="FF0000"/>
            </a:solidFill>
            <a:prstDash val="dash"/>
            <a:round/>
            <a:headEnd/>
            <a:tailEnd/>
          </a:ln>
        </p:spPr>
        <p:txBody>
          <a:bodyPr wrap="none" lIns="97256" tIns="48628" rIns="97256" bIns="48628" anchor="ctr">
            <a:spAutoFit/>
          </a:bodyPr>
          <a:lstStyle/>
          <a:p>
            <a:endParaRPr lang="en-US"/>
          </a:p>
        </p:txBody>
      </p:sp>
    </p:spTree>
    <p:extLst>
      <p:ext uri="{BB962C8B-B14F-4D97-AF65-F5344CB8AC3E}">
        <p14:creationId xmlns:p14="http://schemas.microsoft.com/office/powerpoint/2010/main" val="2584783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14729"/>
                                        </p:tgtEl>
                                        <p:attrNameLst>
                                          <p:attrName>style.visibility</p:attrName>
                                        </p:attrNameLst>
                                      </p:cBhvr>
                                      <p:to>
                                        <p:strVal val="visible"/>
                                      </p:to>
                                    </p:set>
                                    <p:anim calcmode="lin" valueType="num">
                                      <p:cBhvr additive="base">
                                        <p:cTn id="7" dur="500" fill="hold"/>
                                        <p:tgtEl>
                                          <p:spTgt spid="414729"/>
                                        </p:tgtEl>
                                        <p:attrNameLst>
                                          <p:attrName>ppt_x</p:attrName>
                                        </p:attrNameLst>
                                      </p:cBhvr>
                                      <p:tavLst>
                                        <p:tav tm="0">
                                          <p:val>
                                            <p:strVal val="#ppt_x"/>
                                          </p:val>
                                        </p:tav>
                                        <p:tav tm="100000">
                                          <p:val>
                                            <p:strVal val="#ppt_x"/>
                                          </p:val>
                                        </p:tav>
                                      </p:tavLst>
                                    </p:anim>
                                    <p:anim calcmode="lin" valueType="num">
                                      <p:cBhvr additive="base">
                                        <p:cTn id="8" dur="500" fill="hold"/>
                                        <p:tgtEl>
                                          <p:spTgt spid="41472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 presetClass="entr" presetSubtype="16" fill="hold" grpId="0" nodeType="clickEffect">
                                  <p:stCondLst>
                                    <p:cond delay="0"/>
                                  </p:stCondLst>
                                  <p:childTnLst>
                                    <p:set>
                                      <p:cBhvr>
                                        <p:cTn id="12" dur="1" fill="hold">
                                          <p:stCondLst>
                                            <p:cond delay="0"/>
                                          </p:stCondLst>
                                        </p:cTn>
                                        <p:tgtEl>
                                          <p:spTgt spid="414731"/>
                                        </p:tgtEl>
                                        <p:attrNameLst>
                                          <p:attrName>style.visibility</p:attrName>
                                        </p:attrNameLst>
                                      </p:cBhvr>
                                      <p:to>
                                        <p:strVal val="visible"/>
                                      </p:to>
                                    </p:set>
                                    <p:animEffect transition="in" filter="box(in)">
                                      <p:cBhvr>
                                        <p:cTn id="13" dur="500"/>
                                        <p:tgtEl>
                                          <p:spTgt spid="414731"/>
                                        </p:tgtEl>
                                      </p:cBhvr>
                                    </p:animEffect>
                                  </p:childTnLst>
                                </p:cTn>
                              </p:par>
                            </p:childTnLst>
                          </p:cTn>
                        </p:par>
                      </p:childTnLst>
                    </p:cTn>
                  </p:par>
                  <p:par>
                    <p:cTn id="14" fill="hold">
                      <p:stCondLst>
                        <p:cond delay="indefinite"/>
                      </p:stCondLst>
                      <p:childTnLst>
                        <p:par>
                          <p:cTn id="15" fill="hold">
                            <p:stCondLst>
                              <p:cond delay="0"/>
                            </p:stCondLst>
                            <p:childTnLst>
                              <p:par>
                                <p:cTn id="16" presetID="17" presetClass="entr" presetSubtype="10" fill="hold" grpId="0" nodeType="clickEffect">
                                  <p:stCondLst>
                                    <p:cond delay="0"/>
                                  </p:stCondLst>
                                  <p:childTnLst>
                                    <p:set>
                                      <p:cBhvr>
                                        <p:cTn id="17" dur="1" fill="hold">
                                          <p:stCondLst>
                                            <p:cond delay="0"/>
                                          </p:stCondLst>
                                        </p:cTn>
                                        <p:tgtEl>
                                          <p:spTgt spid="414722"/>
                                        </p:tgtEl>
                                        <p:attrNameLst>
                                          <p:attrName>style.visibility</p:attrName>
                                        </p:attrNameLst>
                                      </p:cBhvr>
                                      <p:to>
                                        <p:strVal val="visible"/>
                                      </p:to>
                                    </p:set>
                                    <p:anim calcmode="lin" valueType="num">
                                      <p:cBhvr>
                                        <p:cTn id="18" dur="500" fill="hold"/>
                                        <p:tgtEl>
                                          <p:spTgt spid="414722"/>
                                        </p:tgtEl>
                                        <p:attrNameLst>
                                          <p:attrName>ppt_w</p:attrName>
                                        </p:attrNameLst>
                                      </p:cBhvr>
                                      <p:tavLst>
                                        <p:tav tm="0">
                                          <p:val>
                                            <p:fltVal val="0"/>
                                          </p:val>
                                        </p:tav>
                                        <p:tav tm="100000">
                                          <p:val>
                                            <p:strVal val="#ppt_w"/>
                                          </p:val>
                                        </p:tav>
                                      </p:tavLst>
                                    </p:anim>
                                    <p:anim calcmode="lin" valueType="num">
                                      <p:cBhvr>
                                        <p:cTn id="19" dur="500" fill="hold"/>
                                        <p:tgtEl>
                                          <p:spTgt spid="414722"/>
                                        </p:tgtEl>
                                        <p:attrNameLst>
                                          <p:attrName>ppt_h</p:attrName>
                                        </p:attrNameLst>
                                      </p:cBhvr>
                                      <p:tavLst>
                                        <p:tav tm="0">
                                          <p:val>
                                            <p:strVal val="#ppt_h"/>
                                          </p:val>
                                        </p:tav>
                                        <p:tav tm="100000">
                                          <p:val>
                                            <p:strVal val="#ppt_h"/>
                                          </p:val>
                                        </p:tav>
                                      </p:tavLst>
                                    </p:anim>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grpId="0" nodeType="clickEffect">
                                  <p:stCondLst>
                                    <p:cond delay="0"/>
                                  </p:stCondLst>
                                  <p:childTnLst>
                                    <p:set>
                                      <p:cBhvr>
                                        <p:cTn id="23" dur="1" fill="hold">
                                          <p:stCondLst>
                                            <p:cond delay="0"/>
                                          </p:stCondLst>
                                        </p:cTn>
                                        <p:tgtEl>
                                          <p:spTgt spid="414730"/>
                                        </p:tgtEl>
                                        <p:attrNameLst>
                                          <p:attrName>style.visibility</p:attrName>
                                        </p:attrNameLst>
                                      </p:cBhvr>
                                      <p:to>
                                        <p:strVal val="visible"/>
                                      </p:to>
                                    </p:set>
                                    <p:animEffect transition="in" filter="dissolve">
                                      <p:cBhvr>
                                        <p:cTn id="24" dur="500"/>
                                        <p:tgtEl>
                                          <p:spTgt spid="4147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4722" grpId="0" animBg="1"/>
      <p:bldP spid="414729" grpId="0"/>
      <p:bldP spid="414730" grpId="0"/>
      <p:bldP spid="414731" grpId="0" animBg="1"/>
    </p:bld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074" name="Slide Number Placeholder 2"/>
          <p:cNvSpPr>
            <a:spLocks noGrp="1"/>
          </p:cNvSpPr>
          <p:nvPr>
            <p:ph type="sldNum" sz="quarter" idx="10"/>
          </p:nvPr>
        </p:nvSpPr>
        <p:spPr>
          <a:xfrm>
            <a:off x="8904288" y="6092825"/>
            <a:ext cx="609600" cy="431800"/>
          </a:xfrm>
          <a:noFill/>
        </p:spPr>
        <p:txBody>
          <a:bodyPr/>
          <a:lstStyle/>
          <a:p>
            <a:fld id="{75454F17-40D8-4C74-A429-8BBC09033C4F}" type="slidenum">
              <a:rPr lang="it-IT" smtClean="0">
                <a:latin typeface="Arial" pitchFamily="34" charset="0"/>
              </a:rPr>
              <a:pPr/>
              <a:t>228</a:t>
            </a:fld>
            <a:endParaRPr lang="it-IT">
              <a:latin typeface="Arial" pitchFamily="34" charset="0"/>
            </a:endParaRPr>
          </a:p>
        </p:txBody>
      </p:sp>
      <p:pic>
        <p:nvPicPr>
          <p:cNvPr id="259075" name="Picture 2"/>
          <p:cNvPicPr>
            <a:picLocks noChangeAspect="1" noChangeArrowheads="1"/>
          </p:cNvPicPr>
          <p:nvPr/>
        </p:nvPicPr>
        <p:blipFill>
          <a:blip r:embed="rId2" cstate="print"/>
          <a:srcRect/>
          <a:stretch>
            <a:fillRect/>
          </a:stretch>
        </p:blipFill>
        <p:spPr bwMode="auto">
          <a:xfrm>
            <a:off x="2271714" y="923925"/>
            <a:ext cx="7648575" cy="5010150"/>
          </a:xfrm>
          <a:prstGeom prst="rect">
            <a:avLst/>
          </a:prstGeom>
          <a:noFill/>
          <a:ln w="38100" algn="ctr">
            <a:noFill/>
            <a:miter lim="800000"/>
            <a:headEnd/>
            <a:tailEnd/>
          </a:ln>
        </p:spPr>
      </p:pic>
    </p:spTree>
    <p:extLst>
      <p:ext uri="{BB962C8B-B14F-4D97-AF65-F5344CB8AC3E}">
        <p14:creationId xmlns:p14="http://schemas.microsoft.com/office/powerpoint/2010/main" val="2658788960"/>
      </p:ext>
    </p:extLst>
  </p:cSld>
  <p:clrMapOvr>
    <a:masterClrMapping/>
  </p:clrMapOvr>
  <p:timing>
    <p:tnLst>
      <p:par>
        <p:cTn id="1" dur="indefinite" restart="never" nodeType="tmRoot"/>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098" name="Slide Number Placeholder 4"/>
          <p:cNvSpPr>
            <a:spLocks noGrp="1"/>
          </p:cNvSpPr>
          <p:nvPr>
            <p:ph type="sldNum" sz="quarter" idx="10"/>
          </p:nvPr>
        </p:nvSpPr>
        <p:spPr>
          <a:xfrm>
            <a:off x="8904288" y="6092825"/>
            <a:ext cx="609600" cy="431800"/>
          </a:xfrm>
          <a:noFill/>
        </p:spPr>
        <p:txBody>
          <a:bodyPr/>
          <a:lstStyle/>
          <a:p>
            <a:fld id="{DA2B5990-3839-4521-975F-E996196269AF}" type="slidenum">
              <a:rPr lang="it-IT" smtClean="0">
                <a:latin typeface="Arial" pitchFamily="34" charset="0"/>
              </a:rPr>
              <a:pPr/>
              <a:t>229</a:t>
            </a:fld>
            <a:endParaRPr lang="it-IT">
              <a:latin typeface="Arial" pitchFamily="34" charset="0"/>
            </a:endParaRPr>
          </a:p>
        </p:txBody>
      </p:sp>
      <p:sp>
        <p:nvSpPr>
          <p:cNvPr id="260099" name="Rectangle 2"/>
          <p:cNvSpPr>
            <a:spLocks noChangeArrowheads="1"/>
          </p:cNvSpPr>
          <p:nvPr/>
        </p:nvSpPr>
        <p:spPr bwMode="auto">
          <a:xfrm>
            <a:off x="8001000" y="2362200"/>
            <a:ext cx="2057400" cy="2286000"/>
          </a:xfrm>
          <a:prstGeom prst="rect">
            <a:avLst/>
          </a:prstGeom>
          <a:solidFill>
            <a:srgbClr val="EAEAEA"/>
          </a:solidFill>
          <a:ln w="12700">
            <a:noFill/>
            <a:miter lim="800000"/>
            <a:headEnd/>
            <a:tailEnd/>
          </a:ln>
        </p:spPr>
        <p:txBody>
          <a:bodyPr wrap="none" anchor="ctr"/>
          <a:lstStyle/>
          <a:p>
            <a:endParaRPr lang="en-US"/>
          </a:p>
        </p:txBody>
      </p:sp>
      <p:sp>
        <p:nvSpPr>
          <p:cNvPr id="260100" name="Rectangle 3"/>
          <p:cNvSpPr>
            <a:spLocks noGrp="1" noChangeArrowheads="1"/>
          </p:cNvSpPr>
          <p:nvPr>
            <p:ph type="title"/>
          </p:nvPr>
        </p:nvSpPr>
        <p:spPr>
          <a:xfrm>
            <a:off x="2181225" y="-76200"/>
            <a:ext cx="7772400" cy="1143000"/>
          </a:xfrm>
        </p:spPr>
        <p:txBody>
          <a:bodyPr/>
          <a:lstStyle/>
          <a:p>
            <a:r>
              <a:rPr lang="en-US" sz="1900"/>
              <a:t>Non-Volatile Memories</a:t>
            </a:r>
            <a:br>
              <a:rPr lang="en-US" sz="1900"/>
            </a:br>
            <a:r>
              <a:rPr lang="en-US" sz="1900"/>
              <a:t>The Floating-gate transistor (FAMOS)</a:t>
            </a:r>
          </a:p>
        </p:txBody>
      </p:sp>
      <p:sp>
        <p:nvSpPr>
          <p:cNvPr id="260101" name="Freeform 4"/>
          <p:cNvSpPr>
            <a:spLocks/>
          </p:cNvSpPr>
          <p:nvPr/>
        </p:nvSpPr>
        <p:spPr bwMode="auto">
          <a:xfrm>
            <a:off x="5267325" y="3979864"/>
            <a:ext cx="1568450" cy="390525"/>
          </a:xfrm>
          <a:custGeom>
            <a:avLst/>
            <a:gdLst>
              <a:gd name="T0" fmla="*/ 2147483647 w 245"/>
              <a:gd name="T1" fmla="*/ 0 h 61"/>
              <a:gd name="T2" fmla="*/ 2147483647 w 245"/>
              <a:gd name="T3" fmla="*/ 2147483647 h 61"/>
              <a:gd name="T4" fmla="*/ 2147483647 w 245"/>
              <a:gd name="T5" fmla="*/ 2147483647 h 61"/>
              <a:gd name="T6" fmla="*/ 2147483647 w 245"/>
              <a:gd name="T7" fmla="*/ 2147483647 h 61"/>
              <a:gd name="T8" fmla="*/ 0 60000 65536"/>
              <a:gd name="T9" fmla="*/ 0 60000 65536"/>
              <a:gd name="T10" fmla="*/ 0 60000 65536"/>
              <a:gd name="T11" fmla="*/ 0 60000 65536"/>
              <a:gd name="T12" fmla="*/ 0 w 245"/>
              <a:gd name="T13" fmla="*/ 0 h 61"/>
              <a:gd name="T14" fmla="*/ 245 w 245"/>
              <a:gd name="T15" fmla="*/ 61 h 61"/>
            </a:gdLst>
            <a:ahLst/>
            <a:cxnLst>
              <a:cxn ang="T8">
                <a:pos x="T0" y="T1"/>
              </a:cxn>
              <a:cxn ang="T9">
                <a:pos x="T2" y="T3"/>
              </a:cxn>
              <a:cxn ang="T10">
                <a:pos x="T4" y="T5"/>
              </a:cxn>
              <a:cxn ang="T11">
                <a:pos x="T6" y="T7"/>
              </a:cxn>
            </a:cxnLst>
            <a:rect l="T12" t="T13" r="T14" b="T15"/>
            <a:pathLst>
              <a:path w="245" h="61">
                <a:moveTo>
                  <a:pt x="3" y="0"/>
                </a:moveTo>
                <a:cubicBezTo>
                  <a:pt x="3" y="16"/>
                  <a:pt x="3" y="16"/>
                  <a:pt x="3" y="16"/>
                </a:cubicBezTo>
                <a:cubicBezTo>
                  <a:pt x="3" y="16"/>
                  <a:pt x="0" y="58"/>
                  <a:pt x="66" y="58"/>
                </a:cubicBezTo>
                <a:cubicBezTo>
                  <a:pt x="66" y="58"/>
                  <a:pt x="229" y="61"/>
                  <a:pt x="245" y="61"/>
                </a:cubicBezTo>
              </a:path>
            </a:pathLst>
          </a:custGeom>
          <a:noFill/>
          <a:ln w="12700" cap="flat">
            <a:solidFill>
              <a:srgbClr val="000000"/>
            </a:solidFill>
            <a:prstDash val="solid"/>
            <a:miter lim="800000"/>
            <a:headEnd/>
            <a:tailEnd/>
          </a:ln>
        </p:spPr>
        <p:txBody>
          <a:bodyPr/>
          <a:lstStyle/>
          <a:p>
            <a:endParaRPr lang="en-US"/>
          </a:p>
        </p:txBody>
      </p:sp>
      <p:sp>
        <p:nvSpPr>
          <p:cNvPr id="260102" name="Freeform 5"/>
          <p:cNvSpPr>
            <a:spLocks/>
          </p:cNvSpPr>
          <p:nvPr/>
        </p:nvSpPr>
        <p:spPr bwMode="auto">
          <a:xfrm>
            <a:off x="2165351" y="2886075"/>
            <a:ext cx="4708525" cy="1093788"/>
          </a:xfrm>
          <a:custGeom>
            <a:avLst/>
            <a:gdLst>
              <a:gd name="T0" fmla="*/ 2147483647 w 736"/>
              <a:gd name="T1" fmla="*/ 2147483647 h 171"/>
              <a:gd name="T2" fmla="*/ 2147483647 w 736"/>
              <a:gd name="T3" fmla="*/ 2147483647 h 171"/>
              <a:gd name="T4" fmla="*/ 2147483647 w 736"/>
              <a:gd name="T5" fmla="*/ 2147483647 h 171"/>
              <a:gd name="T6" fmla="*/ 2147483647 w 736"/>
              <a:gd name="T7" fmla="*/ 2147483647 h 171"/>
              <a:gd name="T8" fmla="*/ 0 w 736"/>
              <a:gd name="T9" fmla="*/ 2147483647 h 171"/>
              <a:gd name="T10" fmla="*/ 0 w 736"/>
              <a:gd name="T11" fmla="*/ 2147483647 h 171"/>
              <a:gd name="T12" fmla="*/ 2147483647 w 736"/>
              <a:gd name="T13" fmla="*/ 2147483647 h 171"/>
              <a:gd name="T14" fmla="*/ 2147483647 w 736"/>
              <a:gd name="T15" fmla="*/ 2147483647 h 171"/>
              <a:gd name="T16" fmla="*/ 2147483647 w 736"/>
              <a:gd name="T17" fmla="*/ 2147483647 h 17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36"/>
              <a:gd name="T28" fmla="*/ 0 h 171"/>
              <a:gd name="T29" fmla="*/ 736 w 736"/>
              <a:gd name="T30" fmla="*/ 171 h 17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36" h="171">
                <a:moveTo>
                  <a:pt x="368" y="4"/>
                </a:moveTo>
                <a:cubicBezTo>
                  <a:pt x="488" y="4"/>
                  <a:pt x="570" y="42"/>
                  <a:pt x="570" y="42"/>
                </a:cubicBezTo>
                <a:cubicBezTo>
                  <a:pt x="736" y="42"/>
                  <a:pt x="736" y="42"/>
                  <a:pt x="736" y="42"/>
                </a:cubicBezTo>
                <a:cubicBezTo>
                  <a:pt x="736" y="171"/>
                  <a:pt x="736" y="171"/>
                  <a:pt x="736" y="171"/>
                </a:cubicBezTo>
                <a:cubicBezTo>
                  <a:pt x="0" y="171"/>
                  <a:pt x="0" y="171"/>
                  <a:pt x="0" y="171"/>
                </a:cubicBezTo>
                <a:cubicBezTo>
                  <a:pt x="0" y="42"/>
                  <a:pt x="0" y="42"/>
                  <a:pt x="0" y="42"/>
                </a:cubicBezTo>
                <a:cubicBezTo>
                  <a:pt x="26" y="42"/>
                  <a:pt x="26" y="42"/>
                  <a:pt x="26" y="42"/>
                </a:cubicBezTo>
                <a:cubicBezTo>
                  <a:pt x="26" y="42"/>
                  <a:pt x="99" y="42"/>
                  <a:pt x="141" y="30"/>
                </a:cubicBezTo>
                <a:cubicBezTo>
                  <a:pt x="141" y="30"/>
                  <a:pt x="248" y="0"/>
                  <a:pt x="368" y="4"/>
                </a:cubicBezTo>
                <a:close/>
              </a:path>
            </a:pathLst>
          </a:custGeom>
          <a:solidFill>
            <a:srgbClr val="E5E5E5"/>
          </a:solidFill>
          <a:ln w="9525">
            <a:noFill/>
            <a:round/>
            <a:headEnd/>
            <a:tailEnd/>
          </a:ln>
        </p:spPr>
        <p:txBody>
          <a:bodyPr/>
          <a:lstStyle/>
          <a:p>
            <a:endParaRPr lang="en-US"/>
          </a:p>
        </p:txBody>
      </p:sp>
      <p:sp>
        <p:nvSpPr>
          <p:cNvPr id="260103" name="Rectangle 6"/>
          <p:cNvSpPr>
            <a:spLocks noChangeArrowheads="1"/>
          </p:cNvSpPr>
          <p:nvPr/>
        </p:nvSpPr>
        <p:spPr bwMode="auto">
          <a:xfrm>
            <a:off x="3624263" y="3160714"/>
            <a:ext cx="1720850" cy="198437"/>
          </a:xfrm>
          <a:prstGeom prst="rect">
            <a:avLst/>
          </a:prstGeom>
          <a:solidFill>
            <a:srgbClr val="FF0000"/>
          </a:solidFill>
          <a:ln w="9525">
            <a:noFill/>
            <a:miter lim="800000"/>
            <a:headEnd/>
            <a:tailEnd/>
          </a:ln>
        </p:spPr>
        <p:txBody>
          <a:bodyPr/>
          <a:lstStyle/>
          <a:p>
            <a:endParaRPr lang="en-US"/>
          </a:p>
        </p:txBody>
      </p:sp>
      <p:sp>
        <p:nvSpPr>
          <p:cNvPr id="260104" name="Rectangle 7"/>
          <p:cNvSpPr>
            <a:spLocks noChangeArrowheads="1"/>
          </p:cNvSpPr>
          <p:nvPr/>
        </p:nvSpPr>
        <p:spPr bwMode="auto">
          <a:xfrm>
            <a:off x="3624263" y="3570289"/>
            <a:ext cx="1720850" cy="198437"/>
          </a:xfrm>
          <a:prstGeom prst="rect">
            <a:avLst/>
          </a:prstGeom>
          <a:solidFill>
            <a:srgbClr val="FF0000"/>
          </a:solidFill>
          <a:ln w="9525">
            <a:noFill/>
            <a:miter lim="800000"/>
            <a:headEnd/>
            <a:tailEnd/>
          </a:ln>
        </p:spPr>
        <p:txBody>
          <a:bodyPr/>
          <a:lstStyle/>
          <a:p>
            <a:endParaRPr lang="en-US"/>
          </a:p>
        </p:txBody>
      </p:sp>
      <p:sp>
        <p:nvSpPr>
          <p:cNvPr id="260105" name="Freeform 8"/>
          <p:cNvSpPr>
            <a:spLocks/>
          </p:cNvSpPr>
          <p:nvPr/>
        </p:nvSpPr>
        <p:spPr bwMode="auto">
          <a:xfrm>
            <a:off x="2332039" y="3135313"/>
            <a:ext cx="396875" cy="844550"/>
          </a:xfrm>
          <a:custGeom>
            <a:avLst/>
            <a:gdLst>
              <a:gd name="T0" fmla="*/ 2147483647 w 62"/>
              <a:gd name="T1" fmla="*/ 2147483647 h 132"/>
              <a:gd name="T2" fmla="*/ 0 w 62"/>
              <a:gd name="T3" fmla="*/ 2147483647 h 132"/>
              <a:gd name="T4" fmla="*/ 2147483647 w 62"/>
              <a:gd name="T5" fmla="*/ 2147483647 h 132"/>
              <a:gd name="T6" fmla="*/ 2147483647 w 62"/>
              <a:gd name="T7" fmla="*/ 0 h 132"/>
              <a:gd name="T8" fmla="*/ 2147483647 w 62"/>
              <a:gd name="T9" fmla="*/ 2147483647 h 132"/>
              <a:gd name="T10" fmla="*/ 2147483647 w 62"/>
              <a:gd name="T11" fmla="*/ 2147483647 h 132"/>
              <a:gd name="T12" fmla="*/ 0 60000 65536"/>
              <a:gd name="T13" fmla="*/ 0 60000 65536"/>
              <a:gd name="T14" fmla="*/ 0 60000 65536"/>
              <a:gd name="T15" fmla="*/ 0 60000 65536"/>
              <a:gd name="T16" fmla="*/ 0 60000 65536"/>
              <a:gd name="T17" fmla="*/ 0 60000 65536"/>
              <a:gd name="T18" fmla="*/ 0 w 62"/>
              <a:gd name="T19" fmla="*/ 0 h 132"/>
              <a:gd name="T20" fmla="*/ 62 w 62"/>
              <a:gd name="T21" fmla="*/ 132 h 132"/>
            </a:gdLst>
            <a:ahLst/>
            <a:cxnLst>
              <a:cxn ang="T12">
                <a:pos x="T0" y="T1"/>
              </a:cxn>
              <a:cxn ang="T13">
                <a:pos x="T2" y="T3"/>
              </a:cxn>
              <a:cxn ang="T14">
                <a:pos x="T4" y="T5"/>
              </a:cxn>
              <a:cxn ang="T15">
                <a:pos x="T6" y="T7"/>
              </a:cxn>
              <a:cxn ang="T16">
                <a:pos x="T8" y="T9"/>
              </a:cxn>
              <a:cxn ang="T17">
                <a:pos x="T10" y="T11"/>
              </a:cxn>
            </a:cxnLst>
            <a:rect l="T18" t="T19" r="T20" b="T21"/>
            <a:pathLst>
              <a:path w="62" h="132">
                <a:moveTo>
                  <a:pt x="12" y="132"/>
                </a:moveTo>
                <a:cubicBezTo>
                  <a:pt x="0" y="3"/>
                  <a:pt x="0" y="3"/>
                  <a:pt x="0" y="3"/>
                </a:cubicBezTo>
                <a:cubicBezTo>
                  <a:pt x="0" y="3"/>
                  <a:pt x="14" y="3"/>
                  <a:pt x="31" y="2"/>
                </a:cubicBezTo>
                <a:cubicBezTo>
                  <a:pt x="62" y="0"/>
                  <a:pt x="62" y="0"/>
                  <a:pt x="62" y="0"/>
                </a:cubicBezTo>
                <a:cubicBezTo>
                  <a:pt x="50" y="132"/>
                  <a:pt x="50" y="132"/>
                  <a:pt x="50" y="132"/>
                </a:cubicBezTo>
                <a:lnTo>
                  <a:pt x="12" y="132"/>
                </a:lnTo>
                <a:close/>
              </a:path>
            </a:pathLst>
          </a:custGeom>
          <a:solidFill>
            <a:srgbClr val="0000FF"/>
          </a:solidFill>
          <a:ln w="9525">
            <a:noFill/>
            <a:round/>
            <a:headEnd/>
            <a:tailEnd/>
          </a:ln>
        </p:spPr>
        <p:txBody>
          <a:bodyPr/>
          <a:lstStyle/>
          <a:p>
            <a:endParaRPr lang="en-US"/>
          </a:p>
        </p:txBody>
      </p:sp>
      <p:sp>
        <p:nvSpPr>
          <p:cNvPr id="260106" name="Freeform 9"/>
          <p:cNvSpPr>
            <a:spLocks/>
          </p:cNvSpPr>
          <p:nvPr/>
        </p:nvSpPr>
        <p:spPr bwMode="auto">
          <a:xfrm>
            <a:off x="6284914" y="3135313"/>
            <a:ext cx="396875" cy="844550"/>
          </a:xfrm>
          <a:custGeom>
            <a:avLst/>
            <a:gdLst>
              <a:gd name="T0" fmla="*/ 2147483647 w 250"/>
              <a:gd name="T1" fmla="*/ 2147483647 h 532"/>
              <a:gd name="T2" fmla="*/ 2147483647 w 250"/>
              <a:gd name="T3" fmla="*/ 0 h 532"/>
              <a:gd name="T4" fmla="*/ 0 w 250"/>
              <a:gd name="T5" fmla="*/ 2147483647 h 532"/>
              <a:gd name="T6" fmla="*/ 2147483647 w 250"/>
              <a:gd name="T7" fmla="*/ 2147483647 h 532"/>
              <a:gd name="T8" fmla="*/ 2147483647 w 250"/>
              <a:gd name="T9" fmla="*/ 2147483647 h 532"/>
              <a:gd name="T10" fmla="*/ 0 60000 65536"/>
              <a:gd name="T11" fmla="*/ 0 60000 65536"/>
              <a:gd name="T12" fmla="*/ 0 60000 65536"/>
              <a:gd name="T13" fmla="*/ 0 60000 65536"/>
              <a:gd name="T14" fmla="*/ 0 60000 65536"/>
              <a:gd name="T15" fmla="*/ 0 w 250"/>
              <a:gd name="T16" fmla="*/ 0 h 532"/>
              <a:gd name="T17" fmla="*/ 250 w 250"/>
              <a:gd name="T18" fmla="*/ 532 h 532"/>
            </a:gdLst>
            <a:ahLst/>
            <a:cxnLst>
              <a:cxn ang="T10">
                <a:pos x="T0" y="T1"/>
              </a:cxn>
              <a:cxn ang="T11">
                <a:pos x="T2" y="T3"/>
              </a:cxn>
              <a:cxn ang="T12">
                <a:pos x="T4" y="T5"/>
              </a:cxn>
              <a:cxn ang="T13">
                <a:pos x="T6" y="T7"/>
              </a:cxn>
              <a:cxn ang="T14">
                <a:pos x="T8" y="T9"/>
              </a:cxn>
            </a:cxnLst>
            <a:rect l="T15" t="T16" r="T17" b="T18"/>
            <a:pathLst>
              <a:path w="250" h="532">
                <a:moveTo>
                  <a:pt x="202" y="532"/>
                </a:moveTo>
                <a:lnTo>
                  <a:pt x="250" y="0"/>
                </a:lnTo>
                <a:lnTo>
                  <a:pt x="0" y="12"/>
                </a:lnTo>
                <a:lnTo>
                  <a:pt x="44" y="532"/>
                </a:lnTo>
                <a:lnTo>
                  <a:pt x="202" y="532"/>
                </a:lnTo>
                <a:close/>
              </a:path>
            </a:pathLst>
          </a:custGeom>
          <a:solidFill>
            <a:srgbClr val="0000FF"/>
          </a:solidFill>
          <a:ln w="9525">
            <a:noFill/>
            <a:round/>
            <a:headEnd/>
            <a:tailEnd/>
          </a:ln>
        </p:spPr>
        <p:txBody>
          <a:bodyPr/>
          <a:lstStyle/>
          <a:p>
            <a:endParaRPr lang="en-US"/>
          </a:p>
        </p:txBody>
      </p:sp>
      <p:sp>
        <p:nvSpPr>
          <p:cNvPr id="260107" name="Rectangle 10"/>
          <p:cNvSpPr>
            <a:spLocks noChangeArrowheads="1"/>
          </p:cNvSpPr>
          <p:nvPr/>
        </p:nvSpPr>
        <p:spPr bwMode="auto">
          <a:xfrm>
            <a:off x="3011488" y="2424114"/>
            <a:ext cx="1277594" cy="246221"/>
          </a:xfrm>
          <a:prstGeom prst="rect">
            <a:avLst/>
          </a:prstGeom>
          <a:noFill/>
          <a:ln w="9525">
            <a:noFill/>
            <a:miter lim="800000"/>
            <a:headEnd/>
            <a:tailEnd/>
          </a:ln>
        </p:spPr>
        <p:txBody>
          <a:bodyPr wrap="none" lIns="0" tIns="0" rIns="0" bIns="0">
            <a:spAutoFit/>
          </a:bodyPr>
          <a:lstStyle/>
          <a:p>
            <a:r>
              <a:rPr lang="en-US" sz="1600" b="1">
                <a:solidFill>
                  <a:srgbClr val="000000"/>
                </a:solidFill>
                <a:latin typeface="Arial" pitchFamily="34" charset="0"/>
              </a:rPr>
              <a:t>Floating gate</a:t>
            </a:r>
            <a:endParaRPr lang="en-US" b="1" i="1">
              <a:latin typeface="Arial" pitchFamily="34" charset="0"/>
            </a:endParaRPr>
          </a:p>
        </p:txBody>
      </p:sp>
      <p:sp>
        <p:nvSpPr>
          <p:cNvPr id="260108" name="Rectangle 11"/>
          <p:cNvSpPr>
            <a:spLocks noChangeArrowheads="1"/>
          </p:cNvSpPr>
          <p:nvPr/>
        </p:nvSpPr>
        <p:spPr bwMode="auto">
          <a:xfrm>
            <a:off x="2263775" y="2838451"/>
            <a:ext cx="687388" cy="244475"/>
          </a:xfrm>
          <a:prstGeom prst="rect">
            <a:avLst/>
          </a:prstGeom>
          <a:noFill/>
          <a:ln w="9525">
            <a:noFill/>
            <a:miter lim="800000"/>
            <a:headEnd/>
            <a:tailEnd/>
          </a:ln>
        </p:spPr>
        <p:txBody>
          <a:bodyPr wrap="none" lIns="0" tIns="0" rIns="0" bIns="0">
            <a:spAutoFit/>
          </a:bodyPr>
          <a:lstStyle/>
          <a:p>
            <a:r>
              <a:rPr lang="en-US" sz="1600" b="1">
                <a:solidFill>
                  <a:srgbClr val="000000"/>
                </a:solidFill>
                <a:latin typeface="Arial" pitchFamily="34" charset="0"/>
              </a:rPr>
              <a:t>Source</a:t>
            </a:r>
            <a:endParaRPr lang="en-US" b="1" i="1">
              <a:latin typeface="Arial" pitchFamily="34" charset="0"/>
            </a:endParaRPr>
          </a:p>
        </p:txBody>
      </p:sp>
      <p:sp>
        <p:nvSpPr>
          <p:cNvPr id="260109" name="Rectangle 12"/>
          <p:cNvSpPr>
            <a:spLocks noChangeArrowheads="1"/>
          </p:cNvSpPr>
          <p:nvPr/>
        </p:nvSpPr>
        <p:spPr bwMode="auto">
          <a:xfrm>
            <a:off x="3917951" y="4327526"/>
            <a:ext cx="936625" cy="244475"/>
          </a:xfrm>
          <a:prstGeom prst="rect">
            <a:avLst/>
          </a:prstGeom>
          <a:noFill/>
          <a:ln w="9525">
            <a:noFill/>
            <a:miter lim="800000"/>
            <a:headEnd/>
            <a:tailEnd/>
          </a:ln>
        </p:spPr>
        <p:txBody>
          <a:bodyPr wrap="none" lIns="0" tIns="0" rIns="0" bIns="0">
            <a:spAutoFit/>
          </a:bodyPr>
          <a:lstStyle/>
          <a:p>
            <a:r>
              <a:rPr lang="en-US" sz="1600" b="1">
                <a:solidFill>
                  <a:srgbClr val="000000"/>
                </a:solidFill>
                <a:latin typeface="Arial" pitchFamily="34" charset="0"/>
              </a:rPr>
              <a:t>Substrate</a:t>
            </a:r>
            <a:endParaRPr lang="en-US" b="1" i="1">
              <a:latin typeface="Arial" pitchFamily="34" charset="0"/>
            </a:endParaRPr>
          </a:p>
        </p:txBody>
      </p:sp>
      <p:sp>
        <p:nvSpPr>
          <p:cNvPr id="260110" name="Rectangle 13"/>
          <p:cNvSpPr>
            <a:spLocks noChangeArrowheads="1"/>
          </p:cNvSpPr>
          <p:nvPr/>
        </p:nvSpPr>
        <p:spPr bwMode="auto">
          <a:xfrm>
            <a:off x="5440363" y="2463801"/>
            <a:ext cx="456856" cy="246221"/>
          </a:xfrm>
          <a:prstGeom prst="rect">
            <a:avLst/>
          </a:prstGeom>
          <a:noFill/>
          <a:ln w="9525">
            <a:noFill/>
            <a:miter lim="800000"/>
            <a:headEnd/>
            <a:tailEnd/>
          </a:ln>
        </p:spPr>
        <p:txBody>
          <a:bodyPr wrap="none" lIns="0" tIns="0" rIns="0" bIns="0">
            <a:spAutoFit/>
          </a:bodyPr>
          <a:lstStyle/>
          <a:p>
            <a:r>
              <a:rPr lang="en-US" sz="1600" b="1">
                <a:solidFill>
                  <a:srgbClr val="000000"/>
                </a:solidFill>
                <a:latin typeface="Arial" pitchFamily="34" charset="0"/>
              </a:rPr>
              <a:t>Gate</a:t>
            </a:r>
            <a:endParaRPr lang="en-US" b="1" i="1">
              <a:latin typeface="Arial" pitchFamily="34" charset="0"/>
            </a:endParaRPr>
          </a:p>
        </p:txBody>
      </p:sp>
      <p:sp>
        <p:nvSpPr>
          <p:cNvPr id="260111" name="Line 14"/>
          <p:cNvSpPr>
            <a:spLocks noChangeShapeType="1"/>
          </p:cNvSpPr>
          <p:nvPr/>
        </p:nvSpPr>
        <p:spPr bwMode="auto">
          <a:xfrm flipH="1" flipV="1">
            <a:off x="3144839" y="2719388"/>
            <a:ext cx="441325" cy="850900"/>
          </a:xfrm>
          <a:prstGeom prst="line">
            <a:avLst/>
          </a:prstGeom>
          <a:noFill/>
          <a:ln w="12700">
            <a:solidFill>
              <a:srgbClr val="000000"/>
            </a:solidFill>
            <a:miter lim="800000"/>
            <a:headEnd/>
            <a:tailEnd/>
          </a:ln>
        </p:spPr>
        <p:txBody>
          <a:bodyPr/>
          <a:lstStyle/>
          <a:p>
            <a:endParaRPr lang="en-US"/>
          </a:p>
        </p:txBody>
      </p:sp>
      <p:sp>
        <p:nvSpPr>
          <p:cNvPr id="260112" name="Freeform 15"/>
          <p:cNvSpPr>
            <a:spLocks/>
          </p:cNvSpPr>
          <p:nvPr/>
        </p:nvSpPr>
        <p:spPr bwMode="auto">
          <a:xfrm>
            <a:off x="3535363" y="3525839"/>
            <a:ext cx="88900" cy="128587"/>
          </a:xfrm>
          <a:custGeom>
            <a:avLst/>
            <a:gdLst>
              <a:gd name="T0" fmla="*/ 2147483647 w 14"/>
              <a:gd name="T1" fmla="*/ 2147483647 h 20"/>
              <a:gd name="T2" fmla="*/ 2147483647 w 14"/>
              <a:gd name="T3" fmla="*/ 0 h 20"/>
              <a:gd name="T4" fmla="*/ 2147483647 w 14"/>
              <a:gd name="T5" fmla="*/ 0 h 20"/>
              <a:gd name="T6" fmla="*/ 2147483647 w 14"/>
              <a:gd name="T7" fmla="*/ 2147483647 h 20"/>
              <a:gd name="T8" fmla="*/ 2147483647 w 14"/>
              <a:gd name="T9" fmla="*/ 2147483647 h 20"/>
              <a:gd name="T10" fmla="*/ 2147483647 w 14"/>
              <a:gd name="T11" fmla="*/ 2147483647 h 20"/>
              <a:gd name="T12" fmla="*/ 0 w 14"/>
              <a:gd name="T13" fmla="*/ 2147483647 h 20"/>
              <a:gd name="T14" fmla="*/ 0 w 14"/>
              <a:gd name="T15" fmla="*/ 2147483647 h 20"/>
              <a:gd name="T16" fmla="*/ 2147483647 w 14"/>
              <a:gd name="T17" fmla="*/ 2147483647 h 2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4"/>
              <a:gd name="T28" fmla="*/ 0 h 20"/>
              <a:gd name="T29" fmla="*/ 14 w 14"/>
              <a:gd name="T30" fmla="*/ 20 h 2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4" h="20">
                <a:moveTo>
                  <a:pt x="7" y="6"/>
                </a:moveTo>
                <a:cubicBezTo>
                  <a:pt x="10" y="0"/>
                  <a:pt x="10" y="0"/>
                  <a:pt x="10" y="0"/>
                </a:cubicBezTo>
                <a:cubicBezTo>
                  <a:pt x="11" y="0"/>
                  <a:pt x="11" y="0"/>
                  <a:pt x="11" y="0"/>
                </a:cubicBezTo>
                <a:cubicBezTo>
                  <a:pt x="12" y="10"/>
                  <a:pt x="12" y="10"/>
                  <a:pt x="12" y="10"/>
                </a:cubicBezTo>
                <a:cubicBezTo>
                  <a:pt x="13" y="13"/>
                  <a:pt x="13" y="16"/>
                  <a:pt x="14" y="20"/>
                </a:cubicBezTo>
                <a:cubicBezTo>
                  <a:pt x="12" y="17"/>
                  <a:pt x="10" y="15"/>
                  <a:pt x="8" y="12"/>
                </a:cubicBezTo>
                <a:cubicBezTo>
                  <a:pt x="0" y="5"/>
                  <a:pt x="0" y="5"/>
                  <a:pt x="0" y="5"/>
                </a:cubicBezTo>
                <a:cubicBezTo>
                  <a:pt x="0" y="5"/>
                  <a:pt x="0" y="5"/>
                  <a:pt x="0" y="5"/>
                </a:cubicBezTo>
                <a:lnTo>
                  <a:pt x="7" y="6"/>
                </a:lnTo>
                <a:close/>
              </a:path>
            </a:pathLst>
          </a:custGeom>
          <a:solidFill>
            <a:srgbClr val="000000"/>
          </a:solidFill>
          <a:ln w="9525">
            <a:noFill/>
            <a:round/>
            <a:headEnd/>
            <a:tailEnd/>
          </a:ln>
        </p:spPr>
        <p:txBody>
          <a:bodyPr/>
          <a:lstStyle/>
          <a:p>
            <a:endParaRPr lang="en-US"/>
          </a:p>
        </p:txBody>
      </p:sp>
      <p:sp>
        <p:nvSpPr>
          <p:cNvPr id="260113" name="Line 16"/>
          <p:cNvSpPr>
            <a:spLocks noChangeShapeType="1"/>
          </p:cNvSpPr>
          <p:nvPr/>
        </p:nvSpPr>
        <p:spPr bwMode="auto">
          <a:xfrm flipV="1">
            <a:off x="5351464" y="2744789"/>
            <a:ext cx="344487" cy="352425"/>
          </a:xfrm>
          <a:prstGeom prst="line">
            <a:avLst/>
          </a:prstGeom>
          <a:noFill/>
          <a:ln w="12700">
            <a:solidFill>
              <a:srgbClr val="000000"/>
            </a:solidFill>
            <a:miter lim="800000"/>
            <a:headEnd/>
            <a:tailEnd/>
          </a:ln>
        </p:spPr>
        <p:txBody>
          <a:bodyPr/>
          <a:lstStyle/>
          <a:p>
            <a:endParaRPr lang="en-US"/>
          </a:p>
        </p:txBody>
      </p:sp>
      <p:sp>
        <p:nvSpPr>
          <p:cNvPr id="260114" name="Freeform 17"/>
          <p:cNvSpPr>
            <a:spLocks/>
          </p:cNvSpPr>
          <p:nvPr/>
        </p:nvSpPr>
        <p:spPr bwMode="auto">
          <a:xfrm>
            <a:off x="5281613" y="3046413"/>
            <a:ext cx="114300" cy="114300"/>
          </a:xfrm>
          <a:custGeom>
            <a:avLst/>
            <a:gdLst>
              <a:gd name="T0" fmla="*/ 2147483647 w 18"/>
              <a:gd name="T1" fmla="*/ 2147483647 h 18"/>
              <a:gd name="T2" fmla="*/ 2147483647 w 18"/>
              <a:gd name="T3" fmla="*/ 2147483647 h 18"/>
              <a:gd name="T4" fmla="*/ 2147483647 w 18"/>
              <a:gd name="T5" fmla="*/ 2147483647 h 18"/>
              <a:gd name="T6" fmla="*/ 2147483647 w 18"/>
              <a:gd name="T7" fmla="*/ 2147483647 h 18"/>
              <a:gd name="T8" fmla="*/ 0 w 18"/>
              <a:gd name="T9" fmla="*/ 2147483647 h 18"/>
              <a:gd name="T10" fmla="*/ 2147483647 w 18"/>
              <a:gd name="T11" fmla="*/ 2147483647 h 18"/>
              <a:gd name="T12" fmla="*/ 2147483647 w 18"/>
              <a:gd name="T13" fmla="*/ 0 h 18"/>
              <a:gd name="T14" fmla="*/ 2147483647 w 18"/>
              <a:gd name="T15" fmla="*/ 0 h 18"/>
              <a:gd name="T16" fmla="*/ 2147483647 w 18"/>
              <a:gd name="T17" fmla="*/ 2147483647 h 1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8"/>
              <a:gd name="T28" fmla="*/ 0 h 18"/>
              <a:gd name="T29" fmla="*/ 18 w 18"/>
              <a:gd name="T30" fmla="*/ 18 h 1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8" h="18">
                <a:moveTo>
                  <a:pt x="12" y="6"/>
                </a:moveTo>
                <a:cubicBezTo>
                  <a:pt x="18" y="8"/>
                  <a:pt x="18" y="8"/>
                  <a:pt x="18" y="8"/>
                </a:cubicBezTo>
                <a:cubicBezTo>
                  <a:pt x="18" y="8"/>
                  <a:pt x="18" y="8"/>
                  <a:pt x="18" y="8"/>
                </a:cubicBezTo>
                <a:cubicBezTo>
                  <a:pt x="9" y="12"/>
                  <a:pt x="9" y="12"/>
                  <a:pt x="9" y="12"/>
                </a:cubicBezTo>
                <a:cubicBezTo>
                  <a:pt x="6" y="14"/>
                  <a:pt x="3" y="16"/>
                  <a:pt x="0" y="18"/>
                </a:cubicBezTo>
                <a:cubicBezTo>
                  <a:pt x="2" y="15"/>
                  <a:pt x="4" y="12"/>
                  <a:pt x="6" y="9"/>
                </a:cubicBezTo>
                <a:cubicBezTo>
                  <a:pt x="10" y="0"/>
                  <a:pt x="10" y="0"/>
                  <a:pt x="10" y="0"/>
                </a:cubicBezTo>
                <a:cubicBezTo>
                  <a:pt x="10" y="0"/>
                  <a:pt x="10" y="0"/>
                  <a:pt x="10" y="0"/>
                </a:cubicBezTo>
                <a:lnTo>
                  <a:pt x="12" y="6"/>
                </a:lnTo>
                <a:close/>
              </a:path>
            </a:pathLst>
          </a:custGeom>
          <a:solidFill>
            <a:srgbClr val="000000"/>
          </a:solidFill>
          <a:ln w="9525">
            <a:noFill/>
            <a:round/>
            <a:headEnd/>
            <a:tailEnd/>
          </a:ln>
        </p:spPr>
        <p:txBody>
          <a:bodyPr/>
          <a:lstStyle/>
          <a:p>
            <a:endParaRPr lang="en-US"/>
          </a:p>
        </p:txBody>
      </p:sp>
      <p:sp>
        <p:nvSpPr>
          <p:cNvPr id="260115" name="Rectangle 18"/>
          <p:cNvSpPr>
            <a:spLocks noChangeArrowheads="1"/>
          </p:cNvSpPr>
          <p:nvPr/>
        </p:nvSpPr>
        <p:spPr bwMode="auto">
          <a:xfrm>
            <a:off x="6197601" y="2838451"/>
            <a:ext cx="519113" cy="244475"/>
          </a:xfrm>
          <a:prstGeom prst="rect">
            <a:avLst/>
          </a:prstGeom>
          <a:noFill/>
          <a:ln w="9525">
            <a:noFill/>
            <a:miter lim="800000"/>
            <a:headEnd/>
            <a:tailEnd/>
          </a:ln>
        </p:spPr>
        <p:txBody>
          <a:bodyPr wrap="none" lIns="0" tIns="0" rIns="0" bIns="0">
            <a:spAutoFit/>
          </a:bodyPr>
          <a:lstStyle/>
          <a:p>
            <a:r>
              <a:rPr lang="en-US" sz="1600" b="1">
                <a:solidFill>
                  <a:srgbClr val="000000"/>
                </a:solidFill>
                <a:latin typeface="Arial" pitchFamily="34" charset="0"/>
              </a:rPr>
              <a:t>Drain</a:t>
            </a:r>
            <a:endParaRPr lang="en-US" b="1" i="1">
              <a:latin typeface="Arial" pitchFamily="34" charset="0"/>
            </a:endParaRPr>
          </a:p>
        </p:txBody>
      </p:sp>
      <p:sp>
        <p:nvSpPr>
          <p:cNvPr id="260116" name="Rectangle 19"/>
          <p:cNvSpPr>
            <a:spLocks noChangeArrowheads="1"/>
          </p:cNvSpPr>
          <p:nvPr/>
        </p:nvSpPr>
        <p:spPr bwMode="auto">
          <a:xfrm>
            <a:off x="2887664" y="4083051"/>
            <a:ext cx="123825" cy="244475"/>
          </a:xfrm>
          <a:prstGeom prst="rect">
            <a:avLst/>
          </a:prstGeom>
          <a:noFill/>
          <a:ln w="9525">
            <a:noFill/>
            <a:miter lim="800000"/>
            <a:headEnd/>
            <a:tailEnd/>
          </a:ln>
        </p:spPr>
        <p:txBody>
          <a:bodyPr wrap="none" lIns="0" tIns="0" rIns="0" bIns="0">
            <a:spAutoFit/>
          </a:bodyPr>
          <a:lstStyle/>
          <a:p>
            <a:r>
              <a:rPr lang="en-US" sz="1600" b="1" i="1">
                <a:solidFill>
                  <a:srgbClr val="000000"/>
                </a:solidFill>
                <a:latin typeface="Arial" pitchFamily="34" charset="0"/>
              </a:rPr>
              <a:t>n</a:t>
            </a:r>
            <a:endParaRPr lang="en-US" b="1" i="1">
              <a:latin typeface="Arial" pitchFamily="34" charset="0"/>
            </a:endParaRPr>
          </a:p>
        </p:txBody>
      </p:sp>
      <p:sp>
        <p:nvSpPr>
          <p:cNvPr id="260117" name="Rectangle 20"/>
          <p:cNvSpPr>
            <a:spLocks noChangeArrowheads="1"/>
          </p:cNvSpPr>
          <p:nvPr/>
        </p:nvSpPr>
        <p:spPr bwMode="auto">
          <a:xfrm>
            <a:off x="3000375" y="4078288"/>
            <a:ext cx="89768" cy="184666"/>
          </a:xfrm>
          <a:prstGeom prst="rect">
            <a:avLst/>
          </a:prstGeom>
          <a:noFill/>
          <a:ln w="9525">
            <a:noFill/>
            <a:miter lim="800000"/>
            <a:headEnd/>
            <a:tailEnd/>
          </a:ln>
        </p:spPr>
        <p:txBody>
          <a:bodyPr wrap="none" lIns="0" tIns="0" rIns="0" bIns="0">
            <a:spAutoFit/>
          </a:bodyPr>
          <a:lstStyle/>
          <a:p>
            <a:r>
              <a:rPr lang="en-US" sz="1200" b="1">
                <a:solidFill>
                  <a:srgbClr val="000000"/>
                </a:solidFill>
                <a:latin typeface="Arial" pitchFamily="34" charset="0"/>
              </a:rPr>
              <a:t>+</a:t>
            </a:r>
            <a:endParaRPr lang="en-US" b="1" i="1">
              <a:latin typeface="Arial" pitchFamily="34" charset="0"/>
            </a:endParaRPr>
          </a:p>
        </p:txBody>
      </p:sp>
      <p:sp>
        <p:nvSpPr>
          <p:cNvPr id="260118" name="Rectangle 21"/>
          <p:cNvSpPr>
            <a:spLocks noChangeArrowheads="1"/>
          </p:cNvSpPr>
          <p:nvPr/>
        </p:nvSpPr>
        <p:spPr bwMode="auto">
          <a:xfrm>
            <a:off x="5969001" y="4083051"/>
            <a:ext cx="123825" cy="244475"/>
          </a:xfrm>
          <a:prstGeom prst="rect">
            <a:avLst/>
          </a:prstGeom>
          <a:noFill/>
          <a:ln w="9525">
            <a:noFill/>
            <a:miter lim="800000"/>
            <a:headEnd/>
            <a:tailEnd/>
          </a:ln>
        </p:spPr>
        <p:txBody>
          <a:bodyPr wrap="none" lIns="0" tIns="0" rIns="0" bIns="0">
            <a:spAutoFit/>
          </a:bodyPr>
          <a:lstStyle/>
          <a:p>
            <a:r>
              <a:rPr lang="en-US" sz="1600" b="1" i="1">
                <a:solidFill>
                  <a:srgbClr val="000000"/>
                </a:solidFill>
                <a:latin typeface="Arial" pitchFamily="34" charset="0"/>
              </a:rPr>
              <a:t>n</a:t>
            </a:r>
            <a:endParaRPr lang="en-US" b="1" i="1">
              <a:latin typeface="Arial" pitchFamily="34" charset="0"/>
            </a:endParaRPr>
          </a:p>
        </p:txBody>
      </p:sp>
      <p:sp>
        <p:nvSpPr>
          <p:cNvPr id="260119" name="Rectangle 22"/>
          <p:cNvSpPr>
            <a:spLocks noChangeArrowheads="1"/>
          </p:cNvSpPr>
          <p:nvPr/>
        </p:nvSpPr>
        <p:spPr bwMode="auto">
          <a:xfrm>
            <a:off x="6083300" y="4078288"/>
            <a:ext cx="174728" cy="184666"/>
          </a:xfrm>
          <a:prstGeom prst="rect">
            <a:avLst/>
          </a:prstGeom>
          <a:noFill/>
          <a:ln w="9525">
            <a:noFill/>
            <a:miter lim="800000"/>
            <a:headEnd/>
            <a:tailEnd/>
          </a:ln>
        </p:spPr>
        <p:txBody>
          <a:bodyPr wrap="none" lIns="0" tIns="0" rIns="0" bIns="0">
            <a:spAutoFit/>
          </a:bodyPr>
          <a:lstStyle/>
          <a:p>
            <a:r>
              <a:rPr lang="en-US" sz="1200" b="1">
                <a:solidFill>
                  <a:srgbClr val="000000"/>
                </a:solidFill>
                <a:latin typeface="Arial" pitchFamily="34" charset="0"/>
              </a:rPr>
              <a:t>+_</a:t>
            </a:r>
            <a:endParaRPr lang="en-US" b="1" i="1">
              <a:latin typeface="Arial" pitchFamily="34" charset="0"/>
            </a:endParaRPr>
          </a:p>
        </p:txBody>
      </p:sp>
      <p:sp>
        <p:nvSpPr>
          <p:cNvPr id="260120" name="Freeform 23"/>
          <p:cNvSpPr>
            <a:spLocks/>
          </p:cNvSpPr>
          <p:nvPr/>
        </p:nvSpPr>
        <p:spPr bwMode="auto">
          <a:xfrm>
            <a:off x="2133601" y="3979864"/>
            <a:ext cx="1573213" cy="390525"/>
          </a:xfrm>
          <a:custGeom>
            <a:avLst/>
            <a:gdLst>
              <a:gd name="T0" fmla="*/ 2147483647 w 246"/>
              <a:gd name="T1" fmla="*/ 0 h 61"/>
              <a:gd name="T2" fmla="*/ 2147483647 w 246"/>
              <a:gd name="T3" fmla="*/ 2147483647 h 61"/>
              <a:gd name="T4" fmla="*/ 2147483647 w 246"/>
              <a:gd name="T5" fmla="*/ 2147483647 h 61"/>
              <a:gd name="T6" fmla="*/ 2147483647 w 246"/>
              <a:gd name="T7" fmla="*/ 2147483647 h 61"/>
              <a:gd name="T8" fmla="*/ 0 w 246"/>
              <a:gd name="T9" fmla="*/ 2147483647 h 61"/>
              <a:gd name="T10" fmla="*/ 0 60000 65536"/>
              <a:gd name="T11" fmla="*/ 0 60000 65536"/>
              <a:gd name="T12" fmla="*/ 0 60000 65536"/>
              <a:gd name="T13" fmla="*/ 0 60000 65536"/>
              <a:gd name="T14" fmla="*/ 0 60000 65536"/>
              <a:gd name="T15" fmla="*/ 0 w 246"/>
              <a:gd name="T16" fmla="*/ 0 h 61"/>
              <a:gd name="T17" fmla="*/ 246 w 246"/>
              <a:gd name="T18" fmla="*/ 61 h 61"/>
            </a:gdLst>
            <a:ahLst/>
            <a:cxnLst>
              <a:cxn ang="T10">
                <a:pos x="T0" y="T1"/>
              </a:cxn>
              <a:cxn ang="T11">
                <a:pos x="T2" y="T3"/>
              </a:cxn>
              <a:cxn ang="T12">
                <a:pos x="T4" y="T5"/>
              </a:cxn>
              <a:cxn ang="T13">
                <a:pos x="T6" y="T7"/>
              </a:cxn>
              <a:cxn ang="T14">
                <a:pos x="T8" y="T9"/>
              </a:cxn>
            </a:cxnLst>
            <a:rect l="T15" t="T16" r="T17" b="T18"/>
            <a:pathLst>
              <a:path w="246" h="61">
                <a:moveTo>
                  <a:pt x="245" y="0"/>
                </a:moveTo>
                <a:cubicBezTo>
                  <a:pt x="245" y="22"/>
                  <a:pt x="245" y="22"/>
                  <a:pt x="245" y="22"/>
                </a:cubicBezTo>
                <a:cubicBezTo>
                  <a:pt x="245" y="22"/>
                  <a:pt x="246" y="55"/>
                  <a:pt x="195" y="58"/>
                </a:cubicBezTo>
                <a:cubicBezTo>
                  <a:pt x="195" y="58"/>
                  <a:pt x="79" y="61"/>
                  <a:pt x="61" y="61"/>
                </a:cubicBezTo>
                <a:cubicBezTo>
                  <a:pt x="0" y="61"/>
                  <a:pt x="0" y="61"/>
                  <a:pt x="0" y="61"/>
                </a:cubicBezTo>
              </a:path>
            </a:pathLst>
          </a:custGeom>
          <a:noFill/>
          <a:ln w="12700" cap="flat">
            <a:solidFill>
              <a:srgbClr val="000000"/>
            </a:solidFill>
            <a:prstDash val="solid"/>
            <a:miter lim="800000"/>
            <a:headEnd/>
            <a:tailEnd/>
          </a:ln>
        </p:spPr>
        <p:txBody>
          <a:bodyPr/>
          <a:lstStyle/>
          <a:p>
            <a:endParaRPr lang="en-US"/>
          </a:p>
        </p:txBody>
      </p:sp>
      <p:sp>
        <p:nvSpPr>
          <p:cNvPr id="260121" name="Rectangle 24"/>
          <p:cNvSpPr>
            <a:spLocks noChangeArrowheads="1"/>
          </p:cNvSpPr>
          <p:nvPr/>
        </p:nvSpPr>
        <p:spPr bwMode="auto">
          <a:xfrm>
            <a:off x="4954589" y="4108451"/>
            <a:ext cx="123825" cy="244475"/>
          </a:xfrm>
          <a:prstGeom prst="rect">
            <a:avLst/>
          </a:prstGeom>
          <a:noFill/>
          <a:ln w="9525">
            <a:noFill/>
            <a:miter lim="800000"/>
            <a:headEnd/>
            <a:tailEnd/>
          </a:ln>
        </p:spPr>
        <p:txBody>
          <a:bodyPr wrap="none" lIns="0" tIns="0" rIns="0" bIns="0">
            <a:spAutoFit/>
          </a:bodyPr>
          <a:lstStyle/>
          <a:p>
            <a:r>
              <a:rPr lang="en-US" sz="1600" b="1" i="1">
                <a:solidFill>
                  <a:srgbClr val="000000"/>
                </a:solidFill>
                <a:latin typeface="Arial" pitchFamily="34" charset="0"/>
              </a:rPr>
              <a:t>p</a:t>
            </a:r>
            <a:endParaRPr lang="en-US" b="1" i="1">
              <a:latin typeface="Arial" pitchFamily="34" charset="0"/>
            </a:endParaRPr>
          </a:p>
        </p:txBody>
      </p:sp>
      <p:sp>
        <p:nvSpPr>
          <p:cNvPr id="260122" name="Line 25"/>
          <p:cNvSpPr>
            <a:spLocks noChangeShapeType="1"/>
          </p:cNvSpPr>
          <p:nvPr/>
        </p:nvSpPr>
        <p:spPr bwMode="auto">
          <a:xfrm>
            <a:off x="5472114" y="3403600"/>
            <a:ext cx="1587" cy="122238"/>
          </a:xfrm>
          <a:prstGeom prst="line">
            <a:avLst/>
          </a:prstGeom>
          <a:noFill/>
          <a:ln w="12700">
            <a:solidFill>
              <a:srgbClr val="000000"/>
            </a:solidFill>
            <a:miter lim="800000"/>
            <a:headEnd/>
            <a:tailEnd/>
          </a:ln>
        </p:spPr>
        <p:txBody>
          <a:bodyPr/>
          <a:lstStyle/>
          <a:p>
            <a:endParaRPr lang="en-US"/>
          </a:p>
        </p:txBody>
      </p:sp>
      <p:sp>
        <p:nvSpPr>
          <p:cNvPr id="260123" name="Freeform 26"/>
          <p:cNvSpPr>
            <a:spLocks/>
          </p:cNvSpPr>
          <p:nvPr/>
        </p:nvSpPr>
        <p:spPr bwMode="auto">
          <a:xfrm>
            <a:off x="5453063" y="3506788"/>
            <a:ext cx="38100" cy="63500"/>
          </a:xfrm>
          <a:custGeom>
            <a:avLst/>
            <a:gdLst>
              <a:gd name="T0" fmla="*/ 2147483647 w 6"/>
              <a:gd name="T1" fmla="*/ 2147483647 h 10"/>
              <a:gd name="T2" fmla="*/ 2147483647 w 6"/>
              <a:gd name="T3" fmla="*/ 0 h 10"/>
              <a:gd name="T4" fmla="*/ 2147483647 w 6"/>
              <a:gd name="T5" fmla="*/ 0 h 10"/>
              <a:gd name="T6" fmla="*/ 2147483647 w 6"/>
              <a:gd name="T7" fmla="*/ 2147483647 h 10"/>
              <a:gd name="T8" fmla="*/ 2147483647 w 6"/>
              <a:gd name="T9" fmla="*/ 2147483647 h 10"/>
              <a:gd name="T10" fmla="*/ 2147483647 w 6"/>
              <a:gd name="T11" fmla="*/ 2147483647 h 10"/>
              <a:gd name="T12" fmla="*/ 0 w 6"/>
              <a:gd name="T13" fmla="*/ 0 h 10"/>
              <a:gd name="T14" fmla="*/ 0 w 6"/>
              <a:gd name="T15" fmla="*/ 0 h 10"/>
              <a:gd name="T16" fmla="*/ 2147483647 w 6"/>
              <a:gd name="T17" fmla="*/ 2147483647 h 1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
              <a:gd name="T28" fmla="*/ 0 h 10"/>
              <a:gd name="T29" fmla="*/ 6 w 6"/>
              <a:gd name="T30" fmla="*/ 10 h 1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 h="10">
                <a:moveTo>
                  <a:pt x="3" y="2"/>
                </a:moveTo>
                <a:cubicBezTo>
                  <a:pt x="6" y="0"/>
                  <a:pt x="6" y="0"/>
                  <a:pt x="6" y="0"/>
                </a:cubicBezTo>
                <a:cubicBezTo>
                  <a:pt x="6" y="0"/>
                  <a:pt x="6" y="0"/>
                  <a:pt x="6" y="0"/>
                </a:cubicBezTo>
                <a:cubicBezTo>
                  <a:pt x="4" y="5"/>
                  <a:pt x="4" y="5"/>
                  <a:pt x="4" y="5"/>
                </a:cubicBezTo>
                <a:cubicBezTo>
                  <a:pt x="4" y="7"/>
                  <a:pt x="4" y="8"/>
                  <a:pt x="3" y="10"/>
                </a:cubicBezTo>
                <a:cubicBezTo>
                  <a:pt x="3" y="8"/>
                  <a:pt x="2" y="7"/>
                  <a:pt x="2" y="5"/>
                </a:cubicBezTo>
                <a:cubicBezTo>
                  <a:pt x="0" y="0"/>
                  <a:pt x="0" y="0"/>
                  <a:pt x="0" y="0"/>
                </a:cubicBezTo>
                <a:cubicBezTo>
                  <a:pt x="0" y="0"/>
                  <a:pt x="0" y="0"/>
                  <a:pt x="0" y="0"/>
                </a:cubicBezTo>
                <a:lnTo>
                  <a:pt x="3" y="2"/>
                </a:lnTo>
                <a:close/>
              </a:path>
            </a:pathLst>
          </a:custGeom>
          <a:solidFill>
            <a:srgbClr val="000000"/>
          </a:solidFill>
          <a:ln w="9525">
            <a:noFill/>
            <a:round/>
            <a:headEnd/>
            <a:tailEnd/>
          </a:ln>
        </p:spPr>
        <p:txBody>
          <a:bodyPr/>
          <a:lstStyle/>
          <a:p>
            <a:endParaRPr lang="en-US"/>
          </a:p>
        </p:txBody>
      </p:sp>
      <p:sp>
        <p:nvSpPr>
          <p:cNvPr id="260124" name="Freeform 27"/>
          <p:cNvSpPr>
            <a:spLocks/>
          </p:cNvSpPr>
          <p:nvPr/>
        </p:nvSpPr>
        <p:spPr bwMode="auto">
          <a:xfrm>
            <a:off x="5453063" y="3359150"/>
            <a:ext cx="38100" cy="65088"/>
          </a:xfrm>
          <a:custGeom>
            <a:avLst/>
            <a:gdLst>
              <a:gd name="T0" fmla="*/ 2147483647 w 6"/>
              <a:gd name="T1" fmla="*/ 2147483647 h 10"/>
              <a:gd name="T2" fmla="*/ 0 w 6"/>
              <a:gd name="T3" fmla="*/ 2147483647 h 10"/>
              <a:gd name="T4" fmla="*/ 0 w 6"/>
              <a:gd name="T5" fmla="*/ 2147483647 h 10"/>
              <a:gd name="T6" fmla="*/ 2147483647 w 6"/>
              <a:gd name="T7" fmla="*/ 2147483647 h 10"/>
              <a:gd name="T8" fmla="*/ 2147483647 w 6"/>
              <a:gd name="T9" fmla="*/ 0 h 10"/>
              <a:gd name="T10" fmla="*/ 2147483647 w 6"/>
              <a:gd name="T11" fmla="*/ 2147483647 h 10"/>
              <a:gd name="T12" fmla="*/ 2147483647 w 6"/>
              <a:gd name="T13" fmla="*/ 2147483647 h 10"/>
              <a:gd name="T14" fmla="*/ 2147483647 w 6"/>
              <a:gd name="T15" fmla="*/ 2147483647 h 10"/>
              <a:gd name="T16" fmla="*/ 2147483647 w 6"/>
              <a:gd name="T17" fmla="*/ 2147483647 h 1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
              <a:gd name="T28" fmla="*/ 0 h 10"/>
              <a:gd name="T29" fmla="*/ 6 w 6"/>
              <a:gd name="T30" fmla="*/ 10 h 1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 h="10">
                <a:moveTo>
                  <a:pt x="3" y="8"/>
                </a:moveTo>
                <a:cubicBezTo>
                  <a:pt x="0" y="10"/>
                  <a:pt x="0" y="10"/>
                  <a:pt x="0" y="10"/>
                </a:cubicBezTo>
                <a:cubicBezTo>
                  <a:pt x="0" y="10"/>
                  <a:pt x="0" y="10"/>
                  <a:pt x="0" y="10"/>
                </a:cubicBezTo>
                <a:cubicBezTo>
                  <a:pt x="2" y="5"/>
                  <a:pt x="2" y="5"/>
                  <a:pt x="2" y="5"/>
                </a:cubicBezTo>
                <a:cubicBezTo>
                  <a:pt x="2" y="3"/>
                  <a:pt x="3" y="2"/>
                  <a:pt x="3" y="0"/>
                </a:cubicBezTo>
                <a:cubicBezTo>
                  <a:pt x="4" y="2"/>
                  <a:pt x="4" y="3"/>
                  <a:pt x="4" y="5"/>
                </a:cubicBezTo>
                <a:cubicBezTo>
                  <a:pt x="6" y="10"/>
                  <a:pt x="6" y="10"/>
                  <a:pt x="6" y="10"/>
                </a:cubicBezTo>
                <a:cubicBezTo>
                  <a:pt x="6" y="10"/>
                  <a:pt x="6" y="10"/>
                  <a:pt x="6" y="10"/>
                </a:cubicBezTo>
                <a:lnTo>
                  <a:pt x="3" y="8"/>
                </a:lnTo>
                <a:close/>
              </a:path>
            </a:pathLst>
          </a:custGeom>
          <a:solidFill>
            <a:srgbClr val="000000"/>
          </a:solidFill>
          <a:ln w="9525">
            <a:noFill/>
            <a:round/>
            <a:headEnd/>
            <a:tailEnd/>
          </a:ln>
        </p:spPr>
        <p:txBody>
          <a:bodyPr/>
          <a:lstStyle/>
          <a:p>
            <a:endParaRPr lang="en-US"/>
          </a:p>
        </p:txBody>
      </p:sp>
      <p:sp>
        <p:nvSpPr>
          <p:cNvPr id="260125" name="Line 28"/>
          <p:cNvSpPr>
            <a:spLocks noChangeShapeType="1"/>
          </p:cNvSpPr>
          <p:nvPr/>
        </p:nvSpPr>
        <p:spPr bwMode="auto">
          <a:xfrm>
            <a:off x="5472114" y="3813175"/>
            <a:ext cx="1587" cy="122238"/>
          </a:xfrm>
          <a:prstGeom prst="line">
            <a:avLst/>
          </a:prstGeom>
          <a:noFill/>
          <a:ln w="12700">
            <a:solidFill>
              <a:srgbClr val="000000"/>
            </a:solidFill>
            <a:miter lim="800000"/>
            <a:headEnd/>
            <a:tailEnd/>
          </a:ln>
        </p:spPr>
        <p:txBody>
          <a:bodyPr/>
          <a:lstStyle/>
          <a:p>
            <a:endParaRPr lang="en-US"/>
          </a:p>
        </p:txBody>
      </p:sp>
      <p:sp>
        <p:nvSpPr>
          <p:cNvPr id="260126" name="Freeform 29"/>
          <p:cNvSpPr>
            <a:spLocks/>
          </p:cNvSpPr>
          <p:nvPr/>
        </p:nvSpPr>
        <p:spPr bwMode="auto">
          <a:xfrm>
            <a:off x="5453063" y="3916363"/>
            <a:ext cx="38100" cy="63500"/>
          </a:xfrm>
          <a:custGeom>
            <a:avLst/>
            <a:gdLst>
              <a:gd name="T0" fmla="*/ 2147483647 w 6"/>
              <a:gd name="T1" fmla="*/ 2147483647 h 10"/>
              <a:gd name="T2" fmla="*/ 2147483647 w 6"/>
              <a:gd name="T3" fmla="*/ 0 h 10"/>
              <a:gd name="T4" fmla="*/ 2147483647 w 6"/>
              <a:gd name="T5" fmla="*/ 0 h 10"/>
              <a:gd name="T6" fmla="*/ 2147483647 w 6"/>
              <a:gd name="T7" fmla="*/ 2147483647 h 10"/>
              <a:gd name="T8" fmla="*/ 2147483647 w 6"/>
              <a:gd name="T9" fmla="*/ 2147483647 h 10"/>
              <a:gd name="T10" fmla="*/ 2147483647 w 6"/>
              <a:gd name="T11" fmla="*/ 2147483647 h 10"/>
              <a:gd name="T12" fmla="*/ 0 w 6"/>
              <a:gd name="T13" fmla="*/ 0 h 10"/>
              <a:gd name="T14" fmla="*/ 0 w 6"/>
              <a:gd name="T15" fmla="*/ 0 h 10"/>
              <a:gd name="T16" fmla="*/ 2147483647 w 6"/>
              <a:gd name="T17" fmla="*/ 2147483647 h 1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
              <a:gd name="T28" fmla="*/ 0 h 10"/>
              <a:gd name="T29" fmla="*/ 6 w 6"/>
              <a:gd name="T30" fmla="*/ 10 h 1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 h="10">
                <a:moveTo>
                  <a:pt x="3" y="2"/>
                </a:moveTo>
                <a:cubicBezTo>
                  <a:pt x="6" y="0"/>
                  <a:pt x="6" y="0"/>
                  <a:pt x="6" y="0"/>
                </a:cubicBezTo>
                <a:cubicBezTo>
                  <a:pt x="6" y="0"/>
                  <a:pt x="6" y="0"/>
                  <a:pt x="6" y="0"/>
                </a:cubicBezTo>
                <a:cubicBezTo>
                  <a:pt x="4" y="5"/>
                  <a:pt x="4" y="5"/>
                  <a:pt x="4" y="5"/>
                </a:cubicBezTo>
                <a:cubicBezTo>
                  <a:pt x="4" y="7"/>
                  <a:pt x="4" y="8"/>
                  <a:pt x="3" y="10"/>
                </a:cubicBezTo>
                <a:cubicBezTo>
                  <a:pt x="3" y="8"/>
                  <a:pt x="2" y="7"/>
                  <a:pt x="2" y="5"/>
                </a:cubicBezTo>
                <a:cubicBezTo>
                  <a:pt x="0" y="0"/>
                  <a:pt x="0" y="0"/>
                  <a:pt x="0" y="0"/>
                </a:cubicBezTo>
                <a:cubicBezTo>
                  <a:pt x="0" y="0"/>
                  <a:pt x="0" y="0"/>
                  <a:pt x="0" y="0"/>
                </a:cubicBezTo>
                <a:lnTo>
                  <a:pt x="3" y="2"/>
                </a:lnTo>
                <a:close/>
              </a:path>
            </a:pathLst>
          </a:custGeom>
          <a:solidFill>
            <a:srgbClr val="000000"/>
          </a:solidFill>
          <a:ln w="9525">
            <a:noFill/>
            <a:round/>
            <a:headEnd/>
            <a:tailEnd/>
          </a:ln>
        </p:spPr>
        <p:txBody>
          <a:bodyPr/>
          <a:lstStyle/>
          <a:p>
            <a:endParaRPr lang="en-US"/>
          </a:p>
        </p:txBody>
      </p:sp>
      <p:sp>
        <p:nvSpPr>
          <p:cNvPr id="260127" name="Freeform 30"/>
          <p:cNvSpPr>
            <a:spLocks/>
          </p:cNvSpPr>
          <p:nvPr/>
        </p:nvSpPr>
        <p:spPr bwMode="auto">
          <a:xfrm>
            <a:off x="5453063" y="3768725"/>
            <a:ext cx="38100" cy="63500"/>
          </a:xfrm>
          <a:custGeom>
            <a:avLst/>
            <a:gdLst>
              <a:gd name="T0" fmla="*/ 2147483647 w 6"/>
              <a:gd name="T1" fmla="*/ 2147483647 h 10"/>
              <a:gd name="T2" fmla="*/ 0 w 6"/>
              <a:gd name="T3" fmla="*/ 2147483647 h 10"/>
              <a:gd name="T4" fmla="*/ 0 w 6"/>
              <a:gd name="T5" fmla="*/ 2147483647 h 10"/>
              <a:gd name="T6" fmla="*/ 2147483647 w 6"/>
              <a:gd name="T7" fmla="*/ 2147483647 h 10"/>
              <a:gd name="T8" fmla="*/ 2147483647 w 6"/>
              <a:gd name="T9" fmla="*/ 0 h 10"/>
              <a:gd name="T10" fmla="*/ 2147483647 w 6"/>
              <a:gd name="T11" fmla="*/ 2147483647 h 10"/>
              <a:gd name="T12" fmla="*/ 2147483647 w 6"/>
              <a:gd name="T13" fmla="*/ 2147483647 h 10"/>
              <a:gd name="T14" fmla="*/ 2147483647 w 6"/>
              <a:gd name="T15" fmla="*/ 2147483647 h 10"/>
              <a:gd name="T16" fmla="*/ 2147483647 w 6"/>
              <a:gd name="T17" fmla="*/ 2147483647 h 1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
              <a:gd name="T28" fmla="*/ 0 h 10"/>
              <a:gd name="T29" fmla="*/ 6 w 6"/>
              <a:gd name="T30" fmla="*/ 10 h 1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 h="10">
                <a:moveTo>
                  <a:pt x="3" y="8"/>
                </a:moveTo>
                <a:cubicBezTo>
                  <a:pt x="0" y="10"/>
                  <a:pt x="0" y="10"/>
                  <a:pt x="0" y="10"/>
                </a:cubicBezTo>
                <a:cubicBezTo>
                  <a:pt x="0" y="10"/>
                  <a:pt x="0" y="10"/>
                  <a:pt x="0" y="10"/>
                </a:cubicBezTo>
                <a:cubicBezTo>
                  <a:pt x="2" y="5"/>
                  <a:pt x="2" y="5"/>
                  <a:pt x="2" y="5"/>
                </a:cubicBezTo>
                <a:cubicBezTo>
                  <a:pt x="2" y="4"/>
                  <a:pt x="3" y="2"/>
                  <a:pt x="3" y="0"/>
                </a:cubicBezTo>
                <a:cubicBezTo>
                  <a:pt x="4" y="2"/>
                  <a:pt x="4" y="4"/>
                  <a:pt x="4" y="5"/>
                </a:cubicBezTo>
                <a:cubicBezTo>
                  <a:pt x="6" y="10"/>
                  <a:pt x="6" y="10"/>
                  <a:pt x="6" y="10"/>
                </a:cubicBezTo>
                <a:cubicBezTo>
                  <a:pt x="6" y="10"/>
                  <a:pt x="6" y="10"/>
                  <a:pt x="6" y="10"/>
                </a:cubicBezTo>
                <a:lnTo>
                  <a:pt x="3" y="8"/>
                </a:lnTo>
                <a:close/>
              </a:path>
            </a:pathLst>
          </a:custGeom>
          <a:solidFill>
            <a:srgbClr val="000000"/>
          </a:solidFill>
          <a:ln w="9525">
            <a:noFill/>
            <a:round/>
            <a:headEnd/>
            <a:tailEnd/>
          </a:ln>
        </p:spPr>
        <p:txBody>
          <a:bodyPr/>
          <a:lstStyle/>
          <a:p>
            <a:endParaRPr lang="en-US"/>
          </a:p>
        </p:txBody>
      </p:sp>
      <p:sp>
        <p:nvSpPr>
          <p:cNvPr id="260128" name="Rectangle 31"/>
          <p:cNvSpPr>
            <a:spLocks noChangeArrowheads="1"/>
          </p:cNvSpPr>
          <p:nvPr/>
        </p:nvSpPr>
        <p:spPr bwMode="auto">
          <a:xfrm>
            <a:off x="5654676" y="3298826"/>
            <a:ext cx="68263" cy="244475"/>
          </a:xfrm>
          <a:prstGeom prst="rect">
            <a:avLst/>
          </a:prstGeom>
          <a:noFill/>
          <a:ln w="9525">
            <a:noFill/>
            <a:miter lim="800000"/>
            <a:headEnd/>
            <a:tailEnd/>
          </a:ln>
        </p:spPr>
        <p:txBody>
          <a:bodyPr wrap="none" lIns="0" tIns="0" rIns="0" bIns="0">
            <a:spAutoFit/>
          </a:bodyPr>
          <a:lstStyle/>
          <a:p>
            <a:r>
              <a:rPr lang="en-US" sz="1600" b="1" i="1">
                <a:solidFill>
                  <a:srgbClr val="000000"/>
                </a:solidFill>
                <a:latin typeface="Arial" pitchFamily="34" charset="0"/>
              </a:rPr>
              <a:t>t</a:t>
            </a:r>
            <a:endParaRPr lang="en-US" b="1" i="1">
              <a:latin typeface="Arial" pitchFamily="34" charset="0"/>
            </a:endParaRPr>
          </a:p>
        </p:txBody>
      </p:sp>
      <p:sp>
        <p:nvSpPr>
          <p:cNvPr id="260129" name="Rectangle 32"/>
          <p:cNvSpPr>
            <a:spLocks noChangeArrowheads="1"/>
          </p:cNvSpPr>
          <p:nvPr/>
        </p:nvSpPr>
        <p:spPr bwMode="auto">
          <a:xfrm>
            <a:off x="5710238" y="3403600"/>
            <a:ext cx="179536" cy="184666"/>
          </a:xfrm>
          <a:prstGeom prst="rect">
            <a:avLst/>
          </a:prstGeom>
          <a:noFill/>
          <a:ln w="9525">
            <a:noFill/>
            <a:miter lim="800000"/>
            <a:headEnd/>
            <a:tailEnd/>
          </a:ln>
        </p:spPr>
        <p:txBody>
          <a:bodyPr wrap="none" lIns="0" tIns="0" rIns="0" bIns="0">
            <a:spAutoFit/>
          </a:bodyPr>
          <a:lstStyle/>
          <a:p>
            <a:r>
              <a:rPr lang="en-US" sz="1200" b="1" i="1">
                <a:solidFill>
                  <a:srgbClr val="000000"/>
                </a:solidFill>
                <a:latin typeface="Arial" pitchFamily="34" charset="0"/>
              </a:rPr>
              <a:t>ox</a:t>
            </a:r>
            <a:endParaRPr lang="en-US" b="1" i="1">
              <a:latin typeface="Arial" pitchFamily="34" charset="0"/>
            </a:endParaRPr>
          </a:p>
        </p:txBody>
      </p:sp>
      <p:sp>
        <p:nvSpPr>
          <p:cNvPr id="260130" name="Rectangle 33"/>
          <p:cNvSpPr>
            <a:spLocks noChangeArrowheads="1"/>
          </p:cNvSpPr>
          <p:nvPr/>
        </p:nvSpPr>
        <p:spPr bwMode="auto">
          <a:xfrm>
            <a:off x="5654676" y="3711576"/>
            <a:ext cx="68263" cy="244475"/>
          </a:xfrm>
          <a:prstGeom prst="rect">
            <a:avLst/>
          </a:prstGeom>
          <a:noFill/>
          <a:ln w="9525">
            <a:noFill/>
            <a:miter lim="800000"/>
            <a:headEnd/>
            <a:tailEnd/>
          </a:ln>
        </p:spPr>
        <p:txBody>
          <a:bodyPr wrap="none" lIns="0" tIns="0" rIns="0" bIns="0">
            <a:spAutoFit/>
          </a:bodyPr>
          <a:lstStyle/>
          <a:p>
            <a:r>
              <a:rPr lang="en-US" sz="1600" b="1" i="1">
                <a:solidFill>
                  <a:srgbClr val="000000"/>
                </a:solidFill>
                <a:latin typeface="Arial" pitchFamily="34" charset="0"/>
              </a:rPr>
              <a:t>t</a:t>
            </a:r>
            <a:endParaRPr lang="en-US" b="1" i="1">
              <a:latin typeface="Arial" pitchFamily="34" charset="0"/>
            </a:endParaRPr>
          </a:p>
        </p:txBody>
      </p:sp>
      <p:sp>
        <p:nvSpPr>
          <p:cNvPr id="260131" name="Rectangle 34"/>
          <p:cNvSpPr>
            <a:spLocks noChangeArrowheads="1"/>
          </p:cNvSpPr>
          <p:nvPr/>
        </p:nvSpPr>
        <p:spPr bwMode="auto">
          <a:xfrm>
            <a:off x="5710238" y="3813175"/>
            <a:ext cx="179536" cy="184666"/>
          </a:xfrm>
          <a:prstGeom prst="rect">
            <a:avLst/>
          </a:prstGeom>
          <a:noFill/>
          <a:ln w="9525">
            <a:noFill/>
            <a:miter lim="800000"/>
            <a:headEnd/>
            <a:tailEnd/>
          </a:ln>
        </p:spPr>
        <p:txBody>
          <a:bodyPr wrap="none" lIns="0" tIns="0" rIns="0" bIns="0">
            <a:spAutoFit/>
          </a:bodyPr>
          <a:lstStyle/>
          <a:p>
            <a:r>
              <a:rPr lang="en-US" sz="1200" b="1" i="1">
                <a:solidFill>
                  <a:srgbClr val="000000"/>
                </a:solidFill>
                <a:latin typeface="Arial" pitchFamily="34" charset="0"/>
              </a:rPr>
              <a:t>ox</a:t>
            </a:r>
            <a:endParaRPr lang="en-US" b="1" i="1">
              <a:latin typeface="Arial" pitchFamily="34" charset="0"/>
            </a:endParaRPr>
          </a:p>
        </p:txBody>
      </p:sp>
      <p:sp>
        <p:nvSpPr>
          <p:cNvPr id="260132" name="Line 35"/>
          <p:cNvSpPr>
            <a:spLocks noChangeShapeType="1"/>
          </p:cNvSpPr>
          <p:nvPr/>
        </p:nvSpPr>
        <p:spPr bwMode="auto">
          <a:xfrm>
            <a:off x="2165351" y="3979864"/>
            <a:ext cx="4708525" cy="1587"/>
          </a:xfrm>
          <a:prstGeom prst="line">
            <a:avLst/>
          </a:prstGeom>
          <a:noFill/>
          <a:ln w="12700">
            <a:solidFill>
              <a:srgbClr val="000000"/>
            </a:solidFill>
            <a:miter lim="800000"/>
            <a:headEnd/>
            <a:tailEnd/>
          </a:ln>
        </p:spPr>
        <p:txBody>
          <a:bodyPr/>
          <a:lstStyle/>
          <a:p>
            <a:endParaRPr lang="en-US"/>
          </a:p>
        </p:txBody>
      </p:sp>
      <p:sp>
        <p:nvSpPr>
          <p:cNvPr id="260133" name="Rectangle 36"/>
          <p:cNvSpPr>
            <a:spLocks noChangeArrowheads="1"/>
          </p:cNvSpPr>
          <p:nvPr/>
        </p:nvSpPr>
        <p:spPr bwMode="auto">
          <a:xfrm>
            <a:off x="3276600" y="5029201"/>
            <a:ext cx="2032000" cy="244475"/>
          </a:xfrm>
          <a:prstGeom prst="rect">
            <a:avLst/>
          </a:prstGeom>
          <a:noFill/>
          <a:ln w="9525">
            <a:noFill/>
            <a:miter lim="800000"/>
            <a:headEnd/>
            <a:tailEnd/>
          </a:ln>
        </p:spPr>
        <p:txBody>
          <a:bodyPr wrap="none" lIns="0" tIns="0" rIns="0" bIns="0">
            <a:spAutoFit/>
          </a:bodyPr>
          <a:lstStyle/>
          <a:p>
            <a:r>
              <a:rPr lang="en-US" sz="1600" b="1">
                <a:solidFill>
                  <a:srgbClr val="000000"/>
                </a:solidFill>
                <a:latin typeface="Arial" pitchFamily="34" charset="0"/>
              </a:rPr>
              <a:t>Device cross-section</a:t>
            </a:r>
            <a:endParaRPr lang="en-US" b="1" i="1">
              <a:latin typeface="Arial" pitchFamily="34" charset="0"/>
            </a:endParaRPr>
          </a:p>
        </p:txBody>
      </p:sp>
      <p:sp>
        <p:nvSpPr>
          <p:cNvPr id="260134" name="Rectangle 37"/>
          <p:cNvSpPr>
            <a:spLocks noChangeArrowheads="1"/>
          </p:cNvSpPr>
          <p:nvPr/>
        </p:nvSpPr>
        <p:spPr bwMode="auto">
          <a:xfrm>
            <a:off x="8153400" y="4953001"/>
            <a:ext cx="1784350" cy="244475"/>
          </a:xfrm>
          <a:prstGeom prst="rect">
            <a:avLst/>
          </a:prstGeom>
          <a:noFill/>
          <a:ln w="9525">
            <a:noFill/>
            <a:miter lim="800000"/>
            <a:headEnd/>
            <a:tailEnd/>
          </a:ln>
        </p:spPr>
        <p:txBody>
          <a:bodyPr wrap="none" lIns="0" tIns="0" rIns="0" bIns="0">
            <a:spAutoFit/>
          </a:bodyPr>
          <a:lstStyle/>
          <a:p>
            <a:r>
              <a:rPr lang="en-US" sz="1600" b="1">
                <a:solidFill>
                  <a:srgbClr val="000000"/>
                </a:solidFill>
                <a:latin typeface="Arial" pitchFamily="34" charset="0"/>
              </a:rPr>
              <a:t>Schematic symbol</a:t>
            </a:r>
            <a:endParaRPr lang="en-US" b="1" i="1">
              <a:latin typeface="Arial" pitchFamily="34" charset="0"/>
            </a:endParaRPr>
          </a:p>
        </p:txBody>
      </p:sp>
      <p:grpSp>
        <p:nvGrpSpPr>
          <p:cNvPr id="2" name="Group 38"/>
          <p:cNvGrpSpPr>
            <a:grpSpLocks/>
          </p:cNvGrpSpPr>
          <p:nvPr/>
        </p:nvGrpSpPr>
        <p:grpSpPr bwMode="auto">
          <a:xfrm>
            <a:off x="8305800" y="2638425"/>
            <a:ext cx="1143000" cy="1549400"/>
            <a:chOff x="4465" y="1662"/>
            <a:chExt cx="720" cy="976"/>
          </a:xfrm>
        </p:grpSpPr>
        <p:sp>
          <p:nvSpPr>
            <p:cNvPr id="260136" name="Freeform 39"/>
            <p:cNvSpPr>
              <a:spLocks/>
            </p:cNvSpPr>
            <p:nvPr/>
          </p:nvSpPr>
          <p:spPr bwMode="auto">
            <a:xfrm>
              <a:off x="4964" y="2326"/>
              <a:ext cx="177" cy="137"/>
            </a:xfrm>
            <a:custGeom>
              <a:avLst/>
              <a:gdLst>
                <a:gd name="T0" fmla="*/ 0 w 177"/>
                <a:gd name="T1" fmla="*/ 0 h 137"/>
                <a:gd name="T2" fmla="*/ 177 w 177"/>
                <a:gd name="T3" fmla="*/ 0 h 137"/>
                <a:gd name="T4" fmla="*/ 177 w 177"/>
                <a:gd name="T5" fmla="*/ 137 h 137"/>
                <a:gd name="T6" fmla="*/ 0 60000 65536"/>
                <a:gd name="T7" fmla="*/ 0 60000 65536"/>
                <a:gd name="T8" fmla="*/ 0 60000 65536"/>
                <a:gd name="T9" fmla="*/ 0 w 177"/>
                <a:gd name="T10" fmla="*/ 0 h 137"/>
                <a:gd name="T11" fmla="*/ 177 w 177"/>
                <a:gd name="T12" fmla="*/ 137 h 137"/>
              </a:gdLst>
              <a:ahLst/>
              <a:cxnLst>
                <a:cxn ang="T6">
                  <a:pos x="T0" y="T1"/>
                </a:cxn>
                <a:cxn ang="T7">
                  <a:pos x="T2" y="T3"/>
                </a:cxn>
                <a:cxn ang="T8">
                  <a:pos x="T4" y="T5"/>
                </a:cxn>
              </a:cxnLst>
              <a:rect l="T9" t="T10" r="T11" b="T12"/>
              <a:pathLst>
                <a:path w="177" h="137">
                  <a:moveTo>
                    <a:pt x="0" y="0"/>
                  </a:moveTo>
                  <a:lnTo>
                    <a:pt x="177" y="0"/>
                  </a:lnTo>
                  <a:lnTo>
                    <a:pt x="177" y="137"/>
                  </a:lnTo>
                </a:path>
              </a:pathLst>
            </a:custGeom>
            <a:noFill/>
            <a:ln w="19050" cap="flat">
              <a:solidFill>
                <a:srgbClr val="000000"/>
              </a:solidFill>
              <a:prstDash val="solid"/>
              <a:miter lim="800000"/>
              <a:headEnd/>
              <a:tailEnd/>
            </a:ln>
          </p:spPr>
          <p:txBody>
            <a:bodyPr/>
            <a:lstStyle/>
            <a:p>
              <a:endParaRPr lang="en-US"/>
            </a:p>
          </p:txBody>
        </p:sp>
        <p:sp>
          <p:nvSpPr>
            <p:cNvPr id="260137" name="Freeform 40"/>
            <p:cNvSpPr>
              <a:spLocks/>
            </p:cNvSpPr>
            <p:nvPr/>
          </p:nvSpPr>
          <p:spPr bwMode="auto">
            <a:xfrm>
              <a:off x="4964" y="1854"/>
              <a:ext cx="177" cy="141"/>
            </a:xfrm>
            <a:custGeom>
              <a:avLst/>
              <a:gdLst>
                <a:gd name="T0" fmla="*/ 177 w 177"/>
                <a:gd name="T1" fmla="*/ 0 h 141"/>
                <a:gd name="T2" fmla="*/ 177 w 177"/>
                <a:gd name="T3" fmla="*/ 141 h 141"/>
                <a:gd name="T4" fmla="*/ 0 w 177"/>
                <a:gd name="T5" fmla="*/ 141 h 141"/>
                <a:gd name="T6" fmla="*/ 0 60000 65536"/>
                <a:gd name="T7" fmla="*/ 0 60000 65536"/>
                <a:gd name="T8" fmla="*/ 0 60000 65536"/>
                <a:gd name="T9" fmla="*/ 0 w 177"/>
                <a:gd name="T10" fmla="*/ 0 h 141"/>
                <a:gd name="T11" fmla="*/ 177 w 177"/>
                <a:gd name="T12" fmla="*/ 141 h 141"/>
              </a:gdLst>
              <a:ahLst/>
              <a:cxnLst>
                <a:cxn ang="T6">
                  <a:pos x="T0" y="T1"/>
                </a:cxn>
                <a:cxn ang="T7">
                  <a:pos x="T2" y="T3"/>
                </a:cxn>
                <a:cxn ang="T8">
                  <a:pos x="T4" y="T5"/>
                </a:cxn>
              </a:cxnLst>
              <a:rect l="T9" t="T10" r="T11" b="T12"/>
              <a:pathLst>
                <a:path w="177" h="141">
                  <a:moveTo>
                    <a:pt x="177" y="0"/>
                  </a:moveTo>
                  <a:lnTo>
                    <a:pt x="177" y="141"/>
                  </a:lnTo>
                  <a:lnTo>
                    <a:pt x="0" y="141"/>
                  </a:lnTo>
                </a:path>
              </a:pathLst>
            </a:custGeom>
            <a:noFill/>
            <a:ln w="19050" cap="flat">
              <a:solidFill>
                <a:srgbClr val="000000"/>
              </a:solidFill>
              <a:prstDash val="solid"/>
              <a:miter lim="800000"/>
              <a:headEnd/>
              <a:tailEnd/>
            </a:ln>
          </p:spPr>
          <p:txBody>
            <a:bodyPr/>
            <a:lstStyle/>
            <a:p>
              <a:endParaRPr lang="en-US"/>
            </a:p>
          </p:txBody>
        </p:sp>
        <p:sp>
          <p:nvSpPr>
            <p:cNvPr id="260138" name="Line 41"/>
            <p:cNvSpPr>
              <a:spLocks noChangeShapeType="1"/>
            </p:cNvSpPr>
            <p:nvPr/>
          </p:nvSpPr>
          <p:spPr bwMode="auto">
            <a:xfrm>
              <a:off x="4964" y="1943"/>
              <a:ext cx="1" cy="431"/>
            </a:xfrm>
            <a:prstGeom prst="line">
              <a:avLst/>
            </a:prstGeom>
            <a:noFill/>
            <a:ln w="19050">
              <a:solidFill>
                <a:srgbClr val="000000"/>
              </a:solidFill>
              <a:miter lim="800000"/>
              <a:headEnd/>
              <a:tailEnd/>
            </a:ln>
          </p:spPr>
          <p:txBody>
            <a:bodyPr/>
            <a:lstStyle/>
            <a:p>
              <a:endParaRPr lang="en-US"/>
            </a:p>
          </p:txBody>
        </p:sp>
        <p:sp>
          <p:nvSpPr>
            <p:cNvPr id="260139" name="Line 42"/>
            <p:cNvSpPr>
              <a:spLocks noChangeShapeType="1"/>
            </p:cNvSpPr>
            <p:nvPr/>
          </p:nvSpPr>
          <p:spPr bwMode="auto">
            <a:xfrm>
              <a:off x="4876" y="2052"/>
              <a:ext cx="1" cy="217"/>
            </a:xfrm>
            <a:prstGeom prst="line">
              <a:avLst/>
            </a:prstGeom>
            <a:noFill/>
            <a:ln w="19050">
              <a:solidFill>
                <a:srgbClr val="000000"/>
              </a:solidFill>
              <a:miter lim="800000"/>
              <a:headEnd/>
              <a:tailEnd/>
            </a:ln>
          </p:spPr>
          <p:txBody>
            <a:bodyPr/>
            <a:lstStyle/>
            <a:p>
              <a:endParaRPr lang="en-US"/>
            </a:p>
          </p:txBody>
        </p:sp>
        <p:sp>
          <p:nvSpPr>
            <p:cNvPr id="260140" name="Line 43"/>
            <p:cNvSpPr>
              <a:spLocks noChangeShapeType="1"/>
            </p:cNvSpPr>
            <p:nvPr/>
          </p:nvSpPr>
          <p:spPr bwMode="auto">
            <a:xfrm>
              <a:off x="4606" y="2157"/>
              <a:ext cx="181" cy="1"/>
            </a:xfrm>
            <a:prstGeom prst="line">
              <a:avLst/>
            </a:prstGeom>
            <a:noFill/>
            <a:ln w="19050">
              <a:solidFill>
                <a:srgbClr val="000000"/>
              </a:solidFill>
              <a:miter lim="800000"/>
              <a:headEnd/>
              <a:tailEnd/>
            </a:ln>
          </p:spPr>
          <p:txBody>
            <a:bodyPr/>
            <a:lstStyle/>
            <a:p>
              <a:endParaRPr lang="en-US"/>
            </a:p>
          </p:txBody>
        </p:sp>
        <p:sp>
          <p:nvSpPr>
            <p:cNvPr id="260141" name="Line 44"/>
            <p:cNvSpPr>
              <a:spLocks noChangeShapeType="1"/>
            </p:cNvSpPr>
            <p:nvPr/>
          </p:nvSpPr>
          <p:spPr bwMode="auto">
            <a:xfrm>
              <a:off x="4791" y="2048"/>
              <a:ext cx="1" cy="217"/>
            </a:xfrm>
            <a:prstGeom prst="line">
              <a:avLst/>
            </a:prstGeom>
            <a:noFill/>
            <a:ln w="19050">
              <a:solidFill>
                <a:srgbClr val="000000"/>
              </a:solidFill>
              <a:miter lim="800000"/>
              <a:headEnd/>
              <a:tailEnd/>
            </a:ln>
          </p:spPr>
          <p:txBody>
            <a:bodyPr/>
            <a:lstStyle/>
            <a:p>
              <a:endParaRPr lang="en-US"/>
            </a:p>
          </p:txBody>
        </p:sp>
        <p:sp>
          <p:nvSpPr>
            <p:cNvPr id="260142" name="Rectangle 45"/>
            <p:cNvSpPr>
              <a:spLocks noChangeArrowheads="1"/>
            </p:cNvSpPr>
            <p:nvPr/>
          </p:nvSpPr>
          <p:spPr bwMode="auto">
            <a:xfrm>
              <a:off x="4465" y="2068"/>
              <a:ext cx="100" cy="154"/>
            </a:xfrm>
            <a:prstGeom prst="rect">
              <a:avLst/>
            </a:prstGeom>
            <a:noFill/>
            <a:ln w="9525">
              <a:noFill/>
              <a:miter lim="800000"/>
              <a:headEnd/>
              <a:tailEnd/>
            </a:ln>
          </p:spPr>
          <p:txBody>
            <a:bodyPr wrap="none" lIns="0" tIns="0" rIns="0" bIns="0">
              <a:spAutoFit/>
            </a:bodyPr>
            <a:lstStyle/>
            <a:p>
              <a:r>
                <a:rPr lang="en-US" sz="1600" b="1" i="1">
                  <a:solidFill>
                    <a:srgbClr val="000000"/>
                  </a:solidFill>
                  <a:latin typeface="Arial" pitchFamily="34" charset="0"/>
                </a:rPr>
                <a:t>G</a:t>
              </a:r>
              <a:endParaRPr lang="en-US" b="1" i="1">
                <a:latin typeface="Arial" pitchFamily="34" charset="0"/>
              </a:endParaRPr>
            </a:p>
          </p:txBody>
        </p:sp>
        <p:sp>
          <p:nvSpPr>
            <p:cNvPr id="260143" name="Rectangle 46"/>
            <p:cNvSpPr>
              <a:spLocks noChangeArrowheads="1"/>
            </p:cNvSpPr>
            <p:nvPr/>
          </p:nvSpPr>
          <p:spPr bwMode="auto">
            <a:xfrm>
              <a:off x="5100" y="2484"/>
              <a:ext cx="85" cy="154"/>
            </a:xfrm>
            <a:prstGeom prst="rect">
              <a:avLst/>
            </a:prstGeom>
            <a:noFill/>
            <a:ln w="9525">
              <a:noFill/>
              <a:miter lim="800000"/>
              <a:headEnd/>
              <a:tailEnd/>
            </a:ln>
          </p:spPr>
          <p:txBody>
            <a:bodyPr wrap="none" lIns="0" tIns="0" rIns="0" bIns="0">
              <a:spAutoFit/>
            </a:bodyPr>
            <a:lstStyle/>
            <a:p>
              <a:r>
                <a:rPr lang="en-US" sz="1600" b="1" i="1">
                  <a:solidFill>
                    <a:srgbClr val="000000"/>
                  </a:solidFill>
                  <a:latin typeface="Arial" pitchFamily="34" charset="0"/>
                </a:rPr>
                <a:t>S</a:t>
              </a:r>
              <a:endParaRPr lang="en-US" b="1" i="1">
                <a:latin typeface="Arial" pitchFamily="34" charset="0"/>
              </a:endParaRPr>
            </a:p>
          </p:txBody>
        </p:sp>
        <p:sp>
          <p:nvSpPr>
            <p:cNvPr id="260144" name="Rectangle 47"/>
            <p:cNvSpPr>
              <a:spLocks noChangeArrowheads="1"/>
            </p:cNvSpPr>
            <p:nvPr/>
          </p:nvSpPr>
          <p:spPr bwMode="auto">
            <a:xfrm>
              <a:off x="5082" y="1662"/>
              <a:ext cx="92" cy="154"/>
            </a:xfrm>
            <a:prstGeom prst="rect">
              <a:avLst/>
            </a:prstGeom>
            <a:noFill/>
            <a:ln w="9525">
              <a:noFill/>
              <a:miter lim="800000"/>
              <a:headEnd/>
              <a:tailEnd/>
            </a:ln>
          </p:spPr>
          <p:txBody>
            <a:bodyPr wrap="none" lIns="0" tIns="0" rIns="0" bIns="0">
              <a:spAutoFit/>
            </a:bodyPr>
            <a:lstStyle/>
            <a:p>
              <a:r>
                <a:rPr lang="en-US" sz="1600" b="1" i="1">
                  <a:solidFill>
                    <a:srgbClr val="000000"/>
                  </a:solidFill>
                  <a:latin typeface="Arial" pitchFamily="34" charset="0"/>
                </a:rPr>
                <a:t>D</a:t>
              </a:r>
              <a:endParaRPr lang="en-US" b="1" i="1">
                <a:latin typeface="Arial" pitchFamily="34" charset="0"/>
              </a:endParaRPr>
            </a:p>
          </p:txBody>
        </p:sp>
      </p:grpSp>
    </p:spTree>
    <p:extLst>
      <p:ext uri="{BB962C8B-B14F-4D97-AF65-F5344CB8AC3E}">
        <p14:creationId xmlns:p14="http://schemas.microsoft.com/office/powerpoint/2010/main" val="51486379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Rectangle 2"/>
          <p:cNvSpPr>
            <a:spLocks noGrp="1" noChangeArrowheads="1"/>
          </p:cNvSpPr>
          <p:nvPr>
            <p:ph type="title"/>
          </p:nvPr>
        </p:nvSpPr>
        <p:spPr/>
        <p:txBody>
          <a:bodyPr>
            <a:normAutofit fontScale="90000"/>
          </a:bodyPr>
          <a:lstStyle/>
          <a:p>
            <a:pPr eaLnBrk="1" hangingPunct="1"/>
            <a:r>
              <a:rPr lang="en-US" smtClean="0"/>
              <a:t>Overview of SRAM Types</a:t>
            </a:r>
          </a:p>
        </p:txBody>
      </p:sp>
      <p:graphicFrame>
        <p:nvGraphicFramePr>
          <p:cNvPr id="3074" name="Object 2"/>
          <p:cNvGraphicFramePr>
            <a:graphicFrameLocks noGrp="1" noChangeAspect="1"/>
          </p:cNvGraphicFramePr>
          <p:nvPr>
            <p:ph type="dgm" idx="1"/>
          </p:nvPr>
        </p:nvGraphicFramePr>
        <p:xfrm>
          <a:off x="2247900" y="1838325"/>
          <a:ext cx="7772400" cy="3181350"/>
        </p:xfrm>
        <a:graphic>
          <a:graphicData uri="http://schemas.openxmlformats.org/presentationml/2006/ole">
            <mc:AlternateContent xmlns:mc="http://schemas.openxmlformats.org/markup-compatibility/2006">
              <mc:Choice xmlns:v="urn:schemas-microsoft-com:vml" Requires="v">
                <p:oleObj spid="_x0000_s3096" name="MS Org Chart" r:id="rId3" imgW="7772400" imgH="3181320" progId="">
                  <p:embed followColorScheme="full"/>
                </p:oleObj>
              </mc:Choice>
              <mc:Fallback>
                <p:oleObj name="MS Org Chart" r:id="rId3" imgW="7772400" imgH="3181320" progId="">
                  <p:embed followColorScheme="full"/>
                  <p:pic>
                    <p:nvPicPr>
                      <p:cNvPr id="0" name=""/>
                      <p:cNvPicPr>
                        <a:picLocks noChangeAspect="1" noChangeArrowheads="1"/>
                      </p:cNvPicPr>
                      <p:nvPr/>
                    </p:nvPicPr>
                    <p:blipFill>
                      <a:blip r:embed="rId4"/>
                      <a:srcRect/>
                      <a:stretch>
                        <a:fillRect/>
                      </a:stretch>
                    </p:blipFill>
                    <p:spPr bwMode="auto">
                      <a:xfrm>
                        <a:off x="2247900" y="1838325"/>
                        <a:ext cx="7772400" cy="31813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076" name="Slide Number Placeholder 4"/>
          <p:cNvSpPr>
            <a:spLocks noGrp="1"/>
          </p:cNvSpPr>
          <p:nvPr>
            <p:ph type="sldNum" sz="quarter" idx="11"/>
          </p:nvPr>
        </p:nvSpPr>
        <p:spPr>
          <a:noFill/>
        </p:spPr>
        <p:txBody>
          <a:bodyPr/>
          <a:lstStyle/>
          <a:p>
            <a:fld id="{7E03B336-6138-439B-B374-5BA59A8F1B3D}" type="slidenum">
              <a:rPr lang="it-IT" smtClean="0">
                <a:latin typeface="Arial" pitchFamily="34" charset="0"/>
              </a:rPr>
              <a:pPr/>
              <a:t>23</a:t>
            </a:fld>
            <a:endParaRPr lang="it-IT">
              <a:latin typeface="Arial" pitchFamily="34" charset="0"/>
            </a:endParaRPr>
          </a:p>
        </p:txBody>
      </p:sp>
    </p:spTree>
    <p:extLst>
      <p:ext uri="{BB962C8B-B14F-4D97-AF65-F5344CB8AC3E}">
        <p14:creationId xmlns:p14="http://schemas.microsoft.com/office/powerpoint/2010/main" val="675978417"/>
      </p:ext>
    </p:extLst>
  </p:cSld>
  <p:clrMapOvr>
    <a:masterClrMapping/>
  </p:clrMapOvr>
  <p:timing>
    <p:tnLst>
      <p:par>
        <p:cTn id="1" dur="indefinite" restart="never" nodeType="tmRoot"/>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122" name="Slide Number Placeholder 4"/>
          <p:cNvSpPr>
            <a:spLocks noGrp="1"/>
          </p:cNvSpPr>
          <p:nvPr>
            <p:ph type="sldNum" sz="quarter" idx="10"/>
          </p:nvPr>
        </p:nvSpPr>
        <p:spPr>
          <a:xfrm>
            <a:off x="8904288" y="6092825"/>
            <a:ext cx="609600" cy="431800"/>
          </a:xfrm>
          <a:noFill/>
        </p:spPr>
        <p:txBody>
          <a:bodyPr/>
          <a:lstStyle/>
          <a:p>
            <a:fld id="{3A0F4132-E79A-4289-BBCF-472105DCA044}" type="slidenum">
              <a:rPr lang="it-IT" smtClean="0">
                <a:latin typeface="Arial" pitchFamily="34" charset="0"/>
              </a:rPr>
              <a:pPr/>
              <a:t>230</a:t>
            </a:fld>
            <a:endParaRPr lang="it-IT">
              <a:latin typeface="Arial" pitchFamily="34" charset="0"/>
            </a:endParaRPr>
          </a:p>
        </p:txBody>
      </p:sp>
      <p:sp>
        <p:nvSpPr>
          <p:cNvPr id="261123" name="Rectangle 2"/>
          <p:cNvSpPr>
            <a:spLocks noGrp="1" noChangeArrowheads="1"/>
          </p:cNvSpPr>
          <p:nvPr>
            <p:ph type="title"/>
          </p:nvPr>
        </p:nvSpPr>
        <p:spPr>
          <a:xfrm>
            <a:off x="2057400" y="520701"/>
            <a:ext cx="8077200" cy="365125"/>
          </a:xfrm>
        </p:spPr>
        <p:txBody>
          <a:bodyPr>
            <a:normAutofit fontScale="90000"/>
          </a:bodyPr>
          <a:lstStyle/>
          <a:p>
            <a:r>
              <a:rPr lang="en-US" smtClean="0"/>
              <a:t>Floating-Gate Transistor Programming</a:t>
            </a:r>
            <a:endParaRPr lang="en-US" smtClean="0">
              <a:solidFill>
                <a:schemeClr val="tx1"/>
              </a:solidFill>
            </a:endParaRPr>
          </a:p>
        </p:txBody>
      </p:sp>
      <p:sp>
        <p:nvSpPr>
          <p:cNvPr id="261124" name="Rectangle 3"/>
          <p:cNvSpPr>
            <a:spLocks noChangeArrowheads="1"/>
          </p:cNvSpPr>
          <p:nvPr/>
        </p:nvSpPr>
        <p:spPr bwMode="auto">
          <a:xfrm>
            <a:off x="9798050" y="3619500"/>
            <a:ext cx="12700" cy="1588"/>
          </a:xfrm>
          <a:prstGeom prst="rect">
            <a:avLst/>
          </a:prstGeom>
          <a:blipFill dpi="0" rotWithShape="0">
            <a:blip r:embed="rId2" cstate="print"/>
            <a:srcRect/>
            <a:tile tx="0" ty="0" sx="100000" sy="100000" flip="none" algn="tl"/>
          </a:blipFill>
          <a:ln w="9525">
            <a:noFill/>
            <a:miter lim="800000"/>
            <a:headEnd/>
            <a:tailEnd/>
          </a:ln>
        </p:spPr>
        <p:txBody>
          <a:bodyPr/>
          <a:lstStyle/>
          <a:p>
            <a:endParaRPr lang="en-US"/>
          </a:p>
        </p:txBody>
      </p:sp>
      <p:sp>
        <p:nvSpPr>
          <p:cNvPr id="261125" name="Freeform 4"/>
          <p:cNvSpPr>
            <a:spLocks/>
          </p:cNvSpPr>
          <p:nvPr/>
        </p:nvSpPr>
        <p:spPr bwMode="auto">
          <a:xfrm>
            <a:off x="9836150" y="3543300"/>
            <a:ext cx="12700" cy="1588"/>
          </a:xfrm>
          <a:custGeom>
            <a:avLst/>
            <a:gdLst>
              <a:gd name="T0" fmla="*/ 0 w 8"/>
              <a:gd name="T1" fmla="*/ 0 h 1588"/>
              <a:gd name="T2" fmla="*/ 0 w 8"/>
              <a:gd name="T3" fmla="*/ 0 h 1588"/>
              <a:gd name="T4" fmla="*/ 0 w 8"/>
              <a:gd name="T5" fmla="*/ 0 h 1588"/>
              <a:gd name="T6" fmla="*/ 2147483647 w 8"/>
              <a:gd name="T7" fmla="*/ 0 h 1588"/>
              <a:gd name="T8" fmla="*/ 2147483647 w 8"/>
              <a:gd name="T9" fmla="*/ 0 h 1588"/>
              <a:gd name="T10" fmla="*/ 2147483647 w 8"/>
              <a:gd name="T11" fmla="*/ 0 h 1588"/>
              <a:gd name="T12" fmla="*/ 0 w 8"/>
              <a:gd name="T13" fmla="*/ 0 h 1588"/>
              <a:gd name="T14" fmla="*/ 0 60000 65536"/>
              <a:gd name="T15" fmla="*/ 0 60000 65536"/>
              <a:gd name="T16" fmla="*/ 0 60000 65536"/>
              <a:gd name="T17" fmla="*/ 0 60000 65536"/>
              <a:gd name="T18" fmla="*/ 0 60000 65536"/>
              <a:gd name="T19" fmla="*/ 0 60000 65536"/>
              <a:gd name="T20" fmla="*/ 0 60000 65536"/>
              <a:gd name="T21" fmla="*/ 0 w 8"/>
              <a:gd name="T22" fmla="*/ 0 h 1588"/>
              <a:gd name="T23" fmla="*/ 8 w 8"/>
              <a:gd name="T24" fmla="*/ 1588 h 15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 h="1588">
                <a:moveTo>
                  <a:pt x="0" y="0"/>
                </a:moveTo>
                <a:lnTo>
                  <a:pt x="0" y="0"/>
                </a:lnTo>
                <a:lnTo>
                  <a:pt x="8" y="0"/>
                </a:lnTo>
                <a:lnTo>
                  <a:pt x="0" y="0"/>
                </a:lnTo>
                <a:close/>
              </a:path>
            </a:pathLst>
          </a:custGeom>
          <a:blipFill dpi="0" rotWithShape="0">
            <a:blip r:embed="rId2" cstate="print"/>
            <a:srcRect/>
            <a:tile tx="0" ty="0" sx="100000" sy="100000" flip="none" algn="tl"/>
          </a:blipFill>
          <a:ln w="9525">
            <a:noFill/>
            <a:round/>
            <a:headEnd/>
            <a:tailEnd/>
          </a:ln>
        </p:spPr>
        <p:txBody>
          <a:bodyPr/>
          <a:lstStyle/>
          <a:p>
            <a:endParaRPr lang="en-US"/>
          </a:p>
        </p:txBody>
      </p:sp>
      <p:sp>
        <p:nvSpPr>
          <p:cNvPr id="261126" name="Rectangle 5"/>
          <p:cNvSpPr>
            <a:spLocks noChangeArrowheads="1"/>
          </p:cNvSpPr>
          <p:nvPr/>
        </p:nvSpPr>
        <p:spPr bwMode="auto">
          <a:xfrm>
            <a:off x="8974138" y="3086100"/>
            <a:ext cx="12700" cy="1588"/>
          </a:xfrm>
          <a:prstGeom prst="rect">
            <a:avLst/>
          </a:prstGeom>
          <a:blipFill dpi="0" rotWithShape="0">
            <a:blip r:embed="rId2" cstate="print"/>
            <a:srcRect/>
            <a:tile tx="0" ty="0" sx="100000" sy="100000" flip="none" algn="tl"/>
          </a:blipFill>
          <a:ln w="9525">
            <a:noFill/>
            <a:miter lim="800000"/>
            <a:headEnd/>
            <a:tailEnd/>
          </a:ln>
        </p:spPr>
        <p:txBody>
          <a:bodyPr/>
          <a:lstStyle/>
          <a:p>
            <a:endParaRPr lang="en-US"/>
          </a:p>
        </p:txBody>
      </p:sp>
      <p:sp>
        <p:nvSpPr>
          <p:cNvPr id="261127" name="Rectangle 6"/>
          <p:cNvSpPr>
            <a:spLocks noChangeArrowheads="1"/>
          </p:cNvSpPr>
          <p:nvPr/>
        </p:nvSpPr>
        <p:spPr bwMode="auto">
          <a:xfrm>
            <a:off x="8974138" y="2679700"/>
            <a:ext cx="12700" cy="1588"/>
          </a:xfrm>
          <a:prstGeom prst="rect">
            <a:avLst/>
          </a:prstGeom>
          <a:blipFill dpi="0" rotWithShape="0">
            <a:blip r:embed="rId2" cstate="print"/>
            <a:srcRect/>
            <a:tile tx="0" ty="0" sx="100000" sy="100000" flip="none" algn="tl"/>
          </a:blipFill>
          <a:ln w="9525">
            <a:noFill/>
            <a:miter lim="800000"/>
            <a:headEnd/>
            <a:tailEnd/>
          </a:ln>
        </p:spPr>
        <p:txBody>
          <a:bodyPr/>
          <a:lstStyle/>
          <a:p>
            <a:endParaRPr lang="en-US"/>
          </a:p>
        </p:txBody>
      </p:sp>
      <p:sp>
        <p:nvSpPr>
          <p:cNvPr id="261128" name="Freeform 7"/>
          <p:cNvSpPr>
            <a:spLocks/>
          </p:cNvSpPr>
          <p:nvPr/>
        </p:nvSpPr>
        <p:spPr bwMode="auto">
          <a:xfrm>
            <a:off x="8999538" y="2590800"/>
            <a:ext cx="12700" cy="1588"/>
          </a:xfrm>
          <a:custGeom>
            <a:avLst/>
            <a:gdLst>
              <a:gd name="T0" fmla="*/ 0 w 8"/>
              <a:gd name="T1" fmla="*/ 0 h 1588"/>
              <a:gd name="T2" fmla="*/ 0 w 8"/>
              <a:gd name="T3" fmla="*/ 0 h 1588"/>
              <a:gd name="T4" fmla="*/ 0 w 8"/>
              <a:gd name="T5" fmla="*/ 0 h 1588"/>
              <a:gd name="T6" fmla="*/ 2147483647 w 8"/>
              <a:gd name="T7" fmla="*/ 0 h 1588"/>
              <a:gd name="T8" fmla="*/ 2147483647 w 8"/>
              <a:gd name="T9" fmla="*/ 0 h 1588"/>
              <a:gd name="T10" fmla="*/ 2147483647 w 8"/>
              <a:gd name="T11" fmla="*/ 0 h 1588"/>
              <a:gd name="T12" fmla="*/ 0 w 8"/>
              <a:gd name="T13" fmla="*/ 0 h 1588"/>
              <a:gd name="T14" fmla="*/ 0 60000 65536"/>
              <a:gd name="T15" fmla="*/ 0 60000 65536"/>
              <a:gd name="T16" fmla="*/ 0 60000 65536"/>
              <a:gd name="T17" fmla="*/ 0 60000 65536"/>
              <a:gd name="T18" fmla="*/ 0 60000 65536"/>
              <a:gd name="T19" fmla="*/ 0 60000 65536"/>
              <a:gd name="T20" fmla="*/ 0 60000 65536"/>
              <a:gd name="T21" fmla="*/ 0 w 8"/>
              <a:gd name="T22" fmla="*/ 0 h 1588"/>
              <a:gd name="T23" fmla="*/ 8 w 8"/>
              <a:gd name="T24" fmla="*/ 1588 h 15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 h="1588">
                <a:moveTo>
                  <a:pt x="0" y="0"/>
                </a:moveTo>
                <a:lnTo>
                  <a:pt x="0" y="0"/>
                </a:lnTo>
                <a:lnTo>
                  <a:pt x="8" y="0"/>
                </a:lnTo>
                <a:lnTo>
                  <a:pt x="0" y="0"/>
                </a:lnTo>
                <a:close/>
              </a:path>
            </a:pathLst>
          </a:custGeom>
          <a:blipFill dpi="0" rotWithShape="0">
            <a:blip r:embed="rId2" cstate="print"/>
            <a:srcRect/>
            <a:tile tx="0" ty="0" sx="100000" sy="100000" flip="none" algn="tl"/>
          </a:blipFill>
          <a:ln w="9525">
            <a:noFill/>
            <a:round/>
            <a:headEnd/>
            <a:tailEnd/>
          </a:ln>
        </p:spPr>
        <p:txBody>
          <a:bodyPr/>
          <a:lstStyle/>
          <a:p>
            <a:endParaRPr lang="en-US"/>
          </a:p>
        </p:txBody>
      </p:sp>
      <p:sp>
        <p:nvSpPr>
          <p:cNvPr id="261129" name="Freeform 8"/>
          <p:cNvSpPr>
            <a:spLocks/>
          </p:cNvSpPr>
          <p:nvPr/>
        </p:nvSpPr>
        <p:spPr bwMode="auto">
          <a:xfrm>
            <a:off x="9353550" y="3670300"/>
            <a:ext cx="12700" cy="1588"/>
          </a:xfrm>
          <a:custGeom>
            <a:avLst/>
            <a:gdLst>
              <a:gd name="T0" fmla="*/ 0 w 8"/>
              <a:gd name="T1" fmla="*/ 0 h 1588"/>
              <a:gd name="T2" fmla="*/ 0 w 8"/>
              <a:gd name="T3" fmla="*/ 0 h 1588"/>
              <a:gd name="T4" fmla="*/ 0 w 8"/>
              <a:gd name="T5" fmla="*/ 0 h 1588"/>
              <a:gd name="T6" fmla="*/ 2147483647 w 8"/>
              <a:gd name="T7" fmla="*/ 0 h 1588"/>
              <a:gd name="T8" fmla="*/ 2147483647 w 8"/>
              <a:gd name="T9" fmla="*/ 0 h 1588"/>
              <a:gd name="T10" fmla="*/ 2147483647 w 8"/>
              <a:gd name="T11" fmla="*/ 0 h 1588"/>
              <a:gd name="T12" fmla="*/ 0 w 8"/>
              <a:gd name="T13" fmla="*/ 0 h 1588"/>
              <a:gd name="T14" fmla="*/ 0 60000 65536"/>
              <a:gd name="T15" fmla="*/ 0 60000 65536"/>
              <a:gd name="T16" fmla="*/ 0 60000 65536"/>
              <a:gd name="T17" fmla="*/ 0 60000 65536"/>
              <a:gd name="T18" fmla="*/ 0 60000 65536"/>
              <a:gd name="T19" fmla="*/ 0 60000 65536"/>
              <a:gd name="T20" fmla="*/ 0 60000 65536"/>
              <a:gd name="T21" fmla="*/ 0 w 8"/>
              <a:gd name="T22" fmla="*/ 0 h 1588"/>
              <a:gd name="T23" fmla="*/ 8 w 8"/>
              <a:gd name="T24" fmla="*/ 1588 h 15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 h="1588">
                <a:moveTo>
                  <a:pt x="0" y="0"/>
                </a:moveTo>
                <a:lnTo>
                  <a:pt x="0" y="0"/>
                </a:lnTo>
                <a:lnTo>
                  <a:pt x="8" y="0"/>
                </a:lnTo>
                <a:lnTo>
                  <a:pt x="0" y="0"/>
                </a:lnTo>
                <a:close/>
              </a:path>
            </a:pathLst>
          </a:custGeom>
          <a:blipFill dpi="0" rotWithShape="0">
            <a:blip r:embed="rId3" cstate="print"/>
            <a:srcRect/>
            <a:tile tx="0" ty="0" sx="100000" sy="100000" flip="none" algn="tl"/>
          </a:blipFill>
          <a:ln w="9525">
            <a:noFill/>
            <a:round/>
            <a:headEnd/>
            <a:tailEnd/>
          </a:ln>
        </p:spPr>
        <p:txBody>
          <a:bodyPr/>
          <a:lstStyle/>
          <a:p>
            <a:endParaRPr lang="en-US"/>
          </a:p>
        </p:txBody>
      </p:sp>
      <p:sp>
        <p:nvSpPr>
          <p:cNvPr id="261130" name="Rectangle 9"/>
          <p:cNvSpPr>
            <a:spLocks noChangeArrowheads="1"/>
          </p:cNvSpPr>
          <p:nvPr/>
        </p:nvSpPr>
        <p:spPr bwMode="auto">
          <a:xfrm>
            <a:off x="9340850" y="3683000"/>
            <a:ext cx="1588" cy="12700"/>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261131" name="Freeform 10"/>
          <p:cNvSpPr>
            <a:spLocks/>
          </p:cNvSpPr>
          <p:nvPr/>
        </p:nvSpPr>
        <p:spPr bwMode="auto">
          <a:xfrm>
            <a:off x="9150350" y="3670300"/>
            <a:ext cx="12700" cy="1588"/>
          </a:xfrm>
          <a:custGeom>
            <a:avLst/>
            <a:gdLst>
              <a:gd name="T0" fmla="*/ 0 w 8"/>
              <a:gd name="T1" fmla="*/ 0 h 1588"/>
              <a:gd name="T2" fmla="*/ 0 w 8"/>
              <a:gd name="T3" fmla="*/ 0 h 1588"/>
              <a:gd name="T4" fmla="*/ 0 w 8"/>
              <a:gd name="T5" fmla="*/ 0 h 1588"/>
              <a:gd name="T6" fmla="*/ 2147483647 w 8"/>
              <a:gd name="T7" fmla="*/ 0 h 1588"/>
              <a:gd name="T8" fmla="*/ 2147483647 w 8"/>
              <a:gd name="T9" fmla="*/ 0 h 1588"/>
              <a:gd name="T10" fmla="*/ 2147483647 w 8"/>
              <a:gd name="T11" fmla="*/ 0 h 1588"/>
              <a:gd name="T12" fmla="*/ 0 w 8"/>
              <a:gd name="T13" fmla="*/ 0 h 1588"/>
              <a:gd name="T14" fmla="*/ 0 60000 65536"/>
              <a:gd name="T15" fmla="*/ 0 60000 65536"/>
              <a:gd name="T16" fmla="*/ 0 60000 65536"/>
              <a:gd name="T17" fmla="*/ 0 60000 65536"/>
              <a:gd name="T18" fmla="*/ 0 60000 65536"/>
              <a:gd name="T19" fmla="*/ 0 60000 65536"/>
              <a:gd name="T20" fmla="*/ 0 60000 65536"/>
              <a:gd name="T21" fmla="*/ 0 w 8"/>
              <a:gd name="T22" fmla="*/ 0 h 1588"/>
              <a:gd name="T23" fmla="*/ 8 w 8"/>
              <a:gd name="T24" fmla="*/ 1588 h 15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 h="1588">
                <a:moveTo>
                  <a:pt x="0" y="0"/>
                </a:moveTo>
                <a:lnTo>
                  <a:pt x="0" y="0"/>
                </a:lnTo>
                <a:lnTo>
                  <a:pt x="8" y="0"/>
                </a:lnTo>
                <a:lnTo>
                  <a:pt x="0" y="0"/>
                </a:lnTo>
                <a:close/>
              </a:path>
            </a:pathLst>
          </a:custGeom>
          <a:blipFill dpi="0" rotWithShape="0">
            <a:blip r:embed="rId3" cstate="print"/>
            <a:srcRect/>
            <a:tile tx="0" ty="0" sx="100000" sy="100000" flip="none" algn="tl"/>
          </a:blipFill>
          <a:ln w="9525">
            <a:noFill/>
            <a:round/>
            <a:headEnd/>
            <a:tailEnd/>
          </a:ln>
        </p:spPr>
        <p:txBody>
          <a:bodyPr/>
          <a:lstStyle/>
          <a:p>
            <a:endParaRPr lang="en-US"/>
          </a:p>
        </p:txBody>
      </p:sp>
      <p:sp>
        <p:nvSpPr>
          <p:cNvPr id="261132" name="Rectangle 11"/>
          <p:cNvSpPr>
            <a:spLocks noChangeArrowheads="1"/>
          </p:cNvSpPr>
          <p:nvPr/>
        </p:nvSpPr>
        <p:spPr bwMode="auto">
          <a:xfrm>
            <a:off x="9086850" y="3683000"/>
            <a:ext cx="1588" cy="12700"/>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261133" name="Rectangle 12"/>
          <p:cNvSpPr>
            <a:spLocks noChangeArrowheads="1"/>
          </p:cNvSpPr>
          <p:nvPr/>
        </p:nvSpPr>
        <p:spPr bwMode="auto">
          <a:xfrm>
            <a:off x="9137650" y="3683000"/>
            <a:ext cx="1588" cy="12700"/>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261134" name="Freeform 13"/>
          <p:cNvSpPr>
            <a:spLocks/>
          </p:cNvSpPr>
          <p:nvPr/>
        </p:nvSpPr>
        <p:spPr bwMode="auto">
          <a:xfrm>
            <a:off x="8961438" y="3670300"/>
            <a:ext cx="12700" cy="1588"/>
          </a:xfrm>
          <a:custGeom>
            <a:avLst/>
            <a:gdLst>
              <a:gd name="T0" fmla="*/ 0 w 8"/>
              <a:gd name="T1" fmla="*/ 0 h 1588"/>
              <a:gd name="T2" fmla="*/ 0 w 8"/>
              <a:gd name="T3" fmla="*/ 0 h 1588"/>
              <a:gd name="T4" fmla="*/ 0 w 8"/>
              <a:gd name="T5" fmla="*/ 0 h 1588"/>
              <a:gd name="T6" fmla="*/ 2147483647 w 8"/>
              <a:gd name="T7" fmla="*/ 0 h 1588"/>
              <a:gd name="T8" fmla="*/ 2147483647 w 8"/>
              <a:gd name="T9" fmla="*/ 0 h 1588"/>
              <a:gd name="T10" fmla="*/ 2147483647 w 8"/>
              <a:gd name="T11" fmla="*/ 0 h 1588"/>
              <a:gd name="T12" fmla="*/ 0 w 8"/>
              <a:gd name="T13" fmla="*/ 0 h 1588"/>
              <a:gd name="T14" fmla="*/ 0 60000 65536"/>
              <a:gd name="T15" fmla="*/ 0 60000 65536"/>
              <a:gd name="T16" fmla="*/ 0 60000 65536"/>
              <a:gd name="T17" fmla="*/ 0 60000 65536"/>
              <a:gd name="T18" fmla="*/ 0 60000 65536"/>
              <a:gd name="T19" fmla="*/ 0 60000 65536"/>
              <a:gd name="T20" fmla="*/ 0 60000 65536"/>
              <a:gd name="T21" fmla="*/ 0 w 8"/>
              <a:gd name="T22" fmla="*/ 0 h 1588"/>
              <a:gd name="T23" fmla="*/ 8 w 8"/>
              <a:gd name="T24" fmla="*/ 1588 h 15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 h="1588">
                <a:moveTo>
                  <a:pt x="0" y="0"/>
                </a:moveTo>
                <a:lnTo>
                  <a:pt x="0" y="0"/>
                </a:lnTo>
                <a:lnTo>
                  <a:pt x="8" y="0"/>
                </a:lnTo>
                <a:lnTo>
                  <a:pt x="0" y="0"/>
                </a:lnTo>
                <a:close/>
              </a:path>
            </a:pathLst>
          </a:custGeom>
          <a:blipFill dpi="0" rotWithShape="0">
            <a:blip r:embed="rId3" cstate="print"/>
            <a:srcRect/>
            <a:tile tx="0" ty="0" sx="100000" sy="100000" flip="none" algn="tl"/>
          </a:blipFill>
          <a:ln w="9525">
            <a:noFill/>
            <a:round/>
            <a:headEnd/>
            <a:tailEnd/>
          </a:ln>
        </p:spPr>
        <p:txBody>
          <a:bodyPr/>
          <a:lstStyle/>
          <a:p>
            <a:endParaRPr lang="en-US"/>
          </a:p>
        </p:txBody>
      </p:sp>
      <p:sp>
        <p:nvSpPr>
          <p:cNvPr id="261135" name="Rectangle 14"/>
          <p:cNvSpPr>
            <a:spLocks noChangeArrowheads="1"/>
          </p:cNvSpPr>
          <p:nvPr/>
        </p:nvSpPr>
        <p:spPr bwMode="auto">
          <a:xfrm>
            <a:off x="8885239" y="3683000"/>
            <a:ext cx="1587" cy="12700"/>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261136" name="Rectangle 15"/>
          <p:cNvSpPr>
            <a:spLocks noChangeArrowheads="1"/>
          </p:cNvSpPr>
          <p:nvPr/>
        </p:nvSpPr>
        <p:spPr bwMode="auto">
          <a:xfrm>
            <a:off x="8948739" y="3683000"/>
            <a:ext cx="1587" cy="12700"/>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261137" name="Freeform 16"/>
          <p:cNvSpPr>
            <a:spLocks/>
          </p:cNvSpPr>
          <p:nvPr/>
        </p:nvSpPr>
        <p:spPr bwMode="auto">
          <a:xfrm>
            <a:off x="8796338" y="3670300"/>
            <a:ext cx="12700" cy="1588"/>
          </a:xfrm>
          <a:custGeom>
            <a:avLst/>
            <a:gdLst>
              <a:gd name="T0" fmla="*/ 0 w 8"/>
              <a:gd name="T1" fmla="*/ 0 h 1588"/>
              <a:gd name="T2" fmla="*/ 0 w 8"/>
              <a:gd name="T3" fmla="*/ 0 h 1588"/>
              <a:gd name="T4" fmla="*/ 0 w 8"/>
              <a:gd name="T5" fmla="*/ 0 h 1588"/>
              <a:gd name="T6" fmla="*/ 2147483647 w 8"/>
              <a:gd name="T7" fmla="*/ 0 h 1588"/>
              <a:gd name="T8" fmla="*/ 2147483647 w 8"/>
              <a:gd name="T9" fmla="*/ 0 h 1588"/>
              <a:gd name="T10" fmla="*/ 2147483647 w 8"/>
              <a:gd name="T11" fmla="*/ 0 h 1588"/>
              <a:gd name="T12" fmla="*/ 0 w 8"/>
              <a:gd name="T13" fmla="*/ 0 h 1588"/>
              <a:gd name="T14" fmla="*/ 0 60000 65536"/>
              <a:gd name="T15" fmla="*/ 0 60000 65536"/>
              <a:gd name="T16" fmla="*/ 0 60000 65536"/>
              <a:gd name="T17" fmla="*/ 0 60000 65536"/>
              <a:gd name="T18" fmla="*/ 0 60000 65536"/>
              <a:gd name="T19" fmla="*/ 0 60000 65536"/>
              <a:gd name="T20" fmla="*/ 0 60000 65536"/>
              <a:gd name="T21" fmla="*/ 0 w 8"/>
              <a:gd name="T22" fmla="*/ 0 h 1588"/>
              <a:gd name="T23" fmla="*/ 8 w 8"/>
              <a:gd name="T24" fmla="*/ 1588 h 15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 h="1588">
                <a:moveTo>
                  <a:pt x="0" y="0"/>
                </a:moveTo>
                <a:lnTo>
                  <a:pt x="0" y="0"/>
                </a:lnTo>
                <a:lnTo>
                  <a:pt x="8" y="0"/>
                </a:lnTo>
                <a:lnTo>
                  <a:pt x="0" y="0"/>
                </a:lnTo>
                <a:close/>
              </a:path>
            </a:pathLst>
          </a:custGeom>
          <a:blipFill dpi="0" rotWithShape="0">
            <a:blip r:embed="rId3" cstate="print"/>
            <a:srcRect/>
            <a:tile tx="0" ty="0" sx="100000" sy="100000" flip="none" algn="tl"/>
          </a:blipFill>
          <a:ln w="9525">
            <a:noFill/>
            <a:round/>
            <a:headEnd/>
            <a:tailEnd/>
          </a:ln>
        </p:spPr>
        <p:txBody>
          <a:bodyPr/>
          <a:lstStyle/>
          <a:p>
            <a:endParaRPr lang="en-US"/>
          </a:p>
        </p:txBody>
      </p:sp>
      <p:sp>
        <p:nvSpPr>
          <p:cNvPr id="261138" name="Rectangle 17"/>
          <p:cNvSpPr>
            <a:spLocks noChangeArrowheads="1"/>
          </p:cNvSpPr>
          <p:nvPr/>
        </p:nvSpPr>
        <p:spPr bwMode="auto">
          <a:xfrm>
            <a:off x="8720139" y="3683000"/>
            <a:ext cx="1587" cy="12700"/>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261139" name="Rectangle 18"/>
          <p:cNvSpPr>
            <a:spLocks noChangeArrowheads="1"/>
          </p:cNvSpPr>
          <p:nvPr/>
        </p:nvSpPr>
        <p:spPr bwMode="auto">
          <a:xfrm>
            <a:off x="8770939" y="3683000"/>
            <a:ext cx="1587" cy="12700"/>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261140" name="Freeform 19"/>
          <p:cNvSpPr>
            <a:spLocks/>
          </p:cNvSpPr>
          <p:nvPr/>
        </p:nvSpPr>
        <p:spPr bwMode="auto">
          <a:xfrm>
            <a:off x="8631238" y="3670300"/>
            <a:ext cx="12700" cy="1588"/>
          </a:xfrm>
          <a:custGeom>
            <a:avLst/>
            <a:gdLst>
              <a:gd name="T0" fmla="*/ 0 w 8"/>
              <a:gd name="T1" fmla="*/ 0 h 1588"/>
              <a:gd name="T2" fmla="*/ 0 w 8"/>
              <a:gd name="T3" fmla="*/ 0 h 1588"/>
              <a:gd name="T4" fmla="*/ 0 w 8"/>
              <a:gd name="T5" fmla="*/ 0 h 1588"/>
              <a:gd name="T6" fmla="*/ 2147483647 w 8"/>
              <a:gd name="T7" fmla="*/ 0 h 1588"/>
              <a:gd name="T8" fmla="*/ 2147483647 w 8"/>
              <a:gd name="T9" fmla="*/ 0 h 1588"/>
              <a:gd name="T10" fmla="*/ 2147483647 w 8"/>
              <a:gd name="T11" fmla="*/ 0 h 1588"/>
              <a:gd name="T12" fmla="*/ 0 w 8"/>
              <a:gd name="T13" fmla="*/ 0 h 1588"/>
              <a:gd name="T14" fmla="*/ 0 60000 65536"/>
              <a:gd name="T15" fmla="*/ 0 60000 65536"/>
              <a:gd name="T16" fmla="*/ 0 60000 65536"/>
              <a:gd name="T17" fmla="*/ 0 60000 65536"/>
              <a:gd name="T18" fmla="*/ 0 60000 65536"/>
              <a:gd name="T19" fmla="*/ 0 60000 65536"/>
              <a:gd name="T20" fmla="*/ 0 60000 65536"/>
              <a:gd name="T21" fmla="*/ 0 w 8"/>
              <a:gd name="T22" fmla="*/ 0 h 1588"/>
              <a:gd name="T23" fmla="*/ 8 w 8"/>
              <a:gd name="T24" fmla="*/ 1588 h 15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 h="1588">
                <a:moveTo>
                  <a:pt x="0" y="0"/>
                </a:moveTo>
                <a:lnTo>
                  <a:pt x="0" y="0"/>
                </a:lnTo>
                <a:lnTo>
                  <a:pt x="8" y="0"/>
                </a:lnTo>
                <a:lnTo>
                  <a:pt x="0" y="0"/>
                </a:lnTo>
                <a:close/>
              </a:path>
            </a:pathLst>
          </a:custGeom>
          <a:blipFill dpi="0" rotWithShape="0">
            <a:blip r:embed="rId3" cstate="print"/>
            <a:srcRect/>
            <a:tile tx="0" ty="0" sx="100000" sy="100000" flip="none" algn="tl"/>
          </a:blipFill>
          <a:ln w="9525">
            <a:noFill/>
            <a:round/>
            <a:headEnd/>
            <a:tailEnd/>
          </a:ln>
        </p:spPr>
        <p:txBody>
          <a:bodyPr/>
          <a:lstStyle/>
          <a:p>
            <a:endParaRPr lang="en-US"/>
          </a:p>
        </p:txBody>
      </p:sp>
      <p:sp>
        <p:nvSpPr>
          <p:cNvPr id="261141" name="Rectangle 20"/>
          <p:cNvSpPr>
            <a:spLocks noChangeArrowheads="1"/>
          </p:cNvSpPr>
          <p:nvPr/>
        </p:nvSpPr>
        <p:spPr bwMode="auto">
          <a:xfrm>
            <a:off x="8605839" y="3683000"/>
            <a:ext cx="1587" cy="12700"/>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261142" name="Rectangle 21"/>
          <p:cNvSpPr>
            <a:spLocks noChangeArrowheads="1"/>
          </p:cNvSpPr>
          <p:nvPr/>
        </p:nvSpPr>
        <p:spPr bwMode="auto">
          <a:xfrm>
            <a:off x="8199438" y="3365500"/>
            <a:ext cx="12700" cy="1588"/>
          </a:xfrm>
          <a:prstGeom prst="rect">
            <a:avLst/>
          </a:prstGeom>
          <a:blipFill dpi="0" rotWithShape="0">
            <a:blip r:embed="rId2" cstate="print"/>
            <a:srcRect/>
            <a:tile tx="0" ty="0" sx="100000" sy="100000" flip="none" algn="tl"/>
          </a:blipFill>
          <a:ln w="9525">
            <a:noFill/>
            <a:miter lim="800000"/>
            <a:headEnd/>
            <a:tailEnd/>
          </a:ln>
        </p:spPr>
        <p:txBody>
          <a:bodyPr/>
          <a:lstStyle/>
          <a:p>
            <a:endParaRPr lang="en-US"/>
          </a:p>
        </p:txBody>
      </p:sp>
      <p:sp>
        <p:nvSpPr>
          <p:cNvPr id="261143" name="Rectangle 22"/>
          <p:cNvSpPr>
            <a:spLocks noChangeArrowheads="1"/>
          </p:cNvSpPr>
          <p:nvPr/>
        </p:nvSpPr>
        <p:spPr bwMode="auto">
          <a:xfrm>
            <a:off x="8186739" y="3365500"/>
            <a:ext cx="1587" cy="12700"/>
          </a:xfrm>
          <a:prstGeom prst="rect">
            <a:avLst/>
          </a:prstGeom>
          <a:blipFill dpi="0" rotWithShape="0">
            <a:blip r:embed="rId2" cstate="print"/>
            <a:srcRect/>
            <a:tile tx="0" ty="0" sx="100000" sy="100000" flip="none" algn="tl"/>
          </a:blipFill>
          <a:ln w="9525">
            <a:noFill/>
            <a:miter lim="800000"/>
            <a:headEnd/>
            <a:tailEnd/>
          </a:ln>
        </p:spPr>
        <p:txBody>
          <a:bodyPr/>
          <a:lstStyle/>
          <a:p>
            <a:endParaRPr lang="en-US"/>
          </a:p>
        </p:txBody>
      </p:sp>
      <p:sp>
        <p:nvSpPr>
          <p:cNvPr id="261144" name="Rectangle 23"/>
          <p:cNvSpPr>
            <a:spLocks noChangeArrowheads="1"/>
          </p:cNvSpPr>
          <p:nvPr/>
        </p:nvSpPr>
        <p:spPr bwMode="auto">
          <a:xfrm>
            <a:off x="7970838" y="3670300"/>
            <a:ext cx="12700" cy="1588"/>
          </a:xfrm>
          <a:prstGeom prst="rect">
            <a:avLst/>
          </a:prstGeom>
          <a:blipFill dpi="0" rotWithShape="0">
            <a:blip r:embed="rId2" cstate="print"/>
            <a:srcRect/>
            <a:tile tx="0" ty="0" sx="100000" sy="100000" flip="none" algn="tl"/>
          </a:blipFill>
          <a:ln w="9525">
            <a:noFill/>
            <a:miter lim="800000"/>
            <a:headEnd/>
            <a:tailEnd/>
          </a:ln>
        </p:spPr>
        <p:txBody>
          <a:bodyPr/>
          <a:lstStyle/>
          <a:p>
            <a:endParaRPr lang="en-US"/>
          </a:p>
        </p:txBody>
      </p:sp>
      <p:grpSp>
        <p:nvGrpSpPr>
          <p:cNvPr id="2" name="Group 24"/>
          <p:cNvGrpSpPr>
            <a:grpSpLocks/>
          </p:cNvGrpSpPr>
          <p:nvPr/>
        </p:nvGrpSpPr>
        <p:grpSpPr bwMode="auto">
          <a:xfrm>
            <a:off x="4572001" y="1820864"/>
            <a:ext cx="2913063" cy="2630487"/>
            <a:chOff x="1920" y="1147"/>
            <a:chExt cx="1835" cy="1657"/>
          </a:xfrm>
        </p:grpSpPr>
        <p:sp>
          <p:nvSpPr>
            <p:cNvPr id="261216" name="Rectangle 25"/>
            <p:cNvSpPr>
              <a:spLocks noChangeArrowheads="1"/>
            </p:cNvSpPr>
            <p:nvPr/>
          </p:nvSpPr>
          <p:spPr bwMode="auto">
            <a:xfrm>
              <a:off x="2566" y="1858"/>
              <a:ext cx="665" cy="77"/>
            </a:xfrm>
            <a:prstGeom prst="rect">
              <a:avLst/>
            </a:prstGeom>
            <a:solidFill>
              <a:srgbClr val="FF0000"/>
            </a:solidFill>
            <a:ln w="12700">
              <a:solidFill>
                <a:srgbClr val="000000"/>
              </a:solidFill>
              <a:miter lim="800000"/>
              <a:headEnd/>
              <a:tailEnd/>
            </a:ln>
          </p:spPr>
          <p:txBody>
            <a:bodyPr/>
            <a:lstStyle/>
            <a:p>
              <a:endParaRPr lang="en-US"/>
            </a:p>
          </p:txBody>
        </p:sp>
        <p:sp>
          <p:nvSpPr>
            <p:cNvPr id="261217" name="Rectangle 26"/>
            <p:cNvSpPr>
              <a:spLocks noChangeArrowheads="1"/>
            </p:cNvSpPr>
            <p:nvPr/>
          </p:nvSpPr>
          <p:spPr bwMode="auto">
            <a:xfrm>
              <a:off x="2566" y="1613"/>
              <a:ext cx="665" cy="77"/>
            </a:xfrm>
            <a:prstGeom prst="rect">
              <a:avLst/>
            </a:prstGeom>
            <a:solidFill>
              <a:srgbClr val="FF0000"/>
            </a:solidFill>
            <a:ln w="12700">
              <a:solidFill>
                <a:srgbClr val="000000"/>
              </a:solidFill>
              <a:miter lim="800000"/>
              <a:headEnd/>
              <a:tailEnd/>
            </a:ln>
          </p:spPr>
          <p:txBody>
            <a:bodyPr/>
            <a:lstStyle/>
            <a:p>
              <a:endParaRPr lang="en-US"/>
            </a:p>
          </p:txBody>
        </p:sp>
        <p:sp>
          <p:nvSpPr>
            <p:cNvPr id="261218" name="Line 27"/>
            <p:cNvSpPr>
              <a:spLocks noChangeShapeType="1"/>
            </p:cNvSpPr>
            <p:nvPr/>
          </p:nvSpPr>
          <p:spPr bwMode="auto">
            <a:xfrm>
              <a:off x="2166" y="2074"/>
              <a:ext cx="1464" cy="1"/>
            </a:xfrm>
            <a:prstGeom prst="line">
              <a:avLst/>
            </a:prstGeom>
            <a:noFill/>
            <a:ln w="12700">
              <a:solidFill>
                <a:srgbClr val="000000"/>
              </a:solidFill>
              <a:miter lim="800000"/>
              <a:headEnd/>
              <a:tailEnd/>
            </a:ln>
          </p:spPr>
          <p:txBody>
            <a:bodyPr/>
            <a:lstStyle/>
            <a:p>
              <a:endParaRPr lang="en-US"/>
            </a:p>
          </p:txBody>
        </p:sp>
        <p:sp>
          <p:nvSpPr>
            <p:cNvPr id="261219" name="Freeform 28"/>
            <p:cNvSpPr>
              <a:spLocks/>
            </p:cNvSpPr>
            <p:nvPr/>
          </p:nvSpPr>
          <p:spPr bwMode="auto">
            <a:xfrm>
              <a:off x="2166" y="2074"/>
              <a:ext cx="396" cy="196"/>
            </a:xfrm>
            <a:custGeom>
              <a:avLst/>
              <a:gdLst>
                <a:gd name="T0" fmla="*/ 0 w 97"/>
                <a:gd name="T1" fmla="*/ 222427 h 48"/>
                <a:gd name="T2" fmla="*/ 300531 w 97"/>
                <a:gd name="T3" fmla="*/ 222427 h 48"/>
                <a:gd name="T4" fmla="*/ 449133 w 97"/>
                <a:gd name="T5" fmla="*/ 111181 h 48"/>
                <a:gd name="T6" fmla="*/ 449133 w 97"/>
                <a:gd name="T7" fmla="*/ 0 h 48"/>
                <a:gd name="T8" fmla="*/ 0 60000 65536"/>
                <a:gd name="T9" fmla="*/ 0 60000 65536"/>
                <a:gd name="T10" fmla="*/ 0 60000 65536"/>
                <a:gd name="T11" fmla="*/ 0 60000 65536"/>
                <a:gd name="T12" fmla="*/ 0 w 97"/>
                <a:gd name="T13" fmla="*/ 0 h 48"/>
                <a:gd name="T14" fmla="*/ 97 w 97"/>
                <a:gd name="T15" fmla="*/ 48 h 48"/>
              </a:gdLst>
              <a:ahLst/>
              <a:cxnLst>
                <a:cxn ang="T8">
                  <a:pos x="T0" y="T1"/>
                </a:cxn>
                <a:cxn ang="T9">
                  <a:pos x="T2" y="T3"/>
                </a:cxn>
                <a:cxn ang="T10">
                  <a:pos x="T4" y="T5"/>
                </a:cxn>
                <a:cxn ang="T11">
                  <a:pos x="T6" y="T7"/>
                </a:cxn>
              </a:cxnLst>
              <a:rect l="T12" t="T13" r="T14" b="T15"/>
              <a:pathLst>
                <a:path w="97" h="48">
                  <a:moveTo>
                    <a:pt x="0" y="48"/>
                  </a:moveTo>
                  <a:cubicBezTo>
                    <a:pt x="65" y="48"/>
                    <a:pt x="65" y="48"/>
                    <a:pt x="65" y="48"/>
                  </a:cubicBezTo>
                  <a:cubicBezTo>
                    <a:pt x="82" y="48"/>
                    <a:pt x="97" y="37"/>
                    <a:pt x="97" y="24"/>
                  </a:cubicBezTo>
                  <a:cubicBezTo>
                    <a:pt x="97" y="10"/>
                    <a:pt x="97" y="0"/>
                    <a:pt x="97" y="0"/>
                  </a:cubicBezTo>
                </a:path>
              </a:pathLst>
            </a:custGeom>
            <a:noFill/>
            <a:ln w="12700" cap="flat">
              <a:solidFill>
                <a:srgbClr val="000000"/>
              </a:solidFill>
              <a:prstDash val="solid"/>
              <a:miter lim="800000"/>
              <a:headEnd/>
              <a:tailEnd/>
            </a:ln>
          </p:spPr>
          <p:txBody>
            <a:bodyPr/>
            <a:lstStyle/>
            <a:p>
              <a:endParaRPr lang="en-US"/>
            </a:p>
          </p:txBody>
        </p:sp>
        <p:sp>
          <p:nvSpPr>
            <p:cNvPr id="261220" name="Freeform 29"/>
            <p:cNvSpPr>
              <a:spLocks/>
            </p:cNvSpPr>
            <p:nvPr/>
          </p:nvSpPr>
          <p:spPr bwMode="auto">
            <a:xfrm>
              <a:off x="3219" y="2074"/>
              <a:ext cx="411" cy="224"/>
            </a:xfrm>
            <a:custGeom>
              <a:avLst/>
              <a:gdLst>
                <a:gd name="T0" fmla="*/ 458493 w 101"/>
                <a:gd name="T1" fmla="*/ 250896 h 55"/>
                <a:gd name="T2" fmla="*/ 145075 w 101"/>
                <a:gd name="T3" fmla="*/ 250896 h 55"/>
                <a:gd name="T4" fmla="*/ 0 w 101"/>
                <a:gd name="T5" fmla="*/ 136726 h 55"/>
                <a:gd name="T6" fmla="*/ 0 w 101"/>
                <a:gd name="T7" fmla="*/ 0 h 55"/>
                <a:gd name="T8" fmla="*/ 0 60000 65536"/>
                <a:gd name="T9" fmla="*/ 0 60000 65536"/>
                <a:gd name="T10" fmla="*/ 0 60000 65536"/>
                <a:gd name="T11" fmla="*/ 0 60000 65536"/>
                <a:gd name="T12" fmla="*/ 0 w 101"/>
                <a:gd name="T13" fmla="*/ 0 h 55"/>
                <a:gd name="T14" fmla="*/ 101 w 101"/>
                <a:gd name="T15" fmla="*/ 55 h 55"/>
              </a:gdLst>
              <a:ahLst/>
              <a:cxnLst>
                <a:cxn ang="T8">
                  <a:pos x="T0" y="T1"/>
                </a:cxn>
                <a:cxn ang="T9">
                  <a:pos x="T2" y="T3"/>
                </a:cxn>
                <a:cxn ang="T10">
                  <a:pos x="T4" y="T5"/>
                </a:cxn>
                <a:cxn ang="T11">
                  <a:pos x="T6" y="T7"/>
                </a:cxn>
              </a:cxnLst>
              <a:rect l="T12" t="T13" r="T14" b="T15"/>
              <a:pathLst>
                <a:path w="101" h="55">
                  <a:moveTo>
                    <a:pt x="101" y="55"/>
                  </a:moveTo>
                  <a:cubicBezTo>
                    <a:pt x="32" y="55"/>
                    <a:pt x="32" y="55"/>
                    <a:pt x="32" y="55"/>
                  </a:cubicBezTo>
                  <a:cubicBezTo>
                    <a:pt x="15" y="55"/>
                    <a:pt x="0" y="44"/>
                    <a:pt x="0" y="30"/>
                  </a:cubicBezTo>
                  <a:cubicBezTo>
                    <a:pt x="0" y="17"/>
                    <a:pt x="0" y="0"/>
                    <a:pt x="0" y="0"/>
                  </a:cubicBezTo>
                </a:path>
              </a:pathLst>
            </a:custGeom>
            <a:noFill/>
            <a:ln w="12700" cap="flat">
              <a:solidFill>
                <a:srgbClr val="000000"/>
              </a:solidFill>
              <a:prstDash val="solid"/>
              <a:miter lim="800000"/>
              <a:headEnd/>
              <a:tailEnd/>
            </a:ln>
          </p:spPr>
          <p:txBody>
            <a:bodyPr/>
            <a:lstStyle/>
            <a:p>
              <a:endParaRPr lang="en-US"/>
            </a:p>
          </p:txBody>
        </p:sp>
        <p:sp>
          <p:nvSpPr>
            <p:cNvPr id="261221" name="Freeform 30"/>
            <p:cNvSpPr>
              <a:spLocks/>
            </p:cNvSpPr>
            <p:nvPr/>
          </p:nvSpPr>
          <p:spPr bwMode="auto">
            <a:xfrm>
              <a:off x="2191" y="1735"/>
              <a:ext cx="167" cy="339"/>
            </a:xfrm>
            <a:custGeom>
              <a:avLst/>
              <a:gdLst>
                <a:gd name="T0" fmla="*/ 0 w 167"/>
                <a:gd name="T1" fmla="*/ 159 h 339"/>
                <a:gd name="T2" fmla="*/ 0 w 167"/>
                <a:gd name="T3" fmla="*/ 0 h 339"/>
                <a:gd name="T4" fmla="*/ 167 w 167"/>
                <a:gd name="T5" fmla="*/ 0 h 339"/>
                <a:gd name="T6" fmla="*/ 167 w 167"/>
                <a:gd name="T7" fmla="*/ 339 h 339"/>
                <a:gd name="T8" fmla="*/ 0 60000 65536"/>
                <a:gd name="T9" fmla="*/ 0 60000 65536"/>
                <a:gd name="T10" fmla="*/ 0 60000 65536"/>
                <a:gd name="T11" fmla="*/ 0 60000 65536"/>
                <a:gd name="T12" fmla="*/ 0 w 167"/>
                <a:gd name="T13" fmla="*/ 0 h 339"/>
                <a:gd name="T14" fmla="*/ 167 w 167"/>
                <a:gd name="T15" fmla="*/ 339 h 339"/>
              </a:gdLst>
              <a:ahLst/>
              <a:cxnLst>
                <a:cxn ang="T8">
                  <a:pos x="T0" y="T1"/>
                </a:cxn>
                <a:cxn ang="T9">
                  <a:pos x="T2" y="T3"/>
                </a:cxn>
                <a:cxn ang="T10">
                  <a:pos x="T4" y="T5"/>
                </a:cxn>
                <a:cxn ang="T11">
                  <a:pos x="T6" y="T7"/>
                </a:cxn>
              </a:cxnLst>
              <a:rect l="T12" t="T13" r="T14" b="T15"/>
              <a:pathLst>
                <a:path w="167" h="339">
                  <a:moveTo>
                    <a:pt x="0" y="159"/>
                  </a:moveTo>
                  <a:lnTo>
                    <a:pt x="0" y="0"/>
                  </a:lnTo>
                  <a:lnTo>
                    <a:pt x="167" y="0"/>
                  </a:lnTo>
                  <a:lnTo>
                    <a:pt x="167" y="339"/>
                  </a:lnTo>
                </a:path>
              </a:pathLst>
            </a:custGeom>
            <a:noFill/>
            <a:ln w="12700" cap="flat">
              <a:solidFill>
                <a:srgbClr val="000000"/>
              </a:solidFill>
              <a:prstDash val="solid"/>
              <a:miter lim="800000"/>
              <a:headEnd/>
              <a:tailEnd/>
            </a:ln>
          </p:spPr>
          <p:txBody>
            <a:bodyPr/>
            <a:lstStyle/>
            <a:p>
              <a:endParaRPr lang="en-US"/>
            </a:p>
          </p:txBody>
        </p:sp>
        <p:sp>
          <p:nvSpPr>
            <p:cNvPr id="261222" name="Line 31"/>
            <p:cNvSpPr>
              <a:spLocks noChangeShapeType="1"/>
            </p:cNvSpPr>
            <p:nvPr/>
          </p:nvSpPr>
          <p:spPr bwMode="auto">
            <a:xfrm flipH="1">
              <a:off x="2097" y="1894"/>
              <a:ext cx="187" cy="1"/>
            </a:xfrm>
            <a:prstGeom prst="line">
              <a:avLst/>
            </a:prstGeom>
            <a:noFill/>
            <a:ln w="19050">
              <a:solidFill>
                <a:srgbClr val="000000"/>
              </a:solidFill>
              <a:miter lim="800000"/>
              <a:headEnd/>
              <a:tailEnd/>
            </a:ln>
          </p:spPr>
          <p:txBody>
            <a:bodyPr/>
            <a:lstStyle/>
            <a:p>
              <a:endParaRPr lang="en-US"/>
            </a:p>
          </p:txBody>
        </p:sp>
        <p:sp>
          <p:nvSpPr>
            <p:cNvPr id="261223" name="Line 32"/>
            <p:cNvSpPr>
              <a:spLocks noChangeShapeType="1"/>
            </p:cNvSpPr>
            <p:nvPr/>
          </p:nvSpPr>
          <p:spPr bwMode="auto">
            <a:xfrm flipH="1">
              <a:off x="2129" y="1931"/>
              <a:ext cx="119" cy="1"/>
            </a:xfrm>
            <a:prstGeom prst="line">
              <a:avLst/>
            </a:prstGeom>
            <a:noFill/>
            <a:ln w="19050">
              <a:solidFill>
                <a:srgbClr val="000000"/>
              </a:solidFill>
              <a:miter lim="800000"/>
              <a:headEnd/>
              <a:tailEnd/>
            </a:ln>
          </p:spPr>
          <p:txBody>
            <a:bodyPr/>
            <a:lstStyle/>
            <a:p>
              <a:endParaRPr lang="en-US"/>
            </a:p>
          </p:txBody>
        </p:sp>
        <p:sp>
          <p:nvSpPr>
            <p:cNvPr id="261224" name="Line 33"/>
            <p:cNvSpPr>
              <a:spLocks noChangeShapeType="1"/>
            </p:cNvSpPr>
            <p:nvPr/>
          </p:nvSpPr>
          <p:spPr bwMode="auto">
            <a:xfrm flipH="1">
              <a:off x="2162" y="1972"/>
              <a:ext cx="57" cy="1"/>
            </a:xfrm>
            <a:prstGeom prst="line">
              <a:avLst/>
            </a:prstGeom>
            <a:noFill/>
            <a:ln w="19050">
              <a:solidFill>
                <a:srgbClr val="000000"/>
              </a:solidFill>
              <a:miter lim="800000"/>
              <a:headEnd/>
              <a:tailEnd/>
            </a:ln>
          </p:spPr>
          <p:txBody>
            <a:bodyPr/>
            <a:lstStyle/>
            <a:p>
              <a:endParaRPr lang="en-US"/>
            </a:p>
          </p:txBody>
        </p:sp>
        <p:sp>
          <p:nvSpPr>
            <p:cNvPr id="261225" name="Line 34"/>
            <p:cNvSpPr>
              <a:spLocks noChangeShapeType="1"/>
            </p:cNvSpPr>
            <p:nvPr/>
          </p:nvSpPr>
          <p:spPr bwMode="auto">
            <a:xfrm flipV="1">
              <a:off x="2896" y="1356"/>
              <a:ext cx="1" cy="257"/>
            </a:xfrm>
            <a:prstGeom prst="line">
              <a:avLst/>
            </a:prstGeom>
            <a:noFill/>
            <a:ln w="12700">
              <a:solidFill>
                <a:srgbClr val="000000"/>
              </a:solidFill>
              <a:miter lim="800000"/>
              <a:headEnd/>
              <a:tailEnd/>
            </a:ln>
          </p:spPr>
          <p:txBody>
            <a:bodyPr/>
            <a:lstStyle/>
            <a:p>
              <a:endParaRPr lang="en-US"/>
            </a:p>
          </p:txBody>
        </p:sp>
        <p:sp>
          <p:nvSpPr>
            <p:cNvPr id="261226" name="Oval 35"/>
            <p:cNvSpPr>
              <a:spLocks noChangeArrowheads="1"/>
            </p:cNvSpPr>
            <p:nvPr/>
          </p:nvSpPr>
          <p:spPr bwMode="auto">
            <a:xfrm>
              <a:off x="2872" y="1332"/>
              <a:ext cx="49" cy="48"/>
            </a:xfrm>
            <a:prstGeom prst="ellipse">
              <a:avLst/>
            </a:prstGeom>
            <a:solidFill>
              <a:srgbClr val="000000"/>
            </a:solidFill>
            <a:ln w="25400">
              <a:solidFill>
                <a:srgbClr val="000000"/>
              </a:solidFill>
              <a:miter lim="800000"/>
              <a:headEnd/>
              <a:tailEnd/>
            </a:ln>
          </p:spPr>
          <p:txBody>
            <a:bodyPr/>
            <a:lstStyle/>
            <a:p>
              <a:endParaRPr lang="en-US"/>
            </a:p>
          </p:txBody>
        </p:sp>
        <p:sp>
          <p:nvSpPr>
            <p:cNvPr id="261227" name="Line 36"/>
            <p:cNvSpPr>
              <a:spLocks noChangeShapeType="1"/>
            </p:cNvSpPr>
            <p:nvPr/>
          </p:nvSpPr>
          <p:spPr bwMode="auto">
            <a:xfrm flipV="1">
              <a:off x="3488" y="1829"/>
              <a:ext cx="1" cy="245"/>
            </a:xfrm>
            <a:prstGeom prst="line">
              <a:avLst/>
            </a:prstGeom>
            <a:noFill/>
            <a:ln w="12700">
              <a:solidFill>
                <a:srgbClr val="000000"/>
              </a:solidFill>
              <a:miter lim="800000"/>
              <a:headEnd/>
              <a:tailEnd/>
            </a:ln>
          </p:spPr>
          <p:txBody>
            <a:bodyPr/>
            <a:lstStyle/>
            <a:p>
              <a:endParaRPr lang="en-US"/>
            </a:p>
          </p:txBody>
        </p:sp>
        <p:sp>
          <p:nvSpPr>
            <p:cNvPr id="261228" name="Oval 37"/>
            <p:cNvSpPr>
              <a:spLocks noChangeArrowheads="1"/>
            </p:cNvSpPr>
            <p:nvPr/>
          </p:nvSpPr>
          <p:spPr bwMode="auto">
            <a:xfrm>
              <a:off x="3463" y="1805"/>
              <a:ext cx="49" cy="49"/>
            </a:xfrm>
            <a:prstGeom prst="ellipse">
              <a:avLst/>
            </a:prstGeom>
            <a:solidFill>
              <a:srgbClr val="000000"/>
            </a:solidFill>
            <a:ln w="25400">
              <a:solidFill>
                <a:srgbClr val="000000"/>
              </a:solidFill>
              <a:miter lim="800000"/>
              <a:headEnd/>
              <a:tailEnd/>
            </a:ln>
          </p:spPr>
          <p:txBody>
            <a:bodyPr/>
            <a:lstStyle/>
            <a:p>
              <a:endParaRPr lang="en-US"/>
            </a:p>
          </p:txBody>
        </p:sp>
        <p:sp>
          <p:nvSpPr>
            <p:cNvPr id="261229" name="Rectangle 38"/>
            <p:cNvSpPr>
              <a:spLocks noChangeArrowheads="1"/>
            </p:cNvSpPr>
            <p:nvPr/>
          </p:nvSpPr>
          <p:spPr bwMode="auto">
            <a:xfrm>
              <a:off x="2798" y="1147"/>
              <a:ext cx="192" cy="154"/>
            </a:xfrm>
            <a:prstGeom prst="rect">
              <a:avLst/>
            </a:prstGeom>
            <a:noFill/>
            <a:ln w="9525">
              <a:noFill/>
              <a:miter lim="800000"/>
              <a:headEnd/>
              <a:tailEnd/>
            </a:ln>
          </p:spPr>
          <p:txBody>
            <a:bodyPr wrap="none" lIns="0" tIns="0" rIns="0" bIns="0">
              <a:spAutoFit/>
            </a:bodyPr>
            <a:lstStyle/>
            <a:p>
              <a:r>
                <a:rPr lang="en-US" sz="1600" b="1">
                  <a:solidFill>
                    <a:srgbClr val="000000"/>
                  </a:solidFill>
                  <a:latin typeface="Arial" pitchFamily="34" charset="0"/>
                </a:rPr>
                <a:t>0 V</a:t>
              </a:r>
              <a:endParaRPr lang="en-US" b="1" i="1">
                <a:latin typeface="Arial" pitchFamily="34" charset="0"/>
              </a:endParaRPr>
            </a:p>
          </p:txBody>
        </p:sp>
        <p:sp>
          <p:nvSpPr>
            <p:cNvPr id="261230" name="Rectangle 39"/>
            <p:cNvSpPr>
              <a:spLocks noChangeArrowheads="1"/>
            </p:cNvSpPr>
            <p:nvPr/>
          </p:nvSpPr>
          <p:spPr bwMode="auto">
            <a:xfrm>
              <a:off x="2744" y="1711"/>
              <a:ext cx="0" cy="174"/>
            </a:xfrm>
            <a:prstGeom prst="rect">
              <a:avLst/>
            </a:prstGeom>
            <a:noFill/>
            <a:ln w="9525">
              <a:noFill/>
              <a:miter lim="800000"/>
              <a:headEnd/>
              <a:tailEnd/>
            </a:ln>
          </p:spPr>
          <p:txBody>
            <a:bodyPr wrap="none" lIns="0" tIns="0" rIns="0" bIns="0">
              <a:spAutoFit/>
            </a:bodyPr>
            <a:lstStyle/>
            <a:p>
              <a:endParaRPr lang="en-US" b="1" i="1">
                <a:latin typeface="Arial" pitchFamily="34" charset="0"/>
              </a:endParaRPr>
            </a:p>
          </p:txBody>
        </p:sp>
        <p:sp>
          <p:nvSpPr>
            <p:cNvPr id="261231" name="Rectangle 40"/>
            <p:cNvSpPr>
              <a:spLocks noChangeArrowheads="1"/>
            </p:cNvSpPr>
            <p:nvPr/>
          </p:nvSpPr>
          <p:spPr bwMode="auto">
            <a:xfrm>
              <a:off x="2852" y="1691"/>
              <a:ext cx="187" cy="155"/>
            </a:xfrm>
            <a:prstGeom prst="rect">
              <a:avLst/>
            </a:prstGeom>
            <a:noFill/>
            <a:ln w="9525">
              <a:noFill/>
              <a:miter lim="800000"/>
              <a:headEnd/>
              <a:tailEnd/>
            </a:ln>
          </p:spPr>
          <p:txBody>
            <a:bodyPr wrap="none" lIns="0" tIns="0" rIns="0" bIns="0">
              <a:spAutoFit/>
            </a:bodyPr>
            <a:lstStyle/>
            <a:p>
              <a:r>
                <a:rPr lang="en-US" sz="1600" b="1">
                  <a:solidFill>
                    <a:srgbClr val="000000"/>
                  </a:solidFill>
                  <a:latin typeface="Times Ten Roman" pitchFamily="18" charset="0"/>
                </a:rPr>
                <a:t>5 V</a:t>
              </a:r>
              <a:endParaRPr lang="en-US" b="1" i="1">
                <a:latin typeface="Arial" pitchFamily="34" charset="0"/>
              </a:endParaRPr>
            </a:p>
          </p:txBody>
        </p:sp>
        <p:sp>
          <p:nvSpPr>
            <p:cNvPr id="261232" name="Rectangle 41"/>
            <p:cNvSpPr>
              <a:spLocks noChangeArrowheads="1"/>
            </p:cNvSpPr>
            <p:nvPr/>
          </p:nvSpPr>
          <p:spPr bwMode="auto">
            <a:xfrm>
              <a:off x="3389" y="1636"/>
              <a:ext cx="187" cy="155"/>
            </a:xfrm>
            <a:prstGeom prst="rect">
              <a:avLst/>
            </a:prstGeom>
            <a:noFill/>
            <a:ln w="9525">
              <a:noFill/>
              <a:miter lim="800000"/>
              <a:headEnd/>
              <a:tailEnd/>
            </a:ln>
          </p:spPr>
          <p:txBody>
            <a:bodyPr wrap="none" lIns="0" tIns="0" rIns="0" bIns="0">
              <a:spAutoFit/>
            </a:bodyPr>
            <a:lstStyle/>
            <a:p>
              <a:r>
                <a:rPr lang="en-US" sz="1600" b="1">
                  <a:solidFill>
                    <a:srgbClr val="000000"/>
                  </a:solidFill>
                  <a:latin typeface="Times Ten Roman" pitchFamily="18" charset="0"/>
                </a:rPr>
                <a:t>0 V</a:t>
              </a:r>
              <a:endParaRPr lang="en-US" b="1" i="1">
                <a:latin typeface="Arial" pitchFamily="34" charset="0"/>
              </a:endParaRPr>
            </a:p>
          </p:txBody>
        </p:sp>
        <p:sp>
          <p:nvSpPr>
            <p:cNvPr id="261233" name="Rectangle 42"/>
            <p:cNvSpPr>
              <a:spLocks noChangeArrowheads="1"/>
            </p:cNvSpPr>
            <p:nvPr/>
          </p:nvSpPr>
          <p:spPr bwMode="auto">
            <a:xfrm>
              <a:off x="3416" y="2089"/>
              <a:ext cx="92" cy="154"/>
            </a:xfrm>
            <a:prstGeom prst="rect">
              <a:avLst/>
            </a:prstGeom>
            <a:noFill/>
            <a:ln w="9525">
              <a:noFill/>
              <a:miter lim="800000"/>
              <a:headEnd/>
              <a:tailEnd/>
            </a:ln>
          </p:spPr>
          <p:txBody>
            <a:bodyPr wrap="none" lIns="0" tIns="0" rIns="0" bIns="0">
              <a:spAutoFit/>
            </a:bodyPr>
            <a:lstStyle/>
            <a:p>
              <a:r>
                <a:rPr lang="en-US" sz="1600" b="1" i="1">
                  <a:solidFill>
                    <a:srgbClr val="000000"/>
                  </a:solidFill>
                  <a:latin typeface="Arial" pitchFamily="34" charset="0"/>
                </a:rPr>
                <a:t>D</a:t>
              </a:r>
              <a:endParaRPr lang="en-US" b="1" i="1">
                <a:latin typeface="Arial" pitchFamily="34" charset="0"/>
              </a:endParaRPr>
            </a:p>
          </p:txBody>
        </p:sp>
        <p:sp>
          <p:nvSpPr>
            <p:cNvPr id="261234" name="Rectangle 43"/>
            <p:cNvSpPr>
              <a:spLocks noChangeArrowheads="1"/>
            </p:cNvSpPr>
            <p:nvPr/>
          </p:nvSpPr>
          <p:spPr bwMode="auto">
            <a:xfrm>
              <a:off x="2292" y="2089"/>
              <a:ext cx="85" cy="154"/>
            </a:xfrm>
            <a:prstGeom prst="rect">
              <a:avLst/>
            </a:prstGeom>
            <a:noFill/>
            <a:ln w="9525">
              <a:noFill/>
              <a:miter lim="800000"/>
              <a:headEnd/>
              <a:tailEnd/>
            </a:ln>
          </p:spPr>
          <p:txBody>
            <a:bodyPr wrap="none" lIns="0" tIns="0" rIns="0" bIns="0">
              <a:spAutoFit/>
            </a:bodyPr>
            <a:lstStyle/>
            <a:p>
              <a:r>
                <a:rPr lang="en-US" sz="1600" b="1" i="1">
                  <a:solidFill>
                    <a:srgbClr val="000000"/>
                  </a:solidFill>
                  <a:latin typeface="Arial" pitchFamily="34" charset="0"/>
                </a:rPr>
                <a:t>S</a:t>
              </a:r>
              <a:endParaRPr lang="en-US" b="1" i="1">
                <a:latin typeface="Arial" pitchFamily="34" charset="0"/>
              </a:endParaRPr>
            </a:p>
          </p:txBody>
        </p:sp>
        <p:sp>
          <p:nvSpPr>
            <p:cNvPr id="261235" name="Rectangle 44"/>
            <p:cNvSpPr>
              <a:spLocks noChangeArrowheads="1"/>
            </p:cNvSpPr>
            <p:nvPr/>
          </p:nvSpPr>
          <p:spPr bwMode="auto">
            <a:xfrm>
              <a:off x="1920" y="2496"/>
              <a:ext cx="1835" cy="308"/>
            </a:xfrm>
            <a:prstGeom prst="rect">
              <a:avLst/>
            </a:prstGeom>
            <a:noFill/>
            <a:ln w="9525">
              <a:noFill/>
              <a:miter lim="800000"/>
              <a:headEnd/>
              <a:tailEnd/>
            </a:ln>
          </p:spPr>
          <p:txBody>
            <a:bodyPr wrap="none" lIns="0" tIns="0" rIns="0" bIns="0">
              <a:spAutoFit/>
            </a:bodyPr>
            <a:lstStyle/>
            <a:p>
              <a:r>
                <a:rPr lang="en-US" sz="1600" b="1">
                  <a:solidFill>
                    <a:srgbClr val="000000"/>
                  </a:solidFill>
                  <a:latin typeface="Arial" pitchFamily="34" charset="0"/>
                </a:rPr>
                <a:t>Removing programming </a:t>
              </a:r>
            </a:p>
            <a:p>
              <a:r>
                <a:rPr lang="en-US" sz="1600" b="1">
                  <a:solidFill>
                    <a:srgbClr val="000000"/>
                  </a:solidFill>
                  <a:latin typeface="Arial" pitchFamily="34" charset="0"/>
                </a:rPr>
                <a:t>voltage leaves charge trapped</a:t>
              </a:r>
              <a:endParaRPr lang="en-US" b="1" i="1">
                <a:latin typeface="Arial" pitchFamily="34" charset="0"/>
              </a:endParaRPr>
            </a:p>
          </p:txBody>
        </p:sp>
        <p:sp>
          <p:nvSpPr>
            <p:cNvPr id="261236" name="Oval 45"/>
            <p:cNvSpPr>
              <a:spLocks noChangeArrowheads="1"/>
            </p:cNvSpPr>
            <p:nvPr/>
          </p:nvSpPr>
          <p:spPr bwMode="auto">
            <a:xfrm>
              <a:off x="2607" y="1858"/>
              <a:ext cx="73" cy="81"/>
            </a:xfrm>
            <a:prstGeom prst="ellipse">
              <a:avLst/>
            </a:prstGeom>
            <a:solidFill>
              <a:srgbClr val="EAEAEA"/>
            </a:solidFill>
            <a:ln w="12700">
              <a:solidFill>
                <a:srgbClr val="000000"/>
              </a:solidFill>
              <a:miter lim="800000"/>
              <a:headEnd/>
              <a:tailEnd/>
            </a:ln>
          </p:spPr>
          <p:txBody>
            <a:bodyPr/>
            <a:lstStyle/>
            <a:p>
              <a:endParaRPr lang="en-US"/>
            </a:p>
          </p:txBody>
        </p:sp>
        <p:sp>
          <p:nvSpPr>
            <p:cNvPr id="261237" name="Line 46"/>
            <p:cNvSpPr>
              <a:spLocks noChangeShapeType="1"/>
            </p:cNvSpPr>
            <p:nvPr/>
          </p:nvSpPr>
          <p:spPr bwMode="auto">
            <a:xfrm>
              <a:off x="2607" y="1898"/>
              <a:ext cx="73" cy="1"/>
            </a:xfrm>
            <a:prstGeom prst="line">
              <a:avLst/>
            </a:prstGeom>
            <a:noFill/>
            <a:ln w="12700">
              <a:solidFill>
                <a:srgbClr val="000000"/>
              </a:solidFill>
              <a:miter lim="800000"/>
              <a:headEnd/>
              <a:tailEnd/>
            </a:ln>
          </p:spPr>
          <p:txBody>
            <a:bodyPr/>
            <a:lstStyle/>
            <a:p>
              <a:endParaRPr lang="en-US"/>
            </a:p>
          </p:txBody>
        </p:sp>
        <p:sp>
          <p:nvSpPr>
            <p:cNvPr id="261238" name="Oval 47"/>
            <p:cNvSpPr>
              <a:spLocks noChangeArrowheads="1"/>
            </p:cNvSpPr>
            <p:nvPr/>
          </p:nvSpPr>
          <p:spPr bwMode="auto">
            <a:xfrm>
              <a:off x="2733" y="1858"/>
              <a:ext cx="74" cy="81"/>
            </a:xfrm>
            <a:prstGeom prst="ellipse">
              <a:avLst/>
            </a:prstGeom>
            <a:solidFill>
              <a:srgbClr val="EAEAEA"/>
            </a:solidFill>
            <a:ln w="12700">
              <a:solidFill>
                <a:srgbClr val="000000"/>
              </a:solidFill>
              <a:miter lim="800000"/>
              <a:headEnd/>
              <a:tailEnd/>
            </a:ln>
          </p:spPr>
          <p:txBody>
            <a:bodyPr/>
            <a:lstStyle/>
            <a:p>
              <a:endParaRPr lang="en-US"/>
            </a:p>
          </p:txBody>
        </p:sp>
        <p:sp>
          <p:nvSpPr>
            <p:cNvPr id="261239" name="Line 48"/>
            <p:cNvSpPr>
              <a:spLocks noChangeShapeType="1"/>
            </p:cNvSpPr>
            <p:nvPr/>
          </p:nvSpPr>
          <p:spPr bwMode="auto">
            <a:xfrm>
              <a:off x="2733" y="1898"/>
              <a:ext cx="74" cy="1"/>
            </a:xfrm>
            <a:prstGeom prst="line">
              <a:avLst/>
            </a:prstGeom>
            <a:noFill/>
            <a:ln w="12700">
              <a:solidFill>
                <a:srgbClr val="000000"/>
              </a:solidFill>
              <a:miter lim="800000"/>
              <a:headEnd/>
              <a:tailEnd/>
            </a:ln>
          </p:spPr>
          <p:txBody>
            <a:bodyPr/>
            <a:lstStyle/>
            <a:p>
              <a:endParaRPr lang="en-US"/>
            </a:p>
          </p:txBody>
        </p:sp>
        <p:sp>
          <p:nvSpPr>
            <p:cNvPr id="261240" name="Oval 49"/>
            <p:cNvSpPr>
              <a:spLocks noChangeArrowheads="1"/>
            </p:cNvSpPr>
            <p:nvPr/>
          </p:nvSpPr>
          <p:spPr bwMode="auto">
            <a:xfrm>
              <a:off x="2860" y="1858"/>
              <a:ext cx="73" cy="81"/>
            </a:xfrm>
            <a:prstGeom prst="ellipse">
              <a:avLst/>
            </a:prstGeom>
            <a:solidFill>
              <a:srgbClr val="EAEAEA"/>
            </a:solidFill>
            <a:ln w="12700">
              <a:solidFill>
                <a:srgbClr val="000000"/>
              </a:solidFill>
              <a:miter lim="800000"/>
              <a:headEnd/>
              <a:tailEnd/>
            </a:ln>
          </p:spPr>
          <p:txBody>
            <a:bodyPr/>
            <a:lstStyle/>
            <a:p>
              <a:endParaRPr lang="en-US"/>
            </a:p>
          </p:txBody>
        </p:sp>
        <p:sp>
          <p:nvSpPr>
            <p:cNvPr id="261241" name="Line 50"/>
            <p:cNvSpPr>
              <a:spLocks noChangeShapeType="1"/>
            </p:cNvSpPr>
            <p:nvPr/>
          </p:nvSpPr>
          <p:spPr bwMode="auto">
            <a:xfrm>
              <a:off x="2860" y="1898"/>
              <a:ext cx="73" cy="1"/>
            </a:xfrm>
            <a:prstGeom prst="line">
              <a:avLst/>
            </a:prstGeom>
            <a:noFill/>
            <a:ln w="12700">
              <a:solidFill>
                <a:srgbClr val="000000"/>
              </a:solidFill>
              <a:miter lim="800000"/>
              <a:headEnd/>
              <a:tailEnd/>
            </a:ln>
          </p:spPr>
          <p:txBody>
            <a:bodyPr/>
            <a:lstStyle/>
            <a:p>
              <a:endParaRPr lang="en-US"/>
            </a:p>
          </p:txBody>
        </p:sp>
        <p:sp>
          <p:nvSpPr>
            <p:cNvPr id="261242" name="Oval 51"/>
            <p:cNvSpPr>
              <a:spLocks noChangeArrowheads="1"/>
            </p:cNvSpPr>
            <p:nvPr/>
          </p:nvSpPr>
          <p:spPr bwMode="auto">
            <a:xfrm>
              <a:off x="2990" y="1858"/>
              <a:ext cx="74" cy="81"/>
            </a:xfrm>
            <a:prstGeom prst="ellipse">
              <a:avLst/>
            </a:prstGeom>
            <a:solidFill>
              <a:srgbClr val="EAEAEA"/>
            </a:solidFill>
            <a:ln w="12700">
              <a:solidFill>
                <a:srgbClr val="000000"/>
              </a:solidFill>
              <a:miter lim="800000"/>
              <a:headEnd/>
              <a:tailEnd/>
            </a:ln>
          </p:spPr>
          <p:txBody>
            <a:bodyPr/>
            <a:lstStyle/>
            <a:p>
              <a:endParaRPr lang="en-US"/>
            </a:p>
          </p:txBody>
        </p:sp>
        <p:sp>
          <p:nvSpPr>
            <p:cNvPr id="261243" name="Line 52"/>
            <p:cNvSpPr>
              <a:spLocks noChangeShapeType="1"/>
            </p:cNvSpPr>
            <p:nvPr/>
          </p:nvSpPr>
          <p:spPr bwMode="auto">
            <a:xfrm>
              <a:off x="2990" y="1898"/>
              <a:ext cx="74" cy="1"/>
            </a:xfrm>
            <a:prstGeom prst="line">
              <a:avLst/>
            </a:prstGeom>
            <a:noFill/>
            <a:ln w="12700">
              <a:solidFill>
                <a:srgbClr val="000000"/>
              </a:solidFill>
              <a:miter lim="800000"/>
              <a:headEnd/>
              <a:tailEnd/>
            </a:ln>
          </p:spPr>
          <p:txBody>
            <a:bodyPr/>
            <a:lstStyle/>
            <a:p>
              <a:endParaRPr lang="en-US"/>
            </a:p>
          </p:txBody>
        </p:sp>
        <p:sp>
          <p:nvSpPr>
            <p:cNvPr id="261244" name="Oval 53"/>
            <p:cNvSpPr>
              <a:spLocks noChangeArrowheads="1"/>
            </p:cNvSpPr>
            <p:nvPr/>
          </p:nvSpPr>
          <p:spPr bwMode="auto">
            <a:xfrm>
              <a:off x="3117" y="1858"/>
              <a:ext cx="73" cy="81"/>
            </a:xfrm>
            <a:prstGeom prst="ellipse">
              <a:avLst/>
            </a:prstGeom>
            <a:solidFill>
              <a:srgbClr val="EAEAEA"/>
            </a:solidFill>
            <a:ln w="12700">
              <a:solidFill>
                <a:srgbClr val="000000"/>
              </a:solidFill>
              <a:miter lim="800000"/>
              <a:headEnd/>
              <a:tailEnd/>
            </a:ln>
          </p:spPr>
          <p:txBody>
            <a:bodyPr/>
            <a:lstStyle/>
            <a:p>
              <a:endParaRPr lang="en-US"/>
            </a:p>
          </p:txBody>
        </p:sp>
        <p:sp>
          <p:nvSpPr>
            <p:cNvPr id="261245" name="Line 54"/>
            <p:cNvSpPr>
              <a:spLocks noChangeShapeType="1"/>
            </p:cNvSpPr>
            <p:nvPr/>
          </p:nvSpPr>
          <p:spPr bwMode="auto">
            <a:xfrm>
              <a:off x="3117" y="1898"/>
              <a:ext cx="73" cy="1"/>
            </a:xfrm>
            <a:prstGeom prst="line">
              <a:avLst/>
            </a:prstGeom>
            <a:noFill/>
            <a:ln w="12700">
              <a:solidFill>
                <a:srgbClr val="000000"/>
              </a:solidFill>
              <a:miter lim="800000"/>
              <a:headEnd/>
              <a:tailEnd/>
            </a:ln>
          </p:spPr>
          <p:txBody>
            <a:bodyPr/>
            <a:lstStyle/>
            <a:p>
              <a:endParaRPr lang="en-US"/>
            </a:p>
          </p:txBody>
        </p:sp>
      </p:grpSp>
      <p:grpSp>
        <p:nvGrpSpPr>
          <p:cNvPr id="3" name="Group 55"/>
          <p:cNvGrpSpPr>
            <a:grpSpLocks/>
          </p:cNvGrpSpPr>
          <p:nvPr/>
        </p:nvGrpSpPr>
        <p:grpSpPr bwMode="auto">
          <a:xfrm>
            <a:off x="7864475" y="1820864"/>
            <a:ext cx="2452688" cy="2665413"/>
            <a:chOff x="3994" y="1147"/>
            <a:chExt cx="1545" cy="1679"/>
          </a:xfrm>
        </p:grpSpPr>
        <p:sp>
          <p:nvSpPr>
            <p:cNvPr id="261181" name="Rectangle 56"/>
            <p:cNvSpPr>
              <a:spLocks noChangeArrowheads="1"/>
            </p:cNvSpPr>
            <p:nvPr/>
          </p:nvSpPr>
          <p:spPr bwMode="auto">
            <a:xfrm>
              <a:off x="4471" y="1858"/>
              <a:ext cx="665" cy="77"/>
            </a:xfrm>
            <a:prstGeom prst="rect">
              <a:avLst/>
            </a:prstGeom>
            <a:solidFill>
              <a:srgbClr val="FF0000"/>
            </a:solidFill>
            <a:ln w="12700">
              <a:solidFill>
                <a:srgbClr val="000000"/>
              </a:solidFill>
              <a:miter lim="800000"/>
              <a:headEnd/>
              <a:tailEnd/>
            </a:ln>
          </p:spPr>
          <p:txBody>
            <a:bodyPr/>
            <a:lstStyle/>
            <a:p>
              <a:endParaRPr lang="en-US"/>
            </a:p>
          </p:txBody>
        </p:sp>
        <p:sp>
          <p:nvSpPr>
            <p:cNvPr id="261182" name="Rectangle 57"/>
            <p:cNvSpPr>
              <a:spLocks noChangeArrowheads="1"/>
            </p:cNvSpPr>
            <p:nvPr/>
          </p:nvSpPr>
          <p:spPr bwMode="auto">
            <a:xfrm>
              <a:off x="4471" y="1613"/>
              <a:ext cx="665" cy="77"/>
            </a:xfrm>
            <a:prstGeom prst="rect">
              <a:avLst/>
            </a:prstGeom>
            <a:solidFill>
              <a:srgbClr val="FF0000"/>
            </a:solidFill>
            <a:ln w="12700">
              <a:solidFill>
                <a:srgbClr val="000000"/>
              </a:solidFill>
              <a:miter lim="800000"/>
              <a:headEnd/>
              <a:tailEnd/>
            </a:ln>
          </p:spPr>
          <p:txBody>
            <a:bodyPr/>
            <a:lstStyle/>
            <a:p>
              <a:endParaRPr lang="en-US"/>
            </a:p>
          </p:txBody>
        </p:sp>
        <p:sp>
          <p:nvSpPr>
            <p:cNvPr id="261183" name="Line 58"/>
            <p:cNvSpPr>
              <a:spLocks noChangeShapeType="1"/>
            </p:cNvSpPr>
            <p:nvPr/>
          </p:nvSpPr>
          <p:spPr bwMode="auto">
            <a:xfrm>
              <a:off x="4083" y="2074"/>
              <a:ext cx="1456" cy="1"/>
            </a:xfrm>
            <a:prstGeom prst="line">
              <a:avLst/>
            </a:prstGeom>
            <a:noFill/>
            <a:ln w="12700">
              <a:solidFill>
                <a:srgbClr val="000000"/>
              </a:solidFill>
              <a:miter lim="800000"/>
              <a:headEnd/>
              <a:tailEnd/>
            </a:ln>
          </p:spPr>
          <p:txBody>
            <a:bodyPr/>
            <a:lstStyle/>
            <a:p>
              <a:endParaRPr lang="en-US"/>
            </a:p>
          </p:txBody>
        </p:sp>
        <p:sp>
          <p:nvSpPr>
            <p:cNvPr id="261184" name="Freeform 59"/>
            <p:cNvSpPr>
              <a:spLocks/>
            </p:cNvSpPr>
            <p:nvPr/>
          </p:nvSpPr>
          <p:spPr bwMode="auto">
            <a:xfrm>
              <a:off x="4083" y="2074"/>
              <a:ext cx="404" cy="196"/>
            </a:xfrm>
            <a:custGeom>
              <a:avLst/>
              <a:gdLst>
                <a:gd name="T0" fmla="*/ 0 w 99"/>
                <a:gd name="T1" fmla="*/ 222427 h 48"/>
                <a:gd name="T2" fmla="*/ 308929 w 99"/>
                <a:gd name="T3" fmla="*/ 222427 h 48"/>
                <a:gd name="T4" fmla="*/ 457291 w 99"/>
                <a:gd name="T5" fmla="*/ 111181 h 48"/>
                <a:gd name="T6" fmla="*/ 457291 w 99"/>
                <a:gd name="T7" fmla="*/ 0 h 48"/>
                <a:gd name="T8" fmla="*/ 0 60000 65536"/>
                <a:gd name="T9" fmla="*/ 0 60000 65536"/>
                <a:gd name="T10" fmla="*/ 0 60000 65536"/>
                <a:gd name="T11" fmla="*/ 0 60000 65536"/>
                <a:gd name="T12" fmla="*/ 0 w 99"/>
                <a:gd name="T13" fmla="*/ 0 h 48"/>
                <a:gd name="T14" fmla="*/ 99 w 99"/>
                <a:gd name="T15" fmla="*/ 48 h 48"/>
              </a:gdLst>
              <a:ahLst/>
              <a:cxnLst>
                <a:cxn ang="T8">
                  <a:pos x="T0" y="T1"/>
                </a:cxn>
                <a:cxn ang="T9">
                  <a:pos x="T2" y="T3"/>
                </a:cxn>
                <a:cxn ang="T10">
                  <a:pos x="T4" y="T5"/>
                </a:cxn>
                <a:cxn ang="T11">
                  <a:pos x="T6" y="T7"/>
                </a:cxn>
              </a:cxnLst>
              <a:rect l="T12" t="T13" r="T14" b="T15"/>
              <a:pathLst>
                <a:path w="99" h="48">
                  <a:moveTo>
                    <a:pt x="0" y="48"/>
                  </a:moveTo>
                  <a:cubicBezTo>
                    <a:pt x="67" y="48"/>
                    <a:pt x="67" y="48"/>
                    <a:pt x="67" y="48"/>
                  </a:cubicBezTo>
                  <a:cubicBezTo>
                    <a:pt x="84" y="48"/>
                    <a:pt x="99" y="37"/>
                    <a:pt x="99" y="24"/>
                  </a:cubicBezTo>
                  <a:cubicBezTo>
                    <a:pt x="99" y="10"/>
                    <a:pt x="99" y="0"/>
                    <a:pt x="99" y="0"/>
                  </a:cubicBezTo>
                </a:path>
              </a:pathLst>
            </a:custGeom>
            <a:noFill/>
            <a:ln w="12700" cap="flat">
              <a:solidFill>
                <a:srgbClr val="000000"/>
              </a:solidFill>
              <a:prstDash val="solid"/>
              <a:miter lim="800000"/>
              <a:headEnd/>
              <a:tailEnd/>
            </a:ln>
          </p:spPr>
          <p:txBody>
            <a:bodyPr/>
            <a:lstStyle/>
            <a:p>
              <a:endParaRPr lang="en-US"/>
            </a:p>
          </p:txBody>
        </p:sp>
        <p:sp>
          <p:nvSpPr>
            <p:cNvPr id="261185" name="Freeform 60"/>
            <p:cNvSpPr>
              <a:spLocks/>
            </p:cNvSpPr>
            <p:nvPr/>
          </p:nvSpPr>
          <p:spPr bwMode="auto">
            <a:xfrm>
              <a:off x="5144" y="2074"/>
              <a:ext cx="395" cy="224"/>
            </a:xfrm>
            <a:custGeom>
              <a:avLst/>
              <a:gdLst>
                <a:gd name="T0" fmla="*/ 442437 w 97"/>
                <a:gd name="T1" fmla="*/ 250896 h 55"/>
                <a:gd name="T2" fmla="*/ 141068 w 97"/>
                <a:gd name="T3" fmla="*/ 250896 h 55"/>
                <a:gd name="T4" fmla="*/ 0 w 97"/>
                <a:gd name="T5" fmla="*/ 136726 h 55"/>
                <a:gd name="T6" fmla="*/ 0 w 97"/>
                <a:gd name="T7" fmla="*/ 0 h 55"/>
                <a:gd name="T8" fmla="*/ 0 60000 65536"/>
                <a:gd name="T9" fmla="*/ 0 60000 65536"/>
                <a:gd name="T10" fmla="*/ 0 60000 65536"/>
                <a:gd name="T11" fmla="*/ 0 60000 65536"/>
                <a:gd name="T12" fmla="*/ 0 w 97"/>
                <a:gd name="T13" fmla="*/ 0 h 55"/>
                <a:gd name="T14" fmla="*/ 97 w 97"/>
                <a:gd name="T15" fmla="*/ 55 h 55"/>
              </a:gdLst>
              <a:ahLst/>
              <a:cxnLst>
                <a:cxn ang="T8">
                  <a:pos x="T0" y="T1"/>
                </a:cxn>
                <a:cxn ang="T9">
                  <a:pos x="T2" y="T3"/>
                </a:cxn>
                <a:cxn ang="T10">
                  <a:pos x="T4" y="T5"/>
                </a:cxn>
                <a:cxn ang="T11">
                  <a:pos x="T6" y="T7"/>
                </a:cxn>
              </a:cxnLst>
              <a:rect l="T12" t="T13" r="T14" b="T15"/>
              <a:pathLst>
                <a:path w="97" h="55">
                  <a:moveTo>
                    <a:pt x="97" y="55"/>
                  </a:moveTo>
                  <a:cubicBezTo>
                    <a:pt x="31" y="55"/>
                    <a:pt x="31" y="55"/>
                    <a:pt x="31" y="55"/>
                  </a:cubicBezTo>
                  <a:cubicBezTo>
                    <a:pt x="14" y="55"/>
                    <a:pt x="0" y="44"/>
                    <a:pt x="0" y="30"/>
                  </a:cubicBezTo>
                  <a:cubicBezTo>
                    <a:pt x="0" y="17"/>
                    <a:pt x="0" y="0"/>
                    <a:pt x="0" y="0"/>
                  </a:cubicBezTo>
                </a:path>
              </a:pathLst>
            </a:custGeom>
            <a:noFill/>
            <a:ln w="12700" cap="flat">
              <a:solidFill>
                <a:srgbClr val="000000"/>
              </a:solidFill>
              <a:prstDash val="solid"/>
              <a:miter lim="800000"/>
              <a:headEnd/>
              <a:tailEnd/>
            </a:ln>
          </p:spPr>
          <p:txBody>
            <a:bodyPr/>
            <a:lstStyle/>
            <a:p>
              <a:endParaRPr lang="en-US"/>
            </a:p>
          </p:txBody>
        </p:sp>
        <p:sp>
          <p:nvSpPr>
            <p:cNvPr id="261186" name="Freeform 61"/>
            <p:cNvSpPr>
              <a:spLocks/>
            </p:cNvSpPr>
            <p:nvPr/>
          </p:nvSpPr>
          <p:spPr bwMode="auto">
            <a:xfrm>
              <a:off x="4087" y="1735"/>
              <a:ext cx="168" cy="339"/>
            </a:xfrm>
            <a:custGeom>
              <a:avLst/>
              <a:gdLst>
                <a:gd name="T0" fmla="*/ 0 w 168"/>
                <a:gd name="T1" fmla="*/ 159 h 339"/>
                <a:gd name="T2" fmla="*/ 0 w 168"/>
                <a:gd name="T3" fmla="*/ 0 h 339"/>
                <a:gd name="T4" fmla="*/ 168 w 168"/>
                <a:gd name="T5" fmla="*/ 0 h 339"/>
                <a:gd name="T6" fmla="*/ 168 w 168"/>
                <a:gd name="T7" fmla="*/ 339 h 339"/>
                <a:gd name="T8" fmla="*/ 0 60000 65536"/>
                <a:gd name="T9" fmla="*/ 0 60000 65536"/>
                <a:gd name="T10" fmla="*/ 0 60000 65536"/>
                <a:gd name="T11" fmla="*/ 0 60000 65536"/>
                <a:gd name="T12" fmla="*/ 0 w 168"/>
                <a:gd name="T13" fmla="*/ 0 h 339"/>
                <a:gd name="T14" fmla="*/ 168 w 168"/>
                <a:gd name="T15" fmla="*/ 339 h 339"/>
              </a:gdLst>
              <a:ahLst/>
              <a:cxnLst>
                <a:cxn ang="T8">
                  <a:pos x="T0" y="T1"/>
                </a:cxn>
                <a:cxn ang="T9">
                  <a:pos x="T2" y="T3"/>
                </a:cxn>
                <a:cxn ang="T10">
                  <a:pos x="T4" y="T5"/>
                </a:cxn>
                <a:cxn ang="T11">
                  <a:pos x="T6" y="T7"/>
                </a:cxn>
              </a:cxnLst>
              <a:rect l="T12" t="T13" r="T14" b="T15"/>
              <a:pathLst>
                <a:path w="168" h="339">
                  <a:moveTo>
                    <a:pt x="0" y="159"/>
                  </a:moveTo>
                  <a:lnTo>
                    <a:pt x="0" y="0"/>
                  </a:lnTo>
                  <a:lnTo>
                    <a:pt x="168" y="0"/>
                  </a:lnTo>
                  <a:lnTo>
                    <a:pt x="168" y="339"/>
                  </a:lnTo>
                </a:path>
              </a:pathLst>
            </a:custGeom>
            <a:noFill/>
            <a:ln w="12700" cap="flat">
              <a:solidFill>
                <a:srgbClr val="000000"/>
              </a:solidFill>
              <a:prstDash val="solid"/>
              <a:miter lim="800000"/>
              <a:headEnd/>
              <a:tailEnd/>
            </a:ln>
          </p:spPr>
          <p:txBody>
            <a:bodyPr/>
            <a:lstStyle/>
            <a:p>
              <a:endParaRPr lang="en-US"/>
            </a:p>
          </p:txBody>
        </p:sp>
        <p:sp>
          <p:nvSpPr>
            <p:cNvPr id="261187" name="Line 62"/>
            <p:cNvSpPr>
              <a:spLocks noChangeShapeType="1"/>
            </p:cNvSpPr>
            <p:nvPr/>
          </p:nvSpPr>
          <p:spPr bwMode="auto">
            <a:xfrm flipH="1">
              <a:off x="3994" y="1894"/>
              <a:ext cx="187" cy="1"/>
            </a:xfrm>
            <a:prstGeom prst="line">
              <a:avLst/>
            </a:prstGeom>
            <a:noFill/>
            <a:ln w="19050">
              <a:solidFill>
                <a:srgbClr val="000000"/>
              </a:solidFill>
              <a:miter lim="800000"/>
              <a:headEnd/>
              <a:tailEnd/>
            </a:ln>
          </p:spPr>
          <p:txBody>
            <a:bodyPr/>
            <a:lstStyle/>
            <a:p>
              <a:endParaRPr lang="en-US"/>
            </a:p>
          </p:txBody>
        </p:sp>
        <p:sp>
          <p:nvSpPr>
            <p:cNvPr id="261188" name="Line 63"/>
            <p:cNvSpPr>
              <a:spLocks noChangeShapeType="1"/>
            </p:cNvSpPr>
            <p:nvPr/>
          </p:nvSpPr>
          <p:spPr bwMode="auto">
            <a:xfrm flipH="1">
              <a:off x="4026" y="1931"/>
              <a:ext cx="118" cy="1"/>
            </a:xfrm>
            <a:prstGeom prst="line">
              <a:avLst/>
            </a:prstGeom>
            <a:noFill/>
            <a:ln w="19050">
              <a:solidFill>
                <a:srgbClr val="000000"/>
              </a:solidFill>
              <a:miter lim="800000"/>
              <a:headEnd/>
              <a:tailEnd/>
            </a:ln>
          </p:spPr>
          <p:txBody>
            <a:bodyPr/>
            <a:lstStyle/>
            <a:p>
              <a:endParaRPr lang="en-US"/>
            </a:p>
          </p:txBody>
        </p:sp>
        <p:sp>
          <p:nvSpPr>
            <p:cNvPr id="261189" name="Line 64"/>
            <p:cNvSpPr>
              <a:spLocks noChangeShapeType="1"/>
            </p:cNvSpPr>
            <p:nvPr/>
          </p:nvSpPr>
          <p:spPr bwMode="auto">
            <a:xfrm flipH="1">
              <a:off x="4059" y="1972"/>
              <a:ext cx="57" cy="1"/>
            </a:xfrm>
            <a:prstGeom prst="line">
              <a:avLst/>
            </a:prstGeom>
            <a:noFill/>
            <a:ln w="19050">
              <a:solidFill>
                <a:srgbClr val="000000"/>
              </a:solidFill>
              <a:miter lim="800000"/>
              <a:headEnd/>
              <a:tailEnd/>
            </a:ln>
          </p:spPr>
          <p:txBody>
            <a:bodyPr/>
            <a:lstStyle/>
            <a:p>
              <a:endParaRPr lang="en-US"/>
            </a:p>
          </p:txBody>
        </p:sp>
        <p:sp>
          <p:nvSpPr>
            <p:cNvPr id="261190" name="Line 65"/>
            <p:cNvSpPr>
              <a:spLocks noChangeShapeType="1"/>
            </p:cNvSpPr>
            <p:nvPr/>
          </p:nvSpPr>
          <p:spPr bwMode="auto">
            <a:xfrm flipV="1">
              <a:off x="4805" y="1356"/>
              <a:ext cx="1" cy="257"/>
            </a:xfrm>
            <a:prstGeom prst="line">
              <a:avLst/>
            </a:prstGeom>
            <a:noFill/>
            <a:ln w="12700">
              <a:solidFill>
                <a:srgbClr val="000000"/>
              </a:solidFill>
              <a:miter lim="800000"/>
              <a:headEnd/>
              <a:tailEnd/>
            </a:ln>
          </p:spPr>
          <p:txBody>
            <a:bodyPr/>
            <a:lstStyle/>
            <a:p>
              <a:endParaRPr lang="en-US"/>
            </a:p>
          </p:txBody>
        </p:sp>
        <p:sp>
          <p:nvSpPr>
            <p:cNvPr id="261191" name="Oval 66"/>
            <p:cNvSpPr>
              <a:spLocks noChangeArrowheads="1"/>
            </p:cNvSpPr>
            <p:nvPr/>
          </p:nvSpPr>
          <p:spPr bwMode="auto">
            <a:xfrm>
              <a:off x="4781" y="1332"/>
              <a:ext cx="49" cy="48"/>
            </a:xfrm>
            <a:prstGeom prst="ellipse">
              <a:avLst/>
            </a:prstGeom>
            <a:solidFill>
              <a:srgbClr val="000000"/>
            </a:solidFill>
            <a:ln w="25400">
              <a:solidFill>
                <a:srgbClr val="000000"/>
              </a:solidFill>
              <a:miter lim="800000"/>
              <a:headEnd/>
              <a:tailEnd/>
            </a:ln>
          </p:spPr>
          <p:txBody>
            <a:bodyPr/>
            <a:lstStyle/>
            <a:p>
              <a:endParaRPr lang="en-US"/>
            </a:p>
          </p:txBody>
        </p:sp>
        <p:sp>
          <p:nvSpPr>
            <p:cNvPr id="261192" name="Line 67"/>
            <p:cNvSpPr>
              <a:spLocks noChangeShapeType="1"/>
            </p:cNvSpPr>
            <p:nvPr/>
          </p:nvSpPr>
          <p:spPr bwMode="auto">
            <a:xfrm flipV="1">
              <a:off x="5405" y="1829"/>
              <a:ext cx="1" cy="245"/>
            </a:xfrm>
            <a:prstGeom prst="line">
              <a:avLst/>
            </a:prstGeom>
            <a:noFill/>
            <a:ln w="12700">
              <a:solidFill>
                <a:srgbClr val="000000"/>
              </a:solidFill>
              <a:miter lim="800000"/>
              <a:headEnd/>
              <a:tailEnd/>
            </a:ln>
          </p:spPr>
          <p:txBody>
            <a:bodyPr/>
            <a:lstStyle/>
            <a:p>
              <a:endParaRPr lang="en-US"/>
            </a:p>
          </p:txBody>
        </p:sp>
        <p:sp>
          <p:nvSpPr>
            <p:cNvPr id="261193" name="Oval 68"/>
            <p:cNvSpPr>
              <a:spLocks noChangeArrowheads="1"/>
            </p:cNvSpPr>
            <p:nvPr/>
          </p:nvSpPr>
          <p:spPr bwMode="auto">
            <a:xfrm>
              <a:off x="5380" y="1805"/>
              <a:ext cx="49" cy="49"/>
            </a:xfrm>
            <a:prstGeom prst="ellipse">
              <a:avLst/>
            </a:prstGeom>
            <a:solidFill>
              <a:srgbClr val="000000"/>
            </a:solidFill>
            <a:ln w="25400">
              <a:solidFill>
                <a:srgbClr val="000000"/>
              </a:solidFill>
              <a:miter lim="800000"/>
              <a:headEnd/>
              <a:tailEnd/>
            </a:ln>
          </p:spPr>
          <p:txBody>
            <a:bodyPr/>
            <a:lstStyle/>
            <a:p>
              <a:endParaRPr lang="en-US"/>
            </a:p>
          </p:txBody>
        </p:sp>
        <p:sp>
          <p:nvSpPr>
            <p:cNvPr id="261194" name="Rectangle 69"/>
            <p:cNvSpPr>
              <a:spLocks noChangeArrowheads="1"/>
            </p:cNvSpPr>
            <p:nvPr/>
          </p:nvSpPr>
          <p:spPr bwMode="auto">
            <a:xfrm>
              <a:off x="4702" y="1147"/>
              <a:ext cx="192" cy="154"/>
            </a:xfrm>
            <a:prstGeom prst="rect">
              <a:avLst/>
            </a:prstGeom>
            <a:noFill/>
            <a:ln w="9525">
              <a:noFill/>
              <a:miter lim="800000"/>
              <a:headEnd/>
              <a:tailEnd/>
            </a:ln>
          </p:spPr>
          <p:txBody>
            <a:bodyPr wrap="none" lIns="0" tIns="0" rIns="0" bIns="0">
              <a:spAutoFit/>
            </a:bodyPr>
            <a:lstStyle/>
            <a:p>
              <a:r>
                <a:rPr lang="en-US" sz="1600" b="1">
                  <a:solidFill>
                    <a:srgbClr val="000000"/>
                  </a:solidFill>
                  <a:latin typeface="Arial" pitchFamily="34" charset="0"/>
                </a:rPr>
                <a:t>5 V</a:t>
              </a:r>
              <a:endParaRPr lang="en-US" b="1" i="1">
                <a:latin typeface="Arial" pitchFamily="34" charset="0"/>
              </a:endParaRPr>
            </a:p>
          </p:txBody>
        </p:sp>
        <p:sp>
          <p:nvSpPr>
            <p:cNvPr id="261195" name="Rectangle 70"/>
            <p:cNvSpPr>
              <a:spLocks noChangeArrowheads="1"/>
            </p:cNvSpPr>
            <p:nvPr/>
          </p:nvSpPr>
          <p:spPr bwMode="auto">
            <a:xfrm>
              <a:off x="4553" y="1711"/>
              <a:ext cx="0" cy="174"/>
            </a:xfrm>
            <a:prstGeom prst="rect">
              <a:avLst/>
            </a:prstGeom>
            <a:noFill/>
            <a:ln w="9525">
              <a:noFill/>
              <a:miter lim="800000"/>
              <a:headEnd/>
              <a:tailEnd/>
            </a:ln>
          </p:spPr>
          <p:txBody>
            <a:bodyPr wrap="none" lIns="0" tIns="0" rIns="0" bIns="0">
              <a:spAutoFit/>
            </a:bodyPr>
            <a:lstStyle/>
            <a:p>
              <a:endParaRPr lang="en-US" b="1" i="1">
                <a:latin typeface="Arial" pitchFamily="34" charset="0"/>
              </a:endParaRPr>
            </a:p>
          </p:txBody>
        </p:sp>
        <p:sp>
          <p:nvSpPr>
            <p:cNvPr id="261196" name="Rectangle 71"/>
            <p:cNvSpPr>
              <a:spLocks noChangeArrowheads="1"/>
            </p:cNvSpPr>
            <p:nvPr/>
          </p:nvSpPr>
          <p:spPr bwMode="auto">
            <a:xfrm>
              <a:off x="4662" y="1691"/>
              <a:ext cx="292" cy="154"/>
            </a:xfrm>
            <a:prstGeom prst="rect">
              <a:avLst/>
            </a:prstGeom>
            <a:noFill/>
            <a:ln w="9525">
              <a:noFill/>
              <a:miter lim="800000"/>
              <a:headEnd/>
              <a:tailEnd/>
            </a:ln>
          </p:spPr>
          <p:txBody>
            <a:bodyPr wrap="none" lIns="0" tIns="0" rIns="0" bIns="0">
              <a:spAutoFit/>
            </a:bodyPr>
            <a:lstStyle/>
            <a:p>
              <a:r>
                <a:rPr lang="en-US" sz="1600" b="1">
                  <a:solidFill>
                    <a:srgbClr val="000000"/>
                  </a:solidFill>
                  <a:latin typeface="Times Ten Roman" pitchFamily="18" charset="0"/>
                </a:rPr>
                <a:t>2.5 V</a:t>
              </a:r>
              <a:endParaRPr lang="en-US" b="1" i="1">
                <a:latin typeface="Arial" pitchFamily="34" charset="0"/>
              </a:endParaRPr>
            </a:p>
          </p:txBody>
        </p:sp>
        <p:sp>
          <p:nvSpPr>
            <p:cNvPr id="261197" name="Rectangle 72"/>
            <p:cNvSpPr>
              <a:spLocks noChangeArrowheads="1"/>
            </p:cNvSpPr>
            <p:nvPr/>
          </p:nvSpPr>
          <p:spPr bwMode="auto">
            <a:xfrm>
              <a:off x="5304" y="1636"/>
              <a:ext cx="187" cy="155"/>
            </a:xfrm>
            <a:prstGeom prst="rect">
              <a:avLst/>
            </a:prstGeom>
            <a:noFill/>
            <a:ln w="9525">
              <a:noFill/>
              <a:miter lim="800000"/>
              <a:headEnd/>
              <a:tailEnd/>
            </a:ln>
          </p:spPr>
          <p:txBody>
            <a:bodyPr wrap="none" lIns="0" tIns="0" rIns="0" bIns="0">
              <a:spAutoFit/>
            </a:bodyPr>
            <a:lstStyle/>
            <a:p>
              <a:r>
                <a:rPr lang="en-US" sz="1600" b="1">
                  <a:solidFill>
                    <a:srgbClr val="000000"/>
                  </a:solidFill>
                  <a:latin typeface="Times Ten Roman" pitchFamily="18" charset="0"/>
                </a:rPr>
                <a:t>5 V</a:t>
              </a:r>
              <a:endParaRPr lang="en-US" b="1" i="1">
                <a:latin typeface="Arial" pitchFamily="34" charset="0"/>
              </a:endParaRPr>
            </a:p>
          </p:txBody>
        </p:sp>
        <p:sp>
          <p:nvSpPr>
            <p:cNvPr id="261198" name="Rectangle 73"/>
            <p:cNvSpPr>
              <a:spLocks noChangeArrowheads="1"/>
            </p:cNvSpPr>
            <p:nvPr/>
          </p:nvSpPr>
          <p:spPr bwMode="auto">
            <a:xfrm>
              <a:off x="5341" y="2089"/>
              <a:ext cx="92" cy="154"/>
            </a:xfrm>
            <a:prstGeom prst="rect">
              <a:avLst/>
            </a:prstGeom>
            <a:noFill/>
            <a:ln w="9525">
              <a:noFill/>
              <a:miter lim="800000"/>
              <a:headEnd/>
              <a:tailEnd/>
            </a:ln>
          </p:spPr>
          <p:txBody>
            <a:bodyPr wrap="none" lIns="0" tIns="0" rIns="0" bIns="0">
              <a:spAutoFit/>
            </a:bodyPr>
            <a:lstStyle/>
            <a:p>
              <a:r>
                <a:rPr lang="en-US" sz="1600" b="1" i="1">
                  <a:solidFill>
                    <a:srgbClr val="000000"/>
                  </a:solidFill>
                  <a:latin typeface="Arial" pitchFamily="34" charset="0"/>
                </a:rPr>
                <a:t>D</a:t>
              </a:r>
              <a:endParaRPr lang="en-US" b="1" i="1">
                <a:latin typeface="Arial" pitchFamily="34" charset="0"/>
              </a:endParaRPr>
            </a:p>
          </p:txBody>
        </p:sp>
        <p:sp>
          <p:nvSpPr>
            <p:cNvPr id="261199" name="Rectangle 74"/>
            <p:cNvSpPr>
              <a:spLocks noChangeArrowheads="1"/>
            </p:cNvSpPr>
            <p:nvPr/>
          </p:nvSpPr>
          <p:spPr bwMode="auto">
            <a:xfrm>
              <a:off x="4217" y="2089"/>
              <a:ext cx="85" cy="154"/>
            </a:xfrm>
            <a:prstGeom prst="rect">
              <a:avLst/>
            </a:prstGeom>
            <a:noFill/>
            <a:ln w="9525">
              <a:noFill/>
              <a:miter lim="800000"/>
              <a:headEnd/>
              <a:tailEnd/>
            </a:ln>
          </p:spPr>
          <p:txBody>
            <a:bodyPr wrap="none" lIns="0" tIns="0" rIns="0" bIns="0">
              <a:spAutoFit/>
            </a:bodyPr>
            <a:lstStyle/>
            <a:p>
              <a:r>
                <a:rPr lang="en-US" sz="1600" b="1" i="1">
                  <a:solidFill>
                    <a:srgbClr val="000000"/>
                  </a:solidFill>
                  <a:latin typeface="Arial" pitchFamily="34" charset="0"/>
                </a:rPr>
                <a:t>S</a:t>
              </a:r>
              <a:endParaRPr lang="en-US" b="1" i="1">
                <a:latin typeface="Arial" pitchFamily="34" charset="0"/>
              </a:endParaRPr>
            </a:p>
          </p:txBody>
        </p:sp>
        <p:grpSp>
          <p:nvGrpSpPr>
            <p:cNvPr id="4" name="Group 75"/>
            <p:cNvGrpSpPr>
              <a:grpSpLocks/>
            </p:cNvGrpSpPr>
            <p:nvPr/>
          </p:nvGrpSpPr>
          <p:grpSpPr bwMode="auto">
            <a:xfrm>
              <a:off x="4032" y="2496"/>
              <a:ext cx="1438" cy="330"/>
              <a:chOff x="4032" y="2640"/>
              <a:chExt cx="1438" cy="330"/>
            </a:xfrm>
          </p:grpSpPr>
          <p:sp>
            <p:nvSpPr>
              <p:cNvPr id="261211" name="Rectangle 76"/>
              <p:cNvSpPr>
                <a:spLocks noChangeArrowheads="1"/>
              </p:cNvSpPr>
              <p:nvPr/>
            </p:nvSpPr>
            <p:spPr bwMode="auto">
              <a:xfrm>
                <a:off x="4032" y="2640"/>
                <a:ext cx="1438" cy="154"/>
              </a:xfrm>
              <a:prstGeom prst="rect">
                <a:avLst/>
              </a:prstGeom>
              <a:noFill/>
              <a:ln w="9525">
                <a:noFill/>
                <a:miter lim="800000"/>
                <a:headEnd/>
                <a:tailEnd/>
              </a:ln>
            </p:spPr>
            <p:txBody>
              <a:bodyPr wrap="none" lIns="0" tIns="0" rIns="0" bIns="0">
                <a:spAutoFit/>
              </a:bodyPr>
              <a:lstStyle/>
              <a:p>
                <a:r>
                  <a:rPr lang="en-US" sz="1600" b="1">
                    <a:solidFill>
                      <a:srgbClr val="000000"/>
                    </a:solidFill>
                    <a:latin typeface="Arial" pitchFamily="34" charset="0"/>
                  </a:rPr>
                  <a:t>Programming results in</a:t>
                </a:r>
                <a:endParaRPr lang="en-US" b="1" i="1">
                  <a:latin typeface="Arial" pitchFamily="34" charset="0"/>
                </a:endParaRPr>
              </a:p>
            </p:txBody>
          </p:sp>
          <p:sp>
            <p:nvSpPr>
              <p:cNvPr id="261212" name="Rectangle 77"/>
              <p:cNvSpPr>
                <a:spLocks noChangeArrowheads="1"/>
              </p:cNvSpPr>
              <p:nvPr/>
            </p:nvSpPr>
            <p:spPr bwMode="auto">
              <a:xfrm>
                <a:off x="4032" y="2788"/>
                <a:ext cx="607" cy="154"/>
              </a:xfrm>
              <a:prstGeom prst="rect">
                <a:avLst/>
              </a:prstGeom>
              <a:noFill/>
              <a:ln w="9525">
                <a:noFill/>
                <a:miter lim="800000"/>
                <a:headEnd/>
                <a:tailEnd/>
              </a:ln>
            </p:spPr>
            <p:txBody>
              <a:bodyPr wrap="none" lIns="0" tIns="0" rIns="0" bIns="0">
                <a:spAutoFit/>
              </a:bodyPr>
              <a:lstStyle/>
              <a:p>
                <a:r>
                  <a:rPr lang="en-US" sz="1600">
                    <a:solidFill>
                      <a:srgbClr val="000000"/>
                    </a:solidFill>
                    <a:latin typeface="Arial" pitchFamily="34" charset="0"/>
                  </a:rPr>
                  <a:t>      </a:t>
                </a:r>
                <a:r>
                  <a:rPr lang="en-US" sz="1600" b="1">
                    <a:solidFill>
                      <a:srgbClr val="000000"/>
                    </a:solidFill>
                    <a:latin typeface="Arial" pitchFamily="34" charset="0"/>
                  </a:rPr>
                  <a:t>higher</a:t>
                </a:r>
                <a:endParaRPr lang="en-US" b="1" i="1">
                  <a:latin typeface="Arial" pitchFamily="34" charset="0"/>
                </a:endParaRPr>
              </a:p>
            </p:txBody>
          </p:sp>
          <p:sp>
            <p:nvSpPr>
              <p:cNvPr id="261213" name="Rectangle 78"/>
              <p:cNvSpPr>
                <a:spLocks noChangeArrowheads="1"/>
              </p:cNvSpPr>
              <p:nvPr/>
            </p:nvSpPr>
            <p:spPr bwMode="auto">
              <a:xfrm>
                <a:off x="4700" y="2788"/>
                <a:ext cx="85" cy="154"/>
              </a:xfrm>
              <a:prstGeom prst="rect">
                <a:avLst/>
              </a:prstGeom>
              <a:noFill/>
              <a:ln w="9525">
                <a:noFill/>
                <a:miter lim="800000"/>
                <a:headEnd/>
                <a:tailEnd/>
              </a:ln>
            </p:spPr>
            <p:txBody>
              <a:bodyPr wrap="none" lIns="0" tIns="0" rIns="0" bIns="0">
                <a:spAutoFit/>
              </a:bodyPr>
              <a:lstStyle/>
              <a:p>
                <a:r>
                  <a:rPr lang="en-US" sz="1600" b="1" i="1">
                    <a:solidFill>
                      <a:srgbClr val="000000"/>
                    </a:solidFill>
                    <a:latin typeface="Arial" pitchFamily="34" charset="0"/>
                  </a:rPr>
                  <a:t>V</a:t>
                </a:r>
                <a:endParaRPr lang="en-US" b="1" i="1">
                  <a:latin typeface="Arial" pitchFamily="34" charset="0"/>
                </a:endParaRPr>
              </a:p>
            </p:txBody>
          </p:sp>
          <p:sp>
            <p:nvSpPr>
              <p:cNvPr id="261214" name="Rectangle 79"/>
              <p:cNvSpPr>
                <a:spLocks noChangeArrowheads="1"/>
              </p:cNvSpPr>
              <p:nvPr/>
            </p:nvSpPr>
            <p:spPr bwMode="auto">
              <a:xfrm>
                <a:off x="4795" y="2854"/>
                <a:ext cx="60" cy="116"/>
              </a:xfrm>
              <a:prstGeom prst="rect">
                <a:avLst/>
              </a:prstGeom>
              <a:noFill/>
              <a:ln w="9525">
                <a:noFill/>
                <a:miter lim="800000"/>
                <a:headEnd/>
                <a:tailEnd/>
              </a:ln>
            </p:spPr>
            <p:txBody>
              <a:bodyPr wrap="none" lIns="0" tIns="0" rIns="0" bIns="0">
                <a:spAutoFit/>
              </a:bodyPr>
              <a:lstStyle/>
              <a:p>
                <a:r>
                  <a:rPr lang="en-US" sz="1200" b="1" i="1">
                    <a:solidFill>
                      <a:srgbClr val="000000"/>
                    </a:solidFill>
                    <a:latin typeface="Arial" pitchFamily="34" charset="0"/>
                  </a:rPr>
                  <a:t>T</a:t>
                </a:r>
                <a:endParaRPr lang="en-US" b="1" i="1">
                  <a:latin typeface="Arial" pitchFamily="34" charset="0"/>
                </a:endParaRPr>
              </a:p>
            </p:txBody>
          </p:sp>
          <p:sp>
            <p:nvSpPr>
              <p:cNvPr id="261215" name="Rectangle 80"/>
              <p:cNvSpPr>
                <a:spLocks noChangeArrowheads="1"/>
              </p:cNvSpPr>
              <p:nvPr/>
            </p:nvSpPr>
            <p:spPr bwMode="auto">
              <a:xfrm>
                <a:off x="4860" y="2788"/>
                <a:ext cx="36" cy="154"/>
              </a:xfrm>
              <a:prstGeom prst="rect">
                <a:avLst/>
              </a:prstGeom>
              <a:noFill/>
              <a:ln w="9525">
                <a:noFill/>
                <a:miter lim="800000"/>
                <a:headEnd/>
                <a:tailEnd/>
              </a:ln>
            </p:spPr>
            <p:txBody>
              <a:bodyPr wrap="none" lIns="0" tIns="0" rIns="0" bIns="0">
                <a:spAutoFit/>
              </a:bodyPr>
              <a:lstStyle/>
              <a:p>
                <a:r>
                  <a:rPr lang="en-US" sz="1600" b="1" i="1">
                    <a:solidFill>
                      <a:srgbClr val="000000"/>
                    </a:solidFill>
                    <a:latin typeface="Arial" pitchFamily="34" charset="0"/>
                  </a:rPr>
                  <a:t>.</a:t>
                </a:r>
                <a:endParaRPr lang="en-US" b="1" i="1">
                  <a:latin typeface="Arial" pitchFamily="34" charset="0"/>
                </a:endParaRPr>
              </a:p>
            </p:txBody>
          </p:sp>
        </p:grpSp>
        <p:sp>
          <p:nvSpPr>
            <p:cNvPr id="261201" name="Oval 81"/>
            <p:cNvSpPr>
              <a:spLocks noChangeArrowheads="1"/>
            </p:cNvSpPr>
            <p:nvPr/>
          </p:nvSpPr>
          <p:spPr bwMode="auto">
            <a:xfrm>
              <a:off x="4512" y="1858"/>
              <a:ext cx="73" cy="81"/>
            </a:xfrm>
            <a:prstGeom prst="ellipse">
              <a:avLst/>
            </a:prstGeom>
            <a:solidFill>
              <a:srgbClr val="EAEAEA"/>
            </a:solidFill>
            <a:ln w="12700">
              <a:solidFill>
                <a:srgbClr val="000000"/>
              </a:solidFill>
              <a:miter lim="800000"/>
              <a:headEnd/>
              <a:tailEnd/>
            </a:ln>
          </p:spPr>
          <p:txBody>
            <a:bodyPr/>
            <a:lstStyle/>
            <a:p>
              <a:endParaRPr lang="en-US"/>
            </a:p>
          </p:txBody>
        </p:sp>
        <p:sp>
          <p:nvSpPr>
            <p:cNvPr id="261202" name="Line 82"/>
            <p:cNvSpPr>
              <a:spLocks noChangeShapeType="1"/>
            </p:cNvSpPr>
            <p:nvPr/>
          </p:nvSpPr>
          <p:spPr bwMode="auto">
            <a:xfrm>
              <a:off x="4512" y="1898"/>
              <a:ext cx="73" cy="1"/>
            </a:xfrm>
            <a:prstGeom prst="line">
              <a:avLst/>
            </a:prstGeom>
            <a:noFill/>
            <a:ln w="12700">
              <a:solidFill>
                <a:srgbClr val="000000"/>
              </a:solidFill>
              <a:miter lim="800000"/>
              <a:headEnd/>
              <a:tailEnd/>
            </a:ln>
          </p:spPr>
          <p:txBody>
            <a:bodyPr/>
            <a:lstStyle/>
            <a:p>
              <a:endParaRPr lang="en-US"/>
            </a:p>
          </p:txBody>
        </p:sp>
        <p:sp>
          <p:nvSpPr>
            <p:cNvPr id="261203" name="Oval 83"/>
            <p:cNvSpPr>
              <a:spLocks noChangeArrowheads="1"/>
            </p:cNvSpPr>
            <p:nvPr/>
          </p:nvSpPr>
          <p:spPr bwMode="auto">
            <a:xfrm>
              <a:off x="4642" y="1858"/>
              <a:ext cx="73" cy="81"/>
            </a:xfrm>
            <a:prstGeom prst="ellipse">
              <a:avLst/>
            </a:prstGeom>
            <a:solidFill>
              <a:srgbClr val="EAEAEA"/>
            </a:solidFill>
            <a:ln w="12700">
              <a:solidFill>
                <a:srgbClr val="000000"/>
              </a:solidFill>
              <a:miter lim="800000"/>
              <a:headEnd/>
              <a:tailEnd/>
            </a:ln>
          </p:spPr>
          <p:txBody>
            <a:bodyPr/>
            <a:lstStyle/>
            <a:p>
              <a:endParaRPr lang="en-US"/>
            </a:p>
          </p:txBody>
        </p:sp>
        <p:sp>
          <p:nvSpPr>
            <p:cNvPr id="261204" name="Line 84"/>
            <p:cNvSpPr>
              <a:spLocks noChangeShapeType="1"/>
            </p:cNvSpPr>
            <p:nvPr/>
          </p:nvSpPr>
          <p:spPr bwMode="auto">
            <a:xfrm>
              <a:off x="4642" y="1898"/>
              <a:ext cx="73" cy="1"/>
            </a:xfrm>
            <a:prstGeom prst="line">
              <a:avLst/>
            </a:prstGeom>
            <a:noFill/>
            <a:ln w="12700">
              <a:solidFill>
                <a:srgbClr val="000000"/>
              </a:solidFill>
              <a:miter lim="800000"/>
              <a:headEnd/>
              <a:tailEnd/>
            </a:ln>
          </p:spPr>
          <p:txBody>
            <a:bodyPr/>
            <a:lstStyle/>
            <a:p>
              <a:endParaRPr lang="en-US"/>
            </a:p>
          </p:txBody>
        </p:sp>
        <p:sp>
          <p:nvSpPr>
            <p:cNvPr id="261205" name="Oval 85"/>
            <p:cNvSpPr>
              <a:spLocks noChangeArrowheads="1"/>
            </p:cNvSpPr>
            <p:nvPr/>
          </p:nvSpPr>
          <p:spPr bwMode="auto">
            <a:xfrm>
              <a:off x="4768" y="1858"/>
              <a:ext cx="74" cy="81"/>
            </a:xfrm>
            <a:prstGeom prst="ellipse">
              <a:avLst/>
            </a:prstGeom>
            <a:solidFill>
              <a:srgbClr val="EAEAEA"/>
            </a:solidFill>
            <a:ln w="12700">
              <a:solidFill>
                <a:srgbClr val="000000"/>
              </a:solidFill>
              <a:miter lim="800000"/>
              <a:headEnd/>
              <a:tailEnd/>
            </a:ln>
          </p:spPr>
          <p:txBody>
            <a:bodyPr/>
            <a:lstStyle/>
            <a:p>
              <a:endParaRPr lang="en-US"/>
            </a:p>
          </p:txBody>
        </p:sp>
        <p:sp>
          <p:nvSpPr>
            <p:cNvPr id="261206" name="Line 86"/>
            <p:cNvSpPr>
              <a:spLocks noChangeShapeType="1"/>
            </p:cNvSpPr>
            <p:nvPr/>
          </p:nvSpPr>
          <p:spPr bwMode="auto">
            <a:xfrm>
              <a:off x="4768" y="1898"/>
              <a:ext cx="74" cy="1"/>
            </a:xfrm>
            <a:prstGeom prst="line">
              <a:avLst/>
            </a:prstGeom>
            <a:noFill/>
            <a:ln w="12700">
              <a:solidFill>
                <a:srgbClr val="000000"/>
              </a:solidFill>
              <a:miter lim="800000"/>
              <a:headEnd/>
              <a:tailEnd/>
            </a:ln>
          </p:spPr>
          <p:txBody>
            <a:bodyPr/>
            <a:lstStyle/>
            <a:p>
              <a:endParaRPr lang="en-US"/>
            </a:p>
          </p:txBody>
        </p:sp>
        <p:sp>
          <p:nvSpPr>
            <p:cNvPr id="261207" name="Oval 87"/>
            <p:cNvSpPr>
              <a:spLocks noChangeArrowheads="1"/>
            </p:cNvSpPr>
            <p:nvPr/>
          </p:nvSpPr>
          <p:spPr bwMode="auto">
            <a:xfrm>
              <a:off x="4895" y="1858"/>
              <a:ext cx="73" cy="81"/>
            </a:xfrm>
            <a:prstGeom prst="ellipse">
              <a:avLst/>
            </a:prstGeom>
            <a:solidFill>
              <a:srgbClr val="EAEAEA"/>
            </a:solidFill>
            <a:ln w="12700">
              <a:solidFill>
                <a:srgbClr val="000000"/>
              </a:solidFill>
              <a:miter lim="800000"/>
              <a:headEnd/>
              <a:tailEnd/>
            </a:ln>
          </p:spPr>
          <p:txBody>
            <a:bodyPr/>
            <a:lstStyle/>
            <a:p>
              <a:endParaRPr lang="en-US"/>
            </a:p>
          </p:txBody>
        </p:sp>
        <p:sp>
          <p:nvSpPr>
            <p:cNvPr id="261208" name="Line 88"/>
            <p:cNvSpPr>
              <a:spLocks noChangeShapeType="1"/>
            </p:cNvSpPr>
            <p:nvPr/>
          </p:nvSpPr>
          <p:spPr bwMode="auto">
            <a:xfrm>
              <a:off x="4895" y="1898"/>
              <a:ext cx="73" cy="1"/>
            </a:xfrm>
            <a:prstGeom prst="line">
              <a:avLst/>
            </a:prstGeom>
            <a:noFill/>
            <a:ln w="12700">
              <a:solidFill>
                <a:srgbClr val="000000"/>
              </a:solidFill>
              <a:miter lim="800000"/>
              <a:headEnd/>
              <a:tailEnd/>
            </a:ln>
          </p:spPr>
          <p:txBody>
            <a:bodyPr/>
            <a:lstStyle/>
            <a:p>
              <a:endParaRPr lang="en-US"/>
            </a:p>
          </p:txBody>
        </p:sp>
        <p:sp>
          <p:nvSpPr>
            <p:cNvPr id="261209" name="Oval 89"/>
            <p:cNvSpPr>
              <a:spLocks noChangeArrowheads="1"/>
            </p:cNvSpPr>
            <p:nvPr/>
          </p:nvSpPr>
          <p:spPr bwMode="auto">
            <a:xfrm>
              <a:off x="5021" y="1858"/>
              <a:ext cx="74" cy="81"/>
            </a:xfrm>
            <a:prstGeom prst="ellipse">
              <a:avLst/>
            </a:prstGeom>
            <a:solidFill>
              <a:srgbClr val="EAEAEA"/>
            </a:solidFill>
            <a:ln w="12700">
              <a:solidFill>
                <a:srgbClr val="000000"/>
              </a:solidFill>
              <a:miter lim="800000"/>
              <a:headEnd/>
              <a:tailEnd/>
            </a:ln>
          </p:spPr>
          <p:txBody>
            <a:bodyPr/>
            <a:lstStyle/>
            <a:p>
              <a:endParaRPr lang="en-US"/>
            </a:p>
          </p:txBody>
        </p:sp>
        <p:sp>
          <p:nvSpPr>
            <p:cNvPr id="261210" name="Line 90"/>
            <p:cNvSpPr>
              <a:spLocks noChangeShapeType="1"/>
            </p:cNvSpPr>
            <p:nvPr/>
          </p:nvSpPr>
          <p:spPr bwMode="auto">
            <a:xfrm>
              <a:off x="5021" y="1898"/>
              <a:ext cx="74" cy="1"/>
            </a:xfrm>
            <a:prstGeom prst="line">
              <a:avLst/>
            </a:prstGeom>
            <a:noFill/>
            <a:ln w="12700">
              <a:solidFill>
                <a:srgbClr val="000000"/>
              </a:solidFill>
              <a:miter lim="800000"/>
              <a:headEnd/>
              <a:tailEnd/>
            </a:ln>
          </p:spPr>
          <p:txBody>
            <a:bodyPr/>
            <a:lstStyle/>
            <a:p>
              <a:endParaRPr lang="en-US"/>
            </a:p>
          </p:txBody>
        </p:sp>
      </p:grpSp>
      <p:grpSp>
        <p:nvGrpSpPr>
          <p:cNvPr id="5" name="Group 91"/>
          <p:cNvGrpSpPr>
            <a:grpSpLocks/>
          </p:cNvGrpSpPr>
          <p:nvPr/>
        </p:nvGrpSpPr>
        <p:grpSpPr bwMode="auto">
          <a:xfrm>
            <a:off x="2003426" y="1820863"/>
            <a:ext cx="2473325" cy="2386012"/>
            <a:chOff x="302" y="1147"/>
            <a:chExt cx="1558" cy="1503"/>
          </a:xfrm>
        </p:grpSpPr>
        <p:sp>
          <p:nvSpPr>
            <p:cNvPr id="261148" name="Rectangle 92"/>
            <p:cNvSpPr>
              <a:spLocks noChangeArrowheads="1"/>
            </p:cNvSpPr>
            <p:nvPr/>
          </p:nvSpPr>
          <p:spPr bwMode="auto">
            <a:xfrm>
              <a:off x="792" y="1858"/>
              <a:ext cx="669" cy="81"/>
            </a:xfrm>
            <a:prstGeom prst="rect">
              <a:avLst/>
            </a:prstGeom>
            <a:solidFill>
              <a:srgbClr val="FF0000"/>
            </a:solidFill>
            <a:ln w="12700">
              <a:solidFill>
                <a:srgbClr val="000000"/>
              </a:solidFill>
              <a:miter lim="800000"/>
              <a:headEnd/>
              <a:tailEnd/>
            </a:ln>
          </p:spPr>
          <p:txBody>
            <a:bodyPr/>
            <a:lstStyle/>
            <a:p>
              <a:endParaRPr lang="en-US"/>
            </a:p>
          </p:txBody>
        </p:sp>
        <p:sp>
          <p:nvSpPr>
            <p:cNvPr id="261149" name="Rectangle 93"/>
            <p:cNvSpPr>
              <a:spLocks noChangeArrowheads="1"/>
            </p:cNvSpPr>
            <p:nvPr/>
          </p:nvSpPr>
          <p:spPr bwMode="auto">
            <a:xfrm>
              <a:off x="792" y="1613"/>
              <a:ext cx="669" cy="77"/>
            </a:xfrm>
            <a:prstGeom prst="rect">
              <a:avLst/>
            </a:prstGeom>
            <a:solidFill>
              <a:srgbClr val="FF0000"/>
            </a:solidFill>
            <a:ln w="12700">
              <a:solidFill>
                <a:srgbClr val="000000"/>
              </a:solidFill>
              <a:miter lim="800000"/>
              <a:headEnd/>
              <a:tailEnd/>
            </a:ln>
          </p:spPr>
          <p:txBody>
            <a:bodyPr/>
            <a:lstStyle/>
            <a:p>
              <a:endParaRPr lang="en-US"/>
            </a:p>
          </p:txBody>
        </p:sp>
        <p:sp>
          <p:nvSpPr>
            <p:cNvPr id="261150" name="Line 94"/>
            <p:cNvSpPr>
              <a:spLocks noChangeShapeType="1"/>
            </p:cNvSpPr>
            <p:nvPr/>
          </p:nvSpPr>
          <p:spPr bwMode="auto">
            <a:xfrm>
              <a:off x="392" y="2074"/>
              <a:ext cx="1468" cy="1"/>
            </a:xfrm>
            <a:prstGeom prst="line">
              <a:avLst/>
            </a:prstGeom>
            <a:noFill/>
            <a:ln w="12700">
              <a:solidFill>
                <a:srgbClr val="000000"/>
              </a:solidFill>
              <a:miter lim="800000"/>
              <a:headEnd/>
              <a:tailEnd/>
            </a:ln>
          </p:spPr>
          <p:txBody>
            <a:bodyPr/>
            <a:lstStyle/>
            <a:p>
              <a:endParaRPr lang="en-US"/>
            </a:p>
          </p:txBody>
        </p:sp>
        <p:sp>
          <p:nvSpPr>
            <p:cNvPr id="261151" name="Freeform 95"/>
            <p:cNvSpPr>
              <a:spLocks/>
            </p:cNvSpPr>
            <p:nvPr/>
          </p:nvSpPr>
          <p:spPr bwMode="auto">
            <a:xfrm>
              <a:off x="392" y="2074"/>
              <a:ext cx="404" cy="196"/>
            </a:xfrm>
            <a:custGeom>
              <a:avLst/>
              <a:gdLst>
                <a:gd name="T0" fmla="*/ 0 w 99"/>
                <a:gd name="T1" fmla="*/ 222427 h 48"/>
                <a:gd name="T2" fmla="*/ 308929 w 99"/>
                <a:gd name="T3" fmla="*/ 222427 h 48"/>
                <a:gd name="T4" fmla="*/ 457291 w 99"/>
                <a:gd name="T5" fmla="*/ 111181 h 48"/>
                <a:gd name="T6" fmla="*/ 457291 w 99"/>
                <a:gd name="T7" fmla="*/ 0 h 48"/>
                <a:gd name="T8" fmla="*/ 0 60000 65536"/>
                <a:gd name="T9" fmla="*/ 0 60000 65536"/>
                <a:gd name="T10" fmla="*/ 0 60000 65536"/>
                <a:gd name="T11" fmla="*/ 0 60000 65536"/>
                <a:gd name="T12" fmla="*/ 0 w 99"/>
                <a:gd name="T13" fmla="*/ 0 h 48"/>
                <a:gd name="T14" fmla="*/ 99 w 99"/>
                <a:gd name="T15" fmla="*/ 48 h 48"/>
              </a:gdLst>
              <a:ahLst/>
              <a:cxnLst>
                <a:cxn ang="T8">
                  <a:pos x="T0" y="T1"/>
                </a:cxn>
                <a:cxn ang="T9">
                  <a:pos x="T2" y="T3"/>
                </a:cxn>
                <a:cxn ang="T10">
                  <a:pos x="T4" y="T5"/>
                </a:cxn>
                <a:cxn ang="T11">
                  <a:pos x="T6" y="T7"/>
                </a:cxn>
              </a:cxnLst>
              <a:rect l="T12" t="T13" r="T14" b="T15"/>
              <a:pathLst>
                <a:path w="99" h="48">
                  <a:moveTo>
                    <a:pt x="0" y="48"/>
                  </a:moveTo>
                  <a:cubicBezTo>
                    <a:pt x="67" y="48"/>
                    <a:pt x="67" y="48"/>
                    <a:pt x="67" y="48"/>
                  </a:cubicBezTo>
                  <a:cubicBezTo>
                    <a:pt x="84" y="48"/>
                    <a:pt x="99" y="37"/>
                    <a:pt x="99" y="24"/>
                  </a:cubicBezTo>
                  <a:cubicBezTo>
                    <a:pt x="99" y="10"/>
                    <a:pt x="99" y="0"/>
                    <a:pt x="99" y="0"/>
                  </a:cubicBezTo>
                </a:path>
              </a:pathLst>
            </a:custGeom>
            <a:noFill/>
            <a:ln w="12700" cap="flat">
              <a:solidFill>
                <a:srgbClr val="000000"/>
              </a:solidFill>
              <a:prstDash val="solid"/>
              <a:miter lim="800000"/>
              <a:headEnd/>
              <a:tailEnd/>
            </a:ln>
          </p:spPr>
          <p:txBody>
            <a:bodyPr/>
            <a:lstStyle/>
            <a:p>
              <a:endParaRPr lang="en-US"/>
            </a:p>
          </p:txBody>
        </p:sp>
        <p:sp>
          <p:nvSpPr>
            <p:cNvPr id="261152" name="Freeform 96"/>
            <p:cNvSpPr>
              <a:spLocks/>
            </p:cNvSpPr>
            <p:nvPr/>
          </p:nvSpPr>
          <p:spPr bwMode="auto">
            <a:xfrm>
              <a:off x="1452" y="2074"/>
              <a:ext cx="404" cy="224"/>
            </a:xfrm>
            <a:custGeom>
              <a:avLst/>
              <a:gdLst>
                <a:gd name="T0" fmla="*/ 457291 w 99"/>
                <a:gd name="T1" fmla="*/ 250896 h 55"/>
                <a:gd name="T2" fmla="*/ 148346 w 99"/>
                <a:gd name="T3" fmla="*/ 250896 h 55"/>
                <a:gd name="T4" fmla="*/ 0 w 99"/>
                <a:gd name="T5" fmla="*/ 136726 h 55"/>
                <a:gd name="T6" fmla="*/ 0 w 99"/>
                <a:gd name="T7" fmla="*/ 0 h 55"/>
                <a:gd name="T8" fmla="*/ 0 60000 65536"/>
                <a:gd name="T9" fmla="*/ 0 60000 65536"/>
                <a:gd name="T10" fmla="*/ 0 60000 65536"/>
                <a:gd name="T11" fmla="*/ 0 60000 65536"/>
                <a:gd name="T12" fmla="*/ 0 w 99"/>
                <a:gd name="T13" fmla="*/ 0 h 55"/>
                <a:gd name="T14" fmla="*/ 99 w 99"/>
                <a:gd name="T15" fmla="*/ 55 h 55"/>
              </a:gdLst>
              <a:ahLst/>
              <a:cxnLst>
                <a:cxn ang="T8">
                  <a:pos x="T0" y="T1"/>
                </a:cxn>
                <a:cxn ang="T9">
                  <a:pos x="T2" y="T3"/>
                </a:cxn>
                <a:cxn ang="T10">
                  <a:pos x="T4" y="T5"/>
                </a:cxn>
                <a:cxn ang="T11">
                  <a:pos x="T6" y="T7"/>
                </a:cxn>
              </a:cxnLst>
              <a:rect l="T12" t="T13" r="T14" b="T15"/>
              <a:pathLst>
                <a:path w="99" h="55">
                  <a:moveTo>
                    <a:pt x="99" y="55"/>
                  </a:moveTo>
                  <a:cubicBezTo>
                    <a:pt x="32" y="55"/>
                    <a:pt x="32" y="55"/>
                    <a:pt x="32" y="55"/>
                  </a:cubicBezTo>
                  <a:cubicBezTo>
                    <a:pt x="15" y="55"/>
                    <a:pt x="0" y="44"/>
                    <a:pt x="0" y="30"/>
                  </a:cubicBezTo>
                  <a:cubicBezTo>
                    <a:pt x="0" y="17"/>
                    <a:pt x="0" y="0"/>
                    <a:pt x="0" y="0"/>
                  </a:cubicBezTo>
                </a:path>
              </a:pathLst>
            </a:custGeom>
            <a:noFill/>
            <a:ln w="12700" cap="flat">
              <a:solidFill>
                <a:srgbClr val="000000"/>
              </a:solidFill>
              <a:prstDash val="solid"/>
              <a:miter lim="800000"/>
              <a:headEnd/>
              <a:tailEnd/>
            </a:ln>
          </p:spPr>
          <p:txBody>
            <a:bodyPr/>
            <a:lstStyle/>
            <a:p>
              <a:endParaRPr lang="en-US"/>
            </a:p>
          </p:txBody>
        </p:sp>
        <p:sp>
          <p:nvSpPr>
            <p:cNvPr id="261153" name="Freeform 97"/>
            <p:cNvSpPr>
              <a:spLocks/>
            </p:cNvSpPr>
            <p:nvPr/>
          </p:nvSpPr>
          <p:spPr bwMode="auto">
            <a:xfrm>
              <a:off x="396" y="1735"/>
              <a:ext cx="167" cy="339"/>
            </a:xfrm>
            <a:custGeom>
              <a:avLst/>
              <a:gdLst>
                <a:gd name="T0" fmla="*/ 0 w 167"/>
                <a:gd name="T1" fmla="*/ 159 h 339"/>
                <a:gd name="T2" fmla="*/ 0 w 167"/>
                <a:gd name="T3" fmla="*/ 0 h 339"/>
                <a:gd name="T4" fmla="*/ 167 w 167"/>
                <a:gd name="T5" fmla="*/ 0 h 339"/>
                <a:gd name="T6" fmla="*/ 167 w 167"/>
                <a:gd name="T7" fmla="*/ 339 h 339"/>
                <a:gd name="T8" fmla="*/ 0 60000 65536"/>
                <a:gd name="T9" fmla="*/ 0 60000 65536"/>
                <a:gd name="T10" fmla="*/ 0 60000 65536"/>
                <a:gd name="T11" fmla="*/ 0 60000 65536"/>
                <a:gd name="T12" fmla="*/ 0 w 167"/>
                <a:gd name="T13" fmla="*/ 0 h 339"/>
                <a:gd name="T14" fmla="*/ 167 w 167"/>
                <a:gd name="T15" fmla="*/ 339 h 339"/>
              </a:gdLst>
              <a:ahLst/>
              <a:cxnLst>
                <a:cxn ang="T8">
                  <a:pos x="T0" y="T1"/>
                </a:cxn>
                <a:cxn ang="T9">
                  <a:pos x="T2" y="T3"/>
                </a:cxn>
                <a:cxn ang="T10">
                  <a:pos x="T4" y="T5"/>
                </a:cxn>
                <a:cxn ang="T11">
                  <a:pos x="T6" y="T7"/>
                </a:cxn>
              </a:cxnLst>
              <a:rect l="T12" t="T13" r="T14" b="T15"/>
              <a:pathLst>
                <a:path w="167" h="339">
                  <a:moveTo>
                    <a:pt x="0" y="159"/>
                  </a:moveTo>
                  <a:lnTo>
                    <a:pt x="0" y="0"/>
                  </a:lnTo>
                  <a:lnTo>
                    <a:pt x="167" y="0"/>
                  </a:lnTo>
                  <a:lnTo>
                    <a:pt x="167" y="339"/>
                  </a:lnTo>
                </a:path>
              </a:pathLst>
            </a:custGeom>
            <a:noFill/>
            <a:ln w="12700" cap="flat">
              <a:solidFill>
                <a:srgbClr val="000000"/>
              </a:solidFill>
              <a:prstDash val="solid"/>
              <a:miter lim="800000"/>
              <a:headEnd/>
              <a:tailEnd/>
            </a:ln>
          </p:spPr>
          <p:txBody>
            <a:bodyPr/>
            <a:lstStyle/>
            <a:p>
              <a:endParaRPr lang="en-US"/>
            </a:p>
          </p:txBody>
        </p:sp>
        <p:sp>
          <p:nvSpPr>
            <p:cNvPr id="261154" name="Line 98"/>
            <p:cNvSpPr>
              <a:spLocks noChangeShapeType="1"/>
            </p:cNvSpPr>
            <p:nvPr/>
          </p:nvSpPr>
          <p:spPr bwMode="auto">
            <a:xfrm flipH="1">
              <a:off x="302" y="1894"/>
              <a:ext cx="188" cy="1"/>
            </a:xfrm>
            <a:prstGeom prst="line">
              <a:avLst/>
            </a:prstGeom>
            <a:noFill/>
            <a:ln w="19050">
              <a:solidFill>
                <a:srgbClr val="000000"/>
              </a:solidFill>
              <a:miter lim="800000"/>
              <a:headEnd/>
              <a:tailEnd/>
            </a:ln>
          </p:spPr>
          <p:txBody>
            <a:bodyPr/>
            <a:lstStyle/>
            <a:p>
              <a:endParaRPr lang="en-US"/>
            </a:p>
          </p:txBody>
        </p:sp>
        <p:sp>
          <p:nvSpPr>
            <p:cNvPr id="261155" name="Line 99"/>
            <p:cNvSpPr>
              <a:spLocks noChangeShapeType="1"/>
            </p:cNvSpPr>
            <p:nvPr/>
          </p:nvSpPr>
          <p:spPr bwMode="auto">
            <a:xfrm flipH="1">
              <a:off x="339" y="1931"/>
              <a:ext cx="114" cy="1"/>
            </a:xfrm>
            <a:prstGeom prst="line">
              <a:avLst/>
            </a:prstGeom>
            <a:noFill/>
            <a:ln w="19050">
              <a:solidFill>
                <a:srgbClr val="000000"/>
              </a:solidFill>
              <a:miter lim="800000"/>
              <a:headEnd/>
              <a:tailEnd/>
            </a:ln>
          </p:spPr>
          <p:txBody>
            <a:bodyPr/>
            <a:lstStyle/>
            <a:p>
              <a:endParaRPr lang="en-US"/>
            </a:p>
          </p:txBody>
        </p:sp>
        <p:sp>
          <p:nvSpPr>
            <p:cNvPr id="261156" name="Line 100"/>
            <p:cNvSpPr>
              <a:spLocks noChangeShapeType="1"/>
            </p:cNvSpPr>
            <p:nvPr/>
          </p:nvSpPr>
          <p:spPr bwMode="auto">
            <a:xfrm flipH="1">
              <a:off x="367" y="1972"/>
              <a:ext cx="58" cy="1"/>
            </a:xfrm>
            <a:prstGeom prst="line">
              <a:avLst/>
            </a:prstGeom>
            <a:noFill/>
            <a:ln w="19050">
              <a:solidFill>
                <a:srgbClr val="000000"/>
              </a:solidFill>
              <a:miter lim="800000"/>
              <a:headEnd/>
              <a:tailEnd/>
            </a:ln>
          </p:spPr>
          <p:txBody>
            <a:bodyPr/>
            <a:lstStyle/>
            <a:p>
              <a:endParaRPr lang="en-US"/>
            </a:p>
          </p:txBody>
        </p:sp>
        <p:sp>
          <p:nvSpPr>
            <p:cNvPr id="261157" name="Line 101"/>
            <p:cNvSpPr>
              <a:spLocks noChangeShapeType="1"/>
            </p:cNvSpPr>
            <p:nvPr/>
          </p:nvSpPr>
          <p:spPr bwMode="auto">
            <a:xfrm flipV="1">
              <a:off x="1126" y="1356"/>
              <a:ext cx="1" cy="257"/>
            </a:xfrm>
            <a:prstGeom prst="line">
              <a:avLst/>
            </a:prstGeom>
            <a:noFill/>
            <a:ln w="12700">
              <a:solidFill>
                <a:srgbClr val="000000"/>
              </a:solidFill>
              <a:miter lim="800000"/>
              <a:headEnd/>
              <a:tailEnd/>
            </a:ln>
          </p:spPr>
          <p:txBody>
            <a:bodyPr/>
            <a:lstStyle/>
            <a:p>
              <a:endParaRPr lang="en-US"/>
            </a:p>
          </p:txBody>
        </p:sp>
        <p:sp>
          <p:nvSpPr>
            <p:cNvPr id="261158" name="Oval 102"/>
            <p:cNvSpPr>
              <a:spLocks noChangeArrowheads="1"/>
            </p:cNvSpPr>
            <p:nvPr/>
          </p:nvSpPr>
          <p:spPr bwMode="auto">
            <a:xfrm>
              <a:off x="1102" y="1332"/>
              <a:ext cx="49" cy="48"/>
            </a:xfrm>
            <a:prstGeom prst="ellipse">
              <a:avLst/>
            </a:prstGeom>
            <a:solidFill>
              <a:srgbClr val="000000"/>
            </a:solidFill>
            <a:ln w="25400">
              <a:solidFill>
                <a:srgbClr val="000000"/>
              </a:solidFill>
              <a:miter lim="800000"/>
              <a:headEnd/>
              <a:tailEnd/>
            </a:ln>
          </p:spPr>
          <p:txBody>
            <a:bodyPr/>
            <a:lstStyle/>
            <a:p>
              <a:endParaRPr lang="en-US"/>
            </a:p>
          </p:txBody>
        </p:sp>
        <p:sp>
          <p:nvSpPr>
            <p:cNvPr id="261159" name="Line 103"/>
            <p:cNvSpPr>
              <a:spLocks noChangeShapeType="1"/>
            </p:cNvSpPr>
            <p:nvPr/>
          </p:nvSpPr>
          <p:spPr bwMode="auto">
            <a:xfrm flipV="1">
              <a:off x="1713" y="1829"/>
              <a:ext cx="1" cy="245"/>
            </a:xfrm>
            <a:prstGeom prst="line">
              <a:avLst/>
            </a:prstGeom>
            <a:noFill/>
            <a:ln w="12700">
              <a:solidFill>
                <a:srgbClr val="000000"/>
              </a:solidFill>
              <a:miter lim="800000"/>
              <a:headEnd/>
              <a:tailEnd/>
            </a:ln>
          </p:spPr>
          <p:txBody>
            <a:bodyPr/>
            <a:lstStyle/>
            <a:p>
              <a:endParaRPr lang="en-US"/>
            </a:p>
          </p:txBody>
        </p:sp>
        <p:sp>
          <p:nvSpPr>
            <p:cNvPr id="261160" name="Oval 104"/>
            <p:cNvSpPr>
              <a:spLocks noChangeArrowheads="1"/>
            </p:cNvSpPr>
            <p:nvPr/>
          </p:nvSpPr>
          <p:spPr bwMode="auto">
            <a:xfrm>
              <a:off x="1689" y="1805"/>
              <a:ext cx="49" cy="49"/>
            </a:xfrm>
            <a:prstGeom prst="ellipse">
              <a:avLst/>
            </a:prstGeom>
            <a:solidFill>
              <a:srgbClr val="000000"/>
            </a:solidFill>
            <a:ln w="25400">
              <a:solidFill>
                <a:srgbClr val="000000"/>
              </a:solidFill>
              <a:miter lim="800000"/>
              <a:headEnd/>
              <a:tailEnd/>
            </a:ln>
          </p:spPr>
          <p:txBody>
            <a:bodyPr/>
            <a:lstStyle/>
            <a:p>
              <a:endParaRPr lang="en-US"/>
            </a:p>
          </p:txBody>
        </p:sp>
        <p:sp>
          <p:nvSpPr>
            <p:cNvPr id="261161" name="Rectangle 105"/>
            <p:cNvSpPr>
              <a:spLocks noChangeArrowheads="1"/>
            </p:cNvSpPr>
            <p:nvPr/>
          </p:nvSpPr>
          <p:spPr bwMode="auto">
            <a:xfrm>
              <a:off x="992" y="1147"/>
              <a:ext cx="263" cy="154"/>
            </a:xfrm>
            <a:prstGeom prst="rect">
              <a:avLst/>
            </a:prstGeom>
            <a:noFill/>
            <a:ln w="9525">
              <a:noFill/>
              <a:miter lim="800000"/>
              <a:headEnd/>
              <a:tailEnd/>
            </a:ln>
          </p:spPr>
          <p:txBody>
            <a:bodyPr wrap="none" lIns="0" tIns="0" rIns="0" bIns="0">
              <a:spAutoFit/>
            </a:bodyPr>
            <a:lstStyle/>
            <a:p>
              <a:r>
                <a:rPr lang="en-US" sz="1600" b="1">
                  <a:solidFill>
                    <a:srgbClr val="000000"/>
                  </a:solidFill>
                  <a:latin typeface="Arial" pitchFamily="34" charset="0"/>
                </a:rPr>
                <a:t>20 V</a:t>
              </a:r>
              <a:endParaRPr lang="en-US" b="1" i="1">
                <a:latin typeface="Arial" pitchFamily="34" charset="0"/>
              </a:endParaRPr>
            </a:p>
          </p:txBody>
        </p:sp>
        <p:sp>
          <p:nvSpPr>
            <p:cNvPr id="261162" name="Rectangle 106"/>
            <p:cNvSpPr>
              <a:spLocks noChangeArrowheads="1"/>
            </p:cNvSpPr>
            <p:nvPr/>
          </p:nvSpPr>
          <p:spPr bwMode="auto">
            <a:xfrm>
              <a:off x="835" y="1691"/>
              <a:ext cx="260" cy="154"/>
            </a:xfrm>
            <a:prstGeom prst="rect">
              <a:avLst/>
            </a:prstGeom>
            <a:noFill/>
            <a:ln w="9525">
              <a:noFill/>
              <a:miter lim="800000"/>
              <a:headEnd/>
              <a:tailEnd/>
            </a:ln>
          </p:spPr>
          <p:txBody>
            <a:bodyPr wrap="none" lIns="0" tIns="0" rIns="0" bIns="0">
              <a:spAutoFit/>
            </a:bodyPr>
            <a:lstStyle/>
            <a:p>
              <a:r>
                <a:rPr lang="en-US" sz="1600" b="1">
                  <a:solidFill>
                    <a:srgbClr val="000000"/>
                  </a:solidFill>
                  <a:latin typeface="Times Ten Roman" pitchFamily="18" charset="0"/>
                </a:rPr>
                <a:t>10 V</a:t>
              </a:r>
              <a:endParaRPr lang="en-US" b="1" i="1">
                <a:latin typeface="Arial" pitchFamily="34" charset="0"/>
              </a:endParaRPr>
            </a:p>
          </p:txBody>
        </p:sp>
        <p:sp>
          <p:nvSpPr>
            <p:cNvPr id="261163" name="Rectangle 107"/>
            <p:cNvSpPr>
              <a:spLocks noChangeArrowheads="1"/>
            </p:cNvSpPr>
            <p:nvPr/>
          </p:nvSpPr>
          <p:spPr bwMode="auto">
            <a:xfrm>
              <a:off x="1245" y="1691"/>
              <a:ext cx="187" cy="155"/>
            </a:xfrm>
            <a:prstGeom prst="rect">
              <a:avLst/>
            </a:prstGeom>
            <a:noFill/>
            <a:ln w="9525">
              <a:noFill/>
              <a:miter lim="800000"/>
              <a:headEnd/>
              <a:tailEnd/>
            </a:ln>
          </p:spPr>
          <p:txBody>
            <a:bodyPr wrap="none" lIns="0" tIns="0" rIns="0" bIns="0">
              <a:spAutoFit/>
            </a:bodyPr>
            <a:lstStyle/>
            <a:p>
              <a:r>
                <a:rPr lang="en-US" sz="1600" b="1">
                  <a:solidFill>
                    <a:srgbClr val="000000"/>
                  </a:solidFill>
                  <a:latin typeface="Times Ten Roman" pitchFamily="18" charset="0"/>
                </a:rPr>
                <a:t>5 V</a:t>
              </a:r>
              <a:endParaRPr lang="en-US" b="1" i="1">
                <a:latin typeface="Arial" pitchFamily="34" charset="0"/>
              </a:endParaRPr>
            </a:p>
          </p:txBody>
        </p:sp>
        <p:sp>
          <p:nvSpPr>
            <p:cNvPr id="261164" name="Rectangle 108"/>
            <p:cNvSpPr>
              <a:spLocks noChangeArrowheads="1"/>
            </p:cNvSpPr>
            <p:nvPr/>
          </p:nvSpPr>
          <p:spPr bwMode="auto">
            <a:xfrm>
              <a:off x="1581" y="1636"/>
              <a:ext cx="260" cy="154"/>
            </a:xfrm>
            <a:prstGeom prst="rect">
              <a:avLst/>
            </a:prstGeom>
            <a:noFill/>
            <a:ln w="9525">
              <a:noFill/>
              <a:miter lim="800000"/>
              <a:headEnd/>
              <a:tailEnd/>
            </a:ln>
          </p:spPr>
          <p:txBody>
            <a:bodyPr wrap="none" lIns="0" tIns="0" rIns="0" bIns="0">
              <a:spAutoFit/>
            </a:bodyPr>
            <a:lstStyle/>
            <a:p>
              <a:r>
                <a:rPr lang="en-US" sz="1600" b="1">
                  <a:solidFill>
                    <a:srgbClr val="000000"/>
                  </a:solidFill>
                  <a:latin typeface="Times Ten Roman" pitchFamily="18" charset="0"/>
                </a:rPr>
                <a:t>20 V</a:t>
              </a:r>
              <a:endParaRPr lang="en-US" b="1" i="1">
                <a:latin typeface="Arial" pitchFamily="34" charset="0"/>
              </a:endParaRPr>
            </a:p>
          </p:txBody>
        </p:sp>
        <p:sp>
          <p:nvSpPr>
            <p:cNvPr id="261165" name="Rectangle 109"/>
            <p:cNvSpPr>
              <a:spLocks noChangeArrowheads="1"/>
            </p:cNvSpPr>
            <p:nvPr/>
          </p:nvSpPr>
          <p:spPr bwMode="auto">
            <a:xfrm>
              <a:off x="1650" y="2089"/>
              <a:ext cx="92" cy="154"/>
            </a:xfrm>
            <a:prstGeom prst="rect">
              <a:avLst/>
            </a:prstGeom>
            <a:noFill/>
            <a:ln w="9525">
              <a:noFill/>
              <a:miter lim="800000"/>
              <a:headEnd/>
              <a:tailEnd/>
            </a:ln>
          </p:spPr>
          <p:txBody>
            <a:bodyPr wrap="none" lIns="0" tIns="0" rIns="0" bIns="0">
              <a:spAutoFit/>
            </a:bodyPr>
            <a:lstStyle/>
            <a:p>
              <a:r>
                <a:rPr lang="en-US" sz="1600" b="1" i="1">
                  <a:solidFill>
                    <a:srgbClr val="000000"/>
                  </a:solidFill>
                  <a:latin typeface="Arial" pitchFamily="34" charset="0"/>
                </a:rPr>
                <a:t>D</a:t>
              </a:r>
              <a:endParaRPr lang="en-US" b="1" i="1">
                <a:latin typeface="Arial" pitchFamily="34" charset="0"/>
              </a:endParaRPr>
            </a:p>
          </p:txBody>
        </p:sp>
        <p:sp>
          <p:nvSpPr>
            <p:cNvPr id="261166" name="Rectangle 110"/>
            <p:cNvSpPr>
              <a:spLocks noChangeArrowheads="1"/>
            </p:cNvSpPr>
            <p:nvPr/>
          </p:nvSpPr>
          <p:spPr bwMode="auto">
            <a:xfrm>
              <a:off x="526" y="2089"/>
              <a:ext cx="85" cy="154"/>
            </a:xfrm>
            <a:prstGeom prst="rect">
              <a:avLst/>
            </a:prstGeom>
            <a:noFill/>
            <a:ln w="9525">
              <a:noFill/>
              <a:miter lim="800000"/>
              <a:headEnd/>
              <a:tailEnd/>
            </a:ln>
          </p:spPr>
          <p:txBody>
            <a:bodyPr wrap="none" lIns="0" tIns="0" rIns="0" bIns="0">
              <a:spAutoFit/>
            </a:bodyPr>
            <a:lstStyle/>
            <a:p>
              <a:r>
                <a:rPr lang="en-US" sz="1600" b="1" i="1">
                  <a:solidFill>
                    <a:srgbClr val="000000"/>
                  </a:solidFill>
                  <a:latin typeface="Arial" pitchFamily="34" charset="0"/>
                </a:rPr>
                <a:t>S</a:t>
              </a:r>
              <a:endParaRPr lang="en-US" b="1" i="1">
                <a:latin typeface="Arial" pitchFamily="34" charset="0"/>
              </a:endParaRPr>
            </a:p>
          </p:txBody>
        </p:sp>
        <p:sp>
          <p:nvSpPr>
            <p:cNvPr id="261167" name="Line 111"/>
            <p:cNvSpPr>
              <a:spLocks noChangeShapeType="1"/>
            </p:cNvSpPr>
            <p:nvPr/>
          </p:nvSpPr>
          <p:spPr bwMode="auto">
            <a:xfrm flipH="1">
              <a:off x="1195" y="2021"/>
              <a:ext cx="45" cy="106"/>
            </a:xfrm>
            <a:prstGeom prst="line">
              <a:avLst/>
            </a:prstGeom>
            <a:noFill/>
            <a:ln w="12700">
              <a:solidFill>
                <a:srgbClr val="000000"/>
              </a:solidFill>
              <a:miter lim="800000"/>
              <a:headEnd/>
              <a:tailEnd/>
            </a:ln>
          </p:spPr>
          <p:txBody>
            <a:bodyPr/>
            <a:lstStyle/>
            <a:p>
              <a:endParaRPr lang="en-US"/>
            </a:p>
          </p:txBody>
        </p:sp>
        <p:sp>
          <p:nvSpPr>
            <p:cNvPr id="261168" name="Freeform 112"/>
            <p:cNvSpPr>
              <a:spLocks/>
            </p:cNvSpPr>
            <p:nvPr/>
          </p:nvSpPr>
          <p:spPr bwMode="auto">
            <a:xfrm>
              <a:off x="1212" y="1964"/>
              <a:ext cx="53" cy="85"/>
            </a:xfrm>
            <a:custGeom>
              <a:avLst/>
              <a:gdLst>
                <a:gd name="T0" fmla="*/ 32595 w 13"/>
                <a:gd name="T1" fmla="*/ 66320 h 21"/>
                <a:gd name="T2" fmla="*/ 0 w 13"/>
                <a:gd name="T3" fmla="*/ 70627 h 21"/>
                <a:gd name="T4" fmla="*/ 0 w 13"/>
                <a:gd name="T5" fmla="*/ 70627 h 21"/>
                <a:gd name="T6" fmla="*/ 32595 w 13"/>
                <a:gd name="T7" fmla="*/ 39189 h 21"/>
                <a:gd name="T8" fmla="*/ 59702 w 13"/>
                <a:gd name="T9" fmla="*/ 0 h 21"/>
                <a:gd name="T10" fmla="*/ 50546 w 13"/>
                <a:gd name="T11" fmla="*/ 43496 h 21"/>
                <a:gd name="T12" fmla="*/ 50546 w 13"/>
                <a:gd name="T13" fmla="*/ 88060 h 21"/>
                <a:gd name="T14" fmla="*/ 50546 w 13"/>
                <a:gd name="T15" fmla="*/ 92302 h 21"/>
                <a:gd name="T16" fmla="*/ 32595 w 13"/>
                <a:gd name="T17" fmla="*/ 66320 h 2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3"/>
                <a:gd name="T28" fmla="*/ 0 h 21"/>
                <a:gd name="T29" fmla="*/ 13 w 13"/>
                <a:gd name="T30" fmla="*/ 21 h 2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3" h="21">
                  <a:moveTo>
                    <a:pt x="7" y="15"/>
                  </a:moveTo>
                  <a:cubicBezTo>
                    <a:pt x="0" y="16"/>
                    <a:pt x="0" y="16"/>
                    <a:pt x="0" y="16"/>
                  </a:cubicBezTo>
                  <a:cubicBezTo>
                    <a:pt x="0" y="16"/>
                    <a:pt x="0" y="16"/>
                    <a:pt x="0" y="16"/>
                  </a:cubicBezTo>
                  <a:cubicBezTo>
                    <a:pt x="7" y="9"/>
                    <a:pt x="7" y="9"/>
                    <a:pt x="7" y="9"/>
                  </a:cubicBezTo>
                  <a:cubicBezTo>
                    <a:pt x="9" y="6"/>
                    <a:pt x="11" y="3"/>
                    <a:pt x="13" y="0"/>
                  </a:cubicBezTo>
                  <a:cubicBezTo>
                    <a:pt x="12" y="4"/>
                    <a:pt x="12" y="7"/>
                    <a:pt x="11" y="10"/>
                  </a:cubicBezTo>
                  <a:cubicBezTo>
                    <a:pt x="11" y="20"/>
                    <a:pt x="11" y="20"/>
                    <a:pt x="11" y="20"/>
                  </a:cubicBezTo>
                  <a:cubicBezTo>
                    <a:pt x="11" y="21"/>
                    <a:pt x="11" y="21"/>
                    <a:pt x="11" y="21"/>
                  </a:cubicBezTo>
                  <a:lnTo>
                    <a:pt x="7" y="15"/>
                  </a:lnTo>
                  <a:close/>
                </a:path>
              </a:pathLst>
            </a:custGeom>
            <a:solidFill>
              <a:srgbClr val="000000"/>
            </a:solidFill>
            <a:ln w="9525">
              <a:noFill/>
              <a:round/>
              <a:headEnd/>
              <a:tailEnd/>
            </a:ln>
          </p:spPr>
          <p:txBody>
            <a:bodyPr/>
            <a:lstStyle/>
            <a:p>
              <a:endParaRPr lang="en-US"/>
            </a:p>
          </p:txBody>
        </p:sp>
        <p:sp>
          <p:nvSpPr>
            <p:cNvPr id="261169" name="Freeform 113"/>
            <p:cNvSpPr>
              <a:spLocks/>
            </p:cNvSpPr>
            <p:nvPr/>
          </p:nvSpPr>
          <p:spPr bwMode="auto">
            <a:xfrm>
              <a:off x="1106" y="1739"/>
              <a:ext cx="114" cy="57"/>
            </a:xfrm>
            <a:custGeom>
              <a:avLst/>
              <a:gdLst>
                <a:gd name="T0" fmla="*/ 0 w 28"/>
                <a:gd name="T1" fmla="*/ 26937 h 14"/>
                <a:gd name="T2" fmla="*/ 100552 w 28"/>
                <a:gd name="T3" fmla="*/ 26937 h 14"/>
                <a:gd name="T4" fmla="*/ 114065 w 28"/>
                <a:gd name="T5" fmla="*/ 26937 h 14"/>
                <a:gd name="T6" fmla="*/ 114065 w 28"/>
                <a:gd name="T7" fmla="*/ 26937 h 14"/>
                <a:gd name="T8" fmla="*/ 81591 w 28"/>
                <a:gd name="T9" fmla="*/ 4393 h 14"/>
                <a:gd name="T10" fmla="*/ 86249 w 28"/>
                <a:gd name="T11" fmla="*/ 0 h 14"/>
                <a:gd name="T12" fmla="*/ 127489 w 28"/>
                <a:gd name="T13" fmla="*/ 26937 h 14"/>
                <a:gd name="T14" fmla="*/ 127489 w 28"/>
                <a:gd name="T15" fmla="*/ 32392 h 14"/>
                <a:gd name="T16" fmla="*/ 86249 w 28"/>
                <a:gd name="T17" fmla="*/ 63771 h 14"/>
                <a:gd name="T18" fmla="*/ 81591 w 28"/>
                <a:gd name="T19" fmla="*/ 59329 h 14"/>
                <a:gd name="T20" fmla="*/ 114065 w 28"/>
                <a:gd name="T21" fmla="*/ 32392 h 14"/>
                <a:gd name="T22" fmla="*/ 114065 w 28"/>
                <a:gd name="T23" fmla="*/ 32392 h 14"/>
                <a:gd name="T24" fmla="*/ 100552 w 28"/>
                <a:gd name="T25" fmla="*/ 36851 h 14"/>
                <a:gd name="T26" fmla="*/ 0 w 28"/>
                <a:gd name="T27" fmla="*/ 36851 h 14"/>
                <a:gd name="T28" fmla="*/ 0 w 28"/>
                <a:gd name="T29" fmla="*/ 26937 h 1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8"/>
                <a:gd name="T46" fmla="*/ 0 h 14"/>
                <a:gd name="T47" fmla="*/ 28 w 28"/>
                <a:gd name="T48" fmla="*/ 14 h 1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8" h="14">
                  <a:moveTo>
                    <a:pt x="0" y="6"/>
                  </a:moveTo>
                  <a:cubicBezTo>
                    <a:pt x="22" y="6"/>
                    <a:pt x="22" y="6"/>
                    <a:pt x="22" y="6"/>
                  </a:cubicBezTo>
                  <a:cubicBezTo>
                    <a:pt x="23" y="6"/>
                    <a:pt x="24" y="6"/>
                    <a:pt x="25" y="6"/>
                  </a:cubicBezTo>
                  <a:cubicBezTo>
                    <a:pt x="25" y="6"/>
                    <a:pt x="25" y="6"/>
                    <a:pt x="25" y="6"/>
                  </a:cubicBezTo>
                  <a:cubicBezTo>
                    <a:pt x="23" y="5"/>
                    <a:pt x="20" y="3"/>
                    <a:pt x="18" y="1"/>
                  </a:cubicBezTo>
                  <a:cubicBezTo>
                    <a:pt x="19" y="0"/>
                    <a:pt x="19" y="0"/>
                    <a:pt x="19" y="0"/>
                  </a:cubicBezTo>
                  <a:cubicBezTo>
                    <a:pt x="22" y="2"/>
                    <a:pt x="25" y="4"/>
                    <a:pt x="28" y="6"/>
                  </a:cubicBezTo>
                  <a:cubicBezTo>
                    <a:pt x="28" y="7"/>
                    <a:pt x="28" y="7"/>
                    <a:pt x="28" y="7"/>
                  </a:cubicBezTo>
                  <a:cubicBezTo>
                    <a:pt x="25" y="9"/>
                    <a:pt x="22" y="11"/>
                    <a:pt x="19" y="14"/>
                  </a:cubicBezTo>
                  <a:cubicBezTo>
                    <a:pt x="18" y="13"/>
                    <a:pt x="18" y="13"/>
                    <a:pt x="18" y="13"/>
                  </a:cubicBezTo>
                  <a:cubicBezTo>
                    <a:pt x="20" y="11"/>
                    <a:pt x="23" y="9"/>
                    <a:pt x="25" y="7"/>
                  </a:cubicBezTo>
                  <a:cubicBezTo>
                    <a:pt x="25" y="7"/>
                    <a:pt x="25" y="7"/>
                    <a:pt x="25" y="7"/>
                  </a:cubicBezTo>
                  <a:cubicBezTo>
                    <a:pt x="24" y="8"/>
                    <a:pt x="23" y="8"/>
                    <a:pt x="22" y="8"/>
                  </a:cubicBezTo>
                  <a:cubicBezTo>
                    <a:pt x="0" y="8"/>
                    <a:pt x="0" y="8"/>
                    <a:pt x="0" y="8"/>
                  </a:cubicBezTo>
                  <a:lnTo>
                    <a:pt x="0" y="6"/>
                  </a:lnTo>
                  <a:close/>
                </a:path>
              </a:pathLst>
            </a:custGeom>
            <a:solidFill>
              <a:srgbClr val="000000"/>
            </a:solidFill>
            <a:ln w="9525">
              <a:noFill/>
              <a:round/>
              <a:headEnd/>
              <a:tailEnd/>
            </a:ln>
          </p:spPr>
          <p:txBody>
            <a:bodyPr/>
            <a:lstStyle/>
            <a:p>
              <a:endParaRPr lang="en-US"/>
            </a:p>
          </p:txBody>
        </p:sp>
        <p:sp>
          <p:nvSpPr>
            <p:cNvPr id="261170" name="Rectangle 114"/>
            <p:cNvSpPr>
              <a:spLocks noChangeArrowheads="1"/>
            </p:cNvSpPr>
            <p:nvPr/>
          </p:nvSpPr>
          <p:spPr bwMode="auto">
            <a:xfrm>
              <a:off x="480" y="2496"/>
              <a:ext cx="1202" cy="154"/>
            </a:xfrm>
            <a:prstGeom prst="rect">
              <a:avLst/>
            </a:prstGeom>
            <a:noFill/>
            <a:ln w="9525">
              <a:noFill/>
              <a:miter lim="800000"/>
              <a:headEnd/>
              <a:tailEnd/>
            </a:ln>
          </p:spPr>
          <p:txBody>
            <a:bodyPr wrap="none" lIns="0" tIns="0" rIns="0" bIns="0">
              <a:spAutoFit/>
            </a:bodyPr>
            <a:lstStyle/>
            <a:p>
              <a:r>
                <a:rPr lang="en-US" sz="1600" b="1">
                  <a:solidFill>
                    <a:srgbClr val="000000"/>
                  </a:solidFill>
                  <a:latin typeface="Arial" pitchFamily="34" charset="0"/>
                </a:rPr>
                <a:t>Avalanche injection</a:t>
              </a:r>
              <a:endParaRPr lang="en-US" b="1" i="1">
                <a:latin typeface="Arial" pitchFamily="34" charset="0"/>
              </a:endParaRPr>
            </a:p>
          </p:txBody>
        </p:sp>
        <p:sp>
          <p:nvSpPr>
            <p:cNvPr id="261171" name="Oval 115"/>
            <p:cNvSpPr>
              <a:spLocks noChangeArrowheads="1"/>
            </p:cNvSpPr>
            <p:nvPr/>
          </p:nvSpPr>
          <p:spPr bwMode="auto">
            <a:xfrm>
              <a:off x="1224" y="1858"/>
              <a:ext cx="73" cy="81"/>
            </a:xfrm>
            <a:prstGeom prst="ellipse">
              <a:avLst/>
            </a:prstGeom>
            <a:solidFill>
              <a:srgbClr val="EAEAEA"/>
            </a:solidFill>
            <a:ln w="12700">
              <a:solidFill>
                <a:srgbClr val="000000"/>
              </a:solidFill>
              <a:miter lim="800000"/>
              <a:headEnd/>
              <a:tailEnd/>
            </a:ln>
          </p:spPr>
          <p:txBody>
            <a:bodyPr/>
            <a:lstStyle/>
            <a:p>
              <a:endParaRPr lang="en-US"/>
            </a:p>
          </p:txBody>
        </p:sp>
        <p:sp>
          <p:nvSpPr>
            <p:cNvPr id="261172" name="Line 116"/>
            <p:cNvSpPr>
              <a:spLocks noChangeShapeType="1"/>
            </p:cNvSpPr>
            <p:nvPr/>
          </p:nvSpPr>
          <p:spPr bwMode="auto">
            <a:xfrm>
              <a:off x="1224" y="1898"/>
              <a:ext cx="73" cy="1"/>
            </a:xfrm>
            <a:prstGeom prst="line">
              <a:avLst/>
            </a:prstGeom>
            <a:noFill/>
            <a:ln w="12700">
              <a:solidFill>
                <a:srgbClr val="000000"/>
              </a:solidFill>
              <a:miter lim="800000"/>
              <a:headEnd/>
              <a:tailEnd/>
            </a:ln>
          </p:spPr>
          <p:txBody>
            <a:bodyPr/>
            <a:lstStyle/>
            <a:p>
              <a:endParaRPr lang="en-US"/>
            </a:p>
          </p:txBody>
        </p:sp>
        <p:sp>
          <p:nvSpPr>
            <p:cNvPr id="261173" name="Oval 117"/>
            <p:cNvSpPr>
              <a:spLocks noChangeArrowheads="1"/>
            </p:cNvSpPr>
            <p:nvPr/>
          </p:nvSpPr>
          <p:spPr bwMode="auto">
            <a:xfrm>
              <a:off x="1338" y="1858"/>
              <a:ext cx="74" cy="81"/>
            </a:xfrm>
            <a:prstGeom prst="ellipse">
              <a:avLst/>
            </a:prstGeom>
            <a:solidFill>
              <a:srgbClr val="EAEAEA"/>
            </a:solidFill>
            <a:ln w="12700">
              <a:solidFill>
                <a:srgbClr val="000000"/>
              </a:solidFill>
              <a:miter lim="800000"/>
              <a:headEnd/>
              <a:tailEnd/>
            </a:ln>
          </p:spPr>
          <p:txBody>
            <a:bodyPr/>
            <a:lstStyle/>
            <a:p>
              <a:endParaRPr lang="en-US"/>
            </a:p>
          </p:txBody>
        </p:sp>
        <p:sp>
          <p:nvSpPr>
            <p:cNvPr id="261174" name="Line 118"/>
            <p:cNvSpPr>
              <a:spLocks noChangeShapeType="1"/>
            </p:cNvSpPr>
            <p:nvPr/>
          </p:nvSpPr>
          <p:spPr bwMode="auto">
            <a:xfrm>
              <a:off x="1338" y="1898"/>
              <a:ext cx="74" cy="1"/>
            </a:xfrm>
            <a:prstGeom prst="line">
              <a:avLst/>
            </a:prstGeom>
            <a:noFill/>
            <a:ln w="12700">
              <a:solidFill>
                <a:srgbClr val="000000"/>
              </a:solidFill>
              <a:miter lim="800000"/>
              <a:headEnd/>
              <a:tailEnd/>
            </a:ln>
          </p:spPr>
          <p:txBody>
            <a:bodyPr/>
            <a:lstStyle/>
            <a:p>
              <a:endParaRPr lang="en-US"/>
            </a:p>
          </p:txBody>
        </p:sp>
        <p:sp>
          <p:nvSpPr>
            <p:cNvPr id="261175" name="Oval 119"/>
            <p:cNvSpPr>
              <a:spLocks noChangeArrowheads="1"/>
            </p:cNvSpPr>
            <p:nvPr/>
          </p:nvSpPr>
          <p:spPr bwMode="auto">
            <a:xfrm>
              <a:off x="820" y="2078"/>
              <a:ext cx="74" cy="81"/>
            </a:xfrm>
            <a:prstGeom prst="ellipse">
              <a:avLst/>
            </a:prstGeom>
            <a:solidFill>
              <a:srgbClr val="EAEAEA"/>
            </a:solidFill>
            <a:ln w="12700">
              <a:solidFill>
                <a:srgbClr val="000000"/>
              </a:solidFill>
              <a:miter lim="800000"/>
              <a:headEnd/>
              <a:tailEnd/>
            </a:ln>
          </p:spPr>
          <p:txBody>
            <a:bodyPr/>
            <a:lstStyle/>
            <a:p>
              <a:endParaRPr lang="en-US"/>
            </a:p>
          </p:txBody>
        </p:sp>
        <p:sp>
          <p:nvSpPr>
            <p:cNvPr id="261176" name="Line 120"/>
            <p:cNvSpPr>
              <a:spLocks noChangeShapeType="1"/>
            </p:cNvSpPr>
            <p:nvPr/>
          </p:nvSpPr>
          <p:spPr bwMode="auto">
            <a:xfrm>
              <a:off x="820" y="2119"/>
              <a:ext cx="74" cy="1"/>
            </a:xfrm>
            <a:prstGeom prst="line">
              <a:avLst/>
            </a:prstGeom>
            <a:noFill/>
            <a:ln w="12700">
              <a:solidFill>
                <a:srgbClr val="000000"/>
              </a:solidFill>
              <a:miter lim="800000"/>
              <a:headEnd/>
              <a:tailEnd/>
            </a:ln>
          </p:spPr>
          <p:txBody>
            <a:bodyPr/>
            <a:lstStyle/>
            <a:p>
              <a:endParaRPr lang="en-US"/>
            </a:p>
          </p:txBody>
        </p:sp>
        <p:sp>
          <p:nvSpPr>
            <p:cNvPr id="261177" name="Oval 121"/>
            <p:cNvSpPr>
              <a:spLocks noChangeArrowheads="1"/>
            </p:cNvSpPr>
            <p:nvPr/>
          </p:nvSpPr>
          <p:spPr bwMode="auto">
            <a:xfrm>
              <a:off x="967" y="2078"/>
              <a:ext cx="73" cy="81"/>
            </a:xfrm>
            <a:prstGeom prst="ellipse">
              <a:avLst/>
            </a:prstGeom>
            <a:solidFill>
              <a:srgbClr val="EAEAEA"/>
            </a:solidFill>
            <a:ln w="12700">
              <a:solidFill>
                <a:srgbClr val="000000"/>
              </a:solidFill>
              <a:miter lim="800000"/>
              <a:headEnd/>
              <a:tailEnd/>
            </a:ln>
          </p:spPr>
          <p:txBody>
            <a:bodyPr/>
            <a:lstStyle/>
            <a:p>
              <a:endParaRPr lang="en-US"/>
            </a:p>
          </p:txBody>
        </p:sp>
        <p:sp>
          <p:nvSpPr>
            <p:cNvPr id="261178" name="Line 122"/>
            <p:cNvSpPr>
              <a:spLocks noChangeShapeType="1"/>
            </p:cNvSpPr>
            <p:nvPr/>
          </p:nvSpPr>
          <p:spPr bwMode="auto">
            <a:xfrm>
              <a:off x="967" y="2119"/>
              <a:ext cx="73" cy="1"/>
            </a:xfrm>
            <a:prstGeom prst="line">
              <a:avLst/>
            </a:prstGeom>
            <a:noFill/>
            <a:ln w="12700">
              <a:solidFill>
                <a:srgbClr val="000000"/>
              </a:solidFill>
              <a:miter lim="800000"/>
              <a:headEnd/>
              <a:tailEnd/>
            </a:ln>
          </p:spPr>
          <p:txBody>
            <a:bodyPr/>
            <a:lstStyle/>
            <a:p>
              <a:endParaRPr lang="en-US"/>
            </a:p>
          </p:txBody>
        </p:sp>
        <p:sp>
          <p:nvSpPr>
            <p:cNvPr id="261179" name="Oval 123"/>
            <p:cNvSpPr>
              <a:spLocks noChangeArrowheads="1"/>
            </p:cNvSpPr>
            <p:nvPr/>
          </p:nvSpPr>
          <p:spPr bwMode="auto">
            <a:xfrm>
              <a:off x="1098" y="2078"/>
              <a:ext cx="73" cy="81"/>
            </a:xfrm>
            <a:prstGeom prst="ellipse">
              <a:avLst/>
            </a:prstGeom>
            <a:solidFill>
              <a:srgbClr val="EAEAEA"/>
            </a:solidFill>
            <a:ln w="12700">
              <a:solidFill>
                <a:srgbClr val="000000"/>
              </a:solidFill>
              <a:miter lim="800000"/>
              <a:headEnd/>
              <a:tailEnd/>
            </a:ln>
          </p:spPr>
          <p:txBody>
            <a:bodyPr/>
            <a:lstStyle/>
            <a:p>
              <a:endParaRPr lang="en-US"/>
            </a:p>
          </p:txBody>
        </p:sp>
        <p:sp>
          <p:nvSpPr>
            <p:cNvPr id="261180" name="Line 124"/>
            <p:cNvSpPr>
              <a:spLocks noChangeShapeType="1"/>
            </p:cNvSpPr>
            <p:nvPr/>
          </p:nvSpPr>
          <p:spPr bwMode="auto">
            <a:xfrm>
              <a:off x="1098" y="2119"/>
              <a:ext cx="73" cy="1"/>
            </a:xfrm>
            <a:prstGeom prst="line">
              <a:avLst/>
            </a:prstGeom>
            <a:noFill/>
            <a:ln w="12700">
              <a:solidFill>
                <a:srgbClr val="000000"/>
              </a:solidFill>
              <a:miter lim="800000"/>
              <a:headEnd/>
              <a:tailEnd/>
            </a:ln>
          </p:spPr>
          <p:txBody>
            <a:bodyPr/>
            <a:lstStyle/>
            <a:p>
              <a:endParaRPr lang="en-US"/>
            </a:p>
          </p:txBody>
        </p:sp>
      </p:grpSp>
    </p:spTree>
    <p:extLst>
      <p:ext uri="{BB962C8B-B14F-4D97-AF65-F5344CB8AC3E}">
        <p14:creationId xmlns:p14="http://schemas.microsoft.com/office/powerpoint/2010/main" val="1840939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4" name="Slide Number Placeholder 4"/>
          <p:cNvSpPr>
            <a:spLocks noGrp="1"/>
          </p:cNvSpPr>
          <p:nvPr>
            <p:ph type="sldNum" sz="quarter" idx="10"/>
          </p:nvPr>
        </p:nvSpPr>
        <p:spPr>
          <a:xfrm>
            <a:off x="8904288" y="6092825"/>
            <a:ext cx="609600" cy="431800"/>
          </a:xfrm>
          <a:noFill/>
        </p:spPr>
        <p:txBody>
          <a:bodyPr/>
          <a:lstStyle/>
          <a:p>
            <a:fld id="{B410A898-F432-4FC2-A4D8-DB46FCACAA04}" type="slidenum">
              <a:rPr lang="it-IT" smtClean="0">
                <a:latin typeface="Arial" pitchFamily="34" charset="0"/>
              </a:rPr>
              <a:pPr/>
              <a:t>231</a:t>
            </a:fld>
            <a:endParaRPr lang="it-IT">
              <a:latin typeface="Arial" pitchFamily="34" charset="0"/>
            </a:endParaRPr>
          </a:p>
        </p:txBody>
      </p:sp>
      <p:sp>
        <p:nvSpPr>
          <p:cNvPr id="25605" name="Rectangle 2"/>
          <p:cNvSpPr>
            <a:spLocks noGrp="1" noChangeArrowheads="1"/>
          </p:cNvSpPr>
          <p:nvPr>
            <p:ph type="title"/>
          </p:nvPr>
        </p:nvSpPr>
        <p:spPr>
          <a:xfrm>
            <a:off x="2227264" y="-152400"/>
            <a:ext cx="7737475" cy="685800"/>
          </a:xfrm>
        </p:spPr>
        <p:txBody>
          <a:bodyPr>
            <a:normAutofit fontScale="90000"/>
          </a:bodyPr>
          <a:lstStyle/>
          <a:p>
            <a:r>
              <a:rPr lang="en-US" smtClean="0">
                <a:solidFill>
                  <a:srgbClr val="0000CC"/>
                </a:solidFill>
              </a:rPr>
              <a:t>Floating gate Transistor</a:t>
            </a:r>
          </a:p>
        </p:txBody>
      </p:sp>
      <p:graphicFrame>
        <p:nvGraphicFramePr>
          <p:cNvPr id="25602" name="Object 2"/>
          <p:cNvGraphicFramePr>
            <a:graphicFrameLocks noChangeAspect="1"/>
          </p:cNvGraphicFramePr>
          <p:nvPr/>
        </p:nvGraphicFramePr>
        <p:xfrm>
          <a:off x="1876425" y="533401"/>
          <a:ext cx="8135938" cy="5021263"/>
        </p:xfrm>
        <a:graphic>
          <a:graphicData uri="http://schemas.openxmlformats.org/presentationml/2006/ole">
            <mc:AlternateContent xmlns:mc="http://schemas.openxmlformats.org/markup-compatibility/2006">
              <mc:Choice xmlns:v="urn:schemas-microsoft-com:vml" Requires="v">
                <p:oleObj spid="_x0000_s23560" name="Drawing" r:id="rId3" imgW="2566800" imgH="1461600" progId="">
                  <p:embed/>
                </p:oleObj>
              </mc:Choice>
              <mc:Fallback>
                <p:oleObj name="Drawing" r:id="rId3" imgW="2566800" imgH="1461600"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76425" y="533401"/>
                        <a:ext cx="8135938" cy="5021263"/>
                      </a:xfrm>
                      <a:prstGeom prst="rect">
                        <a:avLst/>
                      </a:prstGeom>
                      <a:noFill/>
                      <a:ln>
                        <a:noFill/>
                      </a:ln>
                      <a:effectLst/>
                      <a:extLst>
                        <a:ext uri="{909E8E84-426E-40DD-AFC4-6F175D3DCCD1}">
                          <a14:hiddenFill xmlns:a14="http://schemas.microsoft.com/office/drawing/2010/main">
                            <a:solidFill>
                              <a:srgbClr val="32A0DA"/>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2" name="Group 4"/>
          <p:cNvGrpSpPr>
            <a:grpSpLocks/>
          </p:cNvGrpSpPr>
          <p:nvPr/>
        </p:nvGrpSpPr>
        <p:grpSpPr bwMode="auto">
          <a:xfrm>
            <a:off x="3282950" y="1828800"/>
            <a:ext cx="2408238" cy="609600"/>
            <a:chOff x="1200" y="1584"/>
            <a:chExt cx="1644" cy="384"/>
          </a:xfrm>
        </p:grpSpPr>
        <p:sp>
          <p:nvSpPr>
            <p:cNvPr id="25635" name="Line 5"/>
            <p:cNvSpPr>
              <a:spLocks noChangeShapeType="1"/>
            </p:cNvSpPr>
            <p:nvPr/>
          </p:nvSpPr>
          <p:spPr bwMode="auto">
            <a:xfrm>
              <a:off x="1536" y="1584"/>
              <a:ext cx="960" cy="0"/>
            </a:xfrm>
            <a:prstGeom prst="line">
              <a:avLst/>
            </a:prstGeom>
            <a:noFill/>
            <a:ln w="38100">
              <a:solidFill>
                <a:srgbClr val="FF0000"/>
              </a:solidFill>
              <a:round/>
              <a:headEnd/>
              <a:tailEnd/>
            </a:ln>
          </p:spPr>
          <p:txBody>
            <a:bodyPr lIns="97256" tIns="48628" rIns="97256" bIns="48628">
              <a:spAutoFit/>
            </a:bodyPr>
            <a:lstStyle/>
            <a:p>
              <a:endParaRPr lang="en-US"/>
            </a:p>
          </p:txBody>
        </p:sp>
        <p:sp>
          <p:nvSpPr>
            <p:cNvPr id="25636" name="Line 6"/>
            <p:cNvSpPr>
              <a:spLocks noChangeShapeType="1"/>
            </p:cNvSpPr>
            <p:nvPr/>
          </p:nvSpPr>
          <p:spPr bwMode="auto">
            <a:xfrm>
              <a:off x="1584" y="1728"/>
              <a:ext cx="144" cy="0"/>
            </a:xfrm>
            <a:prstGeom prst="line">
              <a:avLst/>
            </a:prstGeom>
            <a:noFill/>
            <a:ln w="38100">
              <a:solidFill>
                <a:srgbClr val="FF0000"/>
              </a:solidFill>
              <a:round/>
              <a:headEnd/>
              <a:tailEnd/>
            </a:ln>
          </p:spPr>
          <p:txBody>
            <a:bodyPr lIns="97256" tIns="48628" rIns="97256" bIns="48628">
              <a:spAutoFit/>
            </a:bodyPr>
            <a:lstStyle/>
            <a:p>
              <a:endParaRPr lang="en-US"/>
            </a:p>
          </p:txBody>
        </p:sp>
        <p:sp>
          <p:nvSpPr>
            <p:cNvPr id="25637" name="Line 7"/>
            <p:cNvSpPr>
              <a:spLocks noChangeShapeType="1"/>
            </p:cNvSpPr>
            <p:nvPr/>
          </p:nvSpPr>
          <p:spPr bwMode="auto">
            <a:xfrm>
              <a:off x="1584" y="1824"/>
              <a:ext cx="144" cy="0"/>
            </a:xfrm>
            <a:prstGeom prst="line">
              <a:avLst/>
            </a:prstGeom>
            <a:noFill/>
            <a:ln w="38100">
              <a:solidFill>
                <a:srgbClr val="FF0000"/>
              </a:solidFill>
              <a:round/>
              <a:headEnd/>
              <a:tailEnd/>
            </a:ln>
          </p:spPr>
          <p:txBody>
            <a:bodyPr lIns="97256" tIns="48628" rIns="97256" bIns="48628">
              <a:spAutoFit/>
            </a:bodyPr>
            <a:lstStyle/>
            <a:p>
              <a:endParaRPr lang="en-US"/>
            </a:p>
          </p:txBody>
        </p:sp>
        <p:sp>
          <p:nvSpPr>
            <p:cNvPr id="25638" name="Line 8"/>
            <p:cNvSpPr>
              <a:spLocks noChangeShapeType="1"/>
            </p:cNvSpPr>
            <p:nvPr/>
          </p:nvSpPr>
          <p:spPr bwMode="auto">
            <a:xfrm>
              <a:off x="1652" y="1824"/>
              <a:ext cx="0" cy="144"/>
            </a:xfrm>
            <a:prstGeom prst="line">
              <a:avLst/>
            </a:prstGeom>
            <a:noFill/>
            <a:ln w="38100">
              <a:solidFill>
                <a:srgbClr val="FF0000"/>
              </a:solidFill>
              <a:round/>
              <a:headEnd/>
              <a:tailEnd/>
            </a:ln>
          </p:spPr>
          <p:txBody>
            <a:bodyPr lIns="97256" tIns="48628" rIns="97256" bIns="48628">
              <a:spAutoFit/>
            </a:bodyPr>
            <a:lstStyle/>
            <a:p>
              <a:endParaRPr lang="en-US"/>
            </a:p>
          </p:txBody>
        </p:sp>
        <p:sp>
          <p:nvSpPr>
            <p:cNvPr id="25639" name="Line 9"/>
            <p:cNvSpPr>
              <a:spLocks noChangeShapeType="1"/>
            </p:cNvSpPr>
            <p:nvPr/>
          </p:nvSpPr>
          <p:spPr bwMode="auto">
            <a:xfrm>
              <a:off x="1668" y="1584"/>
              <a:ext cx="0" cy="144"/>
            </a:xfrm>
            <a:prstGeom prst="line">
              <a:avLst/>
            </a:prstGeom>
            <a:noFill/>
            <a:ln w="38100">
              <a:solidFill>
                <a:srgbClr val="FF0000"/>
              </a:solidFill>
              <a:round/>
              <a:headEnd/>
              <a:tailEnd/>
            </a:ln>
          </p:spPr>
          <p:txBody>
            <a:bodyPr lIns="97256" tIns="48628" rIns="97256" bIns="48628">
              <a:spAutoFit/>
            </a:bodyPr>
            <a:lstStyle/>
            <a:p>
              <a:endParaRPr lang="en-US"/>
            </a:p>
          </p:txBody>
        </p:sp>
        <p:sp>
          <p:nvSpPr>
            <p:cNvPr id="25640" name="Line 10"/>
            <p:cNvSpPr>
              <a:spLocks noChangeShapeType="1"/>
            </p:cNvSpPr>
            <p:nvPr/>
          </p:nvSpPr>
          <p:spPr bwMode="auto">
            <a:xfrm>
              <a:off x="2352" y="1728"/>
              <a:ext cx="144" cy="0"/>
            </a:xfrm>
            <a:prstGeom prst="line">
              <a:avLst/>
            </a:prstGeom>
            <a:noFill/>
            <a:ln w="38100">
              <a:solidFill>
                <a:srgbClr val="FF0000"/>
              </a:solidFill>
              <a:round/>
              <a:headEnd/>
              <a:tailEnd/>
            </a:ln>
          </p:spPr>
          <p:txBody>
            <a:bodyPr lIns="97256" tIns="48628" rIns="97256" bIns="48628">
              <a:spAutoFit/>
            </a:bodyPr>
            <a:lstStyle/>
            <a:p>
              <a:endParaRPr lang="en-US"/>
            </a:p>
          </p:txBody>
        </p:sp>
        <p:sp>
          <p:nvSpPr>
            <p:cNvPr id="25641" name="Line 11"/>
            <p:cNvSpPr>
              <a:spLocks noChangeShapeType="1"/>
            </p:cNvSpPr>
            <p:nvPr/>
          </p:nvSpPr>
          <p:spPr bwMode="auto">
            <a:xfrm>
              <a:off x="2352" y="1824"/>
              <a:ext cx="144" cy="0"/>
            </a:xfrm>
            <a:prstGeom prst="line">
              <a:avLst/>
            </a:prstGeom>
            <a:noFill/>
            <a:ln w="38100">
              <a:solidFill>
                <a:srgbClr val="FF0000"/>
              </a:solidFill>
              <a:round/>
              <a:headEnd/>
              <a:tailEnd/>
            </a:ln>
          </p:spPr>
          <p:txBody>
            <a:bodyPr lIns="97256" tIns="48628" rIns="97256" bIns="48628">
              <a:spAutoFit/>
            </a:bodyPr>
            <a:lstStyle/>
            <a:p>
              <a:endParaRPr lang="en-US"/>
            </a:p>
          </p:txBody>
        </p:sp>
        <p:sp>
          <p:nvSpPr>
            <p:cNvPr id="25642" name="Line 12"/>
            <p:cNvSpPr>
              <a:spLocks noChangeShapeType="1"/>
            </p:cNvSpPr>
            <p:nvPr/>
          </p:nvSpPr>
          <p:spPr bwMode="auto">
            <a:xfrm>
              <a:off x="2420" y="1824"/>
              <a:ext cx="0" cy="144"/>
            </a:xfrm>
            <a:prstGeom prst="line">
              <a:avLst/>
            </a:prstGeom>
            <a:noFill/>
            <a:ln w="38100">
              <a:solidFill>
                <a:srgbClr val="FF0000"/>
              </a:solidFill>
              <a:round/>
              <a:headEnd/>
              <a:tailEnd/>
            </a:ln>
          </p:spPr>
          <p:txBody>
            <a:bodyPr lIns="97256" tIns="48628" rIns="97256" bIns="48628">
              <a:spAutoFit/>
            </a:bodyPr>
            <a:lstStyle/>
            <a:p>
              <a:endParaRPr lang="en-US"/>
            </a:p>
          </p:txBody>
        </p:sp>
        <p:sp>
          <p:nvSpPr>
            <p:cNvPr id="25643" name="Line 13"/>
            <p:cNvSpPr>
              <a:spLocks noChangeShapeType="1"/>
            </p:cNvSpPr>
            <p:nvPr/>
          </p:nvSpPr>
          <p:spPr bwMode="auto">
            <a:xfrm>
              <a:off x="2436" y="1584"/>
              <a:ext cx="0" cy="144"/>
            </a:xfrm>
            <a:prstGeom prst="line">
              <a:avLst/>
            </a:prstGeom>
            <a:noFill/>
            <a:ln w="38100">
              <a:solidFill>
                <a:srgbClr val="FF0000"/>
              </a:solidFill>
              <a:round/>
              <a:headEnd/>
              <a:tailEnd/>
            </a:ln>
          </p:spPr>
          <p:txBody>
            <a:bodyPr lIns="97256" tIns="48628" rIns="97256" bIns="48628">
              <a:spAutoFit/>
            </a:bodyPr>
            <a:lstStyle/>
            <a:p>
              <a:endParaRPr lang="en-US"/>
            </a:p>
          </p:txBody>
        </p:sp>
        <p:sp>
          <p:nvSpPr>
            <p:cNvPr id="25644" name="Text Box 14"/>
            <p:cNvSpPr txBox="1">
              <a:spLocks noChangeArrowheads="1"/>
            </p:cNvSpPr>
            <p:nvPr/>
          </p:nvSpPr>
          <p:spPr bwMode="auto">
            <a:xfrm>
              <a:off x="2458" y="1733"/>
              <a:ext cx="386" cy="235"/>
            </a:xfrm>
            <a:prstGeom prst="rect">
              <a:avLst/>
            </a:prstGeom>
            <a:noFill/>
            <a:ln w="38100" algn="ctr">
              <a:noFill/>
              <a:miter lim="800000"/>
              <a:headEnd/>
              <a:tailEnd/>
            </a:ln>
          </p:spPr>
          <p:txBody>
            <a:bodyPr lIns="97256" tIns="48628" rIns="97256" bIns="48628">
              <a:spAutoFit/>
            </a:bodyPr>
            <a:lstStyle/>
            <a:p>
              <a:pPr algn="ctr" defTabSz="973138">
                <a:spcBef>
                  <a:spcPct val="50000"/>
                </a:spcBef>
              </a:pPr>
              <a:r>
                <a:rPr lang="en-US">
                  <a:solidFill>
                    <a:srgbClr val="FF0000"/>
                  </a:solidFill>
                  <a:latin typeface="Arial" pitchFamily="34" charset="0"/>
                </a:rPr>
                <a:t>Cfs</a:t>
              </a:r>
            </a:p>
          </p:txBody>
        </p:sp>
        <p:sp>
          <p:nvSpPr>
            <p:cNvPr id="25645" name="Text Box 15"/>
            <p:cNvSpPr txBox="1">
              <a:spLocks noChangeArrowheads="1"/>
            </p:cNvSpPr>
            <p:nvPr/>
          </p:nvSpPr>
          <p:spPr bwMode="auto">
            <a:xfrm>
              <a:off x="1200" y="1733"/>
              <a:ext cx="386" cy="235"/>
            </a:xfrm>
            <a:prstGeom prst="rect">
              <a:avLst/>
            </a:prstGeom>
            <a:noFill/>
            <a:ln w="38100" algn="ctr">
              <a:noFill/>
              <a:miter lim="800000"/>
              <a:headEnd/>
              <a:tailEnd/>
            </a:ln>
          </p:spPr>
          <p:txBody>
            <a:bodyPr lIns="97256" tIns="48628" rIns="97256" bIns="48628">
              <a:spAutoFit/>
            </a:bodyPr>
            <a:lstStyle/>
            <a:p>
              <a:pPr algn="ctr" defTabSz="973138">
                <a:spcBef>
                  <a:spcPct val="50000"/>
                </a:spcBef>
              </a:pPr>
              <a:r>
                <a:rPr lang="en-US">
                  <a:solidFill>
                    <a:srgbClr val="FF0000"/>
                  </a:solidFill>
                  <a:latin typeface="Arial" pitchFamily="34" charset="0"/>
                </a:rPr>
                <a:t>Cfd</a:t>
              </a:r>
            </a:p>
          </p:txBody>
        </p:sp>
      </p:grpSp>
      <p:grpSp>
        <p:nvGrpSpPr>
          <p:cNvPr id="3" name="Group 16"/>
          <p:cNvGrpSpPr>
            <a:grpSpLocks/>
          </p:cNvGrpSpPr>
          <p:nvPr/>
        </p:nvGrpSpPr>
        <p:grpSpPr bwMode="auto">
          <a:xfrm>
            <a:off x="5462588" y="1247776"/>
            <a:ext cx="1058862" cy="1190625"/>
            <a:chOff x="2688" y="1218"/>
            <a:chExt cx="722" cy="750"/>
          </a:xfrm>
        </p:grpSpPr>
        <p:sp>
          <p:nvSpPr>
            <p:cNvPr id="25623" name="Line 17"/>
            <p:cNvSpPr>
              <a:spLocks noChangeShapeType="1"/>
            </p:cNvSpPr>
            <p:nvPr/>
          </p:nvSpPr>
          <p:spPr bwMode="auto">
            <a:xfrm>
              <a:off x="2688" y="1604"/>
              <a:ext cx="288" cy="0"/>
            </a:xfrm>
            <a:prstGeom prst="line">
              <a:avLst/>
            </a:prstGeom>
            <a:noFill/>
            <a:ln w="38100">
              <a:solidFill>
                <a:schemeClr val="tx1"/>
              </a:solidFill>
              <a:round/>
              <a:headEnd/>
              <a:tailEnd/>
            </a:ln>
          </p:spPr>
          <p:txBody>
            <a:bodyPr lIns="97256" tIns="48628" rIns="97256" bIns="48628">
              <a:spAutoFit/>
            </a:bodyPr>
            <a:lstStyle/>
            <a:p>
              <a:endParaRPr lang="en-US"/>
            </a:p>
          </p:txBody>
        </p:sp>
        <p:sp>
          <p:nvSpPr>
            <p:cNvPr id="25624" name="Line 18"/>
            <p:cNvSpPr>
              <a:spLocks noChangeShapeType="1"/>
            </p:cNvSpPr>
            <p:nvPr/>
          </p:nvSpPr>
          <p:spPr bwMode="auto">
            <a:xfrm>
              <a:off x="2772" y="1728"/>
              <a:ext cx="144" cy="0"/>
            </a:xfrm>
            <a:prstGeom prst="line">
              <a:avLst/>
            </a:prstGeom>
            <a:noFill/>
            <a:ln w="38100">
              <a:solidFill>
                <a:schemeClr val="tx1"/>
              </a:solidFill>
              <a:round/>
              <a:headEnd/>
              <a:tailEnd/>
            </a:ln>
          </p:spPr>
          <p:txBody>
            <a:bodyPr lIns="97256" tIns="48628" rIns="97256" bIns="48628">
              <a:spAutoFit/>
            </a:bodyPr>
            <a:lstStyle/>
            <a:p>
              <a:endParaRPr lang="en-US"/>
            </a:p>
          </p:txBody>
        </p:sp>
        <p:sp>
          <p:nvSpPr>
            <p:cNvPr id="25625" name="Line 19"/>
            <p:cNvSpPr>
              <a:spLocks noChangeShapeType="1"/>
            </p:cNvSpPr>
            <p:nvPr/>
          </p:nvSpPr>
          <p:spPr bwMode="auto">
            <a:xfrm>
              <a:off x="2772" y="1824"/>
              <a:ext cx="144" cy="0"/>
            </a:xfrm>
            <a:prstGeom prst="line">
              <a:avLst/>
            </a:prstGeom>
            <a:noFill/>
            <a:ln w="38100">
              <a:solidFill>
                <a:schemeClr val="tx1"/>
              </a:solidFill>
              <a:round/>
              <a:headEnd/>
              <a:tailEnd/>
            </a:ln>
          </p:spPr>
          <p:txBody>
            <a:bodyPr lIns="97256" tIns="48628" rIns="97256" bIns="48628">
              <a:spAutoFit/>
            </a:bodyPr>
            <a:lstStyle/>
            <a:p>
              <a:endParaRPr lang="en-US"/>
            </a:p>
          </p:txBody>
        </p:sp>
        <p:sp>
          <p:nvSpPr>
            <p:cNvPr id="25626" name="Line 20"/>
            <p:cNvSpPr>
              <a:spLocks noChangeShapeType="1"/>
            </p:cNvSpPr>
            <p:nvPr/>
          </p:nvSpPr>
          <p:spPr bwMode="auto">
            <a:xfrm>
              <a:off x="2840" y="1824"/>
              <a:ext cx="0" cy="144"/>
            </a:xfrm>
            <a:prstGeom prst="line">
              <a:avLst/>
            </a:prstGeom>
            <a:noFill/>
            <a:ln w="38100">
              <a:solidFill>
                <a:schemeClr val="tx1"/>
              </a:solidFill>
              <a:round/>
              <a:headEnd/>
              <a:tailEnd/>
            </a:ln>
          </p:spPr>
          <p:txBody>
            <a:bodyPr lIns="97256" tIns="48628" rIns="97256" bIns="48628">
              <a:spAutoFit/>
            </a:bodyPr>
            <a:lstStyle/>
            <a:p>
              <a:endParaRPr lang="en-US"/>
            </a:p>
          </p:txBody>
        </p:sp>
        <p:sp>
          <p:nvSpPr>
            <p:cNvPr id="25627" name="Line 21"/>
            <p:cNvSpPr>
              <a:spLocks noChangeShapeType="1"/>
            </p:cNvSpPr>
            <p:nvPr/>
          </p:nvSpPr>
          <p:spPr bwMode="auto">
            <a:xfrm>
              <a:off x="2856" y="1584"/>
              <a:ext cx="0" cy="144"/>
            </a:xfrm>
            <a:prstGeom prst="line">
              <a:avLst/>
            </a:prstGeom>
            <a:noFill/>
            <a:ln w="38100">
              <a:solidFill>
                <a:schemeClr val="tx1"/>
              </a:solidFill>
              <a:round/>
              <a:headEnd/>
              <a:tailEnd/>
            </a:ln>
          </p:spPr>
          <p:txBody>
            <a:bodyPr lIns="97256" tIns="48628" rIns="97256" bIns="48628">
              <a:spAutoFit/>
            </a:bodyPr>
            <a:lstStyle/>
            <a:p>
              <a:endParaRPr lang="en-US"/>
            </a:p>
          </p:txBody>
        </p:sp>
        <p:sp>
          <p:nvSpPr>
            <p:cNvPr id="25628" name="Line 22"/>
            <p:cNvSpPr>
              <a:spLocks noChangeShapeType="1"/>
            </p:cNvSpPr>
            <p:nvPr/>
          </p:nvSpPr>
          <p:spPr bwMode="auto">
            <a:xfrm>
              <a:off x="2698" y="1238"/>
              <a:ext cx="288" cy="0"/>
            </a:xfrm>
            <a:prstGeom prst="line">
              <a:avLst/>
            </a:prstGeom>
            <a:noFill/>
            <a:ln w="38100">
              <a:solidFill>
                <a:schemeClr val="tx1"/>
              </a:solidFill>
              <a:round/>
              <a:headEnd/>
              <a:tailEnd/>
            </a:ln>
          </p:spPr>
          <p:txBody>
            <a:bodyPr lIns="97256" tIns="48628" rIns="97256" bIns="48628">
              <a:spAutoFit/>
            </a:bodyPr>
            <a:lstStyle/>
            <a:p>
              <a:endParaRPr lang="en-US"/>
            </a:p>
          </p:txBody>
        </p:sp>
        <p:sp>
          <p:nvSpPr>
            <p:cNvPr id="25629" name="Line 23"/>
            <p:cNvSpPr>
              <a:spLocks noChangeShapeType="1"/>
            </p:cNvSpPr>
            <p:nvPr/>
          </p:nvSpPr>
          <p:spPr bwMode="auto">
            <a:xfrm>
              <a:off x="2782" y="1362"/>
              <a:ext cx="144" cy="0"/>
            </a:xfrm>
            <a:prstGeom prst="line">
              <a:avLst/>
            </a:prstGeom>
            <a:noFill/>
            <a:ln w="38100">
              <a:solidFill>
                <a:schemeClr val="tx1"/>
              </a:solidFill>
              <a:round/>
              <a:headEnd/>
              <a:tailEnd/>
            </a:ln>
          </p:spPr>
          <p:txBody>
            <a:bodyPr lIns="97256" tIns="48628" rIns="97256" bIns="48628">
              <a:spAutoFit/>
            </a:bodyPr>
            <a:lstStyle/>
            <a:p>
              <a:endParaRPr lang="en-US"/>
            </a:p>
          </p:txBody>
        </p:sp>
        <p:sp>
          <p:nvSpPr>
            <p:cNvPr id="25630" name="Line 24"/>
            <p:cNvSpPr>
              <a:spLocks noChangeShapeType="1"/>
            </p:cNvSpPr>
            <p:nvPr/>
          </p:nvSpPr>
          <p:spPr bwMode="auto">
            <a:xfrm>
              <a:off x="2782" y="1458"/>
              <a:ext cx="144" cy="0"/>
            </a:xfrm>
            <a:prstGeom prst="line">
              <a:avLst/>
            </a:prstGeom>
            <a:noFill/>
            <a:ln w="38100">
              <a:solidFill>
                <a:schemeClr val="tx1"/>
              </a:solidFill>
              <a:round/>
              <a:headEnd/>
              <a:tailEnd/>
            </a:ln>
          </p:spPr>
          <p:txBody>
            <a:bodyPr lIns="97256" tIns="48628" rIns="97256" bIns="48628">
              <a:spAutoFit/>
            </a:bodyPr>
            <a:lstStyle/>
            <a:p>
              <a:endParaRPr lang="en-US"/>
            </a:p>
          </p:txBody>
        </p:sp>
        <p:sp>
          <p:nvSpPr>
            <p:cNvPr id="25631" name="Line 25"/>
            <p:cNvSpPr>
              <a:spLocks noChangeShapeType="1"/>
            </p:cNvSpPr>
            <p:nvPr/>
          </p:nvSpPr>
          <p:spPr bwMode="auto">
            <a:xfrm>
              <a:off x="2850" y="1458"/>
              <a:ext cx="0" cy="144"/>
            </a:xfrm>
            <a:prstGeom prst="line">
              <a:avLst/>
            </a:prstGeom>
            <a:noFill/>
            <a:ln w="38100">
              <a:solidFill>
                <a:schemeClr val="tx1"/>
              </a:solidFill>
              <a:round/>
              <a:headEnd/>
              <a:tailEnd/>
            </a:ln>
          </p:spPr>
          <p:txBody>
            <a:bodyPr lIns="97256" tIns="48628" rIns="97256" bIns="48628">
              <a:spAutoFit/>
            </a:bodyPr>
            <a:lstStyle/>
            <a:p>
              <a:endParaRPr lang="en-US"/>
            </a:p>
          </p:txBody>
        </p:sp>
        <p:sp>
          <p:nvSpPr>
            <p:cNvPr id="25632" name="Line 26"/>
            <p:cNvSpPr>
              <a:spLocks noChangeShapeType="1"/>
            </p:cNvSpPr>
            <p:nvPr/>
          </p:nvSpPr>
          <p:spPr bwMode="auto">
            <a:xfrm>
              <a:off x="2866" y="1218"/>
              <a:ext cx="0" cy="144"/>
            </a:xfrm>
            <a:prstGeom prst="line">
              <a:avLst/>
            </a:prstGeom>
            <a:noFill/>
            <a:ln w="38100">
              <a:solidFill>
                <a:schemeClr val="tx1"/>
              </a:solidFill>
              <a:round/>
              <a:headEnd/>
              <a:tailEnd/>
            </a:ln>
          </p:spPr>
          <p:txBody>
            <a:bodyPr lIns="97256" tIns="48628" rIns="97256" bIns="48628">
              <a:spAutoFit/>
            </a:bodyPr>
            <a:lstStyle/>
            <a:p>
              <a:endParaRPr lang="en-US"/>
            </a:p>
          </p:txBody>
        </p:sp>
        <p:sp>
          <p:nvSpPr>
            <p:cNvPr id="25633" name="Text Box 27"/>
            <p:cNvSpPr txBox="1">
              <a:spLocks noChangeArrowheads="1"/>
            </p:cNvSpPr>
            <p:nvPr/>
          </p:nvSpPr>
          <p:spPr bwMode="auto">
            <a:xfrm>
              <a:off x="3024" y="1296"/>
              <a:ext cx="386" cy="411"/>
            </a:xfrm>
            <a:prstGeom prst="rect">
              <a:avLst/>
            </a:prstGeom>
            <a:noFill/>
            <a:ln w="38100" algn="ctr">
              <a:noFill/>
              <a:miter lim="800000"/>
              <a:headEnd/>
              <a:tailEnd/>
            </a:ln>
          </p:spPr>
          <p:txBody>
            <a:bodyPr lIns="97256" tIns="48628" rIns="97256" bIns="48628">
              <a:spAutoFit/>
            </a:bodyPr>
            <a:lstStyle/>
            <a:p>
              <a:pPr algn="ctr" defTabSz="973138">
                <a:spcBef>
                  <a:spcPct val="50000"/>
                </a:spcBef>
              </a:pPr>
              <a:r>
                <a:rPr lang="en-US">
                  <a:solidFill>
                    <a:srgbClr val="000000"/>
                  </a:solidFill>
                  <a:latin typeface="Arial" pitchFamily="34" charset="0"/>
                </a:rPr>
                <a:t>Cpp</a:t>
              </a:r>
            </a:p>
          </p:txBody>
        </p:sp>
        <p:sp>
          <p:nvSpPr>
            <p:cNvPr id="25634" name="Text Box 28"/>
            <p:cNvSpPr txBox="1">
              <a:spLocks noChangeArrowheads="1"/>
            </p:cNvSpPr>
            <p:nvPr/>
          </p:nvSpPr>
          <p:spPr bwMode="auto">
            <a:xfrm>
              <a:off x="2976" y="1657"/>
              <a:ext cx="386" cy="235"/>
            </a:xfrm>
            <a:prstGeom prst="rect">
              <a:avLst/>
            </a:prstGeom>
            <a:noFill/>
            <a:ln w="38100" algn="ctr">
              <a:noFill/>
              <a:miter lim="800000"/>
              <a:headEnd/>
              <a:tailEnd/>
            </a:ln>
          </p:spPr>
          <p:txBody>
            <a:bodyPr lIns="97256" tIns="48628" rIns="97256" bIns="48628">
              <a:spAutoFit/>
            </a:bodyPr>
            <a:lstStyle/>
            <a:p>
              <a:pPr algn="ctr" defTabSz="973138">
                <a:spcBef>
                  <a:spcPct val="50000"/>
                </a:spcBef>
              </a:pPr>
              <a:r>
                <a:rPr lang="en-US">
                  <a:solidFill>
                    <a:srgbClr val="000000"/>
                  </a:solidFill>
                  <a:latin typeface="Arial" pitchFamily="34" charset="0"/>
                </a:rPr>
                <a:t>Cf</a:t>
              </a:r>
            </a:p>
          </p:txBody>
        </p:sp>
      </p:grpSp>
      <p:sp>
        <p:nvSpPr>
          <p:cNvPr id="421917" name="Text Box 29"/>
          <p:cNvSpPr txBox="1">
            <a:spLocks noChangeArrowheads="1"/>
          </p:cNvSpPr>
          <p:nvPr/>
        </p:nvSpPr>
        <p:spPr bwMode="auto">
          <a:xfrm>
            <a:off x="2981325" y="2471739"/>
            <a:ext cx="1799414" cy="375205"/>
          </a:xfrm>
          <a:prstGeom prst="rect">
            <a:avLst/>
          </a:prstGeom>
          <a:noFill/>
          <a:ln w="38100" algn="ctr">
            <a:noFill/>
            <a:miter lim="800000"/>
            <a:headEnd/>
            <a:tailEnd/>
          </a:ln>
        </p:spPr>
        <p:txBody>
          <a:bodyPr wrap="none" lIns="97256" tIns="48628" rIns="97256" bIns="48628">
            <a:spAutoFit/>
          </a:bodyPr>
          <a:lstStyle/>
          <a:p>
            <a:pPr defTabSz="973138">
              <a:spcBef>
                <a:spcPct val="50000"/>
              </a:spcBef>
            </a:pPr>
            <a:r>
              <a:rPr lang="en-US">
                <a:solidFill>
                  <a:srgbClr val="000000"/>
                </a:solidFill>
                <a:latin typeface="Arial" pitchFamily="34" charset="0"/>
              </a:rPr>
              <a:t>Ctot = Cpp + Cf</a:t>
            </a:r>
          </a:p>
        </p:txBody>
      </p:sp>
      <p:graphicFrame>
        <p:nvGraphicFramePr>
          <p:cNvPr id="421918" name="Object 3"/>
          <p:cNvGraphicFramePr>
            <a:graphicFrameLocks noGrp="1" noChangeAspect="1"/>
          </p:cNvGraphicFramePr>
          <p:nvPr>
            <p:ph idx="1"/>
          </p:nvPr>
        </p:nvGraphicFramePr>
        <p:xfrm>
          <a:off x="2227264" y="5105401"/>
          <a:ext cx="4149725" cy="1412875"/>
        </p:xfrm>
        <a:graphic>
          <a:graphicData uri="http://schemas.openxmlformats.org/presentationml/2006/ole">
            <mc:AlternateContent xmlns:mc="http://schemas.openxmlformats.org/markup-compatibility/2006">
              <mc:Choice xmlns:v="urn:schemas-microsoft-com:vml" Requires="v">
                <p:oleObj spid="_x0000_s23561" name="Equation" r:id="rId5" imgW="1701720" imgH="685800" progId="Equation.3">
                  <p:embed/>
                </p:oleObj>
              </mc:Choice>
              <mc:Fallback>
                <p:oleObj name="Equation" r:id="rId5" imgW="1701720" imgH="6858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27264" y="5105401"/>
                        <a:ext cx="4149725" cy="14128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4" name="Group 31"/>
          <p:cNvGrpSpPr>
            <a:grpSpLocks/>
          </p:cNvGrpSpPr>
          <p:nvPr/>
        </p:nvGrpSpPr>
        <p:grpSpPr bwMode="auto">
          <a:xfrm>
            <a:off x="3563938" y="1828801"/>
            <a:ext cx="4502150" cy="3883025"/>
            <a:chOff x="1392" y="1152"/>
            <a:chExt cx="3072" cy="2446"/>
          </a:xfrm>
        </p:grpSpPr>
        <p:sp>
          <p:nvSpPr>
            <p:cNvPr id="25620" name="Oval 32"/>
            <p:cNvSpPr>
              <a:spLocks noChangeArrowheads="1"/>
            </p:cNvSpPr>
            <p:nvPr/>
          </p:nvSpPr>
          <p:spPr bwMode="auto">
            <a:xfrm>
              <a:off x="1392" y="3266"/>
              <a:ext cx="189" cy="332"/>
            </a:xfrm>
            <a:prstGeom prst="ellipse">
              <a:avLst/>
            </a:prstGeom>
            <a:noFill/>
            <a:ln w="38100" algn="ctr">
              <a:solidFill>
                <a:srgbClr val="FF0000"/>
              </a:solidFill>
              <a:round/>
              <a:headEnd/>
              <a:tailEnd/>
            </a:ln>
          </p:spPr>
          <p:txBody>
            <a:bodyPr wrap="none" lIns="97256" tIns="48628" rIns="97256" bIns="48628" anchor="ctr">
              <a:spAutoFit/>
            </a:bodyPr>
            <a:lstStyle/>
            <a:p>
              <a:endParaRPr lang="en-US"/>
            </a:p>
          </p:txBody>
        </p:sp>
        <p:sp>
          <p:nvSpPr>
            <p:cNvPr id="25621" name="Freeform 33"/>
            <p:cNvSpPr>
              <a:spLocks/>
            </p:cNvSpPr>
            <p:nvPr/>
          </p:nvSpPr>
          <p:spPr bwMode="auto">
            <a:xfrm>
              <a:off x="1776" y="1152"/>
              <a:ext cx="2688" cy="236"/>
            </a:xfrm>
            <a:custGeom>
              <a:avLst/>
              <a:gdLst>
                <a:gd name="T0" fmla="*/ 0 w 2688"/>
                <a:gd name="T1" fmla="*/ 2112 h 2112"/>
                <a:gd name="T2" fmla="*/ 1056 w 2688"/>
                <a:gd name="T3" fmla="*/ 1104 h 2112"/>
                <a:gd name="T4" fmla="*/ 1248 w 2688"/>
                <a:gd name="T5" fmla="*/ 1248 h 2112"/>
                <a:gd name="T6" fmla="*/ 1872 w 2688"/>
                <a:gd name="T7" fmla="*/ 480 h 2112"/>
                <a:gd name="T8" fmla="*/ 2016 w 2688"/>
                <a:gd name="T9" fmla="*/ 720 h 2112"/>
                <a:gd name="T10" fmla="*/ 2496 w 2688"/>
                <a:gd name="T11" fmla="*/ 240 h 2112"/>
                <a:gd name="T12" fmla="*/ 2688 w 2688"/>
                <a:gd name="T13" fmla="*/ 0 h 2112"/>
                <a:gd name="T14" fmla="*/ 0 60000 65536"/>
                <a:gd name="T15" fmla="*/ 0 60000 65536"/>
                <a:gd name="T16" fmla="*/ 0 60000 65536"/>
                <a:gd name="T17" fmla="*/ 0 60000 65536"/>
                <a:gd name="T18" fmla="*/ 0 60000 65536"/>
                <a:gd name="T19" fmla="*/ 0 60000 65536"/>
                <a:gd name="T20" fmla="*/ 0 60000 65536"/>
                <a:gd name="T21" fmla="*/ 0 w 2688"/>
                <a:gd name="T22" fmla="*/ 0 h 2112"/>
                <a:gd name="T23" fmla="*/ 2688 w 2688"/>
                <a:gd name="T24" fmla="*/ 2112 h 211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688" h="2112">
                  <a:moveTo>
                    <a:pt x="0" y="2112"/>
                  </a:moveTo>
                  <a:cubicBezTo>
                    <a:pt x="424" y="1680"/>
                    <a:pt x="848" y="1248"/>
                    <a:pt x="1056" y="1104"/>
                  </a:cubicBezTo>
                  <a:cubicBezTo>
                    <a:pt x="1264" y="960"/>
                    <a:pt x="1112" y="1352"/>
                    <a:pt x="1248" y="1248"/>
                  </a:cubicBezTo>
                  <a:cubicBezTo>
                    <a:pt x="1384" y="1144"/>
                    <a:pt x="1744" y="568"/>
                    <a:pt x="1872" y="480"/>
                  </a:cubicBezTo>
                  <a:cubicBezTo>
                    <a:pt x="2000" y="392"/>
                    <a:pt x="1912" y="760"/>
                    <a:pt x="2016" y="720"/>
                  </a:cubicBezTo>
                  <a:cubicBezTo>
                    <a:pt x="2120" y="680"/>
                    <a:pt x="2384" y="360"/>
                    <a:pt x="2496" y="240"/>
                  </a:cubicBezTo>
                  <a:cubicBezTo>
                    <a:pt x="2608" y="120"/>
                    <a:pt x="2648" y="60"/>
                    <a:pt x="2688" y="0"/>
                  </a:cubicBezTo>
                </a:path>
              </a:pathLst>
            </a:custGeom>
            <a:noFill/>
            <a:ln w="38100" cap="flat" cmpd="sng">
              <a:solidFill>
                <a:srgbClr val="FF0000"/>
              </a:solidFill>
              <a:prstDash val="solid"/>
              <a:round/>
              <a:headEnd type="none" w="med" len="med"/>
              <a:tailEnd type="stealth" w="lg" len="lg"/>
            </a:ln>
          </p:spPr>
          <p:txBody>
            <a:bodyPr lIns="97256" tIns="48628" rIns="97256" bIns="48628">
              <a:spAutoFit/>
            </a:bodyPr>
            <a:lstStyle/>
            <a:p>
              <a:endParaRPr lang="en-US"/>
            </a:p>
          </p:txBody>
        </p:sp>
        <p:sp>
          <p:nvSpPr>
            <p:cNvPr id="25622" name="Text Box 34"/>
            <p:cNvSpPr txBox="1">
              <a:spLocks noChangeArrowheads="1"/>
            </p:cNvSpPr>
            <p:nvPr/>
          </p:nvSpPr>
          <p:spPr bwMode="auto">
            <a:xfrm rot="18900000">
              <a:off x="2239" y="2091"/>
              <a:ext cx="2068" cy="236"/>
            </a:xfrm>
            <a:prstGeom prst="rect">
              <a:avLst/>
            </a:prstGeom>
            <a:noFill/>
            <a:ln w="38100" algn="ctr">
              <a:noFill/>
              <a:miter lim="800000"/>
              <a:headEnd/>
              <a:tailEnd/>
            </a:ln>
          </p:spPr>
          <p:txBody>
            <a:bodyPr wrap="none" lIns="97256" tIns="48628" rIns="97256" bIns="48628">
              <a:spAutoFit/>
            </a:bodyPr>
            <a:lstStyle/>
            <a:p>
              <a:pPr defTabSz="973138">
                <a:spcBef>
                  <a:spcPct val="50000"/>
                </a:spcBef>
              </a:pPr>
              <a:r>
                <a:rPr lang="en-US">
                  <a:solidFill>
                    <a:srgbClr val="FF0000"/>
                  </a:solidFill>
                  <a:latin typeface="Arial" pitchFamily="34" charset="0"/>
                </a:rPr>
                <a:t>Cox lower,so slope reduced</a:t>
              </a:r>
            </a:p>
          </p:txBody>
        </p:sp>
      </p:grpSp>
      <p:grpSp>
        <p:nvGrpSpPr>
          <p:cNvPr id="5" name="Group 35"/>
          <p:cNvGrpSpPr>
            <a:grpSpLocks/>
          </p:cNvGrpSpPr>
          <p:nvPr/>
        </p:nvGrpSpPr>
        <p:grpSpPr bwMode="auto">
          <a:xfrm>
            <a:off x="4689476" y="2212975"/>
            <a:ext cx="3148735" cy="4146550"/>
            <a:chOff x="2160" y="1394"/>
            <a:chExt cx="2149" cy="2612"/>
          </a:xfrm>
        </p:grpSpPr>
        <p:sp>
          <p:nvSpPr>
            <p:cNvPr id="25616" name="Oval 36"/>
            <p:cNvSpPr>
              <a:spLocks noChangeArrowheads="1"/>
            </p:cNvSpPr>
            <p:nvPr/>
          </p:nvSpPr>
          <p:spPr bwMode="auto">
            <a:xfrm>
              <a:off x="2160" y="3674"/>
              <a:ext cx="189" cy="332"/>
            </a:xfrm>
            <a:prstGeom prst="ellipse">
              <a:avLst/>
            </a:prstGeom>
            <a:noFill/>
            <a:ln w="38100" algn="ctr">
              <a:solidFill>
                <a:srgbClr val="0000FF"/>
              </a:solidFill>
              <a:round/>
              <a:headEnd/>
              <a:tailEnd/>
            </a:ln>
          </p:spPr>
          <p:txBody>
            <a:bodyPr wrap="none" lIns="97256" tIns="48628" rIns="97256" bIns="48628" anchor="ctr">
              <a:spAutoFit/>
            </a:bodyPr>
            <a:lstStyle/>
            <a:p>
              <a:endParaRPr lang="en-US"/>
            </a:p>
          </p:txBody>
        </p:sp>
        <p:sp>
          <p:nvSpPr>
            <p:cNvPr id="25617" name="Oval 37"/>
            <p:cNvSpPr>
              <a:spLocks noChangeArrowheads="1"/>
            </p:cNvSpPr>
            <p:nvPr/>
          </p:nvSpPr>
          <p:spPr bwMode="auto">
            <a:xfrm>
              <a:off x="3936" y="1394"/>
              <a:ext cx="189" cy="332"/>
            </a:xfrm>
            <a:prstGeom prst="ellipse">
              <a:avLst/>
            </a:prstGeom>
            <a:noFill/>
            <a:ln w="38100" algn="ctr">
              <a:solidFill>
                <a:srgbClr val="0000FF"/>
              </a:solidFill>
              <a:round/>
              <a:headEnd/>
              <a:tailEnd/>
            </a:ln>
          </p:spPr>
          <p:txBody>
            <a:bodyPr wrap="none" lIns="97256" tIns="48628" rIns="97256" bIns="48628" anchor="ctr">
              <a:spAutoFit/>
            </a:bodyPr>
            <a:lstStyle/>
            <a:p>
              <a:endParaRPr lang="en-US"/>
            </a:p>
          </p:txBody>
        </p:sp>
        <p:sp>
          <p:nvSpPr>
            <p:cNvPr id="25618" name="Arc 38"/>
            <p:cNvSpPr>
              <a:spLocks/>
            </p:cNvSpPr>
            <p:nvPr/>
          </p:nvSpPr>
          <p:spPr bwMode="auto">
            <a:xfrm flipV="1">
              <a:off x="2592" y="2570"/>
              <a:ext cx="134" cy="236"/>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38100">
              <a:solidFill>
                <a:srgbClr val="0000FF"/>
              </a:solidFill>
              <a:round/>
              <a:headEnd/>
              <a:tailEnd type="stealth" w="lg" len="lg"/>
            </a:ln>
          </p:spPr>
          <p:txBody>
            <a:bodyPr wrap="none" lIns="97256" tIns="48628" rIns="97256" bIns="48628" anchor="ctr">
              <a:spAutoFit/>
            </a:bodyPr>
            <a:lstStyle/>
            <a:p>
              <a:endParaRPr lang="en-US"/>
            </a:p>
          </p:txBody>
        </p:sp>
        <p:sp>
          <p:nvSpPr>
            <p:cNvPr id="25619" name="Text Box 39"/>
            <p:cNvSpPr txBox="1">
              <a:spLocks noChangeArrowheads="1"/>
            </p:cNvSpPr>
            <p:nvPr/>
          </p:nvSpPr>
          <p:spPr bwMode="auto">
            <a:xfrm rot="18900000">
              <a:off x="2774" y="2590"/>
              <a:ext cx="1535" cy="498"/>
            </a:xfrm>
            <a:prstGeom prst="rect">
              <a:avLst/>
            </a:prstGeom>
            <a:noFill/>
            <a:ln w="38100" algn="ctr">
              <a:noFill/>
              <a:miter lim="800000"/>
              <a:headEnd/>
              <a:tailEnd/>
            </a:ln>
          </p:spPr>
          <p:txBody>
            <a:bodyPr wrap="none" lIns="97256" tIns="48628" rIns="97256" bIns="48628">
              <a:spAutoFit/>
            </a:bodyPr>
            <a:lstStyle/>
            <a:p>
              <a:pPr defTabSz="973138">
                <a:spcBef>
                  <a:spcPct val="50000"/>
                </a:spcBef>
              </a:pPr>
              <a:r>
                <a:rPr lang="en-US">
                  <a:solidFill>
                    <a:srgbClr val="0000CC"/>
                  </a:solidFill>
                  <a:latin typeface="Arial" pitchFamily="34" charset="0"/>
                </a:rPr>
                <a:t>Cox lower, Vt higer, </a:t>
              </a:r>
            </a:p>
            <a:p>
              <a:pPr defTabSz="973138">
                <a:spcBef>
                  <a:spcPct val="50000"/>
                </a:spcBef>
              </a:pPr>
              <a:r>
                <a:rPr lang="en-US">
                  <a:solidFill>
                    <a:srgbClr val="0000CC"/>
                  </a:solidFill>
                  <a:latin typeface="Arial" pitchFamily="34" charset="0"/>
                </a:rPr>
                <a:t>curve shifts right</a:t>
              </a:r>
            </a:p>
          </p:txBody>
        </p:sp>
      </p:grpSp>
      <p:sp>
        <p:nvSpPr>
          <p:cNvPr id="25611" name="Text Box 40"/>
          <p:cNvSpPr txBox="1">
            <a:spLocks noChangeArrowheads="1"/>
          </p:cNvSpPr>
          <p:nvPr/>
        </p:nvSpPr>
        <p:spPr bwMode="auto">
          <a:xfrm>
            <a:off x="7362825" y="5181601"/>
            <a:ext cx="1805826" cy="375205"/>
          </a:xfrm>
          <a:prstGeom prst="rect">
            <a:avLst/>
          </a:prstGeom>
          <a:solidFill>
            <a:schemeClr val="bg1"/>
          </a:solidFill>
          <a:ln w="38100" algn="ctr">
            <a:noFill/>
            <a:miter lim="800000"/>
            <a:headEnd/>
            <a:tailEnd/>
          </a:ln>
        </p:spPr>
        <p:txBody>
          <a:bodyPr wrap="none" lIns="97256" tIns="48628" rIns="97256" bIns="48628">
            <a:spAutoFit/>
          </a:bodyPr>
          <a:lstStyle/>
          <a:p>
            <a:pPr defTabSz="973138">
              <a:spcBef>
                <a:spcPct val="50000"/>
              </a:spcBef>
            </a:pPr>
            <a:r>
              <a:rPr lang="en-US">
                <a:solidFill>
                  <a:srgbClr val="000000"/>
                </a:solidFill>
                <a:latin typeface="Symbol" pitchFamily="18" charset="2"/>
              </a:rPr>
              <a:t>D</a:t>
            </a:r>
            <a:r>
              <a:rPr lang="en-US">
                <a:solidFill>
                  <a:srgbClr val="000000"/>
                </a:solidFill>
                <a:latin typeface="Arial" pitchFamily="34" charset="0"/>
                <a:cs typeface="Arial" pitchFamily="34" charset="0"/>
              </a:rPr>
              <a:t>Vt = Qfg / Cpp</a:t>
            </a:r>
            <a:endParaRPr lang="en-US">
              <a:solidFill>
                <a:srgbClr val="000000"/>
              </a:solidFill>
              <a:latin typeface="Symbol" pitchFamily="18" charset="2"/>
            </a:endParaRPr>
          </a:p>
        </p:txBody>
      </p:sp>
      <p:grpSp>
        <p:nvGrpSpPr>
          <p:cNvPr id="6" name="Group 41"/>
          <p:cNvGrpSpPr>
            <a:grpSpLocks/>
          </p:cNvGrpSpPr>
          <p:nvPr/>
        </p:nvGrpSpPr>
        <p:grpSpPr bwMode="auto">
          <a:xfrm>
            <a:off x="5603875" y="4775202"/>
            <a:ext cx="5057734" cy="1806576"/>
            <a:chOff x="2784" y="3008"/>
            <a:chExt cx="3452" cy="1138"/>
          </a:xfrm>
        </p:grpSpPr>
        <p:sp>
          <p:nvSpPr>
            <p:cNvPr id="25613" name="Oval 42"/>
            <p:cNvSpPr>
              <a:spLocks noChangeArrowheads="1"/>
            </p:cNvSpPr>
            <p:nvPr/>
          </p:nvSpPr>
          <p:spPr bwMode="auto">
            <a:xfrm>
              <a:off x="2784" y="3722"/>
              <a:ext cx="189" cy="332"/>
            </a:xfrm>
            <a:prstGeom prst="ellipse">
              <a:avLst/>
            </a:prstGeom>
            <a:noFill/>
            <a:ln w="38100" algn="ctr">
              <a:solidFill>
                <a:srgbClr val="008000"/>
              </a:solidFill>
              <a:round/>
              <a:headEnd/>
              <a:tailEnd/>
            </a:ln>
          </p:spPr>
          <p:txBody>
            <a:bodyPr wrap="none" lIns="97256" tIns="48628" rIns="97256" bIns="48628" anchor="ctr">
              <a:spAutoFit/>
            </a:bodyPr>
            <a:lstStyle/>
            <a:p>
              <a:endParaRPr lang="en-US"/>
            </a:p>
          </p:txBody>
        </p:sp>
        <p:sp>
          <p:nvSpPr>
            <p:cNvPr id="25614" name="Freeform 43"/>
            <p:cNvSpPr>
              <a:spLocks/>
            </p:cNvSpPr>
            <p:nvPr/>
          </p:nvSpPr>
          <p:spPr bwMode="auto">
            <a:xfrm>
              <a:off x="3360" y="3008"/>
              <a:ext cx="1248" cy="236"/>
            </a:xfrm>
            <a:custGeom>
              <a:avLst/>
              <a:gdLst>
                <a:gd name="T0" fmla="*/ 0 w 1248"/>
                <a:gd name="T1" fmla="*/ 976 h 976"/>
                <a:gd name="T2" fmla="*/ 480 w 1248"/>
                <a:gd name="T3" fmla="*/ 880 h 976"/>
                <a:gd name="T4" fmla="*/ 768 w 1248"/>
                <a:gd name="T5" fmla="*/ 544 h 976"/>
                <a:gd name="T6" fmla="*/ 1152 w 1248"/>
                <a:gd name="T7" fmla="*/ 64 h 976"/>
                <a:gd name="T8" fmla="*/ 1248 w 1248"/>
                <a:gd name="T9" fmla="*/ 160 h 976"/>
                <a:gd name="T10" fmla="*/ 0 60000 65536"/>
                <a:gd name="T11" fmla="*/ 0 60000 65536"/>
                <a:gd name="T12" fmla="*/ 0 60000 65536"/>
                <a:gd name="T13" fmla="*/ 0 60000 65536"/>
                <a:gd name="T14" fmla="*/ 0 60000 65536"/>
                <a:gd name="T15" fmla="*/ 0 w 1248"/>
                <a:gd name="T16" fmla="*/ 0 h 976"/>
                <a:gd name="T17" fmla="*/ 1248 w 1248"/>
                <a:gd name="T18" fmla="*/ 976 h 976"/>
              </a:gdLst>
              <a:ahLst/>
              <a:cxnLst>
                <a:cxn ang="T10">
                  <a:pos x="T0" y="T1"/>
                </a:cxn>
                <a:cxn ang="T11">
                  <a:pos x="T2" y="T3"/>
                </a:cxn>
                <a:cxn ang="T12">
                  <a:pos x="T4" y="T5"/>
                </a:cxn>
                <a:cxn ang="T13">
                  <a:pos x="T6" y="T7"/>
                </a:cxn>
                <a:cxn ang="T14">
                  <a:pos x="T8" y="T9"/>
                </a:cxn>
              </a:cxnLst>
              <a:rect l="T15" t="T16" r="T17" b="T18"/>
              <a:pathLst>
                <a:path w="1248" h="976">
                  <a:moveTo>
                    <a:pt x="0" y="976"/>
                  </a:moveTo>
                  <a:cubicBezTo>
                    <a:pt x="176" y="964"/>
                    <a:pt x="352" y="952"/>
                    <a:pt x="480" y="880"/>
                  </a:cubicBezTo>
                  <a:cubicBezTo>
                    <a:pt x="608" y="808"/>
                    <a:pt x="656" y="680"/>
                    <a:pt x="768" y="544"/>
                  </a:cubicBezTo>
                  <a:cubicBezTo>
                    <a:pt x="880" y="408"/>
                    <a:pt x="1072" y="128"/>
                    <a:pt x="1152" y="64"/>
                  </a:cubicBezTo>
                  <a:cubicBezTo>
                    <a:pt x="1232" y="0"/>
                    <a:pt x="1240" y="80"/>
                    <a:pt x="1248" y="160"/>
                  </a:cubicBezTo>
                </a:path>
              </a:pathLst>
            </a:custGeom>
            <a:noFill/>
            <a:ln w="38100" cap="flat" cmpd="sng">
              <a:solidFill>
                <a:srgbClr val="008000"/>
              </a:solidFill>
              <a:prstDash val="solid"/>
              <a:round/>
              <a:headEnd type="none" w="med" len="med"/>
              <a:tailEnd type="stealth" w="lg" len="lg"/>
            </a:ln>
          </p:spPr>
          <p:txBody>
            <a:bodyPr lIns="97256" tIns="48628" rIns="97256" bIns="48628">
              <a:spAutoFit/>
            </a:bodyPr>
            <a:lstStyle/>
            <a:p>
              <a:endParaRPr lang="en-US"/>
            </a:p>
          </p:txBody>
        </p:sp>
        <p:sp>
          <p:nvSpPr>
            <p:cNvPr id="25615" name="Text Box 44"/>
            <p:cNvSpPr txBox="1">
              <a:spLocks noChangeArrowheads="1"/>
            </p:cNvSpPr>
            <p:nvPr/>
          </p:nvSpPr>
          <p:spPr bwMode="auto">
            <a:xfrm>
              <a:off x="4128" y="3648"/>
              <a:ext cx="2108" cy="498"/>
            </a:xfrm>
            <a:prstGeom prst="rect">
              <a:avLst/>
            </a:prstGeom>
            <a:noFill/>
            <a:ln w="38100" algn="ctr">
              <a:noFill/>
              <a:miter lim="800000"/>
              <a:headEnd/>
              <a:tailEnd/>
            </a:ln>
          </p:spPr>
          <p:txBody>
            <a:bodyPr wrap="none" lIns="97256" tIns="48628" rIns="97256" bIns="48628">
              <a:spAutoFit/>
            </a:bodyPr>
            <a:lstStyle/>
            <a:p>
              <a:pPr defTabSz="973138">
                <a:spcBef>
                  <a:spcPct val="50000"/>
                </a:spcBef>
              </a:pPr>
              <a:r>
                <a:rPr lang="en-US">
                  <a:solidFill>
                    <a:srgbClr val="009900"/>
                  </a:solidFill>
                  <a:latin typeface="Arial" pitchFamily="34" charset="0"/>
                </a:rPr>
                <a:t>Qfg !=0, Vt increases further</a:t>
              </a:r>
            </a:p>
            <a:p>
              <a:pPr defTabSz="973138">
                <a:spcBef>
                  <a:spcPct val="50000"/>
                </a:spcBef>
              </a:pPr>
              <a:r>
                <a:rPr lang="en-US">
                  <a:solidFill>
                    <a:srgbClr val="009900"/>
                  </a:solidFill>
                  <a:latin typeface="Arial" pitchFamily="34" charset="0"/>
                </a:rPr>
                <a:t>Curve shifts further</a:t>
              </a:r>
            </a:p>
          </p:txBody>
        </p:sp>
      </p:grpSp>
    </p:spTree>
    <p:extLst>
      <p:ext uri="{BB962C8B-B14F-4D97-AF65-F5344CB8AC3E}">
        <p14:creationId xmlns:p14="http://schemas.microsoft.com/office/powerpoint/2010/main" val="1074196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ox(i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checkerboard(across)">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2191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5" presetClass="entr" presetSubtype="10" fill="hold" nodeType="clickEffect">
                                  <p:stCondLst>
                                    <p:cond delay="0"/>
                                  </p:stCondLst>
                                  <p:childTnLst>
                                    <p:set>
                                      <p:cBhvr>
                                        <p:cTn id="20" dur="1" fill="hold">
                                          <p:stCondLst>
                                            <p:cond delay="0"/>
                                          </p:stCondLst>
                                        </p:cTn>
                                        <p:tgtEl>
                                          <p:spTgt spid="421918"/>
                                        </p:tgtEl>
                                        <p:attrNameLst>
                                          <p:attrName>style.visibility</p:attrName>
                                        </p:attrNameLst>
                                      </p:cBhvr>
                                      <p:to>
                                        <p:strVal val="visible"/>
                                      </p:to>
                                    </p:set>
                                    <p:animEffect transition="in" filter="checkerboard(across)">
                                      <p:cBhvr>
                                        <p:cTn id="21" dur="500"/>
                                        <p:tgtEl>
                                          <p:spTgt spid="421918"/>
                                        </p:tgtEl>
                                      </p:cBhvr>
                                    </p:animEffect>
                                  </p:childTnLst>
                                </p:cTn>
                              </p:par>
                            </p:childTnLst>
                          </p:cTn>
                        </p:par>
                      </p:childTnLst>
                    </p:cTn>
                  </p:par>
                  <p:par>
                    <p:cTn id="22" fill="hold">
                      <p:stCondLst>
                        <p:cond delay="indefinite"/>
                      </p:stCondLst>
                      <p:childTnLst>
                        <p:par>
                          <p:cTn id="23" fill="hold">
                            <p:stCondLst>
                              <p:cond delay="0"/>
                            </p:stCondLst>
                            <p:childTnLst>
                              <p:par>
                                <p:cTn id="24" presetID="5" presetClass="entr" presetSubtype="10" fill="hold" nodeType="click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checkerboard(across)">
                                      <p:cBhvr>
                                        <p:cTn id="26" dur="500"/>
                                        <p:tgtEl>
                                          <p:spTgt spid="4"/>
                                        </p:tgtEl>
                                      </p:cBhvr>
                                    </p:animEffect>
                                  </p:childTnLst>
                                </p:cTn>
                              </p:par>
                            </p:childTnLst>
                          </p:cTn>
                        </p:par>
                      </p:childTnLst>
                    </p:cTn>
                  </p:par>
                  <p:par>
                    <p:cTn id="27" fill="hold">
                      <p:stCondLst>
                        <p:cond delay="indefinite"/>
                      </p:stCondLst>
                      <p:childTnLst>
                        <p:par>
                          <p:cTn id="28" fill="hold">
                            <p:stCondLst>
                              <p:cond delay="0"/>
                            </p:stCondLst>
                            <p:childTnLst>
                              <p:par>
                                <p:cTn id="29" presetID="5" presetClass="exit" presetSubtype="10" fill="hold" nodeType="clickEffect">
                                  <p:stCondLst>
                                    <p:cond delay="0"/>
                                  </p:stCondLst>
                                  <p:childTnLst>
                                    <p:animEffect transition="out" filter="checkerboard(across)">
                                      <p:cBhvr>
                                        <p:cTn id="30" dur="500"/>
                                        <p:tgtEl>
                                          <p:spTgt spid="4"/>
                                        </p:tgtEl>
                                      </p:cBhvr>
                                    </p:animEffect>
                                    <p:set>
                                      <p:cBhvr>
                                        <p:cTn id="31" dur="1" fill="hold">
                                          <p:stCondLst>
                                            <p:cond delay="499"/>
                                          </p:stCondLst>
                                        </p:cTn>
                                        <p:tgtEl>
                                          <p:spTgt spid="4"/>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4" presetClass="entr" presetSubtype="16" fill="hold" nodeType="clickEffect">
                                  <p:stCondLst>
                                    <p:cond delay="0"/>
                                  </p:stCondLst>
                                  <p:childTnLst>
                                    <p:set>
                                      <p:cBhvr>
                                        <p:cTn id="35" dur="1" fill="hold">
                                          <p:stCondLst>
                                            <p:cond delay="0"/>
                                          </p:stCondLst>
                                        </p:cTn>
                                        <p:tgtEl>
                                          <p:spTgt spid="5"/>
                                        </p:tgtEl>
                                        <p:attrNameLst>
                                          <p:attrName>style.visibility</p:attrName>
                                        </p:attrNameLst>
                                      </p:cBhvr>
                                      <p:to>
                                        <p:strVal val="visible"/>
                                      </p:to>
                                    </p:set>
                                    <p:animEffect transition="in" filter="box(in)">
                                      <p:cBhvr>
                                        <p:cTn id="36" dur="500"/>
                                        <p:tgtEl>
                                          <p:spTgt spid="5"/>
                                        </p:tgtEl>
                                      </p:cBhvr>
                                    </p:animEffect>
                                  </p:childTnLst>
                                </p:cTn>
                              </p:par>
                            </p:childTnLst>
                          </p:cTn>
                        </p:par>
                      </p:childTnLst>
                    </p:cTn>
                  </p:par>
                  <p:par>
                    <p:cTn id="37" fill="hold">
                      <p:stCondLst>
                        <p:cond delay="indefinite"/>
                      </p:stCondLst>
                      <p:childTnLst>
                        <p:par>
                          <p:cTn id="38" fill="hold">
                            <p:stCondLst>
                              <p:cond delay="0"/>
                            </p:stCondLst>
                            <p:childTnLst>
                              <p:par>
                                <p:cTn id="39" presetID="5" presetClass="exit" presetSubtype="10" fill="hold" nodeType="clickEffect">
                                  <p:stCondLst>
                                    <p:cond delay="0"/>
                                  </p:stCondLst>
                                  <p:childTnLst>
                                    <p:animEffect transition="out" filter="checkerboard(across)">
                                      <p:cBhvr>
                                        <p:cTn id="40" dur="500"/>
                                        <p:tgtEl>
                                          <p:spTgt spid="5"/>
                                        </p:tgtEl>
                                      </p:cBhvr>
                                    </p:animEffect>
                                    <p:set>
                                      <p:cBhvr>
                                        <p:cTn id="41" dur="1" fill="hold">
                                          <p:stCondLst>
                                            <p:cond delay="499"/>
                                          </p:stCondLst>
                                        </p:cTn>
                                        <p:tgtEl>
                                          <p:spTgt spid="5"/>
                                        </p:tgtEl>
                                        <p:attrNameLst>
                                          <p:attrName>style.visibility</p:attrName>
                                        </p:attrNameLst>
                                      </p:cBhvr>
                                      <p:to>
                                        <p:strVal val="hidden"/>
                                      </p:to>
                                    </p:set>
                                  </p:childTnLst>
                                </p:cTn>
                              </p:par>
                            </p:childTnLst>
                          </p:cTn>
                        </p:par>
                      </p:childTnLst>
                    </p:cTn>
                  </p:par>
                  <p:par>
                    <p:cTn id="42" fill="hold">
                      <p:stCondLst>
                        <p:cond delay="indefinite"/>
                      </p:stCondLst>
                      <p:childTnLst>
                        <p:par>
                          <p:cTn id="43" fill="hold">
                            <p:stCondLst>
                              <p:cond delay="0"/>
                            </p:stCondLst>
                            <p:childTnLst>
                              <p:par>
                                <p:cTn id="44" presetID="4" presetClass="entr" presetSubtype="16" fill="hold" nodeType="clickEffect">
                                  <p:stCondLst>
                                    <p:cond delay="0"/>
                                  </p:stCondLst>
                                  <p:childTnLst>
                                    <p:set>
                                      <p:cBhvr>
                                        <p:cTn id="45" dur="1" fill="hold">
                                          <p:stCondLst>
                                            <p:cond delay="0"/>
                                          </p:stCondLst>
                                        </p:cTn>
                                        <p:tgtEl>
                                          <p:spTgt spid="6"/>
                                        </p:tgtEl>
                                        <p:attrNameLst>
                                          <p:attrName>style.visibility</p:attrName>
                                        </p:attrNameLst>
                                      </p:cBhvr>
                                      <p:to>
                                        <p:strVal val="visible"/>
                                      </p:to>
                                    </p:set>
                                    <p:animEffect transition="in" filter="box(in)">
                                      <p:cBhvr>
                                        <p:cTn id="4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1917" grpId="0"/>
    </p:bldLst>
  </p:timing>
</p:sld>
</file>

<file path=ppt/slides/slide23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6630" name="Slide Number Placeholder 7"/>
          <p:cNvSpPr>
            <a:spLocks noGrp="1"/>
          </p:cNvSpPr>
          <p:nvPr>
            <p:ph type="sldNum" sz="quarter" idx="11"/>
          </p:nvPr>
        </p:nvSpPr>
        <p:spPr>
          <a:noFill/>
        </p:spPr>
        <p:txBody>
          <a:bodyPr/>
          <a:lstStyle/>
          <a:p>
            <a:fld id="{D126800D-8221-4242-8F03-D26A1D2BB508}" type="slidenum">
              <a:rPr lang="it-IT" smtClean="0">
                <a:latin typeface="Arial" pitchFamily="34" charset="0"/>
              </a:rPr>
              <a:pPr/>
              <a:t>232</a:t>
            </a:fld>
            <a:endParaRPr lang="it-IT">
              <a:latin typeface="Arial" pitchFamily="34" charset="0"/>
            </a:endParaRPr>
          </a:p>
        </p:txBody>
      </p:sp>
      <p:sp>
        <p:nvSpPr>
          <p:cNvPr id="26631" name="Rectangle 2"/>
          <p:cNvSpPr>
            <a:spLocks noGrp="1" noChangeArrowheads="1"/>
          </p:cNvSpPr>
          <p:nvPr>
            <p:ph type="title" sz="quarter"/>
          </p:nvPr>
        </p:nvSpPr>
        <p:spPr/>
        <p:txBody>
          <a:bodyPr>
            <a:normAutofit fontScale="90000"/>
          </a:bodyPr>
          <a:lstStyle/>
          <a:p>
            <a:r>
              <a:rPr lang="en-US" smtClean="0"/>
              <a:t>Sensing Thresholds</a:t>
            </a:r>
          </a:p>
        </p:txBody>
      </p:sp>
      <p:graphicFrame>
        <p:nvGraphicFramePr>
          <p:cNvPr id="26626" name="Object 2"/>
          <p:cNvGraphicFramePr>
            <a:graphicFrameLocks noGrp="1" noChangeAspect="1"/>
          </p:cNvGraphicFramePr>
          <p:nvPr>
            <p:ph sz="quarter" idx="1"/>
          </p:nvPr>
        </p:nvGraphicFramePr>
        <p:xfrm>
          <a:off x="2568575" y="990601"/>
          <a:ext cx="2903538" cy="2347913"/>
        </p:xfrm>
        <a:graphic>
          <a:graphicData uri="http://schemas.openxmlformats.org/presentationml/2006/ole">
            <mc:AlternateContent xmlns:mc="http://schemas.openxmlformats.org/markup-compatibility/2006">
              <mc:Choice xmlns:v="urn:schemas-microsoft-com:vml" Requires="v">
                <p:oleObj spid="_x0000_s24590" name="Bitmap Image" r:id="rId3" imgW="3524742" imgH="2371429" progId="PBrush">
                  <p:embed/>
                </p:oleObj>
              </mc:Choice>
              <mc:Fallback>
                <p:oleObj name="Bitmap Image" r:id="rId3" imgW="3524742" imgH="2371429" progId="PBrush">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68575" y="990601"/>
                        <a:ext cx="2903538" cy="23479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6627" name="Object 3"/>
          <p:cNvGraphicFramePr>
            <a:graphicFrameLocks noGrp="1" noChangeAspect="1"/>
          </p:cNvGraphicFramePr>
          <p:nvPr>
            <p:ph sz="quarter" idx="2"/>
          </p:nvPr>
        </p:nvGraphicFramePr>
        <p:xfrm>
          <a:off x="1876426" y="4191000"/>
          <a:ext cx="5203825" cy="1887538"/>
        </p:xfrm>
        <a:graphic>
          <a:graphicData uri="http://schemas.openxmlformats.org/presentationml/2006/ole">
            <mc:AlternateContent xmlns:mc="http://schemas.openxmlformats.org/markup-compatibility/2006">
              <mc:Choice xmlns:v="urn:schemas-microsoft-com:vml" Requires="v">
                <p:oleObj spid="_x0000_s24591" name="Bitmap Image" r:id="rId5" imgW="4296375" imgH="1438095" progId="PBrush">
                  <p:embed/>
                </p:oleObj>
              </mc:Choice>
              <mc:Fallback>
                <p:oleObj name="Bitmap Image" r:id="rId5" imgW="4296375" imgH="1438095" progId="PBrush">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76426" y="4191000"/>
                        <a:ext cx="5203825" cy="1887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2" name="Group 5"/>
          <p:cNvGrpSpPr>
            <a:grpSpLocks/>
          </p:cNvGrpSpPr>
          <p:nvPr/>
        </p:nvGrpSpPr>
        <p:grpSpPr bwMode="auto">
          <a:xfrm>
            <a:off x="5307013" y="1441450"/>
            <a:ext cx="2622550" cy="1987550"/>
            <a:chOff x="2582" y="908"/>
            <a:chExt cx="1789" cy="1252"/>
          </a:xfrm>
        </p:grpSpPr>
        <p:graphicFrame>
          <p:nvGraphicFramePr>
            <p:cNvPr id="26628" name="Object 4"/>
            <p:cNvGraphicFramePr>
              <a:graphicFrameLocks noChangeAspect="1"/>
            </p:cNvGraphicFramePr>
            <p:nvPr/>
          </p:nvGraphicFramePr>
          <p:xfrm>
            <a:off x="2582" y="916"/>
            <a:ext cx="897" cy="1244"/>
          </p:xfrm>
          <a:graphic>
            <a:graphicData uri="http://schemas.openxmlformats.org/presentationml/2006/ole">
              <mc:AlternateContent xmlns:mc="http://schemas.openxmlformats.org/markup-compatibility/2006">
                <mc:Choice xmlns:v="urn:schemas-microsoft-com:vml" Requires="v">
                  <p:oleObj spid="_x0000_s24592" name="Bitmap Image" r:id="rId7" imgW="1333333" imgH="1666667" progId="PBrush">
                    <p:embed/>
                  </p:oleObj>
                </mc:Choice>
                <mc:Fallback>
                  <p:oleObj name="Bitmap Image" r:id="rId7" imgW="1333333" imgH="1666667" progId="PBrush">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582" y="916"/>
                          <a:ext cx="897" cy="12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6629" name="Object 5"/>
            <p:cNvGraphicFramePr>
              <a:graphicFrameLocks noChangeAspect="1"/>
            </p:cNvGraphicFramePr>
            <p:nvPr/>
          </p:nvGraphicFramePr>
          <p:xfrm>
            <a:off x="3473" y="908"/>
            <a:ext cx="898" cy="1245"/>
          </p:xfrm>
          <a:graphic>
            <a:graphicData uri="http://schemas.openxmlformats.org/presentationml/2006/ole">
              <mc:AlternateContent xmlns:mc="http://schemas.openxmlformats.org/markup-compatibility/2006">
                <mc:Choice xmlns:v="urn:schemas-microsoft-com:vml" Requires="v">
                  <p:oleObj spid="_x0000_s24593" name="Bitmap Image" r:id="rId9" imgW="1333333" imgH="1666667" progId="PBrush">
                    <p:embed/>
                  </p:oleObj>
                </mc:Choice>
                <mc:Fallback>
                  <p:oleObj name="Bitmap Image" r:id="rId9" imgW="1333333" imgH="1666667" progId="PBrush">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473" y="908"/>
                          <a:ext cx="898" cy="1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422920" name="Text Box 8"/>
          <p:cNvSpPr txBox="1">
            <a:spLocks noChangeArrowheads="1"/>
          </p:cNvSpPr>
          <p:nvPr/>
        </p:nvSpPr>
        <p:spPr bwMode="auto">
          <a:xfrm>
            <a:off x="6858001" y="4718051"/>
            <a:ext cx="2979225" cy="375205"/>
          </a:xfrm>
          <a:prstGeom prst="rect">
            <a:avLst/>
          </a:prstGeom>
          <a:noFill/>
          <a:ln w="38100" algn="ctr">
            <a:noFill/>
            <a:miter lim="800000"/>
            <a:headEnd/>
            <a:tailEnd/>
          </a:ln>
        </p:spPr>
        <p:txBody>
          <a:bodyPr wrap="none" lIns="97256" tIns="48628" rIns="97256" bIns="48628">
            <a:spAutoFit/>
          </a:bodyPr>
          <a:lstStyle/>
          <a:p>
            <a:pPr defTabSz="973138">
              <a:spcBef>
                <a:spcPct val="50000"/>
              </a:spcBef>
            </a:pPr>
            <a:r>
              <a:rPr lang="en-US" b="1">
                <a:solidFill>
                  <a:srgbClr val="000000"/>
                </a:solidFill>
                <a:latin typeface="Arial" pitchFamily="34" charset="0"/>
              </a:rPr>
              <a:t>Multi Bit / Multi Level Cell</a:t>
            </a:r>
          </a:p>
        </p:txBody>
      </p:sp>
    </p:spTree>
    <p:extLst>
      <p:ext uri="{BB962C8B-B14F-4D97-AF65-F5344CB8AC3E}">
        <p14:creationId xmlns:p14="http://schemas.microsoft.com/office/powerpoint/2010/main" val="2192036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2" fill="hold" grpId="0" nodeType="clickEffect">
                                  <p:stCondLst>
                                    <p:cond delay="0"/>
                                  </p:stCondLst>
                                  <p:childTnLst>
                                    <p:set>
                                      <p:cBhvr>
                                        <p:cTn id="10" dur="1" fill="hold">
                                          <p:stCondLst>
                                            <p:cond delay="0"/>
                                          </p:stCondLst>
                                        </p:cTn>
                                        <p:tgtEl>
                                          <p:spTgt spid="422920"/>
                                        </p:tgtEl>
                                        <p:attrNameLst>
                                          <p:attrName>style.visibility</p:attrName>
                                        </p:attrNameLst>
                                      </p:cBhvr>
                                      <p:to>
                                        <p:strVal val="visible"/>
                                      </p:to>
                                    </p:set>
                                    <p:anim calcmode="lin" valueType="num">
                                      <p:cBhvr additive="base">
                                        <p:cTn id="11" dur="500" fill="hold"/>
                                        <p:tgtEl>
                                          <p:spTgt spid="422920"/>
                                        </p:tgtEl>
                                        <p:attrNameLst>
                                          <p:attrName>ppt_x</p:attrName>
                                        </p:attrNameLst>
                                      </p:cBhvr>
                                      <p:tavLst>
                                        <p:tav tm="0">
                                          <p:val>
                                            <p:strVal val="1+#ppt_w/2"/>
                                          </p:val>
                                        </p:tav>
                                        <p:tav tm="100000">
                                          <p:val>
                                            <p:strVal val="#ppt_x"/>
                                          </p:val>
                                        </p:tav>
                                      </p:tavLst>
                                    </p:anim>
                                    <p:anim calcmode="lin" valueType="num">
                                      <p:cBhvr additive="base">
                                        <p:cTn id="12" dur="500" fill="hold"/>
                                        <p:tgtEl>
                                          <p:spTgt spid="4229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2920" grpId="0"/>
    </p:bld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Slide Number Placeholder 2"/>
          <p:cNvSpPr>
            <a:spLocks noGrp="1"/>
          </p:cNvSpPr>
          <p:nvPr>
            <p:ph type="sldNum" sz="quarter" idx="10"/>
          </p:nvPr>
        </p:nvSpPr>
        <p:spPr>
          <a:xfrm>
            <a:off x="8904288" y="6092825"/>
            <a:ext cx="609600" cy="431800"/>
          </a:xfrm>
          <a:noFill/>
        </p:spPr>
        <p:txBody>
          <a:bodyPr/>
          <a:lstStyle/>
          <a:p>
            <a:fld id="{6A0450CF-48BF-4D3E-A0F5-0F398634313C}" type="slidenum">
              <a:rPr lang="it-IT" smtClean="0">
                <a:latin typeface="Arial" pitchFamily="34" charset="0"/>
              </a:rPr>
              <a:pPr/>
              <a:t>233</a:t>
            </a:fld>
            <a:endParaRPr lang="it-IT">
              <a:latin typeface="Arial" pitchFamily="34" charset="0"/>
            </a:endParaRPr>
          </a:p>
        </p:txBody>
      </p:sp>
      <p:graphicFrame>
        <p:nvGraphicFramePr>
          <p:cNvPr id="27650" name="Object 2"/>
          <p:cNvGraphicFramePr>
            <a:graphicFrameLocks noChangeAspect="1"/>
          </p:cNvGraphicFramePr>
          <p:nvPr/>
        </p:nvGraphicFramePr>
        <p:xfrm>
          <a:off x="2368550" y="609600"/>
          <a:ext cx="7596188" cy="5073650"/>
        </p:xfrm>
        <a:graphic>
          <a:graphicData uri="http://schemas.openxmlformats.org/presentationml/2006/ole">
            <mc:AlternateContent xmlns:mc="http://schemas.openxmlformats.org/markup-compatibility/2006">
              <mc:Choice xmlns:v="urn:schemas-microsoft-com:vml" Requires="v">
                <p:oleObj spid="_x0000_s25605" name="Bitmap Image" r:id="rId3" imgW="7571429" imgH="4667902" progId="PBrush">
                  <p:embed/>
                </p:oleObj>
              </mc:Choice>
              <mc:Fallback>
                <p:oleObj name="Bitmap Image" r:id="rId3" imgW="7571429" imgH="4667902" progId="PBrush">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68550" y="609600"/>
                        <a:ext cx="7596188" cy="5073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2055738663"/>
      </p:ext>
    </p:extLst>
  </p:cSld>
  <p:clrMapOvr>
    <a:masterClrMapping/>
  </p:clrMapOvr>
  <p:timing>
    <p:tnLst>
      <p:par>
        <p:cTn id="1" dur="indefinite" restart="never" nodeType="tmRoot"/>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170" name="Slide Number Placeholder 4"/>
          <p:cNvSpPr>
            <a:spLocks noGrp="1"/>
          </p:cNvSpPr>
          <p:nvPr>
            <p:ph type="sldNum" sz="quarter" idx="10"/>
          </p:nvPr>
        </p:nvSpPr>
        <p:spPr>
          <a:xfrm>
            <a:off x="8904288" y="6092825"/>
            <a:ext cx="609600" cy="431800"/>
          </a:xfrm>
          <a:noFill/>
        </p:spPr>
        <p:txBody>
          <a:bodyPr/>
          <a:lstStyle/>
          <a:p>
            <a:fld id="{6A4F72F0-C343-49F1-A1F7-718E3A8F336A}" type="slidenum">
              <a:rPr lang="it-IT" smtClean="0">
                <a:latin typeface="Arial" pitchFamily="34" charset="0"/>
              </a:rPr>
              <a:pPr/>
              <a:t>234</a:t>
            </a:fld>
            <a:endParaRPr lang="it-IT">
              <a:latin typeface="Arial" pitchFamily="34" charset="0"/>
            </a:endParaRPr>
          </a:p>
        </p:txBody>
      </p:sp>
      <p:sp>
        <p:nvSpPr>
          <p:cNvPr id="263171" name="Rectangle 2"/>
          <p:cNvSpPr>
            <a:spLocks noGrp="1" noChangeArrowheads="1"/>
          </p:cNvSpPr>
          <p:nvPr>
            <p:ph type="title"/>
          </p:nvPr>
        </p:nvSpPr>
        <p:spPr/>
        <p:txBody>
          <a:bodyPr/>
          <a:lstStyle/>
          <a:p>
            <a:r>
              <a:rPr lang="en-US" smtClean="0"/>
              <a:t>Floating Gate Memory Cells</a:t>
            </a:r>
          </a:p>
        </p:txBody>
      </p:sp>
      <p:sp>
        <p:nvSpPr>
          <p:cNvPr id="263172" name="Rectangle 3"/>
          <p:cNvSpPr>
            <a:spLocks noGrp="1" noChangeArrowheads="1"/>
          </p:cNvSpPr>
          <p:nvPr>
            <p:ph type="body" idx="1"/>
          </p:nvPr>
        </p:nvSpPr>
        <p:spPr/>
        <p:txBody>
          <a:bodyPr/>
          <a:lstStyle/>
          <a:p>
            <a:pPr>
              <a:lnSpc>
                <a:spcPct val="90000"/>
              </a:lnSpc>
            </a:pPr>
            <a:r>
              <a:rPr lang="en-US" smtClean="0"/>
              <a:t>EPROM</a:t>
            </a:r>
          </a:p>
          <a:p>
            <a:pPr lvl="1">
              <a:lnSpc>
                <a:spcPct val="90000"/>
              </a:lnSpc>
            </a:pPr>
            <a:r>
              <a:rPr lang="en-US" smtClean="0"/>
              <a:t>UV erasable</a:t>
            </a:r>
          </a:p>
          <a:p>
            <a:pPr>
              <a:lnSpc>
                <a:spcPct val="90000"/>
              </a:lnSpc>
            </a:pPr>
            <a:r>
              <a:rPr lang="en-US" smtClean="0"/>
              <a:t>EEPROM</a:t>
            </a:r>
          </a:p>
          <a:p>
            <a:pPr lvl="1">
              <a:lnSpc>
                <a:spcPct val="90000"/>
              </a:lnSpc>
            </a:pPr>
            <a:r>
              <a:rPr lang="en-US" smtClean="0"/>
              <a:t>Electrically erasable, can be read/written/erased/ on byte/word basis</a:t>
            </a:r>
          </a:p>
          <a:p>
            <a:pPr>
              <a:lnSpc>
                <a:spcPct val="90000"/>
              </a:lnSpc>
            </a:pPr>
            <a:r>
              <a:rPr lang="en-US" smtClean="0"/>
              <a:t>Flash memory</a:t>
            </a:r>
          </a:p>
          <a:p>
            <a:pPr lvl="1">
              <a:lnSpc>
                <a:spcPct val="90000"/>
              </a:lnSpc>
            </a:pPr>
            <a:r>
              <a:rPr lang="en-US" smtClean="0"/>
              <a:t>Also called flash EEPROM</a:t>
            </a:r>
          </a:p>
          <a:p>
            <a:pPr lvl="1">
              <a:lnSpc>
                <a:spcPct val="90000"/>
              </a:lnSpc>
            </a:pPr>
            <a:r>
              <a:rPr lang="en-US" smtClean="0"/>
              <a:t>Can be cleared to 0/1 on a block basis</a:t>
            </a:r>
          </a:p>
          <a:p>
            <a:pPr lvl="1">
              <a:lnSpc>
                <a:spcPct val="90000"/>
              </a:lnSpc>
            </a:pPr>
            <a:r>
              <a:rPr lang="en-US" smtClean="0"/>
              <a:t>Bytes can be written inside block</a:t>
            </a:r>
          </a:p>
          <a:p>
            <a:pPr lvl="2">
              <a:lnSpc>
                <a:spcPct val="90000"/>
              </a:lnSpc>
            </a:pPr>
            <a:r>
              <a:rPr lang="en-US" smtClean="0"/>
              <a:t>By flipping some of the cleared cells</a:t>
            </a:r>
          </a:p>
        </p:txBody>
      </p:sp>
    </p:spTree>
    <p:extLst>
      <p:ext uri="{BB962C8B-B14F-4D97-AF65-F5344CB8AC3E}">
        <p14:creationId xmlns:p14="http://schemas.microsoft.com/office/powerpoint/2010/main" val="389458443"/>
      </p:ext>
    </p:extLst>
  </p:cSld>
  <p:clrMapOvr>
    <a:masterClrMapping/>
  </p:clrMapOvr>
  <p:timing>
    <p:tnLst>
      <p:par>
        <p:cTn id="1" dur="indefinite" restart="never" nodeType="tmRoot"/>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5" name="Slide Number Placeholder 4"/>
          <p:cNvSpPr>
            <a:spLocks noGrp="1"/>
          </p:cNvSpPr>
          <p:nvPr>
            <p:ph type="sldNum" sz="quarter" idx="10"/>
          </p:nvPr>
        </p:nvSpPr>
        <p:spPr>
          <a:xfrm>
            <a:off x="8904288" y="6092825"/>
            <a:ext cx="609600" cy="431800"/>
          </a:xfrm>
          <a:noFill/>
        </p:spPr>
        <p:txBody>
          <a:bodyPr/>
          <a:lstStyle/>
          <a:p>
            <a:fld id="{99D04F61-F146-4CB1-8D07-8CA3FA7B615E}" type="slidenum">
              <a:rPr lang="it-IT" smtClean="0">
                <a:latin typeface="Arial" pitchFamily="34" charset="0"/>
              </a:rPr>
              <a:pPr/>
              <a:t>235</a:t>
            </a:fld>
            <a:endParaRPr lang="it-IT">
              <a:latin typeface="Arial" pitchFamily="34" charset="0"/>
            </a:endParaRPr>
          </a:p>
        </p:txBody>
      </p:sp>
      <p:sp>
        <p:nvSpPr>
          <p:cNvPr id="28676" name="Rectangle 2"/>
          <p:cNvSpPr>
            <a:spLocks noGrp="1" noChangeArrowheads="1"/>
          </p:cNvSpPr>
          <p:nvPr>
            <p:ph type="title"/>
          </p:nvPr>
        </p:nvSpPr>
        <p:spPr/>
        <p:txBody>
          <a:bodyPr/>
          <a:lstStyle/>
          <a:p>
            <a:r>
              <a:rPr lang="en-US" smtClean="0"/>
              <a:t>Floating Gate Program/Erase</a:t>
            </a:r>
          </a:p>
        </p:txBody>
      </p:sp>
      <p:graphicFrame>
        <p:nvGraphicFramePr>
          <p:cNvPr id="28674" name="Object 2"/>
          <p:cNvGraphicFramePr>
            <a:graphicFrameLocks noGrp="1" noChangeAspect="1"/>
          </p:cNvGraphicFramePr>
          <p:nvPr>
            <p:ph idx="1"/>
          </p:nvPr>
        </p:nvGraphicFramePr>
        <p:xfrm>
          <a:off x="1804989" y="1295400"/>
          <a:ext cx="8721725" cy="5029200"/>
        </p:xfrm>
        <a:graphic>
          <a:graphicData uri="http://schemas.openxmlformats.org/presentationml/2006/ole">
            <mc:AlternateContent xmlns:mc="http://schemas.openxmlformats.org/markup-compatibility/2006">
              <mc:Choice xmlns:v="urn:schemas-microsoft-com:vml" Requires="v">
                <p:oleObj spid="_x0000_s26629" name="Bitmap Image" r:id="rId3" imgW="8457143" imgH="4238095" progId="PBrush">
                  <p:embed/>
                </p:oleObj>
              </mc:Choice>
              <mc:Fallback>
                <p:oleObj name="Bitmap Image" r:id="rId3" imgW="8457143" imgH="4238095" progId="PBrush">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04989" y="1295400"/>
                        <a:ext cx="8721725" cy="502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142212767"/>
      </p:ext>
    </p:extLst>
  </p:cSld>
  <p:clrMapOvr>
    <a:masterClrMapping/>
  </p:clrMapOvr>
  <p:timing>
    <p:tnLst>
      <p:par>
        <p:cTn id="1" dur="indefinite" restart="never" nodeType="tmRoot"/>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00" name="Slide Number Placeholder 3"/>
          <p:cNvSpPr>
            <a:spLocks noGrp="1"/>
          </p:cNvSpPr>
          <p:nvPr>
            <p:ph type="sldNum" sz="quarter" idx="10"/>
          </p:nvPr>
        </p:nvSpPr>
        <p:spPr>
          <a:xfrm>
            <a:off x="8904288" y="6092825"/>
            <a:ext cx="609600" cy="431800"/>
          </a:xfrm>
          <a:noFill/>
        </p:spPr>
        <p:txBody>
          <a:bodyPr/>
          <a:lstStyle/>
          <a:p>
            <a:fld id="{F34E68DF-1096-4BC6-8649-9376B61280CA}" type="slidenum">
              <a:rPr lang="it-IT" smtClean="0">
                <a:latin typeface="Arial" pitchFamily="34" charset="0"/>
              </a:rPr>
              <a:pPr/>
              <a:t>236</a:t>
            </a:fld>
            <a:endParaRPr lang="it-IT">
              <a:latin typeface="Arial" pitchFamily="34" charset="0"/>
            </a:endParaRPr>
          </a:p>
        </p:txBody>
      </p:sp>
      <p:sp>
        <p:nvSpPr>
          <p:cNvPr id="29701" name="Rectangle 2"/>
          <p:cNvSpPr>
            <a:spLocks noGrp="1" noChangeArrowheads="1"/>
          </p:cNvSpPr>
          <p:nvPr>
            <p:ph type="title"/>
          </p:nvPr>
        </p:nvSpPr>
        <p:spPr>
          <a:xfrm>
            <a:off x="1790700" y="255589"/>
            <a:ext cx="8612188" cy="1431925"/>
          </a:xfrm>
        </p:spPr>
        <p:txBody>
          <a:bodyPr/>
          <a:lstStyle/>
          <a:p>
            <a:r>
              <a:rPr lang="en-US" smtClean="0"/>
              <a:t>Basic Floating-Gate Transistor:</a:t>
            </a:r>
            <a:br>
              <a:rPr lang="en-US" smtClean="0"/>
            </a:br>
            <a:r>
              <a:rPr lang="en-US" smtClean="0"/>
              <a:t>Weight Change Mechanisms</a:t>
            </a:r>
          </a:p>
        </p:txBody>
      </p:sp>
      <p:sp>
        <p:nvSpPr>
          <p:cNvPr id="29702" name="Text Box 3"/>
          <p:cNvSpPr txBox="1">
            <a:spLocks noChangeArrowheads="1"/>
          </p:cNvSpPr>
          <p:nvPr/>
        </p:nvSpPr>
        <p:spPr bwMode="auto">
          <a:xfrm>
            <a:off x="2174875" y="2644775"/>
            <a:ext cx="2873544" cy="369332"/>
          </a:xfrm>
          <a:prstGeom prst="rect">
            <a:avLst/>
          </a:prstGeom>
          <a:noFill/>
          <a:ln w="9525">
            <a:noFill/>
            <a:miter lim="800000"/>
            <a:headEnd/>
            <a:tailEnd/>
          </a:ln>
        </p:spPr>
        <p:txBody>
          <a:bodyPr wrap="none">
            <a:spAutoFit/>
          </a:bodyPr>
          <a:lstStyle/>
          <a:p>
            <a:r>
              <a:rPr lang="en-US">
                <a:latin typeface="Times New Roman" pitchFamily="18" charset="0"/>
              </a:rPr>
              <a:t>pFET Floating-Gate Synapse</a:t>
            </a:r>
          </a:p>
        </p:txBody>
      </p:sp>
      <p:sp>
        <p:nvSpPr>
          <p:cNvPr id="29703" name="Text Box 4"/>
          <p:cNvSpPr txBox="1">
            <a:spLocks noChangeArrowheads="1"/>
          </p:cNvSpPr>
          <p:nvPr/>
        </p:nvSpPr>
        <p:spPr bwMode="auto">
          <a:xfrm>
            <a:off x="2168526" y="3203576"/>
            <a:ext cx="2796599" cy="646331"/>
          </a:xfrm>
          <a:prstGeom prst="rect">
            <a:avLst/>
          </a:prstGeom>
          <a:noFill/>
          <a:ln w="9525">
            <a:noFill/>
            <a:miter lim="800000"/>
            <a:headEnd/>
            <a:tailEnd/>
          </a:ln>
        </p:spPr>
        <p:txBody>
          <a:bodyPr wrap="none">
            <a:spAutoFit/>
          </a:bodyPr>
          <a:lstStyle/>
          <a:p>
            <a:r>
              <a:rPr lang="en-US">
                <a:latin typeface="Times New Roman" pitchFamily="18" charset="0"/>
              </a:rPr>
              <a:t>Change floating-gate charge</a:t>
            </a:r>
          </a:p>
          <a:p>
            <a:r>
              <a:rPr lang="en-US">
                <a:latin typeface="Times New Roman" pitchFamily="18" charset="0"/>
              </a:rPr>
              <a:t>using:</a:t>
            </a:r>
          </a:p>
        </p:txBody>
      </p:sp>
      <p:grpSp>
        <p:nvGrpSpPr>
          <p:cNvPr id="2" name="Group 5"/>
          <p:cNvGrpSpPr>
            <a:grpSpLocks/>
          </p:cNvGrpSpPr>
          <p:nvPr/>
        </p:nvGrpSpPr>
        <p:grpSpPr bwMode="auto">
          <a:xfrm>
            <a:off x="3141664" y="3990976"/>
            <a:ext cx="4402137" cy="1597025"/>
            <a:chOff x="1104" y="2514"/>
            <a:chExt cx="3004" cy="1006"/>
          </a:xfrm>
        </p:grpSpPr>
        <p:grpSp>
          <p:nvGrpSpPr>
            <p:cNvPr id="3" name="Group 6"/>
            <p:cNvGrpSpPr>
              <a:grpSpLocks/>
            </p:cNvGrpSpPr>
            <p:nvPr/>
          </p:nvGrpSpPr>
          <p:grpSpPr bwMode="auto">
            <a:xfrm>
              <a:off x="3600" y="2832"/>
              <a:ext cx="508" cy="688"/>
              <a:chOff x="3371" y="1384"/>
              <a:chExt cx="469" cy="688"/>
            </a:xfrm>
          </p:grpSpPr>
          <p:sp>
            <p:nvSpPr>
              <p:cNvPr id="29739" name="Line 7"/>
              <p:cNvSpPr>
                <a:spLocks noChangeShapeType="1"/>
              </p:cNvSpPr>
              <p:nvPr/>
            </p:nvSpPr>
            <p:spPr bwMode="auto">
              <a:xfrm flipH="1">
                <a:off x="3840" y="1384"/>
                <a:ext cx="0" cy="688"/>
              </a:xfrm>
              <a:prstGeom prst="line">
                <a:avLst/>
              </a:prstGeom>
              <a:noFill/>
              <a:ln w="28575">
                <a:solidFill>
                  <a:schemeClr val="tx1"/>
                </a:solidFill>
                <a:miter lim="800000"/>
                <a:headEnd/>
                <a:tailEnd type="triangle" w="med" len="med"/>
              </a:ln>
            </p:spPr>
            <p:txBody>
              <a:bodyPr wrap="none"/>
              <a:lstStyle/>
              <a:p>
                <a:endParaRPr lang="en-US"/>
              </a:p>
            </p:txBody>
          </p:sp>
          <p:graphicFrame>
            <p:nvGraphicFramePr>
              <p:cNvPr id="29699" name="Object 3"/>
              <p:cNvGraphicFramePr>
                <a:graphicFrameLocks noChangeAspect="1"/>
              </p:cNvGraphicFramePr>
              <p:nvPr/>
            </p:nvGraphicFramePr>
            <p:xfrm>
              <a:off x="3371" y="1456"/>
              <a:ext cx="433" cy="433"/>
            </p:xfrm>
            <a:graphic>
              <a:graphicData uri="http://schemas.openxmlformats.org/presentationml/2006/ole">
                <mc:AlternateContent xmlns:mc="http://schemas.openxmlformats.org/markup-compatibility/2006">
                  <mc:Choice xmlns:v="urn:schemas-microsoft-com:vml" Requires="v">
                    <p:oleObj spid="_x0000_s27656" name="Equation" r:id="rId4" imgW="228600" imgH="228600" progId="Equation.3">
                      <p:embed/>
                    </p:oleObj>
                  </mc:Choice>
                  <mc:Fallback>
                    <p:oleObj name="Equation" r:id="rId4" imgW="228600" imgH="2286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71" y="1456"/>
                            <a:ext cx="433" cy="43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29738" name="Text Box 9"/>
            <p:cNvSpPr txBox="1">
              <a:spLocks noChangeArrowheads="1"/>
            </p:cNvSpPr>
            <p:nvPr/>
          </p:nvSpPr>
          <p:spPr bwMode="auto">
            <a:xfrm>
              <a:off x="1104" y="2514"/>
              <a:ext cx="1419" cy="233"/>
            </a:xfrm>
            <a:prstGeom prst="rect">
              <a:avLst/>
            </a:prstGeom>
            <a:noFill/>
            <a:ln w="9525">
              <a:noFill/>
              <a:miter lim="800000"/>
              <a:headEnd/>
              <a:tailEnd/>
            </a:ln>
          </p:spPr>
          <p:txBody>
            <a:bodyPr wrap="none">
              <a:spAutoFit/>
            </a:bodyPr>
            <a:lstStyle/>
            <a:p>
              <a:pPr>
                <a:buFontTx/>
                <a:buChar char="•"/>
              </a:pPr>
              <a:r>
                <a:rPr lang="en-US">
                  <a:latin typeface="Times New Roman" pitchFamily="18" charset="0"/>
                </a:rPr>
                <a:t>  Tunneling Current</a:t>
              </a:r>
            </a:p>
          </p:txBody>
        </p:sp>
      </p:grpSp>
      <p:grpSp>
        <p:nvGrpSpPr>
          <p:cNvPr id="4" name="Group 10"/>
          <p:cNvGrpSpPr>
            <a:grpSpLocks/>
          </p:cNvGrpSpPr>
          <p:nvPr/>
        </p:nvGrpSpPr>
        <p:grpSpPr bwMode="auto">
          <a:xfrm>
            <a:off x="3121025" y="2362201"/>
            <a:ext cx="6140450" cy="2582863"/>
            <a:chOff x="1090" y="1488"/>
            <a:chExt cx="4190" cy="1627"/>
          </a:xfrm>
        </p:grpSpPr>
        <p:sp>
          <p:nvSpPr>
            <p:cNvPr id="29735" name="Line 11"/>
            <p:cNvSpPr>
              <a:spLocks noChangeShapeType="1"/>
            </p:cNvSpPr>
            <p:nvPr/>
          </p:nvSpPr>
          <p:spPr bwMode="auto">
            <a:xfrm flipV="1">
              <a:off x="4752" y="1488"/>
              <a:ext cx="528" cy="336"/>
            </a:xfrm>
            <a:prstGeom prst="line">
              <a:avLst/>
            </a:prstGeom>
            <a:noFill/>
            <a:ln w="28575">
              <a:solidFill>
                <a:schemeClr val="tx1"/>
              </a:solidFill>
              <a:miter lim="800000"/>
              <a:headEnd/>
              <a:tailEnd type="triangle" w="med" len="med"/>
            </a:ln>
          </p:spPr>
          <p:txBody>
            <a:bodyPr wrap="none"/>
            <a:lstStyle/>
            <a:p>
              <a:endParaRPr lang="en-US"/>
            </a:p>
          </p:txBody>
        </p:sp>
        <p:graphicFrame>
          <p:nvGraphicFramePr>
            <p:cNvPr id="29698" name="Object 2"/>
            <p:cNvGraphicFramePr>
              <a:graphicFrameLocks noChangeAspect="1"/>
            </p:cNvGraphicFramePr>
            <p:nvPr/>
          </p:nvGraphicFramePr>
          <p:xfrm>
            <a:off x="4471" y="1636"/>
            <a:ext cx="442" cy="458"/>
          </p:xfrm>
          <a:graphic>
            <a:graphicData uri="http://schemas.openxmlformats.org/presentationml/2006/ole">
              <mc:AlternateContent xmlns:mc="http://schemas.openxmlformats.org/markup-compatibility/2006">
                <mc:Choice xmlns:v="urn:schemas-microsoft-com:vml" Requires="v">
                  <p:oleObj spid="_x0000_s27657" name="Equation" r:id="rId6" imgW="215640" imgH="241200" progId="Equation.3">
                    <p:embed/>
                  </p:oleObj>
                </mc:Choice>
                <mc:Fallback>
                  <p:oleObj name="Equation" r:id="rId6" imgW="215640" imgH="2412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71" y="1636"/>
                          <a:ext cx="442" cy="45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9736" name="Text Box 13"/>
            <p:cNvSpPr txBox="1">
              <a:spLocks noChangeArrowheads="1"/>
            </p:cNvSpPr>
            <p:nvPr/>
          </p:nvSpPr>
          <p:spPr bwMode="auto">
            <a:xfrm>
              <a:off x="1090" y="2882"/>
              <a:ext cx="1340" cy="233"/>
            </a:xfrm>
            <a:prstGeom prst="rect">
              <a:avLst/>
            </a:prstGeom>
            <a:noFill/>
            <a:ln w="9525">
              <a:noFill/>
              <a:miter lim="800000"/>
              <a:headEnd/>
              <a:tailEnd/>
            </a:ln>
          </p:spPr>
          <p:txBody>
            <a:bodyPr wrap="none">
              <a:spAutoFit/>
            </a:bodyPr>
            <a:lstStyle/>
            <a:p>
              <a:pPr>
                <a:buFontTx/>
                <a:buChar char="•"/>
              </a:pPr>
              <a:r>
                <a:rPr lang="en-US">
                  <a:latin typeface="Times New Roman" pitchFamily="18" charset="0"/>
                </a:rPr>
                <a:t>  Injection Current</a:t>
              </a:r>
            </a:p>
          </p:txBody>
        </p:sp>
      </p:grpSp>
      <p:grpSp>
        <p:nvGrpSpPr>
          <p:cNvPr id="5" name="Group 14"/>
          <p:cNvGrpSpPr>
            <a:grpSpLocks/>
          </p:cNvGrpSpPr>
          <p:nvPr/>
        </p:nvGrpSpPr>
        <p:grpSpPr bwMode="auto">
          <a:xfrm>
            <a:off x="6465888" y="2003426"/>
            <a:ext cx="3109912" cy="3101975"/>
            <a:chOff x="3372" y="1262"/>
            <a:chExt cx="2123" cy="1954"/>
          </a:xfrm>
        </p:grpSpPr>
        <p:pic>
          <p:nvPicPr>
            <p:cNvPr id="29707" name="Picture 15" descr="tex2gif10"/>
            <p:cNvPicPr>
              <a:picLocks noChangeAspect="1" noChangeArrowheads="1"/>
            </p:cNvPicPr>
            <p:nvPr/>
          </p:nvPicPr>
          <p:blipFill>
            <a:blip r:embed="rId8" cstate="print"/>
            <a:srcRect/>
            <a:stretch>
              <a:fillRect/>
            </a:stretch>
          </p:blipFill>
          <p:spPr bwMode="auto">
            <a:xfrm>
              <a:off x="4560" y="2896"/>
              <a:ext cx="336" cy="159"/>
            </a:xfrm>
            <a:prstGeom prst="rect">
              <a:avLst/>
            </a:prstGeom>
            <a:noFill/>
            <a:ln w="9525">
              <a:noFill/>
              <a:miter lim="800000"/>
              <a:headEnd/>
              <a:tailEnd/>
            </a:ln>
          </p:spPr>
        </p:pic>
        <p:pic>
          <p:nvPicPr>
            <p:cNvPr id="29708" name="Picture 16" descr="tex2gif11"/>
            <p:cNvPicPr>
              <a:picLocks noChangeAspect="1" noChangeArrowheads="1"/>
            </p:cNvPicPr>
            <p:nvPr/>
          </p:nvPicPr>
          <p:blipFill>
            <a:blip r:embed="rId9" cstate="print"/>
            <a:srcRect/>
            <a:stretch>
              <a:fillRect/>
            </a:stretch>
          </p:blipFill>
          <p:spPr bwMode="auto">
            <a:xfrm>
              <a:off x="4320" y="1999"/>
              <a:ext cx="243" cy="175"/>
            </a:xfrm>
            <a:prstGeom prst="rect">
              <a:avLst/>
            </a:prstGeom>
            <a:noFill/>
            <a:ln w="9525">
              <a:noFill/>
              <a:miter lim="800000"/>
              <a:headEnd/>
              <a:tailEnd/>
            </a:ln>
          </p:spPr>
        </p:pic>
        <p:pic>
          <p:nvPicPr>
            <p:cNvPr id="29709" name="Picture 17" descr="tex2gif8"/>
            <p:cNvPicPr>
              <a:picLocks noChangeAspect="1" noChangeArrowheads="1"/>
            </p:cNvPicPr>
            <p:nvPr/>
          </p:nvPicPr>
          <p:blipFill>
            <a:blip r:embed="rId10" cstate="print"/>
            <a:srcRect/>
            <a:stretch>
              <a:fillRect/>
            </a:stretch>
          </p:blipFill>
          <p:spPr bwMode="auto">
            <a:xfrm>
              <a:off x="3973" y="2600"/>
              <a:ext cx="188" cy="154"/>
            </a:xfrm>
            <a:prstGeom prst="rect">
              <a:avLst/>
            </a:prstGeom>
            <a:noFill/>
            <a:ln w="9525">
              <a:noFill/>
              <a:miter lim="800000"/>
              <a:headEnd/>
              <a:tailEnd/>
            </a:ln>
          </p:spPr>
        </p:pic>
        <p:pic>
          <p:nvPicPr>
            <p:cNvPr id="29710" name="Picture 18" descr="tex2gif4"/>
            <p:cNvPicPr>
              <a:picLocks noChangeAspect="1" noChangeArrowheads="1"/>
            </p:cNvPicPr>
            <p:nvPr/>
          </p:nvPicPr>
          <p:blipFill>
            <a:blip r:embed="rId11" cstate="print"/>
            <a:srcRect/>
            <a:stretch>
              <a:fillRect/>
            </a:stretch>
          </p:blipFill>
          <p:spPr bwMode="auto">
            <a:xfrm>
              <a:off x="4128" y="2383"/>
              <a:ext cx="320" cy="159"/>
            </a:xfrm>
            <a:prstGeom prst="rect">
              <a:avLst/>
            </a:prstGeom>
            <a:noFill/>
            <a:ln w="9525">
              <a:noFill/>
              <a:miter lim="800000"/>
              <a:headEnd/>
              <a:tailEnd/>
            </a:ln>
          </p:spPr>
        </p:pic>
        <p:pic>
          <p:nvPicPr>
            <p:cNvPr id="29711" name="Picture 19" descr="tex2gif12"/>
            <p:cNvPicPr>
              <a:picLocks noChangeAspect="1" noChangeArrowheads="1"/>
            </p:cNvPicPr>
            <p:nvPr/>
          </p:nvPicPr>
          <p:blipFill>
            <a:blip r:embed="rId12" cstate="print"/>
            <a:srcRect/>
            <a:stretch>
              <a:fillRect/>
            </a:stretch>
          </p:blipFill>
          <p:spPr bwMode="auto">
            <a:xfrm>
              <a:off x="3372" y="2264"/>
              <a:ext cx="328" cy="186"/>
            </a:xfrm>
            <a:prstGeom prst="rect">
              <a:avLst/>
            </a:prstGeom>
            <a:noFill/>
            <a:ln w="9525">
              <a:noFill/>
              <a:miter lim="800000"/>
              <a:headEnd/>
              <a:tailEnd/>
            </a:ln>
          </p:spPr>
        </p:pic>
        <p:sp>
          <p:nvSpPr>
            <p:cNvPr id="29712" name="Rectangle 20"/>
            <p:cNvSpPr>
              <a:spLocks noChangeArrowheads="1"/>
            </p:cNvSpPr>
            <p:nvPr/>
          </p:nvSpPr>
          <p:spPr bwMode="auto">
            <a:xfrm>
              <a:off x="4508" y="2327"/>
              <a:ext cx="294" cy="31"/>
            </a:xfrm>
            <a:prstGeom prst="rect">
              <a:avLst/>
            </a:prstGeom>
            <a:solidFill>
              <a:srgbClr val="000000"/>
            </a:solidFill>
            <a:ln w="9525">
              <a:noFill/>
              <a:miter lim="800000"/>
              <a:headEnd/>
              <a:tailEnd/>
            </a:ln>
          </p:spPr>
          <p:txBody>
            <a:bodyPr/>
            <a:lstStyle/>
            <a:p>
              <a:endParaRPr lang="en-US"/>
            </a:p>
          </p:txBody>
        </p:sp>
        <p:sp>
          <p:nvSpPr>
            <p:cNvPr id="29713" name="Rectangle 21"/>
            <p:cNvSpPr>
              <a:spLocks noChangeArrowheads="1"/>
            </p:cNvSpPr>
            <p:nvPr/>
          </p:nvSpPr>
          <p:spPr bwMode="auto">
            <a:xfrm>
              <a:off x="4794" y="1933"/>
              <a:ext cx="34" cy="810"/>
            </a:xfrm>
            <a:prstGeom prst="rect">
              <a:avLst/>
            </a:prstGeom>
            <a:solidFill>
              <a:srgbClr val="000000"/>
            </a:solidFill>
            <a:ln w="9525">
              <a:noFill/>
              <a:miter lim="800000"/>
              <a:headEnd/>
              <a:tailEnd/>
            </a:ln>
          </p:spPr>
          <p:txBody>
            <a:bodyPr/>
            <a:lstStyle/>
            <a:p>
              <a:endParaRPr lang="en-US"/>
            </a:p>
          </p:txBody>
        </p:sp>
        <p:sp>
          <p:nvSpPr>
            <p:cNvPr id="29714" name="Rectangle 22"/>
            <p:cNvSpPr>
              <a:spLocks noChangeArrowheads="1"/>
            </p:cNvSpPr>
            <p:nvPr/>
          </p:nvSpPr>
          <p:spPr bwMode="auto">
            <a:xfrm>
              <a:off x="4893" y="1933"/>
              <a:ext cx="34" cy="810"/>
            </a:xfrm>
            <a:prstGeom prst="rect">
              <a:avLst/>
            </a:prstGeom>
            <a:solidFill>
              <a:srgbClr val="000000"/>
            </a:solidFill>
            <a:ln w="9525">
              <a:noFill/>
              <a:miter lim="800000"/>
              <a:headEnd/>
              <a:tailEnd/>
            </a:ln>
          </p:spPr>
          <p:txBody>
            <a:bodyPr/>
            <a:lstStyle/>
            <a:p>
              <a:endParaRPr lang="en-US"/>
            </a:p>
          </p:txBody>
        </p:sp>
        <p:sp>
          <p:nvSpPr>
            <p:cNvPr id="29715" name="Freeform 23"/>
            <p:cNvSpPr>
              <a:spLocks/>
            </p:cNvSpPr>
            <p:nvPr/>
          </p:nvSpPr>
          <p:spPr bwMode="auto">
            <a:xfrm>
              <a:off x="4898" y="1676"/>
              <a:ext cx="306" cy="373"/>
            </a:xfrm>
            <a:custGeom>
              <a:avLst/>
              <a:gdLst>
                <a:gd name="T0" fmla="*/ 0 w 282"/>
                <a:gd name="T1" fmla="*/ 342 h 373"/>
                <a:gd name="T2" fmla="*/ 409 w 282"/>
                <a:gd name="T3" fmla="*/ 342 h 373"/>
                <a:gd name="T4" fmla="*/ 409 w 282"/>
                <a:gd name="T5" fmla="*/ 0 h 373"/>
                <a:gd name="T6" fmla="*/ 460 w 282"/>
                <a:gd name="T7" fmla="*/ 0 h 373"/>
                <a:gd name="T8" fmla="*/ 460 w 282"/>
                <a:gd name="T9" fmla="*/ 359 h 373"/>
                <a:gd name="T10" fmla="*/ 438 w 282"/>
                <a:gd name="T11" fmla="*/ 373 h 373"/>
                <a:gd name="T12" fmla="*/ 0 w 282"/>
                <a:gd name="T13" fmla="*/ 373 h 373"/>
                <a:gd name="T14" fmla="*/ 0 w 282"/>
                <a:gd name="T15" fmla="*/ 342 h 373"/>
                <a:gd name="T16" fmla="*/ 0 60000 65536"/>
                <a:gd name="T17" fmla="*/ 0 60000 65536"/>
                <a:gd name="T18" fmla="*/ 0 60000 65536"/>
                <a:gd name="T19" fmla="*/ 0 60000 65536"/>
                <a:gd name="T20" fmla="*/ 0 60000 65536"/>
                <a:gd name="T21" fmla="*/ 0 60000 65536"/>
                <a:gd name="T22" fmla="*/ 0 60000 65536"/>
                <a:gd name="T23" fmla="*/ 0 60000 65536"/>
                <a:gd name="T24" fmla="*/ 0 w 282"/>
                <a:gd name="T25" fmla="*/ 0 h 373"/>
                <a:gd name="T26" fmla="*/ 282 w 282"/>
                <a:gd name="T27" fmla="*/ 373 h 37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82" h="373">
                  <a:moveTo>
                    <a:pt x="0" y="342"/>
                  </a:moveTo>
                  <a:lnTo>
                    <a:pt x="251" y="342"/>
                  </a:lnTo>
                  <a:lnTo>
                    <a:pt x="251" y="0"/>
                  </a:lnTo>
                  <a:lnTo>
                    <a:pt x="282" y="0"/>
                  </a:lnTo>
                  <a:lnTo>
                    <a:pt x="282" y="359"/>
                  </a:lnTo>
                  <a:lnTo>
                    <a:pt x="268" y="373"/>
                  </a:lnTo>
                  <a:lnTo>
                    <a:pt x="0" y="373"/>
                  </a:lnTo>
                  <a:lnTo>
                    <a:pt x="0" y="342"/>
                  </a:lnTo>
                  <a:close/>
                </a:path>
              </a:pathLst>
            </a:custGeom>
            <a:solidFill>
              <a:srgbClr val="000000"/>
            </a:solidFill>
            <a:ln w="9525">
              <a:noFill/>
              <a:round/>
              <a:headEnd/>
              <a:tailEnd/>
            </a:ln>
          </p:spPr>
          <p:txBody>
            <a:bodyPr/>
            <a:lstStyle/>
            <a:p>
              <a:endParaRPr lang="en-US"/>
            </a:p>
          </p:txBody>
        </p:sp>
        <p:sp>
          <p:nvSpPr>
            <p:cNvPr id="29716" name="Freeform 24"/>
            <p:cNvSpPr>
              <a:spLocks/>
            </p:cNvSpPr>
            <p:nvPr/>
          </p:nvSpPr>
          <p:spPr bwMode="auto">
            <a:xfrm>
              <a:off x="4914" y="2624"/>
              <a:ext cx="290" cy="374"/>
            </a:xfrm>
            <a:custGeom>
              <a:avLst/>
              <a:gdLst>
                <a:gd name="T0" fmla="*/ 0 w 268"/>
                <a:gd name="T1" fmla="*/ 0 h 374"/>
                <a:gd name="T2" fmla="*/ 408 w 268"/>
                <a:gd name="T3" fmla="*/ 0 h 374"/>
                <a:gd name="T4" fmla="*/ 431 w 268"/>
                <a:gd name="T5" fmla="*/ 17 h 374"/>
                <a:gd name="T6" fmla="*/ 431 w 268"/>
                <a:gd name="T7" fmla="*/ 374 h 374"/>
                <a:gd name="T8" fmla="*/ 381 w 268"/>
                <a:gd name="T9" fmla="*/ 374 h 374"/>
                <a:gd name="T10" fmla="*/ 381 w 268"/>
                <a:gd name="T11" fmla="*/ 17 h 374"/>
                <a:gd name="T12" fmla="*/ 408 w 268"/>
                <a:gd name="T13" fmla="*/ 31 h 374"/>
                <a:gd name="T14" fmla="*/ 0 w 268"/>
                <a:gd name="T15" fmla="*/ 31 h 374"/>
                <a:gd name="T16" fmla="*/ 0 w 268"/>
                <a:gd name="T17" fmla="*/ 0 h 37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68"/>
                <a:gd name="T28" fmla="*/ 0 h 374"/>
                <a:gd name="T29" fmla="*/ 268 w 268"/>
                <a:gd name="T30" fmla="*/ 374 h 37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68" h="374">
                  <a:moveTo>
                    <a:pt x="0" y="0"/>
                  </a:moveTo>
                  <a:lnTo>
                    <a:pt x="254" y="0"/>
                  </a:lnTo>
                  <a:lnTo>
                    <a:pt x="268" y="17"/>
                  </a:lnTo>
                  <a:lnTo>
                    <a:pt x="268" y="374"/>
                  </a:lnTo>
                  <a:lnTo>
                    <a:pt x="237" y="374"/>
                  </a:lnTo>
                  <a:lnTo>
                    <a:pt x="237" y="17"/>
                  </a:lnTo>
                  <a:lnTo>
                    <a:pt x="254" y="31"/>
                  </a:lnTo>
                  <a:lnTo>
                    <a:pt x="0" y="31"/>
                  </a:lnTo>
                  <a:lnTo>
                    <a:pt x="0" y="0"/>
                  </a:lnTo>
                  <a:close/>
                </a:path>
              </a:pathLst>
            </a:custGeom>
            <a:solidFill>
              <a:srgbClr val="000000"/>
            </a:solidFill>
            <a:ln w="9525">
              <a:noFill/>
              <a:round/>
              <a:headEnd/>
              <a:tailEnd/>
            </a:ln>
          </p:spPr>
          <p:txBody>
            <a:bodyPr/>
            <a:lstStyle/>
            <a:p>
              <a:endParaRPr lang="en-US"/>
            </a:p>
          </p:txBody>
        </p:sp>
        <p:grpSp>
          <p:nvGrpSpPr>
            <p:cNvPr id="6" name="Group 25"/>
            <p:cNvGrpSpPr>
              <a:grpSpLocks/>
            </p:cNvGrpSpPr>
            <p:nvPr/>
          </p:nvGrpSpPr>
          <p:grpSpPr bwMode="auto">
            <a:xfrm>
              <a:off x="3756" y="2126"/>
              <a:ext cx="786" cy="405"/>
              <a:chOff x="3467" y="2143"/>
              <a:chExt cx="725" cy="405"/>
            </a:xfrm>
          </p:grpSpPr>
          <p:sp>
            <p:nvSpPr>
              <p:cNvPr id="29730" name="Rectangle 26"/>
              <p:cNvSpPr>
                <a:spLocks noChangeArrowheads="1"/>
              </p:cNvSpPr>
              <p:nvPr/>
            </p:nvSpPr>
            <p:spPr bwMode="auto">
              <a:xfrm>
                <a:off x="3780" y="2341"/>
                <a:ext cx="232" cy="31"/>
              </a:xfrm>
              <a:prstGeom prst="rect">
                <a:avLst/>
              </a:prstGeom>
              <a:solidFill>
                <a:srgbClr val="000000"/>
              </a:solidFill>
              <a:ln w="9525">
                <a:noFill/>
                <a:miter lim="800000"/>
                <a:headEnd/>
                <a:tailEnd/>
              </a:ln>
            </p:spPr>
            <p:txBody>
              <a:bodyPr/>
              <a:lstStyle/>
              <a:p>
                <a:endParaRPr lang="en-US"/>
              </a:p>
            </p:txBody>
          </p:sp>
          <p:sp>
            <p:nvSpPr>
              <p:cNvPr id="29731" name="Rectangle 27"/>
              <p:cNvSpPr>
                <a:spLocks noChangeArrowheads="1"/>
              </p:cNvSpPr>
              <p:nvPr/>
            </p:nvSpPr>
            <p:spPr bwMode="auto">
              <a:xfrm>
                <a:off x="3687" y="2143"/>
                <a:ext cx="31" cy="405"/>
              </a:xfrm>
              <a:prstGeom prst="rect">
                <a:avLst/>
              </a:prstGeom>
              <a:solidFill>
                <a:srgbClr val="000000"/>
              </a:solidFill>
              <a:ln w="9525">
                <a:noFill/>
                <a:miter lim="800000"/>
                <a:headEnd/>
                <a:tailEnd/>
              </a:ln>
            </p:spPr>
            <p:txBody>
              <a:bodyPr/>
              <a:lstStyle/>
              <a:p>
                <a:endParaRPr lang="en-US"/>
              </a:p>
            </p:txBody>
          </p:sp>
          <p:sp>
            <p:nvSpPr>
              <p:cNvPr id="29732" name="Rectangle 28"/>
              <p:cNvSpPr>
                <a:spLocks noChangeArrowheads="1"/>
              </p:cNvSpPr>
              <p:nvPr/>
            </p:nvSpPr>
            <p:spPr bwMode="auto">
              <a:xfrm>
                <a:off x="3766" y="2143"/>
                <a:ext cx="28" cy="405"/>
              </a:xfrm>
              <a:prstGeom prst="rect">
                <a:avLst/>
              </a:prstGeom>
              <a:solidFill>
                <a:srgbClr val="000000"/>
              </a:solidFill>
              <a:ln w="9525">
                <a:noFill/>
                <a:miter lim="800000"/>
                <a:headEnd/>
                <a:tailEnd/>
              </a:ln>
            </p:spPr>
            <p:txBody>
              <a:bodyPr/>
              <a:lstStyle/>
              <a:p>
                <a:endParaRPr lang="en-US"/>
              </a:p>
            </p:txBody>
          </p:sp>
          <p:sp>
            <p:nvSpPr>
              <p:cNvPr id="29733" name="Rectangle 29"/>
              <p:cNvSpPr>
                <a:spLocks noChangeArrowheads="1"/>
              </p:cNvSpPr>
              <p:nvPr/>
            </p:nvSpPr>
            <p:spPr bwMode="auto">
              <a:xfrm>
                <a:off x="3467" y="2338"/>
                <a:ext cx="231" cy="29"/>
              </a:xfrm>
              <a:prstGeom prst="rect">
                <a:avLst/>
              </a:prstGeom>
              <a:solidFill>
                <a:srgbClr val="000000"/>
              </a:solidFill>
              <a:ln w="9525">
                <a:noFill/>
                <a:miter lim="800000"/>
                <a:headEnd/>
                <a:tailEnd/>
              </a:ln>
            </p:spPr>
            <p:txBody>
              <a:bodyPr/>
              <a:lstStyle/>
              <a:p>
                <a:endParaRPr lang="en-US"/>
              </a:p>
            </p:txBody>
          </p:sp>
          <p:sp>
            <p:nvSpPr>
              <p:cNvPr id="29734" name="Freeform 30"/>
              <p:cNvSpPr>
                <a:spLocks/>
              </p:cNvSpPr>
              <p:nvPr/>
            </p:nvSpPr>
            <p:spPr bwMode="auto">
              <a:xfrm>
                <a:off x="4012" y="2338"/>
                <a:ext cx="180" cy="34"/>
              </a:xfrm>
              <a:custGeom>
                <a:avLst/>
                <a:gdLst>
                  <a:gd name="T0" fmla="*/ 0 w 180"/>
                  <a:gd name="T1" fmla="*/ 3 h 34"/>
                  <a:gd name="T2" fmla="*/ 180 w 180"/>
                  <a:gd name="T3" fmla="*/ 0 h 34"/>
                  <a:gd name="T4" fmla="*/ 180 w 180"/>
                  <a:gd name="T5" fmla="*/ 31 h 34"/>
                  <a:gd name="T6" fmla="*/ 0 w 180"/>
                  <a:gd name="T7" fmla="*/ 34 h 34"/>
                  <a:gd name="T8" fmla="*/ 0 w 180"/>
                  <a:gd name="T9" fmla="*/ 3 h 34"/>
                  <a:gd name="T10" fmla="*/ 0 60000 65536"/>
                  <a:gd name="T11" fmla="*/ 0 60000 65536"/>
                  <a:gd name="T12" fmla="*/ 0 60000 65536"/>
                  <a:gd name="T13" fmla="*/ 0 60000 65536"/>
                  <a:gd name="T14" fmla="*/ 0 60000 65536"/>
                  <a:gd name="T15" fmla="*/ 0 w 180"/>
                  <a:gd name="T16" fmla="*/ 0 h 34"/>
                  <a:gd name="T17" fmla="*/ 180 w 180"/>
                  <a:gd name="T18" fmla="*/ 34 h 34"/>
                </a:gdLst>
                <a:ahLst/>
                <a:cxnLst>
                  <a:cxn ang="T10">
                    <a:pos x="T0" y="T1"/>
                  </a:cxn>
                  <a:cxn ang="T11">
                    <a:pos x="T2" y="T3"/>
                  </a:cxn>
                  <a:cxn ang="T12">
                    <a:pos x="T4" y="T5"/>
                  </a:cxn>
                  <a:cxn ang="T13">
                    <a:pos x="T6" y="T7"/>
                  </a:cxn>
                  <a:cxn ang="T14">
                    <a:pos x="T8" y="T9"/>
                  </a:cxn>
                </a:cxnLst>
                <a:rect l="T15" t="T16" r="T17" b="T18"/>
                <a:pathLst>
                  <a:path w="180" h="34">
                    <a:moveTo>
                      <a:pt x="0" y="3"/>
                    </a:moveTo>
                    <a:lnTo>
                      <a:pt x="180" y="0"/>
                    </a:lnTo>
                    <a:lnTo>
                      <a:pt x="180" y="31"/>
                    </a:lnTo>
                    <a:lnTo>
                      <a:pt x="0" y="34"/>
                    </a:lnTo>
                    <a:lnTo>
                      <a:pt x="0" y="3"/>
                    </a:lnTo>
                    <a:close/>
                  </a:path>
                </a:pathLst>
              </a:custGeom>
              <a:solidFill>
                <a:srgbClr val="000000"/>
              </a:solidFill>
              <a:ln w="9525">
                <a:noFill/>
                <a:round/>
                <a:headEnd/>
                <a:tailEnd/>
              </a:ln>
            </p:spPr>
            <p:txBody>
              <a:bodyPr/>
              <a:lstStyle/>
              <a:p>
                <a:endParaRPr lang="en-US"/>
              </a:p>
            </p:txBody>
          </p:sp>
        </p:grpSp>
        <p:sp>
          <p:nvSpPr>
            <p:cNvPr id="29718" name="Rectangle 31"/>
            <p:cNvSpPr>
              <a:spLocks noChangeArrowheads="1"/>
            </p:cNvSpPr>
            <p:nvPr/>
          </p:nvSpPr>
          <p:spPr bwMode="auto">
            <a:xfrm rot="10800000">
              <a:off x="4463" y="2335"/>
              <a:ext cx="33" cy="382"/>
            </a:xfrm>
            <a:prstGeom prst="rect">
              <a:avLst/>
            </a:prstGeom>
            <a:solidFill>
              <a:srgbClr val="000000"/>
            </a:solidFill>
            <a:ln w="9525">
              <a:noFill/>
              <a:miter lim="800000"/>
              <a:headEnd/>
              <a:tailEnd/>
            </a:ln>
          </p:spPr>
          <p:txBody>
            <a:bodyPr/>
            <a:lstStyle/>
            <a:p>
              <a:endParaRPr lang="en-US"/>
            </a:p>
          </p:txBody>
        </p:sp>
        <p:sp>
          <p:nvSpPr>
            <p:cNvPr id="29719" name="Rectangle 32"/>
            <p:cNvSpPr>
              <a:spLocks noChangeArrowheads="1"/>
            </p:cNvSpPr>
            <p:nvPr/>
          </p:nvSpPr>
          <p:spPr bwMode="auto">
            <a:xfrm>
              <a:off x="4248" y="2788"/>
              <a:ext cx="438" cy="31"/>
            </a:xfrm>
            <a:prstGeom prst="rect">
              <a:avLst/>
            </a:prstGeom>
            <a:solidFill>
              <a:srgbClr val="000000"/>
            </a:solidFill>
            <a:ln w="9525">
              <a:noFill/>
              <a:miter lim="800000"/>
              <a:headEnd/>
              <a:tailEnd/>
            </a:ln>
          </p:spPr>
          <p:txBody>
            <a:bodyPr/>
            <a:lstStyle/>
            <a:p>
              <a:endParaRPr lang="en-US"/>
            </a:p>
          </p:txBody>
        </p:sp>
        <p:sp>
          <p:nvSpPr>
            <p:cNvPr id="29720" name="Rectangle 33"/>
            <p:cNvSpPr>
              <a:spLocks noChangeArrowheads="1"/>
            </p:cNvSpPr>
            <p:nvPr/>
          </p:nvSpPr>
          <p:spPr bwMode="auto">
            <a:xfrm>
              <a:off x="4248" y="2709"/>
              <a:ext cx="438" cy="31"/>
            </a:xfrm>
            <a:prstGeom prst="rect">
              <a:avLst/>
            </a:prstGeom>
            <a:solidFill>
              <a:srgbClr val="000000"/>
            </a:solidFill>
            <a:ln w="9525">
              <a:noFill/>
              <a:miter lim="800000"/>
              <a:headEnd/>
              <a:tailEnd/>
            </a:ln>
          </p:spPr>
          <p:txBody>
            <a:bodyPr/>
            <a:lstStyle/>
            <a:p>
              <a:endParaRPr lang="en-US"/>
            </a:p>
          </p:txBody>
        </p:sp>
        <p:sp>
          <p:nvSpPr>
            <p:cNvPr id="29721" name="Rectangle 34"/>
            <p:cNvSpPr>
              <a:spLocks noChangeArrowheads="1"/>
            </p:cNvSpPr>
            <p:nvPr/>
          </p:nvSpPr>
          <p:spPr bwMode="auto">
            <a:xfrm>
              <a:off x="4459" y="2805"/>
              <a:ext cx="34" cy="235"/>
            </a:xfrm>
            <a:prstGeom prst="rect">
              <a:avLst/>
            </a:prstGeom>
            <a:solidFill>
              <a:srgbClr val="000000"/>
            </a:solidFill>
            <a:ln w="9525">
              <a:noFill/>
              <a:miter lim="800000"/>
              <a:headEnd/>
              <a:tailEnd/>
            </a:ln>
          </p:spPr>
          <p:txBody>
            <a:bodyPr/>
            <a:lstStyle/>
            <a:p>
              <a:endParaRPr lang="en-US"/>
            </a:p>
          </p:txBody>
        </p:sp>
        <p:sp>
          <p:nvSpPr>
            <p:cNvPr id="29722" name="Freeform 35"/>
            <p:cNvSpPr>
              <a:spLocks/>
            </p:cNvSpPr>
            <p:nvPr/>
          </p:nvSpPr>
          <p:spPr bwMode="auto">
            <a:xfrm>
              <a:off x="4459" y="2567"/>
              <a:ext cx="113" cy="150"/>
            </a:xfrm>
            <a:custGeom>
              <a:avLst/>
              <a:gdLst>
                <a:gd name="T0" fmla="*/ 0 w 104"/>
                <a:gd name="T1" fmla="*/ 136 h 150"/>
                <a:gd name="T2" fmla="*/ 130 w 104"/>
                <a:gd name="T3" fmla="*/ 0 h 150"/>
                <a:gd name="T4" fmla="*/ 173 w 104"/>
                <a:gd name="T5" fmla="*/ 17 h 150"/>
                <a:gd name="T6" fmla="*/ 46 w 104"/>
                <a:gd name="T7" fmla="*/ 150 h 150"/>
                <a:gd name="T8" fmla="*/ 0 w 104"/>
                <a:gd name="T9" fmla="*/ 136 h 150"/>
                <a:gd name="T10" fmla="*/ 0 60000 65536"/>
                <a:gd name="T11" fmla="*/ 0 60000 65536"/>
                <a:gd name="T12" fmla="*/ 0 60000 65536"/>
                <a:gd name="T13" fmla="*/ 0 60000 65536"/>
                <a:gd name="T14" fmla="*/ 0 60000 65536"/>
                <a:gd name="T15" fmla="*/ 0 w 104"/>
                <a:gd name="T16" fmla="*/ 0 h 150"/>
                <a:gd name="T17" fmla="*/ 104 w 104"/>
                <a:gd name="T18" fmla="*/ 150 h 150"/>
              </a:gdLst>
              <a:ahLst/>
              <a:cxnLst>
                <a:cxn ang="T10">
                  <a:pos x="T0" y="T1"/>
                </a:cxn>
                <a:cxn ang="T11">
                  <a:pos x="T2" y="T3"/>
                </a:cxn>
                <a:cxn ang="T12">
                  <a:pos x="T4" y="T5"/>
                </a:cxn>
                <a:cxn ang="T13">
                  <a:pos x="T6" y="T7"/>
                </a:cxn>
                <a:cxn ang="T14">
                  <a:pos x="T8" y="T9"/>
                </a:cxn>
              </a:cxnLst>
              <a:rect l="T15" t="T16" r="T17" b="T18"/>
              <a:pathLst>
                <a:path w="104" h="150">
                  <a:moveTo>
                    <a:pt x="0" y="136"/>
                  </a:moveTo>
                  <a:lnTo>
                    <a:pt x="79" y="0"/>
                  </a:lnTo>
                  <a:lnTo>
                    <a:pt x="104" y="17"/>
                  </a:lnTo>
                  <a:lnTo>
                    <a:pt x="28" y="150"/>
                  </a:lnTo>
                  <a:lnTo>
                    <a:pt x="0" y="136"/>
                  </a:lnTo>
                  <a:close/>
                </a:path>
              </a:pathLst>
            </a:custGeom>
            <a:solidFill>
              <a:srgbClr val="000000"/>
            </a:solidFill>
            <a:ln w="9525">
              <a:noFill/>
              <a:round/>
              <a:headEnd/>
              <a:tailEnd/>
            </a:ln>
          </p:spPr>
          <p:txBody>
            <a:bodyPr/>
            <a:lstStyle/>
            <a:p>
              <a:endParaRPr lang="en-US"/>
            </a:p>
          </p:txBody>
        </p:sp>
        <p:sp>
          <p:nvSpPr>
            <p:cNvPr id="29723" name="Freeform 36"/>
            <p:cNvSpPr>
              <a:spLocks/>
            </p:cNvSpPr>
            <p:nvPr/>
          </p:nvSpPr>
          <p:spPr bwMode="auto">
            <a:xfrm>
              <a:off x="4380" y="2569"/>
              <a:ext cx="110" cy="150"/>
            </a:xfrm>
            <a:custGeom>
              <a:avLst/>
              <a:gdLst>
                <a:gd name="T0" fmla="*/ 127 w 101"/>
                <a:gd name="T1" fmla="*/ 150 h 150"/>
                <a:gd name="T2" fmla="*/ 0 w 101"/>
                <a:gd name="T3" fmla="*/ 17 h 150"/>
                <a:gd name="T4" fmla="*/ 41 w 101"/>
                <a:gd name="T5" fmla="*/ 0 h 150"/>
                <a:gd name="T6" fmla="*/ 170 w 101"/>
                <a:gd name="T7" fmla="*/ 136 h 150"/>
                <a:gd name="T8" fmla="*/ 127 w 101"/>
                <a:gd name="T9" fmla="*/ 150 h 150"/>
                <a:gd name="T10" fmla="*/ 0 60000 65536"/>
                <a:gd name="T11" fmla="*/ 0 60000 65536"/>
                <a:gd name="T12" fmla="*/ 0 60000 65536"/>
                <a:gd name="T13" fmla="*/ 0 60000 65536"/>
                <a:gd name="T14" fmla="*/ 0 60000 65536"/>
                <a:gd name="T15" fmla="*/ 0 w 101"/>
                <a:gd name="T16" fmla="*/ 0 h 150"/>
                <a:gd name="T17" fmla="*/ 101 w 101"/>
                <a:gd name="T18" fmla="*/ 150 h 150"/>
              </a:gdLst>
              <a:ahLst/>
              <a:cxnLst>
                <a:cxn ang="T10">
                  <a:pos x="T0" y="T1"/>
                </a:cxn>
                <a:cxn ang="T11">
                  <a:pos x="T2" y="T3"/>
                </a:cxn>
                <a:cxn ang="T12">
                  <a:pos x="T4" y="T5"/>
                </a:cxn>
                <a:cxn ang="T13">
                  <a:pos x="T6" y="T7"/>
                </a:cxn>
                <a:cxn ang="T14">
                  <a:pos x="T8" y="T9"/>
                </a:cxn>
              </a:cxnLst>
              <a:rect l="T15" t="T16" r="T17" b="T18"/>
              <a:pathLst>
                <a:path w="101" h="150">
                  <a:moveTo>
                    <a:pt x="76" y="150"/>
                  </a:moveTo>
                  <a:lnTo>
                    <a:pt x="0" y="17"/>
                  </a:lnTo>
                  <a:lnTo>
                    <a:pt x="25" y="0"/>
                  </a:lnTo>
                  <a:lnTo>
                    <a:pt x="101" y="136"/>
                  </a:lnTo>
                  <a:lnTo>
                    <a:pt x="76" y="150"/>
                  </a:lnTo>
                  <a:close/>
                </a:path>
              </a:pathLst>
            </a:custGeom>
            <a:solidFill>
              <a:srgbClr val="000000"/>
            </a:solidFill>
            <a:ln w="9525">
              <a:noFill/>
              <a:round/>
              <a:headEnd/>
              <a:tailEnd/>
            </a:ln>
          </p:spPr>
          <p:txBody>
            <a:bodyPr/>
            <a:lstStyle/>
            <a:p>
              <a:endParaRPr lang="en-US"/>
            </a:p>
          </p:txBody>
        </p:sp>
        <p:sp>
          <p:nvSpPr>
            <p:cNvPr id="29724" name="Rectangle 37"/>
            <p:cNvSpPr>
              <a:spLocks noChangeArrowheads="1"/>
            </p:cNvSpPr>
            <p:nvPr/>
          </p:nvSpPr>
          <p:spPr bwMode="auto">
            <a:xfrm>
              <a:off x="4459" y="3014"/>
              <a:ext cx="34" cy="202"/>
            </a:xfrm>
            <a:prstGeom prst="rect">
              <a:avLst/>
            </a:prstGeom>
            <a:solidFill>
              <a:srgbClr val="000000"/>
            </a:solidFill>
            <a:ln w="9525">
              <a:noFill/>
              <a:miter lim="800000"/>
              <a:headEnd/>
              <a:tailEnd/>
            </a:ln>
          </p:spPr>
          <p:txBody>
            <a:bodyPr/>
            <a:lstStyle/>
            <a:p>
              <a:endParaRPr lang="en-US"/>
            </a:p>
          </p:txBody>
        </p:sp>
        <p:sp>
          <p:nvSpPr>
            <p:cNvPr id="29725" name="Freeform 38"/>
            <p:cNvSpPr>
              <a:spLocks/>
            </p:cNvSpPr>
            <p:nvPr/>
          </p:nvSpPr>
          <p:spPr bwMode="auto">
            <a:xfrm>
              <a:off x="4419" y="2284"/>
              <a:ext cx="114" cy="105"/>
            </a:xfrm>
            <a:custGeom>
              <a:avLst/>
              <a:gdLst>
                <a:gd name="T0" fmla="*/ 174 w 105"/>
                <a:gd name="T1" fmla="*/ 54 h 105"/>
                <a:gd name="T2" fmla="*/ 174 w 105"/>
                <a:gd name="T3" fmla="*/ 63 h 105"/>
                <a:gd name="T4" fmla="*/ 167 w 105"/>
                <a:gd name="T5" fmla="*/ 74 h 105"/>
                <a:gd name="T6" fmla="*/ 157 w 105"/>
                <a:gd name="T7" fmla="*/ 83 h 105"/>
                <a:gd name="T8" fmla="*/ 149 w 105"/>
                <a:gd name="T9" fmla="*/ 91 h 105"/>
                <a:gd name="T10" fmla="*/ 135 w 105"/>
                <a:gd name="T11" fmla="*/ 97 h 105"/>
                <a:gd name="T12" fmla="*/ 121 w 105"/>
                <a:gd name="T13" fmla="*/ 102 h 105"/>
                <a:gd name="T14" fmla="*/ 101 w 105"/>
                <a:gd name="T15" fmla="*/ 105 h 105"/>
                <a:gd name="T16" fmla="*/ 84 w 105"/>
                <a:gd name="T17" fmla="*/ 105 h 105"/>
                <a:gd name="T18" fmla="*/ 84 w 105"/>
                <a:gd name="T19" fmla="*/ 105 h 105"/>
                <a:gd name="T20" fmla="*/ 71 w 105"/>
                <a:gd name="T21" fmla="*/ 105 h 105"/>
                <a:gd name="T22" fmla="*/ 51 w 105"/>
                <a:gd name="T23" fmla="*/ 102 h 105"/>
                <a:gd name="T24" fmla="*/ 37 w 105"/>
                <a:gd name="T25" fmla="*/ 97 h 105"/>
                <a:gd name="T26" fmla="*/ 22 w 105"/>
                <a:gd name="T27" fmla="*/ 91 h 105"/>
                <a:gd name="T28" fmla="*/ 15 w 105"/>
                <a:gd name="T29" fmla="*/ 83 h 105"/>
                <a:gd name="T30" fmla="*/ 3 w 105"/>
                <a:gd name="T31" fmla="*/ 74 h 105"/>
                <a:gd name="T32" fmla="*/ 0 w 105"/>
                <a:gd name="T33" fmla="*/ 63 h 105"/>
                <a:gd name="T34" fmla="*/ 0 w 105"/>
                <a:gd name="T35" fmla="*/ 54 h 105"/>
                <a:gd name="T36" fmla="*/ 0 w 105"/>
                <a:gd name="T37" fmla="*/ 54 h 105"/>
                <a:gd name="T38" fmla="*/ 0 w 105"/>
                <a:gd name="T39" fmla="*/ 43 h 105"/>
                <a:gd name="T40" fmla="*/ 3 w 105"/>
                <a:gd name="T41" fmla="*/ 32 h 105"/>
                <a:gd name="T42" fmla="*/ 15 w 105"/>
                <a:gd name="T43" fmla="*/ 23 h 105"/>
                <a:gd name="T44" fmla="*/ 22 w 105"/>
                <a:gd name="T45" fmla="*/ 17 h 105"/>
                <a:gd name="T46" fmla="*/ 37 w 105"/>
                <a:gd name="T47" fmla="*/ 9 h 105"/>
                <a:gd name="T48" fmla="*/ 51 w 105"/>
                <a:gd name="T49" fmla="*/ 6 h 105"/>
                <a:gd name="T50" fmla="*/ 71 w 105"/>
                <a:gd name="T51" fmla="*/ 0 h 105"/>
                <a:gd name="T52" fmla="*/ 84 w 105"/>
                <a:gd name="T53" fmla="*/ 0 h 105"/>
                <a:gd name="T54" fmla="*/ 84 w 105"/>
                <a:gd name="T55" fmla="*/ 0 h 105"/>
                <a:gd name="T56" fmla="*/ 101 w 105"/>
                <a:gd name="T57" fmla="*/ 0 h 105"/>
                <a:gd name="T58" fmla="*/ 121 w 105"/>
                <a:gd name="T59" fmla="*/ 6 h 105"/>
                <a:gd name="T60" fmla="*/ 135 w 105"/>
                <a:gd name="T61" fmla="*/ 9 h 105"/>
                <a:gd name="T62" fmla="*/ 149 w 105"/>
                <a:gd name="T63" fmla="*/ 17 h 105"/>
                <a:gd name="T64" fmla="*/ 157 w 105"/>
                <a:gd name="T65" fmla="*/ 23 h 105"/>
                <a:gd name="T66" fmla="*/ 167 w 105"/>
                <a:gd name="T67" fmla="*/ 32 h 105"/>
                <a:gd name="T68" fmla="*/ 174 w 105"/>
                <a:gd name="T69" fmla="*/ 43 h 105"/>
                <a:gd name="T70" fmla="*/ 174 w 105"/>
                <a:gd name="T71" fmla="*/ 54 h 105"/>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05"/>
                <a:gd name="T109" fmla="*/ 0 h 105"/>
                <a:gd name="T110" fmla="*/ 105 w 105"/>
                <a:gd name="T111" fmla="*/ 105 h 105"/>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05" h="105">
                  <a:moveTo>
                    <a:pt x="105" y="54"/>
                  </a:moveTo>
                  <a:lnTo>
                    <a:pt x="105" y="63"/>
                  </a:lnTo>
                  <a:lnTo>
                    <a:pt x="102" y="74"/>
                  </a:lnTo>
                  <a:lnTo>
                    <a:pt x="96" y="83"/>
                  </a:lnTo>
                  <a:lnTo>
                    <a:pt x="91" y="91"/>
                  </a:lnTo>
                  <a:lnTo>
                    <a:pt x="82" y="97"/>
                  </a:lnTo>
                  <a:lnTo>
                    <a:pt x="74" y="102"/>
                  </a:lnTo>
                  <a:lnTo>
                    <a:pt x="62" y="105"/>
                  </a:lnTo>
                  <a:lnTo>
                    <a:pt x="51" y="105"/>
                  </a:lnTo>
                  <a:lnTo>
                    <a:pt x="43" y="105"/>
                  </a:lnTo>
                  <a:lnTo>
                    <a:pt x="31" y="102"/>
                  </a:lnTo>
                  <a:lnTo>
                    <a:pt x="23" y="97"/>
                  </a:lnTo>
                  <a:lnTo>
                    <a:pt x="14" y="91"/>
                  </a:lnTo>
                  <a:lnTo>
                    <a:pt x="9" y="83"/>
                  </a:lnTo>
                  <a:lnTo>
                    <a:pt x="3" y="74"/>
                  </a:lnTo>
                  <a:lnTo>
                    <a:pt x="0" y="63"/>
                  </a:lnTo>
                  <a:lnTo>
                    <a:pt x="0" y="54"/>
                  </a:lnTo>
                  <a:lnTo>
                    <a:pt x="0" y="43"/>
                  </a:lnTo>
                  <a:lnTo>
                    <a:pt x="3" y="32"/>
                  </a:lnTo>
                  <a:lnTo>
                    <a:pt x="9" y="23"/>
                  </a:lnTo>
                  <a:lnTo>
                    <a:pt x="14" y="17"/>
                  </a:lnTo>
                  <a:lnTo>
                    <a:pt x="23" y="9"/>
                  </a:lnTo>
                  <a:lnTo>
                    <a:pt x="31" y="6"/>
                  </a:lnTo>
                  <a:lnTo>
                    <a:pt x="43" y="0"/>
                  </a:lnTo>
                  <a:lnTo>
                    <a:pt x="51" y="0"/>
                  </a:lnTo>
                  <a:lnTo>
                    <a:pt x="62" y="0"/>
                  </a:lnTo>
                  <a:lnTo>
                    <a:pt x="74" y="6"/>
                  </a:lnTo>
                  <a:lnTo>
                    <a:pt x="82" y="9"/>
                  </a:lnTo>
                  <a:lnTo>
                    <a:pt x="91" y="17"/>
                  </a:lnTo>
                  <a:lnTo>
                    <a:pt x="96" y="23"/>
                  </a:lnTo>
                  <a:lnTo>
                    <a:pt x="102" y="32"/>
                  </a:lnTo>
                  <a:lnTo>
                    <a:pt x="105" y="43"/>
                  </a:lnTo>
                  <a:lnTo>
                    <a:pt x="105" y="54"/>
                  </a:lnTo>
                  <a:close/>
                </a:path>
              </a:pathLst>
            </a:custGeom>
            <a:solidFill>
              <a:srgbClr val="000000"/>
            </a:solidFill>
            <a:ln w="9525">
              <a:noFill/>
              <a:round/>
              <a:headEnd/>
              <a:tailEnd/>
            </a:ln>
          </p:spPr>
          <p:txBody>
            <a:bodyPr/>
            <a:lstStyle/>
            <a:p>
              <a:endParaRPr lang="en-US"/>
            </a:p>
          </p:txBody>
        </p:sp>
        <p:grpSp>
          <p:nvGrpSpPr>
            <p:cNvPr id="7" name="Group 39"/>
            <p:cNvGrpSpPr>
              <a:grpSpLocks/>
            </p:cNvGrpSpPr>
            <p:nvPr/>
          </p:nvGrpSpPr>
          <p:grpSpPr bwMode="auto">
            <a:xfrm>
              <a:off x="5021" y="1262"/>
              <a:ext cx="327" cy="414"/>
              <a:chOff x="4734" y="1279"/>
              <a:chExt cx="302" cy="414"/>
            </a:xfrm>
          </p:grpSpPr>
          <p:sp>
            <p:nvSpPr>
              <p:cNvPr id="29728" name="Freeform 40"/>
              <p:cNvSpPr>
                <a:spLocks/>
              </p:cNvSpPr>
              <p:nvPr/>
            </p:nvSpPr>
            <p:spPr bwMode="auto">
              <a:xfrm>
                <a:off x="4734" y="1279"/>
                <a:ext cx="302" cy="300"/>
              </a:xfrm>
              <a:custGeom>
                <a:avLst/>
                <a:gdLst>
                  <a:gd name="T0" fmla="*/ 0 w 302"/>
                  <a:gd name="T1" fmla="*/ 280 h 300"/>
                  <a:gd name="T2" fmla="*/ 279 w 302"/>
                  <a:gd name="T3" fmla="*/ 0 h 300"/>
                  <a:gd name="T4" fmla="*/ 302 w 302"/>
                  <a:gd name="T5" fmla="*/ 23 h 300"/>
                  <a:gd name="T6" fmla="*/ 23 w 302"/>
                  <a:gd name="T7" fmla="*/ 300 h 300"/>
                  <a:gd name="T8" fmla="*/ 0 w 302"/>
                  <a:gd name="T9" fmla="*/ 280 h 300"/>
                  <a:gd name="T10" fmla="*/ 0 60000 65536"/>
                  <a:gd name="T11" fmla="*/ 0 60000 65536"/>
                  <a:gd name="T12" fmla="*/ 0 60000 65536"/>
                  <a:gd name="T13" fmla="*/ 0 60000 65536"/>
                  <a:gd name="T14" fmla="*/ 0 60000 65536"/>
                  <a:gd name="T15" fmla="*/ 0 w 302"/>
                  <a:gd name="T16" fmla="*/ 0 h 300"/>
                  <a:gd name="T17" fmla="*/ 302 w 302"/>
                  <a:gd name="T18" fmla="*/ 300 h 300"/>
                </a:gdLst>
                <a:ahLst/>
                <a:cxnLst>
                  <a:cxn ang="T10">
                    <a:pos x="T0" y="T1"/>
                  </a:cxn>
                  <a:cxn ang="T11">
                    <a:pos x="T2" y="T3"/>
                  </a:cxn>
                  <a:cxn ang="T12">
                    <a:pos x="T4" y="T5"/>
                  </a:cxn>
                  <a:cxn ang="T13">
                    <a:pos x="T6" y="T7"/>
                  </a:cxn>
                  <a:cxn ang="T14">
                    <a:pos x="T8" y="T9"/>
                  </a:cxn>
                </a:cxnLst>
                <a:rect l="T15" t="T16" r="T17" b="T18"/>
                <a:pathLst>
                  <a:path w="302" h="300">
                    <a:moveTo>
                      <a:pt x="0" y="280"/>
                    </a:moveTo>
                    <a:lnTo>
                      <a:pt x="279" y="0"/>
                    </a:lnTo>
                    <a:lnTo>
                      <a:pt x="302" y="23"/>
                    </a:lnTo>
                    <a:lnTo>
                      <a:pt x="23" y="300"/>
                    </a:lnTo>
                    <a:lnTo>
                      <a:pt x="0" y="280"/>
                    </a:lnTo>
                    <a:close/>
                  </a:path>
                </a:pathLst>
              </a:custGeom>
              <a:solidFill>
                <a:srgbClr val="000000"/>
              </a:solidFill>
              <a:ln w="9525">
                <a:noFill/>
                <a:round/>
                <a:headEnd/>
                <a:tailEnd/>
              </a:ln>
            </p:spPr>
            <p:txBody>
              <a:bodyPr/>
              <a:lstStyle/>
              <a:p>
                <a:endParaRPr lang="en-US"/>
              </a:p>
            </p:txBody>
          </p:sp>
          <p:sp>
            <p:nvSpPr>
              <p:cNvPr id="29729" name="Rectangle 41"/>
              <p:cNvSpPr>
                <a:spLocks noChangeArrowheads="1"/>
              </p:cNvSpPr>
              <p:nvPr/>
            </p:nvSpPr>
            <p:spPr bwMode="auto">
              <a:xfrm>
                <a:off x="4875" y="1421"/>
                <a:ext cx="28" cy="272"/>
              </a:xfrm>
              <a:prstGeom prst="rect">
                <a:avLst/>
              </a:prstGeom>
              <a:solidFill>
                <a:srgbClr val="000000"/>
              </a:solidFill>
              <a:ln w="9525">
                <a:noFill/>
                <a:miter lim="800000"/>
                <a:headEnd/>
                <a:tailEnd/>
              </a:ln>
            </p:spPr>
            <p:txBody>
              <a:bodyPr/>
              <a:lstStyle/>
              <a:p>
                <a:endParaRPr lang="en-US"/>
              </a:p>
            </p:txBody>
          </p:sp>
        </p:grpSp>
        <p:pic>
          <p:nvPicPr>
            <p:cNvPr id="29727" name="Picture 42" descr="tex2gif3"/>
            <p:cNvPicPr>
              <a:picLocks noChangeAspect="1" noChangeArrowheads="1"/>
            </p:cNvPicPr>
            <p:nvPr/>
          </p:nvPicPr>
          <p:blipFill>
            <a:blip r:embed="rId13" cstate="print"/>
            <a:srcRect/>
            <a:stretch>
              <a:fillRect/>
            </a:stretch>
          </p:blipFill>
          <p:spPr bwMode="auto">
            <a:xfrm>
              <a:off x="5316" y="1567"/>
              <a:ext cx="179" cy="158"/>
            </a:xfrm>
            <a:prstGeom prst="rect">
              <a:avLst/>
            </a:prstGeom>
            <a:noFill/>
            <a:ln w="9525">
              <a:noFill/>
              <a:miter lim="800000"/>
              <a:headEnd/>
              <a:tailEnd/>
            </a:ln>
          </p:spPr>
        </p:pic>
      </p:grpSp>
    </p:spTree>
    <p:extLst>
      <p:ext uri="{BB962C8B-B14F-4D97-AF65-F5344CB8AC3E}">
        <p14:creationId xmlns:p14="http://schemas.microsoft.com/office/powerpoint/2010/main" val="2587188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5"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heckerboard(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7" presetClass="entr" presetSubtype="1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p:cTn id="12" dur="500" fill="hold"/>
                                        <p:tgtEl>
                                          <p:spTgt spid="4"/>
                                        </p:tgtEl>
                                        <p:attrNameLst>
                                          <p:attrName>ppt_w</p:attrName>
                                        </p:attrNameLst>
                                      </p:cBhvr>
                                      <p:tavLst>
                                        <p:tav tm="0">
                                          <p:val>
                                            <p:fltVal val="0"/>
                                          </p:val>
                                        </p:tav>
                                        <p:tav tm="100000">
                                          <p:val>
                                            <p:strVal val="#ppt_w"/>
                                          </p:val>
                                        </p:tav>
                                      </p:tavLst>
                                    </p:anim>
                                    <p:anim calcmode="lin" valueType="num">
                                      <p:cBhvr>
                                        <p:cTn id="13" dur="500" fill="hold"/>
                                        <p:tgtEl>
                                          <p:spTgt spid="4"/>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194" name="Slide Number Placeholder 3"/>
          <p:cNvSpPr>
            <a:spLocks noGrp="1"/>
          </p:cNvSpPr>
          <p:nvPr>
            <p:ph type="sldNum" sz="quarter" idx="10"/>
          </p:nvPr>
        </p:nvSpPr>
        <p:spPr>
          <a:xfrm>
            <a:off x="8904288" y="6092825"/>
            <a:ext cx="609600" cy="431800"/>
          </a:xfrm>
          <a:noFill/>
        </p:spPr>
        <p:txBody>
          <a:bodyPr/>
          <a:lstStyle/>
          <a:p>
            <a:fld id="{B948CB57-92EF-4B7A-9A49-E4D49172E1F6}" type="slidenum">
              <a:rPr lang="it-IT" smtClean="0">
                <a:latin typeface="Arial" pitchFamily="34" charset="0"/>
              </a:rPr>
              <a:pPr/>
              <a:t>237</a:t>
            </a:fld>
            <a:endParaRPr lang="it-IT">
              <a:latin typeface="Arial" pitchFamily="34" charset="0"/>
            </a:endParaRPr>
          </a:p>
        </p:txBody>
      </p:sp>
      <p:sp>
        <p:nvSpPr>
          <p:cNvPr id="264195" name="Rectangle 2"/>
          <p:cNvSpPr>
            <a:spLocks noGrp="1" noChangeArrowheads="1"/>
          </p:cNvSpPr>
          <p:nvPr>
            <p:ph type="title"/>
          </p:nvPr>
        </p:nvSpPr>
        <p:spPr/>
        <p:txBody>
          <a:bodyPr/>
          <a:lstStyle/>
          <a:p>
            <a:r>
              <a:rPr lang="en-US" smtClean="0"/>
              <a:t>Modify Floating-gate Information</a:t>
            </a:r>
          </a:p>
        </p:txBody>
      </p:sp>
      <p:sp>
        <p:nvSpPr>
          <p:cNvPr id="264196" name="Rectangle 3"/>
          <p:cNvSpPr>
            <a:spLocks noChangeArrowheads="1"/>
          </p:cNvSpPr>
          <p:nvPr/>
        </p:nvSpPr>
        <p:spPr bwMode="auto">
          <a:xfrm>
            <a:off x="2133601" y="2209801"/>
            <a:ext cx="3770313" cy="4456113"/>
          </a:xfrm>
          <a:prstGeom prst="rect">
            <a:avLst/>
          </a:prstGeom>
          <a:noFill/>
          <a:ln w="9525">
            <a:noFill/>
            <a:miter lim="800000"/>
            <a:headEnd/>
            <a:tailEnd/>
          </a:ln>
        </p:spPr>
        <p:txBody>
          <a:bodyPr/>
          <a:lstStyle/>
          <a:p>
            <a:pPr marL="342900" indent="-342900">
              <a:spcBef>
                <a:spcPct val="20000"/>
              </a:spcBef>
              <a:buFontTx/>
              <a:buChar char="•"/>
            </a:pPr>
            <a:r>
              <a:rPr lang="en-US" sz="2800">
                <a:latin typeface="Arial" pitchFamily="34" charset="0"/>
              </a:rPr>
              <a:t>Information storage</a:t>
            </a:r>
          </a:p>
          <a:p>
            <a:pPr marL="342900" indent="-342900">
              <a:spcBef>
                <a:spcPct val="20000"/>
              </a:spcBef>
              <a:buFontTx/>
              <a:buChar char="•"/>
            </a:pPr>
            <a:r>
              <a:rPr lang="en-US" sz="2800">
                <a:latin typeface="Arial" pitchFamily="34" charset="0"/>
              </a:rPr>
              <a:t>Three methods of modification</a:t>
            </a:r>
          </a:p>
          <a:p>
            <a:pPr marL="742950" lvl="1" indent="-285750">
              <a:spcBef>
                <a:spcPct val="20000"/>
              </a:spcBef>
              <a:buFontTx/>
              <a:buChar char="–"/>
            </a:pPr>
            <a:r>
              <a:rPr lang="en-US">
                <a:latin typeface="Arial" pitchFamily="34" charset="0"/>
              </a:rPr>
              <a:t>UV photo injection</a:t>
            </a:r>
          </a:p>
          <a:p>
            <a:pPr marL="742950" lvl="1" indent="-285750">
              <a:spcBef>
                <a:spcPct val="20000"/>
              </a:spcBef>
              <a:buFontTx/>
              <a:buChar char="–"/>
            </a:pPr>
            <a:r>
              <a:rPr lang="en-US">
                <a:latin typeface="Arial" pitchFamily="34" charset="0"/>
              </a:rPr>
              <a:t>Electron tunneling</a:t>
            </a:r>
          </a:p>
          <a:p>
            <a:pPr marL="742950" lvl="1" indent="-285750">
              <a:spcBef>
                <a:spcPct val="20000"/>
              </a:spcBef>
              <a:buFontTx/>
              <a:buChar char="–"/>
            </a:pPr>
            <a:r>
              <a:rPr lang="en-US">
                <a:latin typeface="Arial" pitchFamily="34" charset="0"/>
              </a:rPr>
              <a:t>Hot-electron injection</a:t>
            </a:r>
          </a:p>
        </p:txBody>
      </p:sp>
      <p:grpSp>
        <p:nvGrpSpPr>
          <p:cNvPr id="2" name="Group 4"/>
          <p:cNvGrpSpPr>
            <a:grpSpLocks/>
          </p:cNvGrpSpPr>
          <p:nvPr/>
        </p:nvGrpSpPr>
        <p:grpSpPr bwMode="auto">
          <a:xfrm>
            <a:off x="6629401" y="2514601"/>
            <a:ext cx="3019425" cy="2066925"/>
            <a:chOff x="3456" y="1248"/>
            <a:chExt cx="1902" cy="1302"/>
          </a:xfrm>
        </p:grpSpPr>
        <p:pic>
          <p:nvPicPr>
            <p:cNvPr id="264198" name="Picture 5" descr="qr75"/>
            <p:cNvPicPr>
              <a:picLocks noChangeAspect="1" noChangeArrowheads="1"/>
            </p:cNvPicPr>
            <p:nvPr/>
          </p:nvPicPr>
          <p:blipFill>
            <a:blip r:embed="rId2" cstate="print"/>
            <a:srcRect/>
            <a:stretch>
              <a:fillRect/>
            </a:stretch>
          </p:blipFill>
          <p:spPr bwMode="auto">
            <a:xfrm>
              <a:off x="3456" y="1632"/>
              <a:ext cx="1902" cy="918"/>
            </a:xfrm>
            <a:prstGeom prst="rect">
              <a:avLst/>
            </a:prstGeom>
            <a:noFill/>
            <a:ln w="9525">
              <a:noFill/>
              <a:miter lim="800000"/>
              <a:headEnd/>
              <a:tailEnd/>
            </a:ln>
          </p:spPr>
        </p:pic>
        <p:sp>
          <p:nvSpPr>
            <p:cNvPr id="264199" name="Rectangle 6"/>
            <p:cNvSpPr>
              <a:spLocks noChangeArrowheads="1"/>
            </p:cNvSpPr>
            <p:nvPr/>
          </p:nvSpPr>
          <p:spPr bwMode="auto">
            <a:xfrm>
              <a:off x="3876" y="1392"/>
              <a:ext cx="1056" cy="192"/>
            </a:xfrm>
            <a:prstGeom prst="rect">
              <a:avLst/>
            </a:prstGeom>
            <a:solidFill>
              <a:srgbClr val="F0F381"/>
            </a:solidFill>
            <a:ln w="38100">
              <a:solidFill>
                <a:schemeClr val="tx1"/>
              </a:solidFill>
              <a:miter lim="800000"/>
              <a:headEnd/>
              <a:tailEnd/>
            </a:ln>
          </p:spPr>
          <p:txBody>
            <a:bodyPr wrap="none" anchor="ctr"/>
            <a:lstStyle/>
            <a:p>
              <a:pPr algn="ctr" eaLnBrk="1" hangingPunct="1"/>
              <a:endParaRPr lang="en-US">
                <a:latin typeface="Tahoma" pitchFamily="34" charset="0"/>
              </a:endParaRPr>
            </a:p>
          </p:txBody>
        </p:sp>
        <p:sp>
          <p:nvSpPr>
            <p:cNvPr id="264200" name="Text Box 7"/>
            <p:cNvSpPr txBox="1">
              <a:spLocks noChangeArrowheads="1"/>
            </p:cNvSpPr>
            <p:nvPr/>
          </p:nvSpPr>
          <p:spPr bwMode="auto">
            <a:xfrm>
              <a:off x="4032" y="1372"/>
              <a:ext cx="794" cy="212"/>
            </a:xfrm>
            <a:prstGeom prst="rect">
              <a:avLst/>
            </a:prstGeom>
            <a:noFill/>
            <a:ln w="9525">
              <a:noFill/>
              <a:miter lim="800000"/>
              <a:headEnd/>
              <a:tailEnd/>
            </a:ln>
          </p:spPr>
          <p:txBody>
            <a:bodyPr wrap="none">
              <a:spAutoFit/>
            </a:bodyPr>
            <a:lstStyle/>
            <a:p>
              <a:pPr eaLnBrk="1" hangingPunct="1"/>
              <a:r>
                <a:rPr lang="en-US" sz="1600">
                  <a:latin typeface="Tahoma" pitchFamily="34" charset="0"/>
                </a:rPr>
                <a:t>Access Gate</a:t>
              </a:r>
            </a:p>
          </p:txBody>
        </p:sp>
        <p:sp>
          <p:nvSpPr>
            <p:cNvPr id="264201" name="Line 8"/>
            <p:cNvSpPr>
              <a:spLocks noChangeShapeType="1"/>
            </p:cNvSpPr>
            <p:nvPr/>
          </p:nvSpPr>
          <p:spPr bwMode="auto">
            <a:xfrm flipV="1">
              <a:off x="4368" y="1248"/>
              <a:ext cx="0" cy="144"/>
            </a:xfrm>
            <a:prstGeom prst="line">
              <a:avLst/>
            </a:prstGeom>
            <a:noFill/>
            <a:ln w="9525">
              <a:solidFill>
                <a:schemeClr val="tx1"/>
              </a:solidFill>
              <a:miter lim="800000"/>
              <a:headEnd/>
              <a:tailEnd/>
            </a:ln>
          </p:spPr>
          <p:txBody>
            <a:bodyPr wrap="none"/>
            <a:lstStyle/>
            <a:p>
              <a:endParaRPr lang="en-US"/>
            </a:p>
          </p:txBody>
        </p:sp>
      </p:grpSp>
    </p:spTree>
    <p:extLst>
      <p:ext uri="{BB962C8B-B14F-4D97-AF65-F5344CB8AC3E}">
        <p14:creationId xmlns:p14="http://schemas.microsoft.com/office/powerpoint/2010/main" val="3120945151"/>
      </p:ext>
    </p:extLst>
  </p:cSld>
  <p:clrMapOvr>
    <a:masterClrMapping/>
  </p:clrMapOvr>
  <p:transition/>
  <p:timing>
    <p:tnLst>
      <p:par>
        <p:cTn id="1" dur="indefinite" restart="never" nodeType="tmRoot"/>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8" name="Slide Number Placeholder 4"/>
          <p:cNvSpPr>
            <a:spLocks noGrp="1"/>
          </p:cNvSpPr>
          <p:nvPr>
            <p:ph type="sldNum" sz="quarter" idx="10"/>
          </p:nvPr>
        </p:nvSpPr>
        <p:spPr>
          <a:xfrm>
            <a:off x="8904288" y="6092825"/>
            <a:ext cx="609600" cy="431800"/>
          </a:xfrm>
          <a:noFill/>
        </p:spPr>
        <p:txBody>
          <a:bodyPr/>
          <a:lstStyle/>
          <a:p>
            <a:fld id="{1BDA24C4-1872-46CE-A498-8F707946026D}" type="slidenum">
              <a:rPr lang="it-IT" smtClean="0">
                <a:latin typeface="Arial" pitchFamily="34" charset="0"/>
              </a:rPr>
              <a:pPr/>
              <a:t>238</a:t>
            </a:fld>
            <a:endParaRPr lang="it-IT">
              <a:latin typeface="Arial" pitchFamily="34" charset="0"/>
            </a:endParaRPr>
          </a:p>
        </p:txBody>
      </p:sp>
      <p:sp>
        <p:nvSpPr>
          <p:cNvPr id="265219" name="Rectangle 2"/>
          <p:cNvSpPr>
            <a:spLocks noGrp="1" noChangeArrowheads="1"/>
          </p:cNvSpPr>
          <p:nvPr>
            <p:ph type="title"/>
          </p:nvPr>
        </p:nvSpPr>
        <p:spPr/>
        <p:txBody>
          <a:bodyPr/>
          <a:lstStyle/>
          <a:p>
            <a:r>
              <a:rPr lang="en-US" sz="1900"/>
              <a:t>Modify Floating-gate Information</a:t>
            </a:r>
          </a:p>
        </p:txBody>
      </p:sp>
      <p:sp>
        <p:nvSpPr>
          <p:cNvPr id="265220" name="Rectangle 3"/>
          <p:cNvSpPr>
            <a:spLocks noChangeArrowheads="1"/>
          </p:cNvSpPr>
          <p:nvPr/>
        </p:nvSpPr>
        <p:spPr bwMode="auto">
          <a:xfrm>
            <a:off x="1828801" y="1828801"/>
            <a:ext cx="7515225" cy="4456113"/>
          </a:xfrm>
          <a:prstGeom prst="rect">
            <a:avLst/>
          </a:prstGeom>
          <a:noFill/>
          <a:ln w="9525">
            <a:noFill/>
            <a:miter lim="800000"/>
            <a:headEnd/>
            <a:tailEnd/>
          </a:ln>
        </p:spPr>
        <p:txBody>
          <a:bodyPr/>
          <a:lstStyle/>
          <a:p>
            <a:pPr marL="342900" indent="-342900">
              <a:spcBef>
                <a:spcPct val="20000"/>
              </a:spcBef>
              <a:buFontTx/>
              <a:buChar char="•"/>
            </a:pPr>
            <a:r>
              <a:rPr lang="en-US" sz="2800">
                <a:latin typeface="Arial" pitchFamily="34" charset="0"/>
              </a:rPr>
              <a:t>Methods for changing information</a:t>
            </a:r>
          </a:p>
          <a:p>
            <a:pPr marL="742950" lvl="1" indent="-285750">
              <a:spcBef>
                <a:spcPct val="20000"/>
              </a:spcBef>
              <a:buFontTx/>
              <a:buChar char="–"/>
            </a:pPr>
            <a:r>
              <a:rPr lang="en-US">
                <a:solidFill>
                  <a:srgbClr val="ED181E"/>
                </a:solidFill>
                <a:latin typeface="Arial" pitchFamily="34" charset="0"/>
              </a:rPr>
              <a:t>UV photo injection</a:t>
            </a:r>
          </a:p>
          <a:p>
            <a:pPr marL="742950" lvl="1" indent="-285750">
              <a:spcBef>
                <a:spcPct val="20000"/>
              </a:spcBef>
              <a:buFontTx/>
              <a:buChar char="–"/>
            </a:pPr>
            <a:r>
              <a:rPr lang="en-US">
                <a:latin typeface="Arial" pitchFamily="34" charset="0"/>
              </a:rPr>
              <a:t>Electron tunneling</a:t>
            </a:r>
          </a:p>
          <a:p>
            <a:pPr marL="742950" lvl="1" indent="-285750">
              <a:spcBef>
                <a:spcPct val="20000"/>
              </a:spcBef>
              <a:buFontTx/>
              <a:buChar char="–"/>
            </a:pPr>
            <a:r>
              <a:rPr lang="en-US">
                <a:latin typeface="Arial" pitchFamily="34" charset="0"/>
              </a:rPr>
              <a:t>Hot-electron injection</a:t>
            </a:r>
          </a:p>
        </p:txBody>
      </p:sp>
      <p:pic>
        <p:nvPicPr>
          <p:cNvPr id="265221" name="Picture 4" descr="qr75"/>
          <p:cNvPicPr>
            <a:picLocks noChangeAspect="1" noChangeArrowheads="1"/>
          </p:cNvPicPr>
          <p:nvPr/>
        </p:nvPicPr>
        <p:blipFill>
          <a:blip r:embed="rId3" cstate="print"/>
          <a:srcRect/>
          <a:stretch>
            <a:fillRect/>
          </a:stretch>
        </p:blipFill>
        <p:spPr bwMode="auto">
          <a:xfrm>
            <a:off x="7162801" y="2395539"/>
            <a:ext cx="3019425" cy="1457325"/>
          </a:xfrm>
          <a:prstGeom prst="rect">
            <a:avLst/>
          </a:prstGeom>
          <a:noFill/>
          <a:ln w="9525">
            <a:noFill/>
            <a:miter lim="800000"/>
            <a:headEnd/>
            <a:tailEnd/>
          </a:ln>
        </p:spPr>
      </p:pic>
      <p:sp>
        <p:nvSpPr>
          <p:cNvPr id="265222" name="Rectangle 5"/>
          <p:cNvSpPr>
            <a:spLocks noChangeArrowheads="1"/>
          </p:cNvSpPr>
          <p:nvPr/>
        </p:nvSpPr>
        <p:spPr bwMode="auto">
          <a:xfrm>
            <a:off x="7829550" y="2014538"/>
            <a:ext cx="1676400" cy="304800"/>
          </a:xfrm>
          <a:prstGeom prst="rect">
            <a:avLst/>
          </a:prstGeom>
          <a:solidFill>
            <a:srgbClr val="F0F381"/>
          </a:solidFill>
          <a:ln w="38100">
            <a:solidFill>
              <a:schemeClr val="tx1"/>
            </a:solidFill>
            <a:miter lim="800000"/>
            <a:headEnd/>
            <a:tailEnd/>
          </a:ln>
        </p:spPr>
        <p:txBody>
          <a:bodyPr wrap="none" anchor="ctr"/>
          <a:lstStyle/>
          <a:p>
            <a:pPr algn="ctr" eaLnBrk="1" hangingPunct="1"/>
            <a:endParaRPr lang="en-US">
              <a:latin typeface="Tahoma" pitchFamily="34" charset="0"/>
            </a:endParaRPr>
          </a:p>
        </p:txBody>
      </p:sp>
      <p:sp>
        <p:nvSpPr>
          <p:cNvPr id="265223" name="Text Box 6"/>
          <p:cNvSpPr txBox="1">
            <a:spLocks noChangeArrowheads="1"/>
          </p:cNvSpPr>
          <p:nvPr/>
        </p:nvSpPr>
        <p:spPr bwMode="auto">
          <a:xfrm>
            <a:off x="8077201" y="1982788"/>
            <a:ext cx="1260475" cy="336550"/>
          </a:xfrm>
          <a:prstGeom prst="rect">
            <a:avLst/>
          </a:prstGeom>
          <a:noFill/>
          <a:ln w="9525">
            <a:noFill/>
            <a:miter lim="800000"/>
            <a:headEnd/>
            <a:tailEnd/>
          </a:ln>
        </p:spPr>
        <p:txBody>
          <a:bodyPr wrap="none">
            <a:spAutoFit/>
          </a:bodyPr>
          <a:lstStyle/>
          <a:p>
            <a:pPr eaLnBrk="1" hangingPunct="1"/>
            <a:r>
              <a:rPr lang="en-US" sz="1600">
                <a:latin typeface="Tahoma" pitchFamily="34" charset="0"/>
              </a:rPr>
              <a:t>Access Gate</a:t>
            </a:r>
          </a:p>
        </p:txBody>
      </p:sp>
      <p:sp>
        <p:nvSpPr>
          <p:cNvPr id="265224" name="Line 7"/>
          <p:cNvSpPr>
            <a:spLocks noChangeShapeType="1"/>
          </p:cNvSpPr>
          <p:nvPr/>
        </p:nvSpPr>
        <p:spPr bwMode="auto">
          <a:xfrm flipV="1">
            <a:off x="8610600" y="1785938"/>
            <a:ext cx="0" cy="228600"/>
          </a:xfrm>
          <a:prstGeom prst="line">
            <a:avLst/>
          </a:prstGeom>
          <a:noFill/>
          <a:ln w="9525">
            <a:solidFill>
              <a:schemeClr val="tx1"/>
            </a:solidFill>
            <a:miter lim="800000"/>
            <a:headEnd/>
            <a:tailEnd/>
          </a:ln>
        </p:spPr>
        <p:txBody>
          <a:bodyPr wrap="none"/>
          <a:lstStyle/>
          <a:p>
            <a:endParaRPr lang="en-US"/>
          </a:p>
        </p:txBody>
      </p:sp>
      <p:sp>
        <p:nvSpPr>
          <p:cNvPr id="265225" name="Text Box 8"/>
          <p:cNvSpPr txBox="1">
            <a:spLocks noChangeArrowheads="1"/>
          </p:cNvSpPr>
          <p:nvPr/>
        </p:nvSpPr>
        <p:spPr bwMode="auto">
          <a:xfrm>
            <a:off x="2438401" y="3852863"/>
            <a:ext cx="3738203" cy="1754326"/>
          </a:xfrm>
          <a:prstGeom prst="rect">
            <a:avLst/>
          </a:prstGeom>
          <a:noFill/>
          <a:ln w="9525">
            <a:noFill/>
            <a:miter lim="800000"/>
            <a:headEnd/>
            <a:tailEnd/>
          </a:ln>
        </p:spPr>
        <p:txBody>
          <a:bodyPr wrap="none">
            <a:spAutoFit/>
          </a:bodyPr>
          <a:lstStyle/>
          <a:p>
            <a:pPr>
              <a:lnSpc>
                <a:spcPct val="135000"/>
              </a:lnSpc>
              <a:buFontTx/>
              <a:buChar char="•"/>
            </a:pPr>
            <a:r>
              <a:rPr lang="en-US" sz="2000">
                <a:latin typeface="Tahoma" pitchFamily="34" charset="0"/>
              </a:rPr>
              <a:t>Requires costly package</a:t>
            </a:r>
          </a:p>
          <a:p>
            <a:pPr>
              <a:lnSpc>
                <a:spcPct val="135000"/>
              </a:lnSpc>
              <a:buFontTx/>
              <a:buChar char="•"/>
            </a:pPr>
            <a:r>
              <a:rPr lang="en-US" sz="2000">
                <a:latin typeface="Tahoma" pitchFamily="34" charset="0"/>
              </a:rPr>
              <a:t>Programming time is lengthy</a:t>
            </a:r>
          </a:p>
          <a:p>
            <a:pPr>
              <a:lnSpc>
                <a:spcPct val="135000"/>
              </a:lnSpc>
              <a:buFontTx/>
              <a:buChar char="•"/>
            </a:pPr>
            <a:r>
              <a:rPr lang="en-US" sz="2000">
                <a:latin typeface="Tahoma" pitchFamily="34" charset="0"/>
              </a:rPr>
              <a:t>Difficult to selectively program</a:t>
            </a:r>
          </a:p>
          <a:p>
            <a:pPr>
              <a:lnSpc>
                <a:spcPct val="135000"/>
              </a:lnSpc>
              <a:buFontTx/>
              <a:buChar char="•"/>
            </a:pPr>
            <a:r>
              <a:rPr lang="en-US" sz="2000">
                <a:latin typeface="Tahoma" pitchFamily="34" charset="0"/>
              </a:rPr>
              <a:t>Perfect for normalizing arrays.</a:t>
            </a:r>
          </a:p>
        </p:txBody>
      </p:sp>
      <p:pic>
        <p:nvPicPr>
          <p:cNvPr id="265226" name="Picture 9" descr="C520_win_240"/>
          <p:cNvPicPr>
            <a:picLocks noGrp="1" noChangeAspect="1" noChangeArrowheads="1"/>
          </p:cNvPicPr>
          <p:nvPr>
            <p:ph idx="1"/>
          </p:nvPr>
        </p:nvPicPr>
        <p:blipFill>
          <a:blip r:embed="rId4" cstate="print">
            <a:clrChange>
              <a:clrFrom>
                <a:srgbClr val="FEFEFC"/>
              </a:clrFrom>
              <a:clrTo>
                <a:srgbClr val="FEFEFC">
                  <a:alpha val="0"/>
                </a:srgbClr>
              </a:clrTo>
            </a:clrChange>
          </a:blip>
          <a:srcRect/>
          <a:stretch>
            <a:fillRect/>
          </a:stretch>
        </p:blipFill>
        <p:spPr>
          <a:xfrm>
            <a:off x="6867525" y="2970214"/>
            <a:ext cx="3257550" cy="2408237"/>
          </a:xfrm>
          <a:noFill/>
        </p:spPr>
      </p:pic>
    </p:spTree>
    <p:extLst>
      <p:ext uri="{BB962C8B-B14F-4D97-AF65-F5344CB8AC3E}">
        <p14:creationId xmlns:p14="http://schemas.microsoft.com/office/powerpoint/2010/main" val="875058203"/>
      </p:ext>
    </p:extLst>
  </p:cSld>
  <p:clrMapOvr>
    <a:masterClrMapping/>
  </p:clrMapOvr>
  <p:transition/>
  <p:timing>
    <p:tnLst>
      <p:par>
        <p:cTn id="1" dur="indefinite" restart="never" nodeType="tmRoot"/>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3" name="Slide Number Placeholder 2"/>
          <p:cNvSpPr>
            <a:spLocks noGrp="1"/>
          </p:cNvSpPr>
          <p:nvPr>
            <p:ph type="sldNum" sz="quarter" idx="10"/>
          </p:nvPr>
        </p:nvSpPr>
        <p:spPr>
          <a:xfrm>
            <a:off x="8904288" y="6092825"/>
            <a:ext cx="609600" cy="431800"/>
          </a:xfrm>
          <a:noFill/>
        </p:spPr>
        <p:txBody>
          <a:bodyPr/>
          <a:lstStyle/>
          <a:p>
            <a:fld id="{DD0C675F-0387-46AD-B455-1D40B1438866}" type="slidenum">
              <a:rPr lang="it-IT" smtClean="0">
                <a:latin typeface="Arial" pitchFamily="34" charset="0"/>
              </a:rPr>
              <a:pPr/>
              <a:t>239</a:t>
            </a:fld>
            <a:endParaRPr lang="it-IT">
              <a:latin typeface="Arial" pitchFamily="34" charset="0"/>
            </a:endParaRPr>
          </a:p>
        </p:txBody>
      </p:sp>
      <p:graphicFrame>
        <p:nvGraphicFramePr>
          <p:cNvPr id="30722" name="Object 2"/>
          <p:cNvGraphicFramePr>
            <a:graphicFrameLocks noChangeAspect="1"/>
          </p:cNvGraphicFramePr>
          <p:nvPr/>
        </p:nvGraphicFramePr>
        <p:xfrm>
          <a:off x="1876426" y="642938"/>
          <a:ext cx="8658225" cy="5276850"/>
        </p:xfrm>
        <a:graphic>
          <a:graphicData uri="http://schemas.openxmlformats.org/presentationml/2006/ole">
            <mc:AlternateContent xmlns:mc="http://schemas.openxmlformats.org/markup-compatibility/2006">
              <mc:Choice xmlns:v="urn:schemas-microsoft-com:vml" Requires="v">
                <p:oleObj spid="_x0000_s28677" name="Bitmap Image" r:id="rId3" imgW="8857143" imgH="4982270" progId="PBrush">
                  <p:embed/>
                </p:oleObj>
              </mc:Choice>
              <mc:Fallback>
                <p:oleObj name="Bitmap Image" r:id="rId3" imgW="8857143" imgH="4982270" progId="PBrush">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76426" y="642938"/>
                        <a:ext cx="8658225" cy="5276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106297948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1"/>
          <p:cNvSpPr>
            <a:spLocks noGrp="1" noChangeArrowheads="1"/>
          </p:cNvSpPr>
          <p:nvPr>
            <p:ph type="title"/>
          </p:nvPr>
        </p:nvSpPr>
        <p:spPr>
          <a:xfrm>
            <a:off x="2209801" y="76200"/>
            <a:ext cx="7997825" cy="762000"/>
          </a:xfrm>
        </p:spPr>
        <p:txBody>
          <a:bodyPr/>
          <a:lstStyle/>
          <a:p>
            <a:pPr eaLnBrk="1" hangingPunct="1"/>
            <a:r>
              <a:rPr lang="en-US" sz="2800"/>
              <a:t>Logic Diagram of a Typical SRAM (Asynch)</a:t>
            </a:r>
          </a:p>
        </p:txBody>
      </p:sp>
      <p:sp>
        <p:nvSpPr>
          <p:cNvPr id="68611" name="Rectangle 2"/>
          <p:cNvSpPr>
            <a:spLocks noGrp="1" noChangeArrowheads="1"/>
          </p:cNvSpPr>
          <p:nvPr>
            <p:ph idx="1"/>
          </p:nvPr>
        </p:nvSpPr>
        <p:spPr>
          <a:xfrm>
            <a:off x="1671638" y="2562225"/>
            <a:ext cx="8839200" cy="3564566"/>
          </a:xfrm>
        </p:spPr>
        <p:txBody>
          <a:bodyPr vert="horz" lIns="63500" tIns="25400" rIns="63500" bIns="25400" rtlCol="0">
            <a:spAutoFit/>
          </a:bodyPr>
          <a:lstStyle/>
          <a:p>
            <a:pPr eaLnBrk="1" hangingPunct="1"/>
            <a:r>
              <a:rPr lang="en-US" smtClean="0"/>
              <a:t>Write Enable is usually active low (WE_L)</a:t>
            </a:r>
          </a:p>
          <a:p>
            <a:pPr eaLnBrk="1" hangingPunct="1"/>
            <a:r>
              <a:rPr lang="en-US" smtClean="0"/>
              <a:t>Din and Dout are combined to save pins:</a:t>
            </a:r>
          </a:p>
          <a:p>
            <a:pPr lvl="1" eaLnBrk="1" hangingPunct="1"/>
            <a:r>
              <a:rPr lang="en-US" b="1" smtClean="0"/>
              <a:t>A new control signal, output enable (OE_L) is needed</a:t>
            </a:r>
          </a:p>
          <a:p>
            <a:pPr lvl="1" eaLnBrk="1" hangingPunct="1"/>
            <a:r>
              <a:rPr lang="en-US" b="1" smtClean="0"/>
              <a:t>WE_L = 0, OE_L = 1</a:t>
            </a:r>
          </a:p>
          <a:p>
            <a:pPr lvl="2" eaLnBrk="1" hangingPunct="1"/>
            <a:r>
              <a:rPr lang="en-US" smtClean="0"/>
              <a:t>D serves as the data input pin</a:t>
            </a:r>
          </a:p>
          <a:p>
            <a:pPr lvl="1" eaLnBrk="1" hangingPunct="1"/>
            <a:r>
              <a:rPr lang="en-US" b="1" smtClean="0"/>
              <a:t>WE_L = 1, OE_L = 0</a:t>
            </a:r>
          </a:p>
          <a:p>
            <a:pPr lvl="2" eaLnBrk="1" hangingPunct="1"/>
            <a:r>
              <a:rPr lang="en-US" smtClean="0"/>
              <a:t>D is the data output pin</a:t>
            </a:r>
          </a:p>
          <a:p>
            <a:pPr lvl="1" eaLnBrk="1" hangingPunct="1"/>
            <a:r>
              <a:rPr lang="en-US" b="1" smtClean="0"/>
              <a:t>Both WE_L = 1, OE_L = 1</a:t>
            </a:r>
          </a:p>
          <a:p>
            <a:pPr lvl="2" eaLnBrk="1" hangingPunct="1"/>
            <a:r>
              <a:rPr lang="en-US" smtClean="0"/>
              <a:t>Result is unknown.  Don’t do that!!!</a:t>
            </a:r>
          </a:p>
        </p:txBody>
      </p:sp>
      <p:sp>
        <p:nvSpPr>
          <p:cNvPr id="68612" name="Slide Number Placeholder 4"/>
          <p:cNvSpPr>
            <a:spLocks noGrp="1"/>
          </p:cNvSpPr>
          <p:nvPr>
            <p:ph type="sldNum" sz="quarter" idx="10"/>
          </p:nvPr>
        </p:nvSpPr>
        <p:spPr>
          <a:noFill/>
        </p:spPr>
        <p:txBody>
          <a:bodyPr/>
          <a:lstStyle/>
          <a:p>
            <a:fld id="{7784362B-6288-40E8-9B5B-E195528E3AFD}" type="slidenum">
              <a:rPr lang="it-IT" smtClean="0">
                <a:latin typeface="Arial" pitchFamily="34" charset="0"/>
              </a:rPr>
              <a:pPr/>
              <a:t>24</a:t>
            </a:fld>
            <a:endParaRPr lang="it-IT">
              <a:latin typeface="Arial" pitchFamily="34" charset="0"/>
            </a:endParaRPr>
          </a:p>
        </p:txBody>
      </p:sp>
      <p:grpSp>
        <p:nvGrpSpPr>
          <p:cNvPr id="2" name="Group 3"/>
          <p:cNvGrpSpPr>
            <a:grpSpLocks/>
          </p:cNvGrpSpPr>
          <p:nvPr/>
        </p:nvGrpSpPr>
        <p:grpSpPr bwMode="auto">
          <a:xfrm>
            <a:off x="3962400" y="838201"/>
            <a:ext cx="3911600" cy="1471613"/>
            <a:chOff x="1527" y="528"/>
            <a:chExt cx="2464" cy="927"/>
          </a:xfrm>
        </p:grpSpPr>
        <p:sp>
          <p:nvSpPr>
            <p:cNvPr id="68616" name="Rectangle 4"/>
            <p:cNvSpPr>
              <a:spLocks noChangeArrowheads="1"/>
            </p:cNvSpPr>
            <p:nvPr/>
          </p:nvSpPr>
          <p:spPr bwMode="auto">
            <a:xfrm>
              <a:off x="2168" y="584"/>
              <a:ext cx="998" cy="854"/>
            </a:xfrm>
            <a:prstGeom prst="rect">
              <a:avLst/>
            </a:prstGeom>
            <a:noFill/>
            <a:ln w="25400">
              <a:solidFill>
                <a:schemeClr val="tx1"/>
              </a:solidFill>
              <a:miter lim="800000"/>
              <a:headEnd/>
              <a:tailEnd/>
            </a:ln>
          </p:spPr>
          <p:txBody>
            <a:bodyPr wrap="none" anchor="ctr"/>
            <a:lstStyle/>
            <a:p>
              <a:endParaRPr lang="en-US"/>
            </a:p>
          </p:txBody>
        </p:sp>
        <p:sp>
          <p:nvSpPr>
            <p:cNvPr id="68617" name="Rectangle 5"/>
            <p:cNvSpPr>
              <a:spLocks noChangeArrowheads="1"/>
            </p:cNvSpPr>
            <p:nvPr/>
          </p:nvSpPr>
          <p:spPr bwMode="auto">
            <a:xfrm>
              <a:off x="1575" y="528"/>
              <a:ext cx="502" cy="212"/>
            </a:xfrm>
            <a:prstGeom prst="rect">
              <a:avLst/>
            </a:prstGeom>
            <a:noFill/>
            <a:ln w="12700">
              <a:noFill/>
              <a:miter lim="800000"/>
              <a:headEnd/>
              <a:tailEnd/>
            </a:ln>
          </p:spPr>
          <p:txBody>
            <a:bodyPr wrap="none" lIns="90488" tIns="44450" rIns="90488" bIns="44450">
              <a:spAutoFit/>
            </a:bodyPr>
            <a:lstStyle/>
            <a:p>
              <a:r>
                <a:rPr lang="en-US" sz="1600">
                  <a:latin typeface="Times New Roman" pitchFamily="18" charset="0"/>
                </a:rPr>
                <a:t>A0-AN</a:t>
              </a:r>
            </a:p>
          </p:txBody>
        </p:sp>
        <p:sp>
          <p:nvSpPr>
            <p:cNvPr id="68618" name="Rectangle 6"/>
            <p:cNvSpPr>
              <a:spLocks noChangeArrowheads="1"/>
            </p:cNvSpPr>
            <p:nvPr/>
          </p:nvSpPr>
          <p:spPr bwMode="auto">
            <a:xfrm>
              <a:off x="3783" y="1152"/>
              <a:ext cx="208" cy="212"/>
            </a:xfrm>
            <a:prstGeom prst="rect">
              <a:avLst/>
            </a:prstGeom>
            <a:noFill/>
            <a:ln w="12700">
              <a:noFill/>
              <a:miter lim="800000"/>
              <a:headEnd/>
              <a:tailEnd/>
            </a:ln>
          </p:spPr>
          <p:txBody>
            <a:bodyPr wrap="none" lIns="90488" tIns="44450" rIns="90488" bIns="44450">
              <a:spAutoFit/>
            </a:bodyPr>
            <a:lstStyle/>
            <a:p>
              <a:r>
                <a:rPr lang="en-US" sz="1600">
                  <a:latin typeface="Times New Roman" pitchFamily="18" charset="0"/>
                </a:rPr>
                <a:t>D</a:t>
              </a:r>
            </a:p>
          </p:txBody>
        </p:sp>
        <p:sp>
          <p:nvSpPr>
            <p:cNvPr id="68619" name="Line 7"/>
            <p:cNvSpPr>
              <a:spLocks noChangeShapeType="1"/>
            </p:cNvSpPr>
            <p:nvPr/>
          </p:nvSpPr>
          <p:spPr bwMode="auto">
            <a:xfrm flipH="1">
              <a:off x="3160" y="1248"/>
              <a:ext cx="640" cy="0"/>
            </a:xfrm>
            <a:prstGeom prst="line">
              <a:avLst/>
            </a:prstGeom>
            <a:noFill/>
            <a:ln w="25400">
              <a:solidFill>
                <a:schemeClr val="tx1"/>
              </a:solidFill>
              <a:round/>
              <a:headEnd type="triangle" w="med" len="med"/>
              <a:tailEnd type="triangle" w="med" len="med"/>
            </a:ln>
          </p:spPr>
          <p:txBody>
            <a:bodyPr wrap="none" anchor="ctr"/>
            <a:lstStyle/>
            <a:p>
              <a:endParaRPr lang="en-US"/>
            </a:p>
          </p:txBody>
        </p:sp>
        <p:sp>
          <p:nvSpPr>
            <p:cNvPr id="68620" name="Rectangle 8"/>
            <p:cNvSpPr>
              <a:spLocks noChangeArrowheads="1"/>
            </p:cNvSpPr>
            <p:nvPr/>
          </p:nvSpPr>
          <p:spPr bwMode="auto">
            <a:xfrm>
              <a:off x="1527" y="1152"/>
              <a:ext cx="430" cy="212"/>
            </a:xfrm>
            <a:prstGeom prst="rect">
              <a:avLst/>
            </a:prstGeom>
            <a:noFill/>
            <a:ln w="12700">
              <a:noFill/>
              <a:miter lim="800000"/>
              <a:headEnd/>
              <a:tailEnd/>
            </a:ln>
          </p:spPr>
          <p:txBody>
            <a:bodyPr wrap="none" lIns="90488" tIns="44450" rIns="90488" bIns="44450">
              <a:spAutoFit/>
            </a:bodyPr>
            <a:lstStyle/>
            <a:p>
              <a:r>
                <a:rPr lang="en-US" sz="1600">
                  <a:latin typeface="Times New Roman" pitchFamily="18" charset="0"/>
                </a:rPr>
                <a:t>OE_L</a:t>
              </a:r>
            </a:p>
          </p:txBody>
        </p:sp>
        <p:sp>
          <p:nvSpPr>
            <p:cNvPr id="68621" name="Rectangle 9"/>
            <p:cNvSpPr>
              <a:spLocks noChangeArrowheads="1"/>
            </p:cNvSpPr>
            <p:nvPr/>
          </p:nvSpPr>
          <p:spPr bwMode="auto">
            <a:xfrm>
              <a:off x="2343" y="720"/>
              <a:ext cx="180" cy="212"/>
            </a:xfrm>
            <a:prstGeom prst="rect">
              <a:avLst/>
            </a:prstGeom>
            <a:noFill/>
            <a:ln w="12700">
              <a:noFill/>
              <a:miter lim="800000"/>
              <a:headEnd/>
              <a:tailEnd/>
            </a:ln>
          </p:spPr>
          <p:txBody>
            <a:bodyPr wrap="none" lIns="90488" tIns="44450" rIns="90488" bIns="44450">
              <a:spAutoFit/>
            </a:bodyPr>
            <a:lstStyle/>
            <a:p>
              <a:r>
                <a:rPr lang="en-US" sz="1600" b="1">
                  <a:latin typeface="Times New Roman" pitchFamily="18" charset="0"/>
                </a:rPr>
                <a:t>2</a:t>
              </a:r>
            </a:p>
          </p:txBody>
        </p:sp>
        <p:sp>
          <p:nvSpPr>
            <p:cNvPr id="68622" name="Line 10"/>
            <p:cNvSpPr>
              <a:spLocks noChangeShapeType="1"/>
            </p:cNvSpPr>
            <p:nvPr/>
          </p:nvSpPr>
          <p:spPr bwMode="auto">
            <a:xfrm>
              <a:off x="1592" y="1344"/>
              <a:ext cx="560" cy="0"/>
            </a:xfrm>
            <a:prstGeom prst="line">
              <a:avLst/>
            </a:prstGeom>
            <a:noFill/>
            <a:ln w="25400">
              <a:solidFill>
                <a:schemeClr val="accent2"/>
              </a:solidFill>
              <a:round/>
              <a:headEnd/>
              <a:tailEnd type="triangle" w="med" len="med"/>
            </a:ln>
          </p:spPr>
          <p:txBody>
            <a:bodyPr wrap="none" anchor="ctr"/>
            <a:lstStyle/>
            <a:p>
              <a:endParaRPr lang="en-US"/>
            </a:p>
          </p:txBody>
        </p:sp>
        <p:sp>
          <p:nvSpPr>
            <p:cNvPr id="68623" name="Line 11"/>
            <p:cNvSpPr>
              <a:spLocks noChangeShapeType="1"/>
            </p:cNvSpPr>
            <p:nvPr/>
          </p:nvSpPr>
          <p:spPr bwMode="auto">
            <a:xfrm>
              <a:off x="1640" y="720"/>
              <a:ext cx="512" cy="0"/>
            </a:xfrm>
            <a:prstGeom prst="line">
              <a:avLst/>
            </a:prstGeom>
            <a:noFill/>
            <a:ln w="25400">
              <a:solidFill>
                <a:schemeClr val="tx1"/>
              </a:solidFill>
              <a:round/>
              <a:headEnd/>
              <a:tailEnd type="triangle" w="med" len="med"/>
            </a:ln>
          </p:spPr>
          <p:txBody>
            <a:bodyPr wrap="none" anchor="ctr"/>
            <a:lstStyle/>
            <a:p>
              <a:endParaRPr lang="en-US"/>
            </a:p>
          </p:txBody>
        </p:sp>
        <p:sp>
          <p:nvSpPr>
            <p:cNvPr id="68624" name="Rectangle 12"/>
            <p:cNvSpPr>
              <a:spLocks noChangeArrowheads="1"/>
            </p:cNvSpPr>
            <p:nvPr/>
          </p:nvSpPr>
          <p:spPr bwMode="auto">
            <a:xfrm>
              <a:off x="2439" y="687"/>
              <a:ext cx="197" cy="192"/>
            </a:xfrm>
            <a:prstGeom prst="rect">
              <a:avLst/>
            </a:prstGeom>
            <a:noFill/>
            <a:ln w="12700">
              <a:noFill/>
              <a:miter lim="800000"/>
              <a:headEnd/>
              <a:tailEnd/>
            </a:ln>
          </p:spPr>
          <p:txBody>
            <a:bodyPr wrap="none" lIns="90488" tIns="44450" rIns="90488" bIns="44450">
              <a:spAutoFit/>
            </a:bodyPr>
            <a:lstStyle/>
            <a:p>
              <a:r>
                <a:rPr lang="en-US" sz="1400" b="1">
                  <a:latin typeface="Times New Roman" pitchFamily="18" charset="0"/>
                </a:rPr>
                <a:t>N</a:t>
              </a:r>
            </a:p>
          </p:txBody>
        </p:sp>
        <p:sp>
          <p:nvSpPr>
            <p:cNvPr id="68625" name="Rectangle 13"/>
            <p:cNvSpPr>
              <a:spLocks noChangeArrowheads="1"/>
            </p:cNvSpPr>
            <p:nvPr/>
          </p:nvSpPr>
          <p:spPr bwMode="auto">
            <a:xfrm>
              <a:off x="2535" y="720"/>
              <a:ext cx="452" cy="212"/>
            </a:xfrm>
            <a:prstGeom prst="rect">
              <a:avLst/>
            </a:prstGeom>
            <a:noFill/>
            <a:ln w="12700">
              <a:noFill/>
              <a:miter lim="800000"/>
              <a:headEnd/>
              <a:tailEnd/>
            </a:ln>
          </p:spPr>
          <p:txBody>
            <a:bodyPr wrap="none" lIns="90488" tIns="44450" rIns="90488" bIns="44450">
              <a:spAutoFit/>
            </a:bodyPr>
            <a:lstStyle/>
            <a:p>
              <a:r>
                <a:rPr lang="en-US" sz="1600" b="1">
                  <a:latin typeface="Times New Roman" pitchFamily="18" charset="0"/>
                </a:rPr>
                <a:t>words</a:t>
              </a:r>
            </a:p>
          </p:txBody>
        </p:sp>
        <p:sp>
          <p:nvSpPr>
            <p:cNvPr id="68626" name="Rectangle 14"/>
            <p:cNvSpPr>
              <a:spLocks noChangeArrowheads="1"/>
            </p:cNvSpPr>
            <p:nvPr/>
          </p:nvSpPr>
          <p:spPr bwMode="auto">
            <a:xfrm>
              <a:off x="2391" y="864"/>
              <a:ext cx="550" cy="367"/>
            </a:xfrm>
            <a:prstGeom prst="rect">
              <a:avLst/>
            </a:prstGeom>
            <a:noFill/>
            <a:ln w="12700">
              <a:noFill/>
              <a:miter lim="800000"/>
              <a:headEnd/>
              <a:tailEnd/>
            </a:ln>
          </p:spPr>
          <p:txBody>
            <a:bodyPr wrap="none" lIns="90488" tIns="44450" rIns="90488" bIns="44450">
              <a:spAutoFit/>
            </a:bodyPr>
            <a:lstStyle/>
            <a:p>
              <a:r>
                <a:rPr lang="en-US" sz="1600" b="1">
                  <a:latin typeface="Times New Roman" pitchFamily="18" charset="0"/>
                </a:rPr>
                <a:t>x  M bit</a:t>
              </a:r>
            </a:p>
            <a:p>
              <a:r>
                <a:rPr lang="en-US" sz="1600" b="1">
                  <a:latin typeface="Times New Roman" pitchFamily="18" charset="0"/>
                </a:rPr>
                <a:t>SRAM</a:t>
              </a:r>
            </a:p>
          </p:txBody>
        </p:sp>
        <p:sp>
          <p:nvSpPr>
            <p:cNvPr id="68627" name="Line 15"/>
            <p:cNvSpPr>
              <a:spLocks noChangeShapeType="1"/>
            </p:cNvSpPr>
            <p:nvPr/>
          </p:nvSpPr>
          <p:spPr bwMode="auto">
            <a:xfrm flipH="1">
              <a:off x="1820" y="628"/>
              <a:ext cx="104" cy="136"/>
            </a:xfrm>
            <a:prstGeom prst="line">
              <a:avLst/>
            </a:prstGeom>
            <a:noFill/>
            <a:ln w="12700">
              <a:solidFill>
                <a:schemeClr val="tx1"/>
              </a:solidFill>
              <a:round/>
              <a:headEnd/>
              <a:tailEnd/>
            </a:ln>
          </p:spPr>
          <p:txBody>
            <a:bodyPr wrap="none" anchor="ctr"/>
            <a:lstStyle/>
            <a:p>
              <a:endParaRPr lang="en-US"/>
            </a:p>
          </p:txBody>
        </p:sp>
        <p:sp>
          <p:nvSpPr>
            <p:cNvPr id="68628" name="Line 16"/>
            <p:cNvSpPr>
              <a:spLocks noChangeShapeType="1"/>
            </p:cNvSpPr>
            <p:nvPr/>
          </p:nvSpPr>
          <p:spPr bwMode="auto">
            <a:xfrm flipH="1">
              <a:off x="3404" y="1156"/>
              <a:ext cx="104" cy="136"/>
            </a:xfrm>
            <a:prstGeom prst="line">
              <a:avLst/>
            </a:prstGeom>
            <a:noFill/>
            <a:ln w="12700">
              <a:solidFill>
                <a:schemeClr val="tx1"/>
              </a:solidFill>
              <a:round/>
              <a:headEnd/>
              <a:tailEnd/>
            </a:ln>
          </p:spPr>
          <p:txBody>
            <a:bodyPr wrap="none" anchor="ctr"/>
            <a:lstStyle/>
            <a:p>
              <a:endParaRPr lang="en-US"/>
            </a:p>
          </p:txBody>
        </p:sp>
        <p:sp>
          <p:nvSpPr>
            <p:cNvPr id="68629" name="Rectangle 17"/>
            <p:cNvSpPr>
              <a:spLocks noChangeArrowheads="1"/>
            </p:cNvSpPr>
            <p:nvPr/>
          </p:nvSpPr>
          <p:spPr bwMode="auto">
            <a:xfrm>
              <a:off x="1671" y="735"/>
              <a:ext cx="115" cy="192"/>
            </a:xfrm>
            <a:prstGeom prst="rect">
              <a:avLst/>
            </a:prstGeom>
            <a:noFill/>
            <a:ln w="12700">
              <a:noFill/>
              <a:miter lim="800000"/>
              <a:headEnd/>
              <a:tailEnd/>
            </a:ln>
          </p:spPr>
          <p:txBody>
            <a:bodyPr wrap="none" lIns="90488" tIns="44450" rIns="90488" bIns="44450">
              <a:spAutoFit/>
            </a:bodyPr>
            <a:lstStyle/>
            <a:p>
              <a:endParaRPr lang="en-US" sz="1400">
                <a:latin typeface="Times New Roman" pitchFamily="18" charset="0"/>
              </a:endParaRPr>
            </a:p>
          </p:txBody>
        </p:sp>
        <p:sp>
          <p:nvSpPr>
            <p:cNvPr id="68630" name="Rectangle 18"/>
            <p:cNvSpPr>
              <a:spLocks noChangeArrowheads="1"/>
            </p:cNvSpPr>
            <p:nvPr/>
          </p:nvSpPr>
          <p:spPr bwMode="auto">
            <a:xfrm>
              <a:off x="3303" y="1263"/>
              <a:ext cx="216" cy="192"/>
            </a:xfrm>
            <a:prstGeom prst="rect">
              <a:avLst/>
            </a:prstGeom>
            <a:noFill/>
            <a:ln w="12700">
              <a:noFill/>
              <a:miter lim="800000"/>
              <a:headEnd/>
              <a:tailEnd/>
            </a:ln>
          </p:spPr>
          <p:txBody>
            <a:bodyPr wrap="none" lIns="90488" tIns="44450" rIns="90488" bIns="44450">
              <a:spAutoFit/>
            </a:bodyPr>
            <a:lstStyle/>
            <a:p>
              <a:r>
                <a:rPr lang="en-US" sz="1400">
                  <a:latin typeface="Times New Roman" pitchFamily="18" charset="0"/>
                </a:rPr>
                <a:t>M</a:t>
              </a:r>
            </a:p>
          </p:txBody>
        </p:sp>
        <p:sp>
          <p:nvSpPr>
            <p:cNvPr id="68631" name="Rectangle 19"/>
            <p:cNvSpPr>
              <a:spLocks noChangeArrowheads="1"/>
            </p:cNvSpPr>
            <p:nvPr/>
          </p:nvSpPr>
          <p:spPr bwMode="auto">
            <a:xfrm>
              <a:off x="1527" y="912"/>
              <a:ext cx="459" cy="212"/>
            </a:xfrm>
            <a:prstGeom prst="rect">
              <a:avLst/>
            </a:prstGeom>
            <a:noFill/>
            <a:ln w="12700">
              <a:noFill/>
              <a:miter lim="800000"/>
              <a:headEnd/>
              <a:tailEnd/>
            </a:ln>
          </p:spPr>
          <p:txBody>
            <a:bodyPr wrap="none" lIns="90488" tIns="44450" rIns="90488" bIns="44450">
              <a:spAutoFit/>
            </a:bodyPr>
            <a:lstStyle/>
            <a:p>
              <a:r>
                <a:rPr lang="en-US" sz="1600">
                  <a:latin typeface="Times New Roman" pitchFamily="18" charset="0"/>
                </a:rPr>
                <a:t>WE_L</a:t>
              </a:r>
            </a:p>
          </p:txBody>
        </p:sp>
        <p:sp>
          <p:nvSpPr>
            <p:cNvPr id="68632" name="Line 20"/>
            <p:cNvSpPr>
              <a:spLocks noChangeShapeType="1"/>
            </p:cNvSpPr>
            <p:nvPr/>
          </p:nvSpPr>
          <p:spPr bwMode="auto">
            <a:xfrm>
              <a:off x="1592" y="1104"/>
              <a:ext cx="560" cy="0"/>
            </a:xfrm>
            <a:prstGeom prst="line">
              <a:avLst/>
            </a:prstGeom>
            <a:noFill/>
            <a:ln w="25400">
              <a:solidFill>
                <a:schemeClr val="accent2"/>
              </a:solidFill>
              <a:round/>
              <a:headEnd/>
              <a:tailEnd type="triangle" w="med" len="med"/>
            </a:ln>
          </p:spPr>
          <p:txBody>
            <a:bodyPr wrap="none" anchor="ctr"/>
            <a:lstStyle/>
            <a:p>
              <a:endParaRPr lang="en-US"/>
            </a:p>
          </p:txBody>
        </p:sp>
      </p:grpSp>
      <p:sp>
        <p:nvSpPr>
          <p:cNvPr id="68614" name="Line 22"/>
          <p:cNvSpPr>
            <a:spLocks noChangeShapeType="1"/>
          </p:cNvSpPr>
          <p:nvPr/>
        </p:nvSpPr>
        <p:spPr bwMode="auto">
          <a:xfrm>
            <a:off x="4114800" y="1447800"/>
            <a:ext cx="838200" cy="0"/>
          </a:xfrm>
          <a:prstGeom prst="line">
            <a:avLst/>
          </a:prstGeom>
          <a:noFill/>
          <a:ln w="9525">
            <a:solidFill>
              <a:schemeClr val="tx1"/>
            </a:solidFill>
            <a:miter lim="800000"/>
            <a:headEnd/>
            <a:tailEnd type="triangle" w="med" len="med"/>
          </a:ln>
        </p:spPr>
        <p:txBody>
          <a:bodyPr/>
          <a:lstStyle/>
          <a:p>
            <a:endParaRPr lang="en-US"/>
          </a:p>
        </p:txBody>
      </p:sp>
      <p:sp>
        <p:nvSpPr>
          <p:cNvPr id="68615" name="Rectangle 23"/>
          <p:cNvSpPr>
            <a:spLocks noChangeArrowheads="1"/>
          </p:cNvSpPr>
          <p:nvPr/>
        </p:nvSpPr>
        <p:spPr bwMode="auto">
          <a:xfrm>
            <a:off x="4114801" y="1143000"/>
            <a:ext cx="500063" cy="336550"/>
          </a:xfrm>
          <a:prstGeom prst="rect">
            <a:avLst/>
          </a:prstGeom>
          <a:noFill/>
          <a:ln w="9525">
            <a:noFill/>
            <a:miter lim="800000"/>
            <a:headEnd/>
            <a:tailEnd/>
          </a:ln>
        </p:spPr>
        <p:txBody>
          <a:bodyPr>
            <a:spAutoFit/>
          </a:bodyPr>
          <a:lstStyle/>
          <a:p>
            <a:pPr eaLnBrk="1" hangingPunct="1"/>
            <a:r>
              <a:rPr lang="en-US" sz="1600">
                <a:latin typeface="Times New Roman" pitchFamily="18" charset="0"/>
              </a:rPr>
              <a:t>CS!</a:t>
            </a:r>
          </a:p>
        </p:txBody>
      </p:sp>
    </p:spTree>
    <p:extLst>
      <p:ext uri="{BB962C8B-B14F-4D97-AF65-F5344CB8AC3E}">
        <p14:creationId xmlns:p14="http://schemas.microsoft.com/office/powerpoint/2010/main" val="681861397"/>
      </p:ext>
    </p:extLst>
  </p:cSld>
  <p:clrMapOvr>
    <a:masterClrMapping/>
  </p:clrMapOvr>
  <p:transition/>
  <p:timing>
    <p:tnLst>
      <p:par>
        <p:cTn id="1" dur="indefinite" restart="never" nodeType="tmRoot"/>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Slide Number Placeholder 4"/>
          <p:cNvSpPr>
            <a:spLocks noGrp="1"/>
          </p:cNvSpPr>
          <p:nvPr>
            <p:ph type="sldNum" sz="quarter" idx="10"/>
          </p:nvPr>
        </p:nvSpPr>
        <p:spPr>
          <a:xfrm>
            <a:off x="8904288" y="6092825"/>
            <a:ext cx="609600" cy="431800"/>
          </a:xfrm>
          <a:noFill/>
        </p:spPr>
        <p:txBody>
          <a:bodyPr/>
          <a:lstStyle/>
          <a:p>
            <a:fld id="{C6FCEC39-A045-4E00-B8B5-FD3B39A2F186}" type="slidenum">
              <a:rPr lang="it-IT" smtClean="0">
                <a:latin typeface="Arial" pitchFamily="34" charset="0"/>
              </a:rPr>
              <a:pPr/>
              <a:t>240</a:t>
            </a:fld>
            <a:endParaRPr lang="it-IT">
              <a:latin typeface="Arial" pitchFamily="34" charset="0"/>
            </a:endParaRPr>
          </a:p>
        </p:txBody>
      </p:sp>
      <p:sp>
        <p:nvSpPr>
          <p:cNvPr id="31748" name="Rectangle 2"/>
          <p:cNvSpPr>
            <a:spLocks noGrp="1" noChangeArrowheads="1"/>
          </p:cNvSpPr>
          <p:nvPr>
            <p:ph type="title"/>
          </p:nvPr>
        </p:nvSpPr>
        <p:spPr/>
        <p:txBody>
          <a:bodyPr/>
          <a:lstStyle/>
          <a:p>
            <a:r>
              <a:rPr lang="en-US" sz="1900"/>
              <a:t>Modify Floating-gate Information</a:t>
            </a:r>
          </a:p>
        </p:txBody>
      </p:sp>
      <p:sp>
        <p:nvSpPr>
          <p:cNvPr id="31749" name="Rectangle 3"/>
          <p:cNvSpPr>
            <a:spLocks noChangeArrowheads="1"/>
          </p:cNvSpPr>
          <p:nvPr/>
        </p:nvSpPr>
        <p:spPr bwMode="auto">
          <a:xfrm>
            <a:off x="1828801" y="1828801"/>
            <a:ext cx="7515225" cy="4456113"/>
          </a:xfrm>
          <a:prstGeom prst="rect">
            <a:avLst/>
          </a:prstGeom>
          <a:noFill/>
          <a:ln w="9525">
            <a:noFill/>
            <a:miter lim="800000"/>
            <a:headEnd/>
            <a:tailEnd/>
          </a:ln>
        </p:spPr>
        <p:txBody>
          <a:bodyPr/>
          <a:lstStyle/>
          <a:p>
            <a:pPr marL="342900" indent="-342900">
              <a:spcBef>
                <a:spcPct val="20000"/>
              </a:spcBef>
              <a:buFontTx/>
              <a:buChar char="•"/>
            </a:pPr>
            <a:r>
              <a:rPr lang="en-US" sz="2800">
                <a:latin typeface="Arial" pitchFamily="34" charset="0"/>
              </a:rPr>
              <a:t>Methods for changing information</a:t>
            </a:r>
          </a:p>
          <a:p>
            <a:pPr marL="742950" lvl="1" indent="-285750">
              <a:spcBef>
                <a:spcPct val="20000"/>
              </a:spcBef>
              <a:buFontTx/>
              <a:buChar char="–"/>
            </a:pPr>
            <a:r>
              <a:rPr lang="en-US">
                <a:latin typeface="Arial" pitchFamily="34" charset="0"/>
              </a:rPr>
              <a:t>UV photo injection</a:t>
            </a:r>
          </a:p>
          <a:p>
            <a:pPr marL="742950" lvl="1" indent="-285750">
              <a:spcBef>
                <a:spcPct val="20000"/>
              </a:spcBef>
              <a:buFontTx/>
              <a:buChar char="–"/>
            </a:pPr>
            <a:r>
              <a:rPr lang="en-US">
                <a:solidFill>
                  <a:srgbClr val="FF3300"/>
                </a:solidFill>
                <a:latin typeface="Arial" pitchFamily="34" charset="0"/>
              </a:rPr>
              <a:t>Electron tunneling</a:t>
            </a:r>
          </a:p>
          <a:p>
            <a:pPr marL="742950" lvl="1" indent="-285750">
              <a:spcBef>
                <a:spcPct val="20000"/>
              </a:spcBef>
              <a:buFontTx/>
              <a:buChar char="–"/>
            </a:pPr>
            <a:r>
              <a:rPr lang="en-US">
                <a:latin typeface="Arial" pitchFamily="34" charset="0"/>
              </a:rPr>
              <a:t>Hot-electron injection</a:t>
            </a:r>
          </a:p>
        </p:txBody>
      </p:sp>
      <p:pic>
        <p:nvPicPr>
          <p:cNvPr id="31750" name="Picture 4" descr="qr75"/>
          <p:cNvPicPr>
            <a:picLocks noChangeAspect="1" noChangeArrowheads="1"/>
          </p:cNvPicPr>
          <p:nvPr/>
        </p:nvPicPr>
        <p:blipFill>
          <a:blip r:embed="rId4" cstate="print"/>
          <a:srcRect/>
          <a:stretch>
            <a:fillRect/>
          </a:stretch>
        </p:blipFill>
        <p:spPr bwMode="auto">
          <a:xfrm>
            <a:off x="7162801" y="2395539"/>
            <a:ext cx="3019425" cy="1457325"/>
          </a:xfrm>
          <a:prstGeom prst="rect">
            <a:avLst/>
          </a:prstGeom>
          <a:noFill/>
          <a:ln w="9525">
            <a:noFill/>
            <a:miter lim="800000"/>
            <a:headEnd/>
            <a:tailEnd/>
          </a:ln>
        </p:spPr>
      </p:pic>
      <p:sp>
        <p:nvSpPr>
          <p:cNvPr id="31751" name="Rectangle 5"/>
          <p:cNvSpPr>
            <a:spLocks noChangeArrowheads="1"/>
          </p:cNvSpPr>
          <p:nvPr/>
        </p:nvSpPr>
        <p:spPr bwMode="auto">
          <a:xfrm>
            <a:off x="7829550" y="2014538"/>
            <a:ext cx="1676400" cy="304800"/>
          </a:xfrm>
          <a:prstGeom prst="rect">
            <a:avLst/>
          </a:prstGeom>
          <a:solidFill>
            <a:srgbClr val="F0F381"/>
          </a:solidFill>
          <a:ln w="38100">
            <a:solidFill>
              <a:schemeClr val="tx1"/>
            </a:solidFill>
            <a:miter lim="800000"/>
            <a:headEnd/>
            <a:tailEnd/>
          </a:ln>
        </p:spPr>
        <p:txBody>
          <a:bodyPr wrap="none" anchor="ctr"/>
          <a:lstStyle/>
          <a:p>
            <a:pPr algn="ctr" eaLnBrk="1" hangingPunct="1"/>
            <a:endParaRPr lang="en-US">
              <a:latin typeface="Tahoma" pitchFamily="34" charset="0"/>
            </a:endParaRPr>
          </a:p>
        </p:txBody>
      </p:sp>
      <p:sp>
        <p:nvSpPr>
          <p:cNvPr id="31752" name="Text Box 6"/>
          <p:cNvSpPr txBox="1">
            <a:spLocks noChangeArrowheads="1"/>
          </p:cNvSpPr>
          <p:nvPr/>
        </p:nvSpPr>
        <p:spPr bwMode="auto">
          <a:xfrm>
            <a:off x="8077201" y="1982788"/>
            <a:ext cx="1260475" cy="336550"/>
          </a:xfrm>
          <a:prstGeom prst="rect">
            <a:avLst/>
          </a:prstGeom>
          <a:noFill/>
          <a:ln w="9525">
            <a:noFill/>
            <a:miter lim="800000"/>
            <a:headEnd/>
            <a:tailEnd/>
          </a:ln>
        </p:spPr>
        <p:txBody>
          <a:bodyPr wrap="none">
            <a:spAutoFit/>
          </a:bodyPr>
          <a:lstStyle/>
          <a:p>
            <a:pPr eaLnBrk="1" hangingPunct="1"/>
            <a:r>
              <a:rPr lang="en-US" sz="1600">
                <a:latin typeface="Tahoma" pitchFamily="34" charset="0"/>
              </a:rPr>
              <a:t>Access Gate</a:t>
            </a:r>
          </a:p>
        </p:txBody>
      </p:sp>
      <p:sp>
        <p:nvSpPr>
          <p:cNvPr id="31753" name="Line 7"/>
          <p:cNvSpPr>
            <a:spLocks noChangeShapeType="1"/>
          </p:cNvSpPr>
          <p:nvPr/>
        </p:nvSpPr>
        <p:spPr bwMode="auto">
          <a:xfrm flipV="1">
            <a:off x="8610600" y="1785938"/>
            <a:ext cx="0" cy="228600"/>
          </a:xfrm>
          <a:prstGeom prst="line">
            <a:avLst/>
          </a:prstGeom>
          <a:noFill/>
          <a:ln w="9525">
            <a:solidFill>
              <a:schemeClr val="tx1"/>
            </a:solidFill>
            <a:miter lim="800000"/>
            <a:headEnd/>
            <a:tailEnd/>
          </a:ln>
        </p:spPr>
        <p:txBody>
          <a:bodyPr wrap="none"/>
          <a:lstStyle/>
          <a:p>
            <a:endParaRPr lang="en-US"/>
          </a:p>
        </p:txBody>
      </p:sp>
      <p:sp>
        <p:nvSpPr>
          <p:cNvPr id="31754" name="Text Box 8"/>
          <p:cNvSpPr txBox="1">
            <a:spLocks noChangeArrowheads="1"/>
          </p:cNvSpPr>
          <p:nvPr/>
        </p:nvSpPr>
        <p:spPr bwMode="auto">
          <a:xfrm>
            <a:off x="2085976" y="4114800"/>
            <a:ext cx="3214341" cy="923330"/>
          </a:xfrm>
          <a:prstGeom prst="rect">
            <a:avLst/>
          </a:prstGeom>
          <a:noFill/>
          <a:ln w="9525">
            <a:noFill/>
            <a:miter lim="800000"/>
            <a:headEnd/>
            <a:tailEnd/>
          </a:ln>
        </p:spPr>
        <p:txBody>
          <a:bodyPr wrap="none">
            <a:spAutoFit/>
          </a:bodyPr>
          <a:lstStyle/>
          <a:p>
            <a:r>
              <a:rPr lang="en-US">
                <a:latin typeface="Times New Roman" pitchFamily="18" charset="0"/>
              </a:rPr>
              <a:t>Fowler-Nordheim Tunneling</a:t>
            </a:r>
          </a:p>
          <a:p>
            <a:pPr>
              <a:buFontTx/>
              <a:buChar char="•"/>
            </a:pPr>
            <a:r>
              <a:rPr lang="en-US">
                <a:latin typeface="Times New Roman" pitchFamily="18" charset="0"/>
              </a:rPr>
              <a:t>field-assisted electron tunneling</a:t>
            </a:r>
          </a:p>
          <a:p>
            <a:pPr>
              <a:buFontTx/>
              <a:buChar char="•"/>
            </a:pPr>
            <a:r>
              <a:rPr lang="en-US">
                <a:latin typeface="Times New Roman" pitchFamily="18" charset="0"/>
              </a:rPr>
              <a:t>electrons are waves too!</a:t>
            </a:r>
          </a:p>
        </p:txBody>
      </p:sp>
      <p:graphicFrame>
        <p:nvGraphicFramePr>
          <p:cNvPr id="31746" name="Object 2"/>
          <p:cNvGraphicFramePr>
            <a:graphicFrameLocks noGrp="1" noChangeAspect="1"/>
          </p:cNvGraphicFramePr>
          <p:nvPr>
            <p:ph idx="1"/>
          </p:nvPr>
        </p:nvGraphicFramePr>
        <p:xfrm>
          <a:off x="6165850" y="3967164"/>
          <a:ext cx="2814638" cy="2814637"/>
        </p:xfrm>
        <a:graphic>
          <a:graphicData uri="http://schemas.openxmlformats.org/presentationml/2006/ole">
            <mc:AlternateContent xmlns:mc="http://schemas.openxmlformats.org/markup-compatibility/2006">
              <mc:Choice xmlns:v="urn:schemas-microsoft-com:vml" Requires="v">
                <p:oleObj spid="_x0000_s29701" name="Bitmap Image" r:id="rId5" imgW="3734321" imgH="3448531" progId="PBrush">
                  <p:embed/>
                </p:oleObj>
              </mc:Choice>
              <mc:Fallback>
                <p:oleObj name="Bitmap Image" r:id="rId5" imgW="3734321" imgH="3448531" progId="PBrush">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65850" y="3967164"/>
                        <a:ext cx="2814638" cy="281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4070494404"/>
      </p:ext>
    </p:extLst>
  </p:cSld>
  <p:clrMapOvr>
    <a:masterClrMapping/>
  </p:clrMapOvr>
  <p:transition/>
  <p:timing>
    <p:tnLst>
      <p:par>
        <p:cTn id="1" dur="indefinite" restart="never" nodeType="tmRoot"/>
      </p:par>
    </p:tn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42" name="Slide Number Placeholder 5"/>
          <p:cNvSpPr>
            <a:spLocks noGrp="1"/>
          </p:cNvSpPr>
          <p:nvPr>
            <p:ph type="sldNum" sz="quarter" idx="10"/>
          </p:nvPr>
        </p:nvSpPr>
        <p:spPr>
          <a:xfrm>
            <a:off x="8904288" y="6092825"/>
            <a:ext cx="609600" cy="431800"/>
          </a:xfrm>
          <a:noFill/>
        </p:spPr>
        <p:txBody>
          <a:bodyPr/>
          <a:lstStyle/>
          <a:p>
            <a:fld id="{03C8A5BE-8337-43E5-9D26-FB070B613645}" type="slidenum">
              <a:rPr lang="it-IT" smtClean="0">
                <a:latin typeface="Arial" pitchFamily="34" charset="0"/>
              </a:rPr>
              <a:pPr/>
              <a:t>241</a:t>
            </a:fld>
            <a:endParaRPr lang="it-IT">
              <a:latin typeface="Arial" pitchFamily="34" charset="0"/>
            </a:endParaRPr>
          </a:p>
        </p:txBody>
      </p:sp>
      <p:sp>
        <p:nvSpPr>
          <p:cNvPr id="266243" name="Rectangle 2"/>
          <p:cNvSpPr>
            <a:spLocks noGrp="1" noChangeArrowheads="1"/>
          </p:cNvSpPr>
          <p:nvPr>
            <p:ph type="title"/>
          </p:nvPr>
        </p:nvSpPr>
        <p:spPr>
          <a:xfrm>
            <a:off x="2227264" y="381000"/>
            <a:ext cx="7737475" cy="685800"/>
          </a:xfrm>
        </p:spPr>
        <p:txBody>
          <a:bodyPr/>
          <a:lstStyle/>
          <a:p>
            <a:r>
              <a:rPr lang="en-US" sz="2900"/>
              <a:t>Transistor Leakage Mechanisms</a:t>
            </a:r>
          </a:p>
        </p:txBody>
      </p:sp>
      <p:sp>
        <p:nvSpPr>
          <p:cNvPr id="266244" name="Rectangle 3"/>
          <p:cNvSpPr>
            <a:spLocks noGrp="1" noChangeArrowheads="1"/>
          </p:cNvSpPr>
          <p:nvPr>
            <p:ph type="body" sz="half" idx="1"/>
          </p:nvPr>
        </p:nvSpPr>
        <p:spPr>
          <a:xfrm>
            <a:off x="1946275" y="1295400"/>
            <a:ext cx="3816350" cy="4114800"/>
          </a:xfrm>
        </p:spPr>
        <p:txBody>
          <a:bodyPr/>
          <a:lstStyle/>
          <a:p>
            <a:pPr>
              <a:lnSpc>
                <a:spcPct val="90000"/>
              </a:lnSpc>
            </a:pPr>
            <a:r>
              <a:rPr lang="en-US" sz="2000"/>
              <a:t>1. pn Reverse Bias Current </a:t>
            </a:r>
          </a:p>
          <a:p>
            <a:pPr>
              <a:lnSpc>
                <a:spcPct val="90000"/>
              </a:lnSpc>
            </a:pPr>
            <a:r>
              <a:rPr lang="en-US" sz="2000"/>
              <a:t>2. Subthreshold (Weak Inversion) </a:t>
            </a:r>
          </a:p>
          <a:p>
            <a:pPr>
              <a:lnSpc>
                <a:spcPct val="90000"/>
              </a:lnSpc>
            </a:pPr>
            <a:r>
              <a:rPr lang="en-US" sz="2000"/>
              <a:t>3. Drain Induced Barrier Lowering </a:t>
            </a:r>
          </a:p>
          <a:p>
            <a:pPr>
              <a:lnSpc>
                <a:spcPct val="90000"/>
              </a:lnSpc>
            </a:pPr>
            <a:r>
              <a:rPr lang="en-US" sz="2000"/>
              <a:t>4. Gate Induced Drain Leakage </a:t>
            </a:r>
          </a:p>
          <a:p>
            <a:pPr>
              <a:lnSpc>
                <a:spcPct val="90000"/>
              </a:lnSpc>
            </a:pPr>
            <a:r>
              <a:rPr lang="en-US" sz="2000"/>
              <a:t>5. Punchthrough </a:t>
            </a:r>
          </a:p>
          <a:p>
            <a:pPr>
              <a:lnSpc>
                <a:spcPct val="90000"/>
              </a:lnSpc>
            </a:pPr>
            <a:r>
              <a:rPr lang="en-US" sz="2000"/>
              <a:t>6. Narrow Width Effect </a:t>
            </a:r>
          </a:p>
          <a:p>
            <a:pPr>
              <a:lnSpc>
                <a:spcPct val="90000"/>
              </a:lnSpc>
            </a:pPr>
            <a:r>
              <a:rPr lang="en-US" sz="2000">
                <a:solidFill>
                  <a:srgbClr val="FF0000"/>
                </a:solidFill>
              </a:rPr>
              <a:t>7. Hot Carrier Injection</a:t>
            </a:r>
          </a:p>
          <a:p>
            <a:pPr>
              <a:lnSpc>
                <a:spcPct val="90000"/>
              </a:lnSpc>
            </a:pPr>
            <a:r>
              <a:rPr lang="en-US" sz="2000">
                <a:solidFill>
                  <a:srgbClr val="0000FF"/>
                </a:solidFill>
              </a:rPr>
              <a:t>8. Gate Oxide Tunneling </a:t>
            </a:r>
          </a:p>
        </p:txBody>
      </p:sp>
      <p:pic>
        <p:nvPicPr>
          <p:cNvPr id="266245" name="Picture 4"/>
          <p:cNvPicPr>
            <a:picLocks noGrp="1" noChangeAspect="1" noChangeArrowheads="1"/>
          </p:cNvPicPr>
          <p:nvPr>
            <p:ph sz="half" idx="2"/>
          </p:nvPr>
        </p:nvPicPr>
        <p:blipFill>
          <a:blip r:embed="rId2" cstate="print"/>
          <a:srcRect/>
          <a:stretch>
            <a:fillRect/>
          </a:stretch>
        </p:blipFill>
        <p:spPr>
          <a:xfrm>
            <a:off x="5603876" y="1295401"/>
            <a:ext cx="5064125" cy="3114675"/>
          </a:xfrm>
          <a:noFill/>
        </p:spPr>
      </p:pic>
      <p:sp>
        <p:nvSpPr>
          <p:cNvPr id="436229" name="Line 5"/>
          <p:cNvSpPr>
            <a:spLocks noChangeShapeType="1"/>
          </p:cNvSpPr>
          <p:nvPr/>
        </p:nvSpPr>
        <p:spPr bwMode="auto">
          <a:xfrm>
            <a:off x="8416925" y="1600200"/>
            <a:ext cx="0" cy="1905000"/>
          </a:xfrm>
          <a:prstGeom prst="line">
            <a:avLst/>
          </a:prstGeom>
          <a:noFill/>
          <a:ln w="63500">
            <a:solidFill>
              <a:srgbClr val="FF0000"/>
            </a:solidFill>
            <a:round/>
            <a:headEnd/>
            <a:tailEnd type="triangle" w="med" len="med"/>
          </a:ln>
        </p:spPr>
        <p:txBody>
          <a:bodyPr lIns="97256" tIns="48628" rIns="97256" bIns="48628" anchor="ctr">
            <a:spAutoFit/>
          </a:bodyPr>
          <a:lstStyle/>
          <a:p>
            <a:endParaRPr lang="en-US"/>
          </a:p>
        </p:txBody>
      </p:sp>
      <p:sp>
        <p:nvSpPr>
          <p:cNvPr id="436230" name="Line 6"/>
          <p:cNvSpPr>
            <a:spLocks noChangeShapeType="1"/>
          </p:cNvSpPr>
          <p:nvPr/>
        </p:nvSpPr>
        <p:spPr bwMode="auto">
          <a:xfrm>
            <a:off x="8697913" y="1524000"/>
            <a:ext cx="0" cy="1905000"/>
          </a:xfrm>
          <a:prstGeom prst="line">
            <a:avLst/>
          </a:prstGeom>
          <a:noFill/>
          <a:ln w="63500">
            <a:solidFill>
              <a:srgbClr val="0000FF"/>
            </a:solidFill>
            <a:round/>
            <a:headEnd/>
            <a:tailEnd type="triangle" w="med" len="med"/>
          </a:ln>
        </p:spPr>
        <p:txBody>
          <a:bodyPr lIns="97256" tIns="48628" rIns="97256" bIns="48628" anchor="ctr">
            <a:spAutoFit/>
          </a:bodyPr>
          <a:lstStyle/>
          <a:p>
            <a:endParaRPr lang="en-US"/>
          </a:p>
        </p:txBody>
      </p:sp>
      <p:grpSp>
        <p:nvGrpSpPr>
          <p:cNvPr id="2" name="Group 7"/>
          <p:cNvGrpSpPr>
            <a:grpSpLocks/>
          </p:cNvGrpSpPr>
          <p:nvPr/>
        </p:nvGrpSpPr>
        <p:grpSpPr bwMode="auto">
          <a:xfrm>
            <a:off x="1946276" y="3276600"/>
            <a:ext cx="6892925" cy="1600200"/>
            <a:chOff x="288" y="2736"/>
            <a:chExt cx="4704" cy="1008"/>
          </a:xfrm>
        </p:grpSpPr>
        <p:sp>
          <p:nvSpPr>
            <p:cNvPr id="266253" name="Oval 8"/>
            <p:cNvSpPr>
              <a:spLocks noChangeArrowheads="1"/>
            </p:cNvSpPr>
            <p:nvPr/>
          </p:nvSpPr>
          <p:spPr bwMode="auto">
            <a:xfrm>
              <a:off x="288" y="3386"/>
              <a:ext cx="189" cy="332"/>
            </a:xfrm>
            <a:prstGeom prst="ellipse">
              <a:avLst/>
            </a:prstGeom>
            <a:noFill/>
            <a:ln w="57150" algn="ctr">
              <a:solidFill>
                <a:srgbClr val="000000"/>
              </a:solidFill>
              <a:prstDash val="dashDot"/>
              <a:round/>
              <a:headEnd/>
              <a:tailEnd/>
            </a:ln>
          </p:spPr>
          <p:txBody>
            <a:bodyPr wrap="none" lIns="97256" tIns="48628" rIns="97256" bIns="48628" anchor="ctr">
              <a:spAutoFit/>
            </a:bodyPr>
            <a:lstStyle/>
            <a:p>
              <a:endParaRPr lang="en-US"/>
            </a:p>
          </p:txBody>
        </p:sp>
        <p:sp>
          <p:nvSpPr>
            <p:cNvPr id="266254" name="AutoShape 9"/>
            <p:cNvSpPr>
              <a:spLocks noChangeArrowheads="1"/>
            </p:cNvSpPr>
            <p:nvPr/>
          </p:nvSpPr>
          <p:spPr bwMode="auto">
            <a:xfrm flipH="1">
              <a:off x="3216" y="2736"/>
              <a:ext cx="1776" cy="1008"/>
            </a:xfrm>
            <a:prstGeom prst="wedgeEllipseCallout">
              <a:avLst>
                <a:gd name="adj1" fmla="val 62667"/>
                <a:gd name="adj2" fmla="val 28866"/>
              </a:avLst>
            </a:prstGeom>
            <a:solidFill>
              <a:srgbClr val="FFFF00"/>
            </a:solidFill>
            <a:ln w="38100" algn="ctr">
              <a:solidFill>
                <a:srgbClr val="FF0000"/>
              </a:solidFill>
              <a:miter lim="800000"/>
              <a:headEnd/>
              <a:tailEnd/>
            </a:ln>
          </p:spPr>
          <p:txBody>
            <a:bodyPr lIns="97256" tIns="48628" rIns="97256" bIns="48628" anchor="ctr"/>
            <a:lstStyle/>
            <a:p>
              <a:pPr algn="ctr" defTabSz="973138">
                <a:spcBef>
                  <a:spcPct val="50000"/>
                </a:spcBef>
              </a:pPr>
              <a:endParaRPr lang="en-US">
                <a:solidFill>
                  <a:srgbClr val="000000"/>
                </a:solidFill>
                <a:latin typeface="Arial" pitchFamily="34" charset="0"/>
              </a:endParaRPr>
            </a:p>
          </p:txBody>
        </p:sp>
        <p:sp>
          <p:nvSpPr>
            <p:cNvPr id="266255" name="Text Box 10"/>
            <p:cNvSpPr txBox="1">
              <a:spLocks noChangeArrowheads="1"/>
            </p:cNvSpPr>
            <p:nvPr/>
          </p:nvSpPr>
          <p:spPr bwMode="auto">
            <a:xfrm>
              <a:off x="3499" y="2880"/>
              <a:ext cx="1135" cy="837"/>
            </a:xfrm>
            <a:prstGeom prst="rect">
              <a:avLst/>
            </a:prstGeom>
            <a:noFill/>
            <a:ln w="38100" algn="ctr">
              <a:noFill/>
              <a:miter lim="800000"/>
              <a:headEnd/>
              <a:tailEnd/>
            </a:ln>
          </p:spPr>
          <p:txBody>
            <a:bodyPr wrap="none" lIns="97256" tIns="48628" rIns="97256" bIns="48628">
              <a:spAutoFit/>
            </a:bodyPr>
            <a:lstStyle/>
            <a:p>
              <a:pPr defTabSz="973138">
                <a:spcBef>
                  <a:spcPct val="50000"/>
                </a:spcBef>
              </a:pPr>
              <a:r>
                <a:rPr lang="en-US" sz="2000" b="1">
                  <a:solidFill>
                    <a:srgbClr val="000000"/>
                  </a:solidFill>
                  <a:latin typeface="Comic Sans MS" pitchFamily="66" charset="0"/>
                </a:rPr>
                <a:t>Utilised to</a:t>
              </a:r>
            </a:p>
            <a:p>
              <a:pPr defTabSz="973138">
                <a:spcBef>
                  <a:spcPct val="50000"/>
                </a:spcBef>
              </a:pPr>
              <a:r>
                <a:rPr lang="en-US" sz="2000" b="1">
                  <a:solidFill>
                    <a:srgbClr val="000000"/>
                  </a:solidFill>
                  <a:latin typeface="Comic Sans MS" pitchFamily="66" charset="0"/>
                </a:rPr>
                <a:t>Prog/Erase </a:t>
              </a:r>
            </a:p>
            <a:p>
              <a:pPr defTabSz="973138">
                <a:spcBef>
                  <a:spcPct val="50000"/>
                </a:spcBef>
              </a:pPr>
              <a:r>
                <a:rPr lang="en-US" sz="2000" b="1">
                  <a:solidFill>
                    <a:srgbClr val="000000"/>
                  </a:solidFill>
                  <a:latin typeface="Comic Sans MS" pitchFamily="66" charset="0"/>
                </a:rPr>
                <a:t>EEPROMs</a:t>
              </a:r>
            </a:p>
          </p:txBody>
        </p:sp>
      </p:grpSp>
      <p:grpSp>
        <p:nvGrpSpPr>
          <p:cNvPr id="3" name="Group 11"/>
          <p:cNvGrpSpPr>
            <a:grpSpLocks/>
          </p:cNvGrpSpPr>
          <p:nvPr/>
        </p:nvGrpSpPr>
        <p:grpSpPr bwMode="auto">
          <a:xfrm>
            <a:off x="8839201" y="3355976"/>
            <a:ext cx="2010508" cy="2566988"/>
            <a:chOff x="4992" y="2114"/>
            <a:chExt cx="1372" cy="1617"/>
          </a:xfrm>
        </p:grpSpPr>
        <p:sp>
          <p:nvSpPr>
            <p:cNvPr id="266250" name="Freeform 12"/>
            <p:cNvSpPr>
              <a:spLocks/>
            </p:cNvSpPr>
            <p:nvPr/>
          </p:nvSpPr>
          <p:spPr bwMode="auto">
            <a:xfrm>
              <a:off x="5520" y="2114"/>
              <a:ext cx="216" cy="236"/>
            </a:xfrm>
            <a:custGeom>
              <a:avLst/>
              <a:gdLst>
                <a:gd name="T0" fmla="*/ 0 w 312"/>
                <a:gd name="T1" fmla="*/ 290 h 864"/>
                <a:gd name="T2" fmla="*/ 32 w 312"/>
                <a:gd name="T3" fmla="*/ 161 h 864"/>
                <a:gd name="T4" fmla="*/ 16 w 312"/>
                <a:gd name="T5" fmla="*/ 161 h 864"/>
                <a:gd name="T6" fmla="*/ 26 w 312"/>
                <a:gd name="T7" fmla="*/ 48 h 864"/>
                <a:gd name="T8" fmla="*/ 16 w 312"/>
                <a:gd name="T9" fmla="*/ 0 h 864"/>
                <a:gd name="T10" fmla="*/ 0 60000 65536"/>
                <a:gd name="T11" fmla="*/ 0 60000 65536"/>
                <a:gd name="T12" fmla="*/ 0 60000 65536"/>
                <a:gd name="T13" fmla="*/ 0 60000 65536"/>
                <a:gd name="T14" fmla="*/ 0 60000 65536"/>
                <a:gd name="T15" fmla="*/ 0 w 312"/>
                <a:gd name="T16" fmla="*/ 0 h 864"/>
                <a:gd name="T17" fmla="*/ 312 w 312"/>
                <a:gd name="T18" fmla="*/ 864 h 864"/>
              </a:gdLst>
              <a:ahLst/>
              <a:cxnLst>
                <a:cxn ang="T10">
                  <a:pos x="T0" y="T1"/>
                </a:cxn>
                <a:cxn ang="T11">
                  <a:pos x="T2" y="T3"/>
                </a:cxn>
                <a:cxn ang="T12">
                  <a:pos x="T4" y="T5"/>
                </a:cxn>
                <a:cxn ang="T13">
                  <a:pos x="T6" y="T7"/>
                </a:cxn>
                <a:cxn ang="T14">
                  <a:pos x="T8" y="T9"/>
                </a:cxn>
              </a:cxnLst>
              <a:rect l="T15" t="T16" r="T17" b="T18"/>
              <a:pathLst>
                <a:path w="312" h="864">
                  <a:moveTo>
                    <a:pt x="0" y="864"/>
                  </a:moveTo>
                  <a:cubicBezTo>
                    <a:pt x="132" y="704"/>
                    <a:pt x="264" y="544"/>
                    <a:pt x="288" y="480"/>
                  </a:cubicBezTo>
                  <a:cubicBezTo>
                    <a:pt x="312" y="416"/>
                    <a:pt x="152" y="536"/>
                    <a:pt x="144" y="480"/>
                  </a:cubicBezTo>
                  <a:cubicBezTo>
                    <a:pt x="136" y="424"/>
                    <a:pt x="240" y="224"/>
                    <a:pt x="240" y="144"/>
                  </a:cubicBezTo>
                  <a:cubicBezTo>
                    <a:pt x="240" y="64"/>
                    <a:pt x="144" y="8"/>
                    <a:pt x="144" y="0"/>
                  </a:cubicBezTo>
                </a:path>
              </a:pathLst>
            </a:custGeom>
            <a:noFill/>
            <a:ln w="19050" cap="flat" cmpd="sng">
              <a:solidFill>
                <a:schemeClr val="tx1"/>
              </a:solidFill>
              <a:prstDash val="solid"/>
              <a:round/>
              <a:headEnd/>
              <a:tailEnd type="triangle" w="lg" len="lg"/>
            </a:ln>
          </p:spPr>
          <p:txBody>
            <a:bodyPr lIns="97256" tIns="48628" rIns="97256" bIns="48628" anchor="ctr">
              <a:spAutoFit/>
            </a:bodyPr>
            <a:lstStyle/>
            <a:p>
              <a:endParaRPr lang="en-US"/>
            </a:p>
          </p:txBody>
        </p:sp>
        <p:sp>
          <p:nvSpPr>
            <p:cNvPr id="266251" name="Text Box 13"/>
            <p:cNvSpPr txBox="1">
              <a:spLocks noChangeArrowheads="1"/>
            </p:cNvSpPr>
            <p:nvPr/>
          </p:nvSpPr>
          <p:spPr bwMode="auto">
            <a:xfrm>
              <a:off x="5136" y="2709"/>
              <a:ext cx="1228" cy="1022"/>
            </a:xfrm>
            <a:prstGeom prst="rect">
              <a:avLst/>
            </a:prstGeom>
            <a:noFill/>
            <a:ln w="38100" algn="ctr">
              <a:noFill/>
              <a:miter lim="800000"/>
              <a:headEnd/>
              <a:tailEnd/>
            </a:ln>
          </p:spPr>
          <p:txBody>
            <a:bodyPr wrap="none" lIns="97256" tIns="48628" rIns="97256" bIns="48628">
              <a:spAutoFit/>
            </a:bodyPr>
            <a:lstStyle/>
            <a:p>
              <a:pPr defTabSz="973138">
                <a:spcBef>
                  <a:spcPct val="50000"/>
                </a:spcBef>
              </a:pPr>
              <a:r>
                <a:rPr lang="en-US">
                  <a:solidFill>
                    <a:srgbClr val="000000"/>
                  </a:solidFill>
                  <a:latin typeface="Arial" pitchFamily="34" charset="0"/>
                </a:rPr>
                <a:t>Rev biased</a:t>
              </a:r>
            </a:p>
            <a:p>
              <a:pPr defTabSz="973138">
                <a:spcBef>
                  <a:spcPct val="50000"/>
                </a:spcBef>
              </a:pPr>
              <a:r>
                <a:rPr lang="en-US">
                  <a:solidFill>
                    <a:srgbClr val="000000"/>
                  </a:solidFill>
                  <a:latin typeface="Arial" pitchFamily="34" charset="0"/>
                </a:rPr>
                <a:t>Junc Band to</a:t>
              </a:r>
            </a:p>
            <a:p>
              <a:pPr defTabSz="973138">
                <a:spcBef>
                  <a:spcPct val="50000"/>
                </a:spcBef>
              </a:pPr>
              <a:r>
                <a:rPr lang="en-US">
                  <a:solidFill>
                    <a:srgbClr val="000000"/>
                  </a:solidFill>
                  <a:latin typeface="Arial" pitchFamily="34" charset="0"/>
                </a:rPr>
                <a:t>Band Tunneling</a:t>
              </a:r>
            </a:p>
            <a:p>
              <a:pPr defTabSz="973138">
                <a:spcBef>
                  <a:spcPct val="50000"/>
                </a:spcBef>
              </a:pPr>
              <a:r>
                <a:rPr lang="en-US">
                  <a:solidFill>
                    <a:srgbClr val="000000"/>
                  </a:solidFill>
                  <a:latin typeface="Arial" pitchFamily="34" charset="0"/>
                </a:rPr>
                <a:t>(BTBT)</a:t>
              </a:r>
            </a:p>
          </p:txBody>
        </p:sp>
        <p:sp>
          <p:nvSpPr>
            <p:cNvPr id="266252" name="Oval 14"/>
            <p:cNvSpPr>
              <a:spLocks noChangeArrowheads="1"/>
            </p:cNvSpPr>
            <p:nvPr/>
          </p:nvSpPr>
          <p:spPr bwMode="auto">
            <a:xfrm>
              <a:off x="4992" y="3074"/>
              <a:ext cx="1248" cy="332"/>
            </a:xfrm>
            <a:prstGeom prst="ellipse">
              <a:avLst/>
            </a:prstGeom>
            <a:noFill/>
            <a:ln w="38100" algn="ctr">
              <a:solidFill>
                <a:schemeClr val="tx1"/>
              </a:solidFill>
              <a:round/>
              <a:headEnd/>
              <a:tailEnd/>
            </a:ln>
          </p:spPr>
          <p:txBody>
            <a:bodyPr lIns="97256" tIns="48628" rIns="97256" bIns="48628" anchor="ctr">
              <a:spAutoFit/>
            </a:bodyPr>
            <a:lstStyle/>
            <a:p>
              <a:endParaRPr lang="en-US"/>
            </a:p>
          </p:txBody>
        </p:sp>
      </p:grpSp>
    </p:spTree>
    <p:extLst>
      <p:ext uri="{BB962C8B-B14F-4D97-AF65-F5344CB8AC3E}">
        <p14:creationId xmlns:p14="http://schemas.microsoft.com/office/powerpoint/2010/main" val="3790023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1" fill="hold" grpId="0" nodeType="clickEffect">
                                  <p:stCondLst>
                                    <p:cond delay="0"/>
                                  </p:stCondLst>
                                  <p:childTnLst>
                                    <p:set>
                                      <p:cBhvr>
                                        <p:cTn id="11" dur="1" fill="hold">
                                          <p:stCondLst>
                                            <p:cond delay="0"/>
                                          </p:stCondLst>
                                        </p:cTn>
                                        <p:tgtEl>
                                          <p:spTgt spid="436229"/>
                                        </p:tgtEl>
                                        <p:attrNameLst>
                                          <p:attrName>style.visibility</p:attrName>
                                        </p:attrNameLst>
                                      </p:cBhvr>
                                      <p:to>
                                        <p:strVal val="visible"/>
                                      </p:to>
                                    </p:set>
                                    <p:anim calcmode="lin" valueType="num">
                                      <p:cBhvr additive="base">
                                        <p:cTn id="12" dur="500" fill="hold"/>
                                        <p:tgtEl>
                                          <p:spTgt spid="436229"/>
                                        </p:tgtEl>
                                        <p:attrNameLst>
                                          <p:attrName>ppt_x</p:attrName>
                                        </p:attrNameLst>
                                      </p:cBhvr>
                                      <p:tavLst>
                                        <p:tav tm="0">
                                          <p:val>
                                            <p:strVal val="#ppt_x"/>
                                          </p:val>
                                        </p:tav>
                                        <p:tav tm="100000">
                                          <p:val>
                                            <p:strVal val="#ppt_x"/>
                                          </p:val>
                                        </p:tav>
                                      </p:tavLst>
                                    </p:anim>
                                    <p:anim calcmode="lin" valueType="num">
                                      <p:cBhvr additive="base">
                                        <p:cTn id="13" dur="500" fill="hold"/>
                                        <p:tgtEl>
                                          <p:spTgt spid="436229"/>
                                        </p:tgtEl>
                                        <p:attrNameLst>
                                          <p:attrName>ppt_y</p:attrName>
                                        </p:attrNameLst>
                                      </p:cBhvr>
                                      <p:tavLst>
                                        <p:tav tm="0">
                                          <p:val>
                                            <p:strVal val="0-#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6" presetClass="entr" presetSubtype="0" fill="hold" grpId="0" nodeType="clickEffect">
                                  <p:stCondLst>
                                    <p:cond delay="0"/>
                                  </p:stCondLst>
                                  <p:childTnLst>
                                    <p:set>
                                      <p:cBhvr>
                                        <p:cTn id="17" dur="1" fill="hold">
                                          <p:stCondLst>
                                            <p:cond delay="0"/>
                                          </p:stCondLst>
                                        </p:cTn>
                                        <p:tgtEl>
                                          <p:spTgt spid="436230"/>
                                        </p:tgtEl>
                                        <p:attrNameLst>
                                          <p:attrName>style.visibility</p:attrName>
                                        </p:attrNameLst>
                                      </p:cBhvr>
                                      <p:to>
                                        <p:strVal val="visible"/>
                                      </p:to>
                                    </p:set>
                                    <p:animEffect transition="in" filter="wipe(down)">
                                      <p:cBhvr>
                                        <p:cTn id="18" dur="290">
                                          <p:stCondLst>
                                            <p:cond delay="0"/>
                                          </p:stCondLst>
                                        </p:cTn>
                                        <p:tgtEl>
                                          <p:spTgt spid="436230"/>
                                        </p:tgtEl>
                                      </p:cBhvr>
                                    </p:animEffect>
                                    <p:anim calcmode="lin" valueType="num">
                                      <p:cBhvr>
                                        <p:cTn id="19" dur="911" tmFilter="0,0; 0.14,0.36; 0.43,0.73; 0.71,0.91; 1.0,1.0">
                                          <p:stCondLst>
                                            <p:cond delay="0"/>
                                          </p:stCondLst>
                                        </p:cTn>
                                        <p:tgtEl>
                                          <p:spTgt spid="436230"/>
                                        </p:tgtEl>
                                        <p:attrNameLst>
                                          <p:attrName>ppt_x</p:attrName>
                                        </p:attrNameLst>
                                      </p:cBhvr>
                                      <p:tavLst>
                                        <p:tav tm="0">
                                          <p:val>
                                            <p:strVal val="#ppt_x-0.25"/>
                                          </p:val>
                                        </p:tav>
                                        <p:tav tm="100000">
                                          <p:val>
                                            <p:strVal val="#ppt_x"/>
                                          </p:val>
                                        </p:tav>
                                      </p:tavLst>
                                    </p:anim>
                                    <p:anim calcmode="lin" valueType="num">
                                      <p:cBhvr>
                                        <p:cTn id="20" dur="332" tmFilter="0.0,0.0; 0.25,0.07; 0.50,0.2; 0.75,0.467; 1.0,1.0">
                                          <p:stCondLst>
                                            <p:cond delay="0"/>
                                          </p:stCondLst>
                                        </p:cTn>
                                        <p:tgtEl>
                                          <p:spTgt spid="436230"/>
                                        </p:tgtEl>
                                        <p:attrNameLst>
                                          <p:attrName>ppt_y</p:attrName>
                                        </p:attrNameLst>
                                      </p:cBhvr>
                                      <p:tavLst>
                                        <p:tav tm="0" fmla="#ppt_y-sin(pi*$)/3">
                                          <p:val>
                                            <p:fltVal val="0.5"/>
                                          </p:val>
                                        </p:tav>
                                        <p:tav tm="100000">
                                          <p:val>
                                            <p:fltVal val="1"/>
                                          </p:val>
                                        </p:tav>
                                      </p:tavLst>
                                    </p:anim>
                                    <p:anim calcmode="lin" valueType="num">
                                      <p:cBhvr>
                                        <p:cTn id="21" dur="332" tmFilter="0, 0; 0.125,0.2665; 0.25,0.4; 0.375,0.465; 0.5,0.5;  0.625,0.535; 0.75,0.6; 0.875,0.7335; 1,1">
                                          <p:stCondLst>
                                            <p:cond delay="332"/>
                                          </p:stCondLst>
                                        </p:cTn>
                                        <p:tgtEl>
                                          <p:spTgt spid="436230"/>
                                        </p:tgtEl>
                                        <p:attrNameLst>
                                          <p:attrName>ppt_y</p:attrName>
                                        </p:attrNameLst>
                                      </p:cBhvr>
                                      <p:tavLst>
                                        <p:tav tm="0" fmla="#ppt_y-sin(pi*$)/9">
                                          <p:val>
                                            <p:fltVal val="0"/>
                                          </p:val>
                                        </p:tav>
                                        <p:tav tm="100000">
                                          <p:val>
                                            <p:fltVal val="1"/>
                                          </p:val>
                                        </p:tav>
                                      </p:tavLst>
                                    </p:anim>
                                    <p:anim calcmode="lin" valueType="num">
                                      <p:cBhvr>
                                        <p:cTn id="22" dur="166" tmFilter="0, 0; 0.125,0.2665; 0.25,0.4; 0.375,0.465; 0.5,0.5;  0.625,0.535; 0.75,0.6; 0.875,0.7335; 1,1">
                                          <p:stCondLst>
                                            <p:cond delay="662"/>
                                          </p:stCondLst>
                                        </p:cTn>
                                        <p:tgtEl>
                                          <p:spTgt spid="436230"/>
                                        </p:tgtEl>
                                        <p:attrNameLst>
                                          <p:attrName>ppt_y</p:attrName>
                                        </p:attrNameLst>
                                      </p:cBhvr>
                                      <p:tavLst>
                                        <p:tav tm="0" fmla="#ppt_y-sin(pi*$)/27">
                                          <p:val>
                                            <p:fltVal val="0"/>
                                          </p:val>
                                        </p:tav>
                                        <p:tav tm="100000">
                                          <p:val>
                                            <p:fltVal val="1"/>
                                          </p:val>
                                        </p:tav>
                                      </p:tavLst>
                                    </p:anim>
                                    <p:anim calcmode="lin" valueType="num">
                                      <p:cBhvr>
                                        <p:cTn id="23" dur="82" tmFilter="0, 0; 0.125,0.2665; 0.25,0.4; 0.375,0.465; 0.5,0.5;  0.625,0.535; 0.75,0.6; 0.875,0.7335; 1,1">
                                          <p:stCondLst>
                                            <p:cond delay="828"/>
                                          </p:stCondLst>
                                        </p:cTn>
                                        <p:tgtEl>
                                          <p:spTgt spid="436230"/>
                                        </p:tgtEl>
                                        <p:attrNameLst>
                                          <p:attrName>ppt_y</p:attrName>
                                        </p:attrNameLst>
                                      </p:cBhvr>
                                      <p:tavLst>
                                        <p:tav tm="0" fmla="#ppt_y-sin(pi*$)/81">
                                          <p:val>
                                            <p:fltVal val="0"/>
                                          </p:val>
                                        </p:tav>
                                        <p:tav tm="100000">
                                          <p:val>
                                            <p:fltVal val="1"/>
                                          </p:val>
                                        </p:tav>
                                      </p:tavLst>
                                    </p:anim>
                                    <p:animScale>
                                      <p:cBhvr>
                                        <p:cTn id="24" dur="13">
                                          <p:stCondLst>
                                            <p:cond delay="325"/>
                                          </p:stCondLst>
                                        </p:cTn>
                                        <p:tgtEl>
                                          <p:spTgt spid="436230"/>
                                        </p:tgtEl>
                                      </p:cBhvr>
                                      <p:to x="100000" y="60000"/>
                                    </p:animScale>
                                    <p:animScale>
                                      <p:cBhvr>
                                        <p:cTn id="25" dur="83" decel="50000">
                                          <p:stCondLst>
                                            <p:cond delay="338"/>
                                          </p:stCondLst>
                                        </p:cTn>
                                        <p:tgtEl>
                                          <p:spTgt spid="436230"/>
                                        </p:tgtEl>
                                      </p:cBhvr>
                                      <p:to x="100000" y="100000"/>
                                    </p:animScale>
                                    <p:animScale>
                                      <p:cBhvr>
                                        <p:cTn id="26" dur="13">
                                          <p:stCondLst>
                                            <p:cond delay="656"/>
                                          </p:stCondLst>
                                        </p:cTn>
                                        <p:tgtEl>
                                          <p:spTgt spid="436230"/>
                                        </p:tgtEl>
                                      </p:cBhvr>
                                      <p:to x="100000" y="80000"/>
                                    </p:animScale>
                                    <p:animScale>
                                      <p:cBhvr>
                                        <p:cTn id="27" dur="83" decel="50000">
                                          <p:stCondLst>
                                            <p:cond delay="669"/>
                                          </p:stCondLst>
                                        </p:cTn>
                                        <p:tgtEl>
                                          <p:spTgt spid="436230"/>
                                        </p:tgtEl>
                                      </p:cBhvr>
                                      <p:to x="100000" y="100000"/>
                                    </p:animScale>
                                    <p:animScale>
                                      <p:cBhvr>
                                        <p:cTn id="28" dur="13">
                                          <p:stCondLst>
                                            <p:cond delay="821"/>
                                          </p:stCondLst>
                                        </p:cTn>
                                        <p:tgtEl>
                                          <p:spTgt spid="436230"/>
                                        </p:tgtEl>
                                      </p:cBhvr>
                                      <p:to x="100000" y="90000"/>
                                    </p:animScale>
                                    <p:animScale>
                                      <p:cBhvr>
                                        <p:cTn id="29" dur="83" decel="50000">
                                          <p:stCondLst>
                                            <p:cond delay="834"/>
                                          </p:stCondLst>
                                        </p:cTn>
                                        <p:tgtEl>
                                          <p:spTgt spid="436230"/>
                                        </p:tgtEl>
                                      </p:cBhvr>
                                      <p:to x="100000" y="100000"/>
                                    </p:animScale>
                                    <p:animScale>
                                      <p:cBhvr>
                                        <p:cTn id="30" dur="13">
                                          <p:stCondLst>
                                            <p:cond delay="904"/>
                                          </p:stCondLst>
                                        </p:cTn>
                                        <p:tgtEl>
                                          <p:spTgt spid="436230"/>
                                        </p:tgtEl>
                                      </p:cBhvr>
                                      <p:to x="100000" y="95000"/>
                                    </p:animScale>
                                    <p:animScale>
                                      <p:cBhvr>
                                        <p:cTn id="31" dur="83" decel="50000">
                                          <p:stCondLst>
                                            <p:cond delay="917"/>
                                          </p:stCondLst>
                                        </p:cTn>
                                        <p:tgtEl>
                                          <p:spTgt spid="436230"/>
                                        </p:tgtEl>
                                      </p:cBhvr>
                                      <p:to x="100000" y="100000"/>
                                    </p:animScale>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nodeType="clickEffect">
                                  <p:stCondLst>
                                    <p:cond delay="0"/>
                                  </p:stCondLst>
                                  <p:childTnLst>
                                    <p:set>
                                      <p:cBhvr>
                                        <p:cTn id="35" dur="1" fill="hold">
                                          <p:stCondLst>
                                            <p:cond delay="0"/>
                                          </p:stCondLst>
                                        </p:cTn>
                                        <p:tgtEl>
                                          <p:spTgt spid="3"/>
                                        </p:tgtEl>
                                        <p:attrNameLst>
                                          <p:attrName>style.visibility</p:attrName>
                                        </p:attrNameLst>
                                      </p:cBhvr>
                                      <p:to>
                                        <p:strVal val="visible"/>
                                      </p:to>
                                    </p:set>
                                    <p:anim calcmode="lin" valueType="num">
                                      <p:cBhvr additive="base">
                                        <p:cTn id="36" dur="500" fill="hold"/>
                                        <p:tgtEl>
                                          <p:spTgt spid="3"/>
                                        </p:tgtEl>
                                        <p:attrNameLst>
                                          <p:attrName>ppt_x</p:attrName>
                                        </p:attrNameLst>
                                      </p:cBhvr>
                                      <p:tavLst>
                                        <p:tav tm="0">
                                          <p:val>
                                            <p:strVal val="#ppt_x"/>
                                          </p:val>
                                        </p:tav>
                                        <p:tav tm="100000">
                                          <p:val>
                                            <p:strVal val="#ppt_x"/>
                                          </p:val>
                                        </p:tav>
                                      </p:tavLst>
                                    </p:anim>
                                    <p:anim calcmode="lin" valueType="num">
                                      <p:cBhvr additive="base">
                                        <p:cTn id="37"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6229" grpId="0" animBg="1"/>
      <p:bldP spid="436230" grpId="0" animBg="1"/>
    </p:bld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266" name="Slide Number Placeholder 4"/>
          <p:cNvSpPr>
            <a:spLocks noGrp="1"/>
          </p:cNvSpPr>
          <p:nvPr>
            <p:ph type="sldNum" sz="quarter" idx="10"/>
          </p:nvPr>
        </p:nvSpPr>
        <p:spPr>
          <a:xfrm>
            <a:off x="8904288" y="6092825"/>
            <a:ext cx="609600" cy="431800"/>
          </a:xfrm>
          <a:noFill/>
        </p:spPr>
        <p:txBody>
          <a:bodyPr/>
          <a:lstStyle/>
          <a:p>
            <a:fld id="{061F6797-5F1D-4E5F-9284-B780D1B5C6C5}" type="slidenum">
              <a:rPr lang="it-IT" smtClean="0">
                <a:latin typeface="Arial" pitchFamily="34" charset="0"/>
              </a:rPr>
              <a:pPr/>
              <a:t>242</a:t>
            </a:fld>
            <a:endParaRPr lang="it-IT">
              <a:latin typeface="Arial" pitchFamily="34" charset="0"/>
            </a:endParaRPr>
          </a:p>
        </p:txBody>
      </p:sp>
      <p:sp>
        <p:nvSpPr>
          <p:cNvPr id="267267" name="Rectangle 2"/>
          <p:cNvSpPr>
            <a:spLocks noGrp="1" noChangeArrowheads="1"/>
          </p:cNvSpPr>
          <p:nvPr>
            <p:ph type="title"/>
          </p:nvPr>
        </p:nvSpPr>
        <p:spPr/>
        <p:txBody>
          <a:bodyPr/>
          <a:lstStyle/>
          <a:p>
            <a:r>
              <a:rPr lang="en-US" smtClean="0"/>
              <a:t>Gate Oxide Tunneling</a:t>
            </a:r>
          </a:p>
        </p:txBody>
      </p:sp>
      <p:sp>
        <p:nvSpPr>
          <p:cNvPr id="267268" name="Rectangle 3"/>
          <p:cNvSpPr>
            <a:spLocks noGrp="1" noChangeArrowheads="1"/>
          </p:cNvSpPr>
          <p:nvPr>
            <p:ph type="body" idx="1"/>
          </p:nvPr>
        </p:nvSpPr>
        <p:spPr/>
        <p:txBody>
          <a:bodyPr/>
          <a:lstStyle/>
          <a:p>
            <a:r>
              <a:rPr lang="en-US" smtClean="0"/>
              <a:t>Fowler-Nordheim tunneling</a:t>
            </a:r>
          </a:p>
          <a:p>
            <a:pPr lvl="1"/>
            <a:r>
              <a:rPr lang="en-US" smtClean="0"/>
              <a:t>high electric field across thin gate oxide layer</a:t>
            </a:r>
          </a:p>
          <a:p>
            <a:r>
              <a:rPr lang="en-US" smtClean="0"/>
              <a:t>In oxide layers less than 3–4 nm thick</a:t>
            </a:r>
          </a:p>
          <a:p>
            <a:pPr lvl="1"/>
            <a:r>
              <a:rPr lang="en-US" smtClean="0"/>
              <a:t>direct tunneling through the silicon oxide layer</a:t>
            </a:r>
          </a:p>
          <a:p>
            <a:pPr lvl="1"/>
            <a:r>
              <a:rPr lang="en-US" smtClean="0"/>
              <a:t>Mechanisms</a:t>
            </a:r>
          </a:p>
          <a:p>
            <a:pPr lvl="2"/>
            <a:r>
              <a:rPr lang="en-US" smtClean="0"/>
              <a:t>Electron tunneling in the conduction band (ECB)</a:t>
            </a:r>
          </a:p>
          <a:p>
            <a:pPr lvl="2"/>
            <a:r>
              <a:rPr lang="en-US" smtClean="0"/>
              <a:t>Electron tunneling in the valence band (EVB)</a:t>
            </a:r>
          </a:p>
          <a:p>
            <a:pPr lvl="2"/>
            <a:r>
              <a:rPr lang="en-US" smtClean="0"/>
              <a:t>Hole tunneling in the valence band (HVB)</a:t>
            </a:r>
          </a:p>
        </p:txBody>
      </p:sp>
    </p:spTree>
    <p:extLst>
      <p:ext uri="{BB962C8B-B14F-4D97-AF65-F5344CB8AC3E}">
        <p14:creationId xmlns:p14="http://schemas.microsoft.com/office/powerpoint/2010/main" val="3530750830"/>
      </p:ext>
    </p:extLst>
  </p:cSld>
  <p:clrMapOvr>
    <a:masterClrMapping/>
  </p:clrMapOvr>
  <p:timing>
    <p:tnLst>
      <p:par>
        <p:cTn id="1" dur="indefinite" restart="never" nodeType="tmRoot"/>
      </p:par>
    </p:tn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290" name="Slide Number Placeholder 4"/>
          <p:cNvSpPr>
            <a:spLocks noGrp="1"/>
          </p:cNvSpPr>
          <p:nvPr>
            <p:ph type="sldNum" sz="quarter" idx="10"/>
          </p:nvPr>
        </p:nvSpPr>
        <p:spPr>
          <a:xfrm>
            <a:off x="8904288" y="6092825"/>
            <a:ext cx="609600" cy="431800"/>
          </a:xfrm>
          <a:noFill/>
        </p:spPr>
        <p:txBody>
          <a:bodyPr/>
          <a:lstStyle/>
          <a:p>
            <a:fld id="{3292F950-D6A2-49F2-A75E-2AB3E426ABB8}" type="slidenum">
              <a:rPr lang="it-IT" smtClean="0">
                <a:latin typeface="Arial" pitchFamily="34" charset="0"/>
              </a:rPr>
              <a:pPr/>
              <a:t>243</a:t>
            </a:fld>
            <a:endParaRPr lang="it-IT">
              <a:latin typeface="Arial" pitchFamily="34" charset="0"/>
            </a:endParaRPr>
          </a:p>
        </p:txBody>
      </p:sp>
      <p:sp>
        <p:nvSpPr>
          <p:cNvPr id="268291" name="Rectangle 2"/>
          <p:cNvSpPr>
            <a:spLocks noGrp="1" noChangeArrowheads="1"/>
          </p:cNvSpPr>
          <p:nvPr>
            <p:ph type="title"/>
          </p:nvPr>
        </p:nvSpPr>
        <p:spPr/>
        <p:txBody>
          <a:bodyPr/>
          <a:lstStyle/>
          <a:p>
            <a:r>
              <a:rPr lang="en-US" smtClean="0"/>
              <a:t>Components of Gate Oxide Tunneling</a:t>
            </a:r>
          </a:p>
        </p:txBody>
      </p:sp>
      <p:pic>
        <p:nvPicPr>
          <p:cNvPr id="268292" name="Picture 3"/>
          <p:cNvPicPr>
            <a:picLocks noGrp="1" noChangeAspect="1" noChangeArrowheads="1"/>
          </p:cNvPicPr>
          <p:nvPr>
            <p:ph type="body" idx="1"/>
          </p:nvPr>
        </p:nvPicPr>
        <p:blipFill>
          <a:blip r:embed="rId2" cstate="print"/>
          <a:srcRect/>
          <a:stretch>
            <a:fillRect/>
          </a:stretch>
        </p:blipFill>
        <p:spPr>
          <a:xfrm>
            <a:off x="1524000" y="1617664"/>
            <a:ext cx="9144000" cy="4630737"/>
          </a:xfrm>
        </p:spPr>
      </p:pic>
      <p:grpSp>
        <p:nvGrpSpPr>
          <p:cNvPr id="2" name="Group 4"/>
          <p:cNvGrpSpPr>
            <a:grpSpLocks/>
          </p:cNvGrpSpPr>
          <p:nvPr/>
        </p:nvGrpSpPr>
        <p:grpSpPr bwMode="auto">
          <a:xfrm>
            <a:off x="1876426" y="2174876"/>
            <a:ext cx="8018463" cy="1254125"/>
            <a:chOff x="240" y="1370"/>
            <a:chExt cx="5472" cy="790"/>
          </a:xfrm>
        </p:grpSpPr>
        <p:sp>
          <p:nvSpPr>
            <p:cNvPr id="268301" name="Line 5"/>
            <p:cNvSpPr>
              <a:spLocks noChangeShapeType="1"/>
            </p:cNvSpPr>
            <p:nvPr/>
          </p:nvSpPr>
          <p:spPr bwMode="auto">
            <a:xfrm flipH="1">
              <a:off x="4080" y="1488"/>
              <a:ext cx="816" cy="672"/>
            </a:xfrm>
            <a:prstGeom prst="line">
              <a:avLst/>
            </a:prstGeom>
            <a:noFill/>
            <a:ln w="76200">
              <a:solidFill>
                <a:srgbClr val="FF0000"/>
              </a:solidFill>
              <a:round/>
              <a:headEnd/>
              <a:tailEnd type="triangle" w="med" len="med"/>
            </a:ln>
          </p:spPr>
          <p:txBody>
            <a:bodyPr wrap="none" lIns="97256" tIns="48628" rIns="97256" bIns="48628" anchor="ctr">
              <a:spAutoFit/>
            </a:bodyPr>
            <a:lstStyle/>
            <a:p>
              <a:endParaRPr lang="en-US"/>
            </a:p>
          </p:txBody>
        </p:sp>
        <p:sp>
          <p:nvSpPr>
            <p:cNvPr id="268302" name="Line 6"/>
            <p:cNvSpPr>
              <a:spLocks noChangeShapeType="1"/>
            </p:cNvSpPr>
            <p:nvPr/>
          </p:nvSpPr>
          <p:spPr bwMode="auto">
            <a:xfrm>
              <a:off x="4992" y="1488"/>
              <a:ext cx="720" cy="672"/>
            </a:xfrm>
            <a:prstGeom prst="line">
              <a:avLst/>
            </a:prstGeom>
            <a:noFill/>
            <a:ln w="76200">
              <a:solidFill>
                <a:srgbClr val="FF0000"/>
              </a:solidFill>
              <a:round/>
              <a:headEnd/>
              <a:tailEnd type="triangle" w="med" len="med"/>
            </a:ln>
          </p:spPr>
          <p:txBody>
            <a:bodyPr wrap="none" lIns="97256" tIns="48628" rIns="97256" bIns="48628" anchor="ctr">
              <a:spAutoFit/>
            </a:bodyPr>
            <a:lstStyle/>
            <a:p>
              <a:endParaRPr lang="en-US"/>
            </a:p>
          </p:txBody>
        </p:sp>
        <p:sp>
          <p:nvSpPr>
            <p:cNvPr id="268303" name="Rectangle 7"/>
            <p:cNvSpPr>
              <a:spLocks noChangeArrowheads="1"/>
            </p:cNvSpPr>
            <p:nvPr/>
          </p:nvSpPr>
          <p:spPr bwMode="auto">
            <a:xfrm>
              <a:off x="240" y="1370"/>
              <a:ext cx="3408" cy="236"/>
            </a:xfrm>
            <a:prstGeom prst="rect">
              <a:avLst/>
            </a:prstGeom>
            <a:noFill/>
            <a:ln w="38100" algn="ctr">
              <a:solidFill>
                <a:srgbClr val="FF0000"/>
              </a:solidFill>
              <a:miter lim="800000"/>
              <a:headEnd/>
              <a:tailEnd/>
            </a:ln>
          </p:spPr>
          <p:txBody>
            <a:bodyPr lIns="97256" tIns="48628" rIns="97256" bIns="48628" anchor="ctr">
              <a:spAutoFit/>
            </a:bodyPr>
            <a:lstStyle/>
            <a:p>
              <a:endParaRPr lang="en-US"/>
            </a:p>
          </p:txBody>
        </p:sp>
      </p:grpSp>
      <p:grpSp>
        <p:nvGrpSpPr>
          <p:cNvPr id="3" name="Group 8"/>
          <p:cNvGrpSpPr>
            <a:grpSpLocks/>
          </p:cNvGrpSpPr>
          <p:nvPr/>
        </p:nvGrpSpPr>
        <p:grpSpPr bwMode="auto">
          <a:xfrm>
            <a:off x="1876426" y="2438400"/>
            <a:ext cx="8018463" cy="1219200"/>
            <a:chOff x="240" y="1536"/>
            <a:chExt cx="5472" cy="768"/>
          </a:xfrm>
        </p:grpSpPr>
        <p:sp>
          <p:nvSpPr>
            <p:cNvPr id="268298" name="Rectangle 9"/>
            <p:cNvSpPr>
              <a:spLocks noChangeArrowheads="1"/>
            </p:cNvSpPr>
            <p:nvPr/>
          </p:nvSpPr>
          <p:spPr bwMode="auto">
            <a:xfrm>
              <a:off x="240" y="1994"/>
              <a:ext cx="3408" cy="236"/>
            </a:xfrm>
            <a:prstGeom prst="rect">
              <a:avLst/>
            </a:prstGeom>
            <a:noFill/>
            <a:ln w="38100" algn="ctr">
              <a:solidFill>
                <a:srgbClr val="FF0000"/>
              </a:solidFill>
              <a:miter lim="800000"/>
              <a:headEnd/>
              <a:tailEnd/>
            </a:ln>
          </p:spPr>
          <p:txBody>
            <a:bodyPr lIns="97256" tIns="48628" rIns="97256" bIns="48628" anchor="ctr">
              <a:spAutoFit/>
            </a:bodyPr>
            <a:lstStyle/>
            <a:p>
              <a:endParaRPr lang="en-US"/>
            </a:p>
          </p:txBody>
        </p:sp>
        <p:sp>
          <p:nvSpPr>
            <p:cNvPr id="268299" name="Line 10"/>
            <p:cNvSpPr>
              <a:spLocks noChangeShapeType="1"/>
            </p:cNvSpPr>
            <p:nvPr/>
          </p:nvSpPr>
          <p:spPr bwMode="auto">
            <a:xfrm>
              <a:off x="4080" y="2304"/>
              <a:ext cx="1632" cy="0"/>
            </a:xfrm>
            <a:prstGeom prst="line">
              <a:avLst/>
            </a:prstGeom>
            <a:noFill/>
            <a:ln w="76200">
              <a:solidFill>
                <a:srgbClr val="FF0000"/>
              </a:solidFill>
              <a:round/>
              <a:headEnd type="triangle" w="med" len="med"/>
              <a:tailEnd type="triangle" w="med" len="med"/>
            </a:ln>
          </p:spPr>
          <p:txBody>
            <a:bodyPr wrap="none" lIns="97256" tIns="48628" rIns="97256" bIns="48628" anchor="ctr">
              <a:spAutoFit/>
            </a:bodyPr>
            <a:lstStyle/>
            <a:p>
              <a:endParaRPr lang="en-US"/>
            </a:p>
          </p:txBody>
        </p:sp>
        <p:sp>
          <p:nvSpPr>
            <p:cNvPr id="268300" name="Line 11"/>
            <p:cNvSpPr>
              <a:spLocks noChangeShapeType="1"/>
            </p:cNvSpPr>
            <p:nvPr/>
          </p:nvSpPr>
          <p:spPr bwMode="auto">
            <a:xfrm>
              <a:off x="4944" y="1536"/>
              <a:ext cx="0" cy="720"/>
            </a:xfrm>
            <a:prstGeom prst="line">
              <a:avLst/>
            </a:prstGeom>
            <a:noFill/>
            <a:ln w="76200">
              <a:solidFill>
                <a:srgbClr val="FF0000"/>
              </a:solidFill>
              <a:round/>
              <a:headEnd/>
              <a:tailEnd type="triangle" w="med" len="med"/>
            </a:ln>
          </p:spPr>
          <p:txBody>
            <a:bodyPr lIns="97256" tIns="48628" rIns="97256" bIns="48628" anchor="ctr">
              <a:spAutoFit/>
            </a:bodyPr>
            <a:lstStyle/>
            <a:p>
              <a:endParaRPr lang="en-US"/>
            </a:p>
          </p:txBody>
        </p:sp>
      </p:grpSp>
      <p:grpSp>
        <p:nvGrpSpPr>
          <p:cNvPr id="4" name="Group 12"/>
          <p:cNvGrpSpPr>
            <a:grpSpLocks/>
          </p:cNvGrpSpPr>
          <p:nvPr/>
        </p:nvGrpSpPr>
        <p:grpSpPr bwMode="auto">
          <a:xfrm>
            <a:off x="1876426" y="2514600"/>
            <a:ext cx="7032625" cy="2057400"/>
            <a:chOff x="240" y="1584"/>
            <a:chExt cx="4800" cy="1296"/>
          </a:xfrm>
        </p:grpSpPr>
        <p:sp>
          <p:nvSpPr>
            <p:cNvPr id="268296" name="Rectangle 13"/>
            <p:cNvSpPr>
              <a:spLocks noChangeArrowheads="1"/>
            </p:cNvSpPr>
            <p:nvPr/>
          </p:nvSpPr>
          <p:spPr bwMode="auto">
            <a:xfrm>
              <a:off x="240" y="2640"/>
              <a:ext cx="3408" cy="240"/>
            </a:xfrm>
            <a:prstGeom prst="rect">
              <a:avLst/>
            </a:prstGeom>
            <a:noFill/>
            <a:ln w="38100" algn="ctr">
              <a:solidFill>
                <a:srgbClr val="FF0000"/>
              </a:solidFill>
              <a:miter lim="800000"/>
              <a:headEnd/>
              <a:tailEnd/>
            </a:ln>
          </p:spPr>
          <p:txBody>
            <a:bodyPr lIns="97256" tIns="48628" rIns="97256" bIns="48628" anchor="ctr">
              <a:spAutoFit/>
            </a:bodyPr>
            <a:lstStyle/>
            <a:p>
              <a:endParaRPr lang="en-US"/>
            </a:p>
          </p:txBody>
        </p:sp>
        <p:sp>
          <p:nvSpPr>
            <p:cNvPr id="268297" name="Line 14"/>
            <p:cNvSpPr>
              <a:spLocks noChangeShapeType="1"/>
            </p:cNvSpPr>
            <p:nvPr/>
          </p:nvSpPr>
          <p:spPr bwMode="auto">
            <a:xfrm>
              <a:off x="5040" y="1584"/>
              <a:ext cx="0" cy="1104"/>
            </a:xfrm>
            <a:prstGeom prst="line">
              <a:avLst/>
            </a:prstGeom>
            <a:noFill/>
            <a:ln w="76200">
              <a:solidFill>
                <a:srgbClr val="FF0000"/>
              </a:solidFill>
              <a:round/>
              <a:headEnd/>
              <a:tailEnd type="triangle" w="med" len="med"/>
            </a:ln>
          </p:spPr>
          <p:txBody>
            <a:bodyPr lIns="97256" tIns="48628" rIns="97256" bIns="48628" anchor="ctr">
              <a:spAutoFit/>
            </a:bodyPr>
            <a:lstStyle/>
            <a:p>
              <a:endParaRPr lang="en-US"/>
            </a:p>
          </p:txBody>
        </p:sp>
      </p:grpSp>
    </p:spTree>
    <p:extLst>
      <p:ext uri="{BB962C8B-B14F-4D97-AF65-F5344CB8AC3E}">
        <p14:creationId xmlns:p14="http://schemas.microsoft.com/office/powerpoint/2010/main" val="20256376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nodeType="clickEffect">
                                  <p:stCondLst>
                                    <p:cond delay="0"/>
                                  </p:stCondLst>
                                  <p:childTnLst>
                                    <p:animEffect transition="out" filter="dissolve">
                                      <p:cBhvr>
                                        <p:cTn id="11" dur="500"/>
                                        <p:tgtEl>
                                          <p:spTgt spid="2"/>
                                        </p:tgtEl>
                                      </p:cBhvr>
                                    </p:animEffect>
                                    <p:set>
                                      <p:cBhvr>
                                        <p:cTn id="12" dur="1" fill="hold">
                                          <p:stCondLst>
                                            <p:cond delay="499"/>
                                          </p:stCondLst>
                                        </p:cTn>
                                        <p:tgtEl>
                                          <p:spTgt spid="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dissolve">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xit" presetSubtype="0" fill="hold" nodeType="clickEffect">
                                  <p:stCondLst>
                                    <p:cond delay="0"/>
                                  </p:stCondLst>
                                  <p:childTnLst>
                                    <p:animEffect transition="out" filter="dissolve">
                                      <p:cBhvr>
                                        <p:cTn id="21" dur="500"/>
                                        <p:tgtEl>
                                          <p:spTgt spid="3"/>
                                        </p:tgtEl>
                                      </p:cBhvr>
                                    </p:animEffect>
                                    <p:set>
                                      <p:cBhvr>
                                        <p:cTn id="22" dur="1" fill="hold">
                                          <p:stCondLst>
                                            <p:cond delay="499"/>
                                          </p:stCondLst>
                                        </p:cTn>
                                        <p:tgtEl>
                                          <p:spTgt spid="3"/>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dissolve">
                                      <p:cBhvr>
                                        <p:cTn id="2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314" name="Slide Number Placeholder 5"/>
          <p:cNvSpPr>
            <a:spLocks noGrp="1"/>
          </p:cNvSpPr>
          <p:nvPr>
            <p:ph type="sldNum" sz="quarter" idx="10"/>
          </p:nvPr>
        </p:nvSpPr>
        <p:spPr>
          <a:xfrm>
            <a:off x="8904288" y="6092825"/>
            <a:ext cx="609600" cy="431800"/>
          </a:xfrm>
          <a:noFill/>
        </p:spPr>
        <p:txBody>
          <a:bodyPr/>
          <a:lstStyle/>
          <a:p>
            <a:fld id="{918D7EB3-A1A6-4500-9DBF-43C602438944}" type="slidenum">
              <a:rPr lang="it-IT" smtClean="0">
                <a:latin typeface="Arial" pitchFamily="34" charset="0"/>
              </a:rPr>
              <a:pPr/>
              <a:t>244</a:t>
            </a:fld>
            <a:endParaRPr lang="it-IT">
              <a:latin typeface="Arial" pitchFamily="34" charset="0"/>
            </a:endParaRPr>
          </a:p>
        </p:txBody>
      </p:sp>
      <p:grpSp>
        <p:nvGrpSpPr>
          <p:cNvPr id="2" name="Group 2"/>
          <p:cNvGrpSpPr>
            <a:grpSpLocks/>
          </p:cNvGrpSpPr>
          <p:nvPr/>
        </p:nvGrpSpPr>
        <p:grpSpPr bwMode="auto">
          <a:xfrm>
            <a:off x="6429375" y="838200"/>
            <a:ext cx="3957638" cy="6097588"/>
            <a:chOff x="3347" y="528"/>
            <a:chExt cx="2701" cy="3841"/>
          </a:xfrm>
        </p:grpSpPr>
        <p:grpSp>
          <p:nvGrpSpPr>
            <p:cNvPr id="3" name="Group 3"/>
            <p:cNvGrpSpPr>
              <a:grpSpLocks/>
            </p:cNvGrpSpPr>
            <p:nvPr/>
          </p:nvGrpSpPr>
          <p:grpSpPr bwMode="auto">
            <a:xfrm>
              <a:off x="3360" y="528"/>
              <a:ext cx="2688" cy="3841"/>
              <a:chOff x="3360" y="432"/>
              <a:chExt cx="2688" cy="3841"/>
            </a:xfrm>
          </p:grpSpPr>
          <p:grpSp>
            <p:nvGrpSpPr>
              <p:cNvPr id="4" name="Group 4"/>
              <p:cNvGrpSpPr>
                <a:grpSpLocks/>
              </p:cNvGrpSpPr>
              <p:nvPr/>
            </p:nvGrpSpPr>
            <p:grpSpPr bwMode="auto">
              <a:xfrm>
                <a:off x="3360" y="432"/>
                <a:ext cx="2688" cy="3763"/>
                <a:chOff x="96" y="557"/>
                <a:chExt cx="2688" cy="3763"/>
              </a:xfrm>
            </p:grpSpPr>
            <p:pic>
              <p:nvPicPr>
                <p:cNvPr id="269345" name="Picture 5"/>
                <p:cNvPicPr>
                  <a:picLocks noChangeAspect="1" noChangeArrowheads="1"/>
                </p:cNvPicPr>
                <p:nvPr/>
              </p:nvPicPr>
              <p:blipFill>
                <a:blip r:embed="rId2" cstate="print"/>
                <a:srcRect/>
                <a:stretch>
                  <a:fillRect/>
                </a:stretch>
              </p:blipFill>
              <p:spPr bwMode="auto">
                <a:xfrm>
                  <a:off x="624" y="557"/>
                  <a:ext cx="1405" cy="1875"/>
                </a:xfrm>
                <a:prstGeom prst="rect">
                  <a:avLst/>
                </a:prstGeom>
                <a:noFill/>
                <a:ln w="9525">
                  <a:noFill/>
                  <a:miter lim="800000"/>
                  <a:headEnd/>
                  <a:tailEnd/>
                </a:ln>
              </p:spPr>
            </p:pic>
            <p:pic>
              <p:nvPicPr>
                <p:cNvPr id="269346" name="Picture 6"/>
                <p:cNvPicPr>
                  <a:picLocks noChangeAspect="1" noChangeArrowheads="1"/>
                </p:cNvPicPr>
                <p:nvPr/>
              </p:nvPicPr>
              <p:blipFill>
                <a:blip r:embed="rId3" cstate="print"/>
                <a:srcRect/>
                <a:stretch>
                  <a:fillRect/>
                </a:stretch>
              </p:blipFill>
              <p:spPr bwMode="auto">
                <a:xfrm rot="5400000">
                  <a:off x="686" y="2223"/>
                  <a:ext cx="1507" cy="2688"/>
                </a:xfrm>
                <a:prstGeom prst="rect">
                  <a:avLst/>
                </a:prstGeom>
                <a:noFill/>
                <a:ln w="9525">
                  <a:noFill/>
                  <a:miter lim="800000"/>
                  <a:headEnd/>
                  <a:tailEnd/>
                </a:ln>
              </p:spPr>
            </p:pic>
            <p:sp>
              <p:nvSpPr>
                <p:cNvPr id="269347" name="Line 7"/>
                <p:cNvSpPr>
                  <a:spLocks noChangeShapeType="1"/>
                </p:cNvSpPr>
                <p:nvPr/>
              </p:nvSpPr>
              <p:spPr bwMode="auto">
                <a:xfrm>
                  <a:off x="1056" y="1296"/>
                  <a:ext cx="0" cy="1632"/>
                </a:xfrm>
                <a:prstGeom prst="line">
                  <a:avLst/>
                </a:prstGeom>
                <a:noFill/>
                <a:ln w="12700">
                  <a:solidFill>
                    <a:schemeClr val="tx1"/>
                  </a:solidFill>
                  <a:prstDash val="dash"/>
                  <a:round/>
                  <a:headEnd/>
                  <a:tailEnd/>
                </a:ln>
              </p:spPr>
              <p:txBody>
                <a:bodyPr lIns="97256" tIns="48628" rIns="97256" bIns="48628" anchor="ctr">
                  <a:spAutoFit/>
                </a:bodyPr>
                <a:lstStyle/>
                <a:p>
                  <a:endParaRPr lang="en-US"/>
                </a:p>
              </p:txBody>
            </p:sp>
            <p:sp>
              <p:nvSpPr>
                <p:cNvPr id="269348" name="Line 8"/>
                <p:cNvSpPr>
                  <a:spLocks noChangeShapeType="1"/>
                </p:cNvSpPr>
                <p:nvPr/>
              </p:nvSpPr>
              <p:spPr bwMode="auto">
                <a:xfrm>
                  <a:off x="1632" y="1296"/>
                  <a:ext cx="0" cy="1632"/>
                </a:xfrm>
                <a:prstGeom prst="line">
                  <a:avLst/>
                </a:prstGeom>
                <a:noFill/>
                <a:ln w="38100">
                  <a:solidFill>
                    <a:srgbClr val="CC99FF"/>
                  </a:solidFill>
                  <a:prstDash val="dash"/>
                  <a:round/>
                  <a:headEnd/>
                  <a:tailEnd/>
                </a:ln>
              </p:spPr>
              <p:txBody>
                <a:bodyPr lIns="97256" tIns="48628" rIns="97256" bIns="48628" anchor="ctr">
                  <a:spAutoFit/>
                </a:bodyPr>
                <a:lstStyle/>
                <a:p>
                  <a:endParaRPr lang="en-US"/>
                </a:p>
              </p:txBody>
            </p:sp>
            <p:sp>
              <p:nvSpPr>
                <p:cNvPr id="269349" name="Rectangle 9"/>
                <p:cNvSpPr>
                  <a:spLocks noChangeArrowheads="1"/>
                </p:cNvSpPr>
                <p:nvPr/>
              </p:nvSpPr>
              <p:spPr bwMode="auto">
                <a:xfrm>
                  <a:off x="1536" y="3386"/>
                  <a:ext cx="134" cy="236"/>
                </a:xfrm>
                <a:prstGeom prst="rect">
                  <a:avLst/>
                </a:prstGeom>
                <a:solidFill>
                  <a:schemeClr val="accent1"/>
                </a:solidFill>
                <a:ln w="38100" algn="ctr">
                  <a:noFill/>
                  <a:miter lim="800000"/>
                  <a:headEnd/>
                  <a:tailEnd/>
                </a:ln>
              </p:spPr>
              <p:txBody>
                <a:bodyPr wrap="none" lIns="97256" tIns="48628" rIns="97256" bIns="48628" anchor="ctr">
                  <a:spAutoFit/>
                </a:bodyPr>
                <a:lstStyle/>
                <a:p>
                  <a:endParaRPr lang="en-US"/>
                </a:p>
              </p:txBody>
            </p:sp>
          </p:grpSp>
          <p:sp>
            <p:nvSpPr>
              <p:cNvPr id="269338" name="Text Box 10"/>
              <p:cNvSpPr txBox="1">
                <a:spLocks noChangeArrowheads="1"/>
              </p:cNvSpPr>
              <p:nvPr/>
            </p:nvSpPr>
            <p:spPr bwMode="auto">
              <a:xfrm>
                <a:off x="3847" y="2872"/>
                <a:ext cx="467" cy="236"/>
              </a:xfrm>
              <a:prstGeom prst="rect">
                <a:avLst/>
              </a:prstGeom>
              <a:noFill/>
              <a:ln w="38100" algn="ctr">
                <a:noFill/>
                <a:miter lim="800000"/>
                <a:headEnd/>
                <a:tailEnd/>
              </a:ln>
            </p:spPr>
            <p:txBody>
              <a:bodyPr wrap="none" lIns="97256" tIns="48628" rIns="97256" bIns="48628">
                <a:spAutoFit/>
              </a:bodyPr>
              <a:lstStyle/>
              <a:p>
                <a:pPr algn="ctr" defTabSz="973138">
                  <a:spcBef>
                    <a:spcPct val="50000"/>
                  </a:spcBef>
                </a:pPr>
                <a:r>
                  <a:rPr lang="en-US" b="1">
                    <a:solidFill>
                      <a:srgbClr val="000000"/>
                    </a:solidFill>
                    <a:latin typeface="Arial" pitchFamily="34" charset="0"/>
                  </a:rPr>
                  <a:t>float</a:t>
                </a:r>
              </a:p>
            </p:txBody>
          </p:sp>
          <p:sp>
            <p:nvSpPr>
              <p:cNvPr id="269339" name="Text Box 11"/>
              <p:cNvSpPr txBox="1">
                <a:spLocks noChangeArrowheads="1"/>
              </p:cNvSpPr>
              <p:nvPr/>
            </p:nvSpPr>
            <p:spPr bwMode="auto">
              <a:xfrm>
                <a:off x="5464" y="3000"/>
                <a:ext cx="309" cy="236"/>
              </a:xfrm>
              <a:prstGeom prst="rect">
                <a:avLst/>
              </a:prstGeom>
              <a:noFill/>
              <a:ln w="38100" algn="ctr">
                <a:noFill/>
                <a:miter lim="800000"/>
                <a:headEnd/>
                <a:tailEnd/>
              </a:ln>
            </p:spPr>
            <p:txBody>
              <a:bodyPr wrap="none" lIns="97256" tIns="48628" rIns="97256" bIns="48628">
                <a:spAutoFit/>
              </a:bodyPr>
              <a:lstStyle/>
              <a:p>
                <a:pPr algn="ctr" defTabSz="973138">
                  <a:spcBef>
                    <a:spcPct val="50000"/>
                  </a:spcBef>
                </a:pPr>
                <a:r>
                  <a:rPr lang="en-US" b="1">
                    <a:solidFill>
                      <a:srgbClr val="FF0000"/>
                    </a:solidFill>
                    <a:latin typeface="Arial" pitchFamily="34" charset="0"/>
                  </a:rPr>
                  <a:t>0v</a:t>
                </a:r>
              </a:p>
            </p:txBody>
          </p:sp>
          <p:sp>
            <p:nvSpPr>
              <p:cNvPr id="269340" name="Line 12"/>
              <p:cNvSpPr>
                <a:spLocks noChangeShapeType="1"/>
              </p:cNvSpPr>
              <p:nvPr/>
            </p:nvSpPr>
            <p:spPr bwMode="auto">
              <a:xfrm flipH="1">
                <a:off x="4080" y="3283"/>
                <a:ext cx="768" cy="29"/>
              </a:xfrm>
              <a:prstGeom prst="line">
                <a:avLst/>
              </a:prstGeom>
              <a:noFill/>
              <a:ln w="38100">
                <a:solidFill>
                  <a:srgbClr val="FF0000"/>
                </a:solidFill>
                <a:round/>
                <a:headEnd/>
                <a:tailEnd type="triangle" w="med" len="med"/>
              </a:ln>
            </p:spPr>
            <p:txBody>
              <a:bodyPr lIns="97256" tIns="48628" rIns="97256" bIns="48628" anchor="ctr">
                <a:spAutoFit/>
              </a:bodyPr>
              <a:lstStyle/>
              <a:p>
                <a:endParaRPr lang="en-US"/>
              </a:p>
            </p:txBody>
          </p:sp>
          <p:sp>
            <p:nvSpPr>
              <p:cNvPr id="269341" name="Text Box 13"/>
              <p:cNvSpPr txBox="1">
                <a:spLocks noChangeArrowheads="1"/>
              </p:cNvSpPr>
              <p:nvPr/>
            </p:nvSpPr>
            <p:spPr bwMode="auto">
              <a:xfrm>
                <a:off x="4444" y="3024"/>
                <a:ext cx="370" cy="236"/>
              </a:xfrm>
              <a:prstGeom prst="rect">
                <a:avLst/>
              </a:prstGeom>
              <a:noFill/>
              <a:ln w="38100" algn="ctr">
                <a:noFill/>
                <a:miter lim="800000"/>
                <a:headEnd/>
                <a:tailEnd/>
              </a:ln>
            </p:spPr>
            <p:txBody>
              <a:bodyPr wrap="none" lIns="97256" tIns="48628" rIns="97256" bIns="48628">
                <a:spAutoFit/>
              </a:bodyPr>
              <a:lstStyle/>
              <a:p>
                <a:pPr algn="ctr" defTabSz="973138">
                  <a:spcBef>
                    <a:spcPct val="50000"/>
                  </a:spcBef>
                </a:pPr>
                <a:r>
                  <a:rPr lang="en-US" b="1">
                    <a:solidFill>
                      <a:srgbClr val="FF0000"/>
                    </a:solidFill>
                    <a:latin typeface="Arial" pitchFamily="34" charset="0"/>
                  </a:rPr>
                  <a:t>Igb</a:t>
                </a:r>
              </a:p>
            </p:txBody>
          </p:sp>
          <p:sp>
            <p:nvSpPr>
              <p:cNvPr id="269342" name="Text Box 14"/>
              <p:cNvSpPr txBox="1">
                <a:spLocks noChangeArrowheads="1"/>
              </p:cNvSpPr>
              <p:nvPr/>
            </p:nvSpPr>
            <p:spPr bwMode="auto">
              <a:xfrm>
                <a:off x="3916" y="4037"/>
                <a:ext cx="467" cy="236"/>
              </a:xfrm>
              <a:prstGeom prst="rect">
                <a:avLst/>
              </a:prstGeom>
              <a:noFill/>
              <a:ln w="38100" algn="ctr">
                <a:noFill/>
                <a:miter lim="800000"/>
                <a:headEnd/>
                <a:tailEnd/>
              </a:ln>
            </p:spPr>
            <p:txBody>
              <a:bodyPr wrap="none" lIns="97256" tIns="48628" rIns="97256" bIns="48628">
                <a:spAutoFit/>
              </a:bodyPr>
              <a:lstStyle/>
              <a:p>
                <a:pPr algn="ctr" defTabSz="973138">
                  <a:spcBef>
                    <a:spcPct val="50000"/>
                  </a:spcBef>
                </a:pPr>
                <a:r>
                  <a:rPr lang="en-US" b="1">
                    <a:solidFill>
                      <a:srgbClr val="000000"/>
                    </a:solidFill>
                    <a:latin typeface="Arial" pitchFamily="34" charset="0"/>
                  </a:rPr>
                  <a:t>float</a:t>
                </a:r>
              </a:p>
            </p:txBody>
          </p:sp>
          <p:sp>
            <p:nvSpPr>
              <p:cNvPr id="269343" name="Text Box 15"/>
              <p:cNvSpPr txBox="1">
                <a:spLocks noChangeArrowheads="1"/>
              </p:cNvSpPr>
              <p:nvPr/>
            </p:nvSpPr>
            <p:spPr bwMode="auto">
              <a:xfrm>
                <a:off x="3834" y="2021"/>
                <a:ext cx="494" cy="256"/>
              </a:xfrm>
              <a:prstGeom prst="rect">
                <a:avLst/>
              </a:prstGeom>
              <a:noFill/>
              <a:ln w="38100" algn="ctr">
                <a:noFill/>
                <a:miter lim="800000"/>
                <a:headEnd/>
                <a:tailEnd/>
              </a:ln>
            </p:spPr>
            <p:txBody>
              <a:bodyPr wrap="none" lIns="97256" tIns="48628" rIns="97256" bIns="48628">
                <a:spAutoFit/>
              </a:bodyPr>
              <a:lstStyle/>
              <a:p>
                <a:pPr algn="ctr" defTabSz="973138">
                  <a:spcBef>
                    <a:spcPct val="50000"/>
                  </a:spcBef>
                </a:pPr>
                <a:r>
                  <a:rPr lang="en-US" sz="2000" b="1">
                    <a:solidFill>
                      <a:srgbClr val="000000"/>
                    </a:solidFill>
                    <a:latin typeface="Arial" pitchFamily="34" charset="0"/>
                  </a:rPr>
                  <a:t>bulk</a:t>
                </a:r>
              </a:p>
            </p:txBody>
          </p:sp>
          <p:sp>
            <p:nvSpPr>
              <p:cNvPr id="269344" name="Text Box 16"/>
              <p:cNvSpPr txBox="1">
                <a:spLocks noChangeArrowheads="1"/>
              </p:cNvSpPr>
              <p:nvPr/>
            </p:nvSpPr>
            <p:spPr bwMode="auto">
              <a:xfrm>
                <a:off x="3639" y="3264"/>
                <a:ext cx="397" cy="236"/>
              </a:xfrm>
              <a:prstGeom prst="rect">
                <a:avLst/>
              </a:prstGeom>
              <a:noFill/>
              <a:ln w="38100" algn="ctr">
                <a:noFill/>
                <a:miter lim="800000"/>
                <a:headEnd/>
                <a:tailEnd/>
              </a:ln>
            </p:spPr>
            <p:txBody>
              <a:bodyPr wrap="none" lIns="97256" tIns="48628" rIns="97256" bIns="48628">
                <a:spAutoFit/>
              </a:bodyPr>
              <a:lstStyle/>
              <a:p>
                <a:pPr algn="ctr" defTabSz="973138">
                  <a:spcBef>
                    <a:spcPct val="50000"/>
                  </a:spcBef>
                </a:pPr>
                <a:r>
                  <a:rPr lang="en-US" b="1">
                    <a:solidFill>
                      <a:srgbClr val="FF0000"/>
                    </a:solidFill>
                    <a:latin typeface="Arial" pitchFamily="34" charset="0"/>
                  </a:rPr>
                  <a:t>12v</a:t>
                </a:r>
              </a:p>
            </p:txBody>
          </p:sp>
        </p:grpSp>
        <p:sp>
          <p:nvSpPr>
            <p:cNvPr id="269336" name="Text Box 17"/>
            <p:cNvSpPr txBox="1">
              <a:spLocks noChangeArrowheads="1"/>
            </p:cNvSpPr>
            <p:nvPr/>
          </p:nvSpPr>
          <p:spPr bwMode="auto">
            <a:xfrm>
              <a:off x="3347" y="645"/>
              <a:ext cx="1129" cy="498"/>
            </a:xfrm>
            <a:prstGeom prst="rect">
              <a:avLst/>
            </a:prstGeom>
            <a:noFill/>
            <a:ln w="38100" algn="ctr">
              <a:noFill/>
              <a:miter lim="800000"/>
              <a:headEnd/>
              <a:tailEnd/>
            </a:ln>
          </p:spPr>
          <p:txBody>
            <a:bodyPr wrap="none" lIns="97256" tIns="48628" rIns="97256" bIns="48628">
              <a:spAutoFit/>
            </a:bodyPr>
            <a:lstStyle/>
            <a:p>
              <a:pPr defTabSz="973138">
                <a:spcBef>
                  <a:spcPct val="50000"/>
                </a:spcBef>
              </a:pPr>
              <a:r>
                <a:rPr lang="en-US" b="1">
                  <a:solidFill>
                    <a:srgbClr val="000000"/>
                  </a:solidFill>
                  <a:latin typeface="Arial" pitchFamily="34" charset="0"/>
                </a:rPr>
                <a:t>FN Tunneling</a:t>
              </a:r>
            </a:p>
            <a:p>
              <a:pPr defTabSz="973138">
                <a:spcBef>
                  <a:spcPct val="50000"/>
                </a:spcBef>
              </a:pPr>
              <a:r>
                <a:rPr lang="en-US" b="1">
                  <a:solidFill>
                    <a:srgbClr val="000000"/>
                  </a:solidFill>
                  <a:latin typeface="Arial" pitchFamily="34" charset="0"/>
                </a:rPr>
                <a:t>Gate-Bulk</a:t>
              </a:r>
            </a:p>
          </p:txBody>
        </p:sp>
      </p:grpSp>
      <p:sp>
        <p:nvSpPr>
          <p:cNvPr id="269316" name="Rectangle 18"/>
          <p:cNvSpPr>
            <a:spLocks noGrp="1" noChangeArrowheads="1"/>
          </p:cNvSpPr>
          <p:nvPr>
            <p:ph type="title"/>
          </p:nvPr>
        </p:nvSpPr>
        <p:spPr>
          <a:xfrm>
            <a:off x="2227264" y="152400"/>
            <a:ext cx="7737475" cy="685800"/>
          </a:xfrm>
        </p:spPr>
        <p:txBody>
          <a:bodyPr>
            <a:normAutofit fontScale="90000"/>
          </a:bodyPr>
          <a:lstStyle/>
          <a:p>
            <a:r>
              <a:rPr lang="en-US" smtClean="0"/>
              <a:t>Fowler Nordheim Tunneling</a:t>
            </a:r>
          </a:p>
        </p:txBody>
      </p:sp>
      <p:grpSp>
        <p:nvGrpSpPr>
          <p:cNvPr id="5" name="Group 19"/>
          <p:cNvGrpSpPr>
            <a:grpSpLocks/>
          </p:cNvGrpSpPr>
          <p:nvPr/>
        </p:nvGrpSpPr>
        <p:grpSpPr bwMode="auto">
          <a:xfrm>
            <a:off x="6923208" y="5672145"/>
            <a:ext cx="2985361" cy="493713"/>
            <a:chOff x="3685" y="3573"/>
            <a:chExt cx="2037" cy="311"/>
          </a:xfrm>
        </p:grpSpPr>
        <p:sp>
          <p:nvSpPr>
            <p:cNvPr id="269332" name="Line 20"/>
            <p:cNvSpPr>
              <a:spLocks noChangeShapeType="1"/>
            </p:cNvSpPr>
            <p:nvPr/>
          </p:nvSpPr>
          <p:spPr bwMode="auto">
            <a:xfrm>
              <a:off x="4128" y="3696"/>
              <a:ext cx="768" cy="0"/>
            </a:xfrm>
            <a:prstGeom prst="line">
              <a:avLst/>
            </a:prstGeom>
            <a:noFill/>
            <a:ln w="38100">
              <a:solidFill>
                <a:srgbClr val="0000FF"/>
              </a:solidFill>
              <a:round/>
              <a:headEnd/>
              <a:tailEnd type="triangle" w="med" len="med"/>
            </a:ln>
          </p:spPr>
          <p:txBody>
            <a:bodyPr lIns="97256" tIns="48628" rIns="97256" bIns="48628" anchor="ctr">
              <a:spAutoFit/>
            </a:bodyPr>
            <a:lstStyle/>
            <a:p>
              <a:endParaRPr lang="en-US"/>
            </a:p>
          </p:txBody>
        </p:sp>
        <p:sp>
          <p:nvSpPr>
            <p:cNvPr id="269333" name="Text Box 21"/>
            <p:cNvSpPr txBox="1">
              <a:spLocks noChangeArrowheads="1"/>
            </p:cNvSpPr>
            <p:nvPr/>
          </p:nvSpPr>
          <p:spPr bwMode="auto">
            <a:xfrm>
              <a:off x="3685" y="3573"/>
              <a:ext cx="309" cy="236"/>
            </a:xfrm>
            <a:prstGeom prst="rect">
              <a:avLst/>
            </a:prstGeom>
            <a:noFill/>
            <a:ln w="38100" algn="ctr">
              <a:noFill/>
              <a:miter lim="800000"/>
              <a:headEnd/>
              <a:tailEnd/>
            </a:ln>
          </p:spPr>
          <p:txBody>
            <a:bodyPr wrap="none" lIns="97256" tIns="48628" rIns="97256" bIns="48628">
              <a:spAutoFit/>
            </a:bodyPr>
            <a:lstStyle/>
            <a:p>
              <a:pPr algn="ctr" defTabSz="973138">
                <a:spcBef>
                  <a:spcPct val="50000"/>
                </a:spcBef>
              </a:pPr>
              <a:r>
                <a:rPr lang="en-US" b="1">
                  <a:solidFill>
                    <a:srgbClr val="0000FF"/>
                  </a:solidFill>
                  <a:latin typeface="Arial" pitchFamily="34" charset="0"/>
                </a:rPr>
                <a:t>0v</a:t>
              </a:r>
            </a:p>
          </p:txBody>
        </p:sp>
        <p:sp>
          <p:nvSpPr>
            <p:cNvPr id="269334" name="Text Box 22"/>
            <p:cNvSpPr txBox="1">
              <a:spLocks noChangeArrowheads="1"/>
            </p:cNvSpPr>
            <p:nvPr/>
          </p:nvSpPr>
          <p:spPr bwMode="auto">
            <a:xfrm>
              <a:off x="5325" y="3648"/>
              <a:ext cx="397" cy="236"/>
            </a:xfrm>
            <a:prstGeom prst="rect">
              <a:avLst/>
            </a:prstGeom>
            <a:noFill/>
            <a:ln w="38100" algn="ctr">
              <a:noFill/>
              <a:miter lim="800000"/>
              <a:headEnd/>
              <a:tailEnd/>
            </a:ln>
          </p:spPr>
          <p:txBody>
            <a:bodyPr wrap="none" lIns="97256" tIns="48628" rIns="97256" bIns="48628">
              <a:spAutoFit/>
            </a:bodyPr>
            <a:lstStyle/>
            <a:p>
              <a:pPr algn="ctr" defTabSz="973138">
                <a:spcBef>
                  <a:spcPct val="50000"/>
                </a:spcBef>
              </a:pPr>
              <a:r>
                <a:rPr lang="en-US" b="1">
                  <a:solidFill>
                    <a:srgbClr val="0000FF"/>
                  </a:solidFill>
                  <a:latin typeface="Arial" pitchFamily="34" charset="0"/>
                </a:rPr>
                <a:t>12v</a:t>
              </a:r>
            </a:p>
          </p:txBody>
        </p:sp>
      </p:grpSp>
      <p:grpSp>
        <p:nvGrpSpPr>
          <p:cNvPr id="6" name="Group 23"/>
          <p:cNvGrpSpPr>
            <a:grpSpLocks/>
          </p:cNvGrpSpPr>
          <p:nvPr/>
        </p:nvGrpSpPr>
        <p:grpSpPr bwMode="auto">
          <a:xfrm>
            <a:off x="1665289" y="884239"/>
            <a:ext cx="3938587" cy="5975349"/>
            <a:chOff x="96" y="557"/>
            <a:chExt cx="2688" cy="3764"/>
          </a:xfrm>
        </p:grpSpPr>
        <p:grpSp>
          <p:nvGrpSpPr>
            <p:cNvPr id="7" name="Group 24"/>
            <p:cNvGrpSpPr>
              <a:grpSpLocks/>
            </p:cNvGrpSpPr>
            <p:nvPr/>
          </p:nvGrpSpPr>
          <p:grpSpPr bwMode="auto">
            <a:xfrm>
              <a:off x="96" y="557"/>
              <a:ext cx="2688" cy="3764"/>
              <a:chOff x="96" y="557"/>
              <a:chExt cx="2688" cy="3764"/>
            </a:xfrm>
          </p:grpSpPr>
          <p:grpSp>
            <p:nvGrpSpPr>
              <p:cNvPr id="8" name="Group 25"/>
              <p:cNvGrpSpPr>
                <a:grpSpLocks/>
              </p:cNvGrpSpPr>
              <p:nvPr/>
            </p:nvGrpSpPr>
            <p:grpSpPr bwMode="auto">
              <a:xfrm>
                <a:off x="96" y="557"/>
                <a:ext cx="2688" cy="3763"/>
                <a:chOff x="96" y="557"/>
                <a:chExt cx="2688" cy="3763"/>
              </a:xfrm>
            </p:grpSpPr>
            <p:pic>
              <p:nvPicPr>
                <p:cNvPr id="269327" name="Picture 26"/>
                <p:cNvPicPr>
                  <a:picLocks noChangeAspect="1" noChangeArrowheads="1"/>
                </p:cNvPicPr>
                <p:nvPr/>
              </p:nvPicPr>
              <p:blipFill>
                <a:blip r:embed="rId2" cstate="print"/>
                <a:srcRect/>
                <a:stretch>
                  <a:fillRect/>
                </a:stretch>
              </p:blipFill>
              <p:spPr bwMode="auto">
                <a:xfrm>
                  <a:off x="624" y="557"/>
                  <a:ext cx="1405" cy="1875"/>
                </a:xfrm>
                <a:prstGeom prst="rect">
                  <a:avLst/>
                </a:prstGeom>
                <a:noFill/>
                <a:ln w="9525">
                  <a:noFill/>
                  <a:miter lim="800000"/>
                  <a:headEnd/>
                  <a:tailEnd/>
                </a:ln>
              </p:spPr>
            </p:pic>
            <p:pic>
              <p:nvPicPr>
                <p:cNvPr id="269328" name="Picture 27"/>
                <p:cNvPicPr>
                  <a:picLocks noChangeAspect="1" noChangeArrowheads="1"/>
                </p:cNvPicPr>
                <p:nvPr/>
              </p:nvPicPr>
              <p:blipFill>
                <a:blip r:embed="rId3" cstate="print"/>
                <a:srcRect/>
                <a:stretch>
                  <a:fillRect/>
                </a:stretch>
              </p:blipFill>
              <p:spPr bwMode="auto">
                <a:xfrm rot="5400000">
                  <a:off x="686" y="2223"/>
                  <a:ext cx="1507" cy="2688"/>
                </a:xfrm>
                <a:prstGeom prst="rect">
                  <a:avLst/>
                </a:prstGeom>
                <a:noFill/>
                <a:ln w="9525">
                  <a:noFill/>
                  <a:miter lim="800000"/>
                  <a:headEnd/>
                  <a:tailEnd/>
                </a:ln>
              </p:spPr>
            </p:pic>
            <p:sp>
              <p:nvSpPr>
                <p:cNvPr id="269329" name="Line 28"/>
                <p:cNvSpPr>
                  <a:spLocks noChangeShapeType="1"/>
                </p:cNvSpPr>
                <p:nvPr/>
              </p:nvSpPr>
              <p:spPr bwMode="auto">
                <a:xfrm>
                  <a:off x="1056" y="1296"/>
                  <a:ext cx="0" cy="1632"/>
                </a:xfrm>
                <a:prstGeom prst="line">
                  <a:avLst/>
                </a:prstGeom>
                <a:noFill/>
                <a:ln w="12700">
                  <a:solidFill>
                    <a:schemeClr val="tx1"/>
                  </a:solidFill>
                  <a:prstDash val="dash"/>
                  <a:round/>
                  <a:headEnd/>
                  <a:tailEnd/>
                </a:ln>
              </p:spPr>
              <p:txBody>
                <a:bodyPr lIns="97256" tIns="48628" rIns="97256" bIns="48628" anchor="ctr">
                  <a:spAutoFit/>
                </a:bodyPr>
                <a:lstStyle/>
                <a:p>
                  <a:endParaRPr lang="en-US"/>
                </a:p>
              </p:txBody>
            </p:sp>
            <p:sp>
              <p:nvSpPr>
                <p:cNvPr id="269330" name="Line 29"/>
                <p:cNvSpPr>
                  <a:spLocks noChangeShapeType="1"/>
                </p:cNvSpPr>
                <p:nvPr/>
              </p:nvSpPr>
              <p:spPr bwMode="auto">
                <a:xfrm>
                  <a:off x="1632" y="1296"/>
                  <a:ext cx="0" cy="1632"/>
                </a:xfrm>
                <a:prstGeom prst="line">
                  <a:avLst/>
                </a:prstGeom>
                <a:noFill/>
                <a:ln w="38100">
                  <a:solidFill>
                    <a:srgbClr val="CC99FF"/>
                  </a:solidFill>
                  <a:prstDash val="dash"/>
                  <a:round/>
                  <a:headEnd/>
                  <a:tailEnd/>
                </a:ln>
              </p:spPr>
              <p:txBody>
                <a:bodyPr lIns="97256" tIns="48628" rIns="97256" bIns="48628" anchor="ctr">
                  <a:spAutoFit/>
                </a:bodyPr>
                <a:lstStyle/>
                <a:p>
                  <a:endParaRPr lang="en-US"/>
                </a:p>
              </p:txBody>
            </p:sp>
            <p:sp>
              <p:nvSpPr>
                <p:cNvPr id="269331" name="Rectangle 30"/>
                <p:cNvSpPr>
                  <a:spLocks noChangeArrowheads="1"/>
                </p:cNvSpPr>
                <p:nvPr/>
              </p:nvSpPr>
              <p:spPr bwMode="auto">
                <a:xfrm>
                  <a:off x="1536" y="3386"/>
                  <a:ext cx="134" cy="236"/>
                </a:xfrm>
                <a:prstGeom prst="rect">
                  <a:avLst/>
                </a:prstGeom>
                <a:solidFill>
                  <a:schemeClr val="accent1"/>
                </a:solidFill>
                <a:ln w="38100" algn="ctr">
                  <a:noFill/>
                  <a:miter lim="800000"/>
                  <a:headEnd/>
                  <a:tailEnd/>
                </a:ln>
              </p:spPr>
              <p:txBody>
                <a:bodyPr wrap="none" lIns="97256" tIns="48628" rIns="97256" bIns="48628" anchor="ctr">
                  <a:spAutoFit/>
                </a:bodyPr>
                <a:lstStyle/>
                <a:p>
                  <a:endParaRPr lang="en-US"/>
                </a:p>
              </p:txBody>
            </p:sp>
          </p:grpSp>
          <p:sp>
            <p:nvSpPr>
              <p:cNvPr id="269322" name="Text Box 31"/>
              <p:cNvSpPr txBox="1">
                <a:spLocks noChangeArrowheads="1"/>
              </p:cNvSpPr>
              <p:nvPr/>
            </p:nvSpPr>
            <p:spPr bwMode="auto">
              <a:xfrm>
                <a:off x="661" y="2997"/>
                <a:ext cx="309" cy="236"/>
              </a:xfrm>
              <a:prstGeom prst="rect">
                <a:avLst/>
              </a:prstGeom>
              <a:noFill/>
              <a:ln w="38100" algn="ctr">
                <a:noFill/>
                <a:miter lim="800000"/>
                <a:headEnd/>
                <a:tailEnd/>
              </a:ln>
            </p:spPr>
            <p:txBody>
              <a:bodyPr wrap="none" lIns="97256" tIns="48628" rIns="97256" bIns="48628">
                <a:spAutoFit/>
              </a:bodyPr>
              <a:lstStyle/>
              <a:p>
                <a:pPr algn="ctr" defTabSz="973138">
                  <a:spcBef>
                    <a:spcPct val="50000"/>
                  </a:spcBef>
                </a:pPr>
                <a:r>
                  <a:rPr lang="en-US" b="1">
                    <a:solidFill>
                      <a:srgbClr val="000000"/>
                    </a:solidFill>
                    <a:latin typeface="Arial" pitchFamily="34" charset="0"/>
                  </a:rPr>
                  <a:t>5v</a:t>
                </a:r>
              </a:p>
            </p:txBody>
          </p:sp>
          <p:sp>
            <p:nvSpPr>
              <p:cNvPr id="269323" name="Text Box 32"/>
              <p:cNvSpPr txBox="1">
                <a:spLocks noChangeArrowheads="1"/>
              </p:cNvSpPr>
              <p:nvPr/>
            </p:nvSpPr>
            <p:spPr bwMode="auto">
              <a:xfrm>
                <a:off x="2130" y="3125"/>
                <a:ext cx="449" cy="236"/>
              </a:xfrm>
              <a:prstGeom prst="rect">
                <a:avLst/>
              </a:prstGeom>
              <a:noFill/>
              <a:ln w="38100" algn="ctr">
                <a:noFill/>
                <a:miter lim="800000"/>
                <a:headEnd/>
                <a:tailEnd/>
              </a:ln>
            </p:spPr>
            <p:txBody>
              <a:bodyPr wrap="none" lIns="97256" tIns="48628" rIns="97256" bIns="48628">
                <a:spAutoFit/>
              </a:bodyPr>
              <a:lstStyle/>
              <a:p>
                <a:pPr algn="ctr" defTabSz="973138">
                  <a:spcBef>
                    <a:spcPct val="50000"/>
                  </a:spcBef>
                </a:pPr>
                <a:r>
                  <a:rPr lang="en-US" b="1">
                    <a:solidFill>
                      <a:srgbClr val="000000"/>
                    </a:solidFill>
                    <a:latin typeface="Arial" pitchFamily="34" charset="0"/>
                  </a:rPr>
                  <a:t>-12v</a:t>
                </a:r>
              </a:p>
            </p:txBody>
          </p:sp>
          <p:sp>
            <p:nvSpPr>
              <p:cNvPr id="269324" name="Line 33"/>
              <p:cNvSpPr>
                <a:spLocks noChangeShapeType="1"/>
              </p:cNvSpPr>
              <p:nvPr/>
            </p:nvSpPr>
            <p:spPr bwMode="auto">
              <a:xfrm flipH="1" flipV="1">
                <a:off x="912" y="2976"/>
                <a:ext cx="672" cy="336"/>
              </a:xfrm>
              <a:prstGeom prst="line">
                <a:avLst/>
              </a:prstGeom>
              <a:noFill/>
              <a:ln w="38100">
                <a:solidFill>
                  <a:srgbClr val="FF0000"/>
                </a:solidFill>
                <a:round/>
                <a:headEnd/>
                <a:tailEnd type="triangle" w="med" len="med"/>
              </a:ln>
            </p:spPr>
            <p:txBody>
              <a:bodyPr wrap="none" lIns="97256" tIns="48628" rIns="97256" bIns="48628" anchor="ctr">
                <a:spAutoFit/>
              </a:bodyPr>
              <a:lstStyle/>
              <a:p>
                <a:endParaRPr lang="en-US"/>
              </a:p>
            </p:txBody>
          </p:sp>
          <p:sp>
            <p:nvSpPr>
              <p:cNvPr id="269325" name="Text Box 34"/>
              <p:cNvSpPr txBox="1">
                <a:spLocks noChangeArrowheads="1"/>
              </p:cNvSpPr>
              <p:nvPr/>
            </p:nvSpPr>
            <p:spPr bwMode="auto">
              <a:xfrm>
                <a:off x="1019" y="2853"/>
                <a:ext cx="362" cy="236"/>
              </a:xfrm>
              <a:prstGeom prst="rect">
                <a:avLst/>
              </a:prstGeom>
              <a:noFill/>
              <a:ln w="38100" algn="ctr">
                <a:noFill/>
                <a:miter lim="800000"/>
                <a:headEnd/>
                <a:tailEnd/>
              </a:ln>
            </p:spPr>
            <p:txBody>
              <a:bodyPr wrap="none" lIns="97256" tIns="48628" rIns="97256" bIns="48628">
                <a:spAutoFit/>
              </a:bodyPr>
              <a:lstStyle/>
              <a:p>
                <a:pPr algn="ctr" defTabSz="973138">
                  <a:spcBef>
                    <a:spcPct val="50000"/>
                  </a:spcBef>
                </a:pPr>
                <a:r>
                  <a:rPr lang="en-US" b="1">
                    <a:solidFill>
                      <a:srgbClr val="FF0000"/>
                    </a:solidFill>
                    <a:latin typeface="Arial" pitchFamily="34" charset="0"/>
                  </a:rPr>
                  <a:t>Igs</a:t>
                </a:r>
              </a:p>
            </p:txBody>
          </p:sp>
          <p:sp>
            <p:nvSpPr>
              <p:cNvPr id="269326" name="Text Box 35"/>
              <p:cNvSpPr txBox="1">
                <a:spLocks noChangeArrowheads="1"/>
              </p:cNvSpPr>
              <p:nvPr/>
            </p:nvSpPr>
            <p:spPr bwMode="auto">
              <a:xfrm>
                <a:off x="679" y="4085"/>
                <a:ext cx="467" cy="236"/>
              </a:xfrm>
              <a:prstGeom prst="rect">
                <a:avLst/>
              </a:prstGeom>
              <a:noFill/>
              <a:ln w="38100" algn="ctr">
                <a:noFill/>
                <a:miter lim="800000"/>
                <a:headEnd/>
                <a:tailEnd/>
              </a:ln>
            </p:spPr>
            <p:txBody>
              <a:bodyPr wrap="none" lIns="97256" tIns="48628" rIns="97256" bIns="48628">
                <a:spAutoFit/>
              </a:bodyPr>
              <a:lstStyle/>
              <a:p>
                <a:pPr algn="ctr" defTabSz="973138">
                  <a:spcBef>
                    <a:spcPct val="50000"/>
                  </a:spcBef>
                </a:pPr>
                <a:r>
                  <a:rPr lang="en-US" b="1">
                    <a:solidFill>
                      <a:srgbClr val="000000"/>
                    </a:solidFill>
                    <a:latin typeface="Arial" pitchFamily="34" charset="0"/>
                  </a:rPr>
                  <a:t>float</a:t>
                </a:r>
              </a:p>
            </p:txBody>
          </p:sp>
        </p:grpSp>
        <p:sp>
          <p:nvSpPr>
            <p:cNvPr id="269320" name="Text Box 36"/>
            <p:cNvSpPr txBox="1">
              <a:spLocks noChangeArrowheads="1"/>
            </p:cNvSpPr>
            <p:nvPr/>
          </p:nvSpPr>
          <p:spPr bwMode="auto">
            <a:xfrm>
              <a:off x="179" y="672"/>
              <a:ext cx="1129" cy="498"/>
            </a:xfrm>
            <a:prstGeom prst="rect">
              <a:avLst/>
            </a:prstGeom>
            <a:noFill/>
            <a:ln w="38100" algn="ctr">
              <a:noFill/>
              <a:miter lim="800000"/>
              <a:headEnd/>
              <a:tailEnd/>
            </a:ln>
          </p:spPr>
          <p:txBody>
            <a:bodyPr wrap="none" lIns="97256" tIns="48628" rIns="97256" bIns="48628">
              <a:spAutoFit/>
            </a:bodyPr>
            <a:lstStyle/>
            <a:p>
              <a:pPr defTabSz="973138">
                <a:spcBef>
                  <a:spcPct val="50000"/>
                </a:spcBef>
              </a:pPr>
              <a:r>
                <a:rPr lang="en-US" b="1">
                  <a:solidFill>
                    <a:srgbClr val="000000"/>
                  </a:solidFill>
                  <a:latin typeface="Arial" pitchFamily="34" charset="0"/>
                </a:rPr>
                <a:t>FN Tunneling</a:t>
              </a:r>
            </a:p>
            <a:p>
              <a:pPr defTabSz="973138">
                <a:spcBef>
                  <a:spcPct val="50000"/>
                </a:spcBef>
              </a:pPr>
              <a:r>
                <a:rPr lang="en-US" b="1">
                  <a:solidFill>
                    <a:srgbClr val="000000"/>
                  </a:solidFill>
                  <a:latin typeface="Arial" pitchFamily="34" charset="0"/>
                </a:rPr>
                <a:t>Gate-Source</a:t>
              </a:r>
            </a:p>
          </p:txBody>
        </p:sp>
      </p:grpSp>
    </p:spTree>
    <p:extLst>
      <p:ext uri="{BB962C8B-B14F-4D97-AF65-F5344CB8AC3E}">
        <p14:creationId xmlns:p14="http://schemas.microsoft.com/office/powerpoint/2010/main" val="665716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dissolv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fill="hold"/>
                                        <p:tgtEl>
                                          <p:spTgt spid="5"/>
                                        </p:tgtEl>
                                        <p:attrNameLst>
                                          <p:attrName>ppt_x</p:attrName>
                                        </p:attrNameLst>
                                      </p:cBhvr>
                                      <p:tavLst>
                                        <p:tav tm="0">
                                          <p:val>
                                            <p:strVal val="#ppt_x"/>
                                          </p:val>
                                        </p:tav>
                                        <p:tav tm="100000">
                                          <p:val>
                                            <p:strVal val="#ppt_x"/>
                                          </p:val>
                                        </p:tav>
                                      </p:tavLst>
                                    </p:anim>
                                    <p:anim calcmode="lin" valueType="num">
                                      <p:cBhvr additive="base">
                                        <p:cTn id="1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338" name="Slide Number Placeholder 3"/>
          <p:cNvSpPr>
            <a:spLocks noGrp="1"/>
          </p:cNvSpPr>
          <p:nvPr>
            <p:ph type="sldNum" sz="quarter" idx="10"/>
          </p:nvPr>
        </p:nvSpPr>
        <p:spPr>
          <a:xfrm>
            <a:off x="8904288" y="6092825"/>
            <a:ext cx="609600" cy="431800"/>
          </a:xfrm>
          <a:noFill/>
        </p:spPr>
        <p:txBody>
          <a:bodyPr/>
          <a:lstStyle/>
          <a:p>
            <a:fld id="{B09F1A62-492F-4509-B23B-3D1F4AEFF611}" type="slidenum">
              <a:rPr lang="it-IT" smtClean="0">
                <a:latin typeface="Arial" pitchFamily="34" charset="0"/>
              </a:rPr>
              <a:pPr/>
              <a:t>245</a:t>
            </a:fld>
            <a:endParaRPr lang="it-IT">
              <a:latin typeface="Arial" pitchFamily="34" charset="0"/>
            </a:endParaRPr>
          </a:p>
        </p:txBody>
      </p:sp>
      <p:grpSp>
        <p:nvGrpSpPr>
          <p:cNvPr id="2" name="Group 2"/>
          <p:cNvGrpSpPr>
            <a:grpSpLocks/>
          </p:cNvGrpSpPr>
          <p:nvPr/>
        </p:nvGrpSpPr>
        <p:grpSpPr bwMode="auto">
          <a:xfrm>
            <a:off x="5334001" y="1905000"/>
            <a:ext cx="4657725" cy="3836988"/>
            <a:chOff x="2600" y="1200"/>
            <a:chExt cx="3179" cy="2417"/>
          </a:xfrm>
        </p:grpSpPr>
        <p:pic>
          <p:nvPicPr>
            <p:cNvPr id="270350" name="Picture 3" descr="qr85"/>
            <p:cNvPicPr>
              <a:picLocks noChangeAspect="1" noChangeArrowheads="1"/>
            </p:cNvPicPr>
            <p:nvPr/>
          </p:nvPicPr>
          <p:blipFill>
            <a:blip r:embed="rId2" cstate="print"/>
            <a:srcRect/>
            <a:stretch>
              <a:fillRect/>
            </a:stretch>
          </p:blipFill>
          <p:spPr bwMode="auto">
            <a:xfrm>
              <a:off x="2600" y="1200"/>
              <a:ext cx="3179" cy="2226"/>
            </a:xfrm>
            <a:prstGeom prst="rect">
              <a:avLst/>
            </a:prstGeom>
            <a:noFill/>
            <a:ln w="9525">
              <a:noFill/>
              <a:miter lim="800000"/>
              <a:headEnd/>
              <a:tailEnd/>
            </a:ln>
          </p:spPr>
        </p:pic>
        <p:sp>
          <p:nvSpPr>
            <p:cNvPr id="270351" name="Text Box 4"/>
            <p:cNvSpPr txBox="1">
              <a:spLocks noChangeArrowheads="1"/>
            </p:cNvSpPr>
            <p:nvPr/>
          </p:nvSpPr>
          <p:spPr bwMode="auto">
            <a:xfrm>
              <a:off x="4427" y="3381"/>
              <a:ext cx="458" cy="236"/>
            </a:xfrm>
            <a:prstGeom prst="rect">
              <a:avLst/>
            </a:prstGeom>
            <a:noFill/>
            <a:ln w="38100" algn="ctr">
              <a:noFill/>
              <a:miter lim="800000"/>
              <a:headEnd/>
              <a:tailEnd/>
            </a:ln>
          </p:spPr>
          <p:txBody>
            <a:bodyPr wrap="none" lIns="97256" tIns="48628" rIns="97256" bIns="48628">
              <a:spAutoFit/>
            </a:bodyPr>
            <a:lstStyle/>
            <a:p>
              <a:pPr algn="ctr" defTabSz="973138">
                <a:spcBef>
                  <a:spcPct val="50000"/>
                </a:spcBef>
              </a:pPr>
              <a:r>
                <a:rPr lang="en-US">
                  <a:solidFill>
                    <a:srgbClr val="000000"/>
                  </a:solidFill>
                  <a:latin typeface="Arial" pitchFamily="34" charset="0"/>
                </a:rPr>
                <a:t>Vtun</a:t>
              </a:r>
            </a:p>
          </p:txBody>
        </p:sp>
      </p:grpSp>
      <p:sp>
        <p:nvSpPr>
          <p:cNvPr id="270340" name="Rectangle 5"/>
          <p:cNvSpPr>
            <a:spLocks noGrp="1" noChangeArrowheads="1"/>
          </p:cNvSpPr>
          <p:nvPr>
            <p:ph type="title"/>
          </p:nvPr>
        </p:nvSpPr>
        <p:spPr/>
        <p:txBody>
          <a:bodyPr/>
          <a:lstStyle/>
          <a:p>
            <a:r>
              <a:rPr lang="en-US" smtClean="0"/>
              <a:t>Electron Tunneling</a:t>
            </a:r>
          </a:p>
        </p:txBody>
      </p:sp>
      <p:pic>
        <p:nvPicPr>
          <p:cNvPr id="443398" name="Picture 6" descr="qr78"/>
          <p:cNvPicPr>
            <a:picLocks noChangeAspect="1" noChangeArrowheads="1"/>
          </p:cNvPicPr>
          <p:nvPr/>
        </p:nvPicPr>
        <p:blipFill>
          <a:blip r:embed="rId3" cstate="print"/>
          <a:srcRect/>
          <a:stretch>
            <a:fillRect/>
          </a:stretch>
        </p:blipFill>
        <p:spPr bwMode="auto">
          <a:xfrm>
            <a:off x="2743201" y="3581401"/>
            <a:ext cx="1400175" cy="638175"/>
          </a:xfrm>
          <a:prstGeom prst="rect">
            <a:avLst/>
          </a:prstGeom>
          <a:noFill/>
          <a:ln w="9525">
            <a:noFill/>
            <a:miter lim="800000"/>
            <a:headEnd/>
            <a:tailEnd/>
          </a:ln>
        </p:spPr>
      </p:pic>
      <p:pic>
        <p:nvPicPr>
          <p:cNvPr id="443399" name="Picture 7" descr="qr79"/>
          <p:cNvPicPr>
            <a:picLocks noChangeAspect="1" noChangeArrowheads="1"/>
          </p:cNvPicPr>
          <p:nvPr/>
        </p:nvPicPr>
        <p:blipFill>
          <a:blip r:embed="rId4" cstate="print"/>
          <a:srcRect/>
          <a:stretch>
            <a:fillRect/>
          </a:stretch>
        </p:blipFill>
        <p:spPr bwMode="auto">
          <a:xfrm>
            <a:off x="2743201" y="3581401"/>
            <a:ext cx="1381125" cy="771525"/>
          </a:xfrm>
          <a:prstGeom prst="rect">
            <a:avLst/>
          </a:prstGeom>
          <a:noFill/>
          <a:ln w="9525">
            <a:noFill/>
            <a:miter lim="800000"/>
            <a:headEnd/>
            <a:tailEnd/>
          </a:ln>
        </p:spPr>
      </p:pic>
      <p:pic>
        <p:nvPicPr>
          <p:cNvPr id="443400" name="Picture 8" descr="qr80"/>
          <p:cNvPicPr>
            <a:picLocks noChangeAspect="1" noChangeArrowheads="1"/>
          </p:cNvPicPr>
          <p:nvPr/>
        </p:nvPicPr>
        <p:blipFill>
          <a:blip r:embed="rId5" cstate="print"/>
          <a:srcRect/>
          <a:stretch>
            <a:fillRect/>
          </a:stretch>
        </p:blipFill>
        <p:spPr bwMode="auto">
          <a:xfrm>
            <a:off x="2743201" y="3581401"/>
            <a:ext cx="1381125" cy="1304925"/>
          </a:xfrm>
          <a:prstGeom prst="rect">
            <a:avLst/>
          </a:prstGeom>
          <a:noFill/>
          <a:ln w="9525">
            <a:noFill/>
            <a:miter lim="800000"/>
            <a:headEnd/>
            <a:tailEnd/>
          </a:ln>
        </p:spPr>
      </p:pic>
      <p:pic>
        <p:nvPicPr>
          <p:cNvPr id="270344" name="Picture 9" descr="qr82"/>
          <p:cNvPicPr>
            <a:picLocks noChangeAspect="1" noChangeArrowheads="1"/>
          </p:cNvPicPr>
          <p:nvPr/>
        </p:nvPicPr>
        <p:blipFill>
          <a:blip r:embed="rId6" cstate="print"/>
          <a:srcRect/>
          <a:stretch>
            <a:fillRect/>
          </a:stretch>
        </p:blipFill>
        <p:spPr bwMode="auto">
          <a:xfrm>
            <a:off x="2438400" y="1981200"/>
            <a:ext cx="2152650" cy="1104900"/>
          </a:xfrm>
          <a:prstGeom prst="rect">
            <a:avLst/>
          </a:prstGeom>
          <a:noFill/>
          <a:ln w="9525">
            <a:noFill/>
            <a:miter lim="800000"/>
            <a:headEnd/>
            <a:tailEnd/>
          </a:ln>
        </p:spPr>
      </p:pic>
      <p:pic>
        <p:nvPicPr>
          <p:cNvPr id="443402" name="Picture 10" descr="qr81"/>
          <p:cNvPicPr>
            <a:picLocks noChangeAspect="1" noChangeArrowheads="1"/>
          </p:cNvPicPr>
          <p:nvPr/>
        </p:nvPicPr>
        <p:blipFill>
          <a:blip r:embed="rId7" cstate="print"/>
          <a:srcRect/>
          <a:stretch>
            <a:fillRect/>
          </a:stretch>
        </p:blipFill>
        <p:spPr bwMode="auto">
          <a:xfrm>
            <a:off x="2743201" y="3581401"/>
            <a:ext cx="1362075" cy="1666875"/>
          </a:xfrm>
          <a:prstGeom prst="rect">
            <a:avLst/>
          </a:prstGeom>
          <a:noFill/>
          <a:ln w="9525">
            <a:noFill/>
            <a:miter lim="800000"/>
            <a:headEnd/>
            <a:tailEnd/>
          </a:ln>
        </p:spPr>
      </p:pic>
      <p:pic>
        <p:nvPicPr>
          <p:cNvPr id="443403" name="Picture 11" descr="qr83"/>
          <p:cNvPicPr>
            <a:picLocks noChangeAspect="1" noChangeArrowheads="1"/>
          </p:cNvPicPr>
          <p:nvPr/>
        </p:nvPicPr>
        <p:blipFill>
          <a:blip r:embed="rId8" cstate="print"/>
          <a:srcRect/>
          <a:stretch>
            <a:fillRect/>
          </a:stretch>
        </p:blipFill>
        <p:spPr bwMode="auto">
          <a:xfrm>
            <a:off x="6553201" y="2362201"/>
            <a:ext cx="1704975" cy="276225"/>
          </a:xfrm>
          <a:prstGeom prst="rect">
            <a:avLst/>
          </a:prstGeom>
          <a:noFill/>
          <a:ln w="9525">
            <a:noFill/>
            <a:miter lim="800000"/>
            <a:headEnd/>
            <a:tailEnd/>
          </a:ln>
        </p:spPr>
      </p:pic>
      <p:pic>
        <p:nvPicPr>
          <p:cNvPr id="443404" name="Picture 12" descr="qr84"/>
          <p:cNvPicPr>
            <a:picLocks noChangeAspect="1" noChangeArrowheads="1"/>
          </p:cNvPicPr>
          <p:nvPr/>
        </p:nvPicPr>
        <p:blipFill>
          <a:blip r:embed="rId9" cstate="print"/>
          <a:srcRect/>
          <a:stretch>
            <a:fillRect/>
          </a:stretch>
        </p:blipFill>
        <p:spPr bwMode="auto">
          <a:xfrm>
            <a:off x="8153401" y="3810001"/>
            <a:ext cx="1362075" cy="295275"/>
          </a:xfrm>
          <a:prstGeom prst="rect">
            <a:avLst/>
          </a:prstGeom>
          <a:noFill/>
          <a:ln w="9525">
            <a:noFill/>
            <a:miter lim="800000"/>
            <a:headEnd/>
            <a:tailEnd/>
          </a:ln>
        </p:spPr>
      </p:pic>
      <p:sp>
        <p:nvSpPr>
          <p:cNvPr id="443405" name="Text Box 13"/>
          <p:cNvSpPr txBox="1">
            <a:spLocks noChangeArrowheads="1"/>
          </p:cNvSpPr>
          <p:nvPr/>
        </p:nvSpPr>
        <p:spPr bwMode="auto">
          <a:xfrm>
            <a:off x="2438400" y="5638801"/>
            <a:ext cx="6305550" cy="366713"/>
          </a:xfrm>
          <a:prstGeom prst="rect">
            <a:avLst/>
          </a:prstGeom>
          <a:noFill/>
          <a:ln w="9525">
            <a:noFill/>
            <a:miter lim="800000"/>
            <a:headEnd/>
            <a:tailEnd/>
          </a:ln>
        </p:spPr>
        <p:txBody>
          <a:bodyPr wrap="none">
            <a:spAutoFit/>
          </a:bodyPr>
          <a:lstStyle/>
          <a:p>
            <a:r>
              <a:rPr lang="en-US">
                <a:latin typeface="Times New Roman" pitchFamily="18" charset="0"/>
              </a:rPr>
              <a:t>Increasing the applied voltage decreases the effective barrier width</a:t>
            </a:r>
          </a:p>
        </p:txBody>
      </p:sp>
      <p:sp>
        <p:nvSpPr>
          <p:cNvPr id="443406" name="Text Box 14"/>
          <p:cNvSpPr txBox="1">
            <a:spLocks noChangeArrowheads="1"/>
          </p:cNvSpPr>
          <p:nvPr/>
        </p:nvSpPr>
        <p:spPr bwMode="auto">
          <a:xfrm>
            <a:off x="2438400" y="6096001"/>
            <a:ext cx="6064250" cy="366713"/>
          </a:xfrm>
          <a:prstGeom prst="rect">
            <a:avLst/>
          </a:prstGeom>
          <a:noFill/>
          <a:ln w="9525">
            <a:noFill/>
            <a:miter lim="800000"/>
            <a:headEnd/>
            <a:tailEnd/>
          </a:ln>
        </p:spPr>
        <p:txBody>
          <a:bodyPr wrap="none">
            <a:spAutoFit/>
          </a:bodyPr>
          <a:lstStyle/>
          <a:p>
            <a:r>
              <a:rPr lang="en-US">
                <a:latin typeface="Times New Roman" pitchFamily="18" charset="0"/>
              </a:rPr>
              <a:t>The range of tunneling currents span many orders of magnitude.</a:t>
            </a:r>
          </a:p>
        </p:txBody>
      </p:sp>
    </p:spTree>
    <p:extLst>
      <p:ext uri="{BB962C8B-B14F-4D97-AF65-F5344CB8AC3E}">
        <p14:creationId xmlns:p14="http://schemas.microsoft.com/office/powerpoint/2010/main" val="785962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44339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44339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499"/>
                                          </p:stCondLst>
                                        </p:cTn>
                                        <p:tgtEl>
                                          <p:spTgt spid="44340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499"/>
                                          </p:stCondLst>
                                        </p:cTn>
                                        <p:tgtEl>
                                          <p:spTgt spid="44340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44340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44340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499"/>
                                          </p:stCondLst>
                                        </p:cTn>
                                        <p:tgtEl>
                                          <p:spTgt spid="44340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499"/>
                                          </p:stCondLst>
                                        </p:cTn>
                                        <p:tgtEl>
                                          <p:spTgt spid="44340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3405" grpId="0" autoUpdateAnimBg="0"/>
      <p:bldP spid="443406" grpId="0" autoUpdateAnimBg="0"/>
    </p:bld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362" name="Slide Number Placeholder 4"/>
          <p:cNvSpPr>
            <a:spLocks noGrp="1"/>
          </p:cNvSpPr>
          <p:nvPr>
            <p:ph type="sldNum" sz="quarter" idx="10"/>
          </p:nvPr>
        </p:nvSpPr>
        <p:spPr>
          <a:xfrm>
            <a:off x="8904288" y="6092825"/>
            <a:ext cx="609600" cy="431800"/>
          </a:xfrm>
          <a:noFill/>
        </p:spPr>
        <p:txBody>
          <a:bodyPr/>
          <a:lstStyle/>
          <a:p>
            <a:fld id="{11886460-3F43-4CBF-AEF7-6016A094AE7B}" type="slidenum">
              <a:rPr lang="it-IT" smtClean="0">
                <a:latin typeface="Arial" pitchFamily="34" charset="0"/>
              </a:rPr>
              <a:pPr/>
              <a:t>246</a:t>
            </a:fld>
            <a:endParaRPr lang="it-IT">
              <a:latin typeface="Arial" pitchFamily="34" charset="0"/>
            </a:endParaRPr>
          </a:p>
        </p:txBody>
      </p:sp>
      <p:sp>
        <p:nvSpPr>
          <p:cNvPr id="271363" name="Rectangle 2"/>
          <p:cNvSpPr>
            <a:spLocks noGrp="1" noChangeArrowheads="1"/>
          </p:cNvSpPr>
          <p:nvPr>
            <p:ph type="title"/>
          </p:nvPr>
        </p:nvSpPr>
        <p:spPr/>
        <p:txBody>
          <a:bodyPr/>
          <a:lstStyle/>
          <a:p>
            <a:r>
              <a:rPr lang="en-US" smtClean="0"/>
              <a:t>What governs tunneling rate?</a:t>
            </a:r>
          </a:p>
        </p:txBody>
      </p:sp>
      <p:sp>
        <p:nvSpPr>
          <p:cNvPr id="271364" name="Rectangle 3"/>
          <p:cNvSpPr>
            <a:spLocks noGrp="1" noChangeArrowheads="1"/>
          </p:cNvSpPr>
          <p:nvPr>
            <p:ph type="body" idx="1"/>
          </p:nvPr>
        </p:nvSpPr>
        <p:spPr/>
        <p:txBody>
          <a:bodyPr/>
          <a:lstStyle/>
          <a:p>
            <a:r>
              <a:rPr lang="en-US" smtClean="0"/>
              <a:t>Oxide Thickness</a:t>
            </a:r>
          </a:p>
          <a:p>
            <a:r>
              <a:rPr lang="en-US" smtClean="0"/>
              <a:t>Field applied across the oxide.</a:t>
            </a:r>
          </a:p>
          <a:p>
            <a:pPr lvl="1">
              <a:buFontTx/>
              <a:buChar char="•"/>
            </a:pPr>
            <a:r>
              <a:rPr lang="en-US" smtClean="0"/>
              <a:t>V</a:t>
            </a:r>
            <a:r>
              <a:rPr lang="en-US" baseline="-25000" smtClean="0"/>
              <a:t>tun</a:t>
            </a:r>
            <a:r>
              <a:rPr lang="en-US" smtClean="0"/>
              <a:t> ~ 30v for 2.0um</a:t>
            </a:r>
          </a:p>
          <a:p>
            <a:pPr lvl="1">
              <a:buFontTx/>
              <a:buChar char="•"/>
            </a:pPr>
            <a:r>
              <a:rPr lang="en-US" smtClean="0"/>
              <a:t>V</a:t>
            </a:r>
            <a:r>
              <a:rPr lang="en-US" baseline="-25000" smtClean="0"/>
              <a:t>tun</a:t>
            </a:r>
            <a:r>
              <a:rPr lang="en-US" smtClean="0"/>
              <a:t> ~ 20v  for 1.2um</a:t>
            </a:r>
          </a:p>
          <a:p>
            <a:pPr lvl="1">
              <a:buFontTx/>
              <a:buChar char="•"/>
            </a:pPr>
            <a:r>
              <a:rPr lang="en-US" smtClean="0"/>
              <a:t>V</a:t>
            </a:r>
            <a:r>
              <a:rPr lang="en-US" baseline="-25000" smtClean="0"/>
              <a:t>tun</a:t>
            </a:r>
            <a:r>
              <a:rPr lang="en-US" smtClean="0"/>
              <a:t> ~ 15v for .5um</a:t>
            </a:r>
          </a:p>
          <a:p>
            <a:pPr lvl="1">
              <a:buFontTx/>
              <a:buChar char="•"/>
            </a:pPr>
            <a:r>
              <a:rPr lang="en-US" smtClean="0"/>
              <a:t>V</a:t>
            </a:r>
            <a:r>
              <a:rPr lang="en-US" baseline="-25000" smtClean="0"/>
              <a:t>tun</a:t>
            </a:r>
            <a:r>
              <a:rPr lang="en-US" smtClean="0"/>
              <a:t> ~ 12v for .3um</a:t>
            </a:r>
          </a:p>
        </p:txBody>
      </p:sp>
      <p:sp>
        <p:nvSpPr>
          <p:cNvPr id="271365" name="Text Box 4"/>
          <p:cNvSpPr txBox="1">
            <a:spLocks noChangeArrowheads="1"/>
          </p:cNvSpPr>
          <p:nvPr/>
        </p:nvSpPr>
        <p:spPr bwMode="auto">
          <a:xfrm>
            <a:off x="5302172" y="5602288"/>
            <a:ext cx="1735294" cy="652204"/>
          </a:xfrm>
          <a:prstGeom prst="rect">
            <a:avLst/>
          </a:prstGeom>
          <a:noFill/>
          <a:ln w="38100" algn="ctr">
            <a:noFill/>
            <a:miter lim="800000"/>
            <a:headEnd/>
            <a:tailEnd/>
          </a:ln>
        </p:spPr>
        <p:txBody>
          <a:bodyPr wrap="none" lIns="97256" tIns="48628" rIns="97256" bIns="48628">
            <a:spAutoFit/>
          </a:bodyPr>
          <a:lstStyle/>
          <a:p>
            <a:pPr algn="ctr" defTabSz="973138">
              <a:spcBef>
                <a:spcPct val="50000"/>
              </a:spcBef>
            </a:pPr>
            <a:r>
              <a:rPr lang="en-US" sz="3600" b="1">
                <a:solidFill>
                  <a:srgbClr val="0000FF"/>
                </a:solidFill>
                <a:latin typeface="Arial" pitchFamily="34" charset="0"/>
                <a:hlinkClick r:id="" action="ppaction://noaction"/>
              </a:rPr>
              <a:t>FLASH</a:t>
            </a:r>
            <a:endParaRPr lang="en-US" sz="3600" b="1">
              <a:solidFill>
                <a:srgbClr val="0000FF"/>
              </a:solidFill>
              <a:latin typeface="Arial" pitchFamily="34" charset="0"/>
            </a:endParaRPr>
          </a:p>
        </p:txBody>
      </p:sp>
    </p:spTree>
    <p:extLst>
      <p:ext uri="{BB962C8B-B14F-4D97-AF65-F5344CB8AC3E}">
        <p14:creationId xmlns:p14="http://schemas.microsoft.com/office/powerpoint/2010/main" val="2331091300"/>
      </p:ext>
    </p:extLst>
  </p:cSld>
  <p:clrMapOvr>
    <a:masterClrMapping/>
  </p:clrMapOvr>
  <p:transition/>
  <p:timing>
    <p:tnLst>
      <p:par>
        <p:cTn id="1" dur="indefinite" restart="never" nodeType="tmRoot"/>
      </p:par>
    </p:tn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1" name="Slide Number Placeholder 2"/>
          <p:cNvSpPr>
            <a:spLocks noGrp="1"/>
          </p:cNvSpPr>
          <p:nvPr>
            <p:ph type="sldNum" sz="quarter" idx="10"/>
          </p:nvPr>
        </p:nvSpPr>
        <p:spPr>
          <a:xfrm>
            <a:off x="8904288" y="6092825"/>
            <a:ext cx="609600" cy="431800"/>
          </a:xfrm>
          <a:noFill/>
        </p:spPr>
        <p:txBody>
          <a:bodyPr/>
          <a:lstStyle/>
          <a:p>
            <a:fld id="{3F3D28B1-8E5D-4FFB-83E4-6871EF1C4A2C}" type="slidenum">
              <a:rPr lang="it-IT" smtClean="0">
                <a:latin typeface="Arial" pitchFamily="34" charset="0"/>
              </a:rPr>
              <a:pPr/>
              <a:t>247</a:t>
            </a:fld>
            <a:endParaRPr lang="it-IT">
              <a:latin typeface="Arial" pitchFamily="34" charset="0"/>
            </a:endParaRPr>
          </a:p>
        </p:txBody>
      </p:sp>
      <p:graphicFrame>
        <p:nvGraphicFramePr>
          <p:cNvPr id="32770" name="Object 2"/>
          <p:cNvGraphicFramePr>
            <a:graphicFrameLocks noChangeAspect="1"/>
          </p:cNvGraphicFramePr>
          <p:nvPr/>
        </p:nvGraphicFramePr>
        <p:xfrm>
          <a:off x="1876426" y="533400"/>
          <a:ext cx="8550275" cy="5372100"/>
        </p:xfrm>
        <a:graphic>
          <a:graphicData uri="http://schemas.openxmlformats.org/presentationml/2006/ole">
            <mc:AlternateContent xmlns:mc="http://schemas.openxmlformats.org/markup-compatibility/2006">
              <mc:Choice xmlns:v="urn:schemas-microsoft-com:vml" Requires="v">
                <p:oleObj spid="_x0000_s30724" name="Bitmap Image" r:id="rId3" imgW="8621328" imgH="5001323" progId="PBrush">
                  <p:embed/>
                </p:oleObj>
              </mc:Choice>
              <mc:Fallback>
                <p:oleObj name="Bitmap Image" r:id="rId3" imgW="8621328" imgH="5001323" progId="PBrush">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76426" y="533400"/>
                        <a:ext cx="8550275" cy="5372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4288204656"/>
      </p:ext>
    </p:extLst>
  </p:cSld>
  <p:clrMapOvr>
    <a:masterClrMapping/>
  </p:clrMapOvr>
  <p:timing>
    <p:tnLst>
      <p:par>
        <p:cTn id="1" dur="indefinite" restart="never" nodeType="tmRoot"/>
      </p:par>
    </p:tn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5" name="Slide Number Placeholder 5"/>
          <p:cNvSpPr>
            <a:spLocks noGrp="1"/>
          </p:cNvSpPr>
          <p:nvPr>
            <p:ph type="sldNum" sz="quarter" idx="10"/>
          </p:nvPr>
        </p:nvSpPr>
        <p:spPr>
          <a:xfrm>
            <a:off x="8904288" y="6092825"/>
            <a:ext cx="609600" cy="431800"/>
          </a:xfrm>
          <a:noFill/>
        </p:spPr>
        <p:txBody>
          <a:bodyPr/>
          <a:lstStyle/>
          <a:p>
            <a:fld id="{CFE37CAC-E923-44E6-9F96-A67892AC3AEC}" type="slidenum">
              <a:rPr lang="it-IT" smtClean="0">
                <a:latin typeface="Arial" pitchFamily="34" charset="0"/>
              </a:rPr>
              <a:pPr/>
              <a:t>248</a:t>
            </a:fld>
            <a:endParaRPr lang="it-IT">
              <a:latin typeface="Arial" pitchFamily="34" charset="0"/>
            </a:endParaRPr>
          </a:p>
        </p:txBody>
      </p:sp>
      <p:sp>
        <p:nvSpPr>
          <p:cNvPr id="33796" name="Rectangle 2"/>
          <p:cNvSpPr>
            <a:spLocks noGrp="1" noChangeArrowheads="1"/>
          </p:cNvSpPr>
          <p:nvPr>
            <p:ph type="title"/>
          </p:nvPr>
        </p:nvSpPr>
        <p:spPr/>
        <p:txBody>
          <a:bodyPr>
            <a:normAutofit fontScale="90000"/>
          </a:bodyPr>
          <a:lstStyle/>
          <a:p>
            <a:r>
              <a:rPr lang="en-US" smtClean="0"/>
              <a:t>EEPROMS</a:t>
            </a:r>
          </a:p>
        </p:txBody>
      </p:sp>
      <p:sp>
        <p:nvSpPr>
          <p:cNvPr id="33797" name="Rectangle 3"/>
          <p:cNvSpPr>
            <a:spLocks noGrp="1" noChangeArrowheads="1"/>
          </p:cNvSpPr>
          <p:nvPr>
            <p:ph type="body" sz="half" idx="1"/>
          </p:nvPr>
        </p:nvSpPr>
        <p:spPr>
          <a:xfrm>
            <a:off x="1735138" y="1295400"/>
            <a:ext cx="4291012" cy="4800600"/>
          </a:xfrm>
        </p:spPr>
        <p:txBody>
          <a:bodyPr/>
          <a:lstStyle/>
          <a:p>
            <a:r>
              <a:rPr lang="en-US" sz="2000"/>
              <a:t>EEPROMS allow transport of electrons </a:t>
            </a:r>
            <a:r>
              <a:rPr lang="en-US" sz="2400" b="1">
                <a:solidFill>
                  <a:srgbClr val="FF0000"/>
                </a:solidFill>
              </a:rPr>
              <a:t>to and from gate</a:t>
            </a:r>
          </a:p>
          <a:p>
            <a:r>
              <a:rPr lang="en-US" sz="2400"/>
              <a:t>Oxide between floating gate and channel in thinned out partially</a:t>
            </a:r>
          </a:p>
          <a:p>
            <a:pPr lvl="1"/>
            <a:r>
              <a:rPr lang="en-US" smtClean="0"/>
              <a:t>To enhance tunneling</a:t>
            </a:r>
          </a:p>
          <a:p>
            <a:pPr lvl="1"/>
            <a:r>
              <a:rPr lang="en-US" b="1" smtClean="0">
                <a:solidFill>
                  <a:srgbClr val="FF0000"/>
                </a:solidFill>
              </a:rPr>
              <a:t>FLOTOX process</a:t>
            </a:r>
          </a:p>
          <a:p>
            <a:pPr lvl="2"/>
            <a:r>
              <a:rPr lang="en-US" smtClean="0"/>
              <a:t>Floating Gate Tunneling Oxide</a:t>
            </a:r>
          </a:p>
          <a:p>
            <a:pPr lvl="1"/>
            <a:r>
              <a:rPr lang="en-US" smtClean="0"/>
              <a:t>Poly2 makes control gate and wordline poly</a:t>
            </a:r>
          </a:p>
        </p:txBody>
      </p:sp>
      <p:graphicFrame>
        <p:nvGraphicFramePr>
          <p:cNvPr id="33794" name="Object 2"/>
          <p:cNvGraphicFramePr>
            <a:graphicFrameLocks noGrp="1" noChangeAspect="1"/>
          </p:cNvGraphicFramePr>
          <p:nvPr>
            <p:ph sz="half" idx="2"/>
          </p:nvPr>
        </p:nvGraphicFramePr>
        <p:xfrm>
          <a:off x="6096000" y="1447800"/>
          <a:ext cx="4572000" cy="4267200"/>
        </p:xfrm>
        <a:graphic>
          <a:graphicData uri="http://schemas.openxmlformats.org/presentationml/2006/ole">
            <mc:AlternateContent xmlns:mc="http://schemas.openxmlformats.org/markup-compatibility/2006">
              <mc:Choice xmlns:v="urn:schemas-microsoft-com:vml" Requires="v">
                <p:oleObj spid="_x0000_s31748" name="Bitmap Image" r:id="rId3" imgW="4466667" imgH="3638095" progId="PBrush">
                  <p:embed/>
                </p:oleObj>
              </mc:Choice>
              <mc:Fallback>
                <p:oleObj name="Bitmap Image" r:id="rId3" imgW="4466667" imgH="3638095" progId="PBrush">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1447800"/>
                        <a:ext cx="457200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46469" name="Oval 5"/>
          <p:cNvSpPr>
            <a:spLocks noChangeArrowheads="1"/>
          </p:cNvSpPr>
          <p:nvPr/>
        </p:nvSpPr>
        <p:spPr bwMode="auto">
          <a:xfrm>
            <a:off x="9472614" y="3622396"/>
            <a:ext cx="276283" cy="527609"/>
          </a:xfrm>
          <a:prstGeom prst="ellipse">
            <a:avLst/>
          </a:prstGeom>
          <a:noFill/>
          <a:ln w="38100" algn="ctr">
            <a:solidFill>
              <a:srgbClr val="FFFF00"/>
            </a:solidFill>
            <a:round/>
            <a:headEnd/>
            <a:tailEnd/>
          </a:ln>
        </p:spPr>
        <p:txBody>
          <a:bodyPr wrap="none" lIns="97256" tIns="48628" rIns="97256" bIns="48628" anchor="ctr">
            <a:spAutoFit/>
          </a:bodyPr>
          <a:lstStyle/>
          <a:p>
            <a:endParaRPr lang="en-US"/>
          </a:p>
        </p:txBody>
      </p:sp>
      <p:sp>
        <p:nvSpPr>
          <p:cNvPr id="446470" name="Line 6"/>
          <p:cNvSpPr>
            <a:spLocks noChangeShapeType="1"/>
          </p:cNvSpPr>
          <p:nvPr/>
        </p:nvSpPr>
        <p:spPr bwMode="auto">
          <a:xfrm>
            <a:off x="5743575" y="2438400"/>
            <a:ext cx="3657600" cy="1219200"/>
          </a:xfrm>
          <a:prstGeom prst="line">
            <a:avLst/>
          </a:prstGeom>
          <a:noFill/>
          <a:ln w="38100">
            <a:solidFill>
              <a:srgbClr val="FF0000"/>
            </a:solidFill>
            <a:round/>
            <a:headEnd/>
            <a:tailEnd type="triangle" w="med" len="med"/>
          </a:ln>
        </p:spPr>
        <p:txBody>
          <a:bodyPr lIns="97256" tIns="48628" rIns="97256" bIns="48628">
            <a:spAutoFit/>
          </a:bodyPr>
          <a:lstStyle/>
          <a:p>
            <a:endParaRPr lang="en-US"/>
          </a:p>
        </p:txBody>
      </p:sp>
      <p:sp>
        <p:nvSpPr>
          <p:cNvPr id="446471" name="Rectangle 7"/>
          <p:cNvSpPr>
            <a:spLocks noChangeArrowheads="1"/>
          </p:cNvSpPr>
          <p:nvPr/>
        </p:nvSpPr>
        <p:spPr bwMode="auto">
          <a:xfrm>
            <a:off x="6869113" y="3355698"/>
            <a:ext cx="196476" cy="375205"/>
          </a:xfrm>
          <a:prstGeom prst="rect">
            <a:avLst/>
          </a:prstGeom>
          <a:noFill/>
          <a:ln w="38100" algn="ctr">
            <a:solidFill>
              <a:srgbClr val="00FFFF"/>
            </a:solidFill>
            <a:miter lim="800000"/>
            <a:headEnd/>
            <a:tailEnd/>
          </a:ln>
        </p:spPr>
        <p:txBody>
          <a:bodyPr wrap="none" lIns="97256" tIns="48628" rIns="97256" bIns="48628" anchor="ctr">
            <a:spAutoFit/>
          </a:bodyPr>
          <a:lstStyle/>
          <a:p>
            <a:endParaRPr lang="en-US"/>
          </a:p>
        </p:txBody>
      </p:sp>
      <p:sp>
        <p:nvSpPr>
          <p:cNvPr id="446472" name="Rectangle 8"/>
          <p:cNvSpPr>
            <a:spLocks noChangeArrowheads="1"/>
          </p:cNvSpPr>
          <p:nvPr/>
        </p:nvSpPr>
        <p:spPr bwMode="auto">
          <a:xfrm>
            <a:off x="6940550" y="3660498"/>
            <a:ext cx="196476" cy="375205"/>
          </a:xfrm>
          <a:prstGeom prst="rect">
            <a:avLst/>
          </a:prstGeom>
          <a:noFill/>
          <a:ln w="38100" algn="ctr">
            <a:solidFill>
              <a:srgbClr val="FFFF00"/>
            </a:solidFill>
            <a:miter lim="800000"/>
            <a:headEnd/>
            <a:tailEnd/>
          </a:ln>
        </p:spPr>
        <p:txBody>
          <a:bodyPr wrap="none" lIns="97256" tIns="48628" rIns="97256" bIns="48628" anchor="ctr">
            <a:spAutoFit/>
          </a:bodyPr>
          <a:lstStyle/>
          <a:p>
            <a:endParaRPr lang="en-US"/>
          </a:p>
        </p:txBody>
      </p:sp>
      <p:grpSp>
        <p:nvGrpSpPr>
          <p:cNvPr id="2" name="Group 9"/>
          <p:cNvGrpSpPr>
            <a:grpSpLocks/>
          </p:cNvGrpSpPr>
          <p:nvPr/>
        </p:nvGrpSpPr>
        <p:grpSpPr bwMode="auto">
          <a:xfrm>
            <a:off x="6165851" y="3889376"/>
            <a:ext cx="3025775" cy="758825"/>
            <a:chOff x="3168" y="2450"/>
            <a:chExt cx="2064" cy="478"/>
          </a:xfrm>
        </p:grpSpPr>
        <p:sp>
          <p:nvSpPr>
            <p:cNvPr id="33806" name="Rectangle 10"/>
            <p:cNvSpPr>
              <a:spLocks noChangeArrowheads="1"/>
            </p:cNvSpPr>
            <p:nvPr/>
          </p:nvSpPr>
          <p:spPr bwMode="auto">
            <a:xfrm>
              <a:off x="3168" y="2450"/>
              <a:ext cx="134" cy="236"/>
            </a:xfrm>
            <a:prstGeom prst="rect">
              <a:avLst/>
            </a:prstGeom>
            <a:noFill/>
            <a:ln w="38100" algn="ctr">
              <a:solidFill>
                <a:srgbClr val="FF0000"/>
              </a:solidFill>
              <a:miter lim="800000"/>
              <a:headEnd/>
              <a:tailEnd/>
            </a:ln>
          </p:spPr>
          <p:txBody>
            <a:bodyPr wrap="none" lIns="97256" tIns="48628" rIns="97256" bIns="48628" anchor="ctr">
              <a:spAutoFit/>
            </a:bodyPr>
            <a:lstStyle/>
            <a:p>
              <a:endParaRPr lang="en-US"/>
            </a:p>
          </p:txBody>
        </p:sp>
        <p:sp>
          <p:nvSpPr>
            <p:cNvPr id="33807" name="Line 11"/>
            <p:cNvSpPr>
              <a:spLocks noChangeShapeType="1"/>
            </p:cNvSpPr>
            <p:nvPr/>
          </p:nvSpPr>
          <p:spPr bwMode="auto">
            <a:xfrm flipV="1">
              <a:off x="4608" y="2832"/>
              <a:ext cx="624" cy="96"/>
            </a:xfrm>
            <a:prstGeom prst="line">
              <a:avLst/>
            </a:prstGeom>
            <a:noFill/>
            <a:ln w="38100">
              <a:solidFill>
                <a:srgbClr val="FF0000"/>
              </a:solidFill>
              <a:round/>
              <a:headEnd/>
              <a:tailEnd type="triangle" w="med" len="med"/>
            </a:ln>
          </p:spPr>
          <p:txBody>
            <a:bodyPr wrap="none" lIns="97256" tIns="48628" rIns="97256" bIns="48628" anchor="ctr">
              <a:spAutoFit/>
            </a:bodyPr>
            <a:lstStyle/>
            <a:p>
              <a:endParaRPr lang="en-US"/>
            </a:p>
          </p:txBody>
        </p:sp>
      </p:grpSp>
      <p:grpSp>
        <p:nvGrpSpPr>
          <p:cNvPr id="3" name="Group 12"/>
          <p:cNvGrpSpPr>
            <a:grpSpLocks/>
          </p:cNvGrpSpPr>
          <p:nvPr/>
        </p:nvGrpSpPr>
        <p:grpSpPr bwMode="auto">
          <a:xfrm>
            <a:off x="6376989" y="3889376"/>
            <a:ext cx="3165475" cy="530225"/>
            <a:chOff x="3312" y="2450"/>
            <a:chExt cx="2160" cy="334"/>
          </a:xfrm>
        </p:grpSpPr>
        <p:sp>
          <p:nvSpPr>
            <p:cNvPr id="33804" name="Rectangle 13"/>
            <p:cNvSpPr>
              <a:spLocks noChangeArrowheads="1"/>
            </p:cNvSpPr>
            <p:nvPr/>
          </p:nvSpPr>
          <p:spPr bwMode="auto">
            <a:xfrm>
              <a:off x="3312" y="2450"/>
              <a:ext cx="134" cy="236"/>
            </a:xfrm>
            <a:prstGeom prst="rect">
              <a:avLst/>
            </a:prstGeom>
            <a:noFill/>
            <a:ln w="38100" algn="ctr">
              <a:solidFill>
                <a:srgbClr val="00FF00"/>
              </a:solidFill>
              <a:miter lim="800000"/>
              <a:headEnd/>
              <a:tailEnd/>
            </a:ln>
          </p:spPr>
          <p:txBody>
            <a:bodyPr wrap="none" lIns="97256" tIns="48628" rIns="97256" bIns="48628" anchor="ctr">
              <a:spAutoFit/>
            </a:bodyPr>
            <a:lstStyle/>
            <a:p>
              <a:endParaRPr lang="en-US"/>
            </a:p>
          </p:txBody>
        </p:sp>
        <p:sp>
          <p:nvSpPr>
            <p:cNvPr id="33805" name="Line 14"/>
            <p:cNvSpPr>
              <a:spLocks noChangeShapeType="1"/>
            </p:cNvSpPr>
            <p:nvPr/>
          </p:nvSpPr>
          <p:spPr bwMode="auto">
            <a:xfrm>
              <a:off x="4464" y="2592"/>
              <a:ext cx="1008" cy="192"/>
            </a:xfrm>
            <a:prstGeom prst="line">
              <a:avLst/>
            </a:prstGeom>
            <a:noFill/>
            <a:ln w="38100">
              <a:solidFill>
                <a:srgbClr val="00FF00"/>
              </a:solidFill>
              <a:round/>
              <a:headEnd/>
              <a:tailEnd type="triangle" w="med" len="med"/>
            </a:ln>
          </p:spPr>
          <p:txBody>
            <a:bodyPr wrap="none" lIns="97256" tIns="48628" rIns="97256" bIns="48628" anchor="ctr">
              <a:spAutoFit/>
            </a:bodyPr>
            <a:lstStyle/>
            <a:p>
              <a:endParaRPr lang="en-US"/>
            </a:p>
          </p:txBody>
        </p:sp>
      </p:grpSp>
    </p:spTree>
    <p:extLst>
      <p:ext uri="{BB962C8B-B14F-4D97-AF65-F5344CB8AC3E}">
        <p14:creationId xmlns:p14="http://schemas.microsoft.com/office/powerpoint/2010/main" val="226824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446469"/>
                                        </p:tgtEl>
                                        <p:attrNameLst>
                                          <p:attrName>style.visibility</p:attrName>
                                        </p:attrNameLst>
                                      </p:cBhvr>
                                      <p:to>
                                        <p:strVal val="visible"/>
                                      </p:to>
                                    </p:set>
                                    <p:animEffect transition="in" filter="checkerboard(across)">
                                      <p:cBhvr>
                                        <p:cTn id="7" dur="500"/>
                                        <p:tgtEl>
                                          <p:spTgt spid="446469"/>
                                        </p:tgtEl>
                                      </p:cBhvr>
                                    </p:animEffect>
                                  </p:childTnLst>
                                </p:cTn>
                              </p:par>
                            </p:childTnLst>
                          </p:cTn>
                        </p:par>
                      </p:childTnLst>
                    </p:cTn>
                  </p:par>
                  <p:par>
                    <p:cTn id="8" fill="hold">
                      <p:stCondLst>
                        <p:cond delay="indefinite"/>
                      </p:stCondLst>
                      <p:childTnLst>
                        <p:par>
                          <p:cTn id="9" fill="hold">
                            <p:stCondLst>
                              <p:cond delay="0"/>
                            </p:stCondLst>
                            <p:childTnLst>
                              <p:par>
                                <p:cTn id="10" presetID="17" presetClass="entr" presetSubtype="10" fill="hold" grpId="0" nodeType="clickEffect">
                                  <p:stCondLst>
                                    <p:cond delay="0"/>
                                  </p:stCondLst>
                                  <p:childTnLst>
                                    <p:set>
                                      <p:cBhvr>
                                        <p:cTn id="11" dur="1" fill="hold">
                                          <p:stCondLst>
                                            <p:cond delay="0"/>
                                          </p:stCondLst>
                                        </p:cTn>
                                        <p:tgtEl>
                                          <p:spTgt spid="446470"/>
                                        </p:tgtEl>
                                        <p:attrNameLst>
                                          <p:attrName>style.visibility</p:attrName>
                                        </p:attrNameLst>
                                      </p:cBhvr>
                                      <p:to>
                                        <p:strVal val="visible"/>
                                      </p:to>
                                    </p:set>
                                    <p:anim calcmode="lin" valueType="num">
                                      <p:cBhvr>
                                        <p:cTn id="12" dur="500" fill="hold"/>
                                        <p:tgtEl>
                                          <p:spTgt spid="446470"/>
                                        </p:tgtEl>
                                        <p:attrNameLst>
                                          <p:attrName>ppt_w</p:attrName>
                                        </p:attrNameLst>
                                      </p:cBhvr>
                                      <p:tavLst>
                                        <p:tav tm="0">
                                          <p:val>
                                            <p:fltVal val="0"/>
                                          </p:val>
                                        </p:tav>
                                        <p:tav tm="100000">
                                          <p:val>
                                            <p:strVal val="#ppt_w"/>
                                          </p:val>
                                        </p:tav>
                                      </p:tavLst>
                                    </p:anim>
                                    <p:anim calcmode="lin" valueType="num">
                                      <p:cBhvr>
                                        <p:cTn id="13" dur="500" fill="hold"/>
                                        <p:tgtEl>
                                          <p:spTgt spid="446470"/>
                                        </p:tgtEl>
                                        <p:attrNameLst>
                                          <p:attrName>ppt_h</p:attrName>
                                        </p:attrNameLst>
                                      </p:cBhvr>
                                      <p:tavLst>
                                        <p:tav tm="0">
                                          <p:val>
                                            <p:strVal val="#ppt_h"/>
                                          </p:val>
                                        </p:tav>
                                        <p:tav tm="100000">
                                          <p:val>
                                            <p:strVal val="#ppt_h"/>
                                          </p:val>
                                        </p:tav>
                                      </p:tavLst>
                                    </p:anim>
                                  </p:childTnLst>
                                </p:cTn>
                              </p:par>
                            </p:childTnLst>
                          </p:cTn>
                        </p:par>
                      </p:childTnLst>
                    </p:cTn>
                  </p:par>
                  <p:par>
                    <p:cTn id="14" fill="hold">
                      <p:stCondLst>
                        <p:cond delay="indefinite"/>
                      </p:stCondLst>
                      <p:childTnLst>
                        <p:par>
                          <p:cTn id="15" fill="hold">
                            <p:stCondLst>
                              <p:cond delay="0"/>
                            </p:stCondLst>
                            <p:childTnLst>
                              <p:par>
                                <p:cTn id="16" presetID="1" presetClass="exit" presetSubtype="0" fill="hold" grpId="1" nodeType="clickEffect">
                                  <p:stCondLst>
                                    <p:cond delay="0"/>
                                  </p:stCondLst>
                                  <p:childTnLst>
                                    <p:set>
                                      <p:cBhvr>
                                        <p:cTn id="17" dur="1" fill="hold">
                                          <p:stCondLst>
                                            <p:cond delay="0"/>
                                          </p:stCondLst>
                                        </p:cTn>
                                        <p:tgtEl>
                                          <p:spTgt spid="446470"/>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2"/>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3"/>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446471"/>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4464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6469" grpId="0" animBg="1"/>
      <p:bldP spid="446470" grpId="0" animBg="1"/>
      <p:bldP spid="446470" grpId="1" animBg="1"/>
      <p:bldP spid="446471" grpId="0" animBg="1"/>
      <p:bldP spid="446472" grpId="0" animBg="1"/>
    </p:bld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386" name="Slide Number Placeholder 4"/>
          <p:cNvSpPr>
            <a:spLocks noGrp="1"/>
          </p:cNvSpPr>
          <p:nvPr>
            <p:ph type="sldNum" sz="quarter" idx="10"/>
          </p:nvPr>
        </p:nvSpPr>
        <p:spPr>
          <a:xfrm>
            <a:off x="8904288" y="6092825"/>
            <a:ext cx="609600" cy="431800"/>
          </a:xfrm>
          <a:noFill/>
        </p:spPr>
        <p:txBody>
          <a:bodyPr/>
          <a:lstStyle/>
          <a:p>
            <a:fld id="{8725279C-2ABC-4DBA-8305-282C0182A564}" type="slidenum">
              <a:rPr lang="it-IT" smtClean="0">
                <a:latin typeface="Arial" pitchFamily="34" charset="0"/>
              </a:rPr>
              <a:pPr/>
              <a:t>249</a:t>
            </a:fld>
            <a:endParaRPr lang="it-IT">
              <a:latin typeface="Arial" pitchFamily="34" charset="0"/>
            </a:endParaRPr>
          </a:p>
        </p:txBody>
      </p:sp>
      <p:sp>
        <p:nvSpPr>
          <p:cNvPr id="272387" name="Rectangle 2"/>
          <p:cNvSpPr>
            <a:spLocks noGrp="1" noChangeArrowheads="1"/>
          </p:cNvSpPr>
          <p:nvPr>
            <p:ph type="title"/>
          </p:nvPr>
        </p:nvSpPr>
        <p:spPr>
          <a:xfrm>
            <a:off x="2181225" y="-152400"/>
            <a:ext cx="7772400" cy="1143000"/>
          </a:xfrm>
        </p:spPr>
        <p:txBody>
          <a:bodyPr/>
          <a:lstStyle/>
          <a:p>
            <a:r>
              <a:rPr lang="en-US" smtClean="0"/>
              <a:t>FLOTOX EEPROM</a:t>
            </a:r>
            <a:endParaRPr lang="en-US" smtClean="0">
              <a:solidFill>
                <a:schemeClr val="tx1"/>
              </a:solidFill>
            </a:endParaRPr>
          </a:p>
        </p:txBody>
      </p:sp>
      <p:sp>
        <p:nvSpPr>
          <p:cNvPr id="272388" name="Freeform 3"/>
          <p:cNvSpPr>
            <a:spLocks/>
          </p:cNvSpPr>
          <p:nvPr/>
        </p:nvSpPr>
        <p:spPr bwMode="auto">
          <a:xfrm>
            <a:off x="4948238" y="3522664"/>
            <a:ext cx="1604962" cy="388937"/>
          </a:xfrm>
          <a:custGeom>
            <a:avLst/>
            <a:gdLst>
              <a:gd name="T0" fmla="*/ 2147483647 w 251"/>
              <a:gd name="T1" fmla="*/ 0 h 61"/>
              <a:gd name="T2" fmla="*/ 2147483647 w 251"/>
              <a:gd name="T3" fmla="*/ 2147483647 h 61"/>
              <a:gd name="T4" fmla="*/ 2147483647 w 251"/>
              <a:gd name="T5" fmla="*/ 2147483647 h 61"/>
              <a:gd name="T6" fmla="*/ 2147483647 w 251"/>
              <a:gd name="T7" fmla="*/ 2147483647 h 61"/>
              <a:gd name="T8" fmla="*/ 0 60000 65536"/>
              <a:gd name="T9" fmla="*/ 0 60000 65536"/>
              <a:gd name="T10" fmla="*/ 0 60000 65536"/>
              <a:gd name="T11" fmla="*/ 0 60000 65536"/>
              <a:gd name="T12" fmla="*/ 0 w 251"/>
              <a:gd name="T13" fmla="*/ 0 h 61"/>
              <a:gd name="T14" fmla="*/ 251 w 251"/>
              <a:gd name="T15" fmla="*/ 61 h 61"/>
            </a:gdLst>
            <a:ahLst/>
            <a:cxnLst>
              <a:cxn ang="T8">
                <a:pos x="T0" y="T1"/>
              </a:cxn>
              <a:cxn ang="T9">
                <a:pos x="T2" y="T3"/>
              </a:cxn>
              <a:cxn ang="T10">
                <a:pos x="T4" y="T5"/>
              </a:cxn>
              <a:cxn ang="T11">
                <a:pos x="T6" y="T7"/>
              </a:cxn>
            </a:cxnLst>
            <a:rect l="T12" t="T13" r="T14" b="T15"/>
            <a:pathLst>
              <a:path w="251" h="61">
                <a:moveTo>
                  <a:pt x="3" y="0"/>
                </a:moveTo>
                <a:cubicBezTo>
                  <a:pt x="3" y="16"/>
                  <a:pt x="3" y="16"/>
                  <a:pt x="3" y="16"/>
                </a:cubicBezTo>
                <a:cubicBezTo>
                  <a:pt x="3" y="16"/>
                  <a:pt x="0" y="58"/>
                  <a:pt x="67" y="58"/>
                </a:cubicBezTo>
                <a:cubicBezTo>
                  <a:pt x="67" y="58"/>
                  <a:pt x="235" y="61"/>
                  <a:pt x="251" y="61"/>
                </a:cubicBezTo>
              </a:path>
            </a:pathLst>
          </a:custGeom>
          <a:noFill/>
          <a:ln w="12700" cap="flat">
            <a:solidFill>
              <a:srgbClr val="000000"/>
            </a:solidFill>
            <a:prstDash val="solid"/>
            <a:miter lim="800000"/>
            <a:headEnd/>
            <a:tailEnd/>
          </a:ln>
        </p:spPr>
        <p:txBody>
          <a:bodyPr/>
          <a:lstStyle/>
          <a:p>
            <a:endParaRPr lang="en-US"/>
          </a:p>
        </p:txBody>
      </p:sp>
      <p:sp>
        <p:nvSpPr>
          <p:cNvPr id="272389" name="Freeform 4"/>
          <p:cNvSpPr>
            <a:spLocks/>
          </p:cNvSpPr>
          <p:nvPr/>
        </p:nvSpPr>
        <p:spPr bwMode="auto">
          <a:xfrm>
            <a:off x="1854200" y="2403475"/>
            <a:ext cx="4699000" cy="1119188"/>
          </a:xfrm>
          <a:custGeom>
            <a:avLst/>
            <a:gdLst>
              <a:gd name="T0" fmla="*/ 2147483647 w 735"/>
              <a:gd name="T1" fmla="*/ 2147483647 h 175"/>
              <a:gd name="T2" fmla="*/ 2147483647 w 735"/>
              <a:gd name="T3" fmla="*/ 2147483647 h 175"/>
              <a:gd name="T4" fmla="*/ 2147483647 w 735"/>
              <a:gd name="T5" fmla="*/ 2147483647 h 175"/>
              <a:gd name="T6" fmla="*/ 0 w 735"/>
              <a:gd name="T7" fmla="*/ 2147483647 h 175"/>
              <a:gd name="T8" fmla="*/ 0 w 735"/>
              <a:gd name="T9" fmla="*/ 2147483647 h 175"/>
              <a:gd name="T10" fmla="*/ 2147483647 w 735"/>
              <a:gd name="T11" fmla="*/ 2147483647 h 175"/>
              <a:gd name="T12" fmla="*/ 2147483647 w 735"/>
              <a:gd name="T13" fmla="*/ 2147483647 h 175"/>
              <a:gd name="T14" fmla="*/ 2147483647 w 735"/>
              <a:gd name="T15" fmla="*/ 2147483647 h 175"/>
              <a:gd name="T16" fmla="*/ 2147483647 w 735"/>
              <a:gd name="T17" fmla="*/ 2147483647 h 175"/>
              <a:gd name="T18" fmla="*/ 2147483647 w 735"/>
              <a:gd name="T19" fmla="*/ 2147483647 h 17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735"/>
              <a:gd name="T31" fmla="*/ 0 h 175"/>
              <a:gd name="T32" fmla="*/ 735 w 735"/>
              <a:gd name="T33" fmla="*/ 175 h 17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735" h="175">
                <a:moveTo>
                  <a:pt x="605" y="48"/>
                </a:moveTo>
                <a:cubicBezTo>
                  <a:pt x="735" y="39"/>
                  <a:pt x="735" y="39"/>
                  <a:pt x="735" y="39"/>
                </a:cubicBezTo>
                <a:cubicBezTo>
                  <a:pt x="735" y="175"/>
                  <a:pt x="735" y="175"/>
                  <a:pt x="735" y="175"/>
                </a:cubicBezTo>
                <a:cubicBezTo>
                  <a:pt x="0" y="175"/>
                  <a:pt x="0" y="175"/>
                  <a:pt x="0" y="175"/>
                </a:cubicBezTo>
                <a:cubicBezTo>
                  <a:pt x="0" y="47"/>
                  <a:pt x="0" y="47"/>
                  <a:pt x="0" y="47"/>
                </a:cubicBezTo>
                <a:cubicBezTo>
                  <a:pt x="26" y="47"/>
                  <a:pt x="26" y="47"/>
                  <a:pt x="26" y="47"/>
                </a:cubicBezTo>
                <a:cubicBezTo>
                  <a:pt x="26" y="47"/>
                  <a:pt x="99" y="47"/>
                  <a:pt x="140" y="34"/>
                </a:cubicBezTo>
                <a:cubicBezTo>
                  <a:pt x="140" y="34"/>
                  <a:pt x="244" y="0"/>
                  <a:pt x="363" y="4"/>
                </a:cubicBezTo>
                <a:cubicBezTo>
                  <a:pt x="363" y="4"/>
                  <a:pt x="471" y="4"/>
                  <a:pt x="559" y="43"/>
                </a:cubicBezTo>
                <a:cubicBezTo>
                  <a:pt x="559" y="43"/>
                  <a:pt x="585" y="50"/>
                  <a:pt x="605" y="48"/>
                </a:cubicBezTo>
                <a:close/>
              </a:path>
            </a:pathLst>
          </a:custGeom>
          <a:solidFill>
            <a:srgbClr val="E5E5E5"/>
          </a:solidFill>
          <a:ln w="9525">
            <a:noFill/>
            <a:round/>
            <a:headEnd/>
            <a:tailEnd/>
          </a:ln>
        </p:spPr>
        <p:txBody>
          <a:bodyPr/>
          <a:lstStyle/>
          <a:p>
            <a:endParaRPr lang="en-US"/>
          </a:p>
        </p:txBody>
      </p:sp>
      <p:sp>
        <p:nvSpPr>
          <p:cNvPr id="272390" name="Rectangle 5"/>
          <p:cNvSpPr>
            <a:spLocks noChangeArrowheads="1"/>
          </p:cNvSpPr>
          <p:nvPr/>
        </p:nvSpPr>
        <p:spPr bwMode="auto">
          <a:xfrm>
            <a:off x="3286125" y="2652714"/>
            <a:ext cx="2039938" cy="204787"/>
          </a:xfrm>
          <a:prstGeom prst="rect">
            <a:avLst/>
          </a:prstGeom>
          <a:solidFill>
            <a:srgbClr val="FF0000"/>
          </a:solidFill>
          <a:ln w="9525">
            <a:noFill/>
            <a:miter lim="800000"/>
            <a:headEnd/>
            <a:tailEnd/>
          </a:ln>
        </p:spPr>
        <p:txBody>
          <a:bodyPr/>
          <a:lstStyle/>
          <a:p>
            <a:endParaRPr lang="en-US"/>
          </a:p>
        </p:txBody>
      </p:sp>
      <p:sp>
        <p:nvSpPr>
          <p:cNvPr id="272391" name="Freeform 6"/>
          <p:cNvSpPr>
            <a:spLocks/>
          </p:cNvSpPr>
          <p:nvPr/>
        </p:nvSpPr>
        <p:spPr bwMode="auto">
          <a:xfrm>
            <a:off x="2020889" y="2678113"/>
            <a:ext cx="395287" cy="844550"/>
          </a:xfrm>
          <a:custGeom>
            <a:avLst/>
            <a:gdLst>
              <a:gd name="T0" fmla="*/ 2147483647 w 62"/>
              <a:gd name="T1" fmla="*/ 2147483647 h 132"/>
              <a:gd name="T2" fmla="*/ 0 w 62"/>
              <a:gd name="T3" fmla="*/ 2147483647 h 132"/>
              <a:gd name="T4" fmla="*/ 2147483647 w 62"/>
              <a:gd name="T5" fmla="*/ 2147483647 h 132"/>
              <a:gd name="T6" fmla="*/ 2147483647 w 62"/>
              <a:gd name="T7" fmla="*/ 0 h 132"/>
              <a:gd name="T8" fmla="*/ 2147483647 w 62"/>
              <a:gd name="T9" fmla="*/ 2147483647 h 132"/>
              <a:gd name="T10" fmla="*/ 2147483647 w 62"/>
              <a:gd name="T11" fmla="*/ 2147483647 h 132"/>
              <a:gd name="T12" fmla="*/ 0 60000 65536"/>
              <a:gd name="T13" fmla="*/ 0 60000 65536"/>
              <a:gd name="T14" fmla="*/ 0 60000 65536"/>
              <a:gd name="T15" fmla="*/ 0 60000 65536"/>
              <a:gd name="T16" fmla="*/ 0 60000 65536"/>
              <a:gd name="T17" fmla="*/ 0 60000 65536"/>
              <a:gd name="T18" fmla="*/ 0 w 62"/>
              <a:gd name="T19" fmla="*/ 0 h 132"/>
              <a:gd name="T20" fmla="*/ 62 w 62"/>
              <a:gd name="T21" fmla="*/ 132 h 132"/>
            </a:gdLst>
            <a:ahLst/>
            <a:cxnLst>
              <a:cxn ang="T12">
                <a:pos x="T0" y="T1"/>
              </a:cxn>
              <a:cxn ang="T13">
                <a:pos x="T2" y="T3"/>
              </a:cxn>
              <a:cxn ang="T14">
                <a:pos x="T4" y="T5"/>
              </a:cxn>
              <a:cxn ang="T15">
                <a:pos x="T6" y="T7"/>
              </a:cxn>
              <a:cxn ang="T16">
                <a:pos x="T8" y="T9"/>
              </a:cxn>
              <a:cxn ang="T17">
                <a:pos x="T10" y="T11"/>
              </a:cxn>
            </a:cxnLst>
            <a:rect l="T18" t="T19" r="T20" b="T21"/>
            <a:pathLst>
              <a:path w="62" h="132">
                <a:moveTo>
                  <a:pt x="12" y="132"/>
                </a:moveTo>
                <a:cubicBezTo>
                  <a:pt x="0" y="4"/>
                  <a:pt x="0" y="4"/>
                  <a:pt x="0" y="4"/>
                </a:cubicBezTo>
                <a:cubicBezTo>
                  <a:pt x="0" y="4"/>
                  <a:pt x="13" y="4"/>
                  <a:pt x="30" y="3"/>
                </a:cubicBezTo>
                <a:cubicBezTo>
                  <a:pt x="62" y="0"/>
                  <a:pt x="62" y="0"/>
                  <a:pt x="62" y="0"/>
                </a:cubicBezTo>
                <a:cubicBezTo>
                  <a:pt x="50" y="132"/>
                  <a:pt x="50" y="132"/>
                  <a:pt x="50" y="132"/>
                </a:cubicBezTo>
                <a:lnTo>
                  <a:pt x="12" y="132"/>
                </a:lnTo>
                <a:close/>
              </a:path>
            </a:pathLst>
          </a:custGeom>
          <a:solidFill>
            <a:srgbClr val="0000FF"/>
          </a:solidFill>
          <a:ln w="9525">
            <a:noFill/>
            <a:round/>
            <a:headEnd/>
            <a:tailEnd/>
          </a:ln>
        </p:spPr>
        <p:txBody>
          <a:bodyPr/>
          <a:lstStyle/>
          <a:p>
            <a:endParaRPr lang="en-US"/>
          </a:p>
        </p:txBody>
      </p:sp>
      <p:sp>
        <p:nvSpPr>
          <p:cNvPr id="272392" name="Freeform 7"/>
          <p:cNvSpPr>
            <a:spLocks/>
          </p:cNvSpPr>
          <p:nvPr/>
        </p:nvSpPr>
        <p:spPr bwMode="auto">
          <a:xfrm>
            <a:off x="5951539" y="2665413"/>
            <a:ext cx="396875" cy="857250"/>
          </a:xfrm>
          <a:custGeom>
            <a:avLst/>
            <a:gdLst>
              <a:gd name="T0" fmla="*/ 2147483647 w 250"/>
              <a:gd name="T1" fmla="*/ 2147483647 h 540"/>
              <a:gd name="T2" fmla="*/ 2147483647 w 250"/>
              <a:gd name="T3" fmla="*/ 0 h 540"/>
              <a:gd name="T4" fmla="*/ 0 w 250"/>
              <a:gd name="T5" fmla="*/ 2147483647 h 540"/>
              <a:gd name="T6" fmla="*/ 2147483647 w 250"/>
              <a:gd name="T7" fmla="*/ 2147483647 h 540"/>
              <a:gd name="T8" fmla="*/ 2147483647 w 250"/>
              <a:gd name="T9" fmla="*/ 2147483647 h 540"/>
              <a:gd name="T10" fmla="*/ 0 60000 65536"/>
              <a:gd name="T11" fmla="*/ 0 60000 65536"/>
              <a:gd name="T12" fmla="*/ 0 60000 65536"/>
              <a:gd name="T13" fmla="*/ 0 60000 65536"/>
              <a:gd name="T14" fmla="*/ 0 60000 65536"/>
              <a:gd name="T15" fmla="*/ 0 w 250"/>
              <a:gd name="T16" fmla="*/ 0 h 540"/>
              <a:gd name="T17" fmla="*/ 250 w 250"/>
              <a:gd name="T18" fmla="*/ 540 h 540"/>
            </a:gdLst>
            <a:ahLst/>
            <a:cxnLst>
              <a:cxn ang="T10">
                <a:pos x="T0" y="T1"/>
              </a:cxn>
              <a:cxn ang="T11">
                <a:pos x="T2" y="T3"/>
              </a:cxn>
              <a:cxn ang="T12">
                <a:pos x="T4" y="T5"/>
              </a:cxn>
              <a:cxn ang="T13">
                <a:pos x="T6" y="T7"/>
              </a:cxn>
              <a:cxn ang="T14">
                <a:pos x="T8" y="T9"/>
              </a:cxn>
            </a:cxnLst>
            <a:rect l="T15" t="T16" r="T17" b="T18"/>
            <a:pathLst>
              <a:path w="250" h="540">
                <a:moveTo>
                  <a:pt x="206" y="540"/>
                </a:moveTo>
                <a:lnTo>
                  <a:pt x="250" y="0"/>
                </a:lnTo>
                <a:lnTo>
                  <a:pt x="0" y="8"/>
                </a:lnTo>
                <a:lnTo>
                  <a:pt x="49" y="540"/>
                </a:lnTo>
                <a:lnTo>
                  <a:pt x="206" y="540"/>
                </a:lnTo>
                <a:close/>
              </a:path>
            </a:pathLst>
          </a:custGeom>
          <a:solidFill>
            <a:srgbClr val="0000FF"/>
          </a:solidFill>
          <a:ln w="9525">
            <a:noFill/>
            <a:round/>
            <a:headEnd/>
            <a:tailEnd/>
          </a:ln>
        </p:spPr>
        <p:txBody>
          <a:bodyPr/>
          <a:lstStyle/>
          <a:p>
            <a:endParaRPr lang="en-US"/>
          </a:p>
        </p:txBody>
      </p:sp>
      <p:sp>
        <p:nvSpPr>
          <p:cNvPr id="272393" name="Rectangle 8"/>
          <p:cNvSpPr>
            <a:spLocks noChangeArrowheads="1"/>
          </p:cNvSpPr>
          <p:nvPr/>
        </p:nvSpPr>
        <p:spPr bwMode="auto">
          <a:xfrm>
            <a:off x="2251075" y="1939926"/>
            <a:ext cx="1265238" cy="244475"/>
          </a:xfrm>
          <a:prstGeom prst="rect">
            <a:avLst/>
          </a:prstGeom>
          <a:noFill/>
          <a:ln w="9525">
            <a:noFill/>
            <a:miter lim="800000"/>
            <a:headEnd/>
            <a:tailEnd/>
          </a:ln>
        </p:spPr>
        <p:txBody>
          <a:bodyPr wrap="none" lIns="0" tIns="0" rIns="0" bIns="0">
            <a:spAutoFit/>
          </a:bodyPr>
          <a:lstStyle/>
          <a:p>
            <a:r>
              <a:rPr lang="en-US" sz="1600" b="1">
                <a:solidFill>
                  <a:srgbClr val="000000"/>
                </a:solidFill>
                <a:latin typeface="Arial" pitchFamily="34" charset="0"/>
              </a:rPr>
              <a:t>Floating gate</a:t>
            </a:r>
            <a:endParaRPr lang="en-US" b="1" i="1">
              <a:latin typeface="Arial" pitchFamily="34" charset="0"/>
            </a:endParaRPr>
          </a:p>
        </p:txBody>
      </p:sp>
      <p:sp>
        <p:nvSpPr>
          <p:cNvPr id="272394" name="Rectangle 9"/>
          <p:cNvSpPr>
            <a:spLocks noChangeArrowheads="1"/>
          </p:cNvSpPr>
          <p:nvPr/>
        </p:nvSpPr>
        <p:spPr bwMode="auto">
          <a:xfrm>
            <a:off x="1949450" y="2384426"/>
            <a:ext cx="687388" cy="244475"/>
          </a:xfrm>
          <a:prstGeom prst="rect">
            <a:avLst/>
          </a:prstGeom>
          <a:noFill/>
          <a:ln w="9525">
            <a:noFill/>
            <a:miter lim="800000"/>
            <a:headEnd/>
            <a:tailEnd/>
          </a:ln>
        </p:spPr>
        <p:txBody>
          <a:bodyPr wrap="none" lIns="0" tIns="0" rIns="0" bIns="0">
            <a:spAutoFit/>
          </a:bodyPr>
          <a:lstStyle/>
          <a:p>
            <a:r>
              <a:rPr lang="en-US" sz="1600" b="1">
                <a:solidFill>
                  <a:srgbClr val="000000"/>
                </a:solidFill>
                <a:latin typeface="Arial" pitchFamily="34" charset="0"/>
              </a:rPr>
              <a:t>Source</a:t>
            </a:r>
            <a:endParaRPr lang="en-US" b="1" i="1">
              <a:latin typeface="Arial" pitchFamily="34" charset="0"/>
            </a:endParaRPr>
          </a:p>
        </p:txBody>
      </p:sp>
      <p:sp>
        <p:nvSpPr>
          <p:cNvPr id="272395" name="Rectangle 10"/>
          <p:cNvSpPr>
            <a:spLocks noChangeArrowheads="1"/>
          </p:cNvSpPr>
          <p:nvPr/>
        </p:nvSpPr>
        <p:spPr bwMode="auto">
          <a:xfrm>
            <a:off x="3810001" y="3751264"/>
            <a:ext cx="936625" cy="244475"/>
          </a:xfrm>
          <a:prstGeom prst="rect">
            <a:avLst/>
          </a:prstGeom>
          <a:noFill/>
          <a:ln w="9525">
            <a:noFill/>
            <a:miter lim="800000"/>
            <a:headEnd/>
            <a:tailEnd/>
          </a:ln>
        </p:spPr>
        <p:txBody>
          <a:bodyPr wrap="none" lIns="0" tIns="0" rIns="0" bIns="0">
            <a:spAutoFit/>
          </a:bodyPr>
          <a:lstStyle/>
          <a:p>
            <a:r>
              <a:rPr lang="en-US" sz="1600" b="1">
                <a:solidFill>
                  <a:srgbClr val="000000"/>
                </a:solidFill>
                <a:latin typeface="Arial" pitchFamily="34" charset="0"/>
              </a:rPr>
              <a:t>Substrate</a:t>
            </a:r>
            <a:endParaRPr lang="en-US" b="1" i="1">
              <a:latin typeface="Arial" pitchFamily="34" charset="0"/>
            </a:endParaRPr>
          </a:p>
        </p:txBody>
      </p:sp>
      <p:sp>
        <p:nvSpPr>
          <p:cNvPr id="272396" name="Rectangle 11"/>
          <p:cNvSpPr>
            <a:spLocks noChangeArrowheads="1"/>
          </p:cNvSpPr>
          <p:nvPr/>
        </p:nvSpPr>
        <p:spPr bwMode="auto">
          <a:xfrm>
            <a:off x="4173539" y="3981451"/>
            <a:ext cx="123825" cy="244475"/>
          </a:xfrm>
          <a:prstGeom prst="rect">
            <a:avLst/>
          </a:prstGeom>
          <a:noFill/>
          <a:ln w="9525">
            <a:noFill/>
            <a:miter lim="800000"/>
            <a:headEnd/>
            <a:tailEnd/>
          </a:ln>
        </p:spPr>
        <p:txBody>
          <a:bodyPr wrap="none" lIns="0" tIns="0" rIns="0" bIns="0">
            <a:spAutoFit/>
          </a:bodyPr>
          <a:lstStyle/>
          <a:p>
            <a:r>
              <a:rPr lang="en-US" sz="1600" b="1" i="1">
                <a:solidFill>
                  <a:srgbClr val="000000"/>
                </a:solidFill>
                <a:latin typeface="Arial" pitchFamily="34" charset="0"/>
              </a:rPr>
              <a:t>p</a:t>
            </a:r>
            <a:endParaRPr lang="en-US" b="1" i="1">
              <a:latin typeface="Arial" pitchFamily="34" charset="0"/>
            </a:endParaRPr>
          </a:p>
        </p:txBody>
      </p:sp>
      <p:sp>
        <p:nvSpPr>
          <p:cNvPr id="272397" name="Rectangle 12"/>
          <p:cNvSpPr>
            <a:spLocks noChangeArrowheads="1"/>
          </p:cNvSpPr>
          <p:nvPr/>
        </p:nvSpPr>
        <p:spPr bwMode="auto">
          <a:xfrm>
            <a:off x="5154613" y="1900239"/>
            <a:ext cx="456856" cy="246221"/>
          </a:xfrm>
          <a:prstGeom prst="rect">
            <a:avLst/>
          </a:prstGeom>
          <a:noFill/>
          <a:ln w="9525">
            <a:noFill/>
            <a:miter lim="800000"/>
            <a:headEnd/>
            <a:tailEnd/>
          </a:ln>
        </p:spPr>
        <p:txBody>
          <a:bodyPr wrap="none" lIns="0" tIns="0" rIns="0" bIns="0">
            <a:spAutoFit/>
          </a:bodyPr>
          <a:lstStyle/>
          <a:p>
            <a:r>
              <a:rPr lang="en-US" sz="1600" b="1">
                <a:solidFill>
                  <a:srgbClr val="000000"/>
                </a:solidFill>
                <a:latin typeface="Arial" pitchFamily="34" charset="0"/>
              </a:rPr>
              <a:t>Gate</a:t>
            </a:r>
            <a:endParaRPr lang="en-US" b="1" i="1">
              <a:latin typeface="Arial" pitchFamily="34" charset="0"/>
            </a:endParaRPr>
          </a:p>
        </p:txBody>
      </p:sp>
      <p:sp>
        <p:nvSpPr>
          <p:cNvPr id="272398" name="Line 13"/>
          <p:cNvSpPr>
            <a:spLocks noChangeShapeType="1"/>
          </p:cNvSpPr>
          <p:nvPr/>
        </p:nvSpPr>
        <p:spPr bwMode="auto">
          <a:xfrm flipH="1" flipV="1">
            <a:off x="2819401" y="2263776"/>
            <a:ext cx="390525" cy="874713"/>
          </a:xfrm>
          <a:prstGeom prst="line">
            <a:avLst/>
          </a:prstGeom>
          <a:noFill/>
          <a:ln w="12700">
            <a:solidFill>
              <a:srgbClr val="000000"/>
            </a:solidFill>
            <a:miter lim="800000"/>
            <a:headEnd/>
            <a:tailEnd/>
          </a:ln>
        </p:spPr>
        <p:txBody>
          <a:bodyPr/>
          <a:lstStyle/>
          <a:p>
            <a:endParaRPr lang="en-US"/>
          </a:p>
        </p:txBody>
      </p:sp>
      <p:sp>
        <p:nvSpPr>
          <p:cNvPr id="272399" name="Freeform 14"/>
          <p:cNvSpPr>
            <a:spLocks/>
          </p:cNvSpPr>
          <p:nvPr/>
        </p:nvSpPr>
        <p:spPr bwMode="auto">
          <a:xfrm>
            <a:off x="3159125" y="3094038"/>
            <a:ext cx="88900" cy="127000"/>
          </a:xfrm>
          <a:custGeom>
            <a:avLst/>
            <a:gdLst>
              <a:gd name="T0" fmla="*/ 2147483647 w 14"/>
              <a:gd name="T1" fmla="*/ 2147483647 h 20"/>
              <a:gd name="T2" fmla="*/ 2147483647 w 14"/>
              <a:gd name="T3" fmla="*/ 0 h 20"/>
              <a:gd name="T4" fmla="*/ 2147483647 w 14"/>
              <a:gd name="T5" fmla="*/ 0 h 20"/>
              <a:gd name="T6" fmla="*/ 2147483647 w 14"/>
              <a:gd name="T7" fmla="*/ 2147483647 h 20"/>
              <a:gd name="T8" fmla="*/ 2147483647 w 14"/>
              <a:gd name="T9" fmla="*/ 2147483647 h 20"/>
              <a:gd name="T10" fmla="*/ 2147483647 w 14"/>
              <a:gd name="T11" fmla="*/ 2147483647 h 20"/>
              <a:gd name="T12" fmla="*/ 0 w 14"/>
              <a:gd name="T13" fmla="*/ 2147483647 h 20"/>
              <a:gd name="T14" fmla="*/ 0 w 14"/>
              <a:gd name="T15" fmla="*/ 2147483647 h 20"/>
              <a:gd name="T16" fmla="*/ 2147483647 w 14"/>
              <a:gd name="T17" fmla="*/ 2147483647 h 2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4"/>
              <a:gd name="T28" fmla="*/ 0 h 20"/>
              <a:gd name="T29" fmla="*/ 14 w 14"/>
              <a:gd name="T30" fmla="*/ 20 h 2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4" h="20">
                <a:moveTo>
                  <a:pt x="7" y="5"/>
                </a:moveTo>
                <a:cubicBezTo>
                  <a:pt x="11" y="0"/>
                  <a:pt x="11" y="0"/>
                  <a:pt x="11" y="0"/>
                </a:cubicBezTo>
                <a:cubicBezTo>
                  <a:pt x="11" y="0"/>
                  <a:pt x="11" y="0"/>
                  <a:pt x="11" y="0"/>
                </a:cubicBezTo>
                <a:cubicBezTo>
                  <a:pt x="12" y="10"/>
                  <a:pt x="12" y="10"/>
                  <a:pt x="12" y="10"/>
                </a:cubicBezTo>
                <a:cubicBezTo>
                  <a:pt x="12" y="13"/>
                  <a:pt x="13" y="16"/>
                  <a:pt x="14" y="20"/>
                </a:cubicBezTo>
                <a:cubicBezTo>
                  <a:pt x="12" y="17"/>
                  <a:pt x="10" y="14"/>
                  <a:pt x="8" y="12"/>
                </a:cubicBezTo>
                <a:cubicBezTo>
                  <a:pt x="0" y="5"/>
                  <a:pt x="0" y="5"/>
                  <a:pt x="0" y="5"/>
                </a:cubicBezTo>
                <a:cubicBezTo>
                  <a:pt x="0" y="4"/>
                  <a:pt x="0" y="4"/>
                  <a:pt x="0" y="4"/>
                </a:cubicBezTo>
                <a:lnTo>
                  <a:pt x="7" y="5"/>
                </a:lnTo>
                <a:close/>
              </a:path>
            </a:pathLst>
          </a:custGeom>
          <a:solidFill>
            <a:srgbClr val="000000"/>
          </a:solidFill>
          <a:ln w="9525">
            <a:noFill/>
            <a:round/>
            <a:headEnd/>
            <a:tailEnd/>
          </a:ln>
        </p:spPr>
        <p:txBody>
          <a:bodyPr/>
          <a:lstStyle/>
          <a:p>
            <a:endParaRPr lang="en-US"/>
          </a:p>
        </p:txBody>
      </p:sp>
      <p:sp>
        <p:nvSpPr>
          <p:cNvPr id="272400" name="Line 15"/>
          <p:cNvSpPr>
            <a:spLocks noChangeShapeType="1"/>
          </p:cNvSpPr>
          <p:nvPr/>
        </p:nvSpPr>
        <p:spPr bwMode="auto">
          <a:xfrm flipV="1">
            <a:off x="5070475" y="2160589"/>
            <a:ext cx="268288" cy="415925"/>
          </a:xfrm>
          <a:prstGeom prst="line">
            <a:avLst/>
          </a:prstGeom>
          <a:noFill/>
          <a:ln w="12700">
            <a:solidFill>
              <a:srgbClr val="000000"/>
            </a:solidFill>
            <a:miter lim="800000"/>
            <a:headEnd/>
            <a:tailEnd/>
          </a:ln>
        </p:spPr>
        <p:txBody>
          <a:bodyPr/>
          <a:lstStyle/>
          <a:p>
            <a:endParaRPr lang="en-US"/>
          </a:p>
        </p:txBody>
      </p:sp>
      <p:sp>
        <p:nvSpPr>
          <p:cNvPr id="272401" name="Freeform 16"/>
          <p:cNvSpPr>
            <a:spLocks/>
          </p:cNvSpPr>
          <p:nvPr/>
        </p:nvSpPr>
        <p:spPr bwMode="auto">
          <a:xfrm>
            <a:off x="5019675" y="2532063"/>
            <a:ext cx="95250" cy="120650"/>
          </a:xfrm>
          <a:custGeom>
            <a:avLst/>
            <a:gdLst>
              <a:gd name="T0" fmla="*/ 2147483647 w 15"/>
              <a:gd name="T1" fmla="*/ 2147483647 h 19"/>
              <a:gd name="T2" fmla="*/ 2147483647 w 15"/>
              <a:gd name="T3" fmla="*/ 2147483647 h 19"/>
              <a:gd name="T4" fmla="*/ 2147483647 w 15"/>
              <a:gd name="T5" fmla="*/ 2147483647 h 19"/>
              <a:gd name="T6" fmla="*/ 2147483647 w 15"/>
              <a:gd name="T7" fmla="*/ 2147483647 h 19"/>
              <a:gd name="T8" fmla="*/ 0 w 15"/>
              <a:gd name="T9" fmla="*/ 2147483647 h 19"/>
              <a:gd name="T10" fmla="*/ 2147483647 w 15"/>
              <a:gd name="T11" fmla="*/ 2147483647 h 19"/>
              <a:gd name="T12" fmla="*/ 2147483647 w 15"/>
              <a:gd name="T13" fmla="*/ 0 h 19"/>
              <a:gd name="T14" fmla="*/ 2147483647 w 15"/>
              <a:gd name="T15" fmla="*/ 0 h 19"/>
              <a:gd name="T16" fmla="*/ 2147483647 w 15"/>
              <a:gd name="T17" fmla="*/ 2147483647 h 1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5"/>
              <a:gd name="T28" fmla="*/ 0 h 19"/>
              <a:gd name="T29" fmla="*/ 15 w 15"/>
              <a:gd name="T30" fmla="*/ 19 h 1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5" h="19">
                <a:moveTo>
                  <a:pt x="9" y="6"/>
                </a:moveTo>
                <a:cubicBezTo>
                  <a:pt x="15" y="6"/>
                  <a:pt x="15" y="6"/>
                  <a:pt x="15" y="6"/>
                </a:cubicBezTo>
                <a:cubicBezTo>
                  <a:pt x="15" y="6"/>
                  <a:pt x="15" y="6"/>
                  <a:pt x="15" y="6"/>
                </a:cubicBezTo>
                <a:cubicBezTo>
                  <a:pt x="7" y="12"/>
                  <a:pt x="7" y="12"/>
                  <a:pt x="7" y="12"/>
                </a:cubicBezTo>
                <a:cubicBezTo>
                  <a:pt x="5" y="14"/>
                  <a:pt x="3" y="17"/>
                  <a:pt x="0" y="19"/>
                </a:cubicBezTo>
                <a:cubicBezTo>
                  <a:pt x="1" y="16"/>
                  <a:pt x="2" y="13"/>
                  <a:pt x="4" y="10"/>
                </a:cubicBezTo>
                <a:cubicBezTo>
                  <a:pt x="6" y="0"/>
                  <a:pt x="6" y="0"/>
                  <a:pt x="6" y="0"/>
                </a:cubicBezTo>
                <a:cubicBezTo>
                  <a:pt x="6" y="0"/>
                  <a:pt x="6" y="0"/>
                  <a:pt x="6" y="0"/>
                </a:cubicBezTo>
                <a:lnTo>
                  <a:pt x="9" y="6"/>
                </a:lnTo>
                <a:close/>
              </a:path>
            </a:pathLst>
          </a:custGeom>
          <a:solidFill>
            <a:srgbClr val="000000"/>
          </a:solidFill>
          <a:ln w="9525">
            <a:noFill/>
            <a:round/>
            <a:headEnd/>
            <a:tailEnd/>
          </a:ln>
        </p:spPr>
        <p:txBody>
          <a:bodyPr/>
          <a:lstStyle/>
          <a:p>
            <a:endParaRPr lang="en-US"/>
          </a:p>
        </p:txBody>
      </p:sp>
      <p:sp>
        <p:nvSpPr>
          <p:cNvPr id="272402" name="Rectangle 17"/>
          <p:cNvSpPr>
            <a:spLocks noChangeArrowheads="1"/>
          </p:cNvSpPr>
          <p:nvPr/>
        </p:nvSpPr>
        <p:spPr bwMode="auto">
          <a:xfrm>
            <a:off x="5881688" y="2333626"/>
            <a:ext cx="524182" cy="246221"/>
          </a:xfrm>
          <a:prstGeom prst="rect">
            <a:avLst/>
          </a:prstGeom>
          <a:noFill/>
          <a:ln w="9525">
            <a:noFill/>
            <a:miter lim="800000"/>
            <a:headEnd/>
            <a:tailEnd/>
          </a:ln>
        </p:spPr>
        <p:txBody>
          <a:bodyPr wrap="none" lIns="0" tIns="0" rIns="0" bIns="0">
            <a:spAutoFit/>
          </a:bodyPr>
          <a:lstStyle/>
          <a:p>
            <a:r>
              <a:rPr lang="en-US" sz="1600" b="1">
                <a:solidFill>
                  <a:srgbClr val="000000"/>
                </a:solidFill>
                <a:latin typeface="Arial" pitchFamily="34" charset="0"/>
              </a:rPr>
              <a:t>Drain</a:t>
            </a:r>
            <a:endParaRPr lang="en-US" b="1" i="1">
              <a:latin typeface="Arial" pitchFamily="34" charset="0"/>
            </a:endParaRPr>
          </a:p>
        </p:txBody>
      </p:sp>
      <p:sp>
        <p:nvSpPr>
          <p:cNvPr id="272403" name="Rectangle 18"/>
          <p:cNvSpPr>
            <a:spLocks noChangeArrowheads="1"/>
          </p:cNvSpPr>
          <p:nvPr/>
        </p:nvSpPr>
        <p:spPr bwMode="auto">
          <a:xfrm>
            <a:off x="2573339" y="3630614"/>
            <a:ext cx="123825" cy="244475"/>
          </a:xfrm>
          <a:prstGeom prst="rect">
            <a:avLst/>
          </a:prstGeom>
          <a:noFill/>
          <a:ln w="9525">
            <a:noFill/>
            <a:miter lim="800000"/>
            <a:headEnd/>
            <a:tailEnd/>
          </a:ln>
        </p:spPr>
        <p:txBody>
          <a:bodyPr wrap="none" lIns="0" tIns="0" rIns="0" bIns="0">
            <a:spAutoFit/>
          </a:bodyPr>
          <a:lstStyle/>
          <a:p>
            <a:r>
              <a:rPr lang="en-US" sz="1600" b="1" i="1">
                <a:solidFill>
                  <a:srgbClr val="000000"/>
                </a:solidFill>
                <a:latin typeface="Arial" pitchFamily="34" charset="0"/>
              </a:rPr>
              <a:t>n</a:t>
            </a:r>
            <a:endParaRPr lang="en-US" b="1" i="1">
              <a:latin typeface="Arial" pitchFamily="34" charset="0"/>
            </a:endParaRPr>
          </a:p>
        </p:txBody>
      </p:sp>
      <p:sp>
        <p:nvSpPr>
          <p:cNvPr id="272404" name="Rectangle 19"/>
          <p:cNvSpPr>
            <a:spLocks noChangeArrowheads="1"/>
          </p:cNvSpPr>
          <p:nvPr/>
        </p:nvSpPr>
        <p:spPr bwMode="auto">
          <a:xfrm>
            <a:off x="2687638" y="3621088"/>
            <a:ext cx="35266" cy="184666"/>
          </a:xfrm>
          <a:prstGeom prst="rect">
            <a:avLst/>
          </a:prstGeom>
          <a:noFill/>
          <a:ln w="9525">
            <a:noFill/>
            <a:miter lim="800000"/>
            <a:headEnd/>
            <a:tailEnd/>
          </a:ln>
        </p:spPr>
        <p:txBody>
          <a:bodyPr wrap="none" lIns="0" tIns="0" rIns="0" bIns="0">
            <a:spAutoFit/>
          </a:bodyPr>
          <a:lstStyle/>
          <a:p>
            <a:r>
              <a:rPr lang="en-US" sz="1200">
                <a:solidFill>
                  <a:srgbClr val="000000"/>
                </a:solidFill>
                <a:latin typeface="MathematicalPi 1" pitchFamily="82" charset="0"/>
              </a:rPr>
              <a:t>1</a:t>
            </a:r>
            <a:endParaRPr lang="en-US" b="1" i="1">
              <a:latin typeface="Arial" pitchFamily="34" charset="0"/>
            </a:endParaRPr>
          </a:p>
        </p:txBody>
      </p:sp>
      <p:sp>
        <p:nvSpPr>
          <p:cNvPr id="272405" name="Rectangle 20"/>
          <p:cNvSpPr>
            <a:spLocks noChangeArrowheads="1"/>
          </p:cNvSpPr>
          <p:nvPr/>
        </p:nvSpPr>
        <p:spPr bwMode="auto">
          <a:xfrm>
            <a:off x="5653089" y="3630614"/>
            <a:ext cx="123825" cy="244475"/>
          </a:xfrm>
          <a:prstGeom prst="rect">
            <a:avLst/>
          </a:prstGeom>
          <a:noFill/>
          <a:ln w="9525">
            <a:noFill/>
            <a:miter lim="800000"/>
            <a:headEnd/>
            <a:tailEnd/>
          </a:ln>
        </p:spPr>
        <p:txBody>
          <a:bodyPr wrap="none" lIns="0" tIns="0" rIns="0" bIns="0">
            <a:spAutoFit/>
          </a:bodyPr>
          <a:lstStyle/>
          <a:p>
            <a:r>
              <a:rPr lang="en-US" sz="1600" b="1" i="1">
                <a:solidFill>
                  <a:srgbClr val="000000"/>
                </a:solidFill>
                <a:latin typeface="Arial" pitchFamily="34" charset="0"/>
              </a:rPr>
              <a:t>n</a:t>
            </a:r>
            <a:endParaRPr lang="en-US" b="1" i="1">
              <a:latin typeface="Arial" pitchFamily="34" charset="0"/>
            </a:endParaRPr>
          </a:p>
        </p:txBody>
      </p:sp>
      <p:sp>
        <p:nvSpPr>
          <p:cNvPr id="272406" name="Rectangle 21"/>
          <p:cNvSpPr>
            <a:spLocks noChangeArrowheads="1"/>
          </p:cNvSpPr>
          <p:nvPr/>
        </p:nvSpPr>
        <p:spPr bwMode="auto">
          <a:xfrm>
            <a:off x="5767388" y="3621088"/>
            <a:ext cx="35266" cy="184666"/>
          </a:xfrm>
          <a:prstGeom prst="rect">
            <a:avLst/>
          </a:prstGeom>
          <a:noFill/>
          <a:ln w="9525">
            <a:noFill/>
            <a:miter lim="800000"/>
            <a:headEnd/>
            <a:tailEnd/>
          </a:ln>
        </p:spPr>
        <p:txBody>
          <a:bodyPr wrap="none" lIns="0" tIns="0" rIns="0" bIns="0">
            <a:spAutoFit/>
          </a:bodyPr>
          <a:lstStyle/>
          <a:p>
            <a:r>
              <a:rPr lang="en-US" sz="1200">
                <a:solidFill>
                  <a:srgbClr val="000000"/>
                </a:solidFill>
                <a:latin typeface="MathematicalPi 1" pitchFamily="82" charset="0"/>
              </a:rPr>
              <a:t>1</a:t>
            </a:r>
            <a:endParaRPr lang="en-US" b="1" i="1">
              <a:latin typeface="Arial" pitchFamily="34" charset="0"/>
            </a:endParaRPr>
          </a:p>
        </p:txBody>
      </p:sp>
      <p:sp>
        <p:nvSpPr>
          <p:cNvPr id="272407" name="Freeform 22"/>
          <p:cNvSpPr>
            <a:spLocks/>
          </p:cNvSpPr>
          <p:nvPr/>
        </p:nvSpPr>
        <p:spPr bwMode="auto">
          <a:xfrm>
            <a:off x="1854201" y="3522664"/>
            <a:ext cx="1541463" cy="388937"/>
          </a:xfrm>
          <a:custGeom>
            <a:avLst/>
            <a:gdLst>
              <a:gd name="T0" fmla="*/ 2147483647 w 241"/>
              <a:gd name="T1" fmla="*/ 0 h 61"/>
              <a:gd name="T2" fmla="*/ 2147483647 w 241"/>
              <a:gd name="T3" fmla="*/ 2147483647 h 61"/>
              <a:gd name="T4" fmla="*/ 2147483647 w 241"/>
              <a:gd name="T5" fmla="*/ 2147483647 h 61"/>
              <a:gd name="T6" fmla="*/ 2147483647 w 241"/>
              <a:gd name="T7" fmla="*/ 2147483647 h 61"/>
              <a:gd name="T8" fmla="*/ 0 w 241"/>
              <a:gd name="T9" fmla="*/ 2147483647 h 61"/>
              <a:gd name="T10" fmla="*/ 0 60000 65536"/>
              <a:gd name="T11" fmla="*/ 0 60000 65536"/>
              <a:gd name="T12" fmla="*/ 0 60000 65536"/>
              <a:gd name="T13" fmla="*/ 0 60000 65536"/>
              <a:gd name="T14" fmla="*/ 0 60000 65536"/>
              <a:gd name="T15" fmla="*/ 0 w 241"/>
              <a:gd name="T16" fmla="*/ 0 h 61"/>
              <a:gd name="T17" fmla="*/ 241 w 241"/>
              <a:gd name="T18" fmla="*/ 61 h 61"/>
            </a:gdLst>
            <a:ahLst/>
            <a:cxnLst>
              <a:cxn ang="T10">
                <a:pos x="T0" y="T1"/>
              </a:cxn>
              <a:cxn ang="T11">
                <a:pos x="T2" y="T3"/>
              </a:cxn>
              <a:cxn ang="T12">
                <a:pos x="T4" y="T5"/>
              </a:cxn>
              <a:cxn ang="T13">
                <a:pos x="T6" y="T7"/>
              </a:cxn>
              <a:cxn ang="T14">
                <a:pos x="T8" y="T9"/>
              </a:cxn>
            </a:cxnLst>
            <a:rect l="T15" t="T16" r="T17" b="T18"/>
            <a:pathLst>
              <a:path w="241" h="61">
                <a:moveTo>
                  <a:pt x="239" y="0"/>
                </a:moveTo>
                <a:cubicBezTo>
                  <a:pt x="239" y="22"/>
                  <a:pt x="239" y="22"/>
                  <a:pt x="239" y="22"/>
                </a:cubicBezTo>
                <a:cubicBezTo>
                  <a:pt x="239" y="22"/>
                  <a:pt x="241" y="56"/>
                  <a:pt x="189" y="59"/>
                </a:cubicBezTo>
                <a:cubicBezTo>
                  <a:pt x="189" y="59"/>
                  <a:pt x="74" y="61"/>
                  <a:pt x="56" y="61"/>
                </a:cubicBezTo>
                <a:cubicBezTo>
                  <a:pt x="0" y="61"/>
                  <a:pt x="0" y="61"/>
                  <a:pt x="0" y="61"/>
                </a:cubicBezTo>
              </a:path>
            </a:pathLst>
          </a:custGeom>
          <a:noFill/>
          <a:ln w="12700" cap="flat">
            <a:solidFill>
              <a:srgbClr val="000000"/>
            </a:solidFill>
            <a:prstDash val="solid"/>
            <a:miter lim="800000"/>
            <a:headEnd/>
            <a:tailEnd/>
          </a:ln>
        </p:spPr>
        <p:txBody>
          <a:bodyPr/>
          <a:lstStyle/>
          <a:p>
            <a:endParaRPr lang="en-US"/>
          </a:p>
        </p:txBody>
      </p:sp>
      <p:sp>
        <p:nvSpPr>
          <p:cNvPr id="272408" name="Line 23"/>
          <p:cNvSpPr>
            <a:spLocks noChangeShapeType="1"/>
          </p:cNvSpPr>
          <p:nvPr/>
        </p:nvSpPr>
        <p:spPr bwMode="auto">
          <a:xfrm>
            <a:off x="1854200" y="3522664"/>
            <a:ext cx="4699000" cy="1587"/>
          </a:xfrm>
          <a:prstGeom prst="line">
            <a:avLst/>
          </a:prstGeom>
          <a:noFill/>
          <a:ln w="12700">
            <a:solidFill>
              <a:srgbClr val="000000"/>
            </a:solidFill>
            <a:miter lim="800000"/>
            <a:headEnd/>
            <a:tailEnd/>
          </a:ln>
        </p:spPr>
        <p:txBody>
          <a:bodyPr/>
          <a:lstStyle/>
          <a:p>
            <a:endParaRPr lang="en-US"/>
          </a:p>
        </p:txBody>
      </p:sp>
      <p:sp>
        <p:nvSpPr>
          <p:cNvPr id="272409" name="Rectangle 24"/>
          <p:cNvSpPr>
            <a:spLocks noChangeArrowheads="1"/>
          </p:cNvSpPr>
          <p:nvPr/>
        </p:nvSpPr>
        <p:spPr bwMode="auto">
          <a:xfrm>
            <a:off x="2819401" y="4876800"/>
            <a:ext cx="2270125" cy="304800"/>
          </a:xfrm>
          <a:prstGeom prst="rect">
            <a:avLst/>
          </a:prstGeom>
          <a:noFill/>
          <a:ln w="9525">
            <a:noFill/>
            <a:miter lim="800000"/>
            <a:headEnd/>
            <a:tailEnd/>
          </a:ln>
        </p:spPr>
        <p:txBody>
          <a:bodyPr wrap="none" lIns="0" tIns="0" rIns="0" bIns="0">
            <a:spAutoFit/>
          </a:bodyPr>
          <a:lstStyle/>
          <a:p>
            <a:r>
              <a:rPr lang="en-US" sz="2000" b="1">
                <a:solidFill>
                  <a:srgbClr val="315263"/>
                </a:solidFill>
                <a:latin typeface="Arial" pitchFamily="34" charset="0"/>
              </a:rPr>
              <a:t>FLOTOX transistor</a:t>
            </a:r>
            <a:endParaRPr lang="en-US" sz="3200" b="1" i="1">
              <a:solidFill>
                <a:srgbClr val="315263"/>
              </a:solidFill>
              <a:latin typeface="Arial" pitchFamily="34" charset="0"/>
            </a:endParaRPr>
          </a:p>
        </p:txBody>
      </p:sp>
      <p:sp>
        <p:nvSpPr>
          <p:cNvPr id="272410" name="Rectangle 25"/>
          <p:cNvSpPr>
            <a:spLocks noChangeArrowheads="1"/>
          </p:cNvSpPr>
          <p:nvPr/>
        </p:nvSpPr>
        <p:spPr bwMode="auto">
          <a:xfrm>
            <a:off x="7620001" y="4724400"/>
            <a:ext cx="2157413" cy="609600"/>
          </a:xfrm>
          <a:prstGeom prst="rect">
            <a:avLst/>
          </a:prstGeom>
          <a:noFill/>
          <a:ln w="9525">
            <a:noFill/>
            <a:miter lim="800000"/>
            <a:headEnd/>
            <a:tailEnd/>
          </a:ln>
        </p:spPr>
        <p:txBody>
          <a:bodyPr wrap="none" lIns="0" tIns="0" rIns="0" bIns="0">
            <a:spAutoFit/>
          </a:bodyPr>
          <a:lstStyle/>
          <a:p>
            <a:r>
              <a:rPr lang="en-US" sz="2000" b="1">
                <a:solidFill>
                  <a:srgbClr val="315263"/>
                </a:solidFill>
                <a:latin typeface="Arial" pitchFamily="34" charset="0"/>
              </a:rPr>
              <a:t>Fowler-Nordheim </a:t>
            </a:r>
            <a:br>
              <a:rPr lang="en-US" sz="2000" b="1">
                <a:solidFill>
                  <a:srgbClr val="315263"/>
                </a:solidFill>
                <a:latin typeface="Arial" pitchFamily="34" charset="0"/>
              </a:rPr>
            </a:br>
            <a:r>
              <a:rPr lang="en-US" sz="2000" b="1" i="1">
                <a:solidFill>
                  <a:srgbClr val="315263"/>
                </a:solidFill>
                <a:latin typeface="Arial" pitchFamily="34" charset="0"/>
              </a:rPr>
              <a:t>I</a:t>
            </a:r>
            <a:r>
              <a:rPr lang="en-US" sz="2000" b="1">
                <a:solidFill>
                  <a:srgbClr val="315263"/>
                </a:solidFill>
                <a:latin typeface="Arial" pitchFamily="34" charset="0"/>
              </a:rPr>
              <a:t>-</a:t>
            </a:r>
            <a:r>
              <a:rPr lang="en-US" sz="2000" b="1" i="1">
                <a:solidFill>
                  <a:srgbClr val="315263"/>
                </a:solidFill>
                <a:latin typeface="Arial" pitchFamily="34" charset="0"/>
              </a:rPr>
              <a:t>V</a:t>
            </a:r>
            <a:r>
              <a:rPr lang="en-US" sz="2000" b="1">
                <a:solidFill>
                  <a:srgbClr val="315263"/>
                </a:solidFill>
                <a:latin typeface="Arial" pitchFamily="34" charset="0"/>
              </a:rPr>
              <a:t> characteristic</a:t>
            </a:r>
            <a:endParaRPr lang="en-US" sz="3200" b="1" i="1">
              <a:solidFill>
                <a:srgbClr val="315263"/>
              </a:solidFill>
              <a:latin typeface="Arial" pitchFamily="34" charset="0"/>
            </a:endParaRPr>
          </a:p>
        </p:txBody>
      </p:sp>
      <p:sp>
        <p:nvSpPr>
          <p:cNvPr id="272411" name="Rectangle 26"/>
          <p:cNvSpPr>
            <a:spLocks noChangeArrowheads="1"/>
          </p:cNvSpPr>
          <p:nvPr/>
        </p:nvSpPr>
        <p:spPr bwMode="auto">
          <a:xfrm>
            <a:off x="3941764" y="2852739"/>
            <a:ext cx="225425" cy="244475"/>
          </a:xfrm>
          <a:prstGeom prst="rect">
            <a:avLst/>
          </a:prstGeom>
          <a:noFill/>
          <a:ln w="9525">
            <a:noFill/>
            <a:miter lim="800000"/>
            <a:headEnd/>
            <a:tailEnd/>
          </a:ln>
        </p:spPr>
        <p:txBody>
          <a:bodyPr wrap="none" lIns="0" tIns="0" rIns="0" bIns="0">
            <a:spAutoFit/>
          </a:bodyPr>
          <a:lstStyle/>
          <a:p>
            <a:r>
              <a:rPr lang="en-US" sz="1600" b="1">
                <a:solidFill>
                  <a:srgbClr val="000000"/>
                </a:solidFill>
                <a:latin typeface="Arial" pitchFamily="34" charset="0"/>
              </a:rPr>
              <a:t>20</a:t>
            </a:r>
            <a:endParaRPr lang="en-US" b="1" i="1">
              <a:latin typeface="Arial" pitchFamily="34" charset="0"/>
            </a:endParaRPr>
          </a:p>
        </p:txBody>
      </p:sp>
      <p:sp>
        <p:nvSpPr>
          <p:cNvPr id="272412" name="Rectangle 27"/>
          <p:cNvSpPr>
            <a:spLocks noChangeArrowheads="1"/>
          </p:cNvSpPr>
          <p:nvPr/>
        </p:nvSpPr>
        <p:spPr bwMode="auto">
          <a:xfrm>
            <a:off x="4146551" y="2852739"/>
            <a:ext cx="112713" cy="244475"/>
          </a:xfrm>
          <a:prstGeom prst="rect">
            <a:avLst/>
          </a:prstGeom>
          <a:noFill/>
          <a:ln w="9525">
            <a:noFill/>
            <a:miter lim="800000"/>
            <a:headEnd/>
            <a:tailEnd/>
          </a:ln>
        </p:spPr>
        <p:txBody>
          <a:bodyPr wrap="none" lIns="0" tIns="0" rIns="0" bIns="0">
            <a:spAutoFit/>
          </a:bodyPr>
          <a:lstStyle/>
          <a:p>
            <a:r>
              <a:rPr lang="en-US" sz="1600" b="1">
                <a:solidFill>
                  <a:srgbClr val="000000"/>
                </a:solidFill>
                <a:latin typeface="Arial" pitchFamily="34" charset="0"/>
              </a:rPr>
              <a:t>–</a:t>
            </a:r>
            <a:endParaRPr lang="en-US" b="1" i="1">
              <a:latin typeface="Arial" pitchFamily="34" charset="0"/>
            </a:endParaRPr>
          </a:p>
        </p:txBody>
      </p:sp>
      <p:sp>
        <p:nvSpPr>
          <p:cNvPr id="272413" name="Rectangle 28"/>
          <p:cNvSpPr>
            <a:spLocks noChangeArrowheads="1"/>
          </p:cNvSpPr>
          <p:nvPr/>
        </p:nvSpPr>
        <p:spPr bwMode="auto">
          <a:xfrm>
            <a:off x="4248151" y="2852739"/>
            <a:ext cx="587375" cy="244475"/>
          </a:xfrm>
          <a:prstGeom prst="rect">
            <a:avLst/>
          </a:prstGeom>
          <a:noFill/>
          <a:ln w="9525">
            <a:noFill/>
            <a:miter lim="800000"/>
            <a:headEnd/>
            <a:tailEnd/>
          </a:ln>
        </p:spPr>
        <p:txBody>
          <a:bodyPr wrap="none" lIns="0" tIns="0" rIns="0" bIns="0">
            <a:spAutoFit/>
          </a:bodyPr>
          <a:lstStyle/>
          <a:p>
            <a:r>
              <a:rPr lang="en-US" sz="1600" b="1">
                <a:solidFill>
                  <a:srgbClr val="000000"/>
                </a:solidFill>
                <a:latin typeface="Arial" pitchFamily="34" charset="0"/>
              </a:rPr>
              <a:t>30 nm</a:t>
            </a:r>
            <a:endParaRPr lang="en-US" b="1" i="1">
              <a:latin typeface="Arial" pitchFamily="34" charset="0"/>
            </a:endParaRPr>
          </a:p>
        </p:txBody>
      </p:sp>
      <p:sp>
        <p:nvSpPr>
          <p:cNvPr id="272414" name="Line 29"/>
          <p:cNvSpPr>
            <a:spLocks noChangeShapeType="1"/>
          </p:cNvSpPr>
          <p:nvPr/>
        </p:nvSpPr>
        <p:spPr bwMode="auto">
          <a:xfrm flipH="1">
            <a:off x="4648201" y="3554413"/>
            <a:ext cx="409575" cy="798512"/>
          </a:xfrm>
          <a:prstGeom prst="line">
            <a:avLst/>
          </a:prstGeom>
          <a:noFill/>
          <a:ln w="12700">
            <a:solidFill>
              <a:srgbClr val="000000"/>
            </a:solidFill>
            <a:miter lim="800000"/>
            <a:headEnd/>
            <a:tailEnd/>
          </a:ln>
        </p:spPr>
        <p:txBody>
          <a:bodyPr/>
          <a:lstStyle/>
          <a:p>
            <a:endParaRPr lang="en-US"/>
          </a:p>
        </p:txBody>
      </p:sp>
      <p:sp>
        <p:nvSpPr>
          <p:cNvPr id="272415" name="Freeform 30"/>
          <p:cNvSpPr>
            <a:spLocks/>
          </p:cNvSpPr>
          <p:nvPr/>
        </p:nvSpPr>
        <p:spPr bwMode="auto">
          <a:xfrm>
            <a:off x="5011739" y="3478213"/>
            <a:ext cx="90487" cy="127000"/>
          </a:xfrm>
          <a:custGeom>
            <a:avLst/>
            <a:gdLst>
              <a:gd name="T0" fmla="*/ 2147483647 w 14"/>
              <a:gd name="T1" fmla="*/ 2147483647 h 20"/>
              <a:gd name="T2" fmla="*/ 0 w 14"/>
              <a:gd name="T3" fmla="*/ 2147483647 h 20"/>
              <a:gd name="T4" fmla="*/ 0 w 14"/>
              <a:gd name="T5" fmla="*/ 2147483647 h 20"/>
              <a:gd name="T6" fmla="*/ 2147483647 w 14"/>
              <a:gd name="T7" fmla="*/ 2147483647 h 20"/>
              <a:gd name="T8" fmla="*/ 2147483647 w 14"/>
              <a:gd name="T9" fmla="*/ 0 h 20"/>
              <a:gd name="T10" fmla="*/ 2147483647 w 14"/>
              <a:gd name="T11" fmla="*/ 2147483647 h 20"/>
              <a:gd name="T12" fmla="*/ 2147483647 w 14"/>
              <a:gd name="T13" fmla="*/ 2147483647 h 20"/>
              <a:gd name="T14" fmla="*/ 2147483647 w 14"/>
              <a:gd name="T15" fmla="*/ 2147483647 h 20"/>
              <a:gd name="T16" fmla="*/ 2147483647 w 14"/>
              <a:gd name="T17" fmla="*/ 2147483647 h 2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4"/>
              <a:gd name="T28" fmla="*/ 0 h 20"/>
              <a:gd name="T29" fmla="*/ 14 w 14"/>
              <a:gd name="T30" fmla="*/ 20 h 2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4" h="20">
                <a:moveTo>
                  <a:pt x="7" y="14"/>
                </a:moveTo>
                <a:cubicBezTo>
                  <a:pt x="0" y="14"/>
                  <a:pt x="0" y="14"/>
                  <a:pt x="0" y="14"/>
                </a:cubicBezTo>
                <a:cubicBezTo>
                  <a:pt x="0" y="14"/>
                  <a:pt x="0" y="14"/>
                  <a:pt x="0" y="14"/>
                </a:cubicBezTo>
                <a:cubicBezTo>
                  <a:pt x="8" y="7"/>
                  <a:pt x="8" y="7"/>
                  <a:pt x="8" y="7"/>
                </a:cubicBezTo>
                <a:cubicBezTo>
                  <a:pt x="10" y="5"/>
                  <a:pt x="12" y="2"/>
                  <a:pt x="14" y="0"/>
                </a:cubicBezTo>
                <a:cubicBezTo>
                  <a:pt x="13" y="3"/>
                  <a:pt x="12" y="6"/>
                  <a:pt x="11" y="9"/>
                </a:cubicBezTo>
                <a:cubicBezTo>
                  <a:pt x="10" y="19"/>
                  <a:pt x="10" y="19"/>
                  <a:pt x="10" y="19"/>
                </a:cubicBezTo>
                <a:cubicBezTo>
                  <a:pt x="10" y="20"/>
                  <a:pt x="10" y="20"/>
                  <a:pt x="10" y="20"/>
                </a:cubicBezTo>
                <a:lnTo>
                  <a:pt x="7" y="14"/>
                </a:lnTo>
                <a:close/>
              </a:path>
            </a:pathLst>
          </a:custGeom>
          <a:solidFill>
            <a:srgbClr val="000000"/>
          </a:solidFill>
          <a:ln w="9525">
            <a:noFill/>
            <a:round/>
            <a:headEnd/>
            <a:tailEnd/>
          </a:ln>
        </p:spPr>
        <p:txBody>
          <a:bodyPr/>
          <a:lstStyle/>
          <a:p>
            <a:endParaRPr lang="en-US"/>
          </a:p>
        </p:txBody>
      </p:sp>
      <p:sp>
        <p:nvSpPr>
          <p:cNvPr id="272416" name="Rectangle 31"/>
          <p:cNvSpPr>
            <a:spLocks noChangeArrowheads="1"/>
          </p:cNvSpPr>
          <p:nvPr/>
        </p:nvSpPr>
        <p:spPr bwMode="auto">
          <a:xfrm>
            <a:off x="4797426" y="4211639"/>
            <a:ext cx="587375" cy="244475"/>
          </a:xfrm>
          <a:prstGeom prst="rect">
            <a:avLst/>
          </a:prstGeom>
          <a:noFill/>
          <a:ln w="9525">
            <a:noFill/>
            <a:miter lim="800000"/>
            <a:headEnd/>
            <a:tailEnd/>
          </a:ln>
        </p:spPr>
        <p:txBody>
          <a:bodyPr wrap="none" lIns="0" tIns="0" rIns="0" bIns="0">
            <a:spAutoFit/>
          </a:bodyPr>
          <a:lstStyle/>
          <a:p>
            <a:r>
              <a:rPr lang="en-US" sz="1600" b="1">
                <a:solidFill>
                  <a:srgbClr val="000000"/>
                </a:solidFill>
                <a:latin typeface="Arial" pitchFamily="34" charset="0"/>
              </a:rPr>
              <a:t>10 nm</a:t>
            </a:r>
            <a:endParaRPr lang="en-US" b="1" i="1">
              <a:latin typeface="Arial" pitchFamily="34" charset="0"/>
            </a:endParaRPr>
          </a:p>
        </p:txBody>
      </p:sp>
      <p:sp>
        <p:nvSpPr>
          <p:cNvPr id="272417" name="Freeform 32"/>
          <p:cNvSpPr>
            <a:spLocks/>
          </p:cNvSpPr>
          <p:nvPr/>
        </p:nvSpPr>
        <p:spPr bwMode="auto">
          <a:xfrm>
            <a:off x="3298825" y="3094039"/>
            <a:ext cx="2014538" cy="319087"/>
          </a:xfrm>
          <a:custGeom>
            <a:avLst/>
            <a:gdLst>
              <a:gd name="T0" fmla="*/ 2147483647 w 1269"/>
              <a:gd name="T1" fmla="*/ 2147483647 h 201"/>
              <a:gd name="T2" fmla="*/ 2147483647 w 1269"/>
              <a:gd name="T3" fmla="*/ 2147483647 h 201"/>
              <a:gd name="T4" fmla="*/ 2147483647 w 1269"/>
              <a:gd name="T5" fmla="*/ 2147483647 h 201"/>
              <a:gd name="T6" fmla="*/ 2147483647 w 1269"/>
              <a:gd name="T7" fmla="*/ 2147483647 h 201"/>
              <a:gd name="T8" fmla="*/ 0 w 1269"/>
              <a:gd name="T9" fmla="*/ 2147483647 h 201"/>
              <a:gd name="T10" fmla="*/ 0 w 1269"/>
              <a:gd name="T11" fmla="*/ 2147483647 h 201"/>
              <a:gd name="T12" fmla="*/ 2147483647 w 1269"/>
              <a:gd name="T13" fmla="*/ 2147483647 h 201"/>
              <a:gd name="T14" fmla="*/ 2147483647 w 1269"/>
              <a:gd name="T15" fmla="*/ 2147483647 h 201"/>
              <a:gd name="T16" fmla="*/ 2147483647 w 1269"/>
              <a:gd name="T17" fmla="*/ 2147483647 h 201"/>
              <a:gd name="T18" fmla="*/ 2147483647 w 1269"/>
              <a:gd name="T19" fmla="*/ 0 h 201"/>
              <a:gd name="T20" fmla="*/ 2147483647 w 1269"/>
              <a:gd name="T21" fmla="*/ 2147483647 h 20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269"/>
              <a:gd name="T34" fmla="*/ 0 h 201"/>
              <a:gd name="T35" fmla="*/ 1269 w 1269"/>
              <a:gd name="T36" fmla="*/ 201 h 20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269" h="201">
                <a:moveTo>
                  <a:pt x="1269" y="125"/>
                </a:moveTo>
                <a:lnTo>
                  <a:pt x="1188" y="201"/>
                </a:lnTo>
                <a:lnTo>
                  <a:pt x="1104" y="201"/>
                </a:lnTo>
                <a:lnTo>
                  <a:pt x="1035" y="137"/>
                </a:lnTo>
                <a:lnTo>
                  <a:pt x="0" y="137"/>
                </a:lnTo>
                <a:lnTo>
                  <a:pt x="0" y="12"/>
                </a:lnTo>
                <a:lnTo>
                  <a:pt x="1035" y="12"/>
                </a:lnTo>
                <a:lnTo>
                  <a:pt x="1104" y="80"/>
                </a:lnTo>
                <a:lnTo>
                  <a:pt x="1188" y="80"/>
                </a:lnTo>
                <a:lnTo>
                  <a:pt x="1269" y="0"/>
                </a:lnTo>
                <a:lnTo>
                  <a:pt x="1269" y="125"/>
                </a:lnTo>
                <a:close/>
              </a:path>
            </a:pathLst>
          </a:custGeom>
          <a:solidFill>
            <a:srgbClr val="FF0000"/>
          </a:solidFill>
          <a:ln w="9525">
            <a:noFill/>
            <a:round/>
            <a:headEnd/>
            <a:tailEnd/>
          </a:ln>
        </p:spPr>
        <p:txBody>
          <a:bodyPr/>
          <a:lstStyle/>
          <a:p>
            <a:endParaRPr lang="en-US"/>
          </a:p>
        </p:txBody>
      </p:sp>
      <p:sp>
        <p:nvSpPr>
          <p:cNvPr id="272418" name="Line 33"/>
          <p:cNvSpPr>
            <a:spLocks noChangeShapeType="1"/>
          </p:cNvSpPr>
          <p:nvPr/>
        </p:nvSpPr>
        <p:spPr bwMode="auto">
          <a:xfrm flipH="1">
            <a:off x="7518400" y="3170239"/>
            <a:ext cx="2224088" cy="1587"/>
          </a:xfrm>
          <a:prstGeom prst="line">
            <a:avLst/>
          </a:prstGeom>
          <a:noFill/>
          <a:ln w="20638">
            <a:solidFill>
              <a:srgbClr val="000000"/>
            </a:solidFill>
            <a:miter lim="800000"/>
            <a:headEnd/>
            <a:tailEnd/>
          </a:ln>
        </p:spPr>
        <p:txBody>
          <a:bodyPr/>
          <a:lstStyle/>
          <a:p>
            <a:endParaRPr lang="en-US"/>
          </a:p>
        </p:txBody>
      </p:sp>
      <p:sp>
        <p:nvSpPr>
          <p:cNvPr id="272419" name="Freeform 34"/>
          <p:cNvSpPr>
            <a:spLocks/>
          </p:cNvSpPr>
          <p:nvPr/>
        </p:nvSpPr>
        <p:spPr bwMode="auto">
          <a:xfrm>
            <a:off x="9704389" y="3125788"/>
            <a:ext cx="141287" cy="82550"/>
          </a:xfrm>
          <a:custGeom>
            <a:avLst/>
            <a:gdLst>
              <a:gd name="T0" fmla="*/ 2147483647 w 22"/>
              <a:gd name="T1" fmla="*/ 2147483647 h 13"/>
              <a:gd name="T2" fmla="*/ 0 w 22"/>
              <a:gd name="T3" fmla="*/ 0 h 13"/>
              <a:gd name="T4" fmla="*/ 2147483647 w 22"/>
              <a:gd name="T5" fmla="*/ 0 h 13"/>
              <a:gd name="T6" fmla="*/ 2147483647 w 22"/>
              <a:gd name="T7" fmla="*/ 2147483647 h 13"/>
              <a:gd name="T8" fmla="*/ 2147483647 w 22"/>
              <a:gd name="T9" fmla="*/ 2147483647 h 13"/>
              <a:gd name="T10" fmla="*/ 2147483647 w 22"/>
              <a:gd name="T11" fmla="*/ 2147483647 h 13"/>
              <a:gd name="T12" fmla="*/ 2147483647 w 22"/>
              <a:gd name="T13" fmla="*/ 2147483647 h 13"/>
              <a:gd name="T14" fmla="*/ 0 w 22"/>
              <a:gd name="T15" fmla="*/ 2147483647 h 13"/>
              <a:gd name="T16" fmla="*/ 2147483647 w 22"/>
              <a:gd name="T17" fmla="*/ 2147483647 h 1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2"/>
              <a:gd name="T28" fmla="*/ 0 h 13"/>
              <a:gd name="T29" fmla="*/ 22 w 22"/>
              <a:gd name="T30" fmla="*/ 13 h 1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2" h="13">
                <a:moveTo>
                  <a:pt x="4" y="7"/>
                </a:moveTo>
                <a:cubicBezTo>
                  <a:pt x="0" y="0"/>
                  <a:pt x="0" y="0"/>
                  <a:pt x="0" y="0"/>
                </a:cubicBezTo>
                <a:cubicBezTo>
                  <a:pt x="1" y="0"/>
                  <a:pt x="1" y="0"/>
                  <a:pt x="1" y="0"/>
                </a:cubicBezTo>
                <a:cubicBezTo>
                  <a:pt x="11" y="4"/>
                  <a:pt x="11" y="4"/>
                  <a:pt x="11" y="4"/>
                </a:cubicBezTo>
                <a:cubicBezTo>
                  <a:pt x="15" y="5"/>
                  <a:pt x="19" y="6"/>
                  <a:pt x="22" y="7"/>
                </a:cubicBezTo>
                <a:cubicBezTo>
                  <a:pt x="19" y="8"/>
                  <a:pt x="15" y="8"/>
                  <a:pt x="11" y="9"/>
                </a:cubicBezTo>
                <a:cubicBezTo>
                  <a:pt x="1" y="13"/>
                  <a:pt x="1" y="13"/>
                  <a:pt x="1" y="13"/>
                </a:cubicBezTo>
                <a:cubicBezTo>
                  <a:pt x="0" y="13"/>
                  <a:pt x="0" y="13"/>
                  <a:pt x="0" y="13"/>
                </a:cubicBezTo>
                <a:lnTo>
                  <a:pt x="4" y="7"/>
                </a:lnTo>
                <a:close/>
              </a:path>
            </a:pathLst>
          </a:custGeom>
          <a:solidFill>
            <a:srgbClr val="000000"/>
          </a:solidFill>
          <a:ln w="9525">
            <a:noFill/>
            <a:round/>
            <a:headEnd/>
            <a:tailEnd/>
          </a:ln>
        </p:spPr>
        <p:txBody>
          <a:bodyPr/>
          <a:lstStyle/>
          <a:p>
            <a:endParaRPr lang="en-US"/>
          </a:p>
        </p:txBody>
      </p:sp>
      <p:sp>
        <p:nvSpPr>
          <p:cNvPr id="272420" name="Line 35"/>
          <p:cNvSpPr>
            <a:spLocks noChangeShapeType="1"/>
          </p:cNvSpPr>
          <p:nvPr/>
        </p:nvSpPr>
        <p:spPr bwMode="auto">
          <a:xfrm>
            <a:off x="8553450" y="2238375"/>
            <a:ext cx="1588" cy="2000250"/>
          </a:xfrm>
          <a:prstGeom prst="line">
            <a:avLst/>
          </a:prstGeom>
          <a:noFill/>
          <a:ln w="20638">
            <a:solidFill>
              <a:srgbClr val="000000"/>
            </a:solidFill>
            <a:miter lim="800000"/>
            <a:headEnd/>
            <a:tailEnd/>
          </a:ln>
        </p:spPr>
        <p:txBody>
          <a:bodyPr/>
          <a:lstStyle/>
          <a:p>
            <a:endParaRPr lang="en-US"/>
          </a:p>
        </p:txBody>
      </p:sp>
      <p:sp>
        <p:nvSpPr>
          <p:cNvPr id="272421" name="Freeform 36"/>
          <p:cNvSpPr>
            <a:spLocks/>
          </p:cNvSpPr>
          <p:nvPr/>
        </p:nvSpPr>
        <p:spPr bwMode="auto">
          <a:xfrm>
            <a:off x="8509000" y="2135189"/>
            <a:ext cx="90488" cy="141287"/>
          </a:xfrm>
          <a:custGeom>
            <a:avLst/>
            <a:gdLst>
              <a:gd name="T0" fmla="*/ 2147483647 w 14"/>
              <a:gd name="T1" fmla="*/ 2147483647 h 22"/>
              <a:gd name="T2" fmla="*/ 2147483647 w 14"/>
              <a:gd name="T3" fmla="*/ 2147483647 h 22"/>
              <a:gd name="T4" fmla="*/ 0 w 14"/>
              <a:gd name="T5" fmla="*/ 2147483647 h 22"/>
              <a:gd name="T6" fmla="*/ 2147483647 w 14"/>
              <a:gd name="T7" fmla="*/ 2147483647 h 22"/>
              <a:gd name="T8" fmla="*/ 2147483647 w 14"/>
              <a:gd name="T9" fmla="*/ 0 h 22"/>
              <a:gd name="T10" fmla="*/ 2147483647 w 14"/>
              <a:gd name="T11" fmla="*/ 2147483647 h 22"/>
              <a:gd name="T12" fmla="*/ 2147483647 w 14"/>
              <a:gd name="T13" fmla="*/ 2147483647 h 22"/>
              <a:gd name="T14" fmla="*/ 2147483647 w 14"/>
              <a:gd name="T15" fmla="*/ 2147483647 h 22"/>
              <a:gd name="T16" fmla="*/ 2147483647 w 14"/>
              <a:gd name="T17" fmla="*/ 2147483647 h 2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4"/>
              <a:gd name="T28" fmla="*/ 0 h 22"/>
              <a:gd name="T29" fmla="*/ 14 w 14"/>
              <a:gd name="T30" fmla="*/ 22 h 2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4" h="22">
                <a:moveTo>
                  <a:pt x="7" y="18"/>
                </a:moveTo>
                <a:cubicBezTo>
                  <a:pt x="1" y="22"/>
                  <a:pt x="1" y="22"/>
                  <a:pt x="1" y="22"/>
                </a:cubicBezTo>
                <a:cubicBezTo>
                  <a:pt x="0" y="22"/>
                  <a:pt x="0" y="22"/>
                  <a:pt x="0" y="22"/>
                </a:cubicBezTo>
                <a:cubicBezTo>
                  <a:pt x="5" y="11"/>
                  <a:pt x="5" y="11"/>
                  <a:pt x="5" y="11"/>
                </a:cubicBezTo>
                <a:cubicBezTo>
                  <a:pt x="5" y="7"/>
                  <a:pt x="6" y="4"/>
                  <a:pt x="7" y="0"/>
                </a:cubicBezTo>
                <a:cubicBezTo>
                  <a:pt x="8" y="4"/>
                  <a:pt x="9" y="7"/>
                  <a:pt x="9" y="11"/>
                </a:cubicBezTo>
                <a:cubicBezTo>
                  <a:pt x="14" y="22"/>
                  <a:pt x="14" y="22"/>
                  <a:pt x="14" y="22"/>
                </a:cubicBezTo>
                <a:cubicBezTo>
                  <a:pt x="14" y="22"/>
                  <a:pt x="14" y="22"/>
                  <a:pt x="14" y="22"/>
                </a:cubicBezTo>
                <a:lnTo>
                  <a:pt x="7" y="18"/>
                </a:lnTo>
                <a:close/>
              </a:path>
            </a:pathLst>
          </a:custGeom>
          <a:solidFill>
            <a:srgbClr val="000000"/>
          </a:solidFill>
          <a:ln w="9525">
            <a:noFill/>
            <a:round/>
            <a:headEnd/>
            <a:tailEnd/>
          </a:ln>
        </p:spPr>
        <p:txBody>
          <a:bodyPr/>
          <a:lstStyle/>
          <a:p>
            <a:endParaRPr lang="en-US"/>
          </a:p>
        </p:txBody>
      </p:sp>
      <p:sp>
        <p:nvSpPr>
          <p:cNvPr id="272422" name="Freeform 37"/>
          <p:cNvSpPr>
            <a:spLocks/>
          </p:cNvSpPr>
          <p:nvPr/>
        </p:nvSpPr>
        <p:spPr bwMode="auto">
          <a:xfrm>
            <a:off x="7678738" y="2173288"/>
            <a:ext cx="1801812" cy="2006600"/>
          </a:xfrm>
          <a:custGeom>
            <a:avLst/>
            <a:gdLst>
              <a:gd name="T0" fmla="*/ 0 w 1135"/>
              <a:gd name="T1" fmla="*/ 2147483647 h 1264"/>
              <a:gd name="T2" fmla="*/ 2147483647 w 1135"/>
              <a:gd name="T3" fmla="*/ 2147483647 h 1264"/>
              <a:gd name="T4" fmla="*/ 2147483647 w 1135"/>
              <a:gd name="T5" fmla="*/ 2147483647 h 1264"/>
              <a:gd name="T6" fmla="*/ 2147483647 w 1135"/>
              <a:gd name="T7" fmla="*/ 0 h 1264"/>
              <a:gd name="T8" fmla="*/ 0 60000 65536"/>
              <a:gd name="T9" fmla="*/ 0 60000 65536"/>
              <a:gd name="T10" fmla="*/ 0 60000 65536"/>
              <a:gd name="T11" fmla="*/ 0 60000 65536"/>
              <a:gd name="T12" fmla="*/ 0 w 1135"/>
              <a:gd name="T13" fmla="*/ 0 h 1264"/>
              <a:gd name="T14" fmla="*/ 1135 w 1135"/>
              <a:gd name="T15" fmla="*/ 1264 h 1264"/>
            </a:gdLst>
            <a:ahLst/>
            <a:cxnLst>
              <a:cxn ang="T8">
                <a:pos x="T0" y="T1"/>
              </a:cxn>
              <a:cxn ang="T9">
                <a:pos x="T2" y="T3"/>
              </a:cxn>
              <a:cxn ang="T10">
                <a:pos x="T4" y="T5"/>
              </a:cxn>
              <a:cxn ang="T11">
                <a:pos x="T6" y="T7"/>
              </a:cxn>
            </a:cxnLst>
            <a:rect l="T12" t="T13" r="T14" b="T15"/>
            <a:pathLst>
              <a:path w="1135" h="1264">
                <a:moveTo>
                  <a:pt x="0" y="1264"/>
                </a:moveTo>
                <a:lnTo>
                  <a:pt x="165" y="628"/>
                </a:lnTo>
                <a:lnTo>
                  <a:pt x="978" y="628"/>
                </a:lnTo>
                <a:lnTo>
                  <a:pt x="1135" y="0"/>
                </a:lnTo>
              </a:path>
            </a:pathLst>
          </a:custGeom>
          <a:noFill/>
          <a:ln w="33338" cap="flat">
            <a:solidFill>
              <a:srgbClr val="315263"/>
            </a:solidFill>
            <a:prstDash val="solid"/>
            <a:miter lim="800000"/>
            <a:headEnd/>
            <a:tailEnd/>
          </a:ln>
        </p:spPr>
        <p:txBody>
          <a:bodyPr/>
          <a:lstStyle/>
          <a:p>
            <a:endParaRPr lang="en-US"/>
          </a:p>
        </p:txBody>
      </p:sp>
      <p:sp>
        <p:nvSpPr>
          <p:cNvPr id="272423" name="Rectangle 38"/>
          <p:cNvSpPr>
            <a:spLocks noChangeArrowheads="1"/>
          </p:cNvSpPr>
          <p:nvPr/>
        </p:nvSpPr>
        <p:spPr bwMode="auto">
          <a:xfrm>
            <a:off x="7772401" y="2865439"/>
            <a:ext cx="485775" cy="244475"/>
          </a:xfrm>
          <a:prstGeom prst="rect">
            <a:avLst/>
          </a:prstGeom>
          <a:noFill/>
          <a:ln w="9525">
            <a:noFill/>
            <a:miter lim="800000"/>
            <a:headEnd/>
            <a:tailEnd/>
          </a:ln>
        </p:spPr>
        <p:txBody>
          <a:bodyPr wrap="none" lIns="0" tIns="0" rIns="0" bIns="0">
            <a:spAutoFit/>
          </a:bodyPr>
          <a:lstStyle/>
          <a:p>
            <a:r>
              <a:rPr lang="en-US" sz="1600" b="1">
                <a:solidFill>
                  <a:srgbClr val="000000"/>
                </a:solidFill>
                <a:latin typeface="Arial" pitchFamily="34" charset="0"/>
              </a:rPr>
              <a:t>-10 V</a:t>
            </a:r>
            <a:endParaRPr lang="en-US" b="1" i="1">
              <a:latin typeface="Arial" pitchFamily="34" charset="0"/>
            </a:endParaRPr>
          </a:p>
        </p:txBody>
      </p:sp>
      <p:sp>
        <p:nvSpPr>
          <p:cNvPr id="272424" name="Rectangle 39"/>
          <p:cNvSpPr>
            <a:spLocks noChangeArrowheads="1"/>
          </p:cNvSpPr>
          <p:nvPr/>
        </p:nvSpPr>
        <p:spPr bwMode="auto">
          <a:xfrm>
            <a:off x="9023351" y="3206751"/>
            <a:ext cx="417513" cy="244475"/>
          </a:xfrm>
          <a:prstGeom prst="rect">
            <a:avLst/>
          </a:prstGeom>
          <a:noFill/>
          <a:ln w="9525">
            <a:noFill/>
            <a:miter lim="800000"/>
            <a:headEnd/>
            <a:tailEnd/>
          </a:ln>
        </p:spPr>
        <p:txBody>
          <a:bodyPr wrap="none" lIns="0" tIns="0" rIns="0" bIns="0">
            <a:spAutoFit/>
          </a:bodyPr>
          <a:lstStyle/>
          <a:p>
            <a:r>
              <a:rPr lang="en-US" sz="1600" b="1">
                <a:solidFill>
                  <a:srgbClr val="000000"/>
                </a:solidFill>
                <a:latin typeface="Arial" pitchFamily="34" charset="0"/>
              </a:rPr>
              <a:t>10 V</a:t>
            </a:r>
            <a:endParaRPr lang="en-US" b="1" i="1">
              <a:latin typeface="Arial" pitchFamily="34" charset="0"/>
            </a:endParaRPr>
          </a:p>
        </p:txBody>
      </p:sp>
      <p:sp>
        <p:nvSpPr>
          <p:cNvPr id="272425" name="Rectangle 40"/>
          <p:cNvSpPr>
            <a:spLocks noChangeArrowheads="1"/>
          </p:cNvSpPr>
          <p:nvPr/>
        </p:nvSpPr>
        <p:spPr bwMode="auto">
          <a:xfrm>
            <a:off x="8359775" y="1957389"/>
            <a:ext cx="57150" cy="244475"/>
          </a:xfrm>
          <a:prstGeom prst="rect">
            <a:avLst/>
          </a:prstGeom>
          <a:noFill/>
          <a:ln w="9525">
            <a:noFill/>
            <a:miter lim="800000"/>
            <a:headEnd/>
            <a:tailEnd/>
          </a:ln>
        </p:spPr>
        <p:txBody>
          <a:bodyPr wrap="none" lIns="0" tIns="0" rIns="0" bIns="0">
            <a:spAutoFit/>
          </a:bodyPr>
          <a:lstStyle/>
          <a:p>
            <a:r>
              <a:rPr lang="en-US" sz="1600" b="1" i="1">
                <a:solidFill>
                  <a:srgbClr val="000000"/>
                </a:solidFill>
                <a:latin typeface="Arial" pitchFamily="34" charset="0"/>
              </a:rPr>
              <a:t>I</a:t>
            </a:r>
            <a:endParaRPr lang="en-US" b="1" i="1">
              <a:latin typeface="Arial" pitchFamily="34" charset="0"/>
            </a:endParaRPr>
          </a:p>
        </p:txBody>
      </p:sp>
      <p:sp>
        <p:nvSpPr>
          <p:cNvPr id="272426" name="Rectangle 41"/>
          <p:cNvSpPr>
            <a:spLocks noChangeArrowheads="1"/>
          </p:cNvSpPr>
          <p:nvPr/>
        </p:nvSpPr>
        <p:spPr bwMode="auto">
          <a:xfrm>
            <a:off x="9680575" y="2798764"/>
            <a:ext cx="134938" cy="244475"/>
          </a:xfrm>
          <a:prstGeom prst="rect">
            <a:avLst/>
          </a:prstGeom>
          <a:noFill/>
          <a:ln w="9525">
            <a:noFill/>
            <a:miter lim="800000"/>
            <a:headEnd/>
            <a:tailEnd/>
          </a:ln>
        </p:spPr>
        <p:txBody>
          <a:bodyPr wrap="none" lIns="0" tIns="0" rIns="0" bIns="0">
            <a:spAutoFit/>
          </a:bodyPr>
          <a:lstStyle/>
          <a:p>
            <a:r>
              <a:rPr lang="en-US" sz="1600" b="1" i="1">
                <a:solidFill>
                  <a:srgbClr val="000000"/>
                </a:solidFill>
                <a:latin typeface="Arial" pitchFamily="34" charset="0"/>
              </a:rPr>
              <a:t>V</a:t>
            </a:r>
            <a:endParaRPr lang="en-US" b="1" i="1">
              <a:latin typeface="Arial" pitchFamily="34" charset="0"/>
            </a:endParaRPr>
          </a:p>
        </p:txBody>
      </p:sp>
      <p:sp>
        <p:nvSpPr>
          <p:cNvPr id="272427" name="Rectangle 42"/>
          <p:cNvSpPr>
            <a:spLocks noChangeArrowheads="1"/>
          </p:cNvSpPr>
          <p:nvPr/>
        </p:nvSpPr>
        <p:spPr bwMode="auto">
          <a:xfrm>
            <a:off x="9828213" y="2903538"/>
            <a:ext cx="230832" cy="184666"/>
          </a:xfrm>
          <a:prstGeom prst="rect">
            <a:avLst/>
          </a:prstGeom>
          <a:noFill/>
          <a:ln w="9525">
            <a:noFill/>
            <a:miter lim="800000"/>
            <a:headEnd/>
            <a:tailEnd/>
          </a:ln>
        </p:spPr>
        <p:txBody>
          <a:bodyPr wrap="none" lIns="0" tIns="0" rIns="0" bIns="0">
            <a:spAutoFit/>
          </a:bodyPr>
          <a:lstStyle/>
          <a:p>
            <a:r>
              <a:rPr lang="en-US" sz="1200" b="1" i="1">
                <a:solidFill>
                  <a:srgbClr val="000000"/>
                </a:solidFill>
                <a:latin typeface="Arial" pitchFamily="34" charset="0"/>
              </a:rPr>
              <a:t>GD</a:t>
            </a:r>
            <a:endParaRPr lang="en-US" b="1" i="1">
              <a:latin typeface="Arial" pitchFamily="34" charset="0"/>
            </a:endParaRPr>
          </a:p>
        </p:txBody>
      </p:sp>
      <p:sp>
        <p:nvSpPr>
          <p:cNvPr id="272428" name="Oval 43"/>
          <p:cNvSpPr>
            <a:spLocks noChangeArrowheads="1"/>
          </p:cNvSpPr>
          <p:nvPr/>
        </p:nvSpPr>
        <p:spPr bwMode="auto">
          <a:xfrm>
            <a:off x="4970464" y="3127096"/>
            <a:ext cx="276283" cy="527609"/>
          </a:xfrm>
          <a:prstGeom prst="ellipse">
            <a:avLst/>
          </a:prstGeom>
          <a:noFill/>
          <a:ln w="38100" algn="ctr">
            <a:solidFill>
              <a:srgbClr val="FF0000"/>
            </a:solidFill>
            <a:round/>
            <a:headEnd/>
            <a:tailEnd/>
          </a:ln>
        </p:spPr>
        <p:txBody>
          <a:bodyPr wrap="none" lIns="97256" tIns="48628" rIns="97256" bIns="48628" anchor="ctr">
            <a:spAutoFit/>
          </a:bodyPr>
          <a:lstStyle/>
          <a:p>
            <a:endParaRPr lang="en-US"/>
          </a:p>
        </p:txBody>
      </p:sp>
    </p:spTree>
    <p:extLst>
      <p:ext uri="{BB962C8B-B14F-4D97-AF65-F5344CB8AC3E}">
        <p14:creationId xmlns:p14="http://schemas.microsoft.com/office/powerpoint/2010/main" val="272703750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title"/>
          </p:nvPr>
        </p:nvSpPr>
        <p:spPr/>
        <p:txBody>
          <a:bodyPr/>
          <a:lstStyle/>
          <a:p>
            <a:pPr eaLnBrk="1" hangingPunct="1"/>
            <a:r>
              <a:rPr lang="en-US" smtClean="0"/>
              <a:t>SRAM Architecture</a:t>
            </a:r>
            <a:endParaRPr lang="en-US" b="0" smtClean="0"/>
          </a:p>
        </p:txBody>
      </p:sp>
      <p:pic>
        <p:nvPicPr>
          <p:cNvPr id="69635" name="Picture 3"/>
          <p:cNvPicPr>
            <a:picLocks noGrp="1" noChangeAspect="1" noChangeArrowheads="1"/>
          </p:cNvPicPr>
          <p:nvPr>
            <p:ph idx="1"/>
          </p:nvPr>
        </p:nvPicPr>
        <p:blipFill>
          <a:blip r:embed="rId2" cstate="print"/>
          <a:srcRect/>
          <a:stretch>
            <a:fillRect/>
          </a:stretch>
        </p:blipFill>
        <p:spPr>
          <a:xfrm>
            <a:off x="1524000" y="1179514"/>
            <a:ext cx="9144000" cy="5145087"/>
          </a:xfrm>
        </p:spPr>
      </p:pic>
      <p:sp>
        <p:nvSpPr>
          <p:cNvPr id="69636" name="Slide Number Placeholder 4"/>
          <p:cNvSpPr>
            <a:spLocks noGrp="1"/>
          </p:cNvSpPr>
          <p:nvPr>
            <p:ph type="sldNum" sz="quarter" idx="10"/>
          </p:nvPr>
        </p:nvSpPr>
        <p:spPr>
          <a:noFill/>
        </p:spPr>
        <p:txBody>
          <a:bodyPr/>
          <a:lstStyle/>
          <a:p>
            <a:fld id="{74A280A0-C427-47E1-A819-AA25E1CC1A00}" type="slidenum">
              <a:rPr lang="it-IT" smtClean="0">
                <a:latin typeface="Arial" pitchFamily="34" charset="0"/>
              </a:rPr>
              <a:pPr/>
              <a:t>25</a:t>
            </a:fld>
            <a:endParaRPr lang="it-IT">
              <a:latin typeface="Arial" pitchFamily="34" charset="0"/>
            </a:endParaRPr>
          </a:p>
        </p:txBody>
      </p:sp>
    </p:spTree>
    <p:extLst>
      <p:ext uri="{BB962C8B-B14F-4D97-AF65-F5344CB8AC3E}">
        <p14:creationId xmlns:p14="http://schemas.microsoft.com/office/powerpoint/2010/main" val="2713105689"/>
      </p:ext>
    </p:extLst>
  </p:cSld>
  <p:clrMapOvr>
    <a:masterClrMapping/>
  </p:clrMapOvr>
  <p:timing>
    <p:tnLst>
      <p:par>
        <p:cTn id="1" dur="indefinite" restart="never" nodeType="tmRoot"/>
      </p:par>
    </p:tn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Slide Number Placeholder 3"/>
          <p:cNvSpPr>
            <a:spLocks noGrp="1"/>
          </p:cNvSpPr>
          <p:nvPr>
            <p:ph type="sldNum" sz="quarter" idx="10"/>
          </p:nvPr>
        </p:nvSpPr>
        <p:spPr>
          <a:xfrm>
            <a:off x="8904288" y="6092825"/>
            <a:ext cx="609600" cy="431800"/>
          </a:xfrm>
          <a:noFill/>
        </p:spPr>
        <p:txBody>
          <a:bodyPr/>
          <a:lstStyle/>
          <a:p>
            <a:fld id="{2CA66EFA-981F-4463-B06E-027464EB1307}" type="slidenum">
              <a:rPr lang="it-IT" smtClean="0">
                <a:latin typeface="Arial" pitchFamily="34" charset="0"/>
              </a:rPr>
              <a:pPr/>
              <a:t>250</a:t>
            </a:fld>
            <a:endParaRPr lang="it-IT">
              <a:latin typeface="Arial" pitchFamily="34" charset="0"/>
            </a:endParaRPr>
          </a:p>
        </p:txBody>
      </p:sp>
      <p:sp>
        <p:nvSpPr>
          <p:cNvPr id="34820" name="Rectangle 2"/>
          <p:cNvSpPr>
            <a:spLocks noGrp="1" noChangeArrowheads="1"/>
          </p:cNvSpPr>
          <p:nvPr>
            <p:ph type="title"/>
          </p:nvPr>
        </p:nvSpPr>
        <p:spPr/>
        <p:txBody>
          <a:bodyPr/>
          <a:lstStyle/>
          <a:p>
            <a:r>
              <a:rPr lang="en-US" smtClean="0">
                <a:solidFill>
                  <a:srgbClr val="0000CC"/>
                </a:solidFill>
              </a:rPr>
              <a:t>Double Poly EEPROM cell</a:t>
            </a:r>
          </a:p>
        </p:txBody>
      </p:sp>
      <p:graphicFrame>
        <p:nvGraphicFramePr>
          <p:cNvPr id="34818" name="Object 2"/>
          <p:cNvGraphicFramePr>
            <a:graphicFrameLocks noChangeAspect="1"/>
          </p:cNvGraphicFramePr>
          <p:nvPr/>
        </p:nvGraphicFramePr>
        <p:xfrm>
          <a:off x="2930525" y="1600200"/>
          <a:ext cx="7175500" cy="3962400"/>
        </p:xfrm>
        <a:graphic>
          <a:graphicData uri="http://schemas.openxmlformats.org/presentationml/2006/ole">
            <mc:AlternateContent xmlns:mc="http://schemas.openxmlformats.org/markup-compatibility/2006">
              <mc:Choice xmlns:v="urn:schemas-microsoft-com:vml" Requires="v">
                <p:oleObj spid="_x0000_s32772" name="Drawing" r:id="rId3" imgW="2116800" imgH="1040400" progId="">
                  <p:embed/>
                </p:oleObj>
              </mc:Choice>
              <mc:Fallback>
                <p:oleObj name="Drawing" r:id="rId3" imgW="2116800" imgH="1040400"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30525" y="1600200"/>
                        <a:ext cx="7175500" cy="3962400"/>
                      </a:xfrm>
                      <a:prstGeom prst="rect">
                        <a:avLst/>
                      </a:prstGeom>
                      <a:noFill/>
                      <a:ln>
                        <a:noFill/>
                      </a:ln>
                      <a:effectLst/>
                      <a:extLst>
                        <a:ext uri="{909E8E84-426E-40DD-AFC4-6F175D3DCCD1}">
                          <a14:hiddenFill xmlns:a14="http://schemas.microsoft.com/office/drawing/2010/main">
                            <a:solidFill>
                              <a:srgbClr val="32A0DA"/>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3545420218"/>
      </p:ext>
    </p:extLst>
  </p:cSld>
  <p:clrMapOvr>
    <a:masterClrMapping/>
  </p:clrMapOvr>
  <p:timing>
    <p:tnLst>
      <p:par>
        <p:cTn id="1" dur="indefinite" restart="never" nodeType="tmRoot"/>
      </p:par>
    </p:tn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3" name="Slide Number Placeholder 4"/>
          <p:cNvSpPr>
            <a:spLocks noGrp="1"/>
          </p:cNvSpPr>
          <p:nvPr>
            <p:ph type="sldNum" sz="quarter" idx="10"/>
          </p:nvPr>
        </p:nvSpPr>
        <p:spPr>
          <a:xfrm>
            <a:off x="8904288" y="6092825"/>
            <a:ext cx="609600" cy="431800"/>
          </a:xfrm>
          <a:noFill/>
        </p:spPr>
        <p:txBody>
          <a:bodyPr/>
          <a:lstStyle/>
          <a:p>
            <a:fld id="{6F9E15CB-E59F-4D1E-87CD-B8169CB1D5AC}" type="slidenum">
              <a:rPr lang="it-IT" smtClean="0">
                <a:latin typeface="Arial" pitchFamily="34" charset="0"/>
              </a:rPr>
              <a:pPr/>
              <a:t>251</a:t>
            </a:fld>
            <a:endParaRPr lang="it-IT">
              <a:latin typeface="Arial" pitchFamily="34" charset="0"/>
            </a:endParaRPr>
          </a:p>
        </p:txBody>
      </p:sp>
      <p:sp>
        <p:nvSpPr>
          <p:cNvPr id="35844" name="Rectangle 2"/>
          <p:cNvSpPr>
            <a:spLocks noGrp="1" noChangeArrowheads="1"/>
          </p:cNvSpPr>
          <p:nvPr>
            <p:ph type="title"/>
          </p:nvPr>
        </p:nvSpPr>
        <p:spPr/>
        <p:txBody>
          <a:bodyPr/>
          <a:lstStyle/>
          <a:p>
            <a:r>
              <a:rPr lang="en-US" smtClean="0"/>
              <a:t>FLOTOX EEPROM Array</a:t>
            </a:r>
          </a:p>
        </p:txBody>
      </p:sp>
      <p:sp>
        <p:nvSpPr>
          <p:cNvPr id="449539" name="Rectangle 3"/>
          <p:cNvSpPr>
            <a:spLocks noGrp="1" noChangeArrowheads="1"/>
          </p:cNvSpPr>
          <p:nvPr>
            <p:ph type="body" idx="1"/>
          </p:nvPr>
        </p:nvSpPr>
        <p:spPr>
          <a:xfrm>
            <a:off x="6729413" y="1371600"/>
            <a:ext cx="3727450" cy="2590800"/>
          </a:xfrm>
        </p:spPr>
        <p:txBody>
          <a:bodyPr/>
          <a:lstStyle/>
          <a:p>
            <a:pPr>
              <a:lnSpc>
                <a:spcPct val="90000"/>
              </a:lnSpc>
            </a:pPr>
            <a:r>
              <a:rPr lang="en-US" smtClean="0">
                <a:solidFill>
                  <a:srgbClr val="FF0000"/>
                </a:solidFill>
              </a:rPr>
              <a:t>Program</a:t>
            </a:r>
          </a:p>
          <a:p>
            <a:pPr lvl="1">
              <a:lnSpc>
                <a:spcPct val="90000"/>
              </a:lnSpc>
            </a:pPr>
            <a:r>
              <a:rPr lang="en-US" smtClean="0">
                <a:solidFill>
                  <a:srgbClr val="FF0000"/>
                </a:solidFill>
              </a:rPr>
              <a:t>FNT</a:t>
            </a:r>
          </a:p>
          <a:p>
            <a:pPr lvl="1">
              <a:lnSpc>
                <a:spcPct val="90000"/>
              </a:lnSpc>
            </a:pPr>
            <a:r>
              <a:rPr lang="en-US" smtClean="0">
                <a:solidFill>
                  <a:srgbClr val="FF0000"/>
                </a:solidFill>
              </a:rPr>
              <a:t>Bytewise / wordwise</a:t>
            </a:r>
          </a:p>
          <a:p>
            <a:pPr lvl="1">
              <a:lnSpc>
                <a:spcPct val="90000"/>
              </a:lnSpc>
            </a:pPr>
            <a:r>
              <a:rPr lang="en-US" smtClean="0">
                <a:solidFill>
                  <a:srgbClr val="FF0000"/>
                </a:solidFill>
              </a:rPr>
              <a:t>Byte Select = Vpp</a:t>
            </a:r>
          </a:p>
          <a:p>
            <a:pPr lvl="1">
              <a:lnSpc>
                <a:spcPct val="90000"/>
              </a:lnSpc>
            </a:pPr>
            <a:r>
              <a:rPr lang="en-US" smtClean="0">
                <a:solidFill>
                  <a:srgbClr val="FF0000"/>
                </a:solidFill>
              </a:rPr>
              <a:t>W/L = Vpp</a:t>
            </a:r>
          </a:p>
          <a:p>
            <a:pPr lvl="1">
              <a:lnSpc>
                <a:spcPct val="90000"/>
              </a:lnSpc>
            </a:pPr>
            <a:r>
              <a:rPr lang="en-US" smtClean="0">
                <a:solidFill>
                  <a:srgbClr val="FF0000"/>
                </a:solidFill>
              </a:rPr>
              <a:t>B/Ls = 0v</a:t>
            </a:r>
          </a:p>
          <a:p>
            <a:pPr lvl="1">
              <a:lnSpc>
                <a:spcPct val="90000"/>
              </a:lnSpc>
              <a:buFontTx/>
              <a:buNone/>
            </a:pPr>
            <a:endParaRPr lang="en-US" smtClean="0">
              <a:solidFill>
                <a:srgbClr val="FF0000"/>
              </a:solidFill>
            </a:endParaRPr>
          </a:p>
        </p:txBody>
      </p:sp>
      <p:sp>
        <p:nvSpPr>
          <p:cNvPr id="35846" name="Oval 4"/>
          <p:cNvSpPr>
            <a:spLocks noChangeArrowheads="1"/>
          </p:cNvSpPr>
          <p:nvPr/>
        </p:nvSpPr>
        <p:spPr bwMode="auto">
          <a:xfrm>
            <a:off x="2424114" y="3781147"/>
            <a:ext cx="276283" cy="527609"/>
          </a:xfrm>
          <a:prstGeom prst="ellipse">
            <a:avLst/>
          </a:prstGeom>
          <a:solidFill>
            <a:schemeClr val="tx1"/>
          </a:solidFill>
          <a:ln w="38100" algn="ctr">
            <a:solidFill>
              <a:schemeClr val="tx1"/>
            </a:solidFill>
            <a:round/>
            <a:headEnd/>
            <a:tailEnd/>
          </a:ln>
        </p:spPr>
        <p:txBody>
          <a:bodyPr wrap="none" lIns="97256" tIns="48628" rIns="97256" bIns="48628" anchor="ctr">
            <a:spAutoFit/>
          </a:bodyPr>
          <a:lstStyle/>
          <a:p>
            <a:endParaRPr lang="en-US"/>
          </a:p>
        </p:txBody>
      </p:sp>
      <p:sp>
        <p:nvSpPr>
          <p:cNvPr id="35847" name="Oval 5"/>
          <p:cNvSpPr>
            <a:spLocks noChangeArrowheads="1"/>
          </p:cNvSpPr>
          <p:nvPr/>
        </p:nvSpPr>
        <p:spPr bwMode="auto">
          <a:xfrm>
            <a:off x="2774951" y="3698597"/>
            <a:ext cx="276283" cy="527609"/>
          </a:xfrm>
          <a:prstGeom prst="ellipse">
            <a:avLst/>
          </a:prstGeom>
          <a:solidFill>
            <a:schemeClr val="tx1"/>
          </a:solidFill>
          <a:ln w="38100" algn="ctr">
            <a:solidFill>
              <a:schemeClr val="tx1"/>
            </a:solidFill>
            <a:round/>
            <a:headEnd/>
            <a:tailEnd/>
          </a:ln>
        </p:spPr>
        <p:txBody>
          <a:bodyPr wrap="none" lIns="97256" tIns="48628" rIns="97256" bIns="48628" anchor="ctr">
            <a:spAutoFit/>
          </a:bodyPr>
          <a:lstStyle/>
          <a:p>
            <a:endParaRPr lang="en-US"/>
          </a:p>
        </p:txBody>
      </p:sp>
      <p:graphicFrame>
        <p:nvGraphicFramePr>
          <p:cNvPr id="35842" name="Object 2"/>
          <p:cNvGraphicFramePr>
            <a:graphicFrameLocks noGrp="1" noChangeAspect="1"/>
          </p:cNvGraphicFramePr>
          <p:nvPr>
            <p:ph idx="4294967295"/>
          </p:nvPr>
        </p:nvGraphicFramePr>
        <p:xfrm>
          <a:off x="1524001" y="1524001"/>
          <a:ext cx="5064125" cy="4887913"/>
        </p:xfrm>
        <a:graphic>
          <a:graphicData uri="http://schemas.openxmlformats.org/presentationml/2006/ole">
            <mc:AlternateContent xmlns:mc="http://schemas.openxmlformats.org/markup-compatibility/2006">
              <mc:Choice xmlns:v="urn:schemas-microsoft-com:vml" Requires="v">
                <p:oleObj spid="_x0000_s33796" name="Bitmap Image" r:id="rId3" imgW="4285714" imgH="2619048" progId="PBrush">
                  <p:embed/>
                </p:oleObj>
              </mc:Choice>
              <mc:Fallback>
                <p:oleObj name="Bitmap Image" r:id="rId3" imgW="4285714" imgH="2619048" progId="PBrush">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1" y="1524001"/>
                        <a:ext cx="5064125" cy="4887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2" name="Group 7"/>
          <p:cNvGrpSpPr>
            <a:grpSpLocks/>
          </p:cNvGrpSpPr>
          <p:nvPr/>
        </p:nvGrpSpPr>
        <p:grpSpPr bwMode="auto">
          <a:xfrm>
            <a:off x="1537183" y="1989138"/>
            <a:ext cx="2012226" cy="3065462"/>
            <a:chOff x="9" y="1253"/>
            <a:chExt cx="1373" cy="1931"/>
          </a:xfrm>
        </p:grpSpPr>
        <p:sp>
          <p:nvSpPr>
            <p:cNvPr id="35862" name="Text Box 8"/>
            <p:cNvSpPr txBox="1">
              <a:spLocks noChangeArrowheads="1"/>
            </p:cNvSpPr>
            <p:nvPr/>
          </p:nvSpPr>
          <p:spPr bwMode="auto">
            <a:xfrm>
              <a:off x="152" y="1253"/>
              <a:ext cx="465" cy="256"/>
            </a:xfrm>
            <a:prstGeom prst="rect">
              <a:avLst/>
            </a:prstGeom>
            <a:noFill/>
            <a:ln w="38100" algn="ctr">
              <a:noFill/>
              <a:miter lim="800000"/>
              <a:headEnd/>
              <a:tailEnd/>
            </a:ln>
          </p:spPr>
          <p:txBody>
            <a:bodyPr wrap="none" lIns="97256" tIns="48628" rIns="97256" bIns="48628">
              <a:spAutoFit/>
            </a:bodyPr>
            <a:lstStyle/>
            <a:p>
              <a:pPr algn="ctr" defTabSz="973138">
                <a:spcBef>
                  <a:spcPct val="50000"/>
                </a:spcBef>
              </a:pPr>
              <a:r>
                <a:rPr lang="en-US" sz="2000" b="1">
                  <a:solidFill>
                    <a:srgbClr val="FF0000"/>
                  </a:solidFill>
                  <a:latin typeface="Arial" pitchFamily="34" charset="0"/>
                </a:rPr>
                <a:t>Vpp</a:t>
              </a:r>
            </a:p>
          </p:txBody>
        </p:sp>
        <p:sp>
          <p:nvSpPr>
            <p:cNvPr id="35863" name="Text Box 9"/>
            <p:cNvSpPr txBox="1">
              <a:spLocks noChangeArrowheads="1"/>
            </p:cNvSpPr>
            <p:nvPr/>
          </p:nvSpPr>
          <p:spPr bwMode="auto">
            <a:xfrm>
              <a:off x="9" y="2530"/>
              <a:ext cx="698" cy="256"/>
            </a:xfrm>
            <a:prstGeom prst="rect">
              <a:avLst/>
            </a:prstGeom>
            <a:noFill/>
            <a:ln w="38100" algn="ctr">
              <a:noFill/>
              <a:miter lim="800000"/>
              <a:headEnd/>
              <a:tailEnd/>
            </a:ln>
          </p:spPr>
          <p:txBody>
            <a:bodyPr wrap="none" lIns="97256" tIns="48628" rIns="97256" bIns="48628">
              <a:spAutoFit/>
            </a:bodyPr>
            <a:lstStyle/>
            <a:p>
              <a:pPr algn="ctr" defTabSz="973138">
                <a:spcBef>
                  <a:spcPct val="50000"/>
                </a:spcBef>
              </a:pPr>
              <a:r>
                <a:rPr lang="en-US" sz="2000" b="1">
                  <a:solidFill>
                    <a:srgbClr val="FF0000"/>
                  </a:solidFill>
                  <a:latin typeface="Arial" pitchFamily="34" charset="0"/>
                </a:rPr>
                <a:t>Vpp-Vt</a:t>
              </a:r>
            </a:p>
          </p:txBody>
        </p:sp>
        <p:sp>
          <p:nvSpPr>
            <p:cNvPr id="35864" name="Text Box 10"/>
            <p:cNvSpPr txBox="1">
              <a:spLocks noChangeArrowheads="1"/>
            </p:cNvSpPr>
            <p:nvPr/>
          </p:nvSpPr>
          <p:spPr bwMode="auto">
            <a:xfrm>
              <a:off x="1016" y="1474"/>
              <a:ext cx="329" cy="256"/>
            </a:xfrm>
            <a:prstGeom prst="rect">
              <a:avLst/>
            </a:prstGeom>
            <a:noFill/>
            <a:ln w="38100" algn="ctr">
              <a:noFill/>
              <a:miter lim="800000"/>
              <a:headEnd/>
              <a:tailEnd/>
            </a:ln>
          </p:spPr>
          <p:txBody>
            <a:bodyPr wrap="none" lIns="97256" tIns="48628" rIns="97256" bIns="48628">
              <a:spAutoFit/>
            </a:bodyPr>
            <a:lstStyle/>
            <a:p>
              <a:pPr algn="ctr" defTabSz="973138">
                <a:spcBef>
                  <a:spcPct val="50000"/>
                </a:spcBef>
              </a:pPr>
              <a:r>
                <a:rPr lang="en-US" sz="2000" b="1">
                  <a:solidFill>
                    <a:srgbClr val="FF0000"/>
                  </a:solidFill>
                  <a:latin typeface="Arial" pitchFamily="34" charset="0"/>
                </a:rPr>
                <a:t>0v</a:t>
              </a:r>
            </a:p>
          </p:txBody>
        </p:sp>
        <p:sp>
          <p:nvSpPr>
            <p:cNvPr id="35865" name="Text Box 11"/>
            <p:cNvSpPr txBox="1">
              <a:spLocks noChangeArrowheads="1"/>
            </p:cNvSpPr>
            <p:nvPr/>
          </p:nvSpPr>
          <p:spPr bwMode="auto">
            <a:xfrm>
              <a:off x="1053" y="2386"/>
              <a:ext cx="329" cy="256"/>
            </a:xfrm>
            <a:prstGeom prst="rect">
              <a:avLst/>
            </a:prstGeom>
            <a:noFill/>
            <a:ln w="38100" algn="ctr">
              <a:noFill/>
              <a:miter lim="800000"/>
              <a:headEnd/>
              <a:tailEnd/>
            </a:ln>
          </p:spPr>
          <p:txBody>
            <a:bodyPr wrap="none" lIns="97256" tIns="48628" rIns="97256" bIns="48628">
              <a:spAutoFit/>
            </a:bodyPr>
            <a:lstStyle/>
            <a:p>
              <a:pPr algn="ctr" defTabSz="973138">
                <a:spcBef>
                  <a:spcPct val="50000"/>
                </a:spcBef>
              </a:pPr>
              <a:r>
                <a:rPr lang="en-US" sz="2000" b="1">
                  <a:solidFill>
                    <a:srgbClr val="FF0000"/>
                  </a:solidFill>
                  <a:latin typeface="Arial" pitchFamily="34" charset="0"/>
                </a:rPr>
                <a:t>0v</a:t>
              </a:r>
            </a:p>
          </p:txBody>
        </p:sp>
        <p:sp>
          <p:nvSpPr>
            <p:cNvPr id="35866" name="Freeform 12"/>
            <p:cNvSpPr>
              <a:spLocks/>
            </p:cNvSpPr>
            <p:nvPr/>
          </p:nvSpPr>
          <p:spPr bwMode="auto">
            <a:xfrm flipV="1">
              <a:off x="816" y="2570"/>
              <a:ext cx="240" cy="236"/>
            </a:xfrm>
            <a:custGeom>
              <a:avLst/>
              <a:gdLst>
                <a:gd name="T0" fmla="*/ 420 w 168"/>
                <a:gd name="T1" fmla="*/ 86 h 528"/>
                <a:gd name="T2" fmla="*/ 420 w 168"/>
                <a:gd name="T3" fmla="*/ 15 h 528"/>
                <a:gd name="T4" fmla="*/ 0 w 168"/>
                <a:gd name="T5" fmla="*/ 0 h 528"/>
                <a:gd name="T6" fmla="*/ 0 60000 65536"/>
                <a:gd name="T7" fmla="*/ 0 60000 65536"/>
                <a:gd name="T8" fmla="*/ 0 60000 65536"/>
                <a:gd name="T9" fmla="*/ 0 w 168"/>
                <a:gd name="T10" fmla="*/ 0 h 528"/>
                <a:gd name="T11" fmla="*/ 168 w 168"/>
                <a:gd name="T12" fmla="*/ 528 h 528"/>
              </a:gdLst>
              <a:ahLst/>
              <a:cxnLst>
                <a:cxn ang="T6">
                  <a:pos x="T0" y="T1"/>
                </a:cxn>
                <a:cxn ang="T7">
                  <a:pos x="T2" y="T3"/>
                </a:cxn>
                <a:cxn ang="T8">
                  <a:pos x="T4" y="T5"/>
                </a:cxn>
              </a:cxnLst>
              <a:rect l="T9" t="T10" r="T11" b="T12"/>
              <a:pathLst>
                <a:path w="168" h="528">
                  <a:moveTo>
                    <a:pt x="144" y="528"/>
                  </a:moveTo>
                  <a:cubicBezTo>
                    <a:pt x="156" y="356"/>
                    <a:pt x="168" y="184"/>
                    <a:pt x="144" y="96"/>
                  </a:cubicBezTo>
                  <a:cubicBezTo>
                    <a:pt x="120" y="8"/>
                    <a:pt x="60" y="4"/>
                    <a:pt x="0" y="0"/>
                  </a:cubicBezTo>
                </a:path>
              </a:pathLst>
            </a:custGeom>
            <a:noFill/>
            <a:ln w="38100" cap="flat" cmpd="sng">
              <a:solidFill>
                <a:srgbClr val="FF0000"/>
              </a:solidFill>
              <a:prstDash val="solid"/>
              <a:round/>
              <a:headEnd/>
              <a:tailEnd type="stealth" w="lg" len="lg"/>
            </a:ln>
          </p:spPr>
          <p:txBody>
            <a:bodyPr lIns="97256" tIns="48628" rIns="97256" bIns="48628" anchor="ctr">
              <a:spAutoFit/>
            </a:bodyPr>
            <a:lstStyle/>
            <a:p>
              <a:endParaRPr lang="en-US"/>
            </a:p>
          </p:txBody>
        </p:sp>
        <p:sp>
          <p:nvSpPr>
            <p:cNvPr id="35867" name="Text Box 13"/>
            <p:cNvSpPr txBox="1">
              <a:spLocks noChangeArrowheads="1"/>
            </p:cNvSpPr>
            <p:nvPr/>
          </p:nvSpPr>
          <p:spPr bwMode="auto">
            <a:xfrm>
              <a:off x="856" y="2928"/>
              <a:ext cx="475" cy="256"/>
            </a:xfrm>
            <a:prstGeom prst="rect">
              <a:avLst/>
            </a:prstGeom>
            <a:noFill/>
            <a:ln w="38100" algn="ctr">
              <a:noFill/>
              <a:miter lim="800000"/>
              <a:headEnd/>
              <a:tailEnd/>
            </a:ln>
          </p:spPr>
          <p:txBody>
            <a:bodyPr wrap="none" lIns="97256" tIns="48628" rIns="97256" bIns="48628">
              <a:spAutoFit/>
            </a:bodyPr>
            <a:lstStyle/>
            <a:p>
              <a:pPr algn="ctr" defTabSz="973138">
                <a:spcBef>
                  <a:spcPct val="50000"/>
                </a:spcBef>
              </a:pPr>
              <a:r>
                <a:rPr lang="en-US" sz="2000" b="1">
                  <a:solidFill>
                    <a:srgbClr val="FF0000"/>
                  </a:solidFill>
                  <a:latin typeface="Arial" pitchFamily="34" charset="0"/>
                </a:rPr>
                <a:t>FNT</a:t>
              </a:r>
            </a:p>
          </p:txBody>
        </p:sp>
      </p:grpSp>
      <p:grpSp>
        <p:nvGrpSpPr>
          <p:cNvPr id="3" name="Group 14"/>
          <p:cNvGrpSpPr>
            <a:grpSpLocks/>
          </p:cNvGrpSpPr>
          <p:nvPr/>
        </p:nvGrpSpPr>
        <p:grpSpPr bwMode="auto">
          <a:xfrm>
            <a:off x="1784467" y="2217739"/>
            <a:ext cx="1901235" cy="2433637"/>
            <a:chOff x="178" y="1397"/>
            <a:chExt cx="1297" cy="1533"/>
          </a:xfrm>
        </p:grpSpPr>
        <p:sp>
          <p:nvSpPr>
            <p:cNvPr id="35856" name="Text Box 15"/>
            <p:cNvSpPr txBox="1">
              <a:spLocks noChangeArrowheads="1"/>
            </p:cNvSpPr>
            <p:nvPr/>
          </p:nvSpPr>
          <p:spPr bwMode="auto">
            <a:xfrm>
              <a:off x="777" y="2208"/>
              <a:ext cx="698" cy="256"/>
            </a:xfrm>
            <a:prstGeom prst="rect">
              <a:avLst/>
            </a:prstGeom>
            <a:noFill/>
            <a:ln w="38100" algn="ctr">
              <a:noFill/>
              <a:miter lim="800000"/>
              <a:headEnd/>
              <a:tailEnd/>
            </a:ln>
          </p:spPr>
          <p:txBody>
            <a:bodyPr wrap="none" lIns="97256" tIns="48628" rIns="97256" bIns="48628">
              <a:spAutoFit/>
            </a:bodyPr>
            <a:lstStyle/>
            <a:p>
              <a:pPr algn="ctr" defTabSz="973138">
                <a:spcBef>
                  <a:spcPct val="50000"/>
                </a:spcBef>
              </a:pPr>
              <a:r>
                <a:rPr lang="en-US" sz="2000" b="1">
                  <a:solidFill>
                    <a:srgbClr val="0000CC"/>
                  </a:solidFill>
                  <a:latin typeface="Arial" pitchFamily="34" charset="0"/>
                </a:rPr>
                <a:t>Vpp-Vt</a:t>
              </a:r>
            </a:p>
          </p:txBody>
        </p:sp>
        <p:sp>
          <p:nvSpPr>
            <p:cNvPr id="35857" name="Text Box 16"/>
            <p:cNvSpPr txBox="1">
              <a:spLocks noChangeArrowheads="1"/>
            </p:cNvSpPr>
            <p:nvPr/>
          </p:nvSpPr>
          <p:spPr bwMode="auto">
            <a:xfrm>
              <a:off x="221" y="1397"/>
              <a:ext cx="329" cy="256"/>
            </a:xfrm>
            <a:prstGeom prst="rect">
              <a:avLst/>
            </a:prstGeom>
            <a:noFill/>
            <a:ln w="38100" algn="ctr">
              <a:noFill/>
              <a:miter lim="800000"/>
              <a:headEnd/>
              <a:tailEnd/>
            </a:ln>
          </p:spPr>
          <p:txBody>
            <a:bodyPr wrap="none" lIns="97256" tIns="48628" rIns="97256" bIns="48628">
              <a:spAutoFit/>
            </a:bodyPr>
            <a:lstStyle/>
            <a:p>
              <a:pPr algn="ctr" defTabSz="973138">
                <a:spcBef>
                  <a:spcPct val="50000"/>
                </a:spcBef>
              </a:pPr>
              <a:r>
                <a:rPr lang="en-US" sz="2000" b="1">
                  <a:solidFill>
                    <a:srgbClr val="0000CC"/>
                  </a:solidFill>
                  <a:latin typeface="Arial" pitchFamily="34" charset="0"/>
                </a:rPr>
                <a:t>0v</a:t>
              </a:r>
            </a:p>
          </p:txBody>
        </p:sp>
        <p:sp>
          <p:nvSpPr>
            <p:cNvPr id="35858" name="Text Box 17"/>
            <p:cNvSpPr txBox="1">
              <a:spLocks noChangeArrowheads="1"/>
            </p:cNvSpPr>
            <p:nvPr/>
          </p:nvSpPr>
          <p:spPr bwMode="auto">
            <a:xfrm>
              <a:off x="925" y="1632"/>
              <a:ext cx="465" cy="256"/>
            </a:xfrm>
            <a:prstGeom prst="rect">
              <a:avLst/>
            </a:prstGeom>
            <a:noFill/>
            <a:ln w="38100" algn="ctr">
              <a:noFill/>
              <a:miter lim="800000"/>
              <a:headEnd/>
              <a:tailEnd/>
            </a:ln>
          </p:spPr>
          <p:txBody>
            <a:bodyPr wrap="none" lIns="97256" tIns="48628" rIns="97256" bIns="48628">
              <a:spAutoFit/>
            </a:bodyPr>
            <a:lstStyle/>
            <a:p>
              <a:pPr algn="ctr" defTabSz="973138">
                <a:spcBef>
                  <a:spcPct val="50000"/>
                </a:spcBef>
              </a:pPr>
              <a:r>
                <a:rPr lang="en-US" sz="2000" b="1">
                  <a:solidFill>
                    <a:srgbClr val="0000CC"/>
                  </a:solidFill>
                  <a:latin typeface="Arial" pitchFamily="34" charset="0"/>
                </a:rPr>
                <a:t>Vpp</a:t>
              </a:r>
            </a:p>
          </p:txBody>
        </p:sp>
        <p:sp>
          <p:nvSpPr>
            <p:cNvPr id="35859" name="Text Box 18"/>
            <p:cNvSpPr txBox="1">
              <a:spLocks noChangeArrowheads="1"/>
            </p:cNvSpPr>
            <p:nvPr/>
          </p:nvSpPr>
          <p:spPr bwMode="auto">
            <a:xfrm>
              <a:off x="178" y="2674"/>
              <a:ext cx="329" cy="256"/>
            </a:xfrm>
            <a:prstGeom prst="rect">
              <a:avLst/>
            </a:prstGeom>
            <a:noFill/>
            <a:ln w="38100" algn="ctr">
              <a:noFill/>
              <a:miter lim="800000"/>
              <a:headEnd/>
              <a:tailEnd/>
            </a:ln>
          </p:spPr>
          <p:txBody>
            <a:bodyPr wrap="none" lIns="97256" tIns="48628" rIns="97256" bIns="48628">
              <a:spAutoFit/>
            </a:bodyPr>
            <a:lstStyle/>
            <a:p>
              <a:pPr algn="ctr" defTabSz="973138">
                <a:spcBef>
                  <a:spcPct val="50000"/>
                </a:spcBef>
              </a:pPr>
              <a:r>
                <a:rPr lang="en-US" sz="2000" b="1">
                  <a:solidFill>
                    <a:srgbClr val="0000CC"/>
                  </a:solidFill>
                  <a:latin typeface="Arial" pitchFamily="34" charset="0"/>
                </a:rPr>
                <a:t>0v</a:t>
              </a:r>
            </a:p>
          </p:txBody>
        </p:sp>
        <p:sp>
          <p:nvSpPr>
            <p:cNvPr id="35860" name="Freeform 19"/>
            <p:cNvSpPr>
              <a:spLocks/>
            </p:cNvSpPr>
            <p:nvPr/>
          </p:nvSpPr>
          <p:spPr bwMode="auto">
            <a:xfrm>
              <a:off x="768" y="2546"/>
              <a:ext cx="134" cy="236"/>
            </a:xfrm>
            <a:custGeom>
              <a:avLst/>
              <a:gdLst>
                <a:gd name="T0" fmla="*/ 0 w 168"/>
                <a:gd name="T1" fmla="*/ 240 h 240"/>
                <a:gd name="T2" fmla="*/ 144 w 168"/>
                <a:gd name="T3" fmla="*/ 192 h 240"/>
                <a:gd name="T4" fmla="*/ 144 w 168"/>
                <a:gd name="T5" fmla="*/ 0 h 240"/>
                <a:gd name="T6" fmla="*/ 0 60000 65536"/>
                <a:gd name="T7" fmla="*/ 0 60000 65536"/>
                <a:gd name="T8" fmla="*/ 0 60000 65536"/>
                <a:gd name="T9" fmla="*/ 0 w 168"/>
                <a:gd name="T10" fmla="*/ 0 h 240"/>
                <a:gd name="T11" fmla="*/ 168 w 168"/>
                <a:gd name="T12" fmla="*/ 240 h 240"/>
              </a:gdLst>
              <a:ahLst/>
              <a:cxnLst>
                <a:cxn ang="T6">
                  <a:pos x="T0" y="T1"/>
                </a:cxn>
                <a:cxn ang="T7">
                  <a:pos x="T2" y="T3"/>
                </a:cxn>
                <a:cxn ang="T8">
                  <a:pos x="T4" y="T5"/>
                </a:cxn>
              </a:cxnLst>
              <a:rect l="T9" t="T10" r="T11" b="T12"/>
              <a:pathLst>
                <a:path w="168" h="240">
                  <a:moveTo>
                    <a:pt x="0" y="240"/>
                  </a:moveTo>
                  <a:cubicBezTo>
                    <a:pt x="60" y="236"/>
                    <a:pt x="120" y="232"/>
                    <a:pt x="144" y="192"/>
                  </a:cubicBezTo>
                  <a:cubicBezTo>
                    <a:pt x="168" y="152"/>
                    <a:pt x="156" y="76"/>
                    <a:pt x="144" y="0"/>
                  </a:cubicBezTo>
                </a:path>
              </a:pathLst>
            </a:custGeom>
            <a:noFill/>
            <a:ln w="38100" cap="flat" cmpd="sng">
              <a:solidFill>
                <a:srgbClr val="0000CC"/>
              </a:solidFill>
              <a:prstDash val="solid"/>
              <a:round/>
              <a:headEnd/>
              <a:tailEnd type="stealth" w="lg" len="lg"/>
            </a:ln>
          </p:spPr>
          <p:txBody>
            <a:bodyPr wrap="none" lIns="97256" tIns="48628" rIns="97256" bIns="48628" anchor="ctr">
              <a:spAutoFit/>
            </a:bodyPr>
            <a:lstStyle/>
            <a:p>
              <a:endParaRPr lang="en-US"/>
            </a:p>
          </p:txBody>
        </p:sp>
        <p:sp>
          <p:nvSpPr>
            <p:cNvPr id="35861" name="Text Box 20"/>
            <p:cNvSpPr txBox="1">
              <a:spLocks noChangeArrowheads="1"/>
            </p:cNvSpPr>
            <p:nvPr/>
          </p:nvSpPr>
          <p:spPr bwMode="auto">
            <a:xfrm>
              <a:off x="860" y="2640"/>
              <a:ext cx="475" cy="256"/>
            </a:xfrm>
            <a:prstGeom prst="rect">
              <a:avLst/>
            </a:prstGeom>
            <a:noFill/>
            <a:ln w="38100" algn="ctr">
              <a:noFill/>
              <a:miter lim="800000"/>
              <a:headEnd/>
              <a:tailEnd/>
            </a:ln>
          </p:spPr>
          <p:txBody>
            <a:bodyPr wrap="none" lIns="97256" tIns="48628" rIns="97256" bIns="48628">
              <a:spAutoFit/>
            </a:bodyPr>
            <a:lstStyle/>
            <a:p>
              <a:pPr algn="ctr" defTabSz="973138">
                <a:spcBef>
                  <a:spcPct val="50000"/>
                </a:spcBef>
              </a:pPr>
              <a:r>
                <a:rPr lang="en-US" sz="2000" b="1">
                  <a:solidFill>
                    <a:srgbClr val="0000CC"/>
                  </a:solidFill>
                  <a:latin typeface="Arial" pitchFamily="34" charset="0"/>
                </a:rPr>
                <a:t>FNT</a:t>
              </a:r>
            </a:p>
          </p:txBody>
        </p:sp>
      </p:grpSp>
      <p:sp>
        <p:nvSpPr>
          <p:cNvPr id="449557" name="Rectangle 21"/>
          <p:cNvSpPr>
            <a:spLocks noChangeArrowheads="1"/>
          </p:cNvSpPr>
          <p:nvPr/>
        </p:nvSpPr>
        <p:spPr bwMode="auto">
          <a:xfrm>
            <a:off x="6588125" y="3886200"/>
            <a:ext cx="3727450" cy="2590800"/>
          </a:xfrm>
          <a:prstGeom prst="rect">
            <a:avLst/>
          </a:prstGeom>
          <a:noFill/>
          <a:ln w="9525">
            <a:noFill/>
            <a:miter lim="800000"/>
            <a:headEnd/>
            <a:tailEnd/>
          </a:ln>
        </p:spPr>
        <p:txBody>
          <a:bodyPr lIns="87263" tIns="43631" rIns="87263" bIns="43631"/>
          <a:lstStyle/>
          <a:p>
            <a:pPr marL="342900" indent="-342900">
              <a:spcBef>
                <a:spcPct val="20000"/>
              </a:spcBef>
              <a:buBlip>
                <a:blip r:embed="rId5"/>
              </a:buBlip>
            </a:pPr>
            <a:r>
              <a:rPr lang="en-US" sz="2000">
                <a:solidFill>
                  <a:srgbClr val="0000CC"/>
                </a:solidFill>
              </a:rPr>
              <a:t>Erase</a:t>
            </a:r>
          </a:p>
          <a:p>
            <a:pPr marL="742950" lvl="1" indent="-285750">
              <a:spcBef>
                <a:spcPct val="20000"/>
              </a:spcBef>
              <a:buBlip>
                <a:blip r:embed="rId5"/>
              </a:buBlip>
            </a:pPr>
            <a:r>
              <a:rPr lang="en-US">
                <a:solidFill>
                  <a:srgbClr val="0000CC"/>
                </a:solidFill>
              </a:rPr>
              <a:t>FN Tunneling</a:t>
            </a:r>
          </a:p>
          <a:p>
            <a:pPr marL="742950" lvl="1" indent="-285750">
              <a:spcBef>
                <a:spcPct val="20000"/>
              </a:spcBef>
              <a:buBlip>
                <a:blip r:embed="rId5"/>
              </a:buBlip>
            </a:pPr>
            <a:r>
              <a:rPr lang="en-US">
                <a:solidFill>
                  <a:srgbClr val="0000CC"/>
                </a:solidFill>
              </a:rPr>
              <a:t>Bytewise / wordwise / Pagewise</a:t>
            </a:r>
          </a:p>
          <a:p>
            <a:pPr marL="742950" lvl="1" indent="-285750">
              <a:spcBef>
                <a:spcPct val="20000"/>
              </a:spcBef>
              <a:buBlip>
                <a:blip r:embed="rId5"/>
              </a:buBlip>
            </a:pPr>
            <a:r>
              <a:rPr lang="en-US">
                <a:solidFill>
                  <a:srgbClr val="0000CC"/>
                </a:solidFill>
              </a:rPr>
              <a:t>Byte Select = 0v</a:t>
            </a:r>
          </a:p>
          <a:p>
            <a:pPr marL="742950" lvl="1" indent="-285750">
              <a:spcBef>
                <a:spcPct val="20000"/>
              </a:spcBef>
              <a:buBlip>
                <a:blip r:embed="rId5"/>
              </a:buBlip>
            </a:pPr>
            <a:r>
              <a:rPr lang="en-US">
                <a:solidFill>
                  <a:srgbClr val="0000CC"/>
                </a:solidFill>
              </a:rPr>
              <a:t>W/L = Vpp</a:t>
            </a:r>
          </a:p>
          <a:p>
            <a:pPr marL="742950" lvl="1" indent="-285750">
              <a:spcBef>
                <a:spcPct val="20000"/>
              </a:spcBef>
              <a:buBlip>
                <a:blip r:embed="rId5"/>
              </a:buBlip>
            </a:pPr>
            <a:r>
              <a:rPr lang="en-US">
                <a:solidFill>
                  <a:srgbClr val="0000CC"/>
                </a:solidFill>
              </a:rPr>
              <a:t>B/Ls = Vpp</a:t>
            </a:r>
          </a:p>
          <a:p>
            <a:pPr marL="742950" lvl="1" indent="-285750">
              <a:spcBef>
                <a:spcPct val="20000"/>
              </a:spcBef>
            </a:pPr>
            <a:endParaRPr lang="en-US">
              <a:solidFill>
                <a:srgbClr val="0000CC"/>
              </a:solidFill>
            </a:endParaRPr>
          </a:p>
        </p:txBody>
      </p:sp>
      <p:grpSp>
        <p:nvGrpSpPr>
          <p:cNvPr id="4" name="Group 22"/>
          <p:cNvGrpSpPr>
            <a:grpSpLocks/>
          </p:cNvGrpSpPr>
          <p:nvPr/>
        </p:nvGrpSpPr>
        <p:grpSpPr bwMode="auto">
          <a:xfrm>
            <a:off x="1665289" y="1862138"/>
            <a:ext cx="2283195" cy="1187449"/>
            <a:chOff x="96" y="1173"/>
            <a:chExt cx="1558" cy="748"/>
          </a:xfrm>
        </p:grpSpPr>
        <p:sp>
          <p:nvSpPr>
            <p:cNvPr id="35854" name="Text Box 23"/>
            <p:cNvSpPr txBox="1">
              <a:spLocks noChangeArrowheads="1"/>
            </p:cNvSpPr>
            <p:nvPr/>
          </p:nvSpPr>
          <p:spPr bwMode="auto">
            <a:xfrm>
              <a:off x="1091" y="1173"/>
              <a:ext cx="563" cy="236"/>
            </a:xfrm>
            <a:prstGeom prst="rect">
              <a:avLst/>
            </a:prstGeom>
            <a:noFill/>
            <a:ln w="38100" algn="ctr">
              <a:noFill/>
              <a:miter lim="800000"/>
              <a:headEnd/>
              <a:tailEnd/>
            </a:ln>
          </p:spPr>
          <p:txBody>
            <a:bodyPr wrap="none" lIns="97256" tIns="48628" rIns="97256" bIns="48628">
              <a:spAutoFit/>
            </a:bodyPr>
            <a:lstStyle/>
            <a:p>
              <a:pPr defTabSz="973138">
                <a:spcBef>
                  <a:spcPct val="50000"/>
                </a:spcBef>
              </a:pPr>
              <a:r>
                <a:rPr lang="en-US" b="1">
                  <a:solidFill>
                    <a:srgbClr val="009900"/>
                  </a:solidFill>
                  <a:latin typeface="Arial" pitchFamily="34" charset="0"/>
                </a:rPr>
                <a:t>Vdd/2</a:t>
              </a:r>
            </a:p>
          </p:txBody>
        </p:sp>
        <p:sp>
          <p:nvSpPr>
            <p:cNvPr id="35855" name="Text Box 24"/>
            <p:cNvSpPr txBox="1">
              <a:spLocks noChangeArrowheads="1"/>
            </p:cNvSpPr>
            <p:nvPr/>
          </p:nvSpPr>
          <p:spPr bwMode="auto">
            <a:xfrm>
              <a:off x="96" y="1685"/>
              <a:ext cx="432" cy="236"/>
            </a:xfrm>
            <a:prstGeom prst="rect">
              <a:avLst/>
            </a:prstGeom>
            <a:noFill/>
            <a:ln w="38100" algn="ctr">
              <a:noFill/>
              <a:miter lim="800000"/>
              <a:headEnd/>
              <a:tailEnd/>
            </a:ln>
          </p:spPr>
          <p:txBody>
            <a:bodyPr wrap="none" lIns="97256" tIns="48628" rIns="97256" bIns="48628">
              <a:spAutoFit/>
            </a:bodyPr>
            <a:lstStyle/>
            <a:p>
              <a:pPr defTabSz="973138">
                <a:spcBef>
                  <a:spcPct val="50000"/>
                </a:spcBef>
              </a:pPr>
              <a:r>
                <a:rPr lang="en-US" b="1">
                  <a:solidFill>
                    <a:srgbClr val="009900"/>
                  </a:solidFill>
                  <a:latin typeface="Arial" pitchFamily="34" charset="0"/>
                </a:rPr>
                <a:t>Vdd</a:t>
              </a:r>
            </a:p>
          </p:txBody>
        </p:sp>
      </p:grpSp>
      <p:sp>
        <p:nvSpPr>
          <p:cNvPr id="449561" name="Text Box 25"/>
          <p:cNvSpPr txBox="1">
            <a:spLocks noChangeArrowheads="1"/>
          </p:cNvSpPr>
          <p:nvPr/>
        </p:nvSpPr>
        <p:spPr bwMode="auto">
          <a:xfrm>
            <a:off x="4056064" y="6477001"/>
            <a:ext cx="5071785" cy="375205"/>
          </a:xfrm>
          <a:prstGeom prst="rect">
            <a:avLst/>
          </a:prstGeom>
          <a:noFill/>
          <a:ln w="38100" algn="ctr">
            <a:noFill/>
            <a:miter lim="800000"/>
            <a:headEnd/>
            <a:tailEnd/>
          </a:ln>
        </p:spPr>
        <p:txBody>
          <a:bodyPr wrap="none" lIns="97256" tIns="48628" rIns="97256" bIns="48628">
            <a:spAutoFit/>
          </a:bodyPr>
          <a:lstStyle/>
          <a:p>
            <a:pPr defTabSz="973138">
              <a:spcBef>
                <a:spcPct val="50000"/>
              </a:spcBef>
            </a:pPr>
            <a:r>
              <a:rPr lang="en-US" b="1">
                <a:solidFill>
                  <a:srgbClr val="009900"/>
                </a:solidFill>
                <a:latin typeface="Arial" pitchFamily="34" charset="0"/>
              </a:rPr>
              <a:t>Read – BL=Vdd/2 , WL = Vdd, Byte Sel = Vdd</a:t>
            </a:r>
          </a:p>
        </p:txBody>
      </p:sp>
      <p:sp>
        <p:nvSpPr>
          <p:cNvPr id="449562" name="Text Box 26"/>
          <p:cNvSpPr txBox="1">
            <a:spLocks noChangeArrowheads="1"/>
          </p:cNvSpPr>
          <p:nvPr/>
        </p:nvSpPr>
        <p:spPr bwMode="auto">
          <a:xfrm>
            <a:off x="2881787" y="5881688"/>
            <a:ext cx="3755078" cy="405982"/>
          </a:xfrm>
          <a:prstGeom prst="rect">
            <a:avLst/>
          </a:prstGeom>
          <a:noFill/>
          <a:ln w="38100" algn="ctr">
            <a:noFill/>
            <a:miter lim="800000"/>
            <a:headEnd/>
            <a:tailEnd/>
          </a:ln>
        </p:spPr>
        <p:txBody>
          <a:bodyPr wrap="none" lIns="97256" tIns="48628" rIns="97256" bIns="48628">
            <a:spAutoFit/>
          </a:bodyPr>
          <a:lstStyle/>
          <a:p>
            <a:pPr algn="ctr" defTabSz="973138">
              <a:spcBef>
                <a:spcPct val="50000"/>
              </a:spcBef>
            </a:pPr>
            <a:r>
              <a:rPr lang="en-US" sz="2000" b="1">
                <a:solidFill>
                  <a:srgbClr val="000000"/>
                </a:solidFill>
                <a:latin typeface="Comic Sans MS" pitchFamily="66" charset="0"/>
              </a:rPr>
              <a:t>Write = Erase then Program</a:t>
            </a:r>
          </a:p>
        </p:txBody>
      </p:sp>
    </p:spTree>
    <p:extLst>
      <p:ext uri="{BB962C8B-B14F-4D97-AF65-F5344CB8AC3E}">
        <p14:creationId xmlns:p14="http://schemas.microsoft.com/office/powerpoint/2010/main" val="2034637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4953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49539">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49539">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49539">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49539">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49539">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nodeType="clickEffect">
                                  <p:stCondLst>
                                    <p:cond delay="0"/>
                                  </p:stCondLst>
                                  <p:childTnLst>
                                    <p:set>
                                      <p:cBhvr>
                                        <p:cTn id="24" dur="1" fill="hold">
                                          <p:stCondLst>
                                            <p:cond delay="0"/>
                                          </p:stCondLst>
                                        </p:cTn>
                                        <p:tgtEl>
                                          <p:spTgt spid="2"/>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4955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nodeType="clickEffect">
                                  <p:stCondLst>
                                    <p:cond delay="0"/>
                                  </p:stCondLst>
                                  <p:childTnLst>
                                    <p:set>
                                      <p:cBhvr>
                                        <p:cTn id="36" dur="1" fill="hold">
                                          <p:stCondLst>
                                            <p:cond delay="0"/>
                                          </p:stCondLst>
                                        </p:cTn>
                                        <p:tgtEl>
                                          <p:spTgt spid="3"/>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449561"/>
                                        </p:tgtEl>
                                        <p:attrNameLst>
                                          <p:attrName>style.visibility</p:attrName>
                                        </p:attrNameLst>
                                      </p:cBhvr>
                                      <p:to>
                                        <p:strVal val="visible"/>
                                      </p:to>
                                    </p:set>
                                    <p:anim calcmode="lin" valueType="num">
                                      <p:cBhvr additive="base">
                                        <p:cTn id="41" dur="500" fill="hold"/>
                                        <p:tgtEl>
                                          <p:spTgt spid="449561"/>
                                        </p:tgtEl>
                                        <p:attrNameLst>
                                          <p:attrName>ppt_x</p:attrName>
                                        </p:attrNameLst>
                                      </p:cBhvr>
                                      <p:tavLst>
                                        <p:tav tm="0">
                                          <p:val>
                                            <p:strVal val="#ppt_x"/>
                                          </p:val>
                                        </p:tav>
                                        <p:tav tm="100000">
                                          <p:val>
                                            <p:strVal val="#ppt_x"/>
                                          </p:val>
                                        </p:tav>
                                      </p:tavLst>
                                    </p:anim>
                                    <p:anim calcmode="lin" valueType="num">
                                      <p:cBhvr additive="base">
                                        <p:cTn id="42" dur="500" fill="hold"/>
                                        <p:tgtEl>
                                          <p:spTgt spid="449561"/>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5" presetClass="entr" presetSubtype="10" fill="hold" nodeType="clickEffect">
                                  <p:stCondLst>
                                    <p:cond delay="0"/>
                                  </p:stCondLst>
                                  <p:childTnLst>
                                    <p:set>
                                      <p:cBhvr>
                                        <p:cTn id="46" dur="1" fill="hold">
                                          <p:stCondLst>
                                            <p:cond delay="0"/>
                                          </p:stCondLst>
                                        </p:cTn>
                                        <p:tgtEl>
                                          <p:spTgt spid="4"/>
                                        </p:tgtEl>
                                        <p:attrNameLst>
                                          <p:attrName>style.visibility</p:attrName>
                                        </p:attrNameLst>
                                      </p:cBhvr>
                                      <p:to>
                                        <p:strVal val="visible"/>
                                      </p:to>
                                    </p:set>
                                    <p:animEffect transition="in" filter="checkerboard(across)">
                                      <p:cBhvr>
                                        <p:cTn id="47" dur="500"/>
                                        <p:tgtEl>
                                          <p:spTgt spid="4"/>
                                        </p:tgtEl>
                                      </p:cBhvr>
                                    </p:animEffect>
                                  </p:childTnLst>
                                </p:cTn>
                              </p:par>
                            </p:childTnLst>
                          </p:cTn>
                        </p:par>
                      </p:childTnLst>
                    </p:cTn>
                  </p:par>
                  <p:par>
                    <p:cTn id="48" fill="hold">
                      <p:stCondLst>
                        <p:cond delay="indefinite"/>
                      </p:stCondLst>
                      <p:childTnLst>
                        <p:par>
                          <p:cTn id="49" fill="hold">
                            <p:stCondLst>
                              <p:cond delay="0"/>
                            </p:stCondLst>
                            <p:childTnLst>
                              <p:par>
                                <p:cTn id="50" presetID="2" presetClass="entr" presetSubtype="8" fill="hold" nodeType="clickEffect">
                                  <p:stCondLst>
                                    <p:cond delay="0"/>
                                  </p:stCondLst>
                                  <p:childTnLst>
                                    <p:set>
                                      <p:cBhvr>
                                        <p:cTn id="51" dur="1" fill="hold">
                                          <p:stCondLst>
                                            <p:cond delay="0"/>
                                          </p:stCondLst>
                                        </p:cTn>
                                        <p:tgtEl>
                                          <p:spTgt spid="449562">
                                            <p:txEl>
                                              <p:pRg st="0" end="0"/>
                                            </p:txEl>
                                          </p:spTgt>
                                        </p:tgtEl>
                                        <p:attrNameLst>
                                          <p:attrName>style.visibility</p:attrName>
                                        </p:attrNameLst>
                                      </p:cBhvr>
                                      <p:to>
                                        <p:strVal val="visible"/>
                                      </p:to>
                                    </p:set>
                                    <p:anim calcmode="lin" valueType="num">
                                      <p:cBhvr additive="base">
                                        <p:cTn id="52" dur="500" fill="hold"/>
                                        <p:tgtEl>
                                          <p:spTgt spid="449562">
                                            <p:txEl>
                                              <p:pRg st="0" end="0"/>
                                            </p:txEl>
                                          </p:spTgt>
                                        </p:tgtEl>
                                        <p:attrNameLst>
                                          <p:attrName>ppt_x</p:attrName>
                                        </p:attrNameLst>
                                      </p:cBhvr>
                                      <p:tavLst>
                                        <p:tav tm="0">
                                          <p:val>
                                            <p:strVal val="0-#ppt_w/2"/>
                                          </p:val>
                                        </p:tav>
                                        <p:tav tm="100000">
                                          <p:val>
                                            <p:strVal val="#ppt_x"/>
                                          </p:val>
                                        </p:tav>
                                      </p:tavLst>
                                    </p:anim>
                                    <p:anim calcmode="lin" valueType="num">
                                      <p:cBhvr additive="base">
                                        <p:cTn id="53" dur="500" fill="hold"/>
                                        <p:tgtEl>
                                          <p:spTgt spid="449562">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9539" grpId="0" build="p"/>
      <p:bldP spid="449557" grpId="0"/>
      <p:bldP spid="449561" grpId="0"/>
    </p:bld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410" name="Slide Number Placeholder 4"/>
          <p:cNvSpPr>
            <a:spLocks noGrp="1"/>
          </p:cNvSpPr>
          <p:nvPr>
            <p:ph type="sldNum" sz="quarter" idx="10"/>
          </p:nvPr>
        </p:nvSpPr>
        <p:spPr>
          <a:xfrm>
            <a:off x="8904288" y="6092825"/>
            <a:ext cx="609600" cy="431800"/>
          </a:xfrm>
          <a:noFill/>
        </p:spPr>
        <p:txBody>
          <a:bodyPr/>
          <a:lstStyle/>
          <a:p>
            <a:fld id="{A1F3A03C-C77D-4DF8-870E-B2646F1B3F46}" type="slidenum">
              <a:rPr lang="it-IT" smtClean="0">
                <a:latin typeface="Arial" pitchFamily="34" charset="0"/>
              </a:rPr>
              <a:pPr/>
              <a:t>252</a:t>
            </a:fld>
            <a:endParaRPr lang="it-IT">
              <a:latin typeface="Arial" pitchFamily="34" charset="0"/>
            </a:endParaRPr>
          </a:p>
        </p:txBody>
      </p:sp>
      <p:sp>
        <p:nvSpPr>
          <p:cNvPr id="273411" name="Rectangle 2"/>
          <p:cNvSpPr>
            <a:spLocks noGrp="1" noChangeArrowheads="1"/>
          </p:cNvSpPr>
          <p:nvPr>
            <p:ph type="title"/>
          </p:nvPr>
        </p:nvSpPr>
        <p:spPr>
          <a:xfrm>
            <a:off x="2181225" y="-152400"/>
            <a:ext cx="7772400" cy="1143000"/>
          </a:xfrm>
        </p:spPr>
        <p:txBody>
          <a:bodyPr/>
          <a:lstStyle/>
          <a:p>
            <a:r>
              <a:rPr lang="en-US" smtClean="0"/>
              <a:t>Flash EEPROM</a:t>
            </a:r>
            <a:endParaRPr lang="en-US" smtClean="0">
              <a:solidFill>
                <a:schemeClr val="tx1"/>
              </a:solidFill>
            </a:endParaRPr>
          </a:p>
        </p:txBody>
      </p:sp>
      <p:sp>
        <p:nvSpPr>
          <p:cNvPr id="273412" name="Freeform 3"/>
          <p:cNvSpPr>
            <a:spLocks/>
          </p:cNvSpPr>
          <p:nvPr/>
        </p:nvSpPr>
        <p:spPr bwMode="auto">
          <a:xfrm>
            <a:off x="6588125" y="3652838"/>
            <a:ext cx="1282700" cy="690562"/>
          </a:xfrm>
          <a:custGeom>
            <a:avLst/>
            <a:gdLst>
              <a:gd name="T0" fmla="*/ 2147483647 w 158"/>
              <a:gd name="T1" fmla="*/ 0 h 85"/>
              <a:gd name="T2" fmla="*/ 2147483647 w 158"/>
              <a:gd name="T3" fmla="*/ 2147483647 h 85"/>
              <a:gd name="T4" fmla="*/ 2147483647 w 158"/>
              <a:gd name="T5" fmla="*/ 2147483647 h 85"/>
              <a:gd name="T6" fmla="*/ 2147483647 w 158"/>
              <a:gd name="T7" fmla="*/ 2147483647 h 85"/>
              <a:gd name="T8" fmla="*/ 0 60000 65536"/>
              <a:gd name="T9" fmla="*/ 0 60000 65536"/>
              <a:gd name="T10" fmla="*/ 0 60000 65536"/>
              <a:gd name="T11" fmla="*/ 0 60000 65536"/>
              <a:gd name="T12" fmla="*/ 0 w 158"/>
              <a:gd name="T13" fmla="*/ 0 h 85"/>
              <a:gd name="T14" fmla="*/ 158 w 158"/>
              <a:gd name="T15" fmla="*/ 85 h 85"/>
            </a:gdLst>
            <a:ahLst/>
            <a:cxnLst>
              <a:cxn ang="T8">
                <a:pos x="T0" y="T1"/>
              </a:cxn>
              <a:cxn ang="T9">
                <a:pos x="T2" y="T3"/>
              </a:cxn>
              <a:cxn ang="T10">
                <a:pos x="T4" y="T5"/>
              </a:cxn>
              <a:cxn ang="T11">
                <a:pos x="T6" y="T7"/>
              </a:cxn>
            </a:cxnLst>
            <a:rect l="T12" t="T13" r="T14" b="T15"/>
            <a:pathLst>
              <a:path w="158" h="85">
                <a:moveTo>
                  <a:pt x="3" y="0"/>
                </a:moveTo>
                <a:cubicBezTo>
                  <a:pt x="3" y="41"/>
                  <a:pt x="3" y="41"/>
                  <a:pt x="3" y="41"/>
                </a:cubicBezTo>
                <a:cubicBezTo>
                  <a:pt x="3" y="41"/>
                  <a:pt x="0" y="83"/>
                  <a:pt x="66" y="83"/>
                </a:cubicBezTo>
                <a:cubicBezTo>
                  <a:pt x="66" y="83"/>
                  <a:pt x="143" y="85"/>
                  <a:pt x="158" y="85"/>
                </a:cubicBezTo>
              </a:path>
            </a:pathLst>
          </a:custGeom>
          <a:noFill/>
          <a:ln w="15875" cap="flat">
            <a:solidFill>
              <a:srgbClr val="000000"/>
            </a:solidFill>
            <a:prstDash val="solid"/>
            <a:miter lim="800000"/>
            <a:headEnd/>
            <a:tailEnd/>
          </a:ln>
        </p:spPr>
        <p:txBody>
          <a:bodyPr/>
          <a:lstStyle/>
          <a:p>
            <a:endParaRPr lang="en-US"/>
          </a:p>
        </p:txBody>
      </p:sp>
      <p:sp>
        <p:nvSpPr>
          <p:cNvPr id="273413" name="Rectangle 4"/>
          <p:cNvSpPr>
            <a:spLocks noChangeArrowheads="1"/>
          </p:cNvSpPr>
          <p:nvPr/>
        </p:nvSpPr>
        <p:spPr bwMode="auto">
          <a:xfrm>
            <a:off x="3662364" y="2547938"/>
            <a:ext cx="3184525" cy="309562"/>
          </a:xfrm>
          <a:prstGeom prst="rect">
            <a:avLst/>
          </a:prstGeom>
          <a:solidFill>
            <a:srgbClr val="FF0000"/>
          </a:solidFill>
          <a:ln w="9525">
            <a:noFill/>
            <a:miter lim="800000"/>
            <a:headEnd/>
            <a:tailEnd/>
          </a:ln>
        </p:spPr>
        <p:txBody>
          <a:bodyPr/>
          <a:lstStyle/>
          <a:p>
            <a:endParaRPr lang="en-US"/>
          </a:p>
        </p:txBody>
      </p:sp>
      <p:sp>
        <p:nvSpPr>
          <p:cNvPr id="273414" name="Rectangle 5"/>
          <p:cNvSpPr>
            <a:spLocks noChangeArrowheads="1"/>
          </p:cNvSpPr>
          <p:nvPr/>
        </p:nvSpPr>
        <p:spPr bwMode="auto">
          <a:xfrm>
            <a:off x="3662364" y="3060701"/>
            <a:ext cx="3184525" cy="307975"/>
          </a:xfrm>
          <a:prstGeom prst="rect">
            <a:avLst/>
          </a:prstGeom>
          <a:solidFill>
            <a:srgbClr val="FF0000"/>
          </a:solidFill>
          <a:ln w="9525">
            <a:noFill/>
            <a:miter lim="800000"/>
            <a:headEnd/>
            <a:tailEnd/>
          </a:ln>
        </p:spPr>
        <p:txBody>
          <a:bodyPr/>
          <a:lstStyle/>
          <a:p>
            <a:endParaRPr lang="en-US"/>
          </a:p>
        </p:txBody>
      </p:sp>
      <p:sp>
        <p:nvSpPr>
          <p:cNvPr id="273415" name="Rectangle 6"/>
          <p:cNvSpPr>
            <a:spLocks noChangeArrowheads="1"/>
          </p:cNvSpPr>
          <p:nvPr/>
        </p:nvSpPr>
        <p:spPr bwMode="auto">
          <a:xfrm>
            <a:off x="4694238" y="2135189"/>
            <a:ext cx="1341714" cy="323165"/>
          </a:xfrm>
          <a:prstGeom prst="rect">
            <a:avLst/>
          </a:prstGeom>
          <a:noFill/>
          <a:ln w="9525">
            <a:noFill/>
            <a:miter lim="800000"/>
            <a:headEnd/>
            <a:tailEnd/>
          </a:ln>
        </p:spPr>
        <p:txBody>
          <a:bodyPr wrap="none" lIns="0" tIns="0" rIns="0" bIns="0">
            <a:spAutoFit/>
          </a:bodyPr>
          <a:lstStyle/>
          <a:p>
            <a:r>
              <a:rPr lang="en-US" sz="2100">
                <a:solidFill>
                  <a:srgbClr val="000000"/>
                </a:solidFill>
                <a:latin typeface="Times Ten Roman" pitchFamily="18" charset="0"/>
              </a:rPr>
              <a:t>Control gate</a:t>
            </a:r>
            <a:endParaRPr lang="en-US" b="1" i="1">
              <a:latin typeface="Arial" pitchFamily="34" charset="0"/>
            </a:endParaRPr>
          </a:p>
        </p:txBody>
      </p:sp>
      <p:sp>
        <p:nvSpPr>
          <p:cNvPr id="273416" name="Rectangle 7"/>
          <p:cNvSpPr>
            <a:spLocks noChangeArrowheads="1"/>
          </p:cNvSpPr>
          <p:nvPr/>
        </p:nvSpPr>
        <p:spPr bwMode="auto">
          <a:xfrm>
            <a:off x="2727325" y="3251200"/>
            <a:ext cx="788988" cy="304800"/>
          </a:xfrm>
          <a:prstGeom prst="rect">
            <a:avLst/>
          </a:prstGeom>
          <a:noFill/>
          <a:ln w="9525">
            <a:noFill/>
            <a:miter lim="800000"/>
            <a:headEnd/>
            <a:tailEnd/>
          </a:ln>
        </p:spPr>
        <p:txBody>
          <a:bodyPr wrap="none" lIns="0" tIns="0" rIns="0" bIns="0">
            <a:spAutoFit/>
          </a:bodyPr>
          <a:lstStyle/>
          <a:p>
            <a:r>
              <a:rPr lang="en-US" sz="2000" i="1">
                <a:solidFill>
                  <a:srgbClr val="000000"/>
                </a:solidFill>
                <a:latin typeface="Times Ten Roman" pitchFamily="18" charset="0"/>
              </a:rPr>
              <a:t>erasure</a:t>
            </a:r>
            <a:endParaRPr lang="en-US" b="1" i="1">
              <a:latin typeface="Arial" pitchFamily="34" charset="0"/>
            </a:endParaRPr>
          </a:p>
        </p:txBody>
      </p:sp>
      <p:sp>
        <p:nvSpPr>
          <p:cNvPr id="273417" name="Rectangle 8"/>
          <p:cNvSpPr>
            <a:spLocks noChangeArrowheads="1"/>
          </p:cNvSpPr>
          <p:nvPr/>
        </p:nvSpPr>
        <p:spPr bwMode="auto">
          <a:xfrm>
            <a:off x="4841875" y="4416426"/>
            <a:ext cx="224420" cy="323165"/>
          </a:xfrm>
          <a:prstGeom prst="rect">
            <a:avLst/>
          </a:prstGeom>
          <a:noFill/>
          <a:ln w="9525">
            <a:noFill/>
            <a:miter lim="800000"/>
            <a:headEnd/>
            <a:tailEnd/>
          </a:ln>
        </p:spPr>
        <p:txBody>
          <a:bodyPr wrap="none" lIns="0" tIns="0" rIns="0" bIns="0">
            <a:spAutoFit/>
          </a:bodyPr>
          <a:lstStyle/>
          <a:p>
            <a:r>
              <a:rPr lang="en-US" sz="2100" i="1">
                <a:solidFill>
                  <a:srgbClr val="000000"/>
                </a:solidFill>
                <a:latin typeface="Times Ten Roman" pitchFamily="18" charset="0"/>
              </a:rPr>
              <a:t>p-</a:t>
            </a:r>
            <a:endParaRPr lang="en-US" b="1" i="1">
              <a:latin typeface="Arial" pitchFamily="34" charset="0"/>
            </a:endParaRPr>
          </a:p>
        </p:txBody>
      </p:sp>
      <p:sp>
        <p:nvSpPr>
          <p:cNvPr id="273418" name="Rectangle 9"/>
          <p:cNvSpPr>
            <a:spLocks noChangeArrowheads="1"/>
          </p:cNvSpPr>
          <p:nvPr/>
        </p:nvSpPr>
        <p:spPr bwMode="auto">
          <a:xfrm>
            <a:off x="5073650" y="4416426"/>
            <a:ext cx="958596" cy="323165"/>
          </a:xfrm>
          <a:prstGeom prst="rect">
            <a:avLst/>
          </a:prstGeom>
          <a:noFill/>
          <a:ln w="9525">
            <a:noFill/>
            <a:miter lim="800000"/>
            <a:headEnd/>
            <a:tailEnd/>
          </a:ln>
        </p:spPr>
        <p:txBody>
          <a:bodyPr wrap="none" lIns="0" tIns="0" rIns="0" bIns="0">
            <a:spAutoFit/>
          </a:bodyPr>
          <a:lstStyle/>
          <a:p>
            <a:r>
              <a:rPr lang="en-US" sz="2100">
                <a:solidFill>
                  <a:srgbClr val="000000"/>
                </a:solidFill>
                <a:latin typeface="Times Ten Roman" pitchFamily="18" charset="0"/>
              </a:rPr>
              <a:t>substrate</a:t>
            </a:r>
            <a:endParaRPr lang="en-US" b="1" i="1">
              <a:latin typeface="Arial" pitchFamily="34" charset="0"/>
            </a:endParaRPr>
          </a:p>
        </p:txBody>
      </p:sp>
      <p:sp>
        <p:nvSpPr>
          <p:cNvPr id="273419" name="Line 10"/>
          <p:cNvSpPr>
            <a:spLocks noChangeShapeType="1"/>
          </p:cNvSpPr>
          <p:nvPr/>
        </p:nvSpPr>
        <p:spPr bwMode="auto">
          <a:xfrm>
            <a:off x="6538914" y="2532064"/>
            <a:ext cx="1587" cy="1587"/>
          </a:xfrm>
          <a:prstGeom prst="line">
            <a:avLst/>
          </a:prstGeom>
          <a:noFill/>
          <a:ln w="15875">
            <a:solidFill>
              <a:srgbClr val="000000"/>
            </a:solidFill>
            <a:miter lim="800000"/>
            <a:headEnd/>
            <a:tailEnd/>
          </a:ln>
        </p:spPr>
        <p:txBody>
          <a:bodyPr/>
          <a:lstStyle/>
          <a:p>
            <a:endParaRPr lang="en-US"/>
          </a:p>
        </p:txBody>
      </p:sp>
      <p:sp>
        <p:nvSpPr>
          <p:cNvPr id="273420" name="Rectangle 11"/>
          <p:cNvSpPr>
            <a:spLocks noChangeArrowheads="1"/>
          </p:cNvSpPr>
          <p:nvPr/>
        </p:nvSpPr>
        <p:spPr bwMode="auto">
          <a:xfrm>
            <a:off x="7351713" y="2647951"/>
            <a:ext cx="1343316" cy="307777"/>
          </a:xfrm>
          <a:prstGeom prst="rect">
            <a:avLst/>
          </a:prstGeom>
          <a:noFill/>
          <a:ln w="9525">
            <a:noFill/>
            <a:miter lim="800000"/>
            <a:headEnd/>
            <a:tailEnd/>
          </a:ln>
        </p:spPr>
        <p:txBody>
          <a:bodyPr wrap="none" lIns="0" tIns="0" rIns="0" bIns="0">
            <a:spAutoFit/>
          </a:bodyPr>
          <a:lstStyle/>
          <a:p>
            <a:r>
              <a:rPr lang="en-US" sz="2000">
                <a:solidFill>
                  <a:srgbClr val="000000"/>
                </a:solidFill>
                <a:latin typeface="Times Ten Roman" pitchFamily="18" charset="0"/>
              </a:rPr>
              <a:t>Floating gate</a:t>
            </a:r>
            <a:endParaRPr lang="en-US" b="1" i="1">
              <a:latin typeface="Arial" pitchFamily="34" charset="0"/>
            </a:endParaRPr>
          </a:p>
        </p:txBody>
      </p:sp>
      <p:sp>
        <p:nvSpPr>
          <p:cNvPr id="273421" name="Rectangle 12"/>
          <p:cNvSpPr>
            <a:spLocks noChangeArrowheads="1"/>
          </p:cNvSpPr>
          <p:nvPr/>
        </p:nvSpPr>
        <p:spPr bwMode="auto">
          <a:xfrm>
            <a:off x="7351713" y="3270251"/>
            <a:ext cx="2148024" cy="307777"/>
          </a:xfrm>
          <a:prstGeom prst="rect">
            <a:avLst/>
          </a:prstGeom>
          <a:noFill/>
          <a:ln w="9525">
            <a:noFill/>
            <a:miter lim="800000"/>
            <a:headEnd/>
            <a:tailEnd/>
          </a:ln>
        </p:spPr>
        <p:txBody>
          <a:bodyPr wrap="none" lIns="0" tIns="0" rIns="0" bIns="0">
            <a:spAutoFit/>
          </a:bodyPr>
          <a:lstStyle/>
          <a:p>
            <a:r>
              <a:rPr lang="en-US" sz="2000">
                <a:solidFill>
                  <a:srgbClr val="000000"/>
                </a:solidFill>
                <a:latin typeface="Times Ten Roman" pitchFamily="18" charset="0"/>
              </a:rPr>
              <a:t>Thin tunneling oxide</a:t>
            </a:r>
            <a:endParaRPr lang="en-US" b="1" i="1">
              <a:latin typeface="Arial" pitchFamily="34" charset="0"/>
            </a:endParaRPr>
          </a:p>
        </p:txBody>
      </p:sp>
      <p:sp>
        <p:nvSpPr>
          <p:cNvPr id="273422" name="Rectangle 13"/>
          <p:cNvSpPr>
            <a:spLocks noChangeArrowheads="1"/>
          </p:cNvSpPr>
          <p:nvPr/>
        </p:nvSpPr>
        <p:spPr bwMode="auto">
          <a:xfrm>
            <a:off x="2584450" y="3840164"/>
            <a:ext cx="128240" cy="307777"/>
          </a:xfrm>
          <a:prstGeom prst="rect">
            <a:avLst/>
          </a:prstGeom>
          <a:noFill/>
          <a:ln w="9525">
            <a:noFill/>
            <a:miter lim="800000"/>
            <a:headEnd/>
            <a:tailEnd/>
          </a:ln>
        </p:spPr>
        <p:txBody>
          <a:bodyPr wrap="none" lIns="0" tIns="0" rIns="0" bIns="0">
            <a:spAutoFit/>
          </a:bodyPr>
          <a:lstStyle/>
          <a:p>
            <a:r>
              <a:rPr lang="en-US" sz="2000" i="1">
                <a:solidFill>
                  <a:srgbClr val="000000"/>
                </a:solidFill>
                <a:latin typeface="Times Ten Roman" pitchFamily="18" charset="0"/>
              </a:rPr>
              <a:t>n</a:t>
            </a:r>
            <a:endParaRPr lang="en-US" b="1" i="1">
              <a:latin typeface="Arial" pitchFamily="34" charset="0"/>
            </a:endParaRPr>
          </a:p>
        </p:txBody>
      </p:sp>
      <p:sp>
        <p:nvSpPr>
          <p:cNvPr id="273423" name="Rectangle 14"/>
          <p:cNvSpPr>
            <a:spLocks noChangeArrowheads="1"/>
          </p:cNvSpPr>
          <p:nvPr/>
        </p:nvSpPr>
        <p:spPr bwMode="auto">
          <a:xfrm>
            <a:off x="2728913" y="3830638"/>
            <a:ext cx="43282" cy="230832"/>
          </a:xfrm>
          <a:prstGeom prst="rect">
            <a:avLst/>
          </a:prstGeom>
          <a:noFill/>
          <a:ln w="9525">
            <a:noFill/>
            <a:miter lim="800000"/>
            <a:headEnd/>
            <a:tailEnd/>
          </a:ln>
        </p:spPr>
        <p:txBody>
          <a:bodyPr wrap="none" lIns="0" tIns="0" rIns="0" bIns="0">
            <a:spAutoFit/>
          </a:bodyPr>
          <a:lstStyle/>
          <a:p>
            <a:r>
              <a:rPr lang="en-US" sz="1500">
                <a:solidFill>
                  <a:srgbClr val="000000"/>
                </a:solidFill>
                <a:latin typeface="MathematicalPi 1" pitchFamily="82" charset="0"/>
              </a:rPr>
              <a:t>1</a:t>
            </a:r>
            <a:endParaRPr lang="en-US" b="1" i="1">
              <a:latin typeface="Arial" pitchFamily="34" charset="0"/>
            </a:endParaRPr>
          </a:p>
        </p:txBody>
      </p:sp>
      <p:sp>
        <p:nvSpPr>
          <p:cNvPr id="273424" name="Rectangle 15"/>
          <p:cNvSpPr>
            <a:spLocks noChangeArrowheads="1"/>
          </p:cNvSpPr>
          <p:nvPr/>
        </p:nvSpPr>
        <p:spPr bwMode="auto">
          <a:xfrm>
            <a:off x="2940051" y="3840164"/>
            <a:ext cx="668453" cy="307777"/>
          </a:xfrm>
          <a:prstGeom prst="rect">
            <a:avLst/>
          </a:prstGeom>
          <a:noFill/>
          <a:ln w="9525">
            <a:noFill/>
            <a:miter lim="800000"/>
            <a:headEnd/>
            <a:tailEnd/>
          </a:ln>
        </p:spPr>
        <p:txBody>
          <a:bodyPr wrap="none" lIns="0" tIns="0" rIns="0" bIns="0">
            <a:spAutoFit/>
          </a:bodyPr>
          <a:lstStyle/>
          <a:p>
            <a:r>
              <a:rPr lang="en-US" sz="2000">
                <a:solidFill>
                  <a:srgbClr val="000000"/>
                </a:solidFill>
                <a:latin typeface="Times Ten Roman" pitchFamily="18" charset="0"/>
              </a:rPr>
              <a:t>source</a:t>
            </a:r>
            <a:endParaRPr lang="en-US" b="1" i="1">
              <a:latin typeface="Arial" pitchFamily="34" charset="0"/>
            </a:endParaRPr>
          </a:p>
        </p:txBody>
      </p:sp>
      <p:sp>
        <p:nvSpPr>
          <p:cNvPr id="273425" name="Rectangle 16"/>
          <p:cNvSpPr>
            <a:spLocks noChangeArrowheads="1"/>
          </p:cNvSpPr>
          <p:nvPr/>
        </p:nvSpPr>
        <p:spPr bwMode="auto">
          <a:xfrm>
            <a:off x="6940550" y="3844926"/>
            <a:ext cx="134652" cy="323165"/>
          </a:xfrm>
          <a:prstGeom prst="rect">
            <a:avLst/>
          </a:prstGeom>
          <a:noFill/>
          <a:ln w="9525">
            <a:noFill/>
            <a:miter lim="800000"/>
            <a:headEnd/>
            <a:tailEnd/>
          </a:ln>
        </p:spPr>
        <p:txBody>
          <a:bodyPr wrap="none" lIns="0" tIns="0" rIns="0" bIns="0">
            <a:spAutoFit/>
          </a:bodyPr>
          <a:lstStyle/>
          <a:p>
            <a:r>
              <a:rPr lang="en-US" sz="2100" i="1">
                <a:solidFill>
                  <a:srgbClr val="000000"/>
                </a:solidFill>
                <a:latin typeface="Times Ten Roman" pitchFamily="18" charset="0"/>
              </a:rPr>
              <a:t>n</a:t>
            </a:r>
            <a:endParaRPr lang="en-US" b="1" i="1">
              <a:latin typeface="Arial" pitchFamily="34" charset="0"/>
            </a:endParaRPr>
          </a:p>
        </p:txBody>
      </p:sp>
      <p:sp>
        <p:nvSpPr>
          <p:cNvPr id="273426" name="Rectangle 17"/>
          <p:cNvSpPr>
            <a:spLocks noChangeArrowheads="1"/>
          </p:cNvSpPr>
          <p:nvPr/>
        </p:nvSpPr>
        <p:spPr bwMode="auto">
          <a:xfrm>
            <a:off x="7085013" y="3838575"/>
            <a:ext cx="43282" cy="230832"/>
          </a:xfrm>
          <a:prstGeom prst="rect">
            <a:avLst/>
          </a:prstGeom>
          <a:noFill/>
          <a:ln w="9525">
            <a:noFill/>
            <a:miter lim="800000"/>
            <a:headEnd/>
            <a:tailEnd/>
          </a:ln>
        </p:spPr>
        <p:txBody>
          <a:bodyPr wrap="none" lIns="0" tIns="0" rIns="0" bIns="0">
            <a:spAutoFit/>
          </a:bodyPr>
          <a:lstStyle/>
          <a:p>
            <a:r>
              <a:rPr lang="en-US" sz="1500">
                <a:solidFill>
                  <a:srgbClr val="000000"/>
                </a:solidFill>
                <a:latin typeface="MathematicalPi 1" pitchFamily="82" charset="0"/>
              </a:rPr>
              <a:t>1</a:t>
            </a:r>
            <a:endParaRPr lang="en-US" b="1" i="1">
              <a:latin typeface="Arial" pitchFamily="34" charset="0"/>
            </a:endParaRPr>
          </a:p>
        </p:txBody>
      </p:sp>
      <p:sp>
        <p:nvSpPr>
          <p:cNvPr id="273427" name="Rectangle 18"/>
          <p:cNvSpPr>
            <a:spLocks noChangeArrowheads="1"/>
          </p:cNvSpPr>
          <p:nvPr/>
        </p:nvSpPr>
        <p:spPr bwMode="auto">
          <a:xfrm>
            <a:off x="7296151" y="3844926"/>
            <a:ext cx="554639" cy="323165"/>
          </a:xfrm>
          <a:prstGeom prst="rect">
            <a:avLst/>
          </a:prstGeom>
          <a:noFill/>
          <a:ln w="9525">
            <a:noFill/>
            <a:miter lim="800000"/>
            <a:headEnd/>
            <a:tailEnd/>
          </a:ln>
        </p:spPr>
        <p:txBody>
          <a:bodyPr wrap="none" lIns="0" tIns="0" rIns="0" bIns="0">
            <a:spAutoFit/>
          </a:bodyPr>
          <a:lstStyle/>
          <a:p>
            <a:r>
              <a:rPr lang="en-US" sz="2100">
                <a:solidFill>
                  <a:srgbClr val="000000"/>
                </a:solidFill>
                <a:latin typeface="Times Ten Roman" pitchFamily="18" charset="0"/>
              </a:rPr>
              <a:t>drain</a:t>
            </a:r>
            <a:endParaRPr lang="en-US" b="1" i="1">
              <a:latin typeface="Arial" pitchFamily="34" charset="0"/>
            </a:endParaRPr>
          </a:p>
        </p:txBody>
      </p:sp>
      <p:sp>
        <p:nvSpPr>
          <p:cNvPr id="273428" name="Freeform 19"/>
          <p:cNvSpPr>
            <a:spLocks/>
          </p:cNvSpPr>
          <p:nvPr/>
        </p:nvSpPr>
        <p:spPr bwMode="auto">
          <a:xfrm>
            <a:off x="2606676" y="3652838"/>
            <a:ext cx="1300163" cy="666750"/>
          </a:xfrm>
          <a:custGeom>
            <a:avLst/>
            <a:gdLst>
              <a:gd name="T0" fmla="*/ 2147483647 w 160"/>
              <a:gd name="T1" fmla="*/ 0 h 82"/>
              <a:gd name="T2" fmla="*/ 2147483647 w 160"/>
              <a:gd name="T3" fmla="*/ 2147483647 h 82"/>
              <a:gd name="T4" fmla="*/ 2147483647 w 160"/>
              <a:gd name="T5" fmla="*/ 2147483647 h 82"/>
              <a:gd name="T6" fmla="*/ 0 w 160"/>
              <a:gd name="T7" fmla="*/ 2147483647 h 82"/>
              <a:gd name="T8" fmla="*/ 0 60000 65536"/>
              <a:gd name="T9" fmla="*/ 0 60000 65536"/>
              <a:gd name="T10" fmla="*/ 0 60000 65536"/>
              <a:gd name="T11" fmla="*/ 0 60000 65536"/>
              <a:gd name="T12" fmla="*/ 0 w 160"/>
              <a:gd name="T13" fmla="*/ 0 h 82"/>
              <a:gd name="T14" fmla="*/ 160 w 160"/>
              <a:gd name="T15" fmla="*/ 82 h 82"/>
            </a:gdLst>
            <a:ahLst/>
            <a:cxnLst>
              <a:cxn ang="T8">
                <a:pos x="T0" y="T1"/>
              </a:cxn>
              <a:cxn ang="T9">
                <a:pos x="T2" y="T3"/>
              </a:cxn>
              <a:cxn ang="T10">
                <a:pos x="T4" y="T5"/>
              </a:cxn>
              <a:cxn ang="T11">
                <a:pos x="T6" y="T7"/>
              </a:cxn>
            </a:cxnLst>
            <a:rect l="T12" t="T13" r="T14" b="T15"/>
            <a:pathLst>
              <a:path w="160" h="82">
                <a:moveTo>
                  <a:pt x="159" y="0"/>
                </a:moveTo>
                <a:cubicBezTo>
                  <a:pt x="159" y="43"/>
                  <a:pt x="159" y="43"/>
                  <a:pt x="159" y="43"/>
                </a:cubicBezTo>
                <a:cubicBezTo>
                  <a:pt x="159" y="43"/>
                  <a:pt x="160" y="76"/>
                  <a:pt x="109" y="79"/>
                </a:cubicBezTo>
                <a:cubicBezTo>
                  <a:pt x="109" y="79"/>
                  <a:pt x="39" y="81"/>
                  <a:pt x="0" y="82"/>
                </a:cubicBezTo>
              </a:path>
            </a:pathLst>
          </a:custGeom>
          <a:noFill/>
          <a:ln w="15875" cap="flat">
            <a:solidFill>
              <a:srgbClr val="000000"/>
            </a:solidFill>
            <a:prstDash val="solid"/>
            <a:miter lim="800000"/>
            <a:headEnd/>
            <a:tailEnd/>
          </a:ln>
        </p:spPr>
        <p:txBody>
          <a:bodyPr/>
          <a:lstStyle/>
          <a:p>
            <a:endParaRPr lang="en-US"/>
          </a:p>
        </p:txBody>
      </p:sp>
      <p:sp>
        <p:nvSpPr>
          <p:cNvPr id="273429" name="Line 20"/>
          <p:cNvSpPr>
            <a:spLocks noChangeShapeType="1"/>
          </p:cNvSpPr>
          <p:nvPr/>
        </p:nvSpPr>
        <p:spPr bwMode="auto">
          <a:xfrm>
            <a:off x="2500314" y="3652839"/>
            <a:ext cx="5419725" cy="1587"/>
          </a:xfrm>
          <a:prstGeom prst="line">
            <a:avLst/>
          </a:prstGeom>
          <a:noFill/>
          <a:ln w="15875">
            <a:solidFill>
              <a:srgbClr val="000000"/>
            </a:solidFill>
            <a:miter lim="800000"/>
            <a:headEnd/>
            <a:tailEnd/>
          </a:ln>
        </p:spPr>
        <p:txBody>
          <a:bodyPr/>
          <a:lstStyle/>
          <a:p>
            <a:endParaRPr lang="en-US"/>
          </a:p>
        </p:txBody>
      </p:sp>
      <p:sp>
        <p:nvSpPr>
          <p:cNvPr id="273430" name="Rectangle 21"/>
          <p:cNvSpPr>
            <a:spLocks noChangeArrowheads="1"/>
          </p:cNvSpPr>
          <p:nvPr/>
        </p:nvSpPr>
        <p:spPr bwMode="auto">
          <a:xfrm>
            <a:off x="4497389" y="3981451"/>
            <a:ext cx="1469569" cy="323165"/>
          </a:xfrm>
          <a:prstGeom prst="rect">
            <a:avLst/>
          </a:prstGeom>
          <a:noFill/>
          <a:ln w="9525">
            <a:noFill/>
            <a:miter lim="800000"/>
            <a:headEnd/>
            <a:tailEnd/>
          </a:ln>
        </p:spPr>
        <p:txBody>
          <a:bodyPr wrap="none" lIns="0" tIns="0" rIns="0" bIns="0">
            <a:spAutoFit/>
          </a:bodyPr>
          <a:lstStyle/>
          <a:p>
            <a:r>
              <a:rPr lang="en-US" sz="2100" i="1">
                <a:solidFill>
                  <a:srgbClr val="000000"/>
                </a:solidFill>
                <a:latin typeface="Times Ten Roman" pitchFamily="18" charset="0"/>
              </a:rPr>
              <a:t>programming</a:t>
            </a:r>
            <a:endParaRPr lang="en-US" b="1" i="1">
              <a:latin typeface="Arial" pitchFamily="34" charset="0"/>
            </a:endParaRPr>
          </a:p>
        </p:txBody>
      </p:sp>
      <p:sp>
        <p:nvSpPr>
          <p:cNvPr id="273431" name="Oval 22"/>
          <p:cNvSpPr>
            <a:spLocks noChangeArrowheads="1"/>
          </p:cNvSpPr>
          <p:nvPr/>
        </p:nvSpPr>
        <p:spPr bwMode="auto">
          <a:xfrm>
            <a:off x="3808414" y="3100389"/>
            <a:ext cx="179387" cy="211137"/>
          </a:xfrm>
          <a:prstGeom prst="ellipse">
            <a:avLst/>
          </a:prstGeom>
          <a:solidFill>
            <a:srgbClr val="EAEAEA"/>
          </a:solidFill>
          <a:ln w="15875">
            <a:solidFill>
              <a:srgbClr val="000000"/>
            </a:solidFill>
            <a:miter lim="800000"/>
            <a:headEnd/>
            <a:tailEnd/>
          </a:ln>
        </p:spPr>
        <p:txBody>
          <a:bodyPr/>
          <a:lstStyle/>
          <a:p>
            <a:endParaRPr lang="en-US"/>
          </a:p>
        </p:txBody>
      </p:sp>
      <p:sp>
        <p:nvSpPr>
          <p:cNvPr id="273432" name="Freeform 23"/>
          <p:cNvSpPr>
            <a:spLocks/>
          </p:cNvSpPr>
          <p:nvPr/>
        </p:nvSpPr>
        <p:spPr bwMode="auto">
          <a:xfrm>
            <a:off x="3808414" y="3206750"/>
            <a:ext cx="179387" cy="1588"/>
          </a:xfrm>
          <a:custGeom>
            <a:avLst/>
            <a:gdLst>
              <a:gd name="T0" fmla="*/ 2147483647 w 113"/>
              <a:gd name="T1" fmla="*/ 0 h 1588"/>
              <a:gd name="T2" fmla="*/ 0 w 113"/>
              <a:gd name="T3" fmla="*/ 0 h 1588"/>
              <a:gd name="T4" fmla="*/ 2147483647 w 113"/>
              <a:gd name="T5" fmla="*/ 0 h 1588"/>
              <a:gd name="T6" fmla="*/ 0 60000 65536"/>
              <a:gd name="T7" fmla="*/ 0 60000 65536"/>
              <a:gd name="T8" fmla="*/ 0 60000 65536"/>
              <a:gd name="T9" fmla="*/ 0 w 113"/>
              <a:gd name="T10" fmla="*/ 0 h 1588"/>
              <a:gd name="T11" fmla="*/ 113 w 113"/>
              <a:gd name="T12" fmla="*/ 1588 h 1588"/>
            </a:gdLst>
            <a:ahLst/>
            <a:cxnLst>
              <a:cxn ang="T6">
                <a:pos x="T0" y="T1"/>
              </a:cxn>
              <a:cxn ang="T7">
                <a:pos x="T2" y="T3"/>
              </a:cxn>
              <a:cxn ang="T8">
                <a:pos x="T4" y="T5"/>
              </a:cxn>
            </a:cxnLst>
            <a:rect l="T9" t="T10" r="T11" b="T12"/>
            <a:pathLst>
              <a:path w="113" h="1588">
                <a:moveTo>
                  <a:pt x="113" y="0"/>
                </a:moveTo>
                <a:lnTo>
                  <a:pt x="0" y="0"/>
                </a:lnTo>
                <a:lnTo>
                  <a:pt x="113" y="0"/>
                </a:lnTo>
                <a:close/>
              </a:path>
            </a:pathLst>
          </a:custGeom>
          <a:solidFill>
            <a:srgbClr val="FFFFFF"/>
          </a:solidFill>
          <a:ln w="9525">
            <a:noFill/>
            <a:round/>
            <a:headEnd/>
            <a:tailEnd/>
          </a:ln>
        </p:spPr>
        <p:txBody>
          <a:bodyPr/>
          <a:lstStyle/>
          <a:p>
            <a:endParaRPr lang="en-US"/>
          </a:p>
        </p:txBody>
      </p:sp>
      <p:sp>
        <p:nvSpPr>
          <p:cNvPr id="273433" name="Line 24"/>
          <p:cNvSpPr>
            <a:spLocks noChangeShapeType="1"/>
          </p:cNvSpPr>
          <p:nvPr/>
        </p:nvSpPr>
        <p:spPr bwMode="auto">
          <a:xfrm flipH="1">
            <a:off x="3808414" y="3206750"/>
            <a:ext cx="179387" cy="1588"/>
          </a:xfrm>
          <a:prstGeom prst="line">
            <a:avLst/>
          </a:prstGeom>
          <a:noFill/>
          <a:ln w="15875">
            <a:solidFill>
              <a:srgbClr val="000000"/>
            </a:solidFill>
            <a:miter lim="800000"/>
            <a:headEnd/>
            <a:tailEnd/>
          </a:ln>
        </p:spPr>
        <p:txBody>
          <a:bodyPr/>
          <a:lstStyle/>
          <a:p>
            <a:endParaRPr lang="en-US"/>
          </a:p>
        </p:txBody>
      </p:sp>
      <p:sp>
        <p:nvSpPr>
          <p:cNvPr id="273434" name="Oval 25"/>
          <p:cNvSpPr>
            <a:spLocks noChangeArrowheads="1"/>
          </p:cNvSpPr>
          <p:nvPr/>
        </p:nvSpPr>
        <p:spPr bwMode="auto">
          <a:xfrm>
            <a:off x="4068764" y="3873500"/>
            <a:ext cx="179387" cy="211138"/>
          </a:xfrm>
          <a:prstGeom prst="ellipse">
            <a:avLst/>
          </a:prstGeom>
          <a:solidFill>
            <a:srgbClr val="EAEAEA"/>
          </a:solidFill>
          <a:ln w="15875">
            <a:solidFill>
              <a:srgbClr val="000000"/>
            </a:solidFill>
            <a:miter lim="800000"/>
            <a:headEnd/>
            <a:tailEnd/>
          </a:ln>
        </p:spPr>
        <p:txBody>
          <a:bodyPr/>
          <a:lstStyle/>
          <a:p>
            <a:endParaRPr lang="en-US"/>
          </a:p>
        </p:txBody>
      </p:sp>
      <p:sp>
        <p:nvSpPr>
          <p:cNvPr id="273435" name="Freeform 26"/>
          <p:cNvSpPr>
            <a:spLocks/>
          </p:cNvSpPr>
          <p:nvPr/>
        </p:nvSpPr>
        <p:spPr bwMode="auto">
          <a:xfrm>
            <a:off x="4068764" y="3978275"/>
            <a:ext cx="179387" cy="1588"/>
          </a:xfrm>
          <a:custGeom>
            <a:avLst/>
            <a:gdLst>
              <a:gd name="T0" fmla="*/ 2147483647 w 113"/>
              <a:gd name="T1" fmla="*/ 0 h 1588"/>
              <a:gd name="T2" fmla="*/ 0 w 113"/>
              <a:gd name="T3" fmla="*/ 0 h 1588"/>
              <a:gd name="T4" fmla="*/ 2147483647 w 113"/>
              <a:gd name="T5" fmla="*/ 0 h 1588"/>
              <a:gd name="T6" fmla="*/ 0 60000 65536"/>
              <a:gd name="T7" fmla="*/ 0 60000 65536"/>
              <a:gd name="T8" fmla="*/ 0 60000 65536"/>
              <a:gd name="T9" fmla="*/ 0 w 113"/>
              <a:gd name="T10" fmla="*/ 0 h 1588"/>
              <a:gd name="T11" fmla="*/ 113 w 113"/>
              <a:gd name="T12" fmla="*/ 1588 h 1588"/>
            </a:gdLst>
            <a:ahLst/>
            <a:cxnLst>
              <a:cxn ang="T6">
                <a:pos x="T0" y="T1"/>
              </a:cxn>
              <a:cxn ang="T7">
                <a:pos x="T2" y="T3"/>
              </a:cxn>
              <a:cxn ang="T8">
                <a:pos x="T4" y="T5"/>
              </a:cxn>
            </a:cxnLst>
            <a:rect l="T9" t="T10" r="T11" b="T12"/>
            <a:pathLst>
              <a:path w="113" h="1588">
                <a:moveTo>
                  <a:pt x="113" y="0"/>
                </a:moveTo>
                <a:lnTo>
                  <a:pt x="0" y="0"/>
                </a:lnTo>
                <a:lnTo>
                  <a:pt x="113" y="0"/>
                </a:lnTo>
                <a:close/>
              </a:path>
            </a:pathLst>
          </a:custGeom>
          <a:solidFill>
            <a:srgbClr val="FFFFFF"/>
          </a:solidFill>
          <a:ln w="9525">
            <a:noFill/>
            <a:round/>
            <a:headEnd/>
            <a:tailEnd/>
          </a:ln>
        </p:spPr>
        <p:txBody>
          <a:bodyPr/>
          <a:lstStyle/>
          <a:p>
            <a:endParaRPr lang="en-US"/>
          </a:p>
        </p:txBody>
      </p:sp>
      <p:sp>
        <p:nvSpPr>
          <p:cNvPr id="273436" name="Line 27"/>
          <p:cNvSpPr>
            <a:spLocks noChangeShapeType="1"/>
          </p:cNvSpPr>
          <p:nvPr/>
        </p:nvSpPr>
        <p:spPr bwMode="auto">
          <a:xfrm flipH="1">
            <a:off x="4068764" y="3978275"/>
            <a:ext cx="179387" cy="1588"/>
          </a:xfrm>
          <a:prstGeom prst="line">
            <a:avLst/>
          </a:prstGeom>
          <a:noFill/>
          <a:ln w="15875">
            <a:solidFill>
              <a:srgbClr val="000000"/>
            </a:solidFill>
            <a:miter lim="800000"/>
            <a:headEnd/>
            <a:tailEnd/>
          </a:ln>
        </p:spPr>
        <p:txBody>
          <a:bodyPr/>
          <a:lstStyle/>
          <a:p>
            <a:endParaRPr lang="en-US"/>
          </a:p>
        </p:txBody>
      </p:sp>
      <p:sp>
        <p:nvSpPr>
          <p:cNvPr id="273437" name="Line 28"/>
          <p:cNvSpPr>
            <a:spLocks noChangeShapeType="1"/>
          </p:cNvSpPr>
          <p:nvPr/>
        </p:nvSpPr>
        <p:spPr bwMode="auto">
          <a:xfrm flipV="1">
            <a:off x="6700839" y="2800351"/>
            <a:ext cx="585787" cy="307975"/>
          </a:xfrm>
          <a:prstGeom prst="line">
            <a:avLst/>
          </a:prstGeom>
          <a:noFill/>
          <a:ln w="15875">
            <a:solidFill>
              <a:srgbClr val="000000"/>
            </a:solidFill>
            <a:miter lim="800000"/>
            <a:headEnd/>
            <a:tailEnd/>
          </a:ln>
        </p:spPr>
        <p:txBody>
          <a:bodyPr/>
          <a:lstStyle/>
          <a:p>
            <a:endParaRPr lang="en-US"/>
          </a:p>
        </p:txBody>
      </p:sp>
      <p:sp>
        <p:nvSpPr>
          <p:cNvPr id="273438" name="Freeform 29"/>
          <p:cNvSpPr>
            <a:spLocks/>
          </p:cNvSpPr>
          <p:nvPr/>
        </p:nvSpPr>
        <p:spPr bwMode="auto">
          <a:xfrm>
            <a:off x="6596064" y="3052763"/>
            <a:ext cx="161925" cy="112712"/>
          </a:xfrm>
          <a:custGeom>
            <a:avLst/>
            <a:gdLst>
              <a:gd name="T0" fmla="*/ 2147483647 w 20"/>
              <a:gd name="T1" fmla="*/ 2147483647 h 14"/>
              <a:gd name="T2" fmla="*/ 2147483647 w 20"/>
              <a:gd name="T3" fmla="*/ 2147483647 h 14"/>
              <a:gd name="T4" fmla="*/ 2147483647 w 20"/>
              <a:gd name="T5" fmla="*/ 2147483647 h 14"/>
              <a:gd name="T6" fmla="*/ 2147483647 w 20"/>
              <a:gd name="T7" fmla="*/ 2147483647 h 14"/>
              <a:gd name="T8" fmla="*/ 0 w 20"/>
              <a:gd name="T9" fmla="*/ 2147483647 h 14"/>
              <a:gd name="T10" fmla="*/ 2147483647 w 20"/>
              <a:gd name="T11" fmla="*/ 2147483647 h 14"/>
              <a:gd name="T12" fmla="*/ 2147483647 w 20"/>
              <a:gd name="T13" fmla="*/ 0 h 14"/>
              <a:gd name="T14" fmla="*/ 2147483647 w 20"/>
              <a:gd name="T15" fmla="*/ 0 h 14"/>
              <a:gd name="T16" fmla="*/ 2147483647 w 20"/>
              <a:gd name="T17" fmla="*/ 2147483647 h 1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0"/>
              <a:gd name="T28" fmla="*/ 0 h 14"/>
              <a:gd name="T29" fmla="*/ 20 w 20"/>
              <a:gd name="T30" fmla="*/ 14 h 1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0" h="14">
                <a:moveTo>
                  <a:pt x="14" y="6"/>
                </a:moveTo>
                <a:cubicBezTo>
                  <a:pt x="20" y="10"/>
                  <a:pt x="20" y="10"/>
                  <a:pt x="20" y="10"/>
                </a:cubicBezTo>
                <a:cubicBezTo>
                  <a:pt x="20" y="10"/>
                  <a:pt x="20" y="10"/>
                  <a:pt x="20" y="10"/>
                </a:cubicBezTo>
                <a:cubicBezTo>
                  <a:pt x="10" y="11"/>
                  <a:pt x="10" y="11"/>
                  <a:pt x="10" y="11"/>
                </a:cubicBezTo>
                <a:cubicBezTo>
                  <a:pt x="7" y="12"/>
                  <a:pt x="3" y="13"/>
                  <a:pt x="0" y="14"/>
                </a:cubicBezTo>
                <a:cubicBezTo>
                  <a:pt x="3" y="12"/>
                  <a:pt x="5" y="9"/>
                  <a:pt x="8" y="7"/>
                </a:cubicBezTo>
                <a:cubicBezTo>
                  <a:pt x="14" y="0"/>
                  <a:pt x="14" y="0"/>
                  <a:pt x="14" y="0"/>
                </a:cubicBezTo>
                <a:cubicBezTo>
                  <a:pt x="15" y="0"/>
                  <a:pt x="15" y="0"/>
                  <a:pt x="15" y="0"/>
                </a:cubicBezTo>
                <a:lnTo>
                  <a:pt x="14" y="6"/>
                </a:lnTo>
                <a:close/>
              </a:path>
            </a:pathLst>
          </a:custGeom>
          <a:solidFill>
            <a:srgbClr val="000000"/>
          </a:solidFill>
          <a:ln w="9525">
            <a:noFill/>
            <a:round/>
            <a:headEnd/>
            <a:tailEnd/>
          </a:ln>
        </p:spPr>
        <p:txBody>
          <a:bodyPr/>
          <a:lstStyle/>
          <a:p>
            <a:endParaRPr lang="en-US"/>
          </a:p>
        </p:txBody>
      </p:sp>
      <p:sp>
        <p:nvSpPr>
          <p:cNvPr id="273439" name="Line 30"/>
          <p:cNvSpPr>
            <a:spLocks noChangeShapeType="1"/>
          </p:cNvSpPr>
          <p:nvPr/>
        </p:nvSpPr>
        <p:spPr bwMode="auto">
          <a:xfrm flipV="1">
            <a:off x="6872289" y="3417888"/>
            <a:ext cx="333375" cy="80962"/>
          </a:xfrm>
          <a:prstGeom prst="line">
            <a:avLst/>
          </a:prstGeom>
          <a:noFill/>
          <a:ln w="15875">
            <a:solidFill>
              <a:srgbClr val="000000"/>
            </a:solidFill>
            <a:miter lim="800000"/>
            <a:headEnd/>
            <a:tailEnd/>
          </a:ln>
        </p:spPr>
        <p:txBody>
          <a:bodyPr/>
          <a:lstStyle/>
          <a:p>
            <a:endParaRPr lang="en-US"/>
          </a:p>
        </p:txBody>
      </p:sp>
      <p:sp>
        <p:nvSpPr>
          <p:cNvPr id="273440" name="Freeform 31"/>
          <p:cNvSpPr>
            <a:spLocks/>
          </p:cNvSpPr>
          <p:nvPr/>
        </p:nvSpPr>
        <p:spPr bwMode="auto">
          <a:xfrm>
            <a:off x="6757989" y="3441700"/>
            <a:ext cx="161925" cy="90488"/>
          </a:xfrm>
          <a:custGeom>
            <a:avLst/>
            <a:gdLst>
              <a:gd name="T0" fmla="*/ 2147483647 w 20"/>
              <a:gd name="T1" fmla="*/ 2147483647 h 11"/>
              <a:gd name="T2" fmla="*/ 2147483647 w 20"/>
              <a:gd name="T3" fmla="*/ 2147483647 h 11"/>
              <a:gd name="T4" fmla="*/ 2147483647 w 20"/>
              <a:gd name="T5" fmla="*/ 2147483647 h 11"/>
              <a:gd name="T6" fmla="*/ 2147483647 w 20"/>
              <a:gd name="T7" fmla="*/ 2147483647 h 11"/>
              <a:gd name="T8" fmla="*/ 0 w 20"/>
              <a:gd name="T9" fmla="*/ 2147483647 h 11"/>
              <a:gd name="T10" fmla="*/ 2147483647 w 20"/>
              <a:gd name="T11" fmla="*/ 2147483647 h 11"/>
              <a:gd name="T12" fmla="*/ 2147483647 w 20"/>
              <a:gd name="T13" fmla="*/ 0 h 11"/>
              <a:gd name="T14" fmla="*/ 2147483647 w 20"/>
              <a:gd name="T15" fmla="*/ 0 h 11"/>
              <a:gd name="T16" fmla="*/ 2147483647 w 20"/>
              <a:gd name="T17" fmla="*/ 2147483647 h 1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0"/>
              <a:gd name="T28" fmla="*/ 0 h 11"/>
              <a:gd name="T29" fmla="*/ 20 w 20"/>
              <a:gd name="T30" fmla="*/ 11 h 1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0" h="11">
                <a:moveTo>
                  <a:pt x="15" y="6"/>
                </a:moveTo>
                <a:cubicBezTo>
                  <a:pt x="20" y="11"/>
                  <a:pt x="20" y="11"/>
                  <a:pt x="20" y="11"/>
                </a:cubicBezTo>
                <a:cubicBezTo>
                  <a:pt x="20" y="11"/>
                  <a:pt x="20" y="11"/>
                  <a:pt x="20" y="11"/>
                </a:cubicBezTo>
                <a:cubicBezTo>
                  <a:pt x="10" y="10"/>
                  <a:pt x="10" y="10"/>
                  <a:pt x="10" y="10"/>
                </a:cubicBezTo>
                <a:cubicBezTo>
                  <a:pt x="7" y="10"/>
                  <a:pt x="3" y="10"/>
                  <a:pt x="0" y="10"/>
                </a:cubicBezTo>
                <a:cubicBezTo>
                  <a:pt x="3" y="8"/>
                  <a:pt x="6" y="7"/>
                  <a:pt x="9" y="6"/>
                </a:cubicBezTo>
                <a:cubicBezTo>
                  <a:pt x="17" y="0"/>
                  <a:pt x="17" y="0"/>
                  <a:pt x="17" y="0"/>
                </a:cubicBezTo>
                <a:cubicBezTo>
                  <a:pt x="18" y="0"/>
                  <a:pt x="18" y="0"/>
                  <a:pt x="18" y="0"/>
                </a:cubicBezTo>
                <a:lnTo>
                  <a:pt x="15" y="6"/>
                </a:lnTo>
                <a:close/>
              </a:path>
            </a:pathLst>
          </a:custGeom>
          <a:solidFill>
            <a:srgbClr val="000000"/>
          </a:solidFill>
          <a:ln w="9525">
            <a:noFill/>
            <a:round/>
            <a:headEnd/>
            <a:tailEnd/>
          </a:ln>
        </p:spPr>
        <p:txBody>
          <a:bodyPr/>
          <a:lstStyle/>
          <a:p>
            <a:endParaRPr lang="en-US"/>
          </a:p>
        </p:txBody>
      </p:sp>
      <p:sp>
        <p:nvSpPr>
          <p:cNvPr id="273441" name="Line 32"/>
          <p:cNvSpPr>
            <a:spLocks noChangeShapeType="1"/>
          </p:cNvSpPr>
          <p:nvPr/>
        </p:nvSpPr>
        <p:spPr bwMode="auto">
          <a:xfrm flipV="1">
            <a:off x="3743325" y="3368676"/>
            <a:ext cx="90488" cy="284163"/>
          </a:xfrm>
          <a:prstGeom prst="line">
            <a:avLst/>
          </a:prstGeom>
          <a:noFill/>
          <a:ln w="31750">
            <a:solidFill>
              <a:srgbClr val="666666"/>
            </a:solidFill>
            <a:miter lim="800000"/>
            <a:headEnd/>
            <a:tailEnd/>
          </a:ln>
        </p:spPr>
        <p:txBody>
          <a:bodyPr/>
          <a:lstStyle/>
          <a:p>
            <a:endParaRPr lang="en-US"/>
          </a:p>
        </p:txBody>
      </p:sp>
      <p:sp>
        <p:nvSpPr>
          <p:cNvPr id="273442" name="Freeform 33"/>
          <p:cNvSpPr>
            <a:spLocks/>
          </p:cNvSpPr>
          <p:nvPr/>
        </p:nvSpPr>
        <p:spPr bwMode="auto">
          <a:xfrm>
            <a:off x="3695700" y="3579813"/>
            <a:ext cx="128588" cy="228600"/>
          </a:xfrm>
          <a:custGeom>
            <a:avLst/>
            <a:gdLst>
              <a:gd name="T0" fmla="*/ 2147483647 w 16"/>
              <a:gd name="T1" fmla="*/ 2147483647 h 28"/>
              <a:gd name="T2" fmla="*/ 2147483647 w 16"/>
              <a:gd name="T3" fmla="*/ 2147483647 h 28"/>
              <a:gd name="T4" fmla="*/ 2147483647 w 16"/>
              <a:gd name="T5" fmla="*/ 2147483647 h 28"/>
              <a:gd name="T6" fmla="*/ 2147483647 w 16"/>
              <a:gd name="T7" fmla="*/ 2147483647 h 28"/>
              <a:gd name="T8" fmla="*/ 0 w 16"/>
              <a:gd name="T9" fmla="*/ 2147483647 h 28"/>
              <a:gd name="T10" fmla="*/ 2147483647 w 16"/>
              <a:gd name="T11" fmla="*/ 2147483647 h 28"/>
              <a:gd name="T12" fmla="*/ 0 w 16"/>
              <a:gd name="T13" fmla="*/ 2147483647 h 28"/>
              <a:gd name="T14" fmla="*/ 0 w 16"/>
              <a:gd name="T15" fmla="*/ 0 h 28"/>
              <a:gd name="T16" fmla="*/ 2147483647 w 16"/>
              <a:gd name="T17" fmla="*/ 2147483647 h 2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6"/>
              <a:gd name="T28" fmla="*/ 0 h 28"/>
              <a:gd name="T29" fmla="*/ 16 w 16"/>
              <a:gd name="T30" fmla="*/ 28 h 2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6" h="28">
                <a:moveTo>
                  <a:pt x="6" y="7"/>
                </a:moveTo>
                <a:cubicBezTo>
                  <a:pt x="15" y="5"/>
                  <a:pt x="15" y="5"/>
                  <a:pt x="15" y="5"/>
                </a:cubicBezTo>
                <a:cubicBezTo>
                  <a:pt x="16" y="5"/>
                  <a:pt x="16" y="5"/>
                  <a:pt x="16" y="5"/>
                </a:cubicBezTo>
                <a:cubicBezTo>
                  <a:pt x="7" y="16"/>
                  <a:pt x="7" y="16"/>
                  <a:pt x="7" y="16"/>
                </a:cubicBezTo>
                <a:cubicBezTo>
                  <a:pt x="4" y="20"/>
                  <a:pt x="2" y="24"/>
                  <a:pt x="0" y="28"/>
                </a:cubicBezTo>
                <a:cubicBezTo>
                  <a:pt x="0" y="24"/>
                  <a:pt x="1" y="19"/>
                  <a:pt x="1" y="14"/>
                </a:cubicBezTo>
                <a:cubicBezTo>
                  <a:pt x="0" y="1"/>
                  <a:pt x="0" y="1"/>
                  <a:pt x="0" y="1"/>
                </a:cubicBezTo>
                <a:cubicBezTo>
                  <a:pt x="0" y="0"/>
                  <a:pt x="0" y="0"/>
                  <a:pt x="0" y="0"/>
                </a:cubicBezTo>
                <a:lnTo>
                  <a:pt x="6" y="7"/>
                </a:lnTo>
                <a:close/>
              </a:path>
            </a:pathLst>
          </a:custGeom>
          <a:solidFill>
            <a:srgbClr val="666666"/>
          </a:solidFill>
          <a:ln w="9525">
            <a:noFill/>
            <a:round/>
            <a:headEnd/>
            <a:tailEnd/>
          </a:ln>
        </p:spPr>
        <p:txBody>
          <a:bodyPr/>
          <a:lstStyle/>
          <a:p>
            <a:endParaRPr lang="en-US"/>
          </a:p>
        </p:txBody>
      </p:sp>
      <p:sp>
        <p:nvSpPr>
          <p:cNvPr id="273443" name="Freeform 34"/>
          <p:cNvSpPr>
            <a:spLocks/>
          </p:cNvSpPr>
          <p:nvPr/>
        </p:nvSpPr>
        <p:spPr bwMode="auto">
          <a:xfrm>
            <a:off x="4287839" y="3621088"/>
            <a:ext cx="1876425" cy="487362"/>
          </a:xfrm>
          <a:custGeom>
            <a:avLst/>
            <a:gdLst>
              <a:gd name="T0" fmla="*/ 0 w 231"/>
              <a:gd name="T1" fmla="*/ 2147483647 h 60"/>
              <a:gd name="T2" fmla="*/ 2147483647 w 231"/>
              <a:gd name="T3" fmla="*/ 0 h 60"/>
              <a:gd name="T4" fmla="*/ 0 60000 65536"/>
              <a:gd name="T5" fmla="*/ 0 60000 65536"/>
              <a:gd name="T6" fmla="*/ 0 w 231"/>
              <a:gd name="T7" fmla="*/ 0 h 60"/>
              <a:gd name="T8" fmla="*/ 231 w 231"/>
              <a:gd name="T9" fmla="*/ 60 h 60"/>
            </a:gdLst>
            <a:ahLst/>
            <a:cxnLst>
              <a:cxn ang="T4">
                <a:pos x="T0" y="T1"/>
              </a:cxn>
              <a:cxn ang="T5">
                <a:pos x="T2" y="T3"/>
              </a:cxn>
            </a:cxnLst>
            <a:rect l="T6" t="T7" r="T8" b="T9"/>
            <a:pathLst>
              <a:path w="231" h="60">
                <a:moveTo>
                  <a:pt x="0" y="45"/>
                </a:moveTo>
                <a:cubicBezTo>
                  <a:pt x="0" y="45"/>
                  <a:pt x="181" y="60"/>
                  <a:pt x="231" y="0"/>
                </a:cubicBezTo>
              </a:path>
            </a:pathLst>
          </a:custGeom>
          <a:noFill/>
          <a:ln w="31750" cap="flat">
            <a:solidFill>
              <a:srgbClr val="666666"/>
            </a:solidFill>
            <a:prstDash val="solid"/>
            <a:miter lim="800000"/>
            <a:headEnd/>
            <a:tailEnd/>
          </a:ln>
        </p:spPr>
        <p:txBody>
          <a:bodyPr/>
          <a:lstStyle/>
          <a:p>
            <a:endParaRPr lang="en-US"/>
          </a:p>
        </p:txBody>
      </p:sp>
      <p:sp>
        <p:nvSpPr>
          <p:cNvPr id="273444" name="Freeform 35"/>
          <p:cNvSpPr>
            <a:spLocks/>
          </p:cNvSpPr>
          <p:nvPr/>
        </p:nvSpPr>
        <p:spPr bwMode="auto">
          <a:xfrm>
            <a:off x="6083301" y="3498850"/>
            <a:ext cx="195263" cy="203200"/>
          </a:xfrm>
          <a:custGeom>
            <a:avLst/>
            <a:gdLst>
              <a:gd name="T0" fmla="*/ 2147483647 w 24"/>
              <a:gd name="T1" fmla="*/ 2147483647 h 25"/>
              <a:gd name="T2" fmla="*/ 0 w 24"/>
              <a:gd name="T3" fmla="*/ 2147483647 h 25"/>
              <a:gd name="T4" fmla="*/ 0 w 24"/>
              <a:gd name="T5" fmla="*/ 2147483647 h 25"/>
              <a:gd name="T6" fmla="*/ 2147483647 w 24"/>
              <a:gd name="T7" fmla="*/ 2147483647 h 25"/>
              <a:gd name="T8" fmla="*/ 2147483647 w 24"/>
              <a:gd name="T9" fmla="*/ 0 h 25"/>
              <a:gd name="T10" fmla="*/ 2147483647 w 24"/>
              <a:gd name="T11" fmla="*/ 2147483647 h 25"/>
              <a:gd name="T12" fmla="*/ 2147483647 w 24"/>
              <a:gd name="T13" fmla="*/ 2147483647 h 25"/>
              <a:gd name="T14" fmla="*/ 2147483647 w 24"/>
              <a:gd name="T15" fmla="*/ 2147483647 h 25"/>
              <a:gd name="T16" fmla="*/ 2147483647 w 24"/>
              <a:gd name="T17" fmla="*/ 2147483647 h 2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4"/>
              <a:gd name="T28" fmla="*/ 0 h 25"/>
              <a:gd name="T29" fmla="*/ 24 w 24"/>
              <a:gd name="T30" fmla="*/ 25 h 2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4" h="25">
                <a:moveTo>
                  <a:pt x="9" y="16"/>
                </a:moveTo>
                <a:cubicBezTo>
                  <a:pt x="0" y="14"/>
                  <a:pt x="0" y="14"/>
                  <a:pt x="0" y="14"/>
                </a:cubicBezTo>
                <a:cubicBezTo>
                  <a:pt x="0" y="14"/>
                  <a:pt x="0" y="14"/>
                  <a:pt x="0" y="14"/>
                </a:cubicBezTo>
                <a:cubicBezTo>
                  <a:pt x="12" y="8"/>
                  <a:pt x="12" y="8"/>
                  <a:pt x="12" y="8"/>
                </a:cubicBezTo>
                <a:cubicBezTo>
                  <a:pt x="16" y="6"/>
                  <a:pt x="20" y="3"/>
                  <a:pt x="24" y="0"/>
                </a:cubicBezTo>
                <a:cubicBezTo>
                  <a:pt x="21" y="4"/>
                  <a:pt x="19" y="8"/>
                  <a:pt x="17" y="12"/>
                </a:cubicBezTo>
                <a:cubicBezTo>
                  <a:pt x="11" y="25"/>
                  <a:pt x="11" y="25"/>
                  <a:pt x="11" y="25"/>
                </a:cubicBezTo>
                <a:cubicBezTo>
                  <a:pt x="11" y="25"/>
                  <a:pt x="11" y="25"/>
                  <a:pt x="11" y="25"/>
                </a:cubicBezTo>
                <a:lnTo>
                  <a:pt x="9" y="16"/>
                </a:lnTo>
                <a:close/>
              </a:path>
            </a:pathLst>
          </a:custGeom>
          <a:solidFill>
            <a:srgbClr val="666666"/>
          </a:solidFill>
          <a:ln w="9525">
            <a:noFill/>
            <a:round/>
            <a:headEnd/>
            <a:tailEnd/>
          </a:ln>
        </p:spPr>
        <p:txBody>
          <a:bodyPr/>
          <a:lstStyle/>
          <a:p>
            <a:endParaRPr lang="en-US"/>
          </a:p>
        </p:txBody>
      </p:sp>
      <p:sp>
        <p:nvSpPr>
          <p:cNvPr id="273445" name="Text Box 36"/>
          <p:cNvSpPr txBox="1">
            <a:spLocks noChangeArrowheads="1"/>
          </p:cNvSpPr>
          <p:nvPr/>
        </p:nvSpPr>
        <p:spPr bwMode="auto">
          <a:xfrm>
            <a:off x="2270125" y="5297488"/>
            <a:ext cx="2608406" cy="369332"/>
          </a:xfrm>
          <a:prstGeom prst="rect">
            <a:avLst/>
          </a:prstGeom>
          <a:noFill/>
          <a:ln w="12700">
            <a:noFill/>
            <a:miter lim="800000"/>
            <a:headEnd/>
            <a:tailEnd/>
          </a:ln>
        </p:spPr>
        <p:txBody>
          <a:bodyPr wrap="none">
            <a:spAutoFit/>
          </a:bodyPr>
          <a:lstStyle/>
          <a:p>
            <a:r>
              <a:rPr lang="en-US" b="1">
                <a:latin typeface="Arial" pitchFamily="34" charset="0"/>
              </a:rPr>
              <a:t>Many other options …</a:t>
            </a:r>
          </a:p>
        </p:txBody>
      </p:sp>
    </p:spTree>
    <p:extLst>
      <p:ext uri="{BB962C8B-B14F-4D97-AF65-F5344CB8AC3E}">
        <p14:creationId xmlns:p14="http://schemas.microsoft.com/office/powerpoint/2010/main" val="1815349247"/>
      </p:ext>
    </p:extLst>
  </p:cSld>
  <p:clrMapOvr>
    <a:masterClrMapping/>
  </p:clrMapOvr>
  <p:timing>
    <p:tnLst>
      <p:par>
        <p:cTn id="1" dur="indefinite" restart="never" nodeType="tmRoot"/>
      </p:par>
    </p:tnLst>
  </p:timing>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434" name="Slide Number Placeholder 2"/>
          <p:cNvSpPr>
            <a:spLocks noGrp="1"/>
          </p:cNvSpPr>
          <p:nvPr>
            <p:ph type="sldNum" sz="quarter" idx="10"/>
          </p:nvPr>
        </p:nvSpPr>
        <p:spPr>
          <a:xfrm>
            <a:off x="8904288" y="6092825"/>
            <a:ext cx="609600" cy="431800"/>
          </a:xfrm>
          <a:noFill/>
        </p:spPr>
        <p:txBody>
          <a:bodyPr/>
          <a:lstStyle/>
          <a:p>
            <a:fld id="{F38432CF-7D93-4303-91DF-5BBD012315ED}" type="slidenum">
              <a:rPr lang="it-IT" smtClean="0">
                <a:latin typeface="Arial" pitchFamily="34" charset="0"/>
              </a:rPr>
              <a:pPr/>
              <a:t>253</a:t>
            </a:fld>
            <a:endParaRPr lang="it-IT">
              <a:latin typeface="Arial" pitchFamily="34" charset="0"/>
            </a:endParaRPr>
          </a:p>
        </p:txBody>
      </p:sp>
      <p:pic>
        <p:nvPicPr>
          <p:cNvPr id="274435" name="Picture 2"/>
          <p:cNvPicPr>
            <a:picLocks noChangeAspect="1" noChangeArrowheads="1"/>
          </p:cNvPicPr>
          <p:nvPr/>
        </p:nvPicPr>
        <p:blipFill>
          <a:blip r:embed="rId2" cstate="print"/>
          <a:srcRect/>
          <a:stretch>
            <a:fillRect/>
          </a:stretch>
        </p:blipFill>
        <p:spPr bwMode="auto">
          <a:xfrm>
            <a:off x="2438400" y="457200"/>
            <a:ext cx="7526338" cy="5645150"/>
          </a:xfrm>
          <a:prstGeom prst="rect">
            <a:avLst/>
          </a:prstGeom>
          <a:noFill/>
          <a:ln w="38100" algn="ctr">
            <a:noFill/>
            <a:miter lim="800000"/>
            <a:headEnd/>
            <a:tailEnd/>
          </a:ln>
        </p:spPr>
      </p:pic>
    </p:spTree>
    <p:extLst>
      <p:ext uri="{BB962C8B-B14F-4D97-AF65-F5344CB8AC3E}">
        <p14:creationId xmlns:p14="http://schemas.microsoft.com/office/powerpoint/2010/main" val="1970187083"/>
      </p:ext>
    </p:extLst>
  </p:cSld>
  <p:clrMapOvr>
    <a:masterClrMapping/>
  </p:clrMapOvr>
  <p:timing>
    <p:tnLst>
      <p:par>
        <p:cTn id="1" dur="indefinite" restart="never" nodeType="tmRoot"/>
      </p:par>
    </p:tnLst>
  </p:timing>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458" name="Slide Number Placeholder 2"/>
          <p:cNvSpPr>
            <a:spLocks noGrp="1"/>
          </p:cNvSpPr>
          <p:nvPr>
            <p:ph type="sldNum" sz="quarter" idx="10"/>
          </p:nvPr>
        </p:nvSpPr>
        <p:spPr>
          <a:xfrm>
            <a:off x="8904288" y="6092825"/>
            <a:ext cx="609600" cy="431800"/>
          </a:xfrm>
          <a:noFill/>
        </p:spPr>
        <p:txBody>
          <a:bodyPr/>
          <a:lstStyle/>
          <a:p>
            <a:fld id="{30B495BE-B023-4D48-8768-C0B0639A50CC}" type="slidenum">
              <a:rPr lang="it-IT" smtClean="0">
                <a:latin typeface="Arial" pitchFamily="34" charset="0"/>
              </a:rPr>
              <a:pPr/>
              <a:t>254</a:t>
            </a:fld>
            <a:endParaRPr lang="it-IT">
              <a:latin typeface="Arial" pitchFamily="34" charset="0"/>
            </a:endParaRPr>
          </a:p>
        </p:txBody>
      </p:sp>
      <p:pic>
        <p:nvPicPr>
          <p:cNvPr id="275459" name="Picture 2"/>
          <p:cNvPicPr>
            <a:picLocks noChangeAspect="1" noChangeArrowheads="1"/>
          </p:cNvPicPr>
          <p:nvPr/>
        </p:nvPicPr>
        <p:blipFill>
          <a:blip r:embed="rId2" cstate="print"/>
          <a:srcRect/>
          <a:stretch>
            <a:fillRect/>
          </a:stretch>
        </p:blipFill>
        <p:spPr bwMode="auto">
          <a:xfrm>
            <a:off x="2860676" y="533401"/>
            <a:ext cx="7034213" cy="5287963"/>
          </a:xfrm>
          <a:prstGeom prst="rect">
            <a:avLst/>
          </a:prstGeom>
          <a:noFill/>
          <a:ln w="38100" algn="ctr">
            <a:noFill/>
            <a:miter lim="800000"/>
            <a:headEnd/>
            <a:tailEnd/>
          </a:ln>
        </p:spPr>
      </p:pic>
    </p:spTree>
    <p:extLst>
      <p:ext uri="{BB962C8B-B14F-4D97-AF65-F5344CB8AC3E}">
        <p14:creationId xmlns:p14="http://schemas.microsoft.com/office/powerpoint/2010/main" val="2040860844"/>
      </p:ext>
    </p:extLst>
  </p:cSld>
  <p:clrMapOvr>
    <a:masterClrMapping/>
  </p:clrMapOvr>
  <p:timing>
    <p:tnLst>
      <p:par>
        <p:cTn id="1" dur="indefinite" restart="never" nodeType="tmRoot"/>
      </p:par>
    </p:tn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82" name="Slide Number Placeholder 3"/>
          <p:cNvSpPr>
            <a:spLocks noGrp="1"/>
          </p:cNvSpPr>
          <p:nvPr>
            <p:ph type="sldNum" sz="quarter" idx="10"/>
          </p:nvPr>
        </p:nvSpPr>
        <p:spPr>
          <a:xfrm>
            <a:off x="8904288" y="6092825"/>
            <a:ext cx="609600" cy="431800"/>
          </a:xfrm>
          <a:noFill/>
        </p:spPr>
        <p:txBody>
          <a:bodyPr/>
          <a:lstStyle/>
          <a:p>
            <a:fld id="{FEC4131F-433D-4C3A-ACE6-CEA594B02CD7}" type="slidenum">
              <a:rPr lang="it-IT" smtClean="0">
                <a:latin typeface="Arial" pitchFamily="34" charset="0"/>
              </a:rPr>
              <a:pPr/>
              <a:t>255</a:t>
            </a:fld>
            <a:endParaRPr lang="it-IT">
              <a:latin typeface="Arial" pitchFamily="34" charset="0"/>
            </a:endParaRPr>
          </a:p>
        </p:txBody>
      </p:sp>
      <p:sp>
        <p:nvSpPr>
          <p:cNvPr id="276483" name="Rectangle 2"/>
          <p:cNvSpPr>
            <a:spLocks noGrp="1" noChangeArrowheads="1"/>
          </p:cNvSpPr>
          <p:nvPr>
            <p:ph type="title"/>
          </p:nvPr>
        </p:nvSpPr>
        <p:spPr>
          <a:xfrm>
            <a:off x="1752600" y="152400"/>
            <a:ext cx="8686800" cy="838200"/>
          </a:xfrm>
        </p:spPr>
        <p:txBody>
          <a:bodyPr/>
          <a:lstStyle/>
          <a:p>
            <a:r>
              <a:rPr lang="en-US" smtClean="0"/>
              <a:t>Cross-sections of NVM cells</a:t>
            </a:r>
          </a:p>
        </p:txBody>
      </p:sp>
      <p:pic>
        <p:nvPicPr>
          <p:cNvPr id="276484" name="Picture 3"/>
          <p:cNvPicPr>
            <a:picLocks noChangeAspect="1" noChangeArrowheads="1"/>
          </p:cNvPicPr>
          <p:nvPr/>
        </p:nvPicPr>
        <p:blipFill>
          <a:blip r:embed="rId2" cstate="print"/>
          <a:srcRect/>
          <a:stretch>
            <a:fillRect/>
          </a:stretch>
        </p:blipFill>
        <p:spPr bwMode="auto">
          <a:xfrm>
            <a:off x="1524000" y="1752601"/>
            <a:ext cx="9063038" cy="4125913"/>
          </a:xfrm>
          <a:prstGeom prst="rect">
            <a:avLst/>
          </a:prstGeom>
          <a:noFill/>
          <a:ln w="12700">
            <a:noFill/>
            <a:miter lim="800000"/>
            <a:headEnd/>
            <a:tailEnd/>
          </a:ln>
        </p:spPr>
      </p:pic>
      <p:sp>
        <p:nvSpPr>
          <p:cNvPr id="276485" name="Text Box 4"/>
          <p:cNvSpPr txBox="1">
            <a:spLocks noChangeArrowheads="1"/>
          </p:cNvSpPr>
          <p:nvPr/>
        </p:nvSpPr>
        <p:spPr bwMode="auto">
          <a:xfrm>
            <a:off x="8077201" y="5867401"/>
            <a:ext cx="1528763" cy="519113"/>
          </a:xfrm>
          <a:prstGeom prst="rect">
            <a:avLst/>
          </a:prstGeom>
          <a:noFill/>
          <a:ln w="12700">
            <a:noFill/>
            <a:miter lim="800000"/>
            <a:headEnd/>
            <a:tailEnd/>
          </a:ln>
        </p:spPr>
        <p:txBody>
          <a:bodyPr wrap="none">
            <a:spAutoFit/>
          </a:bodyPr>
          <a:lstStyle/>
          <a:p>
            <a:r>
              <a:rPr lang="en-US" sz="2800" b="1">
                <a:solidFill>
                  <a:srgbClr val="0000B6"/>
                </a:solidFill>
                <a:latin typeface="Book Antiqua" pitchFamily="18" charset="0"/>
              </a:rPr>
              <a:t>EPROM</a:t>
            </a:r>
            <a:endParaRPr lang="en-US" sz="4400" b="1">
              <a:solidFill>
                <a:srgbClr val="0000B6"/>
              </a:solidFill>
              <a:latin typeface="Book Antiqua" pitchFamily="18" charset="0"/>
            </a:endParaRPr>
          </a:p>
        </p:txBody>
      </p:sp>
      <p:sp>
        <p:nvSpPr>
          <p:cNvPr id="276486" name="Text Box 5"/>
          <p:cNvSpPr txBox="1">
            <a:spLocks noChangeArrowheads="1"/>
          </p:cNvSpPr>
          <p:nvPr/>
        </p:nvSpPr>
        <p:spPr bwMode="auto">
          <a:xfrm>
            <a:off x="3124200" y="5867401"/>
            <a:ext cx="1054100" cy="519113"/>
          </a:xfrm>
          <a:prstGeom prst="rect">
            <a:avLst/>
          </a:prstGeom>
          <a:noFill/>
          <a:ln w="12700">
            <a:noFill/>
            <a:miter lim="800000"/>
            <a:headEnd/>
            <a:tailEnd/>
          </a:ln>
        </p:spPr>
        <p:txBody>
          <a:bodyPr wrap="none">
            <a:spAutoFit/>
          </a:bodyPr>
          <a:lstStyle/>
          <a:p>
            <a:r>
              <a:rPr lang="en-US" sz="2800" b="1">
                <a:solidFill>
                  <a:srgbClr val="0000B6"/>
                </a:solidFill>
                <a:latin typeface="Book Antiqua" pitchFamily="18" charset="0"/>
              </a:rPr>
              <a:t>Flash</a:t>
            </a:r>
            <a:endParaRPr lang="en-US" sz="4400" b="1">
              <a:solidFill>
                <a:srgbClr val="0000B6"/>
              </a:solidFill>
              <a:latin typeface="Book Antiqua" pitchFamily="18" charset="0"/>
            </a:endParaRPr>
          </a:p>
        </p:txBody>
      </p:sp>
      <p:sp>
        <p:nvSpPr>
          <p:cNvPr id="276487" name="Text Box 6"/>
          <p:cNvSpPr txBox="1">
            <a:spLocks noChangeArrowheads="1"/>
          </p:cNvSpPr>
          <p:nvPr/>
        </p:nvSpPr>
        <p:spPr bwMode="auto">
          <a:xfrm>
            <a:off x="5267326" y="6324601"/>
            <a:ext cx="1655763" cy="396875"/>
          </a:xfrm>
          <a:prstGeom prst="rect">
            <a:avLst/>
          </a:prstGeom>
          <a:noFill/>
          <a:ln w="12700">
            <a:noFill/>
            <a:miter lim="800000"/>
            <a:headEnd/>
            <a:tailEnd/>
          </a:ln>
        </p:spPr>
        <p:txBody>
          <a:bodyPr wrap="none">
            <a:spAutoFit/>
          </a:bodyPr>
          <a:lstStyle/>
          <a:p>
            <a:r>
              <a:rPr lang="en-US" sz="2000" i="1">
                <a:solidFill>
                  <a:srgbClr val="0000B6"/>
                </a:solidFill>
                <a:latin typeface="Book Antiqua" pitchFamily="18" charset="0"/>
              </a:rPr>
              <a:t>Courtesy Intel</a:t>
            </a:r>
            <a:endParaRPr lang="en-US" sz="4400" b="1">
              <a:solidFill>
                <a:srgbClr val="0000B6"/>
              </a:solidFill>
              <a:latin typeface="Book Antiqua" pitchFamily="18" charset="0"/>
            </a:endParaRPr>
          </a:p>
        </p:txBody>
      </p:sp>
    </p:spTree>
    <p:extLst>
      <p:ext uri="{BB962C8B-B14F-4D97-AF65-F5344CB8AC3E}">
        <p14:creationId xmlns:p14="http://schemas.microsoft.com/office/powerpoint/2010/main" val="503634561"/>
      </p:ext>
    </p:extLst>
  </p:cSld>
  <p:clrMapOvr>
    <a:masterClrMapping/>
  </p:clrMapOvr>
  <p:timing>
    <p:tnLst>
      <p:par>
        <p:cTn id="1" dur="indefinite" restart="never" nodeType="tmRoot"/>
      </p:par>
    </p:tn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506" name="Slide Number Placeholder 2"/>
          <p:cNvSpPr>
            <a:spLocks noGrp="1"/>
          </p:cNvSpPr>
          <p:nvPr>
            <p:ph type="sldNum" sz="quarter" idx="10"/>
          </p:nvPr>
        </p:nvSpPr>
        <p:spPr>
          <a:xfrm>
            <a:off x="8904288" y="6092825"/>
            <a:ext cx="609600" cy="431800"/>
          </a:xfrm>
          <a:noFill/>
        </p:spPr>
        <p:txBody>
          <a:bodyPr/>
          <a:lstStyle/>
          <a:p>
            <a:fld id="{C59A5740-9F89-470D-860B-CE814C8939E8}" type="slidenum">
              <a:rPr lang="it-IT" smtClean="0">
                <a:latin typeface="Arial" pitchFamily="34" charset="0"/>
              </a:rPr>
              <a:pPr/>
              <a:t>256</a:t>
            </a:fld>
            <a:endParaRPr lang="it-IT">
              <a:latin typeface="Arial" pitchFamily="34" charset="0"/>
            </a:endParaRPr>
          </a:p>
        </p:txBody>
      </p:sp>
      <p:pic>
        <p:nvPicPr>
          <p:cNvPr id="277507" name="Picture 2"/>
          <p:cNvPicPr>
            <a:picLocks noChangeAspect="1" noChangeArrowheads="1"/>
          </p:cNvPicPr>
          <p:nvPr/>
        </p:nvPicPr>
        <p:blipFill>
          <a:blip r:embed="rId2" cstate="print"/>
          <a:srcRect/>
          <a:stretch>
            <a:fillRect/>
          </a:stretch>
        </p:blipFill>
        <p:spPr bwMode="auto">
          <a:xfrm>
            <a:off x="2297114" y="1204914"/>
            <a:ext cx="7597775" cy="4448175"/>
          </a:xfrm>
          <a:prstGeom prst="rect">
            <a:avLst/>
          </a:prstGeom>
          <a:noFill/>
          <a:ln w="38100" algn="ctr">
            <a:noFill/>
            <a:miter lim="800000"/>
            <a:headEnd/>
            <a:tailEnd/>
          </a:ln>
        </p:spPr>
      </p:pic>
    </p:spTree>
    <p:extLst>
      <p:ext uri="{BB962C8B-B14F-4D97-AF65-F5344CB8AC3E}">
        <p14:creationId xmlns:p14="http://schemas.microsoft.com/office/powerpoint/2010/main" val="1318037472"/>
      </p:ext>
    </p:extLst>
  </p:cSld>
  <p:clrMapOvr>
    <a:masterClrMapping/>
  </p:clrMapOvr>
  <p:timing>
    <p:tnLst>
      <p:par>
        <p:cTn id="1" dur="indefinite" restart="never" nodeType="tmRoot"/>
      </p:par>
    </p:tnLst>
  </p:timing>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530" name="Slide Number Placeholder 2"/>
          <p:cNvSpPr>
            <a:spLocks noGrp="1"/>
          </p:cNvSpPr>
          <p:nvPr>
            <p:ph type="sldNum" sz="quarter" idx="10"/>
          </p:nvPr>
        </p:nvSpPr>
        <p:spPr>
          <a:xfrm>
            <a:off x="8904288" y="6092825"/>
            <a:ext cx="609600" cy="431800"/>
          </a:xfrm>
          <a:noFill/>
        </p:spPr>
        <p:txBody>
          <a:bodyPr/>
          <a:lstStyle/>
          <a:p>
            <a:fld id="{019AFCE7-E81F-4CDE-8772-83231824F0AA}" type="slidenum">
              <a:rPr lang="it-IT" smtClean="0">
                <a:latin typeface="Arial" pitchFamily="34" charset="0"/>
              </a:rPr>
              <a:pPr/>
              <a:t>257</a:t>
            </a:fld>
            <a:endParaRPr lang="it-IT">
              <a:latin typeface="Arial" pitchFamily="34" charset="0"/>
            </a:endParaRPr>
          </a:p>
        </p:txBody>
      </p:sp>
      <p:pic>
        <p:nvPicPr>
          <p:cNvPr id="278531" name="Picture 2"/>
          <p:cNvPicPr>
            <a:picLocks noChangeAspect="1" noChangeArrowheads="1"/>
          </p:cNvPicPr>
          <p:nvPr/>
        </p:nvPicPr>
        <p:blipFill>
          <a:blip r:embed="rId2" cstate="print"/>
          <a:srcRect/>
          <a:stretch>
            <a:fillRect/>
          </a:stretch>
        </p:blipFill>
        <p:spPr bwMode="auto">
          <a:xfrm>
            <a:off x="2227264" y="533400"/>
            <a:ext cx="7737475" cy="5475288"/>
          </a:xfrm>
          <a:prstGeom prst="rect">
            <a:avLst/>
          </a:prstGeom>
          <a:noFill/>
          <a:ln w="38100" algn="ctr">
            <a:noFill/>
            <a:miter lim="800000"/>
            <a:headEnd/>
            <a:tailEnd/>
          </a:ln>
        </p:spPr>
      </p:pic>
    </p:spTree>
    <p:extLst>
      <p:ext uri="{BB962C8B-B14F-4D97-AF65-F5344CB8AC3E}">
        <p14:creationId xmlns:p14="http://schemas.microsoft.com/office/powerpoint/2010/main" val="1531132884"/>
      </p:ext>
    </p:extLst>
  </p:cSld>
  <p:clrMapOvr>
    <a:masterClrMapping/>
  </p:clrMapOvr>
  <p:timing>
    <p:tnLst>
      <p:par>
        <p:cTn id="1" dur="indefinite" restart="never" nodeType="tmRoot"/>
      </p:par>
    </p:tnLst>
  </p:timing>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554" name="Slide Number Placeholder 2"/>
          <p:cNvSpPr>
            <a:spLocks noGrp="1"/>
          </p:cNvSpPr>
          <p:nvPr>
            <p:ph type="sldNum" sz="quarter" idx="10"/>
          </p:nvPr>
        </p:nvSpPr>
        <p:spPr>
          <a:xfrm>
            <a:off x="8904288" y="6092825"/>
            <a:ext cx="609600" cy="431800"/>
          </a:xfrm>
          <a:noFill/>
        </p:spPr>
        <p:txBody>
          <a:bodyPr/>
          <a:lstStyle/>
          <a:p>
            <a:fld id="{87C56F34-C6C8-4358-8241-69F8549499E2}" type="slidenum">
              <a:rPr lang="it-IT" smtClean="0">
                <a:latin typeface="Arial" pitchFamily="34" charset="0"/>
              </a:rPr>
              <a:pPr/>
              <a:t>258</a:t>
            </a:fld>
            <a:endParaRPr lang="it-IT">
              <a:latin typeface="Arial" pitchFamily="34" charset="0"/>
            </a:endParaRPr>
          </a:p>
        </p:txBody>
      </p:sp>
      <p:pic>
        <p:nvPicPr>
          <p:cNvPr id="279555" name="Picture 2"/>
          <p:cNvPicPr>
            <a:picLocks noChangeAspect="1" noChangeArrowheads="1"/>
          </p:cNvPicPr>
          <p:nvPr/>
        </p:nvPicPr>
        <p:blipFill>
          <a:blip r:embed="rId2" cstate="print"/>
          <a:srcRect/>
          <a:stretch>
            <a:fillRect/>
          </a:stretch>
        </p:blipFill>
        <p:spPr bwMode="auto">
          <a:xfrm>
            <a:off x="2438400" y="814389"/>
            <a:ext cx="7315200" cy="5229225"/>
          </a:xfrm>
          <a:prstGeom prst="rect">
            <a:avLst/>
          </a:prstGeom>
          <a:noFill/>
          <a:ln w="38100" algn="ctr">
            <a:noFill/>
            <a:miter lim="800000"/>
            <a:headEnd/>
            <a:tailEnd/>
          </a:ln>
        </p:spPr>
      </p:pic>
    </p:spTree>
    <p:extLst>
      <p:ext uri="{BB962C8B-B14F-4D97-AF65-F5344CB8AC3E}">
        <p14:creationId xmlns:p14="http://schemas.microsoft.com/office/powerpoint/2010/main" val="3571802270"/>
      </p:ext>
    </p:extLst>
  </p:cSld>
  <p:clrMapOvr>
    <a:masterClrMapping/>
  </p:clrMapOvr>
  <p:timing>
    <p:tnLst>
      <p:par>
        <p:cTn id="1" dur="indefinite" restart="never" nodeType="tmRoot"/>
      </p:par>
    </p:tnLst>
  </p:timing>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578" name="Slide Number Placeholder 2"/>
          <p:cNvSpPr>
            <a:spLocks noGrp="1"/>
          </p:cNvSpPr>
          <p:nvPr>
            <p:ph type="sldNum" sz="quarter" idx="10"/>
          </p:nvPr>
        </p:nvSpPr>
        <p:spPr>
          <a:xfrm>
            <a:off x="8904288" y="6092825"/>
            <a:ext cx="609600" cy="431800"/>
          </a:xfrm>
          <a:noFill/>
        </p:spPr>
        <p:txBody>
          <a:bodyPr/>
          <a:lstStyle/>
          <a:p>
            <a:fld id="{BDA09163-BC50-497F-9392-5B0A68A2454C}" type="slidenum">
              <a:rPr lang="it-IT" smtClean="0">
                <a:latin typeface="Arial" pitchFamily="34" charset="0"/>
              </a:rPr>
              <a:pPr/>
              <a:t>259</a:t>
            </a:fld>
            <a:endParaRPr lang="it-IT">
              <a:latin typeface="Arial" pitchFamily="34" charset="0"/>
            </a:endParaRPr>
          </a:p>
        </p:txBody>
      </p:sp>
      <p:pic>
        <p:nvPicPr>
          <p:cNvPr id="280579" name="Picture 2"/>
          <p:cNvPicPr>
            <a:picLocks noChangeAspect="1" noChangeArrowheads="1"/>
          </p:cNvPicPr>
          <p:nvPr/>
        </p:nvPicPr>
        <p:blipFill>
          <a:blip r:embed="rId2" cstate="print"/>
          <a:srcRect/>
          <a:stretch>
            <a:fillRect/>
          </a:stretch>
        </p:blipFill>
        <p:spPr bwMode="auto">
          <a:xfrm>
            <a:off x="2085975" y="685800"/>
            <a:ext cx="8020050" cy="5029200"/>
          </a:xfrm>
          <a:prstGeom prst="rect">
            <a:avLst/>
          </a:prstGeom>
          <a:noFill/>
          <a:ln w="38100" algn="ctr">
            <a:noFill/>
            <a:miter lim="800000"/>
            <a:headEnd/>
            <a:tailEnd/>
          </a:ln>
        </p:spPr>
      </p:pic>
    </p:spTree>
    <p:extLst>
      <p:ext uri="{BB962C8B-B14F-4D97-AF65-F5344CB8AC3E}">
        <p14:creationId xmlns:p14="http://schemas.microsoft.com/office/powerpoint/2010/main" val="392568376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Slide Number Placeholder 4"/>
          <p:cNvSpPr>
            <a:spLocks noGrp="1"/>
          </p:cNvSpPr>
          <p:nvPr>
            <p:ph type="sldNum" sz="quarter" idx="10"/>
          </p:nvPr>
        </p:nvSpPr>
        <p:spPr>
          <a:xfrm>
            <a:off x="8904288" y="6092825"/>
            <a:ext cx="609600" cy="431800"/>
          </a:xfrm>
          <a:noFill/>
        </p:spPr>
        <p:txBody>
          <a:bodyPr/>
          <a:lstStyle/>
          <a:p>
            <a:fld id="{089655CB-C5B7-48E8-B788-486F60F56B68}" type="slidenum">
              <a:rPr lang="it-IT" smtClean="0">
                <a:latin typeface="Arial" pitchFamily="34" charset="0"/>
                <a:ea typeface="ＭＳ Ｐゴシック" pitchFamily="34" charset="-128"/>
              </a:rPr>
              <a:pPr/>
              <a:t>26</a:t>
            </a:fld>
            <a:endParaRPr lang="it-IT">
              <a:latin typeface="Arial" pitchFamily="34" charset="0"/>
              <a:ea typeface="ＭＳ Ｐゴシック" pitchFamily="34" charset="-128"/>
            </a:endParaRPr>
          </a:p>
        </p:txBody>
      </p:sp>
      <p:sp>
        <p:nvSpPr>
          <p:cNvPr id="70659" name="Rectangle 2"/>
          <p:cNvSpPr>
            <a:spLocks noGrp="1" noChangeArrowheads="1"/>
          </p:cNvSpPr>
          <p:nvPr>
            <p:ph type="title"/>
          </p:nvPr>
        </p:nvSpPr>
        <p:spPr/>
        <p:txBody>
          <a:bodyPr/>
          <a:lstStyle/>
          <a:p>
            <a:pPr eaLnBrk="1" hangingPunct="1"/>
            <a:r>
              <a:rPr lang="en-US" smtClean="0"/>
              <a:t>Basic Memory Read Cycle</a:t>
            </a:r>
          </a:p>
        </p:txBody>
      </p:sp>
      <p:sp>
        <p:nvSpPr>
          <p:cNvPr id="70660" name="Rectangle 3"/>
          <p:cNvSpPr>
            <a:spLocks noGrp="1" noChangeArrowheads="1"/>
          </p:cNvSpPr>
          <p:nvPr>
            <p:ph type="body" idx="1"/>
          </p:nvPr>
        </p:nvSpPr>
        <p:spPr/>
        <p:txBody>
          <a:bodyPr/>
          <a:lstStyle/>
          <a:p>
            <a:pPr eaLnBrk="1" hangingPunct="1"/>
            <a:r>
              <a:rPr lang="en-US" smtClean="0"/>
              <a:t>System selects memory with /CS=L</a:t>
            </a:r>
          </a:p>
          <a:p>
            <a:pPr eaLnBrk="1" hangingPunct="1"/>
            <a:r>
              <a:rPr lang="en-US" smtClean="0"/>
              <a:t>System presents correct address (A0-AN)</a:t>
            </a:r>
          </a:p>
          <a:p>
            <a:pPr eaLnBrk="1" hangingPunct="1"/>
            <a:r>
              <a:rPr lang="en-US" smtClean="0"/>
              <a:t>System turns o/p buffers on with /OE=L</a:t>
            </a:r>
          </a:p>
          <a:p>
            <a:pPr eaLnBrk="1" hangingPunct="1"/>
            <a:r>
              <a:rPr lang="en-US" smtClean="0"/>
              <a:t>System tri-states previous data sources within a permissible time limit (t</a:t>
            </a:r>
            <a:r>
              <a:rPr lang="en-US" baseline="-25000" smtClean="0"/>
              <a:t>OLZ</a:t>
            </a:r>
            <a:r>
              <a:rPr lang="en-US" smtClean="0"/>
              <a:t> or t</a:t>
            </a:r>
            <a:r>
              <a:rPr lang="en-US" baseline="-25000" smtClean="0"/>
              <a:t>CLZ</a:t>
            </a:r>
            <a:r>
              <a:rPr lang="en-US" smtClean="0"/>
              <a:t>)</a:t>
            </a:r>
          </a:p>
          <a:p>
            <a:pPr eaLnBrk="1" hangingPunct="1"/>
            <a:r>
              <a:rPr lang="en-US" smtClean="0"/>
              <a:t>System must wait minimum time of t</a:t>
            </a:r>
            <a:r>
              <a:rPr lang="en-US" baseline="-25000" smtClean="0"/>
              <a:t>AA</a:t>
            </a:r>
            <a:r>
              <a:rPr lang="en-US" smtClean="0"/>
              <a:t>, t</a:t>
            </a:r>
            <a:r>
              <a:rPr lang="en-US" baseline="-25000" smtClean="0"/>
              <a:t>AC</a:t>
            </a:r>
            <a:r>
              <a:rPr lang="en-US" smtClean="0"/>
              <a:t> or t</a:t>
            </a:r>
            <a:r>
              <a:rPr lang="en-US" baseline="-25000" smtClean="0"/>
              <a:t>OE</a:t>
            </a:r>
            <a:r>
              <a:rPr lang="en-US" smtClean="0"/>
              <a:t> to get correct data</a:t>
            </a:r>
          </a:p>
          <a:p>
            <a:pPr lvl="1" eaLnBrk="1" hangingPunct="1"/>
            <a:endParaRPr lang="en-US" smtClean="0"/>
          </a:p>
        </p:txBody>
      </p:sp>
    </p:spTree>
    <p:extLst>
      <p:ext uri="{BB962C8B-B14F-4D97-AF65-F5344CB8AC3E}">
        <p14:creationId xmlns:p14="http://schemas.microsoft.com/office/powerpoint/2010/main" val="200490670"/>
      </p:ext>
    </p:extLst>
  </p:cSld>
  <p:clrMapOvr>
    <a:masterClrMapping/>
  </p:clrMapOvr>
  <p:timing>
    <p:tnLst>
      <p:par>
        <p:cTn id="1" dur="indefinite" restart="never" nodeType="tmRoot"/>
      </p:par>
    </p:tn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602" name="Slide Number Placeholder 2"/>
          <p:cNvSpPr>
            <a:spLocks noGrp="1"/>
          </p:cNvSpPr>
          <p:nvPr>
            <p:ph type="sldNum" sz="quarter" idx="10"/>
          </p:nvPr>
        </p:nvSpPr>
        <p:spPr>
          <a:xfrm>
            <a:off x="8904288" y="6092825"/>
            <a:ext cx="609600" cy="431800"/>
          </a:xfrm>
          <a:noFill/>
        </p:spPr>
        <p:txBody>
          <a:bodyPr/>
          <a:lstStyle/>
          <a:p>
            <a:fld id="{E0562597-58F2-442A-AB68-A1D28D75317E}" type="slidenum">
              <a:rPr lang="it-IT" smtClean="0">
                <a:latin typeface="Arial" pitchFamily="34" charset="0"/>
              </a:rPr>
              <a:pPr/>
              <a:t>260</a:t>
            </a:fld>
            <a:endParaRPr lang="it-IT">
              <a:latin typeface="Arial" pitchFamily="34" charset="0"/>
            </a:endParaRPr>
          </a:p>
        </p:txBody>
      </p:sp>
      <p:pic>
        <p:nvPicPr>
          <p:cNvPr id="281603" name="Picture 2"/>
          <p:cNvPicPr>
            <a:picLocks noChangeAspect="1" noChangeArrowheads="1"/>
          </p:cNvPicPr>
          <p:nvPr/>
        </p:nvPicPr>
        <p:blipFill>
          <a:blip r:embed="rId2" cstate="print"/>
          <a:srcRect/>
          <a:stretch>
            <a:fillRect/>
          </a:stretch>
        </p:blipFill>
        <p:spPr bwMode="auto">
          <a:xfrm>
            <a:off x="2157413" y="457200"/>
            <a:ext cx="8229600" cy="5486400"/>
          </a:xfrm>
          <a:prstGeom prst="rect">
            <a:avLst/>
          </a:prstGeom>
          <a:noFill/>
          <a:ln w="38100" algn="ctr">
            <a:noFill/>
            <a:miter lim="800000"/>
            <a:headEnd/>
            <a:tailEnd/>
          </a:ln>
        </p:spPr>
      </p:pic>
    </p:spTree>
    <p:extLst>
      <p:ext uri="{BB962C8B-B14F-4D97-AF65-F5344CB8AC3E}">
        <p14:creationId xmlns:p14="http://schemas.microsoft.com/office/powerpoint/2010/main" val="456027529"/>
      </p:ext>
    </p:extLst>
  </p:cSld>
  <p:clrMapOvr>
    <a:masterClrMapping/>
  </p:clrMapOvr>
  <p:timing>
    <p:tnLst>
      <p:par>
        <p:cTn id="1" dur="indefinite" restart="never" nodeType="tmRoot"/>
      </p:par>
    </p:tn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626" name="Slide Number Placeholder 2"/>
          <p:cNvSpPr>
            <a:spLocks noGrp="1"/>
          </p:cNvSpPr>
          <p:nvPr>
            <p:ph type="sldNum" sz="quarter" idx="10"/>
          </p:nvPr>
        </p:nvSpPr>
        <p:spPr>
          <a:xfrm>
            <a:off x="8904288" y="6092825"/>
            <a:ext cx="609600" cy="431800"/>
          </a:xfrm>
          <a:noFill/>
        </p:spPr>
        <p:txBody>
          <a:bodyPr/>
          <a:lstStyle/>
          <a:p>
            <a:fld id="{F665FF8C-C036-4BAA-821E-74A05EBF319C}" type="slidenum">
              <a:rPr lang="it-IT" smtClean="0">
                <a:latin typeface="Arial" pitchFamily="34" charset="0"/>
              </a:rPr>
              <a:pPr/>
              <a:t>261</a:t>
            </a:fld>
            <a:endParaRPr lang="it-IT">
              <a:latin typeface="Arial" pitchFamily="34" charset="0"/>
            </a:endParaRPr>
          </a:p>
        </p:txBody>
      </p:sp>
      <p:pic>
        <p:nvPicPr>
          <p:cNvPr id="282627" name="Picture 2"/>
          <p:cNvPicPr>
            <a:picLocks noChangeAspect="1" noChangeArrowheads="1"/>
          </p:cNvPicPr>
          <p:nvPr/>
        </p:nvPicPr>
        <p:blipFill>
          <a:blip r:embed="rId2" cstate="print"/>
          <a:srcRect/>
          <a:stretch>
            <a:fillRect/>
          </a:stretch>
        </p:blipFill>
        <p:spPr bwMode="auto">
          <a:xfrm>
            <a:off x="2174875" y="795339"/>
            <a:ext cx="7842250" cy="5267325"/>
          </a:xfrm>
          <a:prstGeom prst="rect">
            <a:avLst/>
          </a:prstGeom>
          <a:noFill/>
          <a:ln w="38100" algn="ctr">
            <a:noFill/>
            <a:miter lim="800000"/>
            <a:headEnd/>
            <a:tailEnd/>
          </a:ln>
        </p:spPr>
      </p:pic>
    </p:spTree>
    <p:extLst>
      <p:ext uri="{BB962C8B-B14F-4D97-AF65-F5344CB8AC3E}">
        <p14:creationId xmlns:p14="http://schemas.microsoft.com/office/powerpoint/2010/main" val="3200228423"/>
      </p:ext>
    </p:extLst>
  </p:cSld>
  <p:clrMapOvr>
    <a:masterClrMapping/>
  </p:clrMapOvr>
  <p:timing>
    <p:tnLst>
      <p:par>
        <p:cTn id="1" dur="indefinite" restart="never" nodeType="tmRoot"/>
      </p:par>
    </p:tn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650" name="Slide Number Placeholder 2"/>
          <p:cNvSpPr>
            <a:spLocks noGrp="1"/>
          </p:cNvSpPr>
          <p:nvPr>
            <p:ph type="sldNum" sz="quarter" idx="10"/>
          </p:nvPr>
        </p:nvSpPr>
        <p:spPr>
          <a:xfrm>
            <a:off x="8904288" y="6092825"/>
            <a:ext cx="609600" cy="431800"/>
          </a:xfrm>
          <a:noFill/>
        </p:spPr>
        <p:txBody>
          <a:bodyPr/>
          <a:lstStyle/>
          <a:p>
            <a:fld id="{4A3A308F-9019-460B-A62A-94978C292DFC}" type="slidenum">
              <a:rPr lang="it-IT" smtClean="0">
                <a:latin typeface="Arial" pitchFamily="34" charset="0"/>
              </a:rPr>
              <a:pPr/>
              <a:t>262</a:t>
            </a:fld>
            <a:endParaRPr lang="it-IT">
              <a:latin typeface="Arial" pitchFamily="34" charset="0"/>
            </a:endParaRPr>
          </a:p>
        </p:txBody>
      </p:sp>
      <p:pic>
        <p:nvPicPr>
          <p:cNvPr id="283651" name="Picture 2"/>
          <p:cNvPicPr>
            <a:picLocks noChangeAspect="1" noChangeArrowheads="1"/>
          </p:cNvPicPr>
          <p:nvPr/>
        </p:nvPicPr>
        <p:blipFill>
          <a:blip r:embed="rId2" cstate="print"/>
          <a:srcRect/>
          <a:stretch>
            <a:fillRect/>
          </a:stretch>
        </p:blipFill>
        <p:spPr bwMode="auto">
          <a:xfrm>
            <a:off x="2473325" y="647700"/>
            <a:ext cx="7245350" cy="5562600"/>
          </a:xfrm>
          <a:prstGeom prst="rect">
            <a:avLst/>
          </a:prstGeom>
          <a:noFill/>
          <a:ln w="38100" algn="ctr">
            <a:noFill/>
            <a:miter lim="800000"/>
            <a:headEnd/>
            <a:tailEnd/>
          </a:ln>
        </p:spPr>
      </p:pic>
    </p:spTree>
    <p:extLst>
      <p:ext uri="{BB962C8B-B14F-4D97-AF65-F5344CB8AC3E}">
        <p14:creationId xmlns:p14="http://schemas.microsoft.com/office/powerpoint/2010/main" val="2857526409"/>
      </p:ext>
    </p:extLst>
  </p:cSld>
  <p:clrMapOvr>
    <a:masterClrMapping/>
  </p:clrMapOvr>
  <p:timing>
    <p:tnLst>
      <p:par>
        <p:cTn id="1" dur="indefinite" restart="never" nodeType="tmRoot"/>
      </p:par>
    </p:tn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674" name="Slide Number Placeholder 2"/>
          <p:cNvSpPr>
            <a:spLocks noGrp="1"/>
          </p:cNvSpPr>
          <p:nvPr>
            <p:ph type="sldNum" sz="quarter" idx="10"/>
          </p:nvPr>
        </p:nvSpPr>
        <p:spPr>
          <a:xfrm>
            <a:off x="8904288" y="6092825"/>
            <a:ext cx="609600" cy="431800"/>
          </a:xfrm>
          <a:noFill/>
        </p:spPr>
        <p:txBody>
          <a:bodyPr/>
          <a:lstStyle/>
          <a:p>
            <a:fld id="{4A2D50AA-2670-42BB-B771-AF15E0766F66}" type="slidenum">
              <a:rPr lang="it-IT" smtClean="0">
                <a:latin typeface="Arial" pitchFamily="34" charset="0"/>
              </a:rPr>
              <a:pPr/>
              <a:t>263</a:t>
            </a:fld>
            <a:endParaRPr lang="it-IT">
              <a:latin typeface="Arial" pitchFamily="34" charset="0"/>
            </a:endParaRPr>
          </a:p>
        </p:txBody>
      </p:sp>
      <p:pic>
        <p:nvPicPr>
          <p:cNvPr id="284675" name="Picture 2"/>
          <p:cNvPicPr>
            <a:picLocks noChangeAspect="1" noChangeArrowheads="1"/>
          </p:cNvPicPr>
          <p:nvPr/>
        </p:nvPicPr>
        <p:blipFill>
          <a:blip r:embed="rId2" cstate="print"/>
          <a:srcRect/>
          <a:stretch>
            <a:fillRect/>
          </a:stretch>
        </p:blipFill>
        <p:spPr bwMode="auto">
          <a:xfrm>
            <a:off x="2016125" y="509589"/>
            <a:ext cx="8159750" cy="5838825"/>
          </a:xfrm>
          <a:prstGeom prst="rect">
            <a:avLst/>
          </a:prstGeom>
          <a:noFill/>
          <a:ln w="38100" algn="ctr">
            <a:noFill/>
            <a:miter lim="800000"/>
            <a:headEnd/>
            <a:tailEnd/>
          </a:ln>
        </p:spPr>
      </p:pic>
    </p:spTree>
    <p:extLst>
      <p:ext uri="{BB962C8B-B14F-4D97-AF65-F5344CB8AC3E}">
        <p14:creationId xmlns:p14="http://schemas.microsoft.com/office/powerpoint/2010/main" val="3978252410"/>
      </p:ext>
    </p:extLst>
  </p:cSld>
  <p:clrMapOvr>
    <a:masterClrMapping/>
  </p:clrMapOvr>
  <p:timing>
    <p:tnLst>
      <p:par>
        <p:cTn id="1" dur="indefinite" restart="never" nodeType="tmRoot"/>
      </p:par>
    </p:tn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698" name="Slide Number Placeholder 2"/>
          <p:cNvSpPr>
            <a:spLocks noGrp="1"/>
          </p:cNvSpPr>
          <p:nvPr>
            <p:ph type="sldNum" sz="quarter" idx="10"/>
          </p:nvPr>
        </p:nvSpPr>
        <p:spPr>
          <a:xfrm>
            <a:off x="8904288" y="6092825"/>
            <a:ext cx="609600" cy="431800"/>
          </a:xfrm>
          <a:noFill/>
        </p:spPr>
        <p:txBody>
          <a:bodyPr/>
          <a:lstStyle/>
          <a:p>
            <a:fld id="{AAE7EAB5-72DF-46C8-992B-FCC797528865}" type="slidenum">
              <a:rPr lang="it-IT" smtClean="0">
                <a:latin typeface="Arial" pitchFamily="34" charset="0"/>
              </a:rPr>
              <a:pPr/>
              <a:t>264</a:t>
            </a:fld>
            <a:endParaRPr lang="it-IT">
              <a:latin typeface="Arial" pitchFamily="34" charset="0"/>
            </a:endParaRPr>
          </a:p>
        </p:txBody>
      </p:sp>
      <p:pic>
        <p:nvPicPr>
          <p:cNvPr id="285699" name="Picture 2"/>
          <p:cNvPicPr>
            <a:picLocks noChangeAspect="1" noChangeArrowheads="1"/>
          </p:cNvPicPr>
          <p:nvPr/>
        </p:nvPicPr>
        <p:blipFill>
          <a:blip r:embed="rId2" cstate="print"/>
          <a:srcRect/>
          <a:stretch>
            <a:fillRect/>
          </a:stretch>
        </p:blipFill>
        <p:spPr bwMode="auto">
          <a:xfrm>
            <a:off x="1524000" y="1"/>
            <a:ext cx="9144000" cy="6094413"/>
          </a:xfrm>
          <a:prstGeom prst="rect">
            <a:avLst/>
          </a:prstGeom>
          <a:noFill/>
          <a:ln w="38100" algn="ctr">
            <a:noFill/>
            <a:miter lim="800000"/>
            <a:headEnd/>
            <a:tailEnd/>
          </a:ln>
        </p:spPr>
      </p:pic>
    </p:spTree>
    <p:extLst>
      <p:ext uri="{BB962C8B-B14F-4D97-AF65-F5344CB8AC3E}">
        <p14:creationId xmlns:p14="http://schemas.microsoft.com/office/powerpoint/2010/main" val="3002424527"/>
      </p:ext>
    </p:extLst>
  </p:cSld>
  <p:clrMapOvr>
    <a:masterClrMapping/>
  </p:clrMapOvr>
  <p:timing>
    <p:tnLst>
      <p:par>
        <p:cTn id="1" dur="indefinite" restart="never" nodeType="tmRoot"/>
      </p:par>
    </p:tn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22" name="Slide Number Placeholder 2"/>
          <p:cNvSpPr>
            <a:spLocks noGrp="1"/>
          </p:cNvSpPr>
          <p:nvPr>
            <p:ph type="sldNum" sz="quarter" idx="10"/>
          </p:nvPr>
        </p:nvSpPr>
        <p:spPr>
          <a:xfrm>
            <a:off x="8904288" y="6092825"/>
            <a:ext cx="609600" cy="431800"/>
          </a:xfrm>
          <a:noFill/>
        </p:spPr>
        <p:txBody>
          <a:bodyPr/>
          <a:lstStyle/>
          <a:p>
            <a:fld id="{15F93516-297C-4A9C-BD74-DBCC53A9C938}" type="slidenum">
              <a:rPr lang="it-IT" smtClean="0">
                <a:latin typeface="Arial" pitchFamily="34" charset="0"/>
              </a:rPr>
              <a:pPr/>
              <a:t>265</a:t>
            </a:fld>
            <a:endParaRPr lang="it-IT">
              <a:latin typeface="Arial" pitchFamily="34" charset="0"/>
            </a:endParaRPr>
          </a:p>
        </p:txBody>
      </p:sp>
      <p:pic>
        <p:nvPicPr>
          <p:cNvPr id="286723" name="Picture 2"/>
          <p:cNvPicPr>
            <a:picLocks noChangeAspect="1" noChangeArrowheads="1"/>
          </p:cNvPicPr>
          <p:nvPr/>
        </p:nvPicPr>
        <p:blipFill>
          <a:blip r:embed="rId2" cstate="print"/>
          <a:srcRect/>
          <a:stretch>
            <a:fillRect/>
          </a:stretch>
        </p:blipFill>
        <p:spPr bwMode="auto">
          <a:xfrm>
            <a:off x="2733675" y="947739"/>
            <a:ext cx="6724650" cy="4962525"/>
          </a:xfrm>
          <a:prstGeom prst="rect">
            <a:avLst/>
          </a:prstGeom>
          <a:noFill/>
          <a:ln w="38100" algn="ctr">
            <a:noFill/>
            <a:miter lim="800000"/>
            <a:headEnd/>
            <a:tailEnd/>
          </a:ln>
        </p:spPr>
      </p:pic>
    </p:spTree>
    <p:extLst>
      <p:ext uri="{BB962C8B-B14F-4D97-AF65-F5344CB8AC3E}">
        <p14:creationId xmlns:p14="http://schemas.microsoft.com/office/powerpoint/2010/main" val="382101055"/>
      </p:ext>
    </p:extLst>
  </p:cSld>
  <p:clrMapOvr>
    <a:masterClrMapping/>
  </p:clrMapOvr>
  <p:timing>
    <p:tnLst>
      <p:par>
        <p:cTn id="1" dur="indefinite" restart="never" nodeType="tmRoot"/>
      </p:par>
    </p:tnLst>
  </p:timing>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746" name="Slide Number Placeholder 2"/>
          <p:cNvSpPr>
            <a:spLocks noGrp="1"/>
          </p:cNvSpPr>
          <p:nvPr>
            <p:ph type="sldNum" sz="quarter" idx="10"/>
          </p:nvPr>
        </p:nvSpPr>
        <p:spPr>
          <a:xfrm>
            <a:off x="8904288" y="6092825"/>
            <a:ext cx="609600" cy="431800"/>
          </a:xfrm>
          <a:noFill/>
        </p:spPr>
        <p:txBody>
          <a:bodyPr/>
          <a:lstStyle/>
          <a:p>
            <a:fld id="{8392036B-F366-4C36-9E14-B1BF7FDECA37}" type="slidenum">
              <a:rPr lang="it-IT" smtClean="0">
                <a:latin typeface="Arial" pitchFamily="34" charset="0"/>
              </a:rPr>
              <a:pPr/>
              <a:t>266</a:t>
            </a:fld>
            <a:endParaRPr lang="it-IT">
              <a:latin typeface="Arial" pitchFamily="34" charset="0"/>
            </a:endParaRPr>
          </a:p>
        </p:txBody>
      </p:sp>
      <p:pic>
        <p:nvPicPr>
          <p:cNvPr id="287747" name="Picture 2"/>
          <p:cNvPicPr>
            <a:picLocks noChangeAspect="1" noChangeArrowheads="1"/>
          </p:cNvPicPr>
          <p:nvPr/>
        </p:nvPicPr>
        <p:blipFill>
          <a:blip r:embed="rId2" cstate="print"/>
          <a:srcRect/>
          <a:stretch>
            <a:fillRect/>
          </a:stretch>
        </p:blipFill>
        <p:spPr bwMode="auto">
          <a:xfrm>
            <a:off x="4056063" y="685801"/>
            <a:ext cx="3816350" cy="409575"/>
          </a:xfrm>
          <a:prstGeom prst="rect">
            <a:avLst/>
          </a:prstGeom>
          <a:noFill/>
          <a:ln w="38100" algn="ctr">
            <a:noFill/>
            <a:miter lim="800000"/>
            <a:headEnd/>
            <a:tailEnd/>
          </a:ln>
        </p:spPr>
      </p:pic>
      <p:pic>
        <p:nvPicPr>
          <p:cNvPr id="287748" name="Picture 3"/>
          <p:cNvPicPr>
            <a:picLocks noChangeAspect="1" noChangeArrowheads="1"/>
          </p:cNvPicPr>
          <p:nvPr/>
        </p:nvPicPr>
        <p:blipFill>
          <a:blip r:embed="rId3" cstate="print"/>
          <a:srcRect/>
          <a:stretch>
            <a:fillRect/>
          </a:stretch>
        </p:blipFill>
        <p:spPr bwMode="auto">
          <a:xfrm>
            <a:off x="1946276" y="1676400"/>
            <a:ext cx="4017963" cy="4419600"/>
          </a:xfrm>
          <a:prstGeom prst="rect">
            <a:avLst/>
          </a:prstGeom>
          <a:noFill/>
          <a:ln w="38100" algn="ctr">
            <a:noFill/>
            <a:miter lim="800000"/>
            <a:headEnd/>
            <a:tailEnd/>
          </a:ln>
        </p:spPr>
      </p:pic>
      <p:pic>
        <p:nvPicPr>
          <p:cNvPr id="287749" name="Picture 4"/>
          <p:cNvPicPr>
            <a:picLocks noChangeAspect="1" noChangeArrowheads="1"/>
          </p:cNvPicPr>
          <p:nvPr/>
        </p:nvPicPr>
        <p:blipFill>
          <a:blip r:embed="rId4" cstate="print"/>
          <a:srcRect/>
          <a:stretch>
            <a:fillRect/>
          </a:stretch>
        </p:blipFill>
        <p:spPr bwMode="auto">
          <a:xfrm>
            <a:off x="5884863" y="3352800"/>
            <a:ext cx="2373312" cy="342900"/>
          </a:xfrm>
          <a:prstGeom prst="rect">
            <a:avLst/>
          </a:prstGeom>
          <a:noFill/>
          <a:ln w="38100" algn="ctr">
            <a:noFill/>
            <a:miter lim="800000"/>
            <a:headEnd/>
            <a:tailEnd/>
          </a:ln>
        </p:spPr>
      </p:pic>
    </p:spTree>
    <p:extLst>
      <p:ext uri="{BB962C8B-B14F-4D97-AF65-F5344CB8AC3E}">
        <p14:creationId xmlns:p14="http://schemas.microsoft.com/office/powerpoint/2010/main" val="2409955292"/>
      </p:ext>
    </p:extLst>
  </p:cSld>
  <p:clrMapOvr>
    <a:masterClrMapping/>
  </p:clrMapOvr>
  <p:timing>
    <p:tnLst>
      <p:par>
        <p:cTn id="1" dur="indefinite" restart="never" nodeType="tmRoot"/>
      </p:par>
    </p:tnLst>
  </p:timing>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70" name="Slide Number Placeholder 2"/>
          <p:cNvSpPr>
            <a:spLocks noGrp="1"/>
          </p:cNvSpPr>
          <p:nvPr>
            <p:ph type="sldNum" sz="quarter" idx="10"/>
          </p:nvPr>
        </p:nvSpPr>
        <p:spPr>
          <a:xfrm>
            <a:off x="8904288" y="6092825"/>
            <a:ext cx="609600" cy="431800"/>
          </a:xfrm>
          <a:noFill/>
        </p:spPr>
        <p:txBody>
          <a:bodyPr/>
          <a:lstStyle/>
          <a:p>
            <a:fld id="{9F38F0AB-2D7D-4985-A6DC-AB5581EC952B}" type="slidenum">
              <a:rPr lang="it-IT" smtClean="0">
                <a:latin typeface="Arial" pitchFamily="34" charset="0"/>
              </a:rPr>
              <a:pPr/>
              <a:t>267</a:t>
            </a:fld>
            <a:endParaRPr lang="it-IT">
              <a:latin typeface="Arial" pitchFamily="34" charset="0"/>
            </a:endParaRPr>
          </a:p>
        </p:txBody>
      </p:sp>
      <p:pic>
        <p:nvPicPr>
          <p:cNvPr id="288771" name="Picture 2"/>
          <p:cNvPicPr>
            <a:picLocks noChangeAspect="1" noChangeArrowheads="1"/>
          </p:cNvPicPr>
          <p:nvPr/>
        </p:nvPicPr>
        <p:blipFill>
          <a:blip r:embed="rId2" cstate="print"/>
          <a:srcRect/>
          <a:stretch>
            <a:fillRect/>
          </a:stretch>
        </p:blipFill>
        <p:spPr bwMode="auto">
          <a:xfrm>
            <a:off x="2570164" y="957264"/>
            <a:ext cx="7051675" cy="4943475"/>
          </a:xfrm>
          <a:prstGeom prst="rect">
            <a:avLst/>
          </a:prstGeom>
          <a:noFill/>
          <a:ln w="38100" algn="ctr">
            <a:noFill/>
            <a:miter lim="800000"/>
            <a:headEnd/>
            <a:tailEnd/>
          </a:ln>
        </p:spPr>
      </p:pic>
      <p:sp>
        <p:nvSpPr>
          <p:cNvPr id="288772" name="Text Box 3"/>
          <p:cNvSpPr txBox="1">
            <a:spLocks noChangeArrowheads="1"/>
          </p:cNvSpPr>
          <p:nvPr/>
        </p:nvSpPr>
        <p:spPr bwMode="auto">
          <a:xfrm>
            <a:off x="7052803" y="4884738"/>
            <a:ext cx="1321720" cy="405982"/>
          </a:xfrm>
          <a:prstGeom prst="rect">
            <a:avLst/>
          </a:prstGeom>
          <a:noFill/>
          <a:ln w="38100" algn="ctr">
            <a:noFill/>
            <a:miter lim="800000"/>
            <a:headEnd/>
            <a:tailEnd/>
          </a:ln>
        </p:spPr>
        <p:txBody>
          <a:bodyPr wrap="none" lIns="97256" tIns="48628" rIns="97256" bIns="48628">
            <a:spAutoFit/>
          </a:bodyPr>
          <a:lstStyle/>
          <a:p>
            <a:pPr algn="ctr" defTabSz="973138">
              <a:spcBef>
                <a:spcPct val="50000"/>
              </a:spcBef>
            </a:pPr>
            <a:r>
              <a:rPr lang="en-US" sz="2000" b="1">
                <a:solidFill>
                  <a:srgbClr val="000000"/>
                </a:solidFill>
                <a:latin typeface="Arial" pitchFamily="34" charset="0"/>
              </a:rPr>
              <a:t>8Mb core</a:t>
            </a:r>
          </a:p>
        </p:txBody>
      </p:sp>
    </p:spTree>
    <p:extLst>
      <p:ext uri="{BB962C8B-B14F-4D97-AF65-F5344CB8AC3E}">
        <p14:creationId xmlns:p14="http://schemas.microsoft.com/office/powerpoint/2010/main" val="3044373332"/>
      </p:ext>
    </p:extLst>
  </p:cSld>
  <p:clrMapOvr>
    <a:masterClrMapping/>
  </p:clrMapOvr>
  <p:timing>
    <p:tnLst>
      <p:par>
        <p:cTn id="1" dur="indefinite" restart="never" nodeType="tmRoot"/>
      </p:par>
    </p:tnLst>
  </p:timing>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3" name="Slide Number Placeholder 4"/>
          <p:cNvSpPr>
            <a:spLocks noGrp="1"/>
          </p:cNvSpPr>
          <p:nvPr>
            <p:ph type="sldNum" sz="quarter" idx="10"/>
          </p:nvPr>
        </p:nvSpPr>
        <p:spPr>
          <a:xfrm>
            <a:off x="8904288" y="6092825"/>
            <a:ext cx="609600" cy="431800"/>
          </a:xfrm>
          <a:noFill/>
        </p:spPr>
        <p:txBody>
          <a:bodyPr/>
          <a:lstStyle/>
          <a:p>
            <a:fld id="{6F9E15CB-E59F-4D1E-87CD-B8169CB1D5AC}" type="slidenum">
              <a:rPr lang="it-IT" smtClean="0">
                <a:latin typeface="Arial" pitchFamily="34" charset="0"/>
              </a:rPr>
              <a:pPr/>
              <a:t>268</a:t>
            </a:fld>
            <a:endParaRPr lang="it-IT">
              <a:latin typeface="Arial" pitchFamily="34" charset="0"/>
            </a:endParaRPr>
          </a:p>
        </p:txBody>
      </p:sp>
      <p:sp>
        <p:nvSpPr>
          <p:cNvPr id="35844" name="Rectangle 2"/>
          <p:cNvSpPr>
            <a:spLocks noGrp="1" noChangeArrowheads="1"/>
          </p:cNvSpPr>
          <p:nvPr>
            <p:ph type="title"/>
          </p:nvPr>
        </p:nvSpPr>
        <p:spPr/>
        <p:txBody>
          <a:bodyPr/>
          <a:lstStyle/>
          <a:p>
            <a:r>
              <a:rPr lang="en-US" smtClean="0"/>
              <a:t>FLOTOX EEPROM Array</a:t>
            </a:r>
          </a:p>
        </p:txBody>
      </p:sp>
      <p:sp>
        <p:nvSpPr>
          <p:cNvPr id="449539" name="Rectangle 3"/>
          <p:cNvSpPr>
            <a:spLocks noGrp="1" noChangeArrowheads="1"/>
          </p:cNvSpPr>
          <p:nvPr>
            <p:ph type="body" idx="1"/>
          </p:nvPr>
        </p:nvSpPr>
        <p:spPr>
          <a:xfrm>
            <a:off x="6729413" y="1371600"/>
            <a:ext cx="3727450" cy="2590800"/>
          </a:xfrm>
        </p:spPr>
        <p:txBody>
          <a:bodyPr/>
          <a:lstStyle/>
          <a:p>
            <a:pPr>
              <a:lnSpc>
                <a:spcPct val="90000"/>
              </a:lnSpc>
            </a:pPr>
            <a:r>
              <a:rPr lang="en-US" smtClean="0">
                <a:solidFill>
                  <a:srgbClr val="FF0000"/>
                </a:solidFill>
              </a:rPr>
              <a:t>Program</a:t>
            </a:r>
          </a:p>
          <a:p>
            <a:pPr lvl="1">
              <a:lnSpc>
                <a:spcPct val="90000"/>
              </a:lnSpc>
            </a:pPr>
            <a:r>
              <a:rPr lang="en-US" smtClean="0">
                <a:solidFill>
                  <a:srgbClr val="FF0000"/>
                </a:solidFill>
              </a:rPr>
              <a:t>FNT</a:t>
            </a:r>
          </a:p>
          <a:p>
            <a:pPr lvl="1">
              <a:lnSpc>
                <a:spcPct val="90000"/>
              </a:lnSpc>
            </a:pPr>
            <a:r>
              <a:rPr lang="en-US" smtClean="0">
                <a:solidFill>
                  <a:srgbClr val="FF0000"/>
                </a:solidFill>
              </a:rPr>
              <a:t>Bytewise / wordwise</a:t>
            </a:r>
          </a:p>
          <a:p>
            <a:pPr lvl="1">
              <a:lnSpc>
                <a:spcPct val="90000"/>
              </a:lnSpc>
            </a:pPr>
            <a:r>
              <a:rPr lang="en-US" smtClean="0">
                <a:solidFill>
                  <a:srgbClr val="FF0000"/>
                </a:solidFill>
              </a:rPr>
              <a:t>Byte Select = Vpp</a:t>
            </a:r>
          </a:p>
          <a:p>
            <a:pPr lvl="1">
              <a:lnSpc>
                <a:spcPct val="90000"/>
              </a:lnSpc>
            </a:pPr>
            <a:r>
              <a:rPr lang="en-US" smtClean="0">
                <a:solidFill>
                  <a:srgbClr val="FF0000"/>
                </a:solidFill>
              </a:rPr>
              <a:t>W/L = Vpp</a:t>
            </a:r>
          </a:p>
          <a:p>
            <a:pPr lvl="1">
              <a:lnSpc>
                <a:spcPct val="90000"/>
              </a:lnSpc>
            </a:pPr>
            <a:r>
              <a:rPr lang="en-US" smtClean="0">
                <a:solidFill>
                  <a:srgbClr val="FF0000"/>
                </a:solidFill>
              </a:rPr>
              <a:t>B/Ls = 0v</a:t>
            </a:r>
          </a:p>
          <a:p>
            <a:pPr lvl="1">
              <a:lnSpc>
                <a:spcPct val="90000"/>
              </a:lnSpc>
              <a:buFontTx/>
              <a:buNone/>
            </a:pPr>
            <a:endParaRPr lang="en-US" smtClean="0">
              <a:solidFill>
                <a:srgbClr val="FF0000"/>
              </a:solidFill>
            </a:endParaRPr>
          </a:p>
        </p:txBody>
      </p:sp>
      <p:sp>
        <p:nvSpPr>
          <p:cNvPr id="35846" name="Oval 4"/>
          <p:cNvSpPr>
            <a:spLocks noChangeArrowheads="1"/>
          </p:cNvSpPr>
          <p:nvPr/>
        </p:nvSpPr>
        <p:spPr bwMode="auto">
          <a:xfrm>
            <a:off x="2424114" y="3781147"/>
            <a:ext cx="276283" cy="527609"/>
          </a:xfrm>
          <a:prstGeom prst="ellipse">
            <a:avLst/>
          </a:prstGeom>
          <a:solidFill>
            <a:schemeClr val="tx1"/>
          </a:solidFill>
          <a:ln w="38100" algn="ctr">
            <a:solidFill>
              <a:schemeClr val="tx1"/>
            </a:solidFill>
            <a:round/>
            <a:headEnd/>
            <a:tailEnd/>
          </a:ln>
        </p:spPr>
        <p:txBody>
          <a:bodyPr wrap="none" lIns="97256" tIns="48628" rIns="97256" bIns="48628" anchor="ctr">
            <a:spAutoFit/>
          </a:bodyPr>
          <a:lstStyle/>
          <a:p>
            <a:endParaRPr lang="en-US"/>
          </a:p>
        </p:txBody>
      </p:sp>
      <p:sp>
        <p:nvSpPr>
          <p:cNvPr id="35847" name="Oval 5"/>
          <p:cNvSpPr>
            <a:spLocks noChangeArrowheads="1"/>
          </p:cNvSpPr>
          <p:nvPr/>
        </p:nvSpPr>
        <p:spPr bwMode="auto">
          <a:xfrm>
            <a:off x="2774951" y="3698597"/>
            <a:ext cx="276283" cy="527609"/>
          </a:xfrm>
          <a:prstGeom prst="ellipse">
            <a:avLst/>
          </a:prstGeom>
          <a:solidFill>
            <a:schemeClr val="tx1"/>
          </a:solidFill>
          <a:ln w="38100" algn="ctr">
            <a:solidFill>
              <a:schemeClr val="tx1"/>
            </a:solidFill>
            <a:round/>
            <a:headEnd/>
            <a:tailEnd/>
          </a:ln>
        </p:spPr>
        <p:txBody>
          <a:bodyPr wrap="none" lIns="97256" tIns="48628" rIns="97256" bIns="48628" anchor="ctr">
            <a:spAutoFit/>
          </a:bodyPr>
          <a:lstStyle/>
          <a:p>
            <a:endParaRPr lang="en-US"/>
          </a:p>
        </p:txBody>
      </p:sp>
      <p:graphicFrame>
        <p:nvGraphicFramePr>
          <p:cNvPr id="35842" name="Object 2"/>
          <p:cNvGraphicFramePr>
            <a:graphicFrameLocks noGrp="1" noChangeAspect="1"/>
          </p:cNvGraphicFramePr>
          <p:nvPr>
            <p:ph idx="4294967295"/>
          </p:nvPr>
        </p:nvGraphicFramePr>
        <p:xfrm>
          <a:off x="1524001" y="1524001"/>
          <a:ext cx="5064125" cy="4887913"/>
        </p:xfrm>
        <a:graphic>
          <a:graphicData uri="http://schemas.openxmlformats.org/presentationml/2006/ole">
            <mc:AlternateContent xmlns:mc="http://schemas.openxmlformats.org/markup-compatibility/2006">
              <mc:Choice xmlns:v="urn:schemas-microsoft-com:vml" Requires="v">
                <p:oleObj spid="_x0000_s34818" name="Bitmap Image" r:id="rId3" imgW="4285714" imgH="2619048" progId="PBrush">
                  <p:embed/>
                </p:oleObj>
              </mc:Choice>
              <mc:Fallback>
                <p:oleObj name="Bitmap Image" r:id="rId3" imgW="4285714" imgH="2619048" progId="PBrush">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1" y="1524001"/>
                        <a:ext cx="5064125" cy="4887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2" name="Group 7"/>
          <p:cNvGrpSpPr>
            <a:grpSpLocks/>
          </p:cNvGrpSpPr>
          <p:nvPr/>
        </p:nvGrpSpPr>
        <p:grpSpPr bwMode="auto">
          <a:xfrm>
            <a:off x="1537183" y="1989138"/>
            <a:ext cx="2012226" cy="3065462"/>
            <a:chOff x="9" y="1253"/>
            <a:chExt cx="1373" cy="1931"/>
          </a:xfrm>
        </p:grpSpPr>
        <p:sp>
          <p:nvSpPr>
            <p:cNvPr id="35862" name="Text Box 8"/>
            <p:cNvSpPr txBox="1">
              <a:spLocks noChangeArrowheads="1"/>
            </p:cNvSpPr>
            <p:nvPr/>
          </p:nvSpPr>
          <p:spPr bwMode="auto">
            <a:xfrm>
              <a:off x="152" y="1253"/>
              <a:ext cx="465" cy="256"/>
            </a:xfrm>
            <a:prstGeom prst="rect">
              <a:avLst/>
            </a:prstGeom>
            <a:noFill/>
            <a:ln w="38100" algn="ctr">
              <a:noFill/>
              <a:miter lim="800000"/>
              <a:headEnd/>
              <a:tailEnd/>
            </a:ln>
          </p:spPr>
          <p:txBody>
            <a:bodyPr wrap="none" lIns="97256" tIns="48628" rIns="97256" bIns="48628">
              <a:spAutoFit/>
            </a:bodyPr>
            <a:lstStyle/>
            <a:p>
              <a:pPr algn="ctr" defTabSz="973138">
                <a:spcBef>
                  <a:spcPct val="50000"/>
                </a:spcBef>
              </a:pPr>
              <a:r>
                <a:rPr lang="en-US" sz="2000" b="1">
                  <a:solidFill>
                    <a:srgbClr val="FF0000"/>
                  </a:solidFill>
                  <a:latin typeface="Arial" pitchFamily="34" charset="0"/>
                </a:rPr>
                <a:t>Vpp</a:t>
              </a:r>
            </a:p>
          </p:txBody>
        </p:sp>
        <p:sp>
          <p:nvSpPr>
            <p:cNvPr id="35863" name="Text Box 9"/>
            <p:cNvSpPr txBox="1">
              <a:spLocks noChangeArrowheads="1"/>
            </p:cNvSpPr>
            <p:nvPr/>
          </p:nvSpPr>
          <p:spPr bwMode="auto">
            <a:xfrm>
              <a:off x="9" y="2530"/>
              <a:ext cx="698" cy="256"/>
            </a:xfrm>
            <a:prstGeom prst="rect">
              <a:avLst/>
            </a:prstGeom>
            <a:noFill/>
            <a:ln w="38100" algn="ctr">
              <a:noFill/>
              <a:miter lim="800000"/>
              <a:headEnd/>
              <a:tailEnd/>
            </a:ln>
          </p:spPr>
          <p:txBody>
            <a:bodyPr wrap="none" lIns="97256" tIns="48628" rIns="97256" bIns="48628">
              <a:spAutoFit/>
            </a:bodyPr>
            <a:lstStyle/>
            <a:p>
              <a:pPr algn="ctr" defTabSz="973138">
                <a:spcBef>
                  <a:spcPct val="50000"/>
                </a:spcBef>
              </a:pPr>
              <a:r>
                <a:rPr lang="en-US" sz="2000" b="1">
                  <a:solidFill>
                    <a:srgbClr val="FF0000"/>
                  </a:solidFill>
                  <a:latin typeface="Arial" pitchFamily="34" charset="0"/>
                </a:rPr>
                <a:t>Vpp-Vt</a:t>
              </a:r>
            </a:p>
          </p:txBody>
        </p:sp>
        <p:sp>
          <p:nvSpPr>
            <p:cNvPr id="35864" name="Text Box 10"/>
            <p:cNvSpPr txBox="1">
              <a:spLocks noChangeArrowheads="1"/>
            </p:cNvSpPr>
            <p:nvPr/>
          </p:nvSpPr>
          <p:spPr bwMode="auto">
            <a:xfrm>
              <a:off x="1016" y="1474"/>
              <a:ext cx="329" cy="256"/>
            </a:xfrm>
            <a:prstGeom prst="rect">
              <a:avLst/>
            </a:prstGeom>
            <a:noFill/>
            <a:ln w="38100" algn="ctr">
              <a:noFill/>
              <a:miter lim="800000"/>
              <a:headEnd/>
              <a:tailEnd/>
            </a:ln>
          </p:spPr>
          <p:txBody>
            <a:bodyPr wrap="none" lIns="97256" tIns="48628" rIns="97256" bIns="48628">
              <a:spAutoFit/>
            </a:bodyPr>
            <a:lstStyle/>
            <a:p>
              <a:pPr algn="ctr" defTabSz="973138">
                <a:spcBef>
                  <a:spcPct val="50000"/>
                </a:spcBef>
              </a:pPr>
              <a:r>
                <a:rPr lang="en-US" sz="2000" b="1">
                  <a:solidFill>
                    <a:srgbClr val="FF0000"/>
                  </a:solidFill>
                  <a:latin typeface="Arial" pitchFamily="34" charset="0"/>
                </a:rPr>
                <a:t>0v</a:t>
              </a:r>
            </a:p>
          </p:txBody>
        </p:sp>
        <p:sp>
          <p:nvSpPr>
            <p:cNvPr id="35865" name="Text Box 11"/>
            <p:cNvSpPr txBox="1">
              <a:spLocks noChangeArrowheads="1"/>
            </p:cNvSpPr>
            <p:nvPr/>
          </p:nvSpPr>
          <p:spPr bwMode="auto">
            <a:xfrm>
              <a:off x="1053" y="2386"/>
              <a:ext cx="329" cy="256"/>
            </a:xfrm>
            <a:prstGeom prst="rect">
              <a:avLst/>
            </a:prstGeom>
            <a:noFill/>
            <a:ln w="38100" algn="ctr">
              <a:noFill/>
              <a:miter lim="800000"/>
              <a:headEnd/>
              <a:tailEnd/>
            </a:ln>
          </p:spPr>
          <p:txBody>
            <a:bodyPr wrap="none" lIns="97256" tIns="48628" rIns="97256" bIns="48628">
              <a:spAutoFit/>
            </a:bodyPr>
            <a:lstStyle/>
            <a:p>
              <a:pPr algn="ctr" defTabSz="973138">
                <a:spcBef>
                  <a:spcPct val="50000"/>
                </a:spcBef>
              </a:pPr>
              <a:r>
                <a:rPr lang="en-US" sz="2000" b="1">
                  <a:solidFill>
                    <a:srgbClr val="FF0000"/>
                  </a:solidFill>
                  <a:latin typeface="Arial" pitchFamily="34" charset="0"/>
                </a:rPr>
                <a:t>0v</a:t>
              </a:r>
            </a:p>
          </p:txBody>
        </p:sp>
        <p:sp>
          <p:nvSpPr>
            <p:cNvPr id="35866" name="Freeform 12"/>
            <p:cNvSpPr>
              <a:spLocks/>
            </p:cNvSpPr>
            <p:nvPr/>
          </p:nvSpPr>
          <p:spPr bwMode="auto">
            <a:xfrm flipV="1">
              <a:off x="816" y="2570"/>
              <a:ext cx="240" cy="236"/>
            </a:xfrm>
            <a:custGeom>
              <a:avLst/>
              <a:gdLst>
                <a:gd name="T0" fmla="*/ 420 w 168"/>
                <a:gd name="T1" fmla="*/ 86 h 528"/>
                <a:gd name="T2" fmla="*/ 420 w 168"/>
                <a:gd name="T3" fmla="*/ 15 h 528"/>
                <a:gd name="T4" fmla="*/ 0 w 168"/>
                <a:gd name="T5" fmla="*/ 0 h 528"/>
                <a:gd name="T6" fmla="*/ 0 60000 65536"/>
                <a:gd name="T7" fmla="*/ 0 60000 65536"/>
                <a:gd name="T8" fmla="*/ 0 60000 65536"/>
                <a:gd name="T9" fmla="*/ 0 w 168"/>
                <a:gd name="T10" fmla="*/ 0 h 528"/>
                <a:gd name="T11" fmla="*/ 168 w 168"/>
                <a:gd name="T12" fmla="*/ 528 h 528"/>
              </a:gdLst>
              <a:ahLst/>
              <a:cxnLst>
                <a:cxn ang="T6">
                  <a:pos x="T0" y="T1"/>
                </a:cxn>
                <a:cxn ang="T7">
                  <a:pos x="T2" y="T3"/>
                </a:cxn>
                <a:cxn ang="T8">
                  <a:pos x="T4" y="T5"/>
                </a:cxn>
              </a:cxnLst>
              <a:rect l="T9" t="T10" r="T11" b="T12"/>
              <a:pathLst>
                <a:path w="168" h="528">
                  <a:moveTo>
                    <a:pt x="144" y="528"/>
                  </a:moveTo>
                  <a:cubicBezTo>
                    <a:pt x="156" y="356"/>
                    <a:pt x="168" y="184"/>
                    <a:pt x="144" y="96"/>
                  </a:cubicBezTo>
                  <a:cubicBezTo>
                    <a:pt x="120" y="8"/>
                    <a:pt x="60" y="4"/>
                    <a:pt x="0" y="0"/>
                  </a:cubicBezTo>
                </a:path>
              </a:pathLst>
            </a:custGeom>
            <a:noFill/>
            <a:ln w="38100" cap="flat" cmpd="sng">
              <a:solidFill>
                <a:srgbClr val="FF0000"/>
              </a:solidFill>
              <a:prstDash val="solid"/>
              <a:round/>
              <a:headEnd/>
              <a:tailEnd type="stealth" w="lg" len="lg"/>
            </a:ln>
          </p:spPr>
          <p:txBody>
            <a:bodyPr lIns="97256" tIns="48628" rIns="97256" bIns="48628" anchor="ctr">
              <a:spAutoFit/>
            </a:bodyPr>
            <a:lstStyle/>
            <a:p>
              <a:endParaRPr lang="en-US"/>
            </a:p>
          </p:txBody>
        </p:sp>
        <p:sp>
          <p:nvSpPr>
            <p:cNvPr id="35867" name="Text Box 13"/>
            <p:cNvSpPr txBox="1">
              <a:spLocks noChangeArrowheads="1"/>
            </p:cNvSpPr>
            <p:nvPr/>
          </p:nvSpPr>
          <p:spPr bwMode="auto">
            <a:xfrm>
              <a:off x="856" y="2928"/>
              <a:ext cx="475" cy="256"/>
            </a:xfrm>
            <a:prstGeom prst="rect">
              <a:avLst/>
            </a:prstGeom>
            <a:noFill/>
            <a:ln w="38100" algn="ctr">
              <a:noFill/>
              <a:miter lim="800000"/>
              <a:headEnd/>
              <a:tailEnd/>
            </a:ln>
          </p:spPr>
          <p:txBody>
            <a:bodyPr wrap="none" lIns="97256" tIns="48628" rIns="97256" bIns="48628">
              <a:spAutoFit/>
            </a:bodyPr>
            <a:lstStyle/>
            <a:p>
              <a:pPr algn="ctr" defTabSz="973138">
                <a:spcBef>
                  <a:spcPct val="50000"/>
                </a:spcBef>
              </a:pPr>
              <a:r>
                <a:rPr lang="en-US" sz="2000" b="1">
                  <a:solidFill>
                    <a:srgbClr val="FF0000"/>
                  </a:solidFill>
                  <a:latin typeface="Arial" pitchFamily="34" charset="0"/>
                </a:rPr>
                <a:t>FNT</a:t>
              </a:r>
            </a:p>
          </p:txBody>
        </p:sp>
      </p:grpSp>
      <p:grpSp>
        <p:nvGrpSpPr>
          <p:cNvPr id="3" name="Group 14"/>
          <p:cNvGrpSpPr>
            <a:grpSpLocks/>
          </p:cNvGrpSpPr>
          <p:nvPr/>
        </p:nvGrpSpPr>
        <p:grpSpPr bwMode="auto">
          <a:xfrm>
            <a:off x="1784467" y="2217739"/>
            <a:ext cx="1901235" cy="2433637"/>
            <a:chOff x="178" y="1397"/>
            <a:chExt cx="1297" cy="1533"/>
          </a:xfrm>
        </p:grpSpPr>
        <p:sp>
          <p:nvSpPr>
            <p:cNvPr id="35856" name="Text Box 15"/>
            <p:cNvSpPr txBox="1">
              <a:spLocks noChangeArrowheads="1"/>
            </p:cNvSpPr>
            <p:nvPr/>
          </p:nvSpPr>
          <p:spPr bwMode="auto">
            <a:xfrm>
              <a:off x="777" y="2208"/>
              <a:ext cx="698" cy="256"/>
            </a:xfrm>
            <a:prstGeom prst="rect">
              <a:avLst/>
            </a:prstGeom>
            <a:noFill/>
            <a:ln w="38100" algn="ctr">
              <a:noFill/>
              <a:miter lim="800000"/>
              <a:headEnd/>
              <a:tailEnd/>
            </a:ln>
          </p:spPr>
          <p:txBody>
            <a:bodyPr wrap="none" lIns="97256" tIns="48628" rIns="97256" bIns="48628">
              <a:spAutoFit/>
            </a:bodyPr>
            <a:lstStyle/>
            <a:p>
              <a:pPr algn="ctr" defTabSz="973138">
                <a:spcBef>
                  <a:spcPct val="50000"/>
                </a:spcBef>
              </a:pPr>
              <a:r>
                <a:rPr lang="en-US" sz="2000" b="1">
                  <a:solidFill>
                    <a:srgbClr val="0000CC"/>
                  </a:solidFill>
                  <a:latin typeface="Arial" pitchFamily="34" charset="0"/>
                </a:rPr>
                <a:t>Vpp-Vt</a:t>
              </a:r>
            </a:p>
          </p:txBody>
        </p:sp>
        <p:sp>
          <p:nvSpPr>
            <p:cNvPr id="35857" name="Text Box 16"/>
            <p:cNvSpPr txBox="1">
              <a:spLocks noChangeArrowheads="1"/>
            </p:cNvSpPr>
            <p:nvPr/>
          </p:nvSpPr>
          <p:spPr bwMode="auto">
            <a:xfrm>
              <a:off x="221" y="1397"/>
              <a:ext cx="329" cy="256"/>
            </a:xfrm>
            <a:prstGeom prst="rect">
              <a:avLst/>
            </a:prstGeom>
            <a:noFill/>
            <a:ln w="38100" algn="ctr">
              <a:noFill/>
              <a:miter lim="800000"/>
              <a:headEnd/>
              <a:tailEnd/>
            </a:ln>
          </p:spPr>
          <p:txBody>
            <a:bodyPr wrap="none" lIns="97256" tIns="48628" rIns="97256" bIns="48628">
              <a:spAutoFit/>
            </a:bodyPr>
            <a:lstStyle/>
            <a:p>
              <a:pPr algn="ctr" defTabSz="973138">
                <a:spcBef>
                  <a:spcPct val="50000"/>
                </a:spcBef>
              </a:pPr>
              <a:r>
                <a:rPr lang="en-US" sz="2000" b="1">
                  <a:solidFill>
                    <a:srgbClr val="0000CC"/>
                  </a:solidFill>
                  <a:latin typeface="Arial" pitchFamily="34" charset="0"/>
                </a:rPr>
                <a:t>0v</a:t>
              </a:r>
            </a:p>
          </p:txBody>
        </p:sp>
        <p:sp>
          <p:nvSpPr>
            <p:cNvPr id="35858" name="Text Box 17"/>
            <p:cNvSpPr txBox="1">
              <a:spLocks noChangeArrowheads="1"/>
            </p:cNvSpPr>
            <p:nvPr/>
          </p:nvSpPr>
          <p:spPr bwMode="auto">
            <a:xfrm>
              <a:off x="925" y="1632"/>
              <a:ext cx="465" cy="256"/>
            </a:xfrm>
            <a:prstGeom prst="rect">
              <a:avLst/>
            </a:prstGeom>
            <a:noFill/>
            <a:ln w="38100" algn="ctr">
              <a:noFill/>
              <a:miter lim="800000"/>
              <a:headEnd/>
              <a:tailEnd/>
            </a:ln>
          </p:spPr>
          <p:txBody>
            <a:bodyPr wrap="none" lIns="97256" tIns="48628" rIns="97256" bIns="48628">
              <a:spAutoFit/>
            </a:bodyPr>
            <a:lstStyle/>
            <a:p>
              <a:pPr algn="ctr" defTabSz="973138">
                <a:spcBef>
                  <a:spcPct val="50000"/>
                </a:spcBef>
              </a:pPr>
              <a:r>
                <a:rPr lang="en-US" sz="2000" b="1">
                  <a:solidFill>
                    <a:srgbClr val="0000CC"/>
                  </a:solidFill>
                  <a:latin typeface="Arial" pitchFamily="34" charset="0"/>
                </a:rPr>
                <a:t>Vpp</a:t>
              </a:r>
            </a:p>
          </p:txBody>
        </p:sp>
        <p:sp>
          <p:nvSpPr>
            <p:cNvPr id="35859" name="Text Box 18"/>
            <p:cNvSpPr txBox="1">
              <a:spLocks noChangeArrowheads="1"/>
            </p:cNvSpPr>
            <p:nvPr/>
          </p:nvSpPr>
          <p:spPr bwMode="auto">
            <a:xfrm>
              <a:off x="178" y="2674"/>
              <a:ext cx="329" cy="256"/>
            </a:xfrm>
            <a:prstGeom prst="rect">
              <a:avLst/>
            </a:prstGeom>
            <a:noFill/>
            <a:ln w="38100" algn="ctr">
              <a:noFill/>
              <a:miter lim="800000"/>
              <a:headEnd/>
              <a:tailEnd/>
            </a:ln>
          </p:spPr>
          <p:txBody>
            <a:bodyPr wrap="none" lIns="97256" tIns="48628" rIns="97256" bIns="48628">
              <a:spAutoFit/>
            </a:bodyPr>
            <a:lstStyle/>
            <a:p>
              <a:pPr algn="ctr" defTabSz="973138">
                <a:spcBef>
                  <a:spcPct val="50000"/>
                </a:spcBef>
              </a:pPr>
              <a:r>
                <a:rPr lang="en-US" sz="2000" b="1">
                  <a:solidFill>
                    <a:srgbClr val="0000CC"/>
                  </a:solidFill>
                  <a:latin typeface="Arial" pitchFamily="34" charset="0"/>
                </a:rPr>
                <a:t>0v</a:t>
              </a:r>
            </a:p>
          </p:txBody>
        </p:sp>
        <p:sp>
          <p:nvSpPr>
            <p:cNvPr id="35860" name="Freeform 19"/>
            <p:cNvSpPr>
              <a:spLocks/>
            </p:cNvSpPr>
            <p:nvPr/>
          </p:nvSpPr>
          <p:spPr bwMode="auto">
            <a:xfrm>
              <a:off x="768" y="2546"/>
              <a:ext cx="134" cy="236"/>
            </a:xfrm>
            <a:custGeom>
              <a:avLst/>
              <a:gdLst>
                <a:gd name="T0" fmla="*/ 0 w 168"/>
                <a:gd name="T1" fmla="*/ 240 h 240"/>
                <a:gd name="T2" fmla="*/ 144 w 168"/>
                <a:gd name="T3" fmla="*/ 192 h 240"/>
                <a:gd name="T4" fmla="*/ 144 w 168"/>
                <a:gd name="T5" fmla="*/ 0 h 240"/>
                <a:gd name="T6" fmla="*/ 0 60000 65536"/>
                <a:gd name="T7" fmla="*/ 0 60000 65536"/>
                <a:gd name="T8" fmla="*/ 0 60000 65536"/>
                <a:gd name="T9" fmla="*/ 0 w 168"/>
                <a:gd name="T10" fmla="*/ 0 h 240"/>
                <a:gd name="T11" fmla="*/ 168 w 168"/>
                <a:gd name="T12" fmla="*/ 240 h 240"/>
              </a:gdLst>
              <a:ahLst/>
              <a:cxnLst>
                <a:cxn ang="T6">
                  <a:pos x="T0" y="T1"/>
                </a:cxn>
                <a:cxn ang="T7">
                  <a:pos x="T2" y="T3"/>
                </a:cxn>
                <a:cxn ang="T8">
                  <a:pos x="T4" y="T5"/>
                </a:cxn>
              </a:cxnLst>
              <a:rect l="T9" t="T10" r="T11" b="T12"/>
              <a:pathLst>
                <a:path w="168" h="240">
                  <a:moveTo>
                    <a:pt x="0" y="240"/>
                  </a:moveTo>
                  <a:cubicBezTo>
                    <a:pt x="60" y="236"/>
                    <a:pt x="120" y="232"/>
                    <a:pt x="144" y="192"/>
                  </a:cubicBezTo>
                  <a:cubicBezTo>
                    <a:pt x="168" y="152"/>
                    <a:pt x="156" y="76"/>
                    <a:pt x="144" y="0"/>
                  </a:cubicBezTo>
                </a:path>
              </a:pathLst>
            </a:custGeom>
            <a:noFill/>
            <a:ln w="38100" cap="flat" cmpd="sng">
              <a:solidFill>
                <a:srgbClr val="0000CC"/>
              </a:solidFill>
              <a:prstDash val="solid"/>
              <a:round/>
              <a:headEnd/>
              <a:tailEnd type="stealth" w="lg" len="lg"/>
            </a:ln>
          </p:spPr>
          <p:txBody>
            <a:bodyPr wrap="none" lIns="97256" tIns="48628" rIns="97256" bIns="48628" anchor="ctr">
              <a:spAutoFit/>
            </a:bodyPr>
            <a:lstStyle/>
            <a:p>
              <a:endParaRPr lang="en-US"/>
            </a:p>
          </p:txBody>
        </p:sp>
        <p:sp>
          <p:nvSpPr>
            <p:cNvPr id="35861" name="Text Box 20"/>
            <p:cNvSpPr txBox="1">
              <a:spLocks noChangeArrowheads="1"/>
            </p:cNvSpPr>
            <p:nvPr/>
          </p:nvSpPr>
          <p:spPr bwMode="auto">
            <a:xfrm>
              <a:off x="860" y="2640"/>
              <a:ext cx="475" cy="256"/>
            </a:xfrm>
            <a:prstGeom prst="rect">
              <a:avLst/>
            </a:prstGeom>
            <a:noFill/>
            <a:ln w="38100" algn="ctr">
              <a:noFill/>
              <a:miter lim="800000"/>
              <a:headEnd/>
              <a:tailEnd/>
            </a:ln>
          </p:spPr>
          <p:txBody>
            <a:bodyPr wrap="none" lIns="97256" tIns="48628" rIns="97256" bIns="48628">
              <a:spAutoFit/>
            </a:bodyPr>
            <a:lstStyle/>
            <a:p>
              <a:pPr algn="ctr" defTabSz="973138">
                <a:spcBef>
                  <a:spcPct val="50000"/>
                </a:spcBef>
              </a:pPr>
              <a:r>
                <a:rPr lang="en-US" sz="2000" b="1">
                  <a:solidFill>
                    <a:srgbClr val="0000CC"/>
                  </a:solidFill>
                  <a:latin typeface="Arial" pitchFamily="34" charset="0"/>
                </a:rPr>
                <a:t>FNT</a:t>
              </a:r>
            </a:p>
          </p:txBody>
        </p:sp>
      </p:grpSp>
      <p:sp>
        <p:nvSpPr>
          <p:cNvPr id="449557" name="Rectangle 21"/>
          <p:cNvSpPr>
            <a:spLocks noChangeArrowheads="1"/>
          </p:cNvSpPr>
          <p:nvPr/>
        </p:nvSpPr>
        <p:spPr bwMode="auto">
          <a:xfrm>
            <a:off x="6588125" y="3886200"/>
            <a:ext cx="3727450" cy="2590800"/>
          </a:xfrm>
          <a:prstGeom prst="rect">
            <a:avLst/>
          </a:prstGeom>
          <a:noFill/>
          <a:ln w="9525">
            <a:noFill/>
            <a:miter lim="800000"/>
            <a:headEnd/>
            <a:tailEnd/>
          </a:ln>
        </p:spPr>
        <p:txBody>
          <a:bodyPr lIns="87263" tIns="43631" rIns="87263" bIns="43631"/>
          <a:lstStyle/>
          <a:p>
            <a:pPr marL="342900" indent="-342900">
              <a:spcBef>
                <a:spcPct val="20000"/>
              </a:spcBef>
              <a:buBlip>
                <a:blip r:embed="rId5"/>
              </a:buBlip>
            </a:pPr>
            <a:r>
              <a:rPr lang="en-US" sz="2000">
                <a:solidFill>
                  <a:srgbClr val="0000CC"/>
                </a:solidFill>
              </a:rPr>
              <a:t>Erase</a:t>
            </a:r>
          </a:p>
          <a:p>
            <a:pPr marL="742950" lvl="1" indent="-285750">
              <a:spcBef>
                <a:spcPct val="20000"/>
              </a:spcBef>
              <a:buBlip>
                <a:blip r:embed="rId5"/>
              </a:buBlip>
            </a:pPr>
            <a:r>
              <a:rPr lang="en-US">
                <a:solidFill>
                  <a:srgbClr val="0000CC"/>
                </a:solidFill>
              </a:rPr>
              <a:t>FN Tunneling</a:t>
            </a:r>
          </a:p>
          <a:p>
            <a:pPr marL="742950" lvl="1" indent="-285750">
              <a:spcBef>
                <a:spcPct val="20000"/>
              </a:spcBef>
              <a:buBlip>
                <a:blip r:embed="rId5"/>
              </a:buBlip>
            </a:pPr>
            <a:r>
              <a:rPr lang="en-US">
                <a:solidFill>
                  <a:srgbClr val="0000CC"/>
                </a:solidFill>
              </a:rPr>
              <a:t>Bytewise / wordwise / Pagewise</a:t>
            </a:r>
          </a:p>
          <a:p>
            <a:pPr marL="742950" lvl="1" indent="-285750">
              <a:spcBef>
                <a:spcPct val="20000"/>
              </a:spcBef>
              <a:buBlip>
                <a:blip r:embed="rId5"/>
              </a:buBlip>
            </a:pPr>
            <a:r>
              <a:rPr lang="en-US">
                <a:solidFill>
                  <a:srgbClr val="0000CC"/>
                </a:solidFill>
              </a:rPr>
              <a:t>Byte Select = 0v</a:t>
            </a:r>
          </a:p>
          <a:p>
            <a:pPr marL="742950" lvl="1" indent="-285750">
              <a:spcBef>
                <a:spcPct val="20000"/>
              </a:spcBef>
              <a:buBlip>
                <a:blip r:embed="rId5"/>
              </a:buBlip>
            </a:pPr>
            <a:r>
              <a:rPr lang="en-US">
                <a:solidFill>
                  <a:srgbClr val="0000CC"/>
                </a:solidFill>
              </a:rPr>
              <a:t>W/L = Vpp</a:t>
            </a:r>
          </a:p>
          <a:p>
            <a:pPr marL="742950" lvl="1" indent="-285750">
              <a:spcBef>
                <a:spcPct val="20000"/>
              </a:spcBef>
              <a:buBlip>
                <a:blip r:embed="rId5"/>
              </a:buBlip>
            </a:pPr>
            <a:r>
              <a:rPr lang="en-US">
                <a:solidFill>
                  <a:srgbClr val="0000CC"/>
                </a:solidFill>
              </a:rPr>
              <a:t>B/Ls = Vpp</a:t>
            </a:r>
          </a:p>
          <a:p>
            <a:pPr marL="742950" lvl="1" indent="-285750">
              <a:spcBef>
                <a:spcPct val="20000"/>
              </a:spcBef>
            </a:pPr>
            <a:endParaRPr lang="en-US">
              <a:solidFill>
                <a:srgbClr val="0000CC"/>
              </a:solidFill>
            </a:endParaRPr>
          </a:p>
        </p:txBody>
      </p:sp>
      <p:grpSp>
        <p:nvGrpSpPr>
          <p:cNvPr id="4" name="Group 22"/>
          <p:cNvGrpSpPr>
            <a:grpSpLocks/>
          </p:cNvGrpSpPr>
          <p:nvPr/>
        </p:nvGrpSpPr>
        <p:grpSpPr bwMode="auto">
          <a:xfrm>
            <a:off x="1665289" y="1862138"/>
            <a:ext cx="2283195" cy="1187449"/>
            <a:chOff x="96" y="1173"/>
            <a:chExt cx="1558" cy="748"/>
          </a:xfrm>
        </p:grpSpPr>
        <p:sp>
          <p:nvSpPr>
            <p:cNvPr id="35854" name="Text Box 23"/>
            <p:cNvSpPr txBox="1">
              <a:spLocks noChangeArrowheads="1"/>
            </p:cNvSpPr>
            <p:nvPr/>
          </p:nvSpPr>
          <p:spPr bwMode="auto">
            <a:xfrm>
              <a:off x="1091" y="1173"/>
              <a:ext cx="563" cy="236"/>
            </a:xfrm>
            <a:prstGeom prst="rect">
              <a:avLst/>
            </a:prstGeom>
            <a:noFill/>
            <a:ln w="38100" algn="ctr">
              <a:noFill/>
              <a:miter lim="800000"/>
              <a:headEnd/>
              <a:tailEnd/>
            </a:ln>
          </p:spPr>
          <p:txBody>
            <a:bodyPr wrap="none" lIns="97256" tIns="48628" rIns="97256" bIns="48628">
              <a:spAutoFit/>
            </a:bodyPr>
            <a:lstStyle/>
            <a:p>
              <a:pPr defTabSz="973138">
                <a:spcBef>
                  <a:spcPct val="50000"/>
                </a:spcBef>
              </a:pPr>
              <a:r>
                <a:rPr lang="en-US" b="1">
                  <a:solidFill>
                    <a:srgbClr val="009900"/>
                  </a:solidFill>
                  <a:latin typeface="Arial" pitchFamily="34" charset="0"/>
                </a:rPr>
                <a:t>Vdd/2</a:t>
              </a:r>
            </a:p>
          </p:txBody>
        </p:sp>
        <p:sp>
          <p:nvSpPr>
            <p:cNvPr id="35855" name="Text Box 24"/>
            <p:cNvSpPr txBox="1">
              <a:spLocks noChangeArrowheads="1"/>
            </p:cNvSpPr>
            <p:nvPr/>
          </p:nvSpPr>
          <p:spPr bwMode="auto">
            <a:xfrm>
              <a:off x="96" y="1685"/>
              <a:ext cx="432" cy="236"/>
            </a:xfrm>
            <a:prstGeom prst="rect">
              <a:avLst/>
            </a:prstGeom>
            <a:noFill/>
            <a:ln w="38100" algn="ctr">
              <a:noFill/>
              <a:miter lim="800000"/>
              <a:headEnd/>
              <a:tailEnd/>
            </a:ln>
          </p:spPr>
          <p:txBody>
            <a:bodyPr wrap="none" lIns="97256" tIns="48628" rIns="97256" bIns="48628">
              <a:spAutoFit/>
            </a:bodyPr>
            <a:lstStyle/>
            <a:p>
              <a:pPr defTabSz="973138">
                <a:spcBef>
                  <a:spcPct val="50000"/>
                </a:spcBef>
              </a:pPr>
              <a:r>
                <a:rPr lang="en-US" b="1">
                  <a:solidFill>
                    <a:srgbClr val="009900"/>
                  </a:solidFill>
                  <a:latin typeface="Arial" pitchFamily="34" charset="0"/>
                </a:rPr>
                <a:t>Vdd</a:t>
              </a:r>
            </a:p>
          </p:txBody>
        </p:sp>
      </p:grpSp>
      <p:sp>
        <p:nvSpPr>
          <p:cNvPr id="449561" name="Text Box 25"/>
          <p:cNvSpPr txBox="1">
            <a:spLocks noChangeArrowheads="1"/>
          </p:cNvSpPr>
          <p:nvPr/>
        </p:nvSpPr>
        <p:spPr bwMode="auto">
          <a:xfrm>
            <a:off x="4056064" y="6477001"/>
            <a:ext cx="5071785" cy="375205"/>
          </a:xfrm>
          <a:prstGeom prst="rect">
            <a:avLst/>
          </a:prstGeom>
          <a:noFill/>
          <a:ln w="38100" algn="ctr">
            <a:noFill/>
            <a:miter lim="800000"/>
            <a:headEnd/>
            <a:tailEnd/>
          </a:ln>
        </p:spPr>
        <p:txBody>
          <a:bodyPr wrap="none" lIns="97256" tIns="48628" rIns="97256" bIns="48628">
            <a:spAutoFit/>
          </a:bodyPr>
          <a:lstStyle/>
          <a:p>
            <a:pPr defTabSz="973138">
              <a:spcBef>
                <a:spcPct val="50000"/>
              </a:spcBef>
            </a:pPr>
            <a:r>
              <a:rPr lang="en-US" b="1">
                <a:solidFill>
                  <a:srgbClr val="009900"/>
                </a:solidFill>
                <a:latin typeface="Arial" pitchFamily="34" charset="0"/>
              </a:rPr>
              <a:t>Read – BL=Vdd/2 , WL = Vdd, Byte Sel = Vdd</a:t>
            </a:r>
          </a:p>
        </p:txBody>
      </p:sp>
      <p:sp>
        <p:nvSpPr>
          <p:cNvPr id="449562" name="Text Box 26"/>
          <p:cNvSpPr txBox="1">
            <a:spLocks noChangeArrowheads="1"/>
          </p:cNvSpPr>
          <p:nvPr/>
        </p:nvSpPr>
        <p:spPr bwMode="auto">
          <a:xfrm>
            <a:off x="2881787" y="5881688"/>
            <a:ext cx="3755078" cy="405982"/>
          </a:xfrm>
          <a:prstGeom prst="rect">
            <a:avLst/>
          </a:prstGeom>
          <a:noFill/>
          <a:ln w="38100" algn="ctr">
            <a:noFill/>
            <a:miter lim="800000"/>
            <a:headEnd/>
            <a:tailEnd/>
          </a:ln>
        </p:spPr>
        <p:txBody>
          <a:bodyPr wrap="none" lIns="97256" tIns="48628" rIns="97256" bIns="48628">
            <a:spAutoFit/>
          </a:bodyPr>
          <a:lstStyle/>
          <a:p>
            <a:pPr algn="ctr" defTabSz="973138">
              <a:spcBef>
                <a:spcPct val="50000"/>
              </a:spcBef>
            </a:pPr>
            <a:r>
              <a:rPr lang="en-US" sz="2000" b="1">
                <a:solidFill>
                  <a:srgbClr val="000000"/>
                </a:solidFill>
                <a:latin typeface="Comic Sans MS" pitchFamily="66" charset="0"/>
              </a:rPr>
              <a:t>Write = Erase then Program</a:t>
            </a:r>
          </a:p>
        </p:txBody>
      </p:sp>
    </p:spTree>
    <p:extLst>
      <p:ext uri="{BB962C8B-B14F-4D97-AF65-F5344CB8AC3E}">
        <p14:creationId xmlns:p14="http://schemas.microsoft.com/office/powerpoint/2010/main" val="3759287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4953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49539">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49539">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49539">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49539">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49539">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nodeType="clickEffect">
                                  <p:stCondLst>
                                    <p:cond delay="0"/>
                                  </p:stCondLst>
                                  <p:childTnLst>
                                    <p:set>
                                      <p:cBhvr>
                                        <p:cTn id="24" dur="1" fill="hold">
                                          <p:stCondLst>
                                            <p:cond delay="0"/>
                                          </p:stCondLst>
                                        </p:cTn>
                                        <p:tgtEl>
                                          <p:spTgt spid="2"/>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4955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nodeType="clickEffect">
                                  <p:stCondLst>
                                    <p:cond delay="0"/>
                                  </p:stCondLst>
                                  <p:childTnLst>
                                    <p:set>
                                      <p:cBhvr>
                                        <p:cTn id="36" dur="1" fill="hold">
                                          <p:stCondLst>
                                            <p:cond delay="0"/>
                                          </p:stCondLst>
                                        </p:cTn>
                                        <p:tgtEl>
                                          <p:spTgt spid="3"/>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449561"/>
                                        </p:tgtEl>
                                        <p:attrNameLst>
                                          <p:attrName>style.visibility</p:attrName>
                                        </p:attrNameLst>
                                      </p:cBhvr>
                                      <p:to>
                                        <p:strVal val="visible"/>
                                      </p:to>
                                    </p:set>
                                    <p:anim calcmode="lin" valueType="num">
                                      <p:cBhvr additive="base">
                                        <p:cTn id="41" dur="500" fill="hold"/>
                                        <p:tgtEl>
                                          <p:spTgt spid="449561"/>
                                        </p:tgtEl>
                                        <p:attrNameLst>
                                          <p:attrName>ppt_x</p:attrName>
                                        </p:attrNameLst>
                                      </p:cBhvr>
                                      <p:tavLst>
                                        <p:tav tm="0">
                                          <p:val>
                                            <p:strVal val="#ppt_x"/>
                                          </p:val>
                                        </p:tav>
                                        <p:tav tm="100000">
                                          <p:val>
                                            <p:strVal val="#ppt_x"/>
                                          </p:val>
                                        </p:tav>
                                      </p:tavLst>
                                    </p:anim>
                                    <p:anim calcmode="lin" valueType="num">
                                      <p:cBhvr additive="base">
                                        <p:cTn id="42" dur="500" fill="hold"/>
                                        <p:tgtEl>
                                          <p:spTgt spid="449561"/>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5" presetClass="entr" presetSubtype="10" fill="hold" nodeType="clickEffect">
                                  <p:stCondLst>
                                    <p:cond delay="0"/>
                                  </p:stCondLst>
                                  <p:childTnLst>
                                    <p:set>
                                      <p:cBhvr>
                                        <p:cTn id="46" dur="1" fill="hold">
                                          <p:stCondLst>
                                            <p:cond delay="0"/>
                                          </p:stCondLst>
                                        </p:cTn>
                                        <p:tgtEl>
                                          <p:spTgt spid="4"/>
                                        </p:tgtEl>
                                        <p:attrNameLst>
                                          <p:attrName>style.visibility</p:attrName>
                                        </p:attrNameLst>
                                      </p:cBhvr>
                                      <p:to>
                                        <p:strVal val="visible"/>
                                      </p:to>
                                    </p:set>
                                    <p:animEffect transition="in" filter="checkerboard(across)">
                                      <p:cBhvr>
                                        <p:cTn id="47" dur="500"/>
                                        <p:tgtEl>
                                          <p:spTgt spid="4"/>
                                        </p:tgtEl>
                                      </p:cBhvr>
                                    </p:animEffect>
                                  </p:childTnLst>
                                </p:cTn>
                              </p:par>
                            </p:childTnLst>
                          </p:cTn>
                        </p:par>
                      </p:childTnLst>
                    </p:cTn>
                  </p:par>
                  <p:par>
                    <p:cTn id="48" fill="hold">
                      <p:stCondLst>
                        <p:cond delay="indefinite"/>
                      </p:stCondLst>
                      <p:childTnLst>
                        <p:par>
                          <p:cTn id="49" fill="hold">
                            <p:stCondLst>
                              <p:cond delay="0"/>
                            </p:stCondLst>
                            <p:childTnLst>
                              <p:par>
                                <p:cTn id="50" presetID="2" presetClass="entr" presetSubtype="8" fill="hold" nodeType="clickEffect">
                                  <p:stCondLst>
                                    <p:cond delay="0"/>
                                  </p:stCondLst>
                                  <p:childTnLst>
                                    <p:set>
                                      <p:cBhvr>
                                        <p:cTn id="51" dur="1" fill="hold">
                                          <p:stCondLst>
                                            <p:cond delay="0"/>
                                          </p:stCondLst>
                                        </p:cTn>
                                        <p:tgtEl>
                                          <p:spTgt spid="449562">
                                            <p:txEl>
                                              <p:pRg st="0" end="0"/>
                                            </p:txEl>
                                          </p:spTgt>
                                        </p:tgtEl>
                                        <p:attrNameLst>
                                          <p:attrName>style.visibility</p:attrName>
                                        </p:attrNameLst>
                                      </p:cBhvr>
                                      <p:to>
                                        <p:strVal val="visible"/>
                                      </p:to>
                                    </p:set>
                                    <p:anim calcmode="lin" valueType="num">
                                      <p:cBhvr additive="base">
                                        <p:cTn id="52" dur="500" fill="hold"/>
                                        <p:tgtEl>
                                          <p:spTgt spid="449562">
                                            <p:txEl>
                                              <p:pRg st="0" end="0"/>
                                            </p:txEl>
                                          </p:spTgt>
                                        </p:tgtEl>
                                        <p:attrNameLst>
                                          <p:attrName>ppt_x</p:attrName>
                                        </p:attrNameLst>
                                      </p:cBhvr>
                                      <p:tavLst>
                                        <p:tav tm="0">
                                          <p:val>
                                            <p:strVal val="0-#ppt_w/2"/>
                                          </p:val>
                                        </p:tav>
                                        <p:tav tm="100000">
                                          <p:val>
                                            <p:strVal val="#ppt_x"/>
                                          </p:val>
                                        </p:tav>
                                      </p:tavLst>
                                    </p:anim>
                                    <p:anim calcmode="lin" valueType="num">
                                      <p:cBhvr additive="base">
                                        <p:cTn id="53" dur="500" fill="hold"/>
                                        <p:tgtEl>
                                          <p:spTgt spid="449562">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9539" grpId="0" build="p"/>
      <p:bldP spid="449557" grpId="0"/>
      <p:bldP spid="449561" grpId="0"/>
    </p:bldLst>
  </p:timing>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410" name="Slide Number Placeholder 4"/>
          <p:cNvSpPr>
            <a:spLocks noGrp="1"/>
          </p:cNvSpPr>
          <p:nvPr>
            <p:ph type="sldNum" sz="quarter" idx="10"/>
          </p:nvPr>
        </p:nvSpPr>
        <p:spPr>
          <a:xfrm>
            <a:off x="8904288" y="6092825"/>
            <a:ext cx="609600" cy="431800"/>
          </a:xfrm>
          <a:noFill/>
        </p:spPr>
        <p:txBody>
          <a:bodyPr/>
          <a:lstStyle/>
          <a:p>
            <a:fld id="{A1F3A03C-C77D-4DF8-870E-B2646F1B3F46}" type="slidenum">
              <a:rPr lang="it-IT" smtClean="0">
                <a:latin typeface="Arial" pitchFamily="34" charset="0"/>
              </a:rPr>
              <a:pPr/>
              <a:t>269</a:t>
            </a:fld>
            <a:endParaRPr lang="it-IT">
              <a:latin typeface="Arial" pitchFamily="34" charset="0"/>
            </a:endParaRPr>
          </a:p>
        </p:txBody>
      </p:sp>
      <p:sp>
        <p:nvSpPr>
          <p:cNvPr id="273411" name="Rectangle 2"/>
          <p:cNvSpPr>
            <a:spLocks noGrp="1" noChangeArrowheads="1"/>
          </p:cNvSpPr>
          <p:nvPr>
            <p:ph type="title"/>
          </p:nvPr>
        </p:nvSpPr>
        <p:spPr>
          <a:xfrm>
            <a:off x="2181225" y="-152400"/>
            <a:ext cx="7772400" cy="1143000"/>
          </a:xfrm>
        </p:spPr>
        <p:txBody>
          <a:bodyPr/>
          <a:lstStyle/>
          <a:p>
            <a:r>
              <a:rPr lang="en-US" smtClean="0"/>
              <a:t>Flash EEPROM</a:t>
            </a:r>
            <a:endParaRPr lang="en-US" smtClean="0">
              <a:solidFill>
                <a:schemeClr val="tx1"/>
              </a:solidFill>
            </a:endParaRPr>
          </a:p>
        </p:txBody>
      </p:sp>
      <p:sp>
        <p:nvSpPr>
          <p:cNvPr id="273412" name="Freeform 3"/>
          <p:cNvSpPr>
            <a:spLocks/>
          </p:cNvSpPr>
          <p:nvPr/>
        </p:nvSpPr>
        <p:spPr bwMode="auto">
          <a:xfrm>
            <a:off x="6588125" y="3652838"/>
            <a:ext cx="1282700" cy="690562"/>
          </a:xfrm>
          <a:custGeom>
            <a:avLst/>
            <a:gdLst>
              <a:gd name="T0" fmla="*/ 2147483647 w 158"/>
              <a:gd name="T1" fmla="*/ 0 h 85"/>
              <a:gd name="T2" fmla="*/ 2147483647 w 158"/>
              <a:gd name="T3" fmla="*/ 2147483647 h 85"/>
              <a:gd name="T4" fmla="*/ 2147483647 w 158"/>
              <a:gd name="T5" fmla="*/ 2147483647 h 85"/>
              <a:gd name="T6" fmla="*/ 2147483647 w 158"/>
              <a:gd name="T7" fmla="*/ 2147483647 h 85"/>
              <a:gd name="T8" fmla="*/ 0 60000 65536"/>
              <a:gd name="T9" fmla="*/ 0 60000 65536"/>
              <a:gd name="T10" fmla="*/ 0 60000 65536"/>
              <a:gd name="T11" fmla="*/ 0 60000 65536"/>
              <a:gd name="T12" fmla="*/ 0 w 158"/>
              <a:gd name="T13" fmla="*/ 0 h 85"/>
              <a:gd name="T14" fmla="*/ 158 w 158"/>
              <a:gd name="T15" fmla="*/ 85 h 85"/>
            </a:gdLst>
            <a:ahLst/>
            <a:cxnLst>
              <a:cxn ang="T8">
                <a:pos x="T0" y="T1"/>
              </a:cxn>
              <a:cxn ang="T9">
                <a:pos x="T2" y="T3"/>
              </a:cxn>
              <a:cxn ang="T10">
                <a:pos x="T4" y="T5"/>
              </a:cxn>
              <a:cxn ang="T11">
                <a:pos x="T6" y="T7"/>
              </a:cxn>
            </a:cxnLst>
            <a:rect l="T12" t="T13" r="T14" b="T15"/>
            <a:pathLst>
              <a:path w="158" h="85">
                <a:moveTo>
                  <a:pt x="3" y="0"/>
                </a:moveTo>
                <a:cubicBezTo>
                  <a:pt x="3" y="41"/>
                  <a:pt x="3" y="41"/>
                  <a:pt x="3" y="41"/>
                </a:cubicBezTo>
                <a:cubicBezTo>
                  <a:pt x="3" y="41"/>
                  <a:pt x="0" y="83"/>
                  <a:pt x="66" y="83"/>
                </a:cubicBezTo>
                <a:cubicBezTo>
                  <a:pt x="66" y="83"/>
                  <a:pt x="143" y="85"/>
                  <a:pt x="158" y="85"/>
                </a:cubicBezTo>
              </a:path>
            </a:pathLst>
          </a:custGeom>
          <a:noFill/>
          <a:ln w="15875" cap="flat">
            <a:solidFill>
              <a:srgbClr val="000000"/>
            </a:solidFill>
            <a:prstDash val="solid"/>
            <a:miter lim="800000"/>
            <a:headEnd/>
            <a:tailEnd/>
          </a:ln>
        </p:spPr>
        <p:txBody>
          <a:bodyPr/>
          <a:lstStyle/>
          <a:p>
            <a:endParaRPr lang="en-US"/>
          </a:p>
        </p:txBody>
      </p:sp>
      <p:sp>
        <p:nvSpPr>
          <p:cNvPr id="273413" name="Rectangle 4"/>
          <p:cNvSpPr>
            <a:spLocks noChangeArrowheads="1"/>
          </p:cNvSpPr>
          <p:nvPr/>
        </p:nvSpPr>
        <p:spPr bwMode="auto">
          <a:xfrm>
            <a:off x="3662364" y="2547938"/>
            <a:ext cx="3184525" cy="309562"/>
          </a:xfrm>
          <a:prstGeom prst="rect">
            <a:avLst/>
          </a:prstGeom>
          <a:solidFill>
            <a:srgbClr val="FF0000"/>
          </a:solidFill>
          <a:ln w="9525">
            <a:noFill/>
            <a:miter lim="800000"/>
            <a:headEnd/>
            <a:tailEnd/>
          </a:ln>
        </p:spPr>
        <p:txBody>
          <a:bodyPr/>
          <a:lstStyle/>
          <a:p>
            <a:endParaRPr lang="en-US"/>
          </a:p>
        </p:txBody>
      </p:sp>
      <p:sp>
        <p:nvSpPr>
          <p:cNvPr id="273414" name="Rectangle 5"/>
          <p:cNvSpPr>
            <a:spLocks noChangeArrowheads="1"/>
          </p:cNvSpPr>
          <p:nvPr/>
        </p:nvSpPr>
        <p:spPr bwMode="auto">
          <a:xfrm>
            <a:off x="3662364" y="3060701"/>
            <a:ext cx="3184525" cy="307975"/>
          </a:xfrm>
          <a:prstGeom prst="rect">
            <a:avLst/>
          </a:prstGeom>
          <a:solidFill>
            <a:srgbClr val="FF0000"/>
          </a:solidFill>
          <a:ln w="9525">
            <a:noFill/>
            <a:miter lim="800000"/>
            <a:headEnd/>
            <a:tailEnd/>
          </a:ln>
        </p:spPr>
        <p:txBody>
          <a:bodyPr/>
          <a:lstStyle/>
          <a:p>
            <a:endParaRPr lang="en-US"/>
          </a:p>
        </p:txBody>
      </p:sp>
      <p:sp>
        <p:nvSpPr>
          <p:cNvPr id="273415" name="Rectangle 6"/>
          <p:cNvSpPr>
            <a:spLocks noChangeArrowheads="1"/>
          </p:cNvSpPr>
          <p:nvPr/>
        </p:nvSpPr>
        <p:spPr bwMode="auto">
          <a:xfrm>
            <a:off x="4694238" y="2135189"/>
            <a:ext cx="1341714" cy="323165"/>
          </a:xfrm>
          <a:prstGeom prst="rect">
            <a:avLst/>
          </a:prstGeom>
          <a:noFill/>
          <a:ln w="9525">
            <a:noFill/>
            <a:miter lim="800000"/>
            <a:headEnd/>
            <a:tailEnd/>
          </a:ln>
        </p:spPr>
        <p:txBody>
          <a:bodyPr wrap="none" lIns="0" tIns="0" rIns="0" bIns="0">
            <a:spAutoFit/>
          </a:bodyPr>
          <a:lstStyle/>
          <a:p>
            <a:r>
              <a:rPr lang="en-US" sz="2100">
                <a:solidFill>
                  <a:srgbClr val="000000"/>
                </a:solidFill>
                <a:latin typeface="Times Ten Roman" pitchFamily="18" charset="0"/>
              </a:rPr>
              <a:t>Control gate</a:t>
            </a:r>
            <a:endParaRPr lang="en-US" b="1" i="1">
              <a:latin typeface="Arial" pitchFamily="34" charset="0"/>
            </a:endParaRPr>
          </a:p>
        </p:txBody>
      </p:sp>
      <p:sp>
        <p:nvSpPr>
          <p:cNvPr id="273416" name="Rectangle 7"/>
          <p:cNvSpPr>
            <a:spLocks noChangeArrowheads="1"/>
          </p:cNvSpPr>
          <p:nvPr/>
        </p:nvSpPr>
        <p:spPr bwMode="auto">
          <a:xfrm>
            <a:off x="2727325" y="3251200"/>
            <a:ext cx="788988" cy="304800"/>
          </a:xfrm>
          <a:prstGeom prst="rect">
            <a:avLst/>
          </a:prstGeom>
          <a:noFill/>
          <a:ln w="9525">
            <a:noFill/>
            <a:miter lim="800000"/>
            <a:headEnd/>
            <a:tailEnd/>
          </a:ln>
        </p:spPr>
        <p:txBody>
          <a:bodyPr wrap="none" lIns="0" tIns="0" rIns="0" bIns="0">
            <a:spAutoFit/>
          </a:bodyPr>
          <a:lstStyle/>
          <a:p>
            <a:r>
              <a:rPr lang="en-US" sz="2000" i="1">
                <a:solidFill>
                  <a:srgbClr val="000000"/>
                </a:solidFill>
                <a:latin typeface="Times Ten Roman" pitchFamily="18" charset="0"/>
              </a:rPr>
              <a:t>erasure</a:t>
            </a:r>
            <a:endParaRPr lang="en-US" b="1" i="1">
              <a:latin typeface="Arial" pitchFamily="34" charset="0"/>
            </a:endParaRPr>
          </a:p>
        </p:txBody>
      </p:sp>
      <p:sp>
        <p:nvSpPr>
          <p:cNvPr id="273417" name="Rectangle 8"/>
          <p:cNvSpPr>
            <a:spLocks noChangeArrowheads="1"/>
          </p:cNvSpPr>
          <p:nvPr/>
        </p:nvSpPr>
        <p:spPr bwMode="auto">
          <a:xfrm>
            <a:off x="4841875" y="4416426"/>
            <a:ext cx="224420" cy="323165"/>
          </a:xfrm>
          <a:prstGeom prst="rect">
            <a:avLst/>
          </a:prstGeom>
          <a:noFill/>
          <a:ln w="9525">
            <a:noFill/>
            <a:miter lim="800000"/>
            <a:headEnd/>
            <a:tailEnd/>
          </a:ln>
        </p:spPr>
        <p:txBody>
          <a:bodyPr wrap="none" lIns="0" tIns="0" rIns="0" bIns="0">
            <a:spAutoFit/>
          </a:bodyPr>
          <a:lstStyle/>
          <a:p>
            <a:r>
              <a:rPr lang="en-US" sz="2100" i="1">
                <a:solidFill>
                  <a:srgbClr val="000000"/>
                </a:solidFill>
                <a:latin typeface="Times Ten Roman" pitchFamily="18" charset="0"/>
              </a:rPr>
              <a:t>p-</a:t>
            </a:r>
            <a:endParaRPr lang="en-US" b="1" i="1">
              <a:latin typeface="Arial" pitchFamily="34" charset="0"/>
            </a:endParaRPr>
          </a:p>
        </p:txBody>
      </p:sp>
      <p:sp>
        <p:nvSpPr>
          <p:cNvPr id="273418" name="Rectangle 9"/>
          <p:cNvSpPr>
            <a:spLocks noChangeArrowheads="1"/>
          </p:cNvSpPr>
          <p:nvPr/>
        </p:nvSpPr>
        <p:spPr bwMode="auto">
          <a:xfrm>
            <a:off x="5073650" y="4416426"/>
            <a:ext cx="958596" cy="323165"/>
          </a:xfrm>
          <a:prstGeom prst="rect">
            <a:avLst/>
          </a:prstGeom>
          <a:noFill/>
          <a:ln w="9525">
            <a:noFill/>
            <a:miter lim="800000"/>
            <a:headEnd/>
            <a:tailEnd/>
          </a:ln>
        </p:spPr>
        <p:txBody>
          <a:bodyPr wrap="none" lIns="0" tIns="0" rIns="0" bIns="0">
            <a:spAutoFit/>
          </a:bodyPr>
          <a:lstStyle/>
          <a:p>
            <a:r>
              <a:rPr lang="en-US" sz="2100">
                <a:solidFill>
                  <a:srgbClr val="000000"/>
                </a:solidFill>
                <a:latin typeface="Times Ten Roman" pitchFamily="18" charset="0"/>
              </a:rPr>
              <a:t>substrate</a:t>
            </a:r>
            <a:endParaRPr lang="en-US" b="1" i="1">
              <a:latin typeface="Arial" pitchFamily="34" charset="0"/>
            </a:endParaRPr>
          </a:p>
        </p:txBody>
      </p:sp>
      <p:sp>
        <p:nvSpPr>
          <p:cNvPr id="273419" name="Line 10"/>
          <p:cNvSpPr>
            <a:spLocks noChangeShapeType="1"/>
          </p:cNvSpPr>
          <p:nvPr/>
        </p:nvSpPr>
        <p:spPr bwMode="auto">
          <a:xfrm>
            <a:off x="6538914" y="2532064"/>
            <a:ext cx="1587" cy="1587"/>
          </a:xfrm>
          <a:prstGeom prst="line">
            <a:avLst/>
          </a:prstGeom>
          <a:noFill/>
          <a:ln w="15875">
            <a:solidFill>
              <a:srgbClr val="000000"/>
            </a:solidFill>
            <a:miter lim="800000"/>
            <a:headEnd/>
            <a:tailEnd/>
          </a:ln>
        </p:spPr>
        <p:txBody>
          <a:bodyPr/>
          <a:lstStyle/>
          <a:p>
            <a:endParaRPr lang="en-US"/>
          </a:p>
        </p:txBody>
      </p:sp>
      <p:sp>
        <p:nvSpPr>
          <p:cNvPr id="273420" name="Rectangle 11"/>
          <p:cNvSpPr>
            <a:spLocks noChangeArrowheads="1"/>
          </p:cNvSpPr>
          <p:nvPr/>
        </p:nvSpPr>
        <p:spPr bwMode="auto">
          <a:xfrm>
            <a:off x="7351713" y="2647951"/>
            <a:ext cx="1343316" cy="307777"/>
          </a:xfrm>
          <a:prstGeom prst="rect">
            <a:avLst/>
          </a:prstGeom>
          <a:noFill/>
          <a:ln w="9525">
            <a:noFill/>
            <a:miter lim="800000"/>
            <a:headEnd/>
            <a:tailEnd/>
          </a:ln>
        </p:spPr>
        <p:txBody>
          <a:bodyPr wrap="none" lIns="0" tIns="0" rIns="0" bIns="0">
            <a:spAutoFit/>
          </a:bodyPr>
          <a:lstStyle/>
          <a:p>
            <a:r>
              <a:rPr lang="en-US" sz="2000">
                <a:solidFill>
                  <a:srgbClr val="000000"/>
                </a:solidFill>
                <a:latin typeface="Times Ten Roman" pitchFamily="18" charset="0"/>
              </a:rPr>
              <a:t>Floating gate</a:t>
            </a:r>
            <a:endParaRPr lang="en-US" b="1" i="1">
              <a:latin typeface="Arial" pitchFamily="34" charset="0"/>
            </a:endParaRPr>
          </a:p>
        </p:txBody>
      </p:sp>
      <p:sp>
        <p:nvSpPr>
          <p:cNvPr id="273421" name="Rectangle 12"/>
          <p:cNvSpPr>
            <a:spLocks noChangeArrowheads="1"/>
          </p:cNvSpPr>
          <p:nvPr/>
        </p:nvSpPr>
        <p:spPr bwMode="auto">
          <a:xfrm>
            <a:off x="7351713" y="3270251"/>
            <a:ext cx="2148024" cy="307777"/>
          </a:xfrm>
          <a:prstGeom prst="rect">
            <a:avLst/>
          </a:prstGeom>
          <a:noFill/>
          <a:ln w="9525">
            <a:noFill/>
            <a:miter lim="800000"/>
            <a:headEnd/>
            <a:tailEnd/>
          </a:ln>
        </p:spPr>
        <p:txBody>
          <a:bodyPr wrap="none" lIns="0" tIns="0" rIns="0" bIns="0">
            <a:spAutoFit/>
          </a:bodyPr>
          <a:lstStyle/>
          <a:p>
            <a:r>
              <a:rPr lang="en-US" sz="2000">
                <a:solidFill>
                  <a:srgbClr val="000000"/>
                </a:solidFill>
                <a:latin typeface="Times Ten Roman" pitchFamily="18" charset="0"/>
              </a:rPr>
              <a:t>Thin tunneling oxide</a:t>
            </a:r>
            <a:endParaRPr lang="en-US" b="1" i="1">
              <a:latin typeface="Arial" pitchFamily="34" charset="0"/>
            </a:endParaRPr>
          </a:p>
        </p:txBody>
      </p:sp>
      <p:sp>
        <p:nvSpPr>
          <p:cNvPr id="273422" name="Rectangle 13"/>
          <p:cNvSpPr>
            <a:spLocks noChangeArrowheads="1"/>
          </p:cNvSpPr>
          <p:nvPr/>
        </p:nvSpPr>
        <p:spPr bwMode="auto">
          <a:xfrm>
            <a:off x="2584450" y="3840164"/>
            <a:ext cx="128240" cy="307777"/>
          </a:xfrm>
          <a:prstGeom prst="rect">
            <a:avLst/>
          </a:prstGeom>
          <a:noFill/>
          <a:ln w="9525">
            <a:noFill/>
            <a:miter lim="800000"/>
            <a:headEnd/>
            <a:tailEnd/>
          </a:ln>
        </p:spPr>
        <p:txBody>
          <a:bodyPr wrap="none" lIns="0" tIns="0" rIns="0" bIns="0">
            <a:spAutoFit/>
          </a:bodyPr>
          <a:lstStyle/>
          <a:p>
            <a:r>
              <a:rPr lang="en-US" sz="2000" i="1">
                <a:solidFill>
                  <a:srgbClr val="000000"/>
                </a:solidFill>
                <a:latin typeface="Times Ten Roman" pitchFamily="18" charset="0"/>
              </a:rPr>
              <a:t>n</a:t>
            </a:r>
            <a:endParaRPr lang="en-US" b="1" i="1">
              <a:latin typeface="Arial" pitchFamily="34" charset="0"/>
            </a:endParaRPr>
          </a:p>
        </p:txBody>
      </p:sp>
      <p:sp>
        <p:nvSpPr>
          <p:cNvPr id="273423" name="Rectangle 14"/>
          <p:cNvSpPr>
            <a:spLocks noChangeArrowheads="1"/>
          </p:cNvSpPr>
          <p:nvPr/>
        </p:nvSpPr>
        <p:spPr bwMode="auto">
          <a:xfrm>
            <a:off x="2728913" y="3830638"/>
            <a:ext cx="43282" cy="230832"/>
          </a:xfrm>
          <a:prstGeom prst="rect">
            <a:avLst/>
          </a:prstGeom>
          <a:noFill/>
          <a:ln w="9525">
            <a:noFill/>
            <a:miter lim="800000"/>
            <a:headEnd/>
            <a:tailEnd/>
          </a:ln>
        </p:spPr>
        <p:txBody>
          <a:bodyPr wrap="none" lIns="0" tIns="0" rIns="0" bIns="0">
            <a:spAutoFit/>
          </a:bodyPr>
          <a:lstStyle/>
          <a:p>
            <a:r>
              <a:rPr lang="en-US" sz="1500">
                <a:solidFill>
                  <a:srgbClr val="000000"/>
                </a:solidFill>
                <a:latin typeface="MathematicalPi 1" pitchFamily="82" charset="0"/>
              </a:rPr>
              <a:t>1</a:t>
            </a:r>
            <a:endParaRPr lang="en-US" b="1" i="1">
              <a:latin typeface="Arial" pitchFamily="34" charset="0"/>
            </a:endParaRPr>
          </a:p>
        </p:txBody>
      </p:sp>
      <p:sp>
        <p:nvSpPr>
          <p:cNvPr id="273424" name="Rectangle 15"/>
          <p:cNvSpPr>
            <a:spLocks noChangeArrowheads="1"/>
          </p:cNvSpPr>
          <p:nvPr/>
        </p:nvSpPr>
        <p:spPr bwMode="auto">
          <a:xfrm>
            <a:off x="2940051" y="3840164"/>
            <a:ext cx="668453" cy="307777"/>
          </a:xfrm>
          <a:prstGeom prst="rect">
            <a:avLst/>
          </a:prstGeom>
          <a:noFill/>
          <a:ln w="9525">
            <a:noFill/>
            <a:miter lim="800000"/>
            <a:headEnd/>
            <a:tailEnd/>
          </a:ln>
        </p:spPr>
        <p:txBody>
          <a:bodyPr wrap="none" lIns="0" tIns="0" rIns="0" bIns="0">
            <a:spAutoFit/>
          </a:bodyPr>
          <a:lstStyle/>
          <a:p>
            <a:r>
              <a:rPr lang="en-US" sz="2000">
                <a:solidFill>
                  <a:srgbClr val="000000"/>
                </a:solidFill>
                <a:latin typeface="Times Ten Roman" pitchFamily="18" charset="0"/>
              </a:rPr>
              <a:t>source</a:t>
            </a:r>
            <a:endParaRPr lang="en-US" b="1" i="1">
              <a:latin typeface="Arial" pitchFamily="34" charset="0"/>
            </a:endParaRPr>
          </a:p>
        </p:txBody>
      </p:sp>
      <p:sp>
        <p:nvSpPr>
          <p:cNvPr id="273425" name="Rectangle 16"/>
          <p:cNvSpPr>
            <a:spLocks noChangeArrowheads="1"/>
          </p:cNvSpPr>
          <p:nvPr/>
        </p:nvSpPr>
        <p:spPr bwMode="auto">
          <a:xfrm>
            <a:off x="6940550" y="3844926"/>
            <a:ext cx="134652" cy="323165"/>
          </a:xfrm>
          <a:prstGeom prst="rect">
            <a:avLst/>
          </a:prstGeom>
          <a:noFill/>
          <a:ln w="9525">
            <a:noFill/>
            <a:miter lim="800000"/>
            <a:headEnd/>
            <a:tailEnd/>
          </a:ln>
        </p:spPr>
        <p:txBody>
          <a:bodyPr wrap="none" lIns="0" tIns="0" rIns="0" bIns="0">
            <a:spAutoFit/>
          </a:bodyPr>
          <a:lstStyle/>
          <a:p>
            <a:r>
              <a:rPr lang="en-US" sz="2100" i="1">
                <a:solidFill>
                  <a:srgbClr val="000000"/>
                </a:solidFill>
                <a:latin typeface="Times Ten Roman" pitchFamily="18" charset="0"/>
              </a:rPr>
              <a:t>n</a:t>
            </a:r>
            <a:endParaRPr lang="en-US" b="1" i="1">
              <a:latin typeface="Arial" pitchFamily="34" charset="0"/>
            </a:endParaRPr>
          </a:p>
        </p:txBody>
      </p:sp>
      <p:sp>
        <p:nvSpPr>
          <p:cNvPr id="273426" name="Rectangle 17"/>
          <p:cNvSpPr>
            <a:spLocks noChangeArrowheads="1"/>
          </p:cNvSpPr>
          <p:nvPr/>
        </p:nvSpPr>
        <p:spPr bwMode="auto">
          <a:xfrm>
            <a:off x="7085013" y="3838575"/>
            <a:ext cx="43282" cy="230832"/>
          </a:xfrm>
          <a:prstGeom prst="rect">
            <a:avLst/>
          </a:prstGeom>
          <a:noFill/>
          <a:ln w="9525">
            <a:noFill/>
            <a:miter lim="800000"/>
            <a:headEnd/>
            <a:tailEnd/>
          </a:ln>
        </p:spPr>
        <p:txBody>
          <a:bodyPr wrap="none" lIns="0" tIns="0" rIns="0" bIns="0">
            <a:spAutoFit/>
          </a:bodyPr>
          <a:lstStyle/>
          <a:p>
            <a:r>
              <a:rPr lang="en-US" sz="1500">
                <a:solidFill>
                  <a:srgbClr val="000000"/>
                </a:solidFill>
                <a:latin typeface="MathematicalPi 1" pitchFamily="82" charset="0"/>
              </a:rPr>
              <a:t>1</a:t>
            </a:r>
            <a:endParaRPr lang="en-US" b="1" i="1">
              <a:latin typeface="Arial" pitchFamily="34" charset="0"/>
            </a:endParaRPr>
          </a:p>
        </p:txBody>
      </p:sp>
      <p:sp>
        <p:nvSpPr>
          <p:cNvPr id="273427" name="Rectangle 18"/>
          <p:cNvSpPr>
            <a:spLocks noChangeArrowheads="1"/>
          </p:cNvSpPr>
          <p:nvPr/>
        </p:nvSpPr>
        <p:spPr bwMode="auto">
          <a:xfrm>
            <a:off x="7296151" y="3844926"/>
            <a:ext cx="554639" cy="323165"/>
          </a:xfrm>
          <a:prstGeom prst="rect">
            <a:avLst/>
          </a:prstGeom>
          <a:noFill/>
          <a:ln w="9525">
            <a:noFill/>
            <a:miter lim="800000"/>
            <a:headEnd/>
            <a:tailEnd/>
          </a:ln>
        </p:spPr>
        <p:txBody>
          <a:bodyPr wrap="none" lIns="0" tIns="0" rIns="0" bIns="0">
            <a:spAutoFit/>
          </a:bodyPr>
          <a:lstStyle/>
          <a:p>
            <a:r>
              <a:rPr lang="en-US" sz="2100">
                <a:solidFill>
                  <a:srgbClr val="000000"/>
                </a:solidFill>
                <a:latin typeface="Times Ten Roman" pitchFamily="18" charset="0"/>
              </a:rPr>
              <a:t>drain</a:t>
            </a:r>
            <a:endParaRPr lang="en-US" b="1" i="1">
              <a:latin typeface="Arial" pitchFamily="34" charset="0"/>
            </a:endParaRPr>
          </a:p>
        </p:txBody>
      </p:sp>
      <p:sp>
        <p:nvSpPr>
          <p:cNvPr id="273428" name="Freeform 19"/>
          <p:cNvSpPr>
            <a:spLocks/>
          </p:cNvSpPr>
          <p:nvPr/>
        </p:nvSpPr>
        <p:spPr bwMode="auto">
          <a:xfrm>
            <a:off x="2606676" y="3652838"/>
            <a:ext cx="1300163" cy="666750"/>
          </a:xfrm>
          <a:custGeom>
            <a:avLst/>
            <a:gdLst>
              <a:gd name="T0" fmla="*/ 2147483647 w 160"/>
              <a:gd name="T1" fmla="*/ 0 h 82"/>
              <a:gd name="T2" fmla="*/ 2147483647 w 160"/>
              <a:gd name="T3" fmla="*/ 2147483647 h 82"/>
              <a:gd name="T4" fmla="*/ 2147483647 w 160"/>
              <a:gd name="T5" fmla="*/ 2147483647 h 82"/>
              <a:gd name="T6" fmla="*/ 0 w 160"/>
              <a:gd name="T7" fmla="*/ 2147483647 h 82"/>
              <a:gd name="T8" fmla="*/ 0 60000 65536"/>
              <a:gd name="T9" fmla="*/ 0 60000 65536"/>
              <a:gd name="T10" fmla="*/ 0 60000 65536"/>
              <a:gd name="T11" fmla="*/ 0 60000 65536"/>
              <a:gd name="T12" fmla="*/ 0 w 160"/>
              <a:gd name="T13" fmla="*/ 0 h 82"/>
              <a:gd name="T14" fmla="*/ 160 w 160"/>
              <a:gd name="T15" fmla="*/ 82 h 82"/>
            </a:gdLst>
            <a:ahLst/>
            <a:cxnLst>
              <a:cxn ang="T8">
                <a:pos x="T0" y="T1"/>
              </a:cxn>
              <a:cxn ang="T9">
                <a:pos x="T2" y="T3"/>
              </a:cxn>
              <a:cxn ang="T10">
                <a:pos x="T4" y="T5"/>
              </a:cxn>
              <a:cxn ang="T11">
                <a:pos x="T6" y="T7"/>
              </a:cxn>
            </a:cxnLst>
            <a:rect l="T12" t="T13" r="T14" b="T15"/>
            <a:pathLst>
              <a:path w="160" h="82">
                <a:moveTo>
                  <a:pt x="159" y="0"/>
                </a:moveTo>
                <a:cubicBezTo>
                  <a:pt x="159" y="43"/>
                  <a:pt x="159" y="43"/>
                  <a:pt x="159" y="43"/>
                </a:cubicBezTo>
                <a:cubicBezTo>
                  <a:pt x="159" y="43"/>
                  <a:pt x="160" y="76"/>
                  <a:pt x="109" y="79"/>
                </a:cubicBezTo>
                <a:cubicBezTo>
                  <a:pt x="109" y="79"/>
                  <a:pt x="39" y="81"/>
                  <a:pt x="0" y="82"/>
                </a:cubicBezTo>
              </a:path>
            </a:pathLst>
          </a:custGeom>
          <a:noFill/>
          <a:ln w="15875" cap="flat">
            <a:solidFill>
              <a:srgbClr val="000000"/>
            </a:solidFill>
            <a:prstDash val="solid"/>
            <a:miter lim="800000"/>
            <a:headEnd/>
            <a:tailEnd/>
          </a:ln>
        </p:spPr>
        <p:txBody>
          <a:bodyPr/>
          <a:lstStyle/>
          <a:p>
            <a:endParaRPr lang="en-US"/>
          </a:p>
        </p:txBody>
      </p:sp>
      <p:sp>
        <p:nvSpPr>
          <p:cNvPr id="273429" name="Line 20"/>
          <p:cNvSpPr>
            <a:spLocks noChangeShapeType="1"/>
          </p:cNvSpPr>
          <p:nvPr/>
        </p:nvSpPr>
        <p:spPr bwMode="auto">
          <a:xfrm>
            <a:off x="2500314" y="3652839"/>
            <a:ext cx="5419725" cy="1587"/>
          </a:xfrm>
          <a:prstGeom prst="line">
            <a:avLst/>
          </a:prstGeom>
          <a:noFill/>
          <a:ln w="15875">
            <a:solidFill>
              <a:srgbClr val="000000"/>
            </a:solidFill>
            <a:miter lim="800000"/>
            <a:headEnd/>
            <a:tailEnd/>
          </a:ln>
        </p:spPr>
        <p:txBody>
          <a:bodyPr/>
          <a:lstStyle/>
          <a:p>
            <a:endParaRPr lang="en-US"/>
          </a:p>
        </p:txBody>
      </p:sp>
      <p:sp>
        <p:nvSpPr>
          <p:cNvPr id="273430" name="Rectangle 21"/>
          <p:cNvSpPr>
            <a:spLocks noChangeArrowheads="1"/>
          </p:cNvSpPr>
          <p:nvPr/>
        </p:nvSpPr>
        <p:spPr bwMode="auto">
          <a:xfrm>
            <a:off x="4497389" y="3981451"/>
            <a:ext cx="1469569" cy="323165"/>
          </a:xfrm>
          <a:prstGeom prst="rect">
            <a:avLst/>
          </a:prstGeom>
          <a:noFill/>
          <a:ln w="9525">
            <a:noFill/>
            <a:miter lim="800000"/>
            <a:headEnd/>
            <a:tailEnd/>
          </a:ln>
        </p:spPr>
        <p:txBody>
          <a:bodyPr wrap="none" lIns="0" tIns="0" rIns="0" bIns="0">
            <a:spAutoFit/>
          </a:bodyPr>
          <a:lstStyle/>
          <a:p>
            <a:r>
              <a:rPr lang="en-US" sz="2100" i="1">
                <a:solidFill>
                  <a:srgbClr val="000000"/>
                </a:solidFill>
                <a:latin typeface="Times Ten Roman" pitchFamily="18" charset="0"/>
              </a:rPr>
              <a:t>programming</a:t>
            </a:r>
            <a:endParaRPr lang="en-US" b="1" i="1">
              <a:latin typeface="Arial" pitchFamily="34" charset="0"/>
            </a:endParaRPr>
          </a:p>
        </p:txBody>
      </p:sp>
      <p:sp>
        <p:nvSpPr>
          <p:cNvPr id="273431" name="Oval 22"/>
          <p:cNvSpPr>
            <a:spLocks noChangeArrowheads="1"/>
          </p:cNvSpPr>
          <p:nvPr/>
        </p:nvSpPr>
        <p:spPr bwMode="auto">
          <a:xfrm>
            <a:off x="3808414" y="3100389"/>
            <a:ext cx="179387" cy="211137"/>
          </a:xfrm>
          <a:prstGeom prst="ellipse">
            <a:avLst/>
          </a:prstGeom>
          <a:solidFill>
            <a:srgbClr val="EAEAEA"/>
          </a:solidFill>
          <a:ln w="15875">
            <a:solidFill>
              <a:srgbClr val="000000"/>
            </a:solidFill>
            <a:miter lim="800000"/>
            <a:headEnd/>
            <a:tailEnd/>
          </a:ln>
        </p:spPr>
        <p:txBody>
          <a:bodyPr/>
          <a:lstStyle/>
          <a:p>
            <a:endParaRPr lang="en-US"/>
          </a:p>
        </p:txBody>
      </p:sp>
      <p:sp>
        <p:nvSpPr>
          <p:cNvPr id="273432" name="Freeform 23"/>
          <p:cNvSpPr>
            <a:spLocks/>
          </p:cNvSpPr>
          <p:nvPr/>
        </p:nvSpPr>
        <p:spPr bwMode="auto">
          <a:xfrm>
            <a:off x="3808414" y="3206750"/>
            <a:ext cx="179387" cy="1588"/>
          </a:xfrm>
          <a:custGeom>
            <a:avLst/>
            <a:gdLst>
              <a:gd name="T0" fmla="*/ 2147483647 w 113"/>
              <a:gd name="T1" fmla="*/ 0 h 1588"/>
              <a:gd name="T2" fmla="*/ 0 w 113"/>
              <a:gd name="T3" fmla="*/ 0 h 1588"/>
              <a:gd name="T4" fmla="*/ 2147483647 w 113"/>
              <a:gd name="T5" fmla="*/ 0 h 1588"/>
              <a:gd name="T6" fmla="*/ 0 60000 65536"/>
              <a:gd name="T7" fmla="*/ 0 60000 65536"/>
              <a:gd name="T8" fmla="*/ 0 60000 65536"/>
              <a:gd name="T9" fmla="*/ 0 w 113"/>
              <a:gd name="T10" fmla="*/ 0 h 1588"/>
              <a:gd name="T11" fmla="*/ 113 w 113"/>
              <a:gd name="T12" fmla="*/ 1588 h 1588"/>
            </a:gdLst>
            <a:ahLst/>
            <a:cxnLst>
              <a:cxn ang="T6">
                <a:pos x="T0" y="T1"/>
              </a:cxn>
              <a:cxn ang="T7">
                <a:pos x="T2" y="T3"/>
              </a:cxn>
              <a:cxn ang="T8">
                <a:pos x="T4" y="T5"/>
              </a:cxn>
            </a:cxnLst>
            <a:rect l="T9" t="T10" r="T11" b="T12"/>
            <a:pathLst>
              <a:path w="113" h="1588">
                <a:moveTo>
                  <a:pt x="113" y="0"/>
                </a:moveTo>
                <a:lnTo>
                  <a:pt x="0" y="0"/>
                </a:lnTo>
                <a:lnTo>
                  <a:pt x="113" y="0"/>
                </a:lnTo>
                <a:close/>
              </a:path>
            </a:pathLst>
          </a:custGeom>
          <a:solidFill>
            <a:srgbClr val="FFFFFF"/>
          </a:solidFill>
          <a:ln w="9525">
            <a:noFill/>
            <a:round/>
            <a:headEnd/>
            <a:tailEnd/>
          </a:ln>
        </p:spPr>
        <p:txBody>
          <a:bodyPr/>
          <a:lstStyle/>
          <a:p>
            <a:endParaRPr lang="en-US"/>
          </a:p>
        </p:txBody>
      </p:sp>
      <p:sp>
        <p:nvSpPr>
          <p:cNvPr id="273433" name="Line 24"/>
          <p:cNvSpPr>
            <a:spLocks noChangeShapeType="1"/>
          </p:cNvSpPr>
          <p:nvPr/>
        </p:nvSpPr>
        <p:spPr bwMode="auto">
          <a:xfrm flipH="1">
            <a:off x="3808414" y="3206750"/>
            <a:ext cx="179387" cy="1588"/>
          </a:xfrm>
          <a:prstGeom prst="line">
            <a:avLst/>
          </a:prstGeom>
          <a:noFill/>
          <a:ln w="15875">
            <a:solidFill>
              <a:srgbClr val="000000"/>
            </a:solidFill>
            <a:miter lim="800000"/>
            <a:headEnd/>
            <a:tailEnd/>
          </a:ln>
        </p:spPr>
        <p:txBody>
          <a:bodyPr/>
          <a:lstStyle/>
          <a:p>
            <a:endParaRPr lang="en-US"/>
          </a:p>
        </p:txBody>
      </p:sp>
      <p:sp>
        <p:nvSpPr>
          <p:cNvPr id="273434" name="Oval 25"/>
          <p:cNvSpPr>
            <a:spLocks noChangeArrowheads="1"/>
          </p:cNvSpPr>
          <p:nvPr/>
        </p:nvSpPr>
        <p:spPr bwMode="auto">
          <a:xfrm>
            <a:off x="4068764" y="3873500"/>
            <a:ext cx="179387" cy="211138"/>
          </a:xfrm>
          <a:prstGeom prst="ellipse">
            <a:avLst/>
          </a:prstGeom>
          <a:solidFill>
            <a:srgbClr val="EAEAEA"/>
          </a:solidFill>
          <a:ln w="15875">
            <a:solidFill>
              <a:srgbClr val="000000"/>
            </a:solidFill>
            <a:miter lim="800000"/>
            <a:headEnd/>
            <a:tailEnd/>
          </a:ln>
        </p:spPr>
        <p:txBody>
          <a:bodyPr/>
          <a:lstStyle/>
          <a:p>
            <a:endParaRPr lang="en-US"/>
          </a:p>
        </p:txBody>
      </p:sp>
      <p:sp>
        <p:nvSpPr>
          <p:cNvPr id="273435" name="Freeform 26"/>
          <p:cNvSpPr>
            <a:spLocks/>
          </p:cNvSpPr>
          <p:nvPr/>
        </p:nvSpPr>
        <p:spPr bwMode="auto">
          <a:xfrm>
            <a:off x="4068764" y="3978275"/>
            <a:ext cx="179387" cy="1588"/>
          </a:xfrm>
          <a:custGeom>
            <a:avLst/>
            <a:gdLst>
              <a:gd name="T0" fmla="*/ 2147483647 w 113"/>
              <a:gd name="T1" fmla="*/ 0 h 1588"/>
              <a:gd name="T2" fmla="*/ 0 w 113"/>
              <a:gd name="T3" fmla="*/ 0 h 1588"/>
              <a:gd name="T4" fmla="*/ 2147483647 w 113"/>
              <a:gd name="T5" fmla="*/ 0 h 1588"/>
              <a:gd name="T6" fmla="*/ 0 60000 65536"/>
              <a:gd name="T7" fmla="*/ 0 60000 65536"/>
              <a:gd name="T8" fmla="*/ 0 60000 65536"/>
              <a:gd name="T9" fmla="*/ 0 w 113"/>
              <a:gd name="T10" fmla="*/ 0 h 1588"/>
              <a:gd name="T11" fmla="*/ 113 w 113"/>
              <a:gd name="T12" fmla="*/ 1588 h 1588"/>
            </a:gdLst>
            <a:ahLst/>
            <a:cxnLst>
              <a:cxn ang="T6">
                <a:pos x="T0" y="T1"/>
              </a:cxn>
              <a:cxn ang="T7">
                <a:pos x="T2" y="T3"/>
              </a:cxn>
              <a:cxn ang="T8">
                <a:pos x="T4" y="T5"/>
              </a:cxn>
            </a:cxnLst>
            <a:rect l="T9" t="T10" r="T11" b="T12"/>
            <a:pathLst>
              <a:path w="113" h="1588">
                <a:moveTo>
                  <a:pt x="113" y="0"/>
                </a:moveTo>
                <a:lnTo>
                  <a:pt x="0" y="0"/>
                </a:lnTo>
                <a:lnTo>
                  <a:pt x="113" y="0"/>
                </a:lnTo>
                <a:close/>
              </a:path>
            </a:pathLst>
          </a:custGeom>
          <a:solidFill>
            <a:srgbClr val="FFFFFF"/>
          </a:solidFill>
          <a:ln w="9525">
            <a:noFill/>
            <a:round/>
            <a:headEnd/>
            <a:tailEnd/>
          </a:ln>
        </p:spPr>
        <p:txBody>
          <a:bodyPr/>
          <a:lstStyle/>
          <a:p>
            <a:endParaRPr lang="en-US"/>
          </a:p>
        </p:txBody>
      </p:sp>
      <p:sp>
        <p:nvSpPr>
          <p:cNvPr id="273436" name="Line 27"/>
          <p:cNvSpPr>
            <a:spLocks noChangeShapeType="1"/>
          </p:cNvSpPr>
          <p:nvPr/>
        </p:nvSpPr>
        <p:spPr bwMode="auto">
          <a:xfrm flipH="1">
            <a:off x="4068764" y="3978275"/>
            <a:ext cx="179387" cy="1588"/>
          </a:xfrm>
          <a:prstGeom prst="line">
            <a:avLst/>
          </a:prstGeom>
          <a:noFill/>
          <a:ln w="15875">
            <a:solidFill>
              <a:srgbClr val="000000"/>
            </a:solidFill>
            <a:miter lim="800000"/>
            <a:headEnd/>
            <a:tailEnd/>
          </a:ln>
        </p:spPr>
        <p:txBody>
          <a:bodyPr/>
          <a:lstStyle/>
          <a:p>
            <a:endParaRPr lang="en-US"/>
          </a:p>
        </p:txBody>
      </p:sp>
      <p:sp>
        <p:nvSpPr>
          <p:cNvPr id="273437" name="Line 28"/>
          <p:cNvSpPr>
            <a:spLocks noChangeShapeType="1"/>
          </p:cNvSpPr>
          <p:nvPr/>
        </p:nvSpPr>
        <p:spPr bwMode="auto">
          <a:xfrm flipV="1">
            <a:off x="6700839" y="2800351"/>
            <a:ext cx="585787" cy="307975"/>
          </a:xfrm>
          <a:prstGeom prst="line">
            <a:avLst/>
          </a:prstGeom>
          <a:noFill/>
          <a:ln w="15875">
            <a:solidFill>
              <a:srgbClr val="000000"/>
            </a:solidFill>
            <a:miter lim="800000"/>
            <a:headEnd/>
            <a:tailEnd/>
          </a:ln>
        </p:spPr>
        <p:txBody>
          <a:bodyPr/>
          <a:lstStyle/>
          <a:p>
            <a:endParaRPr lang="en-US"/>
          </a:p>
        </p:txBody>
      </p:sp>
      <p:sp>
        <p:nvSpPr>
          <p:cNvPr id="273438" name="Freeform 29"/>
          <p:cNvSpPr>
            <a:spLocks/>
          </p:cNvSpPr>
          <p:nvPr/>
        </p:nvSpPr>
        <p:spPr bwMode="auto">
          <a:xfrm>
            <a:off x="6596064" y="3052763"/>
            <a:ext cx="161925" cy="112712"/>
          </a:xfrm>
          <a:custGeom>
            <a:avLst/>
            <a:gdLst>
              <a:gd name="T0" fmla="*/ 2147483647 w 20"/>
              <a:gd name="T1" fmla="*/ 2147483647 h 14"/>
              <a:gd name="T2" fmla="*/ 2147483647 w 20"/>
              <a:gd name="T3" fmla="*/ 2147483647 h 14"/>
              <a:gd name="T4" fmla="*/ 2147483647 w 20"/>
              <a:gd name="T5" fmla="*/ 2147483647 h 14"/>
              <a:gd name="T6" fmla="*/ 2147483647 w 20"/>
              <a:gd name="T7" fmla="*/ 2147483647 h 14"/>
              <a:gd name="T8" fmla="*/ 0 w 20"/>
              <a:gd name="T9" fmla="*/ 2147483647 h 14"/>
              <a:gd name="T10" fmla="*/ 2147483647 w 20"/>
              <a:gd name="T11" fmla="*/ 2147483647 h 14"/>
              <a:gd name="T12" fmla="*/ 2147483647 w 20"/>
              <a:gd name="T13" fmla="*/ 0 h 14"/>
              <a:gd name="T14" fmla="*/ 2147483647 w 20"/>
              <a:gd name="T15" fmla="*/ 0 h 14"/>
              <a:gd name="T16" fmla="*/ 2147483647 w 20"/>
              <a:gd name="T17" fmla="*/ 2147483647 h 1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0"/>
              <a:gd name="T28" fmla="*/ 0 h 14"/>
              <a:gd name="T29" fmla="*/ 20 w 20"/>
              <a:gd name="T30" fmla="*/ 14 h 1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0" h="14">
                <a:moveTo>
                  <a:pt x="14" y="6"/>
                </a:moveTo>
                <a:cubicBezTo>
                  <a:pt x="20" y="10"/>
                  <a:pt x="20" y="10"/>
                  <a:pt x="20" y="10"/>
                </a:cubicBezTo>
                <a:cubicBezTo>
                  <a:pt x="20" y="10"/>
                  <a:pt x="20" y="10"/>
                  <a:pt x="20" y="10"/>
                </a:cubicBezTo>
                <a:cubicBezTo>
                  <a:pt x="10" y="11"/>
                  <a:pt x="10" y="11"/>
                  <a:pt x="10" y="11"/>
                </a:cubicBezTo>
                <a:cubicBezTo>
                  <a:pt x="7" y="12"/>
                  <a:pt x="3" y="13"/>
                  <a:pt x="0" y="14"/>
                </a:cubicBezTo>
                <a:cubicBezTo>
                  <a:pt x="3" y="12"/>
                  <a:pt x="5" y="9"/>
                  <a:pt x="8" y="7"/>
                </a:cubicBezTo>
                <a:cubicBezTo>
                  <a:pt x="14" y="0"/>
                  <a:pt x="14" y="0"/>
                  <a:pt x="14" y="0"/>
                </a:cubicBezTo>
                <a:cubicBezTo>
                  <a:pt x="15" y="0"/>
                  <a:pt x="15" y="0"/>
                  <a:pt x="15" y="0"/>
                </a:cubicBezTo>
                <a:lnTo>
                  <a:pt x="14" y="6"/>
                </a:lnTo>
                <a:close/>
              </a:path>
            </a:pathLst>
          </a:custGeom>
          <a:solidFill>
            <a:srgbClr val="000000"/>
          </a:solidFill>
          <a:ln w="9525">
            <a:noFill/>
            <a:round/>
            <a:headEnd/>
            <a:tailEnd/>
          </a:ln>
        </p:spPr>
        <p:txBody>
          <a:bodyPr/>
          <a:lstStyle/>
          <a:p>
            <a:endParaRPr lang="en-US"/>
          </a:p>
        </p:txBody>
      </p:sp>
      <p:sp>
        <p:nvSpPr>
          <p:cNvPr id="273439" name="Line 30"/>
          <p:cNvSpPr>
            <a:spLocks noChangeShapeType="1"/>
          </p:cNvSpPr>
          <p:nvPr/>
        </p:nvSpPr>
        <p:spPr bwMode="auto">
          <a:xfrm flipV="1">
            <a:off x="6872289" y="3417888"/>
            <a:ext cx="333375" cy="80962"/>
          </a:xfrm>
          <a:prstGeom prst="line">
            <a:avLst/>
          </a:prstGeom>
          <a:noFill/>
          <a:ln w="15875">
            <a:solidFill>
              <a:srgbClr val="000000"/>
            </a:solidFill>
            <a:miter lim="800000"/>
            <a:headEnd/>
            <a:tailEnd/>
          </a:ln>
        </p:spPr>
        <p:txBody>
          <a:bodyPr/>
          <a:lstStyle/>
          <a:p>
            <a:endParaRPr lang="en-US"/>
          </a:p>
        </p:txBody>
      </p:sp>
      <p:sp>
        <p:nvSpPr>
          <p:cNvPr id="273440" name="Freeform 31"/>
          <p:cNvSpPr>
            <a:spLocks/>
          </p:cNvSpPr>
          <p:nvPr/>
        </p:nvSpPr>
        <p:spPr bwMode="auto">
          <a:xfrm>
            <a:off x="6757989" y="3441700"/>
            <a:ext cx="161925" cy="90488"/>
          </a:xfrm>
          <a:custGeom>
            <a:avLst/>
            <a:gdLst>
              <a:gd name="T0" fmla="*/ 2147483647 w 20"/>
              <a:gd name="T1" fmla="*/ 2147483647 h 11"/>
              <a:gd name="T2" fmla="*/ 2147483647 w 20"/>
              <a:gd name="T3" fmla="*/ 2147483647 h 11"/>
              <a:gd name="T4" fmla="*/ 2147483647 w 20"/>
              <a:gd name="T5" fmla="*/ 2147483647 h 11"/>
              <a:gd name="T6" fmla="*/ 2147483647 w 20"/>
              <a:gd name="T7" fmla="*/ 2147483647 h 11"/>
              <a:gd name="T8" fmla="*/ 0 w 20"/>
              <a:gd name="T9" fmla="*/ 2147483647 h 11"/>
              <a:gd name="T10" fmla="*/ 2147483647 w 20"/>
              <a:gd name="T11" fmla="*/ 2147483647 h 11"/>
              <a:gd name="T12" fmla="*/ 2147483647 w 20"/>
              <a:gd name="T13" fmla="*/ 0 h 11"/>
              <a:gd name="T14" fmla="*/ 2147483647 w 20"/>
              <a:gd name="T15" fmla="*/ 0 h 11"/>
              <a:gd name="T16" fmla="*/ 2147483647 w 20"/>
              <a:gd name="T17" fmla="*/ 2147483647 h 1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0"/>
              <a:gd name="T28" fmla="*/ 0 h 11"/>
              <a:gd name="T29" fmla="*/ 20 w 20"/>
              <a:gd name="T30" fmla="*/ 11 h 1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0" h="11">
                <a:moveTo>
                  <a:pt x="15" y="6"/>
                </a:moveTo>
                <a:cubicBezTo>
                  <a:pt x="20" y="11"/>
                  <a:pt x="20" y="11"/>
                  <a:pt x="20" y="11"/>
                </a:cubicBezTo>
                <a:cubicBezTo>
                  <a:pt x="20" y="11"/>
                  <a:pt x="20" y="11"/>
                  <a:pt x="20" y="11"/>
                </a:cubicBezTo>
                <a:cubicBezTo>
                  <a:pt x="10" y="10"/>
                  <a:pt x="10" y="10"/>
                  <a:pt x="10" y="10"/>
                </a:cubicBezTo>
                <a:cubicBezTo>
                  <a:pt x="7" y="10"/>
                  <a:pt x="3" y="10"/>
                  <a:pt x="0" y="10"/>
                </a:cubicBezTo>
                <a:cubicBezTo>
                  <a:pt x="3" y="8"/>
                  <a:pt x="6" y="7"/>
                  <a:pt x="9" y="6"/>
                </a:cubicBezTo>
                <a:cubicBezTo>
                  <a:pt x="17" y="0"/>
                  <a:pt x="17" y="0"/>
                  <a:pt x="17" y="0"/>
                </a:cubicBezTo>
                <a:cubicBezTo>
                  <a:pt x="18" y="0"/>
                  <a:pt x="18" y="0"/>
                  <a:pt x="18" y="0"/>
                </a:cubicBezTo>
                <a:lnTo>
                  <a:pt x="15" y="6"/>
                </a:lnTo>
                <a:close/>
              </a:path>
            </a:pathLst>
          </a:custGeom>
          <a:solidFill>
            <a:srgbClr val="000000"/>
          </a:solidFill>
          <a:ln w="9525">
            <a:noFill/>
            <a:round/>
            <a:headEnd/>
            <a:tailEnd/>
          </a:ln>
        </p:spPr>
        <p:txBody>
          <a:bodyPr/>
          <a:lstStyle/>
          <a:p>
            <a:endParaRPr lang="en-US"/>
          </a:p>
        </p:txBody>
      </p:sp>
      <p:sp>
        <p:nvSpPr>
          <p:cNvPr id="273441" name="Line 32"/>
          <p:cNvSpPr>
            <a:spLocks noChangeShapeType="1"/>
          </p:cNvSpPr>
          <p:nvPr/>
        </p:nvSpPr>
        <p:spPr bwMode="auto">
          <a:xfrm flipV="1">
            <a:off x="3743325" y="3368676"/>
            <a:ext cx="90488" cy="284163"/>
          </a:xfrm>
          <a:prstGeom prst="line">
            <a:avLst/>
          </a:prstGeom>
          <a:noFill/>
          <a:ln w="31750">
            <a:solidFill>
              <a:srgbClr val="666666"/>
            </a:solidFill>
            <a:miter lim="800000"/>
            <a:headEnd/>
            <a:tailEnd/>
          </a:ln>
        </p:spPr>
        <p:txBody>
          <a:bodyPr/>
          <a:lstStyle/>
          <a:p>
            <a:endParaRPr lang="en-US"/>
          </a:p>
        </p:txBody>
      </p:sp>
      <p:sp>
        <p:nvSpPr>
          <p:cNvPr id="273442" name="Freeform 33"/>
          <p:cNvSpPr>
            <a:spLocks/>
          </p:cNvSpPr>
          <p:nvPr/>
        </p:nvSpPr>
        <p:spPr bwMode="auto">
          <a:xfrm>
            <a:off x="3695700" y="3579813"/>
            <a:ext cx="128588" cy="228600"/>
          </a:xfrm>
          <a:custGeom>
            <a:avLst/>
            <a:gdLst>
              <a:gd name="T0" fmla="*/ 2147483647 w 16"/>
              <a:gd name="T1" fmla="*/ 2147483647 h 28"/>
              <a:gd name="T2" fmla="*/ 2147483647 w 16"/>
              <a:gd name="T3" fmla="*/ 2147483647 h 28"/>
              <a:gd name="T4" fmla="*/ 2147483647 w 16"/>
              <a:gd name="T5" fmla="*/ 2147483647 h 28"/>
              <a:gd name="T6" fmla="*/ 2147483647 w 16"/>
              <a:gd name="T7" fmla="*/ 2147483647 h 28"/>
              <a:gd name="T8" fmla="*/ 0 w 16"/>
              <a:gd name="T9" fmla="*/ 2147483647 h 28"/>
              <a:gd name="T10" fmla="*/ 2147483647 w 16"/>
              <a:gd name="T11" fmla="*/ 2147483647 h 28"/>
              <a:gd name="T12" fmla="*/ 0 w 16"/>
              <a:gd name="T13" fmla="*/ 2147483647 h 28"/>
              <a:gd name="T14" fmla="*/ 0 w 16"/>
              <a:gd name="T15" fmla="*/ 0 h 28"/>
              <a:gd name="T16" fmla="*/ 2147483647 w 16"/>
              <a:gd name="T17" fmla="*/ 2147483647 h 2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6"/>
              <a:gd name="T28" fmla="*/ 0 h 28"/>
              <a:gd name="T29" fmla="*/ 16 w 16"/>
              <a:gd name="T30" fmla="*/ 28 h 2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6" h="28">
                <a:moveTo>
                  <a:pt x="6" y="7"/>
                </a:moveTo>
                <a:cubicBezTo>
                  <a:pt x="15" y="5"/>
                  <a:pt x="15" y="5"/>
                  <a:pt x="15" y="5"/>
                </a:cubicBezTo>
                <a:cubicBezTo>
                  <a:pt x="16" y="5"/>
                  <a:pt x="16" y="5"/>
                  <a:pt x="16" y="5"/>
                </a:cubicBezTo>
                <a:cubicBezTo>
                  <a:pt x="7" y="16"/>
                  <a:pt x="7" y="16"/>
                  <a:pt x="7" y="16"/>
                </a:cubicBezTo>
                <a:cubicBezTo>
                  <a:pt x="4" y="20"/>
                  <a:pt x="2" y="24"/>
                  <a:pt x="0" y="28"/>
                </a:cubicBezTo>
                <a:cubicBezTo>
                  <a:pt x="0" y="24"/>
                  <a:pt x="1" y="19"/>
                  <a:pt x="1" y="14"/>
                </a:cubicBezTo>
                <a:cubicBezTo>
                  <a:pt x="0" y="1"/>
                  <a:pt x="0" y="1"/>
                  <a:pt x="0" y="1"/>
                </a:cubicBezTo>
                <a:cubicBezTo>
                  <a:pt x="0" y="0"/>
                  <a:pt x="0" y="0"/>
                  <a:pt x="0" y="0"/>
                </a:cubicBezTo>
                <a:lnTo>
                  <a:pt x="6" y="7"/>
                </a:lnTo>
                <a:close/>
              </a:path>
            </a:pathLst>
          </a:custGeom>
          <a:solidFill>
            <a:srgbClr val="666666"/>
          </a:solidFill>
          <a:ln w="9525">
            <a:noFill/>
            <a:round/>
            <a:headEnd/>
            <a:tailEnd/>
          </a:ln>
        </p:spPr>
        <p:txBody>
          <a:bodyPr/>
          <a:lstStyle/>
          <a:p>
            <a:endParaRPr lang="en-US"/>
          </a:p>
        </p:txBody>
      </p:sp>
      <p:sp>
        <p:nvSpPr>
          <p:cNvPr id="273443" name="Freeform 34"/>
          <p:cNvSpPr>
            <a:spLocks/>
          </p:cNvSpPr>
          <p:nvPr/>
        </p:nvSpPr>
        <p:spPr bwMode="auto">
          <a:xfrm>
            <a:off x="4287839" y="3621088"/>
            <a:ext cx="1876425" cy="487362"/>
          </a:xfrm>
          <a:custGeom>
            <a:avLst/>
            <a:gdLst>
              <a:gd name="T0" fmla="*/ 0 w 231"/>
              <a:gd name="T1" fmla="*/ 2147483647 h 60"/>
              <a:gd name="T2" fmla="*/ 2147483647 w 231"/>
              <a:gd name="T3" fmla="*/ 0 h 60"/>
              <a:gd name="T4" fmla="*/ 0 60000 65536"/>
              <a:gd name="T5" fmla="*/ 0 60000 65536"/>
              <a:gd name="T6" fmla="*/ 0 w 231"/>
              <a:gd name="T7" fmla="*/ 0 h 60"/>
              <a:gd name="T8" fmla="*/ 231 w 231"/>
              <a:gd name="T9" fmla="*/ 60 h 60"/>
            </a:gdLst>
            <a:ahLst/>
            <a:cxnLst>
              <a:cxn ang="T4">
                <a:pos x="T0" y="T1"/>
              </a:cxn>
              <a:cxn ang="T5">
                <a:pos x="T2" y="T3"/>
              </a:cxn>
            </a:cxnLst>
            <a:rect l="T6" t="T7" r="T8" b="T9"/>
            <a:pathLst>
              <a:path w="231" h="60">
                <a:moveTo>
                  <a:pt x="0" y="45"/>
                </a:moveTo>
                <a:cubicBezTo>
                  <a:pt x="0" y="45"/>
                  <a:pt x="181" y="60"/>
                  <a:pt x="231" y="0"/>
                </a:cubicBezTo>
              </a:path>
            </a:pathLst>
          </a:custGeom>
          <a:noFill/>
          <a:ln w="31750" cap="flat">
            <a:solidFill>
              <a:srgbClr val="666666"/>
            </a:solidFill>
            <a:prstDash val="solid"/>
            <a:miter lim="800000"/>
            <a:headEnd/>
            <a:tailEnd/>
          </a:ln>
        </p:spPr>
        <p:txBody>
          <a:bodyPr/>
          <a:lstStyle/>
          <a:p>
            <a:endParaRPr lang="en-US"/>
          </a:p>
        </p:txBody>
      </p:sp>
      <p:sp>
        <p:nvSpPr>
          <p:cNvPr id="273444" name="Freeform 35"/>
          <p:cNvSpPr>
            <a:spLocks/>
          </p:cNvSpPr>
          <p:nvPr/>
        </p:nvSpPr>
        <p:spPr bwMode="auto">
          <a:xfrm>
            <a:off x="6083301" y="3498850"/>
            <a:ext cx="195263" cy="203200"/>
          </a:xfrm>
          <a:custGeom>
            <a:avLst/>
            <a:gdLst>
              <a:gd name="T0" fmla="*/ 2147483647 w 24"/>
              <a:gd name="T1" fmla="*/ 2147483647 h 25"/>
              <a:gd name="T2" fmla="*/ 0 w 24"/>
              <a:gd name="T3" fmla="*/ 2147483647 h 25"/>
              <a:gd name="T4" fmla="*/ 0 w 24"/>
              <a:gd name="T5" fmla="*/ 2147483647 h 25"/>
              <a:gd name="T6" fmla="*/ 2147483647 w 24"/>
              <a:gd name="T7" fmla="*/ 2147483647 h 25"/>
              <a:gd name="T8" fmla="*/ 2147483647 w 24"/>
              <a:gd name="T9" fmla="*/ 0 h 25"/>
              <a:gd name="T10" fmla="*/ 2147483647 w 24"/>
              <a:gd name="T11" fmla="*/ 2147483647 h 25"/>
              <a:gd name="T12" fmla="*/ 2147483647 w 24"/>
              <a:gd name="T13" fmla="*/ 2147483647 h 25"/>
              <a:gd name="T14" fmla="*/ 2147483647 w 24"/>
              <a:gd name="T15" fmla="*/ 2147483647 h 25"/>
              <a:gd name="T16" fmla="*/ 2147483647 w 24"/>
              <a:gd name="T17" fmla="*/ 2147483647 h 2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4"/>
              <a:gd name="T28" fmla="*/ 0 h 25"/>
              <a:gd name="T29" fmla="*/ 24 w 24"/>
              <a:gd name="T30" fmla="*/ 25 h 2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4" h="25">
                <a:moveTo>
                  <a:pt x="9" y="16"/>
                </a:moveTo>
                <a:cubicBezTo>
                  <a:pt x="0" y="14"/>
                  <a:pt x="0" y="14"/>
                  <a:pt x="0" y="14"/>
                </a:cubicBezTo>
                <a:cubicBezTo>
                  <a:pt x="0" y="14"/>
                  <a:pt x="0" y="14"/>
                  <a:pt x="0" y="14"/>
                </a:cubicBezTo>
                <a:cubicBezTo>
                  <a:pt x="12" y="8"/>
                  <a:pt x="12" y="8"/>
                  <a:pt x="12" y="8"/>
                </a:cubicBezTo>
                <a:cubicBezTo>
                  <a:pt x="16" y="6"/>
                  <a:pt x="20" y="3"/>
                  <a:pt x="24" y="0"/>
                </a:cubicBezTo>
                <a:cubicBezTo>
                  <a:pt x="21" y="4"/>
                  <a:pt x="19" y="8"/>
                  <a:pt x="17" y="12"/>
                </a:cubicBezTo>
                <a:cubicBezTo>
                  <a:pt x="11" y="25"/>
                  <a:pt x="11" y="25"/>
                  <a:pt x="11" y="25"/>
                </a:cubicBezTo>
                <a:cubicBezTo>
                  <a:pt x="11" y="25"/>
                  <a:pt x="11" y="25"/>
                  <a:pt x="11" y="25"/>
                </a:cubicBezTo>
                <a:lnTo>
                  <a:pt x="9" y="16"/>
                </a:lnTo>
                <a:close/>
              </a:path>
            </a:pathLst>
          </a:custGeom>
          <a:solidFill>
            <a:srgbClr val="666666"/>
          </a:solidFill>
          <a:ln w="9525">
            <a:noFill/>
            <a:round/>
            <a:headEnd/>
            <a:tailEnd/>
          </a:ln>
        </p:spPr>
        <p:txBody>
          <a:bodyPr/>
          <a:lstStyle/>
          <a:p>
            <a:endParaRPr lang="en-US"/>
          </a:p>
        </p:txBody>
      </p:sp>
      <p:sp>
        <p:nvSpPr>
          <p:cNvPr id="273445" name="Text Box 36"/>
          <p:cNvSpPr txBox="1">
            <a:spLocks noChangeArrowheads="1"/>
          </p:cNvSpPr>
          <p:nvPr/>
        </p:nvSpPr>
        <p:spPr bwMode="auto">
          <a:xfrm>
            <a:off x="2270125" y="5297488"/>
            <a:ext cx="2608406" cy="369332"/>
          </a:xfrm>
          <a:prstGeom prst="rect">
            <a:avLst/>
          </a:prstGeom>
          <a:noFill/>
          <a:ln w="12700">
            <a:noFill/>
            <a:miter lim="800000"/>
            <a:headEnd/>
            <a:tailEnd/>
          </a:ln>
        </p:spPr>
        <p:txBody>
          <a:bodyPr wrap="none">
            <a:spAutoFit/>
          </a:bodyPr>
          <a:lstStyle/>
          <a:p>
            <a:r>
              <a:rPr lang="en-US" b="1">
                <a:latin typeface="Arial" pitchFamily="34" charset="0"/>
              </a:rPr>
              <a:t>Many other options …</a:t>
            </a:r>
          </a:p>
        </p:txBody>
      </p:sp>
    </p:spTree>
    <p:extLst>
      <p:ext uri="{BB962C8B-B14F-4D97-AF65-F5344CB8AC3E}">
        <p14:creationId xmlns:p14="http://schemas.microsoft.com/office/powerpoint/2010/main" val="134279198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Slide Number Placeholder 4"/>
          <p:cNvSpPr>
            <a:spLocks noGrp="1"/>
          </p:cNvSpPr>
          <p:nvPr>
            <p:ph type="sldNum" sz="quarter" idx="10"/>
          </p:nvPr>
        </p:nvSpPr>
        <p:spPr>
          <a:xfrm>
            <a:off x="8904288" y="6092825"/>
            <a:ext cx="609600" cy="431800"/>
          </a:xfrm>
          <a:noFill/>
        </p:spPr>
        <p:txBody>
          <a:bodyPr/>
          <a:lstStyle/>
          <a:p>
            <a:fld id="{F926BDBE-C5CF-4A90-B54B-1C43B25357CE}" type="slidenum">
              <a:rPr lang="it-IT" smtClean="0">
                <a:latin typeface="Arial" pitchFamily="34" charset="0"/>
                <a:ea typeface="ＭＳ Ｐゴシック" pitchFamily="34" charset="-128"/>
              </a:rPr>
              <a:pPr/>
              <a:t>27</a:t>
            </a:fld>
            <a:endParaRPr lang="it-IT">
              <a:latin typeface="Arial" pitchFamily="34" charset="0"/>
              <a:ea typeface="ＭＳ Ｐゴシック" pitchFamily="34" charset="-128"/>
            </a:endParaRPr>
          </a:p>
        </p:txBody>
      </p:sp>
      <p:sp>
        <p:nvSpPr>
          <p:cNvPr id="71683" name="Rectangle 2"/>
          <p:cNvSpPr>
            <a:spLocks noGrp="1" noChangeArrowheads="1"/>
          </p:cNvSpPr>
          <p:nvPr>
            <p:ph type="title"/>
          </p:nvPr>
        </p:nvSpPr>
        <p:spPr/>
        <p:txBody>
          <a:bodyPr/>
          <a:lstStyle/>
          <a:p>
            <a:pPr eaLnBrk="1" hangingPunct="1"/>
            <a:r>
              <a:rPr lang="en-US" smtClean="0"/>
              <a:t>Basic Memory Write Cycle</a:t>
            </a:r>
          </a:p>
        </p:txBody>
      </p:sp>
      <p:sp>
        <p:nvSpPr>
          <p:cNvPr id="71684" name="Rectangle 3"/>
          <p:cNvSpPr>
            <a:spLocks noGrp="1" noChangeArrowheads="1"/>
          </p:cNvSpPr>
          <p:nvPr>
            <p:ph type="body" idx="1"/>
          </p:nvPr>
        </p:nvSpPr>
        <p:spPr/>
        <p:txBody>
          <a:bodyPr/>
          <a:lstStyle/>
          <a:p>
            <a:pPr eaLnBrk="1" hangingPunct="1"/>
            <a:r>
              <a:rPr lang="en-US" sz="2000"/>
              <a:t>System presents correct address (A0-AN)</a:t>
            </a:r>
          </a:p>
          <a:p>
            <a:pPr eaLnBrk="1" hangingPunct="1"/>
            <a:r>
              <a:rPr lang="en-US" sz="2000"/>
              <a:t>System selects memory with /CS=L </a:t>
            </a:r>
          </a:p>
          <a:p>
            <a:pPr eaLnBrk="1" hangingPunct="1"/>
            <a:r>
              <a:rPr lang="en-US" sz="2000"/>
              <a:t>System waits a minimum time equal to internal setup time of new addresses (t</a:t>
            </a:r>
            <a:r>
              <a:rPr lang="en-US" sz="2000" baseline="-25000"/>
              <a:t>AS</a:t>
            </a:r>
            <a:r>
              <a:rPr lang="en-US" sz="2000"/>
              <a:t>) </a:t>
            </a:r>
          </a:p>
          <a:p>
            <a:pPr eaLnBrk="1" hangingPunct="1"/>
            <a:r>
              <a:rPr lang="en-US" sz="2000"/>
              <a:t>System enables writing with /WE=L</a:t>
            </a:r>
          </a:p>
          <a:p>
            <a:pPr eaLnBrk="1" hangingPunct="1"/>
            <a:r>
              <a:rPr lang="en-US" sz="2000"/>
              <a:t>System waits for minimum time to disable o/p driver (t</a:t>
            </a:r>
            <a:r>
              <a:rPr lang="en-US" sz="2000" baseline="-25000"/>
              <a:t>wz</a:t>
            </a:r>
            <a:r>
              <a:rPr lang="en-US" sz="2000"/>
              <a:t>)</a:t>
            </a:r>
          </a:p>
          <a:p>
            <a:pPr eaLnBrk="1" hangingPunct="1"/>
            <a:r>
              <a:rPr lang="en-US" sz="2000"/>
              <a:t>System inputs data and waits minimum time (t</a:t>
            </a:r>
            <a:r>
              <a:rPr lang="en-US" sz="2000" baseline="-25000"/>
              <a:t>DW</a:t>
            </a:r>
            <a:r>
              <a:rPr lang="en-US" sz="2000"/>
              <a:t>)  for data to be written in core, then turns off write (/WE=H)</a:t>
            </a:r>
          </a:p>
          <a:p>
            <a:pPr eaLnBrk="1" hangingPunct="1"/>
            <a:endParaRPr lang="en-US" sz="2000"/>
          </a:p>
          <a:p>
            <a:pPr lvl="1" eaLnBrk="1" hangingPunct="1"/>
            <a:endParaRPr lang="en-US" sz="1800"/>
          </a:p>
        </p:txBody>
      </p:sp>
    </p:spTree>
    <p:extLst>
      <p:ext uri="{BB962C8B-B14F-4D97-AF65-F5344CB8AC3E}">
        <p14:creationId xmlns:p14="http://schemas.microsoft.com/office/powerpoint/2010/main" val="2916416323"/>
      </p:ext>
    </p:extLst>
  </p:cSld>
  <p:clrMapOvr>
    <a:masterClrMapping/>
  </p:clrMapOvr>
  <p:timing>
    <p:tnLst>
      <p:par>
        <p:cTn id="1" dur="indefinite" restart="never" nodeType="tmRoot"/>
      </p:par>
    </p:tnLst>
  </p:timing>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434" name="Slide Number Placeholder 2"/>
          <p:cNvSpPr>
            <a:spLocks noGrp="1"/>
          </p:cNvSpPr>
          <p:nvPr>
            <p:ph type="sldNum" sz="quarter" idx="10"/>
          </p:nvPr>
        </p:nvSpPr>
        <p:spPr>
          <a:xfrm>
            <a:off x="8904288" y="6092825"/>
            <a:ext cx="609600" cy="431800"/>
          </a:xfrm>
          <a:noFill/>
        </p:spPr>
        <p:txBody>
          <a:bodyPr/>
          <a:lstStyle/>
          <a:p>
            <a:fld id="{F38432CF-7D93-4303-91DF-5BBD012315ED}" type="slidenum">
              <a:rPr lang="it-IT" smtClean="0">
                <a:latin typeface="Arial" pitchFamily="34" charset="0"/>
              </a:rPr>
              <a:pPr/>
              <a:t>270</a:t>
            </a:fld>
            <a:endParaRPr lang="it-IT">
              <a:latin typeface="Arial" pitchFamily="34" charset="0"/>
            </a:endParaRPr>
          </a:p>
        </p:txBody>
      </p:sp>
      <p:pic>
        <p:nvPicPr>
          <p:cNvPr id="274435" name="Picture 2"/>
          <p:cNvPicPr>
            <a:picLocks noChangeAspect="1" noChangeArrowheads="1"/>
          </p:cNvPicPr>
          <p:nvPr/>
        </p:nvPicPr>
        <p:blipFill>
          <a:blip r:embed="rId2" cstate="print"/>
          <a:srcRect/>
          <a:stretch>
            <a:fillRect/>
          </a:stretch>
        </p:blipFill>
        <p:spPr bwMode="auto">
          <a:xfrm>
            <a:off x="2438400" y="457200"/>
            <a:ext cx="7526338" cy="5645150"/>
          </a:xfrm>
          <a:prstGeom prst="rect">
            <a:avLst/>
          </a:prstGeom>
          <a:noFill/>
          <a:ln w="38100" algn="ctr">
            <a:noFill/>
            <a:miter lim="800000"/>
            <a:headEnd/>
            <a:tailEnd/>
          </a:ln>
        </p:spPr>
      </p:pic>
    </p:spTree>
    <p:extLst>
      <p:ext uri="{BB962C8B-B14F-4D97-AF65-F5344CB8AC3E}">
        <p14:creationId xmlns:p14="http://schemas.microsoft.com/office/powerpoint/2010/main" val="1175477853"/>
      </p:ext>
    </p:extLst>
  </p:cSld>
  <p:clrMapOvr>
    <a:masterClrMapping/>
  </p:clrMapOvr>
  <p:timing>
    <p:tnLst>
      <p:par>
        <p:cTn id="1" dur="indefinite" restart="never" nodeType="tmRoot"/>
      </p:par>
    </p:tnLst>
  </p:timing>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458" name="Slide Number Placeholder 2"/>
          <p:cNvSpPr>
            <a:spLocks noGrp="1"/>
          </p:cNvSpPr>
          <p:nvPr>
            <p:ph type="sldNum" sz="quarter" idx="10"/>
          </p:nvPr>
        </p:nvSpPr>
        <p:spPr>
          <a:xfrm>
            <a:off x="8904288" y="6092825"/>
            <a:ext cx="609600" cy="431800"/>
          </a:xfrm>
          <a:noFill/>
        </p:spPr>
        <p:txBody>
          <a:bodyPr/>
          <a:lstStyle/>
          <a:p>
            <a:fld id="{30B495BE-B023-4D48-8768-C0B0639A50CC}" type="slidenum">
              <a:rPr lang="it-IT" smtClean="0">
                <a:latin typeface="Arial" pitchFamily="34" charset="0"/>
              </a:rPr>
              <a:pPr/>
              <a:t>271</a:t>
            </a:fld>
            <a:endParaRPr lang="it-IT">
              <a:latin typeface="Arial" pitchFamily="34" charset="0"/>
            </a:endParaRPr>
          </a:p>
        </p:txBody>
      </p:sp>
      <p:pic>
        <p:nvPicPr>
          <p:cNvPr id="275459" name="Picture 2"/>
          <p:cNvPicPr>
            <a:picLocks noChangeAspect="1" noChangeArrowheads="1"/>
          </p:cNvPicPr>
          <p:nvPr/>
        </p:nvPicPr>
        <p:blipFill>
          <a:blip r:embed="rId2" cstate="print"/>
          <a:srcRect/>
          <a:stretch>
            <a:fillRect/>
          </a:stretch>
        </p:blipFill>
        <p:spPr bwMode="auto">
          <a:xfrm>
            <a:off x="2860676" y="533401"/>
            <a:ext cx="7034213" cy="5287963"/>
          </a:xfrm>
          <a:prstGeom prst="rect">
            <a:avLst/>
          </a:prstGeom>
          <a:noFill/>
          <a:ln w="38100" algn="ctr">
            <a:noFill/>
            <a:miter lim="800000"/>
            <a:headEnd/>
            <a:tailEnd/>
          </a:ln>
        </p:spPr>
      </p:pic>
    </p:spTree>
    <p:extLst>
      <p:ext uri="{BB962C8B-B14F-4D97-AF65-F5344CB8AC3E}">
        <p14:creationId xmlns:p14="http://schemas.microsoft.com/office/powerpoint/2010/main" val="4210379886"/>
      </p:ext>
    </p:extLst>
  </p:cSld>
  <p:clrMapOvr>
    <a:masterClrMapping/>
  </p:clrMapOvr>
  <p:timing>
    <p:tnLst>
      <p:par>
        <p:cTn id="1" dur="indefinite" restart="never" nodeType="tmRoot"/>
      </p:par>
    </p:tnLst>
  </p:timing>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82" name="Slide Number Placeholder 3"/>
          <p:cNvSpPr>
            <a:spLocks noGrp="1"/>
          </p:cNvSpPr>
          <p:nvPr>
            <p:ph type="sldNum" sz="quarter" idx="10"/>
          </p:nvPr>
        </p:nvSpPr>
        <p:spPr>
          <a:xfrm>
            <a:off x="8904288" y="6092825"/>
            <a:ext cx="609600" cy="431800"/>
          </a:xfrm>
          <a:noFill/>
        </p:spPr>
        <p:txBody>
          <a:bodyPr/>
          <a:lstStyle/>
          <a:p>
            <a:fld id="{FEC4131F-433D-4C3A-ACE6-CEA594B02CD7}" type="slidenum">
              <a:rPr lang="it-IT" smtClean="0">
                <a:latin typeface="Arial" pitchFamily="34" charset="0"/>
              </a:rPr>
              <a:pPr/>
              <a:t>272</a:t>
            </a:fld>
            <a:endParaRPr lang="it-IT">
              <a:latin typeface="Arial" pitchFamily="34" charset="0"/>
            </a:endParaRPr>
          </a:p>
        </p:txBody>
      </p:sp>
      <p:sp>
        <p:nvSpPr>
          <p:cNvPr id="276483" name="Rectangle 2"/>
          <p:cNvSpPr>
            <a:spLocks noGrp="1" noChangeArrowheads="1"/>
          </p:cNvSpPr>
          <p:nvPr>
            <p:ph type="title"/>
          </p:nvPr>
        </p:nvSpPr>
        <p:spPr>
          <a:xfrm>
            <a:off x="1752600" y="152400"/>
            <a:ext cx="8686800" cy="838200"/>
          </a:xfrm>
        </p:spPr>
        <p:txBody>
          <a:bodyPr/>
          <a:lstStyle/>
          <a:p>
            <a:r>
              <a:rPr lang="en-US" smtClean="0"/>
              <a:t>Cross-sections of NVM cells</a:t>
            </a:r>
          </a:p>
        </p:txBody>
      </p:sp>
      <p:pic>
        <p:nvPicPr>
          <p:cNvPr id="276484" name="Picture 3"/>
          <p:cNvPicPr>
            <a:picLocks noChangeAspect="1" noChangeArrowheads="1"/>
          </p:cNvPicPr>
          <p:nvPr/>
        </p:nvPicPr>
        <p:blipFill>
          <a:blip r:embed="rId2" cstate="print"/>
          <a:srcRect/>
          <a:stretch>
            <a:fillRect/>
          </a:stretch>
        </p:blipFill>
        <p:spPr bwMode="auto">
          <a:xfrm>
            <a:off x="1524000" y="1752601"/>
            <a:ext cx="9063038" cy="4125913"/>
          </a:xfrm>
          <a:prstGeom prst="rect">
            <a:avLst/>
          </a:prstGeom>
          <a:noFill/>
          <a:ln w="12700">
            <a:noFill/>
            <a:miter lim="800000"/>
            <a:headEnd/>
            <a:tailEnd/>
          </a:ln>
        </p:spPr>
      </p:pic>
      <p:sp>
        <p:nvSpPr>
          <p:cNvPr id="276485" name="Text Box 4"/>
          <p:cNvSpPr txBox="1">
            <a:spLocks noChangeArrowheads="1"/>
          </p:cNvSpPr>
          <p:nvPr/>
        </p:nvSpPr>
        <p:spPr bwMode="auto">
          <a:xfrm>
            <a:off x="8077201" y="5867401"/>
            <a:ext cx="1528763" cy="519113"/>
          </a:xfrm>
          <a:prstGeom prst="rect">
            <a:avLst/>
          </a:prstGeom>
          <a:noFill/>
          <a:ln w="12700">
            <a:noFill/>
            <a:miter lim="800000"/>
            <a:headEnd/>
            <a:tailEnd/>
          </a:ln>
        </p:spPr>
        <p:txBody>
          <a:bodyPr wrap="none">
            <a:spAutoFit/>
          </a:bodyPr>
          <a:lstStyle/>
          <a:p>
            <a:r>
              <a:rPr lang="en-US" sz="2800" b="1">
                <a:solidFill>
                  <a:srgbClr val="0000B6"/>
                </a:solidFill>
                <a:latin typeface="Book Antiqua" pitchFamily="18" charset="0"/>
              </a:rPr>
              <a:t>EPROM</a:t>
            </a:r>
            <a:endParaRPr lang="en-US" sz="4400" b="1">
              <a:solidFill>
                <a:srgbClr val="0000B6"/>
              </a:solidFill>
              <a:latin typeface="Book Antiqua" pitchFamily="18" charset="0"/>
            </a:endParaRPr>
          </a:p>
        </p:txBody>
      </p:sp>
      <p:sp>
        <p:nvSpPr>
          <p:cNvPr id="276486" name="Text Box 5"/>
          <p:cNvSpPr txBox="1">
            <a:spLocks noChangeArrowheads="1"/>
          </p:cNvSpPr>
          <p:nvPr/>
        </p:nvSpPr>
        <p:spPr bwMode="auto">
          <a:xfrm>
            <a:off x="3124200" y="5867401"/>
            <a:ext cx="1054100" cy="519113"/>
          </a:xfrm>
          <a:prstGeom prst="rect">
            <a:avLst/>
          </a:prstGeom>
          <a:noFill/>
          <a:ln w="12700">
            <a:noFill/>
            <a:miter lim="800000"/>
            <a:headEnd/>
            <a:tailEnd/>
          </a:ln>
        </p:spPr>
        <p:txBody>
          <a:bodyPr wrap="none">
            <a:spAutoFit/>
          </a:bodyPr>
          <a:lstStyle/>
          <a:p>
            <a:r>
              <a:rPr lang="en-US" sz="2800" b="1">
                <a:solidFill>
                  <a:srgbClr val="0000B6"/>
                </a:solidFill>
                <a:latin typeface="Book Antiqua" pitchFamily="18" charset="0"/>
              </a:rPr>
              <a:t>Flash</a:t>
            </a:r>
            <a:endParaRPr lang="en-US" sz="4400" b="1">
              <a:solidFill>
                <a:srgbClr val="0000B6"/>
              </a:solidFill>
              <a:latin typeface="Book Antiqua" pitchFamily="18" charset="0"/>
            </a:endParaRPr>
          </a:p>
        </p:txBody>
      </p:sp>
      <p:sp>
        <p:nvSpPr>
          <p:cNvPr id="276487" name="Text Box 6"/>
          <p:cNvSpPr txBox="1">
            <a:spLocks noChangeArrowheads="1"/>
          </p:cNvSpPr>
          <p:nvPr/>
        </p:nvSpPr>
        <p:spPr bwMode="auto">
          <a:xfrm>
            <a:off x="5267326" y="6324601"/>
            <a:ext cx="1655763" cy="396875"/>
          </a:xfrm>
          <a:prstGeom prst="rect">
            <a:avLst/>
          </a:prstGeom>
          <a:noFill/>
          <a:ln w="12700">
            <a:noFill/>
            <a:miter lim="800000"/>
            <a:headEnd/>
            <a:tailEnd/>
          </a:ln>
        </p:spPr>
        <p:txBody>
          <a:bodyPr wrap="none">
            <a:spAutoFit/>
          </a:bodyPr>
          <a:lstStyle/>
          <a:p>
            <a:r>
              <a:rPr lang="en-US" sz="2000" i="1">
                <a:solidFill>
                  <a:srgbClr val="0000B6"/>
                </a:solidFill>
                <a:latin typeface="Book Antiqua" pitchFamily="18" charset="0"/>
              </a:rPr>
              <a:t>Courtesy Intel</a:t>
            </a:r>
            <a:endParaRPr lang="en-US" sz="4400" b="1">
              <a:solidFill>
                <a:srgbClr val="0000B6"/>
              </a:solidFill>
              <a:latin typeface="Book Antiqua" pitchFamily="18" charset="0"/>
            </a:endParaRPr>
          </a:p>
        </p:txBody>
      </p:sp>
    </p:spTree>
    <p:extLst>
      <p:ext uri="{BB962C8B-B14F-4D97-AF65-F5344CB8AC3E}">
        <p14:creationId xmlns:p14="http://schemas.microsoft.com/office/powerpoint/2010/main" val="4024723892"/>
      </p:ext>
    </p:extLst>
  </p:cSld>
  <p:clrMapOvr>
    <a:masterClrMapping/>
  </p:clrMapOvr>
  <p:timing>
    <p:tnLst>
      <p:par>
        <p:cTn id="1" dur="indefinite" restart="never" nodeType="tmRoot"/>
      </p:par>
    </p:tnLst>
  </p:timing>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506" name="Slide Number Placeholder 2"/>
          <p:cNvSpPr>
            <a:spLocks noGrp="1"/>
          </p:cNvSpPr>
          <p:nvPr>
            <p:ph type="sldNum" sz="quarter" idx="10"/>
          </p:nvPr>
        </p:nvSpPr>
        <p:spPr>
          <a:xfrm>
            <a:off x="8904288" y="6092825"/>
            <a:ext cx="609600" cy="431800"/>
          </a:xfrm>
          <a:noFill/>
        </p:spPr>
        <p:txBody>
          <a:bodyPr/>
          <a:lstStyle/>
          <a:p>
            <a:fld id="{C59A5740-9F89-470D-860B-CE814C8939E8}" type="slidenum">
              <a:rPr lang="it-IT" smtClean="0">
                <a:latin typeface="Arial" pitchFamily="34" charset="0"/>
              </a:rPr>
              <a:pPr/>
              <a:t>273</a:t>
            </a:fld>
            <a:endParaRPr lang="it-IT">
              <a:latin typeface="Arial" pitchFamily="34" charset="0"/>
            </a:endParaRPr>
          </a:p>
        </p:txBody>
      </p:sp>
      <p:pic>
        <p:nvPicPr>
          <p:cNvPr id="277507" name="Picture 2"/>
          <p:cNvPicPr>
            <a:picLocks noChangeAspect="1" noChangeArrowheads="1"/>
          </p:cNvPicPr>
          <p:nvPr/>
        </p:nvPicPr>
        <p:blipFill>
          <a:blip r:embed="rId2" cstate="print"/>
          <a:srcRect/>
          <a:stretch>
            <a:fillRect/>
          </a:stretch>
        </p:blipFill>
        <p:spPr bwMode="auto">
          <a:xfrm>
            <a:off x="2297114" y="1204914"/>
            <a:ext cx="7597775" cy="4448175"/>
          </a:xfrm>
          <a:prstGeom prst="rect">
            <a:avLst/>
          </a:prstGeom>
          <a:noFill/>
          <a:ln w="38100" algn="ctr">
            <a:noFill/>
            <a:miter lim="800000"/>
            <a:headEnd/>
            <a:tailEnd/>
          </a:ln>
        </p:spPr>
      </p:pic>
    </p:spTree>
    <p:extLst>
      <p:ext uri="{BB962C8B-B14F-4D97-AF65-F5344CB8AC3E}">
        <p14:creationId xmlns:p14="http://schemas.microsoft.com/office/powerpoint/2010/main" val="1583890036"/>
      </p:ext>
    </p:extLst>
  </p:cSld>
  <p:clrMapOvr>
    <a:masterClrMapping/>
  </p:clrMapOvr>
  <p:timing>
    <p:tnLst>
      <p:par>
        <p:cTn id="1" dur="indefinite" restart="never" nodeType="tmRoot"/>
      </p:par>
    </p:tnLst>
  </p:timing>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530" name="Slide Number Placeholder 2"/>
          <p:cNvSpPr>
            <a:spLocks noGrp="1"/>
          </p:cNvSpPr>
          <p:nvPr>
            <p:ph type="sldNum" sz="quarter" idx="10"/>
          </p:nvPr>
        </p:nvSpPr>
        <p:spPr>
          <a:xfrm>
            <a:off x="8904288" y="6092825"/>
            <a:ext cx="609600" cy="431800"/>
          </a:xfrm>
          <a:noFill/>
        </p:spPr>
        <p:txBody>
          <a:bodyPr/>
          <a:lstStyle/>
          <a:p>
            <a:fld id="{019AFCE7-E81F-4CDE-8772-83231824F0AA}" type="slidenum">
              <a:rPr lang="it-IT" smtClean="0">
                <a:latin typeface="Arial" pitchFamily="34" charset="0"/>
              </a:rPr>
              <a:pPr/>
              <a:t>274</a:t>
            </a:fld>
            <a:endParaRPr lang="it-IT">
              <a:latin typeface="Arial" pitchFamily="34" charset="0"/>
            </a:endParaRPr>
          </a:p>
        </p:txBody>
      </p:sp>
      <p:pic>
        <p:nvPicPr>
          <p:cNvPr id="278531" name="Picture 2"/>
          <p:cNvPicPr>
            <a:picLocks noChangeAspect="1" noChangeArrowheads="1"/>
          </p:cNvPicPr>
          <p:nvPr/>
        </p:nvPicPr>
        <p:blipFill>
          <a:blip r:embed="rId2" cstate="print"/>
          <a:srcRect/>
          <a:stretch>
            <a:fillRect/>
          </a:stretch>
        </p:blipFill>
        <p:spPr bwMode="auto">
          <a:xfrm>
            <a:off x="2227264" y="533400"/>
            <a:ext cx="7737475" cy="5475288"/>
          </a:xfrm>
          <a:prstGeom prst="rect">
            <a:avLst/>
          </a:prstGeom>
          <a:noFill/>
          <a:ln w="38100" algn="ctr">
            <a:noFill/>
            <a:miter lim="800000"/>
            <a:headEnd/>
            <a:tailEnd/>
          </a:ln>
        </p:spPr>
      </p:pic>
    </p:spTree>
    <p:extLst>
      <p:ext uri="{BB962C8B-B14F-4D97-AF65-F5344CB8AC3E}">
        <p14:creationId xmlns:p14="http://schemas.microsoft.com/office/powerpoint/2010/main" val="3344065255"/>
      </p:ext>
    </p:extLst>
  </p:cSld>
  <p:clrMapOvr>
    <a:masterClrMapping/>
  </p:clrMapOvr>
  <p:timing>
    <p:tnLst>
      <p:par>
        <p:cTn id="1" dur="indefinite" restart="never" nodeType="tmRoot"/>
      </p:par>
    </p:tnLst>
  </p:timing>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554" name="Slide Number Placeholder 2"/>
          <p:cNvSpPr>
            <a:spLocks noGrp="1"/>
          </p:cNvSpPr>
          <p:nvPr>
            <p:ph type="sldNum" sz="quarter" idx="10"/>
          </p:nvPr>
        </p:nvSpPr>
        <p:spPr>
          <a:xfrm>
            <a:off x="8904288" y="6092825"/>
            <a:ext cx="609600" cy="431800"/>
          </a:xfrm>
          <a:noFill/>
        </p:spPr>
        <p:txBody>
          <a:bodyPr/>
          <a:lstStyle/>
          <a:p>
            <a:fld id="{87C56F34-C6C8-4358-8241-69F8549499E2}" type="slidenum">
              <a:rPr lang="it-IT" smtClean="0">
                <a:latin typeface="Arial" pitchFamily="34" charset="0"/>
              </a:rPr>
              <a:pPr/>
              <a:t>275</a:t>
            </a:fld>
            <a:endParaRPr lang="it-IT">
              <a:latin typeface="Arial" pitchFamily="34" charset="0"/>
            </a:endParaRPr>
          </a:p>
        </p:txBody>
      </p:sp>
      <p:pic>
        <p:nvPicPr>
          <p:cNvPr id="279555" name="Picture 2"/>
          <p:cNvPicPr>
            <a:picLocks noChangeAspect="1" noChangeArrowheads="1"/>
          </p:cNvPicPr>
          <p:nvPr/>
        </p:nvPicPr>
        <p:blipFill>
          <a:blip r:embed="rId2" cstate="print"/>
          <a:srcRect/>
          <a:stretch>
            <a:fillRect/>
          </a:stretch>
        </p:blipFill>
        <p:spPr bwMode="auto">
          <a:xfrm>
            <a:off x="2438400" y="814389"/>
            <a:ext cx="7315200" cy="5229225"/>
          </a:xfrm>
          <a:prstGeom prst="rect">
            <a:avLst/>
          </a:prstGeom>
          <a:noFill/>
          <a:ln w="38100" algn="ctr">
            <a:noFill/>
            <a:miter lim="800000"/>
            <a:headEnd/>
            <a:tailEnd/>
          </a:ln>
        </p:spPr>
      </p:pic>
    </p:spTree>
    <p:extLst>
      <p:ext uri="{BB962C8B-B14F-4D97-AF65-F5344CB8AC3E}">
        <p14:creationId xmlns:p14="http://schemas.microsoft.com/office/powerpoint/2010/main" val="838473199"/>
      </p:ext>
    </p:extLst>
  </p:cSld>
  <p:clrMapOvr>
    <a:masterClrMapping/>
  </p:clrMapOvr>
  <p:timing>
    <p:tnLst>
      <p:par>
        <p:cTn id="1" dur="indefinite" restart="never" nodeType="tmRoot"/>
      </p:par>
    </p:tnLst>
  </p:timing>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578" name="Slide Number Placeholder 2"/>
          <p:cNvSpPr>
            <a:spLocks noGrp="1"/>
          </p:cNvSpPr>
          <p:nvPr>
            <p:ph type="sldNum" sz="quarter" idx="10"/>
          </p:nvPr>
        </p:nvSpPr>
        <p:spPr>
          <a:xfrm>
            <a:off x="8904288" y="6092825"/>
            <a:ext cx="609600" cy="431800"/>
          </a:xfrm>
          <a:noFill/>
        </p:spPr>
        <p:txBody>
          <a:bodyPr/>
          <a:lstStyle/>
          <a:p>
            <a:fld id="{BDA09163-BC50-497F-9392-5B0A68A2454C}" type="slidenum">
              <a:rPr lang="it-IT" smtClean="0">
                <a:latin typeface="Arial" pitchFamily="34" charset="0"/>
              </a:rPr>
              <a:pPr/>
              <a:t>276</a:t>
            </a:fld>
            <a:endParaRPr lang="it-IT">
              <a:latin typeface="Arial" pitchFamily="34" charset="0"/>
            </a:endParaRPr>
          </a:p>
        </p:txBody>
      </p:sp>
      <p:pic>
        <p:nvPicPr>
          <p:cNvPr id="280579" name="Picture 2"/>
          <p:cNvPicPr>
            <a:picLocks noChangeAspect="1" noChangeArrowheads="1"/>
          </p:cNvPicPr>
          <p:nvPr/>
        </p:nvPicPr>
        <p:blipFill>
          <a:blip r:embed="rId2" cstate="print"/>
          <a:srcRect/>
          <a:stretch>
            <a:fillRect/>
          </a:stretch>
        </p:blipFill>
        <p:spPr bwMode="auto">
          <a:xfrm>
            <a:off x="2085975" y="685800"/>
            <a:ext cx="8020050" cy="5029200"/>
          </a:xfrm>
          <a:prstGeom prst="rect">
            <a:avLst/>
          </a:prstGeom>
          <a:noFill/>
          <a:ln w="38100" algn="ctr">
            <a:noFill/>
            <a:miter lim="800000"/>
            <a:headEnd/>
            <a:tailEnd/>
          </a:ln>
        </p:spPr>
      </p:pic>
    </p:spTree>
    <p:extLst>
      <p:ext uri="{BB962C8B-B14F-4D97-AF65-F5344CB8AC3E}">
        <p14:creationId xmlns:p14="http://schemas.microsoft.com/office/powerpoint/2010/main" val="4049300625"/>
      </p:ext>
    </p:extLst>
  </p:cSld>
  <p:clrMapOvr>
    <a:masterClrMapping/>
  </p:clrMapOvr>
  <p:timing>
    <p:tnLst>
      <p:par>
        <p:cTn id="1" dur="indefinite" restart="never" nodeType="tmRoot"/>
      </p:par>
    </p:tnLst>
  </p:timing>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602" name="Slide Number Placeholder 2"/>
          <p:cNvSpPr>
            <a:spLocks noGrp="1"/>
          </p:cNvSpPr>
          <p:nvPr>
            <p:ph type="sldNum" sz="quarter" idx="10"/>
          </p:nvPr>
        </p:nvSpPr>
        <p:spPr>
          <a:xfrm>
            <a:off x="8904288" y="6092825"/>
            <a:ext cx="609600" cy="431800"/>
          </a:xfrm>
          <a:noFill/>
        </p:spPr>
        <p:txBody>
          <a:bodyPr/>
          <a:lstStyle/>
          <a:p>
            <a:fld id="{E0562597-58F2-442A-AB68-A1D28D75317E}" type="slidenum">
              <a:rPr lang="it-IT" smtClean="0">
                <a:latin typeface="Arial" pitchFamily="34" charset="0"/>
              </a:rPr>
              <a:pPr/>
              <a:t>277</a:t>
            </a:fld>
            <a:endParaRPr lang="it-IT">
              <a:latin typeface="Arial" pitchFamily="34" charset="0"/>
            </a:endParaRPr>
          </a:p>
        </p:txBody>
      </p:sp>
      <p:pic>
        <p:nvPicPr>
          <p:cNvPr id="281603" name="Picture 2"/>
          <p:cNvPicPr>
            <a:picLocks noChangeAspect="1" noChangeArrowheads="1"/>
          </p:cNvPicPr>
          <p:nvPr/>
        </p:nvPicPr>
        <p:blipFill>
          <a:blip r:embed="rId2" cstate="print"/>
          <a:srcRect/>
          <a:stretch>
            <a:fillRect/>
          </a:stretch>
        </p:blipFill>
        <p:spPr bwMode="auto">
          <a:xfrm>
            <a:off x="2157413" y="457200"/>
            <a:ext cx="8229600" cy="5486400"/>
          </a:xfrm>
          <a:prstGeom prst="rect">
            <a:avLst/>
          </a:prstGeom>
          <a:noFill/>
          <a:ln w="38100" algn="ctr">
            <a:noFill/>
            <a:miter lim="800000"/>
            <a:headEnd/>
            <a:tailEnd/>
          </a:ln>
        </p:spPr>
      </p:pic>
    </p:spTree>
    <p:extLst>
      <p:ext uri="{BB962C8B-B14F-4D97-AF65-F5344CB8AC3E}">
        <p14:creationId xmlns:p14="http://schemas.microsoft.com/office/powerpoint/2010/main" val="570808384"/>
      </p:ext>
    </p:extLst>
  </p:cSld>
  <p:clrMapOvr>
    <a:masterClrMapping/>
  </p:clrMapOvr>
  <p:timing>
    <p:tnLst>
      <p:par>
        <p:cTn id="1" dur="indefinite" restart="never" nodeType="tmRoot"/>
      </p:par>
    </p:tnLst>
  </p:timing>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626" name="Slide Number Placeholder 2"/>
          <p:cNvSpPr>
            <a:spLocks noGrp="1"/>
          </p:cNvSpPr>
          <p:nvPr>
            <p:ph type="sldNum" sz="quarter" idx="10"/>
          </p:nvPr>
        </p:nvSpPr>
        <p:spPr>
          <a:xfrm>
            <a:off x="8904288" y="6092825"/>
            <a:ext cx="609600" cy="431800"/>
          </a:xfrm>
          <a:noFill/>
        </p:spPr>
        <p:txBody>
          <a:bodyPr/>
          <a:lstStyle/>
          <a:p>
            <a:fld id="{F665FF8C-C036-4BAA-821E-74A05EBF319C}" type="slidenum">
              <a:rPr lang="it-IT" smtClean="0">
                <a:latin typeface="Arial" pitchFamily="34" charset="0"/>
              </a:rPr>
              <a:pPr/>
              <a:t>278</a:t>
            </a:fld>
            <a:endParaRPr lang="it-IT">
              <a:latin typeface="Arial" pitchFamily="34" charset="0"/>
            </a:endParaRPr>
          </a:p>
        </p:txBody>
      </p:sp>
      <p:pic>
        <p:nvPicPr>
          <p:cNvPr id="282627" name="Picture 2"/>
          <p:cNvPicPr>
            <a:picLocks noChangeAspect="1" noChangeArrowheads="1"/>
          </p:cNvPicPr>
          <p:nvPr/>
        </p:nvPicPr>
        <p:blipFill>
          <a:blip r:embed="rId2" cstate="print"/>
          <a:srcRect/>
          <a:stretch>
            <a:fillRect/>
          </a:stretch>
        </p:blipFill>
        <p:spPr bwMode="auto">
          <a:xfrm>
            <a:off x="2174875" y="795339"/>
            <a:ext cx="7842250" cy="5267325"/>
          </a:xfrm>
          <a:prstGeom prst="rect">
            <a:avLst/>
          </a:prstGeom>
          <a:noFill/>
          <a:ln w="38100" algn="ctr">
            <a:noFill/>
            <a:miter lim="800000"/>
            <a:headEnd/>
            <a:tailEnd/>
          </a:ln>
        </p:spPr>
      </p:pic>
    </p:spTree>
    <p:extLst>
      <p:ext uri="{BB962C8B-B14F-4D97-AF65-F5344CB8AC3E}">
        <p14:creationId xmlns:p14="http://schemas.microsoft.com/office/powerpoint/2010/main" val="850370052"/>
      </p:ext>
    </p:extLst>
  </p:cSld>
  <p:clrMapOvr>
    <a:masterClrMapping/>
  </p:clrMapOvr>
  <p:timing>
    <p:tnLst>
      <p:par>
        <p:cTn id="1" dur="indefinite" restart="never" nodeType="tmRoot"/>
      </p:par>
    </p:tnLst>
  </p:timing>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650" name="Slide Number Placeholder 2"/>
          <p:cNvSpPr>
            <a:spLocks noGrp="1"/>
          </p:cNvSpPr>
          <p:nvPr>
            <p:ph type="sldNum" sz="quarter" idx="10"/>
          </p:nvPr>
        </p:nvSpPr>
        <p:spPr>
          <a:xfrm>
            <a:off x="8904288" y="6092825"/>
            <a:ext cx="609600" cy="431800"/>
          </a:xfrm>
          <a:noFill/>
        </p:spPr>
        <p:txBody>
          <a:bodyPr/>
          <a:lstStyle/>
          <a:p>
            <a:fld id="{4A3A308F-9019-460B-A62A-94978C292DFC}" type="slidenum">
              <a:rPr lang="it-IT" smtClean="0">
                <a:latin typeface="Arial" pitchFamily="34" charset="0"/>
              </a:rPr>
              <a:pPr/>
              <a:t>279</a:t>
            </a:fld>
            <a:endParaRPr lang="it-IT">
              <a:latin typeface="Arial" pitchFamily="34" charset="0"/>
            </a:endParaRPr>
          </a:p>
        </p:txBody>
      </p:sp>
      <p:pic>
        <p:nvPicPr>
          <p:cNvPr id="283651" name="Picture 2"/>
          <p:cNvPicPr>
            <a:picLocks noChangeAspect="1" noChangeArrowheads="1"/>
          </p:cNvPicPr>
          <p:nvPr/>
        </p:nvPicPr>
        <p:blipFill>
          <a:blip r:embed="rId2" cstate="print"/>
          <a:srcRect/>
          <a:stretch>
            <a:fillRect/>
          </a:stretch>
        </p:blipFill>
        <p:spPr bwMode="auto">
          <a:xfrm>
            <a:off x="2473325" y="647700"/>
            <a:ext cx="7245350" cy="5562600"/>
          </a:xfrm>
          <a:prstGeom prst="rect">
            <a:avLst/>
          </a:prstGeom>
          <a:noFill/>
          <a:ln w="38100" algn="ctr">
            <a:noFill/>
            <a:miter lim="800000"/>
            <a:headEnd/>
            <a:tailEnd/>
          </a:ln>
        </p:spPr>
      </p:pic>
    </p:spTree>
    <p:extLst>
      <p:ext uri="{BB962C8B-B14F-4D97-AF65-F5344CB8AC3E}">
        <p14:creationId xmlns:p14="http://schemas.microsoft.com/office/powerpoint/2010/main" val="112871072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Slide Number Placeholder 3"/>
          <p:cNvSpPr>
            <a:spLocks noGrp="1"/>
          </p:cNvSpPr>
          <p:nvPr>
            <p:ph type="sldNum" sz="quarter" idx="10"/>
          </p:nvPr>
        </p:nvSpPr>
        <p:spPr>
          <a:xfrm>
            <a:off x="8904288" y="6092825"/>
            <a:ext cx="609600" cy="431800"/>
          </a:xfrm>
          <a:noFill/>
        </p:spPr>
        <p:txBody>
          <a:bodyPr/>
          <a:lstStyle/>
          <a:p>
            <a:fld id="{A36D117A-4078-48A5-B0D9-4150B4BFA84A}" type="slidenum">
              <a:rPr lang="it-IT" smtClean="0">
                <a:latin typeface="Arial" pitchFamily="34" charset="0"/>
                <a:ea typeface="ＭＳ Ｐゴシック" pitchFamily="34" charset="-128"/>
              </a:rPr>
              <a:pPr/>
              <a:t>28</a:t>
            </a:fld>
            <a:endParaRPr lang="it-IT">
              <a:latin typeface="Arial" pitchFamily="34" charset="0"/>
              <a:ea typeface="ＭＳ Ｐゴシック" pitchFamily="34" charset="-128"/>
            </a:endParaRPr>
          </a:p>
        </p:txBody>
      </p:sp>
      <p:sp>
        <p:nvSpPr>
          <p:cNvPr id="72707" name="Rectangle 2"/>
          <p:cNvSpPr>
            <a:spLocks noGrp="1" noChangeArrowheads="1"/>
          </p:cNvSpPr>
          <p:nvPr>
            <p:ph type="title"/>
          </p:nvPr>
        </p:nvSpPr>
        <p:spPr>
          <a:xfrm>
            <a:off x="1752600" y="228600"/>
            <a:ext cx="8686800" cy="838200"/>
          </a:xfrm>
        </p:spPr>
        <p:txBody>
          <a:bodyPr/>
          <a:lstStyle/>
          <a:p>
            <a:pPr eaLnBrk="1" hangingPunct="1"/>
            <a:r>
              <a:rPr lang="en-US" smtClean="0"/>
              <a:t>Memory Timing: Definitions</a:t>
            </a:r>
            <a:endParaRPr lang="en-US" smtClean="0">
              <a:solidFill>
                <a:schemeClr val="tx1"/>
              </a:solidFill>
            </a:endParaRPr>
          </a:p>
        </p:txBody>
      </p:sp>
      <p:pic>
        <p:nvPicPr>
          <p:cNvPr id="72708" name="Picture 3"/>
          <p:cNvPicPr>
            <a:picLocks noChangeAspect="1" noChangeArrowheads="1"/>
          </p:cNvPicPr>
          <p:nvPr/>
        </p:nvPicPr>
        <p:blipFill>
          <a:blip r:embed="rId2" cstate="print"/>
          <a:srcRect/>
          <a:stretch>
            <a:fillRect/>
          </a:stretch>
        </p:blipFill>
        <p:spPr bwMode="auto">
          <a:xfrm>
            <a:off x="2514601" y="2057401"/>
            <a:ext cx="7064375" cy="3800475"/>
          </a:xfrm>
          <a:prstGeom prst="rect">
            <a:avLst/>
          </a:prstGeom>
          <a:noFill/>
          <a:ln w="12700">
            <a:noFill/>
            <a:miter lim="800000"/>
            <a:headEnd/>
            <a:tailEnd/>
          </a:ln>
        </p:spPr>
      </p:pic>
    </p:spTree>
    <p:extLst>
      <p:ext uri="{BB962C8B-B14F-4D97-AF65-F5344CB8AC3E}">
        <p14:creationId xmlns:p14="http://schemas.microsoft.com/office/powerpoint/2010/main" val="1063889970"/>
      </p:ext>
    </p:extLst>
  </p:cSld>
  <p:clrMapOvr>
    <a:masterClrMapping/>
  </p:clrMapOvr>
  <p:timing>
    <p:tnLst>
      <p:par>
        <p:cTn id="1" dur="indefinite" restart="never" nodeType="tmRoot"/>
      </p:par>
    </p:tnLst>
  </p:timing>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674" name="Slide Number Placeholder 2"/>
          <p:cNvSpPr>
            <a:spLocks noGrp="1"/>
          </p:cNvSpPr>
          <p:nvPr>
            <p:ph type="sldNum" sz="quarter" idx="10"/>
          </p:nvPr>
        </p:nvSpPr>
        <p:spPr>
          <a:xfrm>
            <a:off x="8904288" y="6092825"/>
            <a:ext cx="609600" cy="431800"/>
          </a:xfrm>
          <a:noFill/>
        </p:spPr>
        <p:txBody>
          <a:bodyPr/>
          <a:lstStyle/>
          <a:p>
            <a:fld id="{4A2D50AA-2670-42BB-B771-AF15E0766F66}" type="slidenum">
              <a:rPr lang="it-IT" smtClean="0">
                <a:latin typeface="Arial" pitchFamily="34" charset="0"/>
              </a:rPr>
              <a:pPr/>
              <a:t>280</a:t>
            </a:fld>
            <a:endParaRPr lang="it-IT">
              <a:latin typeface="Arial" pitchFamily="34" charset="0"/>
            </a:endParaRPr>
          </a:p>
        </p:txBody>
      </p:sp>
      <p:pic>
        <p:nvPicPr>
          <p:cNvPr id="284675" name="Picture 2"/>
          <p:cNvPicPr>
            <a:picLocks noChangeAspect="1" noChangeArrowheads="1"/>
          </p:cNvPicPr>
          <p:nvPr/>
        </p:nvPicPr>
        <p:blipFill>
          <a:blip r:embed="rId2" cstate="print"/>
          <a:srcRect/>
          <a:stretch>
            <a:fillRect/>
          </a:stretch>
        </p:blipFill>
        <p:spPr bwMode="auto">
          <a:xfrm>
            <a:off x="2016125" y="509589"/>
            <a:ext cx="8159750" cy="5838825"/>
          </a:xfrm>
          <a:prstGeom prst="rect">
            <a:avLst/>
          </a:prstGeom>
          <a:noFill/>
          <a:ln w="38100" algn="ctr">
            <a:noFill/>
            <a:miter lim="800000"/>
            <a:headEnd/>
            <a:tailEnd/>
          </a:ln>
        </p:spPr>
      </p:pic>
    </p:spTree>
    <p:extLst>
      <p:ext uri="{BB962C8B-B14F-4D97-AF65-F5344CB8AC3E}">
        <p14:creationId xmlns:p14="http://schemas.microsoft.com/office/powerpoint/2010/main" val="3290302949"/>
      </p:ext>
    </p:extLst>
  </p:cSld>
  <p:clrMapOvr>
    <a:masterClrMapping/>
  </p:clrMapOvr>
  <p:timing>
    <p:tnLst>
      <p:par>
        <p:cTn id="1" dur="indefinite" restart="never" nodeType="tmRoot"/>
      </p:par>
    </p:tnLst>
  </p:timing>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698" name="Slide Number Placeholder 2"/>
          <p:cNvSpPr>
            <a:spLocks noGrp="1"/>
          </p:cNvSpPr>
          <p:nvPr>
            <p:ph type="sldNum" sz="quarter" idx="10"/>
          </p:nvPr>
        </p:nvSpPr>
        <p:spPr>
          <a:xfrm>
            <a:off x="8904288" y="6092825"/>
            <a:ext cx="609600" cy="431800"/>
          </a:xfrm>
          <a:noFill/>
        </p:spPr>
        <p:txBody>
          <a:bodyPr/>
          <a:lstStyle/>
          <a:p>
            <a:fld id="{AAE7EAB5-72DF-46C8-992B-FCC797528865}" type="slidenum">
              <a:rPr lang="it-IT" smtClean="0">
                <a:latin typeface="Arial" pitchFamily="34" charset="0"/>
              </a:rPr>
              <a:pPr/>
              <a:t>281</a:t>
            </a:fld>
            <a:endParaRPr lang="it-IT">
              <a:latin typeface="Arial" pitchFamily="34" charset="0"/>
            </a:endParaRPr>
          </a:p>
        </p:txBody>
      </p:sp>
      <p:pic>
        <p:nvPicPr>
          <p:cNvPr id="285699" name="Picture 2"/>
          <p:cNvPicPr>
            <a:picLocks noChangeAspect="1" noChangeArrowheads="1"/>
          </p:cNvPicPr>
          <p:nvPr/>
        </p:nvPicPr>
        <p:blipFill>
          <a:blip r:embed="rId2" cstate="print"/>
          <a:srcRect/>
          <a:stretch>
            <a:fillRect/>
          </a:stretch>
        </p:blipFill>
        <p:spPr bwMode="auto">
          <a:xfrm>
            <a:off x="1524000" y="1"/>
            <a:ext cx="9144000" cy="6094413"/>
          </a:xfrm>
          <a:prstGeom prst="rect">
            <a:avLst/>
          </a:prstGeom>
          <a:noFill/>
          <a:ln w="38100" algn="ctr">
            <a:noFill/>
            <a:miter lim="800000"/>
            <a:headEnd/>
            <a:tailEnd/>
          </a:ln>
        </p:spPr>
      </p:pic>
    </p:spTree>
    <p:extLst>
      <p:ext uri="{BB962C8B-B14F-4D97-AF65-F5344CB8AC3E}">
        <p14:creationId xmlns:p14="http://schemas.microsoft.com/office/powerpoint/2010/main" val="691421760"/>
      </p:ext>
    </p:extLst>
  </p:cSld>
  <p:clrMapOvr>
    <a:masterClrMapping/>
  </p:clrMapOvr>
  <p:timing>
    <p:tnLst>
      <p:par>
        <p:cTn id="1" dur="indefinite" restart="never" nodeType="tmRoot"/>
      </p:par>
    </p:tnLst>
  </p:timing>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22" name="Slide Number Placeholder 2"/>
          <p:cNvSpPr>
            <a:spLocks noGrp="1"/>
          </p:cNvSpPr>
          <p:nvPr>
            <p:ph type="sldNum" sz="quarter" idx="10"/>
          </p:nvPr>
        </p:nvSpPr>
        <p:spPr>
          <a:xfrm>
            <a:off x="8904288" y="6092825"/>
            <a:ext cx="609600" cy="431800"/>
          </a:xfrm>
          <a:noFill/>
        </p:spPr>
        <p:txBody>
          <a:bodyPr/>
          <a:lstStyle/>
          <a:p>
            <a:fld id="{15F93516-297C-4A9C-BD74-DBCC53A9C938}" type="slidenum">
              <a:rPr lang="it-IT" smtClean="0">
                <a:latin typeface="Arial" pitchFamily="34" charset="0"/>
              </a:rPr>
              <a:pPr/>
              <a:t>282</a:t>
            </a:fld>
            <a:endParaRPr lang="it-IT">
              <a:latin typeface="Arial" pitchFamily="34" charset="0"/>
            </a:endParaRPr>
          </a:p>
        </p:txBody>
      </p:sp>
      <p:pic>
        <p:nvPicPr>
          <p:cNvPr id="286723" name="Picture 2"/>
          <p:cNvPicPr>
            <a:picLocks noChangeAspect="1" noChangeArrowheads="1"/>
          </p:cNvPicPr>
          <p:nvPr/>
        </p:nvPicPr>
        <p:blipFill>
          <a:blip r:embed="rId2" cstate="print"/>
          <a:srcRect/>
          <a:stretch>
            <a:fillRect/>
          </a:stretch>
        </p:blipFill>
        <p:spPr bwMode="auto">
          <a:xfrm>
            <a:off x="2733675" y="947739"/>
            <a:ext cx="6724650" cy="4962525"/>
          </a:xfrm>
          <a:prstGeom prst="rect">
            <a:avLst/>
          </a:prstGeom>
          <a:noFill/>
          <a:ln w="38100" algn="ctr">
            <a:noFill/>
            <a:miter lim="800000"/>
            <a:headEnd/>
            <a:tailEnd/>
          </a:ln>
        </p:spPr>
      </p:pic>
    </p:spTree>
    <p:extLst>
      <p:ext uri="{BB962C8B-B14F-4D97-AF65-F5344CB8AC3E}">
        <p14:creationId xmlns:p14="http://schemas.microsoft.com/office/powerpoint/2010/main" val="2554925305"/>
      </p:ext>
    </p:extLst>
  </p:cSld>
  <p:clrMapOvr>
    <a:masterClrMapping/>
  </p:clrMapOvr>
  <p:timing>
    <p:tnLst>
      <p:par>
        <p:cTn id="1" dur="indefinite" restart="never" nodeType="tmRoot"/>
      </p:par>
    </p:tnLst>
  </p:timing>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746" name="Slide Number Placeholder 2"/>
          <p:cNvSpPr>
            <a:spLocks noGrp="1"/>
          </p:cNvSpPr>
          <p:nvPr>
            <p:ph type="sldNum" sz="quarter" idx="10"/>
          </p:nvPr>
        </p:nvSpPr>
        <p:spPr>
          <a:xfrm>
            <a:off x="8904288" y="6092825"/>
            <a:ext cx="609600" cy="431800"/>
          </a:xfrm>
          <a:noFill/>
        </p:spPr>
        <p:txBody>
          <a:bodyPr/>
          <a:lstStyle/>
          <a:p>
            <a:fld id="{8392036B-F366-4C36-9E14-B1BF7FDECA37}" type="slidenum">
              <a:rPr lang="it-IT" smtClean="0">
                <a:latin typeface="Arial" pitchFamily="34" charset="0"/>
              </a:rPr>
              <a:pPr/>
              <a:t>283</a:t>
            </a:fld>
            <a:endParaRPr lang="it-IT">
              <a:latin typeface="Arial" pitchFamily="34" charset="0"/>
            </a:endParaRPr>
          </a:p>
        </p:txBody>
      </p:sp>
      <p:pic>
        <p:nvPicPr>
          <p:cNvPr id="287747" name="Picture 2"/>
          <p:cNvPicPr>
            <a:picLocks noChangeAspect="1" noChangeArrowheads="1"/>
          </p:cNvPicPr>
          <p:nvPr/>
        </p:nvPicPr>
        <p:blipFill>
          <a:blip r:embed="rId2" cstate="print"/>
          <a:srcRect/>
          <a:stretch>
            <a:fillRect/>
          </a:stretch>
        </p:blipFill>
        <p:spPr bwMode="auto">
          <a:xfrm>
            <a:off x="4056063" y="685801"/>
            <a:ext cx="3816350" cy="409575"/>
          </a:xfrm>
          <a:prstGeom prst="rect">
            <a:avLst/>
          </a:prstGeom>
          <a:noFill/>
          <a:ln w="38100" algn="ctr">
            <a:noFill/>
            <a:miter lim="800000"/>
            <a:headEnd/>
            <a:tailEnd/>
          </a:ln>
        </p:spPr>
      </p:pic>
      <p:pic>
        <p:nvPicPr>
          <p:cNvPr id="287748" name="Picture 3"/>
          <p:cNvPicPr>
            <a:picLocks noChangeAspect="1" noChangeArrowheads="1"/>
          </p:cNvPicPr>
          <p:nvPr/>
        </p:nvPicPr>
        <p:blipFill>
          <a:blip r:embed="rId3" cstate="print"/>
          <a:srcRect/>
          <a:stretch>
            <a:fillRect/>
          </a:stretch>
        </p:blipFill>
        <p:spPr bwMode="auto">
          <a:xfrm>
            <a:off x="1946276" y="1676400"/>
            <a:ext cx="4017963" cy="4419600"/>
          </a:xfrm>
          <a:prstGeom prst="rect">
            <a:avLst/>
          </a:prstGeom>
          <a:noFill/>
          <a:ln w="38100" algn="ctr">
            <a:noFill/>
            <a:miter lim="800000"/>
            <a:headEnd/>
            <a:tailEnd/>
          </a:ln>
        </p:spPr>
      </p:pic>
      <p:pic>
        <p:nvPicPr>
          <p:cNvPr id="287749" name="Picture 4"/>
          <p:cNvPicPr>
            <a:picLocks noChangeAspect="1" noChangeArrowheads="1"/>
          </p:cNvPicPr>
          <p:nvPr/>
        </p:nvPicPr>
        <p:blipFill>
          <a:blip r:embed="rId4" cstate="print"/>
          <a:srcRect/>
          <a:stretch>
            <a:fillRect/>
          </a:stretch>
        </p:blipFill>
        <p:spPr bwMode="auto">
          <a:xfrm>
            <a:off x="5884863" y="3352800"/>
            <a:ext cx="2373312" cy="342900"/>
          </a:xfrm>
          <a:prstGeom prst="rect">
            <a:avLst/>
          </a:prstGeom>
          <a:noFill/>
          <a:ln w="38100" algn="ctr">
            <a:noFill/>
            <a:miter lim="800000"/>
            <a:headEnd/>
            <a:tailEnd/>
          </a:ln>
        </p:spPr>
      </p:pic>
    </p:spTree>
    <p:extLst>
      <p:ext uri="{BB962C8B-B14F-4D97-AF65-F5344CB8AC3E}">
        <p14:creationId xmlns:p14="http://schemas.microsoft.com/office/powerpoint/2010/main" val="1225479233"/>
      </p:ext>
    </p:extLst>
  </p:cSld>
  <p:clrMapOvr>
    <a:masterClrMapping/>
  </p:clrMapOvr>
  <p:timing>
    <p:tnLst>
      <p:par>
        <p:cTn id="1" dur="indefinite" restart="never" nodeType="tmRoot"/>
      </p:par>
    </p:tnLst>
  </p:timing>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70" name="Slide Number Placeholder 2"/>
          <p:cNvSpPr>
            <a:spLocks noGrp="1"/>
          </p:cNvSpPr>
          <p:nvPr>
            <p:ph type="sldNum" sz="quarter" idx="10"/>
          </p:nvPr>
        </p:nvSpPr>
        <p:spPr>
          <a:xfrm>
            <a:off x="8904288" y="6092825"/>
            <a:ext cx="609600" cy="431800"/>
          </a:xfrm>
          <a:noFill/>
        </p:spPr>
        <p:txBody>
          <a:bodyPr/>
          <a:lstStyle/>
          <a:p>
            <a:fld id="{9F38F0AB-2D7D-4985-A6DC-AB5581EC952B}" type="slidenum">
              <a:rPr lang="it-IT" smtClean="0">
                <a:latin typeface="Arial" pitchFamily="34" charset="0"/>
              </a:rPr>
              <a:pPr/>
              <a:t>284</a:t>
            </a:fld>
            <a:endParaRPr lang="it-IT">
              <a:latin typeface="Arial" pitchFamily="34" charset="0"/>
            </a:endParaRPr>
          </a:p>
        </p:txBody>
      </p:sp>
      <p:pic>
        <p:nvPicPr>
          <p:cNvPr id="288771" name="Picture 2"/>
          <p:cNvPicPr>
            <a:picLocks noChangeAspect="1" noChangeArrowheads="1"/>
          </p:cNvPicPr>
          <p:nvPr/>
        </p:nvPicPr>
        <p:blipFill>
          <a:blip r:embed="rId2" cstate="print"/>
          <a:srcRect/>
          <a:stretch>
            <a:fillRect/>
          </a:stretch>
        </p:blipFill>
        <p:spPr bwMode="auto">
          <a:xfrm>
            <a:off x="2570164" y="957264"/>
            <a:ext cx="7051675" cy="4943475"/>
          </a:xfrm>
          <a:prstGeom prst="rect">
            <a:avLst/>
          </a:prstGeom>
          <a:noFill/>
          <a:ln w="38100" algn="ctr">
            <a:noFill/>
            <a:miter lim="800000"/>
            <a:headEnd/>
            <a:tailEnd/>
          </a:ln>
        </p:spPr>
      </p:pic>
      <p:sp>
        <p:nvSpPr>
          <p:cNvPr id="288772" name="Text Box 3"/>
          <p:cNvSpPr txBox="1">
            <a:spLocks noChangeArrowheads="1"/>
          </p:cNvSpPr>
          <p:nvPr/>
        </p:nvSpPr>
        <p:spPr bwMode="auto">
          <a:xfrm>
            <a:off x="7052803" y="4884738"/>
            <a:ext cx="1321720" cy="405982"/>
          </a:xfrm>
          <a:prstGeom prst="rect">
            <a:avLst/>
          </a:prstGeom>
          <a:noFill/>
          <a:ln w="38100" algn="ctr">
            <a:noFill/>
            <a:miter lim="800000"/>
            <a:headEnd/>
            <a:tailEnd/>
          </a:ln>
        </p:spPr>
        <p:txBody>
          <a:bodyPr wrap="none" lIns="97256" tIns="48628" rIns="97256" bIns="48628">
            <a:spAutoFit/>
          </a:bodyPr>
          <a:lstStyle/>
          <a:p>
            <a:pPr algn="ctr" defTabSz="973138">
              <a:spcBef>
                <a:spcPct val="50000"/>
              </a:spcBef>
            </a:pPr>
            <a:r>
              <a:rPr lang="en-US" sz="2000" b="1">
                <a:solidFill>
                  <a:srgbClr val="000000"/>
                </a:solidFill>
                <a:latin typeface="Arial" pitchFamily="34" charset="0"/>
              </a:rPr>
              <a:t>8Mb core</a:t>
            </a:r>
          </a:p>
        </p:txBody>
      </p:sp>
    </p:spTree>
    <p:extLst>
      <p:ext uri="{BB962C8B-B14F-4D97-AF65-F5344CB8AC3E}">
        <p14:creationId xmlns:p14="http://schemas.microsoft.com/office/powerpoint/2010/main" val="4160511403"/>
      </p:ext>
    </p:extLst>
  </p:cSld>
  <p:clrMapOvr>
    <a:masterClrMapping/>
  </p:clrMapOvr>
  <p:timing>
    <p:tnLst>
      <p:par>
        <p:cTn id="1" dur="indefinite" restart="never" nodeType="tmRoot"/>
      </p:par>
    </p:tnLst>
  </p:timing>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4" name="Slide Number Placeholder 2"/>
          <p:cNvSpPr>
            <a:spLocks noGrp="1"/>
          </p:cNvSpPr>
          <p:nvPr>
            <p:ph type="sldNum" sz="quarter" idx="10"/>
          </p:nvPr>
        </p:nvSpPr>
        <p:spPr>
          <a:xfrm>
            <a:off x="8904288" y="6092825"/>
            <a:ext cx="609600" cy="431800"/>
          </a:xfrm>
          <a:noFill/>
        </p:spPr>
        <p:txBody>
          <a:bodyPr/>
          <a:lstStyle/>
          <a:p>
            <a:fld id="{30BC8DF0-2579-405F-8947-F63D359285A0}" type="slidenum">
              <a:rPr lang="it-IT" smtClean="0">
                <a:latin typeface="Arial" pitchFamily="34" charset="0"/>
              </a:rPr>
              <a:pPr/>
              <a:t>285</a:t>
            </a:fld>
            <a:endParaRPr lang="it-IT">
              <a:latin typeface="Arial" pitchFamily="34" charset="0"/>
            </a:endParaRPr>
          </a:p>
        </p:txBody>
      </p:sp>
      <p:pic>
        <p:nvPicPr>
          <p:cNvPr id="289795" name="Picture 2"/>
          <p:cNvPicPr>
            <a:picLocks noChangeAspect="1" noChangeArrowheads="1"/>
          </p:cNvPicPr>
          <p:nvPr/>
        </p:nvPicPr>
        <p:blipFill>
          <a:blip r:embed="rId2" cstate="print"/>
          <a:srcRect/>
          <a:stretch>
            <a:fillRect/>
          </a:stretch>
        </p:blipFill>
        <p:spPr bwMode="auto">
          <a:xfrm>
            <a:off x="2368550" y="533400"/>
            <a:ext cx="7666038" cy="5638800"/>
          </a:xfrm>
          <a:prstGeom prst="rect">
            <a:avLst/>
          </a:prstGeom>
          <a:noFill/>
          <a:ln w="38100" algn="ctr">
            <a:noFill/>
            <a:miter lim="800000"/>
            <a:headEnd/>
            <a:tailEnd/>
          </a:ln>
        </p:spPr>
      </p:pic>
      <p:sp>
        <p:nvSpPr>
          <p:cNvPr id="289796" name="Line 3"/>
          <p:cNvSpPr>
            <a:spLocks noChangeShapeType="1"/>
          </p:cNvSpPr>
          <p:nvPr/>
        </p:nvSpPr>
        <p:spPr bwMode="auto">
          <a:xfrm>
            <a:off x="4337050" y="4191000"/>
            <a:ext cx="0" cy="838200"/>
          </a:xfrm>
          <a:prstGeom prst="line">
            <a:avLst/>
          </a:prstGeom>
          <a:noFill/>
          <a:ln w="38100">
            <a:solidFill>
              <a:srgbClr val="FF0000"/>
            </a:solidFill>
            <a:round/>
            <a:headEnd/>
            <a:tailEnd type="triangle" w="med" len="med"/>
          </a:ln>
        </p:spPr>
        <p:txBody>
          <a:bodyPr lIns="97256" tIns="48628" rIns="97256" bIns="48628" anchor="ctr">
            <a:spAutoFit/>
          </a:bodyPr>
          <a:lstStyle/>
          <a:p>
            <a:endParaRPr lang="en-US"/>
          </a:p>
        </p:txBody>
      </p:sp>
      <p:sp>
        <p:nvSpPr>
          <p:cNvPr id="289797" name="Line 4"/>
          <p:cNvSpPr>
            <a:spLocks noChangeShapeType="1"/>
          </p:cNvSpPr>
          <p:nvPr/>
        </p:nvSpPr>
        <p:spPr bwMode="auto">
          <a:xfrm flipV="1">
            <a:off x="4333875" y="2819400"/>
            <a:ext cx="0" cy="533400"/>
          </a:xfrm>
          <a:prstGeom prst="line">
            <a:avLst/>
          </a:prstGeom>
          <a:noFill/>
          <a:ln w="38100">
            <a:solidFill>
              <a:srgbClr val="FF0000"/>
            </a:solidFill>
            <a:round/>
            <a:headEnd/>
            <a:tailEnd type="triangle" w="med" len="med"/>
          </a:ln>
        </p:spPr>
        <p:txBody>
          <a:bodyPr wrap="none" lIns="97256" tIns="48628" rIns="97256" bIns="48628" anchor="ctr">
            <a:spAutoFit/>
          </a:bodyPr>
          <a:lstStyle/>
          <a:p>
            <a:endParaRPr lang="en-US"/>
          </a:p>
        </p:txBody>
      </p:sp>
      <p:sp>
        <p:nvSpPr>
          <p:cNvPr id="289798" name="Text Box 5"/>
          <p:cNvSpPr txBox="1">
            <a:spLocks noChangeArrowheads="1"/>
          </p:cNvSpPr>
          <p:nvPr/>
        </p:nvSpPr>
        <p:spPr bwMode="auto">
          <a:xfrm rot="-5400000">
            <a:off x="4069727" y="3384487"/>
            <a:ext cx="863261" cy="790703"/>
          </a:xfrm>
          <a:prstGeom prst="rect">
            <a:avLst/>
          </a:prstGeom>
          <a:noFill/>
          <a:ln w="38100" algn="ctr">
            <a:noFill/>
            <a:miter lim="800000"/>
            <a:headEnd/>
            <a:tailEnd/>
          </a:ln>
        </p:spPr>
        <p:txBody>
          <a:bodyPr wrap="none" lIns="97256" tIns="48628" rIns="97256" bIns="48628">
            <a:spAutoFit/>
          </a:bodyPr>
          <a:lstStyle/>
          <a:p>
            <a:pPr defTabSz="973138">
              <a:spcBef>
                <a:spcPct val="50000"/>
              </a:spcBef>
            </a:pPr>
            <a:r>
              <a:rPr lang="en-US" b="1">
                <a:solidFill>
                  <a:srgbClr val="FF5050"/>
                </a:solidFill>
                <a:latin typeface="Arial" pitchFamily="34" charset="0"/>
              </a:rPr>
              <a:t>NAND</a:t>
            </a:r>
          </a:p>
          <a:p>
            <a:pPr defTabSz="973138">
              <a:spcBef>
                <a:spcPct val="50000"/>
              </a:spcBef>
            </a:pPr>
            <a:r>
              <a:rPr lang="en-US" b="1">
                <a:solidFill>
                  <a:srgbClr val="FF5050"/>
                </a:solidFill>
                <a:latin typeface="Arial" pitchFamily="34" charset="0"/>
              </a:rPr>
              <a:t>String</a:t>
            </a:r>
          </a:p>
        </p:txBody>
      </p:sp>
      <p:sp>
        <p:nvSpPr>
          <p:cNvPr id="289799" name="Text Box 6"/>
          <p:cNvSpPr txBox="1">
            <a:spLocks noChangeArrowheads="1"/>
          </p:cNvSpPr>
          <p:nvPr/>
        </p:nvSpPr>
        <p:spPr bwMode="auto">
          <a:xfrm>
            <a:off x="2157413" y="6484939"/>
            <a:ext cx="7762714" cy="375205"/>
          </a:xfrm>
          <a:prstGeom prst="rect">
            <a:avLst/>
          </a:prstGeom>
          <a:noFill/>
          <a:ln w="38100" algn="ctr">
            <a:noFill/>
            <a:miter lim="800000"/>
            <a:headEnd/>
            <a:tailEnd/>
          </a:ln>
        </p:spPr>
        <p:txBody>
          <a:bodyPr wrap="none" lIns="97256" tIns="48628" rIns="97256" bIns="48628">
            <a:spAutoFit/>
          </a:bodyPr>
          <a:lstStyle/>
          <a:p>
            <a:pPr defTabSz="973138">
              <a:spcBef>
                <a:spcPct val="50000"/>
              </a:spcBef>
            </a:pPr>
            <a:r>
              <a:rPr lang="en-US">
                <a:solidFill>
                  <a:srgbClr val="000000"/>
                </a:solidFill>
                <a:latin typeface="Arial" pitchFamily="34" charset="0"/>
              </a:rPr>
              <a:t>WL is active low, erased cell Xtor is always on, programmed cell Xtor is off</a:t>
            </a:r>
          </a:p>
        </p:txBody>
      </p:sp>
      <p:sp>
        <p:nvSpPr>
          <p:cNvPr id="289800" name="Text Box 7"/>
          <p:cNvSpPr txBox="1">
            <a:spLocks noChangeArrowheads="1"/>
          </p:cNvSpPr>
          <p:nvPr/>
        </p:nvSpPr>
        <p:spPr bwMode="auto">
          <a:xfrm>
            <a:off x="6924675" y="4121151"/>
            <a:ext cx="2846176" cy="344427"/>
          </a:xfrm>
          <a:prstGeom prst="rect">
            <a:avLst/>
          </a:prstGeom>
          <a:noFill/>
          <a:ln w="38100" algn="ctr">
            <a:noFill/>
            <a:miter lim="800000"/>
            <a:headEnd/>
            <a:tailEnd/>
          </a:ln>
        </p:spPr>
        <p:txBody>
          <a:bodyPr wrap="none" lIns="97256" tIns="48628" rIns="97256" bIns="48628">
            <a:spAutoFit/>
          </a:bodyPr>
          <a:lstStyle/>
          <a:p>
            <a:pPr defTabSz="973138">
              <a:spcBef>
                <a:spcPct val="50000"/>
              </a:spcBef>
            </a:pPr>
            <a:r>
              <a:rPr lang="en-US" sz="1600" i="1">
                <a:solidFill>
                  <a:srgbClr val="FF0000"/>
                </a:solidFill>
                <a:latin typeface="Arial" pitchFamily="34" charset="0"/>
              </a:rPr>
              <a:t>Erased = 0, Programmed = 1</a:t>
            </a:r>
          </a:p>
        </p:txBody>
      </p:sp>
    </p:spTree>
    <p:extLst>
      <p:ext uri="{BB962C8B-B14F-4D97-AF65-F5344CB8AC3E}">
        <p14:creationId xmlns:p14="http://schemas.microsoft.com/office/powerpoint/2010/main" val="638627803"/>
      </p:ext>
    </p:extLst>
  </p:cSld>
  <p:clrMapOvr>
    <a:masterClrMapping/>
  </p:clrMapOvr>
  <p:timing>
    <p:tnLst>
      <p:par>
        <p:cTn id="1" dur="indefinite" restart="never" nodeType="tmRoot"/>
      </p:par>
    </p:tnLst>
  </p:timing>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818" name="Slide Number Placeholder 4"/>
          <p:cNvSpPr>
            <a:spLocks noGrp="1"/>
          </p:cNvSpPr>
          <p:nvPr>
            <p:ph type="sldNum" sz="quarter" idx="10"/>
          </p:nvPr>
        </p:nvSpPr>
        <p:spPr>
          <a:xfrm>
            <a:off x="8904288" y="6092825"/>
            <a:ext cx="609600" cy="431800"/>
          </a:xfrm>
          <a:noFill/>
        </p:spPr>
        <p:txBody>
          <a:bodyPr/>
          <a:lstStyle/>
          <a:p>
            <a:fld id="{BC4EB050-F580-43BE-AAAA-311903049889}" type="slidenum">
              <a:rPr lang="it-IT" smtClean="0">
                <a:latin typeface="Arial" pitchFamily="34" charset="0"/>
              </a:rPr>
              <a:pPr/>
              <a:t>286</a:t>
            </a:fld>
            <a:endParaRPr lang="it-IT">
              <a:latin typeface="Arial" pitchFamily="34" charset="0"/>
            </a:endParaRPr>
          </a:p>
        </p:txBody>
      </p:sp>
      <p:sp>
        <p:nvSpPr>
          <p:cNvPr id="290819" name="Rectangle 2"/>
          <p:cNvSpPr>
            <a:spLocks noGrp="1" noChangeArrowheads="1"/>
          </p:cNvSpPr>
          <p:nvPr>
            <p:ph type="title"/>
          </p:nvPr>
        </p:nvSpPr>
        <p:spPr/>
        <p:txBody>
          <a:bodyPr/>
          <a:lstStyle/>
          <a:p>
            <a:r>
              <a:rPr lang="en-US" sz="2100"/>
              <a:t>NOR- and NAND-type Flash cell comparison</a:t>
            </a:r>
          </a:p>
        </p:txBody>
      </p:sp>
      <p:pic>
        <p:nvPicPr>
          <p:cNvPr id="290820" name="Picture 3"/>
          <p:cNvPicPr>
            <a:picLocks noGrp="1" noChangeAspect="1" noChangeArrowheads="1"/>
          </p:cNvPicPr>
          <p:nvPr>
            <p:ph type="body" idx="1"/>
          </p:nvPr>
        </p:nvPicPr>
        <p:blipFill>
          <a:blip r:embed="rId2" cstate="print"/>
          <a:srcRect/>
          <a:stretch>
            <a:fillRect/>
          </a:stretch>
        </p:blipFill>
        <p:spPr>
          <a:xfrm>
            <a:off x="1524000" y="1295400"/>
            <a:ext cx="9144000" cy="5164138"/>
          </a:xfrm>
        </p:spPr>
      </p:pic>
    </p:spTree>
    <p:extLst>
      <p:ext uri="{BB962C8B-B14F-4D97-AF65-F5344CB8AC3E}">
        <p14:creationId xmlns:p14="http://schemas.microsoft.com/office/powerpoint/2010/main" val="126225004"/>
      </p:ext>
    </p:extLst>
  </p:cSld>
  <p:clrMapOvr>
    <a:masterClrMapping/>
  </p:clrMapOvr>
  <p:timing>
    <p:tnLst>
      <p:par>
        <p:cTn id="1" dur="indefinite" restart="never" nodeType="tmRoot"/>
      </p:par>
    </p:tnLst>
  </p:timing>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842" name="Slide Number Placeholder 2"/>
          <p:cNvSpPr>
            <a:spLocks noGrp="1"/>
          </p:cNvSpPr>
          <p:nvPr>
            <p:ph type="sldNum" sz="quarter" idx="10"/>
          </p:nvPr>
        </p:nvSpPr>
        <p:spPr>
          <a:xfrm>
            <a:off x="8904288" y="6092825"/>
            <a:ext cx="609600" cy="431800"/>
          </a:xfrm>
          <a:noFill/>
        </p:spPr>
        <p:txBody>
          <a:bodyPr/>
          <a:lstStyle/>
          <a:p>
            <a:fld id="{7776E061-D50B-438D-9C46-A66CF98D4B9A}" type="slidenum">
              <a:rPr lang="it-IT" smtClean="0">
                <a:latin typeface="Arial" pitchFamily="34" charset="0"/>
              </a:rPr>
              <a:pPr/>
              <a:t>287</a:t>
            </a:fld>
            <a:endParaRPr lang="it-IT">
              <a:latin typeface="Arial" pitchFamily="34" charset="0"/>
            </a:endParaRPr>
          </a:p>
        </p:txBody>
      </p:sp>
      <p:pic>
        <p:nvPicPr>
          <p:cNvPr id="291843" name="Picture 2"/>
          <p:cNvPicPr>
            <a:picLocks noChangeAspect="1" noChangeArrowheads="1"/>
          </p:cNvPicPr>
          <p:nvPr/>
        </p:nvPicPr>
        <p:blipFill>
          <a:blip r:embed="rId2" cstate="print"/>
          <a:srcRect/>
          <a:stretch>
            <a:fillRect/>
          </a:stretch>
        </p:blipFill>
        <p:spPr bwMode="auto">
          <a:xfrm>
            <a:off x="2085975" y="304800"/>
            <a:ext cx="8089900" cy="5741988"/>
          </a:xfrm>
          <a:prstGeom prst="rect">
            <a:avLst/>
          </a:prstGeom>
          <a:noFill/>
          <a:ln w="38100" algn="ctr">
            <a:noFill/>
            <a:miter lim="800000"/>
            <a:headEnd/>
            <a:tailEnd/>
          </a:ln>
        </p:spPr>
      </p:pic>
    </p:spTree>
    <p:extLst>
      <p:ext uri="{BB962C8B-B14F-4D97-AF65-F5344CB8AC3E}">
        <p14:creationId xmlns:p14="http://schemas.microsoft.com/office/powerpoint/2010/main" val="304408502"/>
      </p:ext>
    </p:extLst>
  </p:cSld>
  <p:clrMapOvr>
    <a:masterClrMapping/>
  </p:clrMapOvr>
  <p:timing>
    <p:tnLst>
      <p:par>
        <p:cTn id="1" dur="indefinite" restart="never" nodeType="tmRoot"/>
      </p:par>
    </p:tnLst>
  </p:timing>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866" name="Slide Number Placeholder 2"/>
          <p:cNvSpPr>
            <a:spLocks noGrp="1"/>
          </p:cNvSpPr>
          <p:nvPr>
            <p:ph type="sldNum" sz="quarter" idx="10"/>
          </p:nvPr>
        </p:nvSpPr>
        <p:spPr>
          <a:xfrm>
            <a:off x="8904288" y="6092825"/>
            <a:ext cx="609600" cy="431800"/>
          </a:xfrm>
          <a:noFill/>
        </p:spPr>
        <p:txBody>
          <a:bodyPr/>
          <a:lstStyle/>
          <a:p>
            <a:fld id="{AEB789EB-2C49-4585-B488-8B0D92805A92}" type="slidenum">
              <a:rPr lang="it-IT" smtClean="0">
                <a:latin typeface="Arial" pitchFamily="34" charset="0"/>
              </a:rPr>
              <a:pPr/>
              <a:t>288</a:t>
            </a:fld>
            <a:endParaRPr lang="it-IT">
              <a:latin typeface="Arial" pitchFamily="34" charset="0"/>
            </a:endParaRPr>
          </a:p>
        </p:txBody>
      </p:sp>
      <p:pic>
        <p:nvPicPr>
          <p:cNvPr id="292867" name="Picture 2"/>
          <p:cNvPicPr>
            <a:picLocks noChangeAspect="1" noChangeArrowheads="1"/>
          </p:cNvPicPr>
          <p:nvPr/>
        </p:nvPicPr>
        <p:blipFill>
          <a:blip r:embed="rId2" cstate="print"/>
          <a:srcRect/>
          <a:stretch>
            <a:fillRect/>
          </a:stretch>
        </p:blipFill>
        <p:spPr bwMode="auto">
          <a:xfrm>
            <a:off x="2508250" y="0"/>
            <a:ext cx="7175500" cy="4114800"/>
          </a:xfrm>
          <a:prstGeom prst="rect">
            <a:avLst/>
          </a:prstGeom>
          <a:noFill/>
          <a:ln w="38100" algn="ctr">
            <a:noFill/>
            <a:miter lim="800000"/>
            <a:headEnd/>
            <a:tailEnd/>
          </a:ln>
        </p:spPr>
      </p:pic>
      <p:pic>
        <p:nvPicPr>
          <p:cNvPr id="292868" name="Picture 3"/>
          <p:cNvPicPr>
            <a:picLocks noChangeAspect="1" noChangeArrowheads="1"/>
          </p:cNvPicPr>
          <p:nvPr/>
        </p:nvPicPr>
        <p:blipFill>
          <a:blip r:embed="rId3" cstate="print"/>
          <a:srcRect/>
          <a:stretch>
            <a:fillRect/>
          </a:stretch>
        </p:blipFill>
        <p:spPr bwMode="auto">
          <a:xfrm>
            <a:off x="3211514" y="4114800"/>
            <a:ext cx="5883275" cy="2705100"/>
          </a:xfrm>
          <a:prstGeom prst="rect">
            <a:avLst/>
          </a:prstGeom>
          <a:noFill/>
          <a:ln w="38100" algn="ctr">
            <a:noFill/>
            <a:miter lim="800000"/>
            <a:headEnd/>
            <a:tailEnd/>
          </a:ln>
        </p:spPr>
      </p:pic>
      <p:sp>
        <p:nvSpPr>
          <p:cNvPr id="292869" name="Line 4"/>
          <p:cNvSpPr>
            <a:spLocks noChangeShapeType="1"/>
          </p:cNvSpPr>
          <p:nvPr/>
        </p:nvSpPr>
        <p:spPr bwMode="auto">
          <a:xfrm>
            <a:off x="4337050" y="4876800"/>
            <a:ext cx="3729038" cy="0"/>
          </a:xfrm>
          <a:prstGeom prst="line">
            <a:avLst/>
          </a:prstGeom>
          <a:noFill/>
          <a:ln w="38100">
            <a:solidFill>
              <a:schemeClr val="bg1"/>
            </a:solidFill>
            <a:round/>
            <a:headEnd type="triangle" w="med" len="med"/>
            <a:tailEnd type="triangle" w="med" len="med"/>
          </a:ln>
        </p:spPr>
        <p:txBody>
          <a:bodyPr lIns="97256" tIns="48628" rIns="97256" bIns="48628" anchor="ctr">
            <a:spAutoFit/>
          </a:bodyPr>
          <a:lstStyle/>
          <a:p>
            <a:endParaRPr lang="en-US"/>
          </a:p>
        </p:txBody>
      </p:sp>
      <p:sp>
        <p:nvSpPr>
          <p:cNvPr id="292870" name="Line 5"/>
          <p:cNvSpPr>
            <a:spLocks noChangeShapeType="1"/>
          </p:cNvSpPr>
          <p:nvPr/>
        </p:nvSpPr>
        <p:spPr bwMode="auto">
          <a:xfrm>
            <a:off x="4294188" y="4800600"/>
            <a:ext cx="0" cy="838200"/>
          </a:xfrm>
          <a:prstGeom prst="line">
            <a:avLst/>
          </a:prstGeom>
          <a:noFill/>
          <a:ln w="38100">
            <a:solidFill>
              <a:schemeClr val="bg1"/>
            </a:solidFill>
            <a:round/>
            <a:headEnd/>
            <a:tailEnd/>
          </a:ln>
        </p:spPr>
        <p:txBody>
          <a:bodyPr wrap="none" lIns="97256" tIns="48628" rIns="97256" bIns="48628" anchor="ctr">
            <a:spAutoFit/>
          </a:bodyPr>
          <a:lstStyle/>
          <a:p>
            <a:endParaRPr lang="en-US"/>
          </a:p>
        </p:txBody>
      </p:sp>
      <p:sp>
        <p:nvSpPr>
          <p:cNvPr id="292871" name="Line 6"/>
          <p:cNvSpPr>
            <a:spLocks noChangeShapeType="1"/>
          </p:cNvSpPr>
          <p:nvPr/>
        </p:nvSpPr>
        <p:spPr bwMode="auto">
          <a:xfrm>
            <a:off x="8066088" y="4800600"/>
            <a:ext cx="0" cy="838200"/>
          </a:xfrm>
          <a:prstGeom prst="line">
            <a:avLst/>
          </a:prstGeom>
          <a:noFill/>
          <a:ln w="38100">
            <a:solidFill>
              <a:schemeClr val="bg1"/>
            </a:solidFill>
            <a:round/>
            <a:headEnd/>
            <a:tailEnd/>
          </a:ln>
        </p:spPr>
        <p:txBody>
          <a:bodyPr wrap="none" lIns="97256" tIns="48628" rIns="97256" bIns="48628" anchor="ctr">
            <a:spAutoFit/>
          </a:bodyPr>
          <a:lstStyle/>
          <a:p>
            <a:endParaRPr lang="en-US"/>
          </a:p>
        </p:txBody>
      </p:sp>
      <p:sp>
        <p:nvSpPr>
          <p:cNvPr id="292872" name="Text Box 7"/>
          <p:cNvSpPr txBox="1">
            <a:spLocks noChangeArrowheads="1"/>
          </p:cNvSpPr>
          <p:nvPr/>
        </p:nvSpPr>
        <p:spPr bwMode="auto">
          <a:xfrm>
            <a:off x="5373689" y="4452939"/>
            <a:ext cx="978677" cy="375205"/>
          </a:xfrm>
          <a:prstGeom prst="rect">
            <a:avLst/>
          </a:prstGeom>
          <a:noFill/>
          <a:ln w="38100" algn="ctr">
            <a:noFill/>
            <a:miter lim="800000"/>
            <a:headEnd/>
            <a:tailEnd/>
          </a:ln>
        </p:spPr>
        <p:txBody>
          <a:bodyPr wrap="none" lIns="97256" tIns="48628" rIns="97256" bIns="48628">
            <a:spAutoFit/>
          </a:bodyPr>
          <a:lstStyle/>
          <a:p>
            <a:pPr defTabSz="973138">
              <a:spcBef>
                <a:spcPct val="50000"/>
              </a:spcBef>
            </a:pPr>
            <a:r>
              <a:rPr lang="en-US">
                <a:solidFill>
                  <a:schemeClr val="bg1"/>
                </a:solidFill>
                <a:latin typeface="Arial" pitchFamily="34" charset="0"/>
              </a:rPr>
              <a:t>16 cells</a:t>
            </a:r>
          </a:p>
        </p:txBody>
      </p:sp>
      <p:sp>
        <p:nvSpPr>
          <p:cNvPr id="292873" name="Text Box 8"/>
          <p:cNvSpPr txBox="1">
            <a:spLocks noChangeArrowheads="1"/>
          </p:cNvSpPr>
          <p:nvPr/>
        </p:nvSpPr>
        <p:spPr bwMode="auto">
          <a:xfrm>
            <a:off x="6175732" y="5214939"/>
            <a:ext cx="824789" cy="375205"/>
          </a:xfrm>
          <a:prstGeom prst="rect">
            <a:avLst/>
          </a:prstGeom>
          <a:noFill/>
          <a:ln w="38100" algn="ctr">
            <a:noFill/>
            <a:miter lim="800000"/>
            <a:headEnd/>
            <a:tailEnd/>
          </a:ln>
        </p:spPr>
        <p:txBody>
          <a:bodyPr wrap="none" lIns="97256" tIns="48628" rIns="97256" bIns="48628">
            <a:spAutoFit/>
          </a:bodyPr>
          <a:lstStyle/>
          <a:p>
            <a:pPr algn="ctr" defTabSz="973138">
              <a:spcBef>
                <a:spcPct val="50000"/>
              </a:spcBef>
            </a:pPr>
            <a:r>
              <a:rPr lang="en-US">
                <a:solidFill>
                  <a:srgbClr val="FFFF66"/>
                </a:solidFill>
                <a:latin typeface="Arial" pitchFamily="34" charset="0"/>
              </a:rPr>
              <a:t>Bitline</a:t>
            </a:r>
          </a:p>
        </p:txBody>
      </p:sp>
    </p:spTree>
    <p:extLst>
      <p:ext uri="{BB962C8B-B14F-4D97-AF65-F5344CB8AC3E}">
        <p14:creationId xmlns:p14="http://schemas.microsoft.com/office/powerpoint/2010/main" val="3595691898"/>
      </p:ext>
    </p:extLst>
  </p:cSld>
  <p:clrMapOvr>
    <a:masterClrMapping/>
  </p:clrMapOvr>
  <p:timing>
    <p:tnLst>
      <p:par>
        <p:cTn id="1" dur="indefinite" restart="never" nodeType="tmRoot"/>
      </p:par>
    </p:tnLst>
  </p:timing>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890" name="Slide Number Placeholder 2"/>
          <p:cNvSpPr>
            <a:spLocks noGrp="1"/>
          </p:cNvSpPr>
          <p:nvPr>
            <p:ph type="sldNum" sz="quarter" idx="10"/>
          </p:nvPr>
        </p:nvSpPr>
        <p:spPr>
          <a:xfrm>
            <a:off x="8904288" y="6092825"/>
            <a:ext cx="609600" cy="431800"/>
          </a:xfrm>
          <a:noFill/>
        </p:spPr>
        <p:txBody>
          <a:bodyPr/>
          <a:lstStyle/>
          <a:p>
            <a:fld id="{1E0EC1E2-8E51-4558-B27F-D42A353983C6}" type="slidenum">
              <a:rPr lang="it-IT" smtClean="0">
                <a:latin typeface="Arial" pitchFamily="34" charset="0"/>
              </a:rPr>
              <a:pPr/>
              <a:t>289</a:t>
            </a:fld>
            <a:endParaRPr lang="it-IT">
              <a:latin typeface="Arial" pitchFamily="34" charset="0"/>
            </a:endParaRPr>
          </a:p>
        </p:txBody>
      </p:sp>
      <p:pic>
        <p:nvPicPr>
          <p:cNvPr id="293891" name="Picture 2"/>
          <p:cNvPicPr>
            <a:picLocks noChangeAspect="1" noChangeArrowheads="1"/>
          </p:cNvPicPr>
          <p:nvPr/>
        </p:nvPicPr>
        <p:blipFill>
          <a:blip r:embed="rId2" cstate="print"/>
          <a:srcRect/>
          <a:stretch>
            <a:fillRect/>
          </a:stretch>
        </p:blipFill>
        <p:spPr bwMode="auto">
          <a:xfrm>
            <a:off x="1804989" y="228601"/>
            <a:ext cx="8510587" cy="5878513"/>
          </a:xfrm>
          <a:prstGeom prst="rect">
            <a:avLst/>
          </a:prstGeom>
          <a:noFill/>
          <a:ln w="38100" algn="ctr">
            <a:noFill/>
            <a:miter lim="800000"/>
            <a:headEnd/>
            <a:tailEnd/>
          </a:ln>
        </p:spPr>
      </p:pic>
    </p:spTree>
    <p:extLst>
      <p:ext uri="{BB962C8B-B14F-4D97-AF65-F5344CB8AC3E}">
        <p14:creationId xmlns:p14="http://schemas.microsoft.com/office/powerpoint/2010/main" val="72486558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Number Placeholder 3"/>
          <p:cNvSpPr>
            <a:spLocks noGrp="1"/>
          </p:cNvSpPr>
          <p:nvPr>
            <p:ph type="sldNum" sz="quarter" idx="10"/>
          </p:nvPr>
        </p:nvSpPr>
        <p:spPr>
          <a:xfrm>
            <a:off x="8904288" y="6092825"/>
            <a:ext cx="609600" cy="431800"/>
          </a:xfrm>
          <a:noFill/>
        </p:spPr>
        <p:txBody>
          <a:bodyPr/>
          <a:lstStyle/>
          <a:p>
            <a:fld id="{C76E256F-C16A-4DE7-9826-D6F9134CC1BE}" type="slidenum">
              <a:rPr lang="it-IT" smtClean="0">
                <a:latin typeface="Arial" pitchFamily="34" charset="0"/>
                <a:ea typeface="ＭＳ Ｐゴシック" pitchFamily="34" charset="-128"/>
              </a:rPr>
              <a:pPr/>
              <a:t>29</a:t>
            </a:fld>
            <a:endParaRPr lang="it-IT">
              <a:latin typeface="Arial" pitchFamily="34" charset="0"/>
              <a:ea typeface="ＭＳ Ｐゴシック" pitchFamily="34" charset="-128"/>
            </a:endParaRPr>
          </a:p>
        </p:txBody>
      </p:sp>
      <p:sp>
        <p:nvSpPr>
          <p:cNvPr id="73731" name="Rectangle 2"/>
          <p:cNvSpPr>
            <a:spLocks noGrp="1" noChangeArrowheads="1"/>
          </p:cNvSpPr>
          <p:nvPr>
            <p:ph type="title"/>
          </p:nvPr>
        </p:nvSpPr>
        <p:spPr>
          <a:xfrm>
            <a:off x="1981200" y="0"/>
            <a:ext cx="8077200" cy="838200"/>
          </a:xfrm>
        </p:spPr>
        <p:txBody>
          <a:bodyPr/>
          <a:lstStyle/>
          <a:p>
            <a:pPr eaLnBrk="1" hangingPunct="1"/>
            <a:r>
              <a:rPr lang="en-US" dirty="0" smtClean="0"/>
              <a:t>Memory Timing: Approaches</a:t>
            </a:r>
            <a:endParaRPr lang="en-US" dirty="0" smtClean="0">
              <a:solidFill>
                <a:schemeClr val="tx1"/>
              </a:solidFill>
            </a:endParaRPr>
          </a:p>
        </p:txBody>
      </p:sp>
      <p:pic>
        <p:nvPicPr>
          <p:cNvPr id="73732" name="Picture 3"/>
          <p:cNvPicPr>
            <a:picLocks noChangeAspect="1" noChangeArrowheads="1"/>
          </p:cNvPicPr>
          <p:nvPr/>
        </p:nvPicPr>
        <p:blipFill>
          <a:blip r:embed="rId2" cstate="print"/>
          <a:srcRect/>
          <a:stretch>
            <a:fillRect/>
          </a:stretch>
        </p:blipFill>
        <p:spPr bwMode="auto">
          <a:xfrm>
            <a:off x="2362200" y="1676400"/>
            <a:ext cx="7391400" cy="4389438"/>
          </a:xfrm>
          <a:prstGeom prst="rect">
            <a:avLst/>
          </a:prstGeom>
          <a:noFill/>
          <a:ln w="12700">
            <a:noFill/>
            <a:miter lim="800000"/>
            <a:headEnd/>
            <a:tailEnd/>
          </a:ln>
        </p:spPr>
      </p:pic>
    </p:spTree>
    <p:extLst>
      <p:ext uri="{BB962C8B-B14F-4D97-AF65-F5344CB8AC3E}">
        <p14:creationId xmlns:p14="http://schemas.microsoft.com/office/powerpoint/2010/main" val="1820347111"/>
      </p:ext>
    </p:extLst>
  </p:cSld>
  <p:clrMapOvr>
    <a:masterClrMapping/>
  </p:clrMapOvr>
  <p:timing>
    <p:tnLst>
      <p:par>
        <p:cTn id="1" dur="indefinite" restart="never" nodeType="tmRoot"/>
      </p:par>
    </p:tnLst>
  </p:timing>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914" name="Slide Number Placeholder 2"/>
          <p:cNvSpPr>
            <a:spLocks noGrp="1"/>
          </p:cNvSpPr>
          <p:nvPr>
            <p:ph type="sldNum" sz="quarter" idx="10"/>
          </p:nvPr>
        </p:nvSpPr>
        <p:spPr>
          <a:xfrm>
            <a:off x="8904288" y="6092825"/>
            <a:ext cx="609600" cy="431800"/>
          </a:xfrm>
          <a:noFill/>
        </p:spPr>
        <p:txBody>
          <a:bodyPr/>
          <a:lstStyle/>
          <a:p>
            <a:fld id="{4F05A6D5-AA3F-4B67-A68D-07AF8EB11AE8}" type="slidenum">
              <a:rPr lang="it-IT" smtClean="0">
                <a:latin typeface="Arial" pitchFamily="34" charset="0"/>
              </a:rPr>
              <a:pPr/>
              <a:t>290</a:t>
            </a:fld>
            <a:endParaRPr lang="it-IT">
              <a:latin typeface="Arial" pitchFamily="34" charset="0"/>
            </a:endParaRPr>
          </a:p>
        </p:txBody>
      </p:sp>
      <p:pic>
        <p:nvPicPr>
          <p:cNvPr id="294915" name="Picture 2"/>
          <p:cNvPicPr>
            <a:picLocks noChangeAspect="1" noChangeArrowheads="1"/>
          </p:cNvPicPr>
          <p:nvPr/>
        </p:nvPicPr>
        <p:blipFill>
          <a:blip r:embed="rId2" cstate="print"/>
          <a:srcRect/>
          <a:stretch>
            <a:fillRect/>
          </a:stretch>
        </p:blipFill>
        <p:spPr bwMode="auto">
          <a:xfrm>
            <a:off x="2368551" y="533401"/>
            <a:ext cx="7947025" cy="5495925"/>
          </a:xfrm>
          <a:prstGeom prst="rect">
            <a:avLst/>
          </a:prstGeom>
          <a:noFill/>
          <a:ln w="38100" algn="ctr">
            <a:noFill/>
            <a:miter lim="800000"/>
            <a:headEnd/>
            <a:tailEnd/>
          </a:ln>
        </p:spPr>
      </p:pic>
    </p:spTree>
    <p:extLst>
      <p:ext uri="{BB962C8B-B14F-4D97-AF65-F5344CB8AC3E}">
        <p14:creationId xmlns:p14="http://schemas.microsoft.com/office/powerpoint/2010/main" val="79263426"/>
      </p:ext>
    </p:extLst>
  </p:cSld>
  <p:clrMapOvr>
    <a:masterClrMapping/>
  </p:clrMapOvr>
  <p:timing>
    <p:tnLst>
      <p:par>
        <p:cTn id="1" dur="indefinite" restart="never" nodeType="tmRoot"/>
      </p:par>
    </p:tnLst>
  </p:timing>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938" name="Title 3"/>
          <p:cNvSpPr>
            <a:spLocks noGrp="1"/>
          </p:cNvSpPr>
          <p:nvPr>
            <p:ph type="title"/>
          </p:nvPr>
        </p:nvSpPr>
        <p:spPr/>
        <p:txBody>
          <a:bodyPr/>
          <a:lstStyle/>
          <a:p>
            <a:r>
              <a:rPr lang="en-US" smtClean="0"/>
              <a:t>Program Inhibit Schemes (Basic)</a:t>
            </a:r>
          </a:p>
        </p:txBody>
      </p:sp>
      <p:sp>
        <p:nvSpPr>
          <p:cNvPr id="295939" name="Slide Number Placeholder 1"/>
          <p:cNvSpPr>
            <a:spLocks noGrp="1"/>
          </p:cNvSpPr>
          <p:nvPr>
            <p:ph type="sldNum" sz="quarter" idx="10"/>
          </p:nvPr>
        </p:nvSpPr>
        <p:spPr>
          <a:xfrm>
            <a:off x="8904288" y="6092825"/>
            <a:ext cx="609600" cy="431800"/>
          </a:xfrm>
          <a:noFill/>
        </p:spPr>
        <p:txBody>
          <a:bodyPr/>
          <a:lstStyle/>
          <a:p>
            <a:fld id="{ED11F33F-3632-430B-A0B0-27436B36733A}" type="slidenum">
              <a:rPr lang="it-IT" smtClean="0">
                <a:latin typeface="Arial" pitchFamily="34" charset="0"/>
              </a:rPr>
              <a:pPr/>
              <a:t>291</a:t>
            </a:fld>
            <a:endParaRPr lang="it-IT">
              <a:latin typeface="Arial" pitchFamily="34" charset="0"/>
            </a:endParaRPr>
          </a:p>
        </p:txBody>
      </p:sp>
      <p:pic>
        <p:nvPicPr>
          <p:cNvPr id="295940" name="Picture 2"/>
          <p:cNvPicPr>
            <a:picLocks noChangeAspect="1" noChangeArrowheads="1"/>
          </p:cNvPicPr>
          <p:nvPr/>
        </p:nvPicPr>
        <p:blipFill>
          <a:blip r:embed="rId2" cstate="print"/>
          <a:srcRect/>
          <a:stretch>
            <a:fillRect/>
          </a:stretch>
        </p:blipFill>
        <p:spPr bwMode="auto">
          <a:xfrm>
            <a:off x="2057400" y="914401"/>
            <a:ext cx="3581400" cy="5668963"/>
          </a:xfrm>
          <a:prstGeom prst="rect">
            <a:avLst/>
          </a:prstGeom>
          <a:noFill/>
          <a:ln w="9525">
            <a:noFill/>
            <a:miter lim="800000"/>
            <a:headEnd/>
            <a:tailEnd/>
          </a:ln>
        </p:spPr>
      </p:pic>
      <p:sp>
        <p:nvSpPr>
          <p:cNvPr id="295941" name="TextBox 4"/>
          <p:cNvSpPr txBox="1">
            <a:spLocks noChangeArrowheads="1"/>
          </p:cNvSpPr>
          <p:nvPr/>
        </p:nvSpPr>
        <p:spPr bwMode="auto">
          <a:xfrm>
            <a:off x="3352800" y="838200"/>
            <a:ext cx="381836" cy="338554"/>
          </a:xfrm>
          <a:prstGeom prst="rect">
            <a:avLst/>
          </a:prstGeom>
          <a:noFill/>
          <a:ln w="9525">
            <a:noFill/>
            <a:miter lim="800000"/>
            <a:headEnd/>
            <a:tailEnd/>
          </a:ln>
        </p:spPr>
        <p:txBody>
          <a:bodyPr wrap="none">
            <a:spAutoFit/>
          </a:bodyPr>
          <a:lstStyle/>
          <a:p>
            <a:r>
              <a:rPr lang="en-US" sz="1600">
                <a:solidFill>
                  <a:srgbClr val="0000CC"/>
                </a:solidFill>
              </a:rPr>
              <a:t>0v</a:t>
            </a:r>
            <a:endParaRPr lang="en-US">
              <a:solidFill>
                <a:srgbClr val="0000CC"/>
              </a:solidFill>
            </a:endParaRPr>
          </a:p>
        </p:txBody>
      </p:sp>
      <p:sp>
        <p:nvSpPr>
          <p:cNvPr id="295942" name="TextBox 5"/>
          <p:cNvSpPr txBox="1">
            <a:spLocks noChangeArrowheads="1"/>
          </p:cNvSpPr>
          <p:nvPr/>
        </p:nvSpPr>
        <p:spPr bwMode="auto">
          <a:xfrm>
            <a:off x="4745038" y="838200"/>
            <a:ext cx="381836" cy="338554"/>
          </a:xfrm>
          <a:prstGeom prst="rect">
            <a:avLst/>
          </a:prstGeom>
          <a:noFill/>
          <a:ln w="9525">
            <a:noFill/>
            <a:miter lim="800000"/>
            <a:headEnd/>
            <a:tailEnd/>
          </a:ln>
        </p:spPr>
        <p:txBody>
          <a:bodyPr wrap="none">
            <a:spAutoFit/>
          </a:bodyPr>
          <a:lstStyle/>
          <a:p>
            <a:r>
              <a:rPr lang="en-US" sz="1600">
                <a:solidFill>
                  <a:srgbClr val="FF0000"/>
                </a:solidFill>
              </a:rPr>
              <a:t>8v</a:t>
            </a:r>
            <a:endParaRPr lang="en-US">
              <a:solidFill>
                <a:srgbClr val="FF0000"/>
              </a:solidFill>
            </a:endParaRPr>
          </a:p>
        </p:txBody>
      </p:sp>
      <p:sp>
        <p:nvSpPr>
          <p:cNvPr id="295943" name="TextBox 6"/>
          <p:cNvSpPr txBox="1">
            <a:spLocks noChangeArrowheads="1"/>
          </p:cNvSpPr>
          <p:nvPr/>
        </p:nvSpPr>
        <p:spPr bwMode="auto">
          <a:xfrm>
            <a:off x="1524001" y="3276601"/>
            <a:ext cx="1058303" cy="323165"/>
          </a:xfrm>
          <a:prstGeom prst="rect">
            <a:avLst/>
          </a:prstGeom>
          <a:noFill/>
          <a:ln w="9525">
            <a:noFill/>
            <a:miter lim="800000"/>
            <a:headEnd/>
            <a:tailEnd/>
          </a:ln>
        </p:spPr>
        <p:txBody>
          <a:bodyPr wrap="none">
            <a:spAutoFit/>
          </a:bodyPr>
          <a:lstStyle/>
          <a:p>
            <a:r>
              <a:rPr lang="en-US" sz="1500">
                <a:solidFill>
                  <a:srgbClr val="0000CC"/>
                </a:solidFill>
              </a:rPr>
              <a:t>VPGM=18v</a:t>
            </a:r>
          </a:p>
        </p:txBody>
      </p:sp>
      <p:cxnSp>
        <p:nvCxnSpPr>
          <p:cNvPr id="295944" name="Straight Arrow Connector 8"/>
          <p:cNvCxnSpPr>
            <a:cxnSpLocks noChangeShapeType="1"/>
          </p:cNvCxnSpPr>
          <p:nvPr/>
        </p:nvCxnSpPr>
        <p:spPr bwMode="auto">
          <a:xfrm rot="5400000">
            <a:off x="2019301" y="2628901"/>
            <a:ext cx="1143000" cy="3175"/>
          </a:xfrm>
          <a:prstGeom prst="straightConnector1">
            <a:avLst/>
          </a:prstGeom>
          <a:noFill/>
          <a:ln w="9525" algn="ctr">
            <a:solidFill>
              <a:srgbClr val="0000CC"/>
            </a:solidFill>
            <a:round/>
            <a:headEnd type="arrow" w="med" len="med"/>
            <a:tailEnd type="arrow" w="med" len="med"/>
          </a:ln>
        </p:spPr>
      </p:cxnSp>
      <p:sp>
        <p:nvSpPr>
          <p:cNvPr id="295945" name="TextBox 9"/>
          <p:cNvSpPr txBox="1">
            <a:spLocks noChangeArrowheads="1"/>
          </p:cNvSpPr>
          <p:nvPr/>
        </p:nvSpPr>
        <p:spPr bwMode="auto">
          <a:xfrm>
            <a:off x="1600201" y="2286000"/>
            <a:ext cx="792205" cy="261610"/>
          </a:xfrm>
          <a:prstGeom prst="rect">
            <a:avLst/>
          </a:prstGeom>
          <a:noFill/>
          <a:ln w="9525">
            <a:noFill/>
            <a:miter lim="800000"/>
            <a:headEnd/>
            <a:tailEnd/>
          </a:ln>
        </p:spPr>
        <p:txBody>
          <a:bodyPr wrap="none">
            <a:spAutoFit/>
          </a:bodyPr>
          <a:lstStyle/>
          <a:p>
            <a:r>
              <a:rPr lang="en-US" sz="1100">
                <a:solidFill>
                  <a:srgbClr val="0000CC"/>
                </a:solidFill>
              </a:rPr>
              <a:t>VPass=10v</a:t>
            </a:r>
          </a:p>
        </p:txBody>
      </p:sp>
      <p:cxnSp>
        <p:nvCxnSpPr>
          <p:cNvPr id="295946" name="Straight Arrow Connector 10"/>
          <p:cNvCxnSpPr>
            <a:cxnSpLocks noChangeShapeType="1"/>
          </p:cNvCxnSpPr>
          <p:nvPr/>
        </p:nvCxnSpPr>
        <p:spPr bwMode="auto">
          <a:xfrm rot="5400000">
            <a:off x="2247107" y="5066507"/>
            <a:ext cx="990600" cy="1587"/>
          </a:xfrm>
          <a:prstGeom prst="straightConnector1">
            <a:avLst/>
          </a:prstGeom>
          <a:noFill/>
          <a:ln w="9525" algn="ctr">
            <a:solidFill>
              <a:srgbClr val="0000CC"/>
            </a:solidFill>
            <a:round/>
            <a:headEnd type="arrow" w="med" len="med"/>
            <a:tailEnd type="arrow" w="med" len="med"/>
          </a:ln>
        </p:spPr>
      </p:cxnSp>
      <p:sp>
        <p:nvSpPr>
          <p:cNvPr id="295947" name="TextBox 11"/>
          <p:cNvSpPr txBox="1">
            <a:spLocks noChangeArrowheads="1"/>
          </p:cNvSpPr>
          <p:nvPr/>
        </p:nvSpPr>
        <p:spPr bwMode="auto">
          <a:xfrm>
            <a:off x="1752601" y="4646613"/>
            <a:ext cx="792205" cy="261610"/>
          </a:xfrm>
          <a:prstGeom prst="rect">
            <a:avLst/>
          </a:prstGeom>
          <a:noFill/>
          <a:ln w="9525">
            <a:noFill/>
            <a:miter lim="800000"/>
            <a:headEnd/>
            <a:tailEnd/>
          </a:ln>
        </p:spPr>
        <p:txBody>
          <a:bodyPr wrap="none">
            <a:spAutoFit/>
          </a:bodyPr>
          <a:lstStyle/>
          <a:p>
            <a:r>
              <a:rPr lang="en-US" sz="1100">
                <a:solidFill>
                  <a:srgbClr val="0000CC"/>
                </a:solidFill>
              </a:rPr>
              <a:t>VPass=10v</a:t>
            </a:r>
          </a:p>
        </p:txBody>
      </p:sp>
      <p:sp>
        <p:nvSpPr>
          <p:cNvPr id="295948" name="TextBox 13"/>
          <p:cNvSpPr txBox="1">
            <a:spLocks noChangeArrowheads="1"/>
          </p:cNvSpPr>
          <p:nvPr/>
        </p:nvSpPr>
        <p:spPr bwMode="auto">
          <a:xfrm>
            <a:off x="1919289" y="1566863"/>
            <a:ext cx="792205" cy="261610"/>
          </a:xfrm>
          <a:prstGeom prst="rect">
            <a:avLst/>
          </a:prstGeom>
          <a:noFill/>
          <a:ln w="9525">
            <a:noFill/>
            <a:miter lim="800000"/>
            <a:headEnd/>
            <a:tailEnd/>
          </a:ln>
        </p:spPr>
        <p:txBody>
          <a:bodyPr wrap="none">
            <a:spAutoFit/>
          </a:bodyPr>
          <a:lstStyle/>
          <a:p>
            <a:r>
              <a:rPr lang="en-US" sz="1100">
                <a:solidFill>
                  <a:srgbClr val="0000CC"/>
                </a:solidFill>
              </a:rPr>
              <a:t>VPass=10v</a:t>
            </a:r>
          </a:p>
        </p:txBody>
      </p:sp>
      <p:sp>
        <p:nvSpPr>
          <p:cNvPr id="295949" name="TextBox 14"/>
          <p:cNvSpPr txBox="1">
            <a:spLocks noChangeArrowheads="1"/>
          </p:cNvSpPr>
          <p:nvPr/>
        </p:nvSpPr>
        <p:spPr bwMode="auto">
          <a:xfrm>
            <a:off x="2362200" y="5638801"/>
            <a:ext cx="378630" cy="307777"/>
          </a:xfrm>
          <a:prstGeom prst="rect">
            <a:avLst/>
          </a:prstGeom>
          <a:noFill/>
          <a:ln w="9525">
            <a:noFill/>
            <a:miter lim="800000"/>
            <a:headEnd/>
            <a:tailEnd/>
          </a:ln>
        </p:spPr>
        <p:txBody>
          <a:bodyPr wrap="none">
            <a:spAutoFit/>
          </a:bodyPr>
          <a:lstStyle/>
          <a:p>
            <a:r>
              <a:rPr lang="en-US" sz="1400">
                <a:solidFill>
                  <a:srgbClr val="0000CC"/>
                </a:solidFill>
              </a:rPr>
              <a:t>0V</a:t>
            </a:r>
          </a:p>
        </p:txBody>
      </p:sp>
      <p:sp>
        <p:nvSpPr>
          <p:cNvPr id="295950" name="TextBox 15"/>
          <p:cNvSpPr txBox="1">
            <a:spLocks noChangeArrowheads="1"/>
          </p:cNvSpPr>
          <p:nvPr/>
        </p:nvSpPr>
        <p:spPr bwMode="auto">
          <a:xfrm>
            <a:off x="2397125" y="5940426"/>
            <a:ext cx="378630" cy="307777"/>
          </a:xfrm>
          <a:prstGeom prst="rect">
            <a:avLst/>
          </a:prstGeom>
          <a:noFill/>
          <a:ln w="9525">
            <a:noFill/>
            <a:miter lim="800000"/>
            <a:headEnd/>
            <a:tailEnd/>
          </a:ln>
        </p:spPr>
        <p:txBody>
          <a:bodyPr wrap="none">
            <a:spAutoFit/>
          </a:bodyPr>
          <a:lstStyle/>
          <a:p>
            <a:r>
              <a:rPr lang="en-US" sz="1400">
                <a:solidFill>
                  <a:srgbClr val="0000CC"/>
                </a:solidFill>
              </a:rPr>
              <a:t>0V</a:t>
            </a:r>
          </a:p>
        </p:txBody>
      </p:sp>
      <p:sp>
        <p:nvSpPr>
          <p:cNvPr id="295951" name="Oval 16"/>
          <p:cNvSpPr>
            <a:spLocks noChangeArrowheads="1"/>
          </p:cNvSpPr>
          <p:nvPr/>
        </p:nvSpPr>
        <p:spPr bwMode="auto">
          <a:xfrm>
            <a:off x="3352800" y="3352800"/>
            <a:ext cx="533400" cy="304800"/>
          </a:xfrm>
          <a:prstGeom prst="ellipse">
            <a:avLst/>
          </a:prstGeom>
          <a:noFill/>
          <a:ln w="9525" algn="ctr">
            <a:solidFill>
              <a:srgbClr val="0000CC"/>
            </a:solidFill>
            <a:round/>
            <a:headEnd/>
            <a:tailEnd/>
          </a:ln>
        </p:spPr>
        <p:txBody>
          <a:bodyPr/>
          <a:lstStyle/>
          <a:p>
            <a:endParaRPr lang="en-US"/>
          </a:p>
        </p:txBody>
      </p:sp>
      <p:sp>
        <p:nvSpPr>
          <p:cNvPr id="295952" name="Oval 17"/>
          <p:cNvSpPr>
            <a:spLocks noChangeArrowheads="1"/>
          </p:cNvSpPr>
          <p:nvPr/>
        </p:nvSpPr>
        <p:spPr bwMode="auto">
          <a:xfrm>
            <a:off x="4038600" y="3352800"/>
            <a:ext cx="533400" cy="304800"/>
          </a:xfrm>
          <a:prstGeom prst="ellipse">
            <a:avLst/>
          </a:prstGeom>
          <a:noFill/>
          <a:ln w="9525" algn="ctr">
            <a:solidFill>
              <a:srgbClr val="FF0000"/>
            </a:solidFill>
            <a:round/>
            <a:headEnd/>
            <a:tailEnd/>
          </a:ln>
        </p:spPr>
        <p:txBody>
          <a:bodyPr/>
          <a:lstStyle/>
          <a:p>
            <a:endParaRPr lang="en-US"/>
          </a:p>
        </p:txBody>
      </p:sp>
      <p:cxnSp>
        <p:nvCxnSpPr>
          <p:cNvPr id="295953" name="Straight Arrow Connector 19"/>
          <p:cNvCxnSpPr>
            <a:cxnSpLocks noChangeShapeType="1"/>
            <a:endCxn id="295951" idx="7"/>
          </p:cNvCxnSpPr>
          <p:nvPr/>
        </p:nvCxnSpPr>
        <p:spPr bwMode="auto">
          <a:xfrm rot="10800000" flipV="1">
            <a:off x="3808414" y="3048000"/>
            <a:ext cx="992187" cy="349250"/>
          </a:xfrm>
          <a:prstGeom prst="straightConnector1">
            <a:avLst/>
          </a:prstGeom>
          <a:noFill/>
          <a:ln w="9525" algn="ctr">
            <a:solidFill>
              <a:srgbClr val="0000CC"/>
            </a:solidFill>
            <a:round/>
            <a:headEnd/>
            <a:tailEnd type="arrow" w="med" len="med"/>
          </a:ln>
        </p:spPr>
      </p:cxnSp>
      <p:cxnSp>
        <p:nvCxnSpPr>
          <p:cNvPr id="295954" name="Straight Arrow Connector 21"/>
          <p:cNvCxnSpPr>
            <a:cxnSpLocks noChangeShapeType="1"/>
            <a:endCxn id="295952" idx="5"/>
          </p:cNvCxnSpPr>
          <p:nvPr/>
        </p:nvCxnSpPr>
        <p:spPr bwMode="auto">
          <a:xfrm rot="16200000" flipV="1">
            <a:off x="4358482" y="3748882"/>
            <a:ext cx="501650" cy="230187"/>
          </a:xfrm>
          <a:prstGeom prst="straightConnector1">
            <a:avLst/>
          </a:prstGeom>
          <a:noFill/>
          <a:ln w="9525" algn="ctr">
            <a:solidFill>
              <a:srgbClr val="FF0000"/>
            </a:solidFill>
            <a:round/>
            <a:headEnd/>
            <a:tailEnd type="arrow" w="med" len="med"/>
          </a:ln>
        </p:spPr>
      </p:cxnSp>
      <p:sp>
        <p:nvSpPr>
          <p:cNvPr id="295955" name="TextBox 22"/>
          <p:cNvSpPr txBox="1">
            <a:spLocks noChangeArrowheads="1"/>
          </p:cNvSpPr>
          <p:nvPr/>
        </p:nvSpPr>
        <p:spPr bwMode="auto">
          <a:xfrm>
            <a:off x="4814888" y="2895601"/>
            <a:ext cx="1430200" cy="430887"/>
          </a:xfrm>
          <a:prstGeom prst="rect">
            <a:avLst/>
          </a:prstGeom>
          <a:noFill/>
          <a:ln w="9525">
            <a:noFill/>
            <a:miter lim="800000"/>
            <a:headEnd/>
            <a:tailEnd/>
          </a:ln>
        </p:spPr>
        <p:txBody>
          <a:bodyPr wrap="none">
            <a:spAutoFit/>
          </a:bodyPr>
          <a:lstStyle/>
          <a:p>
            <a:r>
              <a:rPr lang="en-US" sz="1100">
                <a:solidFill>
                  <a:srgbClr val="0000CC"/>
                </a:solidFill>
              </a:rPr>
              <a:t>Programmed cell</a:t>
            </a:r>
          </a:p>
          <a:p>
            <a:r>
              <a:rPr lang="en-US" sz="1100">
                <a:solidFill>
                  <a:srgbClr val="0000CC"/>
                </a:solidFill>
              </a:rPr>
              <a:t>FN Tunneling enabled</a:t>
            </a:r>
          </a:p>
        </p:txBody>
      </p:sp>
      <p:sp>
        <p:nvSpPr>
          <p:cNvPr id="295956" name="TextBox 23"/>
          <p:cNvSpPr txBox="1">
            <a:spLocks noChangeArrowheads="1"/>
          </p:cNvSpPr>
          <p:nvPr/>
        </p:nvSpPr>
        <p:spPr bwMode="auto">
          <a:xfrm>
            <a:off x="4724400" y="3989389"/>
            <a:ext cx="1476686" cy="430887"/>
          </a:xfrm>
          <a:prstGeom prst="rect">
            <a:avLst/>
          </a:prstGeom>
          <a:noFill/>
          <a:ln w="9525">
            <a:noFill/>
            <a:miter lim="800000"/>
            <a:headEnd/>
            <a:tailEnd/>
          </a:ln>
        </p:spPr>
        <p:txBody>
          <a:bodyPr wrap="none">
            <a:spAutoFit/>
          </a:bodyPr>
          <a:lstStyle/>
          <a:p>
            <a:r>
              <a:rPr lang="en-US" sz="1100">
                <a:solidFill>
                  <a:srgbClr val="FF0000"/>
                </a:solidFill>
              </a:rPr>
              <a:t>Unprogrammed cell</a:t>
            </a:r>
          </a:p>
          <a:p>
            <a:r>
              <a:rPr lang="en-US" sz="1100">
                <a:solidFill>
                  <a:srgbClr val="FF0000"/>
                </a:solidFill>
              </a:rPr>
              <a:t>FN Tunneling inhibited</a:t>
            </a:r>
          </a:p>
        </p:txBody>
      </p:sp>
      <p:pic>
        <p:nvPicPr>
          <p:cNvPr id="295957" name="Picture 2"/>
          <p:cNvPicPr>
            <a:picLocks noChangeAspect="1" noChangeArrowheads="1"/>
          </p:cNvPicPr>
          <p:nvPr/>
        </p:nvPicPr>
        <p:blipFill>
          <a:blip r:embed="rId3" cstate="print"/>
          <a:srcRect/>
          <a:stretch>
            <a:fillRect/>
          </a:stretch>
        </p:blipFill>
        <p:spPr bwMode="auto">
          <a:xfrm>
            <a:off x="6858001" y="2057400"/>
            <a:ext cx="3648075" cy="1905000"/>
          </a:xfrm>
          <a:prstGeom prst="rect">
            <a:avLst/>
          </a:prstGeom>
          <a:noFill/>
          <a:ln w="9525">
            <a:noFill/>
            <a:miter lim="800000"/>
            <a:headEnd/>
            <a:tailEnd/>
          </a:ln>
        </p:spPr>
      </p:pic>
    </p:spTree>
    <p:extLst>
      <p:ext uri="{BB962C8B-B14F-4D97-AF65-F5344CB8AC3E}">
        <p14:creationId xmlns:p14="http://schemas.microsoft.com/office/powerpoint/2010/main" val="2750676620"/>
      </p:ext>
    </p:extLst>
  </p:cSld>
  <p:clrMapOvr>
    <a:masterClrMapping/>
  </p:clrMapOvr>
  <p:timing>
    <p:tnLst>
      <p:par>
        <p:cTn id="1" dur="indefinite" restart="never" nodeType="tmRoot"/>
      </p:par>
    </p:tnLst>
  </p:timing>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62" name="Slide Number Placeholder 2"/>
          <p:cNvSpPr>
            <a:spLocks noGrp="1"/>
          </p:cNvSpPr>
          <p:nvPr>
            <p:ph type="sldNum" sz="quarter" idx="10"/>
          </p:nvPr>
        </p:nvSpPr>
        <p:spPr>
          <a:xfrm>
            <a:off x="8904288" y="6092825"/>
            <a:ext cx="609600" cy="431800"/>
          </a:xfrm>
          <a:noFill/>
        </p:spPr>
        <p:txBody>
          <a:bodyPr/>
          <a:lstStyle/>
          <a:p>
            <a:fld id="{DC61F60F-F783-4F56-9CEA-EBBB9AEA54B1}" type="slidenum">
              <a:rPr lang="it-IT" smtClean="0">
                <a:latin typeface="Arial" pitchFamily="34" charset="0"/>
              </a:rPr>
              <a:pPr/>
              <a:t>292</a:t>
            </a:fld>
            <a:endParaRPr lang="it-IT">
              <a:latin typeface="Arial" pitchFamily="34" charset="0"/>
            </a:endParaRPr>
          </a:p>
        </p:txBody>
      </p:sp>
      <p:pic>
        <p:nvPicPr>
          <p:cNvPr id="296963" name="Picture 2"/>
          <p:cNvPicPr>
            <a:picLocks noChangeAspect="1" noChangeArrowheads="1"/>
          </p:cNvPicPr>
          <p:nvPr/>
        </p:nvPicPr>
        <p:blipFill>
          <a:blip r:embed="rId2" cstate="print"/>
          <a:srcRect/>
          <a:stretch>
            <a:fillRect/>
          </a:stretch>
        </p:blipFill>
        <p:spPr bwMode="auto">
          <a:xfrm>
            <a:off x="1677988" y="304801"/>
            <a:ext cx="8837612" cy="5724525"/>
          </a:xfrm>
          <a:prstGeom prst="rect">
            <a:avLst/>
          </a:prstGeom>
          <a:noFill/>
          <a:ln w="9525">
            <a:noFill/>
            <a:miter lim="800000"/>
            <a:headEnd/>
            <a:tailEnd/>
          </a:ln>
        </p:spPr>
      </p:pic>
    </p:spTree>
    <p:extLst>
      <p:ext uri="{BB962C8B-B14F-4D97-AF65-F5344CB8AC3E}">
        <p14:creationId xmlns:p14="http://schemas.microsoft.com/office/powerpoint/2010/main" val="3120196629"/>
      </p:ext>
    </p:extLst>
  </p:cSld>
  <p:clrMapOvr>
    <a:masterClrMapping/>
  </p:clrMapOvr>
  <p:timing>
    <p:tnLst>
      <p:par>
        <p:cTn id="1" dur="indefinite" restart="never" nodeType="tmRoot"/>
      </p:par>
    </p:tnLst>
  </p:timing>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986" name="Slide Number Placeholder 2"/>
          <p:cNvSpPr>
            <a:spLocks noGrp="1"/>
          </p:cNvSpPr>
          <p:nvPr>
            <p:ph type="sldNum" sz="quarter" idx="10"/>
          </p:nvPr>
        </p:nvSpPr>
        <p:spPr>
          <a:xfrm>
            <a:off x="8904288" y="6092825"/>
            <a:ext cx="609600" cy="431800"/>
          </a:xfrm>
          <a:noFill/>
        </p:spPr>
        <p:txBody>
          <a:bodyPr/>
          <a:lstStyle/>
          <a:p>
            <a:fld id="{4EC17871-1DD9-49F9-9F3E-B805AABF0A0D}" type="slidenum">
              <a:rPr lang="it-IT" smtClean="0">
                <a:latin typeface="Arial" pitchFamily="34" charset="0"/>
              </a:rPr>
              <a:pPr/>
              <a:t>293</a:t>
            </a:fld>
            <a:endParaRPr lang="it-IT">
              <a:latin typeface="Arial" pitchFamily="34" charset="0"/>
            </a:endParaRPr>
          </a:p>
        </p:txBody>
      </p:sp>
      <p:pic>
        <p:nvPicPr>
          <p:cNvPr id="297987" name="Picture 2"/>
          <p:cNvPicPr>
            <a:picLocks noChangeAspect="1" noChangeArrowheads="1"/>
          </p:cNvPicPr>
          <p:nvPr/>
        </p:nvPicPr>
        <p:blipFill>
          <a:blip r:embed="rId2" cstate="print"/>
          <a:srcRect/>
          <a:stretch>
            <a:fillRect/>
          </a:stretch>
        </p:blipFill>
        <p:spPr bwMode="auto">
          <a:xfrm>
            <a:off x="1600201" y="152401"/>
            <a:ext cx="8886825" cy="5870575"/>
          </a:xfrm>
          <a:prstGeom prst="rect">
            <a:avLst/>
          </a:prstGeom>
          <a:noFill/>
          <a:ln w="9525">
            <a:noFill/>
            <a:miter lim="800000"/>
            <a:headEnd/>
            <a:tailEnd/>
          </a:ln>
        </p:spPr>
      </p:pic>
    </p:spTree>
    <p:extLst>
      <p:ext uri="{BB962C8B-B14F-4D97-AF65-F5344CB8AC3E}">
        <p14:creationId xmlns:p14="http://schemas.microsoft.com/office/powerpoint/2010/main" val="1778571999"/>
      </p:ext>
    </p:extLst>
  </p:cSld>
  <p:clrMapOvr>
    <a:masterClrMapping/>
  </p:clrMapOvr>
  <p:timing>
    <p:tnLst>
      <p:par>
        <p:cTn id="1" dur="indefinite" restart="never" nodeType="tmRoot"/>
      </p:par>
    </p:tnLst>
  </p:timing>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010" name="Slide Number Placeholder 2"/>
          <p:cNvSpPr>
            <a:spLocks noGrp="1"/>
          </p:cNvSpPr>
          <p:nvPr>
            <p:ph type="sldNum" sz="quarter" idx="10"/>
          </p:nvPr>
        </p:nvSpPr>
        <p:spPr>
          <a:xfrm>
            <a:off x="8904288" y="6092825"/>
            <a:ext cx="609600" cy="431800"/>
          </a:xfrm>
          <a:noFill/>
        </p:spPr>
        <p:txBody>
          <a:bodyPr/>
          <a:lstStyle/>
          <a:p>
            <a:fld id="{5AD18F74-334E-4237-91C2-523A4DFD1A3F}" type="slidenum">
              <a:rPr lang="it-IT" smtClean="0">
                <a:latin typeface="Arial" pitchFamily="34" charset="0"/>
              </a:rPr>
              <a:pPr/>
              <a:t>294</a:t>
            </a:fld>
            <a:endParaRPr lang="it-IT">
              <a:latin typeface="Arial" pitchFamily="34" charset="0"/>
            </a:endParaRPr>
          </a:p>
        </p:txBody>
      </p:sp>
      <p:pic>
        <p:nvPicPr>
          <p:cNvPr id="299011" name="Picture 2"/>
          <p:cNvPicPr>
            <a:picLocks noChangeAspect="1" noChangeArrowheads="1"/>
          </p:cNvPicPr>
          <p:nvPr/>
        </p:nvPicPr>
        <p:blipFill>
          <a:blip r:embed="rId2" cstate="print"/>
          <a:srcRect/>
          <a:stretch>
            <a:fillRect/>
          </a:stretch>
        </p:blipFill>
        <p:spPr bwMode="auto">
          <a:xfrm>
            <a:off x="1690688" y="242888"/>
            <a:ext cx="8901112" cy="6119812"/>
          </a:xfrm>
          <a:prstGeom prst="rect">
            <a:avLst/>
          </a:prstGeom>
          <a:noFill/>
          <a:ln w="9525">
            <a:noFill/>
            <a:miter lim="800000"/>
            <a:headEnd/>
            <a:tailEnd/>
          </a:ln>
        </p:spPr>
      </p:pic>
      <p:sp>
        <p:nvSpPr>
          <p:cNvPr id="299012" name="AutoShape 3"/>
          <p:cNvSpPr>
            <a:spLocks noChangeArrowheads="1"/>
          </p:cNvSpPr>
          <p:nvPr/>
        </p:nvSpPr>
        <p:spPr bwMode="auto">
          <a:xfrm>
            <a:off x="7696200" y="3657600"/>
            <a:ext cx="152400" cy="228600"/>
          </a:xfrm>
          <a:prstGeom prst="homePlate">
            <a:avLst>
              <a:gd name="adj" fmla="val 25000"/>
            </a:avLst>
          </a:prstGeom>
          <a:solidFill>
            <a:schemeClr val="accent1"/>
          </a:solidFill>
          <a:ln w="22225">
            <a:solidFill>
              <a:srgbClr val="FF0000"/>
            </a:solidFill>
            <a:miter lim="800000"/>
            <a:headEnd/>
            <a:tailEnd/>
          </a:ln>
        </p:spPr>
        <p:txBody>
          <a:bodyPr wrap="none" anchor="ctr"/>
          <a:lstStyle/>
          <a:p>
            <a:endParaRPr lang="en-US"/>
          </a:p>
        </p:txBody>
      </p:sp>
      <p:sp>
        <p:nvSpPr>
          <p:cNvPr id="299013" name="Line 4"/>
          <p:cNvSpPr>
            <a:spLocks noChangeShapeType="1"/>
          </p:cNvSpPr>
          <p:nvPr/>
        </p:nvSpPr>
        <p:spPr bwMode="auto">
          <a:xfrm>
            <a:off x="7835900" y="3759200"/>
            <a:ext cx="152400" cy="0"/>
          </a:xfrm>
          <a:prstGeom prst="line">
            <a:avLst/>
          </a:prstGeom>
          <a:noFill/>
          <a:ln w="22225">
            <a:solidFill>
              <a:srgbClr val="FF0000"/>
            </a:solidFill>
            <a:round/>
            <a:headEnd/>
            <a:tailEnd type="triangle" w="med" len="med"/>
          </a:ln>
        </p:spPr>
        <p:txBody>
          <a:bodyPr/>
          <a:lstStyle/>
          <a:p>
            <a:endParaRPr lang="en-US"/>
          </a:p>
        </p:txBody>
      </p:sp>
      <p:sp>
        <p:nvSpPr>
          <p:cNvPr id="299014" name="Line 5"/>
          <p:cNvSpPr>
            <a:spLocks noChangeShapeType="1"/>
          </p:cNvSpPr>
          <p:nvPr/>
        </p:nvSpPr>
        <p:spPr bwMode="auto">
          <a:xfrm>
            <a:off x="7556500" y="3454400"/>
            <a:ext cx="0" cy="304800"/>
          </a:xfrm>
          <a:prstGeom prst="line">
            <a:avLst/>
          </a:prstGeom>
          <a:noFill/>
          <a:ln w="22225">
            <a:solidFill>
              <a:srgbClr val="FF0000"/>
            </a:solidFill>
            <a:round/>
            <a:headEnd/>
            <a:tailEnd/>
          </a:ln>
        </p:spPr>
        <p:txBody>
          <a:bodyPr/>
          <a:lstStyle/>
          <a:p>
            <a:endParaRPr lang="en-US"/>
          </a:p>
        </p:txBody>
      </p:sp>
      <p:sp>
        <p:nvSpPr>
          <p:cNvPr id="299015" name="Line 6"/>
          <p:cNvSpPr>
            <a:spLocks noChangeShapeType="1"/>
          </p:cNvSpPr>
          <p:nvPr/>
        </p:nvSpPr>
        <p:spPr bwMode="auto">
          <a:xfrm>
            <a:off x="7543800" y="3759200"/>
            <a:ext cx="152400" cy="0"/>
          </a:xfrm>
          <a:prstGeom prst="line">
            <a:avLst/>
          </a:prstGeom>
          <a:noFill/>
          <a:ln w="22225">
            <a:solidFill>
              <a:srgbClr val="FF0000"/>
            </a:solidFill>
            <a:round/>
            <a:headEnd/>
            <a:tailEnd type="triangle" w="med" len="med"/>
          </a:ln>
        </p:spPr>
        <p:txBody>
          <a:bodyPr/>
          <a:lstStyle/>
          <a:p>
            <a:endParaRPr lang="en-US"/>
          </a:p>
        </p:txBody>
      </p:sp>
      <p:sp>
        <p:nvSpPr>
          <p:cNvPr id="299016" name="Text Box 7"/>
          <p:cNvSpPr txBox="1">
            <a:spLocks noChangeArrowheads="1"/>
          </p:cNvSpPr>
          <p:nvPr/>
        </p:nvSpPr>
        <p:spPr bwMode="auto">
          <a:xfrm>
            <a:off x="7375525" y="3714751"/>
            <a:ext cx="317716" cy="246221"/>
          </a:xfrm>
          <a:prstGeom prst="rect">
            <a:avLst/>
          </a:prstGeom>
          <a:noFill/>
          <a:ln w="9525">
            <a:noFill/>
            <a:miter lim="800000"/>
            <a:headEnd/>
            <a:tailEnd/>
          </a:ln>
        </p:spPr>
        <p:txBody>
          <a:bodyPr wrap="none">
            <a:spAutoFit/>
          </a:bodyPr>
          <a:lstStyle/>
          <a:p>
            <a:r>
              <a:rPr lang="en-GB" sz="1000">
                <a:solidFill>
                  <a:srgbClr val="FF0000"/>
                </a:solidFill>
              </a:rPr>
              <a:t>SA</a:t>
            </a:r>
            <a:endParaRPr lang="en-US" sz="1000">
              <a:solidFill>
                <a:srgbClr val="FF0000"/>
              </a:solidFill>
            </a:endParaRPr>
          </a:p>
        </p:txBody>
      </p:sp>
      <p:sp>
        <p:nvSpPr>
          <p:cNvPr id="299017" name="Line 8"/>
          <p:cNvSpPr>
            <a:spLocks noChangeShapeType="1"/>
          </p:cNvSpPr>
          <p:nvPr/>
        </p:nvSpPr>
        <p:spPr bwMode="auto">
          <a:xfrm flipH="1">
            <a:off x="4267200" y="4419600"/>
            <a:ext cx="609600" cy="0"/>
          </a:xfrm>
          <a:prstGeom prst="line">
            <a:avLst/>
          </a:prstGeom>
          <a:noFill/>
          <a:ln w="9525">
            <a:solidFill>
              <a:srgbClr val="FF0000"/>
            </a:solidFill>
            <a:round/>
            <a:headEnd/>
            <a:tailEnd type="triangle" w="med" len="med"/>
          </a:ln>
        </p:spPr>
        <p:txBody>
          <a:bodyPr/>
          <a:lstStyle/>
          <a:p>
            <a:endParaRPr lang="en-US"/>
          </a:p>
        </p:txBody>
      </p:sp>
      <p:sp>
        <p:nvSpPr>
          <p:cNvPr id="299018" name="Line 9"/>
          <p:cNvSpPr>
            <a:spLocks noChangeShapeType="1"/>
          </p:cNvSpPr>
          <p:nvPr/>
        </p:nvSpPr>
        <p:spPr bwMode="auto">
          <a:xfrm>
            <a:off x="4267200" y="4876800"/>
            <a:ext cx="457200" cy="0"/>
          </a:xfrm>
          <a:prstGeom prst="line">
            <a:avLst/>
          </a:prstGeom>
          <a:noFill/>
          <a:ln w="9525">
            <a:solidFill>
              <a:srgbClr val="FF0000"/>
            </a:solidFill>
            <a:round/>
            <a:headEnd/>
            <a:tailEnd/>
          </a:ln>
        </p:spPr>
        <p:txBody>
          <a:bodyPr/>
          <a:lstStyle/>
          <a:p>
            <a:endParaRPr lang="en-US"/>
          </a:p>
        </p:txBody>
      </p:sp>
      <p:sp>
        <p:nvSpPr>
          <p:cNvPr id="299019" name="Line 10"/>
          <p:cNvSpPr>
            <a:spLocks noChangeShapeType="1"/>
          </p:cNvSpPr>
          <p:nvPr/>
        </p:nvSpPr>
        <p:spPr bwMode="auto">
          <a:xfrm>
            <a:off x="4724400" y="4876800"/>
            <a:ext cx="0" cy="609600"/>
          </a:xfrm>
          <a:prstGeom prst="line">
            <a:avLst/>
          </a:prstGeom>
          <a:noFill/>
          <a:ln w="9525">
            <a:solidFill>
              <a:srgbClr val="FF0000"/>
            </a:solidFill>
            <a:round/>
            <a:headEnd/>
            <a:tailEnd/>
          </a:ln>
        </p:spPr>
        <p:txBody>
          <a:bodyPr/>
          <a:lstStyle/>
          <a:p>
            <a:endParaRPr lang="en-US"/>
          </a:p>
        </p:txBody>
      </p:sp>
      <p:sp>
        <p:nvSpPr>
          <p:cNvPr id="299020" name="Line 11"/>
          <p:cNvSpPr>
            <a:spLocks noChangeShapeType="1"/>
          </p:cNvSpPr>
          <p:nvPr/>
        </p:nvSpPr>
        <p:spPr bwMode="auto">
          <a:xfrm>
            <a:off x="4724400" y="5486400"/>
            <a:ext cx="457200" cy="0"/>
          </a:xfrm>
          <a:prstGeom prst="line">
            <a:avLst/>
          </a:prstGeom>
          <a:noFill/>
          <a:ln w="9525">
            <a:solidFill>
              <a:srgbClr val="FF0000"/>
            </a:solidFill>
            <a:round/>
            <a:headEnd/>
            <a:tailEnd type="triangle" w="med" len="med"/>
          </a:ln>
        </p:spPr>
        <p:txBody>
          <a:bodyPr/>
          <a:lstStyle/>
          <a:p>
            <a:endParaRPr lang="en-US"/>
          </a:p>
        </p:txBody>
      </p:sp>
    </p:spTree>
    <p:extLst>
      <p:ext uri="{BB962C8B-B14F-4D97-AF65-F5344CB8AC3E}">
        <p14:creationId xmlns:p14="http://schemas.microsoft.com/office/powerpoint/2010/main" val="3757934705"/>
      </p:ext>
    </p:extLst>
  </p:cSld>
  <p:clrMapOvr>
    <a:masterClrMapping/>
  </p:clrMapOvr>
  <p:timing>
    <p:tnLst>
      <p:par>
        <p:cTn id="1" dur="indefinite" restart="never" nodeType="tmRoot"/>
      </p:par>
    </p:tnLst>
  </p:timing>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034" name="Slide Number Placeholder 2"/>
          <p:cNvSpPr>
            <a:spLocks noGrp="1"/>
          </p:cNvSpPr>
          <p:nvPr>
            <p:ph type="sldNum" sz="quarter" idx="10"/>
          </p:nvPr>
        </p:nvSpPr>
        <p:spPr>
          <a:xfrm>
            <a:off x="8904288" y="6092825"/>
            <a:ext cx="609600" cy="431800"/>
          </a:xfrm>
          <a:noFill/>
        </p:spPr>
        <p:txBody>
          <a:bodyPr/>
          <a:lstStyle/>
          <a:p>
            <a:fld id="{BB8E741C-E480-4A18-A9FA-D2F82FB44F5C}" type="slidenum">
              <a:rPr lang="it-IT" smtClean="0">
                <a:latin typeface="Arial" pitchFamily="34" charset="0"/>
              </a:rPr>
              <a:pPr/>
              <a:t>295</a:t>
            </a:fld>
            <a:endParaRPr lang="it-IT">
              <a:latin typeface="Arial" pitchFamily="34" charset="0"/>
            </a:endParaRPr>
          </a:p>
        </p:txBody>
      </p:sp>
      <p:pic>
        <p:nvPicPr>
          <p:cNvPr id="300035" name="Picture 2"/>
          <p:cNvPicPr>
            <a:picLocks noChangeAspect="1" noChangeArrowheads="1"/>
          </p:cNvPicPr>
          <p:nvPr/>
        </p:nvPicPr>
        <p:blipFill>
          <a:blip r:embed="rId2" cstate="print"/>
          <a:srcRect/>
          <a:stretch>
            <a:fillRect/>
          </a:stretch>
        </p:blipFill>
        <p:spPr bwMode="auto">
          <a:xfrm>
            <a:off x="3462339" y="1109664"/>
            <a:ext cx="5267325" cy="4638675"/>
          </a:xfrm>
          <a:prstGeom prst="rect">
            <a:avLst/>
          </a:prstGeom>
          <a:noFill/>
          <a:ln w="9525">
            <a:noFill/>
            <a:miter lim="800000"/>
            <a:headEnd/>
            <a:tailEnd/>
          </a:ln>
        </p:spPr>
      </p:pic>
      <p:pic>
        <p:nvPicPr>
          <p:cNvPr id="300036" name="Picture 3"/>
          <p:cNvPicPr>
            <a:picLocks noChangeAspect="1" noChangeArrowheads="1"/>
          </p:cNvPicPr>
          <p:nvPr/>
        </p:nvPicPr>
        <p:blipFill>
          <a:blip r:embed="rId3" cstate="print"/>
          <a:srcRect/>
          <a:stretch>
            <a:fillRect/>
          </a:stretch>
        </p:blipFill>
        <p:spPr bwMode="auto">
          <a:xfrm>
            <a:off x="4114801" y="228601"/>
            <a:ext cx="4333875" cy="904875"/>
          </a:xfrm>
          <a:prstGeom prst="rect">
            <a:avLst/>
          </a:prstGeom>
          <a:noFill/>
          <a:ln w="9525">
            <a:noFill/>
            <a:miter lim="800000"/>
            <a:headEnd/>
            <a:tailEnd/>
          </a:ln>
        </p:spPr>
      </p:pic>
    </p:spTree>
    <p:extLst>
      <p:ext uri="{BB962C8B-B14F-4D97-AF65-F5344CB8AC3E}">
        <p14:creationId xmlns:p14="http://schemas.microsoft.com/office/powerpoint/2010/main" val="4231871664"/>
      </p:ext>
    </p:extLst>
  </p:cSld>
  <p:clrMapOvr>
    <a:masterClrMapping/>
  </p:clrMapOvr>
  <p:timing>
    <p:tnLst>
      <p:par>
        <p:cTn id="1" dur="indefinite" restart="never" nodeType="tmRoot"/>
      </p:par>
    </p:tnLst>
  </p:timing>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7" name="Slide Number Placeholder 4"/>
          <p:cNvSpPr>
            <a:spLocks noGrp="1"/>
          </p:cNvSpPr>
          <p:nvPr>
            <p:ph type="sldNum" sz="quarter" idx="10"/>
          </p:nvPr>
        </p:nvSpPr>
        <p:spPr>
          <a:xfrm>
            <a:off x="8904288" y="6092825"/>
            <a:ext cx="609600" cy="431800"/>
          </a:xfrm>
          <a:noFill/>
        </p:spPr>
        <p:txBody>
          <a:bodyPr/>
          <a:lstStyle/>
          <a:p>
            <a:fld id="{B4333D53-5C64-49CE-BAF0-D8E524CA70A4}" type="slidenum">
              <a:rPr lang="it-IT" smtClean="0">
                <a:latin typeface="Arial" pitchFamily="34" charset="0"/>
              </a:rPr>
              <a:pPr/>
              <a:t>296</a:t>
            </a:fld>
            <a:endParaRPr lang="it-IT">
              <a:latin typeface="Arial" pitchFamily="34" charset="0"/>
            </a:endParaRPr>
          </a:p>
        </p:txBody>
      </p:sp>
      <p:pic>
        <p:nvPicPr>
          <p:cNvPr id="36868" name="Picture 2"/>
          <p:cNvPicPr>
            <a:picLocks noChangeAspect="1" noChangeArrowheads="1"/>
          </p:cNvPicPr>
          <p:nvPr/>
        </p:nvPicPr>
        <p:blipFill>
          <a:blip r:embed="rId3" cstate="print"/>
          <a:srcRect/>
          <a:stretch>
            <a:fillRect/>
          </a:stretch>
        </p:blipFill>
        <p:spPr bwMode="auto">
          <a:xfrm>
            <a:off x="2368551" y="838200"/>
            <a:ext cx="7807325" cy="4038600"/>
          </a:xfrm>
          <a:prstGeom prst="rect">
            <a:avLst/>
          </a:prstGeom>
          <a:noFill/>
          <a:ln w="38100" algn="ctr">
            <a:noFill/>
            <a:miter lim="800000"/>
            <a:headEnd/>
            <a:tailEnd/>
          </a:ln>
        </p:spPr>
      </p:pic>
      <p:sp>
        <p:nvSpPr>
          <p:cNvPr id="36869" name="Rectangle 3"/>
          <p:cNvSpPr>
            <a:spLocks noGrp="1" noChangeArrowheads="1"/>
          </p:cNvSpPr>
          <p:nvPr>
            <p:ph type="title"/>
          </p:nvPr>
        </p:nvSpPr>
        <p:spPr>
          <a:xfrm>
            <a:off x="2227264" y="152400"/>
            <a:ext cx="7737475" cy="685800"/>
          </a:xfrm>
        </p:spPr>
        <p:txBody>
          <a:bodyPr>
            <a:normAutofit fontScale="90000"/>
          </a:bodyPr>
          <a:lstStyle/>
          <a:p>
            <a:r>
              <a:rPr lang="en-US" smtClean="0"/>
              <a:t>NAND Flash Pinout</a:t>
            </a:r>
          </a:p>
        </p:txBody>
      </p:sp>
      <p:grpSp>
        <p:nvGrpSpPr>
          <p:cNvPr id="2" name="Group 4"/>
          <p:cNvGrpSpPr>
            <a:grpSpLocks/>
          </p:cNvGrpSpPr>
          <p:nvPr/>
        </p:nvGrpSpPr>
        <p:grpSpPr bwMode="auto">
          <a:xfrm>
            <a:off x="2981326" y="5257800"/>
            <a:ext cx="3846513" cy="1524000"/>
            <a:chOff x="995" y="3312"/>
            <a:chExt cx="2624" cy="960"/>
          </a:xfrm>
        </p:grpSpPr>
        <p:sp>
          <p:nvSpPr>
            <p:cNvPr id="36871" name="Text Box 5"/>
            <p:cNvSpPr txBox="1">
              <a:spLocks noChangeArrowheads="1"/>
            </p:cNvSpPr>
            <p:nvPr/>
          </p:nvSpPr>
          <p:spPr bwMode="auto">
            <a:xfrm>
              <a:off x="995" y="3717"/>
              <a:ext cx="1936" cy="236"/>
            </a:xfrm>
            <a:prstGeom prst="rect">
              <a:avLst/>
            </a:prstGeom>
            <a:noFill/>
            <a:ln w="38100" algn="ctr">
              <a:noFill/>
              <a:miter lim="800000"/>
              <a:headEnd/>
              <a:tailEnd/>
            </a:ln>
          </p:spPr>
          <p:txBody>
            <a:bodyPr wrap="none" lIns="97256" tIns="48628" rIns="97256" bIns="48628">
              <a:spAutoFit/>
            </a:bodyPr>
            <a:lstStyle/>
            <a:p>
              <a:pPr defTabSz="973138">
                <a:spcBef>
                  <a:spcPct val="50000"/>
                </a:spcBef>
              </a:pPr>
              <a:r>
                <a:rPr lang="en-US" b="1">
                  <a:solidFill>
                    <a:srgbClr val="FF0000"/>
                  </a:solidFill>
                  <a:latin typeface="Arial" pitchFamily="34" charset="0"/>
                </a:rPr>
                <a:t>No ADDR / DATA pins??</a:t>
              </a:r>
            </a:p>
          </p:txBody>
        </p:sp>
        <p:graphicFrame>
          <p:nvGraphicFramePr>
            <p:cNvPr id="36866" name="Object 2"/>
            <p:cNvGraphicFramePr>
              <a:graphicFrameLocks noChangeAspect="1"/>
            </p:cNvGraphicFramePr>
            <p:nvPr/>
          </p:nvGraphicFramePr>
          <p:xfrm>
            <a:off x="2784" y="3312"/>
            <a:ext cx="835" cy="960"/>
          </p:xfrm>
          <a:graphic>
            <a:graphicData uri="http://schemas.openxmlformats.org/presentationml/2006/ole">
              <mc:AlternateContent xmlns:mc="http://schemas.openxmlformats.org/markup-compatibility/2006">
                <mc:Choice xmlns:v="urn:schemas-microsoft-com:vml" Requires="v">
                  <p:oleObj spid="_x0000_s35842" name="Bitmap Image" r:id="rId4" imgW="2866667" imgH="3296110" progId="PBrush">
                    <p:embed/>
                  </p:oleObj>
                </mc:Choice>
                <mc:Fallback>
                  <p:oleObj name="Bitmap Image" r:id="rId4" imgW="2866667" imgH="3296110" progId="PBrush">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84" y="3312"/>
                          <a:ext cx="835" cy="9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Tree>
    <p:extLst>
      <p:ext uri="{BB962C8B-B14F-4D97-AF65-F5344CB8AC3E}">
        <p14:creationId xmlns:p14="http://schemas.microsoft.com/office/powerpoint/2010/main" val="3916720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anim calcmode="lin" valueType="num">
                                      <p:cBhvr>
                                        <p:cTn id="8" dur="2000" fill="hold"/>
                                        <p:tgtEl>
                                          <p:spTgt spid="2"/>
                                        </p:tgtEl>
                                        <p:attrNameLst>
                                          <p:attrName>style.rotation</p:attrName>
                                        </p:attrNameLst>
                                      </p:cBhvr>
                                      <p:tavLst>
                                        <p:tav tm="0">
                                          <p:val>
                                            <p:fltVal val="720"/>
                                          </p:val>
                                        </p:tav>
                                        <p:tav tm="100000">
                                          <p:val>
                                            <p:fltVal val="0"/>
                                          </p:val>
                                        </p:tav>
                                      </p:tavLst>
                                    </p:anim>
                                    <p:anim calcmode="lin" valueType="num">
                                      <p:cBhvr>
                                        <p:cTn id="9" dur="2000" fill="hold"/>
                                        <p:tgtEl>
                                          <p:spTgt spid="2"/>
                                        </p:tgtEl>
                                        <p:attrNameLst>
                                          <p:attrName>ppt_h</p:attrName>
                                        </p:attrNameLst>
                                      </p:cBhvr>
                                      <p:tavLst>
                                        <p:tav tm="0">
                                          <p:val>
                                            <p:fltVal val="0"/>
                                          </p:val>
                                        </p:tav>
                                        <p:tav tm="100000">
                                          <p:val>
                                            <p:strVal val="#ppt_h"/>
                                          </p:val>
                                        </p:tav>
                                      </p:tavLst>
                                    </p:anim>
                                    <p:anim calcmode="lin" valueType="num">
                                      <p:cBhvr>
                                        <p:cTn id="10" dur="2000" fill="hold"/>
                                        <p:tgtEl>
                                          <p:spTgt spid="2"/>
                                        </p:tgtEl>
                                        <p:attrNameLst>
                                          <p:attrName>ppt_w</p:attrName>
                                        </p:attrNameLst>
                                      </p:cBhvr>
                                      <p:tavLst>
                                        <p:tav tm="0">
                                          <p:val>
                                            <p:fltVal val="0"/>
                                          </p:val>
                                        </p:tav>
                                        <p:tav tm="100000">
                                          <p:val>
                                            <p:strVal val="#ppt_w"/>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058" name="Slide Number Placeholder 4"/>
          <p:cNvSpPr>
            <a:spLocks noGrp="1"/>
          </p:cNvSpPr>
          <p:nvPr>
            <p:ph type="sldNum" sz="quarter" idx="10"/>
          </p:nvPr>
        </p:nvSpPr>
        <p:spPr>
          <a:xfrm>
            <a:off x="8904288" y="6092825"/>
            <a:ext cx="609600" cy="431800"/>
          </a:xfrm>
          <a:noFill/>
        </p:spPr>
        <p:txBody>
          <a:bodyPr/>
          <a:lstStyle/>
          <a:p>
            <a:fld id="{BA2990B1-7D57-4FBB-9410-2D790BEFE631}" type="slidenum">
              <a:rPr lang="it-IT" smtClean="0">
                <a:latin typeface="Arial" pitchFamily="34" charset="0"/>
              </a:rPr>
              <a:pPr/>
              <a:t>297</a:t>
            </a:fld>
            <a:endParaRPr lang="it-IT">
              <a:latin typeface="Arial" pitchFamily="34" charset="0"/>
            </a:endParaRPr>
          </a:p>
        </p:txBody>
      </p:sp>
      <p:sp>
        <p:nvSpPr>
          <p:cNvPr id="301059" name="Rectangle 2"/>
          <p:cNvSpPr>
            <a:spLocks noGrp="1" noChangeArrowheads="1"/>
          </p:cNvSpPr>
          <p:nvPr>
            <p:ph type="title"/>
          </p:nvPr>
        </p:nvSpPr>
        <p:spPr/>
        <p:txBody>
          <a:bodyPr/>
          <a:lstStyle/>
          <a:p>
            <a:r>
              <a:rPr lang="en-US" smtClean="0"/>
              <a:t>NAND Flash Connectivity to System</a:t>
            </a:r>
          </a:p>
        </p:txBody>
      </p:sp>
      <p:pic>
        <p:nvPicPr>
          <p:cNvPr id="301060" name="Picture 3"/>
          <p:cNvPicPr>
            <a:picLocks noGrp="1" noChangeAspect="1" noChangeArrowheads="1"/>
          </p:cNvPicPr>
          <p:nvPr>
            <p:ph idx="1"/>
          </p:nvPr>
        </p:nvPicPr>
        <p:blipFill>
          <a:blip r:embed="rId2" cstate="print"/>
          <a:srcRect/>
          <a:stretch>
            <a:fillRect/>
          </a:stretch>
        </p:blipFill>
        <p:spPr>
          <a:xfrm>
            <a:off x="2790826" y="1828800"/>
            <a:ext cx="6329363" cy="4230688"/>
          </a:xfrm>
          <a:noFill/>
        </p:spPr>
      </p:pic>
      <p:sp>
        <p:nvSpPr>
          <p:cNvPr id="301061" name="Text Box 4"/>
          <p:cNvSpPr txBox="1">
            <a:spLocks noChangeArrowheads="1"/>
          </p:cNvSpPr>
          <p:nvPr/>
        </p:nvSpPr>
        <p:spPr bwMode="auto">
          <a:xfrm>
            <a:off x="3153019" y="3160714"/>
            <a:ext cx="683724" cy="375205"/>
          </a:xfrm>
          <a:prstGeom prst="rect">
            <a:avLst/>
          </a:prstGeom>
          <a:noFill/>
          <a:ln w="38100" algn="ctr">
            <a:noFill/>
            <a:miter lim="800000"/>
            <a:headEnd/>
            <a:tailEnd/>
          </a:ln>
        </p:spPr>
        <p:txBody>
          <a:bodyPr wrap="none" lIns="97256" tIns="48628" rIns="97256" bIns="48628">
            <a:spAutoFit/>
          </a:bodyPr>
          <a:lstStyle/>
          <a:p>
            <a:pPr algn="ctr" defTabSz="973138">
              <a:spcBef>
                <a:spcPct val="50000"/>
              </a:spcBef>
            </a:pPr>
            <a:r>
              <a:rPr lang="en-US" b="1">
                <a:solidFill>
                  <a:srgbClr val="000000"/>
                </a:solidFill>
                <a:latin typeface="Arial" pitchFamily="34" charset="0"/>
              </a:rPr>
              <a:t>CPU</a:t>
            </a:r>
          </a:p>
        </p:txBody>
      </p:sp>
      <p:sp>
        <p:nvSpPr>
          <p:cNvPr id="301062" name="Freeform 5"/>
          <p:cNvSpPr>
            <a:spLocks/>
          </p:cNvSpPr>
          <p:nvPr/>
        </p:nvSpPr>
        <p:spPr bwMode="auto">
          <a:xfrm>
            <a:off x="4125913" y="5184498"/>
            <a:ext cx="196476" cy="375205"/>
          </a:xfrm>
          <a:custGeom>
            <a:avLst/>
            <a:gdLst>
              <a:gd name="T0" fmla="*/ 0 w 1248"/>
              <a:gd name="T1" fmla="*/ 1330642282 h 528"/>
              <a:gd name="T2" fmla="*/ 721509859 w 1248"/>
              <a:gd name="T3" fmla="*/ 725804863 h 528"/>
              <a:gd name="T4" fmla="*/ 721509859 w 1248"/>
              <a:gd name="T5" fmla="*/ 1088707393 h 528"/>
              <a:gd name="T6" fmla="*/ 1443019717 w 1248"/>
              <a:gd name="T7" fmla="*/ 725804863 h 528"/>
              <a:gd name="T8" fmla="*/ 1546093732 w 1248"/>
              <a:gd name="T9" fmla="*/ 1088707393 h 528"/>
              <a:gd name="T10" fmla="*/ 2147483647 w 1248"/>
              <a:gd name="T11" fmla="*/ 0 h 528"/>
              <a:gd name="T12" fmla="*/ 0 60000 65536"/>
              <a:gd name="T13" fmla="*/ 0 60000 65536"/>
              <a:gd name="T14" fmla="*/ 0 60000 65536"/>
              <a:gd name="T15" fmla="*/ 0 60000 65536"/>
              <a:gd name="T16" fmla="*/ 0 60000 65536"/>
              <a:gd name="T17" fmla="*/ 0 60000 65536"/>
              <a:gd name="T18" fmla="*/ 0 w 1248"/>
              <a:gd name="T19" fmla="*/ 0 h 528"/>
              <a:gd name="T20" fmla="*/ 1248 w 1248"/>
              <a:gd name="T21" fmla="*/ 528 h 528"/>
            </a:gdLst>
            <a:ahLst/>
            <a:cxnLst>
              <a:cxn ang="T12">
                <a:pos x="T0" y="T1"/>
              </a:cxn>
              <a:cxn ang="T13">
                <a:pos x="T2" y="T3"/>
              </a:cxn>
              <a:cxn ang="T14">
                <a:pos x="T4" y="T5"/>
              </a:cxn>
              <a:cxn ang="T15">
                <a:pos x="T6" y="T7"/>
              </a:cxn>
              <a:cxn ang="T16">
                <a:pos x="T8" y="T9"/>
              </a:cxn>
              <a:cxn ang="T17">
                <a:pos x="T10" y="T11"/>
              </a:cxn>
            </a:cxnLst>
            <a:rect l="T18" t="T19" r="T20" b="T21"/>
            <a:pathLst>
              <a:path w="1248" h="528">
                <a:moveTo>
                  <a:pt x="0" y="528"/>
                </a:moveTo>
                <a:cubicBezTo>
                  <a:pt x="140" y="416"/>
                  <a:pt x="280" y="304"/>
                  <a:pt x="336" y="288"/>
                </a:cubicBezTo>
                <a:cubicBezTo>
                  <a:pt x="392" y="272"/>
                  <a:pt x="280" y="432"/>
                  <a:pt x="336" y="432"/>
                </a:cubicBezTo>
                <a:cubicBezTo>
                  <a:pt x="392" y="432"/>
                  <a:pt x="608" y="288"/>
                  <a:pt x="672" y="288"/>
                </a:cubicBezTo>
                <a:cubicBezTo>
                  <a:pt x="736" y="288"/>
                  <a:pt x="624" y="480"/>
                  <a:pt x="720" y="432"/>
                </a:cubicBezTo>
                <a:cubicBezTo>
                  <a:pt x="816" y="384"/>
                  <a:pt x="1160" y="64"/>
                  <a:pt x="1248" y="0"/>
                </a:cubicBezTo>
              </a:path>
            </a:pathLst>
          </a:custGeom>
          <a:noFill/>
          <a:ln w="38100" cap="flat" cmpd="sng">
            <a:solidFill>
              <a:srgbClr val="FF0000"/>
            </a:solidFill>
            <a:prstDash val="solid"/>
            <a:round/>
            <a:headEnd/>
            <a:tailEnd type="stealth" w="lg" len="lg"/>
          </a:ln>
        </p:spPr>
        <p:txBody>
          <a:bodyPr wrap="none" lIns="97256" tIns="48628" rIns="97256" bIns="48628" anchor="ctr">
            <a:spAutoFit/>
          </a:bodyPr>
          <a:lstStyle/>
          <a:p>
            <a:endParaRPr lang="en-US"/>
          </a:p>
        </p:txBody>
      </p:sp>
      <p:sp>
        <p:nvSpPr>
          <p:cNvPr id="301063" name="Oval 6"/>
          <p:cNvSpPr>
            <a:spLocks noChangeArrowheads="1"/>
          </p:cNvSpPr>
          <p:nvPr/>
        </p:nvSpPr>
        <p:spPr bwMode="auto">
          <a:xfrm>
            <a:off x="3071814" y="6060796"/>
            <a:ext cx="276283" cy="527609"/>
          </a:xfrm>
          <a:prstGeom prst="ellipse">
            <a:avLst/>
          </a:prstGeom>
          <a:noFill/>
          <a:ln w="38100" algn="ctr">
            <a:solidFill>
              <a:srgbClr val="FF0000"/>
            </a:solidFill>
            <a:round/>
            <a:headEnd/>
            <a:tailEnd/>
          </a:ln>
        </p:spPr>
        <p:txBody>
          <a:bodyPr wrap="none" lIns="97256" tIns="48628" rIns="97256" bIns="48628" anchor="ctr">
            <a:spAutoFit/>
          </a:bodyPr>
          <a:lstStyle/>
          <a:p>
            <a:endParaRPr lang="en-US"/>
          </a:p>
        </p:txBody>
      </p:sp>
      <p:sp>
        <p:nvSpPr>
          <p:cNvPr id="301064" name="Text Box 7"/>
          <p:cNvSpPr txBox="1">
            <a:spLocks noChangeArrowheads="1"/>
          </p:cNvSpPr>
          <p:nvPr/>
        </p:nvSpPr>
        <p:spPr bwMode="auto">
          <a:xfrm>
            <a:off x="3403600" y="5976939"/>
            <a:ext cx="1619878" cy="790703"/>
          </a:xfrm>
          <a:prstGeom prst="rect">
            <a:avLst/>
          </a:prstGeom>
          <a:noFill/>
          <a:ln w="38100" algn="ctr">
            <a:noFill/>
            <a:miter lim="800000"/>
            <a:headEnd/>
            <a:tailEnd/>
          </a:ln>
        </p:spPr>
        <p:txBody>
          <a:bodyPr wrap="none" lIns="97256" tIns="48628" rIns="97256" bIns="48628">
            <a:spAutoFit/>
          </a:bodyPr>
          <a:lstStyle/>
          <a:p>
            <a:pPr defTabSz="973138">
              <a:spcBef>
                <a:spcPct val="50000"/>
              </a:spcBef>
            </a:pPr>
            <a:r>
              <a:rPr lang="en-US" b="1">
                <a:solidFill>
                  <a:srgbClr val="FF0000"/>
                </a:solidFill>
                <a:latin typeface="Arial" pitchFamily="34" charset="0"/>
              </a:rPr>
              <a:t>ADDR, Data, </a:t>
            </a:r>
          </a:p>
          <a:p>
            <a:pPr defTabSz="973138">
              <a:spcBef>
                <a:spcPct val="50000"/>
              </a:spcBef>
            </a:pPr>
            <a:r>
              <a:rPr lang="en-US" b="1">
                <a:solidFill>
                  <a:srgbClr val="FF0000"/>
                </a:solidFill>
                <a:latin typeface="Arial" pitchFamily="34" charset="0"/>
              </a:rPr>
              <a:t>Command</a:t>
            </a:r>
          </a:p>
        </p:txBody>
      </p:sp>
    </p:spTree>
    <p:extLst>
      <p:ext uri="{BB962C8B-B14F-4D97-AF65-F5344CB8AC3E}">
        <p14:creationId xmlns:p14="http://schemas.microsoft.com/office/powerpoint/2010/main" val="359069292"/>
      </p:ext>
    </p:extLst>
  </p:cSld>
  <p:clrMapOvr>
    <a:masterClrMapping/>
  </p:clrMapOvr>
  <p:timing>
    <p:tnLst>
      <p:par>
        <p:cTn id="1" dur="indefinite" restart="never" nodeType="tmRoot"/>
      </p:par>
    </p:tnLst>
  </p:timing>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082" name="Slide Number Placeholder 2"/>
          <p:cNvSpPr>
            <a:spLocks noGrp="1"/>
          </p:cNvSpPr>
          <p:nvPr>
            <p:ph type="sldNum" sz="quarter" idx="10"/>
          </p:nvPr>
        </p:nvSpPr>
        <p:spPr>
          <a:xfrm>
            <a:off x="8904288" y="6092825"/>
            <a:ext cx="609600" cy="431800"/>
          </a:xfrm>
          <a:noFill/>
        </p:spPr>
        <p:txBody>
          <a:bodyPr/>
          <a:lstStyle/>
          <a:p>
            <a:fld id="{DB1A9499-791A-4133-B674-8F6C092DA241}" type="slidenum">
              <a:rPr lang="it-IT" smtClean="0">
                <a:latin typeface="Arial" pitchFamily="34" charset="0"/>
              </a:rPr>
              <a:pPr/>
              <a:t>298</a:t>
            </a:fld>
            <a:endParaRPr lang="it-IT">
              <a:latin typeface="Arial" pitchFamily="34" charset="0"/>
            </a:endParaRPr>
          </a:p>
        </p:txBody>
      </p:sp>
      <p:pic>
        <p:nvPicPr>
          <p:cNvPr id="302083" name="Picture 2"/>
          <p:cNvPicPr>
            <a:picLocks noChangeAspect="1" noChangeArrowheads="1"/>
          </p:cNvPicPr>
          <p:nvPr/>
        </p:nvPicPr>
        <p:blipFill>
          <a:blip r:embed="rId2" cstate="print"/>
          <a:srcRect/>
          <a:stretch>
            <a:fillRect/>
          </a:stretch>
        </p:blipFill>
        <p:spPr bwMode="auto">
          <a:xfrm>
            <a:off x="1876425" y="1295401"/>
            <a:ext cx="8299450" cy="4137025"/>
          </a:xfrm>
          <a:prstGeom prst="rect">
            <a:avLst/>
          </a:prstGeom>
          <a:noFill/>
          <a:ln w="38100" algn="ctr">
            <a:noFill/>
            <a:miter lim="800000"/>
            <a:headEnd/>
            <a:tailEnd/>
          </a:ln>
        </p:spPr>
      </p:pic>
    </p:spTree>
    <p:extLst>
      <p:ext uri="{BB962C8B-B14F-4D97-AF65-F5344CB8AC3E}">
        <p14:creationId xmlns:p14="http://schemas.microsoft.com/office/powerpoint/2010/main" val="430861339"/>
      </p:ext>
    </p:extLst>
  </p:cSld>
  <p:clrMapOvr>
    <a:masterClrMapping/>
  </p:clrMapOvr>
  <p:timing>
    <p:tnLst>
      <p:par>
        <p:cTn id="1" dur="indefinite" restart="never" nodeType="tmRoot"/>
      </p:par>
    </p:tnLst>
  </p:timing>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106" name="Slide Number Placeholder 4"/>
          <p:cNvSpPr>
            <a:spLocks noGrp="1"/>
          </p:cNvSpPr>
          <p:nvPr>
            <p:ph type="sldNum" sz="quarter" idx="10"/>
          </p:nvPr>
        </p:nvSpPr>
        <p:spPr>
          <a:xfrm>
            <a:off x="8904288" y="6092825"/>
            <a:ext cx="609600" cy="431800"/>
          </a:xfrm>
          <a:noFill/>
        </p:spPr>
        <p:txBody>
          <a:bodyPr/>
          <a:lstStyle/>
          <a:p>
            <a:fld id="{6A3F9F80-A92F-42B1-9BDC-4CD4E7EFB325}" type="slidenum">
              <a:rPr lang="it-IT" smtClean="0">
                <a:latin typeface="Arial" pitchFamily="34" charset="0"/>
              </a:rPr>
              <a:pPr/>
              <a:t>299</a:t>
            </a:fld>
            <a:endParaRPr lang="it-IT">
              <a:latin typeface="Arial" pitchFamily="34" charset="0"/>
            </a:endParaRPr>
          </a:p>
        </p:txBody>
      </p:sp>
      <p:sp>
        <p:nvSpPr>
          <p:cNvPr id="303107" name="Rectangle 2"/>
          <p:cNvSpPr>
            <a:spLocks noGrp="1" noChangeArrowheads="1"/>
          </p:cNvSpPr>
          <p:nvPr>
            <p:ph type="title"/>
          </p:nvPr>
        </p:nvSpPr>
        <p:spPr/>
        <p:txBody>
          <a:bodyPr/>
          <a:lstStyle/>
          <a:p>
            <a:r>
              <a:rPr lang="en-US" smtClean="0"/>
              <a:t>NAND Flash Page Read</a:t>
            </a:r>
          </a:p>
        </p:txBody>
      </p:sp>
      <p:pic>
        <p:nvPicPr>
          <p:cNvPr id="303108" name="Picture 3"/>
          <p:cNvPicPr>
            <a:picLocks noGrp="1" noChangeAspect="1" noChangeArrowheads="1"/>
          </p:cNvPicPr>
          <p:nvPr>
            <p:ph idx="1"/>
          </p:nvPr>
        </p:nvPicPr>
        <p:blipFill>
          <a:blip r:embed="rId2" cstate="print"/>
          <a:srcRect/>
          <a:stretch>
            <a:fillRect/>
          </a:stretch>
        </p:blipFill>
        <p:spPr>
          <a:xfrm>
            <a:off x="2157413" y="1676400"/>
            <a:ext cx="8088312" cy="4114800"/>
          </a:xfrm>
          <a:noFill/>
        </p:spPr>
      </p:pic>
      <p:grpSp>
        <p:nvGrpSpPr>
          <p:cNvPr id="2" name="Group 4"/>
          <p:cNvGrpSpPr>
            <a:grpSpLocks/>
          </p:cNvGrpSpPr>
          <p:nvPr/>
        </p:nvGrpSpPr>
        <p:grpSpPr bwMode="auto">
          <a:xfrm>
            <a:off x="3494089" y="3355976"/>
            <a:ext cx="1260759" cy="3106738"/>
            <a:chOff x="1344" y="2114"/>
            <a:chExt cx="861" cy="1957"/>
          </a:xfrm>
        </p:grpSpPr>
        <p:sp>
          <p:nvSpPr>
            <p:cNvPr id="303119" name="Rectangle 5"/>
            <p:cNvSpPr>
              <a:spLocks noChangeArrowheads="1"/>
            </p:cNvSpPr>
            <p:nvPr/>
          </p:nvSpPr>
          <p:spPr bwMode="auto">
            <a:xfrm>
              <a:off x="1440" y="2114"/>
              <a:ext cx="134" cy="236"/>
            </a:xfrm>
            <a:prstGeom prst="rect">
              <a:avLst/>
            </a:prstGeom>
            <a:noFill/>
            <a:ln w="38100" algn="ctr">
              <a:solidFill>
                <a:srgbClr val="FF0000"/>
              </a:solidFill>
              <a:miter lim="800000"/>
              <a:headEnd/>
              <a:tailEnd/>
            </a:ln>
          </p:spPr>
          <p:txBody>
            <a:bodyPr wrap="none" lIns="97256" tIns="48628" rIns="97256" bIns="48628" anchor="ctr">
              <a:spAutoFit/>
            </a:bodyPr>
            <a:lstStyle/>
            <a:p>
              <a:endParaRPr lang="en-US"/>
            </a:p>
          </p:txBody>
        </p:sp>
        <p:sp>
          <p:nvSpPr>
            <p:cNvPr id="303120" name="Text Box 6"/>
            <p:cNvSpPr txBox="1">
              <a:spLocks noChangeArrowheads="1"/>
            </p:cNvSpPr>
            <p:nvPr/>
          </p:nvSpPr>
          <p:spPr bwMode="auto">
            <a:xfrm>
              <a:off x="1344" y="3573"/>
              <a:ext cx="861" cy="498"/>
            </a:xfrm>
            <a:prstGeom prst="rect">
              <a:avLst/>
            </a:prstGeom>
            <a:noFill/>
            <a:ln w="38100" algn="ctr">
              <a:noFill/>
              <a:miter lim="800000"/>
              <a:headEnd/>
              <a:tailEnd/>
            </a:ln>
          </p:spPr>
          <p:txBody>
            <a:bodyPr wrap="none" lIns="97256" tIns="48628" rIns="97256" bIns="48628">
              <a:spAutoFit/>
            </a:bodyPr>
            <a:lstStyle/>
            <a:p>
              <a:pPr defTabSz="973138">
                <a:spcBef>
                  <a:spcPct val="50000"/>
                </a:spcBef>
              </a:pPr>
              <a:r>
                <a:rPr lang="en-US">
                  <a:solidFill>
                    <a:srgbClr val="FF0000"/>
                  </a:solidFill>
                  <a:latin typeface="Arial" pitchFamily="34" charset="0"/>
                </a:rPr>
                <a:t>Command</a:t>
              </a:r>
            </a:p>
            <a:p>
              <a:pPr defTabSz="973138">
                <a:spcBef>
                  <a:spcPct val="50000"/>
                </a:spcBef>
              </a:pPr>
              <a:r>
                <a:rPr lang="en-US">
                  <a:solidFill>
                    <a:srgbClr val="FF0000"/>
                  </a:solidFill>
                  <a:latin typeface="Arial" pitchFamily="34" charset="0"/>
                </a:rPr>
                <a:t>Phase</a:t>
              </a:r>
            </a:p>
          </p:txBody>
        </p:sp>
      </p:grpSp>
      <p:grpSp>
        <p:nvGrpSpPr>
          <p:cNvPr id="3" name="Group 7"/>
          <p:cNvGrpSpPr>
            <a:grpSpLocks/>
          </p:cNvGrpSpPr>
          <p:nvPr/>
        </p:nvGrpSpPr>
        <p:grpSpPr bwMode="auto">
          <a:xfrm>
            <a:off x="4337052" y="3317876"/>
            <a:ext cx="1656843" cy="3068638"/>
            <a:chOff x="1920" y="2090"/>
            <a:chExt cx="1130" cy="1933"/>
          </a:xfrm>
        </p:grpSpPr>
        <p:sp>
          <p:nvSpPr>
            <p:cNvPr id="303117" name="Rectangle 8"/>
            <p:cNvSpPr>
              <a:spLocks noChangeArrowheads="1"/>
            </p:cNvSpPr>
            <p:nvPr/>
          </p:nvSpPr>
          <p:spPr bwMode="auto">
            <a:xfrm>
              <a:off x="1920" y="2090"/>
              <a:ext cx="134" cy="236"/>
            </a:xfrm>
            <a:prstGeom prst="rect">
              <a:avLst/>
            </a:prstGeom>
            <a:noFill/>
            <a:ln w="38100" algn="ctr">
              <a:solidFill>
                <a:srgbClr val="0000FF"/>
              </a:solidFill>
              <a:miter lim="800000"/>
              <a:headEnd/>
              <a:tailEnd/>
            </a:ln>
          </p:spPr>
          <p:txBody>
            <a:bodyPr wrap="none" lIns="97256" tIns="48628" rIns="97256" bIns="48628" anchor="ctr">
              <a:spAutoFit/>
            </a:bodyPr>
            <a:lstStyle/>
            <a:p>
              <a:endParaRPr lang="en-US"/>
            </a:p>
          </p:txBody>
        </p:sp>
        <p:sp>
          <p:nvSpPr>
            <p:cNvPr id="303118" name="Text Box 9"/>
            <p:cNvSpPr txBox="1">
              <a:spLocks noChangeArrowheads="1"/>
            </p:cNvSpPr>
            <p:nvPr/>
          </p:nvSpPr>
          <p:spPr bwMode="auto">
            <a:xfrm>
              <a:off x="2339" y="3525"/>
              <a:ext cx="711" cy="498"/>
            </a:xfrm>
            <a:prstGeom prst="rect">
              <a:avLst/>
            </a:prstGeom>
            <a:noFill/>
            <a:ln w="38100" algn="ctr">
              <a:noFill/>
              <a:miter lim="800000"/>
              <a:headEnd/>
              <a:tailEnd/>
            </a:ln>
          </p:spPr>
          <p:txBody>
            <a:bodyPr wrap="none" lIns="97256" tIns="48628" rIns="97256" bIns="48628">
              <a:spAutoFit/>
            </a:bodyPr>
            <a:lstStyle/>
            <a:p>
              <a:pPr defTabSz="973138">
                <a:spcBef>
                  <a:spcPct val="50000"/>
                </a:spcBef>
              </a:pPr>
              <a:r>
                <a:rPr lang="en-US">
                  <a:solidFill>
                    <a:srgbClr val="0000FF"/>
                  </a:solidFill>
                  <a:latin typeface="Arial" pitchFamily="34" charset="0"/>
                </a:rPr>
                <a:t>Address</a:t>
              </a:r>
            </a:p>
            <a:p>
              <a:pPr defTabSz="973138">
                <a:spcBef>
                  <a:spcPct val="50000"/>
                </a:spcBef>
              </a:pPr>
              <a:r>
                <a:rPr lang="en-US">
                  <a:solidFill>
                    <a:srgbClr val="0000FF"/>
                  </a:solidFill>
                  <a:latin typeface="Arial" pitchFamily="34" charset="0"/>
                </a:rPr>
                <a:t>Phase</a:t>
              </a:r>
            </a:p>
          </p:txBody>
        </p:sp>
      </p:grpSp>
      <p:grpSp>
        <p:nvGrpSpPr>
          <p:cNvPr id="4" name="Group 10"/>
          <p:cNvGrpSpPr>
            <a:grpSpLocks/>
          </p:cNvGrpSpPr>
          <p:nvPr/>
        </p:nvGrpSpPr>
        <p:grpSpPr bwMode="auto">
          <a:xfrm>
            <a:off x="6429376" y="3317876"/>
            <a:ext cx="1561967" cy="3484563"/>
            <a:chOff x="3347" y="2090"/>
            <a:chExt cx="1066" cy="2195"/>
          </a:xfrm>
        </p:grpSpPr>
        <p:sp>
          <p:nvSpPr>
            <p:cNvPr id="303115" name="Rectangle 11"/>
            <p:cNvSpPr>
              <a:spLocks noChangeArrowheads="1"/>
            </p:cNvSpPr>
            <p:nvPr/>
          </p:nvSpPr>
          <p:spPr bwMode="auto">
            <a:xfrm>
              <a:off x="3360" y="2090"/>
              <a:ext cx="134" cy="236"/>
            </a:xfrm>
            <a:prstGeom prst="rect">
              <a:avLst/>
            </a:prstGeom>
            <a:noFill/>
            <a:ln w="38100" algn="ctr">
              <a:solidFill>
                <a:srgbClr val="008000"/>
              </a:solidFill>
              <a:miter lim="800000"/>
              <a:headEnd/>
              <a:tailEnd/>
            </a:ln>
          </p:spPr>
          <p:txBody>
            <a:bodyPr wrap="none" lIns="97256" tIns="48628" rIns="97256" bIns="48628" anchor="ctr">
              <a:spAutoFit/>
            </a:bodyPr>
            <a:lstStyle/>
            <a:p>
              <a:endParaRPr lang="en-US"/>
            </a:p>
          </p:txBody>
        </p:sp>
        <p:sp>
          <p:nvSpPr>
            <p:cNvPr id="303116" name="Text Box 12"/>
            <p:cNvSpPr txBox="1">
              <a:spLocks noChangeArrowheads="1"/>
            </p:cNvSpPr>
            <p:nvPr/>
          </p:nvSpPr>
          <p:spPr bwMode="auto">
            <a:xfrm>
              <a:off x="3347" y="3525"/>
              <a:ext cx="1066" cy="760"/>
            </a:xfrm>
            <a:prstGeom prst="rect">
              <a:avLst/>
            </a:prstGeom>
            <a:noFill/>
            <a:ln w="38100" algn="ctr">
              <a:noFill/>
              <a:miter lim="800000"/>
              <a:headEnd/>
              <a:tailEnd/>
            </a:ln>
          </p:spPr>
          <p:txBody>
            <a:bodyPr wrap="none" lIns="97256" tIns="48628" rIns="97256" bIns="48628">
              <a:spAutoFit/>
            </a:bodyPr>
            <a:lstStyle/>
            <a:p>
              <a:pPr defTabSz="973138">
                <a:spcBef>
                  <a:spcPct val="50000"/>
                </a:spcBef>
              </a:pPr>
              <a:r>
                <a:rPr lang="en-US">
                  <a:solidFill>
                    <a:srgbClr val="009900"/>
                  </a:solidFill>
                  <a:latin typeface="Arial" pitchFamily="34" charset="0"/>
                </a:rPr>
                <a:t>Data Xfer</a:t>
              </a:r>
            </a:p>
            <a:p>
              <a:pPr defTabSz="973138">
                <a:spcBef>
                  <a:spcPct val="50000"/>
                </a:spcBef>
              </a:pPr>
              <a:r>
                <a:rPr lang="en-US">
                  <a:solidFill>
                    <a:srgbClr val="009900"/>
                  </a:solidFill>
                  <a:latin typeface="Arial" pitchFamily="34" charset="0"/>
                </a:rPr>
                <a:t>Phase</a:t>
              </a:r>
            </a:p>
            <a:p>
              <a:pPr defTabSz="973138">
                <a:spcBef>
                  <a:spcPct val="50000"/>
                </a:spcBef>
              </a:pPr>
              <a:r>
                <a:rPr lang="en-US">
                  <a:solidFill>
                    <a:srgbClr val="009900"/>
                  </a:solidFill>
                  <a:latin typeface="Arial" pitchFamily="34" charset="0"/>
                </a:rPr>
                <a:t>(Long ~25us)</a:t>
              </a:r>
            </a:p>
          </p:txBody>
        </p:sp>
      </p:grpSp>
      <p:grpSp>
        <p:nvGrpSpPr>
          <p:cNvPr id="5" name="Group 13"/>
          <p:cNvGrpSpPr>
            <a:grpSpLocks/>
          </p:cNvGrpSpPr>
          <p:nvPr/>
        </p:nvGrpSpPr>
        <p:grpSpPr bwMode="auto">
          <a:xfrm>
            <a:off x="7362825" y="3317876"/>
            <a:ext cx="3066018" cy="3484563"/>
            <a:chOff x="3984" y="2090"/>
            <a:chExt cx="2093" cy="2195"/>
          </a:xfrm>
        </p:grpSpPr>
        <p:sp>
          <p:nvSpPr>
            <p:cNvPr id="303113" name="Rectangle 14"/>
            <p:cNvSpPr>
              <a:spLocks noChangeArrowheads="1"/>
            </p:cNvSpPr>
            <p:nvPr/>
          </p:nvSpPr>
          <p:spPr bwMode="auto">
            <a:xfrm>
              <a:off x="3984" y="2090"/>
              <a:ext cx="134" cy="236"/>
            </a:xfrm>
            <a:prstGeom prst="rect">
              <a:avLst/>
            </a:prstGeom>
            <a:noFill/>
            <a:ln w="38100" algn="ctr">
              <a:solidFill>
                <a:srgbClr val="800080"/>
              </a:solidFill>
              <a:miter lim="800000"/>
              <a:headEnd/>
              <a:tailEnd/>
            </a:ln>
          </p:spPr>
          <p:txBody>
            <a:bodyPr wrap="none" lIns="97256" tIns="48628" rIns="97256" bIns="48628" anchor="ctr">
              <a:spAutoFit/>
            </a:bodyPr>
            <a:lstStyle/>
            <a:p>
              <a:endParaRPr lang="en-US"/>
            </a:p>
          </p:txBody>
        </p:sp>
        <p:sp>
          <p:nvSpPr>
            <p:cNvPr id="303114" name="Text Box 15"/>
            <p:cNvSpPr txBox="1">
              <a:spLocks noChangeArrowheads="1"/>
            </p:cNvSpPr>
            <p:nvPr/>
          </p:nvSpPr>
          <p:spPr bwMode="auto">
            <a:xfrm>
              <a:off x="4787" y="3525"/>
              <a:ext cx="1290" cy="760"/>
            </a:xfrm>
            <a:prstGeom prst="rect">
              <a:avLst/>
            </a:prstGeom>
            <a:noFill/>
            <a:ln w="38100" algn="ctr">
              <a:noFill/>
              <a:miter lim="800000"/>
              <a:headEnd/>
              <a:tailEnd/>
            </a:ln>
          </p:spPr>
          <p:txBody>
            <a:bodyPr wrap="none" lIns="97256" tIns="48628" rIns="97256" bIns="48628">
              <a:spAutoFit/>
            </a:bodyPr>
            <a:lstStyle/>
            <a:p>
              <a:pPr defTabSz="973138">
                <a:spcBef>
                  <a:spcPct val="50000"/>
                </a:spcBef>
              </a:pPr>
              <a:r>
                <a:rPr lang="en-US">
                  <a:solidFill>
                    <a:srgbClr val="660066"/>
                  </a:solidFill>
                  <a:latin typeface="Arial" pitchFamily="34" charset="0"/>
                </a:rPr>
                <a:t>Readout</a:t>
              </a:r>
            </a:p>
            <a:p>
              <a:pPr defTabSz="973138">
                <a:spcBef>
                  <a:spcPct val="50000"/>
                </a:spcBef>
              </a:pPr>
              <a:r>
                <a:rPr lang="en-US">
                  <a:solidFill>
                    <a:srgbClr val="660066"/>
                  </a:solidFill>
                  <a:latin typeface="Arial" pitchFamily="34" charset="0"/>
                </a:rPr>
                <a:t>Phase</a:t>
              </a:r>
            </a:p>
            <a:p>
              <a:pPr defTabSz="973138">
                <a:spcBef>
                  <a:spcPct val="50000"/>
                </a:spcBef>
              </a:pPr>
              <a:r>
                <a:rPr lang="en-US">
                  <a:solidFill>
                    <a:srgbClr val="660066"/>
                  </a:solidFill>
                  <a:latin typeface="Arial" pitchFamily="34" charset="0"/>
                </a:rPr>
                <a:t>One data / pulse</a:t>
              </a:r>
            </a:p>
          </p:txBody>
        </p:sp>
      </p:grpSp>
    </p:spTree>
    <p:extLst>
      <p:ext uri="{BB962C8B-B14F-4D97-AF65-F5344CB8AC3E}">
        <p14:creationId xmlns:p14="http://schemas.microsoft.com/office/powerpoint/2010/main" val="1772439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p:txBody>
          <a:bodyPr/>
          <a:lstStyle/>
          <a:p>
            <a:pPr eaLnBrk="1" hangingPunct="1"/>
            <a:r>
              <a:rPr lang="en-US" smtClean="0"/>
              <a:t>Texts</a:t>
            </a:r>
          </a:p>
        </p:txBody>
      </p:sp>
      <p:sp>
        <p:nvSpPr>
          <p:cNvPr id="49155" name="Rectangle 3"/>
          <p:cNvSpPr>
            <a:spLocks noGrp="1" noChangeArrowheads="1"/>
          </p:cNvSpPr>
          <p:nvPr>
            <p:ph idx="1"/>
          </p:nvPr>
        </p:nvSpPr>
        <p:spPr>
          <a:xfrm>
            <a:off x="2209800" y="1752600"/>
            <a:ext cx="7772400" cy="4114800"/>
          </a:xfrm>
        </p:spPr>
        <p:txBody>
          <a:bodyPr/>
          <a:lstStyle/>
          <a:p>
            <a:pPr eaLnBrk="1" hangingPunct="1">
              <a:lnSpc>
                <a:spcPct val="90000"/>
              </a:lnSpc>
            </a:pPr>
            <a:r>
              <a:rPr lang="en-US" smtClean="0"/>
              <a:t>Semiconductor Memories, A Handbook of Design, Manufacture and Application (2</a:t>
            </a:r>
            <a:r>
              <a:rPr lang="en-US" baseline="30000" smtClean="0"/>
              <a:t>nd</a:t>
            </a:r>
            <a:r>
              <a:rPr lang="en-US" smtClean="0"/>
              <a:t> Ed) – Betty Prince</a:t>
            </a:r>
          </a:p>
          <a:p>
            <a:pPr lvl="1" eaLnBrk="1" hangingPunct="1">
              <a:lnSpc>
                <a:spcPct val="90000"/>
              </a:lnSpc>
            </a:pPr>
            <a:r>
              <a:rPr lang="en-US" b="1" smtClean="0"/>
              <a:t>John Wiley &amp; Sons UK, ISBN 0 471 92465 2;   0 471 94294 2 (pbk)</a:t>
            </a:r>
          </a:p>
          <a:p>
            <a:pPr eaLnBrk="1" hangingPunct="1">
              <a:lnSpc>
                <a:spcPct val="90000"/>
              </a:lnSpc>
            </a:pPr>
            <a:r>
              <a:rPr lang="en-US" sz="2400"/>
              <a:t>Journal articles and Web material</a:t>
            </a:r>
          </a:p>
          <a:p>
            <a:pPr eaLnBrk="1" hangingPunct="1">
              <a:lnSpc>
                <a:spcPct val="90000"/>
              </a:lnSpc>
            </a:pPr>
            <a:r>
              <a:rPr lang="en-US" smtClean="0"/>
              <a:t>Course material will be made available on</a:t>
            </a:r>
          </a:p>
          <a:p>
            <a:pPr lvl="1" eaLnBrk="1" hangingPunct="1">
              <a:lnSpc>
                <a:spcPct val="90000"/>
              </a:lnSpc>
            </a:pPr>
            <a:r>
              <a:rPr lang="en-US" smtClean="0"/>
              <a:t>USB drive</a:t>
            </a:r>
          </a:p>
          <a:p>
            <a:pPr lvl="1" eaLnBrk="1" hangingPunct="1">
              <a:lnSpc>
                <a:spcPct val="90000"/>
              </a:lnSpc>
            </a:pPr>
            <a:r>
              <a:rPr lang="en-US" smtClean="0"/>
              <a:t>Course newsgroup</a:t>
            </a:r>
          </a:p>
          <a:p>
            <a:pPr lvl="1" eaLnBrk="1" hangingPunct="1">
              <a:lnSpc>
                <a:spcPct val="90000"/>
              </a:lnSpc>
            </a:pPr>
            <a:endParaRPr lang="en-US" smtClean="0"/>
          </a:p>
        </p:txBody>
      </p:sp>
      <p:sp>
        <p:nvSpPr>
          <p:cNvPr id="49156" name="Slide Number Placeholder 4"/>
          <p:cNvSpPr>
            <a:spLocks noGrp="1"/>
          </p:cNvSpPr>
          <p:nvPr>
            <p:ph type="sldNum" sz="quarter" idx="10"/>
          </p:nvPr>
        </p:nvSpPr>
        <p:spPr>
          <a:noFill/>
        </p:spPr>
        <p:txBody>
          <a:bodyPr/>
          <a:lstStyle/>
          <a:p>
            <a:fld id="{9093B2D8-1C6B-497B-ACF5-B25FCED99044}" type="slidenum">
              <a:rPr lang="en-US" smtClean="0">
                <a:latin typeface="Arial" pitchFamily="34" charset="0"/>
              </a:rPr>
              <a:pPr/>
              <a:t>3</a:t>
            </a:fld>
            <a:endParaRPr lang="en-US" smtClean="0">
              <a:latin typeface="Arial" pitchFamily="34" charset="0"/>
            </a:endParaRPr>
          </a:p>
        </p:txBody>
      </p:sp>
    </p:spTree>
    <p:extLst>
      <p:ext uri="{BB962C8B-B14F-4D97-AF65-F5344CB8AC3E}">
        <p14:creationId xmlns:p14="http://schemas.microsoft.com/office/powerpoint/2010/main" val="153444906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Slide Number Placeholder 4"/>
          <p:cNvSpPr>
            <a:spLocks noGrp="1"/>
          </p:cNvSpPr>
          <p:nvPr>
            <p:ph type="sldNum" sz="quarter" idx="10"/>
          </p:nvPr>
        </p:nvSpPr>
        <p:spPr>
          <a:xfrm>
            <a:off x="8904288" y="6092825"/>
            <a:ext cx="609600" cy="431800"/>
          </a:xfrm>
          <a:noFill/>
        </p:spPr>
        <p:txBody>
          <a:bodyPr/>
          <a:lstStyle/>
          <a:p>
            <a:fld id="{7CA4D903-5030-4BBF-B09C-3F3E385C6FA8}" type="slidenum">
              <a:rPr lang="it-IT" smtClean="0">
                <a:latin typeface="Arial" pitchFamily="34" charset="0"/>
                <a:ea typeface="ＭＳ Ｐゴシック" pitchFamily="34" charset="-128"/>
              </a:rPr>
              <a:pPr/>
              <a:t>30</a:t>
            </a:fld>
            <a:endParaRPr lang="it-IT">
              <a:latin typeface="Arial" pitchFamily="34" charset="0"/>
              <a:ea typeface="ＭＳ Ｐゴシック" pitchFamily="34" charset="-128"/>
            </a:endParaRPr>
          </a:p>
        </p:txBody>
      </p:sp>
      <p:sp>
        <p:nvSpPr>
          <p:cNvPr id="74755" name="Rectangle 2"/>
          <p:cNvSpPr>
            <a:spLocks noGrp="1" noChangeArrowheads="1"/>
          </p:cNvSpPr>
          <p:nvPr>
            <p:ph type="title"/>
          </p:nvPr>
        </p:nvSpPr>
        <p:spPr/>
        <p:txBody>
          <a:bodyPr/>
          <a:lstStyle/>
          <a:p>
            <a:pPr eaLnBrk="1" hangingPunct="1"/>
            <a:r>
              <a:rPr lang="en-US" sz="2100"/>
              <a:t>The system level view of Async SRAMs</a:t>
            </a:r>
          </a:p>
        </p:txBody>
      </p:sp>
      <p:pic>
        <p:nvPicPr>
          <p:cNvPr id="74756" name="Picture 3"/>
          <p:cNvPicPr>
            <a:picLocks noGrp="1" noChangeAspect="1" noChangeArrowheads="1"/>
          </p:cNvPicPr>
          <p:nvPr>
            <p:ph type="body" idx="1"/>
          </p:nvPr>
        </p:nvPicPr>
        <p:blipFill>
          <a:blip r:embed="rId2" cstate="print"/>
          <a:srcRect/>
          <a:stretch>
            <a:fillRect/>
          </a:stretch>
        </p:blipFill>
        <p:spPr>
          <a:xfrm>
            <a:off x="2297113" y="1752600"/>
            <a:ext cx="7772400" cy="4114800"/>
          </a:xfrm>
        </p:spPr>
      </p:pic>
    </p:spTree>
    <p:extLst>
      <p:ext uri="{BB962C8B-B14F-4D97-AF65-F5344CB8AC3E}">
        <p14:creationId xmlns:p14="http://schemas.microsoft.com/office/powerpoint/2010/main" val="924115565"/>
      </p:ext>
    </p:extLst>
  </p:cSld>
  <p:clrMapOvr>
    <a:masterClrMapping/>
  </p:clrMapOvr>
  <p:timing>
    <p:tnLst>
      <p:par>
        <p:cTn id="1" dur="indefinite" restart="never" nodeType="tmRoot"/>
      </p:par>
    </p:tnLst>
  </p:timing>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4130" name="Slide Number Placeholder 4"/>
          <p:cNvSpPr>
            <a:spLocks noGrp="1"/>
          </p:cNvSpPr>
          <p:nvPr>
            <p:ph type="sldNum" sz="quarter" idx="10"/>
          </p:nvPr>
        </p:nvSpPr>
        <p:spPr>
          <a:xfrm>
            <a:off x="8904288" y="6092825"/>
            <a:ext cx="609600" cy="431800"/>
          </a:xfrm>
          <a:noFill/>
        </p:spPr>
        <p:txBody>
          <a:bodyPr/>
          <a:lstStyle/>
          <a:p>
            <a:fld id="{FECF917E-74CA-4356-A1D0-84EFF6CCC6E6}" type="slidenum">
              <a:rPr lang="it-IT" smtClean="0">
                <a:latin typeface="Arial" pitchFamily="34" charset="0"/>
              </a:rPr>
              <a:pPr/>
              <a:t>300</a:t>
            </a:fld>
            <a:endParaRPr lang="it-IT">
              <a:latin typeface="Arial" pitchFamily="34" charset="0"/>
            </a:endParaRPr>
          </a:p>
        </p:txBody>
      </p:sp>
      <p:sp>
        <p:nvSpPr>
          <p:cNvPr id="304131" name="Rectangle 2"/>
          <p:cNvSpPr>
            <a:spLocks noGrp="1" noChangeArrowheads="1"/>
          </p:cNvSpPr>
          <p:nvPr>
            <p:ph type="title"/>
          </p:nvPr>
        </p:nvSpPr>
        <p:spPr/>
        <p:txBody>
          <a:bodyPr/>
          <a:lstStyle/>
          <a:p>
            <a:r>
              <a:rPr lang="en-US" smtClean="0"/>
              <a:t>NAND Flash Page Program</a:t>
            </a:r>
          </a:p>
        </p:txBody>
      </p:sp>
      <p:pic>
        <p:nvPicPr>
          <p:cNvPr id="304132" name="Picture 3"/>
          <p:cNvPicPr>
            <a:picLocks noGrp="1" noChangeAspect="1" noChangeArrowheads="1"/>
          </p:cNvPicPr>
          <p:nvPr>
            <p:ph idx="1"/>
          </p:nvPr>
        </p:nvPicPr>
        <p:blipFill>
          <a:blip r:embed="rId2" cstate="print"/>
          <a:srcRect/>
          <a:stretch>
            <a:fillRect/>
          </a:stretch>
        </p:blipFill>
        <p:spPr>
          <a:xfrm>
            <a:off x="2016125" y="1371600"/>
            <a:ext cx="8159750" cy="3962400"/>
          </a:xfrm>
          <a:noFill/>
        </p:spPr>
      </p:pic>
      <p:grpSp>
        <p:nvGrpSpPr>
          <p:cNvPr id="2" name="Group 4"/>
          <p:cNvGrpSpPr>
            <a:grpSpLocks/>
          </p:cNvGrpSpPr>
          <p:nvPr/>
        </p:nvGrpSpPr>
        <p:grpSpPr bwMode="auto">
          <a:xfrm>
            <a:off x="3114674" y="3355976"/>
            <a:ext cx="1261032" cy="3106738"/>
            <a:chOff x="1344" y="2114"/>
            <a:chExt cx="860" cy="1957"/>
          </a:xfrm>
        </p:grpSpPr>
        <p:sp>
          <p:nvSpPr>
            <p:cNvPr id="304146" name="Rectangle 5"/>
            <p:cNvSpPr>
              <a:spLocks noChangeArrowheads="1"/>
            </p:cNvSpPr>
            <p:nvPr/>
          </p:nvSpPr>
          <p:spPr bwMode="auto">
            <a:xfrm>
              <a:off x="1440" y="2114"/>
              <a:ext cx="134" cy="236"/>
            </a:xfrm>
            <a:prstGeom prst="rect">
              <a:avLst/>
            </a:prstGeom>
            <a:noFill/>
            <a:ln w="38100" algn="ctr">
              <a:solidFill>
                <a:srgbClr val="FF0000"/>
              </a:solidFill>
              <a:miter lim="800000"/>
              <a:headEnd/>
              <a:tailEnd/>
            </a:ln>
          </p:spPr>
          <p:txBody>
            <a:bodyPr wrap="none" lIns="97256" tIns="48628" rIns="97256" bIns="48628" anchor="ctr">
              <a:spAutoFit/>
            </a:bodyPr>
            <a:lstStyle/>
            <a:p>
              <a:endParaRPr lang="en-US"/>
            </a:p>
          </p:txBody>
        </p:sp>
        <p:sp>
          <p:nvSpPr>
            <p:cNvPr id="304147" name="Text Box 6"/>
            <p:cNvSpPr txBox="1">
              <a:spLocks noChangeArrowheads="1"/>
            </p:cNvSpPr>
            <p:nvPr/>
          </p:nvSpPr>
          <p:spPr bwMode="auto">
            <a:xfrm>
              <a:off x="1344" y="3573"/>
              <a:ext cx="860" cy="498"/>
            </a:xfrm>
            <a:prstGeom prst="rect">
              <a:avLst/>
            </a:prstGeom>
            <a:noFill/>
            <a:ln w="38100" algn="ctr">
              <a:noFill/>
              <a:miter lim="800000"/>
              <a:headEnd/>
              <a:tailEnd/>
            </a:ln>
          </p:spPr>
          <p:txBody>
            <a:bodyPr wrap="none" lIns="97256" tIns="48628" rIns="97256" bIns="48628">
              <a:spAutoFit/>
            </a:bodyPr>
            <a:lstStyle/>
            <a:p>
              <a:pPr defTabSz="973138">
                <a:spcBef>
                  <a:spcPct val="50000"/>
                </a:spcBef>
              </a:pPr>
              <a:r>
                <a:rPr lang="en-US">
                  <a:solidFill>
                    <a:srgbClr val="FF0000"/>
                  </a:solidFill>
                  <a:latin typeface="Arial" pitchFamily="34" charset="0"/>
                </a:rPr>
                <a:t>Command</a:t>
              </a:r>
            </a:p>
            <a:p>
              <a:pPr defTabSz="973138">
                <a:spcBef>
                  <a:spcPct val="50000"/>
                </a:spcBef>
              </a:pPr>
              <a:r>
                <a:rPr lang="en-US">
                  <a:solidFill>
                    <a:srgbClr val="FF0000"/>
                  </a:solidFill>
                  <a:latin typeface="Arial" pitchFamily="34" charset="0"/>
                </a:rPr>
                <a:t>Phase</a:t>
              </a:r>
            </a:p>
          </p:txBody>
        </p:sp>
      </p:grpSp>
      <p:grpSp>
        <p:nvGrpSpPr>
          <p:cNvPr id="3" name="Group 7"/>
          <p:cNvGrpSpPr>
            <a:grpSpLocks/>
          </p:cNvGrpSpPr>
          <p:nvPr/>
        </p:nvGrpSpPr>
        <p:grpSpPr bwMode="auto">
          <a:xfrm>
            <a:off x="3986213" y="3317876"/>
            <a:ext cx="1595393" cy="3068638"/>
            <a:chOff x="1920" y="2090"/>
            <a:chExt cx="1210" cy="1933"/>
          </a:xfrm>
        </p:grpSpPr>
        <p:sp>
          <p:nvSpPr>
            <p:cNvPr id="304144" name="Rectangle 8"/>
            <p:cNvSpPr>
              <a:spLocks noChangeArrowheads="1"/>
            </p:cNvSpPr>
            <p:nvPr/>
          </p:nvSpPr>
          <p:spPr bwMode="auto">
            <a:xfrm>
              <a:off x="1920" y="2090"/>
              <a:ext cx="149" cy="236"/>
            </a:xfrm>
            <a:prstGeom prst="rect">
              <a:avLst/>
            </a:prstGeom>
            <a:noFill/>
            <a:ln w="38100" algn="ctr">
              <a:solidFill>
                <a:srgbClr val="0000FF"/>
              </a:solidFill>
              <a:miter lim="800000"/>
              <a:headEnd/>
              <a:tailEnd/>
            </a:ln>
          </p:spPr>
          <p:txBody>
            <a:bodyPr wrap="none" lIns="97256" tIns="48628" rIns="97256" bIns="48628" anchor="ctr">
              <a:spAutoFit/>
            </a:bodyPr>
            <a:lstStyle/>
            <a:p>
              <a:endParaRPr lang="en-US"/>
            </a:p>
          </p:txBody>
        </p:sp>
        <p:sp>
          <p:nvSpPr>
            <p:cNvPr id="304145" name="Text Box 9"/>
            <p:cNvSpPr txBox="1">
              <a:spLocks noChangeArrowheads="1"/>
            </p:cNvSpPr>
            <p:nvPr/>
          </p:nvSpPr>
          <p:spPr bwMode="auto">
            <a:xfrm>
              <a:off x="2339" y="3525"/>
              <a:ext cx="791" cy="498"/>
            </a:xfrm>
            <a:prstGeom prst="rect">
              <a:avLst/>
            </a:prstGeom>
            <a:noFill/>
            <a:ln w="38100" algn="ctr">
              <a:noFill/>
              <a:miter lim="800000"/>
              <a:headEnd/>
              <a:tailEnd/>
            </a:ln>
          </p:spPr>
          <p:txBody>
            <a:bodyPr wrap="none" lIns="97256" tIns="48628" rIns="97256" bIns="48628">
              <a:spAutoFit/>
            </a:bodyPr>
            <a:lstStyle/>
            <a:p>
              <a:pPr defTabSz="973138">
                <a:spcBef>
                  <a:spcPct val="50000"/>
                </a:spcBef>
              </a:pPr>
              <a:r>
                <a:rPr lang="en-US">
                  <a:solidFill>
                    <a:srgbClr val="0000FF"/>
                  </a:solidFill>
                  <a:latin typeface="Arial" pitchFamily="34" charset="0"/>
                </a:rPr>
                <a:t>Address</a:t>
              </a:r>
            </a:p>
            <a:p>
              <a:pPr defTabSz="973138">
                <a:spcBef>
                  <a:spcPct val="50000"/>
                </a:spcBef>
              </a:pPr>
              <a:r>
                <a:rPr lang="en-US">
                  <a:solidFill>
                    <a:srgbClr val="0000FF"/>
                  </a:solidFill>
                  <a:latin typeface="Arial" pitchFamily="34" charset="0"/>
                </a:rPr>
                <a:t>Phase</a:t>
              </a:r>
            </a:p>
          </p:txBody>
        </p:sp>
      </p:grpSp>
      <p:grpSp>
        <p:nvGrpSpPr>
          <p:cNvPr id="4" name="Group 10"/>
          <p:cNvGrpSpPr>
            <a:grpSpLocks/>
          </p:cNvGrpSpPr>
          <p:nvPr/>
        </p:nvGrpSpPr>
        <p:grpSpPr bwMode="auto">
          <a:xfrm>
            <a:off x="5815013" y="3341153"/>
            <a:ext cx="2882900" cy="3510592"/>
            <a:chOff x="3347" y="2091"/>
            <a:chExt cx="637" cy="2185"/>
          </a:xfrm>
        </p:grpSpPr>
        <p:sp>
          <p:nvSpPr>
            <p:cNvPr id="304142" name="Rectangle 11"/>
            <p:cNvSpPr>
              <a:spLocks noChangeArrowheads="1"/>
            </p:cNvSpPr>
            <p:nvPr/>
          </p:nvSpPr>
          <p:spPr bwMode="auto">
            <a:xfrm>
              <a:off x="3360" y="2091"/>
              <a:ext cx="624" cy="234"/>
            </a:xfrm>
            <a:prstGeom prst="rect">
              <a:avLst/>
            </a:prstGeom>
            <a:noFill/>
            <a:ln w="38100" algn="ctr">
              <a:solidFill>
                <a:srgbClr val="008000"/>
              </a:solidFill>
              <a:miter lim="800000"/>
              <a:headEnd/>
              <a:tailEnd/>
            </a:ln>
          </p:spPr>
          <p:txBody>
            <a:bodyPr lIns="97256" tIns="48628" rIns="97256" bIns="48628" anchor="ctr">
              <a:spAutoFit/>
            </a:bodyPr>
            <a:lstStyle/>
            <a:p>
              <a:endParaRPr lang="en-US"/>
            </a:p>
          </p:txBody>
        </p:sp>
        <p:sp>
          <p:nvSpPr>
            <p:cNvPr id="304143" name="Text Box 12"/>
            <p:cNvSpPr txBox="1">
              <a:spLocks noChangeArrowheads="1"/>
            </p:cNvSpPr>
            <p:nvPr/>
          </p:nvSpPr>
          <p:spPr bwMode="auto">
            <a:xfrm>
              <a:off x="3347" y="3525"/>
              <a:ext cx="417" cy="751"/>
            </a:xfrm>
            <a:prstGeom prst="rect">
              <a:avLst/>
            </a:prstGeom>
            <a:noFill/>
            <a:ln w="38100" algn="ctr">
              <a:noFill/>
              <a:miter lim="800000"/>
              <a:headEnd/>
              <a:tailEnd/>
            </a:ln>
          </p:spPr>
          <p:txBody>
            <a:bodyPr wrap="none" lIns="97256" tIns="48628" rIns="97256" bIns="48628">
              <a:spAutoFit/>
            </a:bodyPr>
            <a:lstStyle/>
            <a:p>
              <a:pPr defTabSz="973138">
                <a:spcBef>
                  <a:spcPct val="50000"/>
                </a:spcBef>
              </a:pPr>
              <a:r>
                <a:rPr lang="en-US">
                  <a:solidFill>
                    <a:srgbClr val="009900"/>
                  </a:solidFill>
                  <a:latin typeface="Arial" pitchFamily="34" charset="0"/>
                </a:rPr>
                <a:t>Data I/P</a:t>
              </a:r>
            </a:p>
            <a:p>
              <a:pPr defTabSz="973138">
                <a:spcBef>
                  <a:spcPct val="50000"/>
                </a:spcBef>
              </a:pPr>
              <a:r>
                <a:rPr lang="en-US">
                  <a:solidFill>
                    <a:srgbClr val="009900"/>
                  </a:solidFill>
                  <a:latin typeface="Arial" pitchFamily="34" charset="0"/>
                </a:rPr>
                <a:t>Phase</a:t>
              </a:r>
            </a:p>
            <a:p>
              <a:pPr defTabSz="973138">
                <a:spcBef>
                  <a:spcPct val="50000"/>
                </a:spcBef>
              </a:pPr>
              <a:r>
                <a:rPr lang="en-US">
                  <a:solidFill>
                    <a:srgbClr val="009900"/>
                  </a:solidFill>
                  <a:latin typeface="Arial" pitchFamily="34" charset="0"/>
                </a:rPr>
                <a:t>One data / pulse</a:t>
              </a:r>
            </a:p>
          </p:txBody>
        </p:sp>
      </p:grpSp>
      <p:grpSp>
        <p:nvGrpSpPr>
          <p:cNvPr id="5" name="Group 13"/>
          <p:cNvGrpSpPr>
            <a:grpSpLocks/>
          </p:cNvGrpSpPr>
          <p:nvPr/>
        </p:nvGrpSpPr>
        <p:grpSpPr bwMode="auto">
          <a:xfrm>
            <a:off x="8697914" y="3317876"/>
            <a:ext cx="2261671" cy="3581401"/>
            <a:chOff x="3984" y="2090"/>
            <a:chExt cx="4652" cy="2256"/>
          </a:xfrm>
        </p:grpSpPr>
        <p:sp>
          <p:nvSpPr>
            <p:cNvPr id="304140" name="Rectangle 14"/>
            <p:cNvSpPr>
              <a:spLocks noChangeArrowheads="1"/>
            </p:cNvSpPr>
            <p:nvPr/>
          </p:nvSpPr>
          <p:spPr bwMode="auto">
            <a:xfrm>
              <a:off x="3984" y="2090"/>
              <a:ext cx="404" cy="236"/>
            </a:xfrm>
            <a:prstGeom prst="rect">
              <a:avLst/>
            </a:prstGeom>
            <a:noFill/>
            <a:ln w="38100" algn="ctr">
              <a:solidFill>
                <a:srgbClr val="800080"/>
              </a:solidFill>
              <a:miter lim="800000"/>
              <a:headEnd/>
              <a:tailEnd/>
            </a:ln>
          </p:spPr>
          <p:txBody>
            <a:bodyPr wrap="none" lIns="97256" tIns="48628" rIns="97256" bIns="48628" anchor="ctr">
              <a:spAutoFit/>
            </a:bodyPr>
            <a:lstStyle/>
            <a:p>
              <a:endParaRPr lang="en-US"/>
            </a:p>
          </p:txBody>
        </p:sp>
        <p:sp>
          <p:nvSpPr>
            <p:cNvPr id="304141" name="Text Box 15"/>
            <p:cNvSpPr txBox="1">
              <a:spLocks noChangeArrowheads="1"/>
            </p:cNvSpPr>
            <p:nvPr/>
          </p:nvSpPr>
          <p:spPr bwMode="auto">
            <a:xfrm>
              <a:off x="4786" y="3509"/>
              <a:ext cx="3850" cy="837"/>
            </a:xfrm>
            <a:prstGeom prst="rect">
              <a:avLst/>
            </a:prstGeom>
            <a:noFill/>
            <a:ln w="38100" algn="ctr">
              <a:noFill/>
              <a:miter lim="800000"/>
              <a:headEnd/>
              <a:tailEnd/>
            </a:ln>
          </p:spPr>
          <p:txBody>
            <a:bodyPr wrap="none" lIns="97256" tIns="48628" rIns="97256" bIns="48628">
              <a:spAutoFit/>
            </a:bodyPr>
            <a:lstStyle/>
            <a:p>
              <a:pPr defTabSz="973138">
                <a:spcBef>
                  <a:spcPct val="50000"/>
                </a:spcBef>
              </a:pPr>
              <a:r>
                <a:rPr lang="en-US" sz="2000" b="1">
                  <a:solidFill>
                    <a:srgbClr val="660066"/>
                  </a:solidFill>
                  <a:latin typeface="Arial" pitchFamily="34" charset="0"/>
                </a:rPr>
                <a:t>Program</a:t>
              </a:r>
            </a:p>
            <a:p>
              <a:pPr defTabSz="973138">
                <a:spcBef>
                  <a:spcPct val="50000"/>
                </a:spcBef>
              </a:pPr>
              <a:r>
                <a:rPr lang="en-US" sz="2000" b="1">
                  <a:solidFill>
                    <a:srgbClr val="660066"/>
                  </a:solidFill>
                  <a:latin typeface="Arial" pitchFamily="34" charset="0"/>
                </a:rPr>
                <a:t>Phase</a:t>
              </a:r>
            </a:p>
            <a:p>
              <a:pPr defTabSz="973138">
                <a:spcBef>
                  <a:spcPct val="50000"/>
                </a:spcBef>
              </a:pPr>
              <a:r>
                <a:rPr lang="en-US" sz="2000" b="1">
                  <a:solidFill>
                    <a:srgbClr val="660066"/>
                  </a:solidFill>
                  <a:latin typeface="Arial" pitchFamily="34" charset="0"/>
                </a:rPr>
                <a:t>Long ~ 250uS</a:t>
              </a:r>
            </a:p>
          </p:txBody>
        </p:sp>
      </p:grpSp>
      <p:grpSp>
        <p:nvGrpSpPr>
          <p:cNvPr id="6" name="Group 16"/>
          <p:cNvGrpSpPr>
            <a:grpSpLocks/>
          </p:cNvGrpSpPr>
          <p:nvPr/>
        </p:nvGrpSpPr>
        <p:grpSpPr bwMode="auto">
          <a:xfrm>
            <a:off x="9612310" y="1828800"/>
            <a:ext cx="1096741" cy="2971800"/>
            <a:chOff x="5520" y="1152"/>
            <a:chExt cx="748" cy="1872"/>
          </a:xfrm>
        </p:grpSpPr>
        <p:sp>
          <p:nvSpPr>
            <p:cNvPr id="304138" name="Line 17"/>
            <p:cNvSpPr>
              <a:spLocks noChangeShapeType="1"/>
            </p:cNvSpPr>
            <p:nvPr/>
          </p:nvSpPr>
          <p:spPr bwMode="auto">
            <a:xfrm flipH="1">
              <a:off x="5520" y="1632"/>
              <a:ext cx="384" cy="1392"/>
            </a:xfrm>
            <a:prstGeom prst="line">
              <a:avLst/>
            </a:prstGeom>
            <a:noFill/>
            <a:ln w="38100">
              <a:solidFill>
                <a:srgbClr val="FF0000"/>
              </a:solidFill>
              <a:round/>
              <a:headEnd/>
              <a:tailEnd type="triangle" w="med" len="med"/>
            </a:ln>
          </p:spPr>
          <p:txBody>
            <a:bodyPr wrap="none" lIns="97256" tIns="48628" rIns="97256" bIns="48628" anchor="ctr">
              <a:spAutoFit/>
            </a:bodyPr>
            <a:lstStyle/>
            <a:p>
              <a:endParaRPr lang="en-US"/>
            </a:p>
          </p:txBody>
        </p:sp>
        <p:sp>
          <p:nvSpPr>
            <p:cNvPr id="304139" name="Text Box 18"/>
            <p:cNvSpPr txBox="1">
              <a:spLocks noChangeArrowheads="1"/>
            </p:cNvSpPr>
            <p:nvPr/>
          </p:nvSpPr>
          <p:spPr bwMode="auto">
            <a:xfrm>
              <a:off x="5571" y="1152"/>
              <a:ext cx="697" cy="498"/>
            </a:xfrm>
            <a:prstGeom prst="rect">
              <a:avLst/>
            </a:prstGeom>
            <a:noFill/>
            <a:ln w="38100" algn="ctr">
              <a:noFill/>
              <a:miter lim="800000"/>
              <a:headEnd/>
              <a:tailEnd/>
            </a:ln>
          </p:spPr>
          <p:txBody>
            <a:bodyPr wrap="none" lIns="97256" tIns="48628" rIns="97256" bIns="48628">
              <a:spAutoFit/>
            </a:bodyPr>
            <a:lstStyle/>
            <a:p>
              <a:pPr algn="ctr" defTabSz="973138">
                <a:spcBef>
                  <a:spcPct val="50000"/>
                </a:spcBef>
              </a:pPr>
              <a:r>
                <a:rPr lang="en-US">
                  <a:solidFill>
                    <a:srgbClr val="FF5050"/>
                  </a:solidFill>
                  <a:latin typeface="Arial" pitchFamily="34" charset="0"/>
                </a:rPr>
                <a:t>Check</a:t>
              </a:r>
            </a:p>
            <a:p>
              <a:pPr algn="ctr" defTabSz="973138">
                <a:spcBef>
                  <a:spcPct val="50000"/>
                </a:spcBef>
              </a:pPr>
              <a:r>
                <a:rPr lang="en-US">
                  <a:solidFill>
                    <a:srgbClr val="FF5050"/>
                  </a:solidFill>
                  <a:latin typeface="Arial" pitchFamily="34" charset="0"/>
                </a:rPr>
                <a:t>Timeout</a:t>
              </a:r>
            </a:p>
          </p:txBody>
        </p:sp>
      </p:grpSp>
    </p:spTree>
    <p:extLst>
      <p:ext uri="{BB962C8B-B14F-4D97-AF65-F5344CB8AC3E}">
        <p14:creationId xmlns:p14="http://schemas.microsoft.com/office/powerpoint/2010/main" val="1200590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 presetClass="entr" presetSubtype="2"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 calcmode="lin" valueType="num">
                                      <p:cBhvr additive="base">
                                        <p:cTn id="27" dur="500" fill="hold"/>
                                        <p:tgtEl>
                                          <p:spTgt spid="6"/>
                                        </p:tgtEl>
                                        <p:attrNameLst>
                                          <p:attrName>ppt_x</p:attrName>
                                        </p:attrNameLst>
                                      </p:cBhvr>
                                      <p:tavLst>
                                        <p:tav tm="0">
                                          <p:val>
                                            <p:strVal val="1+#ppt_w/2"/>
                                          </p:val>
                                        </p:tav>
                                        <p:tav tm="100000">
                                          <p:val>
                                            <p:strVal val="#ppt_x"/>
                                          </p:val>
                                        </p:tav>
                                      </p:tavLst>
                                    </p:anim>
                                    <p:anim calcmode="lin" valueType="num">
                                      <p:cBhvr additive="base">
                                        <p:cTn id="28"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154" name="Slide Number Placeholder 4"/>
          <p:cNvSpPr>
            <a:spLocks noGrp="1"/>
          </p:cNvSpPr>
          <p:nvPr>
            <p:ph type="sldNum" sz="quarter" idx="10"/>
          </p:nvPr>
        </p:nvSpPr>
        <p:spPr>
          <a:xfrm>
            <a:off x="8904288" y="6092825"/>
            <a:ext cx="609600" cy="431800"/>
          </a:xfrm>
          <a:noFill/>
        </p:spPr>
        <p:txBody>
          <a:bodyPr/>
          <a:lstStyle/>
          <a:p>
            <a:fld id="{7AC50ACD-B83B-4D25-9CBD-A8E881FEBB61}" type="slidenum">
              <a:rPr lang="it-IT" smtClean="0">
                <a:latin typeface="Arial" pitchFamily="34" charset="0"/>
              </a:rPr>
              <a:pPr/>
              <a:t>301</a:t>
            </a:fld>
            <a:endParaRPr lang="it-IT">
              <a:latin typeface="Arial" pitchFamily="34" charset="0"/>
            </a:endParaRPr>
          </a:p>
        </p:txBody>
      </p:sp>
      <p:sp>
        <p:nvSpPr>
          <p:cNvPr id="305155" name="Rectangle 2"/>
          <p:cNvSpPr>
            <a:spLocks noGrp="1" noChangeArrowheads="1"/>
          </p:cNvSpPr>
          <p:nvPr>
            <p:ph type="title"/>
          </p:nvPr>
        </p:nvSpPr>
        <p:spPr/>
        <p:txBody>
          <a:bodyPr/>
          <a:lstStyle/>
          <a:p>
            <a:r>
              <a:rPr lang="en-US" smtClean="0"/>
              <a:t>Array Organization – Logical View</a:t>
            </a:r>
          </a:p>
        </p:txBody>
      </p:sp>
      <p:pic>
        <p:nvPicPr>
          <p:cNvPr id="305156" name="Picture 3"/>
          <p:cNvPicPr>
            <a:picLocks noGrp="1" noChangeAspect="1" noChangeArrowheads="1"/>
          </p:cNvPicPr>
          <p:nvPr>
            <p:ph idx="1"/>
          </p:nvPr>
        </p:nvPicPr>
        <p:blipFill>
          <a:blip r:embed="rId2" cstate="print"/>
          <a:srcRect/>
          <a:stretch>
            <a:fillRect/>
          </a:stretch>
        </p:blipFill>
        <p:spPr>
          <a:xfrm>
            <a:off x="1735138" y="1295400"/>
            <a:ext cx="8932862" cy="4197350"/>
          </a:xfrm>
          <a:noFill/>
        </p:spPr>
      </p:pic>
      <p:sp>
        <p:nvSpPr>
          <p:cNvPr id="496644" name="Text Box 4"/>
          <p:cNvSpPr txBox="1">
            <a:spLocks noChangeArrowheads="1"/>
          </p:cNvSpPr>
          <p:nvPr/>
        </p:nvSpPr>
        <p:spPr bwMode="auto">
          <a:xfrm>
            <a:off x="2278063" y="5700714"/>
            <a:ext cx="6270126" cy="529093"/>
          </a:xfrm>
          <a:prstGeom prst="rect">
            <a:avLst/>
          </a:prstGeom>
          <a:noFill/>
          <a:ln w="38100" algn="ctr">
            <a:noFill/>
            <a:miter lim="800000"/>
            <a:headEnd/>
            <a:tailEnd/>
          </a:ln>
        </p:spPr>
        <p:txBody>
          <a:bodyPr wrap="none" lIns="97256" tIns="48628" rIns="97256" bIns="48628">
            <a:spAutoFit/>
          </a:bodyPr>
          <a:lstStyle/>
          <a:p>
            <a:pPr defTabSz="973138">
              <a:spcBef>
                <a:spcPct val="50000"/>
              </a:spcBef>
            </a:pPr>
            <a:r>
              <a:rPr lang="en-US" sz="2800" b="1">
                <a:solidFill>
                  <a:srgbClr val="000000"/>
                </a:solidFill>
                <a:latin typeface="Arial" pitchFamily="34" charset="0"/>
              </a:rPr>
              <a:t>Cell -&gt; Byte / Word -&gt; Page -&gt; Block</a:t>
            </a:r>
          </a:p>
        </p:txBody>
      </p:sp>
      <p:grpSp>
        <p:nvGrpSpPr>
          <p:cNvPr id="2" name="Group 5"/>
          <p:cNvGrpSpPr>
            <a:grpSpLocks/>
          </p:cNvGrpSpPr>
          <p:nvPr/>
        </p:nvGrpSpPr>
        <p:grpSpPr bwMode="auto">
          <a:xfrm>
            <a:off x="3895726" y="5832476"/>
            <a:ext cx="5521707" cy="1050925"/>
            <a:chOff x="1619" y="3674"/>
            <a:chExt cx="3767" cy="662"/>
          </a:xfrm>
        </p:grpSpPr>
        <p:sp>
          <p:nvSpPr>
            <p:cNvPr id="305160" name="Rectangle 6"/>
            <p:cNvSpPr>
              <a:spLocks noChangeArrowheads="1"/>
            </p:cNvSpPr>
            <p:nvPr/>
          </p:nvSpPr>
          <p:spPr bwMode="auto">
            <a:xfrm>
              <a:off x="2832" y="3674"/>
              <a:ext cx="134" cy="236"/>
            </a:xfrm>
            <a:prstGeom prst="rect">
              <a:avLst/>
            </a:prstGeom>
            <a:noFill/>
            <a:ln w="38100" algn="ctr">
              <a:solidFill>
                <a:srgbClr val="FF0000"/>
              </a:solidFill>
              <a:miter lim="800000"/>
              <a:headEnd/>
              <a:tailEnd/>
            </a:ln>
          </p:spPr>
          <p:txBody>
            <a:bodyPr wrap="none" lIns="97256" tIns="48628" rIns="97256" bIns="48628" anchor="ctr">
              <a:spAutoFit/>
            </a:bodyPr>
            <a:lstStyle/>
            <a:p>
              <a:endParaRPr lang="en-US"/>
            </a:p>
          </p:txBody>
        </p:sp>
        <p:sp>
          <p:nvSpPr>
            <p:cNvPr id="305161" name="Text Box 7"/>
            <p:cNvSpPr txBox="1">
              <a:spLocks noChangeArrowheads="1"/>
            </p:cNvSpPr>
            <p:nvPr/>
          </p:nvSpPr>
          <p:spPr bwMode="auto">
            <a:xfrm>
              <a:off x="1619" y="4080"/>
              <a:ext cx="3767" cy="256"/>
            </a:xfrm>
            <a:prstGeom prst="rect">
              <a:avLst/>
            </a:prstGeom>
            <a:noFill/>
            <a:ln w="38100" algn="ctr">
              <a:noFill/>
              <a:miter lim="800000"/>
              <a:headEnd/>
              <a:tailEnd/>
            </a:ln>
          </p:spPr>
          <p:txBody>
            <a:bodyPr wrap="none" lIns="97256" tIns="48628" rIns="97256" bIns="48628">
              <a:spAutoFit/>
            </a:bodyPr>
            <a:lstStyle/>
            <a:p>
              <a:pPr defTabSz="973138">
                <a:spcBef>
                  <a:spcPct val="50000"/>
                </a:spcBef>
              </a:pPr>
              <a:r>
                <a:rPr lang="en-US" sz="2000" b="1">
                  <a:solidFill>
                    <a:srgbClr val="FF0000"/>
                  </a:solidFill>
                  <a:latin typeface="Arial" pitchFamily="34" charset="0"/>
                </a:rPr>
                <a:t>Entire Page Programmed / Read at one time</a:t>
              </a:r>
            </a:p>
          </p:txBody>
        </p:sp>
      </p:grpSp>
      <p:sp>
        <p:nvSpPr>
          <p:cNvPr id="305159" name="Text Box 8"/>
          <p:cNvSpPr txBox="1">
            <a:spLocks noChangeArrowheads="1"/>
          </p:cNvSpPr>
          <p:nvPr/>
        </p:nvSpPr>
        <p:spPr bwMode="auto">
          <a:xfrm rot="-5400000">
            <a:off x="5194273" y="3291891"/>
            <a:ext cx="739830" cy="405982"/>
          </a:xfrm>
          <a:prstGeom prst="rect">
            <a:avLst/>
          </a:prstGeom>
          <a:noFill/>
          <a:ln w="38100" algn="ctr">
            <a:noFill/>
            <a:miter lim="800000"/>
            <a:headEnd/>
            <a:tailEnd/>
          </a:ln>
        </p:spPr>
        <p:txBody>
          <a:bodyPr wrap="none" lIns="97256" tIns="48628" rIns="97256" bIns="48628">
            <a:spAutoFit/>
          </a:bodyPr>
          <a:lstStyle/>
          <a:p>
            <a:pPr algn="ctr" defTabSz="973138">
              <a:spcBef>
                <a:spcPct val="50000"/>
              </a:spcBef>
            </a:pPr>
            <a:r>
              <a:rPr lang="en-US" sz="2000" b="1">
                <a:solidFill>
                  <a:srgbClr val="0000FF"/>
                </a:solidFill>
                <a:latin typeface="Arial" pitchFamily="34" charset="0"/>
              </a:rPr>
              <a:t>ECC</a:t>
            </a:r>
          </a:p>
        </p:txBody>
      </p:sp>
    </p:spTree>
    <p:extLst>
      <p:ext uri="{BB962C8B-B14F-4D97-AF65-F5344CB8AC3E}">
        <p14:creationId xmlns:p14="http://schemas.microsoft.com/office/powerpoint/2010/main" val="1975004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96644"/>
                                        </p:tgtEl>
                                        <p:attrNameLst>
                                          <p:attrName>style.visibility</p:attrName>
                                        </p:attrNameLst>
                                      </p:cBhvr>
                                      <p:to>
                                        <p:strVal val="visible"/>
                                      </p:to>
                                    </p:set>
                                    <p:anim calcmode="lin" valueType="num">
                                      <p:cBhvr additive="base">
                                        <p:cTn id="7" dur="500" fill="hold"/>
                                        <p:tgtEl>
                                          <p:spTgt spid="496644"/>
                                        </p:tgtEl>
                                        <p:attrNameLst>
                                          <p:attrName>ppt_x</p:attrName>
                                        </p:attrNameLst>
                                      </p:cBhvr>
                                      <p:tavLst>
                                        <p:tav tm="0">
                                          <p:val>
                                            <p:strVal val="0-#ppt_w/2"/>
                                          </p:val>
                                        </p:tav>
                                        <p:tav tm="100000">
                                          <p:val>
                                            <p:strVal val="#ppt_x"/>
                                          </p:val>
                                        </p:tav>
                                      </p:tavLst>
                                    </p:anim>
                                    <p:anim calcmode="lin" valueType="num">
                                      <p:cBhvr additive="base">
                                        <p:cTn id="8" dur="500" fill="hold"/>
                                        <p:tgtEl>
                                          <p:spTgt spid="49664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6644" grpId="0"/>
    </p:bldLst>
  </p:timing>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178" name="Slide Number Placeholder 4"/>
          <p:cNvSpPr>
            <a:spLocks noGrp="1"/>
          </p:cNvSpPr>
          <p:nvPr>
            <p:ph type="sldNum" sz="quarter" idx="10"/>
          </p:nvPr>
        </p:nvSpPr>
        <p:spPr>
          <a:xfrm>
            <a:off x="8904288" y="6092825"/>
            <a:ext cx="609600" cy="431800"/>
          </a:xfrm>
          <a:noFill/>
        </p:spPr>
        <p:txBody>
          <a:bodyPr/>
          <a:lstStyle/>
          <a:p>
            <a:fld id="{26B5ABBD-677A-4819-984E-846522BDB722}" type="slidenum">
              <a:rPr lang="it-IT" smtClean="0">
                <a:latin typeface="Arial" pitchFamily="34" charset="0"/>
              </a:rPr>
              <a:pPr/>
              <a:t>302</a:t>
            </a:fld>
            <a:endParaRPr lang="it-IT">
              <a:latin typeface="Arial" pitchFamily="34" charset="0"/>
            </a:endParaRPr>
          </a:p>
        </p:txBody>
      </p:sp>
      <p:sp>
        <p:nvSpPr>
          <p:cNvPr id="306179" name="Rectangle 2"/>
          <p:cNvSpPr>
            <a:spLocks noGrp="1" noChangeArrowheads="1"/>
          </p:cNvSpPr>
          <p:nvPr>
            <p:ph type="title"/>
          </p:nvPr>
        </p:nvSpPr>
        <p:spPr/>
        <p:txBody>
          <a:bodyPr/>
          <a:lstStyle/>
          <a:p>
            <a:r>
              <a:rPr lang="en-US" sz="2100"/>
              <a:t>Advantages of Page / Block Organisation</a:t>
            </a:r>
          </a:p>
        </p:txBody>
      </p:sp>
      <p:sp>
        <p:nvSpPr>
          <p:cNvPr id="306180" name="Rectangle 3"/>
          <p:cNvSpPr>
            <a:spLocks noGrp="1" noChangeArrowheads="1"/>
          </p:cNvSpPr>
          <p:nvPr>
            <p:ph type="body" idx="1"/>
          </p:nvPr>
        </p:nvSpPr>
        <p:spPr>
          <a:xfrm>
            <a:off x="2157414" y="1524000"/>
            <a:ext cx="7824787" cy="4572000"/>
          </a:xfrm>
        </p:spPr>
        <p:txBody>
          <a:bodyPr/>
          <a:lstStyle/>
          <a:p>
            <a:pPr>
              <a:lnSpc>
                <a:spcPct val="90000"/>
              </a:lnSpc>
            </a:pPr>
            <a:r>
              <a:rPr lang="en-GB" sz="2000"/>
              <a:t>Eg : Page = 2KB, Block = 128Kb</a:t>
            </a:r>
            <a:endParaRPr lang="en-US" sz="2000"/>
          </a:p>
          <a:p>
            <a:pPr>
              <a:lnSpc>
                <a:spcPct val="90000"/>
              </a:lnSpc>
            </a:pPr>
            <a:r>
              <a:rPr lang="en-US" sz="2000"/>
              <a:t>The effective read speed of the large page NAND devices is similar to the small block devices:</a:t>
            </a:r>
          </a:p>
          <a:p>
            <a:pPr lvl="1">
              <a:lnSpc>
                <a:spcPct val="90000"/>
              </a:lnSpc>
            </a:pPr>
            <a:r>
              <a:rPr lang="en-US" sz="1800"/>
              <a:t>Read Time = 6 cycles x 50ns(command) + 25 µs(data xfer) + 2112 cycles x 50ns(readout) = 131 µs</a:t>
            </a:r>
          </a:p>
          <a:p>
            <a:pPr lvl="1">
              <a:lnSpc>
                <a:spcPct val="90000"/>
              </a:lnSpc>
            </a:pPr>
            <a:r>
              <a:rPr lang="en-US" sz="1800"/>
              <a:t>Read Speed = 2112 bytes / 131 µs = 16.1 Mbytes /sec</a:t>
            </a:r>
          </a:p>
          <a:p>
            <a:pPr>
              <a:lnSpc>
                <a:spcPct val="90000"/>
              </a:lnSpc>
            </a:pPr>
            <a:r>
              <a:rPr lang="en-US" sz="2000"/>
              <a:t>The effective write speed of the large page NAND devices is more than 3 times faster.</a:t>
            </a:r>
          </a:p>
          <a:p>
            <a:pPr lvl="1">
              <a:lnSpc>
                <a:spcPct val="90000"/>
              </a:lnSpc>
            </a:pPr>
            <a:r>
              <a:rPr lang="en-US" sz="1800"/>
              <a:t>Write Time = 5 cycles x 50ns + 2112 cycles x 50ns + 1 cycle x 50ns + 200µs = 306 µs</a:t>
            </a:r>
          </a:p>
          <a:p>
            <a:pPr lvl="1">
              <a:lnSpc>
                <a:spcPct val="90000"/>
              </a:lnSpc>
            </a:pPr>
            <a:r>
              <a:rPr lang="en-US" sz="1800"/>
              <a:t>Write Speed = 2112 bytes / 306µs = 6.9 Mbytes / sec</a:t>
            </a:r>
          </a:p>
          <a:p>
            <a:pPr>
              <a:lnSpc>
                <a:spcPct val="90000"/>
              </a:lnSpc>
            </a:pPr>
            <a:r>
              <a:rPr lang="en-US" sz="2000"/>
              <a:t>The effective erase speed is nearly 8 times faster.</a:t>
            </a:r>
          </a:p>
          <a:p>
            <a:pPr lvl="1">
              <a:lnSpc>
                <a:spcPct val="90000"/>
              </a:lnSpc>
            </a:pPr>
            <a:r>
              <a:rPr lang="en-US" sz="1800"/>
              <a:t>Erase Time = 4 cycles x 50ns + 2ms = 2ms</a:t>
            </a:r>
          </a:p>
          <a:p>
            <a:pPr lvl="1">
              <a:lnSpc>
                <a:spcPct val="90000"/>
              </a:lnSpc>
            </a:pPr>
            <a:r>
              <a:rPr lang="en-US" sz="1800"/>
              <a:t>Erase Speed = 128kB / 2ms = 64 Mbytes / sec</a:t>
            </a:r>
          </a:p>
        </p:txBody>
      </p:sp>
    </p:spTree>
    <p:extLst>
      <p:ext uri="{BB962C8B-B14F-4D97-AF65-F5344CB8AC3E}">
        <p14:creationId xmlns:p14="http://schemas.microsoft.com/office/powerpoint/2010/main" val="4253757677"/>
      </p:ext>
    </p:extLst>
  </p:cSld>
  <p:clrMapOvr>
    <a:masterClrMapping/>
  </p:clrMapOvr>
  <p:timing>
    <p:tnLst>
      <p:par>
        <p:cTn id="1" dur="indefinite" restart="never" nodeType="tmRoot"/>
      </p:par>
    </p:tnLst>
  </p:timing>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02" name="Slide Number Placeholder 4"/>
          <p:cNvSpPr>
            <a:spLocks noGrp="1"/>
          </p:cNvSpPr>
          <p:nvPr>
            <p:ph type="sldNum" sz="quarter" idx="10"/>
          </p:nvPr>
        </p:nvSpPr>
        <p:spPr>
          <a:xfrm>
            <a:off x="8904288" y="6092825"/>
            <a:ext cx="609600" cy="431800"/>
          </a:xfrm>
          <a:noFill/>
        </p:spPr>
        <p:txBody>
          <a:bodyPr/>
          <a:lstStyle/>
          <a:p>
            <a:fld id="{8DC4AEE5-9C13-41EF-9C3C-C9A3268E305B}" type="slidenum">
              <a:rPr lang="it-IT" smtClean="0">
                <a:latin typeface="Arial" pitchFamily="34" charset="0"/>
              </a:rPr>
              <a:pPr/>
              <a:t>303</a:t>
            </a:fld>
            <a:endParaRPr lang="it-IT">
              <a:latin typeface="Arial" pitchFamily="34" charset="0"/>
            </a:endParaRPr>
          </a:p>
        </p:txBody>
      </p:sp>
      <p:sp>
        <p:nvSpPr>
          <p:cNvPr id="307203" name="Rectangle 2"/>
          <p:cNvSpPr>
            <a:spLocks noGrp="1" noChangeArrowheads="1"/>
          </p:cNvSpPr>
          <p:nvPr>
            <p:ph type="title"/>
          </p:nvPr>
        </p:nvSpPr>
        <p:spPr/>
        <p:txBody>
          <a:bodyPr/>
          <a:lstStyle/>
          <a:p>
            <a:r>
              <a:rPr lang="en-US" sz="2100"/>
              <a:t>128Mb NAND Flash Functional Block Diagram</a:t>
            </a:r>
          </a:p>
        </p:txBody>
      </p:sp>
      <p:pic>
        <p:nvPicPr>
          <p:cNvPr id="307204" name="Picture 3"/>
          <p:cNvPicPr>
            <a:picLocks noGrp="1" noChangeAspect="1" noChangeArrowheads="1"/>
          </p:cNvPicPr>
          <p:nvPr>
            <p:ph idx="1"/>
          </p:nvPr>
        </p:nvPicPr>
        <p:blipFill>
          <a:blip r:embed="rId2" cstate="print"/>
          <a:srcRect/>
          <a:stretch>
            <a:fillRect/>
          </a:stretch>
        </p:blipFill>
        <p:spPr>
          <a:xfrm>
            <a:off x="2508250" y="1447800"/>
            <a:ext cx="7386638" cy="4648200"/>
          </a:xfrm>
          <a:noFill/>
        </p:spPr>
      </p:pic>
    </p:spTree>
    <p:extLst>
      <p:ext uri="{BB962C8B-B14F-4D97-AF65-F5344CB8AC3E}">
        <p14:creationId xmlns:p14="http://schemas.microsoft.com/office/powerpoint/2010/main" val="428251398"/>
      </p:ext>
    </p:extLst>
  </p:cSld>
  <p:clrMapOvr>
    <a:masterClrMapping/>
  </p:clrMapOvr>
  <p:timing>
    <p:tnLst>
      <p:par>
        <p:cTn id="1" dur="indefinite" restart="never" nodeType="tmRoot"/>
      </p:par>
    </p:tnLst>
  </p:timing>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226" name="Slide Number Placeholder 2"/>
          <p:cNvSpPr>
            <a:spLocks noGrp="1"/>
          </p:cNvSpPr>
          <p:nvPr>
            <p:ph type="sldNum" sz="quarter" idx="10"/>
          </p:nvPr>
        </p:nvSpPr>
        <p:spPr>
          <a:xfrm>
            <a:off x="8904288" y="6092825"/>
            <a:ext cx="609600" cy="431800"/>
          </a:xfrm>
          <a:noFill/>
        </p:spPr>
        <p:txBody>
          <a:bodyPr/>
          <a:lstStyle/>
          <a:p>
            <a:fld id="{A41888E6-30BD-410F-A4F3-CAA98DDE610B}" type="slidenum">
              <a:rPr lang="it-IT" smtClean="0">
                <a:latin typeface="Arial" pitchFamily="34" charset="0"/>
              </a:rPr>
              <a:pPr/>
              <a:t>304</a:t>
            </a:fld>
            <a:endParaRPr lang="it-IT">
              <a:latin typeface="Arial" pitchFamily="34" charset="0"/>
            </a:endParaRPr>
          </a:p>
        </p:txBody>
      </p:sp>
      <p:pic>
        <p:nvPicPr>
          <p:cNvPr id="308227" name="Picture 2"/>
          <p:cNvPicPr>
            <a:picLocks noChangeAspect="1" noChangeArrowheads="1"/>
          </p:cNvPicPr>
          <p:nvPr/>
        </p:nvPicPr>
        <p:blipFill>
          <a:blip r:embed="rId2" cstate="print"/>
          <a:srcRect/>
          <a:stretch>
            <a:fillRect/>
          </a:stretch>
        </p:blipFill>
        <p:spPr bwMode="auto">
          <a:xfrm>
            <a:off x="2508251" y="457200"/>
            <a:ext cx="7667625" cy="5886450"/>
          </a:xfrm>
          <a:prstGeom prst="rect">
            <a:avLst/>
          </a:prstGeom>
          <a:noFill/>
          <a:ln w="38100" algn="ctr">
            <a:noFill/>
            <a:miter lim="800000"/>
            <a:headEnd/>
            <a:tailEnd/>
          </a:ln>
        </p:spPr>
      </p:pic>
      <p:grpSp>
        <p:nvGrpSpPr>
          <p:cNvPr id="2" name="Group 3"/>
          <p:cNvGrpSpPr>
            <a:grpSpLocks/>
          </p:cNvGrpSpPr>
          <p:nvPr/>
        </p:nvGrpSpPr>
        <p:grpSpPr bwMode="auto">
          <a:xfrm>
            <a:off x="1524000" y="3009901"/>
            <a:ext cx="4502150" cy="3282951"/>
            <a:chOff x="0" y="1896"/>
            <a:chExt cx="3072" cy="2068"/>
          </a:xfrm>
        </p:grpSpPr>
        <p:sp>
          <p:nvSpPr>
            <p:cNvPr id="308253" name="Line 4"/>
            <p:cNvSpPr>
              <a:spLocks noChangeShapeType="1"/>
            </p:cNvSpPr>
            <p:nvPr/>
          </p:nvSpPr>
          <p:spPr bwMode="auto">
            <a:xfrm flipV="1">
              <a:off x="960" y="2102"/>
              <a:ext cx="2112" cy="10"/>
            </a:xfrm>
            <a:prstGeom prst="line">
              <a:avLst/>
            </a:prstGeom>
            <a:noFill/>
            <a:ln w="38100">
              <a:solidFill>
                <a:srgbClr val="FF0000"/>
              </a:solidFill>
              <a:round/>
              <a:headEnd/>
              <a:tailEnd type="triangle" w="med" len="med"/>
            </a:ln>
          </p:spPr>
          <p:txBody>
            <a:bodyPr lIns="97256" tIns="48628" rIns="97256" bIns="48628" anchor="ctr">
              <a:spAutoFit/>
            </a:bodyPr>
            <a:lstStyle/>
            <a:p>
              <a:endParaRPr lang="en-US"/>
            </a:p>
          </p:txBody>
        </p:sp>
        <p:sp>
          <p:nvSpPr>
            <p:cNvPr id="308254" name="Oval 5"/>
            <p:cNvSpPr>
              <a:spLocks noChangeArrowheads="1"/>
            </p:cNvSpPr>
            <p:nvPr/>
          </p:nvSpPr>
          <p:spPr bwMode="auto">
            <a:xfrm>
              <a:off x="0" y="2426"/>
              <a:ext cx="1056" cy="332"/>
            </a:xfrm>
            <a:prstGeom prst="ellipse">
              <a:avLst/>
            </a:prstGeom>
            <a:solidFill>
              <a:srgbClr val="FFFF00"/>
            </a:solidFill>
            <a:ln w="38100" algn="ctr">
              <a:solidFill>
                <a:srgbClr val="FF0000"/>
              </a:solidFill>
              <a:round/>
              <a:headEnd/>
              <a:tailEnd/>
            </a:ln>
          </p:spPr>
          <p:txBody>
            <a:bodyPr lIns="97256" tIns="48628" rIns="97256" bIns="48628" anchor="ctr">
              <a:spAutoFit/>
            </a:bodyPr>
            <a:lstStyle/>
            <a:p>
              <a:endParaRPr lang="en-US"/>
            </a:p>
          </p:txBody>
        </p:sp>
        <p:sp>
          <p:nvSpPr>
            <p:cNvPr id="308255" name="Text Box 6"/>
            <p:cNvSpPr txBox="1">
              <a:spLocks noChangeArrowheads="1"/>
            </p:cNvSpPr>
            <p:nvPr/>
          </p:nvSpPr>
          <p:spPr bwMode="auto">
            <a:xfrm>
              <a:off x="150" y="1896"/>
              <a:ext cx="1200" cy="2068"/>
            </a:xfrm>
            <a:prstGeom prst="rect">
              <a:avLst/>
            </a:prstGeom>
            <a:noFill/>
            <a:ln w="38100" algn="ctr">
              <a:noFill/>
              <a:miter lim="800000"/>
              <a:headEnd/>
              <a:tailEnd/>
            </a:ln>
          </p:spPr>
          <p:txBody>
            <a:bodyPr wrap="none" lIns="97256" tIns="48628" rIns="97256" bIns="48628">
              <a:spAutoFit/>
            </a:bodyPr>
            <a:lstStyle/>
            <a:p>
              <a:pPr defTabSz="973138">
                <a:spcBef>
                  <a:spcPct val="50000"/>
                </a:spcBef>
              </a:pPr>
              <a:r>
                <a:rPr lang="en-US" b="1">
                  <a:solidFill>
                    <a:srgbClr val="FF0000"/>
                  </a:solidFill>
                  <a:latin typeface="Comic Sans MS" pitchFamily="66" charset="0"/>
                </a:rPr>
                <a:t>All cells</a:t>
              </a:r>
            </a:p>
            <a:p>
              <a:pPr defTabSz="973138">
                <a:spcBef>
                  <a:spcPct val="50000"/>
                </a:spcBef>
              </a:pPr>
              <a:r>
                <a:rPr lang="en-US" b="1">
                  <a:solidFill>
                    <a:srgbClr val="FF0000"/>
                  </a:solidFill>
                  <a:latin typeface="Comic Sans MS" pitchFamily="66" charset="0"/>
                </a:rPr>
                <a:t>on one WL</a:t>
              </a:r>
            </a:p>
            <a:p>
              <a:pPr defTabSz="973138">
                <a:spcBef>
                  <a:spcPct val="50000"/>
                </a:spcBef>
              </a:pPr>
              <a:r>
                <a:rPr lang="en-US" b="1">
                  <a:solidFill>
                    <a:srgbClr val="FF0000"/>
                  </a:solidFill>
                  <a:latin typeface="Comic Sans MS" pitchFamily="66" charset="0"/>
                </a:rPr>
                <a:t>form a page</a:t>
              </a:r>
            </a:p>
            <a:p>
              <a:pPr defTabSz="973138">
                <a:spcBef>
                  <a:spcPct val="50000"/>
                </a:spcBef>
              </a:pPr>
              <a:r>
                <a:rPr lang="en-US" b="1">
                  <a:solidFill>
                    <a:srgbClr val="FF0000"/>
                  </a:solidFill>
                  <a:latin typeface="Comic Sans MS" pitchFamily="66" charset="0"/>
                </a:rPr>
                <a:t>Programmed</a:t>
              </a:r>
            </a:p>
            <a:p>
              <a:pPr defTabSz="973138">
                <a:spcBef>
                  <a:spcPct val="50000"/>
                </a:spcBef>
              </a:pPr>
              <a:r>
                <a:rPr lang="en-US" b="1">
                  <a:solidFill>
                    <a:srgbClr val="FF0000"/>
                  </a:solidFill>
                  <a:latin typeface="Comic Sans MS" pitchFamily="66" charset="0"/>
                </a:rPr>
                <a:t>Together</a:t>
              </a:r>
            </a:p>
            <a:p>
              <a:pPr defTabSz="973138">
                <a:spcBef>
                  <a:spcPct val="50000"/>
                </a:spcBef>
              </a:pPr>
              <a:endParaRPr lang="en-US" b="1">
                <a:solidFill>
                  <a:srgbClr val="FF0000"/>
                </a:solidFill>
                <a:latin typeface="Comic Sans MS" pitchFamily="66" charset="0"/>
              </a:endParaRPr>
            </a:p>
            <a:p>
              <a:pPr defTabSz="973138">
                <a:spcBef>
                  <a:spcPct val="50000"/>
                </a:spcBef>
              </a:pPr>
              <a:r>
                <a:rPr lang="en-US" b="1">
                  <a:solidFill>
                    <a:srgbClr val="0000FF"/>
                  </a:solidFill>
                  <a:latin typeface="Comic Sans MS" pitchFamily="66" charset="0"/>
                </a:rPr>
                <a:t>2112x8 cells</a:t>
              </a:r>
            </a:p>
            <a:p>
              <a:pPr defTabSz="973138">
                <a:spcBef>
                  <a:spcPct val="50000"/>
                </a:spcBef>
              </a:pPr>
              <a:r>
                <a:rPr lang="en-US" b="1">
                  <a:solidFill>
                    <a:srgbClr val="0000FF"/>
                  </a:solidFill>
                  <a:latin typeface="Comic Sans MS" pitchFamily="66" charset="0"/>
                </a:rPr>
                <a:t>Per phys page</a:t>
              </a:r>
            </a:p>
          </p:txBody>
        </p:sp>
      </p:grpSp>
      <p:grpSp>
        <p:nvGrpSpPr>
          <p:cNvPr id="3" name="Group 7"/>
          <p:cNvGrpSpPr>
            <a:grpSpLocks/>
          </p:cNvGrpSpPr>
          <p:nvPr/>
        </p:nvGrpSpPr>
        <p:grpSpPr bwMode="auto">
          <a:xfrm>
            <a:off x="3333750" y="2362200"/>
            <a:ext cx="482246" cy="1143000"/>
            <a:chOff x="1235" y="1488"/>
            <a:chExt cx="329" cy="720"/>
          </a:xfrm>
        </p:grpSpPr>
        <p:sp>
          <p:nvSpPr>
            <p:cNvPr id="308250" name="Line 8"/>
            <p:cNvSpPr>
              <a:spLocks noChangeShapeType="1"/>
            </p:cNvSpPr>
            <p:nvPr/>
          </p:nvSpPr>
          <p:spPr bwMode="auto">
            <a:xfrm flipV="1">
              <a:off x="1392" y="1488"/>
              <a:ext cx="0" cy="288"/>
            </a:xfrm>
            <a:prstGeom prst="line">
              <a:avLst/>
            </a:prstGeom>
            <a:noFill/>
            <a:ln w="38100">
              <a:solidFill>
                <a:srgbClr val="FF0000"/>
              </a:solidFill>
              <a:round/>
              <a:headEnd/>
              <a:tailEnd type="triangle" w="med" len="med"/>
            </a:ln>
          </p:spPr>
          <p:txBody>
            <a:bodyPr wrap="none" lIns="97256" tIns="48628" rIns="97256" bIns="48628" anchor="ctr">
              <a:spAutoFit/>
            </a:bodyPr>
            <a:lstStyle/>
            <a:p>
              <a:endParaRPr lang="en-US"/>
            </a:p>
          </p:txBody>
        </p:sp>
        <p:sp>
          <p:nvSpPr>
            <p:cNvPr id="308251" name="Line 9"/>
            <p:cNvSpPr>
              <a:spLocks noChangeShapeType="1"/>
            </p:cNvSpPr>
            <p:nvPr/>
          </p:nvSpPr>
          <p:spPr bwMode="auto">
            <a:xfrm>
              <a:off x="1392" y="1920"/>
              <a:ext cx="0" cy="288"/>
            </a:xfrm>
            <a:prstGeom prst="line">
              <a:avLst/>
            </a:prstGeom>
            <a:noFill/>
            <a:ln w="38100">
              <a:solidFill>
                <a:srgbClr val="FF0000"/>
              </a:solidFill>
              <a:round/>
              <a:headEnd/>
              <a:tailEnd type="triangle" w="med" len="med"/>
            </a:ln>
          </p:spPr>
          <p:txBody>
            <a:bodyPr wrap="none" lIns="97256" tIns="48628" rIns="97256" bIns="48628" anchor="ctr">
              <a:spAutoFit/>
            </a:bodyPr>
            <a:lstStyle/>
            <a:p>
              <a:endParaRPr lang="en-US"/>
            </a:p>
          </p:txBody>
        </p:sp>
        <p:sp>
          <p:nvSpPr>
            <p:cNvPr id="308252" name="Text Box 10"/>
            <p:cNvSpPr txBox="1">
              <a:spLocks noChangeArrowheads="1"/>
            </p:cNvSpPr>
            <p:nvPr/>
          </p:nvSpPr>
          <p:spPr bwMode="auto">
            <a:xfrm>
              <a:off x="1235" y="1714"/>
              <a:ext cx="329" cy="256"/>
            </a:xfrm>
            <a:prstGeom prst="rect">
              <a:avLst/>
            </a:prstGeom>
            <a:noFill/>
            <a:ln w="38100" algn="ctr">
              <a:noFill/>
              <a:miter lim="800000"/>
              <a:headEnd/>
              <a:tailEnd/>
            </a:ln>
          </p:spPr>
          <p:txBody>
            <a:bodyPr wrap="none" lIns="97256" tIns="48628" rIns="97256" bIns="48628">
              <a:spAutoFit/>
            </a:bodyPr>
            <a:lstStyle/>
            <a:p>
              <a:pPr defTabSz="973138">
                <a:spcBef>
                  <a:spcPct val="50000"/>
                </a:spcBef>
              </a:pPr>
              <a:r>
                <a:rPr lang="en-US" sz="2000" b="1">
                  <a:solidFill>
                    <a:srgbClr val="FF0000"/>
                  </a:solidFill>
                  <a:latin typeface="Arial" pitchFamily="34" charset="0"/>
                </a:rPr>
                <a:t>32</a:t>
              </a:r>
            </a:p>
          </p:txBody>
        </p:sp>
      </p:grpSp>
      <p:grpSp>
        <p:nvGrpSpPr>
          <p:cNvPr id="4" name="Group 11"/>
          <p:cNvGrpSpPr>
            <a:grpSpLocks/>
          </p:cNvGrpSpPr>
          <p:nvPr/>
        </p:nvGrpSpPr>
        <p:grpSpPr bwMode="auto">
          <a:xfrm>
            <a:off x="1735139" y="1409701"/>
            <a:ext cx="1884597" cy="1711325"/>
            <a:chOff x="144" y="888"/>
            <a:chExt cx="1286" cy="1078"/>
          </a:xfrm>
        </p:grpSpPr>
        <p:sp>
          <p:nvSpPr>
            <p:cNvPr id="308247" name="Rectangle 12"/>
            <p:cNvSpPr>
              <a:spLocks noChangeArrowheads="1"/>
            </p:cNvSpPr>
            <p:nvPr/>
          </p:nvSpPr>
          <p:spPr bwMode="auto">
            <a:xfrm>
              <a:off x="1296" y="1730"/>
              <a:ext cx="134" cy="236"/>
            </a:xfrm>
            <a:prstGeom prst="rect">
              <a:avLst/>
            </a:prstGeom>
            <a:solidFill>
              <a:srgbClr val="C0C0C0">
                <a:alpha val="43921"/>
              </a:srgbClr>
            </a:solidFill>
            <a:ln w="38100" algn="ctr">
              <a:solidFill>
                <a:srgbClr val="0000FF"/>
              </a:solidFill>
              <a:miter lim="800000"/>
              <a:headEnd/>
              <a:tailEnd/>
            </a:ln>
          </p:spPr>
          <p:txBody>
            <a:bodyPr wrap="none" lIns="97256" tIns="48628" rIns="97256" bIns="48628" anchor="ctr">
              <a:spAutoFit/>
            </a:bodyPr>
            <a:lstStyle/>
            <a:p>
              <a:endParaRPr lang="en-US"/>
            </a:p>
          </p:txBody>
        </p:sp>
        <p:sp>
          <p:nvSpPr>
            <p:cNvPr id="308248" name="AutoShape 13"/>
            <p:cNvSpPr>
              <a:spLocks noChangeArrowheads="1"/>
            </p:cNvSpPr>
            <p:nvPr/>
          </p:nvSpPr>
          <p:spPr bwMode="auto">
            <a:xfrm flipH="1">
              <a:off x="144" y="912"/>
              <a:ext cx="1104" cy="432"/>
            </a:xfrm>
            <a:prstGeom prst="wedgeRoundRectCallout">
              <a:avLst>
                <a:gd name="adj1" fmla="val -54894"/>
                <a:gd name="adj2" fmla="val 62963"/>
                <a:gd name="adj3" fmla="val 16667"/>
              </a:avLst>
            </a:prstGeom>
            <a:solidFill>
              <a:srgbClr val="00FFFF"/>
            </a:solidFill>
            <a:ln w="38100" algn="ctr">
              <a:solidFill>
                <a:srgbClr val="0000FF"/>
              </a:solidFill>
              <a:miter lim="800000"/>
              <a:headEnd/>
              <a:tailEnd/>
            </a:ln>
          </p:spPr>
          <p:txBody>
            <a:bodyPr lIns="97256" tIns="48628" rIns="97256" bIns="48628" anchor="ctr"/>
            <a:lstStyle/>
            <a:p>
              <a:pPr algn="ctr" defTabSz="973138">
                <a:spcBef>
                  <a:spcPct val="50000"/>
                </a:spcBef>
              </a:pPr>
              <a:endParaRPr lang="en-US">
                <a:solidFill>
                  <a:srgbClr val="000000"/>
                </a:solidFill>
                <a:latin typeface="Arial" pitchFamily="34" charset="0"/>
              </a:endParaRPr>
            </a:p>
          </p:txBody>
        </p:sp>
        <p:sp>
          <p:nvSpPr>
            <p:cNvPr id="308249" name="Text Box 14"/>
            <p:cNvSpPr txBox="1">
              <a:spLocks noChangeArrowheads="1"/>
            </p:cNvSpPr>
            <p:nvPr/>
          </p:nvSpPr>
          <p:spPr bwMode="auto">
            <a:xfrm>
              <a:off x="227" y="888"/>
              <a:ext cx="882" cy="760"/>
            </a:xfrm>
            <a:prstGeom prst="rect">
              <a:avLst/>
            </a:prstGeom>
            <a:noFill/>
            <a:ln w="38100" algn="ctr">
              <a:noFill/>
              <a:miter lim="800000"/>
              <a:headEnd/>
              <a:tailEnd/>
            </a:ln>
          </p:spPr>
          <p:txBody>
            <a:bodyPr wrap="none" lIns="97256" tIns="48628" rIns="97256" bIns="48628">
              <a:spAutoFit/>
            </a:bodyPr>
            <a:lstStyle/>
            <a:p>
              <a:pPr defTabSz="973138">
                <a:spcBef>
                  <a:spcPct val="50000"/>
                </a:spcBef>
              </a:pPr>
              <a:r>
                <a:rPr lang="en-US" b="1">
                  <a:solidFill>
                    <a:srgbClr val="0000FF"/>
                  </a:solidFill>
                  <a:latin typeface="Comic Sans MS" pitchFamily="66" charset="0"/>
                </a:rPr>
                <a:t>Block </a:t>
              </a:r>
            </a:p>
            <a:p>
              <a:pPr defTabSz="973138">
                <a:spcBef>
                  <a:spcPct val="50000"/>
                </a:spcBef>
              </a:pPr>
              <a:r>
                <a:rPr lang="en-US" b="1">
                  <a:solidFill>
                    <a:srgbClr val="0000FF"/>
                  </a:solidFill>
                  <a:latin typeface="Comic Sans MS" pitchFamily="66" charset="0"/>
                </a:rPr>
                <a:t>32 pages </a:t>
              </a:r>
            </a:p>
            <a:p>
              <a:pPr defTabSz="973138">
                <a:spcBef>
                  <a:spcPct val="50000"/>
                </a:spcBef>
              </a:pPr>
              <a:r>
                <a:rPr lang="en-US" b="1">
                  <a:solidFill>
                    <a:srgbClr val="FF0000"/>
                  </a:solidFill>
                  <a:latin typeface="Comic Sans MS" pitchFamily="66" charset="0"/>
                </a:rPr>
                <a:t>512Kbits</a:t>
              </a:r>
            </a:p>
          </p:txBody>
        </p:sp>
      </p:grpSp>
      <p:grpSp>
        <p:nvGrpSpPr>
          <p:cNvPr id="5" name="Group 15"/>
          <p:cNvGrpSpPr>
            <a:grpSpLocks/>
          </p:cNvGrpSpPr>
          <p:nvPr/>
        </p:nvGrpSpPr>
        <p:grpSpPr bwMode="auto">
          <a:xfrm>
            <a:off x="6588125" y="5076826"/>
            <a:ext cx="3735634" cy="1536700"/>
            <a:chOff x="3456" y="3198"/>
            <a:chExt cx="2549" cy="968"/>
          </a:xfrm>
        </p:grpSpPr>
        <p:sp>
          <p:nvSpPr>
            <p:cNvPr id="308245" name="Oval 16"/>
            <p:cNvSpPr>
              <a:spLocks noChangeArrowheads="1"/>
            </p:cNvSpPr>
            <p:nvPr/>
          </p:nvSpPr>
          <p:spPr bwMode="auto">
            <a:xfrm>
              <a:off x="3456" y="3386"/>
              <a:ext cx="189" cy="332"/>
            </a:xfrm>
            <a:prstGeom prst="ellipse">
              <a:avLst/>
            </a:prstGeom>
            <a:solidFill>
              <a:srgbClr val="CC99FF">
                <a:alpha val="23921"/>
              </a:srgbClr>
            </a:solidFill>
            <a:ln w="38100" algn="ctr">
              <a:solidFill>
                <a:srgbClr val="800080"/>
              </a:solidFill>
              <a:round/>
              <a:headEnd/>
              <a:tailEnd/>
            </a:ln>
          </p:spPr>
          <p:txBody>
            <a:bodyPr wrap="none" lIns="97256" tIns="48628" rIns="97256" bIns="48628" anchor="ctr">
              <a:spAutoFit/>
            </a:bodyPr>
            <a:lstStyle/>
            <a:p>
              <a:endParaRPr lang="en-US"/>
            </a:p>
          </p:txBody>
        </p:sp>
        <p:sp>
          <p:nvSpPr>
            <p:cNvPr id="308246" name="Text Box 17"/>
            <p:cNvSpPr txBox="1">
              <a:spLocks noChangeArrowheads="1"/>
            </p:cNvSpPr>
            <p:nvPr/>
          </p:nvSpPr>
          <p:spPr bwMode="auto">
            <a:xfrm rot="16200000">
              <a:off x="5251" y="3412"/>
              <a:ext cx="968" cy="540"/>
            </a:xfrm>
            <a:prstGeom prst="rect">
              <a:avLst/>
            </a:prstGeom>
            <a:solidFill>
              <a:schemeClr val="folHlink">
                <a:alpha val="39999"/>
              </a:schemeClr>
            </a:solidFill>
            <a:ln w="38100" algn="ctr">
              <a:solidFill>
                <a:srgbClr val="800080"/>
              </a:solidFill>
              <a:miter lim="800000"/>
              <a:headEnd/>
              <a:tailEnd/>
            </a:ln>
          </p:spPr>
          <p:txBody>
            <a:bodyPr wrap="none" lIns="97256" tIns="48628" rIns="97256" bIns="48628">
              <a:spAutoFit/>
            </a:bodyPr>
            <a:lstStyle/>
            <a:p>
              <a:pPr defTabSz="973138">
                <a:spcBef>
                  <a:spcPct val="50000"/>
                </a:spcBef>
              </a:pPr>
              <a:r>
                <a:rPr lang="en-US" b="1">
                  <a:solidFill>
                    <a:srgbClr val="000000"/>
                  </a:solidFill>
                  <a:latin typeface="Comic Sans MS" pitchFamily="66" charset="0"/>
                </a:rPr>
                <a:t>Write data</a:t>
              </a:r>
            </a:p>
            <a:p>
              <a:pPr defTabSz="973138">
                <a:spcBef>
                  <a:spcPct val="50000"/>
                </a:spcBef>
              </a:pPr>
              <a:r>
                <a:rPr lang="en-US" b="1">
                  <a:solidFill>
                    <a:srgbClr val="000000"/>
                  </a:solidFill>
                  <a:latin typeface="Comic Sans MS" pitchFamily="66" charset="0"/>
                </a:rPr>
                <a:t>½ Phys page</a:t>
              </a:r>
            </a:p>
          </p:txBody>
        </p:sp>
      </p:grpSp>
      <p:grpSp>
        <p:nvGrpSpPr>
          <p:cNvPr id="6" name="Group 18"/>
          <p:cNvGrpSpPr>
            <a:grpSpLocks/>
          </p:cNvGrpSpPr>
          <p:nvPr/>
        </p:nvGrpSpPr>
        <p:grpSpPr bwMode="auto">
          <a:xfrm>
            <a:off x="6588125" y="3473453"/>
            <a:ext cx="3911233" cy="1666875"/>
            <a:chOff x="3456" y="2188"/>
            <a:chExt cx="2522" cy="1050"/>
          </a:xfrm>
        </p:grpSpPr>
        <p:sp>
          <p:nvSpPr>
            <p:cNvPr id="308243" name="Oval 19"/>
            <p:cNvSpPr>
              <a:spLocks noChangeArrowheads="1"/>
            </p:cNvSpPr>
            <p:nvPr/>
          </p:nvSpPr>
          <p:spPr bwMode="auto">
            <a:xfrm>
              <a:off x="3456" y="2906"/>
              <a:ext cx="178" cy="332"/>
            </a:xfrm>
            <a:prstGeom prst="ellipse">
              <a:avLst/>
            </a:prstGeom>
            <a:solidFill>
              <a:srgbClr val="00FF00">
                <a:alpha val="39999"/>
              </a:srgbClr>
            </a:solidFill>
            <a:ln w="38100" algn="ctr">
              <a:solidFill>
                <a:srgbClr val="008000"/>
              </a:solidFill>
              <a:round/>
              <a:headEnd/>
              <a:tailEnd/>
            </a:ln>
          </p:spPr>
          <p:txBody>
            <a:bodyPr wrap="none" lIns="97256" tIns="48628" rIns="97256" bIns="48628" anchor="ctr">
              <a:spAutoFit/>
            </a:bodyPr>
            <a:lstStyle/>
            <a:p>
              <a:endParaRPr lang="en-US"/>
            </a:p>
          </p:txBody>
        </p:sp>
        <p:sp>
          <p:nvSpPr>
            <p:cNvPr id="308244" name="Text Box 20"/>
            <p:cNvSpPr txBox="1">
              <a:spLocks noChangeArrowheads="1"/>
            </p:cNvSpPr>
            <p:nvPr/>
          </p:nvSpPr>
          <p:spPr bwMode="auto">
            <a:xfrm rot="16200000">
              <a:off x="5239" y="2417"/>
              <a:ext cx="968" cy="510"/>
            </a:xfrm>
            <a:prstGeom prst="rect">
              <a:avLst/>
            </a:prstGeom>
            <a:solidFill>
              <a:srgbClr val="CCFFCC"/>
            </a:solidFill>
            <a:ln w="38100" algn="ctr">
              <a:solidFill>
                <a:srgbClr val="008000"/>
              </a:solidFill>
              <a:miter lim="800000"/>
              <a:headEnd/>
              <a:tailEnd/>
            </a:ln>
          </p:spPr>
          <p:txBody>
            <a:bodyPr wrap="none" lIns="97256" tIns="48628" rIns="97256" bIns="48628">
              <a:spAutoFit/>
            </a:bodyPr>
            <a:lstStyle/>
            <a:p>
              <a:pPr defTabSz="973138">
                <a:spcBef>
                  <a:spcPct val="50000"/>
                </a:spcBef>
              </a:pPr>
              <a:r>
                <a:rPr lang="en-US" b="1">
                  <a:solidFill>
                    <a:srgbClr val="000000"/>
                  </a:solidFill>
                  <a:latin typeface="Comic Sans MS" pitchFamily="66" charset="0"/>
                </a:rPr>
                <a:t>Read data</a:t>
              </a:r>
            </a:p>
            <a:p>
              <a:pPr defTabSz="973138">
                <a:spcBef>
                  <a:spcPct val="50000"/>
                </a:spcBef>
              </a:pPr>
              <a:r>
                <a:rPr lang="en-US" b="1">
                  <a:solidFill>
                    <a:srgbClr val="000000"/>
                  </a:solidFill>
                  <a:latin typeface="Comic Sans MS" pitchFamily="66" charset="0"/>
                </a:rPr>
                <a:t>½ Phys page</a:t>
              </a:r>
            </a:p>
          </p:txBody>
        </p:sp>
      </p:grpSp>
      <p:grpSp>
        <p:nvGrpSpPr>
          <p:cNvPr id="7" name="Group 21"/>
          <p:cNvGrpSpPr>
            <a:grpSpLocks/>
          </p:cNvGrpSpPr>
          <p:nvPr/>
        </p:nvGrpSpPr>
        <p:grpSpPr bwMode="auto">
          <a:xfrm>
            <a:off x="5852590" y="2157413"/>
            <a:ext cx="867575" cy="4740274"/>
            <a:chOff x="2954" y="1359"/>
            <a:chExt cx="592" cy="2986"/>
          </a:xfrm>
        </p:grpSpPr>
        <p:sp>
          <p:nvSpPr>
            <p:cNvPr id="308241" name="Rectangle 22"/>
            <p:cNvSpPr>
              <a:spLocks noChangeArrowheads="1"/>
            </p:cNvSpPr>
            <p:nvPr/>
          </p:nvSpPr>
          <p:spPr bwMode="auto">
            <a:xfrm>
              <a:off x="3221" y="2762"/>
              <a:ext cx="134" cy="236"/>
            </a:xfrm>
            <a:prstGeom prst="rect">
              <a:avLst/>
            </a:prstGeom>
            <a:solidFill>
              <a:srgbClr val="808080">
                <a:alpha val="58823"/>
              </a:srgbClr>
            </a:solidFill>
            <a:ln w="76200" algn="ctr">
              <a:solidFill>
                <a:schemeClr val="tx1"/>
              </a:solidFill>
              <a:miter lim="800000"/>
              <a:headEnd/>
              <a:tailEnd/>
            </a:ln>
          </p:spPr>
          <p:txBody>
            <a:bodyPr wrap="none" lIns="97256" tIns="48628" rIns="97256" bIns="48628" anchor="ctr">
              <a:spAutoFit/>
            </a:bodyPr>
            <a:lstStyle/>
            <a:p>
              <a:pPr algn="ctr" defTabSz="973138">
                <a:spcBef>
                  <a:spcPct val="50000"/>
                </a:spcBef>
              </a:pPr>
              <a:endParaRPr lang="en-US">
                <a:solidFill>
                  <a:srgbClr val="000000"/>
                </a:solidFill>
                <a:latin typeface="Arial" pitchFamily="34" charset="0"/>
              </a:endParaRPr>
            </a:p>
          </p:txBody>
        </p:sp>
        <p:sp>
          <p:nvSpPr>
            <p:cNvPr id="308242" name="Text Box 23"/>
            <p:cNvSpPr txBox="1">
              <a:spLocks noChangeArrowheads="1"/>
            </p:cNvSpPr>
            <p:nvPr/>
          </p:nvSpPr>
          <p:spPr bwMode="auto">
            <a:xfrm rot="16200000">
              <a:off x="1757" y="2556"/>
              <a:ext cx="2986" cy="592"/>
            </a:xfrm>
            <a:prstGeom prst="rect">
              <a:avLst/>
            </a:prstGeom>
            <a:noFill/>
            <a:ln w="38100" algn="ctr">
              <a:noFill/>
              <a:miter lim="800000"/>
              <a:headEnd/>
              <a:tailEnd/>
            </a:ln>
          </p:spPr>
          <p:txBody>
            <a:bodyPr wrap="none" lIns="97256" tIns="48628" rIns="97256" bIns="48628">
              <a:spAutoFit/>
            </a:bodyPr>
            <a:lstStyle/>
            <a:p>
              <a:pPr algn="ctr" defTabSz="973138">
                <a:spcBef>
                  <a:spcPct val="50000"/>
                </a:spcBef>
              </a:pPr>
              <a:r>
                <a:rPr lang="en-US" sz="2000" b="1">
                  <a:solidFill>
                    <a:srgbClr val="FFFF66"/>
                  </a:solidFill>
                  <a:latin typeface="Comic Sans MS" pitchFamily="66" charset="0"/>
                </a:rPr>
                <a:t>LH ½ phys page + RH ½ phys page =</a:t>
              </a:r>
            </a:p>
            <a:p>
              <a:pPr algn="ctr" defTabSz="973138">
                <a:spcBef>
                  <a:spcPct val="50000"/>
                </a:spcBef>
              </a:pPr>
              <a:r>
                <a:rPr lang="en-US" sz="2000" b="1">
                  <a:solidFill>
                    <a:srgbClr val="FFFF66"/>
                  </a:solidFill>
                  <a:latin typeface="Comic Sans MS" pitchFamily="66" charset="0"/>
                </a:rPr>
                <a:t>1 logical page</a:t>
              </a:r>
            </a:p>
          </p:txBody>
        </p:sp>
      </p:grpSp>
      <p:grpSp>
        <p:nvGrpSpPr>
          <p:cNvPr id="8" name="Group 24"/>
          <p:cNvGrpSpPr>
            <a:grpSpLocks/>
          </p:cNvGrpSpPr>
          <p:nvPr/>
        </p:nvGrpSpPr>
        <p:grpSpPr bwMode="auto">
          <a:xfrm>
            <a:off x="3914776" y="4575175"/>
            <a:ext cx="3817741" cy="1250950"/>
            <a:chOff x="1632" y="2882"/>
            <a:chExt cx="2605" cy="788"/>
          </a:xfrm>
        </p:grpSpPr>
        <p:sp>
          <p:nvSpPr>
            <p:cNvPr id="308235" name="Freeform 25"/>
            <p:cNvSpPr>
              <a:spLocks/>
            </p:cNvSpPr>
            <p:nvPr/>
          </p:nvSpPr>
          <p:spPr bwMode="auto">
            <a:xfrm>
              <a:off x="1632" y="2914"/>
              <a:ext cx="134" cy="236"/>
            </a:xfrm>
            <a:custGeom>
              <a:avLst/>
              <a:gdLst>
                <a:gd name="T0" fmla="*/ 720 w 720"/>
                <a:gd name="T1" fmla="*/ 0 h 208"/>
                <a:gd name="T2" fmla="*/ 288 w 720"/>
                <a:gd name="T3" fmla="*/ 192 h 208"/>
                <a:gd name="T4" fmla="*/ 336 w 720"/>
                <a:gd name="T5" fmla="*/ 96 h 208"/>
                <a:gd name="T6" fmla="*/ 0 w 720"/>
                <a:gd name="T7" fmla="*/ 192 h 208"/>
                <a:gd name="T8" fmla="*/ 0 60000 65536"/>
                <a:gd name="T9" fmla="*/ 0 60000 65536"/>
                <a:gd name="T10" fmla="*/ 0 60000 65536"/>
                <a:gd name="T11" fmla="*/ 0 60000 65536"/>
                <a:gd name="T12" fmla="*/ 0 w 720"/>
                <a:gd name="T13" fmla="*/ 0 h 208"/>
                <a:gd name="T14" fmla="*/ 720 w 720"/>
                <a:gd name="T15" fmla="*/ 208 h 208"/>
              </a:gdLst>
              <a:ahLst/>
              <a:cxnLst>
                <a:cxn ang="T8">
                  <a:pos x="T0" y="T1"/>
                </a:cxn>
                <a:cxn ang="T9">
                  <a:pos x="T2" y="T3"/>
                </a:cxn>
                <a:cxn ang="T10">
                  <a:pos x="T4" y="T5"/>
                </a:cxn>
                <a:cxn ang="T11">
                  <a:pos x="T6" y="T7"/>
                </a:cxn>
              </a:cxnLst>
              <a:rect l="T12" t="T13" r="T14" b="T15"/>
              <a:pathLst>
                <a:path w="720" h="208">
                  <a:moveTo>
                    <a:pt x="720" y="0"/>
                  </a:moveTo>
                  <a:cubicBezTo>
                    <a:pt x="536" y="88"/>
                    <a:pt x="352" y="176"/>
                    <a:pt x="288" y="192"/>
                  </a:cubicBezTo>
                  <a:cubicBezTo>
                    <a:pt x="224" y="208"/>
                    <a:pt x="384" y="96"/>
                    <a:pt x="336" y="96"/>
                  </a:cubicBezTo>
                  <a:cubicBezTo>
                    <a:pt x="288" y="96"/>
                    <a:pt x="144" y="144"/>
                    <a:pt x="0" y="192"/>
                  </a:cubicBezTo>
                </a:path>
              </a:pathLst>
            </a:custGeom>
            <a:noFill/>
            <a:ln w="38100" cap="flat" cmpd="sng">
              <a:solidFill>
                <a:srgbClr val="FF0000"/>
              </a:solidFill>
              <a:prstDash val="solid"/>
              <a:round/>
              <a:headEnd/>
              <a:tailEnd type="stealth" w="lg" len="lg"/>
            </a:ln>
          </p:spPr>
          <p:txBody>
            <a:bodyPr wrap="none" lIns="97256" tIns="48628" rIns="97256" bIns="48628" anchor="ctr">
              <a:spAutoFit/>
            </a:bodyPr>
            <a:lstStyle/>
            <a:p>
              <a:endParaRPr lang="en-US"/>
            </a:p>
          </p:txBody>
        </p:sp>
        <p:sp>
          <p:nvSpPr>
            <p:cNvPr id="308236" name="Freeform 26"/>
            <p:cNvSpPr>
              <a:spLocks/>
            </p:cNvSpPr>
            <p:nvPr/>
          </p:nvSpPr>
          <p:spPr bwMode="auto">
            <a:xfrm>
              <a:off x="1680" y="3426"/>
              <a:ext cx="134" cy="236"/>
            </a:xfrm>
            <a:custGeom>
              <a:avLst/>
              <a:gdLst>
                <a:gd name="T0" fmla="*/ 0 w 912"/>
                <a:gd name="T1" fmla="*/ 112 h 208"/>
                <a:gd name="T2" fmla="*/ 384 w 912"/>
                <a:gd name="T3" fmla="*/ 16 h 208"/>
                <a:gd name="T4" fmla="*/ 336 w 912"/>
                <a:gd name="T5" fmla="*/ 208 h 208"/>
                <a:gd name="T6" fmla="*/ 672 w 912"/>
                <a:gd name="T7" fmla="*/ 16 h 208"/>
                <a:gd name="T8" fmla="*/ 720 w 912"/>
                <a:gd name="T9" fmla="*/ 112 h 208"/>
                <a:gd name="T10" fmla="*/ 912 w 912"/>
                <a:gd name="T11" fmla="*/ 16 h 208"/>
                <a:gd name="T12" fmla="*/ 0 60000 65536"/>
                <a:gd name="T13" fmla="*/ 0 60000 65536"/>
                <a:gd name="T14" fmla="*/ 0 60000 65536"/>
                <a:gd name="T15" fmla="*/ 0 60000 65536"/>
                <a:gd name="T16" fmla="*/ 0 60000 65536"/>
                <a:gd name="T17" fmla="*/ 0 60000 65536"/>
                <a:gd name="T18" fmla="*/ 0 w 912"/>
                <a:gd name="T19" fmla="*/ 0 h 208"/>
                <a:gd name="T20" fmla="*/ 912 w 912"/>
                <a:gd name="T21" fmla="*/ 208 h 208"/>
              </a:gdLst>
              <a:ahLst/>
              <a:cxnLst>
                <a:cxn ang="T12">
                  <a:pos x="T0" y="T1"/>
                </a:cxn>
                <a:cxn ang="T13">
                  <a:pos x="T2" y="T3"/>
                </a:cxn>
                <a:cxn ang="T14">
                  <a:pos x="T4" y="T5"/>
                </a:cxn>
                <a:cxn ang="T15">
                  <a:pos x="T6" y="T7"/>
                </a:cxn>
                <a:cxn ang="T16">
                  <a:pos x="T8" y="T9"/>
                </a:cxn>
                <a:cxn ang="T17">
                  <a:pos x="T10" y="T11"/>
                </a:cxn>
              </a:cxnLst>
              <a:rect l="T18" t="T19" r="T20" b="T21"/>
              <a:pathLst>
                <a:path w="912" h="208">
                  <a:moveTo>
                    <a:pt x="0" y="112"/>
                  </a:moveTo>
                  <a:cubicBezTo>
                    <a:pt x="164" y="56"/>
                    <a:pt x="328" y="0"/>
                    <a:pt x="384" y="16"/>
                  </a:cubicBezTo>
                  <a:cubicBezTo>
                    <a:pt x="440" y="32"/>
                    <a:pt x="288" y="208"/>
                    <a:pt x="336" y="208"/>
                  </a:cubicBezTo>
                  <a:cubicBezTo>
                    <a:pt x="384" y="208"/>
                    <a:pt x="608" y="32"/>
                    <a:pt x="672" y="16"/>
                  </a:cubicBezTo>
                  <a:cubicBezTo>
                    <a:pt x="736" y="0"/>
                    <a:pt x="680" y="112"/>
                    <a:pt x="720" y="112"/>
                  </a:cubicBezTo>
                  <a:cubicBezTo>
                    <a:pt x="760" y="112"/>
                    <a:pt x="836" y="64"/>
                    <a:pt x="912" y="16"/>
                  </a:cubicBezTo>
                </a:path>
              </a:pathLst>
            </a:custGeom>
            <a:noFill/>
            <a:ln w="38100" cap="flat" cmpd="sng">
              <a:solidFill>
                <a:srgbClr val="FF0000"/>
              </a:solidFill>
              <a:prstDash val="solid"/>
              <a:round/>
              <a:headEnd/>
              <a:tailEnd type="stealth" w="lg" len="lg"/>
            </a:ln>
          </p:spPr>
          <p:txBody>
            <a:bodyPr wrap="none" lIns="97256" tIns="48628" rIns="97256" bIns="48628" anchor="ctr">
              <a:spAutoFit/>
            </a:bodyPr>
            <a:lstStyle/>
            <a:p>
              <a:endParaRPr lang="en-US"/>
            </a:p>
          </p:txBody>
        </p:sp>
        <p:sp>
          <p:nvSpPr>
            <p:cNvPr id="308237" name="Text Box 27"/>
            <p:cNvSpPr txBox="1">
              <a:spLocks noChangeArrowheads="1"/>
            </p:cNvSpPr>
            <p:nvPr/>
          </p:nvSpPr>
          <p:spPr bwMode="auto">
            <a:xfrm>
              <a:off x="2243" y="2997"/>
              <a:ext cx="707" cy="498"/>
            </a:xfrm>
            <a:prstGeom prst="rect">
              <a:avLst/>
            </a:prstGeom>
            <a:noFill/>
            <a:ln w="38100" algn="ctr">
              <a:noFill/>
              <a:miter lim="800000"/>
              <a:headEnd/>
              <a:tailEnd/>
            </a:ln>
          </p:spPr>
          <p:txBody>
            <a:bodyPr wrap="none" lIns="97256" tIns="48628" rIns="97256" bIns="48628">
              <a:spAutoFit/>
            </a:bodyPr>
            <a:lstStyle/>
            <a:p>
              <a:pPr defTabSz="973138">
                <a:spcBef>
                  <a:spcPct val="50000"/>
                </a:spcBef>
              </a:pPr>
              <a:r>
                <a:rPr lang="en-US" b="1">
                  <a:solidFill>
                    <a:srgbClr val="FF0000"/>
                  </a:solidFill>
                  <a:latin typeface="Arial" pitchFamily="34" charset="0"/>
                </a:rPr>
                <a:t>8k+256 </a:t>
              </a:r>
            </a:p>
            <a:p>
              <a:pPr defTabSz="973138">
                <a:spcBef>
                  <a:spcPct val="50000"/>
                </a:spcBef>
              </a:pPr>
              <a:r>
                <a:rPr lang="en-US" b="1">
                  <a:solidFill>
                    <a:srgbClr val="FF0000"/>
                  </a:solidFill>
                  <a:latin typeface="Arial" pitchFamily="34" charset="0"/>
                </a:rPr>
                <a:t>bits</a:t>
              </a:r>
            </a:p>
          </p:txBody>
        </p:sp>
        <p:sp>
          <p:nvSpPr>
            <p:cNvPr id="308238" name="Freeform 28"/>
            <p:cNvSpPr>
              <a:spLocks/>
            </p:cNvSpPr>
            <p:nvPr/>
          </p:nvSpPr>
          <p:spPr bwMode="auto">
            <a:xfrm>
              <a:off x="3984" y="2882"/>
              <a:ext cx="134" cy="236"/>
            </a:xfrm>
            <a:custGeom>
              <a:avLst/>
              <a:gdLst>
                <a:gd name="T0" fmla="*/ 0 w 720"/>
                <a:gd name="T1" fmla="*/ 0 h 240"/>
                <a:gd name="T2" fmla="*/ 288 w 720"/>
                <a:gd name="T3" fmla="*/ 48 h 240"/>
                <a:gd name="T4" fmla="*/ 192 w 720"/>
                <a:gd name="T5" fmla="*/ 96 h 240"/>
                <a:gd name="T6" fmla="*/ 720 w 720"/>
                <a:gd name="T7" fmla="*/ 240 h 240"/>
                <a:gd name="T8" fmla="*/ 0 60000 65536"/>
                <a:gd name="T9" fmla="*/ 0 60000 65536"/>
                <a:gd name="T10" fmla="*/ 0 60000 65536"/>
                <a:gd name="T11" fmla="*/ 0 60000 65536"/>
                <a:gd name="T12" fmla="*/ 0 w 720"/>
                <a:gd name="T13" fmla="*/ 0 h 240"/>
                <a:gd name="T14" fmla="*/ 720 w 720"/>
                <a:gd name="T15" fmla="*/ 240 h 240"/>
              </a:gdLst>
              <a:ahLst/>
              <a:cxnLst>
                <a:cxn ang="T8">
                  <a:pos x="T0" y="T1"/>
                </a:cxn>
                <a:cxn ang="T9">
                  <a:pos x="T2" y="T3"/>
                </a:cxn>
                <a:cxn ang="T10">
                  <a:pos x="T4" y="T5"/>
                </a:cxn>
                <a:cxn ang="T11">
                  <a:pos x="T6" y="T7"/>
                </a:cxn>
              </a:cxnLst>
              <a:rect l="T12" t="T13" r="T14" b="T15"/>
              <a:pathLst>
                <a:path w="720" h="240">
                  <a:moveTo>
                    <a:pt x="0" y="0"/>
                  </a:moveTo>
                  <a:cubicBezTo>
                    <a:pt x="128" y="16"/>
                    <a:pt x="256" y="32"/>
                    <a:pt x="288" y="48"/>
                  </a:cubicBezTo>
                  <a:cubicBezTo>
                    <a:pt x="320" y="64"/>
                    <a:pt x="120" y="64"/>
                    <a:pt x="192" y="96"/>
                  </a:cubicBezTo>
                  <a:cubicBezTo>
                    <a:pt x="264" y="128"/>
                    <a:pt x="492" y="184"/>
                    <a:pt x="720" y="240"/>
                  </a:cubicBezTo>
                </a:path>
              </a:pathLst>
            </a:custGeom>
            <a:noFill/>
            <a:ln w="38100" cap="flat" cmpd="sng">
              <a:solidFill>
                <a:srgbClr val="FF0000"/>
              </a:solidFill>
              <a:prstDash val="solid"/>
              <a:round/>
              <a:headEnd/>
              <a:tailEnd type="stealth" w="lg" len="lg"/>
            </a:ln>
          </p:spPr>
          <p:txBody>
            <a:bodyPr wrap="none" lIns="97256" tIns="48628" rIns="97256" bIns="48628" anchor="ctr">
              <a:spAutoFit/>
            </a:bodyPr>
            <a:lstStyle/>
            <a:p>
              <a:endParaRPr lang="en-US"/>
            </a:p>
          </p:txBody>
        </p:sp>
        <p:sp>
          <p:nvSpPr>
            <p:cNvPr id="308239" name="Freeform 29"/>
            <p:cNvSpPr>
              <a:spLocks/>
            </p:cNvSpPr>
            <p:nvPr/>
          </p:nvSpPr>
          <p:spPr bwMode="auto">
            <a:xfrm>
              <a:off x="4032" y="3434"/>
              <a:ext cx="134" cy="236"/>
            </a:xfrm>
            <a:custGeom>
              <a:avLst/>
              <a:gdLst>
                <a:gd name="T0" fmla="*/ 0 w 624"/>
                <a:gd name="T1" fmla="*/ 0 h 288"/>
                <a:gd name="T2" fmla="*/ 240 w 624"/>
                <a:gd name="T3" fmla="*/ 48 h 288"/>
                <a:gd name="T4" fmla="*/ 144 w 624"/>
                <a:gd name="T5" fmla="*/ 96 h 288"/>
                <a:gd name="T6" fmla="*/ 624 w 624"/>
                <a:gd name="T7" fmla="*/ 288 h 288"/>
                <a:gd name="T8" fmla="*/ 0 60000 65536"/>
                <a:gd name="T9" fmla="*/ 0 60000 65536"/>
                <a:gd name="T10" fmla="*/ 0 60000 65536"/>
                <a:gd name="T11" fmla="*/ 0 60000 65536"/>
                <a:gd name="T12" fmla="*/ 0 w 624"/>
                <a:gd name="T13" fmla="*/ 0 h 288"/>
                <a:gd name="T14" fmla="*/ 624 w 624"/>
                <a:gd name="T15" fmla="*/ 288 h 288"/>
              </a:gdLst>
              <a:ahLst/>
              <a:cxnLst>
                <a:cxn ang="T8">
                  <a:pos x="T0" y="T1"/>
                </a:cxn>
                <a:cxn ang="T9">
                  <a:pos x="T2" y="T3"/>
                </a:cxn>
                <a:cxn ang="T10">
                  <a:pos x="T4" y="T5"/>
                </a:cxn>
                <a:cxn ang="T11">
                  <a:pos x="T6" y="T7"/>
                </a:cxn>
              </a:cxnLst>
              <a:rect l="T12" t="T13" r="T14" b="T15"/>
              <a:pathLst>
                <a:path w="624" h="288">
                  <a:moveTo>
                    <a:pt x="0" y="0"/>
                  </a:moveTo>
                  <a:cubicBezTo>
                    <a:pt x="108" y="16"/>
                    <a:pt x="216" y="32"/>
                    <a:pt x="240" y="48"/>
                  </a:cubicBezTo>
                  <a:cubicBezTo>
                    <a:pt x="264" y="64"/>
                    <a:pt x="80" y="56"/>
                    <a:pt x="144" y="96"/>
                  </a:cubicBezTo>
                  <a:cubicBezTo>
                    <a:pt x="208" y="136"/>
                    <a:pt x="416" y="212"/>
                    <a:pt x="624" y="288"/>
                  </a:cubicBezTo>
                </a:path>
              </a:pathLst>
            </a:custGeom>
            <a:noFill/>
            <a:ln w="38100" cap="flat" cmpd="sng">
              <a:solidFill>
                <a:srgbClr val="FF0000"/>
              </a:solidFill>
              <a:prstDash val="solid"/>
              <a:round/>
              <a:headEnd type="stealth" w="lg" len="lg"/>
              <a:tailEnd/>
            </a:ln>
          </p:spPr>
          <p:txBody>
            <a:bodyPr wrap="none" lIns="97256" tIns="48628" rIns="97256" bIns="48628" anchor="ctr">
              <a:spAutoFit/>
            </a:bodyPr>
            <a:lstStyle/>
            <a:p>
              <a:endParaRPr lang="en-US"/>
            </a:p>
          </p:txBody>
        </p:sp>
        <p:sp>
          <p:nvSpPr>
            <p:cNvPr id="308240" name="Text Box 30"/>
            <p:cNvSpPr txBox="1">
              <a:spLocks noChangeArrowheads="1"/>
            </p:cNvSpPr>
            <p:nvPr/>
          </p:nvSpPr>
          <p:spPr bwMode="auto">
            <a:xfrm>
              <a:off x="3530" y="2976"/>
              <a:ext cx="707" cy="498"/>
            </a:xfrm>
            <a:prstGeom prst="rect">
              <a:avLst/>
            </a:prstGeom>
            <a:noFill/>
            <a:ln w="38100" algn="ctr">
              <a:noFill/>
              <a:miter lim="800000"/>
              <a:headEnd/>
              <a:tailEnd/>
            </a:ln>
          </p:spPr>
          <p:txBody>
            <a:bodyPr wrap="none" lIns="97256" tIns="48628" rIns="97256" bIns="48628">
              <a:spAutoFit/>
            </a:bodyPr>
            <a:lstStyle/>
            <a:p>
              <a:pPr defTabSz="973138">
                <a:spcBef>
                  <a:spcPct val="50000"/>
                </a:spcBef>
              </a:pPr>
              <a:r>
                <a:rPr lang="en-US" b="1">
                  <a:solidFill>
                    <a:srgbClr val="FF0000"/>
                  </a:solidFill>
                  <a:latin typeface="Arial" pitchFamily="34" charset="0"/>
                </a:rPr>
                <a:t>8k+256 </a:t>
              </a:r>
            </a:p>
            <a:p>
              <a:pPr defTabSz="973138">
                <a:spcBef>
                  <a:spcPct val="50000"/>
                </a:spcBef>
              </a:pPr>
              <a:r>
                <a:rPr lang="en-US" b="1">
                  <a:solidFill>
                    <a:srgbClr val="FF0000"/>
                  </a:solidFill>
                  <a:latin typeface="Arial" pitchFamily="34" charset="0"/>
                </a:rPr>
                <a:t>bits</a:t>
              </a:r>
            </a:p>
          </p:txBody>
        </p:sp>
      </p:grpSp>
    </p:spTree>
    <p:extLst>
      <p:ext uri="{BB962C8B-B14F-4D97-AF65-F5344CB8AC3E}">
        <p14:creationId xmlns:p14="http://schemas.microsoft.com/office/powerpoint/2010/main" val="1547808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ox(in)">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47"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5" presetClass="entr" presetSubtype="1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checkerboard(across)">
                                      <p:cBhvr>
                                        <p:cTn id="19" dur="500"/>
                                        <p:tgtEl>
                                          <p:spTgt spid="4"/>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nodeType="click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dissolve">
                                      <p:cBhvr>
                                        <p:cTn id="24" dur="500"/>
                                        <p:tgtEl>
                                          <p:spTgt spid="7"/>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xit" presetSubtype="0" fill="hold" nodeType="clickEffect">
                                  <p:stCondLst>
                                    <p:cond delay="0"/>
                                  </p:stCondLst>
                                  <p:childTnLst>
                                    <p:animEffect transition="out" filter="dissolve">
                                      <p:cBhvr>
                                        <p:cTn id="28" dur="500"/>
                                        <p:tgtEl>
                                          <p:spTgt spid="7"/>
                                        </p:tgtEl>
                                      </p:cBhvr>
                                    </p:animEffect>
                                    <p:set>
                                      <p:cBhvr>
                                        <p:cTn id="29" dur="1" fill="hold">
                                          <p:stCondLst>
                                            <p:cond delay="499"/>
                                          </p:stCondLst>
                                        </p:cTn>
                                        <p:tgtEl>
                                          <p:spTgt spid="7"/>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9" presetClass="entr" presetSubtype="0" fill="hold" nodeType="clickEffect">
                                  <p:stCondLst>
                                    <p:cond delay="0"/>
                                  </p:stCondLst>
                                  <p:childTnLst>
                                    <p:set>
                                      <p:cBhvr>
                                        <p:cTn id="33" dur="1" fill="hold">
                                          <p:stCondLst>
                                            <p:cond delay="0"/>
                                          </p:stCondLst>
                                        </p:cTn>
                                        <p:tgtEl>
                                          <p:spTgt spid="6"/>
                                        </p:tgtEl>
                                        <p:attrNameLst>
                                          <p:attrName>style.visibility</p:attrName>
                                        </p:attrNameLst>
                                      </p:cBhvr>
                                      <p:to>
                                        <p:strVal val="visible"/>
                                      </p:to>
                                    </p:set>
                                    <p:animEffect transition="in" filter="dissolve">
                                      <p:cBhvr>
                                        <p:cTn id="34" dur="500"/>
                                        <p:tgtEl>
                                          <p:spTgt spid="6"/>
                                        </p:tgtEl>
                                      </p:cBhvr>
                                    </p:animEffect>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5"/>
                                        </p:tgtEl>
                                        <p:attrNameLst>
                                          <p:attrName>style.visibility</p:attrName>
                                        </p:attrNameLst>
                                      </p:cBhvr>
                                      <p:to>
                                        <p:strVal val="visible"/>
                                      </p:to>
                                    </p:set>
                                    <p:anim calcmode="lin" valueType="num">
                                      <p:cBhvr additive="base">
                                        <p:cTn id="39" dur="500" fill="hold"/>
                                        <p:tgtEl>
                                          <p:spTgt spid="5"/>
                                        </p:tgtEl>
                                        <p:attrNameLst>
                                          <p:attrName>ppt_x</p:attrName>
                                        </p:attrNameLst>
                                      </p:cBhvr>
                                      <p:tavLst>
                                        <p:tav tm="0">
                                          <p:val>
                                            <p:strVal val="#ppt_x"/>
                                          </p:val>
                                        </p:tav>
                                        <p:tav tm="100000">
                                          <p:val>
                                            <p:strVal val="#ppt_x"/>
                                          </p:val>
                                        </p:tav>
                                      </p:tavLst>
                                    </p:anim>
                                    <p:anim calcmode="lin" valueType="num">
                                      <p:cBhvr additive="base">
                                        <p:cTn id="4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nodeType="clickEffect">
                                  <p:stCondLst>
                                    <p:cond delay="0"/>
                                  </p:stCondLst>
                                  <p:childTnLst>
                                    <p:set>
                                      <p:cBhvr>
                                        <p:cTn id="44" dur="1" fill="hold">
                                          <p:stCondLst>
                                            <p:cond delay="0"/>
                                          </p:stCondLst>
                                        </p:cTn>
                                        <p:tgtEl>
                                          <p:spTgt spid="7"/>
                                        </p:tgtEl>
                                        <p:attrNameLst>
                                          <p:attrName>style.visibility</p:attrName>
                                        </p:attrNameLst>
                                      </p:cBhvr>
                                      <p:to>
                                        <p:strVal val="visible"/>
                                      </p:to>
                                    </p:set>
                                    <p:anim calcmode="lin" valueType="num">
                                      <p:cBhvr additive="base">
                                        <p:cTn id="45" dur="500" fill="hold"/>
                                        <p:tgtEl>
                                          <p:spTgt spid="7"/>
                                        </p:tgtEl>
                                        <p:attrNameLst>
                                          <p:attrName>ppt_x</p:attrName>
                                        </p:attrNameLst>
                                      </p:cBhvr>
                                      <p:tavLst>
                                        <p:tav tm="0">
                                          <p:val>
                                            <p:strVal val="#ppt_x"/>
                                          </p:val>
                                        </p:tav>
                                        <p:tav tm="100000">
                                          <p:val>
                                            <p:strVal val="#ppt_x"/>
                                          </p:val>
                                        </p:tav>
                                      </p:tavLst>
                                    </p:anim>
                                    <p:anim calcmode="lin" valueType="num">
                                      <p:cBhvr additive="base">
                                        <p:cTn id="4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xit" presetSubtype="4" fill="hold" nodeType="clickEffect">
                                  <p:stCondLst>
                                    <p:cond delay="0"/>
                                  </p:stCondLst>
                                  <p:childTnLst>
                                    <p:anim calcmode="lin" valueType="num">
                                      <p:cBhvr additive="base">
                                        <p:cTn id="50" dur="500"/>
                                        <p:tgtEl>
                                          <p:spTgt spid="6"/>
                                        </p:tgtEl>
                                        <p:attrNameLst>
                                          <p:attrName>ppt_x</p:attrName>
                                        </p:attrNameLst>
                                      </p:cBhvr>
                                      <p:tavLst>
                                        <p:tav tm="0">
                                          <p:val>
                                            <p:strVal val="ppt_x"/>
                                          </p:val>
                                        </p:tav>
                                        <p:tav tm="100000">
                                          <p:val>
                                            <p:strVal val="ppt_x"/>
                                          </p:val>
                                        </p:tav>
                                      </p:tavLst>
                                    </p:anim>
                                    <p:anim calcmode="lin" valueType="num">
                                      <p:cBhvr additive="base">
                                        <p:cTn id="51" dur="500"/>
                                        <p:tgtEl>
                                          <p:spTgt spid="6"/>
                                        </p:tgtEl>
                                        <p:attrNameLst>
                                          <p:attrName>ppt_y</p:attrName>
                                        </p:attrNameLst>
                                      </p:cBhvr>
                                      <p:tavLst>
                                        <p:tav tm="0">
                                          <p:val>
                                            <p:strVal val="ppt_y"/>
                                          </p:val>
                                        </p:tav>
                                        <p:tav tm="100000">
                                          <p:val>
                                            <p:strVal val="1+ppt_h/2"/>
                                          </p:val>
                                        </p:tav>
                                      </p:tavLst>
                                    </p:anim>
                                    <p:set>
                                      <p:cBhvr>
                                        <p:cTn id="52" dur="1" fill="hold">
                                          <p:stCondLst>
                                            <p:cond delay="499"/>
                                          </p:stCondLst>
                                        </p:cTn>
                                        <p:tgtEl>
                                          <p:spTgt spid="6"/>
                                        </p:tgtEl>
                                        <p:attrNameLst>
                                          <p:attrName>style.visibility</p:attrName>
                                        </p:attrNameLst>
                                      </p:cBhvr>
                                      <p:to>
                                        <p:strVal val="hidden"/>
                                      </p:to>
                                    </p:set>
                                  </p:childTnLst>
                                </p:cTn>
                              </p:par>
                              <p:par>
                                <p:cTn id="53" presetID="2" presetClass="exit" presetSubtype="4" fill="hold" nodeType="withEffect">
                                  <p:stCondLst>
                                    <p:cond delay="0"/>
                                  </p:stCondLst>
                                  <p:childTnLst>
                                    <p:anim calcmode="lin" valueType="num">
                                      <p:cBhvr additive="base">
                                        <p:cTn id="54" dur="500"/>
                                        <p:tgtEl>
                                          <p:spTgt spid="5"/>
                                        </p:tgtEl>
                                        <p:attrNameLst>
                                          <p:attrName>ppt_x</p:attrName>
                                        </p:attrNameLst>
                                      </p:cBhvr>
                                      <p:tavLst>
                                        <p:tav tm="0">
                                          <p:val>
                                            <p:strVal val="ppt_x"/>
                                          </p:val>
                                        </p:tav>
                                        <p:tav tm="100000">
                                          <p:val>
                                            <p:strVal val="ppt_x"/>
                                          </p:val>
                                        </p:tav>
                                      </p:tavLst>
                                    </p:anim>
                                    <p:anim calcmode="lin" valueType="num">
                                      <p:cBhvr additive="base">
                                        <p:cTn id="55" dur="500"/>
                                        <p:tgtEl>
                                          <p:spTgt spid="5"/>
                                        </p:tgtEl>
                                        <p:attrNameLst>
                                          <p:attrName>ppt_y</p:attrName>
                                        </p:attrNameLst>
                                      </p:cBhvr>
                                      <p:tavLst>
                                        <p:tav tm="0">
                                          <p:val>
                                            <p:strVal val="ppt_y"/>
                                          </p:val>
                                        </p:tav>
                                        <p:tav tm="100000">
                                          <p:val>
                                            <p:strVal val="1+ppt_h/2"/>
                                          </p:val>
                                        </p:tav>
                                      </p:tavLst>
                                    </p:anim>
                                    <p:set>
                                      <p:cBhvr>
                                        <p:cTn id="56" dur="1" fill="hold">
                                          <p:stCondLst>
                                            <p:cond delay="499"/>
                                          </p:stCondLst>
                                        </p:cTn>
                                        <p:tgtEl>
                                          <p:spTgt spid="5"/>
                                        </p:tgtEl>
                                        <p:attrNameLst>
                                          <p:attrName>style.visibility</p:attrName>
                                        </p:attrNameLst>
                                      </p:cBhvr>
                                      <p:to>
                                        <p:strVal val="hidden"/>
                                      </p:to>
                                    </p:set>
                                  </p:childTnLst>
                                </p:cTn>
                              </p:par>
                            </p:childTnLst>
                          </p:cTn>
                        </p:par>
                      </p:childTnLst>
                    </p:cTn>
                  </p:par>
                  <p:par>
                    <p:cTn id="57" fill="hold">
                      <p:stCondLst>
                        <p:cond delay="indefinite"/>
                      </p:stCondLst>
                      <p:childTnLst>
                        <p:par>
                          <p:cTn id="58" fill="hold">
                            <p:stCondLst>
                              <p:cond delay="0"/>
                            </p:stCondLst>
                            <p:childTnLst>
                              <p:par>
                                <p:cTn id="59" presetID="8" presetClass="entr" presetSubtype="32" fill="hold" nodeType="clickEffect">
                                  <p:stCondLst>
                                    <p:cond delay="0"/>
                                  </p:stCondLst>
                                  <p:childTnLst>
                                    <p:set>
                                      <p:cBhvr>
                                        <p:cTn id="60" dur="1" fill="hold">
                                          <p:stCondLst>
                                            <p:cond delay="0"/>
                                          </p:stCondLst>
                                        </p:cTn>
                                        <p:tgtEl>
                                          <p:spTgt spid="8"/>
                                        </p:tgtEl>
                                        <p:attrNameLst>
                                          <p:attrName>style.visibility</p:attrName>
                                        </p:attrNameLst>
                                      </p:cBhvr>
                                      <p:to>
                                        <p:strVal val="visible"/>
                                      </p:to>
                                    </p:set>
                                    <p:animEffect transition="in" filter="diamond(out)">
                                      <p:cBhvr>
                                        <p:cTn id="61"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250" name="Slide Number Placeholder 2"/>
          <p:cNvSpPr>
            <a:spLocks noGrp="1"/>
          </p:cNvSpPr>
          <p:nvPr>
            <p:ph type="sldNum" sz="quarter" idx="10"/>
          </p:nvPr>
        </p:nvSpPr>
        <p:spPr>
          <a:xfrm>
            <a:off x="8904288" y="6092825"/>
            <a:ext cx="609600" cy="431800"/>
          </a:xfrm>
          <a:noFill/>
        </p:spPr>
        <p:txBody>
          <a:bodyPr/>
          <a:lstStyle/>
          <a:p>
            <a:fld id="{7442DBD7-6343-4965-8231-EFE0A6F3A3A3}" type="slidenum">
              <a:rPr lang="it-IT" smtClean="0">
                <a:latin typeface="Arial" pitchFamily="34" charset="0"/>
              </a:rPr>
              <a:pPr/>
              <a:t>305</a:t>
            </a:fld>
            <a:endParaRPr lang="it-IT">
              <a:latin typeface="Arial" pitchFamily="34" charset="0"/>
            </a:endParaRPr>
          </a:p>
        </p:txBody>
      </p:sp>
      <p:pic>
        <p:nvPicPr>
          <p:cNvPr id="309251" name="Picture 2"/>
          <p:cNvPicPr>
            <a:picLocks noChangeAspect="1" noChangeArrowheads="1"/>
          </p:cNvPicPr>
          <p:nvPr/>
        </p:nvPicPr>
        <p:blipFill>
          <a:blip r:embed="rId2" cstate="print"/>
          <a:srcRect/>
          <a:stretch>
            <a:fillRect/>
          </a:stretch>
        </p:blipFill>
        <p:spPr bwMode="auto">
          <a:xfrm>
            <a:off x="2719388" y="457201"/>
            <a:ext cx="7034212" cy="6126163"/>
          </a:xfrm>
          <a:prstGeom prst="rect">
            <a:avLst/>
          </a:prstGeom>
          <a:noFill/>
          <a:ln w="38100" algn="ctr">
            <a:noFill/>
            <a:miter lim="800000"/>
            <a:headEnd/>
            <a:tailEnd/>
          </a:ln>
        </p:spPr>
      </p:pic>
      <p:sp>
        <p:nvSpPr>
          <p:cNvPr id="309252" name="Line 3"/>
          <p:cNvSpPr>
            <a:spLocks noChangeShapeType="1"/>
          </p:cNvSpPr>
          <p:nvPr/>
        </p:nvSpPr>
        <p:spPr bwMode="auto">
          <a:xfrm flipH="1">
            <a:off x="7924801" y="4876800"/>
            <a:ext cx="1336675" cy="0"/>
          </a:xfrm>
          <a:prstGeom prst="line">
            <a:avLst/>
          </a:prstGeom>
          <a:noFill/>
          <a:ln w="38100">
            <a:solidFill>
              <a:srgbClr val="FF0000"/>
            </a:solidFill>
            <a:round/>
            <a:headEnd/>
            <a:tailEnd type="triangle" w="med" len="med"/>
          </a:ln>
        </p:spPr>
        <p:txBody>
          <a:bodyPr wrap="none" lIns="97256" tIns="48628" rIns="97256" bIns="48628" anchor="ctr">
            <a:spAutoFit/>
          </a:bodyPr>
          <a:lstStyle/>
          <a:p>
            <a:endParaRPr lang="en-US"/>
          </a:p>
        </p:txBody>
      </p:sp>
      <p:sp>
        <p:nvSpPr>
          <p:cNvPr id="309253" name="Line 4"/>
          <p:cNvSpPr>
            <a:spLocks noChangeShapeType="1"/>
          </p:cNvSpPr>
          <p:nvPr/>
        </p:nvSpPr>
        <p:spPr bwMode="auto">
          <a:xfrm flipH="1">
            <a:off x="7924801" y="2971800"/>
            <a:ext cx="1336675" cy="0"/>
          </a:xfrm>
          <a:prstGeom prst="line">
            <a:avLst/>
          </a:prstGeom>
          <a:noFill/>
          <a:ln w="38100">
            <a:solidFill>
              <a:srgbClr val="FF0000"/>
            </a:solidFill>
            <a:round/>
            <a:headEnd/>
            <a:tailEnd type="triangle" w="med" len="med"/>
          </a:ln>
        </p:spPr>
        <p:txBody>
          <a:bodyPr wrap="none" lIns="97256" tIns="48628" rIns="97256" bIns="48628" anchor="ctr">
            <a:spAutoFit/>
          </a:bodyPr>
          <a:lstStyle/>
          <a:p>
            <a:endParaRPr lang="en-US"/>
          </a:p>
        </p:txBody>
      </p:sp>
      <p:sp>
        <p:nvSpPr>
          <p:cNvPr id="309254" name="Text Box 5"/>
          <p:cNvSpPr txBox="1">
            <a:spLocks noChangeArrowheads="1"/>
          </p:cNvSpPr>
          <p:nvPr/>
        </p:nvSpPr>
        <p:spPr bwMode="auto">
          <a:xfrm>
            <a:off x="8047038" y="2471739"/>
            <a:ext cx="1444574" cy="375205"/>
          </a:xfrm>
          <a:prstGeom prst="rect">
            <a:avLst/>
          </a:prstGeom>
          <a:noFill/>
          <a:ln w="38100" algn="ctr">
            <a:noFill/>
            <a:miter lim="800000"/>
            <a:headEnd/>
            <a:tailEnd/>
          </a:ln>
        </p:spPr>
        <p:txBody>
          <a:bodyPr wrap="none" lIns="97256" tIns="48628" rIns="97256" bIns="48628">
            <a:spAutoFit/>
          </a:bodyPr>
          <a:lstStyle/>
          <a:p>
            <a:pPr defTabSz="973138">
              <a:spcBef>
                <a:spcPct val="50000"/>
              </a:spcBef>
            </a:pPr>
            <a:r>
              <a:rPr lang="en-US">
                <a:solidFill>
                  <a:srgbClr val="FF0000"/>
                </a:solidFill>
                <a:latin typeface="Arial" pitchFamily="34" charset="0"/>
              </a:rPr>
              <a:t>BL Direction</a:t>
            </a:r>
          </a:p>
        </p:txBody>
      </p:sp>
      <p:sp>
        <p:nvSpPr>
          <p:cNvPr id="309255" name="Text Box 6"/>
          <p:cNvSpPr txBox="1">
            <a:spLocks noChangeArrowheads="1"/>
          </p:cNvSpPr>
          <p:nvPr/>
        </p:nvSpPr>
        <p:spPr bwMode="auto">
          <a:xfrm>
            <a:off x="7994650" y="4427539"/>
            <a:ext cx="1444574" cy="375205"/>
          </a:xfrm>
          <a:prstGeom prst="rect">
            <a:avLst/>
          </a:prstGeom>
          <a:noFill/>
          <a:ln w="38100" algn="ctr">
            <a:noFill/>
            <a:miter lim="800000"/>
            <a:headEnd/>
            <a:tailEnd/>
          </a:ln>
        </p:spPr>
        <p:txBody>
          <a:bodyPr wrap="none" lIns="97256" tIns="48628" rIns="97256" bIns="48628">
            <a:spAutoFit/>
          </a:bodyPr>
          <a:lstStyle/>
          <a:p>
            <a:pPr defTabSz="973138">
              <a:spcBef>
                <a:spcPct val="50000"/>
              </a:spcBef>
            </a:pPr>
            <a:r>
              <a:rPr lang="en-US">
                <a:solidFill>
                  <a:srgbClr val="FF0000"/>
                </a:solidFill>
                <a:latin typeface="Arial" pitchFamily="34" charset="0"/>
              </a:rPr>
              <a:t>BL Direction</a:t>
            </a:r>
          </a:p>
        </p:txBody>
      </p:sp>
      <p:sp>
        <p:nvSpPr>
          <p:cNvPr id="309256" name="Line 7"/>
          <p:cNvSpPr>
            <a:spLocks noChangeShapeType="1"/>
          </p:cNvSpPr>
          <p:nvPr/>
        </p:nvSpPr>
        <p:spPr bwMode="auto">
          <a:xfrm flipV="1">
            <a:off x="2649538" y="2209800"/>
            <a:ext cx="0" cy="1371600"/>
          </a:xfrm>
          <a:prstGeom prst="line">
            <a:avLst/>
          </a:prstGeom>
          <a:noFill/>
          <a:ln w="38100">
            <a:solidFill>
              <a:srgbClr val="0000FF"/>
            </a:solidFill>
            <a:round/>
            <a:headEnd/>
            <a:tailEnd type="triangle" w="med" len="med"/>
          </a:ln>
        </p:spPr>
        <p:txBody>
          <a:bodyPr wrap="none" lIns="97256" tIns="48628" rIns="97256" bIns="48628" anchor="ctr">
            <a:spAutoFit/>
          </a:bodyPr>
          <a:lstStyle/>
          <a:p>
            <a:endParaRPr lang="en-US"/>
          </a:p>
        </p:txBody>
      </p:sp>
      <p:sp>
        <p:nvSpPr>
          <p:cNvPr id="309257" name="Line 8"/>
          <p:cNvSpPr>
            <a:spLocks noChangeShapeType="1"/>
          </p:cNvSpPr>
          <p:nvPr/>
        </p:nvSpPr>
        <p:spPr bwMode="auto">
          <a:xfrm flipV="1">
            <a:off x="2608263" y="4114800"/>
            <a:ext cx="0" cy="1371600"/>
          </a:xfrm>
          <a:prstGeom prst="line">
            <a:avLst/>
          </a:prstGeom>
          <a:noFill/>
          <a:ln w="38100">
            <a:solidFill>
              <a:srgbClr val="0000FF"/>
            </a:solidFill>
            <a:round/>
            <a:headEnd type="triangle" w="med" len="med"/>
            <a:tailEnd/>
          </a:ln>
        </p:spPr>
        <p:txBody>
          <a:bodyPr wrap="none" lIns="97256" tIns="48628" rIns="97256" bIns="48628" anchor="ctr">
            <a:spAutoFit/>
          </a:bodyPr>
          <a:lstStyle/>
          <a:p>
            <a:endParaRPr lang="en-US"/>
          </a:p>
        </p:txBody>
      </p:sp>
      <p:sp>
        <p:nvSpPr>
          <p:cNvPr id="309258" name="Text Box 9"/>
          <p:cNvSpPr txBox="1">
            <a:spLocks noChangeArrowheads="1"/>
          </p:cNvSpPr>
          <p:nvPr/>
        </p:nvSpPr>
        <p:spPr bwMode="auto">
          <a:xfrm rot="-5400000">
            <a:off x="1511810" y="2700061"/>
            <a:ext cx="1508694" cy="375205"/>
          </a:xfrm>
          <a:prstGeom prst="rect">
            <a:avLst/>
          </a:prstGeom>
          <a:noFill/>
          <a:ln w="38100" algn="ctr">
            <a:noFill/>
            <a:miter lim="800000"/>
            <a:headEnd/>
            <a:tailEnd/>
          </a:ln>
        </p:spPr>
        <p:txBody>
          <a:bodyPr wrap="none" lIns="97256" tIns="48628" rIns="97256" bIns="48628">
            <a:spAutoFit/>
          </a:bodyPr>
          <a:lstStyle/>
          <a:p>
            <a:pPr algn="ctr" defTabSz="973138">
              <a:spcBef>
                <a:spcPct val="50000"/>
              </a:spcBef>
            </a:pPr>
            <a:r>
              <a:rPr lang="en-US">
                <a:solidFill>
                  <a:srgbClr val="0000FF"/>
                </a:solidFill>
                <a:latin typeface="Arial" pitchFamily="34" charset="0"/>
              </a:rPr>
              <a:t>WL Direction</a:t>
            </a:r>
          </a:p>
        </p:txBody>
      </p:sp>
      <p:sp>
        <p:nvSpPr>
          <p:cNvPr id="309259" name="Text Box 10"/>
          <p:cNvSpPr txBox="1">
            <a:spLocks noChangeArrowheads="1"/>
          </p:cNvSpPr>
          <p:nvPr/>
        </p:nvSpPr>
        <p:spPr bwMode="auto">
          <a:xfrm rot="-5400000">
            <a:off x="1503872" y="4547912"/>
            <a:ext cx="1508694" cy="375205"/>
          </a:xfrm>
          <a:prstGeom prst="rect">
            <a:avLst/>
          </a:prstGeom>
          <a:noFill/>
          <a:ln w="38100" algn="ctr">
            <a:noFill/>
            <a:miter lim="800000"/>
            <a:headEnd/>
            <a:tailEnd/>
          </a:ln>
        </p:spPr>
        <p:txBody>
          <a:bodyPr wrap="none" lIns="97256" tIns="48628" rIns="97256" bIns="48628">
            <a:spAutoFit/>
          </a:bodyPr>
          <a:lstStyle/>
          <a:p>
            <a:pPr algn="ctr" defTabSz="973138">
              <a:spcBef>
                <a:spcPct val="50000"/>
              </a:spcBef>
            </a:pPr>
            <a:r>
              <a:rPr lang="en-US">
                <a:solidFill>
                  <a:srgbClr val="0000FF"/>
                </a:solidFill>
                <a:latin typeface="Arial" pitchFamily="34" charset="0"/>
              </a:rPr>
              <a:t>WL Direction</a:t>
            </a:r>
          </a:p>
        </p:txBody>
      </p:sp>
      <p:sp>
        <p:nvSpPr>
          <p:cNvPr id="309260" name="Text Box 11"/>
          <p:cNvSpPr txBox="1">
            <a:spLocks noChangeArrowheads="1"/>
          </p:cNvSpPr>
          <p:nvPr/>
        </p:nvSpPr>
        <p:spPr bwMode="auto">
          <a:xfrm>
            <a:off x="5021264" y="3690939"/>
            <a:ext cx="1949135" cy="375205"/>
          </a:xfrm>
          <a:prstGeom prst="rect">
            <a:avLst/>
          </a:prstGeom>
          <a:noFill/>
          <a:ln w="38100" algn="ctr">
            <a:noFill/>
            <a:miter lim="800000"/>
            <a:headEnd/>
            <a:tailEnd/>
          </a:ln>
        </p:spPr>
        <p:txBody>
          <a:bodyPr wrap="none" lIns="97256" tIns="48628" rIns="97256" bIns="48628">
            <a:spAutoFit/>
          </a:bodyPr>
          <a:lstStyle/>
          <a:p>
            <a:pPr defTabSz="973138">
              <a:spcBef>
                <a:spcPct val="50000"/>
              </a:spcBef>
            </a:pPr>
            <a:r>
              <a:rPr lang="en-US" b="1">
                <a:solidFill>
                  <a:srgbClr val="FFFF66"/>
                </a:solidFill>
                <a:latin typeface="Arial" pitchFamily="34" charset="0"/>
              </a:rPr>
              <a:t>Global WL Decs</a:t>
            </a:r>
          </a:p>
        </p:txBody>
      </p:sp>
      <p:sp>
        <p:nvSpPr>
          <p:cNvPr id="309261" name="Rectangle 12"/>
          <p:cNvSpPr>
            <a:spLocks noChangeArrowheads="1"/>
          </p:cNvSpPr>
          <p:nvPr/>
        </p:nvSpPr>
        <p:spPr bwMode="auto">
          <a:xfrm>
            <a:off x="6869113" y="4689198"/>
            <a:ext cx="196476" cy="375205"/>
          </a:xfrm>
          <a:prstGeom prst="rect">
            <a:avLst/>
          </a:prstGeom>
          <a:noFill/>
          <a:ln w="38100" algn="ctr">
            <a:solidFill>
              <a:schemeClr val="tx2"/>
            </a:solidFill>
            <a:prstDash val="lgDashDotDot"/>
            <a:miter lim="800000"/>
            <a:headEnd/>
            <a:tailEnd/>
          </a:ln>
        </p:spPr>
        <p:txBody>
          <a:bodyPr wrap="none" lIns="97256" tIns="48628" rIns="97256" bIns="48628" anchor="ctr">
            <a:spAutoFit/>
          </a:bodyPr>
          <a:lstStyle/>
          <a:p>
            <a:endParaRPr lang="en-US"/>
          </a:p>
        </p:txBody>
      </p:sp>
      <p:sp>
        <p:nvSpPr>
          <p:cNvPr id="309262" name="Text Box 13"/>
          <p:cNvSpPr txBox="1">
            <a:spLocks noChangeArrowheads="1"/>
          </p:cNvSpPr>
          <p:nvPr/>
        </p:nvSpPr>
        <p:spPr bwMode="auto">
          <a:xfrm rot="-5400000">
            <a:off x="5747544" y="4862237"/>
            <a:ext cx="2546350" cy="375205"/>
          </a:xfrm>
          <a:prstGeom prst="rect">
            <a:avLst/>
          </a:prstGeom>
          <a:noFill/>
          <a:ln w="38100" algn="ctr">
            <a:noFill/>
            <a:miter lim="800000"/>
            <a:headEnd/>
            <a:tailEnd/>
          </a:ln>
        </p:spPr>
        <p:txBody>
          <a:bodyPr lIns="97256" tIns="48628" rIns="97256" bIns="48628">
            <a:spAutoFit/>
          </a:bodyPr>
          <a:lstStyle/>
          <a:p>
            <a:pPr algn="ctr" defTabSz="973138">
              <a:spcBef>
                <a:spcPct val="50000"/>
              </a:spcBef>
            </a:pPr>
            <a:r>
              <a:rPr lang="en-US">
                <a:solidFill>
                  <a:schemeClr val="tx2"/>
                </a:solidFill>
                <a:latin typeface="Arial" pitchFamily="34" charset="0"/>
              </a:rPr>
              <a:t>Block</a:t>
            </a:r>
          </a:p>
        </p:txBody>
      </p:sp>
      <p:sp>
        <p:nvSpPr>
          <p:cNvPr id="309263" name="Rectangle 14"/>
          <p:cNvSpPr>
            <a:spLocks noChangeArrowheads="1"/>
          </p:cNvSpPr>
          <p:nvPr/>
        </p:nvSpPr>
        <p:spPr bwMode="auto">
          <a:xfrm>
            <a:off x="7572375" y="4689198"/>
            <a:ext cx="211138" cy="375205"/>
          </a:xfrm>
          <a:prstGeom prst="rect">
            <a:avLst/>
          </a:prstGeom>
          <a:noFill/>
          <a:ln w="38100" algn="ctr">
            <a:solidFill>
              <a:srgbClr val="FF0000"/>
            </a:solidFill>
            <a:miter lim="800000"/>
            <a:headEnd/>
            <a:tailEnd/>
          </a:ln>
        </p:spPr>
        <p:txBody>
          <a:bodyPr lIns="97256" tIns="48628" rIns="97256" bIns="48628" anchor="ctr">
            <a:spAutoFit/>
          </a:bodyPr>
          <a:lstStyle/>
          <a:p>
            <a:endParaRPr lang="en-US"/>
          </a:p>
        </p:txBody>
      </p:sp>
      <p:sp>
        <p:nvSpPr>
          <p:cNvPr id="309264" name="Text Box 15"/>
          <p:cNvSpPr txBox="1">
            <a:spLocks noChangeArrowheads="1"/>
          </p:cNvSpPr>
          <p:nvPr/>
        </p:nvSpPr>
        <p:spPr bwMode="auto">
          <a:xfrm rot="-5400000">
            <a:off x="7430613" y="4909861"/>
            <a:ext cx="504188" cy="375205"/>
          </a:xfrm>
          <a:prstGeom prst="rect">
            <a:avLst/>
          </a:prstGeom>
          <a:noFill/>
          <a:ln w="38100" algn="ctr">
            <a:noFill/>
            <a:miter lim="800000"/>
            <a:headEnd/>
            <a:tailEnd/>
          </a:ln>
        </p:spPr>
        <p:txBody>
          <a:bodyPr wrap="none" lIns="97256" tIns="48628" rIns="97256" bIns="48628">
            <a:spAutoFit/>
          </a:bodyPr>
          <a:lstStyle/>
          <a:p>
            <a:pPr algn="ctr" defTabSz="973138">
              <a:spcBef>
                <a:spcPct val="50000"/>
              </a:spcBef>
            </a:pPr>
            <a:r>
              <a:rPr lang="en-US">
                <a:solidFill>
                  <a:srgbClr val="FFFF66"/>
                </a:solidFill>
                <a:latin typeface="Arial" pitchFamily="34" charset="0"/>
              </a:rPr>
              <a:t>SA</a:t>
            </a:r>
          </a:p>
        </p:txBody>
      </p:sp>
    </p:spTree>
    <p:extLst>
      <p:ext uri="{BB962C8B-B14F-4D97-AF65-F5344CB8AC3E}">
        <p14:creationId xmlns:p14="http://schemas.microsoft.com/office/powerpoint/2010/main" val="1291256196"/>
      </p:ext>
    </p:extLst>
  </p:cSld>
  <p:clrMapOvr>
    <a:masterClrMapping/>
  </p:clrMapOvr>
  <p:timing>
    <p:tnLst>
      <p:par>
        <p:cTn id="1" dur="indefinite" restart="never" nodeType="tmRoot"/>
      </p:par>
    </p:tnLst>
  </p:timing>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0274" name="Slide Number Placeholder 4"/>
          <p:cNvSpPr>
            <a:spLocks noGrp="1"/>
          </p:cNvSpPr>
          <p:nvPr>
            <p:ph type="sldNum" sz="quarter" idx="10"/>
          </p:nvPr>
        </p:nvSpPr>
        <p:spPr>
          <a:xfrm>
            <a:off x="8904288" y="6092825"/>
            <a:ext cx="609600" cy="431800"/>
          </a:xfrm>
          <a:noFill/>
        </p:spPr>
        <p:txBody>
          <a:bodyPr/>
          <a:lstStyle/>
          <a:p>
            <a:fld id="{CDCACC2D-CE70-4C76-ACAD-ED768F773484}" type="slidenum">
              <a:rPr lang="it-IT" smtClean="0">
                <a:latin typeface="Arial" pitchFamily="34" charset="0"/>
              </a:rPr>
              <a:pPr/>
              <a:t>306</a:t>
            </a:fld>
            <a:endParaRPr lang="it-IT">
              <a:latin typeface="Arial" pitchFamily="34" charset="0"/>
            </a:endParaRPr>
          </a:p>
        </p:txBody>
      </p:sp>
      <p:sp>
        <p:nvSpPr>
          <p:cNvPr id="310275" name="Rectangle 2"/>
          <p:cNvSpPr>
            <a:spLocks noGrp="1" noChangeArrowheads="1"/>
          </p:cNvSpPr>
          <p:nvPr>
            <p:ph type="title"/>
          </p:nvPr>
        </p:nvSpPr>
        <p:spPr/>
        <p:txBody>
          <a:bodyPr/>
          <a:lstStyle/>
          <a:p>
            <a:r>
              <a:rPr lang="en-US" sz="2100"/>
              <a:t>125mm2 1Gbit NAND Flash</a:t>
            </a:r>
            <a:br>
              <a:rPr lang="en-US" sz="2100"/>
            </a:br>
            <a:r>
              <a:rPr lang="en-US" sz="2100"/>
              <a:t>Memory</a:t>
            </a:r>
          </a:p>
        </p:txBody>
      </p:sp>
      <p:sp>
        <p:nvSpPr>
          <p:cNvPr id="310276" name="Rectangle 3"/>
          <p:cNvSpPr>
            <a:spLocks noGrp="1" noChangeArrowheads="1"/>
          </p:cNvSpPr>
          <p:nvPr>
            <p:ph type="body" idx="1"/>
          </p:nvPr>
        </p:nvSpPr>
        <p:spPr/>
        <p:txBody>
          <a:bodyPr/>
          <a:lstStyle/>
          <a:p>
            <a:pPr>
              <a:lnSpc>
                <a:spcPct val="80000"/>
              </a:lnSpc>
            </a:pPr>
            <a:r>
              <a:rPr lang="en-US" sz="2000"/>
              <a:t>Technology 0.13µm p-sub CMOS triple-well</a:t>
            </a:r>
          </a:p>
          <a:p>
            <a:pPr>
              <a:lnSpc>
                <a:spcPct val="80000"/>
              </a:lnSpc>
            </a:pPr>
            <a:r>
              <a:rPr lang="en-US" sz="2000"/>
              <a:t>1poly, 1polycide, 1W, 2Al</a:t>
            </a:r>
          </a:p>
          <a:p>
            <a:pPr>
              <a:lnSpc>
                <a:spcPct val="80000"/>
              </a:lnSpc>
            </a:pPr>
            <a:r>
              <a:rPr lang="en-US" sz="2000"/>
              <a:t> Cell size 0.077µm2</a:t>
            </a:r>
          </a:p>
          <a:p>
            <a:pPr>
              <a:lnSpc>
                <a:spcPct val="80000"/>
              </a:lnSpc>
            </a:pPr>
            <a:r>
              <a:rPr lang="en-US" sz="2000"/>
              <a:t>Chip size 125.2mm2</a:t>
            </a:r>
          </a:p>
          <a:p>
            <a:pPr>
              <a:lnSpc>
                <a:spcPct val="80000"/>
              </a:lnSpc>
            </a:pPr>
            <a:r>
              <a:rPr lang="en-US" sz="2000"/>
              <a:t>Organization 2112 x 8b x 64 pages x 1k blocks</a:t>
            </a:r>
          </a:p>
          <a:p>
            <a:pPr lvl="1">
              <a:lnSpc>
                <a:spcPct val="80000"/>
              </a:lnSpc>
            </a:pPr>
            <a:r>
              <a:rPr lang="en-US" sz="1800"/>
              <a:t>Page = 16Kb (2KB) data 512b ECC, 1 ECC bit / 32 data bits</a:t>
            </a:r>
          </a:p>
          <a:p>
            <a:pPr>
              <a:lnSpc>
                <a:spcPct val="80000"/>
              </a:lnSpc>
            </a:pPr>
            <a:r>
              <a:rPr lang="en-US" sz="2000"/>
              <a:t>Power supply 2.7V-3.6V</a:t>
            </a:r>
          </a:p>
          <a:p>
            <a:pPr>
              <a:lnSpc>
                <a:spcPct val="80000"/>
              </a:lnSpc>
            </a:pPr>
            <a:r>
              <a:rPr lang="en-US" sz="2000"/>
              <a:t>Cycle time 50ns</a:t>
            </a:r>
          </a:p>
          <a:p>
            <a:pPr>
              <a:lnSpc>
                <a:spcPct val="80000"/>
              </a:lnSpc>
            </a:pPr>
            <a:r>
              <a:rPr lang="en-US" sz="2000"/>
              <a:t>Read time 25µs</a:t>
            </a:r>
          </a:p>
          <a:p>
            <a:pPr>
              <a:lnSpc>
                <a:spcPct val="80000"/>
              </a:lnSpc>
            </a:pPr>
            <a:r>
              <a:rPr lang="en-US" sz="2000"/>
              <a:t>Program time 200µs / page</a:t>
            </a:r>
          </a:p>
          <a:p>
            <a:pPr>
              <a:lnSpc>
                <a:spcPct val="80000"/>
              </a:lnSpc>
            </a:pPr>
            <a:r>
              <a:rPr lang="en-US" sz="2000"/>
              <a:t>Erase time 2ms / block</a:t>
            </a:r>
          </a:p>
        </p:txBody>
      </p:sp>
    </p:spTree>
    <p:extLst>
      <p:ext uri="{BB962C8B-B14F-4D97-AF65-F5344CB8AC3E}">
        <p14:creationId xmlns:p14="http://schemas.microsoft.com/office/powerpoint/2010/main" val="4024084709"/>
      </p:ext>
    </p:extLst>
  </p:cSld>
  <p:clrMapOvr>
    <a:masterClrMapping/>
  </p:clrMapOvr>
  <p:timing>
    <p:tnLst>
      <p:par>
        <p:cTn id="1" dur="indefinite" restart="never" nodeType="tmRoot"/>
      </p:par>
    </p:tnLst>
  </p:timing>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1298" name="Slide Number Placeholder 2"/>
          <p:cNvSpPr>
            <a:spLocks noGrp="1"/>
          </p:cNvSpPr>
          <p:nvPr>
            <p:ph type="sldNum" sz="quarter" idx="10"/>
          </p:nvPr>
        </p:nvSpPr>
        <p:spPr>
          <a:xfrm>
            <a:off x="8904288" y="6092825"/>
            <a:ext cx="609600" cy="431800"/>
          </a:xfrm>
          <a:noFill/>
        </p:spPr>
        <p:txBody>
          <a:bodyPr/>
          <a:lstStyle/>
          <a:p>
            <a:fld id="{0578E779-FCFC-44D5-A30C-21AD01A4EC4E}" type="slidenum">
              <a:rPr lang="it-IT" smtClean="0">
                <a:latin typeface="Arial" pitchFamily="34" charset="0"/>
              </a:rPr>
              <a:pPr/>
              <a:t>307</a:t>
            </a:fld>
            <a:endParaRPr lang="it-IT">
              <a:latin typeface="Arial" pitchFamily="34" charset="0"/>
            </a:endParaRPr>
          </a:p>
        </p:txBody>
      </p:sp>
      <p:pic>
        <p:nvPicPr>
          <p:cNvPr id="311299" name="Picture 2"/>
          <p:cNvPicPr>
            <a:picLocks noChangeAspect="1" noChangeArrowheads="1"/>
          </p:cNvPicPr>
          <p:nvPr/>
        </p:nvPicPr>
        <p:blipFill>
          <a:blip r:embed="rId2" cstate="print"/>
          <a:srcRect/>
          <a:stretch>
            <a:fillRect/>
          </a:stretch>
        </p:blipFill>
        <p:spPr bwMode="auto">
          <a:xfrm>
            <a:off x="2227264" y="381001"/>
            <a:ext cx="7526337" cy="3014663"/>
          </a:xfrm>
          <a:prstGeom prst="rect">
            <a:avLst/>
          </a:prstGeom>
          <a:noFill/>
          <a:ln w="38100" algn="ctr">
            <a:noFill/>
            <a:miter lim="800000"/>
            <a:headEnd/>
            <a:tailEnd/>
          </a:ln>
        </p:spPr>
      </p:pic>
      <p:pic>
        <p:nvPicPr>
          <p:cNvPr id="311300" name="Picture 3"/>
          <p:cNvPicPr>
            <a:picLocks noChangeAspect="1" noChangeArrowheads="1"/>
          </p:cNvPicPr>
          <p:nvPr/>
        </p:nvPicPr>
        <p:blipFill>
          <a:blip r:embed="rId3" cstate="print"/>
          <a:srcRect/>
          <a:stretch>
            <a:fillRect/>
          </a:stretch>
        </p:blipFill>
        <p:spPr bwMode="auto">
          <a:xfrm>
            <a:off x="2157413" y="3657601"/>
            <a:ext cx="7815262" cy="2657475"/>
          </a:xfrm>
          <a:prstGeom prst="rect">
            <a:avLst/>
          </a:prstGeom>
          <a:noFill/>
          <a:ln w="38100" algn="ctr">
            <a:noFill/>
            <a:miter lim="800000"/>
            <a:headEnd/>
            <a:tailEnd/>
          </a:ln>
        </p:spPr>
      </p:pic>
    </p:spTree>
    <p:extLst>
      <p:ext uri="{BB962C8B-B14F-4D97-AF65-F5344CB8AC3E}">
        <p14:creationId xmlns:p14="http://schemas.microsoft.com/office/powerpoint/2010/main" val="3898816283"/>
      </p:ext>
    </p:extLst>
  </p:cSld>
  <p:clrMapOvr>
    <a:masterClrMapping/>
  </p:clrMapOvr>
  <p:timing>
    <p:tnLst>
      <p:par>
        <p:cTn id="1" dur="indefinite" restart="never" nodeType="tmRoot"/>
      </p:par>
    </p:tnLst>
  </p:timing>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2322" name="Slide Number Placeholder 2"/>
          <p:cNvSpPr>
            <a:spLocks noGrp="1"/>
          </p:cNvSpPr>
          <p:nvPr>
            <p:ph type="sldNum" sz="quarter" idx="10"/>
          </p:nvPr>
        </p:nvSpPr>
        <p:spPr>
          <a:xfrm>
            <a:off x="8904288" y="6092825"/>
            <a:ext cx="609600" cy="431800"/>
          </a:xfrm>
          <a:noFill/>
        </p:spPr>
        <p:txBody>
          <a:bodyPr/>
          <a:lstStyle/>
          <a:p>
            <a:fld id="{4B56104A-78C2-4FA4-8AD6-84573500C393}" type="slidenum">
              <a:rPr lang="it-IT" smtClean="0">
                <a:latin typeface="Arial" pitchFamily="34" charset="0"/>
              </a:rPr>
              <a:pPr/>
              <a:t>308</a:t>
            </a:fld>
            <a:endParaRPr lang="it-IT">
              <a:latin typeface="Arial" pitchFamily="34" charset="0"/>
            </a:endParaRPr>
          </a:p>
        </p:txBody>
      </p:sp>
      <p:pic>
        <p:nvPicPr>
          <p:cNvPr id="312323" name="Picture 2"/>
          <p:cNvPicPr>
            <a:picLocks noChangeAspect="1" noChangeArrowheads="1"/>
          </p:cNvPicPr>
          <p:nvPr/>
        </p:nvPicPr>
        <p:blipFill>
          <a:blip r:embed="rId2" cstate="print"/>
          <a:srcRect/>
          <a:stretch>
            <a:fillRect/>
          </a:stretch>
        </p:blipFill>
        <p:spPr bwMode="auto">
          <a:xfrm>
            <a:off x="2381250" y="514350"/>
            <a:ext cx="7429500" cy="5829300"/>
          </a:xfrm>
          <a:prstGeom prst="rect">
            <a:avLst/>
          </a:prstGeom>
          <a:noFill/>
          <a:ln w="38100" algn="ctr">
            <a:noFill/>
            <a:miter lim="800000"/>
            <a:headEnd/>
            <a:tailEnd/>
          </a:ln>
        </p:spPr>
      </p:pic>
    </p:spTree>
    <p:extLst>
      <p:ext uri="{BB962C8B-B14F-4D97-AF65-F5344CB8AC3E}">
        <p14:creationId xmlns:p14="http://schemas.microsoft.com/office/powerpoint/2010/main" val="3148903831"/>
      </p:ext>
    </p:extLst>
  </p:cSld>
  <p:clrMapOvr>
    <a:masterClrMapping/>
  </p:clrMapOvr>
  <p:timing>
    <p:tnLst>
      <p:par>
        <p:cTn id="1" dur="indefinite" restart="never" nodeType="tmRoot"/>
      </p:par>
    </p:tnLst>
  </p:timing>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346" name="Slide Number Placeholder 2"/>
          <p:cNvSpPr>
            <a:spLocks noGrp="1"/>
          </p:cNvSpPr>
          <p:nvPr>
            <p:ph type="sldNum" sz="quarter" idx="10"/>
          </p:nvPr>
        </p:nvSpPr>
        <p:spPr>
          <a:xfrm>
            <a:off x="8904288" y="6092825"/>
            <a:ext cx="609600" cy="431800"/>
          </a:xfrm>
          <a:noFill/>
        </p:spPr>
        <p:txBody>
          <a:bodyPr/>
          <a:lstStyle/>
          <a:p>
            <a:fld id="{4DE1CF56-5ED1-481C-991B-B5EDF9267D6B}" type="slidenum">
              <a:rPr lang="it-IT" smtClean="0">
                <a:latin typeface="Arial" pitchFamily="34" charset="0"/>
              </a:rPr>
              <a:pPr/>
              <a:t>309</a:t>
            </a:fld>
            <a:endParaRPr lang="it-IT">
              <a:latin typeface="Arial" pitchFamily="34" charset="0"/>
            </a:endParaRPr>
          </a:p>
        </p:txBody>
      </p:sp>
      <p:pic>
        <p:nvPicPr>
          <p:cNvPr id="313347" name="Picture 2"/>
          <p:cNvPicPr>
            <a:picLocks noChangeAspect="1" noChangeArrowheads="1"/>
          </p:cNvPicPr>
          <p:nvPr/>
        </p:nvPicPr>
        <p:blipFill>
          <a:blip r:embed="rId2" cstate="print"/>
          <a:srcRect/>
          <a:stretch>
            <a:fillRect/>
          </a:stretch>
        </p:blipFill>
        <p:spPr bwMode="auto">
          <a:xfrm>
            <a:off x="2354264" y="847725"/>
            <a:ext cx="7483475" cy="5162550"/>
          </a:xfrm>
          <a:prstGeom prst="rect">
            <a:avLst/>
          </a:prstGeom>
          <a:noFill/>
          <a:ln w="38100" algn="ctr">
            <a:noFill/>
            <a:miter lim="800000"/>
            <a:headEnd/>
            <a:tailEnd/>
          </a:ln>
        </p:spPr>
      </p:pic>
    </p:spTree>
    <p:extLst>
      <p:ext uri="{BB962C8B-B14F-4D97-AF65-F5344CB8AC3E}">
        <p14:creationId xmlns:p14="http://schemas.microsoft.com/office/powerpoint/2010/main" val="314070217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Slide Number Placeholder 4"/>
          <p:cNvSpPr>
            <a:spLocks noGrp="1"/>
          </p:cNvSpPr>
          <p:nvPr>
            <p:ph type="sldNum" sz="quarter" idx="10"/>
          </p:nvPr>
        </p:nvSpPr>
        <p:spPr>
          <a:xfrm>
            <a:off x="8904288" y="6092825"/>
            <a:ext cx="609600" cy="431800"/>
          </a:xfrm>
          <a:noFill/>
        </p:spPr>
        <p:txBody>
          <a:bodyPr/>
          <a:lstStyle/>
          <a:p>
            <a:fld id="{6D12633B-3148-4710-AD67-38CCE252F0B2}" type="slidenum">
              <a:rPr lang="it-IT" smtClean="0">
                <a:latin typeface="Arial" pitchFamily="34" charset="0"/>
                <a:ea typeface="ＭＳ Ｐゴシック" pitchFamily="34" charset="-128"/>
              </a:rPr>
              <a:pPr/>
              <a:t>31</a:t>
            </a:fld>
            <a:endParaRPr lang="it-IT">
              <a:latin typeface="Arial" pitchFamily="34" charset="0"/>
              <a:ea typeface="ＭＳ Ｐゴシック" pitchFamily="34" charset="-128"/>
            </a:endParaRPr>
          </a:p>
        </p:txBody>
      </p:sp>
      <p:sp>
        <p:nvSpPr>
          <p:cNvPr id="75779" name="Rectangle 2"/>
          <p:cNvSpPr>
            <a:spLocks noGrp="1" noChangeArrowheads="1"/>
          </p:cNvSpPr>
          <p:nvPr>
            <p:ph type="title"/>
          </p:nvPr>
        </p:nvSpPr>
        <p:spPr/>
        <p:txBody>
          <a:bodyPr/>
          <a:lstStyle/>
          <a:p>
            <a:pPr eaLnBrk="1" hangingPunct="1"/>
            <a:r>
              <a:rPr lang="en-US" sz="2100"/>
              <a:t>The system level view of synch SRAMs</a:t>
            </a:r>
          </a:p>
        </p:txBody>
      </p:sp>
      <p:pic>
        <p:nvPicPr>
          <p:cNvPr id="75780" name="Picture 3"/>
          <p:cNvPicPr>
            <a:picLocks noGrp="1" noChangeAspect="1" noChangeArrowheads="1"/>
          </p:cNvPicPr>
          <p:nvPr>
            <p:ph type="body" idx="1"/>
          </p:nvPr>
        </p:nvPicPr>
        <p:blipFill>
          <a:blip r:embed="rId2" cstate="print"/>
          <a:srcRect/>
          <a:stretch>
            <a:fillRect/>
          </a:stretch>
        </p:blipFill>
        <p:spPr/>
      </p:pic>
    </p:spTree>
    <p:extLst>
      <p:ext uri="{BB962C8B-B14F-4D97-AF65-F5344CB8AC3E}">
        <p14:creationId xmlns:p14="http://schemas.microsoft.com/office/powerpoint/2010/main" val="636586248"/>
      </p:ext>
    </p:extLst>
  </p:cSld>
  <p:clrMapOvr>
    <a:masterClrMapping/>
  </p:clrMapOvr>
  <p:timing>
    <p:tnLst>
      <p:par>
        <p:cTn id="1" dur="indefinite" restart="never" nodeType="tmRoot"/>
      </p:par>
    </p:tnLst>
  </p:timing>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370" name="Slide Number Placeholder 2"/>
          <p:cNvSpPr>
            <a:spLocks noGrp="1"/>
          </p:cNvSpPr>
          <p:nvPr>
            <p:ph type="sldNum" sz="quarter" idx="10"/>
          </p:nvPr>
        </p:nvSpPr>
        <p:spPr>
          <a:xfrm>
            <a:off x="8904288" y="6092825"/>
            <a:ext cx="609600" cy="431800"/>
          </a:xfrm>
          <a:noFill/>
        </p:spPr>
        <p:txBody>
          <a:bodyPr/>
          <a:lstStyle/>
          <a:p>
            <a:fld id="{74A2D724-C8ED-4C57-8026-84FC349743BA}" type="slidenum">
              <a:rPr lang="it-IT" smtClean="0">
                <a:latin typeface="Arial" pitchFamily="34" charset="0"/>
              </a:rPr>
              <a:pPr/>
              <a:t>310</a:t>
            </a:fld>
            <a:endParaRPr lang="it-IT">
              <a:latin typeface="Arial" pitchFamily="34" charset="0"/>
            </a:endParaRPr>
          </a:p>
        </p:txBody>
      </p:sp>
      <p:pic>
        <p:nvPicPr>
          <p:cNvPr id="314371" name="Picture 2"/>
          <p:cNvPicPr>
            <a:picLocks noChangeAspect="1" noChangeArrowheads="1"/>
          </p:cNvPicPr>
          <p:nvPr/>
        </p:nvPicPr>
        <p:blipFill>
          <a:blip r:embed="rId2" cstate="print"/>
          <a:srcRect/>
          <a:stretch>
            <a:fillRect/>
          </a:stretch>
        </p:blipFill>
        <p:spPr bwMode="auto">
          <a:xfrm>
            <a:off x="2486025" y="757239"/>
            <a:ext cx="7219950" cy="5343525"/>
          </a:xfrm>
          <a:prstGeom prst="rect">
            <a:avLst/>
          </a:prstGeom>
          <a:noFill/>
          <a:ln w="38100" algn="ctr">
            <a:noFill/>
            <a:miter lim="800000"/>
            <a:headEnd/>
            <a:tailEnd/>
          </a:ln>
        </p:spPr>
      </p:pic>
    </p:spTree>
    <p:extLst>
      <p:ext uri="{BB962C8B-B14F-4D97-AF65-F5344CB8AC3E}">
        <p14:creationId xmlns:p14="http://schemas.microsoft.com/office/powerpoint/2010/main" val="3251898534"/>
      </p:ext>
    </p:extLst>
  </p:cSld>
  <p:clrMapOvr>
    <a:masterClrMapping/>
  </p:clrMapOvr>
  <p:timing>
    <p:tnLst>
      <p:par>
        <p:cTn id="1" dur="indefinite" restart="never" nodeType="tmRoot"/>
      </p:par>
    </p:tnLst>
  </p:timing>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394" name="Slide Number Placeholder 2"/>
          <p:cNvSpPr>
            <a:spLocks noGrp="1"/>
          </p:cNvSpPr>
          <p:nvPr>
            <p:ph type="sldNum" sz="quarter" idx="10"/>
          </p:nvPr>
        </p:nvSpPr>
        <p:spPr>
          <a:xfrm>
            <a:off x="8904288" y="6092825"/>
            <a:ext cx="609600" cy="431800"/>
          </a:xfrm>
          <a:noFill/>
        </p:spPr>
        <p:txBody>
          <a:bodyPr/>
          <a:lstStyle/>
          <a:p>
            <a:fld id="{B2C4CF37-E848-4151-B439-AD82E3E4BF86}" type="slidenum">
              <a:rPr lang="it-IT" smtClean="0">
                <a:latin typeface="Arial" pitchFamily="34" charset="0"/>
              </a:rPr>
              <a:pPr/>
              <a:t>311</a:t>
            </a:fld>
            <a:endParaRPr lang="it-IT">
              <a:latin typeface="Arial" pitchFamily="34" charset="0"/>
            </a:endParaRPr>
          </a:p>
        </p:txBody>
      </p:sp>
      <p:pic>
        <p:nvPicPr>
          <p:cNvPr id="315395" name="Picture 2"/>
          <p:cNvPicPr>
            <a:picLocks noChangeAspect="1" noChangeArrowheads="1"/>
          </p:cNvPicPr>
          <p:nvPr/>
        </p:nvPicPr>
        <p:blipFill>
          <a:blip r:embed="rId2" cstate="print"/>
          <a:srcRect/>
          <a:stretch>
            <a:fillRect/>
          </a:stretch>
        </p:blipFill>
        <p:spPr bwMode="auto">
          <a:xfrm>
            <a:off x="2605089" y="809625"/>
            <a:ext cx="6981825" cy="5238750"/>
          </a:xfrm>
          <a:prstGeom prst="rect">
            <a:avLst/>
          </a:prstGeom>
          <a:noFill/>
          <a:ln w="38100" algn="ctr">
            <a:noFill/>
            <a:miter lim="800000"/>
            <a:headEnd/>
            <a:tailEnd/>
          </a:ln>
        </p:spPr>
      </p:pic>
    </p:spTree>
    <p:extLst>
      <p:ext uri="{BB962C8B-B14F-4D97-AF65-F5344CB8AC3E}">
        <p14:creationId xmlns:p14="http://schemas.microsoft.com/office/powerpoint/2010/main" val="3874113097"/>
      </p:ext>
    </p:extLst>
  </p:cSld>
  <p:clrMapOvr>
    <a:masterClrMapping/>
  </p:clrMapOvr>
  <p:timing>
    <p:tnLst>
      <p:par>
        <p:cTn id="1" dur="indefinite" restart="never" nodeType="tmRoot"/>
      </p:par>
    </p:tnLst>
  </p:timing>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6418" name="Slide Number Placeholder 4"/>
          <p:cNvSpPr>
            <a:spLocks noGrp="1"/>
          </p:cNvSpPr>
          <p:nvPr>
            <p:ph type="sldNum" sz="quarter" idx="10"/>
          </p:nvPr>
        </p:nvSpPr>
        <p:spPr>
          <a:xfrm>
            <a:off x="8904288" y="6092825"/>
            <a:ext cx="609600" cy="431800"/>
          </a:xfrm>
          <a:noFill/>
        </p:spPr>
        <p:txBody>
          <a:bodyPr/>
          <a:lstStyle/>
          <a:p>
            <a:fld id="{9873D124-89CF-42FF-B56A-828388974583}" type="slidenum">
              <a:rPr lang="it-IT" smtClean="0">
                <a:latin typeface="Arial" pitchFamily="34" charset="0"/>
              </a:rPr>
              <a:pPr/>
              <a:t>312</a:t>
            </a:fld>
            <a:endParaRPr lang="it-IT">
              <a:latin typeface="Arial" pitchFamily="34" charset="0"/>
            </a:endParaRPr>
          </a:p>
        </p:txBody>
      </p:sp>
      <p:sp>
        <p:nvSpPr>
          <p:cNvPr id="316419" name="Rectangle 2"/>
          <p:cNvSpPr>
            <a:spLocks noGrp="1" noChangeArrowheads="1"/>
          </p:cNvSpPr>
          <p:nvPr>
            <p:ph type="title"/>
          </p:nvPr>
        </p:nvSpPr>
        <p:spPr/>
        <p:txBody>
          <a:bodyPr/>
          <a:lstStyle/>
          <a:p>
            <a:r>
              <a:rPr lang="en-US" sz="2100"/>
              <a:t>Features of NAND- and NOR-type FLASH</a:t>
            </a:r>
          </a:p>
        </p:txBody>
      </p:sp>
      <p:pic>
        <p:nvPicPr>
          <p:cNvPr id="316420" name="Picture 3"/>
          <p:cNvPicPr>
            <a:picLocks noGrp="1" noChangeAspect="1" noChangeArrowheads="1"/>
          </p:cNvPicPr>
          <p:nvPr>
            <p:ph type="body" idx="1"/>
          </p:nvPr>
        </p:nvPicPr>
        <p:blipFill>
          <a:blip r:embed="rId2" cstate="print"/>
          <a:srcRect/>
          <a:stretch>
            <a:fillRect/>
          </a:stretch>
        </p:blipFill>
        <p:spPr>
          <a:xfrm>
            <a:off x="1524000" y="1617664"/>
            <a:ext cx="9144000" cy="4841875"/>
          </a:xfrm>
        </p:spPr>
      </p:pic>
    </p:spTree>
    <p:extLst>
      <p:ext uri="{BB962C8B-B14F-4D97-AF65-F5344CB8AC3E}">
        <p14:creationId xmlns:p14="http://schemas.microsoft.com/office/powerpoint/2010/main" val="419654988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Slide Number Placeholder 4"/>
          <p:cNvSpPr>
            <a:spLocks noGrp="1"/>
          </p:cNvSpPr>
          <p:nvPr>
            <p:ph type="sldNum" sz="quarter" idx="10"/>
          </p:nvPr>
        </p:nvSpPr>
        <p:spPr>
          <a:xfrm>
            <a:off x="8904288" y="6092825"/>
            <a:ext cx="609600" cy="431800"/>
          </a:xfrm>
          <a:noFill/>
        </p:spPr>
        <p:txBody>
          <a:bodyPr/>
          <a:lstStyle/>
          <a:p>
            <a:fld id="{156CFAB9-8E19-4CEA-812D-2CD336152863}" type="slidenum">
              <a:rPr lang="it-IT" smtClean="0">
                <a:latin typeface="Arial" pitchFamily="34" charset="0"/>
                <a:ea typeface="ＭＳ Ｐゴシック" pitchFamily="34" charset="-128"/>
              </a:rPr>
              <a:pPr/>
              <a:t>32</a:t>
            </a:fld>
            <a:endParaRPr lang="it-IT">
              <a:latin typeface="Arial" pitchFamily="34" charset="0"/>
              <a:ea typeface="ＭＳ Ｐゴシック" pitchFamily="34" charset="-128"/>
            </a:endParaRPr>
          </a:p>
        </p:txBody>
      </p:sp>
      <p:sp>
        <p:nvSpPr>
          <p:cNvPr id="76803" name="Rectangle 2"/>
          <p:cNvSpPr>
            <a:spLocks noGrp="1" noChangeArrowheads="1"/>
          </p:cNvSpPr>
          <p:nvPr>
            <p:ph type="title"/>
          </p:nvPr>
        </p:nvSpPr>
        <p:spPr>
          <a:xfrm>
            <a:off x="1972396" y="241154"/>
            <a:ext cx="8613189" cy="660694"/>
          </a:xfrm>
          <a:noFill/>
        </p:spPr>
        <p:txBody>
          <a:bodyPr vert="horz" wrap="square" lIns="63500" tIns="25400" rIns="63500" bIns="25400" rtlCol="0" anchor="t">
            <a:spAutoFit/>
          </a:bodyPr>
          <a:lstStyle/>
          <a:p>
            <a:pPr eaLnBrk="1" hangingPunct="1"/>
            <a:r>
              <a:rPr lang="en-US" dirty="0" smtClean="0"/>
              <a:t>Typical </a:t>
            </a:r>
            <a:r>
              <a:rPr lang="en-US" dirty="0" err="1" smtClean="0"/>
              <a:t>Async</a:t>
            </a:r>
            <a:r>
              <a:rPr lang="en-US" dirty="0" smtClean="0"/>
              <a:t> SRAM Timing</a:t>
            </a:r>
          </a:p>
        </p:txBody>
      </p:sp>
      <p:sp>
        <p:nvSpPr>
          <p:cNvPr id="76804" name="Line 3"/>
          <p:cNvSpPr>
            <a:spLocks noChangeShapeType="1"/>
          </p:cNvSpPr>
          <p:nvPr/>
        </p:nvSpPr>
        <p:spPr bwMode="auto">
          <a:xfrm>
            <a:off x="4051300" y="2133600"/>
            <a:ext cx="889000" cy="0"/>
          </a:xfrm>
          <a:prstGeom prst="line">
            <a:avLst/>
          </a:prstGeom>
          <a:noFill/>
          <a:ln w="25400">
            <a:solidFill>
              <a:schemeClr val="accent2"/>
            </a:solidFill>
            <a:round/>
            <a:headEnd/>
            <a:tailEnd type="triangle" w="med" len="med"/>
          </a:ln>
        </p:spPr>
        <p:txBody>
          <a:bodyPr wrap="none" anchor="ctr"/>
          <a:lstStyle/>
          <a:p>
            <a:endParaRPr lang="en-US"/>
          </a:p>
        </p:txBody>
      </p:sp>
      <p:sp>
        <p:nvSpPr>
          <p:cNvPr id="76805" name="Rectangle 4"/>
          <p:cNvSpPr>
            <a:spLocks noChangeArrowheads="1"/>
          </p:cNvSpPr>
          <p:nvPr/>
        </p:nvSpPr>
        <p:spPr bwMode="auto">
          <a:xfrm>
            <a:off x="2347914" y="2438401"/>
            <a:ext cx="1443037" cy="333375"/>
          </a:xfrm>
          <a:prstGeom prst="rect">
            <a:avLst/>
          </a:prstGeom>
          <a:noFill/>
          <a:ln w="12700">
            <a:noFill/>
            <a:miter lim="800000"/>
            <a:headEnd/>
            <a:tailEnd/>
          </a:ln>
        </p:spPr>
        <p:txBody>
          <a:bodyPr wrap="none" lIns="90488" tIns="44450" rIns="90488" bIns="44450">
            <a:spAutoFit/>
          </a:bodyPr>
          <a:lstStyle/>
          <a:p>
            <a:r>
              <a:rPr lang="en-US" sz="1600" b="1">
                <a:latin typeface="Times New Roman" pitchFamily="18" charset="0"/>
              </a:rPr>
              <a:t>Write Timing:</a:t>
            </a:r>
          </a:p>
        </p:txBody>
      </p:sp>
      <p:sp>
        <p:nvSpPr>
          <p:cNvPr id="76806" name="Line 5"/>
          <p:cNvSpPr>
            <a:spLocks noChangeShapeType="1"/>
          </p:cNvSpPr>
          <p:nvPr/>
        </p:nvSpPr>
        <p:spPr bwMode="auto">
          <a:xfrm>
            <a:off x="1841500" y="3200400"/>
            <a:ext cx="508000" cy="0"/>
          </a:xfrm>
          <a:prstGeom prst="line">
            <a:avLst/>
          </a:prstGeom>
          <a:noFill/>
          <a:ln w="25400">
            <a:solidFill>
              <a:schemeClr val="tx1"/>
            </a:solidFill>
            <a:round/>
            <a:headEnd/>
            <a:tailEnd/>
          </a:ln>
        </p:spPr>
        <p:txBody>
          <a:bodyPr wrap="none" anchor="ctr"/>
          <a:lstStyle/>
          <a:p>
            <a:endParaRPr lang="en-US"/>
          </a:p>
        </p:txBody>
      </p:sp>
      <p:sp>
        <p:nvSpPr>
          <p:cNvPr id="76807" name="Line 6"/>
          <p:cNvSpPr>
            <a:spLocks noChangeShapeType="1"/>
          </p:cNvSpPr>
          <p:nvPr/>
        </p:nvSpPr>
        <p:spPr bwMode="auto">
          <a:xfrm>
            <a:off x="1841500" y="3505200"/>
            <a:ext cx="508000" cy="0"/>
          </a:xfrm>
          <a:prstGeom prst="line">
            <a:avLst/>
          </a:prstGeom>
          <a:noFill/>
          <a:ln w="25400">
            <a:solidFill>
              <a:schemeClr val="tx1"/>
            </a:solidFill>
            <a:round/>
            <a:headEnd/>
            <a:tailEnd/>
          </a:ln>
        </p:spPr>
        <p:txBody>
          <a:bodyPr wrap="none" anchor="ctr"/>
          <a:lstStyle/>
          <a:p>
            <a:endParaRPr lang="en-US"/>
          </a:p>
        </p:txBody>
      </p:sp>
      <p:sp>
        <p:nvSpPr>
          <p:cNvPr id="76808" name="Line 7"/>
          <p:cNvSpPr>
            <a:spLocks noChangeShapeType="1"/>
          </p:cNvSpPr>
          <p:nvPr/>
        </p:nvSpPr>
        <p:spPr bwMode="auto">
          <a:xfrm>
            <a:off x="2374900" y="3213100"/>
            <a:ext cx="127000" cy="279400"/>
          </a:xfrm>
          <a:prstGeom prst="line">
            <a:avLst/>
          </a:prstGeom>
          <a:noFill/>
          <a:ln w="25400">
            <a:solidFill>
              <a:schemeClr val="tx1"/>
            </a:solidFill>
            <a:round/>
            <a:headEnd/>
            <a:tailEnd/>
          </a:ln>
        </p:spPr>
        <p:txBody>
          <a:bodyPr wrap="none" anchor="ctr"/>
          <a:lstStyle/>
          <a:p>
            <a:endParaRPr lang="en-US"/>
          </a:p>
        </p:txBody>
      </p:sp>
      <p:sp>
        <p:nvSpPr>
          <p:cNvPr id="76809" name="Line 8"/>
          <p:cNvSpPr>
            <a:spLocks noChangeShapeType="1"/>
          </p:cNvSpPr>
          <p:nvPr/>
        </p:nvSpPr>
        <p:spPr bwMode="auto">
          <a:xfrm flipV="1">
            <a:off x="2374900" y="3187700"/>
            <a:ext cx="127000" cy="330200"/>
          </a:xfrm>
          <a:prstGeom prst="line">
            <a:avLst/>
          </a:prstGeom>
          <a:noFill/>
          <a:ln w="25400">
            <a:solidFill>
              <a:schemeClr val="tx1"/>
            </a:solidFill>
            <a:round/>
            <a:headEnd/>
            <a:tailEnd/>
          </a:ln>
        </p:spPr>
        <p:txBody>
          <a:bodyPr wrap="none" anchor="ctr"/>
          <a:lstStyle/>
          <a:p>
            <a:endParaRPr lang="en-US"/>
          </a:p>
        </p:txBody>
      </p:sp>
      <p:sp>
        <p:nvSpPr>
          <p:cNvPr id="76810" name="Rectangle 9"/>
          <p:cNvSpPr>
            <a:spLocks noChangeArrowheads="1"/>
          </p:cNvSpPr>
          <p:nvPr/>
        </p:nvSpPr>
        <p:spPr bwMode="auto">
          <a:xfrm>
            <a:off x="1738313" y="3200401"/>
            <a:ext cx="330220" cy="335989"/>
          </a:xfrm>
          <a:prstGeom prst="rect">
            <a:avLst/>
          </a:prstGeom>
          <a:noFill/>
          <a:ln w="12700">
            <a:noFill/>
            <a:miter lim="800000"/>
            <a:headEnd/>
            <a:tailEnd/>
          </a:ln>
        </p:spPr>
        <p:txBody>
          <a:bodyPr wrap="none" lIns="90488" tIns="44450" rIns="90488" bIns="44450">
            <a:spAutoFit/>
          </a:bodyPr>
          <a:lstStyle/>
          <a:p>
            <a:r>
              <a:rPr lang="en-US" sz="1600" b="1">
                <a:latin typeface="Times New Roman" pitchFamily="18" charset="0"/>
              </a:rPr>
              <a:t>D</a:t>
            </a:r>
          </a:p>
        </p:txBody>
      </p:sp>
      <p:sp>
        <p:nvSpPr>
          <p:cNvPr id="76811" name="Line 10"/>
          <p:cNvSpPr>
            <a:spLocks noChangeShapeType="1"/>
          </p:cNvSpPr>
          <p:nvPr/>
        </p:nvSpPr>
        <p:spPr bwMode="auto">
          <a:xfrm>
            <a:off x="2527300" y="3200400"/>
            <a:ext cx="1955800" cy="0"/>
          </a:xfrm>
          <a:prstGeom prst="line">
            <a:avLst/>
          </a:prstGeom>
          <a:noFill/>
          <a:ln w="25400">
            <a:solidFill>
              <a:schemeClr val="tx1"/>
            </a:solidFill>
            <a:round/>
            <a:headEnd/>
            <a:tailEnd/>
          </a:ln>
        </p:spPr>
        <p:txBody>
          <a:bodyPr wrap="none" anchor="ctr"/>
          <a:lstStyle/>
          <a:p>
            <a:endParaRPr lang="en-US"/>
          </a:p>
        </p:txBody>
      </p:sp>
      <p:sp>
        <p:nvSpPr>
          <p:cNvPr id="76812" name="Line 11"/>
          <p:cNvSpPr>
            <a:spLocks noChangeShapeType="1"/>
          </p:cNvSpPr>
          <p:nvPr/>
        </p:nvSpPr>
        <p:spPr bwMode="auto">
          <a:xfrm>
            <a:off x="2527300" y="3505200"/>
            <a:ext cx="1955800" cy="0"/>
          </a:xfrm>
          <a:prstGeom prst="line">
            <a:avLst/>
          </a:prstGeom>
          <a:noFill/>
          <a:ln w="25400">
            <a:solidFill>
              <a:schemeClr val="tx1"/>
            </a:solidFill>
            <a:round/>
            <a:headEnd/>
            <a:tailEnd/>
          </a:ln>
        </p:spPr>
        <p:txBody>
          <a:bodyPr wrap="none" anchor="ctr"/>
          <a:lstStyle/>
          <a:p>
            <a:endParaRPr lang="en-US"/>
          </a:p>
        </p:txBody>
      </p:sp>
      <p:sp>
        <p:nvSpPr>
          <p:cNvPr id="76813" name="Line 12"/>
          <p:cNvSpPr>
            <a:spLocks noChangeShapeType="1"/>
          </p:cNvSpPr>
          <p:nvPr/>
        </p:nvSpPr>
        <p:spPr bwMode="auto">
          <a:xfrm>
            <a:off x="4508500" y="3213100"/>
            <a:ext cx="50800" cy="127000"/>
          </a:xfrm>
          <a:prstGeom prst="line">
            <a:avLst/>
          </a:prstGeom>
          <a:noFill/>
          <a:ln w="25400">
            <a:solidFill>
              <a:schemeClr val="tx1"/>
            </a:solidFill>
            <a:round/>
            <a:headEnd/>
            <a:tailEnd/>
          </a:ln>
        </p:spPr>
        <p:txBody>
          <a:bodyPr wrap="none" anchor="ctr"/>
          <a:lstStyle/>
          <a:p>
            <a:endParaRPr lang="en-US"/>
          </a:p>
        </p:txBody>
      </p:sp>
      <p:sp>
        <p:nvSpPr>
          <p:cNvPr id="76814" name="Line 13"/>
          <p:cNvSpPr>
            <a:spLocks noChangeShapeType="1"/>
          </p:cNvSpPr>
          <p:nvPr/>
        </p:nvSpPr>
        <p:spPr bwMode="auto">
          <a:xfrm flipV="1">
            <a:off x="4508500" y="3340100"/>
            <a:ext cx="50800" cy="177800"/>
          </a:xfrm>
          <a:prstGeom prst="line">
            <a:avLst/>
          </a:prstGeom>
          <a:noFill/>
          <a:ln w="25400">
            <a:solidFill>
              <a:schemeClr val="tx1"/>
            </a:solidFill>
            <a:round/>
            <a:headEnd/>
            <a:tailEnd/>
          </a:ln>
        </p:spPr>
        <p:txBody>
          <a:bodyPr wrap="none" anchor="ctr"/>
          <a:lstStyle/>
          <a:p>
            <a:endParaRPr lang="en-US"/>
          </a:p>
        </p:txBody>
      </p:sp>
      <p:sp>
        <p:nvSpPr>
          <p:cNvPr id="76815" name="Line 14"/>
          <p:cNvSpPr>
            <a:spLocks noChangeShapeType="1"/>
          </p:cNvSpPr>
          <p:nvPr/>
        </p:nvSpPr>
        <p:spPr bwMode="auto">
          <a:xfrm>
            <a:off x="4584700" y="3352800"/>
            <a:ext cx="1270000" cy="0"/>
          </a:xfrm>
          <a:prstGeom prst="line">
            <a:avLst/>
          </a:prstGeom>
          <a:noFill/>
          <a:ln w="25400">
            <a:solidFill>
              <a:schemeClr val="tx1"/>
            </a:solidFill>
            <a:round/>
            <a:headEnd/>
            <a:tailEnd/>
          </a:ln>
        </p:spPr>
        <p:txBody>
          <a:bodyPr wrap="none" anchor="ctr"/>
          <a:lstStyle/>
          <a:p>
            <a:endParaRPr lang="en-US"/>
          </a:p>
        </p:txBody>
      </p:sp>
      <p:sp>
        <p:nvSpPr>
          <p:cNvPr id="76816" name="Rectangle 15"/>
          <p:cNvSpPr>
            <a:spLocks noChangeArrowheads="1"/>
          </p:cNvSpPr>
          <p:nvPr/>
        </p:nvSpPr>
        <p:spPr bwMode="auto">
          <a:xfrm>
            <a:off x="6157913" y="2514601"/>
            <a:ext cx="1384300" cy="333375"/>
          </a:xfrm>
          <a:prstGeom prst="rect">
            <a:avLst/>
          </a:prstGeom>
          <a:noFill/>
          <a:ln w="12700">
            <a:noFill/>
            <a:miter lim="800000"/>
            <a:headEnd/>
            <a:tailEnd/>
          </a:ln>
        </p:spPr>
        <p:txBody>
          <a:bodyPr wrap="none" lIns="90488" tIns="44450" rIns="90488" bIns="44450">
            <a:spAutoFit/>
          </a:bodyPr>
          <a:lstStyle/>
          <a:p>
            <a:r>
              <a:rPr lang="en-US" sz="1600" b="1">
                <a:latin typeface="Times New Roman" pitchFamily="18" charset="0"/>
              </a:rPr>
              <a:t>Read Timing:</a:t>
            </a:r>
          </a:p>
        </p:txBody>
      </p:sp>
      <p:sp>
        <p:nvSpPr>
          <p:cNvPr id="76817" name="Line 16"/>
          <p:cNvSpPr>
            <a:spLocks noChangeShapeType="1"/>
          </p:cNvSpPr>
          <p:nvPr/>
        </p:nvSpPr>
        <p:spPr bwMode="auto">
          <a:xfrm>
            <a:off x="2438400" y="3517900"/>
            <a:ext cx="0" cy="2260600"/>
          </a:xfrm>
          <a:prstGeom prst="line">
            <a:avLst/>
          </a:prstGeom>
          <a:noFill/>
          <a:ln w="25400">
            <a:solidFill>
              <a:schemeClr val="tx1"/>
            </a:solidFill>
            <a:prstDash val="dash"/>
            <a:round/>
            <a:headEnd/>
            <a:tailEnd/>
          </a:ln>
        </p:spPr>
        <p:txBody>
          <a:bodyPr wrap="none" anchor="ctr"/>
          <a:lstStyle/>
          <a:p>
            <a:endParaRPr lang="en-US"/>
          </a:p>
        </p:txBody>
      </p:sp>
      <p:sp>
        <p:nvSpPr>
          <p:cNvPr id="76818" name="Line 17"/>
          <p:cNvSpPr>
            <a:spLocks noChangeShapeType="1"/>
          </p:cNvSpPr>
          <p:nvPr/>
        </p:nvSpPr>
        <p:spPr bwMode="auto">
          <a:xfrm>
            <a:off x="1841500" y="4800600"/>
            <a:ext cx="1041400" cy="0"/>
          </a:xfrm>
          <a:prstGeom prst="line">
            <a:avLst/>
          </a:prstGeom>
          <a:noFill/>
          <a:ln w="25400">
            <a:solidFill>
              <a:schemeClr val="tx1"/>
            </a:solidFill>
            <a:round/>
            <a:headEnd/>
            <a:tailEnd/>
          </a:ln>
        </p:spPr>
        <p:txBody>
          <a:bodyPr wrap="none" anchor="ctr"/>
          <a:lstStyle/>
          <a:p>
            <a:endParaRPr lang="en-US"/>
          </a:p>
        </p:txBody>
      </p:sp>
      <p:sp>
        <p:nvSpPr>
          <p:cNvPr id="76819" name="Line 18"/>
          <p:cNvSpPr>
            <a:spLocks noChangeShapeType="1"/>
          </p:cNvSpPr>
          <p:nvPr/>
        </p:nvSpPr>
        <p:spPr bwMode="auto">
          <a:xfrm>
            <a:off x="2908300" y="4813300"/>
            <a:ext cx="127000" cy="279400"/>
          </a:xfrm>
          <a:prstGeom prst="line">
            <a:avLst/>
          </a:prstGeom>
          <a:noFill/>
          <a:ln w="25400">
            <a:solidFill>
              <a:schemeClr val="tx1"/>
            </a:solidFill>
            <a:round/>
            <a:headEnd/>
            <a:tailEnd/>
          </a:ln>
        </p:spPr>
        <p:txBody>
          <a:bodyPr wrap="none" anchor="ctr"/>
          <a:lstStyle/>
          <a:p>
            <a:endParaRPr lang="en-US"/>
          </a:p>
        </p:txBody>
      </p:sp>
      <p:sp>
        <p:nvSpPr>
          <p:cNvPr id="76820" name="Line 19"/>
          <p:cNvSpPr>
            <a:spLocks noChangeShapeType="1"/>
          </p:cNvSpPr>
          <p:nvPr/>
        </p:nvSpPr>
        <p:spPr bwMode="auto">
          <a:xfrm>
            <a:off x="3060700" y="5105400"/>
            <a:ext cx="736600" cy="0"/>
          </a:xfrm>
          <a:prstGeom prst="line">
            <a:avLst/>
          </a:prstGeom>
          <a:noFill/>
          <a:ln w="25400">
            <a:solidFill>
              <a:schemeClr val="tx1"/>
            </a:solidFill>
            <a:round/>
            <a:headEnd/>
            <a:tailEnd/>
          </a:ln>
        </p:spPr>
        <p:txBody>
          <a:bodyPr wrap="none" anchor="ctr"/>
          <a:lstStyle/>
          <a:p>
            <a:endParaRPr lang="en-US"/>
          </a:p>
        </p:txBody>
      </p:sp>
      <p:sp>
        <p:nvSpPr>
          <p:cNvPr id="76821" name="Line 20"/>
          <p:cNvSpPr>
            <a:spLocks noChangeShapeType="1"/>
          </p:cNvSpPr>
          <p:nvPr/>
        </p:nvSpPr>
        <p:spPr bwMode="auto">
          <a:xfrm flipV="1">
            <a:off x="3822700" y="4787900"/>
            <a:ext cx="127000" cy="330200"/>
          </a:xfrm>
          <a:prstGeom prst="line">
            <a:avLst/>
          </a:prstGeom>
          <a:noFill/>
          <a:ln w="25400">
            <a:solidFill>
              <a:schemeClr val="tx1"/>
            </a:solidFill>
            <a:round/>
            <a:headEnd/>
            <a:tailEnd/>
          </a:ln>
        </p:spPr>
        <p:txBody>
          <a:bodyPr wrap="none" anchor="ctr"/>
          <a:lstStyle/>
          <a:p>
            <a:endParaRPr lang="en-US"/>
          </a:p>
        </p:txBody>
      </p:sp>
      <p:sp>
        <p:nvSpPr>
          <p:cNvPr id="76822" name="Line 21"/>
          <p:cNvSpPr>
            <a:spLocks noChangeShapeType="1"/>
          </p:cNvSpPr>
          <p:nvPr/>
        </p:nvSpPr>
        <p:spPr bwMode="auto">
          <a:xfrm>
            <a:off x="3975100" y="4800600"/>
            <a:ext cx="6375400" cy="0"/>
          </a:xfrm>
          <a:prstGeom prst="line">
            <a:avLst/>
          </a:prstGeom>
          <a:noFill/>
          <a:ln w="25400">
            <a:solidFill>
              <a:schemeClr val="tx1"/>
            </a:solidFill>
            <a:round/>
            <a:headEnd/>
            <a:tailEnd/>
          </a:ln>
        </p:spPr>
        <p:txBody>
          <a:bodyPr wrap="none" anchor="ctr"/>
          <a:lstStyle/>
          <a:p>
            <a:endParaRPr lang="en-US"/>
          </a:p>
        </p:txBody>
      </p:sp>
      <p:sp>
        <p:nvSpPr>
          <p:cNvPr id="76823" name="Rectangle 22"/>
          <p:cNvSpPr>
            <a:spLocks noChangeArrowheads="1"/>
          </p:cNvSpPr>
          <p:nvPr/>
        </p:nvSpPr>
        <p:spPr bwMode="auto">
          <a:xfrm>
            <a:off x="1738313" y="4800601"/>
            <a:ext cx="763030" cy="335989"/>
          </a:xfrm>
          <a:prstGeom prst="rect">
            <a:avLst/>
          </a:prstGeom>
          <a:noFill/>
          <a:ln w="12700">
            <a:noFill/>
            <a:miter lim="800000"/>
            <a:headEnd/>
            <a:tailEnd/>
          </a:ln>
        </p:spPr>
        <p:txBody>
          <a:bodyPr wrap="none" lIns="90488" tIns="44450" rIns="90488" bIns="44450">
            <a:spAutoFit/>
          </a:bodyPr>
          <a:lstStyle/>
          <a:p>
            <a:r>
              <a:rPr lang="en-US" sz="1600" b="1">
                <a:latin typeface="Times New Roman" pitchFamily="18" charset="0"/>
              </a:rPr>
              <a:t>WE_L</a:t>
            </a:r>
          </a:p>
        </p:txBody>
      </p:sp>
      <p:sp>
        <p:nvSpPr>
          <p:cNvPr id="76824" name="Line 23"/>
          <p:cNvSpPr>
            <a:spLocks noChangeShapeType="1"/>
          </p:cNvSpPr>
          <p:nvPr/>
        </p:nvSpPr>
        <p:spPr bwMode="auto">
          <a:xfrm>
            <a:off x="1841500" y="3810000"/>
            <a:ext cx="508000" cy="0"/>
          </a:xfrm>
          <a:prstGeom prst="line">
            <a:avLst/>
          </a:prstGeom>
          <a:noFill/>
          <a:ln w="25400">
            <a:solidFill>
              <a:schemeClr val="tx1"/>
            </a:solidFill>
            <a:round/>
            <a:headEnd/>
            <a:tailEnd/>
          </a:ln>
        </p:spPr>
        <p:txBody>
          <a:bodyPr wrap="none" anchor="ctr"/>
          <a:lstStyle/>
          <a:p>
            <a:endParaRPr lang="en-US"/>
          </a:p>
        </p:txBody>
      </p:sp>
      <p:sp>
        <p:nvSpPr>
          <p:cNvPr id="76825" name="Line 24"/>
          <p:cNvSpPr>
            <a:spLocks noChangeShapeType="1"/>
          </p:cNvSpPr>
          <p:nvPr/>
        </p:nvSpPr>
        <p:spPr bwMode="auto">
          <a:xfrm>
            <a:off x="1841500" y="4114800"/>
            <a:ext cx="508000" cy="0"/>
          </a:xfrm>
          <a:prstGeom prst="line">
            <a:avLst/>
          </a:prstGeom>
          <a:noFill/>
          <a:ln w="25400">
            <a:solidFill>
              <a:schemeClr val="tx1"/>
            </a:solidFill>
            <a:round/>
            <a:headEnd/>
            <a:tailEnd/>
          </a:ln>
        </p:spPr>
        <p:txBody>
          <a:bodyPr wrap="none" anchor="ctr"/>
          <a:lstStyle/>
          <a:p>
            <a:endParaRPr lang="en-US"/>
          </a:p>
        </p:txBody>
      </p:sp>
      <p:sp>
        <p:nvSpPr>
          <p:cNvPr id="76826" name="Line 25"/>
          <p:cNvSpPr>
            <a:spLocks noChangeShapeType="1"/>
          </p:cNvSpPr>
          <p:nvPr/>
        </p:nvSpPr>
        <p:spPr bwMode="auto">
          <a:xfrm>
            <a:off x="2374900" y="3822700"/>
            <a:ext cx="127000" cy="279400"/>
          </a:xfrm>
          <a:prstGeom prst="line">
            <a:avLst/>
          </a:prstGeom>
          <a:noFill/>
          <a:ln w="25400">
            <a:solidFill>
              <a:schemeClr val="tx1"/>
            </a:solidFill>
            <a:round/>
            <a:headEnd/>
            <a:tailEnd/>
          </a:ln>
        </p:spPr>
        <p:txBody>
          <a:bodyPr wrap="none" anchor="ctr"/>
          <a:lstStyle/>
          <a:p>
            <a:endParaRPr lang="en-US"/>
          </a:p>
        </p:txBody>
      </p:sp>
      <p:sp>
        <p:nvSpPr>
          <p:cNvPr id="76827" name="Line 26"/>
          <p:cNvSpPr>
            <a:spLocks noChangeShapeType="1"/>
          </p:cNvSpPr>
          <p:nvPr/>
        </p:nvSpPr>
        <p:spPr bwMode="auto">
          <a:xfrm flipV="1">
            <a:off x="2374900" y="3797300"/>
            <a:ext cx="127000" cy="330200"/>
          </a:xfrm>
          <a:prstGeom prst="line">
            <a:avLst/>
          </a:prstGeom>
          <a:noFill/>
          <a:ln w="25400">
            <a:solidFill>
              <a:schemeClr val="tx1"/>
            </a:solidFill>
            <a:round/>
            <a:headEnd/>
            <a:tailEnd/>
          </a:ln>
        </p:spPr>
        <p:txBody>
          <a:bodyPr wrap="none" anchor="ctr"/>
          <a:lstStyle/>
          <a:p>
            <a:endParaRPr lang="en-US"/>
          </a:p>
        </p:txBody>
      </p:sp>
      <p:sp>
        <p:nvSpPr>
          <p:cNvPr id="76828" name="Rectangle 27"/>
          <p:cNvSpPr>
            <a:spLocks noChangeArrowheads="1"/>
          </p:cNvSpPr>
          <p:nvPr/>
        </p:nvSpPr>
        <p:spPr bwMode="auto">
          <a:xfrm>
            <a:off x="1738313" y="3810001"/>
            <a:ext cx="330220" cy="335989"/>
          </a:xfrm>
          <a:prstGeom prst="rect">
            <a:avLst/>
          </a:prstGeom>
          <a:noFill/>
          <a:ln w="12700">
            <a:noFill/>
            <a:miter lim="800000"/>
            <a:headEnd/>
            <a:tailEnd/>
          </a:ln>
        </p:spPr>
        <p:txBody>
          <a:bodyPr wrap="none" lIns="90488" tIns="44450" rIns="90488" bIns="44450">
            <a:spAutoFit/>
          </a:bodyPr>
          <a:lstStyle/>
          <a:p>
            <a:r>
              <a:rPr lang="en-US" sz="1600" b="1">
                <a:latin typeface="Times New Roman" pitchFamily="18" charset="0"/>
              </a:rPr>
              <a:t>A</a:t>
            </a:r>
          </a:p>
        </p:txBody>
      </p:sp>
      <p:sp>
        <p:nvSpPr>
          <p:cNvPr id="76829" name="Line 28"/>
          <p:cNvSpPr>
            <a:spLocks noChangeShapeType="1"/>
          </p:cNvSpPr>
          <p:nvPr/>
        </p:nvSpPr>
        <p:spPr bwMode="auto">
          <a:xfrm>
            <a:off x="2527300" y="3810000"/>
            <a:ext cx="1955800" cy="0"/>
          </a:xfrm>
          <a:prstGeom prst="line">
            <a:avLst/>
          </a:prstGeom>
          <a:noFill/>
          <a:ln w="25400">
            <a:solidFill>
              <a:schemeClr val="tx1"/>
            </a:solidFill>
            <a:round/>
            <a:headEnd/>
            <a:tailEnd/>
          </a:ln>
        </p:spPr>
        <p:txBody>
          <a:bodyPr wrap="none" anchor="ctr"/>
          <a:lstStyle/>
          <a:p>
            <a:endParaRPr lang="en-US"/>
          </a:p>
        </p:txBody>
      </p:sp>
      <p:sp>
        <p:nvSpPr>
          <p:cNvPr id="76830" name="Line 29"/>
          <p:cNvSpPr>
            <a:spLocks noChangeShapeType="1"/>
          </p:cNvSpPr>
          <p:nvPr/>
        </p:nvSpPr>
        <p:spPr bwMode="auto">
          <a:xfrm>
            <a:off x="2527300" y="4114800"/>
            <a:ext cx="1955800" cy="0"/>
          </a:xfrm>
          <a:prstGeom prst="line">
            <a:avLst/>
          </a:prstGeom>
          <a:noFill/>
          <a:ln w="25400">
            <a:solidFill>
              <a:schemeClr val="tx1"/>
            </a:solidFill>
            <a:round/>
            <a:headEnd/>
            <a:tailEnd/>
          </a:ln>
        </p:spPr>
        <p:txBody>
          <a:bodyPr wrap="none" anchor="ctr"/>
          <a:lstStyle/>
          <a:p>
            <a:endParaRPr lang="en-US"/>
          </a:p>
        </p:txBody>
      </p:sp>
      <p:sp>
        <p:nvSpPr>
          <p:cNvPr id="76831" name="Line 30"/>
          <p:cNvSpPr>
            <a:spLocks noChangeShapeType="1"/>
          </p:cNvSpPr>
          <p:nvPr/>
        </p:nvSpPr>
        <p:spPr bwMode="auto">
          <a:xfrm>
            <a:off x="4508500" y="3822700"/>
            <a:ext cx="127000" cy="279400"/>
          </a:xfrm>
          <a:prstGeom prst="line">
            <a:avLst/>
          </a:prstGeom>
          <a:noFill/>
          <a:ln w="25400">
            <a:solidFill>
              <a:schemeClr val="tx1"/>
            </a:solidFill>
            <a:round/>
            <a:headEnd/>
            <a:tailEnd/>
          </a:ln>
        </p:spPr>
        <p:txBody>
          <a:bodyPr wrap="none" anchor="ctr"/>
          <a:lstStyle/>
          <a:p>
            <a:endParaRPr lang="en-US"/>
          </a:p>
        </p:txBody>
      </p:sp>
      <p:sp>
        <p:nvSpPr>
          <p:cNvPr id="76832" name="Line 31"/>
          <p:cNvSpPr>
            <a:spLocks noChangeShapeType="1"/>
          </p:cNvSpPr>
          <p:nvPr/>
        </p:nvSpPr>
        <p:spPr bwMode="auto">
          <a:xfrm flipV="1">
            <a:off x="4508500" y="3797300"/>
            <a:ext cx="127000" cy="330200"/>
          </a:xfrm>
          <a:prstGeom prst="line">
            <a:avLst/>
          </a:prstGeom>
          <a:noFill/>
          <a:ln w="25400">
            <a:solidFill>
              <a:schemeClr val="tx1"/>
            </a:solidFill>
            <a:round/>
            <a:headEnd/>
            <a:tailEnd/>
          </a:ln>
        </p:spPr>
        <p:txBody>
          <a:bodyPr wrap="none" anchor="ctr"/>
          <a:lstStyle/>
          <a:p>
            <a:endParaRPr lang="en-US"/>
          </a:p>
        </p:txBody>
      </p:sp>
      <p:sp>
        <p:nvSpPr>
          <p:cNvPr id="76833" name="Line 32"/>
          <p:cNvSpPr>
            <a:spLocks noChangeShapeType="1"/>
          </p:cNvSpPr>
          <p:nvPr/>
        </p:nvSpPr>
        <p:spPr bwMode="auto">
          <a:xfrm>
            <a:off x="4660900" y="3810000"/>
            <a:ext cx="1498600" cy="0"/>
          </a:xfrm>
          <a:prstGeom prst="line">
            <a:avLst/>
          </a:prstGeom>
          <a:noFill/>
          <a:ln w="25400">
            <a:solidFill>
              <a:schemeClr val="tx1"/>
            </a:solidFill>
            <a:round/>
            <a:headEnd/>
            <a:tailEnd/>
          </a:ln>
        </p:spPr>
        <p:txBody>
          <a:bodyPr wrap="none" anchor="ctr"/>
          <a:lstStyle/>
          <a:p>
            <a:endParaRPr lang="en-US"/>
          </a:p>
        </p:txBody>
      </p:sp>
      <p:sp>
        <p:nvSpPr>
          <p:cNvPr id="76834" name="Line 33"/>
          <p:cNvSpPr>
            <a:spLocks noChangeShapeType="1"/>
          </p:cNvSpPr>
          <p:nvPr/>
        </p:nvSpPr>
        <p:spPr bwMode="auto">
          <a:xfrm>
            <a:off x="4660900" y="4114800"/>
            <a:ext cx="1498600" cy="0"/>
          </a:xfrm>
          <a:prstGeom prst="line">
            <a:avLst/>
          </a:prstGeom>
          <a:noFill/>
          <a:ln w="25400">
            <a:solidFill>
              <a:schemeClr val="tx1"/>
            </a:solidFill>
            <a:round/>
            <a:headEnd/>
            <a:tailEnd/>
          </a:ln>
        </p:spPr>
        <p:txBody>
          <a:bodyPr wrap="none" anchor="ctr"/>
          <a:lstStyle/>
          <a:p>
            <a:endParaRPr lang="en-US"/>
          </a:p>
        </p:txBody>
      </p:sp>
      <p:sp>
        <p:nvSpPr>
          <p:cNvPr id="76835" name="Line 34"/>
          <p:cNvSpPr>
            <a:spLocks noChangeShapeType="1"/>
          </p:cNvSpPr>
          <p:nvPr/>
        </p:nvSpPr>
        <p:spPr bwMode="auto">
          <a:xfrm>
            <a:off x="2971800" y="3060700"/>
            <a:ext cx="0" cy="2717800"/>
          </a:xfrm>
          <a:prstGeom prst="line">
            <a:avLst/>
          </a:prstGeom>
          <a:noFill/>
          <a:ln w="25400">
            <a:solidFill>
              <a:schemeClr val="tx1"/>
            </a:solidFill>
            <a:prstDash val="dash"/>
            <a:round/>
            <a:headEnd/>
            <a:tailEnd/>
          </a:ln>
        </p:spPr>
        <p:txBody>
          <a:bodyPr wrap="none" anchor="ctr"/>
          <a:lstStyle/>
          <a:p>
            <a:endParaRPr lang="en-US"/>
          </a:p>
        </p:txBody>
      </p:sp>
      <p:sp>
        <p:nvSpPr>
          <p:cNvPr id="76836" name="Line 35"/>
          <p:cNvSpPr>
            <a:spLocks noChangeShapeType="1"/>
          </p:cNvSpPr>
          <p:nvPr/>
        </p:nvSpPr>
        <p:spPr bwMode="auto">
          <a:xfrm>
            <a:off x="3886200" y="3060700"/>
            <a:ext cx="0" cy="2413000"/>
          </a:xfrm>
          <a:prstGeom prst="line">
            <a:avLst/>
          </a:prstGeom>
          <a:noFill/>
          <a:ln w="25400">
            <a:solidFill>
              <a:schemeClr val="tx1"/>
            </a:solidFill>
            <a:prstDash val="dash"/>
            <a:round/>
            <a:headEnd/>
            <a:tailEnd/>
          </a:ln>
        </p:spPr>
        <p:txBody>
          <a:bodyPr wrap="none" anchor="ctr"/>
          <a:lstStyle/>
          <a:p>
            <a:endParaRPr lang="en-US"/>
          </a:p>
        </p:txBody>
      </p:sp>
      <p:sp>
        <p:nvSpPr>
          <p:cNvPr id="76837" name="Line 36"/>
          <p:cNvSpPr>
            <a:spLocks noChangeShapeType="1"/>
          </p:cNvSpPr>
          <p:nvPr/>
        </p:nvSpPr>
        <p:spPr bwMode="auto">
          <a:xfrm>
            <a:off x="4572000" y="3517900"/>
            <a:ext cx="0" cy="1879600"/>
          </a:xfrm>
          <a:prstGeom prst="line">
            <a:avLst/>
          </a:prstGeom>
          <a:noFill/>
          <a:ln w="25400">
            <a:solidFill>
              <a:schemeClr val="tx1"/>
            </a:solidFill>
            <a:prstDash val="dash"/>
            <a:round/>
            <a:headEnd/>
            <a:tailEnd/>
          </a:ln>
        </p:spPr>
        <p:txBody>
          <a:bodyPr wrap="none" anchor="ctr"/>
          <a:lstStyle/>
          <a:p>
            <a:endParaRPr lang="en-US"/>
          </a:p>
        </p:txBody>
      </p:sp>
      <p:sp>
        <p:nvSpPr>
          <p:cNvPr id="76838" name="Line 37"/>
          <p:cNvSpPr>
            <a:spLocks noChangeShapeType="1"/>
          </p:cNvSpPr>
          <p:nvPr/>
        </p:nvSpPr>
        <p:spPr bwMode="auto">
          <a:xfrm>
            <a:off x="2984500" y="5562600"/>
            <a:ext cx="508000" cy="0"/>
          </a:xfrm>
          <a:prstGeom prst="line">
            <a:avLst/>
          </a:prstGeom>
          <a:noFill/>
          <a:ln w="25400">
            <a:solidFill>
              <a:schemeClr val="tx1"/>
            </a:solidFill>
            <a:round/>
            <a:headEnd type="triangle" w="med" len="med"/>
            <a:tailEnd/>
          </a:ln>
        </p:spPr>
        <p:txBody>
          <a:bodyPr wrap="none" anchor="ctr"/>
          <a:lstStyle/>
          <a:p>
            <a:endParaRPr lang="en-US"/>
          </a:p>
        </p:txBody>
      </p:sp>
      <p:sp>
        <p:nvSpPr>
          <p:cNvPr id="76839" name="Line 38"/>
          <p:cNvSpPr>
            <a:spLocks noChangeShapeType="1"/>
          </p:cNvSpPr>
          <p:nvPr/>
        </p:nvSpPr>
        <p:spPr bwMode="auto">
          <a:xfrm>
            <a:off x="3365500" y="5257800"/>
            <a:ext cx="508000" cy="0"/>
          </a:xfrm>
          <a:prstGeom prst="line">
            <a:avLst/>
          </a:prstGeom>
          <a:noFill/>
          <a:ln w="25400">
            <a:solidFill>
              <a:schemeClr val="tx1"/>
            </a:solidFill>
            <a:round/>
            <a:headEnd/>
            <a:tailEnd type="triangle" w="med" len="med"/>
          </a:ln>
        </p:spPr>
        <p:txBody>
          <a:bodyPr wrap="none" anchor="ctr"/>
          <a:lstStyle/>
          <a:p>
            <a:endParaRPr lang="en-US"/>
          </a:p>
        </p:txBody>
      </p:sp>
      <p:sp>
        <p:nvSpPr>
          <p:cNvPr id="76840" name="Line 39"/>
          <p:cNvSpPr>
            <a:spLocks noChangeShapeType="1"/>
          </p:cNvSpPr>
          <p:nvPr/>
        </p:nvSpPr>
        <p:spPr bwMode="auto">
          <a:xfrm flipH="1">
            <a:off x="4559300" y="5257800"/>
            <a:ext cx="1168400" cy="0"/>
          </a:xfrm>
          <a:prstGeom prst="line">
            <a:avLst/>
          </a:prstGeom>
          <a:noFill/>
          <a:ln w="25400">
            <a:solidFill>
              <a:schemeClr val="tx1"/>
            </a:solidFill>
            <a:round/>
            <a:headEnd/>
            <a:tailEnd type="triangle" w="med" len="med"/>
          </a:ln>
        </p:spPr>
        <p:txBody>
          <a:bodyPr wrap="none" anchor="ctr"/>
          <a:lstStyle/>
          <a:p>
            <a:endParaRPr lang="en-US"/>
          </a:p>
        </p:txBody>
      </p:sp>
      <p:sp>
        <p:nvSpPr>
          <p:cNvPr id="76841" name="Rectangle 40"/>
          <p:cNvSpPr>
            <a:spLocks noChangeArrowheads="1"/>
          </p:cNvSpPr>
          <p:nvPr/>
        </p:nvSpPr>
        <p:spPr bwMode="auto">
          <a:xfrm>
            <a:off x="4786314" y="4953000"/>
            <a:ext cx="1114425" cy="577850"/>
          </a:xfrm>
          <a:prstGeom prst="rect">
            <a:avLst/>
          </a:prstGeom>
          <a:noFill/>
          <a:ln w="12700">
            <a:noFill/>
            <a:miter lim="800000"/>
            <a:headEnd/>
            <a:tailEnd/>
          </a:ln>
        </p:spPr>
        <p:txBody>
          <a:bodyPr wrap="none" lIns="90488" tIns="44450" rIns="90488" bIns="44450">
            <a:spAutoFit/>
          </a:bodyPr>
          <a:lstStyle/>
          <a:p>
            <a:r>
              <a:rPr lang="en-US" sz="1600" b="1">
                <a:latin typeface="Times New Roman" pitchFamily="18" charset="0"/>
              </a:rPr>
              <a:t>Write</a:t>
            </a:r>
          </a:p>
          <a:p>
            <a:r>
              <a:rPr lang="en-US" sz="1600" b="1">
                <a:latin typeface="Times New Roman" pitchFamily="18" charset="0"/>
              </a:rPr>
              <a:t>Hold Time</a:t>
            </a:r>
          </a:p>
        </p:txBody>
      </p:sp>
      <p:sp>
        <p:nvSpPr>
          <p:cNvPr id="76842" name="Line 41"/>
          <p:cNvSpPr>
            <a:spLocks noChangeShapeType="1"/>
          </p:cNvSpPr>
          <p:nvPr/>
        </p:nvSpPr>
        <p:spPr bwMode="auto">
          <a:xfrm>
            <a:off x="1917700" y="5562600"/>
            <a:ext cx="508000" cy="0"/>
          </a:xfrm>
          <a:prstGeom prst="line">
            <a:avLst/>
          </a:prstGeom>
          <a:noFill/>
          <a:ln w="25400">
            <a:solidFill>
              <a:schemeClr val="tx1"/>
            </a:solidFill>
            <a:round/>
            <a:headEnd/>
            <a:tailEnd type="triangle" w="med" len="med"/>
          </a:ln>
        </p:spPr>
        <p:txBody>
          <a:bodyPr wrap="none" anchor="ctr"/>
          <a:lstStyle/>
          <a:p>
            <a:endParaRPr lang="en-US"/>
          </a:p>
        </p:txBody>
      </p:sp>
      <p:sp>
        <p:nvSpPr>
          <p:cNvPr id="76843" name="Rectangle 42"/>
          <p:cNvSpPr>
            <a:spLocks noChangeArrowheads="1"/>
          </p:cNvSpPr>
          <p:nvPr/>
        </p:nvSpPr>
        <p:spPr bwMode="auto">
          <a:xfrm>
            <a:off x="3109914" y="5562601"/>
            <a:ext cx="1741487" cy="333375"/>
          </a:xfrm>
          <a:prstGeom prst="rect">
            <a:avLst/>
          </a:prstGeom>
          <a:noFill/>
          <a:ln w="12700">
            <a:noFill/>
            <a:miter lim="800000"/>
            <a:headEnd/>
            <a:tailEnd/>
          </a:ln>
        </p:spPr>
        <p:txBody>
          <a:bodyPr wrap="none" lIns="90488" tIns="44450" rIns="90488" bIns="44450">
            <a:spAutoFit/>
          </a:bodyPr>
          <a:lstStyle/>
          <a:p>
            <a:r>
              <a:rPr lang="en-US" sz="1600" b="1">
                <a:latin typeface="Times New Roman" pitchFamily="18" charset="0"/>
              </a:rPr>
              <a:t>Write Setup Time</a:t>
            </a:r>
          </a:p>
        </p:txBody>
      </p:sp>
      <p:sp>
        <p:nvSpPr>
          <p:cNvPr id="76844" name="Line 43"/>
          <p:cNvSpPr>
            <a:spLocks noChangeShapeType="1"/>
          </p:cNvSpPr>
          <p:nvPr/>
        </p:nvSpPr>
        <p:spPr bwMode="auto">
          <a:xfrm>
            <a:off x="6337300" y="3810000"/>
            <a:ext cx="1955800" cy="0"/>
          </a:xfrm>
          <a:prstGeom prst="line">
            <a:avLst/>
          </a:prstGeom>
          <a:noFill/>
          <a:ln w="25400">
            <a:solidFill>
              <a:schemeClr val="tx1"/>
            </a:solidFill>
            <a:round/>
            <a:headEnd/>
            <a:tailEnd/>
          </a:ln>
        </p:spPr>
        <p:txBody>
          <a:bodyPr wrap="none" anchor="ctr"/>
          <a:lstStyle/>
          <a:p>
            <a:endParaRPr lang="en-US"/>
          </a:p>
        </p:txBody>
      </p:sp>
      <p:sp>
        <p:nvSpPr>
          <p:cNvPr id="76845" name="Line 44"/>
          <p:cNvSpPr>
            <a:spLocks noChangeShapeType="1"/>
          </p:cNvSpPr>
          <p:nvPr/>
        </p:nvSpPr>
        <p:spPr bwMode="auto">
          <a:xfrm>
            <a:off x="6337300" y="4114800"/>
            <a:ext cx="1955800" cy="0"/>
          </a:xfrm>
          <a:prstGeom prst="line">
            <a:avLst/>
          </a:prstGeom>
          <a:noFill/>
          <a:ln w="25400">
            <a:solidFill>
              <a:schemeClr val="tx1"/>
            </a:solidFill>
            <a:round/>
            <a:headEnd/>
            <a:tailEnd/>
          </a:ln>
        </p:spPr>
        <p:txBody>
          <a:bodyPr wrap="none" anchor="ctr"/>
          <a:lstStyle/>
          <a:p>
            <a:endParaRPr lang="en-US"/>
          </a:p>
        </p:txBody>
      </p:sp>
      <p:sp>
        <p:nvSpPr>
          <p:cNvPr id="76846" name="Line 45"/>
          <p:cNvSpPr>
            <a:spLocks noChangeShapeType="1"/>
          </p:cNvSpPr>
          <p:nvPr/>
        </p:nvSpPr>
        <p:spPr bwMode="auto">
          <a:xfrm>
            <a:off x="8318500" y="3822700"/>
            <a:ext cx="127000" cy="279400"/>
          </a:xfrm>
          <a:prstGeom prst="line">
            <a:avLst/>
          </a:prstGeom>
          <a:noFill/>
          <a:ln w="25400">
            <a:solidFill>
              <a:schemeClr val="tx1"/>
            </a:solidFill>
            <a:round/>
            <a:headEnd/>
            <a:tailEnd/>
          </a:ln>
        </p:spPr>
        <p:txBody>
          <a:bodyPr wrap="none" anchor="ctr"/>
          <a:lstStyle/>
          <a:p>
            <a:endParaRPr lang="en-US"/>
          </a:p>
        </p:txBody>
      </p:sp>
      <p:sp>
        <p:nvSpPr>
          <p:cNvPr id="76847" name="Line 46"/>
          <p:cNvSpPr>
            <a:spLocks noChangeShapeType="1"/>
          </p:cNvSpPr>
          <p:nvPr/>
        </p:nvSpPr>
        <p:spPr bwMode="auto">
          <a:xfrm flipV="1">
            <a:off x="8318500" y="3797300"/>
            <a:ext cx="127000" cy="330200"/>
          </a:xfrm>
          <a:prstGeom prst="line">
            <a:avLst/>
          </a:prstGeom>
          <a:noFill/>
          <a:ln w="25400">
            <a:solidFill>
              <a:schemeClr val="tx1"/>
            </a:solidFill>
            <a:round/>
            <a:headEnd/>
            <a:tailEnd/>
          </a:ln>
        </p:spPr>
        <p:txBody>
          <a:bodyPr wrap="none" anchor="ctr"/>
          <a:lstStyle/>
          <a:p>
            <a:endParaRPr lang="en-US"/>
          </a:p>
        </p:txBody>
      </p:sp>
      <p:sp>
        <p:nvSpPr>
          <p:cNvPr id="76848" name="Line 47"/>
          <p:cNvSpPr>
            <a:spLocks noChangeShapeType="1"/>
          </p:cNvSpPr>
          <p:nvPr/>
        </p:nvSpPr>
        <p:spPr bwMode="auto">
          <a:xfrm>
            <a:off x="8470900" y="3810000"/>
            <a:ext cx="1879600" cy="0"/>
          </a:xfrm>
          <a:prstGeom prst="line">
            <a:avLst/>
          </a:prstGeom>
          <a:noFill/>
          <a:ln w="25400">
            <a:solidFill>
              <a:schemeClr val="tx1"/>
            </a:solidFill>
            <a:round/>
            <a:headEnd/>
            <a:tailEnd/>
          </a:ln>
        </p:spPr>
        <p:txBody>
          <a:bodyPr wrap="none" anchor="ctr"/>
          <a:lstStyle/>
          <a:p>
            <a:endParaRPr lang="en-US"/>
          </a:p>
        </p:txBody>
      </p:sp>
      <p:sp>
        <p:nvSpPr>
          <p:cNvPr id="76849" name="Line 48"/>
          <p:cNvSpPr>
            <a:spLocks noChangeShapeType="1"/>
          </p:cNvSpPr>
          <p:nvPr/>
        </p:nvSpPr>
        <p:spPr bwMode="auto">
          <a:xfrm>
            <a:off x="8470900" y="4114800"/>
            <a:ext cx="1879600" cy="0"/>
          </a:xfrm>
          <a:prstGeom prst="line">
            <a:avLst/>
          </a:prstGeom>
          <a:noFill/>
          <a:ln w="25400">
            <a:solidFill>
              <a:schemeClr val="tx1"/>
            </a:solidFill>
            <a:round/>
            <a:headEnd/>
            <a:tailEnd/>
          </a:ln>
        </p:spPr>
        <p:txBody>
          <a:bodyPr wrap="none" anchor="ctr"/>
          <a:lstStyle/>
          <a:p>
            <a:endParaRPr lang="en-US"/>
          </a:p>
        </p:txBody>
      </p:sp>
      <p:grpSp>
        <p:nvGrpSpPr>
          <p:cNvPr id="2" name="Group 49"/>
          <p:cNvGrpSpPr>
            <a:grpSpLocks/>
          </p:cNvGrpSpPr>
          <p:nvPr/>
        </p:nvGrpSpPr>
        <p:grpSpPr bwMode="auto">
          <a:xfrm>
            <a:off x="3948113" y="838201"/>
            <a:ext cx="3911600" cy="1471613"/>
            <a:chOff x="1527" y="528"/>
            <a:chExt cx="2464" cy="927"/>
          </a:xfrm>
        </p:grpSpPr>
        <p:sp>
          <p:nvSpPr>
            <p:cNvPr id="76932" name="Rectangle 50"/>
            <p:cNvSpPr>
              <a:spLocks noChangeArrowheads="1"/>
            </p:cNvSpPr>
            <p:nvPr/>
          </p:nvSpPr>
          <p:spPr bwMode="auto">
            <a:xfrm>
              <a:off x="2168" y="584"/>
              <a:ext cx="998" cy="854"/>
            </a:xfrm>
            <a:prstGeom prst="rect">
              <a:avLst/>
            </a:prstGeom>
            <a:noFill/>
            <a:ln w="25400">
              <a:solidFill>
                <a:schemeClr val="tx1"/>
              </a:solidFill>
              <a:miter lim="800000"/>
              <a:headEnd/>
              <a:tailEnd/>
            </a:ln>
          </p:spPr>
          <p:txBody>
            <a:bodyPr wrap="none" anchor="ctr"/>
            <a:lstStyle/>
            <a:p>
              <a:endParaRPr lang="en-US"/>
            </a:p>
          </p:txBody>
        </p:sp>
        <p:sp>
          <p:nvSpPr>
            <p:cNvPr id="76933" name="Rectangle 51"/>
            <p:cNvSpPr>
              <a:spLocks noChangeArrowheads="1"/>
            </p:cNvSpPr>
            <p:nvPr/>
          </p:nvSpPr>
          <p:spPr bwMode="auto">
            <a:xfrm>
              <a:off x="1575" y="528"/>
              <a:ext cx="208" cy="212"/>
            </a:xfrm>
            <a:prstGeom prst="rect">
              <a:avLst/>
            </a:prstGeom>
            <a:noFill/>
            <a:ln w="12700">
              <a:noFill/>
              <a:miter lim="800000"/>
              <a:headEnd/>
              <a:tailEnd/>
            </a:ln>
          </p:spPr>
          <p:txBody>
            <a:bodyPr wrap="none" lIns="90488" tIns="44450" rIns="90488" bIns="44450">
              <a:spAutoFit/>
            </a:bodyPr>
            <a:lstStyle/>
            <a:p>
              <a:r>
                <a:rPr lang="en-US" sz="1600">
                  <a:latin typeface="Times New Roman" pitchFamily="18" charset="0"/>
                </a:rPr>
                <a:t>A</a:t>
              </a:r>
            </a:p>
          </p:txBody>
        </p:sp>
        <p:sp>
          <p:nvSpPr>
            <p:cNvPr id="76934" name="Rectangle 52"/>
            <p:cNvSpPr>
              <a:spLocks noChangeArrowheads="1"/>
            </p:cNvSpPr>
            <p:nvPr/>
          </p:nvSpPr>
          <p:spPr bwMode="auto">
            <a:xfrm>
              <a:off x="3783" y="1152"/>
              <a:ext cx="208" cy="212"/>
            </a:xfrm>
            <a:prstGeom prst="rect">
              <a:avLst/>
            </a:prstGeom>
            <a:noFill/>
            <a:ln w="12700">
              <a:noFill/>
              <a:miter lim="800000"/>
              <a:headEnd/>
              <a:tailEnd/>
            </a:ln>
          </p:spPr>
          <p:txBody>
            <a:bodyPr wrap="none" lIns="90488" tIns="44450" rIns="90488" bIns="44450">
              <a:spAutoFit/>
            </a:bodyPr>
            <a:lstStyle/>
            <a:p>
              <a:r>
                <a:rPr lang="en-US" sz="1600">
                  <a:latin typeface="Times New Roman" pitchFamily="18" charset="0"/>
                </a:rPr>
                <a:t>D</a:t>
              </a:r>
            </a:p>
          </p:txBody>
        </p:sp>
        <p:sp>
          <p:nvSpPr>
            <p:cNvPr id="76935" name="Line 53"/>
            <p:cNvSpPr>
              <a:spLocks noChangeShapeType="1"/>
            </p:cNvSpPr>
            <p:nvPr/>
          </p:nvSpPr>
          <p:spPr bwMode="auto">
            <a:xfrm flipH="1">
              <a:off x="3160" y="1248"/>
              <a:ext cx="640" cy="0"/>
            </a:xfrm>
            <a:prstGeom prst="line">
              <a:avLst/>
            </a:prstGeom>
            <a:noFill/>
            <a:ln w="25400">
              <a:solidFill>
                <a:schemeClr val="tx1"/>
              </a:solidFill>
              <a:round/>
              <a:headEnd type="triangle" w="med" len="med"/>
              <a:tailEnd type="triangle" w="med" len="med"/>
            </a:ln>
          </p:spPr>
          <p:txBody>
            <a:bodyPr wrap="none" anchor="ctr"/>
            <a:lstStyle/>
            <a:p>
              <a:endParaRPr lang="en-US"/>
            </a:p>
          </p:txBody>
        </p:sp>
        <p:sp>
          <p:nvSpPr>
            <p:cNvPr id="76936" name="Rectangle 54"/>
            <p:cNvSpPr>
              <a:spLocks noChangeArrowheads="1"/>
            </p:cNvSpPr>
            <p:nvPr/>
          </p:nvSpPr>
          <p:spPr bwMode="auto">
            <a:xfrm>
              <a:off x="1527" y="1152"/>
              <a:ext cx="430" cy="212"/>
            </a:xfrm>
            <a:prstGeom prst="rect">
              <a:avLst/>
            </a:prstGeom>
            <a:noFill/>
            <a:ln w="12700">
              <a:noFill/>
              <a:miter lim="800000"/>
              <a:headEnd/>
              <a:tailEnd/>
            </a:ln>
          </p:spPr>
          <p:txBody>
            <a:bodyPr wrap="none" lIns="90488" tIns="44450" rIns="90488" bIns="44450">
              <a:spAutoFit/>
            </a:bodyPr>
            <a:lstStyle/>
            <a:p>
              <a:r>
                <a:rPr lang="en-US" sz="1600">
                  <a:latin typeface="Times New Roman" pitchFamily="18" charset="0"/>
                </a:rPr>
                <a:t>OE_L</a:t>
              </a:r>
            </a:p>
          </p:txBody>
        </p:sp>
        <p:sp>
          <p:nvSpPr>
            <p:cNvPr id="76937" name="Rectangle 55"/>
            <p:cNvSpPr>
              <a:spLocks noChangeArrowheads="1"/>
            </p:cNvSpPr>
            <p:nvPr/>
          </p:nvSpPr>
          <p:spPr bwMode="auto">
            <a:xfrm>
              <a:off x="2343" y="720"/>
              <a:ext cx="180" cy="212"/>
            </a:xfrm>
            <a:prstGeom prst="rect">
              <a:avLst/>
            </a:prstGeom>
            <a:noFill/>
            <a:ln w="12700">
              <a:noFill/>
              <a:miter lim="800000"/>
              <a:headEnd/>
              <a:tailEnd/>
            </a:ln>
          </p:spPr>
          <p:txBody>
            <a:bodyPr wrap="none" lIns="90488" tIns="44450" rIns="90488" bIns="44450">
              <a:spAutoFit/>
            </a:bodyPr>
            <a:lstStyle/>
            <a:p>
              <a:r>
                <a:rPr lang="en-US" sz="1600" b="1">
                  <a:latin typeface="Times New Roman" pitchFamily="18" charset="0"/>
                </a:rPr>
                <a:t>2</a:t>
              </a:r>
            </a:p>
          </p:txBody>
        </p:sp>
        <p:sp>
          <p:nvSpPr>
            <p:cNvPr id="76938" name="Line 56"/>
            <p:cNvSpPr>
              <a:spLocks noChangeShapeType="1"/>
            </p:cNvSpPr>
            <p:nvPr/>
          </p:nvSpPr>
          <p:spPr bwMode="auto">
            <a:xfrm>
              <a:off x="1592" y="1344"/>
              <a:ext cx="560" cy="0"/>
            </a:xfrm>
            <a:prstGeom prst="line">
              <a:avLst/>
            </a:prstGeom>
            <a:noFill/>
            <a:ln w="25400">
              <a:solidFill>
                <a:schemeClr val="accent2"/>
              </a:solidFill>
              <a:round/>
              <a:headEnd/>
              <a:tailEnd type="triangle" w="med" len="med"/>
            </a:ln>
          </p:spPr>
          <p:txBody>
            <a:bodyPr wrap="none" anchor="ctr"/>
            <a:lstStyle/>
            <a:p>
              <a:endParaRPr lang="en-US"/>
            </a:p>
          </p:txBody>
        </p:sp>
        <p:sp>
          <p:nvSpPr>
            <p:cNvPr id="76939" name="Line 57"/>
            <p:cNvSpPr>
              <a:spLocks noChangeShapeType="1"/>
            </p:cNvSpPr>
            <p:nvPr/>
          </p:nvSpPr>
          <p:spPr bwMode="auto">
            <a:xfrm>
              <a:off x="1640" y="720"/>
              <a:ext cx="512" cy="0"/>
            </a:xfrm>
            <a:prstGeom prst="line">
              <a:avLst/>
            </a:prstGeom>
            <a:noFill/>
            <a:ln w="25400">
              <a:solidFill>
                <a:schemeClr val="tx1"/>
              </a:solidFill>
              <a:round/>
              <a:headEnd/>
              <a:tailEnd type="triangle" w="med" len="med"/>
            </a:ln>
          </p:spPr>
          <p:txBody>
            <a:bodyPr wrap="none" anchor="ctr"/>
            <a:lstStyle/>
            <a:p>
              <a:endParaRPr lang="en-US"/>
            </a:p>
          </p:txBody>
        </p:sp>
        <p:sp>
          <p:nvSpPr>
            <p:cNvPr id="76940" name="Rectangle 58"/>
            <p:cNvSpPr>
              <a:spLocks noChangeArrowheads="1"/>
            </p:cNvSpPr>
            <p:nvPr/>
          </p:nvSpPr>
          <p:spPr bwMode="auto">
            <a:xfrm>
              <a:off x="2439" y="687"/>
              <a:ext cx="197" cy="192"/>
            </a:xfrm>
            <a:prstGeom prst="rect">
              <a:avLst/>
            </a:prstGeom>
            <a:noFill/>
            <a:ln w="12700">
              <a:noFill/>
              <a:miter lim="800000"/>
              <a:headEnd/>
              <a:tailEnd/>
            </a:ln>
          </p:spPr>
          <p:txBody>
            <a:bodyPr wrap="none" lIns="90488" tIns="44450" rIns="90488" bIns="44450">
              <a:spAutoFit/>
            </a:bodyPr>
            <a:lstStyle/>
            <a:p>
              <a:r>
                <a:rPr lang="en-US" sz="1400" b="1">
                  <a:latin typeface="Times New Roman" pitchFamily="18" charset="0"/>
                </a:rPr>
                <a:t>N</a:t>
              </a:r>
            </a:p>
          </p:txBody>
        </p:sp>
        <p:sp>
          <p:nvSpPr>
            <p:cNvPr id="76941" name="Rectangle 59"/>
            <p:cNvSpPr>
              <a:spLocks noChangeArrowheads="1"/>
            </p:cNvSpPr>
            <p:nvPr/>
          </p:nvSpPr>
          <p:spPr bwMode="auto">
            <a:xfrm>
              <a:off x="2535" y="720"/>
              <a:ext cx="452" cy="212"/>
            </a:xfrm>
            <a:prstGeom prst="rect">
              <a:avLst/>
            </a:prstGeom>
            <a:noFill/>
            <a:ln w="12700">
              <a:noFill/>
              <a:miter lim="800000"/>
              <a:headEnd/>
              <a:tailEnd/>
            </a:ln>
          </p:spPr>
          <p:txBody>
            <a:bodyPr wrap="none" lIns="90488" tIns="44450" rIns="90488" bIns="44450">
              <a:spAutoFit/>
            </a:bodyPr>
            <a:lstStyle/>
            <a:p>
              <a:r>
                <a:rPr lang="en-US" sz="1600" b="1">
                  <a:latin typeface="Times New Roman" pitchFamily="18" charset="0"/>
                </a:rPr>
                <a:t>words</a:t>
              </a:r>
            </a:p>
          </p:txBody>
        </p:sp>
        <p:sp>
          <p:nvSpPr>
            <p:cNvPr id="76942" name="Rectangle 60"/>
            <p:cNvSpPr>
              <a:spLocks noChangeArrowheads="1"/>
            </p:cNvSpPr>
            <p:nvPr/>
          </p:nvSpPr>
          <p:spPr bwMode="auto">
            <a:xfrm>
              <a:off x="2391" y="864"/>
              <a:ext cx="550" cy="367"/>
            </a:xfrm>
            <a:prstGeom prst="rect">
              <a:avLst/>
            </a:prstGeom>
            <a:noFill/>
            <a:ln w="12700">
              <a:noFill/>
              <a:miter lim="800000"/>
              <a:headEnd/>
              <a:tailEnd/>
            </a:ln>
          </p:spPr>
          <p:txBody>
            <a:bodyPr wrap="none" lIns="90488" tIns="44450" rIns="90488" bIns="44450">
              <a:spAutoFit/>
            </a:bodyPr>
            <a:lstStyle/>
            <a:p>
              <a:r>
                <a:rPr lang="en-US" sz="1600" b="1">
                  <a:latin typeface="Times New Roman" pitchFamily="18" charset="0"/>
                </a:rPr>
                <a:t>x  M bit</a:t>
              </a:r>
            </a:p>
            <a:p>
              <a:r>
                <a:rPr lang="en-US" sz="1600" b="1">
                  <a:latin typeface="Times New Roman" pitchFamily="18" charset="0"/>
                </a:rPr>
                <a:t>SRAM</a:t>
              </a:r>
            </a:p>
          </p:txBody>
        </p:sp>
        <p:sp>
          <p:nvSpPr>
            <p:cNvPr id="76943" name="Line 61"/>
            <p:cNvSpPr>
              <a:spLocks noChangeShapeType="1"/>
            </p:cNvSpPr>
            <p:nvPr/>
          </p:nvSpPr>
          <p:spPr bwMode="auto">
            <a:xfrm flipH="1">
              <a:off x="1820" y="628"/>
              <a:ext cx="104" cy="136"/>
            </a:xfrm>
            <a:prstGeom prst="line">
              <a:avLst/>
            </a:prstGeom>
            <a:noFill/>
            <a:ln w="12700">
              <a:solidFill>
                <a:schemeClr val="tx1"/>
              </a:solidFill>
              <a:round/>
              <a:headEnd/>
              <a:tailEnd/>
            </a:ln>
          </p:spPr>
          <p:txBody>
            <a:bodyPr wrap="none" anchor="ctr"/>
            <a:lstStyle/>
            <a:p>
              <a:endParaRPr lang="en-US"/>
            </a:p>
          </p:txBody>
        </p:sp>
        <p:sp>
          <p:nvSpPr>
            <p:cNvPr id="76944" name="Line 62"/>
            <p:cNvSpPr>
              <a:spLocks noChangeShapeType="1"/>
            </p:cNvSpPr>
            <p:nvPr/>
          </p:nvSpPr>
          <p:spPr bwMode="auto">
            <a:xfrm flipH="1">
              <a:off x="3404" y="1156"/>
              <a:ext cx="104" cy="136"/>
            </a:xfrm>
            <a:prstGeom prst="line">
              <a:avLst/>
            </a:prstGeom>
            <a:noFill/>
            <a:ln w="12700">
              <a:solidFill>
                <a:schemeClr val="tx1"/>
              </a:solidFill>
              <a:round/>
              <a:headEnd/>
              <a:tailEnd/>
            </a:ln>
          </p:spPr>
          <p:txBody>
            <a:bodyPr wrap="none" anchor="ctr"/>
            <a:lstStyle/>
            <a:p>
              <a:endParaRPr lang="en-US"/>
            </a:p>
          </p:txBody>
        </p:sp>
        <p:sp>
          <p:nvSpPr>
            <p:cNvPr id="76945" name="Rectangle 63"/>
            <p:cNvSpPr>
              <a:spLocks noChangeArrowheads="1"/>
            </p:cNvSpPr>
            <p:nvPr/>
          </p:nvSpPr>
          <p:spPr bwMode="auto">
            <a:xfrm>
              <a:off x="1671" y="735"/>
              <a:ext cx="197" cy="192"/>
            </a:xfrm>
            <a:prstGeom prst="rect">
              <a:avLst/>
            </a:prstGeom>
            <a:noFill/>
            <a:ln w="12700">
              <a:noFill/>
              <a:miter lim="800000"/>
              <a:headEnd/>
              <a:tailEnd/>
            </a:ln>
          </p:spPr>
          <p:txBody>
            <a:bodyPr wrap="none" lIns="90488" tIns="44450" rIns="90488" bIns="44450">
              <a:spAutoFit/>
            </a:bodyPr>
            <a:lstStyle/>
            <a:p>
              <a:r>
                <a:rPr lang="en-US" sz="1400">
                  <a:latin typeface="Times New Roman" pitchFamily="18" charset="0"/>
                </a:rPr>
                <a:t>N</a:t>
              </a:r>
            </a:p>
          </p:txBody>
        </p:sp>
        <p:sp>
          <p:nvSpPr>
            <p:cNvPr id="76946" name="Rectangle 64"/>
            <p:cNvSpPr>
              <a:spLocks noChangeArrowheads="1"/>
            </p:cNvSpPr>
            <p:nvPr/>
          </p:nvSpPr>
          <p:spPr bwMode="auto">
            <a:xfrm>
              <a:off x="3303" y="1263"/>
              <a:ext cx="216" cy="192"/>
            </a:xfrm>
            <a:prstGeom prst="rect">
              <a:avLst/>
            </a:prstGeom>
            <a:noFill/>
            <a:ln w="12700">
              <a:noFill/>
              <a:miter lim="800000"/>
              <a:headEnd/>
              <a:tailEnd/>
            </a:ln>
          </p:spPr>
          <p:txBody>
            <a:bodyPr wrap="none" lIns="90488" tIns="44450" rIns="90488" bIns="44450">
              <a:spAutoFit/>
            </a:bodyPr>
            <a:lstStyle/>
            <a:p>
              <a:r>
                <a:rPr lang="en-US" sz="1400">
                  <a:latin typeface="Times New Roman" pitchFamily="18" charset="0"/>
                </a:rPr>
                <a:t>M</a:t>
              </a:r>
            </a:p>
          </p:txBody>
        </p:sp>
        <p:sp>
          <p:nvSpPr>
            <p:cNvPr id="76947" name="Rectangle 65"/>
            <p:cNvSpPr>
              <a:spLocks noChangeArrowheads="1"/>
            </p:cNvSpPr>
            <p:nvPr/>
          </p:nvSpPr>
          <p:spPr bwMode="auto">
            <a:xfrm>
              <a:off x="1527" y="912"/>
              <a:ext cx="459" cy="212"/>
            </a:xfrm>
            <a:prstGeom prst="rect">
              <a:avLst/>
            </a:prstGeom>
            <a:noFill/>
            <a:ln w="12700">
              <a:noFill/>
              <a:miter lim="800000"/>
              <a:headEnd/>
              <a:tailEnd/>
            </a:ln>
          </p:spPr>
          <p:txBody>
            <a:bodyPr wrap="none" lIns="90488" tIns="44450" rIns="90488" bIns="44450">
              <a:spAutoFit/>
            </a:bodyPr>
            <a:lstStyle/>
            <a:p>
              <a:r>
                <a:rPr lang="en-US" sz="1600">
                  <a:latin typeface="Times New Roman" pitchFamily="18" charset="0"/>
                </a:rPr>
                <a:t>WE_L</a:t>
              </a:r>
            </a:p>
          </p:txBody>
        </p:sp>
        <p:sp>
          <p:nvSpPr>
            <p:cNvPr id="76948" name="Line 66"/>
            <p:cNvSpPr>
              <a:spLocks noChangeShapeType="1"/>
            </p:cNvSpPr>
            <p:nvPr/>
          </p:nvSpPr>
          <p:spPr bwMode="auto">
            <a:xfrm>
              <a:off x="1592" y="1104"/>
              <a:ext cx="560" cy="0"/>
            </a:xfrm>
            <a:prstGeom prst="line">
              <a:avLst/>
            </a:prstGeom>
            <a:noFill/>
            <a:ln w="25400">
              <a:solidFill>
                <a:schemeClr val="accent2"/>
              </a:solidFill>
              <a:round/>
              <a:headEnd/>
              <a:tailEnd type="triangle" w="med" len="med"/>
            </a:ln>
          </p:spPr>
          <p:txBody>
            <a:bodyPr wrap="none" anchor="ctr"/>
            <a:lstStyle/>
            <a:p>
              <a:endParaRPr lang="en-US"/>
            </a:p>
          </p:txBody>
        </p:sp>
      </p:grpSp>
      <p:sp>
        <p:nvSpPr>
          <p:cNvPr id="76851" name="Line 67"/>
          <p:cNvSpPr>
            <a:spLocks noChangeShapeType="1"/>
          </p:cNvSpPr>
          <p:nvPr/>
        </p:nvSpPr>
        <p:spPr bwMode="auto">
          <a:xfrm>
            <a:off x="1841500" y="4343400"/>
            <a:ext cx="3708400" cy="0"/>
          </a:xfrm>
          <a:prstGeom prst="line">
            <a:avLst/>
          </a:prstGeom>
          <a:noFill/>
          <a:ln w="25400">
            <a:solidFill>
              <a:schemeClr val="tx1"/>
            </a:solidFill>
            <a:round/>
            <a:headEnd/>
            <a:tailEnd/>
          </a:ln>
        </p:spPr>
        <p:txBody>
          <a:bodyPr wrap="none" anchor="ctr"/>
          <a:lstStyle/>
          <a:p>
            <a:endParaRPr lang="en-US"/>
          </a:p>
        </p:txBody>
      </p:sp>
      <p:sp>
        <p:nvSpPr>
          <p:cNvPr id="76852" name="Rectangle 68"/>
          <p:cNvSpPr>
            <a:spLocks noChangeArrowheads="1"/>
          </p:cNvSpPr>
          <p:nvPr/>
        </p:nvSpPr>
        <p:spPr bwMode="auto">
          <a:xfrm>
            <a:off x="3109914" y="3200401"/>
            <a:ext cx="849593" cy="335989"/>
          </a:xfrm>
          <a:prstGeom prst="rect">
            <a:avLst/>
          </a:prstGeom>
          <a:noFill/>
          <a:ln w="12700">
            <a:noFill/>
            <a:miter lim="800000"/>
            <a:headEnd/>
            <a:tailEnd/>
          </a:ln>
        </p:spPr>
        <p:txBody>
          <a:bodyPr wrap="none" lIns="90488" tIns="44450" rIns="90488" bIns="44450">
            <a:spAutoFit/>
          </a:bodyPr>
          <a:lstStyle/>
          <a:p>
            <a:r>
              <a:rPr lang="en-US" sz="1600" b="1">
                <a:latin typeface="Times New Roman" pitchFamily="18" charset="0"/>
              </a:rPr>
              <a:t>Data In</a:t>
            </a:r>
          </a:p>
        </p:txBody>
      </p:sp>
      <p:sp>
        <p:nvSpPr>
          <p:cNvPr id="76853" name="Rectangle 69"/>
          <p:cNvSpPr>
            <a:spLocks noChangeArrowheads="1"/>
          </p:cNvSpPr>
          <p:nvPr/>
        </p:nvSpPr>
        <p:spPr bwMode="auto">
          <a:xfrm>
            <a:off x="2881313" y="3810001"/>
            <a:ext cx="1452562" cy="333375"/>
          </a:xfrm>
          <a:prstGeom prst="rect">
            <a:avLst/>
          </a:prstGeom>
          <a:noFill/>
          <a:ln w="12700">
            <a:noFill/>
            <a:miter lim="800000"/>
            <a:headEnd/>
            <a:tailEnd/>
          </a:ln>
        </p:spPr>
        <p:txBody>
          <a:bodyPr wrap="none" lIns="90488" tIns="44450" rIns="90488" bIns="44450">
            <a:spAutoFit/>
          </a:bodyPr>
          <a:lstStyle/>
          <a:p>
            <a:r>
              <a:rPr lang="en-US" sz="1600" b="1">
                <a:latin typeface="Times New Roman" pitchFamily="18" charset="0"/>
              </a:rPr>
              <a:t>Write Address</a:t>
            </a:r>
          </a:p>
        </p:txBody>
      </p:sp>
      <p:sp>
        <p:nvSpPr>
          <p:cNvPr id="76854" name="Line 70"/>
          <p:cNvSpPr>
            <a:spLocks noChangeShapeType="1"/>
          </p:cNvSpPr>
          <p:nvPr/>
        </p:nvSpPr>
        <p:spPr bwMode="auto">
          <a:xfrm>
            <a:off x="5575300" y="4356100"/>
            <a:ext cx="50800" cy="279400"/>
          </a:xfrm>
          <a:prstGeom prst="line">
            <a:avLst/>
          </a:prstGeom>
          <a:noFill/>
          <a:ln w="25400">
            <a:solidFill>
              <a:schemeClr val="tx1"/>
            </a:solidFill>
            <a:round/>
            <a:headEnd/>
            <a:tailEnd/>
          </a:ln>
        </p:spPr>
        <p:txBody>
          <a:bodyPr wrap="none" anchor="ctr"/>
          <a:lstStyle/>
          <a:p>
            <a:endParaRPr lang="en-US"/>
          </a:p>
        </p:txBody>
      </p:sp>
      <p:sp>
        <p:nvSpPr>
          <p:cNvPr id="76855" name="Rectangle 71"/>
          <p:cNvSpPr>
            <a:spLocks noChangeArrowheads="1"/>
          </p:cNvSpPr>
          <p:nvPr/>
        </p:nvSpPr>
        <p:spPr bwMode="auto">
          <a:xfrm>
            <a:off x="1738313" y="4343401"/>
            <a:ext cx="718146" cy="335989"/>
          </a:xfrm>
          <a:prstGeom prst="rect">
            <a:avLst/>
          </a:prstGeom>
          <a:noFill/>
          <a:ln w="12700">
            <a:noFill/>
            <a:miter lim="800000"/>
            <a:headEnd/>
            <a:tailEnd/>
          </a:ln>
        </p:spPr>
        <p:txBody>
          <a:bodyPr wrap="none" lIns="90488" tIns="44450" rIns="90488" bIns="44450">
            <a:spAutoFit/>
          </a:bodyPr>
          <a:lstStyle/>
          <a:p>
            <a:r>
              <a:rPr lang="en-US" sz="1600" b="1">
                <a:latin typeface="Times New Roman" pitchFamily="18" charset="0"/>
              </a:rPr>
              <a:t>OE_L</a:t>
            </a:r>
          </a:p>
        </p:txBody>
      </p:sp>
      <p:sp>
        <p:nvSpPr>
          <p:cNvPr id="76856" name="Line 72"/>
          <p:cNvSpPr>
            <a:spLocks noChangeShapeType="1"/>
          </p:cNvSpPr>
          <p:nvPr/>
        </p:nvSpPr>
        <p:spPr bwMode="auto">
          <a:xfrm>
            <a:off x="5651500" y="4648200"/>
            <a:ext cx="4699000" cy="0"/>
          </a:xfrm>
          <a:prstGeom prst="line">
            <a:avLst/>
          </a:prstGeom>
          <a:noFill/>
          <a:ln w="25400">
            <a:solidFill>
              <a:schemeClr val="tx1"/>
            </a:solidFill>
            <a:round/>
            <a:headEnd/>
            <a:tailEnd/>
          </a:ln>
        </p:spPr>
        <p:txBody>
          <a:bodyPr wrap="none" anchor="ctr"/>
          <a:lstStyle/>
          <a:p>
            <a:endParaRPr lang="en-US"/>
          </a:p>
        </p:txBody>
      </p:sp>
      <p:sp>
        <p:nvSpPr>
          <p:cNvPr id="76857" name="Rectangle 73"/>
          <p:cNvSpPr>
            <a:spLocks noChangeArrowheads="1"/>
          </p:cNvSpPr>
          <p:nvPr/>
        </p:nvSpPr>
        <p:spPr bwMode="auto">
          <a:xfrm>
            <a:off x="4862513" y="3124201"/>
            <a:ext cx="804708" cy="335989"/>
          </a:xfrm>
          <a:prstGeom prst="rect">
            <a:avLst/>
          </a:prstGeom>
          <a:noFill/>
          <a:ln w="12700">
            <a:noFill/>
            <a:miter lim="800000"/>
            <a:headEnd/>
            <a:tailEnd/>
          </a:ln>
        </p:spPr>
        <p:txBody>
          <a:bodyPr wrap="none" lIns="90488" tIns="44450" rIns="90488" bIns="44450">
            <a:spAutoFit/>
          </a:bodyPr>
          <a:lstStyle/>
          <a:p>
            <a:r>
              <a:rPr lang="en-US" sz="1600" b="1">
                <a:latin typeface="Times New Roman" pitchFamily="18" charset="0"/>
              </a:rPr>
              <a:t>High Z</a:t>
            </a:r>
          </a:p>
        </p:txBody>
      </p:sp>
      <p:sp>
        <p:nvSpPr>
          <p:cNvPr id="76858" name="Line 74"/>
          <p:cNvSpPr>
            <a:spLocks noChangeShapeType="1"/>
          </p:cNvSpPr>
          <p:nvPr/>
        </p:nvSpPr>
        <p:spPr bwMode="auto">
          <a:xfrm>
            <a:off x="5880100" y="3289300"/>
            <a:ext cx="50800" cy="203200"/>
          </a:xfrm>
          <a:prstGeom prst="line">
            <a:avLst/>
          </a:prstGeom>
          <a:noFill/>
          <a:ln w="25400">
            <a:solidFill>
              <a:schemeClr val="tx1"/>
            </a:solidFill>
            <a:round/>
            <a:headEnd/>
            <a:tailEnd/>
          </a:ln>
        </p:spPr>
        <p:txBody>
          <a:bodyPr wrap="none" anchor="ctr"/>
          <a:lstStyle/>
          <a:p>
            <a:endParaRPr lang="en-US"/>
          </a:p>
        </p:txBody>
      </p:sp>
      <p:sp>
        <p:nvSpPr>
          <p:cNvPr id="76859" name="Line 75"/>
          <p:cNvSpPr>
            <a:spLocks noChangeShapeType="1"/>
          </p:cNvSpPr>
          <p:nvPr/>
        </p:nvSpPr>
        <p:spPr bwMode="auto">
          <a:xfrm flipV="1">
            <a:off x="5880100" y="3187700"/>
            <a:ext cx="50800" cy="177800"/>
          </a:xfrm>
          <a:prstGeom prst="line">
            <a:avLst/>
          </a:prstGeom>
          <a:noFill/>
          <a:ln w="25400">
            <a:solidFill>
              <a:schemeClr val="tx1"/>
            </a:solidFill>
            <a:round/>
            <a:headEnd/>
            <a:tailEnd/>
          </a:ln>
        </p:spPr>
        <p:txBody>
          <a:bodyPr wrap="none" anchor="ctr"/>
          <a:lstStyle/>
          <a:p>
            <a:endParaRPr lang="en-US"/>
          </a:p>
        </p:txBody>
      </p:sp>
      <p:sp>
        <p:nvSpPr>
          <p:cNvPr id="76860" name="Line 76"/>
          <p:cNvSpPr>
            <a:spLocks noChangeShapeType="1"/>
          </p:cNvSpPr>
          <p:nvPr/>
        </p:nvSpPr>
        <p:spPr bwMode="auto">
          <a:xfrm>
            <a:off x="6184900" y="3822700"/>
            <a:ext cx="127000" cy="279400"/>
          </a:xfrm>
          <a:prstGeom prst="line">
            <a:avLst/>
          </a:prstGeom>
          <a:noFill/>
          <a:ln w="25400">
            <a:solidFill>
              <a:schemeClr val="tx1"/>
            </a:solidFill>
            <a:round/>
            <a:headEnd/>
            <a:tailEnd/>
          </a:ln>
        </p:spPr>
        <p:txBody>
          <a:bodyPr wrap="none" anchor="ctr"/>
          <a:lstStyle/>
          <a:p>
            <a:endParaRPr lang="en-US"/>
          </a:p>
        </p:txBody>
      </p:sp>
      <p:sp>
        <p:nvSpPr>
          <p:cNvPr id="76861" name="Line 77"/>
          <p:cNvSpPr>
            <a:spLocks noChangeShapeType="1"/>
          </p:cNvSpPr>
          <p:nvPr/>
        </p:nvSpPr>
        <p:spPr bwMode="auto">
          <a:xfrm flipV="1">
            <a:off x="6184900" y="3797300"/>
            <a:ext cx="127000" cy="330200"/>
          </a:xfrm>
          <a:prstGeom prst="line">
            <a:avLst/>
          </a:prstGeom>
          <a:noFill/>
          <a:ln w="25400">
            <a:solidFill>
              <a:schemeClr val="tx1"/>
            </a:solidFill>
            <a:round/>
            <a:headEnd/>
            <a:tailEnd/>
          </a:ln>
        </p:spPr>
        <p:txBody>
          <a:bodyPr wrap="none" anchor="ctr"/>
          <a:lstStyle/>
          <a:p>
            <a:endParaRPr lang="en-US"/>
          </a:p>
        </p:txBody>
      </p:sp>
      <p:sp>
        <p:nvSpPr>
          <p:cNvPr id="76862" name="Line 78"/>
          <p:cNvSpPr>
            <a:spLocks noChangeShapeType="1"/>
          </p:cNvSpPr>
          <p:nvPr/>
        </p:nvSpPr>
        <p:spPr bwMode="auto">
          <a:xfrm flipV="1">
            <a:off x="5651500" y="3416300"/>
            <a:ext cx="203200" cy="1092200"/>
          </a:xfrm>
          <a:prstGeom prst="line">
            <a:avLst/>
          </a:prstGeom>
          <a:noFill/>
          <a:ln w="25400">
            <a:solidFill>
              <a:schemeClr val="accent1"/>
            </a:solidFill>
            <a:round/>
            <a:headEnd/>
            <a:tailEnd type="triangle" w="med" len="med"/>
          </a:ln>
        </p:spPr>
        <p:txBody>
          <a:bodyPr wrap="none" anchor="ctr"/>
          <a:lstStyle/>
          <a:p>
            <a:endParaRPr lang="en-US"/>
          </a:p>
        </p:txBody>
      </p:sp>
      <p:sp>
        <p:nvSpPr>
          <p:cNvPr id="76863" name="Rectangle 79"/>
          <p:cNvSpPr>
            <a:spLocks noChangeArrowheads="1"/>
          </p:cNvSpPr>
          <p:nvPr/>
        </p:nvSpPr>
        <p:spPr bwMode="auto">
          <a:xfrm>
            <a:off x="6691314" y="3810001"/>
            <a:ext cx="1393825" cy="333375"/>
          </a:xfrm>
          <a:prstGeom prst="rect">
            <a:avLst/>
          </a:prstGeom>
          <a:noFill/>
          <a:ln w="12700">
            <a:noFill/>
            <a:miter lim="800000"/>
            <a:headEnd/>
            <a:tailEnd/>
          </a:ln>
        </p:spPr>
        <p:txBody>
          <a:bodyPr wrap="none" lIns="90488" tIns="44450" rIns="90488" bIns="44450">
            <a:spAutoFit/>
          </a:bodyPr>
          <a:lstStyle/>
          <a:p>
            <a:r>
              <a:rPr lang="en-US" sz="1600" b="1">
                <a:latin typeface="Times New Roman" pitchFamily="18" charset="0"/>
              </a:rPr>
              <a:t>Read Address</a:t>
            </a:r>
          </a:p>
        </p:txBody>
      </p:sp>
      <p:sp>
        <p:nvSpPr>
          <p:cNvPr id="76864" name="Line 80"/>
          <p:cNvSpPr>
            <a:spLocks noChangeShapeType="1"/>
          </p:cNvSpPr>
          <p:nvPr/>
        </p:nvSpPr>
        <p:spPr bwMode="auto">
          <a:xfrm>
            <a:off x="5956300" y="3200400"/>
            <a:ext cx="1346200" cy="0"/>
          </a:xfrm>
          <a:prstGeom prst="line">
            <a:avLst/>
          </a:prstGeom>
          <a:noFill/>
          <a:ln w="25400">
            <a:solidFill>
              <a:schemeClr val="tx1"/>
            </a:solidFill>
            <a:round/>
            <a:headEnd/>
            <a:tailEnd/>
          </a:ln>
        </p:spPr>
        <p:txBody>
          <a:bodyPr wrap="none" anchor="ctr"/>
          <a:lstStyle/>
          <a:p>
            <a:endParaRPr lang="en-US"/>
          </a:p>
        </p:txBody>
      </p:sp>
      <p:sp>
        <p:nvSpPr>
          <p:cNvPr id="76865" name="Line 81"/>
          <p:cNvSpPr>
            <a:spLocks noChangeShapeType="1"/>
          </p:cNvSpPr>
          <p:nvPr/>
        </p:nvSpPr>
        <p:spPr bwMode="auto">
          <a:xfrm>
            <a:off x="5956300" y="3505200"/>
            <a:ext cx="1346200" cy="0"/>
          </a:xfrm>
          <a:prstGeom prst="line">
            <a:avLst/>
          </a:prstGeom>
          <a:noFill/>
          <a:ln w="25400">
            <a:solidFill>
              <a:schemeClr val="tx1"/>
            </a:solidFill>
            <a:round/>
            <a:headEnd/>
            <a:tailEnd/>
          </a:ln>
        </p:spPr>
        <p:txBody>
          <a:bodyPr wrap="none" anchor="ctr"/>
          <a:lstStyle/>
          <a:p>
            <a:endParaRPr lang="en-US"/>
          </a:p>
        </p:txBody>
      </p:sp>
      <p:sp>
        <p:nvSpPr>
          <p:cNvPr id="76866" name="Rectangle 82"/>
          <p:cNvSpPr>
            <a:spLocks noChangeArrowheads="1"/>
          </p:cNvSpPr>
          <p:nvPr/>
        </p:nvSpPr>
        <p:spPr bwMode="auto">
          <a:xfrm>
            <a:off x="6386513" y="3429001"/>
            <a:ext cx="626776" cy="335989"/>
          </a:xfrm>
          <a:prstGeom prst="rect">
            <a:avLst/>
          </a:prstGeom>
          <a:noFill/>
          <a:ln w="12700">
            <a:noFill/>
            <a:miter lim="800000"/>
            <a:headEnd/>
            <a:tailEnd/>
          </a:ln>
        </p:spPr>
        <p:txBody>
          <a:bodyPr wrap="none" lIns="90488" tIns="44450" rIns="90488" bIns="44450">
            <a:spAutoFit/>
          </a:bodyPr>
          <a:lstStyle/>
          <a:p>
            <a:r>
              <a:rPr lang="en-US" sz="1600" b="1">
                <a:latin typeface="Times New Roman" pitchFamily="18" charset="0"/>
              </a:rPr>
              <a:t>Junk</a:t>
            </a:r>
          </a:p>
        </p:txBody>
      </p:sp>
      <p:sp>
        <p:nvSpPr>
          <p:cNvPr id="76867" name="Line 83"/>
          <p:cNvSpPr>
            <a:spLocks noChangeShapeType="1"/>
          </p:cNvSpPr>
          <p:nvPr/>
        </p:nvSpPr>
        <p:spPr bwMode="auto">
          <a:xfrm>
            <a:off x="7327900" y="3213100"/>
            <a:ext cx="127000" cy="279400"/>
          </a:xfrm>
          <a:prstGeom prst="line">
            <a:avLst/>
          </a:prstGeom>
          <a:noFill/>
          <a:ln w="25400">
            <a:solidFill>
              <a:schemeClr val="tx1"/>
            </a:solidFill>
            <a:round/>
            <a:headEnd/>
            <a:tailEnd/>
          </a:ln>
        </p:spPr>
        <p:txBody>
          <a:bodyPr wrap="none" anchor="ctr"/>
          <a:lstStyle/>
          <a:p>
            <a:endParaRPr lang="en-US"/>
          </a:p>
        </p:txBody>
      </p:sp>
      <p:sp>
        <p:nvSpPr>
          <p:cNvPr id="76868" name="Line 84"/>
          <p:cNvSpPr>
            <a:spLocks noChangeShapeType="1"/>
          </p:cNvSpPr>
          <p:nvPr/>
        </p:nvSpPr>
        <p:spPr bwMode="auto">
          <a:xfrm flipV="1">
            <a:off x="7327900" y="3187700"/>
            <a:ext cx="127000" cy="330200"/>
          </a:xfrm>
          <a:prstGeom prst="line">
            <a:avLst/>
          </a:prstGeom>
          <a:noFill/>
          <a:ln w="25400">
            <a:solidFill>
              <a:schemeClr val="tx1"/>
            </a:solidFill>
            <a:round/>
            <a:headEnd/>
            <a:tailEnd/>
          </a:ln>
        </p:spPr>
        <p:txBody>
          <a:bodyPr wrap="none" anchor="ctr"/>
          <a:lstStyle/>
          <a:p>
            <a:endParaRPr lang="en-US"/>
          </a:p>
        </p:txBody>
      </p:sp>
      <p:sp>
        <p:nvSpPr>
          <p:cNvPr id="76869" name="Line 85"/>
          <p:cNvSpPr>
            <a:spLocks noChangeShapeType="1"/>
          </p:cNvSpPr>
          <p:nvPr/>
        </p:nvSpPr>
        <p:spPr bwMode="auto">
          <a:xfrm>
            <a:off x="7480300" y="3200400"/>
            <a:ext cx="1117600" cy="0"/>
          </a:xfrm>
          <a:prstGeom prst="line">
            <a:avLst/>
          </a:prstGeom>
          <a:noFill/>
          <a:ln w="25400">
            <a:solidFill>
              <a:schemeClr val="tx1"/>
            </a:solidFill>
            <a:round/>
            <a:headEnd/>
            <a:tailEnd/>
          </a:ln>
        </p:spPr>
        <p:txBody>
          <a:bodyPr wrap="none" anchor="ctr"/>
          <a:lstStyle/>
          <a:p>
            <a:endParaRPr lang="en-US"/>
          </a:p>
        </p:txBody>
      </p:sp>
      <p:sp>
        <p:nvSpPr>
          <p:cNvPr id="76870" name="Line 86"/>
          <p:cNvSpPr>
            <a:spLocks noChangeShapeType="1"/>
          </p:cNvSpPr>
          <p:nvPr/>
        </p:nvSpPr>
        <p:spPr bwMode="auto">
          <a:xfrm>
            <a:off x="7480300" y="3505200"/>
            <a:ext cx="1117600" cy="0"/>
          </a:xfrm>
          <a:prstGeom prst="line">
            <a:avLst/>
          </a:prstGeom>
          <a:noFill/>
          <a:ln w="25400">
            <a:solidFill>
              <a:schemeClr val="tx1"/>
            </a:solidFill>
            <a:round/>
            <a:headEnd/>
            <a:tailEnd/>
          </a:ln>
        </p:spPr>
        <p:txBody>
          <a:bodyPr wrap="none" anchor="ctr"/>
          <a:lstStyle/>
          <a:p>
            <a:endParaRPr lang="en-US"/>
          </a:p>
        </p:txBody>
      </p:sp>
      <p:sp>
        <p:nvSpPr>
          <p:cNvPr id="76871" name="Line 87"/>
          <p:cNvSpPr>
            <a:spLocks noChangeShapeType="1"/>
          </p:cNvSpPr>
          <p:nvPr/>
        </p:nvSpPr>
        <p:spPr bwMode="auto">
          <a:xfrm>
            <a:off x="6248400" y="3670300"/>
            <a:ext cx="0" cy="1498600"/>
          </a:xfrm>
          <a:prstGeom prst="line">
            <a:avLst/>
          </a:prstGeom>
          <a:noFill/>
          <a:ln w="25400">
            <a:solidFill>
              <a:schemeClr val="tx1"/>
            </a:solidFill>
            <a:prstDash val="dash"/>
            <a:round/>
            <a:headEnd/>
            <a:tailEnd/>
          </a:ln>
        </p:spPr>
        <p:txBody>
          <a:bodyPr wrap="none" anchor="ctr"/>
          <a:lstStyle/>
          <a:p>
            <a:endParaRPr lang="en-US"/>
          </a:p>
        </p:txBody>
      </p:sp>
      <p:sp>
        <p:nvSpPr>
          <p:cNvPr id="76872" name="Line 88"/>
          <p:cNvSpPr>
            <a:spLocks noChangeShapeType="1"/>
          </p:cNvSpPr>
          <p:nvPr/>
        </p:nvSpPr>
        <p:spPr bwMode="auto">
          <a:xfrm>
            <a:off x="7391400" y="3441700"/>
            <a:ext cx="0" cy="1803400"/>
          </a:xfrm>
          <a:prstGeom prst="line">
            <a:avLst/>
          </a:prstGeom>
          <a:noFill/>
          <a:ln w="25400">
            <a:solidFill>
              <a:schemeClr val="tx1"/>
            </a:solidFill>
            <a:prstDash val="dash"/>
            <a:round/>
            <a:headEnd/>
            <a:tailEnd/>
          </a:ln>
        </p:spPr>
        <p:txBody>
          <a:bodyPr wrap="none" anchor="ctr"/>
          <a:lstStyle/>
          <a:p>
            <a:endParaRPr lang="en-US"/>
          </a:p>
        </p:txBody>
      </p:sp>
      <p:sp>
        <p:nvSpPr>
          <p:cNvPr id="76873" name="Line 89"/>
          <p:cNvSpPr>
            <a:spLocks noChangeShapeType="1"/>
          </p:cNvSpPr>
          <p:nvPr/>
        </p:nvSpPr>
        <p:spPr bwMode="auto">
          <a:xfrm flipH="1">
            <a:off x="6235700" y="5029200"/>
            <a:ext cx="1168400" cy="0"/>
          </a:xfrm>
          <a:prstGeom prst="line">
            <a:avLst/>
          </a:prstGeom>
          <a:noFill/>
          <a:ln w="25400">
            <a:solidFill>
              <a:schemeClr val="tx1"/>
            </a:solidFill>
            <a:round/>
            <a:headEnd type="triangle" w="med" len="med"/>
            <a:tailEnd type="triangle" w="med" len="med"/>
          </a:ln>
        </p:spPr>
        <p:txBody>
          <a:bodyPr wrap="none" anchor="ctr"/>
          <a:lstStyle/>
          <a:p>
            <a:endParaRPr lang="en-US"/>
          </a:p>
        </p:txBody>
      </p:sp>
      <p:sp>
        <p:nvSpPr>
          <p:cNvPr id="76874" name="Rectangle 90"/>
          <p:cNvSpPr>
            <a:spLocks noChangeArrowheads="1"/>
          </p:cNvSpPr>
          <p:nvPr/>
        </p:nvSpPr>
        <p:spPr bwMode="auto">
          <a:xfrm>
            <a:off x="6234114" y="5105400"/>
            <a:ext cx="1258887" cy="577850"/>
          </a:xfrm>
          <a:prstGeom prst="rect">
            <a:avLst/>
          </a:prstGeom>
          <a:noFill/>
          <a:ln w="12700">
            <a:noFill/>
            <a:miter lim="800000"/>
            <a:headEnd/>
            <a:tailEnd/>
          </a:ln>
        </p:spPr>
        <p:txBody>
          <a:bodyPr wrap="none" lIns="90488" tIns="44450" rIns="90488" bIns="44450">
            <a:spAutoFit/>
          </a:bodyPr>
          <a:lstStyle/>
          <a:p>
            <a:pPr algn="ctr"/>
            <a:r>
              <a:rPr lang="en-US" sz="1600" b="1">
                <a:latin typeface="Times New Roman" pitchFamily="18" charset="0"/>
              </a:rPr>
              <a:t>Read Access</a:t>
            </a:r>
          </a:p>
          <a:p>
            <a:pPr algn="ctr"/>
            <a:r>
              <a:rPr lang="en-US" sz="1600" b="1">
                <a:latin typeface="Times New Roman" pitchFamily="18" charset="0"/>
              </a:rPr>
              <a:t>Time</a:t>
            </a:r>
          </a:p>
        </p:txBody>
      </p:sp>
      <p:sp>
        <p:nvSpPr>
          <p:cNvPr id="76875" name="Rectangle 91"/>
          <p:cNvSpPr>
            <a:spLocks noChangeArrowheads="1"/>
          </p:cNvSpPr>
          <p:nvPr/>
        </p:nvSpPr>
        <p:spPr bwMode="auto">
          <a:xfrm>
            <a:off x="7605713" y="3200401"/>
            <a:ext cx="998672" cy="335989"/>
          </a:xfrm>
          <a:prstGeom prst="rect">
            <a:avLst/>
          </a:prstGeom>
          <a:noFill/>
          <a:ln w="12700">
            <a:noFill/>
            <a:miter lim="800000"/>
            <a:headEnd/>
            <a:tailEnd/>
          </a:ln>
        </p:spPr>
        <p:txBody>
          <a:bodyPr wrap="none" lIns="90488" tIns="44450" rIns="90488" bIns="44450">
            <a:spAutoFit/>
          </a:bodyPr>
          <a:lstStyle/>
          <a:p>
            <a:r>
              <a:rPr lang="en-US" sz="1600" b="1">
                <a:latin typeface="Times New Roman" pitchFamily="18" charset="0"/>
              </a:rPr>
              <a:t>Data Out</a:t>
            </a:r>
          </a:p>
        </p:txBody>
      </p:sp>
      <p:sp>
        <p:nvSpPr>
          <p:cNvPr id="76876" name="Line 92"/>
          <p:cNvSpPr>
            <a:spLocks noChangeShapeType="1"/>
          </p:cNvSpPr>
          <p:nvPr/>
        </p:nvSpPr>
        <p:spPr bwMode="auto">
          <a:xfrm>
            <a:off x="8382000" y="3670300"/>
            <a:ext cx="0" cy="1498600"/>
          </a:xfrm>
          <a:prstGeom prst="line">
            <a:avLst/>
          </a:prstGeom>
          <a:noFill/>
          <a:ln w="25400">
            <a:solidFill>
              <a:schemeClr val="tx1"/>
            </a:solidFill>
            <a:prstDash val="dash"/>
            <a:round/>
            <a:headEnd/>
            <a:tailEnd/>
          </a:ln>
        </p:spPr>
        <p:txBody>
          <a:bodyPr wrap="none" anchor="ctr"/>
          <a:lstStyle/>
          <a:p>
            <a:endParaRPr lang="en-US"/>
          </a:p>
        </p:txBody>
      </p:sp>
      <p:sp>
        <p:nvSpPr>
          <p:cNvPr id="76877" name="Line 93"/>
          <p:cNvSpPr>
            <a:spLocks noChangeShapeType="1"/>
          </p:cNvSpPr>
          <p:nvPr/>
        </p:nvSpPr>
        <p:spPr bwMode="auto">
          <a:xfrm>
            <a:off x="9525000" y="3441700"/>
            <a:ext cx="0" cy="1803400"/>
          </a:xfrm>
          <a:prstGeom prst="line">
            <a:avLst/>
          </a:prstGeom>
          <a:noFill/>
          <a:ln w="25400">
            <a:solidFill>
              <a:schemeClr val="tx1"/>
            </a:solidFill>
            <a:prstDash val="dash"/>
            <a:round/>
            <a:headEnd/>
            <a:tailEnd/>
          </a:ln>
        </p:spPr>
        <p:txBody>
          <a:bodyPr wrap="none" anchor="ctr"/>
          <a:lstStyle/>
          <a:p>
            <a:endParaRPr lang="en-US"/>
          </a:p>
        </p:txBody>
      </p:sp>
      <p:sp>
        <p:nvSpPr>
          <p:cNvPr id="76878" name="Line 94"/>
          <p:cNvSpPr>
            <a:spLocks noChangeShapeType="1"/>
          </p:cNvSpPr>
          <p:nvPr/>
        </p:nvSpPr>
        <p:spPr bwMode="auto">
          <a:xfrm flipH="1">
            <a:off x="8369300" y="5029200"/>
            <a:ext cx="1168400" cy="0"/>
          </a:xfrm>
          <a:prstGeom prst="line">
            <a:avLst/>
          </a:prstGeom>
          <a:noFill/>
          <a:ln w="25400">
            <a:solidFill>
              <a:schemeClr val="tx1"/>
            </a:solidFill>
            <a:round/>
            <a:headEnd type="triangle" w="med" len="med"/>
            <a:tailEnd type="triangle" w="med" len="med"/>
          </a:ln>
        </p:spPr>
        <p:txBody>
          <a:bodyPr wrap="none" anchor="ctr"/>
          <a:lstStyle/>
          <a:p>
            <a:endParaRPr lang="en-US"/>
          </a:p>
        </p:txBody>
      </p:sp>
      <p:sp>
        <p:nvSpPr>
          <p:cNvPr id="76879" name="Rectangle 95"/>
          <p:cNvSpPr>
            <a:spLocks noChangeArrowheads="1"/>
          </p:cNvSpPr>
          <p:nvPr/>
        </p:nvSpPr>
        <p:spPr bwMode="auto">
          <a:xfrm>
            <a:off x="8367714" y="5105400"/>
            <a:ext cx="1258887" cy="577850"/>
          </a:xfrm>
          <a:prstGeom prst="rect">
            <a:avLst/>
          </a:prstGeom>
          <a:noFill/>
          <a:ln w="12700">
            <a:noFill/>
            <a:miter lim="800000"/>
            <a:headEnd/>
            <a:tailEnd/>
          </a:ln>
        </p:spPr>
        <p:txBody>
          <a:bodyPr wrap="none" lIns="90488" tIns="44450" rIns="90488" bIns="44450">
            <a:spAutoFit/>
          </a:bodyPr>
          <a:lstStyle/>
          <a:p>
            <a:pPr algn="ctr"/>
            <a:r>
              <a:rPr lang="en-US" sz="1600" b="1">
                <a:latin typeface="Times New Roman" pitchFamily="18" charset="0"/>
              </a:rPr>
              <a:t>Read Access</a:t>
            </a:r>
          </a:p>
          <a:p>
            <a:pPr algn="ctr"/>
            <a:r>
              <a:rPr lang="en-US" sz="1600" b="1">
                <a:latin typeface="Times New Roman" pitchFamily="18" charset="0"/>
              </a:rPr>
              <a:t>Time</a:t>
            </a:r>
          </a:p>
        </p:txBody>
      </p:sp>
      <p:sp>
        <p:nvSpPr>
          <p:cNvPr id="76880" name="Line 96"/>
          <p:cNvSpPr>
            <a:spLocks noChangeShapeType="1"/>
          </p:cNvSpPr>
          <p:nvPr/>
        </p:nvSpPr>
        <p:spPr bwMode="auto">
          <a:xfrm>
            <a:off x="8623300" y="3213100"/>
            <a:ext cx="127000" cy="279400"/>
          </a:xfrm>
          <a:prstGeom prst="line">
            <a:avLst/>
          </a:prstGeom>
          <a:noFill/>
          <a:ln w="25400">
            <a:solidFill>
              <a:schemeClr val="tx1"/>
            </a:solidFill>
            <a:round/>
            <a:headEnd/>
            <a:tailEnd/>
          </a:ln>
        </p:spPr>
        <p:txBody>
          <a:bodyPr wrap="none" anchor="ctr"/>
          <a:lstStyle/>
          <a:p>
            <a:endParaRPr lang="en-US"/>
          </a:p>
        </p:txBody>
      </p:sp>
      <p:sp>
        <p:nvSpPr>
          <p:cNvPr id="76881" name="Line 97"/>
          <p:cNvSpPr>
            <a:spLocks noChangeShapeType="1"/>
          </p:cNvSpPr>
          <p:nvPr/>
        </p:nvSpPr>
        <p:spPr bwMode="auto">
          <a:xfrm flipV="1">
            <a:off x="8623300" y="3187700"/>
            <a:ext cx="127000" cy="330200"/>
          </a:xfrm>
          <a:prstGeom prst="line">
            <a:avLst/>
          </a:prstGeom>
          <a:noFill/>
          <a:ln w="25400">
            <a:solidFill>
              <a:schemeClr val="tx1"/>
            </a:solidFill>
            <a:round/>
            <a:headEnd/>
            <a:tailEnd/>
          </a:ln>
        </p:spPr>
        <p:txBody>
          <a:bodyPr wrap="none" anchor="ctr"/>
          <a:lstStyle/>
          <a:p>
            <a:endParaRPr lang="en-US"/>
          </a:p>
        </p:txBody>
      </p:sp>
      <p:sp>
        <p:nvSpPr>
          <p:cNvPr id="76882" name="Line 98"/>
          <p:cNvSpPr>
            <a:spLocks noChangeShapeType="1"/>
          </p:cNvSpPr>
          <p:nvPr/>
        </p:nvSpPr>
        <p:spPr bwMode="auto">
          <a:xfrm>
            <a:off x="9461500" y="3213100"/>
            <a:ext cx="127000" cy="279400"/>
          </a:xfrm>
          <a:prstGeom prst="line">
            <a:avLst/>
          </a:prstGeom>
          <a:noFill/>
          <a:ln w="25400">
            <a:solidFill>
              <a:schemeClr val="tx1"/>
            </a:solidFill>
            <a:round/>
            <a:headEnd/>
            <a:tailEnd/>
          </a:ln>
        </p:spPr>
        <p:txBody>
          <a:bodyPr wrap="none" anchor="ctr"/>
          <a:lstStyle/>
          <a:p>
            <a:endParaRPr lang="en-US"/>
          </a:p>
        </p:txBody>
      </p:sp>
      <p:sp>
        <p:nvSpPr>
          <p:cNvPr id="76883" name="Line 99"/>
          <p:cNvSpPr>
            <a:spLocks noChangeShapeType="1"/>
          </p:cNvSpPr>
          <p:nvPr/>
        </p:nvSpPr>
        <p:spPr bwMode="auto">
          <a:xfrm flipV="1">
            <a:off x="9461500" y="3187700"/>
            <a:ext cx="127000" cy="330200"/>
          </a:xfrm>
          <a:prstGeom prst="line">
            <a:avLst/>
          </a:prstGeom>
          <a:noFill/>
          <a:ln w="25400">
            <a:solidFill>
              <a:schemeClr val="tx1"/>
            </a:solidFill>
            <a:round/>
            <a:headEnd/>
            <a:tailEnd/>
          </a:ln>
        </p:spPr>
        <p:txBody>
          <a:bodyPr wrap="none" anchor="ctr"/>
          <a:lstStyle/>
          <a:p>
            <a:endParaRPr lang="en-US"/>
          </a:p>
        </p:txBody>
      </p:sp>
      <p:sp>
        <p:nvSpPr>
          <p:cNvPr id="76884" name="Line 100"/>
          <p:cNvSpPr>
            <a:spLocks noChangeShapeType="1"/>
          </p:cNvSpPr>
          <p:nvPr/>
        </p:nvSpPr>
        <p:spPr bwMode="auto">
          <a:xfrm>
            <a:off x="8775700" y="3200400"/>
            <a:ext cx="660400" cy="0"/>
          </a:xfrm>
          <a:prstGeom prst="line">
            <a:avLst/>
          </a:prstGeom>
          <a:noFill/>
          <a:ln w="25400">
            <a:solidFill>
              <a:schemeClr val="tx1"/>
            </a:solidFill>
            <a:round/>
            <a:headEnd/>
            <a:tailEnd/>
          </a:ln>
        </p:spPr>
        <p:txBody>
          <a:bodyPr wrap="none" anchor="ctr"/>
          <a:lstStyle/>
          <a:p>
            <a:endParaRPr lang="en-US"/>
          </a:p>
        </p:txBody>
      </p:sp>
      <p:sp>
        <p:nvSpPr>
          <p:cNvPr id="76885" name="Line 101"/>
          <p:cNvSpPr>
            <a:spLocks noChangeShapeType="1"/>
          </p:cNvSpPr>
          <p:nvPr/>
        </p:nvSpPr>
        <p:spPr bwMode="auto">
          <a:xfrm>
            <a:off x="8775700" y="3505200"/>
            <a:ext cx="660400" cy="0"/>
          </a:xfrm>
          <a:prstGeom prst="line">
            <a:avLst/>
          </a:prstGeom>
          <a:noFill/>
          <a:ln w="25400">
            <a:solidFill>
              <a:schemeClr val="tx1"/>
            </a:solidFill>
            <a:round/>
            <a:headEnd/>
            <a:tailEnd/>
          </a:ln>
        </p:spPr>
        <p:txBody>
          <a:bodyPr wrap="none" anchor="ctr"/>
          <a:lstStyle/>
          <a:p>
            <a:endParaRPr lang="en-US"/>
          </a:p>
        </p:txBody>
      </p:sp>
      <p:sp>
        <p:nvSpPr>
          <p:cNvPr id="76886" name="Line 102"/>
          <p:cNvSpPr>
            <a:spLocks noChangeShapeType="1"/>
          </p:cNvSpPr>
          <p:nvPr/>
        </p:nvSpPr>
        <p:spPr bwMode="auto">
          <a:xfrm>
            <a:off x="9613900" y="3200400"/>
            <a:ext cx="736600" cy="0"/>
          </a:xfrm>
          <a:prstGeom prst="line">
            <a:avLst/>
          </a:prstGeom>
          <a:noFill/>
          <a:ln w="25400">
            <a:solidFill>
              <a:schemeClr val="tx1"/>
            </a:solidFill>
            <a:round/>
            <a:headEnd/>
            <a:tailEnd/>
          </a:ln>
        </p:spPr>
        <p:txBody>
          <a:bodyPr wrap="none" anchor="ctr"/>
          <a:lstStyle/>
          <a:p>
            <a:endParaRPr lang="en-US"/>
          </a:p>
        </p:txBody>
      </p:sp>
      <p:sp>
        <p:nvSpPr>
          <p:cNvPr id="76887" name="Line 103"/>
          <p:cNvSpPr>
            <a:spLocks noChangeShapeType="1"/>
          </p:cNvSpPr>
          <p:nvPr/>
        </p:nvSpPr>
        <p:spPr bwMode="auto">
          <a:xfrm>
            <a:off x="9613900" y="3505200"/>
            <a:ext cx="736600" cy="0"/>
          </a:xfrm>
          <a:prstGeom prst="line">
            <a:avLst/>
          </a:prstGeom>
          <a:noFill/>
          <a:ln w="25400">
            <a:solidFill>
              <a:schemeClr val="tx1"/>
            </a:solidFill>
            <a:round/>
            <a:headEnd/>
            <a:tailEnd/>
          </a:ln>
        </p:spPr>
        <p:txBody>
          <a:bodyPr wrap="none" anchor="ctr"/>
          <a:lstStyle/>
          <a:p>
            <a:endParaRPr lang="en-US"/>
          </a:p>
        </p:txBody>
      </p:sp>
      <p:sp>
        <p:nvSpPr>
          <p:cNvPr id="76888" name="Rectangle 104"/>
          <p:cNvSpPr>
            <a:spLocks noChangeArrowheads="1"/>
          </p:cNvSpPr>
          <p:nvPr/>
        </p:nvSpPr>
        <p:spPr bwMode="auto">
          <a:xfrm>
            <a:off x="9586913" y="3200401"/>
            <a:ext cx="998672" cy="335989"/>
          </a:xfrm>
          <a:prstGeom prst="rect">
            <a:avLst/>
          </a:prstGeom>
          <a:noFill/>
          <a:ln w="12700">
            <a:noFill/>
            <a:miter lim="800000"/>
            <a:headEnd/>
            <a:tailEnd/>
          </a:ln>
        </p:spPr>
        <p:txBody>
          <a:bodyPr wrap="none" lIns="90488" tIns="44450" rIns="90488" bIns="44450">
            <a:spAutoFit/>
          </a:bodyPr>
          <a:lstStyle/>
          <a:p>
            <a:r>
              <a:rPr lang="en-US" sz="1600" b="1">
                <a:latin typeface="Times New Roman" pitchFamily="18" charset="0"/>
              </a:rPr>
              <a:t>Data Out</a:t>
            </a:r>
          </a:p>
        </p:txBody>
      </p:sp>
      <p:sp>
        <p:nvSpPr>
          <p:cNvPr id="76889" name="Rectangle 105"/>
          <p:cNvSpPr>
            <a:spLocks noChangeArrowheads="1"/>
          </p:cNvSpPr>
          <p:nvPr/>
        </p:nvSpPr>
        <p:spPr bwMode="auto">
          <a:xfrm>
            <a:off x="8748714" y="3810001"/>
            <a:ext cx="1393825" cy="333375"/>
          </a:xfrm>
          <a:prstGeom prst="rect">
            <a:avLst/>
          </a:prstGeom>
          <a:noFill/>
          <a:ln w="12700">
            <a:noFill/>
            <a:miter lim="800000"/>
            <a:headEnd/>
            <a:tailEnd/>
          </a:ln>
        </p:spPr>
        <p:txBody>
          <a:bodyPr wrap="none" lIns="90488" tIns="44450" rIns="90488" bIns="44450">
            <a:spAutoFit/>
          </a:bodyPr>
          <a:lstStyle/>
          <a:p>
            <a:r>
              <a:rPr lang="en-US" sz="1600" b="1">
                <a:latin typeface="Times New Roman" pitchFamily="18" charset="0"/>
              </a:rPr>
              <a:t>Read Address</a:t>
            </a:r>
          </a:p>
        </p:txBody>
      </p:sp>
      <p:sp>
        <p:nvSpPr>
          <p:cNvPr id="76890" name="Line 106"/>
          <p:cNvSpPr>
            <a:spLocks noChangeShapeType="1"/>
          </p:cNvSpPr>
          <p:nvPr/>
        </p:nvSpPr>
        <p:spPr bwMode="auto">
          <a:xfrm>
            <a:off x="6032500" y="3213100"/>
            <a:ext cx="127000" cy="279400"/>
          </a:xfrm>
          <a:prstGeom prst="line">
            <a:avLst/>
          </a:prstGeom>
          <a:noFill/>
          <a:ln w="25400">
            <a:solidFill>
              <a:schemeClr val="tx1"/>
            </a:solidFill>
            <a:round/>
            <a:headEnd/>
            <a:tailEnd/>
          </a:ln>
        </p:spPr>
        <p:txBody>
          <a:bodyPr wrap="none" anchor="ctr"/>
          <a:lstStyle/>
          <a:p>
            <a:endParaRPr lang="en-US"/>
          </a:p>
        </p:txBody>
      </p:sp>
      <p:sp>
        <p:nvSpPr>
          <p:cNvPr id="76891" name="Line 107"/>
          <p:cNvSpPr>
            <a:spLocks noChangeShapeType="1"/>
          </p:cNvSpPr>
          <p:nvPr/>
        </p:nvSpPr>
        <p:spPr bwMode="auto">
          <a:xfrm flipV="1">
            <a:off x="6032500" y="3187700"/>
            <a:ext cx="127000" cy="330200"/>
          </a:xfrm>
          <a:prstGeom prst="line">
            <a:avLst/>
          </a:prstGeom>
          <a:noFill/>
          <a:ln w="25400">
            <a:solidFill>
              <a:schemeClr val="tx1"/>
            </a:solidFill>
            <a:round/>
            <a:headEnd/>
            <a:tailEnd/>
          </a:ln>
        </p:spPr>
        <p:txBody>
          <a:bodyPr wrap="none" anchor="ctr"/>
          <a:lstStyle/>
          <a:p>
            <a:endParaRPr lang="en-US"/>
          </a:p>
        </p:txBody>
      </p:sp>
      <p:sp>
        <p:nvSpPr>
          <p:cNvPr id="76892" name="Line 108"/>
          <p:cNvSpPr>
            <a:spLocks noChangeShapeType="1"/>
          </p:cNvSpPr>
          <p:nvPr/>
        </p:nvSpPr>
        <p:spPr bwMode="auto">
          <a:xfrm>
            <a:off x="6184900" y="3213100"/>
            <a:ext cx="127000" cy="279400"/>
          </a:xfrm>
          <a:prstGeom prst="line">
            <a:avLst/>
          </a:prstGeom>
          <a:noFill/>
          <a:ln w="25400">
            <a:solidFill>
              <a:schemeClr val="tx1"/>
            </a:solidFill>
            <a:round/>
            <a:headEnd/>
            <a:tailEnd/>
          </a:ln>
        </p:spPr>
        <p:txBody>
          <a:bodyPr wrap="none" anchor="ctr"/>
          <a:lstStyle/>
          <a:p>
            <a:endParaRPr lang="en-US"/>
          </a:p>
        </p:txBody>
      </p:sp>
      <p:sp>
        <p:nvSpPr>
          <p:cNvPr id="76893" name="Line 109"/>
          <p:cNvSpPr>
            <a:spLocks noChangeShapeType="1"/>
          </p:cNvSpPr>
          <p:nvPr/>
        </p:nvSpPr>
        <p:spPr bwMode="auto">
          <a:xfrm flipV="1">
            <a:off x="6184900" y="3187700"/>
            <a:ext cx="127000" cy="330200"/>
          </a:xfrm>
          <a:prstGeom prst="line">
            <a:avLst/>
          </a:prstGeom>
          <a:noFill/>
          <a:ln w="25400">
            <a:solidFill>
              <a:schemeClr val="tx1"/>
            </a:solidFill>
            <a:round/>
            <a:headEnd/>
            <a:tailEnd/>
          </a:ln>
        </p:spPr>
        <p:txBody>
          <a:bodyPr wrap="none" anchor="ctr"/>
          <a:lstStyle/>
          <a:p>
            <a:endParaRPr lang="en-US"/>
          </a:p>
        </p:txBody>
      </p:sp>
      <p:sp>
        <p:nvSpPr>
          <p:cNvPr id="76894" name="Line 110"/>
          <p:cNvSpPr>
            <a:spLocks noChangeShapeType="1"/>
          </p:cNvSpPr>
          <p:nvPr/>
        </p:nvSpPr>
        <p:spPr bwMode="auto">
          <a:xfrm>
            <a:off x="6337300" y="3213100"/>
            <a:ext cx="127000" cy="279400"/>
          </a:xfrm>
          <a:prstGeom prst="line">
            <a:avLst/>
          </a:prstGeom>
          <a:noFill/>
          <a:ln w="25400">
            <a:solidFill>
              <a:schemeClr val="tx1"/>
            </a:solidFill>
            <a:round/>
            <a:headEnd/>
            <a:tailEnd/>
          </a:ln>
        </p:spPr>
        <p:txBody>
          <a:bodyPr wrap="none" anchor="ctr"/>
          <a:lstStyle/>
          <a:p>
            <a:endParaRPr lang="en-US"/>
          </a:p>
        </p:txBody>
      </p:sp>
      <p:sp>
        <p:nvSpPr>
          <p:cNvPr id="76895" name="Line 111"/>
          <p:cNvSpPr>
            <a:spLocks noChangeShapeType="1"/>
          </p:cNvSpPr>
          <p:nvPr/>
        </p:nvSpPr>
        <p:spPr bwMode="auto">
          <a:xfrm flipV="1">
            <a:off x="6337300" y="3187700"/>
            <a:ext cx="127000" cy="330200"/>
          </a:xfrm>
          <a:prstGeom prst="line">
            <a:avLst/>
          </a:prstGeom>
          <a:noFill/>
          <a:ln w="25400">
            <a:solidFill>
              <a:schemeClr val="tx1"/>
            </a:solidFill>
            <a:round/>
            <a:headEnd/>
            <a:tailEnd/>
          </a:ln>
        </p:spPr>
        <p:txBody>
          <a:bodyPr wrap="none" anchor="ctr"/>
          <a:lstStyle/>
          <a:p>
            <a:endParaRPr lang="en-US"/>
          </a:p>
        </p:txBody>
      </p:sp>
      <p:sp>
        <p:nvSpPr>
          <p:cNvPr id="76896" name="Line 112"/>
          <p:cNvSpPr>
            <a:spLocks noChangeShapeType="1"/>
          </p:cNvSpPr>
          <p:nvPr/>
        </p:nvSpPr>
        <p:spPr bwMode="auto">
          <a:xfrm>
            <a:off x="6489700" y="3213100"/>
            <a:ext cx="127000" cy="279400"/>
          </a:xfrm>
          <a:prstGeom prst="line">
            <a:avLst/>
          </a:prstGeom>
          <a:noFill/>
          <a:ln w="25400">
            <a:solidFill>
              <a:schemeClr val="tx1"/>
            </a:solidFill>
            <a:round/>
            <a:headEnd/>
            <a:tailEnd/>
          </a:ln>
        </p:spPr>
        <p:txBody>
          <a:bodyPr wrap="none" anchor="ctr"/>
          <a:lstStyle/>
          <a:p>
            <a:endParaRPr lang="en-US"/>
          </a:p>
        </p:txBody>
      </p:sp>
      <p:sp>
        <p:nvSpPr>
          <p:cNvPr id="76897" name="Line 113"/>
          <p:cNvSpPr>
            <a:spLocks noChangeShapeType="1"/>
          </p:cNvSpPr>
          <p:nvPr/>
        </p:nvSpPr>
        <p:spPr bwMode="auto">
          <a:xfrm flipV="1">
            <a:off x="6489700" y="3187700"/>
            <a:ext cx="127000" cy="330200"/>
          </a:xfrm>
          <a:prstGeom prst="line">
            <a:avLst/>
          </a:prstGeom>
          <a:noFill/>
          <a:ln w="25400">
            <a:solidFill>
              <a:schemeClr val="tx1"/>
            </a:solidFill>
            <a:round/>
            <a:headEnd/>
            <a:tailEnd/>
          </a:ln>
        </p:spPr>
        <p:txBody>
          <a:bodyPr wrap="none" anchor="ctr"/>
          <a:lstStyle/>
          <a:p>
            <a:endParaRPr lang="en-US"/>
          </a:p>
        </p:txBody>
      </p:sp>
      <p:sp>
        <p:nvSpPr>
          <p:cNvPr id="76898" name="Line 114"/>
          <p:cNvSpPr>
            <a:spLocks noChangeShapeType="1"/>
          </p:cNvSpPr>
          <p:nvPr/>
        </p:nvSpPr>
        <p:spPr bwMode="auto">
          <a:xfrm>
            <a:off x="6642100" y="3213100"/>
            <a:ext cx="127000" cy="279400"/>
          </a:xfrm>
          <a:prstGeom prst="line">
            <a:avLst/>
          </a:prstGeom>
          <a:noFill/>
          <a:ln w="25400">
            <a:solidFill>
              <a:schemeClr val="tx1"/>
            </a:solidFill>
            <a:round/>
            <a:headEnd/>
            <a:tailEnd/>
          </a:ln>
        </p:spPr>
        <p:txBody>
          <a:bodyPr wrap="none" anchor="ctr"/>
          <a:lstStyle/>
          <a:p>
            <a:endParaRPr lang="en-US"/>
          </a:p>
        </p:txBody>
      </p:sp>
      <p:sp>
        <p:nvSpPr>
          <p:cNvPr id="76899" name="Line 115"/>
          <p:cNvSpPr>
            <a:spLocks noChangeShapeType="1"/>
          </p:cNvSpPr>
          <p:nvPr/>
        </p:nvSpPr>
        <p:spPr bwMode="auto">
          <a:xfrm flipV="1">
            <a:off x="6642100" y="3187700"/>
            <a:ext cx="127000" cy="330200"/>
          </a:xfrm>
          <a:prstGeom prst="line">
            <a:avLst/>
          </a:prstGeom>
          <a:noFill/>
          <a:ln w="25400">
            <a:solidFill>
              <a:schemeClr val="tx1"/>
            </a:solidFill>
            <a:round/>
            <a:headEnd/>
            <a:tailEnd/>
          </a:ln>
        </p:spPr>
        <p:txBody>
          <a:bodyPr wrap="none" anchor="ctr"/>
          <a:lstStyle/>
          <a:p>
            <a:endParaRPr lang="en-US"/>
          </a:p>
        </p:txBody>
      </p:sp>
      <p:sp>
        <p:nvSpPr>
          <p:cNvPr id="76900" name="Line 116"/>
          <p:cNvSpPr>
            <a:spLocks noChangeShapeType="1"/>
          </p:cNvSpPr>
          <p:nvPr/>
        </p:nvSpPr>
        <p:spPr bwMode="auto">
          <a:xfrm>
            <a:off x="6794500" y="3213100"/>
            <a:ext cx="127000" cy="279400"/>
          </a:xfrm>
          <a:prstGeom prst="line">
            <a:avLst/>
          </a:prstGeom>
          <a:noFill/>
          <a:ln w="25400">
            <a:solidFill>
              <a:schemeClr val="tx1"/>
            </a:solidFill>
            <a:round/>
            <a:headEnd/>
            <a:tailEnd/>
          </a:ln>
        </p:spPr>
        <p:txBody>
          <a:bodyPr wrap="none" anchor="ctr"/>
          <a:lstStyle/>
          <a:p>
            <a:endParaRPr lang="en-US"/>
          </a:p>
        </p:txBody>
      </p:sp>
      <p:sp>
        <p:nvSpPr>
          <p:cNvPr id="76901" name="Line 117"/>
          <p:cNvSpPr>
            <a:spLocks noChangeShapeType="1"/>
          </p:cNvSpPr>
          <p:nvPr/>
        </p:nvSpPr>
        <p:spPr bwMode="auto">
          <a:xfrm flipV="1">
            <a:off x="6794500" y="3187700"/>
            <a:ext cx="127000" cy="330200"/>
          </a:xfrm>
          <a:prstGeom prst="line">
            <a:avLst/>
          </a:prstGeom>
          <a:noFill/>
          <a:ln w="25400">
            <a:solidFill>
              <a:schemeClr val="tx1"/>
            </a:solidFill>
            <a:round/>
            <a:headEnd/>
            <a:tailEnd/>
          </a:ln>
        </p:spPr>
        <p:txBody>
          <a:bodyPr wrap="none" anchor="ctr"/>
          <a:lstStyle/>
          <a:p>
            <a:endParaRPr lang="en-US"/>
          </a:p>
        </p:txBody>
      </p:sp>
      <p:sp>
        <p:nvSpPr>
          <p:cNvPr id="76902" name="Line 118"/>
          <p:cNvSpPr>
            <a:spLocks noChangeShapeType="1"/>
          </p:cNvSpPr>
          <p:nvPr/>
        </p:nvSpPr>
        <p:spPr bwMode="auto">
          <a:xfrm>
            <a:off x="6946900" y="3213100"/>
            <a:ext cx="127000" cy="279400"/>
          </a:xfrm>
          <a:prstGeom prst="line">
            <a:avLst/>
          </a:prstGeom>
          <a:noFill/>
          <a:ln w="25400">
            <a:solidFill>
              <a:schemeClr val="tx1"/>
            </a:solidFill>
            <a:round/>
            <a:headEnd/>
            <a:tailEnd/>
          </a:ln>
        </p:spPr>
        <p:txBody>
          <a:bodyPr wrap="none" anchor="ctr"/>
          <a:lstStyle/>
          <a:p>
            <a:endParaRPr lang="en-US"/>
          </a:p>
        </p:txBody>
      </p:sp>
      <p:sp>
        <p:nvSpPr>
          <p:cNvPr id="76903" name="Line 119"/>
          <p:cNvSpPr>
            <a:spLocks noChangeShapeType="1"/>
          </p:cNvSpPr>
          <p:nvPr/>
        </p:nvSpPr>
        <p:spPr bwMode="auto">
          <a:xfrm flipV="1">
            <a:off x="6946900" y="3187700"/>
            <a:ext cx="127000" cy="330200"/>
          </a:xfrm>
          <a:prstGeom prst="line">
            <a:avLst/>
          </a:prstGeom>
          <a:noFill/>
          <a:ln w="25400">
            <a:solidFill>
              <a:schemeClr val="tx1"/>
            </a:solidFill>
            <a:round/>
            <a:headEnd/>
            <a:tailEnd/>
          </a:ln>
        </p:spPr>
        <p:txBody>
          <a:bodyPr wrap="none" anchor="ctr"/>
          <a:lstStyle/>
          <a:p>
            <a:endParaRPr lang="en-US"/>
          </a:p>
        </p:txBody>
      </p:sp>
      <p:sp>
        <p:nvSpPr>
          <p:cNvPr id="76904" name="Line 120"/>
          <p:cNvSpPr>
            <a:spLocks noChangeShapeType="1"/>
          </p:cNvSpPr>
          <p:nvPr/>
        </p:nvSpPr>
        <p:spPr bwMode="auto">
          <a:xfrm>
            <a:off x="7175500" y="3213100"/>
            <a:ext cx="127000" cy="279400"/>
          </a:xfrm>
          <a:prstGeom prst="line">
            <a:avLst/>
          </a:prstGeom>
          <a:noFill/>
          <a:ln w="25400">
            <a:solidFill>
              <a:schemeClr val="tx1"/>
            </a:solidFill>
            <a:round/>
            <a:headEnd/>
            <a:tailEnd/>
          </a:ln>
        </p:spPr>
        <p:txBody>
          <a:bodyPr wrap="none" anchor="ctr"/>
          <a:lstStyle/>
          <a:p>
            <a:endParaRPr lang="en-US"/>
          </a:p>
        </p:txBody>
      </p:sp>
      <p:sp>
        <p:nvSpPr>
          <p:cNvPr id="76905" name="Line 121"/>
          <p:cNvSpPr>
            <a:spLocks noChangeShapeType="1"/>
          </p:cNvSpPr>
          <p:nvPr/>
        </p:nvSpPr>
        <p:spPr bwMode="auto">
          <a:xfrm flipV="1">
            <a:off x="7175500" y="3187700"/>
            <a:ext cx="127000" cy="330200"/>
          </a:xfrm>
          <a:prstGeom prst="line">
            <a:avLst/>
          </a:prstGeom>
          <a:noFill/>
          <a:ln w="25400">
            <a:solidFill>
              <a:schemeClr val="tx1"/>
            </a:solidFill>
            <a:round/>
            <a:headEnd/>
            <a:tailEnd/>
          </a:ln>
        </p:spPr>
        <p:txBody>
          <a:bodyPr wrap="none" anchor="ctr"/>
          <a:lstStyle/>
          <a:p>
            <a:endParaRPr lang="en-US"/>
          </a:p>
        </p:txBody>
      </p:sp>
      <p:sp>
        <p:nvSpPr>
          <p:cNvPr id="76906" name="Line 122"/>
          <p:cNvSpPr>
            <a:spLocks noChangeShapeType="1"/>
          </p:cNvSpPr>
          <p:nvPr/>
        </p:nvSpPr>
        <p:spPr bwMode="auto">
          <a:xfrm>
            <a:off x="8775700" y="3213100"/>
            <a:ext cx="127000" cy="279400"/>
          </a:xfrm>
          <a:prstGeom prst="line">
            <a:avLst/>
          </a:prstGeom>
          <a:noFill/>
          <a:ln w="25400">
            <a:solidFill>
              <a:schemeClr val="tx1"/>
            </a:solidFill>
            <a:round/>
            <a:headEnd/>
            <a:tailEnd/>
          </a:ln>
        </p:spPr>
        <p:txBody>
          <a:bodyPr wrap="none" anchor="ctr"/>
          <a:lstStyle/>
          <a:p>
            <a:endParaRPr lang="en-US"/>
          </a:p>
        </p:txBody>
      </p:sp>
      <p:sp>
        <p:nvSpPr>
          <p:cNvPr id="76907" name="Line 123"/>
          <p:cNvSpPr>
            <a:spLocks noChangeShapeType="1"/>
          </p:cNvSpPr>
          <p:nvPr/>
        </p:nvSpPr>
        <p:spPr bwMode="auto">
          <a:xfrm flipV="1">
            <a:off x="8775700" y="3187700"/>
            <a:ext cx="127000" cy="330200"/>
          </a:xfrm>
          <a:prstGeom prst="line">
            <a:avLst/>
          </a:prstGeom>
          <a:noFill/>
          <a:ln w="25400">
            <a:solidFill>
              <a:schemeClr val="tx1"/>
            </a:solidFill>
            <a:round/>
            <a:headEnd/>
            <a:tailEnd/>
          </a:ln>
        </p:spPr>
        <p:txBody>
          <a:bodyPr wrap="none" anchor="ctr"/>
          <a:lstStyle/>
          <a:p>
            <a:endParaRPr lang="en-US"/>
          </a:p>
        </p:txBody>
      </p:sp>
      <p:sp>
        <p:nvSpPr>
          <p:cNvPr id="76908" name="Line 124"/>
          <p:cNvSpPr>
            <a:spLocks noChangeShapeType="1"/>
          </p:cNvSpPr>
          <p:nvPr/>
        </p:nvSpPr>
        <p:spPr bwMode="auto">
          <a:xfrm>
            <a:off x="8928100" y="3213100"/>
            <a:ext cx="127000" cy="279400"/>
          </a:xfrm>
          <a:prstGeom prst="line">
            <a:avLst/>
          </a:prstGeom>
          <a:noFill/>
          <a:ln w="25400">
            <a:solidFill>
              <a:schemeClr val="tx1"/>
            </a:solidFill>
            <a:round/>
            <a:headEnd/>
            <a:tailEnd/>
          </a:ln>
        </p:spPr>
        <p:txBody>
          <a:bodyPr wrap="none" anchor="ctr"/>
          <a:lstStyle/>
          <a:p>
            <a:endParaRPr lang="en-US"/>
          </a:p>
        </p:txBody>
      </p:sp>
      <p:sp>
        <p:nvSpPr>
          <p:cNvPr id="76909" name="Line 125"/>
          <p:cNvSpPr>
            <a:spLocks noChangeShapeType="1"/>
          </p:cNvSpPr>
          <p:nvPr/>
        </p:nvSpPr>
        <p:spPr bwMode="auto">
          <a:xfrm flipV="1">
            <a:off x="8928100" y="3187700"/>
            <a:ext cx="127000" cy="330200"/>
          </a:xfrm>
          <a:prstGeom prst="line">
            <a:avLst/>
          </a:prstGeom>
          <a:noFill/>
          <a:ln w="25400">
            <a:solidFill>
              <a:schemeClr val="tx1"/>
            </a:solidFill>
            <a:round/>
            <a:headEnd/>
            <a:tailEnd/>
          </a:ln>
        </p:spPr>
        <p:txBody>
          <a:bodyPr wrap="none" anchor="ctr"/>
          <a:lstStyle/>
          <a:p>
            <a:endParaRPr lang="en-US"/>
          </a:p>
        </p:txBody>
      </p:sp>
      <p:sp>
        <p:nvSpPr>
          <p:cNvPr id="76910" name="Line 126"/>
          <p:cNvSpPr>
            <a:spLocks noChangeShapeType="1"/>
          </p:cNvSpPr>
          <p:nvPr/>
        </p:nvSpPr>
        <p:spPr bwMode="auto">
          <a:xfrm>
            <a:off x="9080500" y="3213100"/>
            <a:ext cx="127000" cy="279400"/>
          </a:xfrm>
          <a:prstGeom prst="line">
            <a:avLst/>
          </a:prstGeom>
          <a:noFill/>
          <a:ln w="25400">
            <a:solidFill>
              <a:schemeClr val="tx1"/>
            </a:solidFill>
            <a:round/>
            <a:headEnd/>
            <a:tailEnd/>
          </a:ln>
        </p:spPr>
        <p:txBody>
          <a:bodyPr wrap="none" anchor="ctr"/>
          <a:lstStyle/>
          <a:p>
            <a:endParaRPr lang="en-US"/>
          </a:p>
        </p:txBody>
      </p:sp>
      <p:sp>
        <p:nvSpPr>
          <p:cNvPr id="76911" name="Line 127"/>
          <p:cNvSpPr>
            <a:spLocks noChangeShapeType="1"/>
          </p:cNvSpPr>
          <p:nvPr/>
        </p:nvSpPr>
        <p:spPr bwMode="auto">
          <a:xfrm flipV="1">
            <a:off x="9080500" y="3187700"/>
            <a:ext cx="127000" cy="330200"/>
          </a:xfrm>
          <a:prstGeom prst="line">
            <a:avLst/>
          </a:prstGeom>
          <a:noFill/>
          <a:ln w="25400">
            <a:solidFill>
              <a:schemeClr val="tx1"/>
            </a:solidFill>
            <a:round/>
            <a:headEnd/>
            <a:tailEnd/>
          </a:ln>
        </p:spPr>
        <p:txBody>
          <a:bodyPr wrap="none" anchor="ctr"/>
          <a:lstStyle/>
          <a:p>
            <a:endParaRPr lang="en-US"/>
          </a:p>
        </p:txBody>
      </p:sp>
      <p:sp>
        <p:nvSpPr>
          <p:cNvPr id="76912" name="Line 128"/>
          <p:cNvSpPr>
            <a:spLocks noChangeShapeType="1"/>
          </p:cNvSpPr>
          <p:nvPr/>
        </p:nvSpPr>
        <p:spPr bwMode="auto">
          <a:xfrm>
            <a:off x="9232900" y="3213100"/>
            <a:ext cx="127000" cy="279400"/>
          </a:xfrm>
          <a:prstGeom prst="line">
            <a:avLst/>
          </a:prstGeom>
          <a:noFill/>
          <a:ln w="25400">
            <a:solidFill>
              <a:schemeClr val="tx1"/>
            </a:solidFill>
            <a:round/>
            <a:headEnd/>
            <a:tailEnd/>
          </a:ln>
        </p:spPr>
        <p:txBody>
          <a:bodyPr wrap="none" anchor="ctr"/>
          <a:lstStyle/>
          <a:p>
            <a:endParaRPr lang="en-US"/>
          </a:p>
        </p:txBody>
      </p:sp>
      <p:sp>
        <p:nvSpPr>
          <p:cNvPr id="76913" name="Line 129"/>
          <p:cNvSpPr>
            <a:spLocks noChangeShapeType="1"/>
          </p:cNvSpPr>
          <p:nvPr/>
        </p:nvSpPr>
        <p:spPr bwMode="auto">
          <a:xfrm flipV="1">
            <a:off x="9232900" y="3187700"/>
            <a:ext cx="127000" cy="330200"/>
          </a:xfrm>
          <a:prstGeom prst="line">
            <a:avLst/>
          </a:prstGeom>
          <a:noFill/>
          <a:ln w="25400">
            <a:solidFill>
              <a:schemeClr val="tx1"/>
            </a:solidFill>
            <a:round/>
            <a:headEnd/>
            <a:tailEnd/>
          </a:ln>
        </p:spPr>
        <p:txBody>
          <a:bodyPr wrap="none" anchor="ctr"/>
          <a:lstStyle/>
          <a:p>
            <a:endParaRPr lang="en-US"/>
          </a:p>
        </p:txBody>
      </p:sp>
      <p:sp>
        <p:nvSpPr>
          <p:cNvPr id="76914" name="Line 130"/>
          <p:cNvSpPr>
            <a:spLocks noChangeShapeType="1"/>
          </p:cNvSpPr>
          <p:nvPr/>
        </p:nvSpPr>
        <p:spPr bwMode="auto">
          <a:xfrm>
            <a:off x="4737100" y="3822700"/>
            <a:ext cx="127000" cy="279400"/>
          </a:xfrm>
          <a:prstGeom prst="line">
            <a:avLst/>
          </a:prstGeom>
          <a:noFill/>
          <a:ln w="25400">
            <a:solidFill>
              <a:schemeClr val="tx1"/>
            </a:solidFill>
            <a:round/>
            <a:headEnd/>
            <a:tailEnd/>
          </a:ln>
        </p:spPr>
        <p:txBody>
          <a:bodyPr wrap="none" anchor="ctr"/>
          <a:lstStyle/>
          <a:p>
            <a:endParaRPr lang="en-US"/>
          </a:p>
        </p:txBody>
      </p:sp>
      <p:sp>
        <p:nvSpPr>
          <p:cNvPr id="76915" name="Line 131"/>
          <p:cNvSpPr>
            <a:spLocks noChangeShapeType="1"/>
          </p:cNvSpPr>
          <p:nvPr/>
        </p:nvSpPr>
        <p:spPr bwMode="auto">
          <a:xfrm flipV="1">
            <a:off x="4737100" y="3797300"/>
            <a:ext cx="127000" cy="330200"/>
          </a:xfrm>
          <a:prstGeom prst="line">
            <a:avLst/>
          </a:prstGeom>
          <a:noFill/>
          <a:ln w="25400">
            <a:solidFill>
              <a:schemeClr val="tx1"/>
            </a:solidFill>
            <a:round/>
            <a:headEnd/>
            <a:tailEnd/>
          </a:ln>
        </p:spPr>
        <p:txBody>
          <a:bodyPr wrap="none" anchor="ctr"/>
          <a:lstStyle/>
          <a:p>
            <a:endParaRPr lang="en-US"/>
          </a:p>
        </p:txBody>
      </p:sp>
      <p:sp>
        <p:nvSpPr>
          <p:cNvPr id="76916" name="Line 132"/>
          <p:cNvSpPr>
            <a:spLocks noChangeShapeType="1"/>
          </p:cNvSpPr>
          <p:nvPr/>
        </p:nvSpPr>
        <p:spPr bwMode="auto">
          <a:xfrm>
            <a:off x="4889500" y="3822700"/>
            <a:ext cx="127000" cy="279400"/>
          </a:xfrm>
          <a:prstGeom prst="line">
            <a:avLst/>
          </a:prstGeom>
          <a:noFill/>
          <a:ln w="25400">
            <a:solidFill>
              <a:schemeClr val="tx1"/>
            </a:solidFill>
            <a:round/>
            <a:headEnd/>
            <a:tailEnd/>
          </a:ln>
        </p:spPr>
        <p:txBody>
          <a:bodyPr wrap="none" anchor="ctr"/>
          <a:lstStyle/>
          <a:p>
            <a:endParaRPr lang="en-US"/>
          </a:p>
        </p:txBody>
      </p:sp>
      <p:sp>
        <p:nvSpPr>
          <p:cNvPr id="76917" name="Line 133"/>
          <p:cNvSpPr>
            <a:spLocks noChangeShapeType="1"/>
          </p:cNvSpPr>
          <p:nvPr/>
        </p:nvSpPr>
        <p:spPr bwMode="auto">
          <a:xfrm flipV="1">
            <a:off x="4889500" y="3797300"/>
            <a:ext cx="127000" cy="330200"/>
          </a:xfrm>
          <a:prstGeom prst="line">
            <a:avLst/>
          </a:prstGeom>
          <a:noFill/>
          <a:ln w="25400">
            <a:solidFill>
              <a:schemeClr val="tx1"/>
            </a:solidFill>
            <a:round/>
            <a:headEnd/>
            <a:tailEnd/>
          </a:ln>
        </p:spPr>
        <p:txBody>
          <a:bodyPr wrap="none" anchor="ctr"/>
          <a:lstStyle/>
          <a:p>
            <a:endParaRPr lang="en-US"/>
          </a:p>
        </p:txBody>
      </p:sp>
      <p:sp>
        <p:nvSpPr>
          <p:cNvPr id="76918" name="Line 134"/>
          <p:cNvSpPr>
            <a:spLocks noChangeShapeType="1"/>
          </p:cNvSpPr>
          <p:nvPr/>
        </p:nvSpPr>
        <p:spPr bwMode="auto">
          <a:xfrm>
            <a:off x="5041900" y="3822700"/>
            <a:ext cx="127000" cy="279400"/>
          </a:xfrm>
          <a:prstGeom prst="line">
            <a:avLst/>
          </a:prstGeom>
          <a:noFill/>
          <a:ln w="25400">
            <a:solidFill>
              <a:schemeClr val="tx1"/>
            </a:solidFill>
            <a:round/>
            <a:headEnd/>
            <a:tailEnd/>
          </a:ln>
        </p:spPr>
        <p:txBody>
          <a:bodyPr wrap="none" anchor="ctr"/>
          <a:lstStyle/>
          <a:p>
            <a:endParaRPr lang="en-US"/>
          </a:p>
        </p:txBody>
      </p:sp>
      <p:sp>
        <p:nvSpPr>
          <p:cNvPr id="76919" name="Line 135"/>
          <p:cNvSpPr>
            <a:spLocks noChangeShapeType="1"/>
          </p:cNvSpPr>
          <p:nvPr/>
        </p:nvSpPr>
        <p:spPr bwMode="auto">
          <a:xfrm flipV="1">
            <a:off x="5041900" y="3797300"/>
            <a:ext cx="127000" cy="330200"/>
          </a:xfrm>
          <a:prstGeom prst="line">
            <a:avLst/>
          </a:prstGeom>
          <a:noFill/>
          <a:ln w="25400">
            <a:solidFill>
              <a:schemeClr val="tx1"/>
            </a:solidFill>
            <a:round/>
            <a:headEnd/>
            <a:tailEnd/>
          </a:ln>
        </p:spPr>
        <p:txBody>
          <a:bodyPr wrap="none" anchor="ctr"/>
          <a:lstStyle/>
          <a:p>
            <a:endParaRPr lang="en-US"/>
          </a:p>
        </p:txBody>
      </p:sp>
      <p:sp>
        <p:nvSpPr>
          <p:cNvPr id="76920" name="Line 136"/>
          <p:cNvSpPr>
            <a:spLocks noChangeShapeType="1"/>
          </p:cNvSpPr>
          <p:nvPr/>
        </p:nvSpPr>
        <p:spPr bwMode="auto">
          <a:xfrm>
            <a:off x="5194300" y="3822700"/>
            <a:ext cx="127000" cy="279400"/>
          </a:xfrm>
          <a:prstGeom prst="line">
            <a:avLst/>
          </a:prstGeom>
          <a:noFill/>
          <a:ln w="25400">
            <a:solidFill>
              <a:schemeClr val="tx1"/>
            </a:solidFill>
            <a:round/>
            <a:headEnd/>
            <a:tailEnd/>
          </a:ln>
        </p:spPr>
        <p:txBody>
          <a:bodyPr wrap="none" anchor="ctr"/>
          <a:lstStyle/>
          <a:p>
            <a:endParaRPr lang="en-US"/>
          </a:p>
        </p:txBody>
      </p:sp>
      <p:sp>
        <p:nvSpPr>
          <p:cNvPr id="76921" name="Line 137"/>
          <p:cNvSpPr>
            <a:spLocks noChangeShapeType="1"/>
          </p:cNvSpPr>
          <p:nvPr/>
        </p:nvSpPr>
        <p:spPr bwMode="auto">
          <a:xfrm flipV="1">
            <a:off x="5194300" y="3797300"/>
            <a:ext cx="127000" cy="330200"/>
          </a:xfrm>
          <a:prstGeom prst="line">
            <a:avLst/>
          </a:prstGeom>
          <a:noFill/>
          <a:ln w="25400">
            <a:solidFill>
              <a:schemeClr val="tx1"/>
            </a:solidFill>
            <a:round/>
            <a:headEnd/>
            <a:tailEnd/>
          </a:ln>
        </p:spPr>
        <p:txBody>
          <a:bodyPr wrap="none" anchor="ctr"/>
          <a:lstStyle/>
          <a:p>
            <a:endParaRPr lang="en-US"/>
          </a:p>
        </p:txBody>
      </p:sp>
      <p:sp>
        <p:nvSpPr>
          <p:cNvPr id="76922" name="Line 138"/>
          <p:cNvSpPr>
            <a:spLocks noChangeShapeType="1"/>
          </p:cNvSpPr>
          <p:nvPr/>
        </p:nvSpPr>
        <p:spPr bwMode="auto">
          <a:xfrm>
            <a:off x="5346700" y="3822700"/>
            <a:ext cx="127000" cy="279400"/>
          </a:xfrm>
          <a:prstGeom prst="line">
            <a:avLst/>
          </a:prstGeom>
          <a:noFill/>
          <a:ln w="25400">
            <a:solidFill>
              <a:schemeClr val="tx1"/>
            </a:solidFill>
            <a:round/>
            <a:headEnd/>
            <a:tailEnd/>
          </a:ln>
        </p:spPr>
        <p:txBody>
          <a:bodyPr wrap="none" anchor="ctr"/>
          <a:lstStyle/>
          <a:p>
            <a:endParaRPr lang="en-US"/>
          </a:p>
        </p:txBody>
      </p:sp>
      <p:sp>
        <p:nvSpPr>
          <p:cNvPr id="76923" name="Line 139"/>
          <p:cNvSpPr>
            <a:spLocks noChangeShapeType="1"/>
          </p:cNvSpPr>
          <p:nvPr/>
        </p:nvSpPr>
        <p:spPr bwMode="auto">
          <a:xfrm flipV="1">
            <a:off x="5346700" y="3797300"/>
            <a:ext cx="127000" cy="330200"/>
          </a:xfrm>
          <a:prstGeom prst="line">
            <a:avLst/>
          </a:prstGeom>
          <a:noFill/>
          <a:ln w="25400">
            <a:solidFill>
              <a:schemeClr val="tx1"/>
            </a:solidFill>
            <a:round/>
            <a:headEnd/>
            <a:tailEnd/>
          </a:ln>
        </p:spPr>
        <p:txBody>
          <a:bodyPr wrap="none" anchor="ctr"/>
          <a:lstStyle/>
          <a:p>
            <a:endParaRPr lang="en-US"/>
          </a:p>
        </p:txBody>
      </p:sp>
      <p:sp>
        <p:nvSpPr>
          <p:cNvPr id="76924" name="Line 140"/>
          <p:cNvSpPr>
            <a:spLocks noChangeShapeType="1"/>
          </p:cNvSpPr>
          <p:nvPr/>
        </p:nvSpPr>
        <p:spPr bwMode="auto">
          <a:xfrm>
            <a:off x="5499100" y="3822700"/>
            <a:ext cx="127000" cy="279400"/>
          </a:xfrm>
          <a:prstGeom prst="line">
            <a:avLst/>
          </a:prstGeom>
          <a:noFill/>
          <a:ln w="25400">
            <a:solidFill>
              <a:schemeClr val="tx1"/>
            </a:solidFill>
            <a:round/>
            <a:headEnd/>
            <a:tailEnd/>
          </a:ln>
        </p:spPr>
        <p:txBody>
          <a:bodyPr wrap="none" anchor="ctr"/>
          <a:lstStyle/>
          <a:p>
            <a:endParaRPr lang="en-US"/>
          </a:p>
        </p:txBody>
      </p:sp>
      <p:sp>
        <p:nvSpPr>
          <p:cNvPr id="76925" name="Line 141"/>
          <p:cNvSpPr>
            <a:spLocks noChangeShapeType="1"/>
          </p:cNvSpPr>
          <p:nvPr/>
        </p:nvSpPr>
        <p:spPr bwMode="auto">
          <a:xfrm flipV="1">
            <a:off x="5499100" y="3797300"/>
            <a:ext cx="127000" cy="330200"/>
          </a:xfrm>
          <a:prstGeom prst="line">
            <a:avLst/>
          </a:prstGeom>
          <a:noFill/>
          <a:ln w="25400">
            <a:solidFill>
              <a:schemeClr val="tx1"/>
            </a:solidFill>
            <a:round/>
            <a:headEnd/>
            <a:tailEnd/>
          </a:ln>
        </p:spPr>
        <p:txBody>
          <a:bodyPr wrap="none" anchor="ctr"/>
          <a:lstStyle/>
          <a:p>
            <a:endParaRPr lang="en-US"/>
          </a:p>
        </p:txBody>
      </p:sp>
      <p:sp>
        <p:nvSpPr>
          <p:cNvPr id="76926" name="Line 142"/>
          <p:cNvSpPr>
            <a:spLocks noChangeShapeType="1"/>
          </p:cNvSpPr>
          <p:nvPr/>
        </p:nvSpPr>
        <p:spPr bwMode="auto">
          <a:xfrm>
            <a:off x="5727700" y="3822700"/>
            <a:ext cx="127000" cy="279400"/>
          </a:xfrm>
          <a:prstGeom prst="line">
            <a:avLst/>
          </a:prstGeom>
          <a:noFill/>
          <a:ln w="25400">
            <a:solidFill>
              <a:schemeClr val="tx1"/>
            </a:solidFill>
            <a:round/>
            <a:headEnd/>
            <a:tailEnd/>
          </a:ln>
        </p:spPr>
        <p:txBody>
          <a:bodyPr wrap="none" anchor="ctr"/>
          <a:lstStyle/>
          <a:p>
            <a:endParaRPr lang="en-US"/>
          </a:p>
        </p:txBody>
      </p:sp>
      <p:sp>
        <p:nvSpPr>
          <p:cNvPr id="76927" name="Line 143"/>
          <p:cNvSpPr>
            <a:spLocks noChangeShapeType="1"/>
          </p:cNvSpPr>
          <p:nvPr/>
        </p:nvSpPr>
        <p:spPr bwMode="auto">
          <a:xfrm flipV="1">
            <a:off x="5727700" y="3797300"/>
            <a:ext cx="127000" cy="330200"/>
          </a:xfrm>
          <a:prstGeom prst="line">
            <a:avLst/>
          </a:prstGeom>
          <a:noFill/>
          <a:ln w="25400">
            <a:solidFill>
              <a:schemeClr val="tx1"/>
            </a:solidFill>
            <a:round/>
            <a:headEnd/>
            <a:tailEnd/>
          </a:ln>
        </p:spPr>
        <p:txBody>
          <a:bodyPr wrap="none" anchor="ctr"/>
          <a:lstStyle/>
          <a:p>
            <a:endParaRPr lang="en-US"/>
          </a:p>
        </p:txBody>
      </p:sp>
      <p:sp>
        <p:nvSpPr>
          <p:cNvPr id="76928" name="Line 144"/>
          <p:cNvSpPr>
            <a:spLocks noChangeShapeType="1"/>
          </p:cNvSpPr>
          <p:nvPr/>
        </p:nvSpPr>
        <p:spPr bwMode="auto">
          <a:xfrm>
            <a:off x="5880100" y="3822700"/>
            <a:ext cx="127000" cy="279400"/>
          </a:xfrm>
          <a:prstGeom prst="line">
            <a:avLst/>
          </a:prstGeom>
          <a:noFill/>
          <a:ln w="25400">
            <a:solidFill>
              <a:schemeClr val="tx1"/>
            </a:solidFill>
            <a:round/>
            <a:headEnd/>
            <a:tailEnd/>
          </a:ln>
        </p:spPr>
        <p:txBody>
          <a:bodyPr wrap="none" anchor="ctr"/>
          <a:lstStyle/>
          <a:p>
            <a:endParaRPr lang="en-US"/>
          </a:p>
        </p:txBody>
      </p:sp>
      <p:sp>
        <p:nvSpPr>
          <p:cNvPr id="76929" name="Line 145"/>
          <p:cNvSpPr>
            <a:spLocks noChangeShapeType="1"/>
          </p:cNvSpPr>
          <p:nvPr/>
        </p:nvSpPr>
        <p:spPr bwMode="auto">
          <a:xfrm flipV="1">
            <a:off x="5880100" y="3797300"/>
            <a:ext cx="127000" cy="330200"/>
          </a:xfrm>
          <a:prstGeom prst="line">
            <a:avLst/>
          </a:prstGeom>
          <a:noFill/>
          <a:ln w="25400">
            <a:solidFill>
              <a:schemeClr val="tx1"/>
            </a:solidFill>
            <a:round/>
            <a:headEnd/>
            <a:tailEnd/>
          </a:ln>
        </p:spPr>
        <p:txBody>
          <a:bodyPr wrap="none" anchor="ctr"/>
          <a:lstStyle/>
          <a:p>
            <a:endParaRPr lang="en-US"/>
          </a:p>
        </p:txBody>
      </p:sp>
      <p:sp>
        <p:nvSpPr>
          <p:cNvPr id="76930" name="Line 146"/>
          <p:cNvSpPr>
            <a:spLocks noChangeShapeType="1"/>
          </p:cNvSpPr>
          <p:nvPr/>
        </p:nvSpPr>
        <p:spPr bwMode="auto">
          <a:xfrm>
            <a:off x="6032500" y="3822700"/>
            <a:ext cx="127000" cy="279400"/>
          </a:xfrm>
          <a:prstGeom prst="line">
            <a:avLst/>
          </a:prstGeom>
          <a:noFill/>
          <a:ln w="25400">
            <a:solidFill>
              <a:schemeClr val="tx1"/>
            </a:solidFill>
            <a:round/>
            <a:headEnd/>
            <a:tailEnd/>
          </a:ln>
        </p:spPr>
        <p:txBody>
          <a:bodyPr wrap="none" anchor="ctr"/>
          <a:lstStyle/>
          <a:p>
            <a:endParaRPr lang="en-US"/>
          </a:p>
        </p:txBody>
      </p:sp>
      <p:sp>
        <p:nvSpPr>
          <p:cNvPr id="76931" name="Line 147"/>
          <p:cNvSpPr>
            <a:spLocks noChangeShapeType="1"/>
          </p:cNvSpPr>
          <p:nvPr/>
        </p:nvSpPr>
        <p:spPr bwMode="auto">
          <a:xfrm flipV="1">
            <a:off x="6032500" y="3797300"/>
            <a:ext cx="127000" cy="330200"/>
          </a:xfrm>
          <a:prstGeom prst="line">
            <a:avLst/>
          </a:prstGeom>
          <a:noFill/>
          <a:ln w="25400">
            <a:solidFill>
              <a:schemeClr val="tx1"/>
            </a:solidFill>
            <a:round/>
            <a:headEnd/>
            <a:tailEnd/>
          </a:ln>
        </p:spPr>
        <p:txBody>
          <a:bodyPr wrap="none" anchor="ctr"/>
          <a:lstStyle/>
          <a:p>
            <a:endParaRPr lang="en-US"/>
          </a:p>
        </p:txBody>
      </p:sp>
    </p:spTree>
    <p:extLst>
      <p:ext uri="{BB962C8B-B14F-4D97-AF65-F5344CB8AC3E}">
        <p14:creationId xmlns:p14="http://schemas.microsoft.com/office/powerpoint/2010/main" val="3849934982"/>
      </p:ext>
    </p:extLst>
  </p:cSld>
  <p:clrMapOvr>
    <a:masterClrMapping/>
  </p:clrMapOv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Slide Number Placeholder 4"/>
          <p:cNvSpPr>
            <a:spLocks noGrp="1"/>
          </p:cNvSpPr>
          <p:nvPr>
            <p:ph type="sldNum" sz="quarter" idx="10"/>
          </p:nvPr>
        </p:nvSpPr>
        <p:spPr>
          <a:xfrm>
            <a:off x="8904288" y="6092825"/>
            <a:ext cx="609600" cy="431800"/>
          </a:xfrm>
          <a:noFill/>
        </p:spPr>
        <p:txBody>
          <a:bodyPr/>
          <a:lstStyle/>
          <a:p>
            <a:fld id="{B26ED3DC-8392-4AA3-A40D-F60A3F5DB70F}" type="slidenum">
              <a:rPr lang="it-IT" smtClean="0">
                <a:latin typeface="Arial" pitchFamily="34" charset="0"/>
                <a:ea typeface="ＭＳ Ｐゴシック" pitchFamily="34" charset="-128"/>
              </a:rPr>
              <a:pPr/>
              <a:t>33</a:t>
            </a:fld>
            <a:endParaRPr lang="it-IT">
              <a:latin typeface="Arial" pitchFamily="34" charset="0"/>
              <a:ea typeface="ＭＳ Ｐゴシック" pitchFamily="34" charset="-128"/>
            </a:endParaRPr>
          </a:p>
        </p:txBody>
      </p:sp>
      <p:sp>
        <p:nvSpPr>
          <p:cNvPr id="77827" name="Rectangle 2"/>
          <p:cNvSpPr>
            <a:spLocks noGrp="1" noChangeArrowheads="1"/>
          </p:cNvSpPr>
          <p:nvPr>
            <p:ph type="title"/>
          </p:nvPr>
        </p:nvSpPr>
        <p:spPr/>
        <p:txBody>
          <a:bodyPr/>
          <a:lstStyle/>
          <a:p>
            <a:pPr eaLnBrk="1" hangingPunct="1"/>
            <a:r>
              <a:rPr lang="en-US" smtClean="0"/>
              <a:t>SRAM Read Timing (typical)</a:t>
            </a:r>
          </a:p>
        </p:txBody>
      </p:sp>
      <p:sp>
        <p:nvSpPr>
          <p:cNvPr id="77828" name="Rectangle 3"/>
          <p:cNvSpPr>
            <a:spLocks noGrp="1" noChangeArrowheads="1"/>
          </p:cNvSpPr>
          <p:nvPr>
            <p:ph type="body" idx="1"/>
          </p:nvPr>
        </p:nvSpPr>
        <p:spPr>
          <a:xfrm>
            <a:off x="2157413" y="1371600"/>
            <a:ext cx="7772400" cy="4114800"/>
          </a:xfrm>
        </p:spPr>
        <p:txBody>
          <a:bodyPr>
            <a:normAutofit lnSpcReduction="10000"/>
          </a:bodyPr>
          <a:lstStyle/>
          <a:p>
            <a:pPr marL="285750" indent="-285750"/>
            <a:r>
              <a:rPr lang="en-US" sz="1900" b="1">
                <a:solidFill>
                  <a:srgbClr val="0033CC"/>
                </a:solidFill>
              </a:rPr>
              <a:t>t</a:t>
            </a:r>
            <a:r>
              <a:rPr lang="en-US" sz="1900" b="1" baseline="-25000">
                <a:solidFill>
                  <a:srgbClr val="0033CC"/>
                </a:solidFill>
              </a:rPr>
              <a:t>AA</a:t>
            </a:r>
            <a:r>
              <a:rPr lang="en-US" sz="1900" b="1">
                <a:solidFill>
                  <a:srgbClr val="0033CC"/>
                </a:solidFill>
              </a:rPr>
              <a:t> (access time for address): </a:t>
            </a:r>
            <a:r>
              <a:rPr lang="en-US" sz="1900" b="1"/>
              <a:t>how long it takes to</a:t>
            </a:r>
            <a:br>
              <a:rPr lang="en-US" sz="1900" b="1"/>
            </a:br>
            <a:r>
              <a:rPr lang="en-US" sz="1900" b="1"/>
              <a:t>	 get stable output after a change in address.</a:t>
            </a:r>
          </a:p>
          <a:p>
            <a:pPr marL="285750" indent="-285750"/>
            <a:r>
              <a:rPr lang="en-US" sz="1900" b="1">
                <a:solidFill>
                  <a:srgbClr val="0033CC"/>
                </a:solidFill>
              </a:rPr>
              <a:t>t</a:t>
            </a:r>
            <a:r>
              <a:rPr lang="en-US" sz="1900" b="1" baseline="-25000">
                <a:solidFill>
                  <a:srgbClr val="0033CC"/>
                </a:solidFill>
              </a:rPr>
              <a:t>ACS</a:t>
            </a:r>
            <a:r>
              <a:rPr lang="en-US" sz="1900" b="1">
                <a:solidFill>
                  <a:srgbClr val="0033CC"/>
                </a:solidFill>
              </a:rPr>
              <a:t> (access time for chip select): </a:t>
            </a:r>
            <a:r>
              <a:rPr lang="en-US" sz="1900" b="1"/>
              <a:t>how long it takes</a:t>
            </a:r>
            <a:br>
              <a:rPr lang="en-US" sz="1900" b="1"/>
            </a:br>
            <a:r>
              <a:rPr lang="en-US" sz="1900" b="1"/>
              <a:t>	 to get stable output after CS is asserted.</a:t>
            </a:r>
          </a:p>
          <a:p>
            <a:pPr marL="285750" indent="-285750"/>
            <a:r>
              <a:rPr lang="en-US" sz="1900" b="1">
                <a:solidFill>
                  <a:srgbClr val="0033CC"/>
                </a:solidFill>
              </a:rPr>
              <a:t>t</a:t>
            </a:r>
            <a:r>
              <a:rPr lang="en-US" sz="1900" b="1" baseline="-25000">
                <a:solidFill>
                  <a:srgbClr val="0033CC"/>
                </a:solidFill>
              </a:rPr>
              <a:t>OE</a:t>
            </a:r>
            <a:r>
              <a:rPr lang="en-US" sz="1900" b="1">
                <a:solidFill>
                  <a:srgbClr val="0033CC"/>
                </a:solidFill>
              </a:rPr>
              <a:t> (output enable time): </a:t>
            </a:r>
            <a:r>
              <a:rPr lang="en-US" sz="1900" b="1"/>
              <a:t>how long it takes for the</a:t>
            </a:r>
            <a:br>
              <a:rPr lang="en-US" sz="1900" b="1"/>
            </a:br>
            <a:r>
              <a:rPr lang="en-US" sz="1900" b="1"/>
              <a:t>	 three-state output buffers to leave the high-</a:t>
            </a:r>
            <a:br>
              <a:rPr lang="en-US" sz="1900" b="1"/>
            </a:br>
            <a:r>
              <a:rPr lang="en-US" sz="1900" b="1"/>
              <a:t>	 impedance state when OE and CS are both</a:t>
            </a:r>
            <a:br>
              <a:rPr lang="en-US" sz="1900" b="1"/>
            </a:br>
            <a:r>
              <a:rPr lang="en-US" sz="1900" b="1"/>
              <a:t>	 asserted.</a:t>
            </a:r>
          </a:p>
          <a:p>
            <a:pPr marL="285750" indent="-285750"/>
            <a:r>
              <a:rPr lang="en-US" sz="1900" b="1">
                <a:solidFill>
                  <a:srgbClr val="0033CC"/>
                </a:solidFill>
              </a:rPr>
              <a:t>t</a:t>
            </a:r>
            <a:r>
              <a:rPr lang="en-US" sz="1900" b="1" baseline="-25000">
                <a:solidFill>
                  <a:srgbClr val="0033CC"/>
                </a:solidFill>
              </a:rPr>
              <a:t>OZ</a:t>
            </a:r>
            <a:r>
              <a:rPr lang="en-US" sz="1900" b="1">
                <a:solidFill>
                  <a:srgbClr val="0033CC"/>
                </a:solidFill>
              </a:rPr>
              <a:t> (output-disable time): </a:t>
            </a:r>
            <a:r>
              <a:rPr lang="en-US" sz="1900" b="1"/>
              <a:t>how long it takes for the</a:t>
            </a:r>
            <a:br>
              <a:rPr lang="en-US" sz="1900" b="1"/>
            </a:br>
            <a:r>
              <a:rPr lang="en-US" sz="1900" b="1"/>
              <a:t>	 three-state output buffers to enter high-</a:t>
            </a:r>
            <a:br>
              <a:rPr lang="en-US" sz="1900" b="1"/>
            </a:br>
            <a:r>
              <a:rPr lang="en-US" sz="1900" b="1"/>
              <a:t>	 impedance state after  OE or CS are negated.</a:t>
            </a:r>
          </a:p>
          <a:p>
            <a:pPr marL="285750" indent="-285750"/>
            <a:r>
              <a:rPr lang="en-US" sz="1900" b="1">
                <a:solidFill>
                  <a:srgbClr val="0033CC"/>
                </a:solidFill>
              </a:rPr>
              <a:t>t</a:t>
            </a:r>
            <a:r>
              <a:rPr lang="en-US" sz="1900" b="1" baseline="-25000">
                <a:solidFill>
                  <a:srgbClr val="0033CC"/>
                </a:solidFill>
              </a:rPr>
              <a:t>OH</a:t>
            </a:r>
            <a:r>
              <a:rPr lang="en-US" sz="1900" b="1">
                <a:solidFill>
                  <a:srgbClr val="0033CC"/>
                </a:solidFill>
              </a:rPr>
              <a:t> (output-hold time): </a:t>
            </a:r>
            <a:r>
              <a:rPr lang="en-US" sz="1900" b="1"/>
              <a:t>how long the output data</a:t>
            </a:r>
            <a:br>
              <a:rPr lang="en-US" sz="1900" b="1"/>
            </a:br>
            <a:r>
              <a:rPr lang="en-US" sz="1900" b="1"/>
              <a:t>	 remains valid after a change to the address </a:t>
            </a:r>
            <a:br>
              <a:rPr lang="en-US" sz="1900" b="1"/>
            </a:br>
            <a:r>
              <a:rPr lang="en-US" sz="1900" b="1"/>
              <a:t>	 inputs.</a:t>
            </a:r>
          </a:p>
          <a:p>
            <a:pPr marL="285750" indent="-285750"/>
            <a:endParaRPr lang="en-US" sz="1900"/>
          </a:p>
        </p:txBody>
      </p:sp>
    </p:spTree>
    <p:extLst>
      <p:ext uri="{BB962C8B-B14F-4D97-AF65-F5344CB8AC3E}">
        <p14:creationId xmlns:p14="http://schemas.microsoft.com/office/powerpoint/2010/main" val="1048071964"/>
      </p:ext>
    </p:extLst>
  </p:cSld>
  <p:clrMapOvr>
    <a:masterClrMapping/>
  </p:clrMapOv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Slide Number Placeholder 3"/>
          <p:cNvSpPr>
            <a:spLocks noGrp="1"/>
          </p:cNvSpPr>
          <p:nvPr>
            <p:ph type="sldNum" sz="quarter" idx="10"/>
          </p:nvPr>
        </p:nvSpPr>
        <p:spPr>
          <a:xfrm>
            <a:off x="8904288" y="6092825"/>
            <a:ext cx="609600" cy="431800"/>
          </a:xfrm>
          <a:noFill/>
        </p:spPr>
        <p:txBody>
          <a:bodyPr/>
          <a:lstStyle/>
          <a:p>
            <a:fld id="{A4425EEB-78D9-45C0-ABB5-2CCC55B1B451}" type="slidenum">
              <a:rPr lang="it-IT" smtClean="0">
                <a:latin typeface="Arial" pitchFamily="34" charset="0"/>
                <a:ea typeface="ＭＳ Ｐゴシック" pitchFamily="34" charset="-128"/>
              </a:rPr>
              <a:pPr/>
              <a:t>34</a:t>
            </a:fld>
            <a:endParaRPr lang="it-IT">
              <a:latin typeface="Arial" pitchFamily="34" charset="0"/>
              <a:ea typeface="ＭＳ Ｐゴシック" pitchFamily="34" charset="-128"/>
            </a:endParaRPr>
          </a:p>
        </p:txBody>
      </p:sp>
      <p:sp>
        <p:nvSpPr>
          <p:cNvPr id="78851" name="Rectangle 2"/>
          <p:cNvSpPr>
            <a:spLocks noGrp="1" noChangeArrowheads="1"/>
          </p:cNvSpPr>
          <p:nvPr>
            <p:ph type="title"/>
          </p:nvPr>
        </p:nvSpPr>
        <p:spPr/>
        <p:txBody>
          <a:bodyPr/>
          <a:lstStyle/>
          <a:p>
            <a:pPr eaLnBrk="1" hangingPunct="1"/>
            <a:r>
              <a:rPr lang="en-US" smtClean="0"/>
              <a:t>SRAM Read Timing (typical)</a:t>
            </a:r>
          </a:p>
        </p:txBody>
      </p:sp>
      <p:sp>
        <p:nvSpPr>
          <p:cNvPr id="78852" name="Line 3"/>
          <p:cNvSpPr>
            <a:spLocks noChangeShapeType="1"/>
          </p:cNvSpPr>
          <p:nvPr/>
        </p:nvSpPr>
        <p:spPr bwMode="auto">
          <a:xfrm>
            <a:off x="2908300" y="1371600"/>
            <a:ext cx="0" cy="3162300"/>
          </a:xfrm>
          <a:prstGeom prst="line">
            <a:avLst/>
          </a:prstGeom>
          <a:noFill/>
          <a:ln w="19050">
            <a:solidFill>
              <a:srgbClr val="C0C0C0"/>
            </a:solidFill>
            <a:round/>
            <a:headEnd/>
            <a:tailEnd/>
          </a:ln>
        </p:spPr>
        <p:txBody>
          <a:bodyPr wrap="none" anchor="ctr"/>
          <a:lstStyle/>
          <a:p>
            <a:endParaRPr lang="en-US"/>
          </a:p>
        </p:txBody>
      </p:sp>
      <p:sp>
        <p:nvSpPr>
          <p:cNvPr id="78853" name="Line 4"/>
          <p:cNvSpPr>
            <a:spLocks noChangeShapeType="1"/>
          </p:cNvSpPr>
          <p:nvPr/>
        </p:nvSpPr>
        <p:spPr bwMode="auto">
          <a:xfrm flipH="1">
            <a:off x="3771900" y="4102100"/>
            <a:ext cx="12700" cy="1117600"/>
          </a:xfrm>
          <a:prstGeom prst="line">
            <a:avLst/>
          </a:prstGeom>
          <a:noFill/>
          <a:ln w="12700">
            <a:solidFill>
              <a:srgbClr val="C0C0C0"/>
            </a:solidFill>
            <a:round/>
            <a:headEnd/>
            <a:tailEnd/>
          </a:ln>
        </p:spPr>
        <p:txBody>
          <a:bodyPr wrap="none" anchor="ctr"/>
          <a:lstStyle/>
          <a:p>
            <a:endParaRPr lang="en-US"/>
          </a:p>
        </p:txBody>
      </p:sp>
      <p:sp>
        <p:nvSpPr>
          <p:cNvPr id="78854" name="Line 5"/>
          <p:cNvSpPr>
            <a:spLocks noChangeShapeType="1"/>
          </p:cNvSpPr>
          <p:nvPr/>
        </p:nvSpPr>
        <p:spPr bwMode="auto">
          <a:xfrm>
            <a:off x="4737100" y="2514600"/>
            <a:ext cx="0" cy="2006600"/>
          </a:xfrm>
          <a:prstGeom prst="line">
            <a:avLst/>
          </a:prstGeom>
          <a:noFill/>
          <a:ln w="12700">
            <a:solidFill>
              <a:srgbClr val="C0C0C0"/>
            </a:solidFill>
            <a:round/>
            <a:headEnd/>
            <a:tailEnd/>
          </a:ln>
        </p:spPr>
        <p:txBody>
          <a:bodyPr wrap="none" anchor="ctr"/>
          <a:lstStyle/>
          <a:p>
            <a:endParaRPr lang="en-US"/>
          </a:p>
        </p:txBody>
      </p:sp>
      <p:sp>
        <p:nvSpPr>
          <p:cNvPr id="78855" name="Line 6"/>
          <p:cNvSpPr>
            <a:spLocks noChangeShapeType="1"/>
          </p:cNvSpPr>
          <p:nvPr/>
        </p:nvSpPr>
        <p:spPr bwMode="auto">
          <a:xfrm>
            <a:off x="5118100" y="4165600"/>
            <a:ext cx="0" cy="1054100"/>
          </a:xfrm>
          <a:prstGeom prst="line">
            <a:avLst/>
          </a:prstGeom>
          <a:noFill/>
          <a:ln w="12700">
            <a:solidFill>
              <a:srgbClr val="C0C0C0"/>
            </a:solidFill>
            <a:round/>
            <a:headEnd/>
            <a:tailEnd/>
          </a:ln>
        </p:spPr>
        <p:txBody>
          <a:bodyPr wrap="none" anchor="ctr"/>
          <a:lstStyle/>
          <a:p>
            <a:endParaRPr lang="en-US"/>
          </a:p>
        </p:txBody>
      </p:sp>
      <p:sp>
        <p:nvSpPr>
          <p:cNvPr id="78856" name="Line 7"/>
          <p:cNvSpPr>
            <a:spLocks noChangeShapeType="1"/>
          </p:cNvSpPr>
          <p:nvPr/>
        </p:nvSpPr>
        <p:spPr bwMode="auto">
          <a:xfrm>
            <a:off x="5441950" y="1384300"/>
            <a:ext cx="12700" cy="1092200"/>
          </a:xfrm>
          <a:prstGeom prst="line">
            <a:avLst/>
          </a:prstGeom>
          <a:noFill/>
          <a:ln w="19050">
            <a:solidFill>
              <a:srgbClr val="C0C0C0"/>
            </a:solidFill>
            <a:round/>
            <a:headEnd/>
            <a:tailEnd/>
          </a:ln>
        </p:spPr>
        <p:txBody>
          <a:bodyPr wrap="none" anchor="ctr"/>
          <a:lstStyle/>
          <a:p>
            <a:endParaRPr lang="en-US"/>
          </a:p>
        </p:txBody>
      </p:sp>
      <p:sp>
        <p:nvSpPr>
          <p:cNvPr id="78857" name="Line 8"/>
          <p:cNvSpPr>
            <a:spLocks noChangeShapeType="1"/>
          </p:cNvSpPr>
          <p:nvPr/>
        </p:nvSpPr>
        <p:spPr bwMode="auto">
          <a:xfrm>
            <a:off x="7975600" y="1371600"/>
            <a:ext cx="0" cy="3848100"/>
          </a:xfrm>
          <a:prstGeom prst="line">
            <a:avLst/>
          </a:prstGeom>
          <a:noFill/>
          <a:ln w="19050">
            <a:solidFill>
              <a:srgbClr val="C0C0C0"/>
            </a:solidFill>
            <a:round/>
            <a:headEnd/>
            <a:tailEnd/>
          </a:ln>
        </p:spPr>
        <p:txBody>
          <a:bodyPr wrap="none" anchor="ctr"/>
          <a:lstStyle/>
          <a:p>
            <a:endParaRPr lang="en-US"/>
          </a:p>
        </p:txBody>
      </p:sp>
      <p:sp>
        <p:nvSpPr>
          <p:cNvPr id="78858" name="Line 9"/>
          <p:cNvSpPr>
            <a:spLocks noChangeShapeType="1"/>
          </p:cNvSpPr>
          <p:nvPr/>
        </p:nvSpPr>
        <p:spPr bwMode="auto">
          <a:xfrm>
            <a:off x="5918200" y="2438400"/>
            <a:ext cx="0" cy="2070100"/>
          </a:xfrm>
          <a:prstGeom prst="line">
            <a:avLst/>
          </a:prstGeom>
          <a:noFill/>
          <a:ln w="12700">
            <a:solidFill>
              <a:srgbClr val="C0C0C0"/>
            </a:solidFill>
            <a:round/>
            <a:headEnd/>
            <a:tailEnd/>
          </a:ln>
        </p:spPr>
        <p:txBody>
          <a:bodyPr wrap="none" anchor="ctr"/>
          <a:lstStyle/>
          <a:p>
            <a:endParaRPr lang="en-US"/>
          </a:p>
        </p:txBody>
      </p:sp>
      <p:sp>
        <p:nvSpPr>
          <p:cNvPr id="78859" name="Line 10"/>
          <p:cNvSpPr>
            <a:spLocks noChangeShapeType="1"/>
          </p:cNvSpPr>
          <p:nvPr/>
        </p:nvSpPr>
        <p:spPr bwMode="auto">
          <a:xfrm>
            <a:off x="6362700" y="4064000"/>
            <a:ext cx="0" cy="1155700"/>
          </a:xfrm>
          <a:prstGeom prst="line">
            <a:avLst/>
          </a:prstGeom>
          <a:noFill/>
          <a:ln w="12700">
            <a:solidFill>
              <a:srgbClr val="C0C0C0"/>
            </a:solidFill>
            <a:round/>
            <a:headEnd/>
            <a:tailEnd/>
          </a:ln>
        </p:spPr>
        <p:txBody>
          <a:bodyPr wrap="none" anchor="ctr"/>
          <a:lstStyle/>
          <a:p>
            <a:endParaRPr lang="en-US"/>
          </a:p>
        </p:txBody>
      </p:sp>
      <p:sp>
        <p:nvSpPr>
          <p:cNvPr id="78860" name="Line 11"/>
          <p:cNvSpPr>
            <a:spLocks noChangeShapeType="1"/>
          </p:cNvSpPr>
          <p:nvPr/>
        </p:nvSpPr>
        <p:spPr bwMode="auto">
          <a:xfrm>
            <a:off x="6781800" y="1943100"/>
            <a:ext cx="0" cy="3276600"/>
          </a:xfrm>
          <a:prstGeom prst="line">
            <a:avLst/>
          </a:prstGeom>
          <a:noFill/>
          <a:ln w="12700">
            <a:solidFill>
              <a:srgbClr val="C0C0C0"/>
            </a:solidFill>
            <a:round/>
            <a:headEnd/>
            <a:tailEnd/>
          </a:ln>
        </p:spPr>
        <p:txBody>
          <a:bodyPr wrap="none" anchor="ctr"/>
          <a:lstStyle/>
          <a:p>
            <a:endParaRPr lang="en-US"/>
          </a:p>
        </p:txBody>
      </p:sp>
      <p:sp>
        <p:nvSpPr>
          <p:cNvPr id="78861" name="Line 12"/>
          <p:cNvSpPr>
            <a:spLocks noChangeShapeType="1"/>
          </p:cNvSpPr>
          <p:nvPr/>
        </p:nvSpPr>
        <p:spPr bwMode="auto">
          <a:xfrm>
            <a:off x="7493000" y="4102100"/>
            <a:ext cx="0" cy="1117600"/>
          </a:xfrm>
          <a:prstGeom prst="line">
            <a:avLst/>
          </a:prstGeom>
          <a:noFill/>
          <a:ln w="12700">
            <a:solidFill>
              <a:srgbClr val="C0C0C0"/>
            </a:solidFill>
            <a:round/>
            <a:headEnd/>
            <a:tailEnd/>
          </a:ln>
        </p:spPr>
        <p:txBody>
          <a:bodyPr wrap="none" anchor="ctr"/>
          <a:lstStyle/>
          <a:p>
            <a:endParaRPr lang="en-US"/>
          </a:p>
        </p:txBody>
      </p:sp>
      <p:sp>
        <p:nvSpPr>
          <p:cNvPr id="78862" name="Line 13"/>
          <p:cNvSpPr>
            <a:spLocks noChangeShapeType="1"/>
          </p:cNvSpPr>
          <p:nvPr/>
        </p:nvSpPr>
        <p:spPr bwMode="auto">
          <a:xfrm>
            <a:off x="8318500" y="3505200"/>
            <a:ext cx="0" cy="965200"/>
          </a:xfrm>
          <a:prstGeom prst="line">
            <a:avLst/>
          </a:prstGeom>
          <a:noFill/>
          <a:ln w="12700">
            <a:solidFill>
              <a:srgbClr val="C0C0C0"/>
            </a:solidFill>
            <a:round/>
            <a:headEnd/>
            <a:tailEnd/>
          </a:ln>
        </p:spPr>
        <p:txBody>
          <a:bodyPr wrap="none" anchor="ctr"/>
          <a:lstStyle/>
          <a:p>
            <a:endParaRPr lang="en-US"/>
          </a:p>
        </p:txBody>
      </p:sp>
      <p:sp>
        <p:nvSpPr>
          <p:cNvPr id="78863" name="Line 14"/>
          <p:cNvSpPr>
            <a:spLocks noChangeShapeType="1"/>
          </p:cNvSpPr>
          <p:nvPr/>
        </p:nvSpPr>
        <p:spPr bwMode="auto">
          <a:xfrm>
            <a:off x="8839200" y="4152900"/>
            <a:ext cx="0" cy="1092200"/>
          </a:xfrm>
          <a:prstGeom prst="line">
            <a:avLst/>
          </a:prstGeom>
          <a:noFill/>
          <a:ln w="12700">
            <a:solidFill>
              <a:srgbClr val="C0C0C0"/>
            </a:solidFill>
            <a:round/>
            <a:headEnd/>
            <a:tailEnd/>
          </a:ln>
        </p:spPr>
        <p:txBody>
          <a:bodyPr wrap="none" anchor="ctr"/>
          <a:lstStyle/>
          <a:p>
            <a:endParaRPr lang="en-US"/>
          </a:p>
        </p:txBody>
      </p:sp>
      <p:sp>
        <p:nvSpPr>
          <p:cNvPr id="78864" name="Line 15"/>
          <p:cNvSpPr>
            <a:spLocks noChangeShapeType="1"/>
          </p:cNvSpPr>
          <p:nvPr/>
        </p:nvSpPr>
        <p:spPr bwMode="auto">
          <a:xfrm>
            <a:off x="9258300" y="1981200"/>
            <a:ext cx="0" cy="3263900"/>
          </a:xfrm>
          <a:prstGeom prst="line">
            <a:avLst/>
          </a:prstGeom>
          <a:noFill/>
          <a:ln w="12700">
            <a:solidFill>
              <a:srgbClr val="C0C0C0"/>
            </a:solidFill>
            <a:round/>
            <a:headEnd/>
            <a:tailEnd/>
          </a:ln>
        </p:spPr>
        <p:txBody>
          <a:bodyPr wrap="none" anchor="ctr"/>
          <a:lstStyle/>
          <a:p>
            <a:endParaRPr lang="en-US"/>
          </a:p>
        </p:txBody>
      </p:sp>
      <p:sp>
        <p:nvSpPr>
          <p:cNvPr id="78865" name="Line 16"/>
          <p:cNvSpPr>
            <a:spLocks noChangeShapeType="1"/>
          </p:cNvSpPr>
          <p:nvPr/>
        </p:nvSpPr>
        <p:spPr bwMode="auto">
          <a:xfrm>
            <a:off x="9601200" y="1397000"/>
            <a:ext cx="0" cy="1943100"/>
          </a:xfrm>
          <a:prstGeom prst="line">
            <a:avLst/>
          </a:prstGeom>
          <a:noFill/>
          <a:ln w="12700">
            <a:solidFill>
              <a:srgbClr val="C0C0C0"/>
            </a:solidFill>
            <a:round/>
            <a:headEnd/>
            <a:tailEnd/>
          </a:ln>
        </p:spPr>
        <p:txBody>
          <a:bodyPr wrap="none" anchor="ctr"/>
          <a:lstStyle/>
          <a:p>
            <a:endParaRPr lang="en-US"/>
          </a:p>
        </p:txBody>
      </p:sp>
      <p:sp>
        <p:nvSpPr>
          <p:cNvPr id="78866" name="Line 17"/>
          <p:cNvSpPr>
            <a:spLocks noChangeShapeType="1"/>
          </p:cNvSpPr>
          <p:nvPr/>
        </p:nvSpPr>
        <p:spPr bwMode="auto">
          <a:xfrm>
            <a:off x="9969500" y="3009900"/>
            <a:ext cx="0" cy="2235200"/>
          </a:xfrm>
          <a:prstGeom prst="line">
            <a:avLst/>
          </a:prstGeom>
          <a:noFill/>
          <a:ln w="12700">
            <a:solidFill>
              <a:srgbClr val="C0C0C0"/>
            </a:solidFill>
            <a:round/>
            <a:headEnd/>
            <a:tailEnd/>
          </a:ln>
        </p:spPr>
        <p:txBody>
          <a:bodyPr wrap="none" anchor="ctr"/>
          <a:lstStyle/>
          <a:p>
            <a:endParaRPr lang="en-US"/>
          </a:p>
        </p:txBody>
      </p:sp>
      <p:sp>
        <p:nvSpPr>
          <p:cNvPr id="78867" name="AutoShape 18"/>
          <p:cNvSpPr>
            <a:spLocks noChangeArrowheads="1"/>
          </p:cNvSpPr>
          <p:nvPr/>
        </p:nvSpPr>
        <p:spPr bwMode="auto">
          <a:xfrm>
            <a:off x="2908300" y="1549400"/>
            <a:ext cx="2209800" cy="317500"/>
          </a:xfrm>
          <a:prstGeom prst="hexagon">
            <a:avLst>
              <a:gd name="adj" fmla="val 28581"/>
              <a:gd name="vf" fmla="val 115470"/>
            </a:avLst>
          </a:prstGeom>
          <a:solidFill>
            <a:srgbClr val="FFFFFF"/>
          </a:solidFill>
          <a:ln w="28575">
            <a:solidFill>
              <a:schemeClr val="tx1"/>
            </a:solidFill>
            <a:miter lim="800000"/>
            <a:headEnd/>
            <a:tailEnd/>
          </a:ln>
        </p:spPr>
        <p:txBody>
          <a:bodyPr wrap="none" anchor="ctr"/>
          <a:lstStyle/>
          <a:p>
            <a:pPr algn="ctr"/>
            <a:r>
              <a:rPr lang="en-US" sz="1600">
                <a:latin typeface="Tahoma" pitchFamily="34" charset="0"/>
              </a:rPr>
              <a:t>stable</a:t>
            </a:r>
          </a:p>
        </p:txBody>
      </p:sp>
      <p:sp>
        <p:nvSpPr>
          <p:cNvPr id="78868" name="AutoShape 19"/>
          <p:cNvSpPr>
            <a:spLocks noChangeArrowheads="1"/>
          </p:cNvSpPr>
          <p:nvPr/>
        </p:nvSpPr>
        <p:spPr bwMode="auto">
          <a:xfrm>
            <a:off x="5130800" y="1549400"/>
            <a:ext cx="304800" cy="317500"/>
          </a:xfrm>
          <a:prstGeom prst="hexagon">
            <a:avLst>
              <a:gd name="adj" fmla="val 27977"/>
              <a:gd name="vf" fmla="val 115470"/>
            </a:avLst>
          </a:prstGeom>
          <a:solidFill>
            <a:srgbClr val="B2B2B2"/>
          </a:solidFill>
          <a:ln w="28575">
            <a:solidFill>
              <a:schemeClr val="tx1"/>
            </a:solidFill>
            <a:miter lim="800000"/>
            <a:headEnd/>
            <a:tailEnd/>
          </a:ln>
        </p:spPr>
        <p:txBody>
          <a:bodyPr wrap="none" anchor="ctr"/>
          <a:lstStyle/>
          <a:p>
            <a:endParaRPr lang="en-US"/>
          </a:p>
        </p:txBody>
      </p:sp>
      <p:sp>
        <p:nvSpPr>
          <p:cNvPr id="78869" name="AutoShape 20"/>
          <p:cNvSpPr>
            <a:spLocks noChangeArrowheads="1"/>
          </p:cNvSpPr>
          <p:nvPr/>
        </p:nvSpPr>
        <p:spPr bwMode="auto">
          <a:xfrm>
            <a:off x="5448300" y="1549400"/>
            <a:ext cx="2070100" cy="317500"/>
          </a:xfrm>
          <a:prstGeom prst="hexagon">
            <a:avLst>
              <a:gd name="adj" fmla="val 26774"/>
              <a:gd name="vf" fmla="val 115470"/>
            </a:avLst>
          </a:prstGeom>
          <a:solidFill>
            <a:srgbClr val="FFFFFF"/>
          </a:solidFill>
          <a:ln w="28575">
            <a:solidFill>
              <a:schemeClr val="tx1"/>
            </a:solidFill>
            <a:miter lim="800000"/>
            <a:headEnd/>
            <a:tailEnd/>
          </a:ln>
        </p:spPr>
        <p:txBody>
          <a:bodyPr wrap="none" anchor="ctr"/>
          <a:lstStyle/>
          <a:p>
            <a:pPr algn="ctr"/>
            <a:r>
              <a:rPr lang="en-US" sz="1600">
                <a:latin typeface="Tahoma" pitchFamily="34" charset="0"/>
              </a:rPr>
              <a:t>stable</a:t>
            </a:r>
          </a:p>
        </p:txBody>
      </p:sp>
      <p:sp>
        <p:nvSpPr>
          <p:cNvPr id="78870" name="AutoShape 21"/>
          <p:cNvSpPr>
            <a:spLocks noChangeArrowheads="1"/>
          </p:cNvSpPr>
          <p:nvPr/>
        </p:nvSpPr>
        <p:spPr bwMode="auto">
          <a:xfrm>
            <a:off x="7505700" y="1549400"/>
            <a:ext cx="444500" cy="317500"/>
          </a:xfrm>
          <a:prstGeom prst="hexagon">
            <a:avLst>
              <a:gd name="adj" fmla="val 39168"/>
              <a:gd name="vf" fmla="val 115470"/>
            </a:avLst>
          </a:prstGeom>
          <a:solidFill>
            <a:srgbClr val="B2B2B2"/>
          </a:solidFill>
          <a:ln w="28575">
            <a:solidFill>
              <a:schemeClr val="tx1"/>
            </a:solidFill>
            <a:miter lim="800000"/>
            <a:headEnd/>
            <a:tailEnd/>
          </a:ln>
        </p:spPr>
        <p:txBody>
          <a:bodyPr wrap="none" anchor="ctr"/>
          <a:lstStyle/>
          <a:p>
            <a:endParaRPr lang="en-US"/>
          </a:p>
        </p:txBody>
      </p:sp>
      <p:sp>
        <p:nvSpPr>
          <p:cNvPr id="78871" name="AutoShape 22"/>
          <p:cNvSpPr>
            <a:spLocks noChangeArrowheads="1"/>
          </p:cNvSpPr>
          <p:nvPr/>
        </p:nvSpPr>
        <p:spPr bwMode="auto">
          <a:xfrm>
            <a:off x="7950200" y="1549400"/>
            <a:ext cx="1638300" cy="317500"/>
          </a:xfrm>
          <a:prstGeom prst="hexagon">
            <a:avLst>
              <a:gd name="adj" fmla="val 21189"/>
              <a:gd name="vf" fmla="val 115470"/>
            </a:avLst>
          </a:prstGeom>
          <a:solidFill>
            <a:srgbClr val="FFFFFF"/>
          </a:solidFill>
          <a:ln w="28575">
            <a:solidFill>
              <a:schemeClr val="tx1"/>
            </a:solidFill>
            <a:miter lim="800000"/>
            <a:headEnd/>
            <a:tailEnd/>
          </a:ln>
        </p:spPr>
        <p:txBody>
          <a:bodyPr wrap="none" anchor="ctr"/>
          <a:lstStyle/>
          <a:p>
            <a:pPr algn="ctr"/>
            <a:r>
              <a:rPr lang="en-US" sz="1600">
                <a:latin typeface="Tahoma" pitchFamily="34" charset="0"/>
              </a:rPr>
              <a:t>stable</a:t>
            </a:r>
          </a:p>
        </p:txBody>
      </p:sp>
      <p:sp>
        <p:nvSpPr>
          <p:cNvPr id="78872" name="AutoShape 23"/>
          <p:cNvSpPr>
            <a:spLocks noChangeArrowheads="1"/>
          </p:cNvSpPr>
          <p:nvPr/>
        </p:nvSpPr>
        <p:spPr bwMode="auto">
          <a:xfrm>
            <a:off x="9601200" y="1549400"/>
            <a:ext cx="838200" cy="317500"/>
          </a:xfrm>
          <a:prstGeom prst="hexagon">
            <a:avLst>
              <a:gd name="adj" fmla="val 35004"/>
              <a:gd name="vf" fmla="val 115470"/>
            </a:avLst>
          </a:prstGeom>
          <a:solidFill>
            <a:srgbClr val="B2B2B2"/>
          </a:solidFill>
          <a:ln w="28575">
            <a:solidFill>
              <a:schemeClr val="tx1"/>
            </a:solidFill>
            <a:miter lim="800000"/>
            <a:headEnd/>
            <a:tailEnd/>
          </a:ln>
        </p:spPr>
        <p:txBody>
          <a:bodyPr wrap="none" anchor="ctr"/>
          <a:lstStyle/>
          <a:p>
            <a:endParaRPr lang="en-US"/>
          </a:p>
        </p:txBody>
      </p:sp>
      <p:sp>
        <p:nvSpPr>
          <p:cNvPr id="78873" name="AutoShape 24"/>
          <p:cNvSpPr>
            <a:spLocks noChangeArrowheads="1"/>
          </p:cNvSpPr>
          <p:nvPr/>
        </p:nvSpPr>
        <p:spPr bwMode="auto">
          <a:xfrm>
            <a:off x="2184400" y="1549400"/>
            <a:ext cx="736600" cy="317500"/>
          </a:xfrm>
          <a:prstGeom prst="hexagon">
            <a:avLst>
              <a:gd name="adj" fmla="val 49504"/>
              <a:gd name="vf" fmla="val 115470"/>
            </a:avLst>
          </a:prstGeom>
          <a:solidFill>
            <a:srgbClr val="B2B2B2"/>
          </a:solidFill>
          <a:ln w="28575">
            <a:solidFill>
              <a:schemeClr val="tx1"/>
            </a:solidFill>
            <a:miter lim="800000"/>
            <a:headEnd/>
            <a:tailEnd/>
          </a:ln>
        </p:spPr>
        <p:txBody>
          <a:bodyPr wrap="none" anchor="ctr"/>
          <a:lstStyle/>
          <a:p>
            <a:endParaRPr lang="en-US"/>
          </a:p>
        </p:txBody>
      </p:sp>
      <p:sp>
        <p:nvSpPr>
          <p:cNvPr id="78874" name="AutoShape 25"/>
          <p:cNvSpPr>
            <a:spLocks noChangeArrowheads="1"/>
          </p:cNvSpPr>
          <p:nvPr/>
        </p:nvSpPr>
        <p:spPr bwMode="auto">
          <a:xfrm>
            <a:off x="2171700" y="4673600"/>
            <a:ext cx="1600200" cy="317500"/>
          </a:xfrm>
          <a:prstGeom prst="hexagon">
            <a:avLst>
              <a:gd name="adj" fmla="val 20697"/>
              <a:gd name="vf" fmla="val 115470"/>
            </a:avLst>
          </a:prstGeom>
          <a:solidFill>
            <a:srgbClr val="B2B2B2"/>
          </a:solidFill>
          <a:ln w="28575">
            <a:solidFill>
              <a:schemeClr val="tx1"/>
            </a:solidFill>
            <a:miter lim="800000"/>
            <a:headEnd/>
            <a:tailEnd/>
          </a:ln>
        </p:spPr>
        <p:txBody>
          <a:bodyPr wrap="none" anchor="ctr"/>
          <a:lstStyle/>
          <a:p>
            <a:pPr algn="ctr"/>
            <a:endParaRPr lang="en-US" sz="1600">
              <a:latin typeface="Tahoma" pitchFamily="34" charset="0"/>
            </a:endParaRPr>
          </a:p>
        </p:txBody>
      </p:sp>
      <p:sp>
        <p:nvSpPr>
          <p:cNvPr id="78875" name="AutoShape 26"/>
          <p:cNvSpPr>
            <a:spLocks noChangeArrowheads="1"/>
          </p:cNvSpPr>
          <p:nvPr/>
        </p:nvSpPr>
        <p:spPr bwMode="auto">
          <a:xfrm>
            <a:off x="3771900" y="4673600"/>
            <a:ext cx="1358900" cy="317500"/>
          </a:xfrm>
          <a:prstGeom prst="hexagon">
            <a:avLst>
              <a:gd name="adj" fmla="val 25502"/>
              <a:gd name="vf" fmla="val 115470"/>
            </a:avLst>
          </a:prstGeom>
          <a:solidFill>
            <a:srgbClr val="FFFFFF"/>
          </a:solidFill>
          <a:ln w="28575">
            <a:solidFill>
              <a:schemeClr val="tx1"/>
            </a:solidFill>
            <a:miter lim="800000"/>
            <a:headEnd/>
            <a:tailEnd/>
          </a:ln>
        </p:spPr>
        <p:txBody>
          <a:bodyPr wrap="none" anchor="ctr"/>
          <a:lstStyle/>
          <a:p>
            <a:pPr algn="ctr"/>
            <a:r>
              <a:rPr lang="en-US" sz="1600">
                <a:latin typeface="Tahoma" pitchFamily="34" charset="0"/>
              </a:rPr>
              <a:t>valid</a:t>
            </a:r>
          </a:p>
        </p:txBody>
      </p:sp>
      <p:sp>
        <p:nvSpPr>
          <p:cNvPr id="78876" name="AutoShape 27"/>
          <p:cNvSpPr>
            <a:spLocks noChangeArrowheads="1"/>
          </p:cNvSpPr>
          <p:nvPr/>
        </p:nvSpPr>
        <p:spPr bwMode="auto">
          <a:xfrm>
            <a:off x="6362700" y="4673600"/>
            <a:ext cx="431800" cy="317500"/>
          </a:xfrm>
          <a:prstGeom prst="hexagon">
            <a:avLst>
              <a:gd name="adj" fmla="val 29020"/>
              <a:gd name="vf" fmla="val 115470"/>
            </a:avLst>
          </a:prstGeom>
          <a:solidFill>
            <a:srgbClr val="B2B2B2"/>
          </a:solidFill>
          <a:ln w="28575">
            <a:solidFill>
              <a:schemeClr val="tx1"/>
            </a:solidFill>
            <a:miter lim="800000"/>
            <a:headEnd/>
            <a:tailEnd/>
          </a:ln>
        </p:spPr>
        <p:txBody>
          <a:bodyPr wrap="none" anchor="ctr"/>
          <a:lstStyle/>
          <a:p>
            <a:endParaRPr lang="en-US"/>
          </a:p>
        </p:txBody>
      </p:sp>
      <p:sp>
        <p:nvSpPr>
          <p:cNvPr id="78877" name="AutoShape 28"/>
          <p:cNvSpPr>
            <a:spLocks noChangeArrowheads="1"/>
          </p:cNvSpPr>
          <p:nvPr/>
        </p:nvSpPr>
        <p:spPr bwMode="auto">
          <a:xfrm>
            <a:off x="6807200" y="4673600"/>
            <a:ext cx="685800" cy="317500"/>
          </a:xfrm>
          <a:prstGeom prst="hexagon">
            <a:avLst>
              <a:gd name="adj" fmla="val 21000"/>
              <a:gd name="vf" fmla="val 115470"/>
            </a:avLst>
          </a:prstGeom>
          <a:solidFill>
            <a:srgbClr val="FFFFFF"/>
          </a:solidFill>
          <a:ln w="28575">
            <a:solidFill>
              <a:schemeClr val="tx1"/>
            </a:solidFill>
            <a:miter lim="800000"/>
            <a:headEnd/>
            <a:tailEnd/>
          </a:ln>
        </p:spPr>
        <p:txBody>
          <a:bodyPr wrap="none" anchor="ctr"/>
          <a:lstStyle/>
          <a:p>
            <a:pPr algn="ctr"/>
            <a:r>
              <a:rPr lang="en-US" sz="1600">
                <a:latin typeface="Tahoma" pitchFamily="34" charset="0"/>
              </a:rPr>
              <a:t>valid</a:t>
            </a:r>
          </a:p>
        </p:txBody>
      </p:sp>
      <p:sp>
        <p:nvSpPr>
          <p:cNvPr id="78878" name="AutoShape 29"/>
          <p:cNvSpPr>
            <a:spLocks noChangeArrowheads="1"/>
          </p:cNvSpPr>
          <p:nvPr/>
        </p:nvSpPr>
        <p:spPr bwMode="auto">
          <a:xfrm>
            <a:off x="8826500" y="4673600"/>
            <a:ext cx="431800" cy="317500"/>
          </a:xfrm>
          <a:prstGeom prst="hexagon">
            <a:avLst>
              <a:gd name="adj" fmla="val 29020"/>
              <a:gd name="vf" fmla="val 115470"/>
            </a:avLst>
          </a:prstGeom>
          <a:solidFill>
            <a:srgbClr val="B2B2B2"/>
          </a:solidFill>
          <a:ln w="28575">
            <a:solidFill>
              <a:schemeClr val="tx1"/>
            </a:solidFill>
            <a:miter lim="800000"/>
            <a:headEnd/>
            <a:tailEnd/>
          </a:ln>
        </p:spPr>
        <p:txBody>
          <a:bodyPr wrap="none" anchor="ctr"/>
          <a:lstStyle/>
          <a:p>
            <a:endParaRPr lang="en-US"/>
          </a:p>
        </p:txBody>
      </p:sp>
      <p:sp>
        <p:nvSpPr>
          <p:cNvPr id="78879" name="Line 30"/>
          <p:cNvSpPr>
            <a:spLocks noChangeShapeType="1"/>
          </p:cNvSpPr>
          <p:nvPr/>
        </p:nvSpPr>
        <p:spPr bwMode="auto">
          <a:xfrm>
            <a:off x="7200900" y="3530600"/>
            <a:ext cx="0" cy="965200"/>
          </a:xfrm>
          <a:prstGeom prst="line">
            <a:avLst/>
          </a:prstGeom>
          <a:noFill/>
          <a:ln w="12700">
            <a:solidFill>
              <a:srgbClr val="C0C0C0"/>
            </a:solidFill>
            <a:round/>
            <a:headEnd/>
            <a:tailEnd/>
          </a:ln>
        </p:spPr>
        <p:txBody>
          <a:bodyPr wrap="none" anchor="ctr"/>
          <a:lstStyle/>
          <a:p>
            <a:endParaRPr lang="en-US"/>
          </a:p>
        </p:txBody>
      </p:sp>
      <p:sp>
        <p:nvSpPr>
          <p:cNvPr id="78880" name="AutoShape 31"/>
          <p:cNvSpPr>
            <a:spLocks noChangeArrowheads="1"/>
          </p:cNvSpPr>
          <p:nvPr/>
        </p:nvSpPr>
        <p:spPr bwMode="auto">
          <a:xfrm>
            <a:off x="9271000" y="4673600"/>
            <a:ext cx="685800" cy="317500"/>
          </a:xfrm>
          <a:prstGeom prst="hexagon">
            <a:avLst>
              <a:gd name="adj" fmla="val 21000"/>
              <a:gd name="vf" fmla="val 115470"/>
            </a:avLst>
          </a:prstGeom>
          <a:solidFill>
            <a:srgbClr val="FFFFFF"/>
          </a:solidFill>
          <a:ln w="28575">
            <a:solidFill>
              <a:schemeClr val="tx1"/>
            </a:solidFill>
            <a:miter lim="800000"/>
            <a:headEnd/>
            <a:tailEnd/>
          </a:ln>
        </p:spPr>
        <p:txBody>
          <a:bodyPr wrap="none" anchor="ctr"/>
          <a:lstStyle/>
          <a:p>
            <a:pPr algn="ctr"/>
            <a:r>
              <a:rPr lang="en-US" sz="1600">
                <a:latin typeface="Tahoma" pitchFamily="34" charset="0"/>
              </a:rPr>
              <a:t>valid</a:t>
            </a:r>
          </a:p>
        </p:txBody>
      </p:sp>
      <p:sp>
        <p:nvSpPr>
          <p:cNvPr id="78881" name="Line 32"/>
          <p:cNvSpPr>
            <a:spLocks noChangeShapeType="1"/>
          </p:cNvSpPr>
          <p:nvPr/>
        </p:nvSpPr>
        <p:spPr bwMode="auto">
          <a:xfrm>
            <a:off x="5130800" y="4832350"/>
            <a:ext cx="1244600" cy="0"/>
          </a:xfrm>
          <a:prstGeom prst="line">
            <a:avLst/>
          </a:prstGeom>
          <a:noFill/>
          <a:ln w="28575">
            <a:solidFill>
              <a:schemeClr val="tx1"/>
            </a:solidFill>
            <a:round/>
            <a:headEnd/>
            <a:tailEnd/>
          </a:ln>
        </p:spPr>
        <p:txBody>
          <a:bodyPr wrap="none" anchor="ctr"/>
          <a:lstStyle/>
          <a:p>
            <a:endParaRPr lang="en-US"/>
          </a:p>
        </p:txBody>
      </p:sp>
      <p:sp>
        <p:nvSpPr>
          <p:cNvPr id="78882" name="Line 33"/>
          <p:cNvSpPr>
            <a:spLocks noChangeShapeType="1"/>
          </p:cNvSpPr>
          <p:nvPr/>
        </p:nvSpPr>
        <p:spPr bwMode="auto">
          <a:xfrm>
            <a:off x="7493000" y="4832350"/>
            <a:ext cx="1346200" cy="12700"/>
          </a:xfrm>
          <a:prstGeom prst="line">
            <a:avLst/>
          </a:prstGeom>
          <a:noFill/>
          <a:ln w="28575">
            <a:solidFill>
              <a:schemeClr val="tx1"/>
            </a:solidFill>
            <a:round/>
            <a:headEnd/>
            <a:tailEnd/>
          </a:ln>
        </p:spPr>
        <p:txBody>
          <a:bodyPr wrap="none" anchor="ctr"/>
          <a:lstStyle/>
          <a:p>
            <a:endParaRPr lang="en-US"/>
          </a:p>
        </p:txBody>
      </p:sp>
      <p:grpSp>
        <p:nvGrpSpPr>
          <p:cNvPr id="2" name="Group 34"/>
          <p:cNvGrpSpPr>
            <a:grpSpLocks/>
          </p:cNvGrpSpPr>
          <p:nvPr/>
        </p:nvGrpSpPr>
        <p:grpSpPr bwMode="auto">
          <a:xfrm>
            <a:off x="2908300" y="4175125"/>
            <a:ext cx="876300" cy="336550"/>
            <a:chOff x="800" y="3110"/>
            <a:chExt cx="552" cy="212"/>
          </a:xfrm>
        </p:grpSpPr>
        <p:sp>
          <p:nvSpPr>
            <p:cNvPr id="78935" name="Rectangle 35"/>
            <p:cNvSpPr>
              <a:spLocks noChangeArrowheads="1"/>
            </p:cNvSpPr>
            <p:nvPr/>
          </p:nvSpPr>
          <p:spPr bwMode="auto">
            <a:xfrm>
              <a:off x="931" y="3110"/>
              <a:ext cx="265" cy="212"/>
            </a:xfrm>
            <a:prstGeom prst="rect">
              <a:avLst/>
            </a:prstGeom>
            <a:noFill/>
            <a:ln w="28575">
              <a:noFill/>
              <a:miter lim="800000"/>
              <a:headEnd/>
              <a:tailEnd/>
            </a:ln>
          </p:spPr>
          <p:txBody>
            <a:bodyPr wrap="none" anchor="ctr">
              <a:spAutoFit/>
            </a:bodyPr>
            <a:lstStyle/>
            <a:p>
              <a:pPr algn="ctr"/>
              <a:r>
                <a:rPr lang="en-US" sz="1600">
                  <a:solidFill>
                    <a:srgbClr val="0033CC"/>
                  </a:solidFill>
                  <a:latin typeface="Tahoma" pitchFamily="34" charset="0"/>
                </a:rPr>
                <a:t>t</a:t>
              </a:r>
              <a:r>
                <a:rPr lang="en-US" sz="1600" baseline="-25000">
                  <a:solidFill>
                    <a:srgbClr val="0033CC"/>
                  </a:solidFill>
                  <a:latin typeface="Tahoma" pitchFamily="34" charset="0"/>
                </a:rPr>
                <a:t>AA</a:t>
              </a:r>
            </a:p>
          </p:txBody>
        </p:sp>
        <p:sp>
          <p:nvSpPr>
            <p:cNvPr id="78936" name="Line 36"/>
            <p:cNvSpPr>
              <a:spLocks noChangeShapeType="1"/>
            </p:cNvSpPr>
            <p:nvPr/>
          </p:nvSpPr>
          <p:spPr bwMode="auto">
            <a:xfrm>
              <a:off x="1184" y="3216"/>
              <a:ext cx="168" cy="0"/>
            </a:xfrm>
            <a:prstGeom prst="line">
              <a:avLst/>
            </a:prstGeom>
            <a:noFill/>
            <a:ln w="28575">
              <a:solidFill>
                <a:schemeClr val="tx1"/>
              </a:solidFill>
              <a:round/>
              <a:headEnd/>
              <a:tailEnd type="triangle" w="med" len="med"/>
            </a:ln>
          </p:spPr>
          <p:txBody>
            <a:bodyPr wrap="none" anchor="ctr"/>
            <a:lstStyle/>
            <a:p>
              <a:endParaRPr lang="en-US"/>
            </a:p>
          </p:txBody>
        </p:sp>
        <p:sp>
          <p:nvSpPr>
            <p:cNvPr id="78937" name="Line 37"/>
            <p:cNvSpPr>
              <a:spLocks noChangeShapeType="1"/>
            </p:cNvSpPr>
            <p:nvPr/>
          </p:nvSpPr>
          <p:spPr bwMode="auto">
            <a:xfrm flipH="1">
              <a:off x="800" y="3216"/>
              <a:ext cx="152" cy="0"/>
            </a:xfrm>
            <a:prstGeom prst="line">
              <a:avLst/>
            </a:prstGeom>
            <a:noFill/>
            <a:ln w="28575">
              <a:solidFill>
                <a:schemeClr val="tx1"/>
              </a:solidFill>
              <a:round/>
              <a:headEnd/>
              <a:tailEnd type="triangle" w="med" len="med"/>
            </a:ln>
          </p:spPr>
          <p:txBody>
            <a:bodyPr wrap="none" anchor="ctr"/>
            <a:lstStyle/>
            <a:p>
              <a:endParaRPr lang="en-US"/>
            </a:p>
          </p:txBody>
        </p:sp>
      </p:grpSp>
      <p:sp>
        <p:nvSpPr>
          <p:cNvPr id="78884" name="Line 38"/>
          <p:cNvSpPr>
            <a:spLocks noChangeShapeType="1"/>
          </p:cNvSpPr>
          <p:nvPr/>
        </p:nvSpPr>
        <p:spPr bwMode="auto">
          <a:xfrm flipH="1">
            <a:off x="4673600" y="2600325"/>
            <a:ext cx="127000" cy="317500"/>
          </a:xfrm>
          <a:prstGeom prst="line">
            <a:avLst/>
          </a:prstGeom>
          <a:noFill/>
          <a:ln w="28575">
            <a:solidFill>
              <a:schemeClr val="tx1"/>
            </a:solidFill>
            <a:round/>
            <a:headEnd/>
            <a:tailEnd/>
          </a:ln>
        </p:spPr>
        <p:txBody>
          <a:bodyPr wrap="none" anchor="ctr"/>
          <a:lstStyle/>
          <a:p>
            <a:endParaRPr lang="en-US"/>
          </a:p>
        </p:txBody>
      </p:sp>
      <p:sp>
        <p:nvSpPr>
          <p:cNvPr id="78885" name="Line 39"/>
          <p:cNvSpPr>
            <a:spLocks noChangeShapeType="1"/>
          </p:cNvSpPr>
          <p:nvPr/>
        </p:nvSpPr>
        <p:spPr bwMode="auto">
          <a:xfrm>
            <a:off x="2184400" y="2917825"/>
            <a:ext cx="2489200" cy="0"/>
          </a:xfrm>
          <a:prstGeom prst="line">
            <a:avLst/>
          </a:prstGeom>
          <a:noFill/>
          <a:ln w="28575">
            <a:solidFill>
              <a:schemeClr val="tx1"/>
            </a:solidFill>
            <a:round/>
            <a:headEnd/>
            <a:tailEnd/>
          </a:ln>
        </p:spPr>
        <p:txBody>
          <a:bodyPr wrap="none" anchor="ctr"/>
          <a:lstStyle/>
          <a:p>
            <a:endParaRPr lang="en-US"/>
          </a:p>
        </p:txBody>
      </p:sp>
      <p:sp>
        <p:nvSpPr>
          <p:cNvPr id="78886" name="Line 40"/>
          <p:cNvSpPr>
            <a:spLocks noChangeShapeType="1"/>
          </p:cNvSpPr>
          <p:nvPr/>
        </p:nvSpPr>
        <p:spPr bwMode="auto">
          <a:xfrm>
            <a:off x="5854700" y="2600325"/>
            <a:ext cx="127000" cy="317500"/>
          </a:xfrm>
          <a:prstGeom prst="line">
            <a:avLst/>
          </a:prstGeom>
          <a:noFill/>
          <a:ln w="28575">
            <a:solidFill>
              <a:schemeClr val="tx1"/>
            </a:solidFill>
            <a:round/>
            <a:headEnd/>
            <a:tailEnd/>
          </a:ln>
        </p:spPr>
        <p:txBody>
          <a:bodyPr wrap="none" anchor="ctr"/>
          <a:lstStyle/>
          <a:p>
            <a:endParaRPr lang="en-US"/>
          </a:p>
        </p:txBody>
      </p:sp>
      <p:grpSp>
        <p:nvGrpSpPr>
          <p:cNvPr id="3" name="Group 41"/>
          <p:cNvGrpSpPr>
            <a:grpSpLocks/>
          </p:cNvGrpSpPr>
          <p:nvPr/>
        </p:nvGrpSpPr>
        <p:grpSpPr bwMode="auto">
          <a:xfrm>
            <a:off x="4521200" y="4175125"/>
            <a:ext cx="876300" cy="336550"/>
            <a:chOff x="1816" y="3134"/>
            <a:chExt cx="552" cy="212"/>
          </a:xfrm>
        </p:grpSpPr>
        <p:sp>
          <p:nvSpPr>
            <p:cNvPr id="78932" name="Rectangle 42"/>
            <p:cNvSpPr>
              <a:spLocks noChangeArrowheads="1"/>
            </p:cNvSpPr>
            <p:nvPr/>
          </p:nvSpPr>
          <p:spPr bwMode="auto">
            <a:xfrm>
              <a:off x="1945" y="3134"/>
              <a:ext cx="270" cy="212"/>
            </a:xfrm>
            <a:prstGeom prst="rect">
              <a:avLst/>
            </a:prstGeom>
            <a:noFill/>
            <a:ln w="28575">
              <a:noFill/>
              <a:miter lim="800000"/>
              <a:headEnd/>
              <a:tailEnd/>
            </a:ln>
          </p:spPr>
          <p:txBody>
            <a:bodyPr wrap="none" anchor="ctr">
              <a:spAutoFit/>
            </a:bodyPr>
            <a:lstStyle/>
            <a:p>
              <a:pPr algn="ctr"/>
              <a:r>
                <a:rPr lang="en-US" sz="1600">
                  <a:solidFill>
                    <a:srgbClr val="0033CC"/>
                  </a:solidFill>
                  <a:latin typeface="Tahoma" pitchFamily="34" charset="0"/>
                </a:rPr>
                <a:t>t</a:t>
              </a:r>
              <a:r>
                <a:rPr lang="en-US" sz="1600" baseline="-25000">
                  <a:solidFill>
                    <a:srgbClr val="0033CC"/>
                  </a:solidFill>
                  <a:latin typeface="Tahoma" pitchFamily="34" charset="0"/>
                </a:rPr>
                <a:t>OZ</a:t>
              </a:r>
            </a:p>
          </p:txBody>
        </p:sp>
        <p:sp>
          <p:nvSpPr>
            <p:cNvPr id="78933" name="Line 43"/>
            <p:cNvSpPr>
              <a:spLocks noChangeShapeType="1"/>
            </p:cNvSpPr>
            <p:nvPr/>
          </p:nvSpPr>
          <p:spPr bwMode="auto">
            <a:xfrm>
              <a:off x="2200" y="3240"/>
              <a:ext cx="168" cy="0"/>
            </a:xfrm>
            <a:prstGeom prst="line">
              <a:avLst/>
            </a:prstGeom>
            <a:noFill/>
            <a:ln w="28575">
              <a:solidFill>
                <a:schemeClr val="tx1"/>
              </a:solidFill>
              <a:round/>
              <a:headEnd type="triangle" w="med" len="med"/>
              <a:tailEnd/>
            </a:ln>
          </p:spPr>
          <p:txBody>
            <a:bodyPr wrap="none" anchor="ctr"/>
            <a:lstStyle/>
            <a:p>
              <a:endParaRPr lang="en-US"/>
            </a:p>
          </p:txBody>
        </p:sp>
        <p:sp>
          <p:nvSpPr>
            <p:cNvPr id="78934" name="Line 44"/>
            <p:cNvSpPr>
              <a:spLocks noChangeShapeType="1"/>
            </p:cNvSpPr>
            <p:nvPr/>
          </p:nvSpPr>
          <p:spPr bwMode="auto">
            <a:xfrm flipH="1">
              <a:off x="1816" y="3240"/>
              <a:ext cx="152" cy="0"/>
            </a:xfrm>
            <a:prstGeom prst="line">
              <a:avLst/>
            </a:prstGeom>
            <a:noFill/>
            <a:ln w="28575">
              <a:solidFill>
                <a:schemeClr val="tx1"/>
              </a:solidFill>
              <a:round/>
              <a:headEnd type="triangle" w="med" len="med"/>
              <a:tailEnd/>
            </a:ln>
          </p:spPr>
          <p:txBody>
            <a:bodyPr wrap="none" anchor="ctr"/>
            <a:lstStyle/>
            <a:p>
              <a:endParaRPr lang="en-US"/>
            </a:p>
          </p:txBody>
        </p:sp>
      </p:grpSp>
      <p:grpSp>
        <p:nvGrpSpPr>
          <p:cNvPr id="4" name="Group 45"/>
          <p:cNvGrpSpPr>
            <a:grpSpLocks/>
          </p:cNvGrpSpPr>
          <p:nvPr/>
        </p:nvGrpSpPr>
        <p:grpSpPr bwMode="auto">
          <a:xfrm>
            <a:off x="5448300" y="2054225"/>
            <a:ext cx="1346200" cy="336550"/>
            <a:chOff x="2400" y="1798"/>
            <a:chExt cx="848" cy="212"/>
          </a:xfrm>
        </p:grpSpPr>
        <p:sp>
          <p:nvSpPr>
            <p:cNvPr id="78929" name="Rectangle 46"/>
            <p:cNvSpPr>
              <a:spLocks noChangeArrowheads="1"/>
            </p:cNvSpPr>
            <p:nvPr/>
          </p:nvSpPr>
          <p:spPr bwMode="auto">
            <a:xfrm>
              <a:off x="2637" y="1798"/>
              <a:ext cx="375" cy="212"/>
            </a:xfrm>
            <a:prstGeom prst="rect">
              <a:avLst/>
            </a:prstGeom>
            <a:noFill/>
            <a:ln w="28575">
              <a:noFill/>
              <a:miter lim="800000"/>
              <a:headEnd/>
              <a:tailEnd/>
            </a:ln>
          </p:spPr>
          <p:txBody>
            <a:bodyPr wrap="none" anchor="ctr">
              <a:spAutoFit/>
            </a:bodyPr>
            <a:lstStyle/>
            <a:p>
              <a:pPr algn="ctr"/>
              <a:r>
                <a:rPr lang="en-US" sz="1600">
                  <a:solidFill>
                    <a:srgbClr val="0033CC"/>
                  </a:solidFill>
                  <a:latin typeface="Tahoma" pitchFamily="34" charset="0"/>
                  <a:sym typeface="Symbol" pitchFamily="18" charset="2"/>
                </a:rPr>
                <a:t> </a:t>
              </a:r>
              <a:r>
                <a:rPr lang="en-US" sz="1600">
                  <a:solidFill>
                    <a:srgbClr val="0033CC"/>
                  </a:solidFill>
                  <a:latin typeface="Tahoma" pitchFamily="34" charset="0"/>
                </a:rPr>
                <a:t>t</a:t>
              </a:r>
              <a:r>
                <a:rPr lang="en-US" sz="1600" baseline="-25000">
                  <a:solidFill>
                    <a:srgbClr val="0033CC"/>
                  </a:solidFill>
                  <a:latin typeface="Tahoma" pitchFamily="34" charset="0"/>
                </a:rPr>
                <a:t>AA</a:t>
              </a:r>
            </a:p>
          </p:txBody>
        </p:sp>
        <p:sp>
          <p:nvSpPr>
            <p:cNvPr id="78930" name="Line 47"/>
            <p:cNvSpPr>
              <a:spLocks noChangeShapeType="1"/>
            </p:cNvSpPr>
            <p:nvPr/>
          </p:nvSpPr>
          <p:spPr bwMode="auto">
            <a:xfrm flipH="1">
              <a:off x="2400" y="1904"/>
              <a:ext cx="256" cy="0"/>
            </a:xfrm>
            <a:prstGeom prst="line">
              <a:avLst/>
            </a:prstGeom>
            <a:noFill/>
            <a:ln w="28575">
              <a:solidFill>
                <a:schemeClr val="tx1"/>
              </a:solidFill>
              <a:round/>
              <a:headEnd/>
              <a:tailEnd type="triangle" w="med" len="med"/>
            </a:ln>
          </p:spPr>
          <p:txBody>
            <a:bodyPr wrap="none" anchor="ctr"/>
            <a:lstStyle/>
            <a:p>
              <a:endParaRPr lang="en-US"/>
            </a:p>
          </p:txBody>
        </p:sp>
        <p:sp>
          <p:nvSpPr>
            <p:cNvPr id="78931" name="Line 48"/>
            <p:cNvSpPr>
              <a:spLocks noChangeShapeType="1"/>
            </p:cNvSpPr>
            <p:nvPr/>
          </p:nvSpPr>
          <p:spPr bwMode="auto">
            <a:xfrm>
              <a:off x="2992" y="1904"/>
              <a:ext cx="256" cy="0"/>
            </a:xfrm>
            <a:prstGeom prst="line">
              <a:avLst/>
            </a:prstGeom>
            <a:noFill/>
            <a:ln w="28575">
              <a:solidFill>
                <a:schemeClr val="tx1"/>
              </a:solidFill>
              <a:round/>
              <a:headEnd/>
              <a:tailEnd type="triangle" w="med" len="med"/>
            </a:ln>
          </p:spPr>
          <p:txBody>
            <a:bodyPr wrap="none" anchor="ctr"/>
            <a:lstStyle/>
            <a:p>
              <a:endParaRPr lang="en-US"/>
            </a:p>
          </p:txBody>
        </p:sp>
      </p:grpSp>
      <p:sp>
        <p:nvSpPr>
          <p:cNvPr id="78889" name="Line 49"/>
          <p:cNvSpPr>
            <a:spLocks noChangeShapeType="1"/>
          </p:cNvSpPr>
          <p:nvPr/>
        </p:nvSpPr>
        <p:spPr bwMode="auto">
          <a:xfrm>
            <a:off x="4800600" y="2603500"/>
            <a:ext cx="1054100" cy="0"/>
          </a:xfrm>
          <a:prstGeom prst="line">
            <a:avLst/>
          </a:prstGeom>
          <a:noFill/>
          <a:ln w="28575">
            <a:solidFill>
              <a:schemeClr val="tx1"/>
            </a:solidFill>
            <a:round/>
            <a:headEnd/>
            <a:tailEnd/>
          </a:ln>
        </p:spPr>
        <p:txBody>
          <a:bodyPr wrap="none" anchor="ctr"/>
          <a:lstStyle/>
          <a:p>
            <a:endParaRPr lang="en-US"/>
          </a:p>
        </p:txBody>
      </p:sp>
      <p:grpSp>
        <p:nvGrpSpPr>
          <p:cNvPr id="5" name="Group 50"/>
          <p:cNvGrpSpPr>
            <a:grpSpLocks/>
          </p:cNvGrpSpPr>
          <p:nvPr/>
        </p:nvGrpSpPr>
        <p:grpSpPr bwMode="auto">
          <a:xfrm>
            <a:off x="5689600" y="4175125"/>
            <a:ext cx="939800" cy="336550"/>
            <a:chOff x="2552" y="3086"/>
            <a:chExt cx="592" cy="212"/>
          </a:xfrm>
        </p:grpSpPr>
        <p:sp>
          <p:nvSpPr>
            <p:cNvPr id="78926" name="Rectangle 51"/>
            <p:cNvSpPr>
              <a:spLocks noChangeArrowheads="1"/>
            </p:cNvSpPr>
            <p:nvPr/>
          </p:nvSpPr>
          <p:spPr bwMode="auto">
            <a:xfrm>
              <a:off x="2705" y="3086"/>
              <a:ext cx="270" cy="212"/>
            </a:xfrm>
            <a:prstGeom prst="rect">
              <a:avLst/>
            </a:prstGeom>
            <a:noFill/>
            <a:ln w="28575">
              <a:noFill/>
              <a:miter lim="800000"/>
              <a:headEnd/>
              <a:tailEnd/>
            </a:ln>
          </p:spPr>
          <p:txBody>
            <a:bodyPr wrap="none" anchor="ctr">
              <a:spAutoFit/>
            </a:bodyPr>
            <a:lstStyle/>
            <a:p>
              <a:pPr algn="ctr"/>
              <a:r>
                <a:rPr lang="en-US" sz="1600">
                  <a:solidFill>
                    <a:srgbClr val="0033CC"/>
                  </a:solidFill>
                  <a:latin typeface="Tahoma" pitchFamily="34" charset="0"/>
                </a:rPr>
                <a:t>t</a:t>
              </a:r>
              <a:r>
                <a:rPr lang="en-US" sz="1600" baseline="-25000">
                  <a:solidFill>
                    <a:srgbClr val="0033CC"/>
                  </a:solidFill>
                  <a:latin typeface="Tahoma" pitchFamily="34" charset="0"/>
                </a:rPr>
                <a:t>OE</a:t>
              </a:r>
            </a:p>
          </p:txBody>
        </p:sp>
        <p:sp>
          <p:nvSpPr>
            <p:cNvPr id="78927" name="Line 52"/>
            <p:cNvSpPr>
              <a:spLocks noChangeShapeType="1"/>
            </p:cNvSpPr>
            <p:nvPr/>
          </p:nvSpPr>
          <p:spPr bwMode="auto">
            <a:xfrm>
              <a:off x="2976" y="3192"/>
              <a:ext cx="168" cy="0"/>
            </a:xfrm>
            <a:prstGeom prst="line">
              <a:avLst/>
            </a:prstGeom>
            <a:noFill/>
            <a:ln w="28575">
              <a:solidFill>
                <a:schemeClr val="tx1"/>
              </a:solidFill>
              <a:round/>
              <a:headEnd type="triangle" w="med" len="med"/>
              <a:tailEnd/>
            </a:ln>
          </p:spPr>
          <p:txBody>
            <a:bodyPr wrap="none" anchor="ctr"/>
            <a:lstStyle/>
            <a:p>
              <a:endParaRPr lang="en-US"/>
            </a:p>
          </p:txBody>
        </p:sp>
        <p:sp>
          <p:nvSpPr>
            <p:cNvPr id="78928" name="Line 53"/>
            <p:cNvSpPr>
              <a:spLocks noChangeShapeType="1"/>
            </p:cNvSpPr>
            <p:nvPr/>
          </p:nvSpPr>
          <p:spPr bwMode="auto">
            <a:xfrm flipH="1">
              <a:off x="2552" y="3192"/>
              <a:ext cx="152" cy="0"/>
            </a:xfrm>
            <a:prstGeom prst="line">
              <a:avLst/>
            </a:prstGeom>
            <a:noFill/>
            <a:ln w="28575">
              <a:solidFill>
                <a:schemeClr val="tx1"/>
              </a:solidFill>
              <a:round/>
              <a:headEnd type="triangle" w="med" len="med"/>
              <a:tailEnd/>
            </a:ln>
          </p:spPr>
          <p:txBody>
            <a:bodyPr wrap="none" anchor="ctr"/>
            <a:lstStyle/>
            <a:p>
              <a:endParaRPr lang="en-US"/>
            </a:p>
          </p:txBody>
        </p:sp>
      </p:grpSp>
      <p:grpSp>
        <p:nvGrpSpPr>
          <p:cNvPr id="6" name="Group 54"/>
          <p:cNvGrpSpPr>
            <a:grpSpLocks/>
          </p:cNvGrpSpPr>
          <p:nvPr/>
        </p:nvGrpSpPr>
        <p:grpSpPr bwMode="auto">
          <a:xfrm>
            <a:off x="5905500" y="3095625"/>
            <a:ext cx="876300" cy="336550"/>
            <a:chOff x="800" y="3110"/>
            <a:chExt cx="552" cy="212"/>
          </a:xfrm>
        </p:grpSpPr>
        <p:sp>
          <p:nvSpPr>
            <p:cNvPr id="78923" name="Rectangle 55"/>
            <p:cNvSpPr>
              <a:spLocks noChangeArrowheads="1"/>
            </p:cNvSpPr>
            <p:nvPr/>
          </p:nvSpPr>
          <p:spPr bwMode="auto">
            <a:xfrm>
              <a:off x="907" y="3110"/>
              <a:ext cx="314" cy="212"/>
            </a:xfrm>
            <a:prstGeom prst="rect">
              <a:avLst/>
            </a:prstGeom>
            <a:noFill/>
            <a:ln w="28575">
              <a:noFill/>
              <a:miter lim="800000"/>
              <a:headEnd/>
              <a:tailEnd/>
            </a:ln>
          </p:spPr>
          <p:txBody>
            <a:bodyPr wrap="none" anchor="ctr">
              <a:spAutoFit/>
            </a:bodyPr>
            <a:lstStyle/>
            <a:p>
              <a:pPr algn="ctr"/>
              <a:r>
                <a:rPr lang="en-US" sz="1600">
                  <a:solidFill>
                    <a:srgbClr val="0033CC"/>
                  </a:solidFill>
                  <a:latin typeface="Tahoma" pitchFamily="34" charset="0"/>
                </a:rPr>
                <a:t>t</a:t>
              </a:r>
              <a:r>
                <a:rPr lang="en-US" sz="1600" baseline="-25000">
                  <a:solidFill>
                    <a:srgbClr val="0033CC"/>
                  </a:solidFill>
                  <a:latin typeface="Tahoma" pitchFamily="34" charset="0"/>
                </a:rPr>
                <a:t>ACS</a:t>
              </a:r>
            </a:p>
          </p:txBody>
        </p:sp>
        <p:sp>
          <p:nvSpPr>
            <p:cNvPr id="78924" name="Line 56"/>
            <p:cNvSpPr>
              <a:spLocks noChangeShapeType="1"/>
            </p:cNvSpPr>
            <p:nvPr/>
          </p:nvSpPr>
          <p:spPr bwMode="auto">
            <a:xfrm>
              <a:off x="1184" y="3216"/>
              <a:ext cx="168" cy="0"/>
            </a:xfrm>
            <a:prstGeom prst="line">
              <a:avLst/>
            </a:prstGeom>
            <a:noFill/>
            <a:ln w="28575">
              <a:solidFill>
                <a:schemeClr val="tx1"/>
              </a:solidFill>
              <a:round/>
              <a:headEnd/>
              <a:tailEnd type="triangle" w="med" len="med"/>
            </a:ln>
          </p:spPr>
          <p:txBody>
            <a:bodyPr wrap="none" anchor="ctr"/>
            <a:lstStyle/>
            <a:p>
              <a:endParaRPr lang="en-US"/>
            </a:p>
          </p:txBody>
        </p:sp>
        <p:sp>
          <p:nvSpPr>
            <p:cNvPr id="78925" name="Line 57"/>
            <p:cNvSpPr>
              <a:spLocks noChangeShapeType="1"/>
            </p:cNvSpPr>
            <p:nvPr/>
          </p:nvSpPr>
          <p:spPr bwMode="auto">
            <a:xfrm flipH="1">
              <a:off x="800" y="3216"/>
              <a:ext cx="152" cy="0"/>
            </a:xfrm>
            <a:prstGeom prst="line">
              <a:avLst/>
            </a:prstGeom>
            <a:noFill/>
            <a:ln w="28575">
              <a:solidFill>
                <a:schemeClr val="tx1"/>
              </a:solidFill>
              <a:round/>
              <a:headEnd/>
              <a:tailEnd type="triangle" w="med" len="med"/>
            </a:ln>
          </p:spPr>
          <p:txBody>
            <a:bodyPr wrap="none" anchor="ctr"/>
            <a:lstStyle/>
            <a:p>
              <a:endParaRPr lang="en-US"/>
            </a:p>
          </p:txBody>
        </p:sp>
      </p:grpSp>
      <p:sp>
        <p:nvSpPr>
          <p:cNvPr id="78892" name="Line 58"/>
          <p:cNvSpPr>
            <a:spLocks noChangeShapeType="1"/>
          </p:cNvSpPr>
          <p:nvPr/>
        </p:nvSpPr>
        <p:spPr bwMode="auto">
          <a:xfrm flipH="1">
            <a:off x="7137400" y="3622675"/>
            <a:ext cx="127000" cy="317500"/>
          </a:xfrm>
          <a:prstGeom prst="line">
            <a:avLst/>
          </a:prstGeom>
          <a:noFill/>
          <a:ln w="28575">
            <a:solidFill>
              <a:schemeClr val="tx1"/>
            </a:solidFill>
            <a:round/>
            <a:headEnd/>
            <a:tailEnd/>
          </a:ln>
        </p:spPr>
        <p:txBody>
          <a:bodyPr wrap="none" anchor="ctr"/>
          <a:lstStyle/>
          <a:p>
            <a:endParaRPr lang="en-US"/>
          </a:p>
        </p:txBody>
      </p:sp>
      <p:sp>
        <p:nvSpPr>
          <p:cNvPr id="78893" name="Line 59"/>
          <p:cNvSpPr>
            <a:spLocks noChangeShapeType="1"/>
          </p:cNvSpPr>
          <p:nvPr/>
        </p:nvSpPr>
        <p:spPr bwMode="auto">
          <a:xfrm>
            <a:off x="2209800" y="3937000"/>
            <a:ext cx="4927600" cy="0"/>
          </a:xfrm>
          <a:prstGeom prst="line">
            <a:avLst/>
          </a:prstGeom>
          <a:noFill/>
          <a:ln w="28575">
            <a:solidFill>
              <a:schemeClr val="tx1"/>
            </a:solidFill>
            <a:round/>
            <a:headEnd/>
            <a:tailEnd/>
          </a:ln>
        </p:spPr>
        <p:txBody>
          <a:bodyPr wrap="none" anchor="ctr"/>
          <a:lstStyle/>
          <a:p>
            <a:endParaRPr lang="en-US"/>
          </a:p>
        </p:txBody>
      </p:sp>
      <p:grpSp>
        <p:nvGrpSpPr>
          <p:cNvPr id="7" name="Group 60"/>
          <p:cNvGrpSpPr>
            <a:grpSpLocks/>
          </p:cNvGrpSpPr>
          <p:nvPr/>
        </p:nvGrpSpPr>
        <p:grpSpPr bwMode="auto">
          <a:xfrm>
            <a:off x="6959600" y="4175125"/>
            <a:ext cx="800100" cy="336550"/>
            <a:chOff x="3352" y="3094"/>
            <a:chExt cx="504" cy="212"/>
          </a:xfrm>
        </p:grpSpPr>
        <p:sp>
          <p:nvSpPr>
            <p:cNvPr id="78920" name="Rectangle 61"/>
            <p:cNvSpPr>
              <a:spLocks noChangeArrowheads="1"/>
            </p:cNvSpPr>
            <p:nvPr/>
          </p:nvSpPr>
          <p:spPr bwMode="auto">
            <a:xfrm>
              <a:off x="3481" y="3094"/>
              <a:ext cx="270" cy="212"/>
            </a:xfrm>
            <a:prstGeom prst="rect">
              <a:avLst/>
            </a:prstGeom>
            <a:noFill/>
            <a:ln w="28575">
              <a:noFill/>
              <a:miter lim="800000"/>
              <a:headEnd/>
              <a:tailEnd/>
            </a:ln>
          </p:spPr>
          <p:txBody>
            <a:bodyPr wrap="none" anchor="ctr">
              <a:spAutoFit/>
            </a:bodyPr>
            <a:lstStyle/>
            <a:p>
              <a:pPr algn="ctr"/>
              <a:r>
                <a:rPr lang="en-US" sz="1600">
                  <a:solidFill>
                    <a:srgbClr val="0033CC"/>
                  </a:solidFill>
                  <a:latin typeface="Tahoma" pitchFamily="34" charset="0"/>
                </a:rPr>
                <a:t>t</a:t>
              </a:r>
              <a:r>
                <a:rPr lang="en-US" sz="1600" baseline="-25000">
                  <a:solidFill>
                    <a:srgbClr val="0033CC"/>
                  </a:solidFill>
                  <a:latin typeface="Tahoma" pitchFamily="34" charset="0"/>
                </a:rPr>
                <a:t>OZ</a:t>
              </a:r>
            </a:p>
          </p:txBody>
        </p:sp>
        <p:sp>
          <p:nvSpPr>
            <p:cNvPr id="78921" name="Line 62"/>
            <p:cNvSpPr>
              <a:spLocks noChangeShapeType="1"/>
            </p:cNvSpPr>
            <p:nvPr/>
          </p:nvSpPr>
          <p:spPr bwMode="auto">
            <a:xfrm>
              <a:off x="3688" y="3200"/>
              <a:ext cx="168" cy="0"/>
            </a:xfrm>
            <a:prstGeom prst="line">
              <a:avLst/>
            </a:prstGeom>
            <a:noFill/>
            <a:ln w="28575">
              <a:solidFill>
                <a:schemeClr val="tx1"/>
              </a:solidFill>
              <a:round/>
              <a:headEnd type="triangle" w="med" len="med"/>
              <a:tailEnd/>
            </a:ln>
          </p:spPr>
          <p:txBody>
            <a:bodyPr wrap="none" anchor="ctr"/>
            <a:lstStyle/>
            <a:p>
              <a:endParaRPr lang="en-US"/>
            </a:p>
          </p:txBody>
        </p:sp>
        <p:sp>
          <p:nvSpPr>
            <p:cNvPr id="78922" name="Line 63"/>
            <p:cNvSpPr>
              <a:spLocks noChangeShapeType="1"/>
            </p:cNvSpPr>
            <p:nvPr/>
          </p:nvSpPr>
          <p:spPr bwMode="auto">
            <a:xfrm flipH="1">
              <a:off x="3352" y="3200"/>
              <a:ext cx="152" cy="0"/>
            </a:xfrm>
            <a:prstGeom prst="line">
              <a:avLst/>
            </a:prstGeom>
            <a:noFill/>
            <a:ln w="28575">
              <a:solidFill>
                <a:schemeClr val="tx1"/>
              </a:solidFill>
              <a:round/>
              <a:headEnd type="triangle" w="med" len="med"/>
              <a:tailEnd/>
            </a:ln>
          </p:spPr>
          <p:txBody>
            <a:bodyPr wrap="none" anchor="ctr"/>
            <a:lstStyle/>
            <a:p>
              <a:endParaRPr lang="en-US"/>
            </a:p>
          </p:txBody>
        </p:sp>
      </p:grpSp>
      <p:sp>
        <p:nvSpPr>
          <p:cNvPr id="78895" name="Line 64"/>
          <p:cNvSpPr>
            <a:spLocks noChangeShapeType="1"/>
          </p:cNvSpPr>
          <p:nvPr/>
        </p:nvSpPr>
        <p:spPr bwMode="auto">
          <a:xfrm>
            <a:off x="7251700" y="3632200"/>
            <a:ext cx="1028700" cy="0"/>
          </a:xfrm>
          <a:prstGeom prst="line">
            <a:avLst/>
          </a:prstGeom>
          <a:noFill/>
          <a:ln w="28575">
            <a:solidFill>
              <a:schemeClr val="tx1"/>
            </a:solidFill>
            <a:round/>
            <a:headEnd/>
            <a:tailEnd/>
          </a:ln>
        </p:spPr>
        <p:txBody>
          <a:bodyPr wrap="none" anchor="ctr"/>
          <a:lstStyle/>
          <a:p>
            <a:endParaRPr lang="en-US"/>
          </a:p>
        </p:txBody>
      </p:sp>
      <p:sp>
        <p:nvSpPr>
          <p:cNvPr id="78896" name="Line 65"/>
          <p:cNvSpPr>
            <a:spLocks noChangeShapeType="1"/>
          </p:cNvSpPr>
          <p:nvPr/>
        </p:nvSpPr>
        <p:spPr bwMode="auto">
          <a:xfrm>
            <a:off x="8267700" y="3616325"/>
            <a:ext cx="127000" cy="317500"/>
          </a:xfrm>
          <a:prstGeom prst="line">
            <a:avLst/>
          </a:prstGeom>
          <a:noFill/>
          <a:ln w="28575">
            <a:solidFill>
              <a:schemeClr val="tx1"/>
            </a:solidFill>
            <a:round/>
            <a:headEnd/>
            <a:tailEnd/>
          </a:ln>
        </p:spPr>
        <p:txBody>
          <a:bodyPr wrap="none" anchor="ctr"/>
          <a:lstStyle/>
          <a:p>
            <a:endParaRPr lang="en-US"/>
          </a:p>
        </p:txBody>
      </p:sp>
      <p:sp>
        <p:nvSpPr>
          <p:cNvPr id="78897" name="Line 66"/>
          <p:cNvSpPr>
            <a:spLocks noChangeShapeType="1"/>
          </p:cNvSpPr>
          <p:nvPr/>
        </p:nvSpPr>
        <p:spPr bwMode="auto">
          <a:xfrm>
            <a:off x="8394700" y="3937000"/>
            <a:ext cx="1955800" cy="0"/>
          </a:xfrm>
          <a:prstGeom prst="line">
            <a:avLst/>
          </a:prstGeom>
          <a:noFill/>
          <a:ln w="28575">
            <a:solidFill>
              <a:schemeClr val="tx1"/>
            </a:solidFill>
            <a:round/>
            <a:headEnd/>
            <a:tailEnd/>
          </a:ln>
        </p:spPr>
        <p:txBody>
          <a:bodyPr wrap="none" anchor="ctr"/>
          <a:lstStyle/>
          <a:p>
            <a:endParaRPr lang="en-US"/>
          </a:p>
        </p:txBody>
      </p:sp>
      <p:sp>
        <p:nvSpPr>
          <p:cNvPr id="78898" name="Line 67"/>
          <p:cNvSpPr>
            <a:spLocks noChangeShapeType="1"/>
          </p:cNvSpPr>
          <p:nvPr/>
        </p:nvSpPr>
        <p:spPr bwMode="auto">
          <a:xfrm>
            <a:off x="7912100" y="2600325"/>
            <a:ext cx="127000" cy="317500"/>
          </a:xfrm>
          <a:prstGeom prst="line">
            <a:avLst/>
          </a:prstGeom>
          <a:noFill/>
          <a:ln w="28575">
            <a:solidFill>
              <a:schemeClr val="tx1"/>
            </a:solidFill>
            <a:round/>
            <a:headEnd/>
            <a:tailEnd/>
          </a:ln>
        </p:spPr>
        <p:txBody>
          <a:bodyPr wrap="none" anchor="ctr"/>
          <a:lstStyle/>
          <a:p>
            <a:endParaRPr lang="en-US"/>
          </a:p>
        </p:txBody>
      </p:sp>
      <p:sp>
        <p:nvSpPr>
          <p:cNvPr id="78899" name="Line 68"/>
          <p:cNvSpPr>
            <a:spLocks noChangeShapeType="1"/>
          </p:cNvSpPr>
          <p:nvPr/>
        </p:nvSpPr>
        <p:spPr bwMode="auto">
          <a:xfrm flipH="1">
            <a:off x="7289800" y="2600325"/>
            <a:ext cx="127000" cy="317500"/>
          </a:xfrm>
          <a:prstGeom prst="line">
            <a:avLst/>
          </a:prstGeom>
          <a:noFill/>
          <a:ln w="28575">
            <a:solidFill>
              <a:schemeClr val="tx1"/>
            </a:solidFill>
            <a:round/>
            <a:headEnd/>
            <a:tailEnd/>
          </a:ln>
        </p:spPr>
        <p:txBody>
          <a:bodyPr wrap="none" anchor="ctr"/>
          <a:lstStyle/>
          <a:p>
            <a:endParaRPr lang="en-US"/>
          </a:p>
        </p:txBody>
      </p:sp>
      <p:sp>
        <p:nvSpPr>
          <p:cNvPr id="78900" name="Line 69"/>
          <p:cNvSpPr>
            <a:spLocks noChangeShapeType="1"/>
          </p:cNvSpPr>
          <p:nvPr/>
        </p:nvSpPr>
        <p:spPr bwMode="auto">
          <a:xfrm>
            <a:off x="5969000" y="2917825"/>
            <a:ext cx="1320800" cy="0"/>
          </a:xfrm>
          <a:prstGeom prst="line">
            <a:avLst/>
          </a:prstGeom>
          <a:noFill/>
          <a:ln w="28575">
            <a:solidFill>
              <a:schemeClr val="tx1"/>
            </a:solidFill>
            <a:round/>
            <a:headEnd/>
            <a:tailEnd/>
          </a:ln>
        </p:spPr>
        <p:txBody>
          <a:bodyPr wrap="none" anchor="ctr"/>
          <a:lstStyle/>
          <a:p>
            <a:endParaRPr lang="en-US"/>
          </a:p>
        </p:txBody>
      </p:sp>
      <p:sp>
        <p:nvSpPr>
          <p:cNvPr id="78901" name="Line 70"/>
          <p:cNvSpPr>
            <a:spLocks noChangeShapeType="1"/>
          </p:cNvSpPr>
          <p:nvPr/>
        </p:nvSpPr>
        <p:spPr bwMode="auto">
          <a:xfrm>
            <a:off x="7404100" y="2603500"/>
            <a:ext cx="520700" cy="0"/>
          </a:xfrm>
          <a:prstGeom prst="line">
            <a:avLst/>
          </a:prstGeom>
          <a:noFill/>
          <a:ln w="28575">
            <a:solidFill>
              <a:schemeClr val="tx1"/>
            </a:solidFill>
            <a:round/>
            <a:headEnd/>
            <a:tailEnd/>
          </a:ln>
        </p:spPr>
        <p:txBody>
          <a:bodyPr wrap="none" anchor="ctr"/>
          <a:lstStyle/>
          <a:p>
            <a:endParaRPr lang="en-US"/>
          </a:p>
        </p:txBody>
      </p:sp>
      <p:sp>
        <p:nvSpPr>
          <p:cNvPr id="78902" name="Line 71"/>
          <p:cNvSpPr>
            <a:spLocks noChangeShapeType="1"/>
          </p:cNvSpPr>
          <p:nvPr/>
        </p:nvSpPr>
        <p:spPr bwMode="auto">
          <a:xfrm>
            <a:off x="8039100" y="2917825"/>
            <a:ext cx="2336800" cy="0"/>
          </a:xfrm>
          <a:prstGeom prst="line">
            <a:avLst/>
          </a:prstGeom>
          <a:noFill/>
          <a:ln w="28575">
            <a:solidFill>
              <a:schemeClr val="tx1"/>
            </a:solidFill>
            <a:round/>
            <a:headEnd/>
            <a:tailEnd/>
          </a:ln>
        </p:spPr>
        <p:txBody>
          <a:bodyPr wrap="none" anchor="ctr"/>
          <a:lstStyle/>
          <a:p>
            <a:endParaRPr lang="en-US"/>
          </a:p>
        </p:txBody>
      </p:sp>
      <p:sp>
        <p:nvSpPr>
          <p:cNvPr id="78903" name="Rectangle 72"/>
          <p:cNvSpPr>
            <a:spLocks noChangeArrowheads="1"/>
          </p:cNvSpPr>
          <p:nvPr/>
        </p:nvSpPr>
        <p:spPr bwMode="auto">
          <a:xfrm>
            <a:off x="8370889" y="4162425"/>
            <a:ext cx="428625" cy="336550"/>
          </a:xfrm>
          <a:prstGeom prst="rect">
            <a:avLst/>
          </a:prstGeom>
          <a:noFill/>
          <a:ln w="28575">
            <a:noFill/>
            <a:miter lim="800000"/>
            <a:headEnd/>
            <a:tailEnd/>
          </a:ln>
        </p:spPr>
        <p:txBody>
          <a:bodyPr wrap="none" anchor="ctr">
            <a:spAutoFit/>
          </a:bodyPr>
          <a:lstStyle/>
          <a:p>
            <a:pPr algn="ctr"/>
            <a:r>
              <a:rPr lang="en-US" sz="1600">
                <a:solidFill>
                  <a:srgbClr val="0033CC"/>
                </a:solidFill>
                <a:latin typeface="Tahoma" pitchFamily="34" charset="0"/>
              </a:rPr>
              <a:t>t</a:t>
            </a:r>
            <a:r>
              <a:rPr lang="en-US" sz="1600" baseline="-25000">
                <a:solidFill>
                  <a:srgbClr val="0033CC"/>
                </a:solidFill>
                <a:latin typeface="Tahoma" pitchFamily="34" charset="0"/>
              </a:rPr>
              <a:t>OE</a:t>
            </a:r>
          </a:p>
        </p:txBody>
      </p:sp>
      <p:sp>
        <p:nvSpPr>
          <p:cNvPr id="78904" name="Line 73"/>
          <p:cNvSpPr>
            <a:spLocks noChangeShapeType="1"/>
          </p:cNvSpPr>
          <p:nvPr/>
        </p:nvSpPr>
        <p:spPr bwMode="auto">
          <a:xfrm>
            <a:off x="8839200" y="4330700"/>
            <a:ext cx="266700" cy="0"/>
          </a:xfrm>
          <a:prstGeom prst="line">
            <a:avLst/>
          </a:prstGeom>
          <a:noFill/>
          <a:ln w="28575">
            <a:solidFill>
              <a:schemeClr val="tx1"/>
            </a:solidFill>
            <a:round/>
            <a:headEnd type="triangle" w="med" len="med"/>
            <a:tailEnd/>
          </a:ln>
        </p:spPr>
        <p:txBody>
          <a:bodyPr wrap="none" anchor="ctr"/>
          <a:lstStyle/>
          <a:p>
            <a:endParaRPr lang="en-US"/>
          </a:p>
        </p:txBody>
      </p:sp>
      <p:sp>
        <p:nvSpPr>
          <p:cNvPr id="78905" name="Line 74"/>
          <p:cNvSpPr>
            <a:spLocks noChangeShapeType="1"/>
          </p:cNvSpPr>
          <p:nvPr/>
        </p:nvSpPr>
        <p:spPr bwMode="auto">
          <a:xfrm flipH="1">
            <a:off x="8089900" y="4330700"/>
            <a:ext cx="241300" cy="0"/>
          </a:xfrm>
          <a:prstGeom prst="line">
            <a:avLst/>
          </a:prstGeom>
          <a:noFill/>
          <a:ln w="28575">
            <a:solidFill>
              <a:schemeClr val="tx1"/>
            </a:solidFill>
            <a:round/>
            <a:headEnd type="triangle" w="med" len="med"/>
            <a:tailEnd/>
          </a:ln>
        </p:spPr>
        <p:txBody>
          <a:bodyPr wrap="none" anchor="ctr"/>
          <a:lstStyle/>
          <a:p>
            <a:endParaRPr lang="en-US"/>
          </a:p>
        </p:txBody>
      </p:sp>
      <p:grpSp>
        <p:nvGrpSpPr>
          <p:cNvPr id="8" name="Group 75"/>
          <p:cNvGrpSpPr>
            <a:grpSpLocks/>
          </p:cNvGrpSpPr>
          <p:nvPr/>
        </p:nvGrpSpPr>
        <p:grpSpPr bwMode="auto">
          <a:xfrm>
            <a:off x="7734300" y="2054225"/>
            <a:ext cx="1790700" cy="336550"/>
            <a:chOff x="3840" y="1798"/>
            <a:chExt cx="1128" cy="212"/>
          </a:xfrm>
        </p:grpSpPr>
        <p:sp>
          <p:nvSpPr>
            <p:cNvPr id="78917" name="Rectangle 76"/>
            <p:cNvSpPr>
              <a:spLocks noChangeArrowheads="1"/>
            </p:cNvSpPr>
            <p:nvPr/>
          </p:nvSpPr>
          <p:spPr bwMode="auto">
            <a:xfrm>
              <a:off x="3974" y="1798"/>
              <a:ext cx="845" cy="212"/>
            </a:xfrm>
            <a:prstGeom prst="rect">
              <a:avLst/>
            </a:prstGeom>
            <a:noFill/>
            <a:ln w="28575">
              <a:noFill/>
              <a:miter lim="800000"/>
              <a:headEnd/>
              <a:tailEnd/>
            </a:ln>
          </p:spPr>
          <p:txBody>
            <a:bodyPr wrap="none" anchor="ctr">
              <a:spAutoFit/>
            </a:bodyPr>
            <a:lstStyle/>
            <a:p>
              <a:r>
                <a:rPr lang="en-US" sz="1600">
                  <a:solidFill>
                    <a:srgbClr val="0033CC"/>
                  </a:solidFill>
                  <a:latin typeface="Tahoma" pitchFamily="34" charset="0"/>
                </a:rPr>
                <a:t>Max(t</a:t>
              </a:r>
              <a:r>
                <a:rPr lang="en-US" sz="1600" baseline="-25000">
                  <a:solidFill>
                    <a:srgbClr val="0033CC"/>
                  </a:solidFill>
                  <a:latin typeface="Tahoma" pitchFamily="34" charset="0"/>
                </a:rPr>
                <a:t>AA, </a:t>
              </a:r>
              <a:r>
                <a:rPr lang="en-US" sz="1600">
                  <a:solidFill>
                    <a:srgbClr val="0033CC"/>
                  </a:solidFill>
                  <a:latin typeface="Tahoma" pitchFamily="34" charset="0"/>
                </a:rPr>
                <a:t>t</a:t>
              </a:r>
              <a:r>
                <a:rPr lang="en-US" sz="1600" baseline="-25000">
                  <a:solidFill>
                    <a:srgbClr val="0033CC"/>
                  </a:solidFill>
                  <a:latin typeface="Tahoma" pitchFamily="34" charset="0"/>
                </a:rPr>
                <a:t>ACS</a:t>
              </a:r>
              <a:r>
                <a:rPr lang="en-US" sz="1600">
                  <a:solidFill>
                    <a:srgbClr val="0033CC"/>
                  </a:solidFill>
                  <a:latin typeface="Tahoma" pitchFamily="34" charset="0"/>
                </a:rPr>
                <a:t>)</a:t>
              </a:r>
              <a:endParaRPr lang="en-US" sz="1600" baseline="-25000">
                <a:solidFill>
                  <a:srgbClr val="0033CC"/>
                </a:solidFill>
                <a:latin typeface="Tahoma" pitchFamily="34" charset="0"/>
              </a:endParaRPr>
            </a:p>
          </p:txBody>
        </p:sp>
        <p:sp>
          <p:nvSpPr>
            <p:cNvPr id="78918" name="Line 77"/>
            <p:cNvSpPr>
              <a:spLocks noChangeShapeType="1"/>
            </p:cNvSpPr>
            <p:nvPr/>
          </p:nvSpPr>
          <p:spPr bwMode="auto">
            <a:xfrm>
              <a:off x="4800" y="1904"/>
              <a:ext cx="168" cy="0"/>
            </a:xfrm>
            <a:prstGeom prst="line">
              <a:avLst/>
            </a:prstGeom>
            <a:noFill/>
            <a:ln w="28575">
              <a:solidFill>
                <a:schemeClr val="tx1"/>
              </a:solidFill>
              <a:round/>
              <a:headEnd type="triangle" w="med" len="med"/>
              <a:tailEnd/>
            </a:ln>
          </p:spPr>
          <p:txBody>
            <a:bodyPr wrap="none" anchor="ctr"/>
            <a:lstStyle/>
            <a:p>
              <a:endParaRPr lang="en-US"/>
            </a:p>
          </p:txBody>
        </p:sp>
        <p:sp>
          <p:nvSpPr>
            <p:cNvPr id="78919" name="Line 78"/>
            <p:cNvSpPr>
              <a:spLocks noChangeShapeType="1"/>
            </p:cNvSpPr>
            <p:nvPr/>
          </p:nvSpPr>
          <p:spPr bwMode="auto">
            <a:xfrm flipH="1">
              <a:off x="3840" y="1904"/>
              <a:ext cx="152" cy="0"/>
            </a:xfrm>
            <a:prstGeom prst="line">
              <a:avLst/>
            </a:prstGeom>
            <a:noFill/>
            <a:ln w="28575">
              <a:solidFill>
                <a:schemeClr val="tx1"/>
              </a:solidFill>
              <a:round/>
              <a:headEnd type="triangle" w="med" len="med"/>
              <a:tailEnd/>
            </a:ln>
          </p:spPr>
          <p:txBody>
            <a:bodyPr wrap="none" anchor="ctr"/>
            <a:lstStyle/>
            <a:p>
              <a:endParaRPr lang="en-US"/>
            </a:p>
          </p:txBody>
        </p:sp>
      </p:grpSp>
      <p:sp>
        <p:nvSpPr>
          <p:cNvPr id="78907" name="AutoShape 79"/>
          <p:cNvSpPr>
            <a:spLocks noChangeArrowheads="1"/>
          </p:cNvSpPr>
          <p:nvPr/>
        </p:nvSpPr>
        <p:spPr bwMode="auto">
          <a:xfrm>
            <a:off x="9969500" y="4673600"/>
            <a:ext cx="431800" cy="317500"/>
          </a:xfrm>
          <a:prstGeom prst="hexagon">
            <a:avLst>
              <a:gd name="adj" fmla="val 29020"/>
              <a:gd name="vf" fmla="val 115470"/>
            </a:avLst>
          </a:prstGeom>
          <a:solidFill>
            <a:srgbClr val="B2B2B2"/>
          </a:solidFill>
          <a:ln w="28575">
            <a:solidFill>
              <a:schemeClr val="tx1"/>
            </a:solidFill>
            <a:miter lim="800000"/>
            <a:headEnd/>
            <a:tailEnd/>
          </a:ln>
        </p:spPr>
        <p:txBody>
          <a:bodyPr wrap="none" anchor="ctr"/>
          <a:lstStyle/>
          <a:p>
            <a:endParaRPr lang="en-US"/>
          </a:p>
        </p:txBody>
      </p:sp>
      <p:grpSp>
        <p:nvGrpSpPr>
          <p:cNvPr id="9" name="Group 80"/>
          <p:cNvGrpSpPr>
            <a:grpSpLocks/>
          </p:cNvGrpSpPr>
          <p:nvPr/>
        </p:nvGrpSpPr>
        <p:grpSpPr bwMode="auto">
          <a:xfrm>
            <a:off x="9372600" y="2955925"/>
            <a:ext cx="876300" cy="336550"/>
            <a:chOff x="1816" y="3134"/>
            <a:chExt cx="552" cy="212"/>
          </a:xfrm>
        </p:grpSpPr>
        <p:sp>
          <p:nvSpPr>
            <p:cNvPr id="78914" name="Rectangle 81"/>
            <p:cNvSpPr>
              <a:spLocks noChangeArrowheads="1"/>
            </p:cNvSpPr>
            <p:nvPr/>
          </p:nvSpPr>
          <p:spPr bwMode="auto">
            <a:xfrm>
              <a:off x="1940" y="3134"/>
              <a:ext cx="280" cy="212"/>
            </a:xfrm>
            <a:prstGeom prst="rect">
              <a:avLst/>
            </a:prstGeom>
            <a:noFill/>
            <a:ln w="28575">
              <a:noFill/>
              <a:miter lim="800000"/>
              <a:headEnd/>
              <a:tailEnd/>
            </a:ln>
          </p:spPr>
          <p:txBody>
            <a:bodyPr wrap="none" anchor="ctr">
              <a:spAutoFit/>
            </a:bodyPr>
            <a:lstStyle/>
            <a:p>
              <a:pPr algn="ctr"/>
              <a:r>
                <a:rPr lang="en-US" sz="1600">
                  <a:solidFill>
                    <a:srgbClr val="0033CC"/>
                  </a:solidFill>
                  <a:latin typeface="Tahoma" pitchFamily="34" charset="0"/>
                </a:rPr>
                <a:t>t</a:t>
              </a:r>
              <a:r>
                <a:rPr lang="en-US" sz="1600" baseline="-25000">
                  <a:solidFill>
                    <a:srgbClr val="0033CC"/>
                  </a:solidFill>
                  <a:latin typeface="Tahoma" pitchFamily="34" charset="0"/>
                </a:rPr>
                <a:t>OH</a:t>
              </a:r>
            </a:p>
          </p:txBody>
        </p:sp>
        <p:sp>
          <p:nvSpPr>
            <p:cNvPr id="78915" name="Line 82"/>
            <p:cNvSpPr>
              <a:spLocks noChangeShapeType="1"/>
            </p:cNvSpPr>
            <p:nvPr/>
          </p:nvSpPr>
          <p:spPr bwMode="auto">
            <a:xfrm>
              <a:off x="2200" y="3240"/>
              <a:ext cx="168" cy="0"/>
            </a:xfrm>
            <a:prstGeom prst="line">
              <a:avLst/>
            </a:prstGeom>
            <a:noFill/>
            <a:ln w="28575">
              <a:solidFill>
                <a:schemeClr val="tx1"/>
              </a:solidFill>
              <a:round/>
              <a:headEnd type="triangle" w="med" len="med"/>
              <a:tailEnd/>
            </a:ln>
          </p:spPr>
          <p:txBody>
            <a:bodyPr wrap="none" anchor="ctr"/>
            <a:lstStyle/>
            <a:p>
              <a:endParaRPr lang="en-US"/>
            </a:p>
          </p:txBody>
        </p:sp>
        <p:sp>
          <p:nvSpPr>
            <p:cNvPr id="78916" name="Line 83"/>
            <p:cNvSpPr>
              <a:spLocks noChangeShapeType="1"/>
            </p:cNvSpPr>
            <p:nvPr/>
          </p:nvSpPr>
          <p:spPr bwMode="auto">
            <a:xfrm flipH="1">
              <a:off x="1816" y="3240"/>
              <a:ext cx="152" cy="0"/>
            </a:xfrm>
            <a:prstGeom prst="line">
              <a:avLst/>
            </a:prstGeom>
            <a:noFill/>
            <a:ln w="28575">
              <a:solidFill>
                <a:schemeClr val="tx1"/>
              </a:solidFill>
              <a:round/>
              <a:headEnd type="triangle" w="med" len="med"/>
              <a:tailEnd/>
            </a:ln>
          </p:spPr>
          <p:txBody>
            <a:bodyPr wrap="none" anchor="ctr"/>
            <a:lstStyle/>
            <a:p>
              <a:endParaRPr lang="en-US"/>
            </a:p>
          </p:txBody>
        </p:sp>
      </p:grpSp>
      <p:sp>
        <p:nvSpPr>
          <p:cNvPr id="78909" name="Text Box 84"/>
          <p:cNvSpPr txBox="1">
            <a:spLocks noChangeArrowheads="1"/>
          </p:cNvSpPr>
          <p:nvPr/>
        </p:nvSpPr>
        <p:spPr bwMode="auto">
          <a:xfrm>
            <a:off x="1570039" y="1549400"/>
            <a:ext cx="688975" cy="304800"/>
          </a:xfrm>
          <a:prstGeom prst="rect">
            <a:avLst/>
          </a:prstGeom>
          <a:noFill/>
          <a:ln w="28575">
            <a:noFill/>
            <a:miter lim="800000"/>
            <a:headEnd/>
            <a:tailEnd/>
          </a:ln>
        </p:spPr>
        <p:txBody>
          <a:bodyPr wrap="none" anchor="ctr">
            <a:spAutoFit/>
          </a:bodyPr>
          <a:lstStyle/>
          <a:p>
            <a:pPr algn="ctr"/>
            <a:r>
              <a:rPr lang="en-US" sz="1400">
                <a:latin typeface="Arial" pitchFamily="34" charset="0"/>
              </a:rPr>
              <a:t>ADDR</a:t>
            </a:r>
          </a:p>
        </p:txBody>
      </p:sp>
      <p:sp>
        <p:nvSpPr>
          <p:cNvPr id="78910" name="Text Box 85"/>
          <p:cNvSpPr txBox="1">
            <a:spLocks noChangeArrowheads="1"/>
          </p:cNvSpPr>
          <p:nvPr/>
        </p:nvSpPr>
        <p:spPr bwMode="auto">
          <a:xfrm>
            <a:off x="1566863" y="2603500"/>
            <a:ext cx="628650" cy="304800"/>
          </a:xfrm>
          <a:prstGeom prst="rect">
            <a:avLst/>
          </a:prstGeom>
          <a:noFill/>
          <a:ln w="28575">
            <a:noFill/>
            <a:miter lim="800000"/>
            <a:headEnd/>
            <a:tailEnd/>
          </a:ln>
        </p:spPr>
        <p:txBody>
          <a:bodyPr wrap="none" anchor="ctr">
            <a:spAutoFit/>
          </a:bodyPr>
          <a:lstStyle/>
          <a:p>
            <a:pPr algn="ctr"/>
            <a:r>
              <a:rPr lang="en-US" sz="1400">
                <a:latin typeface="Arial" pitchFamily="34" charset="0"/>
              </a:rPr>
              <a:t>CS_L</a:t>
            </a:r>
          </a:p>
        </p:txBody>
      </p:sp>
      <p:sp>
        <p:nvSpPr>
          <p:cNvPr id="78911" name="Text Box 86"/>
          <p:cNvSpPr txBox="1">
            <a:spLocks noChangeArrowheads="1"/>
          </p:cNvSpPr>
          <p:nvPr/>
        </p:nvSpPr>
        <p:spPr bwMode="auto">
          <a:xfrm>
            <a:off x="1595439" y="3619500"/>
            <a:ext cx="638175" cy="304800"/>
          </a:xfrm>
          <a:prstGeom prst="rect">
            <a:avLst/>
          </a:prstGeom>
          <a:noFill/>
          <a:ln w="28575">
            <a:noFill/>
            <a:miter lim="800000"/>
            <a:headEnd/>
            <a:tailEnd/>
          </a:ln>
        </p:spPr>
        <p:txBody>
          <a:bodyPr wrap="none" anchor="ctr">
            <a:spAutoFit/>
          </a:bodyPr>
          <a:lstStyle/>
          <a:p>
            <a:pPr algn="ctr"/>
            <a:r>
              <a:rPr lang="en-US" sz="1400">
                <a:latin typeface="Arial" pitchFamily="34" charset="0"/>
              </a:rPr>
              <a:t>OE_L</a:t>
            </a:r>
          </a:p>
        </p:txBody>
      </p:sp>
      <p:sp>
        <p:nvSpPr>
          <p:cNvPr id="78912" name="Text Box 87"/>
          <p:cNvSpPr txBox="1">
            <a:spLocks noChangeArrowheads="1"/>
          </p:cNvSpPr>
          <p:nvPr/>
        </p:nvSpPr>
        <p:spPr bwMode="auto">
          <a:xfrm>
            <a:off x="1576389" y="4673600"/>
            <a:ext cx="687387" cy="304800"/>
          </a:xfrm>
          <a:prstGeom prst="rect">
            <a:avLst/>
          </a:prstGeom>
          <a:noFill/>
          <a:ln w="28575">
            <a:noFill/>
            <a:miter lim="800000"/>
            <a:headEnd/>
            <a:tailEnd/>
          </a:ln>
        </p:spPr>
        <p:txBody>
          <a:bodyPr wrap="none" anchor="ctr">
            <a:spAutoFit/>
          </a:bodyPr>
          <a:lstStyle/>
          <a:p>
            <a:pPr algn="ctr"/>
            <a:r>
              <a:rPr lang="en-US" sz="1400">
                <a:latin typeface="Arial" pitchFamily="34" charset="0"/>
              </a:rPr>
              <a:t>DOUT</a:t>
            </a:r>
          </a:p>
        </p:txBody>
      </p:sp>
      <p:sp>
        <p:nvSpPr>
          <p:cNvPr id="78913" name="Text Box 88"/>
          <p:cNvSpPr txBox="1">
            <a:spLocks noChangeArrowheads="1"/>
          </p:cNvSpPr>
          <p:nvPr/>
        </p:nvSpPr>
        <p:spPr bwMode="auto">
          <a:xfrm>
            <a:off x="4708525" y="5295900"/>
            <a:ext cx="1314450" cy="304800"/>
          </a:xfrm>
          <a:prstGeom prst="rect">
            <a:avLst/>
          </a:prstGeom>
          <a:noFill/>
          <a:ln w="28575">
            <a:noFill/>
            <a:miter lim="800000"/>
            <a:headEnd/>
            <a:tailEnd/>
          </a:ln>
        </p:spPr>
        <p:txBody>
          <a:bodyPr wrap="none" anchor="ctr">
            <a:spAutoFit/>
          </a:bodyPr>
          <a:lstStyle/>
          <a:p>
            <a:pPr algn="ctr"/>
            <a:r>
              <a:rPr lang="en-US" sz="1400">
                <a:latin typeface="Arial" pitchFamily="34" charset="0"/>
              </a:rPr>
              <a:t>WE_L = HIGH</a:t>
            </a:r>
          </a:p>
        </p:txBody>
      </p:sp>
    </p:spTree>
    <p:extLst>
      <p:ext uri="{BB962C8B-B14F-4D97-AF65-F5344CB8AC3E}">
        <p14:creationId xmlns:p14="http://schemas.microsoft.com/office/powerpoint/2010/main" val="2194553706"/>
      </p:ext>
    </p:extLst>
  </p:cSld>
  <p:clrMapOvr>
    <a:masterClrMapping/>
  </p:clrMapOv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Slide Number Placeholder 4"/>
          <p:cNvSpPr>
            <a:spLocks noGrp="1"/>
          </p:cNvSpPr>
          <p:nvPr>
            <p:ph type="sldNum" sz="quarter" idx="10"/>
          </p:nvPr>
        </p:nvSpPr>
        <p:spPr>
          <a:xfrm>
            <a:off x="8904288" y="6092825"/>
            <a:ext cx="609600" cy="431800"/>
          </a:xfrm>
          <a:noFill/>
        </p:spPr>
        <p:txBody>
          <a:bodyPr/>
          <a:lstStyle/>
          <a:p>
            <a:fld id="{84E06EE4-CBFE-45B0-842E-C4F872D5FF3B}" type="slidenum">
              <a:rPr lang="it-IT" smtClean="0">
                <a:latin typeface="Arial" pitchFamily="34" charset="0"/>
                <a:ea typeface="ＭＳ Ｐゴシック" pitchFamily="34" charset="-128"/>
              </a:rPr>
              <a:pPr/>
              <a:t>35</a:t>
            </a:fld>
            <a:endParaRPr lang="it-IT">
              <a:latin typeface="Arial" pitchFamily="34" charset="0"/>
              <a:ea typeface="ＭＳ Ｐゴシック" pitchFamily="34" charset="-128"/>
            </a:endParaRPr>
          </a:p>
        </p:txBody>
      </p:sp>
      <p:sp>
        <p:nvSpPr>
          <p:cNvPr id="79875" name="Rectangle 2"/>
          <p:cNvSpPr>
            <a:spLocks noGrp="1" noChangeArrowheads="1"/>
          </p:cNvSpPr>
          <p:nvPr>
            <p:ph type="title"/>
          </p:nvPr>
        </p:nvSpPr>
        <p:spPr/>
        <p:txBody>
          <a:bodyPr/>
          <a:lstStyle/>
          <a:p>
            <a:pPr eaLnBrk="1" hangingPunct="1"/>
            <a:r>
              <a:rPr lang="en-US" sz="2800" dirty="0"/>
              <a:t>SRAM Architecture and Read Timings</a:t>
            </a:r>
          </a:p>
        </p:txBody>
      </p:sp>
      <p:pic>
        <p:nvPicPr>
          <p:cNvPr id="79876" name="Picture 3"/>
          <p:cNvPicPr>
            <a:picLocks noGrp="1" noChangeAspect="1" noChangeArrowheads="1"/>
          </p:cNvPicPr>
          <p:nvPr>
            <p:ph type="body" idx="1"/>
          </p:nvPr>
        </p:nvPicPr>
        <p:blipFill>
          <a:blip r:embed="rId2" cstate="print"/>
          <a:srcRect/>
          <a:stretch>
            <a:fillRect/>
          </a:stretch>
        </p:blipFill>
        <p:spPr>
          <a:xfrm>
            <a:off x="1524000" y="1179514"/>
            <a:ext cx="9144000" cy="5145087"/>
          </a:xfrm>
        </p:spPr>
      </p:pic>
      <p:grpSp>
        <p:nvGrpSpPr>
          <p:cNvPr id="2" name="Group 4"/>
          <p:cNvGrpSpPr>
            <a:grpSpLocks/>
          </p:cNvGrpSpPr>
          <p:nvPr/>
        </p:nvGrpSpPr>
        <p:grpSpPr bwMode="auto">
          <a:xfrm>
            <a:off x="3775076" y="3098802"/>
            <a:ext cx="4291013" cy="890588"/>
            <a:chOff x="1536" y="1952"/>
            <a:chExt cx="2928" cy="561"/>
          </a:xfrm>
        </p:grpSpPr>
        <p:sp>
          <p:nvSpPr>
            <p:cNvPr id="79891" name="Freeform 5"/>
            <p:cNvSpPr>
              <a:spLocks/>
            </p:cNvSpPr>
            <p:nvPr/>
          </p:nvSpPr>
          <p:spPr bwMode="auto">
            <a:xfrm>
              <a:off x="1536" y="1952"/>
              <a:ext cx="2928" cy="236"/>
            </a:xfrm>
            <a:custGeom>
              <a:avLst/>
              <a:gdLst>
                <a:gd name="T0" fmla="*/ 48 w 2928"/>
                <a:gd name="T1" fmla="*/ 64 h 592"/>
                <a:gd name="T2" fmla="*/ 2400 w 2928"/>
                <a:gd name="T3" fmla="*/ 64 h 592"/>
                <a:gd name="T4" fmla="*/ 2784 w 2928"/>
                <a:gd name="T5" fmla="*/ 448 h 592"/>
                <a:gd name="T6" fmla="*/ 1536 w 2928"/>
                <a:gd name="T7" fmla="*/ 544 h 592"/>
                <a:gd name="T8" fmla="*/ 0 w 2928"/>
                <a:gd name="T9" fmla="*/ 592 h 592"/>
                <a:gd name="T10" fmla="*/ 0 60000 65536"/>
                <a:gd name="T11" fmla="*/ 0 60000 65536"/>
                <a:gd name="T12" fmla="*/ 0 60000 65536"/>
                <a:gd name="T13" fmla="*/ 0 60000 65536"/>
                <a:gd name="T14" fmla="*/ 0 60000 65536"/>
                <a:gd name="T15" fmla="*/ 0 w 2928"/>
                <a:gd name="T16" fmla="*/ 0 h 592"/>
                <a:gd name="T17" fmla="*/ 2928 w 2928"/>
                <a:gd name="T18" fmla="*/ 592 h 592"/>
              </a:gdLst>
              <a:ahLst/>
              <a:cxnLst>
                <a:cxn ang="T10">
                  <a:pos x="T0" y="T1"/>
                </a:cxn>
                <a:cxn ang="T11">
                  <a:pos x="T2" y="T3"/>
                </a:cxn>
                <a:cxn ang="T12">
                  <a:pos x="T4" y="T5"/>
                </a:cxn>
                <a:cxn ang="T13">
                  <a:pos x="T6" y="T7"/>
                </a:cxn>
                <a:cxn ang="T14">
                  <a:pos x="T8" y="T9"/>
                </a:cxn>
              </a:cxnLst>
              <a:rect l="T15" t="T16" r="T17" b="T18"/>
              <a:pathLst>
                <a:path w="2928" h="592">
                  <a:moveTo>
                    <a:pt x="48" y="64"/>
                  </a:moveTo>
                  <a:cubicBezTo>
                    <a:pt x="996" y="32"/>
                    <a:pt x="1944" y="0"/>
                    <a:pt x="2400" y="64"/>
                  </a:cubicBezTo>
                  <a:cubicBezTo>
                    <a:pt x="2856" y="128"/>
                    <a:pt x="2928" y="368"/>
                    <a:pt x="2784" y="448"/>
                  </a:cubicBezTo>
                  <a:cubicBezTo>
                    <a:pt x="2640" y="528"/>
                    <a:pt x="2000" y="520"/>
                    <a:pt x="1536" y="544"/>
                  </a:cubicBezTo>
                  <a:cubicBezTo>
                    <a:pt x="1072" y="568"/>
                    <a:pt x="536" y="580"/>
                    <a:pt x="0" y="592"/>
                  </a:cubicBezTo>
                </a:path>
              </a:pathLst>
            </a:custGeom>
            <a:noFill/>
            <a:ln w="9525" cap="flat" cmpd="sng">
              <a:solidFill>
                <a:srgbClr val="FF0000"/>
              </a:solidFill>
              <a:prstDash val="solid"/>
              <a:round/>
              <a:headEnd/>
              <a:tailEnd type="triangle" w="med" len="med"/>
            </a:ln>
          </p:spPr>
          <p:txBody>
            <a:bodyPr lIns="97256" tIns="48628" rIns="97256" bIns="48628">
              <a:spAutoFit/>
            </a:bodyPr>
            <a:lstStyle/>
            <a:p>
              <a:endParaRPr lang="en-US"/>
            </a:p>
          </p:txBody>
        </p:sp>
        <p:sp>
          <p:nvSpPr>
            <p:cNvPr id="79892" name="Text Box 6"/>
            <p:cNvSpPr txBox="1">
              <a:spLocks noChangeArrowheads="1"/>
            </p:cNvSpPr>
            <p:nvPr/>
          </p:nvSpPr>
          <p:spPr bwMode="auto">
            <a:xfrm>
              <a:off x="2915" y="2277"/>
              <a:ext cx="388" cy="236"/>
            </a:xfrm>
            <a:prstGeom prst="rect">
              <a:avLst/>
            </a:prstGeom>
            <a:noFill/>
            <a:ln w="9525">
              <a:noFill/>
              <a:miter lim="800000"/>
              <a:headEnd/>
              <a:tailEnd/>
            </a:ln>
          </p:spPr>
          <p:txBody>
            <a:bodyPr wrap="none" lIns="97256" tIns="48628" rIns="97256" bIns="48628">
              <a:spAutoFit/>
            </a:bodyPr>
            <a:lstStyle/>
            <a:p>
              <a:pPr defTabSz="973138">
                <a:spcBef>
                  <a:spcPct val="50000"/>
                </a:spcBef>
              </a:pPr>
              <a:r>
                <a:rPr lang="en-US">
                  <a:solidFill>
                    <a:srgbClr val="FF0000"/>
                  </a:solidFill>
                  <a:latin typeface="Arial" pitchFamily="34" charset="0"/>
                </a:rPr>
                <a:t>tAA</a:t>
              </a:r>
            </a:p>
          </p:txBody>
        </p:sp>
      </p:grpSp>
      <p:grpSp>
        <p:nvGrpSpPr>
          <p:cNvPr id="3" name="Group 7"/>
          <p:cNvGrpSpPr>
            <a:grpSpLocks/>
          </p:cNvGrpSpPr>
          <p:nvPr/>
        </p:nvGrpSpPr>
        <p:grpSpPr bwMode="auto">
          <a:xfrm>
            <a:off x="3000376" y="4191002"/>
            <a:ext cx="5287963" cy="941388"/>
            <a:chOff x="1008" y="2640"/>
            <a:chExt cx="3608" cy="593"/>
          </a:xfrm>
        </p:grpSpPr>
        <p:sp>
          <p:nvSpPr>
            <p:cNvPr id="79889" name="Freeform 8"/>
            <p:cNvSpPr>
              <a:spLocks/>
            </p:cNvSpPr>
            <p:nvPr/>
          </p:nvSpPr>
          <p:spPr bwMode="auto">
            <a:xfrm>
              <a:off x="1008" y="2640"/>
              <a:ext cx="3608" cy="236"/>
            </a:xfrm>
            <a:custGeom>
              <a:avLst/>
              <a:gdLst>
                <a:gd name="T0" fmla="*/ 0 w 3608"/>
                <a:gd name="T1" fmla="*/ 624 h 624"/>
                <a:gd name="T2" fmla="*/ 3120 w 3608"/>
                <a:gd name="T3" fmla="*/ 480 h 624"/>
                <a:gd name="T4" fmla="*/ 2928 w 3608"/>
                <a:gd name="T5" fmla="*/ 96 h 624"/>
                <a:gd name="T6" fmla="*/ 576 w 3608"/>
                <a:gd name="T7" fmla="*/ 0 h 624"/>
                <a:gd name="T8" fmla="*/ 0 60000 65536"/>
                <a:gd name="T9" fmla="*/ 0 60000 65536"/>
                <a:gd name="T10" fmla="*/ 0 60000 65536"/>
                <a:gd name="T11" fmla="*/ 0 60000 65536"/>
                <a:gd name="T12" fmla="*/ 0 w 3608"/>
                <a:gd name="T13" fmla="*/ 0 h 624"/>
                <a:gd name="T14" fmla="*/ 3608 w 3608"/>
                <a:gd name="T15" fmla="*/ 624 h 624"/>
              </a:gdLst>
              <a:ahLst/>
              <a:cxnLst>
                <a:cxn ang="T8">
                  <a:pos x="T0" y="T1"/>
                </a:cxn>
                <a:cxn ang="T9">
                  <a:pos x="T2" y="T3"/>
                </a:cxn>
                <a:cxn ang="T10">
                  <a:pos x="T4" y="T5"/>
                </a:cxn>
                <a:cxn ang="T11">
                  <a:pos x="T6" y="T7"/>
                </a:cxn>
              </a:cxnLst>
              <a:rect l="T12" t="T13" r="T14" b="T15"/>
              <a:pathLst>
                <a:path w="3608" h="624">
                  <a:moveTo>
                    <a:pt x="0" y="624"/>
                  </a:moveTo>
                  <a:cubicBezTo>
                    <a:pt x="1316" y="596"/>
                    <a:pt x="2632" y="568"/>
                    <a:pt x="3120" y="480"/>
                  </a:cubicBezTo>
                  <a:cubicBezTo>
                    <a:pt x="3608" y="392"/>
                    <a:pt x="3352" y="176"/>
                    <a:pt x="2928" y="96"/>
                  </a:cubicBezTo>
                  <a:cubicBezTo>
                    <a:pt x="2504" y="16"/>
                    <a:pt x="1540" y="8"/>
                    <a:pt x="576" y="0"/>
                  </a:cubicBezTo>
                </a:path>
              </a:pathLst>
            </a:custGeom>
            <a:noFill/>
            <a:ln w="38100" cap="flat" cmpd="sng">
              <a:solidFill>
                <a:srgbClr val="0000FF"/>
              </a:solidFill>
              <a:prstDash val="solid"/>
              <a:round/>
              <a:headEnd/>
              <a:tailEnd type="triangle" w="med" len="med"/>
            </a:ln>
          </p:spPr>
          <p:txBody>
            <a:bodyPr lIns="97256" tIns="48628" rIns="97256" bIns="48628">
              <a:spAutoFit/>
            </a:bodyPr>
            <a:lstStyle/>
            <a:p>
              <a:endParaRPr lang="en-US"/>
            </a:p>
          </p:txBody>
        </p:sp>
        <p:sp>
          <p:nvSpPr>
            <p:cNvPr id="79890" name="Text Box 9"/>
            <p:cNvSpPr txBox="1">
              <a:spLocks noChangeArrowheads="1"/>
            </p:cNvSpPr>
            <p:nvPr/>
          </p:nvSpPr>
          <p:spPr bwMode="auto">
            <a:xfrm>
              <a:off x="2387" y="2997"/>
              <a:ext cx="502" cy="236"/>
            </a:xfrm>
            <a:prstGeom prst="rect">
              <a:avLst/>
            </a:prstGeom>
            <a:noFill/>
            <a:ln w="9525">
              <a:noFill/>
              <a:miter lim="800000"/>
              <a:headEnd/>
              <a:tailEnd/>
            </a:ln>
          </p:spPr>
          <p:txBody>
            <a:bodyPr wrap="none" lIns="97256" tIns="48628" rIns="97256" bIns="48628">
              <a:spAutoFit/>
            </a:bodyPr>
            <a:lstStyle/>
            <a:p>
              <a:pPr defTabSz="973138">
                <a:spcBef>
                  <a:spcPct val="50000"/>
                </a:spcBef>
              </a:pPr>
              <a:r>
                <a:rPr lang="en-US">
                  <a:solidFill>
                    <a:srgbClr val="0000CC"/>
                  </a:solidFill>
                  <a:latin typeface="Arial" pitchFamily="34" charset="0"/>
                </a:rPr>
                <a:t>tACS</a:t>
              </a:r>
            </a:p>
          </p:txBody>
        </p:sp>
      </p:grpSp>
      <p:grpSp>
        <p:nvGrpSpPr>
          <p:cNvPr id="4" name="Group 10"/>
          <p:cNvGrpSpPr>
            <a:grpSpLocks/>
          </p:cNvGrpSpPr>
          <p:nvPr/>
        </p:nvGrpSpPr>
        <p:grpSpPr bwMode="auto">
          <a:xfrm>
            <a:off x="2930526" y="4178301"/>
            <a:ext cx="2754799" cy="2020888"/>
            <a:chOff x="960" y="2632"/>
            <a:chExt cx="1880" cy="1273"/>
          </a:xfrm>
        </p:grpSpPr>
        <p:sp>
          <p:nvSpPr>
            <p:cNvPr id="79887" name="Freeform 11"/>
            <p:cNvSpPr>
              <a:spLocks/>
            </p:cNvSpPr>
            <p:nvPr/>
          </p:nvSpPr>
          <p:spPr bwMode="auto">
            <a:xfrm>
              <a:off x="960" y="2632"/>
              <a:ext cx="1736" cy="236"/>
            </a:xfrm>
            <a:custGeom>
              <a:avLst/>
              <a:gdLst>
                <a:gd name="T0" fmla="*/ 0 w 1736"/>
                <a:gd name="T1" fmla="*/ 1304 h 1488"/>
                <a:gd name="T2" fmla="*/ 1488 w 1736"/>
                <a:gd name="T3" fmla="*/ 1304 h 1488"/>
                <a:gd name="T4" fmla="*/ 1488 w 1736"/>
                <a:gd name="T5" fmla="*/ 200 h 1488"/>
                <a:gd name="T6" fmla="*/ 576 w 1736"/>
                <a:gd name="T7" fmla="*/ 104 h 1488"/>
                <a:gd name="T8" fmla="*/ 0 60000 65536"/>
                <a:gd name="T9" fmla="*/ 0 60000 65536"/>
                <a:gd name="T10" fmla="*/ 0 60000 65536"/>
                <a:gd name="T11" fmla="*/ 0 60000 65536"/>
                <a:gd name="T12" fmla="*/ 0 w 1736"/>
                <a:gd name="T13" fmla="*/ 0 h 1488"/>
                <a:gd name="T14" fmla="*/ 1736 w 1736"/>
                <a:gd name="T15" fmla="*/ 1488 h 1488"/>
              </a:gdLst>
              <a:ahLst/>
              <a:cxnLst>
                <a:cxn ang="T8">
                  <a:pos x="T0" y="T1"/>
                </a:cxn>
                <a:cxn ang="T9">
                  <a:pos x="T2" y="T3"/>
                </a:cxn>
                <a:cxn ang="T10">
                  <a:pos x="T4" y="T5"/>
                </a:cxn>
                <a:cxn ang="T11">
                  <a:pos x="T6" y="T7"/>
                </a:cxn>
              </a:cxnLst>
              <a:rect l="T12" t="T13" r="T14" b="T15"/>
              <a:pathLst>
                <a:path w="1736" h="1488">
                  <a:moveTo>
                    <a:pt x="0" y="1304"/>
                  </a:moveTo>
                  <a:cubicBezTo>
                    <a:pt x="620" y="1396"/>
                    <a:pt x="1240" y="1488"/>
                    <a:pt x="1488" y="1304"/>
                  </a:cubicBezTo>
                  <a:cubicBezTo>
                    <a:pt x="1736" y="1120"/>
                    <a:pt x="1640" y="400"/>
                    <a:pt x="1488" y="200"/>
                  </a:cubicBezTo>
                  <a:cubicBezTo>
                    <a:pt x="1336" y="0"/>
                    <a:pt x="956" y="52"/>
                    <a:pt x="576" y="104"/>
                  </a:cubicBezTo>
                </a:path>
              </a:pathLst>
            </a:custGeom>
            <a:noFill/>
            <a:ln w="9525" cap="flat" cmpd="sng">
              <a:solidFill>
                <a:srgbClr val="008000"/>
              </a:solidFill>
              <a:prstDash val="solid"/>
              <a:round/>
              <a:headEnd/>
              <a:tailEnd/>
            </a:ln>
          </p:spPr>
          <p:txBody>
            <a:bodyPr lIns="97256" tIns="48628" rIns="97256" bIns="48628">
              <a:spAutoFit/>
            </a:bodyPr>
            <a:lstStyle/>
            <a:p>
              <a:endParaRPr lang="en-US"/>
            </a:p>
          </p:txBody>
        </p:sp>
        <p:sp>
          <p:nvSpPr>
            <p:cNvPr id="79888" name="Text Box 12"/>
            <p:cNvSpPr txBox="1">
              <a:spLocks noChangeArrowheads="1"/>
            </p:cNvSpPr>
            <p:nvPr/>
          </p:nvSpPr>
          <p:spPr bwMode="auto">
            <a:xfrm>
              <a:off x="2435" y="3669"/>
              <a:ext cx="405" cy="236"/>
            </a:xfrm>
            <a:prstGeom prst="rect">
              <a:avLst/>
            </a:prstGeom>
            <a:noFill/>
            <a:ln w="9525">
              <a:noFill/>
              <a:miter lim="800000"/>
              <a:headEnd/>
              <a:tailEnd/>
            </a:ln>
          </p:spPr>
          <p:txBody>
            <a:bodyPr wrap="none" lIns="97256" tIns="48628" rIns="97256" bIns="48628">
              <a:spAutoFit/>
            </a:bodyPr>
            <a:lstStyle/>
            <a:p>
              <a:pPr defTabSz="973138">
                <a:spcBef>
                  <a:spcPct val="50000"/>
                </a:spcBef>
              </a:pPr>
              <a:r>
                <a:rPr lang="en-US">
                  <a:solidFill>
                    <a:srgbClr val="009900"/>
                  </a:solidFill>
                  <a:latin typeface="Arial" pitchFamily="34" charset="0"/>
                </a:rPr>
                <a:t>tOE</a:t>
              </a:r>
            </a:p>
          </p:txBody>
        </p:sp>
      </p:grpSp>
      <p:grpSp>
        <p:nvGrpSpPr>
          <p:cNvPr id="5" name="Group 13"/>
          <p:cNvGrpSpPr>
            <a:grpSpLocks/>
          </p:cNvGrpSpPr>
          <p:nvPr/>
        </p:nvGrpSpPr>
        <p:grpSpPr bwMode="auto">
          <a:xfrm>
            <a:off x="2790826" y="4419602"/>
            <a:ext cx="2259977" cy="1322388"/>
            <a:chOff x="864" y="2784"/>
            <a:chExt cx="1543" cy="833"/>
          </a:xfrm>
        </p:grpSpPr>
        <p:sp>
          <p:nvSpPr>
            <p:cNvPr id="79885" name="Freeform 14"/>
            <p:cNvSpPr>
              <a:spLocks/>
            </p:cNvSpPr>
            <p:nvPr/>
          </p:nvSpPr>
          <p:spPr bwMode="auto">
            <a:xfrm>
              <a:off x="864" y="2784"/>
              <a:ext cx="1512" cy="236"/>
            </a:xfrm>
            <a:custGeom>
              <a:avLst/>
              <a:gdLst>
                <a:gd name="T0" fmla="*/ 0 w 1512"/>
                <a:gd name="T1" fmla="*/ 1104 h 1104"/>
                <a:gd name="T2" fmla="*/ 1200 w 1512"/>
                <a:gd name="T3" fmla="*/ 960 h 1104"/>
                <a:gd name="T4" fmla="*/ 1440 w 1512"/>
                <a:gd name="T5" fmla="*/ 288 h 1104"/>
                <a:gd name="T6" fmla="*/ 768 w 1512"/>
                <a:gd name="T7" fmla="*/ 0 h 1104"/>
                <a:gd name="T8" fmla="*/ 0 60000 65536"/>
                <a:gd name="T9" fmla="*/ 0 60000 65536"/>
                <a:gd name="T10" fmla="*/ 0 60000 65536"/>
                <a:gd name="T11" fmla="*/ 0 60000 65536"/>
                <a:gd name="T12" fmla="*/ 0 w 1512"/>
                <a:gd name="T13" fmla="*/ 0 h 1104"/>
                <a:gd name="T14" fmla="*/ 1512 w 1512"/>
                <a:gd name="T15" fmla="*/ 1104 h 1104"/>
              </a:gdLst>
              <a:ahLst/>
              <a:cxnLst>
                <a:cxn ang="T8">
                  <a:pos x="T0" y="T1"/>
                </a:cxn>
                <a:cxn ang="T9">
                  <a:pos x="T2" y="T3"/>
                </a:cxn>
                <a:cxn ang="T10">
                  <a:pos x="T4" y="T5"/>
                </a:cxn>
                <a:cxn ang="T11">
                  <a:pos x="T6" y="T7"/>
                </a:cxn>
              </a:cxnLst>
              <a:rect l="T12" t="T13" r="T14" b="T15"/>
              <a:pathLst>
                <a:path w="1512" h="1104">
                  <a:moveTo>
                    <a:pt x="0" y="1104"/>
                  </a:moveTo>
                  <a:cubicBezTo>
                    <a:pt x="480" y="1100"/>
                    <a:pt x="960" y="1096"/>
                    <a:pt x="1200" y="960"/>
                  </a:cubicBezTo>
                  <a:cubicBezTo>
                    <a:pt x="1440" y="824"/>
                    <a:pt x="1512" y="448"/>
                    <a:pt x="1440" y="288"/>
                  </a:cubicBezTo>
                  <a:cubicBezTo>
                    <a:pt x="1368" y="128"/>
                    <a:pt x="1068" y="64"/>
                    <a:pt x="768" y="0"/>
                  </a:cubicBezTo>
                </a:path>
              </a:pathLst>
            </a:custGeom>
            <a:noFill/>
            <a:ln w="38100" cap="flat" cmpd="sng">
              <a:solidFill>
                <a:srgbClr val="800080"/>
              </a:solidFill>
              <a:prstDash val="solid"/>
              <a:round/>
              <a:headEnd/>
              <a:tailEnd type="stealth" w="med" len="med"/>
            </a:ln>
          </p:spPr>
          <p:txBody>
            <a:bodyPr lIns="97256" tIns="48628" rIns="97256" bIns="48628">
              <a:spAutoFit/>
            </a:bodyPr>
            <a:lstStyle/>
            <a:p>
              <a:endParaRPr lang="en-US"/>
            </a:p>
          </p:txBody>
        </p:sp>
        <p:sp>
          <p:nvSpPr>
            <p:cNvPr id="79886" name="Text Box 15"/>
            <p:cNvSpPr txBox="1">
              <a:spLocks noChangeArrowheads="1"/>
            </p:cNvSpPr>
            <p:nvPr/>
          </p:nvSpPr>
          <p:spPr bwMode="auto">
            <a:xfrm>
              <a:off x="2010" y="3381"/>
              <a:ext cx="397" cy="236"/>
            </a:xfrm>
            <a:prstGeom prst="rect">
              <a:avLst/>
            </a:prstGeom>
            <a:noFill/>
            <a:ln w="38100" algn="ctr">
              <a:noFill/>
              <a:miter lim="800000"/>
              <a:headEnd/>
              <a:tailEnd/>
            </a:ln>
          </p:spPr>
          <p:txBody>
            <a:bodyPr wrap="none" lIns="97256" tIns="48628" rIns="97256" bIns="48628">
              <a:spAutoFit/>
            </a:bodyPr>
            <a:lstStyle/>
            <a:p>
              <a:pPr algn="ctr" defTabSz="973138">
                <a:spcBef>
                  <a:spcPct val="50000"/>
                </a:spcBef>
              </a:pPr>
              <a:r>
                <a:rPr lang="en-US">
                  <a:solidFill>
                    <a:srgbClr val="D60093"/>
                  </a:solidFill>
                  <a:latin typeface="Arial" pitchFamily="34" charset="0"/>
                </a:rPr>
                <a:t>tOZ</a:t>
              </a:r>
            </a:p>
          </p:txBody>
        </p:sp>
      </p:grpSp>
      <p:grpSp>
        <p:nvGrpSpPr>
          <p:cNvPr id="6" name="Group 16"/>
          <p:cNvGrpSpPr>
            <a:grpSpLocks/>
          </p:cNvGrpSpPr>
          <p:nvPr/>
        </p:nvGrpSpPr>
        <p:grpSpPr bwMode="auto">
          <a:xfrm>
            <a:off x="3844925" y="1789115"/>
            <a:ext cx="4349750" cy="401638"/>
            <a:chOff x="1584" y="1127"/>
            <a:chExt cx="2968" cy="253"/>
          </a:xfrm>
        </p:grpSpPr>
        <p:sp>
          <p:nvSpPr>
            <p:cNvPr id="79882" name="Freeform 17"/>
            <p:cNvSpPr>
              <a:spLocks/>
            </p:cNvSpPr>
            <p:nvPr/>
          </p:nvSpPr>
          <p:spPr bwMode="auto">
            <a:xfrm>
              <a:off x="1584" y="1144"/>
              <a:ext cx="2968" cy="236"/>
            </a:xfrm>
            <a:custGeom>
              <a:avLst/>
              <a:gdLst>
                <a:gd name="T0" fmla="*/ 0 w 2968"/>
                <a:gd name="T1" fmla="*/ 536 h 608"/>
                <a:gd name="T2" fmla="*/ 480 w 2968"/>
                <a:gd name="T3" fmla="*/ 536 h 608"/>
                <a:gd name="T4" fmla="*/ 624 w 2968"/>
                <a:gd name="T5" fmla="*/ 104 h 608"/>
                <a:gd name="T6" fmla="*/ 2592 w 2968"/>
                <a:gd name="T7" fmla="*/ 8 h 608"/>
                <a:gd name="T8" fmla="*/ 2880 w 2968"/>
                <a:gd name="T9" fmla="*/ 152 h 608"/>
                <a:gd name="T10" fmla="*/ 0 60000 65536"/>
                <a:gd name="T11" fmla="*/ 0 60000 65536"/>
                <a:gd name="T12" fmla="*/ 0 60000 65536"/>
                <a:gd name="T13" fmla="*/ 0 60000 65536"/>
                <a:gd name="T14" fmla="*/ 0 60000 65536"/>
                <a:gd name="T15" fmla="*/ 0 w 2968"/>
                <a:gd name="T16" fmla="*/ 0 h 608"/>
                <a:gd name="T17" fmla="*/ 2968 w 2968"/>
                <a:gd name="T18" fmla="*/ 608 h 608"/>
              </a:gdLst>
              <a:ahLst/>
              <a:cxnLst>
                <a:cxn ang="T10">
                  <a:pos x="T0" y="T1"/>
                </a:cxn>
                <a:cxn ang="T11">
                  <a:pos x="T2" y="T3"/>
                </a:cxn>
                <a:cxn ang="T12">
                  <a:pos x="T4" y="T5"/>
                </a:cxn>
                <a:cxn ang="T13">
                  <a:pos x="T6" y="T7"/>
                </a:cxn>
                <a:cxn ang="T14">
                  <a:pos x="T8" y="T9"/>
                </a:cxn>
              </a:cxnLst>
              <a:rect l="T15" t="T16" r="T17" b="T18"/>
              <a:pathLst>
                <a:path w="2968" h="608">
                  <a:moveTo>
                    <a:pt x="0" y="536"/>
                  </a:moveTo>
                  <a:cubicBezTo>
                    <a:pt x="188" y="572"/>
                    <a:pt x="376" y="608"/>
                    <a:pt x="480" y="536"/>
                  </a:cubicBezTo>
                  <a:cubicBezTo>
                    <a:pt x="584" y="464"/>
                    <a:pt x="272" y="192"/>
                    <a:pt x="624" y="104"/>
                  </a:cubicBezTo>
                  <a:cubicBezTo>
                    <a:pt x="976" y="16"/>
                    <a:pt x="2216" y="0"/>
                    <a:pt x="2592" y="8"/>
                  </a:cubicBezTo>
                  <a:cubicBezTo>
                    <a:pt x="2968" y="16"/>
                    <a:pt x="2924" y="84"/>
                    <a:pt x="2880" y="152"/>
                  </a:cubicBezTo>
                </a:path>
              </a:pathLst>
            </a:custGeom>
            <a:noFill/>
            <a:ln w="38100" cap="flat" cmpd="sng">
              <a:solidFill>
                <a:srgbClr val="00FFFF"/>
              </a:solidFill>
              <a:prstDash val="solid"/>
              <a:round/>
              <a:headEnd type="none" w="med" len="med"/>
              <a:tailEnd type="stealth" w="med" len="med"/>
            </a:ln>
          </p:spPr>
          <p:txBody>
            <a:bodyPr lIns="97256" tIns="48628" rIns="97256" bIns="48628">
              <a:spAutoFit/>
            </a:bodyPr>
            <a:lstStyle/>
            <a:p>
              <a:endParaRPr lang="en-US"/>
            </a:p>
          </p:txBody>
        </p:sp>
        <p:sp>
          <p:nvSpPr>
            <p:cNvPr id="79883" name="Freeform 18"/>
            <p:cNvSpPr>
              <a:spLocks/>
            </p:cNvSpPr>
            <p:nvPr/>
          </p:nvSpPr>
          <p:spPr bwMode="auto">
            <a:xfrm>
              <a:off x="2112" y="1144"/>
              <a:ext cx="1824" cy="236"/>
            </a:xfrm>
            <a:custGeom>
              <a:avLst/>
              <a:gdLst>
                <a:gd name="T0" fmla="*/ 0 w 1824"/>
                <a:gd name="T1" fmla="*/ 440 h 2240"/>
                <a:gd name="T2" fmla="*/ 1248 w 1824"/>
                <a:gd name="T3" fmla="*/ 248 h 2240"/>
                <a:gd name="T4" fmla="*/ 1488 w 1824"/>
                <a:gd name="T5" fmla="*/ 1928 h 2240"/>
                <a:gd name="T6" fmla="*/ 1824 w 1824"/>
                <a:gd name="T7" fmla="*/ 2120 h 2240"/>
                <a:gd name="T8" fmla="*/ 0 60000 65536"/>
                <a:gd name="T9" fmla="*/ 0 60000 65536"/>
                <a:gd name="T10" fmla="*/ 0 60000 65536"/>
                <a:gd name="T11" fmla="*/ 0 60000 65536"/>
                <a:gd name="T12" fmla="*/ 0 w 1824"/>
                <a:gd name="T13" fmla="*/ 0 h 2240"/>
                <a:gd name="T14" fmla="*/ 1824 w 1824"/>
                <a:gd name="T15" fmla="*/ 2240 h 2240"/>
              </a:gdLst>
              <a:ahLst/>
              <a:cxnLst>
                <a:cxn ang="T8">
                  <a:pos x="T0" y="T1"/>
                </a:cxn>
                <a:cxn ang="T9">
                  <a:pos x="T2" y="T3"/>
                </a:cxn>
                <a:cxn ang="T10">
                  <a:pos x="T4" y="T5"/>
                </a:cxn>
                <a:cxn ang="T11">
                  <a:pos x="T6" y="T7"/>
                </a:cxn>
              </a:cxnLst>
              <a:rect l="T12" t="T13" r="T14" b="T15"/>
              <a:pathLst>
                <a:path w="1824" h="2240">
                  <a:moveTo>
                    <a:pt x="0" y="440"/>
                  </a:moveTo>
                  <a:cubicBezTo>
                    <a:pt x="500" y="220"/>
                    <a:pt x="1000" y="0"/>
                    <a:pt x="1248" y="248"/>
                  </a:cubicBezTo>
                  <a:cubicBezTo>
                    <a:pt x="1496" y="496"/>
                    <a:pt x="1392" y="1616"/>
                    <a:pt x="1488" y="1928"/>
                  </a:cubicBezTo>
                  <a:cubicBezTo>
                    <a:pt x="1584" y="2240"/>
                    <a:pt x="1704" y="2180"/>
                    <a:pt x="1824" y="2120"/>
                  </a:cubicBezTo>
                </a:path>
              </a:pathLst>
            </a:custGeom>
            <a:noFill/>
            <a:ln w="38100" cap="flat" cmpd="sng">
              <a:solidFill>
                <a:srgbClr val="00FFFF"/>
              </a:solidFill>
              <a:prstDash val="solid"/>
              <a:round/>
              <a:headEnd type="none" w="med" len="med"/>
              <a:tailEnd type="stealth" w="med" len="med"/>
            </a:ln>
          </p:spPr>
          <p:txBody>
            <a:bodyPr lIns="97256" tIns="48628" rIns="97256" bIns="48628">
              <a:spAutoFit/>
            </a:bodyPr>
            <a:lstStyle/>
            <a:p>
              <a:endParaRPr lang="en-US"/>
            </a:p>
          </p:txBody>
        </p:sp>
        <p:sp>
          <p:nvSpPr>
            <p:cNvPr id="79884" name="Text Box 19"/>
            <p:cNvSpPr txBox="1">
              <a:spLocks noChangeArrowheads="1"/>
            </p:cNvSpPr>
            <p:nvPr/>
          </p:nvSpPr>
          <p:spPr bwMode="auto">
            <a:xfrm>
              <a:off x="3153" y="1127"/>
              <a:ext cx="414" cy="236"/>
            </a:xfrm>
            <a:prstGeom prst="rect">
              <a:avLst/>
            </a:prstGeom>
            <a:noFill/>
            <a:ln w="38100" algn="ctr">
              <a:noFill/>
              <a:miter lim="800000"/>
              <a:headEnd/>
              <a:tailEnd/>
            </a:ln>
          </p:spPr>
          <p:txBody>
            <a:bodyPr wrap="none" lIns="97256" tIns="48628" rIns="97256" bIns="48628">
              <a:spAutoFit/>
            </a:bodyPr>
            <a:lstStyle/>
            <a:p>
              <a:pPr algn="ctr" defTabSz="973138">
                <a:spcBef>
                  <a:spcPct val="50000"/>
                </a:spcBef>
              </a:pPr>
              <a:r>
                <a:rPr lang="en-US">
                  <a:solidFill>
                    <a:srgbClr val="66CCFF"/>
                  </a:solidFill>
                  <a:latin typeface="Arial" pitchFamily="34" charset="0"/>
                </a:rPr>
                <a:t>tOH</a:t>
              </a:r>
            </a:p>
          </p:txBody>
        </p:sp>
      </p:grpSp>
    </p:spTree>
    <p:extLst>
      <p:ext uri="{BB962C8B-B14F-4D97-AF65-F5344CB8AC3E}">
        <p14:creationId xmlns:p14="http://schemas.microsoft.com/office/powerpoint/2010/main" val="4026236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ox(i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nodeType="clickEffect">
                                  <p:stCondLst>
                                    <p:cond delay="0"/>
                                  </p:stCondLst>
                                  <p:childTnLst>
                                    <p:set>
                                      <p:cBhvr>
                                        <p:cTn id="11" dur="1" fill="hold">
                                          <p:stCondLst>
                                            <p:cond delay="0"/>
                                          </p:stCondLst>
                                        </p:cTn>
                                        <p:tgtEl>
                                          <p:spTgt spid="2"/>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4" presetClass="entr" presetSubtype="16" fill="hold" nodeType="click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box(in)">
                                      <p:cBhvr>
                                        <p:cTn id="16" dur="500"/>
                                        <p:tgtEl>
                                          <p:spTgt spid="3"/>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nodeType="clickEffect">
                                  <p:stCondLst>
                                    <p:cond delay="0"/>
                                  </p:stCondLst>
                                  <p:childTnLst>
                                    <p:set>
                                      <p:cBhvr>
                                        <p:cTn id="20" dur="1" fill="hold">
                                          <p:stCondLst>
                                            <p:cond delay="0"/>
                                          </p:stCondLst>
                                        </p:cTn>
                                        <p:tgtEl>
                                          <p:spTgt spid="3"/>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4" presetClass="entr" presetSubtype="16"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box(in)">
                                      <p:cBhvr>
                                        <p:cTn id="25" dur="500"/>
                                        <p:tgtEl>
                                          <p:spTgt spid="6"/>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xit" presetSubtype="0" fill="hold" nodeType="clickEffect">
                                  <p:stCondLst>
                                    <p:cond delay="0"/>
                                  </p:stCondLst>
                                  <p:childTnLst>
                                    <p:set>
                                      <p:cBhvr>
                                        <p:cTn id="29" dur="1" fill="hold">
                                          <p:stCondLst>
                                            <p:cond delay="0"/>
                                          </p:stCondLst>
                                        </p:cTn>
                                        <p:tgtEl>
                                          <p:spTgt spid="6"/>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4" presetClass="entr" presetSubtype="16" fill="hold" nodeType="clickEffect">
                                  <p:stCondLst>
                                    <p:cond delay="0"/>
                                  </p:stCondLst>
                                  <p:childTnLst>
                                    <p:set>
                                      <p:cBhvr>
                                        <p:cTn id="33" dur="1" fill="hold">
                                          <p:stCondLst>
                                            <p:cond delay="0"/>
                                          </p:stCondLst>
                                        </p:cTn>
                                        <p:tgtEl>
                                          <p:spTgt spid="4"/>
                                        </p:tgtEl>
                                        <p:attrNameLst>
                                          <p:attrName>style.visibility</p:attrName>
                                        </p:attrNameLst>
                                      </p:cBhvr>
                                      <p:to>
                                        <p:strVal val="visible"/>
                                      </p:to>
                                    </p:set>
                                    <p:animEffect transition="in" filter="box(in)">
                                      <p:cBhvr>
                                        <p:cTn id="34" dur="500"/>
                                        <p:tgtEl>
                                          <p:spTgt spid="4"/>
                                        </p:tgtEl>
                                      </p:cBhvr>
                                    </p:animEffec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nodeType="clickEffect">
                                  <p:stCondLst>
                                    <p:cond delay="0"/>
                                  </p:stCondLst>
                                  <p:childTnLst>
                                    <p:set>
                                      <p:cBhvr>
                                        <p:cTn id="38" dur="1" fill="hold">
                                          <p:stCondLst>
                                            <p:cond delay="0"/>
                                          </p:stCondLst>
                                        </p:cTn>
                                        <p:tgtEl>
                                          <p:spTgt spid="4"/>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4" presetClass="entr" presetSubtype="16" fill="hold" nodeType="clickEffect">
                                  <p:stCondLst>
                                    <p:cond delay="0"/>
                                  </p:stCondLst>
                                  <p:childTnLst>
                                    <p:set>
                                      <p:cBhvr>
                                        <p:cTn id="42" dur="1" fill="hold">
                                          <p:stCondLst>
                                            <p:cond delay="0"/>
                                          </p:stCondLst>
                                        </p:cTn>
                                        <p:tgtEl>
                                          <p:spTgt spid="5"/>
                                        </p:tgtEl>
                                        <p:attrNameLst>
                                          <p:attrName>style.visibility</p:attrName>
                                        </p:attrNameLst>
                                      </p:cBhvr>
                                      <p:to>
                                        <p:strVal val="visible"/>
                                      </p:to>
                                    </p:set>
                                    <p:animEffect transition="in" filter="box(in)">
                                      <p:cBhvr>
                                        <p:cTn id="4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Slide Number Placeholder 4"/>
          <p:cNvSpPr>
            <a:spLocks noGrp="1"/>
          </p:cNvSpPr>
          <p:nvPr>
            <p:ph type="sldNum" sz="quarter" idx="10"/>
          </p:nvPr>
        </p:nvSpPr>
        <p:spPr>
          <a:xfrm>
            <a:off x="8904288" y="6092825"/>
            <a:ext cx="609600" cy="431800"/>
          </a:xfrm>
          <a:noFill/>
        </p:spPr>
        <p:txBody>
          <a:bodyPr/>
          <a:lstStyle/>
          <a:p>
            <a:fld id="{6F7D7EA1-7ABD-4E1F-A2AC-5B520724F6BC}" type="slidenum">
              <a:rPr lang="it-IT" smtClean="0">
                <a:latin typeface="Arial" pitchFamily="34" charset="0"/>
                <a:ea typeface="ＭＳ Ｐゴシック" pitchFamily="34" charset="-128"/>
              </a:rPr>
              <a:pPr/>
              <a:t>36</a:t>
            </a:fld>
            <a:endParaRPr lang="it-IT">
              <a:latin typeface="Arial" pitchFamily="34" charset="0"/>
              <a:ea typeface="ＭＳ Ｐゴシック" pitchFamily="34" charset="-128"/>
            </a:endParaRPr>
          </a:p>
        </p:txBody>
      </p:sp>
      <p:sp>
        <p:nvSpPr>
          <p:cNvPr id="80899" name="Rectangle 2"/>
          <p:cNvSpPr>
            <a:spLocks noGrp="1" noChangeArrowheads="1"/>
          </p:cNvSpPr>
          <p:nvPr>
            <p:ph type="title"/>
          </p:nvPr>
        </p:nvSpPr>
        <p:spPr/>
        <p:txBody>
          <a:bodyPr/>
          <a:lstStyle/>
          <a:p>
            <a:pPr eaLnBrk="1" hangingPunct="1"/>
            <a:r>
              <a:rPr lang="en-US" b="0" smtClean="0"/>
              <a:t>SRAM  write cycle timing </a:t>
            </a:r>
          </a:p>
        </p:txBody>
      </p:sp>
      <p:pic>
        <p:nvPicPr>
          <p:cNvPr id="80900" name="Picture 3"/>
          <p:cNvPicPr>
            <a:picLocks noGrp="1" noChangeAspect="1" noChangeArrowheads="1"/>
          </p:cNvPicPr>
          <p:nvPr>
            <p:ph type="body" idx="1"/>
          </p:nvPr>
        </p:nvPicPr>
        <p:blipFill>
          <a:blip r:embed="rId2" cstate="print"/>
          <a:srcRect/>
          <a:stretch>
            <a:fillRect/>
          </a:stretch>
        </p:blipFill>
        <p:spPr>
          <a:xfrm>
            <a:off x="2209800" y="1295400"/>
            <a:ext cx="7772400" cy="5181600"/>
          </a:xfrm>
        </p:spPr>
      </p:pic>
      <p:sp>
        <p:nvSpPr>
          <p:cNvPr id="80901" name="Text Box 4"/>
          <p:cNvSpPr txBox="1">
            <a:spLocks noChangeArrowheads="1"/>
          </p:cNvSpPr>
          <p:nvPr/>
        </p:nvSpPr>
        <p:spPr bwMode="auto">
          <a:xfrm>
            <a:off x="4951413" y="3614739"/>
            <a:ext cx="1696822" cy="375205"/>
          </a:xfrm>
          <a:prstGeom prst="rect">
            <a:avLst/>
          </a:prstGeom>
          <a:noFill/>
          <a:ln w="9525">
            <a:noFill/>
            <a:miter lim="800000"/>
            <a:headEnd/>
            <a:tailEnd/>
          </a:ln>
        </p:spPr>
        <p:txBody>
          <a:bodyPr wrap="none" lIns="97256" tIns="48628" rIns="97256" bIns="48628">
            <a:spAutoFit/>
          </a:bodyPr>
          <a:lstStyle/>
          <a:p>
            <a:pPr defTabSz="973138">
              <a:spcBef>
                <a:spcPct val="50000"/>
              </a:spcBef>
            </a:pPr>
            <a:r>
              <a:rPr lang="en-US">
                <a:solidFill>
                  <a:srgbClr val="000000"/>
                </a:solidFill>
                <a:latin typeface="Arial" pitchFamily="34" charset="0"/>
              </a:rPr>
              <a:t>/WE controlled</a:t>
            </a:r>
          </a:p>
        </p:txBody>
      </p:sp>
      <p:sp>
        <p:nvSpPr>
          <p:cNvPr id="80902" name="Text Box 5"/>
          <p:cNvSpPr txBox="1">
            <a:spLocks noChangeArrowheads="1"/>
          </p:cNvSpPr>
          <p:nvPr/>
        </p:nvSpPr>
        <p:spPr bwMode="auto">
          <a:xfrm>
            <a:off x="5092700" y="6484939"/>
            <a:ext cx="1645526" cy="375205"/>
          </a:xfrm>
          <a:prstGeom prst="rect">
            <a:avLst/>
          </a:prstGeom>
          <a:noFill/>
          <a:ln w="9525">
            <a:noFill/>
            <a:miter lim="800000"/>
            <a:headEnd/>
            <a:tailEnd/>
          </a:ln>
        </p:spPr>
        <p:txBody>
          <a:bodyPr wrap="none" lIns="97256" tIns="48628" rIns="97256" bIns="48628">
            <a:spAutoFit/>
          </a:bodyPr>
          <a:lstStyle/>
          <a:p>
            <a:pPr defTabSz="973138">
              <a:spcBef>
                <a:spcPct val="50000"/>
              </a:spcBef>
            </a:pPr>
            <a:r>
              <a:rPr lang="en-US">
                <a:solidFill>
                  <a:srgbClr val="000000"/>
                </a:solidFill>
                <a:latin typeface="Arial" pitchFamily="34" charset="0"/>
              </a:rPr>
              <a:t>/CS controlled</a:t>
            </a:r>
          </a:p>
        </p:txBody>
      </p:sp>
    </p:spTree>
    <p:extLst>
      <p:ext uri="{BB962C8B-B14F-4D97-AF65-F5344CB8AC3E}">
        <p14:creationId xmlns:p14="http://schemas.microsoft.com/office/powerpoint/2010/main" val="380004612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Slide Number Placeholder 4"/>
          <p:cNvSpPr>
            <a:spLocks noGrp="1"/>
          </p:cNvSpPr>
          <p:nvPr>
            <p:ph type="sldNum" sz="quarter" idx="10"/>
          </p:nvPr>
        </p:nvSpPr>
        <p:spPr>
          <a:xfrm>
            <a:off x="8904288" y="6092825"/>
            <a:ext cx="609600" cy="431800"/>
          </a:xfrm>
          <a:noFill/>
        </p:spPr>
        <p:txBody>
          <a:bodyPr/>
          <a:lstStyle/>
          <a:p>
            <a:fld id="{98958BF1-11FB-456A-A43C-E15A3BB71B94}" type="slidenum">
              <a:rPr lang="it-IT" smtClean="0">
                <a:latin typeface="Arial" pitchFamily="34" charset="0"/>
                <a:ea typeface="ＭＳ Ｐゴシック" pitchFamily="34" charset="-128"/>
              </a:rPr>
              <a:pPr/>
              <a:t>37</a:t>
            </a:fld>
            <a:endParaRPr lang="it-IT">
              <a:latin typeface="Arial" pitchFamily="34" charset="0"/>
              <a:ea typeface="ＭＳ Ｐゴシック" pitchFamily="34" charset="-128"/>
            </a:endParaRPr>
          </a:p>
        </p:txBody>
      </p:sp>
      <p:sp>
        <p:nvSpPr>
          <p:cNvPr id="81923" name="Rectangle 2"/>
          <p:cNvSpPr>
            <a:spLocks noGrp="1" noChangeArrowheads="1"/>
          </p:cNvSpPr>
          <p:nvPr>
            <p:ph type="title"/>
          </p:nvPr>
        </p:nvSpPr>
        <p:spPr/>
        <p:txBody>
          <a:bodyPr/>
          <a:lstStyle/>
          <a:p>
            <a:pPr eaLnBrk="1" hangingPunct="1"/>
            <a:r>
              <a:rPr lang="en-US" smtClean="0"/>
              <a:t>SRAM Architecture and Write Timings</a:t>
            </a:r>
          </a:p>
        </p:txBody>
      </p:sp>
      <p:pic>
        <p:nvPicPr>
          <p:cNvPr id="81924" name="Picture 3"/>
          <p:cNvPicPr>
            <a:picLocks noGrp="1" noChangeAspect="1" noChangeArrowheads="1"/>
          </p:cNvPicPr>
          <p:nvPr>
            <p:ph type="body" idx="1"/>
          </p:nvPr>
        </p:nvPicPr>
        <p:blipFill>
          <a:blip r:embed="rId2" cstate="print"/>
          <a:srcRect/>
          <a:stretch>
            <a:fillRect/>
          </a:stretch>
        </p:blipFill>
        <p:spPr>
          <a:xfrm>
            <a:off x="2157414" y="1371601"/>
            <a:ext cx="7737475" cy="4835525"/>
          </a:xfrm>
          <a:noFill/>
        </p:spPr>
      </p:pic>
      <p:sp>
        <p:nvSpPr>
          <p:cNvPr id="81925" name="Text Box 4"/>
          <p:cNvSpPr txBox="1">
            <a:spLocks noChangeArrowheads="1"/>
          </p:cNvSpPr>
          <p:nvPr/>
        </p:nvSpPr>
        <p:spPr bwMode="auto">
          <a:xfrm>
            <a:off x="7772400" y="3841750"/>
            <a:ext cx="1138238" cy="590648"/>
          </a:xfrm>
          <a:prstGeom prst="rect">
            <a:avLst/>
          </a:prstGeom>
          <a:solidFill>
            <a:schemeClr val="bg1"/>
          </a:solidFill>
          <a:ln w="38100" algn="ctr">
            <a:noFill/>
            <a:miter lim="800000"/>
            <a:headEnd/>
            <a:tailEnd/>
          </a:ln>
        </p:spPr>
        <p:txBody>
          <a:bodyPr lIns="97256" tIns="48628" rIns="97256" bIns="48628">
            <a:spAutoFit/>
          </a:bodyPr>
          <a:lstStyle/>
          <a:p>
            <a:pPr algn="ctr" defTabSz="973138">
              <a:spcBef>
                <a:spcPct val="50000"/>
              </a:spcBef>
            </a:pPr>
            <a:r>
              <a:rPr lang="en-US" sz="1600">
                <a:solidFill>
                  <a:srgbClr val="000000"/>
                </a:solidFill>
                <a:latin typeface="Arial" pitchFamily="34" charset="0"/>
              </a:rPr>
              <a:t>Write driver</a:t>
            </a:r>
          </a:p>
        </p:txBody>
      </p:sp>
      <p:grpSp>
        <p:nvGrpSpPr>
          <p:cNvPr id="2" name="Group 5"/>
          <p:cNvGrpSpPr>
            <a:grpSpLocks/>
          </p:cNvGrpSpPr>
          <p:nvPr/>
        </p:nvGrpSpPr>
        <p:grpSpPr bwMode="auto">
          <a:xfrm>
            <a:off x="3141664" y="3886201"/>
            <a:ext cx="2685669" cy="1627188"/>
            <a:chOff x="1104" y="2448"/>
            <a:chExt cx="1833" cy="1025"/>
          </a:xfrm>
        </p:grpSpPr>
        <p:sp>
          <p:nvSpPr>
            <p:cNvPr id="81933" name="Freeform 6"/>
            <p:cNvSpPr>
              <a:spLocks/>
            </p:cNvSpPr>
            <p:nvPr/>
          </p:nvSpPr>
          <p:spPr bwMode="auto">
            <a:xfrm>
              <a:off x="1104" y="2448"/>
              <a:ext cx="1152" cy="236"/>
            </a:xfrm>
            <a:custGeom>
              <a:avLst/>
              <a:gdLst>
                <a:gd name="T0" fmla="*/ 0 w 1152"/>
                <a:gd name="T1" fmla="*/ 1248 h 1368"/>
                <a:gd name="T2" fmla="*/ 912 w 1152"/>
                <a:gd name="T3" fmla="*/ 1200 h 1368"/>
                <a:gd name="T4" fmla="*/ 1056 w 1152"/>
                <a:gd name="T5" fmla="*/ 240 h 1368"/>
                <a:gd name="T6" fmla="*/ 1152 w 1152"/>
                <a:gd name="T7" fmla="*/ 0 h 1368"/>
                <a:gd name="T8" fmla="*/ 0 60000 65536"/>
                <a:gd name="T9" fmla="*/ 0 60000 65536"/>
                <a:gd name="T10" fmla="*/ 0 60000 65536"/>
                <a:gd name="T11" fmla="*/ 0 60000 65536"/>
                <a:gd name="T12" fmla="*/ 0 w 1152"/>
                <a:gd name="T13" fmla="*/ 0 h 1368"/>
                <a:gd name="T14" fmla="*/ 1152 w 1152"/>
                <a:gd name="T15" fmla="*/ 1368 h 1368"/>
              </a:gdLst>
              <a:ahLst/>
              <a:cxnLst>
                <a:cxn ang="T8">
                  <a:pos x="T0" y="T1"/>
                </a:cxn>
                <a:cxn ang="T9">
                  <a:pos x="T2" y="T3"/>
                </a:cxn>
                <a:cxn ang="T10">
                  <a:pos x="T4" y="T5"/>
                </a:cxn>
                <a:cxn ang="T11">
                  <a:pos x="T6" y="T7"/>
                </a:cxn>
              </a:cxnLst>
              <a:rect l="T12" t="T13" r="T14" b="T15"/>
              <a:pathLst>
                <a:path w="1152" h="1368">
                  <a:moveTo>
                    <a:pt x="0" y="1248"/>
                  </a:moveTo>
                  <a:cubicBezTo>
                    <a:pt x="368" y="1308"/>
                    <a:pt x="736" y="1368"/>
                    <a:pt x="912" y="1200"/>
                  </a:cubicBezTo>
                  <a:cubicBezTo>
                    <a:pt x="1088" y="1032"/>
                    <a:pt x="1016" y="440"/>
                    <a:pt x="1056" y="240"/>
                  </a:cubicBezTo>
                  <a:cubicBezTo>
                    <a:pt x="1096" y="40"/>
                    <a:pt x="1124" y="20"/>
                    <a:pt x="1152" y="0"/>
                  </a:cubicBezTo>
                </a:path>
              </a:pathLst>
            </a:custGeom>
            <a:noFill/>
            <a:ln w="38100" cap="flat" cmpd="sng">
              <a:solidFill>
                <a:srgbClr val="800080"/>
              </a:solidFill>
              <a:prstDash val="solid"/>
              <a:round/>
              <a:headEnd type="none" w="med" len="med"/>
              <a:tailEnd type="stealth" w="med" len="med"/>
            </a:ln>
          </p:spPr>
          <p:txBody>
            <a:bodyPr lIns="97256" tIns="48628" rIns="97256" bIns="48628">
              <a:spAutoFit/>
            </a:bodyPr>
            <a:lstStyle/>
            <a:p>
              <a:endParaRPr lang="en-US"/>
            </a:p>
          </p:txBody>
        </p:sp>
        <p:sp>
          <p:nvSpPr>
            <p:cNvPr id="81934" name="Text Box 7"/>
            <p:cNvSpPr txBox="1">
              <a:spLocks noChangeArrowheads="1"/>
            </p:cNvSpPr>
            <p:nvPr/>
          </p:nvSpPr>
          <p:spPr bwMode="auto">
            <a:xfrm>
              <a:off x="2147" y="3237"/>
              <a:ext cx="790" cy="236"/>
            </a:xfrm>
            <a:prstGeom prst="rect">
              <a:avLst/>
            </a:prstGeom>
            <a:noFill/>
            <a:ln w="38100" algn="ctr">
              <a:noFill/>
              <a:miter lim="800000"/>
              <a:headEnd/>
              <a:tailEnd/>
            </a:ln>
          </p:spPr>
          <p:txBody>
            <a:bodyPr wrap="none" lIns="97256" tIns="48628" rIns="97256" bIns="48628">
              <a:spAutoFit/>
            </a:bodyPr>
            <a:lstStyle/>
            <a:p>
              <a:pPr defTabSz="973138">
                <a:spcBef>
                  <a:spcPct val="50000"/>
                </a:spcBef>
              </a:pPr>
              <a:r>
                <a:rPr lang="en-US">
                  <a:solidFill>
                    <a:srgbClr val="D60093"/>
                  </a:solidFill>
                  <a:latin typeface="Arial" pitchFamily="34" charset="0"/>
                </a:rPr>
                <a:t>tWP-tDW</a:t>
              </a:r>
            </a:p>
          </p:txBody>
        </p:sp>
      </p:grpSp>
      <p:grpSp>
        <p:nvGrpSpPr>
          <p:cNvPr id="3" name="Group 8"/>
          <p:cNvGrpSpPr>
            <a:grpSpLocks/>
          </p:cNvGrpSpPr>
          <p:nvPr/>
        </p:nvGrpSpPr>
        <p:grpSpPr bwMode="auto">
          <a:xfrm>
            <a:off x="3422651" y="3386140"/>
            <a:ext cx="3940175" cy="722312"/>
            <a:chOff x="1296" y="2133"/>
            <a:chExt cx="2688" cy="455"/>
          </a:xfrm>
        </p:grpSpPr>
        <p:sp>
          <p:nvSpPr>
            <p:cNvPr id="81931" name="Freeform 9"/>
            <p:cNvSpPr>
              <a:spLocks/>
            </p:cNvSpPr>
            <p:nvPr/>
          </p:nvSpPr>
          <p:spPr bwMode="auto">
            <a:xfrm>
              <a:off x="1296" y="2352"/>
              <a:ext cx="2688" cy="236"/>
            </a:xfrm>
            <a:custGeom>
              <a:avLst/>
              <a:gdLst>
                <a:gd name="T0" fmla="*/ 0 w 2688"/>
                <a:gd name="T1" fmla="*/ 0 h 1"/>
                <a:gd name="T2" fmla="*/ 2688 w 2688"/>
                <a:gd name="T3" fmla="*/ 0 h 1"/>
                <a:gd name="T4" fmla="*/ 0 60000 65536"/>
                <a:gd name="T5" fmla="*/ 0 60000 65536"/>
                <a:gd name="T6" fmla="*/ 0 w 2688"/>
                <a:gd name="T7" fmla="*/ 0 h 1"/>
                <a:gd name="T8" fmla="*/ 2688 w 2688"/>
                <a:gd name="T9" fmla="*/ 1 h 1"/>
              </a:gdLst>
              <a:ahLst/>
              <a:cxnLst>
                <a:cxn ang="T4">
                  <a:pos x="T0" y="T1"/>
                </a:cxn>
                <a:cxn ang="T5">
                  <a:pos x="T2" y="T3"/>
                </a:cxn>
              </a:cxnLst>
              <a:rect l="T6" t="T7" r="T8" b="T9"/>
              <a:pathLst>
                <a:path w="2688" h="1">
                  <a:moveTo>
                    <a:pt x="0" y="0"/>
                  </a:moveTo>
                  <a:cubicBezTo>
                    <a:pt x="0" y="0"/>
                    <a:pt x="1344" y="0"/>
                    <a:pt x="2688" y="0"/>
                  </a:cubicBezTo>
                </a:path>
              </a:pathLst>
            </a:custGeom>
            <a:noFill/>
            <a:ln w="38100" cap="flat" cmpd="sng">
              <a:solidFill>
                <a:srgbClr val="008000"/>
              </a:solidFill>
              <a:prstDash val="solid"/>
              <a:round/>
              <a:headEnd type="none" w="med" len="med"/>
              <a:tailEnd type="stealth" w="med" len="med"/>
            </a:ln>
          </p:spPr>
          <p:txBody>
            <a:bodyPr lIns="97256" tIns="48628" rIns="97256" bIns="48628">
              <a:spAutoFit/>
            </a:bodyPr>
            <a:lstStyle/>
            <a:p>
              <a:endParaRPr lang="en-US"/>
            </a:p>
          </p:txBody>
        </p:sp>
        <p:sp>
          <p:nvSpPr>
            <p:cNvPr id="81932" name="Text Box 10"/>
            <p:cNvSpPr txBox="1">
              <a:spLocks noChangeArrowheads="1"/>
            </p:cNvSpPr>
            <p:nvPr/>
          </p:nvSpPr>
          <p:spPr bwMode="auto">
            <a:xfrm>
              <a:off x="1810" y="2133"/>
              <a:ext cx="1372" cy="236"/>
            </a:xfrm>
            <a:prstGeom prst="rect">
              <a:avLst/>
            </a:prstGeom>
            <a:noFill/>
            <a:ln w="38100" algn="ctr">
              <a:noFill/>
              <a:miter lim="800000"/>
              <a:headEnd/>
              <a:tailEnd/>
            </a:ln>
          </p:spPr>
          <p:txBody>
            <a:bodyPr wrap="none" lIns="97256" tIns="48628" rIns="97256" bIns="48628">
              <a:spAutoFit/>
            </a:bodyPr>
            <a:lstStyle/>
            <a:p>
              <a:pPr algn="ctr" defTabSz="973138">
                <a:spcBef>
                  <a:spcPct val="50000"/>
                </a:spcBef>
              </a:pPr>
              <a:r>
                <a:rPr lang="en-US">
                  <a:solidFill>
                    <a:srgbClr val="009900"/>
                  </a:solidFill>
                  <a:latin typeface="Arial" pitchFamily="34" charset="0"/>
                </a:rPr>
                <a:t>Setup time = tDW</a:t>
              </a:r>
            </a:p>
          </p:txBody>
        </p:sp>
      </p:grpSp>
      <p:grpSp>
        <p:nvGrpSpPr>
          <p:cNvPr id="4" name="Group 11"/>
          <p:cNvGrpSpPr>
            <a:grpSpLocks/>
          </p:cNvGrpSpPr>
          <p:nvPr/>
        </p:nvGrpSpPr>
        <p:grpSpPr bwMode="auto">
          <a:xfrm>
            <a:off x="7643812" y="2971805"/>
            <a:ext cx="1270956" cy="603251"/>
            <a:chOff x="4176" y="1872"/>
            <a:chExt cx="868" cy="380"/>
          </a:xfrm>
        </p:grpSpPr>
        <p:sp>
          <p:nvSpPr>
            <p:cNvPr id="81929" name="Freeform 12"/>
            <p:cNvSpPr>
              <a:spLocks/>
            </p:cNvSpPr>
            <p:nvPr/>
          </p:nvSpPr>
          <p:spPr bwMode="auto">
            <a:xfrm>
              <a:off x="4176" y="1872"/>
              <a:ext cx="400" cy="236"/>
            </a:xfrm>
            <a:custGeom>
              <a:avLst/>
              <a:gdLst>
                <a:gd name="T0" fmla="*/ 0 w 400"/>
                <a:gd name="T1" fmla="*/ 480 h 560"/>
                <a:gd name="T2" fmla="*/ 336 w 400"/>
                <a:gd name="T3" fmla="*/ 480 h 560"/>
                <a:gd name="T4" fmla="*/ 384 w 400"/>
                <a:gd name="T5" fmla="*/ 0 h 560"/>
                <a:gd name="T6" fmla="*/ 0 60000 65536"/>
                <a:gd name="T7" fmla="*/ 0 60000 65536"/>
                <a:gd name="T8" fmla="*/ 0 60000 65536"/>
                <a:gd name="T9" fmla="*/ 0 w 400"/>
                <a:gd name="T10" fmla="*/ 0 h 560"/>
                <a:gd name="T11" fmla="*/ 400 w 400"/>
                <a:gd name="T12" fmla="*/ 560 h 560"/>
              </a:gdLst>
              <a:ahLst/>
              <a:cxnLst>
                <a:cxn ang="T6">
                  <a:pos x="T0" y="T1"/>
                </a:cxn>
                <a:cxn ang="T7">
                  <a:pos x="T2" y="T3"/>
                </a:cxn>
                <a:cxn ang="T8">
                  <a:pos x="T4" y="T5"/>
                </a:cxn>
              </a:cxnLst>
              <a:rect l="T9" t="T10" r="T11" b="T12"/>
              <a:pathLst>
                <a:path w="400" h="560">
                  <a:moveTo>
                    <a:pt x="0" y="480"/>
                  </a:moveTo>
                  <a:cubicBezTo>
                    <a:pt x="136" y="520"/>
                    <a:pt x="272" y="560"/>
                    <a:pt x="336" y="480"/>
                  </a:cubicBezTo>
                  <a:cubicBezTo>
                    <a:pt x="400" y="400"/>
                    <a:pt x="392" y="200"/>
                    <a:pt x="384" y="0"/>
                  </a:cubicBezTo>
                </a:path>
              </a:pathLst>
            </a:custGeom>
            <a:noFill/>
            <a:ln w="38100" cap="flat" cmpd="sng">
              <a:solidFill>
                <a:srgbClr val="FF0000"/>
              </a:solidFill>
              <a:prstDash val="solid"/>
              <a:round/>
              <a:headEnd type="none" w="med" len="med"/>
              <a:tailEnd type="stealth" w="med" len="med"/>
            </a:ln>
          </p:spPr>
          <p:txBody>
            <a:bodyPr lIns="97256" tIns="48628" rIns="97256" bIns="48628">
              <a:spAutoFit/>
            </a:bodyPr>
            <a:lstStyle/>
            <a:p>
              <a:endParaRPr lang="en-US"/>
            </a:p>
          </p:txBody>
        </p:sp>
        <p:sp>
          <p:nvSpPr>
            <p:cNvPr id="81930" name="Text Box 13"/>
            <p:cNvSpPr txBox="1">
              <a:spLocks noChangeArrowheads="1"/>
            </p:cNvSpPr>
            <p:nvPr/>
          </p:nvSpPr>
          <p:spPr bwMode="auto">
            <a:xfrm>
              <a:off x="4638" y="2016"/>
              <a:ext cx="406" cy="236"/>
            </a:xfrm>
            <a:prstGeom prst="rect">
              <a:avLst/>
            </a:prstGeom>
            <a:noFill/>
            <a:ln w="38100" algn="ctr">
              <a:noFill/>
              <a:miter lim="800000"/>
              <a:headEnd/>
              <a:tailEnd/>
            </a:ln>
          </p:spPr>
          <p:txBody>
            <a:bodyPr wrap="none" lIns="97256" tIns="48628" rIns="97256" bIns="48628">
              <a:spAutoFit/>
            </a:bodyPr>
            <a:lstStyle/>
            <a:p>
              <a:pPr algn="ctr" defTabSz="973138">
                <a:spcBef>
                  <a:spcPct val="50000"/>
                </a:spcBef>
              </a:pPr>
              <a:r>
                <a:rPr lang="en-US">
                  <a:solidFill>
                    <a:srgbClr val="FF0000"/>
                  </a:solidFill>
                  <a:latin typeface="Arial" pitchFamily="34" charset="0"/>
                </a:rPr>
                <a:t>tDH</a:t>
              </a:r>
            </a:p>
          </p:txBody>
        </p:sp>
      </p:grpSp>
    </p:spTree>
    <p:extLst>
      <p:ext uri="{BB962C8B-B14F-4D97-AF65-F5344CB8AC3E}">
        <p14:creationId xmlns:p14="http://schemas.microsoft.com/office/powerpoint/2010/main" val="4123010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ox(i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ox(in)">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box(in)">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Slide Number Placeholder 2"/>
          <p:cNvSpPr>
            <a:spLocks noGrp="1"/>
          </p:cNvSpPr>
          <p:nvPr>
            <p:ph type="sldNum" sz="quarter" idx="10"/>
          </p:nvPr>
        </p:nvSpPr>
        <p:spPr>
          <a:xfrm>
            <a:off x="8904288" y="6092825"/>
            <a:ext cx="609600" cy="431800"/>
          </a:xfrm>
          <a:noFill/>
        </p:spPr>
        <p:txBody>
          <a:bodyPr/>
          <a:lstStyle/>
          <a:p>
            <a:fld id="{8CE7B86F-9A99-468C-867C-D3CB6A7D7AF1}" type="slidenum">
              <a:rPr lang="it-IT" smtClean="0">
                <a:latin typeface="Arial" pitchFamily="34" charset="0"/>
                <a:ea typeface="ＭＳ Ｐゴシック" pitchFamily="34" charset="-128"/>
              </a:rPr>
              <a:pPr/>
              <a:t>38</a:t>
            </a:fld>
            <a:endParaRPr lang="it-IT">
              <a:latin typeface="Arial" pitchFamily="34" charset="0"/>
              <a:ea typeface="ＭＳ Ｐゴシック" pitchFamily="34" charset="-128"/>
            </a:endParaRPr>
          </a:p>
        </p:txBody>
      </p:sp>
      <p:pic>
        <p:nvPicPr>
          <p:cNvPr id="82947" name="Picture 2"/>
          <p:cNvPicPr>
            <a:picLocks noChangeAspect="1" noChangeArrowheads="1"/>
          </p:cNvPicPr>
          <p:nvPr/>
        </p:nvPicPr>
        <p:blipFill>
          <a:blip r:embed="rId2" cstate="print"/>
          <a:srcRect/>
          <a:stretch>
            <a:fillRect/>
          </a:stretch>
        </p:blipFill>
        <p:spPr bwMode="auto">
          <a:xfrm>
            <a:off x="5257801" y="1981201"/>
            <a:ext cx="5229225" cy="3548063"/>
          </a:xfrm>
          <a:prstGeom prst="rect">
            <a:avLst/>
          </a:prstGeom>
          <a:noFill/>
          <a:ln w="9525">
            <a:noFill/>
            <a:miter lim="800000"/>
            <a:headEnd/>
            <a:tailEnd/>
          </a:ln>
        </p:spPr>
      </p:pic>
      <p:sp>
        <p:nvSpPr>
          <p:cNvPr id="82948" name="Text Box 3"/>
          <p:cNvSpPr txBox="1">
            <a:spLocks noChangeArrowheads="1"/>
          </p:cNvSpPr>
          <p:nvPr/>
        </p:nvSpPr>
        <p:spPr bwMode="auto">
          <a:xfrm>
            <a:off x="1981201" y="2667000"/>
            <a:ext cx="3279775" cy="915988"/>
          </a:xfrm>
          <a:prstGeom prst="rect">
            <a:avLst/>
          </a:prstGeom>
          <a:noFill/>
          <a:ln w="9525">
            <a:noFill/>
            <a:miter lim="800000"/>
            <a:headEnd/>
            <a:tailEnd/>
          </a:ln>
        </p:spPr>
        <p:txBody>
          <a:bodyPr wrap="none">
            <a:spAutoFit/>
          </a:bodyPr>
          <a:lstStyle/>
          <a:p>
            <a:pPr eaLnBrk="1" hangingPunct="1"/>
            <a:r>
              <a:rPr lang="en-US" sz="2000">
                <a:solidFill>
                  <a:schemeClr val="accent2"/>
                </a:solidFill>
                <a:latin typeface="Arial" pitchFamily="34" charset="0"/>
              </a:rPr>
              <a:t>Array Organization</a:t>
            </a:r>
          </a:p>
          <a:p>
            <a:pPr lvl="1" eaLnBrk="1" hangingPunct="1">
              <a:buFontTx/>
              <a:buChar char="•"/>
            </a:pPr>
            <a:r>
              <a:rPr lang="en-US">
                <a:latin typeface="Arial" pitchFamily="34" charset="0"/>
              </a:rPr>
              <a:t> </a:t>
            </a:r>
            <a:r>
              <a:rPr lang="en-US" sz="1600">
                <a:latin typeface="Arial" pitchFamily="34" charset="0"/>
              </a:rPr>
              <a:t>common bit precharge lines</a:t>
            </a:r>
          </a:p>
          <a:p>
            <a:pPr lvl="1" eaLnBrk="1" hangingPunct="1">
              <a:buFontTx/>
              <a:buChar char="•"/>
            </a:pPr>
            <a:r>
              <a:rPr lang="en-US" sz="1600">
                <a:latin typeface="Arial" pitchFamily="34" charset="0"/>
              </a:rPr>
              <a:t> need sense amplifier</a:t>
            </a:r>
          </a:p>
        </p:txBody>
      </p:sp>
      <p:sp>
        <p:nvSpPr>
          <p:cNvPr id="82949" name="Freeform 4"/>
          <p:cNvSpPr>
            <a:spLocks/>
          </p:cNvSpPr>
          <p:nvPr/>
        </p:nvSpPr>
        <p:spPr bwMode="auto">
          <a:xfrm>
            <a:off x="4572000" y="1714500"/>
            <a:ext cx="2286000" cy="571500"/>
          </a:xfrm>
          <a:custGeom>
            <a:avLst/>
            <a:gdLst>
              <a:gd name="T0" fmla="*/ 0 w 1440"/>
              <a:gd name="T1" fmla="*/ 2147483647 h 360"/>
              <a:gd name="T2" fmla="*/ 2147483647 w 1440"/>
              <a:gd name="T3" fmla="*/ 2147483647 h 360"/>
              <a:gd name="T4" fmla="*/ 2147483647 w 1440"/>
              <a:gd name="T5" fmla="*/ 2147483647 h 360"/>
              <a:gd name="T6" fmla="*/ 2147483647 w 1440"/>
              <a:gd name="T7" fmla="*/ 2147483647 h 360"/>
              <a:gd name="T8" fmla="*/ 2147483647 w 1440"/>
              <a:gd name="T9" fmla="*/ 2147483647 h 360"/>
              <a:gd name="T10" fmla="*/ 0 60000 65536"/>
              <a:gd name="T11" fmla="*/ 0 60000 65536"/>
              <a:gd name="T12" fmla="*/ 0 60000 65536"/>
              <a:gd name="T13" fmla="*/ 0 60000 65536"/>
              <a:gd name="T14" fmla="*/ 0 60000 65536"/>
              <a:gd name="T15" fmla="*/ 0 w 1440"/>
              <a:gd name="T16" fmla="*/ 0 h 360"/>
              <a:gd name="T17" fmla="*/ 1440 w 1440"/>
              <a:gd name="T18" fmla="*/ 360 h 360"/>
            </a:gdLst>
            <a:ahLst/>
            <a:cxnLst>
              <a:cxn ang="T10">
                <a:pos x="T0" y="T1"/>
              </a:cxn>
              <a:cxn ang="T11">
                <a:pos x="T2" y="T3"/>
              </a:cxn>
              <a:cxn ang="T12">
                <a:pos x="T4" y="T5"/>
              </a:cxn>
              <a:cxn ang="T13">
                <a:pos x="T6" y="T7"/>
              </a:cxn>
              <a:cxn ang="T14">
                <a:pos x="T8" y="T9"/>
              </a:cxn>
            </a:cxnLst>
            <a:rect l="T15" t="T16" r="T17" b="T18"/>
            <a:pathLst>
              <a:path w="1440" h="360">
                <a:moveTo>
                  <a:pt x="0" y="360"/>
                </a:moveTo>
                <a:cubicBezTo>
                  <a:pt x="88" y="292"/>
                  <a:pt x="176" y="224"/>
                  <a:pt x="288" y="168"/>
                </a:cubicBezTo>
                <a:cubicBezTo>
                  <a:pt x="400" y="112"/>
                  <a:pt x="544" y="48"/>
                  <a:pt x="672" y="24"/>
                </a:cubicBezTo>
                <a:cubicBezTo>
                  <a:pt x="800" y="0"/>
                  <a:pt x="928" y="8"/>
                  <a:pt x="1056" y="24"/>
                </a:cubicBezTo>
                <a:cubicBezTo>
                  <a:pt x="1184" y="40"/>
                  <a:pt x="1376" y="104"/>
                  <a:pt x="1440" y="120"/>
                </a:cubicBezTo>
              </a:path>
            </a:pathLst>
          </a:custGeom>
          <a:noFill/>
          <a:ln w="19050" cmpd="sng">
            <a:solidFill>
              <a:srgbClr val="CC0000"/>
            </a:solidFill>
            <a:round/>
            <a:headEnd type="none" w="med" len="med"/>
            <a:tailEnd type="triangle" w="med" len="med"/>
          </a:ln>
        </p:spPr>
        <p:txBody>
          <a:bodyPr/>
          <a:lstStyle/>
          <a:p>
            <a:endParaRPr lang="en-US"/>
          </a:p>
        </p:txBody>
      </p:sp>
      <p:sp>
        <p:nvSpPr>
          <p:cNvPr id="82950" name="Freeform 5"/>
          <p:cNvSpPr>
            <a:spLocks/>
          </p:cNvSpPr>
          <p:nvPr/>
        </p:nvSpPr>
        <p:spPr bwMode="auto">
          <a:xfrm>
            <a:off x="4572000" y="3733800"/>
            <a:ext cx="1905000" cy="914400"/>
          </a:xfrm>
          <a:custGeom>
            <a:avLst/>
            <a:gdLst>
              <a:gd name="T0" fmla="*/ 0 w 1200"/>
              <a:gd name="T1" fmla="*/ 0 h 576"/>
              <a:gd name="T2" fmla="*/ 2147483647 w 1200"/>
              <a:gd name="T3" fmla="*/ 2147483647 h 576"/>
              <a:gd name="T4" fmla="*/ 2147483647 w 1200"/>
              <a:gd name="T5" fmla="*/ 2147483647 h 576"/>
              <a:gd name="T6" fmla="*/ 2147483647 w 1200"/>
              <a:gd name="T7" fmla="*/ 2147483647 h 576"/>
              <a:gd name="T8" fmla="*/ 0 60000 65536"/>
              <a:gd name="T9" fmla="*/ 0 60000 65536"/>
              <a:gd name="T10" fmla="*/ 0 60000 65536"/>
              <a:gd name="T11" fmla="*/ 0 60000 65536"/>
              <a:gd name="T12" fmla="*/ 0 w 1200"/>
              <a:gd name="T13" fmla="*/ 0 h 576"/>
              <a:gd name="T14" fmla="*/ 1200 w 1200"/>
              <a:gd name="T15" fmla="*/ 576 h 576"/>
            </a:gdLst>
            <a:ahLst/>
            <a:cxnLst>
              <a:cxn ang="T8">
                <a:pos x="T0" y="T1"/>
              </a:cxn>
              <a:cxn ang="T9">
                <a:pos x="T2" y="T3"/>
              </a:cxn>
              <a:cxn ang="T10">
                <a:pos x="T4" y="T5"/>
              </a:cxn>
              <a:cxn ang="T11">
                <a:pos x="T6" y="T7"/>
              </a:cxn>
            </a:cxnLst>
            <a:rect l="T12" t="T13" r="T14" b="T15"/>
            <a:pathLst>
              <a:path w="1200" h="576">
                <a:moveTo>
                  <a:pt x="0" y="0"/>
                </a:moveTo>
                <a:cubicBezTo>
                  <a:pt x="108" y="104"/>
                  <a:pt x="216" y="208"/>
                  <a:pt x="336" y="288"/>
                </a:cubicBezTo>
                <a:cubicBezTo>
                  <a:pt x="456" y="368"/>
                  <a:pt x="576" y="432"/>
                  <a:pt x="720" y="480"/>
                </a:cubicBezTo>
                <a:cubicBezTo>
                  <a:pt x="864" y="528"/>
                  <a:pt x="1032" y="552"/>
                  <a:pt x="1200" y="576"/>
                </a:cubicBezTo>
              </a:path>
            </a:pathLst>
          </a:custGeom>
          <a:noFill/>
          <a:ln w="19050" cmpd="sng">
            <a:solidFill>
              <a:srgbClr val="CC0000"/>
            </a:solidFill>
            <a:round/>
            <a:headEnd type="none" w="med" len="med"/>
            <a:tailEnd type="triangle" w="med" len="med"/>
          </a:ln>
        </p:spPr>
        <p:txBody>
          <a:bodyPr/>
          <a:lstStyle/>
          <a:p>
            <a:endParaRPr lang="en-US"/>
          </a:p>
        </p:txBody>
      </p:sp>
      <p:sp>
        <p:nvSpPr>
          <p:cNvPr id="82951" name="Text Box 6"/>
          <p:cNvSpPr txBox="1">
            <a:spLocks noChangeArrowheads="1"/>
          </p:cNvSpPr>
          <p:nvPr/>
        </p:nvSpPr>
        <p:spPr bwMode="auto">
          <a:xfrm>
            <a:off x="9813925" y="2319339"/>
            <a:ext cx="457176" cy="1384995"/>
          </a:xfrm>
          <a:prstGeom prst="rect">
            <a:avLst/>
          </a:prstGeom>
          <a:noFill/>
          <a:ln w="9525">
            <a:noFill/>
            <a:miter lim="800000"/>
            <a:headEnd/>
            <a:tailEnd/>
          </a:ln>
        </p:spPr>
        <p:txBody>
          <a:bodyPr wrap="none">
            <a:spAutoFit/>
          </a:bodyPr>
          <a:lstStyle/>
          <a:p>
            <a:pPr eaLnBrk="1" hangingPunct="1"/>
            <a:r>
              <a:rPr lang="en-US" sz="1200">
                <a:solidFill>
                  <a:srgbClr val="CC0000"/>
                </a:solidFill>
                <a:latin typeface="Arial" pitchFamily="34" charset="0"/>
              </a:rPr>
              <a:t>SL0</a:t>
            </a:r>
          </a:p>
          <a:p>
            <a:pPr eaLnBrk="1" hangingPunct="1"/>
            <a:endParaRPr lang="en-US" sz="1200">
              <a:solidFill>
                <a:srgbClr val="CC0000"/>
              </a:solidFill>
              <a:latin typeface="Arial" pitchFamily="34" charset="0"/>
            </a:endParaRPr>
          </a:p>
          <a:p>
            <a:pPr eaLnBrk="1" hangingPunct="1"/>
            <a:endParaRPr lang="en-US" sz="1200">
              <a:solidFill>
                <a:srgbClr val="CC0000"/>
              </a:solidFill>
              <a:latin typeface="Arial" pitchFamily="34" charset="0"/>
            </a:endParaRPr>
          </a:p>
          <a:p>
            <a:pPr eaLnBrk="1" hangingPunct="1"/>
            <a:r>
              <a:rPr lang="en-US" sz="1200">
                <a:solidFill>
                  <a:srgbClr val="CC0000"/>
                </a:solidFill>
                <a:latin typeface="Arial" pitchFamily="34" charset="0"/>
              </a:rPr>
              <a:t>SL1</a:t>
            </a:r>
          </a:p>
          <a:p>
            <a:pPr eaLnBrk="1" hangingPunct="1"/>
            <a:endParaRPr lang="en-US" sz="1200">
              <a:solidFill>
                <a:srgbClr val="CC0000"/>
              </a:solidFill>
              <a:latin typeface="Arial" pitchFamily="34" charset="0"/>
            </a:endParaRPr>
          </a:p>
          <a:p>
            <a:pPr eaLnBrk="1" hangingPunct="1"/>
            <a:endParaRPr lang="en-US" sz="1200">
              <a:solidFill>
                <a:srgbClr val="CC0000"/>
              </a:solidFill>
              <a:latin typeface="Arial" pitchFamily="34" charset="0"/>
            </a:endParaRPr>
          </a:p>
          <a:p>
            <a:pPr eaLnBrk="1" hangingPunct="1"/>
            <a:r>
              <a:rPr lang="en-US" sz="1200">
                <a:solidFill>
                  <a:srgbClr val="CC0000"/>
                </a:solidFill>
                <a:latin typeface="Arial" pitchFamily="34" charset="0"/>
              </a:rPr>
              <a:t>SL2</a:t>
            </a:r>
          </a:p>
        </p:txBody>
      </p:sp>
      <p:sp>
        <p:nvSpPr>
          <p:cNvPr id="82952" name="Rectangle 7"/>
          <p:cNvSpPr>
            <a:spLocks noChangeArrowheads="1"/>
          </p:cNvSpPr>
          <p:nvPr/>
        </p:nvSpPr>
        <p:spPr bwMode="auto">
          <a:xfrm>
            <a:off x="2209801" y="304800"/>
            <a:ext cx="7737475" cy="685800"/>
          </a:xfrm>
          <a:prstGeom prst="rect">
            <a:avLst/>
          </a:prstGeom>
          <a:noFill/>
          <a:ln w="9525">
            <a:noFill/>
            <a:miter lim="800000"/>
            <a:headEnd/>
            <a:tailEnd/>
          </a:ln>
        </p:spPr>
        <p:txBody>
          <a:bodyPr anchor="b"/>
          <a:lstStyle/>
          <a:p>
            <a:pPr algn="ctr" eaLnBrk="1" hangingPunct="1"/>
            <a:r>
              <a:rPr lang="en-US" sz="2500" b="1">
                <a:solidFill>
                  <a:srgbClr val="00108E"/>
                </a:solidFill>
              </a:rPr>
              <a:t>SRAM Array</a:t>
            </a:r>
          </a:p>
        </p:txBody>
      </p:sp>
    </p:spTree>
    <p:extLst>
      <p:ext uri="{BB962C8B-B14F-4D97-AF65-F5344CB8AC3E}">
        <p14:creationId xmlns:p14="http://schemas.microsoft.com/office/powerpoint/2010/main" val="61616261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Slide Number Placeholder 4"/>
          <p:cNvSpPr>
            <a:spLocks noGrp="1"/>
          </p:cNvSpPr>
          <p:nvPr>
            <p:ph type="sldNum" sz="quarter" idx="10"/>
          </p:nvPr>
        </p:nvSpPr>
        <p:spPr>
          <a:xfrm>
            <a:off x="8904288" y="6092825"/>
            <a:ext cx="609600" cy="431800"/>
          </a:xfrm>
          <a:noFill/>
        </p:spPr>
        <p:txBody>
          <a:bodyPr/>
          <a:lstStyle/>
          <a:p>
            <a:fld id="{2B23765D-0004-4C4F-ABD2-E849EFCEAD2C}" type="slidenum">
              <a:rPr lang="it-IT" smtClean="0">
                <a:latin typeface="Arial" pitchFamily="34" charset="0"/>
                <a:ea typeface="ＭＳ Ｐゴシック" pitchFamily="34" charset="-128"/>
              </a:rPr>
              <a:pPr/>
              <a:t>39</a:t>
            </a:fld>
            <a:endParaRPr lang="it-IT">
              <a:latin typeface="Arial" pitchFamily="34" charset="0"/>
              <a:ea typeface="ＭＳ Ｐゴシック" pitchFamily="34" charset="-128"/>
            </a:endParaRPr>
          </a:p>
        </p:txBody>
      </p:sp>
      <p:sp>
        <p:nvSpPr>
          <p:cNvPr id="83971" name="Rectangle 2"/>
          <p:cNvSpPr>
            <a:spLocks noGrp="1" noChangeArrowheads="1"/>
          </p:cNvSpPr>
          <p:nvPr>
            <p:ph type="title"/>
          </p:nvPr>
        </p:nvSpPr>
        <p:spPr>
          <a:xfrm>
            <a:off x="838200" y="196683"/>
            <a:ext cx="10515600" cy="1325563"/>
          </a:xfrm>
        </p:spPr>
        <p:txBody>
          <a:bodyPr/>
          <a:lstStyle/>
          <a:p>
            <a:pPr eaLnBrk="1" hangingPunct="1"/>
            <a:r>
              <a:rPr lang="en-US" dirty="0" smtClean="0"/>
              <a:t>SRAM Architecture</a:t>
            </a:r>
            <a:endParaRPr lang="en-US" b="0" dirty="0" smtClean="0"/>
          </a:p>
        </p:txBody>
      </p:sp>
      <p:pic>
        <p:nvPicPr>
          <p:cNvPr id="83972" name="Picture 3"/>
          <p:cNvPicPr>
            <a:picLocks noGrp="1" noChangeAspect="1" noChangeArrowheads="1"/>
          </p:cNvPicPr>
          <p:nvPr>
            <p:ph type="body" idx="1"/>
          </p:nvPr>
        </p:nvPicPr>
        <p:blipFill>
          <a:blip r:embed="rId2" cstate="print"/>
          <a:srcRect/>
          <a:stretch>
            <a:fillRect/>
          </a:stretch>
        </p:blipFill>
        <p:spPr>
          <a:xfrm>
            <a:off x="1524000" y="1143000"/>
            <a:ext cx="9144000" cy="4953000"/>
          </a:xfrm>
        </p:spPr>
      </p:pic>
    </p:spTree>
    <p:extLst>
      <p:ext uri="{BB962C8B-B14F-4D97-AF65-F5344CB8AC3E}">
        <p14:creationId xmlns:p14="http://schemas.microsoft.com/office/powerpoint/2010/main" val="333428850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itle 1"/>
          <p:cNvSpPr>
            <a:spLocks noGrp="1"/>
          </p:cNvSpPr>
          <p:nvPr>
            <p:ph type="title"/>
          </p:nvPr>
        </p:nvSpPr>
        <p:spPr>
          <a:xfrm>
            <a:off x="2057400" y="104775"/>
            <a:ext cx="8077200" cy="609600"/>
          </a:xfrm>
        </p:spPr>
        <p:txBody>
          <a:bodyPr>
            <a:normAutofit fontScale="90000"/>
          </a:bodyPr>
          <a:lstStyle/>
          <a:p>
            <a:pPr eaLnBrk="1" hangingPunct="1"/>
            <a:r>
              <a:rPr lang="en-US" smtClean="0"/>
              <a:t>Agenda of Topics</a:t>
            </a:r>
          </a:p>
        </p:txBody>
      </p:sp>
      <p:sp>
        <p:nvSpPr>
          <p:cNvPr id="50179" name="Content Placeholder 2"/>
          <p:cNvSpPr>
            <a:spLocks noGrp="1"/>
          </p:cNvSpPr>
          <p:nvPr>
            <p:ph idx="1"/>
          </p:nvPr>
        </p:nvSpPr>
        <p:spPr>
          <a:xfrm>
            <a:off x="1981200" y="790575"/>
            <a:ext cx="8305800" cy="4876800"/>
          </a:xfrm>
        </p:spPr>
        <p:txBody>
          <a:bodyPr>
            <a:noAutofit/>
          </a:bodyPr>
          <a:lstStyle/>
          <a:p>
            <a:pPr>
              <a:lnSpc>
                <a:spcPct val="50000"/>
              </a:lnSpc>
              <a:spcBef>
                <a:spcPts val="600"/>
              </a:spcBef>
            </a:pPr>
            <a:r>
              <a:rPr lang="en-US" sz="1400" dirty="0" smtClean="0"/>
              <a:t>1    Memory hierarchy in digital systems</a:t>
            </a:r>
          </a:p>
          <a:p>
            <a:pPr>
              <a:lnSpc>
                <a:spcPct val="50000"/>
              </a:lnSpc>
              <a:spcBef>
                <a:spcPts val="600"/>
              </a:spcBef>
            </a:pPr>
            <a:r>
              <a:rPr lang="en-US" sz="1400" dirty="0" smtClean="0"/>
              <a:t>2)      Static RAM</a:t>
            </a:r>
          </a:p>
          <a:p>
            <a:pPr>
              <a:lnSpc>
                <a:spcPct val="50000"/>
              </a:lnSpc>
              <a:spcBef>
                <a:spcPts val="600"/>
              </a:spcBef>
            </a:pPr>
            <a:r>
              <a:rPr lang="en-US" sz="1400" dirty="0" smtClean="0"/>
              <a:t>       a.       Types</a:t>
            </a:r>
          </a:p>
          <a:p>
            <a:pPr>
              <a:lnSpc>
                <a:spcPct val="50000"/>
              </a:lnSpc>
              <a:spcBef>
                <a:spcPts val="600"/>
              </a:spcBef>
            </a:pPr>
            <a:r>
              <a:rPr lang="en-US" sz="1400" dirty="0" smtClean="0"/>
              <a:t>       b.      Overall architecture</a:t>
            </a:r>
          </a:p>
          <a:p>
            <a:pPr>
              <a:lnSpc>
                <a:spcPct val="50000"/>
              </a:lnSpc>
              <a:spcBef>
                <a:spcPts val="600"/>
              </a:spcBef>
            </a:pPr>
            <a:r>
              <a:rPr lang="en-US" sz="1400" dirty="0" smtClean="0"/>
              <a:t>       c.       SRAM Cell</a:t>
            </a:r>
          </a:p>
          <a:p>
            <a:pPr>
              <a:lnSpc>
                <a:spcPct val="50000"/>
              </a:lnSpc>
              <a:spcBef>
                <a:spcPts val="600"/>
              </a:spcBef>
            </a:pPr>
            <a:r>
              <a:rPr lang="en-US" sz="1400" dirty="0" smtClean="0"/>
              <a:t>                   </a:t>
            </a:r>
            <a:r>
              <a:rPr lang="en-US" sz="1400" dirty="0" err="1" smtClean="0"/>
              <a:t>i</a:t>
            </a:r>
            <a:r>
              <a:rPr lang="en-US" sz="1400" dirty="0" smtClean="0"/>
              <a:t>.      Design</a:t>
            </a:r>
          </a:p>
          <a:p>
            <a:pPr>
              <a:lnSpc>
                <a:spcPct val="50000"/>
              </a:lnSpc>
              <a:spcBef>
                <a:spcPts val="600"/>
              </a:spcBef>
            </a:pPr>
            <a:r>
              <a:rPr lang="en-US" sz="1400" dirty="0" smtClean="0"/>
              <a:t>                   ii.      Layout</a:t>
            </a:r>
          </a:p>
          <a:p>
            <a:pPr>
              <a:lnSpc>
                <a:spcPct val="50000"/>
              </a:lnSpc>
              <a:spcBef>
                <a:spcPts val="600"/>
              </a:spcBef>
            </a:pPr>
            <a:r>
              <a:rPr lang="en-US" sz="1400" dirty="0" smtClean="0"/>
              <a:t>                   iii.      Noise issues and margins</a:t>
            </a:r>
          </a:p>
          <a:p>
            <a:pPr>
              <a:lnSpc>
                <a:spcPct val="50000"/>
              </a:lnSpc>
              <a:spcBef>
                <a:spcPts val="600"/>
              </a:spcBef>
            </a:pPr>
            <a:r>
              <a:rPr lang="en-US" sz="1400" dirty="0" smtClean="0"/>
              <a:t>                   iv.      Assembly of core</a:t>
            </a:r>
          </a:p>
          <a:p>
            <a:pPr>
              <a:lnSpc>
                <a:spcPct val="50000"/>
              </a:lnSpc>
              <a:spcBef>
                <a:spcPts val="600"/>
              </a:spcBef>
            </a:pPr>
            <a:r>
              <a:rPr lang="en-US" sz="1400" dirty="0" smtClean="0"/>
              <a:t>      d.      Peripheral circuitry</a:t>
            </a:r>
          </a:p>
          <a:p>
            <a:pPr>
              <a:lnSpc>
                <a:spcPct val="50000"/>
              </a:lnSpc>
              <a:spcBef>
                <a:spcPts val="600"/>
              </a:spcBef>
            </a:pPr>
            <a:r>
              <a:rPr lang="en-US" sz="1400" dirty="0" smtClean="0"/>
              <a:t>                    </a:t>
            </a:r>
            <a:r>
              <a:rPr lang="en-US" sz="1400" dirty="0" err="1" smtClean="0"/>
              <a:t>i</a:t>
            </a:r>
            <a:r>
              <a:rPr lang="en-US" sz="1400" dirty="0" smtClean="0"/>
              <a:t>.      Decoding</a:t>
            </a:r>
          </a:p>
          <a:p>
            <a:pPr>
              <a:lnSpc>
                <a:spcPct val="50000"/>
              </a:lnSpc>
              <a:spcBef>
                <a:spcPts val="600"/>
              </a:spcBef>
            </a:pPr>
            <a:r>
              <a:rPr lang="en-US" sz="1400" dirty="0" smtClean="0"/>
              <a:t>                    ii.      Array conditioning for r/w</a:t>
            </a:r>
          </a:p>
          <a:p>
            <a:pPr>
              <a:lnSpc>
                <a:spcPct val="50000"/>
              </a:lnSpc>
              <a:spcBef>
                <a:spcPts val="600"/>
              </a:spcBef>
            </a:pPr>
            <a:r>
              <a:rPr lang="en-US" sz="1400" dirty="0" smtClean="0"/>
              <a:t>                    iii.      Sensing</a:t>
            </a:r>
          </a:p>
          <a:p>
            <a:pPr>
              <a:lnSpc>
                <a:spcPct val="50000"/>
              </a:lnSpc>
              <a:spcBef>
                <a:spcPts val="600"/>
              </a:spcBef>
            </a:pPr>
            <a:r>
              <a:rPr lang="en-US" sz="1400" dirty="0" smtClean="0"/>
              <a:t>                    iv.      Writing</a:t>
            </a:r>
          </a:p>
          <a:p>
            <a:pPr>
              <a:lnSpc>
                <a:spcPct val="50000"/>
              </a:lnSpc>
              <a:spcBef>
                <a:spcPts val="600"/>
              </a:spcBef>
            </a:pPr>
            <a:r>
              <a:rPr lang="en-US" sz="1400" dirty="0" smtClean="0"/>
              <a:t>                    v.      </a:t>
            </a:r>
            <a:r>
              <a:rPr lang="en-US" sz="1400" dirty="0" err="1" smtClean="0"/>
              <a:t>Synchronisation</a:t>
            </a:r>
            <a:endParaRPr lang="en-US" sz="1400" dirty="0" smtClean="0"/>
          </a:p>
          <a:p>
            <a:pPr>
              <a:lnSpc>
                <a:spcPct val="50000"/>
              </a:lnSpc>
              <a:spcBef>
                <a:spcPts val="600"/>
              </a:spcBef>
            </a:pPr>
            <a:r>
              <a:rPr lang="en-US" sz="1400" dirty="0" smtClean="0"/>
              <a:t>3)      Dynamic RAM</a:t>
            </a:r>
          </a:p>
          <a:p>
            <a:pPr>
              <a:lnSpc>
                <a:spcPct val="50000"/>
              </a:lnSpc>
              <a:spcBef>
                <a:spcPts val="600"/>
              </a:spcBef>
            </a:pPr>
            <a:r>
              <a:rPr lang="en-US" sz="1400" dirty="0" smtClean="0"/>
              <a:t>      a.       Types</a:t>
            </a:r>
          </a:p>
          <a:p>
            <a:pPr>
              <a:lnSpc>
                <a:spcPct val="50000"/>
              </a:lnSpc>
              <a:spcBef>
                <a:spcPts val="600"/>
              </a:spcBef>
            </a:pPr>
            <a:r>
              <a:rPr lang="en-US" sz="1400" dirty="0" smtClean="0"/>
              <a:t>      b.      Cell design</a:t>
            </a:r>
          </a:p>
          <a:p>
            <a:pPr>
              <a:lnSpc>
                <a:spcPct val="50000"/>
              </a:lnSpc>
              <a:spcBef>
                <a:spcPts val="600"/>
              </a:spcBef>
            </a:pPr>
            <a:r>
              <a:rPr lang="en-US" sz="1400" dirty="0" smtClean="0"/>
              <a:t>      c.       Assembly of core</a:t>
            </a:r>
          </a:p>
          <a:p>
            <a:pPr>
              <a:lnSpc>
                <a:spcPct val="50000"/>
              </a:lnSpc>
              <a:spcBef>
                <a:spcPts val="600"/>
              </a:spcBef>
            </a:pPr>
            <a:r>
              <a:rPr lang="en-US" sz="1400" dirty="0" smtClean="0"/>
              <a:t>                    </a:t>
            </a:r>
            <a:r>
              <a:rPr lang="en-US" sz="1400" dirty="0" err="1" smtClean="0"/>
              <a:t>i</a:t>
            </a:r>
            <a:r>
              <a:rPr lang="en-US" sz="1400" dirty="0" smtClean="0"/>
              <a:t>.      Core architectures</a:t>
            </a:r>
          </a:p>
          <a:p>
            <a:pPr>
              <a:lnSpc>
                <a:spcPct val="50000"/>
              </a:lnSpc>
              <a:spcBef>
                <a:spcPts val="600"/>
              </a:spcBef>
            </a:pPr>
            <a:r>
              <a:rPr lang="en-US" sz="1400" dirty="0" smtClean="0"/>
              <a:t>      d.      Peripheral circuitry</a:t>
            </a:r>
          </a:p>
          <a:p>
            <a:pPr>
              <a:lnSpc>
                <a:spcPct val="50000"/>
              </a:lnSpc>
              <a:spcBef>
                <a:spcPts val="600"/>
              </a:spcBef>
            </a:pPr>
            <a:r>
              <a:rPr lang="en-US" sz="1400" dirty="0" smtClean="0"/>
              <a:t>                    </a:t>
            </a:r>
            <a:r>
              <a:rPr lang="en-US" sz="1400" dirty="0" err="1" smtClean="0"/>
              <a:t>i</a:t>
            </a:r>
            <a:r>
              <a:rPr lang="en-US" sz="1400" dirty="0" smtClean="0"/>
              <a:t>.      Sensing</a:t>
            </a:r>
          </a:p>
          <a:p>
            <a:pPr>
              <a:lnSpc>
                <a:spcPct val="50000"/>
              </a:lnSpc>
              <a:spcBef>
                <a:spcPts val="600"/>
              </a:spcBef>
            </a:pPr>
            <a:r>
              <a:rPr lang="en-US" sz="1400" dirty="0" smtClean="0"/>
              <a:t>                    ii.      Elevated voltage supplies</a:t>
            </a:r>
          </a:p>
          <a:p>
            <a:pPr>
              <a:lnSpc>
                <a:spcPct val="50000"/>
              </a:lnSpc>
              <a:spcBef>
                <a:spcPts val="600"/>
              </a:spcBef>
            </a:pPr>
            <a:r>
              <a:rPr lang="en-US" sz="1400" dirty="0" smtClean="0"/>
              <a:t>      e.      Modern high speed DRAM</a:t>
            </a:r>
          </a:p>
          <a:p>
            <a:pPr>
              <a:lnSpc>
                <a:spcPct val="50000"/>
              </a:lnSpc>
              <a:spcBef>
                <a:spcPts val="600"/>
              </a:spcBef>
            </a:pPr>
            <a:r>
              <a:rPr lang="en-US" sz="1400" dirty="0" smtClean="0"/>
              <a:t>                     </a:t>
            </a:r>
            <a:r>
              <a:rPr lang="en-US" sz="1400" dirty="0" err="1" smtClean="0"/>
              <a:t>i</a:t>
            </a:r>
            <a:r>
              <a:rPr lang="en-US" sz="1400" dirty="0" smtClean="0"/>
              <a:t>.      EDO,</a:t>
            </a:r>
          </a:p>
          <a:p>
            <a:pPr>
              <a:lnSpc>
                <a:spcPct val="50000"/>
              </a:lnSpc>
              <a:spcBef>
                <a:spcPts val="600"/>
              </a:spcBef>
            </a:pPr>
            <a:r>
              <a:rPr lang="en-US" sz="1400" dirty="0" smtClean="0"/>
              <a:t>                     ii.      SDR,</a:t>
            </a:r>
          </a:p>
          <a:p>
            <a:pPr>
              <a:lnSpc>
                <a:spcPct val="50000"/>
              </a:lnSpc>
              <a:spcBef>
                <a:spcPts val="600"/>
              </a:spcBef>
            </a:pPr>
            <a:r>
              <a:rPr lang="en-US" sz="1400" dirty="0" smtClean="0"/>
              <a:t>                     iii.      DDR)</a:t>
            </a:r>
            <a:r>
              <a:rPr lang="en-US" sz="1400" dirty="0"/>
              <a:t>  </a:t>
            </a:r>
          </a:p>
          <a:p>
            <a:pPr eaLnBrk="1" hangingPunct="1">
              <a:lnSpc>
                <a:spcPct val="50000"/>
              </a:lnSpc>
              <a:spcBef>
                <a:spcPts val="600"/>
              </a:spcBef>
            </a:pPr>
            <a:endParaRPr lang="en-US" sz="1400" dirty="0"/>
          </a:p>
        </p:txBody>
      </p:sp>
      <p:sp>
        <p:nvSpPr>
          <p:cNvPr id="50180" name="Slide Number Placeholder 3"/>
          <p:cNvSpPr>
            <a:spLocks noGrp="1"/>
          </p:cNvSpPr>
          <p:nvPr>
            <p:ph type="sldNum" sz="quarter" idx="10"/>
          </p:nvPr>
        </p:nvSpPr>
        <p:spPr>
          <a:xfrm>
            <a:off x="8904288" y="5892800"/>
            <a:ext cx="609600" cy="431800"/>
          </a:xfrm>
          <a:noFill/>
        </p:spPr>
        <p:txBody>
          <a:bodyPr/>
          <a:lstStyle/>
          <a:p>
            <a:fld id="{74AD4EA9-C223-4710-8250-171B762C54F7}" type="slidenum">
              <a:rPr lang="it-IT" smtClean="0">
                <a:latin typeface="Arial" pitchFamily="34" charset="0"/>
              </a:rPr>
              <a:pPr/>
              <a:t>4</a:t>
            </a:fld>
            <a:endParaRPr lang="it-IT">
              <a:latin typeface="Arial" pitchFamily="34" charset="0"/>
            </a:endParaRPr>
          </a:p>
        </p:txBody>
      </p:sp>
    </p:spTree>
    <p:extLst>
      <p:ext uri="{BB962C8B-B14F-4D97-AF65-F5344CB8AC3E}">
        <p14:creationId xmlns:p14="http://schemas.microsoft.com/office/powerpoint/2010/main" val="318418229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Slide Number Placeholder 4"/>
          <p:cNvSpPr>
            <a:spLocks noGrp="1"/>
          </p:cNvSpPr>
          <p:nvPr>
            <p:ph type="sldNum" sz="quarter" idx="10"/>
          </p:nvPr>
        </p:nvSpPr>
        <p:spPr>
          <a:xfrm>
            <a:off x="8904288" y="6092825"/>
            <a:ext cx="609600" cy="431800"/>
          </a:xfrm>
          <a:noFill/>
        </p:spPr>
        <p:txBody>
          <a:bodyPr/>
          <a:lstStyle/>
          <a:p>
            <a:fld id="{2B23765D-0004-4C4F-ABD2-E849EFCEAD2C}" type="slidenum">
              <a:rPr lang="it-IT" smtClean="0">
                <a:latin typeface="Arial" pitchFamily="34" charset="0"/>
                <a:ea typeface="ＭＳ Ｐゴシック" pitchFamily="34" charset="-128"/>
              </a:rPr>
              <a:pPr/>
              <a:t>40</a:t>
            </a:fld>
            <a:endParaRPr lang="it-IT">
              <a:latin typeface="Arial" pitchFamily="34" charset="0"/>
              <a:ea typeface="ＭＳ Ｐゴシック" pitchFamily="34" charset="-128"/>
            </a:endParaRPr>
          </a:p>
        </p:txBody>
      </p:sp>
      <p:sp>
        <p:nvSpPr>
          <p:cNvPr id="83971" name="Rectangle 2"/>
          <p:cNvSpPr>
            <a:spLocks noGrp="1" noChangeArrowheads="1"/>
          </p:cNvSpPr>
          <p:nvPr>
            <p:ph type="title"/>
          </p:nvPr>
        </p:nvSpPr>
        <p:spPr/>
        <p:txBody>
          <a:bodyPr/>
          <a:lstStyle/>
          <a:p>
            <a:pPr eaLnBrk="1" hangingPunct="1"/>
            <a:r>
              <a:rPr lang="en-US" smtClean="0"/>
              <a:t>SRAM Architecture</a:t>
            </a:r>
            <a:endParaRPr lang="en-US" b="0" smtClean="0"/>
          </a:p>
        </p:txBody>
      </p:sp>
      <p:pic>
        <p:nvPicPr>
          <p:cNvPr id="83972" name="Picture 3"/>
          <p:cNvPicPr>
            <a:picLocks noGrp="1" noChangeAspect="1" noChangeArrowheads="1"/>
          </p:cNvPicPr>
          <p:nvPr>
            <p:ph type="body" idx="1"/>
          </p:nvPr>
        </p:nvPicPr>
        <p:blipFill>
          <a:blip r:embed="rId2" cstate="print"/>
          <a:srcRect/>
          <a:stretch>
            <a:fillRect/>
          </a:stretch>
        </p:blipFill>
        <p:spPr>
          <a:xfrm>
            <a:off x="1524000" y="1239252"/>
            <a:ext cx="9144000" cy="4953000"/>
          </a:xfrm>
        </p:spPr>
      </p:pic>
    </p:spTree>
    <p:extLst>
      <p:ext uri="{BB962C8B-B14F-4D97-AF65-F5344CB8AC3E}">
        <p14:creationId xmlns:p14="http://schemas.microsoft.com/office/powerpoint/2010/main" val="250963394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Slide Number Placeholder 3"/>
          <p:cNvSpPr>
            <a:spLocks noGrp="1"/>
          </p:cNvSpPr>
          <p:nvPr>
            <p:ph type="sldNum" sz="quarter" idx="10"/>
          </p:nvPr>
        </p:nvSpPr>
        <p:spPr>
          <a:xfrm>
            <a:off x="8904288" y="6092825"/>
            <a:ext cx="609600" cy="431800"/>
          </a:xfrm>
          <a:noFill/>
        </p:spPr>
        <p:txBody>
          <a:bodyPr/>
          <a:lstStyle/>
          <a:p>
            <a:fld id="{1D156526-0C87-4FC7-998A-F28ABB9E4919}" type="slidenum">
              <a:rPr lang="it-IT" smtClean="0">
                <a:latin typeface="Arial" pitchFamily="34" charset="0"/>
                <a:ea typeface="ＭＳ Ｐゴシック" pitchFamily="34" charset="-128"/>
              </a:rPr>
              <a:pPr/>
              <a:t>41</a:t>
            </a:fld>
            <a:endParaRPr lang="it-IT">
              <a:latin typeface="Arial" pitchFamily="34" charset="0"/>
              <a:ea typeface="ＭＳ Ｐゴシック" pitchFamily="34" charset="-128"/>
            </a:endParaRPr>
          </a:p>
        </p:txBody>
      </p:sp>
      <p:sp>
        <p:nvSpPr>
          <p:cNvPr id="84995" name="Rectangle 2"/>
          <p:cNvSpPr>
            <a:spLocks noGrp="1" noChangeArrowheads="1"/>
          </p:cNvSpPr>
          <p:nvPr>
            <p:ph type="title"/>
          </p:nvPr>
        </p:nvSpPr>
        <p:spPr>
          <a:xfrm>
            <a:off x="2209801" y="304800"/>
            <a:ext cx="7737475" cy="685800"/>
          </a:xfrm>
        </p:spPr>
        <p:txBody>
          <a:bodyPr>
            <a:normAutofit fontScale="90000"/>
          </a:bodyPr>
          <a:lstStyle/>
          <a:p>
            <a:pPr eaLnBrk="1" hangingPunct="1"/>
            <a:r>
              <a:rPr lang="en-US" smtClean="0"/>
              <a:t>Simple  4x4 SRAM Memory</a:t>
            </a:r>
          </a:p>
        </p:txBody>
      </p:sp>
      <p:sp>
        <p:nvSpPr>
          <p:cNvPr id="84996" name="Rectangle 3"/>
          <p:cNvSpPr>
            <a:spLocks noChangeArrowheads="1"/>
          </p:cNvSpPr>
          <p:nvPr/>
        </p:nvSpPr>
        <p:spPr bwMode="auto">
          <a:xfrm>
            <a:off x="5943600" y="1676400"/>
            <a:ext cx="2819400" cy="2209800"/>
          </a:xfrm>
          <a:prstGeom prst="rect">
            <a:avLst/>
          </a:prstGeom>
          <a:noFill/>
          <a:ln w="12700">
            <a:solidFill>
              <a:schemeClr val="tx1"/>
            </a:solidFill>
            <a:miter lim="800000"/>
            <a:headEnd/>
            <a:tailEnd/>
          </a:ln>
        </p:spPr>
        <p:txBody>
          <a:bodyPr wrap="none" anchor="ctr"/>
          <a:lstStyle/>
          <a:p>
            <a:endParaRPr lang="en-US"/>
          </a:p>
        </p:txBody>
      </p:sp>
      <p:sp>
        <p:nvSpPr>
          <p:cNvPr id="84997" name="AutoShape 4"/>
          <p:cNvSpPr>
            <a:spLocks noChangeArrowheads="1"/>
          </p:cNvSpPr>
          <p:nvPr/>
        </p:nvSpPr>
        <p:spPr bwMode="auto">
          <a:xfrm rot="5400000">
            <a:off x="4000500" y="2552700"/>
            <a:ext cx="2362200" cy="609600"/>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noFill/>
          <a:ln w="12700">
            <a:solidFill>
              <a:schemeClr val="tx1"/>
            </a:solidFill>
            <a:miter lim="800000"/>
            <a:headEnd/>
            <a:tailEnd/>
          </a:ln>
        </p:spPr>
        <p:txBody>
          <a:bodyPr wrap="none" anchor="ctr"/>
          <a:lstStyle/>
          <a:p>
            <a:endParaRPr lang="en-US"/>
          </a:p>
        </p:txBody>
      </p:sp>
      <p:sp>
        <p:nvSpPr>
          <p:cNvPr id="84998" name="Rectangle 5"/>
          <p:cNvSpPr>
            <a:spLocks noChangeArrowheads="1"/>
          </p:cNvSpPr>
          <p:nvPr/>
        </p:nvSpPr>
        <p:spPr bwMode="auto">
          <a:xfrm>
            <a:off x="6629400" y="5105400"/>
            <a:ext cx="1371600" cy="381000"/>
          </a:xfrm>
          <a:prstGeom prst="rect">
            <a:avLst/>
          </a:prstGeom>
          <a:noFill/>
          <a:ln w="12700">
            <a:solidFill>
              <a:schemeClr val="tx1"/>
            </a:solidFill>
            <a:miter lim="800000"/>
            <a:headEnd/>
            <a:tailEnd/>
          </a:ln>
        </p:spPr>
        <p:txBody>
          <a:bodyPr wrap="none" anchor="ctr"/>
          <a:lstStyle/>
          <a:p>
            <a:endParaRPr lang="en-US"/>
          </a:p>
        </p:txBody>
      </p:sp>
      <p:sp>
        <p:nvSpPr>
          <p:cNvPr id="84999" name="AutoShape 6"/>
          <p:cNvSpPr>
            <a:spLocks noChangeArrowheads="1"/>
          </p:cNvSpPr>
          <p:nvPr/>
        </p:nvSpPr>
        <p:spPr bwMode="auto">
          <a:xfrm>
            <a:off x="5943600" y="4252914"/>
            <a:ext cx="2819400" cy="547687"/>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noFill/>
          <a:ln w="12700">
            <a:solidFill>
              <a:schemeClr val="tx1"/>
            </a:solidFill>
            <a:miter lim="800000"/>
            <a:headEnd/>
            <a:tailEnd/>
          </a:ln>
        </p:spPr>
        <p:txBody>
          <a:bodyPr wrap="none" anchor="ctr"/>
          <a:lstStyle/>
          <a:p>
            <a:endParaRPr lang="en-US"/>
          </a:p>
        </p:txBody>
      </p:sp>
      <p:sp>
        <p:nvSpPr>
          <p:cNvPr id="85000" name="Rectangle 7"/>
          <p:cNvSpPr>
            <a:spLocks noChangeArrowheads="1"/>
          </p:cNvSpPr>
          <p:nvPr/>
        </p:nvSpPr>
        <p:spPr bwMode="auto">
          <a:xfrm flipH="1">
            <a:off x="4724400" y="4191001"/>
            <a:ext cx="533400" cy="366713"/>
          </a:xfrm>
          <a:prstGeom prst="rect">
            <a:avLst/>
          </a:prstGeom>
          <a:noFill/>
          <a:ln w="12700">
            <a:noFill/>
            <a:miter lim="800000"/>
            <a:headEnd/>
            <a:tailEnd/>
          </a:ln>
        </p:spPr>
        <p:txBody>
          <a:bodyPr>
            <a:spAutoFit/>
          </a:bodyPr>
          <a:lstStyle/>
          <a:p>
            <a:r>
              <a:rPr lang="en-US">
                <a:solidFill>
                  <a:srgbClr val="FF0000"/>
                </a:solidFill>
                <a:latin typeface="Arial" pitchFamily="34" charset="0"/>
              </a:rPr>
              <a:t>A</a:t>
            </a:r>
            <a:r>
              <a:rPr lang="en-US" baseline="-25000">
                <a:solidFill>
                  <a:srgbClr val="FF0000"/>
                </a:solidFill>
                <a:latin typeface="Arial" pitchFamily="34" charset="0"/>
              </a:rPr>
              <a:t>0</a:t>
            </a:r>
          </a:p>
        </p:txBody>
      </p:sp>
      <p:sp>
        <p:nvSpPr>
          <p:cNvPr id="85001" name="Rectangle 8"/>
          <p:cNvSpPr>
            <a:spLocks noChangeArrowheads="1"/>
          </p:cNvSpPr>
          <p:nvPr/>
        </p:nvSpPr>
        <p:spPr bwMode="auto">
          <a:xfrm rot="16238550" flipH="1">
            <a:off x="4374357" y="2636044"/>
            <a:ext cx="1676400" cy="366713"/>
          </a:xfrm>
          <a:prstGeom prst="rect">
            <a:avLst/>
          </a:prstGeom>
          <a:noFill/>
          <a:ln w="12700">
            <a:noFill/>
            <a:miter lim="800000"/>
            <a:headEnd/>
            <a:tailEnd/>
          </a:ln>
        </p:spPr>
        <p:txBody>
          <a:bodyPr>
            <a:spAutoFit/>
          </a:bodyPr>
          <a:lstStyle/>
          <a:p>
            <a:r>
              <a:rPr lang="en-US">
                <a:latin typeface="Arial" pitchFamily="34" charset="0"/>
              </a:rPr>
              <a:t>Row Decoder</a:t>
            </a:r>
          </a:p>
        </p:txBody>
      </p:sp>
      <p:sp>
        <p:nvSpPr>
          <p:cNvPr id="85002" name="Line 9"/>
          <p:cNvSpPr>
            <a:spLocks noChangeShapeType="1"/>
          </p:cNvSpPr>
          <p:nvPr/>
        </p:nvSpPr>
        <p:spPr bwMode="auto">
          <a:xfrm>
            <a:off x="5486400" y="1890713"/>
            <a:ext cx="457200" cy="0"/>
          </a:xfrm>
          <a:prstGeom prst="line">
            <a:avLst/>
          </a:prstGeom>
          <a:noFill/>
          <a:ln w="12700">
            <a:solidFill>
              <a:schemeClr val="tx1"/>
            </a:solidFill>
            <a:round/>
            <a:headEnd/>
            <a:tailEnd type="triangle" w="med" len="med"/>
          </a:ln>
        </p:spPr>
        <p:txBody>
          <a:bodyPr/>
          <a:lstStyle/>
          <a:p>
            <a:endParaRPr lang="en-US"/>
          </a:p>
        </p:txBody>
      </p:sp>
      <p:sp>
        <p:nvSpPr>
          <p:cNvPr id="85003" name="Line 10"/>
          <p:cNvSpPr>
            <a:spLocks noChangeShapeType="1"/>
          </p:cNvSpPr>
          <p:nvPr/>
        </p:nvSpPr>
        <p:spPr bwMode="auto">
          <a:xfrm>
            <a:off x="5486400" y="2438400"/>
            <a:ext cx="457200" cy="0"/>
          </a:xfrm>
          <a:prstGeom prst="line">
            <a:avLst/>
          </a:prstGeom>
          <a:noFill/>
          <a:ln w="12700">
            <a:solidFill>
              <a:schemeClr val="tx1"/>
            </a:solidFill>
            <a:round/>
            <a:headEnd/>
            <a:tailEnd type="triangle" w="med" len="med"/>
          </a:ln>
        </p:spPr>
        <p:txBody>
          <a:bodyPr/>
          <a:lstStyle/>
          <a:p>
            <a:endParaRPr lang="en-US"/>
          </a:p>
        </p:txBody>
      </p:sp>
      <p:sp>
        <p:nvSpPr>
          <p:cNvPr id="85004" name="Line 11"/>
          <p:cNvSpPr>
            <a:spLocks noChangeShapeType="1"/>
          </p:cNvSpPr>
          <p:nvPr/>
        </p:nvSpPr>
        <p:spPr bwMode="auto">
          <a:xfrm>
            <a:off x="5486400" y="3505200"/>
            <a:ext cx="457200" cy="0"/>
          </a:xfrm>
          <a:prstGeom prst="line">
            <a:avLst/>
          </a:prstGeom>
          <a:noFill/>
          <a:ln w="12700">
            <a:solidFill>
              <a:schemeClr val="tx1"/>
            </a:solidFill>
            <a:round/>
            <a:headEnd/>
            <a:tailEnd type="triangle" w="med" len="med"/>
          </a:ln>
        </p:spPr>
        <p:txBody>
          <a:bodyPr/>
          <a:lstStyle/>
          <a:p>
            <a:endParaRPr lang="en-US"/>
          </a:p>
        </p:txBody>
      </p:sp>
      <p:sp>
        <p:nvSpPr>
          <p:cNvPr id="85005" name="Line 12"/>
          <p:cNvSpPr>
            <a:spLocks noChangeShapeType="1"/>
          </p:cNvSpPr>
          <p:nvPr/>
        </p:nvSpPr>
        <p:spPr bwMode="auto">
          <a:xfrm>
            <a:off x="4419600" y="2438400"/>
            <a:ext cx="457200" cy="0"/>
          </a:xfrm>
          <a:prstGeom prst="line">
            <a:avLst/>
          </a:prstGeom>
          <a:noFill/>
          <a:ln w="12700">
            <a:solidFill>
              <a:schemeClr val="tx1"/>
            </a:solidFill>
            <a:round/>
            <a:headEnd/>
            <a:tailEnd type="triangle" w="med" len="med"/>
          </a:ln>
        </p:spPr>
        <p:txBody>
          <a:bodyPr/>
          <a:lstStyle/>
          <a:p>
            <a:endParaRPr lang="en-US"/>
          </a:p>
        </p:txBody>
      </p:sp>
      <p:sp>
        <p:nvSpPr>
          <p:cNvPr id="85006" name="Line 13"/>
          <p:cNvSpPr>
            <a:spLocks noChangeShapeType="1"/>
          </p:cNvSpPr>
          <p:nvPr/>
        </p:nvSpPr>
        <p:spPr bwMode="auto">
          <a:xfrm>
            <a:off x="4419600" y="3200400"/>
            <a:ext cx="457200" cy="0"/>
          </a:xfrm>
          <a:prstGeom prst="line">
            <a:avLst/>
          </a:prstGeom>
          <a:noFill/>
          <a:ln w="12700">
            <a:solidFill>
              <a:schemeClr val="tx1"/>
            </a:solidFill>
            <a:round/>
            <a:headEnd/>
            <a:tailEnd type="triangle" w="med" len="med"/>
          </a:ln>
        </p:spPr>
        <p:txBody>
          <a:bodyPr/>
          <a:lstStyle/>
          <a:p>
            <a:endParaRPr lang="en-US"/>
          </a:p>
        </p:txBody>
      </p:sp>
      <p:sp>
        <p:nvSpPr>
          <p:cNvPr id="85007" name="Line 14"/>
          <p:cNvSpPr>
            <a:spLocks noChangeShapeType="1"/>
          </p:cNvSpPr>
          <p:nvPr/>
        </p:nvSpPr>
        <p:spPr bwMode="auto">
          <a:xfrm>
            <a:off x="5257800" y="4419600"/>
            <a:ext cx="914400" cy="0"/>
          </a:xfrm>
          <a:prstGeom prst="line">
            <a:avLst/>
          </a:prstGeom>
          <a:noFill/>
          <a:ln w="12700">
            <a:solidFill>
              <a:srgbClr val="FF0000"/>
            </a:solidFill>
            <a:round/>
            <a:headEnd/>
            <a:tailEnd type="triangle" w="med" len="med"/>
          </a:ln>
        </p:spPr>
        <p:txBody>
          <a:bodyPr/>
          <a:lstStyle/>
          <a:p>
            <a:endParaRPr lang="en-US"/>
          </a:p>
        </p:txBody>
      </p:sp>
      <p:sp>
        <p:nvSpPr>
          <p:cNvPr id="85008" name="Line 15"/>
          <p:cNvSpPr>
            <a:spLocks noChangeShapeType="1"/>
          </p:cNvSpPr>
          <p:nvPr/>
        </p:nvSpPr>
        <p:spPr bwMode="auto">
          <a:xfrm>
            <a:off x="5486400" y="2971800"/>
            <a:ext cx="457200" cy="0"/>
          </a:xfrm>
          <a:prstGeom prst="line">
            <a:avLst/>
          </a:prstGeom>
          <a:noFill/>
          <a:ln w="12700">
            <a:solidFill>
              <a:schemeClr val="tx1"/>
            </a:solidFill>
            <a:round/>
            <a:headEnd/>
            <a:tailEnd type="triangle" w="med" len="med"/>
          </a:ln>
        </p:spPr>
        <p:txBody>
          <a:bodyPr/>
          <a:lstStyle/>
          <a:p>
            <a:endParaRPr lang="en-US"/>
          </a:p>
        </p:txBody>
      </p:sp>
      <p:sp>
        <p:nvSpPr>
          <p:cNvPr id="85009" name="Rectangle 16" descr="20%"/>
          <p:cNvSpPr>
            <a:spLocks noChangeArrowheads="1"/>
          </p:cNvSpPr>
          <p:nvPr/>
        </p:nvSpPr>
        <p:spPr bwMode="auto">
          <a:xfrm>
            <a:off x="6705600" y="2667000"/>
            <a:ext cx="609600" cy="533400"/>
          </a:xfrm>
          <a:prstGeom prst="rect">
            <a:avLst/>
          </a:prstGeom>
          <a:pattFill prst="pct20">
            <a:fgClr>
              <a:schemeClr val="accent1"/>
            </a:fgClr>
            <a:bgClr>
              <a:schemeClr val="bg1"/>
            </a:bgClr>
          </a:pattFill>
          <a:ln w="12700">
            <a:solidFill>
              <a:srgbClr val="0000FF"/>
            </a:solidFill>
            <a:miter lim="800000"/>
            <a:headEnd/>
            <a:tailEnd/>
          </a:ln>
        </p:spPr>
        <p:txBody>
          <a:bodyPr wrap="none" anchor="ctr"/>
          <a:lstStyle/>
          <a:p>
            <a:endParaRPr lang="en-US"/>
          </a:p>
        </p:txBody>
      </p:sp>
      <p:sp>
        <p:nvSpPr>
          <p:cNvPr id="85010" name="Line 17"/>
          <p:cNvSpPr>
            <a:spLocks noChangeShapeType="1"/>
          </p:cNvSpPr>
          <p:nvPr/>
        </p:nvSpPr>
        <p:spPr bwMode="auto">
          <a:xfrm>
            <a:off x="6858000" y="1676400"/>
            <a:ext cx="0" cy="2209800"/>
          </a:xfrm>
          <a:prstGeom prst="line">
            <a:avLst/>
          </a:prstGeom>
          <a:noFill/>
          <a:ln w="12700">
            <a:solidFill>
              <a:schemeClr val="tx1"/>
            </a:solidFill>
            <a:prstDash val="sysDot"/>
            <a:round/>
            <a:headEnd/>
            <a:tailEnd/>
          </a:ln>
        </p:spPr>
        <p:txBody>
          <a:bodyPr/>
          <a:lstStyle/>
          <a:p>
            <a:endParaRPr lang="en-US"/>
          </a:p>
        </p:txBody>
      </p:sp>
      <p:sp>
        <p:nvSpPr>
          <p:cNvPr id="85011" name="Line 18"/>
          <p:cNvSpPr>
            <a:spLocks noChangeShapeType="1"/>
          </p:cNvSpPr>
          <p:nvPr/>
        </p:nvSpPr>
        <p:spPr bwMode="auto">
          <a:xfrm>
            <a:off x="7543800" y="3886200"/>
            <a:ext cx="0" cy="381000"/>
          </a:xfrm>
          <a:prstGeom prst="line">
            <a:avLst/>
          </a:prstGeom>
          <a:noFill/>
          <a:ln w="12700">
            <a:solidFill>
              <a:srgbClr val="FF0000"/>
            </a:solidFill>
            <a:round/>
            <a:headEnd type="triangle" w="med" len="med"/>
            <a:tailEnd type="triangle" w="med" len="med"/>
          </a:ln>
        </p:spPr>
        <p:txBody>
          <a:bodyPr/>
          <a:lstStyle/>
          <a:p>
            <a:endParaRPr lang="en-US"/>
          </a:p>
        </p:txBody>
      </p:sp>
      <p:sp>
        <p:nvSpPr>
          <p:cNvPr id="85012" name="Line 19"/>
          <p:cNvSpPr>
            <a:spLocks noChangeShapeType="1"/>
          </p:cNvSpPr>
          <p:nvPr/>
        </p:nvSpPr>
        <p:spPr bwMode="auto">
          <a:xfrm>
            <a:off x="6172200" y="3886200"/>
            <a:ext cx="0" cy="381000"/>
          </a:xfrm>
          <a:prstGeom prst="line">
            <a:avLst/>
          </a:prstGeom>
          <a:noFill/>
          <a:ln w="12700">
            <a:solidFill>
              <a:srgbClr val="FF0000"/>
            </a:solidFill>
            <a:round/>
            <a:headEnd type="triangle" w="med" len="med"/>
            <a:tailEnd type="triangle" w="med" len="med"/>
          </a:ln>
        </p:spPr>
        <p:txBody>
          <a:bodyPr/>
          <a:lstStyle/>
          <a:p>
            <a:endParaRPr lang="en-US"/>
          </a:p>
        </p:txBody>
      </p:sp>
      <p:sp>
        <p:nvSpPr>
          <p:cNvPr id="85013" name="Line 20"/>
          <p:cNvSpPr>
            <a:spLocks noChangeShapeType="1"/>
          </p:cNvSpPr>
          <p:nvPr/>
        </p:nvSpPr>
        <p:spPr bwMode="auto">
          <a:xfrm>
            <a:off x="6858000" y="3886200"/>
            <a:ext cx="0" cy="381000"/>
          </a:xfrm>
          <a:prstGeom prst="line">
            <a:avLst/>
          </a:prstGeom>
          <a:noFill/>
          <a:ln w="12700">
            <a:solidFill>
              <a:srgbClr val="0000FF"/>
            </a:solidFill>
            <a:round/>
            <a:headEnd type="triangle" w="med" len="med"/>
            <a:tailEnd type="triangle" w="med" len="med"/>
          </a:ln>
        </p:spPr>
        <p:txBody>
          <a:bodyPr/>
          <a:lstStyle/>
          <a:p>
            <a:endParaRPr lang="en-US"/>
          </a:p>
        </p:txBody>
      </p:sp>
      <p:sp>
        <p:nvSpPr>
          <p:cNvPr id="85014" name="Line 21"/>
          <p:cNvSpPr>
            <a:spLocks noChangeShapeType="1"/>
          </p:cNvSpPr>
          <p:nvPr/>
        </p:nvSpPr>
        <p:spPr bwMode="auto">
          <a:xfrm>
            <a:off x="8534400" y="3871913"/>
            <a:ext cx="0" cy="381000"/>
          </a:xfrm>
          <a:prstGeom prst="line">
            <a:avLst/>
          </a:prstGeom>
          <a:noFill/>
          <a:ln w="12700">
            <a:solidFill>
              <a:srgbClr val="0000FF"/>
            </a:solidFill>
            <a:round/>
            <a:headEnd type="triangle" w="med" len="med"/>
            <a:tailEnd type="triangle" w="med" len="med"/>
          </a:ln>
        </p:spPr>
        <p:txBody>
          <a:bodyPr/>
          <a:lstStyle/>
          <a:p>
            <a:endParaRPr lang="en-US"/>
          </a:p>
        </p:txBody>
      </p:sp>
      <p:sp>
        <p:nvSpPr>
          <p:cNvPr id="85015" name="Rectangle 22"/>
          <p:cNvSpPr>
            <a:spLocks noChangeArrowheads="1"/>
          </p:cNvSpPr>
          <p:nvPr/>
        </p:nvSpPr>
        <p:spPr bwMode="auto">
          <a:xfrm flipH="1">
            <a:off x="5867400" y="1905001"/>
            <a:ext cx="533400" cy="366713"/>
          </a:xfrm>
          <a:prstGeom prst="rect">
            <a:avLst/>
          </a:prstGeom>
          <a:noFill/>
          <a:ln w="12700">
            <a:noFill/>
            <a:miter lim="800000"/>
            <a:headEnd/>
            <a:tailEnd/>
          </a:ln>
        </p:spPr>
        <p:txBody>
          <a:bodyPr>
            <a:spAutoFit/>
          </a:bodyPr>
          <a:lstStyle/>
          <a:p>
            <a:pPr algn="ctr"/>
            <a:r>
              <a:rPr lang="en-US">
                <a:latin typeface="Arial" pitchFamily="34" charset="0"/>
              </a:rPr>
              <a:t>BL</a:t>
            </a:r>
            <a:endParaRPr lang="en-US" baseline="-25000">
              <a:latin typeface="Arial" pitchFamily="34" charset="0"/>
            </a:endParaRPr>
          </a:p>
        </p:txBody>
      </p:sp>
      <p:sp>
        <p:nvSpPr>
          <p:cNvPr id="85016" name="Rectangle 23"/>
          <p:cNvSpPr>
            <a:spLocks noChangeArrowheads="1"/>
          </p:cNvSpPr>
          <p:nvPr/>
        </p:nvSpPr>
        <p:spPr bwMode="auto">
          <a:xfrm flipH="1">
            <a:off x="8839200" y="1752601"/>
            <a:ext cx="990600" cy="366713"/>
          </a:xfrm>
          <a:prstGeom prst="rect">
            <a:avLst/>
          </a:prstGeom>
          <a:noFill/>
          <a:ln w="12700">
            <a:noFill/>
            <a:miter lim="800000"/>
            <a:headEnd/>
            <a:tailEnd/>
          </a:ln>
        </p:spPr>
        <p:txBody>
          <a:bodyPr>
            <a:spAutoFit/>
          </a:bodyPr>
          <a:lstStyle/>
          <a:p>
            <a:r>
              <a:rPr lang="en-US">
                <a:latin typeface="Arial" pitchFamily="34" charset="0"/>
              </a:rPr>
              <a:t>WL[0]</a:t>
            </a:r>
            <a:endParaRPr lang="en-US" baseline="-25000">
              <a:latin typeface="Arial" pitchFamily="34" charset="0"/>
            </a:endParaRPr>
          </a:p>
        </p:txBody>
      </p:sp>
      <p:sp>
        <p:nvSpPr>
          <p:cNvPr id="85017" name="Rectangle 24"/>
          <p:cNvSpPr>
            <a:spLocks noChangeArrowheads="1"/>
          </p:cNvSpPr>
          <p:nvPr/>
        </p:nvSpPr>
        <p:spPr bwMode="auto">
          <a:xfrm flipH="1">
            <a:off x="4267200" y="2133601"/>
            <a:ext cx="533400" cy="366713"/>
          </a:xfrm>
          <a:prstGeom prst="rect">
            <a:avLst/>
          </a:prstGeom>
          <a:noFill/>
          <a:ln w="12700">
            <a:noFill/>
            <a:miter lim="800000"/>
            <a:headEnd/>
            <a:tailEnd/>
          </a:ln>
        </p:spPr>
        <p:txBody>
          <a:bodyPr>
            <a:spAutoFit/>
          </a:bodyPr>
          <a:lstStyle/>
          <a:p>
            <a:r>
              <a:rPr lang="en-US">
                <a:latin typeface="Arial" pitchFamily="34" charset="0"/>
              </a:rPr>
              <a:t>A</a:t>
            </a:r>
            <a:r>
              <a:rPr lang="en-US" baseline="-25000">
                <a:latin typeface="Arial" pitchFamily="34" charset="0"/>
              </a:rPr>
              <a:t>1</a:t>
            </a:r>
          </a:p>
        </p:txBody>
      </p:sp>
      <p:sp>
        <p:nvSpPr>
          <p:cNvPr id="85018" name="Rectangle 25"/>
          <p:cNvSpPr>
            <a:spLocks noChangeArrowheads="1"/>
          </p:cNvSpPr>
          <p:nvPr/>
        </p:nvSpPr>
        <p:spPr bwMode="auto">
          <a:xfrm flipH="1">
            <a:off x="4267200" y="2819401"/>
            <a:ext cx="685800" cy="366713"/>
          </a:xfrm>
          <a:prstGeom prst="rect">
            <a:avLst/>
          </a:prstGeom>
          <a:noFill/>
          <a:ln w="12700">
            <a:noFill/>
            <a:miter lim="800000"/>
            <a:headEnd/>
            <a:tailEnd/>
          </a:ln>
        </p:spPr>
        <p:txBody>
          <a:bodyPr>
            <a:spAutoFit/>
          </a:bodyPr>
          <a:lstStyle/>
          <a:p>
            <a:r>
              <a:rPr lang="en-US">
                <a:latin typeface="Arial" pitchFamily="34" charset="0"/>
              </a:rPr>
              <a:t>A</a:t>
            </a:r>
            <a:r>
              <a:rPr lang="en-US" baseline="-25000">
                <a:latin typeface="Arial" pitchFamily="34" charset="0"/>
              </a:rPr>
              <a:t>2</a:t>
            </a:r>
          </a:p>
        </p:txBody>
      </p:sp>
      <p:sp>
        <p:nvSpPr>
          <p:cNvPr id="85019" name="Rectangle 26"/>
          <p:cNvSpPr>
            <a:spLocks noChangeArrowheads="1"/>
          </p:cNvSpPr>
          <p:nvPr/>
        </p:nvSpPr>
        <p:spPr bwMode="auto">
          <a:xfrm>
            <a:off x="6629400" y="5562600"/>
            <a:ext cx="1371600" cy="381000"/>
          </a:xfrm>
          <a:prstGeom prst="rect">
            <a:avLst/>
          </a:prstGeom>
          <a:noFill/>
          <a:ln w="12700">
            <a:solidFill>
              <a:schemeClr val="tx1"/>
            </a:solidFill>
            <a:miter lim="800000"/>
            <a:headEnd/>
            <a:tailEnd/>
          </a:ln>
        </p:spPr>
        <p:txBody>
          <a:bodyPr wrap="none" anchor="ctr"/>
          <a:lstStyle/>
          <a:p>
            <a:endParaRPr lang="en-US"/>
          </a:p>
        </p:txBody>
      </p:sp>
      <p:sp>
        <p:nvSpPr>
          <p:cNvPr id="85020" name="Rectangle 27"/>
          <p:cNvSpPr>
            <a:spLocks noChangeArrowheads="1"/>
          </p:cNvSpPr>
          <p:nvPr/>
        </p:nvSpPr>
        <p:spPr bwMode="auto">
          <a:xfrm flipH="1">
            <a:off x="6019800" y="4329113"/>
            <a:ext cx="2743200" cy="366712"/>
          </a:xfrm>
          <a:prstGeom prst="rect">
            <a:avLst/>
          </a:prstGeom>
          <a:noFill/>
          <a:ln w="12700">
            <a:noFill/>
            <a:miter lim="800000"/>
            <a:headEnd/>
            <a:tailEnd/>
          </a:ln>
        </p:spPr>
        <p:txBody>
          <a:bodyPr>
            <a:spAutoFit/>
          </a:bodyPr>
          <a:lstStyle/>
          <a:p>
            <a:pPr algn="ctr"/>
            <a:r>
              <a:rPr lang="en-US">
                <a:latin typeface="Arial" pitchFamily="34" charset="0"/>
              </a:rPr>
              <a:t>Column Decoder</a:t>
            </a:r>
            <a:endParaRPr lang="en-US" baseline="-25000">
              <a:latin typeface="Arial" pitchFamily="34" charset="0"/>
            </a:endParaRPr>
          </a:p>
        </p:txBody>
      </p:sp>
      <p:sp>
        <p:nvSpPr>
          <p:cNvPr id="85021" name="Line 28"/>
          <p:cNvSpPr>
            <a:spLocks noChangeShapeType="1"/>
          </p:cNvSpPr>
          <p:nvPr/>
        </p:nvSpPr>
        <p:spPr bwMode="auto">
          <a:xfrm>
            <a:off x="6858000" y="4786313"/>
            <a:ext cx="0" cy="762000"/>
          </a:xfrm>
          <a:prstGeom prst="line">
            <a:avLst/>
          </a:prstGeom>
          <a:noFill/>
          <a:ln w="12700">
            <a:solidFill>
              <a:schemeClr val="tx1"/>
            </a:solidFill>
            <a:round/>
            <a:headEnd type="triangle" w="med" len="med"/>
            <a:tailEnd/>
          </a:ln>
        </p:spPr>
        <p:txBody>
          <a:bodyPr/>
          <a:lstStyle/>
          <a:p>
            <a:endParaRPr lang="en-US"/>
          </a:p>
        </p:txBody>
      </p:sp>
      <p:sp>
        <p:nvSpPr>
          <p:cNvPr id="85022" name="Line 29"/>
          <p:cNvSpPr>
            <a:spLocks noChangeShapeType="1"/>
          </p:cNvSpPr>
          <p:nvPr/>
        </p:nvSpPr>
        <p:spPr bwMode="auto">
          <a:xfrm>
            <a:off x="7162800" y="4786313"/>
            <a:ext cx="0" cy="304800"/>
          </a:xfrm>
          <a:prstGeom prst="line">
            <a:avLst/>
          </a:prstGeom>
          <a:noFill/>
          <a:ln w="12700">
            <a:solidFill>
              <a:schemeClr val="tx1"/>
            </a:solidFill>
            <a:round/>
            <a:headEnd/>
            <a:tailEnd type="triangle" w="med" len="med"/>
          </a:ln>
        </p:spPr>
        <p:txBody>
          <a:bodyPr/>
          <a:lstStyle/>
          <a:p>
            <a:endParaRPr lang="en-US"/>
          </a:p>
        </p:txBody>
      </p:sp>
      <p:sp>
        <p:nvSpPr>
          <p:cNvPr id="85023" name="Rectangle 30"/>
          <p:cNvSpPr>
            <a:spLocks noChangeArrowheads="1"/>
          </p:cNvSpPr>
          <p:nvPr/>
        </p:nvSpPr>
        <p:spPr bwMode="auto">
          <a:xfrm flipH="1">
            <a:off x="8229600" y="5091113"/>
            <a:ext cx="2209800" cy="366712"/>
          </a:xfrm>
          <a:prstGeom prst="rect">
            <a:avLst/>
          </a:prstGeom>
          <a:noFill/>
          <a:ln w="12700">
            <a:noFill/>
            <a:miter lim="800000"/>
            <a:headEnd/>
            <a:tailEnd/>
          </a:ln>
        </p:spPr>
        <p:txBody>
          <a:bodyPr>
            <a:spAutoFit/>
          </a:bodyPr>
          <a:lstStyle/>
          <a:p>
            <a:r>
              <a:rPr lang="en-US">
                <a:solidFill>
                  <a:schemeClr val="accent1"/>
                </a:solidFill>
                <a:latin typeface="Arial" pitchFamily="34" charset="0"/>
              </a:rPr>
              <a:t>sense amplifiers</a:t>
            </a:r>
            <a:endParaRPr lang="en-US" baseline="-25000">
              <a:solidFill>
                <a:schemeClr val="accent1"/>
              </a:solidFill>
              <a:latin typeface="Arial" pitchFamily="34" charset="0"/>
            </a:endParaRPr>
          </a:p>
        </p:txBody>
      </p:sp>
      <p:sp>
        <p:nvSpPr>
          <p:cNvPr id="85024" name="Line 31"/>
          <p:cNvSpPr>
            <a:spLocks noChangeShapeType="1"/>
          </p:cNvSpPr>
          <p:nvPr/>
        </p:nvSpPr>
        <p:spPr bwMode="auto">
          <a:xfrm>
            <a:off x="7162800" y="1676400"/>
            <a:ext cx="0" cy="2209800"/>
          </a:xfrm>
          <a:prstGeom prst="line">
            <a:avLst/>
          </a:prstGeom>
          <a:noFill/>
          <a:ln w="12700">
            <a:solidFill>
              <a:schemeClr val="tx1"/>
            </a:solidFill>
            <a:prstDash val="sysDot"/>
            <a:round/>
            <a:headEnd/>
            <a:tailEnd/>
          </a:ln>
        </p:spPr>
        <p:txBody>
          <a:bodyPr/>
          <a:lstStyle/>
          <a:p>
            <a:endParaRPr lang="en-US"/>
          </a:p>
        </p:txBody>
      </p:sp>
      <p:sp>
        <p:nvSpPr>
          <p:cNvPr id="85025" name="Line 32"/>
          <p:cNvSpPr>
            <a:spLocks noChangeShapeType="1"/>
          </p:cNvSpPr>
          <p:nvPr/>
        </p:nvSpPr>
        <p:spPr bwMode="auto">
          <a:xfrm>
            <a:off x="6172200" y="1676400"/>
            <a:ext cx="0" cy="2209800"/>
          </a:xfrm>
          <a:prstGeom prst="line">
            <a:avLst/>
          </a:prstGeom>
          <a:noFill/>
          <a:ln w="12700">
            <a:solidFill>
              <a:schemeClr val="tx1"/>
            </a:solidFill>
            <a:prstDash val="sysDot"/>
            <a:round/>
            <a:headEnd/>
            <a:tailEnd/>
          </a:ln>
        </p:spPr>
        <p:txBody>
          <a:bodyPr/>
          <a:lstStyle/>
          <a:p>
            <a:endParaRPr lang="en-US"/>
          </a:p>
        </p:txBody>
      </p:sp>
      <p:sp>
        <p:nvSpPr>
          <p:cNvPr id="85026" name="Line 33"/>
          <p:cNvSpPr>
            <a:spLocks noChangeShapeType="1"/>
          </p:cNvSpPr>
          <p:nvPr/>
        </p:nvSpPr>
        <p:spPr bwMode="auto">
          <a:xfrm>
            <a:off x="6172200" y="1676400"/>
            <a:ext cx="0" cy="2209800"/>
          </a:xfrm>
          <a:prstGeom prst="line">
            <a:avLst/>
          </a:prstGeom>
          <a:noFill/>
          <a:ln w="12700">
            <a:solidFill>
              <a:schemeClr val="tx1"/>
            </a:solidFill>
            <a:prstDash val="sysDot"/>
            <a:round/>
            <a:headEnd/>
            <a:tailEnd/>
          </a:ln>
        </p:spPr>
        <p:txBody>
          <a:bodyPr/>
          <a:lstStyle/>
          <a:p>
            <a:endParaRPr lang="en-US"/>
          </a:p>
        </p:txBody>
      </p:sp>
      <p:sp>
        <p:nvSpPr>
          <p:cNvPr id="85027" name="Line 34"/>
          <p:cNvSpPr>
            <a:spLocks noChangeShapeType="1"/>
          </p:cNvSpPr>
          <p:nvPr/>
        </p:nvSpPr>
        <p:spPr bwMode="auto">
          <a:xfrm>
            <a:off x="6477000" y="1676400"/>
            <a:ext cx="0" cy="2209800"/>
          </a:xfrm>
          <a:prstGeom prst="line">
            <a:avLst/>
          </a:prstGeom>
          <a:noFill/>
          <a:ln w="12700">
            <a:solidFill>
              <a:schemeClr val="tx1"/>
            </a:solidFill>
            <a:prstDash val="sysDot"/>
            <a:round/>
            <a:headEnd/>
            <a:tailEnd/>
          </a:ln>
        </p:spPr>
        <p:txBody>
          <a:bodyPr/>
          <a:lstStyle/>
          <a:p>
            <a:endParaRPr lang="en-US"/>
          </a:p>
        </p:txBody>
      </p:sp>
      <p:sp>
        <p:nvSpPr>
          <p:cNvPr id="85028" name="Line 35"/>
          <p:cNvSpPr>
            <a:spLocks noChangeShapeType="1"/>
          </p:cNvSpPr>
          <p:nvPr/>
        </p:nvSpPr>
        <p:spPr bwMode="auto">
          <a:xfrm>
            <a:off x="7543800" y="1676400"/>
            <a:ext cx="0" cy="2209800"/>
          </a:xfrm>
          <a:prstGeom prst="line">
            <a:avLst/>
          </a:prstGeom>
          <a:noFill/>
          <a:ln w="12700">
            <a:solidFill>
              <a:schemeClr val="tx1"/>
            </a:solidFill>
            <a:prstDash val="sysDot"/>
            <a:round/>
            <a:headEnd/>
            <a:tailEnd/>
          </a:ln>
        </p:spPr>
        <p:txBody>
          <a:bodyPr/>
          <a:lstStyle/>
          <a:p>
            <a:endParaRPr lang="en-US"/>
          </a:p>
        </p:txBody>
      </p:sp>
      <p:sp>
        <p:nvSpPr>
          <p:cNvPr id="85029" name="Line 36"/>
          <p:cNvSpPr>
            <a:spLocks noChangeShapeType="1"/>
          </p:cNvSpPr>
          <p:nvPr/>
        </p:nvSpPr>
        <p:spPr bwMode="auto">
          <a:xfrm>
            <a:off x="7848600" y="1676400"/>
            <a:ext cx="0" cy="2209800"/>
          </a:xfrm>
          <a:prstGeom prst="line">
            <a:avLst/>
          </a:prstGeom>
          <a:noFill/>
          <a:ln w="12700">
            <a:solidFill>
              <a:schemeClr val="tx1"/>
            </a:solidFill>
            <a:prstDash val="sysDot"/>
            <a:round/>
            <a:headEnd/>
            <a:tailEnd/>
          </a:ln>
        </p:spPr>
        <p:txBody>
          <a:bodyPr/>
          <a:lstStyle/>
          <a:p>
            <a:endParaRPr lang="en-US"/>
          </a:p>
        </p:txBody>
      </p:sp>
      <p:sp>
        <p:nvSpPr>
          <p:cNvPr id="85030" name="Line 37"/>
          <p:cNvSpPr>
            <a:spLocks noChangeShapeType="1"/>
          </p:cNvSpPr>
          <p:nvPr/>
        </p:nvSpPr>
        <p:spPr bwMode="auto">
          <a:xfrm>
            <a:off x="8534400" y="1662113"/>
            <a:ext cx="0" cy="2209800"/>
          </a:xfrm>
          <a:prstGeom prst="line">
            <a:avLst/>
          </a:prstGeom>
          <a:noFill/>
          <a:ln w="12700">
            <a:solidFill>
              <a:schemeClr val="tx1"/>
            </a:solidFill>
            <a:prstDash val="sysDot"/>
            <a:round/>
            <a:headEnd/>
            <a:tailEnd/>
          </a:ln>
        </p:spPr>
        <p:txBody>
          <a:bodyPr/>
          <a:lstStyle/>
          <a:p>
            <a:endParaRPr lang="en-US"/>
          </a:p>
        </p:txBody>
      </p:sp>
      <p:sp>
        <p:nvSpPr>
          <p:cNvPr id="85031" name="Line 38"/>
          <p:cNvSpPr>
            <a:spLocks noChangeShapeType="1"/>
          </p:cNvSpPr>
          <p:nvPr/>
        </p:nvSpPr>
        <p:spPr bwMode="auto">
          <a:xfrm>
            <a:off x="8229600" y="1662113"/>
            <a:ext cx="0" cy="2209800"/>
          </a:xfrm>
          <a:prstGeom prst="line">
            <a:avLst/>
          </a:prstGeom>
          <a:noFill/>
          <a:ln w="12700">
            <a:solidFill>
              <a:schemeClr val="tx1"/>
            </a:solidFill>
            <a:prstDash val="sysDot"/>
            <a:round/>
            <a:headEnd/>
            <a:tailEnd/>
          </a:ln>
        </p:spPr>
        <p:txBody>
          <a:bodyPr/>
          <a:lstStyle/>
          <a:p>
            <a:endParaRPr lang="en-US"/>
          </a:p>
        </p:txBody>
      </p:sp>
      <p:sp>
        <p:nvSpPr>
          <p:cNvPr id="85032" name="Line 39"/>
          <p:cNvSpPr>
            <a:spLocks noChangeShapeType="1"/>
          </p:cNvSpPr>
          <p:nvPr/>
        </p:nvSpPr>
        <p:spPr bwMode="auto">
          <a:xfrm>
            <a:off x="6477000" y="3886200"/>
            <a:ext cx="0" cy="381000"/>
          </a:xfrm>
          <a:prstGeom prst="line">
            <a:avLst/>
          </a:prstGeom>
          <a:noFill/>
          <a:ln w="12700">
            <a:solidFill>
              <a:srgbClr val="FF0000"/>
            </a:solidFill>
            <a:round/>
            <a:headEnd type="triangle" w="med" len="med"/>
            <a:tailEnd type="triangle" w="med" len="med"/>
          </a:ln>
        </p:spPr>
        <p:txBody>
          <a:bodyPr/>
          <a:lstStyle/>
          <a:p>
            <a:endParaRPr lang="en-US"/>
          </a:p>
        </p:txBody>
      </p:sp>
      <p:sp>
        <p:nvSpPr>
          <p:cNvPr id="85033" name="Line 40"/>
          <p:cNvSpPr>
            <a:spLocks noChangeShapeType="1"/>
          </p:cNvSpPr>
          <p:nvPr/>
        </p:nvSpPr>
        <p:spPr bwMode="auto">
          <a:xfrm>
            <a:off x="7162800" y="3886200"/>
            <a:ext cx="0" cy="381000"/>
          </a:xfrm>
          <a:prstGeom prst="line">
            <a:avLst/>
          </a:prstGeom>
          <a:noFill/>
          <a:ln w="12700">
            <a:solidFill>
              <a:srgbClr val="0000FF"/>
            </a:solidFill>
            <a:round/>
            <a:headEnd type="triangle" w="med" len="med"/>
            <a:tailEnd type="triangle" w="med" len="med"/>
          </a:ln>
        </p:spPr>
        <p:txBody>
          <a:bodyPr/>
          <a:lstStyle/>
          <a:p>
            <a:endParaRPr lang="en-US"/>
          </a:p>
        </p:txBody>
      </p:sp>
      <p:sp>
        <p:nvSpPr>
          <p:cNvPr id="85034" name="Line 41"/>
          <p:cNvSpPr>
            <a:spLocks noChangeShapeType="1"/>
          </p:cNvSpPr>
          <p:nvPr/>
        </p:nvSpPr>
        <p:spPr bwMode="auto">
          <a:xfrm>
            <a:off x="7848600" y="3886200"/>
            <a:ext cx="0" cy="381000"/>
          </a:xfrm>
          <a:prstGeom prst="line">
            <a:avLst/>
          </a:prstGeom>
          <a:noFill/>
          <a:ln w="12700">
            <a:solidFill>
              <a:srgbClr val="FF0000"/>
            </a:solidFill>
            <a:round/>
            <a:headEnd type="triangle" w="med" len="med"/>
            <a:tailEnd type="triangle" w="med" len="med"/>
          </a:ln>
        </p:spPr>
        <p:txBody>
          <a:bodyPr/>
          <a:lstStyle/>
          <a:p>
            <a:endParaRPr lang="en-US"/>
          </a:p>
        </p:txBody>
      </p:sp>
      <p:sp>
        <p:nvSpPr>
          <p:cNvPr id="85035" name="Line 42"/>
          <p:cNvSpPr>
            <a:spLocks noChangeShapeType="1"/>
          </p:cNvSpPr>
          <p:nvPr/>
        </p:nvSpPr>
        <p:spPr bwMode="auto">
          <a:xfrm>
            <a:off x="8229600" y="3871913"/>
            <a:ext cx="0" cy="381000"/>
          </a:xfrm>
          <a:prstGeom prst="line">
            <a:avLst/>
          </a:prstGeom>
          <a:noFill/>
          <a:ln w="12700">
            <a:solidFill>
              <a:srgbClr val="0000FF"/>
            </a:solidFill>
            <a:round/>
            <a:headEnd type="triangle" w="med" len="med"/>
            <a:tailEnd type="triangle" w="med" len="med"/>
          </a:ln>
        </p:spPr>
        <p:txBody>
          <a:bodyPr/>
          <a:lstStyle/>
          <a:p>
            <a:endParaRPr lang="en-US"/>
          </a:p>
        </p:txBody>
      </p:sp>
      <p:sp>
        <p:nvSpPr>
          <p:cNvPr id="85036" name="Line 43"/>
          <p:cNvSpPr>
            <a:spLocks noChangeShapeType="1"/>
          </p:cNvSpPr>
          <p:nvPr/>
        </p:nvSpPr>
        <p:spPr bwMode="auto">
          <a:xfrm>
            <a:off x="7315200" y="5105400"/>
            <a:ext cx="0" cy="381000"/>
          </a:xfrm>
          <a:prstGeom prst="line">
            <a:avLst/>
          </a:prstGeom>
          <a:noFill/>
          <a:ln w="12700">
            <a:solidFill>
              <a:schemeClr val="tx1"/>
            </a:solidFill>
            <a:round/>
            <a:headEnd/>
            <a:tailEnd/>
          </a:ln>
        </p:spPr>
        <p:txBody>
          <a:bodyPr/>
          <a:lstStyle/>
          <a:p>
            <a:endParaRPr lang="en-US"/>
          </a:p>
        </p:txBody>
      </p:sp>
      <p:sp>
        <p:nvSpPr>
          <p:cNvPr id="85037" name="Rectangle 44"/>
          <p:cNvSpPr>
            <a:spLocks noChangeArrowheads="1"/>
          </p:cNvSpPr>
          <p:nvPr/>
        </p:nvSpPr>
        <p:spPr bwMode="auto">
          <a:xfrm flipH="1">
            <a:off x="8229600" y="5548313"/>
            <a:ext cx="2286000" cy="366712"/>
          </a:xfrm>
          <a:prstGeom prst="rect">
            <a:avLst/>
          </a:prstGeom>
          <a:noFill/>
          <a:ln w="12700">
            <a:noFill/>
            <a:miter lim="800000"/>
            <a:headEnd/>
            <a:tailEnd/>
          </a:ln>
        </p:spPr>
        <p:txBody>
          <a:bodyPr>
            <a:spAutoFit/>
          </a:bodyPr>
          <a:lstStyle/>
          <a:p>
            <a:r>
              <a:rPr lang="en-US">
                <a:solidFill>
                  <a:schemeClr val="accent1"/>
                </a:solidFill>
                <a:latin typeface="Arial" pitchFamily="34" charset="0"/>
              </a:rPr>
              <a:t>write circuitry</a:t>
            </a:r>
            <a:endParaRPr lang="en-US" baseline="-25000">
              <a:solidFill>
                <a:schemeClr val="accent1"/>
              </a:solidFill>
              <a:latin typeface="Arial" pitchFamily="34" charset="0"/>
            </a:endParaRPr>
          </a:p>
        </p:txBody>
      </p:sp>
      <p:sp>
        <p:nvSpPr>
          <p:cNvPr id="85038" name="Line 45"/>
          <p:cNvSpPr>
            <a:spLocks noChangeShapeType="1"/>
          </p:cNvSpPr>
          <p:nvPr/>
        </p:nvSpPr>
        <p:spPr bwMode="auto">
          <a:xfrm>
            <a:off x="7315200" y="5562600"/>
            <a:ext cx="0" cy="381000"/>
          </a:xfrm>
          <a:prstGeom prst="line">
            <a:avLst/>
          </a:prstGeom>
          <a:noFill/>
          <a:ln w="12700">
            <a:solidFill>
              <a:schemeClr val="tx1"/>
            </a:solidFill>
            <a:round/>
            <a:headEnd/>
            <a:tailEnd/>
          </a:ln>
        </p:spPr>
        <p:txBody>
          <a:bodyPr/>
          <a:lstStyle/>
          <a:p>
            <a:endParaRPr lang="en-US"/>
          </a:p>
        </p:txBody>
      </p:sp>
      <p:sp>
        <p:nvSpPr>
          <p:cNvPr id="85039" name="Rectangle 46"/>
          <p:cNvSpPr>
            <a:spLocks noChangeArrowheads="1"/>
          </p:cNvSpPr>
          <p:nvPr/>
        </p:nvSpPr>
        <p:spPr bwMode="auto">
          <a:xfrm flipH="1">
            <a:off x="6248400" y="1905001"/>
            <a:ext cx="533400" cy="366713"/>
          </a:xfrm>
          <a:prstGeom prst="rect">
            <a:avLst/>
          </a:prstGeom>
          <a:noFill/>
          <a:ln w="12700">
            <a:noFill/>
            <a:miter lim="800000"/>
            <a:headEnd/>
            <a:tailEnd/>
          </a:ln>
        </p:spPr>
        <p:txBody>
          <a:bodyPr>
            <a:spAutoFit/>
          </a:bodyPr>
          <a:lstStyle/>
          <a:p>
            <a:pPr algn="ctr"/>
            <a:r>
              <a:rPr lang="en-US">
                <a:latin typeface="Arial" pitchFamily="34" charset="0"/>
              </a:rPr>
              <a:t>!BL</a:t>
            </a:r>
            <a:endParaRPr lang="en-US" baseline="-25000">
              <a:latin typeface="Arial" pitchFamily="34" charset="0"/>
            </a:endParaRPr>
          </a:p>
        </p:txBody>
      </p:sp>
      <p:sp>
        <p:nvSpPr>
          <p:cNvPr id="85040" name="Rectangle 47"/>
          <p:cNvSpPr>
            <a:spLocks noChangeArrowheads="1"/>
          </p:cNvSpPr>
          <p:nvPr/>
        </p:nvSpPr>
        <p:spPr bwMode="auto">
          <a:xfrm flipH="1">
            <a:off x="8839200" y="2286001"/>
            <a:ext cx="990600" cy="366713"/>
          </a:xfrm>
          <a:prstGeom prst="rect">
            <a:avLst/>
          </a:prstGeom>
          <a:noFill/>
          <a:ln w="12700">
            <a:noFill/>
            <a:miter lim="800000"/>
            <a:headEnd/>
            <a:tailEnd/>
          </a:ln>
        </p:spPr>
        <p:txBody>
          <a:bodyPr>
            <a:spAutoFit/>
          </a:bodyPr>
          <a:lstStyle/>
          <a:p>
            <a:r>
              <a:rPr lang="en-US">
                <a:latin typeface="Arial" pitchFamily="34" charset="0"/>
              </a:rPr>
              <a:t>WL[1]</a:t>
            </a:r>
            <a:endParaRPr lang="en-US" baseline="-25000">
              <a:latin typeface="Arial" pitchFamily="34" charset="0"/>
            </a:endParaRPr>
          </a:p>
        </p:txBody>
      </p:sp>
      <p:sp>
        <p:nvSpPr>
          <p:cNvPr id="85041" name="Rectangle 48"/>
          <p:cNvSpPr>
            <a:spLocks noChangeArrowheads="1"/>
          </p:cNvSpPr>
          <p:nvPr/>
        </p:nvSpPr>
        <p:spPr bwMode="auto">
          <a:xfrm flipH="1">
            <a:off x="8839200" y="2819401"/>
            <a:ext cx="990600" cy="366713"/>
          </a:xfrm>
          <a:prstGeom prst="rect">
            <a:avLst/>
          </a:prstGeom>
          <a:noFill/>
          <a:ln w="12700">
            <a:noFill/>
            <a:miter lim="800000"/>
            <a:headEnd/>
            <a:tailEnd/>
          </a:ln>
        </p:spPr>
        <p:txBody>
          <a:bodyPr>
            <a:spAutoFit/>
          </a:bodyPr>
          <a:lstStyle/>
          <a:p>
            <a:r>
              <a:rPr lang="en-US">
                <a:latin typeface="Arial" pitchFamily="34" charset="0"/>
              </a:rPr>
              <a:t>WL[2]</a:t>
            </a:r>
            <a:endParaRPr lang="en-US" baseline="-25000">
              <a:latin typeface="Arial" pitchFamily="34" charset="0"/>
            </a:endParaRPr>
          </a:p>
        </p:txBody>
      </p:sp>
      <p:sp>
        <p:nvSpPr>
          <p:cNvPr id="85042" name="Rectangle 49"/>
          <p:cNvSpPr>
            <a:spLocks noChangeArrowheads="1"/>
          </p:cNvSpPr>
          <p:nvPr/>
        </p:nvSpPr>
        <p:spPr bwMode="auto">
          <a:xfrm flipH="1">
            <a:off x="8839200" y="3352801"/>
            <a:ext cx="990600" cy="366713"/>
          </a:xfrm>
          <a:prstGeom prst="rect">
            <a:avLst/>
          </a:prstGeom>
          <a:noFill/>
          <a:ln w="12700">
            <a:noFill/>
            <a:miter lim="800000"/>
            <a:headEnd/>
            <a:tailEnd/>
          </a:ln>
        </p:spPr>
        <p:txBody>
          <a:bodyPr>
            <a:spAutoFit/>
          </a:bodyPr>
          <a:lstStyle/>
          <a:p>
            <a:r>
              <a:rPr lang="en-US">
                <a:latin typeface="Arial" pitchFamily="34" charset="0"/>
              </a:rPr>
              <a:t>WL[3]</a:t>
            </a:r>
            <a:endParaRPr lang="en-US" baseline="-25000">
              <a:latin typeface="Arial" pitchFamily="34" charset="0"/>
            </a:endParaRPr>
          </a:p>
        </p:txBody>
      </p:sp>
      <p:sp>
        <p:nvSpPr>
          <p:cNvPr id="85043" name="Rectangle 50"/>
          <p:cNvSpPr>
            <a:spLocks noChangeArrowheads="1"/>
          </p:cNvSpPr>
          <p:nvPr/>
        </p:nvSpPr>
        <p:spPr bwMode="auto">
          <a:xfrm>
            <a:off x="5943600" y="1295400"/>
            <a:ext cx="2819400" cy="381000"/>
          </a:xfrm>
          <a:prstGeom prst="rect">
            <a:avLst/>
          </a:prstGeom>
          <a:noFill/>
          <a:ln w="12700">
            <a:solidFill>
              <a:schemeClr val="tx1"/>
            </a:solidFill>
            <a:miter lim="800000"/>
            <a:headEnd/>
            <a:tailEnd/>
          </a:ln>
        </p:spPr>
        <p:txBody>
          <a:bodyPr wrap="none" anchor="ctr"/>
          <a:lstStyle/>
          <a:p>
            <a:endParaRPr lang="en-US"/>
          </a:p>
        </p:txBody>
      </p:sp>
      <p:sp>
        <p:nvSpPr>
          <p:cNvPr id="85044" name="Rectangle 51"/>
          <p:cNvSpPr>
            <a:spLocks noChangeArrowheads="1"/>
          </p:cNvSpPr>
          <p:nvPr/>
        </p:nvSpPr>
        <p:spPr bwMode="auto">
          <a:xfrm flipH="1">
            <a:off x="8763000" y="1281113"/>
            <a:ext cx="2590800" cy="366712"/>
          </a:xfrm>
          <a:prstGeom prst="rect">
            <a:avLst/>
          </a:prstGeom>
          <a:noFill/>
          <a:ln w="12700">
            <a:noFill/>
            <a:miter lim="800000"/>
            <a:headEnd/>
            <a:tailEnd/>
          </a:ln>
        </p:spPr>
        <p:txBody>
          <a:bodyPr>
            <a:spAutoFit/>
          </a:bodyPr>
          <a:lstStyle/>
          <a:p>
            <a:r>
              <a:rPr lang="en-US">
                <a:latin typeface="Arial" pitchFamily="34" charset="0"/>
              </a:rPr>
              <a:t>bit line precharge</a:t>
            </a:r>
            <a:endParaRPr lang="en-US" baseline="-25000">
              <a:latin typeface="Arial" pitchFamily="34" charset="0"/>
            </a:endParaRPr>
          </a:p>
        </p:txBody>
      </p:sp>
      <p:sp>
        <p:nvSpPr>
          <p:cNvPr id="85045" name="Line 52"/>
          <p:cNvSpPr>
            <a:spLocks noChangeShapeType="1"/>
          </p:cNvSpPr>
          <p:nvPr/>
        </p:nvSpPr>
        <p:spPr bwMode="auto">
          <a:xfrm>
            <a:off x="8077200" y="1295400"/>
            <a:ext cx="0" cy="381000"/>
          </a:xfrm>
          <a:prstGeom prst="line">
            <a:avLst/>
          </a:prstGeom>
          <a:noFill/>
          <a:ln w="12700">
            <a:solidFill>
              <a:schemeClr val="tx1"/>
            </a:solidFill>
            <a:round/>
            <a:headEnd/>
            <a:tailEnd/>
          </a:ln>
        </p:spPr>
        <p:txBody>
          <a:bodyPr/>
          <a:lstStyle/>
          <a:p>
            <a:endParaRPr lang="en-US"/>
          </a:p>
        </p:txBody>
      </p:sp>
      <p:sp>
        <p:nvSpPr>
          <p:cNvPr id="85046" name="Line 53"/>
          <p:cNvSpPr>
            <a:spLocks noChangeShapeType="1"/>
          </p:cNvSpPr>
          <p:nvPr/>
        </p:nvSpPr>
        <p:spPr bwMode="auto">
          <a:xfrm>
            <a:off x="7391400" y="1295400"/>
            <a:ext cx="0" cy="381000"/>
          </a:xfrm>
          <a:prstGeom prst="line">
            <a:avLst/>
          </a:prstGeom>
          <a:noFill/>
          <a:ln w="12700">
            <a:solidFill>
              <a:schemeClr val="tx1"/>
            </a:solidFill>
            <a:round/>
            <a:headEnd/>
            <a:tailEnd/>
          </a:ln>
        </p:spPr>
        <p:txBody>
          <a:bodyPr/>
          <a:lstStyle/>
          <a:p>
            <a:endParaRPr lang="en-US"/>
          </a:p>
        </p:txBody>
      </p:sp>
      <p:sp>
        <p:nvSpPr>
          <p:cNvPr id="85047" name="Line 54"/>
          <p:cNvSpPr>
            <a:spLocks noChangeShapeType="1"/>
          </p:cNvSpPr>
          <p:nvPr/>
        </p:nvSpPr>
        <p:spPr bwMode="auto">
          <a:xfrm>
            <a:off x="6629400" y="1295400"/>
            <a:ext cx="0" cy="381000"/>
          </a:xfrm>
          <a:prstGeom prst="line">
            <a:avLst/>
          </a:prstGeom>
          <a:noFill/>
          <a:ln w="12700">
            <a:solidFill>
              <a:schemeClr val="tx1"/>
            </a:solidFill>
            <a:round/>
            <a:headEnd/>
            <a:tailEnd/>
          </a:ln>
        </p:spPr>
        <p:txBody>
          <a:bodyPr/>
          <a:lstStyle/>
          <a:p>
            <a:endParaRPr lang="en-US"/>
          </a:p>
        </p:txBody>
      </p:sp>
      <p:sp>
        <p:nvSpPr>
          <p:cNvPr id="85048" name="Rectangle 55"/>
          <p:cNvSpPr>
            <a:spLocks noChangeArrowheads="1"/>
          </p:cNvSpPr>
          <p:nvPr/>
        </p:nvSpPr>
        <p:spPr bwMode="auto">
          <a:xfrm flipH="1">
            <a:off x="1524000" y="1676401"/>
            <a:ext cx="3429000" cy="2746375"/>
          </a:xfrm>
          <a:prstGeom prst="rect">
            <a:avLst/>
          </a:prstGeom>
          <a:noFill/>
          <a:ln w="12700">
            <a:noFill/>
            <a:miter lim="800000"/>
            <a:headEnd/>
            <a:tailEnd/>
          </a:ln>
        </p:spPr>
        <p:txBody>
          <a:bodyPr>
            <a:spAutoFit/>
          </a:bodyPr>
          <a:lstStyle/>
          <a:p>
            <a:r>
              <a:rPr lang="en-US" b="1">
                <a:solidFill>
                  <a:srgbClr val="FF0000"/>
                </a:solidFill>
                <a:latin typeface="Arial" pitchFamily="34" charset="0"/>
              </a:rPr>
              <a:t>2 bit width </a:t>
            </a:r>
          </a:p>
          <a:p>
            <a:r>
              <a:rPr lang="en-US" b="1">
                <a:solidFill>
                  <a:srgbClr val="FF0000"/>
                </a:solidFill>
                <a:latin typeface="Arial" pitchFamily="34" charset="0"/>
              </a:rPr>
              <a:t>    M=2</a:t>
            </a:r>
          </a:p>
          <a:p>
            <a:r>
              <a:rPr lang="en-US" b="1">
                <a:solidFill>
                  <a:srgbClr val="FF0000"/>
                </a:solidFill>
                <a:latin typeface="Arial" pitchFamily="34" charset="0"/>
              </a:rPr>
              <a:t>A_R = 2</a:t>
            </a:r>
          </a:p>
          <a:p>
            <a:r>
              <a:rPr lang="en-US" b="1">
                <a:solidFill>
                  <a:srgbClr val="FF0000"/>
                </a:solidFill>
                <a:latin typeface="Arial" pitchFamily="34" charset="0"/>
              </a:rPr>
              <a:t>   R = 2</a:t>
            </a:r>
            <a:r>
              <a:rPr lang="en-US" b="1" baseline="30000">
                <a:solidFill>
                  <a:srgbClr val="FF0000"/>
                </a:solidFill>
                <a:latin typeface="Arial" pitchFamily="34" charset="0"/>
              </a:rPr>
              <a:t>A_R</a:t>
            </a:r>
            <a:r>
              <a:rPr lang="en-US" b="1">
                <a:solidFill>
                  <a:srgbClr val="FF0000"/>
                </a:solidFill>
                <a:latin typeface="Arial" pitchFamily="34" charset="0"/>
              </a:rPr>
              <a:t> = 4</a:t>
            </a:r>
          </a:p>
          <a:p>
            <a:r>
              <a:rPr lang="en-US" b="1">
                <a:solidFill>
                  <a:srgbClr val="FF0000"/>
                </a:solidFill>
                <a:latin typeface="Arial" pitchFamily="34" charset="0"/>
              </a:rPr>
              <a:t>A_C = 1 </a:t>
            </a:r>
          </a:p>
          <a:p>
            <a:r>
              <a:rPr lang="en-US" b="1">
                <a:solidFill>
                  <a:srgbClr val="FF0000"/>
                </a:solidFill>
                <a:latin typeface="Arial" pitchFamily="34" charset="0"/>
              </a:rPr>
              <a:t>   C = 2</a:t>
            </a:r>
            <a:r>
              <a:rPr lang="en-US" b="1" baseline="30000">
                <a:solidFill>
                  <a:srgbClr val="FF0000"/>
                </a:solidFill>
                <a:latin typeface="Arial" pitchFamily="34" charset="0"/>
              </a:rPr>
              <a:t>A_C</a:t>
            </a:r>
            <a:r>
              <a:rPr lang="en-US" b="1">
                <a:solidFill>
                  <a:srgbClr val="FF0000"/>
                </a:solidFill>
                <a:latin typeface="Arial" pitchFamily="34" charset="0"/>
              </a:rPr>
              <a:t> x M = 4</a:t>
            </a:r>
          </a:p>
          <a:p>
            <a:r>
              <a:rPr lang="en-US" b="1">
                <a:solidFill>
                  <a:srgbClr val="FF0000"/>
                </a:solidFill>
                <a:latin typeface="Arial" pitchFamily="34" charset="0"/>
              </a:rPr>
              <a:t>N_ADDR = A_R + A_C = 3</a:t>
            </a:r>
          </a:p>
          <a:p>
            <a:r>
              <a:rPr lang="en-US" b="1">
                <a:solidFill>
                  <a:srgbClr val="FF0000"/>
                </a:solidFill>
                <a:latin typeface="Arial" pitchFamily="34" charset="0"/>
              </a:rPr>
              <a:t>Array size = </a:t>
            </a:r>
          </a:p>
          <a:p>
            <a:r>
              <a:rPr lang="en-US" b="1">
                <a:solidFill>
                  <a:srgbClr val="FF0000"/>
                </a:solidFill>
                <a:latin typeface="Arial" pitchFamily="34" charset="0"/>
              </a:rPr>
              <a:t>    R x C = 16</a:t>
            </a:r>
            <a:endParaRPr lang="en-US" b="1" baseline="30000">
              <a:solidFill>
                <a:srgbClr val="FF0000"/>
              </a:solidFill>
              <a:latin typeface="Arial" pitchFamily="34" charset="0"/>
            </a:endParaRPr>
          </a:p>
          <a:p>
            <a:endParaRPr lang="en-US" b="1" baseline="30000">
              <a:solidFill>
                <a:srgbClr val="FF0000"/>
              </a:solidFill>
              <a:latin typeface="Arial" pitchFamily="34" charset="0"/>
            </a:endParaRPr>
          </a:p>
        </p:txBody>
      </p:sp>
      <p:sp>
        <p:nvSpPr>
          <p:cNvPr id="85049" name="Rectangle 56"/>
          <p:cNvSpPr>
            <a:spLocks noChangeArrowheads="1"/>
          </p:cNvSpPr>
          <p:nvPr/>
        </p:nvSpPr>
        <p:spPr bwMode="auto">
          <a:xfrm flipH="1">
            <a:off x="2895600" y="4876800"/>
            <a:ext cx="1676400" cy="641350"/>
          </a:xfrm>
          <a:prstGeom prst="rect">
            <a:avLst/>
          </a:prstGeom>
          <a:noFill/>
          <a:ln w="12700">
            <a:noFill/>
            <a:miter lim="800000"/>
            <a:headEnd/>
            <a:tailEnd/>
          </a:ln>
        </p:spPr>
        <p:txBody>
          <a:bodyPr>
            <a:spAutoFit/>
          </a:bodyPr>
          <a:lstStyle/>
          <a:p>
            <a:pPr algn="ctr"/>
            <a:r>
              <a:rPr lang="en-US">
                <a:latin typeface="Arial" pitchFamily="34" charset="0"/>
              </a:rPr>
              <a:t>clocking and control </a:t>
            </a:r>
            <a:r>
              <a:rPr lang="en-US">
                <a:latin typeface="Arial" pitchFamily="34" charset="0"/>
                <a:hlinkClick r:id="rId3" action="ppaction://hlinksldjump"/>
              </a:rPr>
              <a:t>-&gt;</a:t>
            </a:r>
            <a:endParaRPr lang="en-US" baseline="30000">
              <a:latin typeface="Arial" pitchFamily="34" charset="0"/>
            </a:endParaRPr>
          </a:p>
        </p:txBody>
      </p:sp>
      <p:sp>
        <p:nvSpPr>
          <p:cNvPr id="85050" name="Line 57"/>
          <p:cNvSpPr>
            <a:spLocks noChangeShapeType="1"/>
          </p:cNvSpPr>
          <p:nvPr/>
        </p:nvSpPr>
        <p:spPr bwMode="auto">
          <a:xfrm flipV="1">
            <a:off x="5105400" y="1738313"/>
            <a:ext cx="0" cy="304800"/>
          </a:xfrm>
          <a:prstGeom prst="line">
            <a:avLst/>
          </a:prstGeom>
          <a:noFill/>
          <a:ln w="12700">
            <a:solidFill>
              <a:schemeClr val="tx1"/>
            </a:solidFill>
            <a:round/>
            <a:headEnd type="triangle" w="med" len="med"/>
            <a:tailEnd/>
          </a:ln>
        </p:spPr>
        <p:txBody>
          <a:bodyPr/>
          <a:lstStyle/>
          <a:p>
            <a:endParaRPr lang="en-US"/>
          </a:p>
        </p:txBody>
      </p:sp>
      <p:sp>
        <p:nvSpPr>
          <p:cNvPr id="85051" name="Rectangle 58"/>
          <p:cNvSpPr>
            <a:spLocks noChangeArrowheads="1"/>
          </p:cNvSpPr>
          <p:nvPr/>
        </p:nvSpPr>
        <p:spPr bwMode="auto">
          <a:xfrm flipH="1">
            <a:off x="3733800" y="1585913"/>
            <a:ext cx="990600" cy="366712"/>
          </a:xfrm>
          <a:prstGeom prst="rect">
            <a:avLst/>
          </a:prstGeom>
          <a:noFill/>
          <a:ln w="12700">
            <a:noFill/>
            <a:miter lim="800000"/>
            <a:headEnd/>
            <a:tailEnd/>
          </a:ln>
        </p:spPr>
        <p:txBody>
          <a:bodyPr>
            <a:spAutoFit/>
          </a:bodyPr>
          <a:lstStyle/>
          <a:p>
            <a:r>
              <a:rPr lang="en-US">
                <a:latin typeface="Arial" pitchFamily="34" charset="0"/>
              </a:rPr>
              <a:t>enable</a:t>
            </a:r>
            <a:endParaRPr lang="en-US" baseline="30000">
              <a:latin typeface="Arial" pitchFamily="34" charset="0"/>
            </a:endParaRPr>
          </a:p>
        </p:txBody>
      </p:sp>
      <p:sp>
        <p:nvSpPr>
          <p:cNvPr id="85052" name="Oval 59"/>
          <p:cNvSpPr>
            <a:spLocks noChangeArrowheads="1"/>
          </p:cNvSpPr>
          <p:nvPr/>
        </p:nvSpPr>
        <p:spPr bwMode="auto">
          <a:xfrm>
            <a:off x="2667000" y="4648200"/>
            <a:ext cx="1981200" cy="1066800"/>
          </a:xfrm>
          <a:prstGeom prst="ellipse">
            <a:avLst/>
          </a:prstGeom>
          <a:noFill/>
          <a:ln w="38100">
            <a:solidFill>
              <a:schemeClr val="tx1"/>
            </a:solidFill>
            <a:prstDash val="dash"/>
            <a:round/>
            <a:headEnd/>
            <a:tailEnd/>
          </a:ln>
        </p:spPr>
        <p:txBody>
          <a:bodyPr wrap="none" anchor="ctr"/>
          <a:lstStyle/>
          <a:p>
            <a:endParaRPr lang="en-US"/>
          </a:p>
        </p:txBody>
      </p:sp>
      <p:sp>
        <p:nvSpPr>
          <p:cNvPr id="85053" name="Line 60"/>
          <p:cNvSpPr>
            <a:spLocks noChangeShapeType="1"/>
          </p:cNvSpPr>
          <p:nvPr/>
        </p:nvSpPr>
        <p:spPr bwMode="auto">
          <a:xfrm>
            <a:off x="5486400" y="1433513"/>
            <a:ext cx="457200" cy="0"/>
          </a:xfrm>
          <a:prstGeom prst="line">
            <a:avLst/>
          </a:prstGeom>
          <a:noFill/>
          <a:ln w="12700">
            <a:solidFill>
              <a:schemeClr val="tx1"/>
            </a:solidFill>
            <a:round/>
            <a:headEnd/>
            <a:tailEnd type="triangle" w="med" len="med"/>
          </a:ln>
        </p:spPr>
        <p:txBody>
          <a:bodyPr/>
          <a:lstStyle/>
          <a:p>
            <a:endParaRPr lang="en-US"/>
          </a:p>
        </p:txBody>
      </p:sp>
      <p:sp>
        <p:nvSpPr>
          <p:cNvPr id="85054" name="Rectangle 61"/>
          <p:cNvSpPr>
            <a:spLocks noChangeArrowheads="1"/>
          </p:cNvSpPr>
          <p:nvPr/>
        </p:nvSpPr>
        <p:spPr bwMode="auto">
          <a:xfrm flipH="1">
            <a:off x="4267200" y="976313"/>
            <a:ext cx="1219200" cy="641350"/>
          </a:xfrm>
          <a:prstGeom prst="rect">
            <a:avLst/>
          </a:prstGeom>
          <a:noFill/>
          <a:ln w="12700">
            <a:noFill/>
            <a:miter lim="800000"/>
            <a:headEnd/>
            <a:tailEnd/>
          </a:ln>
        </p:spPr>
        <p:txBody>
          <a:bodyPr>
            <a:spAutoFit/>
          </a:bodyPr>
          <a:lstStyle/>
          <a:p>
            <a:pPr algn="ctr"/>
            <a:r>
              <a:rPr lang="en-US">
                <a:latin typeface="Arial" pitchFamily="34" charset="0"/>
              </a:rPr>
              <a:t>read precharge</a:t>
            </a:r>
            <a:endParaRPr lang="en-US" baseline="30000">
              <a:latin typeface="Arial" pitchFamily="34" charset="0"/>
            </a:endParaRPr>
          </a:p>
        </p:txBody>
      </p:sp>
      <p:sp>
        <p:nvSpPr>
          <p:cNvPr id="85055" name="Line 62"/>
          <p:cNvSpPr>
            <a:spLocks noChangeShapeType="1"/>
          </p:cNvSpPr>
          <p:nvPr/>
        </p:nvSpPr>
        <p:spPr bwMode="auto">
          <a:xfrm>
            <a:off x="4572000" y="1738313"/>
            <a:ext cx="533400" cy="0"/>
          </a:xfrm>
          <a:prstGeom prst="line">
            <a:avLst/>
          </a:prstGeom>
          <a:noFill/>
          <a:ln w="12700">
            <a:solidFill>
              <a:schemeClr val="tx1"/>
            </a:solidFill>
            <a:round/>
            <a:headEnd/>
            <a:tailEnd/>
          </a:ln>
        </p:spPr>
        <p:txBody>
          <a:bodyPr/>
          <a:lstStyle/>
          <a:p>
            <a:endParaRPr lang="en-US"/>
          </a:p>
        </p:txBody>
      </p:sp>
      <p:sp>
        <p:nvSpPr>
          <p:cNvPr id="85056" name="Line 63"/>
          <p:cNvSpPr>
            <a:spLocks noChangeShapeType="1"/>
          </p:cNvSpPr>
          <p:nvPr/>
        </p:nvSpPr>
        <p:spPr bwMode="auto">
          <a:xfrm>
            <a:off x="5943600" y="1890713"/>
            <a:ext cx="2819400" cy="0"/>
          </a:xfrm>
          <a:prstGeom prst="line">
            <a:avLst/>
          </a:prstGeom>
          <a:noFill/>
          <a:ln w="12700">
            <a:solidFill>
              <a:schemeClr val="tx1"/>
            </a:solidFill>
            <a:round/>
            <a:headEnd/>
            <a:tailEnd/>
          </a:ln>
        </p:spPr>
        <p:txBody>
          <a:bodyPr/>
          <a:lstStyle/>
          <a:p>
            <a:endParaRPr lang="en-US"/>
          </a:p>
        </p:txBody>
      </p:sp>
      <p:sp>
        <p:nvSpPr>
          <p:cNvPr id="85057" name="Line 64"/>
          <p:cNvSpPr>
            <a:spLocks noChangeShapeType="1"/>
          </p:cNvSpPr>
          <p:nvPr/>
        </p:nvSpPr>
        <p:spPr bwMode="auto">
          <a:xfrm>
            <a:off x="5943600" y="2424113"/>
            <a:ext cx="2819400" cy="0"/>
          </a:xfrm>
          <a:prstGeom prst="line">
            <a:avLst/>
          </a:prstGeom>
          <a:noFill/>
          <a:ln w="12700">
            <a:solidFill>
              <a:schemeClr val="tx1"/>
            </a:solidFill>
            <a:round/>
            <a:headEnd/>
            <a:tailEnd/>
          </a:ln>
        </p:spPr>
        <p:txBody>
          <a:bodyPr/>
          <a:lstStyle/>
          <a:p>
            <a:endParaRPr lang="en-US"/>
          </a:p>
        </p:txBody>
      </p:sp>
      <p:sp>
        <p:nvSpPr>
          <p:cNvPr id="85058" name="Line 65"/>
          <p:cNvSpPr>
            <a:spLocks noChangeShapeType="1"/>
          </p:cNvSpPr>
          <p:nvPr/>
        </p:nvSpPr>
        <p:spPr bwMode="auto">
          <a:xfrm>
            <a:off x="5943600" y="2957513"/>
            <a:ext cx="2819400" cy="0"/>
          </a:xfrm>
          <a:prstGeom prst="line">
            <a:avLst/>
          </a:prstGeom>
          <a:noFill/>
          <a:ln w="12700">
            <a:solidFill>
              <a:schemeClr val="tx1"/>
            </a:solidFill>
            <a:round/>
            <a:headEnd/>
            <a:tailEnd/>
          </a:ln>
        </p:spPr>
        <p:txBody>
          <a:bodyPr/>
          <a:lstStyle/>
          <a:p>
            <a:endParaRPr lang="en-US"/>
          </a:p>
        </p:txBody>
      </p:sp>
      <p:sp>
        <p:nvSpPr>
          <p:cNvPr id="85059" name="Line 66"/>
          <p:cNvSpPr>
            <a:spLocks noChangeShapeType="1"/>
          </p:cNvSpPr>
          <p:nvPr/>
        </p:nvSpPr>
        <p:spPr bwMode="auto">
          <a:xfrm>
            <a:off x="5943600" y="3490913"/>
            <a:ext cx="2819400" cy="0"/>
          </a:xfrm>
          <a:prstGeom prst="line">
            <a:avLst/>
          </a:prstGeom>
          <a:noFill/>
          <a:ln w="12700">
            <a:solidFill>
              <a:schemeClr val="tx1"/>
            </a:solidFill>
            <a:round/>
            <a:headEnd/>
            <a:tailEnd/>
          </a:ln>
        </p:spPr>
        <p:txBody>
          <a:bodyPr/>
          <a:lstStyle/>
          <a:p>
            <a:endParaRPr lang="en-US"/>
          </a:p>
        </p:txBody>
      </p:sp>
      <p:sp>
        <p:nvSpPr>
          <p:cNvPr id="85060" name="Line 67"/>
          <p:cNvSpPr>
            <a:spLocks noChangeShapeType="1"/>
          </p:cNvSpPr>
          <p:nvPr/>
        </p:nvSpPr>
        <p:spPr bwMode="auto">
          <a:xfrm>
            <a:off x="7543800" y="4786313"/>
            <a:ext cx="0" cy="762000"/>
          </a:xfrm>
          <a:prstGeom prst="line">
            <a:avLst/>
          </a:prstGeom>
          <a:noFill/>
          <a:ln w="12700">
            <a:solidFill>
              <a:schemeClr val="tx1"/>
            </a:solidFill>
            <a:round/>
            <a:headEnd type="triangle" w="med" len="med"/>
            <a:tailEnd/>
          </a:ln>
        </p:spPr>
        <p:txBody>
          <a:bodyPr/>
          <a:lstStyle/>
          <a:p>
            <a:endParaRPr lang="en-US"/>
          </a:p>
        </p:txBody>
      </p:sp>
      <p:sp>
        <p:nvSpPr>
          <p:cNvPr id="85061" name="Line 68"/>
          <p:cNvSpPr>
            <a:spLocks noChangeShapeType="1"/>
          </p:cNvSpPr>
          <p:nvPr/>
        </p:nvSpPr>
        <p:spPr bwMode="auto">
          <a:xfrm>
            <a:off x="7772400" y="4786313"/>
            <a:ext cx="0" cy="304800"/>
          </a:xfrm>
          <a:prstGeom prst="line">
            <a:avLst/>
          </a:prstGeom>
          <a:noFill/>
          <a:ln w="12700">
            <a:solidFill>
              <a:schemeClr val="tx1"/>
            </a:solidFill>
            <a:round/>
            <a:headEnd/>
            <a:tailEnd type="triangle" w="med" len="med"/>
          </a:ln>
        </p:spPr>
        <p:txBody>
          <a:bodyPr/>
          <a:lstStyle/>
          <a:p>
            <a:endParaRPr lang="en-US"/>
          </a:p>
        </p:txBody>
      </p:sp>
      <p:sp>
        <p:nvSpPr>
          <p:cNvPr id="85062" name="Line 69"/>
          <p:cNvSpPr>
            <a:spLocks noChangeShapeType="1"/>
          </p:cNvSpPr>
          <p:nvPr/>
        </p:nvSpPr>
        <p:spPr bwMode="auto">
          <a:xfrm>
            <a:off x="6781800" y="5943600"/>
            <a:ext cx="0" cy="304800"/>
          </a:xfrm>
          <a:prstGeom prst="line">
            <a:avLst/>
          </a:prstGeom>
          <a:noFill/>
          <a:ln w="12700">
            <a:solidFill>
              <a:schemeClr val="tx1"/>
            </a:solidFill>
            <a:round/>
            <a:headEnd type="triangle" w="med" len="med"/>
            <a:tailEnd type="triangle" w="med" len="med"/>
          </a:ln>
        </p:spPr>
        <p:txBody>
          <a:bodyPr/>
          <a:lstStyle/>
          <a:p>
            <a:endParaRPr lang="en-US"/>
          </a:p>
        </p:txBody>
      </p:sp>
      <p:sp>
        <p:nvSpPr>
          <p:cNvPr id="85063" name="Line 70"/>
          <p:cNvSpPr>
            <a:spLocks noChangeShapeType="1"/>
          </p:cNvSpPr>
          <p:nvPr/>
        </p:nvSpPr>
        <p:spPr bwMode="auto">
          <a:xfrm>
            <a:off x="7620000" y="5943600"/>
            <a:ext cx="0" cy="304800"/>
          </a:xfrm>
          <a:prstGeom prst="line">
            <a:avLst/>
          </a:prstGeom>
          <a:noFill/>
          <a:ln w="12700">
            <a:solidFill>
              <a:schemeClr val="tx1"/>
            </a:solidFill>
            <a:round/>
            <a:headEnd type="triangle" w="med" len="med"/>
            <a:tailEnd type="triangle" w="med" len="med"/>
          </a:ln>
        </p:spPr>
        <p:txBody>
          <a:bodyPr/>
          <a:lstStyle/>
          <a:p>
            <a:endParaRPr lang="en-US"/>
          </a:p>
        </p:txBody>
      </p:sp>
      <p:sp>
        <p:nvSpPr>
          <p:cNvPr id="85064" name="Rectangle 71"/>
          <p:cNvSpPr>
            <a:spLocks noChangeArrowheads="1"/>
          </p:cNvSpPr>
          <p:nvPr/>
        </p:nvSpPr>
        <p:spPr bwMode="auto">
          <a:xfrm flipH="1">
            <a:off x="5105400" y="4495801"/>
            <a:ext cx="533400" cy="366713"/>
          </a:xfrm>
          <a:prstGeom prst="rect">
            <a:avLst/>
          </a:prstGeom>
          <a:noFill/>
          <a:ln w="12700">
            <a:noFill/>
            <a:miter lim="800000"/>
            <a:headEnd/>
            <a:tailEnd/>
          </a:ln>
        </p:spPr>
        <p:txBody>
          <a:bodyPr>
            <a:spAutoFit/>
          </a:bodyPr>
          <a:lstStyle/>
          <a:p>
            <a:r>
              <a:rPr lang="en-US">
                <a:solidFill>
                  <a:srgbClr val="0000FF"/>
                </a:solidFill>
                <a:latin typeface="Arial" pitchFamily="34" charset="0"/>
              </a:rPr>
              <a:t>A</a:t>
            </a:r>
            <a:r>
              <a:rPr lang="en-US" baseline="-25000">
                <a:solidFill>
                  <a:srgbClr val="0000FF"/>
                </a:solidFill>
                <a:latin typeface="Arial" pitchFamily="34" charset="0"/>
              </a:rPr>
              <a:t>0</a:t>
            </a:r>
            <a:r>
              <a:rPr lang="en-US">
                <a:solidFill>
                  <a:srgbClr val="0000FF"/>
                </a:solidFill>
                <a:latin typeface="Arial" pitchFamily="34" charset="0"/>
              </a:rPr>
              <a:t>!</a:t>
            </a:r>
            <a:endParaRPr lang="en-US" baseline="-25000">
              <a:solidFill>
                <a:srgbClr val="0000FF"/>
              </a:solidFill>
              <a:latin typeface="Arial" pitchFamily="34" charset="0"/>
            </a:endParaRPr>
          </a:p>
        </p:txBody>
      </p:sp>
      <p:sp>
        <p:nvSpPr>
          <p:cNvPr id="85065" name="Line 72"/>
          <p:cNvSpPr>
            <a:spLocks noChangeShapeType="1"/>
          </p:cNvSpPr>
          <p:nvPr/>
        </p:nvSpPr>
        <p:spPr bwMode="auto">
          <a:xfrm>
            <a:off x="5638800" y="4724400"/>
            <a:ext cx="914400" cy="0"/>
          </a:xfrm>
          <a:prstGeom prst="line">
            <a:avLst/>
          </a:prstGeom>
          <a:noFill/>
          <a:ln w="12700">
            <a:solidFill>
              <a:srgbClr val="0000FF"/>
            </a:solidFill>
            <a:round/>
            <a:headEnd/>
            <a:tailEnd type="triangle" w="med" len="med"/>
          </a:ln>
        </p:spPr>
        <p:txBody>
          <a:bodyPr/>
          <a:lstStyle/>
          <a:p>
            <a:endParaRPr lang="en-US"/>
          </a:p>
        </p:txBody>
      </p:sp>
      <p:sp>
        <p:nvSpPr>
          <p:cNvPr id="85066" name="Line 73"/>
          <p:cNvSpPr>
            <a:spLocks noChangeShapeType="1"/>
          </p:cNvSpPr>
          <p:nvPr/>
        </p:nvSpPr>
        <p:spPr bwMode="auto">
          <a:xfrm flipV="1">
            <a:off x="5638800" y="4419600"/>
            <a:ext cx="0" cy="304800"/>
          </a:xfrm>
          <a:prstGeom prst="line">
            <a:avLst/>
          </a:prstGeom>
          <a:noFill/>
          <a:ln w="9525">
            <a:solidFill>
              <a:srgbClr val="0000FF"/>
            </a:solidFill>
            <a:miter lim="800000"/>
            <a:headEnd/>
            <a:tailEnd/>
          </a:ln>
        </p:spPr>
        <p:txBody>
          <a:bodyPr/>
          <a:lstStyle/>
          <a:p>
            <a:endParaRPr lang="en-US"/>
          </a:p>
        </p:txBody>
      </p:sp>
      <p:sp>
        <p:nvSpPr>
          <p:cNvPr id="85067" name="Line 74"/>
          <p:cNvSpPr>
            <a:spLocks noChangeShapeType="1"/>
          </p:cNvSpPr>
          <p:nvPr/>
        </p:nvSpPr>
        <p:spPr bwMode="auto">
          <a:xfrm>
            <a:off x="5715000" y="5791200"/>
            <a:ext cx="914400" cy="0"/>
          </a:xfrm>
          <a:prstGeom prst="line">
            <a:avLst/>
          </a:prstGeom>
          <a:noFill/>
          <a:ln w="12700">
            <a:solidFill>
              <a:schemeClr val="tx1"/>
            </a:solidFill>
            <a:round/>
            <a:headEnd/>
            <a:tailEnd type="triangle" w="med" len="med"/>
          </a:ln>
        </p:spPr>
        <p:txBody>
          <a:bodyPr/>
          <a:lstStyle/>
          <a:p>
            <a:endParaRPr lang="en-US"/>
          </a:p>
        </p:txBody>
      </p:sp>
      <p:sp>
        <p:nvSpPr>
          <p:cNvPr id="85068" name="Line 75"/>
          <p:cNvSpPr>
            <a:spLocks noChangeShapeType="1"/>
          </p:cNvSpPr>
          <p:nvPr/>
        </p:nvSpPr>
        <p:spPr bwMode="auto">
          <a:xfrm>
            <a:off x="5943600" y="5334000"/>
            <a:ext cx="685800" cy="0"/>
          </a:xfrm>
          <a:prstGeom prst="line">
            <a:avLst/>
          </a:prstGeom>
          <a:noFill/>
          <a:ln w="12700">
            <a:solidFill>
              <a:schemeClr val="tx1"/>
            </a:solidFill>
            <a:round/>
            <a:headEnd/>
            <a:tailEnd type="triangle" w="med" len="med"/>
          </a:ln>
        </p:spPr>
        <p:txBody>
          <a:bodyPr/>
          <a:lstStyle/>
          <a:p>
            <a:endParaRPr lang="en-US"/>
          </a:p>
        </p:txBody>
      </p:sp>
      <p:sp>
        <p:nvSpPr>
          <p:cNvPr id="85069" name="Line 76"/>
          <p:cNvSpPr>
            <a:spLocks noChangeShapeType="1"/>
          </p:cNvSpPr>
          <p:nvPr/>
        </p:nvSpPr>
        <p:spPr bwMode="auto">
          <a:xfrm>
            <a:off x="5943600" y="5334000"/>
            <a:ext cx="0" cy="457200"/>
          </a:xfrm>
          <a:prstGeom prst="line">
            <a:avLst/>
          </a:prstGeom>
          <a:noFill/>
          <a:ln w="9525">
            <a:solidFill>
              <a:schemeClr val="tx1"/>
            </a:solidFill>
            <a:miter lim="800000"/>
            <a:headEnd/>
            <a:tailEnd/>
          </a:ln>
        </p:spPr>
        <p:txBody>
          <a:bodyPr/>
          <a:lstStyle/>
          <a:p>
            <a:endParaRPr lang="en-US"/>
          </a:p>
        </p:txBody>
      </p:sp>
      <p:sp>
        <p:nvSpPr>
          <p:cNvPr id="85070" name="Rectangle 77"/>
          <p:cNvSpPr>
            <a:spLocks noChangeArrowheads="1"/>
          </p:cNvSpPr>
          <p:nvPr/>
        </p:nvSpPr>
        <p:spPr bwMode="auto">
          <a:xfrm flipH="1">
            <a:off x="4572000" y="5576888"/>
            <a:ext cx="1219200" cy="366712"/>
          </a:xfrm>
          <a:prstGeom prst="rect">
            <a:avLst/>
          </a:prstGeom>
          <a:noFill/>
          <a:ln w="12700">
            <a:noFill/>
            <a:miter lim="800000"/>
            <a:headEnd/>
            <a:tailEnd/>
          </a:ln>
        </p:spPr>
        <p:txBody>
          <a:bodyPr>
            <a:spAutoFit/>
          </a:bodyPr>
          <a:lstStyle/>
          <a:p>
            <a:r>
              <a:rPr lang="en-US">
                <a:latin typeface="Arial" pitchFamily="34" charset="0"/>
              </a:rPr>
              <a:t>WE! , OE!</a:t>
            </a:r>
            <a:endParaRPr lang="en-US" baseline="-25000">
              <a:latin typeface="Arial" pitchFamily="34" charset="0"/>
            </a:endParaRPr>
          </a:p>
        </p:txBody>
      </p:sp>
    </p:spTree>
    <p:extLst>
      <p:ext uri="{BB962C8B-B14F-4D97-AF65-F5344CB8AC3E}">
        <p14:creationId xmlns:p14="http://schemas.microsoft.com/office/powerpoint/2010/main" val="2835129542"/>
      </p:ext>
    </p:extLst>
  </p:cSld>
  <p:clrMapOvr>
    <a:masterClrMapping/>
  </p:clrMapOv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Slide Number Placeholder 3"/>
          <p:cNvSpPr>
            <a:spLocks noGrp="1"/>
          </p:cNvSpPr>
          <p:nvPr>
            <p:ph type="sldNum" sz="quarter" idx="10"/>
          </p:nvPr>
        </p:nvSpPr>
        <p:spPr>
          <a:xfrm>
            <a:off x="8904288" y="6092825"/>
            <a:ext cx="609600" cy="431800"/>
          </a:xfrm>
          <a:noFill/>
        </p:spPr>
        <p:txBody>
          <a:bodyPr/>
          <a:lstStyle/>
          <a:p>
            <a:fld id="{230A8D16-F3F2-4DE0-80E6-DDD7C1EFF773}" type="slidenum">
              <a:rPr lang="it-IT" smtClean="0">
                <a:latin typeface="Arial" pitchFamily="34" charset="0"/>
                <a:ea typeface="ＭＳ Ｐゴシック" pitchFamily="34" charset="-128"/>
              </a:rPr>
              <a:pPr/>
              <a:t>42</a:t>
            </a:fld>
            <a:endParaRPr lang="it-IT">
              <a:latin typeface="Arial" pitchFamily="34" charset="0"/>
              <a:ea typeface="ＭＳ Ｐゴシック" pitchFamily="34" charset="-128"/>
            </a:endParaRPr>
          </a:p>
        </p:txBody>
      </p:sp>
      <p:sp>
        <p:nvSpPr>
          <p:cNvPr id="84995" name="Rectangle 2"/>
          <p:cNvSpPr>
            <a:spLocks noGrp="1" noChangeArrowheads="1"/>
          </p:cNvSpPr>
          <p:nvPr>
            <p:ph type="title"/>
          </p:nvPr>
        </p:nvSpPr>
        <p:spPr>
          <a:xfrm>
            <a:off x="2209801" y="304800"/>
            <a:ext cx="7737475" cy="685800"/>
          </a:xfrm>
        </p:spPr>
        <p:txBody>
          <a:bodyPr>
            <a:normAutofit fontScale="90000"/>
          </a:bodyPr>
          <a:lstStyle/>
          <a:p>
            <a:pPr eaLnBrk="1" hangingPunct="1"/>
            <a:r>
              <a:rPr lang="en-US" smtClean="0"/>
              <a:t>Simple  4x4 SRAM Memory</a:t>
            </a:r>
          </a:p>
        </p:txBody>
      </p:sp>
      <p:sp>
        <p:nvSpPr>
          <p:cNvPr id="84996" name="Rectangle 3"/>
          <p:cNvSpPr>
            <a:spLocks noChangeArrowheads="1"/>
          </p:cNvSpPr>
          <p:nvPr/>
        </p:nvSpPr>
        <p:spPr bwMode="auto">
          <a:xfrm>
            <a:off x="5943600" y="1676400"/>
            <a:ext cx="2819400" cy="2209800"/>
          </a:xfrm>
          <a:prstGeom prst="rect">
            <a:avLst/>
          </a:prstGeom>
          <a:noFill/>
          <a:ln w="12700">
            <a:solidFill>
              <a:schemeClr val="tx1"/>
            </a:solidFill>
            <a:miter lim="800000"/>
            <a:headEnd/>
            <a:tailEnd/>
          </a:ln>
        </p:spPr>
        <p:txBody>
          <a:bodyPr wrap="none" anchor="ctr"/>
          <a:lstStyle/>
          <a:p>
            <a:endParaRPr lang="en-US"/>
          </a:p>
        </p:txBody>
      </p:sp>
      <p:sp>
        <p:nvSpPr>
          <p:cNvPr id="84997" name="AutoShape 4"/>
          <p:cNvSpPr>
            <a:spLocks noChangeArrowheads="1"/>
          </p:cNvSpPr>
          <p:nvPr/>
        </p:nvSpPr>
        <p:spPr bwMode="auto">
          <a:xfrm rot="5400000">
            <a:off x="4000500" y="2552700"/>
            <a:ext cx="2362200" cy="609600"/>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noFill/>
          <a:ln w="12700">
            <a:solidFill>
              <a:schemeClr val="tx1"/>
            </a:solidFill>
            <a:miter lim="800000"/>
            <a:headEnd/>
            <a:tailEnd/>
          </a:ln>
        </p:spPr>
        <p:txBody>
          <a:bodyPr wrap="none" anchor="ctr"/>
          <a:lstStyle/>
          <a:p>
            <a:endParaRPr lang="en-US"/>
          </a:p>
        </p:txBody>
      </p:sp>
      <p:sp>
        <p:nvSpPr>
          <p:cNvPr id="84998" name="Rectangle 5"/>
          <p:cNvSpPr>
            <a:spLocks noChangeArrowheads="1"/>
          </p:cNvSpPr>
          <p:nvPr/>
        </p:nvSpPr>
        <p:spPr bwMode="auto">
          <a:xfrm>
            <a:off x="6629400" y="5105400"/>
            <a:ext cx="1371600" cy="381000"/>
          </a:xfrm>
          <a:prstGeom prst="rect">
            <a:avLst/>
          </a:prstGeom>
          <a:noFill/>
          <a:ln w="12700">
            <a:solidFill>
              <a:schemeClr val="tx1"/>
            </a:solidFill>
            <a:miter lim="800000"/>
            <a:headEnd/>
            <a:tailEnd/>
          </a:ln>
        </p:spPr>
        <p:txBody>
          <a:bodyPr wrap="none" anchor="ctr"/>
          <a:lstStyle/>
          <a:p>
            <a:endParaRPr lang="en-US"/>
          </a:p>
        </p:txBody>
      </p:sp>
      <p:sp>
        <p:nvSpPr>
          <p:cNvPr id="84999" name="AutoShape 6"/>
          <p:cNvSpPr>
            <a:spLocks noChangeArrowheads="1"/>
          </p:cNvSpPr>
          <p:nvPr/>
        </p:nvSpPr>
        <p:spPr bwMode="auto">
          <a:xfrm>
            <a:off x="5943600" y="4252914"/>
            <a:ext cx="2819400" cy="547687"/>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noFill/>
          <a:ln w="12700">
            <a:solidFill>
              <a:schemeClr val="tx1"/>
            </a:solidFill>
            <a:miter lim="800000"/>
            <a:headEnd/>
            <a:tailEnd/>
          </a:ln>
        </p:spPr>
        <p:txBody>
          <a:bodyPr wrap="none" anchor="ctr"/>
          <a:lstStyle/>
          <a:p>
            <a:endParaRPr lang="en-US"/>
          </a:p>
        </p:txBody>
      </p:sp>
      <p:sp>
        <p:nvSpPr>
          <p:cNvPr id="85000" name="Rectangle 7"/>
          <p:cNvSpPr>
            <a:spLocks noChangeArrowheads="1"/>
          </p:cNvSpPr>
          <p:nvPr/>
        </p:nvSpPr>
        <p:spPr bwMode="auto">
          <a:xfrm flipH="1">
            <a:off x="4724400" y="4191001"/>
            <a:ext cx="533400" cy="366713"/>
          </a:xfrm>
          <a:prstGeom prst="rect">
            <a:avLst/>
          </a:prstGeom>
          <a:noFill/>
          <a:ln w="12700">
            <a:noFill/>
            <a:miter lim="800000"/>
            <a:headEnd/>
            <a:tailEnd/>
          </a:ln>
        </p:spPr>
        <p:txBody>
          <a:bodyPr>
            <a:spAutoFit/>
          </a:bodyPr>
          <a:lstStyle/>
          <a:p>
            <a:r>
              <a:rPr lang="en-US">
                <a:solidFill>
                  <a:srgbClr val="FF0000"/>
                </a:solidFill>
                <a:latin typeface="Arial" pitchFamily="34" charset="0"/>
              </a:rPr>
              <a:t>A</a:t>
            </a:r>
            <a:r>
              <a:rPr lang="en-US" baseline="-25000">
                <a:solidFill>
                  <a:srgbClr val="FF0000"/>
                </a:solidFill>
                <a:latin typeface="Arial" pitchFamily="34" charset="0"/>
              </a:rPr>
              <a:t>0</a:t>
            </a:r>
          </a:p>
        </p:txBody>
      </p:sp>
      <p:sp>
        <p:nvSpPr>
          <p:cNvPr id="85001" name="Rectangle 8"/>
          <p:cNvSpPr>
            <a:spLocks noChangeArrowheads="1"/>
          </p:cNvSpPr>
          <p:nvPr/>
        </p:nvSpPr>
        <p:spPr bwMode="auto">
          <a:xfrm rot="16238550" flipH="1">
            <a:off x="4374357" y="2636044"/>
            <a:ext cx="1676400" cy="366713"/>
          </a:xfrm>
          <a:prstGeom prst="rect">
            <a:avLst/>
          </a:prstGeom>
          <a:noFill/>
          <a:ln w="12700">
            <a:noFill/>
            <a:miter lim="800000"/>
            <a:headEnd/>
            <a:tailEnd/>
          </a:ln>
        </p:spPr>
        <p:txBody>
          <a:bodyPr>
            <a:spAutoFit/>
          </a:bodyPr>
          <a:lstStyle/>
          <a:p>
            <a:r>
              <a:rPr lang="en-US">
                <a:latin typeface="Arial" pitchFamily="34" charset="0"/>
              </a:rPr>
              <a:t>Row Decoder</a:t>
            </a:r>
          </a:p>
        </p:txBody>
      </p:sp>
      <p:sp>
        <p:nvSpPr>
          <p:cNvPr id="85002" name="Line 9"/>
          <p:cNvSpPr>
            <a:spLocks noChangeShapeType="1"/>
          </p:cNvSpPr>
          <p:nvPr/>
        </p:nvSpPr>
        <p:spPr bwMode="auto">
          <a:xfrm>
            <a:off x="5486400" y="1890713"/>
            <a:ext cx="457200" cy="0"/>
          </a:xfrm>
          <a:prstGeom prst="line">
            <a:avLst/>
          </a:prstGeom>
          <a:noFill/>
          <a:ln w="12700">
            <a:solidFill>
              <a:schemeClr val="tx1"/>
            </a:solidFill>
            <a:round/>
            <a:headEnd/>
            <a:tailEnd type="triangle" w="med" len="med"/>
          </a:ln>
        </p:spPr>
        <p:txBody>
          <a:bodyPr/>
          <a:lstStyle/>
          <a:p>
            <a:endParaRPr lang="en-US"/>
          </a:p>
        </p:txBody>
      </p:sp>
      <p:sp>
        <p:nvSpPr>
          <p:cNvPr id="85003" name="Line 10"/>
          <p:cNvSpPr>
            <a:spLocks noChangeShapeType="1"/>
          </p:cNvSpPr>
          <p:nvPr/>
        </p:nvSpPr>
        <p:spPr bwMode="auto">
          <a:xfrm>
            <a:off x="5486400" y="2438400"/>
            <a:ext cx="457200" cy="0"/>
          </a:xfrm>
          <a:prstGeom prst="line">
            <a:avLst/>
          </a:prstGeom>
          <a:noFill/>
          <a:ln w="12700">
            <a:solidFill>
              <a:schemeClr val="tx1"/>
            </a:solidFill>
            <a:round/>
            <a:headEnd/>
            <a:tailEnd type="triangle" w="med" len="med"/>
          </a:ln>
        </p:spPr>
        <p:txBody>
          <a:bodyPr/>
          <a:lstStyle/>
          <a:p>
            <a:endParaRPr lang="en-US"/>
          </a:p>
        </p:txBody>
      </p:sp>
      <p:sp>
        <p:nvSpPr>
          <p:cNvPr id="85004" name="Line 11"/>
          <p:cNvSpPr>
            <a:spLocks noChangeShapeType="1"/>
          </p:cNvSpPr>
          <p:nvPr/>
        </p:nvSpPr>
        <p:spPr bwMode="auto">
          <a:xfrm>
            <a:off x="5486400" y="3505200"/>
            <a:ext cx="457200" cy="0"/>
          </a:xfrm>
          <a:prstGeom prst="line">
            <a:avLst/>
          </a:prstGeom>
          <a:noFill/>
          <a:ln w="12700">
            <a:solidFill>
              <a:schemeClr val="tx1"/>
            </a:solidFill>
            <a:round/>
            <a:headEnd/>
            <a:tailEnd type="triangle" w="med" len="med"/>
          </a:ln>
        </p:spPr>
        <p:txBody>
          <a:bodyPr/>
          <a:lstStyle/>
          <a:p>
            <a:endParaRPr lang="en-US"/>
          </a:p>
        </p:txBody>
      </p:sp>
      <p:sp>
        <p:nvSpPr>
          <p:cNvPr id="85005" name="Line 12"/>
          <p:cNvSpPr>
            <a:spLocks noChangeShapeType="1"/>
          </p:cNvSpPr>
          <p:nvPr/>
        </p:nvSpPr>
        <p:spPr bwMode="auto">
          <a:xfrm>
            <a:off x="4419600" y="2438400"/>
            <a:ext cx="457200" cy="0"/>
          </a:xfrm>
          <a:prstGeom prst="line">
            <a:avLst/>
          </a:prstGeom>
          <a:noFill/>
          <a:ln w="12700">
            <a:solidFill>
              <a:schemeClr val="tx1"/>
            </a:solidFill>
            <a:round/>
            <a:headEnd/>
            <a:tailEnd type="triangle" w="med" len="med"/>
          </a:ln>
        </p:spPr>
        <p:txBody>
          <a:bodyPr/>
          <a:lstStyle/>
          <a:p>
            <a:endParaRPr lang="en-US"/>
          </a:p>
        </p:txBody>
      </p:sp>
      <p:sp>
        <p:nvSpPr>
          <p:cNvPr id="85006" name="Line 13"/>
          <p:cNvSpPr>
            <a:spLocks noChangeShapeType="1"/>
          </p:cNvSpPr>
          <p:nvPr/>
        </p:nvSpPr>
        <p:spPr bwMode="auto">
          <a:xfrm>
            <a:off x="4419600" y="3200400"/>
            <a:ext cx="457200" cy="0"/>
          </a:xfrm>
          <a:prstGeom prst="line">
            <a:avLst/>
          </a:prstGeom>
          <a:noFill/>
          <a:ln w="12700">
            <a:solidFill>
              <a:schemeClr val="tx1"/>
            </a:solidFill>
            <a:round/>
            <a:headEnd/>
            <a:tailEnd type="triangle" w="med" len="med"/>
          </a:ln>
        </p:spPr>
        <p:txBody>
          <a:bodyPr/>
          <a:lstStyle/>
          <a:p>
            <a:endParaRPr lang="en-US"/>
          </a:p>
        </p:txBody>
      </p:sp>
      <p:sp>
        <p:nvSpPr>
          <p:cNvPr id="85007" name="Line 14"/>
          <p:cNvSpPr>
            <a:spLocks noChangeShapeType="1"/>
          </p:cNvSpPr>
          <p:nvPr/>
        </p:nvSpPr>
        <p:spPr bwMode="auto">
          <a:xfrm>
            <a:off x="5257800" y="4419600"/>
            <a:ext cx="914400" cy="0"/>
          </a:xfrm>
          <a:prstGeom prst="line">
            <a:avLst/>
          </a:prstGeom>
          <a:noFill/>
          <a:ln w="12700">
            <a:solidFill>
              <a:srgbClr val="FF0000"/>
            </a:solidFill>
            <a:round/>
            <a:headEnd/>
            <a:tailEnd type="triangle" w="med" len="med"/>
          </a:ln>
        </p:spPr>
        <p:txBody>
          <a:bodyPr/>
          <a:lstStyle/>
          <a:p>
            <a:endParaRPr lang="en-US"/>
          </a:p>
        </p:txBody>
      </p:sp>
      <p:sp>
        <p:nvSpPr>
          <p:cNvPr id="85008" name="Line 15"/>
          <p:cNvSpPr>
            <a:spLocks noChangeShapeType="1"/>
          </p:cNvSpPr>
          <p:nvPr/>
        </p:nvSpPr>
        <p:spPr bwMode="auto">
          <a:xfrm>
            <a:off x="5486400" y="2971800"/>
            <a:ext cx="457200" cy="0"/>
          </a:xfrm>
          <a:prstGeom prst="line">
            <a:avLst/>
          </a:prstGeom>
          <a:noFill/>
          <a:ln w="12700">
            <a:solidFill>
              <a:schemeClr val="tx1"/>
            </a:solidFill>
            <a:round/>
            <a:headEnd/>
            <a:tailEnd type="triangle" w="med" len="med"/>
          </a:ln>
        </p:spPr>
        <p:txBody>
          <a:bodyPr/>
          <a:lstStyle/>
          <a:p>
            <a:endParaRPr lang="en-US"/>
          </a:p>
        </p:txBody>
      </p:sp>
      <p:sp>
        <p:nvSpPr>
          <p:cNvPr id="85009" name="Rectangle 16" descr="20%"/>
          <p:cNvSpPr>
            <a:spLocks noChangeArrowheads="1"/>
          </p:cNvSpPr>
          <p:nvPr/>
        </p:nvSpPr>
        <p:spPr bwMode="auto">
          <a:xfrm>
            <a:off x="6705600" y="2667000"/>
            <a:ext cx="609600" cy="533400"/>
          </a:xfrm>
          <a:prstGeom prst="rect">
            <a:avLst/>
          </a:prstGeom>
          <a:pattFill prst="pct20">
            <a:fgClr>
              <a:schemeClr val="accent1"/>
            </a:fgClr>
            <a:bgClr>
              <a:schemeClr val="bg1"/>
            </a:bgClr>
          </a:pattFill>
          <a:ln w="12700">
            <a:solidFill>
              <a:srgbClr val="0000FF"/>
            </a:solidFill>
            <a:miter lim="800000"/>
            <a:headEnd/>
            <a:tailEnd/>
          </a:ln>
        </p:spPr>
        <p:txBody>
          <a:bodyPr wrap="none" anchor="ctr"/>
          <a:lstStyle/>
          <a:p>
            <a:endParaRPr lang="en-US"/>
          </a:p>
        </p:txBody>
      </p:sp>
      <p:sp>
        <p:nvSpPr>
          <p:cNvPr id="85010" name="Line 17"/>
          <p:cNvSpPr>
            <a:spLocks noChangeShapeType="1"/>
          </p:cNvSpPr>
          <p:nvPr/>
        </p:nvSpPr>
        <p:spPr bwMode="auto">
          <a:xfrm>
            <a:off x="6858000" y="1676400"/>
            <a:ext cx="0" cy="2209800"/>
          </a:xfrm>
          <a:prstGeom prst="line">
            <a:avLst/>
          </a:prstGeom>
          <a:noFill/>
          <a:ln w="12700">
            <a:solidFill>
              <a:schemeClr val="tx1"/>
            </a:solidFill>
            <a:prstDash val="sysDot"/>
            <a:round/>
            <a:headEnd/>
            <a:tailEnd/>
          </a:ln>
        </p:spPr>
        <p:txBody>
          <a:bodyPr/>
          <a:lstStyle/>
          <a:p>
            <a:endParaRPr lang="en-US"/>
          </a:p>
        </p:txBody>
      </p:sp>
      <p:sp>
        <p:nvSpPr>
          <p:cNvPr id="85011" name="Line 18"/>
          <p:cNvSpPr>
            <a:spLocks noChangeShapeType="1"/>
          </p:cNvSpPr>
          <p:nvPr/>
        </p:nvSpPr>
        <p:spPr bwMode="auto">
          <a:xfrm>
            <a:off x="7543800" y="3886200"/>
            <a:ext cx="0" cy="381000"/>
          </a:xfrm>
          <a:prstGeom prst="line">
            <a:avLst/>
          </a:prstGeom>
          <a:noFill/>
          <a:ln w="12700">
            <a:solidFill>
              <a:srgbClr val="FF0000"/>
            </a:solidFill>
            <a:round/>
            <a:headEnd type="triangle" w="med" len="med"/>
            <a:tailEnd type="triangle" w="med" len="med"/>
          </a:ln>
        </p:spPr>
        <p:txBody>
          <a:bodyPr/>
          <a:lstStyle/>
          <a:p>
            <a:endParaRPr lang="en-US"/>
          </a:p>
        </p:txBody>
      </p:sp>
      <p:sp>
        <p:nvSpPr>
          <p:cNvPr id="85012" name="Line 19"/>
          <p:cNvSpPr>
            <a:spLocks noChangeShapeType="1"/>
          </p:cNvSpPr>
          <p:nvPr/>
        </p:nvSpPr>
        <p:spPr bwMode="auto">
          <a:xfrm>
            <a:off x="6172200" y="3886200"/>
            <a:ext cx="0" cy="381000"/>
          </a:xfrm>
          <a:prstGeom prst="line">
            <a:avLst/>
          </a:prstGeom>
          <a:noFill/>
          <a:ln w="12700">
            <a:solidFill>
              <a:srgbClr val="FF0000"/>
            </a:solidFill>
            <a:round/>
            <a:headEnd type="triangle" w="med" len="med"/>
            <a:tailEnd type="triangle" w="med" len="med"/>
          </a:ln>
        </p:spPr>
        <p:txBody>
          <a:bodyPr/>
          <a:lstStyle/>
          <a:p>
            <a:endParaRPr lang="en-US"/>
          </a:p>
        </p:txBody>
      </p:sp>
      <p:sp>
        <p:nvSpPr>
          <p:cNvPr id="85013" name="Line 20"/>
          <p:cNvSpPr>
            <a:spLocks noChangeShapeType="1"/>
          </p:cNvSpPr>
          <p:nvPr/>
        </p:nvSpPr>
        <p:spPr bwMode="auto">
          <a:xfrm>
            <a:off x="6858000" y="3886200"/>
            <a:ext cx="0" cy="381000"/>
          </a:xfrm>
          <a:prstGeom prst="line">
            <a:avLst/>
          </a:prstGeom>
          <a:noFill/>
          <a:ln w="12700">
            <a:solidFill>
              <a:srgbClr val="0000FF"/>
            </a:solidFill>
            <a:round/>
            <a:headEnd type="triangle" w="med" len="med"/>
            <a:tailEnd type="triangle" w="med" len="med"/>
          </a:ln>
        </p:spPr>
        <p:txBody>
          <a:bodyPr/>
          <a:lstStyle/>
          <a:p>
            <a:endParaRPr lang="en-US"/>
          </a:p>
        </p:txBody>
      </p:sp>
      <p:sp>
        <p:nvSpPr>
          <p:cNvPr id="85014" name="Line 21"/>
          <p:cNvSpPr>
            <a:spLocks noChangeShapeType="1"/>
          </p:cNvSpPr>
          <p:nvPr/>
        </p:nvSpPr>
        <p:spPr bwMode="auto">
          <a:xfrm>
            <a:off x="8534400" y="3871913"/>
            <a:ext cx="0" cy="381000"/>
          </a:xfrm>
          <a:prstGeom prst="line">
            <a:avLst/>
          </a:prstGeom>
          <a:noFill/>
          <a:ln w="12700">
            <a:solidFill>
              <a:srgbClr val="0000FF"/>
            </a:solidFill>
            <a:round/>
            <a:headEnd type="triangle" w="med" len="med"/>
            <a:tailEnd type="triangle" w="med" len="med"/>
          </a:ln>
        </p:spPr>
        <p:txBody>
          <a:bodyPr/>
          <a:lstStyle/>
          <a:p>
            <a:endParaRPr lang="en-US"/>
          </a:p>
        </p:txBody>
      </p:sp>
      <p:sp>
        <p:nvSpPr>
          <p:cNvPr id="85015" name="Rectangle 22"/>
          <p:cNvSpPr>
            <a:spLocks noChangeArrowheads="1"/>
          </p:cNvSpPr>
          <p:nvPr/>
        </p:nvSpPr>
        <p:spPr bwMode="auto">
          <a:xfrm flipH="1">
            <a:off x="5867400" y="1905001"/>
            <a:ext cx="533400" cy="366713"/>
          </a:xfrm>
          <a:prstGeom prst="rect">
            <a:avLst/>
          </a:prstGeom>
          <a:noFill/>
          <a:ln w="12700">
            <a:noFill/>
            <a:miter lim="800000"/>
            <a:headEnd/>
            <a:tailEnd/>
          </a:ln>
        </p:spPr>
        <p:txBody>
          <a:bodyPr>
            <a:spAutoFit/>
          </a:bodyPr>
          <a:lstStyle/>
          <a:p>
            <a:pPr algn="ctr"/>
            <a:r>
              <a:rPr lang="en-US">
                <a:latin typeface="Arial" pitchFamily="34" charset="0"/>
              </a:rPr>
              <a:t>BL</a:t>
            </a:r>
            <a:endParaRPr lang="en-US" baseline="-25000">
              <a:latin typeface="Arial" pitchFamily="34" charset="0"/>
            </a:endParaRPr>
          </a:p>
        </p:txBody>
      </p:sp>
      <p:sp>
        <p:nvSpPr>
          <p:cNvPr id="85016" name="Rectangle 23"/>
          <p:cNvSpPr>
            <a:spLocks noChangeArrowheads="1"/>
          </p:cNvSpPr>
          <p:nvPr/>
        </p:nvSpPr>
        <p:spPr bwMode="auto">
          <a:xfrm flipH="1">
            <a:off x="8839200" y="1752601"/>
            <a:ext cx="990600" cy="366713"/>
          </a:xfrm>
          <a:prstGeom prst="rect">
            <a:avLst/>
          </a:prstGeom>
          <a:noFill/>
          <a:ln w="12700">
            <a:noFill/>
            <a:miter lim="800000"/>
            <a:headEnd/>
            <a:tailEnd/>
          </a:ln>
        </p:spPr>
        <p:txBody>
          <a:bodyPr>
            <a:spAutoFit/>
          </a:bodyPr>
          <a:lstStyle/>
          <a:p>
            <a:r>
              <a:rPr lang="en-US">
                <a:latin typeface="Arial" pitchFamily="34" charset="0"/>
              </a:rPr>
              <a:t>WL[0]</a:t>
            </a:r>
            <a:endParaRPr lang="en-US" baseline="-25000">
              <a:latin typeface="Arial" pitchFamily="34" charset="0"/>
            </a:endParaRPr>
          </a:p>
        </p:txBody>
      </p:sp>
      <p:sp>
        <p:nvSpPr>
          <p:cNvPr id="85017" name="Rectangle 24"/>
          <p:cNvSpPr>
            <a:spLocks noChangeArrowheads="1"/>
          </p:cNvSpPr>
          <p:nvPr/>
        </p:nvSpPr>
        <p:spPr bwMode="auto">
          <a:xfrm flipH="1">
            <a:off x="4267200" y="2133601"/>
            <a:ext cx="533400" cy="366713"/>
          </a:xfrm>
          <a:prstGeom prst="rect">
            <a:avLst/>
          </a:prstGeom>
          <a:noFill/>
          <a:ln w="12700">
            <a:noFill/>
            <a:miter lim="800000"/>
            <a:headEnd/>
            <a:tailEnd/>
          </a:ln>
        </p:spPr>
        <p:txBody>
          <a:bodyPr>
            <a:spAutoFit/>
          </a:bodyPr>
          <a:lstStyle/>
          <a:p>
            <a:r>
              <a:rPr lang="en-US">
                <a:latin typeface="Arial" pitchFamily="34" charset="0"/>
              </a:rPr>
              <a:t>A</a:t>
            </a:r>
            <a:r>
              <a:rPr lang="en-US" baseline="-25000">
                <a:latin typeface="Arial" pitchFamily="34" charset="0"/>
              </a:rPr>
              <a:t>1</a:t>
            </a:r>
          </a:p>
        </p:txBody>
      </p:sp>
      <p:sp>
        <p:nvSpPr>
          <p:cNvPr id="85018" name="Rectangle 25"/>
          <p:cNvSpPr>
            <a:spLocks noChangeArrowheads="1"/>
          </p:cNvSpPr>
          <p:nvPr/>
        </p:nvSpPr>
        <p:spPr bwMode="auto">
          <a:xfrm flipH="1">
            <a:off x="4267200" y="2819401"/>
            <a:ext cx="685800" cy="366713"/>
          </a:xfrm>
          <a:prstGeom prst="rect">
            <a:avLst/>
          </a:prstGeom>
          <a:noFill/>
          <a:ln w="12700">
            <a:noFill/>
            <a:miter lim="800000"/>
            <a:headEnd/>
            <a:tailEnd/>
          </a:ln>
        </p:spPr>
        <p:txBody>
          <a:bodyPr>
            <a:spAutoFit/>
          </a:bodyPr>
          <a:lstStyle/>
          <a:p>
            <a:r>
              <a:rPr lang="en-US">
                <a:latin typeface="Arial" pitchFamily="34" charset="0"/>
              </a:rPr>
              <a:t>A</a:t>
            </a:r>
            <a:r>
              <a:rPr lang="en-US" baseline="-25000">
                <a:latin typeface="Arial" pitchFamily="34" charset="0"/>
              </a:rPr>
              <a:t>2</a:t>
            </a:r>
          </a:p>
        </p:txBody>
      </p:sp>
      <p:sp>
        <p:nvSpPr>
          <p:cNvPr id="85019" name="Rectangle 26"/>
          <p:cNvSpPr>
            <a:spLocks noChangeArrowheads="1"/>
          </p:cNvSpPr>
          <p:nvPr/>
        </p:nvSpPr>
        <p:spPr bwMode="auto">
          <a:xfrm>
            <a:off x="6629400" y="5562600"/>
            <a:ext cx="1371600" cy="381000"/>
          </a:xfrm>
          <a:prstGeom prst="rect">
            <a:avLst/>
          </a:prstGeom>
          <a:noFill/>
          <a:ln w="12700">
            <a:solidFill>
              <a:schemeClr val="tx1"/>
            </a:solidFill>
            <a:miter lim="800000"/>
            <a:headEnd/>
            <a:tailEnd/>
          </a:ln>
        </p:spPr>
        <p:txBody>
          <a:bodyPr wrap="none" anchor="ctr"/>
          <a:lstStyle/>
          <a:p>
            <a:endParaRPr lang="en-US"/>
          </a:p>
        </p:txBody>
      </p:sp>
      <p:sp>
        <p:nvSpPr>
          <p:cNvPr id="85020" name="Rectangle 27"/>
          <p:cNvSpPr>
            <a:spLocks noChangeArrowheads="1"/>
          </p:cNvSpPr>
          <p:nvPr/>
        </p:nvSpPr>
        <p:spPr bwMode="auto">
          <a:xfrm flipH="1">
            <a:off x="6019800" y="4329113"/>
            <a:ext cx="2743200" cy="366712"/>
          </a:xfrm>
          <a:prstGeom prst="rect">
            <a:avLst/>
          </a:prstGeom>
          <a:noFill/>
          <a:ln w="12700">
            <a:noFill/>
            <a:miter lim="800000"/>
            <a:headEnd/>
            <a:tailEnd/>
          </a:ln>
        </p:spPr>
        <p:txBody>
          <a:bodyPr>
            <a:spAutoFit/>
          </a:bodyPr>
          <a:lstStyle/>
          <a:p>
            <a:pPr algn="ctr"/>
            <a:r>
              <a:rPr lang="en-US">
                <a:latin typeface="Arial" pitchFamily="34" charset="0"/>
              </a:rPr>
              <a:t>Column Decoder</a:t>
            </a:r>
            <a:endParaRPr lang="en-US" baseline="-25000">
              <a:latin typeface="Arial" pitchFamily="34" charset="0"/>
            </a:endParaRPr>
          </a:p>
        </p:txBody>
      </p:sp>
      <p:sp>
        <p:nvSpPr>
          <p:cNvPr id="85021" name="Line 28"/>
          <p:cNvSpPr>
            <a:spLocks noChangeShapeType="1"/>
          </p:cNvSpPr>
          <p:nvPr/>
        </p:nvSpPr>
        <p:spPr bwMode="auto">
          <a:xfrm>
            <a:off x="6858000" y="4786313"/>
            <a:ext cx="0" cy="762000"/>
          </a:xfrm>
          <a:prstGeom prst="line">
            <a:avLst/>
          </a:prstGeom>
          <a:noFill/>
          <a:ln w="12700">
            <a:solidFill>
              <a:schemeClr val="tx1"/>
            </a:solidFill>
            <a:round/>
            <a:headEnd type="triangle" w="med" len="med"/>
            <a:tailEnd/>
          </a:ln>
        </p:spPr>
        <p:txBody>
          <a:bodyPr/>
          <a:lstStyle/>
          <a:p>
            <a:endParaRPr lang="en-US"/>
          </a:p>
        </p:txBody>
      </p:sp>
      <p:sp>
        <p:nvSpPr>
          <p:cNvPr id="85022" name="Line 29"/>
          <p:cNvSpPr>
            <a:spLocks noChangeShapeType="1"/>
          </p:cNvSpPr>
          <p:nvPr/>
        </p:nvSpPr>
        <p:spPr bwMode="auto">
          <a:xfrm>
            <a:off x="7162800" y="4786313"/>
            <a:ext cx="0" cy="304800"/>
          </a:xfrm>
          <a:prstGeom prst="line">
            <a:avLst/>
          </a:prstGeom>
          <a:noFill/>
          <a:ln w="12700">
            <a:solidFill>
              <a:schemeClr val="tx1"/>
            </a:solidFill>
            <a:round/>
            <a:headEnd/>
            <a:tailEnd type="triangle" w="med" len="med"/>
          </a:ln>
        </p:spPr>
        <p:txBody>
          <a:bodyPr/>
          <a:lstStyle/>
          <a:p>
            <a:endParaRPr lang="en-US"/>
          </a:p>
        </p:txBody>
      </p:sp>
      <p:sp>
        <p:nvSpPr>
          <p:cNvPr id="85023" name="Rectangle 30"/>
          <p:cNvSpPr>
            <a:spLocks noChangeArrowheads="1"/>
          </p:cNvSpPr>
          <p:nvPr/>
        </p:nvSpPr>
        <p:spPr bwMode="auto">
          <a:xfrm flipH="1">
            <a:off x="8229600" y="5091113"/>
            <a:ext cx="2209800" cy="366712"/>
          </a:xfrm>
          <a:prstGeom prst="rect">
            <a:avLst/>
          </a:prstGeom>
          <a:noFill/>
          <a:ln w="12700">
            <a:noFill/>
            <a:miter lim="800000"/>
            <a:headEnd/>
            <a:tailEnd/>
          </a:ln>
        </p:spPr>
        <p:txBody>
          <a:bodyPr>
            <a:spAutoFit/>
          </a:bodyPr>
          <a:lstStyle/>
          <a:p>
            <a:r>
              <a:rPr lang="en-US">
                <a:solidFill>
                  <a:schemeClr val="accent1"/>
                </a:solidFill>
                <a:latin typeface="Arial" pitchFamily="34" charset="0"/>
              </a:rPr>
              <a:t>sense amplifiers</a:t>
            </a:r>
            <a:endParaRPr lang="en-US" baseline="-25000">
              <a:solidFill>
                <a:schemeClr val="accent1"/>
              </a:solidFill>
              <a:latin typeface="Arial" pitchFamily="34" charset="0"/>
            </a:endParaRPr>
          </a:p>
        </p:txBody>
      </p:sp>
      <p:sp>
        <p:nvSpPr>
          <p:cNvPr id="85024" name="Line 31"/>
          <p:cNvSpPr>
            <a:spLocks noChangeShapeType="1"/>
          </p:cNvSpPr>
          <p:nvPr/>
        </p:nvSpPr>
        <p:spPr bwMode="auto">
          <a:xfrm>
            <a:off x="7162800" y="1676400"/>
            <a:ext cx="0" cy="2209800"/>
          </a:xfrm>
          <a:prstGeom prst="line">
            <a:avLst/>
          </a:prstGeom>
          <a:noFill/>
          <a:ln w="12700">
            <a:solidFill>
              <a:schemeClr val="tx1"/>
            </a:solidFill>
            <a:prstDash val="sysDot"/>
            <a:round/>
            <a:headEnd/>
            <a:tailEnd/>
          </a:ln>
        </p:spPr>
        <p:txBody>
          <a:bodyPr/>
          <a:lstStyle/>
          <a:p>
            <a:endParaRPr lang="en-US"/>
          </a:p>
        </p:txBody>
      </p:sp>
      <p:sp>
        <p:nvSpPr>
          <p:cNvPr id="85025" name="Line 32"/>
          <p:cNvSpPr>
            <a:spLocks noChangeShapeType="1"/>
          </p:cNvSpPr>
          <p:nvPr/>
        </p:nvSpPr>
        <p:spPr bwMode="auto">
          <a:xfrm>
            <a:off x="6172200" y="1676400"/>
            <a:ext cx="0" cy="2209800"/>
          </a:xfrm>
          <a:prstGeom prst="line">
            <a:avLst/>
          </a:prstGeom>
          <a:noFill/>
          <a:ln w="12700">
            <a:solidFill>
              <a:schemeClr val="tx1"/>
            </a:solidFill>
            <a:prstDash val="sysDot"/>
            <a:round/>
            <a:headEnd/>
            <a:tailEnd/>
          </a:ln>
        </p:spPr>
        <p:txBody>
          <a:bodyPr/>
          <a:lstStyle/>
          <a:p>
            <a:endParaRPr lang="en-US"/>
          </a:p>
        </p:txBody>
      </p:sp>
      <p:sp>
        <p:nvSpPr>
          <p:cNvPr id="85026" name="Line 33"/>
          <p:cNvSpPr>
            <a:spLocks noChangeShapeType="1"/>
          </p:cNvSpPr>
          <p:nvPr/>
        </p:nvSpPr>
        <p:spPr bwMode="auto">
          <a:xfrm>
            <a:off x="6172200" y="1676400"/>
            <a:ext cx="0" cy="2209800"/>
          </a:xfrm>
          <a:prstGeom prst="line">
            <a:avLst/>
          </a:prstGeom>
          <a:noFill/>
          <a:ln w="12700">
            <a:solidFill>
              <a:schemeClr val="tx1"/>
            </a:solidFill>
            <a:prstDash val="sysDot"/>
            <a:round/>
            <a:headEnd/>
            <a:tailEnd/>
          </a:ln>
        </p:spPr>
        <p:txBody>
          <a:bodyPr/>
          <a:lstStyle/>
          <a:p>
            <a:endParaRPr lang="en-US"/>
          </a:p>
        </p:txBody>
      </p:sp>
      <p:sp>
        <p:nvSpPr>
          <p:cNvPr id="85027" name="Line 34"/>
          <p:cNvSpPr>
            <a:spLocks noChangeShapeType="1"/>
          </p:cNvSpPr>
          <p:nvPr/>
        </p:nvSpPr>
        <p:spPr bwMode="auto">
          <a:xfrm>
            <a:off x="6477000" y="1676400"/>
            <a:ext cx="0" cy="2209800"/>
          </a:xfrm>
          <a:prstGeom prst="line">
            <a:avLst/>
          </a:prstGeom>
          <a:noFill/>
          <a:ln w="12700">
            <a:solidFill>
              <a:schemeClr val="tx1"/>
            </a:solidFill>
            <a:prstDash val="sysDot"/>
            <a:round/>
            <a:headEnd/>
            <a:tailEnd/>
          </a:ln>
        </p:spPr>
        <p:txBody>
          <a:bodyPr/>
          <a:lstStyle/>
          <a:p>
            <a:endParaRPr lang="en-US"/>
          </a:p>
        </p:txBody>
      </p:sp>
      <p:sp>
        <p:nvSpPr>
          <p:cNvPr id="85028" name="Line 35"/>
          <p:cNvSpPr>
            <a:spLocks noChangeShapeType="1"/>
          </p:cNvSpPr>
          <p:nvPr/>
        </p:nvSpPr>
        <p:spPr bwMode="auto">
          <a:xfrm>
            <a:off x="7543800" y="1676400"/>
            <a:ext cx="0" cy="2209800"/>
          </a:xfrm>
          <a:prstGeom prst="line">
            <a:avLst/>
          </a:prstGeom>
          <a:noFill/>
          <a:ln w="12700">
            <a:solidFill>
              <a:schemeClr val="tx1"/>
            </a:solidFill>
            <a:prstDash val="sysDot"/>
            <a:round/>
            <a:headEnd/>
            <a:tailEnd/>
          </a:ln>
        </p:spPr>
        <p:txBody>
          <a:bodyPr/>
          <a:lstStyle/>
          <a:p>
            <a:endParaRPr lang="en-US"/>
          </a:p>
        </p:txBody>
      </p:sp>
      <p:sp>
        <p:nvSpPr>
          <p:cNvPr id="85029" name="Line 36"/>
          <p:cNvSpPr>
            <a:spLocks noChangeShapeType="1"/>
          </p:cNvSpPr>
          <p:nvPr/>
        </p:nvSpPr>
        <p:spPr bwMode="auto">
          <a:xfrm>
            <a:off x="7848600" y="1676400"/>
            <a:ext cx="0" cy="2209800"/>
          </a:xfrm>
          <a:prstGeom prst="line">
            <a:avLst/>
          </a:prstGeom>
          <a:noFill/>
          <a:ln w="12700">
            <a:solidFill>
              <a:schemeClr val="tx1"/>
            </a:solidFill>
            <a:prstDash val="sysDot"/>
            <a:round/>
            <a:headEnd/>
            <a:tailEnd/>
          </a:ln>
        </p:spPr>
        <p:txBody>
          <a:bodyPr/>
          <a:lstStyle/>
          <a:p>
            <a:endParaRPr lang="en-US"/>
          </a:p>
        </p:txBody>
      </p:sp>
      <p:sp>
        <p:nvSpPr>
          <p:cNvPr id="85030" name="Line 37"/>
          <p:cNvSpPr>
            <a:spLocks noChangeShapeType="1"/>
          </p:cNvSpPr>
          <p:nvPr/>
        </p:nvSpPr>
        <p:spPr bwMode="auto">
          <a:xfrm>
            <a:off x="8534400" y="1662113"/>
            <a:ext cx="0" cy="2209800"/>
          </a:xfrm>
          <a:prstGeom prst="line">
            <a:avLst/>
          </a:prstGeom>
          <a:noFill/>
          <a:ln w="12700">
            <a:solidFill>
              <a:schemeClr val="tx1"/>
            </a:solidFill>
            <a:prstDash val="sysDot"/>
            <a:round/>
            <a:headEnd/>
            <a:tailEnd/>
          </a:ln>
        </p:spPr>
        <p:txBody>
          <a:bodyPr/>
          <a:lstStyle/>
          <a:p>
            <a:endParaRPr lang="en-US"/>
          </a:p>
        </p:txBody>
      </p:sp>
      <p:sp>
        <p:nvSpPr>
          <p:cNvPr id="85031" name="Line 38"/>
          <p:cNvSpPr>
            <a:spLocks noChangeShapeType="1"/>
          </p:cNvSpPr>
          <p:nvPr/>
        </p:nvSpPr>
        <p:spPr bwMode="auto">
          <a:xfrm>
            <a:off x="8229600" y="1662113"/>
            <a:ext cx="0" cy="2209800"/>
          </a:xfrm>
          <a:prstGeom prst="line">
            <a:avLst/>
          </a:prstGeom>
          <a:noFill/>
          <a:ln w="12700">
            <a:solidFill>
              <a:schemeClr val="tx1"/>
            </a:solidFill>
            <a:prstDash val="sysDot"/>
            <a:round/>
            <a:headEnd/>
            <a:tailEnd/>
          </a:ln>
        </p:spPr>
        <p:txBody>
          <a:bodyPr/>
          <a:lstStyle/>
          <a:p>
            <a:endParaRPr lang="en-US"/>
          </a:p>
        </p:txBody>
      </p:sp>
      <p:sp>
        <p:nvSpPr>
          <p:cNvPr id="85032" name="Line 39"/>
          <p:cNvSpPr>
            <a:spLocks noChangeShapeType="1"/>
          </p:cNvSpPr>
          <p:nvPr/>
        </p:nvSpPr>
        <p:spPr bwMode="auto">
          <a:xfrm>
            <a:off x="6477000" y="3886200"/>
            <a:ext cx="0" cy="381000"/>
          </a:xfrm>
          <a:prstGeom prst="line">
            <a:avLst/>
          </a:prstGeom>
          <a:noFill/>
          <a:ln w="12700">
            <a:solidFill>
              <a:srgbClr val="FF0000"/>
            </a:solidFill>
            <a:round/>
            <a:headEnd type="triangle" w="med" len="med"/>
            <a:tailEnd type="triangle" w="med" len="med"/>
          </a:ln>
        </p:spPr>
        <p:txBody>
          <a:bodyPr/>
          <a:lstStyle/>
          <a:p>
            <a:endParaRPr lang="en-US"/>
          </a:p>
        </p:txBody>
      </p:sp>
      <p:sp>
        <p:nvSpPr>
          <p:cNvPr id="85033" name="Line 40"/>
          <p:cNvSpPr>
            <a:spLocks noChangeShapeType="1"/>
          </p:cNvSpPr>
          <p:nvPr/>
        </p:nvSpPr>
        <p:spPr bwMode="auto">
          <a:xfrm>
            <a:off x="7162800" y="3886200"/>
            <a:ext cx="0" cy="381000"/>
          </a:xfrm>
          <a:prstGeom prst="line">
            <a:avLst/>
          </a:prstGeom>
          <a:noFill/>
          <a:ln w="12700">
            <a:solidFill>
              <a:srgbClr val="0000FF"/>
            </a:solidFill>
            <a:round/>
            <a:headEnd type="triangle" w="med" len="med"/>
            <a:tailEnd type="triangle" w="med" len="med"/>
          </a:ln>
        </p:spPr>
        <p:txBody>
          <a:bodyPr/>
          <a:lstStyle/>
          <a:p>
            <a:endParaRPr lang="en-US"/>
          </a:p>
        </p:txBody>
      </p:sp>
      <p:sp>
        <p:nvSpPr>
          <p:cNvPr id="85034" name="Line 41"/>
          <p:cNvSpPr>
            <a:spLocks noChangeShapeType="1"/>
          </p:cNvSpPr>
          <p:nvPr/>
        </p:nvSpPr>
        <p:spPr bwMode="auto">
          <a:xfrm>
            <a:off x="7848600" y="3886200"/>
            <a:ext cx="0" cy="381000"/>
          </a:xfrm>
          <a:prstGeom prst="line">
            <a:avLst/>
          </a:prstGeom>
          <a:noFill/>
          <a:ln w="12700">
            <a:solidFill>
              <a:srgbClr val="FF0000"/>
            </a:solidFill>
            <a:round/>
            <a:headEnd type="triangle" w="med" len="med"/>
            <a:tailEnd type="triangle" w="med" len="med"/>
          </a:ln>
        </p:spPr>
        <p:txBody>
          <a:bodyPr/>
          <a:lstStyle/>
          <a:p>
            <a:endParaRPr lang="en-US"/>
          </a:p>
        </p:txBody>
      </p:sp>
      <p:sp>
        <p:nvSpPr>
          <p:cNvPr id="85035" name="Line 42"/>
          <p:cNvSpPr>
            <a:spLocks noChangeShapeType="1"/>
          </p:cNvSpPr>
          <p:nvPr/>
        </p:nvSpPr>
        <p:spPr bwMode="auto">
          <a:xfrm>
            <a:off x="8229600" y="3871913"/>
            <a:ext cx="0" cy="381000"/>
          </a:xfrm>
          <a:prstGeom prst="line">
            <a:avLst/>
          </a:prstGeom>
          <a:noFill/>
          <a:ln w="12700">
            <a:solidFill>
              <a:srgbClr val="0000FF"/>
            </a:solidFill>
            <a:round/>
            <a:headEnd type="triangle" w="med" len="med"/>
            <a:tailEnd type="triangle" w="med" len="med"/>
          </a:ln>
        </p:spPr>
        <p:txBody>
          <a:bodyPr/>
          <a:lstStyle/>
          <a:p>
            <a:endParaRPr lang="en-US"/>
          </a:p>
        </p:txBody>
      </p:sp>
      <p:sp>
        <p:nvSpPr>
          <p:cNvPr id="85036" name="Line 43"/>
          <p:cNvSpPr>
            <a:spLocks noChangeShapeType="1"/>
          </p:cNvSpPr>
          <p:nvPr/>
        </p:nvSpPr>
        <p:spPr bwMode="auto">
          <a:xfrm>
            <a:off x="7315200" y="5105400"/>
            <a:ext cx="0" cy="381000"/>
          </a:xfrm>
          <a:prstGeom prst="line">
            <a:avLst/>
          </a:prstGeom>
          <a:noFill/>
          <a:ln w="12700">
            <a:solidFill>
              <a:schemeClr val="tx1"/>
            </a:solidFill>
            <a:round/>
            <a:headEnd/>
            <a:tailEnd/>
          </a:ln>
        </p:spPr>
        <p:txBody>
          <a:bodyPr/>
          <a:lstStyle/>
          <a:p>
            <a:endParaRPr lang="en-US"/>
          </a:p>
        </p:txBody>
      </p:sp>
      <p:sp>
        <p:nvSpPr>
          <p:cNvPr id="85037" name="Rectangle 44"/>
          <p:cNvSpPr>
            <a:spLocks noChangeArrowheads="1"/>
          </p:cNvSpPr>
          <p:nvPr/>
        </p:nvSpPr>
        <p:spPr bwMode="auto">
          <a:xfrm flipH="1">
            <a:off x="8229600" y="5548313"/>
            <a:ext cx="2286000" cy="366712"/>
          </a:xfrm>
          <a:prstGeom prst="rect">
            <a:avLst/>
          </a:prstGeom>
          <a:noFill/>
          <a:ln w="12700">
            <a:noFill/>
            <a:miter lim="800000"/>
            <a:headEnd/>
            <a:tailEnd/>
          </a:ln>
        </p:spPr>
        <p:txBody>
          <a:bodyPr>
            <a:spAutoFit/>
          </a:bodyPr>
          <a:lstStyle/>
          <a:p>
            <a:r>
              <a:rPr lang="en-US">
                <a:solidFill>
                  <a:schemeClr val="accent1"/>
                </a:solidFill>
                <a:latin typeface="Arial" pitchFamily="34" charset="0"/>
              </a:rPr>
              <a:t>write circuitry</a:t>
            </a:r>
            <a:endParaRPr lang="en-US" baseline="-25000">
              <a:solidFill>
                <a:schemeClr val="accent1"/>
              </a:solidFill>
              <a:latin typeface="Arial" pitchFamily="34" charset="0"/>
            </a:endParaRPr>
          </a:p>
        </p:txBody>
      </p:sp>
      <p:sp>
        <p:nvSpPr>
          <p:cNvPr id="85038" name="Line 45"/>
          <p:cNvSpPr>
            <a:spLocks noChangeShapeType="1"/>
          </p:cNvSpPr>
          <p:nvPr/>
        </p:nvSpPr>
        <p:spPr bwMode="auto">
          <a:xfrm>
            <a:off x="7315200" y="5562600"/>
            <a:ext cx="0" cy="381000"/>
          </a:xfrm>
          <a:prstGeom prst="line">
            <a:avLst/>
          </a:prstGeom>
          <a:noFill/>
          <a:ln w="12700">
            <a:solidFill>
              <a:schemeClr val="tx1"/>
            </a:solidFill>
            <a:round/>
            <a:headEnd/>
            <a:tailEnd/>
          </a:ln>
        </p:spPr>
        <p:txBody>
          <a:bodyPr/>
          <a:lstStyle/>
          <a:p>
            <a:endParaRPr lang="en-US"/>
          </a:p>
        </p:txBody>
      </p:sp>
      <p:sp>
        <p:nvSpPr>
          <p:cNvPr id="85039" name="Rectangle 46"/>
          <p:cNvSpPr>
            <a:spLocks noChangeArrowheads="1"/>
          </p:cNvSpPr>
          <p:nvPr/>
        </p:nvSpPr>
        <p:spPr bwMode="auto">
          <a:xfrm flipH="1">
            <a:off x="6248400" y="1905001"/>
            <a:ext cx="533400" cy="366713"/>
          </a:xfrm>
          <a:prstGeom prst="rect">
            <a:avLst/>
          </a:prstGeom>
          <a:noFill/>
          <a:ln w="12700">
            <a:noFill/>
            <a:miter lim="800000"/>
            <a:headEnd/>
            <a:tailEnd/>
          </a:ln>
        </p:spPr>
        <p:txBody>
          <a:bodyPr>
            <a:spAutoFit/>
          </a:bodyPr>
          <a:lstStyle/>
          <a:p>
            <a:pPr algn="ctr"/>
            <a:r>
              <a:rPr lang="en-US">
                <a:latin typeface="Arial" pitchFamily="34" charset="0"/>
              </a:rPr>
              <a:t>!BL</a:t>
            </a:r>
            <a:endParaRPr lang="en-US" baseline="-25000">
              <a:latin typeface="Arial" pitchFamily="34" charset="0"/>
            </a:endParaRPr>
          </a:p>
        </p:txBody>
      </p:sp>
      <p:sp>
        <p:nvSpPr>
          <p:cNvPr id="85040" name="Rectangle 47"/>
          <p:cNvSpPr>
            <a:spLocks noChangeArrowheads="1"/>
          </p:cNvSpPr>
          <p:nvPr/>
        </p:nvSpPr>
        <p:spPr bwMode="auto">
          <a:xfrm flipH="1">
            <a:off x="8839200" y="2286001"/>
            <a:ext cx="990600" cy="366713"/>
          </a:xfrm>
          <a:prstGeom prst="rect">
            <a:avLst/>
          </a:prstGeom>
          <a:noFill/>
          <a:ln w="12700">
            <a:noFill/>
            <a:miter lim="800000"/>
            <a:headEnd/>
            <a:tailEnd/>
          </a:ln>
        </p:spPr>
        <p:txBody>
          <a:bodyPr>
            <a:spAutoFit/>
          </a:bodyPr>
          <a:lstStyle/>
          <a:p>
            <a:r>
              <a:rPr lang="en-US">
                <a:latin typeface="Arial" pitchFamily="34" charset="0"/>
              </a:rPr>
              <a:t>WL[1]</a:t>
            </a:r>
            <a:endParaRPr lang="en-US" baseline="-25000">
              <a:latin typeface="Arial" pitchFamily="34" charset="0"/>
            </a:endParaRPr>
          </a:p>
        </p:txBody>
      </p:sp>
      <p:sp>
        <p:nvSpPr>
          <p:cNvPr id="85041" name="Rectangle 48"/>
          <p:cNvSpPr>
            <a:spLocks noChangeArrowheads="1"/>
          </p:cNvSpPr>
          <p:nvPr/>
        </p:nvSpPr>
        <p:spPr bwMode="auto">
          <a:xfrm flipH="1">
            <a:off x="8839200" y="2819401"/>
            <a:ext cx="990600" cy="366713"/>
          </a:xfrm>
          <a:prstGeom prst="rect">
            <a:avLst/>
          </a:prstGeom>
          <a:noFill/>
          <a:ln w="12700">
            <a:noFill/>
            <a:miter lim="800000"/>
            <a:headEnd/>
            <a:tailEnd/>
          </a:ln>
        </p:spPr>
        <p:txBody>
          <a:bodyPr>
            <a:spAutoFit/>
          </a:bodyPr>
          <a:lstStyle/>
          <a:p>
            <a:r>
              <a:rPr lang="en-US">
                <a:latin typeface="Arial" pitchFamily="34" charset="0"/>
              </a:rPr>
              <a:t>WL[2]</a:t>
            </a:r>
            <a:endParaRPr lang="en-US" baseline="-25000">
              <a:latin typeface="Arial" pitchFamily="34" charset="0"/>
            </a:endParaRPr>
          </a:p>
        </p:txBody>
      </p:sp>
      <p:sp>
        <p:nvSpPr>
          <p:cNvPr id="85042" name="Rectangle 49"/>
          <p:cNvSpPr>
            <a:spLocks noChangeArrowheads="1"/>
          </p:cNvSpPr>
          <p:nvPr/>
        </p:nvSpPr>
        <p:spPr bwMode="auto">
          <a:xfrm flipH="1">
            <a:off x="8839200" y="3352801"/>
            <a:ext cx="990600" cy="366713"/>
          </a:xfrm>
          <a:prstGeom prst="rect">
            <a:avLst/>
          </a:prstGeom>
          <a:noFill/>
          <a:ln w="12700">
            <a:noFill/>
            <a:miter lim="800000"/>
            <a:headEnd/>
            <a:tailEnd/>
          </a:ln>
        </p:spPr>
        <p:txBody>
          <a:bodyPr>
            <a:spAutoFit/>
          </a:bodyPr>
          <a:lstStyle/>
          <a:p>
            <a:r>
              <a:rPr lang="en-US">
                <a:latin typeface="Arial" pitchFamily="34" charset="0"/>
              </a:rPr>
              <a:t>WL[3]</a:t>
            </a:r>
            <a:endParaRPr lang="en-US" baseline="-25000">
              <a:latin typeface="Arial" pitchFamily="34" charset="0"/>
            </a:endParaRPr>
          </a:p>
        </p:txBody>
      </p:sp>
      <p:sp>
        <p:nvSpPr>
          <p:cNvPr id="85043" name="Rectangle 50"/>
          <p:cNvSpPr>
            <a:spLocks noChangeArrowheads="1"/>
          </p:cNvSpPr>
          <p:nvPr/>
        </p:nvSpPr>
        <p:spPr bwMode="auto">
          <a:xfrm>
            <a:off x="5943600" y="1295400"/>
            <a:ext cx="2819400" cy="381000"/>
          </a:xfrm>
          <a:prstGeom prst="rect">
            <a:avLst/>
          </a:prstGeom>
          <a:noFill/>
          <a:ln w="12700">
            <a:solidFill>
              <a:schemeClr val="tx1"/>
            </a:solidFill>
            <a:miter lim="800000"/>
            <a:headEnd/>
            <a:tailEnd/>
          </a:ln>
        </p:spPr>
        <p:txBody>
          <a:bodyPr wrap="none" anchor="ctr"/>
          <a:lstStyle/>
          <a:p>
            <a:endParaRPr lang="en-US"/>
          </a:p>
        </p:txBody>
      </p:sp>
      <p:sp>
        <p:nvSpPr>
          <p:cNvPr id="85044" name="Rectangle 51"/>
          <p:cNvSpPr>
            <a:spLocks noChangeArrowheads="1"/>
          </p:cNvSpPr>
          <p:nvPr/>
        </p:nvSpPr>
        <p:spPr bwMode="auto">
          <a:xfrm flipH="1">
            <a:off x="8763000" y="1281113"/>
            <a:ext cx="2590800" cy="366712"/>
          </a:xfrm>
          <a:prstGeom prst="rect">
            <a:avLst/>
          </a:prstGeom>
          <a:noFill/>
          <a:ln w="12700">
            <a:noFill/>
            <a:miter lim="800000"/>
            <a:headEnd/>
            <a:tailEnd/>
          </a:ln>
        </p:spPr>
        <p:txBody>
          <a:bodyPr>
            <a:spAutoFit/>
          </a:bodyPr>
          <a:lstStyle/>
          <a:p>
            <a:r>
              <a:rPr lang="en-US">
                <a:latin typeface="Arial" pitchFamily="34" charset="0"/>
              </a:rPr>
              <a:t>bit line precharge</a:t>
            </a:r>
            <a:endParaRPr lang="en-US" baseline="-25000">
              <a:latin typeface="Arial" pitchFamily="34" charset="0"/>
            </a:endParaRPr>
          </a:p>
        </p:txBody>
      </p:sp>
      <p:sp>
        <p:nvSpPr>
          <p:cNvPr id="85045" name="Line 52"/>
          <p:cNvSpPr>
            <a:spLocks noChangeShapeType="1"/>
          </p:cNvSpPr>
          <p:nvPr/>
        </p:nvSpPr>
        <p:spPr bwMode="auto">
          <a:xfrm>
            <a:off x="8077200" y="1295400"/>
            <a:ext cx="0" cy="381000"/>
          </a:xfrm>
          <a:prstGeom prst="line">
            <a:avLst/>
          </a:prstGeom>
          <a:noFill/>
          <a:ln w="12700">
            <a:solidFill>
              <a:schemeClr val="tx1"/>
            </a:solidFill>
            <a:round/>
            <a:headEnd/>
            <a:tailEnd/>
          </a:ln>
        </p:spPr>
        <p:txBody>
          <a:bodyPr/>
          <a:lstStyle/>
          <a:p>
            <a:endParaRPr lang="en-US"/>
          </a:p>
        </p:txBody>
      </p:sp>
      <p:sp>
        <p:nvSpPr>
          <p:cNvPr id="85046" name="Line 53"/>
          <p:cNvSpPr>
            <a:spLocks noChangeShapeType="1"/>
          </p:cNvSpPr>
          <p:nvPr/>
        </p:nvSpPr>
        <p:spPr bwMode="auto">
          <a:xfrm>
            <a:off x="7391400" y="1295400"/>
            <a:ext cx="0" cy="381000"/>
          </a:xfrm>
          <a:prstGeom prst="line">
            <a:avLst/>
          </a:prstGeom>
          <a:noFill/>
          <a:ln w="12700">
            <a:solidFill>
              <a:schemeClr val="tx1"/>
            </a:solidFill>
            <a:round/>
            <a:headEnd/>
            <a:tailEnd/>
          </a:ln>
        </p:spPr>
        <p:txBody>
          <a:bodyPr/>
          <a:lstStyle/>
          <a:p>
            <a:endParaRPr lang="en-US"/>
          </a:p>
        </p:txBody>
      </p:sp>
      <p:sp>
        <p:nvSpPr>
          <p:cNvPr id="85047" name="Line 54"/>
          <p:cNvSpPr>
            <a:spLocks noChangeShapeType="1"/>
          </p:cNvSpPr>
          <p:nvPr/>
        </p:nvSpPr>
        <p:spPr bwMode="auto">
          <a:xfrm>
            <a:off x="6629400" y="1295400"/>
            <a:ext cx="0" cy="381000"/>
          </a:xfrm>
          <a:prstGeom prst="line">
            <a:avLst/>
          </a:prstGeom>
          <a:noFill/>
          <a:ln w="12700">
            <a:solidFill>
              <a:schemeClr val="tx1"/>
            </a:solidFill>
            <a:round/>
            <a:headEnd/>
            <a:tailEnd/>
          </a:ln>
        </p:spPr>
        <p:txBody>
          <a:bodyPr/>
          <a:lstStyle/>
          <a:p>
            <a:endParaRPr lang="en-US"/>
          </a:p>
        </p:txBody>
      </p:sp>
      <p:sp>
        <p:nvSpPr>
          <p:cNvPr id="85048" name="Rectangle 55"/>
          <p:cNvSpPr>
            <a:spLocks noChangeArrowheads="1"/>
          </p:cNvSpPr>
          <p:nvPr/>
        </p:nvSpPr>
        <p:spPr bwMode="auto">
          <a:xfrm flipH="1">
            <a:off x="1524000" y="1676401"/>
            <a:ext cx="3429000" cy="2746375"/>
          </a:xfrm>
          <a:prstGeom prst="rect">
            <a:avLst/>
          </a:prstGeom>
          <a:noFill/>
          <a:ln w="12700">
            <a:noFill/>
            <a:miter lim="800000"/>
            <a:headEnd/>
            <a:tailEnd/>
          </a:ln>
        </p:spPr>
        <p:txBody>
          <a:bodyPr>
            <a:spAutoFit/>
          </a:bodyPr>
          <a:lstStyle/>
          <a:p>
            <a:r>
              <a:rPr lang="en-US" b="1">
                <a:solidFill>
                  <a:srgbClr val="FF0000"/>
                </a:solidFill>
                <a:latin typeface="Arial" pitchFamily="34" charset="0"/>
              </a:rPr>
              <a:t>2 bit width </a:t>
            </a:r>
          </a:p>
          <a:p>
            <a:r>
              <a:rPr lang="en-US" b="1">
                <a:solidFill>
                  <a:srgbClr val="FF0000"/>
                </a:solidFill>
                <a:latin typeface="Arial" pitchFamily="34" charset="0"/>
              </a:rPr>
              <a:t>    M=2</a:t>
            </a:r>
          </a:p>
          <a:p>
            <a:r>
              <a:rPr lang="en-US" b="1">
                <a:solidFill>
                  <a:srgbClr val="FF0000"/>
                </a:solidFill>
                <a:latin typeface="Arial" pitchFamily="34" charset="0"/>
              </a:rPr>
              <a:t>A_R = 2</a:t>
            </a:r>
          </a:p>
          <a:p>
            <a:r>
              <a:rPr lang="en-US" b="1">
                <a:solidFill>
                  <a:srgbClr val="FF0000"/>
                </a:solidFill>
                <a:latin typeface="Arial" pitchFamily="34" charset="0"/>
              </a:rPr>
              <a:t>   R = 2</a:t>
            </a:r>
            <a:r>
              <a:rPr lang="en-US" b="1" baseline="30000">
                <a:solidFill>
                  <a:srgbClr val="FF0000"/>
                </a:solidFill>
                <a:latin typeface="Arial" pitchFamily="34" charset="0"/>
              </a:rPr>
              <a:t>A_R</a:t>
            </a:r>
            <a:r>
              <a:rPr lang="en-US" b="1">
                <a:solidFill>
                  <a:srgbClr val="FF0000"/>
                </a:solidFill>
                <a:latin typeface="Arial" pitchFamily="34" charset="0"/>
              </a:rPr>
              <a:t> = 4</a:t>
            </a:r>
          </a:p>
          <a:p>
            <a:r>
              <a:rPr lang="en-US" b="1">
                <a:solidFill>
                  <a:srgbClr val="FF0000"/>
                </a:solidFill>
                <a:latin typeface="Arial" pitchFamily="34" charset="0"/>
              </a:rPr>
              <a:t>A_C = 1 </a:t>
            </a:r>
          </a:p>
          <a:p>
            <a:r>
              <a:rPr lang="en-US" b="1">
                <a:solidFill>
                  <a:srgbClr val="FF0000"/>
                </a:solidFill>
                <a:latin typeface="Arial" pitchFamily="34" charset="0"/>
              </a:rPr>
              <a:t>   C = 2</a:t>
            </a:r>
            <a:r>
              <a:rPr lang="en-US" b="1" baseline="30000">
                <a:solidFill>
                  <a:srgbClr val="FF0000"/>
                </a:solidFill>
                <a:latin typeface="Arial" pitchFamily="34" charset="0"/>
              </a:rPr>
              <a:t>A_C</a:t>
            </a:r>
            <a:r>
              <a:rPr lang="en-US" b="1">
                <a:solidFill>
                  <a:srgbClr val="FF0000"/>
                </a:solidFill>
                <a:latin typeface="Arial" pitchFamily="34" charset="0"/>
              </a:rPr>
              <a:t> x M = 4</a:t>
            </a:r>
          </a:p>
          <a:p>
            <a:r>
              <a:rPr lang="en-US" b="1">
                <a:solidFill>
                  <a:srgbClr val="FF0000"/>
                </a:solidFill>
                <a:latin typeface="Arial" pitchFamily="34" charset="0"/>
              </a:rPr>
              <a:t>N_ADDR = A_R + A_C = 3</a:t>
            </a:r>
          </a:p>
          <a:p>
            <a:r>
              <a:rPr lang="en-US" b="1">
                <a:solidFill>
                  <a:srgbClr val="FF0000"/>
                </a:solidFill>
                <a:latin typeface="Arial" pitchFamily="34" charset="0"/>
              </a:rPr>
              <a:t>Array size = </a:t>
            </a:r>
          </a:p>
          <a:p>
            <a:r>
              <a:rPr lang="en-US" b="1">
                <a:solidFill>
                  <a:srgbClr val="FF0000"/>
                </a:solidFill>
                <a:latin typeface="Arial" pitchFamily="34" charset="0"/>
              </a:rPr>
              <a:t>    R x C = 16</a:t>
            </a:r>
            <a:endParaRPr lang="en-US" b="1" baseline="30000">
              <a:solidFill>
                <a:srgbClr val="FF0000"/>
              </a:solidFill>
              <a:latin typeface="Arial" pitchFamily="34" charset="0"/>
            </a:endParaRPr>
          </a:p>
          <a:p>
            <a:endParaRPr lang="en-US" b="1" baseline="30000">
              <a:solidFill>
                <a:srgbClr val="FF0000"/>
              </a:solidFill>
              <a:latin typeface="Arial" pitchFamily="34" charset="0"/>
            </a:endParaRPr>
          </a:p>
        </p:txBody>
      </p:sp>
      <p:sp>
        <p:nvSpPr>
          <p:cNvPr id="85049" name="Rectangle 56"/>
          <p:cNvSpPr>
            <a:spLocks noChangeArrowheads="1"/>
          </p:cNvSpPr>
          <p:nvPr/>
        </p:nvSpPr>
        <p:spPr bwMode="auto">
          <a:xfrm flipH="1">
            <a:off x="2895600" y="4876800"/>
            <a:ext cx="1676400" cy="641350"/>
          </a:xfrm>
          <a:prstGeom prst="rect">
            <a:avLst/>
          </a:prstGeom>
          <a:noFill/>
          <a:ln w="12700">
            <a:noFill/>
            <a:miter lim="800000"/>
            <a:headEnd/>
            <a:tailEnd/>
          </a:ln>
        </p:spPr>
        <p:txBody>
          <a:bodyPr>
            <a:spAutoFit/>
          </a:bodyPr>
          <a:lstStyle/>
          <a:p>
            <a:pPr algn="ctr"/>
            <a:r>
              <a:rPr lang="en-US">
                <a:latin typeface="Arial" pitchFamily="34" charset="0"/>
              </a:rPr>
              <a:t>clocking and control </a:t>
            </a:r>
            <a:r>
              <a:rPr lang="en-US">
                <a:latin typeface="Arial" pitchFamily="34" charset="0"/>
                <a:hlinkClick r:id="rId3" action="ppaction://hlinksldjump"/>
              </a:rPr>
              <a:t>-&gt;</a:t>
            </a:r>
            <a:endParaRPr lang="en-US" baseline="30000">
              <a:latin typeface="Arial" pitchFamily="34" charset="0"/>
            </a:endParaRPr>
          </a:p>
        </p:txBody>
      </p:sp>
      <p:sp>
        <p:nvSpPr>
          <p:cNvPr id="85050" name="Line 57"/>
          <p:cNvSpPr>
            <a:spLocks noChangeShapeType="1"/>
          </p:cNvSpPr>
          <p:nvPr/>
        </p:nvSpPr>
        <p:spPr bwMode="auto">
          <a:xfrm flipV="1">
            <a:off x="5105400" y="1738313"/>
            <a:ext cx="0" cy="304800"/>
          </a:xfrm>
          <a:prstGeom prst="line">
            <a:avLst/>
          </a:prstGeom>
          <a:noFill/>
          <a:ln w="12700">
            <a:solidFill>
              <a:schemeClr val="tx1"/>
            </a:solidFill>
            <a:round/>
            <a:headEnd type="triangle" w="med" len="med"/>
            <a:tailEnd/>
          </a:ln>
        </p:spPr>
        <p:txBody>
          <a:bodyPr/>
          <a:lstStyle/>
          <a:p>
            <a:endParaRPr lang="en-US"/>
          </a:p>
        </p:txBody>
      </p:sp>
      <p:sp>
        <p:nvSpPr>
          <p:cNvPr id="85051" name="Rectangle 58"/>
          <p:cNvSpPr>
            <a:spLocks noChangeArrowheads="1"/>
          </p:cNvSpPr>
          <p:nvPr/>
        </p:nvSpPr>
        <p:spPr bwMode="auto">
          <a:xfrm flipH="1">
            <a:off x="3733800" y="1585913"/>
            <a:ext cx="990600" cy="366712"/>
          </a:xfrm>
          <a:prstGeom prst="rect">
            <a:avLst/>
          </a:prstGeom>
          <a:noFill/>
          <a:ln w="12700">
            <a:noFill/>
            <a:miter lim="800000"/>
            <a:headEnd/>
            <a:tailEnd/>
          </a:ln>
        </p:spPr>
        <p:txBody>
          <a:bodyPr>
            <a:spAutoFit/>
          </a:bodyPr>
          <a:lstStyle/>
          <a:p>
            <a:r>
              <a:rPr lang="en-US">
                <a:latin typeface="Arial" pitchFamily="34" charset="0"/>
              </a:rPr>
              <a:t>enable</a:t>
            </a:r>
            <a:endParaRPr lang="en-US" baseline="30000">
              <a:latin typeface="Arial" pitchFamily="34" charset="0"/>
            </a:endParaRPr>
          </a:p>
        </p:txBody>
      </p:sp>
      <p:sp>
        <p:nvSpPr>
          <p:cNvPr id="85052" name="Oval 59"/>
          <p:cNvSpPr>
            <a:spLocks noChangeArrowheads="1"/>
          </p:cNvSpPr>
          <p:nvPr/>
        </p:nvSpPr>
        <p:spPr bwMode="auto">
          <a:xfrm>
            <a:off x="2667000" y="4648200"/>
            <a:ext cx="1981200" cy="1066800"/>
          </a:xfrm>
          <a:prstGeom prst="ellipse">
            <a:avLst/>
          </a:prstGeom>
          <a:noFill/>
          <a:ln w="38100">
            <a:solidFill>
              <a:schemeClr val="tx1"/>
            </a:solidFill>
            <a:prstDash val="dash"/>
            <a:round/>
            <a:headEnd/>
            <a:tailEnd/>
          </a:ln>
        </p:spPr>
        <p:txBody>
          <a:bodyPr wrap="none" anchor="ctr"/>
          <a:lstStyle/>
          <a:p>
            <a:endParaRPr lang="en-US"/>
          </a:p>
        </p:txBody>
      </p:sp>
      <p:sp>
        <p:nvSpPr>
          <p:cNvPr id="85053" name="Line 60"/>
          <p:cNvSpPr>
            <a:spLocks noChangeShapeType="1"/>
          </p:cNvSpPr>
          <p:nvPr/>
        </p:nvSpPr>
        <p:spPr bwMode="auto">
          <a:xfrm>
            <a:off x="5486400" y="1433513"/>
            <a:ext cx="457200" cy="0"/>
          </a:xfrm>
          <a:prstGeom prst="line">
            <a:avLst/>
          </a:prstGeom>
          <a:noFill/>
          <a:ln w="12700">
            <a:solidFill>
              <a:schemeClr val="tx1"/>
            </a:solidFill>
            <a:round/>
            <a:headEnd/>
            <a:tailEnd type="triangle" w="med" len="med"/>
          </a:ln>
        </p:spPr>
        <p:txBody>
          <a:bodyPr/>
          <a:lstStyle/>
          <a:p>
            <a:endParaRPr lang="en-US"/>
          </a:p>
        </p:txBody>
      </p:sp>
      <p:sp>
        <p:nvSpPr>
          <p:cNvPr id="85054" name="Rectangle 61"/>
          <p:cNvSpPr>
            <a:spLocks noChangeArrowheads="1"/>
          </p:cNvSpPr>
          <p:nvPr/>
        </p:nvSpPr>
        <p:spPr bwMode="auto">
          <a:xfrm flipH="1">
            <a:off x="4267200" y="976313"/>
            <a:ext cx="1219200" cy="641350"/>
          </a:xfrm>
          <a:prstGeom prst="rect">
            <a:avLst/>
          </a:prstGeom>
          <a:noFill/>
          <a:ln w="12700">
            <a:noFill/>
            <a:miter lim="800000"/>
            <a:headEnd/>
            <a:tailEnd/>
          </a:ln>
        </p:spPr>
        <p:txBody>
          <a:bodyPr>
            <a:spAutoFit/>
          </a:bodyPr>
          <a:lstStyle/>
          <a:p>
            <a:pPr algn="ctr"/>
            <a:r>
              <a:rPr lang="en-US">
                <a:latin typeface="Arial" pitchFamily="34" charset="0"/>
              </a:rPr>
              <a:t>read precharge</a:t>
            </a:r>
            <a:endParaRPr lang="en-US" baseline="30000">
              <a:latin typeface="Arial" pitchFamily="34" charset="0"/>
            </a:endParaRPr>
          </a:p>
        </p:txBody>
      </p:sp>
      <p:sp>
        <p:nvSpPr>
          <p:cNvPr id="85055" name="Line 62"/>
          <p:cNvSpPr>
            <a:spLocks noChangeShapeType="1"/>
          </p:cNvSpPr>
          <p:nvPr/>
        </p:nvSpPr>
        <p:spPr bwMode="auto">
          <a:xfrm>
            <a:off x="4572000" y="1738313"/>
            <a:ext cx="533400" cy="0"/>
          </a:xfrm>
          <a:prstGeom prst="line">
            <a:avLst/>
          </a:prstGeom>
          <a:noFill/>
          <a:ln w="12700">
            <a:solidFill>
              <a:schemeClr val="tx1"/>
            </a:solidFill>
            <a:round/>
            <a:headEnd/>
            <a:tailEnd/>
          </a:ln>
        </p:spPr>
        <p:txBody>
          <a:bodyPr/>
          <a:lstStyle/>
          <a:p>
            <a:endParaRPr lang="en-US"/>
          </a:p>
        </p:txBody>
      </p:sp>
      <p:sp>
        <p:nvSpPr>
          <p:cNvPr id="85056" name="Line 63"/>
          <p:cNvSpPr>
            <a:spLocks noChangeShapeType="1"/>
          </p:cNvSpPr>
          <p:nvPr/>
        </p:nvSpPr>
        <p:spPr bwMode="auto">
          <a:xfrm>
            <a:off x="5943600" y="1890713"/>
            <a:ext cx="2819400" cy="0"/>
          </a:xfrm>
          <a:prstGeom prst="line">
            <a:avLst/>
          </a:prstGeom>
          <a:noFill/>
          <a:ln w="12700">
            <a:solidFill>
              <a:schemeClr val="tx1"/>
            </a:solidFill>
            <a:round/>
            <a:headEnd/>
            <a:tailEnd/>
          </a:ln>
        </p:spPr>
        <p:txBody>
          <a:bodyPr/>
          <a:lstStyle/>
          <a:p>
            <a:endParaRPr lang="en-US"/>
          </a:p>
        </p:txBody>
      </p:sp>
      <p:sp>
        <p:nvSpPr>
          <p:cNvPr id="85057" name="Line 64"/>
          <p:cNvSpPr>
            <a:spLocks noChangeShapeType="1"/>
          </p:cNvSpPr>
          <p:nvPr/>
        </p:nvSpPr>
        <p:spPr bwMode="auto">
          <a:xfrm>
            <a:off x="5943600" y="2424113"/>
            <a:ext cx="2819400" cy="0"/>
          </a:xfrm>
          <a:prstGeom prst="line">
            <a:avLst/>
          </a:prstGeom>
          <a:noFill/>
          <a:ln w="12700">
            <a:solidFill>
              <a:schemeClr val="tx1"/>
            </a:solidFill>
            <a:round/>
            <a:headEnd/>
            <a:tailEnd/>
          </a:ln>
        </p:spPr>
        <p:txBody>
          <a:bodyPr/>
          <a:lstStyle/>
          <a:p>
            <a:endParaRPr lang="en-US"/>
          </a:p>
        </p:txBody>
      </p:sp>
      <p:sp>
        <p:nvSpPr>
          <p:cNvPr id="85058" name="Line 65"/>
          <p:cNvSpPr>
            <a:spLocks noChangeShapeType="1"/>
          </p:cNvSpPr>
          <p:nvPr/>
        </p:nvSpPr>
        <p:spPr bwMode="auto">
          <a:xfrm>
            <a:off x="5943600" y="2957513"/>
            <a:ext cx="2819400" cy="0"/>
          </a:xfrm>
          <a:prstGeom prst="line">
            <a:avLst/>
          </a:prstGeom>
          <a:noFill/>
          <a:ln w="12700">
            <a:solidFill>
              <a:schemeClr val="tx1"/>
            </a:solidFill>
            <a:round/>
            <a:headEnd/>
            <a:tailEnd/>
          </a:ln>
        </p:spPr>
        <p:txBody>
          <a:bodyPr/>
          <a:lstStyle/>
          <a:p>
            <a:endParaRPr lang="en-US"/>
          </a:p>
        </p:txBody>
      </p:sp>
      <p:sp>
        <p:nvSpPr>
          <p:cNvPr id="85059" name="Line 66"/>
          <p:cNvSpPr>
            <a:spLocks noChangeShapeType="1"/>
          </p:cNvSpPr>
          <p:nvPr/>
        </p:nvSpPr>
        <p:spPr bwMode="auto">
          <a:xfrm>
            <a:off x="5943600" y="3490913"/>
            <a:ext cx="2819400" cy="0"/>
          </a:xfrm>
          <a:prstGeom prst="line">
            <a:avLst/>
          </a:prstGeom>
          <a:noFill/>
          <a:ln w="12700">
            <a:solidFill>
              <a:schemeClr val="tx1"/>
            </a:solidFill>
            <a:round/>
            <a:headEnd/>
            <a:tailEnd/>
          </a:ln>
        </p:spPr>
        <p:txBody>
          <a:bodyPr/>
          <a:lstStyle/>
          <a:p>
            <a:endParaRPr lang="en-US"/>
          </a:p>
        </p:txBody>
      </p:sp>
      <p:sp>
        <p:nvSpPr>
          <p:cNvPr id="85060" name="Line 67"/>
          <p:cNvSpPr>
            <a:spLocks noChangeShapeType="1"/>
          </p:cNvSpPr>
          <p:nvPr/>
        </p:nvSpPr>
        <p:spPr bwMode="auto">
          <a:xfrm>
            <a:off x="7543800" y="4786313"/>
            <a:ext cx="0" cy="762000"/>
          </a:xfrm>
          <a:prstGeom prst="line">
            <a:avLst/>
          </a:prstGeom>
          <a:noFill/>
          <a:ln w="12700">
            <a:solidFill>
              <a:schemeClr val="tx1"/>
            </a:solidFill>
            <a:round/>
            <a:headEnd type="triangle" w="med" len="med"/>
            <a:tailEnd/>
          </a:ln>
        </p:spPr>
        <p:txBody>
          <a:bodyPr/>
          <a:lstStyle/>
          <a:p>
            <a:endParaRPr lang="en-US"/>
          </a:p>
        </p:txBody>
      </p:sp>
      <p:sp>
        <p:nvSpPr>
          <p:cNvPr id="85061" name="Line 68"/>
          <p:cNvSpPr>
            <a:spLocks noChangeShapeType="1"/>
          </p:cNvSpPr>
          <p:nvPr/>
        </p:nvSpPr>
        <p:spPr bwMode="auto">
          <a:xfrm>
            <a:off x="7772400" y="4786313"/>
            <a:ext cx="0" cy="304800"/>
          </a:xfrm>
          <a:prstGeom prst="line">
            <a:avLst/>
          </a:prstGeom>
          <a:noFill/>
          <a:ln w="12700">
            <a:solidFill>
              <a:schemeClr val="tx1"/>
            </a:solidFill>
            <a:round/>
            <a:headEnd/>
            <a:tailEnd type="triangle" w="med" len="med"/>
          </a:ln>
        </p:spPr>
        <p:txBody>
          <a:bodyPr/>
          <a:lstStyle/>
          <a:p>
            <a:endParaRPr lang="en-US"/>
          </a:p>
        </p:txBody>
      </p:sp>
      <p:sp>
        <p:nvSpPr>
          <p:cNvPr id="85062" name="Line 69"/>
          <p:cNvSpPr>
            <a:spLocks noChangeShapeType="1"/>
          </p:cNvSpPr>
          <p:nvPr/>
        </p:nvSpPr>
        <p:spPr bwMode="auto">
          <a:xfrm>
            <a:off x="6781800" y="5943600"/>
            <a:ext cx="0" cy="304800"/>
          </a:xfrm>
          <a:prstGeom prst="line">
            <a:avLst/>
          </a:prstGeom>
          <a:noFill/>
          <a:ln w="12700">
            <a:solidFill>
              <a:schemeClr val="tx1"/>
            </a:solidFill>
            <a:round/>
            <a:headEnd type="triangle" w="med" len="med"/>
            <a:tailEnd type="triangle" w="med" len="med"/>
          </a:ln>
        </p:spPr>
        <p:txBody>
          <a:bodyPr/>
          <a:lstStyle/>
          <a:p>
            <a:endParaRPr lang="en-US"/>
          </a:p>
        </p:txBody>
      </p:sp>
      <p:sp>
        <p:nvSpPr>
          <p:cNvPr id="85063" name="Line 70"/>
          <p:cNvSpPr>
            <a:spLocks noChangeShapeType="1"/>
          </p:cNvSpPr>
          <p:nvPr/>
        </p:nvSpPr>
        <p:spPr bwMode="auto">
          <a:xfrm>
            <a:off x="7620000" y="5943600"/>
            <a:ext cx="0" cy="304800"/>
          </a:xfrm>
          <a:prstGeom prst="line">
            <a:avLst/>
          </a:prstGeom>
          <a:noFill/>
          <a:ln w="12700">
            <a:solidFill>
              <a:schemeClr val="tx1"/>
            </a:solidFill>
            <a:round/>
            <a:headEnd type="triangle" w="med" len="med"/>
            <a:tailEnd type="triangle" w="med" len="med"/>
          </a:ln>
        </p:spPr>
        <p:txBody>
          <a:bodyPr/>
          <a:lstStyle/>
          <a:p>
            <a:endParaRPr lang="en-US"/>
          </a:p>
        </p:txBody>
      </p:sp>
      <p:sp>
        <p:nvSpPr>
          <p:cNvPr id="85064" name="Rectangle 71"/>
          <p:cNvSpPr>
            <a:spLocks noChangeArrowheads="1"/>
          </p:cNvSpPr>
          <p:nvPr/>
        </p:nvSpPr>
        <p:spPr bwMode="auto">
          <a:xfrm flipH="1">
            <a:off x="5105400" y="4495801"/>
            <a:ext cx="533400" cy="366713"/>
          </a:xfrm>
          <a:prstGeom prst="rect">
            <a:avLst/>
          </a:prstGeom>
          <a:noFill/>
          <a:ln w="12700">
            <a:noFill/>
            <a:miter lim="800000"/>
            <a:headEnd/>
            <a:tailEnd/>
          </a:ln>
        </p:spPr>
        <p:txBody>
          <a:bodyPr>
            <a:spAutoFit/>
          </a:bodyPr>
          <a:lstStyle/>
          <a:p>
            <a:r>
              <a:rPr lang="en-US">
                <a:solidFill>
                  <a:srgbClr val="0000FF"/>
                </a:solidFill>
                <a:latin typeface="Arial" pitchFamily="34" charset="0"/>
              </a:rPr>
              <a:t>A</a:t>
            </a:r>
            <a:r>
              <a:rPr lang="en-US" baseline="-25000">
                <a:solidFill>
                  <a:srgbClr val="0000FF"/>
                </a:solidFill>
                <a:latin typeface="Arial" pitchFamily="34" charset="0"/>
              </a:rPr>
              <a:t>0</a:t>
            </a:r>
            <a:r>
              <a:rPr lang="en-US">
                <a:solidFill>
                  <a:srgbClr val="0000FF"/>
                </a:solidFill>
                <a:latin typeface="Arial" pitchFamily="34" charset="0"/>
              </a:rPr>
              <a:t>!</a:t>
            </a:r>
            <a:endParaRPr lang="en-US" baseline="-25000">
              <a:solidFill>
                <a:srgbClr val="0000FF"/>
              </a:solidFill>
              <a:latin typeface="Arial" pitchFamily="34" charset="0"/>
            </a:endParaRPr>
          </a:p>
        </p:txBody>
      </p:sp>
      <p:sp>
        <p:nvSpPr>
          <p:cNvPr id="85065" name="Line 72"/>
          <p:cNvSpPr>
            <a:spLocks noChangeShapeType="1"/>
          </p:cNvSpPr>
          <p:nvPr/>
        </p:nvSpPr>
        <p:spPr bwMode="auto">
          <a:xfrm>
            <a:off x="5638800" y="4724400"/>
            <a:ext cx="914400" cy="0"/>
          </a:xfrm>
          <a:prstGeom prst="line">
            <a:avLst/>
          </a:prstGeom>
          <a:noFill/>
          <a:ln w="12700">
            <a:solidFill>
              <a:srgbClr val="0000FF"/>
            </a:solidFill>
            <a:round/>
            <a:headEnd/>
            <a:tailEnd type="triangle" w="med" len="med"/>
          </a:ln>
        </p:spPr>
        <p:txBody>
          <a:bodyPr/>
          <a:lstStyle/>
          <a:p>
            <a:endParaRPr lang="en-US"/>
          </a:p>
        </p:txBody>
      </p:sp>
      <p:sp>
        <p:nvSpPr>
          <p:cNvPr id="85066" name="Line 73"/>
          <p:cNvSpPr>
            <a:spLocks noChangeShapeType="1"/>
          </p:cNvSpPr>
          <p:nvPr/>
        </p:nvSpPr>
        <p:spPr bwMode="auto">
          <a:xfrm flipV="1">
            <a:off x="5638800" y="4419600"/>
            <a:ext cx="0" cy="304800"/>
          </a:xfrm>
          <a:prstGeom prst="line">
            <a:avLst/>
          </a:prstGeom>
          <a:noFill/>
          <a:ln w="9525">
            <a:solidFill>
              <a:srgbClr val="0000FF"/>
            </a:solidFill>
            <a:miter lim="800000"/>
            <a:headEnd/>
            <a:tailEnd/>
          </a:ln>
        </p:spPr>
        <p:txBody>
          <a:bodyPr/>
          <a:lstStyle/>
          <a:p>
            <a:endParaRPr lang="en-US"/>
          </a:p>
        </p:txBody>
      </p:sp>
      <p:sp>
        <p:nvSpPr>
          <p:cNvPr id="85067" name="Line 74"/>
          <p:cNvSpPr>
            <a:spLocks noChangeShapeType="1"/>
          </p:cNvSpPr>
          <p:nvPr/>
        </p:nvSpPr>
        <p:spPr bwMode="auto">
          <a:xfrm>
            <a:off x="5715000" y="5791200"/>
            <a:ext cx="914400" cy="0"/>
          </a:xfrm>
          <a:prstGeom prst="line">
            <a:avLst/>
          </a:prstGeom>
          <a:noFill/>
          <a:ln w="12700">
            <a:solidFill>
              <a:schemeClr val="tx1"/>
            </a:solidFill>
            <a:round/>
            <a:headEnd/>
            <a:tailEnd type="triangle" w="med" len="med"/>
          </a:ln>
        </p:spPr>
        <p:txBody>
          <a:bodyPr/>
          <a:lstStyle/>
          <a:p>
            <a:endParaRPr lang="en-US"/>
          </a:p>
        </p:txBody>
      </p:sp>
      <p:sp>
        <p:nvSpPr>
          <p:cNvPr id="85068" name="Line 75"/>
          <p:cNvSpPr>
            <a:spLocks noChangeShapeType="1"/>
          </p:cNvSpPr>
          <p:nvPr/>
        </p:nvSpPr>
        <p:spPr bwMode="auto">
          <a:xfrm>
            <a:off x="5943600" y="5334000"/>
            <a:ext cx="685800" cy="0"/>
          </a:xfrm>
          <a:prstGeom prst="line">
            <a:avLst/>
          </a:prstGeom>
          <a:noFill/>
          <a:ln w="12700">
            <a:solidFill>
              <a:schemeClr val="tx1"/>
            </a:solidFill>
            <a:round/>
            <a:headEnd/>
            <a:tailEnd type="triangle" w="med" len="med"/>
          </a:ln>
        </p:spPr>
        <p:txBody>
          <a:bodyPr/>
          <a:lstStyle/>
          <a:p>
            <a:endParaRPr lang="en-US"/>
          </a:p>
        </p:txBody>
      </p:sp>
      <p:sp>
        <p:nvSpPr>
          <p:cNvPr id="85069" name="Line 76"/>
          <p:cNvSpPr>
            <a:spLocks noChangeShapeType="1"/>
          </p:cNvSpPr>
          <p:nvPr/>
        </p:nvSpPr>
        <p:spPr bwMode="auto">
          <a:xfrm>
            <a:off x="5943600" y="5334000"/>
            <a:ext cx="0" cy="457200"/>
          </a:xfrm>
          <a:prstGeom prst="line">
            <a:avLst/>
          </a:prstGeom>
          <a:noFill/>
          <a:ln w="9525">
            <a:solidFill>
              <a:schemeClr val="tx1"/>
            </a:solidFill>
            <a:miter lim="800000"/>
            <a:headEnd/>
            <a:tailEnd/>
          </a:ln>
        </p:spPr>
        <p:txBody>
          <a:bodyPr/>
          <a:lstStyle/>
          <a:p>
            <a:endParaRPr lang="en-US"/>
          </a:p>
        </p:txBody>
      </p:sp>
      <p:sp>
        <p:nvSpPr>
          <p:cNvPr id="85070" name="Rectangle 77"/>
          <p:cNvSpPr>
            <a:spLocks noChangeArrowheads="1"/>
          </p:cNvSpPr>
          <p:nvPr/>
        </p:nvSpPr>
        <p:spPr bwMode="auto">
          <a:xfrm flipH="1">
            <a:off x="4572000" y="5576888"/>
            <a:ext cx="1219200" cy="366712"/>
          </a:xfrm>
          <a:prstGeom prst="rect">
            <a:avLst/>
          </a:prstGeom>
          <a:noFill/>
          <a:ln w="12700">
            <a:noFill/>
            <a:miter lim="800000"/>
            <a:headEnd/>
            <a:tailEnd/>
          </a:ln>
        </p:spPr>
        <p:txBody>
          <a:bodyPr>
            <a:spAutoFit/>
          </a:bodyPr>
          <a:lstStyle/>
          <a:p>
            <a:r>
              <a:rPr lang="en-US">
                <a:latin typeface="Arial" pitchFamily="34" charset="0"/>
              </a:rPr>
              <a:t>WE! , OE!</a:t>
            </a:r>
            <a:endParaRPr lang="en-US" baseline="-25000">
              <a:latin typeface="Arial" pitchFamily="34" charset="0"/>
            </a:endParaRPr>
          </a:p>
        </p:txBody>
      </p:sp>
    </p:spTree>
    <p:extLst>
      <p:ext uri="{BB962C8B-B14F-4D97-AF65-F5344CB8AC3E}">
        <p14:creationId xmlns:p14="http://schemas.microsoft.com/office/powerpoint/2010/main" val="2047567747"/>
      </p:ext>
    </p:extLst>
  </p:cSld>
  <p:clrMapOvr>
    <a:masterClrMapping/>
  </p:clrMapOv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Slide Number Placeholder 4"/>
          <p:cNvSpPr>
            <a:spLocks noGrp="1"/>
          </p:cNvSpPr>
          <p:nvPr>
            <p:ph type="sldNum" sz="quarter" idx="10"/>
          </p:nvPr>
        </p:nvSpPr>
        <p:spPr>
          <a:xfrm>
            <a:off x="8904288" y="6092825"/>
            <a:ext cx="609600" cy="431800"/>
          </a:xfrm>
          <a:noFill/>
        </p:spPr>
        <p:txBody>
          <a:bodyPr/>
          <a:lstStyle/>
          <a:p>
            <a:fld id="{08C48ECD-6579-49A7-B4B6-6C265C8091C9}" type="slidenum">
              <a:rPr lang="it-IT" smtClean="0">
                <a:latin typeface="Arial" pitchFamily="34" charset="0"/>
                <a:ea typeface="ＭＳ Ｐゴシック" pitchFamily="34" charset="-128"/>
              </a:rPr>
              <a:pPr/>
              <a:t>43</a:t>
            </a:fld>
            <a:endParaRPr lang="it-IT">
              <a:latin typeface="Arial" pitchFamily="34" charset="0"/>
              <a:ea typeface="ＭＳ Ｐゴシック" pitchFamily="34" charset="-128"/>
            </a:endParaRPr>
          </a:p>
        </p:txBody>
      </p:sp>
      <p:sp>
        <p:nvSpPr>
          <p:cNvPr id="86019" name="Rectangle 2"/>
          <p:cNvSpPr>
            <a:spLocks noGrp="1" noChangeArrowheads="1"/>
          </p:cNvSpPr>
          <p:nvPr>
            <p:ph type="title"/>
          </p:nvPr>
        </p:nvSpPr>
        <p:spPr/>
        <p:txBody>
          <a:bodyPr/>
          <a:lstStyle/>
          <a:p>
            <a:pPr eaLnBrk="1" hangingPunct="1"/>
            <a:r>
              <a:rPr lang="en-US" smtClean="0"/>
              <a:t>SRAM Cell Design</a:t>
            </a:r>
          </a:p>
        </p:txBody>
      </p:sp>
      <p:sp>
        <p:nvSpPr>
          <p:cNvPr id="86020" name="Rectangle 3"/>
          <p:cNvSpPr>
            <a:spLocks noGrp="1" noChangeArrowheads="1"/>
          </p:cNvSpPr>
          <p:nvPr>
            <p:ph type="body" idx="1"/>
          </p:nvPr>
        </p:nvSpPr>
        <p:spPr>
          <a:xfrm>
            <a:off x="2209800" y="1752600"/>
            <a:ext cx="7772400" cy="4114800"/>
          </a:xfrm>
        </p:spPr>
        <p:txBody>
          <a:bodyPr/>
          <a:lstStyle/>
          <a:p>
            <a:pPr eaLnBrk="1" hangingPunct="1">
              <a:lnSpc>
                <a:spcPct val="90000"/>
              </a:lnSpc>
            </a:pPr>
            <a:r>
              <a:rPr lang="en-US" smtClean="0"/>
              <a:t>Memory array typically needs to store lots of bits</a:t>
            </a:r>
          </a:p>
          <a:p>
            <a:pPr lvl="1" eaLnBrk="1" hangingPunct="1">
              <a:lnSpc>
                <a:spcPct val="90000"/>
              </a:lnSpc>
            </a:pPr>
            <a:r>
              <a:rPr lang="en-US" smtClean="0"/>
              <a:t>Need to optimize cell design for area and performance</a:t>
            </a:r>
          </a:p>
          <a:p>
            <a:pPr lvl="1" eaLnBrk="1" hangingPunct="1">
              <a:lnSpc>
                <a:spcPct val="90000"/>
              </a:lnSpc>
            </a:pPr>
            <a:r>
              <a:rPr lang="en-US" smtClean="0"/>
              <a:t>Peripheral circuits can be complex</a:t>
            </a:r>
          </a:p>
          <a:p>
            <a:pPr lvl="2" eaLnBrk="1" hangingPunct="1">
              <a:lnSpc>
                <a:spcPct val="90000"/>
              </a:lnSpc>
            </a:pPr>
            <a:r>
              <a:rPr lang="en-US" smtClean="0"/>
              <a:t>Smaller compared to the array (60-70% area in array, 30-40% in periphery)</a:t>
            </a:r>
          </a:p>
          <a:p>
            <a:pPr eaLnBrk="1" hangingPunct="1">
              <a:lnSpc>
                <a:spcPct val="90000"/>
              </a:lnSpc>
            </a:pPr>
            <a:r>
              <a:rPr lang="en-US" smtClean="0"/>
              <a:t>Memory cell design</a:t>
            </a:r>
          </a:p>
          <a:p>
            <a:pPr lvl="1" eaLnBrk="1" hangingPunct="1">
              <a:lnSpc>
                <a:spcPct val="90000"/>
              </a:lnSpc>
            </a:pPr>
            <a:r>
              <a:rPr lang="en-US" smtClean="0"/>
              <a:t>6T cell full CMOS </a:t>
            </a:r>
          </a:p>
          <a:p>
            <a:pPr lvl="1" eaLnBrk="1" hangingPunct="1">
              <a:lnSpc>
                <a:spcPct val="90000"/>
              </a:lnSpc>
            </a:pPr>
            <a:r>
              <a:rPr lang="en-US" smtClean="0"/>
              <a:t>4T cell with high resistance poly load</a:t>
            </a:r>
          </a:p>
          <a:p>
            <a:pPr lvl="1" eaLnBrk="1" hangingPunct="1">
              <a:lnSpc>
                <a:spcPct val="90000"/>
              </a:lnSpc>
            </a:pPr>
            <a:r>
              <a:rPr lang="en-US" smtClean="0"/>
              <a:t>TFT load cell</a:t>
            </a:r>
          </a:p>
        </p:txBody>
      </p:sp>
    </p:spTree>
    <p:extLst>
      <p:ext uri="{BB962C8B-B14F-4D97-AF65-F5344CB8AC3E}">
        <p14:creationId xmlns:p14="http://schemas.microsoft.com/office/powerpoint/2010/main" val="234876168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Slide Number Placeholder 3"/>
          <p:cNvSpPr>
            <a:spLocks noGrp="1"/>
          </p:cNvSpPr>
          <p:nvPr>
            <p:ph type="sldNum" sz="quarter" idx="10"/>
          </p:nvPr>
        </p:nvSpPr>
        <p:spPr>
          <a:xfrm>
            <a:off x="8904288" y="6092825"/>
            <a:ext cx="609600" cy="431800"/>
          </a:xfrm>
          <a:noFill/>
        </p:spPr>
        <p:txBody>
          <a:bodyPr/>
          <a:lstStyle/>
          <a:p>
            <a:fld id="{8D3C4022-67C1-41C4-B4C9-973391AE4BA4}" type="slidenum">
              <a:rPr lang="it-IT" smtClean="0">
                <a:latin typeface="Arial" pitchFamily="34" charset="0"/>
                <a:ea typeface="ＭＳ Ｐゴシック" pitchFamily="34" charset="-128"/>
              </a:rPr>
              <a:pPr/>
              <a:t>44</a:t>
            </a:fld>
            <a:endParaRPr lang="it-IT">
              <a:latin typeface="Arial" pitchFamily="34" charset="0"/>
              <a:ea typeface="ＭＳ Ｐゴシック" pitchFamily="34" charset="-128"/>
            </a:endParaRPr>
          </a:p>
        </p:txBody>
      </p:sp>
      <p:sp>
        <p:nvSpPr>
          <p:cNvPr id="4100" name="Rectangle 2"/>
          <p:cNvSpPr>
            <a:spLocks noGrp="1" noChangeArrowheads="1"/>
          </p:cNvSpPr>
          <p:nvPr>
            <p:ph type="title"/>
          </p:nvPr>
        </p:nvSpPr>
        <p:spPr/>
        <p:txBody>
          <a:bodyPr/>
          <a:lstStyle/>
          <a:p>
            <a:pPr eaLnBrk="1" hangingPunct="1"/>
            <a:r>
              <a:rPr lang="en-US" smtClean="0"/>
              <a:t>Anatomy of the SRAM Cell</a:t>
            </a:r>
          </a:p>
        </p:txBody>
      </p:sp>
      <p:graphicFrame>
        <p:nvGraphicFramePr>
          <p:cNvPr id="4098" name="Object 2"/>
          <p:cNvGraphicFramePr>
            <a:graphicFrameLocks noChangeAspect="1"/>
          </p:cNvGraphicFramePr>
          <p:nvPr/>
        </p:nvGraphicFramePr>
        <p:xfrm>
          <a:off x="2584450" y="1295400"/>
          <a:ext cx="7175500" cy="2882900"/>
        </p:xfrm>
        <a:graphic>
          <a:graphicData uri="http://schemas.openxmlformats.org/presentationml/2006/ole">
            <mc:AlternateContent xmlns:mc="http://schemas.openxmlformats.org/markup-compatibility/2006">
              <mc:Choice xmlns:v="urn:schemas-microsoft-com:vml" Requires="v">
                <p:oleObj spid="_x0000_s4116" name="Bitmap Image" r:id="rId3" imgW="6238095" imgH="2314286" progId="PBrush">
                  <p:embed/>
                </p:oleObj>
              </mc:Choice>
              <mc:Fallback>
                <p:oleObj name="Bitmap Image" r:id="rId3" imgW="6238095" imgH="2314286" progId="PBrush">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84450" y="1295400"/>
                        <a:ext cx="7175500" cy="2882900"/>
                      </a:xfrm>
                      <a:prstGeom prst="rect">
                        <a:avLst/>
                      </a:prstGeom>
                      <a:noFill/>
                      <a:ln>
                        <a:noFill/>
                      </a:ln>
                      <a:effectLst/>
                      <a:extLst>
                        <a:ext uri="{909E8E84-426E-40DD-AFC4-6F175D3DCCD1}">
                          <a14:hiddenFill xmlns:a14="http://schemas.microsoft.com/office/drawing/2010/main">
                            <a:solidFill>
                              <a:srgbClr val="32A0DA"/>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101" name="Text Box 4"/>
          <p:cNvSpPr txBox="1">
            <a:spLocks noChangeArrowheads="1"/>
          </p:cNvSpPr>
          <p:nvPr/>
        </p:nvSpPr>
        <p:spPr bwMode="auto">
          <a:xfrm>
            <a:off x="1828801" y="3776663"/>
            <a:ext cx="3945311" cy="2185214"/>
          </a:xfrm>
          <a:prstGeom prst="rect">
            <a:avLst/>
          </a:prstGeom>
          <a:noFill/>
          <a:ln w="9525">
            <a:noFill/>
            <a:miter lim="800000"/>
            <a:headEnd/>
            <a:tailEnd/>
          </a:ln>
        </p:spPr>
        <p:txBody>
          <a:bodyPr wrap="none">
            <a:spAutoFit/>
          </a:bodyPr>
          <a:lstStyle/>
          <a:p>
            <a:pPr eaLnBrk="1" hangingPunct="1"/>
            <a:r>
              <a:rPr lang="en-US" sz="2800" b="1">
                <a:solidFill>
                  <a:srgbClr val="FF0000"/>
                </a:solidFill>
                <a:latin typeface="Arial" pitchFamily="34" charset="0"/>
              </a:rPr>
              <a:t>Write</a:t>
            </a:r>
            <a:r>
              <a:rPr lang="en-US" b="1">
                <a:solidFill>
                  <a:srgbClr val="FF0000"/>
                </a:solidFill>
                <a:latin typeface="Arial" pitchFamily="34" charset="0"/>
              </a:rPr>
              <a:t>:</a:t>
            </a:r>
          </a:p>
          <a:p>
            <a:pPr eaLnBrk="1" hangingPunct="1">
              <a:buFontTx/>
              <a:buChar char="•"/>
            </a:pPr>
            <a:r>
              <a:rPr lang="en-US" b="1">
                <a:solidFill>
                  <a:srgbClr val="FF0000"/>
                </a:solidFill>
                <a:latin typeface="Arial" pitchFamily="34" charset="0"/>
              </a:rPr>
              <a:t>set bit lines to new data value</a:t>
            </a:r>
          </a:p>
          <a:p>
            <a:pPr lvl="1" eaLnBrk="1" hangingPunct="1">
              <a:buFontTx/>
              <a:buChar char="•"/>
            </a:pPr>
            <a:r>
              <a:rPr lang="en-US" b="1">
                <a:solidFill>
                  <a:srgbClr val="FF0000"/>
                </a:solidFill>
                <a:latin typeface="Arial" pitchFamily="34" charset="0"/>
              </a:rPr>
              <a:t>b’ = opposite of b</a:t>
            </a:r>
          </a:p>
          <a:p>
            <a:pPr eaLnBrk="1" hangingPunct="1">
              <a:buFontTx/>
              <a:buChar char="•"/>
            </a:pPr>
            <a:r>
              <a:rPr lang="en-US" b="1">
                <a:solidFill>
                  <a:srgbClr val="FF0000"/>
                </a:solidFill>
                <a:latin typeface="Arial" pitchFamily="34" charset="0"/>
              </a:rPr>
              <a:t>raise word line to “high”</a:t>
            </a:r>
          </a:p>
          <a:p>
            <a:pPr lvl="1" eaLnBrk="1" hangingPunct="1">
              <a:buFontTx/>
              <a:buChar char="•"/>
            </a:pPr>
            <a:r>
              <a:rPr lang="en-US" b="1">
                <a:solidFill>
                  <a:srgbClr val="FF0000"/>
                </a:solidFill>
                <a:latin typeface="Arial" pitchFamily="34" charset="0"/>
              </a:rPr>
              <a:t>sets cell to new state </a:t>
            </a:r>
          </a:p>
          <a:p>
            <a:pPr lvl="2" eaLnBrk="1" hangingPunct="1">
              <a:buFontTx/>
              <a:buChar char="•"/>
            </a:pPr>
            <a:r>
              <a:rPr lang="en-US" b="1">
                <a:solidFill>
                  <a:srgbClr val="FF0000"/>
                </a:solidFill>
                <a:latin typeface="Arial" pitchFamily="34" charset="0"/>
              </a:rPr>
              <a:t>May need to flip old state</a:t>
            </a:r>
          </a:p>
          <a:p>
            <a:pPr eaLnBrk="1" hangingPunct="1"/>
            <a:endParaRPr lang="en-US" b="1">
              <a:solidFill>
                <a:srgbClr val="FF0000"/>
              </a:solidFill>
              <a:latin typeface="Arial" pitchFamily="34" charset="0"/>
            </a:endParaRPr>
          </a:p>
        </p:txBody>
      </p:sp>
      <p:sp>
        <p:nvSpPr>
          <p:cNvPr id="4102" name="Text Box 5"/>
          <p:cNvSpPr txBox="1">
            <a:spLocks noChangeArrowheads="1"/>
          </p:cNvSpPr>
          <p:nvPr/>
        </p:nvSpPr>
        <p:spPr bwMode="auto">
          <a:xfrm>
            <a:off x="6477001" y="4264026"/>
            <a:ext cx="3227165" cy="1354217"/>
          </a:xfrm>
          <a:prstGeom prst="rect">
            <a:avLst/>
          </a:prstGeom>
          <a:noFill/>
          <a:ln w="9525">
            <a:noFill/>
            <a:miter lim="800000"/>
            <a:headEnd/>
            <a:tailEnd/>
          </a:ln>
        </p:spPr>
        <p:txBody>
          <a:bodyPr wrap="none">
            <a:spAutoFit/>
          </a:bodyPr>
          <a:lstStyle/>
          <a:p>
            <a:pPr eaLnBrk="1" hangingPunct="1"/>
            <a:r>
              <a:rPr lang="en-US" sz="2800" b="1">
                <a:solidFill>
                  <a:srgbClr val="0000FF"/>
                </a:solidFill>
                <a:latin typeface="Arial" pitchFamily="34" charset="0"/>
              </a:rPr>
              <a:t>Read:</a:t>
            </a:r>
          </a:p>
          <a:p>
            <a:pPr eaLnBrk="1" hangingPunct="1">
              <a:buFontTx/>
              <a:buChar char="•"/>
            </a:pPr>
            <a:r>
              <a:rPr lang="en-US" b="1">
                <a:solidFill>
                  <a:srgbClr val="0000FF"/>
                </a:solidFill>
                <a:latin typeface="Arial" pitchFamily="34" charset="0"/>
              </a:rPr>
              <a:t>set bit lines high</a:t>
            </a:r>
          </a:p>
          <a:p>
            <a:pPr eaLnBrk="1" hangingPunct="1">
              <a:buFontTx/>
              <a:buChar char="•"/>
            </a:pPr>
            <a:r>
              <a:rPr lang="en-US" b="1">
                <a:solidFill>
                  <a:srgbClr val="0000FF"/>
                </a:solidFill>
                <a:latin typeface="Arial" pitchFamily="34" charset="0"/>
              </a:rPr>
              <a:t>set word line high</a:t>
            </a:r>
          </a:p>
          <a:p>
            <a:pPr eaLnBrk="1" hangingPunct="1">
              <a:buFontTx/>
              <a:buChar char="•"/>
            </a:pPr>
            <a:r>
              <a:rPr lang="en-US" b="1">
                <a:solidFill>
                  <a:srgbClr val="0000FF"/>
                </a:solidFill>
                <a:latin typeface="Arial" pitchFamily="34" charset="0"/>
              </a:rPr>
              <a:t>see which bit line goes low</a:t>
            </a:r>
          </a:p>
        </p:txBody>
      </p:sp>
      <p:sp>
        <p:nvSpPr>
          <p:cNvPr id="4103" name="Text Box 6"/>
          <p:cNvSpPr txBox="1">
            <a:spLocks noChangeArrowheads="1"/>
          </p:cNvSpPr>
          <p:nvPr/>
        </p:nvSpPr>
        <p:spPr bwMode="auto">
          <a:xfrm>
            <a:off x="3489326" y="3113088"/>
            <a:ext cx="511175" cy="519112"/>
          </a:xfrm>
          <a:prstGeom prst="rect">
            <a:avLst/>
          </a:prstGeom>
          <a:noFill/>
          <a:ln w="9525">
            <a:noFill/>
            <a:miter lim="800000"/>
            <a:headEnd/>
            <a:tailEnd/>
          </a:ln>
        </p:spPr>
        <p:txBody>
          <a:bodyPr wrap="none">
            <a:spAutoFit/>
          </a:bodyPr>
          <a:lstStyle/>
          <a:p>
            <a:pPr eaLnBrk="1" hangingPunct="1"/>
            <a:r>
              <a:rPr lang="en-US" sz="2800">
                <a:solidFill>
                  <a:srgbClr val="000000"/>
                </a:solidFill>
                <a:latin typeface="Arial" pitchFamily="34" charset="0"/>
              </a:rPr>
              <a:t>-&gt;</a:t>
            </a:r>
          </a:p>
        </p:txBody>
      </p:sp>
    </p:spTree>
    <p:extLst>
      <p:ext uri="{BB962C8B-B14F-4D97-AF65-F5344CB8AC3E}">
        <p14:creationId xmlns:p14="http://schemas.microsoft.com/office/powerpoint/2010/main" val="67983652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Slide Number Placeholder 3"/>
          <p:cNvSpPr>
            <a:spLocks noGrp="1"/>
          </p:cNvSpPr>
          <p:nvPr>
            <p:ph type="sldNum" sz="quarter" idx="10"/>
          </p:nvPr>
        </p:nvSpPr>
        <p:spPr>
          <a:xfrm>
            <a:off x="8904288" y="6092825"/>
            <a:ext cx="609600" cy="431800"/>
          </a:xfrm>
          <a:noFill/>
        </p:spPr>
        <p:txBody>
          <a:bodyPr/>
          <a:lstStyle/>
          <a:p>
            <a:fld id="{372940B2-AD8C-4B5D-9C4F-76F5C0738AD2}" type="slidenum">
              <a:rPr lang="it-IT" smtClean="0">
                <a:latin typeface="Arial" pitchFamily="34" charset="0"/>
                <a:ea typeface="ＭＳ Ｐゴシック" pitchFamily="34" charset="-128"/>
              </a:rPr>
              <a:pPr/>
              <a:t>45</a:t>
            </a:fld>
            <a:endParaRPr lang="it-IT">
              <a:latin typeface="Arial" pitchFamily="34" charset="0"/>
              <a:ea typeface="ＭＳ Ｐゴシック" pitchFamily="34" charset="-128"/>
            </a:endParaRPr>
          </a:p>
        </p:txBody>
      </p:sp>
      <p:sp>
        <p:nvSpPr>
          <p:cNvPr id="87043" name="Rectangle 2"/>
          <p:cNvSpPr>
            <a:spLocks noGrp="1" noChangeArrowheads="1"/>
          </p:cNvSpPr>
          <p:nvPr>
            <p:ph type="title"/>
          </p:nvPr>
        </p:nvSpPr>
        <p:spPr/>
        <p:txBody>
          <a:bodyPr/>
          <a:lstStyle/>
          <a:p>
            <a:pPr eaLnBrk="1" hangingPunct="1"/>
            <a:r>
              <a:rPr lang="en-US" smtClean="0"/>
              <a:t>SRAM Cell Operating Principle</a:t>
            </a:r>
          </a:p>
        </p:txBody>
      </p:sp>
      <p:pic>
        <p:nvPicPr>
          <p:cNvPr id="65539" name="Picture 3"/>
          <p:cNvPicPr>
            <a:picLocks noChangeAspect="1" noChangeArrowheads="1"/>
          </p:cNvPicPr>
          <p:nvPr/>
        </p:nvPicPr>
        <p:blipFill>
          <a:blip r:embed="rId2" cstate="print"/>
          <a:srcRect/>
          <a:stretch>
            <a:fillRect/>
          </a:stretch>
        </p:blipFill>
        <p:spPr bwMode="auto">
          <a:xfrm>
            <a:off x="2743200" y="2551114"/>
            <a:ext cx="2819400" cy="877887"/>
          </a:xfrm>
          <a:prstGeom prst="rect">
            <a:avLst/>
          </a:prstGeom>
          <a:noFill/>
          <a:ln w="9525">
            <a:noFill/>
            <a:miter lim="800000"/>
            <a:headEnd/>
            <a:tailEnd/>
          </a:ln>
        </p:spPr>
      </p:pic>
      <p:grpSp>
        <p:nvGrpSpPr>
          <p:cNvPr id="2" name="Group 4"/>
          <p:cNvGrpSpPr>
            <a:grpSpLocks/>
          </p:cNvGrpSpPr>
          <p:nvPr/>
        </p:nvGrpSpPr>
        <p:grpSpPr bwMode="auto">
          <a:xfrm>
            <a:off x="3048000" y="1752600"/>
            <a:ext cx="7162800" cy="4122738"/>
            <a:chOff x="960" y="1104"/>
            <a:chExt cx="4512" cy="2597"/>
          </a:xfrm>
        </p:grpSpPr>
        <p:pic>
          <p:nvPicPr>
            <p:cNvPr id="87049" name="Picture 5"/>
            <p:cNvPicPr>
              <a:picLocks noChangeAspect="1" noChangeArrowheads="1"/>
            </p:cNvPicPr>
            <p:nvPr/>
          </p:nvPicPr>
          <p:blipFill>
            <a:blip r:embed="rId3" cstate="print"/>
            <a:srcRect/>
            <a:stretch>
              <a:fillRect/>
            </a:stretch>
          </p:blipFill>
          <p:spPr bwMode="auto">
            <a:xfrm>
              <a:off x="960" y="1152"/>
              <a:ext cx="1536" cy="498"/>
            </a:xfrm>
            <a:prstGeom prst="rect">
              <a:avLst/>
            </a:prstGeom>
            <a:noFill/>
            <a:ln w="9525">
              <a:noFill/>
              <a:miter lim="800000"/>
              <a:headEnd/>
              <a:tailEnd/>
            </a:ln>
          </p:spPr>
        </p:pic>
        <p:pic>
          <p:nvPicPr>
            <p:cNvPr id="87050" name="Picture 6"/>
            <p:cNvPicPr>
              <a:picLocks noChangeAspect="1" noChangeArrowheads="1"/>
            </p:cNvPicPr>
            <p:nvPr/>
          </p:nvPicPr>
          <p:blipFill>
            <a:blip r:embed="rId4" cstate="print"/>
            <a:srcRect/>
            <a:stretch>
              <a:fillRect/>
            </a:stretch>
          </p:blipFill>
          <p:spPr bwMode="auto">
            <a:xfrm>
              <a:off x="2544" y="1104"/>
              <a:ext cx="2928" cy="2597"/>
            </a:xfrm>
            <a:prstGeom prst="rect">
              <a:avLst/>
            </a:prstGeom>
            <a:noFill/>
            <a:ln w="9525">
              <a:noFill/>
              <a:miter lim="800000"/>
              <a:headEnd/>
              <a:tailEnd/>
            </a:ln>
          </p:spPr>
        </p:pic>
      </p:grpSp>
      <p:sp>
        <p:nvSpPr>
          <p:cNvPr id="65543" name="Text Box 7"/>
          <p:cNvSpPr txBox="1">
            <a:spLocks noChangeArrowheads="1"/>
          </p:cNvSpPr>
          <p:nvPr/>
        </p:nvSpPr>
        <p:spPr bwMode="auto">
          <a:xfrm>
            <a:off x="1965326" y="3124200"/>
            <a:ext cx="2951449" cy="2308324"/>
          </a:xfrm>
          <a:prstGeom prst="rect">
            <a:avLst/>
          </a:prstGeom>
          <a:noFill/>
          <a:ln w="9525">
            <a:noFill/>
            <a:miter lim="800000"/>
            <a:headEnd/>
            <a:tailEnd/>
          </a:ln>
        </p:spPr>
        <p:txBody>
          <a:bodyPr wrap="none">
            <a:spAutoFit/>
          </a:bodyPr>
          <a:lstStyle/>
          <a:p>
            <a:pPr eaLnBrk="1" hangingPunct="1">
              <a:buFontTx/>
              <a:buChar char="•"/>
            </a:pPr>
            <a:r>
              <a:rPr lang="en-US" b="1">
                <a:solidFill>
                  <a:srgbClr val="000000"/>
                </a:solidFill>
                <a:latin typeface="Arial" pitchFamily="34" charset="0"/>
              </a:rPr>
              <a:t>Inverter Amplifies</a:t>
            </a:r>
          </a:p>
          <a:p>
            <a:pPr lvl="1" eaLnBrk="1" hangingPunct="1">
              <a:buFontTx/>
              <a:buChar char="•"/>
            </a:pPr>
            <a:r>
              <a:rPr lang="en-US" b="1">
                <a:solidFill>
                  <a:srgbClr val="000000"/>
                </a:solidFill>
                <a:latin typeface="Arial" pitchFamily="34" charset="0"/>
              </a:rPr>
              <a:t>Negative gain</a:t>
            </a:r>
          </a:p>
          <a:p>
            <a:pPr lvl="1" eaLnBrk="1" hangingPunct="1">
              <a:buFontTx/>
              <a:buChar char="•"/>
            </a:pPr>
            <a:r>
              <a:rPr lang="en-US" b="1">
                <a:solidFill>
                  <a:srgbClr val="000000"/>
                </a:solidFill>
                <a:latin typeface="Arial" pitchFamily="34" charset="0"/>
              </a:rPr>
              <a:t>Slope &lt; –1 in middle</a:t>
            </a:r>
          </a:p>
          <a:p>
            <a:pPr lvl="1" eaLnBrk="1" hangingPunct="1">
              <a:buFontTx/>
              <a:buChar char="•"/>
            </a:pPr>
            <a:r>
              <a:rPr lang="en-US" b="1">
                <a:solidFill>
                  <a:srgbClr val="000000"/>
                </a:solidFill>
                <a:latin typeface="Arial" pitchFamily="34" charset="0"/>
              </a:rPr>
              <a:t>Saturates at ends</a:t>
            </a:r>
          </a:p>
          <a:p>
            <a:pPr eaLnBrk="1" hangingPunct="1">
              <a:buFontTx/>
              <a:buChar char="•"/>
            </a:pPr>
            <a:r>
              <a:rPr lang="en-US" b="1">
                <a:solidFill>
                  <a:srgbClr val="000000"/>
                </a:solidFill>
                <a:latin typeface="Arial" pitchFamily="34" charset="0"/>
              </a:rPr>
              <a:t> Inverter Pair Amplifies</a:t>
            </a:r>
          </a:p>
          <a:p>
            <a:pPr lvl="1" eaLnBrk="1" hangingPunct="1">
              <a:buFontTx/>
              <a:buChar char="•"/>
            </a:pPr>
            <a:r>
              <a:rPr lang="en-US" b="1">
                <a:solidFill>
                  <a:srgbClr val="000000"/>
                </a:solidFill>
                <a:latin typeface="Arial" pitchFamily="34" charset="0"/>
              </a:rPr>
              <a:t>Positive gain</a:t>
            </a:r>
          </a:p>
          <a:p>
            <a:pPr lvl="1" eaLnBrk="1" hangingPunct="1">
              <a:buFontTx/>
              <a:buChar char="•"/>
            </a:pPr>
            <a:r>
              <a:rPr lang="en-US" b="1">
                <a:solidFill>
                  <a:srgbClr val="000000"/>
                </a:solidFill>
                <a:latin typeface="Arial" pitchFamily="34" charset="0"/>
              </a:rPr>
              <a:t>Slope &gt; 1 in middle</a:t>
            </a:r>
          </a:p>
          <a:p>
            <a:pPr lvl="1" eaLnBrk="1" hangingPunct="1">
              <a:buFontTx/>
              <a:buChar char="•"/>
            </a:pPr>
            <a:r>
              <a:rPr lang="en-US" b="1">
                <a:solidFill>
                  <a:srgbClr val="000000"/>
                </a:solidFill>
                <a:latin typeface="Arial" pitchFamily="34" charset="0"/>
              </a:rPr>
              <a:t>Saturates at ends</a:t>
            </a:r>
          </a:p>
        </p:txBody>
      </p:sp>
      <p:sp>
        <p:nvSpPr>
          <p:cNvPr id="65544" name="Freeform 8"/>
          <p:cNvSpPr>
            <a:spLocks/>
          </p:cNvSpPr>
          <p:nvPr/>
        </p:nvSpPr>
        <p:spPr bwMode="auto">
          <a:xfrm>
            <a:off x="6172200" y="2057400"/>
            <a:ext cx="2743200" cy="2819400"/>
          </a:xfrm>
          <a:custGeom>
            <a:avLst/>
            <a:gdLst>
              <a:gd name="T0" fmla="*/ 0 w 1728"/>
              <a:gd name="T1" fmla="*/ 0 h 1776"/>
              <a:gd name="T2" fmla="*/ 2147483647 w 1728"/>
              <a:gd name="T3" fmla="*/ 2147483647 h 1776"/>
              <a:gd name="T4" fmla="*/ 2147483647 w 1728"/>
              <a:gd name="T5" fmla="*/ 2147483647 h 1776"/>
              <a:gd name="T6" fmla="*/ 2147483647 w 1728"/>
              <a:gd name="T7" fmla="*/ 2147483647 h 1776"/>
              <a:gd name="T8" fmla="*/ 2147483647 w 1728"/>
              <a:gd name="T9" fmla="*/ 2147483647 h 1776"/>
              <a:gd name="T10" fmla="*/ 2147483647 w 1728"/>
              <a:gd name="T11" fmla="*/ 2147483647 h 1776"/>
              <a:gd name="T12" fmla="*/ 2147483647 w 1728"/>
              <a:gd name="T13" fmla="*/ 2147483647 h 1776"/>
              <a:gd name="T14" fmla="*/ 2147483647 w 1728"/>
              <a:gd name="T15" fmla="*/ 2147483647 h 1776"/>
              <a:gd name="T16" fmla="*/ 0 60000 65536"/>
              <a:gd name="T17" fmla="*/ 0 60000 65536"/>
              <a:gd name="T18" fmla="*/ 0 60000 65536"/>
              <a:gd name="T19" fmla="*/ 0 60000 65536"/>
              <a:gd name="T20" fmla="*/ 0 60000 65536"/>
              <a:gd name="T21" fmla="*/ 0 60000 65536"/>
              <a:gd name="T22" fmla="*/ 0 60000 65536"/>
              <a:gd name="T23" fmla="*/ 0 60000 65536"/>
              <a:gd name="T24" fmla="*/ 0 w 1728"/>
              <a:gd name="T25" fmla="*/ 0 h 1776"/>
              <a:gd name="T26" fmla="*/ 1728 w 1728"/>
              <a:gd name="T27" fmla="*/ 1776 h 177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728" h="1776">
                <a:moveTo>
                  <a:pt x="0" y="0"/>
                </a:moveTo>
                <a:cubicBezTo>
                  <a:pt x="68" y="12"/>
                  <a:pt x="136" y="24"/>
                  <a:pt x="192" y="48"/>
                </a:cubicBezTo>
                <a:cubicBezTo>
                  <a:pt x="248" y="72"/>
                  <a:pt x="256" y="72"/>
                  <a:pt x="336" y="144"/>
                </a:cubicBezTo>
                <a:cubicBezTo>
                  <a:pt x="416" y="216"/>
                  <a:pt x="552" y="328"/>
                  <a:pt x="672" y="480"/>
                </a:cubicBezTo>
                <a:cubicBezTo>
                  <a:pt x="792" y="632"/>
                  <a:pt x="936" y="880"/>
                  <a:pt x="1056" y="1056"/>
                </a:cubicBezTo>
                <a:cubicBezTo>
                  <a:pt x="1176" y="1232"/>
                  <a:pt x="1304" y="1424"/>
                  <a:pt x="1392" y="1536"/>
                </a:cubicBezTo>
                <a:cubicBezTo>
                  <a:pt x="1480" y="1648"/>
                  <a:pt x="1528" y="1688"/>
                  <a:pt x="1584" y="1728"/>
                </a:cubicBezTo>
                <a:cubicBezTo>
                  <a:pt x="1640" y="1768"/>
                  <a:pt x="1696" y="1768"/>
                  <a:pt x="1728" y="1776"/>
                </a:cubicBezTo>
              </a:path>
            </a:pathLst>
          </a:custGeom>
          <a:noFill/>
          <a:ln w="50800" cap="flat" cmpd="sng">
            <a:solidFill>
              <a:srgbClr val="FF0000"/>
            </a:solidFill>
            <a:prstDash val="dash"/>
            <a:miter lim="800000"/>
            <a:headEnd type="none" w="med" len="med"/>
            <a:tailEnd type="none" w="med" len="med"/>
          </a:ln>
        </p:spPr>
        <p:txBody>
          <a:bodyPr/>
          <a:lstStyle/>
          <a:p>
            <a:endParaRPr lang="en-US"/>
          </a:p>
        </p:txBody>
      </p:sp>
      <p:sp>
        <p:nvSpPr>
          <p:cNvPr id="65545" name="Freeform 9"/>
          <p:cNvSpPr>
            <a:spLocks/>
          </p:cNvSpPr>
          <p:nvPr/>
        </p:nvSpPr>
        <p:spPr bwMode="auto">
          <a:xfrm>
            <a:off x="6172200" y="2057400"/>
            <a:ext cx="2819400" cy="2857500"/>
          </a:xfrm>
          <a:custGeom>
            <a:avLst/>
            <a:gdLst>
              <a:gd name="T0" fmla="*/ 0 w 1776"/>
              <a:gd name="T1" fmla="*/ 2147483647 h 1800"/>
              <a:gd name="T2" fmla="*/ 2147483647 w 1776"/>
              <a:gd name="T3" fmla="*/ 2147483647 h 1800"/>
              <a:gd name="T4" fmla="*/ 2147483647 w 1776"/>
              <a:gd name="T5" fmla="*/ 2147483647 h 1800"/>
              <a:gd name="T6" fmla="*/ 2147483647 w 1776"/>
              <a:gd name="T7" fmla="*/ 2147483647 h 1800"/>
              <a:gd name="T8" fmla="*/ 2147483647 w 1776"/>
              <a:gd name="T9" fmla="*/ 2147483647 h 1800"/>
              <a:gd name="T10" fmla="*/ 2147483647 w 1776"/>
              <a:gd name="T11" fmla="*/ 2147483647 h 1800"/>
              <a:gd name="T12" fmla="*/ 2147483647 w 1776"/>
              <a:gd name="T13" fmla="*/ 2147483647 h 1800"/>
              <a:gd name="T14" fmla="*/ 2147483647 w 1776"/>
              <a:gd name="T15" fmla="*/ 2147483647 h 1800"/>
              <a:gd name="T16" fmla="*/ 2147483647 w 1776"/>
              <a:gd name="T17" fmla="*/ 0 h 18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776"/>
              <a:gd name="T28" fmla="*/ 0 h 1800"/>
              <a:gd name="T29" fmla="*/ 1776 w 1776"/>
              <a:gd name="T30" fmla="*/ 1800 h 18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776" h="1800">
                <a:moveTo>
                  <a:pt x="0" y="1776"/>
                </a:moveTo>
                <a:cubicBezTo>
                  <a:pt x="80" y="1788"/>
                  <a:pt x="160" y="1800"/>
                  <a:pt x="240" y="1776"/>
                </a:cubicBezTo>
                <a:cubicBezTo>
                  <a:pt x="320" y="1752"/>
                  <a:pt x="392" y="1728"/>
                  <a:pt x="480" y="1632"/>
                </a:cubicBezTo>
                <a:cubicBezTo>
                  <a:pt x="568" y="1536"/>
                  <a:pt x="688" y="1344"/>
                  <a:pt x="768" y="1200"/>
                </a:cubicBezTo>
                <a:cubicBezTo>
                  <a:pt x="848" y="1056"/>
                  <a:pt x="896" y="904"/>
                  <a:pt x="960" y="768"/>
                </a:cubicBezTo>
                <a:cubicBezTo>
                  <a:pt x="1024" y="632"/>
                  <a:pt x="1096" y="480"/>
                  <a:pt x="1152" y="384"/>
                </a:cubicBezTo>
                <a:cubicBezTo>
                  <a:pt x="1208" y="288"/>
                  <a:pt x="1248" y="248"/>
                  <a:pt x="1296" y="192"/>
                </a:cubicBezTo>
                <a:cubicBezTo>
                  <a:pt x="1344" y="136"/>
                  <a:pt x="1360" y="80"/>
                  <a:pt x="1440" y="48"/>
                </a:cubicBezTo>
                <a:cubicBezTo>
                  <a:pt x="1520" y="16"/>
                  <a:pt x="1648" y="8"/>
                  <a:pt x="1776" y="0"/>
                </a:cubicBezTo>
              </a:path>
            </a:pathLst>
          </a:custGeom>
          <a:noFill/>
          <a:ln w="50800" cap="flat" cmpd="sng">
            <a:solidFill>
              <a:srgbClr val="0000FF"/>
            </a:solidFill>
            <a:prstDash val="solid"/>
            <a:miter lim="800000"/>
            <a:headEnd type="none" w="med" len="med"/>
            <a:tailEnd type="none" w="med" len="med"/>
          </a:ln>
        </p:spPr>
        <p:txBody>
          <a:bodyPr/>
          <a:lstStyle/>
          <a:p>
            <a:endParaRPr lang="en-US"/>
          </a:p>
        </p:txBody>
      </p:sp>
    </p:spTree>
    <p:extLst>
      <p:ext uri="{BB962C8B-B14F-4D97-AF65-F5344CB8AC3E}">
        <p14:creationId xmlns:p14="http://schemas.microsoft.com/office/powerpoint/2010/main" val="2365906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6554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499"/>
                                          </p:stCondLst>
                                        </p:cTn>
                                        <p:tgtEl>
                                          <p:spTgt spid="6553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6554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655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543" grpId="0" autoUpdateAnimBg="0"/>
      <p:bldP spid="65544" grpId="0" animBg="1"/>
      <p:bldP spid="65545"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Slide Number Placeholder 3"/>
          <p:cNvSpPr>
            <a:spLocks noGrp="1"/>
          </p:cNvSpPr>
          <p:nvPr>
            <p:ph type="sldNum" sz="quarter" idx="10"/>
          </p:nvPr>
        </p:nvSpPr>
        <p:spPr>
          <a:xfrm>
            <a:off x="8904288" y="6092825"/>
            <a:ext cx="609600" cy="431800"/>
          </a:xfrm>
          <a:noFill/>
        </p:spPr>
        <p:txBody>
          <a:bodyPr/>
          <a:lstStyle/>
          <a:p>
            <a:fld id="{13973081-4CBB-4A36-A811-415F141647EA}" type="slidenum">
              <a:rPr lang="it-IT" smtClean="0">
                <a:latin typeface="Arial" pitchFamily="34" charset="0"/>
                <a:ea typeface="ＭＳ Ｐゴシック" pitchFamily="34" charset="-128"/>
              </a:rPr>
              <a:pPr/>
              <a:t>46</a:t>
            </a:fld>
            <a:endParaRPr lang="it-IT">
              <a:latin typeface="Arial" pitchFamily="34" charset="0"/>
              <a:ea typeface="ＭＳ Ｐゴシック" pitchFamily="34" charset="-128"/>
            </a:endParaRPr>
          </a:p>
        </p:txBody>
      </p:sp>
      <p:sp>
        <p:nvSpPr>
          <p:cNvPr id="88067" name="Rectangle 2"/>
          <p:cNvSpPr>
            <a:spLocks noGrp="1" noChangeArrowheads="1"/>
          </p:cNvSpPr>
          <p:nvPr>
            <p:ph type="title"/>
          </p:nvPr>
        </p:nvSpPr>
        <p:spPr/>
        <p:txBody>
          <a:bodyPr/>
          <a:lstStyle/>
          <a:p>
            <a:pPr eaLnBrk="1" hangingPunct="1"/>
            <a:r>
              <a:rPr lang="en-US" smtClean="0"/>
              <a:t>Bistable Element</a:t>
            </a:r>
          </a:p>
        </p:txBody>
      </p:sp>
      <p:grpSp>
        <p:nvGrpSpPr>
          <p:cNvPr id="2" name="Group 3"/>
          <p:cNvGrpSpPr>
            <a:grpSpLocks/>
          </p:cNvGrpSpPr>
          <p:nvPr/>
        </p:nvGrpSpPr>
        <p:grpSpPr bwMode="auto">
          <a:xfrm>
            <a:off x="2057400" y="1208088"/>
            <a:ext cx="8053388" cy="4887912"/>
            <a:chOff x="336" y="761"/>
            <a:chExt cx="5073" cy="3079"/>
          </a:xfrm>
        </p:grpSpPr>
        <p:pic>
          <p:nvPicPr>
            <p:cNvPr id="88075" name="Picture 4"/>
            <p:cNvPicPr>
              <a:picLocks noChangeAspect="1" noChangeArrowheads="1"/>
            </p:cNvPicPr>
            <p:nvPr/>
          </p:nvPicPr>
          <p:blipFill>
            <a:blip r:embed="rId2" cstate="print"/>
            <a:srcRect/>
            <a:stretch>
              <a:fillRect/>
            </a:stretch>
          </p:blipFill>
          <p:spPr bwMode="auto">
            <a:xfrm>
              <a:off x="336" y="864"/>
              <a:ext cx="2611" cy="2976"/>
            </a:xfrm>
            <a:prstGeom prst="rect">
              <a:avLst/>
            </a:prstGeom>
            <a:noFill/>
            <a:ln w="9525">
              <a:noFill/>
              <a:miter lim="800000"/>
              <a:headEnd/>
              <a:tailEnd/>
            </a:ln>
          </p:spPr>
        </p:pic>
        <p:sp>
          <p:nvSpPr>
            <p:cNvPr id="88076" name="Text Box 5"/>
            <p:cNvSpPr txBox="1">
              <a:spLocks noChangeArrowheads="1"/>
            </p:cNvSpPr>
            <p:nvPr/>
          </p:nvSpPr>
          <p:spPr bwMode="auto">
            <a:xfrm>
              <a:off x="2736" y="761"/>
              <a:ext cx="2673" cy="1493"/>
            </a:xfrm>
            <a:prstGeom prst="rect">
              <a:avLst/>
            </a:prstGeom>
            <a:noFill/>
            <a:ln w="9525">
              <a:noFill/>
              <a:miter lim="800000"/>
              <a:headEnd/>
              <a:tailEnd/>
            </a:ln>
          </p:spPr>
          <p:txBody>
            <a:bodyPr wrap="none">
              <a:spAutoFit/>
            </a:bodyPr>
            <a:lstStyle/>
            <a:p>
              <a:pPr eaLnBrk="1" hangingPunct="1"/>
              <a:r>
                <a:rPr lang="en-US" sz="2800" b="1">
                  <a:solidFill>
                    <a:srgbClr val="0000FF"/>
                  </a:solidFill>
                  <a:latin typeface="Arial" pitchFamily="34" charset="0"/>
                </a:rPr>
                <a:t>Stability</a:t>
              </a:r>
            </a:p>
            <a:p>
              <a:pPr eaLnBrk="1" hangingPunct="1"/>
              <a:r>
                <a:rPr lang="en-US" sz="2800">
                  <a:solidFill>
                    <a:srgbClr val="810081"/>
                  </a:solidFill>
                  <a:latin typeface="Wingdings" pitchFamily="2" charset="2"/>
                </a:rPr>
                <a:t>§ </a:t>
              </a:r>
              <a:r>
                <a:rPr lang="en-US" sz="2800" b="1">
                  <a:solidFill>
                    <a:srgbClr val="810081"/>
                  </a:solidFill>
                  <a:latin typeface="Arial" pitchFamily="34" charset="0"/>
                </a:rPr>
                <a:t>Require Vin = V2</a:t>
              </a:r>
            </a:p>
            <a:p>
              <a:pPr eaLnBrk="1" hangingPunct="1"/>
              <a:r>
                <a:rPr lang="en-US" sz="2800">
                  <a:solidFill>
                    <a:srgbClr val="810081"/>
                  </a:solidFill>
                  <a:latin typeface="Wingdings" pitchFamily="2" charset="2"/>
                </a:rPr>
                <a:t>§ </a:t>
              </a:r>
              <a:r>
                <a:rPr lang="en-US" sz="2800" b="1">
                  <a:solidFill>
                    <a:srgbClr val="810081"/>
                  </a:solidFill>
                  <a:latin typeface="Arial" pitchFamily="34" charset="0"/>
                </a:rPr>
                <a:t>Stable at endpoints</a:t>
              </a:r>
            </a:p>
            <a:p>
              <a:pPr eaLnBrk="1" hangingPunct="1"/>
              <a:r>
                <a:rPr lang="en-US" b="1">
                  <a:solidFill>
                    <a:srgbClr val="000000"/>
                  </a:solidFill>
                  <a:latin typeface="Arial" pitchFamily="34" charset="0"/>
                </a:rPr>
                <a:t>	recover from pertubation</a:t>
              </a:r>
            </a:p>
            <a:p>
              <a:pPr eaLnBrk="1" hangingPunct="1"/>
              <a:r>
                <a:rPr lang="en-US" sz="2800">
                  <a:solidFill>
                    <a:srgbClr val="810081"/>
                  </a:solidFill>
                  <a:latin typeface="Wingdings" pitchFamily="2" charset="2"/>
                </a:rPr>
                <a:t>§ </a:t>
              </a:r>
              <a:r>
                <a:rPr lang="en-US" sz="2800" b="1">
                  <a:solidFill>
                    <a:srgbClr val="810081"/>
                  </a:solidFill>
                  <a:latin typeface="Arial" pitchFamily="34" charset="0"/>
                </a:rPr>
                <a:t>Metastable in middle</a:t>
              </a:r>
            </a:p>
            <a:p>
              <a:pPr eaLnBrk="1" hangingPunct="1"/>
              <a:r>
                <a:rPr lang="en-US">
                  <a:solidFill>
                    <a:srgbClr val="000000"/>
                  </a:solidFill>
                  <a:latin typeface="Arial" pitchFamily="34" charset="0"/>
                </a:rPr>
                <a:t>	</a:t>
              </a:r>
              <a:r>
                <a:rPr lang="en-US" b="1">
                  <a:solidFill>
                    <a:srgbClr val="000000"/>
                  </a:solidFill>
                  <a:latin typeface="Arial" pitchFamily="34" charset="0"/>
                </a:rPr>
                <a:t>Fall out when perturbed</a:t>
              </a:r>
              <a:endParaRPr lang="en-US">
                <a:solidFill>
                  <a:srgbClr val="000000"/>
                </a:solidFill>
                <a:latin typeface="Arial" pitchFamily="34" charset="0"/>
              </a:endParaRPr>
            </a:p>
          </p:txBody>
        </p:sp>
      </p:grpSp>
      <p:grpSp>
        <p:nvGrpSpPr>
          <p:cNvPr id="3" name="Group 6"/>
          <p:cNvGrpSpPr>
            <a:grpSpLocks/>
          </p:cNvGrpSpPr>
          <p:nvPr/>
        </p:nvGrpSpPr>
        <p:grpSpPr bwMode="auto">
          <a:xfrm>
            <a:off x="6553200" y="3733800"/>
            <a:ext cx="4097338" cy="2641600"/>
            <a:chOff x="3168" y="2352"/>
            <a:chExt cx="2581" cy="1664"/>
          </a:xfrm>
        </p:grpSpPr>
        <p:pic>
          <p:nvPicPr>
            <p:cNvPr id="88073" name="Picture 7"/>
            <p:cNvPicPr>
              <a:picLocks noChangeAspect="1" noChangeArrowheads="1"/>
            </p:cNvPicPr>
            <p:nvPr/>
          </p:nvPicPr>
          <p:blipFill>
            <a:blip r:embed="rId3" cstate="print"/>
            <a:srcRect/>
            <a:stretch>
              <a:fillRect/>
            </a:stretch>
          </p:blipFill>
          <p:spPr bwMode="auto">
            <a:xfrm>
              <a:off x="3168" y="2352"/>
              <a:ext cx="2082" cy="1486"/>
            </a:xfrm>
            <a:prstGeom prst="rect">
              <a:avLst/>
            </a:prstGeom>
            <a:noFill/>
            <a:ln w="9525">
              <a:noFill/>
              <a:miter lim="800000"/>
              <a:headEnd/>
              <a:tailEnd/>
            </a:ln>
          </p:spPr>
        </p:pic>
        <p:sp>
          <p:nvSpPr>
            <p:cNvPr id="88074" name="Text Box 8"/>
            <p:cNvSpPr txBox="1">
              <a:spLocks noChangeArrowheads="1"/>
            </p:cNvSpPr>
            <p:nvPr/>
          </p:nvSpPr>
          <p:spPr bwMode="auto">
            <a:xfrm>
              <a:off x="3254" y="3689"/>
              <a:ext cx="2495" cy="327"/>
            </a:xfrm>
            <a:prstGeom prst="rect">
              <a:avLst/>
            </a:prstGeom>
            <a:noFill/>
            <a:ln w="9525">
              <a:noFill/>
              <a:miter lim="800000"/>
              <a:headEnd/>
              <a:tailEnd/>
            </a:ln>
          </p:spPr>
          <p:txBody>
            <a:bodyPr wrap="none">
              <a:spAutoFit/>
            </a:bodyPr>
            <a:lstStyle/>
            <a:p>
              <a:pPr eaLnBrk="1" hangingPunct="1"/>
              <a:r>
                <a:rPr lang="en-US" sz="2800" b="1">
                  <a:solidFill>
                    <a:srgbClr val="0000FF"/>
                  </a:solidFill>
                  <a:latin typeface="Arial" pitchFamily="34" charset="0"/>
                </a:rPr>
                <a:t>Ball on Ramp Analogy</a:t>
              </a:r>
              <a:endParaRPr lang="en-US" sz="2800">
                <a:solidFill>
                  <a:srgbClr val="000000"/>
                </a:solidFill>
                <a:latin typeface="Arial" pitchFamily="34" charset="0"/>
              </a:endParaRPr>
            </a:p>
          </p:txBody>
        </p:sp>
      </p:grpSp>
      <p:sp>
        <p:nvSpPr>
          <p:cNvPr id="66569" name="Oval 9"/>
          <p:cNvSpPr>
            <a:spLocks noChangeArrowheads="1"/>
          </p:cNvSpPr>
          <p:nvPr/>
        </p:nvSpPr>
        <p:spPr bwMode="auto">
          <a:xfrm>
            <a:off x="3810000" y="3962400"/>
            <a:ext cx="304800" cy="304800"/>
          </a:xfrm>
          <a:prstGeom prst="ellipse">
            <a:avLst/>
          </a:prstGeom>
          <a:noFill/>
          <a:ln w="38100">
            <a:solidFill>
              <a:srgbClr val="FF0000"/>
            </a:solidFill>
            <a:miter lim="800000"/>
            <a:headEnd/>
            <a:tailEnd/>
          </a:ln>
        </p:spPr>
        <p:txBody>
          <a:bodyPr wrap="none" anchor="ctr"/>
          <a:lstStyle/>
          <a:p>
            <a:endParaRPr lang="en-US"/>
          </a:p>
        </p:txBody>
      </p:sp>
      <p:sp>
        <p:nvSpPr>
          <p:cNvPr id="66570" name="Oval 10"/>
          <p:cNvSpPr>
            <a:spLocks noChangeArrowheads="1"/>
          </p:cNvSpPr>
          <p:nvPr/>
        </p:nvSpPr>
        <p:spPr bwMode="auto">
          <a:xfrm>
            <a:off x="2743200" y="5029200"/>
            <a:ext cx="304800" cy="304800"/>
          </a:xfrm>
          <a:prstGeom prst="ellipse">
            <a:avLst/>
          </a:prstGeom>
          <a:noFill/>
          <a:ln w="38100">
            <a:solidFill>
              <a:srgbClr val="FF0000"/>
            </a:solidFill>
            <a:miter lim="800000"/>
            <a:headEnd/>
            <a:tailEnd/>
          </a:ln>
        </p:spPr>
        <p:txBody>
          <a:bodyPr wrap="none" anchor="ctr"/>
          <a:lstStyle/>
          <a:p>
            <a:endParaRPr lang="en-US"/>
          </a:p>
        </p:txBody>
      </p:sp>
      <p:sp>
        <p:nvSpPr>
          <p:cNvPr id="66571" name="Oval 11"/>
          <p:cNvSpPr>
            <a:spLocks noChangeArrowheads="1"/>
          </p:cNvSpPr>
          <p:nvPr/>
        </p:nvSpPr>
        <p:spPr bwMode="auto">
          <a:xfrm>
            <a:off x="4876800" y="2895600"/>
            <a:ext cx="304800" cy="304800"/>
          </a:xfrm>
          <a:prstGeom prst="ellipse">
            <a:avLst/>
          </a:prstGeom>
          <a:noFill/>
          <a:ln w="38100">
            <a:solidFill>
              <a:srgbClr val="FF0000"/>
            </a:solidFill>
            <a:miter lim="800000"/>
            <a:headEnd/>
            <a:tailEnd/>
          </a:ln>
        </p:spPr>
        <p:txBody>
          <a:bodyPr wrap="none" anchor="ctr"/>
          <a:lstStyle/>
          <a:p>
            <a:endParaRPr lang="en-US"/>
          </a:p>
        </p:txBody>
      </p:sp>
    </p:spTree>
    <p:extLst>
      <p:ext uri="{BB962C8B-B14F-4D97-AF65-F5344CB8AC3E}">
        <p14:creationId xmlns:p14="http://schemas.microsoft.com/office/powerpoint/2010/main" val="31185227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8" fill="hold" grpId="0" nodeType="clickEffect">
                                  <p:stCondLst>
                                    <p:cond delay="0"/>
                                  </p:stCondLst>
                                  <p:childTnLst>
                                    <p:set>
                                      <p:cBhvr>
                                        <p:cTn id="10" dur="1" fill="hold">
                                          <p:stCondLst>
                                            <p:cond delay="0"/>
                                          </p:stCondLst>
                                        </p:cTn>
                                        <p:tgtEl>
                                          <p:spTgt spid="66569"/>
                                        </p:tgtEl>
                                        <p:attrNameLst>
                                          <p:attrName>style.visibility</p:attrName>
                                        </p:attrNameLst>
                                      </p:cBhvr>
                                      <p:to>
                                        <p:strVal val="visible"/>
                                      </p:to>
                                    </p:set>
                                    <p:anim calcmode="lin" valueType="num">
                                      <p:cBhvr additive="base">
                                        <p:cTn id="11" dur="500" fill="hold"/>
                                        <p:tgtEl>
                                          <p:spTgt spid="66569"/>
                                        </p:tgtEl>
                                        <p:attrNameLst>
                                          <p:attrName>ppt_x</p:attrName>
                                        </p:attrNameLst>
                                      </p:cBhvr>
                                      <p:tavLst>
                                        <p:tav tm="0">
                                          <p:val>
                                            <p:strVal val="0-#ppt_w/2"/>
                                          </p:val>
                                        </p:tav>
                                        <p:tav tm="100000">
                                          <p:val>
                                            <p:strVal val="#ppt_x"/>
                                          </p:val>
                                        </p:tav>
                                      </p:tavLst>
                                    </p:anim>
                                    <p:anim calcmode="lin" valueType="num">
                                      <p:cBhvr additive="base">
                                        <p:cTn id="12" dur="500" fill="hold"/>
                                        <p:tgtEl>
                                          <p:spTgt spid="66569"/>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grpId="0" nodeType="clickEffect">
                                  <p:stCondLst>
                                    <p:cond delay="0"/>
                                  </p:stCondLst>
                                  <p:childTnLst>
                                    <p:set>
                                      <p:cBhvr>
                                        <p:cTn id="16" dur="1" fill="hold">
                                          <p:stCondLst>
                                            <p:cond delay="0"/>
                                          </p:stCondLst>
                                        </p:cTn>
                                        <p:tgtEl>
                                          <p:spTgt spid="66570"/>
                                        </p:tgtEl>
                                        <p:attrNameLst>
                                          <p:attrName>style.visibility</p:attrName>
                                        </p:attrNameLst>
                                      </p:cBhvr>
                                      <p:to>
                                        <p:strVal val="visible"/>
                                      </p:to>
                                    </p:set>
                                    <p:anim calcmode="lin" valueType="num">
                                      <p:cBhvr additive="base">
                                        <p:cTn id="17" dur="500" fill="hold"/>
                                        <p:tgtEl>
                                          <p:spTgt spid="66570"/>
                                        </p:tgtEl>
                                        <p:attrNameLst>
                                          <p:attrName>ppt_x</p:attrName>
                                        </p:attrNameLst>
                                      </p:cBhvr>
                                      <p:tavLst>
                                        <p:tav tm="0">
                                          <p:val>
                                            <p:strVal val="0-#ppt_w/2"/>
                                          </p:val>
                                        </p:tav>
                                        <p:tav tm="100000">
                                          <p:val>
                                            <p:strVal val="#ppt_x"/>
                                          </p:val>
                                        </p:tav>
                                      </p:tavLst>
                                    </p:anim>
                                    <p:anim calcmode="lin" valueType="num">
                                      <p:cBhvr additive="base">
                                        <p:cTn id="18" dur="500" fill="hold"/>
                                        <p:tgtEl>
                                          <p:spTgt spid="66570"/>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8" fill="hold" grpId="0" nodeType="clickEffect">
                                  <p:stCondLst>
                                    <p:cond delay="0"/>
                                  </p:stCondLst>
                                  <p:childTnLst>
                                    <p:set>
                                      <p:cBhvr>
                                        <p:cTn id="22" dur="1" fill="hold">
                                          <p:stCondLst>
                                            <p:cond delay="0"/>
                                          </p:stCondLst>
                                        </p:cTn>
                                        <p:tgtEl>
                                          <p:spTgt spid="66571"/>
                                        </p:tgtEl>
                                        <p:attrNameLst>
                                          <p:attrName>style.visibility</p:attrName>
                                        </p:attrNameLst>
                                      </p:cBhvr>
                                      <p:to>
                                        <p:strVal val="visible"/>
                                      </p:to>
                                    </p:set>
                                    <p:anim calcmode="lin" valueType="num">
                                      <p:cBhvr additive="base">
                                        <p:cTn id="23" dur="500" fill="hold"/>
                                        <p:tgtEl>
                                          <p:spTgt spid="66571"/>
                                        </p:tgtEl>
                                        <p:attrNameLst>
                                          <p:attrName>ppt_x</p:attrName>
                                        </p:attrNameLst>
                                      </p:cBhvr>
                                      <p:tavLst>
                                        <p:tav tm="0">
                                          <p:val>
                                            <p:strVal val="0-#ppt_w/2"/>
                                          </p:val>
                                        </p:tav>
                                        <p:tav tm="100000">
                                          <p:val>
                                            <p:strVal val="#ppt_x"/>
                                          </p:val>
                                        </p:tav>
                                      </p:tavLst>
                                    </p:anim>
                                    <p:anim calcmode="lin" valueType="num">
                                      <p:cBhvr additive="base">
                                        <p:cTn id="24" dur="500" fill="hold"/>
                                        <p:tgtEl>
                                          <p:spTgt spid="66571"/>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3" presetClass="entr" presetSubtype="16" fill="hold" nodeType="clickEffect">
                                  <p:stCondLst>
                                    <p:cond delay="0"/>
                                  </p:stCondLst>
                                  <p:childTnLst>
                                    <p:set>
                                      <p:cBhvr>
                                        <p:cTn id="28" dur="1" fill="hold">
                                          <p:stCondLst>
                                            <p:cond delay="0"/>
                                          </p:stCondLst>
                                        </p:cTn>
                                        <p:tgtEl>
                                          <p:spTgt spid="3"/>
                                        </p:tgtEl>
                                        <p:attrNameLst>
                                          <p:attrName>style.visibility</p:attrName>
                                        </p:attrNameLst>
                                      </p:cBhvr>
                                      <p:to>
                                        <p:strVal val="visible"/>
                                      </p:to>
                                    </p:set>
                                    <p:anim calcmode="lin" valueType="num">
                                      <p:cBhvr>
                                        <p:cTn id="29" dur="500" fill="hold"/>
                                        <p:tgtEl>
                                          <p:spTgt spid="3"/>
                                        </p:tgtEl>
                                        <p:attrNameLst>
                                          <p:attrName>ppt_w</p:attrName>
                                        </p:attrNameLst>
                                      </p:cBhvr>
                                      <p:tavLst>
                                        <p:tav tm="0">
                                          <p:val>
                                            <p:fltVal val="0"/>
                                          </p:val>
                                        </p:tav>
                                        <p:tav tm="100000">
                                          <p:val>
                                            <p:strVal val="#ppt_w"/>
                                          </p:val>
                                        </p:tav>
                                      </p:tavLst>
                                    </p:anim>
                                    <p:anim calcmode="lin" valueType="num">
                                      <p:cBhvr>
                                        <p:cTn id="30" dur="500" fill="hold"/>
                                        <p:tgtEl>
                                          <p:spTgt spid="3"/>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569" grpId="0" animBg="1"/>
      <p:bldP spid="66570" grpId="0" animBg="1"/>
      <p:bldP spid="66571"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Slide Number Placeholder 3"/>
          <p:cNvSpPr>
            <a:spLocks noGrp="1"/>
          </p:cNvSpPr>
          <p:nvPr>
            <p:ph type="sldNum" sz="quarter" idx="10"/>
          </p:nvPr>
        </p:nvSpPr>
        <p:spPr>
          <a:xfrm>
            <a:off x="8904288" y="6092825"/>
            <a:ext cx="609600" cy="431800"/>
          </a:xfrm>
          <a:noFill/>
        </p:spPr>
        <p:txBody>
          <a:bodyPr/>
          <a:lstStyle/>
          <a:p>
            <a:fld id="{71EBB431-CCAD-4518-A0FA-36B2F3E11C5C}" type="slidenum">
              <a:rPr lang="it-IT" smtClean="0">
                <a:latin typeface="Arial" pitchFamily="34" charset="0"/>
                <a:ea typeface="ＭＳ Ｐゴシック" pitchFamily="34" charset="-128"/>
              </a:rPr>
              <a:pPr/>
              <a:t>47</a:t>
            </a:fld>
            <a:endParaRPr lang="it-IT">
              <a:latin typeface="Arial" pitchFamily="34" charset="0"/>
              <a:ea typeface="ＭＳ Ｐゴシック" pitchFamily="34" charset="-128"/>
            </a:endParaRPr>
          </a:p>
        </p:txBody>
      </p:sp>
      <p:sp>
        <p:nvSpPr>
          <p:cNvPr id="89091" name="Rectangle 2"/>
          <p:cNvSpPr>
            <a:spLocks noGrp="1" noChangeArrowheads="1"/>
          </p:cNvSpPr>
          <p:nvPr>
            <p:ph type="title"/>
          </p:nvPr>
        </p:nvSpPr>
        <p:spPr>
          <a:xfrm>
            <a:off x="2057400" y="152400"/>
            <a:ext cx="8077200" cy="609600"/>
          </a:xfrm>
        </p:spPr>
        <p:txBody>
          <a:bodyPr>
            <a:normAutofit fontScale="90000"/>
          </a:bodyPr>
          <a:lstStyle/>
          <a:p>
            <a:pPr eaLnBrk="1" hangingPunct="1"/>
            <a:r>
              <a:rPr lang="en-US" smtClean="0"/>
              <a:t>SRAM Cell technologies</a:t>
            </a:r>
          </a:p>
        </p:txBody>
      </p:sp>
      <p:grpSp>
        <p:nvGrpSpPr>
          <p:cNvPr id="2" name="Group 3"/>
          <p:cNvGrpSpPr>
            <a:grpSpLocks/>
          </p:cNvGrpSpPr>
          <p:nvPr/>
        </p:nvGrpSpPr>
        <p:grpSpPr bwMode="auto">
          <a:xfrm>
            <a:off x="1905000" y="685800"/>
            <a:ext cx="7848600" cy="1447800"/>
            <a:chOff x="240" y="816"/>
            <a:chExt cx="4944" cy="912"/>
          </a:xfrm>
        </p:grpSpPr>
        <p:pic>
          <p:nvPicPr>
            <p:cNvPr id="89106" name="Picture 4"/>
            <p:cNvPicPr>
              <a:picLocks noChangeAspect="1" noChangeArrowheads="1"/>
            </p:cNvPicPr>
            <p:nvPr/>
          </p:nvPicPr>
          <p:blipFill>
            <a:blip r:embed="rId2" cstate="print"/>
            <a:srcRect/>
            <a:stretch>
              <a:fillRect/>
            </a:stretch>
          </p:blipFill>
          <p:spPr bwMode="auto">
            <a:xfrm>
              <a:off x="3696" y="816"/>
              <a:ext cx="1488" cy="912"/>
            </a:xfrm>
            <a:prstGeom prst="rect">
              <a:avLst/>
            </a:prstGeom>
            <a:noFill/>
            <a:ln w="9525">
              <a:noFill/>
              <a:miter lim="800000"/>
              <a:headEnd/>
              <a:tailEnd/>
            </a:ln>
          </p:spPr>
        </p:pic>
        <p:sp>
          <p:nvSpPr>
            <p:cNvPr id="89107" name="Rectangle 5"/>
            <p:cNvSpPr>
              <a:spLocks noChangeArrowheads="1"/>
            </p:cNvSpPr>
            <p:nvPr/>
          </p:nvSpPr>
          <p:spPr bwMode="auto">
            <a:xfrm>
              <a:off x="240" y="1136"/>
              <a:ext cx="2440" cy="233"/>
            </a:xfrm>
            <a:prstGeom prst="rect">
              <a:avLst/>
            </a:prstGeom>
            <a:noFill/>
            <a:ln w="9525">
              <a:noFill/>
              <a:miter lim="800000"/>
              <a:headEnd/>
              <a:tailEnd/>
            </a:ln>
          </p:spPr>
          <p:txBody>
            <a:bodyPr wrap="none">
              <a:spAutoFit/>
            </a:bodyPr>
            <a:lstStyle/>
            <a:p>
              <a:pPr eaLnBrk="1" hangingPunct="1"/>
              <a:r>
                <a:rPr lang="en-US" b="1">
                  <a:solidFill>
                    <a:srgbClr val="0000FF"/>
                  </a:solidFill>
                  <a:latin typeface="Times New Roman" pitchFamily="18" charset="0"/>
                </a:rPr>
                <a:t>Bipolar ECL : NPN with dual emitter</a:t>
              </a:r>
            </a:p>
          </p:txBody>
        </p:sp>
      </p:grpSp>
      <p:grpSp>
        <p:nvGrpSpPr>
          <p:cNvPr id="3" name="Group 6"/>
          <p:cNvGrpSpPr>
            <a:grpSpLocks/>
          </p:cNvGrpSpPr>
          <p:nvPr/>
        </p:nvGrpSpPr>
        <p:grpSpPr bwMode="auto">
          <a:xfrm>
            <a:off x="1905000" y="1982788"/>
            <a:ext cx="8382000" cy="1695450"/>
            <a:chOff x="240" y="1633"/>
            <a:chExt cx="5280" cy="1068"/>
          </a:xfrm>
        </p:grpSpPr>
        <p:pic>
          <p:nvPicPr>
            <p:cNvPr id="89104" name="Picture 7"/>
            <p:cNvPicPr>
              <a:picLocks noChangeAspect="1" noChangeArrowheads="1"/>
            </p:cNvPicPr>
            <p:nvPr/>
          </p:nvPicPr>
          <p:blipFill>
            <a:blip r:embed="rId3" cstate="print"/>
            <a:srcRect/>
            <a:stretch>
              <a:fillRect/>
            </a:stretch>
          </p:blipFill>
          <p:spPr bwMode="auto">
            <a:xfrm>
              <a:off x="3216" y="1776"/>
              <a:ext cx="2304" cy="925"/>
            </a:xfrm>
            <a:prstGeom prst="rect">
              <a:avLst/>
            </a:prstGeom>
            <a:noFill/>
            <a:ln w="9525">
              <a:noFill/>
              <a:miter lim="800000"/>
              <a:headEnd/>
              <a:tailEnd/>
            </a:ln>
          </p:spPr>
        </p:pic>
        <p:sp>
          <p:nvSpPr>
            <p:cNvPr id="89105" name="Rectangle 8"/>
            <p:cNvSpPr>
              <a:spLocks noChangeArrowheads="1"/>
            </p:cNvSpPr>
            <p:nvPr/>
          </p:nvSpPr>
          <p:spPr bwMode="auto">
            <a:xfrm>
              <a:off x="240" y="1633"/>
              <a:ext cx="2880" cy="529"/>
            </a:xfrm>
            <a:prstGeom prst="rect">
              <a:avLst/>
            </a:prstGeom>
            <a:noFill/>
            <a:ln w="9525">
              <a:noFill/>
              <a:miter lim="800000"/>
              <a:headEnd/>
              <a:tailEnd/>
            </a:ln>
          </p:spPr>
          <p:txBody>
            <a:bodyPr>
              <a:spAutoFit/>
            </a:bodyPr>
            <a:lstStyle/>
            <a:p>
              <a:pPr eaLnBrk="1" hangingPunct="1">
                <a:lnSpc>
                  <a:spcPct val="50000"/>
                </a:lnSpc>
                <a:spcBef>
                  <a:spcPct val="50000"/>
                </a:spcBef>
              </a:pPr>
              <a:r>
                <a:rPr lang="en-US" b="1">
                  <a:solidFill>
                    <a:srgbClr val="0000FF"/>
                  </a:solidFill>
                  <a:latin typeface="Times New Roman" pitchFamily="18" charset="0"/>
                </a:rPr>
                <a:t>NMOS load</a:t>
              </a:r>
            </a:p>
            <a:p>
              <a:pPr eaLnBrk="1" hangingPunct="1">
                <a:lnSpc>
                  <a:spcPct val="60000"/>
                </a:lnSpc>
                <a:spcBef>
                  <a:spcPct val="50000"/>
                </a:spcBef>
              </a:pPr>
              <a:r>
                <a:rPr lang="en-US" b="1">
                  <a:solidFill>
                    <a:srgbClr val="0000FF"/>
                  </a:solidFill>
                  <a:latin typeface="Times New Roman" pitchFamily="18" charset="0"/>
                </a:rPr>
                <a:t>A) Enhancement : additional load gate bias</a:t>
              </a:r>
            </a:p>
            <a:p>
              <a:pPr eaLnBrk="1" hangingPunct="1">
                <a:lnSpc>
                  <a:spcPct val="60000"/>
                </a:lnSpc>
                <a:spcBef>
                  <a:spcPct val="50000"/>
                </a:spcBef>
              </a:pPr>
              <a:r>
                <a:rPr lang="en-US" b="1">
                  <a:solidFill>
                    <a:srgbClr val="0000FF"/>
                  </a:solidFill>
                  <a:latin typeface="Times New Roman" pitchFamily="18" charset="0"/>
                </a:rPr>
                <a:t>B) Depletion : no additional load gate bias</a:t>
              </a:r>
            </a:p>
          </p:txBody>
        </p:sp>
      </p:grpSp>
      <p:grpSp>
        <p:nvGrpSpPr>
          <p:cNvPr id="4" name="Group 9"/>
          <p:cNvGrpSpPr>
            <a:grpSpLocks/>
          </p:cNvGrpSpPr>
          <p:nvPr/>
        </p:nvGrpSpPr>
        <p:grpSpPr bwMode="auto">
          <a:xfrm>
            <a:off x="2362200" y="3810002"/>
            <a:ext cx="1905000" cy="2093913"/>
            <a:chOff x="528" y="2784"/>
            <a:chExt cx="1200" cy="1319"/>
          </a:xfrm>
        </p:grpSpPr>
        <p:pic>
          <p:nvPicPr>
            <p:cNvPr id="89102" name="Picture 10"/>
            <p:cNvPicPr>
              <a:picLocks noChangeAspect="1" noChangeArrowheads="1"/>
            </p:cNvPicPr>
            <p:nvPr/>
          </p:nvPicPr>
          <p:blipFill>
            <a:blip r:embed="rId4" cstate="print"/>
            <a:srcRect/>
            <a:stretch>
              <a:fillRect/>
            </a:stretch>
          </p:blipFill>
          <p:spPr bwMode="auto">
            <a:xfrm>
              <a:off x="528" y="2784"/>
              <a:ext cx="1200" cy="938"/>
            </a:xfrm>
            <a:prstGeom prst="rect">
              <a:avLst/>
            </a:prstGeom>
            <a:noFill/>
            <a:ln w="9525">
              <a:noFill/>
              <a:miter lim="800000"/>
              <a:headEnd/>
              <a:tailEnd/>
            </a:ln>
          </p:spPr>
        </p:pic>
        <p:sp>
          <p:nvSpPr>
            <p:cNvPr id="89103" name="Rectangle 11"/>
            <p:cNvSpPr>
              <a:spLocks noChangeArrowheads="1"/>
            </p:cNvSpPr>
            <p:nvPr/>
          </p:nvSpPr>
          <p:spPr bwMode="auto">
            <a:xfrm>
              <a:off x="576" y="3696"/>
              <a:ext cx="1074" cy="407"/>
            </a:xfrm>
            <a:prstGeom prst="rect">
              <a:avLst/>
            </a:prstGeom>
            <a:noFill/>
            <a:ln w="9525">
              <a:noFill/>
              <a:miter lim="800000"/>
              <a:headEnd/>
              <a:tailEnd/>
            </a:ln>
          </p:spPr>
          <p:txBody>
            <a:bodyPr wrap="none">
              <a:spAutoFit/>
            </a:bodyPr>
            <a:lstStyle/>
            <a:p>
              <a:pPr eaLnBrk="1" hangingPunct="1"/>
              <a:r>
                <a:rPr lang="en-US" b="1">
                  <a:solidFill>
                    <a:srgbClr val="0000FF"/>
                  </a:solidFill>
                  <a:latin typeface="Times New Roman" pitchFamily="18" charset="0"/>
                </a:rPr>
                <a:t>High Load </a:t>
              </a:r>
            </a:p>
            <a:p>
              <a:pPr eaLnBrk="1" hangingPunct="1"/>
              <a:r>
                <a:rPr lang="en-US" b="1">
                  <a:solidFill>
                    <a:srgbClr val="0000FF"/>
                  </a:solidFill>
                  <a:latin typeface="Times New Roman" pitchFamily="18" charset="0"/>
                </a:rPr>
                <a:t>Resistance (4T)</a:t>
              </a:r>
            </a:p>
          </p:txBody>
        </p:sp>
      </p:grpSp>
      <p:grpSp>
        <p:nvGrpSpPr>
          <p:cNvPr id="5" name="Group 12"/>
          <p:cNvGrpSpPr>
            <a:grpSpLocks/>
          </p:cNvGrpSpPr>
          <p:nvPr/>
        </p:nvGrpSpPr>
        <p:grpSpPr bwMode="auto">
          <a:xfrm>
            <a:off x="4800600" y="3733802"/>
            <a:ext cx="1828800" cy="2246313"/>
            <a:chOff x="2064" y="2736"/>
            <a:chExt cx="1152" cy="1415"/>
          </a:xfrm>
        </p:grpSpPr>
        <p:pic>
          <p:nvPicPr>
            <p:cNvPr id="89100" name="Picture 13"/>
            <p:cNvPicPr>
              <a:picLocks noChangeAspect="1" noChangeArrowheads="1"/>
            </p:cNvPicPr>
            <p:nvPr/>
          </p:nvPicPr>
          <p:blipFill>
            <a:blip r:embed="rId5" cstate="print"/>
            <a:srcRect/>
            <a:stretch>
              <a:fillRect/>
            </a:stretch>
          </p:blipFill>
          <p:spPr bwMode="auto">
            <a:xfrm>
              <a:off x="2064" y="2736"/>
              <a:ext cx="1152" cy="975"/>
            </a:xfrm>
            <a:prstGeom prst="rect">
              <a:avLst/>
            </a:prstGeom>
            <a:noFill/>
            <a:ln w="9525">
              <a:noFill/>
              <a:miter lim="800000"/>
              <a:headEnd/>
              <a:tailEnd/>
            </a:ln>
          </p:spPr>
        </p:pic>
        <p:sp>
          <p:nvSpPr>
            <p:cNvPr id="89101" name="Rectangle 14"/>
            <p:cNvSpPr>
              <a:spLocks noChangeArrowheads="1"/>
            </p:cNvSpPr>
            <p:nvPr/>
          </p:nvSpPr>
          <p:spPr bwMode="auto">
            <a:xfrm>
              <a:off x="2076" y="3744"/>
              <a:ext cx="839" cy="407"/>
            </a:xfrm>
            <a:prstGeom prst="rect">
              <a:avLst/>
            </a:prstGeom>
            <a:noFill/>
            <a:ln w="9525">
              <a:noFill/>
              <a:miter lim="800000"/>
              <a:headEnd/>
              <a:tailEnd/>
            </a:ln>
          </p:spPr>
          <p:txBody>
            <a:bodyPr wrap="none">
              <a:spAutoFit/>
            </a:bodyPr>
            <a:lstStyle/>
            <a:p>
              <a:pPr eaLnBrk="1" hangingPunct="1"/>
              <a:r>
                <a:rPr lang="en-US" b="1">
                  <a:solidFill>
                    <a:srgbClr val="0000FF"/>
                  </a:solidFill>
                  <a:latin typeface="Times New Roman" pitchFamily="18" charset="0"/>
                </a:rPr>
                <a:t>Full CMOS</a:t>
              </a:r>
            </a:p>
            <a:p>
              <a:pPr eaLnBrk="1" hangingPunct="1"/>
              <a:r>
                <a:rPr lang="en-US" b="1">
                  <a:solidFill>
                    <a:srgbClr val="0000FF"/>
                  </a:solidFill>
                  <a:latin typeface="Times New Roman" pitchFamily="18" charset="0"/>
                </a:rPr>
                <a:t>(6T)</a:t>
              </a:r>
            </a:p>
          </p:txBody>
        </p:sp>
      </p:grpSp>
      <p:grpSp>
        <p:nvGrpSpPr>
          <p:cNvPr id="6" name="Group 15"/>
          <p:cNvGrpSpPr>
            <a:grpSpLocks/>
          </p:cNvGrpSpPr>
          <p:nvPr/>
        </p:nvGrpSpPr>
        <p:grpSpPr bwMode="auto">
          <a:xfrm>
            <a:off x="7239000" y="3735390"/>
            <a:ext cx="1981200" cy="2168525"/>
            <a:chOff x="3600" y="2737"/>
            <a:chExt cx="1248" cy="1366"/>
          </a:xfrm>
        </p:grpSpPr>
        <p:pic>
          <p:nvPicPr>
            <p:cNvPr id="89098" name="Picture 16"/>
            <p:cNvPicPr>
              <a:picLocks noChangeAspect="1" noChangeArrowheads="1"/>
            </p:cNvPicPr>
            <p:nvPr/>
          </p:nvPicPr>
          <p:blipFill>
            <a:blip r:embed="rId6" cstate="print"/>
            <a:srcRect/>
            <a:stretch>
              <a:fillRect/>
            </a:stretch>
          </p:blipFill>
          <p:spPr bwMode="auto">
            <a:xfrm>
              <a:off x="3600" y="2737"/>
              <a:ext cx="1248" cy="927"/>
            </a:xfrm>
            <a:prstGeom prst="rect">
              <a:avLst/>
            </a:prstGeom>
            <a:noFill/>
            <a:ln w="9525">
              <a:noFill/>
              <a:miter lim="800000"/>
              <a:headEnd/>
              <a:tailEnd/>
            </a:ln>
          </p:spPr>
        </p:pic>
        <p:sp>
          <p:nvSpPr>
            <p:cNvPr id="89099" name="Rectangle 17"/>
            <p:cNvSpPr>
              <a:spLocks noChangeArrowheads="1"/>
            </p:cNvSpPr>
            <p:nvPr/>
          </p:nvSpPr>
          <p:spPr bwMode="auto">
            <a:xfrm>
              <a:off x="3708" y="3696"/>
              <a:ext cx="816" cy="407"/>
            </a:xfrm>
            <a:prstGeom prst="rect">
              <a:avLst/>
            </a:prstGeom>
            <a:noFill/>
            <a:ln w="9525">
              <a:noFill/>
              <a:miter lim="800000"/>
              <a:headEnd/>
              <a:tailEnd/>
            </a:ln>
          </p:spPr>
          <p:txBody>
            <a:bodyPr wrap="none">
              <a:spAutoFit/>
            </a:bodyPr>
            <a:lstStyle/>
            <a:p>
              <a:pPr eaLnBrk="1" hangingPunct="1"/>
              <a:r>
                <a:rPr lang="en-US" b="1">
                  <a:solidFill>
                    <a:srgbClr val="0000FF"/>
                  </a:solidFill>
                  <a:latin typeface="Times New Roman" pitchFamily="18" charset="0"/>
                </a:rPr>
                <a:t>Thin Film</a:t>
              </a:r>
            </a:p>
            <a:p>
              <a:pPr eaLnBrk="1" hangingPunct="1"/>
              <a:r>
                <a:rPr lang="en-US" b="1">
                  <a:solidFill>
                    <a:srgbClr val="0000FF"/>
                  </a:solidFill>
                  <a:latin typeface="Times New Roman" pitchFamily="18" charset="0"/>
                </a:rPr>
                <a:t>Transistors</a:t>
              </a:r>
            </a:p>
          </p:txBody>
        </p:sp>
      </p:grpSp>
      <p:sp>
        <p:nvSpPr>
          <p:cNvPr id="67602" name="Oval 18"/>
          <p:cNvSpPr>
            <a:spLocks noChangeArrowheads="1"/>
          </p:cNvSpPr>
          <p:nvPr/>
        </p:nvSpPr>
        <p:spPr bwMode="auto">
          <a:xfrm>
            <a:off x="1524000" y="3352800"/>
            <a:ext cx="5715000" cy="2895600"/>
          </a:xfrm>
          <a:prstGeom prst="ellipse">
            <a:avLst/>
          </a:prstGeom>
          <a:noFill/>
          <a:ln w="57150">
            <a:solidFill>
              <a:srgbClr val="FF0000"/>
            </a:solidFill>
            <a:miter lim="800000"/>
            <a:headEnd/>
            <a:tailEnd/>
          </a:ln>
        </p:spPr>
        <p:txBody>
          <a:bodyPr wrap="none" anchor="ctr"/>
          <a:lstStyle/>
          <a:p>
            <a:endParaRPr lang="en-US"/>
          </a:p>
        </p:txBody>
      </p:sp>
    </p:spTree>
    <p:extLst>
      <p:ext uri="{BB962C8B-B14F-4D97-AF65-F5344CB8AC3E}">
        <p14:creationId xmlns:p14="http://schemas.microsoft.com/office/powerpoint/2010/main" val="28457193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499"/>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499"/>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499"/>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67602"/>
                                        </p:tgtEl>
                                        <p:attrNameLst>
                                          <p:attrName>style.visibility</p:attrName>
                                        </p:attrNameLst>
                                      </p:cBhvr>
                                      <p:to>
                                        <p:strVal val="visible"/>
                                      </p:to>
                                    </p:set>
                                    <p:animEffect transition="in" filter="blinds(horizontal)">
                                      <p:cBhvr>
                                        <p:cTn id="27" dur="500"/>
                                        <p:tgtEl>
                                          <p:spTgt spid="676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602"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Slide Number Placeholder 3"/>
          <p:cNvSpPr>
            <a:spLocks noGrp="1"/>
          </p:cNvSpPr>
          <p:nvPr>
            <p:ph type="sldNum" sz="quarter" idx="10"/>
          </p:nvPr>
        </p:nvSpPr>
        <p:spPr>
          <a:xfrm>
            <a:off x="8904288" y="6092825"/>
            <a:ext cx="609600" cy="431800"/>
          </a:xfrm>
          <a:noFill/>
        </p:spPr>
        <p:txBody>
          <a:bodyPr/>
          <a:lstStyle/>
          <a:p>
            <a:fld id="{241EFB3D-1414-4DE6-87FA-D9C0FA436AA4}" type="slidenum">
              <a:rPr lang="it-IT" smtClean="0">
                <a:latin typeface="Arial" pitchFamily="34" charset="0"/>
                <a:ea typeface="ＭＳ Ｐゴシック" pitchFamily="34" charset="-128"/>
              </a:rPr>
              <a:pPr/>
              <a:t>48</a:t>
            </a:fld>
            <a:endParaRPr lang="it-IT">
              <a:latin typeface="Arial" pitchFamily="34" charset="0"/>
              <a:ea typeface="ＭＳ Ｐゴシック" pitchFamily="34" charset="-128"/>
            </a:endParaRPr>
          </a:p>
        </p:txBody>
      </p:sp>
      <p:sp>
        <p:nvSpPr>
          <p:cNvPr id="90115" name="Rectangle 2"/>
          <p:cNvSpPr>
            <a:spLocks noGrp="1" noChangeArrowheads="1"/>
          </p:cNvSpPr>
          <p:nvPr>
            <p:ph type="title"/>
          </p:nvPr>
        </p:nvSpPr>
        <p:spPr/>
        <p:txBody>
          <a:bodyPr/>
          <a:lstStyle/>
          <a:p>
            <a:pPr eaLnBrk="1" hangingPunct="1"/>
            <a:r>
              <a:rPr lang="en-US" smtClean="0"/>
              <a:t>6T &amp; 4T cell Implementation</a:t>
            </a:r>
          </a:p>
        </p:txBody>
      </p:sp>
      <p:pic>
        <p:nvPicPr>
          <p:cNvPr id="90116" name="Picture 3"/>
          <p:cNvPicPr>
            <a:picLocks noChangeAspect="1" noChangeArrowheads="1"/>
          </p:cNvPicPr>
          <p:nvPr/>
        </p:nvPicPr>
        <p:blipFill>
          <a:blip r:embed="rId2" cstate="print"/>
          <a:srcRect/>
          <a:stretch>
            <a:fillRect/>
          </a:stretch>
        </p:blipFill>
        <p:spPr bwMode="auto">
          <a:xfrm>
            <a:off x="2438400" y="1600200"/>
            <a:ext cx="7391400" cy="2414588"/>
          </a:xfrm>
          <a:prstGeom prst="rect">
            <a:avLst/>
          </a:prstGeom>
          <a:noFill/>
          <a:ln w="9525">
            <a:noFill/>
            <a:miter lim="800000"/>
            <a:headEnd/>
            <a:tailEnd/>
          </a:ln>
        </p:spPr>
      </p:pic>
      <p:pic>
        <p:nvPicPr>
          <p:cNvPr id="90117" name="Picture 4"/>
          <p:cNvPicPr>
            <a:picLocks noChangeAspect="1" noChangeArrowheads="1"/>
          </p:cNvPicPr>
          <p:nvPr/>
        </p:nvPicPr>
        <p:blipFill>
          <a:blip r:embed="rId3" cstate="print"/>
          <a:srcRect/>
          <a:stretch>
            <a:fillRect/>
          </a:stretch>
        </p:blipFill>
        <p:spPr bwMode="auto">
          <a:xfrm>
            <a:off x="2514600" y="3886200"/>
            <a:ext cx="6934200" cy="2362200"/>
          </a:xfrm>
          <a:prstGeom prst="rect">
            <a:avLst/>
          </a:prstGeom>
          <a:noFill/>
          <a:ln w="9525">
            <a:noFill/>
            <a:miter lim="800000"/>
            <a:headEnd/>
            <a:tailEnd/>
          </a:ln>
        </p:spPr>
      </p:pic>
      <p:sp>
        <p:nvSpPr>
          <p:cNvPr id="90118" name="Oval 5"/>
          <p:cNvSpPr>
            <a:spLocks noChangeArrowheads="1"/>
          </p:cNvSpPr>
          <p:nvPr/>
        </p:nvSpPr>
        <p:spPr bwMode="auto">
          <a:xfrm>
            <a:off x="4953000" y="2362200"/>
            <a:ext cx="2209800" cy="381000"/>
          </a:xfrm>
          <a:prstGeom prst="ellipse">
            <a:avLst/>
          </a:prstGeom>
          <a:noFill/>
          <a:ln w="15875">
            <a:solidFill>
              <a:srgbClr val="FF0000"/>
            </a:solidFill>
            <a:miter lim="800000"/>
            <a:headEnd/>
            <a:tailEnd/>
          </a:ln>
        </p:spPr>
        <p:txBody>
          <a:bodyPr wrap="none" anchor="ctr"/>
          <a:lstStyle/>
          <a:p>
            <a:endParaRPr lang="en-US"/>
          </a:p>
        </p:txBody>
      </p:sp>
      <p:sp>
        <p:nvSpPr>
          <p:cNvPr id="90119" name="Oval 6"/>
          <p:cNvSpPr>
            <a:spLocks noChangeArrowheads="1"/>
          </p:cNvSpPr>
          <p:nvPr/>
        </p:nvSpPr>
        <p:spPr bwMode="auto">
          <a:xfrm>
            <a:off x="4724400" y="4572000"/>
            <a:ext cx="2590800" cy="685800"/>
          </a:xfrm>
          <a:prstGeom prst="ellipse">
            <a:avLst/>
          </a:prstGeom>
          <a:noFill/>
          <a:ln w="15875">
            <a:solidFill>
              <a:srgbClr val="FF0000"/>
            </a:solidFill>
            <a:miter lim="800000"/>
            <a:headEnd/>
            <a:tailEnd/>
          </a:ln>
        </p:spPr>
        <p:txBody>
          <a:bodyPr wrap="none" anchor="ctr"/>
          <a:lstStyle/>
          <a:p>
            <a:endParaRPr lang="en-US"/>
          </a:p>
        </p:txBody>
      </p:sp>
      <p:sp>
        <p:nvSpPr>
          <p:cNvPr id="90120" name="Text Box 7"/>
          <p:cNvSpPr txBox="1">
            <a:spLocks noChangeArrowheads="1"/>
          </p:cNvSpPr>
          <p:nvPr/>
        </p:nvSpPr>
        <p:spPr bwMode="auto">
          <a:xfrm>
            <a:off x="4708525" y="3570288"/>
            <a:ext cx="2935288" cy="519112"/>
          </a:xfrm>
          <a:prstGeom prst="rect">
            <a:avLst/>
          </a:prstGeom>
          <a:noFill/>
          <a:ln w="9525">
            <a:noFill/>
            <a:miter lim="800000"/>
            <a:headEnd/>
            <a:tailEnd/>
          </a:ln>
        </p:spPr>
        <p:txBody>
          <a:bodyPr wrap="none">
            <a:spAutoFit/>
          </a:bodyPr>
          <a:lstStyle/>
          <a:p>
            <a:pPr eaLnBrk="1" hangingPunct="1"/>
            <a:r>
              <a:rPr lang="en-US" sz="2800">
                <a:solidFill>
                  <a:srgbClr val="000000"/>
                </a:solidFill>
                <a:latin typeface="Arial" pitchFamily="34" charset="0"/>
              </a:rPr>
              <a:t>6T Bistable Latch</a:t>
            </a:r>
          </a:p>
        </p:txBody>
      </p:sp>
      <p:sp>
        <p:nvSpPr>
          <p:cNvPr id="90121" name="Text Box 8"/>
          <p:cNvSpPr txBox="1">
            <a:spLocks noChangeArrowheads="1"/>
          </p:cNvSpPr>
          <p:nvPr/>
        </p:nvSpPr>
        <p:spPr bwMode="auto">
          <a:xfrm>
            <a:off x="4724400" y="6262688"/>
            <a:ext cx="2935288" cy="519112"/>
          </a:xfrm>
          <a:prstGeom prst="rect">
            <a:avLst/>
          </a:prstGeom>
          <a:noFill/>
          <a:ln w="9525">
            <a:noFill/>
            <a:miter lim="800000"/>
            <a:headEnd/>
            <a:tailEnd/>
          </a:ln>
        </p:spPr>
        <p:txBody>
          <a:bodyPr wrap="none">
            <a:spAutoFit/>
          </a:bodyPr>
          <a:lstStyle/>
          <a:p>
            <a:pPr eaLnBrk="1" hangingPunct="1"/>
            <a:r>
              <a:rPr lang="en-US" sz="2800">
                <a:solidFill>
                  <a:srgbClr val="000000"/>
                </a:solidFill>
                <a:latin typeface="Arial" pitchFamily="34" charset="0"/>
              </a:rPr>
              <a:t>4T Bistable Latch</a:t>
            </a:r>
          </a:p>
        </p:txBody>
      </p:sp>
      <p:sp>
        <p:nvSpPr>
          <p:cNvPr id="90122" name="Text Box 9"/>
          <p:cNvSpPr txBox="1">
            <a:spLocks noChangeArrowheads="1"/>
          </p:cNvSpPr>
          <p:nvPr/>
        </p:nvSpPr>
        <p:spPr bwMode="auto">
          <a:xfrm>
            <a:off x="5410200" y="4154488"/>
            <a:ext cx="2441694" cy="369332"/>
          </a:xfrm>
          <a:prstGeom prst="rect">
            <a:avLst/>
          </a:prstGeom>
          <a:noFill/>
          <a:ln w="9525">
            <a:noFill/>
            <a:miter lim="800000"/>
            <a:headEnd/>
            <a:tailEnd/>
          </a:ln>
        </p:spPr>
        <p:txBody>
          <a:bodyPr wrap="none">
            <a:spAutoFit/>
          </a:bodyPr>
          <a:lstStyle/>
          <a:p>
            <a:pPr eaLnBrk="1" hangingPunct="1"/>
            <a:r>
              <a:rPr lang="en-US" b="1">
                <a:solidFill>
                  <a:srgbClr val="FF0000"/>
                </a:solidFill>
                <a:latin typeface="Arial" pitchFamily="34" charset="0"/>
              </a:rPr>
              <a:t>High resistance poly</a:t>
            </a:r>
          </a:p>
        </p:txBody>
      </p:sp>
    </p:spTree>
    <p:extLst>
      <p:ext uri="{BB962C8B-B14F-4D97-AF65-F5344CB8AC3E}">
        <p14:creationId xmlns:p14="http://schemas.microsoft.com/office/powerpoint/2010/main" val="1777135857"/>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Slide Number Placeholder 3"/>
          <p:cNvSpPr>
            <a:spLocks noGrp="1"/>
          </p:cNvSpPr>
          <p:nvPr>
            <p:ph type="sldNum" sz="quarter" idx="10"/>
          </p:nvPr>
        </p:nvSpPr>
        <p:spPr>
          <a:xfrm>
            <a:off x="8904288" y="6092825"/>
            <a:ext cx="609600" cy="431800"/>
          </a:xfrm>
          <a:noFill/>
        </p:spPr>
        <p:txBody>
          <a:bodyPr/>
          <a:lstStyle/>
          <a:p>
            <a:fld id="{FAA2C0AB-ED06-45C1-9376-5966E744F938}" type="slidenum">
              <a:rPr lang="it-IT" smtClean="0">
                <a:latin typeface="Arial" pitchFamily="34" charset="0"/>
                <a:ea typeface="ＭＳ Ｐゴシック" pitchFamily="34" charset="-128"/>
              </a:rPr>
              <a:pPr/>
              <a:t>49</a:t>
            </a:fld>
            <a:endParaRPr lang="it-IT">
              <a:latin typeface="Arial" pitchFamily="34" charset="0"/>
              <a:ea typeface="ＭＳ Ｐゴシック" pitchFamily="34" charset="-128"/>
            </a:endParaRPr>
          </a:p>
        </p:txBody>
      </p:sp>
      <p:sp>
        <p:nvSpPr>
          <p:cNvPr id="91139" name="Rectangle 2"/>
          <p:cNvSpPr>
            <a:spLocks noGrp="1" noChangeArrowheads="1"/>
          </p:cNvSpPr>
          <p:nvPr>
            <p:ph type="title"/>
          </p:nvPr>
        </p:nvSpPr>
        <p:spPr/>
        <p:txBody>
          <a:bodyPr/>
          <a:lstStyle/>
          <a:p>
            <a:pPr eaLnBrk="1" hangingPunct="1"/>
            <a:r>
              <a:rPr lang="en-US" smtClean="0"/>
              <a:t>Reading a Cell</a:t>
            </a:r>
          </a:p>
        </p:txBody>
      </p:sp>
      <p:pic>
        <p:nvPicPr>
          <p:cNvPr id="91140" name="Picture 3"/>
          <p:cNvPicPr>
            <a:picLocks noChangeAspect="1" noChangeArrowheads="1"/>
          </p:cNvPicPr>
          <p:nvPr/>
        </p:nvPicPr>
        <p:blipFill>
          <a:blip r:embed="rId2" cstate="print"/>
          <a:srcRect/>
          <a:stretch>
            <a:fillRect/>
          </a:stretch>
        </p:blipFill>
        <p:spPr bwMode="auto">
          <a:xfrm>
            <a:off x="2209800" y="1219200"/>
            <a:ext cx="8153400" cy="4864100"/>
          </a:xfrm>
          <a:prstGeom prst="rect">
            <a:avLst/>
          </a:prstGeom>
          <a:noFill/>
          <a:ln w="9525">
            <a:noFill/>
            <a:miter lim="800000"/>
            <a:headEnd/>
            <a:tailEnd/>
          </a:ln>
        </p:spPr>
      </p:pic>
      <p:sp>
        <p:nvSpPr>
          <p:cNvPr id="91141" name="Freeform 4"/>
          <p:cNvSpPr>
            <a:spLocks/>
          </p:cNvSpPr>
          <p:nvPr/>
        </p:nvSpPr>
        <p:spPr bwMode="auto">
          <a:xfrm>
            <a:off x="3568700" y="2667000"/>
            <a:ext cx="1231900" cy="1003300"/>
          </a:xfrm>
          <a:custGeom>
            <a:avLst/>
            <a:gdLst>
              <a:gd name="T0" fmla="*/ 2147483647 w 776"/>
              <a:gd name="T1" fmla="*/ 0 h 632"/>
              <a:gd name="T2" fmla="*/ 2147483647 w 776"/>
              <a:gd name="T3" fmla="*/ 2147483647 h 632"/>
              <a:gd name="T4" fmla="*/ 2147483647 w 776"/>
              <a:gd name="T5" fmla="*/ 2147483647 h 632"/>
              <a:gd name="T6" fmla="*/ 2147483647 w 776"/>
              <a:gd name="T7" fmla="*/ 2147483647 h 632"/>
              <a:gd name="T8" fmla="*/ 2147483647 w 776"/>
              <a:gd name="T9" fmla="*/ 2147483647 h 632"/>
              <a:gd name="T10" fmla="*/ 2147483647 w 776"/>
              <a:gd name="T11" fmla="*/ 2147483647 h 632"/>
              <a:gd name="T12" fmla="*/ 2147483647 w 776"/>
              <a:gd name="T13" fmla="*/ 2147483647 h 632"/>
              <a:gd name="T14" fmla="*/ 2147483647 w 776"/>
              <a:gd name="T15" fmla="*/ 2147483647 h 632"/>
              <a:gd name="T16" fmla="*/ 2147483647 w 776"/>
              <a:gd name="T17" fmla="*/ 2147483647 h 632"/>
              <a:gd name="T18" fmla="*/ 2147483647 w 776"/>
              <a:gd name="T19" fmla="*/ 2147483647 h 632"/>
              <a:gd name="T20" fmla="*/ 2147483647 w 776"/>
              <a:gd name="T21" fmla="*/ 2147483647 h 632"/>
              <a:gd name="T22" fmla="*/ 2147483647 w 776"/>
              <a:gd name="T23" fmla="*/ 2147483647 h 63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76"/>
              <a:gd name="T37" fmla="*/ 0 h 632"/>
              <a:gd name="T38" fmla="*/ 776 w 776"/>
              <a:gd name="T39" fmla="*/ 632 h 63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76" h="632">
                <a:moveTo>
                  <a:pt x="8" y="0"/>
                </a:moveTo>
                <a:cubicBezTo>
                  <a:pt x="4" y="92"/>
                  <a:pt x="0" y="184"/>
                  <a:pt x="8" y="240"/>
                </a:cubicBezTo>
                <a:cubicBezTo>
                  <a:pt x="16" y="296"/>
                  <a:pt x="24" y="320"/>
                  <a:pt x="56" y="336"/>
                </a:cubicBezTo>
                <a:cubicBezTo>
                  <a:pt x="88" y="352"/>
                  <a:pt x="152" y="344"/>
                  <a:pt x="200" y="336"/>
                </a:cubicBezTo>
                <a:cubicBezTo>
                  <a:pt x="248" y="328"/>
                  <a:pt x="304" y="288"/>
                  <a:pt x="344" y="288"/>
                </a:cubicBezTo>
                <a:cubicBezTo>
                  <a:pt x="384" y="288"/>
                  <a:pt x="408" y="320"/>
                  <a:pt x="440" y="336"/>
                </a:cubicBezTo>
                <a:cubicBezTo>
                  <a:pt x="472" y="352"/>
                  <a:pt x="512" y="368"/>
                  <a:pt x="536" y="384"/>
                </a:cubicBezTo>
                <a:cubicBezTo>
                  <a:pt x="560" y="400"/>
                  <a:pt x="576" y="408"/>
                  <a:pt x="584" y="432"/>
                </a:cubicBezTo>
                <a:cubicBezTo>
                  <a:pt x="592" y="456"/>
                  <a:pt x="576" y="504"/>
                  <a:pt x="584" y="528"/>
                </a:cubicBezTo>
                <a:cubicBezTo>
                  <a:pt x="592" y="552"/>
                  <a:pt x="616" y="560"/>
                  <a:pt x="632" y="576"/>
                </a:cubicBezTo>
                <a:cubicBezTo>
                  <a:pt x="648" y="592"/>
                  <a:pt x="656" y="616"/>
                  <a:pt x="680" y="624"/>
                </a:cubicBezTo>
                <a:cubicBezTo>
                  <a:pt x="704" y="632"/>
                  <a:pt x="760" y="624"/>
                  <a:pt x="776" y="624"/>
                </a:cubicBezTo>
              </a:path>
            </a:pathLst>
          </a:custGeom>
          <a:noFill/>
          <a:ln w="63500" cap="flat" cmpd="sng">
            <a:solidFill>
              <a:srgbClr val="FF0000"/>
            </a:solidFill>
            <a:prstDash val="solid"/>
            <a:miter lim="800000"/>
            <a:headEnd type="none" w="med" len="med"/>
            <a:tailEnd type="triangle" w="med" len="med"/>
          </a:ln>
        </p:spPr>
        <p:txBody>
          <a:bodyPr/>
          <a:lstStyle/>
          <a:p>
            <a:endParaRPr lang="en-US"/>
          </a:p>
        </p:txBody>
      </p:sp>
      <p:sp>
        <p:nvSpPr>
          <p:cNvPr id="91142" name="Text Box 5"/>
          <p:cNvSpPr txBox="1">
            <a:spLocks noChangeArrowheads="1"/>
          </p:cNvSpPr>
          <p:nvPr/>
        </p:nvSpPr>
        <p:spPr bwMode="auto">
          <a:xfrm>
            <a:off x="3870326" y="3200400"/>
            <a:ext cx="505267" cy="369332"/>
          </a:xfrm>
          <a:prstGeom prst="rect">
            <a:avLst/>
          </a:prstGeom>
          <a:noFill/>
          <a:ln w="9525">
            <a:noFill/>
            <a:miter lim="800000"/>
            <a:headEnd/>
            <a:tailEnd/>
          </a:ln>
        </p:spPr>
        <p:txBody>
          <a:bodyPr wrap="none">
            <a:spAutoFit/>
          </a:bodyPr>
          <a:lstStyle/>
          <a:p>
            <a:pPr eaLnBrk="1" hangingPunct="1"/>
            <a:r>
              <a:rPr lang="en-US" b="1">
                <a:solidFill>
                  <a:srgbClr val="FF0000"/>
                </a:solidFill>
                <a:latin typeface="Arial" pitchFamily="34" charset="0"/>
              </a:rPr>
              <a:t>I</a:t>
            </a:r>
            <a:r>
              <a:rPr lang="en-US" b="1" baseline="-25000">
                <a:solidFill>
                  <a:srgbClr val="FF0000"/>
                </a:solidFill>
                <a:latin typeface="Arial" pitchFamily="34" charset="0"/>
              </a:rPr>
              <a:t>cell</a:t>
            </a:r>
            <a:endParaRPr lang="en-US" b="1">
              <a:solidFill>
                <a:srgbClr val="FF0000"/>
              </a:solidFill>
              <a:latin typeface="Arial" pitchFamily="34" charset="0"/>
            </a:endParaRPr>
          </a:p>
        </p:txBody>
      </p:sp>
      <p:sp>
        <p:nvSpPr>
          <p:cNvPr id="91143" name="Rectangle 6"/>
          <p:cNvSpPr>
            <a:spLocks noChangeArrowheads="1"/>
          </p:cNvSpPr>
          <p:nvPr/>
        </p:nvSpPr>
        <p:spPr bwMode="auto">
          <a:xfrm>
            <a:off x="8077200" y="3962400"/>
            <a:ext cx="1295400" cy="914400"/>
          </a:xfrm>
          <a:prstGeom prst="rect">
            <a:avLst/>
          </a:prstGeom>
          <a:solidFill>
            <a:schemeClr val="bg1"/>
          </a:solidFill>
          <a:ln w="9525">
            <a:noFill/>
            <a:miter lim="800000"/>
            <a:headEnd/>
            <a:tailEnd/>
          </a:ln>
        </p:spPr>
        <p:txBody>
          <a:bodyPr wrap="none" anchor="ctr"/>
          <a:lstStyle/>
          <a:p>
            <a:endParaRPr lang="en-US"/>
          </a:p>
        </p:txBody>
      </p:sp>
      <p:sp>
        <p:nvSpPr>
          <p:cNvPr id="91144" name="Text Box 7"/>
          <p:cNvSpPr txBox="1">
            <a:spLocks noChangeArrowheads="1"/>
          </p:cNvSpPr>
          <p:nvPr/>
        </p:nvSpPr>
        <p:spPr bwMode="auto">
          <a:xfrm>
            <a:off x="7604126" y="4098925"/>
            <a:ext cx="2149475" cy="1373188"/>
          </a:xfrm>
          <a:prstGeom prst="rect">
            <a:avLst/>
          </a:prstGeom>
          <a:noFill/>
          <a:ln w="9525">
            <a:noFill/>
            <a:miter lim="800000"/>
            <a:headEnd/>
            <a:tailEnd/>
          </a:ln>
        </p:spPr>
        <p:txBody>
          <a:bodyPr>
            <a:spAutoFit/>
          </a:bodyPr>
          <a:lstStyle/>
          <a:p>
            <a:pPr eaLnBrk="1" hangingPunct="1"/>
            <a:r>
              <a:rPr lang="en-US" sz="2800">
                <a:solidFill>
                  <a:srgbClr val="000000"/>
                </a:solidFill>
                <a:latin typeface="Symbol" pitchFamily="18" charset="2"/>
              </a:rPr>
              <a:t>D</a:t>
            </a:r>
            <a:r>
              <a:rPr lang="en-US" sz="2800" b="1">
                <a:solidFill>
                  <a:srgbClr val="000000"/>
                </a:solidFill>
                <a:latin typeface="Arial" pitchFamily="34" charset="0"/>
              </a:rPr>
              <a:t>V = I</a:t>
            </a:r>
            <a:r>
              <a:rPr lang="en-US" sz="2800" b="1" baseline="-25000">
                <a:solidFill>
                  <a:srgbClr val="000000"/>
                </a:solidFill>
                <a:latin typeface="Arial" pitchFamily="34" charset="0"/>
              </a:rPr>
              <a:t>cell * </a:t>
            </a:r>
            <a:r>
              <a:rPr lang="en-US" sz="2800" b="1">
                <a:solidFill>
                  <a:srgbClr val="000000"/>
                </a:solidFill>
                <a:latin typeface="Symbol" pitchFamily="18" charset="2"/>
              </a:rPr>
              <a:t>t</a:t>
            </a:r>
          </a:p>
          <a:p>
            <a:pPr eaLnBrk="1" hangingPunct="1"/>
            <a:r>
              <a:rPr lang="en-US" sz="2800" b="1">
                <a:solidFill>
                  <a:srgbClr val="000000"/>
                </a:solidFill>
                <a:latin typeface="Symbol" pitchFamily="18" charset="2"/>
              </a:rPr>
              <a:t>	-----</a:t>
            </a:r>
          </a:p>
          <a:p>
            <a:pPr eaLnBrk="1" hangingPunct="1"/>
            <a:r>
              <a:rPr lang="en-US" sz="2800">
                <a:solidFill>
                  <a:srgbClr val="000000"/>
                </a:solidFill>
                <a:latin typeface="Symbol" pitchFamily="18" charset="2"/>
              </a:rPr>
              <a:t>	  </a:t>
            </a:r>
            <a:r>
              <a:rPr lang="en-US" sz="2800">
                <a:solidFill>
                  <a:srgbClr val="000000"/>
                </a:solidFill>
                <a:latin typeface="Arial" pitchFamily="34" charset="0"/>
              </a:rPr>
              <a:t>C</a:t>
            </a:r>
            <a:r>
              <a:rPr lang="en-US" sz="2800" baseline="-25000">
                <a:solidFill>
                  <a:srgbClr val="000000"/>
                </a:solidFill>
                <a:latin typeface="Arial" pitchFamily="34" charset="0"/>
              </a:rPr>
              <a:t>b</a:t>
            </a:r>
            <a:endParaRPr lang="en-US" sz="2800">
              <a:solidFill>
                <a:srgbClr val="000000"/>
              </a:solidFill>
              <a:latin typeface="Symbol" pitchFamily="18" charset="2"/>
            </a:endParaRPr>
          </a:p>
        </p:txBody>
      </p:sp>
      <p:sp>
        <p:nvSpPr>
          <p:cNvPr id="91145" name="Text Box 8"/>
          <p:cNvSpPr txBox="1">
            <a:spLocks noChangeArrowheads="1"/>
          </p:cNvSpPr>
          <p:nvPr/>
        </p:nvSpPr>
        <p:spPr bwMode="auto">
          <a:xfrm>
            <a:off x="5622926" y="5449888"/>
            <a:ext cx="1787733" cy="369332"/>
          </a:xfrm>
          <a:prstGeom prst="rect">
            <a:avLst/>
          </a:prstGeom>
          <a:noFill/>
          <a:ln w="9525">
            <a:noFill/>
            <a:miter lim="800000"/>
            <a:headEnd/>
            <a:tailEnd/>
          </a:ln>
        </p:spPr>
        <p:txBody>
          <a:bodyPr wrap="none">
            <a:spAutoFit/>
          </a:bodyPr>
          <a:lstStyle/>
          <a:p>
            <a:pPr eaLnBrk="1" hangingPunct="1"/>
            <a:r>
              <a:rPr lang="en-US">
                <a:solidFill>
                  <a:srgbClr val="000000"/>
                </a:solidFill>
                <a:latin typeface="Arial" pitchFamily="34" charset="0"/>
                <a:hlinkClick r:id="rId3" action="ppaction://hlinksldjump"/>
              </a:rPr>
              <a:t>Sense Amplifier</a:t>
            </a:r>
            <a:endParaRPr lang="en-US">
              <a:solidFill>
                <a:srgbClr val="000000"/>
              </a:solidFill>
              <a:latin typeface="Arial" pitchFamily="34" charset="0"/>
            </a:endParaRPr>
          </a:p>
        </p:txBody>
      </p:sp>
    </p:spTree>
    <p:extLst>
      <p:ext uri="{BB962C8B-B14F-4D97-AF65-F5344CB8AC3E}">
        <p14:creationId xmlns:p14="http://schemas.microsoft.com/office/powerpoint/2010/main" val="142644901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itle 1"/>
          <p:cNvSpPr>
            <a:spLocks noGrp="1"/>
          </p:cNvSpPr>
          <p:nvPr>
            <p:ph type="title"/>
          </p:nvPr>
        </p:nvSpPr>
        <p:spPr/>
        <p:txBody>
          <a:bodyPr/>
          <a:lstStyle/>
          <a:p>
            <a:pPr eaLnBrk="1" hangingPunct="1"/>
            <a:r>
              <a:rPr lang="en-US" smtClean="0"/>
              <a:t>Agenda of Topics cont’d</a:t>
            </a:r>
          </a:p>
        </p:txBody>
      </p:sp>
      <p:sp>
        <p:nvSpPr>
          <p:cNvPr id="51203" name="Content Placeholder 2"/>
          <p:cNvSpPr>
            <a:spLocks noGrp="1"/>
          </p:cNvSpPr>
          <p:nvPr>
            <p:ph idx="1"/>
          </p:nvPr>
        </p:nvSpPr>
        <p:spPr/>
        <p:txBody>
          <a:bodyPr>
            <a:normAutofit lnSpcReduction="10000"/>
          </a:bodyPr>
          <a:lstStyle/>
          <a:p>
            <a:pPr eaLnBrk="1" hangingPunct="1">
              <a:buFontTx/>
              <a:buNone/>
            </a:pPr>
            <a:endParaRPr lang="en-US" sz="1100"/>
          </a:p>
          <a:p>
            <a:pPr eaLnBrk="1" hangingPunct="1"/>
            <a:r>
              <a:rPr lang="en-US" sz="1100"/>
              <a:t>4)      Non volatile memories</a:t>
            </a:r>
          </a:p>
          <a:p>
            <a:pPr eaLnBrk="1" hangingPunct="1"/>
            <a:r>
              <a:rPr lang="en-US" sz="1100"/>
              <a:t>     a.       ROM</a:t>
            </a:r>
          </a:p>
          <a:p>
            <a:pPr eaLnBrk="1" hangingPunct="1"/>
            <a:r>
              <a:rPr lang="en-US" sz="1100"/>
              <a:t>                      i.      Array design</a:t>
            </a:r>
          </a:p>
          <a:p>
            <a:pPr eaLnBrk="1" hangingPunct="1"/>
            <a:r>
              <a:rPr lang="en-US" sz="1100"/>
              <a:t>     b.      EPROM</a:t>
            </a:r>
          </a:p>
          <a:p>
            <a:pPr eaLnBrk="1" hangingPunct="1"/>
            <a:r>
              <a:rPr lang="en-US" sz="1100"/>
              <a:t>                      i.      Cell and array design</a:t>
            </a:r>
          </a:p>
          <a:p>
            <a:pPr eaLnBrk="1" hangingPunct="1"/>
            <a:r>
              <a:rPr lang="en-US" sz="1100"/>
              <a:t>     c.      EEPROM</a:t>
            </a:r>
          </a:p>
          <a:p>
            <a:pPr eaLnBrk="1" hangingPunct="1"/>
            <a:r>
              <a:rPr lang="en-US" sz="1100"/>
              <a:t>                      i.      Tunneling phenomena</a:t>
            </a:r>
          </a:p>
          <a:p>
            <a:pPr eaLnBrk="1" hangingPunct="1"/>
            <a:r>
              <a:rPr lang="en-US" sz="1100"/>
              <a:t>                      ii.      EEPROM cell</a:t>
            </a:r>
          </a:p>
          <a:p>
            <a:pPr eaLnBrk="1" hangingPunct="1"/>
            <a:r>
              <a:rPr lang="en-US" sz="1100"/>
              <a:t>                                 1.       Hot carrier based operation</a:t>
            </a:r>
          </a:p>
          <a:p>
            <a:pPr eaLnBrk="1" hangingPunct="1"/>
            <a:r>
              <a:rPr lang="en-US" sz="1100"/>
              <a:t>                                 2.       Tunneling based operation</a:t>
            </a:r>
          </a:p>
          <a:p>
            <a:pPr eaLnBrk="1" hangingPunct="1"/>
            <a:r>
              <a:rPr lang="en-US" sz="1100"/>
              <a:t>     d.      Flash memories</a:t>
            </a:r>
          </a:p>
          <a:p>
            <a:pPr eaLnBrk="1" hangingPunct="1"/>
            <a:r>
              <a:rPr lang="en-US" sz="1100"/>
              <a:t>                      i.      Cell operation and design</a:t>
            </a:r>
          </a:p>
          <a:p>
            <a:pPr eaLnBrk="1" hangingPunct="1"/>
            <a:r>
              <a:rPr lang="en-US" sz="1100"/>
              <a:t>                      ii.      Types of modern high density flash memories</a:t>
            </a:r>
          </a:p>
          <a:p>
            <a:pPr eaLnBrk="1" hangingPunct="1"/>
            <a:r>
              <a:rPr lang="en-US" sz="1100"/>
              <a:t>                           1.       NOR flash</a:t>
            </a:r>
          </a:p>
          <a:p>
            <a:pPr eaLnBrk="1" hangingPunct="1"/>
            <a:r>
              <a:rPr lang="en-US" sz="1100"/>
              <a:t>                           2.       NAND flash</a:t>
            </a:r>
          </a:p>
          <a:p>
            <a:pPr eaLnBrk="1" hangingPunct="1"/>
            <a:endParaRPr lang="en-US" sz="1100"/>
          </a:p>
        </p:txBody>
      </p:sp>
      <p:sp>
        <p:nvSpPr>
          <p:cNvPr id="51204" name="Slide Number Placeholder 3"/>
          <p:cNvSpPr>
            <a:spLocks noGrp="1"/>
          </p:cNvSpPr>
          <p:nvPr>
            <p:ph type="sldNum" sz="quarter" idx="10"/>
          </p:nvPr>
        </p:nvSpPr>
        <p:spPr>
          <a:noFill/>
        </p:spPr>
        <p:txBody>
          <a:bodyPr/>
          <a:lstStyle/>
          <a:p>
            <a:fld id="{BE42520E-39F9-41AE-BEC5-E32AD09A5910}" type="slidenum">
              <a:rPr lang="it-IT" smtClean="0">
                <a:latin typeface="Arial" pitchFamily="34" charset="0"/>
              </a:rPr>
              <a:pPr/>
              <a:t>5</a:t>
            </a:fld>
            <a:endParaRPr lang="it-IT">
              <a:latin typeface="Arial" pitchFamily="34" charset="0"/>
            </a:endParaRPr>
          </a:p>
        </p:txBody>
      </p:sp>
    </p:spTree>
    <p:extLst>
      <p:ext uri="{BB962C8B-B14F-4D97-AF65-F5344CB8AC3E}">
        <p14:creationId xmlns:p14="http://schemas.microsoft.com/office/powerpoint/2010/main" val="1069490142"/>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Slide Number Placeholder 3"/>
          <p:cNvSpPr>
            <a:spLocks noGrp="1"/>
          </p:cNvSpPr>
          <p:nvPr>
            <p:ph type="sldNum" sz="quarter" idx="10"/>
          </p:nvPr>
        </p:nvSpPr>
        <p:spPr>
          <a:xfrm>
            <a:off x="8904288" y="6092825"/>
            <a:ext cx="609600" cy="431800"/>
          </a:xfrm>
          <a:noFill/>
        </p:spPr>
        <p:txBody>
          <a:bodyPr/>
          <a:lstStyle/>
          <a:p>
            <a:fld id="{3E9D18B9-9201-4515-A520-E7A54CB96F20}" type="slidenum">
              <a:rPr lang="it-IT" smtClean="0">
                <a:latin typeface="Arial" pitchFamily="34" charset="0"/>
                <a:ea typeface="ＭＳ Ｐゴシック" pitchFamily="34" charset="-128"/>
              </a:rPr>
              <a:pPr/>
              <a:t>50</a:t>
            </a:fld>
            <a:endParaRPr lang="it-IT">
              <a:latin typeface="Arial" pitchFamily="34" charset="0"/>
              <a:ea typeface="ＭＳ Ｐゴシック" pitchFamily="34" charset="-128"/>
            </a:endParaRPr>
          </a:p>
        </p:txBody>
      </p:sp>
      <p:grpSp>
        <p:nvGrpSpPr>
          <p:cNvPr id="2" name="Group 2"/>
          <p:cNvGrpSpPr>
            <a:grpSpLocks/>
          </p:cNvGrpSpPr>
          <p:nvPr/>
        </p:nvGrpSpPr>
        <p:grpSpPr bwMode="auto">
          <a:xfrm>
            <a:off x="2286000" y="1295400"/>
            <a:ext cx="7620000" cy="4789488"/>
            <a:chOff x="480" y="816"/>
            <a:chExt cx="4800" cy="3017"/>
          </a:xfrm>
        </p:grpSpPr>
        <p:grpSp>
          <p:nvGrpSpPr>
            <p:cNvPr id="3" name="Group 3"/>
            <p:cNvGrpSpPr>
              <a:grpSpLocks/>
            </p:cNvGrpSpPr>
            <p:nvPr/>
          </p:nvGrpSpPr>
          <p:grpSpPr bwMode="auto">
            <a:xfrm>
              <a:off x="480" y="816"/>
              <a:ext cx="4800" cy="3017"/>
              <a:chOff x="480" y="816"/>
              <a:chExt cx="4800" cy="3017"/>
            </a:xfrm>
          </p:grpSpPr>
          <p:pic>
            <p:nvPicPr>
              <p:cNvPr id="92168" name="Picture 4"/>
              <p:cNvPicPr>
                <a:picLocks noChangeAspect="1" noChangeArrowheads="1"/>
              </p:cNvPicPr>
              <p:nvPr/>
            </p:nvPicPr>
            <p:blipFill>
              <a:blip r:embed="rId2" cstate="print"/>
              <a:srcRect/>
              <a:stretch>
                <a:fillRect/>
              </a:stretch>
            </p:blipFill>
            <p:spPr bwMode="auto">
              <a:xfrm>
                <a:off x="480" y="816"/>
                <a:ext cx="4800" cy="3017"/>
              </a:xfrm>
              <a:prstGeom prst="rect">
                <a:avLst/>
              </a:prstGeom>
              <a:noFill/>
              <a:ln w="9525">
                <a:noFill/>
                <a:miter lim="800000"/>
                <a:headEnd/>
                <a:tailEnd/>
              </a:ln>
            </p:spPr>
          </p:pic>
          <p:sp>
            <p:nvSpPr>
              <p:cNvPr id="92169" name="Rectangle 5"/>
              <p:cNvSpPr>
                <a:spLocks noChangeArrowheads="1"/>
              </p:cNvSpPr>
              <p:nvPr/>
            </p:nvSpPr>
            <p:spPr bwMode="auto">
              <a:xfrm>
                <a:off x="1536" y="1872"/>
                <a:ext cx="192" cy="96"/>
              </a:xfrm>
              <a:prstGeom prst="rect">
                <a:avLst/>
              </a:prstGeom>
              <a:solidFill>
                <a:schemeClr val="bg1"/>
              </a:solidFill>
              <a:ln w="9525">
                <a:noFill/>
                <a:miter lim="800000"/>
                <a:headEnd/>
                <a:tailEnd/>
              </a:ln>
            </p:spPr>
            <p:txBody>
              <a:bodyPr wrap="none" anchor="ctr"/>
              <a:lstStyle/>
              <a:p>
                <a:endParaRPr lang="en-US"/>
              </a:p>
            </p:txBody>
          </p:sp>
          <p:sp>
            <p:nvSpPr>
              <p:cNvPr id="92170" name="Rectangle 6"/>
              <p:cNvSpPr>
                <a:spLocks noChangeArrowheads="1"/>
              </p:cNvSpPr>
              <p:nvPr/>
            </p:nvSpPr>
            <p:spPr bwMode="auto">
              <a:xfrm>
                <a:off x="2496" y="1872"/>
                <a:ext cx="192" cy="96"/>
              </a:xfrm>
              <a:prstGeom prst="rect">
                <a:avLst/>
              </a:prstGeom>
              <a:solidFill>
                <a:schemeClr val="bg1"/>
              </a:solidFill>
              <a:ln w="9525">
                <a:noFill/>
                <a:miter lim="800000"/>
                <a:headEnd/>
                <a:tailEnd/>
              </a:ln>
            </p:spPr>
            <p:txBody>
              <a:bodyPr wrap="none" anchor="ctr"/>
              <a:lstStyle/>
              <a:p>
                <a:endParaRPr lang="en-US"/>
              </a:p>
            </p:txBody>
          </p:sp>
          <p:sp>
            <p:nvSpPr>
              <p:cNvPr id="92171" name="Freeform 7"/>
              <p:cNvSpPr>
                <a:spLocks/>
              </p:cNvSpPr>
              <p:nvPr/>
            </p:nvSpPr>
            <p:spPr bwMode="auto">
              <a:xfrm>
                <a:off x="2400" y="1952"/>
                <a:ext cx="648" cy="1696"/>
              </a:xfrm>
              <a:custGeom>
                <a:avLst/>
                <a:gdLst>
                  <a:gd name="T0" fmla="*/ 144 w 648"/>
                  <a:gd name="T1" fmla="*/ 16 h 1696"/>
                  <a:gd name="T2" fmla="*/ 336 w 648"/>
                  <a:gd name="T3" fmla="*/ 16 h 1696"/>
                  <a:gd name="T4" fmla="*/ 384 w 648"/>
                  <a:gd name="T5" fmla="*/ 16 h 1696"/>
                  <a:gd name="T6" fmla="*/ 528 w 648"/>
                  <a:gd name="T7" fmla="*/ 112 h 1696"/>
                  <a:gd name="T8" fmla="*/ 624 w 648"/>
                  <a:gd name="T9" fmla="*/ 448 h 1696"/>
                  <a:gd name="T10" fmla="*/ 624 w 648"/>
                  <a:gd name="T11" fmla="*/ 688 h 1696"/>
                  <a:gd name="T12" fmla="*/ 624 w 648"/>
                  <a:gd name="T13" fmla="*/ 1360 h 1696"/>
                  <a:gd name="T14" fmla="*/ 576 w 648"/>
                  <a:gd name="T15" fmla="*/ 1504 h 1696"/>
                  <a:gd name="T16" fmla="*/ 192 w 648"/>
                  <a:gd name="T17" fmla="*/ 1600 h 1696"/>
                  <a:gd name="T18" fmla="*/ 0 w 648"/>
                  <a:gd name="T19" fmla="*/ 1696 h 169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48"/>
                  <a:gd name="T31" fmla="*/ 0 h 1696"/>
                  <a:gd name="T32" fmla="*/ 648 w 648"/>
                  <a:gd name="T33" fmla="*/ 1696 h 169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48" h="1696">
                    <a:moveTo>
                      <a:pt x="144" y="16"/>
                    </a:moveTo>
                    <a:cubicBezTo>
                      <a:pt x="220" y="16"/>
                      <a:pt x="296" y="16"/>
                      <a:pt x="336" y="16"/>
                    </a:cubicBezTo>
                    <a:cubicBezTo>
                      <a:pt x="376" y="16"/>
                      <a:pt x="352" y="0"/>
                      <a:pt x="384" y="16"/>
                    </a:cubicBezTo>
                    <a:cubicBezTo>
                      <a:pt x="416" y="32"/>
                      <a:pt x="488" y="40"/>
                      <a:pt x="528" y="112"/>
                    </a:cubicBezTo>
                    <a:cubicBezTo>
                      <a:pt x="568" y="184"/>
                      <a:pt x="608" y="352"/>
                      <a:pt x="624" y="448"/>
                    </a:cubicBezTo>
                    <a:cubicBezTo>
                      <a:pt x="640" y="544"/>
                      <a:pt x="624" y="536"/>
                      <a:pt x="624" y="688"/>
                    </a:cubicBezTo>
                    <a:cubicBezTo>
                      <a:pt x="624" y="840"/>
                      <a:pt x="632" y="1224"/>
                      <a:pt x="624" y="1360"/>
                    </a:cubicBezTo>
                    <a:cubicBezTo>
                      <a:pt x="616" y="1496"/>
                      <a:pt x="648" y="1464"/>
                      <a:pt x="576" y="1504"/>
                    </a:cubicBezTo>
                    <a:cubicBezTo>
                      <a:pt x="504" y="1544"/>
                      <a:pt x="288" y="1568"/>
                      <a:pt x="192" y="1600"/>
                    </a:cubicBezTo>
                    <a:cubicBezTo>
                      <a:pt x="96" y="1632"/>
                      <a:pt x="48" y="1664"/>
                      <a:pt x="0" y="1696"/>
                    </a:cubicBezTo>
                  </a:path>
                </a:pathLst>
              </a:custGeom>
              <a:noFill/>
              <a:ln w="63500" cap="flat" cmpd="sng">
                <a:solidFill>
                  <a:srgbClr val="FF0000"/>
                </a:solidFill>
                <a:prstDash val="solid"/>
                <a:miter lim="800000"/>
                <a:headEnd type="none" w="med" len="med"/>
                <a:tailEnd type="triangle" w="med" len="med"/>
              </a:ln>
            </p:spPr>
            <p:txBody>
              <a:bodyPr/>
              <a:lstStyle/>
              <a:p>
                <a:endParaRPr lang="en-US"/>
              </a:p>
            </p:txBody>
          </p:sp>
          <p:sp>
            <p:nvSpPr>
              <p:cNvPr id="92172" name="Text Box 8"/>
              <p:cNvSpPr txBox="1">
                <a:spLocks noChangeArrowheads="1"/>
              </p:cNvSpPr>
              <p:nvPr/>
            </p:nvSpPr>
            <p:spPr bwMode="auto">
              <a:xfrm>
                <a:off x="2486" y="1639"/>
                <a:ext cx="528" cy="250"/>
              </a:xfrm>
              <a:prstGeom prst="rect">
                <a:avLst/>
              </a:prstGeom>
              <a:noFill/>
              <a:ln w="9525">
                <a:noFill/>
                <a:miter lim="800000"/>
                <a:headEnd/>
                <a:tailEnd/>
              </a:ln>
            </p:spPr>
            <p:txBody>
              <a:bodyPr wrap="none">
                <a:spAutoFit/>
              </a:bodyPr>
              <a:lstStyle/>
              <a:p>
                <a:pPr eaLnBrk="1" hangingPunct="1"/>
                <a:r>
                  <a:rPr lang="en-US" sz="2000">
                    <a:solidFill>
                      <a:srgbClr val="FF0000"/>
                    </a:solidFill>
                    <a:latin typeface="Arial" pitchFamily="34" charset="0"/>
                  </a:rPr>
                  <a:t>1 -&gt; 0</a:t>
                </a:r>
              </a:p>
            </p:txBody>
          </p:sp>
          <p:sp>
            <p:nvSpPr>
              <p:cNvPr id="92173" name="Text Box 9"/>
              <p:cNvSpPr txBox="1">
                <a:spLocks noChangeArrowheads="1"/>
              </p:cNvSpPr>
              <p:nvPr/>
            </p:nvSpPr>
            <p:spPr bwMode="auto">
              <a:xfrm>
                <a:off x="1296" y="1728"/>
                <a:ext cx="528" cy="250"/>
              </a:xfrm>
              <a:prstGeom prst="rect">
                <a:avLst/>
              </a:prstGeom>
              <a:noFill/>
              <a:ln w="9525">
                <a:noFill/>
                <a:miter lim="800000"/>
                <a:headEnd/>
                <a:tailEnd/>
              </a:ln>
            </p:spPr>
            <p:txBody>
              <a:bodyPr wrap="none">
                <a:spAutoFit/>
              </a:bodyPr>
              <a:lstStyle/>
              <a:p>
                <a:pPr eaLnBrk="1" hangingPunct="1"/>
                <a:r>
                  <a:rPr lang="en-US" sz="2000">
                    <a:solidFill>
                      <a:srgbClr val="FF0000"/>
                    </a:solidFill>
                    <a:latin typeface="Arial" pitchFamily="34" charset="0"/>
                  </a:rPr>
                  <a:t>0 -&gt; 1</a:t>
                </a:r>
              </a:p>
            </p:txBody>
          </p:sp>
          <p:sp>
            <p:nvSpPr>
              <p:cNvPr id="92174" name="Line 10"/>
              <p:cNvSpPr>
                <a:spLocks noChangeShapeType="1"/>
              </p:cNvSpPr>
              <p:nvPr/>
            </p:nvSpPr>
            <p:spPr bwMode="auto">
              <a:xfrm>
                <a:off x="2016" y="1920"/>
                <a:ext cx="336" cy="0"/>
              </a:xfrm>
              <a:prstGeom prst="line">
                <a:avLst/>
              </a:prstGeom>
              <a:noFill/>
              <a:ln w="63500">
                <a:solidFill>
                  <a:srgbClr val="0000FF"/>
                </a:solidFill>
                <a:miter lim="800000"/>
                <a:headEnd/>
                <a:tailEnd type="triangle" w="med" len="med"/>
              </a:ln>
            </p:spPr>
            <p:txBody>
              <a:bodyPr/>
              <a:lstStyle/>
              <a:p>
                <a:endParaRPr lang="en-US"/>
              </a:p>
            </p:txBody>
          </p:sp>
        </p:grpSp>
        <p:sp>
          <p:nvSpPr>
            <p:cNvPr id="92167" name="Line 11"/>
            <p:cNvSpPr>
              <a:spLocks noChangeShapeType="1"/>
            </p:cNvSpPr>
            <p:nvPr/>
          </p:nvSpPr>
          <p:spPr bwMode="auto">
            <a:xfrm>
              <a:off x="3024" y="1152"/>
              <a:ext cx="0" cy="1104"/>
            </a:xfrm>
            <a:prstGeom prst="line">
              <a:avLst/>
            </a:prstGeom>
            <a:noFill/>
            <a:ln w="50800">
              <a:solidFill>
                <a:srgbClr val="FF0000"/>
              </a:solidFill>
              <a:miter lim="800000"/>
              <a:headEnd/>
              <a:tailEnd type="triangle" w="med" len="med"/>
            </a:ln>
          </p:spPr>
          <p:txBody>
            <a:bodyPr/>
            <a:lstStyle/>
            <a:p>
              <a:endParaRPr lang="en-US"/>
            </a:p>
          </p:txBody>
        </p:sp>
      </p:grpSp>
      <p:sp>
        <p:nvSpPr>
          <p:cNvPr id="92164" name="Rectangle 12"/>
          <p:cNvSpPr>
            <a:spLocks noGrp="1" noChangeArrowheads="1"/>
          </p:cNvSpPr>
          <p:nvPr>
            <p:ph type="title"/>
          </p:nvPr>
        </p:nvSpPr>
        <p:spPr/>
        <p:txBody>
          <a:bodyPr/>
          <a:lstStyle/>
          <a:p>
            <a:pPr eaLnBrk="1" hangingPunct="1"/>
            <a:r>
              <a:rPr lang="en-US" smtClean="0"/>
              <a:t>Writing a Cell</a:t>
            </a:r>
          </a:p>
        </p:txBody>
      </p:sp>
      <p:sp>
        <p:nvSpPr>
          <p:cNvPr id="92165" name="Freeform 13"/>
          <p:cNvSpPr>
            <a:spLocks/>
          </p:cNvSpPr>
          <p:nvPr/>
        </p:nvSpPr>
        <p:spPr bwMode="auto">
          <a:xfrm>
            <a:off x="3568700" y="1752600"/>
            <a:ext cx="622300" cy="1549400"/>
          </a:xfrm>
          <a:custGeom>
            <a:avLst/>
            <a:gdLst>
              <a:gd name="T0" fmla="*/ 2147483647 w 392"/>
              <a:gd name="T1" fmla="*/ 0 h 976"/>
              <a:gd name="T2" fmla="*/ 2147483647 w 392"/>
              <a:gd name="T3" fmla="*/ 2147483647 h 976"/>
              <a:gd name="T4" fmla="*/ 2147483647 w 392"/>
              <a:gd name="T5" fmla="*/ 2147483647 h 976"/>
              <a:gd name="T6" fmla="*/ 0 60000 65536"/>
              <a:gd name="T7" fmla="*/ 0 60000 65536"/>
              <a:gd name="T8" fmla="*/ 0 60000 65536"/>
              <a:gd name="T9" fmla="*/ 0 w 392"/>
              <a:gd name="T10" fmla="*/ 0 h 976"/>
              <a:gd name="T11" fmla="*/ 392 w 392"/>
              <a:gd name="T12" fmla="*/ 976 h 976"/>
            </a:gdLst>
            <a:ahLst/>
            <a:cxnLst>
              <a:cxn ang="T6">
                <a:pos x="T0" y="T1"/>
              </a:cxn>
              <a:cxn ang="T7">
                <a:pos x="T2" y="T3"/>
              </a:cxn>
              <a:cxn ang="T8">
                <a:pos x="T4" y="T5"/>
              </a:cxn>
            </a:cxnLst>
            <a:rect l="T9" t="T10" r="T11" b="T12"/>
            <a:pathLst>
              <a:path w="392" h="976">
                <a:moveTo>
                  <a:pt x="56" y="0"/>
                </a:moveTo>
                <a:cubicBezTo>
                  <a:pt x="28" y="328"/>
                  <a:pt x="0" y="656"/>
                  <a:pt x="56" y="816"/>
                </a:cubicBezTo>
                <a:cubicBezTo>
                  <a:pt x="112" y="976"/>
                  <a:pt x="252" y="968"/>
                  <a:pt x="392" y="960"/>
                </a:cubicBezTo>
              </a:path>
            </a:pathLst>
          </a:custGeom>
          <a:noFill/>
          <a:ln w="63500" cap="flat" cmpd="sng">
            <a:solidFill>
              <a:srgbClr val="FF0000"/>
            </a:solidFill>
            <a:prstDash val="solid"/>
            <a:miter lim="800000"/>
            <a:headEnd type="none" w="med" len="med"/>
            <a:tailEnd type="triangle" w="med" len="med"/>
          </a:ln>
        </p:spPr>
        <p:txBody>
          <a:bodyPr/>
          <a:lstStyle/>
          <a:p>
            <a:endParaRPr lang="en-US"/>
          </a:p>
        </p:txBody>
      </p:sp>
    </p:spTree>
    <p:extLst>
      <p:ext uri="{BB962C8B-B14F-4D97-AF65-F5344CB8AC3E}">
        <p14:creationId xmlns:p14="http://schemas.microsoft.com/office/powerpoint/2010/main" val="4255428668"/>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Slide Number Placeholder 3"/>
          <p:cNvSpPr>
            <a:spLocks noGrp="1"/>
          </p:cNvSpPr>
          <p:nvPr>
            <p:ph type="sldNum" sz="quarter" idx="10"/>
          </p:nvPr>
        </p:nvSpPr>
        <p:spPr>
          <a:xfrm>
            <a:off x="8904288" y="6092825"/>
            <a:ext cx="609600" cy="431800"/>
          </a:xfrm>
          <a:noFill/>
        </p:spPr>
        <p:txBody>
          <a:bodyPr/>
          <a:lstStyle/>
          <a:p>
            <a:fld id="{B3E4B338-7452-4253-A1EC-508830A5BAD0}" type="slidenum">
              <a:rPr lang="it-IT" smtClean="0">
                <a:latin typeface="Arial" pitchFamily="34" charset="0"/>
                <a:ea typeface="ＭＳ Ｐゴシック" pitchFamily="34" charset="-128"/>
              </a:rPr>
              <a:pPr/>
              <a:t>51</a:t>
            </a:fld>
            <a:endParaRPr lang="it-IT">
              <a:latin typeface="Arial" pitchFamily="34" charset="0"/>
              <a:ea typeface="ＭＳ Ｐゴシック" pitchFamily="34" charset="-128"/>
            </a:endParaRPr>
          </a:p>
        </p:txBody>
      </p:sp>
      <p:sp>
        <p:nvSpPr>
          <p:cNvPr id="93187" name="Rectangle 2"/>
          <p:cNvSpPr>
            <a:spLocks noGrp="1" noChangeArrowheads="1"/>
          </p:cNvSpPr>
          <p:nvPr>
            <p:ph type="title"/>
          </p:nvPr>
        </p:nvSpPr>
        <p:spPr/>
        <p:txBody>
          <a:bodyPr/>
          <a:lstStyle/>
          <a:p>
            <a:pPr eaLnBrk="1" hangingPunct="1"/>
            <a:r>
              <a:rPr lang="en-US" smtClean="0"/>
              <a:t>SRAM Cell Analysis (Read)</a:t>
            </a:r>
          </a:p>
        </p:txBody>
      </p:sp>
      <p:grpSp>
        <p:nvGrpSpPr>
          <p:cNvPr id="2" name="Group 3"/>
          <p:cNvGrpSpPr>
            <a:grpSpLocks/>
          </p:cNvGrpSpPr>
          <p:nvPr/>
        </p:nvGrpSpPr>
        <p:grpSpPr bwMode="auto">
          <a:xfrm>
            <a:off x="4876801" y="2438400"/>
            <a:ext cx="327025" cy="895350"/>
            <a:chOff x="2112" y="2112"/>
            <a:chExt cx="288" cy="768"/>
          </a:xfrm>
        </p:grpSpPr>
        <p:sp>
          <p:nvSpPr>
            <p:cNvPr id="93253" name="Line 4"/>
            <p:cNvSpPr>
              <a:spLocks noChangeShapeType="1"/>
            </p:cNvSpPr>
            <p:nvPr/>
          </p:nvSpPr>
          <p:spPr bwMode="auto">
            <a:xfrm>
              <a:off x="2304" y="2352"/>
              <a:ext cx="0" cy="288"/>
            </a:xfrm>
            <a:prstGeom prst="line">
              <a:avLst/>
            </a:prstGeom>
            <a:noFill/>
            <a:ln w="12700">
              <a:solidFill>
                <a:schemeClr val="tx1"/>
              </a:solidFill>
              <a:round/>
              <a:headEnd/>
              <a:tailEnd/>
            </a:ln>
          </p:spPr>
          <p:txBody>
            <a:bodyPr/>
            <a:lstStyle/>
            <a:p>
              <a:endParaRPr lang="en-US"/>
            </a:p>
          </p:txBody>
        </p:sp>
        <p:sp>
          <p:nvSpPr>
            <p:cNvPr id="93254" name="Line 5"/>
            <p:cNvSpPr>
              <a:spLocks noChangeShapeType="1"/>
            </p:cNvSpPr>
            <p:nvPr/>
          </p:nvSpPr>
          <p:spPr bwMode="auto">
            <a:xfrm>
              <a:off x="2112" y="2352"/>
              <a:ext cx="192" cy="0"/>
            </a:xfrm>
            <a:prstGeom prst="line">
              <a:avLst/>
            </a:prstGeom>
            <a:noFill/>
            <a:ln w="12700">
              <a:solidFill>
                <a:schemeClr val="tx1"/>
              </a:solidFill>
              <a:round/>
              <a:headEnd/>
              <a:tailEnd/>
            </a:ln>
          </p:spPr>
          <p:txBody>
            <a:bodyPr/>
            <a:lstStyle/>
            <a:p>
              <a:endParaRPr lang="en-US"/>
            </a:p>
          </p:txBody>
        </p:sp>
        <p:sp>
          <p:nvSpPr>
            <p:cNvPr id="93255" name="Line 6"/>
            <p:cNvSpPr>
              <a:spLocks noChangeShapeType="1"/>
            </p:cNvSpPr>
            <p:nvPr/>
          </p:nvSpPr>
          <p:spPr bwMode="auto">
            <a:xfrm>
              <a:off x="2112" y="2640"/>
              <a:ext cx="192" cy="0"/>
            </a:xfrm>
            <a:prstGeom prst="line">
              <a:avLst/>
            </a:prstGeom>
            <a:noFill/>
            <a:ln w="12700">
              <a:solidFill>
                <a:schemeClr val="tx1"/>
              </a:solidFill>
              <a:round/>
              <a:headEnd/>
              <a:tailEnd/>
            </a:ln>
          </p:spPr>
          <p:txBody>
            <a:bodyPr/>
            <a:lstStyle/>
            <a:p>
              <a:endParaRPr lang="en-US"/>
            </a:p>
          </p:txBody>
        </p:sp>
        <p:sp>
          <p:nvSpPr>
            <p:cNvPr id="93256" name="Line 7"/>
            <p:cNvSpPr>
              <a:spLocks noChangeShapeType="1"/>
            </p:cNvSpPr>
            <p:nvPr/>
          </p:nvSpPr>
          <p:spPr bwMode="auto">
            <a:xfrm>
              <a:off x="2400" y="2352"/>
              <a:ext cx="0" cy="288"/>
            </a:xfrm>
            <a:prstGeom prst="line">
              <a:avLst/>
            </a:prstGeom>
            <a:noFill/>
            <a:ln w="12700">
              <a:solidFill>
                <a:schemeClr val="tx1"/>
              </a:solidFill>
              <a:round/>
              <a:headEnd/>
              <a:tailEnd/>
            </a:ln>
          </p:spPr>
          <p:txBody>
            <a:bodyPr/>
            <a:lstStyle/>
            <a:p>
              <a:endParaRPr lang="en-US"/>
            </a:p>
          </p:txBody>
        </p:sp>
        <p:sp>
          <p:nvSpPr>
            <p:cNvPr id="93257" name="Line 8"/>
            <p:cNvSpPr>
              <a:spLocks noChangeShapeType="1"/>
            </p:cNvSpPr>
            <p:nvPr/>
          </p:nvSpPr>
          <p:spPr bwMode="auto">
            <a:xfrm>
              <a:off x="2112" y="2112"/>
              <a:ext cx="0" cy="240"/>
            </a:xfrm>
            <a:prstGeom prst="line">
              <a:avLst/>
            </a:prstGeom>
            <a:noFill/>
            <a:ln w="12700">
              <a:solidFill>
                <a:schemeClr val="tx1"/>
              </a:solidFill>
              <a:round/>
              <a:headEnd/>
              <a:tailEnd/>
            </a:ln>
          </p:spPr>
          <p:txBody>
            <a:bodyPr/>
            <a:lstStyle/>
            <a:p>
              <a:endParaRPr lang="en-US"/>
            </a:p>
          </p:txBody>
        </p:sp>
        <p:sp>
          <p:nvSpPr>
            <p:cNvPr id="93258" name="Line 9"/>
            <p:cNvSpPr>
              <a:spLocks noChangeShapeType="1"/>
            </p:cNvSpPr>
            <p:nvPr/>
          </p:nvSpPr>
          <p:spPr bwMode="auto">
            <a:xfrm>
              <a:off x="2112" y="2640"/>
              <a:ext cx="0" cy="240"/>
            </a:xfrm>
            <a:prstGeom prst="line">
              <a:avLst/>
            </a:prstGeom>
            <a:noFill/>
            <a:ln w="12700">
              <a:solidFill>
                <a:schemeClr val="tx1"/>
              </a:solidFill>
              <a:round/>
              <a:headEnd/>
              <a:tailEnd/>
            </a:ln>
          </p:spPr>
          <p:txBody>
            <a:bodyPr/>
            <a:lstStyle/>
            <a:p>
              <a:endParaRPr lang="en-US"/>
            </a:p>
          </p:txBody>
        </p:sp>
      </p:grpSp>
      <p:grpSp>
        <p:nvGrpSpPr>
          <p:cNvPr id="3" name="Group 10"/>
          <p:cNvGrpSpPr>
            <a:grpSpLocks/>
          </p:cNvGrpSpPr>
          <p:nvPr/>
        </p:nvGrpSpPr>
        <p:grpSpPr bwMode="auto">
          <a:xfrm flipH="1">
            <a:off x="6311901" y="1552575"/>
            <a:ext cx="436563" cy="895350"/>
            <a:chOff x="3168" y="1344"/>
            <a:chExt cx="384" cy="768"/>
          </a:xfrm>
        </p:grpSpPr>
        <p:sp>
          <p:nvSpPr>
            <p:cNvPr id="93246" name="Line 11"/>
            <p:cNvSpPr>
              <a:spLocks noChangeShapeType="1"/>
            </p:cNvSpPr>
            <p:nvPr/>
          </p:nvSpPr>
          <p:spPr bwMode="auto">
            <a:xfrm>
              <a:off x="3360" y="1584"/>
              <a:ext cx="0" cy="288"/>
            </a:xfrm>
            <a:prstGeom prst="line">
              <a:avLst/>
            </a:prstGeom>
            <a:noFill/>
            <a:ln w="12700">
              <a:solidFill>
                <a:schemeClr val="tx1"/>
              </a:solidFill>
              <a:round/>
              <a:headEnd/>
              <a:tailEnd/>
            </a:ln>
          </p:spPr>
          <p:txBody>
            <a:bodyPr/>
            <a:lstStyle/>
            <a:p>
              <a:endParaRPr lang="en-US"/>
            </a:p>
          </p:txBody>
        </p:sp>
        <p:sp>
          <p:nvSpPr>
            <p:cNvPr id="93247" name="Line 12"/>
            <p:cNvSpPr>
              <a:spLocks noChangeShapeType="1"/>
            </p:cNvSpPr>
            <p:nvPr/>
          </p:nvSpPr>
          <p:spPr bwMode="auto">
            <a:xfrm>
              <a:off x="3168" y="1584"/>
              <a:ext cx="192" cy="0"/>
            </a:xfrm>
            <a:prstGeom prst="line">
              <a:avLst/>
            </a:prstGeom>
            <a:noFill/>
            <a:ln w="12700">
              <a:solidFill>
                <a:schemeClr val="tx1"/>
              </a:solidFill>
              <a:round/>
              <a:headEnd/>
              <a:tailEnd/>
            </a:ln>
          </p:spPr>
          <p:txBody>
            <a:bodyPr/>
            <a:lstStyle/>
            <a:p>
              <a:endParaRPr lang="en-US"/>
            </a:p>
          </p:txBody>
        </p:sp>
        <p:sp>
          <p:nvSpPr>
            <p:cNvPr id="93248" name="Line 13"/>
            <p:cNvSpPr>
              <a:spLocks noChangeShapeType="1"/>
            </p:cNvSpPr>
            <p:nvPr/>
          </p:nvSpPr>
          <p:spPr bwMode="auto">
            <a:xfrm>
              <a:off x="3168" y="1872"/>
              <a:ext cx="192" cy="0"/>
            </a:xfrm>
            <a:prstGeom prst="line">
              <a:avLst/>
            </a:prstGeom>
            <a:noFill/>
            <a:ln w="12700">
              <a:solidFill>
                <a:schemeClr val="tx1"/>
              </a:solidFill>
              <a:round/>
              <a:headEnd/>
              <a:tailEnd/>
            </a:ln>
          </p:spPr>
          <p:txBody>
            <a:bodyPr/>
            <a:lstStyle/>
            <a:p>
              <a:endParaRPr lang="en-US"/>
            </a:p>
          </p:txBody>
        </p:sp>
        <p:sp>
          <p:nvSpPr>
            <p:cNvPr id="93249" name="Line 14"/>
            <p:cNvSpPr>
              <a:spLocks noChangeShapeType="1"/>
            </p:cNvSpPr>
            <p:nvPr/>
          </p:nvSpPr>
          <p:spPr bwMode="auto">
            <a:xfrm>
              <a:off x="3456" y="1584"/>
              <a:ext cx="0" cy="288"/>
            </a:xfrm>
            <a:prstGeom prst="line">
              <a:avLst/>
            </a:prstGeom>
            <a:noFill/>
            <a:ln w="12700">
              <a:solidFill>
                <a:schemeClr val="tx1"/>
              </a:solidFill>
              <a:round/>
              <a:headEnd/>
              <a:tailEnd/>
            </a:ln>
          </p:spPr>
          <p:txBody>
            <a:bodyPr/>
            <a:lstStyle/>
            <a:p>
              <a:endParaRPr lang="en-US"/>
            </a:p>
          </p:txBody>
        </p:sp>
        <p:sp>
          <p:nvSpPr>
            <p:cNvPr id="93250" name="Oval 15"/>
            <p:cNvSpPr>
              <a:spLocks noChangeArrowheads="1"/>
            </p:cNvSpPr>
            <p:nvPr/>
          </p:nvSpPr>
          <p:spPr bwMode="auto">
            <a:xfrm>
              <a:off x="3456" y="1680"/>
              <a:ext cx="96" cy="96"/>
            </a:xfrm>
            <a:prstGeom prst="ellipse">
              <a:avLst/>
            </a:prstGeom>
            <a:noFill/>
            <a:ln w="12700">
              <a:solidFill>
                <a:schemeClr val="tx1"/>
              </a:solidFill>
              <a:round/>
              <a:headEnd/>
              <a:tailEnd/>
            </a:ln>
          </p:spPr>
          <p:txBody>
            <a:bodyPr wrap="none" anchor="ctr"/>
            <a:lstStyle/>
            <a:p>
              <a:endParaRPr lang="en-US"/>
            </a:p>
          </p:txBody>
        </p:sp>
        <p:sp>
          <p:nvSpPr>
            <p:cNvPr id="93251" name="Line 16"/>
            <p:cNvSpPr>
              <a:spLocks noChangeShapeType="1"/>
            </p:cNvSpPr>
            <p:nvPr/>
          </p:nvSpPr>
          <p:spPr bwMode="auto">
            <a:xfrm>
              <a:off x="3168" y="1344"/>
              <a:ext cx="0" cy="240"/>
            </a:xfrm>
            <a:prstGeom prst="line">
              <a:avLst/>
            </a:prstGeom>
            <a:noFill/>
            <a:ln w="12700">
              <a:solidFill>
                <a:schemeClr val="tx1"/>
              </a:solidFill>
              <a:round/>
              <a:headEnd/>
              <a:tailEnd/>
            </a:ln>
          </p:spPr>
          <p:txBody>
            <a:bodyPr/>
            <a:lstStyle/>
            <a:p>
              <a:endParaRPr lang="en-US"/>
            </a:p>
          </p:txBody>
        </p:sp>
        <p:sp>
          <p:nvSpPr>
            <p:cNvPr id="93252" name="Line 17"/>
            <p:cNvSpPr>
              <a:spLocks noChangeShapeType="1"/>
            </p:cNvSpPr>
            <p:nvPr/>
          </p:nvSpPr>
          <p:spPr bwMode="auto">
            <a:xfrm>
              <a:off x="3168" y="1872"/>
              <a:ext cx="0" cy="240"/>
            </a:xfrm>
            <a:prstGeom prst="line">
              <a:avLst/>
            </a:prstGeom>
            <a:noFill/>
            <a:ln w="12700">
              <a:solidFill>
                <a:schemeClr val="tx1"/>
              </a:solidFill>
              <a:round/>
              <a:headEnd/>
              <a:tailEnd/>
            </a:ln>
          </p:spPr>
          <p:txBody>
            <a:bodyPr/>
            <a:lstStyle/>
            <a:p>
              <a:endParaRPr lang="en-US"/>
            </a:p>
          </p:txBody>
        </p:sp>
      </p:grpSp>
      <p:sp>
        <p:nvSpPr>
          <p:cNvPr id="93190" name="Line 18"/>
          <p:cNvSpPr>
            <a:spLocks noChangeShapeType="1"/>
          </p:cNvSpPr>
          <p:nvPr/>
        </p:nvSpPr>
        <p:spPr bwMode="auto">
          <a:xfrm>
            <a:off x="5203826" y="2887663"/>
            <a:ext cx="328613" cy="0"/>
          </a:xfrm>
          <a:prstGeom prst="line">
            <a:avLst/>
          </a:prstGeom>
          <a:noFill/>
          <a:ln w="12700">
            <a:solidFill>
              <a:schemeClr val="tx1"/>
            </a:solidFill>
            <a:round/>
            <a:headEnd/>
            <a:tailEnd/>
          </a:ln>
        </p:spPr>
        <p:txBody>
          <a:bodyPr/>
          <a:lstStyle/>
          <a:p>
            <a:endParaRPr lang="en-US"/>
          </a:p>
        </p:txBody>
      </p:sp>
      <p:sp>
        <p:nvSpPr>
          <p:cNvPr id="93191" name="Line 19"/>
          <p:cNvSpPr>
            <a:spLocks noChangeShapeType="1"/>
          </p:cNvSpPr>
          <p:nvPr/>
        </p:nvSpPr>
        <p:spPr bwMode="auto">
          <a:xfrm>
            <a:off x="6092826" y="2000250"/>
            <a:ext cx="219075" cy="0"/>
          </a:xfrm>
          <a:prstGeom prst="line">
            <a:avLst/>
          </a:prstGeom>
          <a:noFill/>
          <a:ln w="12700">
            <a:solidFill>
              <a:schemeClr val="tx1"/>
            </a:solidFill>
            <a:round/>
            <a:headEnd/>
            <a:tailEnd/>
          </a:ln>
        </p:spPr>
        <p:txBody>
          <a:bodyPr/>
          <a:lstStyle/>
          <a:p>
            <a:endParaRPr lang="en-US"/>
          </a:p>
        </p:txBody>
      </p:sp>
      <p:sp>
        <p:nvSpPr>
          <p:cNvPr id="93192" name="Line 20"/>
          <p:cNvSpPr>
            <a:spLocks noChangeShapeType="1"/>
          </p:cNvSpPr>
          <p:nvPr/>
        </p:nvSpPr>
        <p:spPr bwMode="auto">
          <a:xfrm>
            <a:off x="4713288" y="3333750"/>
            <a:ext cx="328612" cy="0"/>
          </a:xfrm>
          <a:prstGeom prst="line">
            <a:avLst/>
          </a:prstGeom>
          <a:noFill/>
          <a:ln w="28575">
            <a:solidFill>
              <a:schemeClr val="tx1"/>
            </a:solidFill>
            <a:round/>
            <a:headEnd/>
            <a:tailEnd/>
          </a:ln>
        </p:spPr>
        <p:txBody>
          <a:bodyPr/>
          <a:lstStyle/>
          <a:p>
            <a:endParaRPr lang="en-US"/>
          </a:p>
        </p:txBody>
      </p:sp>
      <p:sp>
        <p:nvSpPr>
          <p:cNvPr id="93193" name="Line 21"/>
          <p:cNvSpPr>
            <a:spLocks noChangeShapeType="1"/>
          </p:cNvSpPr>
          <p:nvPr/>
        </p:nvSpPr>
        <p:spPr bwMode="auto">
          <a:xfrm>
            <a:off x="6586539" y="1552575"/>
            <a:ext cx="327025" cy="0"/>
          </a:xfrm>
          <a:prstGeom prst="line">
            <a:avLst/>
          </a:prstGeom>
          <a:noFill/>
          <a:ln w="28575">
            <a:solidFill>
              <a:schemeClr val="tx1"/>
            </a:solidFill>
            <a:round/>
            <a:headEnd/>
            <a:tailEnd/>
          </a:ln>
        </p:spPr>
        <p:txBody>
          <a:bodyPr/>
          <a:lstStyle/>
          <a:p>
            <a:endParaRPr lang="en-US"/>
          </a:p>
        </p:txBody>
      </p:sp>
      <p:sp>
        <p:nvSpPr>
          <p:cNvPr id="93194" name="Line 22"/>
          <p:cNvSpPr>
            <a:spLocks noChangeShapeType="1"/>
          </p:cNvSpPr>
          <p:nvPr/>
        </p:nvSpPr>
        <p:spPr bwMode="auto">
          <a:xfrm>
            <a:off x="4768850" y="3389313"/>
            <a:ext cx="217488" cy="0"/>
          </a:xfrm>
          <a:prstGeom prst="line">
            <a:avLst/>
          </a:prstGeom>
          <a:noFill/>
          <a:ln w="12700">
            <a:solidFill>
              <a:schemeClr val="tx1"/>
            </a:solidFill>
            <a:round/>
            <a:headEnd/>
            <a:tailEnd/>
          </a:ln>
        </p:spPr>
        <p:txBody>
          <a:bodyPr/>
          <a:lstStyle/>
          <a:p>
            <a:endParaRPr lang="en-US"/>
          </a:p>
        </p:txBody>
      </p:sp>
      <p:grpSp>
        <p:nvGrpSpPr>
          <p:cNvPr id="4" name="Group 23"/>
          <p:cNvGrpSpPr>
            <a:grpSpLocks/>
          </p:cNvGrpSpPr>
          <p:nvPr/>
        </p:nvGrpSpPr>
        <p:grpSpPr bwMode="auto">
          <a:xfrm rot="5400000" flipH="1">
            <a:off x="7346950" y="1747838"/>
            <a:ext cx="336550" cy="876300"/>
            <a:chOff x="2112" y="2112"/>
            <a:chExt cx="288" cy="768"/>
          </a:xfrm>
        </p:grpSpPr>
        <p:sp>
          <p:nvSpPr>
            <p:cNvPr id="93240" name="Line 24"/>
            <p:cNvSpPr>
              <a:spLocks noChangeShapeType="1"/>
            </p:cNvSpPr>
            <p:nvPr/>
          </p:nvSpPr>
          <p:spPr bwMode="auto">
            <a:xfrm>
              <a:off x="2304" y="2352"/>
              <a:ext cx="0" cy="288"/>
            </a:xfrm>
            <a:prstGeom prst="line">
              <a:avLst/>
            </a:prstGeom>
            <a:noFill/>
            <a:ln w="12700">
              <a:solidFill>
                <a:schemeClr val="tx1"/>
              </a:solidFill>
              <a:round/>
              <a:headEnd/>
              <a:tailEnd/>
            </a:ln>
          </p:spPr>
          <p:txBody>
            <a:bodyPr/>
            <a:lstStyle/>
            <a:p>
              <a:endParaRPr lang="en-US"/>
            </a:p>
          </p:txBody>
        </p:sp>
        <p:sp>
          <p:nvSpPr>
            <p:cNvPr id="93241" name="Line 25"/>
            <p:cNvSpPr>
              <a:spLocks noChangeShapeType="1"/>
            </p:cNvSpPr>
            <p:nvPr/>
          </p:nvSpPr>
          <p:spPr bwMode="auto">
            <a:xfrm>
              <a:off x="2112" y="2352"/>
              <a:ext cx="192" cy="0"/>
            </a:xfrm>
            <a:prstGeom prst="line">
              <a:avLst/>
            </a:prstGeom>
            <a:noFill/>
            <a:ln w="12700">
              <a:solidFill>
                <a:schemeClr val="tx1"/>
              </a:solidFill>
              <a:round/>
              <a:headEnd/>
              <a:tailEnd/>
            </a:ln>
          </p:spPr>
          <p:txBody>
            <a:bodyPr/>
            <a:lstStyle/>
            <a:p>
              <a:endParaRPr lang="en-US"/>
            </a:p>
          </p:txBody>
        </p:sp>
        <p:sp>
          <p:nvSpPr>
            <p:cNvPr id="93242" name="Line 26"/>
            <p:cNvSpPr>
              <a:spLocks noChangeShapeType="1"/>
            </p:cNvSpPr>
            <p:nvPr/>
          </p:nvSpPr>
          <p:spPr bwMode="auto">
            <a:xfrm>
              <a:off x="2112" y="2640"/>
              <a:ext cx="192" cy="0"/>
            </a:xfrm>
            <a:prstGeom prst="line">
              <a:avLst/>
            </a:prstGeom>
            <a:noFill/>
            <a:ln w="12700">
              <a:solidFill>
                <a:schemeClr val="tx1"/>
              </a:solidFill>
              <a:round/>
              <a:headEnd/>
              <a:tailEnd/>
            </a:ln>
          </p:spPr>
          <p:txBody>
            <a:bodyPr/>
            <a:lstStyle/>
            <a:p>
              <a:endParaRPr lang="en-US"/>
            </a:p>
          </p:txBody>
        </p:sp>
        <p:sp>
          <p:nvSpPr>
            <p:cNvPr id="93243" name="Line 27"/>
            <p:cNvSpPr>
              <a:spLocks noChangeShapeType="1"/>
            </p:cNvSpPr>
            <p:nvPr/>
          </p:nvSpPr>
          <p:spPr bwMode="auto">
            <a:xfrm>
              <a:off x="2400" y="2352"/>
              <a:ext cx="0" cy="288"/>
            </a:xfrm>
            <a:prstGeom prst="line">
              <a:avLst/>
            </a:prstGeom>
            <a:noFill/>
            <a:ln w="12700">
              <a:solidFill>
                <a:schemeClr val="tx1"/>
              </a:solidFill>
              <a:round/>
              <a:headEnd/>
              <a:tailEnd/>
            </a:ln>
          </p:spPr>
          <p:txBody>
            <a:bodyPr/>
            <a:lstStyle/>
            <a:p>
              <a:endParaRPr lang="en-US"/>
            </a:p>
          </p:txBody>
        </p:sp>
        <p:sp>
          <p:nvSpPr>
            <p:cNvPr id="93244" name="Line 28"/>
            <p:cNvSpPr>
              <a:spLocks noChangeShapeType="1"/>
            </p:cNvSpPr>
            <p:nvPr/>
          </p:nvSpPr>
          <p:spPr bwMode="auto">
            <a:xfrm>
              <a:off x="2112" y="2112"/>
              <a:ext cx="0" cy="240"/>
            </a:xfrm>
            <a:prstGeom prst="line">
              <a:avLst/>
            </a:prstGeom>
            <a:noFill/>
            <a:ln w="12700">
              <a:solidFill>
                <a:schemeClr val="tx1"/>
              </a:solidFill>
              <a:round/>
              <a:headEnd/>
              <a:tailEnd/>
            </a:ln>
          </p:spPr>
          <p:txBody>
            <a:bodyPr/>
            <a:lstStyle/>
            <a:p>
              <a:endParaRPr lang="en-US"/>
            </a:p>
          </p:txBody>
        </p:sp>
        <p:sp>
          <p:nvSpPr>
            <p:cNvPr id="93245" name="Line 29"/>
            <p:cNvSpPr>
              <a:spLocks noChangeShapeType="1"/>
            </p:cNvSpPr>
            <p:nvPr/>
          </p:nvSpPr>
          <p:spPr bwMode="auto">
            <a:xfrm>
              <a:off x="2112" y="2640"/>
              <a:ext cx="0" cy="240"/>
            </a:xfrm>
            <a:prstGeom prst="line">
              <a:avLst/>
            </a:prstGeom>
            <a:noFill/>
            <a:ln w="12700">
              <a:solidFill>
                <a:schemeClr val="tx1"/>
              </a:solidFill>
              <a:round/>
              <a:headEnd/>
              <a:tailEnd/>
            </a:ln>
          </p:spPr>
          <p:txBody>
            <a:bodyPr/>
            <a:lstStyle/>
            <a:p>
              <a:endParaRPr lang="en-US"/>
            </a:p>
          </p:txBody>
        </p:sp>
      </p:grpSp>
      <p:grpSp>
        <p:nvGrpSpPr>
          <p:cNvPr id="5" name="Group 30"/>
          <p:cNvGrpSpPr>
            <a:grpSpLocks/>
          </p:cNvGrpSpPr>
          <p:nvPr/>
        </p:nvGrpSpPr>
        <p:grpSpPr bwMode="auto">
          <a:xfrm rot="5400000" flipH="1">
            <a:off x="3955257" y="1972469"/>
            <a:ext cx="336550" cy="874713"/>
            <a:chOff x="2112" y="2112"/>
            <a:chExt cx="288" cy="768"/>
          </a:xfrm>
        </p:grpSpPr>
        <p:sp>
          <p:nvSpPr>
            <p:cNvPr id="93234" name="Line 31"/>
            <p:cNvSpPr>
              <a:spLocks noChangeShapeType="1"/>
            </p:cNvSpPr>
            <p:nvPr/>
          </p:nvSpPr>
          <p:spPr bwMode="auto">
            <a:xfrm>
              <a:off x="2304" y="2352"/>
              <a:ext cx="0" cy="288"/>
            </a:xfrm>
            <a:prstGeom prst="line">
              <a:avLst/>
            </a:prstGeom>
            <a:noFill/>
            <a:ln w="12700">
              <a:solidFill>
                <a:schemeClr val="tx1"/>
              </a:solidFill>
              <a:round/>
              <a:headEnd/>
              <a:tailEnd/>
            </a:ln>
          </p:spPr>
          <p:txBody>
            <a:bodyPr/>
            <a:lstStyle/>
            <a:p>
              <a:endParaRPr lang="en-US"/>
            </a:p>
          </p:txBody>
        </p:sp>
        <p:sp>
          <p:nvSpPr>
            <p:cNvPr id="93235" name="Line 32"/>
            <p:cNvSpPr>
              <a:spLocks noChangeShapeType="1"/>
            </p:cNvSpPr>
            <p:nvPr/>
          </p:nvSpPr>
          <p:spPr bwMode="auto">
            <a:xfrm>
              <a:off x="2112" y="2352"/>
              <a:ext cx="192" cy="0"/>
            </a:xfrm>
            <a:prstGeom prst="line">
              <a:avLst/>
            </a:prstGeom>
            <a:noFill/>
            <a:ln w="12700">
              <a:solidFill>
                <a:schemeClr val="tx1"/>
              </a:solidFill>
              <a:round/>
              <a:headEnd/>
              <a:tailEnd/>
            </a:ln>
          </p:spPr>
          <p:txBody>
            <a:bodyPr/>
            <a:lstStyle/>
            <a:p>
              <a:endParaRPr lang="en-US"/>
            </a:p>
          </p:txBody>
        </p:sp>
        <p:sp>
          <p:nvSpPr>
            <p:cNvPr id="93236" name="Line 33"/>
            <p:cNvSpPr>
              <a:spLocks noChangeShapeType="1"/>
            </p:cNvSpPr>
            <p:nvPr/>
          </p:nvSpPr>
          <p:spPr bwMode="auto">
            <a:xfrm>
              <a:off x="2112" y="2640"/>
              <a:ext cx="192" cy="0"/>
            </a:xfrm>
            <a:prstGeom prst="line">
              <a:avLst/>
            </a:prstGeom>
            <a:noFill/>
            <a:ln w="12700">
              <a:solidFill>
                <a:schemeClr val="tx1"/>
              </a:solidFill>
              <a:round/>
              <a:headEnd/>
              <a:tailEnd/>
            </a:ln>
          </p:spPr>
          <p:txBody>
            <a:bodyPr/>
            <a:lstStyle/>
            <a:p>
              <a:endParaRPr lang="en-US"/>
            </a:p>
          </p:txBody>
        </p:sp>
        <p:sp>
          <p:nvSpPr>
            <p:cNvPr id="93237" name="Line 34"/>
            <p:cNvSpPr>
              <a:spLocks noChangeShapeType="1"/>
            </p:cNvSpPr>
            <p:nvPr/>
          </p:nvSpPr>
          <p:spPr bwMode="auto">
            <a:xfrm>
              <a:off x="2400" y="2352"/>
              <a:ext cx="0" cy="288"/>
            </a:xfrm>
            <a:prstGeom prst="line">
              <a:avLst/>
            </a:prstGeom>
            <a:noFill/>
            <a:ln w="12700">
              <a:solidFill>
                <a:schemeClr val="tx1"/>
              </a:solidFill>
              <a:round/>
              <a:headEnd/>
              <a:tailEnd/>
            </a:ln>
          </p:spPr>
          <p:txBody>
            <a:bodyPr/>
            <a:lstStyle/>
            <a:p>
              <a:endParaRPr lang="en-US"/>
            </a:p>
          </p:txBody>
        </p:sp>
        <p:sp>
          <p:nvSpPr>
            <p:cNvPr id="93238" name="Line 35"/>
            <p:cNvSpPr>
              <a:spLocks noChangeShapeType="1"/>
            </p:cNvSpPr>
            <p:nvPr/>
          </p:nvSpPr>
          <p:spPr bwMode="auto">
            <a:xfrm>
              <a:off x="2112" y="2112"/>
              <a:ext cx="0" cy="240"/>
            </a:xfrm>
            <a:prstGeom prst="line">
              <a:avLst/>
            </a:prstGeom>
            <a:noFill/>
            <a:ln w="12700">
              <a:solidFill>
                <a:schemeClr val="tx1"/>
              </a:solidFill>
              <a:round/>
              <a:headEnd/>
              <a:tailEnd/>
            </a:ln>
          </p:spPr>
          <p:txBody>
            <a:bodyPr/>
            <a:lstStyle/>
            <a:p>
              <a:endParaRPr lang="en-US"/>
            </a:p>
          </p:txBody>
        </p:sp>
        <p:sp>
          <p:nvSpPr>
            <p:cNvPr id="93239" name="Line 36"/>
            <p:cNvSpPr>
              <a:spLocks noChangeShapeType="1"/>
            </p:cNvSpPr>
            <p:nvPr/>
          </p:nvSpPr>
          <p:spPr bwMode="auto">
            <a:xfrm>
              <a:off x="2112" y="2640"/>
              <a:ext cx="0" cy="240"/>
            </a:xfrm>
            <a:prstGeom prst="line">
              <a:avLst/>
            </a:prstGeom>
            <a:noFill/>
            <a:ln w="12700">
              <a:solidFill>
                <a:schemeClr val="tx1"/>
              </a:solidFill>
              <a:round/>
              <a:headEnd/>
              <a:tailEnd/>
            </a:ln>
          </p:spPr>
          <p:txBody>
            <a:bodyPr/>
            <a:lstStyle/>
            <a:p>
              <a:endParaRPr lang="en-US"/>
            </a:p>
          </p:txBody>
        </p:sp>
      </p:grpSp>
      <p:sp>
        <p:nvSpPr>
          <p:cNvPr id="93197" name="Line 37"/>
          <p:cNvSpPr>
            <a:spLocks noChangeShapeType="1"/>
          </p:cNvSpPr>
          <p:nvPr/>
        </p:nvSpPr>
        <p:spPr bwMode="auto">
          <a:xfrm>
            <a:off x="4548188" y="2606675"/>
            <a:ext cx="328612" cy="0"/>
          </a:xfrm>
          <a:prstGeom prst="line">
            <a:avLst/>
          </a:prstGeom>
          <a:noFill/>
          <a:ln w="12700">
            <a:solidFill>
              <a:schemeClr val="tx1"/>
            </a:solidFill>
            <a:round/>
            <a:headEnd/>
            <a:tailEnd/>
          </a:ln>
        </p:spPr>
        <p:txBody>
          <a:bodyPr/>
          <a:lstStyle/>
          <a:p>
            <a:endParaRPr lang="en-US"/>
          </a:p>
        </p:txBody>
      </p:sp>
      <p:sp>
        <p:nvSpPr>
          <p:cNvPr id="93198" name="Line 38"/>
          <p:cNvSpPr>
            <a:spLocks noChangeShapeType="1"/>
          </p:cNvSpPr>
          <p:nvPr/>
        </p:nvSpPr>
        <p:spPr bwMode="auto">
          <a:xfrm>
            <a:off x="6748463" y="2336800"/>
            <a:ext cx="328612" cy="0"/>
          </a:xfrm>
          <a:prstGeom prst="line">
            <a:avLst/>
          </a:prstGeom>
          <a:noFill/>
          <a:ln w="12700">
            <a:solidFill>
              <a:schemeClr val="tx1"/>
            </a:solidFill>
            <a:round/>
            <a:headEnd/>
            <a:tailEnd/>
          </a:ln>
        </p:spPr>
        <p:txBody>
          <a:bodyPr/>
          <a:lstStyle/>
          <a:p>
            <a:endParaRPr lang="en-US"/>
          </a:p>
        </p:txBody>
      </p:sp>
      <p:sp>
        <p:nvSpPr>
          <p:cNvPr id="93199" name="Line 39"/>
          <p:cNvSpPr>
            <a:spLocks noChangeShapeType="1"/>
          </p:cNvSpPr>
          <p:nvPr/>
        </p:nvSpPr>
        <p:spPr bwMode="auto">
          <a:xfrm>
            <a:off x="3686175" y="1177926"/>
            <a:ext cx="0" cy="2576513"/>
          </a:xfrm>
          <a:prstGeom prst="line">
            <a:avLst/>
          </a:prstGeom>
          <a:noFill/>
          <a:ln w="28575">
            <a:solidFill>
              <a:schemeClr val="tx1"/>
            </a:solidFill>
            <a:round/>
            <a:headEnd/>
            <a:tailEnd/>
          </a:ln>
        </p:spPr>
        <p:txBody>
          <a:bodyPr/>
          <a:lstStyle/>
          <a:p>
            <a:endParaRPr lang="en-US"/>
          </a:p>
        </p:txBody>
      </p:sp>
      <p:sp>
        <p:nvSpPr>
          <p:cNvPr id="93200" name="Line 40"/>
          <p:cNvSpPr>
            <a:spLocks noChangeShapeType="1"/>
          </p:cNvSpPr>
          <p:nvPr/>
        </p:nvSpPr>
        <p:spPr bwMode="auto">
          <a:xfrm>
            <a:off x="7953375" y="1177926"/>
            <a:ext cx="0" cy="2576513"/>
          </a:xfrm>
          <a:prstGeom prst="line">
            <a:avLst/>
          </a:prstGeom>
          <a:noFill/>
          <a:ln w="28575">
            <a:solidFill>
              <a:schemeClr val="tx1"/>
            </a:solidFill>
            <a:round/>
            <a:headEnd/>
            <a:tailEnd/>
          </a:ln>
        </p:spPr>
        <p:txBody>
          <a:bodyPr/>
          <a:lstStyle/>
          <a:p>
            <a:endParaRPr lang="en-US"/>
          </a:p>
        </p:txBody>
      </p:sp>
      <p:sp>
        <p:nvSpPr>
          <p:cNvPr id="93201" name="Line 41"/>
          <p:cNvSpPr>
            <a:spLocks noChangeShapeType="1"/>
          </p:cNvSpPr>
          <p:nvPr/>
        </p:nvSpPr>
        <p:spPr bwMode="auto">
          <a:xfrm>
            <a:off x="3194051" y="1403350"/>
            <a:ext cx="5414963" cy="0"/>
          </a:xfrm>
          <a:prstGeom prst="line">
            <a:avLst/>
          </a:prstGeom>
          <a:noFill/>
          <a:ln w="28575">
            <a:solidFill>
              <a:schemeClr val="accent1"/>
            </a:solidFill>
            <a:round/>
            <a:headEnd/>
            <a:tailEnd/>
          </a:ln>
        </p:spPr>
        <p:txBody>
          <a:bodyPr/>
          <a:lstStyle/>
          <a:p>
            <a:endParaRPr lang="en-US"/>
          </a:p>
        </p:txBody>
      </p:sp>
      <p:sp>
        <p:nvSpPr>
          <p:cNvPr id="93202" name="Line 42"/>
          <p:cNvSpPr>
            <a:spLocks noChangeShapeType="1"/>
          </p:cNvSpPr>
          <p:nvPr/>
        </p:nvSpPr>
        <p:spPr bwMode="auto">
          <a:xfrm>
            <a:off x="4122738" y="1403350"/>
            <a:ext cx="0" cy="838200"/>
          </a:xfrm>
          <a:prstGeom prst="line">
            <a:avLst/>
          </a:prstGeom>
          <a:noFill/>
          <a:ln w="12700">
            <a:solidFill>
              <a:schemeClr val="accent1"/>
            </a:solidFill>
            <a:round/>
            <a:headEnd/>
            <a:tailEnd/>
          </a:ln>
        </p:spPr>
        <p:txBody>
          <a:bodyPr/>
          <a:lstStyle/>
          <a:p>
            <a:endParaRPr lang="en-US"/>
          </a:p>
        </p:txBody>
      </p:sp>
      <p:sp>
        <p:nvSpPr>
          <p:cNvPr id="93203" name="Line 43"/>
          <p:cNvSpPr>
            <a:spLocks noChangeShapeType="1"/>
          </p:cNvSpPr>
          <p:nvPr/>
        </p:nvSpPr>
        <p:spPr bwMode="auto">
          <a:xfrm>
            <a:off x="7515225" y="1403351"/>
            <a:ext cx="0" cy="614363"/>
          </a:xfrm>
          <a:prstGeom prst="line">
            <a:avLst/>
          </a:prstGeom>
          <a:noFill/>
          <a:ln w="12700">
            <a:solidFill>
              <a:schemeClr val="accent1"/>
            </a:solidFill>
            <a:round/>
            <a:headEnd/>
            <a:tailEnd/>
          </a:ln>
        </p:spPr>
        <p:txBody>
          <a:bodyPr/>
          <a:lstStyle/>
          <a:p>
            <a:endParaRPr lang="en-US"/>
          </a:p>
        </p:txBody>
      </p:sp>
      <p:sp>
        <p:nvSpPr>
          <p:cNvPr id="93204" name="Rectangle 44"/>
          <p:cNvSpPr>
            <a:spLocks noChangeArrowheads="1"/>
          </p:cNvSpPr>
          <p:nvPr/>
        </p:nvSpPr>
        <p:spPr bwMode="auto">
          <a:xfrm flipH="1">
            <a:off x="3124200" y="3667126"/>
            <a:ext cx="1201738" cy="366713"/>
          </a:xfrm>
          <a:prstGeom prst="rect">
            <a:avLst/>
          </a:prstGeom>
          <a:noFill/>
          <a:ln w="12700">
            <a:noFill/>
            <a:miter lim="800000"/>
            <a:headEnd/>
            <a:tailEnd/>
          </a:ln>
        </p:spPr>
        <p:txBody>
          <a:bodyPr>
            <a:spAutoFit/>
          </a:bodyPr>
          <a:lstStyle/>
          <a:p>
            <a:pPr algn="ctr"/>
            <a:r>
              <a:rPr lang="en-US">
                <a:latin typeface="Arial" pitchFamily="34" charset="0"/>
              </a:rPr>
              <a:t>!BL=1</a:t>
            </a:r>
            <a:endParaRPr lang="en-US" baseline="-25000">
              <a:latin typeface="Arial" pitchFamily="34" charset="0"/>
            </a:endParaRPr>
          </a:p>
        </p:txBody>
      </p:sp>
      <p:sp>
        <p:nvSpPr>
          <p:cNvPr id="93205" name="Rectangle 45"/>
          <p:cNvSpPr>
            <a:spLocks noChangeArrowheads="1"/>
          </p:cNvSpPr>
          <p:nvPr/>
        </p:nvSpPr>
        <p:spPr bwMode="auto">
          <a:xfrm flipH="1">
            <a:off x="7397750" y="3668713"/>
            <a:ext cx="1155700" cy="366712"/>
          </a:xfrm>
          <a:prstGeom prst="rect">
            <a:avLst/>
          </a:prstGeom>
          <a:noFill/>
          <a:ln w="12700">
            <a:noFill/>
            <a:miter lim="800000"/>
            <a:headEnd/>
            <a:tailEnd/>
          </a:ln>
        </p:spPr>
        <p:txBody>
          <a:bodyPr>
            <a:spAutoFit/>
          </a:bodyPr>
          <a:lstStyle/>
          <a:p>
            <a:pPr algn="ctr"/>
            <a:r>
              <a:rPr lang="en-US">
                <a:latin typeface="Arial" pitchFamily="34" charset="0"/>
              </a:rPr>
              <a:t>BL=1</a:t>
            </a:r>
            <a:endParaRPr lang="en-US" baseline="-25000">
              <a:latin typeface="Arial" pitchFamily="34" charset="0"/>
            </a:endParaRPr>
          </a:p>
        </p:txBody>
      </p:sp>
      <p:sp>
        <p:nvSpPr>
          <p:cNvPr id="93206" name="Rectangle 46"/>
          <p:cNvSpPr>
            <a:spLocks noChangeArrowheads="1"/>
          </p:cNvSpPr>
          <p:nvPr/>
        </p:nvSpPr>
        <p:spPr bwMode="auto">
          <a:xfrm flipH="1">
            <a:off x="5330826" y="1122363"/>
            <a:ext cx="1425575" cy="366712"/>
          </a:xfrm>
          <a:prstGeom prst="rect">
            <a:avLst/>
          </a:prstGeom>
          <a:noFill/>
          <a:ln w="12700">
            <a:noFill/>
            <a:miter lim="800000"/>
            <a:headEnd/>
            <a:tailEnd/>
          </a:ln>
        </p:spPr>
        <p:txBody>
          <a:bodyPr>
            <a:spAutoFit/>
          </a:bodyPr>
          <a:lstStyle/>
          <a:p>
            <a:pPr algn="ctr"/>
            <a:r>
              <a:rPr lang="en-US">
                <a:latin typeface="Arial" pitchFamily="34" charset="0"/>
              </a:rPr>
              <a:t>WL=1</a:t>
            </a:r>
            <a:endParaRPr lang="en-US" baseline="-25000">
              <a:latin typeface="Arial" pitchFamily="34" charset="0"/>
            </a:endParaRPr>
          </a:p>
        </p:txBody>
      </p:sp>
      <p:sp>
        <p:nvSpPr>
          <p:cNvPr id="93207" name="Rectangle 47"/>
          <p:cNvSpPr>
            <a:spLocks noChangeArrowheads="1"/>
          </p:cNvSpPr>
          <p:nvPr/>
        </p:nvSpPr>
        <p:spPr bwMode="auto">
          <a:xfrm flipH="1">
            <a:off x="4535488" y="2751138"/>
            <a:ext cx="690562" cy="366712"/>
          </a:xfrm>
          <a:prstGeom prst="rect">
            <a:avLst/>
          </a:prstGeom>
          <a:noFill/>
          <a:ln w="12700">
            <a:noFill/>
            <a:miter lim="800000"/>
            <a:headEnd/>
            <a:tailEnd/>
          </a:ln>
        </p:spPr>
        <p:txBody>
          <a:bodyPr>
            <a:spAutoFit/>
          </a:bodyPr>
          <a:lstStyle/>
          <a:p>
            <a:pPr algn="ctr"/>
            <a:r>
              <a:rPr lang="en-US">
                <a:latin typeface="Arial" pitchFamily="34" charset="0"/>
              </a:rPr>
              <a:t>M1</a:t>
            </a:r>
            <a:endParaRPr lang="en-US" baseline="-25000">
              <a:latin typeface="Arial" pitchFamily="34" charset="0"/>
            </a:endParaRPr>
          </a:p>
        </p:txBody>
      </p:sp>
      <p:sp>
        <p:nvSpPr>
          <p:cNvPr id="93208" name="Rectangle 48"/>
          <p:cNvSpPr>
            <a:spLocks noChangeArrowheads="1"/>
          </p:cNvSpPr>
          <p:nvPr/>
        </p:nvSpPr>
        <p:spPr bwMode="auto">
          <a:xfrm flipH="1">
            <a:off x="6400800" y="1905001"/>
            <a:ext cx="723900" cy="366713"/>
          </a:xfrm>
          <a:prstGeom prst="rect">
            <a:avLst/>
          </a:prstGeom>
          <a:noFill/>
          <a:ln w="12700">
            <a:noFill/>
            <a:miter lim="800000"/>
            <a:headEnd/>
            <a:tailEnd/>
          </a:ln>
        </p:spPr>
        <p:txBody>
          <a:bodyPr>
            <a:spAutoFit/>
          </a:bodyPr>
          <a:lstStyle/>
          <a:p>
            <a:pPr algn="ctr"/>
            <a:r>
              <a:rPr lang="en-US">
                <a:latin typeface="Arial" pitchFamily="34" charset="0"/>
              </a:rPr>
              <a:t>M4</a:t>
            </a:r>
            <a:endParaRPr lang="en-US" baseline="-25000">
              <a:latin typeface="Arial" pitchFamily="34" charset="0"/>
            </a:endParaRPr>
          </a:p>
        </p:txBody>
      </p:sp>
      <p:sp>
        <p:nvSpPr>
          <p:cNvPr id="93209" name="Rectangle 49"/>
          <p:cNvSpPr>
            <a:spLocks noChangeArrowheads="1"/>
          </p:cNvSpPr>
          <p:nvPr/>
        </p:nvSpPr>
        <p:spPr bwMode="auto">
          <a:xfrm flipH="1">
            <a:off x="3694113" y="2359026"/>
            <a:ext cx="944562" cy="366713"/>
          </a:xfrm>
          <a:prstGeom prst="rect">
            <a:avLst/>
          </a:prstGeom>
          <a:noFill/>
          <a:ln w="12700">
            <a:noFill/>
            <a:miter lim="800000"/>
            <a:headEnd/>
            <a:tailEnd/>
          </a:ln>
        </p:spPr>
        <p:txBody>
          <a:bodyPr>
            <a:spAutoFit/>
          </a:bodyPr>
          <a:lstStyle/>
          <a:p>
            <a:pPr algn="ctr"/>
            <a:r>
              <a:rPr lang="en-US">
                <a:latin typeface="Arial" pitchFamily="34" charset="0"/>
              </a:rPr>
              <a:t>M5</a:t>
            </a:r>
            <a:endParaRPr lang="en-US" baseline="-25000">
              <a:latin typeface="Arial" pitchFamily="34" charset="0"/>
            </a:endParaRPr>
          </a:p>
        </p:txBody>
      </p:sp>
      <p:sp>
        <p:nvSpPr>
          <p:cNvPr id="93210" name="Rectangle 50"/>
          <p:cNvSpPr>
            <a:spLocks noChangeArrowheads="1"/>
          </p:cNvSpPr>
          <p:nvPr/>
        </p:nvSpPr>
        <p:spPr bwMode="auto">
          <a:xfrm flipH="1">
            <a:off x="7042151" y="2139951"/>
            <a:ext cx="898525" cy="366713"/>
          </a:xfrm>
          <a:prstGeom prst="rect">
            <a:avLst/>
          </a:prstGeom>
          <a:noFill/>
          <a:ln w="12700">
            <a:noFill/>
            <a:miter lim="800000"/>
            <a:headEnd/>
            <a:tailEnd/>
          </a:ln>
        </p:spPr>
        <p:txBody>
          <a:bodyPr>
            <a:spAutoFit/>
          </a:bodyPr>
          <a:lstStyle/>
          <a:p>
            <a:pPr algn="ctr"/>
            <a:r>
              <a:rPr lang="en-US">
                <a:latin typeface="Arial" pitchFamily="34" charset="0"/>
              </a:rPr>
              <a:t>M6</a:t>
            </a:r>
            <a:endParaRPr lang="en-US" baseline="-25000">
              <a:latin typeface="Arial" pitchFamily="34" charset="0"/>
            </a:endParaRPr>
          </a:p>
        </p:txBody>
      </p:sp>
      <p:sp>
        <p:nvSpPr>
          <p:cNvPr id="93211" name="Rectangle 51"/>
          <p:cNvSpPr>
            <a:spLocks noChangeArrowheads="1"/>
          </p:cNvSpPr>
          <p:nvPr/>
        </p:nvSpPr>
        <p:spPr bwMode="auto">
          <a:xfrm flipH="1">
            <a:off x="6553200" y="2362201"/>
            <a:ext cx="915988" cy="366713"/>
          </a:xfrm>
          <a:prstGeom prst="rect">
            <a:avLst/>
          </a:prstGeom>
          <a:noFill/>
          <a:ln w="12700">
            <a:noFill/>
            <a:miter lim="800000"/>
            <a:headEnd/>
            <a:tailEnd/>
          </a:ln>
        </p:spPr>
        <p:txBody>
          <a:bodyPr>
            <a:spAutoFit/>
          </a:bodyPr>
          <a:lstStyle/>
          <a:p>
            <a:pPr algn="ctr"/>
            <a:r>
              <a:rPr lang="en-US" b="1">
                <a:latin typeface="Arial" pitchFamily="34" charset="0"/>
              </a:rPr>
              <a:t>Q=1</a:t>
            </a:r>
            <a:endParaRPr lang="en-US" b="1" baseline="-25000">
              <a:latin typeface="Arial" pitchFamily="34" charset="0"/>
            </a:endParaRPr>
          </a:p>
        </p:txBody>
      </p:sp>
      <p:sp>
        <p:nvSpPr>
          <p:cNvPr id="93212" name="Rectangle 52"/>
          <p:cNvSpPr>
            <a:spLocks noChangeArrowheads="1"/>
          </p:cNvSpPr>
          <p:nvPr/>
        </p:nvSpPr>
        <p:spPr bwMode="auto">
          <a:xfrm flipH="1">
            <a:off x="4038601" y="2286001"/>
            <a:ext cx="1058863" cy="366713"/>
          </a:xfrm>
          <a:prstGeom prst="rect">
            <a:avLst/>
          </a:prstGeom>
          <a:noFill/>
          <a:ln w="12700">
            <a:noFill/>
            <a:miter lim="800000"/>
            <a:headEnd/>
            <a:tailEnd/>
          </a:ln>
        </p:spPr>
        <p:txBody>
          <a:bodyPr>
            <a:spAutoFit/>
          </a:bodyPr>
          <a:lstStyle/>
          <a:p>
            <a:pPr algn="ctr"/>
            <a:r>
              <a:rPr lang="en-US" b="1">
                <a:latin typeface="Arial" pitchFamily="34" charset="0"/>
              </a:rPr>
              <a:t>!Q=0</a:t>
            </a:r>
            <a:endParaRPr lang="en-US" b="1" baseline="-25000">
              <a:latin typeface="Arial" pitchFamily="34" charset="0"/>
            </a:endParaRPr>
          </a:p>
        </p:txBody>
      </p:sp>
      <p:sp>
        <p:nvSpPr>
          <p:cNvPr id="93213" name="Line 53"/>
          <p:cNvSpPr>
            <a:spLocks noChangeShapeType="1"/>
          </p:cNvSpPr>
          <p:nvPr/>
        </p:nvSpPr>
        <p:spPr bwMode="auto">
          <a:xfrm>
            <a:off x="7924800" y="3027363"/>
            <a:ext cx="685800" cy="0"/>
          </a:xfrm>
          <a:prstGeom prst="line">
            <a:avLst/>
          </a:prstGeom>
          <a:noFill/>
          <a:ln w="12700">
            <a:solidFill>
              <a:schemeClr val="tx1"/>
            </a:solidFill>
            <a:round/>
            <a:headEnd/>
            <a:tailEnd/>
          </a:ln>
        </p:spPr>
        <p:txBody>
          <a:bodyPr/>
          <a:lstStyle/>
          <a:p>
            <a:endParaRPr lang="en-US"/>
          </a:p>
        </p:txBody>
      </p:sp>
      <p:sp>
        <p:nvSpPr>
          <p:cNvPr id="93214" name="Line 54"/>
          <p:cNvSpPr>
            <a:spLocks noChangeShapeType="1"/>
          </p:cNvSpPr>
          <p:nvPr/>
        </p:nvSpPr>
        <p:spPr bwMode="auto">
          <a:xfrm>
            <a:off x="8610600" y="3027363"/>
            <a:ext cx="0" cy="304800"/>
          </a:xfrm>
          <a:prstGeom prst="line">
            <a:avLst/>
          </a:prstGeom>
          <a:noFill/>
          <a:ln w="12700">
            <a:solidFill>
              <a:schemeClr val="tx1"/>
            </a:solidFill>
            <a:round/>
            <a:headEnd/>
            <a:tailEnd/>
          </a:ln>
        </p:spPr>
        <p:txBody>
          <a:bodyPr/>
          <a:lstStyle/>
          <a:p>
            <a:endParaRPr lang="en-US"/>
          </a:p>
        </p:txBody>
      </p:sp>
      <p:sp>
        <p:nvSpPr>
          <p:cNvPr id="93215" name="Line 55"/>
          <p:cNvSpPr>
            <a:spLocks noChangeShapeType="1"/>
          </p:cNvSpPr>
          <p:nvPr/>
        </p:nvSpPr>
        <p:spPr bwMode="auto">
          <a:xfrm>
            <a:off x="8458200" y="3332163"/>
            <a:ext cx="381000" cy="0"/>
          </a:xfrm>
          <a:prstGeom prst="line">
            <a:avLst/>
          </a:prstGeom>
          <a:noFill/>
          <a:ln w="12700">
            <a:solidFill>
              <a:schemeClr val="tx1"/>
            </a:solidFill>
            <a:round/>
            <a:headEnd/>
            <a:tailEnd/>
          </a:ln>
        </p:spPr>
        <p:txBody>
          <a:bodyPr/>
          <a:lstStyle/>
          <a:p>
            <a:endParaRPr lang="en-US"/>
          </a:p>
        </p:txBody>
      </p:sp>
      <p:sp>
        <p:nvSpPr>
          <p:cNvPr id="93216" name="Line 56"/>
          <p:cNvSpPr>
            <a:spLocks noChangeShapeType="1"/>
          </p:cNvSpPr>
          <p:nvPr/>
        </p:nvSpPr>
        <p:spPr bwMode="auto">
          <a:xfrm>
            <a:off x="8458200" y="3408363"/>
            <a:ext cx="381000" cy="0"/>
          </a:xfrm>
          <a:prstGeom prst="line">
            <a:avLst/>
          </a:prstGeom>
          <a:noFill/>
          <a:ln w="12700">
            <a:solidFill>
              <a:schemeClr val="tx1"/>
            </a:solidFill>
            <a:round/>
            <a:headEnd/>
            <a:tailEnd/>
          </a:ln>
        </p:spPr>
        <p:txBody>
          <a:bodyPr/>
          <a:lstStyle/>
          <a:p>
            <a:endParaRPr lang="en-US"/>
          </a:p>
        </p:txBody>
      </p:sp>
      <p:sp>
        <p:nvSpPr>
          <p:cNvPr id="93217" name="Line 57"/>
          <p:cNvSpPr>
            <a:spLocks noChangeShapeType="1"/>
          </p:cNvSpPr>
          <p:nvPr/>
        </p:nvSpPr>
        <p:spPr bwMode="auto">
          <a:xfrm>
            <a:off x="8610600" y="3408363"/>
            <a:ext cx="0" cy="304800"/>
          </a:xfrm>
          <a:prstGeom prst="line">
            <a:avLst/>
          </a:prstGeom>
          <a:noFill/>
          <a:ln w="12700">
            <a:solidFill>
              <a:schemeClr val="tx1"/>
            </a:solidFill>
            <a:round/>
            <a:headEnd/>
            <a:tailEnd/>
          </a:ln>
        </p:spPr>
        <p:txBody>
          <a:bodyPr/>
          <a:lstStyle/>
          <a:p>
            <a:endParaRPr lang="en-US"/>
          </a:p>
        </p:txBody>
      </p:sp>
      <p:sp>
        <p:nvSpPr>
          <p:cNvPr id="93218" name="Line 58"/>
          <p:cNvSpPr>
            <a:spLocks noChangeShapeType="1"/>
          </p:cNvSpPr>
          <p:nvPr/>
        </p:nvSpPr>
        <p:spPr bwMode="auto">
          <a:xfrm>
            <a:off x="8458201" y="3713163"/>
            <a:ext cx="327025" cy="0"/>
          </a:xfrm>
          <a:prstGeom prst="line">
            <a:avLst/>
          </a:prstGeom>
          <a:noFill/>
          <a:ln w="28575">
            <a:solidFill>
              <a:schemeClr val="tx1"/>
            </a:solidFill>
            <a:round/>
            <a:headEnd/>
            <a:tailEnd/>
          </a:ln>
        </p:spPr>
        <p:txBody>
          <a:bodyPr/>
          <a:lstStyle/>
          <a:p>
            <a:endParaRPr lang="en-US"/>
          </a:p>
        </p:txBody>
      </p:sp>
      <p:sp>
        <p:nvSpPr>
          <p:cNvPr id="93219" name="Rectangle 59"/>
          <p:cNvSpPr>
            <a:spLocks noChangeArrowheads="1"/>
          </p:cNvSpPr>
          <p:nvPr/>
        </p:nvSpPr>
        <p:spPr bwMode="auto">
          <a:xfrm flipH="1">
            <a:off x="8686800" y="3179763"/>
            <a:ext cx="781050" cy="366712"/>
          </a:xfrm>
          <a:prstGeom prst="rect">
            <a:avLst/>
          </a:prstGeom>
          <a:noFill/>
          <a:ln w="12700">
            <a:noFill/>
            <a:miter lim="800000"/>
            <a:headEnd/>
            <a:tailEnd/>
          </a:ln>
        </p:spPr>
        <p:txBody>
          <a:bodyPr>
            <a:spAutoFit/>
          </a:bodyPr>
          <a:lstStyle/>
          <a:p>
            <a:pPr algn="ctr"/>
            <a:r>
              <a:rPr lang="en-US">
                <a:latin typeface="Arial" pitchFamily="34" charset="0"/>
              </a:rPr>
              <a:t>C</a:t>
            </a:r>
            <a:r>
              <a:rPr lang="en-US" baseline="-25000">
                <a:latin typeface="Arial" pitchFamily="34" charset="0"/>
              </a:rPr>
              <a:t>bit</a:t>
            </a:r>
          </a:p>
        </p:txBody>
      </p:sp>
      <p:sp>
        <p:nvSpPr>
          <p:cNvPr id="93220" name="Line 60"/>
          <p:cNvSpPr>
            <a:spLocks noChangeShapeType="1"/>
          </p:cNvSpPr>
          <p:nvPr/>
        </p:nvSpPr>
        <p:spPr bwMode="auto">
          <a:xfrm>
            <a:off x="3048000" y="3027363"/>
            <a:ext cx="0" cy="304800"/>
          </a:xfrm>
          <a:prstGeom prst="line">
            <a:avLst/>
          </a:prstGeom>
          <a:noFill/>
          <a:ln w="12700">
            <a:solidFill>
              <a:schemeClr val="tx1"/>
            </a:solidFill>
            <a:round/>
            <a:headEnd/>
            <a:tailEnd/>
          </a:ln>
        </p:spPr>
        <p:txBody>
          <a:bodyPr/>
          <a:lstStyle/>
          <a:p>
            <a:endParaRPr lang="en-US"/>
          </a:p>
        </p:txBody>
      </p:sp>
      <p:sp>
        <p:nvSpPr>
          <p:cNvPr id="93221" name="Line 61"/>
          <p:cNvSpPr>
            <a:spLocks noChangeShapeType="1"/>
          </p:cNvSpPr>
          <p:nvPr/>
        </p:nvSpPr>
        <p:spPr bwMode="auto">
          <a:xfrm>
            <a:off x="2895600" y="3332163"/>
            <a:ext cx="381000" cy="0"/>
          </a:xfrm>
          <a:prstGeom prst="line">
            <a:avLst/>
          </a:prstGeom>
          <a:noFill/>
          <a:ln w="12700">
            <a:solidFill>
              <a:schemeClr val="tx1"/>
            </a:solidFill>
            <a:round/>
            <a:headEnd/>
            <a:tailEnd/>
          </a:ln>
        </p:spPr>
        <p:txBody>
          <a:bodyPr/>
          <a:lstStyle/>
          <a:p>
            <a:endParaRPr lang="en-US"/>
          </a:p>
        </p:txBody>
      </p:sp>
      <p:sp>
        <p:nvSpPr>
          <p:cNvPr id="93222" name="Line 62"/>
          <p:cNvSpPr>
            <a:spLocks noChangeShapeType="1"/>
          </p:cNvSpPr>
          <p:nvPr/>
        </p:nvSpPr>
        <p:spPr bwMode="auto">
          <a:xfrm>
            <a:off x="2895600" y="3408363"/>
            <a:ext cx="381000" cy="0"/>
          </a:xfrm>
          <a:prstGeom prst="line">
            <a:avLst/>
          </a:prstGeom>
          <a:noFill/>
          <a:ln w="12700">
            <a:solidFill>
              <a:schemeClr val="tx1"/>
            </a:solidFill>
            <a:round/>
            <a:headEnd/>
            <a:tailEnd/>
          </a:ln>
        </p:spPr>
        <p:txBody>
          <a:bodyPr/>
          <a:lstStyle/>
          <a:p>
            <a:endParaRPr lang="en-US"/>
          </a:p>
        </p:txBody>
      </p:sp>
      <p:sp>
        <p:nvSpPr>
          <p:cNvPr id="93223" name="Line 63"/>
          <p:cNvSpPr>
            <a:spLocks noChangeShapeType="1"/>
          </p:cNvSpPr>
          <p:nvPr/>
        </p:nvSpPr>
        <p:spPr bwMode="auto">
          <a:xfrm>
            <a:off x="3048000" y="3408363"/>
            <a:ext cx="0" cy="304800"/>
          </a:xfrm>
          <a:prstGeom prst="line">
            <a:avLst/>
          </a:prstGeom>
          <a:noFill/>
          <a:ln w="12700">
            <a:solidFill>
              <a:schemeClr val="tx1"/>
            </a:solidFill>
            <a:round/>
            <a:headEnd/>
            <a:tailEnd/>
          </a:ln>
        </p:spPr>
        <p:txBody>
          <a:bodyPr/>
          <a:lstStyle/>
          <a:p>
            <a:endParaRPr lang="en-US"/>
          </a:p>
        </p:txBody>
      </p:sp>
      <p:sp>
        <p:nvSpPr>
          <p:cNvPr id="93224" name="Line 64"/>
          <p:cNvSpPr>
            <a:spLocks noChangeShapeType="1"/>
          </p:cNvSpPr>
          <p:nvPr/>
        </p:nvSpPr>
        <p:spPr bwMode="auto">
          <a:xfrm>
            <a:off x="2895601" y="3713163"/>
            <a:ext cx="327025" cy="0"/>
          </a:xfrm>
          <a:prstGeom prst="line">
            <a:avLst/>
          </a:prstGeom>
          <a:noFill/>
          <a:ln w="28575">
            <a:solidFill>
              <a:schemeClr val="tx1"/>
            </a:solidFill>
            <a:round/>
            <a:headEnd/>
            <a:tailEnd/>
          </a:ln>
        </p:spPr>
        <p:txBody>
          <a:bodyPr/>
          <a:lstStyle/>
          <a:p>
            <a:endParaRPr lang="en-US"/>
          </a:p>
        </p:txBody>
      </p:sp>
      <p:sp>
        <p:nvSpPr>
          <p:cNvPr id="93225" name="Rectangle 65"/>
          <p:cNvSpPr>
            <a:spLocks noChangeArrowheads="1"/>
          </p:cNvSpPr>
          <p:nvPr/>
        </p:nvSpPr>
        <p:spPr bwMode="auto">
          <a:xfrm flipH="1">
            <a:off x="2209800" y="3179763"/>
            <a:ext cx="781050" cy="366712"/>
          </a:xfrm>
          <a:prstGeom prst="rect">
            <a:avLst/>
          </a:prstGeom>
          <a:noFill/>
          <a:ln w="12700">
            <a:noFill/>
            <a:miter lim="800000"/>
            <a:headEnd/>
            <a:tailEnd/>
          </a:ln>
        </p:spPr>
        <p:txBody>
          <a:bodyPr>
            <a:spAutoFit/>
          </a:bodyPr>
          <a:lstStyle/>
          <a:p>
            <a:pPr algn="ctr"/>
            <a:r>
              <a:rPr lang="en-US">
                <a:latin typeface="Arial" pitchFamily="34" charset="0"/>
              </a:rPr>
              <a:t>C</a:t>
            </a:r>
            <a:r>
              <a:rPr lang="en-US" baseline="-25000">
                <a:latin typeface="Arial" pitchFamily="34" charset="0"/>
              </a:rPr>
              <a:t>bit</a:t>
            </a:r>
          </a:p>
        </p:txBody>
      </p:sp>
      <p:sp>
        <p:nvSpPr>
          <p:cNvPr id="93226" name="Line 66"/>
          <p:cNvSpPr>
            <a:spLocks noChangeShapeType="1"/>
          </p:cNvSpPr>
          <p:nvPr/>
        </p:nvSpPr>
        <p:spPr bwMode="auto">
          <a:xfrm>
            <a:off x="3048000" y="3027363"/>
            <a:ext cx="685800" cy="0"/>
          </a:xfrm>
          <a:prstGeom prst="line">
            <a:avLst/>
          </a:prstGeom>
          <a:noFill/>
          <a:ln w="12700">
            <a:solidFill>
              <a:schemeClr val="tx1"/>
            </a:solidFill>
            <a:round/>
            <a:headEnd/>
            <a:tailEnd/>
          </a:ln>
        </p:spPr>
        <p:txBody>
          <a:bodyPr/>
          <a:lstStyle/>
          <a:p>
            <a:endParaRPr lang="en-US"/>
          </a:p>
        </p:txBody>
      </p:sp>
      <p:cxnSp>
        <p:nvCxnSpPr>
          <p:cNvPr id="73795" name="AutoShape 67"/>
          <p:cNvCxnSpPr>
            <a:cxnSpLocks noChangeShapeType="1"/>
          </p:cNvCxnSpPr>
          <p:nvPr/>
        </p:nvCxnSpPr>
        <p:spPr bwMode="auto">
          <a:xfrm rot="5400000" flipH="1" flipV="1">
            <a:off x="4121150" y="2508250"/>
            <a:ext cx="88900" cy="1778000"/>
          </a:xfrm>
          <a:prstGeom prst="curvedConnector3">
            <a:avLst>
              <a:gd name="adj1" fmla="val 1117856"/>
            </a:avLst>
          </a:prstGeom>
          <a:noFill/>
          <a:ln w="28575">
            <a:solidFill>
              <a:schemeClr val="accent1"/>
            </a:solidFill>
            <a:round/>
            <a:headEnd/>
            <a:tailEnd type="triangle" w="med" len="med"/>
          </a:ln>
        </p:spPr>
      </p:cxnSp>
      <p:sp>
        <p:nvSpPr>
          <p:cNvPr id="93228" name="Line 68"/>
          <p:cNvSpPr>
            <a:spLocks noChangeShapeType="1"/>
          </p:cNvSpPr>
          <p:nvPr/>
        </p:nvSpPr>
        <p:spPr bwMode="auto">
          <a:xfrm>
            <a:off x="6781800" y="2362200"/>
            <a:ext cx="0" cy="533400"/>
          </a:xfrm>
          <a:prstGeom prst="line">
            <a:avLst/>
          </a:prstGeom>
          <a:noFill/>
          <a:ln w="12700">
            <a:solidFill>
              <a:schemeClr val="tx1"/>
            </a:solidFill>
            <a:round/>
            <a:headEnd/>
            <a:tailEnd/>
          </a:ln>
        </p:spPr>
        <p:txBody>
          <a:bodyPr/>
          <a:lstStyle/>
          <a:p>
            <a:endParaRPr lang="en-US"/>
          </a:p>
        </p:txBody>
      </p:sp>
      <p:sp>
        <p:nvSpPr>
          <p:cNvPr id="93229" name="Line 69"/>
          <p:cNvSpPr>
            <a:spLocks noChangeShapeType="1"/>
          </p:cNvSpPr>
          <p:nvPr/>
        </p:nvSpPr>
        <p:spPr bwMode="auto">
          <a:xfrm>
            <a:off x="4876800" y="1981200"/>
            <a:ext cx="0" cy="533400"/>
          </a:xfrm>
          <a:prstGeom prst="line">
            <a:avLst/>
          </a:prstGeom>
          <a:noFill/>
          <a:ln w="12700">
            <a:solidFill>
              <a:schemeClr val="tx1"/>
            </a:solidFill>
            <a:round/>
            <a:headEnd/>
            <a:tailEnd/>
          </a:ln>
        </p:spPr>
        <p:txBody>
          <a:bodyPr/>
          <a:lstStyle/>
          <a:p>
            <a:endParaRPr lang="en-US"/>
          </a:p>
        </p:txBody>
      </p:sp>
      <p:sp>
        <p:nvSpPr>
          <p:cNvPr id="93230" name="Line 70"/>
          <p:cNvSpPr>
            <a:spLocks noChangeShapeType="1"/>
          </p:cNvSpPr>
          <p:nvPr/>
        </p:nvSpPr>
        <p:spPr bwMode="auto">
          <a:xfrm>
            <a:off x="5410200" y="2895600"/>
            <a:ext cx="1371600" cy="0"/>
          </a:xfrm>
          <a:prstGeom prst="line">
            <a:avLst/>
          </a:prstGeom>
          <a:noFill/>
          <a:ln w="12700">
            <a:solidFill>
              <a:schemeClr val="tx1"/>
            </a:solidFill>
            <a:round/>
            <a:headEnd/>
            <a:tailEnd/>
          </a:ln>
        </p:spPr>
        <p:txBody>
          <a:bodyPr/>
          <a:lstStyle/>
          <a:p>
            <a:endParaRPr lang="en-US"/>
          </a:p>
        </p:txBody>
      </p:sp>
      <p:sp>
        <p:nvSpPr>
          <p:cNvPr id="93231" name="Line 71"/>
          <p:cNvSpPr>
            <a:spLocks noChangeShapeType="1"/>
          </p:cNvSpPr>
          <p:nvPr/>
        </p:nvSpPr>
        <p:spPr bwMode="auto">
          <a:xfrm>
            <a:off x="4876800" y="1981200"/>
            <a:ext cx="1371600" cy="0"/>
          </a:xfrm>
          <a:prstGeom prst="line">
            <a:avLst/>
          </a:prstGeom>
          <a:noFill/>
          <a:ln w="12700">
            <a:solidFill>
              <a:schemeClr val="tx1"/>
            </a:solidFill>
            <a:round/>
            <a:headEnd/>
            <a:tailEnd/>
          </a:ln>
        </p:spPr>
        <p:txBody>
          <a:bodyPr/>
          <a:lstStyle/>
          <a:p>
            <a:endParaRPr lang="en-US"/>
          </a:p>
        </p:txBody>
      </p:sp>
      <p:sp>
        <p:nvSpPr>
          <p:cNvPr id="73800" name="Rectangle 72"/>
          <p:cNvSpPr>
            <a:spLocks noChangeArrowheads="1"/>
          </p:cNvSpPr>
          <p:nvPr/>
        </p:nvSpPr>
        <p:spPr bwMode="auto">
          <a:xfrm flipH="1">
            <a:off x="1981200" y="4648201"/>
            <a:ext cx="8305800" cy="396875"/>
          </a:xfrm>
          <a:prstGeom prst="rect">
            <a:avLst/>
          </a:prstGeom>
          <a:noFill/>
          <a:ln w="12700">
            <a:noFill/>
            <a:miter lim="800000"/>
            <a:headEnd/>
            <a:tailEnd/>
          </a:ln>
        </p:spPr>
        <p:txBody>
          <a:bodyPr>
            <a:spAutoFit/>
          </a:bodyPr>
          <a:lstStyle/>
          <a:p>
            <a:pPr algn="ctr"/>
            <a:r>
              <a:rPr lang="en-US" sz="2000">
                <a:latin typeface="Arial" pitchFamily="34" charset="0"/>
              </a:rPr>
              <a:t>Cell Ratio (CR) = (W</a:t>
            </a:r>
            <a:r>
              <a:rPr lang="en-US" sz="2000" baseline="-25000">
                <a:latin typeface="Arial" pitchFamily="34" charset="0"/>
              </a:rPr>
              <a:t>M1</a:t>
            </a:r>
            <a:r>
              <a:rPr lang="en-US" sz="2000">
                <a:latin typeface="Arial" pitchFamily="34" charset="0"/>
              </a:rPr>
              <a:t>/L</a:t>
            </a:r>
            <a:r>
              <a:rPr lang="en-US" sz="2000" baseline="-25000">
                <a:latin typeface="Arial" pitchFamily="34" charset="0"/>
              </a:rPr>
              <a:t>M1</a:t>
            </a:r>
            <a:r>
              <a:rPr lang="en-US" sz="2000">
                <a:latin typeface="Arial" pitchFamily="34" charset="0"/>
              </a:rPr>
              <a:t>)/(W</a:t>
            </a:r>
            <a:r>
              <a:rPr lang="en-US" sz="2000" baseline="-25000">
                <a:latin typeface="Arial" pitchFamily="34" charset="0"/>
              </a:rPr>
              <a:t>M5</a:t>
            </a:r>
            <a:r>
              <a:rPr lang="en-US" sz="2000">
                <a:latin typeface="Arial" pitchFamily="34" charset="0"/>
              </a:rPr>
              <a:t>/L</a:t>
            </a:r>
            <a:r>
              <a:rPr lang="en-US" sz="2000" baseline="-25000">
                <a:latin typeface="Arial" pitchFamily="34" charset="0"/>
              </a:rPr>
              <a:t>M5</a:t>
            </a:r>
            <a:r>
              <a:rPr lang="en-US" sz="2000">
                <a:latin typeface="Arial" pitchFamily="34" charset="0"/>
              </a:rPr>
              <a:t>)</a:t>
            </a:r>
            <a:endParaRPr lang="en-US" sz="2000" baseline="-25000">
              <a:latin typeface="Arial" pitchFamily="34" charset="0"/>
            </a:endParaRPr>
          </a:p>
        </p:txBody>
      </p:sp>
      <p:sp>
        <p:nvSpPr>
          <p:cNvPr id="73801" name="Rectangle 73"/>
          <p:cNvSpPr>
            <a:spLocks noChangeArrowheads="1"/>
          </p:cNvSpPr>
          <p:nvPr/>
        </p:nvSpPr>
        <p:spPr bwMode="auto">
          <a:xfrm flipH="1">
            <a:off x="1828800" y="5486401"/>
            <a:ext cx="8458200" cy="396875"/>
          </a:xfrm>
          <a:prstGeom prst="rect">
            <a:avLst/>
          </a:prstGeom>
          <a:noFill/>
          <a:ln w="12700">
            <a:noFill/>
            <a:miter lim="800000"/>
            <a:headEnd/>
            <a:tailEnd/>
          </a:ln>
        </p:spPr>
        <p:txBody>
          <a:bodyPr>
            <a:spAutoFit/>
          </a:bodyPr>
          <a:lstStyle/>
          <a:p>
            <a:pPr algn="ctr"/>
            <a:r>
              <a:rPr lang="en-US" sz="2000">
                <a:latin typeface="Arial" pitchFamily="34" charset="0"/>
              </a:rPr>
              <a:t>V</a:t>
            </a:r>
            <a:r>
              <a:rPr lang="en-US" sz="2000" baseline="-25000">
                <a:latin typeface="Arial" pitchFamily="34" charset="0"/>
              </a:rPr>
              <a:t>!Q</a:t>
            </a:r>
            <a:r>
              <a:rPr lang="en-US" sz="2000">
                <a:latin typeface="Arial" pitchFamily="34" charset="0"/>
              </a:rPr>
              <a:t> = [(V</a:t>
            </a:r>
            <a:r>
              <a:rPr lang="en-US" sz="2000" baseline="-25000">
                <a:latin typeface="Arial" pitchFamily="34" charset="0"/>
              </a:rPr>
              <a:t>dd </a:t>
            </a:r>
            <a:r>
              <a:rPr lang="en-US" sz="2000">
                <a:latin typeface="Arial" pitchFamily="34" charset="0"/>
              </a:rPr>
              <a:t>- V</a:t>
            </a:r>
            <a:r>
              <a:rPr lang="en-US" sz="2000" baseline="-25000">
                <a:latin typeface="Arial" pitchFamily="34" charset="0"/>
              </a:rPr>
              <a:t>Tn</a:t>
            </a:r>
            <a:r>
              <a:rPr lang="en-US" sz="2000">
                <a:latin typeface="Arial" pitchFamily="34" charset="0"/>
              </a:rPr>
              <a:t>)(1 + CR </a:t>
            </a:r>
            <a:r>
              <a:rPr lang="en-US" sz="2000">
                <a:latin typeface="Arial" pitchFamily="34" charset="0"/>
                <a:sym typeface="Symbol" pitchFamily="18" charset="2"/>
              </a:rPr>
              <a:t></a:t>
            </a:r>
            <a:r>
              <a:rPr lang="en-US" sz="2000">
                <a:latin typeface="Arial" pitchFamily="34" charset="0"/>
              </a:rPr>
              <a:t>(CR(1 + CR))]/(1 + CR)</a:t>
            </a:r>
          </a:p>
        </p:txBody>
      </p:sp>
    </p:spTree>
    <p:extLst>
      <p:ext uri="{BB962C8B-B14F-4D97-AF65-F5344CB8AC3E}">
        <p14:creationId xmlns:p14="http://schemas.microsoft.com/office/powerpoint/2010/main" val="284351175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73795"/>
                                        </p:tgtEl>
                                        <p:attrNameLst>
                                          <p:attrName>style.visibility</p:attrName>
                                        </p:attrNameLst>
                                      </p:cBhvr>
                                      <p:to>
                                        <p:strVal val="visible"/>
                                      </p:to>
                                    </p:set>
                                    <p:animEffect transition="in" filter="wipe(up)">
                                      <p:cBhvr>
                                        <p:cTn id="7" dur="500"/>
                                        <p:tgtEl>
                                          <p:spTgt spid="7379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499"/>
                                          </p:stCondLst>
                                        </p:cTn>
                                        <p:tgtEl>
                                          <p:spTgt spid="73800"/>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499"/>
                                          </p:stCondLst>
                                        </p:cTn>
                                        <p:tgtEl>
                                          <p:spTgt spid="7380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800" grpId="0" autoUpdateAnimBg="0"/>
      <p:bldP spid="73801" grpId="0" autoUpdateAnimBg="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Slide Number Placeholder 4"/>
          <p:cNvSpPr>
            <a:spLocks noGrp="1"/>
          </p:cNvSpPr>
          <p:nvPr>
            <p:ph type="sldNum" sz="quarter" idx="11"/>
          </p:nvPr>
        </p:nvSpPr>
        <p:spPr>
          <a:noFill/>
        </p:spPr>
        <p:txBody>
          <a:bodyPr/>
          <a:lstStyle/>
          <a:p>
            <a:fld id="{59E22A8A-9EE8-4B08-BACF-310DB666CAA5}" type="slidenum">
              <a:rPr lang="it-IT" smtClean="0">
                <a:latin typeface="Arial" pitchFamily="34" charset="0"/>
                <a:ea typeface="ＭＳ Ｐゴシック" pitchFamily="34" charset="-128"/>
              </a:rPr>
              <a:pPr/>
              <a:t>52</a:t>
            </a:fld>
            <a:endParaRPr lang="it-IT">
              <a:latin typeface="Arial" pitchFamily="34" charset="0"/>
              <a:ea typeface="ＭＳ Ｐゴシック" pitchFamily="34" charset="-128"/>
            </a:endParaRPr>
          </a:p>
        </p:txBody>
      </p:sp>
      <p:sp>
        <p:nvSpPr>
          <p:cNvPr id="5124" name="Rectangle 2"/>
          <p:cNvSpPr>
            <a:spLocks noGrp="1" noChangeArrowheads="1"/>
          </p:cNvSpPr>
          <p:nvPr>
            <p:ph type="title"/>
          </p:nvPr>
        </p:nvSpPr>
        <p:spPr/>
        <p:txBody>
          <a:bodyPr>
            <a:normAutofit fontScale="90000"/>
          </a:bodyPr>
          <a:lstStyle/>
          <a:p>
            <a:pPr eaLnBrk="1" hangingPunct="1"/>
            <a:r>
              <a:rPr lang="en-US" smtClean="0"/>
              <a:t>Read Voltages Ratios</a:t>
            </a:r>
          </a:p>
        </p:txBody>
      </p:sp>
      <p:graphicFrame>
        <p:nvGraphicFramePr>
          <p:cNvPr id="5122" name="Object 2"/>
          <p:cNvGraphicFramePr>
            <a:graphicFrameLocks noGrp="1" noChangeAspect="1"/>
          </p:cNvGraphicFramePr>
          <p:nvPr>
            <p:ph type="chart" idx="1"/>
          </p:nvPr>
        </p:nvGraphicFramePr>
        <p:xfrm>
          <a:off x="2743201" y="1371601"/>
          <a:ext cx="5922963" cy="4403725"/>
        </p:xfrm>
        <a:graphic>
          <a:graphicData uri="http://schemas.openxmlformats.org/presentationml/2006/ole">
            <mc:AlternateContent xmlns:mc="http://schemas.openxmlformats.org/markup-compatibility/2006">
              <mc:Choice xmlns:v="urn:schemas-microsoft-com:vml" Requires="v">
                <p:oleObj spid="_x0000_s5140" name="Chart" r:id="rId4" imgW="8172533" imgH="6077006" progId="MSGraph.Chart.8">
                  <p:embed followColorScheme="full"/>
                </p:oleObj>
              </mc:Choice>
              <mc:Fallback>
                <p:oleObj name="Chart" r:id="rId4" imgW="8172533" imgH="6077006" progId="MSGraph.Chart.8">
                  <p:embed followColorScheme="full"/>
                  <p:pic>
                    <p:nvPicPr>
                      <p:cNvPr id="0" name=""/>
                      <p:cNvPicPr>
                        <a:picLocks noChangeAspect="1" noChangeArrowheads="1"/>
                      </p:cNvPicPr>
                      <p:nvPr/>
                    </p:nvPicPr>
                    <p:blipFill>
                      <a:blip r:embed="rId5"/>
                      <a:srcRect/>
                      <a:stretch>
                        <a:fillRect/>
                      </a:stretch>
                    </p:blipFill>
                    <p:spPr bwMode="auto">
                      <a:xfrm>
                        <a:off x="2743201" y="1371601"/>
                        <a:ext cx="5922963" cy="44037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125" name="Rectangle 4"/>
          <p:cNvSpPr>
            <a:spLocks noChangeArrowheads="1"/>
          </p:cNvSpPr>
          <p:nvPr/>
        </p:nvSpPr>
        <p:spPr bwMode="auto">
          <a:xfrm flipH="1">
            <a:off x="8686800" y="914400"/>
            <a:ext cx="1447800" cy="641350"/>
          </a:xfrm>
          <a:prstGeom prst="rect">
            <a:avLst/>
          </a:prstGeom>
          <a:noFill/>
          <a:ln w="12700">
            <a:noFill/>
            <a:miter lim="800000"/>
            <a:headEnd/>
            <a:tailEnd/>
          </a:ln>
        </p:spPr>
        <p:txBody>
          <a:bodyPr>
            <a:spAutoFit/>
          </a:bodyPr>
          <a:lstStyle/>
          <a:p>
            <a:pPr algn="ctr"/>
            <a:r>
              <a:rPr lang="en-US">
                <a:latin typeface="Arial" pitchFamily="34" charset="0"/>
              </a:rPr>
              <a:t>V</a:t>
            </a:r>
            <a:r>
              <a:rPr lang="en-US" baseline="-25000">
                <a:latin typeface="Arial" pitchFamily="34" charset="0"/>
              </a:rPr>
              <a:t>dd</a:t>
            </a:r>
            <a:r>
              <a:rPr lang="en-US">
                <a:latin typeface="Arial" pitchFamily="34" charset="0"/>
              </a:rPr>
              <a:t> = 2.5V</a:t>
            </a:r>
          </a:p>
          <a:p>
            <a:pPr algn="ctr"/>
            <a:r>
              <a:rPr lang="en-US">
                <a:latin typeface="Arial" pitchFamily="34" charset="0"/>
              </a:rPr>
              <a:t>V</a:t>
            </a:r>
            <a:r>
              <a:rPr lang="en-US" baseline="-25000">
                <a:latin typeface="Arial" pitchFamily="34" charset="0"/>
              </a:rPr>
              <a:t>Tn</a:t>
            </a:r>
            <a:r>
              <a:rPr lang="en-US">
                <a:latin typeface="Arial" pitchFamily="34" charset="0"/>
              </a:rPr>
              <a:t> = 0.5V</a:t>
            </a:r>
            <a:endParaRPr lang="en-US" sz="2000">
              <a:latin typeface="Arial" pitchFamily="34" charset="0"/>
              <a:sym typeface="Symbol" pitchFamily="18" charset="2"/>
            </a:endParaRPr>
          </a:p>
        </p:txBody>
      </p:sp>
      <p:sp>
        <p:nvSpPr>
          <p:cNvPr id="5126" name="Line 5"/>
          <p:cNvSpPr>
            <a:spLocks noChangeShapeType="1"/>
          </p:cNvSpPr>
          <p:nvPr/>
        </p:nvSpPr>
        <p:spPr bwMode="auto">
          <a:xfrm flipH="1">
            <a:off x="4343400" y="3505200"/>
            <a:ext cx="1219200" cy="152400"/>
          </a:xfrm>
          <a:prstGeom prst="line">
            <a:avLst/>
          </a:prstGeom>
          <a:noFill/>
          <a:ln w="28575">
            <a:solidFill>
              <a:schemeClr val="accent1"/>
            </a:solidFill>
            <a:round/>
            <a:headEnd type="triangle" w="med" len="med"/>
            <a:tailEnd/>
          </a:ln>
        </p:spPr>
        <p:txBody>
          <a:bodyPr/>
          <a:lstStyle/>
          <a:p>
            <a:endParaRPr lang="en-US"/>
          </a:p>
        </p:txBody>
      </p:sp>
      <p:sp>
        <p:nvSpPr>
          <p:cNvPr id="5127" name="Line 6"/>
          <p:cNvSpPr>
            <a:spLocks noChangeShapeType="1"/>
          </p:cNvSpPr>
          <p:nvPr/>
        </p:nvSpPr>
        <p:spPr bwMode="auto">
          <a:xfrm>
            <a:off x="5562600" y="3505200"/>
            <a:ext cx="0" cy="1752600"/>
          </a:xfrm>
          <a:prstGeom prst="line">
            <a:avLst/>
          </a:prstGeom>
          <a:noFill/>
          <a:ln w="28575" cap="rnd">
            <a:solidFill>
              <a:schemeClr val="accent1"/>
            </a:solidFill>
            <a:prstDash val="sysDot"/>
            <a:round/>
            <a:headEnd/>
            <a:tailEnd/>
          </a:ln>
        </p:spPr>
        <p:txBody>
          <a:bodyPr/>
          <a:lstStyle/>
          <a:p>
            <a:endParaRPr lang="en-US"/>
          </a:p>
        </p:txBody>
      </p:sp>
    </p:spTree>
    <p:extLst>
      <p:ext uri="{BB962C8B-B14F-4D97-AF65-F5344CB8AC3E}">
        <p14:creationId xmlns:p14="http://schemas.microsoft.com/office/powerpoint/2010/main" val="4171866958"/>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Slide Number Placeholder 3"/>
          <p:cNvSpPr>
            <a:spLocks noGrp="1"/>
          </p:cNvSpPr>
          <p:nvPr>
            <p:ph type="sldNum" sz="quarter" idx="10"/>
          </p:nvPr>
        </p:nvSpPr>
        <p:spPr>
          <a:xfrm>
            <a:off x="8904288" y="6092825"/>
            <a:ext cx="609600" cy="431800"/>
          </a:xfrm>
          <a:noFill/>
        </p:spPr>
        <p:txBody>
          <a:bodyPr/>
          <a:lstStyle/>
          <a:p>
            <a:fld id="{A0C5D345-7AAC-4B86-AD6D-B9EA5F374703}" type="slidenum">
              <a:rPr lang="it-IT" smtClean="0">
                <a:latin typeface="Arial" pitchFamily="34" charset="0"/>
                <a:ea typeface="ＭＳ Ｐゴシック" pitchFamily="34" charset="-128"/>
              </a:rPr>
              <a:pPr/>
              <a:t>53</a:t>
            </a:fld>
            <a:endParaRPr lang="it-IT">
              <a:latin typeface="Arial" pitchFamily="34" charset="0"/>
              <a:ea typeface="ＭＳ Ｐゴシック" pitchFamily="34" charset="-128"/>
            </a:endParaRPr>
          </a:p>
        </p:txBody>
      </p:sp>
      <p:sp>
        <p:nvSpPr>
          <p:cNvPr id="94211" name="Rectangle 2"/>
          <p:cNvSpPr>
            <a:spLocks noGrp="1" noChangeArrowheads="1"/>
          </p:cNvSpPr>
          <p:nvPr>
            <p:ph type="title"/>
          </p:nvPr>
        </p:nvSpPr>
        <p:spPr/>
        <p:txBody>
          <a:bodyPr/>
          <a:lstStyle/>
          <a:p>
            <a:pPr eaLnBrk="1" hangingPunct="1"/>
            <a:r>
              <a:rPr lang="en-US" smtClean="0"/>
              <a:t>SRAM Cell Analysis (Write)</a:t>
            </a:r>
          </a:p>
        </p:txBody>
      </p:sp>
      <p:grpSp>
        <p:nvGrpSpPr>
          <p:cNvPr id="2" name="Group 3"/>
          <p:cNvGrpSpPr>
            <a:grpSpLocks/>
          </p:cNvGrpSpPr>
          <p:nvPr/>
        </p:nvGrpSpPr>
        <p:grpSpPr bwMode="auto">
          <a:xfrm>
            <a:off x="4965701" y="2582863"/>
            <a:ext cx="327025" cy="895350"/>
            <a:chOff x="2112" y="2112"/>
            <a:chExt cx="288" cy="768"/>
          </a:xfrm>
        </p:grpSpPr>
        <p:sp>
          <p:nvSpPr>
            <p:cNvPr id="94262" name="Line 4"/>
            <p:cNvSpPr>
              <a:spLocks noChangeShapeType="1"/>
            </p:cNvSpPr>
            <p:nvPr/>
          </p:nvSpPr>
          <p:spPr bwMode="auto">
            <a:xfrm>
              <a:off x="2304" y="2352"/>
              <a:ext cx="0" cy="288"/>
            </a:xfrm>
            <a:prstGeom prst="line">
              <a:avLst/>
            </a:prstGeom>
            <a:noFill/>
            <a:ln w="12700">
              <a:solidFill>
                <a:schemeClr val="tx1"/>
              </a:solidFill>
              <a:round/>
              <a:headEnd/>
              <a:tailEnd/>
            </a:ln>
          </p:spPr>
          <p:txBody>
            <a:bodyPr/>
            <a:lstStyle/>
            <a:p>
              <a:endParaRPr lang="en-US"/>
            </a:p>
          </p:txBody>
        </p:sp>
        <p:sp>
          <p:nvSpPr>
            <p:cNvPr id="94263" name="Line 5"/>
            <p:cNvSpPr>
              <a:spLocks noChangeShapeType="1"/>
            </p:cNvSpPr>
            <p:nvPr/>
          </p:nvSpPr>
          <p:spPr bwMode="auto">
            <a:xfrm>
              <a:off x="2112" y="2352"/>
              <a:ext cx="192" cy="0"/>
            </a:xfrm>
            <a:prstGeom prst="line">
              <a:avLst/>
            </a:prstGeom>
            <a:noFill/>
            <a:ln w="12700">
              <a:solidFill>
                <a:schemeClr val="tx1"/>
              </a:solidFill>
              <a:round/>
              <a:headEnd/>
              <a:tailEnd/>
            </a:ln>
          </p:spPr>
          <p:txBody>
            <a:bodyPr/>
            <a:lstStyle/>
            <a:p>
              <a:endParaRPr lang="en-US"/>
            </a:p>
          </p:txBody>
        </p:sp>
        <p:sp>
          <p:nvSpPr>
            <p:cNvPr id="94264" name="Line 6"/>
            <p:cNvSpPr>
              <a:spLocks noChangeShapeType="1"/>
            </p:cNvSpPr>
            <p:nvPr/>
          </p:nvSpPr>
          <p:spPr bwMode="auto">
            <a:xfrm>
              <a:off x="2112" y="2640"/>
              <a:ext cx="192" cy="0"/>
            </a:xfrm>
            <a:prstGeom prst="line">
              <a:avLst/>
            </a:prstGeom>
            <a:noFill/>
            <a:ln w="12700">
              <a:solidFill>
                <a:schemeClr val="tx1"/>
              </a:solidFill>
              <a:round/>
              <a:headEnd/>
              <a:tailEnd/>
            </a:ln>
          </p:spPr>
          <p:txBody>
            <a:bodyPr/>
            <a:lstStyle/>
            <a:p>
              <a:endParaRPr lang="en-US"/>
            </a:p>
          </p:txBody>
        </p:sp>
        <p:sp>
          <p:nvSpPr>
            <p:cNvPr id="94265" name="Line 7"/>
            <p:cNvSpPr>
              <a:spLocks noChangeShapeType="1"/>
            </p:cNvSpPr>
            <p:nvPr/>
          </p:nvSpPr>
          <p:spPr bwMode="auto">
            <a:xfrm>
              <a:off x="2400" y="2352"/>
              <a:ext cx="0" cy="288"/>
            </a:xfrm>
            <a:prstGeom prst="line">
              <a:avLst/>
            </a:prstGeom>
            <a:noFill/>
            <a:ln w="12700">
              <a:solidFill>
                <a:schemeClr val="tx1"/>
              </a:solidFill>
              <a:round/>
              <a:headEnd/>
              <a:tailEnd/>
            </a:ln>
          </p:spPr>
          <p:txBody>
            <a:bodyPr/>
            <a:lstStyle/>
            <a:p>
              <a:endParaRPr lang="en-US"/>
            </a:p>
          </p:txBody>
        </p:sp>
        <p:sp>
          <p:nvSpPr>
            <p:cNvPr id="94266" name="Line 8"/>
            <p:cNvSpPr>
              <a:spLocks noChangeShapeType="1"/>
            </p:cNvSpPr>
            <p:nvPr/>
          </p:nvSpPr>
          <p:spPr bwMode="auto">
            <a:xfrm>
              <a:off x="2112" y="2112"/>
              <a:ext cx="0" cy="240"/>
            </a:xfrm>
            <a:prstGeom prst="line">
              <a:avLst/>
            </a:prstGeom>
            <a:noFill/>
            <a:ln w="12700">
              <a:solidFill>
                <a:schemeClr val="tx1"/>
              </a:solidFill>
              <a:round/>
              <a:headEnd/>
              <a:tailEnd/>
            </a:ln>
          </p:spPr>
          <p:txBody>
            <a:bodyPr/>
            <a:lstStyle/>
            <a:p>
              <a:endParaRPr lang="en-US"/>
            </a:p>
          </p:txBody>
        </p:sp>
        <p:sp>
          <p:nvSpPr>
            <p:cNvPr id="94267" name="Line 9"/>
            <p:cNvSpPr>
              <a:spLocks noChangeShapeType="1"/>
            </p:cNvSpPr>
            <p:nvPr/>
          </p:nvSpPr>
          <p:spPr bwMode="auto">
            <a:xfrm>
              <a:off x="2112" y="2640"/>
              <a:ext cx="0" cy="240"/>
            </a:xfrm>
            <a:prstGeom prst="line">
              <a:avLst/>
            </a:prstGeom>
            <a:noFill/>
            <a:ln w="12700">
              <a:solidFill>
                <a:schemeClr val="tx1"/>
              </a:solidFill>
              <a:round/>
              <a:headEnd/>
              <a:tailEnd/>
            </a:ln>
          </p:spPr>
          <p:txBody>
            <a:bodyPr/>
            <a:lstStyle/>
            <a:p>
              <a:endParaRPr lang="en-US"/>
            </a:p>
          </p:txBody>
        </p:sp>
      </p:grpSp>
      <p:grpSp>
        <p:nvGrpSpPr>
          <p:cNvPr id="3" name="Group 10"/>
          <p:cNvGrpSpPr>
            <a:grpSpLocks/>
          </p:cNvGrpSpPr>
          <p:nvPr/>
        </p:nvGrpSpPr>
        <p:grpSpPr bwMode="auto">
          <a:xfrm flipH="1">
            <a:off x="6388101" y="1743075"/>
            <a:ext cx="436563" cy="895350"/>
            <a:chOff x="3168" y="1344"/>
            <a:chExt cx="384" cy="768"/>
          </a:xfrm>
        </p:grpSpPr>
        <p:sp>
          <p:nvSpPr>
            <p:cNvPr id="94255" name="Line 11"/>
            <p:cNvSpPr>
              <a:spLocks noChangeShapeType="1"/>
            </p:cNvSpPr>
            <p:nvPr/>
          </p:nvSpPr>
          <p:spPr bwMode="auto">
            <a:xfrm>
              <a:off x="3360" y="1584"/>
              <a:ext cx="0" cy="288"/>
            </a:xfrm>
            <a:prstGeom prst="line">
              <a:avLst/>
            </a:prstGeom>
            <a:noFill/>
            <a:ln w="12700">
              <a:solidFill>
                <a:schemeClr val="tx1"/>
              </a:solidFill>
              <a:round/>
              <a:headEnd/>
              <a:tailEnd/>
            </a:ln>
          </p:spPr>
          <p:txBody>
            <a:bodyPr/>
            <a:lstStyle/>
            <a:p>
              <a:endParaRPr lang="en-US"/>
            </a:p>
          </p:txBody>
        </p:sp>
        <p:sp>
          <p:nvSpPr>
            <p:cNvPr id="94256" name="Line 12"/>
            <p:cNvSpPr>
              <a:spLocks noChangeShapeType="1"/>
            </p:cNvSpPr>
            <p:nvPr/>
          </p:nvSpPr>
          <p:spPr bwMode="auto">
            <a:xfrm>
              <a:off x="3168" y="1584"/>
              <a:ext cx="192" cy="0"/>
            </a:xfrm>
            <a:prstGeom prst="line">
              <a:avLst/>
            </a:prstGeom>
            <a:noFill/>
            <a:ln w="12700">
              <a:solidFill>
                <a:schemeClr val="tx1"/>
              </a:solidFill>
              <a:round/>
              <a:headEnd/>
              <a:tailEnd/>
            </a:ln>
          </p:spPr>
          <p:txBody>
            <a:bodyPr/>
            <a:lstStyle/>
            <a:p>
              <a:endParaRPr lang="en-US"/>
            </a:p>
          </p:txBody>
        </p:sp>
        <p:sp>
          <p:nvSpPr>
            <p:cNvPr id="94257" name="Line 13"/>
            <p:cNvSpPr>
              <a:spLocks noChangeShapeType="1"/>
            </p:cNvSpPr>
            <p:nvPr/>
          </p:nvSpPr>
          <p:spPr bwMode="auto">
            <a:xfrm>
              <a:off x="3168" y="1872"/>
              <a:ext cx="192" cy="0"/>
            </a:xfrm>
            <a:prstGeom prst="line">
              <a:avLst/>
            </a:prstGeom>
            <a:noFill/>
            <a:ln w="12700">
              <a:solidFill>
                <a:schemeClr val="tx1"/>
              </a:solidFill>
              <a:round/>
              <a:headEnd/>
              <a:tailEnd/>
            </a:ln>
          </p:spPr>
          <p:txBody>
            <a:bodyPr/>
            <a:lstStyle/>
            <a:p>
              <a:endParaRPr lang="en-US"/>
            </a:p>
          </p:txBody>
        </p:sp>
        <p:sp>
          <p:nvSpPr>
            <p:cNvPr id="94258" name="Line 14"/>
            <p:cNvSpPr>
              <a:spLocks noChangeShapeType="1"/>
            </p:cNvSpPr>
            <p:nvPr/>
          </p:nvSpPr>
          <p:spPr bwMode="auto">
            <a:xfrm>
              <a:off x="3456" y="1584"/>
              <a:ext cx="0" cy="288"/>
            </a:xfrm>
            <a:prstGeom prst="line">
              <a:avLst/>
            </a:prstGeom>
            <a:noFill/>
            <a:ln w="12700">
              <a:solidFill>
                <a:schemeClr val="tx1"/>
              </a:solidFill>
              <a:round/>
              <a:headEnd/>
              <a:tailEnd/>
            </a:ln>
          </p:spPr>
          <p:txBody>
            <a:bodyPr/>
            <a:lstStyle/>
            <a:p>
              <a:endParaRPr lang="en-US"/>
            </a:p>
          </p:txBody>
        </p:sp>
        <p:sp>
          <p:nvSpPr>
            <p:cNvPr id="94259" name="Oval 15"/>
            <p:cNvSpPr>
              <a:spLocks noChangeArrowheads="1"/>
            </p:cNvSpPr>
            <p:nvPr/>
          </p:nvSpPr>
          <p:spPr bwMode="auto">
            <a:xfrm>
              <a:off x="3456" y="1680"/>
              <a:ext cx="96" cy="96"/>
            </a:xfrm>
            <a:prstGeom prst="ellipse">
              <a:avLst/>
            </a:prstGeom>
            <a:noFill/>
            <a:ln w="12700">
              <a:solidFill>
                <a:schemeClr val="tx1"/>
              </a:solidFill>
              <a:round/>
              <a:headEnd/>
              <a:tailEnd/>
            </a:ln>
          </p:spPr>
          <p:txBody>
            <a:bodyPr wrap="none" anchor="ctr"/>
            <a:lstStyle/>
            <a:p>
              <a:endParaRPr lang="en-US"/>
            </a:p>
          </p:txBody>
        </p:sp>
        <p:sp>
          <p:nvSpPr>
            <p:cNvPr id="94260" name="Line 16"/>
            <p:cNvSpPr>
              <a:spLocks noChangeShapeType="1"/>
            </p:cNvSpPr>
            <p:nvPr/>
          </p:nvSpPr>
          <p:spPr bwMode="auto">
            <a:xfrm>
              <a:off x="3168" y="1344"/>
              <a:ext cx="0" cy="240"/>
            </a:xfrm>
            <a:prstGeom prst="line">
              <a:avLst/>
            </a:prstGeom>
            <a:noFill/>
            <a:ln w="12700">
              <a:solidFill>
                <a:schemeClr val="tx1"/>
              </a:solidFill>
              <a:round/>
              <a:headEnd/>
              <a:tailEnd/>
            </a:ln>
          </p:spPr>
          <p:txBody>
            <a:bodyPr/>
            <a:lstStyle/>
            <a:p>
              <a:endParaRPr lang="en-US"/>
            </a:p>
          </p:txBody>
        </p:sp>
        <p:sp>
          <p:nvSpPr>
            <p:cNvPr id="94261" name="Line 17"/>
            <p:cNvSpPr>
              <a:spLocks noChangeShapeType="1"/>
            </p:cNvSpPr>
            <p:nvPr/>
          </p:nvSpPr>
          <p:spPr bwMode="auto">
            <a:xfrm>
              <a:off x="3168" y="1872"/>
              <a:ext cx="0" cy="240"/>
            </a:xfrm>
            <a:prstGeom prst="line">
              <a:avLst/>
            </a:prstGeom>
            <a:noFill/>
            <a:ln w="12700">
              <a:solidFill>
                <a:schemeClr val="tx1"/>
              </a:solidFill>
              <a:round/>
              <a:headEnd/>
              <a:tailEnd/>
            </a:ln>
          </p:spPr>
          <p:txBody>
            <a:bodyPr/>
            <a:lstStyle/>
            <a:p>
              <a:endParaRPr lang="en-US"/>
            </a:p>
          </p:txBody>
        </p:sp>
      </p:grpSp>
      <p:sp>
        <p:nvSpPr>
          <p:cNvPr id="94214" name="Line 18"/>
          <p:cNvSpPr>
            <a:spLocks noChangeShapeType="1"/>
          </p:cNvSpPr>
          <p:nvPr/>
        </p:nvSpPr>
        <p:spPr bwMode="auto">
          <a:xfrm>
            <a:off x="5292726" y="3032125"/>
            <a:ext cx="328613" cy="0"/>
          </a:xfrm>
          <a:prstGeom prst="line">
            <a:avLst/>
          </a:prstGeom>
          <a:noFill/>
          <a:ln w="12700">
            <a:solidFill>
              <a:schemeClr val="tx1"/>
            </a:solidFill>
            <a:round/>
            <a:headEnd/>
            <a:tailEnd/>
          </a:ln>
        </p:spPr>
        <p:txBody>
          <a:bodyPr/>
          <a:lstStyle/>
          <a:p>
            <a:endParaRPr lang="en-US"/>
          </a:p>
        </p:txBody>
      </p:sp>
      <p:sp>
        <p:nvSpPr>
          <p:cNvPr id="94215" name="Line 19"/>
          <p:cNvSpPr>
            <a:spLocks noChangeShapeType="1"/>
          </p:cNvSpPr>
          <p:nvPr/>
        </p:nvSpPr>
        <p:spPr bwMode="auto">
          <a:xfrm>
            <a:off x="6169026" y="2190750"/>
            <a:ext cx="219075" cy="0"/>
          </a:xfrm>
          <a:prstGeom prst="line">
            <a:avLst/>
          </a:prstGeom>
          <a:noFill/>
          <a:ln w="12700">
            <a:solidFill>
              <a:schemeClr val="tx1"/>
            </a:solidFill>
            <a:round/>
            <a:headEnd/>
            <a:tailEnd/>
          </a:ln>
        </p:spPr>
        <p:txBody>
          <a:bodyPr/>
          <a:lstStyle/>
          <a:p>
            <a:endParaRPr lang="en-US"/>
          </a:p>
        </p:txBody>
      </p:sp>
      <p:sp>
        <p:nvSpPr>
          <p:cNvPr id="94216" name="Line 20"/>
          <p:cNvSpPr>
            <a:spLocks noChangeShapeType="1"/>
          </p:cNvSpPr>
          <p:nvPr/>
        </p:nvSpPr>
        <p:spPr bwMode="auto">
          <a:xfrm>
            <a:off x="4802188" y="3478213"/>
            <a:ext cx="328612" cy="0"/>
          </a:xfrm>
          <a:prstGeom prst="line">
            <a:avLst/>
          </a:prstGeom>
          <a:noFill/>
          <a:ln w="28575">
            <a:solidFill>
              <a:schemeClr val="tx1"/>
            </a:solidFill>
            <a:round/>
            <a:headEnd/>
            <a:tailEnd/>
          </a:ln>
        </p:spPr>
        <p:txBody>
          <a:bodyPr/>
          <a:lstStyle/>
          <a:p>
            <a:endParaRPr lang="en-US"/>
          </a:p>
        </p:txBody>
      </p:sp>
      <p:sp>
        <p:nvSpPr>
          <p:cNvPr id="94217" name="Line 21"/>
          <p:cNvSpPr>
            <a:spLocks noChangeShapeType="1"/>
          </p:cNvSpPr>
          <p:nvPr/>
        </p:nvSpPr>
        <p:spPr bwMode="auto">
          <a:xfrm>
            <a:off x="6662739" y="1743075"/>
            <a:ext cx="327025" cy="0"/>
          </a:xfrm>
          <a:prstGeom prst="line">
            <a:avLst/>
          </a:prstGeom>
          <a:noFill/>
          <a:ln w="28575">
            <a:solidFill>
              <a:schemeClr val="tx1"/>
            </a:solidFill>
            <a:round/>
            <a:headEnd/>
            <a:tailEnd/>
          </a:ln>
        </p:spPr>
        <p:txBody>
          <a:bodyPr/>
          <a:lstStyle/>
          <a:p>
            <a:endParaRPr lang="en-US"/>
          </a:p>
        </p:txBody>
      </p:sp>
      <p:sp>
        <p:nvSpPr>
          <p:cNvPr id="94218" name="Line 22"/>
          <p:cNvSpPr>
            <a:spLocks noChangeShapeType="1"/>
          </p:cNvSpPr>
          <p:nvPr/>
        </p:nvSpPr>
        <p:spPr bwMode="auto">
          <a:xfrm>
            <a:off x="4857750" y="3533775"/>
            <a:ext cx="217488" cy="0"/>
          </a:xfrm>
          <a:prstGeom prst="line">
            <a:avLst/>
          </a:prstGeom>
          <a:noFill/>
          <a:ln w="12700">
            <a:solidFill>
              <a:schemeClr val="tx1"/>
            </a:solidFill>
            <a:round/>
            <a:headEnd/>
            <a:tailEnd/>
          </a:ln>
        </p:spPr>
        <p:txBody>
          <a:bodyPr/>
          <a:lstStyle/>
          <a:p>
            <a:endParaRPr lang="en-US"/>
          </a:p>
        </p:txBody>
      </p:sp>
      <p:grpSp>
        <p:nvGrpSpPr>
          <p:cNvPr id="4" name="Group 23"/>
          <p:cNvGrpSpPr>
            <a:grpSpLocks/>
          </p:cNvGrpSpPr>
          <p:nvPr/>
        </p:nvGrpSpPr>
        <p:grpSpPr bwMode="auto">
          <a:xfrm rot="5400000" flipH="1">
            <a:off x="7423150" y="1920875"/>
            <a:ext cx="336550" cy="876300"/>
            <a:chOff x="2112" y="2112"/>
            <a:chExt cx="288" cy="768"/>
          </a:xfrm>
        </p:grpSpPr>
        <p:sp>
          <p:nvSpPr>
            <p:cNvPr id="94249" name="Line 24"/>
            <p:cNvSpPr>
              <a:spLocks noChangeShapeType="1"/>
            </p:cNvSpPr>
            <p:nvPr/>
          </p:nvSpPr>
          <p:spPr bwMode="auto">
            <a:xfrm>
              <a:off x="2304" y="2352"/>
              <a:ext cx="0" cy="288"/>
            </a:xfrm>
            <a:prstGeom prst="line">
              <a:avLst/>
            </a:prstGeom>
            <a:noFill/>
            <a:ln w="12700">
              <a:solidFill>
                <a:schemeClr val="tx1"/>
              </a:solidFill>
              <a:round/>
              <a:headEnd/>
              <a:tailEnd/>
            </a:ln>
          </p:spPr>
          <p:txBody>
            <a:bodyPr/>
            <a:lstStyle/>
            <a:p>
              <a:endParaRPr lang="en-US"/>
            </a:p>
          </p:txBody>
        </p:sp>
        <p:sp>
          <p:nvSpPr>
            <p:cNvPr id="94250" name="Line 25"/>
            <p:cNvSpPr>
              <a:spLocks noChangeShapeType="1"/>
            </p:cNvSpPr>
            <p:nvPr/>
          </p:nvSpPr>
          <p:spPr bwMode="auto">
            <a:xfrm>
              <a:off x="2112" y="2352"/>
              <a:ext cx="192" cy="0"/>
            </a:xfrm>
            <a:prstGeom prst="line">
              <a:avLst/>
            </a:prstGeom>
            <a:noFill/>
            <a:ln w="12700">
              <a:solidFill>
                <a:schemeClr val="tx1"/>
              </a:solidFill>
              <a:round/>
              <a:headEnd/>
              <a:tailEnd/>
            </a:ln>
          </p:spPr>
          <p:txBody>
            <a:bodyPr/>
            <a:lstStyle/>
            <a:p>
              <a:endParaRPr lang="en-US"/>
            </a:p>
          </p:txBody>
        </p:sp>
        <p:sp>
          <p:nvSpPr>
            <p:cNvPr id="94251" name="Line 26"/>
            <p:cNvSpPr>
              <a:spLocks noChangeShapeType="1"/>
            </p:cNvSpPr>
            <p:nvPr/>
          </p:nvSpPr>
          <p:spPr bwMode="auto">
            <a:xfrm>
              <a:off x="2112" y="2640"/>
              <a:ext cx="192" cy="0"/>
            </a:xfrm>
            <a:prstGeom prst="line">
              <a:avLst/>
            </a:prstGeom>
            <a:noFill/>
            <a:ln w="12700">
              <a:solidFill>
                <a:schemeClr val="tx1"/>
              </a:solidFill>
              <a:round/>
              <a:headEnd/>
              <a:tailEnd/>
            </a:ln>
          </p:spPr>
          <p:txBody>
            <a:bodyPr/>
            <a:lstStyle/>
            <a:p>
              <a:endParaRPr lang="en-US"/>
            </a:p>
          </p:txBody>
        </p:sp>
        <p:sp>
          <p:nvSpPr>
            <p:cNvPr id="94252" name="Line 27"/>
            <p:cNvSpPr>
              <a:spLocks noChangeShapeType="1"/>
            </p:cNvSpPr>
            <p:nvPr/>
          </p:nvSpPr>
          <p:spPr bwMode="auto">
            <a:xfrm>
              <a:off x="2400" y="2352"/>
              <a:ext cx="0" cy="288"/>
            </a:xfrm>
            <a:prstGeom prst="line">
              <a:avLst/>
            </a:prstGeom>
            <a:noFill/>
            <a:ln w="12700">
              <a:solidFill>
                <a:schemeClr val="tx1"/>
              </a:solidFill>
              <a:round/>
              <a:headEnd/>
              <a:tailEnd/>
            </a:ln>
          </p:spPr>
          <p:txBody>
            <a:bodyPr/>
            <a:lstStyle/>
            <a:p>
              <a:endParaRPr lang="en-US"/>
            </a:p>
          </p:txBody>
        </p:sp>
        <p:sp>
          <p:nvSpPr>
            <p:cNvPr id="94253" name="Line 28"/>
            <p:cNvSpPr>
              <a:spLocks noChangeShapeType="1"/>
            </p:cNvSpPr>
            <p:nvPr/>
          </p:nvSpPr>
          <p:spPr bwMode="auto">
            <a:xfrm>
              <a:off x="2112" y="2112"/>
              <a:ext cx="0" cy="240"/>
            </a:xfrm>
            <a:prstGeom prst="line">
              <a:avLst/>
            </a:prstGeom>
            <a:noFill/>
            <a:ln w="12700">
              <a:solidFill>
                <a:schemeClr val="tx1"/>
              </a:solidFill>
              <a:round/>
              <a:headEnd/>
              <a:tailEnd/>
            </a:ln>
          </p:spPr>
          <p:txBody>
            <a:bodyPr/>
            <a:lstStyle/>
            <a:p>
              <a:endParaRPr lang="en-US"/>
            </a:p>
          </p:txBody>
        </p:sp>
        <p:sp>
          <p:nvSpPr>
            <p:cNvPr id="94254" name="Line 29"/>
            <p:cNvSpPr>
              <a:spLocks noChangeShapeType="1"/>
            </p:cNvSpPr>
            <p:nvPr/>
          </p:nvSpPr>
          <p:spPr bwMode="auto">
            <a:xfrm>
              <a:off x="2112" y="2640"/>
              <a:ext cx="0" cy="240"/>
            </a:xfrm>
            <a:prstGeom prst="line">
              <a:avLst/>
            </a:prstGeom>
            <a:noFill/>
            <a:ln w="12700">
              <a:solidFill>
                <a:schemeClr val="tx1"/>
              </a:solidFill>
              <a:round/>
              <a:headEnd/>
              <a:tailEnd/>
            </a:ln>
          </p:spPr>
          <p:txBody>
            <a:bodyPr/>
            <a:lstStyle/>
            <a:p>
              <a:endParaRPr lang="en-US"/>
            </a:p>
          </p:txBody>
        </p:sp>
      </p:grpSp>
      <p:grpSp>
        <p:nvGrpSpPr>
          <p:cNvPr id="5" name="Group 30"/>
          <p:cNvGrpSpPr>
            <a:grpSpLocks/>
          </p:cNvGrpSpPr>
          <p:nvPr/>
        </p:nvGrpSpPr>
        <p:grpSpPr bwMode="auto">
          <a:xfrm rot="5400000" flipH="1">
            <a:off x="4031457" y="2145507"/>
            <a:ext cx="336550" cy="874713"/>
            <a:chOff x="2112" y="2112"/>
            <a:chExt cx="288" cy="768"/>
          </a:xfrm>
        </p:grpSpPr>
        <p:sp>
          <p:nvSpPr>
            <p:cNvPr id="94243" name="Line 31"/>
            <p:cNvSpPr>
              <a:spLocks noChangeShapeType="1"/>
            </p:cNvSpPr>
            <p:nvPr/>
          </p:nvSpPr>
          <p:spPr bwMode="auto">
            <a:xfrm>
              <a:off x="2304" y="2352"/>
              <a:ext cx="0" cy="288"/>
            </a:xfrm>
            <a:prstGeom prst="line">
              <a:avLst/>
            </a:prstGeom>
            <a:noFill/>
            <a:ln w="12700">
              <a:solidFill>
                <a:schemeClr val="tx1"/>
              </a:solidFill>
              <a:round/>
              <a:headEnd/>
              <a:tailEnd/>
            </a:ln>
          </p:spPr>
          <p:txBody>
            <a:bodyPr/>
            <a:lstStyle/>
            <a:p>
              <a:endParaRPr lang="en-US"/>
            </a:p>
          </p:txBody>
        </p:sp>
        <p:sp>
          <p:nvSpPr>
            <p:cNvPr id="94244" name="Line 32"/>
            <p:cNvSpPr>
              <a:spLocks noChangeShapeType="1"/>
            </p:cNvSpPr>
            <p:nvPr/>
          </p:nvSpPr>
          <p:spPr bwMode="auto">
            <a:xfrm>
              <a:off x="2112" y="2352"/>
              <a:ext cx="192" cy="0"/>
            </a:xfrm>
            <a:prstGeom prst="line">
              <a:avLst/>
            </a:prstGeom>
            <a:noFill/>
            <a:ln w="12700">
              <a:solidFill>
                <a:schemeClr val="tx1"/>
              </a:solidFill>
              <a:round/>
              <a:headEnd/>
              <a:tailEnd/>
            </a:ln>
          </p:spPr>
          <p:txBody>
            <a:bodyPr/>
            <a:lstStyle/>
            <a:p>
              <a:endParaRPr lang="en-US"/>
            </a:p>
          </p:txBody>
        </p:sp>
        <p:sp>
          <p:nvSpPr>
            <p:cNvPr id="94245" name="Line 33"/>
            <p:cNvSpPr>
              <a:spLocks noChangeShapeType="1"/>
            </p:cNvSpPr>
            <p:nvPr/>
          </p:nvSpPr>
          <p:spPr bwMode="auto">
            <a:xfrm>
              <a:off x="2112" y="2640"/>
              <a:ext cx="192" cy="0"/>
            </a:xfrm>
            <a:prstGeom prst="line">
              <a:avLst/>
            </a:prstGeom>
            <a:noFill/>
            <a:ln w="12700">
              <a:solidFill>
                <a:schemeClr val="tx1"/>
              </a:solidFill>
              <a:round/>
              <a:headEnd/>
              <a:tailEnd/>
            </a:ln>
          </p:spPr>
          <p:txBody>
            <a:bodyPr/>
            <a:lstStyle/>
            <a:p>
              <a:endParaRPr lang="en-US"/>
            </a:p>
          </p:txBody>
        </p:sp>
        <p:sp>
          <p:nvSpPr>
            <p:cNvPr id="94246" name="Line 34"/>
            <p:cNvSpPr>
              <a:spLocks noChangeShapeType="1"/>
            </p:cNvSpPr>
            <p:nvPr/>
          </p:nvSpPr>
          <p:spPr bwMode="auto">
            <a:xfrm>
              <a:off x="2400" y="2352"/>
              <a:ext cx="0" cy="288"/>
            </a:xfrm>
            <a:prstGeom prst="line">
              <a:avLst/>
            </a:prstGeom>
            <a:noFill/>
            <a:ln w="12700">
              <a:solidFill>
                <a:schemeClr val="tx1"/>
              </a:solidFill>
              <a:round/>
              <a:headEnd/>
              <a:tailEnd/>
            </a:ln>
          </p:spPr>
          <p:txBody>
            <a:bodyPr/>
            <a:lstStyle/>
            <a:p>
              <a:endParaRPr lang="en-US"/>
            </a:p>
          </p:txBody>
        </p:sp>
        <p:sp>
          <p:nvSpPr>
            <p:cNvPr id="94247" name="Line 35"/>
            <p:cNvSpPr>
              <a:spLocks noChangeShapeType="1"/>
            </p:cNvSpPr>
            <p:nvPr/>
          </p:nvSpPr>
          <p:spPr bwMode="auto">
            <a:xfrm>
              <a:off x="2112" y="2112"/>
              <a:ext cx="0" cy="240"/>
            </a:xfrm>
            <a:prstGeom prst="line">
              <a:avLst/>
            </a:prstGeom>
            <a:noFill/>
            <a:ln w="12700">
              <a:solidFill>
                <a:schemeClr val="tx1"/>
              </a:solidFill>
              <a:round/>
              <a:headEnd/>
              <a:tailEnd/>
            </a:ln>
          </p:spPr>
          <p:txBody>
            <a:bodyPr/>
            <a:lstStyle/>
            <a:p>
              <a:endParaRPr lang="en-US"/>
            </a:p>
          </p:txBody>
        </p:sp>
        <p:sp>
          <p:nvSpPr>
            <p:cNvPr id="94248" name="Line 36"/>
            <p:cNvSpPr>
              <a:spLocks noChangeShapeType="1"/>
            </p:cNvSpPr>
            <p:nvPr/>
          </p:nvSpPr>
          <p:spPr bwMode="auto">
            <a:xfrm>
              <a:off x="2112" y="2640"/>
              <a:ext cx="0" cy="240"/>
            </a:xfrm>
            <a:prstGeom prst="line">
              <a:avLst/>
            </a:prstGeom>
            <a:noFill/>
            <a:ln w="12700">
              <a:solidFill>
                <a:schemeClr val="tx1"/>
              </a:solidFill>
              <a:round/>
              <a:headEnd/>
              <a:tailEnd/>
            </a:ln>
          </p:spPr>
          <p:txBody>
            <a:bodyPr/>
            <a:lstStyle/>
            <a:p>
              <a:endParaRPr lang="en-US"/>
            </a:p>
          </p:txBody>
        </p:sp>
      </p:grpSp>
      <p:sp>
        <p:nvSpPr>
          <p:cNvPr id="94221" name="Line 37"/>
          <p:cNvSpPr>
            <a:spLocks noChangeShapeType="1"/>
          </p:cNvSpPr>
          <p:nvPr/>
        </p:nvSpPr>
        <p:spPr bwMode="auto">
          <a:xfrm>
            <a:off x="4637088" y="2751138"/>
            <a:ext cx="328612" cy="0"/>
          </a:xfrm>
          <a:prstGeom prst="line">
            <a:avLst/>
          </a:prstGeom>
          <a:noFill/>
          <a:ln w="12700">
            <a:solidFill>
              <a:schemeClr val="tx1"/>
            </a:solidFill>
            <a:round/>
            <a:headEnd/>
            <a:tailEnd/>
          </a:ln>
        </p:spPr>
        <p:txBody>
          <a:bodyPr/>
          <a:lstStyle/>
          <a:p>
            <a:endParaRPr lang="en-US"/>
          </a:p>
        </p:txBody>
      </p:sp>
      <p:sp>
        <p:nvSpPr>
          <p:cNvPr id="94222" name="Line 38"/>
          <p:cNvSpPr>
            <a:spLocks noChangeShapeType="1"/>
          </p:cNvSpPr>
          <p:nvPr/>
        </p:nvSpPr>
        <p:spPr bwMode="auto">
          <a:xfrm>
            <a:off x="6824663" y="2527300"/>
            <a:ext cx="328612" cy="0"/>
          </a:xfrm>
          <a:prstGeom prst="line">
            <a:avLst/>
          </a:prstGeom>
          <a:noFill/>
          <a:ln w="12700">
            <a:solidFill>
              <a:schemeClr val="tx1"/>
            </a:solidFill>
            <a:round/>
            <a:headEnd/>
            <a:tailEnd/>
          </a:ln>
        </p:spPr>
        <p:txBody>
          <a:bodyPr/>
          <a:lstStyle/>
          <a:p>
            <a:endParaRPr lang="en-US"/>
          </a:p>
        </p:txBody>
      </p:sp>
      <p:sp>
        <p:nvSpPr>
          <p:cNvPr id="94223" name="Line 39"/>
          <p:cNvSpPr>
            <a:spLocks noChangeShapeType="1"/>
          </p:cNvSpPr>
          <p:nvPr/>
        </p:nvSpPr>
        <p:spPr bwMode="auto">
          <a:xfrm>
            <a:off x="3762375" y="1350963"/>
            <a:ext cx="0" cy="2576512"/>
          </a:xfrm>
          <a:prstGeom prst="line">
            <a:avLst/>
          </a:prstGeom>
          <a:noFill/>
          <a:ln w="28575">
            <a:solidFill>
              <a:schemeClr val="tx1"/>
            </a:solidFill>
            <a:round/>
            <a:headEnd/>
            <a:tailEnd/>
          </a:ln>
        </p:spPr>
        <p:txBody>
          <a:bodyPr/>
          <a:lstStyle/>
          <a:p>
            <a:endParaRPr lang="en-US"/>
          </a:p>
        </p:txBody>
      </p:sp>
      <p:sp>
        <p:nvSpPr>
          <p:cNvPr id="94224" name="Line 40"/>
          <p:cNvSpPr>
            <a:spLocks noChangeShapeType="1"/>
          </p:cNvSpPr>
          <p:nvPr/>
        </p:nvSpPr>
        <p:spPr bwMode="auto">
          <a:xfrm>
            <a:off x="8029575" y="1350963"/>
            <a:ext cx="0" cy="2576512"/>
          </a:xfrm>
          <a:prstGeom prst="line">
            <a:avLst/>
          </a:prstGeom>
          <a:noFill/>
          <a:ln w="28575">
            <a:solidFill>
              <a:schemeClr val="tx1"/>
            </a:solidFill>
            <a:round/>
            <a:headEnd/>
            <a:tailEnd/>
          </a:ln>
        </p:spPr>
        <p:txBody>
          <a:bodyPr/>
          <a:lstStyle/>
          <a:p>
            <a:endParaRPr lang="en-US"/>
          </a:p>
        </p:txBody>
      </p:sp>
      <p:sp>
        <p:nvSpPr>
          <p:cNvPr id="94225" name="Line 41"/>
          <p:cNvSpPr>
            <a:spLocks noChangeShapeType="1"/>
          </p:cNvSpPr>
          <p:nvPr/>
        </p:nvSpPr>
        <p:spPr bwMode="auto">
          <a:xfrm>
            <a:off x="3270251" y="1576388"/>
            <a:ext cx="5414963" cy="0"/>
          </a:xfrm>
          <a:prstGeom prst="line">
            <a:avLst/>
          </a:prstGeom>
          <a:noFill/>
          <a:ln w="28575">
            <a:solidFill>
              <a:schemeClr val="accent1"/>
            </a:solidFill>
            <a:round/>
            <a:headEnd/>
            <a:tailEnd/>
          </a:ln>
        </p:spPr>
        <p:txBody>
          <a:bodyPr/>
          <a:lstStyle/>
          <a:p>
            <a:endParaRPr lang="en-US"/>
          </a:p>
        </p:txBody>
      </p:sp>
      <p:sp>
        <p:nvSpPr>
          <p:cNvPr id="94226" name="Line 42"/>
          <p:cNvSpPr>
            <a:spLocks noChangeShapeType="1"/>
          </p:cNvSpPr>
          <p:nvPr/>
        </p:nvSpPr>
        <p:spPr bwMode="auto">
          <a:xfrm>
            <a:off x="4198938" y="1576388"/>
            <a:ext cx="0" cy="838200"/>
          </a:xfrm>
          <a:prstGeom prst="line">
            <a:avLst/>
          </a:prstGeom>
          <a:noFill/>
          <a:ln w="12700">
            <a:solidFill>
              <a:schemeClr val="accent1"/>
            </a:solidFill>
            <a:round/>
            <a:headEnd/>
            <a:tailEnd/>
          </a:ln>
        </p:spPr>
        <p:txBody>
          <a:bodyPr/>
          <a:lstStyle/>
          <a:p>
            <a:endParaRPr lang="en-US"/>
          </a:p>
        </p:txBody>
      </p:sp>
      <p:sp>
        <p:nvSpPr>
          <p:cNvPr id="94227" name="Line 43"/>
          <p:cNvSpPr>
            <a:spLocks noChangeShapeType="1"/>
          </p:cNvSpPr>
          <p:nvPr/>
        </p:nvSpPr>
        <p:spPr bwMode="auto">
          <a:xfrm>
            <a:off x="7591425" y="1576388"/>
            <a:ext cx="0" cy="614362"/>
          </a:xfrm>
          <a:prstGeom prst="line">
            <a:avLst/>
          </a:prstGeom>
          <a:noFill/>
          <a:ln w="12700">
            <a:solidFill>
              <a:schemeClr val="accent1"/>
            </a:solidFill>
            <a:round/>
            <a:headEnd/>
            <a:tailEnd/>
          </a:ln>
        </p:spPr>
        <p:txBody>
          <a:bodyPr/>
          <a:lstStyle/>
          <a:p>
            <a:endParaRPr lang="en-US"/>
          </a:p>
        </p:txBody>
      </p:sp>
      <p:sp>
        <p:nvSpPr>
          <p:cNvPr id="94228" name="Rectangle 44"/>
          <p:cNvSpPr>
            <a:spLocks noChangeArrowheads="1"/>
          </p:cNvSpPr>
          <p:nvPr/>
        </p:nvSpPr>
        <p:spPr bwMode="auto">
          <a:xfrm flipH="1">
            <a:off x="3200400" y="3840163"/>
            <a:ext cx="1201738" cy="366712"/>
          </a:xfrm>
          <a:prstGeom prst="rect">
            <a:avLst/>
          </a:prstGeom>
          <a:noFill/>
          <a:ln w="12700">
            <a:noFill/>
            <a:miter lim="800000"/>
            <a:headEnd/>
            <a:tailEnd/>
          </a:ln>
        </p:spPr>
        <p:txBody>
          <a:bodyPr>
            <a:spAutoFit/>
          </a:bodyPr>
          <a:lstStyle/>
          <a:p>
            <a:pPr algn="ctr"/>
            <a:r>
              <a:rPr lang="en-US">
                <a:latin typeface="Arial" pitchFamily="34" charset="0"/>
              </a:rPr>
              <a:t>!BL=1</a:t>
            </a:r>
            <a:endParaRPr lang="en-US" baseline="-25000">
              <a:latin typeface="Arial" pitchFamily="34" charset="0"/>
            </a:endParaRPr>
          </a:p>
        </p:txBody>
      </p:sp>
      <p:sp>
        <p:nvSpPr>
          <p:cNvPr id="94229" name="Rectangle 45"/>
          <p:cNvSpPr>
            <a:spLocks noChangeArrowheads="1"/>
          </p:cNvSpPr>
          <p:nvPr/>
        </p:nvSpPr>
        <p:spPr bwMode="auto">
          <a:xfrm flipH="1">
            <a:off x="7473950" y="3841751"/>
            <a:ext cx="1155700" cy="366713"/>
          </a:xfrm>
          <a:prstGeom prst="rect">
            <a:avLst/>
          </a:prstGeom>
          <a:noFill/>
          <a:ln w="12700">
            <a:noFill/>
            <a:miter lim="800000"/>
            <a:headEnd/>
            <a:tailEnd/>
          </a:ln>
        </p:spPr>
        <p:txBody>
          <a:bodyPr>
            <a:spAutoFit/>
          </a:bodyPr>
          <a:lstStyle/>
          <a:p>
            <a:pPr algn="ctr"/>
            <a:r>
              <a:rPr lang="en-US">
                <a:latin typeface="Arial" pitchFamily="34" charset="0"/>
              </a:rPr>
              <a:t>BL=0</a:t>
            </a:r>
            <a:endParaRPr lang="en-US" baseline="-25000">
              <a:latin typeface="Arial" pitchFamily="34" charset="0"/>
            </a:endParaRPr>
          </a:p>
        </p:txBody>
      </p:sp>
      <p:sp>
        <p:nvSpPr>
          <p:cNvPr id="94230" name="Rectangle 46"/>
          <p:cNvSpPr>
            <a:spLocks noChangeArrowheads="1"/>
          </p:cNvSpPr>
          <p:nvPr/>
        </p:nvSpPr>
        <p:spPr bwMode="auto">
          <a:xfrm flipH="1">
            <a:off x="5257801" y="1219201"/>
            <a:ext cx="1425575" cy="366713"/>
          </a:xfrm>
          <a:prstGeom prst="rect">
            <a:avLst/>
          </a:prstGeom>
          <a:noFill/>
          <a:ln w="12700">
            <a:noFill/>
            <a:miter lim="800000"/>
            <a:headEnd/>
            <a:tailEnd/>
          </a:ln>
        </p:spPr>
        <p:txBody>
          <a:bodyPr>
            <a:spAutoFit/>
          </a:bodyPr>
          <a:lstStyle/>
          <a:p>
            <a:pPr algn="ctr"/>
            <a:r>
              <a:rPr lang="en-US">
                <a:latin typeface="Arial" pitchFamily="34" charset="0"/>
              </a:rPr>
              <a:t>WL=1</a:t>
            </a:r>
            <a:endParaRPr lang="en-US" baseline="-25000">
              <a:latin typeface="Arial" pitchFamily="34" charset="0"/>
            </a:endParaRPr>
          </a:p>
        </p:txBody>
      </p:sp>
      <p:sp>
        <p:nvSpPr>
          <p:cNvPr id="94231" name="Rectangle 47"/>
          <p:cNvSpPr>
            <a:spLocks noChangeArrowheads="1"/>
          </p:cNvSpPr>
          <p:nvPr/>
        </p:nvSpPr>
        <p:spPr bwMode="auto">
          <a:xfrm flipH="1">
            <a:off x="4624388" y="2895601"/>
            <a:ext cx="690562" cy="366713"/>
          </a:xfrm>
          <a:prstGeom prst="rect">
            <a:avLst/>
          </a:prstGeom>
          <a:noFill/>
          <a:ln w="12700">
            <a:noFill/>
            <a:miter lim="800000"/>
            <a:headEnd/>
            <a:tailEnd/>
          </a:ln>
        </p:spPr>
        <p:txBody>
          <a:bodyPr>
            <a:spAutoFit/>
          </a:bodyPr>
          <a:lstStyle/>
          <a:p>
            <a:pPr algn="ctr"/>
            <a:r>
              <a:rPr lang="en-US">
                <a:latin typeface="Arial" pitchFamily="34" charset="0"/>
              </a:rPr>
              <a:t>M1</a:t>
            </a:r>
            <a:endParaRPr lang="en-US" baseline="-25000">
              <a:latin typeface="Arial" pitchFamily="34" charset="0"/>
            </a:endParaRPr>
          </a:p>
        </p:txBody>
      </p:sp>
      <p:sp>
        <p:nvSpPr>
          <p:cNvPr id="94232" name="Rectangle 48"/>
          <p:cNvSpPr>
            <a:spLocks noChangeArrowheads="1"/>
          </p:cNvSpPr>
          <p:nvPr/>
        </p:nvSpPr>
        <p:spPr bwMode="auto">
          <a:xfrm flipH="1">
            <a:off x="6477000" y="2095501"/>
            <a:ext cx="723900" cy="366713"/>
          </a:xfrm>
          <a:prstGeom prst="rect">
            <a:avLst/>
          </a:prstGeom>
          <a:noFill/>
          <a:ln w="12700">
            <a:noFill/>
            <a:miter lim="800000"/>
            <a:headEnd/>
            <a:tailEnd/>
          </a:ln>
        </p:spPr>
        <p:txBody>
          <a:bodyPr>
            <a:spAutoFit/>
          </a:bodyPr>
          <a:lstStyle/>
          <a:p>
            <a:pPr algn="ctr"/>
            <a:r>
              <a:rPr lang="en-US">
                <a:latin typeface="Arial" pitchFamily="34" charset="0"/>
              </a:rPr>
              <a:t>M4</a:t>
            </a:r>
            <a:endParaRPr lang="en-US" baseline="-25000">
              <a:latin typeface="Arial" pitchFamily="34" charset="0"/>
            </a:endParaRPr>
          </a:p>
        </p:txBody>
      </p:sp>
      <p:sp>
        <p:nvSpPr>
          <p:cNvPr id="94233" name="Rectangle 49"/>
          <p:cNvSpPr>
            <a:spLocks noChangeArrowheads="1"/>
          </p:cNvSpPr>
          <p:nvPr/>
        </p:nvSpPr>
        <p:spPr bwMode="auto">
          <a:xfrm flipH="1">
            <a:off x="3770313" y="2532063"/>
            <a:ext cx="944562" cy="366712"/>
          </a:xfrm>
          <a:prstGeom prst="rect">
            <a:avLst/>
          </a:prstGeom>
          <a:noFill/>
          <a:ln w="12700">
            <a:noFill/>
            <a:miter lim="800000"/>
            <a:headEnd/>
            <a:tailEnd/>
          </a:ln>
        </p:spPr>
        <p:txBody>
          <a:bodyPr>
            <a:spAutoFit/>
          </a:bodyPr>
          <a:lstStyle/>
          <a:p>
            <a:pPr algn="ctr"/>
            <a:r>
              <a:rPr lang="en-US">
                <a:latin typeface="Arial" pitchFamily="34" charset="0"/>
              </a:rPr>
              <a:t>M5</a:t>
            </a:r>
            <a:endParaRPr lang="en-US" baseline="-25000">
              <a:latin typeface="Arial" pitchFamily="34" charset="0"/>
            </a:endParaRPr>
          </a:p>
        </p:txBody>
      </p:sp>
      <p:sp>
        <p:nvSpPr>
          <p:cNvPr id="94234" name="Rectangle 50"/>
          <p:cNvSpPr>
            <a:spLocks noChangeArrowheads="1"/>
          </p:cNvSpPr>
          <p:nvPr/>
        </p:nvSpPr>
        <p:spPr bwMode="auto">
          <a:xfrm flipH="1">
            <a:off x="7118351" y="2312988"/>
            <a:ext cx="898525" cy="366712"/>
          </a:xfrm>
          <a:prstGeom prst="rect">
            <a:avLst/>
          </a:prstGeom>
          <a:noFill/>
          <a:ln w="12700">
            <a:noFill/>
            <a:miter lim="800000"/>
            <a:headEnd/>
            <a:tailEnd/>
          </a:ln>
        </p:spPr>
        <p:txBody>
          <a:bodyPr>
            <a:spAutoFit/>
          </a:bodyPr>
          <a:lstStyle/>
          <a:p>
            <a:pPr algn="ctr"/>
            <a:r>
              <a:rPr lang="en-US">
                <a:latin typeface="Arial" pitchFamily="34" charset="0"/>
              </a:rPr>
              <a:t>M6</a:t>
            </a:r>
            <a:endParaRPr lang="en-US" baseline="-25000">
              <a:latin typeface="Arial" pitchFamily="34" charset="0"/>
            </a:endParaRPr>
          </a:p>
        </p:txBody>
      </p:sp>
      <p:sp>
        <p:nvSpPr>
          <p:cNvPr id="94235" name="Rectangle 51"/>
          <p:cNvSpPr>
            <a:spLocks noChangeArrowheads="1"/>
          </p:cNvSpPr>
          <p:nvPr/>
        </p:nvSpPr>
        <p:spPr bwMode="auto">
          <a:xfrm flipH="1">
            <a:off x="6705601" y="2514601"/>
            <a:ext cx="830263" cy="366713"/>
          </a:xfrm>
          <a:prstGeom prst="rect">
            <a:avLst/>
          </a:prstGeom>
          <a:noFill/>
          <a:ln w="12700">
            <a:noFill/>
            <a:miter lim="800000"/>
            <a:headEnd/>
            <a:tailEnd/>
          </a:ln>
        </p:spPr>
        <p:txBody>
          <a:bodyPr>
            <a:spAutoFit/>
          </a:bodyPr>
          <a:lstStyle/>
          <a:p>
            <a:pPr algn="ctr"/>
            <a:r>
              <a:rPr lang="en-US" b="1">
                <a:latin typeface="Arial" pitchFamily="34" charset="0"/>
              </a:rPr>
              <a:t>Q=1</a:t>
            </a:r>
            <a:endParaRPr lang="en-US" b="1" baseline="-25000">
              <a:latin typeface="Arial" pitchFamily="34" charset="0"/>
            </a:endParaRPr>
          </a:p>
        </p:txBody>
      </p:sp>
      <p:sp>
        <p:nvSpPr>
          <p:cNvPr id="94236" name="Rectangle 52"/>
          <p:cNvSpPr>
            <a:spLocks noChangeArrowheads="1"/>
          </p:cNvSpPr>
          <p:nvPr/>
        </p:nvSpPr>
        <p:spPr bwMode="auto">
          <a:xfrm flipH="1">
            <a:off x="4114801" y="2438401"/>
            <a:ext cx="1058863" cy="366713"/>
          </a:xfrm>
          <a:prstGeom prst="rect">
            <a:avLst/>
          </a:prstGeom>
          <a:noFill/>
          <a:ln w="12700">
            <a:noFill/>
            <a:miter lim="800000"/>
            <a:headEnd/>
            <a:tailEnd/>
          </a:ln>
        </p:spPr>
        <p:txBody>
          <a:bodyPr>
            <a:spAutoFit/>
          </a:bodyPr>
          <a:lstStyle/>
          <a:p>
            <a:pPr algn="ctr"/>
            <a:r>
              <a:rPr lang="en-US" b="1">
                <a:latin typeface="Arial" pitchFamily="34" charset="0"/>
              </a:rPr>
              <a:t>!Q=0</a:t>
            </a:r>
            <a:endParaRPr lang="en-US" b="1" baseline="-25000">
              <a:latin typeface="Arial" pitchFamily="34" charset="0"/>
            </a:endParaRPr>
          </a:p>
        </p:txBody>
      </p:sp>
      <p:sp>
        <p:nvSpPr>
          <p:cNvPr id="77877" name="Rectangle 53"/>
          <p:cNvSpPr>
            <a:spLocks noChangeArrowheads="1"/>
          </p:cNvSpPr>
          <p:nvPr/>
        </p:nvSpPr>
        <p:spPr bwMode="auto">
          <a:xfrm flipH="1">
            <a:off x="1981200" y="4648201"/>
            <a:ext cx="8305800" cy="396875"/>
          </a:xfrm>
          <a:prstGeom prst="rect">
            <a:avLst/>
          </a:prstGeom>
          <a:noFill/>
          <a:ln w="12700">
            <a:noFill/>
            <a:miter lim="800000"/>
            <a:headEnd/>
            <a:tailEnd/>
          </a:ln>
        </p:spPr>
        <p:txBody>
          <a:bodyPr>
            <a:spAutoFit/>
          </a:bodyPr>
          <a:lstStyle/>
          <a:p>
            <a:pPr algn="ctr"/>
            <a:r>
              <a:rPr lang="en-US" sz="2000">
                <a:latin typeface="Arial" pitchFamily="34" charset="0"/>
              </a:rPr>
              <a:t>Pullup Ratio (PR) = (W</a:t>
            </a:r>
            <a:r>
              <a:rPr lang="en-US" sz="2000" baseline="-25000">
                <a:latin typeface="Arial" pitchFamily="34" charset="0"/>
              </a:rPr>
              <a:t>M4</a:t>
            </a:r>
            <a:r>
              <a:rPr lang="en-US" sz="2000">
                <a:latin typeface="Arial" pitchFamily="34" charset="0"/>
              </a:rPr>
              <a:t>/L</a:t>
            </a:r>
            <a:r>
              <a:rPr lang="en-US" sz="2000" baseline="-25000">
                <a:latin typeface="Arial" pitchFamily="34" charset="0"/>
              </a:rPr>
              <a:t>M4</a:t>
            </a:r>
            <a:r>
              <a:rPr lang="en-US" sz="2000">
                <a:latin typeface="Arial" pitchFamily="34" charset="0"/>
              </a:rPr>
              <a:t>)/(W</a:t>
            </a:r>
            <a:r>
              <a:rPr lang="en-US" sz="2000" baseline="-25000">
                <a:latin typeface="Arial" pitchFamily="34" charset="0"/>
              </a:rPr>
              <a:t>M6</a:t>
            </a:r>
            <a:r>
              <a:rPr lang="en-US" sz="2000">
                <a:latin typeface="Arial" pitchFamily="34" charset="0"/>
              </a:rPr>
              <a:t>/L</a:t>
            </a:r>
            <a:r>
              <a:rPr lang="en-US" sz="2000" baseline="-25000">
                <a:latin typeface="Arial" pitchFamily="34" charset="0"/>
              </a:rPr>
              <a:t>M6</a:t>
            </a:r>
            <a:r>
              <a:rPr lang="en-US" sz="2000">
                <a:latin typeface="Arial" pitchFamily="34" charset="0"/>
              </a:rPr>
              <a:t>)</a:t>
            </a:r>
            <a:endParaRPr lang="en-US" sz="2000" baseline="-25000">
              <a:latin typeface="Arial" pitchFamily="34" charset="0"/>
              <a:sym typeface="Symbol" pitchFamily="18" charset="2"/>
            </a:endParaRPr>
          </a:p>
        </p:txBody>
      </p:sp>
      <p:sp>
        <p:nvSpPr>
          <p:cNvPr id="77878" name="Rectangle 54"/>
          <p:cNvSpPr>
            <a:spLocks noChangeArrowheads="1"/>
          </p:cNvSpPr>
          <p:nvPr/>
        </p:nvSpPr>
        <p:spPr bwMode="auto">
          <a:xfrm flipH="1">
            <a:off x="1828800" y="5486401"/>
            <a:ext cx="8458200" cy="396875"/>
          </a:xfrm>
          <a:prstGeom prst="rect">
            <a:avLst/>
          </a:prstGeom>
          <a:noFill/>
          <a:ln w="12700">
            <a:noFill/>
            <a:miter lim="800000"/>
            <a:headEnd/>
            <a:tailEnd/>
          </a:ln>
        </p:spPr>
        <p:txBody>
          <a:bodyPr>
            <a:spAutoFit/>
          </a:bodyPr>
          <a:lstStyle/>
          <a:p>
            <a:pPr algn="ctr"/>
            <a:r>
              <a:rPr lang="en-US" sz="2000">
                <a:latin typeface="Arial" pitchFamily="34" charset="0"/>
              </a:rPr>
              <a:t>V</a:t>
            </a:r>
            <a:r>
              <a:rPr lang="en-US" sz="2000" baseline="-25000">
                <a:latin typeface="Arial" pitchFamily="34" charset="0"/>
              </a:rPr>
              <a:t>Q</a:t>
            </a:r>
            <a:r>
              <a:rPr lang="en-US" sz="2000">
                <a:latin typeface="Arial" pitchFamily="34" charset="0"/>
              </a:rPr>
              <a:t> = (V</a:t>
            </a:r>
            <a:r>
              <a:rPr lang="en-US" sz="2000" baseline="-25000">
                <a:latin typeface="Arial" pitchFamily="34" charset="0"/>
              </a:rPr>
              <a:t>dd </a:t>
            </a:r>
            <a:r>
              <a:rPr lang="en-US" sz="2000">
                <a:latin typeface="Arial" pitchFamily="34" charset="0"/>
              </a:rPr>
              <a:t>- V</a:t>
            </a:r>
            <a:r>
              <a:rPr lang="en-US" sz="2000" baseline="-25000">
                <a:latin typeface="Arial" pitchFamily="34" charset="0"/>
              </a:rPr>
              <a:t>Tn</a:t>
            </a:r>
            <a:r>
              <a:rPr lang="en-US" sz="2000">
                <a:latin typeface="Arial" pitchFamily="34" charset="0"/>
              </a:rPr>
              <a:t>) </a:t>
            </a:r>
            <a:r>
              <a:rPr lang="en-US" sz="2000">
                <a:latin typeface="Arial" pitchFamily="34" charset="0"/>
                <a:sym typeface="Symbol" pitchFamily="18" charset="2"/>
              </a:rPr>
              <a:t>((</a:t>
            </a:r>
            <a:r>
              <a:rPr lang="en-US" sz="2000">
                <a:latin typeface="Arial" pitchFamily="34" charset="0"/>
              </a:rPr>
              <a:t>V</a:t>
            </a:r>
            <a:r>
              <a:rPr lang="en-US" sz="2000" baseline="-25000">
                <a:latin typeface="Arial" pitchFamily="34" charset="0"/>
              </a:rPr>
              <a:t>dd</a:t>
            </a:r>
            <a:r>
              <a:rPr lang="en-US" sz="2000">
                <a:latin typeface="Arial" pitchFamily="34" charset="0"/>
              </a:rPr>
              <a:t> – V</a:t>
            </a:r>
            <a:r>
              <a:rPr lang="en-US" sz="2000" baseline="-25000">
                <a:latin typeface="Arial" pitchFamily="34" charset="0"/>
              </a:rPr>
              <a:t>Tn</a:t>
            </a:r>
            <a:r>
              <a:rPr lang="en-US" sz="2000">
                <a:latin typeface="Arial" pitchFamily="34" charset="0"/>
              </a:rPr>
              <a:t>)</a:t>
            </a:r>
            <a:r>
              <a:rPr lang="en-US" sz="2000" baseline="30000">
                <a:latin typeface="Arial" pitchFamily="34" charset="0"/>
              </a:rPr>
              <a:t>2</a:t>
            </a:r>
            <a:r>
              <a:rPr lang="en-US" sz="2000">
                <a:latin typeface="Arial" pitchFamily="34" charset="0"/>
              </a:rPr>
              <a:t> – (</a:t>
            </a:r>
            <a:r>
              <a:rPr lang="en-US" sz="2000">
                <a:latin typeface="Arial" pitchFamily="34" charset="0"/>
                <a:sym typeface="Symbol" pitchFamily="18" charset="2"/>
              </a:rPr>
              <a:t></a:t>
            </a:r>
            <a:r>
              <a:rPr lang="en-US" sz="2000" baseline="-25000">
                <a:latin typeface="Arial" pitchFamily="34" charset="0"/>
                <a:sym typeface="Symbol" pitchFamily="18" charset="2"/>
              </a:rPr>
              <a:t>p</a:t>
            </a:r>
            <a:r>
              <a:rPr lang="en-US" sz="2000">
                <a:latin typeface="Arial" pitchFamily="34" charset="0"/>
                <a:sym typeface="Symbol" pitchFamily="18" charset="2"/>
              </a:rPr>
              <a:t>/</a:t>
            </a:r>
            <a:r>
              <a:rPr lang="en-US" sz="2000" baseline="-25000">
                <a:latin typeface="Arial" pitchFamily="34" charset="0"/>
                <a:sym typeface="Symbol" pitchFamily="18" charset="2"/>
              </a:rPr>
              <a:t>n</a:t>
            </a:r>
            <a:r>
              <a:rPr lang="en-US" sz="2000">
                <a:latin typeface="Arial" pitchFamily="34" charset="0"/>
                <a:sym typeface="Symbol" pitchFamily="18" charset="2"/>
              </a:rPr>
              <a:t>)</a:t>
            </a:r>
            <a:r>
              <a:rPr lang="en-US" sz="2000">
                <a:latin typeface="Arial" pitchFamily="34" charset="0"/>
              </a:rPr>
              <a:t>(PR)(</a:t>
            </a:r>
            <a:r>
              <a:rPr lang="en-US" sz="2000">
                <a:latin typeface="Arial" pitchFamily="34" charset="0"/>
                <a:sym typeface="Symbol" pitchFamily="18" charset="2"/>
              </a:rPr>
              <a:t>(</a:t>
            </a:r>
            <a:r>
              <a:rPr lang="en-US" sz="2000">
                <a:latin typeface="Arial" pitchFamily="34" charset="0"/>
              </a:rPr>
              <a:t>V</a:t>
            </a:r>
            <a:r>
              <a:rPr lang="en-US" sz="2000" baseline="-25000">
                <a:latin typeface="Arial" pitchFamily="34" charset="0"/>
              </a:rPr>
              <a:t>dd</a:t>
            </a:r>
            <a:r>
              <a:rPr lang="en-US" sz="2000">
                <a:latin typeface="Arial" pitchFamily="34" charset="0"/>
              </a:rPr>
              <a:t> – V</a:t>
            </a:r>
            <a:r>
              <a:rPr lang="en-US" sz="2000" baseline="-25000">
                <a:latin typeface="Arial" pitchFamily="34" charset="0"/>
              </a:rPr>
              <a:t>Tn</a:t>
            </a:r>
            <a:r>
              <a:rPr lang="en-US" sz="2000">
                <a:latin typeface="Arial" pitchFamily="34" charset="0"/>
              </a:rPr>
              <a:t> - V</a:t>
            </a:r>
            <a:r>
              <a:rPr lang="en-US" sz="2000" baseline="-25000">
                <a:latin typeface="Arial" pitchFamily="34" charset="0"/>
              </a:rPr>
              <a:t>Tp</a:t>
            </a:r>
            <a:r>
              <a:rPr lang="en-US" sz="2000">
                <a:latin typeface="Arial" pitchFamily="34" charset="0"/>
              </a:rPr>
              <a:t>)</a:t>
            </a:r>
            <a:r>
              <a:rPr lang="en-US" sz="2000" baseline="30000">
                <a:latin typeface="Arial" pitchFamily="34" charset="0"/>
              </a:rPr>
              <a:t>2</a:t>
            </a:r>
            <a:r>
              <a:rPr lang="en-US" sz="2000">
                <a:latin typeface="Arial" pitchFamily="34" charset="0"/>
              </a:rPr>
              <a:t>)</a:t>
            </a:r>
            <a:endParaRPr lang="en-US" sz="2000">
              <a:latin typeface="Arial" pitchFamily="34" charset="0"/>
              <a:sym typeface="Symbol" pitchFamily="18" charset="2"/>
            </a:endParaRPr>
          </a:p>
        </p:txBody>
      </p:sp>
      <p:sp>
        <p:nvSpPr>
          <p:cNvPr id="94239" name="Line 55"/>
          <p:cNvSpPr>
            <a:spLocks noChangeShapeType="1"/>
          </p:cNvSpPr>
          <p:nvPr/>
        </p:nvSpPr>
        <p:spPr bwMode="auto">
          <a:xfrm>
            <a:off x="5486400" y="3048000"/>
            <a:ext cx="1371600" cy="0"/>
          </a:xfrm>
          <a:prstGeom prst="line">
            <a:avLst/>
          </a:prstGeom>
          <a:noFill/>
          <a:ln w="12700">
            <a:solidFill>
              <a:schemeClr val="tx1"/>
            </a:solidFill>
            <a:round/>
            <a:headEnd/>
            <a:tailEnd/>
          </a:ln>
        </p:spPr>
        <p:txBody>
          <a:bodyPr/>
          <a:lstStyle/>
          <a:p>
            <a:endParaRPr lang="en-US"/>
          </a:p>
        </p:txBody>
      </p:sp>
      <p:sp>
        <p:nvSpPr>
          <p:cNvPr id="94240" name="Line 56"/>
          <p:cNvSpPr>
            <a:spLocks noChangeShapeType="1"/>
          </p:cNvSpPr>
          <p:nvPr/>
        </p:nvSpPr>
        <p:spPr bwMode="auto">
          <a:xfrm>
            <a:off x="6858000" y="2514600"/>
            <a:ext cx="0" cy="533400"/>
          </a:xfrm>
          <a:prstGeom prst="line">
            <a:avLst/>
          </a:prstGeom>
          <a:noFill/>
          <a:ln w="12700">
            <a:solidFill>
              <a:schemeClr val="tx1"/>
            </a:solidFill>
            <a:round/>
            <a:headEnd/>
            <a:tailEnd/>
          </a:ln>
        </p:spPr>
        <p:txBody>
          <a:bodyPr/>
          <a:lstStyle/>
          <a:p>
            <a:endParaRPr lang="en-US"/>
          </a:p>
        </p:txBody>
      </p:sp>
      <p:sp>
        <p:nvSpPr>
          <p:cNvPr id="94241" name="Line 57"/>
          <p:cNvSpPr>
            <a:spLocks noChangeShapeType="1"/>
          </p:cNvSpPr>
          <p:nvPr/>
        </p:nvSpPr>
        <p:spPr bwMode="auto">
          <a:xfrm>
            <a:off x="4953000" y="2209800"/>
            <a:ext cx="1447800" cy="0"/>
          </a:xfrm>
          <a:prstGeom prst="line">
            <a:avLst/>
          </a:prstGeom>
          <a:noFill/>
          <a:ln w="12700">
            <a:solidFill>
              <a:schemeClr val="tx1"/>
            </a:solidFill>
            <a:round/>
            <a:headEnd/>
            <a:tailEnd/>
          </a:ln>
        </p:spPr>
        <p:txBody>
          <a:bodyPr/>
          <a:lstStyle/>
          <a:p>
            <a:endParaRPr lang="en-US"/>
          </a:p>
        </p:txBody>
      </p:sp>
      <p:sp>
        <p:nvSpPr>
          <p:cNvPr id="94242" name="Line 58"/>
          <p:cNvSpPr>
            <a:spLocks noChangeShapeType="1"/>
          </p:cNvSpPr>
          <p:nvPr/>
        </p:nvSpPr>
        <p:spPr bwMode="auto">
          <a:xfrm>
            <a:off x="4953000" y="2209800"/>
            <a:ext cx="0" cy="533400"/>
          </a:xfrm>
          <a:prstGeom prst="line">
            <a:avLst/>
          </a:prstGeom>
          <a:noFill/>
          <a:ln w="12700">
            <a:solidFill>
              <a:schemeClr val="tx1"/>
            </a:solidFill>
            <a:round/>
            <a:headEnd/>
            <a:tailEnd/>
          </a:ln>
        </p:spPr>
        <p:txBody>
          <a:bodyPr/>
          <a:lstStyle/>
          <a:p>
            <a:endParaRPr lang="en-US"/>
          </a:p>
        </p:txBody>
      </p:sp>
    </p:spTree>
    <p:extLst>
      <p:ext uri="{BB962C8B-B14F-4D97-AF65-F5344CB8AC3E}">
        <p14:creationId xmlns:p14="http://schemas.microsoft.com/office/powerpoint/2010/main" val="348959662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7787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778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877" grpId="0" autoUpdateAnimBg="0"/>
      <p:bldP spid="77878" grpId="0" autoUpdateAnimBg="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Slide Number Placeholder 4"/>
          <p:cNvSpPr>
            <a:spLocks noGrp="1"/>
          </p:cNvSpPr>
          <p:nvPr>
            <p:ph type="sldNum" sz="quarter" idx="11"/>
          </p:nvPr>
        </p:nvSpPr>
        <p:spPr>
          <a:noFill/>
        </p:spPr>
        <p:txBody>
          <a:bodyPr/>
          <a:lstStyle/>
          <a:p>
            <a:fld id="{2934D56A-607A-41F8-BDBD-FF629A7E8630}" type="slidenum">
              <a:rPr lang="it-IT" smtClean="0">
                <a:latin typeface="Arial" pitchFamily="34" charset="0"/>
                <a:ea typeface="ＭＳ Ｐゴシック" pitchFamily="34" charset="-128"/>
              </a:rPr>
              <a:pPr/>
              <a:t>54</a:t>
            </a:fld>
            <a:endParaRPr lang="it-IT">
              <a:latin typeface="Arial" pitchFamily="34" charset="0"/>
              <a:ea typeface="ＭＳ Ｐゴシック" pitchFamily="34" charset="-128"/>
            </a:endParaRPr>
          </a:p>
        </p:txBody>
      </p:sp>
      <p:sp>
        <p:nvSpPr>
          <p:cNvPr id="6148" name="Rectangle 2"/>
          <p:cNvSpPr>
            <a:spLocks noGrp="1" noChangeArrowheads="1"/>
          </p:cNvSpPr>
          <p:nvPr>
            <p:ph type="title"/>
          </p:nvPr>
        </p:nvSpPr>
        <p:spPr/>
        <p:txBody>
          <a:bodyPr>
            <a:normAutofit fontScale="90000"/>
          </a:bodyPr>
          <a:lstStyle/>
          <a:p>
            <a:pPr eaLnBrk="1" hangingPunct="1"/>
            <a:r>
              <a:rPr lang="en-US" smtClean="0"/>
              <a:t>Write Voltages Ratios</a:t>
            </a:r>
          </a:p>
        </p:txBody>
      </p:sp>
      <p:graphicFrame>
        <p:nvGraphicFramePr>
          <p:cNvPr id="6146" name="Object 2"/>
          <p:cNvGraphicFramePr>
            <a:graphicFrameLocks noGrp="1" noChangeAspect="1"/>
          </p:cNvGraphicFramePr>
          <p:nvPr>
            <p:ph type="chart" idx="1"/>
          </p:nvPr>
        </p:nvGraphicFramePr>
        <p:xfrm>
          <a:off x="2743201" y="1371601"/>
          <a:ext cx="5922963" cy="4403725"/>
        </p:xfrm>
        <a:graphic>
          <a:graphicData uri="http://schemas.openxmlformats.org/presentationml/2006/ole">
            <mc:AlternateContent xmlns:mc="http://schemas.openxmlformats.org/markup-compatibility/2006">
              <mc:Choice xmlns:v="urn:schemas-microsoft-com:vml" Requires="v">
                <p:oleObj spid="_x0000_s6164" name="Chart" r:id="rId4" imgW="8172533" imgH="6077006" progId="MSGraph.Chart.8">
                  <p:embed followColorScheme="full"/>
                </p:oleObj>
              </mc:Choice>
              <mc:Fallback>
                <p:oleObj name="Chart" r:id="rId4" imgW="8172533" imgH="6077006" progId="MSGraph.Chart.8">
                  <p:embed followColorScheme="full"/>
                  <p:pic>
                    <p:nvPicPr>
                      <p:cNvPr id="0" name=""/>
                      <p:cNvPicPr>
                        <a:picLocks noChangeAspect="1" noChangeArrowheads="1"/>
                      </p:cNvPicPr>
                      <p:nvPr/>
                    </p:nvPicPr>
                    <p:blipFill>
                      <a:blip r:embed="rId5"/>
                      <a:srcRect/>
                      <a:stretch>
                        <a:fillRect/>
                      </a:stretch>
                    </p:blipFill>
                    <p:spPr bwMode="auto">
                      <a:xfrm>
                        <a:off x="2743201" y="1371601"/>
                        <a:ext cx="5922963" cy="44037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149" name="Rectangle 4"/>
          <p:cNvSpPr>
            <a:spLocks noChangeArrowheads="1"/>
          </p:cNvSpPr>
          <p:nvPr/>
        </p:nvSpPr>
        <p:spPr bwMode="auto">
          <a:xfrm flipH="1">
            <a:off x="8686800" y="914400"/>
            <a:ext cx="1447800" cy="946150"/>
          </a:xfrm>
          <a:prstGeom prst="rect">
            <a:avLst/>
          </a:prstGeom>
          <a:noFill/>
          <a:ln w="12700">
            <a:noFill/>
            <a:miter lim="800000"/>
            <a:headEnd/>
            <a:tailEnd/>
          </a:ln>
        </p:spPr>
        <p:txBody>
          <a:bodyPr>
            <a:spAutoFit/>
          </a:bodyPr>
          <a:lstStyle/>
          <a:p>
            <a:pPr algn="ctr"/>
            <a:r>
              <a:rPr lang="en-US">
                <a:latin typeface="Arial" pitchFamily="34" charset="0"/>
              </a:rPr>
              <a:t>V</a:t>
            </a:r>
            <a:r>
              <a:rPr lang="en-US" baseline="-25000">
                <a:latin typeface="Arial" pitchFamily="34" charset="0"/>
              </a:rPr>
              <a:t>dd</a:t>
            </a:r>
            <a:r>
              <a:rPr lang="en-US">
                <a:latin typeface="Arial" pitchFamily="34" charset="0"/>
              </a:rPr>
              <a:t> = 2.5V</a:t>
            </a:r>
          </a:p>
          <a:p>
            <a:pPr algn="ctr"/>
            <a:r>
              <a:rPr lang="en-US">
                <a:latin typeface="Arial" pitchFamily="34" charset="0"/>
              </a:rPr>
              <a:t>|V</a:t>
            </a:r>
            <a:r>
              <a:rPr lang="en-US" baseline="-25000">
                <a:latin typeface="Arial" pitchFamily="34" charset="0"/>
              </a:rPr>
              <a:t>Tp</a:t>
            </a:r>
            <a:r>
              <a:rPr lang="en-US">
                <a:latin typeface="Arial" pitchFamily="34" charset="0"/>
              </a:rPr>
              <a:t>| = 0.5V</a:t>
            </a:r>
          </a:p>
          <a:p>
            <a:pPr algn="ctr"/>
            <a:r>
              <a:rPr lang="en-US" sz="2000">
                <a:latin typeface="Arial" pitchFamily="34" charset="0"/>
                <a:sym typeface="Symbol" pitchFamily="18" charset="2"/>
              </a:rPr>
              <a:t></a:t>
            </a:r>
            <a:r>
              <a:rPr lang="en-US" sz="2000" baseline="-25000">
                <a:latin typeface="Arial" pitchFamily="34" charset="0"/>
                <a:sym typeface="Symbol" pitchFamily="18" charset="2"/>
              </a:rPr>
              <a:t>p</a:t>
            </a:r>
            <a:r>
              <a:rPr lang="en-US" sz="2000">
                <a:latin typeface="Arial" pitchFamily="34" charset="0"/>
                <a:sym typeface="Symbol" pitchFamily="18" charset="2"/>
              </a:rPr>
              <a:t>/</a:t>
            </a:r>
            <a:r>
              <a:rPr lang="en-US" sz="2000" baseline="-25000">
                <a:latin typeface="Arial" pitchFamily="34" charset="0"/>
                <a:sym typeface="Symbol" pitchFamily="18" charset="2"/>
              </a:rPr>
              <a:t>n</a:t>
            </a:r>
            <a:r>
              <a:rPr lang="en-US" sz="2000">
                <a:latin typeface="Arial" pitchFamily="34" charset="0"/>
                <a:sym typeface="Symbol" pitchFamily="18" charset="2"/>
              </a:rPr>
              <a:t> = 0.5</a:t>
            </a:r>
          </a:p>
        </p:txBody>
      </p:sp>
      <p:sp>
        <p:nvSpPr>
          <p:cNvPr id="6150" name="Line 5"/>
          <p:cNvSpPr>
            <a:spLocks noChangeShapeType="1"/>
          </p:cNvSpPr>
          <p:nvPr/>
        </p:nvSpPr>
        <p:spPr bwMode="auto">
          <a:xfrm>
            <a:off x="6477000" y="3276600"/>
            <a:ext cx="1066800" cy="228600"/>
          </a:xfrm>
          <a:prstGeom prst="line">
            <a:avLst/>
          </a:prstGeom>
          <a:noFill/>
          <a:ln w="28575">
            <a:solidFill>
              <a:schemeClr val="accent1"/>
            </a:solidFill>
            <a:round/>
            <a:headEnd type="triangle" w="med" len="med"/>
            <a:tailEnd/>
          </a:ln>
        </p:spPr>
        <p:txBody>
          <a:bodyPr/>
          <a:lstStyle/>
          <a:p>
            <a:endParaRPr lang="en-US"/>
          </a:p>
        </p:txBody>
      </p:sp>
      <p:sp>
        <p:nvSpPr>
          <p:cNvPr id="6151" name="Line 6"/>
          <p:cNvSpPr>
            <a:spLocks noChangeShapeType="1"/>
          </p:cNvSpPr>
          <p:nvPr/>
        </p:nvSpPr>
        <p:spPr bwMode="auto">
          <a:xfrm>
            <a:off x="6477000" y="3276600"/>
            <a:ext cx="0" cy="1752600"/>
          </a:xfrm>
          <a:prstGeom prst="line">
            <a:avLst/>
          </a:prstGeom>
          <a:noFill/>
          <a:ln w="28575" cap="rnd">
            <a:solidFill>
              <a:schemeClr val="accent1"/>
            </a:solidFill>
            <a:prstDash val="sysDot"/>
            <a:round/>
            <a:headEnd/>
            <a:tailEnd/>
          </a:ln>
        </p:spPr>
        <p:txBody>
          <a:bodyPr/>
          <a:lstStyle/>
          <a:p>
            <a:endParaRPr lang="en-US"/>
          </a:p>
        </p:txBody>
      </p:sp>
    </p:spTree>
    <p:extLst>
      <p:ext uri="{BB962C8B-B14F-4D97-AF65-F5344CB8AC3E}">
        <p14:creationId xmlns:p14="http://schemas.microsoft.com/office/powerpoint/2010/main" val="1473811739"/>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Slide Number Placeholder 2"/>
          <p:cNvSpPr>
            <a:spLocks noGrp="1"/>
          </p:cNvSpPr>
          <p:nvPr>
            <p:ph type="sldNum" sz="quarter" idx="10"/>
          </p:nvPr>
        </p:nvSpPr>
        <p:spPr>
          <a:xfrm>
            <a:off x="8904288" y="6092825"/>
            <a:ext cx="609600" cy="431800"/>
          </a:xfrm>
          <a:noFill/>
        </p:spPr>
        <p:txBody>
          <a:bodyPr/>
          <a:lstStyle/>
          <a:p>
            <a:fld id="{FB15E0A4-B6ED-45D7-A7D5-1C537D9184A3}" type="slidenum">
              <a:rPr lang="it-IT" smtClean="0">
                <a:latin typeface="Arial" pitchFamily="34" charset="0"/>
                <a:ea typeface="ＭＳ Ｐゴシック" pitchFamily="34" charset="-128"/>
              </a:rPr>
              <a:pPr/>
              <a:t>55</a:t>
            </a:fld>
            <a:endParaRPr lang="it-IT">
              <a:latin typeface="Arial" pitchFamily="34" charset="0"/>
              <a:ea typeface="ＭＳ Ｐゴシック" pitchFamily="34" charset="-128"/>
            </a:endParaRPr>
          </a:p>
        </p:txBody>
      </p:sp>
      <p:pic>
        <p:nvPicPr>
          <p:cNvPr id="95235" name="Picture 2"/>
          <p:cNvPicPr>
            <a:picLocks noChangeAspect="1" noChangeArrowheads="1"/>
          </p:cNvPicPr>
          <p:nvPr/>
        </p:nvPicPr>
        <p:blipFill>
          <a:blip r:embed="rId2" cstate="print"/>
          <a:srcRect/>
          <a:stretch>
            <a:fillRect/>
          </a:stretch>
        </p:blipFill>
        <p:spPr bwMode="auto">
          <a:xfrm>
            <a:off x="1876425" y="608014"/>
            <a:ext cx="8369300" cy="5595937"/>
          </a:xfrm>
          <a:prstGeom prst="rect">
            <a:avLst/>
          </a:prstGeom>
          <a:noFill/>
          <a:ln w="38100" algn="ctr">
            <a:noFill/>
            <a:miter lim="800000"/>
            <a:headEnd/>
            <a:tailEnd/>
          </a:ln>
        </p:spPr>
      </p:pic>
    </p:spTree>
    <p:extLst>
      <p:ext uri="{BB962C8B-B14F-4D97-AF65-F5344CB8AC3E}">
        <p14:creationId xmlns:p14="http://schemas.microsoft.com/office/powerpoint/2010/main" val="3521518593"/>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Number Placeholder 4"/>
          <p:cNvSpPr>
            <a:spLocks noGrp="1"/>
          </p:cNvSpPr>
          <p:nvPr>
            <p:ph type="sldNum" sz="quarter" idx="10"/>
          </p:nvPr>
        </p:nvSpPr>
        <p:spPr>
          <a:xfrm>
            <a:off x="8904288" y="6092825"/>
            <a:ext cx="609600" cy="431800"/>
          </a:xfrm>
          <a:noFill/>
        </p:spPr>
        <p:txBody>
          <a:bodyPr/>
          <a:lstStyle/>
          <a:p>
            <a:fld id="{7D6FFDFE-A2B6-4538-848D-2DC87861D7DF}" type="slidenum">
              <a:rPr lang="it-IT" smtClean="0">
                <a:latin typeface="Arial" pitchFamily="34" charset="0"/>
                <a:ea typeface="ＭＳ Ｐゴシック" pitchFamily="34" charset="-128"/>
              </a:rPr>
              <a:pPr/>
              <a:t>56</a:t>
            </a:fld>
            <a:endParaRPr lang="it-IT">
              <a:latin typeface="Arial" pitchFamily="34" charset="0"/>
              <a:ea typeface="ＭＳ Ｐゴシック" pitchFamily="34" charset="-128"/>
            </a:endParaRPr>
          </a:p>
        </p:txBody>
      </p:sp>
      <p:sp>
        <p:nvSpPr>
          <p:cNvPr id="96259" name="Rectangle 2"/>
          <p:cNvSpPr>
            <a:spLocks noGrp="1" noChangeArrowheads="1"/>
          </p:cNvSpPr>
          <p:nvPr>
            <p:ph type="title"/>
          </p:nvPr>
        </p:nvSpPr>
        <p:spPr/>
        <p:txBody>
          <a:bodyPr/>
          <a:lstStyle/>
          <a:p>
            <a:pPr eaLnBrk="1" hangingPunct="1"/>
            <a:r>
              <a:rPr lang="en-US" smtClean="0"/>
              <a:t>Cell Sizing</a:t>
            </a:r>
          </a:p>
        </p:txBody>
      </p:sp>
      <p:sp>
        <p:nvSpPr>
          <p:cNvPr id="96260" name="Rectangle 3"/>
          <p:cNvSpPr>
            <a:spLocks noGrp="1" noChangeArrowheads="1"/>
          </p:cNvSpPr>
          <p:nvPr>
            <p:ph type="body" idx="1"/>
          </p:nvPr>
        </p:nvSpPr>
        <p:spPr>
          <a:xfrm>
            <a:off x="2133600" y="1295400"/>
            <a:ext cx="8153400" cy="4330700"/>
          </a:xfrm>
        </p:spPr>
        <p:txBody>
          <a:bodyPr/>
          <a:lstStyle/>
          <a:p>
            <a:pPr eaLnBrk="1" hangingPunct="1">
              <a:lnSpc>
                <a:spcPct val="90000"/>
              </a:lnSpc>
            </a:pPr>
            <a:r>
              <a:rPr lang="en-US" sz="2000" b="1"/>
              <a:t>Keeping cell size minimized </a:t>
            </a:r>
          </a:p>
          <a:p>
            <a:pPr eaLnBrk="1" hangingPunct="1">
              <a:lnSpc>
                <a:spcPct val="90000"/>
              </a:lnSpc>
            </a:pPr>
            <a:r>
              <a:rPr lang="en-US" sz="2000" b="1"/>
              <a:t>Minimum sized pull down fets </a:t>
            </a:r>
          </a:p>
          <a:p>
            <a:pPr lvl="1" eaLnBrk="1" hangingPunct="1">
              <a:lnSpc>
                <a:spcPct val="90000"/>
              </a:lnSpc>
            </a:pPr>
            <a:r>
              <a:rPr lang="en-US" sz="1800" b="1"/>
              <a:t>Requires minimum width pull downs</a:t>
            </a:r>
          </a:p>
          <a:p>
            <a:pPr lvl="1" eaLnBrk="1" hangingPunct="1">
              <a:lnSpc>
                <a:spcPct val="90000"/>
              </a:lnSpc>
            </a:pPr>
            <a:r>
              <a:rPr lang="en-US" sz="1800" b="1"/>
              <a:t>longer than minimum length access transistors for CR</a:t>
            </a:r>
          </a:p>
          <a:p>
            <a:pPr lvl="1" eaLnBrk="1" hangingPunct="1">
              <a:lnSpc>
                <a:spcPct val="90000"/>
              </a:lnSpc>
            </a:pPr>
            <a:r>
              <a:rPr lang="en-US" sz="1800" b="1"/>
              <a:t>But upsizing access transistors increases capacitive load on the word lines </a:t>
            </a:r>
          </a:p>
          <a:p>
            <a:pPr lvl="1" eaLnBrk="1" hangingPunct="1">
              <a:lnSpc>
                <a:spcPct val="90000"/>
              </a:lnSpc>
            </a:pPr>
            <a:r>
              <a:rPr lang="en-US" sz="1800" b="1"/>
              <a:t>limits the current discharged on the bit lines </a:t>
            </a:r>
          </a:p>
          <a:p>
            <a:pPr lvl="1" eaLnBrk="1" hangingPunct="1">
              <a:lnSpc>
                <a:spcPct val="90000"/>
              </a:lnSpc>
            </a:pPr>
            <a:r>
              <a:rPr lang="en-US" sz="1800" b="1"/>
              <a:t>lowers speed of the read cycle</a:t>
            </a:r>
          </a:p>
          <a:p>
            <a:pPr eaLnBrk="1" hangingPunct="1">
              <a:lnSpc>
                <a:spcPct val="90000"/>
              </a:lnSpc>
            </a:pPr>
            <a:r>
              <a:rPr lang="en-US" sz="2000" b="1"/>
              <a:t>Minimum sized access transistors</a:t>
            </a:r>
          </a:p>
          <a:p>
            <a:pPr lvl="1" eaLnBrk="1" hangingPunct="1">
              <a:lnSpc>
                <a:spcPct val="90000"/>
              </a:lnSpc>
            </a:pPr>
            <a:r>
              <a:rPr lang="en-US" sz="1800" b="1"/>
              <a:t>Need to boost the width of the pull downs</a:t>
            </a:r>
          </a:p>
          <a:p>
            <a:pPr lvl="1" eaLnBrk="1" hangingPunct="1">
              <a:lnSpc>
                <a:spcPct val="90000"/>
              </a:lnSpc>
            </a:pPr>
            <a:r>
              <a:rPr lang="en-US" sz="1800" b="1"/>
              <a:t>Reduces the loading on the word lines </a:t>
            </a:r>
          </a:p>
          <a:p>
            <a:pPr lvl="1" eaLnBrk="1" hangingPunct="1">
              <a:lnSpc>
                <a:spcPct val="90000"/>
              </a:lnSpc>
            </a:pPr>
            <a:r>
              <a:rPr lang="en-US" sz="1800" b="1"/>
              <a:t>increases the storage capacitance in the cell</a:t>
            </a:r>
          </a:p>
          <a:p>
            <a:pPr lvl="1" eaLnBrk="1" hangingPunct="1">
              <a:lnSpc>
                <a:spcPct val="90000"/>
              </a:lnSpc>
            </a:pPr>
            <a:r>
              <a:rPr lang="en-US" sz="1800" b="1"/>
              <a:t>both are good! – but cell size may be slightly larger</a:t>
            </a:r>
          </a:p>
        </p:txBody>
      </p:sp>
    </p:spTree>
    <p:extLst>
      <p:ext uri="{BB962C8B-B14F-4D97-AF65-F5344CB8AC3E}">
        <p14:creationId xmlns:p14="http://schemas.microsoft.com/office/powerpoint/2010/main" val="2804492853"/>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Slide Number Placeholder 3"/>
          <p:cNvSpPr>
            <a:spLocks noGrp="1"/>
          </p:cNvSpPr>
          <p:nvPr>
            <p:ph type="sldNum" sz="quarter" idx="10"/>
          </p:nvPr>
        </p:nvSpPr>
        <p:spPr>
          <a:xfrm>
            <a:off x="8904288" y="6092825"/>
            <a:ext cx="609600" cy="431800"/>
          </a:xfrm>
          <a:noFill/>
        </p:spPr>
        <p:txBody>
          <a:bodyPr/>
          <a:lstStyle/>
          <a:p>
            <a:fld id="{162B164E-25C1-484B-8F92-C9A6C56E9076}" type="slidenum">
              <a:rPr lang="it-IT" smtClean="0">
                <a:latin typeface="Arial" pitchFamily="34" charset="0"/>
                <a:ea typeface="ＭＳ Ｐゴシック" pitchFamily="34" charset="-128"/>
              </a:rPr>
              <a:pPr/>
              <a:t>57</a:t>
            </a:fld>
            <a:endParaRPr lang="it-IT">
              <a:latin typeface="Arial" pitchFamily="34" charset="0"/>
              <a:ea typeface="ＭＳ Ｐゴシック" pitchFamily="34" charset="-128"/>
            </a:endParaRPr>
          </a:p>
        </p:txBody>
      </p:sp>
      <p:sp>
        <p:nvSpPr>
          <p:cNvPr id="98307" name="Rectangle 2"/>
          <p:cNvSpPr>
            <a:spLocks noGrp="1" noChangeArrowheads="1"/>
          </p:cNvSpPr>
          <p:nvPr>
            <p:ph type="title"/>
          </p:nvPr>
        </p:nvSpPr>
        <p:spPr/>
        <p:txBody>
          <a:bodyPr/>
          <a:lstStyle/>
          <a:p>
            <a:r>
              <a:rPr lang="en-GB" smtClean="0"/>
              <a:t>Cell Static Noise Margin</a:t>
            </a:r>
            <a:endParaRPr lang="en-US" smtClean="0"/>
          </a:p>
        </p:txBody>
      </p:sp>
      <p:sp>
        <p:nvSpPr>
          <p:cNvPr id="98308" name="Text Box 3"/>
          <p:cNvSpPr txBox="1">
            <a:spLocks noChangeArrowheads="1"/>
          </p:cNvSpPr>
          <p:nvPr/>
        </p:nvSpPr>
        <p:spPr bwMode="auto">
          <a:xfrm>
            <a:off x="2057401" y="1322388"/>
            <a:ext cx="6102953" cy="3724096"/>
          </a:xfrm>
          <a:prstGeom prst="rect">
            <a:avLst/>
          </a:prstGeom>
          <a:noFill/>
          <a:ln w="9525">
            <a:noFill/>
            <a:miter lim="800000"/>
            <a:headEnd/>
            <a:tailEnd/>
          </a:ln>
        </p:spPr>
        <p:txBody>
          <a:bodyPr wrap="none">
            <a:spAutoFit/>
          </a:bodyPr>
          <a:lstStyle/>
          <a:p>
            <a:pPr eaLnBrk="1" hangingPunct="1"/>
            <a:r>
              <a:rPr lang="en-US" sz="3200" b="1">
                <a:solidFill>
                  <a:srgbClr val="000000"/>
                </a:solidFill>
                <a:latin typeface="Arial" pitchFamily="34" charset="0"/>
              </a:rPr>
              <a:t>Cell state may be disturbed by</a:t>
            </a:r>
          </a:p>
          <a:p>
            <a:pPr eaLnBrk="1" hangingPunct="1">
              <a:buFontTx/>
              <a:buChar char="•"/>
            </a:pPr>
            <a:r>
              <a:rPr lang="en-US" sz="2800" b="1">
                <a:solidFill>
                  <a:srgbClr val="000000"/>
                </a:solidFill>
                <a:latin typeface="Arial" pitchFamily="34" charset="0"/>
              </a:rPr>
              <a:t>DC</a:t>
            </a:r>
          </a:p>
          <a:p>
            <a:pPr lvl="1" eaLnBrk="1" hangingPunct="1">
              <a:buFontTx/>
              <a:buChar char="•"/>
            </a:pPr>
            <a:r>
              <a:rPr lang="en-US" b="1">
                <a:solidFill>
                  <a:srgbClr val="000000"/>
                </a:solidFill>
                <a:latin typeface="Arial" pitchFamily="34" charset="0"/>
              </a:rPr>
              <a:t>Layout pattern offset</a:t>
            </a:r>
          </a:p>
          <a:p>
            <a:pPr lvl="1" eaLnBrk="1" hangingPunct="1">
              <a:buFontTx/>
              <a:buChar char="•"/>
            </a:pPr>
            <a:r>
              <a:rPr lang="en-US" b="1">
                <a:solidFill>
                  <a:srgbClr val="000000"/>
                </a:solidFill>
                <a:latin typeface="Arial" pitchFamily="34" charset="0"/>
              </a:rPr>
              <a:t>Process mismatches </a:t>
            </a:r>
          </a:p>
          <a:p>
            <a:pPr lvl="2" eaLnBrk="1" hangingPunct="1">
              <a:buFontTx/>
              <a:buChar char="•"/>
            </a:pPr>
            <a:r>
              <a:rPr lang="en-US" sz="2000">
                <a:solidFill>
                  <a:srgbClr val="000000"/>
                </a:solidFill>
                <a:latin typeface="Arial" pitchFamily="34" charset="0"/>
              </a:rPr>
              <a:t>non-uniformity of implantation</a:t>
            </a:r>
          </a:p>
          <a:p>
            <a:pPr lvl="2" eaLnBrk="1" hangingPunct="1">
              <a:buFontTx/>
              <a:buChar char="•"/>
            </a:pPr>
            <a:r>
              <a:rPr lang="en-US" sz="2000">
                <a:solidFill>
                  <a:srgbClr val="000000"/>
                </a:solidFill>
                <a:latin typeface="Arial" pitchFamily="34" charset="0"/>
              </a:rPr>
              <a:t>gate pattern size errors</a:t>
            </a:r>
          </a:p>
          <a:p>
            <a:pPr eaLnBrk="1" hangingPunct="1">
              <a:buFontTx/>
              <a:buChar char="•"/>
            </a:pPr>
            <a:r>
              <a:rPr lang="en-US" sz="2800" b="1">
                <a:solidFill>
                  <a:srgbClr val="000000"/>
                </a:solidFill>
                <a:latin typeface="Arial" pitchFamily="34" charset="0"/>
              </a:rPr>
              <a:t>AC</a:t>
            </a:r>
          </a:p>
          <a:p>
            <a:pPr lvl="1" eaLnBrk="1" hangingPunct="1">
              <a:buFontTx/>
              <a:buChar char="•"/>
            </a:pPr>
            <a:r>
              <a:rPr lang="en-US" b="1">
                <a:solidFill>
                  <a:srgbClr val="000000"/>
                </a:solidFill>
                <a:latin typeface="Arial" pitchFamily="34" charset="0"/>
              </a:rPr>
              <a:t>Alpha particles</a:t>
            </a:r>
          </a:p>
          <a:p>
            <a:pPr lvl="1" eaLnBrk="1" hangingPunct="1">
              <a:buFontTx/>
              <a:buChar char="•"/>
            </a:pPr>
            <a:r>
              <a:rPr lang="en-US" b="1">
                <a:solidFill>
                  <a:srgbClr val="000000"/>
                </a:solidFill>
                <a:latin typeface="Arial" pitchFamily="34" charset="0"/>
              </a:rPr>
              <a:t>Crosstalk</a:t>
            </a:r>
          </a:p>
          <a:p>
            <a:pPr lvl="1" eaLnBrk="1" hangingPunct="1">
              <a:buFontTx/>
              <a:buChar char="•"/>
            </a:pPr>
            <a:r>
              <a:rPr lang="en-US" b="1">
                <a:solidFill>
                  <a:srgbClr val="000000"/>
                </a:solidFill>
                <a:latin typeface="Arial" pitchFamily="34" charset="0"/>
              </a:rPr>
              <a:t>Voltage supply ripple</a:t>
            </a:r>
          </a:p>
          <a:p>
            <a:pPr lvl="1" eaLnBrk="1" hangingPunct="1">
              <a:buFontTx/>
              <a:buChar char="•"/>
            </a:pPr>
            <a:r>
              <a:rPr lang="en-US" b="1">
                <a:solidFill>
                  <a:srgbClr val="000000"/>
                </a:solidFill>
                <a:latin typeface="Arial" pitchFamily="34" charset="0"/>
              </a:rPr>
              <a:t>Thermal noise</a:t>
            </a:r>
          </a:p>
        </p:txBody>
      </p:sp>
      <p:pic>
        <p:nvPicPr>
          <p:cNvPr id="98309" name="Picture 4"/>
          <p:cNvPicPr>
            <a:picLocks noChangeAspect="1" noChangeArrowheads="1"/>
          </p:cNvPicPr>
          <p:nvPr/>
        </p:nvPicPr>
        <p:blipFill>
          <a:blip r:embed="rId2" cstate="print"/>
          <a:srcRect/>
          <a:stretch>
            <a:fillRect/>
          </a:stretch>
        </p:blipFill>
        <p:spPr bwMode="auto">
          <a:xfrm>
            <a:off x="6572250" y="1981201"/>
            <a:ext cx="3943350" cy="2359025"/>
          </a:xfrm>
          <a:prstGeom prst="rect">
            <a:avLst/>
          </a:prstGeom>
          <a:noFill/>
          <a:ln w="9525">
            <a:noFill/>
            <a:miter lim="800000"/>
            <a:headEnd/>
            <a:tailEnd/>
          </a:ln>
        </p:spPr>
      </p:pic>
      <p:sp>
        <p:nvSpPr>
          <p:cNvPr id="98310" name="Rectangle 5"/>
          <p:cNvSpPr>
            <a:spLocks noChangeArrowheads="1"/>
          </p:cNvSpPr>
          <p:nvPr/>
        </p:nvSpPr>
        <p:spPr bwMode="auto">
          <a:xfrm>
            <a:off x="6110289" y="4470401"/>
            <a:ext cx="3056991" cy="646331"/>
          </a:xfrm>
          <a:prstGeom prst="rect">
            <a:avLst/>
          </a:prstGeom>
          <a:noFill/>
          <a:ln w="9525">
            <a:noFill/>
            <a:miter lim="800000"/>
            <a:headEnd/>
            <a:tailEnd/>
          </a:ln>
        </p:spPr>
        <p:txBody>
          <a:bodyPr wrap="none">
            <a:spAutoFit/>
          </a:bodyPr>
          <a:lstStyle/>
          <a:p>
            <a:pPr eaLnBrk="1" hangingPunct="1"/>
            <a:r>
              <a:rPr lang="en-US">
                <a:solidFill>
                  <a:srgbClr val="000000"/>
                </a:solidFill>
                <a:latin typeface="Times New Roman" pitchFamily="18" charset="0"/>
              </a:rPr>
              <a:t>SNM = Maximum Value of Vn</a:t>
            </a:r>
          </a:p>
          <a:p>
            <a:pPr eaLnBrk="1" hangingPunct="1"/>
            <a:r>
              <a:rPr lang="en-US">
                <a:solidFill>
                  <a:srgbClr val="000000"/>
                </a:solidFill>
                <a:latin typeface="Times New Roman" pitchFamily="18" charset="0"/>
              </a:rPr>
              <a:t>Without flipping cell state</a:t>
            </a:r>
          </a:p>
        </p:txBody>
      </p:sp>
    </p:spTree>
    <p:extLst>
      <p:ext uri="{BB962C8B-B14F-4D97-AF65-F5344CB8AC3E}">
        <p14:creationId xmlns:p14="http://schemas.microsoft.com/office/powerpoint/2010/main" val="176420233"/>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Slide Number Placeholder 3"/>
          <p:cNvSpPr>
            <a:spLocks noGrp="1"/>
          </p:cNvSpPr>
          <p:nvPr>
            <p:ph type="sldNum" sz="quarter" idx="10"/>
          </p:nvPr>
        </p:nvSpPr>
        <p:spPr>
          <a:xfrm>
            <a:off x="8904288" y="6092825"/>
            <a:ext cx="609600" cy="431800"/>
          </a:xfrm>
          <a:noFill/>
        </p:spPr>
        <p:txBody>
          <a:bodyPr/>
          <a:lstStyle/>
          <a:p>
            <a:fld id="{026689E9-D208-4013-93BC-3E480AF8BD61}" type="slidenum">
              <a:rPr lang="it-IT" smtClean="0">
                <a:latin typeface="Arial" pitchFamily="34" charset="0"/>
                <a:ea typeface="ＭＳ Ｐゴシック" pitchFamily="34" charset="-128"/>
              </a:rPr>
              <a:pPr/>
              <a:t>58</a:t>
            </a:fld>
            <a:endParaRPr lang="it-IT">
              <a:latin typeface="Arial" pitchFamily="34" charset="0"/>
              <a:ea typeface="ＭＳ Ｐゴシック" pitchFamily="34" charset="-128"/>
            </a:endParaRPr>
          </a:p>
        </p:txBody>
      </p:sp>
      <p:sp>
        <p:nvSpPr>
          <p:cNvPr id="7172" name="Rectangle 2"/>
          <p:cNvSpPr>
            <a:spLocks noGrp="1" noChangeArrowheads="1"/>
          </p:cNvSpPr>
          <p:nvPr>
            <p:ph type="title"/>
          </p:nvPr>
        </p:nvSpPr>
        <p:spPr/>
        <p:txBody>
          <a:bodyPr/>
          <a:lstStyle/>
          <a:p>
            <a:r>
              <a:rPr lang="en-GB" smtClean="0"/>
              <a:t>SNM: Butterfly Curves</a:t>
            </a:r>
            <a:endParaRPr lang="en-US" smtClean="0"/>
          </a:p>
        </p:txBody>
      </p:sp>
      <p:grpSp>
        <p:nvGrpSpPr>
          <p:cNvPr id="2" name="Group 3"/>
          <p:cNvGrpSpPr>
            <a:grpSpLocks/>
          </p:cNvGrpSpPr>
          <p:nvPr/>
        </p:nvGrpSpPr>
        <p:grpSpPr bwMode="auto">
          <a:xfrm>
            <a:off x="2057400" y="1371601"/>
            <a:ext cx="8191500" cy="4665663"/>
            <a:chOff x="336" y="864"/>
            <a:chExt cx="5160" cy="2939"/>
          </a:xfrm>
        </p:grpSpPr>
        <p:graphicFrame>
          <p:nvGraphicFramePr>
            <p:cNvPr id="7170" name="Object 2"/>
            <p:cNvGraphicFramePr>
              <a:graphicFrameLocks noChangeAspect="1"/>
            </p:cNvGraphicFramePr>
            <p:nvPr/>
          </p:nvGraphicFramePr>
          <p:xfrm>
            <a:off x="336" y="864"/>
            <a:ext cx="5088" cy="2928"/>
          </p:xfrm>
          <a:graphic>
            <a:graphicData uri="http://schemas.openxmlformats.org/presentationml/2006/ole">
              <mc:AlternateContent xmlns:mc="http://schemas.openxmlformats.org/markup-compatibility/2006">
                <mc:Choice xmlns:v="urn:schemas-microsoft-com:vml" Requires="v">
                  <p:oleObj spid="_x0000_s7186" name="Bitmap Image" r:id="rId3" imgW="5038095" imgH="4409524" progId="PBrush">
                    <p:embed/>
                  </p:oleObj>
                </mc:Choice>
                <mc:Fallback>
                  <p:oleObj name="Bitmap Image" r:id="rId3" imgW="5038095" imgH="4409524" progId="PBrush">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6" y="864"/>
                          <a:ext cx="5088" cy="2928"/>
                        </a:xfrm>
                        <a:prstGeom prst="rect">
                          <a:avLst/>
                        </a:prstGeom>
                        <a:noFill/>
                        <a:ln>
                          <a:noFill/>
                        </a:ln>
                        <a:effectLst/>
                        <a:extLst>
                          <a:ext uri="{909E8E84-426E-40DD-AFC4-6F175D3DCCD1}">
                            <a14:hiddenFill xmlns:a14="http://schemas.microsoft.com/office/drawing/2010/main">
                              <a:solidFill>
                                <a:srgbClr val="32A0DA"/>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7186" name="Picture 5"/>
            <p:cNvPicPr>
              <a:picLocks noChangeAspect="1" noChangeArrowheads="1"/>
            </p:cNvPicPr>
            <p:nvPr/>
          </p:nvPicPr>
          <p:blipFill>
            <a:blip r:embed="rId5" cstate="print"/>
            <a:srcRect/>
            <a:stretch>
              <a:fillRect/>
            </a:stretch>
          </p:blipFill>
          <p:spPr bwMode="auto">
            <a:xfrm>
              <a:off x="4032" y="864"/>
              <a:ext cx="1464" cy="1032"/>
            </a:xfrm>
            <a:prstGeom prst="rect">
              <a:avLst/>
            </a:prstGeom>
            <a:noFill/>
            <a:ln w="9525">
              <a:noFill/>
              <a:miter lim="800000"/>
              <a:headEnd/>
              <a:tailEnd/>
            </a:ln>
          </p:spPr>
        </p:pic>
        <p:sp>
          <p:nvSpPr>
            <p:cNvPr id="7187" name="Rectangle 6"/>
            <p:cNvSpPr>
              <a:spLocks noChangeArrowheads="1"/>
            </p:cNvSpPr>
            <p:nvPr/>
          </p:nvSpPr>
          <p:spPr bwMode="auto">
            <a:xfrm>
              <a:off x="1344" y="1440"/>
              <a:ext cx="912" cy="576"/>
            </a:xfrm>
            <a:prstGeom prst="rect">
              <a:avLst/>
            </a:prstGeom>
            <a:noFill/>
            <a:ln w="44450">
              <a:solidFill>
                <a:srgbClr val="FF0000"/>
              </a:solidFill>
              <a:miter lim="800000"/>
              <a:headEnd/>
              <a:tailEnd/>
            </a:ln>
          </p:spPr>
          <p:txBody>
            <a:bodyPr wrap="none" anchor="ctr"/>
            <a:lstStyle/>
            <a:p>
              <a:endParaRPr lang="en-US"/>
            </a:p>
          </p:txBody>
        </p:sp>
        <p:sp>
          <p:nvSpPr>
            <p:cNvPr id="7188" name="Rectangle 7"/>
            <p:cNvSpPr>
              <a:spLocks noChangeArrowheads="1"/>
            </p:cNvSpPr>
            <p:nvPr/>
          </p:nvSpPr>
          <p:spPr bwMode="auto">
            <a:xfrm>
              <a:off x="2976" y="2533"/>
              <a:ext cx="912" cy="576"/>
            </a:xfrm>
            <a:prstGeom prst="rect">
              <a:avLst/>
            </a:prstGeom>
            <a:noFill/>
            <a:ln w="38100">
              <a:solidFill>
                <a:srgbClr val="FF0000"/>
              </a:solidFill>
              <a:miter lim="800000"/>
              <a:headEnd/>
              <a:tailEnd/>
            </a:ln>
          </p:spPr>
          <p:txBody>
            <a:bodyPr wrap="none" anchor="ctr"/>
            <a:lstStyle/>
            <a:p>
              <a:endParaRPr lang="en-US"/>
            </a:p>
          </p:txBody>
        </p:sp>
        <p:sp>
          <p:nvSpPr>
            <p:cNvPr id="7189" name="Freeform 8"/>
            <p:cNvSpPr>
              <a:spLocks/>
            </p:cNvSpPr>
            <p:nvPr/>
          </p:nvSpPr>
          <p:spPr bwMode="auto">
            <a:xfrm>
              <a:off x="1248" y="1152"/>
              <a:ext cx="3184" cy="2016"/>
            </a:xfrm>
            <a:custGeom>
              <a:avLst/>
              <a:gdLst>
                <a:gd name="T0" fmla="*/ 0 w 3184"/>
                <a:gd name="T1" fmla="*/ 0 h 2016"/>
                <a:gd name="T2" fmla="*/ 48 w 3184"/>
                <a:gd name="T3" fmla="*/ 432 h 2016"/>
                <a:gd name="T4" fmla="*/ 96 w 3184"/>
                <a:gd name="T5" fmla="*/ 768 h 2016"/>
                <a:gd name="T6" fmla="*/ 240 w 3184"/>
                <a:gd name="T7" fmla="*/ 1056 h 2016"/>
                <a:gd name="T8" fmla="*/ 432 w 3184"/>
                <a:gd name="T9" fmla="*/ 1152 h 2016"/>
                <a:gd name="T10" fmla="*/ 480 w 3184"/>
                <a:gd name="T11" fmla="*/ 1200 h 2016"/>
                <a:gd name="T12" fmla="*/ 768 w 3184"/>
                <a:gd name="T13" fmla="*/ 1248 h 2016"/>
                <a:gd name="T14" fmla="*/ 1584 w 3184"/>
                <a:gd name="T15" fmla="*/ 1248 h 2016"/>
                <a:gd name="T16" fmla="*/ 2160 w 3184"/>
                <a:gd name="T17" fmla="*/ 1296 h 2016"/>
                <a:gd name="T18" fmla="*/ 2496 w 3184"/>
                <a:gd name="T19" fmla="*/ 1344 h 2016"/>
                <a:gd name="T20" fmla="*/ 2784 w 3184"/>
                <a:gd name="T21" fmla="*/ 1440 h 2016"/>
                <a:gd name="T22" fmla="*/ 3120 w 3184"/>
                <a:gd name="T23" fmla="*/ 1584 h 2016"/>
                <a:gd name="T24" fmla="*/ 3168 w 3184"/>
                <a:gd name="T25" fmla="*/ 2016 h 201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3184"/>
                <a:gd name="T40" fmla="*/ 0 h 2016"/>
                <a:gd name="T41" fmla="*/ 3184 w 3184"/>
                <a:gd name="T42" fmla="*/ 2016 h 201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3184" h="2016">
                  <a:moveTo>
                    <a:pt x="0" y="0"/>
                  </a:moveTo>
                  <a:cubicBezTo>
                    <a:pt x="16" y="152"/>
                    <a:pt x="32" y="304"/>
                    <a:pt x="48" y="432"/>
                  </a:cubicBezTo>
                  <a:cubicBezTo>
                    <a:pt x="64" y="560"/>
                    <a:pt x="64" y="664"/>
                    <a:pt x="96" y="768"/>
                  </a:cubicBezTo>
                  <a:cubicBezTo>
                    <a:pt x="128" y="872"/>
                    <a:pt x="184" y="992"/>
                    <a:pt x="240" y="1056"/>
                  </a:cubicBezTo>
                  <a:cubicBezTo>
                    <a:pt x="296" y="1120"/>
                    <a:pt x="392" y="1128"/>
                    <a:pt x="432" y="1152"/>
                  </a:cubicBezTo>
                  <a:cubicBezTo>
                    <a:pt x="472" y="1176"/>
                    <a:pt x="424" y="1184"/>
                    <a:pt x="480" y="1200"/>
                  </a:cubicBezTo>
                  <a:cubicBezTo>
                    <a:pt x="536" y="1216"/>
                    <a:pt x="584" y="1240"/>
                    <a:pt x="768" y="1248"/>
                  </a:cubicBezTo>
                  <a:cubicBezTo>
                    <a:pt x="952" y="1256"/>
                    <a:pt x="1352" y="1240"/>
                    <a:pt x="1584" y="1248"/>
                  </a:cubicBezTo>
                  <a:cubicBezTo>
                    <a:pt x="1816" y="1256"/>
                    <a:pt x="2008" y="1280"/>
                    <a:pt x="2160" y="1296"/>
                  </a:cubicBezTo>
                  <a:cubicBezTo>
                    <a:pt x="2312" y="1312"/>
                    <a:pt x="2392" y="1320"/>
                    <a:pt x="2496" y="1344"/>
                  </a:cubicBezTo>
                  <a:cubicBezTo>
                    <a:pt x="2600" y="1368"/>
                    <a:pt x="2680" y="1400"/>
                    <a:pt x="2784" y="1440"/>
                  </a:cubicBezTo>
                  <a:cubicBezTo>
                    <a:pt x="2888" y="1480"/>
                    <a:pt x="3056" y="1488"/>
                    <a:pt x="3120" y="1584"/>
                  </a:cubicBezTo>
                  <a:cubicBezTo>
                    <a:pt x="3184" y="1680"/>
                    <a:pt x="3160" y="1944"/>
                    <a:pt x="3168" y="2016"/>
                  </a:cubicBezTo>
                </a:path>
              </a:pathLst>
            </a:custGeom>
            <a:noFill/>
            <a:ln w="50800" cap="flat" cmpd="sng">
              <a:solidFill>
                <a:srgbClr val="00FF00"/>
              </a:solidFill>
              <a:prstDash val="solid"/>
              <a:miter lim="800000"/>
              <a:headEnd type="none" w="med" len="med"/>
              <a:tailEnd type="none" w="med" len="med"/>
            </a:ln>
          </p:spPr>
          <p:txBody>
            <a:bodyPr/>
            <a:lstStyle/>
            <a:p>
              <a:endParaRPr lang="en-US"/>
            </a:p>
          </p:txBody>
        </p:sp>
        <p:sp>
          <p:nvSpPr>
            <p:cNvPr id="7190" name="Line 9"/>
            <p:cNvSpPr>
              <a:spLocks noChangeShapeType="1"/>
            </p:cNvSpPr>
            <p:nvPr/>
          </p:nvSpPr>
          <p:spPr bwMode="auto">
            <a:xfrm>
              <a:off x="4320" y="1536"/>
              <a:ext cx="0" cy="96"/>
            </a:xfrm>
            <a:prstGeom prst="line">
              <a:avLst/>
            </a:prstGeom>
            <a:noFill/>
            <a:ln w="38100">
              <a:solidFill>
                <a:srgbClr val="00FF00"/>
              </a:solidFill>
              <a:miter lim="800000"/>
              <a:headEnd/>
              <a:tailEnd/>
            </a:ln>
          </p:spPr>
          <p:txBody>
            <a:bodyPr/>
            <a:lstStyle/>
            <a:p>
              <a:endParaRPr lang="en-US"/>
            </a:p>
          </p:txBody>
        </p:sp>
        <p:sp>
          <p:nvSpPr>
            <p:cNvPr id="7191" name="Line 10"/>
            <p:cNvSpPr>
              <a:spLocks noChangeShapeType="1"/>
            </p:cNvSpPr>
            <p:nvPr/>
          </p:nvSpPr>
          <p:spPr bwMode="auto">
            <a:xfrm flipV="1">
              <a:off x="4283" y="1654"/>
              <a:ext cx="336" cy="26"/>
            </a:xfrm>
            <a:prstGeom prst="line">
              <a:avLst/>
            </a:prstGeom>
            <a:noFill/>
            <a:ln w="38100">
              <a:solidFill>
                <a:srgbClr val="00FF00"/>
              </a:solidFill>
              <a:miter lim="800000"/>
              <a:headEnd/>
              <a:tailEnd/>
            </a:ln>
          </p:spPr>
          <p:txBody>
            <a:bodyPr/>
            <a:lstStyle/>
            <a:p>
              <a:endParaRPr lang="en-US"/>
            </a:p>
          </p:txBody>
        </p:sp>
        <p:sp>
          <p:nvSpPr>
            <p:cNvPr id="7192" name="Line 11"/>
            <p:cNvSpPr>
              <a:spLocks noChangeShapeType="1"/>
            </p:cNvSpPr>
            <p:nvPr/>
          </p:nvSpPr>
          <p:spPr bwMode="auto">
            <a:xfrm>
              <a:off x="4944" y="1658"/>
              <a:ext cx="240" cy="0"/>
            </a:xfrm>
            <a:prstGeom prst="line">
              <a:avLst/>
            </a:prstGeom>
            <a:noFill/>
            <a:ln w="38100">
              <a:solidFill>
                <a:srgbClr val="00FF00"/>
              </a:solidFill>
              <a:miter lim="800000"/>
              <a:headEnd/>
              <a:tailEnd/>
            </a:ln>
          </p:spPr>
          <p:txBody>
            <a:bodyPr/>
            <a:lstStyle/>
            <a:p>
              <a:endParaRPr lang="en-US"/>
            </a:p>
          </p:txBody>
        </p:sp>
        <p:sp>
          <p:nvSpPr>
            <p:cNvPr id="7193" name="Line 12"/>
            <p:cNvSpPr>
              <a:spLocks noChangeShapeType="1"/>
            </p:cNvSpPr>
            <p:nvPr/>
          </p:nvSpPr>
          <p:spPr bwMode="auto">
            <a:xfrm>
              <a:off x="5232" y="1536"/>
              <a:ext cx="0" cy="96"/>
            </a:xfrm>
            <a:prstGeom prst="line">
              <a:avLst/>
            </a:prstGeom>
            <a:noFill/>
            <a:ln w="38100">
              <a:solidFill>
                <a:srgbClr val="00FF00"/>
              </a:solidFill>
              <a:miter lim="800000"/>
              <a:headEnd/>
              <a:tailEnd/>
            </a:ln>
          </p:spPr>
          <p:txBody>
            <a:bodyPr/>
            <a:lstStyle/>
            <a:p>
              <a:endParaRPr lang="en-US"/>
            </a:p>
          </p:txBody>
        </p:sp>
        <p:sp>
          <p:nvSpPr>
            <p:cNvPr id="7194" name="Line 13"/>
            <p:cNvSpPr>
              <a:spLocks noChangeShapeType="1"/>
            </p:cNvSpPr>
            <p:nvPr/>
          </p:nvSpPr>
          <p:spPr bwMode="auto">
            <a:xfrm flipV="1">
              <a:off x="4704" y="1536"/>
              <a:ext cx="192" cy="96"/>
            </a:xfrm>
            <a:prstGeom prst="line">
              <a:avLst/>
            </a:prstGeom>
            <a:noFill/>
            <a:ln w="25400">
              <a:solidFill>
                <a:srgbClr val="00FF00"/>
              </a:solidFill>
              <a:miter lim="800000"/>
              <a:headEnd/>
              <a:tailEnd/>
            </a:ln>
          </p:spPr>
          <p:txBody>
            <a:bodyPr/>
            <a:lstStyle/>
            <a:p>
              <a:endParaRPr lang="en-US"/>
            </a:p>
          </p:txBody>
        </p:sp>
        <p:sp>
          <p:nvSpPr>
            <p:cNvPr id="7195" name="Line 14"/>
            <p:cNvSpPr>
              <a:spLocks noChangeShapeType="1"/>
            </p:cNvSpPr>
            <p:nvPr/>
          </p:nvSpPr>
          <p:spPr bwMode="auto">
            <a:xfrm>
              <a:off x="4704" y="1680"/>
              <a:ext cx="192" cy="96"/>
            </a:xfrm>
            <a:prstGeom prst="line">
              <a:avLst/>
            </a:prstGeom>
            <a:noFill/>
            <a:ln w="25400">
              <a:solidFill>
                <a:srgbClr val="00FF00"/>
              </a:solidFill>
              <a:miter lim="800000"/>
              <a:headEnd/>
              <a:tailEnd/>
            </a:ln>
          </p:spPr>
          <p:txBody>
            <a:bodyPr/>
            <a:lstStyle/>
            <a:p>
              <a:endParaRPr lang="en-US"/>
            </a:p>
          </p:txBody>
        </p:sp>
        <p:sp>
          <p:nvSpPr>
            <p:cNvPr id="7196" name="Line 15"/>
            <p:cNvSpPr>
              <a:spLocks noChangeShapeType="1"/>
            </p:cNvSpPr>
            <p:nvPr/>
          </p:nvSpPr>
          <p:spPr bwMode="auto">
            <a:xfrm>
              <a:off x="4896" y="1536"/>
              <a:ext cx="0" cy="240"/>
            </a:xfrm>
            <a:prstGeom prst="line">
              <a:avLst/>
            </a:prstGeom>
            <a:noFill/>
            <a:ln w="25400">
              <a:solidFill>
                <a:srgbClr val="00FF00"/>
              </a:solidFill>
              <a:miter lim="800000"/>
              <a:headEnd/>
              <a:tailEnd/>
            </a:ln>
          </p:spPr>
          <p:txBody>
            <a:bodyPr/>
            <a:lstStyle/>
            <a:p>
              <a:endParaRPr lang="en-US"/>
            </a:p>
          </p:txBody>
        </p:sp>
        <p:sp>
          <p:nvSpPr>
            <p:cNvPr id="7197" name="Text Box 16"/>
            <p:cNvSpPr txBox="1">
              <a:spLocks noChangeArrowheads="1"/>
            </p:cNvSpPr>
            <p:nvPr/>
          </p:nvSpPr>
          <p:spPr bwMode="auto">
            <a:xfrm>
              <a:off x="2097" y="3600"/>
              <a:ext cx="178" cy="192"/>
            </a:xfrm>
            <a:prstGeom prst="rect">
              <a:avLst/>
            </a:prstGeom>
            <a:noFill/>
            <a:ln w="9525">
              <a:noFill/>
              <a:miter lim="800000"/>
              <a:headEnd/>
              <a:tailEnd/>
            </a:ln>
          </p:spPr>
          <p:txBody>
            <a:bodyPr wrap="none">
              <a:spAutoFit/>
            </a:bodyPr>
            <a:lstStyle/>
            <a:p>
              <a:pPr eaLnBrk="1" hangingPunct="1"/>
              <a:r>
                <a:rPr lang="en-GB" sz="1400" i="1">
                  <a:solidFill>
                    <a:srgbClr val="000000"/>
                  </a:solidFill>
                  <a:latin typeface="Arial" pitchFamily="34" charset="0"/>
                </a:rPr>
                <a:t>1</a:t>
              </a:r>
              <a:endParaRPr lang="en-US" sz="1400" i="1">
                <a:solidFill>
                  <a:srgbClr val="000000"/>
                </a:solidFill>
                <a:latin typeface="Arial" pitchFamily="34" charset="0"/>
              </a:endParaRPr>
            </a:p>
          </p:txBody>
        </p:sp>
        <p:sp>
          <p:nvSpPr>
            <p:cNvPr id="7198" name="Text Box 17"/>
            <p:cNvSpPr txBox="1">
              <a:spLocks noChangeArrowheads="1"/>
            </p:cNvSpPr>
            <p:nvPr/>
          </p:nvSpPr>
          <p:spPr bwMode="auto">
            <a:xfrm>
              <a:off x="2713" y="3604"/>
              <a:ext cx="178" cy="192"/>
            </a:xfrm>
            <a:prstGeom prst="rect">
              <a:avLst/>
            </a:prstGeom>
            <a:noFill/>
            <a:ln w="9525">
              <a:noFill/>
              <a:miter lim="800000"/>
              <a:headEnd/>
              <a:tailEnd/>
            </a:ln>
          </p:spPr>
          <p:txBody>
            <a:bodyPr wrap="none">
              <a:spAutoFit/>
            </a:bodyPr>
            <a:lstStyle/>
            <a:p>
              <a:pPr eaLnBrk="1" hangingPunct="1"/>
              <a:r>
                <a:rPr lang="en-GB" sz="1400" i="1">
                  <a:solidFill>
                    <a:srgbClr val="000000"/>
                  </a:solidFill>
                  <a:latin typeface="Arial" pitchFamily="34" charset="0"/>
                </a:rPr>
                <a:t>1</a:t>
              </a:r>
              <a:endParaRPr lang="en-US" sz="1400" i="1">
                <a:solidFill>
                  <a:srgbClr val="000000"/>
                </a:solidFill>
                <a:latin typeface="Arial" pitchFamily="34" charset="0"/>
              </a:endParaRPr>
            </a:p>
          </p:txBody>
        </p:sp>
        <p:sp>
          <p:nvSpPr>
            <p:cNvPr id="7199" name="Text Box 18"/>
            <p:cNvSpPr txBox="1">
              <a:spLocks noChangeArrowheads="1"/>
            </p:cNvSpPr>
            <p:nvPr/>
          </p:nvSpPr>
          <p:spPr bwMode="auto">
            <a:xfrm>
              <a:off x="1610" y="3611"/>
              <a:ext cx="178" cy="192"/>
            </a:xfrm>
            <a:prstGeom prst="rect">
              <a:avLst/>
            </a:prstGeom>
            <a:noFill/>
            <a:ln w="9525">
              <a:noFill/>
              <a:miter lim="800000"/>
              <a:headEnd/>
              <a:tailEnd/>
            </a:ln>
          </p:spPr>
          <p:txBody>
            <a:bodyPr wrap="none">
              <a:spAutoFit/>
            </a:bodyPr>
            <a:lstStyle/>
            <a:p>
              <a:pPr eaLnBrk="1" hangingPunct="1"/>
              <a:r>
                <a:rPr lang="en-GB" sz="1400" i="1">
                  <a:solidFill>
                    <a:srgbClr val="000000"/>
                  </a:solidFill>
                  <a:latin typeface="Arial" pitchFamily="34" charset="0"/>
                </a:rPr>
                <a:t>2</a:t>
              </a:r>
              <a:endParaRPr lang="en-US" sz="1400" i="1">
                <a:solidFill>
                  <a:srgbClr val="000000"/>
                </a:solidFill>
                <a:latin typeface="Arial" pitchFamily="34" charset="0"/>
              </a:endParaRPr>
            </a:p>
          </p:txBody>
        </p:sp>
        <p:sp>
          <p:nvSpPr>
            <p:cNvPr id="7200" name="Text Box 19"/>
            <p:cNvSpPr txBox="1">
              <a:spLocks noChangeArrowheads="1"/>
            </p:cNvSpPr>
            <p:nvPr/>
          </p:nvSpPr>
          <p:spPr bwMode="auto">
            <a:xfrm>
              <a:off x="4364" y="3608"/>
              <a:ext cx="178" cy="192"/>
            </a:xfrm>
            <a:prstGeom prst="rect">
              <a:avLst/>
            </a:prstGeom>
            <a:noFill/>
            <a:ln w="9525">
              <a:noFill/>
              <a:miter lim="800000"/>
              <a:headEnd/>
              <a:tailEnd/>
            </a:ln>
          </p:spPr>
          <p:txBody>
            <a:bodyPr wrap="none">
              <a:spAutoFit/>
            </a:bodyPr>
            <a:lstStyle/>
            <a:p>
              <a:pPr eaLnBrk="1" hangingPunct="1"/>
              <a:r>
                <a:rPr lang="en-GB" sz="1400" i="1">
                  <a:solidFill>
                    <a:srgbClr val="000000"/>
                  </a:solidFill>
                  <a:latin typeface="Arial" pitchFamily="34" charset="0"/>
                </a:rPr>
                <a:t>2</a:t>
              </a:r>
              <a:endParaRPr lang="en-US" sz="1400" i="1">
                <a:solidFill>
                  <a:srgbClr val="000000"/>
                </a:solidFill>
                <a:latin typeface="Arial" pitchFamily="34" charset="0"/>
              </a:endParaRPr>
            </a:p>
          </p:txBody>
        </p:sp>
        <p:sp>
          <p:nvSpPr>
            <p:cNvPr id="7201" name="Text Box 20"/>
            <p:cNvSpPr txBox="1">
              <a:spLocks noChangeArrowheads="1"/>
            </p:cNvSpPr>
            <p:nvPr/>
          </p:nvSpPr>
          <p:spPr bwMode="auto">
            <a:xfrm>
              <a:off x="532" y="2212"/>
              <a:ext cx="178" cy="192"/>
            </a:xfrm>
            <a:prstGeom prst="rect">
              <a:avLst/>
            </a:prstGeom>
            <a:noFill/>
            <a:ln w="9525">
              <a:noFill/>
              <a:miter lim="800000"/>
              <a:headEnd/>
              <a:tailEnd/>
            </a:ln>
          </p:spPr>
          <p:txBody>
            <a:bodyPr wrap="none">
              <a:spAutoFit/>
            </a:bodyPr>
            <a:lstStyle/>
            <a:p>
              <a:pPr eaLnBrk="1" hangingPunct="1"/>
              <a:r>
                <a:rPr lang="en-GB" sz="1400" i="1">
                  <a:solidFill>
                    <a:srgbClr val="000000"/>
                  </a:solidFill>
                  <a:latin typeface="Arial" pitchFamily="34" charset="0"/>
                </a:rPr>
                <a:t>2</a:t>
              </a:r>
              <a:endParaRPr lang="en-US" sz="1400" i="1">
                <a:solidFill>
                  <a:srgbClr val="000000"/>
                </a:solidFill>
                <a:latin typeface="Arial" pitchFamily="34" charset="0"/>
              </a:endParaRPr>
            </a:p>
          </p:txBody>
        </p:sp>
        <p:sp>
          <p:nvSpPr>
            <p:cNvPr id="7202" name="Text Box 21"/>
            <p:cNvSpPr txBox="1">
              <a:spLocks noChangeArrowheads="1"/>
            </p:cNvSpPr>
            <p:nvPr/>
          </p:nvSpPr>
          <p:spPr bwMode="auto">
            <a:xfrm>
              <a:off x="507" y="2607"/>
              <a:ext cx="178" cy="192"/>
            </a:xfrm>
            <a:prstGeom prst="rect">
              <a:avLst/>
            </a:prstGeom>
            <a:noFill/>
            <a:ln w="9525">
              <a:noFill/>
              <a:miter lim="800000"/>
              <a:headEnd/>
              <a:tailEnd/>
            </a:ln>
          </p:spPr>
          <p:txBody>
            <a:bodyPr wrap="none">
              <a:spAutoFit/>
            </a:bodyPr>
            <a:lstStyle/>
            <a:p>
              <a:pPr eaLnBrk="1" hangingPunct="1"/>
              <a:r>
                <a:rPr lang="en-GB" sz="1400" i="1">
                  <a:solidFill>
                    <a:srgbClr val="000000"/>
                  </a:solidFill>
                  <a:latin typeface="Arial" pitchFamily="34" charset="0"/>
                </a:rPr>
                <a:t>2</a:t>
              </a:r>
              <a:endParaRPr lang="en-US" sz="1400" i="1">
                <a:solidFill>
                  <a:srgbClr val="000000"/>
                </a:solidFill>
                <a:latin typeface="Arial" pitchFamily="34" charset="0"/>
              </a:endParaRPr>
            </a:p>
          </p:txBody>
        </p:sp>
        <p:sp>
          <p:nvSpPr>
            <p:cNvPr id="7203" name="Text Box 22"/>
            <p:cNvSpPr txBox="1">
              <a:spLocks noChangeArrowheads="1"/>
            </p:cNvSpPr>
            <p:nvPr/>
          </p:nvSpPr>
          <p:spPr bwMode="auto">
            <a:xfrm>
              <a:off x="520" y="2928"/>
              <a:ext cx="178" cy="192"/>
            </a:xfrm>
            <a:prstGeom prst="rect">
              <a:avLst/>
            </a:prstGeom>
            <a:noFill/>
            <a:ln w="9525">
              <a:noFill/>
              <a:miter lim="800000"/>
              <a:headEnd/>
              <a:tailEnd/>
            </a:ln>
          </p:spPr>
          <p:txBody>
            <a:bodyPr wrap="none">
              <a:spAutoFit/>
            </a:bodyPr>
            <a:lstStyle/>
            <a:p>
              <a:pPr eaLnBrk="1" hangingPunct="1"/>
              <a:r>
                <a:rPr lang="en-GB" sz="1400" i="1">
                  <a:solidFill>
                    <a:srgbClr val="000000"/>
                  </a:solidFill>
                  <a:latin typeface="Arial" pitchFamily="34" charset="0"/>
                </a:rPr>
                <a:t>1</a:t>
              </a:r>
              <a:endParaRPr lang="en-US" sz="1400" i="1">
                <a:solidFill>
                  <a:srgbClr val="000000"/>
                </a:solidFill>
                <a:latin typeface="Arial" pitchFamily="34" charset="0"/>
              </a:endParaRPr>
            </a:p>
          </p:txBody>
        </p:sp>
        <p:sp>
          <p:nvSpPr>
            <p:cNvPr id="7204" name="Text Box 23"/>
            <p:cNvSpPr txBox="1">
              <a:spLocks noChangeArrowheads="1"/>
            </p:cNvSpPr>
            <p:nvPr/>
          </p:nvSpPr>
          <p:spPr bwMode="auto">
            <a:xfrm>
              <a:off x="550" y="1163"/>
              <a:ext cx="178" cy="192"/>
            </a:xfrm>
            <a:prstGeom prst="rect">
              <a:avLst/>
            </a:prstGeom>
            <a:noFill/>
            <a:ln w="9525">
              <a:noFill/>
              <a:miter lim="800000"/>
              <a:headEnd/>
              <a:tailEnd/>
            </a:ln>
          </p:spPr>
          <p:txBody>
            <a:bodyPr wrap="none">
              <a:spAutoFit/>
            </a:bodyPr>
            <a:lstStyle/>
            <a:p>
              <a:pPr eaLnBrk="1" hangingPunct="1"/>
              <a:r>
                <a:rPr lang="en-GB" sz="1400" i="1">
                  <a:solidFill>
                    <a:srgbClr val="000000"/>
                  </a:solidFill>
                  <a:latin typeface="Arial" pitchFamily="34" charset="0"/>
                </a:rPr>
                <a:t>1</a:t>
              </a:r>
              <a:endParaRPr lang="en-US" sz="1400" i="1">
                <a:solidFill>
                  <a:srgbClr val="000000"/>
                </a:solidFill>
                <a:latin typeface="Arial" pitchFamily="34" charset="0"/>
              </a:endParaRPr>
            </a:p>
          </p:txBody>
        </p:sp>
        <p:sp>
          <p:nvSpPr>
            <p:cNvPr id="7205" name="Freeform 24"/>
            <p:cNvSpPr>
              <a:spLocks/>
            </p:cNvSpPr>
            <p:nvPr/>
          </p:nvSpPr>
          <p:spPr bwMode="auto">
            <a:xfrm>
              <a:off x="2112" y="1024"/>
              <a:ext cx="336" cy="224"/>
            </a:xfrm>
            <a:custGeom>
              <a:avLst/>
              <a:gdLst>
                <a:gd name="T0" fmla="*/ 336 w 336"/>
                <a:gd name="T1" fmla="*/ 176 h 224"/>
                <a:gd name="T2" fmla="*/ 240 w 336"/>
                <a:gd name="T3" fmla="*/ 32 h 224"/>
                <a:gd name="T4" fmla="*/ 48 w 336"/>
                <a:gd name="T5" fmla="*/ 32 h 224"/>
                <a:gd name="T6" fmla="*/ 0 w 336"/>
                <a:gd name="T7" fmla="*/ 224 h 224"/>
                <a:gd name="T8" fmla="*/ 0 60000 65536"/>
                <a:gd name="T9" fmla="*/ 0 60000 65536"/>
                <a:gd name="T10" fmla="*/ 0 60000 65536"/>
                <a:gd name="T11" fmla="*/ 0 60000 65536"/>
                <a:gd name="T12" fmla="*/ 0 w 336"/>
                <a:gd name="T13" fmla="*/ 0 h 224"/>
                <a:gd name="T14" fmla="*/ 336 w 336"/>
                <a:gd name="T15" fmla="*/ 224 h 224"/>
              </a:gdLst>
              <a:ahLst/>
              <a:cxnLst>
                <a:cxn ang="T8">
                  <a:pos x="T0" y="T1"/>
                </a:cxn>
                <a:cxn ang="T9">
                  <a:pos x="T2" y="T3"/>
                </a:cxn>
                <a:cxn ang="T10">
                  <a:pos x="T4" y="T5"/>
                </a:cxn>
                <a:cxn ang="T11">
                  <a:pos x="T6" y="T7"/>
                </a:cxn>
              </a:cxnLst>
              <a:rect l="T12" t="T13" r="T14" b="T15"/>
              <a:pathLst>
                <a:path w="336" h="224">
                  <a:moveTo>
                    <a:pt x="336" y="176"/>
                  </a:moveTo>
                  <a:cubicBezTo>
                    <a:pt x="312" y="116"/>
                    <a:pt x="288" y="56"/>
                    <a:pt x="240" y="32"/>
                  </a:cubicBezTo>
                  <a:cubicBezTo>
                    <a:pt x="192" y="8"/>
                    <a:pt x="88" y="0"/>
                    <a:pt x="48" y="32"/>
                  </a:cubicBezTo>
                  <a:cubicBezTo>
                    <a:pt x="8" y="64"/>
                    <a:pt x="4" y="144"/>
                    <a:pt x="0" y="224"/>
                  </a:cubicBezTo>
                </a:path>
              </a:pathLst>
            </a:custGeom>
            <a:noFill/>
            <a:ln w="9525" cap="flat" cmpd="sng">
              <a:solidFill>
                <a:srgbClr val="000000"/>
              </a:solidFill>
              <a:prstDash val="solid"/>
              <a:miter lim="800000"/>
              <a:headEnd type="none" w="med" len="med"/>
              <a:tailEnd type="stealth" w="med" len="med"/>
            </a:ln>
          </p:spPr>
          <p:txBody>
            <a:bodyPr/>
            <a:lstStyle/>
            <a:p>
              <a:endParaRPr lang="en-US"/>
            </a:p>
          </p:txBody>
        </p:sp>
        <p:sp>
          <p:nvSpPr>
            <p:cNvPr id="7206" name="Line 25"/>
            <p:cNvSpPr>
              <a:spLocks noChangeShapeType="1"/>
            </p:cNvSpPr>
            <p:nvPr/>
          </p:nvSpPr>
          <p:spPr bwMode="auto">
            <a:xfrm flipV="1">
              <a:off x="1344" y="1440"/>
              <a:ext cx="912" cy="576"/>
            </a:xfrm>
            <a:prstGeom prst="line">
              <a:avLst/>
            </a:prstGeom>
            <a:noFill/>
            <a:ln w="9525">
              <a:solidFill>
                <a:srgbClr val="FF0000"/>
              </a:solidFill>
              <a:miter lim="800000"/>
              <a:headEnd type="triangle" w="med" len="med"/>
              <a:tailEnd type="triangle" w="med" len="med"/>
            </a:ln>
          </p:spPr>
          <p:txBody>
            <a:bodyPr/>
            <a:lstStyle/>
            <a:p>
              <a:endParaRPr lang="en-US"/>
            </a:p>
          </p:txBody>
        </p:sp>
        <p:sp>
          <p:nvSpPr>
            <p:cNvPr id="7207" name="Text Box 26"/>
            <p:cNvSpPr txBox="1">
              <a:spLocks noChangeArrowheads="1"/>
            </p:cNvSpPr>
            <p:nvPr/>
          </p:nvSpPr>
          <p:spPr bwMode="auto">
            <a:xfrm>
              <a:off x="1478" y="1609"/>
              <a:ext cx="439" cy="233"/>
            </a:xfrm>
            <a:prstGeom prst="rect">
              <a:avLst/>
            </a:prstGeom>
            <a:noFill/>
            <a:ln w="9525">
              <a:noFill/>
              <a:miter lim="800000"/>
              <a:headEnd/>
              <a:tailEnd/>
            </a:ln>
          </p:spPr>
          <p:txBody>
            <a:bodyPr wrap="none">
              <a:spAutoFit/>
            </a:bodyPr>
            <a:lstStyle/>
            <a:p>
              <a:pPr eaLnBrk="1" hangingPunct="1"/>
              <a:r>
                <a:rPr lang="en-GB">
                  <a:solidFill>
                    <a:srgbClr val="FF0000"/>
                  </a:solidFill>
                  <a:latin typeface="Arial" pitchFamily="34" charset="0"/>
                </a:rPr>
                <a:t>SNM</a:t>
              </a:r>
              <a:endParaRPr lang="en-US">
                <a:solidFill>
                  <a:srgbClr val="FF0000"/>
                </a:solidFill>
                <a:latin typeface="Arial" pitchFamily="34" charset="0"/>
              </a:endParaRPr>
            </a:p>
          </p:txBody>
        </p:sp>
        <p:sp>
          <p:nvSpPr>
            <p:cNvPr id="7208" name="Line 27"/>
            <p:cNvSpPr>
              <a:spLocks noChangeShapeType="1"/>
            </p:cNvSpPr>
            <p:nvPr/>
          </p:nvSpPr>
          <p:spPr bwMode="auto">
            <a:xfrm flipV="1">
              <a:off x="2965" y="2532"/>
              <a:ext cx="912" cy="576"/>
            </a:xfrm>
            <a:prstGeom prst="line">
              <a:avLst/>
            </a:prstGeom>
            <a:noFill/>
            <a:ln w="9525">
              <a:solidFill>
                <a:srgbClr val="FF0000"/>
              </a:solidFill>
              <a:miter lim="800000"/>
              <a:headEnd type="triangle" w="med" len="med"/>
              <a:tailEnd type="triangle" w="med" len="med"/>
            </a:ln>
          </p:spPr>
          <p:txBody>
            <a:bodyPr/>
            <a:lstStyle/>
            <a:p>
              <a:endParaRPr lang="en-US"/>
            </a:p>
          </p:txBody>
        </p:sp>
        <p:sp>
          <p:nvSpPr>
            <p:cNvPr id="7209" name="Text Box 28"/>
            <p:cNvSpPr txBox="1">
              <a:spLocks noChangeArrowheads="1"/>
            </p:cNvSpPr>
            <p:nvPr/>
          </p:nvSpPr>
          <p:spPr bwMode="auto">
            <a:xfrm>
              <a:off x="3099" y="2701"/>
              <a:ext cx="439" cy="233"/>
            </a:xfrm>
            <a:prstGeom prst="rect">
              <a:avLst/>
            </a:prstGeom>
            <a:noFill/>
            <a:ln w="9525">
              <a:noFill/>
              <a:miter lim="800000"/>
              <a:headEnd/>
              <a:tailEnd/>
            </a:ln>
          </p:spPr>
          <p:txBody>
            <a:bodyPr wrap="none">
              <a:spAutoFit/>
            </a:bodyPr>
            <a:lstStyle/>
            <a:p>
              <a:pPr eaLnBrk="1" hangingPunct="1"/>
              <a:r>
                <a:rPr lang="en-GB">
                  <a:solidFill>
                    <a:srgbClr val="FF0000"/>
                  </a:solidFill>
                  <a:latin typeface="Arial" pitchFamily="34" charset="0"/>
                </a:rPr>
                <a:t>SNM</a:t>
              </a:r>
              <a:endParaRPr lang="en-US">
                <a:solidFill>
                  <a:srgbClr val="FF0000"/>
                </a:solidFill>
                <a:latin typeface="Arial" pitchFamily="34" charset="0"/>
              </a:endParaRPr>
            </a:p>
          </p:txBody>
        </p:sp>
      </p:grpSp>
      <p:grpSp>
        <p:nvGrpSpPr>
          <p:cNvPr id="3" name="Group 29"/>
          <p:cNvGrpSpPr>
            <a:grpSpLocks/>
          </p:cNvGrpSpPr>
          <p:nvPr/>
        </p:nvGrpSpPr>
        <p:grpSpPr bwMode="auto">
          <a:xfrm>
            <a:off x="2667000" y="1371601"/>
            <a:ext cx="7924800" cy="4589463"/>
            <a:chOff x="336" y="864"/>
            <a:chExt cx="4992" cy="2891"/>
          </a:xfrm>
        </p:grpSpPr>
        <p:pic>
          <p:nvPicPr>
            <p:cNvPr id="7184" name="Picture 30"/>
            <p:cNvPicPr>
              <a:picLocks noChangeAspect="1" noChangeArrowheads="1"/>
            </p:cNvPicPr>
            <p:nvPr/>
          </p:nvPicPr>
          <p:blipFill>
            <a:blip r:embed="rId6" cstate="print"/>
            <a:srcRect/>
            <a:stretch>
              <a:fillRect/>
            </a:stretch>
          </p:blipFill>
          <p:spPr bwMode="auto">
            <a:xfrm>
              <a:off x="336" y="864"/>
              <a:ext cx="4992" cy="2891"/>
            </a:xfrm>
            <a:prstGeom prst="rect">
              <a:avLst/>
            </a:prstGeom>
            <a:noFill/>
            <a:ln w="9525">
              <a:noFill/>
              <a:miter lim="800000"/>
              <a:headEnd/>
              <a:tailEnd/>
            </a:ln>
          </p:spPr>
        </p:pic>
        <p:sp>
          <p:nvSpPr>
            <p:cNvPr id="7185" name="Freeform 31"/>
            <p:cNvSpPr>
              <a:spLocks/>
            </p:cNvSpPr>
            <p:nvPr/>
          </p:nvSpPr>
          <p:spPr bwMode="auto">
            <a:xfrm>
              <a:off x="1120" y="1248"/>
              <a:ext cx="3272" cy="2208"/>
            </a:xfrm>
            <a:custGeom>
              <a:avLst/>
              <a:gdLst>
                <a:gd name="T0" fmla="*/ 32 w 3272"/>
                <a:gd name="T1" fmla="*/ 0 h 2208"/>
                <a:gd name="T2" fmla="*/ 32 w 3272"/>
                <a:gd name="T3" fmla="*/ 576 h 2208"/>
                <a:gd name="T4" fmla="*/ 224 w 3272"/>
                <a:gd name="T5" fmla="*/ 1104 h 2208"/>
                <a:gd name="T6" fmla="*/ 656 w 3272"/>
                <a:gd name="T7" fmla="*/ 1344 h 2208"/>
                <a:gd name="T8" fmla="*/ 1328 w 3272"/>
                <a:gd name="T9" fmla="*/ 1344 h 2208"/>
                <a:gd name="T10" fmla="*/ 2192 w 3272"/>
                <a:gd name="T11" fmla="*/ 1392 h 2208"/>
                <a:gd name="T12" fmla="*/ 2960 w 3272"/>
                <a:gd name="T13" fmla="*/ 1536 h 2208"/>
                <a:gd name="T14" fmla="*/ 3104 w 3272"/>
                <a:gd name="T15" fmla="*/ 1584 h 2208"/>
                <a:gd name="T16" fmla="*/ 3248 w 3272"/>
                <a:gd name="T17" fmla="*/ 1824 h 2208"/>
                <a:gd name="T18" fmla="*/ 3248 w 3272"/>
                <a:gd name="T19" fmla="*/ 2208 h 220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272"/>
                <a:gd name="T31" fmla="*/ 0 h 2208"/>
                <a:gd name="T32" fmla="*/ 3272 w 3272"/>
                <a:gd name="T33" fmla="*/ 2208 h 220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272" h="2208">
                  <a:moveTo>
                    <a:pt x="32" y="0"/>
                  </a:moveTo>
                  <a:cubicBezTo>
                    <a:pt x="16" y="196"/>
                    <a:pt x="0" y="392"/>
                    <a:pt x="32" y="576"/>
                  </a:cubicBezTo>
                  <a:cubicBezTo>
                    <a:pt x="64" y="760"/>
                    <a:pt x="120" y="976"/>
                    <a:pt x="224" y="1104"/>
                  </a:cubicBezTo>
                  <a:cubicBezTo>
                    <a:pt x="328" y="1232"/>
                    <a:pt x="472" y="1304"/>
                    <a:pt x="656" y="1344"/>
                  </a:cubicBezTo>
                  <a:cubicBezTo>
                    <a:pt x="840" y="1384"/>
                    <a:pt x="1072" y="1336"/>
                    <a:pt x="1328" y="1344"/>
                  </a:cubicBezTo>
                  <a:cubicBezTo>
                    <a:pt x="1584" y="1352"/>
                    <a:pt x="1920" y="1360"/>
                    <a:pt x="2192" y="1392"/>
                  </a:cubicBezTo>
                  <a:cubicBezTo>
                    <a:pt x="2464" y="1424"/>
                    <a:pt x="2808" y="1504"/>
                    <a:pt x="2960" y="1536"/>
                  </a:cubicBezTo>
                  <a:cubicBezTo>
                    <a:pt x="3112" y="1568"/>
                    <a:pt x="3056" y="1536"/>
                    <a:pt x="3104" y="1584"/>
                  </a:cubicBezTo>
                  <a:cubicBezTo>
                    <a:pt x="3152" y="1632"/>
                    <a:pt x="3224" y="1720"/>
                    <a:pt x="3248" y="1824"/>
                  </a:cubicBezTo>
                  <a:cubicBezTo>
                    <a:pt x="3272" y="1928"/>
                    <a:pt x="3260" y="2068"/>
                    <a:pt x="3248" y="2208"/>
                  </a:cubicBezTo>
                </a:path>
              </a:pathLst>
            </a:custGeom>
            <a:noFill/>
            <a:ln w="63500" cap="flat" cmpd="sng">
              <a:solidFill>
                <a:srgbClr val="00FF00"/>
              </a:solidFill>
              <a:prstDash val="solid"/>
              <a:miter lim="800000"/>
              <a:headEnd type="none" w="med" len="med"/>
              <a:tailEnd type="none" w="med" len="med"/>
            </a:ln>
          </p:spPr>
          <p:txBody>
            <a:bodyPr/>
            <a:lstStyle/>
            <a:p>
              <a:endParaRPr lang="en-US"/>
            </a:p>
          </p:txBody>
        </p:sp>
      </p:grpSp>
      <p:grpSp>
        <p:nvGrpSpPr>
          <p:cNvPr id="4" name="Group 32"/>
          <p:cNvGrpSpPr>
            <a:grpSpLocks/>
          </p:cNvGrpSpPr>
          <p:nvPr/>
        </p:nvGrpSpPr>
        <p:grpSpPr bwMode="auto">
          <a:xfrm>
            <a:off x="2819400" y="1447800"/>
            <a:ext cx="7620000" cy="4667250"/>
            <a:chOff x="528" y="900"/>
            <a:chExt cx="4800" cy="2940"/>
          </a:xfrm>
        </p:grpSpPr>
        <p:pic>
          <p:nvPicPr>
            <p:cNvPr id="7182" name="Picture 33"/>
            <p:cNvPicPr>
              <a:picLocks noChangeAspect="1" noChangeArrowheads="1"/>
            </p:cNvPicPr>
            <p:nvPr/>
          </p:nvPicPr>
          <p:blipFill>
            <a:blip cstate="print"/>
            <a:srcRect/>
            <a:stretch>
              <a:fillRect/>
            </a:stretch>
          </p:blipFill>
          <p:spPr bwMode="auto">
            <a:xfrm>
              <a:off x="528" y="900"/>
              <a:ext cx="4800" cy="2940"/>
            </a:xfrm>
            <a:prstGeom prst="rect">
              <a:avLst/>
            </a:prstGeom>
            <a:noFill/>
            <a:ln w="9525">
              <a:noFill/>
              <a:miter lim="800000"/>
              <a:headEnd/>
              <a:tailEnd/>
            </a:ln>
          </p:spPr>
        </p:pic>
        <p:sp>
          <p:nvSpPr>
            <p:cNvPr id="7183" name="Freeform 34"/>
            <p:cNvSpPr>
              <a:spLocks/>
            </p:cNvSpPr>
            <p:nvPr/>
          </p:nvSpPr>
          <p:spPr bwMode="auto">
            <a:xfrm>
              <a:off x="1192" y="1248"/>
              <a:ext cx="3176" cy="2112"/>
            </a:xfrm>
            <a:custGeom>
              <a:avLst/>
              <a:gdLst>
                <a:gd name="T0" fmla="*/ 8 w 3176"/>
                <a:gd name="T1" fmla="*/ 0 h 2112"/>
                <a:gd name="T2" fmla="*/ 8 w 3176"/>
                <a:gd name="T3" fmla="*/ 240 h 2112"/>
                <a:gd name="T4" fmla="*/ 8 w 3176"/>
                <a:gd name="T5" fmla="*/ 432 h 2112"/>
                <a:gd name="T6" fmla="*/ 8 w 3176"/>
                <a:gd name="T7" fmla="*/ 576 h 2112"/>
                <a:gd name="T8" fmla="*/ 56 w 3176"/>
                <a:gd name="T9" fmla="*/ 720 h 2112"/>
                <a:gd name="T10" fmla="*/ 152 w 3176"/>
                <a:gd name="T11" fmla="*/ 912 h 2112"/>
                <a:gd name="T12" fmla="*/ 248 w 3176"/>
                <a:gd name="T13" fmla="*/ 1104 h 2112"/>
                <a:gd name="T14" fmla="*/ 440 w 3176"/>
                <a:gd name="T15" fmla="*/ 1200 h 2112"/>
                <a:gd name="T16" fmla="*/ 824 w 3176"/>
                <a:gd name="T17" fmla="*/ 1296 h 2112"/>
                <a:gd name="T18" fmla="*/ 1688 w 3176"/>
                <a:gd name="T19" fmla="*/ 1296 h 2112"/>
                <a:gd name="T20" fmla="*/ 2408 w 3176"/>
                <a:gd name="T21" fmla="*/ 1392 h 2112"/>
                <a:gd name="T22" fmla="*/ 2984 w 3176"/>
                <a:gd name="T23" fmla="*/ 1584 h 2112"/>
                <a:gd name="T24" fmla="*/ 3032 w 3176"/>
                <a:gd name="T25" fmla="*/ 1680 h 2112"/>
                <a:gd name="T26" fmla="*/ 3128 w 3176"/>
                <a:gd name="T27" fmla="*/ 1920 h 2112"/>
                <a:gd name="T28" fmla="*/ 3176 w 3176"/>
                <a:gd name="T29" fmla="*/ 2112 h 211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176"/>
                <a:gd name="T46" fmla="*/ 0 h 2112"/>
                <a:gd name="T47" fmla="*/ 3176 w 3176"/>
                <a:gd name="T48" fmla="*/ 2112 h 2112"/>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176" h="2112">
                  <a:moveTo>
                    <a:pt x="8" y="0"/>
                  </a:moveTo>
                  <a:cubicBezTo>
                    <a:pt x="8" y="84"/>
                    <a:pt x="8" y="168"/>
                    <a:pt x="8" y="240"/>
                  </a:cubicBezTo>
                  <a:cubicBezTo>
                    <a:pt x="8" y="312"/>
                    <a:pt x="8" y="376"/>
                    <a:pt x="8" y="432"/>
                  </a:cubicBezTo>
                  <a:cubicBezTo>
                    <a:pt x="8" y="488"/>
                    <a:pt x="0" y="528"/>
                    <a:pt x="8" y="576"/>
                  </a:cubicBezTo>
                  <a:cubicBezTo>
                    <a:pt x="16" y="624"/>
                    <a:pt x="32" y="664"/>
                    <a:pt x="56" y="720"/>
                  </a:cubicBezTo>
                  <a:cubicBezTo>
                    <a:pt x="80" y="776"/>
                    <a:pt x="120" y="848"/>
                    <a:pt x="152" y="912"/>
                  </a:cubicBezTo>
                  <a:cubicBezTo>
                    <a:pt x="184" y="976"/>
                    <a:pt x="200" y="1056"/>
                    <a:pt x="248" y="1104"/>
                  </a:cubicBezTo>
                  <a:cubicBezTo>
                    <a:pt x="296" y="1152"/>
                    <a:pt x="344" y="1168"/>
                    <a:pt x="440" y="1200"/>
                  </a:cubicBezTo>
                  <a:cubicBezTo>
                    <a:pt x="536" y="1232"/>
                    <a:pt x="616" y="1280"/>
                    <a:pt x="824" y="1296"/>
                  </a:cubicBezTo>
                  <a:cubicBezTo>
                    <a:pt x="1032" y="1312"/>
                    <a:pt x="1424" y="1280"/>
                    <a:pt x="1688" y="1296"/>
                  </a:cubicBezTo>
                  <a:cubicBezTo>
                    <a:pt x="1952" y="1312"/>
                    <a:pt x="2192" y="1344"/>
                    <a:pt x="2408" y="1392"/>
                  </a:cubicBezTo>
                  <a:cubicBezTo>
                    <a:pt x="2624" y="1440"/>
                    <a:pt x="2880" y="1536"/>
                    <a:pt x="2984" y="1584"/>
                  </a:cubicBezTo>
                  <a:cubicBezTo>
                    <a:pt x="3088" y="1632"/>
                    <a:pt x="3008" y="1624"/>
                    <a:pt x="3032" y="1680"/>
                  </a:cubicBezTo>
                  <a:cubicBezTo>
                    <a:pt x="3056" y="1736"/>
                    <a:pt x="3104" y="1848"/>
                    <a:pt x="3128" y="1920"/>
                  </a:cubicBezTo>
                  <a:cubicBezTo>
                    <a:pt x="3152" y="1992"/>
                    <a:pt x="3168" y="2080"/>
                    <a:pt x="3176" y="2112"/>
                  </a:cubicBezTo>
                </a:path>
              </a:pathLst>
            </a:custGeom>
            <a:noFill/>
            <a:ln w="63500" cap="flat" cmpd="sng">
              <a:solidFill>
                <a:srgbClr val="00FF00"/>
              </a:solidFill>
              <a:prstDash val="solid"/>
              <a:miter lim="800000"/>
              <a:headEnd type="none" w="med" len="med"/>
              <a:tailEnd type="none" w="med" len="med"/>
            </a:ln>
          </p:spPr>
          <p:txBody>
            <a:bodyPr/>
            <a:lstStyle/>
            <a:p>
              <a:endParaRPr lang="en-US"/>
            </a:p>
          </p:txBody>
        </p:sp>
      </p:grpSp>
      <p:grpSp>
        <p:nvGrpSpPr>
          <p:cNvPr id="5" name="Group 35"/>
          <p:cNvGrpSpPr>
            <a:grpSpLocks/>
          </p:cNvGrpSpPr>
          <p:nvPr/>
        </p:nvGrpSpPr>
        <p:grpSpPr bwMode="auto">
          <a:xfrm>
            <a:off x="2590800" y="1295400"/>
            <a:ext cx="7391400" cy="4476750"/>
            <a:chOff x="576" y="912"/>
            <a:chExt cx="4656" cy="2820"/>
          </a:xfrm>
        </p:grpSpPr>
        <p:pic>
          <p:nvPicPr>
            <p:cNvPr id="7180" name="Picture 36"/>
            <p:cNvPicPr>
              <a:picLocks noChangeAspect="1" noChangeArrowheads="1"/>
            </p:cNvPicPr>
            <p:nvPr/>
          </p:nvPicPr>
          <p:blipFill>
            <a:blip cstate="print"/>
            <a:srcRect/>
            <a:stretch>
              <a:fillRect/>
            </a:stretch>
          </p:blipFill>
          <p:spPr bwMode="auto">
            <a:xfrm>
              <a:off x="576" y="912"/>
              <a:ext cx="4656" cy="2820"/>
            </a:xfrm>
            <a:prstGeom prst="rect">
              <a:avLst/>
            </a:prstGeom>
            <a:noFill/>
            <a:ln w="9525">
              <a:noFill/>
              <a:miter lim="800000"/>
              <a:headEnd/>
              <a:tailEnd/>
            </a:ln>
          </p:spPr>
        </p:pic>
        <p:sp>
          <p:nvSpPr>
            <p:cNvPr id="7181" name="Freeform 37"/>
            <p:cNvSpPr>
              <a:spLocks/>
            </p:cNvSpPr>
            <p:nvPr/>
          </p:nvSpPr>
          <p:spPr bwMode="auto">
            <a:xfrm>
              <a:off x="1184" y="1344"/>
              <a:ext cx="3088" cy="2208"/>
            </a:xfrm>
            <a:custGeom>
              <a:avLst/>
              <a:gdLst>
                <a:gd name="T0" fmla="*/ 16 w 3088"/>
                <a:gd name="T1" fmla="*/ 0 h 2208"/>
                <a:gd name="T2" fmla="*/ 16 w 3088"/>
                <a:gd name="T3" fmla="*/ 384 h 2208"/>
                <a:gd name="T4" fmla="*/ 112 w 3088"/>
                <a:gd name="T5" fmla="*/ 672 h 2208"/>
                <a:gd name="T6" fmla="*/ 160 w 3088"/>
                <a:gd name="T7" fmla="*/ 864 h 2208"/>
                <a:gd name="T8" fmla="*/ 208 w 3088"/>
                <a:gd name="T9" fmla="*/ 1104 h 2208"/>
                <a:gd name="T10" fmla="*/ 400 w 3088"/>
                <a:gd name="T11" fmla="*/ 1248 h 2208"/>
                <a:gd name="T12" fmla="*/ 736 w 3088"/>
                <a:gd name="T13" fmla="*/ 1392 h 2208"/>
                <a:gd name="T14" fmla="*/ 1696 w 3088"/>
                <a:gd name="T15" fmla="*/ 1392 h 2208"/>
                <a:gd name="T16" fmla="*/ 2224 w 3088"/>
                <a:gd name="T17" fmla="*/ 1488 h 2208"/>
                <a:gd name="T18" fmla="*/ 2896 w 3088"/>
                <a:gd name="T19" fmla="*/ 1680 h 2208"/>
                <a:gd name="T20" fmla="*/ 3088 w 3088"/>
                <a:gd name="T21" fmla="*/ 2208 h 220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088"/>
                <a:gd name="T34" fmla="*/ 0 h 2208"/>
                <a:gd name="T35" fmla="*/ 3088 w 3088"/>
                <a:gd name="T36" fmla="*/ 2208 h 220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088" h="2208">
                  <a:moveTo>
                    <a:pt x="16" y="0"/>
                  </a:moveTo>
                  <a:cubicBezTo>
                    <a:pt x="8" y="136"/>
                    <a:pt x="0" y="272"/>
                    <a:pt x="16" y="384"/>
                  </a:cubicBezTo>
                  <a:cubicBezTo>
                    <a:pt x="32" y="496"/>
                    <a:pt x="88" y="592"/>
                    <a:pt x="112" y="672"/>
                  </a:cubicBezTo>
                  <a:cubicBezTo>
                    <a:pt x="136" y="752"/>
                    <a:pt x="144" y="792"/>
                    <a:pt x="160" y="864"/>
                  </a:cubicBezTo>
                  <a:cubicBezTo>
                    <a:pt x="176" y="936"/>
                    <a:pt x="168" y="1040"/>
                    <a:pt x="208" y="1104"/>
                  </a:cubicBezTo>
                  <a:cubicBezTo>
                    <a:pt x="248" y="1168"/>
                    <a:pt x="312" y="1200"/>
                    <a:pt x="400" y="1248"/>
                  </a:cubicBezTo>
                  <a:cubicBezTo>
                    <a:pt x="488" y="1296"/>
                    <a:pt x="520" y="1368"/>
                    <a:pt x="736" y="1392"/>
                  </a:cubicBezTo>
                  <a:cubicBezTo>
                    <a:pt x="952" y="1416"/>
                    <a:pt x="1448" y="1376"/>
                    <a:pt x="1696" y="1392"/>
                  </a:cubicBezTo>
                  <a:cubicBezTo>
                    <a:pt x="1944" y="1408"/>
                    <a:pt x="2024" y="1440"/>
                    <a:pt x="2224" y="1488"/>
                  </a:cubicBezTo>
                  <a:cubicBezTo>
                    <a:pt x="2424" y="1536"/>
                    <a:pt x="2752" y="1560"/>
                    <a:pt x="2896" y="1680"/>
                  </a:cubicBezTo>
                  <a:cubicBezTo>
                    <a:pt x="3040" y="1800"/>
                    <a:pt x="3056" y="2120"/>
                    <a:pt x="3088" y="2208"/>
                  </a:cubicBezTo>
                </a:path>
              </a:pathLst>
            </a:custGeom>
            <a:noFill/>
            <a:ln w="63500" cap="flat" cmpd="sng">
              <a:solidFill>
                <a:srgbClr val="00FF00"/>
              </a:solidFill>
              <a:prstDash val="solid"/>
              <a:miter lim="800000"/>
              <a:headEnd type="none" w="med" len="med"/>
              <a:tailEnd type="none" w="med" len="med"/>
            </a:ln>
          </p:spPr>
          <p:txBody>
            <a:bodyPr/>
            <a:lstStyle/>
            <a:p>
              <a:endParaRPr lang="en-US"/>
            </a:p>
          </p:txBody>
        </p:sp>
      </p:grpSp>
      <p:grpSp>
        <p:nvGrpSpPr>
          <p:cNvPr id="6" name="Group 38"/>
          <p:cNvGrpSpPr>
            <a:grpSpLocks/>
          </p:cNvGrpSpPr>
          <p:nvPr/>
        </p:nvGrpSpPr>
        <p:grpSpPr bwMode="auto">
          <a:xfrm>
            <a:off x="2819400" y="1295400"/>
            <a:ext cx="7219950" cy="4491038"/>
            <a:chOff x="672" y="960"/>
            <a:chExt cx="4548" cy="2829"/>
          </a:xfrm>
        </p:grpSpPr>
        <p:pic>
          <p:nvPicPr>
            <p:cNvPr id="7178" name="Picture 39"/>
            <p:cNvPicPr>
              <a:picLocks noChangeAspect="1" noChangeArrowheads="1"/>
            </p:cNvPicPr>
            <p:nvPr/>
          </p:nvPicPr>
          <p:blipFill>
            <a:blip r:embed="rId7" cstate="print"/>
            <a:srcRect/>
            <a:stretch>
              <a:fillRect/>
            </a:stretch>
          </p:blipFill>
          <p:spPr bwMode="auto">
            <a:xfrm>
              <a:off x="672" y="960"/>
              <a:ext cx="4548" cy="2829"/>
            </a:xfrm>
            <a:prstGeom prst="rect">
              <a:avLst/>
            </a:prstGeom>
            <a:noFill/>
            <a:ln w="9525">
              <a:noFill/>
              <a:miter lim="800000"/>
              <a:headEnd/>
              <a:tailEnd/>
            </a:ln>
          </p:spPr>
        </p:pic>
        <p:sp>
          <p:nvSpPr>
            <p:cNvPr id="7179" name="Freeform 40"/>
            <p:cNvSpPr>
              <a:spLocks/>
            </p:cNvSpPr>
            <p:nvPr/>
          </p:nvSpPr>
          <p:spPr bwMode="auto">
            <a:xfrm>
              <a:off x="1344" y="1344"/>
              <a:ext cx="2928" cy="2304"/>
            </a:xfrm>
            <a:custGeom>
              <a:avLst/>
              <a:gdLst>
                <a:gd name="T0" fmla="*/ 0 w 2928"/>
                <a:gd name="T1" fmla="*/ 0 h 2304"/>
                <a:gd name="T2" fmla="*/ 48 w 2928"/>
                <a:gd name="T3" fmla="*/ 480 h 2304"/>
                <a:gd name="T4" fmla="*/ 48 w 2928"/>
                <a:gd name="T5" fmla="*/ 672 h 2304"/>
                <a:gd name="T6" fmla="*/ 96 w 2928"/>
                <a:gd name="T7" fmla="*/ 960 h 2304"/>
                <a:gd name="T8" fmla="*/ 240 w 2928"/>
                <a:gd name="T9" fmla="*/ 1248 h 2304"/>
                <a:gd name="T10" fmla="*/ 576 w 2928"/>
                <a:gd name="T11" fmla="*/ 1392 h 2304"/>
                <a:gd name="T12" fmla="*/ 1392 w 2928"/>
                <a:gd name="T13" fmla="*/ 1392 h 2304"/>
                <a:gd name="T14" fmla="*/ 1920 w 2928"/>
                <a:gd name="T15" fmla="*/ 1440 h 2304"/>
                <a:gd name="T16" fmla="*/ 2064 w 2928"/>
                <a:gd name="T17" fmla="*/ 1488 h 2304"/>
                <a:gd name="T18" fmla="*/ 2592 w 2928"/>
                <a:gd name="T19" fmla="*/ 1584 h 2304"/>
                <a:gd name="T20" fmla="*/ 2784 w 2928"/>
                <a:gd name="T21" fmla="*/ 1728 h 2304"/>
                <a:gd name="T22" fmla="*/ 2880 w 2928"/>
                <a:gd name="T23" fmla="*/ 1872 h 2304"/>
                <a:gd name="T24" fmla="*/ 2928 w 2928"/>
                <a:gd name="T25" fmla="*/ 2304 h 230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928"/>
                <a:gd name="T40" fmla="*/ 0 h 2304"/>
                <a:gd name="T41" fmla="*/ 2928 w 2928"/>
                <a:gd name="T42" fmla="*/ 2304 h 230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928" h="2304">
                  <a:moveTo>
                    <a:pt x="0" y="0"/>
                  </a:moveTo>
                  <a:cubicBezTo>
                    <a:pt x="20" y="184"/>
                    <a:pt x="40" y="368"/>
                    <a:pt x="48" y="480"/>
                  </a:cubicBezTo>
                  <a:cubicBezTo>
                    <a:pt x="56" y="592"/>
                    <a:pt x="40" y="592"/>
                    <a:pt x="48" y="672"/>
                  </a:cubicBezTo>
                  <a:cubicBezTo>
                    <a:pt x="56" y="752"/>
                    <a:pt x="64" y="864"/>
                    <a:pt x="96" y="960"/>
                  </a:cubicBezTo>
                  <a:cubicBezTo>
                    <a:pt x="128" y="1056"/>
                    <a:pt x="160" y="1176"/>
                    <a:pt x="240" y="1248"/>
                  </a:cubicBezTo>
                  <a:cubicBezTo>
                    <a:pt x="320" y="1320"/>
                    <a:pt x="384" y="1368"/>
                    <a:pt x="576" y="1392"/>
                  </a:cubicBezTo>
                  <a:cubicBezTo>
                    <a:pt x="768" y="1416"/>
                    <a:pt x="1168" y="1384"/>
                    <a:pt x="1392" y="1392"/>
                  </a:cubicBezTo>
                  <a:cubicBezTo>
                    <a:pt x="1616" y="1400"/>
                    <a:pt x="1808" y="1424"/>
                    <a:pt x="1920" y="1440"/>
                  </a:cubicBezTo>
                  <a:cubicBezTo>
                    <a:pt x="2032" y="1456"/>
                    <a:pt x="1952" y="1464"/>
                    <a:pt x="2064" y="1488"/>
                  </a:cubicBezTo>
                  <a:cubicBezTo>
                    <a:pt x="2176" y="1512"/>
                    <a:pt x="2472" y="1544"/>
                    <a:pt x="2592" y="1584"/>
                  </a:cubicBezTo>
                  <a:cubicBezTo>
                    <a:pt x="2712" y="1624"/>
                    <a:pt x="2736" y="1680"/>
                    <a:pt x="2784" y="1728"/>
                  </a:cubicBezTo>
                  <a:cubicBezTo>
                    <a:pt x="2832" y="1776"/>
                    <a:pt x="2856" y="1776"/>
                    <a:pt x="2880" y="1872"/>
                  </a:cubicBezTo>
                  <a:cubicBezTo>
                    <a:pt x="2904" y="1968"/>
                    <a:pt x="2920" y="2232"/>
                    <a:pt x="2928" y="2304"/>
                  </a:cubicBezTo>
                </a:path>
              </a:pathLst>
            </a:custGeom>
            <a:noFill/>
            <a:ln w="63500" cap="flat" cmpd="sng">
              <a:solidFill>
                <a:srgbClr val="00FF00"/>
              </a:solidFill>
              <a:prstDash val="solid"/>
              <a:miter lim="800000"/>
              <a:headEnd type="none" w="med" len="med"/>
              <a:tailEnd type="none" w="med" len="med"/>
            </a:ln>
          </p:spPr>
          <p:txBody>
            <a:bodyPr/>
            <a:lstStyle/>
            <a:p>
              <a:endParaRPr lang="en-US"/>
            </a:p>
          </p:txBody>
        </p:sp>
      </p:grpSp>
    </p:spTree>
    <p:extLst>
      <p:ext uri="{BB962C8B-B14F-4D97-AF65-F5344CB8AC3E}">
        <p14:creationId xmlns:p14="http://schemas.microsoft.com/office/powerpoint/2010/main" val="2514140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subTnLst>
                                    <p:set>
                                      <p:cBhvr override="childStyle">
                                        <p:cTn dur="1" fill="hold" display="0" masterRel="nextClick" afterEffect="1"/>
                                        <p:tgtEl>
                                          <p:spTgt spid="2"/>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3"/>
                                        </p:tgtEl>
                                        <p:attrNameLst>
                                          <p:attrName>style.visibility</p:attrName>
                                        </p:attrNameLst>
                                      </p:cBhvr>
                                      <p:to>
                                        <p:strVal val="visible"/>
                                      </p:to>
                                    </p:set>
                                  </p:childTnLst>
                                  <p:subTnLst>
                                    <p:set>
                                      <p:cBhvr override="childStyle">
                                        <p:cTn dur="1" fill="hold" display="0" masterRel="nextClick" afterEffect="1"/>
                                        <p:tgtEl>
                                          <p:spTgt spid="3"/>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499"/>
                                          </p:stCondLst>
                                        </p:cTn>
                                        <p:tgtEl>
                                          <p:spTgt spid="4"/>
                                        </p:tgtEl>
                                        <p:attrNameLst>
                                          <p:attrName>style.visibility</p:attrName>
                                        </p:attrNameLst>
                                      </p:cBhvr>
                                      <p:to>
                                        <p:strVal val="visible"/>
                                      </p:to>
                                    </p:set>
                                  </p:childTnLst>
                                  <p:subTnLst>
                                    <p:set>
                                      <p:cBhvr override="childStyle">
                                        <p:cTn dur="1" fill="hold" display="0" masterRel="nextClick" afterEffect="1"/>
                                        <p:tgtEl>
                                          <p:spTgt spid="4"/>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499"/>
                                          </p:stCondLst>
                                        </p:cTn>
                                        <p:tgtEl>
                                          <p:spTgt spid="5"/>
                                        </p:tgtEl>
                                        <p:attrNameLst>
                                          <p:attrName>style.visibility</p:attrName>
                                        </p:attrNameLst>
                                      </p:cBhvr>
                                      <p:to>
                                        <p:strVal val="visible"/>
                                      </p:to>
                                    </p:set>
                                  </p:childTnLst>
                                  <p:subTnLst>
                                    <p:set>
                                      <p:cBhvr override="childStyle">
                                        <p:cTn dur="1" fill="hold" display="0" masterRel="nextClick" afterEffect="1"/>
                                        <p:tgtEl>
                                          <p:spTgt spid="5"/>
                                        </p:tgtEl>
                                        <p:attrNameLst>
                                          <p:attrName>style.visibility</p:attrName>
                                        </p:attrNameLst>
                                      </p:cBhvr>
                                      <p:to>
                                        <p:strVal val="hidden"/>
                                      </p:to>
                                    </p:set>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499"/>
                                          </p:stCondLst>
                                        </p:cTn>
                                        <p:tgtEl>
                                          <p:spTgt spid="6"/>
                                        </p:tgtEl>
                                        <p:attrNameLst>
                                          <p:attrName>style.visibility</p:attrName>
                                        </p:attrNameLst>
                                      </p:cBhvr>
                                      <p:to>
                                        <p:strVal val="visible"/>
                                      </p:to>
                                    </p:set>
                                  </p:childTnLst>
                                  <p:subTnLst>
                                    <p:set>
                                      <p:cBhvr override="childStyle">
                                        <p:cTn dur="1" fill="hold" display="0" masterRel="nextClick" afterEffect="1"/>
                                        <p:tgtEl>
                                          <p:spTgt spid="6"/>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Slide Number Placeholder 3"/>
          <p:cNvSpPr>
            <a:spLocks noGrp="1"/>
          </p:cNvSpPr>
          <p:nvPr>
            <p:ph type="sldNum" sz="quarter" idx="10"/>
          </p:nvPr>
        </p:nvSpPr>
        <p:spPr>
          <a:xfrm>
            <a:off x="8904288" y="6092825"/>
            <a:ext cx="609600" cy="431800"/>
          </a:xfrm>
          <a:noFill/>
        </p:spPr>
        <p:txBody>
          <a:bodyPr/>
          <a:lstStyle/>
          <a:p>
            <a:fld id="{6F911781-4DDD-4F84-8FAB-7259FB822105}" type="slidenum">
              <a:rPr lang="it-IT" smtClean="0">
                <a:latin typeface="Arial" pitchFamily="34" charset="0"/>
                <a:ea typeface="ＭＳ Ｐゴシック" pitchFamily="34" charset="-128"/>
              </a:rPr>
              <a:pPr/>
              <a:t>59</a:t>
            </a:fld>
            <a:endParaRPr lang="it-IT">
              <a:latin typeface="Arial" pitchFamily="34" charset="0"/>
              <a:ea typeface="ＭＳ Ｐゴシック" pitchFamily="34" charset="-128"/>
            </a:endParaRPr>
          </a:p>
        </p:txBody>
      </p:sp>
      <p:sp>
        <p:nvSpPr>
          <p:cNvPr id="99331" name="Rectangle 2"/>
          <p:cNvSpPr>
            <a:spLocks noGrp="1" noChangeArrowheads="1"/>
          </p:cNvSpPr>
          <p:nvPr>
            <p:ph type="title"/>
          </p:nvPr>
        </p:nvSpPr>
        <p:spPr/>
        <p:txBody>
          <a:bodyPr/>
          <a:lstStyle/>
          <a:p>
            <a:r>
              <a:rPr lang="en-US" sz="2100"/>
              <a:t>Static noise margin (SNM) of the unstressed SRAM cell.</a:t>
            </a:r>
          </a:p>
        </p:txBody>
      </p:sp>
      <p:sp>
        <p:nvSpPr>
          <p:cNvPr id="99332" name="Rectangle 3"/>
          <p:cNvSpPr>
            <a:spLocks noChangeArrowheads="1"/>
          </p:cNvSpPr>
          <p:nvPr/>
        </p:nvSpPr>
        <p:spPr bwMode="auto">
          <a:xfrm>
            <a:off x="6746421" y="2298035"/>
            <a:ext cx="3735842" cy="652204"/>
          </a:xfrm>
          <a:prstGeom prst="rect">
            <a:avLst/>
          </a:prstGeom>
          <a:noFill/>
          <a:ln w="38100" algn="ctr">
            <a:noFill/>
            <a:miter lim="800000"/>
            <a:headEnd/>
            <a:tailEnd/>
          </a:ln>
        </p:spPr>
        <p:txBody>
          <a:bodyPr wrap="none" lIns="97256" tIns="48628" rIns="97256" bIns="48628" anchor="ctr">
            <a:spAutoFit/>
          </a:bodyPr>
          <a:lstStyle/>
          <a:p>
            <a:pPr algn="r" eaLnBrk="1" hangingPunct="1"/>
            <a:r>
              <a:rPr lang="en-US">
                <a:latin typeface="Times New Roman" pitchFamily="18" charset="0"/>
              </a:rPr>
              <a:t>The window in the ``butterfly'' curve </a:t>
            </a:r>
          </a:p>
          <a:p>
            <a:pPr algn="r" eaLnBrk="1" hangingPunct="1"/>
            <a:r>
              <a:rPr lang="en-US">
                <a:latin typeface="Times New Roman" pitchFamily="18" charset="0"/>
              </a:rPr>
              <a:t>illustrates the hardiness against noise. </a:t>
            </a:r>
          </a:p>
        </p:txBody>
      </p:sp>
      <p:pic>
        <p:nvPicPr>
          <p:cNvPr id="99333" name="Picture 4" descr="\includegraphics[width=\figwidth]{figures/sram-vtc}"/>
          <p:cNvPicPr>
            <a:picLocks noChangeAspect="1" noChangeArrowheads="1"/>
          </p:cNvPicPr>
          <p:nvPr/>
        </p:nvPicPr>
        <p:blipFill>
          <a:blip r:embed="rId2" cstate="print"/>
          <a:srcRect/>
          <a:stretch>
            <a:fillRect/>
          </a:stretch>
        </p:blipFill>
        <p:spPr bwMode="auto">
          <a:xfrm>
            <a:off x="2227263" y="1905000"/>
            <a:ext cx="3200400" cy="3257550"/>
          </a:xfrm>
          <a:prstGeom prst="rect">
            <a:avLst/>
          </a:prstGeom>
          <a:noFill/>
          <a:ln w="9525">
            <a:noFill/>
            <a:miter lim="800000"/>
            <a:headEnd/>
            <a:tailEnd/>
          </a:ln>
        </p:spPr>
      </p:pic>
      <p:graphicFrame>
        <p:nvGraphicFramePr>
          <p:cNvPr id="113669" name="Group 5"/>
          <p:cNvGraphicFramePr>
            <a:graphicFrameLocks noGrp="1"/>
          </p:cNvGraphicFramePr>
          <p:nvPr/>
        </p:nvGraphicFramePr>
        <p:xfrm>
          <a:off x="10186988" y="2462213"/>
          <a:ext cx="219912" cy="402056"/>
        </p:xfrm>
        <a:graphic>
          <a:graphicData uri="http://schemas.openxmlformats.org/drawingml/2006/table">
            <a:tbl>
              <a:tblPr/>
              <a:tblGrid>
                <a:gridCol w="219912"/>
              </a:tblGrid>
              <a:tr h="0">
                <a:tc>
                  <a:txBody>
                    <a:bodyPr/>
                    <a:lstStyle/>
                    <a:p>
                      <a:pPr marL="0" marR="0" lvl="0" indent="0" algn="l" defTabSz="873125" rtl="0" eaLnBrk="1" fontAlgn="base" latinLnBrk="0" hangingPunct="1">
                        <a:lnSpc>
                          <a:spcPct val="100000"/>
                        </a:lnSpc>
                        <a:spcBef>
                          <a:spcPct val="20000"/>
                        </a:spcBef>
                        <a:spcAft>
                          <a:spcPct val="0"/>
                        </a:spcAft>
                        <a:buClrTx/>
                        <a:buSzTx/>
                        <a:buFontTx/>
                        <a:buNone/>
                        <a:tabLst/>
                      </a:pPr>
                      <a:endParaRPr kumimoji="0" lang="en-US" sz="2000" b="0" i="0" u="none" strike="noStrike" cap="none" normalizeH="0" baseline="0" smtClean="0">
                        <a:ln>
                          <a:noFill/>
                        </a:ln>
                        <a:solidFill>
                          <a:schemeClr val="tx1"/>
                        </a:solidFill>
                        <a:effectLst/>
                        <a:latin typeface="Verdana" pitchFamily="34" charset="0"/>
                      </a:endParaRPr>
                    </a:p>
                  </a:txBody>
                  <a:tcPr marL="97256" marR="97256" marT="48628" marB="48628" anchor="ctr" horzOverflow="overflow">
                    <a:lnL cap="flat">
                      <a:noFill/>
                    </a:lnL>
                    <a:lnR cap="flat">
                      <a:noFill/>
                    </a:lnR>
                    <a:lnT cap="flat">
                      <a:noFill/>
                    </a:lnT>
                    <a:lnB cap="flat">
                      <a:noFill/>
                    </a:lnB>
                    <a:lnTlToBr>
                      <a:noFill/>
                    </a:lnTlToBr>
                    <a:lnBlToTr>
                      <a:noFill/>
                    </a:lnBlToTr>
                    <a:noFill/>
                  </a:tcPr>
                </a:tc>
              </a:tr>
            </a:tbl>
          </a:graphicData>
        </a:graphic>
      </p:graphicFrame>
      <p:sp>
        <p:nvSpPr>
          <p:cNvPr id="99336" name="Rectangle 11"/>
          <p:cNvSpPr>
            <a:spLocks noChangeArrowheads="1"/>
          </p:cNvSpPr>
          <p:nvPr/>
        </p:nvSpPr>
        <p:spPr bwMode="auto">
          <a:xfrm>
            <a:off x="1524000" y="5176838"/>
            <a:ext cx="8769350" cy="838200"/>
          </a:xfrm>
          <a:prstGeom prst="rect">
            <a:avLst/>
          </a:prstGeom>
          <a:noFill/>
          <a:ln w="38100" algn="ctr">
            <a:noFill/>
            <a:miter lim="800000"/>
            <a:headEnd/>
            <a:tailEnd/>
          </a:ln>
        </p:spPr>
        <p:txBody>
          <a:bodyPr wrap="none" lIns="97256" tIns="48628" rIns="97256" bIns="48628" anchor="ctr">
            <a:spAutoFit/>
          </a:bodyPr>
          <a:lstStyle/>
          <a:p>
            <a:pPr eaLnBrk="1" hangingPunct="1"/>
            <a:r>
              <a:rPr lang="en-US" sz="1200" b="1">
                <a:latin typeface="Times New Roman" pitchFamily="18" charset="0"/>
              </a:rPr>
              <a:t>Figure of merit for an SRAM cell is its static noise margin (SNM).</a:t>
            </a:r>
          </a:p>
          <a:p>
            <a:pPr eaLnBrk="1" hangingPunct="1"/>
            <a:r>
              <a:rPr lang="en-US" sz="1200" b="1">
                <a:latin typeface="Times New Roman" pitchFamily="18" charset="0"/>
              </a:rPr>
              <a:t> It can be extracted by nesting the largest possible square in the two voltage transfer curves (VTC) of the involved CMOS inverters</a:t>
            </a:r>
          </a:p>
          <a:p>
            <a:pPr eaLnBrk="1" hangingPunct="1"/>
            <a:r>
              <a:rPr lang="en-US" sz="1200" b="1">
                <a:latin typeface="Times New Roman" pitchFamily="18" charset="0"/>
              </a:rPr>
              <a:t> The SNM is defined as the diagonal length of the square, given in volts. </a:t>
            </a:r>
          </a:p>
          <a:p>
            <a:pPr eaLnBrk="1" hangingPunct="1"/>
            <a:r>
              <a:rPr lang="en-US" sz="1200" b="1">
                <a:latin typeface="Times New Roman" pitchFamily="18" charset="0"/>
              </a:rPr>
              <a:t>When an external DC noise is larger than the SNM, the state of the SRAM cell can change and data is lost. </a:t>
            </a:r>
          </a:p>
        </p:txBody>
      </p:sp>
      <p:sp>
        <p:nvSpPr>
          <p:cNvPr id="99337" name="Line 12"/>
          <p:cNvSpPr>
            <a:spLocks noChangeShapeType="1"/>
          </p:cNvSpPr>
          <p:nvPr/>
        </p:nvSpPr>
        <p:spPr bwMode="auto">
          <a:xfrm flipV="1">
            <a:off x="2649538" y="2362200"/>
            <a:ext cx="844550" cy="914400"/>
          </a:xfrm>
          <a:prstGeom prst="line">
            <a:avLst/>
          </a:prstGeom>
          <a:noFill/>
          <a:ln w="38100">
            <a:solidFill>
              <a:srgbClr val="FF0000"/>
            </a:solidFill>
            <a:round/>
            <a:headEnd type="triangle" w="med" len="med"/>
            <a:tailEnd type="triangle" w="med" len="med"/>
          </a:ln>
        </p:spPr>
        <p:txBody>
          <a:bodyPr wrap="none" lIns="97256" tIns="48628" rIns="97256" bIns="48628" anchor="ctr">
            <a:spAutoFit/>
          </a:bodyPr>
          <a:lstStyle/>
          <a:p>
            <a:endParaRPr lang="en-US"/>
          </a:p>
        </p:txBody>
      </p:sp>
    </p:spTree>
    <p:extLst>
      <p:ext uri="{BB962C8B-B14F-4D97-AF65-F5344CB8AC3E}">
        <p14:creationId xmlns:p14="http://schemas.microsoft.com/office/powerpoint/2010/main" val="425132048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p:txBody>
          <a:bodyPr/>
          <a:lstStyle/>
          <a:p>
            <a:pPr eaLnBrk="1" hangingPunct="1"/>
            <a:r>
              <a:rPr lang="en-US" smtClean="0"/>
              <a:t>Classification of Memories</a:t>
            </a:r>
          </a:p>
        </p:txBody>
      </p:sp>
      <p:sp>
        <p:nvSpPr>
          <p:cNvPr id="52227" name="Slide Number Placeholder 3"/>
          <p:cNvSpPr>
            <a:spLocks noGrp="1"/>
          </p:cNvSpPr>
          <p:nvPr>
            <p:ph type="sldNum" sz="quarter" idx="10"/>
          </p:nvPr>
        </p:nvSpPr>
        <p:spPr>
          <a:noFill/>
        </p:spPr>
        <p:txBody>
          <a:bodyPr/>
          <a:lstStyle/>
          <a:p>
            <a:fld id="{E792CD6E-3401-4077-906F-1048033E36E4}" type="slidenum">
              <a:rPr lang="it-IT" smtClean="0">
                <a:latin typeface="Arial" pitchFamily="34" charset="0"/>
              </a:rPr>
              <a:pPr/>
              <a:t>6</a:t>
            </a:fld>
            <a:endParaRPr lang="it-IT">
              <a:latin typeface="Arial" pitchFamily="34" charset="0"/>
            </a:endParaRPr>
          </a:p>
        </p:txBody>
      </p:sp>
      <p:graphicFrame>
        <p:nvGraphicFramePr>
          <p:cNvPr id="53251" name="Group 3"/>
          <p:cNvGraphicFramePr>
            <a:graphicFrameLocks noGrp="1"/>
          </p:cNvGraphicFramePr>
          <p:nvPr/>
        </p:nvGraphicFramePr>
        <p:xfrm>
          <a:off x="2133600" y="1371600"/>
          <a:ext cx="8001000" cy="4648200"/>
        </p:xfrm>
        <a:graphic>
          <a:graphicData uri="http://schemas.openxmlformats.org/drawingml/2006/table">
            <a:tbl>
              <a:tblPr/>
              <a:tblGrid>
                <a:gridCol w="2000250"/>
                <a:gridCol w="2000250"/>
                <a:gridCol w="2000250"/>
                <a:gridCol w="2000250"/>
              </a:tblGrid>
              <a:tr h="841375">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2000" b="1" i="0" u="none" strike="noStrike" cap="none" normalizeH="0" baseline="0" smtClean="0">
                          <a:ln>
                            <a:noFill/>
                          </a:ln>
                          <a:solidFill>
                            <a:schemeClr val="tx1"/>
                          </a:solidFill>
                          <a:effectLst/>
                          <a:latin typeface="Verdana" pitchFamily="34" charset="0"/>
                        </a:rPr>
                        <a:t>RW</a:t>
                      </a:r>
                    </a:p>
                  </a:txBody>
                  <a:tcPr marL="0" marR="0" marT="137160" horzOverflow="overflow">
                    <a:lnL w="28575" cap="flat" cmpd="sng" algn="ctr">
                      <a:solidFill>
                        <a:schemeClr val="tx1"/>
                      </a:solidFill>
                      <a:prstDash val="solid"/>
                      <a:round/>
                      <a:headEnd type="none" w="med" len="med"/>
                      <a:tailEnd type="none" w="med" len="med"/>
                    </a:lnL>
                    <a:lnR>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CC"/>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1" i="0" u="none" strike="noStrike" cap="none" normalizeH="0" baseline="0" smtClean="0">
                          <a:ln>
                            <a:noFill/>
                          </a:ln>
                          <a:solidFill>
                            <a:schemeClr val="tx1"/>
                          </a:solidFill>
                          <a:effectLst/>
                          <a:latin typeface="Verdana" pitchFamily="34" charset="0"/>
                        </a:rPr>
                        <a:t>Memory</a:t>
                      </a:r>
                    </a:p>
                  </a:txBody>
                  <a:tcPr marL="0" marR="0" marT="137160" horzOverflow="overflow">
                    <a:lnL>
                      <a:noFill/>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CC"/>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1" i="0" u="none" strike="noStrike" cap="none" normalizeH="0" baseline="0" smtClean="0">
                          <a:ln>
                            <a:noFill/>
                          </a:ln>
                          <a:solidFill>
                            <a:schemeClr val="tx1"/>
                          </a:solidFill>
                          <a:effectLst/>
                          <a:latin typeface="Verdana" pitchFamily="34" charset="0"/>
                        </a:rPr>
                        <a:t>NVRWM</a:t>
                      </a:r>
                    </a:p>
                  </a:txBody>
                  <a:tcPr marL="0" marR="0" marT="13716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CC"/>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1" i="0" u="none" strike="noStrike" cap="none" normalizeH="0" baseline="0" smtClean="0">
                          <a:ln>
                            <a:noFill/>
                          </a:ln>
                          <a:solidFill>
                            <a:schemeClr val="tx1"/>
                          </a:solidFill>
                          <a:effectLst/>
                          <a:latin typeface="Verdana" pitchFamily="34" charset="0"/>
                        </a:rPr>
                        <a:t>ROM</a:t>
                      </a:r>
                    </a:p>
                  </a:txBody>
                  <a:tcPr marL="0" marR="0" marT="13716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CC"/>
                    </a:solidFill>
                  </a:tcPr>
                </a:tc>
              </a:tr>
              <a:tr h="13081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smtClean="0">
                          <a:ln>
                            <a:noFill/>
                          </a:ln>
                          <a:solidFill>
                            <a:schemeClr val="tx1"/>
                          </a:solidFill>
                          <a:effectLst/>
                          <a:latin typeface="Verdana" pitchFamily="34" charset="0"/>
                        </a:rPr>
                        <a:t>Random Access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smtClean="0">
                          <a:ln>
                            <a:noFill/>
                          </a:ln>
                          <a:solidFill>
                            <a:schemeClr val="tx1"/>
                          </a:solidFill>
                          <a:effectLst/>
                          <a:latin typeface="Verdana" pitchFamily="34" charset="0"/>
                        </a:rPr>
                        <a:t>Non-Random Access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600" b="1" i="0" u="none" strike="noStrike" cap="none" normalizeH="0" baseline="0" smtClean="0">
                        <a:ln>
                          <a:noFill/>
                        </a:ln>
                        <a:solidFill>
                          <a:srgbClr val="CC0000"/>
                        </a:solidFill>
                        <a:effectLst/>
                        <a:latin typeface="Verdana" pitchFamily="34" charset="0"/>
                      </a:endParaRP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smtClean="0">
                          <a:ln>
                            <a:noFill/>
                          </a:ln>
                          <a:solidFill>
                            <a:srgbClr val="CC0000"/>
                          </a:solidFill>
                          <a:effectLst/>
                          <a:latin typeface="Verdana" pitchFamily="34" charset="0"/>
                        </a:rPr>
                        <a:t>EPROM</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smtClean="0">
                          <a:ln>
                            <a:noFill/>
                          </a:ln>
                          <a:solidFill>
                            <a:srgbClr val="CC0000"/>
                          </a:solidFill>
                          <a:effectLst/>
                          <a:latin typeface="Verdana" pitchFamily="34" charset="0"/>
                        </a:rPr>
                        <a:t>EEPROM</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600" b="1" i="0" u="none" strike="noStrike" cap="none" normalizeH="0" baseline="0" smtClean="0">
                        <a:ln>
                          <a:noFill/>
                        </a:ln>
                        <a:solidFill>
                          <a:srgbClr val="CC0000"/>
                        </a:solidFill>
                        <a:effectLst/>
                        <a:latin typeface="Verdana" pitchFamily="34" charset="0"/>
                      </a:endParaRP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smtClean="0">
                          <a:ln>
                            <a:noFill/>
                          </a:ln>
                          <a:solidFill>
                            <a:srgbClr val="CC0000"/>
                          </a:solidFill>
                          <a:effectLst/>
                          <a:latin typeface="Verdana" pitchFamily="34" charset="0"/>
                        </a:rPr>
                        <a:t>Mask Programmed</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tr>
              <a:tr h="24987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600" b="1" i="0" u="none" strike="noStrike" cap="none" normalizeH="0" baseline="0" smtClean="0">
                        <a:ln>
                          <a:noFill/>
                        </a:ln>
                        <a:solidFill>
                          <a:srgbClr val="CC0000"/>
                        </a:solidFill>
                        <a:effectLst/>
                        <a:latin typeface="Verdana" pitchFamily="34" charset="0"/>
                      </a:endParaRP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smtClean="0">
                          <a:ln>
                            <a:noFill/>
                          </a:ln>
                          <a:solidFill>
                            <a:srgbClr val="CC0000"/>
                          </a:solidFill>
                          <a:effectLst/>
                          <a:latin typeface="Verdana" pitchFamily="34" charset="0"/>
                        </a:rPr>
                        <a:t>SRAM (Static)</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smtClean="0">
                          <a:ln>
                            <a:noFill/>
                          </a:ln>
                          <a:solidFill>
                            <a:srgbClr val="CC0000"/>
                          </a:solidFill>
                          <a:effectLst/>
                          <a:latin typeface="Verdana" pitchFamily="34" charset="0"/>
                        </a:rPr>
                        <a:t>DRAM (Dynamic)</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600" b="1" i="0" u="none" strike="noStrike" cap="none" normalizeH="0" baseline="0" smtClean="0">
                        <a:ln>
                          <a:noFill/>
                        </a:ln>
                        <a:solidFill>
                          <a:srgbClr val="CC0000"/>
                        </a:solidFill>
                        <a:effectLst/>
                        <a:latin typeface="Verdana" pitchFamily="34" charset="0"/>
                      </a:endParaRP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smtClean="0">
                          <a:ln>
                            <a:noFill/>
                          </a:ln>
                          <a:solidFill>
                            <a:srgbClr val="CC0000"/>
                          </a:solidFill>
                          <a:effectLst/>
                          <a:latin typeface="Verdana" pitchFamily="34" charset="0"/>
                        </a:rPr>
                        <a:t>FIFO (Queue)</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smtClean="0">
                          <a:ln>
                            <a:noFill/>
                          </a:ln>
                          <a:solidFill>
                            <a:srgbClr val="CC0000"/>
                          </a:solidFill>
                          <a:effectLst/>
                          <a:latin typeface="Verdana" pitchFamily="34" charset="0"/>
                        </a:rPr>
                        <a:t>LIFO (Stack)</a:t>
                      </a:r>
                      <a:br>
                        <a:rPr kumimoji="0" lang="en-US" sz="1600" b="1" i="0" u="none" strike="noStrike" cap="none" normalizeH="0" baseline="0" smtClean="0">
                          <a:ln>
                            <a:noFill/>
                          </a:ln>
                          <a:solidFill>
                            <a:srgbClr val="CC0000"/>
                          </a:solidFill>
                          <a:effectLst/>
                          <a:latin typeface="Verdana" pitchFamily="34" charset="0"/>
                        </a:rPr>
                      </a:br>
                      <a:r>
                        <a:rPr kumimoji="0" lang="en-US" sz="1600" b="1" i="0" u="none" strike="noStrike" cap="none" normalizeH="0" baseline="0" smtClean="0">
                          <a:ln>
                            <a:noFill/>
                          </a:ln>
                          <a:solidFill>
                            <a:srgbClr val="CC0000"/>
                          </a:solidFill>
                          <a:effectLst/>
                          <a:latin typeface="Verdana" pitchFamily="34" charset="0"/>
                        </a:rPr>
                        <a:t>SR (Shift Register)</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smtClean="0">
                          <a:ln>
                            <a:noFill/>
                          </a:ln>
                          <a:solidFill>
                            <a:srgbClr val="CC0000"/>
                          </a:solidFill>
                          <a:effectLst/>
                          <a:latin typeface="Verdana" pitchFamily="34" charset="0"/>
                        </a:rPr>
                        <a:t>CAM (Content Addressable)</a:t>
                      </a:r>
                    </a:p>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600" b="1" i="0" u="none" strike="noStrike" cap="none" normalizeH="0" baseline="0" smtClean="0">
                        <a:ln>
                          <a:noFill/>
                        </a:ln>
                        <a:solidFill>
                          <a:srgbClr val="CC0000"/>
                        </a:solidFill>
                        <a:effectLst/>
                        <a:latin typeface="Verdana"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smtClean="0">
                          <a:ln>
                            <a:noFill/>
                          </a:ln>
                          <a:solidFill>
                            <a:srgbClr val="CC0000"/>
                          </a:solidFill>
                          <a:effectLst/>
                          <a:latin typeface="Verdana" pitchFamily="34" charset="0"/>
                        </a:rPr>
                        <a:t>FLASH</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smtClean="0">
                          <a:ln>
                            <a:noFill/>
                          </a:ln>
                          <a:solidFill>
                            <a:srgbClr val="CC0000"/>
                          </a:solidFill>
                          <a:effectLst/>
                          <a:latin typeface="Verdana" pitchFamily="34" charset="0"/>
                        </a:rPr>
                        <a:t>PROM (Fuse Programmed)</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2370169629"/>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Slide Number Placeholder 4"/>
          <p:cNvSpPr>
            <a:spLocks noGrp="1"/>
          </p:cNvSpPr>
          <p:nvPr>
            <p:ph type="sldNum" sz="quarter" idx="10"/>
          </p:nvPr>
        </p:nvSpPr>
        <p:spPr>
          <a:xfrm>
            <a:off x="8904288" y="6092825"/>
            <a:ext cx="609600" cy="431800"/>
          </a:xfrm>
          <a:noFill/>
        </p:spPr>
        <p:txBody>
          <a:bodyPr/>
          <a:lstStyle/>
          <a:p>
            <a:fld id="{33F1C4F0-49BF-44A1-B4DC-B5AC8146D591}" type="slidenum">
              <a:rPr lang="it-IT" smtClean="0">
                <a:latin typeface="Arial" pitchFamily="34" charset="0"/>
                <a:ea typeface="ＭＳ Ｐゴシック" pitchFamily="34" charset="-128"/>
              </a:rPr>
              <a:pPr/>
              <a:t>60</a:t>
            </a:fld>
            <a:endParaRPr lang="it-IT">
              <a:latin typeface="Arial" pitchFamily="34" charset="0"/>
              <a:ea typeface="ＭＳ Ｐゴシック" pitchFamily="34" charset="-128"/>
            </a:endParaRPr>
          </a:p>
        </p:txBody>
      </p:sp>
      <p:sp>
        <p:nvSpPr>
          <p:cNvPr id="100355" name="Rectangle 2"/>
          <p:cNvSpPr>
            <a:spLocks noGrp="1" noChangeArrowheads="1"/>
          </p:cNvSpPr>
          <p:nvPr>
            <p:ph type="title"/>
          </p:nvPr>
        </p:nvSpPr>
        <p:spPr/>
        <p:txBody>
          <a:bodyPr/>
          <a:lstStyle/>
          <a:p>
            <a:r>
              <a:rPr lang="en-US" sz="2100"/>
              <a:t>Static Noise Margin</a:t>
            </a:r>
          </a:p>
        </p:txBody>
      </p:sp>
      <p:sp>
        <p:nvSpPr>
          <p:cNvPr id="100356" name="Rectangle 3"/>
          <p:cNvSpPr>
            <a:spLocks noGrp="1" noChangeArrowheads="1"/>
          </p:cNvSpPr>
          <p:nvPr>
            <p:ph type="body" idx="1"/>
          </p:nvPr>
        </p:nvSpPr>
        <p:spPr>
          <a:xfrm>
            <a:off x="2209800" y="1066800"/>
            <a:ext cx="7772400" cy="4114800"/>
          </a:xfrm>
        </p:spPr>
        <p:txBody>
          <a:bodyPr/>
          <a:lstStyle/>
          <a:p>
            <a:endParaRPr lang="en-US" sz="1800"/>
          </a:p>
          <a:p>
            <a:r>
              <a:rPr lang="en-US" sz="1500"/>
              <a:t>SNM quantifies the amount of voltage noise required at the internal nodes of a bitcell to flip the cell’s contents.</a:t>
            </a:r>
          </a:p>
          <a:p>
            <a:r>
              <a:rPr lang="en-US" sz="1500"/>
              <a:t>Degraded SNM can limit voltage scaling for SRAM designs.</a:t>
            </a:r>
          </a:p>
          <a:p>
            <a:endParaRPr lang="en-US" sz="1500"/>
          </a:p>
          <a:p>
            <a:endParaRPr lang="en-US" sz="1500"/>
          </a:p>
        </p:txBody>
      </p:sp>
      <p:sp>
        <p:nvSpPr>
          <p:cNvPr id="100357" name="AutoShape 4"/>
          <p:cNvSpPr>
            <a:spLocks noChangeArrowheads="1"/>
          </p:cNvSpPr>
          <p:nvPr/>
        </p:nvSpPr>
        <p:spPr bwMode="auto">
          <a:xfrm>
            <a:off x="2476501" y="4278314"/>
            <a:ext cx="676275" cy="1266825"/>
          </a:xfrm>
          <a:prstGeom prst="roundRect">
            <a:avLst>
              <a:gd name="adj" fmla="val 16667"/>
            </a:avLst>
          </a:prstGeom>
          <a:solidFill>
            <a:srgbClr val="66FF33"/>
          </a:solidFill>
          <a:ln w="12700">
            <a:noFill/>
            <a:round/>
            <a:headEnd/>
            <a:tailEnd/>
          </a:ln>
        </p:spPr>
        <p:txBody>
          <a:bodyPr wrap="none" anchor="ctr"/>
          <a:lstStyle/>
          <a:p>
            <a:endParaRPr lang="en-US"/>
          </a:p>
        </p:txBody>
      </p:sp>
      <p:sp>
        <p:nvSpPr>
          <p:cNvPr id="100358" name="AutoShape 5"/>
          <p:cNvSpPr>
            <a:spLocks noChangeArrowheads="1"/>
          </p:cNvSpPr>
          <p:nvPr/>
        </p:nvSpPr>
        <p:spPr bwMode="auto">
          <a:xfrm>
            <a:off x="3914775" y="4276725"/>
            <a:ext cx="642938" cy="1244600"/>
          </a:xfrm>
          <a:prstGeom prst="roundRect">
            <a:avLst>
              <a:gd name="adj" fmla="val 16667"/>
            </a:avLst>
          </a:prstGeom>
          <a:solidFill>
            <a:srgbClr val="66CCFF"/>
          </a:solidFill>
          <a:ln w="12700">
            <a:noFill/>
            <a:round/>
            <a:headEnd/>
            <a:tailEnd/>
          </a:ln>
        </p:spPr>
        <p:txBody>
          <a:bodyPr wrap="none" anchor="ctr"/>
          <a:lstStyle/>
          <a:p>
            <a:endParaRPr lang="en-US"/>
          </a:p>
        </p:txBody>
      </p:sp>
      <p:sp>
        <p:nvSpPr>
          <p:cNvPr id="100359" name="Text Box 6"/>
          <p:cNvSpPr txBox="1">
            <a:spLocks noChangeArrowheads="1"/>
          </p:cNvSpPr>
          <p:nvPr/>
        </p:nvSpPr>
        <p:spPr bwMode="auto">
          <a:xfrm>
            <a:off x="3806826" y="5580064"/>
            <a:ext cx="936699" cy="298303"/>
          </a:xfrm>
          <a:prstGeom prst="rect">
            <a:avLst/>
          </a:prstGeom>
          <a:noFill/>
          <a:ln w="12700">
            <a:noFill/>
            <a:miter lim="800000"/>
            <a:headEnd/>
            <a:tailEnd/>
          </a:ln>
        </p:spPr>
        <p:txBody>
          <a:bodyPr wrap="none" lIns="82058" tIns="41029" rIns="82058" bIns="41029">
            <a:spAutoFit/>
          </a:bodyPr>
          <a:lstStyle/>
          <a:p>
            <a:pPr defTabSz="820738"/>
            <a:r>
              <a:rPr lang="en-US" sz="1400" b="1">
                <a:latin typeface="Times" pitchFamily="18" charset="0"/>
              </a:rPr>
              <a:t>Inverter 2</a:t>
            </a:r>
          </a:p>
        </p:txBody>
      </p:sp>
      <p:sp>
        <p:nvSpPr>
          <p:cNvPr id="100360" name="Text Box 7"/>
          <p:cNvSpPr txBox="1">
            <a:spLocks noChangeArrowheads="1"/>
          </p:cNvSpPr>
          <p:nvPr/>
        </p:nvSpPr>
        <p:spPr bwMode="auto">
          <a:xfrm>
            <a:off x="2409826" y="5564189"/>
            <a:ext cx="936699" cy="298303"/>
          </a:xfrm>
          <a:prstGeom prst="rect">
            <a:avLst/>
          </a:prstGeom>
          <a:noFill/>
          <a:ln w="12700">
            <a:noFill/>
            <a:miter lim="800000"/>
            <a:headEnd/>
            <a:tailEnd/>
          </a:ln>
        </p:spPr>
        <p:txBody>
          <a:bodyPr wrap="none" lIns="82058" tIns="41029" rIns="82058" bIns="41029">
            <a:spAutoFit/>
          </a:bodyPr>
          <a:lstStyle/>
          <a:p>
            <a:pPr defTabSz="820738"/>
            <a:r>
              <a:rPr lang="en-US" sz="1400" b="1">
                <a:latin typeface="Times" pitchFamily="18" charset="0"/>
              </a:rPr>
              <a:t>Inverter 1</a:t>
            </a:r>
          </a:p>
        </p:txBody>
      </p:sp>
      <p:sp>
        <p:nvSpPr>
          <p:cNvPr id="100361" name="Text Box 8"/>
          <p:cNvSpPr txBox="1">
            <a:spLocks noChangeArrowheads="1"/>
          </p:cNvSpPr>
          <p:nvPr/>
        </p:nvSpPr>
        <p:spPr bwMode="auto">
          <a:xfrm>
            <a:off x="5410200" y="4191001"/>
            <a:ext cx="4495800" cy="1838325"/>
          </a:xfrm>
          <a:prstGeom prst="rect">
            <a:avLst/>
          </a:prstGeom>
          <a:noFill/>
          <a:ln w="38100">
            <a:solidFill>
              <a:srgbClr val="FF3300"/>
            </a:solidFill>
            <a:miter lim="800000"/>
            <a:headEnd/>
            <a:tailEnd/>
          </a:ln>
        </p:spPr>
        <p:txBody>
          <a:bodyPr>
            <a:spAutoFit/>
          </a:bodyPr>
          <a:lstStyle/>
          <a:p>
            <a:pPr defTabSz="820738"/>
            <a:r>
              <a:rPr lang="en-US" sz="2800" b="1">
                <a:latin typeface="Times" pitchFamily="18" charset="0"/>
              </a:rPr>
              <a:t>SNM is length of diagonal of the largest embedded square on the butterfly curve</a:t>
            </a:r>
          </a:p>
        </p:txBody>
      </p:sp>
      <p:grpSp>
        <p:nvGrpSpPr>
          <p:cNvPr id="2" name="Group 9"/>
          <p:cNvGrpSpPr>
            <a:grpSpLocks/>
          </p:cNvGrpSpPr>
          <p:nvPr/>
        </p:nvGrpSpPr>
        <p:grpSpPr bwMode="auto">
          <a:xfrm>
            <a:off x="1682750" y="3657601"/>
            <a:ext cx="3727450" cy="1928813"/>
            <a:chOff x="2623" y="2425"/>
            <a:chExt cx="2348" cy="1215"/>
          </a:xfrm>
        </p:grpSpPr>
        <p:sp>
          <p:nvSpPr>
            <p:cNvPr id="100364" name="Line 10"/>
            <p:cNvSpPr>
              <a:spLocks noChangeShapeType="1"/>
            </p:cNvSpPr>
            <p:nvPr/>
          </p:nvSpPr>
          <p:spPr bwMode="auto">
            <a:xfrm>
              <a:off x="4179" y="2916"/>
              <a:ext cx="1" cy="190"/>
            </a:xfrm>
            <a:prstGeom prst="line">
              <a:avLst/>
            </a:prstGeom>
            <a:noFill/>
            <a:ln w="38100">
              <a:solidFill>
                <a:srgbClr val="000000"/>
              </a:solidFill>
              <a:round/>
              <a:headEnd/>
              <a:tailEnd/>
            </a:ln>
          </p:spPr>
          <p:txBody>
            <a:bodyPr/>
            <a:lstStyle/>
            <a:p>
              <a:endParaRPr lang="en-US"/>
            </a:p>
          </p:txBody>
        </p:sp>
        <p:sp>
          <p:nvSpPr>
            <p:cNvPr id="100365" name="Line 11"/>
            <p:cNvSpPr>
              <a:spLocks noChangeShapeType="1"/>
            </p:cNvSpPr>
            <p:nvPr/>
          </p:nvSpPr>
          <p:spPr bwMode="auto">
            <a:xfrm>
              <a:off x="4113" y="3011"/>
              <a:ext cx="13" cy="1"/>
            </a:xfrm>
            <a:prstGeom prst="line">
              <a:avLst/>
            </a:prstGeom>
            <a:noFill/>
            <a:ln w="38100">
              <a:solidFill>
                <a:srgbClr val="000000"/>
              </a:solidFill>
              <a:round/>
              <a:headEnd/>
              <a:tailEnd/>
            </a:ln>
          </p:spPr>
          <p:txBody>
            <a:bodyPr/>
            <a:lstStyle/>
            <a:p>
              <a:endParaRPr lang="en-US"/>
            </a:p>
          </p:txBody>
        </p:sp>
        <p:sp>
          <p:nvSpPr>
            <p:cNvPr id="100366" name="Freeform 12"/>
            <p:cNvSpPr>
              <a:spLocks/>
            </p:cNvSpPr>
            <p:nvPr/>
          </p:nvSpPr>
          <p:spPr bwMode="auto">
            <a:xfrm>
              <a:off x="4218" y="2793"/>
              <a:ext cx="105" cy="436"/>
            </a:xfrm>
            <a:custGeom>
              <a:avLst/>
              <a:gdLst>
                <a:gd name="T0" fmla="*/ 987 w 96"/>
                <a:gd name="T1" fmla="*/ 0 h 384"/>
                <a:gd name="T2" fmla="*/ 987 w 96"/>
                <a:gd name="T3" fmla="*/ 2971 h 384"/>
                <a:gd name="T4" fmla="*/ 0 w 96"/>
                <a:gd name="T5" fmla="*/ 2971 h 384"/>
                <a:gd name="T6" fmla="*/ 0 w 96"/>
                <a:gd name="T7" fmla="*/ 7486 h 384"/>
                <a:gd name="T8" fmla="*/ 987 w 96"/>
                <a:gd name="T9" fmla="*/ 7486 h 384"/>
                <a:gd name="T10" fmla="*/ 987 w 96"/>
                <a:gd name="T11" fmla="*/ 10417 h 384"/>
                <a:gd name="T12" fmla="*/ 0 60000 65536"/>
                <a:gd name="T13" fmla="*/ 0 60000 65536"/>
                <a:gd name="T14" fmla="*/ 0 60000 65536"/>
                <a:gd name="T15" fmla="*/ 0 60000 65536"/>
                <a:gd name="T16" fmla="*/ 0 60000 65536"/>
                <a:gd name="T17" fmla="*/ 0 60000 65536"/>
                <a:gd name="T18" fmla="*/ 0 w 96"/>
                <a:gd name="T19" fmla="*/ 0 h 384"/>
                <a:gd name="T20" fmla="*/ 96 w 96"/>
                <a:gd name="T21" fmla="*/ 384 h 384"/>
              </a:gdLst>
              <a:ahLst/>
              <a:cxnLst>
                <a:cxn ang="T12">
                  <a:pos x="T0" y="T1"/>
                </a:cxn>
                <a:cxn ang="T13">
                  <a:pos x="T2" y="T3"/>
                </a:cxn>
                <a:cxn ang="T14">
                  <a:pos x="T4" y="T5"/>
                </a:cxn>
                <a:cxn ang="T15">
                  <a:pos x="T6" y="T7"/>
                </a:cxn>
                <a:cxn ang="T16">
                  <a:pos x="T8" y="T9"/>
                </a:cxn>
                <a:cxn ang="T17">
                  <a:pos x="T10" y="T11"/>
                </a:cxn>
              </a:cxnLst>
              <a:rect l="T18" t="T19" r="T20" b="T21"/>
              <a:pathLst>
                <a:path w="96" h="384">
                  <a:moveTo>
                    <a:pt x="96" y="0"/>
                  </a:moveTo>
                  <a:lnTo>
                    <a:pt x="96" y="108"/>
                  </a:lnTo>
                  <a:lnTo>
                    <a:pt x="0" y="108"/>
                  </a:lnTo>
                  <a:lnTo>
                    <a:pt x="0" y="276"/>
                  </a:lnTo>
                  <a:lnTo>
                    <a:pt x="96" y="276"/>
                  </a:lnTo>
                  <a:lnTo>
                    <a:pt x="96" y="384"/>
                  </a:lnTo>
                </a:path>
              </a:pathLst>
            </a:custGeom>
            <a:noFill/>
            <a:ln w="38100" cmpd="sng">
              <a:solidFill>
                <a:srgbClr val="000000"/>
              </a:solidFill>
              <a:prstDash val="solid"/>
              <a:round/>
              <a:headEnd/>
              <a:tailEnd/>
            </a:ln>
          </p:spPr>
          <p:txBody>
            <a:bodyPr/>
            <a:lstStyle/>
            <a:p>
              <a:endParaRPr lang="en-US"/>
            </a:p>
          </p:txBody>
        </p:sp>
        <p:sp>
          <p:nvSpPr>
            <p:cNvPr id="100367" name="Freeform 13"/>
            <p:cNvSpPr>
              <a:spLocks/>
            </p:cNvSpPr>
            <p:nvPr/>
          </p:nvSpPr>
          <p:spPr bwMode="auto">
            <a:xfrm>
              <a:off x="4126" y="2984"/>
              <a:ext cx="53" cy="54"/>
            </a:xfrm>
            <a:custGeom>
              <a:avLst/>
              <a:gdLst>
                <a:gd name="T0" fmla="*/ 636 w 48"/>
                <a:gd name="T1" fmla="*/ 515 h 48"/>
                <a:gd name="T2" fmla="*/ 611 w 48"/>
                <a:gd name="T3" fmla="*/ 345 h 48"/>
                <a:gd name="T4" fmla="*/ 579 w 48"/>
                <a:gd name="T5" fmla="*/ 216 h 48"/>
                <a:gd name="T6" fmla="*/ 501 w 48"/>
                <a:gd name="T7" fmla="*/ 107 h 48"/>
                <a:gd name="T8" fmla="*/ 418 w 48"/>
                <a:gd name="T9" fmla="*/ 2 h 48"/>
                <a:gd name="T10" fmla="*/ 319 w 48"/>
                <a:gd name="T11" fmla="*/ 0 h 48"/>
                <a:gd name="T12" fmla="*/ 215 w 48"/>
                <a:gd name="T13" fmla="*/ 2 h 48"/>
                <a:gd name="T14" fmla="*/ 125 w 48"/>
                <a:gd name="T15" fmla="*/ 107 h 48"/>
                <a:gd name="T16" fmla="*/ 4 w 48"/>
                <a:gd name="T17" fmla="*/ 216 h 48"/>
                <a:gd name="T18" fmla="*/ 2 w 48"/>
                <a:gd name="T19" fmla="*/ 345 h 48"/>
                <a:gd name="T20" fmla="*/ 0 w 48"/>
                <a:gd name="T21" fmla="*/ 515 h 48"/>
                <a:gd name="T22" fmla="*/ 2 w 48"/>
                <a:gd name="T23" fmla="*/ 694 h 48"/>
                <a:gd name="T24" fmla="*/ 4 w 48"/>
                <a:gd name="T25" fmla="*/ 824 h 48"/>
                <a:gd name="T26" fmla="*/ 125 w 48"/>
                <a:gd name="T27" fmla="*/ 952 h 48"/>
                <a:gd name="T28" fmla="*/ 215 w 48"/>
                <a:gd name="T29" fmla="*/ 989 h 48"/>
                <a:gd name="T30" fmla="*/ 319 w 48"/>
                <a:gd name="T31" fmla="*/ 1043 h 48"/>
                <a:gd name="T32" fmla="*/ 418 w 48"/>
                <a:gd name="T33" fmla="*/ 989 h 48"/>
                <a:gd name="T34" fmla="*/ 501 w 48"/>
                <a:gd name="T35" fmla="*/ 952 h 48"/>
                <a:gd name="T36" fmla="*/ 579 w 48"/>
                <a:gd name="T37" fmla="*/ 824 h 48"/>
                <a:gd name="T38" fmla="*/ 611 w 48"/>
                <a:gd name="T39" fmla="*/ 694 h 48"/>
                <a:gd name="T40" fmla="*/ 636 w 48"/>
                <a:gd name="T41" fmla="*/ 515 h 4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48"/>
                <a:gd name="T64" fmla="*/ 0 h 48"/>
                <a:gd name="T65" fmla="*/ 48 w 48"/>
                <a:gd name="T66" fmla="*/ 48 h 48"/>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48" h="48">
                  <a:moveTo>
                    <a:pt x="48" y="24"/>
                  </a:moveTo>
                  <a:lnTo>
                    <a:pt x="46" y="16"/>
                  </a:lnTo>
                  <a:lnTo>
                    <a:pt x="44" y="10"/>
                  </a:lnTo>
                  <a:lnTo>
                    <a:pt x="38" y="4"/>
                  </a:lnTo>
                  <a:lnTo>
                    <a:pt x="32" y="2"/>
                  </a:lnTo>
                  <a:lnTo>
                    <a:pt x="24" y="0"/>
                  </a:lnTo>
                  <a:lnTo>
                    <a:pt x="16" y="2"/>
                  </a:lnTo>
                  <a:lnTo>
                    <a:pt x="10" y="4"/>
                  </a:lnTo>
                  <a:lnTo>
                    <a:pt x="4" y="10"/>
                  </a:lnTo>
                  <a:lnTo>
                    <a:pt x="2" y="16"/>
                  </a:lnTo>
                  <a:lnTo>
                    <a:pt x="0" y="24"/>
                  </a:lnTo>
                  <a:lnTo>
                    <a:pt x="2" y="32"/>
                  </a:lnTo>
                  <a:lnTo>
                    <a:pt x="4" y="38"/>
                  </a:lnTo>
                  <a:lnTo>
                    <a:pt x="10" y="44"/>
                  </a:lnTo>
                  <a:lnTo>
                    <a:pt x="16" y="46"/>
                  </a:lnTo>
                  <a:lnTo>
                    <a:pt x="24" y="48"/>
                  </a:lnTo>
                  <a:lnTo>
                    <a:pt x="32" y="46"/>
                  </a:lnTo>
                  <a:lnTo>
                    <a:pt x="38" y="44"/>
                  </a:lnTo>
                  <a:lnTo>
                    <a:pt x="44" y="38"/>
                  </a:lnTo>
                  <a:lnTo>
                    <a:pt x="46" y="32"/>
                  </a:lnTo>
                  <a:lnTo>
                    <a:pt x="48" y="24"/>
                  </a:lnTo>
                </a:path>
              </a:pathLst>
            </a:custGeom>
            <a:noFill/>
            <a:ln w="38100" cmpd="sng">
              <a:solidFill>
                <a:srgbClr val="000000"/>
              </a:solidFill>
              <a:prstDash val="solid"/>
              <a:round/>
              <a:headEnd/>
              <a:tailEnd/>
            </a:ln>
          </p:spPr>
          <p:txBody>
            <a:bodyPr/>
            <a:lstStyle/>
            <a:p>
              <a:endParaRPr lang="en-US"/>
            </a:p>
          </p:txBody>
        </p:sp>
        <p:sp>
          <p:nvSpPr>
            <p:cNvPr id="100368" name="Freeform 14"/>
            <p:cNvSpPr>
              <a:spLocks/>
            </p:cNvSpPr>
            <p:nvPr/>
          </p:nvSpPr>
          <p:spPr bwMode="auto">
            <a:xfrm>
              <a:off x="4218" y="3120"/>
              <a:ext cx="105" cy="436"/>
            </a:xfrm>
            <a:custGeom>
              <a:avLst/>
              <a:gdLst>
                <a:gd name="T0" fmla="*/ 987 w 96"/>
                <a:gd name="T1" fmla="*/ 0 h 384"/>
                <a:gd name="T2" fmla="*/ 987 w 96"/>
                <a:gd name="T3" fmla="*/ 2971 h 384"/>
                <a:gd name="T4" fmla="*/ 0 w 96"/>
                <a:gd name="T5" fmla="*/ 2971 h 384"/>
                <a:gd name="T6" fmla="*/ 0 w 96"/>
                <a:gd name="T7" fmla="*/ 7486 h 384"/>
                <a:gd name="T8" fmla="*/ 987 w 96"/>
                <a:gd name="T9" fmla="*/ 7486 h 384"/>
                <a:gd name="T10" fmla="*/ 987 w 96"/>
                <a:gd name="T11" fmla="*/ 10417 h 384"/>
                <a:gd name="T12" fmla="*/ 0 60000 65536"/>
                <a:gd name="T13" fmla="*/ 0 60000 65536"/>
                <a:gd name="T14" fmla="*/ 0 60000 65536"/>
                <a:gd name="T15" fmla="*/ 0 60000 65536"/>
                <a:gd name="T16" fmla="*/ 0 60000 65536"/>
                <a:gd name="T17" fmla="*/ 0 60000 65536"/>
                <a:gd name="T18" fmla="*/ 0 w 96"/>
                <a:gd name="T19" fmla="*/ 0 h 384"/>
                <a:gd name="T20" fmla="*/ 96 w 96"/>
                <a:gd name="T21" fmla="*/ 384 h 384"/>
              </a:gdLst>
              <a:ahLst/>
              <a:cxnLst>
                <a:cxn ang="T12">
                  <a:pos x="T0" y="T1"/>
                </a:cxn>
                <a:cxn ang="T13">
                  <a:pos x="T2" y="T3"/>
                </a:cxn>
                <a:cxn ang="T14">
                  <a:pos x="T4" y="T5"/>
                </a:cxn>
                <a:cxn ang="T15">
                  <a:pos x="T6" y="T7"/>
                </a:cxn>
                <a:cxn ang="T16">
                  <a:pos x="T8" y="T9"/>
                </a:cxn>
                <a:cxn ang="T17">
                  <a:pos x="T10" y="T11"/>
                </a:cxn>
              </a:cxnLst>
              <a:rect l="T18" t="T19" r="T20" b="T21"/>
              <a:pathLst>
                <a:path w="96" h="384">
                  <a:moveTo>
                    <a:pt x="96" y="0"/>
                  </a:moveTo>
                  <a:lnTo>
                    <a:pt x="96" y="108"/>
                  </a:lnTo>
                  <a:lnTo>
                    <a:pt x="0" y="108"/>
                  </a:lnTo>
                  <a:lnTo>
                    <a:pt x="0" y="276"/>
                  </a:lnTo>
                  <a:lnTo>
                    <a:pt x="96" y="276"/>
                  </a:lnTo>
                  <a:lnTo>
                    <a:pt x="96" y="384"/>
                  </a:lnTo>
                </a:path>
              </a:pathLst>
            </a:custGeom>
            <a:noFill/>
            <a:ln w="38100" cmpd="sng">
              <a:solidFill>
                <a:srgbClr val="000000"/>
              </a:solidFill>
              <a:prstDash val="solid"/>
              <a:round/>
              <a:headEnd/>
              <a:tailEnd/>
            </a:ln>
          </p:spPr>
          <p:txBody>
            <a:bodyPr/>
            <a:lstStyle/>
            <a:p>
              <a:endParaRPr lang="en-US"/>
            </a:p>
          </p:txBody>
        </p:sp>
        <p:sp>
          <p:nvSpPr>
            <p:cNvPr id="100369" name="Line 15"/>
            <p:cNvSpPr>
              <a:spLocks noChangeShapeType="1"/>
            </p:cNvSpPr>
            <p:nvPr/>
          </p:nvSpPr>
          <p:spPr bwMode="auto">
            <a:xfrm>
              <a:off x="4179" y="3243"/>
              <a:ext cx="1" cy="190"/>
            </a:xfrm>
            <a:prstGeom prst="line">
              <a:avLst/>
            </a:prstGeom>
            <a:noFill/>
            <a:ln w="38100">
              <a:solidFill>
                <a:srgbClr val="000000"/>
              </a:solidFill>
              <a:round/>
              <a:headEnd/>
              <a:tailEnd/>
            </a:ln>
          </p:spPr>
          <p:txBody>
            <a:bodyPr/>
            <a:lstStyle/>
            <a:p>
              <a:endParaRPr lang="en-US"/>
            </a:p>
          </p:txBody>
        </p:sp>
        <p:sp>
          <p:nvSpPr>
            <p:cNvPr id="100370" name="Line 16"/>
            <p:cNvSpPr>
              <a:spLocks noChangeShapeType="1"/>
            </p:cNvSpPr>
            <p:nvPr/>
          </p:nvSpPr>
          <p:spPr bwMode="auto">
            <a:xfrm>
              <a:off x="4113" y="3338"/>
              <a:ext cx="66" cy="1"/>
            </a:xfrm>
            <a:prstGeom prst="line">
              <a:avLst/>
            </a:prstGeom>
            <a:noFill/>
            <a:ln w="38100">
              <a:solidFill>
                <a:srgbClr val="000000"/>
              </a:solidFill>
              <a:round/>
              <a:headEnd/>
              <a:tailEnd/>
            </a:ln>
          </p:spPr>
          <p:txBody>
            <a:bodyPr/>
            <a:lstStyle/>
            <a:p>
              <a:endParaRPr lang="en-US"/>
            </a:p>
          </p:txBody>
        </p:sp>
        <p:sp>
          <p:nvSpPr>
            <p:cNvPr id="100371" name="Freeform 17"/>
            <p:cNvSpPr>
              <a:spLocks/>
            </p:cNvSpPr>
            <p:nvPr/>
          </p:nvSpPr>
          <p:spPr bwMode="auto">
            <a:xfrm>
              <a:off x="4060" y="3011"/>
              <a:ext cx="53" cy="327"/>
            </a:xfrm>
            <a:custGeom>
              <a:avLst/>
              <a:gdLst>
                <a:gd name="T0" fmla="*/ 636 w 48"/>
                <a:gd name="T1" fmla="*/ 7829 h 288"/>
                <a:gd name="T2" fmla="*/ 0 w 48"/>
                <a:gd name="T3" fmla="*/ 7829 h 288"/>
                <a:gd name="T4" fmla="*/ 0 w 48"/>
                <a:gd name="T5" fmla="*/ 0 h 288"/>
                <a:gd name="T6" fmla="*/ 636 w 48"/>
                <a:gd name="T7" fmla="*/ 0 h 288"/>
                <a:gd name="T8" fmla="*/ 0 60000 65536"/>
                <a:gd name="T9" fmla="*/ 0 60000 65536"/>
                <a:gd name="T10" fmla="*/ 0 60000 65536"/>
                <a:gd name="T11" fmla="*/ 0 60000 65536"/>
                <a:gd name="T12" fmla="*/ 0 w 48"/>
                <a:gd name="T13" fmla="*/ 0 h 288"/>
                <a:gd name="T14" fmla="*/ 48 w 48"/>
                <a:gd name="T15" fmla="*/ 288 h 288"/>
              </a:gdLst>
              <a:ahLst/>
              <a:cxnLst>
                <a:cxn ang="T8">
                  <a:pos x="T0" y="T1"/>
                </a:cxn>
                <a:cxn ang="T9">
                  <a:pos x="T2" y="T3"/>
                </a:cxn>
                <a:cxn ang="T10">
                  <a:pos x="T4" y="T5"/>
                </a:cxn>
                <a:cxn ang="T11">
                  <a:pos x="T6" y="T7"/>
                </a:cxn>
              </a:cxnLst>
              <a:rect l="T12" t="T13" r="T14" b="T15"/>
              <a:pathLst>
                <a:path w="48" h="288">
                  <a:moveTo>
                    <a:pt x="48" y="288"/>
                  </a:moveTo>
                  <a:lnTo>
                    <a:pt x="0" y="288"/>
                  </a:lnTo>
                  <a:lnTo>
                    <a:pt x="0" y="0"/>
                  </a:lnTo>
                  <a:lnTo>
                    <a:pt x="48" y="0"/>
                  </a:lnTo>
                </a:path>
              </a:pathLst>
            </a:custGeom>
            <a:noFill/>
            <a:ln w="38100" cmpd="sng">
              <a:solidFill>
                <a:srgbClr val="000000"/>
              </a:solidFill>
              <a:prstDash val="solid"/>
              <a:round/>
              <a:headEnd/>
              <a:tailEnd/>
            </a:ln>
          </p:spPr>
          <p:txBody>
            <a:bodyPr/>
            <a:lstStyle/>
            <a:p>
              <a:endParaRPr lang="en-US"/>
            </a:p>
          </p:txBody>
        </p:sp>
        <p:sp>
          <p:nvSpPr>
            <p:cNvPr id="100372" name="Line 18"/>
            <p:cNvSpPr>
              <a:spLocks noChangeShapeType="1"/>
            </p:cNvSpPr>
            <p:nvPr/>
          </p:nvSpPr>
          <p:spPr bwMode="auto">
            <a:xfrm>
              <a:off x="3362" y="2916"/>
              <a:ext cx="2" cy="190"/>
            </a:xfrm>
            <a:prstGeom prst="line">
              <a:avLst/>
            </a:prstGeom>
            <a:noFill/>
            <a:ln w="38100">
              <a:solidFill>
                <a:srgbClr val="000000"/>
              </a:solidFill>
              <a:round/>
              <a:headEnd/>
              <a:tailEnd/>
            </a:ln>
          </p:spPr>
          <p:txBody>
            <a:bodyPr/>
            <a:lstStyle/>
            <a:p>
              <a:endParaRPr lang="en-US"/>
            </a:p>
          </p:txBody>
        </p:sp>
        <p:sp>
          <p:nvSpPr>
            <p:cNvPr id="100373" name="Line 19"/>
            <p:cNvSpPr>
              <a:spLocks noChangeShapeType="1"/>
            </p:cNvSpPr>
            <p:nvPr/>
          </p:nvSpPr>
          <p:spPr bwMode="auto">
            <a:xfrm flipH="1">
              <a:off x="3415" y="3011"/>
              <a:ext cx="13" cy="1"/>
            </a:xfrm>
            <a:prstGeom prst="line">
              <a:avLst/>
            </a:prstGeom>
            <a:noFill/>
            <a:ln w="38100">
              <a:solidFill>
                <a:srgbClr val="000000"/>
              </a:solidFill>
              <a:round/>
              <a:headEnd/>
              <a:tailEnd/>
            </a:ln>
          </p:spPr>
          <p:txBody>
            <a:bodyPr/>
            <a:lstStyle/>
            <a:p>
              <a:endParaRPr lang="en-US"/>
            </a:p>
          </p:txBody>
        </p:sp>
        <p:sp>
          <p:nvSpPr>
            <p:cNvPr id="100374" name="Freeform 20"/>
            <p:cNvSpPr>
              <a:spLocks/>
            </p:cNvSpPr>
            <p:nvPr/>
          </p:nvSpPr>
          <p:spPr bwMode="auto">
            <a:xfrm>
              <a:off x="3218" y="2793"/>
              <a:ext cx="105" cy="436"/>
            </a:xfrm>
            <a:custGeom>
              <a:avLst/>
              <a:gdLst>
                <a:gd name="T0" fmla="*/ 0 w 96"/>
                <a:gd name="T1" fmla="*/ 0 h 384"/>
                <a:gd name="T2" fmla="*/ 0 w 96"/>
                <a:gd name="T3" fmla="*/ 2971 h 384"/>
                <a:gd name="T4" fmla="*/ 987 w 96"/>
                <a:gd name="T5" fmla="*/ 2971 h 384"/>
                <a:gd name="T6" fmla="*/ 987 w 96"/>
                <a:gd name="T7" fmla="*/ 7486 h 384"/>
                <a:gd name="T8" fmla="*/ 0 w 96"/>
                <a:gd name="T9" fmla="*/ 7486 h 384"/>
                <a:gd name="T10" fmla="*/ 0 w 96"/>
                <a:gd name="T11" fmla="*/ 10417 h 384"/>
                <a:gd name="T12" fmla="*/ 0 60000 65536"/>
                <a:gd name="T13" fmla="*/ 0 60000 65536"/>
                <a:gd name="T14" fmla="*/ 0 60000 65536"/>
                <a:gd name="T15" fmla="*/ 0 60000 65536"/>
                <a:gd name="T16" fmla="*/ 0 60000 65536"/>
                <a:gd name="T17" fmla="*/ 0 60000 65536"/>
                <a:gd name="T18" fmla="*/ 0 w 96"/>
                <a:gd name="T19" fmla="*/ 0 h 384"/>
                <a:gd name="T20" fmla="*/ 96 w 96"/>
                <a:gd name="T21" fmla="*/ 384 h 384"/>
              </a:gdLst>
              <a:ahLst/>
              <a:cxnLst>
                <a:cxn ang="T12">
                  <a:pos x="T0" y="T1"/>
                </a:cxn>
                <a:cxn ang="T13">
                  <a:pos x="T2" y="T3"/>
                </a:cxn>
                <a:cxn ang="T14">
                  <a:pos x="T4" y="T5"/>
                </a:cxn>
                <a:cxn ang="T15">
                  <a:pos x="T6" y="T7"/>
                </a:cxn>
                <a:cxn ang="T16">
                  <a:pos x="T8" y="T9"/>
                </a:cxn>
                <a:cxn ang="T17">
                  <a:pos x="T10" y="T11"/>
                </a:cxn>
              </a:cxnLst>
              <a:rect l="T18" t="T19" r="T20" b="T21"/>
              <a:pathLst>
                <a:path w="96" h="384">
                  <a:moveTo>
                    <a:pt x="0" y="0"/>
                  </a:moveTo>
                  <a:lnTo>
                    <a:pt x="0" y="108"/>
                  </a:lnTo>
                  <a:lnTo>
                    <a:pt x="96" y="108"/>
                  </a:lnTo>
                  <a:lnTo>
                    <a:pt x="96" y="276"/>
                  </a:lnTo>
                  <a:lnTo>
                    <a:pt x="0" y="276"/>
                  </a:lnTo>
                  <a:lnTo>
                    <a:pt x="0" y="384"/>
                  </a:lnTo>
                </a:path>
              </a:pathLst>
            </a:custGeom>
            <a:noFill/>
            <a:ln w="38100" cmpd="sng">
              <a:solidFill>
                <a:srgbClr val="000000"/>
              </a:solidFill>
              <a:prstDash val="solid"/>
              <a:round/>
              <a:headEnd/>
              <a:tailEnd/>
            </a:ln>
          </p:spPr>
          <p:txBody>
            <a:bodyPr/>
            <a:lstStyle/>
            <a:p>
              <a:endParaRPr lang="en-US"/>
            </a:p>
          </p:txBody>
        </p:sp>
        <p:sp>
          <p:nvSpPr>
            <p:cNvPr id="100375" name="Freeform 21"/>
            <p:cNvSpPr>
              <a:spLocks/>
            </p:cNvSpPr>
            <p:nvPr/>
          </p:nvSpPr>
          <p:spPr bwMode="auto">
            <a:xfrm>
              <a:off x="3362" y="2984"/>
              <a:ext cx="53" cy="54"/>
            </a:xfrm>
            <a:custGeom>
              <a:avLst/>
              <a:gdLst>
                <a:gd name="T0" fmla="*/ 0 w 48"/>
                <a:gd name="T1" fmla="*/ 515 h 48"/>
                <a:gd name="T2" fmla="*/ 2 w 48"/>
                <a:gd name="T3" fmla="*/ 345 h 48"/>
                <a:gd name="T4" fmla="*/ 4 w 48"/>
                <a:gd name="T5" fmla="*/ 216 h 48"/>
                <a:gd name="T6" fmla="*/ 125 w 48"/>
                <a:gd name="T7" fmla="*/ 107 h 48"/>
                <a:gd name="T8" fmla="*/ 215 w 48"/>
                <a:gd name="T9" fmla="*/ 2 h 48"/>
                <a:gd name="T10" fmla="*/ 319 w 48"/>
                <a:gd name="T11" fmla="*/ 0 h 48"/>
                <a:gd name="T12" fmla="*/ 418 w 48"/>
                <a:gd name="T13" fmla="*/ 2 h 48"/>
                <a:gd name="T14" fmla="*/ 501 w 48"/>
                <a:gd name="T15" fmla="*/ 107 h 48"/>
                <a:gd name="T16" fmla="*/ 579 w 48"/>
                <a:gd name="T17" fmla="*/ 216 h 48"/>
                <a:gd name="T18" fmla="*/ 611 w 48"/>
                <a:gd name="T19" fmla="*/ 345 h 48"/>
                <a:gd name="T20" fmla="*/ 636 w 48"/>
                <a:gd name="T21" fmla="*/ 515 h 48"/>
                <a:gd name="T22" fmla="*/ 611 w 48"/>
                <a:gd name="T23" fmla="*/ 694 h 48"/>
                <a:gd name="T24" fmla="*/ 579 w 48"/>
                <a:gd name="T25" fmla="*/ 824 h 48"/>
                <a:gd name="T26" fmla="*/ 501 w 48"/>
                <a:gd name="T27" fmla="*/ 952 h 48"/>
                <a:gd name="T28" fmla="*/ 418 w 48"/>
                <a:gd name="T29" fmla="*/ 989 h 48"/>
                <a:gd name="T30" fmla="*/ 319 w 48"/>
                <a:gd name="T31" fmla="*/ 1043 h 48"/>
                <a:gd name="T32" fmla="*/ 215 w 48"/>
                <a:gd name="T33" fmla="*/ 989 h 48"/>
                <a:gd name="T34" fmla="*/ 125 w 48"/>
                <a:gd name="T35" fmla="*/ 952 h 48"/>
                <a:gd name="T36" fmla="*/ 4 w 48"/>
                <a:gd name="T37" fmla="*/ 824 h 48"/>
                <a:gd name="T38" fmla="*/ 2 w 48"/>
                <a:gd name="T39" fmla="*/ 694 h 48"/>
                <a:gd name="T40" fmla="*/ 0 w 48"/>
                <a:gd name="T41" fmla="*/ 515 h 4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48"/>
                <a:gd name="T64" fmla="*/ 0 h 48"/>
                <a:gd name="T65" fmla="*/ 48 w 48"/>
                <a:gd name="T66" fmla="*/ 48 h 48"/>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48" h="48">
                  <a:moveTo>
                    <a:pt x="0" y="24"/>
                  </a:moveTo>
                  <a:lnTo>
                    <a:pt x="2" y="16"/>
                  </a:lnTo>
                  <a:lnTo>
                    <a:pt x="4" y="10"/>
                  </a:lnTo>
                  <a:lnTo>
                    <a:pt x="10" y="4"/>
                  </a:lnTo>
                  <a:lnTo>
                    <a:pt x="16" y="2"/>
                  </a:lnTo>
                  <a:lnTo>
                    <a:pt x="24" y="0"/>
                  </a:lnTo>
                  <a:lnTo>
                    <a:pt x="32" y="2"/>
                  </a:lnTo>
                  <a:lnTo>
                    <a:pt x="38" y="4"/>
                  </a:lnTo>
                  <a:lnTo>
                    <a:pt x="44" y="10"/>
                  </a:lnTo>
                  <a:lnTo>
                    <a:pt x="46" y="16"/>
                  </a:lnTo>
                  <a:lnTo>
                    <a:pt x="48" y="24"/>
                  </a:lnTo>
                  <a:lnTo>
                    <a:pt x="46" y="32"/>
                  </a:lnTo>
                  <a:lnTo>
                    <a:pt x="44" y="38"/>
                  </a:lnTo>
                  <a:lnTo>
                    <a:pt x="38" y="44"/>
                  </a:lnTo>
                  <a:lnTo>
                    <a:pt x="32" y="46"/>
                  </a:lnTo>
                  <a:lnTo>
                    <a:pt x="24" y="48"/>
                  </a:lnTo>
                  <a:lnTo>
                    <a:pt x="16" y="46"/>
                  </a:lnTo>
                  <a:lnTo>
                    <a:pt x="10" y="44"/>
                  </a:lnTo>
                  <a:lnTo>
                    <a:pt x="4" y="38"/>
                  </a:lnTo>
                  <a:lnTo>
                    <a:pt x="2" y="32"/>
                  </a:lnTo>
                  <a:lnTo>
                    <a:pt x="0" y="24"/>
                  </a:lnTo>
                </a:path>
              </a:pathLst>
            </a:custGeom>
            <a:noFill/>
            <a:ln w="38100" cmpd="sng">
              <a:solidFill>
                <a:srgbClr val="000000"/>
              </a:solidFill>
              <a:prstDash val="solid"/>
              <a:round/>
              <a:headEnd/>
              <a:tailEnd/>
            </a:ln>
          </p:spPr>
          <p:txBody>
            <a:bodyPr/>
            <a:lstStyle/>
            <a:p>
              <a:endParaRPr lang="en-US"/>
            </a:p>
          </p:txBody>
        </p:sp>
        <p:sp>
          <p:nvSpPr>
            <p:cNvPr id="100376" name="Freeform 22"/>
            <p:cNvSpPr>
              <a:spLocks/>
            </p:cNvSpPr>
            <p:nvPr/>
          </p:nvSpPr>
          <p:spPr bwMode="auto">
            <a:xfrm>
              <a:off x="3218" y="3120"/>
              <a:ext cx="105" cy="436"/>
            </a:xfrm>
            <a:custGeom>
              <a:avLst/>
              <a:gdLst>
                <a:gd name="T0" fmla="*/ 0 w 96"/>
                <a:gd name="T1" fmla="*/ 0 h 384"/>
                <a:gd name="T2" fmla="*/ 0 w 96"/>
                <a:gd name="T3" fmla="*/ 2971 h 384"/>
                <a:gd name="T4" fmla="*/ 987 w 96"/>
                <a:gd name="T5" fmla="*/ 2971 h 384"/>
                <a:gd name="T6" fmla="*/ 987 w 96"/>
                <a:gd name="T7" fmla="*/ 7486 h 384"/>
                <a:gd name="T8" fmla="*/ 0 w 96"/>
                <a:gd name="T9" fmla="*/ 7486 h 384"/>
                <a:gd name="T10" fmla="*/ 0 w 96"/>
                <a:gd name="T11" fmla="*/ 10417 h 384"/>
                <a:gd name="T12" fmla="*/ 0 60000 65536"/>
                <a:gd name="T13" fmla="*/ 0 60000 65536"/>
                <a:gd name="T14" fmla="*/ 0 60000 65536"/>
                <a:gd name="T15" fmla="*/ 0 60000 65536"/>
                <a:gd name="T16" fmla="*/ 0 60000 65536"/>
                <a:gd name="T17" fmla="*/ 0 60000 65536"/>
                <a:gd name="T18" fmla="*/ 0 w 96"/>
                <a:gd name="T19" fmla="*/ 0 h 384"/>
                <a:gd name="T20" fmla="*/ 96 w 96"/>
                <a:gd name="T21" fmla="*/ 384 h 384"/>
              </a:gdLst>
              <a:ahLst/>
              <a:cxnLst>
                <a:cxn ang="T12">
                  <a:pos x="T0" y="T1"/>
                </a:cxn>
                <a:cxn ang="T13">
                  <a:pos x="T2" y="T3"/>
                </a:cxn>
                <a:cxn ang="T14">
                  <a:pos x="T4" y="T5"/>
                </a:cxn>
                <a:cxn ang="T15">
                  <a:pos x="T6" y="T7"/>
                </a:cxn>
                <a:cxn ang="T16">
                  <a:pos x="T8" y="T9"/>
                </a:cxn>
                <a:cxn ang="T17">
                  <a:pos x="T10" y="T11"/>
                </a:cxn>
              </a:cxnLst>
              <a:rect l="T18" t="T19" r="T20" b="T21"/>
              <a:pathLst>
                <a:path w="96" h="384">
                  <a:moveTo>
                    <a:pt x="0" y="0"/>
                  </a:moveTo>
                  <a:lnTo>
                    <a:pt x="0" y="108"/>
                  </a:lnTo>
                  <a:lnTo>
                    <a:pt x="96" y="108"/>
                  </a:lnTo>
                  <a:lnTo>
                    <a:pt x="96" y="276"/>
                  </a:lnTo>
                  <a:lnTo>
                    <a:pt x="0" y="276"/>
                  </a:lnTo>
                  <a:lnTo>
                    <a:pt x="0" y="384"/>
                  </a:lnTo>
                </a:path>
              </a:pathLst>
            </a:custGeom>
            <a:noFill/>
            <a:ln w="38100" cmpd="sng">
              <a:solidFill>
                <a:srgbClr val="000000"/>
              </a:solidFill>
              <a:prstDash val="solid"/>
              <a:round/>
              <a:headEnd/>
              <a:tailEnd/>
            </a:ln>
          </p:spPr>
          <p:txBody>
            <a:bodyPr/>
            <a:lstStyle/>
            <a:p>
              <a:endParaRPr lang="en-US"/>
            </a:p>
          </p:txBody>
        </p:sp>
        <p:sp>
          <p:nvSpPr>
            <p:cNvPr id="100377" name="Line 23"/>
            <p:cNvSpPr>
              <a:spLocks noChangeShapeType="1"/>
            </p:cNvSpPr>
            <p:nvPr/>
          </p:nvSpPr>
          <p:spPr bwMode="auto">
            <a:xfrm>
              <a:off x="3362" y="3243"/>
              <a:ext cx="2" cy="190"/>
            </a:xfrm>
            <a:prstGeom prst="line">
              <a:avLst/>
            </a:prstGeom>
            <a:noFill/>
            <a:ln w="38100">
              <a:solidFill>
                <a:srgbClr val="000000"/>
              </a:solidFill>
              <a:round/>
              <a:headEnd/>
              <a:tailEnd/>
            </a:ln>
          </p:spPr>
          <p:txBody>
            <a:bodyPr/>
            <a:lstStyle/>
            <a:p>
              <a:endParaRPr lang="en-US"/>
            </a:p>
          </p:txBody>
        </p:sp>
        <p:sp>
          <p:nvSpPr>
            <p:cNvPr id="100378" name="Line 24"/>
            <p:cNvSpPr>
              <a:spLocks noChangeShapeType="1"/>
            </p:cNvSpPr>
            <p:nvPr/>
          </p:nvSpPr>
          <p:spPr bwMode="auto">
            <a:xfrm flipH="1">
              <a:off x="3362" y="3338"/>
              <a:ext cx="66" cy="1"/>
            </a:xfrm>
            <a:prstGeom prst="line">
              <a:avLst/>
            </a:prstGeom>
            <a:noFill/>
            <a:ln w="38100">
              <a:solidFill>
                <a:srgbClr val="000000"/>
              </a:solidFill>
              <a:round/>
              <a:headEnd/>
              <a:tailEnd/>
            </a:ln>
          </p:spPr>
          <p:txBody>
            <a:bodyPr/>
            <a:lstStyle/>
            <a:p>
              <a:endParaRPr lang="en-US"/>
            </a:p>
          </p:txBody>
        </p:sp>
        <p:sp>
          <p:nvSpPr>
            <p:cNvPr id="100379" name="Freeform 25"/>
            <p:cNvSpPr>
              <a:spLocks/>
            </p:cNvSpPr>
            <p:nvPr/>
          </p:nvSpPr>
          <p:spPr bwMode="auto">
            <a:xfrm>
              <a:off x="3428" y="3011"/>
              <a:ext cx="53" cy="327"/>
            </a:xfrm>
            <a:custGeom>
              <a:avLst/>
              <a:gdLst>
                <a:gd name="T0" fmla="*/ 0 w 48"/>
                <a:gd name="T1" fmla="*/ 7829 h 288"/>
                <a:gd name="T2" fmla="*/ 636 w 48"/>
                <a:gd name="T3" fmla="*/ 7829 h 288"/>
                <a:gd name="T4" fmla="*/ 636 w 48"/>
                <a:gd name="T5" fmla="*/ 0 h 288"/>
                <a:gd name="T6" fmla="*/ 0 w 48"/>
                <a:gd name="T7" fmla="*/ 0 h 288"/>
                <a:gd name="T8" fmla="*/ 0 60000 65536"/>
                <a:gd name="T9" fmla="*/ 0 60000 65536"/>
                <a:gd name="T10" fmla="*/ 0 60000 65536"/>
                <a:gd name="T11" fmla="*/ 0 60000 65536"/>
                <a:gd name="T12" fmla="*/ 0 w 48"/>
                <a:gd name="T13" fmla="*/ 0 h 288"/>
                <a:gd name="T14" fmla="*/ 48 w 48"/>
                <a:gd name="T15" fmla="*/ 288 h 288"/>
              </a:gdLst>
              <a:ahLst/>
              <a:cxnLst>
                <a:cxn ang="T8">
                  <a:pos x="T0" y="T1"/>
                </a:cxn>
                <a:cxn ang="T9">
                  <a:pos x="T2" y="T3"/>
                </a:cxn>
                <a:cxn ang="T10">
                  <a:pos x="T4" y="T5"/>
                </a:cxn>
                <a:cxn ang="T11">
                  <a:pos x="T6" y="T7"/>
                </a:cxn>
              </a:cxnLst>
              <a:rect l="T12" t="T13" r="T14" b="T15"/>
              <a:pathLst>
                <a:path w="48" h="288">
                  <a:moveTo>
                    <a:pt x="0" y="288"/>
                  </a:moveTo>
                  <a:lnTo>
                    <a:pt x="48" y="288"/>
                  </a:lnTo>
                  <a:lnTo>
                    <a:pt x="48" y="0"/>
                  </a:lnTo>
                  <a:lnTo>
                    <a:pt x="0" y="0"/>
                  </a:lnTo>
                </a:path>
              </a:pathLst>
            </a:custGeom>
            <a:noFill/>
            <a:ln w="38100" cmpd="sng">
              <a:solidFill>
                <a:srgbClr val="000000"/>
              </a:solidFill>
              <a:prstDash val="solid"/>
              <a:round/>
              <a:headEnd/>
              <a:tailEnd/>
            </a:ln>
          </p:spPr>
          <p:txBody>
            <a:bodyPr/>
            <a:lstStyle/>
            <a:p>
              <a:endParaRPr lang="en-US"/>
            </a:p>
          </p:txBody>
        </p:sp>
        <p:sp>
          <p:nvSpPr>
            <p:cNvPr id="100380" name="Freeform 26"/>
            <p:cNvSpPr>
              <a:spLocks/>
            </p:cNvSpPr>
            <p:nvPr/>
          </p:nvSpPr>
          <p:spPr bwMode="auto">
            <a:xfrm>
              <a:off x="3166" y="3556"/>
              <a:ext cx="105" cy="54"/>
            </a:xfrm>
            <a:custGeom>
              <a:avLst/>
              <a:gdLst>
                <a:gd name="T0" fmla="*/ 0 w 96"/>
                <a:gd name="T1" fmla="*/ 0 h 48"/>
                <a:gd name="T2" fmla="*/ 987 w 96"/>
                <a:gd name="T3" fmla="*/ 0 h 48"/>
                <a:gd name="T4" fmla="*/ 490 w 96"/>
                <a:gd name="T5" fmla="*/ 1043 h 48"/>
                <a:gd name="T6" fmla="*/ 0 w 96"/>
                <a:gd name="T7" fmla="*/ 0 h 48"/>
                <a:gd name="T8" fmla="*/ 0 60000 65536"/>
                <a:gd name="T9" fmla="*/ 0 60000 65536"/>
                <a:gd name="T10" fmla="*/ 0 60000 65536"/>
                <a:gd name="T11" fmla="*/ 0 60000 65536"/>
                <a:gd name="T12" fmla="*/ 0 w 96"/>
                <a:gd name="T13" fmla="*/ 0 h 48"/>
                <a:gd name="T14" fmla="*/ 96 w 96"/>
                <a:gd name="T15" fmla="*/ 48 h 48"/>
              </a:gdLst>
              <a:ahLst/>
              <a:cxnLst>
                <a:cxn ang="T8">
                  <a:pos x="T0" y="T1"/>
                </a:cxn>
                <a:cxn ang="T9">
                  <a:pos x="T2" y="T3"/>
                </a:cxn>
                <a:cxn ang="T10">
                  <a:pos x="T4" y="T5"/>
                </a:cxn>
                <a:cxn ang="T11">
                  <a:pos x="T6" y="T7"/>
                </a:cxn>
              </a:cxnLst>
              <a:rect l="T12" t="T13" r="T14" b="T15"/>
              <a:pathLst>
                <a:path w="96" h="48">
                  <a:moveTo>
                    <a:pt x="0" y="0"/>
                  </a:moveTo>
                  <a:lnTo>
                    <a:pt x="96" y="0"/>
                  </a:lnTo>
                  <a:lnTo>
                    <a:pt x="48" y="48"/>
                  </a:lnTo>
                  <a:lnTo>
                    <a:pt x="0" y="0"/>
                  </a:lnTo>
                </a:path>
              </a:pathLst>
            </a:custGeom>
            <a:noFill/>
            <a:ln w="38100" cmpd="sng">
              <a:solidFill>
                <a:srgbClr val="000000"/>
              </a:solidFill>
              <a:prstDash val="solid"/>
              <a:round/>
              <a:headEnd/>
              <a:tailEnd/>
            </a:ln>
          </p:spPr>
          <p:txBody>
            <a:bodyPr/>
            <a:lstStyle/>
            <a:p>
              <a:endParaRPr lang="en-US"/>
            </a:p>
          </p:txBody>
        </p:sp>
        <p:sp>
          <p:nvSpPr>
            <p:cNvPr id="100381" name="Freeform 27"/>
            <p:cNvSpPr>
              <a:spLocks/>
            </p:cNvSpPr>
            <p:nvPr/>
          </p:nvSpPr>
          <p:spPr bwMode="auto">
            <a:xfrm>
              <a:off x="4270" y="3556"/>
              <a:ext cx="105" cy="54"/>
            </a:xfrm>
            <a:custGeom>
              <a:avLst/>
              <a:gdLst>
                <a:gd name="T0" fmla="*/ 0 w 96"/>
                <a:gd name="T1" fmla="*/ 0 h 48"/>
                <a:gd name="T2" fmla="*/ 987 w 96"/>
                <a:gd name="T3" fmla="*/ 0 h 48"/>
                <a:gd name="T4" fmla="*/ 490 w 96"/>
                <a:gd name="T5" fmla="*/ 1043 h 48"/>
                <a:gd name="T6" fmla="*/ 0 w 96"/>
                <a:gd name="T7" fmla="*/ 0 h 48"/>
                <a:gd name="T8" fmla="*/ 0 60000 65536"/>
                <a:gd name="T9" fmla="*/ 0 60000 65536"/>
                <a:gd name="T10" fmla="*/ 0 60000 65536"/>
                <a:gd name="T11" fmla="*/ 0 60000 65536"/>
                <a:gd name="T12" fmla="*/ 0 w 96"/>
                <a:gd name="T13" fmla="*/ 0 h 48"/>
                <a:gd name="T14" fmla="*/ 96 w 96"/>
                <a:gd name="T15" fmla="*/ 48 h 48"/>
              </a:gdLst>
              <a:ahLst/>
              <a:cxnLst>
                <a:cxn ang="T8">
                  <a:pos x="T0" y="T1"/>
                </a:cxn>
                <a:cxn ang="T9">
                  <a:pos x="T2" y="T3"/>
                </a:cxn>
                <a:cxn ang="T10">
                  <a:pos x="T4" y="T5"/>
                </a:cxn>
                <a:cxn ang="T11">
                  <a:pos x="T6" y="T7"/>
                </a:cxn>
              </a:cxnLst>
              <a:rect l="T12" t="T13" r="T14" b="T15"/>
              <a:pathLst>
                <a:path w="96" h="48">
                  <a:moveTo>
                    <a:pt x="0" y="0"/>
                  </a:moveTo>
                  <a:lnTo>
                    <a:pt x="96" y="0"/>
                  </a:lnTo>
                  <a:lnTo>
                    <a:pt x="48" y="48"/>
                  </a:lnTo>
                  <a:lnTo>
                    <a:pt x="0" y="0"/>
                  </a:lnTo>
                </a:path>
              </a:pathLst>
            </a:custGeom>
            <a:noFill/>
            <a:ln w="38100" cmpd="sng">
              <a:solidFill>
                <a:srgbClr val="000000"/>
              </a:solidFill>
              <a:prstDash val="solid"/>
              <a:round/>
              <a:headEnd/>
              <a:tailEnd/>
            </a:ln>
          </p:spPr>
          <p:txBody>
            <a:bodyPr/>
            <a:lstStyle/>
            <a:p>
              <a:endParaRPr lang="en-US"/>
            </a:p>
          </p:txBody>
        </p:sp>
        <p:sp>
          <p:nvSpPr>
            <p:cNvPr id="100382" name="Freeform 28"/>
            <p:cNvSpPr>
              <a:spLocks/>
            </p:cNvSpPr>
            <p:nvPr/>
          </p:nvSpPr>
          <p:spPr bwMode="auto">
            <a:xfrm>
              <a:off x="3199" y="3154"/>
              <a:ext cx="39" cy="41"/>
            </a:xfrm>
            <a:custGeom>
              <a:avLst/>
              <a:gdLst>
                <a:gd name="T0" fmla="*/ 287 w 36"/>
                <a:gd name="T1" fmla="*/ 535 h 36"/>
                <a:gd name="T2" fmla="*/ 271 w 36"/>
                <a:gd name="T3" fmla="*/ 288 h 36"/>
                <a:gd name="T4" fmla="*/ 236 w 36"/>
                <a:gd name="T5" fmla="*/ 171 h 36"/>
                <a:gd name="T6" fmla="*/ 201 w 36"/>
                <a:gd name="T7" fmla="*/ 2 h 36"/>
                <a:gd name="T8" fmla="*/ 147 w 36"/>
                <a:gd name="T9" fmla="*/ 0 h 36"/>
                <a:gd name="T10" fmla="*/ 78 w 36"/>
                <a:gd name="T11" fmla="*/ 2 h 36"/>
                <a:gd name="T12" fmla="*/ 6 w 36"/>
                <a:gd name="T13" fmla="*/ 171 h 36"/>
                <a:gd name="T14" fmla="*/ 2 w 36"/>
                <a:gd name="T15" fmla="*/ 288 h 36"/>
                <a:gd name="T16" fmla="*/ 0 w 36"/>
                <a:gd name="T17" fmla="*/ 535 h 36"/>
                <a:gd name="T18" fmla="*/ 2 w 36"/>
                <a:gd name="T19" fmla="*/ 766 h 36"/>
                <a:gd name="T20" fmla="*/ 6 w 36"/>
                <a:gd name="T21" fmla="*/ 872 h 36"/>
                <a:gd name="T22" fmla="*/ 78 w 36"/>
                <a:gd name="T23" fmla="*/ 993 h 36"/>
                <a:gd name="T24" fmla="*/ 147 w 36"/>
                <a:gd name="T25" fmla="*/ 1057 h 36"/>
                <a:gd name="T26" fmla="*/ 201 w 36"/>
                <a:gd name="T27" fmla="*/ 993 h 36"/>
                <a:gd name="T28" fmla="*/ 236 w 36"/>
                <a:gd name="T29" fmla="*/ 872 h 36"/>
                <a:gd name="T30" fmla="*/ 271 w 36"/>
                <a:gd name="T31" fmla="*/ 766 h 36"/>
                <a:gd name="T32" fmla="*/ 287 w 36"/>
                <a:gd name="T33" fmla="*/ 535 h 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36"/>
                <a:gd name="T52" fmla="*/ 0 h 36"/>
                <a:gd name="T53" fmla="*/ 36 w 36"/>
                <a:gd name="T54" fmla="*/ 36 h 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36" h="36">
                  <a:moveTo>
                    <a:pt x="36" y="18"/>
                  </a:moveTo>
                  <a:lnTo>
                    <a:pt x="34" y="10"/>
                  </a:lnTo>
                  <a:lnTo>
                    <a:pt x="30" y="6"/>
                  </a:lnTo>
                  <a:lnTo>
                    <a:pt x="26" y="2"/>
                  </a:lnTo>
                  <a:lnTo>
                    <a:pt x="18" y="0"/>
                  </a:lnTo>
                  <a:lnTo>
                    <a:pt x="10" y="2"/>
                  </a:lnTo>
                  <a:lnTo>
                    <a:pt x="6" y="6"/>
                  </a:lnTo>
                  <a:lnTo>
                    <a:pt x="2" y="10"/>
                  </a:lnTo>
                  <a:lnTo>
                    <a:pt x="0" y="18"/>
                  </a:lnTo>
                  <a:lnTo>
                    <a:pt x="2" y="26"/>
                  </a:lnTo>
                  <a:lnTo>
                    <a:pt x="6" y="30"/>
                  </a:lnTo>
                  <a:lnTo>
                    <a:pt x="10" y="34"/>
                  </a:lnTo>
                  <a:lnTo>
                    <a:pt x="18" y="36"/>
                  </a:lnTo>
                  <a:lnTo>
                    <a:pt x="26" y="34"/>
                  </a:lnTo>
                  <a:lnTo>
                    <a:pt x="30" y="30"/>
                  </a:lnTo>
                  <a:lnTo>
                    <a:pt x="34" y="26"/>
                  </a:lnTo>
                  <a:lnTo>
                    <a:pt x="36" y="18"/>
                  </a:lnTo>
                  <a:close/>
                </a:path>
              </a:pathLst>
            </a:custGeom>
            <a:solidFill>
              <a:srgbClr val="000000"/>
            </a:solidFill>
            <a:ln w="38100" cmpd="sng">
              <a:solidFill>
                <a:srgbClr val="000000"/>
              </a:solidFill>
              <a:prstDash val="solid"/>
              <a:round/>
              <a:headEnd/>
              <a:tailEnd/>
            </a:ln>
          </p:spPr>
          <p:txBody>
            <a:bodyPr/>
            <a:lstStyle/>
            <a:p>
              <a:endParaRPr lang="en-US"/>
            </a:p>
          </p:txBody>
        </p:sp>
        <p:sp>
          <p:nvSpPr>
            <p:cNvPr id="100383" name="Freeform 29"/>
            <p:cNvSpPr>
              <a:spLocks/>
            </p:cNvSpPr>
            <p:nvPr/>
          </p:nvSpPr>
          <p:spPr bwMode="auto">
            <a:xfrm>
              <a:off x="3461" y="3312"/>
              <a:ext cx="39" cy="40"/>
            </a:xfrm>
            <a:custGeom>
              <a:avLst/>
              <a:gdLst>
                <a:gd name="T0" fmla="*/ 287 w 36"/>
                <a:gd name="T1" fmla="*/ 277 h 36"/>
                <a:gd name="T2" fmla="*/ 271 w 36"/>
                <a:gd name="T3" fmla="*/ 148 h 36"/>
                <a:gd name="T4" fmla="*/ 236 w 36"/>
                <a:gd name="T5" fmla="*/ 97 h 36"/>
                <a:gd name="T6" fmla="*/ 201 w 36"/>
                <a:gd name="T7" fmla="*/ 2 h 36"/>
                <a:gd name="T8" fmla="*/ 147 w 36"/>
                <a:gd name="T9" fmla="*/ 0 h 36"/>
                <a:gd name="T10" fmla="*/ 78 w 36"/>
                <a:gd name="T11" fmla="*/ 2 h 36"/>
                <a:gd name="T12" fmla="*/ 6 w 36"/>
                <a:gd name="T13" fmla="*/ 97 h 36"/>
                <a:gd name="T14" fmla="*/ 2 w 36"/>
                <a:gd name="T15" fmla="*/ 148 h 36"/>
                <a:gd name="T16" fmla="*/ 0 w 36"/>
                <a:gd name="T17" fmla="*/ 277 h 36"/>
                <a:gd name="T18" fmla="*/ 2 w 36"/>
                <a:gd name="T19" fmla="*/ 396 h 36"/>
                <a:gd name="T20" fmla="*/ 6 w 36"/>
                <a:gd name="T21" fmla="*/ 469 h 36"/>
                <a:gd name="T22" fmla="*/ 78 w 36"/>
                <a:gd name="T23" fmla="*/ 527 h 36"/>
                <a:gd name="T24" fmla="*/ 147 w 36"/>
                <a:gd name="T25" fmla="*/ 543 h 36"/>
                <a:gd name="T26" fmla="*/ 201 w 36"/>
                <a:gd name="T27" fmla="*/ 527 h 36"/>
                <a:gd name="T28" fmla="*/ 236 w 36"/>
                <a:gd name="T29" fmla="*/ 469 h 36"/>
                <a:gd name="T30" fmla="*/ 271 w 36"/>
                <a:gd name="T31" fmla="*/ 396 h 36"/>
                <a:gd name="T32" fmla="*/ 287 w 36"/>
                <a:gd name="T33" fmla="*/ 277 h 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36"/>
                <a:gd name="T52" fmla="*/ 0 h 36"/>
                <a:gd name="T53" fmla="*/ 36 w 36"/>
                <a:gd name="T54" fmla="*/ 36 h 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36" h="36">
                  <a:moveTo>
                    <a:pt x="36" y="18"/>
                  </a:moveTo>
                  <a:lnTo>
                    <a:pt x="34" y="10"/>
                  </a:lnTo>
                  <a:lnTo>
                    <a:pt x="30" y="6"/>
                  </a:lnTo>
                  <a:lnTo>
                    <a:pt x="26" y="2"/>
                  </a:lnTo>
                  <a:lnTo>
                    <a:pt x="18" y="0"/>
                  </a:lnTo>
                  <a:lnTo>
                    <a:pt x="10" y="2"/>
                  </a:lnTo>
                  <a:lnTo>
                    <a:pt x="6" y="6"/>
                  </a:lnTo>
                  <a:lnTo>
                    <a:pt x="2" y="10"/>
                  </a:lnTo>
                  <a:lnTo>
                    <a:pt x="0" y="18"/>
                  </a:lnTo>
                  <a:lnTo>
                    <a:pt x="2" y="26"/>
                  </a:lnTo>
                  <a:lnTo>
                    <a:pt x="6" y="30"/>
                  </a:lnTo>
                  <a:lnTo>
                    <a:pt x="10" y="34"/>
                  </a:lnTo>
                  <a:lnTo>
                    <a:pt x="18" y="36"/>
                  </a:lnTo>
                  <a:lnTo>
                    <a:pt x="26" y="34"/>
                  </a:lnTo>
                  <a:lnTo>
                    <a:pt x="30" y="30"/>
                  </a:lnTo>
                  <a:lnTo>
                    <a:pt x="34" y="26"/>
                  </a:lnTo>
                  <a:lnTo>
                    <a:pt x="36" y="18"/>
                  </a:lnTo>
                  <a:close/>
                </a:path>
              </a:pathLst>
            </a:custGeom>
            <a:solidFill>
              <a:srgbClr val="000000"/>
            </a:solidFill>
            <a:ln w="38100" cmpd="sng">
              <a:solidFill>
                <a:srgbClr val="000000"/>
              </a:solidFill>
              <a:prstDash val="solid"/>
              <a:round/>
              <a:headEnd/>
              <a:tailEnd/>
            </a:ln>
          </p:spPr>
          <p:txBody>
            <a:bodyPr/>
            <a:lstStyle/>
            <a:p>
              <a:endParaRPr lang="en-US"/>
            </a:p>
          </p:txBody>
        </p:sp>
        <p:sp>
          <p:nvSpPr>
            <p:cNvPr id="100384" name="Freeform 30"/>
            <p:cNvSpPr>
              <a:spLocks/>
            </p:cNvSpPr>
            <p:nvPr/>
          </p:nvSpPr>
          <p:spPr bwMode="auto">
            <a:xfrm>
              <a:off x="4039" y="2996"/>
              <a:ext cx="39" cy="41"/>
            </a:xfrm>
            <a:custGeom>
              <a:avLst/>
              <a:gdLst>
                <a:gd name="T0" fmla="*/ 287 w 36"/>
                <a:gd name="T1" fmla="*/ 535 h 36"/>
                <a:gd name="T2" fmla="*/ 271 w 36"/>
                <a:gd name="T3" fmla="*/ 288 h 36"/>
                <a:gd name="T4" fmla="*/ 236 w 36"/>
                <a:gd name="T5" fmla="*/ 171 h 36"/>
                <a:gd name="T6" fmla="*/ 201 w 36"/>
                <a:gd name="T7" fmla="*/ 2 h 36"/>
                <a:gd name="T8" fmla="*/ 147 w 36"/>
                <a:gd name="T9" fmla="*/ 0 h 36"/>
                <a:gd name="T10" fmla="*/ 78 w 36"/>
                <a:gd name="T11" fmla="*/ 2 h 36"/>
                <a:gd name="T12" fmla="*/ 6 w 36"/>
                <a:gd name="T13" fmla="*/ 171 h 36"/>
                <a:gd name="T14" fmla="*/ 2 w 36"/>
                <a:gd name="T15" fmla="*/ 288 h 36"/>
                <a:gd name="T16" fmla="*/ 0 w 36"/>
                <a:gd name="T17" fmla="*/ 535 h 36"/>
                <a:gd name="T18" fmla="*/ 2 w 36"/>
                <a:gd name="T19" fmla="*/ 766 h 36"/>
                <a:gd name="T20" fmla="*/ 6 w 36"/>
                <a:gd name="T21" fmla="*/ 872 h 36"/>
                <a:gd name="T22" fmla="*/ 78 w 36"/>
                <a:gd name="T23" fmla="*/ 993 h 36"/>
                <a:gd name="T24" fmla="*/ 147 w 36"/>
                <a:gd name="T25" fmla="*/ 1057 h 36"/>
                <a:gd name="T26" fmla="*/ 201 w 36"/>
                <a:gd name="T27" fmla="*/ 993 h 36"/>
                <a:gd name="T28" fmla="*/ 236 w 36"/>
                <a:gd name="T29" fmla="*/ 872 h 36"/>
                <a:gd name="T30" fmla="*/ 271 w 36"/>
                <a:gd name="T31" fmla="*/ 766 h 36"/>
                <a:gd name="T32" fmla="*/ 287 w 36"/>
                <a:gd name="T33" fmla="*/ 535 h 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36"/>
                <a:gd name="T52" fmla="*/ 0 h 36"/>
                <a:gd name="T53" fmla="*/ 36 w 36"/>
                <a:gd name="T54" fmla="*/ 36 h 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36" h="36">
                  <a:moveTo>
                    <a:pt x="36" y="18"/>
                  </a:moveTo>
                  <a:lnTo>
                    <a:pt x="34" y="10"/>
                  </a:lnTo>
                  <a:lnTo>
                    <a:pt x="30" y="6"/>
                  </a:lnTo>
                  <a:lnTo>
                    <a:pt x="26" y="2"/>
                  </a:lnTo>
                  <a:lnTo>
                    <a:pt x="18" y="0"/>
                  </a:lnTo>
                  <a:lnTo>
                    <a:pt x="10" y="2"/>
                  </a:lnTo>
                  <a:lnTo>
                    <a:pt x="6" y="6"/>
                  </a:lnTo>
                  <a:lnTo>
                    <a:pt x="2" y="10"/>
                  </a:lnTo>
                  <a:lnTo>
                    <a:pt x="0" y="18"/>
                  </a:lnTo>
                  <a:lnTo>
                    <a:pt x="2" y="26"/>
                  </a:lnTo>
                  <a:lnTo>
                    <a:pt x="6" y="30"/>
                  </a:lnTo>
                  <a:lnTo>
                    <a:pt x="10" y="34"/>
                  </a:lnTo>
                  <a:lnTo>
                    <a:pt x="18" y="36"/>
                  </a:lnTo>
                  <a:lnTo>
                    <a:pt x="26" y="34"/>
                  </a:lnTo>
                  <a:lnTo>
                    <a:pt x="30" y="30"/>
                  </a:lnTo>
                  <a:lnTo>
                    <a:pt x="34" y="26"/>
                  </a:lnTo>
                  <a:lnTo>
                    <a:pt x="36" y="18"/>
                  </a:lnTo>
                  <a:close/>
                </a:path>
              </a:pathLst>
            </a:custGeom>
            <a:solidFill>
              <a:srgbClr val="000000"/>
            </a:solidFill>
            <a:ln w="38100" cmpd="sng">
              <a:solidFill>
                <a:srgbClr val="000000"/>
              </a:solidFill>
              <a:prstDash val="solid"/>
              <a:round/>
              <a:headEnd/>
              <a:tailEnd/>
            </a:ln>
          </p:spPr>
          <p:txBody>
            <a:bodyPr/>
            <a:lstStyle/>
            <a:p>
              <a:endParaRPr lang="en-US"/>
            </a:p>
          </p:txBody>
        </p:sp>
        <p:sp>
          <p:nvSpPr>
            <p:cNvPr id="100385" name="Freeform 31"/>
            <p:cNvSpPr>
              <a:spLocks/>
            </p:cNvSpPr>
            <p:nvPr/>
          </p:nvSpPr>
          <p:spPr bwMode="auto">
            <a:xfrm>
              <a:off x="4318" y="3072"/>
              <a:ext cx="420" cy="109"/>
            </a:xfrm>
            <a:custGeom>
              <a:avLst/>
              <a:gdLst>
                <a:gd name="T0" fmla="*/ 3940 w 384"/>
                <a:gd name="T1" fmla="*/ 2625 h 96"/>
                <a:gd name="T2" fmla="*/ 2834 w 384"/>
                <a:gd name="T3" fmla="*/ 2625 h 96"/>
                <a:gd name="T4" fmla="*/ 2834 w 384"/>
                <a:gd name="T5" fmla="*/ 0 h 96"/>
                <a:gd name="T6" fmla="*/ 1106 w 384"/>
                <a:gd name="T7" fmla="*/ 0 h 96"/>
                <a:gd name="T8" fmla="*/ 1106 w 384"/>
                <a:gd name="T9" fmla="*/ 2625 h 96"/>
                <a:gd name="T10" fmla="*/ 0 w 384"/>
                <a:gd name="T11" fmla="*/ 2625 h 96"/>
                <a:gd name="T12" fmla="*/ 0 60000 65536"/>
                <a:gd name="T13" fmla="*/ 0 60000 65536"/>
                <a:gd name="T14" fmla="*/ 0 60000 65536"/>
                <a:gd name="T15" fmla="*/ 0 60000 65536"/>
                <a:gd name="T16" fmla="*/ 0 60000 65536"/>
                <a:gd name="T17" fmla="*/ 0 60000 65536"/>
                <a:gd name="T18" fmla="*/ 0 w 384"/>
                <a:gd name="T19" fmla="*/ 0 h 96"/>
                <a:gd name="T20" fmla="*/ 384 w 384"/>
                <a:gd name="T21" fmla="*/ 96 h 96"/>
              </a:gdLst>
              <a:ahLst/>
              <a:cxnLst>
                <a:cxn ang="T12">
                  <a:pos x="T0" y="T1"/>
                </a:cxn>
                <a:cxn ang="T13">
                  <a:pos x="T2" y="T3"/>
                </a:cxn>
                <a:cxn ang="T14">
                  <a:pos x="T4" y="T5"/>
                </a:cxn>
                <a:cxn ang="T15">
                  <a:pos x="T6" y="T7"/>
                </a:cxn>
                <a:cxn ang="T16">
                  <a:pos x="T8" y="T9"/>
                </a:cxn>
                <a:cxn ang="T17">
                  <a:pos x="T10" y="T11"/>
                </a:cxn>
              </a:cxnLst>
              <a:rect l="T18" t="T19" r="T20" b="T21"/>
              <a:pathLst>
                <a:path w="384" h="96">
                  <a:moveTo>
                    <a:pt x="384" y="96"/>
                  </a:moveTo>
                  <a:lnTo>
                    <a:pt x="276" y="96"/>
                  </a:lnTo>
                  <a:lnTo>
                    <a:pt x="276" y="0"/>
                  </a:lnTo>
                  <a:lnTo>
                    <a:pt x="108" y="0"/>
                  </a:lnTo>
                  <a:lnTo>
                    <a:pt x="108" y="96"/>
                  </a:lnTo>
                  <a:lnTo>
                    <a:pt x="0" y="96"/>
                  </a:lnTo>
                </a:path>
              </a:pathLst>
            </a:custGeom>
            <a:noFill/>
            <a:ln w="38100" cmpd="sng">
              <a:solidFill>
                <a:srgbClr val="000000"/>
              </a:solidFill>
              <a:prstDash val="solid"/>
              <a:round/>
              <a:headEnd/>
              <a:tailEnd/>
            </a:ln>
          </p:spPr>
          <p:txBody>
            <a:bodyPr/>
            <a:lstStyle/>
            <a:p>
              <a:endParaRPr lang="en-US"/>
            </a:p>
          </p:txBody>
        </p:sp>
        <p:sp>
          <p:nvSpPr>
            <p:cNvPr id="100386" name="Line 32"/>
            <p:cNvSpPr>
              <a:spLocks noChangeShapeType="1"/>
            </p:cNvSpPr>
            <p:nvPr/>
          </p:nvSpPr>
          <p:spPr bwMode="auto">
            <a:xfrm flipH="1">
              <a:off x="4436" y="3031"/>
              <a:ext cx="183" cy="1"/>
            </a:xfrm>
            <a:prstGeom prst="line">
              <a:avLst/>
            </a:prstGeom>
            <a:noFill/>
            <a:ln w="38100">
              <a:solidFill>
                <a:srgbClr val="000000"/>
              </a:solidFill>
              <a:round/>
              <a:headEnd/>
              <a:tailEnd/>
            </a:ln>
          </p:spPr>
          <p:txBody>
            <a:bodyPr/>
            <a:lstStyle/>
            <a:p>
              <a:endParaRPr lang="en-US"/>
            </a:p>
          </p:txBody>
        </p:sp>
        <p:sp>
          <p:nvSpPr>
            <p:cNvPr id="100387" name="Freeform 33"/>
            <p:cNvSpPr>
              <a:spLocks/>
            </p:cNvSpPr>
            <p:nvPr/>
          </p:nvSpPr>
          <p:spPr bwMode="auto">
            <a:xfrm>
              <a:off x="4305" y="3158"/>
              <a:ext cx="39" cy="41"/>
            </a:xfrm>
            <a:custGeom>
              <a:avLst/>
              <a:gdLst>
                <a:gd name="T0" fmla="*/ 287 w 36"/>
                <a:gd name="T1" fmla="*/ 535 h 36"/>
                <a:gd name="T2" fmla="*/ 271 w 36"/>
                <a:gd name="T3" fmla="*/ 288 h 36"/>
                <a:gd name="T4" fmla="*/ 236 w 36"/>
                <a:gd name="T5" fmla="*/ 171 h 36"/>
                <a:gd name="T6" fmla="*/ 201 w 36"/>
                <a:gd name="T7" fmla="*/ 2 h 36"/>
                <a:gd name="T8" fmla="*/ 147 w 36"/>
                <a:gd name="T9" fmla="*/ 0 h 36"/>
                <a:gd name="T10" fmla="*/ 78 w 36"/>
                <a:gd name="T11" fmla="*/ 2 h 36"/>
                <a:gd name="T12" fmla="*/ 6 w 36"/>
                <a:gd name="T13" fmla="*/ 171 h 36"/>
                <a:gd name="T14" fmla="*/ 2 w 36"/>
                <a:gd name="T15" fmla="*/ 288 h 36"/>
                <a:gd name="T16" fmla="*/ 0 w 36"/>
                <a:gd name="T17" fmla="*/ 535 h 36"/>
                <a:gd name="T18" fmla="*/ 2 w 36"/>
                <a:gd name="T19" fmla="*/ 766 h 36"/>
                <a:gd name="T20" fmla="*/ 6 w 36"/>
                <a:gd name="T21" fmla="*/ 872 h 36"/>
                <a:gd name="T22" fmla="*/ 78 w 36"/>
                <a:gd name="T23" fmla="*/ 993 h 36"/>
                <a:gd name="T24" fmla="*/ 147 w 36"/>
                <a:gd name="T25" fmla="*/ 1057 h 36"/>
                <a:gd name="T26" fmla="*/ 201 w 36"/>
                <a:gd name="T27" fmla="*/ 993 h 36"/>
                <a:gd name="T28" fmla="*/ 236 w 36"/>
                <a:gd name="T29" fmla="*/ 872 h 36"/>
                <a:gd name="T30" fmla="*/ 271 w 36"/>
                <a:gd name="T31" fmla="*/ 766 h 36"/>
                <a:gd name="T32" fmla="*/ 287 w 36"/>
                <a:gd name="T33" fmla="*/ 535 h 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36"/>
                <a:gd name="T52" fmla="*/ 0 h 36"/>
                <a:gd name="T53" fmla="*/ 36 w 36"/>
                <a:gd name="T54" fmla="*/ 36 h 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36" h="36">
                  <a:moveTo>
                    <a:pt x="36" y="18"/>
                  </a:moveTo>
                  <a:lnTo>
                    <a:pt x="34" y="10"/>
                  </a:lnTo>
                  <a:lnTo>
                    <a:pt x="30" y="6"/>
                  </a:lnTo>
                  <a:lnTo>
                    <a:pt x="26" y="2"/>
                  </a:lnTo>
                  <a:lnTo>
                    <a:pt x="18" y="0"/>
                  </a:lnTo>
                  <a:lnTo>
                    <a:pt x="10" y="2"/>
                  </a:lnTo>
                  <a:lnTo>
                    <a:pt x="6" y="6"/>
                  </a:lnTo>
                  <a:lnTo>
                    <a:pt x="2" y="10"/>
                  </a:lnTo>
                  <a:lnTo>
                    <a:pt x="0" y="18"/>
                  </a:lnTo>
                  <a:lnTo>
                    <a:pt x="2" y="26"/>
                  </a:lnTo>
                  <a:lnTo>
                    <a:pt x="6" y="30"/>
                  </a:lnTo>
                  <a:lnTo>
                    <a:pt x="10" y="34"/>
                  </a:lnTo>
                  <a:lnTo>
                    <a:pt x="18" y="36"/>
                  </a:lnTo>
                  <a:lnTo>
                    <a:pt x="26" y="34"/>
                  </a:lnTo>
                  <a:lnTo>
                    <a:pt x="30" y="30"/>
                  </a:lnTo>
                  <a:lnTo>
                    <a:pt x="34" y="26"/>
                  </a:lnTo>
                  <a:lnTo>
                    <a:pt x="36" y="18"/>
                  </a:lnTo>
                  <a:close/>
                </a:path>
              </a:pathLst>
            </a:custGeom>
            <a:solidFill>
              <a:srgbClr val="000000"/>
            </a:solidFill>
            <a:ln w="38100" cmpd="sng">
              <a:solidFill>
                <a:srgbClr val="000000"/>
              </a:solidFill>
              <a:prstDash val="solid"/>
              <a:round/>
              <a:headEnd/>
              <a:tailEnd/>
            </a:ln>
          </p:spPr>
          <p:txBody>
            <a:bodyPr/>
            <a:lstStyle/>
            <a:p>
              <a:endParaRPr lang="en-US"/>
            </a:p>
          </p:txBody>
        </p:sp>
        <p:sp>
          <p:nvSpPr>
            <p:cNvPr id="100388" name="Freeform 34"/>
            <p:cNvSpPr>
              <a:spLocks/>
            </p:cNvSpPr>
            <p:nvPr/>
          </p:nvSpPr>
          <p:spPr bwMode="auto">
            <a:xfrm>
              <a:off x="4718" y="3160"/>
              <a:ext cx="39" cy="41"/>
            </a:xfrm>
            <a:custGeom>
              <a:avLst/>
              <a:gdLst>
                <a:gd name="T0" fmla="*/ 287 w 36"/>
                <a:gd name="T1" fmla="*/ 535 h 36"/>
                <a:gd name="T2" fmla="*/ 271 w 36"/>
                <a:gd name="T3" fmla="*/ 288 h 36"/>
                <a:gd name="T4" fmla="*/ 236 w 36"/>
                <a:gd name="T5" fmla="*/ 171 h 36"/>
                <a:gd name="T6" fmla="*/ 201 w 36"/>
                <a:gd name="T7" fmla="*/ 2 h 36"/>
                <a:gd name="T8" fmla="*/ 147 w 36"/>
                <a:gd name="T9" fmla="*/ 0 h 36"/>
                <a:gd name="T10" fmla="*/ 78 w 36"/>
                <a:gd name="T11" fmla="*/ 2 h 36"/>
                <a:gd name="T12" fmla="*/ 6 w 36"/>
                <a:gd name="T13" fmla="*/ 171 h 36"/>
                <a:gd name="T14" fmla="*/ 2 w 36"/>
                <a:gd name="T15" fmla="*/ 288 h 36"/>
                <a:gd name="T16" fmla="*/ 0 w 36"/>
                <a:gd name="T17" fmla="*/ 535 h 36"/>
                <a:gd name="T18" fmla="*/ 2 w 36"/>
                <a:gd name="T19" fmla="*/ 766 h 36"/>
                <a:gd name="T20" fmla="*/ 6 w 36"/>
                <a:gd name="T21" fmla="*/ 872 h 36"/>
                <a:gd name="T22" fmla="*/ 78 w 36"/>
                <a:gd name="T23" fmla="*/ 993 h 36"/>
                <a:gd name="T24" fmla="*/ 147 w 36"/>
                <a:gd name="T25" fmla="*/ 1057 h 36"/>
                <a:gd name="T26" fmla="*/ 201 w 36"/>
                <a:gd name="T27" fmla="*/ 993 h 36"/>
                <a:gd name="T28" fmla="*/ 236 w 36"/>
                <a:gd name="T29" fmla="*/ 872 h 36"/>
                <a:gd name="T30" fmla="*/ 271 w 36"/>
                <a:gd name="T31" fmla="*/ 766 h 36"/>
                <a:gd name="T32" fmla="*/ 287 w 36"/>
                <a:gd name="T33" fmla="*/ 535 h 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36"/>
                <a:gd name="T52" fmla="*/ 0 h 36"/>
                <a:gd name="T53" fmla="*/ 36 w 36"/>
                <a:gd name="T54" fmla="*/ 36 h 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36" h="36">
                  <a:moveTo>
                    <a:pt x="36" y="18"/>
                  </a:moveTo>
                  <a:lnTo>
                    <a:pt x="34" y="10"/>
                  </a:lnTo>
                  <a:lnTo>
                    <a:pt x="30" y="6"/>
                  </a:lnTo>
                  <a:lnTo>
                    <a:pt x="26" y="2"/>
                  </a:lnTo>
                  <a:lnTo>
                    <a:pt x="18" y="0"/>
                  </a:lnTo>
                  <a:lnTo>
                    <a:pt x="10" y="2"/>
                  </a:lnTo>
                  <a:lnTo>
                    <a:pt x="6" y="6"/>
                  </a:lnTo>
                  <a:lnTo>
                    <a:pt x="2" y="10"/>
                  </a:lnTo>
                  <a:lnTo>
                    <a:pt x="0" y="18"/>
                  </a:lnTo>
                  <a:lnTo>
                    <a:pt x="2" y="26"/>
                  </a:lnTo>
                  <a:lnTo>
                    <a:pt x="6" y="30"/>
                  </a:lnTo>
                  <a:lnTo>
                    <a:pt x="10" y="34"/>
                  </a:lnTo>
                  <a:lnTo>
                    <a:pt x="18" y="36"/>
                  </a:lnTo>
                  <a:lnTo>
                    <a:pt x="26" y="34"/>
                  </a:lnTo>
                  <a:lnTo>
                    <a:pt x="30" y="30"/>
                  </a:lnTo>
                  <a:lnTo>
                    <a:pt x="34" y="26"/>
                  </a:lnTo>
                  <a:lnTo>
                    <a:pt x="36" y="18"/>
                  </a:lnTo>
                  <a:close/>
                </a:path>
              </a:pathLst>
            </a:custGeom>
            <a:solidFill>
              <a:srgbClr val="000000"/>
            </a:solidFill>
            <a:ln w="38100" cmpd="sng">
              <a:solidFill>
                <a:srgbClr val="000000"/>
              </a:solidFill>
              <a:prstDash val="solid"/>
              <a:round/>
              <a:headEnd/>
              <a:tailEnd/>
            </a:ln>
          </p:spPr>
          <p:txBody>
            <a:bodyPr/>
            <a:lstStyle/>
            <a:p>
              <a:endParaRPr lang="en-US"/>
            </a:p>
          </p:txBody>
        </p:sp>
        <p:sp>
          <p:nvSpPr>
            <p:cNvPr id="100389" name="Line 35"/>
            <p:cNvSpPr>
              <a:spLocks noChangeShapeType="1"/>
            </p:cNvSpPr>
            <p:nvPr/>
          </p:nvSpPr>
          <p:spPr bwMode="auto">
            <a:xfrm flipH="1">
              <a:off x="3111" y="2794"/>
              <a:ext cx="1265" cy="1"/>
            </a:xfrm>
            <a:prstGeom prst="line">
              <a:avLst/>
            </a:prstGeom>
            <a:noFill/>
            <a:ln w="38100">
              <a:solidFill>
                <a:srgbClr val="000000"/>
              </a:solidFill>
              <a:round/>
              <a:headEnd/>
              <a:tailEnd/>
            </a:ln>
          </p:spPr>
          <p:txBody>
            <a:bodyPr/>
            <a:lstStyle/>
            <a:p>
              <a:endParaRPr lang="en-US"/>
            </a:p>
          </p:txBody>
        </p:sp>
        <p:sp>
          <p:nvSpPr>
            <p:cNvPr id="100390" name="Line 36"/>
            <p:cNvSpPr>
              <a:spLocks noChangeShapeType="1"/>
            </p:cNvSpPr>
            <p:nvPr/>
          </p:nvSpPr>
          <p:spPr bwMode="auto">
            <a:xfrm>
              <a:off x="4738" y="2640"/>
              <a:ext cx="0" cy="878"/>
            </a:xfrm>
            <a:prstGeom prst="line">
              <a:avLst/>
            </a:prstGeom>
            <a:noFill/>
            <a:ln w="38100">
              <a:solidFill>
                <a:schemeClr val="tx1"/>
              </a:solidFill>
              <a:round/>
              <a:headEnd/>
              <a:tailEnd/>
            </a:ln>
          </p:spPr>
          <p:txBody>
            <a:bodyPr/>
            <a:lstStyle/>
            <a:p>
              <a:endParaRPr lang="en-US"/>
            </a:p>
          </p:txBody>
        </p:sp>
        <p:sp>
          <p:nvSpPr>
            <p:cNvPr id="100391" name="Freeform 37"/>
            <p:cNvSpPr>
              <a:spLocks/>
            </p:cNvSpPr>
            <p:nvPr/>
          </p:nvSpPr>
          <p:spPr bwMode="auto">
            <a:xfrm flipH="1">
              <a:off x="2775" y="3072"/>
              <a:ext cx="420" cy="109"/>
            </a:xfrm>
            <a:custGeom>
              <a:avLst/>
              <a:gdLst>
                <a:gd name="T0" fmla="*/ 3940 w 384"/>
                <a:gd name="T1" fmla="*/ 2625 h 96"/>
                <a:gd name="T2" fmla="*/ 2834 w 384"/>
                <a:gd name="T3" fmla="*/ 2625 h 96"/>
                <a:gd name="T4" fmla="*/ 2834 w 384"/>
                <a:gd name="T5" fmla="*/ 0 h 96"/>
                <a:gd name="T6" fmla="*/ 1106 w 384"/>
                <a:gd name="T7" fmla="*/ 0 h 96"/>
                <a:gd name="T8" fmla="*/ 1106 w 384"/>
                <a:gd name="T9" fmla="*/ 2625 h 96"/>
                <a:gd name="T10" fmla="*/ 0 w 384"/>
                <a:gd name="T11" fmla="*/ 2625 h 96"/>
                <a:gd name="T12" fmla="*/ 0 60000 65536"/>
                <a:gd name="T13" fmla="*/ 0 60000 65536"/>
                <a:gd name="T14" fmla="*/ 0 60000 65536"/>
                <a:gd name="T15" fmla="*/ 0 60000 65536"/>
                <a:gd name="T16" fmla="*/ 0 60000 65536"/>
                <a:gd name="T17" fmla="*/ 0 60000 65536"/>
                <a:gd name="T18" fmla="*/ 0 w 384"/>
                <a:gd name="T19" fmla="*/ 0 h 96"/>
                <a:gd name="T20" fmla="*/ 384 w 384"/>
                <a:gd name="T21" fmla="*/ 96 h 96"/>
              </a:gdLst>
              <a:ahLst/>
              <a:cxnLst>
                <a:cxn ang="T12">
                  <a:pos x="T0" y="T1"/>
                </a:cxn>
                <a:cxn ang="T13">
                  <a:pos x="T2" y="T3"/>
                </a:cxn>
                <a:cxn ang="T14">
                  <a:pos x="T4" y="T5"/>
                </a:cxn>
                <a:cxn ang="T15">
                  <a:pos x="T6" y="T7"/>
                </a:cxn>
                <a:cxn ang="T16">
                  <a:pos x="T8" y="T9"/>
                </a:cxn>
                <a:cxn ang="T17">
                  <a:pos x="T10" y="T11"/>
                </a:cxn>
              </a:cxnLst>
              <a:rect l="T18" t="T19" r="T20" b="T21"/>
              <a:pathLst>
                <a:path w="384" h="96">
                  <a:moveTo>
                    <a:pt x="384" y="96"/>
                  </a:moveTo>
                  <a:lnTo>
                    <a:pt x="276" y="96"/>
                  </a:lnTo>
                  <a:lnTo>
                    <a:pt x="276" y="0"/>
                  </a:lnTo>
                  <a:lnTo>
                    <a:pt x="108" y="0"/>
                  </a:lnTo>
                  <a:lnTo>
                    <a:pt x="108" y="96"/>
                  </a:lnTo>
                  <a:lnTo>
                    <a:pt x="0" y="96"/>
                  </a:lnTo>
                </a:path>
              </a:pathLst>
            </a:custGeom>
            <a:noFill/>
            <a:ln w="38100" cmpd="sng">
              <a:solidFill>
                <a:srgbClr val="000000"/>
              </a:solidFill>
              <a:prstDash val="solid"/>
              <a:round/>
              <a:headEnd/>
              <a:tailEnd/>
            </a:ln>
          </p:spPr>
          <p:txBody>
            <a:bodyPr/>
            <a:lstStyle/>
            <a:p>
              <a:endParaRPr lang="en-US"/>
            </a:p>
          </p:txBody>
        </p:sp>
        <p:sp>
          <p:nvSpPr>
            <p:cNvPr id="100392" name="Line 38"/>
            <p:cNvSpPr>
              <a:spLocks noChangeShapeType="1"/>
            </p:cNvSpPr>
            <p:nvPr/>
          </p:nvSpPr>
          <p:spPr bwMode="auto">
            <a:xfrm>
              <a:off x="2894" y="3031"/>
              <a:ext cx="183" cy="1"/>
            </a:xfrm>
            <a:prstGeom prst="line">
              <a:avLst/>
            </a:prstGeom>
            <a:noFill/>
            <a:ln w="38100">
              <a:solidFill>
                <a:srgbClr val="000000"/>
              </a:solidFill>
              <a:round/>
              <a:headEnd/>
              <a:tailEnd/>
            </a:ln>
          </p:spPr>
          <p:txBody>
            <a:bodyPr/>
            <a:lstStyle/>
            <a:p>
              <a:endParaRPr lang="en-US"/>
            </a:p>
          </p:txBody>
        </p:sp>
        <p:sp>
          <p:nvSpPr>
            <p:cNvPr id="100393" name="Freeform 39"/>
            <p:cNvSpPr>
              <a:spLocks/>
            </p:cNvSpPr>
            <p:nvPr/>
          </p:nvSpPr>
          <p:spPr bwMode="auto">
            <a:xfrm flipH="1">
              <a:off x="2756" y="3160"/>
              <a:ext cx="39" cy="41"/>
            </a:xfrm>
            <a:custGeom>
              <a:avLst/>
              <a:gdLst>
                <a:gd name="T0" fmla="*/ 287 w 36"/>
                <a:gd name="T1" fmla="*/ 535 h 36"/>
                <a:gd name="T2" fmla="*/ 271 w 36"/>
                <a:gd name="T3" fmla="*/ 288 h 36"/>
                <a:gd name="T4" fmla="*/ 236 w 36"/>
                <a:gd name="T5" fmla="*/ 171 h 36"/>
                <a:gd name="T6" fmla="*/ 201 w 36"/>
                <a:gd name="T7" fmla="*/ 2 h 36"/>
                <a:gd name="T8" fmla="*/ 147 w 36"/>
                <a:gd name="T9" fmla="*/ 0 h 36"/>
                <a:gd name="T10" fmla="*/ 78 w 36"/>
                <a:gd name="T11" fmla="*/ 2 h 36"/>
                <a:gd name="T12" fmla="*/ 6 w 36"/>
                <a:gd name="T13" fmla="*/ 171 h 36"/>
                <a:gd name="T14" fmla="*/ 2 w 36"/>
                <a:gd name="T15" fmla="*/ 288 h 36"/>
                <a:gd name="T16" fmla="*/ 0 w 36"/>
                <a:gd name="T17" fmla="*/ 535 h 36"/>
                <a:gd name="T18" fmla="*/ 2 w 36"/>
                <a:gd name="T19" fmla="*/ 766 h 36"/>
                <a:gd name="T20" fmla="*/ 6 w 36"/>
                <a:gd name="T21" fmla="*/ 872 h 36"/>
                <a:gd name="T22" fmla="*/ 78 w 36"/>
                <a:gd name="T23" fmla="*/ 993 h 36"/>
                <a:gd name="T24" fmla="*/ 147 w 36"/>
                <a:gd name="T25" fmla="*/ 1057 h 36"/>
                <a:gd name="T26" fmla="*/ 201 w 36"/>
                <a:gd name="T27" fmla="*/ 993 h 36"/>
                <a:gd name="T28" fmla="*/ 236 w 36"/>
                <a:gd name="T29" fmla="*/ 872 h 36"/>
                <a:gd name="T30" fmla="*/ 271 w 36"/>
                <a:gd name="T31" fmla="*/ 766 h 36"/>
                <a:gd name="T32" fmla="*/ 287 w 36"/>
                <a:gd name="T33" fmla="*/ 535 h 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36"/>
                <a:gd name="T52" fmla="*/ 0 h 36"/>
                <a:gd name="T53" fmla="*/ 36 w 36"/>
                <a:gd name="T54" fmla="*/ 36 h 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36" h="36">
                  <a:moveTo>
                    <a:pt x="36" y="18"/>
                  </a:moveTo>
                  <a:lnTo>
                    <a:pt x="34" y="10"/>
                  </a:lnTo>
                  <a:lnTo>
                    <a:pt x="30" y="6"/>
                  </a:lnTo>
                  <a:lnTo>
                    <a:pt x="26" y="2"/>
                  </a:lnTo>
                  <a:lnTo>
                    <a:pt x="18" y="0"/>
                  </a:lnTo>
                  <a:lnTo>
                    <a:pt x="10" y="2"/>
                  </a:lnTo>
                  <a:lnTo>
                    <a:pt x="6" y="6"/>
                  </a:lnTo>
                  <a:lnTo>
                    <a:pt x="2" y="10"/>
                  </a:lnTo>
                  <a:lnTo>
                    <a:pt x="0" y="18"/>
                  </a:lnTo>
                  <a:lnTo>
                    <a:pt x="2" y="26"/>
                  </a:lnTo>
                  <a:lnTo>
                    <a:pt x="6" y="30"/>
                  </a:lnTo>
                  <a:lnTo>
                    <a:pt x="10" y="34"/>
                  </a:lnTo>
                  <a:lnTo>
                    <a:pt x="18" y="36"/>
                  </a:lnTo>
                  <a:lnTo>
                    <a:pt x="26" y="34"/>
                  </a:lnTo>
                  <a:lnTo>
                    <a:pt x="30" y="30"/>
                  </a:lnTo>
                  <a:lnTo>
                    <a:pt x="34" y="26"/>
                  </a:lnTo>
                  <a:lnTo>
                    <a:pt x="36" y="18"/>
                  </a:lnTo>
                  <a:close/>
                </a:path>
              </a:pathLst>
            </a:custGeom>
            <a:solidFill>
              <a:srgbClr val="000000"/>
            </a:solidFill>
            <a:ln w="38100" cmpd="sng">
              <a:solidFill>
                <a:srgbClr val="000000"/>
              </a:solidFill>
              <a:prstDash val="solid"/>
              <a:round/>
              <a:headEnd/>
              <a:tailEnd/>
            </a:ln>
          </p:spPr>
          <p:txBody>
            <a:bodyPr/>
            <a:lstStyle/>
            <a:p>
              <a:endParaRPr lang="en-US"/>
            </a:p>
          </p:txBody>
        </p:sp>
        <p:sp>
          <p:nvSpPr>
            <p:cNvPr id="100394" name="Line 40"/>
            <p:cNvSpPr>
              <a:spLocks noChangeShapeType="1"/>
            </p:cNvSpPr>
            <p:nvPr/>
          </p:nvSpPr>
          <p:spPr bwMode="auto">
            <a:xfrm flipH="1">
              <a:off x="2775" y="2640"/>
              <a:ext cx="0" cy="878"/>
            </a:xfrm>
            <a:prstGeom prst="line">
              <a:avLst/>
            </a:prstGeom>
            <a:noFill/>
            <a:ln w="38100">
              <a:solidFill>
                <a:schemeClr val="tx1"/>
              </a:solidFill>
              <a:round/>
              <a:headEnd/>
              <a:tailEnd/>
            </a:ln>
          </p:spPr>
          <p:txBody>
            <a:bodyPr/>
            <a:lstStyle/>
            <a:p>
              <a:endParaRPr lang="en-US"/>
            </a:p>
          </p:txBody>
        </p:sp>
        <p:sp>
          <p:nvSpPr>
            <p:cNvPr id="100395" name="Line 41"/>
            <p:cNvSpPr>
              <a:spLocks noChangeShapeType="1"/>
            </p:cNvSpPr>
            <p:nvPr/>
          </p:nvSpPr>
          <p:spPr bwMode="auto">
            <a:xfrm>
              <a:off x="2679" y="2736"/>
              <a:ext cx="2141" cy="0"/>
            </a:xfrm>
            <a:prstGeom prst="line">
              <a:avLst/>
            </a:prstGeom>
            <a:noFill/>
            <a:ln w="38100">
              <a:solidFill>
                <a:schemeClr val="tx1"/>
              </a:solidFill>
              <a:round/>
              <a:headEnd/>
              <a:tailEnd/>
            </a:ln>
          </p:spPr>
          <p:txBody>
            <a:bodyPr/>
            <a:lstStyle/>
            <a:p>
              <a:endParaRPr lang="en-US"/>
            </a:p>
          </p:txBody>
        </p:sp>
        <p:sp>
          <p:nvSpPr>
            <p:cNvPr id="100396" name="Line 42"/>
            <p:cNvSpPr>
              <a:spLocks noChangeShapeType="1"/>
            </p:cNvSpPr>
            <p:nvPr/>
          </p:nvSpPr>
          <p:spPr bwMode="auto">
            <a:xfrm>
              <a:off x="2982" y="2736"/>
              <a:ext cx="0" cy="288"/>
            </a:xfrm>
            <a:prstGeom prst="line">
              <a:avLst/>
            </a:prstGeom>
            <a:noFill/>
            <a:ln w="38100">
              <a:solidFill>
                <a:schemeClr val="tx1"/>
              </a:solidFill>
              <a:round/>
              <a:headEnd/>
              <a:tailEnd/>
            </a:ln>
          </p:spPr>
          <p:txBody>
            <a:bodyPr/>
            <a:lstStyle/>
            <a:p>
              <a:endParaRPr lang="en-US"/>
            </a:p>
          </p:txBody>
        </p:sp>
        <p:sp>
          <p:nvSpPr>
            <p:cNvPr id="100397" name="Line 43"/>
            <p:cNvSpPr>
              <a:spLocks noChangeShapeType="1"/>
            </p:cNvSpPr>
            <p:nvPr/>
          </p:nvSpPr>
          <p:spPr bwMode="auto">
            <a:xfrm>
              <a:off x="4526" y="2736"/>
              <a:ext cx="0" cy="288"/>
            </a:xfrm>
            <a:prstGeom prst="line">
              <a:avLst/>
            </a:prstGeom>
            <a:noFill/>
            <a:ln w="38100">
              <a:solidFill>
                <a:schemeClr val="tx1"/>
              </a:solidFill>
              <a:round/>
              <a:headEnd/>
              <a:tailEnd/>
            </a:ln>
          </p:spPr>
          <p:txBody>
            <a:bodyPr/>
            <a:lstStyle/>
            <a:p>
              <a:endParaRPr lang="en-US"/>
            </a:p>
          </p:txBody>
        </p:sp>
        <p:sp>
          <p:nvSpPr>
            <p:cNvPr id="100398" name="Text Box 44"/>
            <p:cNvSpPr txBox="1">
              <a:spLocks noChangeArrowheads="1"/>
            </p:cNvSpPr>
            <p:nvPr/>
          </p:nvSpPr>
          <p:spPr bwMode="auto">
            <a:xfrm>
              <a:off x="3606" y="2499"/>
              <a:ext cx="383" cy="250"/>
            </a:xfrm>
            <a:prstGeom prst="rect">
              <a:avLst/>
            </a:prstGeom>
            <a:noFill/>
            <a:ln w="12700">
              <a:noFill/>
              <a:miter lim="800000"/>
              <a:headEnd/>
              <a:tailEnd/>
            </a:ln>
          </p:spPr>
          <p:txBody>
            <a:bodyPr wrap="none">
              <a:spAutoFit/>
            </a:bodyPr>
            <a:lstStyle/>
            <a:p>
              <a:pPr defTabSz="820738"/>
              <a:r>
                <a:rPr lang="en-US" sz="2000" b="1">
                  <a:latin typeface="Times" pitchFamily="18" charset="0"/>
                </a:rPr>
                <a:t>WL</a:t>
              </a:r>
            </a:p>
          </p:txBody>
        </p:sp>
        <p:sp>
          <p:nvSpPr>
            <p:cNvPr id="100399" name="Text Box 45"/>
            <p:cNvSpPr txBox="1">
              <a:spLocks noChangeArrowheads="1"/>
            </p:cNvSpPr>
            <p:nvPr/>
          </p:nvSpPr>
          <p:spPr bwMode="auto">
            <a:xfrm>
              <a:off x="4534" y="2425"/>
              <a:ext cx="437" cy="250"/>
            </a:xfrm>
            <a:prstGeom prst="rect">
              <a:avLst/>
            </a:prstGeom>
            <a:noFill/>
            <a:ln w="12700">
              <a:noFill/>
              <a:miter lim="800000"/>
              <a:headEnd/>
              <a:tailEnd/>
            </a:ln>
          </p:spPr>
          <p:txBody>
            <a:bodyPr wrap="none">
              <a:spAutoFit/>
            </a:bodyPr>
            <a:lstStyle/>
            <a:p>
              <a:pPr defTabSz="820738"/>
              <a:r>
                <a:rPr lang="en-US" sz="2000" b="1">
                  <a:latin typeface="Times" pitchFamily="18" charset="0"/>
                </a:rPr>
                <a:t>BLB</a:t>
              </a:r>
            </a:p>
          </p:txBody>
        </p:sp>
        <p:sp>
          <p:nvSpPr>
            <p:cNvPr id="100400" name="Text Box 46"/>
            <p:cNvSpPr txBox="1">
              <a:spLocks noChangeArrowheads="1"/>
            </p:cNvSpPr>
            <p:nvPr/>
          </p:nvSpPr>
          <p:spPr bwMode="auto">
            <a:xfrm>
              <a:off x="2623" y="2433"/>
              <a:ext cx="330" cy="250"/>
            </a:xfrm>
            <a:prstGeom prst="rect">
              <a:avLst/>
            </a:prstGeom>
            <a:noFill/>
            <a:ln w="12700">
              <a:noFill/>
              <a:miter lim="800000"/>
              <a:headEnd/>
              <a:tailEnd/>
            </a:ln>
          </p:spPr>
          <p:txBody>
            <a:bodyPr wrap="none">
              <a:spAutoFit/>
            </a:bodyPr>
            <a:lstStyle/>
            <a:p>
              <a:pPr defTabSz="820738"/>
              <a:r>
                <a:rPr lang="en-US" sz="2000" b="1">
                  <a:latin typeface="Times" pitchFamily="18" charset="0"/>
                </a:rPr>
                <a:t>BL</a:t>
              </a:r>
            </a:p>
          </p:txBody>
        </p:sp>
        <p:sp>
          <p:nvSpPr>
            <p:cNvPr id="100401" name="Text Box 47"/>
            <p:cNvSpPr txBox="1">
              <a:spLocks noChangeArrowheads="1"/>
            </p:cNvSpPr>
            <p:nvPr/>
          </p:nvSpPr>
          <p:spPr bwMode="auto">
            <a:xfrm>
              <a:off x="2775" y="3312"/>
              <a:ext cx="240" cy="250"/>
            </a:xfrm>
            <a:prstGeom prst="rect">
              <a:avLst/>
            </a:prstGeom>
            <a:noFill/>
            <a:ln w="12700">
              <a:noFill/>
              <a:miter lim="800000"/>
              <a:headEnd/>
              <a:tailEnd/>
            </a:ln>
          </p:spPr>
          <p:txBody>
            <a:bodyPr wrap="none">
              <a:spAutoFit/>
            </a:bodyPr>
            <a:lstStyle/>
            <a:p>
              <a:pPr defTabSz="820738"/>
              <a:r>
                <a:rPr lang="en-US" sz="2000" b="1">
                  <a:latin typeface="Times" pitchFamily="18" charset="0"/>
                </a:rPr>
                <a:t>Q</a:t>
              </a:r>
            </a:p>
          </p:txBody>
        </p:sp>
        <p:sp>
          <p:nvSpPr>
            <p:cNvPr id="100402" name="Text Box 48"/>
            <p:cNvSpPr txBox="1">
              <a:spLocks noChangeArrowheads="1"/>
            </p:cNvSpPr>
            <p:nvPr/>
          </p:nvSpPr>
          <p:spPr bwMode="auto">
            <a:xfrm>
              <a:off x="4402" y="3312"/>
              <a:ext cx="347" cy="250"/>
            </a:xfrm>
            <a:prstGeom prst="rect">
              <a:avLst/>
            </a:prstGeom>
            <a:noFill/>
            <a:ln w="12700">
              <a:noFill/>
              <a:miter lim="800000"/>
              <a:headEnd/>
              <a:tailEnd/>
            </a:ln>
          </p:spPr>
          <p:txBody>
            <a:bodyPr wrap="none">
              <a:spAutoFit/>
            </a:bodyPr>
            <a:lstStyle/>
            <a:p>
              <a:pPr defTabSz="820738"/>
              <a:r>
                <a:rPr lang="en-US" sz="2000" b="1">
                  <a:latin typeface="Times" pitchFamily="18" charset="0"/>
                </a:rPr>
                <a:t>QB</a:t>
              </a:r>
            </a:p>
          </p:txBody>
        </p:sp>
        <p:sp>
          <p:nvSpPr>
            <p:cNvPr id="100403" name="Line 49"/>
            <p:cNvSpPr>
              <a:spLocks noChangeShapeType="1"/>
            </p:cNvSpPr>
            <p:nvPr/>
          </p:nvSpPr>
          <p:spPr bwMode="auto">
            <a:xfrm flipV="1">
              <a:off x="2967" y="3216"/>
              <a:ext cx="192" cy="144"/>
            </a:xfrm>
            <a:prstGeom prst="line">
              <a:avLst/>
            </a:prstGeom>
            <a:noFill/>
            <a:ln w="12700">
              <a:solidFill>
                <a:schemeClr val="tx1"/>
              </a:solidFill>
              <a:round/>
              <a:headEnd/>
              <a:tailEnd/>
            </a:ln>
          </p:spPr>
          <p:txBody>
            <a:bodyPr/>
            <a:lstStyle/>
            <a:p>
              <a:endParaRPr lang="en-US"/>
            </a:p>
          </p:txBody>
        </p:sp>
        <p:sp>
          <p:nvSpPr>
            <p:cNvPr id="100404" name="Line 50"/>
            <p:cNvSpPr>
              <a:spLocks noChangeShapeType="1"/>
            </p:cNvSpPr>
            <p:nvPr/>
          </p:nvSpPr>
          <p:spPr bwMode="auto">
            <a:xfrm>
              <a:off x="4354" y="3216"/>
              <a:ext cx="144" cy="144"/>
            </a:xfrm>
            <a:prstGeom prst="line">
              <a:avLst/>
            </a:prstGeom>
            <a:noFill/>
            <a:ln w="12700">
              <a:solidFill>
                <a:schemeClr val="tx1"/>
              </a:solidFill>
              <a:round/>
              <a:headEnd/>
              <a:tailEnd/>
            </a:ln>
          </p:spPr>
          <p:txBody>
            <a:bodyPr/>
            <a:lstStyle/>
            <a:p>
              <a:endParaRPr lang="en-US"/>
            </a:p>
          </p:txBody>
        </p:sp>
        <p:sp>
          <p:nvSpPr>
            <p:cNvPr id="100405" name="Freeform 51"/>
            <p:cNvSpPr>
              <a:spLocks/>
            </p:cNvSpPr>
            <p:nvPr/>
          </p:nvSpPr>
          <p:spPr bwMode="auto">
            <a:xfrm flipH="1">
              <a:off x="2962" y="2718"/>
              <a:ext cx="39" cy="41"/>
            </a:xfrm>
            <a:custGeom>
              <a:avLst/>
              <a:gdLst>
                <a:gd name="T0" fmla="*/ 287 w 36"/>
                <a:gd name="T1" fmla="*/ 535 h 36"/>
                <a:gd name="T2" fmla="*/ 271 w 36"/>
                <a:gd name="T3" fmla="*/ 288 h 36"/>
                <a:gd name="T4" fmla="*/ 236 w 36"/>
                <a:gd name="T5" fmla="*/ 171 h 36"/>
                <a:gd name="T6" fmla="*/ 201 w 36"/>
                <a:gd name="T7" fmla="*/ 2 h 36"/>
                <a:gd name="T8" fmla="*/ 147 w 36"/>
                <a:gd name="T9" fmla="*/ 0 h 36"/>
                <a:gd name="T10" fmla="*/ 78 w 36"/>
                <a:gd name="T11" fmla="*/ 2 h 36"/>
                <a:gd name="T12" fmla="*/ 6 w 36"/>
                <a:gd name="T13" fmla="*/ 171 h 36"/>
                <a:gd name="T14" fmla="*/ 2 w 36"/>
                <a:gd name="T15" fmla="*/ 288 h 36"/>
                <a:gd name="T16" fmla="*/ 0 w 36"/>
                <a:gd name="T17" fmla="*/ 535 h 36"/>
                <a:gd name="T18" fmla="*/ 2 w 36"/>
                <a:gd name="T19" fmla="*/ 766 h 36"/>
                <a:gd name="T20" fmla="*/ 6 w 36"/>
                <a:gd name="T21" fmla="*/ 872 h 36"/>
                <a:gd name="T22" fmla="*/ 78 w 36"/>
                <a:gd name="T23" fmla="*/ 993 h 36"/>
                <a:gd name="T24" fmla="*/ 147 w 36"/>
                <a:gd name="T25" fmla="*/ 1057 h 36"/>
                <a:gd name="T26" fmla="*/ 201 w 36"/>
                <a:gd name="T27" fmla="*/ 993 h 36"/>
                <a:gd name="T28" fmla="*/ 236 w 36"/>
                <a:gd name="T29" fmla="*/ 872 h 36"/>
                <a:gd name="T30" fmla="*/ 271 w 36"/>
                <a:gd name="T31" fmla="*/ 766 h 36"/>
                <a:gd name="T32" fmla="*/ 287 w 36"/>
                <a:gd name="T33" fmla="*/ 535 h 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36"/>
                <a:gd name="T52" fmla="*/ 0 h 36"/>
                <a:gd name="T53" fmla="*/ 36 w 36"/>
                <a:gd name="T54" fmla="*/ 36 h 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36" h="36">
                  <a:moveTo>
                    <a:pt x="36" y="18"/>
                  </a:moveTo>
                  <a:lnTo>
                    <a:pt x="34" y="10"/>
                  </a:lnTo>
                  <a:lnTo>
                    <a:pt x="30" y="6"/>
                  </a:lnTo>
                  <a:lnTo>
                    <a:pt x="26" y="2"/>
                  </a:lnTo>
                  <a:lnTo>
                    <a:pt x="18" y="0"/>
                  </a:lnTo>
                  <a:lnTo>
                    <a:pt x="10" y="2"/>
                  </a:lnTo>
                  <a:lnTo>
                    <a:pt x="6" y="6"/>
                  </a:lnTo>
                  <a:lnTo>
                    <a:pt x="2" y="10"/>
                  </a:lnTo>
                  <a:lnTo>
                    <a:pt x="0" y="18"/>
                  </a:lnTo>
                  <a:lnTo>
                    <a:pt x="2" y="26"/>
                  </a:lnTo>
                  <a:lnTo>
                    <a:pt x="6" y="30"/>
                  </a:lnTo>
                  <a:lnTo>
                    <a:pt x="10" y="34"/>
                  </a:lnTo>
                  <a:lnTo>
                    <a:pt x="18" y="36"/>
                  </a:lnTo>
                  <a:lnTo>
                    <a:pt x="26" y="34"/>
                  </a:lnTo>
                  <a:lnTo>
                    <a:pt x="30" y="30"/>
                  </a:lnTo>
                  <a:lnTo>
                    <a:pt x="34" y="26"/>
                  </a:lnTo>
                  <a:lnTo>
                    <a:pt x="36" y="18"/>
                  </a:lnTo>
                  <a:close/>
                </a:path>
              </a:pathLst>
            </a:custGeom>
            <a:solidFill>
              <a:srgbClr val="000000"/>
            </a:solidFill>
            <a:ln w="38100" cmpd="sng">
              <a:solidFill>
                <a:srgbClr val="000000"/>
              </a:solidFill>
              <a:prstDash val="solid"/>
              <a:round/>
              <a:headEnd/>
              <a:tailEnd/>
            </a:ln>
          </p:spPr>
          <p:txBody>
            <a:bodyPr/>
            <a:lstStyle/>
            <a:p>
              <a:endParaRPr lang="en-US"/>
            </a:p>
          </p:txBody>
        </p:sp>
        <p:sp>
          <p:nvSpPr>
            <p:cNvPr id="100406" name="Freeform 52"/>
            <p:cNvSpPr>
              <a:spLocks/>
            </p:cNvSpPr>
            <p:nvPr/>
          </p:nvSpPr>
          <p:spPr bwMode="auto">
            <a:xfrm flipH="1">
              <a:off x="4508" y="2716"/>
              <a:ext cx="39" cy="41"/>
            </a:xfrm>
            <a:custGeom>
              <a:avLst/>
              <a:gdLst>
                <a:gd name="T0" fmla="*/ 287 w 36"/>
                <a:gd name="T1" fmla="*/ 535 h 36"/>
                <a:gd name="T2" fmla="*/ 271 w 36"/>
                <a:gd name="T3" fmla="*/ 288 h 36"/>
                <a:gd name="T4" fmla="*/ 236 w 36"/>
                <a:gd name="T5" fmla="*/ 171 h 36"/>
                <a:gd name="T6" fmla="*/ 201 w 36"/>
                <a:gd name="T7" fmla="*/ 2 h 36"/>
                <a:gd name="T8" fmla="*/ 147 w 36"/>
                <a:gd name="T9" fmla="*/ 0 h 36"/>
                <a:gd name="T10" fmla="*/ 78 w 36"/>
                <a:gd name="T11" fmla="*/ 2 h 36"/>
                <a:gd name="T12" fmla="*/ 6 w 36"/>
                <a:gd name="T13" fmla="*/ 171 h 36"/>
                <a:gd name="T14" fmla="*/ 2 w 36"/>
                <a:gd name="T15" fmla="*/ 288 h 36"/>
                <a:gd name="T16" fmla="*/ 0 w 36"/>
                <a:gd name="T17" fmla="*/ 535 h 36"/>
                <a:gd name="T18" fmla="*/ 2 w 36"/>
                <a:gd name="T19" fmla="*/ 766 h 36"/>
                <a:gd name="T20" fmla="*/ 6 w 36"/>
                <a:gd name="T21" fmla="*/ 872 h 36"/>
                <a:gd name="T22" fmla="*/ 78 w 36"/>
                <a:gd name="T23" fmla="*/ 993 h 36"/>
                <a:gd name="T24" fmla="*/ 147 w 36"/>
                <a:gd name="T25" fmla="*/ 1057 h 36"/>
                <a:gd name="T26" fmla="*/ 201 w 36"/>
                <a:gd name="T27" fmla="*/ 993 h 36"/>
                <a:gd name="T28" fmla="*/ 236 w 36"/>
                <a:gd name="T29" fmla="*/ 872 h 36"/>
                <a:gd name="T30" fmla="*/ 271 w 36"/>
                <a:gd name="T31" fmla="*/ 766 h 36"/>
                <a:gd name="T32" fmla="*/ 287 w 36"/>
                <a:gd name="T33" fmla="*/ 535 h 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36"/>
                <a:gd name="T52" fmla="*/ 0 h 36"/>
                <a:gd name="T53" fmla="*/ 36 w 36"/>
                <a:gd name="T54" fmla="*/ 36 h 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36" h="36">
                  <a:moveTo>
                    <a:pt x="36" y="18"/>
                  </a:moveTo>
                  <a:lnTo>
                    <a:pt x="34" y="10"/>
                  </a:lnTo>
                  <a:lnTo>
                    <a:pt x="30" y="6"/>
                  </a:lnTo>
                  <a:lnTo>
                    <a:pt x="26" y="2"/>
                  </a:lnTo>
                  <a:lnTo>
                    <a:pt x="18" y="0"/>
                  </a:lnTo>
                  <a:lnTo>
                    <a:pt x="10" y="2"/>
                  </a:lnTo>
                  <a:lnTo>
                    <a:pt x="6" y="6"/>
                  </a:lnTo>
                  <a:lnTo>
                    <a:pt x="2" y="10"/>
                  </a:lnTo>
                  <a:lnTo>
                    <a:pt x="0" y="18"/>
                  </a:lnTo>
                  <a:lnTo>
                    <a:pt x="2" y="26"/>
                  </a:lnTo>
                  <a:lnTo>
                    <a:pt x="6" y="30"/>
                  </a:lnTo>
                  <a:lnTo>
                    <a:pt x="10" y="34"/>
                  </a:lnTo>
                  <a:lnTo>
                    <a:pt x="18" y="36"/>
                  </a:lnTo>
                  <a:lnTo>
                    <a:pt x="26" y="34"/>
                  </a:lnTo>
                  <a:lnTo>
                    <a:pt x="30" y="30"/>
                  </a:lnTo>
                  <a:lnTo>
                    <a:pt x="34" y="26"/>
                  </a:lnTo>
                  <a:lnTo>
                    <a:pt x="36" y="18"/>
                  </a:lnTo>
                  <a:close/>
                </a:path>
              </a:pathLst>
            </a:custGeom>
            <a:solidFill>
              <a:srgbClr val="000000"/>
            </a:solidFill>
            <a:ln w="38100" cmpd="sng">
              <a:solidFill>
                <a:srgbClr val="000000"/>
              </a:solidFill>
              <a:prstDash val="solid"/>
              <a:round/>
              <a:headEnd/>
              <a:tailEnd/>
            </a:ln>
          </p:spPr>
          <p:txBody>
            <a:bodyPr/>
            <a:lstStyle/>
            <a:p>
              <a:endParaRPr lang="en-US"/>
            </a:p>
          </p:txBody>
        </p:sp>
        <p:sp>
          <p:nvSpPr>
            <p:cNvPr id="100407" name="Text Box 53"/>
            <p:cNvSpPr txBox="1">
              <a:spLocks noChangeArrowheads="1"/>
            </p:cNvSpPr>
            <p:nvPr/>
          </p:nvSpPr>
          <p:spPr bwMode="auto">
            <a:xfrm>
              <a:off x="3070" y="3233"/>
              <a:ext cx="278" cy="192"/>
            </a:xfrm>
            <a:prstGeom prst="rect">
              <a:avLst/>
            </a:prstGeom>
            <a:noFill/>
            <a:ln w="12700">
              <a:noFill/>
              <a:miter lim="800000"/>
              <a:headEnd/>
              <a:tailEnd/>
            </a:ln>
          </p:spPr>
          <p:txBody>
            <a:bodyPr wrap="none">
              <a:spAutoFit/>
            </a:bodyPr>
            <a:lstStyle/>
            <a:p>
              <a:pPr defTabSz="820738"/>
              <a:r>
                <a:rPr lang="en-US" sz="1400" b="1">
                  <a:latin typeface="Times" pitchFamily="18" charset="0"/>
                </a:rPr>
                <a:t>M1</a:t>
              </a:r>
            </a:p>
          </p:txBody>
        </p:sp>
        <p:sp>
          <p:nvSpPr>
            <p:cNvPr id="100408" name="Text Box 54"/>
            <p:cNvSpPr txBox="1">
              <a:spLocks noChangeArrowheads="1"/>
            </p:cNvSpPr>
            <p:nvPr/>
          </p:nvSpPr>
          <p:spPr bwMode="auto">
            <a:xfrm>
              <a:off x="2847" y="3062"/>
              <a:ext cx="278" cy="192"/>
            </a:xfrm>
            <a:prstGeom prst="rect">
              <a:avLst/>
            </a:prstGeom>
            <a:noFill/>
            <a:ln w="12700">
              <a:noFill/>
              <a:miter lim="800000"/>
              <a:headEnd/>
              <a:tailEnd/>
            </a:ln>
          </p:spPr>
          <p:txBody>
            <a:bodyPr wrap="none">
              <a:spAutoFit/>
            </a:bodyPr>
            <a:lstStyle/>
            <a:p>
              <a:pPr defTabSz="820738"/>
              <a:r>
                <a:rPr lang="en-US" sz="1400" b="1">
                  <a:latin typeface="Times" pitchFamily="18" charset="0"/>
                </a:rPr>
                <a:t>M2</a:t>
              </a:r>
            </a:p>
          </p:txBody>
        </p:sp>
        <p:sp>
          <p:nvSpPr>
            <p:cNvPr id="100409" name="Text Box 55"/>
            <p:cNvSpPr txBox="1">
              <a:spLocks noChangeArrowheads="1"/>
            </p:cNvSpPr>
            <p:nvPr/>
          </p:nvSpPr>
          <p:spPr bwMode="auto">
            <a:xfrm>
              <a:off x="3082" y="2904"/>
              <a:ext cx="278" cy="192"/>
            </a:xfrm>
            <a:prstGeom prst="rect">
              <a:avLst/>
            </a:prstGeom>
            <a:noFill/>
            <a:ln w="12700">
              <a:noFill/>
              <a:miter lim="800000"/>
              <a:headEnd/>
              <a:tailEnd/>
            </a:ln>
          </p:spPr>
          <p:txBody>
            <a:bodyPr wrap="none">
              <a:spAutoFit/>
            </a:bodyPr>
            <a:lstStyle/>
            <a:p>
              <a:pPr defTabSz="820738"/>
              <a:r>
                <a:rPr lang="en-US" sz="1400" b="1">
                  <a:latin typeface="Times" pitchFamily="18" charset="0"/>
                </a:rPr>
                <a:t>M3</a:t>
              </a:r>
            </a:p>
          </p:txBody>
        </p:sp>
        <p:sp>
          <p:nvSpPr>
            <p:cNvPr id="100410" name="Text Box 56"/>
            <p:cNvSpPr txBox="1">
              <a:spLocks noChangeArrowheads="1"/>
            </p:cNvSpPr>
            <p:nvPr/>
          </p:nvSpPr>
          <p:spPr bwMode="auto">
            <a:xfrm>
              <a:off x="4190" y="3241"/>
              <a:ext cx="278" cy="192"/>
            </a:xfrm>
            <a:prstGeom prst="rect">
              <a:avLst/>
            </a:prstGeom>
            <a:noFill/>
            <a:ln w="12700">
              <a:noFill/>
              <a:miter lim="800000"/>
              <a:headEnd/>
              <a:tailEnd/>
            </a:ln>
          </p:spPr>
          <p:txBody>
            <a:bodyPr wrap="none">
              <a:spAutoFit/>
            </a:bodyPr>
            <a:lstStyle/>
            <a:p>
              <a:pPr defTabSz="820738"/>
              <a:r>
                <a:rPr lang="en-US" sz="1400" b="1">
                  <a:latin typeface="Times" pitchFamily="18" charset="0"/>
                </a:rPr>
                <a:t>M4</a:t>
              </a:r>
            </a:p>
          </p:txBody>
        </p:sp>
        <p:sp>
          <p:nvSpPr>
            <p:cNvPr id="100411" name="Text Box 57"/>
            <p:cNvSpPr txBox="1">
              <a:spLocks noChangeArrowheads="1"/>
            </p:cNvSpPr>
            <p:nvPr/>
          </p:nvSpPr>
          <p:spPr bwMode="auto">
            <a:xfrm>
              <a:off x="4388" y="3121"/>
              <a:ext cx="278" cy="192"/>
            </a:xfrm>
            <a:prstGeom prst="rect">
              <a:avLst/>
            </a:prstGeom>
            <a:noFill/>
            <a:ln w="12700">
              <a:noFill/>
              <a:miter lim="800000"/>
              <a:headEnd/>
              <a:tailEnd/>
            </a:ln>
          </p:spPr>
          <p:txBody>
            <a:bodyPr wrap="none">
              <a:spAutoFit/>
            </a:bodyPr>
            <a:lstStyle/>
            <a:p>
              <a:pPr defTabSz="820738"/>
              <a:r>
                <a:rPr lang="en-US" sz="1400" b="1">
                  <a:latin typeface="Times" pitchFamily="18" charset="0"/>
                </a:rPr>
                <a:t>M5</a:t>
              </a:r>
            </a:p>
          </p:txBody>
        </p:sp>
        <p:sp>
          <p:nvSpPr>
            <p:cNvPr id="100412" name="Text Box 58"/>
            <p:cNvSpPr txBox="1">
              <a:spLocks noChangeArrowheads="1"/>
            </p:cNvSpPr>
            <p:nvPr/>
          </p:nvSpPr>
          <p:spPr bwMode="auto">
            <a:xfrm>
              <a:off x="4191" y="2915"/>
              <a:ext cx="278" cy="192"/>
            </a:xfrm>
            <a:prstGeom prst="rect">
              <a:avLst/>
            </a:prstGeom>
            <a:noFill/>
            <a:ln w="12700">
              <a:noFill/>
              <a:miter lim="800000"/>
              <a:headEnd/>
              <a:tailEnd/>
            </a:ln>
          </p:spPr>
          <p:txBody>
            <a:bodyPr wrap="none">
              <a:spAutoFit/>
            </a:bodyPr>
            <a:lstStyle/>
            <a:p>
              <a:pPr defTabSz="820738"/>
              <a:r>
                <a:rPr lang="en-US" sz="1400" b="1">
                  <a:latin typeface="Times" pitchFamily="18" charset="0"/>
                </a:rPr>
                <a:t>M6</a:t>
              </a:r>
            </a:p>
          </p:txBody>
        </p:sp>
        <p:grpSp>
          <p:nvGrpSpPr>
            <p:cNvPr id="3" name="Group 59"/>
            <p:cNvGrpSpPr>
              <a:grpSpLocks/>
            </p:cNvGrpSpPr>
            <p:nvPr/>
          </p:nvGrpSpPr>
          <p:grpSpPr bwMode="auto">
            <a:xfrm>
              <a:off x="3626" y="2870"/>
              <a:ext cx="288" cy="288"/>
              <a:chOff x="3863" y="3312"/>
              <a:chExt cx="288" cy="288"/>
            </a:xfrm>
          </p:grpSpPr>
          <p:sp>
            <p:nvSpPr>
              <p:cNvPr id="100425" name="Line 60"/>
              <p:cNvSpPr>
                <a:spLocks noChangeShapeType="1"/>
              </p:cNvSpPr>
              <p:nvPr/>
            </p:nvSpPr>
            <p:spPr bwMode="auto">
              <a:xfrm>
                <a:off x="3936" y="3408"/>
                <a:ext cx="0" cy="96"/>
              </a:xfrm>
              <a:prstGeom prst="line">
                <a:avLst/>
              </a:prstGeom>
              <a:noFill/>
              <a:ln w="12700">
                <a:solidFill>
                  <a:schemeClr val="tx1"/>
                </a:solidFill>
                <a:round/>
                <a:headEnd/>
                <a:tailEnd/>
              </a:ln>
            </p:spPr>
            <p:txBody>
              <a:bodyPr/>
              <a:lstStyle/>
              <a:p>
                <a:endParaRPr lang="en-US"/>
              </a:p>
            </p:txBody>
          </p:sp>
          <p:sp>
            <p:nvSpPr>
              <p:cNvPr id="100426" name="Line 61"/>
              <p:cNvSpPr>
                <a:spLocks noChangeShapeType="1"/>
              </p:cNvSpPr>
              <p:nvPr/>
            </p:nvSpPr>
            <p:spPr bwMode="auto">
              <a:xfrm>
                <a:off x="3888" y="3456"/>
                <a:ext cx="96" cy="0"/>
              </a:xfrm>
              <a:prstGeom prst="line">
                <a:avLst/>
              </a:prstGeom>
              <a:noFill/>
              <a:ln w="12700">
                <a:solidFill>
                  <a:schemeClr val="tx1"/>
                </a:solidFill>
                <a:round/>
                <a:headEnd/>
                <a:tailEnd/>
              </a:ln>
            </p:spPr>
            <p:txBody>
              <a:bodyPr/>
              <a:lstStyle/>
              <a:p>
                <a:endParaRPr lang="en-US"/>
              </a:p>
            </p:txBody>
          </p:sp>
          <p:sp>
            <p:nvSpPr>
              <p:cNvPr id="100427" name="Line 62"/>
              <p:cNvSpPr>
                <a:spLocks noChangeShapeType="1"/>
              </p:cNvSpPr>
              <p:nvPr/>
            </p:nvSpPr>
            <p:spPr bwMode="auto">
              <a:xfrm>
                <a:off x="4032" y="3456"/>
                <a:ext cx="96" cy="0"/>
              </a:xfrm>
              <a:prstGeom prst="line">
                <a:avLst/>
              </a:prstGeom>
              <a:noFill/>
              <a:ln w="12700">
                <a:solidFill>
                  <a:schemeClr val="tx1"/>
                </a:solidFill>
                <a:round/>
                <a:headEnd/>
                <a:tailEnd/>
              </a:ln>
            </p:spPr>
            <p:txBody>
              <a:bodyPr/>
              <a:lstStyle/>
              <a:p>
                <a:endParaRPr lang="en-US"/>
              </a:p>
            </p:txBody>
          </p:sp>
          <p:sp>
            <p:nvSpPr>
              <p:cNvPr id="100428" name="Oval 63"/>
              <p:cNvSpPr>
                <a:spLocks noChangeArrowheads="1"/>
              </p:cNvSpPr>
              <p:nvPr/>
            </p:nvSpPr>
            <p:spPr bwMode="auto">
              <a:xfrm>
                <a:off x="3863" y="3312"/>
                <a:ext cx="288" cy="288"/>
              </a:xfrm>
              <a:prstGeom prst="ellipse">
                <a:avLst/>
              </a:prstGeom>
              <a:noFill/>
              <a:ln w="38100">
                <a:solidFill>
                  <a:schemeClr val="tx1"/>
                </a:solidFill>
                <a:round/>
                <a:headEnd/>
                <a:tailEnd/>
              </a:ln>
            </p:spPr>
            <p:txBody>
              <a:bodyPr wrap="none" anchor="ctr"/>
              <a:lstStyle/>
              <a:p>
                <a:endParaRPr lang="en-US"/>
              </a:p>
            </p:txBody>
          </p:sp>
        </p:grpSp>
        <p:grpSp>
          <p:nvGrpSpPr>
            <p:cNvPr id="4" name="Group 64"/>
            <p:cNvGrpSpPr>
              <a:grpSpLocks/>
            </p:cNvGrpSpPr>
            <p:nvPr/>
          </p:nvGrpSpPr>
          <p:grpSpPr bwMode="auto">
            <a:xfrm>
              <a:off x="3626" y="3201"/>
              <a:ext cx="288" cy="288"/>
              <a:chOff x="3863" y="3312"/>
              <a:chExt cx="288" cy="288"/>
            </a:xfrm>
          </p:grpSpPr>
          <p:sp>
            <p:nvSpPr>
              <p:cNvPr id="100421" name="Line 65"/>
              <p:cNvSpPr>
                <a:spLocks noChangeShapeType="1"/>
              </p:cNvSpPr>
              <p:nvPr/>
            </p:nvSpPr>
            <p:spPr bwMode="auto">
              <a:xfrm>
                <a:off x="3936" y="3408"/>
                <a:ext cx="0" cy="96"/>
              </a:xfrm>
              <a:prstGeom prst="line">
                <a:avLst/>
              </a:prstGeom>
              <a:noFill/>
              <a:ln w="12700">
                <a:solidFill>
                  <a:schemeClr val="tx1"/>
                </a:solidFill>
                <a:round/>
                <a:headEnd/>
                <a:tailEnd/>
              </a:ln>
            </p:spPr>
            <p:txBody>
              <a:bodyPr/>
              <a:lstStyle/>
              <a:p>
                <a:endParaRPr lang="en-US"/>
              </a:p>
            </p:txBody>
          </p:sp>
          <p:sp>
            <p:nvSpPr>
              <p:cNvPr id="100422" name="Line 66"/>
              <p:cNvSpPr>
                <a:spLocks noChangeShapeType="1"/>
              </p:cNvSpPr>
              <p:nvPr/>
            </p:nvSpPr>
            <p:spPr bwMode="auto">
              <a:xfrm>
                <a:off x="3888" y="3456"/>
                <a:ext cx="96" cy="0"/>
              </a:xfrm>
              <a:prstGeom prst="line">
                <a:avLst/>
              </a:prstGeom>
              <a:noFill/>
              <a:ln w="12700">
                <a:solidFill>
                  <a:schemeClr val="tx1"/>
                </a:solidFill>
                <a:round/>
                <a:headEnd/>
                <a:tailEnd/>
              </a:ln>
            </p:spPr>
            <p:txBody>
              <a:bodyPr/>
              <a:lstStyle/>
              <a:p>
                <a:endParaRPr lang="en-US"/>
              </a:p>
            </p:txBody>
          </p:sp>
          <p:sp>
            <p:nvSpPr>
              <p:cNvPr id="100423" name="Line 67"/>
              <p:cNvSpPr>
                <a:spLocks noChangeShapeType="1"/>
              </p:cNvSpPr>
              <p:nvPr/>
            </p:nvSpPr>
            <p:spPr bwMode="auto">
              <a:xfrm>
                <a:off x="4032" y="3456"/>
                <a:ext cx="96" cy="0"/>
              </a:xfrm>
              <a:prstGeom prst="line">
                <a:avLst/>
              </a:prstGeom>
              <a:noFill/>
              <a:ln w="12700">
                <a:solidFill>
                  <a:schemeClr val="tx1"/>
                </a:solidFill>
                <a:round/>
                <a:headEnd/>
                <a:tailEnd/>
              </a:ln>
            </p:spPr>
            <p:txBody>
              <a:bodyPr/>
              <a:lstStyle/>
              <a:p>
                <a:endParaRPr lang="en-US"/>
              </a:p>
            </p:txBody>
          </p:sp>
          <p:sp>
            <p:nvSpPr>
              <p:cNvPr id="100424" name="Oval 68"/>
              <p:cNvSpPr>
                <a:spLocks noChangeArrowheads="1"/>
              </p:cNvSpPr>
              <p:nvPr/>
            </p:nvSpPr>
            <p:spPr bwMode="auto">
              <a:xfrm>
                <a:off x="3863" y="3312"/>
                <a:ext cx="288" cy="288"/>
              </a:xfrm>
              <a:prstGeom prst="ellipse">
                <a:avLst/>
              </a:prstGeom>
              <a:noFill/>
              <a:ln w="38100">
                <a:solidFill>
                  <a:schemeClr val="tx1"/>
                </a:solidFill>
                <a:round/>
                <a:headEnd/>
                <a:tailEnd/>
              </a:ln>
            </p:spPr>
            <p:txBody>
              <a:bodyPr wrap="none" anchor="ctr"/>
              <a:lstStyle/>
              <a:p>
                <a:endParaRPr lang="en-US"/>
              </a:p>
            </p:txBody>
          </p:sp>
        </p:grpSp>
        <p:sp>
          <p:nvSpPr>
            <p:cNvPr id="100415" name="Freeform 69"/>
            <p:cNvSpPr>
              <a:spLocks/>
            </p:cNvSpPr>
            <p:nvPr/>
          </p:nvSpPr>
          <p:spPr bwMode="auto">
            <a:xfrm>
              <a:off x="3216" y="3010"/>
              <a:ext cx="408" cy="168"/>
            </a:xfrm>
            <a:custGeom>
              <a:avLst/>
              <a:gdLst>
                <a:gd name="T0" fmla="*/ 0 w 408"/>
                <a:gd name="T1" fmla="*/ 168 h 168"/>
                <a:gd name="T2" fmla="*/ 197 w 408"/>
                <a:gd name="T3" fmla="*/ 168 h 168"/>
                <a:gd name="T4" fmla="*/ 346 w 408"/>
                <a:gd name="T5" fmla="*/ 0 h 168"/>
                <a:gd name="T6" fmla="*/ 408 w 408"/>
                <a:gd name="T7" fmla="*/ 0 h 168"/>
                <a:gd name="T8" fmla="*/ 0 60000 65536"/>
                <a:gd name="T9" fmla="*/ 0 60000 65536"/>
                <a:gd name="T10" fmla="*/ 0 60000 65536"/>
                <a:gd name="T11" fmla="*/ 0 60000 65536"/>
                <a:gd name="T12" fmla="*/ 0 w 408"/>
                <a:gd name="T13" fmla="*/ 0 h 168"/>
                <a:gd name="T14" fmla="*/ 408 w 408"/>
                <a:gd name="T15" fmla="*/ 168 h 168"/>
              </a:gdLst>
              <a:ahLst/>
              <a:cxnLst>
                <a:cxn ang="T8">
                  <a:pos x="T0" y="T1"/>
                </a:cxn>
                <a:cxn ang="T9">
                  <a:pos x="T2" y="T3"/>
                </a:cxn>
                <a:cxn ang="T10">
                  <a:pos x="T4" y="T5"/>
                </a:cxn>
                <a:cxn ang="T11">
                  <a:pos x="T6" y="T7"/>
                </a:cxn>
              </a:cxnLst>
              <a:rect l="T12" t="T13" r="T14" b="T15"/>
              <a:pathLst>
                <a:path w="408" h="168">
                  <a:moveTo>
                    <a:pt x="0" y="168"/>
                  </a:moveTo>
                  <a:lnTo>
                    <a:pt x="197" y="168"/>
                  </a:lnTo>
                  <a:lnTo>
                    <a:pt x="346" y="0"/>
                  </a:lnTo>
                  <a:lnTo>
                    <a:pt x="408" y="0"/>
                  </a:lnTo>
                </a:path>
              </a:pathLst>
            </a:custGeom>
            <a:noFill/>
            <a:ln w="38100" cap="flat" cmpd="sng">
              <a:solidFill>
                <a:schemeClr val="tx1"/>
              </a:solidFill>
              <a:prstDash val="solid"/>
              <a:round/>
              <a:headEnd type="none" w="med" len="med"/>
              <a:tailEnd type="none" w="med" len="med"/>
            </a:ln>
          </p:spPr>
          <p:txBody>
            <a:bodyPr/>
            <a:lstStyle/>
            <a:p>
              <a:endParaRPr lang="en-US"/>
            </a:p>
          </p:txBody>
        </p:sp>
        <p:sp>
          <p:nvSpPr>
            <p:cNvPr id="100416" name="Freeform 70"/>
            <p:cNvSpPr>
              <a:spLocks/>
            </p:cNvSpPr>
            <p:nvPr/>
          </p:nvSpPr>
          <p:spPr bwMode="auto">
            <a:xfrm flipH="1" flipV="1">
              <a:off x="3914" y="3178"/>
              <a:ext cx="408" cy="168"/>
            </a:xfrm>
            <a:custGeom>
              <a:avLst/>
              <a:gdLst>
                <a:gd name="T0" fmla="*/ 0 w 408"/>
                <a:gd name="T1" fmla="*/ 168 h 168"/>
                <a:gd name="T2" fmla="*/ 197 w 408"/>
                <a:gd name="T3" fmla="*/ 168 h 168"/>
                <a:gd name="T4" fmla="*/ 346 w 408"/>
                <a:gd name="T5" fmla="*/ 0 h 168"/>
                <a:gd name="T6" fmla="*/ 408 w 408"/>
                <a:gd name="T7" fmla="*/ 0 h 168"/>
                <a:gd name="T8" fmla="*/ 0 60000 65536"/>
                <a:gd name="T9" fmla="*/ 0 60000 65536"/>
                <a:gd name="T10" fmla="*/ 0 60000 65536"/>
                <a:gd name="T11" fmla="*/ 0 60000 65536"/>
                <a:gd name="T12" fmla="*/ 0 w 408"/>
                <a:gd name="T13" fmla="*/ 0 h 168"/>
                <a:gd name="T14" fmla="*/ 408 w 408"/>
                <a:gd name="T15" fmla="*/ 168 h 168"/>
              </a:gdLst>
              <a:ahLst/>
              <a:cxnLst>
                <a:cxn ang="T8">
                  <a:pos x="T0" y="T1"/>
                </a:cxn>
                <a:cxn ang="T9">
                  <a:pos x="T2" y="T3"/>
                </a:cxn>
                <a:cxn ang="T10">
                  <a:pos x="T4" y="T5"/>
                </a:cxn>
                <a:cxn ang="T11">
                  <a:pos x="T6" y="T7"/>
                </a:cxn>
              </a:cxnLst>
              <a:rect l="T12" t="T13" r="T14" b="T15"/>
              <a:pathLst>
                <a:path w="408" h="168">
                  <a:moveTo>
                    <a:pt x="0" y="168"/>
                  </a:moveTo>
                  <a:lnTo>
                    <a:pt x="197" y="168"/>
                  </a:lnTo>
                  <a:lnTo>
                    <a:pt x="346" y="0"/>
                  </a:lnTo>
                  <a:lnTo>
                    <a:pt x="408" y="0"/>
                  </a:lnTo>
                </a:path>
              </a:pathLst>
            </a:custGeom>
            <a:noFill/>
            <a:ln w="38100" cap="flat" cmpd="sng">
              <a:solidFill>
                <a:schemeClr val="tx1"/>
              </a:solidFill>
              <a:prstDash val="solid"/>
              <a:round/>
              <a:headEnd type="none" w="med" len="med"/>
              <a:tailEnd type="none" w="med" len="med"/>
            </a:ln>
          </p:spPr>
          <p:txBody>
            <a:bodyPr/>
            <a:lstStyle/>
            <a:p>
              <a:endParaRPr lang="en-US"/>
            </a:p>
          </p:txBody>
        </p:sp>
        <p:sp>
          <p:nvSpPr>
            <p:cNvPr id="100417" name="Line 71"/>
            <p:cNvSpPr>
              <a:spLocks noChangeShapeType="1"/>
            </p:cNvSpPr>
            <p:nvPr/>
          </p:nvSpPr>
          <p:spPr bwMode="auto">
            <a:xfrm>
              <a:off x="3917" y="3010"/>
              <a:ext cx="139" cy="0"/>
            </a:xfrm>
            <a:prstGeom prst="line">
              <a:avLst/>
            </a:prstGeom>
            <a:noFill/>
            <a:ln w="38100">
              <a:solidFill>
                <a:schemeClr val="tx1"/>
              </a:solidFill>
              <a:round/>
              <a:headEnd/>
              <a:tailEnd/>
            </a:ln>
          </p:spPr>
          <p:txBody>
            <a:bodyPr/>
            <a:lstStyle/>
            <a:p>
              <a:endParaRPr lang="en-US"/>
            </a:p>
          </p:txBody>
        </p:sp>
        <p:sp>
          <p:nvSpPr>
            <p:cNvPr id="100418" name="Line 72"/>
            <p:cNvSpPr>
              <a:spLocks noChangeShapeType="1"/>
            </p:cNvSpPr>
            <p:nvPr/>
          </p:nvSpPr>
          <p:spPr bwMode="auto">
            <a:xfrm>
              <a:off x="3489" y="3337"/>
              <a:ext cx="139" cy="0"/>
            </a:xfrm>
            <a:prstGeom prst="line">
              <a:avLst/>
            </a:prstGeom>
            <a:noFill/>
            <a:ln w="38100">
              <a:solidFill>
                <a:schemeClr val="tx1"/>
              </a:solidFill>
              <a:round/>
              <a:headEnd/>
              <a:tailEnd/>
            </a:ln>
          </p:spPr>
          <p:txBody>
            <a:bodyPr/>
            <a:lstStyle/>
            <a:p>
              <a:endParaRPr lang="en-US"/>
            </a:p>
          </p:txBody>
        </p:sp>
        <p:sp>
          <p:nvSpPr>
            <p:cNvPr id="100419" name="Text Box 73"/>
            <p:cNvSpPr txBox="1">
              <a:spLocks noChangeArrowheads="1"/>
            </p:cNvSpPr>
            <p:nvPr/>
          </p:nvSpPr>
          <p:spPr bwMode="auto">
            <a:xfrm>
              <a:off x="3818" y="3388"/>
              <a:ext cx="311" cy="252"/>
            </a:xfrm>
            <a:prstGeom prst="rect">
              <a:avLst/>
            </a:prstGeom>
            <a:noFill/>
            <a:ln w="12700">
              <a:noFill/>
              <a:miter lim="800000"/>
              <a:headEnd/>
              <a:tailEnd/>
            </a:ln>
          </p:spPr>
          <p:txBody>
            <a:bodyPr wrap="none">
              <a:spAutoFit/>
            </a:bodyPr>
            <a:lstStyle/>
            <a:p>
              <a:pPr defTabSz="820738"/>
              <a:r>
                <a:rPr lang="en-US" sz="2000" b="1">
                  <a:latin typeface="Times" pitchFamily="18" charset="0"/>
                </a:rPr>
                <a:t>V</a:t>
              </a:r>
              <a:r>
                <a:rPr lang="en-US" sz="2000" b="1" baseline="-25000">
                  <a:latin typeface="Times" pitchFamily="18" charset="0"/>
                </a:rPr>
                <a:t>N</a:t>
              </a:r>
            </a:p>
          </p:txBody>
        </p:sp>
        <p:sp>
          <p:nvSpPr>
            <p:cNvPr id="100420" name="Text Box 74"/>
            <p:cNvSpPr txBox="1">
              <a:spLocks noChangeArrowheads="1"/>
            </p:cNvSpPr>
            <p:nvPr/>
          </p:nvSpPr>
          <p:spPr bwMode="auto">
            <a:xfrm>
              <a:off x="3811" y="2757"/>
              <a:ext cx="311" cy="252"/>
            </a:xfrm>
            <a:prstGeom prst="rect">
              <a:avLst/>
            </a:prstGeom>
            <a:noFill/>
            <a:ln w="12700">
              <a:noFill/>
              <a:miter lim="800000"/>
              <a:headEnd/>
              <a:tailEnd/>
            </a:ln>
          </p:spPr>
          <p:txBody>
            <a:bodyPr wrap="none">
              <a:spAutoFit/>
            </a:bodyPr>
            <a:lstStyle/>
            <a:p>
              <a:pPr defTabSz="820738"/>
              <a:r>
                <a:rPr lang="en-US" sz="2000" b="1">
                  <a:latin typeface="Times" pitchFamily="18" charset="0"/>
                </a:rPr>
                <a:t>V</a:t>
              </a:r>
              <a:r>
                <a:rPr lang="en-US" sz="2000" b="1" baseline="-25000">
                  <a:latin typeface="Times" pitchFamily="18" charset="0"/>
                </a:rPr>
                <a:t>N</a:t>
              </a:r>
            </a:p>
          </p:txBody>
        </p:sp>
      </p:grpSp>
      <p:sp>
        <p:nvSpPr>
          <p:cNvPr id="100363" name="Text Box 75"/>
          <p:cNvSpPr txBox="1">
            <a:spLocks noChangeArrowheads="1"/>
          </p:cNvSpPr>
          <p:nvPr/>
        </p:nvSpPr>
        <p:spPr bwMode="auto">
          <a:xfrm>
            <a:off x="3209925" y="5903913"/>
            <a:ext cx="438150" cy="366712"/>
          </a:xfrm>
          <a:prstGeom prst="rect">
            <a:avLst/>
          </a:prstGeom>
          <a:noFill/>
          <a:ln w="9525">
            <a:noFill/>
            <a:miter lim="800000"/>
            <a:headEnd/>
            <a:tailEnd/>
          </a:ln>
        </p:spPr>
        <p:txBody>
          <a:bodyPr wrap="none">
            <a:spAutoFit/>
          </a:bodyPr>
          <a:lstStyle/>
          <a:p>
            <a:pPr algn="ctr" eaLnBrk="1" hangingPunct="1"/>
            <a:r>
              <a:rPr lang="en-US">
                <a:latin typeface="Arial" pitchFamily="34" charset="0"/>
              </a:rPr>
              <a:t>[1]</a:t>
            </a:r>
          </a:p>
        </p:txBody>
      </p:sp>
    </p:spTree>
    <p:extLst>
      <p:ext uri="{BB962C8B-B14F-4D97-AF65-F5344CB8AC3E}">
        <p14:creationId xmlns:p14="http://schemas.microsoft.com/office/powerpoint/2010/main" val="76711121"/>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Slide Number Placeholder 4"/>
          <p:cNvSpPr>
            <a:spLocks noGrp="1"/>
          </p:cNvSpPr>
          <p:nvPr>
            <p:ph type="sldNum" sz="quarter" idx="10"/>
          </p:nvPr>
        </p:nvSpPr>
        <p:spPr>
          <a:xfrm>
            <a:off x="8904288" y="6092825"/>
            <a:ext cx="609600" cy="431800"/>
          </a:xfrm>
          <a:noFill/>
        </p:spPr>
        <p:txBody>
          <a:bodyPr/>
          <a:lstStyle/>
          <a:p>
            <a:fld id="{4F4AB0F6-186E-4432-A4AB-34ED79FA3702}" type="slidenum">
              <a:rPr lang="it-IT" smtClean="0">
                <a:latin typeface="Arial" pitchFamily="34" charset="0"/>
                <a:ea typeface="ＭＳ Ｐゴシック" pitchFamily="34" charset="-128"/>
              </a:rPr>
              <a:pPr/>
              <a:t>61</a:t>
            </a:fld>
            <a:endParaRPr lang="it-IT">
              <a:latin typeface="Arial" pitchFamily="34" charset="0"/>
              <a:ea typeface="ＭＳ Ｐゴシック" pitchFamily="34" charset="-128"/>
            </a:endParaRPr>
          </a:p>
        </p:txBody>
      </p:sp>
      <p:sp>
        <p:nvSpPr>
          <p:cNvPr id="101379" name="Rectangle 2"/>
          <p:cNvSpPr>
            <a:spLocks noGrp="1" noChangeArrowheads="1"/>
          </p:cNvSpPr>
          <p:nvPr>
            <p:ph type="title"/>
          </p:nvPr>
        </p:nvSpPr>
        <p:spPr/>
        <p:txBody>
          <a:bodyPr/>
          <a:lstStyle/>
          <a:p>
            <a:r>
              <a:rPr lang="en-US" smtClean="0"/>
              <a:t>Cont’d</a:t>
            </a:r>
          </a:p>
        </p:txBody>
      </p:sp>
      <p:grpSp>
        <p:nvGrpSpPr>
          <p:cNvPr id="2" name="Group 3"/>
          <p:cNvGrpSpPr>
            <a:grpSpLocks/>
          </p:cNvGrpSpPr>
          <p:nvPr/>
        </p:nvGrpSpPr>
        <p:grpSpPr bwMode="auto">
          <a:xfrm>
            <a:off x="1828800" y="2819400"/>
            <a:ext cx="4191000" cy="2133600"/>
            <a:chOff x="2208" y="570"/>
            <a:chExt cx="3440" cy="1807"/>
          </a:xfrm>
        </p:grpSpPr>
        <p:pic>
          <p:nvPicPr>
            <p:cNvPr id="101391" name="Picture 4" descr="ESC05_VTCsWithNoise"/>
            <p:cNvPicPr>
              <a:picLocks noChangeAspect="1" noChangeArrowheads="1"/>
            </p:cNvPicPr>
            <p:nvPr/>
          </p:nvPicPr>
          <p:blipFill>
            <a:blip r:embed="rId3" cstate="print"/>
            <a:srcRect/>
            <a:stretch>
              <a:fillRect/>
            </a:stretch>
          </p:blipFill>
          <p:spPr bwMode="auto">
            <a:xfrm>
              <a:off x="2208" y="570"/>
              <a:ext cx="3440" cy="1807"/>
            </a:xfrm>
            <a:prstGeom prst="rect">
              <a:avLst/>
            </a:prstGeom>
            <a:noFill/>
            <a:ln w="9525">
              <a:noFill/>
              <a:miter lim="800000"/>
              <a:headEnd/>
              <a:tailEnd/>
            </a:ln>
          </p:spPr>
        </p:pic>
        <p:sp>
          <p:nvSpPr>
            <p:cNvPr id="101392" name="Line 5"/>
            <p:cNvSpPr>
              <a:spLocks noChangeShapeType="1"/>
            </p:cNvSpPr>
            <p:nvPr/>
          </p:nvSpPr>
          <p:spPr bwMode="auto">
            <a:xfrm>
              <a:off x="3349" y="1170"/>
              <a:ext cx="375" cy="0"/>
            </a:xfrm>
            <a:prstGeom prst="line">
              <a:avLst/>
            </a:prstGeom>
            <a:noFill/>
            <a:ln w="12700">
              <a:solidFill>
                <a:schemeClr val="tx1"/>
              </a:solidFill>
              <a:round/>
              <a:headEnd/>
              <a:tailEnd type="triangle" w="med" len="med"/>
            </a:ln>
          </p:spPr>
          <p:txBody>
            <a:bodyPr/>
            <a:lstStyle/>
            <a:p>
              <a:endParaRPr lang="en-US"/>
            </a:p>
          </p:txBody>
        </p:sp>
        <p:sp>
          <p:nvSpPr>
            <p:cNvPr id="101393" name="Line 6"/>
            <p:cNvSpPr>
              <a:spLocks noChangeShapeType="1"/>
            </p:cNvSpPr>
            <p:nvPr/>
          </p:nvSpPr>
          <p:spPr bwMode="auto">
            <a:xfrm>
              <a:off x="2951" y="1485"/>
              <a:ext cx="0" cy="306"/>
            </a:xfrm>
            <a:prstGeom prst="line">
              <a:avLst/>
            </a:prstGeom>
            <a:noFill/>
            <a:ln w="12700">
              <a:solidFill>
                <a:schemeClr val="tx1"/>
              </a:solidFill>
              <a:round/>
              <a:headEnd/>
              <a:tailEnd type="triangle" w="med" len="med"/>
            </a:ln>
          </p:spPr>
          <p:txBody>
            <a:bodyPr/>
            <a:lstStyle/>
            <a:p>
              <a:endParaRPr lang="en-US"/>
            </a:p>
          </p:txBody>
        </p:sp>
      </p:grpSp>
      <p:sp>
        <p:nvSpPr>
          <p:cNvPr id="116743" name="Line 7"/>
          <p:cNvSpPr>
            <a:spLocks noChangeShapeType="1"/>
          </p:cNvSpPr>
          <p:nvPr/>
        </p:nvSpPr>
        <p:spPr bwMode="auto">
          <a:xfrm flipH="1">
            <a:off x="3124200" y="2514600"/>
            <a:ext cx="381000" cy="609600"/>
          </a:xfrm>
          <a:prstGeom prst="line">
            <a:avLst/>
          </a:prstGeom>
          <a:noFill/>
          <a:ln w="38100">
            <a:solidFill>
              <a:srgbClr val="0000FF"/>
            </a:solidFill>
            <a:round/>
            <a:headEnd/>
            <a:tailEnd type="triangle" w="med" len="med"/>
          </a:ln>
        </p:spPr>
        <p:txBody>
          <a:bodyPr/>
          <a:lstStyle/>
          <a:p>
            <a:endParaRPr lang="en-US"/>
          </a:p>
        </p:txBody>
      </p:sp>
      <p:sp>
        <p:nvSpPr>
          <p:cNvPr id="116744" name="Line 8"/>
          <p:cNvSpPr>
            <a:spLocks noChangeShapeType="1"/>
          </p:cNvSpPr>
          <p:nvPr/>
        </p:nvSpPr>
        <p:spPr bwMode="auto">
          <a:xfrm flipH="1">
            <a:off x="4191000" y="3810000"/>
            <a:ext cx="381000" cy="609600"/>
          </a:xfrm>
          <a:prstGeom prst="line">
            <a:avLst/>
          </a:prstGeom>
          <a:noFill/>
          <a:ln w="38100">
            <a:solidFill>
              <a:srgbClr val="00FF00"/>
            </a:solidFill>
            <a:round/>
            <a:headEnd/>
            <a:tailEnd type="triangle" w="med" len="med"/>
          </a:ln>
        </p:spPr>
        <p:txBody>
          <a:bodyPr/>
          <a:lstStyle/>
          <a:p>
            <a:endParaRPr lang="en-US"/>
          </a:p>
        </p:txBody>
      </p:sp>
      <p:sp>
        <p:nvSpPr>
          <p:cNvPr id="116745" name="Text Box 9"/>
          <p:cNvSpPr txBox="1">
            <a:spLocks noChangeArrowheads="1"/>
          </p:cNvSpPr>
          <p:nvPr/>
        </p:nvSpPr>
        <p:spPr bwMode="auto">
          <a:xfrm>
            <a:off x="4191000" y="3505201"/>
            <a:ext cx="1670050" cy="366713"/>
          </a:xfrm>
          <a:prstGeom prst="rect">
            <a:avLst/>
          </a:prstGeom>
          <a:noFill/>
          <a:ln w="9525">
            <a:noFill/>
            <a:miter lim="800000"/>
            <a:headEnd/>
            <a:tailEnd/>
          </a:ln>
        </p:spPr>
        <p:txBody>
          <a:bodyPr wrap="none">
            <a:spAutoFit/>
          </a:bodyPr>
          <a:lstStyle/>
          <a:p>
            <a:pPr eaLnBrk="1" hangingPunct="1"/>
            <a:r>
              <a:rPr lang="en-US">
                <a:latin typeface="Arial" pitchFamily="34" charset="0"/>
              </a:rPr>
              <a:t>Moves upward</a:t>
            </a:r>
          </a:p>
        </p:txBody>
      </p:sp>
      <p:sp>
        <p:nvSpPr>
          <p:cNvPr id="116746" name="Text Box 10"/>
          <p:cNvSpPr txBox="1">
            <a:spLocks noChangeArrowheads="1"/>
          </p:cNvSpPr>
          <p:nvPr/>
        </p:nvSpPr>
        <p:spPr bwMode="auto">
          <a:xfrm>
            <a:off x="2667000" y="2209801"/>
            <a:ext cx="1860550" cy="366713"/>
          </a:xfrm>
          <a:prstGeom prst="rect">
            <a:avLst/>
          </a:prstGeom>
          <a:noFill/>
          <a:ln w="9525">
            <a:noFill/>
            <a:miter lim="800000"/>
            <a:headEnd/>
            <a:tailEnd/>
          </a:ln>
        </p:spPr>
        <p:txBody>
          <a:bodyPr wrap="none">
            <a:spAutoFit/>
          </a:bodyPr>
          <a:lstStyle/>
          <a:p>
            <a:pPr eaLnBrk="1" hangingPunct="1"/>
            <a:r>
              <a:rPr lang="en-US">
                <a:latin typeface="Arial" pitchFamily="34" charset="0"/>
              </a:rPr>
              <a:t>Moves to the left</a:t>
            </a:r>
          </a:p>
        </p:txBody>
      </p:sp>
      <p:sp>
        <p:nvSpPr>
          <p:cNvPr id="116747" name="Rectangle 11"/>
          <p:cNvSpPr>
            <a:spLocks noChangeArrowheads="1"/>
          </p:cNvSpPr>
          <p:nvPr/>
        </p:nvSpPr>
        <p:spPr bwMode="auto">
          <a:xfrm>
            <a:off x="3581400" y="5410201"/>
            <a:ext cx="4572000" cy="646331"/>
          </a:xfrm>
          <a:prstGeom prst="rect">
            <a:avLst/>
          </a:prstGeom>
          <a:noFill/>
          <a:ln w="9525">
            <a:noFill/>
            <a:miter lim="800000"/>
            <a:headEnd/>
            <a:tailEnd/>
          </a:ln>
        </p:spPr>
        <p:txBody>
          <a:bodyPr>
            <a:spAutoFit/>
          </a:bodyPr>
          <a:lstStyle/>
          <a:p>
            <a:pPr eaLnBrk="1" hangingPunct="1"/>
            <a:r>
              <a:rPr lang="en-US" sz="1200" b="1">
                <a:latin typeface="Arial" pitchFamily="34" charset="0"/>
              </a:rPr>
              <a:t>SNM is lower during read access because the VTC is degraded by the voltage divider across the access transistor (M2,M5) and drive transistor (M1,M4)[2]</a:t>
            </a:r>
          </a:p>
        </p:txBody>
      </p:sp>
      <p:grpSp>
        <p:nvGrpSpPr>
          <p:cNvPr id="3" name="Group 12"/>
          <p:cNvGrpSpPr>
            <a:grpSpLocks/>
          </p:cNvGrpSpPr>
          <p:nvPr/>
        </p:nvGrpSpPr>
        <p:grpSpPr bwMode="auto">
          <a:xfrm>
            <a:off x="6172201" y="2405064"/>
            <a:ext cx="2989263" cy="2852737"/>
            <a:chOff x="2928" y="1515"/>
            <a:chExt cx="1883" cy="1797"/>
          </a:xfrm>
        </p:grpSpPr>
        <p:pic>
          <p:nvPicPr>
            <p:cNvPr id="101389" name="Picture 13"/>
            <p:cNvPicPr>
              <a:picLocks noChangeAspect="1" noChangeArrowheads="1"/>
            </p:cNvPicPr>
            <p:nvPr/>
          </p:nvPicPr>
          <p:blipFill>
            <a:blip r:embed="rId4" cstate="print"/>
            <a:srcRect/>
            <a:stretch>
              <a:fillRect/>
            </a:stretch>
          </p:blipFill>
          <p:spPr bwMode="auto">
            <a:xfrm>
              <a:off x="3216" y="1515"/>
              <a:ext cx="1595" cy="1653"/>
            </a:xfrm>
            <a:prstGeom prst="rect">
              <a:avLst/>
            </a:prstGeom>
            <a:noFill/>
            <a:ln w="9525">
              <a:noFill/>
              <a:miter lim="800000"/>
              <a:headEnd/>
              <a:tailEnd/>
            </a:ln>
          </p:spPr>
        </p:pic>
        <p:sp>
          <p:nvSpPr>
            <p:cNvPr id="101390" name="Line 14"/>
            <p:cNvSpPr>
              <a:spLocks noChangeShapeType="1"/>
            </p:cNvSpPr>
            <p:nvPr/>
          </p:nvSpPr>
          <p:spPr bwMode="auto">
            <a:xfrm flipH="1">
              <a:off x="2928" y="2784"/>
              <a:ext cx="336" cy="528"/>
            </a:xfrm>
            <a:prstGeom prst="line">
              <a:avLst/>
            </a:prstGeom>
            <a:noFill/>
            <a:ln w="38100">
              <a:solidFill>
                <a:schemeClr val="tx1"/>
              </a:solidFill>
              <a:round/>
              <a:headEnd/>
              <a:tailEnd type="triangle" w="med" len="med"/>
            </a:ln>
          </p:spPr>
          <p:txBody>
            <a:bodyPr/>
            <a:lstStyle/>
            <a:p>
              <a:endParaRPr lang="en-US"/>
            </a:p>
          </p:txBody>
        </p:sp>
      </p:grpSp>
      <p:sp>
        <p:nvSpPr>
          <p:cNvPr id="101387" name="Text Box 15"/>
          <p:cNvSpPr txBox="1">
            <a:spLocks noChangeArrowheads="1"/>
          </p:cNvSpPr>
          <p:nvPr/>
        </p:nvSpPr>
        <p:spPr bwMode="auto">
          <a:xfrm>
            <a:off x="2362200" y="4953000"/>
            <a:ext cx="1663700" cy="274638"/>
          </a:xfrm>
          <a:prstGeom prst="rect">
            <a:avLst/>
          </a:prstGeom>
          <a:noFill/>
          <a:ln w="9525">
            <a:noFill/>
            <a:miter lim="800000"/>
            <a:headEnd/>
            <a:tailEnd/>
          </a:ln>
        </p:spPr>
        <p:txBody>
          <a:bodyPr wrap="none">
            <a:spAutoFit/>
          </a:bodyPr>
          <a:lstStyle/>
          <a:p>
            <a:pPr eaLnBrk="1" hangingPunct="1"/>
            <a:r>
              <a:rPr lang="en-US" sz="1200" b="1">
                <a:latin typeface="Arial" pitchFamily="34" charset="0"/>
              </a:rPr>
              <a:t>SNM Butterfly Curve</a:t>
            </a:r>
          </a:p>
        </p:txBody>
      </p:sp>
      <p:sp>
        <p:nvSpPr>
          <p:cNvPr id="101388" name="Rectangle 16"/>
          <p:cNvSpPr>
            <a:spLocks noChangeArrowheads="1"/>
          </p:cNvSpPr>
          <p:nvPr/>
        </p:nvSpPr>
        <p:spPr bwMode="auto">
          <a:xfrm>
            <a:off x="2743200" y="1600200"/>
            <a:ext cx="6858000" cy="457200"/>
          </a:xfrm>
          <a:prstGeom prst="rect">
            <a:avLst/>
          </a:prstGeom>
          <a:noFill/>
          <a:ln w="9525">
            <a:noFill/>
            <a:miter lim="800000"/>
            <a:headEnd/>
            <a:tailEnd/>
          </a:ln>
        </p:spPr>
        <p:txBody>
          <a:bodyPr>
            <a:spAutoFit/>
          </a:bodyPr>
          <a:lstStyle/>
          <a:p>
            <a:pPr algn="just" eaLnBrk="1" hangingPunct="1"/>
            <a:r>
              <a:rPr lang="en-US" sz="1200">
                <a:latin typeface="Arial" pitchFamily="34" charset="0"/>
              </a:rPr>
              <a:t>The minimum supply voltage of SRAMs is determined by both Read SNM and Write SNM levels; reducing Vth in the NMOS transistor improves Write SNM but worsens Read SNM. </a:t>
            </a:r>
          </a:p>
        </p:txBody>
      </p:sp>
    </p:spTree>
    <p:extLst>
      <p:ext uri="{BB962C8B-B14F-4D97-AF65-F5344CB8AC3E}">
        <p14:creationId xmlns:p14="http://schemas.microsoft.com/office/powerpoint/2010/main" val="40975968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16746"/>
                                        </p:tgtEl>
                                        <p:attrNameLst>
                                          <p:attrName>style.visibility</p:attrName>
                                        </p:attrNameLst>
                                      </p:cBhvr>
                                      <p:to>
                                        <p:strVal val="visible"/>
                                      </p:to>
                                    </p:set>
                                    <p:animEffect transition="in" filter="blinds(horizontal)">
                                      <p:cBhvr>
                                        <p:cTn id="7" dur="500"/>
                                        <p:tgtEl>
                                          <p:spTgt spid="116746"/>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16743"/>
                                        </p:tgtEl>
                                        <p:attrNameLst>
                                          <p:attrName>style.visibility</p:attrName>
                                        </p:attrNameLst>
                                      </p:cBhvr>
                                      <p:to>
                                        <p:strVal val="visible"/>
                                      </p:to>
                                    </p:set>
                                    <p:animEffect transition="in" filter="blinds(horizontal)">
                                      <p:cBhvr>
                                        <p:cTn id="10" dur="500"/>
                                        <p:tgtEl>
                                          <p:spTgt spid="116743"/>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116745"/>
                                        </p:tgtEl>
                                        <p:attrNameLst>
                                          <p:attrName>style.visibility</p:attrName>
                                        </p:attrNameLst>
                                      </p:cBhvr>
                                      <p:to>
                                        <p:strVal val="visible"/>
                                      </p:to>
                                    </p:set>
                                    <p:animEffect transition="in" filter="blinds(horizontal)">
                                      <p:cBhvr>
                                        <p:cTn id="13" dur="500"/>
                                        <p:tgtEl>
                                          <p:spTgt spid="116745"/>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116744"/>
                                        </p:tgtEl>
                                        <p:attrNameLst>
                                          <p:attrName>style.visibility</p:attrName>
                                        </p:attrNameLst>
                                      </p:cBhvr>
                                      <p:to>
                                        <p:strVal val="visible"/>
                                      </p:to>
                                    </p:set>
                                    <p:animEffect transition="in" filter="blinds(horizontal)">
                                      <p:cBhvr>
                                        <p:cTn id="16" dur="500"/>
                                        <p:tgtEl>
                                          <p:spTgt spid="116744"/>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nodeType="click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blinds(horizontal)">
                                      <p:cBhvr>
                                        <p:cTn id="21" dur="500"/>
                                        <p:tgtEl>
                                          <p:spTgt spid="3"/>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116747"/>
                                        </p:tgtEl>
                                        <p:attrNameLst>
                                          <p:attrName>style.visibility</p:attrName>
                                        </p:attrNameLst>
                                      </p:cBhvr>
                                      <p:to>
                                        <p:strVal val="visible"/>
                                      </p:to>
                                    </p:set>
                                    <p:animEffect transition="in" filter="blinds(horizontal)">
                                      <p:cBhvr>
                                        <p:cTn id="24" dur="500"/>
                                        <p:tgtEl>
                                          <p:spTgt spid="1167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743" grpId="0" animBg="1"/>
      <p:bldP spid="116744" grpId="0" animBg="1"/>
      <p:bldP spid="116745" grpId="0"/>
      <p:bldP spid="116746" grpId="0"/>
      <p:bldP spid="116747"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Slide Number Placeholder 4"/>
          <p:cNvSpPr>
            <a:spLocks noGrp="1"/>
          </p:cNvSpPr>
          <p:nvPr>
            <p:ph type="sldNum" sz="quarter" idx="10"/>
          </p:nvPr>
        </p:nvSpPr>
        <p:spPr>
          <a:xfrm>
            <a:off x="8904288" y="6092825"/>
            <a:ext cx="609600" cy="431800"/>
          </a:xfrm>
          <a:noFill/>
        </p:spPr>
        <p:txBody>
          <a:bodyPr/>
          <a:lstStyle/>
          <a:p>
            <a:fld id="{497363F6-DF68-4F8E-86F5-A75115269469}" type="slidenum">
              <a:rPr lang="it-IT" smtClean="0">
                <a:latin typeface="Arial" pitchFamily="34" charset="0"/>
                <a:ea typeface="ＭＳ Ｐゴシック" pitchFamily="34" charset="-128"/>
              </a:rPr>
              <a:pPr/>
              <a:t>62</a:t>
            </a:fld>
            <a:endParaRPr lang="it-IT">
              <a:latin typeface="Arial" pitchFamily="34" charset="0"/>
              <a:ea typeface="ＭＳ Ｐゴシック" pitchFamily="34" charset="-128"/>
            </a:endParaRPr>
          </a:p>
        </p:txBody>
      </p:sp>
      <p:sp>
        <p:nvSpPr>
          <p:cNvPr id="102403" name="Rectangle 2"/>
          <p:cNvSpPr>
            <a:spLocks noGrp="1" noChangeArrowheads="1"/>
          </p:cNvSpPr>
          <p:nvPr>
            <p:ph type="title"/>
          </p:nvPr>
        </p:nvSpPr>
        <p:spPr/>
        <p:txBody>
          <a:bodyPr/>
          <a:lstStyle/>
          <a:p>
            <a:r>
              <a:rPr lang="en-US" sz="2100"/>
              <a:t>SNM during HOLD and READ</a:t>
            </a:r>
          </a:p>
        </p:txBody>
      </p:sp>
      <p:pic>
        <p:nvPicPr>
          <p:cNvPr id="102404" name="Picture 3" descr="ESC05_VTCsHold"/>
          <p:cNvPicPr>
            <a:picLocks noChangeAspect="1" noChangeArrowheads="1"/>
          </p:cNvPicPr>
          <p:nvPr/>
        </p:nvPicPr>
        <p:blipFill>
          <a:blip r:embed="rId3" cstate="print"/>
          <a:srcRect/>
          <a:stretch>
            <a:fillRect/>
          </a:stretch>
        </p:blipFill>
        <p:spPr bwMode="auto">
          <a:xfrm>
            <a:off x="2100264" y="3303588"/>
            <a:ext cx="3209925" cy="2868612"/>
          </a:xfrm>
          <a:prstGeom prst="rect">
            <a:avLst/>
          </a:prstGeom>
          <a:noFill/>
          <a:ln w="9525">
            <a:noFill/>
            <a:miter lim="800000"/>
            <a:headEnd/>
            <a:tailEnd/>
          </a:ln>
        </p:spPr>
      </p:pic>
      <p:pic>
        <p:nvPicPr>
          <p:cNvPr id="102405" name="Picture 4" descr="ESC05_VTCsRead"/>
          <p:cNvPicPr>
            <a:picLocks noChangeAspect="1" noChangeArrowheads="1"/>
          </p:cNvPicPr>
          <p:nvPr/>
        </p:nvPicPr>
        <p:blipFill>
          <a:blip r:embed="rId4" cstate="print"/>
          <a:srcRect/>
          <a:stretch>
            <a:fillRect/>
          </a:stretch>
        </p:blipFill>
        <p:spPr bwMode="auto">
          <a:xfrm>
            <a:off x="6005514" y="3303588"/>
            <a:ext cx="3209925" cy="2868612"/>
          </a:xfrm>
          <a:prstGeom prst="rect">
            <a:avLst/>
          </a:prstGeom>
          <a:noFill/>
          <a:ln w="9525">
            <a:noFill/>
            <a:miter lim="800000"/>
            <a:headEnd/>
            <a:tailEnd/>
          </a:ln>
        </p:spPr>
      </p:pic>
      <p:sp>
        <p:nvSpPr>
          <p:cNvPr id="118789" name="Text Box 5"/>
          <p:cNvSpPr txBox="1">
            <a:spLocks noChangeArrowheads="1"/>
          </p:cNvSpPr>
          <p:nvPr/>
        </p:nvSpPr>
        <p:spPr bwMode="auto">
          <a:xfrm>
            <a:off x="4267201" y="6172200"/>
            <a:ext cx="3903633" cy="523220"/>
          </a:xfrm>
          <a:prstGeom prst="rect">
            <a:avLst/>
          </a:prstGeom>
          <a:noFill/>
          <a:ln w="38100">
            <a:solidFill>
              <a:srgbClr val="FF3300"/>
            </a:solidFill>
            <a:miter lim="800000"/>
            <a:headEnd/>
            <a:tailEnd/>
          </a:ln>
        </p:spPr>
        <p:txBody>
          <a:bodyPr wrap="none">
            <a:spAutoFit/>
          </a:bodyPr>
          <a:lstStyle/>
          <a:p>
            <a:pPr defTabSz="820738"/>
            <a:r>
              <a:rPr lang="en-US" sz="2800" b="1">
                <a:latin typeface="Times" pitchFamily="18" charset="0"/>
              </a:rPr>
              <a:t>Read SNM is worst-case</a:t>
            </a:r>
          </a:p>
        </p:txBody>
      </p:sp>
      <p:grpSp>
        <p:nvGrpSpPr>
          <p:cNvPr id="2" name="Group 6"/>
          <p:cNvGrpSpPr>
            <a:grpSpLocks/>
          </p:cNvGrpSpPr>
          <p:nvPr/>
        </p:nvGrpSpPr>
        <p:grpSpPr bwMode="auto">
          <a:xfrm>
            <a:off x="2576514" y="1395414"/>
            <a:ext cx="2973387" cy="1881187"/>
            <a:chOff x="357" y="2382"/>
            <a:chExt cx="1873" cy="1185"/>
          </a:xfrm>
        </p:grpSpPr>
        <p:sp>
          <p:nvSpPr>
            <p:cNvPr id="102468" name="Line 7"/>
            <p:cNvSpPr>
              <a:spLocks noChangeShapeType="1"/>
            </p:cNvSpPr>
            <p:nvPr/>
          </p:nvSpPr>
          <p:spPr bwMode="auto">
            <a:xfrm>
              <a:off x="1438" y="2873"/>
              <a:ext cx="1" cy="190"/>
            </a:xfrm>
            <a:prstGeom prst="line">
              <a:avLst/>
            </a:prstGeom>
            <a:noFill/>
            <a:ln w="38100">
              <a:solidFill>
                <a:srgbClr val="000000"/>
              </a:solidFill>
              <a:round/>
              <a:headEnd/>
              <a:tailEnd/>
            </a:ln>
          </p:spPr>
          <p:txBody>
            <a:bodyPr/>
            <a:lstStyle/>
            <a:p>
              <a:endParaRPr lang="en-US"/>
            </a:p>
          </p:txBody>
        </p:sp>
        <p:sp>
          <p:nvSpPr>
            <p:cNvPr id="102469" name="Line 8"/>
            <p:cNvSpPr>
              <a:spLocks noChangeShapeType="1"/>
            </p:cNvSpPr>
            <p:nvPr/>
          </p:nvSpPr>
          <p:spPr bwMode="auto">
            <a:xfrm>
              <a:off x="1372" y="2968"/>
              <a:ext cx="13" cy="1"/>
            </a:xfrm>
            <a:prstGeom prst="line">
              <a:avLst/>
            </a:prstGeom>
            <a:noFill/>
            <a:ln w="38100">
              <a:solidFill>
                <a:srgbClr val="000000"/>
              </a:solidFill>
              <a:round/>
              <a:headEnd/>
              <a:tailEnd/>
            </a:ln>
          </p:spPr>
          <p:txBody>
            <a:bodyPr/>
            <a:lstStyle/>
            <a:p>
              <a:endParaRPr lang="en-US"/>
            </a:p>
          </p:txBody>
        </p:sp>
        <p:sp>
          <p:nvSpPr>
            <p:cNvPr id="102470" name="Freeform 9"/>
            <p:cNvSpPr>
              <a:spLocks/>
            </p:cNvSpPr>
            <p:nvPr/>
          </p:nvSpPr>
          <p:spPr bwMode="auto">
            <a:xfrm>
              <a:off x="1477" y="2750"/>
              <a:ext cx="105" cy="436"/>
            </a:xfrm>
            <a:custGeom>
              <a:avLst/>
              <a:gdLst>
                <a:gd name="T0" fmla="*/ 987 w 96"/>
                <a:gd name="T1" fmla="*/ 0 h 384"/>
                <a:gd name="T2" fmla="*/ 987 w 96"/>
                <a:gd name="T3" fmla="*/ 2971 h 384"/>
                <a:gd name="T4" fmla="*/ 0 w 96"/>
                <a:gd name="T5" fmla="*/ 2971 h 384"/>
                <a:gd name="T6" fmla="*/ 0 w 96"/>
                <a:gd name="T7" fmla="*/ 7486 h 384"/>
                <a:gd name="T8" fmla="*/ 987 w 96"/>
                <a:gd name="T9" fmla="*/ 7486 h 384"/>
                <a:gd name="T10" fmla="*/ 987 w 96"/>
                <a:gd name="T11" fmla="*/ 10417 h 384"/>
                <a:gd name="T12" fmla="*/ 0 60000 65536"/>
                <a:gd name="T13" fmla="*/ 0 60000 65536"/>
                <a:gd name="T14" fmla="*/ 0 60000 65536"/>
                <a:gd name="T15" fmla="*/ 0 60000 65536"/>
                <a:gd name="T16" fmla="*/ 0 60000 65536"/>
                <a:gd name="T17" fmla="*/ 0 60000 65536"/>
                <a:gd name="T18" fmla="*/ 0 w 96"/>
                <a:gd name="T19" fmla="*/ 0 h 384"/>
                <a:gd name="T20" fmla="*/ 96 w 96"/>
                <a:gd name="T21" fmla="*/ 384 h 384"/>
              </a:gdLst>
              <a:ahLst/>
              <a:cxnLst>
                <a:cxn ang="T12">
                  <a:pos x="T0" y="T1"/>
                </a:cxn>
                <a:cxn ang="T13">
                  <a:pos x="T2" y="T3"/>
                </a:cxn>
                <a:cxn ang="T14">
                  <a:pos x="T4" y="T5"/>
                </a:cxn>
                <a:cxn ang="T15">
                  <a:pos x="T6" y="T7"/>
                </a:cxn>
                <a:cxn ang="T16">
                  <a:pos x="T8" y="T9"/>
                </a:cxn>
                <a:cxn ang="T17">
                  <a:pos x="T10" y="T11"/>
                </a:cxn>
              </a:cxnLst>
              <a:rect l="T18" t="T19" r="T20" b="T21"/>
              <a:pathLst>
                <a:path w="96" h="384">
                  <a:moveTo>
                    <a:pt x="96" y="0"/>
                  </a:moveTo>
                  <a:lnTo>
                    <a:pt x="96" y="108"/>
                  </a:lnTo>
                  <a:lnTo>
                    <a:pt x="0" y="108"/>
                  </a:lnTo>
                  <a:lnTo>
                    <a:pt x="0" y="276"/>
                  </a:lnTo>
                  <a:lnTo>
                    <a:pt x="96" y="276"/>
                  </a:lnTo>
                  <a:lnTo>
                    <a:pt x="96" y="384"/>
                  </a:lnTo>
                </a:path>
              </a:pathLst>
            </a:custGeom>
            <a:noFill/>
            <a:ln w="38100" cmpd="sng">
              <a:solidFill>
                <a:srgbClr val="000000"/>
              </a:solidFill>
              <a:prstDash val="solid"/>
              <a:round/>
              <a:headEnd/>
              <a:tailEnd/>
            </a:ln>
          </p:spPr>
          <p:txBody>
            <a:bodyPr/>
            <a:lstStyle/>
            <a:p>
              <a:endParaRPr lang="en-US"/>
            </a:p>
          </p:txBody>
        </p:sp>
        <p:sp>
          <p:nvSpPr>
            <p:cNvPr id="102471" name="Freeform 10"/>
            <p:cNvSpPr>
              <a:spLocks/>
            </p:cNvSpPr>
            <p:nvPr/>
          </p:nvSpPr>
          <p:spPr bwMode="auto">
            <a:xfrm>
              <a:off x="1385" y="2941"/>
              <a:ext cx="53" cy="54"/>
            </a:xfrm>
            <a:custGeom>
              <a:avLst/>
              <a:gdLst>
                <a:gd name="T0" fmla="*/ 636 w 48"/>
                <a:gd name="T1" fmla="*/ 515 h 48"/>
                <a:gd name="T2" fmla="*/ 611 w 48"/>
                <a:gd name="T3" fmla="*/ 345 h 48"/>
                <a:gd name="T4" fmla="*/ 579 w 48"/>
                <a:gd name="T5" fmla="*/ 216 h 48"/>
                <a:gd name="T6" fmla="*/ 501 w 48"/>
                <a:gd name="T7" fmla="*/ 107 h 48"/>
                <a:gd name="T8" fmla="*/ 418 w 48"/>
                <a:gd name="T9" fmla="*/ 2 h 48"/>
                <a:gd name="T10" fmla="*/ 319 w 48"/>
                <a:gd name="T11" fmla="*/ 0 h 48"/>
                <a:gd name="T12" fmla="*/ 215 w 48"/>
                <a:gd name="T13" fmla="*/ 2 h 48"/>
                <a:gd name="T14" fmla="*/ 125 w 48"/>
                <a:gd name="T15" fmla="*/ 107 h 48"/>
                <a:gd name="T16" fmla="*/ 4 w 48"/>
                <a:gd name="T17" fmla="*/ 216 h 48"/>
                <a:gd name="T18" fmla="*/ 2 w 48"/>
                <a:gd name="T19" fmla="*/ 345 h 48"/>
                <a:gd name="T20" fmla="*/ 0 w 48"/>
                <a:gd name="T21" fmla="*/ 515 h 48"/>
                <a:gd name="T22" fmla="*/ 2 w 48"/>
                <a:gd name="T23" fmla="*/ 694 h 48"/>
                <a:gd name="T24" fmla="*/ 4 w 48"/>
                <a:gd name="T25" fmla="*/ 824 h 48"/>
                <a:gd name="T26" fmla="*/ 125 w 48"/>
                <a:gd name="T27" fmla="*/ 952 h 48"/>
                <a:gd name="T28" fmla="*/ 215 w 48"/>
                <a:gd name="T29" fmla="*/ 989 h 48"/>
                <a:gd name="T30" fmla="*/ 319 w 48"/>
                <a:gd name="T31" fmla="*/ 1043 h 48"/>
                <a:gd name="T32" fmla="*/ 418 w 48"/>
                <a:gd name="T33" fmla="*/ 989 h 48"/>
                <a:gd name="T34" fmla="*/ 501 w 48"/>
                <a:gd name="T35" fmla="*/ 952 h 48"/>
                <a:gd name="T36" fmla="*/ 579 w 48"/>
                <a:gd name="T37" fmla="*/ 824 h 48"/>
                <a:gd name="T38" fmla="*/ 611 w 48"/>
                <a:gd name="T39" fmla="*/ 694 h 48"/>
                <a:gd name="T40" fmla="*/ 636 w 48"/>
                <a:gd name="T41" fmla="*/ 515 h 4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48"/>
                <a:gd name="T64" fmla="*/ 0 h 48"/>
                <a:gd name="T65" fmla="*/ 48 w 48"/>
                <a:gd name="T66" fmla="*/ 48 h 48"/>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48" h="48">
                  <a:moveTo>
                    <a:pt x="48" y="24"/>
                  </a:moveTo>
                  <a:lnTo>
                    <a:pt x="46" y="16"/>
                  </a:lnTo>
                  <a:lnTo>
                    <a:pt x="44" y="10"/>
                  </a:lnTo>
                  <a:lnTo>
                    <a:pt x="38" y="4"/>
                  </a:lnTo>
                  <a:lnTo>
                    <a:pt x="32" y="2"/>
                  </a:lnTo>
                  <a:lnTo>
                    <a:pt x="24" y="0"/>
                  </a:lnTo>
                  <a:lnTo>
                    <a:pt x="16" y="2"/>
                  </a:lnTo>
                  <a:lnTo>
                    <a:pt x="10" y="4"/>
                  </a:lnTo>
                  <a:lnTo>
                    <a:pt x="4" y="10"/>
                  </a:lnTo>
                  <a:lnTo>
                    <a:pt x="2" y="16"/>
                  </a:lnTo>
                  <a:lnTo>
                    <a:pt x="0" y="24"/>
                  </a:lnTo>
                  <a:lnTo>
                    <a:pt x="2" y="32"/>
                  </a:lnTo>
                  <a:lnTo>
                    <a:pt x="4" y="38"/>
                  </a:lnTo>
                  <a:lnTo>
                    <a:pt x="10" y="44"/>
                  </a:lnTo>
                  <a:lnTo>
                    <a:pt x="16" y="46"/>
                  </a:lnTo>
                  <a:lnTo>
                    <a:pt x="24" y="48"/>
                  </a:lnTo>
                  <a:lnTo>
                    <a:pt x="32" y="46"/>
                  </a:lnTo>
                  <a:lnTo>
                    <a:pt x="38" y="44"/>
                  </a:lnTo>
                  <a:lnTo>
                    <a:pt x="44" y="38"/>
                  </a:lnTo>
                  <a:lnTo>
                    <a:pt x="46" y="32"/>
                  </a:lnTo>
                  <a:lnTo>
                    <a:pt x="48" y="24"/>
                  </a:lnTo>
                </a:path>
              </a:pathLst>
            </a:custGeom>
            <a:noFill/>
            <a:ln w="38100" cmpd="sng">
              <a:solidFill>
                <a:srgbClr val="000000"/>
              </a:solidFill>
              <a:prstDash val="solid"/>
              <a:round/>
              <a:headEnd/>
              <a:tailEnd/>
            </a:ln>
          </p:spPr>
          <p:txBody>
            <a:bodyPr/>
            <a:lstStyle/>
            <a:p>
              <a:endParaRPr lang="en-US"/>
            </a:p>
          </p:txBody>
        </p:sp>
        <p:sp>
          <p:nvSpPr>
            <p:cNvPr id="102472" name="Freeform 11"/>
            <p:cNvSpPr>
              <a:spLocks/>
            </p:cNvSpPr>
            <p:nvPr/>
          </p:nvSpPr>
          <p:spPr bwMode="auto">
            <a:xfrm>
              <a:off x="1477" y="3077"/>
              <a:ext cx="105" cy="436"/>
            </a:xfrm>
            <a:custGeom>
              <a:avLst/>
              <a:gdLst>
                <a:gd name="T0" fmla="*/ 987 w 96"/>
                <a:gd name="T1" fmla="*/ 0 h 384"/>
                <a:gd name="T2" fmla="*/ 987 w 96"/>
                <a:gd name="T3" fmla="*/ 2971 h 384"/>
                <a:gd name="T4" fmla="*/ 0 w 96"/>
                <a:gd name="T5" fmla="*/ 2971 h 384"/>
                <a:gd name="T6" fmla="*/ 0 w 96"/>
                <a:gd name="T7" fmla="*/ 7486 h 384"/>
                <a:gd name="T8" fmla="*/ 987 w 96"/>
                <a:gd name="T9" fmla="*/ 7486 h 384"/>
                <a:gd name="T10" fmla="*/ 987 w 96"/>
                <a:gd name="T11" fmla="*/ 10417 h 384"/>
                <a:gd name="T12" fmla="*/ 0 60000 65536"/>
                <a:gd name="T13" fmla="*/ 0 60000 65536"/>
                <a:gd name="T14" fmla="*/ 0 60000 65536"/>
                <a:gd name="T15" fmla="*/ 0 60000 65536"/>
                <a:gd name="T16" fmla="*/ 0 60000 65536"/>
                <a:gd name="T17" fmla="*/ 0 60000 65536"/>
                <a:gd name="T18" fmla="*/ 0 w 96"/>
                <a:gd name="T19" fmla="*/ 0 h 384"/>
                <a:gd name="T20" fmla="*/ 96 w 96"/>
                <a:gd name="T21" fmla="*/ 384 h 384"/>
              </a:gdLst>
              <a:ahLst/>
              <a:cxnLst>
                <a:cxn ang="T12">
                  <a:pos x="T0" y="T1"/>
                </a:cxn>
                <a:cxn ang="T13">
                  <a:pos x="T2" y="T3"/>
                </a:cxn>
                <a:cxn ang="T14">
                  <a:pos x="T4" y="T5"/>
                </a:cxn>
                <a:cxn ang="T15">
                  <a:pos x="T6" y="T7"/>
                </a:cxn>
                <a:cxn ang="T16">
                  <a:pos x="T8" y="T9"/>
                </a:cxn>
                <a:cxn ang="T17">
                  <a:pos x="T10" y="T11"/>
                </a:cxn>
              </a:cxnLst>
              <a:rect l="T18" t="T19" r="T20" b="T21"/>
              <a:pathLst>
                <a:path w="96" h="384">
                  <a:moveTo>
                    <a:pt x="96" y="0"/>
                  </a:moveTo>
                  <a:lnTo>
                    <a:pt x="96" y="108"/>
                  </a:lnTo>
                  <a:lnTo>
                    <a:pt x="0" y="108"/>
                  </a:lnTo>
                  <a:lnTo>
                    <a:pt x="0" y="276"/>
                  </a:lnTo>
                  <a:lnTo>
                    <a:pt x="96" y="276"/>
                  </a:lnTo>
                  <a:lnTo>
                    <a:pt x="96" y="384"/>
                  </a:lnTo>
                </a:path>
              </a:pathLst>
            </a:custGeom>
            <a:noFill/>
            <a:ln w="38100" cmpd="sng">
              <a:solidFill>
                <a:srgbClr val="000000"/>
              </a:solidFill>
              <a:prstDash val="solid"/>
              <a:round/>
              <a:headEnd/>
              <a:tailEnd/>
            </a:ln>
          </p:spPr>
          <p:txBody>
            <a:bodyPr/>
            <a:lstStyle/>
            <a:p>
              <a:endParaRPr lang="en-US"/>
            </a:p>
          </p:txBody>
        </p:sp>
        <p:sp>
          <p:nvSpPr>
            <p:cNvPr id="102473" name="Line 12"/>
            <p:cNvSpPr>
              <a:spLocks noChangeShapeType="1"/>
            </p:cNvSpPr>
            <p:nvPr/>
          </p:nvSpPr>
          <p:spPr bwMode="auto">
            <a:xfrm>
              <a:off x="1438" y="3200"/>
              <a:ext cx="1" cy="190"/>
            </a:xfrm>
            <a:prstGeom prst="line">
              <a:avLst/>
            </a:prstGeom>
            <a:noFill/>
            <a:ln w="38100">
              <a:solidFill>
                <a:srgbClr val="000000"/>
              </a:solidFill>
              <a:round/>
              <a:headEnd/>
              <a:tailEnd/>
            </a:ln>
          </p:spPr>
          <p:txBody>
            <a:bodyPr/>
            <a:lstStyle/>
            <a:p>
              <a:endParaRPr lang="en-US"/>
            </a:p>
          </p:txBody>
        </p:sp>
        <p:sp>
          <p:nvSpPr>
            <p:cNvPr id="102474" name="Line 13"/>
            <p:cNvSpPr>
              <a:spLocks noChangeShapeType="1"/>
            </p:cNvSpPr>
            <p:nvPr/>
          </p:nvSpPr>
          <p:spPr bwMode="auto">
            <a:xfrm>
              <a:off x="1372" y="3295"/>
              <a:ext cx="66" cy="1"/>
            </a:xfrm>
            <a:prstGeom prst="line">
              <a:avLst/>
            </a:prstGeom>
            <a:noFill/>
            <a:ln w="38100">
              <a:solidFill>
                <a:srgbClr val="000000"/>
              </a:solidFill>
              <a:round/>
              <a:headEnd/>
              <a:tailEnd/>
            </a:ln>
          </p:spPr>
          <p:txBody>
            <a:bodyPr/>
            <a:lstStyle/>
            <a:p>
              <a:endParaRPr lang="en-US"/>
            </a:p>
          </p:txBody>
        </p:sp>
        <p:sp>
          <p:nvSpPr>
            <p:cNvPr id="102475" name="Freeform 14"/>
            <p:cNvSpPr>
              <a:spLocks/>
            </p:cNvSpPr>
            <p:nvPr/>
          </p:nvSpPr>
          <p:spPr bwMode="auto">
            <a:xfrm>
              <a:off x="1319" y="2968"/>
              <a:ext cx="53" cy="327"/>
            </a:xfrm>
            <a:custGeom>
              <a:avLst/>
              <a:gdLst>
                <a:gd name="T0" fmla="*/ 636 w 48"/>
                <a:gd name="T1" fmla="*/ 7829 h 288"/>
                <a:gd name="T2" fmla="*/ 0 w 48"/>
                <a:gd name="T3" fmla="*/ 7829 h 288"/>
                <a:gd name="T4" fmla="*/ 0 w 48"/>
                <a:gd name="T5" fmla="*/ 0 h 288"/>
                <a:gd name="T6" fmla="*/ 636 w 48"/>
                <a:gd name="T7" fmla="*/ 0 h 288"/>
                <a:gd name="T8" fmla="*/ 0 60000 65536"/>
                <a:gd name="T9" fmla="*/ 0 60000 65536"/>
                <a:gd name="T10" fmla="*/ 0 60000 65536"/>
                <a:gd name="T11" fmla="*/ 0 60000 65536"/>
                <a:gd name="T12" fmla="*/ 0 w 48"/>
                <a:gd name="T13" fmla="*/ 0 h 288"/>
                <a:gd name="T14" fmla="*/ 48 w 48"/>
                <a:gd name="T15" fmla="*/ 288 h 288"/>
              </a:gdLst>
              <a:ahLst/>
              <a:cxnLst>
                <a:cxn ang="T8">
                  <a:pos x="T0" y="T1"/>
                </a:cxn>
                <a:cxn ang="T9">
                  <a:pos x="T2" y="T3"/>
                </a:cxn>
                <a:cxn ang="T10">
                  <a:pos x="T4" y="T5"/>
                </a:cxn>
                <a:cxn ang="T11">
                  <a:pos x="T6" y="T7"/>
                </a:cxn>
              </a:cxnLst>
              <a:rect l="T12" t="T13" r="T14" b="T15"/>
              <a:pathLst>
                <a:path w="48" h="288">
                  <a:moveTo>
                    <a:pt x="48" y="288"/>
                  </a:moveTo>
                  <a:lnTo>
                    <a:pt x="0" y="288"/>
                  </a:lnTo>
                  <a:lnTo>
                    <a:pt x="0" y="0"/>
                  </a:lnTo>
                  <a:lnTo>
                    <a:pt x="48" y="0"/>
                  </a:lnTo>
                </a:path>
              </a:pathLst>
            </a:custGeom>
            <a:noFill/>
            <a:ln w="38100" cmpd="sng">
              <a:solidFill>
                <a:srgbClr val="000000"/>
              </a:solidFill>
              <a:prstDash val="solid"/>
              <a:round/>
              <a:headEnd/>
              <a:tailEnd/>
            </a:ln>
          </p:spPr>
          <p:txBody>
            <a:bodyPr/>
            <a:lstStyle/>
            <a:p>
              <a:endParaRPr lang="en-US"/>
            </a:p>
          </p:txBody>
        </p:sp>
        <p:sp>
          <p:nvSpPr>
            <p:cNvPr id="102476" name="Line 15"/>
            <p:cNvSpPr>
              <a:spLocks noChangeShapeType="1"/>
            </p:cNvSpPr>
            <p:nvPr/>
          </p:nvSpPr>
          <p:spPr bwMode="auto">
            <a:xfrm>
              <a:off x="1096" y="2873"/>
              <a:ext cx="2" cy="190"/>
            </a:xfrm>
            <a:prstGeom prst="line">
              <a:avLst/>
            </a:prstGeom>
            <a:noFill/>
            <a:ln w="38100">
              <a:solidFill>
                <a:srgbClr val="000000"/>
              </a:solidFill>
              <a:round/>
              <a:headEnd/>
              <a:tailEnd/>
            </a:ln>
          </p:spPr>
          <p:txBody>
            <a:bodyPr/>
            <a:lstStyle/>
            <a:p>
              <a:endParaRPr lang="en-US"/>
            </a:p>
          </p:txBody>
        </p:sp>
        <p:sp>
          <p:nvSpPr>
            <p:cNvPr id="102477" name="Line 16"/>
            <p:cNvSpPr>
              <a:spLocks noChangeShapeType="1"/>
            </p:cNvSpPr>
            <p:nvPr/>
          </p:nvSpPr>
          <p:spPr bwMode="auto">
            <a:xfrm flipH="1">
              <a:off x="1149" y="2968"/>
              <a:ext cx="13" cy="1"/>
            </a:xfrm>
            <a:prstGeom prst="line">
              <a:avLst/>
            </a:prstGeom>
            <a:noFill/>
            <a:ln w="38100">
              <a:solidFill>
                <a:srgbClr val="000000"/>
              </a:solidFill>
              <a:round/>
              <a:headEnd/>
              <a:tailEnd/>
            </a:ln>
          </p:spPr>
          <p:txBody>
            <a:bodyPr/>
            <a:lstStyle/>
            <a:p>
              <a:endParaRPr lang="en-US"/>
            </a:p>
          </p:txBody>
        </p:sp>
        <p:sp>
          <p:nvSpPr>
            <p:cNvPr id="102478" name="Freeform 17"/>
            <p:cNvSpPr>
              <a:spLocks/>
            </p:cNvSpPr>
            <p:nvPr/>
          </p:nvSpPr>
          <p:spPr bwMode="auto">
            <a:xfrm>
              <a:off x="952" y="2750"/>
              <a:ext cx="105" cy="436"/>
            </a:xfrm>
            <a:custGeom>
              <a:avLst/>
              <a:gdLst>
                <a:gd name="T0" fmla="*/ 0 w 96"/>
                <a:gd name="T1" fmla="*/ 0 h 384"/>
                <a:gd name="T2" fmla="*/ 0 w 96"/>
                <a:gd name="T3" fmla="*/ 2971 h 384"/>
                <a:gd name="T4" fmla="*/ 987 w 96"/>
                <a:gd name="T5" fmla="*/ 2971 h 384"/>
                <a:gd name="T6" fmla="*/ 987 w 96"/>
                <a:gd name="T7" fmla="*/ 7486 h 384"/>
                <a:gd name="T8" fmla="*/ 0 w 96"/>
                <a:gd name="T9" fmla="*/ 7486 h 384"/>
                <a:gd name="T10" fmla="*/ 0 w 96"/>
                <a:gd name="T11" fmla="*/ 10417 h 384"/>
                <a:gd name="T12" fmla="*/ 0 60000 65536"/>
                <a:gd name="T13" fmla="*/ 0 60000 65536"/>
                <a:gd name="T14" fmla="*/ 0 60000 65536"/>
                <a:gd name="T15" fmla="*/ 0 60000 65536"/>
                <a:gd name="T16" fmla="*/ 0 60000 65536"/>
                <a:gd name="T17" fmla="*/ 0 60000 65536"/>
                <a:gd name="T18" fmla="*/ 0 w 96"/>
                <a:gd name="T19" fmla="*/ 0 h 384"/>
                <a:gd name="T20" fmla="*/ 96 w 96"/>
                <a:gd name="T21" fmla="*/ 384 h 384"/>
              </a:gdLst>
              <a:ahLst/>
              <a:cxnLst>
                <a:cxn ang="T12">
                  <a:pos x="T0" y="T1"/>
                </a:cxn>
                <a:cxn ang="T13">
                  <a:pos x="T2" y="T3"/>
                </a:cxn>
                <a:cxn ang="T14">
                  <a:pos x="T4" y="T5"/>
                </a:cxn>
                <a:cxn ang="T15">
                  <a:pos x="T6" y="T7"/>
                </a:cxn>
                <a:cxn ang="T16">
                  <a:pos x="T8" y="T9"/>
                </a:cxn>
                <a:cxn ang="T17">
                  <a:pos x="T10" y="T11"/>
                </a:cxn>
              </a:cxnLst>
              <a:rect l="T18" t="T19" r="T20" b="T21"/>
              <a:pathLst>
                <a:path w="96" h="384">
                  <a:moveTo>
                    <a:pt x="0" y="0"/>
                  </a:moveTo>
                  <a:lnTo>
                    <a:pt x="0" y="108"/>
                  </a:lnTo>
                  <a:lnTo>
                    <a:pt x="96" y="108"/>
                  </a:lnTo>
                  <a:lnTo>
                    <a:pt x="96" y="276"/>
                  </a:lnTo>
                  <a:lnTo>
                    <a:pt x="0" y="276"/>
                  </a:lnTo>
                  <a:lnTo>
                    <a:pt x="0" y="384"/>
                  </a:lnTo>
                </a:path>
              </a:pathLst>
            </a:custGeom>
            <a:noFill/>
            <a:ln w="38100" cmpd="sng">
              <a:solidFill>
                <a:srgbClr val="000000"/>
              </a:solidFill>
              <a:prstDash val="solid"/>
              <a:round/>
              <a:headEnd/>
              <a:tailEnd/>
            </a:ln>
          </p:spPr>
          <p:txBody>
            <a:bodyPr/>
            <a:lstStyle/>
            <a:p>
              <a:endParaRPr lang="en-US"/>
            </a:p>
          </p:txBody>
        </p:sp>
        <p:sp>
          <p:nvSpPr>
            <p:cNvPr id="102479" name="Freeform 18"/>
            <p:cNvSpPr>
              <a:spLocks/>
            </p:cNvSpPr>
            <p:nvPr/>
          </p:nvSpPr>
          <p:spPr bwMode="auto">
            <a:xfrm>
              <a:off x="1096" y="2941"/>
              <a:ext cx="53" cy="54"/>
            </a:xfrm>
            <a:custGeom>
              <a:avLst/>
              <a:gdLst>
                <a:gd name="T0" fmla="*/ 0 w 48"/>
                <a:gd name="T1" fmla="*/ 515 h 48"/>
                <a:gd name="T2" fmla="*/ 2 w 48"/>
                <a:gd name="T3" fmla="*/ 345 h 48"/>
                <a:gd name="T4" fmla="*/ 4 w 48"/>
                <a:gd name="T5" fmla="*/ 216 h 48"/>
                <a:gd name="T6" fmla="*/ 125 w 48"/>
                <a:gd name="T7" fmla="*/ 107 h 48"/>
                <a:gd name="T8" fmla="*/ 215 w 48"/>
                <a:gd name="T9" fmla="*/ 2 h 48"/>
                <a:gd name="T10" fmla="*/ 319 w 48"/>
                <a:gd name="T11" fmla="*/ 0 h 48"/>
                <a:gd name="T12" fmla="*/ 418 w 48"/>
                <a:gd name="T13" fmla="*/ 2 h 48"/>
                <a:gd name="T14" fmla="*/ 501 w 48"/>
                <a:gd name="T15" fmla="*/ 107 h 48"/>
                <a:gd name="T16" fmla="*/ 579 w 48"/>
                <a:gd name="T17" fmla="*/ 216 h 48"/>
                <a:gd name="T18" fmla="*/ 611 w 48"/>
                <a:gd name="T19" fmla="*/ 345 h 48"/>
                <a:gd name="T20" fmla="*/ 636 w 48"/>
                <a:gd name="T21" fmla="*/ 515 h 48"/>
                <a:gd name="T22" fmla="*/ 611 w 48"/>
                <a:gd name="T23" fmla="*/ 694 h 48"/>
                <a:gd name="T24" fmla="*/ 579 w 48"/>
                <a:gd name="T25" fmla="*/ 824 h 48"/>
                <a:gd name="T26" fmla="*/ 501 w 48"/>
                <a:gd name="T27" fmla="*/ 952 h 48"/>
                <a:gd name="T28" fmla="*/ 418 w 48"/>
                <a:gd name="T29" fmla="*/ 989 h 48"/>
                <a:gd name="T30" fmla="*/ 319 w 48"/>
                <a:gd name="T31" fmla="*/ 1043 h 48"/>
                <a:gd name="T32" fmla="*/ 215 w 48"/>
                <a:gd name="T33" fmla="*/ 989 h 48"/>
                <a:gd name="T34" fmla="*/ 125 w 48"/>
                <a:gd name="T35" fmla="*/ 952 h 48"/>
                <a:gd name="T36" fmla="*/ 4 w 48"/>
                <a:gd name="T37" fmla="*/ 824 h 48"/>
                <a:gd name="T38" fmla="*/ 2 w 48"/>
                <a:gd name="T39" fmla="*/ 694 h 48"/>
                <a:gd name="T40" fmla="*/ 0 w 48"/>
                <a:gd name="T41" fmla="*/ 515 h 4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48"/>
                <a:gd name="T64" fmla="*/ 0 h 48"/>
                <a:gd name="T65" fmla="*/ 48 w 48"/>
                <a:gd name="T66" fmla="*/ 48 h 48"/>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48" h="48">
                  <a:moveTo>
                    <a:pt x="0" y="24"/>
                  </a:moveTo>
                  <a:lnTo>
                    <a:pt x="2" y="16"/>
                  </a:lnTo>
                  <a:lnTo>
                    <a:pt x="4" y="10"/>
                  </a:lnTo>
                  <a:lnTo>
                    <a:pt x="10" y="4"/>
                  </a:lnTo>
                  <a:lnTo>
                    <a:pt x="16" y="2"/>
                  </a:lnTo>
                  <a:lnTo>
                    <a:pt x="24" y="0"/>
                  </a:lnTo>
                  <a:lnTo>
                    <a:pt x="32" y="2"/>
                  </a:lnTo>
                  <a:lnTo>
                    <a:pt x="38" y="4"/>
                  </a:lnTo>
                  <a:lnTo>
                    <a:pt x="44" y="10"/>
                  </a:lnTo>
                  <a:lnTo>
                    <a:pt x="46" y="16"/>
                  </a:lnTo>
                  <a:lnTo>
                    <a:pt x="48" y="24"/>
                  </a:lnTo>
                  <a:lnTo>
                    <a:pt x="46" y="32"/>
                  </a:lnTo>
                  <a:lnTo>
                    <a:pt x="44" y="38"/>
                  </a:lnTo>
                  <a:lnTo>
                    <a:pt x="38" y="44"/>
                  </a:lnTo>
                  <a:lnTo>
                    <a:pt x="32" y="46"/>
                  </a:lnTo>
                  <a:lnTo>
                    <a:pt x="24" y="48"/>
                  </a:lnTo>
                  <a:lnTo>
                    <a:pt x="16" y="46"/>
                  </a:lnTo>
                  <a:lnTo>
                    <a:pt x="10" y="44"/>
                  </a:lnTo>
                  <a:lnTo>
                    <a:pt x="4" y="38"/>
                  </a:lnTo>
                  <a:lnTo>
                    <a:pt x="2" y="32"/>
                  </a:lnTo>
                  <a:lnTo>
                    <a:pt x="0" y="24"/>
                  </a:lnTo>
                </a:path>
              </a:pathLst>
            </a:custGeom>
            <a:noFill/>
            <a:ln w="38100" cmpd="sng">
              <a:solidFill>
                <a:srgbClr val="000000"/>
              </a:solidFill>
              <a:prstDash val="solid"/>
              <a:round/>
              <a:headEnd/>
              <a:tailEnd/>
            </a:ln>
          </p:spPr>
          <p:txBody>
            <a:bodyPr/>
            <a:lstStyle/>
            <a:p>
              <a:endParaRPr lang="en-US"/>
            </a:p>
          </p:txBody>
        </p:sp>
        <p:sp>
          <p:nvSpPr>
            <p:cNvPr id="102480" name="Freeform 19"/>
            <p:cNvSpPr>
              <a:spLocks/>
            </p:cNvSpPr>
            <p:nvPr/>
          </p:nvSpPr>
          <p:spPr bwMode="auto">
            <a:xfrm>
              <a:off x="952" y="3077"/>
              <a:ext cx="105" cy="436"/>
            </a:xfrm>
            <a:custGeom>
              <a:avLst/>
              <a:gdLst>
                <a:gd name="T0" fmla="*/ 0 w 96"/>
                <a:gd name="T1" fmla="*/ 0 h 384"/>
                <a:gd name="T2" fmla="*/ 0 w 96"/>
                <a:gd name="T3" fmla="*/ 2971 h 384"/>
                <a:gd name="T4" fmla="*/ 987 w 96"/>
                <a:gd name="T5" fmla="*/ 2971 h 384"/>
                <a:gd name="T6" fmla="*/ 987 w 96"/>
                <a:gd name="T7" fmla="*/ 7486 h 384"/>
                <a:gd name="T8" fmla="*/ 0 w 96"/>
                <a:gd name="T9" fmla="*/ 7486 h 384"/>
                <a:gd name="T10" fmla="*/ 0 w 96"/>
                <a:gd name="T11" fmla="*/ 10417 h 384"/>
                <a:gd name="T12" fmla="*/ 0 60000 65536"/>
                <a:gd name="T13" fmla="*/ 0 60000 65536"/>
                <a:gd name="T14" fmla="*/ 0 60000 65536"/>
                <a:gd name="T15" fmla="*/ 0 60000 65536"/>
                <a:gd name="T16" fmla="*/ 0 60000 65536"/>
                <a:gd name="T17" fmla="*/ 0 60000 65536"/>
                <a:gd name="T18" fmla="*/ 0 w 96"/>
                <a:gd name="T19" fmla="*/ 0 h 384"/>
                <a:gd name="T20" fmla="*/ 96 w 96"/>
                <a:gd name="T21" fmla="*/ 384 h 384"/>
              </a:gdLst>
              <a:ahLst/>
              <a:cxnLst>
                <a:cxn ang="T12">
                  <a:pos x="T0" y="T1"/>
                </a:cxn>
                <a:cxn ang="T13">
                  <a:pos x="T2" y="T3"/>
                </a:cxn>
                <a:cxn ang="T14">
                  <a:pos x="T4" y="T5"/>
                </a:cxn>
                <a:cxn ang="T15">
                  <a:pos x="T6" y="T7"/>
                </a:cxn>
                <a:cxn ang="T16">
                  <a:pos x="T8" y="T9"/>
                </a:cxn>
                <a:cxn ang="T17">
                  <a:pos x="T10" y="T11"/>
                </a:cxn>
              </a:cxnLst>
              <a:rect l="T18" t="T19" r="T20" b="T21"/>
              <a:pathLst>
                <a:path w="96" h="384">
                  <a:moveTo>
                    <a:pt x="0" y="0"/>
                  </a:moveTo>
                  <a:lnTo>
                    <a:pt x="0" y="108"/>
                  </a:lnTo>
                  <a:lnTo>
                    <a:pt x="96" y="108"/>
                  </a:lnTo>
                  <a:lnTo>
                    <a:pt x="96" y="276"/>
                  </a:lnTo>
                  <a:lnTo>
                    <a:pt x="0" y="276"/>
                  </a:lnTo>
                  <a:lnTo>
                    <a:pt x="0" y="384"/>
                  </a:lnTo>
                </a:path>
              </a:pathLst>
            </a:custGeom>
            <a:noFill/>
            <a:ln w="38100" cmpd="sng">
              <a:solidFill>
                <a:srgbClr val="000000"/>
              </a:solidFill>
              <a:prstDash val="solid"/>
              <a:round/>
              <a:headEnd/>
              <a:tailEnd/>
            </a:ln>
          </p:spPr>
          <p:txBody>
            <a:bodyPr/>
            <a:lstStyle/>
            <a:p>
              <a:endParaRPr lang="en-US"/>
            </a:p>
          </p:txBody>
        </p:sp>
        <p:sp>
          <p:nvSpPr>
            <p:cNvPr id="102481" name="Line 20"/>
            <p:cNvSpPr>
              <a:spLocks noChangeShapeType="1"/>
            </p:cNvSpPr>
            <p:nvPr/>
          </p:nvSpPr>
          <p:spPr bwMode="auto">
            <a:xfrm>
              <a:off x="1096" y="3200"/>
              <a:ext cx="2" cy="190"/>
            </a:xfrm>
            <a:prstGeom prst="line">
              <a:avLst/>
            </a:prstGeom>
            <a:noFill/>
            <a:ln w="38100">
              <a:solidFill>
                <a:srgbClr val="000000"/>
              </a:solidFill>
              <a:round/>
              <a:headEnd/>
              <a:tailEnd/>
            </a:ln>
          </p:spPr>
          <p:txBody>
            <a:bodyPr/>
            <a:lstStyle/>
            <a:p>
              <a:endParaRPr lang="en-US"/>
            </a:p>
          </p:txBody>
        </p:sp>
        <p:sp>
          <p:nvSpPr>
            <p:cNvPr id="102482" name="Line 21"/>
            <p:cNvSpPr>
              <a:spLocks noChangeShapeType="1"/>
            </p:cNvSpPr>
            <p:nvPr/>
          </p:nvSpPr>
          <p:spPr bwMode="auto">
            <a:xfrm flipH="1">
              <a:off x="1096" y="3295"/>
              <a:ext cx="66" cy="1"/>
            </a:xfrm>
            <a:prstGeom prst="line">
              <a:avLst/>
            </a:prstGeom>
            <a:noFill/>
            <a:ln w="38100">
              <a:solidFill>
                <a:srgbClr val="000000"/>
              </a:solidFill>
              <a:round/>
              <a:headEnd/>
              <a:tailEnd/>
            </a:ln>
          </p:spPr>
          <p:txBody>
            <a:bodyPr/>
            <a:lstStyle/>
            <a:p>
              <a:endParaRPr lang="en-US"/>
            </a:p>
          </p:txBody>
        </p:sp>
        <p:sp>
          <p:nvSpPr>
            <p:cNvPr id="102483" name="Freeform 22"/>
            <p:cNvSpPr>
              <a:spLocks/>
            </p:cNvSpPr>
            <p:nvPr/>
          </p:nvSpPr>
          <p:spPr bwMode="auto">
            <a:xfrm>
              <a:off x="1162" y="2968"/>
              <a:ext cx="53" cy="327"/>
            </a:xfrm>
            <a:custGeom>
              <a:avLst/>
              <a:gdLst>
                <a:gd name="T0" fmla="*/ 0 w 48"/>
                <a:gd name="T1" fmla="*/ 7829 h 288"/>
                <a:gd name="T2" fmla="*/ 636 w 48"/>
                <a:gd name="T3" fmla="*/ 7829 h 288"/>
                <a:gd name="T4" fmla="*/ 636 w 48"/>
                <a:gd name="T5" fmla="*/ 0 h 288"/>
                <a:gd name="T6" fmla="*/ 0 w 48"/>
                <a:gd name="T7" fmla="*/ 0 h 288"/>
                <a:gd name="T8" fmla="*/ 0 60000 65536"/>
                <a:gd name="T9" fmla="*/ 0 60000 65536"/>
                <a:gd name="T10" fmla="*/ 0 60000 65536"/>
                <a:gd name="T11" fmla="*/ 0 60000 65536"/>
                <a:gd name="T12" fmla="*/ 0 w 48"/>
                <a:gd name="T13" fmla="*/ 0 h 288"/>
                <a:gd name="T14" fmla="*/ 48 w 48"/>
                <a:gd name="T15" fmla="*/ 288 h 288"/>
              </a:gdLst>
              <a:ahLst/>
              <a:cxnLst>
                <a:cxn ang="T8">
                  <a:pos x="T0" y="T1"/>
                </a:cxn>
                <a:cxn ang="T9">
                  <a:pos x="T2" y="T3"/>
                </a:cxn>
                <a:cxn ang="T10">
                  <a:pos x="T4" y="T5"/>
                </a:cxn>
                <a:cxn ang="T11">
                  <a:pos x="T6" y="T7"/>
                </a:cxn>
              </a:cxnLst>
              <a:rect l="T12" t="T13" r="T14" b="T15"/>
              <a:pathLst>
                <a:path w="48" h="288">
                  <a:moveTo>
                    <a:pt x="0" y="288"/>
                  </a:moveTo>
                  <a:lnTo>
                    <a:pt x="48" y="288"/>
                  </a:lnTo>
                  <a:lnTo>
                    <a:pt x="48" y="0"/>
                  </a:lnTo>
                  <a:lnTo>
                    <a:pt x="0" y="0"/>
                  </a:lnTo>
                </a:path>
              </a:pathLst>
            </a:custGeom>
            <a:noFill/>
            <a:ln w="38100" cmpd="sng">
              <a:solidFill>
                <a:srgbClr val="000000"/>
              </a:solidFill>
              <a:prstDash val="solid"/>
              <a:round/>
              <a:headEnd/>
              <a:tailEnd/>
            </a:ln>
          </p:spPr>
          <p:txBody>
            <a:bodyPr/>
            <a:lstStyle/>
            <a:p>
              <a:endParaRPr lang="en-US"/>
            </a:p>
          </p:txBody>
        </p:sp>
        <p:sp>
          <p:nvSpPr>
            <p:cNvPr id="102484" name="Freeform 23"/>
            <p:cNvSpPr>
              <a:spLocks/>
            </p:cNvSpPr>
            <p:nvPr/>
          </p:nvSpPr>
          <p:spPr bwMode="auto">
            <a:xfrm>
              <a:off x="900" y="3513"/>
              <a:ext cx="105" cy="54"/>
            </a:xfrm>
            <a:custGeom>
              <a:avLst/>
              <a:gdLst>
                <a:gd name="T0" fmla="*/ 0 w 96"/>
                <a:gd name="T1" fmla="*/ 0 h 48"/>
                <a:gd name="T2" fmla="*/ 987 w 96"/>
                <a:gd name="T3" fmla="*/ 0 h 48"/>
                <a:gd name="T4" fmla="*/ 490 w 96"/>
                <a:gd name="T5" fmla="*/ 1043 h 48"/>
                <a:gd name="T6" fmla="*/ 0 w 96"/>
                <a:gd name="T7" fmla="*/ 0 h 48"/>
                <a:gd name="T8" fmla="*/ 0 60000 65536"/>
                <a:gd name="T9" fmla="*/ 0 60000 65536"/>
                <a:gd name="T10" fmla="*/ 0 60000 65536"/>
                <a:gd name="T11" fmla="*/ 0 60000 65536"/>
                <a:gd name="T12" fmla="*/ 0 w 96"/>
                <a:gd name="T13" fmla="*/ 0 h 48"/>
                <a:gd name="T14" fmla="*/ 96 w 96"/>
                <a:gd name="T15" fmla="*/ 48 h 48"/>
              </a:gdLst>
              <a:ahLst/>
              <a:cxnLst>
                <a:cxn ang="T8">
                  <a:pos x="T0" y="T1"/>
                </a:cxn>
                <a:cxn ang="T9">
                  <a:pos x="T2" y="T3"/>
                </a:cxn>
                <a:cxn ang="T10">
                  <a:pos x="T4" y="T5"/>
                </a:cxn>
                <a:cxn ang="T11">
                  <a:pos x="T6" y="T7"/>
                </a:cxn>
              </a:cxnLst>
              <a:rect l="T12" t="T13" r="T14" b="T15"/>
              <a:pathLst>
                <a:path w="96" h="48">
                  <a:moveTo>
                    <a:pt x="0" y="0"/>
                  </a:moveTo>
                  <a:lnTo>
                    <a:pt x="96" y="0"/>
                  </a:lnTo>
                  <a:lnTo>
                    <a:pt x="48" y="48"/>
                  </a:lnTo>
                  <a:lnTo>
                    <a:pt x="0" y="0"/>
                  </a:lnTo>
                </a:path>
              </a:pathLst>
            </a:custGeom>
            <a:noFill/>
            <a:ln w="38100" cmpd="sng">
              <a:solidFill>
                <a:srgbClr val="000000"/>
              </a:solidFill>
              <a:prstDash val="solid"/>
              <a:round/>
              <a:headEnd/>
              <a:tailEnd/>
            </a:ln>
          </p:spPr>
          <p:txBody>
            <a:bodyPr/>
            <a:lstStyle/>
            <a:p>
              <a:endParaRPr lang="en-US"/>
            </a:p>
          </p:txBody>
        </p:sp>
        <p:sp>
          <p:nvSpPr>
            <p:cNvPr id="102485" name="Freeform 24"/>
            <p:cNvSpPr>
              <a:spLocks/>
            </p:cNvSpPr>
            <p:nvPr/>
          </p:nvSpPr>
          <p:spPr bwMode="auto">
            <a:xfrm>
              <a:off x="1529" y="3513"/>
              <a:ext cx="105" cy="54"/>
            </a:xfrm>
            <a:custGeom>
              <a:avLst/>
              <a:gdLst>
                <a:gd name="T0" fmla="*/ 0 w 96"/>
                <a:gd name="T1" fmla="*/ 0 h 48"/>
                <a:gd name="T2" fmla="*/ 987 w 96"/>
                <a:gd name="T3" fmla="*/ 0 h 48"/>
                <a:gd name="T4" fmla="*/ 490 w 96"/>
                <a:gd name="T5" fmla="*/ 1043 h 48"/>
                <a:gd name="T6" fmla="*/ 0 w 96"/>
                <a:gd name="T7" fmla="*/ 0 h 48"/>
                <a:gd name="T8" fmla="*/ 0 60000 65536"/>
                <a:gd name="T9" fmla="*/ 0 60000 65536"/>
                <a:gd name="T10" fmla="*/ 0 60000 65536"/>
                <a:gd name="T11" fmla="*/ 0 60000 65536"/>
                <a:gd name="T12" fmla="*/ 0 w 96"/>
                <a:gd name="T13" fmla="*/ 0 h 48"/>
                <a:gd name="T14" fmla="*/ 96 w 96"/>
                <a:gd name="T15" fmla="*/ 48 h 48"/>
              </a:gdLst>
              <a:ahLst/>
              <a:cxnLst>
                <a:cxn ang="T8">
                  <a:pos x="T0" y="T1"/>
                </a:cxn>
                <a:cxn ang="T9">
                  <a:pos x="T2" y="T3"/>
                </a:cxn>
                <a:cxn ang="T10">
                  <a:pos x="T4" y="T5"/>
                </a:cxn>
                <a:cxn ang="T11">
                  <a:pos x="T6" y="T7"/>
                </a:cxn>
              </a:cxnLst>
              <a:rect l="T12" t="T13" r="T14" b="T15"/>
              <a:pathLst>
                <a:path w="96" h="48">
                  <a:moveTo>
                    <a:pt x="0" y="0"/>
                  </a:moveTo>
                  <a:lnTo>
                    <a:pt x="96" y="0"/>
                  </a:lnTo>
                  <a:lnTo>
                    <a:pt x="48" y="48"/>
                  </a:lnTo>
                  <a:lnTo>
                    <a:pt x="0" y="0"/>
                  </a:lnTo>
                </a:path>
              </a:pathLst>
            </a:custGeom>
            <a:noFill/>
            <a:ln w="38100" cmpd="sng">
              <a:solidFill>
                <a:srgbClr val="000000"/>
              </a:solidFill>
              <a:prstDash val="solid"/>
              <a:round/>
              <a:headEnd/>
              <a:tailEnd/>
            </a:ln>
          </p:spPr>
          <p:txBody>
            <a:bodyPr/>
            <a:lstStyle/>
            <a:p>
              <a:endParaRPr lang="en-US"/>
            </a:p>
          </p:txBody>
        </p:sp>
        <p:sp>
          <p:nvSpPr>
            <p:cNvPr id="102486" name="Line 25"/>
            <p:cNvSpPr>
              <a:spLocks noChangeShapeType="1"/>
            </p:cNvSpPr>
            <p:nvPr/>
          </p:nvSpPr>
          <p:spPr bwMode="auto">
            <a:xfrm flipH="1">
              <a:off x="952" y="3077"/>
              <a:ext cx="367" cy="55"/>
            </a:xfrm>
            <a:prstGeom prst="line">
              <a:avLst/>
            </a:prstGeom>
            <a:noFill/>
            <a:ln w="38100">
              <a:solidFill>
                <a:srgbClr val="000000"/>
              </a:solidFill>
              <a:round/>
              <a:headEnd/>
              <a:tailEnd/>
            </a:ln>
          </p:spPr>
          <p:txBody>
            <a:bodyPr/>
            <a:lstStyle/>
            <a:p>
              <a:endParaRPr lang="en-US"/>
            </a:p>
          </p:txBody>
        </p:sp>
        <p:sp>
          <p:nvSpPr>
            <p:cNvPr id="102487" name="Line 26"/>
            <p:cNvSpPr>
              <a:spLocks noChangeShapeType="1"/>
            </p:cNvSpPr>
            <p:nvPr/>
          </p:nvSpPr>
          <p:spPr bwMode="auto">
            <a:xfrm flipV="1">
              <a:off x="1215" y="3132"/>
              <a:ext cx="367" cy="54"/>
            </a:xfrm>
            <a:prstGeom prst="line">
              <a:avLst/>
            </a:prstGeom>
            <a:noFill/>
            <a:ln w="38100">
              <a:solidFill>
                <a:srgbClr val="000000"/>
              </a:solidFill>
              <a:round/>
              <a:headEnd/>
              <a:tailEnd/>
            </a:ln>
          </p:spPr>
          <p:txBody>
            <a:bodyPr/>
            <a:lstStyle/>
            <a:p>
              <a:endParaRPr lang="en-US"/>
            </a:p>
          </p:txBody>
        </p:sp>
        <p:sp>
          <p:nvSpPr>
            <p:cNvPr id="102488" name="Freeform 27"/>
            <p:cNvSpPr>
              <a:spLocks/>
            </p:cNvSpPr>
            <p:nvPr/>
          </p:nvSpPr>
          <p:spPr bwMode="auto">
            <a:xfrm>
              <a:off x="933" y="3111"/>
              <a:ext cx="39" cy="41"/>
            </a:xfrm>
            <a:custGeom>
              <a:avLst/>
              <a:gdLst>
                <a:gd name="T0" fmla="*/ 287 w 36"/>
                <a:gd name="T1" fmla="*/ 535 h 36"/>
                <a:gd name="T2" fmla="*/ 271 w 36"/>
                <a:gd name="T3" fmla="*/ 288 h 36"/>
                <a:gd name="T4" fmla="*/ 236 w 36"/>
                <a:gd name="T5" fmla="*/ 171 h 36"/>
                <a:gd name="T6" fmla="*/ 201 w 36"/>
                <a:gd name="T7" fmla="*/ 2 h 36"/>
                <a:gd name="T8" fmla="*/ 147 w 36"/>
                <a:gd name="T9" fmla="*/ 0 h 36"/>
                <a:gd name="T10" fmla="*/ 78 w 36"/>
                <a:gd name="T11" fmla="*/ 2 h 36"/>
                <a:gd name="T12" fmla="*/ 6 w 36"/>
                <a:gd name="T13" fmla="*/ 171 h 36"/>
                <a:gd name="T14" fmla="*/ 2 w 36"/>
                <a:gd name="T15" fmla="*/ 288 h 36"/>
                <a:gd name="T16" fmla="*/ 0 w 36"/>
                <a:gd name="T17" fmla="*/ 535 h 36"/>
                <a:gd name="T18" fmla="*/ 2 w 36"/>
                <a:gd name="T19" fmla="*/ 766 h 36"/>
                <a:gd name="T20" fmla="*/ 6 w 36"/>
                <a:gd name="T21" fmla="*/ 872 h 36"/>
                <a:gd name="T22" fmla="*/ 78 w 36"/>
                <a:gd name="T23" fmla="*/ 993 h 36"/>
                <a:gd name="T24" fmla="*/ 147 w 36"/>
                <a:gd name="T25" fmla="*/ 1057 h 36"/>
                <a:gd name="T26" fmla="*/ 201 w 36"/>
                <a:gd name="T27" fmla="*/ 993 h 36"/>
                <a:gd name="T28" fmla="*/ 236 w 36"/>
                <a:gd name="T29" fmla="*/ 872 h 36"/>
                <a:gd name="T30" fmla="*/ 271 w 36"/>
                <a:gd name="T31" fmla="*/ 766 h 36"/>
                <a:gd name="T32" fmla="*/ 287 w 36"/>
                <a:gd name="T33" fmla="*/ 535 h 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36"/>
                <a:gd name="T52" fmla="*/ 0 h 36"/>
                <a:gd name="T53" fmla="*/ 36 w 36"/>
                <a:gd name="T54" fmla="*/ 36 h 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36" h="36">
                  <a:moveTo>
                    <a:pt x="36" y="18"/>
                  </a:moveTo>
                  <a:lnTo>
                    <a:pt x="34" y="10"/>
                  </a:lnTo>
                  <a:lnTo>
                    <a:pt x="30" y="6"/>
                  </a:lnTo>
                  <a:lnTo>
                    <a:pt x="26" y="2"/>
                  </a:lnTo>
                  <a:lnTo>
                    <a:pt x="18" y="0"/>
                  </a:lnTo>
                  <a:lnTo>
                    <a:pt x="10" y="2"/>
                  </a:lnTo>
                  <a:lnTo>
                    <a:pt x="6" y="6"/>
                  </a:lnTo>
                  <a:lnTo>
                    <a:pt x="2" y="10"/>
                  </a:lnTo>
                  <a:lnTo>
                    <a:pt x="0" y="18"/>
                  </a:lnTo>
                  <a:lnTo>
                    <a:pt x="2" y="26"/>
                  </a:lnTo>
                  <a:lnTo>
                    <a:pt x="6" y="30"/>
                  </a:lnTo>
                  <a:lnTo>
                    <a:pt x="10" y="34"/>
                  </a:lnTo>
                  <a:lnTo>
                    <a:pt x="18" y="36"/>
                  </a:lnTo>
                  <a:lnTo>
                    <a:pt x="26" y="34"/>
                  </a:lnTo>
                  <a:lnTo>
                    <a:pt x="30" y="30"/>
                  </a:lnTo>
                  <a:lnTo>
                    <a:pt x="34" y="26"/>
                  </a:lnTo>
                  <a:lnTo>
                    <a:pt x="36" y="18"/>
                  </a:lnTo>
                  <a:close/>
                </a:path>
              </a:pathLst>
            </a:custGeom>
            <a:solidFill>
              <a:srgbClr val="000000"/>
            </a:solidFill>
            <a:ln w="38100" cmpd="sng">
              <a:solidFill>
                <a:srgbClr val="000000"/>
              </a:solidFill>
              <a:prstDash val="solid"/>
              <a:round/>
              <a:headEnd/>
              <a:tailEnd/>
            </a:ln>
          </p:spPr>
          <p:txBody>
            <a:bodyPr/>
            <a:lstStyle/>
            <a:p>
              <a:endParaRPr lang="en-US"/>
            </a:p>
          </p:txBody>
        </p:sp>
        <p:sp>
          <p:nvSpPr>
            <p:cNvPr id="102489" name="Freeform 28"/>
            <p:cNvSpPr>
              <a:spLocks/>
            </p:cNvSpPr>
            <p:nvPr/>
          </p:nvSpPr>
          <p:spPr bwMode="auto">
            <a:xfrm>
              <a:off x="1195" y="3166"/>
              <a:ext cx="39" cy="40"/>
            </a:xfrm>
            <a:custGeom>
              <a:avLst/>
              <a:gdLst>
                <a:gd name="T0" fmla="*/ 287 w 36"/>
                <a:gd name="T1" fmla="*/ 277 h 36"/>
                <a:gd name="T2" fmla="*/ 271 w 36"/>
                <a:gd name="T3" fmla="*/ 148 h 36"/>
                <a:gd name="T4" fmla="*/ 236 w 36"/>
                <a:gd name="T5" fmla="*/ 97 h 36"/>
                <a:gd name="T6" fmla="*/ 201 w 36"/>
                <a:gd name="T7" fmla="*/ 2 h 36"/>
                <a:gd name="T8" fmla="*/ 147 w 36"/>
                <a:gd name="T9" fmla="*/ 0 h 36"/>
                <a:gd name="T10" fmla="*/ 78 w 36"/>
                <a:gd name="T11" fmla="*/ 2 h 36"/>
                <a:gd name="T12" fmla="*/ 6 w 36"/>
                <a:gd name="T13" fmla="*/ 97 h 36"/>
                <a:gd name="T14" fmla="*/ 2 w 36"/>
                <a:gd name="T15" fmla="*/ 148 h 36"/>
                <a:gd name="T16" fmla="*/ 0 w 36"/>
                <a:gd name="T17" fmla="*/ 277 h 36"/>
                <a:gd name="T18" fmla="*/ 2 w 36"/>
                <a:gd name="T19" fmla="*/ 396 h 36"/>
                <a:gd name="T20" fmla="*/ 6 w 36"/>
                <a:gd name="T21" fmla="*/ 469 h 36"/>
                <a:gd name="T22" fmla="*/ 78 w 36"/>
                <a:gd name="T23" fmla="*/ 527 h 36"/>
                <a:gd name="T24" fmla="*/ 147 w 36"/>
                <a:gd name="T25" fmla="*/ 543 h 36"/>
                <a:gd name="T26" fmla="*/ 201 w 36"/>
                <a:gd name="T27" fmla="*/ 527 h 36"/>
                <a:gd name="T28" fmla="*/ 236 w 36"/>
                <a:gd name="T29" fmla="*/ 469 h 36"/>
                <a:gd name="T30" fmla="*/ 271 w 36"/>
                <a:gd name="T31" fmla="*/ 396 h 36"/>
                <a:gd name="T32" fmla="*/ 287 w 36"/>
                <a:gd name="T33" fmla="*/ 277 h 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36"/>
                <a:gd name="T52" fmla="*/ 0 h 36"/>
                <a:gd name="T53" fmla="*/ 36 w 36"/>
                <a:gd name="T54" fmla="*/ 36 h 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36" h="36">
                  <a:moveTo>
                    <a:pt x="36" y="18"/>
                  </a:moveTo>
                  <a:lnTo>
                    <a:pt x="34" y="10"/>
                  </a:lnTo>
                  <a:lnTo>
                    <a:pt x="30" y="6"/>
                  </a:lnTo>
                  <a:lnTo>
                    <a:pt x="26" y="2"/>
                  </a:lnTo>
                  <a:lnTo>
                    <a:pt x="18" y="0"/>
                  </a:lnTo>
                  <a:lnTo>
                    <a:pt x="10" y="2"/>
                  </a:lnTo>
                  <a:lnTo>
                    <a:pt x="6" y="6"/>
                  </a:lnTo>
                  <a:lnTo>
                    <a:pt x="2" y="10"/>
                  </a:lnTo>
                  <a:lnTo>
                    <a:pt x="0" y="18"/>
                  </a:lnTo>
                  <a:lnTo>
                    <a:pt x="2" y="26"/>
                  </a:lnTo>
                  <a:lnTo>
                    <a:pt x="6" y="30"/>
                  </a:lnTo>
                  <a:lnTo>
                    <a:pt x="10" y="34"/>
                  </a:lnTo>
                  <a:lnTo>
                    <a:pt x="18" y="36"/>
                  </a:lnTo>
                  <a:lnTo>
                    <a:pt x="26" y="34"/>
                  </a:lnTo>
                  <a:lnTo>
                    <a:pt x="30" y="30"/>
                  </a:lnTo>
                  <a:lnTo>
                    <a:pt x="34" y="26"/>
                  </a:lnTo>
                  <a:lnTo>
                    <a:pt x="36" y="18"/>
                  </a:lnTo>
                  <a:close/>
                </a:path>
              </a:pathLst>
            </a:custGeom>
            <a:solidFill>
              <a:srgbClr val="000000"/>
            </a:solidFill>
            <a:ln w="38100" cmpd="sng">
              <a:solidFill>
                <a:srgbClr val="000000"/>
              </a:solidFill>
              <a:prstDash val="solid"/>
              <a:round/>
              <a:headEnd/>
              <a:tailEnd/>
            </a:ln>
          </p:spPr>
          <p:txBody>
            <a:bodyPr/>
            <a:lstStyle/>
            <a:p>
              <a:endParaRPr lang="en-US"/>
            </a:p>
          </p:txBody>
        </p:sp>
        <p:sp>
          <p:nvSpPr>
            <p:cNvPr id="102490" name="Freeform 29"/>
            <p:cNvSpPr>
              <a:spLocks/>
            </p:cNvSpPr>
            <p:nvPr/>
          </p:nvSpPr>
          <p:spPr bwMode="auto">
            <a:xfrm>
              <a:off x="1300" y="3057"/>
              <a:ext cx="39" cy="41"/>
            </a:xfrm>
            <a:custGeom>
              <a:avLst/>
              <a:gdLst>
                <a:gd name="T0" fmla="*/ 287 w 36"/>
                <a:gd name="T1" fmla="*/ 535 h 36"/>
                <a:gd name="T2" fmla="*/ 271 w 36"/>
                <a:gd name="T3" fmla="*/ 288 h 36"/>
                <a:gd name="T4" fmla="*/ 236 w 36"/>
                <a:gd name="T5" fmla="*/ 171 h 36"/>
                <a:gd name="T6" fmla="*/ 201 w 36"/>
                <a:gd name="T7" fmla="*/ 2 h 36"/>
                <a:gd name="T8" fmla="*/ 147 w 36"/>
                <a:gd name="T9" fmla="*/ 0 h 36"/>
                <a:gd name="T10" fmla="*/ 78 w 36"/>
                <a:gd name="T11" fmla="*/ 2 h 36"/>
                <a:gd name="T12" fmla="*/ 6 w 36"/>
                <a:gd name="T13" fmla="*/ 171 h 36"/>
                <a:gd name="T14" fmla="*/ 2 w 36"/>
                <a:gd name="T15" fmla="*/ 288 h 36"/>
                <a:gd name="T16" fmla="*/ 0 w 36"/>
                <a:gd name="T17" fmla="*/ 535 h 36"/>
                <a:gd name="T18" fmla="*/ 2 w 36"/>
                <a:gd name="T19" fmla="*/ 766 h 36"/>
                <a:gd name="T20" fmla="*/ 6 w 36"/>
                <a:gd name="T21" fmla="*/ 872 h 36"/>
                <a:gd name="T22" fmla="*/ 78 w 36"/>
                <a:gd name="T23" fmla="*/ 993 h 36"/>
                <a:gd name="T24" fmla="*/ 147 w 36"/>
                <a:gd name="T25" fmla="*/ 1057 h 36"/>
                <a:gd name="T26" fmla="*/ 201 w 36"/>
                <a:gd name="T27" fmla="*/ 993 h 36"/>
                <a:gd name="T28" fmla="*/ 236 w 36"/>
                <a:gd name="T29" fmla="*/ 872 h 36"/>
                <a:gd name="T30" fmla="*/ 271 w 36"/>
                <a:gd name="T31" fmla="*/ 766 h 36"/>
                <a:gd name="T32" fmla="*/ 287 w 36"/>
                <a:gd name="T33" fmla="*/ 535 h 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36"/>
                <a:gd name="T52" fmla="*/ 0 h 36"/>
                <a:gd name="T53" fmla="*/ 36 w 36"/>
                <a:gd name="T54" fmla="*/ 36 h 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36" h="36">
                  <a:moveTo>
                    <a:pt x="36" y="18"/>
                  </a:moveTo>
                  <a:lnTo>
                    <a:pt x="34" y="10"/>
                  </a:lnTo>
                  <a:lnTo>
                    <a:pt x="30" y="6"/>
                  </a:lnTo>
                  <a:lnTo>
                    <a:pt x="26" y="2"/>
                  </a:lnTo>
                  <a:lnTo>
                    <a:pt x="18" y="0"/>
                  </a:lnTo>
                  <a:lnTo>
                    <a:pt x="10" y="2"/>
                  </a:lnTo>
                  <a:lnTo>
                    <a:pt x="6" y="6"/>
                  </a:lnTo>
                  <a:lnTo>
                    <a:pt x="2" y="10"/>
                  </a:lnTo>
                  <a:lnTo>
                    <a:pt x="0" y="18"/>
                  </a:lnTo>
                  <a:lnTo>
                    <a:pt x="2" y="26"/>
                  </a:lnTo>
                  <a:lnTo>
                    <a:pt x="6" y="30"/>
                  </a:lnTo>
                  <a:lnTo>
                    <a:pt x="10" y="34"/>
                  </a:lnTo>
                  <a:lnTo>
                    <a:pt x="18" y="36"/>
                  </a:lnTo>
                  <a:lnTo>
                    <a:pt x="26" y="34"/>
                  </a:lnTo>
                  <a:lnTo>
                    <a:pt x="30" y="30"/>
                  </a:lnTo>
                  <a:lnTo>
                    <a:pt x="34" y="26"/>
                  </a:lnTo>
                  <a:lnTo>
                    <a:pt x="36" y="18"/>
                  </a:lnTo>
                  <a:close/>
                </a:path>
              </a:pathLst>
            </a:custGeom>
            <a:solidFill>
              <a:srgbClr val="000000"/>
            </a:solidFill>
            <a:ln w="38100" cmpd="sng">
              <a:solidFill>
                <a:srgbClr val="000000"/>
              </a:solidFill>
              <a:prstDash val="solid"/>
              <a:round/>
              <a:headEnd/>
              <a:tailEnd/>
            </a:ln>
          </p:spPr>
          <p:txBody>
            <a:bodyPr/>
            <a:lstStyle/>
            <a:p>
              <a:endParaRPr lang="en-US"/>
            </a:p>
          </p:txBody>
        </p:sp>
        <p:sp>
          <p:nvSpPr>
            <p:cNvPr id="102491" name="Freeform 30"/>
            <p:cNvSpPr>
              <a:spLocks/>
            </p:cNvSpPr>
            <p:nvPr/>
          </p:nvSpPr>
          <p:spPr bwMode="auto">
            <a:xfrm>
              <a:off x="1577" y="3029"/>
              <a:ext cx="420" cy="109"/>
            </a:xfrm>
            <a:custGeom>
              <a:avLst/>
              <a:gdLst>
                <a:gd name="T0" fmla="*/ 3940 w 384"/>
                <a:gd name="T1" fmla="*/ 2625 h 96"/>
                <a:gd name="T2" fmla="*/ 2834 w 384"/>
                <a:gd name="T3" fmla="*/ 2625 h 96"/>
                <a:gd name="T4" fmla="*/ 2834 w 384"/>
                <a:gd name="T5" fmla="*/ 0 h 96"/>
                <a:gd name="T6" fmla="*/ 1106 w 384"/>
                <a:gd name="T7" fmla="*/ 0 h 96"/>
                <a:gd name="T8" fmla="*/ 1106 w 384"/>
                <a:gd name="T9" fmla="*/ 2625 h 96"/>
                <a:gd name="T10" fmla="*/ 0 w 384"/>
                <a:gd name="T11" fmla="*/ 2625 h 96"/>
                <a:gd name="T12" fmla="*/ 0 60000 65536"/>
                <a:gd name="T13" fmla="*/ 0 60000 65536"/>
                <a:gd name="T14" fmla="*/ 0 60000 65536"/>
                <a:gd name="T15" fmla="*/ 0 60000 65536"/>
                <a:gd name="T16" fmla="*/ 0 60000 65536"/>
                <a:gd name="T17" fmla="*/ 0 60000 65536"/>
                <a:gd name="T18" fmla="*/ 0 w 384"/>
                <a:gd name="T19" fmla="*/ 0 h 96"/>
                <a:gd name="T20" fmla="*/ 384 w 384"/>
                <a:gd name="T21" fmla="*/ 96 h 96"/>
              </a:gdLst>
              <a:ahLst/>
              <a:cxnLst>
                <a:cxn ang="T12">
                  <a:pos x="T0" y="T1"/>
                </a:cxn>
                <a:cxn ang="T13">
                  <a:pos x="T2" y="T3"/>
                </a:cxn>
                <a:cxn ang="T14">
                  <a:pos x="T4" y="T5"/>
                </a:cxn>
                <a:cxn ang="T15">
                  <a:pos x="T6" y="T7"/>
                </a:cxn>
                <a:cxn ang="T16">
                  <a:pos x="T8" y="T9"/>
                </a:cxn>
                <a:cxn ang="T17">
                  <a:pos x="T10" y="T11"/>
                </a:cxn>
              </a:cxnLst>
              <a:rect l="T18" t="T19" r="T20" b="T21"/>
              <a:pathLst>
                <a:path w="384" h="96">
                  <a:moveTo>
                    <a:pt x="384" y="96"/>
                  </a:moveTo>
                  <a:lnTo>
                    <a:pt x="276" y="96"/>
                  </a:lnTo>
                  <a:lnTo>
                    <a:pt x="276" y="0"/>
                  </a:lnTo>
                  <a:lnTo>
                    <a:pt x="108" y="0"/>
                  </a:lnTo>
                  <a:lnTo>
                    <a:pt x="108" y="96"/>
                  </a:lnTo>
                  <a:lnTo>
                    <a:pt x="0" y="96"/>
                  </a:lnTo>
                </a:path>
              </a:pathLst>
            </a:custGeom>
            <a:noFill/>
            <a:ln w="38100" cmpd="sng">
              <a:solidFill>
                <a:srgbClr val="000000"/>
              </a:solidFill>
              <a:prstDash val="solid"/>
              <a:round/>
              <a:headEnd/>
              <a:tailEnd/>
            </a:ln>
          </p:spPr>
          <p:txBody>
            <a:bodyPr/>
            <a:lstStyle/>
            <a:p>
              <a:endParaRPr lang="en-US"/>
            </a:p>
          </p:txBody>
        </p:sp>
        <p:sp>
          <p:nvSpPr>
            <p:cNvPr id="102492" name="Line 31"/>
            <p:cNvSpPr>
              <a:spLocks noChangeShapeType="1"/>
            </p:cNvSpPr>
            <p:nvPr/>
          </p:nvSpPr>
          <p:spPr bwMode="auto">
            <a:xfrm flipH="1">
              <a:off x="1695" y="2988"/>
              <a:ext cx="183" cy="1"/>
            </a:xfrm>
            <a:prstGeom prst="line">
              <a:avLst/>
            </a:prstGeom>
            <a:noFill/>
            <a:ln w="38100">
              <a:solidFill>
                <a:srgbClr val="000000"/>
              </a:solidFill>
              <a:round/>
              <a:headEnd/>
              <a:tailEnd/>
            </a:ln>
          </p:spPr>
          <p:txBody>
            <a:bodyPr/>
            <a:lstStyle/>
            <a:p>
              <a:endParaRPr lang="en-US"/>
            </a:p>
          </p:txBody>
        </p:sp>
        <p:sp>
          <p:nvSpPr>
            <p:cNvPr id="102493" name="Freeform 32"/>
            <p:cNvSpPr>
              <a:spLocks/>
            </p:cNvSpPr>
            <p:nvPr/>
          </p:nvSpPr>
          <p:spPr bwMode="auto">
            <a:xfrm>
              <a:off x="1564" y="3115"/>
              <a:ext cx="39" cy="41"/>
            </a:xfrm>
            <a:custGeom>
              <a:avLst/>
              <a:gdLst>
                <a:gd name="T0" fmla="*/ 287 w 36"/>
                <a:gd name="T1" fmla="*/ 535 h 36"/>
                <a:gd name="T2" fmla="*/ 271 w 36"/>
                <a:gd name="T3" fmla="*/ 288 h 36"/>
                <a:gd name="T4" fmla="*/ 236 w 36"/>
                <a:gd name="T5" fmla="*/ 171 h 36"/>
                <a:gd name="T6" fmla="*/ 201 w 36"/>
                <a:gd name="T7" fmla="*/ 2 h 36"/>
                <a:gd name="T8" fmla="*/ 147 w 36"/>
                <a:gd name="T9" fmla="*/ 0 h 36"/>
                <a:gd name="T10" fmla="*/ 78 w 36"/>
                <a:gd name="T11" fmla="*/ 2 h 36"/>
                <a:gd name="T12" fmla="*/ 6 w 36"/>
                <a:gd name="T13" fmla="*/ 171 h 36"/>
                <a:gd name="T14" fmla="*/ 2 w 36"/>
                <a:gd name="T15" fmla="*/ 288 h 36"/>
                <a:gd name="T16" fmla="*/ 0 w 36"/>
                <a:gd name="T17" fmla="*/ 535 h 36"/>
                <a:gd name="T18" fmla="*/ 2 w 36"/>
                <a:gd name="T19" fmla="*/ 766 h 36"/>
                <a:gd name="T20" fmla="*/ 6 w 36"/>
                <a:gd name="T21" fmla="*/ 872 h 36"/>
                <a:gd name="T22" fmla="*/ 78 w 36"/>
                <a:gd name="T23" fmla="*/ 993 h 36"/>
                <a:gd name="T24" fmla="*/ 147 w 36"/>
                <a:gd name="T25" fmla="*/ 1057 h 36"/>
                <a:gd name="T26" fmla="*/ 201 w 36"/>
                <a:gd name="T27" fmla="*/ 993 h 36"/>
                <a:gd name="T28" fmla="*/ 236 w 36"/>
                <a:gd name="T29" fmla="*/ 872 h 36"/>
                <a:gd name="T30" fmla="*/ 271 w 36"/>
                <a:gd name="T31" fmla="*/ 766 h 36"/>
                <a:gd name="T32" fmla="*/ 287 w 36"/>
                <a:gd name="T33" fmla="*/ 535 h 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36"/>
                <a:gd name="T52" fmla="*/ 0 h 36"/>
                <a:gd name="T53" fmla="*/ 36 w 36"/>
                <a:gd name="T54" fmla="*/ 36 h 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36" h="36">
                  <a:moveTo>
                    <a:pt x="36" y="18"/>
                  </a:moveTo>
                  <a:lnTo>
                    <a:pt x="34" y="10"/>
                  </a:lnTo>
                  <a:lnTo>
                    <a:pt x="30" y="6"/>
                  </a:lnTo>
                  <a:lnTo>
                    <a:pt x="26" y="2"/>
                  </a:lnTo>
                  <a:lnTo>
                    <a:pt x="18" y="0"/>
                  </a:lnTo>
                  <a:lnTo>
                    <a:pt x="10" y="2"/>
                  </a:lnTo>
                  <a:lnTo>
                    <a:pt x="6" y="6"/>
                  </a:lnTo>
                  <a:lnTo>
                    <a:pt x="2" y="10"/>
                  </a:lnTo>
                  <a:lnTo>
                    <a:pt x="0" y="18"/>
                  </a:lnTo>
                  <a:lnTo>
                    <a:pt x="2" y="26"/>
                  </a:lnTo>
                  <a:lnTo>
                    <a:pt x="6" y="30"/>
                  </a:lnTo>
                  <a:lnTo>
                    <a:pt x="10" y="34"/>
                  </a:lnTo>
                  <a:lnTo>
                    <a:pt x="18" y="36"/>
                  </a:lnTo>
                  <a:lnTo>
                    <a:pt x="26" y="34"/>
                  </a:lnTo>
                  <a:lnTo>
                    <a:pt x="30" y="30"/>
                  </a:lnTo>
                  <a:lnTo>
                    <a:pt x="34" y="26"/>
                  </a:lnTo>
                  <a:lnTo>
                    <a:pt x="36" y="18"/>
                  </a:lnTo>
                  <a:close/>
                </a:path>
              </a:pathLst>
            </a:custGeom>
            <a:solidFill>
              <a:srgbClr val="000000"/>
            </a:solidFill>
            <a:ln w="38100" cmpd="sng">
              <a:solidFill>
                <a:srgbClr val="000000"/>
              </a:solidFill>
              <a:prstDash val="solid"/>
              <a:round/>
              <a:headEnd/>
              <a:tailEnd/>
            </a:ln>
          </p:spPr>
          <p:txBody>
            <a:bodyPr/>
            <a:lstStyle/>
            <a:p>
              <a:endParaRPr lang="en-US"/>
            </a:p>
          </p:txBody>
        </p:sp>
        <p:sp>
          <p:nvSpPr>
            <p:cNvPr id="102494" name="Freeform 33"/>
            <p:cNvSpPr>
              <a:spLocks/>
            </p:cNvSpPr>
            <p:nvPr/>
          </p:nvSpPr>
          <p:spPr bwMode="auto">
            <a:xfrm>
              <a:off x="1977" y="3117"/>
              <a:ext cx="39" cy="41"/>
            </a:xfrm>
            <a:custGeom>
              <a:avLst/>
              <a:gdLst>
                <a:gd name="T0" fmla="*/ 287 w 36"/>
                <a:gd name="T1" fmla="*/ 535 h 36"/>
                <a:gd name="T2" fmla="*/ 271 w 36"/>
                <a:gd name="T3" fmla="*/ 288 h 36"/>
                <a:gd name="T4" fmla="*/ 236 w 36"/>
                <a:gd name="T5" fmla="*/ 171 h 36"/>
                <a:gd name="T6" fmla="*/ 201 w 36"/>
                <a:gd name="T7" fmla="*/ 2 h 36"/>
                <a:gd name="T8" fmla="*/ 147 w 36"/>
                <a:gd name="T9" fmla="*/ 0 h 36"/>
                <a:gd name="T10" fmla="*/ 78 w 36"/>
                <a:gd name="T11" fmla="*/ 2 h 36"/>
                <a:gd name="T12" fmla="*/ 6 w 36"/>
                <a:gd name="T13" fmla="*/ 171 h 36"/>
                <a:gd name="T14" fmla="*/ 2 w 36"/>
                <a:gd name="T15" fmla="*/ 288 h 36"/>
                <a:gd name="T16" fmla="*/ 0 w 36"/>
                <a:gd name="T17" fmla="*/ 535 h 36"/>
                <a:gd name="T18" fmla="*/ 2 w 36"/>
                <a:gd name="T19" fmla="*/ 766 h 36"/>
                <a:gd name="T20" fmla="*/ 6 w 36"/>
                <a:gd name="T21" fmla="*/ 872 h 36"/>
                <a:gd name="T22" fmla="*/ 78 w 36"/>
                <a:gd name="T23" fmla="*/ 993 h 36"/>
                <a:gd name="T24" fmla="*/ 147 w 36"/>
                <a:gd name="T25" fmla="*/ 1057 h 36"/>
                <a:gd name="T26" fmla="*/ 201 w 36"/>
                <a:gd name="T27" fmla="*/ 993 h 36"/>
                <a:gd name="T28" fmla="*/ 236 w 36"/>
                <a:gd name="T29" fmla="*/ 872 h 36"/>
                <a:gd name="T30" fmla="*/ 271 w 36"/>
                <a:gd name="T31" fmla="*/ 766 h 36"/>
                <a:gd name="T32" fmla="*/ 287 w 36"/>
                <a:gd name="T33" fmla="*/ 535 h 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36"/>
                <a:gd name="T52" fmla="*/ 0 h 36"/>
                <a:gd name="T53" fmla="*/ 36 w 36"/>
                <a:gd name="T54" fmla="*/ 36 h 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36" h="36">
                  <a:moveTo>
                    <a:pt x="36" y="18"/>
                  </a:moveTo>
                  <a:lnTo>
                    <a:pt x="34" y="10"/>
                  </a:lnTo>
                  <a:lnTo>
                    <a:pt x="30" y="6"/>
                  </a:lnTo>
                  <a:lnTo>
                    <a:pt x="26" y="2"/>
                  </a:lnTo>
                  <a:lnTo>
                    <a:pt x="18" y="0"/>
                  </a:lnTo>
                  <a:lnTo>
                    <a:pt x="10" y="2"/>
                  </a:lnTo>
                  <a:lnTo>
                    <a:pt x="6" y="6"/>
                  </a:lnTo>
                  <a:lnTo>
                    <a:pt x="2" y="10"/>
                  </a:lnTo>
                  <a:lnTo>
                    <a:pt x="0" y="18"/>
                  </a:lnTo>
                  <a:lnTo>
                    <a:pt x="2" y="26"/>
                  </a:lnTo>
                  <a:lnTo>
                    <a:pt x="6" y="30"/>
                  </a:lnTo>
                  <a:lnTo>
                    <a:pt x="10" y="34"/>
                  </a:lnTo>
                  <a:lnTo>
                    <a:pt x="18" y="36"/>
                  </a:lnTo>
                  <a:lnTo>
                    <a:pt x="26" y="34"/>
                  </a:lnTo>
                  <a:lnTo>
                    <a:pt x="30" y="30"/>
                  </a:lnTo>
                  <a:lnTo>
                    <a:pt x="34" y="26"/>
                  </a:lnTo>
                  <a:lnTo>
                    <a:pt x="36" y="18"/>
                  </a:lnTo>
                  <a:close/>
                </a:path>
              </a:pathLst>
            </a:custGeom>
            <a:solidFill>
              <a:srgbClr val="000000"/>
            </a:solidFill>
            <a:ln w="38100" cmpd="sng">
              <a:solidFill>
                <a:srgbClr val="000000"/>
              </a:solidFill>
              <a:prstDash val="solid"/>
              <a:round/>
              <a:headEnd/>
              <a:tailEnd/>
            </a:ln>
          </p:spPr>
          <p:txBody>
            <a:bodyPr/>
            <a:lstStyle/>
            <a:p>
              <a:endParaRPr lang="en-US"/>
            </a:p>
          </p:txBody>
        </p:sp>
        <p:sp>
          <p:nvSpPr>
            <p:cNvPr id="102495" name="Line 34"/>
            <p:cNvSpPr>
              <a:spLocks noChangeShapeType="1"/>
            </p:cNvSpPr>
            <p:nvPr/>
          </p:nvSpPr>
          <p:spPr bwMode="auto">
            <a:xfrm flipH="1">
              <a:off x="845" y="2751"/>
              <a:ext cx="842" cy="1"/>
            </a:xfrm>
            <a:prstGeom prst="line">
              <a:avLst/>
            </a:prstGeom>
            <a:noFill/>
            <a:ln w="38100">
              <a:solidFill>
                <a:srgbClr val="000000"/>
              </a:solidFill>
              <a:round/>
              <a:headEnd/>
              <a:tailEnd/>
            </a:ln>
          </p:spPr>
          <p:txBody>
            <a:bodyPr/>
            <a:lstStyle/>
            <a:p>
              <a:endParaRPr lang="en-US"/>
            </a:p>
          </p:txBody>
        </p:sp>
        <p:sp>
          <p:nvSpPr>
            <p:cNvPr id="102496" name="Line 35"/>
            <p:cNvSpPr>
              <a:spLocks noChangeShapeType="1"/>
            </p:cNvSpPr>
            <p:nvPr/>
          </p:nvSpPr>
          <p:spPr bwMode="auto">
            <a:xfrm>
              <a:off x="1997" y="2597"/>
              <a:ext cx="0" cy="878"/>
            </a:xfrm>
            <a:prstGeom prst="line">
              <a:avLst/>
            </a:prstGeom>
            <a:noFill/>
            <a:ln w="38100">
              <a:solidFill>
                <a:schemeClr val="tx1"/>
              </a:solidFill>
              <a:round/>
              <a:headEnd/>
              <a:tailEnd/>
            </a:ln>
          </p:spPr>
          <p:txBody>
            <a:bodyPr/>
            <a:lstStyle/>
            <a:p>
              <a:endParaRPr lang="en-US"/>
            </a:p>
          </p:txBody>
        </p:sp>
        <p:sp>
          <p:nvSpPr>
            <p:cNvPr id="102497" name="Freeform 36"/>
            <p:cNvSpPr>
              <a:spLocks/>
            </p:cNvSpPr>
            <p:nvPr/>
          </p:nvSpPr>
          <p:spPr bwMode="auto">
            <a:xfrm flipH="1">
              <a:off x="509" y="3029"/>
              <a:ext cx="420" cy="109"/>
            </a:xfrm>
            <a:custGeom>
              <a:avLst/>
              <a:gdLst>
                <a:gd name="T0" fmla="*/ 3940 w 384"/>
                <a:gd name="T1" fmla="*/ 2625 h 96"/>
                <a:gd name="T2" fmla="*/ 2834 w 384"/>
                <a:gd name="T3" fmla="*/ 2625 h 96"/>
                <a:gd name="T4" fmla="*/ 2834 w 384"/>
                <a:gd name="T5" fmla="*/ 0 h 96"/>
                <a:gd name="T6" fmla="*/ 1106 w 384"/>
                <a:gd name="T7" fmla="*/ 0 h 96"/>
                <a:gd name="T8" fmla="*/ 1106 w 384"/>
                <a:gd name="T9" fmla="*/ 2625 h 96"/>
                <a:gd name="T10" fmla="*/ 0 w 384"/>
                <a:gd name="T11" fmla="*/ 2625 h 96"/>
                <a:gd name="T12" fmla="*/ 0 60000 65536"/>
                <a:gd name="T13" fmla="*/ 0 60000 65536"/>
                <a:gd name="T14" fmla="*/ 0 60000 65536"/>
                <a:gd name="T15" fmla="*/ 0 60000 65536"/>
                <a:gd name="T16" fmla="*/ 0 60000 65536"/>
                <a:gd name="T17" fmla="*/ 0 60000 65536"/>
                <a:gd name="T18" fmla="*/ 0 w 384"/>
                <a:gd name="T19" fmla="*/ 0 h 96"/>
                <a:gd name="T20" fmla="*/ 384 w 384"/>
                <a:gd name="T21" fmla="*/ 96 h 96"/>
              </a:gdLst>
              <a:ahLst/>
              <a:cxnLst>
                <a:cxn ang="T12">
                  <a:pos x="T0" y="T1"/>
                </a:cxn>
                <a:cxn ang="T13">
                  <a:pos x="T2" y="T3"/>
                </a:cxn>
                <a:cxn ang="T14">
                  <a:pos x="T4" y="T5"/>
                </a:cxn>
                <a:cxn ang="T15">
                  <a:pos x="T6" y="T7"/>
                </a:cxn>
                <a:cxn ang="T16">
                  <a:pos x="T8" y="T9"/>
                </a:cxn>
                <a:cxn ang="T17">
                  <a:pos x="T10" y="T11"/>
                </a:cxn>
              </a:cxnLst>
              <a:rect l="T18" t="T19" r="T20" b="T21"/>
              <a:pathLst>
                <a:path w="384" h="96">
                  <a:moveTo>
                    <a:pt x="384" y="96"/>
                  </a:moveTo>
                  <a:lnTo>
                    <a:pt x="276" y="96"/>
                  </a:lnTo>
                  <a:lnTo>
                    <a:pt x="276" y="0"/>
                  </a:lnTo>
                  <a:lnTo>
                    <a:pt x="108" y="0"/>
                  </a:lnTo>
                  <a:lnTo>
                    <a:pt x="108" y="96"/>
                  </a:lnTo>
                  <a:lnTo>
                    <a:pt x="0" y="96"/>
                  </a:lnTo>
                </a:path>
              </a:pathLst>
            </a:custGeom>
            <a:noFill/>
            <a:ln w="38100" cmpd="sng">
              <a:solidFill>
                <a:srgbClr val="000000"/>
              </a:solidFill>
              <a:prstDash val="solid"/>
              <a:round/>
              <a:headEnd/>
              <a:tailEnd/>
            </a:ln>
          </p:spPr>
          <p:txBody>
            <a:bodyPr/>
            <a:lstStyle/>
            <a:p>
              <a:endParaRPr lang="en-US"/>
            </a:p>
          </p:txBody>
        </p:sp>
        <p:sp>
          <p:nvSpPr>
            <p:cNvPr id="102498" name="Line 37"/>
            <p:cNvSpPr>
              <a:spLocks noChangeShapeType="1"/>
            </p:cNvSpPr>
            <p:nvPr/>
          </p:nvSpPr>
          <p:spPr bwMode="auto">
            <a:xfrm>
              <a:off x="628" y="2988"/>
              <a:ext cx="183" cy="1"/>
            </a:xfrm>
            <a:prstGeom prst="line">
              <a:avLst/>
            </a:prstGeom>
            <a:noFill/>
            <a:ln w="38100">
              <a:solidFill>
                <a:srgbClr val="000000"/>
              </a:solidFill>
              <a:round/>
              <a:headEnd/>
              <a:tailEnd/>
            </a:ln>
          </p:spPr>
          <p:txBody>
            <a:bodyPr/>
            <a:lstStyle/>
            <a:p>
              <a:endParaRPr lang="en-US"/>
            </a:p>
          </p:txBody>
        </p:sp>
        <p:sp>
          <p:nvSpPr>
            <p:cNvPr id="102499" name="Freeform 38"/>
            <p:cNvSpPr>
              <a:spLocks/>
            </p:cNvSpPr>
            <p:nvPr/>
          </p:nvSpPr>
          <p:spPr bwMode="auto">
            <a:xfrm flipH="1">
              <a:off x="490" y="3117"/>
              <a:ext cx="39" cy="41"/>
            </a:xfrm>
            <a:custGeom>
              <a:avLst/>
              <a:gdLst>
                <a:gd name="T0" fmla="*/ 287 w 36"/>
                <a:gd name="T1" fmla="*/ 535 h 36"/>
                <a:gd name="T2" fmla="*/ 271 w 36"/>
                <a:gd name="T3" fmla="*/ 288 h 36"/>
                <a:gd name="T4" fmla="*/ 236 w 36"/>
                <a:gd name="T5" fmla="*/ 171 h 36"/>
                <a:gd name="T6" fmla="*/ 201 w 36"/>
                <a:gd name="T7" fmla="*/ 2 h 36"/>
                <a:gd name="T8" fmla="*/ 147 w 36"/>
                <a:gd name="T9" fmla="*/ 0 h 36"/>
                <a:gd name="T10" fmla="*/ 78 w 36"/>
                <a:gd name="T11" fmla="*/ 2 h 36"/>
                <a:gd name="T12" fmla="*/ 6 w 36"/>
                <a:gd name="T13" fmla="*/ 171 h 36"/>
                <a:gd name="T14" fmla="*/ 2 w 36"/>
                <a:gd name="T15" fmla="*/ 288 h 36"/>
                <a:gd name="T16" fmla="*/ 0 w 36"/>
                <a:gd name="T17" fmla="*/ 535 h 36"/>
                <a:gd name="T18" fmla="*/ 2 w 36"/>
                <a:gd name="T19" fmla="*/ 766 h 36"/>
                <a:gd name="T20" fmla="*/ 6 w 36"/>
                <a:gd name="T21" fmla="*/ 872 h 36"/>
                <a:gd name="T22" fmla="*/ 78 w 36"/>
                <a:gd name="T23" fmla="*/ 993 h 36"/>
                <a:gd name="T24" fmla="*/ 147 w 36"/>
                <a:gd name="T25" fmla="*/ 1057 h 36"/>
                <a:gd name="T26" fmla="*/ 201 w 36"/>
                <a:gd name="T27" fmla="*/ 993 h 36"/>
                <a:gd name="T28" fmla="*/ 236 w 36"/>
                <a:gd name="T29" fmla="*/ 872 h 36"/>
                <a:gd name="T30" fmla="*/ 271 w 36"/>
                <a:gd name="T31" fmla="*/ 766 h 36"/>
                <a:gd name="T32" fmla="*/ 287 w 36"/>
                <a:gd name="T33" fmla="*/ 535 h 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36"/>
                <a:gd name="T52" fmla="*/ 0 h 36"/>
                <a:gd name="T53" fmla="*/ 36 w 36"/>
                <a:gd name="T54" fmla="*/ 36 h 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36" h="36">
                  <a:moveTo>
                    <a:pt x="36" y="18"/>
                  </a:moveTo>
                  <a:lnTo>
                    <a:pt x="34" y="10"/>
                  </a:lnTo>
                  <a:lnTo>
                    <a:pt x="30" y="6"/>
                  </a:lnTo>
                  <a:lnTo>
                    <a:pt x="26" y="2"/>
                  </a:lnTo>
                  <a:lnTo>
                    <a:pt x="18" y="0"/>
                  </a:lnTo>
                  <a:lnTo>
                    <a:pt x="10" y="2"/>
                  </a:lnTo>
                  <a:lnTo>
                    <a:pt x="6" y="6"/>
                  </a:lnTo>
                  <a:lnTo>
                    <a:pt x="2" y="10"/>
                  </a:lnTo>
                  <a:lnTo>
                    <a:pt x="0" y="18"/>
                  </a:lnTo>
                  <a:lnTo>
                    <a:pt x="2" y="26"/>
                  </a:lnTo>
                  <a:lnTo>
                    <a:pt x="6" y="30"/>
                  </a:lnTo>
                  <a:lnTo>
                    <a:pt x="10" y="34"/>
                  </a:lnTo>
                  <a:lnTo>
                    <a:pt x="18" y="36"/>
                  </a:lnTo>
                  <a:lnTo>
                    <a:pt x="26" y="34"/>
                  </a:lnTo>
                  <a:lnTo>
                    <a:pt x="30" y="30"/>
                  </a:lnTo>
                  <a:lnTo>
                    <a:pt x="34" y="26"/>
                  </a:lnTo>
                  <a:lnTo>
                    <a:pt x="36" y="18"/>
                  </a:lnTo>
                  <a:close/>
                </a:path>
              </a:pathLst>
            </a:custGeom>
            <a:solidFill>
              <a:srgbClr val="000000"/>
            </a:solidFill>
            <a:ln w="38100" cmpd="sng">
              <a:solidFill>
                <a:srgbClr val="000000"/>
              </a:solidFill>
              <a:prstDash val="solid"/>
              <a:round/>
              <a:headEnd/>
              <a:tailEnd/>
            </a:ln>
          </p:spPr>
          <p:txBody>
            <a:bodyPr/>
            <a:lstStyle/>
            <a:p>
              <a:endParaRPr lang="en-US"/>
            </a:p>
          </p:txBody>
        </p:sp>
        <p:sp>
          <p:nvSpPr>
            <p:cNvPr id="102500" name="Line 39"/>
            <p:cNvSpPr>
              <a:spLocks noChangeShapeType="1"/>
            </p:cNvSpPr>
            <p:nvPr/>
          </p:nvSpPr>
          <p:spPr bwMode="auto">
            <a:xfrm flipH="1">
              <a:off x="509" y="2597"/>
              <a:ext cx="0" cy="878"/>
            </a:xfrm>
            <a:prstGeom prst="line">
              <a:avLst/>
            </a:prstGeom>
            <a:noFill/>
            <a:ln w="38100">
              <a:solidFill>
                <a:schemeClr val="tx1"/>
              </a:solidFill>
              <a:round/>
              <a:headEnd/>
              <a:tailEnd/>
            </a:ln>
          </p:spPr>
          <p:txBody>
            <a:bodyPr/>
            <a:lstStyle/>
            <a:p>
              <a:endParaRPr lang="en-US"/>
            </a:p>
          </p:txBody>
        </p:sp>
        <p:sp>
          <p:nvSpPr>
            <p:cNvPr id="102501" name="Line 40"/>
            <p:cNvSpPr>
              <a:spLocks noChangeShapeType="1"/>
            </p:cNvSpPr>
            <p:nvPr/>
          </p:nvSpPr>
          <p:spPr bwMode="auto">
            <a:xfrm>
              <a:off x="413" y="2693"/>
              <a:ext cx="1680" cy="0"/>
            </a:xfrm>
            <a:prstGeom prst="line">
              <a:avLst/>
            </a:prstGeom>
            <a:noFill/>
            <a:ln w="38100">
              <a:solidFill>
                <a:schemeClr val="tx1"/>
              </a:solidFill>
              <a:round/>
              <a:headEnd/>
              <a:tailEnd/>
            </a:ln>
          </p:spPr>
          <p:txBody>
            <a:bodyPr/>
            <a:lstStyle/>
            <a:p>
              <a:endParaRPr lang="en-US"/>
            </a:p>
          </p:txBody>
        </p:sp>
        <p:sp>
          <p:nvSpPr>
            <p:cNvPr id="102502" name="Line 41"/>
            <p:cNvSpPr>
              <a:spLocks noChangeShapeType="1"/>
            </p:cNvSpPr>
            <p:nvPr/>
          </p:nvSpPr>
          <p:spPr bwMode="auto">
            <a:xfrm>
              <a:off x="716" y="2693"/>
              <a:ext cx="0" cy="288"/>
            </a:xfrm>
            <a:prstGeom prst="line">
              <a:avLst/>
            </a:prstGeom>
            <a:noFill/>
            <a:ln w="38100">
              <a:solidFill>
                <a:schemeClr val="tx1"/>
              </a:solidFill>
              <a:round/>
              <a:headEnd/>
              <a:tailEnd/>
            </a:ln>
          </p:spPr>
          <p:txBody>
            <a:bodyPr/>
            <a:lstStyle/>
            <a:p>
              <a:endParaRPr lang="en-US"/>
            </a:p>
          </p:txBody>
        </p:sp>
        <p:sp>
          <p:nvSpPr>
            <p:cNvPr id="102503" name="Line 42"/>
            <p:cNvSpPr>
              <a:spLocks noChangeShapeType="1"/>
            </p:cNvSpPr>
            <p:nvPr/>
          </p:nvSpPr>
          <p:spPr bwMode="auto">
            <a:xfrm>
              <a:off x="1785" y="2693"/>
              <a:ext cx="0" cy="288"/>
            </a:xfrm>
            <a:prstGeom prst="line">
              <a:avLst/>
            </a:prstGeom>
            <a:noFill/>
            <a:ln w="38100">
              <a:solidFill>
                <a:schemeClr val="tx1"/>
              </a:solidFill>
              <a:round/>
              <a:headEnd/>
              <a:tailEnd/>
            </a:ln>
          </p:spPr>
          <p:txBody>
            <a:bodyPr/>
            <a:lstStyle/>
            <a:p>
              <a:endParaRPr lang="en-US"/>
            </a:p>
          </p:txBody>
        </p:sp>
        <p:sp>
          <p:nvSpPr>
            <p:cNvPr id="102504" name="Text Box 43"/>
            <p:cNvSpPr txBox="1">
              <a:spLocks noChangeArrowheads="1"/>
            </p:cNvSpPr>
            <p:nvPr/>
          </p:nvSpPr>
          <p:spPr bwMode="auto">
            <a:xfrm>
              <a:off x="1075" y="2476"/>
              <a:ext cx="554" cy="250"/>
            </a:xfrm>
            <a:prstGeom prst="rect">
              <a:avLst/>
            </a:prstGeom>
            <a:noFill/>
            <a:ln w="12700">
              <a:noFill/>
              <a:miter lim="800000"/>
              <a:headEnd/>
              <a:tailEnd/>
            </a:ln>
          </p:spPr>
          <p:txBody>
            <a:bodyPr wrap="none">
              <a:spAutoFit/>
            </a:bodyPr>
            <a:lstStyle/>
            <a:p>
              <a:pPr defTabSz="820738"/>
              <a:r>
                <a:rPr lang="en-US" sz="2000" b="1">
                  <a:latin typeface="Times" pitchFamily="18" charset="0"/>
                </a:rPr>
                <a:t>WL=0</a:t>
              </a:r>
            </a:p>
          </p:txBody>
        </p:sp>
        <p:sp>
          <p:nvSpPr>
            <p:cNvPr id="102505" name="Text Box 44"/>
            <p:cNvSpPr txBox="1">
              <a:spLocks noChangeArrowheads="1"/>
            </p:cNvSpPr>
            <p:nvPr/>
          </p:nvSpPr>
          <p:spPr bwMode="auto">
            <a:xfrm>
              <a:off x="1793" y="2382"/>
              <a:ext cx="437" cy="250"/>
            </a:xfrm>
            <a:prstGeom prst="rect">
              <a:avLst/>
            </a:prstGeom>
            <a:noFill/>
            <a:ln w="12700">
              <a:noFill/>
              <a:miter lim="800000"/>
              <a:headEnd/>
              <a:tailEnd/>
            </a:ln>
          </p:spPr>
          <p:txBody>
            <a:bodyPr wrap="none">
              <a:spAutoFit/>
            </a:bodyPr>
            <a:lstStyle/>
            <a:p>
              <a:pPr defTabSz="820738"/>
              <a:r>
                <a:rPr lang="en-US" sz="2000" b="1">
                  <a:latin typeface="Times" pitchFamily="18" charset="0"/>
                </a:rPr>
                <a:t>BLB</a:t>
              </a:r>
            </a:p>
          </p:txBody>
        </p:sp>
        <p:sp>
          <p:nvSpPr>
            <p:cNvPr id="102506" name="Text Box 45"/>
            <p:cNvSpPr txBox="1">
              <a:spLocks noChangeArrowheads="1"/>
            </p:cNvSpPr>
            <p:nvPr/>
          </p:nvSpPr>
          <p:spPr bwMode="auto">
            <a:xfrm>
              <a:off x="357" y="2390"/>
              <a:ext cx="330" cy="250"/>
            </a:xfrm>
            <a:prstGeom prst="rect">
              <a:avLst/>
            </a:prstGeom>
            <a:noFill/>
            <a:ln w="12700">
              <a:noFill/>
              <a:miter lim="800000"/>
              <a:headEnd/>
              <a:tailEnd/>
            </a:ln>
          </p:spPr>
          <p:txBody>
            <a:bodyPr wrap="none">
              <a:spAutoFit/>
            </a:bodyPr>
            <a:lstStyle/>
            <a:p>
              <a:pPr defTabSz="820738"/>
              <a:r>
                <a:rPr lang="en-US" sz="2000" b="1">
                  <a:latin typeface="Times" pitchFamily="18" charset="0"/>
                </a:rPr>
                <a:t>BL</a:t>
              </a:r>
            </a:p>
          </p:txBody>
        </p:sp>
        <p:sp>
          <p:nvSpPr>
            <p:cNvPr id="102507" name="Text Box 46"/>
            <p:cNvSpPr txBox="1">
              <a:spLocks noChangeArrowheads="1"/>
            </p:cNvSpPr>
            <p:nvPr/>
          </p:nvSpPr>
          <p:spPr bwMode="auto">
            <a:xfrm>
              <a:off x="509" y="3269"/>
              <a:ext cx="196" cy="250"/>
            </a:xfrm>
            <a:prstGeom prst="rect">
              <a:avLst/>
            </a:prstGeom>
            <a:noFill/>
            <a:ln w="12700">
              <a:noFill/>
              <a:miter lim="800000"/>
              <a:headEnd/>
              <a:tailEnd/>
            </a:ln>
          </p:spPr>
          <p:txBody>
            <a:bodyPr wrap="none">
              <a:spAutoFit/>
            </a:bodyPr>
            <a:lstStyle/>
            <a:p>
              <a:pPr defTabSz="820738"/>
              <a:r>
                <a:rPr lang="en-US" sz="2000" b="1">
                  <a:latin typeface="Times" pitchFamily="18" charset="0"/>
                </a:rPr>
                <a:t>1</a:t>
              </a:r>
            </a:p>
          </p:txBody>
        </p:sp>
        <p:sp>
          <p:nvSpPr>
            <p:cNvPr id="102508" name="Text Box 47"/>
            <p:cNvSpPr txBox="1">
              <a:spLocks noChangeArrowheads="1"/>
            </p:cNvSpPr>
            <p:nvPr/>
          </p:nvSpPr>
          <p:spPr bwMode="auto">
            <a:xfrm>
              <a:off x="1661" y="3269"/>
              <a:ext cx="196" cy="250"/>
            </a:xfrm>
            <a:prstGeom prst="rect">
              <a:avLst/>
            </a:prstGeom>
            <a:noFill/>
            <a:ln w="12700">
              <a:noFill/>
              <a:miter lim="800000"/>
              <a:headEnd/>
              <a:tailEnd/>
            </a:ln>
          </p:spPr>
          <p:txBody>
            <a:bodyPr wrap="none">
              <a:spAutoFit/>
            </a:bodyPr>
            <a:lstStyle/>
            <a:p>
              <a:pPr defTabSz="820738"/>
              <a:r>
                <a:rPr lang="en-US" sz="2000" b="1">
                  <a:latin typeface="Times" pitchFamily="18" charset="0"/>
                </a:rPr>
                <a:t>0</a:t>
              </a:r>
            </a:p>
          </p:txBody>
        </p:sp>
        <p:sp>
          <p:nvSpPr>
            <p:cNvPr id="102509" name="Line 48"/>
            <p:cNvSpPr>
              <a:spLocks noChangeShapeType="1"/>
            </p:cNvSpPr>
            <p:nvPr/>
          </p:nvSpPr>
          <p:spPr bwMode="auto">
            <a:xfrm flipV="1">
              <a:off x="701" y="3173"/>
              <a:ext cx="192" cy="144"/>
            </a:xfrm>
            <a:prstGeom prst="line">
              <a:avLst/>
            </a:prstGeom>
            <a:noFill/>
            <a:ln w="12700">
              <a:solidFill>
                <a:schemeClr val="tx1"/>
              </a:solidFill>
              <a:round/>
              <a:headEnd/>
              <a:tailEnd/>
            </a:ln>
          </p:spPr>
          <p:txBody>
            <a:bodyPr/>
            <a:lstStyle/>
            <a:p>
              <a:endParaRPr lang="en-US"/>
            </a:p>
          </p:txBody>
        </p:sp>
        <p:sp>
          <p:nvSpPr>
            <p:cNvPr id="102510" name="Line 49"/>
            <p:cNvSpPr>
              <a:spLocks noChangeShapeType="1"/>
            </p:cNvSpPr>
            <p:nvPr/>
          </p:nvSpPr>
          <p:spPr bwMode="auto">
            <a:xfrm>
              <a:off x="1613" y="3173"/>
              <a:ext cx="144" cy="144"/>
            </a:xfrm>
            <a:prstGeom prst="line">
              <a:avLst/>
            </a:prstGeom>
            <a:noFill/>
            <a:ln w="12700">
              <a:solidFill>
                <a:schemeClr val="tx1"/>
              </a:solidFill>
              <a:round/>
              <a:headEnd/>
              <a:tailEnd/>
            </a:ln>
          </p:spPr>
          <p:txBody>
            <a:bodyPr/>
            <a:lstStyle/>
            <a:p>
              <a:endParaRPr lang="en-US"/>
            </a:p>
          </p:txBody>
        </p:sp>
        <p:sp>
          <p:nvSpPr>
            <p:cNvPr id="102511" name="Freeform 50"/>
            <p:cNvSpPr>
              <a:spLocks/>
            </p:cNvSpPr>
            <p:nvPr/>
          </p:nvSpPr>
          <p:spPr bwMode="auto">
            <a:xfrm flipH="1">
              <a:off x="696" y="2675"/>
              <a:ext cx="39" cy="41"/>
            </a:xfrm>
            <a:custGeom>
              <a:avLst/>
              <a:gdLst>
                <a:gd name="T0" fmla="*/ 287 w 36"/>
                <a:gd name="T1" fmla="*/ 535 h 36"/>
                <a:gd name="T2" fmla="*/ 271 w 36"/>
                <a:gd name="T3" fmla="*/ 288 h 36"/>
                <a:gd name="T4" fmla="*/ 236 w 36"/>
                <a:gd name="T5" fmla="*/ 171 h 36"/>
                <a:gd name="T6" fmla="*/ 201 w 36"/>
                <a:gd name="T7" fmla="*/ 2 h 36"/>
                <a:gd name="T8" fmla="*/ 147 w 36"/>
                <a:gd name="T9" fmla="*/ 0 h 36"/>
                <a:gd name="T10" fmla="*/ 78 w 36"/>
                <a:gd name="T11" fmla="*/ 2 h 36"/>
                <a:gd name="T12" fmla="*/ 6 w 36"/>
                <a:gd name="T13" fmla="*/ 171 h 36"/>
                <a:gd name="T14" fmla="*/ 2 w 36"/>
                <a:gd name="T15" fmla="*/ 288 h 36"/>
                <a:gd name="T16" fmla="*/ 0 w 36"/>
                <a:gd name="T17" fmla="*/ 535 h 36"/>
                <a:gd name="T18" fmla="*/ 2 w 36"/>
                <a:gd name="T19" fmla="*/ 766 h 36"/>
                <a:gd name="T20" fmla="*/ 6 w 36"/>
                <a:gd name="T21" fmla="*/ 872 h 36"/>
                <a:gd name="T22" fmla="*/ 78 w 36"/>
                <a:gd name="T23" fmla="*/ 993 h 36"/>
                <a:gd name="T24" fmla="*/ 147 w 36"/>
                <a:gd name="T25" fmla="*/ 1057 h 36"/>
                <a:gd name="T26" fmla="*/ 201 w 36"/>
                <a:gd name="T27" fmla="*/ 993 h 36"/>
                <a:gd name="T28" fmla="*/ 236 w 36"/>
                <a:gd name="T29" fmla="*/ 872 h 36"/>
                <a:gd name="T30" fmla="*/ 271 w 36"/>
                <a:gd name="T31" fmla="*/ 766 h 36"/>
                <a:gd name="T32" fmla="*/ 287 w 36"/>
                <a:gd name="T33" fmla="*/ 535 h 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36"/>
                <a:gd name="T52" fmla="*/ 0 h 36"/>
                <a:gd name="T53" fmla="*/ 36 w 36"/>
                <a:gd name="T54" fmla="*/ 36 h 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36" h="36">
                  <a:moveTo>
                    <a:pt x="36" y="18"/>
                  </a:moveTo>
                  <a:lnTo>
                    <a:pt x="34" y="10"/>
                  </a:lnTo>
                  <a:lnTo>
                    <a:pt x="30" y="6"/>
                  </a:lnTo>
                  <a:lnTo>
                    <a:pt x="26" y="2"/>
                  </a:lnTo>
                  <a:lnTo>
                    <a:pt x="18" y="0"/>
                  </a:lnTo>
                  <a:lnTo>
                    <a:pt x="10" y="2"/>
                  </a:lnTo>
                  <a:lnTo>
                    <a:pt x="6" y="6"/>
                  </a:lnTo>
                  <a:lnTo>
                    <a:pt x="2" y="10"/>
                  </a:lnTo>
                  <a:lnTo>
                    <a:pt x="0" y="18"/>
                  </a:lnTo>
                  <a:lnTo>
                    <a:pt x="2" y="26"/>
                  </a:lnTo>
                  <a:lnTo>
                    <a:pt x="6" y="30"/>
                  </a:lnTo>
                  <a:lnTo>
                    <a:pt x="10" y="34"/>
                  </a:lnTo>
                  <a:lnTo>
                    <a:pt x="18" y="36"/>
                  </a:lnTo>
                  <a:lnTo>
                    <a:pt x="26" y="34"/>
                  </a:lnTo>
                  <a:lnTo>
                    <a:pt x="30" y="30"/>
                  </a:lnTo>
                  <a:lnTo>
                    <a:pt x="34" y="26"/>
                  </a:lnTo>
                  <a:lnTo>
                    <a:pt x="36" y="18"/>
                  </a:lnTo>
                  <a:close/>
                </a:path>
              </a:pathLst>
            </a:custGeom>
            <a:solidFill>
              <a:srgbClr val="000000"/>
            </a:solidFill>
            <a:ln w="38100" cmpd="sng">
              <a:solidFill>
                <a:srgbClr val="000000"/>
              </a:solidFill>
              <a:prstDash val="solid"/>
              <a:round/>
              <a:headEnd/>
              <a:tailEnd/>
            </a:ln>
          </p:spPr>
          <p:txBody>
            <a:bodyPr/>
            <a:lstStyle/>
            <a:p>
              <a:endParaRPr lang="en-US"/>
            </a:p>
          </p:txBody>
        </p:sp>
        <p:sp>
          <p:nvSpPr>
            <p:cNvPr id="102512" name="Freeform 51"/>
            <p:cNvSpPr>
              <a:spLocks/>
            </p:cNvSpPr>
            <p:nvPr/>
          </p:nvSpPr>
          <p:spPr bwMode="auto">
            <a:xfrm flipH="1">
              <a:off x="1767" y="2673"/>
              <a:ext cx="39" cy="41"/>
            </a:xfrm>
            <a:custGeom>
              <a:avLst/>
              <a:gdLst>
                <a:gd name="T0" fmla="*/ 287 w 36"/>
                <a:gd name="T1" fmla="*/ 535 h 36"/>
                <a:gd name="T2" fmla="*/ 271 w 36"/>
                <a:gd name="T3" fmla="*/ 288 h 36"/>
                <a:gd name="T4" fmla="*/ 236 w 36"/>
                <a:gd name="T5" fmla="*/ 171 h 36"/>
                <a:gd name="T6" fmla="*/ 201 w 36"/>
                <a:gd name="T7" fmla="*/ 2 h 36"/>
                <a:gd name="T8" fmla="*/ 147 w 36"/>
                <a:gd name="T9" fmla="*/ 0 h 36"/>
                <a:gd name="T10" fmla="*/ 78 w 36"/>
                <a:gd name="T11" fmla="*/ 2 h 36"/>
                <a:gd name="T12" fmla="*/ 6 w 36"/>
                <a:gd name="T13" fmla="*/ 171 h 36"/>
                <a:gd name="T14" fmla="*/ 2 w 36"/>
                <a:gd name="T15" fmla="*/ 288 h 36"/>
                <a:gd name="T16" fmla="*/ 0 w 36"/>
                <a:gd name="T17" fmla="*/ 535 h 36"/>
                <a:gd name="T18" fmla="*/ 2 w 36"/>
                <a:gd name="T19" fmla="*/ 766 h 36"/>
                <a:gd name="T20" fmla="*/ 6 w 36"/>
                <a:gd name="T21" fmla="*/ 872 h 36"/>
                <a:gd name="T22" fmla="*/ 78 w 36"/>
                <a:gd name="T23" fmla="*/ 993 h 36"/>
                <a:gd name="T24" fmla="*/ 147 w 36"/>
                <a:gd name="T25" fmla="*/ 1057 h 36"/>
                <a:gd name="T26" fmla="*/ 201 w 36"/>
                <a:gd name="T27" fmla="*/ 993 h 36"/>
                <a:gd name="T28" fmla="*/ 236 w 36"/>
                <a:gd name="T29" fmla="*/ 872 h 36"/>
                <a:gd name="T30" fmla="*/ 271 w 36"/>
                <a:gd name="T31" fmla="*/ 766 h 36"/>
                <a:gd name="T32" fmla="*/ 287 w 36"/>
                <a:gd name="T33" fmla="*/ 535 h 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36"/>
                <a:gd name="T52" fmla="*/ 0 h 36"/>
                <a:gd name="T53" fmla="*/ 36 w 36"/>
                <a:gd name="T54" fmla="*/ 36 h 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36" h="36">
                  <a:moveTo>
                    <a:pt x="36" y="18"/>
                  </a:moveTo>
                  <a:lnTo>
                    <a:pt x="34" y="10"/>
                  </a:lnTo>
                  <a:lnTo>
                    <a:pt x="30" y="6"/>
                  </a:lnTo>
                  <a:lnTo>
                    <a:pt x="26" y="2"/>
                  </a:lnTo>
                  <a:lnTo>
                    <a:pt x="18" y="0"/>
                  </a:lnTo>
                  <a:lnTo>
                    <a:pt x="10" y="2"/>
                  </a:lnTo>
                  <a:lnTo>
                    <a:pt x="6" y="6"/>
                  </a:lnTo>
                  <a:lnTo>
                    <a:pt x="2" y="10"/>
                  </a:lnTo>
                  <a:lnTo>
                    <a:pt x="0" y="18"/>
                  </a:lnTo>
                  <a:lnTo>
                    <a:pt x="2" y="26"/>
                  </a:lnTo>
                  <a:lnTo>
                    <a:pt x="6" y="30"/>
                  </a:lnTo>
                  <a:lnTo>
                    <a:pt x="10" y="34"/>
                  </a:lnTo>
                  <a:lnTo>
                    <a:pt x="18" y="36"/>
                  </a:lnTo>
                  <a:lnTo>
                    <a:pt x="26" y="34"/>
                  </a:lnTo>
                  <a:lnTo>
                    <a:pt x="30" y="30"/>
                  </a:lnTo>
                  <a:lnTo>
                    <a:pt x="34" y="26"/>
                  </a:lnTo>
                  <a:lnTo>
                    <a:pt x="36" y="18"/>
                  </a:lnTo>
                  <a:close/>
                </a:path>
              </a:pathLst>
            </a:custGeom>
            <a:solidFill>
              <a:srgbClr val="000000"/>
            </a:solidFill>
            <a:ln w="38100" cmpd="sng">
              <a:solidFill>
                <a:srgbClr val="000000"/>
              </a:solidFill>
              <a:prstDash val="solid"/>
              <a:round/>
              <a:headEnd/>
              <a:tailEnd/>
            </a:ln>
          </p:spPr>
          <p:txBody>
            <a:bodyPr/>
            <a:lstStyle/>
            <a:p>
              <a:endParaRPr lang="en-US"/>
            </a:p>
          </p:txBody>
        </p:sp>
        <p:sp>
          <p:nvSpPr>
            <p:cNvPr id="102513" name="Text Box 52"/>
            <p:cNvSpPr txBox="1">
              <a:spLocks noChangeArrowheads="1"/>
            </p:cNvSpPr>
            <p:nvPr/>
          </p:nvSpPr>
          <p:spPr bwMode="auto">
            <a:xfrm>
              <a:off x="804" y="3190"/>
              <a:ext cx="278" cy="192"/>
            </a:xfrm>
            <a:prstGeom prst="rect">
              <a:avLst/>
            </a:prstGeom>
            <a:noFill/>
            <a:ln w="12700">
              <a:noFill/>
              <a:miter lim="800000"/>
              <a:headEnd/>
              <a:tailEnd/>
            </a:ln>
          </p:spPr>
          <p:txBody>
            <a:bodyPr wrap="none">
              <a:spAutoFit/>
            </a:bodyPr>
            <a:lstStyle/>
            <a:p>
              <a:pPr defTabSz="820738"/>
              <a:r>
                <a:rPr lang="en-US" sz="1400" b="1">
                  <a:latin typeface="Times" pitchFamily="18" charset="0"/>
                </a:rPr>
                <a:t>M1</a:t>
              </a:r>
            </a:p>
          </p:txBody>
        </p:sp>
        <p:sp>
          <p:nvSpPr>
            <p:cNvPr id="102514" name="Text Box 53"/>
            <p:cNvSpPr txBox="1">
              <a:spLocks noChangeArrowheads="1"/>
            </p:cNvSpPr>
            <p:nvPr/>
          </p:nvSpPr>
          <p:spPr bwMode="auto">
            <a:xfrm>
              <a:off x="581" y="3019"/>
              <a:ext cx="278" cy="192"/>
            </a:xfrm>
            <a:prstGeom prst="rect">
              <a:avLst/>
            </a:prstGeom>
            <a:noFill/>
            <a:ln w="12700">
              <a:noFill/>
              <a:miter lim="800000"/>
              <a:headEnd/>
              <a:tailEnd/>
            </a:ln>
          </p:spPr>
          <p:txBody>
            <a:bodyPr wrap="none">
              <a:spAutoFit/>
            </a:bodyPr>
            <a:lstStyle/>
            <a:p>
              <a:pPr defTabSz="820738"/>
              <a:r>
                <a:rPr lang="en-US" sz="1400" b="1">
                  <a:latin typeface="Times" pitchFamily="18" charset="0"/>
                </a:rPr>
                <a:t>M2</a:t>
              </a:r>
            </a:p>
          </p:txBody>
        </p:sp>
        <p:sp>
          <p:nvSpPr>
            <p:cNvPr id="102515" name="Text Box 54"/>
            <p:cNvSpPr txBox="1">
              <a:spLocks noChangeArrowheads="1"/>
            </p:cNvSpPr>
            <p:nvPr/>
          </p:nvSpPr>
          <p:spPr bwMode="auto">
            <a:xfrm>
              <a:off x="816" y="2861"/>
              <a:ext cx="278" cy="192"/>
            </a:xfrm>
            <a:prstGeom prst="rect">
              <a:avLst/>
            </a:prstGeom>
            <a:noFill/>
            <a:ln w="12700">
              <a:noFill/>
              <a:miter lim="800000"/>
              <a:headEnd/>
              <a:tailEnd/>
            </a:ln>
          </p:spPr>
          <p:txBody>
            <a:bodyPr wrap="none">
              <a:spAutoFit/>
            </a:bodyPr>
            <a:lstStyle/>
            <a:p>
              <a:pPr defTabSz="820738"/>
              <a:r>
                <a:rPr lang="en-US" sz="1400" b="1">
                  <a:latin typeface="Times" pitchFamily="18" charset="0"/>
                </a:rPr>
                <a:t>M3</a:t>
              </a:r>
            </a:p>
          </p:txBody>
        </p:sp>
        <p:sp>
          <p:nvSpPr>
            <p:cNvPr id="102516" name="Text Box 55"/>
            <p:cNvSpPr txBox="1">
              <a:spLocks noChangeArrowheads="1"/>
            </p:cNvSpPr>
            <p:nvPr/>
          </p:nvSpPr>
          <p:spPr bwMode="auto">
            <a:xfrm>
              <a:off x="1449" y="3198"/>
              <a:ext cx="278" cy="192"/>
            </a:xfrm>
            <a:prstGeom prst="rect">
              <a:avLst/>
            </a:prstGeom>
            <a:noFill/>
            <a:ln w="12700">
              <a:noFill/>
              <a:miter lim="800000"/>
              <a:headEnd/>
              <a:tailEnd/>
            </a:ln>
          </p:spPr>
          <p:txBody>
            <a:bodyPr wrap="none">
              <a:spAutoFit/>
            </a:bodyPr>
            <a:lstStyle/>
            <a:p>
              <a:pPr defTabSz="820738"/>
              <a:r>
                <a:rPr lang="en-US" sz="1400" b="1">
                  <a:latin typeface="Times" pitchFamily="18" charset="0"/>
                </a:rPr>
                <a:t>M4</a:t>
              </a:r>
            </a:p>
          </p:txBody>
        </p:sp>
        <p:sp>
          <p:nvSpPr>
            <p:cNvPr id="102517" name="Text Box 56"/>
            <p:cNvSpPr txBox="1">
              <a:spLocks noChangeArrowheads="1"/>
            </p:cNvSpPr>
            <p:nvPr/>
          </p:nvSpPr>
          <p:spPr bwMode="auto">
            <a:xfrm>
              <a:off x="1647" y="3078"/>
              <a:ext cx="278" cy="192"/>
            </a:xfrm>
            <a:prstGeom prst="rect">
              <a:avLst/>
            </a:prstGeom>
            <a:noFill/>
            <a:ln w="12700">
              <a:noFill/>
              <a:miter lim="800000"/>
              <a:headEnd/>
              <a:tailEnd/>
            </a:ln>
          </p:spPr>
          <p:txBody>
            <a:bodyPr wrap="none">
              <a:spAutoFit/>
            </a:bodyPr>
            <a:lstStyle/>
            <a:p>
              <a:pPr defTabSz="820738"/>
              <a:r>
                <a:rPr lang="en-US" sz="1400" b="1">
                  <a:latin typeface="Times" pitchFamily="18" charset="0"/>
                </a:rPr>
                <a:t>M5</a:t>
              </a:r>
            </a:p>
          </p:txBody>
        </p:sp>
        <p:sp>
          <p:nvSpPr>
            <p:cNvPr id="102518" name="Text Box 57"/>
            <p:cNvSpPr txBox="1">
              <a:spLocks noChangeArrowheads="1"/>
            </p:cNvSpPr>
            <p:nvPr/>
          </p:nvSpPr>
          <p:spPr bwMode="auto">
            <a:xfrm>
              <a:off x="1450" y="2872"/>
              <a:ext cx="278" cy="192"/>
            </a:xfrm>
            <a:prstGeom prst="rect">
              <a:avLst/>
            </a:prstGeom>
            <a:noFill/>
            <a:ln w="12700">
              <a:noFill/>
              <a:miter lim="800000"/>
              <a:headEnd/>
              <a:tailEnd/>
            </a:ln>
          </p:spPr>
          <p:txBody>
            <a:bodyPr wrap="none">
              <a:spAutoFit/>
            </a:bodyPr>
            <a:lstStyle/>
            <a:p>
              <a:pPr defTabSz="820738"/>
              <a:r>
                <a:rPr lang="en-US" sz="1400" b="1">
                  <a:latin typeface="Times" pitchFamily="18" charset="0"/>
                </a:rPr>
                <a:t>M6</a:t>
              </a:r>
            </a:p>
          </p:txBody>
        </p:sp>
      </p:grpSp>
      <p:grpSp>
        <p:nvGrpSpPr>
          <p:cNvPr id="3" name="Group 58"/>
          <p:cNvGrpSpPr>
            <a:grpSpLocks/>
          </p:cNvGrpSpPr>
          <p:nvPr/>
        </p:nvGrpSpPr>
        <p:grpSpPr bwMode="auto">
          <a:xfrm>
            <a:off x="5951538" y="1447800"/>
            <a:ext cx="3975100" cy="1881188"/>
            <a:chOff x="2789" y="617"/>
            <a:chExt cx="2504" cy="1185"/>
          </a:xfrm>
        </p:grpSpPr>
        <p:sp>
          <p:nvSpPr>
            <p:cNvPr id="102417" name="Line 59"/>
            <p:cNvSpPr>
              <a:spLocks noChangeShapeType="1"/>
            </p:cNvSpPr>
            <p:nvPr/>
          </p:nvSpPr>
          <p:spPr bwMode="auto">
            <a:xfrm>
              <a:off x="4125" y="1108"/>
              <a:ext cx="1" cy="190"/>
            </a:xfrm>
            <a:prstGeom prst="line">
              <a:avLst/>
            </a:prstGeom>
            <a:noFill/>
            <a:ln w="38100">
              <a:solidFill>
                <a:srgbClr val="000000"/>
              </a:solidFill>
              <a:round/>
              <a:headEnd/>
              <a:tailEnd/>
            </a:ln>
          </p:spPr>
          <p:txBody>
            <a:bodyPr/>
            <a:lstStyle/>
            <a:p>
              <a:endParaRPr lang="en-US"/>
            </a:p>
          </p:txBody>
        </p:sp>
        <p:sp>
          <p:nvSpPr>
            <p:cNvPr id="102418" name="Line 60"/>
            <p:cNvSpPr>
              <a:spLocks noChangeShapeType="1"/>
            </p:cNvSpPr>
            <p:nvPr/>
          </p:nvSpPr>
          <p:spPr bwMode="auto">
            <a:xfrm>
              <a:off x="4059" y="1203"/>
              <a:ext cx="13" cy="1"/>
            </a:xfrm>
            <a:prstGeom prst="line">
              <a:avLst/>
            </a:prstGeom>
            <a:noFill/>
            <a:ln w="38100">
              <a:solidFill>
                <a:srgbClr val="000000"/>
              </a:solidFill>
              <a:round/>
              <a:headEnd/>
              <a:tailEnd/>
            </a:ln>
          </p:spPr>
          <p:txBody>
            <a:bodyPr/>
            <a:lstStyle/>
            <a:p>
              <a:endParaRPr lang="en-US"/>
            </a:p>
          </p:txBody>
        </p:sp>
        <p:sp>
          <p:nvSpPr>
            <p:cNvPr id="102419" name="Freeform 61"/>
            <p:cNvSpPr>
              <a:spLocks/>
            </p:cNvSpPr>
            <p:nvPr/>
          </p:nvSpPr>
          <p:spPr bwMode="auto">
            <a:xfrm>
              <a:off x="4164" y="985"/>
              <a:ext cx="105" cy="436"/>
            </a:xfrm>
            <a:custGeom>
              <a:avLst/>
              <a:gdLst>
                <a:gd name="T0" fmla="*/ 987 w 96"/>
                <a:gd name="T1" fmla="*/ 0 h 384"/>
                <a:gd name="T2" fmla="*/ 987 w 96"/>
                <a:gd name="T3" fmla="*/ 2971 h 384"/>
                <a:gd name="T4" fmla="*/ 0 w 96"/>
                <a:gd name="T5" fmla="*/ 2971 h 384"/>
                <a:gd name="T6" fmla="*/ 0 w 96"/>
                <a:gd name="T7" fmla="*/ 7486 h 384"/>
                <a:gd name="T8" fmla="*/ 987 w 96"/>
                <a:gd name="T9" fmla="*/ 7486 h 384"/>
                <a:gd name="T10" fmla="*/ 987 w 96"/>
                <a:gd name="T11" fmla="*/ 10417 h 384"/>
                <a:gd name="T12" fmla="*/ 0 60000 65536"/>
                <a:gd name="T13" fmla="*/ 0 60000 65536"/>
                <a:gd name="T14" fmla="*/ 0 60000 65536"/>
                <a:gd name="T15" fmla="*/ 0 60000 65536"/>
                <a:gd name="T16" fmla="*/ 0 60000 65536"/>
                <a:gd name="T17" fmla="*/ 0 60000 65536"/>
                <a:gd name="T18" fmla="*/ 0 w 96"/>
                <a:gd name="T19" fmla="*/ 0 h 384"/>
                <a:gd name="T20" fmla="*/ 96 w 96"/>
                <a:gd name="T21" fmla="*/ 384 h 384"/>
              </a:gdLst>
              <a:ahLst/>
              <a:cxnLst>
                <a:cxn ang="T12">
                  <a:pos x="T0" y="T1"/>
                </a:cxn>
                <a:cxn ang="T13">
                  <a:pos x="T2" y="T3"/>
                </a:cxn>
                <a:cxn ang="T14">
                  <a:pos x="T4" y="T5"/>
                </a:cxn>
                <a:cxn ang="T15">
                  <a:pos x="T6" y="T7"/>
                </a:cxn>
                <a:cxn ang="T16">
                  <a:pos x="T8" y="T9"/>
                </a:cxn>
                <a:cxn ang="T17">
                  <a:pos x="T10" y="T11"/>
                </a:cxn>
              </a:cxnLst>
              <a:rect l="T18" t="T19" r="T20" b="T21"/>
              <a:pathLst>
                <a:path w="96" h="384">
                  <a:moveTo>
                    <a:pt x="96" y="0"/>
                  </a:moveTo>
                  <a:lnTo>
                    <a:pt x="96" y="108"/>
                  </a:lnTo>
                  <a:lnTo>
                    <a:pt x="0" y="108"/>
                  </a:lnTo>
                  <a:lnTo>
                    <a:pt x="0" y="276"/>
                  </a:lnTo>
                  <a:lnTo>
                    <a:pt x="96" y="276"/>
                  </a:lnTo>
                  <a:lnTo>
                    <a:pt x="96" y="384"/>
                  </a:lnTo>
                </a:path>
              </a:pathLst>
            </a:custGeom>
            <a:noFill/>
            <a:ln w="38100" cmpd="sng">
              <a:solidFill>
                <a:srgbClr val="000000"/>
              </a:solidFill>
              <a:prstDash val="solid"/>
              <a:round/>
              <a:headEnd/>
              <a:tailEnd/>
            </a:ln>
          </p:spPr>
          <p:txBody>
            <a:bodyPr/>
            <a:lstStyle/>
            <a:p>
              <a:endParaRPr lang="en-US"/>
            </a:p>
          </p:txBody>
        </p:sp>
        <p:sp>
          <p:nvSpPr>
            <p:cNvPr id="102420" name="Freeform 62"/>
            <p:cNvSpPr>
              <a:spLocks/>
            </p:cNvSpPr>
            <p:nvPr/>
          </p:nvSpPr>
          <p:spPr bwMode="auto">
            <a:xfrm>
              <a:off x="4072" y="1176"/>
              <a:ext cx="53" cy="54"/>
            </a:xfrm>
            <a:custGeom>
              <a:avLst/>
              <a:gdLst>
                <a:gd name="T0" fmla="*/ 636 w 48"/>
                <a:gd name="T1" fmla="*/ 515 h 48"/>
                <a:gd name="T2" fmla="*/ 611 w 48"/>
                <a:gd name="T3" fmla="*/ 345 h 48"/>
                <a:gd name="T4" fmla="*/ 579 w 48"/>
                <a:gd name="T5" fmla="*/ 216 h 48"/>
                <a:gd name="T6" fmla="*/ 501 w 48"/>
                <a:gd name="T7" fmla="*/ 107 h 48"/>
                <a:gd name="T8" fmla="*/ 418 w 48"/>
                <a:gd name="T9" fmla="*/ 2 h 48"/>
                <a:gd name="T10" fmla="*/ 319 w 48"/>
                <a:gd name="T11" fmla="*/ 0 h 48"/>
                <a:gd name="T12" fmla="*/ 215 w 48"/>
                <a:gd name="T13" fmla="*/ 2 h 48"/>
                <a:gd name="T14" fmla="*/ 125 w 48"/>
                <a:gd name="T15" fmla="*/ 107 h 48"/>
                <a:gd name="T16" fmla="*/ 4 w 48"/>
                <a:gd name="T17" fmla="*/ 216 h 48"/>
                <a:gd name="T18" fmla="*/ 2 w 48"/>
                <a:gd name="T19" fmla="*/ 345 h 48"/>
                <a:gd name="T20" fmla="*/ 0 w 48"/>
                <a:gd name="T21" fmla="*/ 515 h 48"/>
                <a:gd name="T22" fmla="*/ 2 w 48"/>
                <a:gd name="T23" fmla="*/ 694 h 48"/>
                <a:gd name="T24" fmla="*/ 4 w 48"/>
                <a:gd name="T25" fmla="*/ 824 h 48"/>
                <a:gd name="T26" fmla="*/ 125 w 48"/>
                <a:gd name="T27" fmla="*/ 952 h 48"/>
                <a:gd name="T28" fmla="*/ 215 w 48"/>
                <a:gd name="T29" fmla="*/ 989 h 48"/>
                <a:gd name="T30" fmla="*/ 319 w 48"/>
                <a:gd name="T31" fmla="*/ 1043 h 48"/>
                <a:gd name="T32" fmla="*/ 418 w 48"/>
                <a:gd name="T33" fmla="*/ 989 h 48"/>
                <a:gd name="T34" fmla="*/ 501 w 48"/>
                <a:gd name="T35" fmla="*/ 952 h 48"/>
                <a:gd name="T36" fmla="*/ 579 w 48"/>
                <a:gd name="T37" fmla="*/ 824 h 48"/>
                <a:gd name="T38" fmla="*/ 611 w 48"/>
                <a:gd name="T39" fmla="*/ 694 h 48"/>
                <a:gd name="T40" fmla="*/ 636 w 48"/>
                <a:gd name="T41" fmla="*/ 515 h 4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48"/>
                <a:gd name="T64" fmla="*/ 0 h 48"/>
                <a:gd name="T65" fmla="*/ 48 w 48"/>
                <a:gd name="T66" fmla="*/ 48 h 48"/>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48" h="48">
                  <a:moveTo>
                    <a:pt x="48" y="24"/>
                  </a:moveTo>
                  <a:lnTo>
                    <a:pt x="46" y="16"/>
                  </a:lnTo>
                  <a:lnTo>
                    <a:pt x="44" y="10"/>
                  </a:lnTo>
                  <a:lnTo>
                    <a:pt x="38" y="4"/>
                  </a:lnTo>
                  <a:lnTo>
                    <a:pt x="32" y="2"/>
                  </a:lnTo>
                  <a:lnTo>
                    <a:pt x="24" y="0"/>
                  </a:lnTo>
                  <a:lnTo>
                    <a:pt x="16" y="2"/>
                  </a:lnTo>
                  <a:lnTo>
                    <a:pt x="10" y="4"/>
                  </a:lnTo>
                  <a:lnTo>
                    <a:pt x="4" y="10"/>
                  </a:lnTo>
                  <a:lnTo>
                    <a:pt x="2" y="16"/>
                  </a:lnTo>
                  <a:lnTo>
                    <a:pt x="0" y="24"/>
                  </a:lnTo>
                  <a:lnTo>
                    <a:pt x="2" y="32"/>
                  </a:lnTo>
                  <a:lnTo>
                    <a:pt x="4" y="38"/>
                  </a:lnTo>
                  <a:lnTo>
                    <a:pt x="10" y="44"/>
                  </a:lnTo>
                  <a:lnTo>
                    <a:pt x="16" y="46"/>
                  </a:lnTo>
                  <a:lnTo>
                    <a:pt x="24" y="48"/>
                  </a:lnTo>
                  <a:lnTo>
                    <a:pt x="32" y="46"/>
                  </a:lnTo>
                  <a:lnTo>
                    <a:pt x="38" y="44"/>
                  </a:lnTo>
                  <a:lnTo>
                    <a:pt x="44" y="38"/>
                  </a:lnTo>
                  <a:lnTo>
                    <a:pt x="46" y="32"/>
                  </a:lnTo>
                  <a:lnTo>
                    <a:pt x="48" y="24"/>
                  </a:lnTo>
                </a:path>
              </a:pathLst>
            </a:custGeom>
            <a:noFill/>
            <a:ln w="38100" cmpd="sng">
              <a:solidFill>
                <a:srgbClr val="000000"/>
              </a:solidFill>
              <a:prstDash val="solid"/>
              <a:round/>
              <a:headEnd/>
              <a:tailEnd/>
            </a:ln>
          </p:spPr>
          <p:txBody>
            <a:bodyPr/>
            <a:lstStyle/>
            <a:p>
              <a:endParaRPr lang="en-US"/>
            </a:p>
          </p:txBody>
        </p:sp>
        <p:sp>
          <p:nvSpPr>
            <p:cNvPr id="102421" name="Freeform 63"/>
            <p:cNvSpPr>
              <a:spLocks/>
            </p:cNvSpPr>
            <p:nvPr/>
          </p:nvSpPr>
          <p:spPr bwMode="auto">
            <a:xfrm>
              <a:off x="4164" y="1312"/>
              <a:ext cx="105" cy="436"/>
            </a:xfrm>
            <a:custGeom>
              <a:avLst/>
              <a:gdLst>
                <a:gd name="T0" fmla="*/ 987 w 96"/>
                <a:gd name="T1" fmla="*/ 0 h 384"/>
                <a:gd name="T2" fmla="*/ 987 w 96"/>
                <a:gd name="T3" fmla="*/ 2971 h 384"/>
                <a:gd name="T4" fmla="*/ 0 w 96"/>
                <a:gd name="T5" fmla="*/ 2971 h 384"/>
                <a:gd name="T6" fmla="*/ 0 w 96"/>
                <a:gd name="T7" fmla="*/ 7486 h 384"/>
                <a:gd name="T8" fmla="*/ 987 w 96"/>
                <a:gd name="T9" fmla="*/ 7486 h 384"/>
                <a:gd name="T10" fmla="*/ 987 w 96"/>
                <a:gd name="T11" fmla="*/ 10417 h 384"/>
                <a:gd name="T12" fmla="*/ 0 60000 65536"/>
                <a:gd name="T13" fmla="*/ 0 60000 65536"/>
                <a:gd name="T14" fmla="*/ 0 60000 65536"/>
                <a:gd name="T15" fmla="*/ 0 60000 65536"/>
                <a:gd name="T16" fmla="*/ 0 60000 65536"/>
                <a:gd name="T17" fmla="*/ 0 60000 65536"/>
                <a:gd name="T18" fmla="*/ 0 w 96"/>
                <a:gd name="T19" fmla="*/ 0 h 384"/>
                <a:gd name="T20" fmla="*/ 96 w 96"/>
                <a:gd name="T21" fmla="*/ 384 h 384"/>
              </a:gdLst>
              <a:ahLst/>
              <a:cxnLst>
                <a:cxn ang="T12">
                  <a:pos x="T0" y="T1"/>
                </a:cxn>
                <a:cxn ang="T13">
                  <a:pos x="T2" y="T3"/>
                </a:cxn>
                <a:cxn ang="T14">
                  <a:pos x="T4" y="T5"/>
                </a:cxn>
                <a:cxn ang="T15">
                  <a:pos x="T6" y="T7"/>
                </a:cxn>
                <a:cxn ang="T16">
                  <a:pos x="T8" y="T9"/>
                </a:cxn>
                <a:cxn ang="T17">
                  <a:pos x="T10" y="T11"/>
                </a:cxn>
              </a:cxnLst>
              <a:rect l="T18" t="T19" r="T20" b="T21"/>
              <a:pathLst>
                <a:path w="96" h="384">
                  <a:moveTo>
                    <a:pt x="96" y="0"/>
                  </a:moveTo>
                  <a:lnTo>
                    <a:pt x="96" y="108"/>
                  </a:lnTo>
                  <a:lnTo>
                    <a:pt x="0" y="108"/>
                  </a:lnTo>
                  <a:lnTo>
                    <a:pt x="0" y="276"/>
                  </a:lnTo>
                  <a:lnTo>
                    <a:pt x="96" y="276"/>
                  </a:lnTo>
                  <a:lnTo>
                    <a:pt x="96" y="384"/>
                  </a:lnTo>
                </a:path>
              </a:pathLst>
            </a:custGeom>
            <a:noFill/>
            <a:ln w="38100" cmpd="sng">
              <a:solidFill>
                <a:srgbClr val="000000"/>
              </a:solidFill>
              <a:prstDash val="solid"/>
              <a:round/>
              <a:headEnd/>
              <a:tailEnd/>
            </a:ln>
          </p:spPr>
          <p:txBody>
            <a:bodyPr/>
            <a:lstStyle/>
            <a:p>
              <a:endParaRPr lang="en-US"/>
            </a:p>
          </p:txBody>
        </p:sp>
        <p:sp>
          <p:nvSpPr>
            <p:cNvPr id="102422" name="Line 64"/>
            <p:cNvSpPr>
              <a:spLocks noChangeShapeType="1"/>
            </p:cNvSpPr>
            <p:nvPr/>
          </p:nvSpPr>
          <p:spPr bwMode="auto">
            <a:xfrm>
              <a:off x="4125" y="1435"/>
              <a:ext cx="1" cy="190"/>
            </a:xfrm>
            <a:prstGeom prst="line">
              <a:avLst/>
            </a:prstGeom>
            <a:noFill/>
            <a:ln w="38100">
              <a:solidFill>
                <a:srgbClr val="000000"/>
              </a:solidFill>
              <a:round/>
              <a:headEnd/>
              <a:tailEnd/>
            </a:ln>
          </p:spPr>
          <p:txBody>
            <a:bodyPr/>
            <a:lstStyle/>
            <a:p>
              <a:endParaRPr lang="en-US"/>
            </a:p>
          </p:txBody>
        </p:sp>
        <p:sp>
          <p:nvSpPr>
            <p:cNvPr id="102423" name="Line 65"/>
            <p:cNvSpPr>
              <a:spLocks noChangeShapeType="1"/>
            </p:cNvSpPr>
            <p:nvPr/>
          </p:nvSpPr>
          <p:spPr bwMode="auto">
            <a:xfrm>
              <a:off x="4059" y="1530"/>
              <a:ext cx="66" cy="1"/>
            </a:xfrm>
            <a:prstGeom prst="line">
              <a:avLst/>
            </a:prstGeom>
            <a:noFill/>
            <a:ln w="38100">
              <a:solidFill>
                <a:srgbClr val="000000"/>
              </a:solidFill>
              <a:round/>
              <a:headEnd/>
              <a:tailEnd/>
            </a:ln>
          </p:spPr>
          <p:txBody>
            <a:bodyPr/>
            <a:lstStyle/>
            <a:p>
              <a:endParaRPr lang="en-US"/>
            </a:p>
          </p:txBody>
        </p:sp>
        <p:sp>
          <p:nvSpPr>
            <p:cNvPr id="102424" name="Freeform 66"/>
            <p:cNvSpPr>
              <a:spLocks/>
            </p:cNvSpPr>
            <p:nvPr/>
          </p:nvSpPr>
          <p:spPr bwMode="auto">
            <a:xfrm>
              <a:off x="4006" y="1203"/>
              <a:ext cx="53" cy="327"/>
            </a:xfrm>
            <a:custGeom>
              <a:avLst/>
              <a:gdLst>
                <a:gd name="T0" fmla="*/ 636 w 48"/>
                <a:gd name="T1" fmla="*/ 7829 h 288"/>
                <a:gd name="T2" fmla="*/ 0 w 48"/>
                <a:gd name="T3" fmla="*/ 7829 h 288"/>
                <a:gd name="T4" fmla="*/ 0 w 48"/>
                <a:gd name="T5" fmla="*/ 0 h 288"/>
                <a:gd name="T6" fmla="*/ 636 w 48"/>
                <a:gd name="T7" fmla="*/ 0 h 288"/>
                <a:gd name="T8" fmla="*/ 0 60000 65536"/>
                <a:gd name="T9" fmla="*/ 0 60000 65536"/>
                <a:gd name="T10" fmla="*/ 0 60000 65536"/>
                <a:gd name="T11" fmla="*/ 0 60000 65536"/>
                <a:gd name="T12" fmla="*/ 0 w 48"/>
                <a:gd name="T13" fmla="*/ 0 h 288"/>
                <a:gd name="T14" fmla="*/ 48 w 48"/>
                <a:gd name="T15" fmla="*/ 288 h 288"/>
              </a:gdLst>
              <a:ahLst/>
              <a:cxnLst>
                <a:cxn ang="T8">
                  <a:pos x="T0" y="T1"/>
                </a:cxn>
                <a:cxn ang="T9">
                  <a:pos x="T2" y="T3"/>
                </a:cxn>
                <a:cxn ang="T10">
                  <a:pos x="T4" y="T5"/>
                </a:cxn>
                <a:cxn ang="T11">
                  <a:pos x="T6" y="T7"/>
                </a:cxn>
              </a:cxnLst>
              <a:rect l="T12" t="T13" r="T14" b="T15"/>
              <a:pathLst>
                <a:path w="48" h="288">
                  <a:moveTo>
                    <a:pt x="48" y="288"/>
                  </a:moveTo>
                  <a:lnTo>
                    <a:pt x="0" y="288"/>
                  </a:lnTo>
                  <a:lnTo>
                    <a:pt x="0" y="0"/>
                  </a:lnTo>
                  <a:lnTo>
                    <a:pt x="48" y="0"/>
                  </a:lnTo>
                </a:path>
              </a:pathLst>
            </a:custGeom>
            <a:noFill/>
            <a:ln w="38100" cmpd="sng">
              <a:solidFill>
                <a:srgbClr val="000000"/>
              </a:solidFill>
              <a:prstDash val="solid"/>
              <a:round/>
              <a:headEnd/>
              <a:tailEnd/>
            </a:ln>
          </p:spPr>
          <p:txBody>
            <a:bodyPr/>
            <a:lstStyle/>
            <a:p>
              <a:endParaRPr lang="en-US"/>
            </a:p>
          </p:txBody>
        </p:sp>
        <p:sp>
          <p:nvSpPr>
            <p:cNvPr id="102425" name="Line 67"/>
            <p:cNvSpPr>
              <a:spLocks noChangeShapeType="1"/>
            </p:cNvSpPr>
            <p:nvPr/>
          </p:nvSpPr>
          <p:spPr bwMode="auto">
            <a:xfrm>
              <a:off x="3783" y="1108"/>
              <a:ext cx="2" cy="190"/>
            </a:xfrm>
            <a:prstGeom prst="line">
              <a:avLst/>
            </a:prstGeom>
            <a:noFill/>
            <a:ln w="38100">
              <a:solidFill>
                <a:srgbClr val="000000"/>
              </a:solidFill>
              <a:round/>
              <a:headEnd/>
              <a:tailEnd/>
            </a:ln>
          </p:spPr>
          <p:txBody>
            <a:bodyPr/>
            <a:lstStyle/>
            <a:p>
              <a:endParaRPr lang="en-US"/>
            </a:p>
          </p:txBody>
        </p:sp>
        <p:sp>
          <p:nvSpPr>
            <p:cNvPr id="102426" name="Line 68"/>
            <p:cNvSpPr>
              <a:spLocks noChangeShapeType="1"/>
            </p:cNvSpPr>
            <p:nvPr/>
          </p:nvSpPr>
          <p:spPr bwMode="auto">
            <a:xfrm flipH="1">
              <a:off x="3836" y="1203"/>
              <a:ext cx="13" cy="1"/>
            </a:xfrm>
            <a:prstGeom prst="line">
              <a:avLst/>
            </a:prstGeom>
            <a:noFill/>
            <a:ln w="38100">
              <a:solidFill>
                <a:srgbClr val="000000"/>
              </a:solidFill>
              <a:round/>
              <a:headEnd/>
              <a:tailEnd/>
            </a:ln>
          </p:spPr>
          <p:txBody>
            <a:bodyPr/>
            <a:lstStyle/>
            <a:p>
              <a:endParaRPr lang="en-US"/>
            </a:p>
          </p:txBody>
        </p:sp>
        <p:sp>
          <p:nvSpPr>
            <p:cNvPr id="102427" name="Freeform 69"/>
            <p:cNvSpPr>
              <a:spLocks/>
            </p:cNvSpPr>
            <p:nvPr/>
          </p:nvSpPr>
          <p:spPr bwMode="auto">
            <a:xfrm>
              <a:off x="3639" y="985"/>
              <a:ext cx="105" cy="436"/>
            </a:xfrm>
            <a:custGeom>
              <a:avLst/>
              <a:gdLst>
                <a:gd name="T0" fmla="*/ 0 w 96"/>
                <a:gd name="T1" fmla="*/ 0 h 384"/>
                <a:gd name="T2" fmla="*/ 0 w 96"/>
                <a:gd name="T3" fmla="*/ 2971 h 384"/>
                <a:gd name="T4" fmla="*/ 987 w 96"/>
                <a:gd name="T5" fmla="*/ 2971 h 384"/>
                <a:gd name="T6" fmla="*/ 987 w 96"/>
                <a:gd name="T7" fmla="*/ 7486 h 384"/>
                <a:gd name="T8" fmla="*/ 0 w 96"/>
                <a:gd name="T9" fmla="*/ 7486 h 384"/>
                <a:gd name="T10" fmla="*/ 0 w 96"/>
                <a:gd name="T11" fmla="*/ 10417 h 384"/>
                <a:gd name="T12" fmla="*/ 0 60000 65536"/>
                <a:gd name="T13" fmla="*/ 0 60000 65536"/>
                <a:gd name="T14" fmla="*/ 0 60000 65536"/>
                <a:gd name="T15" fmla="*/ 0 60000 65536"/>
                <a:gd name="T16" fmla="*/ 0 60000 65536"/>
                <a:gd name="T17" fmla="*/ 0 60000 65536"/>
                <a:gd name="T18" fmla="*/ 0 w 96"/>
                <a:gd name="T19" fmla="*/ 0 h 384"/>
                <a:gd name="T20" fmla="*/ 96 w 96"/>
                <a:gd name="T21" fmla="*/ 384 h 384"/>
              </a:gdLst>
              <a:ahLst/>
              <a:cxnLst>
                <a:cxn ang="T12">
                  <a:pos x="T0" y="T1"/>
                </a:cxn>
                <a:cxn ang="T13">
                  <a:pos x="T2" y="T3"/>
                </a:cxn>
                <a:cxn ang="T14">
                  <a:pos x="T4" y="T5"/>
                </a:cxn>
                <a:cxn ang="T15">
                  <a:pos x="T6" y="T7"/>
                </a:cxn>
                <a:cxn ang="T16">
                  <a:pos x="T8" y="T9"/>
                </a:cxn>
                <a:cxn ang="T17">
                  <a:pos x="T10" y="T11"/>
                </a:cxn>
              </a:cxnLst>
              <a:rect l="T18" t="T19" r="T20" b="T21"/>
              <a:pathLst>
                <a:path w="96" h="384">
                  <a:moveTo>
                    <a:pt x="0" y="0"/>
                  </a:moveTo>
                  <a:lnTo>
                    <a:pt x="0" y="108"/>
                  </a:lnTo>
                  <a:lnTo>
                    <a:pt x="96" y="108"/>
                  </a:lnTo>
                  <a:lnTo>
                    <a:pt x="96" y="276"/>
                  </a:lnTo>
                  <a:lnTo>
                    <a:pt x="0" y="276"/>
                  </a:lnTo>
                  <a:lnTo>
                    <a:pt x="0" y="384"/>
                  </a:lnTo>
                </a:path>
              </a:pathLst>
            </a:custGeom>
            <a:noFill/>
            <a:ln w="38100" cmpd="sng">
              <a:solidFill>
                <a:srgbClr val="000000"/>
              </a:solidFill>
              <a:prstDash val="solid"/>
              <a:round/>
              <a:headEnd/>
              <a:tailEnd/>
            </a:ln>
          </p:spPr>
          <p:txBody>
            <a:bodyPr/>
            <a:lstStyle/>
            <a:p>
              <a:endParaRPr lang="en-US"/>
            </a:p>
          </p:txBody>
        </p:sp>
        <p:sp>
          <p:nvSpPr>
            <p:cNvPr id="102428" name="Freeform 70"/>
            <p:cNvSpPr>
              <a:spLocks/>
            </p:cNvSpPr>
            <p:nvPr/>
          </p:nvSpPr>
          <p:spPr bwMode="auto">
            <a:xfrm>
              <a:off x="3783" y="1176"/>
              <a:ext cx="53" cy="54"/>
            </a:xfrm>
            <a:custGeom>
              <a:avLst/>
              <a:gdLst>
                <a:gd name="T0" fmla="*/ 0 w 48"/>
                <a:gd name="T1" fmla="*/ 515 h 48"/>
                <a:gd name="T2" fmla="*/ 2 w 48"/>
                <a:gd name="T3" fmla="*/ 345 h 48"/>
                <a:gd name="T4" fmla="*/ 4 w 48"/>
                <a:gd name="T5" fmla="*/ 216 h 48"/>
                <a:gd name="T6" fmla="*/ 125 w 48"/>
                <a:gd name="T7" fmla="*/ 107 h 48"/>
                <a:gd name="T8" fmla="*/ 215 w 48"/>
                <a:gd name="T9" fmla="*/ 2 h 48"/>
                <a:gd name="T10" fmla="*/ 319 w 48"/>
                <a:gd name="T11" fmla="*/ 0 h 48"/>
                <a:gd name="T12" fmla="*/ 418 w 48"/>
                <a:gd name="T13" fmla="*/ 2 h 48"/>
                <a:gd name="T14" fmla="*/ 501 w 48"/>
                <a:gd name="T15" fmla="*/ 107 h 48"/>
                <a:gd name="T16" fmla="*/ 579 w 48"/>
                <a:gd name="T17" fmla="*/ 216 h 48"/>
                <a:gd name="T18" fmla="*/ 611 w 48"/>
                <a:gd name="T19" fmla="*/ 345 h 48"/>
                <a:gd name="T20" fmla="*/ 636 w 48"/>
                <a:gd name="T21" fmla="*/ 515 h 48"/>
                <a:gd name="T22" fmla="*/ 611 w 48"/>
                <a:gd name="T23" fmla="*/ 694 h 48"/>
                <a:gd name="T24" fmla="*/ 579 w 48"/>
                <a:gd name="T25" fmla="*/ 824 h 48"/>
                <a:gd name="T26" fmla="*/ 501 w 48"/>
                <a:gd name="T27" fmla="*/ 952 h 48"/>
                <a:gd name="T28" fmla="*/ 418 w 48"/>
                <a:gd name="T29" fmla="*/ 989 h 48"/>
                <a:gd name="T30" fmla="*/ 319 w 48"/>
                <a:gd name="T31" fmla="*/ 1043 h 48"/>
                <a:gd name="T32" fmla="*/ 215 w 48"/>
                <a:gd name="T33" fmla="*/ 989 h 48"/>
                <a:gd name="T34" fmla="*/ 125 w 48"/>
                <a:gd name="T35" fmla="*/ 952 h 48"/>
                <a:gd name="T36" fmla="*/ 4 w 48"/>
                <a:gd name="T37" fmla="*/ 824 h 48"/>
                <a:gd name="T38" fmla="*/ 2 w 48"/>
                <a:gd name="T39" fmla="*/ 694 h 48"/>
                <a:gd name="T40" fmla="*/ 0 w 48"/>
                <a:gd name="T41" fmla="*/ 515 h 4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48"/>
                <a:gd name="T64" fmla="*/ 0 h 48"/>
                <a:gd name="T65" fmla="*/ 48 w 48"/>
                <a:gd name="T66" fmla="*/ 48 h 48"/>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48" h="48">
                  <a:moveTo>
                    <a:pt x="0" y="24"/>
                  </a:moveTo>
                  <a:lnTo>
                    <a:pt x="2" y="16"/>
                  </a:lnTo>
                  <a:lnTo>
                    <a:pt x="4" y="10"/>
                  </a:lnTo>
                  <a:lnTo>
                    <a:pt x="10" y="4"/>
                  </a:lnTo>
                  <a:lnTo>
                    <a:pt x="16" y="2"/>
                  </a:lnTo>
                  <a:lnTo>
                    <a:pt x="24" y="0"/>
                  </a:lnTo>
                  <a:lnTo>
                    <a:pt x="32" y="2"/>
                  </a:lnTo>
                  <a:lnTo>
                    <a:pt x="38" y="4"/>
                  </a:lnTo>
                  <a:lnTo>
                    <a:pt x="44" y="10"/>
                  </a:lnTo>
                  <a:lnTo>
                    <a:pt x="46" y="16"/>
                  </a:lnTo>
                  <a:lnTo>
                    <a:pt x="48" y="24"/>
                  </a:lnTo>
                  <a:lnTo>
                    <a:pt x="46" y="32"/>
                  </a:lnTo>
                  <a:lnTo>
                    <a:pt x="44" y="38"/>
                  </a:lnTo>
                  <a:lnTo>
                    <a:pt x="38" y="44"/>
                  </a:lnTo>
                  <a:lnTo>
                    <a:pt x="32" y="46"/>
                  </a:lnTo>
                  <a:lnTo>
                    <a:pt x="24" y="48"/>
                  </a:lnTo>
                  <a:lnTo>
                    <a:pt x="16" y="46"/>
                  </a:lnTo>
                  <a:lnTo>
                    <a:pt x="10" y="44"/>
                  </a:lnTo>
                  <a:lnTo>
                    <a:pt x="4" y="38"/>
                  </a:lnTo>
                  <a:lnTo>
                    <a:pt x="2" y="32"/>
                  </a:lnTo>
                  <a:lnTo>
                    <a:pt x="0" y="24"/>
                  </a:lnTo>
                </a:path>
              </a:pathLst>
            </a:custGeom>
            <a:noFill/>
            <a:ln w="38100" cmpd="sng">
              <a:solidFill>
                <a:srgbClr val="000000"/>
              </a:solidFill>
              <a:prstDash val="solid"/>
              <a:round/>
              <a:headEnd/>
              <a:tailEnd/>
            </a:ln>
          </p:spPr>
          <p:txBody>
            <a:bodyPr/>
            <a:lstStyle/>
            <a:p>
              <a:endParaRPr lang="en-US"/>
            </a:p>
          </p:txBody>
        </p:sp>
        <p:sp>
          <p:nvSpPr>
            <p:cNvPr id="102429" name="Freeform 71"/>
            <p:cNvSpPr>
              <a:spLocks/>
            </p:cNvSpPr>
            <p:nvPr/>
          </p:nvSpPr>
          <p:spPr bwMode="auto">
            <a:xfrm>
              <a:off x="3639" y="1312"/>
              <a:ext cx="105" cy="436"/>
            </a:xfrm>
            <a:custGeom>
              <a:avLst/>
              <a:gdLst>
                <a:gd name="T0" fmla="*/ 0 w 96"/>
                <a:gd name="T1" fmla="*/ 0 h 384"/>
                <a:gd name="T2" fmla="*/ 0 w 96"/>
                <a:gd name="T3" fmla="*/ 2971 h 384"/>
                <a:gd name="T4" fmla="*/ 987 w 96"/>
                <a:gd name="T5" fmla="*/ 2971 h 384"/>
                <a:gd name="T6" fmla="*/ 987 w 96"/>
                <a:gd name="T7" fmla="*/ 7486 h 384"/>
                <a:gd name="T8" fmla="*/ 0 w 96"/>
                <a:gd name="T9" fmla="*/ 7486 h 384"/>
                <a:gd name="T10" fmla="*/ 0 w 96"/>
                <a:gd name="T11" fmla="*/ 10417 h 384"/>
                <a:gd name="T12" fmla="*/ 0 60000 65536"/>
                <a:gd name="T13" fmla="*/ 0 60000 65536"/>
                <a:gd name="T14" fmla="*/ 0 60000 65536"/>
                <a:gd name="T15" fmla="*/ 0 60000 65536"/>
                <a:gd name="T16" fmla="*/ 0 60000 65536"/>
                <a:gd name="T17" fmla="*/ 0 60000 65536"/>
                <a:gd name="T18" fmla="*/ 0 w 96"/>
                <a:gd name="T19" fmla="*/ 0 h 384"/>
                <a:gd name="T20" fmla="*/ 96 w 96"/>
                <a:gd name="T21" fmla="*/ 384 h 384"/>
              </a:gdLst>
              <a:ahLst/>
              <a:cxnLst>
                <a:cxn ang="T12">
                  <a:pos x="T0" y="T1"/>
                </a:cxn>
                <a:cxn ang="T13">
                  <a:pos x="T2" y="T3"/>
                </a:cxn>
                <a:cxn ang="T14">
                  <a:pos x="T4" y="T5"/>
                </a:cxn>
                <a:cxn ang="T15">
                  <a:pos x="T6" y="T7"/>
                </a:cxn>
                <a:cxn ang="T16">
                  <a:pos x="T8" y="T9"/>
                </a:cxn>
                <a:cxn ang="T17">
                  <a:pos x="T10" y="T11"/>
                </a:cxn>
              </a:cxnLst>
              <a:rect l="T18" t="T19" r="T20" b="T21"/>
              <a:pathLst>
                <a:path w="96" h="384">
                  <a:moveTo>
                    <a:pt x="0" y="0"/>
                  </a:moveTo>
                  <a:lnTo>
                    <a:pt x="0" y="108"/>
                  </a:lnTo>
                  <a:lnTo>
                    <a:pt x="96" y="108"/>
                  </a:lnTo>
                  <a:lnTo>
                    <a:pt x="96" y="276"/>
                  </a:lnTo>
                  <a:lnTo>
                    <a:pt x="0" y="276"/>
                  </a:lnTo>
                  <a:lnTo>
                    <a:pt x="0" y="384"/>
                  </a:lnTo>
                </a:path>
              </a:pathLst>
            </a:custGeom>
            <a:noFill/>
            <a:ln w="38100" cmpd="sng">
              <a:solidFill>
                <a:srgbClr val="000000"/>
              </a:solidFill>
              <a:prstDash val="solid"/>
              <a:round/>
              <a:headEnd/>
              <a:tailEnd/>
            </a:ln>
          </p:spPr>
          <p:txBody>
            <a:bodyPr/>
            <a:lstStyle/>
            <a:p>
              <a:endParaRPr lang="en-US"/>
            </a:p>
          </p:txBody>
        </p:sp>
        <p:sp>
          <p:nvSpPr>
            <p:cNvPr id="102430" name="Line 72"/>
            <p:cNvSpPr>
              <a:spLocks noChangeShapeType="1"/>
            </p:cNvSpPr>
            <p:nvPr/>
          </p:nvSpPr>
          <p:spPr bwMode="auto">
            <a:xfrm>
              <a:off x="3783" y="1435"/>
              <a:ext cx="2" cy="190"/>
            </a:xfrm>
            <a:prstGeom prst="line">
              <a:avLst/>
            </a:prstGeom>
            <a:noFill/>
            <a:ln w="38100">
              <a:solidFill>
                <a:srgbClr val="000000"/>
              </a:solidFill>
              <a:round/>
              <a:headEnd/>
              <a:tailEnd/>
            </a:ln>
          </p:spPr>
          <p:txBody>
            <a:bodyPr/>
            <a:lstStyle/>
            <a:p>
              <a:endParaRPr lang="en-US"/>
            </a:p>
          </p:txBody>
        </p:sp>
        <p:sp>
          <p:nvSpPr>
            <p:cNvPr id="102431" name="Line 73"/>
            <p:cNvSpPr>
              <a:spLocks noChangeShapeType="1"/>
            </p:cNvSpPr>
            <p:nvPr/>
          </p:nvSpPr>
          <p:spPr bwMode="auto">
            <a:xfrm flipH="1">
              <a:off x="3783" y="1530"/>
              <a:ext cx="66" cy="1"/>
            </a:xfrm>
            <a:prstGeom prst="line">
              <a:avLst/>
            </a:prstGeom>
            <a:noFill/>
            <a:ln w="38100">
              <a:solidFill>
                <a:srgbClr val="000000"/>
              </a:solidFill>
              <a:round/>
              <a:headEnd/>
              <a:tailEnd/>
            </a:ln>
          </p:spPr>
          <p:txBody>
            <a:bodyPr/>
            <a:lstStyle/>
            <a:p>
              <a:endParaRPr lang="en-US"/>
            </a:p>
          </p:txBody>
        </p:sp>
        <p:sp>
          <p:nvSpPr>
            <p:cNvPr id="102432" name="Freeform 74"/>
            <p:cNvSpPr>
              <a:spLocks/>
            </p:cNvSpPr>
            <p:nvPr/>
          </p:nvSpPr>
          <p:spPr bwMode="auto">
            <a:xfrm>
              <a:off x="3849" y="1203"/>
              <a:ext cx="53" cy="327"/>
            </a:xfrm>
            <a:custGeom>
              <a:avLst/>
              <a:gdLst>
                <a:gd name="T0" fmla="*/ 0 w 48"/>
                <a:gd name="T1" fmla="*/ 7829 h 288"/>
                <a:gd name="T2" fmla="*/ 636 w 48"/>
                <a:gd name="T3" fmla="*/ 7829 h 288"/>
                <a:gd name="T4" fmla="*/ 636 w 48"/>
                <a:gd name="T5" fmla="*/ 0 h 288"/>
                <a:gd name="T6" fmla="*/ 0 w 48"/>
                <a:gd name="T7" fmla="*/ 0 h 288"/>
                <a:gd name="T8" fmla="*/ 0 60000 65536"/>
                <a:gd name="T9" fmla="*/ 0 60000 65536"/>
                <a:gd name="T10" fmla="*/ 0 60000 65536"/>
                <a:gd name="T11" fmla="*/ 0 60000 65536"/>
                <a:gd name="T12" fmla="*/ 0 w 48"/>
                <a:gd name="T13" fmla="*/ 0 h 288"/>
                <a:gd name="T14" fmla="*/ 48 w 48"/>
                <a:gd name="T15" fmla="*/ 288 h 288"/>
              </a:gdLst>
              <a:ahLst/>
              <a:cxnLst>
                <a:cxn ang="T8">
                  <a:pos x="T0" y="T1"/>
                </a:cxn>
                <a:cxn ang="T9">
                  <a:pos x="T2" y="T3"/>
                </a:cxn>
                <a:cxn ang="T10">
                  <a:pos x="T4" y="T5"/>
                </a:cxn>
                <a:cxn ang="T11">
                  <a:pos x="T6" y="T7"/>
                </a:cxn>
              </a:cxnLst>
              <a:rect l="T12" t="T13" r="T14" b="T15"/>
              <a:pathLst>
                <a:path w="48" h="288">
                  <a:moveTo>
                    <a:pt x="0" y="288"/>
                  </a:moveTo>
                  <a:lnTo>
                    <a:pt x="48" y="288"/>
                  </a:lnTo>
                  <a:lnTo>
                    <a:pt x="48" y="0"/>
                  </a:lnTo>
                  <a:lnTo>
                    <a:pt x="0" y="0"/>
                  </a:lnTo>
                </a:path>
              </a:pathLst>
            </a:custGeom>
            <a:noFill/>
            <a:ln w="38100" cmpd="sng">
              <a:solidFill>
                <a:srgbClr val="000000"/>
              </a:solidFill>
              <a:prstDash val="solid"/>
              <a:round/>
              <a:headEnd/>
              <a:tailEnd/>
            </a:ln>
          </p:spPr>
          <p:txBody>
            <a:bodyPr/>
            <a:lstStyle/>
            <a:p>
              <a:endParaRPr lang="en-US"/>
            </a:p>
          </p:txBody>
        </p:sp>
        <p:sp>
          <p:nvSpPr>
            <p:cNvPr id="102433" name="Freeform 75"/>
            <p:cNvSpPr>
              <a:spLocks/>
            </p:cNvSpPr>
            <p:nvPr/>
          </p:nvSpPr>
          <p:spPr bwMode="auto">
            <a:xfrm>
              <a:off x="3587" y="1748"/>
              <a:ext cx="105" cy="54"/>
            </a:xfrm>
            <a:custGeom>
              <a:avLst/>
              <a:gdLst>
                <a:gd name="T0" fmla="*/ 0 w 96"/>
                <a:gd name="T1" fmla="*/ 0 h 48"/>
                <a:gd name="T2" fmla="*/ 987 w 96"/>
                <a:gd name="T3" fmla="*/ 0 h 48"/>
                <a:gd name="T4" fmla="*/ 490 w 96"/>
                <a:gd name="T5" fmla="*/ 1043 h 48"/>
                <a:gd name="T6" fmla="*/ 0 w 96"/>
                <a:gd name="T7" fmla="*/ 0 h 48"/>
                <a:gd name="T8" fmla="*/ 0 60000 65536"/>
                <a:gd name="T9" fmla="*/ 0 60000 65536"/>
                <a:gd name="T10" fmla="*/ 0 60000 65536"/>
                <a:gd name="T11" fmla="*/ 0 60000 65536"/>
                <a:gd name="T12" fmla="*/ 0 w 96"/>
                <a:gd name="T13" fmla="*/ 0 h 48"/>
                <a:gd name="T14" fmla="*/ 96 w 96"/>
                <a:gd name="T15" fmla="*/ 48 h 48"/>
              </a:gdLst>
              <a:ahLst/>
              <a:cxnLst>
                <a:cxn ang="T8">
                  <a:pos x="T0" y="T1"/>
                </a:cxn>
                <a:cxn ang="T9">
                  <a:pos x="T2" y="T3"/>
                </a:cxn>
                <a:cxn ang="T10">
                  <a:pos x="T4" y="T5"/>
                </a:cxn>
                <a:cxn ang="T11">
                  <a:pos x="T6" y="T7"/>
                </a:cxn>
              </a:cxnLst>
              <a:rect l="T12" t="T13" r="T14" b="T15"/>
              <a:pathLst>
                <a:path w="96" h="48">
                  <a:moveTo>
                    <a:pt x="0" y="0"/>
                  </a:moveTo>
                  <a:lnTo>
                    <a:pt x="96" y="0"/>
                  </a:lnTo>
                  <a:lnTo>
                    <a:pt x="48" y="48"/>
                  </a:lnTo>
                  <a:lnTo>
                    <a:pt x="0" y="0"/>
                  </a:lnTo>
                </a:path>
              </a:pathLst>
            </a:custGeom>
            <a:noFill/>
            <a:ln w="38100" cmpd="sng">
              <a:solidFill>
                <a:srgbClr val="000000"/>
              </a:solidFill>
              <a:prstDash val="solid"/>
              <a:round/>
              <a:headEnd/>
              <a:tailEnd/>
            </a:ln>
          </p:spPr>
          <p:txBody>
            <a:bodyPr/>
            <a:lstStyle/>
            <a:p>
              <a:endParaRPr lang="en-US"/>
            </a:p>
          </p:txBody>
        </p:sp>
        <p:sp>
          <p:nvSpPr>
            <p:cNvPr id="102434" name="Freeform 76"/>
            <p:cNvSpPr>
              <a:spLocks/>
            </p:cNvSpPr>
            <p:nvPr/>
          </p:nvSpPr>
          <p:spPr bwMode="auto">
            <a:xfrm>
              <a:off x="4216" y="1748"/>
              <a:ext cx="105" cy="54"/>
            </a:xfrm>
            <a:custGeom>
              <a:avLst/>
              <a:gdLst>
                <a:gd name="T0" fmla="*/ 0 w 96"/>
                <a:gd name="T1" fmla="*/ 0 h 48"/>
                <a:gd name="T2" fmla="*/ 987 w 96"/>
                <a:gd name="T3" fmla="*/ 0 h 48"/>
                <a:gd name="T4" fmla="*/ 490 w 96"/>
                <a:gd name="T5" fmla="*/ 1043 h 48"/>
                <a:gd name="T6" fmla="*/ 0 w 96"/>
                <a:gd name="T7" fmla="*/ 0 h 48"/>
                <a:gd name="T8" fmla="*/ 0 60000 65536"/>
                <a:gd name="T9" fmla="*/ 0 60000 65536"/>
                <a:gd name="T10" fmla="*/ 0 60000 65536"/>
                <a:gd name="T11" fmla="*/ 0 60000 65536"/>
                <a:gd name="T12" fmla="*/ 0 w 96"/>
                <a:gd name="T13" fmla="*/ 0 h 48"/>
                <a:gd name="T14" fmla="*/ 96 w 96"/>
                <a:gd name="T15" fmla="*/ 48 h 48"/>
              </a:gdLst>
              <a:ahLst/>
              <a:cxnLst>
                <a:cxn ang="T8">
                  <a:pos x="T0" y="T1"/>
                </a:cxn>
                <a:cxn ang="T9">
                  <a:pos x="T2" y="T3"/>
                </a:cxn>
                <a:cxn ang="T10">
                  <a:pos x="T4" y="T5"/>
                </a:cxn>
                <a:cxn ang="T11">
                  <a:pos x="T6" y="T7"/>
                </a:cxn>
              </a:cxnLst>
              <a:rect l="T12" t="T13" r="T14" b="T15"/>
              <a:pathLst>
                <a:path w="96" h="48">
                  <a:moveTo>
                    <a:pt x="0" y="0"/>
                  </a:moveTo>
                  <a:lnTo>
                    <a:pt x="96" y="0"/>
                  </a:lnTo>
                  <a:lnTo>
                    <a:pt x="48" y="48"/>
                  </a:lnTo>
                  <a:lnTo>
                    <a:pt x="0" y="0"/>
                  </a:lnTo>
                </a:path>
              </a:pathLst>
            </a:custGeom>
            <a:noFill/>
            <a:ln w="38100" cmpd="sng">
              <a:solidFill>
                <a:srgbClr val="000000"/>
              </a:solidFill>
              <a:prstDash val="solid"/>
              <a:round/>
              <a:headEnd/>
              <a:tailEnd/>
            </a:ln>
          </p:spPr>
          <p:txBody>
            <a:bodyPr/>
            <a:lstStyle/>
            <a:p>
              <a:endParaRPr lang="en-US"/>
            </a:p>
          </p:txBody>
        </p:sp>
        <p:sp>
          <p:nvSpPr>
            <p:cNvPr id="102435" name="Line 77"/>
            <p:cNvSpPr>
              <a:spLocks noChangeShapeType="1"/>
            </p:cNvSpPr>
            <p:nvPr/>
          </p:nvSpPr>
          <p:spPr bwMode="auto">
            <a:xfrm flipH="1">
              <a:off x="3639" y="1312"/>
              <a:ext cx="367" cy="55"/>
            </a:xfrm>
            <a:prstGeom prst="line">
              <a:avLst/>
            </a:prstGeom>
            <a:noFill/>
            <a:ln w="38100">
              <a:solidFill>
                <a:srgbClr val="000000"/>
              </a:solidFill>
              <a:round/>
              <a:headEnd/>
              <a:tailEnd/>
            </a:ln>
          </p:spPr>
          <p:txBody>
            <a:bodyPr/>
            <a:lstStyle/>
            <a:p>
              <a:endParaRPr lang="en-US"/>
            </a:p>
          </p:txBody>
        </p:sp>
        <p:sp>
          <p:nvSpPr>
            <p:cNvPr id="102436" name="Line 78"/>
            <p:cNvSpPr>
              <a:spLocks noChangeShapeType="1"/>
            </p:cNvSpPr>
            <p:nvPr/>
          </p:nvSpPr>
          <p:spPr bwMode="auto">
            <a:xfrm flipV="1">
              <a:off x="3902" y="1367"/>
              <a:ext cx="367" cy="54"/>
            </a:xfrm>
            <a:prstGeom prst="line">
              <a:avLst/>
            </a:prstGeom>
            <a:noFill/>
            <a:ln w="38100">
              <a:solidFill>
                <a:srgbClr val="000000"/>
              </a:solidFill>
              <a:round/>
              <a:headEnd/>
              <a:tailEnd/>
            </a:ln>
          </p:spPr>
          <p:txBody>
            <a:bodyPr/>
            <a:lstStyle/>
            <a:p>
              <a:endParaRPr lang="en-US"/>
            </a:p>
          </p:txBody>
        </p:sp>
        <p:sp>
          <p:nvSpPr>
            <p:cNvPr id="102437" name="Freeform 79"/>
            <p:cNvSpPr>
              <a:spLocks/>
            </p:cNvSpPr>
            <p:nvPr/>
          </p:nvSpPr>
          <p:spPr bwMode="auto">
            <a:xfrm>
              <a:off x="3620" y="1346"/>
              <a:ext cx="39" cy="41"/>
            </a:xfrm>
            <a:custGeom>
              <a:avLst/>
              <a:gdLst>
                <a:gd name="T0" fmla="*/ 287 w 36"/>
                <a:gd name="T1" fmla="*/ 535 h 36"/>
                <a:gd name="T2" fmla="*/ 271 w 36"/>
                <a:gd name="T3" fmla="*/ 288 h 36"/>
                <a:gd name="T4" fmla="*/ 236 w 36"/>
                <a:gd name="T5" fmla="*/ 171 h 36"/>
                <a:gd name="T6" fmla="*/ 201 w 36"/>
                <a:gd name="T7" fmla="*/ 2 h 36"/>
                <a:gd name="T8" fmla="*/ 147 w 36"/>
                <a:gd name="T9" fmla="*/ 0 h 36"/>
                <a:gd name="T10" fmla="*/ 78 w 36"/>
                <a:gd name="T11" fmla="*/ 2 h 36"/>
                <a:gd name="T12" fmla="*/ 6 w 36"/>
                <a:gd name="T13" fmla="*/ 171 h 36"/>
                <a:gd name="T14" fmla="*/ 2 w 36"/>
                <a:gd name="T15" fmla="*/ 288 h 36"/>
                <a:gd name="T16" fmla="*/ 0 w 36"/>
                <a:gd name="T17" fmla="*/ 535 h 36"/>
                <a:gd name="T18" fmla="*/ 2 w 36"/>
                <a:gd name="T19" fmla="*/ 766 h 36"/>
                <a:gd name="T20" fmla="*/ 6 w 36"/>
                <a:gd name="T21" fmla="*/ 872 h 36"/>
                <a:gd name="T22" fmla="*/ 78 w 36"/>
                <a:gd name="T23" fmla="*/ 993 h 36"/>
                <a:gd name="T24" fmla="*/ 147 w 36"/>
                <a:gd name="T25" fmla="*/ 1057 h 36"/>
                <a:gd name="T26" fmla="*/ 201 w 36"/>
                <a:gd name="T27" fmla="*/ 993 h 36"/>
                <a:gd name="T28" fmla="*/ 236 w 36"/>
                <a:gd name="T29" fmla="*/ 872 h 36"/>
                <a:gd name="T30" fmla="*/ 271 w 36"/>
                <a:gd name="T31" fmla="*/ 766 h 36"/>
                <a:gd name="T32" fmla="*/ 287 w 36"/>
                <a:gd name="T33" fmla="*/ 535 h 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36"/>
                <a:gd name="T52" fmla="*/ 0 h 36"/>
                <a:gd name="T53" fmla="*/ 36 w 36"/>
                <a:gd name="T54" fmla="*/ 36 h 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36" h="36">
                  <a:moveTo>
                    <a:pt x="36" y="18"/>
                  </a:moveTo>
                  <a:lnTo>
                    <a:pt x="34" y="10"/>
                  </a:lnTo>
                  <a:lnTo>
                    <a:pt x="30" y="6"/>
                  </a:lnTo>
                  <a:lnTo>
                    <a:pt x="26" y="2"/>
                  </a:lnTo>
                  <a:lnTo>
                    <a:pt x="18" y="0"/>
                  </a:lnTo>
                  <a:lnTo>
                    <a:pt x="10" y="2"/>
                  </a:lnTo>
                  <a:lnTo>
                    <a:pt x="6" y="6"/>
                  </a:lnTo>
                  <a:lnTo>
                    <a:pt x="2" y="10"/>
                  </a:lnTo>
                  <a:lnTo>
                    <a:pt x="0" y="18"/>
                  </a:lnTo>
                  <a:lnTo>
                    <a:pt x="2" y="26"/>
                  </a:lnTo>
                  <a:lnTo>
                    <a:pt x="6" y="30"/>
                  </a:lnTo>
                  <a:lnTo>
                    <a:pt x="10" y="34"/>
                  </a:lnTo>
                  <a:lnTo>
                    <a:pt x="18" y="36"/>
                  </a:lnTo>
                  <a:lnTo>
                    <a:pt x="26" y="34"/>
                  </a:lnTo>
                  <a:lnTo>
                    <a:pt x="30" y="30"/>
                  </a:lnTo>
                  <a:lnTo>
                    <a:pt x="34" y="26"/>
                  </a:lnTo>
                  <a:lnTo>
                    <a:pt x="36" y="18"/>
                  </a:lnTo>
                  <a:close/>
                </a:path>
              </a:pathLst>
            </a:custGeom>
            <a:solidFill>
              <a:srgbClr val="000000"/>
            </a:solidFill>
            <a:ln w="38100" cmpd="sng">
              <a:solidFill>
                <a:srgbClr val="000000"/>
              </a:solidFill>
              <a:prstDash val="solid"/>
              <a:round/>
              <a:headEnd/>
              <a:tailEnd/>
            </a:ln>
          </p:spPr>
          <p:txBody>
            <a:bodyPr/>
            <a:lstStyle/>
            <a:p>
              <a:endParaRPr lang="en-US"/>
            </a:p>
          </p:txBody>
        </p:sp>
        <p:sp>
          <p:nvSpPr>
            <p:cNvPr id="102438" name="Freeform 80"/>
            <p:cNvSpPr>
              <a:spLocks/>
            </p:cNvSpPr>
            <p:nvPr/>
          </p:nvSpPr>
          <p:spPr bwMode="auto">
            <a:xfrm>
              <a:off x="3882" y="1401"/>
              <a:ext cx="39" cy="40"/>
            </a:xfrm>
            <a:custGeom>
              <a:avLst/>
              <a:gdLst>
                <a:gd name="T0" fmla="*/ 287 w 36"/>
                <a:gd name="T1" fmla="*/ 277 h 36"/>
                <a:gd name="T2" fmla="*/ 271 w 36"/>
                <a:gd name="T3" fmla="*/ 148 h 36"/>
                <a:gd name="T4" fmla="*/ 236 w 36"/>
                <a:gd name="T5" fmla="*/ 97 h 36"/>
                <a:gd name="T6" fmla="*/ 201 w 36"/>
                <a:gd name="T7" fmla="*/ 2 h 36"/>
                <a:gd name="T8" fmla="*/ 147 w 36"/>
                <a:gd name="T9" fmla="*/ 0 h 36"/>
                <a:gd name="T10" fmla="*/ 78 w 36"/>
                <a:gd name="T11" fmla="*/ 2 h 36"/>
                <a:gd name="T12" fmla="*/ 6 w 36"/>
                <a:gd name="T13" fmla="*/ 97 h 36"/>
                <a:gd name="T14" fmla="*/ 2 w 36"/>
                <a:gd name="T15" fmla="*/ 148 h 36"/>
                <a:gd name="T16" fmla="*/ 0 w 36"/>
                <a:gd name="T17" fmla="*/ 277 h 36"/>
                <a:gd name="T18" fmla="*/ 2 w 36"/>
                <a:gd name="T19" fmla="*/ 396 h 36"/>
                <a:gd name="T20" fmla="*/ 6 w 36"/>
                <a:gd name="T21" fmla="*/ 469 h 36"/>
                <a:gd name="T22" fmla="*/ 78 w 36"/>
                <a:gd name="T23" fmla="*/ 527 h 36"/>
                <a:gd name="T24" fmla="*/ 147 w 36"/>
                <a:gd name="T25" fmla="*/ 543 h 36"/>
                <a:gd name="T26" fmla="*/ 201 w 36"/>
                <a:gd name="T27" fmla="*/ 527 h 36"/>
                <a:gd name="T28" fmla="*/ 236 w 36"/>
                <a:gd name="T29" fmla="*/ 469 h 36"/>
                <a:gd name="T30" fmla="*/ 271 w 36"/>
                <a:gd name="T31" fmla="*/ 396 h 36"/>
                <a:gd name="T32" fmla="*/ 287 w 36"/>
                <a:gd name="T33" fmla="*/ 277 h 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36"/>
                <a:gd name="T52" fmla="*/ 0 h 36"/>
                <a:gd name="T53" fmla="*/ 36 w 36"/>
                <a:gd name="T54" fmla="*/ 36 h 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36" h="36">
                  <a:moveTo>
                    <a:pt x="36" y="18"/>
                  </a:moveTo>
                  <a:lnTo>
                    <a:pt x="34" y="10"/>
                  </a:lnTo>
                  <a:lnTo>
                    <a:pt x="30" y="6"/>
                  </a:lnTo>
                  <a:lnTo>
                    <a:pt x="26" y="2"/>
                  </a:lnTo>
                  <a:lnTo>
                    <a:pt x="18" y="0"/>
                  </a:lnTo>
                  <a:lnTo>
                    <a:pt x="10" y="2"/>
                  </a:lnTo>
                  <a:lnTo>
                    <a:pt x="6" y="6"/>
                  </a:lnTo>
                  <a:lnTo>
                    <a:pt x="2" y="10"/>
                  </a:lnTo>
                  <a:lnTo>
                    <a:pt x="0" y="18"/>
                  </a:lnTo>
                  <a:lnTo>
                    <a:pt x="2" y="26"/>
                  </a:lnTo>
                  <a:lnTo>
                    <a:pt x="6" y="30"/>
                  </a:lnTo>
                  <a:lnTo>
                    <a:pt x="10" y="34"/>
                  </a:lnTo>
                  <a:lnTo>
                    <a:pt x="18" y="36"/>
                  </a:lnTo>
                  <a:lnTo>
                    <a:pt x="26" y="34"/>
                  </a:lnTo>
                  <a:lnTo>
                    <a:pt x="30" y="30"/>
                  </a:lnTo>
                  <a:lnTo>
                    <a:pt x="34" y="26"/>
                  </a:lnTo>
                  <a:lnTo>
                    <a:pt x="36" y="18"/>
                  </a:lnTo>
                  <a:close/>
                </a:path>
              </a:pathLst>
            </a:custGeom>
            <a:solidFill>
              <a:srgbClr val="000000"/>
            </a:solidFill>
            <a:ln w="38100" cmpd="sng">
              <a:solidFill>
                <a:srgbClr val="000000"/>
              </a:solidFill>
              <a:prstDash val="solid"/>
              <a:round/>
              <a:headEnd/>
              <a:tailEnd/>
            </a:ln>
          </p:spPr>
          <p:txBody>
            <a:bodyPr/>
            <a:lstStyle/>
            <a:p>
              <a:endParaRPr lang="en-US"/>
            </a:p>
          </p:txBody>
        </p:sp>
        <p:sp>
          <p:nvSpPr>
            <p:cNvPr id="102439" name="Freeform 81"/>
            <p:cNvSpPr>
              <a:spLocks/>
            </p:cNvSpPr>
            <p:nvPr/>
          </p:nvSpPr>
          <p:spPr bwMode="auto">
            <a:xfrm>
              <a:off x="3987" y="1292"/>
              <a:ext cx="39" cy="41"/>
            </a:xfrm>
            <a:custGeom>
              <a:avLst/>
              <a:gdLst>
                <a:gd name="T0" fmla="*/ 287 w 36"/>
                <a:gd name="T1" fmla="*/ 535 h 36"/>
                <a:gd name="T2" fmla="*/ 271 w 36"/>
                <a:gd name="T3" fmla="*/ 288 h 36"/>
                <a:gd name="T4" fmla="*/ 236 w 36"/>
                <a:gd name="T5" fmla="*/ 171 h 36"/>
                <a:gd name="T6" fmla="*/ 201 w 36"/>
                <a:gd name="T7" fmla="*/ 2 h 36"/>
                <a:gd name="T8" fmla="*/ 147 w 36"/>
                <a:gd name="T9" fmla="*/ 0 h 36"/>
                <a:gd name="T10" fmla="*/ 78 w 36"/>
                <a:gd name="T11" fmla="*/ 2 h 36"/>
                <a:gd name="T12" fmla="*/ 6 w 36"/>
                <a:gd name="T13" fmla="*/ 171 h 36"/>
                <a:gd name="T14" fmla="*/ 2 w 36"/>
                <a:gd name="T15" fmla="*/ 288 h 36"/>
                <a:gd name="T16" fmla="*/ 0 w 36"/>
                <a:gd name="T17" fmla="*/ 535 h 36"/>
                <a:gd name="T18" fmla="*/ 2 w 36"/>
                <a:gd name="T19" fmla="*/ 766 h 36"/>
                <a:gd name="T20" fmla="*/ 6 w 36"/>
                <a:gd name="T21" fmla="*/ 872 h 36"/>
                <a:gd name="T22" fmla="*/ 78 w 36"/>
                <a:gd name="T23" fmla="*/ 993 h 36"/>
                <a:gd name="T24" fmla="*/ 147 w 36"/>
                <a:gd name="T25" fmla="*/ 1057 h 36"/>
                <a:gd name="T26" fmla="*/ 201 w 36"/>
                <a:gd name="T27" fmla="*/ 993 h 36"/>
                <a:gd name="T28" fmla="*/ 236 w 36"/>
                <a:gd name="T29" fmla="*/ 872 h 36"/>
                <a:gd name="T30" fmla="*/ 271 w 36"/>
                <a:gd name="T31" fmla="*/ 766 h 36"/>
                <a:gd name="T32" fmla="*/ 287 w 36"/>
                <a:gd name="T33" fmla="*/ 535 h 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36"/>
                <a:gd name="T52" fmla="*/ 0 h 36"/>
                <a:gd name="T53" fmla="*/ 36 w 36"/>
                <a:gd name="T54" fmla="*/ 36 h 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36" h="36">
                  <a:moveTo>
                    <a:pt x="36" y="18"/>
                  </a:moveTo>
                  <a:lnTo>
                    <a:pt x="34" y="10"/>
                  </a:lnTo>
                  <a:lnTo>
                    <a:pt x="30" y="6"/>
                  </a:lnTo>
                  <a:lnTo>
                    <a:pt x="26" y="2"/>
                  </a:lnTo>
                  <a:lnTo>
                    <a:pt x="18" y="0"/>
                  </a:lnTo>
                  <a:lnTo>
                    <a:pt x="10" y="2"/>
                  </a:lnTo>
                  <a:lnTo>
                    <a:pt x="6" y="6"/>
                  </a:lnTo>
                  <a:lnTo>
                    <a:pt x="2" y="10"/>
                  </a:lnTo>
                  <a:lnTo>
                    <a:pt x="0" y="18"/>
                  </a:lnTo>
                  <a:lnTo>
                    <a:pt x="2" y="26"/>
                  </a:lnTo>
                  <a:lnTo>
                    <a:pt x="6" y="30"/>
                  </a:lnTo>
                  <a:lnTo>
                    <a:pt x="10" y="34"/>
                  </a:lnTo>
                  <a:lnTo>
                    <a:pt x="18" y="36"/>
                  </a:lnTo>
                  <a:lnTo>
                    <a:pt x="26" y="34"/>
                  </a:lnTo>
                  <a:lnTo>
                    <a:pt x="30" y="30"/>
                  </a:lnTo>
                  <a:lnTo>
                    <a:pt x="34" y="26"/>
                  </a:lnTo>
                  <a:lnTo>
                    <a:pt x="36" y="18"/>
                  </a:lnTo>
                  <a:close/>
                </a:path>
              </a:pathLst>
            </a:custGeom>
            <a:solidFill>
              <a:srgbClr val="000000"/>
            </a:solidFill>
            <a:ln w="38100" cmpd="sng">
              <a:solidFill>
                <a:srgbClr val="000000"/>
              </a:solidFill>
              <a:prstDash val="solid"/>
              <a:round/>
              <a:headEnd/>
              <a:tailEnd/>
            </a:ln>
          </p:spPr>
          <p:txBody>
            <a:bodyPr/>
            <a:lstStyle/>
            <a:p>
              <a:endParaRPr lang="en-US"/>
            </a:p>
          </p:txBody>
        </p:sp>
        <p:sp>
          <p:nvSpPr>
            <p:cNvPr id="102440" name="Freeform 82"/>
            <p:cNvSpPr>
              <a:spLocks/>
            </p:cNvSpPr>
            <p:nvPr/>
          </p:nvSpPr>
          <p:spPr bwMode="auto">
            <a:xfrm>
              <a:off x="4264" y="1264"/>
              <a:ext cx="420" cy="109"/>
            </a:xfrm>
            <a:custGeom>
              <a:avLst/>
              <a:gdLst>
                <a:gd name="T0" fmla="*/ 3940 w 384"/>
                <a:gd name="T1" fmla="*/ 2625 h 96"/>
                <a:gd name="T2" fmla="*/ 2834 w 384"/>
                <a:gd name="T3" fmla="*/ 2625 h 96"/>
                <a:gd name="T4" fmla="*/ 2834 w 384"/>
                <a:gd name="T5" fmla="*/ 0 h 96"/>
                <a:gd name="T6" fmla="*/ 1106 w 384"/>
                <a:gd name="T7" fmla="*/ 0 h 96"/>
                <a:gd name="T8" fmla="*/ 1106 w 384"/>
                <a:gd name="T9" fmla="*/ 2625 h 96"/>
                <a:gd name="T10" fmla="*/ 0 w 384"/>
                <a:gd name="T11" fmla="*/ 2625 h 96"/>
                <a:gd name="T12" fmla="*/ 0 60000 65536"/>
                <a:gd name="T13" fmla="*/ 0 60000 65536"/>
                <a:gd name="T14" fmla="*/ 0 60000 65536"/>
                <a:gd name="T15" fmla="*/ 0 60000 65536"/>
                <a:gd name="T16" fmla="*/ 0 60000 65536"/>
                <a:gd name="T17" fmla="*/ 0 60000 65536"/>
                <a:gd name="T18" fmla="*/ 0 w 384"/>
                <a:gd name="T19" fmla="*/ 0 h 96"/>
                <a:gd name="T20" fmla="*/ 384 w 384"/>
                <a:gd name="T21" fmla="*/ 96 h 96"/>
              </a:gdLst>
              <a:ahLst/>
              <a:cxnLst>
                <a:cxn ang="T12">
                  <a:pos x="T0" y="T1"/>
                </a:cxn>
                <a:cxn ang="T13">
                  <a:pos x="T2" y="T3"/>
                </a:cxn>
                <a:cxn ang="T14">
                  <a:pos x="T4" y="T5"/>
                </a:cxn>
                <a:cxn ang="T15">
                  <a:pos x="T6" y="T7"/>
                </a:cxn>
                <a:cxn ang="T16">
                  <a:pos x="T8" y="T9"/>
                </a:cxn>
                <a:cxn ang="T17">
                  <a:pos x="T10" y="T11"/>
                </a:cxn>
              </a:cxnLst>
              <a:rect l="T18" t="T19" r="T20" b="T21"/>
              <a:pathLst>
                <a:path w="384" h="96">
                  <a:moveTo>
                    <a:pt x="384" y="96"/>
                  </a:moveTo>
                  <a:lnTo>
                    <a:pt x="276" y="96"/>
                  </a:lnTo>
                  <a:lnTo>
                    <a:pt x="276" y="0"/>
                  </a:lnTo>
                  <a:lnTo>
                    <a:pt x="108" y="0"/>
                  </a:lnTo>
                  <a:lnTo>
                    <a:pt x="108" y="96"/>
                  </a:lnTo>
                  <a:lnTo>
                    <a:pt x="0" y="96"/>
                  </a:lnTo>
                </a:path>
              </a:pathLst>
            </a:custGeom>
            <a:noFill/>
            <a:ln w="38100" cmpd="sng">
              <a:solidFill>
                <a:srgbClr val="000000"/>
              </a:solidFill>
              <a:prstDash val="solid"/>
              <a:round/>
              <a:headEnd/>
              <a:tailEnd/>
            </a:ln>
          </p:spPr>
          <p:txBody>
            <a:bodyPr/>
            <a:lstStyle/>
            <a:p>
              <a:endParaRPr lang="en-US"/>
            </a:p>
          </p:txBody>
        </p:sp>
        <p:sp>
          <p:nvSpPr>
            <p:cNvPr id="102441" name="Line 83"/>
            <p:cNvSpPr>
              <a:spLocks noChangeShapeType="1"/>
            </p:cNvSpPr>
            <p:nvPr/>
          </p:nvSpPr>
          <p:spPr bwMode="auto">
            <a:xfrm flipH="1">
              <a:off x="4382" y="1223"/>
              <a:ext cx="183" cy="1"/>
            </a:xfrm>
            <a:prstGeom prst="line">
              <a:avLst/>
            </a:prstGeom>
            <a:noFill/>
            <a:ln w="38100">
              <a:solidFill>
                <a:srgbClr val="000000"/>
              </a:solidFill>
              <a:round/>
              <a:headEnd/>
              <a:tailEnd/>
            </a:ln>
          </p:spPr>
          <p:txBody>
            <a:bodyPr/>
            <a:lstStyle/>
            <a:p>
              <a:endParaRPr lang="en-US"/>
            </a:p>
          </p:txBody>
        </p:sp>
        <p:sp>
          <p:nvSpPr>
            <p:cNvPr id="102442" name="Freeform 84"/>
            <p:cNvSpPr>
              <a:spLocks/>
            </p:cNvSpPr>
            <p:nvPr/>
          </p:nvSpPr>
          <p:spPr bwMode="auto">
            <a:xfrm>
              <a:off x="4251" y="1350"/>
              <a:ext cx="39" cy="41"/>
            </a:xfrm>
            <a:custGeom>
              <a:avLst/>
              <a:gdLst>
                <a:gd name="T0" fmla="*/ 287 w 36"/>
                <a:gd name="T1" fmla="*/ 535 h 36"/>
                <a:gd name="T2" fmla="*/ 271 w 36"/>
                <a:gd name="T3" fmla="*/ 288 h 36"/>
                <a:gd name="T4" fmla="*/ 236 w 36"/>
                <a:gd name="T5" fmla="*/ 171 h 36"/>
                <a:gd name="T6" fmla="*/ 201 w 36"/>
                <a:gd name="T7" fmla="*/ 2 h 36"/>
                <a:gd name="T8" fmla="*/ 147 w 36"/>
                <a:gd name="T9" fmla="*/ 0 h 36"/>
                <a:gd name="T10" fmla="*/ 78 w 36"/>
                <a:gd name="T11" fmla="*/ 2 h 36"/>
                <a:gd name="T12" fmla="*/ 6 w 36"/>
                <a:gd name="T13" fmla="*/ 171 h 36"/>
                <a:gd name="T14" fmla="*/ 2 w 36"/>
                <a:gd name="T15" fmla="*/ 288 h 36"/>
                <a:gd name="T16" fmla="*/ 0 w 36"/>
                <a:gd name="T17" fmla="*/ 535 h 36"/>
                <a:gd name="T18" fmla="*/ 2 w 36"/>
                <a:gd name="T19" fmla="*/ 766 h 36"/>
                <a:gd name="T20" fmla="*/ 6 w 36"/>
                <a:gd name="T21" fmla="*/ 872 h 36"/>
                <a:gd name="T22" fmla="*/ 78 w 36"/>
                <a:gd name="T23" fmla="*/ 993 h 36"/>
                <a:gd name="T24" fmla="*/ 147 w 36"/>
                <a:gd name="T25" fmla="*/ 1057 h 36"/>
                <a:gd name="T26" fmla="*/ 201 w 36"/>
                <a:gd name="T27" fmla="*/ 993 h 36"/>
                <a:gd name="T28" fmla="*/ 236 w 36"/>
                <a:gd name="T29" fmla="*/ 872 h 36"/>
                <a:gd name="T30" fmla="*/ 271 w 36"/>
                <a:gd name="T31" fmla="*/ 766 h 36"/>
                <a:gd name="T32" fmla="*/ 287 w 36"/>
                <a:gd name="T33" fmla="*/ 535 h 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36"/>
                <a:gd name="T52" fmla="*/ 0 h 36"/>
                <a:gd name="T53" fmla="*/ 36 w 36"/>
                <a:gd name="T54" fmla="*/ 36 h 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36" h="36">
                  <a:moveTo>
                    <a:pt x="36" y="18"/>
                  </a:moveTo>
                  <a:lnTo>
                    <a:pt x="34" y="10"/>
                  </a:lnTo>
                  <a:lnTo>
                    <a:pt x="30" y="6"/>
                  </a:lnTo>
                  <a:lnTo>
                    <a:pt x="26" y="2"/>
                  </a:lnTo>
                  <a:lnTo>
                    <a:pt x="18" y="0"/>
                  </a:lnTo>
                  <a:lnTo>
                    <a:pt x="10" y="2"/>
                  </a:lnTo>
                  <a:lnTo>
                    <a:pt x="6" y="6"/>
                  </a:lnTo>
                  <a:lnTo>
                    <a:pt x="2" y="10"/>
                  </a:lnTo>
                  <a:lnTo>
                    <a:pt x="0" y="18"/>
                  </a:lnTo>
                  <a:lnTo>
                    <a:pt x="2" y="26"/>
                  </a:lnTo>
                  <a:lnTo>
                    <a:pt x="6" y="30"/>
                  </a:lnTo>
                  <a:lnTo>
                    <a:pt x="10" y="34"/>
                  </a:lnTo>
                  <a:lnTo>
                    <a:pt x="18" y="36"/>
                  </a:lnTo>
                  <a:lnTo>
                    <a:pt x="26" y="34"/>
                  </a:lnTo>
                  <a:lnTo>
                    <a:pt x="30" y="30"/>
                  </a:lnTo>
                  <a:lnTo>
                    <a:pt x="34" y="26"/>
                  </a:lnTo>
                  <a:lnTo>
                    <a:pt x="36" y="18"/>
                  </a:lnTo>
                  <a:close/>
                </a:path>
              </a:pathLst>
            </a:custGeom>
            <a:solidFill>
              <a:srgbClr val="000000"/>
            </a:solidFill>
            <a:ln w="38100" cmpd="sng">
              <a:solidFill>
                <a:srgbClr val="000000"/>
              </a:solidFill>
              <a:prstDash val="solid"/>
              <a:round/>
              <a:headEnd/>
              <a:tailEnd/>
            </a:ln>
          </p:spPr>
          <p:txBody>
            <a:bodyPr/>
            <a:lstStyle/>
            <a:p>
              <a:endParaRPr lang="en-US"/>
            </a:p>
          </p:txBody>
        </p:sp>
        <p:sp>
          <p:nvSpPr>
            <p:cNvPr id="102443" name="Freeform 85"/>
            <p:cNvSpPr>
              <a:spLocks/>
            </p:cNvSpPr>
            <p:nvPr/>
          </p:nvSpPr>
          <p:spPr bwMode="auto">
            <a:xfrm>
              <a:off x="4664" y="1352"/>
              <a:ext cx="39" cy="41"/>
            </a:xfrm>
            <a:custGeom>
              <a:avLst/>
              <a:gdLst>
                <a:gd name="T0" fmla="*/ 287 w 36"/>
                <a:gd name="T1" fmla="*/ 535 h 36"/>
                <a:gd name="T2" fmla="*/ 271 w 36"/>
                <a:gd name="T3" fmla="*/ 288 h 36"/>
                <a:gd name="T4" fmla="*/ 236 w 36"/>
                <a:gd name="T5" fmla="*/ 171 h 36"/>
                <a:gd name="T6" fmla="*/ 201 w 36"/>
                <a:gd name="T7" fmla="*/ 2 h 36"/>
                <a:gd name="T8" fmla="*/ 147 w 36"/>
                <a:gd name="T9" fmla="*/ 0 h 36"/>
                <a:gd name="T10" fmla="*/ 78 w 36"/>
                <a:gd name="T11" fmla="*/ 2 h 36"/>
                <a:gd name="T12" fmla="*/ 6 w 36"/>
                <a:gd name="T13" fmla="*/ 171 h 36"/>
                <a:gd name="T14" fmla="*/ 2 w 36"/>
                <a:gd name="T15" fmla="*/ 288 h 36"/>
                <a:gd name="T16" fmla="*/ 0 w 36"/>
                <a:gd name="T17" fmla="*/ 535 h 36"/>
                <a:gd name="T18" fmla="*/ 2 w 36"/>
                <a:gd name="T19" fmla="*/ 766 h 36"/>
                <a:gd name="T20" fmla="*/ 6 w 36"/>
                <a:gd name="T21" fmla="*/ 872 h 36"/>
                <a:gd name="T22" fmla="*/ 78 w 36"/>
                <a:gd name="T23" fmla="*/ 993 h 36"/>
                <a:gd name="T24" fmla="*/ 147 w 36"/>
                <a:gd name="T25" fmla="*/ 1057 h 36"/>
                <a:gd name="T26" fmla="*/ 201 w 36"/>
                <a:gd name="T27" fmla="*/ 993 h 36"/>
                <a:gd name="T28" fmla="*/ 236 w 36"/>
                <a:gd name="T29" fmla="*/ 872 h 36"/>
                <a:gd name="T30" fmla="*/ 271 w 36"/>
                <a:gd name="T31" fmla="*/ 766 h 36"/>
                <a:gd name="T32" fmla="*/ 287 w 36"/>
                <a:gd name="T33" fmla="*/ 535 h 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36"/>
                <a:gd name="T52" fmla="*/ 0 h 36"/>
                <a:gd name="T53" fmla="*/ 36 w 36"/>
                <a:gd name="T54" fmla="*/ 36 h 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36" h="36">
                  <a:moveTo>
                    <a:pt x="36" y="18"/>
                  </a:moveTo>
                  <a:lnTo>
                    <a:pt x="34" y="10"/>
                  </a:lnTo>
                  <a:lnTo>
                    <a:pt x="30" y="6"/>
                  </a:lnTo>
                  <a:lnTo>
                    <a:pt x="26" y="2"/>
                  </a:lnTo>
                  <a:lnTo>
                    <a:pt x="18" y="0"/>
                  </a:lnTo>
                  <a:lnTo>
                    <a:pt x="10" y="2"/>
                  </a:lnTo>
                  <a:lnTo>
                    <a:pt x="6" y="6"/>
                  </a:lnTo>
                  <a:lnTo>
                    <a:pt x="2" y="10"/>
                  </a:lnTo>
                  <a:lnTo>
                    <a:pt x="0" y="18"/>
                  </a:lnTo>
                  <a:lnTo>
                    <a:pt x="2" y="26"/>
                  </a:lnTo>
                  <a:lnTo>
                    <a:pt x="6" y="30"/>
                  </a:lnTo>
                  <a:lnTo>
                    <a:pt x="10" y="34"/>
                  </a:lnTo>
                  <a:lnTo>
                    <a:pt x="18" y="36"/>
                  </a:lnTo>
                  <a:lnTo>
                    <a:pt x="26" y="34"/>
                  </a:lnTo>
                  <a:lnTo>
                    <a:pt x="30" y="30"/>
                  </a:lnTo>
                  <a:lnTo>
                    <a:pt x="34" y="26"/>
                  </a:lnTo>
                  <a:lnTo>
                    <a:pt x="36" y="18"/>
                  </a:lnTo>
                  <a:close/>
                </a:path>
              </a:pathLst>
            </a:custGeom>
            <a:solidFill>
              <a:srgbClr val="000000"/>
            </a:solidFill>
            <a:ln w="38100" cmpd="sng">
              <a:solidFill>
                <a:srgbClr val="000000"/>
              </a:solidFill>
              <a:prstDash val="solid"/>
              <a:round/>
              <a:headEnd/>
              <a:tailEnd/>
            </a:ln>
          </p:spPr>
          <p:txBody>
            <a:bodyPr/>
            <a:lstStyle/>
            <a:p>
              <a:endParaRPr lang="en-US"/>
            </a:p>
          </p:txBody>
        </p:sp>
        <p:sp>
          <p:nvSpPr>
            <p:cNvPr id="102444" name="Line 86"/>
            <p:cNvSpPr>
              <a:spLocks noChangeShapeType="1"/>
            </p:cNvSpPr>
            <p:nvPr/>
          </p:nvSpPr>
          <p:spPr bwMode="auto">
            <a:xfrm flipH="1">
              <a:off x="3532" y="986"/>
              <a:ext cx="842" cy="1"/>
            </a:xfrm>
            <a:prstGeom prst="line">
              <a:avLst/>
            </a:prstGeom>
            <a:noFill/>
            <a:ln w="38100">
              <a:solidFill>
                <a:srgbClr val="000000"/>
              </a:solidFill>
              <a:round/>
              <a:headEnd/>
              <a:tailEnd/>
            </a:ln>
          </p:spPr>
          <p:txBody>
            <a:bodyPr/>
            <a:lstStyle/>
            <a:p>
              <a:endParaRPr lang="en-US"/>
            </a:p>
          </p:txBody>
        </p:sp>
        <p:sp>
          <p:nvSpPr>
            <p:cNvPr id="102445" name="Line 87"/>
            <p:cNvSpPr>
              <a:spLocks noChangeShapeType="1"/>
            </p:cNvSpPr>
            <p:nvPr/>
          </p:nvSpPr>
          <p:spPr bwMode="auto">
            <a:xfrm>
              <a:off x="4684" y="832"/>
              <a:ext cx="0" cy="878"/>
            </a:xfrm>
            <a:prstGeom prst="line">
              <a:avLst/>
            </a:prstGeom>
            <a:noFill/>
            <a:ln w="38100">
              <a:solidFill>
                <a:schemeClr val="tx1"/>
              </a:solidFill>
              <a:round/>
              <a:headEnd/>
              <a:tailEnd/>
            </a:ln>
          </p:spPr>
          <p:txBody>
            <a:bodyPr/>
            <a:lstStyle/>
            <a:p>
              <a:endParaRPr lang="en-US"/>
            </a:p>
          </p:txBody>
        </p:sp>
        <p:sp>
          <p:nvSpPr>
            <p:cNvPr id="102446" name="Freeform 88"/>
            <p:cNvSpPr>
              <a:spLocks/>
            </p:cNvSpPr>
            <p:nvPr/>
          </p:nvSpPr>
          <p:spPr bwMode="auto">
            <a:xfrm flipH="1">
              <a:off x="3196" y="1264"/>
              <a:ext cx="420" cy="109"/>
            </a:xfrm>
            <a:custGeom>
              <a:avLst/>
              <a:gdLst>
                <a:gd name="T0" fmla="*/ 3940 w 384"/>
                <a:gd name="T1" fmla="*/ 2625 h 96"/>
                <a:gd name="T2" fmla="*/ 2834 w 384"/>
                <a:gd name="T3" fmla="*/ 2625 h 96"/>
                <a:gd name="T4" fmla="*/ 2834 w 384"/>
                <a:gd name="T5" fmla="*/ 0 h 96"/>
                <a:gd name="T6" fmla="*/ 1106 w 384"/>
                <a:gd name="T7" fmla="*/ 0 h 96"/>
                <a:gd name="T8" fmla="*/ 1106 w 384"/>
                <a:gd name="T9" fmla="*/ 2625 h 96"/>
                <a:gd name="T10" fmla="*/ 0 w 384"/>
                <a:gd name="T11" fmla="*/ 2625 h 96"/>
                <a:gd name="T12" fmla="*/ 0 60000 65536"/>
                <a:gd name="T13" fmla="*/ 0 60000 65536"/>
                <a:gd name="T14" fmla="*/ 0 60000 65536"/>
                <a:gd name="T15" fmla="*/ 0 60000 65536"/>
                <a:gd name="T16" fmla="*/ 0 60000 65536"/>
                <a:gd name="T17" fmla="*/ 0 60000 65536"/>
                <a:gd name="T18" fmla="*/ 0 w 384"/>
                <a:gd name="T19" fmla="*/ 0 h 96"/>
                <a:gd name="T20" fmla="*/ 384 w 384"/>
                <a:gd name="T21" fmla="*/ 96 h 96"/>
              </a:gdLst>
              <a:ahLst/>
              <a:cxnLst>
                <a:cxn ang="T12">
                  <a:pos x="T0" y="T1"/>
                </a:cxn>
                <a:cxn ang="T13">
                  <a:pos x="T2" y="T3"/>
                </a:cxn>
                <a:cxn ang="T14">
                  <a:pos x="T4" y="T5"/>
                </a:cxn>
                <a:cxn ang="T15">
                  <a:pos x="T6" y="T7"/>
                </a:cxn>
                <a:cxn ang="T16">
                  <a:pos x="T8" y="T9"/>
                </a:cxn>
                <a:cxn ang="T17">
                  <a:pos x="T10" y="T11"/>
                </a:cxn>
              </a:cxnLst>
              <a:rect l="T18" t="T19" r="T20" b="T21"/>
              <a:pathLst>
                <a:path w="384" h="96">
                  <a:moveTo>
                    <a:pt x="384" y="96"/>
                  </a:moveTo>
                  <a:lnTo>
                    <a:pt x="276" y="96"/>
                  </a:lnTo>
                  <a:lnTo>
                    <a:pt x="276" y="0"/>
                  </a:lnTo>
                  <a:lnTo>
                    <a:pt x="108" y="0"/>
                  </a:lnTo>
                  <a:lnTo>
                    <a:pt x="108" y="96"/>
                  </a:lnTo>
                  <a:lnTo>
                    <a:pt x="0" y="96"/>
                  </a:lnTo>
                </a:path>
              </a:pathLst>
            </a:custGeom>
            <a:noFill/>
            <a:ln w="38100" cmpd="sng">
              <a:solidFill>
                <a:srgbClr val="000000"/>
              </a:solidFill>
              <a:prstDash val="solid"/>
              <a:round/>
              <a:headEnd/>
              <a:tailEnd/>
            </a:ln>
          </p:spPr>
          <p:txBody>
            <a:bodyPr/>
            <a:lstStyle/>
            <a:p>
              <a:endParaRPr lang="en-US"/>
            </a:p>
          </p:txBody>
        </p:sp>
        <p:sp>
          <p:nvSpPr>
            <p:cNvPr id="102447" name="Line 89"/>
            <p:cNvSpPr>
              <a:spLocks noChangeShapeType="1"/>
            </p:cNvSpPr>
            <p:nvPr/>
          </p:nvSpPr>
          <p:spPr bwMode="auto">
            <a:xfrm>
              <a:off x="3315" y="1223"/>
              <a:ext cx="183" cy="1"/>
            </a:xfrm>
            <a:prstGeom prst="line">
              <a:avLst/>
            </a:prstGeom>
            <a:noFill/>
            <a:ln w="38100">
              <a:solidFill>
                <a:srgbClr val="000000"/>
              </a:solidFill>
              <a:round/>
              <a:headEnd/>
              <a:tailEnd/>
            </a:ln>
          </p:spPr>
          <p:txBody>
            <a:bodyPr/>
            <a:lstStyle/>
            <a:p>
              <a:endParaRPr lang="en-US"/>
            </a:p>
          </p:txBody>
        </p:sp>
        <p:sp>
          <p:nvSpPr>
            <p:cNvPr id="102448" name="Freeform 90"/>
            <p:cNvSpPr>
              <a:spLocks/>
            </p:cNvSpPr>
            <p:nvPr/>
          </p:nvSpPr>
          <p:spPr bwMode="auto">
            <a:xfrm flipH="1">
              <a:off x="3177" y="1352"/>
              <a:ext cx="39" cy="41"/>
            </a:xfrm>
            <a:custGeom>
              <a:avLst/>
              <a:gdLst>
                <a:gd name="T0" fmla="*/ 287 w 36"/>
                <a:gd name="T1" fmla="*/ 535 h 36"/>
                <a:gd name="T2" fmla="*/ 271 w 36"/>
                <a:gd name="T3" fmla="*/ 288 h 36"/>
                <a:gd name="T4" fmla="*/ 236 w 36"/>
                <a:gd name="T5" fmla="*/ 171 h 36"/>
                <a:gd name="T6" fmla="*/ 201 w 36"/>
                <a:gd name="T7" fmla="*/ 2 h 36"/>
                <a:gd name="T8" fmla="*/ 147 w 36"/>
                <a:gd name="T9" fmla="*/ 0 h 36"/>
                <a:gd name="T10" fmla="*/ 78 w 36"/>
                <a:gd name="T11" fmla="*/ 2 h 36"/>
                <a:gd name="T12" fmla="*/ 6 w 36"/>
                <a:gd name="T13" fmla="*/ 171 h 36"/>
                <a:gd name="T14" fmla="*/ 2 w 36"/>
                <a:gd name="T15" fmla="*/ 288 h 36"/>
                <a:gd name="T16" fmla="*/ 0 w 36"/>
                <a:gd name="T17" fmla="*/ 535 h 36"/>
                <a:gd name="T18" fmla="*/ 2 w 36"/>
                <a:gd name="T19" fmla="*/ 766 h 36"/>
                <a:gd name="T20" fmla="*/ 6 w 36"/>
                <a:gd name="T21" fmla="*/ 872 h 36"/>
                <a:gd name="T22" fmla="*/ 78 w 36"/>
                <a:gd name="T23" fmla="*/ 993 h 36"/>
                <a:gd name="T24" fmla="*/ 147 w 36"/>
                <a:gd name="T25" fmla="*/ 1057 h 36"/>
                <a:gd name="T26" fmla="*/ 201 w 36"/>
                <a:gd name="T27" fmla="*/ 993 h 36"/>
                <a:gd name="T28" fmla="*/ 236 w 36"/>
                <a:gd name="T29" fmla="*/ 872 h 36"/>
                <a:gd name="T30" fmla="*/ 271 w 36"/>
                <a:gd name="T31" fmla="*/ 766 h 36"/>
                <a:gd name="T32" fmla="*/ 287 w 36"/>
                <a:gd name="T33" fmla="*/ 535 h 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36"/>
                <a:gd name="T52" fmla="*/ 0 h 36"/>
                <a:gd name="T53" fmla="*/ 36 w 36"/>
                <a:gd name="T54" fmla="*/ 36 h 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36" h="36">
                  <a:moveTo>
                    <a:pt x="36" y="18"/>
                  </a:moveTo>
                  <a:lnTo>
                    <a:pt x="34" y="10"/>
                  </a:lnTo>
                  <a:lnTo>
                    <a:pt x="30" y="6"/>
                  </a:lnTo>
                  <a:lnTo>
                    <a:pt x="26" y="2"/>
                  </a:lnTo>
                  <a:lnTo>
                    <a:pt x="18" y="0"/>
                  </a:lnTo>
                  <a:lnTo>
                    <a:pt x="10" y="2"/>
                  </a:lnTo>
                  <a:lnTo>
                    <a:pt x="6" y="6"/>
                  </a:lnTo>
                  <a:lnTo>
                    <a:pt x="2" y="10"/>
                  </a:lnTo>
                  <a:lnTo>
                    <a:pt x="0" y="18"/>
                  </a:lnTo>
                  <a:lnTo>
                    <a:pt x="2" y="26"/>
                  </a:lnTo>
                  <a:lnTo>
                    <a:pt x="6" y="30"/>
                  </a:lnTo>
                  <a:lnTo>
                    <a:pt x="10" y="34"/>
                  </a:lnTo>
                  <a:lnTo>
                    <a:pt x="18" y="36"/>
                  </a:lnTo>
                  <a:lnTo>
                    <a:pt x="26" y="34"/>
                  </a:lnTo>
                  <a:lnTo>
                    <a:pt x="30" y="30"/>
                  </a:lnTo>
                  <a:lnTo>
                    <a:pt x="34" y="26"/>
                  </a:lnTo>
                  <a:lnTo>
                    <a:pt x="36" y="18"/>
                  </a:lnTo>
                  <a:close/>
                </a:path>
              </a:pathLst>
            </a:custGeom>
            <a:solidFill>
              <a:srgbClr val="000000"/>
            </a:solidFill>
            <a:ln w="38100" cmpd="sng">
              <a:solidFill>
                <a:srgbClr val="000000"/>
              </a:solidFill>
              <a:prstDash val="solid"/>
              <a:round/>
              <a:headEnd/>
              <a:tailEnd/>
            </a:ln>
          </p:spPr>
          <p:txBody>
            <a:bodyPr/>
            <a:lstStyle/>
            <a:p>
              <a:endParaRPr lang="en-US"/>
            </a:p>
          </p:txBody>
        </p:sp>
        <p:sp>
          <p:nvSpPr>
            <p:cNvPr id="102449" name="Line 91"/>
            <p:cNvSpPr>
              <a:spLocks noChangeShapeType="1"/>
            </p:cNvSpPr>
            <p:nvPr/>
          </p:nvSpPr>
          <p:spPr bwMode="auto">
            <a:xfrm flipH="1">
              <a:off x="3196" y="832"/>
              <a:ext cx="0" cy="878"/>
            </a:xfrm>
            <a:prstGeom prst="line">
              <a:avLst/>
            </a:prstGeom>
            <a:noFill/>
            <a:ln w="38100">
              <a:solidFill>
                <a:schemeClr val="tx1"/>
              </a:solidFill>
              <a:round/>
              <a:headEnd/>
              <a:tailEnd/>
            </a:ln>
          </p:spPr>
          <p:txBody>
            <a:bodyPr/>
            <a:lstStyle/>
            <a:p>
              <a:endParaRPr lang="en-US"/>
            </a:p>
          </p:txBody>
        </p:sp>
        <p:sp>
          <p:nvSpPr>
            <p:cNvPr id="102450" name="Line 92"/>
            <p:cNvSpPr>
              <a:spLocks noChangeShapeType="1"/>
            </p:cNvSpPr>
            <p:nvPr/>
          </p:nvSpPr>
          <p:spPr bwMode="auto">
            <a:xfrm>
              <a:off x="3100" y="928"/>
              <a:ext cx="1680" cy="0"/>
            </a:xfrm>
            <a:prstGeom prst="line">
              <a:avLst/>
            </a:prstGeom>
            <a:noFill/>
            <a:ln w="38100">
              <a:solidFill>
                <a:schemeClr val="tx1"/>
              </a:solidFill>
              <a:round/>
              <a:headEnd/>
              <a:tailEnd/>
            </a:ln>
          </p:spPr>
          <p:txBody>
            <a:bodyPr/>
            <a:lstStyle/>
            <a:p>
              <a:endParaRPr lang="en-US"/>
            </a:p>
          </p:txBody>
        </p:sp>
        <p:sp>
          <p:nvSpPr>
            <p:cNvPr id="102451" name="Line 93"/>
            <p:cNvSpPr>
              <a:spLocks noChangeShapeType="1"/>
            </p:cNvSpPr>
            <p:nvPr/>
          </p:nvSpPr>
          <p:spPr bwMode="auto">
            <a:xfrm>
              <a:off x="3403" y="928"/>
              <a:ext cx="0" cy="288"/>
            </a:xfrm>
            <a:prstGeom prst="line">
              <a:avLst/>
            </a:prstGeom>
            <a:noFill/>
            <a:ln w="38100">
              <a:solidFill>
                <a:schemeClr val="tx1"/>
              </a:solidFill>
              <a:round/>
              <a:headEnd/>
              <a:tailEnd/>
            </a:ln>
          </p:spPr>
          <p:txBody>
            <a:bodyPr/>
            <a:lstStyle/>
            <a:p>
              <a:endParaRPr lang="en-US"/>
            </a:p>
          </p:txBody>
        </p:sp>
        <p:sp>
          <p:nvSpPr>
            <p:cNvPr id="102452" name="Line 94"/>
            <p:cNvSpPr>
              <a:spLocks noChangeShapeType="1"/>
            </p:cNvSpPr>
            <p:nvPr/>
          </p:nvSpPr>
          <p:spPr bwMode="auto">
            <a:xfrm>
              <a:off x="4472" y="928"/>
              <a:ext cx="0" cy="288"/>
            </a:xfrm>
            <a:prstGeom prst="line">
              <a:avLst/>
            </a:prstGeom>
            <a:noFill/>
            <a:ln w="38100">
              <a:solidFill>
                <a:schemeClr val="tx1"/>
              </a:solidFill>
              <a:round/>
              <a:headEnd/>
              <a:tailEnd/>
            </a:ln>
          </p:spPr>
          <p:txBody>
            <a:bodyPr/>
            <a:lstStyle/>
            <a:p>
              <a:endParaRPr lang="en-US"/>
            </a:p>
          </p:txBody>
        </p:sp>
        <p:sp>
          <p:nvSpPr>
            <p:cNvPr id="102453" name="Text Box 95"/>
            <p:cNvSpPr txBox="1">
              <a:spLocks noChangeArrowheads="1"/>
            </p:cNvSpPr>
            <p:nvPr/>
          </p:nvSpPr>
          <p:spPr bwMode="auto">
            <a:xfrm>
              <a:off x="3762" y="711"/>
              <a:ext cx="554" cy="250"/>
            </a:xfrm>
            <a:prstGeom prst="rect">
              <a:avLst/>
            </a:prstGeom>
            <a:noFill/>
            <a:ln w="12700">
              <a:noFill/>
              <a:miter lim="800000"/>
              <a:headEnd/>
              <a:tailEnd/>
            </a:ln>
          </p:spPr>
          <p:txBody>
            <a:bodyPr wrap="none">
              <a:spAutoFit/>
            </a:bodyPr>
            <a:lstStyle/>
            <a:p>
              <a:pPr defTabSz="820738"/>
              <a:r>
                <a:rPr lang="en-US" sz="2000" b="1">
                  <a:latin typeface="Times" pitchFamily="18" charset="0"/>
                </a:rPr>
                <a:t>WL=1</a:t>
              </a:r>
            </a:p>
          </p:txBody>
        </p:sp>
        <p:sp>
          <p:nvSpPr>
            <p:cNvPr id="102454" name="Text Box 96"/>
            <p:cNvSpPr txBox="1">
              <a:spLocks noChangeArrowheads="1"/>
            </p:cNvSpPr>
            <p:nvPr/>
          </p:nvSpPr>
          <p:spPr bwMode="auto">
            <a:xfrm>
              <a:off x="4305" y="617"/>
              <a:ext cx="988" cy="250"/>
            </a:xfrm>
            <a:prstGeom prst="rect">
              <a:avLst/>
            </a:prstGeom>
            <a:noFill/>
            <a:ln w="12700">
              <a:noFill/>
              <a:miter lim="800000"/>
              <a:headEnd/>
              <a:tailEnd/>
            </a:ln>
          </p:spPr>
          <p:txBody>
            <a:bodyPr wrap="none">
              <a:spAutoFit/>
            </a:bodyPr>
            <a:lstStyle/>
            <a:p>
              <a:pPr defTabSz="820738"/>
              <a:r>
                <a:rPr lang="en-US" sz="2000" b="1">
                  <a:latin typeface="Times" pitchFamily="18" charset="0"/>
                </a:rPr>
                <a:t>BLB prech 1</a:t>
              </a:r>
            </a:p>
          </p:txBody>
        </p:sp>
        <p:sp>
          <p:nvSpPr>
            <p:cNvPr id="102455" name="Text Box 97"/>
            <p:cNvSpPr txBox="1">
              <a:spLocks noChangeArrowheads="1"/>
            </p:cNvSpPr>
            <p:nvPr/>
          </p:nvSpPr>
          <p:spPr bwMode="auto">
            <a:xfrm>
              <a:off x="2789" y="625"/>
              <a:ext cx="881" cy="250"/>
            </a:xfrm>
            <a:prstGeom prst="rect">
              <a:avLst/>
            </a:prstGeom>
            <a:noFill/>
            <a:ln w="12700">
              <a:noFill/>
              <a:miter lim="800000"/>
              <a:headEnd/>
              <a:tailEnd/>
            </a:ln>
          </p:spPr>
          <p:txBody>
            <a:bodyPr wrap="none">
              <a:spAutoFit/>
            </a:bodyPr>
            <a:lstStyle/>
            <a:p>
              <a:pPr defTabSz="820738"/>
              <a:r>
                <a:rPr lang="en-US" sz="2000" b="1">
                  <a:latin typeface="Times" pitchFamily="18" charset="0"/>
                </a:rPr>
                <a:t>BL prech 1</a:t>
              </a:r>
            </a:p>
          </p:txBody>
        </p:sp>
        <p:sp>
          <p:nvSpPr>
            <p:cNvPr id="102456" name="Text Box 98"/>
            <p:cNvSpPr txBox="1">
              <a:spLocks noChangeArrowheads="1"/>
            </p:cNvSpPr>
            <p:nvPr/>
          </p:nvSpPr>
          <p:spPr bwMode="auto">
            <a:xfrm>
              <a:off x="3196" y="1504"/>
              <a:ext cx="196" cy="250"/>
            </a:xfrm>
            <a:prstGeom prst="rect">
              <a:avLst/>
            </a:prstGeom>
            <a:noFill/>
            <a:ln w="12700">
              <a:noFill/>
              <a:miter lim="800000"/>
              <a:headEnd/>
              <a:tailEnd/>
            </a:ln>
          </p:spPr>
          <p:txBody>
            <a:bodyPr wrap="none">
              <a:spAutoFit/>
            </a:bodyPr>
            <a:lstStyle/>
            <a:p>
              <a:pPr defTabSz="820738"/>
              <a:r>
                <a:rPr lang="en-US" sz="2000" b="1">
                  <a:latin typeface="Times" pitchFamily="18" charset="0"/>
                </a:rPr>
                <a:t>1</a:t>
              </a:r>
            </a:p>
          </p:txBody>
        </p:sp>
        <p:sp>
          <p:nvSpPr>
            <p:cNvPr id="102457" name="Text Box 99"/>
            <p:cNvSpPr txBox="1">
              <a:spLocks noChangeArrowheads="1"/>
            </p:cNvSpPr>
            <p:nvPr/>
          </p:nvSpPr>
          <p:spPr bwMode="auto">
            <a:xfrm>
              <a:off x="4348" y="1504"/>
              <a:ext cx="196" cy="250"/>
            </a:xfrm>
            <a:prstGeom prst="rect">
              <a:avLst/>
            </a:prstGeom>
            <a:noFill/>
            <a:ln w="12700">
              <a:noFill/>
              <a:miter lim="800000"/>
              <a:headEnd/>
              <a:tailEnd/>
            </a:ln>
          </p:spPr>
          <p:txBody>
            <a:bodyPr wrap="none">
              <a:spAutoFit/>
            </a:bodyPr>
            <a:lstStyle/>
            <a:p>
              <a:pPr defTabSz="820738"/>
              <a:r>
                <a:rPr lang="en-US" sz="2000" b="1">
                  <a:latin typeface="Times" pitchFamily="18" charset="0"/>
                </a:rPr>
                <a:t>0</a:t>
              </a:r>
            </a:p>
          </p:txBody>
        </p:sp>
        <p:sp>
          <p:nvSpPr>
            <p:cNvPr id="102458" name="Line 100"/>
            <p:cNvSpPr>
              <a:spLocks noChangeShapeType="1"/>
            </p:cNvSpPr>
            <p:nvPr/>
          </p:nvSpPr>
          <p:spPr bwMode="auto">
            <a:xfrm flipV="1">
              <a:off x="3388" y="1408"/>
              <a:ext cx="192" cy="144"/>
            </a:xfrm>
            <a:prstGeom prst="line">
              <a:avLst/>
            </a:prstGeom>
            <a:noFill/>
            <a:ln w="12700">
              <a:solidFill>
                <a:schemeClr val="tx1"/>
              </a:solidFill>
              <a:round/>
              <a:headEnd/>
              <a:tailEnd/>
            </a:ln>
          </p:spPr>
          <p:txBody>
            <a:bodyPr/>
            <a:lstStyle/>
            <a:p>
              <a:endParaRPr lang="en-US"/>
            </a:p>
          </p:txBody>
        </p:sp>
        <p:sp>
          <p:nvSpPr>
            <p:cNvPr id="102459" name="Line 101"/>
            <p:cNvSpPr>
              <a:spLocks noChangeShapeType="1"/>
            </p:cNvSpPr>
            <p:nvPr/>
          </p:nvSpPr>
          <p:spPr bwMode="auto">
            <a:xfrm>
              <a:off x="4300" y="1408"/>
              <a:ext cx="144" cy="144"/>
            </a:xfrm>
            <a:prstGeom prst="line">
              <a:avLst/>
            </a:prstGeom>
            <a:noFill/>
            <a:ln w="12700">
              <a:solidFill>
                <a:schemeClr val="tx1"/>
              </a:solidFill>
              <a:round/>
              <a:headEnd/>
              <a:tailEnd/>
            </a:ln>
          </p:spPr>
          <p:txBody>
            <a:bodyPr/>
            <a:lstStyle/>
            <a:p>
              <a:endParaRPr lang="en-US"/>
            </a:p>
          </p:txBody>
        </p:sp>
        <p:sp>
          <p:nvSpPr>
            <p:cNvPr id="102460" name="Freeform 102"/>
            <p:cNvSpPr>
              <a:spLocks/>
            </p:cNvSpPr>
            <p:nvPr/>
          </p:nvSpPr>
          <p:spPr bwMode="auto">
            <a:xfrm flipH="1">
              <a:off x="3383" y="910"/>
              <a:ext cx="39" cy="41"/>
            </a:xfrm>
            <a:custGeom>
              <a:avLst/>
              <a:gdLst>
                <a:gd name="T0" fmla="*/ 287 w 36"/>
                <a:gd name="T1" fmla="*/ 535 h 36"/>
                <a:gd name="T2" fmla="*/ 271 w 36"/>
                <a:gd name="T3" fmla="*/ 288 h 36"/>
                <a:gd name="T4" fmla="*/ 236 w 36"/>
                <a:gd name="T5" fmla="*/ 171 h 36"/>
                <a:gd name="T6" fmla="*/ 201 w 36"/>
                <a:gd name="T7" fmla="*/ 2 h 36"/>
                <a:gd name="T8" fmla="*/ 147 w 36"/>
                <a:gd name="T9" fmla="*/ 0 h 36"/>
                <a:gd name="T10" fmla="*/ 78 w 36"/>
                <a:gd name="T11" fmla="*/ 2 h 36"/>
                <a:gd name="T12" fmla="*/ 6 w 36"/>
                <a:gd name="T13" fmla="*/ 171 h 36"/>
                <a:gd name="T14" fmla="*/ 2 w 36"/>
                <a:gd name="T15" fmla="*/ 288 h 36"/>
                <a:gd name="T16" fmla="*/ 0 w 36"/>
                <a:gd name="T17" fmla="*/ 535 h 36"/>
                <a:gd name="T18" fmla="*/ 2 w 36"/>
                <a:gd name="T19" fmla="*/ 766 h 36"/>
                <a:gd name="T20" fmla="*/ 6 w 36"/>
                <a:gd name="T21" fmla="*/ 872 h 36"/>
                <a:gd name="T22" fmla="*/ 78 w 36"/>
                <a:gd name="T23" fmla="*/ 993 h 36"/>
                <a:gd name="T24" fmla="*/ 147 w 36"/>
                <a:gd name="T25" fmla="*/ 1057 h 36"/>
                <a:gd name="T26" fmla="*/ 201 w 36"/>
                <a:gd name="T27" fmla="*/ 993 h 36"/>
                <a:gd name="T28" fmla="*/ 236 w 36"/>
                <a:gd name="T29" fmla="*/ 872 h 36"/>
                <a:gd name="T30" fmla="*/ 271 w 36"/>
                <a:gd name="T31" fmla="*/ 766 h 36"/>
                <a:gd name="T32" fmla="*/ 287 w 36"/>
                <a:gd name="T33" fmla="*/ 535 h 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36"/>
                <a:gd name="T52" fmla="*/ 0 h 36"/>
                <a:gd name="T53" fmla="*/ 36 w 36"/>
                <a:gd name="T54" fmla="*/ 36 h 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36" h="36">
                  <a:moveTo>
                    <a:pt x="36" y="18"/>
                  </a:moveTo>
                  <a:lnTo>
                    <a:pt x="34" y="10"/>
                  </a:lnTo>
                  <a:lnTo>
                    <a:pt x="30" y="6"/>
                  </a:lnTo>
                  <a:lnTo>
                    <a:pt x="26" y="2"/>
                  </a:lnTo>
                  <a:lnTo>
                    <a:pt x="18" y="0"/>
                  </a:lnTo>
                  <a:lnTo>
                    <a:pt x="10" y="2"/>
                  </a:lnTo>
                  <a:lnTo>
                    <a:pt x="6" y="6"/>
                  </a:lnTo>
                  <a:lnTo>
                    <a:pt x="2" y="10"/>
                  </a:lnTo>
                  <a:lnTo>
                    <a:pt x="0" y="18"/>
                  </a:lnTo>
                  <a:lnTo>
                    <a:pt x="2" y="26"/>
                  </a:lnTo>
                  <a:lnTo>
                    <a:pt x="6" y="30"/>
                  </a:lnTo>
                  <a:lnTo>
                    <a:pt x="10" y="34"/>
                  </a:lnTo>
                  <a:lnTo>
                    <a:pt x="18" y="36"/>
                  </a:lnTo>
                  <a:lnTo>
                    <a:pt x="26" y="34"/>
                  </a:lnTo>
                  <a:lnTo>
                    <a:pt x="30" y="30"/>
                  </a:lnTo>
                  <a:lnTo>
                    <a:pt x="34" y="26"/>
                  </a:lnTo>
                  <a:lnTo>
                    <a:pt x="36" y="18"/>
                  </a:lnTo>
                  <a:close/>
                </a:path>
              </a:pathLst>
            </a:custGeom>
            <a:solidFill>
              <a:srgbClr val="000000"/>
            </a:solidFill>
            <a:ln w="38100" cmpd="sng">
              <a:solidFill>
                <a:srgbClr val="000000"/>
              </a:solidFill>
              <a:prstDash val="solid"/>
              <a:round/>
              <a:headEnd/>
              <a:tailEnd/>
            </a:ln>
          </p:spPr>
          <p:txBody>
            <a:bodyPr/>
            <a:lstStyle/>
            <a:p>
              <a:endParaRPr lang="en-US"/>
            </a:p>
          </p:txBody>
        </p:sp>
        <p:sp>
          <p:nvSpPr>
            <p:cNvPr id="102461" name="Freeform 103"/>
            <p:cNvSpPr>
              <a:spLocks/>
            </p:cNvSpPr>
            <p:nvPr/>
          </p:nvSpPr>
          <p:spPr bwMode="auto">
            <a:xfrm flipH="1">
              <a:off x="4454" y="908"/>
              <a:ext cx="39" cy="41"/>
            </a:xfrm>
            <a:custGeom>
              <a:avLst/>
              <a:gdLst>
                <a:gd name="T0" fmla="*/ 287 w 36"/>
                <a:gd name="T1" fmla="*/ 535 h 36"/>
                <a:gd name="T2" fmla="*/ 271 w 36"/>
                <a:gd name="T3" fmla="*/ 288 h 36"/>
                <a:gd name="T4" fmla="*/ 236 w 36"/>
                <a:gd name="T5" fmla="*/ 171 h 36"/>
                <a:gd name="T6" fmla="*/ 201 w 36"/>
                <a:gd name="T7" fmla="*/ 2 h 36"/>
                <a:gd name="T8" fmla="*/ 147 w 36"/>
                <a:gd name="T9" fmla="*/ 0 h 36"/>
                <a:gd name="T10" fmla="*/ 78 w 36"/>
                <a:gd name="T11" fmla="*/ 2 h 36"/>
                <a:gd name="T12" fmla="*/ 6 w 36"/>
                <a:gd name="T13" fmla="*/ 171 h 36"/>
                <a:gd name="T14" fmla="*/ 2 w 36"/>
                <a:gd name="T15" fmla="*/ 288 h 36"/>
                <a:gd name="T16" fmla="*/ 0 w 36"/>
                <a:gd name="T17" fmla="*/ 535 h 36"/>
                <a:gd name="T18" fmla="*/ 2 w 36"/>
                <a:gd name="T19" fmla="*/ 766 h 36"/>
                <a:gd name="T20" fmla="*/ 6 w 36"/>
                <a:gd name="T21" fmla="*/ 872 h 36"/>
                <a:gd name="T22" fmla="*/ 78 w 36"/>
                <a:gd name="T23" fmla="*/ 993 h 36"/>
                <a:gd name="T24" fmla="*/ 147 w 36"/>
                <a:gd name="T25" fmla="*/ 1057 h 36"/>
                <a:gd name="T26" fmla="*/ 201 w 36"/>
                <a:gd name="T27" fmla="*/ 993 h 36"/>
                <a:gd name="T28" fmla="*/ 236 w 36"/>
                <a:gd name="T29" fmla="*/ 872 h 36"/>
                <a:gd name="T30" fmla="*/ 271 w 36"/>
                <a:gd name="T31" fmla="*/ 766 h 36"/>
                <a:gd name="T32" fmla="*/ 287 w 36"/>
                <a:gd name="T33" fmla="*/ 535 h 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36"/>
                <a:gd name="T52" fmla="*/ 0 h 36"/>
                <a:gd name="T53" fmla="*/ 36 w 36"/>
                <a:gd name="T54" fmla="*/ 36 h 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36" h="36">
                  <a:moveTo>
                    <a:pt x="36" y="18"/>
                  </a:moveTo>
                  <a:lnTo>
                    <a:pt x="34" y="10"/>
                  </a:lnTo>
                  <a:lnTo>
                    <a:pt x="30" y="6"/>
                  </a:lnTo>
                  <a:lnTo>
                    <a:pt x="26" y="2"/>
                  </a:lnTo>
                  <a:lnTo>
                    <a:pt x="18" y="0"/>
                  </a:lnTo>
                  <a:lnTo>
                    <a:pt x="10" y="2"/>
                  </a:lnTo>
                  <a:lnTo>
                    <a:pt x="6" y="6"/>
                  </a:lnTo>
                  <a:lnTo>
                    <a:pt x="2" y="10"/>
                  </a:lnTo>
                  <a:lnTo>
                    <a:pt x="0" y="18"/>
                  </a:lnTo>
                  <a:lnTo>
                    <a:pt x="2" y="26"/>
                  </a:lnTo>
                  <a:lnTo>
                    <a:pt x="6" y="30"/>
                  </a:lnTo>
                  <a:lnTo>
                    <a:pt x="10" y="34"/>
                  </a:lnTo>
                  <a:lnTo>
                    <a:pt x="18" y="36"/>
                  </a:lnTo>
                  <a:lnTo>
                    <a:pt x="26" y="34"/>
                  </a:lnTo>
                  <a:lnTo>
                    <a:pt x="30" y="30"/>
                  </a:lnTo>
                  <a:lnTo>
                    <a:pt x="34" y="26"/>
                  </a:lnTo>
                  <a:lnTo>
                    <a:pt x="36" y="18"/>
                  </a:lnTo>
                  <a:close/>
                </a:path>
              </a:pathLst>
            </a:custGeom>
            <a:solidFill>
              <a:srgbClr val="000000"/>
            </a:solidFill>
            <a:ln w="38100" cmpd="sng">
              <a:solidFill>
                <a:srgbClr val="000000"/>
              </a:solidFill>
              <a:prstDash val="solid"/>
              <a:round/>
              <a:headEnd/>
              <a:tailEnd/>
            </a:ln>
          </p:spPr>
          <p:txBody>
            <a:bodyPr/>
            <a:lstStyle/>
            <a:p>
              <a:endParaRPr lang="en-US"/>
            </a:p>
          </p:txBody>
        </p:sp>
        <p:sp>
          <p:nvSpPr>
            <p:cNvPr id="102462" name="Text Box 104"/>
            <p:cNvSpPr txBox="1">
              <a:spLocks noChangeArrowheads="1"/>
            </p:cNvSpPr>
            <p:nvPr/>
          </p:nvSpPr>
          <p:spPr bwMode="auto">
            <a:xfrm>
              <a:off x="3491" y="1425"/>
              <a:ext cx="278" cy="192"/>
            </a:xfrm>
            <a:prstGeom prst="rect">
              <a:avLst/>
            </a:prstGeom>
            <a:noFill/>
            <a:ln w="12700">
              <a:noFill/>
              <a:miter lim="800000"/>
              <a:headEnd/>
              <a:tailEnd/>
            </a:ln>
          </p:spPr>
          <p:txBody>
            <a:bodyPr wrap="none">
              <a:spAutoFit/>
            </a:bodyPr>
            <a:lstStyle/>
            <a:p>
              <a:pPr defTabSz="820738"/>
              <a:r>
                <a:rPr lang="en-US" sz="1400" b="1">
                  <a:latin typeface="Times" pitchFamily="18" charset="0"/>
                </a:rPr>
                <a:t>M1</a:t>
              </a:r>
            </a:p>
          </p:txBody>
        </p:sp>
        <p:sp>
          <p:nvSpPr>
            <p:cNvPr id="102463" name="Text Box 105"/>
            <p:cNvSpPr txBox="1">
              <a:spLocks noChangeArrowheads="1"/>
            </p:cNvSpPr>
            <p:nvPr/>
          </p:nvSpPr>
          <p:spPr bwMode="auto">
            <a:xfrm>
              <a:off x="3268" y="1254"/>
              <a:ext cx="278" cy="192"/>
            </a:xfrm>
            <a:prstGeom prst="rect">
              <a:avLst/>
            </a:prstGeom>
            <a:noFill/>
            <a:ln w="12700">
              <a:noFill/>
              <a:miter lim="800000"/>
              <a:headEnd/>
              <a:tailEnd/>
            </a:ln>
          </p:spPr>
          <p:txBody>
            <a:bodyPr wrap="none">
              <a:spAutoFit/>
            </a:bodyPr>
            <a:lstStyle/>
            <a:p>
              <a:pPr defTabSz="820738"/>
              <a:r>
                <a:rPr lang="en-US" sz="1400" b="1">
                  <a:latin typeface="Times" pitchFamily="18" charset="0"/>
                </a:rPr>
                <a:t>M2</a:t>
              </a:r>
            </a:p>
          </p:txBody>
        </p:sp>
        <p:sp>
          <p:nvSpPr>
            <p:cNvPr id="102464" name="Text Box 106"/>
            <p:cNvSpPr txBox="1">
              <a:spLocks noChangeArrowheads="1"/>
            </p:cNvSpPr>
            <p:nvPr/>
          </p:nvSpPr>
          <p:spPr bwMode="auto">
            <a:xfrm>
              <a:off x="3503" y="1096"/>
              <a:ext cx="278" cy="192"/>
            </a:xfrm>
            <a:prstGeom prst="rect">
              <a:avLst/>
            </a:prstGeom>
            <a:noFill/>
            <a:ln w="12700">
              <a:noFill/>
              <a:miter lim="800000"/>
              <a:headEnd/>
              <a:tailEnd/>
            </a:ln>
          </p:spPr>
          <p:txBody>
            <a:bodyPr wrap="none">
              <a:spAutoFit/>
            </a:bodyPr>
            <a:lstStyle/>
            <a:p>
              <a:pPr defTabSz="820738"/>
              <a:r>
                <a:rPr lang="en-US" sz="1400" b="1">
                  <a:latin typeface="Times" pitchFamily="18" charset="0"/>
                </a:rPr>
                <a:t>M3</a:t>
              </a:r>
            </a:p>
          </p:txBody>
        </p:sp>
        <p:sp>
          <p:nvSpPr>
            <p:cNvPr id="102465" name="Text Box 107"/>
            <p:cNvSpPr txBox="1">
              <a:spLocks noChangeArrowheads="1"/>
            </p:cNvSpPr>
            <p:nvPr/>
          </p:nvSpPr>
          <p:spPr bwMode="auto">
            <a:xfrm>
              <a:off x="4136" y="1433"/>
              <a:ext cx="278" cy="192"/>
            </a:xfrm>
            <a:prstGeom prst="rect">
              <a:avLst/>
            </a:prstGeom>
            <a:noFill/>
            <a:ln w="12700">
              <a:noFill/>
              <a:miter lim="800000"/>
              <a:headEnd/>
              <a:tailEnd/>
            </a:ln>
          </p:spPr>
          <p:txBody>
            <a:bodyPr wrap="none">
              <a:spAutoFit/>
            </a:bodyPr>
            <a:lstStyle/>
            <a:p>
              <a:pPr defTabSz="820738"/>
              <a:r>
                <a:rPr lang="en-US" sz="1400" b="1">
                  <a:latin typeface="Times" pitchFamily="18" charset="0"/>
                </a:rPr>
                <a:t>M4</a:t>
              </a:r>
            </a:p>
          </p:txBody>
        </p:sp>
        <p:sp>
          <p:nvSpPr>
            <p:cNvPr id="102466" name="Text Box 108"/>
            <p:cNvSpPr txBox="1">
              <a:spLocks noChangeArrowheads="1"/>
            </p:cNvSpPr>
            <p:nvPr/>
          </p:nvSpPr>
          <p:spPr bwMode="auto">
            <a:xfrm>
              <a:off x="4334" y="1313"/>
              <a:ext cx="278" cy="192"/>
            </a:xfrm>
            <a:prstGeom prst="rect">
              <a:avLst/>
            </a:prstGeom>
            <a:noFill/>
            <a:ln w="12700">
              <a:noFill/>
              <a:miter lim="800000"/>
              <a:headEnd/>
              <a:tailEnd/>
            </a:ln>
          </p:spPr>
          <p:txBody>
            <a:bodyPr wrap="none">
              <a:spAutoFit/>
            </a:bodyPr>
            <a:lstStyle/>
            <a:p>
              <a:pPr defTabSz="820738"/>
              <a:r>
                <a:rPr lang="en-US" sz="1400" b="1">
                  <a:latin typeface="Times" pitchFamily="18" charset="0"/>
                </a:rPr>
                <a:t>M5</a:t>
              </a:r>
            </a:p>
          </p:txBody>
        </p:sp>
        <p:sp>
          <p:nvSpPr>
            <p:cNvPr id="102467" name="Text Box 109"/>
            <p:cNvSpPr txBox="1">
              <a:spLocks noChangeArrowheads="1"/>
            </p:cNvSpPr>
            <p:nvPr/>
          </p:nvSpPr>
          <p:spPr bwMode="auto">
            <a:xfrm>
              <a:off x="4137" y="1107"/>
              <a:ext cx="278" cy="192"/>
            </a:xfrm>
            <a:prstGeom prst="rect">
              <a:avLst/>
            </a:prstGeom>
            <a:noFill/>
            <a:ln w="12700">
              <a:noFill/>
              <a:miter lim="800000"/>
              <a:headEnd/>
              <a:tailEnd/>
            </a:ln>
          </p:spPr>
          <p:txBody>
            <a:bodyPr wrap="none">
              <a:spAutoFit/>
            </a:bodyPr>
            <a:lstStyle/>
            <a:p>
              <a:pPr defTabSz="820738"/>
              <a:r>
                <a:rPr lang="en-US" sz="1400" b="1">
                  <a:latin typeface="Times" pitchFamily="18" charset="0"/>
                </a:rPr>
                <a:t>M6</a:t>
              </a:r>
            </a:p>
          </p:txBody>
        </p:sp>
      </p:grpSp>
      <p:sp>
        <p:nvSpPr>
          <p:cNvPr id="118894" name="AutoShape 110"/>
          <p:cNvSpPr>
            <a:spLocks noChangeArrowheads="1"/>
          </p:cNvSpPr>
          <p:nvPr/>
        </p:nvSpPr>
        <p:spPr bwMode="auto">
          <a:xfrm>
            <a:off x="3290888" y="2560638"/>
            <a:ext cx="609600" cy="563562"/>
          </a:xfrm>
          <a:custGeom>
            <a:avLst/>
            <a:gdLst>
              <a:gd name="T0" fmla="*/ 2147483647 w 21600"/>
              <a:gd name="T1" fmla="*/ 0 h 21600"/>
              <a:gd name="T2" fmla="*/ 2147483647 w 21600"/>
              <a:gd name="T3" fmla="*/ 2147483647 h 21600"/>
              <a:gd name="T4" fmla="*/ 0 w 21600"/>
              <a:gd name="T5" fmla="*/ 2147483647 h 21600"/>
              <a:gd name="T6" fmla="*/ 2147483647 w 21600"/>
              <a:gd name="T7" fmla="*/ 2147483647 h 21600"/>
              <a:gd name="T8" fmla="*/ 2147483647 w 21600"/>
              <a:gd name="T9" fmla="*/ 2147483647 h 21600"/>
              <a:gd name="T10" fmla="*/ 2147483647 w 21600"/>
              <a:gd name="T11" fmla="*/ 2147483647 h 21600"/>
              <a:gd name="T12" fmla="*/ 2147483647 w 21600"/>
              <a:gd name="T13" fmla="*/ 2147483647 h 21600"/>
              <a:gd name="T14" fmla="*/ 2147483647 w 21600"/>
              <a:gd name="T15" fmla="*/ 2147483647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7942" y="16988"/>
                </a:moveTo>
                <a:cubicBezTo>
                  <a:pt x="19430" y="15270"/>
                  <a:pt x="20250" y="13073"/>
                  <a:pt x="20250" y="10800"/>
                </a:cubicBezTo>
                <a:cubicBezTo>
                  <a:pt x="20250" y="5580"/>
                  <a:pt x="16019" y="1350"/>
                  <a:pt x="10800" y="1350"/>
                </a:cubicBezTo>
                <a:cubicBezTo>
                  <a:pt x="8526" y="1349"/>
                  <a:pt x="6329" y="2169"/>
                  <a:pt x="4611" y="3657"/>
                </a:cubicBezTo>
                <a:close/>
                <a:moveTo>
                  <a:pt x="3657" y="4611"/>
                </a:moveTo>
                <a:cubicBezTo>
                  <a:pt x="2169" y="6329"/>
                  <a:pt x="1350" y="8526"/>
                  <a:pt x="1350" y="10799"/>
                </a:cubicBezTo>
                <a:cubicBezTo>
                  <a:pt x="1350" y="16019"/>
                  <a:pt x="5580" y="20250"/>
                  <a:pt x="10800" y="20250"/>
                </a:cubicBezTo>
                <a:cubicBezTo>
                  <a:pt x="13073" y="20250"/>
                  <a:pt x="15270" y="19430"/>
                  <a:pt x="16988" y="17942"/>
                </a:cubicBezTo>
                <a:close/>
              </a:path>
            </a:pathLst>
          </a:custGeom>
          <a:solidFill>
            <a:srgbClr val="FF3300"/>
          </a:solidFill>
          <a:ln w="12700">
            <a:solidFill>
              <a:srgbClr val="FF3300"/>
            </a:solidFill>
            <a:miter lim="800000"/>
            <a:headEnd/>
            <a:tailEnd/>
          </a:ln>
        </p:spPr>
        <p:txBody>
          <a:bodyPr wrap="none" anchor="ctr"/>
          <a:lstStyle/>
          <a:p>
            <a:endParaRPr lang="en-US"/>
          </a:p>
        </p:txBody>
      </p:sp>
      <p:sp>
        <p:nvSpPr>
          <p:cNvPr id="118895" name="AutoShape 111"/>
          <p:cNvSpPr>
            <a:spLocks noChangeArrowheads="1"/>
          </p:cNvSpPr>
          <p:nvPr/>
        </p:nvSpPr>
        <p:spPr bwMode="auto">
          <a:xfrm>
            <a:off x="2857500" y="2209801"/>
            <a:ext cx="609600" cy="563563"/>
          </a:xfrm>
          <a:custGeom>
            <a:avLst/>
            <a:gdLst>
              <a:gd name="T0" fmla="*/ 2147483647 w 21600"/>
              <a:gd name="T1" fmla="*/ 0 h 21600"/>
              <a:gd name="T2" fmla="*/ 2147483647 w 21600"/>
              <a:gd name="T3" fmla="*/ 2147483647 h 21600"/>
              <a:gd name="T4" fmla="*/ 0 w 21600"/>
              <a:gd name="T5" fmla="*/ 2147483647 h 21600"/>
              <a:gd name="T6" fmla="*/ 2147483647 w 21600"/>
              <a:gd name="T7" fmla="*/ 2147483647 h 21600"/>
              <a:gd name="T8" fmla="*/ 2147483647 w 21600"/>
              <a:gd name="T9" fmla="*/ 2147483647 h 21600"/>
              <a:gd name="T10" fmla="*/ 2147483647 w 21600"/>
              <a:gd name="T11" fmla="*/ 2147483647 h 21600"/>
              <a:gd name="T12" fmla="*/ 2147483647 w 21600"/>
              <a:gd name="T13" fmla="*/ 2147483647 h 21600"/>
              <a:gd name="T14" fmla="*/ 2147483647 w 21600"/>
              <a:gd name="T15" fmla="*/ 2147483647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7942" y="16988"/>
                </a:moveTo>
                <a:cubicBezTo>
                  <a:pt x="19430" y="15270"/>
                  <a:pt x="20250" y="13073"/>
                  <a:pt x="20250" y="10800"/>
                </a:cubicBezTo>
                <a:cubicBezTo>
                  <a:pt x="20250" y="5580"/>
                  <a:pt x="16019" y="1350"/>
                  <a:pt x="10800" y="1350"/>
                </a:cubicBezTo>
                <a:cubicBezTo>
                  <a:pt x="8526" y="1349"/>
                  <a:pt x="6329" y="2169"/>
                  <a:pt x="4611" y="3657"/>
                </a:cubicBezTo>
                <a:close/>
                <a:moveTo>
                  <a:pt x="3657" y="4611"/>
                </a:moveTo>
                <a:cubicBezTo>
                  <a:pt x="2169" y="6329"/>
                  <a:pt x="1350" y="8526"/>
                  <a:pt x="1350" y="10799"/>
                </a:cubicBezTo>
                <a:cubicBezTo>
                  <a:pt x="1350" y="16019"/>
                  <a:pt x="5580" y="20250"/>
                  <a:pt x="10800" y="20250"/>
                </a:cubicBezTo>
                <a:cubicBezTo>
                  <a:pt x="13073" y="20250"/>
                  <a:pt x="15270" y="19430"/>
                  <a:pt x="16988" y="17942"/>
                </a:cubicBezTo>
                <a:close/>
              </a:path>
            </a:pathLst>
          </a:custGeom>
          <a:solidFill>
            <a:srgbClr val="FF3300"/>
          </a:solidFill>
          <a:ln w="12700">
            <a:solidFill>
              <a:srgbClr val="FF3300"/>
            </a:solidFill>
            <a:miter lim="800000"/>
            <a:headEnd/>
            <a:tailEnd/>
          </a:ln>
        </p:spPr>
        <p:txBody>
          <a:bodyPr wrap="none" anchor="ctr"/>
          <a:lstStyle/>
          <a:p>
            <a:endParaRPr lang="en-US"/>
          </a:p>
        </p:txBody>
      </p:sp>
      <p:sp>
        <p:nvSpPr>
          <p:cNvPr id="118896" name="AutoShape 112"/>
          <p:cNvSpPr>
            <a:spLocks noChangeArrowheads="1"/>
          </p:cNvSpPr>
          <p:nvPr/>
        </p:nvSpPr>
        <p:spPr bwMode="auto">
          <a:xfrm>
            <a:off x="4540250" y="2195513"/>
            <a:ext cx="609600" cy="563562"/>
          </a:xfrm>
          <a:custGeom>
            <a:avLst/>
            <a:gdLst>
              <a:gd name="T0" fmla="*/ 2147483647 w 21600"/>
              <a:gd name="T1" fmla="*/ 0 h 21600"/>
              <a:gd name="T2" fmla="*/ 2147483647 w 21600"/>
              <a:gd name="T3" fmla="*/ 2147483647 h 21600"/>
              <a:gd name="T4" fmla="*/ 0 w 21600"/>
              <a:gd name="T5" fmla="*/ 2147483647 h 21600"/>
              <a:gd name="T6" fmla="*/ 2147483647 w 21600"/>
              <a:gd name="T7" fmla="*/ 2147483647 h 21600"/>
              <a:gd name="T8" fmla="*/ 2147483647 w 21600"/>
              <a:gd name="T9" fmla="*/ 2147483647 h 21600"/>
              <a:gd name="T10" fmla="*/ 2147483647 w 21600"/>
              <a:gd name="T11" fmla="*/ 2147483647 h 21600"/>
              <a:gd name="T12" fmla="*/ 2147483647 w 21600"/>
              <a:gd name="T13" fmla="*/ 2147483647 h 21600"/>
              <a:gd name="T14" fmla="*/ 2147483647 w 21600"/>
              <a:gd name="T15" fmla="*/ 2147483647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7942" y="16988"/>
                </a:moveTo>
                <a:cubicBezTo>
                  <a:pt x="19430" y="15270"/>
                  <a:pt x="20250" y="13073"/>
                  <a:pt x="20250" y="10800"/>
                </a:cubicBezTo>
                <a:cubicBezTo>
                  <a:pt x="20250" y="5580"/>
                  <a:pt x="16019" y="1350"/>
                  <a:pt x="10800" y="1350"/>
                </a:cubicBezTo>
                <a:cubicBezTo>
                  <a:pt x="8526" y="1349"/>
                  <a:pt x="6329" y="2169"/>
                  <a:pt x="4611" y="3657"/>
                </a:cubicBezTo>
                <a:close/>
                <a:moveTo>
                  <a:pt x="3657" y="4611"/>
                </a:moveTo>
                <a:cubicBezTo>
                  <a:pt x="2169" y="6329"/>
                  <a:pt x="1350" y="8526"/>
                  <a:pt x="1350" y="10799"/>
                </a:cubicBezTo>
                <a:cubicBezTo>
                  <a:pt x="1350" y="16019"/>
                  <a:pt x="5580" y="20250"/>
                  <a:pt x="10800" y="20250"/>
                </a:cubicBezTo>
                <a:cubicBezTo>
                  <a:pt x="13073" y="20250"/>
                  <a:pt x="15270" y="19430"/>
                  <a:pt x="16988" y="17942"/>
                </a:cubicBezTo>
                <a:close/>
              </a:path>
            </a:pathLst>
          </a:custGeom>
          <a:solidFill>
            <a:srgbClr val="FF3300"/>
          </a:solidFill>
          <a:ln w="12700">
            <a:solidFill>
              <a:srgbClr val="FF3300"/>
            </a:solidFill>
            <a:miter lim="800000"/>
            <a:headEnd/>
            <a:tailEnd/>
          </a:ln>
        </p:spPr>
        <p:txBody>
          <a:bodyPr wrap="none" anchor="ctr"/>
          <a:lstStyle/>
          <a:p>
            <a:endParaRPr lang="en-US"/>
          </a:p>
        </p:txBody>
      </p:sp>
      <p:sp>
        <p:nvSpPr>
          <p:cNvPr id="118897" name="AutoShape 113"/>
          <p:cNvSpPr>
            <a:spLocks noChangeArrowheads="1"/>
          </p:cNvSpPr>
          <p:nvPr/>
        </p:nvSpPr>
        <p:spPr bwMode="auto">
          <a:xfrm>
            <a:off x="4068763" y="2035176"/>
            <a:ext cx="609600" cy="563563"/>
          </a:xfrm>
          <a:custGeom>
            <a:avLst/>
            <a:gdLst>
              <a:gd name="T0" fmla="*/ 2147483647 w 21600"/>
              <a:gd name="T1" fmla="*/ 0 h 21600"/>
              <a:gd name="T2" fmla="*/ 2147483647 w 21600"/>
              <a:gd name="T3" fmla="*/ 2147483647 h 21600"/>
              <a:gd name="T4" fmla="*/ 0 w 21600"/>
              <a:gd name="T5" fmla="*/ 2147483647 h 21600"/>
              <a:gd name="T6" fmla="*/ 2147483647 w 21600"/>
              <a:gd name="T7" fmla="*/ 2147483647 h 21600"/>
              <a:gd name="T8" fmla="*/ 2147483647 w 21600"/>
              <a:gd name="T9" fmla="*/ 2147483647 h 21600"/>
              <a:gd name="T10" fmla="*/ 2147483647 w 21600"/>
              <a:gd name="T11" fmla="*/ 2147483647 h 21600"/>
              <a:gd name="T12" fmla="*/ 2147483647 w 21600"/>
              <a:gd name="T13" fmla="*/ 2147483647 h 21600"/>
              <a:gd name="T14" fmla="*/ 2147483647 w 21600"/>
              <a:gd name="T15" fmla="*/ 2147483647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7942" y="16988"/>
                </a:moveTo>
                <a:cubicBezTo>
                  <a:pt x="19430" y="15270"/>
                  <a:pt x="20250" y="13073"/>
                  <a:pt x="20250" y="10800"/>
                </a:cubicBezTo>
                <a:cubicBezTo>
                  <a:pt x="20250" y="5580"/>
                  <a:pt x="16019" y="1350"/>
                  <a:pt x="10800" y="1350"/>
                </a:cubicBezTo>
                <a:cubicBezTo>
                  <a:pt x="8526" y="1349"/>
                  <a:pt x="6329" y="2169"/>
                  <a:pt x="4611" y="3657"/>
                </a:cubicBezTo>
                <a:close/>
                <a:moveTo>
                  <a:pt x="3657" y="4611"/>
                </a:moveTo>
                <a:cubicBezTo>
                  <a:pt x="2169" y="6329"/>
                  <a:pt x="1350" y="8526"/>
                  <a:pt x="1350" y="10799"/>
                </a:cubicBezTo>
                <a:cubicBezTo>
                  <a:pt x="1350" y="16019"/>
                  <a:pt x="5580" y="20250"/>
                  <a:pt x="10800" y="20250"/>
                </a:cubicBezTo>
                <a:cubicBezTo>
                  <a:pt x="13073" y="20250"/>
                  <a:pt x="15270" y="19430"/>
                  <a:pt x="16988" y="17942"/>
                </a:cubicBezTo>
                <a:close/>
              </a:path>
            </a:pathLst>
          </a:custGeom>
          <a:solidFill>
            <a:srgbClr val="FF3300"/>
          </a:solidFill>
          <a:ln w="12700">
            <a:solidFill>
              <a:srgbClr val="FF3300"/>
            </a:solidFill>
            <a:miter lim="800000"/>
            <a:headEnd/>
            <a:tailEnd/>
          </a:ln>
        </p:spPr>
        <p:txBody>
          <a:bodyPr wrap="none" anchor="ctr"/>
          <a:lstStyle/>
          <a:p>
            <a:endParaRPr lang="en-US"/>
          </a:p>
        </p:txBody>
      </p:sp>
      <p:sp>
        <p:nvSpPr>
          <p:cNvPr id="118898" name="AutoShape 114"/>
          <p:cNvSpPr>
            <a:spLocks noChangeArrowheads="1"/>
          </p:cNvSpPr>
          <p:nvPr/>
        </p:nvSpPr>
        <p:spPr bwMode="auto">
          <a:xfrm>
            <a:off x="7092950" y="2681288"/>
            <a:ext cx="609600" cy="563562"/>
          </a:xfrm>
          <a:custGeom>
            <a:avLst/>
            <a:gdLst>
              <a:gd name="T0" fmla="*/ 2147483647 w 21600"/>
              <a:gd name="T1" fmla="*/ 0 h 21600"/>
              <a:gd name="T2" fmla="*/ 2147483647 w 21600"/>
              <a:gd name="T3" fmla="*/ 2147483647 h 21600"/>
              <a:gd name="T4" fmla="*/ 0 w 21600"/>
              <a:gd name="T5" fmla="*/ 2147483647 h 21600"/>
              <a:gd name="T6" fmla="*/ 2147483647 w 21600"/>
              <a:gd name="T7" fmla="*/ 2147483647 h 21600"/>
              <a:gd name="T8" fmla="*/ 2147483647 w 21600"/>
              <a:gd name="T9" fmla="*/ 2147483647 h 21600"/>
              <a:gd name="T10" fmla="*/ 2147483647 w 21600"/>
              <a:gd name="T11" fmla="*/ 2147483647 h 21600"/>
              <a:gd name="T12" fmla="*/ 2147483647 w 21600"/>
              <a:gd name="T13" fmla="*/ 2147483647 h 21600"/>
              <a:gd name="T14" fmla="*/ 2147483647 w 21600"/>
              <a:gd name="T15" fmla="*/ 2147483647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7942" y="16988"/>
                </a:moveTo>
                <a:cubicBezTo>
                  <a:pt x="19430" y="15270"/>
                  <a:pt x="20250" y="13073"/>
                  <a:pt x="20250" y="10800"/>
                </a:cubicBezTo>
                <a:cubicBezTo>
                  <a:pt x="20250" y="5580"/>
                  <a:pt x="16019" y="1350"/>
                  <a:pt x="10800" y="1350"/>
                </a:cubicBezTo>
                <a:cubicBezTo>
                  <a:pt x="8526" y="1349"/>
                  <a:pt x="6329" y="2169"/>
                  <a:pt x="4611" y="3657"/>
                </a:cubicBezTo>
                <a:close/>
                <a:moveTo>
                  <a:pt x="3657" y="4611"/>
                </a:moveTo>
                <a:cubicBezTo>
                  <a:pt x="2169" y="6329"/>
                  <a:pt x="1350" y="8526"/>
                  <a:pt x="1350" y="10799"/>
                </a:cubicBezTo>
                <a:cubicBezTo>
                  <a:pt x="1350" y="16019"/>
                  <a:pt x="5580" y="20250"/>
                  <a:pt x="10800" y="20250"/>
                </a:cubicBezTo>
                <a:cubicBezTo>
                  <a:pt x="13073" y="20250"/>
                  <a:pt x="15270" y="19430"/>
                  <a:pt x="16988" y="17942"/>
                </a:cubicBezTo>
                <a:close/>
              </a:path>
            </a:pathLst>
          </a:custGeom>
          <a:solidFill>
            <a:srgbClr val="FF3300"/>
          </a:solidFill>
          <a:ln w="12700">
            <a:solidFill>
              <a:srgbClr val="FF3300"/>
            </a:solidFill>
            <a:miter lim="800000"/>
            <a:headEnd/>
            <a:tailEnd/>
          </a:ln>
        </p:spPr>
        <p:txBody>
          <a:bodyPr wrap="none" anchor="ctr"/>
          <a:lstStyle/>
          <a:p>
            <a:endParaRPr lang="en-US"/>
          </a:p>
        </p:txBody>
      </p:sp>
      <p:sp>
        <p:nvSpPr>
          <p:cNvPr id="118899" name="AutoShape 115"/>
          <p:cNvSpPr>
            <a:spLocks noChangeArrowheads="1"/>
          </p:cNvSpPr>
          <p:nvPr/>
        </p:nvSpPr>
        <p:spPr bwMode="auto">
          <a:xfrm>
            <a:off x="7839075" y="2155826"/>
            <a:ext cx="609600" cy="563563"/>
          </a:xfrm>
          <a:custGeom>
            <a:avLst/>
            <a:gdLst>
              <a:gd name="T0" fmla="*/ 2147483647 w 21600"/>
              <a:gd name="T1" fmla="*/ 0 h 21600"/>
              <a:gd name="T2" fmla="*/ 2147483647 w 21600"/>
              <a:gd name="T3" fmla="*/ 2147483647 h 21600"/>
              <a:gd name="T4" fmla="*/ 0 w 21600"/>
              <a:gd name="T5" fmla="*/ 2147483647 h 21600"/>
              <a:gd name="T6" fmla="*/ 2147483647 w 21600"/>
              <a:gd name="T7" fmla="*/ 2147483647 h 21600"/>
              <a:gd name="T8" fmla="*/ 2147483647 w 21600"/>
              <a:gd name="T9" fmla="*/ 2147483647 h 21600"/>
              <a:gd name="T10" fmla="*/ 2147483647 w 21600"/>
              <a:gd name="T11" fmla="*/ 2147483647 h 21600"/>
              <a:gd name="T12" fmla="*/ 2147483647 w 21600"/>
              <a:gd name="T13" fmla="*/ 2147483647 h 21600"/>
              <a:gd name="T14" fmla="*/ 2147483647 w 21600"/>
              <a:gd name="T15" fmla="*/ 2147483647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7942" y="16988"/>
                </a:moveTo>
                <a:cubicBezTo>
                  <a:pt x="19430" y="15270"/>
                  <a:pt x="20250" y="13073"/>
                  <a:pt x="20250" y="10800"/>
                </a:cubicBezTo>
                <a:cubicBezTo>
                  <a:pt x="20250" y="5580"/>
                  <a:pt x="16019" y="1350"/>
                  <a:pt x="10800" y="1350"/>
                </a:cubicBezTo>
                <a:cubicBezTo>
                  <a:pt x="8526" y="1349"/>
                  <a:pt x="6329" y="2169"/>
                  <a:pt x="4611" y="3657"/>
                </a:cubicBezTo>
                <a:close/>
                <a:moveTo>
                  <a:pt x="3657" y="4611"/>
                </a:moveTo>
                <a:cubicBezTo>
                  <a:pt x="2169" y="6329"/>
                  <a:pt x="1350" y="8526"/>
                  <a:pt x="1350" y="10799"/>
                </a:cubicBezTo>
                <a:cubicBezTo>
                  <a:pt x="1350" y="16019"/>
                  <a:pt x="5580" y="20250"/>
                  <a:pt x="10800" y="20250"/>
                </a:cubicBezTo>
                <a:cubicBezTo>
                  <a:pt x="13073" y="20250"/>
                  <a:pt x="15270" y="19430"/>
                  <a:pt x="16988" y="17942"/>
                </a:cubicBezTo>
                <a:close/>
              </a:path>
            </a:pathLst>
          </a:custGeom>
          <a:solidFill>
            <a:srgbClr val="FF3300"/>
          </a:solidFill>
          <a:ln w="12700">
            <a:solidFill>
              <a:srgbClr val="FF3300"/>
            </a:solidFill>
            <a:miter lim="800000"/>
            <a:headEnd/>
            <a:tailEnd/>
          </a:ln>
        </p:spPr>
        <p:txBody>
          <a:bodyPr wrap="none" anchor="ctr"/>
          <a:lstStyle/>
          <a:p>
            <a:endParaRPr lang="en-US"/>
          </a:p>
        </p:txBody>
      </p:sp>
      <p:sp>
        <p:nvSpPr>
          <p:cNvPr id="118900" name="Freeform 116"/>
          <p:cNvSpPr>
            <a:spLocks/>
          </p:cNvSpPr>
          <p:nvPr/>
        </p:nvSpPr>
        <p:spPr bwMode="auto">
          <a:xfrm>
            <a:off x="8389938" y="2468564"/>
            <a:ext cx="754062" cy="808037"/>
          </a:xfrm>
          <a:custGeom>
            <a:avLst/>
            <a:gdLst>
              <a:gd name="T0" fmla="*/ 2147483647 w 475"/>
              <a:gd name="T1" fmla="*/ 0 h 509"/>
              <a:gd name="T2" fmla="*/ 2147483647 w 475"/>
              <a:gd name="T3" fmla="*/ 2147483647 h 509"/>
              <a:gd name="T4" fmla="*/ 2147483647 w 475"/>
              <a:gd name="T5" fmla="*/ 2147483647 h 509"/>
              <a:gd name="T6" fmla="*/ 0 w 475"/>
              <a:gd name="T7" fmla="*/ 2147483647 h 509"/>
              <a:gd name="T8" fmla="*/ 0 60000 65536"/>
              <a:gd name="T9" fmla="*/ 0 60000 65536"/>
              <a:gd name="T10" fmla="*/ 0 60000 65536"/>
              <a:gd name="T11" fmla="*/ 0 60000 65536"/>
              <a:gd name="T12" fmla="*/ 0 w 475"/>
              <a:gd name="T13" fmla="*/ 0 h 509"/>
              <a:gd name="T14" fmla="*/ 475 w 475"/>
              <a:gd name="T15" fmla="*/ 509 h 509"/>
            </a:gdLst>
            <a:ahLst/>
            <a:cxnLst>
              <a:cxn ang="T8">
                <a:pos x="T0" y="T1"/>
              </a:cxn>
              <a:cxn ang="T9">
                <a:pos x="T2" y="T3"/>
              </a:cxn>
              <a:cxn ang="T10">
                <a:pos x="T4" y="T5"/>
              </a:cxn>
              <a:cxn ang="T11">
                <a:pos x="T6" y="T7"/>
              </a:cxn>
            </a:cxnLst>
            <a:rect l="T12" t="T13" r="T14" b="T15"/>
            <a:pathLst>
              <a:path w="475" h="509">
                <a:moveTo>
                  <a:pt x="475" y="0"/>
                </a:moveTo>
                <a:cubicBezTo>
                  <a:pt x="341" y="57"/>
                  <a:pt x="208" y="115"/>
                  <a:pt x="134" y="188"/>
                </a:cubicBezTo>
                <a:cubicBezTo>
                  <a:pt x="60" y="261"/>
                  <a:pt x="51" y="383"/>
                  <a:pt x="29" y="437"/>
                </a:cubicBezTo>
                <a:cubicBezTo>
                  <a:pt x="7" y="491"/>
                  <a:pt x="3" y="500"/>
                  <a:pt x="0" y="509"/>
                </a:cubicBezTo>
              </a:path>
            </a:pathLst>
          </a:custGeom>
          <a:noFill/>
          <a:ln w="38100" cap="flat" cmpd="sng">
            <a:solidFill>
              <a:srgbClr val="FF3300"/>
            </a:solidFill>
            <a:prstDash val="solid"/>
            <a:round/>
            <a:headEnd type="none" w="med" len="med"/>
            <a:tailEnd type="triangle" w="med" len="med"/>
          </a:ln>
        </p:spPr>
        <p:txBody>
          <a:bodyPr/>
          <a:lstStyle/>
          <a:p>
            <a:endParaRPr lang="en-US"/>
          </a:p>
        </p:txBody>
      </p:sp>
      <p:sp>
        <p:nvSpPr>
          <p:cNvPr id="102416" name="Text Box 117"/>
          <p:cNvSpPr txBox="1">
            <a:spLocks noChangeArrowheads="1"/>
          </p:cNvSpPr>
          <p:nvPr/>
        </p:nvSpPr>
        <p:spPr bwMode="auto">
          <a:xfrm>
            <a:off x="5572125" y="2779713"/>
            <a:ext cx="438150" cy="366712"/>
          </a:xfrm>
          <a:prstGeom prst="rect">
            <a:avLst/>
          </a:prstGeom>
          <a:noFill/>
          <a:ln w="9525">
            <a:noFill/>
            <a:miter lim="800000"/>
            <a:headEnd/>
            <a:tailEnd/>
          </a:ln>
        </p:spPr>
        <p:txBody>
          <a:bodyPr wrap="none">
            <a:spAutoFit/>
          </a:bodyPr>
          <a:lstStyle/>
          <a:p>
            <a:pPr algn="ctr" eaLnBrk="1" hangingPunct="1"/>
            <a:r>
              <a:rPr lang="en-US">
                <a:latin typeface="Arial" pitchFamily="34" charset="0"/>
              </a:rPr>
              <a:t>[1]</a:t>
            </a:r>
          </a:p>
        </p:txBody>
      </p:sp>
    </p:spTree>
    <p:extLst>
      <p:ext uri="{BB962C8B-B14F-4D97-AF65-F5344CB8AC3E}">
        <p14:creationId xmlns:p14="http://schemas.microsoft.com/office/powerpoint/2010/main" val="4211793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18895"/>
                                        </p:tgtEl>
                                        <p:attrNameLst>
                                          <p:attrName>style.visibility</p:attrName>
                                        </p:attrNameLst>
                                      </p:cBhvr>
                                      <p:to>
                                        <p:strVal val="visible"/>
                                      </p:to>
                                    </p:set>
                                    <p:animEffect transition="in" filter="blinds(horizontal)">
                                      <p:cBhvr>
                                        <p:cTn id="7" dur="500"/>
                                        <p:tgtEl>
                                          <p:spTgt spid="118895"/>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18894"/>
                                        </p:tgtEl>
                                        <p:attrNameLst>
                                          <p:attrName>style.visibility</p:attrName>
                                        </p:attrNameLst>
                                      </p:cBhvr>
                                      <p:to>
                                        <p:strVal val="visible"/>
                                      </p:to>
                                    </p:set>
                                    <p:animEffect transition="in" filter="blinds(horizontal)">
                                      <p:cBhvr>
                                        <p:cTn id="10" dur="500"/>
                                        <p:tgtEl>
                                          <p:spTgt spid="118894"/>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118897"/>
                                        </p:tgtEl>
                                        <p:attrNameLst>
                                          <p:attrName>style.visibility</p:attrName>
                                        </p:attrNameLst>
                                      </p:cBhvr>
                                      <p:to>
                                        <p:strVal val="visible"/>
                                      </p:to>
                                    </p:set>
                                    <p:animEffect transition="in" filter="blinds(horizontal)">
                                      <p:cBhvr>
                                        <p:cTn id="13" dur="500"/>
                                        <p:tgtEl>
                                          <p:spTgt spid="118897"/>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118896"/>
                                        </p:tgtEl>
                                        <p:attrNameLst>
                                          <p:attrName>style.visibility</p:attrName>
                                        </p:attrNameLst>
                                      </p:cBhvr>
                                      <p:to>
                                        <p:strVal val="visible"/>
                                      </p:to>
                                    </p:set>
                                    <p:animEffect transition="in" filter="blinds(horizontal)">
                                      <p:cBhvr>
                                        <p:cTn id="16" dur="500"/>
                                        <p:tgtEl>
                                          <p:spTgt spid="118896"/>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grpId="0" nodeType="clickEffect">
                                  <p:stCondLst>
                                    <p:cond delay="0"/>
                                  </p:stCondLst>
                                  <p:childTnLst>
                                    <p:set>
                                      <p:cBhvr>
                                        <p:cTn id="20" dur="1" fill="hold">
                                          <p:stCondLst>
                                            <p:cond delay="0"/>
                                          </p:stCondLst>
                                        </p:cTn>
                                        <p:tgtEl>
                                          <p:spTgt spid="118898"/>
                                        </p:tgtEl>
                                        <p:attrNameLst>
                                          <p:attrName>style.visibility</p:attrName>
                                        </p:attrNameLst>
                                      </p:cBhvr>
                                      <p:to>
                                        <p:strVal val="visible"/>
                                      </p:to>
                                    </p:set>
                                    <p:animEffect transition="in" filter="blinds(horizontal)">
                                      <p:cBhvr>
                                        <p:cTn id="21" dur="500"/>
                                        <p:tgtEl>
                                          <p:spTgt spid="118898"/>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118899"/>
                                        </p:tgtEl>
                                        <p:attrNameLst>
                                          <p:attrName>style.visibility</p:attrName>
                                        </p:attrNameLst>
                                      </p:cBhvr>
                                      <p:to>
                                        <p:strVal val="visible"/>
                                      </p:to>
                                    </p:set>
                                    <p:animEffect transition="in" filter="blinds(horizontal)">
                                      <p:cBhvr>
                                        <p:cTn id="24" dur="500"/>
                                        <p:tgtEl>
                                          <p:spTgt spid="118899"/>
                                        </p:tgtEl>
                                      </p:cBhvr>
                                    </p:animEffect>
                                  </p:childTnLst>
                                </p:cTn>
                              </p:par>
                              <p:par>
                                <p:cTn id="25" presetID="3" presetClass="entr" presetSubtype="10" fill="hold" grpId="0" nodeType="withEffect">
                                  <p:stCondLst>
                                    <p:cond delay="0"/>
                                  </p:stCondLst>
                                  <p:childTnLst>
                                    <p:set>
                                      <p:cBhvr>
                                        <p:cTn id="26" dur="1" fill="hold">
                                          <p:stCondLst>
                                            <p:cond delay="0"/>
                                          </p:stCondLst>
                                        </p:cTn>
                                        <p:tgtEl>
                                          <p:spTgt spid="118900"/>
                                        </p:tgtEl>
                                        <p:attrNameLst>
                                          <p:attrName>style.visibility</p:attrName>
                                        </p:attrNameLst>
                                      </p:cBhvr>
                                      <p:to>
                                        <p:strVal val="visible"/>
                                      </p:to>
                                    </p:set>
                                    <p:animEffect transition="in" filter="blinds(horizontal)">
                                      <p:cBhvr>
                                        <p:cTn id="27" dur="500"/>
                                        <p:tgtEl>
                                          <p:spTgt spid="118900"/>
                                        </p:tgtEl>
                                      </p:cBhvr>
                                    </p:animEffect>
                                  </p:childTnLst>
                                </p:cTn>
                              </p:par>
                              <p:par>
                                <p:cTn id="28" presetID="3" presetClass="entr" presetSubtype="10" fill="hold" grpId="0" nodeType="withEffect">
                                  <p:stCondLst>
                                    <p:cond delay="0"/>
                                  </p:stCondLst>
                                  <p:childTnLst>
                                    <p:set>
                                      <p:cBhvr>
                                        <p:cTn id="29" dur="1" fill="hold">
                                          <p:stCondLst>
                                            <p:cond delay="0"/>
                                          </p:stCondLst>
                                        </p:cTn>
                                        <p:tgtEl>
                                          <p:spTgt spid="118789"/>
                                        </p:tgtEl>
                                        <p:attrNameLst>
                                          <p:attrName>style.visibility</p:attrName>
                                        </p:attrNameLst>
                                      </p:cBhvr>
                                      <p:to>
                                        <p:strVal val="visible"/>
                                      </p:to>
                                    </p:set>
                                    <p:animEffect transition="in" filter="blinds(horizontal)">
                                      <p:cBhvr>
                                        <p:cTn id="30" dur="500"/>
                                        <p:tgtEl>
                                          <p:spTgt spid="1187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8789" grpId="0" animBg="1"/>
      <p:bldP spid="118894" grpId="0" animBg="1"/>
      <p:bldP spid="118895" grpId="0" animBg="1"/>
      <p:bldP spid="118896" grpId="0" animBg="1"/>
      <p:bldP spid="118897" grpId="0" animBg="1"/>
      <p:bldP spid="118898" grpId="0" animBg="1"/>
      <p:bldP spid="118899" grpId="0" animBg="1"/>
      <p:bldP spid="118900"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Title 1"/>
          <p:cNvSpPr>
            <a:spLocks noGrp="1"/>
          </p:cNvSpPr>
          <p:nvPr>
            <p:ph type="title"/>
          </p:nvPr>
        </p:nvSpPr>
        <p:spPr/>
        <p:txBody>
          <a:bodyPr/>
          <a:lstStyle/>
          <a:p>
            <a:r>
              <a:rPr lang="en-US" smtClean="0"/>
              <a:t>SNM Derivation 6T Cell</a:t>
            </a:r>
          </a:p>
        </p:txBody>
      </p:sp>
      <p:sp>
        <p:nvSpPr>
          <p:cNvPr id="103427" name="Slide Number Placeholder 3"/>
          <p:cNvSpPr>
            <a:spLocks noGrp="1"/>
          </p:cNvSpPr>
          <p:nvPr>
            <p:ph type="sldNum" sz="quarter" idx="10"/>
          </p:nvPr>
        </p:nvSpPr>
        <p:spPr>
          <a:xfrm>
            <a:off x="8904288" y="6092825"/>
            <a:ext cx="609600" cy="431800"/>
          </a:xfrm>
          <a:noFill/>
        </p:spPr>
        <p:txBody>
          <a:bodyPr/>
          <a:lstStyle/>
          <a:p>
            <a:fld id="{A4F43A8B-4CCE-4AF3-95C3-872B903A038D}" type="slidenum">
              <a:rPr lang="it-IT" smtClean="0">
                <a:latin typeface="Arial" pitchFamily="34" charset="0"/>
                <a:ea typeface="ＭＳ Ｐゴシック" pitchFamily="34" charset="-128"/>
              </a:rPr>
              <a:pPr/>
              <a:t>63</a:t>
            </a:fld>
            <a:endParaRPr lang="it-IT">
              <a:latin typeface="Arial" pitchFamily="34" charset="0"/>
              <a:ea typeface="ＭＳ Ｐゴシック" pitchFamily="34" charset="-128"/>
            </a:endParaRPr>
          </a:p>
        </p:txBody>
      </p:sp>
      <p:pic>
        <p:nvPicPr>
          <p:cNvPr id="103428" name="Picture 2"/>
          <p:cNvPicPr>
            <a:picLocks noChangeAspect="1" noChangeArrowheads="1"/>
          </p:cNvPicPr>
          <p:nvPr/>
        </p:nvPicPr>
        <p:blipFill>
          <a:blip r:embed="rId2" cstate="print"/>
          <a:srcRect/>
          <a:stretch>
            <a:fillRect/>
          </a:stretch>
        </p:blipFill>
        <p:spPr bwMode="auto">
          <a:xfrm>
            <a:off x="2133600" y="1066800"/>
            <a:ext cx="6781800" cy="4171950"/>
          </a:xfrm>
          <a:prstGeom prst="rect">
            <a:avLst/>
          </a:prstGeom>
          <a:noFill/>
          <a:ln w="9525">
            <a:noFill/>
            <a:miter lim="800000"/>
            <a:headEnd/>
            <a:tailEnd/>
          </a:ln>
        </p:spPr>
      </p:pic>
      <p:sp>
        <p:nvSpPr>
          <p:cNvPr id="103429" name="TextBox 5"/>
          <p:cNvSpPr txBox="1">
            <a:spLocks noChangeArrowheads="1"/>
          </p:cNvSpPr>
          <p:nvPr/>
        </p:nvSpPr>
        <p:spPr bwMode="auto">
          <a:xfrm>
            <a:off x="3124200" y="4267200"/>
            <a:ext cx="485518" cy="369332"/>
          </a:xfrm>
          <a:prstGeom prst="rect">
            <a:avLst/>
          </a:prstGeom>
          <a:noFill/>
          <a:ln w="9525">
            <a:noFill/>
            <a:miter lim="800000"/>
            <a:headEnd/>
            <a:tailEnd/>
          </a:ln>
        </p:spPr>
        <p:txBody>
          <a:bodyPr wrap="none">
            <a:spAutoFit/>
          </a:bodyPr>
          <a:lstStyle/>
          <a:p>
            <a:r>
              <a:rPr lang="en-US" b="1">
                <a:solidFill>
                  <a:srgbClr val="FF0000"/>
                </a:solidFill>
              </a:rPr>
              <a:t>Sat</a:t>
            </a:r>
          </a:p>
        </p:txBody>
      </p:sp>
      <p:sp>
        <p:nvSpPr>
          <p:cNvPr id="103430" name="TextBox 6"/>
          <p:cNvSpPr txBox="1">
            <a:spLocks noChangeArrowheads="1"/>
          </p:cNvSpPr>
          <p:nvPr/>
        </p:nvSpPr>
        <p:spPr bwMode="auto">
          <a:xfrm>
            <a:off x="8077200" y="3276600"/>
            <a:ext cx="485518" cy="369332"/>
          </a:xfrm>
          <a:prstGeom prst="rect">
            <a:avLst/>
          </a:prstGeom>
          <a:noFill/>
          <a:ln w="9525">
            <a:noFill/>
            <a:miter lim="800000"/>
            <a:headEnd/>
            <a:tailEnd/>
          </a:ln>
        </p:spPr>
        <p:txBody>
          <a:bodyPr wrap="none">
            <a:spAutoFit/>
          </a:bodyPr>
          <a:lstStyle/>
          <a:p>
            <a:r>
              <a:rPr lang="en-US" b="1">
                <a:solidFill>
                  <a:srgbClr val="FF0000"/>
                </a:solidFill>
              </a:rPr>
              <a:t>Sat</a:t>
            </a:r>
          </a:p>
        </p:txBody>
      </p:sp>
      <p:sp>
        <p:nvSpPr>
          <p:cNvPr id="103431" name="TextBox 7"/>
          <p:cNvSpPr txBox="1">
            <a:spLocks noChangeArrowheads="1"/>
          </p:cNvSpPr>
          <p:nvPr/>
        </p:nvSpPr>
        <p:spPr bwMode="auto">
          <a:xfrm>
            <a:off x="7391400" y="4278313"/>
            <a:ext cx="461986" cy="369332"/>
          </a:xfrm>
          <a:prstGeom prst="rect">
            <a:avLst/>
          </a:prstGeom>
          <a:noFill/>
          <a:ln w="9525">
            <a:noFill/>
            <a:miter lim="800000"/>
            <a:headEnd/>
            <a:tailEnd/>
          </a:ln>
        </p:spPr>
        <p:txBody>
          <a:bodyPr wrap="none">
            <a:spAutoFit/>
          </a:bodyPr>
          <a:lstStyle/>
          <a:p>
            <a:r>
              <a:rPr lang="en-US" b="1">
                <a:solidFill>
                  <a:srgbClr val="0000CC"/>
                </a:solidFill>
              </a:rPr>
              <a:t>Lin</a:t>
            </a:r>
          </a:p>
        </p:txBody>
      </p:sp>
      <p:sp>
        <p:nvSpPr>
          <p:cNvPr id="103432" name="TextBox 8"/>
          <p:cNvSpPr txBox="1">
            <a:spLocks noChangeArrowheads="1"/>
          </p:cNvSpPr>
          <p:nvPr/>
        </p:nvSpPr>
        <p:spPr bwMode="auto">
          <a:xfrm>
            <a:off x="3276600" y="2438400"/>
            <a:ext cx="461986" cy="369332"/>
          </a:xfrm>
          <a:prstGeom prst="rect">
            <a:avLst/>
          </a:prstGeom>
          <a:noFill/>
          <a:ln w="9525">
            <a:noFill/>
            <a:miter lim="800000"/>
            <a:headEnd/>
            <a:tailEnd/>
          </a:ln>
        </p:spPr>
        <p:txBody>
          <a:bodyPr wrap="none">
            <a:spAutoFit/>
          </a:bodyPr>
          <a:lstStyle/>
          <a:p>
            <a:r>
              <a:rPr lang="en-US" b="1">
                <a:solidFill>
                  <a:srgbClr val="0000CC"/>
                </a:solidFill>
              </a:rPr>
              <a:t>Lin</a:t>
            </a:r>
          </a:p>
        </p:txBody>
      </p:sp>
      <p:sp>
        <p:nvSpPr>
          <p:cNvPr id="103433" name="TextBox 9"/>
          <p:cNvSpPr txBox="1">
            <a:spLocks noChangeArrowheads="1"/>
          </p:cNvSpPr>
          <p:nvPr/>
        </p:nvSpPr>
        <p:spPr bwMode="auto">
          <a:xfrm>
            <a:off x="2133601" y="3505200"/>
            <a:ext cx="787395" cy="369332"/>
          </a:xfrm>
          <a:prstGeom prst="rect">
            <a:avLst/>
          </a:prstGeom>
          <a:noFill/>
          <a:ln w="9525">
            <a:noFill/>
            <a:miter lim="800000"/>
            <a:headEnd/>
            <a:tailEnd/>
          </a:ln>
        </p:spPr>
        <p:txBody>
          <a:bodyPr wrap="none">
            <a:spAutoFit/>
          </a:bodyPr>
          <a:lstStyle/>
          <a:p>
            <a:r>
              <a:rPr lang="en-US" b="1" i="1">
                <a:solidFill>
                  <a:srgbClr val="0000CC"/>
                </a:solidFill>
              </a:rPr>
              <a:t>I</a:t>
            </a:r>
            <a:r>
              <a:rPr lang="en-US" b="1" i="1" baseline="-25000">
                <a:solidFill>
                  <a:srgbClr val="0000CC"/>
                </a:solidFill>
              </a:rPr>
              <a:t>Q1</a:t>
            </a:r>
            <a:r>
              <a:rPr lang="en-US" b="1" i="1">
                <a:solidFill>
                  <a:srgbClr val="0000CC"/>
                </a:solidFill>
              </a:rPr>
              <a:t>=I</a:t>
            </a:r>
            <a:r>
              <a:rPr lang="en-US" b="1" i="1" baseline="-25000">
                <a:solidFill>
                  <a:srgbClr val="0000CC"/>
                </a:solidFill>
              </a:rPr>
              <a:t>Q5</a:t>
            </a:r>
          </a:p>
        </p:txBody>
      </p:sp>
      <p:cxnSp>
        <p:nvCxnSpPr>
          <p:cNvPr id="103434" name="Straight Arrow Connector 11"/>
          <p:cNvCxnSpPr>
            <a:cxnSpLocks noChangeShapeType="1"/>
          </p:cNvCxnSpPr>
          <p:nvPr/>
        </p:nvCxnSpPr>
        <p:spPr bwMode="auto">
          <a:xfrm rot="5400000">
            <a:off x="3237707" y="3390107"/>
            <a:ext cx="990600" cy="1587"/>
          </a:xfrm>
          <a:prstGeom prst="straightConnector1">
            <a:avLst/>
          </a:prstGeom>
          <a:noFill/>
          <a:ln w="31750" algn="ctr">
            <a:solidFill>
              <a:srgbClr val="0000CC"/>
            </a:solidFill>
            <a:round/>
            <a:headEnd/>
            <a:tailEnd type="triangle" w="med" len="med"/>
          </a:ln>
        </p:spPr>
      </p:cxnSp>
      <p:cxnSp>
        <p:nvCxnSpPr>
          <p:cNvPr id="103435" name="Shape 15"/>
          <p:cNvCxnSpPr>
            <a:cxnSpLocks noChangeShapeType="1"/>
            <a:endCxn id="103431" idx="0"/>
          </p:cNvCxnSpPr>
          <p:nvPr/>
        </p:nvCxnSpPr>
        <p:spPr bwMode="auto">
          <a:xfrm rot="10800000" flipV="1">
            <a:off x="7622395" y="3733800"/>
            <a:ext cx="835807" cy="544513"/>
          </a:xfrm>
          <a:prstGeom prst="bentConnector2">
            <a:avLst/>
          </a:prstGeom>
          <a:noFill/>
          <a:ln w="38100" algn="ctr">
            <a:solidFill>
              <a:srgbClr val="FF0000"/>
            </a:solidFill>
            <a:round/>
            <a:headEnd/>
            <a:tailEnd type="triangle" w="med" len="med"/>
          </a:ln>
        </p:spPr>
      </p:cxnSp>
      <p:sp>
        <p:nvSpPr>
          <p:cNvPr id="103436" name="TextBox 16"/>
          <p:cNvSpPr txBox="1">
            <a:spLocks noChangeArrowheads="1"/>
          </p:cNvSpPr>
          <p:nvPr/>
        </p:nvSpPr>
        <p:spPr bwMode="auto">
          <a:xfrm>
            <a:off x="7789864" y="3805238"/>
            <a:ext cx="787395" cy="369332"/>
          </a:xfrm>
          <a:prstGeom prst="rect">
            <a:avLst/>
          </a:prstGeom>
          <a:noFill/>
          <a:ln w="9525">
            <a:noFill/>
            <a:miter lim="800000"/>
            <a:headEnd/>
            <a:tailEnd/>
          </a:ln>
        </p:spPr>
        <p:txBody>
          <a:bodyPr wrap="none">
            <a:spAutoFit/>
          </a:bodyPr>
          <a:lstStyle/>
          <a:p>
            <a:r>
              <a:rPr lang="en-US" b="1" i="1">
                <a:solidFill>
                  <a:srgbClr val="FF0000"/>
                </a:solidFill>
              </a:rPr>
              <a:t>I</a:t>
            </a:r>
            <a:r>
              <a:rPr lang="en-US" b="1" i="1" baseline="-25000">
                <a:solidFill>
                  <a:srgbClr val="FF0000"/>
                </a:solidFill>
              </a:rPr>
              <a:t>Q2</a:t>
            </a:r>
            <a:r>
              <a:rPr lang="en-US" b="1" i="1">
                <a:solidFill>
                  <a:srgbClr val="FF0000"/>
                </a:solidFill>
              </a:rPr>
              <a:t>=I</a:t>
            </a:r>
            <a:r>
              <a:rPr lang="en-US" b="1" i="1" baseline="-25000">
                <a:solidFill>
                  <a:srgbClr val="FF0000"/>
                </a:solidFill>
              </a:rPr>
              <a:t>Q4</a:t>
            </a:r>
          </a:p>
        </p:txBody>
      </p:sp>
    </p:spTree>
    <p:extLst>
      <p:ext uri="{BB962C8B-B14F-4D97-AF65-F5344CB8AC3E}">
        <p14:creationId xmlns:p14="http://schemas.microsoft.com/office/powerpoint/2010/main" val="662870331"/>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Title 1"/>
          <p:cNvSpPr>
            <a:spLocks noGrp="1"/>
          </p:cNvSpPr>
          <p:nvPr>
            <p:ph type="title"/>
          </p:nvPr>
        </p:nvSpPr>
        <p:spPr>
          <a:xfrm>
            <a:off x="922421" y="146843"/>
            <a:ext cx="10515600" cy="1325563"/>
          </a:xfrm>
        </p:spPr>
        <p:txBody>
          <a:bodyPr/>
          <a:lstStyle/>
          <a:p>
            <a:r>
              <a:rPr lang="en-US" dirty="0" smtClean="0"/>
              <a:t>SNM Derivation 6T Cell (cont’d)</a:t>
            </a:r>
          </a:p>
        </p:txBody>
      </p:sp>
      <p:sp>
        <p:nvSpPr>
          <p:cNvPr id="104451" name="Slide Number Placeholder 3"/>
          <p:cNvSpPr>
            <a:spLocks noGrp="1"/>
          </p:cNvSpPr>
          <p:nvPr>
            <p:ph type="sldNum" sz="quarter" idx="10"/>
          </p:nvPr>
        </p:nvSpPr>
        <p:spPr>
          <a:xfrm>
            <a:off x="8904288" y="6092825"/>
            <a:ext cx="609600" cy="431800"/>
          </a:xfrm>
          <a:noFill/>
        </p:spPr>
        <p:txBody>
          <a:bodyPr/>
          <a:lstStyle/>
          <a:p>
            <a:fld id="{B3938B64-83AB-4020-8987-B9866F779D13}" type="slidenum">
              <a:rPr lang="it-IT" smtClean="0">
                <a:latin typeface="Arial" pitchFamily="34" charset="0"/>
                <a:ea typeface="ＭＳ Ｐゴシック" pitchFamily="34" charset="-128"/>
              </a:rPr>
              <a:pPr/>
              <a:t>64</a:t>
            </a:fld>
            <a:endParaRPr lang="it-IT">
              <a:latin typeface="Arial" pitchFamily="34" charset="0"/>
              <a:ea typeface="ＭＳ Ｐゴシック" pitchFamily="34" charset="-128"/>
            </a:endParaRPr>
          </a:p>
        </p:txBody>
      </p:sp>
      <p:pic>
        <p:nvPicPr>
          <p:cNvPr id="104452" name="Picture 2"/>
          <p:cNvPicPr>
            <a:picLocks noChangeAspect="1" noChangeArrowheads="1"/>
          </p:cNvPicPr>
          <p:nvPr/>
        </p:nvPicPr>
        <p:blipFill>
          <a:blip r:embed="rId2" cstate="print"/>
          <a:srcRect/>
          <a:stretch>
            <a:fillRect/>
          </a:stretch>
        </p:blipFill>
        <p:spPr bwMode="auto">
          <a:xfrm>
            <a:off x="2209800" y="1417638"/>
            <a:ext cx="3200400" cy="1477962"/>
          </a:xfrm>
          <a:prstGeom prst="rect">
            <a:avLst/>
          </a:prstGeom>
          <a:noFill/>
          <a:ln w="9525">
            <a:noFill/>
            <a:miter lim="800000"/>
            <a:headEnd/>
            <a:tailEnd/>
          </a:ln>
        </p:spPr>
      </p:pic>
      <p:pic>
        <p:nvPicPr>
          <p:cNvPr id="104453" name="Picture 3"/>
          <p:cNvPicPr>
            <a:picLocks noChangeAspect="1" noChangeArrowheads="1"/>
          </p:cNvPicPr>
          <p:nvPr/>
        </p:nvPicPr>
        <p:blipFill>
          <a:blip r:embed="rId3" cstate="print"/>
          <a:srcRect/>
          <a:stretch>
            <a:fillRect/>
          </a:stretch>
        </p:blipFill>
        <p:spPr bwMode="auto">
          <a:xfrm>
            <a:off x="1828800" y="3276601"/>
            <a:ext cx="4724400" cy="1484313"/>
          </a:xfrm>
          <a:prstGeom prst="rect">
            <a:avLst/>
          </a:prstGeom>
          <a:noFill/>
          <a:ln w="9525">
            <a:noFill/>
            <a:miter lim="800000"/>
            <a:headEnd/>
            <a:tailEnd/>
          </a:ln>
        </p:spPr>
      </p:pic>
      <p:pic>
        <p:nvPicPr>
          <p:cNvPr id="104454" name="Picture 4"/>
          <p:cNvPicPr>
            <a:picLocks noChangeAspect="1" noChangeArrowheads="1"/>
          </p:cNvPicPr>
          <p:nvPr/>
        </p:nvPicPr>
        <p:blipFill>
          <a:blip r:embed="rId4" cstate="print"/>
          <a:srcRect/>
          <a:stretch>
            <a:fillRect/>
          </a:stretch>
        </p:blipFill>
        <p:spPr bwMode="auto">
          <a:xfrm>
            <a:off x="2057401" y="5257800"/>
            <a:ext cx="1960563" cy="304800"/>
          </a:xfrm>
          <a:prstGeom prst="rect">
            <a:avLst/>
          </a:prstGeom>
          <a:noFill/>
          <a:ln w="9525">
            <a:noFill/>
            <a:miter lim="800000"/>
            <a:headEnd/>
            <a:tailEnd/>
          </a:ln>
        </p:spPr>
      </p:pic>
      <p:grpSp>
        <p:nvGrpSpPr>
          <p:cNvPr id="2" name="Group 9"/>
          <p:cNvGrpSpPr>
            <a:grpSpLocks/>
          </p:cNvGrpSpPr>
          <p:nvPr/>
        </p:nvGrpSpPr>
        <p:grpSpPr bwMode="auto">
          <a:xfrm>
            <a:off x="7391400" y="3124200"/>
            <a:ext cx="2362200" cy="1600200"/>
            <a:chOff x="5257800" y="1143000"/>
            <a:chExt cx="2962275" cy="1895475"/>
          </a:xfrm>
        </p:grpSpPr>
        <p:pic>
          <p:nvPicPr>
            <p:cNvPr id="104460" name="Picture 5"/>
            <p:cNvPicPr>
              <a:picLocks noChangeAspect="1" noChangeArrowheads="1"/>
            </p:cNvPicPr>
            <p:nvPr/>
          </p:nvPicPr>
          <p:blipFill>
            <a:blip r:embed="rId5" cstate="print"/>
            <a:srcRect/>
            <a:stretch>
              <a:fillRect/>
            </a:stretch>
          </p:blipFill>
          <p:spPr bwMode="auto">
            <a:xfrm>
              <a:off x="5257800" y="1143000"/>
              <a:ext cx="2962275" cy="1476375"/>
            </a:xfrm>
            <a:prstGeom prst="rect">
              <a:avLst/>
            </a:prstGeom>
            <a:noFill/>
            <a:ln w="9525">
              <a:noFill/>
              <a:miter lim="800000"/>
              <a:headEnd/>
              <a:tailEnd/>
            </a:ln>
          </p:spPr>
        </p:pic>
        <p:pic>
          <p:nvPicPr>
            <p:cNvPr id="104461" name="Picture 6"/>
            <p:cNvPicPr>
              <a:picLocks noChangeAspect="1" noChangeArrowheads="1"/>
            </p:cNvPicPr>
            <p:nvPr/>
          </p:nvPicPr>
          <p:blipFill>
            <a:blip r:embed="rId6" cstate="print"/>
            <a:srcRect/>
            <a:stretch>
              <a:fillRect/>
            </a:stretch>
          </p:blipFill>
          <p:spPr bwMode="auto">
            <a:xfrm>
              <a:off x="5273040" y="2590800"/>
              <a:ext cx="2428875" cy="447675"/>
            </a:xfrm>
            <a:prstGeom prst="rect">
              <a:avLst/>
            </a:prstGeom>
            <a:noFill/>
            <a:ln w="9525">
              <a:noFill/>
              <a:miter lim="800000"/>
              <a:headEnd/>
              <a:tailEnd/>
            </a:ln>
          </p:spPr>
        </p:pic>
      </p:grpSp>
      <p:sp>
        <p:nvSpPr>
          <p:cNvPr id="104456" name="TextBox 11"/>
          <p:cNvSpPr txBox="1">
            <a:spLocks noChangeArrowheads="1"/>
          </p:cNvSpPr>
          <p:nvPr/>
        </p:nvSpPr>
        <p:spPr bwMode="auto">
          <a:xfrm>
            <a:off x="2286001" y="990600"/>
            <a:ext cx="2461315" cy="369332"/>
          </a:xfrm>
          <a:prstGeom prst="rect">
            <a:avLst/>
          </a:prstGeom>
          <a:noFill/>
          <a:ln w="9525">
            <a:noFill/>
            <a:miter lim="800000"/>
            <a:headEnd/>
            <a:tailEnd/>
          </a:ln>
        </p:spPr>
        <p:txBody>
          <a:bodyPr wrap="none">
            <a:spAutoFit/>
          </a:bodyPr>
          <a:lstStyle/>
          <a:p>
            <a:r>
              <a:rPr lang="en-US">
                <a:solidFill>
                  <a:srgbClr val="0000CC"/>
                </a:solidFill>
              </a:rPr>
              <a:t>First order device model</a:t>
            </a:r>
          </a:p>
        </p:txBody>
      </p:sp>
      <p:sp>
        <p:nvSpPr>
          <p:cNvPr id="104457" name="TextBox 12"/>
          <p:cNvSpPr txBox="1">
            <a:spLocks noChangeArrowheads="1"/>
          </p:cNvSpPr>
          <p:nvPr/>
        </p:nvSpPr>
        <p:spPr bwMode="auto">
          <a:xfrm>
            <a:off x="2286001" y="2819400"/>
            <a:ext cx="1394421" cy="369332"/>
          </a:xfrm>
          <a:prstGeom prst="rect">
            <a:avLst/>
          </a:prstGeom>
          <a:noFill/>
          <a:ln w="9525">
            <a:noFill/>
            <a:miter lim="800000"/>
            <a:headEnd/>
            <a:tailEnd/>
          </a:ln>
        </p:spPr>
        <p:txBody>
          <a:bodyPr wrap="none">
            <a:spAutoFit/>
          </a:bodyPr>
          <a:lstStyle/>
          <a:p>
            <a:r>
              <a:rPr lang="en-US">
                <a:solidFill>
                  <a:srgbClr val="0000CC"/>
                </a:solidFill>
              </a:rPr>
              <a:t>Current Eqns</a:t>
            </a:r>
          </a:p>
        </p:txBody>
      </p:sp>
      <p:sp>
        <p:nvSpPr>
          <p:cNvPr id="104458" name="TextBox 13"/>
          <p:cNvSpPr txBox="1">
            <a:spLocks noChangeArrowheads="1"/>
          </p:cNvSpPr>
          <p:nvPr/>
        </p:nvSpPr>
        <p:spPr bwMode="auto">
          <a:xfrm>
            <a:off x="6842126" y="2667000"/>
            <a:ext cx="1899687" cy="369332"/>
          </a:xfrm>
          <a:prstGeom prst="rect">
            <a:avLst/>
          </a:prstGeom>
          <a:noFill/>
          <a:ln w="9525">
            <a:noFill/>
            <a:miter lim="800000"/>
            <a:headEnd/>
            <a:tailEnd/>
          </a:ln>
        </p:spPr>
        <p:txBody>
          <a:bodyPr wrap="none">
            <a:spAutoFit/>
          </a:bodyPr>
          <a:lstStyle/>
          <a:p>
            <a:r>
              <a:rPr lang="en-US">
                <a:solidFill>
                  <a:srgbClr val="0000CC"/>
                </a:solidFill>
              </a:rPr>
              <a:t>Loop Voltage Eqns</a:t>
            </a:r>
          </a:p>
        </p:txBody>
      </p:sp>
      <p:sp>
        <p:nvSpPr>
          <p:cNvPr id="104459" name="TextBox 14"/>
          <p:cNvSpPr txBox="1">
            <a:spLocks noChangeArrowheads="1"/>
          </p:cNvSpPr>
          <p:nvPr/>
        </p:nvSpPr>
        <p:spPr bwMode="auto">
          <a:xfrm>
            <a:off x="2133600" y="4719638"/>
            <a:ext cx="779572" cy="369332"/>
          </a:xfrm>
          <a:prstGeom prst="rect">
            <a:avLst/>
          </a:prstGeom>
          <a:noFill/>
          <a:ln w="9525">
            <a:noFill/>
            <a:miter lim="800000"/>
            <a:headEnd/>
            <a:tailEnd/>
          </a:ln>
        </p:spPr>
        <p:txBody>
          <a:bodyPr wrap="none">
            <a:spAutoFit/>
          </a:bodyPr>
          <a:lstStyle/>
          <a:p>
            <a:r>
              <a:rPr lang="en-US"/>
              <a:t>where</a:t>
            </a:r>
          </a:p>
        </p:txBody>
      </p:sp>
    </p:spTree>
    <p:extLst>
      <p:ext uri="{BB962C8B-B14F-4D97-AF65-F5344CB8AC3E}">
        <p14:creationId xmlns:p14="http://schemas.microsoft.com/office/powerpoint/2010/main" val="3543650622"/>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Title 1"/>
          <p:cNvSpPr>
            <a:spLocks noGrp="1"/>
          </p:cNvSpPr>
          <p:nvPr>
            <p:ph type="title"/>
          </p:nvPr>
        </p:nvSpPr>
        <p:spPr/>
        <p:txBody>
          <a:bodyPr/>
          <a:lstStyle/>
          <a:p>
            <a:r>
              <a:rPr lang="en-US" smtClean="0"/>
              <a:t>SNM Derivation 6T Cell (cont’d)</a:t>
            </a:r>
          </a:p>
        </p:txBody>
      </p:sp>
      <p:sp>
        <p:nvSpPr>
          <p:cNvPr id="105475" name="Slide Number Placeholder 3"/>
          <p:cNvSpPr>
            <a:spLocks noGrp="1"/>
          </p:cNvSpPr>
          <p:nvPr>
            <p:ph type="sldNum" sz="quarter" idx="10"/>
          </p:nvPr>
        </p:nvSpPr>
        <p:spPr>
          <a:xfrm>
            <a:off x="8904288" y="6092825"/>
            <a:ext cx="609600" cy="431800"/>
          </a:xfrm>
          <a:noFill/>
        </p:spPr>
        <p:txBody>
          <a:bodyPr/>
          <a:lstStyle/>
          <a:p>
            <a:fld id="{F42D2C98-09B2-4F3F-B1FD-B34F9887217E}" type="slidenum">
              <a:rPr lang="it-IT" smtClean="0">
                <a:latin typeface="Arial" pitchFamily="34" charset="0"/>
                <a:ea typeface="ＭＳ Ｐゴシック" pitchFamily="34" charset="-128"/>
              </a:rPr>
              <a:pPr/>
              <a:t>65</a:t>
            </a:fld>
            <a:endParaRPr lang="it-IT">
              <a:latin typeface="Arial" pitchFamily="34" charset="0"/>
              <a:ea typeface="ＭＳ Ｐゴシック" pitchFamily="34" charset="-128"/>
            </a:endParaRPr>
          </a:p>
        </p:txBody>
      </p:sp>
      <p:pic>
        <p:nvPicPr>
          <p:cNvPr id="105476" name="Picture 7"/>
          <p:cNvPicPr>
            <a:picLocks noChangeAspect="1" noChangeArrowheads="1"/>
          </p:cNvPicPr>
          <p:nvPr/>
        </p:nvPicPr>
        <p:blipFill>
          <a:blip r:embed="rId2" cstate="print"/>
          <a:srcRect/>
          <a:stretch>
            <a:fillRect/>
          </a:stretch>
        </p:blipFill>
        <p:spPr bwMode="auto">
          <a:xfrm>
            <a:off x="1676401" y="1371600"/>
            <a:ext cx="5280025" cy="1752600"/>
          </a:xfrm>
          <a:prstGeom prst="rect">
            <a:avLst/>
          </a:prstGeom>
          <a:noFill/>
          <a:ln w="9525">
            <a:noFill/>
            <a:miter lim="800000"/>
            <a:headEnd/>
            <a:tailEnd/>
          </a:ln>
        </p:spPr>
      </p:pic>
      <p:pic>
        <p:nvPicPr>
          <p:cNvPr id="105477" name="Picture 2"/>
          <p:cNvPicPr>
            <a:picLocks noChangeAspect="1" noChangeArrowheads="1"/>
          </p:cNvPicPr>
          <p:nvPr/>
        </p:nvPicPr>
        <p:blipFill>
          <a:blip r:embed="rId3" cstate="print"/>
          <a:srcRect/>
          <a:stretch>
            <a:fillRect/>
          </a:stretch>
        </p:blipFill>
        <p:spPr bwMode="auto">
          <a:xfrm>
            <a:off x="1905000" y="3403600"/>
            <a:ext cx="1143000" cy="254000"/>
          </a:xfrm>
          <a:prstGeom prst="rect">
            <a:avLst/>
          </a:prstGeom>
          <a:noFill/>
          <a:ln w="9525">
            <a:noFill/>
            <a:miter lim="800000"/>
            <a:headEnd/>
            <a:tailEnd/>
          </a:ln>
        </p:spPr>
      </p:pic>
      <p:pic>
        <p:nvPicPr>
          <p:cNvPr id="105478" name="Picture 3"/>
          <p:cNvPicPr>
            <a:picLocks noChangeAspect="1" noChangeArrowheads="1"/>
          </p:cNvPicPr>
          <p:nvPr/>
        </p:nvPicPr>
        <p:blipFill>
          <a:blip r:embed="rId4" cstate="print"/>
          <a:srcRect/>
          <a:stretch>
            <a:fillRect/>
          </a:stretch>
        </p:blipFill>
        <p:spPr bwMode="auto">
          <a:xfrm>
            <a:off x="7764464" y="1066800"/>
            <a:ext cx="2903537" cy="2605088"/>
          </a:xfrm>
          <a:prstGeom prst="rect">
            <a:avLst/>
          </a:prstGeom>
          <a:noFill/>
          <a:ln w="9525">
            <a:noFill/>
            <a:miter lim="800000"/>
            <a:headEnd/>
            <a:tailEnd/>
          </a:ln>
        </p:spPr>
      </p:pic>
      <p:pic>
        <p:nvPicPr>
          <p:cNvPr id="105479" name="Picture 5"/>
          <p:cNvPicPr>
            <a:picLocks noChangeAspect="1" noChangeArrowheads="1"/>
          </p:cNvPicPr>
          <p:nvPr/>
        </p:nvPicPr>
        <p:blipFill>
          <a:blip r:embed="rId5" cstate="print"/>
          <a:srcRect/>
          <a:stretch>
            <a:fillRect/>
          </a:stretch>
        </p:blipFill>
        <p:spPr bwMode="auto">
          <a:xfrm>
            <a:off x="7113588" y="3810000"/>
            <a:ext cx="3554412" cy="2381250"/>
          </a:xfrm>
          <a:prstGeom prst="rect">
            <a:avLst/>
          </a:prstGeom>
          <a:noFill/>
          <a:ln w="9525">
            <a:noFill/>
            <a:miter lim="800000"/>
            <a:headEnd/>
            <a:tailEnd/>
          </a:ln>
        </p:spPr>
      </p:pic>
      <p:sp>
        <p:nvSpPr>
          <p:cNvPr id="105480" name="Rectangle 9"/>
          <p:cNvSpPr>
            <a:spLocks noChangeArrowheads="1"/>
          </p:cNvSpPr>
          <p:nvPr/>
        </p:nvSpPr>
        <p:spPr bwMode="auto">
          <a:xfrm>
            <a:off x="8991600" y="2057400"/>
            <a:ext cx="304800" cy="685800"/>
          </a:xfrm>
          <a:prstGeom prst="rect">
            <a:avLst/>
          </a:prstGeom>
          <a:noFill/>
          <a:ln w="25400" algn="ctr">
            <a:solidFill>
              <a:srgbClr val="FF0000"/>
            </a:solidFill>
            <a:round/>
            <a:headEnd/>
            <a:tailEnd/>
          </a:ln>
        </p:spPr>
        <p:txBody>
          <a:bodyPr/>
          <a:lstStyle/>
          <a:p>
            <a:endParaRPr lang="en-US"/>
          </a:p>
        </p:txBody>
      </p:sp>
      <p:cxnSp>
        <p:nvCxnSpPr>
          <p:cNvPr id="105481" name="Straight Connector 11"/>
          <p:cNvCxnSpPr>
            <a:cxnSpLocks noChangeShapeType="1"/>
          </p:cNvCxnSpPr>
          <p:nvPr/>
        </p:nvCxnSpPr>
        <p:spPr bwMode="auto">
          <a:xfrm rot="5400000">
            <a:off x="7886700" y="3619500"/>
            <a:ext cx="1981200" cy="228600"/>
          </a:xfrm>
          <a:prstGeom prst="line">
            <a:avLst/>
          </a:prstGeom>
          <a:noFill/>
          <a:ln w="25400" algn="ctr">
            <a:solidFill>
              <a:srgbClr val="FF0000"/>
            </a:solidFill>
            <a:round/>
            <a:headEnd/>
            <a:tailEnd type="triangle" w="med" len="med"/>
          </a:ln>
        </p:spPr>
      </p:cxnSp>
      <p:cxnSp>
        <p:nvCxnSpPr>
          <p:cNvPr id="105482" name="Straight Connector 13"/>
          <p:cNvCxnSpPr>
            <a:cxnSpLocks noChangeShapeType="1"/>
          </p:cNvCxnSpPr>
          <p:nvPr/>
        </p:nvCxnSpPr>
        <p:spPr bwMode="auto">
          <a:xfrm rot="16200000" flipH="1">
            <a:off x="8382000" y="3657600"/>
            <a:ext cx="2438400" cy="609600"/>
          </a:xfrm>
          <a:prstGeom prst="line">
            <a:avLst/>
          </a:prstGeom>
          <a:noFill/>
          <a:ln w="25400" algn="ctr">
            <a:solidFill>
              <a:srgbClr val="FF0000"/>
            </a:solidFill>
            <a:round/>
            <a:headEnd/>
            <a:tailEnd type="triangle" w="med" len="med"/>
          </a:ln>
        </p:spPr>
      </p:cxnSp>
      <p:pic>
        <p:nvPicPr>
          <p:cNvPr id="105483" name="Picture 6"/>
          <p:cNvPicPr>
            <a:picLocks noChangeAspect="1" noChangeArrowheads="1"/>
          </p:cNvPicPr>
          <p:nvPr/>
        </p:nvPicPr>
        <p:blipFill>
          <a:blip r:embed="rId6" cstate="print"/>
          <a:srcRect/>
          <a:stretch>
            <a:fillRect/>
          </a:stretch>
        </p:blipFill>
        <p:spPr bwMode="auto">
          <a:xfrm>
            <a:off x="5562600" y="3200400"/>
            <a:ext cx="2286000" cy="482600"/>
          </a:xfrm>
          <a:prstGeom prst="rect">
            <a:avLst/>
          </a:prstGeom>
          <a:noFill/>
          <a:ln w="9525">
            <a:noFill/>
            <a:miter lim="800000"/>
            <a:headEnd/>
            <a:tailEnd/>
          </a:ln>
        </p:spPr>
      </p:pic>
      <p:pic>
        <p:nvPicPr>
          <p:cNvPr id="105484" name="Picture 7"/>
          <p:cNvPicPr>
            <a:picLocks noChangeAspect="1" noChangeArrowheads="1"/>
          </p:cNvPicPr>
          <p:nvPr/>
        </p:nvPicPr>
        <p:blipFill>
          <a:blip r:embed="rId7" cstate="print"/>
          <a:srcRect/>
          <a:stretch>
            <a:fillRect/>
          </a:stretch>
        </p:blipFill>
        <p:spPr bwMode="auto">
          <a:xfrm>
            <a:off x="4343400" y="3733800"/>
            <a:ext cx="3162300" cy="2343150"/>
          </a:xfrm>
          <a:prstGeom prst="rect">
            <a:avLst/>
          </a:prstGeom>
          <a:noFill/>
          <a:ln w="9525">
            <a:noFill/>
            <a:miter lim="800000"/>
            <a:headEnd/>
            <a:tailEnd/>
          </a:ln>
        </p:spPr>
      </p:pic>
      <p:sp>
        <p:nvSpPr>
          <p:cNvPr id="105485" name="TextBox 17"/>
          <p:cNvSpPr txBox="1">
            <a:spLocks noChangeArrowheads="1"/>
          </p:cNvSpPr>
          <p:nvPr/>
        </p:nvSpPr>
        <p:spPr bwMode="auto">
          <a:xfrm>
            <a:off x="2057400" y="990600"/>
            <a:ext cx="2602636" cy="369332"/>
          </a:xfrm>
          <a:prstGeom prst="rect">
            <a:avLst/>
          </a:prstGeom>
          <a:noFill/>
          <a:ln w="9525">
            <a:noFill/>
            <a:miter lim="800000"/>
            <a:headEnd/>
            <a:tailEnd/>
          </a:ln>
        </p:spPr>
        <p:txBody>
          <a:bodyPr wrap="none">
            <a:spAutoFit/>
          </a:bodyPr>
          <a:lstStyle/>
          <a:p>
            <a:r>
              <a:rPr lang="en-US">
                <a:solidFill>
                  <a:srgbClr val="0000CC"/>
                </a:solidFill>
              </a:rPr>
              <a:t>Substituting &amp; Simplifying</a:t>
            </a:r>
          </a:p>
        </p:txBody>
      </p:sp>
      <p:sp>
        <p:nvSpPr>
          <p:cNvPr id="105486" name="TextBox 18"/>
          <p:cNvSpPr txBox="1">
            <a:spLocks noChangeArrowheads="1"/>
          </p:cNvSpPr>
          <p:nvPr/>
        </p:nvSpPr>
        <p:spPr bwMode="auto">
          <a:xfrm>
            <a:off x="1905000" y="3048000"/>
            <a:ext cx="779572" cy="369332"/>
          </a:xfrm>
          <a:prstGeom prst="rect">
            <a:avLst/>
          </a:prstGeom>
          <a:noFill/>
          <a:ln w="9525">
            <a:noFill/>
            <a:miter lim="800000"/>
            <a:headEnd/>
            <a:tailEnd/>
          </a:ln>
        </p:spPr>
        <p:txBody>
          <a:bodyPr wrap="none">
            <a:spAutoFit/>
          </a:bodyPr>
          <a:lstStyle/>
          <a:p>
            <a:r>
              <a:rPr lang="en-US"/>
              <a:t>where</a:t>
            </a:r>
          </a:p>
        </p:txBody>
      </p:sp>
      <p:sp>
        <p:nvSpPr>
          <p:cNvPr id="105487" name="TextBox 19"/>
          <p:cNvSpPr txBox="1">
            <a:spLocks noChangeArrowheads="1"/>
          </p:cNvSpPr>
          <p:nvPr/>
        </p:nvSpPr>
        <p:spPr bwMode="auto">
          <a:xfrm>
            <a:off x="3144838" y="4430713"/>
            <a:ext cx="779572" cy="369332"/>
          </a:xfrm>
          <a:prstGeom prst="rect">
            <a:avLst/>
          </a:prstGeom>
          <a:noFill/>
          <a:ln w="9525">
            <a:noFill/>
            <a:miter lim="800000"/>
            <a:headEnd/>
            <a:tailEnd/>
          </a:ln>
        </p:spPr>
        <p:txBody>
          <a:bodyPr wrap="none">
            <a:spAutoFit/>
          </a:bodyPr>
          <a:lstStyle/>
          <a:p>
            <a:r>
              <a:rPr lang="en-US"/>
              <a:t>where</a:t>
            </a:r>
          </a:p>
        </p:txBody>
      </p:sp>
      <p:sp>
        <p:nvSpPr>
          <p:cNvPr id="105488" name="Oval 20"/>
          <p:cNvSpPr>
            <a:spLocks noChangeArrowheads="1"/>
          </p:cNvSpPr>
          <p:nvPr/>
        </p:nvSpPr>
        <p:spPr bwMode="auto">
          <a:xfrm>
            <a:off x="5562600" y="3200400"/>
            <a:ext cx="2362200" cy="457200"/>
          </a:xfrm>
          <a:prstGeom prst="ellipse">
            <a:avLst/>
          </a:prstGeom>
          <a:noFill/>
          <a:ln w="25400" algn="ctr">
            <a:solidFill>
              <a:srgbClr val="FF0000"/>
            </a:solidFill>
            <a:round/>
            <a:headEnd/>
            <a:tailEnd/>
          </a:ln>
        </p:spPr>
        <p:txBody>
          <a:bodyPr/>
          <a:lstStyle/>
          <a:p>
            <a:endParaRPr lang="en-US"/>
          </a:p>
        </p:txBody>
      </p:sp>
      <p:cxnSp>
        <p:nvCxnSpPr>
          <p:cNvPr id="105489" name="Elbow Connector 25"/>
          <p:cNvCxnSpPr>
            <a:cxnSpLocks noChangeShapeType="1"/>
          </p:cNvCxnSpPr>
          <p:nvPr/>
        </p:nvCxnSpPr>
        <p:spPr bwMode="auto">
          <a:xfrm rot="5400000">
            <a:off x="3201194" y="4953794"/>
            <a:ext cx="2286000" cy="1588"/>
          </a:xfrm>
          <a:prstGeom prst="bentConnector3">
            <a:avLst>
              <a:gd name="adj1" fmla="val 50000"/>
            </a:avLst>
          </a:prstGeom>
          <a:noFill/>
          <a:ln w="9525" algn="ctr">
            <a:solidFill>
              <a:schemeClr val="tx1"/>
            </a:solidFill>
            <a:round/>
            <a:headEnd/>
            <a:tailEnd/>
          </a:ln>
        </p:spPr>
      </p:cxnSp>
      <p:cxnSp>
        <p:nvCxnSpPr>
          <p:cNvPr id="105490" name="Straight Connector 27"/>
          <p:cNvCxnSpPr>
            <a:cxnSpLocks noChangeShapeType="1"/>
          </p:cNvCxnSpPr>
          <p:nvPr/>
        </p:nvCxnSpPr>
        <p:spPr bwMode="auto">
          <a:xfrm>
            <a:off x="4343400" y="3810000"/>
            <a:ext cx="152400" cy="0"/>
          </a:xfrm>
          <a:prstGeom prst="line">
            <a:avLst/>
          </a:prstGeom>
          <a:noFill/>
          <a:ln w="9525" algn="ctr">
            <a:solidFill>
              <a:schemeClr val="tx1"/>
            </a:solidFill>
            <a:round/>
            <a:headEnd/>
            <a:tailEnd/>
          </a:ln>
        </p:spPr>
      </p:cxnSp>
      <p:cxnSp>
        <p:nvCxnSpPr>
          <p:cNvPr id="105491" name="Straight Connector 29"/>
          <p:cNvCxnSpPr>
            <a:cxnSpLocks noChangeShapeType="1"/>
          </p:cNvCxnSpPr>
          <p:nvPr/>
        </p:nvCxnSpPr>
        <p:spPr bwMode="auto">
          <a:xfrm>
            <a:off x="4343400" y="6096000"/>
            <a:ext cx="152400" cy="0"/>
          </a:xfrm>
          <a:prstGeom prst="line">
            <a:avLst/>
          </a:prstGeom>
          <a:noFill/>
          <a:ln w="9525" algn="ctr">
            <a:solidFill>
              <a:schemeClr val="tx1"/>
            </a:solidFill>
            <a:round/>
            <a:headEnd/>
            <a:tailEnd/>
          </a:ln>
        </p:spPr>
      </p:cxnSp>
      <p:sp>
        <p:nvSpPr>
          <p:cNvPr id="105492" name="TextBox 30"/>
          <p:cNvSpPr txBox="1">
            <a:spLocks noChangeArrowheads="1"/>
          </p:cNvSpPr>
          <p:nvPr/>
        </p:nvSpPr>
        <p:spPr bwMode="auto">
          <a:xfrm>
            <a:off x="3457576" y="3048001"/>
            <a:ext cx="2028825" cy="708025"/>
          </a:xfrm>
          <a:prstGeom prst="rect">
            <a:avLst/>
          </a:prstGeom>
          <a:noFill/>
          <a:ln w="9525">
            <a:noFill/>
            <a:miter lim="800000"/>
            <a:headEnd/>
            <a:tailEnd/>
          </a:ln>
        </p:spPr>
        <p:txBody>
          <a:bodyPr wrap="none">
            <a:spAutoFit/>
          </a:bodyPr>
          <a:lstStyle/>
          <a:p>
            <a:r>
              <a:rPr lang="en-US" sz="2000" i="1">
                <a:solidFill>
                  <a:srgbClr val="FF0000"/>
                </a:solidFill>
                <a:latin typeface="Lucida Sans" pitchFamily="34" charset="0"/>
              </a:rPr>
              <a:t>Linearized </a:t>
            </a:r>
          </a:p>
          <a:p>
            <a:r>
              <a:rPr lang="en-US" sz="2000" i="1">
                <a:solidFill>
                  <a:srgbClr val="FF0000"/>
                </a:solidFill>
                <a:latin typeface="Lucida Sans" pitchFamily="34" charset="0"/>
              </a:rPr>
              <a:t>characteristics</a:t>
            </a:r>
          </a:p>
        </p:txBody>
      </p:sp>
    </p:spTree>
    <p:extLst>
      <p:ext uri="{BB962C8B-B14F-4D97-AF65-F5344CB8AC3E}">
        <p14:creationId xmlns:p14="http://schemas.microsoft.com/office/powerpoint/2010/main" val="2028022261"/>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Title 1"/>
          <p:cNvSpPr>
            <a:spLocks noGrp="1"/>
          </p:cNvSpPr>
          <p:nvPr>
            <p:ph type="title"/>
          </p:nvPr>
        </p:nvSpPr>
        <p:spPr/>
        <p:txBody>
          <a:bodyPr/>
          <a:lstStyle/>
          <a:p>
            <a:r>
              <a:rPr lang="en-US" smtClean="0"/>
              <a:t>SNM Derivation 6T Cell (cont’d)</a:t>
            </a:r>
          </a:p>
        </p:txBody>
      </p:sp>
      <p:sp>
        <p:nvSpPr>
          <p:cNvPr id="106499" name="Slide Number Placeholder 3"/>
          <p:cNvSpPr>
            <a:spLocks noGrp="1"/>
          </p:cNvSpPr>
          <p:nvPr>
            <p:ph type="sldNum" sz="quarter" idx="10"/>
          </p:nvPr>
        </p:nvSpPr>
        <p:spPr>
          <a:xfrm>
            <a:off x="8904288" y="6092825"/>
            <a:ext cx="609600" cy="431800"/>
          </a:xfrm>
          <a:noFill/>
        </p:spPr>
        <p:txBody>
          <a:bodyPr/>
          <a:lstStyle/>
          <a:p>
            <a:fld id="{5E120452-B7EB-405D-BFED-D68AF3CF49E3}" type="slidenum">
              <a:rPr lang="it-IT" smtClean="0">
                <a:latin typeface="Arial" pitchFamily="34" charset="0"/>
                <a:ea typeface="ＭＳ Ｐゴシック" pitchFamily="34" charset="-128"/>
              </a:rPr>
              <a:pPr/>
              <a:t>66</a:t>
            </a:fld>
            <a:endParaRPr lang="it-IT">
              <a:latin typeface="Arial" pitchFamily="34" charset="0"/>
              <a:ea typeface="ＭＳ Ｐゴシック" pitchFamily="34" charset="-128"/>
            </a:endParaRPr>
          </a:p>
        </p:txBody>
      </p:sp>
      <p:pic>
        <p:nvPicPr>
          <p:cNvPr id="106500" name="Picture 3"/>
          <p:cNvPicPr>
            <a:picLocks noChangeAspect="1" noChangeArrowheads="1"/>
          </p:cNvPicPr>
          <p:nvPr/>
        </p:nvPicPr>
        <p:blipFill>
          <a:blip r:embed="rId2" cstate="print"/>
          <a:srcRect/>
          <a:stretch>
            <a:fillRect/>
          </a:stretch>
        </p:blipFill>
        <p:spPr bwMode="auto">
          <a:xfrm>
            <a:off x="2286000" y="1371600"/>
            <a:ext cx="5410200" cy="762000"/>
          </a:xfrm>
          <a:prstGeom prst="rect">
            <a:avLst/>
          </a:prstGeom>
          <a:noFill/>
          <a:ln w="9525">
            <a:noFill/>
            <a:miter lim="800000"/>
            <a:headEnd/>
            <a:tailEnd/>
          </a:ln>
        </p:spPr>
      </p:pic>
      <p:pic>
        <p:nvPicPr>
          <p:cNvPr id="106501" name="Picture 4"/>
          <p:cNvPicPr>
            <a:picLocks noChangeAspect="1" noChangeArrowheads="1"/>
          </p:cNvPicPr>
          <p:nvPr/>
        </p:nvPicPr>
        <p:blipFill>
          <a:blip r:embed="rId3" cstate="print"/>
          <a:srcRect/>
          <a:stretch>
            <a:fillRect/>
          </a:stretch>
        </p:blipFill>
        <p:spPr bwMode="auto">
          <a:xfrm>
            <a:off x="2514600" y="2667000"/>
            <a:ext cx="3341688" cy="838200"/>
          </a:xfrm>
          <a:prstGeom prst="rect">
            <a:avLst/>
          </a:prstGeom>
          <a:noFill/>
          <a:ln w="9525">
            <a:noFill/>
            <a:miter lim="800000"/>
            <a:headEnd/>
            <a:tailEnd/>
          </a:ln>
        </p:spPr>
      </p:pic>
      <p:pic>
        <p:nvPicPr>
          <p:cNvPr id="106502" name="Picture 5"/>
          <p:cNvPicPr>
            <a:picLocks noChangeAspect="1" noChangeArrowheads="1"/>
          </p:cNvPicPr>
          <p:nvPr/>
        </p:nvPicPr>
        <p:blipFill>
          <a:blip r:embed="rId4" cstate="print"/>
          <a:srcRect/>
          <a:stretch>
            <a:fillRect/>
          </a:stretch>
        </p:blipFill>
        <p:spPr bwMode="auto">
          <a:xfrm>
            <a:off x="3276601" y="3886201"/>
            <a:ext cx="3971925" cy="2486025"/>
          </a:xfrm>
          <a:prstGeom prst="rect">
            <a:avLst/>
          </a:prstGeom>
          <a:noFill/>
          <a:ln w="9525">
            <a:noFill/>
            <a:miter lim="800000"/>
            <a:headEnd/>
            <a:tailEnd/>
          </a:ln>
        </p:spPr>
      </p:pic>
      <p:pic>
        <p:nvPicPr>
          <p:cNvPr id="106503" name="Picture 6"/>
          <p:cNvPicPr>
            <a:picLocks noChangeAspect="1" noChangeArrowheads="1"/>
          </p:cNvPicPr>
          <p:nvPr/>
        </p:nvPicPr>
        <p:blipFill>
          <a:blip r:embed="rId5" cstate="print"/>
          <a:srcRect/>
          <a:stretch>
            <a:fillRect/>
          </a:stretch>
        </p:blipFill>
        <p:spPr bwMode="auto">
          <a:xfrm>
            <a:off x="7620000" y="3095626"/>
            <a:ext cx="1104900" cy="1095375"/>
          </a:xfrm>
          <a:prstGeom prst="rect">
            <a:avLst/>
          </a:prstGeom>
          <a:noFill/>
          <a:ln w="9525">
            <a:noFill/>
            <a:miter lim="800000"/>
            <a:headEnd/>
            <a:tailEnd/>
          </a:ln>
        </p:spPr>
      </p:pic>
      <p:sp>
        <p:nvSpPr>
          <p:cNvPr id="106504" name="TextBox 9"/>
          <p:cNvSpPr txBox="1">
            <a:spLocks noChangeArrowheads="1"/>
          </p:cNvSpPr>
          <p:nvPr/>
        </p:nvSpPr>
        <p:spPr bwMode="auto">
          <a:xfrm>
            <a:off x="2590800" y="990600"/>
            <a:ext cx="1488100" cy="369332"/>
          </a:xfrm>
          <a:prstGeom prst="rect">
            <a:avLst/>
          </a:prstGeom>
          <a:noFill/>
          <a:ln w="9525">
            <a:noFill/>
            <a:miter lim="800000"/>
            <a:headEnd/>
            <a:tailEnd/>
          </a:ln>
        </p:spPr>
        <p:txBody>
          <a:bodyPr wrap="none">
            <a:spAutoFit/>
          </a:bodyPr>
          <a:lstStyle/>
          <a:p>
            <a:r>
              <a:rPr lang="en-US">
                <a:solidFill>
                  <a:srgbClr val="FF0000"/>
                </a:solidFill>
              </a:rPr>
              <a:t>Eliminate V</a:t>
            </a:r>
            <a:r>
              <a:rPr lang="en-US" baseline="-25000">
                <a:solidFill>
                  <a:srgbClr val="FF0000"/>
                </a:solidFill>
              </a:rPr>
              <a:t>DS2</a:t>
            </a:r>
          </a:p>
        </p:txBody>
      </p:sp>
      <p:sp>
        <p:nvSpPr>
          <p:cNvPr id="106505" name="TextBox 10"/>
          <p:cNvSpPr txBox="1">
            <a:spLocks noChangeArrowheads="1"/>
          </p:cNvSpPr>
          <p:nvPr/>
        </p:nvSpPr>
        <p:spPr bwMode="auto">
          <a:xfrm>
            <a:off x="2590800" y="2144713"/>
            <a:ext cx="779572" cy="369332"/>
          </a:xfrm>
          <a:prstGeom prst="rect">
            <a:avLst/>
          </a:prstGeom>
          <a:noFill/>
          <a:ln w="9525">
            <a:noFill/>
            <a:miter lim="800000"/>
            <a:headEnd/>
            <a:tailEnd/>
          </a:ln>
        </p:spPr>
        <p:txBody>
          <a:bodyPr wrap="none">
            <a:spAutoFit/>
          </a:bodyPr>
          <a:lstStyle/>
          <a:p>
            <a:r>
              <a:rPr lang="en-US"/>
              <a:t>where</a:t>
            </a:r>
          </a:p>
        </p:txBody>
      </p:sp>
      <p:sp>
        <p:nvSpPr>
          <p:cNvPr id="106506" name="TextBox 11"/>
          <p:cNvSpPr txBox="1">
            <a:spLocks noChangeArrowheads="1"/>
          </p:cNvSpPr>
          <p:nvPr/>
        </p:nvSpPr>
        <p:spPr bwMode="auto">
          <a:xfrm>
            <a:off x="6629401" y="2586038"/>
            <a:ext cx="2475293" cy="369332"/>
          </a:xfrm>
          <a:prstGeom prst="rect">
            <a:avLst/>
          </a:prstGeom>
          <a:noFill/>
          <a:ln w="9525">
            <a:noFill/>
            <a:miter lim="800000"/>
            <a:headEnd/>
            <a:tailEnd/>
          </a:ln>
        </p:spPr>
        <p:txBody>
          <a:bodyPr wrap="none">
            <a:spAutoFit/>
          </a:bodyPr>
          <a:lstStyle/>
          <a:p>
            <a:r>
              <a:rPr lang="en-US">
                <a:solidFill>
                  <a:srgbClr val="FF0000"/>
                </a:solidFill>
              </a:rPr>
              <a:t>Use identical root condn</a:t>
            </a:r>
            <a:endParaRPr lang="en-US" baseline="-25000">
              <a:solidFill>
                <a:srgbClr val="FF0000"/>
              </a:solidFill>
            </a:endParaRPr>
          </a:p>
        </p:txBody>
      </p:sp>
    </p:spTree>
    <p:extLst>
      <p:ext uri="{BB962C8B-B14F-4D97-AF65-F5344CB8AC3E}">
        <p14:creationId xmlns:p14="http://schemas.microsoft.com/office/powerpoint/2010/main" val="359092694"/>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Title 1"/>
          <p:cNvSpPr>
            <a:spLocks noGrp="1"/>
          </p:cNvSpPr>
          <p:nvPr>
            <p:ph type="title"/>
          </p:nvPr>
        </p:nvSpPr>
        <p:spPr/>
        <p:txBody>
          <a:bodyPr/>
          <a:lstStyle/>
          <a:p>
            <a:r>
              <a:rPr lang="en-US" smtClean="0"/>
              <a:t>References</a:t>
            </a:r>
          </a:p>
        </p:txBody>
      </p:sp>
      <p:sp>
        <p:nvSpPr>
          <p:cNvPr id="107523" name="Content Placeholder 2"/>
          <p:cNvSpPr>
            <a:spLocks noGrp="1"/>
          </p:cNvSpPr>
          <p:nvPr>
            <p:ph idx="1"/>
          </p:nvPr>
        </p:nvSpPr>
        <p:spPr/>
        <p:txBody>
          <a:bodyPr/>
          <a:lstStyle/>
          <a:p>
            <a:r>
              <a:rPr lang="en-US" sz="1600" u="sng">
                <a:hlinkClick r:id="rId2"/>
              </a:rPr>
              <a:t>Static-noise margin analysis of MOS SRAM</a:t>
            </a:r>
            <a:r>
              <a:rPr lang="en-US" sz="1600" b="1" u="sng">
                <a:hlinkClick r:id="rId2"/>
              </a:rPr>
              <a:t> </a:t>
            </a:r>
            <a:r>
              <a:rPr lang="en-US" sz="1600" u="sng">
                <a:hlinkClick r:id="rId2"/>
              </a:rPr>
              <a:t>cells</a:t>
            </a:r>
            <a:r>
              <a:rPr lang="en-US" sz="1600"/>
              <a:t> </a:t>
            </a:r>
            <a:br>
              <a:rPr lang="en-US" sz="1600"/>
            </a:br>
            <a:r>
              <a:rPr lang="en-US" sz="1600"/>
              <a:t>E Seevinck, FJ List, J Lohstroh - Solid-State Circuits, IEEE Journal of, 1987 - ieeexplore.ieee.org</a:t>
            </a:r>
          </a:p>
          <a:p>
            <a:r>
              <a:rPr lang="en-US" sz="1600" u="sng">
                <a:hlinkClick r:id="rId3"/>
              </a:rPr>
              <a:t>Analyzing Static Noise Margin for Sub-threshold SRAM</a:t>
            </a:r>
            <a:r>
              <a:rPr lang="en-US" sz="1600" b="1" u="sng">
                <a:hlinkClick r:id="rId3"/>
              </a:rPr>
              <a:t> </a:t>
            </a:r>
            <a:r>
              <a:rPr lang="en-US" sz="1600" u="sng">
                <a:hlinkClick r:id="rId3"/>
              </a:rPr>
              <a:t>in 65nm CMOS</a:t>
            </a:r>
            <a:r>
              <a:rPr lang="en-US" sz="1600"/>
              <a:t> </a:t>
            </a:r>
            <a:br>
              <a:rPr lang="en-US" sz="1600"/>
            </a:br>
            <a:r>
              <a:rPr lang="en-US" sz="1600"/>
              <a:t>BH Calhoun, A Chandrakasan - www-mtl.mit.edu</a:t>
            </a:r>
          </a:p>
          <a:p>
            <a:r>
              <a:rPr lang="en-US" sz="1600" u="sng">
                <a:hlinkClick r:id="rId4"/>
              </a:rPr>
              <a:t>The impact of intrinsic device fluctuations on CMOS SRAM</a:t>
            </a:r>
            <a:r>
              <a:rPr lang="en-US" sz="1600" b="1" u="sng">
                <a:hlinkClick r:id="rId4"/>
              </a:rPr>
              <a:t> </a:t>
            </a:r>
            <a:r>
              <a:rPr lang="en-US" sz="1600" u="sng">
                <a:hlinkClick r:id="rId4"/>
              </a:rPr>
              <a:t>cell stability</a:t>
            </a:r>
            <a:r>
              <a:rPr lang="en-US" sz="1600"/>
              <a:t> </a:t>
            </a:r>
            <a:br>
              <a:rPr lang="en-US" sz="1600"/>
            </a:br>
            <a:r>
              <a:rPr lang="en-US" sz="1600"/>
              <a:t>AJ Bhavnagarwala, X Tang, JD Meindl - IEEE Journal of Solid-State Circuits, 2001 – ieeexplore.ieee.org</a:t>
            </a:r>
          </a:p>
          <a:p>
            <a:r>
              <a:rPr lang="en-US" sz="1600"/>
              <a:t>J. Lohstroh, E, Seevinck,, and J, de Groot, “Worst-case static noise margin criteria for logic clrcuils and their mathematical equivalence,” IEEE J. Solid-State Circuits, vol. SC-18, no. 6, pp. 803–807, Dec.1983,</a:t>
            </a:r>
          </a:p>
          <a:p>
            <a:pPr>
              <a:buFontTx/>
              <a:buNone/>
            </a:pPr>
            <a:endParaRPr lang="en-US" sz="1600"/>
          </a:p>
        </p:txBody>
      </p:sp>
      <p:sp>
        <p:nvSpPr>
          <p:cNvPr id="107524" name="Slide Number Placeholder 3"/>
          <p:cNvSpPr>
            <a:spLocks noGrp="1"/>
          </p:cNvSpPr>
          <p:nvPr>
            <p:ph type="sldNum" sz="quarter" idx="10"/>
          </p:nvPr>
        </p:nvSpPr>
        <p:spPr>
          <a:xfrm>
            <a:off x="8904288" y="6092825"/>
            <a:ext cx="609600" cy="431800"/>
          </a:xfrm>
          <a:noFill/>
        </p:spPr>
        <p:txBody>
          <a:bodyPr/>
          <a:lstStyle/>
          <a:p>
            <a:fld id="{BA345E3C-4892-4AF9-82CB-688F26933C44}" type="slidenum">
              <a:rPr lang="it-IT" smtClean="0">
                <a:latin typeface="Arial" pitchFamily="34" charset="0"/>
                <a:ea typeface="ＭＳ Ｐゴシック" pitchFamily="34" charset="-128"/>
              </a:rPr>
              <a:pPr/>
              <a:t>67</a:t>
            </a:fld>
            <a:endParaRPr lang="it-IT">
              <a:latin typeface="Arial" pitchFamily="34" charset="0"/>
              <a:ea typeface="ＭＳ Ｐゴシック" pitchFamily="34" charset="-128"/>
            </a:endParaRPr>
          </a:p>
        </p:txBody>
      </p:sp>
    </p:spTree>
    <p:extLst>
      <p:ext uri="{BB962C8B-B14F-4D97-AF65-F5344CB8AC3E}">
        <p14:creationId xmlns:p14="http://schemas.microsoft.com/office/powerpoint/2010/main" val="3403052759"/>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Slide Number Placeholder 2"/>
          <p:cNvSpPr>
            <a:spLocks noGrp="1"/>
          </p:cNvSpPr>
          <p:nvPr>
            <p:ph type="sldNum" sz="quarter" idx="10"/>
          </p:nvPr>
        </p:nvSpPr>
        <p:spPr>
          <a:xfrm>
            <a:off x="8904288" y="6092825"/>
            <a:ext cx="609600" cy="431800"/>
          </a:xfrm>
          <a:noFill/>
        </p:spPr>
        <p:txBody>
          <a:bodyPr/>
          <a:lstStyle/>
          <a:p>
            <a:fld id="{7699C5DB-4E16-4B8D-9CFC-F88D5B149774}" type="slidenum">
              <a:rPr lang="it-IT" smtClean="0">
                <a:latin typeface="Arial" pitchFamily="34" charset="0"/>
                <a:ea typeface="ＭＳ Ｐゴシック" pitchFamily="34" charset="-128"/>
              </a:rPr>
              <a:pPr/>
              <a:t>68</a:t>
            </a:fld>
            <a:endParaRPr lang="it-IT">
              <a:latin typeface="Arial" pitchFamily="34" charset="0"/>
              <a:ea typeface="ＭＳ Ｐゴシック" pitchFamily="34" charset="-128"/>
            </a:endParaRPr>
          </a:p>
        </p:txBody>
      </p:sp>
      <p:pic>
        <p:nvPicPr>
          <p:cNvPr id="109571" name="Picture 2"/>
          <p:cNvPicPr>
            <a:picLocks noChangeAspect="1" noChangeArrowheads="1"/>
          </p:cNvPicPr>
          <p:nvPr/>
        </p:nvPicPr>
        <p:blipFill>
          <a:blip r:embed="rId2" cstate="print"/>
          <a:srcRect/>
          <a:stretch>
            <a:fillRect/>
          </a:stretch>
        </p:blipFill>
        <p:spPr bwMode="auto">
          <a:xfrm>
            <a:off x="4038601" y="1295400"/>
            <a:ext cx="4371975" cy="4572000"/>
          </a:xfrm>
          <a:prstGeom prst="rect">
            <a:avLst/>
          </a:prstGeom>
          <a:noFill/>
          <a:ln w="9525">
            <a:noFill/>
            <a:miter lim="800000"/>
            <a:headEnd/>
            <a:tailEnd/>
          </a:ln>
        </p:spPr>
      </p:pic>
      <p:sp>
        <p:nvSpPr>
          <p:cNvPr id="109572" name="Text Box 3"/>
          <p:cNvSpPr txBox="1">
            <a:spLocks noChangeArrowheads="1"/>
          </p:cNvSpPr>
          <p:nvPr/>
        </p:nvSpPr>
        <p:spPr bwMode="auto">
          <a:xfrm>
            <a:off x="8077201" y="1981201"/>
            <a:ext cx="555625" cy="366713"/>
          </a:xfrm>
          <a:prstGeom prst="rect">
            <a:avLst/>
          </a:prstGeom>
          <a:noFill/>
          <a:ln w="9525">
            <a:noFill/>
            <a:miter lim="800000"/>
            <a:headEnd/>
            <a:tailEnd/>
          </a:ln>
        </p:spPr>
        <p:txBody>
          <a:bodyPr wrap="none">
            <a:spAutoFit/>
          </a:bodyPr>
          <a:lstStyle/>
          <a:p>
            <a:pPr eaLnBrk="1" hangingPunct="1"/>
            <a:r>
              <a:rPr lang="en-US">
                <a:solidFill>
                  <a:srgbClr val="333399"/>
                </a:solidFill>
                <a:latin typeface="Arial" pitchFamily="34" charset="0"/>
              </a:rPr>
              <a:t>V</a:t>
            </a:r>
            <a:r>
              <a:rPr lang="en-US" baseline="-25000">
                <a:solidFill>
                  <a:srgbClr val="333399"/>
                </a:solidFill>
                <a:latin typeface="Arial" pitchFamily="34" charset="0"/>
              </a:rPr>
              <a:t>DD</a:t>
            </a:r>
          </a:p>
        </p:txBody>
      </p:sp>
      <p:sp>
        <p:nvSpPr>
          <p:cNvPr id="109573" name="Text Box 4"/>
          <p:cNvSpPr txBox="1">
            <a:spLocks noChangeArrowheads="1"/>
          </p:cNvSpPr>
          <p:nvPr/>
        </p:nvSpPr>
        <p:spPr bwMode="auto">
          <a:xfrm>
            <a:off x="3810000" y="4191001"/>
            <a:ext cx="692150" cy="366713"/>
          </a:xfrm>
          <a:prstGeom prst="rect">
            <a:avLst/>
          </a:prstGeom>
          <a:noFill/>
          <a:ln w="9525">
            <a:noFill/>
            <a:miter lim="800000"/>
            <a:headEnd/>
            <a:tailEnd/>
          </a:ln>
        </p:spPr>
        <p:txBody>
          <a:bodyPr wrap="none">
            <a:spAutoFit/>
          </a:bodyPr>
          <a:lstStyle/>
          <a:p>
            <a:pPr eaLnBrk="1" hangingPunct="1"/>
            <a:r>
              <a:rPr lang="en-US">
                <a:solidFill>
                  <a:srgbClr val="333399"/>
                </a:solidFill>
                <a:latin typeface="Arial" pitchFamily="34" charset="0"/>
              </a:rPr>
              <a:t>GND</a:t>
            </a:r>
            <a:endParaRPr lang="en-US" baseline="-25000">
              <a:solidFill>
                <a:srgbClr val="333399"/>
              </a:solidFill>
              <a:latin typeface="Arial" pitchFamily="34" charset="0"/>
            </a:endParaRPr>
          </a:p>
        </p:txBody>
      </p:sp>
      <p:sp>
        <p:nvSpPr>
          <p:cNvPr id="109574" name="Text Box 5"/>
          <p:cNvSpPr txBox="1">
            <a:spLocks noChangeArrowheads="1"/>
          </p:cNvSpPr>
          <p:nvPr/>
        </p:nvSpPr>
        <p:spPr bwMode="auto">
          <a:xfrm>
            <a:off x="3886200" y="4648201"/>
            <a:ext cx="615950" cy="366713"/>
          </a:xfrm>
          <a:prstGeom prst="rect">
            <a:avLst/>
          </a:prstGeom>
          <a:noFill/>
          <a:ln w="9525">
            <a:noFill/>
            <a:miter lim="800000"/>
            <a:headEnd/>
            <a:tailEnd/>
          </a:ln>
        </p:spPr>
        <p:txBody>
          <a:bodyPr wrap="none">
            <a:spAutoFit/>
          </a:bodyPr>
          <a:lstStyle/>
          <a:p>
            <a:pPr eaLnBrk="1" hangingPunct="1"/>
            <a:r>
              <a:rPr lang="en-US">
                <a:solidFill>
                  <a:srgbClr val="CC0000"/>
                </a:solidFill>
                <a:latin typeface="Arial" pitchFamily="34" charset="0"/>
              </a:rPr>
              <a:t>SEL</a:t>
            </a:r>
            <a:endParaRPr lang="en-US" baseline="-25000">
              <a:solidFill>
                <a:srgbClr val="CC0000"/>
              </a:solidFill>
              <a:latin typeface="Arial" pitchFamily="34" charset="0"/>
            </a:endParaRPr>
          </a:p>
        </p:txBody>
      </p:sp>
      <p:sp>
        <p:nvSpPr>
          <p:cNvPr id="109575" name="Text Box 6"/>
          <p:cNvSpPr txBox="1">
            <a:spLocks noChangeArrowheads="1"/>
          </p:cNvSpPr>
          <p:nvPr/>
        </p:nvSpPr>
        <p:spPr bwMode="auto">
          <a:xfrm>
            <a:off x="5486400" y="1066801"/>
            <a:ext cx="412750" cy="366713"/>
          </a:xfrm>
          <a:prstGeom prst="rect">
            <a:avLst/>
          </a:prstGeom>
          <a:noFill/>
          <a:ln w="9525">
            <a:noFill/>
            <a:miter lim="800000"/>
            <a:headEnd/>
            <a:tailEnd/>
          </a:ln>
        </p:spPr>
        <p:txBody>
          <a:bodyPr wrap="none">
            <a:spAutoFit/>
          </a:bodyPr>
          <a:lstStyle/>
          <a:p>
            <a:pPr eaLnBrk="1" hangingPunct="1"/>
            <a:r>
              <a:rPr lang="en-US">
                <a:solidFill>
                  <a:schemeClr val="bg2"/>
                </a:solidFill>
                <a:latin typeface="Arial" pitchFamily="34" charset="0"/>
              </a:rPr>
              <a:t>B-</a:t>
            </a:r>
            <a:endParaRPr lang="en-US" baseline="-25000">
              <a:solidFill>
                <a:schemeClr val="bg2"/>
              </a:solidFill>
              <a:latin typeface="Arial" pitchFamily="34" charset="0"/>
            </a:endParaRPr>
          </a:p>
        </p:txBody>
      </p:sp>
      <p:sp>
        <p:nvSpPr>
          <p:cNvPr id="109576" name="Text Box 7"/>
          <p:cNvSpPr txBox="1">
            <a:spLocks noChangeArrowheads="1"/>
          </p:cNvSpPr>
          <p:nvPr/>
        </p:nvSpPr>
        <p:spPr bwMode="auto">
          <a:xfrm>
            <a:off x="4343400" y="3352801"/>
            <a:ext cx="425450" cy="366713"/>
          </a:xfrm>
          <a:prstGeom prst="rect">
            <a:avLst/>
          </a:prstGeom>
          <a:noFill/>
          <a:ln w="9525">
            <a:noFill/>
            <a:miter lim="800000"/>
            <a:headEnd/>
            <a:tailEnd/>
          </a:ln>
        </p:spPr>
        <p:txBody>
          <a:bodyPr wrap="none">
            <a:spAutoFit/>
          </a:bodyPr>
          <a:lstStyle/>
          <a:p>
            <a:pPr eaLnBrk="1" hangingPunct="1"/>
            <a:r>
              <a:rPr lang="en-US">
                <a:solidFill>
                  <a:schemeClr val="accent2"/>
                </a:solidFill>
                <a:latin typeface="Arial" pitchFamily="34" charset="0"/>
              </a:rPr>
              <a:t>Q/</a:t>
            </a:r>
            <a:endParaRPr lang="en-US" baseline="-25000">
              <a:solidFill>
                <a:schemeClr val="accent2"/>
              </a:solidFill>
              <a:latin typeface="Arial" pitchFamily="34" charset="0"/>
            </a:endParaRPr>
          </a:p>
        </p:txBody>
      </p:sp>
      <p:sp>
        <p:nvSpPr>
          <p:cNvPr id="109577" name="Text Box 8"/>
          <p:cNvSpPr txBox="1">
            <a:spLocks noChangeArrowheads="1"/>
          </p:cNvSpPr>
          <p:nvPr/>
        </p:nvSpPr>
        <p:spPr bwMode="auto">
          <a:xfrm>
            <a:off x="6400800" y="1066801"/>
            <a:ext cx="469900" cy="366713"/>
          </a:xfrm>
          <a:prstGeom prst="rect">
            <a:avLst/>
          </a:prstGeom>
          <a:noFill/>
          <a:ln w="9525">
            <a:noFill/>
            <a:miter lim="800000"/>
            <a:headEnd/>
            <a:tailEnd/>
          </a:ln>
        </p:spPr>
        <p:txBody>
          <a:bodyPr wrap="none">
            <a:spAutoFit/>
          </a:bodyPr>
          <a:lstStyle/>
          <a:p>
            <a:pPr eaLnBrk="1" hangingPunct="1"/>
            <a:r>
              <a:rPr lang="en-US">
                <a:solidFill>
                  <a:schemeClr val="bg2"/>
                </a:solidFill>
                <a:latin typeface="Arial" pitchFamily="34" charset="0"/>
              </a:rPr>
              <a:t>B+</a:t>
            </a:r>
            <a:endParaRPr lang="en-US" baseline="-25000">
              <a:solidFill>
                <a:schemeClr val="bg2"/>
              </a:solidFill>
              <a:latin typeface="Arial" pitchFamily="34" charset="0"/>
            </a:endParaRPr>
          </a:p>
        </p:txBody>
      </p:sp>
      <p:sp>
        <p:nvSpPr>
          <p:cNvPr id="109578" name="Text Box 9"/>
          <p:cNvSpPr txBox="1">
            <a:spLocks noChangeArrowheads="1"/>
          </p:cNvSpPr>
          <p:nvPr/>
        </p:nvSpPr>
        <p:spPr bwMode="auto">
          <a:xfrm>
            <a:off x="7620000" y="3352801"/>
            <a:ext cx="361950" cy="366713"/>
          </a:xfrm>
          <a:prstGeom prst="rect">
            <a:avLst/>
          </a:prstGeom>
          <a:noFill/>
          <a:ln w="9525">
            <a:noFill/>
            <a:miter lim="800000"/>
            <a:headEnd/>
            <a:tailEnd/>
          </a:ln>
        </p:spPr>
        <p:txBody>
          <a:bodyPr wrap="none">
            <a:spAutoFit/>
          </a:bodyPr>
          <a:lstStyle/>
          <a:p>
            <a:pPr eaLnBrk="1" hangingPunct="1"/>
            <a:r>
              <a:rPr lang="en-US">
                <a:solidFill>
                  <a:schemeClr val="accent2"/>
                </a:solidFill>
                <a:latin typeface="Arial" pitchFamily="34" charset="0"/>
              </a:rPr>
              <a:t>Q</a:t>
            </a:r>
            <a:endParaRPr lang="en-US" baseline="-25000">
              <a:solidFill>
                <a:schemeClr val="accent2"/>
              </a:solidFill>
              <a:latin typeface="Arial" pitchFamily="34" charset="0"/>
            </a:endParaRPr>
          </a:p>
        </p:txBody>
      </p:sp>
      <p:sp>
        <p:nvSpPr>
          <p:cNvPr id="109579" name="Line 10"/>
          <p:cNvSpPr>
            <a:spLocks noChangeShapeType="1"/>
          </p:cNvSpPr>
          <p:nvPr/>
        </p:nvSpPr>
        <p:spPr bwMode="auto">
          <a:xfrm>
            <a:off x="4724400" y="3581400"/>
            <a:ext cx="381000" cy="0"/>
          </a:xfrm>
          <a:prstGeom prst="line">
            <a:avLst/>
          </a:prstGeom>
          <a:noFill/>
          <a:ln w="9525">
            <a:solidFill>
              <a:schemeClr val="accent2"/>
            </a:solidFill>
            <a:round/>
            <a:headEnd/>
            <a:tailEnd type="triangle" w="med" len="med"/>
          </a:ln>
        </p:spPr>
        <p:txBody>
          <a:bodyPr/>
          <a:lstStyle/>
          <a:p>
            <a:endParaRPr lang="en-US"/>
          </a:p>
        </p:txBody>
      </p:sp>
      <p:sp>
        <p:nvSpPr>
          <p:cNvPr id="109580" name="Line 11"/>
          <p:cNvSpPr>
            <a:spLocks noChangeShapeType="1"/>
          </p:cNvSpPr>
          <p:nvPr/>
        </p:nvSpPr>
        <p:spPr bwMode="auto">
          <a:xfrm flipH="1">
            <a:off x="7239000" y="3581400"/>
            <a:ext cx="381000" cy="0"/>
          </a:xfrm>
          <a:prstGeom prst="line">
            <a:avLst/>
          </a:prstGeom>
          <a:noFill/>
          <a:ln w="9525">
            <a:solidFill>
              <a:schemeClr val="accent2"/>
            </a:solidFill>
            <a:round/>
            <a:headEnd/>
            <a:tailEnd type="triangle" w="med" len="med"/>
          </a:ln>
        </p:spPr>
        <p:txBody>
          <a:bodyPr/>
          <a:lstStyle/>
          <a:p>
            <a:endParaRPr lang="en-US"/>
          </a:p>
        </p:txBody>
      </p:sp>
      <p:sp>
        <p:nvSpPr>
          <p:cNvPr id="109581" name="Text Box 12"/>
          <p:cNvSpPr txBox="1">
            <a:spLocks noChangeArrowheads="1"/>
          </p:cNvSpPr>
          <p:nvPr/>
        </p:nvSpPr>
        <p:spPr bwMode="auto">
          <a:xfrm>
            <a:off x="3124200" y="5334000"/>
            <a:ext cx="1309688" cy="304800"/>
          </a:xfrm>
          <a:prstGeom prst="rect">
            <a:avLst/>
          </a:prstGeom>
          <a:noFill/>
          <a:ln w="9525">
            <a:noFill/>
            <a:miter lim="800000"/>
            <a:headEnd/>
            <a:tailEnd/>
          </a:ln>
        </p:spPr>
        <p:txBody>
          <a:bodyPr wrap="none">
            <a:spAutoFit/>
          </a:bodyPr>
          <a:lstStyle/>
          <a:p>
            <a:pPr eaLnBrk="1" hangingPunct="1"/>
            <a:r>
              <a:rPr lang="en-US" sz="1400">
                <a:latin typeface="Arial" pitchFamily="34" charset="0"/>
              </a:rPr>
              <a:t>SEL MOSFET</a:t>
            </a:r>
          </a:p>
        </p:txBody>
      </p:sp>
      <p:sp>
        <p:nvSpPr>
          <p:cNvPr id="109582" name="Line 13"/>
          <p:cNvSpPr>
            <a:spLocks noChangeShapeType="1"/>
          </p:cNvSpPr>
          <p:nvPr/>
        </p:nvSpPr>
        <p:spPr bwMode="auto">
          <a:xfrm flipV="1">
            <a:off x="4191000" y="4800600"/>
            <a:ext cx="685800" cy="533400"/>
          </a:xfrm>
          <a:prstGeom prst="line">
            <a:avLst/>
          </a:prstGeom>
          <a:noFill/>
          <a:ln w="9525">
            <a:solidFill>
              <a:schemeClr val="tx1"/>
            </a:solidFill>
            <a:round/>
            <a:headEnd/>
            <a:tailEnd type="triangle" w="med" len="med"/>
          </a:ln>
        </p:spPr>
        <p:txBody>
          <a:bodyPr/>
          <a:lstStyle/>
          <a:p>
            <a:endParaRPr lang="en-US"/>
          </a:p>
        </p:txBody>
      </p:sp>
      <p:sp>
        <p:nvSpPr>
          <p:cNvPr id="109583" name="Text Box 14"/>
          <p:cNvSpPr txBox="1">
            <a:spLocks noChangeArrowheads="1"/>
          </p:cNvSpPr>
          <p:nvPr/>
        </p:nvSpPr>
        <p:spPr bwMode="auto">
          <a:xfrm>
            <a:off x="3578345" y="2590800"/>
            <a:ext cx="763351" cy="523220"/>
          </a:xfrm>
          <a:prstGeom prst="rect">
            <a:avLst/>
          </a:prstGeom>
          <a:noFill/>
          <a:ln w="9525">
            <a:noFill/>
            <a:miter lim="800000"/>
            <a:headEnd/>
            <a:tailEnd/>
          </a:ln>
        </p:spPr>
        <p:txBody>
          <a:bodyPr wrap="none">
            <a:spAutoFit/>
          </a:bodyPr>
          <a:lstStyle/>
          <a:p>
            <a:pPr algn="ctr" eaLnBrk="1" hangingPunct="1"/>
            <a:r>
              <a:rPr lang="en-US" sz="1400">
                <a:latin typeface="Arial" pitchFamily="34" charset="0"/>
              </a:rPr>
              <a:t>PMOS</a:t>
            </a:r>
          </a:p>
          <a:p>
            <a:pPr algn="ctr" eaLnBrk="1" hangingPunct="1"/>
            <a:r>
              <a:rPr lang="en-US" sz="1400">
                <a:latin typeface="Arial" pitchFamily="34" charset="0"/>
              </a:rPr>
              <a:t>Pull Up</a:t>
            </a:r>
          </a:p>
        </p:txBody>
      </p:sp>
      <p:sp>
        <p:nvSpPr>
          <p:cNvPr id="109584" name="Line 15"/>
          <p:cNvSpPr>
            <a:spLocks noChangeShapeType="1"/>
          </p:cNvSpPr>
          <p:nvPr/>
        </p:nvSpPr>
        <p:spPr bwMode="auto">
          <a:xfrm flipV="1">
            <a:off x="4267200" y="2590800"/>
            <a:ext cx="533400" cy="76200"/>
          </a:xfrm>
          <a:prstGeom prst="line">
            <a:avLst/>
          </a:prstGeom>
          <a:noFill/>
          <a:ln w="9525">
            <a:solidFill>
              <a:schemeClr val="tx1"/>
            </a:solidFill>
            <a:round/>
            <a:headEnd/>
            <a:tailEnd type="triangle" w="med" len="med"/>
          </a:ln>
        </p:spPr>
        <p:txBody>
          <a:bodyPr/>
          <a:lstStyle/>
          <a:p>
            <a:endParaRPr lang="en-US"/>
          </a:p>
        </p:txBody>
      </p:sp>
      <p:sp>
        <p:nvSpPr>
          <p:cNvPr id="109585" name="Text Box 16"/>
          <p:cNvSpPr txBox="1">
            <a:spLocks noChangeArrowheads="1"/>
          </p:cNvSpPr>
          <p:nvPr/>
        </p:nvSpPr>
        <p:spPr bwMode="auto">
          <a:xfrm>
            <a:off x="8285762" y="3897313"/>
            <a:ext cx="992579" cy="523220"/>
          </a:xfrm>
          <a:prstGeom prst="rect">
            <a:avLst/>
          </a:prstGeom>
          <a:noFill/>
          <a:ln w="9525">
            <a:noFill/>
            <a:miter lim="800000"/>
            <a:headEnd/>
            <a:tailEnd/>
          </a:ln>
        </p:spPr>
        <p:txBody>
          <a:bodyPr wrap="none">
            <a:spAutoFit/>
          </a:bodyPr>
          <a:lstStyle/>
          <a:p>
            <a:pPr algn="ctr" eaLnBrk="1" hangingPunct="1"/>
            <a:r>
              <a:rPr lang="en-US" sz="1400">
                <a:latin typeface="Arial" pitchFamily="34" charset="0"/>
              </a:rPr>
              <a:t>NMOS</a:t>
            </a:r>
          </a:p>
          <a:p>
            <a:pPr algn="ctr" eaLnBrk="1" hangingPunct="1"/>
            <a:r>
              <a:rPr lang="en-US" sz="1400">
                <a:latin typeface="Arial" pitchFamily="34" charset="0"/>
              </a:rPr>
              <a:t>Pull Down</a:t>
            </a:r>
          </a:p>
        </p:txBody>
      </p:sp>
      <p:sp>
        <p:nvSpPr>
          <p:cNvPr id="109586" name="Line 17"/>
          <p:cNvSpPr>
            <a:spLocks noChangeShapeType="1"/>
          </p:cNvSpPr>
          <p:nvPr/>
        </p:nvSpPr>
        <p:spPr bwMode="auto">
          <a:xfrm flipH="1">
            <a:off x="6781800" y="4038600"/>
            <a:ext cx="1524000" cy="0"/>
          </a:xfrm>
          <a:prstGeom prst="line">
            <a:avLst/>
          </a:prstGeom>
          <a:noFill/>
          <a:ln w="9525">
            <a:solidFill>
              <a:schemeClr val="tx1"/>
            </a:solidFill>
            <a:round/>
            <a:headEnd/>
            <a:tailEnd type="triangle" w="med" len="med"/>
          </a:ln>
        </p:spPr>
        <p:txBody>
          <a:bodyPr/>
          <a:lstStyle/>
          <a:p>
            <a:endParaRPr lang="en-US"/>
          </a:p>
        </p:txBody>
      </p:sp>
      <p:sp>
        <p:nvSpPr>
          <p:cNvPr id="109587" name="Text Box 18"/>
          <p:cNvSpPr txBox="1">
            <a:spLocks noChangeArrowheads="1"/>
          </p:cNvSpPr>
          <p:nvPr/>
        </p:nvSpPr>
        <p:spPr bwMode="auto">
          <a:xfrm>
            <a:off x="5634164" y="5791200"/>
            <a:ext cx="1090363" cy="523220"/>
          </a:xfrm>
          <a:prstGeom prst="rect">
            <a:avLst/>
          </a:prstGeom>
          <a:noFill/>
          <a:ln w="9525">
            <a:noFill/>
            <a:miter lim="800000"/>
            <a:headEnd/>
            <a:tailEnd/>
          </a:ln>
        </p:spPr>
        <p:txBody>
          <a:bodyPr wrap="none">
            <a:spAutoFit/>
          </a:bodyPr>
          <a:lstStyle/>
          <a:p>
            <a:pPr algn="ctr" eaLnBrk="1" hangingPunct="1"/>
            <a:r>
              <a:rPr lang="en-US" sz="1400">
                <a:latin typeface="Arial" pitchFamily="34" charset="0"/>
              </a:rPr>
              <a:t>Substrate</a:t>
            </a:r>
          </a:p>
          <a:p>
            <a:pPr algn="ctr" eaLnBrk="1" hangingPunct="1"/>
            <a:r>
              <a:rPr lang="en-US" sz="1400">
                <a:latin typeface="Arial" pitchFamily="34" charset="0"/>
              </a:rPr>
              <a:t>Connection</a:t>
            </a:r>
          </a:p>
        </p:txBody>
      </p:sp>
      <p:sp>
        <p:nvSpPr>
          <p:cNvPr id="109588" name="Line 19"/>
          <p:cNvSpPr>
            <a:spLocks noChangeShapeType="1"/>
          </p:cNvSpPr>
          <p:nvPr/>
        </p:nvSpPr>
        <p:spPr bwMode="auto">
          <a:xfrm flipV="1">
            <a:off x="6172200" y="5257800"/>
            <a:ext cx="0" cy="533400"/>
          </a:xfrm>
          <a:prstGeom prst="line">
            <a:avLst/>
          </a:prstGeom>
          <a:noFill/>
          <a:ln w="9525">
            <a:solidFill>
              <a:schemeClr val="tx1"/>
            </a:solidFill>
            <a:round/>
            <a:headEnd/>
            <a:tailEnd type="triangle" w="med" len="med"/>
          </a:ln>
        </p:spPr>
        <p:txBody>
          <a:bodyPr/>
          <a:lstStyle/>
          <a:p>
            <a:endParaRPr lang="en-US"/>
          </a:p>
        </p:txBody>
      </p:sp>
      <p:sp>
        <p:nvSpPr>
          <p:cNvPr id="109589" name="Text Box 20"/>
          <p:cNvSpPr txBox="1">
            <a:spLocks noChangeArrowheads="1"/>
          </p:cNvSpPr>
          <p:nvPr/>
        </p:nvSpPr>
        <p:spPr bwMode="auto">
          <a:xfrm>
            <a:off x="7158164" y="1066800"/>
            <a:ext cx="1090363" cy="523220"/>
          </a:xfrm>
          <a:prstGeom prst="rect">
            <a:avLst/>
          </a:prstGeom>
          <a:noFill/>
          <a:ln w="9525">
            <a:noFill/>
            <a:miter lim="800000"/>
            <a:headEnd/>
            <a:tailEnd/>
          </a:ln>
        </p:spPr>
        <p:txBody>
          <a:bodyPr wrap="none">
            <a:spAutoFit/>
          </a:bodyPr>
          <a:lstStyle/>
          <a:p>
            <a:pPr algn="ctr" eaLnBrk="1" hangingPunct="1"/>
            <a:r>
              <a:rPr lang="en-US" sz="1400">
                <a:latin typeface="Arial" pitchFamily="34" charset="0"/>
              </a:rPr>
              <a:t>N Well</a:t>
            </a:r>
          </a:p>
          <a:p>
            <a:pPr algn="ctr" eaLnBrk="1" hangingPunct="1"/>
            <a:r>
              <a:rPr lang="en-US" sz="1400">
                <a:latin typeface="Arial" pitchFamily="34" charset="0"/>
              </a:rPr>
              <a:t>Connection</a:t>
            </a:r>
          </a:p>
        </p:txBody>
      </p:sp>
      <p:sp>
        <p:nvSpPr>
          <p:cNvPr id="109590" name="Line 21"/>
          <p:cNvSpPr>
            <a:spLocks noChangeShapeType="1"/>
          </p:cNvSpPr>
          <p:nvPr/>
        </p:nvSpPr>
        <p:spPr bwMode="auto">
          <a:xfrm flipH="1">
            <a:off x="6324600" y="1524000"/>
            <a:ext cx="838200" cy="381000"/>
          </a:xfrm>
          <a:prstGeom prst="line">
            <a:avLst/>
          </a:prstGeom>
          <a:noFill/>
          <a:ln w="9525">
            <a:solidFill>
              <a:schemeClr val="tx1"/>
            </a:solidFill>
            <a:round/>
            <a:headEnd/>
            <a:tailEnd type="triangle" w="med" len="med"/>
          </a:ln>
        </p:spPr>
        <p:txBody>
          <a:bodyPr/>
          <a:lstStyle/>
          <a:p>
            <a:endParaRPr lang="en-US"/>
          </a:p>
        </p:txBody>
      </p:sp>
      <p:sp>
        <p:nvSpPr>
          <p:cNvPr id="109591" name="Rectangle 22"/>
          <p:cNvSpPr>
            <a:spLocks noChangeArrowheads="1"/>
          </p:cNvSpPr>
          <p:nvPr/>
        </p:nvSpPr>
        <p:spPr bwMode="auto">
          <a:xfrm>
            <a:off x="2227264" y="533400"/>
            <a:ext cx="7737475" cy="685800"/>
          </a:xfrm>
          <a:prstGeom prst="rect">
            <a:avLst/>
          </a:prstGeom>
          <a:noFill/>
          <a:ln w="9525">
            <a:noFill/>
            <a:miter lim="800000"/>
            <a:headEnd/>
            <a:tailEnd/>
          </a:ln>
        </p:spPr>
        <p:txBody>
          <a:bodyPr anchor="b"/>
          <a:lstStyle/>
          <a:p>
            <a:pPr algn="ctr" eaLnBrk="1" hangingPunct="1"/>
            <a:r>
              <a:rPr lang="en-US" sz="2500" b="1">
                <a:solidFill>
                  <a:srgbClr val="00108E"/>
                </a:solidFill>
              </a:rPr>
              <a:t>6T Cell Layout</a:t>
            </a:r>
          </a:p>
        </p:txBody>
      </p:sp>
    </p:spTree>
    <p:extLst>
      <p:ext uri="{BB962C8B-B14F-4D97-AF65-F5344CB8AC3E}">
        <p14:creationId xmlns:p14="http://schemas.microsoft.com/office/powerpoint/2010/main" val="3354006285"/>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Slide Number Placeholder 2"/>
          <p:cNvSpPr>
            <a:spLocks noGrp="1"/>
          </p:cNvSpPr>
          <p:nvPr>
            <p:ph type="sldNum" sz="quarter" idx="10"/>
          </p:nvPr>
        </p:nvSpPr>
        <p:spPr>
          <a:xfrm>
            <a:off x="8904288" y="6092825"/>
            <a:ext cx="609600" cy="431800"/>
          </a:xfrm>
          <a:noFill/>
        </p:spPr>
        <p:txBody>
          <a:bodyPr/>
          <a:lstStyle/>
          <a:p>
            <a:fld id="{1DD7676F-975A-4B91-8C67-1A180C0B5293}" type="slidenum">
              <a:rPr lang="it-IT" smtClean="0">
                <a:latin typeface="Arial" pitchFamily="34" charset="0"/>
                <a:ea typeface="ＭＳ Ｐゴシック" pitchFamily="34" charset="-128"/>
              </a:rPr>
              <a:pPr/>
              <a:t>69</a:t>
            </a:fld>
            <a:endParaRPr lang="it-IT">
              <a:latin typeface="Arial" pitchFamily="34" charset="0"/>
              <a:ea typeface="ＭＳ Ｐゴシック" pitchFamily="34" charset="-128"/>
            </a:endParaRPr>
          </a:p>
        </p:txBody>
      </p:sp>
      <p:pic>
        <p:nvPicPr>
          <p:cNvPr id="110595" name="Picture 2"/>
          <p:cNvPicPr>
            <a:picLocks noChangeAspect="1" noChangeArrowheads="1"/>
          </p:cNvPicPr>
          <p:nvPr/>
        </p:nvPicPr>
        <p:blipFill>
          <a:blip r:embed="rId2" cstate="print"/>
          <a:srcRect/>
          <a:stretch>
            <a:fillRect/>
          </a:stretch>
        </p:blipFill>
        <p:spPr bwMode="auto">
          <a:xfrm>
            <a:off x="6013451" y="1066800"/>
            <a:ext cx="4359275" cy="5029200"/>
          </a:xfrm>
          <a:prstGeom prst="rect">
            <a:avLst/>
          </a:prstGeom>
          <a:noFill/>
          <a:ln w="9525">
            <a:noFill/>
            <a:miter lim="800000"/>
            <a:headEnd/>
            <a:tailEnd/>
          </a:ln>
        </p:spPr>
      </p:pic>
      <p:pic>
        <p:nvPicPr>
          <p:cNvPr id="110596" name="Picture 3"/>
          <p:cNvPicPr>
            <a:picLocks noChangeAspect="1" noChangeArrowheads="1"/>
          </p:cNvPicPr>
          <p:nvPr/>
        </p:nvPicPr>
        <p:blipFill>
          <a:blip r:embed="rId3" cstate="print"/>
          <a:srcRect/>
          <a:stretch>
            <a:fillRect/>
          </a:stretch>
        </p:blipFill>
        <p:spPr bwMode="auto">
          <a:xfrm>
            <a:off x="1981201" y="1752600"/>
            <a:ext cx="3241675" cy="3733800"/>
          </a:xfrm>
          <a:prstGeom prst="rect">
            <a:avLst/>
          </a:prstGeom>
          <a:noFill/>
          <a:ln w="9525">
            <a:noFill/>
            <a:miter lim="800000"/>
            <a:headEnd/>
            <a:tailEnd/>
          </a:ln>
        </p:spPr>
      </p:pic>
      <p:sp>
        <p:nvSpPr>
          <p:cNvPr id="110597" name="Rectangle 4"/>
          <p:cNvSpPr>
            <a:spLocks noChangeArrowheads="1"/>
          </p:cNvSpPr>
          <p:nvPr/>
        </p:nvSpPr>
        <p:spPr bwMode="auto">
          <a:xfrm>
            <a:off x="6019800" y="1066800"/>
            <a:ext cx="1143000" cy="1295400"/>
          </a:xfrm>
          <a:prstGeom prst="rect">
            <a:avLst/>
          </a:prstGeom>
          <a:noFill/>
          <a:ln w="28575">
            <a:solidFill>
              <a:srgbClr val="FF0000"/>
            </a:solidFill>
            <a:prstDash val="dash"/>
            <a:miter lim="800000"/>
            <a:headEnd/>
            <a:tailEnd/>
          </a:ln>
        </p:spPr>
        <p:txBody>
          <a:bodyPr wrap="none" anchor="ctr"/>
          <a:lstStyle/>
          <a:p>
            <a:endParaRPr lang="en-US"/>
          </a:p>
        </p:txBody>
      </p:sp>
      <p:sp>
        <p:nvSpPr>
          <p:cNvPr id="110598" name="Line 5"/>
          <p:cNvSpPr>
            <a:spLocks noChangeShapeType="1"/>
          </p:cNvSpPr>
          <p:nvPr/>
        </p:nvSpPr>
        <p:spPr bwMode="auto">
          <a:xfrm flipV="1">
            <a:off x="5334000" y="1752600"/>
            <a:ext cx="533400" cy="304800"/>
          </a:xfrm>
          <a:prstGeom prst="line">
            <a:avLst/>
          </a:prstGeom>
          <a:noFill/>
          <a:ln w="9525">
            <a:solidFill>
              <a:srgbClr val="FF0000"/>
            </a:solidFill>
            <a:round/>
            <a:headEnd type="triangle" w="med" len="med"/>
            <a:tailEnd type="triangle" w="med" len="med"/>
          </a:ln>
        </p:spPr>
        <p:txBody>
          <a:bodyPr/>
          <a:lstStyle/>
          <a:p>
            <a:endParaRPr lang="en-US"/>
          </a:p>
        </p:txBody>
      </p:sp>
      <p:sp>
        <p:nvSpPr>
          <p:cNvPr id="110599" name="Rectangle 6"/>
          <p:cNvSpPr>
            <a:spLocks noChangeArrowheads="1"/>
          </p:cNvSpPr>
          <p:nvPr/>
        </p:nvSpPr>
        <p:spPr bwMode="auto">
          <a:xfrm>
            <a:off x="2227264" y="381000"/>
            <a:ext cx="7737475" cy="685800"/>
          </a:xfrm>
          <a:prstGeom prst="rect">
            <a:avLst/>
          </a:prstGeom>
          <a:noFill/>
          <a:ln w="9525">
            <a:noFill/>
            <a:miter lim="800000"/>
            <a:headEnd/>
            <a:tailEnd/>
          </a:ln>
        </p:spPr>
        <p:txBody>
          <a:bodyPr anchor="b"/>
          <a:lstStyle/>
          <a:p>
            <a:pPr algn="ctr" eaLnBrk="1" hangingPunct="1"/>
            <a:r>
              <a:rPr lang="en-US" sz="2500" b="1">
                <a:solidFill>
                  <a:srgbClr val="00108E"/>
                </a:solidFill>
              </a:rPr>
              <a:t>6T SRAM Array Layout</a:t>
            </a:r>
          </a:p>
        </p:txBody>
      </p:sp>
    </p:spTree>
    <p:extLst>
      <p:ext uri="{BB962C8B-B14F-4D97-AF65-F5344CB8AC3E}">
        <p14:creationId xmlns:p14="http://schemas.microsoft.com/office/powerpoint/2010/main" val="84568220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p:txBody>
          <a:bodyPr/>
          <a:lstStyle/>
          <a:p>
            <a:pPr eaLnBrk="1" hangingPunct="1"/>
            <a:r>
              <a:rPr lang="en-US" smtClean="0"/>
              <a:t>Feature Comparison Between Memory Types</a:t>
            </a:r>
          </a:p>
        </p:txBody>
      </p:sp>
      <p:sp>
        <p:nvSpPr>
          <p:cNvPr id="53251" name="Slide Number Placeholder 3"/>
          <p:cNvSpPr>
            <a:spLocks noGrp="1"/>
          </p:cNvSpPr>
          <p:nvPr>
            <p:ph type="sldNum" sz="quarter" idx="10"/>
          </p:nvPr>
        </p:nvSpPr>
        <p:spPr>
          <a:noFill/>
        </p:spPr>
        <p:txBody>
          <a:bodyPr/>
          <a:lstStyle/>
          <a:p>
            <a:fld id="{C9089279-4440-43B3-A8D3-D243194FAFB7}" type="slidenum">
              <a:rPr lang="it-IT" smtClean="0">
                <a:latin typeface="Arial" pitchFamily="34" charset="0"/>
              </a:rPr>
              <a:pPr/>
              <a:t>7</a:t>
            </a:fld>
            <a:endParaRPr lang="it-IT">
              <a:latin typeface="Arial" pitchFamily="34" charset="0"/>
            </a:endParaRPr>
          </a:p>
        </p:txBody>
      </p:sp>
      <p:pic>
        <p:nvPicPr>
          <p:cNvPr id="53252" name="Picture 3"/>
          <p:cNvPicPr>
            <a:picLocks noChangeAspect="1" noChangeArrowheads="1"/>
          </p:cNvPicPr>
          <p:nvPr/>
        </p:nvPicPr>
        <p:blipFill>
          <a:blip r:embed="rId2" cstate="print"/>
          <a:srcRect/>
          <a:stretch>
            <a:fillRect/>
          </a:stretch>
        </p:blipFill>
        <p:spPr bwMode="auto">
          <a:xfrm>
            <a:off x="1981200" y="1524000"/>
            <a:ext cx="8458200" cy="4495800"/>
          </a:xfrm>
          <a:prstGeom prst="rect">
            <a:avLst/>
          </a:prstGeom>
          <a:noFill/>
          <a:ln w="9525">
            <a:noFill/>
            <a:miter lim="800000"/>
            <a:headEnd/>
            <a:tailEnd/>
          </a:ln>
        </p:spPr>
      </p:pic>
      <p:sp>
        <p:nvSpPr>
          <p:cNvPr id="53253" name="Oval 4"/>
          <p:cNvSpPr>
            <a:spLocks noChangeArrowheads="1"/>
          </p:cNvSpPr>
          <p:nvPr/>
        </p:nvSpPr>
        <p:spPr bwMode="auto">
          <a:xfrm>
            <a:off x="4267200" y="2133600"/>
            <a:ext cx="1676400" cy="457200"/>
          </a:xfrm>
          <a:prstGeom prst="ellipse">
            <a:avLst/>
          </a:prstGeom>
          <a:noFill/>
          <a:ln w="9525">
            <a:solidFill>
              <a:srgbClr val="FF0000"/>
            </a:solidFill>
            <a:miter lim="800000"/>
            <a:headEnd/>
            <a:tailEnd/>
          </a:ln>
        </p:spPr>
        <p:txBody>
          <a:bodyPr wrap="none" anchor="ctr"/>
          <a:lstStyle/>
          <a:p>
            <a:endParaRPr lang="en-US"/>
          </a:p>
        </p:txBody>
      </p:sp>
      <p:sp>
        <p:nvSpPr>
          <p:cNvPr id="53254" name="Oval 5"/>
          <p:cNvSpPr>
            <a:spLocks noChangeArrowheads="1"/>
          </p:cNvSpPr>
          <p:nvPr/>
        </p:nvSpPr>
        <p:spPr bwMode="auto">
          <a:xfrm>
            <a:off x="4343400" y="3429000"/>
            <a:ext cx="1676400" cy="457200"/>
          </a:xfrm>
          <a:prstGeom prst="ellipse">
            <a:avLst/>
          </a:prstGeom>
          <a:noFill/>
          <a:ln w="9525">
            <a:solidFill>
              <a:srgbClr val="FF0000"/>
            </a:solidFill>
            <a:miter lim="800000"/>
            <a:headEnd/>
            <a:tailEnd/>
          </a:ln>
        </p:spPr>
        <p:txBody>
          <a:bodyPr wrap="none" anchor="ctr"/>
          <a:lstStyle/>
          <a:p>
            <a:endParaRPr lang="en-US"/>
          </a:p>
        </p:txBody>
      </p:sp>
      <p:sp>
        <p:nvSpPr>
          <p:cNvPr id="53255" name="Oval 6"/>
          <p:cNvSpPr>
            <a:spLocks noChangeArrowheads="1"/>
          </p:cNvSpPr>
          <p:nvPr/>
        </p:nvSpPr>
        <p:spPr bwMode="auto">
          <a:xfrm>
            <a:off x="4343400" y="3810000"/>
            <a:ext cx="1676400" cy="457200"/>
          </a:xfrm>
          <a:prstGeom prst="ellipse">
            <a:avLst/>
          </a:prstGeom>
          <a:noFill/>
          <a:ln w="9525">
            <a:solidFill>
              <a:srgbClr val="FF0000"/>
            </a:solidFill>
            <a:prstDash val="sysDot"/>
            <a:miter lim="800000"/>
            <a:headEnd/>
            <a:tailEnd/>
          </a:ln>
        </p:spPr>
        <p:txBody>
          <a:bodyPr wrap="none" anchor="ctr"/>
          <a:lstStyle/>
          <a:p>
            <a:endParaRPr lang="en-US"/>
          </a:p>
        </p:txBody>
      </p:sp>
    </p:spTree>
    <p:extLst>
      <p:ext uri="{BB962C8B-B14F-4D97-AF65-F5344CB8AC3E}">
        <p14:creationId xmlns:p14="http://schemas.microsoft.com/office/powerpoint/2010/main" val="1704496763"/>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Slide Number Placeholder 3"/>
          <p:cNvSpPr>
            <a:spLocks noGrp="1"/>
          </p:cNvSpPr>
          <p:nvPr>
            <p:ph type="sldNum" sz="quarter" idx="10"/>
          </p:nvPr>
        </p:nvSpPr>
        <p:spPr>
          <a:xfrm>
            <a:off x="8904288" y="6092825"/>
            <a:ext cx="609600" cy="431800"/>
          </a:xfrm>
          <a:noFill/>
        </p:spPr>
        <p:txBody>
          <a:bodyPr/>
          <a:lstStyle/>
          <a:p>
            <a:fld id="{0E571971-869F-4FB4-9F69-F46B04A5D699}" type="slidenum">
              <a:rPr lang="it-IT" smtClean="0">
                <a:latin typeface="Arial" pitchFamily="34" charset="0"/>
                <a:ea typeface="ＭＳ Ｐゴシック" pitchFamily="34" charset="-128"/>
              </a:rPr>
              <a:pPr/>
              <a:t>70</a:t>
            </a:fld>
            <a:endParaRPr lang="it-IT">
              <a:latin typeface="Arial" pitchFamily="34" charset="0"/>
              <a:ea typeface="ＭＳ Ｐゴシック" pitchFamily="34" charset="-128"/>
            </a:endParaRPr>
          </a:p>
        </p:txBody>
      </p:sp>
      <p:sp>
        <p:nvSpPr>
          <p:cNvPr id="111619" name="Rectangle 2"/>
          <p:cNvSpPr>
            <a:spLocks noGrp="1" noChangeArrowheads="1"/>
          </p:cNvSpPr>
          <p:nvPr>
            <p:ph type="title"/>
          </p:nvPr>
        </p:nvSpPr>
        <p:spPr/>
        <p:txBody>
          <a:bodyPr/>
          <a:lstStyle/>
          <a:p>
            <a:r>
              <a:rPr lang="en-US" sz="2400"/>
              <a:t>Another 6T Cell Layout Stick Diagram</a:t>
            </a:r>
          </a:p>
        </p:txBody>
      </p:sp>
      <p:grpSp>
        <p:nvGrpSpPr>
          <p:cNvPr id="2" name="Group 3"/>
          <p:cNvGrpSpPr>
            <a:grpSpLocks/>
          </p:cNvGrpSpPr>
          <p:nvPr/>
        </p:nvGrpSpPr>
        <p:grpSpPr bwMode="auto">
          <a:xfrm>
            <a:off x="2286000" y="1658938"/>
            <a:ext cx="6021388" cy="3979862"/>
            <a:chOff x="480" y="1045"/>
            <a:chExt cx="3793" cy="2507"/>
          </a:xfrm>
        </p:grpSpPr>
        <p:sp>
          <p:nvSpPr>
            <p:cNvPr id="111628" name="Text Box 4"/>
            <p:cNvSpPr txBox="1">
              <a:spLocks noChangeArrowheads="1"/>
            </p:cNvSpPr>
            <p:nvPr/>
          </p:nvSpPr>
          <p:spPr bwMode="auto">
            <a:xfrm>
              <a:off x="2832" y="1045"/>
              <a:ext cx="277" cy="231"/>
            </a:xfrm>
            <a:prstGeom prst="rect">
              <a:avLst/>
            </a:prstGeom>
            <a:noFill/>
            <a:ln w="28575">
              <a:noFill/>
              <a:miter lim="800000"/>
              <a:headEnd/>
              <a:tailEnd/>
            </a:ln>
          </p:spPr>
          <p:txBody>
            <a:bodyPr wrap="none">
              <a:spAutoFit/>
            </a:bodyPr>
            <a:lstStyle/>
            <a:p>
              <a:pPr>
                <a:spcBef>
                  <a:spcPct val="50000"/>
                </a:spcBef>
              </a:pPr>
              <a:r>
                <a:rPr lang="en-US">
                  <a:latin typeface="Tahoma" pitchFamily="34" charset="0"/>
                </a:rPr>
                <a:t>bit</a:t>
              </a:r>
            </a:p>
          </p:txBody>
        </p:sp>
        <p:sp>
          <p:nvSpPr>
            <p:cNvPr id="111629" name="Text Box 5"/>
            <p:cNvSpPr txBox="1">
              <a:spLocks noChangeArrowheads="1"/>
            </p:cNvSpPr>
            <p:nvPr/>
          </p:nvSpPr>
          <p:spPr bwMode="auto">
            <a:xfrm>
              <a:off x="3120" y="1045"/>
              <a:ext cx="311" cy="233"/>
            </a:xfrm>
            <a:prstGeom prst="rect">
              <a:avLst/>
            </a:prstGeom>
            <a:noFill/>
            <a:ln w="28575">
              <a:noFill/>
              <a:miter lim="800000"/>
              <a:headEnd/>
              <a:tailEnd/>
            </a:ln>
          </p:spPr>
          <p:txBody>
            <a:bodyPr wrap="none">
              <a:spAutoFit/>
            </a:bodyPr>
            <a:lstStyle/>
            <a:p>
              <a:pPr>
                <a:spcBef>
                  <a:spcPct val="50000"/>
                </a:spcBef>
              </a:pPr>
              <a:r>
                <a:rPr lang="en-US">
                  <a:latin typeface="Tahoma" pitchFamily="34" charset="0"/>
                </a:rPr>
                <a:t>bit’</a:t>
              </a:r>
            </a:p>
          </p:txBody>
        </p:sp>
        <p:sp>
          <p:nvSpPr>
            <p:cNvPr id="111630" name="Text Box 6"/>
            <p:cNvSpPr txBox="1">
              <a:spLocks noChangeArrowheads="1"/>
            </p:cNvSpPr>
            <p:nvPr/>
          </p:nvSpPr>
          <p:spPr bwMode="auto">
            <a:xfrm>
              <a:off x="2304" y="3148"/>
              <a:ext cx="1968" cy="404"/>
            </a:xfrm>
            <a:prstGeom prst="rect">
              <a:avLst/>
            </a:prstGeom>
            <a:noFill/>
            <a:ln w="28575">
              <a:noFill/>
              <a:miter lim="800000"/>
              <a:headEnd/>
              <a:tailEnd/>
            </a:ln>
          </p:spPr>
          <p:txBody>
            <a:bodyPr>
              <a:spAutoFit/>
            </a:bodyPr>
            <a:lstStyle/>
            <a:p>
              <a:pPr algn="ctr">
                <a:spcBef>
                  <a:spcPct val="50000"/>
                </a:spcBef>
              </a:pPr>
              <a:r>
                <a:rPr lang="en-US">
                  <a:latin typeface="Tahoma" pitchFamily="34" charset="0"/>
                </a:rPr>
                <a:t>These four contacts shared with (mirrored) cell below</a:t>
              </a:r>
            </a:p>
          </p:txBody>
        </p:sp>
        <p:sp>
          <p:nvSpPr>
            <p:cNvPr id="111631" name="Text Box 7"/>
            <p:cNvSpPr txBox="1">
              <a:spLocks noChangeArrowheads="1"/>
            </p:cNvSpPr>
            <p:nvPr/>
          </p:nvSpPr>
          <p:spPr bwMode="auto">
            <a:xfrm>
              <a:off x="3840" y="2485"/>
              <a:ext cx="433" cy="231"/>
            </a:xfrm>
            <a:prstGeom prst="rect">
              <a:avLst/>
            </a:prstGeom>
            <a:noFill/>
            <a:ln w="28575">
              <a:noFill/>
              <a:miter lim="800000"/>
              <a:headEnd/>
              <a:tailEnd/>
            </a:ln>
          </p:spPr>
          <p:txBody>
            <a:bodyPr wrap="none">
              <a:spAutoFit/>
            </a:bodyPr>
            <a:lstStyle/>
            <a:p>
              <a:pPr>
                <a:spcBef>
                  <a:spcPct val="50000"/>
                </a:spcBef>
              </a:pPr>
              <a:r>
                <a:rPr lang="en-US">
                  <a:latin typeface="Tahoma" pitchFamily="34" charset="0"/>
                </a:rPr>
                <a:t>word</a:t>
              </a:r>
            </a:p>
          </p:txBody>
        </p:sp>
        <p:sp>
          <p:nvSpPr>
            <p:cNvPr id="111632" name="Text Box 8"/>
            <p:cNvSpPr txBox="1">
              <a:spLocks noChangeArrowheads="1"/>
            </p:cNvSpPr>
            <p:nvPr/>
          </p:nvSpPr>
          <p:spPr bwMode="auto">
            <a:xfrm>
              <a:off x="2208" y="2764"/>
              <a:ext cx="372" cy="231"/>
            </a:xfrm>
            <a:prstGeom prst="rect">
              <a:avLst/>
            </a:prstGeom>
            <a:noFill/>
            <a:ln w="28575">
              <a:noFill/>
              <a:miter lim="800000"/>
              <a:headEnd/>
              <a:tailEnd/>
            </a:ln>
          </p:spPr>
          <p:txBody>
            <a:bodyPr wrap="none">
              <a:spAutoFit/>
            </a:bodyPr>
            <a:lstStyle/>
            <a:p>
              <a:pPr>
                <a:spcBef>
                  <a:spcPct val="50000"/>
                </a:spcBef>
              </a:pPr>
              <a:r>
                <a:rPr lang="en-US">
                  <a:latin typeface="Tahoma" pitchFamily="34" charset="0"/>
                </a:rPr>
                <a:t>Gnd</a:t>
              </a:r>
            </a:p>
          </p:txBody>
        </p:sp>
        <p:sp>
          <p:nvSpPr>
            <p:cNvPr id="111633" name="Text Box 9"/>
            <p:cNvSpPr txBox="1">
              <a:spLocks noChangeArrowheads="1"/>
            </p:cNvSpPr>
            <p:nvPr/>
          </p:nvSpPr>
          <p:spPr bwMode="auto">
            <a:xfrm>
              <a:off x="480" y="2984"/>
              <a:ext cx="1680" cy="404"/>
            </a:xfrm>
            <a:prstGeom prst="rect">
              <a:avLst/>
            </a:prstGeom>
            <a:noFill/>
            <a:ln w="28575">
              <a:noFill/>
              <a:miter lim="800000"/>
              <a:headEnd/>
              <a:tailEnd/>
            </a:ln>
          </p:spPr>
          <p:txBody>
            <a:bodyPr>
              <a:spAutoFit/>
            </a:bodyPr>
            <a:lstStyle/>
            <a:p>
              <a:pPr algn="ctr">
                <a:spcBef>
                  <a:spcPct val="50000"/>
                </a:spcBef>
              </a:pPr>
              <a:r>
                <a:rPr lang="en-US">
                  <a:latin typeface="Tahoma" pitchFamily="34" charset="0"/>
                </a:rPr>
                <a:t>GND and contact shared with cell to left</a:t>
              </a:r>
            </a:p>
          </p:txBody>
        </p:sp>
        <p:sp>
          <p:nvSpPr>
            <p:cNvPr id="111634" name="Text Box 10"/>
            <p:cNvSpPr txBox="1">
              <a:spLocks noChangeArrowheads="1"/>
            </p:cNvSpPr>
            <p:nvPr/>
          </p:nvSpPr>
          <p:spPr bwMode="auto">
            <a:xfrm>
              <a:off x="3840" y="1132"/>
              <a:ext cx="332" cy="231"/>
            </a:xfrm>
            <a:prstGeom prst="rect">
              <a:avLst/>
            </a:prstGeom>
            <a:noFill/>
            <a:ln w="28575">
              <a:noFill/>
              <a:miter lim="800000"/>
              <a:headEnd/>
              <a:tailEnd/>
            </a:ln>
          </p:spPr>
          <p:txBody>
            <a:bodyPr wrap="none">
              <a:spAutoFit/>
            </a:bodyPr>
            <a:lstStyle/>
            <a:p>
              <a:pPr>
                <a:spcBef>
                  <a:spcPct val="50000"/>
                </a:spcBef>
              </a:pPr>
              <a:r>
                <a:rPr lang="en-US">
                  <a:latin typeface="Tahoma" pitchFamily="34" charset="0"/>
                </a:rPr>
                <a:t>V</a:t>
              </a:r>
              <a:r>
                <a:rPr lang="en-US" baseline="-25000">
                  <a:latin typeface="Tahoma" pitchFamily="34" charset="0"/>
                </a:rPr>
                <a:t>DD</a:t>
              </a:r>
              <a:endParaRPr lang="en-US">
                <a:latin typeface="Tahoma" pitchFamily="34" charset="0"/>
              </a:endParaRPr>
            </a:p>
          </p:txBody>
        </p:sp>
        <p:sp>
          <p:nvSpPr>
            <p:cNvPr id="111635" name="Line 11"/>
            <p:cNvSpPr>
              <a:spLocks noChangeShapeType="1"/>
            </p:cNvSpPr>
            <p:nvPr/>
          </p:nvSpPr>
          <p:spPr bwMode="auto">
            <a:xfrm flipH="1">
              <a:off x="1776" y="2140"/>
              <a:ext cx="576" cy="864"/>
            </a:xfrm>
            <a:prstGeom prst="line">
              <a:avLst/>
            </a:prstGeom>
            <a:noFill/>
            <a:ln w="12700">
              <a:solidFill>
                <a:schemeClr val="tx1"/>
              </a:solidFill>
              <a:round/>
              <a:headEnd type="triangle" w="med" len="med"/>
              <a:tailEnd/>
            </a:ln>
          </p:spPr>
          <p:txBody>
            <a:bodyPr wrap="none" anchor="ctr"/>
            <a:lstStyle/>
            <a:p>
              <a:endParaRPr lang="en-US"/>
            </a:p>
          </p:txBody>
        </p:sp>
        <p:sp>
          <p:nvSpPr>
            <p:cNvPr id="111636" name="Line 12"/>
            <p:cNvSpPr>
              <a:spLocks noChangeShapeType="1"/>
            </p:cNvSpPr>
            <p:nvPr/>
          </p:nvSpPr>
          <p:spPr bwMode="auto">
            <a:xfrm>
              <a:off x="2832" y="2908"/>
              <a:ext cx="432" cy="240"/>
            </a:xfrm>
            <a:prstGeom prst="line">
              <a:avLst/>
            </a:prstGeom>
            <a:noFill/>
            <a:ln w="12700">
              <a:solidFill>
                <a:schemeClr val="tx1"/>
              </a:solidFill>
              <a:round/>
              <a:headEnd type="triangle" w="med" len="med"/>
              <a:tailEnd/>
            </a:ln>
          </p:spPr>
          <p:txBody>
            <a:bodyPr wrap="none" anchor="ctr"/>
            <a:lstStyle/>
            <a:p>
              <a:endParaRPr lang="en-US"/>
            </a:p>
          </p:txBody>
        </p:sp>
        <p:grpSp>
          <p:nvGrpSpPr>
            <p:cNvPr id="3" name="Group 13"/>
            <p:cNvGrpSpPr>
              <a:grpSpLocks/>
            </p:cNvGrpSpPr>
            <p:nvPr/>
          </p:nvGrpSpPr>
          <p:grpSpPr bwMode="auto">
            <a:xfrm>
              <a:off x="2352" y="1276"/>
              <a:ext cx="1488" cy="1584"/>
              <a:chOff x="2304" y="1776"/>
              <a:chExt cx="1488" cy="1584"/>
            </a:xfrm>
          </p:grpSpPr>
          <p:sp>
            <p:nvSpPr>
              <p:cNvPr id="111648" name="Rectangle 14"/>
              <p:cNvSpPr>
                <a:spLocks noChangeArrowheads="1"/>
              </p:cNvSpPr>
              <p:nvPr/>
            </p:nvSpPr>
            <p:spPr bwMode="auto">
              <a:xfrm>
                <a:off x="2352" y="1776"/>
                <a:ext cx="1440" cy="1536"/>
              </a:xfrm>
              <a:prstGeom prst="rect">
                <a:avLst/>
              </a:prstGeom>
              <a:solidFill>
                <a:srgbClr val="DDDDDD"/>
              </a:solidFill>
              <a:ln w="9525">
                <a:noFill/>
                <a:miter lim="800000"/>
                <a:headEnd/>
                <a:tailEnd/>
              </a:ln>
            </p:spPr>
            <p:txBody>
              <a:bodyPr wrap="none" anchor="ctr"/>
              <a:lstStyle/>
              <a:p>
                <a:endParaRPr lang="en-US"/>
              </a:p>
            </p:txBody>
          </p:sp>
          <p:sp>
            <p:nvSpPr>
              <p:cNvPr id="111649" name="Line 15"/>
              <p:cNvSpPr>
                <a:spLocks noChangeShapeType="1"/>
              </p:cNvSpPr>
              <p:nvPr/>
            </p:nvSpPr>
            <p:spPr bwMode="auto">
              <a:xfrm flipV="1">
                <a:off x="2736" y="2592"/>
                <a:ext cx="816" cy="0"/>
              </a:xfrm>
              <a:prstGeom prst="line">
                <a:avLst/>
              </a:prstGeom>
              <a:noFill/>
              <a:ln w="76200">
                <a:solidFill>
                  <a:srgbClr val="FF0000"/>
                </a:solidFill>
                <a:round/>
                <a:headEnd/>
                <a:tailEnd/>
              </a:ln>
            </p:spPr>
            <p:txBody>
              <a:bodyPr wrap="none" anchor="ctr"/>
              <a:lstStyle/>
              <a:p>
                <a:endParaRPr lang="en-US"/>
              </a:p>
            </p:txBody>
          </p:sp>
          <p:sp>
            <p:nvSpPr>
              <p:cNvPr id="111650" name="Line 16"/>
              <p:cNvSpPr>
                <a:spLocks noChangeShapeType="1"/>
              </p:cNvSpPr>
              <p:nvPr/>
            </p:nvSpPr>
            <p:spPr bwMode="auto">
              <a:xfrm flipV="1">
                <a:off x="2592" y="2256"/>
                <a:ext cx="816" cy="0"/>
              </a:xfrm>
              <a:prstGeom prst="line">
                <a:avLst/>
              </a:prstGeom>
              <a:noFill/>
              <a:ln w="76200">
                <a:solidFill>
                  <a:srgbClr val="FF0000"/>
                </a:solidFill>
                <a:round/>
                <a:headEnd/>
                <a:tailEnd/>
              </a:ln>
            </p:spPr>
            <p:txBody>
              <a:bodyPr wrap="none" anchor="ctr"/>
              <a:lstStyle/>
              <a:p>
                <a:endParaRPr lang="en-US"/>
              </a:p>
            </p:txBody>
          </p:sp>
          <p:sp>
            <p:nvSpPr>
              <p:cNvPr id="111651" name="Line 17"/>
              <p:cNvSpPr>
                <a:spLocks noChangeShapeType="1"/>
              </p:cNvSpPr>
              <p:nvPr/>
            </p:nvSpPr>
            <p:spPr bwMode="auto">
              <a:xfrm flipH="1" flipV="1">
                <a:off x="2352" y="1776"/>
                <a:ext cx="1440" cy="0"/>
              </a:xfrm>
              <a:prstGeom prst="line">
                <a:avLst/>
              </a:prstGeom>
              <a:noFill/>
              <a:ln w="76200">
                <a:solidFill>
                  <a:schemeClr val="folHlink"/>
                </a:solidFill>
                <a:round/>
                <a:headEnd/>
                <a:tailEnd/>
              </a:ln>
            </p:spPr>
            <p:txBody>
              <a:bodyPr wrap="none" anchor="ctr"/>
              <a:lstStyle/>
              <a:p>
                <a:endParaRPr lang="en-US"/>
              </a:p>
            </p:txBody>
          </p:sp>
          <p:sp>
            <p:nvSpPr>
              <p:cNvPr id="111652" name="Line 18"/>
              <p:cNvSpPr>
                <a:spLocks noChangeShapeType="1"/>
              </p:cNvSpPr>
              <p:nvPr/>
            </p:nvSpPr>
            <p:spPr bwMode="auto">
              <a:xfrm flipH="1" flipV="1">
                <a:off x="3408" y="2784"/>
                <a:ext cx="0" cy="528"/>
              </a:xfrm>
              <a:prstGeom prst="line">
                <a:avLst/>
              </a:prstGeom>
              <a:noFill/>
              <a:ln w="76200">
                <a:solidFill>
                  <a:srgbClr val="66FF33"/>
                </a:solidFill>
                <a:round/>
                <a:headEnd/>
                <a:tailEnd/>
              </a:ln>
            </p:spPr>
            <p:txBody>
              <a:bodyPr wrap="none" anchor="ctr"/>
              <a:lstStyle/>
              <a:p>
                <a:endParaRPr lang="en-US"/>
              </a:p>
            </p:txBody>
          </p:sp>
          <p:sp>
            <p:nvSpPr>
              <p:cNvPr id="111653" name="Line 19"/>
              <p:cNvSpPr>
                <a:spLocks noChangeShapeType="1"/>
              </p:cNvSpPr>
              <p:nvPr/>
            </p:nvSpPr>
            <p:spPr bwMode="auto">
              <a:xfrm flipH="1" flipV="1">
                <a:off x="2736" y="2784"/>
                <a:ext cx="0" cy="528"/>
              </a:xfrm>
              <a:prstGeom prst="line">
                <a:avLst/>
              </a:prstGeom>
              <a:noFill/>
              <a:ln w="76200">
                <a:solidFill>
                  <a:srgbClr val="66FF33"/>
                </a:solidFill>
                <a:round/>
                <a:headEnd/>
                <a:tailEnd/>
              </a:ln>
            </p:spPr>
            <p:txBody>
              <a:bodyPr wrap="none" anchor="ctr"/>
              <a:lstStyle/>
              <a:p>
                <a:endParaRPr lang="en-US"/>
              </a:p>
            </p:txBody>
          </p:sp>
          <p:sp>
            <p:nvSpPr>
              <p:cNvPr id="111654" name="Line 20"/>
              <p:cNvSpPr>
                <a:spLocks noChangeShapeType="1"/>
              </p:cNvSpPr>
              <p:nvPr/>
            </p:nvSpPr>
            <p:spPr bwMode="auto">
              <a:xfrm flipH="1">
                <a:off x="2352" y="3168"/>
                <a:ext cx="1440" cy="0"/>
              </a:xfrm>
              <a:prstGeom prst="line">
                <a:avLst/>
              </a:prstGeom>
              <a:noFill/>
              <a:ln w="76200">
                <a:solidFill>
                  <a:srgbClr val="FF0000"/>
                </a:solidFill>
                <a:round/>
                <a:headEnd/>
                <a:tailEnd/>
              </a:ln>
            </p:spPr>
            <p:txBody>
              <a:bodyPr wrap="none" anchor="ctr"/>
              <a:lstStyle/>
              <a:p>
                <a:endParaRPr lang="en-US"/>
              </a:p>
            </p:txBody>
          </p:sp>
          <p:sp>
            <p:nvSpPr>
              <p:cNvPr id="111655" name="Line 21"/>
              <p:cNvSpPr>
                <a:spLocks noChangeShapeType="1"/>
              </p:cNvSpPr>
              <p:nvPr/>
            </p:nvSpPr>
            <p:spPr bwMode="auto">
              <a:xfrm flipH="1">
                <a:off x="3408" y="2064"/>
                <a:ext cx="288" cy="0"/>
              </a:xfrm>
              <a:prstGeom prst="line">
                <a:avLst/>
              </a:prstGeom>
              <a:noFill/>
              <a:ln w="76200">
                <a:solidFill>
                  <a:srgbClr val="FFFF00"/>
                </a:solidFill>
                <a:round/>
                <a:headEnd/>
                <a:tailEnd/>
              </a:ln>
            </p:spPr>
            <p:txBody>
              <a:bodyPr wrap="none" anchor="ctr"/>
              <a:lstStyle/>
              <a:p>
                <a:endParaRPr lang="en-US"/>
              </a:p>
            </p:txBody>
          </p:sp>
          <p:sp>
            <p:nvSpPr>
              <p:cNvPr id="111656" name="Line 22"/>
              <p:cNvSpPr>
                <a:spLocks noChangeShapeType="1"/>
              </p:cNvSpPr>
              <p:nvPr/>
            </p:nvSpPr>
            <p:spPr bwMode="auto">
              <a:xfrm flipH="1">
                <a:off x="2448" y="2064"/>
                <a:ext cx="288" cy="0"/>
              </a:xfrm>
              <a:prstGeom prst="line">
                <a:avLst/>
              </a:prstGeom>
              <a:noFill/>
              <a:ln w="76200">
                <a:solidFill>
                  <a:srgbClr val="FFFF00"/>
                </a:solidFill>
                <a:round/>
                <a:headEnd/>
                <a:tailEnd/>
              </a:ln>
            </p:spPr>
            <p:txBody>
              <a:bodyPr wrap="none" anchor="ctr"/>
              <a:lstStyle/>
              <a:p>
                <a:endParaRPr lang="en-US"/>
              </a:p>
            </p:txBody>
          </p:sp>
          <p:sp>
            <p:nvSpPr>
              <p:cNvPr id="111657" name="Line 23"/>
              <p:cNvSpPr>
                <a:spLocks noChangeShapeType="1"/>
              </p:cNvSpPr>
              <p:nvPr/>
            </p:nvSpPr>
            <p:spPr bwMode="auto">
              <a:xfrm flipH="1" flipV="1">
                <a:off x="2448" y="2784"/>
                <a:ext cx="288" cy="0"/>
              </a:xfrm>
              <a:prstGeom prst="line">
                <a:avLst/>
              </a:prstGeom>
              <a:noFill/>
              <a:ln w="76200">
                <a:solidFill>
                  <a:srgbClr val="66FF33"/>
                </a:solidFill>
                <a:round/>
                <a:headEnd/>
                <a:tailEnd/>
              </a:ln>
            </p:spPr>
            <p:txBody>
              <a:bodyPr wrap="none" anchor="ctr"/>
              <a:lstStyle/>
              <a:p>
                <a:endParaRPr lang="en-US"/>
              </a:p>
            </p:txBody>
          </p:sp>
          <p:sp>
            <p:nvSpPr>
              <p:cNvPr id="111658" name="Line 24"/>
              <p:cNvSpPr>
                <a:spLocks noChangeShapeType="1"/>
              </p:cNvSpPr>
              <p:nvPr/>
            </p:nvSpPr>
            <p:spPr bwMode="auto">
              <a:xfrm flipH="1" flipV="1">
                <a:off x="2352" y="3072"/>
                <a:ext cx="1440" cy="0"/>
              </a:xfrm>
              <a:prstGeom prst="line">
                <a:avLst/>
              </a:prstGeom>
              <a:noFill/>
              <a:ln w="76200">
                <a:solidFill>
                  <a:schemeClr val="folHlink"/>
                </a:solidFill>
                <a:round/>
                <a:headEnd/>
                <a:tailEnd/>
              </a:ln>
            </p:spPr>
            <p:txBody>
              <a:bodyPr wrap="none" anchor="ctr"/>
              <a:lstStyle/>
              <a:p>
                <a:endParaRPr lang="en-US"/>
              </a:p>
            </p:txBody>
          </p:sp>
          <p:sp>
            <p:nvSpPr>
              <p:cNvPr id="111659" name="Line 25"/>
              <p:cNvSpPr>
                <a:spLocks noChangeShapeType="1"/>
              </p:cNvSpPr>
              <p:nvPr/>
            </p:nvSpPr>
            <p:spPr bwMode="auto">
              <a:xfrm flipH="1" flipV="1">
                <a:off x="3408" y="2784"/>
                <a:ext cx="288" cy="0"/>
              </a:xfrm>
              <a:prstGeom prst="line">
                <a:avLst/>
              </a:prstGeom>
              <a:noFill/>
              <a:ln w="76200">
                <a:solidFill>
                  <a:srgbClr val="66FF33"/>
                </a:solidFill>
                <a:round/>
                <a:headEnd/>
                <a:tailEnd/>
              </a:ln>
            </p:spPr>
            <p:txBody>
              <a:bodyPr wrap="none" anchor="ctr"/>
              <a:lstStyle/>
              <a:p>
                <a:endParaRPr lang="en-US"/>
              </a:p>
            </p:txBody>
          </p:sp>
          <p:sp>
            <p:nvSpPr>
              <p:cNvPr id="111660" name="Line 26"/>
              <p:cNvSpPr>
                <a:spLocks noChangeShapeType="1"/>
              </p:cNvSpPr>
              <p:nvPr/>
            </p:nvSpPr>
            <p:spPr bwMode="auto">
              <a:xfrm flipH="1" flipV="1">
                <a:off x="2592" y="1920"/>
                <a:ext cx="0" cy="1008"/>
              </a:xfrm>
              <a:prstGeom prst="line">
                <a:avLst/>
              </a:prstGeom>
              <a:noFill/>
              <a:ln w="76200">
                <a:solidFill>
                  <a:srgbClr val="FF0000"/>
                </a:solidFill>
                <a:round/>
                <a:headEnd/>
                <a:tailEnd/>
              </a:ln>
            </p:spPr>
            <p:txBody>
              <a:bodyPr wrap="none" anchor="ctr"/>
              <a:lstStyle/>
              <a:p>
                <a:endParaRPr lang="en-US"/>
              </a:p>
            </p:txBody>
          </p:sp>
          <p:sp>
            <p:nvSpPr>
              <p:cNvPr id="111661" name="Line 27"/>
              <p:cNvSpPr>
                <a:spLocks noChangeShapeType="1"/>
              </p:cNvSpPr>
              <p:nvPr/>
            </p:nvSpPr>
            <p:spPr bwMode="auto">
              <a:xfrm flipH="1" flipV="1">
                <a:off x="3552" y="1920"/>
                <a:ext cx="0" cy="1008"/>
              </a:xfrm>
              <a:prstGeom prst="line">
                <a:avLst/>
              </a:prstGeom>
              <a:noFill/>
              <a:ln w="76200">
                <a:solidFill>
                  <a:srgbClr val="FF0000"/>
                </a:solidFill>
                <a:round/>
                <a:headEnd/>
                <a:tailEnd/>
              </a:ln>
            </p:spPr>
            <p:txBody>
              <a:bodyPr wrap="none" anchor="ctr"/>
              <a:lstStyle/>
              <a:p>
                <a:endParaRPr lang="en-US"/>
              </a:p>
            </p:txBody>
          </p:sp>
          <p:sp>
            <p:nvSpPr>
              <p:cNvPr id="111662" name="Line 28"/>
              <p:cNvSpPr>
                <a:spLocks noChangeShapeType="1"/>
              </p:cNvSpPr>
              <p:nvPr/>
            </p:nvSpPr>
            <p:spPr bwMode="auto">
              <a:xfrm flipH="1">
                <a:off x="2448" y="1776"/>
                <a:ext cx="0" cy="288"/>
              </a:xfrm>
              <a:prstGeom prst="line">
                <a:avLst/>
              </a:prstGeom>
              <a:noFill/>
              <a:ln w="76200">
                <a:solidFill>
                  <a:schemeClr val="folHlink"/>
                </a:solidFill>
                <a:round/>
                <a:headEnd/>
                <a:tailEnd/>
              </a:ln>
            </p:spPr>
            <p:txBody>
              <a:bodyPr wrap="none" anchor="ctr"/>
              <a:lstStyle/>
              <a:p>
                <a:endParaRPr lang="en-US"/>
              </a:p>
            </p:txBody>
          </p:sp>
          <p:sp>
            <p:nvSpPr>
              <p:cNvPr id="111663" name="Line 29"/>
              <p:cNvSpPr>
                <a:spLocks noChangeShapeType="1"/>
              </p:cNvSpPr>
              <p:nvPr/>
            </p:nvSpPr>
            <p:spPr bwMode="auto">
              <a:xfrm flipH="1">
                <a:off x="2736" y="2064"/>
                <a:ext cx="0" cy="720"/>
              </a:xfrm>
              <a:prstGeom prst="line">
                <a:avLst/>
              </a:prstGeom>
              <a:noFill/>
              <a:ln w="76200">
                <a:solidFill>
                  <a:schemeClr val="folHlink"/>
                </a:solidFill>
                <a:round/>
                <a:headEnd/>
                <a:tailEnd/>
              </a:ln>
            </p:spPr>
            <p:txBody>
              <a:bodyPr wrap="none" anchor="ctr"/>
              <a:lstStyle/>
              <a:p>
                <a:endParaRPr lang="en-US"/>
              </a:p>
            </p:txBody>
          </p:sp>
          <p:sp>
            <p:nvSpPr>
              <p:cNvPr id="111664" name="Line 30"/>
              <p:cNvSpPr>
                <a:spLocks noChangeShapeType="1"/>
              </p:cNvSpPr>
              <p:nvPr/>
            </p:nvSpPr>
            <p:spPr bwMode="auto">
              <a:xfrm flipH="1">
                <a:off x="3408" y="2064"/>
                <a:ext cx="0" cy="720"/>
              </a:xfrm>
              <a:prstGeom prst="line">
                <a:avLst/>
              </a:prstGeom>
              <a:noFill/>
              <a:ln w="76200">
                <a:solidFill>
                  <a:schemeClr val="folHlink"/>
                </a:solidFill>
                <a:round/>
                <a:headEnd/>
                <a:tailEnd/>
              </a:ln>
            </p:spPr>
            <p:txBody>
              <a:bodyPr wrap="none" anchor="ctr"/>
              <a:lstStyle/>
              <a:p>
                <a:endParaRPr lang="en-US"/>
              </a:p>
            </p:txBody>
          </p:sp>
          <p:sp>
            <p:nvSpPr>
              <p:cNvPr id="111665" name="Line 31"/>
              <p:cNvSpPr>
                <a:spLocks noChangeShapeType="1"/>
              </p:cNvSpPr>
              <p:nvPr/>
            </p:nvSpPr>
            <p:spPr bwMode="auto">
              <a:xfrm flipH="1">
                <a:off x="3696" y="1776"/>
                <a:ext cx="0" cy="288"/>
              </a:xfrm>
              <a:prstGeom prst="line">
                <a:avLst/>
              </a:prstGeom>
              <a:noFill/>
              <a:ln w="76200">
                <a:solidFill>
                  <a:schemeClr val="folHlink"/>
                </a:solidFill>
                <a:round/>
                <a:headEnd/>
                <a:tailEnd/>
              </a:ln>
            </p:spPr>
            <p:txBody>
              <a:bodyPr wrap="none" anchor="ctr"/>
              <a:lstStyle/>
              <a:p>
                <a:endParaRPr lang="en-US"/>
              </a:p>
            </p:txBody>
          </p:sp>
          <p:sp>
            <p:nvSpPr>
              <p:cNvPr id="111666" name="Oval 32"/>
              <p:cNvSpPr>
                <a:spLocks noChangeArrowheads="1"/>
              </p:cNvSpPr>
              <p:nvPr/>
            </p:nvSpPr>
            <p:spPr bwMode="auto">
              <a:xfrm flipH="1">
                <a:off x="2400" y="2016"/>
                <a:ext cx="96" cy="96"/>
              </a:xfrm>
              <a:prstGeom prst="ellipse">
                <a:avLst/>
              </a:prstGeom>
              <a:solidFill>
                <a:schemeClr val="tx1"/>
              </a:solidFill>
              <a:ln w="28575">
                <a:solidFill>
                  <a:schemeClr val="tx1"/>
                </a:solidFill>
                <a:round/>
                <a:headEnd/>
                <a:tailEnd/>
              </a:ln>
            </p:spPr>
            <p:txBody>
              <a:bodyPr wrap="none" anchor="ctr"/>
              <a:lstStyle/>
              <a:p>
                <a:endParaRPr lang="en-US"/>
              </a:p>
            </p:txBody>
          </p:sp>
          <p:sp>
            <p:nvSpPr>
              <p:cNvPr id="111667" name="Oval 33"/>
              <p:cNvSpPr>
                <a:spLocks noChangeArrowheads="1"/>
              </p:cNvSpPr>
              <p:nvPr/>
            </p:nvSpPr>
            <p:spPr bwMode="auto">
              <a:xfrm flipH="1">
                <a:off x="2688" y="2016"/>
                <a:ext cx="96" cy="96"/>
              </a:xfrm>
              <a:prstGeom prst="ellipse">
                <a:avLst/>
              </a:prstGeom>
              <a:solidFill>
                <a:schemeClr val="tx1"/>
              </a:solidFill>
              <a:ln w="28575">
                <a:solidFill>
                  <a:schemeClr val="tx1"/>
                </a:solidFill>
                <a:round/>
                <a:headEnd/>
                <a:tailEnd/>
              </a:ln>
            </p:spPr>
            <p:txBody>
              <a:bodyPr wrap="none" anchor="ctr"/>
              <a:lstStyle/>
              <a:p>
                <a:endParaRPr lang="en-US"/>
              </a:p>
            </p:txBody>
          </p:sp>
          <p:sp>
            <p:nvSpPr>
              <p:cNvPr id="111668" name="Oval 34"/>
              <p:cNvSpPr>
                <a:spLocks noChangeArrowheads="1"/>
              </p:cNvSpPr>
              <p:nvPr/>
            </p:nvSpPr>
            <p:spPr bwMode="auto">
              <a:xfrm flipH="1">
                <a:off x="2688" y="2736"/>
                <a:ext cx="96" cy="96"/>
              </a:xfrm>
              <a:prstGeom prst="ellipse">
                <a:avLst/>
              </a:prstGeom>
              <a:solidFill>
                <a:schemeClr val="tx1"/>
              </a:solidFill>
              <a:ln w="28575">
                <a:solidFill>
                  <a:schemeClr val="tx1"/>
                </a:solidFill>
                <a:round/>
                <a:headEnd/>
                <a:tailEnd/>
              </a:ln>
            </p:spPr>
            <p:txBody>
              <a:bodyPr wrap="none" anchor="ctr"/>
              <a:lstStyle/>
              <a:p>
                <a:endParaRPr lang="en-US"/>
              </a:p>
            </p:txBody>
          </p:sp>
          <p:sp>
            <p:nvSpPr>
              <p:cNvPr id="111669" name="Oval 35"/>
              <p:cNvSpPr>
                <a:spLocks noChangeArrowheads="1"/>
              </p:cNvSpPr>
              <p:nvPr/>
            </p:nvSpPr>
            <p:spPr bwMode="auto">
              <a:xfrm flipH="1">
                <a:off x="3360" y="2016"/>
                <a:ext cx="96" cy="96"/>
              </a:xfrm>
              <a:prstGeom prst="ellipse">
                <a:avLst/>
              </a:prstGeom>
              <a:solidFill>
                <a:schemeClr val="tx1"/>
              </a:solidFill>
              <a:ln w="28575">
                <a:solidFill>
                  <a:schemeClr val="tx1"/>
                </a:solidFill>
                <a:round/>
                <a:headEnd/>
                <a:tailEnd/>
              </a:ln>
            </p:spPr>
            <p:txBody>
              <a:bodyPr wrap="none" anchor="ctr"/>
              <a:lstStyle/>
              <a:p>
                <a:endParaRPr lang="en-US"/>
              </a:p>
            </p:txBody>
          </p:sp>
          <p:sp>
            <p:nvSpPr>
              <p:cNvPr id="111670" name="Oval 36"/>
              <p:cNvSpPr>
                <a:spLocks noChangeArrowheads="1"/>
              </p:cNvSpPr>
              <p:nvPr/>
            </p:nvSpPr>
            <p:spPr bwMode="auto">
              <a:xfrm flipH="1">
                <a:off x="3648" y="2016"/>
                <a:ext cx="96" cy="96"/>
              </a:xfrm>
              <a:prstGeom prst="ellipse">
                <a:avLst/>
              </a:prstGeom>
              <a:solidFill>
                <a:schemeClr val="tx1"/>
              </a:solidFill>
              <a:ln w="28575">
                <a:solidFill>
                  <a:schemeClr val="tx1"/>
                </a:solidFill>
                <a:round/>
                <a:headEnd/>
                <a:tailEnd/>
              </a:ln>
            </p:spPr>
            <p:txBody>
              <a:bodyPr wrap="none" anchor="ctr"/>
              <a:lstStyle/>
              <a:p>
                <a:endParaRPr lang="en-US"/>
              </a:p>
            </p:txBody>
          </p:sp>
          <p:sp>
            <p:nvSpPr>
              <p:cNvPr id="111671" name="Oval 37"/>
              <p:cNvSpPr>
                <a:spLocks noChangeArrowheads="1"/>
              </p:cNvSpPr>
              <p:nvPr/>
            </p:nvSpPr>
            <p:spPr bwMode="auto">
              <a:xfrm flipH="1">
                <a:off x="3360" y="2208"/>
                <a:ext cx="96" cy="96"/>
              </a:xfrm>
              <a:prstGeom prst="ellipse">
                <a:avLst/>
              </a:prstGeom>
              <a:solidFill>
                <a:schemeClr val="tx1"/>
              </a:solidFill>
              <a:ln w="28575">
                <a:solidFill>
                  <a:schemeClr val="tx1"/>
                </a:solidFill>
                <a:round/>
                <a:headEnd/>
                <a:tailEnd/>
              </a:ln>
            </p:spPr>
            <p:txBody>
              <a:bodyPr wrap="none" anchor="ctr"/>
              <a:lstStyle/>
              <a:p>
                <a:endParaRPr lang="en-US"/>
              </a:p>
            </p:txBody>
          </p:sp>
          <p:sp>
            <p:nvSpPr>
              <p:cNvPr id="111672" name="Oval 38"/>
              <p:cNvSpPr>
                <a:spLocks noChangeArrowheads="1"/>
              </p:cNvSpPr>
              <p:nvPr/>
            </p:nvSpPr>
            <p:spPr bwMode="auto">
              <a:xfrm flipH="1">
                <a:off x="2688" y="2544"/>
                <a:ext cx="96" cy="96"/>
              </a:xfrm>
              <a:prstGeom prst="ellipse">
                <a:avLst/>
              </a:prstGeom>
              <a:solidFill>
                <a:schemeClr val="tx1"/>
              </a:solidFill>
              <a:ln w="28575">
                <a:solidFill>
                  <a:schemeClr val="tx1"/>
                </a:solidFill>
                <a:round/>
                <a:headEnd/>
                <a:tailEnd/>
              </a:ln>
            </p:spPr>
            <p:txBody>
              <a:bodyPr wrap="none" anchor="ctr"/>
              <a:lstStyle/>
              <a:p>
                <a:endParaRPr lang="en-US"/>
              </a:p>
            </p:txBody>
          </p:sp>
          <p:sp>
            <p:nvSpPr>
              <p:cNvPr id="111673" name="Oval 39"/>
              <p:cNvSpPr>
                <a:spLocks noChangeArrowheads="1"/>
              </p:cNvSpPr>
              <p:nvPr/>
            </p:nvSpPr>
            <p:spPr bwMode="auto">
              <a:xfrm flipH="1">
                <a:off x="3360" y="2736"/>
                <a:ext cx="96" cy="96"/>
              </a:xfrm>
              <a:prstGeom prst="ellipse">
                <a:avLst/>
              </a:prstGeom>
              <a:solidFill>
                <a:schemeClr val="tx1"/>
              </a:solidFill>
              <a:ln w="28575">
                <a:solidFill>
                  <a:schemeClr val="tx1"/>
                </a:solidFill>
                <a:round/>
                <a:headEnd/>
                <a:tailEnd/>
              </a:ln>
            </p:spPr>
            <p:txBody>
              <a:bodyPr wrap="none" anchor="ctr"/>
              <a:lstStyle/>
              <a:p>
                <a:endParaRPr lang="en-US"/>
              </a:p>
            </p:txBody>
          </p:sp>
          <p:sp>
            <p:nvSpPr>
              <p:cNvPr id="111674" name="Freeform 40"/>
              <p:cNvSpPr>
                <a:spLocks/>
              </p:cNvSpPr>
              <p:nvPr/>
            </p:nvSpPr>
            <p:spPr bwMode="auto">
              <a:xfrm>
                <a:off x="2352" y="2592"/>
                <a:ext cx="96" cy="192"/>
              </a:xfrm>
              <a:custGeom>
                <a:avLst/>
                <a:gdLst>
                  <a:gd name="T0" fmla="*/ 0 w 96"/>
                  <a:gd name="T1" fmla="*/ 0 h 192"/>
                  <a:gd name="T2" fmla="*/ 96 w 96"/>
                  <a:gd name="T3" fmla="*/ 0 h 192"/>
                  <a:gd name="T4" fmla="*/ 96 w 96"/>
                  <a:gd name="T5" fmla="*/ 192 h 192"/>
                  <a:gd name="T6" fmla="*/ 0 60000 65536"/>
                  <a:gd name="T7" fmla="*/ 0 60000 65536"/>
                  <a:gd name="T8" fmla="*/ 0 60000 65536"/>
                  <a:gd name="T9" fmla="*/ 0 w 96"/>
                  <a:gd name="T10" fmla="*/ 0 h 192"/>
                  <a:gd name="T11" fmla="*/ 96 w 96"/>
                  <a:gd name="T12" fmla="*/ 192 h 192"/>
                </a:gdLst>
                <a:ahLst/>
                <a:cxnLst>
                  <a:cxn ang="T6">
                    <a:pos x="T0" y="T1"/>
                  </a:cxn>
                  <a:cxn ang="T7">
                    <a:pos x="T2" y="T3"/>
                  </a:cxn>
                  <a:cxn ang="T8">
                    <a:pos x="T4" y="T5"/>
                  </a:cxn>
                </a:cxnLst>
                <a:rect l="T9" t="T10" r="T11" b="T12"/>
                <a:pathLst>
                  <a:path w="96" h="192">
                    <a:moveTo>
                      <a:pt x="0" y="0"/>
                    </a:moveTo>
                    <a:lnTo>
                      <a:pt x="96" y="0"/>
                    </a:lnTo>
                    <a:lnTo>
                      <a:pt x="96" y="192"/>
                    </a:lnTo>
                  </a:path>
                </a:pathLst>
              </a:custGeom>
              <a:noFill/>
              <a:ln w="76200" cap="flat" cmpd="sng">
                <a:solidFill>
                  <a:schemeClr val="folHlink"/>
                </a:solidFill>
                <a:prstDash val="solid"/>
                <a:miter lim="800000"/>
                <a:headEnd type="none" w="med" len="med"/>
                <a:tailEnd type="none" w="med" len="med"/>
              </a:ln>
            </p:spPr>
            <p:txBody>
              <a:bodyPr wrap="none"/>
              <a:lstStyle/>
              <a:p>
                <a:endParaRPr lang="en-US"/>
              </a:p>
            </p:txBody>
          </p:sp>
          <p:sp>
            <p:nvSpPr>
              <p:cNvPr id="111675" name="Oval 41"/>
              <p:cNvSpPr>
                <a:spLocks noChangeArrowheads="1"/>
              </p:cNvSpPr>
              <p:nvPr/>
            </p:nvSpPr>
            <p:spPr bwMode="auto">
              <a:xfrm flipH="1">
                <a:off x="2400" y="2736"/>
                <a:ext cx="96" cy="96"/>
              </a:xfrm>
              <a:prstGeom prst="ellipse">
                <a:avLst/>
              </a:prstGeom>
              <a:solidFill>
                <a:schemeClr val="tx1"/>
              </a:solidFill>
              <a:ln w="28575">
                <a:solidFill>
                  <a:schemeClr val="tx1"/>
                </a:solidFill>
                <a:round/>
                <a:headEnd/>
                <a:tailEnd/>
              </a:ln>
            </p:spPr>
            <p:txBody>
              <a:bodyPr wrap="none" anchor="ctr"/>
              <a:lstStyle/>
              <a:p>
                <a:endParaRPr lang="en-US"/>
              </a:p>
            </p:txBody>
          </p:sp>
          <p:sp>
            <p:nvSpPr>
              <p:cNvPr id="111676" name="Freeform 42"/>
              <p:cNvSpPr>
                <a:spLocks/>
              </p:cNvSpPr>
              <p:nvPr/>
            </p:nvSpPr>
            <p:spPr bwMode="auto">
              <a:xfrm flipH="1">
                <a:off x="3696" y="2592"/>
                <a:ext cx="96" cy="192"/>
              </a:xfrm>
              <a:custGeom>
                <a:avLst/>
                <a:gdLst>
                  <a:gd name="T0" fmla="*/ 0 w 96"/>
                  <a:gd name="T1" fmla="*/ 0 h 192"/>
                  <a:gd name="T2" fmla="*/ 96 w 96"/>
                  <a:gd name="T3" fmla="*/ 0 h 192"/>
                  <a:gd name="T4" fmla="*/ 96 w 96"/>
                  <a:gd name="T5" fmla="*/ 192 h 192"/>
                  <a:gd name="T6" fmla="*/ 0 60000 65536"/>
                  <a:gd name="T7" fmla="*/ 0 60000 65536"/>
                  <a:gd name="T8" fmla="*/ 0 60000 65536"/>
                  <a:gd name="T9" fmla="*/ 0 w 96"/>
                  <a:gd name="T10" fmla="*/ 0 h 192"/>
                  <a:gd name="T11" fmla="*/ 96 w 96"/>
                  <a:gd name="T12" fmla="*/ 192 h 192"/>
                </a:gdLst>
                <a:ahLst/>
                <a:cxnLst>
                  <a:cxn ang="T6">
                    <a:pos x="T0" y="T1"/>
                  </a:cxn>
                  <a:cxn ang="T7">
                    <a:pos x="T2" y="T3"/>
                  </a:cxn>
                  <a:cxn ang="T8">
                    <a:pos x="T4" y="T5"/>
                  </a:cxn>
                </a:cxnLst>
                <a:rect l="T9" t="T10" r="T11" b="T12"/>
                <a:pathLst>
                  <a:path w="96" h="192">
                    <a:moveTo>
                      <a:pt x="0" y="0"/>
                    </a:moveTo>
                    <a:lnTo>
                      <a:pt x="96" y="0"/>
                    </a:lnTo>
                    <a:lnTo>
                      <a:pt x="96" y="192"/>
                    </a:lnTo>
                  </a:path>
                </a:pathLst>
              </a:custGeom>
              <a:noFill/>
              <a:ln w="76200" cap="flat" cmpd="sng">
                <a:solidFill>
                  <a:schemeClr val="folHlink"/>
                </a:solidFill>
                <a:prstDash val="solid"/>
                <a:miter lim="800000"/>
                <a:headEnd type="none" w="med" len="med"/>
                <a:tailEnd type="none" w="med" len="med"/>
              </a:ln>
            </p:spPr>
            <p:txBody>
              <a:bodyPr wrap="none"/>
              <a:lstStyle/>
              <a:p>
                <a:endParaRPr lang="en-US"/>
              </a:p>
            </p:txBody>
          </p:sp>
          <p:sp>
            <p:nvSpPr>
              <p:cNvPr id="111677" name="Oval 43"/>
              <p:cNvSpPr>
                <a:spLocks noChangeArrowheads="1"/>
              </p:cNvSpPr>
              <p:nvPr/>
            </p:nvSpPr>
            <p:spPr bwMode="auto">
              <a:xfrm>
                <a:off x="3648" y="2736"/>
                <a:ext cx="96" cy="96"/>
              </a:xfrm>
              <a:prstGeom prst="ellipse">
                <a:avLst/>
              </a:prstGeom>
              <a:solidFill>
                <a:schemeClr val="tx1"/>
              </a:solidFill>
              <a:ln w="28575">
                <a:solidFill>
                  <a:schemeClr val="tx1"/>
                </a:solidFill>
                <a:round/>
                <a:headEnd/>
                <a:tailEnd/>
              </a:ln>
            </p:spPr>
            <p:txBody>
              <a:bodyPr wrap="none" anchor="ctr"/>
              <a:lstStyle/>
              <a:p>
                <a:endParaRPr lang="en-US"/>
              </a:p>
            </p:txBody>
          </p:sp>
          <p:sp>
            <p:nvSpPr>
              <p:cNvPr id="111678" name="Line 44"/>
              <p:cNvSpPr>
                <a:spLocks noChangeShapeType="1"/>
              </p:cNvSpPr>
              <p:nvPr/>
            </p:nvSpPr>
            <p:spPr bwMode="auto">
              <a:xfrm flipH="1" flipV="1">
                <a:off x="2736" y="3312"/>
                <a:ext cx="192" cy="0"/>
              </a:xfrm>
              <a:prstGeom prst="line">
                <a:avLst/>
              </a:prstGeom>
              <a:noFill/>
              <a:ln w="76200">
                <a:solidFill>
                  <a:schemeClr val="folHlink"/>
                </a:solidFill>
                <a:round/>
                <a:headEnd/>
                <a:tailEnd/>
              </a:ln>
            </p:spPr>
            <p:txBody>
              <a:bodyPr wrap="none" anchor="ctr"/>
              <a:lstStyle/>
              <a:p>
                <a:endParaRPr lang="en-US"/>
              </a:p>
            </p:txBody>
          </p:sp>
          <p:sp>
            <p:nvSpPr>
              <p:cNvPr id="111679" name="Line 45"/>
              <p:cNvSpPr>
                <a:spLocks noChangeShapeType="1"/>
              </p:cNvSpPr>
              <p:nvPr/>
            </p:nvSpPr>
            <p:spPr bwMode="auto">
              <a:xfrm flipH="1" flipV="1">
                <a:off x="3216" y="3312"/>
                <a:ext cx="192" cy="0"/>
              </a:xfrm>
              <a:prstGeom prst="line">
                <a:avLst/>
              </a:prstGeom>
              <a:noFill/>
              <a:ln w="76200">
                <a:solidFill>
                  <a:schemeClr val="folHlink"/>
                </a:solidFill>
                <a:round/>
                <a:headEnd/>
                <a:tailEnd/>
              </a:ln>
            </p:spPr>
            <p:txBody>
              <a:bodyPr wrap="none" anchor="ctr"/>
              <a:lstStyle/>
              <a:p>
                <a:endParaRPr lang="en-US"/>
              </a:p>
            </p:txBody>
          </p:sp>
          <p:sp>
            <p:nvSpPr>
              <p:cNvPr id="111680" name="Oval 46"/>
              <p:cNvSpPr>
                <a:spLocks noChangeArrowheads="1"/>
              </p:cNvSpPr>
              <p:nvPr/>
            </p:nvSpPr>
            <p:spPr bwMode="auto">
              <a:xfrm flipH="1">
                <a:off x="2688" y="3264"/>
                <a:ext cx="96" cy="96"/>
              </a:xfrm>
              <a:prstGeom prst="ellipse">
                <a:avLst/>
              </a:prstGeom>
              <a:solidFill>
                <a:schemeClr val="tx1"/>
              </a:solidFill>
              <a:ln w="28575">
                <a:solidFill>
                  <a:schemeClr val="tx1"/>
                </a:solidFill>
                <a:round/>
                <a:headEnd/>
                <a:tailEnd/>
              </a:ln>
            </p:spPr>
            <p:txBody>
              <a:bodyPr wrap="none" anchor="ctr"/>
              <a:lstStyle/>
              <a:p>
                <a:endParaRPr lang="en-US"/>
              </a:p>
            </p:txBody>
          </p:sp>
          <p:sp>
            <p:nvSpPr>
              <p:cNvPr id="111681" name="Oval 47"/>
              <p:cNvSpPr>
                <a:spLocks noChangeArrowheads="1"/>
              </p:cNvSpPr>
              <p:nvPr/>
            </p:nvSpPr>
            <p:spPr bwMode="auto">
              <a:xfrm flipH="1">
                <a:off x="3360" y="3264"/>
                <a:ext cx="96" cy="96"/>
              </a:xfrm>
              <a:prstGeom prst="ellipse">
                <a:avLst/>
              </a:prstGeom>
              <a:solidFill>
                <a:schemeClr val="tx1"/>
              </a:solidFill>
              <a:ln w="28575">
                <a:solidFill>
                  <a:schemeClr val="tx1"/>
                </a:solidFill>
                <a:round/>
                <a:headEnd/>
                <a:tailEnd/>
              </a:ln>
            </p:spPr>
            <p:txBody>
              <a:bodyPr wrap="none" anchor="ctr"/>
              <a:lstStyle/>
              <a:p>
                <a:endParaRPr lang="en-US"/>
              </a:p>
            </p:txBody>
          </p:sp>
          <p:sp>
            <p:nvSpPr>
              <p:cNvPr id="111682" name="Line 48"/>
              <p:cNvSpPr>
                <a:spLocks noChangeShapeType="1"/>
              </p:cNvSpPr>
              <p:nvPr/>
            </p:nvSpPr>
            <p:spPr bwMode="auto">
              <a:xfrm>
                <a:off x="2928" y="1776"/>
                <a:ext cx="0" cy="1536"/>
              </a:xfrm>
              <a:prstGeom prst="line">
                <a:avLst/>
              </a:prstGeom>
              <a:noFill/>
              <a:ln w="76200">
                <a:solidFill>
                  <a:srgbClr val="FF9933"/>
                </a:solidFill>
                <a:round/>
                <a:headEnd/>
                <a:tailEnd/>
              </a:ln>
            </p:spPr>
            <p:txBody>
              <a:bodyPr wrap="none" anchor="ctr"/>
              <a:lstStyle/>
              <a:p>
                <a:endParaRPr lang="en-US"/>
              </a:p>
            </p:txBody>
          </p:sp>
          <p:sp>
            <p:nvSpPr>
              <p:cNvPr id="111683" name="Line 49"/>
              <p:cNvSpPr>
                <a:spLocks noChangeShapeType="1"/>
              </p:cNvSpPr>
              <p:nvPr/>
            </p:nvSpPr>
            <p:spPr bwMode="auto">
              <a:xfrm>
                <a:off x="3216" y="1776"/>
                <a:ext cx="0" cy="1536"/>
              </a:xfrm>
              <a:prstGeom prst="line">
                <a:avLst/>
              </a:prstGeom>
              <a:noFill/>
              <a:ln w="76200">
                <a:solidFill>
                  <a:srgbClr val="FF9933"/>
                </a:solidFill>
                <a:round/>
                <a:headEnd/>
                <a:tailEnd/>
              </a:ln>
            </p:spPr>
            <p:txBody>
              <a:bodyPr wrap="none" anchor="ctr"/>
              <a:lstStyle/>
              <a:p>
                <a:endParaRPr lang="en-US"/>
              </a:p>
            </p:txBody>
          </p:sp>
          <p:sp>
            <p:nvSpPr>
              <p:cNvPr id="111684" name="Line 50"/>
              <p:cNvSpPr>
                <a:spLocks noChangeShapeType="1"/>
              </p:cNvSpPr>
              <p:nvPr/>
            </p:nvSpPr>
            <p:spPr bwMode="auto">
              <a:xfrm>
                <a:off x="2352" y="1776"/>
                <a:ext cx="0" cy="1536"/>
              </a:xfrm>
              <a:prstGeom prst="line">
                <a:avLst/>
              </a:prstGeom>
              <a:noFill/>
              <a:ln w="76200">
                <a:solidFill>
                  <a:srgbClr val="FF9933"/>
                </a:solidFill>
                <a:round/>
                <a:headEnd/>
                <a:tailEnd/>
              </a:ln>
            </p:spPr>
            <p:txBody>
              <a:bodyPr wrap="none" anchor="ctr"/>
              <a:lstStyle/>
              <a:p>
                <a:endParaRPr lang="en-US"/>
              </a:p>
            </p:txBody>
          </p:sp>
          <p:sp>
            <p:nvSpPr>
              <p:cNvPr id="111685" name="Oval 51"/>
              <p:cNvSpPr>
                <a:spLocks noChangeArrowheads="1"/>
              </p:cNvSpPr>
              <p:nvPr/>
            </p:nvSpPr>
            <p:spPr bwMode="auto">
              <a:xfrm>
                <a:off x="2880" y="3264"/>
                <a:ext cx="96" cy="96"/>
              </a:xfrm>
              <a:prstGeom prst="ellipse">
                <a:avLst/>
              </a:prstGeom>
              <a:solidFill>
                <a:schemeClr val="tx1"/>
              </a:solidFill>
              <a:ln w="28575">
                <a:solidFill>
                  <a:schemeClr val="tx1"/>
                </a:solidFill>
                <a:round/>
                <a:headEnd/>
                <a:tailEnd/>
              </a:ln>
            </p:spPr>
            <p:txBody>
              <a:bodyPr wrap="none" anchor="ctr"/>
              <a:lstStyle/>
              <a:p>
                <a:endParaRPr lang="en-US"/>
              </a:p>
            </p:txBody>
          </p:sp>
          <p:sp>
            <p:nvSpPr>
              <p:cNvPr id="111686" name="Oval 52"/>
              <p:cNvSpPr>
                <a:spLocks noChangeArrowheads="1"/>
              </p:cNvSpPr>
              <p:nvPr/>
            </p:nvSpPr>
            <p:spPr bwMode="auto">
              <a:xfrm flipH="1">
                <a:off x="3168" y="3264"/>
                <a:ext cx="96" cy="96"/>
              </a:xfrm>
              <a:prstGeom prst="ellipse">
                <a:avLst/>
              </a:prstGeom>
              <a:solidFill>
                <a:schemeClr val="tx1"/>
              </a:solidFill>
              <a:ln w="28575">
                <a:solidFill>
                  <a:schemeClr val="tx1"/>
                </a:solidFill>
                <a:round/>
                <a:headEnd/>
                <a:tailEnd/>
              </a:ln>
            </p:spPr>
            <p:txBody>
              <a:bodyPr wrap="none" anchor="ctr"/>
              <a:lstStyle/>
              <a:p>
                <a:endParaRPr lang="en-US"/>
              </a:p>
            </p:txBody>
          </p:sp>
          <p:sp>
            <p:nvSpPr>
              <p:cNvPr id="111687" name="Oval 53"/>
              <p:cNvSpPr>
                <a:spLocks noChangeArrowheads="1"/>
              </p:cNvSpPr>
              <p:nvPr/>
            </p:nvSpPr>
            <p:spPr bwMode="auto">
              <a:xfrm flipH="1">
                <a:off x="2304" y="2544"/>
                <a:ext cx="96" cy="96"/>
              </a:xfrm>
              <a:prstGeom prst="ellipse">
                <a:avLst/>
              </a:prstGeom>
              <a:solidFill>
                <a:schemeClr val="tx1"/>
              </a:solidFill>
              <a:ln w="28575">
                <a:solidFill>
                  <a:schemeClr val="tx1"/>
                </a:solidFill>
                <a:round/>
                <a:headEnd/>
                <a:tailEnd/>
              </a:ln>
            </p:spPr>
            <p:txBody>
              <a:bodyPr wrap="none" anchor="ctr"/>
              <a:lstStyle/>
              <a:p>
                <a:endParaRPr lang="en-US"/>
              </a:p>
            </p:txBody>
          </p:sp>
        </p:grpSp>
        <p:sp>
          <p:nvSpPr>
            <p:cNvPr id="111638" name="Line 54"/>
            <p:cNvSpPr>
              <a:spLocks noChangeShapeType="1"/>
            </p:cNvSpPr>
            <p:nvPr/>
          </p:nvSpPr>
          <p:spPr bwMode="auto">
            <a:xfrm flipH="1">
              <a:off x="2784" y="2812"/>
              <a:ext cx="192" cy="0"/>
            </a:xfrm>
            <a:prstGeom prst="line">
              <a:avLst/>
            </a:prstGeom>
            <a:noFill/>
            <a:ln w="76200">
              <a:solidFill>
                <a:schemeClr val="folHlink"/>
              </a:solidFill>
              <a:round/>
              <a:headEnd/>
              <a:tailEnd/>
            </a:ln>
          </p:spPr>
          <p:txBody>
            <a:bodyPr wrap="none" anchor="ctr"/>
            <a:lstStyle/>
            <a:p>
              <a:endParaRPr lang="en-US"/>
            </a:p>
          </p:txBody>
        </p:sp>
        <p:sp>
          <p:nvSpPr>
            <p:cNvPr id="111639" name="Line 55"/>
            <p:cNvSpPr>
              <a:spLocks noChangeShapeType="1"/>
            </p:cNvSpPr>
            <p:nvPr/>
          </p:nvSpPr>
          <p:spPr bwMode="auto">
            <a:xfrm flipH="1">
              <a:off x="3264" y="2812"/>
              <a:ext cx="192" cy="0"/>
            </a:xfrm>
            <a:prstGeom prst="line">
              <a:avLst/>
            </a:prstGeom>
            <a:noFill/>
            <a:ln w="76200">
              <a:solidFill>
                <a:schemeClr val="folHlink"/>
              </a:solidFill>
              <a:round/>
              <a:headEnd/>
              <a:tailEnd/>
            </a:ln>
          </p:spPr>
          <p:txBody>
            <a:bodyPr wrap="none" anchor="ctr"/>
            <a:lstStyle/>
            <a:p>
              <a:endParaRPr lang="en-US"/>
            </a:p>
          </p:txBody>
        </p:sp>
        <p:sp>
          <p:nvSpPr>
            <p:cNvPr id="111640" name="Oval 56"/>
            <p:cNvSpPr>
              <a:spLocks noChangeArrowheads="1"/>
            </p:cNvSpPr>
            <p:nvPr/>
          </p:nvSpPr>
          <p:spPr bwMode="auto">
            <a:xfrm flipH="1" flipV="1">
              <a:off x="2736" y="2764"/>
              <a:ext cx="96" cy="96"/>
            </a:xfrm>
            <a:prstGeom prst="ellipse">
              <a:avLst/>
            </a:prstGeom>
            <a:solidFill>
              <a:schemeClr val="tx1"/>
            </a:solidFill>
            <a:ln w="28575">
              <a:solidFill>
                <a:schemeClr val="tx1"/>
              </a:solidFill>
              <a:round/>
              <a:headEnd/>
              <a:tailEnd/>
            </a:ln>
          </p:spPr>
          <p:txBody>
            <a:bodyPr wrap="none" anchor="ctr"/>
            <a:lstStyle/>
            <a:p>
              <a:endParaRPr lang="en-US"/>
            </a:p>
          </p:txBody>
        </p:sp>
        <p:sp>
          <p:nvSpPr>
            <p:cNvPr id="111641" name="Oval 57"/>
            <p:cNvSpPr>
              <a:spLocks noChangeArrowheads="1"/>
            </p:cNvSpPr>
            <p:nvPr/>
          </p:nvSpPr>
          <p:spPr bwMode="auto">
            <a:xfrm flipH="1" flipV="1">
              <a:off x="3408" y="2764"/>
              <a:ext cx="96" cy="96"/>
            </a:xfrm>
            <a:prstGeom prst="ellipse">
              <a:avLst/>
            </a:prstGeom>
            <a:solidFill>
              <a:schemeClr val="tx1"/>
            </a:solidFill>
            <a:ln w="28575">
              <a:solidFill>
                <a:schemeClr val="tx1"/>
              </a:solidFill>
              <a:round/>
              <a:headEnd/>
              <a:tailEnd/>
            </a:ln>
          </p:spPr>
          <p:txBody>
            <a:bodyPr wrap="none" anchor="ctr"/>
            <a:lstStyle/>
            <a:p>
              <a:endParaRPr lang="en-US"/>
            </a:p>
          </p:txBody>
        </p:sp>
        <p:sp>
          <p:nvSpPr>
            <p:cNvPr id="111642" name="Oval 58"/>
            <p:cNvSpPr>
              <a:spLocks noChangeArrowheads="1"/>
            </p:cNvSpPr>
            <p:nvPr/>
          </p:nvSpPr>
          <p:spPr bwMode="auto">
            <a:xfrm flipV="1">
              <a:off x="2928" y="2764"/>
              <a:ext cx="96" cy="96"/>
            </a:xfrm>
            <a:prstGeom prst="ellipse">
              <a:avLst/>
            </a:prstGeom>
            <a:solidFill>
              <a:schemeClr val="tx1"/>
            </a:solidFill>
            <a:ln w="28575">
              <a:solidFill>
                <a:schemeClr val="tx1"/>
              </a:solidFill>
              <a:round/>
              <a:headEnd/>
              <a:tailEnd/>
            </a:ln>
          </p:spPr>
          <p:txBody>
            <a:bodyPr wrap="none" anchor="ctr"/>
            <a:lstStyle/>
            <a:p>
              <a:endParaRPr lang="en-US"/>
            </a:p>
          </p:txBody>
        </p:sp>
        <p:sp>
          <p:nvSpPr>
            <p:cNvPr id="111643" name="Oval 59"/>
            <p:cNvSpPr>
              <a:spLocks noChangeArrowheads="1"/>
            </p:cNvSpPr>
            <p:nvPr/>
          </p:nvSpPr>
          <p:spPr bwMode="auto">
            <a:xfrm flipH="1" flipV="1">
              <a:off x="3216" y="2764"/>
              <a:ext cx="96" cy="96"/>
            </a:xfrm>
            <a:prstGeom prst="ellipse">
              <a:avLst/>
            </a:prstGeom>
            <a:solidFill>
              <a:schemeClr val="tx1"/>
            </a:solidFill>
            <a:ln w="28575">
              <a:solidFill>
                <a:schemeClr val="tx1"/>
              </a:solidFill>
              <a:round/>
              <a:headEnd/>
              <a:tailEnd/>
            </a:ln>
          </p:spPr>
          <p:txBody>
            <a:bodyPr wrap="none" anchor="ctr"/>
            <a:lstStyle/>
            <a:p>
              <a:endParaRPr lang="en-US"/>
            </a:p>
          </p:txBody>
        </p:sp>
        <p:sp>
          <p:nvSpPr>
            <p:cNvPr id="111644" name="Line 60"/>
            <p:cNvSpPr>
              <a:spLocks noChangeShapeType="1"/>
            </p:cNvSpPr>
            <p:nvPr/>
          </p:nvSpPr>
          <p:spPr bwMode="auto">
            <a:xfrm>
              <a:off x="3024" y="2908"/>
              <a:ext cx="240" cy="240"/>
            </a:xfrm>
            <a:prstGeom prst="line">
              <a:avLst/>
            </a:prstGeom>
            <a:noFill/>
            <a:ln w="12700">
              <a:solidFill>
                <a:schemeClr val="tx1"/>
              </a:solidFill>
              <a:round/>
              <a:headEnd type="triangle" w="med" len="med"/>
              <a:tailEnd/>
            </a:ln>
          </p:spPr>
          <p:txBody>
            <a:bodyPr wrap="none" anchor="ctr"/>
            <a:lstStyle/>
            <a:p>
              <a:endParaRPr lang="en-US"/>
            </a:p>
          </p:txBody>
        </p:sp>
        <p:sp>
          <p:nvSpPr>
            <p:cNvPr id="111645" name="Line 61"/>
            <p:cNvSpPr>
              <a:spLocks noChangeShapeType="1"/>
            </p:cNvSpPr>
            <p:nvPr/>
          </p:nvSpPr>
          <p:spPr bwMode="auto">
            <a:xfrm>
              <a:off x="3264" y="2908"/>
              <a:ext cx="0" cy="240"/>
            </a:xfrm>
            <a:prstGeom prst="line">
              <a:avLst/>
            </a:prstGeom>
            <a:noFill/>
            <a:ln w="12700">
              <a:solidFill>
                <a:schemeClr val="tx1"/>
              </a:solidFill>
              <a:round/>
              <a:headEnd type="triangle" w="med" len="med"/>
              <a:tailEnd/>
            </a:ln>
          </p:spPr>
          <p:txBody>
            <a:bodyPr wrap="none" anchor="ctr"/>
            <a:lstStyle/>
            <a:p>
              <a:endParaRPr lang="en-US"/>
            </a:p>
          </p:txBody>
        </p:sp>
        <p:sp>
          <p:nvSpPr>
            <p:cNvPr id="111646" name="Line 62"/>
            <p:cNvSpPr>
              <a:spLocks noChangeShapeType="1"/>
            </p:cNvSpPr>
            <p:nvPr/>
          </p:nvSpPr>
          <p:spPr bwMode="auto">
            <a:xfrm flipH="1">
              <a:off x="3264" y="2908"/>
              <a:ext cx="144" cy="240"/>
            </a:xfrm>
            <a:prstGeom prst="line">
              <a:avLst/>
            </a:prstGeom>
            <a:noFill/>
            <a:ln w="12700">
              <a:solidFill>
                <a:schemeClr val="tx1"/>
              </a:solidFill>
              <a:round/>
              <a:headEnd type="triangle" w="med" len="med"/>
              <a:tailEnd/>
            </a:ln>
          </p:spPr>
          <p:txBody>
            <a:bodyPr wrap="none" anchor="ctr"/>
            <a:lstStyle/>
            <a:p>
              <a:endParaRPr lang="en-US"/>
            </a:p>
          </p:txBody>
        </p:sp>
        <p:sp>
          <p:nvSpPr>
            <p:cNvPr id="111647" name="Line 63"/>
            <p:cNvSpPr>
              <a:spLocks noChangeShapeType="1"/>
            </p:cNvSpPr>
            <p:nvPr/>
          </p:nvSpPr>
          <p:spPr bwMode="auto">
            <a:xfrm flipH="1">
              <a:off x="1776" y="2428"/>
              <a:ext cx="576" cy="576"/>
            </a:xfrm>
            <a:prstGeom prst="line">
              <a:avLst/>
            </a:prstGeom>
            <a:noFill/>
            <a:ln w="12700">
              <a:solidFill>
                <a:schemeClr val="tx1"/>
              </a:solidFill>
              <a:round/>
              <a:headEnd type="triangle" w="med" len="med"/>
              <a:tailEnd/>
            </a:ln>
          </p:spPr>
          <p:txBody>
            <a:bodyPr wrap="none" anchor="ctr"/>
            <a:lstStyle/>
            <a:p>
              <a:endParaRPr lang="en-US"/>
            </a:p>
          </p:txBody>
        </p:sp>
      </p:grpSp>
      <p:sp>
        <p:nvSpPr>
          <p:cNvPr id="111621" name="Text Box 64"/>
          <p:cNvSpPr txBox="1">
            <a:spLocks noChangeArrowheads="1"/>
          </p:cNvSpPr>
          <p:nvPr/>
        </p:nvSpPr>
        <p:spPr bwMode="auto">
          <a:xfrm>
            <a:off x="5562600" y="2286001"/>
            <a:ext cx="323850" cy="366713"/>
          </a:xfrm>
          <a:prstGeom prst="rect">
            <a:avLst/>
          </a:prstGeom>
          <a:noFill/>
          <a:ln w="9525">
            <a:noFill/>
            <a:miter lim="800000"/>
            <a:headEnd/>
            <a:tailEnd/>
          </a:ln>
        </p:spPr>
        <p:txBody>
          <a:bodyPr wrap="none">
            <a:spAutoFit/>
          </a:bodyPr>
          <a:lstStyle/>
          <a:p>
            <a:pPr eaLnBrk="1" hangingPunct="1"/>
            <a:r>
              <a:rPr lang="en-US">
                <a:solidFill>
                  <a:srgbClr val="000000"/>
                </a:solidFill>
                <a:latin typeface="Arial" pitchFamily="34" charset="0"/>
              </a:rPr>
              <a:t>T</a:t>
            </a:r>
          </a:p>
        </p:txBody>
      </p:sp>
      <p:sp>
        <p:nvSpPr>
          <p:cNvPr id="111622" name="Text Box 65"/>
          <p:cNvSpPr txBox="1">
            <a:spLocks noChangeArrowheads="1"/>
          </p:cNvSpPr>
          <p:nvPr/>
        </p:nvSpPr>
        <p:spPr bwMode="auto">
          <a:xfrm>
            <a:off x="5543550" y="3367088"/>
            <a:ext cx="323850" cy="366712"/>
          </a:xfrm>
          <a:prstGeom prst="rect">
            <a:avLst/>
          </a:prstGeom>
          <a:noFill/>
          <a:ln w="9525">
            <a:noFill/>
            <a:miter lim="800000"/>
            <a:headEnd/>
            <a:tailEnd/>
          </a:ln>
        </p:spPr>
        <p:txBody>
          <a:bodyPr wrap="none">
            <a:spAutoFit/>
          </a:bodyPr>
          <a:lstStyle/>
          <a:p>
            <a:pPr eaLnBrk="1" hangingPunct="1"/>
            <a:r>
              <a:rPr lang="en-US">
                <a:solidFill>
                  <a:srgbClr val="000000"/>
                </a:solidFill>
                <a:latin typeface="Arial" pitchFamily="34" charset="0"/>
              </a:rPr>
              <a:t>T</a:t>
            </a:r>
          </a:p>
        </p:txBody>
      </p:sp>
      <p:sp>
        <p:nvSpPr>
          <p:cNvPr id="111623" name="Text Box 66"/>
          <p:cNvSpPr txBox="1">
            <a:spLocks noChangeArrowheads="1"/>
          </p:cNvSpPr>
          <p:nvPr/>
        </p:nvSpPr>
        <p:spPr bwMode="auto">
          <a:xfrm>
            <a:off x="7067550" y="2286001"/>
            <a:ext cx="323850" cy="366713"/>
          </a:xfrm>
          <a:prstGeom prst="rect">
            <a:avLst/>
          </a:prstGeom>
          <a:noFill/>
          <a:ln w="9525">
            <a:noFill/>
            <a:miter lim="800000"/>
            <a:headEnd/>
            <a:tailEnd/>
          </a:ln>
        </p:spPr>
        <p:txBody>
          <a:bodyPr wrap="none">
            <a:spAutoFit/>
          </a:bodyPr>
          <a:lstStyle/>
          <a:p>
            <a:pPr eaLnBrk="1" hangingPunct="1"/>
            <a:r>
              <a:rPr lang="en-US">
                <a:solidFill>
                  <a:srgbClr val="000000"/>
                </a:solidFill>
                <a:latin typeface="Arial" pitchFamily="34" charset="0"/>
              </a:rPr>
              <a:t>T</a:t>
            </a:r>
          </a:p>
        </p:txBody>
      </p:sp>
      <p:sp>
        <p:nvSpPr>
          <p:cNvPr id="111624" name="Text Box 67"/>
          <p:cNvSpPr txBox="1">
            <a:spLocks noChangeArrowheads="1"/>
          </p:cNvSpPr>
          <p:nvPr/>
        </p:nvSpPr>
        <p:spPr bwMode="auto">
          <a:xfrm>
            <a:off x="7067550" y="3429001"/>
            <a:ext cx="323850" cy="366713"/>
          </a:xfrm>
          <a:prstGeom prst="rect">
            <a:avLst/>
          </a:prstGeom>
          <a:noFill/>
          <a:ln w="9525">
            <a:noFill/>
            <a:miter lim="800000"/>
            <a:headEnd/>
            <a:tailEnd/>
          </a:ln>
        </p:spPr>
        <p:txBody>
          <a:bodyPr wrap="none">
            <a:spAutoFit/>
          </a:bodyPr>
          <a:lstStyle/>
          <a:p>
            <a:pPr eaLnBrk="1" hangingPunct="1"/>
            <a:r>
              <a:rPr lang="en-US">
                <a:solidFill>
                  <a:srgbClr val="000000"/>
                </a:solidFill>
                <a:latin typeface="Arial" pitchFamily="34" charset="0"/>
              </a:rPr>
              <a:t>T</a:t>
            </a:r>
          </a:p>
        </p:txBody>
      </p:sp>
      <p:sp>
        <p:nvSpPr>
          <p:cNvPr id="111625" name="Text Box 68"/>
          <p:cNvSpPr txBox="1">
            <a:spLocks noChangeArrowheads="1"/>
          </p:cNvSpPr>
          <p:nvPr/>
        </p:nvSpPr>
        <p:spPr bwMode="auto">
          <a:xfrm>
            <a:off x="5772150" y="4052888"/>
            <a:ext cx="323850" cy="366712"/>
          </a:xfrm>
          <a:prstGeom prst="rect">
            <a:avLst/>
          </a:prstGeom>
          <a:noFill/>
          <a:ln w="9525">
            <a:noFill/>
            <a:miter lim="800000"/>
            <a:headEnd/>
            <a:tailEnd/>
          </a:ln>
        </p:spPr>
        <p:txBody>
          <a:bodyPr wrap="none">
            <a:spAutoFit/>
          </a:bodyPr>
          <a:lstStyle/>
          <a:p>
            <a:pPr eaLnBrk="1" hangingPunct="1"/>
            <a:r>
              <a:rPr lang="en-US">
                <a:solidFill>
                  <a:srgbClr val="000000"/>
                </a:solidFill>
                <a:latin typeface="Arial" pitchFamily="34" charset="0"/>
              </a:rPr>
              <a:t>T</a:t>
            </a:r>
          </a:p>
        </p:txBody>
      </p:sp>
      <p:sp>
        <p:nvSpPr>
          <p:cNvPr id="111626" name="Text Box 69"/>
          <p:cNvSpPr txBox="1">
            <a:spLocks noChangeArrowheads="1"/>
          </p:cNvSpPr>
          <p:nvPr/>
        </p:nvSpPr>
        <p:spPr bwMode="auto">
          <a:xfrm>
            <a:off x="6858000" y="4052888"/>
            <a:ext cx="323850" cy="366712"/>
          </a:xfrm>
          <a:prstGeom prst="rect">
            <a:avLst/>
          </a:prstGeom>
          <a:noFill/>
          <a:ln w="9525">
            <a:noFill/>
            <a:miter lim="800000"/>
            <a:headEnd/>
            <a:tailEnd/>
          </a:ln>
        </p:spPr>
        <p:txBody>
          <a:bodyPr wrap="none">
            <a:spAutoFit/>
          </a:bodyPr>
          <a:lstStyle/>
          <a:p>
            <a:pPr eaLnBrk="1" hangingPunct="1"/>
            <a:r>
              <a:rPr lang="en-US">
                <a:solidFill>
                  <a:srgbClr val="000000"/>
                </a:solidFill>
                <a:latin typeface="Arial" pitchFamily="34" charset="0"/>
              </a:rPr>
              <a:t>T</a:t>
            </a:r>
          </a:p>
        </p:txBody>
      </p:sp>
      <p:sp>
        <p:nvSpPr>
          <p:cNvPr id="111627" name="Text Box 70"/>
          <p:cNvSpPr txBox="1">
            <a:spLocks noChangeArrowheads="1"/>
          </p:cNvSpPr>
          <p:nvPr/>
        </p:nvSpPr>
        <p:spPr bwMode="auto">
          <a:xfrm>
            <a:off x="4327525" y="5907088"/>
            <a:ext cx="2480166" cy="369332"/>
          </a:xfrm>
          <a:prstGeom prst="rect">
            <a:avLst/>
          </a:prstGeom>
          <a:noFill/>
          <a:ln w="9525">
            <a:noFill/>
            <a:miter lim="800000"/>
            <a:headEnd/>
            <a:tailEnd/>
          </a:ln>
        </p:spPr>
        <p:txBody>
          <a:bodyPr wrap="none">
            <a:spAutoFit/>
          </a:bodyPr>
          <a:lstStyle/>
          <a:p>
            <a:pPr eaLnBrk="1" hangingPunct="1"/>
            <a:r>
              <a:rPr lang="en-US">
                <a:solidFill>
                  <a:srgbClr val="000000"/>
                </a:solidFill>
                <a:latin typeface="Arial" pitchFamily="34" charset="0"/>
              </a:rPr>
              <a:t>2 Metal Layer Process</a:t>
            </a:r>
          </a:p>
        </p:txBody>
      </p:sp>
    </p:spTree>
    <p:extLst>
      <p:ext uri="{BB962C8B-B14F-4D97-AF65-F5344CB8AC3E}">
        <p14:creationId xmlns:p14="http://schemas.microsoft.com/office/powerpoint/2010/main" val="3930392041"/>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Slide Number Placeholder 3"/>
          <p:cNvSpPr>
            <a:spLocks noGrp="1"/>
          </p:cNvSpPr>
          <p:nvPr>
            <p:ph type="sldNum" sz="quarter" idx="10"/>
          </p:nvPr>
        </p:nvSpPr>
        <p:spPr>
          <a:xfrm>
            <a:off x="8904288" y="6092825"/>
            <a:ext cx="609600" cy="431800"/>
          </a:xfrm>
          <a:noFill/>
        </p:spPr>
        <p:txBody>
          <a:bodyPr/>
          <a:lstStyle/>
          <a:p>
            <a:fld id="{23FB0087-EEC7-4258-AB15-40F4B97B4625}" type="slidenum">
              <a:rPr lang="it-IT" smtClean="0">
                <a:latin typeface="Arial" pitchFamily="34" charset="0"/>
                <a:ea typeface="ＭＳ Ｐゴシック" pitchFamily="34" charset="-128"/>
              </a:rPr>
              <a:pPr/>
              <a:t>71</a:t>
            </a:fld>
            <a:endParaRPr lang="it-IT">
              <a:latin typeface="Arial" pitchFamily="34" charset="0"/>
              <a:ea typeface="ＭＳ Ｐゴシック" pitchFamily="34" charset="-128"/>
            </a:endParaRPr>
          </a:p>
        </p:txBody>
      </p:sp>
      <p:sp>
        <p:nvSpPr>
          <p:cNvPr id="112643" name="Rectangle 2"/>
          <p:cNvSpPr>
            <a:spLocks noGrp="1" noChangeArrowheads="1"/>
          </p:cNvSpPr>
          <p:nvPr>
            <p:ph type="title"/>
          </p:nvPr>
        </p:nvSpPr>
        <p:spPr>
          <a:xfrm>
            <a:off x="2227264" y="304800"/>
            <a:ext cx="7737475" cy="685800"/>
          </a:xfrm>
        </p:spPr>
        <p:txBody>
          <a:bodyPr>
            <a:normAutofit fontScale="90000"/>
          </a:bodyPr>
          <a:lstStyle/>
          <a:p>
            <a:r>
              <a:rPr lang="en-US" smtClean="0"/>
              <a:t>6T Array Layout (2x2)</a:t>
            </a:r>
            <a:br>
              <a:rPr lang="en-US" smtClean="0"/>
            </a:br>
            <a:r>
              <a:rPr lang="en-US" smtClean="0"/>
              <a:t>Stick Diagram</a:t>
            </a:r>
          </a:p>
        </p:txBody>
      </p:sp>
      <p:sp>
        <p:nvSpPr>
          <p:cNvPr id="112644" name="Text Box 3"/>
          <p:cNvSpPr txBox="1">
            <a:spLocks noChangeArrowheads="1"/>
          </p:cNvSpPr>
          <p:nvPr/>
        </p:nvSpPr>
        <p:spPr bwMode="auto">
          <a:xfrm>
            <a:off x="6019800" y="1233488"/>
            <a:ext cx="439738" cy="366712"/>
          </a:xfrm>
          <a:prstGeom prst="rect">
            <a:avLst/>
          </a:prstGeom>
          <a:noFill/>
          <a:ln w="28575">
            <a:noFill/>
            <a:miter lim="800000"/>
            <a:headEnd/>
            <a:tailEnd/>
          </a:ln>
        </p:spPr>
        <p:txBody>
          <a:bodyPr wrap="none">
            <a:spAutoFit/>
          </a:bodyPr>
          <a:lstStyle/>
          <a:p>
            <a:pPr>
              <a:spcBef>
                <a:spcPct val="50000"/>
              </a:spcBef>
            </a:pPr>
            <a:r>
              <a:rPr lang="en-US">
                <a:latin typeface="Tahoma" pitchFamily="34" charset="0"/>
              </a:rPr>
              <a:t>bit</a:t>
            </a:r>
          </a:p>
        </p:txBody>
      </p:sp>
      <p:sp>
        <p:nvSpPr>
          <p:cNvPr id="112645" name="Text Box 4"/>
          <p:cNvSpPr txBox="1">
            <a:spLocks noChangeArrowheads="1"/>
          </p:cNvSpPr>
          <p:nvPr/>
        </p:nvSpPr>
        <p:spPr bwMode="auto">
          <a:xfrm>
            <a:off x="7239000" y="1295400"/>
            <a:ext cx="493340" cy="369332"/>
          </a:xfrm>
          <a:prstGeom prst="rect">
            <a:avLst/>
          </a:prstGeom>
          <a:noFill/>
          <a:ln w="28575">
            <a:noFill/>
            <a:miter lim="800000"/>
            <a:headEnd/>
            <a:tailEnd/>
          </a:ln>
        </p:spPr>
        <p:txBody>
          <a:bodyPr wrap="none">
            <a:spAutoFit/>
          </a:bodyPr>
          <a:lstStyle/>
          <a:p>
            <a:pPr>
              <a:spcBef>
                <a:spcPct val="50000"/>
              </a:spcBef>
            </a:pPr>
            <a:r>
              <a:rPr lang="en-US">
                <a:latin typeface="Tahoma" pitchFamily="34" charset="0"/>
              </a:rPr>
              <a:t>bit’</a:t>
            </a:r>
          </a:p>
        </p:txBody>
      </p:sp>
      <p:sp>
        <p:nvSpPr>
          <p:cNvPr id="112646" name="Text Box 5"/>
          <p:cNvSpPr txBox="1">
            <a:spLocks noChangeArrowheads="1"/>
          </p:cNvSpPr>
          <p:nvPr/>
        </p:nvSpPr>
        <p:spPr bwMode="auto">
          <a:xfrm>
            <a:off x="4572000" y="3581401"/>
            <a:ext cx="687388" cy="366713"/>
          </a:xfrm>
          <a:prstGeom prst="rect">
            <a:avLst/>
          </a:prstGeom>
          <a:noFill/>
          <a:ln w="28575">
            <a:noFill/>
            <a:miter lim="800000"/>
            <a:headEnd/>
            <a:tailEnd/>
          </a:ln>
        </p:spPr>
        <p:txBody>
          <a:bodyPr wrap="none">
            <a:spAutoFit/>
          </a:bodyPr>
          <a:lstStyle/>
          <a:p>
            <a:pPr>
              <a:spcBef>
                <a:spcPct val="50000"/>
              </a:spcBef>
            </a:pPr>
            <a:r>
              <a:rPr lang="en-US">
                <a:latin typeface="Tahoma" pitchFamily="34" charset="0"/>
              </a:rPr>
              <a:t>word</a:t>
            </a:r>
          </a:p>
        </p:txBody>
      </p:sp>
      <p:sp>
        <p:nvSpPr>
          <p:cNvPr id="112647" name="Text Box 6"/>
          <p:cNvSpPr txBox="1">
            <a:spLocks noChangeArrowheads="1"/>
          </p:cNvSpPr>
          <p:nvPr/>
        </p:nvSpPr>
        <p:spPr bwMode="auto">
          <a:xfrm>
            <a:off x="6324600" y="990601"/>
            <a:ext cx="590550" cy="366713"/>
          </a:xfrm>
          <a:prstGeom prst="rect">
            <a:avLst/>
          </a:prstGeom>
          <a:noFill/>
          <a:ln w="28575">
            <a:noFill/>
            <a:miter lim="800000"/>
            <a:headEnd/>
            <a:tailEnd/>
          </a:ln>
        </p:spPr>
        <p:txBody>
          <a:bodyPr wrap="none">
            <a:spAutoFit/>
          </a:bodyPr>
          <a:lstStyle/>
          <a:p>
            <a:pPr>
              <a:spcBef>
                <a:spcPct val="50000"/>
              </a:spcBef>
            </a:pPr>
            <a:r>
              <a:rPr lang="en-US">
                <a:latin typeface="Tahoma" pitchFamily="34" charset="0"/>
              </a:rPr>
              <a:t>Gnd</a:t>
            </a:r>
          </a:p>
        </p:txBody>
      </p:sp>
      <p:sp>
        <p:nvSpPr>
          <p:cNvPr id="112648" name="Text Box 7"/>
          <p:cNvSpPr txBox="1">
            <a:spLocks noChangeArrowheads="1"/>
          </p:cNvSpPr>
          <p:nvPr/>
        </p:nvSpPr>
        <p:spPr bwMode="auto">
          <a:xfrm>
            <a:off x="4654550" y="1447801"/>
            <a:ext cx="527050" cy="366713"/>
          </a:xfrm>
          <a:prstGeom prst="rect">
            <a:avLst/>
          </a:prstGeom>
          <a:noFill/>
          <a:ln w="28575">
            <a:noFill/>
            <a:miter lim="800000"/>
            <a:headEnd/>
            <a:tailEnd/>
          </a:ln>
        </p:spPr>
        <p:txBody>
          <a:bodyPr wrap="none">
            <a:spAutoFit/>
          </a:bodyPr>
          <a:lstStyle/>
          <a:p>
            <a:pPr>
              <a:spcBef>
                <a:spcPct val="50000"/>
              </a:spcBef>
            </a:pPr>
            <a:r>
              <a:rPr lang="en-US">
                <a:latin typeface="Tahoma" pitchFamily="34" charset="0"/>
              </a:rPr>
              <a:t>V</a:t>
            </a:r>
            <a:r>
              <a:rPr lang="en-US" baseline="-25000">
                <a:latin typeface="Tahoma" pitchFamily="34" charset="0"/>
              </a:rPr>
              <a:t>DD</a:t>
            </a:r>
            <a:endParaRPr lang="en-US">
              <a:latin typeface="Tahoma" pitchFamily="34" charset="0"/>
            </a:endParaRPr>
          </a:p>
        </p:txBody>
      </p:sp>
      <p:grpSp>
        <p:nvGrpSpPr>
          <p:cNvPr id="2" name="Group 8"/>
          <p:cNvGrpSpPr>
            <a:grpSpLocks/>
          </p:cNvGrpSpPr>
          <p:nvPr/>
        </p:nvGrpSpPr>
        <p:grpSpPr bwMode="auto">
          <a:xfrm>
            <a:off x="3962400" y="1219200"/>
            <a:ext cx="4724400" cy="5181600"/>
            <a:chOff x="2304" y="960"/>
            <a:chExt cx="2976" cy="3264"/>
          </a:xfrm>
        </p:grpSpPr>
        <p:sp>
          <p:nvSpPr>
            <p:cNvPr id="112656" name="Line 9"/>
            <p:cNvSpPr>
              <a:spLocks noChangeShapeType="1"/>
            </p:cNvSpPr>
            <p:nvPr/>
          </p:nvSpPr>
          <p:spPr bwMode="auto">
            <a:xfrm flipH="1" flipV="1">
              <a:off x="2304" y="2832"/>
              <a:ext cx="96" cy="0"/>
            </a:xfrm>
            <a:prstGeom prst="line">
              <a:avLst/>
            </a:prstGeom>
            <a:noFill/>
            <a:ln w="76200">
              <a:solidFill>
                <a:schemeClr val="folHlink"/>
              </a:solidFill>
              <a:round/>
              <a:headEnd/>
              <a:tailEnd/>
            </a:ln>
          </p:spPr>
          <p:txBody>
            <a:bodyPr wrap="none" anchor="ctr"/>
            <a:lstStyle/>
            <a:p>
              <a:endParaRPr lang="en-US"/>
            </a:p>
          </p:txBody>
        </p:sp>
        <p:sp>
          <p:nvSpPr>
            <p:cNvPr id="112657" name="Line 10"/>
            <p:cNvSpPr>
              <a:spLocks noChangeShapeType="1"/>
            </p:cNvSpPr>
            <p:nvPr/>
          </p:nvSpPr>
          <p:spPr bwMode="auto">
            <a:xfrm flipH="1" flipV="1">
              <a:off x="2304" y="1056"/>
              <a:ext cx="96" cy="0"/>
            </a:xfrm>
            <a:prstGeom prst="line">
              <a:avLst/>
            </a:prstGeom>
            <a:noFill/>
            <a:ln w="76200">
              <a:solidFill>
                <a:schemeClr val="folHlink"/>
              </a:solidFill>
              <a:round/>
              <a:headEnd/>
              <a:tailEnd/>
            </a:ln>
          </p:spPr>
          <p:txBody>
            <a:bodyPr wrap="none" anchor="ctr"/>
            <a:lstStyle/>
            <a:p>
              <a:endParaRPr lang="en-US"/>
            </a:p>
          </p:txBody>
        </p:sp>
        <p:sp>
          <p:nvSpPr>
            <p:cNvPr id="112658" name="Line 11"/>
            <p:cNvSpPr>
              <a:spLocks noChangeShapeType="1"/>
            </p:cNvSpPr>
            <p:nvPr/>
          </p:nvSpPr>
          <p:spPr bwMode="auto">
            <a:xfrm flipH="1" flipV="1">
              <a:off x="2304" y="2352"/>
              <a:ext cx="96" cy="0"/>
            </a:xfrm>
            <a:prstGeom prst="line">
              <a:avLst/>
            </a:prstGeom>
            <a:noFill/>
            <a:ln w="76200">
              <a:solidFill>
                <a:schemeClr val="folHlink"/>
              </a:solidFill>
              <a:round/>
              <a:headEnd/>
              <a:tailEnd/>
            </a:ln>
          </p:spPr>
          <p:txBody>
            <a:bodyPr wrap="none" anchor="ctr"/>
            <a:lstStyle/>
            <a:p>
              <a:endParaRPr lang="en-US"/>
            </a:p>
          </p:txBody>
        </p:sp>
        <p:sp>
          <p:nvSpPr>
            <p:cNvPr id="112659" name="Line 12"/>
            <p:cNvSpPr>
              <a:spLocks noChangeShapeType="1"/>
            </p:cNvSpPr>
            <p:nvPr/>
          </p:nvSpPr>
          <p:spPr bwMode="auto">
            <a:xfrm flipH="1" flipV="1">
              <a:off x="2304" y="2448"/>
              <a:ext cx="96" cy="0"/>
            </a:xfrm>
            <a:prstGeom prst="line">
              <a:avLst/>
            </a:prstGeom>
            <a:noFill/>
            <a:ln w="76200">
              <a:solidFill>
                <a:srgbClr val="FF0000"/>
              </a:solidFill>
              <a:round/>
              <a:headEnd/>
              <a:tailEnd/>
            </a:ln>
          </p:spPr>
          <p:txBody>
            <a:bodyPr wrap="none" anchor="ctr"/>
            <a:lstStyle/>
            <a:p>
              <a:endParaRPr lang="en-US"/>
            </a:p>
          </p:txBody>
        </p:sp>
        <p:sp>
          <p:nvSpPr>
            <p:cNvPr id="112660" name="Line 13"/>
            <p:cNvSpPr>
              <a:spLocks noChangeShapeType="1"/>
            </p:cNvSpPr>
            <p:nvPr/>
          </p:nvSpPr>
          <p:spPr bwMode="auto">
            <a:xfrm flipH="1" flipV="1">
              <a:off x="2304" y="2736"/>
              <a:ext cx="96" cy="0"/>
            </a:xfrm>
            <a:prstGeom prst="line">
              <a:avLst/>
            </a:prstGeom>
            <a:noFill/>
            <a:ln w="76200">
              <a:solidFill>
                <a:srgbClr val="FF0000"/>
              </a:solidFill>
              <a:round/>
              <a:headEnd/>
              <a:tailEnd/>
            </a:ln>
          </p:spPr>
          <p:txBody>
            <a:bodyPr wrap="none" anchor="ctr"/>
            <a:lstStyle/>
            <a:p>
              <a:endParaRPr lang="en-US"/>
            </a:p>
          </p:txBody>
        </p:sp>
        <p:sp>
          <p:nvSpPr>
            <p:cNvPr id="112661" name="Line 14"/>
            <p:cNvSpPr>
              <a:spLocks noChangeShapeType="1"/>
            </p:cNvSpPr>
            <p:nvPr/>
          </p:nvSpPr>
          <p:spPr bwMode="auto">
            <a:xfrm flipH="1" flipV="1">
              <a:off x="2304" y="4128"/>
              <a:ext cx="96" cy="0"/>
            </a:xfrm>
            <a:prstGeom prst="line">
              <a:avLst/>
            </a:prstGeom>
            <a:noFill/>
            <a:ln w="76200">
              <a:solidFill>
                <a:schemeClr val="folHlink"/>
              </a:solidFill>
              <a:round/>
              <a:headEnd/>
              <a:tailEnd/>
            </a:ln>
          </p:spPr>
          <p:txBody>
            <a:bodyPr wrap="none" anchor="ctr"/>
            <a:lstStyle/>
            <a:p>
              <a:endParaRPr lang="en-US"/>
            </a:p>
          </p:txBody>
        </p:sp>
        <p:grpSp>
          <p:nvGrpSpPr>
            <p:cNvPr id="3" name="Group 15"/>
            <p:cNvGrpSpPr>
              <a:grpSpLocks/>
            </p:cNvGrpSpPr>
            <p:nvPr/>
          </p:nvGrpSpPr>
          <p:grpSpPr bwMode="auto">
            <a:xfrm>
              <a:off x="2352" y="1056"/>
              <a:ext cx="2928" cy="3072"/>
              <a:chOff x="2592" y="1017"/>
              <a:chExt cx="2928" cy="3072"/>
            </a:xfrm>
          </p:grpSpPr>
          <p:grpSp>
            <p:nvGrpSpPr>
              <p:cNvPr id="4" name="Group 16"/>
              <p:cNvGrpSpPr>
                <a:grpSpLocks/>
              </p:cNvGrpSpPr>
              <p:nvPr/>
            </p:nvGrpSpPr>
            <p:grpSpPr bwMode="auto">
              <a:xfrm>
                <a:off x="2592" y="1017"/>
                <a:ext cx="1488" cy="1584"/>
                <a:chOff x="2304" y="1776"/>
                <a:chExt cx="1488" cy="1584"/>
              </a:xfrm>
            </p:grpSpPr>
            <p:sp>
              <p:nvSpPr>
                <p:cNvPr id="112787" name="Rectangle 17"/>
                <p:cNvSpPr>
                  <a:spLocks noChangeArrowheads="1"/>
                </p:cNvSpPr>
                <p:nvPr/>
              </p:nvSpPr>
              <p:spPr bwMode="auto">
                <a:xfrm>
                  <a:off x="2352" y="1776"/>
                  <a:ext cx="1440" cy="1536"/>
                </a:xfrm>
                <a:prstGeom prst="rect">
                  <a:avLst/>
                </a:prstGeom>
                <a:solidFill>
                  <a:srgbClr val="DDDDDD"/>
                </a:solidFill>
                <a:ln w="9525">
                  <a:noFill/>
                  <a:miter lim="800000"/>
                  <a:headEnd/>
                  <a:tailEnd/>
                </a:ln>
              </p:spPr>
              <p:txBody>
                <a:bodyPr wrap="none" anchor="ctr"/>
                <a:lstStyle/>
                <a:p>
                  <a:endParaRPr lang="en-US"/>
                </a:p>
              </p:txBody>
            </p:sp>
            <p:sp>
              <p:nvSpPr>
                <p:cNvPr id="112788" name="Line 18"/>
                <p:cNvSpPr>
                  <a:spLocks noChangeShapeType="1"/>
                </p:cNvSpPr>
                <p:nvPr/>
              </p:nvSpPr>
              <p:spPr bwMode="auto">
                <a:xfrm flipV="1">
                  <a:off x="2736" y="2592"/>
                  <a:ext cx="816" cy="0"/>
                </a:xfrm>
                <a:prstGeom prst="line">
                  <a:avLst/>
                </a:prstGeom>
                <a:noFill/>
                <a:ln w="76200">
                  <a:solidFill>
                    <a:srgbClr val="FF0000"/>
                  </a:solidFill>
                  <a:round/>
                  <a:headEnd/>
                  <a:tailEnd/>
                </a:ln>
              </p:spPr>
              <p:txBody>
                <a:bodyPr wrap="none" anchor="ctr"/>
                <a:lstStyle/>
                <a:p>
                  <a:endParaRPr lang="en-US"/>
                </a:p>
              </p:txBody>
            </p:sp>
            <p:sp>
              <p:nvSpPr>
                <p:cNvPr id="112789" name="Line 19"/>
                <p:cNvSpPr>
                  <a:spLocks noChangeShapeType="1"/>
                </p:cNvSpPr>
                <p:nvPr/>
              </p:nvSpPr>
              <p:spPr bwMode="auto">
                <a:xfrm flipV="1">
                  <a:off x="2592" y="2256"/>
                  <a:ext cx="816" cy="0"/>
                </a:xfrm>
                <a:prstGeom prst="line">
                  <a:avLst/>
                </a:prstGeom>
                <a:noFill/>
                <a:ln w="76200">
                  <a:solidFill>
                    <a:srgbClr val="FF0000"/>
                  </a:solidFill>
                  <a:round/>
                  <a:headEnd/>
                  <a:tailEnd/>
                </a:ln>
              </p:spPr>
              <p:txBody>
                <a:bodyPr wrap="none" anchor="ctr"/>
                <a:lstStyle/>
                <a:p>
                  <a:endParaRPr lang="en-US"/>
                </a:p>
              </p:txBody>
            </p:sp>
            <p:sp>
              <p:nvSpPr>
                <p:cNvPr id="112790" name="Line 20"/>
                <p:cNvSpPr>
                  <a:spLocks noChangeShapeType="1"/>
                </p:cNvSpPr>
                <p:nvPr/>
              </p:nvSpPr>
              <p:spPr bwMode="auto">
                <a:xfrm flipH="1" flipV="1">
                  <a:off x="2352" y="1776"/>
                  <a:ext cx="1440" cy="0"/>
                </a:xfrm>
                <a:prstGeom prst="line">
                  <a:avLst/>
                </a:prstGeom>
                <a:noFill/>
                <a:ln w="76200">
                  <a:solidFill>
                    <a:schemeClr val="folHlink"/>
                  </a:solidFill>
                  <a:round/>
                  <a:headEnd/>
                  <a:tailEnd/>
                </a:ln>
              </p:spPr>
              <p:txBody>
                <a:bodyPr wrap="none" anchor="ctr"/>
                <a:lstStyle/>
                <a:p>
                  <a:endParaRPr lang="en-US"/>
                </a:p>
              </p:txBody>
            </p:sp>
            <p:sp>
              <p:nvSpPr>
                <p:cNvPr id="112791" name="Line 21"/>
                <p:cNvSpPr>
                  <a:spLocks noChangeShapeType="1"/>
                </p:cNvSpPr>
                <p:nvPr/>
              </p:nvSpPr>
              <p:spPr bwMode="auto">
                <a:xfrm flipH="1" flipV="1">
                  <a:off x="3408" y="2784"/>
                  <a:ext cx="0" cy="528"/>
                </a:xfrm>
                <a:prstGeom prst="line">
                  <a:avLst/>
                </a:prstGeom>
                <a:noFill/>
                <a:ln w="76200">
                  <a:solidFill>
                    <a:srgbClr val="66FF33"/>
                  </a:solidFill>
                  <a:round/>
                  <a:headEnd/>
                  <a:tailEnd/>
                </a:ln>
              </p:spPr>
              <p:txBody>
                <a:bodyPr wrap="none" anchor="ctr"/>
                <a:lstStyle/>
                <a:p>
                  <a:endParaRPr lang="en-US"/>
                </a:p>
              </p:txBody>
            </p:sp>
            <p:sp>
              <p:nvSpPr>
                <p:cNvPr id="112792" name="Line 22"/>
                <p:cNvSpPr>
                  <a:spLocks noChangeShapeType="1"/>
                </p:cNvSpPr>
                <p:nvPr/>
              </p:nvSpPr>
              <p:spPr bwMode="auto">
                <a:xfrm flipH="1" flipV="1">
                  <a:off x="2736" y="2784"/>
                  <a:ext cx="0" cy="528"/>
                </a:xfrm>
                <a:prstGeom prst="line">
                  <a:avLst/>
                </a:prstGeom>
                <a:noFill/>
                <a:ln w="76200">
                  <a:solidFill>
                    <a:srgbClr val="66FF33"/>
                  </a:solidFill>
                  <a:round/>
                  <a:headEnd/>
                  <a:tailEnd/>
                </a:ln>
              </p:spPr>
              <p:txBody>
                <a:bodyPr wrap="none" anchor="ctr"/>
                <a:lstStyle/>
                <a:p>
                  <a:endParaRPr lang="en-US"/>
                </a:p>
              </p:txBody>
            </p:sp>
            <p:sp>
              <p:nvSpPr>
                <p:cNvPr id="112793" name="Line 23"/>
                <p:cNvSpPr>
                  <a:spLocks noChangeShapeType="1"/>
                </p:cNvSpPr>
                <p:nvPr/>
              </p:nvSpPr>
              <p:spPr bwMode="auto">
                <a:xfrm flipH="1">
                  <a:off x="2352" y="3168"/>
                  <a:ext cx="1440" cy="0"/>
                </a:xfrm>
                <a:prstGeom prst="line">
                  <a:avLst/>
                </a:prstGeom>
                <a:noFill/>
                <a:ln w="76200">
                  <a:solidFill>
                    <a:srgbClr val="FF0000"/>
                  </a:solidFill>
                  <a:round/>
                  <a:headEnd/>
                  <a:tailEnd/>
                </a:ln>
              </p:spPr>
              <p:txBody>
                <a:bodyPr wrap="none" anchor="ctr"/>
                <a:lstStyle/>
                <a:p>
                  <a:endParaRPr lang="en-US"/>
                </a:p>
              </p:txBody>
            </p:sp>
            <p:sp>
              <p:nvSpPr>
                <p:cNvPr id="112794" name="Line 24"/>
                <p:cNvSpPr>
                  <a:spLocks noChangeShapeType="1"/>
                </p:cNvSpPr>
                <p:nvPr/>
              </p:nvSpPr>
              <p:spPr bwMode="auto">
                <a:xfrm flipH="1">
                  <a:off x="3408" y="2064"/>
                  <a:ext cx="288" cy="0"/>
                </a:xfrm>
                <a:prstGeom prst="line">
                  <a:avLst/>
                </a:prstGeom>
                <a:noFill/>
                <a:ln w="76200">
                  <a:solidFill>
                    <a:srgbClr val="FFFF00"/>
                  </a:solidFill>
                  <a:round/>
                  <a:headEnd/>
                  <a:tailEnd/>
                </a:ln>
              </p:spPr>
              <p:txBody>
                <a:bodyPr wrap="none" anchor="ctr"/>
                <a:lstStyle/>
                <a:p>
                  <a:endParaRPr lang="en-US"/>
                </a:p>
              </p:txBody>
            </p:sp>
            <p:sp>
              <p:nvSpPr>
                <p:cNvPr id="112795" name="Line 25"/>
                <p:cNvSpPr>
                  <a:spLocks noChangeShapeType="1"/>
                </p:cNvSpPr>
                <p:nvPr/>
              </p:nvSpPr>
              <p:spPr bwMode="auto">
                <a:xfrm flipH="1">
                  <a:off x="2448" y="2064"/>
                  <a:ext cx="288" cy="0"/>
                </a:xfrm>
                <a:prstGeom prst="line">
                  <a:avLst/>
                </a:prstGeom>
                <a:noFill/>
                <a:ln w="76200">
                  <a:solidFill>
                    <a:srgbClr val="FFFF00"/>
                  </a:solidFill>
                  <a:round/>
                  <a:headEnd/>
                  <a:tailEnd/>
                </a:ln>
              </p:spPr>
              <p:txBody>
                <a:bodyPr wrap="none" anchor="ctr"/>
                <a:lstStyle/>
                <a:p>
                  <a:endParaRPr lang="en-US"/>
                </a:p>
              </p:txBody>
            </p:sp>
            <p:sp>
              <p:nvSpPr>
                <p:cNvPr id="112796" name="Line 26"/>
                <p:cNvSpPr>
                  <a:spLocks noChangeShapeType="1"/>
                </p:cNvSpPr>
                <p:nvPr/>
              </p:nvSpPr>
              <p:spPr bwMode="auto">
                <a:xfrm flipH="1" flipV="1">
                  <a:off x="2448" y="2784"/>
                  <a:ext cx="288" cy="0"/>
                </a:xfrm>
                <a:prstGeom prst="line">
                  <a:avLst/>
                </a:prstGeom>
                <a:noFill/>
                <a:ln w="76200">
                  <a:solidFill>
                    <a:srgbClr val="66FF33"/>
                  </a:solidFill>
                  <a:round/>
                  <a:headEnd/>
                  <a:tailEnd/>
                </a:ln>
              </p:spPr>
              <p:txBody>
                <a:bodyPr wrap="none" anchor="ctr"/>
                <a:lstStyle/>
                <a:p>
                  <a:endParaRPr lang="en-US"/>
                </a:p>
              </p:txBody>
            </p:sp>
            <p:sp>
              <p:nvSpPr>
                <p:cNvPr id="112797" name="Line 27"/>
                <p:cNvSpPr>
                  <a:spLocks noChangeShapeType="1"/>
                </p:cNvSpPr>
                <p:nvPr/>
              </p:nvSpPr>
              <p:spPr bwMode="auto">
                <a:xfrm flipH="1" flipV="1">
                  <a:off x="2352" y="3072"/>
                  <a:ext cx="1440" cy="0"/>
                </a:xfrm>
                <a:prstGeom prst="line">
                  <a:avLst/>
                </a:prstGeom>
                <a:noFill/>
                <a:ln w="76200">
                  <a:solidFill>
                    <a:schemeClr val="folHlink"/>
                  </a:solidFill>
                  <a:round/>
                  <a:headEnd/>
                  <a:tailEnd/>
                </a:ln>
              </p:spPr>
              <p:txBody>
                <a:bodyPr wrap="none" anchor="ctr"/>
                <a:lstStyle/>
                <a:p>
                  <a:endParaRPr lang="en-US"/>
                </a:p>
              </p:txBody>
            </p:sp>
            <p:sp>
              <p:nvSpPr>
                <p:cNvPr id="112798" name="Line 28"/>
                <p:cNvSpPr>
                  <a:spLocks noChangeShapeType="1"/>
                </p:cNvSpPr>
                <p:nvPr/>
              </p:nvSpPr>
              <p:spPr bwMode="auto">
                <a:xfrm flipH="1" flipV="1">
                  <a:off x="3408" y="2784"/>
                  <a:ext cx="288" cy="0"/>
                </a:xfrm>
                <a:prstGeom prst="line">
                  <a:avLst/>
                </a:prstGeom>
                <a:noFill/>
                <a:ln w="76200">
                  <a:solidFill>
                    <a:srgbClr val="66FF33"/>
                  </a:solidFill>
                  <a:round/>
                  <a:headEnd/>
                  <a:tailEnd/>
                </a:ln>
              </p:spPr>
              <p:txBody>
                <a:bodyPr wrap="none" anchor="ctr"/>
                <a:lstStyle/>
                <a:p>
                  <a:endParaRPr lang="en-US"/>
                </a:p>
              </p:txBody>
            </p:sp>
            <p:sp>
              <p:nvSpPr>
                <p:cNvPr id="112799" name="Line 29"/>
                <p:cNvSpPr>
                  <a:spLocks noChangeShapeType="1"/>
                </p:cNvSpPr>
                <p:nvPr/>
              </p:nvSpPr>
              <p:spPr bwMode="auto">
                <a:xfrm flipH="1" flipV="1">
                  <a:off x="2592" y="1920"/>
                  <a:ext cx="0" cy="1008"/>
                </a:xfrm>
                <a:prstGeom prst="line">
                  <a:avLst/>
                </a:prstGeom>
                <a:noFill/>
                <a:ln w="76200">
                  <a:solidFill>
                    <a:srgbClr val="FF0000"/>
                  </a:solidFill>
                  <a:round/>
                  <a:headEnd/>
                  <a:tailEnd/>
                </a:ln>
              </p:spPr>
              <p:txBody>
                <a:bodyPr wrap="none" anchor="ctr"/>
                <a:lstStyle/>
                <a:p>
                  <a:endParaRPr lang="en-US"/>
                </a:p>
              </p:txBody>
            </p:sp>
            <p:sp>
              <p:nvSpPr>
                <p:cNvPr id="112800" name="Line 30"/>
                <p:cNvSpPr>
                  <a:spLocks noChangeShapeType="1"/>
                </p:cNvSpPr>
                <p:nvPr/>
              </p:nvSpPr>
              <p:spPr bwMode="auto">
                <a:xfrm flipH="1" flipV="1">
                  <a:off x="3552" y="1920"/>
                  <a:ext cx="0" cy="1008"/>
                </a:xfrm>
                <a:prstGeom prst="line">
                  <a:avLst/>
                </a:prstGeom>
                <a:noFill/>
                <a:ln w="76200">
                  <a:solidFill>
                    <a:srgbClr val="FF0000"/>
                  </a:solidFill>
                  <a:round/>
                  <a:headEnd/>
                  <a:tailEnd/>
                </a:ln>
              </p:spPr>
              <p:txBody>
                <a:bodyPr wrap="none" anchor="ctr"/>
                <a:lstStyle/>
                <a:p>
                  <a:endParaRPr lang="en-US"/>
                </a:p>
              </p:txBody>
            </p:sp>
            <p:sp>
              <p:nvSpPr>
                <p:cNvPr id="112801" name="Line 31"/>
                <p:cNvSpPr>
                  <a:spLocks noChangeShapeType="1"/>
                </p:cNvSpPr>
                <p:nvPr/>
              </p:nvSpPr>
              <p:spPr bwMode="auto">
                <a:xfrm flipH="1">
                  <a:off x="2448" y="1776"/>
                  <a:ext cx="0" cy="288"/>
                </a:xfrm>
                <a:prstGeom prst="line">
                  <a:avLst/>
                </a:prstGeom>
                <a:noFill/>
                <a:ln w="76200">
                  <a:solidFill>
                    <a:schemeClr val="folHlink"/>
                  </a:solidFill>
                  <a:round/>
                  <a:headEnd/>
                  <a:tailEnd/>
                </a:ln>
              </p:spPr>
              <p:txBody>
                <a:bodyPr wrap="none" anchor="ctr"/>
                <a:lstStyle/>
                <a:p>
                  <a:endParaRPr lang="en-US"/>
                </a:p>
              </p:txBody>
            </p:sp>
            <p:sp>
              <p:nvSpPr>
                <p:cNvPr id="112802" name="Line 32"/>
                <p:cNvSpPr>
                  <a:spLocks noChangeShapeType="1"/>
                </p:cNvSpPr>
                <p:nvPr/>
              </p:nvSpPr>
              <p:spPr bwMode="auto">
                <a:xfrm flipH="1">
                  <a:off x="2736" y="2064"/>
                  <a:ext cx="0" cy="720"/>
                </a:xfrm>
                <a:prstGeom prst="line">
                  <a:avLst/>
                </a:prstGeom>
                <a:noFill/>
                <a:ln w="76200">
                  <a:solidFill>
                    <a:schemeClr val="folHlink"/>
                  </a:solidFill>
                  <a:round/>
                  <a:headEnd/>
                  <a:tailEnd/>
                </a:ln>
              </p:spPr>
              <p:txBody>
                <a:bodyPr wrap="none" anchor="ctr"/>
                <a:lstStyle/>
                <a:p>
                  <a:endParaRPr lang="en-US"/>
                </a:p>
              </p:txBody>
            </p:sp>
            <p:sp>
              <p:nvSpPr>
                <p:cNvPr id="112803" name="Line 33"/>
                <p:cNvSpPr>
                  <a:spLocks noChangeShapeType="1"/>
                </p:cNvSpPr>
                <p:nvPr/>
              </p:nvSpPr>
              <p:spPr bwMode="auto">
                <a:xfrm flipH="1">
                  <a:off x="3408" y="2064"/>
                  <a:ext cx="0" cy="720"/>
                </a:xfrm>
                <a:prstGeom prst="line">
                  <a:avLst/>
                </a:prstGeom>
                <a:noFill/>
                <a:ln w="76200">
                  <a:solidFill>
                    <a:schemeClr val="folHlink"/>
                  </a:solidFill>
                  <a:round/>
                  <a:headEnd/>
                  <a:tailEnd/>
                </a:ln>
              </p:spPr>
              <p:txBody>
                <a:bodyPr wrap="none" anchor="ctr"/>
                <a:lstStyle/>
                <a:p>
                  <a:endParaRPr lang="en-US"/>
                </a:p>
              </p:txBody>
            </p:sp>
            <p:sp>
              <p:nvSpPr>
                <p:cNvPr id="112804" name="Line 34"/>
                <p:cNvSpPr>
                  <a:spLocks noChangeShapeType="1"/>
                </p:cNvSpPr>
                <p:nvPr/>
              </p:nvSpPr>
              <p:spPr bwMode="auto">
                <a:xfrm flipH="1">
                  <a:off x="3696" y="1776"/>
                  <a:ext cx="0" cy="288"/>
                </a:xfrm>
                <a:prstGeom prst="line">
                  <a:avLst/>
                </a:prstGeom>
                <a:noFill/>
                <a:ln w="76200">
                  <a:solidFill>
                    <a:schemeClr val="folHlink"/>
                  </a:solidFill>
                  <a:round/>
                  <a:headEnd/>
                  <a:tailEnd/>
                </a:ln>
              </p:spPr>
              <p:txBody>
                <a:bodyPr wrap="none" anchor="ctr"/>
                <a:lstStyle/>
                <a:p>
                  <a:endParaRPr lang="en-US"/>
                </a:p>
              </p:txBody>
            </p:sp>
            <p:sp>
              <p:nvSpPr>
                <p:cNvPr id="112805" name="Oval 35"/>
                <p:cNvSpPr>
                  <a:spLocks noChangeArrowheads="1"/>
                </p:cNvSpPr>
                <p:nvPr/>
              </p:nvSpPr>
              <p:spPr bwMode="auto">
                <a:xfrm flipH="1">
                  <a:off x="2400" y="2016"/>
                  <a:ext cx="96" cy="96"/>
                </a:xfrm>
                <a:prstGeom prst="ellipse">
                  <a:avLst/>
                </a:prstGeom>
                <a:solidFill>
                  <a:schemeClr val="tx1"/>
                </a:solidFill>
                <a:ln w="28575">
                  <a:solidFill>
                    <a:schemeClr val="tx1"/>
                  </a:solidFill>
                  <a:round/>
                  <a:headEnd/>
                  <a:tailEnd/>
                </a:ln>
              </p:spPr>
              <p:txBody>
                <a:bodyPr wrap="none" anchor="ctr"/>
                <a:lstStyle/>
                <a:p>
                  <a:endParaRPr lang="en-US"/>
                </a:p>
              </p:txBody>
            </p:sp>
            <p:sp>
              <p:nvSpPr>
                <p:cNvPr id="112806" name="Oval 36"/>
                <p:cNvSpPr>
                  <a:spLocks noChangeArrowheads="1"/>
                </p:cNvSpPr>
                <p:nvPr/>
              </p:nvSpPr>
              <p:spPr bwMode="auto">
                <a:xfrm flipH="1">
                  <a:off x="2688" y="2016"/>
                  <a:ext cx="96" cy="96"/>
                </a:xfrm>
                <a:prstGeom prst="ellipse">
                  <a:avLst/>
                </a:prstGeom>
                <a:solidFill>
                  <a:schemeClr val="tx1"/>
                </a:solidFill>
                <a:ln w="28575">
                  <a:solidFill>
                    <a:schemeClr val="tx1"/>
                  </a:solidFill>
                  <a:round/>
                  <a:headEnd/>
                  <a:tailEnd/>
                </a:ln>
              </p:spPr>
              <p:txBody>
                <a:bodyPr wrap="none" anchor="ctr"/>
                <a:lstStyle/>
                <a:p>
                  <a:endParaRPr lang="en-US"/>
                </a:p>
              </p:txBody>
            </p:sp>
            <p:sp>
              <p:nvSpPr>
                <p:cNvPr id="112807" name="Oval 37"/>
                <p:cNvSpPr>
                  <a:spLocks noChangeArrowheads="1"/>
                </p:cNvSpPr>
                <p:nvPr/>
              </p:nvSpPr>
              <p:spPr bwMode="auto">
                <a:xfrm flipH="1">
                  <a:off x="2688" y="2736"/>
                  <a:ext cx="96" cy="96"/>
                </a:xfrm>
                <a:prstGeom prst="ellipse">
                  <a:avLst/>
                </a:prstGeom>
                <a:solidFill>
                  <a:schemeClr val="tx1"/>
                </a:solidFill>
                <a:ln w="28575">
                  <a:solidFill>
                    <a:schemeClr val="tx1"/>
                  </a:solidFill>
                  <a:round/>
                  <a:headEnd/>
                  <a:tailEnd/>
                </a:ln>
              </p:spPr>
              <p:txBody>
                <a:bodyPr wrap="none" anchor="ctr"/>
                <a:lstStyle/>
                <a:p>
                  <a:endParaRPr lang="en-US"/>
                </a:p>
              </p:txBody>
            </p:sp>
            <p:sp>
              <p:nvSpPr>
                <p:cNvPr id="112808" name="Oval 38"/>
                <p:cNvSpPr>
                  <a:spLocks noChangeArrowheads="1"/>
                </p:cNvSpPr>
                <p:nvPr/>
              </p:nvSpPr>
              <p:spPr bwMode="auto">
                <a:xfrm flipH="1">
                  <a:off x="3360" y="2016"/>
                  <a:ext cx="96" cy="96"/>
                </a:xfrm>
                <a:prstGeom prst="ellipse">
                  <a:avLst/>
                </a:prstGeom>
                <a:solidFill>
                  <a:schemeClr val="tx1"/>
                </a:solidFill>
                <a:ln w="28575">
                  <a:solidFill>
                    <a:schemeClr val="tx1"/>
                  </a:solidFill>
                  <a:round/>
                  <a:headEnd/>
                  <a:tailEnd/>
                </a:ln>
              </p:spPr>
              <p:txBody>
                <a:bodyPr wrap="none" anchor="ctr"/>
                <a:lstStyle/>
                <a:p>
                  <a:endParaRPr lang="en-US"/>
                </a:p>
              </p:txBody>
            </p:sp>
            <p:sp>
              <p:nvSpPr>
                <p:cNvPr id="112809" name="Oval 39"/>
                <p:cNvSpPr>
                  <a:spLocks noChangeArrowheads="1"/>
                </p:cNvSpPr>
                <p:nvPr/>
              </p:nvSpPr>
              <p:spPr bwMode="auto">
                <a:xfrm flipH="1">
                  <a:off x="3648" y="2016"/>
                  <a:ext cx="96" cy="96"/>
                </a:xfrm>
                <a:prstGeom prst="ellipse">
                  <a:avLst/>
                </a:prstGeom>
                <a:solidFill>
                  <a:schemeClr val="tx1"/>
                </a:solidFill>
                <a:ln w="28575">
                  <a:solidFill>
                    <a:schemeClr val="tx1"/>
                  </a:solidFill>
                  <a:round/>
                  <a:headEnd/>
                  <a:tailEnd/>
                </a:ln>
              </p:spPr>
              <p:txBody>
                <a:bodyPr wrap="none" anchor="ctr"/>
                <a:lstStyle/>
                <a:p>
                  <a:endParaRPr lang="en-US"/>
                </a:p>
              </p:txBody>
            </p:sp>
            <p:sp>
              <p:nvSpPr>
                <p:cNvPr id="112810" name="Oval 40"/>
                <p:cNvSpPr>
                  <a:spLocks noChangeArrowheads="1"/>
                </p:cNvSpPr>
                <p:nvPr/>
              </p:nvSpPr>
              <p:spPr bwMode="auto">
                <a:xfrm flipH="1">
                  <a:off x="3360" y="2208"/>
                  <a:ext cx="96" cy="96"/>
                </a:xfrm>
                <a:prstGeom prst="ellipse">
                  <a:avLst/>
                </a:prstGeom>
                <a:solidFill>
                  <a:schemeClr val="tx1"/>
                </a:solidFill>
                <a:ln w="28575">
                  <a:solidFill>
                    <a:schemeClr val="tx1"/>
                  </a:solidFill>
                  <a:round/>
                  <a:headEnd/>
                  <a:tailEnd/>
                </a:ln>
              </p:spPr>
              <p:txBody>
                <a:bodyPr wrap="none" anchor="ctr"/>
                <a:lstStyle/>
                <a:p>
                  <a:endParaRPr lang="en-US"/>
                </a:p>
              </p:txBody>
            </p:sp>
            <p:sp>
              <p:nvSpPr>
                <p:cNvPr id="112811" name="Oval 41"/>
                <p:cNvSpPr>
                  <a:spLocks noChangeArrowheads="1"/>
                </p:cNvSpPr>
                <p:nvPr/>
              </p:nvSpPr>
              <p:spPr bwMode="auto">
                <a:xfrm flipH="1">
                  <a:off x="2688" y="2544"/>
                  <a:ext cx="96" cy="96"/>
                </a:xfrm>
                <a:prstGeom prst="ellipse">
                  <a:avLst/>
                </a:prstGeom>
                <a:solidFill>
                  <a:schemeClr val="tx1"/>
                </a:solidFill>
                <a:ln w="28575">
                  <a:solidFill>
                    <a:schemeClr val="tx1"/>
                  </a:solidFill>
                  <a:round/>
                  <a:headEnd/>
                  <a:tailEnd/>
                </a:ln>
              </p:spPr>
              <p:txBody>
                <a:bodyPr wrap="none" anchor="ctr"/>
                <a:lstStyle/>
                <a:p>
                  <a:endParaRPr lang="en-US"/>
                </a:p>
              </p:txBody>
            </p:sp>
            <p:sp>
              <p:nvSpPr>
                <p:cNvPr id="112812" name="Oval 42"/>
                <p:cNvSpPr>
                  <a:spLocks noChangeArrowheads="1"/>
                </p:cNvSpPr>
                <p:nvPr/>
              </p:nvSpPr>
              <p:spPr bwMode="auto">
                <a:xfrm flipH="1">
                  <a:off x="3360" y="2736"/>
                  <a:ext cx="96" cy="96"/>
                </a:xfrm>
                <a:prstGeom prst="ellipse">
                  <a:avLst/>
                </a:prstGeom>
                <a:solidFill>
                  <a:schemeClr val="tx1"/>
                </a:solidFill>
                <a:ln w="28575">
                  <a:solidFill>
                    <a:schemeClr val="tx1"/>
                  </a:solidFill>
                  <a:round/>
                  <a:headEnd/>
                  <a:tailEnd/>
                </a:ln>
              </p:spPr>
              <p:txBody>
                <a:bodyPr wrap="none" anchor="ctr"/>
                <a:lstStyle/>
                <a:p>
                  <a:endParaRPr lang="en-US"/>
                </a:p>
              </p:txBody>
            </p:sp>
            <p:sp>
              <p:nvSpPr>
                <p:cNvPr id="112813" name="Freeform 43"/>
                <p:cNvSpPr>
                  <a:spLocks/>
                </p:cNvSpPr>
                <p:nvPr/>
              </p:nvSpPr>
              <p:spPr bwMode="auto">
                <a:xfrm>
                  <a:off x="2352" y="2592"/>
                  <a:ext cx="96" cy="192"/>
                </a:xfrm>
                <a:custGeom>
                  <a:avLst/>
                  <a:gdLst>
                    <a:gd name="T0" fmla="*/ 0 w 96"/>
                    <a:gd name="T1" fmla="*/ 0 h 192"/>
                    <a:gd name="T2" fmla="*/ 96 w 96"/>
                    <a:gd name="T3" fmla="*/ 0 h 192"/>
                    <a:gd name="T4" fmla="*/ 96 w 96"/>
                    <a:gd name="T5" fmla="*/ 192 h 192"/>
                    <a:gd name="T6" fmla="*/ 0 60000 65536"/>
                    <a:gd name="T7" fmla="*/ 0 60000 65536"/>
                    <a:gd name="T8" fmla="*/ 0 60000 65536"/>
                    <a:gd name="T9" fmla="*/ 0 w 96"/>
                    <a:gd name="T10" fmla="*/ 0 h 192"/>
                    <a:gd name="T11" fmla="*/ 96 w 96"/>
                    <a:gd name="T12" fmla="*/ 192 h 192"/>
                  </a:gdLst>
                  <a:ahLst/>
                  <a:cxnLst>
                    <a:cxn ang="T6">
                      <a:pos x="T0" y="T1"/>
                    </a:cxn>
                    <a:cxn ang="T7">
                      <a:pos x="T2" y="T3"/>
                    </a:cxn>
                    <a:cxn ang="T8">
                      <a:pos x="T4" y="T5"/>
                    </a:cxn>
                  </a:cxnLst>
                  <a:rect l="T9" t="T10" r="T11" b="T12"/>
                  <a:pathLst>
                    <a:path w="96" h="192">
                      <a:moveTo>
                        <a:pt x="0" y="0"/>
                      </a:moveTo>
                      <a:lnTo>
                        <a:pt x="96" y="0"/>
                      </a:lnTo>
                      <a:lnTo>
                        <a:pt x="96" y="192"/>
                      </a:lnTo>
                    </a:path>
                  </a:pathLst>
                </a:custGeom>
                <a:noFill/>
                <a:ln w="76200" cap="flat" cmpd="sng">
                  <a:solidFill>
                    <a:schemeClr val="folHlink"/>
                  </a:solidFill>
                  <a:prstDash val="solid"/>
                  <a:miter lim="800000"/>
                  <a:headEnd type="none" w="med" len="med"/>
                  <a:tailEnd type="none" w="med" len="med"/>
                </a:ln>
              </p:spPr>
              <p:txBody>
                <a:bodyPr wrap="none"/>
                <a:lstStyle/>
                <a:p>
                  <a:endParaRPr lang="en-US"/>
                </a:p>
              </p:txBody>
            </p:sp>
            <p:sp>
              <p:nvSpPr>
                <p:cNvPr id="112814" name="Oval 44"/>
                <p:cNvSpPr>
                  <a:spLocks noChangeArrowheads="1"/>
                </p:cNvSpPr>
                <p:nvPr/>
              </p:nvSpPr>
              <p:spPr bwMode="auto">
                <a:xfrm flipH="1">
                  <a:off x="2400" y="2736"/>
                  <a:ext cx="96" cy="96"/>
                </a:xfrm>
                <a:prstGeom prst="ellipse">
                  <a:avLst/>
                </a:prstGeom>
                <a:solidFill>
                  <a:schemeClr val="tx1"/>
                </a:solidFill>
                <a:ln w="28575">
                  <a:solidFill>
                    <a:schemeClr val="tx1"/>
                  </a:solidFill>
                  <a:round/>
                  <a:headEnd/>
                  <a:tailEnd/>
                </a:ln>
              </p:spPr>
              <p:txBody>
                <a:bodyPr wrap="none" anchor="ctr"/>
                <a:lstStyle/>
                <a:p>
                  <a:endParaRPr lang="en-US"/>
                </a:p>
              </p:txBody>
            </p:sp>
            <p:sp>
              <p:nvSpPr>
                <p:cNvPr id="112815" name="Freeform 45"/>
                <p:cNvSpPr>
                  <a:spLocks/>
                </p:cNvSpPr>
                <p:nvPr/>
              </p:nvSpPr>
              <p:spPr bwMode="auto">
                <a:xfrm flipH="1">
                  <a:off x="3696" y="2592"/>
                  <a:ext cx="96" cy="192"/>
                </a:xfrm>
                <a:custGeom>
                  <a:avLst/>
                  <a:gdLst>
                    <a:gd name="T0" fmla="*/ 0 w 96"/>
                    <a:gd name="T1" fmla="*/ 0 h 192"/>
                    <a:gd name="T2" fmla="*/ 96 w 96"/>
                    <a:gd name="T3" fmla="*/ 0 h 192"/>
                    <a:gd name="T4" fmla="*/ 96 w 96"/>
                    <a:gd name="T5" fmla="*/ 192 h 192"/>
                    <a:gd name="T6" fmla="*/ 0 60000 65536"/>
                    <a:gd name="T7" fmla="*/ 0 60000 65536"/>
                    <a:gd name="T8" fmla="*/ 0 60000 65536"/>
                    <a:gd name="T9" fmla="*/ 0 w 96"/>
                    <a:gd name="T10" fmla="*/ 0 h 192"/>
                    <a:gd name="T11" fmla="*/ 96 w 96"/>
                    <a:gd name="T12" fmla="*/ 192 h 192"/>
                  </a:gdLst>
                  <a:ahLst/>
                  <a:cxnLst>
                    <a:cxn ang="T6">
                      <a:pos x="T0" y="T1"/>
                    </a:cxn>
                    <a:cxn ang="T7">
                      <a:pos x="T2" y="T3"/>
                    </a:cxn>
                    <a:cxn ang="T8">
                      <a:pos x="T4" y="T5"/>
                    </a:cxn>
                  </a:cxnLst>
                  <a:rect l="T9" t="T10" r="T11" b="T12"/>
                  <a:pathLst>
                    <a:path w="96" h="192">
                      <a:moveTo>
                        <a:pt x="0" y="0"/>
                      </a:moveTo>
                      <a:lnTo>
                        <a:pt x="96" y="0"/>
                      </a:lnTo>
                      <a:lnTo>
                        <a:pt x="96" y="192"/>
                      </a:lnTo>
                    </a:path>
                  </a:pathLst>
                </a:custGeom>
                <a:noFill/>
                <a:ln w="76200" cap="flat" cmpd="sng">
                  <a:solidFill>
                    <a:schemeClr val="folHlink"/>
                  </a:solidFill>
                  <a:prstDash val="solid"/>
                  <a:miter lim="800000"/>
                  <a:headEnd type="none" w="med" len="med"/>
                  <a:tailEnd type="none" w="med" len="med"/>
                </a:ln>
              </p:spPr>
              <p:txBody>
                <a:bodyPr wrap="none"/>
                <a:lstStyle/>
                <a:p>
                  <a:endParaRPr lang="en-US"/>
                </a:p>
              </p:txBody>
            </p:sp>
            <p:sp>
              <p:nvSpPr>
                <p:cNvPr id="112816" name="Oval 46"/>
                <p:cNvSpPr>
                  <a:spLocks noChangeArrowheads="1"/>
                </p:cNvSpPr>
                <p:nvPr/>
              </p:nvSpPr>
              <p:spPr bwMode="auto">
                <a:xfrm>
                  <a:off x="3648" y="2736"/>
                  <a:ext cx="96" cy="96"/>
                </a:xfrm>
                <a:prstGeom prst="ellipse">
                  <a:avLst/>
                </a:prstGeom>
                <a:solidFill>
                  <a:schemeClr val="tx1"/>
                </a:solidFill>
                <a:ln w="28575">
                  <a:solidFill>
                    <a:schemeClr val="tx1"/>
                  </a:solidFill>
                  <a:round/>
                  <a:headEnd/>
                  <a:tailEnd/>
                </a:ln>
              </p:spPr>
              <p:txBody>
                <a:bodyPr wrap="none" anchor="ctr"/>
                <a:lstStyle/>
                <a:p>
                  <a:endParaRPr lang="en-US"/>
                </a:p>
              </p:txBody>
            </p:sp>
            <p:sp>
              <p:nvSpPr>
                <p:cNvPr id="112817" name="Line 47"/>
                <p:cNvSpPr>
                  <a:spLocks noChangeShapeType="1"/>
                </p:cNvSpPr>
                <p:nvPr/>
              </p:nvSpPr>
              <p:spPr bwMode="auto">
                <a:xfrm flipH="1" flipV="1">
                  <a:off x="2736" y="3312"/>
                  <a:ext cx="192" cy="0"/>
                </a:xfrm>
                <a:prstGeom prst="line">
                  <a:avLst/>
                </a:prstGeom>
                <a:noFill/>
                <a:ln w="76200">
                  <a:solidFill>
                    <a:schemeClr val="folHlink"/>
                  </a:solidFill>
                  <a:round/>
                  <a:headEnd/>
                  <a:tailEnd/>
                </a:ln>
              </p:spPr>
              <p:txBody>
                <a:bodyPr wrap="none" anchor="ctr"/>
                <a:lstStyle/>
                <a:p>
                  <a:endParaRPr lang="en-US"/>
                </a:p>
              </p:txBody>
            </p:sp>
            <p:sp>
              <p:nvSpPr>
                <p:cNvPr id="112818" name="Line 48"/>
                <p:cNvSpPr>
                  <a:spLocks noChangeShapeType="1"/>
                </p:cNvSpPr>
                <p:nvPr/>
              </p:nvSpPr>
              <p:spPr bwMode="auto">
                <a:xfrm flipH="1" flipV="1">
                  <a:off x="3216" y="3312"/>
                  <a:ext cx="192" cy="0"/>
                </a:xfrm>
                <a:prstGeom prst="line">
                  <a:avLst/>
                </a:prstGeom>
                <a:noFill/>
                <a:ln w="76200">
                  <a:solidFill>
                    <a:schemeClr val="folHlink"/>
                  </a:solidFill>
                  <a:round/>
                  <a:headEnd/>
                  <a:tailEnd/>
                </a:ln>
              </p:spPr>
              <p:txBody>
                <a:bodyPr wrap="none" anchor="ctr"/>
                <a:lstStyle/>
                <a:p>
                  <a:endParaRPr lang="en-US"/>
                </a:p>
              </p:txBody>
            </p:sp>
            <p:sp>
              <p:nvSpPr>
                <p:cNvPr id="112819" name="Oval 49"/>
                <p:cNvSpPr>
                  <a:spLocks noChangeArrowheads="1"/>
                </p:cNvSpPr>
                <p:nvPr/>
              </p:nvSpPr>
              <p:spPr bwMode="auto">
                <a:xfrm flipH="1">
                  <a:off x="2688" y="3264"/>
                  <a:ext cx="96" cy="96"/>
                </a:xfrm>
                <a:prstGeom prst="ellipse">
                  <a:avLst/>
                </a:prstGeom>
                <a:solidFill>
                  <a:schemeClr val="tx1"/>
                </a:solidFill>
                <a:ln w="28575">
                  <a:solidFill>
                    <a:schemeClr val="tx1"/>
                  </a:solidFill>
                  <a:round/>
                  <a:headEnd/>
                  <a:tailEnd/>
                </a:ln>
              </p:spPr>
              <p:txBody>
                <a:bodyPr wrap="none" anchor="ctr"/>
                <a:lstStyle/>
                <a:p>
                  <a:endParaRPr lang="en-US"/>
                </a:p>
              </p:txBody>
            </p:sp>
            <p:sp>
              <p:nvSpPr>
                <p:cNvPr id="112820" name="Oval 50"/>
                <p:cNvSpPr>
                  <a:spLocks noChangeArrowheads="1"/>
                </p:cNvSpPr>
                <p:nvPr/>
              </p:nvSpPr>
              <p:spPr bwMode="auto">
                <a:xfrm flipH="1">
                  <a:off x="3360" y="3264"/>
                  <a:ext cx="96" cy="96"/>
                </a:xfrm>
                <a:prstGeom prst="ellipse">
                  <a:avLst/>
                </a:prstGeom>
                <a:solidFill>
                  <a:schemeClr val="tx1"/>
                </a:solidFill>
                <a:ln w="28575">
                  <a:solidFill>
                    <a:schemeClr val="tx1"/>
                  </a:solidFill>
                  <a:round/>
                  <a:headEnd/>
                  <a:tailEnd/>
                </a:ln>
              </p:spPr>
              <p:txBody>
                <a:bodyPr wrap="none" anchor="ctr"/>
                <a:lstStyle/>
                <a:p>
                  <a:endParaRPr lang="en-US"/>
                </a:p>
              </p:txBody>
            </p:sp>
            <p:sp>
              <p:nvSpPr>
                <p:cNvPr id="112821" name="Line 51"/>
                <p:cNvSpPr>
                  <a:spLocks noChangeShapeType="1"/>
                </p:cNvSpPr>
                <p:nvPr/>
              </p:nvSpPr>
              <p:spPr bwMode="auto">
                <a:xfrm>
                  <a:off x="2928" y="1776"/>
                  <a:ext cx="0" cy="1536"/>
                </a:xfrm>
                <a:prstGeom prst="line">
                  <a:avLst/>
                </a:prstGeom>
                <a:noFill/>
                <a:ln w="76200">
                  <a:solidFill>
                    <a:srgbClr val="FF9933"/>
                  </a:solidFill>
                  <a:round/>
                  <a:headEnd/>
                  <a:tailEnd/>
                </a:ln>
              </p:spPr>
              <p:txBody>
                <a:bodyPr wrap="none" anchor="ctr"/>
                <a:lstStyle/>
                <a:p>
                  <a:endParaRPr lang="en-US"/>
                </a:p>
              </p:txBody>
            </p:sp>
            <p:sp>
              <p:nvSpPr>
                <p:cNvPr id="112822" name="Line 52"/>
                <p:cNvSpPr>
                  <a:spLocks noChangeShapeType="1"/>
                </p:cNvSpPr>
                <p:nvPr/>
              </p:nvSpPr>
              <p:spPr bwMode="auto">
                <a:xfrm>
                  <a:off x="3216" y="1776"/>
                  <a:ext cx="0" cy="1536"/>
                </a:xfrm>
                <a:prstGeom prst="line">
                  <a:avLst/>
                </a:prstGeom>
                <a:noFill/>
                <a:ln w="76200">
                  <a:solidFill>
                    <a:srgbClr val="FF9933"/>
                  </a:solidFill>
                  <a:round/>
                  <a:headEnd/>
                  <a:tailEnd/>
                </a:ln>
              </p:spPr>
              <p:txBody>
                <a:bodyPr wrap="none" anchor="ctr"/>
                <a:lstStyle/>
                <a:p>
                  <a:endParaRPr lang="en-US"/>
                </a:p>
              </p:txBody>
            </p:sp>
            <p:sp>
              <p:nvSpPr>
                <p:cNvPr id="112823" name="Line 53"/>
                <p:cNvSpPr>
                  <a:spLocks noChangeShapeType="1"/>
                </p:cNvSpPr>
                <p:nvPr/>
              </p:nvSpPr>
              <p:spPr bwMode="auto">
                <a:xfrm>
                  <a:off x="2352" y="1776"/>
                  <a:ext cx="0" cy="1536"/>
                </a:xfrm>
                <a:prstGeom prst="line">
                  <a:avLst/>
                </a:prstGeom>
                <a:noFill/>
                <a:ln w="76200">
                  <a:solidFill>
                    <a:srgbClr val="FF9933"/>
                  </a:solidFill>
                  <a:round/>
                  <a:headEnd/>
                  <a:tailEnd/>
                </a:ln>
              </p:spPr>
              <p:txBody>
                <a:bodyPr wrap="none" anchor="ctr"/>
                <a:lstStyle/>
                <a:p>
                  <a:endParaRPr lang="en-US"/>
                </a:p>
              </p:txBody>
            </p:sp>
            <p:sp>
              <p:nvSpPr>
                <p:cNvPr id="112824" name="Oval 54"/>
                <p:cNvSpPr>
                  <a:spLocks noChangeArrowheads="1"/>
                </p:cNvSpPr>
                <p:nvPr/>
              </p:nvSpPr>
              <p:spPr bwMode="auto">
                <a:xfrm>
                  <a:off x="2880" y="3264"/>
                  <a:ext cx="96" cy="96"/>
                </a:xfrm>
                <a:prstGeom prst="ellipse">
                  <a:avLst/>
                </a:prstGeom>
                <a:solidFill>
                  <a:schemeClr val="tx1"/>
                </a:solidFill>
                <a:ln w="28575">
                  <a:solidFill>
                    <a:schemeClr val="tx1"/>
                  </a:solidFill>
                  <a:round/>
                  <a:headEnd/>
                  <a:tailEnd/>
                </a:ln>
              </p:spPr>
              <p:txBody>
                <a:bodyPr wrap="none" anchor="ctr"/>
                <a:lstStyle/>
                <a:p>
                  <a:endParaRPr lang="en-US"/>
                </a:p>
              </p:txBody>
            </p:sp>
            <p:sp>
              <p:nvSpPr>
                <p:cNvPr id="112825" name="Oval 55"/>
                <p:cNvSpPr>
                  <a:spLocks noChangeArrowheads="1"/>
                </p:cNvSpPr>
                <p:nvPr/>
              </p:nvSpPr>
              <p:spPr bwMode="auto">
                <a:xfrm flipH="1">
                  <a:off x="3168" y="3264"/>
                  <a:ext cx="96" cy="96"/>
                </a:xfrm>
                <a:prstGeom prst="ellipse">
                  <a:avLst/>
                </a:prstGeom>
                <a:solidFill>
                  <a:schemeClr val="tx1"/>
                </a:solidFill>
                <a:ln w="28575">
                  <a:solidFill>
                    <a:schemeClr val="tx1"/>
                  </a:solidFill>
                  <a:round/>
                  <a:headEnd/>
                  <a:tailEnd/>
                </a:ln>
              </p:spPr>
              <p:txBody>
                <a:bodyPr wrap="none" anchor="ctr"/>
                <a:lstStyle/>
                <a:p>
                  <a:endParaRPr lang="en-US"/>
                </a:p>
              </p:txBody>
            </p:sp>
            <p:sp>
              <p:nvSpPr>
                <p:cNvPr id="112826" name="Oval 56"/>
                <p:cNvSpPr>
                  <a:spLocks noChangeArrowheads="1"/>
                </p:cNvSpPr>
                <p:nvPr/>
              </p:nvSpPr>
              <p:spPr bwMode="auto">
                <a:xfrm flipH="1">
                  <a:off x="2304" y="2544"/>
                  <a:ext cx="96" cy="96"/>
                </a:xfrm>
                <a:prstGeom prst="ellipse">
                  <a:avLst/>
                </a:prstGeom>
                <a:solidFill>
                  <a:schemeClr val="tx1"/>
                </a:solidFill>
                <a:ln w="28575">
                  <a:solidFill>
                    <a:schemeClr val="tx1"/>
                  </a:solidFill>
                  <a:round/>
                  <a:headEnd/>
                  <a:tailEnd/>
                </a:ln>
              </p:spPr>
              <p:txBody>
                <a:bodyPr wrap="none" anchor="ctr"/>
                <a:lstStyle/>
                <a:p>
                  <a:endParaRPr lang="en-US"/>
                </a:p>
              </p:txBody>
            </p:sp>
          </p:grpSp>
          <p:sp>
            <p:nvSpPr>
              <p:cNvPr id="112676" name="Line 57"/>
              <p:cNvSpPr>
                <a:spLocks noChangeShapeType="1"/>
              </p:cNvSpPr>
              <p:nvPr/>
            </p:nvSpPr>
            <p:spPr bwMode="auto">
              <a:xfrm flipV="1">
                <a:off x="4464" y="1833"/>
                <a:ext cx="816" cy="0"/>
              </a:xfrm>
              <a:prstGeom prst="line">
                <a:avLst/>
              </a:prstGeom>
              <a:noFill/>
              <a:ln w="76200">
                <a:solidFill>
                  <a:srgbClr val="FF0000"/>
                </a:solidFill>
                <a:round/>
                <a:headEnd/>
                <a:tailEnd/>
              </a:ln>
            </p:spPr>
            <p:txBody>
              <a:bodyPr wrap="none" anchor="ctr"/>
              <a:lstStyle/>
              <a:p>
                <a:endParaRPr lang="en-US"/>
              </a:p>
            </p:txBody>
          </p:sp>
          <p:sp>
            <p:nvSpPr>
              <p:cNvPr id="112677" name="Line 58"/>
              <p:cNvSpPr>
                <a:spLocks noChangeShapeType="1"/>
              </p:cNvSpPr>
              <p:nvPr/>
            </p:nvSpPr>
            <p:spPr bwMode="auto">
              <a:xfrm flipV="1">
                <a:off x="4320" y="1497"/>
                <a:ext cx="816" cy="0"/>
              </a:xfrm>
              <a:prstGeom prst="line">
                <a:avLst/>
              </a:prstGeom>
              <a:noFill/>
              <a:ln w="76200">
                <a:solidFill>
                  <a:srgbClr val="FF0000"/>
                </a:solidFill>
                <a:round/>
                <a:headEnd/>
                <a:tailEnd/>
              </a:ln>
            </p:spPr>
            <p:txBody>
              <a:bodyPr wrap="none" anchor="ctr"/>
              <a:lstStyle/>
              <a:p>
                <a:endParaRPr lang="en-US"/>
              </a:p>
            </p:txBody>
          </p:sp>
          <p:sp>
            <p:nvSpPr>
              <p:cNvPr id="112678" name="Line 59"/>
              <p:cNvSpPr>
                <a:spLocks noChangeShapeType="1"/>
              </p:cNvSpPr>
              <p:nvPr/>
            </p:nvSpPr>
            <p:spPr bwMode="auto">
              <a:xfrm flipH="1" flipV="1">
                <a:off x="4080" y="1017"/>
                <a:ext cx="1440" cy="0"/>
              </a:xfrm>
              <a:prstGeom prst="line">
                <a:avLst/>
              </a:prstGeom>
              <a:noFill/>
              <a:ln w="76200">
                <a:solidFill>
                  <a:schemeClr val="folHlink"/>
                </a:solidFill>
                <a:round/>
                <a:headEnd/>
                <a:tailEnd/>
              </a:ln>
            </p:spPr>
            <p:txBody>
              <a:bodyPr wrap="none" anchor="ctr"/>
              <a:lstStyle/>
              <a:p>
                <a:endParaRPr lang="en-US"/>
              </a:p>
            </p:txBody>
          </p:sp>
          <p:sp>
            <p:nvSpPr>
              <p:cNvPr id="112679" name="Line 60"/>
              <p:cNvSpPr>
                <a:spLocks noChangeShapeType="1"/>
              </p:cNvSpPr>
              <p:nvPr/>
            </p:nvSpPr>
            <p:spPr bwMode="auto">
              <a:xfrm flipH="1" flipV="1">
                <a:off x="5136" y="2025"/>
                <a:ext cx="0" cy="528"/>
              </a:xfrm>
              <a:prstGeom prst="line">
                <a:avLst/>
              </a:prstGeom>
              <a:noFill/>
              <a:ln w="76200">
                <a:solidFill>
                  <a:srgbClr val="66FF33"/>
                </a:solidFill>
                <a:round/>
                <a:headEnd/>
                <a:tailEnd/>
              </a:ln>
            </p:spPr>
            <p:txBody>
              <a:bodyPr wrap="none" anchor="ctr"/>
              <a:lstStyle/>
              <a:p>
                <a:endParaRPr lang="en-US"/>
              </a:p>
            </p:txBody>
          </p:sp>
          <p:sp>
            <p:nvSpPr>
              <p:cNvPr id="112680" name="Line 61"/>
              <p:cNvSpPr>
                <a:spLocks noChangeShapeType="1"/>
              </p:cNvSpPr>
              <p:nvPr/>
            </p:nvSpPr>
            <p:spPr bwMode="auto">
              <a:xfrm flipH="1" flipV="1">
                <a:off x="4464" y="2025"/>
                <a:ext cx="0" cy="528"/>
              </a:xfrm>
              <a:prstGeom prst="line">
                <a:avLst/>
              </a:prstGeom>
              <a:noFill/>
              <a:ln w="76200">
                <a:solidFill>
                  <a:srgbClr val="66FF33"/>
                </a:solidFill>
                <a:round/>
                <a:headEnd/>
                <a:tailEnd/>
              </a:ln>
            </p:spPr>
            <p:txBody>
              <a:bodyPr wrap="none" anchor="ctr"/>
              <a:lstStyle/>
              <a:p>
                <a:endParaRPr lang="en-US"/>
              </a:p>
            </p:txBody>
          </p:sp>
          <p:sp>
            <p:nvSpPr>
              <p:cNvPr id="112681" name="Line 62"/>
              <p:cNvSpPr>
                <a:spLocks noChangeShapeType="1"/>
              </p:cNvSpPr>
              <p:nvPr/>
            </p:nvSpPr>
            <p:spPr bwMode="auto">
              <a:xfrm flipH="1">
                <a:off x="4080" y="2409"/>
                <a:ext cx="1440" cy="0"/>
              </a:xfrm>
              <a:prstGeom prst="line">
                <a:avLst/>
              </a:prstGeom>
              <a:noFill/>
              <a:ln w="76200">
                <a:solidFill>
                  <a:srgbClr val="FF0000"/>
                </a:solidFill>
                <a:round/>
                <a:headEnd/>
                <a:tailEnd/>
              </a:ln>
            </p:spPr>
            <p:txBody>
              <a:bodyPr wrap="none" anchor="ctr"/>
              <a:lstStyle/>
              <a:p>
                <a:endParaRPr lang="en-US"/>
              </a:p>
            </p:txBody>
          </p:sp>
          <p:sp>
            <p:nvSpPr>
              <p:cNvPr id="112682" name="Line 63"/>
              <p:cNvSpPr>
                <a:spLocks noChangeShapeType="1"/>
              </p:cNvSpPr>
              <p:nvPr/>
            </p:nvSpPr>
            <p:spPr bwMode="auto">
              <a:xfrm flipH="1">
                <a:off x="5136" y="1305"/>
                <a:ext cx="288" cy="0"/>
              </a:xfrm>
              <a:prstGeom prst="line">
                <a:avLst/>
              </a:prstGeom>
              <a:noFill/>
              <a:ln w="76200">
                <a:solidFill>
                  <a:srgbClr val="FFFF00"/>
                </a:solidFill>
                <a:round/>
                <a:headEnd/>
                <a:tailEnd/>
              </a:ln>
            </p:spPr>
            <p:txBody>
              <a:bodyPr wrap="none" anchor="ctr"/>
              <a:lstStyle/>
              <a:p>
                <a:endParaRPr lang="en-US"/>
              </a:p>
            </p:txBody>
          </p:sp>
          <p:sp>
            <p:nvSpPr>
              <p:cNvPr id="112683" name="Line 64"/>
              <p:cNvSpPr>
                <a:spLocks noChangeShapeType="1"/>
              </p:cNvSpPr>
              <p:nvPr/>
            </p:nvSpPr>
            <p:spPr bwMode="auto">
              <a:xfrm flipH="1">
                <a:off x="4176" y="1305"/>
                <a:ext cx="288" cy="0"/>
              </a:xfrm>
              <a:prstGeom prst="line">
                <a:avLst/>
              </a:prstGeom>
              <a:noFill/>
              <a:ln w="76200">
                <a:solidFill>
                  <a:srgbClr val="FFFF00"/>
                </a:solidFill>
                <a:round/>
                <a:headEnd/>
                <a:tailEnd/>
              </a:ln>
            </p:spPr>
            <p:txBody>
              <a:bodyPr wrap="none" anchor="ctr"/>
              <a:lstStyle/>
              <a:p>
                <a:endParaRPr lang="en-US"/>
              </a:p>
            </p:txBody>
          </p:sp>
          <p:sp>
            <p:nvSpPr>
              <p:cNvPr id="112684" name="Line 65"/>
              <p:cNvSpPr>
                <a:spLocks noChangeShapeType="1"/>
              </p:cNvSpPr>
              <p:nvPr/>
            </p:nvSpPr>
            <p:spPr bwMode="auto">
              <a:xfrm flipH="1" flipV="1">
                <a:off x="4176" y="2025"/>
                <a:ext cx="288" cy="0"/>
              </a:xfrm>
              <a:prstGeom prst="line">
                <a:avLst/>
              </a:prstGeom>
              <a:noFill/>
              <a:ln w="76200">
                <a:solidFill>
                  <a:srgbClr val="66FF33"/>
                </a:solidFill>
                <a:round/>
                <a:headEnd/>
                <a:tailEnd/>
              </a:ln>
            </p:spPr>
            <p:txBody>
              <a:bodyPr wrap="none" anchor="ctr"/>
              <a:lstStyle/>
              <a:p>
                <a:endParaRPr lang="en-US"/>
              </a:p>
            </p:txBody>
          </p:sp>
          <p:sp>
            <p:nvSpPr>
              <p:cNvPr id="112685" name="Line 66"/>
              <p:cNvSpPr>
                <a:spLocks noChangeShapeType="1"/>
              </p:cNvSpPr>
              <p:nvPr/>
            </p:nvSpPr>
            <p:spPr bwMode="auto">
              <a:xfrm flipH="1" flipV="1">
                <a:off x="4080" y="2313"/>
                <a:ext cx="1440" cy="0"/>
              </a:xfrm>
              <a:prstGeom prst="line">
                <a:avLst/>
              </a:prstGeom>
              <a:noFill/>
              <a:ln w="76200">
                <a:solidFill>
                  <a:schemeClr val="folHlink"/>
                </a:solidFill>
                <a:round/>
                <a:headEnd/>
                <a:tailEnd/>
              </a:ln>
            </p:spPr>
            <p:txBody>
              <a:bodyPr wrap="none" anchor="ctr"/>
              <a:lstStyle/>
              <a:p>
                <a:endParaRPr lang="en-US"/>
              </a:p>
            </p:txBody>
          </p:sp>
          <p:sp>
            <p:nvSpPr>
              <p:cNvPr id="112686" name="Line 67"/>
              <p:cNvSpPr>
                <a:spLocks noChangeShapeType="1"/>
              </p:cNvSpPr>
              <p:nvPr/>
            </p:nvSpPr>
            <p:spPr bwMode="auto">
              <a:xfrm flipH="1" flipV="1">
                <a:off x="5136" y="2025"/>
                <a:ext cx="288" cy="0"/>
              </a:xfrm>
              <a:prstGeom prst="line">
                <a:avLst/>
              </a:prstGeom>
              <a:noFill/>
              <a:ln w="76200">
                <a:solidFill>
                  <a:srgbClr val="66FF33"/>
                </a:solidFill>
                <a:round/>
                <a:headEnd/>
                <a:tailEnd/>
              </a:ln>
            </p:spPr>
            <p:txBody>
              <a:bodyPr wrap="none" anchor="ctr"/>
              <a:lstStyle/>
              <a:p>
                <a:endParaRPr lang="en-US"/>
              </a:p>
            </p:txBody>
          </p:sp>
          <p:sp>
            <p:nvSpPr>
              <p:cNvPr id="112687" name="Line 68"/>
              <p:cNvSpPr>
                <a:spLocks noChangeShapeType="1"/>
              </p:cNvSpPr>
              <p:nvPr/>
            </p:nvSpPr>
            <p:spPr bwMode="auto">
              <a:xfrm flipH="1" flipV="1">
                <a:off x="4320" y="1161"/>
                <a:ext cx="0" cy="1008"/>
              </a:xfrm>
              <a:prstGeom prst="line">
                <a:avLst/>
              </a:prstGeom>
              <a:noFill/>
              <a:ln w="76200">
                <a:solidFill>
                  <a:srgbClr val="FF0000"/>
                </a:solidFill>
                <a:round/>
                <a:headEnd/>
                <a:tailEnd/>
              </a:ln>
            </p:spPr>
            <p:txBody>
              <a:bodyPr wrap="none" anchor="ctr"/>
              <a:lstStyle/>
              <a:p>
                <a:endParaRPr lang="en-US"/>
              </a:p>
            </p:txBody>
          </p:sp>
          <p:sp>
            <p:nvSpPr>
              <p:cNvPr id="112688" name="Line 69"/>
              <p:cNvSpPr>
                <a:spLocks noChangeShapeType="1"/>
              </p:cNvSpPr>
              <p:nvPr/>
            </p:nvSpPr>
            <p:spPr bwMode="auto">
              <a:xfrm flipH="1" flipV="1">
                <a:off x="5280" y="1161"/>
                <a:ext cx="0" cy="1008"/>
              </a:xfrm>
              <a:prstGeom prst="line">
                <a:avLst/>
              </a:prstGeom>
              <a:noFill/>
              <a:ln w="76200">
                <a:solidFill>
                  <a:srgbClr val="FF0000"/>
                </a:solidFill>
                <a:round/>
                <a:headEnd/>
                <a:tailEnd/>
              </a:ln>
            </p:spPr>
            <p:txBody>
              <a:bodyPr wrap="none" anchor="ctr"/>
              <a:lstStyle/>
              <a:p>
                <a:endParaRPr lang="en-US"/>
              </a:p>
            </p:txBody>
          </p:sp>
          <p:sp>
            <p:nvSpPr>
              <p:cNvPr id="112689" name="Line 70"/>
              <p:cNvSpPr>
                <a:spLocks noChangeShapeType="1"/>
              </p:cNvSpPr>
              <p:nvPr/>
            </p:nvSpPr>
            <p:spPr bwMode="auto">
              <a:xfrm flipH="1">
                <a:off x="4176" y="1017"/>
                <a:ext cx="0" cy="288"/>
              </a:xfrm>
              <a:prstGeom prst="line">
                <a:avLst/>
              </a:prstGeom>
              <a:noFill/>
              <a:ln w="76200">
                <a:solidFill>
                  <a:schemeClr val="folHlink"/>
                </a:solidFill>
                <a:round/>
                <a:headEnd/>
                <a:tailEnd/>
              </a:ln>
            </p:spPr>
            <p:txBody>
              <a:bodyPr wrap="none" anchor="ctr"/>
              <a:lstStyle/>
              <a:p>
                <a:endParaRPr lang="en-US"/>
              </a:p>
            </p:txBody>
          </p:sp>
          <p:sp>
            <p:nvSpPr>
              <p:cNvPr id="112690" name="Line 71"/>
              <p:cNvSpPr>
                <a:spLocks noChangeShapeType="1"/>
              </p:cNvSpPr>
              <p:nvPr/>
            </p:nvSpPr>
            <p:spPr bwMode="auto">
              <a:xfrm flipH="1">
                <a:off x="4464" y="1305"/>
                <a:ext cx="0" cy="720"/>
              </a:xfrm>
              <a:prstGeom prst="line">
                <a:avLst/>
              </a:prstGeom>
              <a:noFill/>
              <a:ln w="76200">
                <a:solidFill>
                  <a:schemeClr val="folHlink"/>
                </a:solidFill>
                <a:round/>
                <a:headEnd/>
                <a:tailEnd/>
              </a:ln>
            </p:spPr>
            <p:txBody>
              <a:bodyPr wrap="none" anchor="ctr"/>
              <a:lstStyle/>
              <a:p>
                <a:endParaRPr lang="en-US"/>
              </a:p>
            </p:txBody>
          </p:sp>
          <p:sp>
            <p:nvSpPr>
              <p:cNvPr id="112691" name="Line 72"/>
              <p:cNvSpPr>
                <a:spLocks noChangeShapeType="1"/>
              </p:cNvSpPr>
              <p:nvPr/>
            </p:nvSpPr>
            <p:spPr bwMode="auto">
              <a:xfrm flipH="1">
                <a:off x="5136" y="1305"/>
                <a:ext cx="0" cy="720"/>
              </a:xfrm>
              <a:prstGeom prst="line">
                <a:avLst/>
              </a:prstGeom>
              <a:noFill/>
              <a:ln w="76200">
                <a:solidFill>
                  <a:schemeClr val="folHlink"/>
                </a:solidFill>
                <a:round/>
                <a:headEnd/>
                <a:tailEnd/>
              </a:ln>
            </p:spPr>
            <p:txBody>
              <a:bodyPr wrap="none" anchor="ctr"/>
              <a:lstStyle/>
              <a:p>
                <a:endParaRPr lang="en-US"/>
              </a:p>
            </p:txBody>
          </p:sp>
          <p:sp>
            <p:nvSpPr>
              <p:cNvPr id="112692" name="Line 73"/>
              <p:cNvSpPr>
                <a:spLocks noChangeShapeType="1"/>
              </p:cNvSpPr>
              <p:nvPr/>
            </p:nvSpPr>
            <p:spPr bwMode="auto">
              <a:xfrm flipH="1">
                <a:off x="5424" y="1017"/>
                <a:ext cx="0" cy="288"/>
              </a:xfrm>
              <a:prstGeom prst="line">
                <a:avLst/>
              </a:prstGeom>
              <a:noFill/>
              <a:ln w="76200">
                <a:solidFill>
                  <a:schemeClr val="folHlink"/>
                </a:solidFill>
                <a:round/>
                <a:headEnd/>
                <a:tailEnd/>
              </a:ln>
            </p:spPr>
            <p:txBody>
              <a:bodyPr wrap="none" anchor="ctr"/>
              <a:lstStyle/>
              <a:p>
                <a:endParaRPr lang="en-US"/>
              </a:p>
            </p:txBody>
          </p:sp>
          <p:sp>
            <p:nvSpPr>
              <p:cNvPr id="112693" name="Oval 74"/>
              <p:cNvSpPr>
                <a:spLocks noChangeArrowheads="1"/>
              </p:cNvSpPr>
              <p:nvPr/>
            </p:nvSpPr>
            <p:spPr bwMode="auto">
              <a:xfrm flipH="1">
                <a:off x="4128" y="1257"/>
                <a:ext cx="96" cy="96"/>
              </a:xfrm>
              <a:prstGeom prst="ellipse">
                <a:avLst/>
              </a:prstGeom>
              <a:solidFill>
                <a:schemeClr val="tx1"/>
              </a:solidFill>
              <a:ln w="28575">
                <a:solidFill>
                  <a:schemeClr val="tx1"/>
                </a:solidFill>
                <a:round/>
                <a:headEnd/>
                <a:tailEnd/>
              </a:ln>
            </p:spPr>
            <p:txBody>
              <a:bodyPr wrap="none" anchor="ctr"/>
              <a:lstStyle/>
              <a:p>
                <a:endParaRPr lang="en-US"/>
              </a:p>
            </p:txBody>
          </p:sp>
          <p:sp>
            <p:nvSpPr>
              <p:cNvPr id="112694" name="Oval 75"/>
              <p:cNvSpPr>
                <a:spLocks noChangeArrowheads="1"/>
              </p:cNvSpPr>
              <p:nvPr/>
            </p:nvSpPr>
            <p:spPr bwMode="auto">
              <a:xfrm flipH="1">
                <a:off x="4416" y="1257"/>
                <a:ext cx="96" cy="96"/>
              </a:xfrm>
              <a:prstGeom prst="ellipse">
                <a:avLst/>
              </a:prstGeom>
              <a:solidFill>
                <a:schemeClr val="tx1"/>
              </a:solidFill>
              <a:ln w="28575">
                <a:solidFill>
                  <a:schemeClr val="tx1"/>
                </a:solidFill>
                <a:round/>
                <a:headEnd/>
                <a:tailEnd/>
              </a:ln>
            </p:spPr>
            <p:txBody>
              <a:bodyPr wrap="none" anchor="ctr"/>
              <a:lstStyle/>
              <a:p>
                <a:endParaRPr lang="en-US"/>
              </a:p>
            </p:txBody>
          </p:sp>
          <p:sp>
            <p:nvSpPr>
              <p:cNvPr id="112695" name="Oval 76"/>
              <p:cNvSpPr>
                <a:spLocks noChangeArrowheads="1"/>
              </p:cNvSpPr>
              <p:nvPr/>
            </p:nvSpPr>
            <p:spPr bwMode="auto">
              <a:xfrm flipH="1">
                <a:off x="4416" y="1977"/>
                <a:ext cx="96" cy="96"/>
              </a:xfrm>
              <a:prstGeom prst="ellipse">
                <a:avLst/>
              </a:prstGeom>
              <a:solidFill>
                <a:schemeClr val="tx1"/>
              </a:solidFill>
              <a:ln w="28575">
                <a:solidFill>
                  <a:schemeClr val="tx1"/>
                </a:solidFill>
                <a:round/>
                <a:headEnd/>
                <a:tailEnd/>
              </a:ln>
            </p:spPr>
            <p:txBody>
              <a:bodyPr wrap="none" anchor="ctr"/>
              <a:lstStyle/>
              <a:p>
                <a:endParaRPr lang="en-US"/>
              </a:p>
            </p:txBody>
          </p:sp>
          <p:sp>
            <p:nvSpPr>
              <p:cNvPr id="112696" name="Oval 77"/>
              <p:cNvSpPr>
                <a:spLocks noChangeArrowheads="1"/>
              </p:cNvSpPr>
              <p:nvPr/>
            </p:nvSpPr>
            <p:spPr bwMode="auto">
              <a:xfrm flipH="1">
                <a:off x="5088" y="1257"/>
                <a:ext cx="96" cy="96"/>
              </a:xfrm>
              <a:prstGeom prst="ellipse">
                <a:avLst/>
              </a:prstGeom>
              <a:solidFill>
                <a:schemeClr val="tx1"/>
              </a:solidFill>
              <a:ln w="28575">
                <a:solidFill>
                  <a:schemeClr val="tx1"/>
                </a:solidFill>
                <a:round/>
                <a:headEnd/>
                <a:tailEnd/>
              </a:ln>
            </p:spPr>
            <p:txBody>
              <a:bodyPr wrap="none" anchor="ctr"/>
              <a:lstStyle/>
              <a:p>
                <a:endParaRPr lang="en-US"/>
              </a:p>
            </p:txBody>
          </p:sp>
          <p:sp>
            <p:nvSpPr>
              <p:cNvPr id="112697" name="Oval 78"/>
              <p:cNvSpPr>
                <a:spLocks noChangeArrowheads="1"/>
              </p:cNvSpPr>
              <p:nvPr/>
            </p:nvSpPr>
            <p:spPr bwMode="auto">
              <a:xfrm flipH="1">
                <a:off x="5376" y="1257"/>
                <a:ext cx="96" cy="96"/>
              </a:xfrm>
              <a:prstGeom prst="ellipse">
                <a:avLst/>
              </a:prstGeom>
              <a:solidFill>
                <a:schemeClr val="tx1"/>
              </a:solidFill>
              <a:ln w="28575">
                <a:solidFill>
                  <a:schemeClr val="tx1"/>
                </a:solidFill>
                <a:round/>
                <a:headEnd/>
                <a:tailEnd/>
              </a:ln>
            </p:spPr>
            <p:txBody>
              <a:bodyPr wrap="none" anchor="ctr"/>
              <a:lstStyle/>
              <a:p>
                <a:endParaRPr lang="en-US"/>
              </a:p>
            </p:txBody>
          </p:sp>
          <p:sp>
            <p:nvSpPr>
              <p:cNvPr id="112698" name="Oval 79"/>
              <p:cNvSpPr>
                <a:spLocks noChangeArrowheads="1"/>
              </p:cNvSpPr>
              <p:nvPr/>
            </p:nvSpPr>
            <p:spPr bwMode="auto">
              <a:xfrm flipH="1">
                <a:off x="5088" y="1449"/>
                <a:ext cx="96" cy="96"/>
              </a:xfrm>
              <a:prstGeom prst="ellipse">
                <a:avLst/>
              </a:prstGeom>
              <a:solidFill>
                <a:schemeClr val="tx1"/>
              </a:solidFill>
              <a:ln w="28575">
                <a:solidFill>
                  <a:schemeClr val="tx1"/>
                </a:solidFill>
                <a:round/>
                <a:headEnd/>
                <a:tailEnd/>
              </a:ln>
            </p:spPr>
            <p:txBody>
              <a:bodyPr wrap="none" anchor="ctr"/>
              <a:lstStyle/>
              <a:p>
                <a:endParaRPr lang="en-US"/>
              </a:p>
            </p:txBody>
          </p:sp>
          <p:sp>
            <p:nvSpPr>
              <p:cNvPr id="112699" name="Oval 80"/>
              <p:cNvSpPr>
                <a:spLocks noChangeArrowheads="1"/>
              </p:cNvSpPr>
              <p:nvPr/>
            </p:nvSpPr>
            <p:spPr bwMode="auto">
              <a:xfrm flipH="1">
                <a:off x="4416" y="1785"/>
                <a:ext cx="96" cy="96"/>
              </a:xfrm>
              <a:prstGeom prst="ellipse">
                <a:avLst/>
              </a:prstGeom>
              <a:solidFill>
                <a:schemeClr val="tx1"/>
              </a:solidFill>
              <a:ln w="28575">
                <a:solidFill>
                  <a:schemeClr val="tx1"/>
                </a:solidFill>
                <a:round/>
                <a:headEnd/>
                <a:tailEnd/>
              </a:ln>
            </p:spPr>
            <p:txBody>
              <a:bodyPr wrap="none" anchor="ctr"/>
              <a:lstStyle/>
              <a:p>
                <a:endParaRPr lang="en-US"/>
              </a:p>
            </p:txBody>
          </p:sp>
          <p:sp>
            <p:nvSpPr>
              <p:cNvPr id="112700" name="Oval 81"/>
              <p:cNvSpPr>
                <a:spLocks noChangeArrowheads="1"/>
              </p:cNvSpPr>
              <p:nvPr/>
            </p:nvSpPr>
            <p:spPr bwMode="auto">
              <a:xfrm flipH="1">
                <a:off x="5088" y="1977"/>
                <a:ext cx="96" cy="96"/>
              </a:xfrm>
              <a:prstGeom prst="ellipse">
                <a:avLst/>
              </a:prstGeom>
              <a:solidFill>
                <a:schemeClr val="tx1"/>
              </a:solidFill>
              <a:ln w="28575">
                <a:solidFill>
                  <a:schemeClr val="tx1"/>
                </a:solidFill>
                <a:round/>
                <a:headEnd/>
                <a:tailEnd/>
              </a:ln>
            </p:spPr>
            <p:txBody>
              <a:bodyPr wrap="none" anchor="ctr"/>
              <a:lstStyle/>
              <a:p>
                <a:endParaRPr lang="en-US"/>
              </a:p>
            </p:txBody>
          </p:sp>
          <p:sp>
            <p:nvSpPr>
              <p:cNvPr id="112701" name="Freeform 82"/>
              <p:cNvSpPr>
                <a:spLocks/>
              </p:cNvSpPr>
              <p:nvPr/>
            </p:nvSpPr>
            <p:spPr bwMode="auto">
              <a:xfrm>
                <a:off x="4080" y="1833"/>
                <a:ext cx="96" cy="192"/>
              </a:xfrm>
              <a:custGeom>
                <a:avLst/>
                <a:gdLst>
                  <a:gd name="T0" fmla="*/ 0 w 96"/>
                  <a:gd name="T1" fmla="*/ 0 h 192"/>
                  <a:gd name="T2" fmla="*/ 96 w 96"/>
                  <a:gd name="T3" fmla="*/ 0 h 192"/>
                  <a:gd name="T4" fmla="*/ 96 w 96"/>
                  <a:gd name="T5" fmla="*/ 192 h 192"/>
                  <a:gd name="T6" fmla="*/ 0 60000 65536"/>
                  <a:gd name="T7" fmla="*/ 0 60000 65536"/>
                  <a:gd name="T8" fmla="*/ 0 60000 65536"/>
                  <a:gd name="T9" fmla="*/ 0 w 96"/>
                  <a:gd name="T10" fmla="*/ 0 h 192"/>
                  <a:gd name="T11" fmla="*/ 96 w 96"/>
                  <a:gd name="T12" fmla="*/ 192 h 192"/>
                </a:gdLst>
                <a:ahLst/>
                <a:cxnLst>
                  <a:cxn ang="T6">
                    <a:pos x="T0" y="T1"/>
                  </a:cxn>
                  <a:cxn ang="T7">
                    <a:pos x="T2" y="T3"/>
                  </a:cxn>
                  <a:cxn ang="T8">
                    <a:pos x="T4" y="T5"/>
                  </a:cxn>
                </a:cxnLst>
                <a:rect l="T9" t="T10" r="T11" b="T12"/>
                <a:pathLst>
                  <a:path w="96" h="192">
                    <a:moveTo>
                      <a:pt x="0" y="0"/>
                    </a:moveTo>
                    <a:lnTo>
                      <a:pt x="96" y="0"/>
                    </a:lnTo>
                    <a:lnTo>
                      <a:pt x="96" y="192"/>
                    </a:lnTo>
                  </a:path>
                </a:pathLst>
              </a:custGeom>
              <a:noFill/>
              <a:ln w="76200" cap="flat" cmpd="sng">
                <a:solidFill>
                  <a:schemeClr val="folHlink"/>
                </a:solidFill>
                <a:prstDash val="solid"/>
                <a:miter lim="800000"/>
                <a:headEnd type="none" w="med" len="med"/>
                <a:tailEnd type="none" w="med" len="med"/>
              </a:ln>
            </p:spPr>
            <p:txBody>
              <a:bodyPr wrap="none"/>
              <a:lstStyle/>
              <a:p>
                <a:endParaRPr lang="en-US"/>
              </a:p>
            </p:txBody>
          </p:sp>
          <p:sp>
            <p:nvSpPr>
              <p:cNvPr id="112702" name="Oval 83"/>
              <p:cNvSpPr>
                <a:spLocks noChangeArrowheads="1"/>
              </p:cNvSpPr>
              <p:nvPr/>
            </p:nvSpPr>
            <p:spPr bwMode="auto">
              <a:xfrm flipH="1">
                <a:off x="4128" y="1977"/>
                <a:ext cx="96" cy="96"/>
              </a:xfrm>
              <a:prstGeom prst="ellipse">
                <a:avLst/>
              </a:prstGeom>
              <a:solidFill>
                <a:schemeClr val="tx1"/>
              </a:solidFill>
              <a:ln w="28575">
                <a:solidFill>
                  <a:schemeClr val="tx1"/>
                </a:solidFill>
                <a:round/>
                <a:headEnd/>
                <a:tailEnd/>
              </a:ln>
            </p:spPr>
            <p:txBody>
              <a:bodyPr wrap="none" anchor="ctr"/>
              <a:lstStyle/>
              <a:p>
                <a:endParaRPr lang="en-US"/>
              </a:p>
            </p:txBody>
          </p:sp>
          <p:sp>
            <p:nvSpPr>
              <p:cNvPr id="112703" name="Freeform 84"/>
              <p:cNvSpPr>
                <a:spLocks/>
              </p:cNvSpPr>
              <p:nvPr/>
            </p:nvSpPr>
            <p:spPr bwMode="auto">
              <a:xfrm flipH="1">
                <a:off x="5424" y="1833"/>
                <a:ext cx="96" cy="192"/>
              </a:xfrm>
              <a:custGeom>
                <a:avLst/>
                <a:gdLst>
                  <a:gd name="T0" fmla="*/ 0 w 96"/>
                  <a:gd name="T1" fmla="*/ 0 h 192"/>
                  <a:gd name="T2" fmla="*/ 96 w 96"/>
                  <a:gd name="T3" fmla="*/ 0 h 192"/>
                  <a:gd name="T4" fmla="*/ 96 w 96"/>
                  <a:gd name="T5" fmla="*/ 192 h 192"/>
                  <a:gd name="T6" fmla="*/ 0 60000 65536"/>
                  <a:gd name="T7" fmla="*/ 0 60000 65536"/>
                  <a:gd name="T8" fmla="*/ 0 60000 65536"/>
                  <a:gd name="T9" fmla="*/ 0 w 96"/>
                  <a:gd name="T10" fmla="*/ 0 h 192"/>
                  <a:gd name="T11" fmla="*/ 96 w 96"/>
                  <a:gd name="T12" fmla="*/ 192 h 192"/>
                </a:gdLst>
                <a:ahLst/>
                <a:cxnLst>
                  <a:cxn ang="T6">
                    <a:pos x="T0" y="T1"/>
                  </a:cxn>
                  <a:cxn ang="T7">
                    <a:pos x="T2" y="T3"/>
                  </a:cxn>
                  <a:cxn ang="T8">
                    <a:pos x="T4" y="T5"/>
                  </a:cxn>
                </a:cxnLst>
                <a:rect l="T9" t="T10" r="T11" b="T12"/>
                <a:pathLst>
                  <a:path w="96" h="192">
                    <a:moveTo>
                      <a:pt x="0" y="0"/>
                    </a:moveTo>
                    <a:lnTo>
                      <a:pt x="96" y="0"/>
                    </a:lnTo>
                    <a:lnTo>
                      <a:pt x="96" y="192"/>
                    </a:lnTo>
                  </a:path>
                </a:pathLst>
              </a:custGeom>
              <a:noFill/>
              <a:ln w="76200" cap="flat" cmpd="sng">
                <a:solidFill>
                  <a:schemeClr val="folHlink"/>
                </a:solidFill>
                <a:prstDash val="solid"/>
                <a:miter lim="800000"/>
                <a:headEnd type="none" w="med" len="med"/>
                <a:tailEnd type="none" w="med" len="med"/>
              </a:ln>
            </p:spPr>
            <p:txBody>
              <a:bodyPr wrap="none"/>
              <a:lstStyle/>
              <a:p>
                <a:endParaRPr lang="en-US"/>
              </a:p>
            </p:txBody>
          </p:sp>
          <p:sp>
            <p:nvSpPr>
              <p:cNvPr id="112704" name="Oval 85"/>
              <p:cNvSpPr>
                <a:spLocks noChangeArrowheads="1"/>
              </p:cNvSpPr>
              <p:nvPr/>
            </p:nvSpPr>
            <p:spPr bwMode="auto">
              <a:xfrm>
                <a:off x="5376" y="1977"/>
                <a:ext cx="96" cy="96"/>
              </a:xfrm>
              <a:prstGeom prst="ellipse">
                <a:avLst/>
              </a:prstGeom>
              <a:solidFill>
                <a:schemeClr val="tx1"/>
              </a:solidFill>
              <a:ln w="28575">
                <a:solidFill>
                  <a:schemeClr val="tx1"/>
                </a:solidFill>
                <a:round/>
                <a:headEnd/>
                <a:tailEnd/>
              </a:ln>
            </p:spPr>
            <p:txBody>
              <a:bodyPr wrap="none" anchor="ctr"/>
              <a:lstStyle/>
              <a:p>
                <a:endParaRPr lang="en-US"/>
              </a:p>
            </p:txBody>
          </p:sp>
          <p:sp>
            <p:nvSpPr>
              <p:cNvPr id="112705" name="Line 86"/>
              <p:cNvSpPr>
                <a:spLocks noChangeShapeType="1"/>
              </p:cNvSpPr>
              <p:nvPr/>
            </p:nvSpPr>
            <p:spPr bwMode="auto">
              <a:xfrm>
                <a:off x="4656" y="1017"/>
                <a:ext cx="0" cy="1536"/>
              </a:xfrm>
              <a:prstGeom prst="line">
                <a:avLst/>
              </a:prstGeom>
              <a:noFill/>
              <a:ln w="76200">
                <a:solidFill>
                  <a:srgbClr val="FF9933"/>
                </a:solidFill>
                <a:round/>
                <a:headEnd/>
                <a:tailEnd/>
              </a:ln>
            </p:spPr>
            <p:txBody>
              <a:bodyPr wrap="none" anchor="ctr"/>
              <a:lstStyle/>
              <a:p>
                <a:endParaRPr lang="en-US"/>
              </a:p>
            </p:txBody>
          </p:sp>
          <p:sp>
            <p:nvSpPr>
              <p:cNvPr id="112706" name="Line 87"/>
              <p:cNvSpPr>
                <a:spLocks noChangeShapeType="1"/>
              </p:cNvSpPr>
              <p:nvPr/>
            </p:nvSpPr>
            <p:spPr bwMode="auto">
              <a:xfrm>
                <a:off x="4944" y="1017"/>
                <a:ext cx="0" cy="1536"/>
              </a:xfrm>
              <a:prstGeom prst="line">
                <a:avLst/>
              </a:prstGeom>
              <a:noFill/>
              <a:ln w="76200">
                <a:solidFill>
                  <a:srgbClr val="FF9933"/>
                </a:solidFill>
                <a:round/>
                <a:headEnd/>
                <a:tailEnd/>
              </a:ln>
            </p:spPr>
            <p:txBody>
              <a:bodyPr wrap="none" anchor="ctr"/>
              <a:lstStyle/>
              <a:p>
                <a:endParaRPr lang="en-US"/>
              </a:p>
            </p:txBody>
          </p:sp>
          <p:sp>
            <p:nvSpPr>
              <p:cNvPr id="112707" name="Line 88"/>
              <p:cNvSpPr>
                <a:spLocks noChangeShapeType="1"/>
              </p:cNvSpPr>
              <p:nvPr/>
            </p:nvSpPr>
            <p:spPr bwMode="auto">
              <a:xfrm>
                <a:off x="4080" y="1017"/>
                <a:ext cx="0" cy="1536"/>
              </a:xfrm>
              <a:prstGeom prst="line">
                <a:avLst/>
              </a:prstGeom>
              <a:noFill/>
              <a:ln w="76200">
                <a:solidFill>
                  <a:srgbClr val="FF9933"/>
                </a:solidFill>
                <a:round/>
                <a:headEnd/>
                <a:tailEnd/>
              </a:ln>
            </p:spPr>
            <p:txBody>
              <a:bodyPr wrap="none" anchor="ctr"/>
              <a:lstStyle/>
              <a:p>
                <a:endParaRPr lang="en-US"/>
              </a:p>
            </p:txBody>
          </p:sp>
          <p:sp>
            <p:nvSpPr>
              <p:cNvPr id="112708" name="Oval 89"/>
              <p:cNvSpPr>
                <a:spLocks noChangeArrowheads="1"/>
              </p:cNvSpPr>
              <p:nvPr/>
            </p:nvSpPr>
            <p:spPr bwMode="auto">
              <a:xfrm flipH="1">
                <a:off x="4032" y="1785"/>
                <a:ext cx="96" cy="96"/>
              </a:xfrm>
              <a:prstGeom prst="ellipse">
                <a:avLst/>
              </a:prstGeom>
              <a:solidFill>
                <a:schemeClr val="tx1"/>
              </a:solidFill>
              <a:ln w="28575">
                <a:solidFill>
                  <a:schemeClr val="tx1"/>
                </a:solidFill>
                <a:round/>
                <a:headEnd/>
                <a:tailEnd/>
              </a:ln>
            </p:spPr>
            <p:txBody>
              <a:bodyPr wrap="none" anchor="ctr"/>
              <a:lstStyle/>
              <a:p>
                <a:endParaRPr lang="en-US"/>
              </a:p>
            </p:txBody>
          </p:sp>
          <p:sp>
            <p:nvSpPr>
              <p:cNvPr id="112709" name="Line 90"/>
              <p:cNvSpPr>
                <a:spLocks noChangeShapeType="1"/>
              </p:cNvSpPr>
              <p:nvPr/>
            </p:nvSpPr>
            <p:spPr bwMode="auto">
              <a:xfrm>
                <a:off x="3024" y="3273"/>
                <a:ext cx="816" cy="0"/>
              </a:xfrm>
              <a:prstGeom prst="line">
                <a:avLst/>
              </a:prstGeom>
              <a:noFill/>
              <a:ln w="76200">
                <a:solidFill>
                  <a:srgbClr val="FF0000"/>
                </a:solidFill>
                <a:round/>
                <a:headEnd/>
                <a:tailEnd/>
              </a:ln>
            </p:spPr>
            <p:txBody>
              <a:bodyPr wrap="none" anchor="ctr"/>
              <a:lstStyle/>
              <a:p>
                <a:endParaRPr lang="en-US"/>
              </a:p>
            </p:txBody>
          </p:sp>
          <p:sp>
            <p:nvSpPr>
              <p:cNvPr id="112710" name="Line 91"/>
              <p:cNvSpPr>
                <a:spLocks noChangeShapeType="1"/>
              </p:cNvSpPr>
              <p:nvPr/>
            </p:nvSpPr>
            <p:spPr bwMode="auto">
              <a:xfrm>
                <a:off x="2880" y="3609"/>
                <a:ext cx="816" cy="0"/>
              </a:xfrm>
              <a:prstGeom prst="line">
                <a:avLst/>
              </a:prstGeom>
              <a:noFill/>
              <a:ln w="76200">
                <a:solidFill>
                  <a:srgbClr val="FF0000"/>
                </a:solidFill>
                <a:round/>
                <a:headEnd/>
                <a:tailEnd/>
              </a:ln>
            </p:spPr>
            <p:txBody>
              <a:bodyPr wrap="none" anchor="ctr"/>
              <a:lstStyle/>
              <a:p>
                <a:endParaRPr lang="en-US"/>
              </a:p>
            </p:txBody>
          </p:sp>
          <p:sp>
            <p:nvSpPr>
              <p:cNvPr id="112711" name="Line 92"/>
              <p:cNvSpPr>
                <a:spLocks noChangeShapeType="1"/>
              </p:cNvSpPr>
              <p:nvPr/>
            </p:nvSpPr>
            <p:spPr bwMode="auto">
              <a:xfrm flipH="1">
                <a:off x="2640" y="4089"/>
                <a:ext cx="1440" cy="0"/>
              </a:xfrm>
              <a:prstGeom prst="line">
                <a:avLst/>
              </a:prstGeom>
              <a:noFill/>
              <a:ln w="76200">
                <a:solidFill>
                  <a:schemeClr val="folHlink"/>
                </a:solidFill>
                <a:round/>
                <a:headEnd/>
                <a:tailEnd/>
              </a:ln>
            </p:spPr>
            <p:txBody>
              <a:bodyPr wrap="none" anchor="ctr"/>
              <a:lstStyle/>
              <a:p>
                <a:endParaRPr lang="en-US"/>
              </a:p>
            </p:txBody>
          </p:sp>
          <p:sp>
            <p:nvSpPr>
              <p:cNvPr id="112712" name="Line 93"/>
              <p:cNvSpPr>
                <a:spLocks noChangeShapeType="1"/>
              </p:cNvSpPr>
              <p:nvPr/>
            </p:nvSpPr>
            <p:spPr bwMode="auto">
              <a:xfrm flipH="1">
                <a:off x="3696" y="2553"/>
                <a:ext cx="0" cy="528"/>
              </a:xfrm>
              <a:prstGeom prst="line">
                <a:avLst/>
              </a:prstGeom>
              <a:noFill/>
              <a:ln w="76200">
                <a:solidFill>
                  <a:srgbClr val="66FF33"/>
                </a:solidFill>
                <a:round/>
                <a:headEnd/>
                <a:tailEnd/>
              </a:ln>
            </p:spPr>
            <p:txBody>
              <a:bodyPr wrap="none" anchor="ctr"/>
              <a:lstStyle/>
              <a:p>
                <a:endParaRPr lang="en-US"/>
              </a:p>
            </p:txBody>
          </p:sp>
          <p:sp>
            <p:nvSpPr>
              <p:cNvPr id="112713" name="Line 94"/>
              <p:cNvSpPr>
                <a:spLocks noChangeShapeType="1"/>
              </p:cNvSpPr>
              <p:nvPr/>
            </p:nvSpPr>
            <p:spPr bwMode="auto">
              <a:xfrm flipH="1">
                <a:off x="3024" y="2553"/>
                <a:ext cx="0" cy="528"/>
              </a:xfrm>
              <a:prstGeom prst="line">
                <a:avLst/>
              </a:prstGeom>
              <a:noFill/>
              <a:ln w="76200">
                <a:solidFill>
                  <a:srgbClr val="66FF33"/>
                </a:solidFill>
                <a:round/>
                <a:headEnd/>
                <a:tailEnd/>
              </a:ln>
            </p:spPr>
            <p:txBody>
              <a:bodyPr wrap="none" anchor="ctr"/>
              <a:lstStyle/>
              <a:p>
                <a:endParaRPr lang="en-US"/>
              </a:p>
            </p:txBody>
          </p:sp>
          <p:sp>
            <p:nvSpPr>
              <p:cNvPr id="112714" name="Line 95"/>
              <p:cNvSpPr>
                <a:spLocks noChangeShapeType="1"/>
              </p:cNvSpPr>
              <p:nvPr/>
            </p:nvSpPr>
            <p:spPr bwMode="auto">
              <a:xfrm flipH="1" flipV="1">
                <a:off x="2640" y="2697"/>
                <a:ext cx="1440" cy="0"/>
              </a:xfrm>
              <a:prstGeom prst="line">
                <a:avLst/>
              </a:prstGeom>
              <a:noFill/>
              <a:ln w="76200">
                <a:solidFill>
                  <a:srgbClr val="FF0000"/>
                </a:solidFill>
                <a:round/>
                <a:headEnd/>
                <a:tailEnd/>
              </a:ln>
            </p:spPr>
            <p:txBody>
              <a:bodyPr wrap="none" anchor="ctr"/>
              <a:lstStyle/>
              <a:p>
                <a:endParaRPr lang="en-US"/>
              </a:p>
            </p:txBody>
          </p:sp>
          <p:sp>
            <p:nvSpPr>
              <p:cNvPr id="112715" name="Line 96"/>
              <p:cNvSpPr>
                <a:spLocks noChangeShapeType="1"/>
              </p:cNvSpPr>
              <p:nvPr/>
            </p:nvSpPr>
            <p:spPr bwMode="auto">
              <a:xfrm flipH="1" flipV="1">
                <a:off x="3696" y="3801"/>
                <a:ext cx="288" cy="0"/>
              </a:xfrm>
              <a:prstGeom prst="line">
                <a:avLst/>
              </a:prstGeom>
              <a:noFill/>
              <a:ln w="76200">
                <a:solidFill>
                  <a:srgbClr val="FFFF00"/>
                </a:solidFill>
                <a:round/>
                <a:headEnd/>
                <a:tailEnd/>
              </a:ln>
            </p:spPr>
            <p:txBody>
              <a:bodyPr wrap="none" anchor="ctr"/>
              <a:lstStyle/>
              <a:p>
                <a:endParaRPr lang="en-US"/>
              </a:p>
            </p:txBody>
          </p:sp>
          <p:sp>
            <p:nvSpPr>
              <p:cNvPr id="112716" name="Line 97"/>
              <p:cNvSpPr>
                <a:spLocks noChangeShapeType="1"/>
              </p:cNvSpPr>
              <p:nvPr/>
            </p:nvSpPr>
            <p:spPr bwMode="auto">
              <a:xfrm flipH="1" flipV="1">
                <a:off x="2736" y="3801"/>
                <a:ext cx="288" cy="0"/>
              </a:xfrm>
              <a:prstGeom prst="line">
                <a:avLst/>
              </a:prstGeom>
              <a:noFill/>
              <a:ln w="76200">
                <a:solidFill>
                  <a:srgbClr val="FFFF00"/>
                </a:solidFill>
                <a:round/>
                <a:headEnd/>
                <a:tailEnd/>
              </a:ln>
            </p:spPr>
            <p:txBody>
              <a:bodyPr wrap="none" anchor="ctr"/>
              <a:lstStyle/>
              <a:p>
                <a:endParaRPr lang="en-US"/>
              </a:p>
            </p:txBody>
          </p:sp>
          <p:sp>
            <p:nvSpPr>
              <p:cNvPr id="112717" name="Line 98"/>
              <p:cNvSpPr>
                <a:spLocks noChangeShapeType="1"/>
              </p:cNvSpPr>
              <p:nvPr/>
            </p:nvSpPr>
            <p:spPr bwMode="auto">
              <a:xfrm flipH="1">
                <a:off x="2736" y="3081"/>
                <a:ext cx="288" cy="0"/>
              </a:xfrm>
              <a:prstGeom prst="line">
                <a:avLst/>
              </a:prstGeom>
              <a:noFill/>
              <a:ln w="76200">
                <a:solidFill>
                  <a:srgbClr val="66FF33"/>
                </a:solidFill>
                <a:round/>
                <a:headEnd/>
                <a:tailEnd/>
              </a:ln>
            </p:spPr>
            <p:txBody>
              <a:bodyPr wrap="none" anchor="ctr"/>
              <a:lstStyle/>
              <a:p>
                <a:endParaRPr lang="en-US"/>
              </a:p>
            </p:txBody>
          </p:sp>
          <p:sp>
            <p:nvSpPr>
              <p:cNvPr id="112718" name="Line 99"/>
              <p:cNvSpPr>
                <a:spLocks noChangeShapeType="1"/>
              </p:cNvSpPr>
              <p:nvPr/>
            </p:nvSpPr>
            <p:spPr bwMode="auto">
              <a:xfrm flipH="1">
                <a:off x="2640" y="2793"/>
                <a:ext cx="1440" cy="0"/>
              </a:xfrm>
              <a:prstGeom prst="line">
                <a:avLst/>
              </a:prstGeom>
              <a:noFill/>
              <a:ln w="76200">
                <a:solidFill>
                  <a:schemeClr val="folHlink"/>
                </a:solidFill>
                <a:round/>
                <a:headEnd/>
                <a:tailEnd/>
              </a:ln>
            </p:spPr>
            <p:txBody>
              <a:bodyPr wrap="none" anchor="ctr"/>
              <a:lstStyle/>
              <a:p>
                <a:endParaRPr lang="en-US"/>
              </a:p>
            </p:txBody>
          </p:sp>
          <p:sp>
            <p:nvSpPr>
              <p:cNvPr id="112719" name="Line 100"/>
              <p:cNvSpPr>
                <a:spLocks noChangeShapeType="1"/>
              </p:cNvSpPr>
              <p:nvPr/>
            </p:nvSpPr>
            <p:spPr bwMode="auto">
              <a:xfrm flipH="1">
                <a:off x="3696" y="3081"/>
                <a:ext cx="288" cy="0"/>
              </a:xfrm>
              <a:prstGeom prst="line">
                <a:avLst/>
              </a:prstGeom>
              <a:noFill/>
              <a:ln w="76200">
                <a:solidFill>
                  <a:srgbClr val="66FF33"/>
                </a:solidFill>
                <a:round/>
                <a:headEnd/>
                <a:tailEnd/>
              </a:ln>
            </p:spPr>
            <p:txBody>
              <a:bodyPr wrap="none" anchor="ctr"/>
              <a:lstStyle/>
              <a:p>
                <a:endParaRPr lang="en-US"/>
              </a:p>
            </p:txBody>
          </p:sp>
          <p:sp>
            <p:nvSpPr>
              <p:cNvPr id="112720" name="Line 101"/>
              <p:cNvSpPr>
                <a:spLocks noChangeShapeType="1"/>
              </p:cNvSpPr>
              <p:nvPr/>
            </p:nvSpPr>
            <p:spPr bwMode="auto">
              <a:xfrm flipH="1">
                <a:off x="2880" y="2937"/>
                <a:ext cx="0" cy="1008"/>
              </a:xfrm>
              <a:prstGeom prst="line">
                <a:avLst/>
              </a:prstGeom>
              <a:noFill/>
              <a:ln w="76200">
                <a:solidFill>
                  <a:srgbClr val="FF0000"/>
                </a:solidFill>
                <a:round/>
                <a:headEnd/>
                <a:tailEnd/>
              </a:ln>
            </p:spPr>
            <p:txBody>
              <a:bodyPr wrap="none" anchor="ctr"/>
              <a:lstStyle/>
              <a:p>
                <a:endParaRPr lang="en-US"/>
              </a:p>
            </p:txBody>
          </p:sp>
          <p:sp>
            <p:nvSpPr>
              <p:cNvPr id="112721" name="Line 102"/>
              <p:cNvSpPr>
                <a:spLocks noChangeShapeType="1"/>
              </p:cNvSpPr>
              <p:nvPr/>
            </p:nvSpPr>
            <p:spPr bwMode="auto">
              <a:xfrm flipH="1">
                <a:off x="3840" y="2937"/>
                <a:ext cx="0" cy="1008"/>
              </a:xfrm>
              <a:prstGeom prst="line">
                <a:avLst/>
              </a:prstGeom>
              <a:noFill/>
              <a:ln w="76200">
                <a:solidFill>
                  <a:srgbClr val="FF0000"/>
                </a:solidFill>
                <a:round/>
                <a:headEnd/>
                <a:tailEnd/>
              </a:ln>
            </p:spPr>
            <p:txBody>
              <a:bodyPr wrap="none" anchor="ctr"/>
              <a:lstStyle/>
              <a:p>
                <a:endParaRPr lang="en-US"/>
              </a:p>
            </p:txBody>
          </p:sp>
          <p:sp>
            <p:nvSpPr>
              <p:cNvPr id="112722" name="Line 103"/>
              <p:cNvSpPr>
                <a:spLocks noChangeShapeType="1"/>
              </p:cNvSpPr>
              <p:nvPr/>
            </p:nvSpPr>
            <p:spPr bwMode="auto">
              <a:xfrm flipH="1" flipV="1">
                <a:off x="2736" y="3801"/>
                <a:ext cx="0" cy="288"/>
              </a:xfrm>
              <a:prstGeom prst="line">
                <a:avLst/>
              </a:prstGeom>
              <a:noFill/>
              <a:ln w="76200">
                <a:solidFill>
                  <a:schemeClr val="folHlink"/>
                </a:solidFill>
                <a:round/>
                <a:headEnd/>
                <a:tailEnd/>
              </a:ln>
            </p:spPr>
            <p:txBody>
              <a:bodyPr wrap="none" anchor="ctr"/>
              <a:lstStyle/>
              <a:p>
                <a:endParaRPr lang="en-US"/>
              </a:p>
            </p:txBody>
          </p:sp>
          <p:sp>
            <p:nvSpPr>
              <p:cNvPr id="112723" name="Line 104"/>
              <p:cNvSpPr>
                <a:spLocks noChangeShapeType="1"/>
              </p:cNvSpPr>
              <p:nvPr/>
            </p:nvSpPr>
            <p:spPr bwMode="auto">
              <a:xfrm flipH="1" flipV="1">
                <a:off x="3024" y="3081"/>
                <a:ext cx="0" cy="720"/>
              </a:xfrm>
              <a:prstGeom prst="line">
                <a:avLst/>
              </a:prstGeom>
              <a:noFill/>
              <a:ln w="76200">
                <a:solidFill>
                  <a:schemeClr val="folHlink"/>
                </a:solidFill>
                <a:round/>
                <a:headEnd/>
                <a:tailEnd/>
              </a:ln>
            </p:spPr>
            <p:txBody>
              <a:bodyPr wrap="none" anchor="ctr"/>
              <a:lstStyle/>
              <a:p>
                <a:endParaRPr lang="en-US"/>
              </a:p>
            </p:txBody>
          </p:sp>
          <p:sp>
            <p:nvSpPr>
              <p:cNvPr id="112724" name="Line 105"/>
              <p:cNvSpPr>
                <a:spLocks noChangeShapeType="1"/>
              </p:cNvSpPr>
              <p:nvPr/>
            </p:nvSpPr>
            <p:spPr bwMode="auto">
              <a:xfrm flipH="1" flipV="1">
                <a:off x="3696" y="3081"/>
                <a:ext cx="0" cy="720"/>
              </a:xfrm>
              <a:prstGeom prst="line">
                <a:avLst/>
              </a:prstGeom>
              <a:noFill/>
              <a:ln w="76200">
                <a:solidFill>
                  <a:schemeClr val="folHlink"/>
                </a:solidFill>
                <a:round/>
                <a:headEnd/>
                <a:tailEnd/>
              </a:ln>
            </p:spPr>
            <p:txBody>
              <a:bodyPr wrap="none" anchor="ctr"/>
              <a:lstStyle/>
              <a:p>
                <a:endParaRPr lang="en-US"/>
              </a:p>
            </p:txBody>
          </p:sp>
          <p:sp>
            <p:nvSpPr>
              <p:cNvPr id="112725" name="Line 106"/>
              <p:cNvSpPr>
                <a:spLocks noChangeShapeType="1"/>
              </p:cNvSpPr>
              <p:nvPr/>
            </p:nvSpPr>
            <p:spPr bwMode="auto">
              <a:xfrm flipH="1" flipV="1">
                <a:off x="3984" y="3801"/>
                <a:ext cx="0" cy="288"/>
              </a:xfrm>
              <a:prstGeom prst="line">
                <a:avLst/>
              </a:prstGeom>
              <a:noFill/>
              <a:ln w="76200">
                <a:solidFill>
                  <a:schemeClr val="folHlink"/>
                </a:solidFill>
                <a:round/>
                <a:headEnd/>
                <a:tailEnd/>
              </a:ln>
            </p:spPr>
            <p:txBody>
              <a:bodyPr wrap="none" anchor="ctr"/>
              <a:lstStyle/>
              <a:p>
                <a:endParaRPr lang="en-US"/>
              </a:p>
            </p:txBody>
          </p:sp>
          <p:sp>
            <p:nvSpPr>
              <p:cNvPr id="112726" name="Oval 107"/>
              <p:cNvSpPr>
                <a:spLocks noChangeArrowheads="1"/>
              </p:cNvSpPr>
              <p:nvPr/>
            </p:nvSpPr>
            <p:spPr bwMode="auto">
              <a:xfrm flipH="1" flipV="1">
                <a:off x="2688" y="3753"/>
                <a:ext cx="96" cy="96"/>
              </a:xfrm>
              <a:prstGeom prst="ellipse">
                <a:avLst/>
              </a:prstGeom>
              <a:solidFill>
                <a:schemeClr val="tx1"/>
              </a:solidFill>
              <a:ln w="28575">
                <a:solidFill>
                  <a:schemeClr val="tx1"/>
                </a:solidFill>
                <a:round/>
                <a:headEnd/>
                <a:tailEnd/>
              </a:ln>
            </p:spPr>
            <p:txBody>
              <a:bodyPr wrap="none" anchor="ctr"/>
              <a:lstStyle/>
              <a:p>
                <a:endParaRPr lang="en-US"/>
              </a:p>
            </p:txBody>
          </p:sp>
          <p:sp>
            <p:nvSpPr>
              <p:cNvPr id="112727" name="Oval 108"/>
              <p:cNvSpPr>
                <a:spLocks noChangeArrowheads="1"/>
              </p:cNvSpPr>
              <p:nvPr/>
            </p:nvSpPr>
            <p:spPr bwMode="auto">
              <a:xfrm flipH="1" flipV="1">
                <a:off x="2976" y="3753"/>
                <a:ext cx="96" cy="96"/>
              </a:xfrm>
              <a:prstGeom prst="ellipse">
                <a:avLst/>
              </a:prstGeom>
              <a:solidFill>
                <a:schemeClr val="tx1"/>
              </a:solidFill>
              <a:ln w="28575">
                <a:solidFill>
                  <a:schemeClr val="tx1"/>
                </a:solidFill>
                <a:round/>
                <a:headEnd/>
                <a:tailEnd/>
              </a:ln>
            </p:spPr>
            <p:txBody>
              <a:bodyPr wrap="none" anchor="ctr"/>
              <a:lstStyle/>
              <a:p>
                <a:endParaRPr lang="en-US"/>
              </a:p>
            </p:txBody>
          </p:sp>
          <p:sp>
            <p:nvSpPr>
              <p:cNvPr id="112728" name="Oval 109"/>
              <p:cNvSpPr>
                <a:spLocks noChangeArrowheads="1"/>
              </p:cNvSpPr>
              <p:nvPr/>
            </p:nvSpPr>
            <p:spPr bwMode="auto">
              <a:xfrm flipH="1" flipV="1">
                <a:off x="2976" y="3033"/>
                <a:ext cx="96" cy="96"/>
              </a:xfrm>
              <a:prstGeom prst="ellipse">
                <a:avLst/>
              </a:prstGeom>
              <a:solidFill>
                <a:schemeClr val="tx1"/>
              </a:solidFill>
              <a:ln w="28575">
                <a:solidFill>
                  <a:schemeClr val="tx1"/>
                </a:solidFill>
                <a:round/>
                <a:headEnd/>
                <a:tailEnd/>
              </a:ln>
            </p:spPr>
            <p:txBody>
              <a:bodyPr wrap="none" anchor="ctr"/>
              <a:lstStyle/>
              <a:p>
                <a:endParaRPr lang="en-US"/>
              </a:p>
            </p:txBody>
          </p:sp>
          <p:sp>
            <p:nvSpPr>
              <p:cNvPr id="112729" name="Oval 110"/>
              <p:cNvSpPr>
                <a:spLocks noChangeArrowheads="1"/>
              </p:cNvSpPr>
              <p:nvPr/>
            </p:nvSpPr>
            <p:spPr bwMode="auto">
              <a:xfrm flipH="1" flipV="1">
                <a:off x="3648" y="3753"/>
                <a:ext cx="96" cy="96"/>
              </a:xfrm>
              <a:prstGeom prst="ellipse">
                <a:avLst/>
              </a:prstGeom>
              <a:solidFill>
                <a:schemeClr val="tx1"/>
              </a:solidFill>
              <a:ln w="28575">
                <a:solidFill>
                  <a:schemeClr val="tx1"/>
                </a:solidFill>
                <a:round/>
                <a:headEnd/>
                <a:tailEnd/>
              </a:ln>
            </p:spPr>
            <p:txBody>
              <a:bodyPr wrap="none" anchor="ctr"/>
              <a:lstStyle/>
              <a:p>
                <a:endParaRPr lang="en-US"/>
              </a:p>
            </p:txBody>
          </p:sp>
          <p:sp>
            <p:nvSpPr>
              <p:cNvPr id="112730" name="Oval 111"/>
              <p:cNvSpPr>
                <a:spLocks noChangeArrowheads="1"/>
              </p:cNvSpPr>
              <p:nvPr/>
            </p:nvSpPr>
            <p:spPr bwMode="auto">
              <a:xfrm flipH="1" flipV="1">
                <a:off x="3936" y="3753"/>
                <a:ext cx="96" cy="96"/>
              </a:xfrm>
              <a:prstGeom prst="ellipse">
                <a:avLst/>
              </a:prstGeom>
              <a:solidFill>
                <a:schemeClr val="tx1"/>
              </a:solidFill>
              <a:ln w="28575">
                <a:solidFill>
                  <a:schemeClr val="tx1"/>
                </a:solidFill>
                <a:round/>
                <a:headEnd/>
                <a:tailEnd/>
              </a:ln>
            </p:spPr>
            <p:txBody>
              <a:bodyPr wrap="none" anchor="ctr"/>
              <a:lstStyle/>
              <a:p>
                <a:endParaRPr lang="en-US"/>
              </a:p>
            </p:txBody>
          </p:sp>
          <p:sp>
            <p:nvSpPr>
              <p:cNvPr id="112731" name="Oval 112"/>
              <p:cNvSpPr>
                <a:spLocks noChangeArrowheads="1"/>
              </p:cNvSpPr>
              <p:nvPr/>
            </p:nvSpPr>
            <p:spPr bwMode="auto">
              <a:xfrm flipH="1" flipV="1">
                <a:off x="3648" y="3561"/>
                <a:ext cx="96" cy="96"/>
              </a:xfrm>
              <a:prstGeom prst="ellipse">
                <a:avLst/>
              </a:prstGeom>
              <a:solidFill>
                <a:schemeClr val="tx1"/>
              </a:solidFill>
              <a:ln w="28575">
                <a:solidFill>
                  <a:schemeClr val="tx1"/>
                </a:solidFill>
                <a:round/>
                <a:headEnd/>
                <a:tailEnd/>
              </a:ln>
            </p:spPr>
            <p:txBody>
              <a:bodyPr wrap="none" anchor="ctr"/>
              <a:lstStyle/>
              <a:p>
                <a:endParaRPr lang="en-US"/>
              </a:p>
            </p:txBody>
          </p:sp>
          <p:sp>
            <p:nvSpPr>
              <p:cNvPr id="112732" name="Oval 113"/>
              <p:cNvSpPr>
                <a:spLocks noChangeArrowheads="1"/>
              </p:cNvSpPr>
              <p:nvPr/>
            </p:nvSpPr>
            <p:spPr bwMode="auto">
              <a:xfrm flipH="1" flipV="1">
                <a:off x="2976" y="3225"/>
                <a:ext cx="96" cy="96"/>
              </a:xfrm>
              <a:prstGeom prst="ellipse">
                <a:avLst/>
              </a:prstGeom>
              <a:solidFill>
                <a:schemeClr val="tx1"/>
              </a:solidFill>
              <a:ln w="28575">
                <a:solidFill>
                  <a:schemeClr val="tx1"/>
                </a:solidFill>
                <a:round/>
                <a:headEnd/>
                <a:tailEnd/>
              </a:ln>
            </p:spPr>
            <p:txBody>
              <a:bodyPr wrap="none" anchor="ctr"/>
              <a:lstStyle/>
              <a:p>
                <a:endParaRPr lang="en-US"/>
              </a:p>
            </p:txBody>
          </p:sp>
          <p:sp>
            <p:nvSpPr>
              <p:cNvPr id="112733" name="Oval 114"/>
              <p:cNvSpPr>
                <a:spLocks noChangeArrowheads="1"/>
              </p:cNvSpPr>
              <p:nvPr/>
            </p:nvSpPr>
            <p:spPr bwMode="auto">
              <a:xfrm flipH="1" flipV="1">
                <a:off x="3648" y="3033"/>
                <a:ext cx="96" cy="96"/>
              </a:xfrm>
              <a:prstGeom prst="ellipse">
                <a:avLst/>
              </a:prstGeom>
              <a:solidFill>
                <a:schemeClr val="tx1"/>
              </a:solidFill>
              <a:ln w="28575">
                <a:solidFill>
                  <a:schemeClr val="tx1"/>
                </a:solidFill>
                <a:round/>
                <a:headEnd/>
                <a:tailEnd/>
              </a:ln>
            </p:spPr>
            <p:txBody>
              <a:bodyPr wrap="none" anchor="ctr"/>
              <a:lstStyle/>
              <a:p>
                <a:endParaRPr lang="en-US"/>
              </a:p>
            </p:txBody>
          </p:sp>
          <p:sp>
            <p:nvSpPr>
              <p:cNvPr id="112734" name="Freeform 115"/>
              <p:cNvSpPr>
                <a:spLocks/>
              </p:cNvSpPr>
              <p:nvPr/>
            </p:nvSpPr>
            <p:spPr bwMode="auto">
              <a:xfrm flipV="1">
                <a:off x="2640" y="3081"/>
                <a:ext cx="96" cy="192"/>
              </a:xfrm>
              <a:custGeom>
                <a:avLst/>
                <a:gdLst>
                  <a:gd name="T0" fmla="*/ 0 w 96"/>
                  <a:gd name="T1" fmla="*/ 0 h 192"/>
                  <a:gd name="T2" fmla="*/ 96 w 96"/>
                  <a:gd name="T3" fmla="*/ 0 h 192"/>
                  <a:gd name="T4" fmla="*/ 96 w 96"/>
                  <a:gd name="T5" fmla="*/ 192 h 192"/>
                  <a:gd name="T6" fmla="*/ 0 60000 65536"/>
                  <a:gd name="T7" fmla="*/ 0 60000 65536"/>
                  <a:gd name="T8" fmla="*/ 0 60000 65536"/>
                  <a:gd name="T9" fmla="*/ 0 w 96"/>
                  <a:gd name="T10" fmla="*/ 0 h 192"/>
                  <a:gd name="T11" fmla="*/ 96 w 96"/>
                  <a:gd name="T12" fmla="*/ 192 h 192"/>
                </a:gdLst>
                <a:ahLst/>
                <a:cxnLst>
                  <a:cxn ang="T6">
                    <a:pos x="T0" y="T1"/>
                  </a:cxn>
                  <a:cxn ang="T7">
                    <a:pos x="T2" y="T3"/>
                  </a:cxn>
                  <a:cxn ang="T8">
                    <a:pos x="T4" y="T5"/>
                  </a:cxn>
                </a:cxnLst>
                <a:rect l="T9" t="T10" r="T11" b="T12"/>
                <a:pathLst>
                  <a:path w="96" h="192">
                    <a:moveTo>
                      <a:pt x="0" y="0"/>
                    </a:moveTo>
                    <a:lnTo>
                      <a:pt x="96" y="0"/>
                    </a:lnTo>
                    <a:lnTo>
                      <a:pt x="96" y="192"/>
                    </a:lnTo>
                  </a:path>
                </a:pathLst>
              </a:custGeom>
              <a:noFill/>
              <a:ln w="76200" cap="flat" cmpd="sng">
                <a:solidFill>
                  <a:schemeClr val="folHlink"/>
                </a:solidFill>
                <a:prstDash val="solid"/>
                <a:miter lim="800000"/>
                <a:headEnd type="none" w="med" len="med"/>
                <a:tailEnd type="none" w="med" len="med"/>
              </a:ln>
            </p:spPr>
            <p:txBody>
              <a:bodyPr wrap="none"/>
              <a:lstStyle/>
              <a:p>
                <a:endParaRPr lang="en-US"/>
              </a:p>
            </p:txBody>
          </p:sp>
          <p:sp>
            <p:nvSpPr>
              <p:cNvPr id="112735" name="Oval 116"/>
              <p:cNvSpPr>
                <a:spLocks noChangeArrowheads="1"/>
              </p:cNvSpPr>
              <p:nvPr/>
            </p:nvSpPr>
            <p:spPr bwMode="auto">
              <a:xfrm flipH="1" flipV="1">
                <a:off x="2688" y="3033"/>
                <a:ext cx="96" cy="96"/>
              </a:xfrm>
              <a:prstGeom prst="ellipse">
                <a:avLst/>
              </a:prstGeom>
              <a:solidFill>
                <a:schemeClr val="tx1"/>
              </a:solidFill>
              <a:ln w="28575">
                <a:solidFill>
                  <a:schemeClr val="tx1"/>
                </a:solidFill>
                <a:round/>
                <a:headEnd/>
                <a:tailEnd/>
              </a:ln>
            </p:spPr>
            <p:txBody>
              <a:bodyPr wrap="none" anchor="ctr"/>
              <a:lstStyle/>
              <a:p>
                <a:endParaRPr lang="en-US"/>
              </a:p>
            </p:txBody>
          </p:sp>
          <p:sp>
            <p:nvSpPr>
              <p:cNvPr id="112736" name="Freeform 117"/>
              <p:cNvSpPr>
                <a:spLocks/>
              </p:cNvSpPr>
              <p:nvPr/>
            </p:nvSpPr>
            <p:spPr bwMode="auto">
              <a:xfrm flipH="1" flipV="1">
                <a:off x="3984" y="3081"/>
                <a:ext cx="96" cy="192"/>
              </a:xfrm>
              <a:custGeom>
                <a:avLst/>
                <a:gdLst>
                  <a:gd name="T0" fmla="*/ 0 w 96"/>
                  <a:gd name="T1" fmla="*/ 0 h 192"/>
                  <a:gd name="T2" fmla="*/ 96 w 96"/>
                  <a:gd name="T3" fmla="*/ 0 h 192"/>
                  <a:gd name="T4" fmla="*/ 96 w 96"/>
                  <a:gd name="T5" fmla="*/ 192 h 192"/>
                  <a:gd name="T6" fmla="*/ 0 60000 65536"/>
                  <a:gd name="T7" fmla="*/ 0 60000 65536"/>
                  <a:gd name="T8" fmla="*/ 0 60000 65536"/>
                  <a:gd name="T9" fmla="*/ 0 w 96"/>
                  <a:gd name="T10" fmla="*/ 0 h 192"/>
                  <a:gd name="T11" fmla="*/ 96 w 96"/>
                  <a:gd name="T12" fmla="*/ 192 h 192"/>
                </a:gdLst>
                <a:ahLst/>
                <a:cxnLst>
                  <a:cxn ang="T6">
                    <a:pos x="T0" y="T1"/>
                  </a:cxn>
                  <a:cxn ang="T7">
                    <a:pos x="T2" y="T3"/>
                  </a:cxn>
                  <a:cxn ang="T8">
                    <a:pos x="T4" y="T5"/>
                  </a:cxn>
                </a:cxnLst>
                <a:rect l="T9" t="T10" r="T11" b="T12"/>
                <a:pathLst>
                  <a:path w="96" h="192">
                    <a:moveTo>
                      <a:pt x="0" y="0"/>
                    </a:moveTo>
                    <a:lnTo>
                      <a:pt x="96" y="0"/>
                    </a:lnTo>
                    <a:lnTo>
                      <a:pt x="96" y="192"/>
                    </a:lnTo>
                  </a:path>
                </a:pathLst>
              </a:custGeom>
              <a:noFill/>
              <a:ln w="76200" cap="flat" cmpd="sng">
                <a:solidFill>
                  <a:schemeClr val="folHlink"/>
                </a:solidFill>
                <a:prstDash val="solid"/>
                <a:miter lim="800000"/>
                <a:headEnd type="none" w="med" len="med"/>
                <a:tailEnd type="none" w="med" len="med"/>
              </a:ln>
            </p:spPr>
            <p:txBody>
              <a:bodyPr wrap="none"/>
              <a:lstStyle/>
              <a:p>
                <a:endParaRPr lang="en-US"/>
              </a:p>
            </p:txBody>
          </p:sp>
          <p:sp>
            <p:nvSpPr>
              <p:cNvPr id="112737" name="Oval 118"/>
              <p:cNvSpPr>
                <a:spLocks noChangeArrowheads="1"/>
              </p:cNvSpPr>
              <p:nvPr/>
            </p:nvSpPr>
            <p:spPr bwMode="auto">
              <a:xfrm flipV="1">
                <a:off x="3936" y="3033"/>
                <a:ext cx="96" cy="96"/>
              </a:xfrm>
              <a:prstGeom prst="ellipse">
                <a:avLst/>
              </a:prstGeom>
              <a:solidFill>
                <a:schemeClr val="tx1"/>
              </a:solidFill>
              <a:ln w="28575">
                <a:solidFill>
                  <a:schemeClr val="tx1"/>
                </a:solidFill>
                <a:round/>
                <a:headEnd/>
                <a:tailEnd/>
              </a:ln>
            </p:spPr>
            <p:txBody>
              <a:bodyPr wrap="none" anchor="ctr"/>
              <a:lstStyle/>
              <a:p>
                <a:endParaRPr lang="en-US"/>
              </a:p>
            </p:txBody>
          </p:sp>
          <p:sp>
            <p:nvSpPr>
              <p:cNvPr id="112738" name="Line 119"/>
              <p:cNvSpPr>
                <a:spLocks noChangeShapeType="1"/>
              </p:cNvSpPr>
              <p:nvPr/>
            </p:nvSpPr>
            <p:spPr bwMode="auto">
              <a:xfrm flipH="1">
                <a:off x="3024" y="2553"/>
                <a:ext cx="192" cy="0"/>
              </a:xfrm>
              <a:prstGeom prst="line">
                <a:avLst/>
              </a:prstGeom>
              <a:noFill/>
              <a:ln w="76200">
                <a:solidFill>
                  <a:schemeClr val="folHlink"/>
                </a:solidFill>
                <a:round/>
                <a:headEnd/>
                <a:tailEnd/>
              </a:ln>
            </p:spPr>
            <p:txBody>
              <a:bodyPr wrap="none" anchor="ctr"/>
              <a:lstStyle/>
              <a:p>
                <a:endParaRPr lang="en-US"/>
              </a:p>
            </p:txBody>
          </p:sp>
          <p:sp>
            <p:nvSpPr>
              <p:cNvPr id="112739" name="Line 120"/>
              <p:cNvSpPr>
                <a:spLocks noChangeShapeType="1"/>
              </p:cNvSpPr>
              <p:nvPr/>
            </p:nvSpPr>
            <p:spPr bwMode="auto">
              <a:xfrm flipH="1">
                <a:off x="3504" y="2553"/>
                <a:ext cx="192" cy="0"/>
              </a:xfrm>
              <a:prstGeom prst="line">
                <a:avLst/>
              </a:prstGeom>
              <a:noFill/>
              <a:ln w="76200">
                <a:solidFill>
                  <a:schemeClr val="folHlink"/>
                </a:solidFill>
                <a:round/>
                <a:headEnd/>
                <a:tailEnd/>
              </a:ln>
            </p:spPr>
            <p:txBody>
              <a:bodyPr wrap="none" anchor="ctr"/>
              <a:lstStyle/>
              <a:p>
                <a:endParaRPr lang="en-US"/>
              </a:p>
            </p:txBody>
          </p:sp>
          <p:sp>
            <p:nvSpPr>
              <p:cNvPr id="112740" name="Oval 121"/>
              <p:cNvSpPr>
                <a:spLocks noChangeArrowheads="1"/>
              </p:cNvSpPr>
              <p:nvPr/>
            </p:nvSpPr>
            <p:spPr bwMode="auto">
              <a:xfrm flipH="1" flipV="1">
                <a:off x="2976" y="2505"/>
                <a:ext cx="96" cy="96"/>
              </a:xfrm>
              <a:prstGeom prst="ellipse">
                <a:avLst/>
              </a:prstGeom>
              <a:solidFill>
                <a:schemeClr val="tx1"/>
              </a:solidFill>
              <a:ln w="28575">
                <a:solidFill>
                  <a:schemeClr val="tx1"/>
                </a:solidFill>
                <a:round/>
                <a:headEnd/>
                <a:tailEnd/>
              </a:ln>
            </p:spPr>
            <p:txBody>
              <a:bodyPr wrap="none" anchor="ctr"/>
              <a:lstStyle/>
              <a:p>
                <a:endParaRPr lang="en-US"/>
              </a:p>
            </p:txBody>
          </p:sp>
          <p:sp>
            <p:nvSpPr>
              <p:cNvPr id="112741" name="Oval 122"/>
              <p:cNvSpPr>
                <a:spLocks noChangeArrowheads="1"/>
              </p:cNvSpPr>
              <p:nvPr/>
            </p:nvSpPr>
            <p:spPr bwMode="auto">
              <a:xfrm flipH="1" flipV="1">
                <a:off x="3648" y="2505"/>
                <a:ext cx="96" cy="96"/>
              </a:xfrm>
              <a:prstGeom prst="ellipse">
                <a:avLst/>
              </a:prstGeom>
              <a:solidFill>
                <a:schemeClr val="tx1"/>
              </a:solidFill>
              <a:ln w="28575">
                <a:solidFill>
                  <a:schemeClr val="tx1"/>
                </a:solidFill>
                <a:round/>
                <a:headEnd/>
                <a:tailEnd/>
              </a:ln>
            </p:spPr>
            <p:txBody>
              <a:bodyPr wrap="none" anchor="ctr"/>
              <a:lstStyle/>
              <a:p>
                <a:endParaRPr lang="en-US"/>
              </a:p>
            </p:txBody>
          </p:sp>
          <p:sp>
            <p:nvSpPr>
              <p:cNvPr id="112742" name="Line 123"/>
              <p:cNvSpPr>
                <a:spLocks noChangeShapeType="1"/>
              </p:cNvSpPr>
              <p:nvPr/>
            </p:nvSpPr>
            <p:spPr bwMode="auto">
              <a:xfrm flipV="1">
                <a:off x="3216" y="2553"/>
                <a:ext cx="0" cy="1536"/>
              </a:xfrm>
              <a:prstGeom prst="line">
                <a:avLst/>
              </a:prstGeom>
              <a:noFill/>
              <a:ln w="76200">
                <a:solidFill>
                  <a:srgbClr val="FF9933"/>
                </a:solidFill>
                <a:round/>
                <a:headEnd/>
                <a:tailEnd/>
              </a:ln>
            </p:spPr>
            <p:txBody>
              <a:bodyPr wrap="none" anchor="ctr"/>
              <a:lstStyle/>
              <a:p>
                <a:endParaRPr lang="en-US"/>
              </a:p>
            </p:txBody>
          </p:sp>
          <p:sp>
            <p:nvSpPr>
              <p:cNvPr id="112743" name="Line 124"/>
              <p:cNvSpPr>
                <a:spLocks noChangeShapeType="1"/>
              </p:cNvSpPr>
              <p:nvPr/>
            </p:nvSpPr>
            <p:spPr bwMode="auto">
              <a:xfrm flipV="1">
                <a:off x="3504" y="2553"/>
                <a:ext cx="0" cy="1536"/>
              </a:xfrm>
              <a:prstGeom prst="line">
                <a:avLst/>
              </a:prstGeom>
              <a:noFill/>
              <a:ln w="76200">
                <a:solidFill>
                  <a:srgbClr val="FF9933"/>
                </a:solidFill>
                <a:round/>
                <a:headEnd/>
                <a:tailEnd/>
              </a:ln>
            </p:spPr>
            <p:txBody>
              <a:bodyPr wrap="none" anchor="ctr"/>
              <a:lstStyle/>
              <a:p>
                <a:endParaRPr lang="en-US"/>
              </a:p>
            </p:txBody>
          </p:sp>
          <p:sp>
            <p:nvSpPr>
              <p:cNvPr id="112744" name="Line 125"/>
              <p:cNvSpPr>
                <a:spLocks noChangeShapeType="1"/>
              </p:cNvSpPr>
              <p:nvPr/>
            </p:nvSpPr>
            <p:spPr bwMode="auto">
              <a:xfrm flipV="1">
                <a:off x="2640" y="2553"/>
                <a:ext cx="0" cy="1536"/>
              </a:xfrm>
              <a:prstGeom prst="line">
                <a:avLst/>
              </a:prstGeom>
              <a:noFill/>
              <a:ln w="76200">
                <a:solidFill>
                  <a:srgbClr val="FF9933"/>
                </a:solidFill>
                <a:round/>
                <a:headEnd/>
                <a:tailEnd/>
              </a:ln>
            </p:spPr>
            <p:txBody>
              <a:bodyPr wrap="none" anchor="ctr"/>
              <a:lstStyle/>
              <a:p>
                <a:endParaRPr lang="en-US"/>
              </a:p>
            </p:txBody>
          </p:sp>
          <p:sp>
            <p:nvSpPr>
              <p:cNvPr id="112745" name="Oval 126"/>
              <p:cNvSpPr>
                <a:spLocks noChangeArrowheads="1"/>
              </p:cNvSpPr>
              <p:nvPr/>
            </p:nvSpPr>
            <p:spPr bwMode="auto">
              <a:xfrm flipV="1">
                <a:off x="3168" y="2505"/>
                <a:ext cx="96" cy="96"/>
              </a:xfrm>
              <a:prstGeom prst="ellipse">
                <a:avLst/>
              </a:prstGeom>
              <a:solidFill>
                <a:schemeClr val="tx1"/>
              </a:solidFill>
              <a:ln w="28575">
                <a:solidFill>
                  <a:schemeClr val="tx1"/>
                </a:solidFill>
                <a:round/>
                <a:headEnd/>
                <a:tailEnd/>
              </a:ln>
            </p:spPr>
            <p:txBody>
              <a:bodyPr wrap="none" anchor="ctr"/>
              <a:lstStyle/>
              <a:p>
                <a:endParaRPr lang="en-US"/>
              </a:p>
            </p:txBody>
          </p:sp>
          <p:sp>
            <p:nvSpPr>
              <p:cNvPr id="112746" name="Oval 127"/>
              <p:cNvSpPr>
                <a:spLocks noChangeArrowheads="1"/>
              </p:cNvSpPr>
              <p:nvPr/>
            </p:nvSpPr>
            <p:spPr bwMode="auto">
              <a:xfrm flipH="1" flipV="1">
                <a:off x="3456" y="2505"/>
                <a:ext cx="96" cy="96"/>
              </a:xfrm>
              <a:prstGeom prst="ellipse">
                <a:avLst/>
              </a:prstGeom>
              <a:solidFill>
                <a:schemeClr val="tx1"/>
              </a:solidFill>
              <a:ln w="28575">
                <a:solidFill>
                  <a:schemeClr val="tx1"/>
                </a:solidFill>
                <a:round/>
                <a:headEnd/>
                <a:tailEnd/>
              </a:ln>
            </p:spPr>
            <p:txBody>
              <a:bodyPr wrap="none" anchor="ctr"/>
              <a:lstStyle/>
              <a:p>
                <a:endParaRPr lang="en-US"/>
              </a:p>
            </p:txBody>
          </p:sp>
          <p:sp>
            <p:nvSpPr>
              <p:cNvPr id="112747" name="Oval 128"/>
              <p:cNvSpPr>
                <a:spLocks noChangeArrowheads="1"/>
              </p:cNvSpPr>
              <p:nvPr/>
            </p:nvSpPr>
            <p:spPr bwMode="auto">
              <a:xfrm flipH="1" flipV="1">
                <a:off x="2592" y="3225"/>
                <a:ext cx="96" cy="96"/>
              </a:xfrm>
              <a:prstGeom prst="ellipse">
                <a:avLst/>
              </a:prstGeom>
              <a:solidFill>
                <a:schemeClr val="tx1"/>
              </a:solidFill>
              <a:ln w="28575">
                <a:solidFill>
                  <a:schemeClr val="tx1"/>
                </a:solidFill>
                <a:round/>
                <a:headEnd/>
                <a:tailEnd/>
              </a:ln>
            </p:spPr>
            <p:txBody>
              <a:bodyPr wrap="none" anchor="ctr"/>
              <a:lstStyle/>
              <a:p>
                <a:endParaRPr lang="en-US"/>
              </a:p>
            </p:txBody>
          </p:sp>
          <p:sp>
            <p:nvSpPr>
              <p:cNvPr id="112748" name="Line 129"/>
              <p:cNvSpPr>
                <a:spLocks noChangeShapeType="1"/>
              </p:cNvSpPr>
              <p:nvPr/>
            </p:nvSpPr>
            <p:spPr bwMode="auto">
              <a:xfrm>
                <a:off x="4464" y="3273"/>
                <a:ext cx="816" cy="0"/>
              </a:xfrm>
              <a:prstGeom prst="line">
                <a:avLst/>
              </a:prstGeom>
              <a:noFill/>
              <a:ln w="76200">
                <a:solidFill>
                  <a:srgbClr val="FF0000"/>
                </a:solidFill>
                <a:round/>
                <a:headEnd/>
                <a:tailEnd/>
              </a:ln>
            </p:spPr>
            <p:txBody>
              <a:bodyPr wrap="none" anchor="ctr"/>
              <a:lstStyle/>
              <a:p>
                <a:endParaRPr lang="en-US"/>
              </a:p>
            </p:txBody>
          </p:sp>
          <p:sp>
            <p:nvSpPr>
              <p:cNvPr id="112749" name="Line 130"/>
              <p:cNvSpPr>
                <a:spLocks noChangeShapeType="1"/>
              </p:cNvSpPr>
              <p:nvPr/>
            </p:nvSpPr>
            <p:spPr bwMode="auto">
              <a:xfrm>
                <a:off x="4320" y="3609"/>
                <a:ext cx="816" cy="0"/>
              </a:xfrm>
              <a:prstGeom prst="line">
                <a:avLst/>
              </a:prstGeom>
              <a:noFill/>
              <a:ln w="76200">
                <a:solidFill>
                  <a:srgbClr val="FF0000"/>
                </a:solidFill>
                <a:round/>
                <a:headEnd/>
                <a:tailEnd/>
              </a:ln>
            </p:spPr>
            <p:txBody>
              <a:bodyPr wrap="none" anchor="ctr"/>
              <a:lstStyle/>
              <a:p>
                <a:endParaRPr lang="en-US"/>
              </a:p>
            </p:txBody>
          </p:sp>
          <p:sp>
            <p:nvSpPr>
              <p:cNvPr id="112750" name="Line 131"/>
              <p:cNvSpPr>
                <a:spLocks noChangeShapeType="1"/>
              </p:cNvSpPr>
              <p:nvPr/>
            </p:nvSpPr>
            <p:spPr bwMode="auto">
              <a:xfrm flipH="1">
                <a:off x="4080" y="4089"/>
                <a:ext cx="1440" cy="0"/>
              </a:xfrm>
              <a:prstGeom prst="line">
                <a:avLst/>
              </a:prstGeom>
              <a:noFill/>
              <a:ln w="76200">
                <a:solidFill>
                  <a:schemeClr val="folHlink"/>
                </a:solidFill>
                <a:round/>
                <a:headEnd/>
                <a:tailEnd/>
              </a:ln>
            </p:spPr>
            <p:txBody>
              <a:bodyPr wrap="none" anchor="ctr"/>
              <a:lstStyle/>
              <a:p>
                <a:endParaRPr lang="en-US"/>
              </a:p>
            </p:txBody>
          </p:sp>
          <p:sp>
            <p:nvSpPr>
              <p:cNvPr id="112751" name="Line 132"/>
              <p:cNvSpPr>
                <a:spLocks noChangeShapeType="1"/>
              </p:cNvSpPr>
              <p:nvPr/>
            </p:nvSpPr>
            <p:spPr bwMode="auto">
              <a:xfrm flipH="1">
                <a:off x="5136" y="2553"/>
                <a:ext cx="0" cy="528"/>
              </a:xfrm>
              <a:prstGeom prst="line">
                <a:avLst/>
              </a:prstGeom>
              <a:noFill/>
              <a:ln w="76200">
                <a:solidFill>
                  <a:srgbClr val="66FF33"/>
                </a:solidFill>
                <a:round/>
                <a:headEnd/>
                <a:tailEnd/>
              </a:ln>
            </p:spPr>
            <p:txBody>
              <a:bodyPr wrap="none" anchor="ctr"/>
              <a:lstStyle/>
              <a:p>
                <a:endParaRPr lang="en-US"/>
              </a:p>
            </p:txBody>
          </p:sp>
          <p:sp>
            <p:nvSpPr>
              <p:cNvPr id="112752" name="Line 133"/>
              <p:cNvSpPr>
                <a:spLocks noChangeShapeType="1"/>
              </p:cNvSpPr>
              <p:nvPr/>
            </p:nvSpPr>
            <p:spPr bwMode="auto">
              <a:xfrm flipH="1">
                <a:off x="4464" y="2553"/>
                <a:ext cx="0" cy="528"/>
              </a:xfrm>
              <a:prstGeom prst="line">
                <a:avLst/>
              </a:prstGeom>
              <a:noFill/>
              <a:ln w="76200">
                <a:solidFill>
                  <a:srgbClr val="66FF33"/>
                </a:solidFill>
                <a:round/>
                <a:headEnd/>
                <a:tailEnd/>
              </a:ln>
            </p:spPr>
            <p:txBody>
              <a:bodyPr wrap="none" anchor="ctr"/>
              <a:lstStyle/>
              <a:p>
                <a:endParaRPr lang="en-US"/>
              </a:p>
            </p:txBody>
          </p:sp>
          <p:sp>
            <p:nvSpPr>
              <p:cNvPr id="112753" name="Line 134"/>
              <p:cNvSpPr>
                <a:spLocks noChangeShapeType="1"/>
              </p:cNvSpPr>
              <p:nvPr/>
            </p:nvSpPr>
            <p:spPr bwMode="auto">
              <a:xfrm flipH="1" flipV="1">
                <a:off x="4080" y="2697"/>
                <a:ext cx="1440" cy="0"/>
              </a:xfrm>
              <a:prstGeom prst="line">
                <a:avLst/>
              </a:prstGeom>
              <a:noFill/>
              <a:ln w="76200">
                <a:solidFill>
                  <a:srgbClr val="FF0000"/>
                </a:solidFill>
                <a:round/>
                <a:headEnd/>
                <a:tailEnd/>
              </a:ln>
            </p:spPr>
            <p:txBody>
              <a:bodyPr wrap="none" anchor="ctr"/>
              <a:lstStyle/>
              <a:p>
                <a:endParaRPr lang="en-US"/>
              </a:p>
            </p:txBody>
          </p:sp>
          <p:sp>
            <p:nvSpPr>
              <p:cNvPr id="112754" name="Line 135"/>
              <p:cNvSpPr>
                <a:spLocks noChangeShapeType="1"/>
              </p:cNvSpPr>
              <p:nvPr/>
            </p:nvSpPr>
            <p:spPr bwMode="auto">
              <a:xfrm flipH="1" flipV="1">
                <a:off x="5136" y="3801"/>
                <a:ext cx="288" cy="0"/>
              </a:xfrm>
              <a:prstGeom prst="line">
                <a:avLst/>
              </a:prstGeom>
              <a:noFill/>
              <a:ln w="76200">
                <a:solidFill>
                  <a:srgbClr val="FFFF00"/>
                </a:solidFill>
                <a:round/>
                <a:headEnd/>
                <a:tailEnd/>
              </a:ln>
            </p:spPr>
            <p:txBody>
              <a:bodyPr wrap="none" anchor="ctr"/>
              <a:lstStyle/>
              <a:p>
                <a:endParaRPr lang="en-US"/>
              </a:p>
            </p:txBody>
          </p:sp>
          <p:sp>
            <p:nvSpPr>
              <p:cNvPr id="112755" name="Line 136"/>
              <p:cNvSpPr>
                <a:spLocks noChangeShapeType="1"/>
              </p:cNvSpPr>
              <p:nvPr/>
            </p:nvSpPr>
            <p:spPr bwMode="auto">
              <a:xfrm flipH="1" flipV="1">
                <a:off x="4176" y="3801"/>
                <a:ext cx="288" cy="0"/>
              </a:xfrm>
              <a:prstGeom prst="line">
                <a:avLst/>
              </a:prstGeom>
              <a:noFill/>
              <a:ln w="76200">
                <a:solidFill>
                  <a:srgbClr val="FFFF00"/>
                </a:solidFill>
                <a:round/>
                <a:headEnd/>
                <a:tailEnd/>
              </a:ln>
            </p:spPr>
            <p:txBody>
              <a:bodyPr wrap="none" anchor="ctr"/>
              <a:lstStyle/>
              <a:p>
                <a:endParaRPr lang="en-US"/>
              </a:p>
            </p:txBody>
          </p:sp>
          <p:sp>
            <p:nvSpPr>
              <p:cNvPr id="112756" name="Line 137"/>
              <p:cNvSpPr>
                <a:spLocks noChangeShapeType="1"/>
              </p:cNvSpPr>
              <p:nvPr/>
            </p:nvSpPr>
            <p:spPr bwMode="auto">
              <a:xfrm flipH="1">
                <a:off x="4176" y="3081"/>
                <a:ext cx="288" cy="0"/>
              </a:xfrm>
              <a:prstGeom prst="line">
                <a:avLst/>
              </a:prstGeom>
              <a:noFill/>
              <a:ln w="76200">
                <a:solidFill>
                  <a:srgbClr val="66FF33"/>
                </a:solidFill>
                <a:round/>
                <a:headEnd/>
                <a:tailEnd/>
              </a:ln>
            </p:spPr>
            <p:txBody>
              <a:bodyPr wrap="none" anchor="ctr"/>
              <a:lstStyle/>
              <a:p>
                <a:endParaRPr lang="en-US"/>
              </a:p>
            </p:txBody>
          </p:sp>
          <p:sp>
            <p:nvSpPr>
              <p:cNvPr id="112757" name="Line 138"/>
              <p:cNvSpPr>
                <a:spLocks noChangeShapeType="1"/>
              </p:cNvSpPr>
              <p:nvPr/>
            </p:nvSpPr>
            <p:spPr bwMode="auto">
              <a:xfrm flipH="1">
                <a:off x="4080" y="2793"/>
                <a:ext cx="1440" cy="0"/>
              </a:xfrm>
              <a:prstGeom prst="line">
                <a:avLst/>
              </a:prstGeom>
              <a:noFill/>
              <a:ln w="76200">
                <a:solidFill>
                  <a:schemeClr val="folHlink"/>
                </a:solidFill>
                <a:round/>
                <a:headEnd/>
                <a:tailEnd/>
              </a:ln>
            </p:spPr>
            <p:txBody>
              <a:bodyPr wrap="none" anchor="ctr"/>
              <a:lstStyle/>
              <a:p>
                <a:endParaRPr lang="en-US"/>
              </a:p>
            </p:txBody>
          </p:sp>
          <p:sp>
            <p:nvSpPr>
              <p:cNvPr id="112758" name="Line 139"/>
              <p:cNvSpPr>
                <a:spLocks noChangeShapeType="1"/>
              </p:cNvSpPr>
              <p:nvPr/>
            </p:nvSpPr>
            <p:spPr bwMode="auto">
              <a:xfrm flipH="1">
                <a:off x="5136" y="3081"/>
                <a:ext cx="288" cy="0"/>
              </a:xfrm>
              <a:prstGeom prst="line">
                <a:avLst/>
              </a:prstGeom>
              <a:noFill/>
              <a:ln w="76200">
                <a:solidFill>
                  <a:srgbClr val="66FF33"/>
                </a:solidFill>
                <a:round/>
                <a:headEnd/>
                <a:tailEnd/>
              </a:ln>
            </p:spPr>
            <p:txBody>
              <a:bodyPr wrap="none" anchor="ctr"/>
              <a:lstStyle/>
              <a:p>
                <a:endParaRPr lang="en-US"/>
              </a:p>
            </p:txBody>
          </p:sp>
          <p:sp>
            <p:nvSpPr>
              <p:cNvPr id="112759" name="Line 140"/>
              <p:cNvSpPr>
                <a:spLocks noChangeShapeType="1"/>
              </p:cNvSpPr>
              <p:nvPr/>
            </p:nvSpPr>
            <p:spPr bwMode="auto">
              <a:xfrm flipH="1">
                <a:off x="4320" y="2937"/>
                <a:ext cx="0" cy="1008"/>
              </a:xfrm>
              <a:prstGeom prst="line">
                <a:avLst/>
              </a:prstGeom>
              <a:noFill/>
              <a:ln w="76200">
                <a:solidFill>
                  <a:srgbClr val="FF0000"/>
                </a:solidFill>
                <a:round/>
                <a:headEnd/>
                <a:tailEnd/>
              </a:ln>
            </p:spPr>
            <p:txBody>
              <a:bodyPr wrap="none" anchor="ctr"/>
              <a:lstStyle/>
              <a:p>
                <a:endParaRPr lang="en-US"/>
              </a:p>
            </p:txBody>
          </p:sp>
          <p:sp>
            <p:nvSpPr>
              <p:cNvPr id="112760" name="Line 141"/>
              <p:cNvSpPr>
                <a:spLocks noChangeShapeType="1"/>
              </p:cNvSpPr>
              <p:nvPr/>
            </p:nvSpPr>
            <p:spPr bwMode="auto">
              <a:xfrm flipH="1">
                <a:off x="5280" y="2937"/>
                <a:ext cx="0" cy="1008"/>
              </a:xfrm>
              <a:prstGeom prst="line">
                <a:avLst/>
              </a:prstGeom>
              <a:noFill/>
              <a:ln w="76200">
                <a:solidFill>
                  <a:srgbClr val="FF0000"/>
                </a:solidFill>
                <a:round/>
                <a:headEnd/>
                <a:tailEnd/>
              </a:ln>
            </p:spPr>
            <p:txBody>
              <a:bodyPr wrap="none" anchor="ctr"/>
              <a:lstStyle/>
              <a:p>
                <a:endParaRPr lang="en-US"/>
              </a:p>
            </p:txBody>
          </p:sp>
          <p:sp>
            <p:nvSpPr>
              <p:cNvPr id="112761" name="Line 142"/>
              <p:cNvSpPr>
                <a:spLocks noChangeShapeType="1"/>
              </p:cNvSpPr>
              <p:nvPr/>
            </p:nvSpPr>
            <p:spPr bwMode="auto">
              <a:xfrm flipH="1" flipV="1">
                <a:off x="4176" y="3801"/>
                <a:ext cx="0" cy="288"/>
              </a:xfrm>
              <a:prstGeom prst="line">
                <a:avLst/>
              </a:prstGeom>
              <a:noFill/>
              <a:ln w="76200">
                <a:solidFill>
                  <a:schemeClr val="folHlink"/>
                </a:solidFill>
                <a:round/>
                <a:headEnd/>
                <a:tailEnd/>
              </a:ln>
            </p:spPr>
            <p:txBody>
              <a:bodyPr wrap="none" anchor="ctr"/>
              <a:lstStyle/>
              <a:p>
                <a:endParaRPr lang="en-US"/>
              </a:p>
            </p:txBody>
          </p:sp>
          <p:sp>
            <p:nvSpPr>
              <p:cNvPr id="112762" name="Line 143"/>
              <p:cNvSpPr>
                <a:spLocks noChangeShapeType="1"/>
              </p:cNvSpPr>
              <p:nvPr/>
            </p:nvSpPr>
            <p:spPr bwMode="auto">
              <a:xfrm flipH="1" flipV="1">
                <a:off x="4464" y="3081"/>
                <a:ext cx="0" cy="720"/>
              </a:xfrm>
              <a:prstGeom prst="line">
                <a:avLst/>
              </a:prstGeom>
              <a:noFill/>
              <a:ln w="76200">
                <a:solidFill>
                  <a:schemeClr val="folHlink"/>
                </a:solidFill>
                <a:round/>
                <a:headEnd/>
                <a:tailEnd/>
              </a:ln>
            </p:spPr>
            <p:txBody>
              <a:bodyPr wrap="none" anchor="ctr"/>
              <a:lstStyle/>
              <a:p>
                <a:endParaRPr lang="en-US"/>
              </a:p>
            </p:txBody>
          </p:sp>
          <p:sp>
            <p:nvSpPr>
              <p:cNvPr id="112763" name="Line 144"/>
              <p:cNvSpPr>
                <a:spLocks noChangeShapeType="1"/>
              </p:cNvSpPr>
              <p:nvPr/>
            </p:nvSpPr>
            <p:spPr bwMode="auto">
              <a:xfrm flipH="1" flipV="1">
                <a:off x="5136" y="3081"/>
                <a:ext cx="0" cy="720"/>
              </a:xfrm>
              <a:prstGeom prst="line">
                <a:avLst/>
              </a:prstGeom>
              <a:noFill/>
              <a:ln w="76200">
                <a:solidFill>
                  <a:schemeClr val="folHlink"/>
                </a:solidFill>
                <a:round/>
                <a:headEnd/>
                <a:tailEnd/>
              </a:ln>
            </p:spPr>
            <p:txBody>
              <a:bodyPr wrap="none" anchor="ctr"/>
              <a:lstStyle/>
              <a:p>
                <a:endParaRPr lang="en-US"/>
              </a:p>
            </p:txBody>
          </p:sp>
          <p:sp>
            <p:nvSpPr>
              <p:cNvPr id="112764" name="Line 145"/>
              <p:cNvSpPr>
                <a:spLocks noChangeShapeType="1"/>
              </p:cNvSpPr>
              <p:nvPr/>
            </p:nvSpPr>
            <p:spPr bwMode="auto">
              <a:xfrm flipH="1" flipV="1">
                <a:off x="5424" y="3801"/>
                <a:ext cx="0" cy="288"/>
              </a:xfrm>
              <a:prstGeom prst="line">
                <a:avLst/>
              </a:prstGeom>
              <a:noFill/>
              <a:ln w="76200">
                <a:solidFill>
                  <a:schemeClr val="folHlink"/>
                </a:solidFill>
                <a:round/>
                <a:headEnd/>
                <a:tailEnd/>
              </a:ln>
            </p:spPr>
            <p:txBody>
              <a:bodyPr wrap="none" anchor="ctr"/>
              <a:lstStyle/>
              <a:p>
                <a:endParaRPr lang="en-US"/>
              </a:p>
            </p:txBody>
          </p:sp>
          <p:sp>
            <p:nvSpPr>
              <p:cNvPr id="112765" name="Oval 146"/>
              <p:cNvSpPr>
                <a:spLocks noChangeArrowheads="1"/>
              </p:cNvSpPr>
              <p:nvPr/>
            </p:nvSpPr>
            <p:spPr bwMode="auto">
              <a:xfrm flipH="1" flipV="1">
                <a:off x="4128" y="3753"/>
                <a:ext cx="96" cy="96"/>
              </a:xfrm>
              <a:prstGeom prst="ellipse">
                <a:avLst/>
              </a:prstGeom>
              <a:solidFill>
                <a:schemeClr val="tx1"/>
              </a:solidFill>
              <a:ln w="28575">
                <a:solidFill>
                  <a:schemeClr val="tx1"/>
                </a:solidFill>
                <a:round/>
                <a:headEnd/>
                <a:tailEnd/>
              </a:ln>
            </p:spPr>
            <p:txBody>
              <a:bodyPr wrap="none" anchor="ctr"/>
              <a:lstStyle/>
              <a:p>
                <a:endParaRPr lang="en-US"/>
              </a:p>
            </p:txBody>
          </p:sp>
          <p:sp>
            <p:nvSpPr>
              <p:cNvPr id="112766" name="Oval 147"/>
              <p:cNvSpPr>
                <a:spLocks noChangeArrowheads="1"/>
              </p:cNvSpPr>
              <p:nvPr/>
            </p:nvSpPr>
            <p:spPr bwMode="auto">
              <a:xfrm flipH="1" flipV="1">
                <a:off x="4416" y="3753"/>
                <a:ext cx="96" cy="96"/>
              </a:xfrm>
              <a:prstGeom prst="ellipse">
                <a:avLst/>
              </a:prstGeom>
              <a:solidFill>
                <a:schemeClr val="tx1"/>
              </a:solidFill>
              <a:ln w="28575">
                <a:solidFill>
                  <a:schemeClr val="tx1"/>
                </a:solidFill>
                <a:round/>
                <a:headEnd/>
                <a:tailEnd/>
              </a:ln>
            </p:spPr>
            <p:txBody>
              <a:bodyPr wrap="none" anchor="ctr"/>
              <a:lstStyle/>
              <a:p>
                <a:endParaRPr lang="en-US"/>
              </a:p>
            </p:txBody>
          </p:sp>
          <p:sp>
            <p:nvSpPr>
              <p:cNvPr id="112767" name="Oval 148"/>
              <p:cNvSpPr>
                <a:spLocks noChangeArrowheads="1"/>
              </p:cNvSpPr>
              <p:nvPr/>
            </p:nvSpPr>
            <p:spPr bwMode="auto">
              <a:xfrm flipH="1" flipV="1">
                <a:off x="4416" y="3033"/>
                <a:ext cx="96" cy="96"/>
              </a:xfrm>
              <a:prstGeom prst="ellipse">
                <a:avLst/>
              </a:prstGeom>
              <a:solidFill>
                <a:schemeClr val="tx1"/>
              </a:solidFill>
              <a:ln w="28575">
                <a:solidFill>
                  <a:schemeClr val="tx1"/>
                </a:solidFill>
                <a:round/>
                <a:headEnd/>
                <a:tailEnd/>
              </a:ln>
            </p:spPr>
            <p:txBody>
              <a:bodyPr wrap="none" anchor="ctr"/>
              <a:lstStyle/>
              <a:p>
                <a:endParaRPr lang="en-US"/>
              </a:p>
            </p:txBody>
          </p:sp>
          <p:sp>
            <p:nvSpPr>
              <p:cNvPr id="112768" name="Oval 149"/>
              <p:cNvSpPr>
                <a:spLocks noChangeArrowheads="1"/>
              </p:cNvSpPr>
              <p:nvPr/>
            </p:nvSpPr>
            <p:spPr bwMode="auto">
              <a:xfrm flipH="1" flipV="1">
                <a:off x="5088" y="3753"/>
                <a:ext cx="96" cy="96"/>
              </a:xfrm>
              <a:prstGeom prst="ellipse">
                <a:avLst/>
              </a:prstGeom>
              <a:solidFill>
                <a:schemeClr val="tx1"/>
              </a:solidFill>
              <a:ln w="28575">
                <a:solidFill>
                  <a:schemeClr val="tx1"/>
                </a:solidFill>
                <a:round/>
                <a:headEnd/>
                <a:tailEnd/>
              </a:ln>
            </p:spPr>
            <p:txBody>
              <a:bodyPr wrap="none" anchor="ctr"/>
              <a:lstStyle/>
              <a:p>
                <a:endParaRPr lang="en-US"/>
              </a:p>
            </p:txBody>
          </p:sp>
          <p:sp>
            <p:nvSpPr>
              <p:cNvPr id="112769" name="Oval 150"/>
              <p:cNvSpPr>
                <a:spLocks noChangeArrowheads="1"/>
              </p:cNvSpPr>
              <p:nvPr/>
            </p:nvSpPr>
            <p:spPr bwMode="auto">
              <a:xfrm flipH="1" flipV="1">
                <a:off x="5376" y="3753"/>
                <a:ext cx="96" cy="96"/>
              </a:xfrm>
              <a:prstGeom prst="ellipse">
                <a:avLst/>
              </a:prstGeom>
              <a:solidFill>
                <a:schemeClr val="tx1"/>
              </a:solidFill>
              <a:ln w="28575">
                <a:solidFill>
                  <a:schemeClr val="tx1"/>
                </a:solidFill>
                <a:round/>
                <a:headEnd/>
                <a:tailEnd/>
              </a:ln>
            </p:spPr>
            <p:txBody>
              <a:bodyPr wrap="none" anchor="ctr"/>
              <a:lstStyle/>
              <a:p>
                <a:endParaRPr lang="en-US"/>
              </a:p>
            </p:txBody>
          </p:sp>
          <p:sp>
            <p:nvSpPr>
              <p:cNvPr id="112770" name="Oval 151"/>
              <p:cNvSpPr>
                <a:spLocks noChangeArrowheads="1"/>
              </p:cNvSpPr>
              <p:nvPr/>
            </p:nvSpPr>
            <p:spPr bwMode="auto">
              <a:xfrm flipH="1" flipV="1">
                <a:off x="5088" y="3561"/>
                <a:ext cx="96" cy="96"/>
              </a:xfrm>
              <a:prstGeom prst="ellipse">
                <a:avLst/>
              </a:prstGeom>
              <a:solidFill>
                <a:schemeClr val="tx1"/>
              </a:solidFill>
              <a:ln w="28575">
                <a:solidFill>
                  <a:schemeClr val="tx1"/>
                </a:solidFill>
                <a:round/>
                <a:headEnd/>
                <a:tailEnd/>
              </a:ln>
            </p:spPr>
            <p:txBody>
              <a:bodyPr wrap="none" anchor="ctr"/>
              <a:lstStyle/>
              <a:p>
                <a:endParaRPr lang="en-US"/>
              </a:p>
            </p:txBody>
          </p:sp>
          <p:sp>
            <p:nvSpPr>
              <p:cNvPr id="112771" name="Oval 152"/>
              <p:cNvSpPr>
                <a:spLocks noChangeArrowheads="1"/>
              </p:cNvSpPr>
              <p:nvPr/>
            </p:nvSpPr>
            <p:spPr bwMode="auto">
              <a:xfrm flipH="1" flipV="1">
                <a:off x="4416" y="3225"/>
                <a:ext cx="96" cy="96"/>
              </a:xfrm>
              <a:prstGeom prst="ellipse">
                <a:avLst/>
              </a:prstGeom>
              <a:solidFill>
                <a:schemeClr val="tx1"/>
              </a:solidFill>
              <a:ln w="28575">
                <a:solidFill>
                  <a:schemeClr val="tx1"/>
                </a:solidFill>
                <a:round/>
                <a:headEnd/>
                <a:tailEnd/>
              </a:ln>
            </p:spPr>
            <p:txBody>
              <a:bodyPr wrap="none" anchor="ctr"/>
              <a:lstStyle/>
              <a:p>
                <a:endParaRPr lang="en-US"/>
              </a:p>
            </p:txBody>
          </p:sp>
          <p:sp>
            <p:nvSpPr>
              <p:cNvPr id="112772" name="Oval 153"/>
              <p:cNvSpPr>
                <a:spLocks noChangeArrowheads="1"/>
              </p:cNvSpPr>
              <p:nvPr/>
            </p:nvSpPr>
            <p:spPr bwMode="auto">
              <a:xfrm flipH="1" flipV="1">
                <a:off x="5088" y="3033"/>
                <a:ext cx="96" cy="96"/>
              </a:xfrm>
              <a:prstGeom prst="ellipse">
                <a:avLst/>
              </a:prstGeom>
              <a:solidFill>
                <a:schemeClr val="tx1"/>
              </a:solidFill>
              <a:ln w="28575">
                <a:solidFill>
                  <a:schemeClr val="tx1"/>
                </a:solidFill>
                <a:round/>
                <a:headEnd/>
                <a:tailEnd/>
              </a:ln>
            </p:spPr>
            <p:txBody>
              <a:bodyPr wrap="none" anchor="ctr"/>
              <a:lstStyle/>
              <a:p>
                <a:endParaRPr lang="en-US"/>
              </a:p>
            </p:txBody>
          </p:sp>
          <p:sp>
            <p:nvSpPr>
              <p:cNvPr id="112773" name="Freeform 154"/>
              <p:cNvSpPr>
                <a:spLocks/>
              </p:cNvSpPr>
              <p:nvPr/>
            </p:nvSpPr>
            <p:spPr bwMode="auto">
              <a:xfrm flipV="1">
                <a:off x="4080" y="3081"/>
                <a:ext cx="96" cy="192"/>
              </a:xfrm>
              <a:custGeom>
                <a:avLst/>
                <a:gdLst>
                  <a:gd name="T0" fmla="*/ 0 w 96"/>
                  <a:gd name="T1" fmla="*/ 0 h 192"/>
                  <a:gd name="T2" fmla="*/ 96 w 96"/>
                  <a:gd name="T3" fmla="*/ 0 h 192"/>
                  <a:gd name="T4" fmla="*/ 96 w 96"/>
                  <a:gd name="T5" fmla="*/ 192 h 192"/>
                  <a:gd name="T6" fmla="*/ 0 60000 65536"/>
                  <a:gd name="T7" fmla="*/ 0 60000 65536"/>
                  <a:gd name="T8" fmla="*/ 0 60000 65536"/>
                  <a:gd name="T9" fmla="*/ 0 w 96"/>
                  <a:gd name="T10" fmla="*/ 0 h 192"/>
                  <a:gd name="T11" fmla="*/ 96 w 96"/>
                  <a:gd name="T12" fmla="*/ 192 h 192"/>
                </a:gdLst>
                <a:ahLst/>
                <a:cxnLst>
                  <a:cxn ang="T6">
                    <a:pos x="T0" y="T1"/>
                  </a:cxn>
                  <a:cxn ang="T7">
                    <a:pos x="T2" y="T3"/>
                  </a:cxn>
                  <a:cxn ang="T8">
                    <a:pos x="T4" y="T5"/>
                  </a:cxn>
                </a:cxnLst>
                <a:rect l="T9" t="T10" r="T11" b="T12"/>
                <a:pathLst>
                  <a:path w="96" h="192">
                    <a:moveTo>
                      <a:pt x="0" y="0"/>
                    </a:moveTo>
                    <a:lnTo>
                      <a:pt x="96" y="0"/>
                    </a:lnTo>
                    <a:lnTo>
                      <a:pt x="96" y="192"/>
                    </a:lnTo>
                  </a:path>
                </a:pathLst>
              </a:custGeom>
              <a:noFill/>
              <a:ln w="76200" cap="flat" cmpd="sng">
                <a:solidFill>
                  <a:schemeClr val="folHlink"/>
                </a:solidFill>
                <a:prstDash val="solid"/>
                <a:miter lim="800000"/>
                <a:headEnd type="none" w="med" len="med"/>
                <a:tailEnd type="none" w="med" len="med"/>
              </a:ln>
            </p:spPr>
            <p:txBody>
              <a:bodyPr wrap="none"/>
              <a:lstStyle/>
              <a:p>
                <a:endParaRPr lang="en-US"/>
              </a:p>
            </p:txBody>
          </p:sp>
          <p:sp>
            <p:nvSpPr>
              <p:cNvPr id="112774" name="Oval 155"/>
              <p:cNvSpPr>
                <a:spLocks noChangeArrowheads="1"/>
              </p:cNvSpPr>
              <p:nvPr/>
            </p:nvSpPr>
            <p:spPr bwMode="auto">
              <a:xfrm flipH="1" flipV="1">
                <a:off x="4128" y="3033"/>
                <a:ext cx="96" cy="96"/>
              </a:xfrm>
              <a:prstGeom prst="ellipse">
                <a:avLst/>
              </a:prstGeom>
              <a:solidFill>
                <a:schemeClr val="tx1"/>
              </a:solidFill>
              <a:ln w="28575">
                <a:solidFill>
                  <a:schemeClr val="tx1"/>
                </a:solidFill>
                <a:round/>
                <a:headEnd/>
                <a:tailEnd/>
              </a:ln>
            </p:spPr>
            <p:txBody>
              <a:bodyPr wrap="none" anchor="ctr"/>
              <a:lstStyle/>
              <a:p>
                <a:endParaRPr lang="en-US"/>
              </a:p>
            </p:txBody>
          </p:sp>
          <p:sp>
            <p:nvSpPr>
              <p:cNvPr id="112775" name="Freeform 156"/>
              <p:cNvSpPr>
                <a:spLocks/>
              </p:cNvSpPr>
              <p:nvPr/>
            </p:nvSpPr>
            <p:spPr bwMode="auto">
              <a:xfrm flipH="1" flipV="1">
                <a:off x="5424" y="3081"/>
                <a:ext cx="96" cy="192"/>
              </a:xfrm>
              <a:custGeom>
                <a:avLst/>
                <a:gdLst>
                  <a:gd name="T0" fmla="*/ 0 w 96"/>
                  <a:gd name="T1" fmla="*/ 0 h 192"/>
                  <a:gd name="T2" fmla="*/ 96 w 96"/>
                  <a:gd name="T3" fmla="*/ 0 h 192"/>
                  <a:gd name="T4" fmla="*/ 96 w 96"/>
                  <a:gd name="T5" fmla="*/ 192 h 192"/>
                  <a:gd name="T6" fmla="*/ 0 60000 65536"/>
                  <a:gd name="T7" fmla="*/ 0 60000 65536"/>
                  <a:gd name="T8" fmla="*/ 0 60000 65536"/>
                  <a:gd name="T9" fmla="*/ 0 w 96"/>
                  <a:gd name="T10" fmla="*/ 0 h 192"/>
                  <a:gd name="T11" fmla="*/ 96 w 96"/>
                  <a:gd name="T12" fmla="*/ 192 h 192"/>
                </a:gdLst>
                <a:ahLst/>
                <a:cxnLst>
                  <a:cxn ang="T6">
                    <a:pos x="T0" y="T1"/>
                  </a:cxn>
                  <a:cxn ang="T7">
                    <a:pos x="T2" y="T3"/>
                  </a:cxn>
                  <a:cxn ang="T8">
                    <a:pos x="T4" y="T5"/>
                  </a:cxn>
                </a:cxnLst>
                <a:rect l="T9" t="T10" r="T11" b="T12"/>
                <a:pathLst>
                  <a:path w="96" h="192">
                    <a:moveTo>
                      <a:pt x="0" y="0"/>
                    </a:moveTo>
                    <a:lnTo>
                      <a:pt x="96" y="0"/>
                    </a:lnTo>
                    <a:lnTo>
                      <a:pt x="96" y="192"/>
                    </a:lnTo>
                  </a:path>
                </a:pathLst>
              </a:custGeom>
              <a:noFill/>
              <a:ln w="76200" cap="flat" cmpd="sng">
                <a:solidFill>
                  <a:schemeClr val="folHlink"/>
                </a:solidFill>
                <a:prstDash val="solid"/>
                <a:miter lim="800000"/>
                <a:headEnd type="none" w="med" len="med"/>
                <a:tailEnd type="none" w="med" len="med"/>
              </a:ln>
            </p:spPr>
            <p:txBody>
              <a:bodyPr wrap="none"/>
              <a:lstStyle/>
              <a:p>
                <a:endParaRPr lang="en-US"/>
              </a:p>
            </p:txBody>
          </p:sp>
          <p:sp>
            <p:nvSpPr>
              <p:cNvPr id="112776" name="Oval 157"/>
              <p:cNvSpPr>
                <a:spLocks noChangeArrowheads="1"/>
              </p:cNvSpPr>
              <p:nvPr/>
            </p:nvSpPr>
            <p:spPr bwMode="auto">
              <a:xfrm flipV="1">
                <a:off x="5376" y="3033"/>
                <a:ext cx="96" cy="96"/>
              </a:xfrm>
              <a:prstGeom prst="ellipse">
                <a:avLst/>
              </a:prstGeom>
              <a:solidFill>
                <a:schemeClr val="tx1"/>
              </a:solidFill>
              <a:ln w="28575">
                <a:solidFill>
                  <a:schemeClr val="tx1"/>
                </a:solidFill>
                <a:round/>
                <a:headEnd/>
                <a:tailEnd/>
              </a:ln>
            </p:spPr>
            <p:txBody>
              <a:bodyPr wrap="none" anchor="ctr"/>
              <a:lstStyle/>
              <a:p>
                <a:endParaRPr lang="en-US"/>
              </a:p>
            </p:txBody>
          </p:sp>
          <p:sp>
            <p:nvSpPr>
              <p:cNvPr id="112777" name="Line 158"/>
              <p:cNvSpPr>
                <a:spLocks noChangeShapeType="1"/>
              </p:cNvSpPr>
              <p:nvPr/>
            </p:nvSpPr>
            <p:spPr bwMode="auto">
              <a:xfrm flipV="1">
                <a:off x="4656" y="2553"/>
                <a:ext cx="0" cy="1536"/>
              </a:xfrm>
              <a:prstGeom prst="line">
                <a:avLst/>
              </a:prstGeom>
              <a:noFill/>
              <a:ln w="76200">
                <a:solidFill>
                  <a:srgbClr val="FF9933"/>
                </a:solidFill>
                <a:round/>
                <a:headEnd/>
                <a:tailEnd/>
              </a:ln>
            </p:spPr>
            <p:txBody>
              <a:bodyPr wrap="none" anchor="ctr"/>
              <a:lstStyle/>
              <a:p>
                <a:endParaRPr lang="en-US"/>
              </a:p>
            </p:txBody>
          </p:sp>
          <p:sp>
            <p:nvSpPr>
              <p:cNvPr id="112778" name="Line 159"/>
              <p:cNvSpPr>
                <a:spLocks noChangeShapeType="1"/>
              </p:cNvSpPr>
              <p:nvPr/>
            </p:nvSpPr>
            <p:spPr bwMode="auto">
              <a:xfrm flipV="1">
                <a:off x="4944" y="2553"/>
                <a:ext cx="0" cy="1536"/>
              </a:xfrm>
              <a:prstGeom prst="line">
                <a:avLst/>
              </a:prstGeom>
              <a:noFill/>
              <a:ln w="76200">
                <a:solidFill>
                  <a:srgbClr val="FF9933"/>
                </a:solidFill>
                <a:round/>
                <a:headEnd/>
                <a:tailEnd/>
              </a:ln>
            </p:spPr>
            <p:txBody>
              <a:bodyPr wrap="none" anchor="ctr"/>
              <a:lstStyle/>
              <a:p>
                <a:endParaRPr lang="en-US"/>
              </a:p>
            </p:txBody>
          </p:sp>
          <p:sp>
            <p:nvSpPr>
              <p:cNvPr id="112779" name="Line 160"/>
              <p:cNvSpPr>
                <a:spLocks noChangeShapeType="1"/>
              </p:cNvSpPr>
              <p:nvPr/>
            </p:nvSpPr>
            <p:spPr bwMode="auto">
              <a:xfrm flipV="1">
                <a:off x="4080" y="2553"/>
                <a:ext cx="0" cy="1536"/>
              </a:xfrm>
              <a:prstGeom prst="line">
                <a:avLst/>
              </a:prstGeom>
              <a:noFill/>
              <a:ln w="76200">
                <a:solidFill>
                  <a:srgbClr val="FF9933"/>
                </a:solidFill>
                <a:round/>
                <a:headEnd/>
                <a:tailEnd/>
              </a:ln>
            </p:spPr>
            <p:txBody>
              <a:bodyPr wrap="none" anchor="ctr"/>
              <a:lstStyle/>
              <a:p>
                <a:endParaRPr lang="en-US"/>
              </a:p>
            </p:txBody>
          </p:sp>
          <p:sp>
            <p:nvSpPr>
              <p:cNvPr id="112780" name="Oval 161"/>
              <p:cNvSpPr>
                <a:spLocks noChangeArrowheads="1"/>
              </p:cNvSpPr>
              <p:nvPr/>
            </p:nvSpPr>
            <p:spPr bwMode="auto">
              <a:xfrm flipH="1" flipV="1">
                <a:off x="4032" y="3225"/>
                <a:ext cx="96" cy="96"/>
              </a:xfrm>
              <a:prstGeom prst="ellipse">
                <a:avLst/>
              </a:prstGeom>
              <a:solidFill>
                <a:schemeClr val="tx1"/>
              </a:solidFill>
              <a:ln w="28575">
                <a:solidFill>
                  <a:schemeClr val="tx1"/>
                </a:solidFill>
                <a:round/>
                <a:headEnd/>
                <a:tailEnd/>
              </a:ln>
            </p:spPr>
            <p:txBody>
              <a:bodyPr wrap="none" anchor="ctr"/>
              <a:lstStyle/>
              <a:p>
                <a:endParaRPr lang="en-US"/>
              </a:p>
            </p:txBody>
          </p:sp>
          <p:sp>
            <p:nvSpPr>
              <p:cNvPr id="112781" name="Line 162"/>
              <p:cNvSpPr>
                <a:spLocks noChangeShapeType="1"/>
              </p:cNvSpPr>
              <p:nvPr/>
            </p:nvSpPr>
            <p:spPr bwMode="auto">
              <a:xfrm flipH="1" flipV="1">
                <a:off x="4464" y="2553"/>
                <a:ext cx="192" cy="0"/>
              </a:xfrm>
              <a:prstGeom prst="line">
                <a:avLst/>
              </a:prstGeom>
              <a:noFill/>
              <a:ln w="76200">
                <a:solidFill>
                  <a:schemeClr val="folHlink"/>
                </a:solidFill>
                <a:round/>
                <a:headEnd/>
                <a:tailEnd/>
              </a:ln>
            </p:spPr>
            <p:txBody>
              <a:bodyPr wrap="none" anchor="ctr"/>
              <a:lstStyle/>
              <a:p>
                <a:endParaRPr lang="en-US"/>
              </a:p>
            </p:txBody>
          </p:sp>
          <p:sp>
            <p:nvSpPr>
              <p:cNvPr id="112782" name="Line 163"/>
              <p:cNvSpPr>
                <a:spLocks noChangeShapeType="1"/>
              </p:cNvSpPr>
              <p:nvPr/>
            </p:nvSpPr>
            <p:spPr bwMode="auto">
              <a:xfrm flipH="1" flipV="1">
                <a:off x="4944" y="2553"/>
                <a:ext cx="192" cy="0"/>
              </a:xfrm>
              <a:prstGeom prst="line">
                <a:avLst/>
              </a:prstGeom>
              <a:noFill/>
              <a:ln w="76200">
                <a:solidFill>
                  <a:schemeClr val="folHlink"/>
                </a:solidFill>
                <a:round/>
                <a:headEnd/>
                <a:tailEnd/>
              </a:ln>
            </p:spPr>
            <p:txBody>
              <a:bodyPr wrap="none" anchor="ctr"/>
              <a:lstStyle/>
              <a:p>
                <a:endParaRPr lang="en-US"/>
              </a:p>
            </p:txBody>
          </p:sp>
          <p:sp>
            <p:nvSpPr>
              <p:cNvPr id="112783" name="Oval 164"/>
              <p:cNvSpPr>
                <a:spLocks noChangeArrowheads="1"/>
              </p:cNvSpPr>
              <p:nvPr/>
            </p:nvSpPr>
            <p:spPr bwMode="auto">
              <a:xfrm flipH="1">
                <a:off x="4416" y="2505"/>
                <a:ext cx="96" cy="96"/>
              </a:xfrm>
              <a:prstGeom prst="ellipse">
                <a:avLst/>
              </a:prstGeom>
              <a:solidFill>
                <a:schemeClr val="tx1"/>
              </a:solidFill>
              <a:ln w="28575">
                <a:solidFill>
                  <a:schemeClr val="tx1"/>
                </a:solidFill>
                <a:round/>
                <a:headEnd/>
                <a:tailEnd/>
              </a:ln>
            </p:spPr>
            <p:txBody>
              <a:bodyPr wrap="none" anchor="ctr"/>
              <a:lstStyle/>
              <a:p>
                <a:endParaRPr lang="en-US"/>
              </a:p>
            </p:txBody>
          </p:sp>
          <p:sp>
            <p:nvSpPr>
              <p:cNvPr id="112784" name="Oval 165"/>
              <p:cNvSpPr>
                <a:spLocks noChangeArrowheads="1"/>
              </p:cNvSpPr>
              <p:nvPr/>
            </p:nvSpPr>
            <p:spPr bwMode="auto">
              <a:xfrm flipH="1">
                <a:off x="5088" y="2505"/>
                <a:ext cx="96" cy="96"/>
              </a:xfrm>
              <a:prstGeom prst="ellipse">
                <a:avLst/>
              </a:prstGeom>
              <a:solidFill>
                <a:schemeClr val="tx1"/>
              </a:solidFill>
              <a:ln w="28575">
                <a:solidFill>
                  <a:schemeClr val="tx1"/>
                </a:solidFill>
                <a:round/>
                <a:headEnd/>
                <a:tailEnd/>
              </a:ln>
            </p:spPr>
            <p:txBody>
              <a:bodyPr wrap="none" anchor="ctr"/>
              <a:lstStyle/>
              <a:p>
                <a:endParaRPr lang="en-US"/>
              </a:p>
            </p:txBody>
          </p:sp>
          <p:sp>
            <p:nvSpPr>
              <p:cNvPr id="112785" name="Oval 166"/>
              <p:cNvSpPr>
                <a:spLocks noChangeArrowheads="1"/>
              </p:cNvSpPr>
              <p:nvPr/>
            </p:nvSpPr>
            <p:spPr bwMode="auto">
              <a:xfrm>
                <a:off x="4608" y="2505"/>
                <a:ext cx="96" cy="96"/>
              </a:xfrm>
              <a:prstGeom prst="ellipse">
                <a:avLst/>
              </a:prstGeom>
              <a:solidFill>
                <a:schemeClr val="tx1"/>
              </a:solidFill>
              <a:ln w="28575">
                <a:solidFill>
                  <a:schemeClr val="tx1"/>
                </a:solidFill>
                <a:round/>
                <a:headEnd/>
                <a:tailEnd/>
              </a:ln>
            </p:spPr>
            <p:txBody>
              <a:bodyPr wrap="none" anchor="ctr"/>
              <a:lstStyle/>
              <a:p>
                <a:endParaRPr lang="en-US"/>
              </a:p>
            </p:txBody>
          </p:sp>
          <p:sp>
            <p:nvSpPr>
              <p:cNvPr id="112786" name="Oval 167"/>
              <p:cNvSpPr>
                <a:spLocks noChangeArrowheads="1"/>
              </p:cNvSpPr>
              <p:nvPr/>
            </p:nvSpPr>
            <p:spPr bwMode="auto">
              <a:xfrm flipH="1">
                <a:off x="4896" y="2505"/>
                <a:ext cx="96" cy="96"/>
              </a:xfrm>
              <a:prstGeom prst="ellipse">
                <a:avLst/>
              </a:prstGeom>
              <a:solidFill>
                <a:schemeClr val="tx1"/>
              </a:solidFill>
              <a:ln w="28575">
                <a:solidFill>
                  <a:schemeClr val="tx1"/>
                </a:solidFill>
                <a:round/>
                <a:headEnd/>
                <a:tailEnd/>
              </a:ln>
            </p:spPr>
            <p:txBody>
              <a:bodyPr wrap="none" anchor="ctr"/>
              <a:lstStyle/>
              <a:p>
                <a:endParaRPr lang="en-US"/>
              </a:p>
            </p:txBody>
          </p:sp>
        </p:grpSp>
        <p:sp>
          <p:nvSpPr>
            <p:cNvPr id="112663" name="Line 168"/>
            <p:cNvSpPr>
              <a:spLocks noChangeShapeType="1"/>
            </p:cNvSpPr>
            <p:nvPr/>
          </p:nvSpPr>
          <p:spPr bwMode="auto">
            <a:xfrm>
              <a:off x="4704" y="960"/>
              <a:ext cx="0" cy="96"/>
            </a:xfrm>
            <a:prstGeom prst="line">
              <a:avLst/>
            </a:prstGeom>
            <a:noFill/>
            <a:ln w="76200">
              <a:solidFill>
                <a:srgbClr val="FF9933"/>
              </a:solidFill>
              <a:round/>
              <a:headEnd/>
              <a:tailEnd/>
            </a:ln>
          </p:spPr>
          <p:txBody>
            <a:bodyPr wrap="none" anchor="ctr"/>
            <a:lstStyle/>
            <a:p>
              <a:endParaRPr lang="en-US"/>
            </a:p>
          </p:txBody>
        </p:sp>
        <p:sp>
          <p:nvSpPr>
            <p:cNvPr id="112664" name="Line 169"/>
            <p:cNvSpPr>
              <a:spLocks noChangeShapeType="1"/>
            </p:cNvSpPr>
            <p:nvPr/>
          </p:nvSpPr>
          <p:spPr bwMode="auto">
            <a:xfrm>
              <a:off x="4416" y="960"/>
              <a:ext cx="0" cy="96"/>
            </a:xfrm>
            <a:prstGeom prst="line">
              <a:avLst/>
            </a:prstGeom>
            <a:noFill/>
            <a:ln w="76200">
              <a:solidFill>
                <a:srgbClr val="FF9933"/>
              </a:solidFill>
              <a:round/>
              <a:headEnd/>
              <a:tailEnd/>
            </a:ln>
          </p:spPr>
          <p:txBody>
            <a:bodyPr wrap="none" anchor="ctr"/>
            <a:lstStyle/>
            <a:p>
              <a:endParaRPr lang="en-US"/>
            </a:p>
          </p:txBody>
        </p:sp>
        <p:sp>
          <p:nvSpPr>
            <p:cNvPr id="112665" name="Line 170"/>
            <p:cNvSpPr>
              <a:spLocks noChangeShapeType="1"/>
            </p:cNvSpPr>
            <p:nvPr/>
          </p:nvSpPr>
          <p:spPr bwMode="auto">
            <a:xfrm>
              <a:off x="3840" y="960"/>
              <a:ext cx="0" cy="96"/>
            </a:xfrm>
            <a:prstGeom prst="line">
              <a:avLst/>
            </a:prstGeom>
            <a:noFill/>
            <a:ln w="76200">
              <a:solidFill>
                <a:srgbClr val="FF9933"/>
              </a:solidFill>
              <a:round/>
              <a:headEnd/>
              <a:tailEnd/>
            </a:ln>
          </p:spPr>
          <p:txBody>
            <a:bodyPr wrap="none" anchor="ctr"/>
            <a:lstStyle/>
            <a:p>
              <a:endParaRPr lang="en-US"/>
            </a:p>
          </p:txBody>
        </p:sp>
        <p:sp>
          <p:nvSpPr>
            <p:cNvPr id="112666" name="Line 171"/>
            <p:cNvSpPr>
              <a:spLocks noChangeShapeType="1"/>
            </p:cNvSpPr>
            <p:nvPr/>
          </p:nvSpPr>
          <p:spPr bwMode="auto">
            <a:xfrm>
              <a:off x="3264" y="960"/>
              <a:ext cx="0" cy="96"/>
            </a:xfrm>
            <a:prstGeom prst="line">
              <a:avLst/>
            </a:prstGeom>
            <a:noFill/>
            <a:ln w="76200">
              <a:solidFill>
                <a:srgbClr val="FF9933"/>
              </a:solidFill>
              <a:round/>
              <a:headEnd/>
              <a:tailEnd/>
            </a:ln>
          </p:spPr>
          <p:txBody>
            <a:bodyPr wrap="none" anchor="ctr"/>
            <a:lstStyle/>
            <a:p>
              <a:endParaRPr lang="en-US"/>
            </a:p>
          </p:txBody>
        </p:sp>
        <p:sp>
          <p:nvSpPr>
            <p:cNvPr id="112667" name="Line 172"/>
            <p:cNvSpPr>
              <a:spLocks noChangeShapeType="1"/>
            </p:cNvSpPr>
            <p:nvPr/>
          </p:nvSpPr>
          <p:spPr bwMode="auto">
            <a:xfrm>
              <a:off x="2976" y="960"/>
              <a:ext cx="0" cy="96"/>
            </a:xfrm>
            <a:prstGeom prst="line">
              <a:avLst/>
            </a:prstGeom>
            <a:noFill/>
            <a:ln w="76200">
              <a:solidFill>
                <a:srgbClr val="FF9933"/>
              </a:solidFill>
              <a:round/>
              <a:headEnd/>
              <a:tailEnd/>
            </a:ln>
          </p:spPr>
          <p:txBody>
            <a:bodyPr wrap="none" anchor="ctr"/>
            <a:lstStyle/>
            <a:p>
              <a:endParaRPr lang="en-US"/>
            </a:p>
          </p:txBody>
        </p:sp>
        <p:sp>
          <p:nvSpPr>
            <p:cNvPr id="112668" name="Line 173"/>
            <p:cNvSpPr>
              <a:spLocks noChangeShapeType="1"/>
            </p:cNvSpPr>
            <p:nvPr/>
          </p:nvSpPr>
          <p:spPr bwMode="auto">
            <a:xfrm>
              <a:off x="2400" y="960"/>
              <a:ext cx="0" cy="96"/>
            </a:xfrm>
            <a:prstGeom prst="line">
              <a:avLst/>
            </a:prstGeom>
            <a:noFill/>
            <a:ln w="76200">
              <a:solidFill>
                <a:srgbClr val="FF9933"/>
              </a:solidFill>
              <a:round/>
              <a:headEnd/>
              <a:tailEnd/>
            </a:ln>
          </p:spPr>
          <p:txBody>
            <a:bodyPr wrap="none" anchor="ctr"/>
            <a:lstStyle/>
            <a:p>
              <a:endParaRPr lang="en-US"/>
            </a:p>
          </p:txBody>
        </p:sp>
        <p:sp>
          <p:nvSpPr>
            <p:cNvPr id="112669" name="Line 174"/>
            <p:cNvSpPr>
              <a:spLocks noChangeShapeType="1"/>
            </p:cNvSpPr>
            <p:nvPr/>
          </p:nvSpPr>
          <p:spPr bwMode="auto">
            <a:xfrm>
              <a:off x="4704" y="4128"/>
              <a:ext cx="0" cy="96"/>
            </a:xfrm>
            <a:prstGeom prst="line">
              <a:avLst/>
            </a:prstGeom>
            <a:noFill/>
            <a:ln w="76200">
              <a:solidFill>
                <a:srgbClr val="FF9933"/>
              </a:solidFill>
              <a:round/>
              <a:headEnd/>
              <a:tailEnd/>
            </a:ln>
          </p:spPr>
          <p:txBody>
            <a:bodyPr wrap="none" anchor="ctr"/>
            <a:lstStyle/>
            <a:p>
              <a:endParaRPr lang="en-US"/>
            </a:p>
          </p:txBody>
        </p:sp>
        <p:sp>
          <p:nvSpPr>
            <p:cNvPr id="112670" name="Line 175"/>
            <p:cNvSpPr>
              <a:spLocks noChangeShapeType="1"/>
            </p:cNvSpPr>
            <p:nvPr/>
          </p:nvSpPr>
          <p:spPr bwMode="auto">
            <a:xfrm>
              <a:off x="4416" y="4128"/>
              <a:ext cx="0" cy="96"/>
            </a:xfrm>
            <a:prstGeom prst="line">
              <a:avLst/>
            </a:prstGeom>
            <a:noFill/>
            <a:ln w="76200">
              <a:solidFill>
                <a:srgbClr val="FF9933"/>
              </a:solidFill>
              <a:round/>
              <a:headEnd/>
              <a:tailEnd/>
            </a:ln>
          </p:spPr>
          <p:txBody>
            <a:bodyPr wrap="none" anchor="ctr"/>
            <a:lstStyle/>
            <a:p>
              <a:endParaRPr lang="en-US"/>
            </a:p>
          </p:txBody>
        </p:sp>
        <p:sp>
          <p:nvSpPr>
            <p:cNvPr id="112671" name="Line 176"/>
            <p:cNvSpPr>
              <a:spLocks noChangeShapeType="1"/>
            </p:cNvSpPr>
            <p:nvPr/>
          </p:nvSpPr>
          <p:spPr bwMode="auto">
            <a:xfrm>
              <a:off x="3840" y="4128"/>
              <a:ext cx="0" cy="96"/>
            </a:xfrm>
            <a:prstGeom prst="line">
              <a:avLst/>
            </a:prstGeom>
            <a:noFill/>
            <a:ln w="76200">
              <a:solidFill>
                <a:srgbClr val="FF9933"/>
              </a:solidFill>
              <a:round/>
              <a:headEnd/>
              <a:tailEnd/>
            </a:ln>
          </p:spPr>
          <p:txBody>
            <a:bodyPr wrap="none" anchor="ctr"/>
            <a:lstStyle/>
            <a:p>
              <a:endParaRPr lang="en-US"/>
            </a:p>
          </p:txBody>
        </p:sp>
        <p:sp>
          <p:nvSpPr>
            <p:cNvPr id="112672" name="Line 177"/>
            <p:cNvSpPr>
              <a:spLocks noChangeShapeType="1"/>
            </p:cNvSpPr>
            <p:nvPr/>
          </p:nvSpPr>
          <p:spPr bwMode="auto">
            <a:xfrm>
              <a:off x="3264" y="4128"/>
              <a:ext cx="0" cy="96"/>
            </a:xfrm>
            <a:prstGeom prst="line">
              <a:avLst/>
            </a:prstGeom>
            <a:noFill/>
            <a:ln w="76200">
              <a:solidFill>
                <a:srgbClr val="FF9933"/>
              </a:solidFill>
              <a:round/>
              <a:headEnd/>
              <a:tailEnd/>
            </a:ln>
          </p:spPr>
          <p:txBody>
            <a:bodyPr wrap="none" anchor="ctr"/>
            <a:lstStyle/>
            <a:p>
              <a:endParaRPr lang="en-US"/>
            </a:p>
          </p:txBody>
        </p:sp>
        <p:sp>
          <p:nvSpPr>
            <p:cNvPr id="112673" name="Line 178"/>
            <p:cNvSpPr>
              <a:spLocks noChangeShapeType="1"/>
            </p:cNvSpPr>
            <p:nvPr/>
          </p:nvSpPr>
          <p:spPr bwMode="auto">
            <a:xfrm>
              <a:off x="2976" y="4128"/>
              <a:ext cx="0" cy="96"/>
            </a:xfrm>
            <a:prstGeom prst="line">
              <a:avLst/>
            </a:prstGeom>
            <a:noFill/>
            <a:ln w="76200">
              <a:solidFill>
                <a:srgbClr val="FF9933"/>
              </a:solidFill>
              <a:round/>
              <a:headEnd/>
              <a:tailEnd/>
            </a:ln>
          </p:spPr>
          <p:txBody>
            <a:bodyPr wrap="none" anchor="ctr"/>
            <a:lstStyle/>
            <a:p>
              <a:endParaRPr lang="en-US"/>
            </a:p>
          </p:txBody>
        </p:sp>
        <p:sp>
          <p:nvSpPr>
            <p:cNvPr id="112674" name="Line 179"/>
            <p:cNvSpPr>
              <a:spLocks noChangeShapeType="1"/>
            </p:cNvSpPr>
            <p:nvPr/>
          </p:nvSpPr>
          <p:spPr bwMode="auto">
            <a:xfrm>
              <a:off x="2400" y="4128"/>
              <a:ext cx="0" cy="96"/>
            </a:xfrm>
            <a:prstGeom prst="line">
              <a:avLst/>
            </a:prstGeom>
            <a:noFill/>
            <a:ln w="76200">
              <a:solidFill>
                <a:srgbClr val="FF9933"/>
              </a:solidFill>
              <a:round/>
              <a:headEnd/>
              <a:tailEnd/>
            </a:ln>
          </p:spPr>
          <p:txBody>
            <a:bodyPr wrap="none" anchor="ctr"/>
            <a:lstStyle/>
            <a:p>
              <a:endParaRPr lang="en-US"/>
            </a:p>
          </p:txBody>
        </p:sp>
      </p:grpSp>
      <p:sp>
        <p:nvSpPr>
          <p:cNvPr id="112650" name="Text Box 180"/>
          <p:cNvSpPr txBox="1">
            <a:spLocks noChangeArrowheads="1"/>
          </p:cNvSpPr>
          <p:nvPr/>
        </p:nvSpPr>
        <p:spPr bwMode="auto">
          <a:xfrm>
            <a:off x="4572000" y="4191001"/>
            <a:ext cx="687388" cy="366713"/>
          </a:xfrm>
          <a:prstGeom prst="rect">
            <a:avLst/>
          </a:prstGeom>
          <a:noFill/>
          <a:ln w="28575">
            <a:noFill/>
            <a:miter lim="800000"/>
            <a:headEnd/>
            <a:tailEnd/>
          </a:ln>
        </p:spPr>
        <p:txBody>
          <a:bodyPr wrap="none">
            <a:spAutoFit/>
          </a:bodyPr>
          <a:lstStyle/>
          <a:p>
            <a:pPr>
              <a:spcBef>
                <a:spcPct val="50000"/>
              </a:spcBef>
            </a:pPr>
            <a:r>
              <a:rPr lang="en-US">
                <a:latin typeface="Tahoma" pitchFamily="34" charset="0"/>
              </a:rPr>
              <a:t>word</a:t>
            </a:r>
          </a:p>
        </p:txBody>
      </p:sp>
      <p:sp>
        <p:nvSpPr>
          <p:cNvPr id="112651" name="Text Box 181"/>
          <p:cNvSpPr txBox="1">
            <a:spLocks noChangeArrowheads="1"/>
          </p:cNvSpPr>
          <p:nvPr/>
        </p:nvSpPr>
        <p:spPr bwMode="auto">
          <a:xfrm>
            <a:off x="8839200" y="1219201"/>
            <a:ext cx="527050" cy="366713"/>
          </a:xfrm>
          <a:prstGeom prst="rect">
            <a:avLst/>
          </a:prstGeom>
          <a:noFill/>
          <a:ln w="28575">
            <a:noFill/>
            <a:miter lim="800000"/>
            <a:headEnd/>
            <a:tailEnd/>
          </a:ln>
        </p:spPr>
        <p:txBody>
          <a:bodyPr wrap="none">
            <a:spAutoFit/>
          </a:bodyPr>
          <a:lstStyle/>
          <a:p>
            <a:pPr>
              <a:spcBef>
                <a:spcPct val="50000"/>
              </a:spcBef>
            </a:pPr>
            <a:r>
              <a:rPr lang="en-US">
                <a:latin typeface="Tahoma" pitchFamily="34" charset="0"/>
              </a:rPr>
              <a:t>V</a:t>
            </a:r>
            <a:r>
              <a:rPr lang="en-US" baseline="-25000">
                <a:latin typeface="Tahoma" pitchFamily="34" charset="0"/>
              </a:rPr>
              <a:t>DD</a:t>
            </a:r>
            <a:endParaRPr lang="en-US">
              <a:latin typeface="Tahoma" pitchFamily="34" charset="0"/>
            </a:endParaRPr>
          </a:p>
        </p:txBody>
      </p:sp>
      <p:sp>
        <p:nvSpPr>
          <p:cNvPr id="112652" name="Text Box 182"/>
          <p:cNvSpPr txBox="1">
            <a:spLocks noChangeArrowheads="1"/>
          </p:cNvSpPr>
          <p:nvPr/>
        </p:nvSpPr>
        <p:spPr bwMode="auto">
          <a:xfrm>
            <a:off x="3505200" y="1600201"/>
            <a:ext cx="590550" cy="366713"/>
          </a:xfrm>
          <a:prstGeom prst="rect">
            <a:avLst/>
          </a:prstGeom>
          <a:noFill/>
          <a:ln w="28575">
            <a:noFill/>
            <a:miter lim="800000"/>
            <a:headEnd/>
            <a:tailEnd/>
          </a:ln>
        </p:spPr>
        <p:txBody>
          <a:bodyPr wrap="none">
            <a:spAutoFit/>
          </a:bodyPr>
          <a:lstStyle/>
          <a:p>
            <a:pPr>
              <a:spcBef>
                <a:spcPct val="50000"/>
              </a:spcBef>
            </a:pPr>
            <a:r>
              <a:rPr lang="en-US">
                <a:latin typeface="Tahoma" pitchFamily="34" charset="0"/>
              </a:rPr>
              <a:t>Gnd</a:t>
            </a:r>
          </a:p>
        </p:txBody>
      </p:sp>
      <p:sp>
        <p:nvSpPr>
          <p:cNvPr id="112653" name="Text Box 183"/>
          <p:cNvSpPr txBox="1">
            <a:spLocks noChangeArrowheads="1"/>
          </p:cNvSpPr>
          <p:nvPr/>
        </p:nvSpPr>
        <p:spPr bwMode="auto">
          <a:xfrm>
            <a:off x="4800600" y="1219201"/>
            <a:ext cx="439738" cy="366713"/>
          </a:xfrm>
          <a:prstGeom prst="rect">
            <a:avLst/>
          </a:prstGeom>
          <a:noFill/>
          <a:ln w="28575">
            <a:noFill/>
            <a:miter lim="800000"/>
            <a:headEnd/>
            <a:tailEnd/>
          </a:ln>
        </p:spPr>
        <p:txBody>
          <a:bodyPr wrap="none">
            <a:spAutoFit/>
          </a:bodyPr>
          <a:lstStyle/>
          <a:p>
            <a:pPr>
              <a:spcBef>
                <a:spcPct val="50000"/>
              </a:spcBef>
            </a:pPr>
            <a:r>
              <a:rPr lang="en-US">
                <a:latin typeface="Tahoma" pitchFamily="34" charset="0"/>
              </a:rPr>
              <a:t>bit</a:t>
            </a:r>
          </a:p>
        </p:txBody>
      </p:sp>
      <p:sp>
        <p:nvSpPr>
          <p:cNvPr id="112654" name="Text Box 184"/>
          <p:cNvSpPr txBox="1">
            <a:spLocks noChangeArrowheads="1"/>
          </p:cNvSpPr>
          <p:nvPr/>
        </p:nvSpPr>
        <p:spPr bwMode="auto">
          <a:xfrm>
            <a:off x="5257800" y="1219200"/>
            <a:ext cx="493340" cy="369332"/>
          </a:xfrm>
          <a:prstGeom prst="rect">
            <a:avLst/>
          </a:prstGeom>
          <a:noFill/>
          <a:ln w="28575">
            <a:noFill/>
            <a:miter lim="800000"/>
            <a:headEnd/>
            <a:tailEnd/>
          </a:ln>
        </p:spPr>
        <p:txBody>
          <a:bodyPr wrap="none">
            <a:spAutoFit/>
          </a:bodyPr>
          <a:lstStyle/>
          <a:p>
            <a:pPr>
              <a:spcBef>
                <a:spcPct val="50000"/>
              </a:spcBef>
            </a:pPr>
            <a:r>
              <a:rPr lang="en-US">
                <a:latin typeface="Tahoma" pitchFamily="34" charset="0"/>
              </a:rPr>
              <a:t>bit’</a:t>
            </a:r>
          </a:p>
        </p:txBody>
      </p:sp>
      <p:sp>
        <p:nvSpPr>
          <p:cNvPr id="112655" name="Text Box 185"/>
          <p:cNvSpPr txBox="1">
            <a:spLocks noChangeArrowheads="1"/>
          </p:cNvSpPr>
          <p:nvPr/>
        </p:nvSpPr>
        <p:spPr bwMode="auto">
          <a:xfrm>
            <a:off x="8839200" y="5943601"/>
            <a:ext cx="527050" cy="366713"/>
          </a:xfrm>
          <a:prstGeom prst="rect">
            <a:avLst/>
          </a:prstGeom>
          <a:noFill/>
          <a:ln w="28575">
            <a:noFill/>
            <a:miter lim="800000"/>
            <a:headEnd/>
            <a:tailEnd/>
          </a:ln>
        </p:spPr>
        <p:txBody>
          <a:bodyPr wrap="none">
            <a:spAutoFit/>
          </a:bodyPr>
          <a:lstStyle/>
          <a:p>
            <a:pPr>
              <a:spcBef>
                <a:spcPct val="50000"/>
              </a:spcBef>
            </a:pPr>
            <a:r>
              <a:rPr lang="en-US">
                <a:latin typeface="Tahoma" pitchFamily="34" charset="0"/>
              </a:rPr>
              <a:t>V</a:t>
            </a:r>
            <a:r>
              <a:rPr lang="en-US" baseline="-25000">
                <a:latin typeface="Tahoma" pitchFamily="34" charset="0"/>
              </a:rPr>
              <a:t>DD</a:t>
            </a:r>
            <a:endParaRPr lang="en-US">
              <a:latin typeface="Tahoma" pitchFamily="34" charset="0"/>
            </a:endParaRPr>
          </a:p>
        </p:txBody>
      </p:sp>
    </p:spTree>
    <p:extLst>
      <p:ext uri="{BB962C8B-B14F-4D97-AF65-F5344CB8AC3E}">
        <p14:creationId xmlns:p14="http://schemas.microsoft.com/office/powerpoint/2010/main" val="1211647744"/>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Slide Number Placeholder 5"/>
          <p:cNvSpPr>
            <a:spLocks noGrp="1"/>
          </p:cNvSpPr>
          <p:nvPr>
            <p:ph type="sldNum" sz="quarter" idx="11"/>
          </p:nvPr>
        </p:nvSpPr>
        <p:spPr>
          <a:noFill/>
        </p:spPr>
        <p:txBody>
          <a:bodyPr/>
          <a:lstStyle/>
          <a:p>
            <a:fld id="{333C4AB2-E627-4D34-8CA8-4F1D866418A7}" type="slidenum">
              <a:rPr lang="it-IT" smtClean="0">
                <a:latin typeface="Arial" pitchFamily="34" charset="0"/>
                <a:ea typeface="ＭＳ Ｐゴシック" pitchFamily="34" charset="-128"/>
              </a:rPr>
              <a:pPr/>
              <a:t>72</a:t>
            </a:fld>
            <a:endParaRPr lang="it-IT">
              <a:latin typeface="Arial" pitchFamily="34" charset="0"/>
              <a:ea typeface="ＭＳ Ｐゴシック" pitchFamily="34" charset="-128"/>
            </a:endParaRPr>
          </a:p>
        </p:txBody>
      </p:sp>
      <p:sp>
        <p:nvSpPr>
          <p:cNvPr id="113667" name="Rectangle 2"/>
          <p:cNvSpPr>
            <a:spLocks noGrp="1" noChangeArrowheads="1"/>
          </p:cNvSpPr>
          <p:nvPr>
            <p:ph type="title"/>
          </p:nvPr>
        </p:nvSpPr>
        <p:spPr/>
        <p:txBody>
          <a:bodyPr>
            <a:normAutofit fontScale="90000"/>
          </a:bodyPr>
          <a:lstStyle/>
          <a:p>
            <a:r>
              <a:rPr lang="en-US" smtClean="0"/>
              <a:t>6T Cell Full Layout</a:t>
            </a:r>
          </a:p>
        </p:txBody>
      </p:sp>
      <p:sp>
        <p:nvSpPr>
          <p:cNvPr id="113668" name="Rectangle 3"/>
          <p:cNvSpPr>
            <a:spLocks noGrp="1" noChangeArrowheads="1"/>
          </p:cNvSpPr>
          <p:nvPr>
            <p:ph type="body" sz="half" idx="1"/>
          </p:nvPr>
        </p:nvSpPr>
        <p:spPr>
          <a:xfrm>
            <a:off x="2706688" y="1371600"/>
            <a:ext cx="3389312" cy="5257800"/>
          </a:xfrm>
        </p:spPr>
        <p:txBody>
          <a:bodyPr/>
          <a:lstStyle/>
          <a:p>
            <a:pPr marL="0" indent="0"/>
            <a:r>
              <a:rPr lang="en-US" sz="2000" b="1"/>
              <a:t>Transistor sizing</a:t>
            </a:r>
          </a:p>
          <a:p>
            <a:pPr lvl="1"/>
            <a:r>
              <a:rPr lang="en-US" sz="1800" b="1"/>
              <a:t>M</a:t>
            </a:r>
            <a:r>
              <a:rPr lang="en-US" sz="1800" b="1" baseline="-25000"/>
              <a:t>2</a:t>
            </a:r>
            <a:r>
              <a:rPr lang="en-US" sz="1800" b="1"/>
              <a:t> (pMOS) 4:3</a:t>
            </a:r>
          </a:p>
          <a:p>
            <a:pPr lvl="1"/>
            <a:r>
              <a:rPr lang="en-US" sz="1800" b="1"/>
              <a:t>M</a:t>
            </a:r>
            <a:r>
              <a:rPr lang="en-US" sz="1800" b="1" baseline="-25000"/>
              <a:t>1</a:t>
            </a:r>
            <a:r>
              <a:rPr lang="en-US" sz="1800" b="1"/>
              <a:t> (nMOS) 6:2</a:t>
            </a:r>
          </a:p>
          <a:p>
            <a:pPr lvl="1"/>
            <a:r>
              <a:rPr lang="en-US" sz="1800" b="1"/>
              <a:t>M</a:t>
            </a:r>
            <a:r>
              <a:rPr lang="en-US" sz="1800" b="1" baseline="-25000"/>
              <a:t>3</a:t>
            </a:r>
            <a:r>
              <a:rPr lang="en-US" sz="1800" b="1"/>
              <a:t> (nMOS) 4:2</a:t>
            </a:r>
          </a:p>
          <a:p>
            <a:pPr marL="0" indent="0"/>
            <a:r>
              <a:rPr lang="en-US" sz="2000" b="1"/>
              <a:t>All boundaries shared</a:t>
            </a:r>
          </a:p>
          <a:p>
            <a:pPr marL="0" indent="0"/>
            <a:r>
              <a:rPr lang="en-US" sz="2000" b="1"/>
              <a:t>38</a:t>
            </a:r>
            <a:r>
              <a:rPr lang="en-US" sz="2000" b="1">
                <a:latin typeface="Symbol" pitchFamily="18" charset="2"/>
              </a:rPr>
              <a:t>l</a:t>
            </a:r>
            <a:r>
              <a:rPr lang="en-US" sz="2000" b="1"/>
              <a:t> H x 28</a:t>
            </a:r>
            <a:r>
              <a:rPr lang="en-US" sz="2000" b="1">
                <a:latin typeface="Symbol" pitchFamily="18" charset="2"/>
              </a:rPr>
              <a:t>l </a:t>
            </a:r>
            <a:r>
              <a:rPr lang="en-US" sz="2000" b="1"/>
              <a:t>W</a:t>
            </a:r>
          </a:p>
          <a:p>
            <a:pPr marL="0" indent="0"/>
            <a:r>
              <a:rPr lang="en-US" sz="2000" b="1"/>
              <a:t>Reduced cap on bit lines </a:t>
            </a:r>
          </a:p>
        </p:txBody>
      </p:sp>
      <p:pic>
        <p:nvPicPr>
          <p:cNvPr id="113669" name="Picture 4"/>
          <p:cNvPicPr>
            <a:picLocks noChangeAspect="1" noChangeArrowheads="1"/>
          </p:cNvPicPr>
          <p:nvPr/>
        </p:nvPicPr>
        <p:blipFill>
          <a:blip r:embed="rId2" cstate="print"/>
          <a:srcRect l="24716" t="12163" r="19658" b="10001"/>
          <a:stretch>
            <a:fillRect/>
          </a:stretch>
        </p:blipFill>
        <p:spPr bwMode="auto">
          <a:xfrm>
            <a:off x="5943601" y="1447800"/>
            <a:ext cx="3840163" cy="5029200"/>
          </a:xfrm>
          <a:prstGeom prst="rect">
            <a:avLst/>
          </a:prstGeom>
          <a:noFill/>
          <a:ln w="28575">
            <a:noFill/>
            <a:miter lim="800000"/>
            <a:headEnd/>
            <a:tailEnd/>
          </a:ln>
        </p:spPr>
      </p:pic>
      <p:sp>
        <p:nvSpPr>
          <p:cNvPr id="113670" name="Text Box 5"/>
          <p:cNvSpPr txBox="1">
            <a:spLocks noChangeArrowheads="1"/>
          </p:cNvSpPr>
          <p:nvPr/>
        </p:nvSpPr>
        <p:spPr bwMode="auto">
          <a:xfrm>
            <a:off x="9906000" y="6148388"/>
            <a:ext cx="445956" cy="369332"/>
          </a:xfrm>
          <a:prstGeom prst="rect">
            <a:avLst/>
          </a:prstGeom>
          <a:noFill/>
          <a:ln w="9525">
            <a:noFill/>
            <a:miter lim="800000"/>
            <a:headEnd/>
            <a:tailEnd/>
          </a:ln>
        </p:spPr>
        <p:txBody>
          <a:bodyPr wrap="none">
            <a:spAutoFit/>
          </a:bodyPr>
          <a:lstStyle/>
          <a:p>
            <a:pPr eaLnBrk="1" hangingPunct="1"/>
            <a:r>
              <a:rPr lang="en-US">
                <a:solidFill>
                  <a:schemeClr val="tx2"/>
                </a:solidFill>
                <a:latin typeface="Tahoma" pitchFamily="34" charset="0"/>
              </a:rPr>
              <a:t>M</a:t>
            </a:r>
            <a:r>
              <a:rPr lang="en-US" baseline="-25000">
                <a:solidFill>
                  <a:schemeClr val="tx2"/>
                </a:solidFill>
                <a:latin typeface="Tahoma" pitchFamily="34" charset="0"/>
              </a:rPr>
              <a:t>3</a:t>
            </a:r>
          </a:p>
        </p:txBody>
      </p:sp>
      <p:sp>
        <p:nvSpPr>
          <p:cNvPr id="113671" name="Line 6"/>
          <p:cNvSpPr>
            <a:spLocks noChangeShapeType="1"/>
          </p:cNvSpPr>
          <p:nvPr/>
        </p:nvSpPr>
        <p:spPr bwMode="auto">
          <a:xfrm flipH="1" flipV="1">
            <a:off x="8915400" y="5791200"/>
            <a:ext cx="990600" cy="457200"/>
          </a:xfrm>
          <a:prstGeom prst="line">
            <a:avLst/>
          </a:prstGeom>
          <a:noFill/>
          <a:ln w="9525">
            <a:solidFill>
              <a:schemeClr val="tx1"/>
            </a:solidFill>
            <a:miter lim="800000"/>
            <a:headEnd/>
            <a:tailEnd type="triangle" w="med" len="med"/>
          </a:ln>
        </p:spPr>
        <p:txBody>
          <a:bodyPr wrap="none"/>
          <a:lstStyle/>
          <a:p>
            <a:endParaRPr lang="en-US"/>
          </a:p>
        </p:txBody>
      </p:sp>
      <p:sp>
        <p:nvSpPr>
          <p:cNvPr id="113672" name="Text Box 7"/>
          <p:cNvSpPr txBox="1">
            <a:spLocks noChangeArrowheads="1"/>
          </p:cNvSpPr>
          <p:nvPr/>
        </p:nvSpPr>
        <p:spPr bwMode="auto">
          <a:xfrm>
            <a:off x="9906000" y="5019675"/>
            <a:ext cx="445956" cy="369332"/>
          </a:xfrm>
          <a:prstGeom prst="rect">
            <a:avLst/>
          </a:prstGeom>
          <a:noFill/>
          <a:ln w="9525">
            <a:noFill/>
            <a:miter lim="800000"/>
            <a:headEnd/>
            <a:tailEnd/>
          </a:ln>
        </p:spPr>
        <p:txBody>
          <a:bodyPr wrap="none">
            <a:spAutoFit/>
          </a:bodyPr>
          <a:lstStyle/>
          <a:p>
            <a:pPr eaLnBrk="1" hangingPunct="1"/>
            <a:r>
              <a:rPr lang="en-US">
                <a:solidFill>
                  <a:schemeClr val="tx2"/>
                </a:solidFill>
                <a:latin typeface="Tahoma" pitchFamily="34" charset="0"/>
              </a:rPr>
              <a:t>M</a:t>
            </a:r>
            <a:r>
              <a:rPr lang="en-US" baseline="-25000">
                <a:solidFill>
                  <a:schemeClr val="tx2"/>
                </a:solidFill>
                <a:latin typeface="Tahoma" pitchFamily="34" charset="0"/>
              </a:rPr>
              <a:t>1</a:t>
            </a:r>
          </a:p>
        </p:txBody>
      </p:sp>
      <p:sp>
        <p:nvSpPr>
          <p:cNvPr id="113673" name="Line 8"/>
          <p:cNvSpPr>
            <a:spLocks noChangeShapeType="1"/>
          </p:cNvSpPr>
          <p:nvPr/>
        </p:nvSpPr>
        <p:spPr bwMode="auto">
          <a:xfrm flipH="1" flipV="1">
            <a:off x="9067800" y="4572000"/>
            <a:ext cx="838200" cy="609600"/>
          </a:xfrm>
          <a:prstGeom prst="line">
            <a:avLst/>
          </a:prstGeom>
          <a:noFill/>
          <a:ln w="9525">
            <a:solidFill>
              <a:schemeClr val="tx1"/>
            </a:solidFill>
            <a:miter lim="800000"/>
            <a:headEnd/>
            <a:tailEnd type="triangle" w="med" len="med"/>
          </a:ln>
        </p:spPr>
        <p:txBody>
          <a:bodyPr wrap="none"/>
          <a:lstStyle/>
          <a:p>
            <a:endParaRPr lang="en-US"/>
          </a:p>
        </p:txBody>
      </p:sp>
      <p:sp>
        <p:nvSpPr>
          <p:cNvPr id="113674" name="Text Box 9"/>
          <p:cNvSpPr txBox="1">
            <a:spLocks noChangeArrowheads="1"/>
          </p:cNvSpPr>
          <p:nvPr/>
        </p:nvSpPr>
        <p:spPr bwMode="auto">
          <a:xfrm>
            <a:off x="9906000" y="1500188"/>
            <a:ext cx="445956" cy="369332"/>
          </a:xfrm>
          <a:prstGeom prst="rect">
            <a:avLst/>
          </a:prstGeom>
          <a:noFill/>
          <a:ln w="9525">
            <a:noFill/>
            <a:miter lim="800000"/>
            <a:headEnd/>
            <a:tailEnd/>
          </a:ln>
        </p:spPr>
        <p:txBody>
          <a:bodyPr wrap="none">
            <a:spAutoFit/>
          </a:bodyPr>
          <a:lstStyle/>
          <a:p>
            <a:pPr eaLnBrk="1" hangingPunct="1"/>
            <a:r>
              <a:rPr lang="en-US">
                <a:solidFill>
                  <a:schemeClr val="tx2"/>
                </a:solidFill>
                <a:latin typeface="Tahoma" pitchFamily="34" charset="0"/>
              </a:rPr>
              <a:t>M</a:t>
            </a:r>
            <a:r>
              <a:rPr lang="en-US" baseline="-25000">
                <a:solidFill>
                  <a:schemeClr val="tx2"/>
                </a:solidFill>
                <a:latin typeface="Tahoma" pitchFamily="34" charset="0"/>
              </a:rPr>
              <a:t>2</a:t>
            </a:r>
          </a:p>
        </p:txBody>
      </p:sp>
      <p:sp>
        <p:nvSpPr>
          <p:cNvPr id="113675" name="Line 10"/>
          <p:cNvSpPr>
            <a:spLocks noChangeShapeType="1"/>
          </p:cNvSpPr>
          <p:nvPr/>
        </p:nvSpPr>
        <p:spPr bwMode="auto">
          <a:xfrm flipH="1">
            <a:off x="8991600" y="1752600"/>
            <a:ext cx="914400" cy="685800"/>
          </a:xfrm>
          <a:prstGeom prst="line">
            <a:avLst/>
          </a:prstGeom>
          <a:noFill/>
          <a:ln w="9525">
            <a:solidFill>
              <a:schemeClr val="tx1"/>
            </a:solidFill>
            <a:miter lim="800000"/>
            <a:headEnd/>
            <a:tailEnd type="triangle" w="med" len="med"/>
          </a:ln>
        </p:spPr>
        <p:txBody>
          <a:bodyPr wrap="none"/>
          <a:lstStyle/>
          <a:p>
            <a:endParaRPr lang="en-US"/>
          </a:p>
        </p:txBody>
      </p:sp>
      <p:sp>
        <p:nvSpPr>
          <p:cNvPr id="113676" name="Rectangle 11"/>
          <p:cNvSpPr>
            <a:spLocks noChangeArrowheads="1"/>
          </p:cNvSpPr>
          <p:nvPr/>
        </p:nvSpPr>
        <p:spPr bwMode="auto">
          <a:xfrm>
            <a:off x="6172200" y="1676400"/>
            <a:ext cx="3352800" cy="4572000"/>
          </a:xfrm>
          <a:prstGeom prst="rect">
            <a:avLst/>
          </a:prstGeom>
          <a:noFill/>
          <a:ln w="38100">
            <a:solidFill>
              <a:schemeClr val="tx1"/>
            </a:solidFill>
            <a:miter lim="800000"/>
            <a:headEnd/>
            <a:tailEnd/>
          </a:ln>
        </p:spPr>
        <p:txBody>
          <a:bodyPr wrap="none" anchor="ctr"/>
          <a:lstStyle/>
          <a:p>
            <a:endParaRPr lang="en-US"/>
          </a:p>
        </p:txBody>
      </p:sp>
    </p:spTree>
    <p:extLst>
      <p:ext uri="{BB962C8B-B14F-4D97-AF65-F5344CB8AC3E}">
        <p14:creationId xmlns:p14="http://schemas.microsoft.com/office/powerpoint/2010/main" val="2047049053"/>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Slide Number Placeholder 3"/>
          <p:cNvSpPr>
            <a:spLocks noGrp="1"/>
          </p:cNvSpPr>
          <p:nvPr>
            <p:ph type="sldNum" sz="quarter" idx="10"/>
          </p:nvPr>
        </p:nvSpPr>
        <p:spPr>
          <a:xfrm>
            <a:off x="8904288" y="6092825"/>
            <a:ext cx="609600" cy="431800"/>
          </a:xfrm>
          <a:noFill/>
        </p:spPr>
        <p:txBody>
          <a:bodyPr/>
          <a:lstStyle/>
          <a:p>
            <a:fld id="{8BFDAE72-B5E3-4A76-A4D6-B9E40F166069}" type="slidenum">
              <a:rPr lang="it-IT" smtClean="0">
                <a:latin typeface="Arial" pitchFamily="34" charset="0"/>
                <a:ea typeface="ＭＳ Ｐゴシック" pitchFamily="34" charset="-128"/>
              </a:rPr>
              <a:pPr/>
              <a:t>73</a:t>
            </a:fld>
            <a:endParaRPr lang="it-IT">
              <a:latin typeface="Arial" pitchFamily="34" charset="0"/>
              <a:ea typeface="ＭＳ Ｐゴシック" pitchFamily="34" charset="-128"/>
            </a:endParaRPr>
          </a:p>
        </p:txBody>
      </p:sp>
      <p:sp>
        <p:nvSpPr>
          <p:cNvPr id="114691" name="Rectangle 2"/>
          <p:cNvSpPr>
            <a:spLocks noGrp="1" noChangeArrowheads="1"/>
          </p:cNvSpPr>
          <p:nvPr>
            <p:ph type="title"/>
          </p:nvPr>
        </p:nvSpPr>
        <p:spPr>
          <a:xfrm>
            <a:off x="2209801" y="457200"/>
            <a:ext cx="7737475" cy="685800"/>
          </a:xfrm>
        </p:spPr>
        <p:txBody>
          <a:bodyPr>
            <a:normAutofit fontScale="90000"/>
          </a:bodyPr>
          <a:lstStyle/>
          <a:p>
            <a:r>
              <a:rPr lang="en-US" smtClean="0"/>
              <a:t>6T Cell – Example Layout &amp; Abutment</a:t>
            </a:r>
          </a:p>
        </p:txBody>
      </p:sp>
      <p:grpSp>
        <p:nvGrpSpPr>
          <p:cNvPr id="2" name="Group 3"/>
          <p:cNvGrpSpPr>
            <a:grpSpLocks/>
          </p:cNvGrpSpPr>
          <p:nvPr/>
        </p:nvGrpSpPr>
        <p:grpSpPr bwMode="auto">
          <a:xfrm>
            <a:off x="3886200" y="1295400"/>
            <a:ext cx="4675188" cy="5068888"/>
            <a:chOff x="480" y="823"/>
            <a:chExt cx="2945" cy="3193"/>
          </a:xfrm>
        </p:grpSpPr>
        <p:grpSp>
          <p:nvGrpSpPr>
            <p:cNvPr id="3" name="Group 4"/>
            <p:cNvGrpSpPr>
              <a:grpSpLocks/>
            </p:cNvGrpSpPr>
            <p:nvPr/>
          </p:nvGrpSpPr>
          <p:grpSpPr bwMode="auto">
            <a:xfrm>
              <a:off x="480" y="823"/>
              <a:ext cx="2945" cy="2931"/>
              <a:chOff x="480" y="823"/>
              <a:chExt cx="2945" cy="2931"/>
            </a:xfrm>
          </p:grpSpPr>
          <p:grpSp>
            <p:nvGrpSpPr>
              <p:cNvPr id="4" name="Group 5"/>
              <p:cNvGrpSpPr>
                <a:grpSpLocks/>
              </p:cNvGrpSpPr>
              <p:nvPr/>
            </p:nvGrpSpPr>
            <p:grpSpPr bwMode="auto">
              <a:xfrm>
                <a:off x="528" y="906"/>
                <a:ext cx="2544" cy="2598"/>
                <a:chOff x="528" y="906"/>
                <a:chExt cx="2544" cy="2598"/>
              </a:xfrm>
            </p:grpSpPr>
            <p:grpSp>
              <p:nvGrpSpPr>
                <p:cNvPr id="5" name="Group 6"/>
                <p:cNvGrpSpPr>
                  <a:grpSpLocks/>
                </p:cNvGrpSpPr>
                <p:nvPr/>
              </p:nvGrpSpPr>
              <p:grpSpPr bwMode="auto">
                <a:xfrm>
                  <a:off x="528" y="906"/>
                  <a:ext cx="2544" cy="1330"/>
                  <a:chOff x="528" y="906"/>
                  <a:chExt cx="2544" cy="1330"/>
                </a:xfrm>
              </p:grpSpPr>
              <p:grpSp>
                <p:nvGrpSpPr>
                  <p:cNvPr id="6" name="Group 7"/>
                  <p:cNvGrpSpPr>
                    <a:grpSpLocks/>
                  </p:cNvGrpSpPr>
                  <p:nvPr/>
                </p:nvGrpSpPr>
                <p:grpSpPr bwMode="auto">
                  <a:xfrm>
                    <a:off x="528" y="912"/>
                    <a:ext cx="1292" cy="1324"/>
                    <a:chOff x="528" y="912"/>
                    <a:chExt cx="1292" cy="1324"/>
                  </a:xfrm>
                </p:grpSpPr>
                <p:sp>
                  <p:nvSpPr>
                    <p:cNvPr id="115706" name="Rectangle 8"/>
                    <p:cNvSpPr>
                      <a:spLocks noChangeArrowheads="1"/>
                    </p:cNvSpPr>
                    <p:nvPr/>
                  </p:nvSpPr>
                  <p:spPr bwMode="auto">
                    <a:xfrm>
                      <a:off x="1675" y="956"/>
                      <a:ext cx="105" cy="1144"/>
                    </a:xfrm>
                    <a:prstGeom prst="rect">
                      <a:avLst/>
                    </a:prstGeom>
                    <a:solidFill>
                      <a:srgbClr val="FFFF00">
                        <a:alpha val="50195"/>
                      </a:srgbClr>
                    </a:solidFill>
                    <a:ln w="9525">
                      <a:noFill/>
                      <a:miter lim="800000"/>
                      <a:headEnd/>
                      <a:tailEnd/>
                    </a:ln>
                  </p:spPr>
                  <p:txBody>
                    <a:bodyPr wrap="none" anchor="ctr"/>
                    <a:lstStyle/>
                    <a:p>
                      <a:endParaRPr lang="en-US"/>
                    </a:p>
                  </p:txBody>
                </p:sp>
                <p:sp>
                  <p:nvSpPr>
                    <p:cNvPr id="115707" name="Rectangle 9"/>
                    <p:cNvSpPr>
                      <a:spLocks noChangeArrowheads="1"/>
                    </p:cNvSpPr>
                    <p:nvPr/>
                  </p:nvSpPr>
                  <p:spPr bwMode="auto">
                    <a:xfrm>
                      <a:off x="1441" y="937"/>
                      <a:ext cx="104" cy="1144"/>
                    </a:xfrm>
                    <a:prstGeom prst="rect">
                      <a:avLst/>
                    </a:prstGeom>
                    <a:solidFill>
                      <a:srgbClr val="FFFF00">
                        <a:alpha val="50195"/>
                      </a:srgbClr>
                    </a:solidFill>
                    <a:ln w="9525">
                      <a:noFill/>
                      <a:miter lim="800000"/>
                      <a:headEnd/>
                      <a:tailEnd/>
                    </a:ln>
                  </p:spPr>
                  <p:txBody>
                    <a:bodyPr wrap="none" anchor="ctr"/>
                    <a:lstStyle/>
                    <a:p>
                      <a:endParaRPr lang="en-US"/>
                    </a:p>
                  </p:txBody>
                </p:sp>
                <p:grpSp>
                  <p:nvGrpSpPr>
                    <p:cNvPr id="7" name="Group 10"/>
                    <p:cNvGrpSpPr>
                      <a:grpSpLocks/>
                    </p:cNvGrpSpPr>
                    <p:nvPr/>
                  </p:nvGrpSpPr>
                  <p:grpSpPr bwMode="auto">
                    <a:xfrm flipH="1">
                      <a:off x="1113" y="912"/>
                      <a:ext cx="706" cy="759"/>
                      <a:chOff x="1632" y="720"/>
                      <a:chExt cx="1949" cy="4012"/>
                    </a:xfrm>
                  </p:grpSpPr>
                  <p:sp>
                    <p:nvSpPr>
                      <p:cNvPr id="115882" name="Rectangle 11"/>
                      <p:cNvSpPr>
                        <a:spLocks noChangeArrowheads="1"/>
                      </p:cNvSpPr>
                      <p:nvPr/>
                    </p:nvSpPr>
                    <p:spPr bwMode="auto">
                      <a:xfrm>
                        <a:off x="2143" y="720"/>
                        <a:ext cx="170" cy="956"/>
                      </a:xfrm>
                      <a:prstGeom prst="rect">
                        <a:avLst/>
                      </a:prstGeom>
                      <a:solidFill>
                        <a:srgbClr val="32A0DA">
                          <a:alpha val="50195"/>
                        </a:srgbClr>
                      </a:solidFill>
                      <a:ln w="9525">
                        <a:noFill/>
                        <a:miter lim="800000"/>
                        <a:headEnd/>
                        <a:tailEnd/>
                      </a:ln>
                    </p:spPr>
                    <p:txBody>
                      <a:bodyPr wrap="none" anchor="ctr"/>
                      <a:lstStyle/>
                      <a:p>
                        <a:endParaRPr lang="en-US"/>
                      </a:p>
                    </p:txBody>
                  </p:sp>
                  <p:sp>
                    <p:nvSpPr>
                      <p:cNvPr id="115883" name="Rectangle 12"/>
                      <p:cNvSpPr>
                        <a:spLocks noChangeArrowheads="1"/>
                      </p:cNvSpPr>
                      <p:nvPr/>
                    </p:nvSpPr>
                    <p:spPr bwMode="auto">
                      <a:xfrm>
                        <a:off x="2270" y="720"/>
                        <a:ext cx="1234" cy="501"/>
                      </a:xfrm>
                      <a:prstGeom prst="rect">
                        <a:avLst/>
                      </a:prstGeom>
                      <a:solidFill>
                        <a:srgbClr val="32A0DA">
                          <a:alpha val="50195"/>
                        </a:srgbClr>
                      </a:solidFill>
                      <a:ln w="9525">
                        <a:noFill/>
                        <a:miter lim="800000"/>
                        <a:headEnd/>
                        <a:tailEnd/>
                      </a:ln>
                    </p:spPr>
                    <p:txBody>
                      <a:bodyPr wrap="none" anchor="ctr"/>
                      <a:lstStyle/>
                      <a:p>
                        <a:endParaRPr lang="en-US"/>
                      </a:p>
                    </p:txBody>
                  </p:sp>
                  <p:sp>
                    <p:nvSpPr>
                      <p:cNvPr id="115884" name="Rectangle 13"/>
                      <p:cNvSpPr>
                        <a:spLocks noChangeArrowheads="1"/>
                      </p:cNvSpPr>
                      <p:nvPr/>
                    </p:nvSpPr>
                    <p:spPr bwMode="auto">
                      <a:xfrm>
                        <a:off x="2038" y="1950"/>
                        <a:ext cx="1381" cy="1229"/>
                      </a:xfrm>
                      <a:prstGeom prst="rect">
                        <a:avLst/>
                      </a:prstGeom>
                      <a:solidFill>
                        <a:srgbClr val="32A0DA">
                          <a:alpha val="50195"/>
                        </a:srgbClr>
                      </a:solidFill>
                      <a:ln w="9525">
                        <a:noFill/>
                        <a:miter lim="800000"/>
                        <a:headEnd/>
                        <a:tailEnd/>
                      </a:ln>
                    </p:spPr>
                    <p:txBody>
                      <a:bodyPr wrap="none" anchor="ctr"/>
                      <a:lstStyle/>
                      <a:p>
                        <a:endParaRPr lang="en-US"/>
                      </a:p>
                    </p:txBody>
                  </p:sp>
                  <p:sp>
                    <p:nvSpPr>
                      <p:cNvPr id="115885" name="Rectangle 14"/>
                      <p:cNvSpPr>
                        <a:spLocks noChangeArrowheads="1"/>
                      </p:cNvSpPr>
                      <p:nvPr/>
                    </p:nvSpPr>
                    <p:spPr bwMode="auto">
                      <a:xfrm>
                        <a:off x="1632" y="3680"/>
                        <a:ext cx="1276" cy="228"/>
                      </a:xfrm>
                      <a:prstGeom prst="rect">
                        <a:avLst/>
                      </a:prstGeom>
                      <a:solidFill>
                        <a:srgbClr val="FF0000"/>
                      </a:solidFill>
                      <a:ln w="9525">
                        <a:noFill/>
                        <a:miter lim="800000"/>
                        <a:headEnd/>
                        <a:tailEnd/>
                      </a:ln>
                    </p:spPr>
                    <p:txBody>
                      <a:bodyPr wrap="none" anchor="ctr"/>
                      <a:lstStyle/>
                      <a:p>
                        <a:endParaRPr lang="en-US"/>
                      </a:p>
                    </p:txBody>
                  </p:sp>
                  <p:sp>
                    <p:nvSpPr>
                      <p:cNvPr id="115886" name="AutoShape 15"/>
                      <p:cNvSpPr>
                        <a:spLocks noChangeArrowheads="1"/>
                      </p:cNvSpPr>
                      <p:nvPr/>
                    </p:nvSpPr>
                    <p:spPr bwMode="auto">
                      <a:xfrm>
                        <a:off x="1887" y="2951"/>
                        <a:ext cx="128" cy="137"/>
                      </a:xfrm>
                      <a:prstGeom prst="rtTriangle">
                        <a:avLst/>
                      </a:prstGeom>
                      <a:solidFill>
                        <a:srgbClr val="009900">
                          <a:alpha val="50195"/>
                        </a:srgbClr>
                      </a:solidFill>
                      <a:ln w="9525">
                        <a:noFill/>
                        <a:miter lim="800000"/>
                        <a:headEnd/>
                        <a:tailEnd/>
                      </a:ln>
                    </p:spPr>
                    <p:txBody>
                      <a:bodyPr wrap="none" anchor="ctr"/>
                      <a:lstStyle/>
                      <a:p>
                        <a:endParaRPr lang="en-US"/>
                      </a:p>
                    </p:txBody>
                  </p:sp>
                  <p:sp>
                    <p:nvSpPr>
                      <p:cNvPr id="115887" name="AutoShape 16"/>
                      <p:cNvSpPr>
                        <a:spLocks noChangeArrowheads="1"/>
                      </p:cNvSpPr>
                      <p:nvPr/>
                    </p:nvSpPr>
                    <p:spPr bwMode="auto">
                      <a:xfrm flipH="1">
                        <a:off x="1760" y="2920"/>
                        <a:ext cx="42" cy="168"/>
                      </a:xfrm>
                      <a:prstGeom prst="rtTriangle">
                        <a:avLst/>
                      </a:prstGeom>
                      <a:solidFill>
                        <a:srgbClr val="009900">
                          <a:alpha val="50195"/>
                        </a:srgbClr>
                      </a:solidFill>
                      <a:ln w="9525">
                        <a:noFill/>
                        <a:miter lim="800000"/>
                        <a:headEnd/>
                        <a:tailEnd/>
                      </a:ln>
                    </p:spPr>
                    <p:txBody>
                      <a:bodyPr wrap="none" anchor="ctr"/>
                      <a:lstStyle/>
                      <a:p>
                        <a:endParaRPr lang="en-US"/>
                      </a:p>
                    </p:txBody>
                  </p:sp>
                  <p:sp>
                    <p:nvSpPr>
                      <p:cNvPr id="115888" name="Rectangle 17"/>
                      <p:cNvSpPr>
                        <a:spLocks noChangeArrowheads="1"/>
                      </p:cNvSpPr>
                      <p:nvPr/>
                    </p:nvSpPr>
                    <p:spPr bwMode="auto">
                      <a:xfrm>
                        <a:off x="1760" y="4135"/>
                        <a:ext cx="255" cy="137"/>
                      </a:xfrm>
                      <a:prstGeom prst="rect">
                        <a:avLst/>
                      </a:prstGeom>
                      <a:solidFill>
                        <a:schemeClr val="tx1"/>
                      </a:solidFill>
                      <a:ln w="9525">
                        <a:noFill/>
                        <a:miter lim="800000"/>
                        <a:headEnd/>
                        <a:tailEnd/>
                      </a:ln>
                    </p:spPr>
                    <p:txBody>
                      <a:bodyPr wrap="none" anchor="ctr"/>
                      <a:lstStyle/>
                      <a:p>
                        <a:endParaRPr lang="en-US"/>
                      </a:p>
                    </p:txBody>
                  </p:sp>
                  <p:sp>
                    <p:nvSpPr>
                      <p:cNvPr id="115889" name="Rectangle 18"/>
                      <p:cNvSpPr>
                        <a:spLocks noChangeArrowheads="1"/>
                      </p:cNvSpPr>
                      <p:nvPr/>
                    </p:nvSpPr>
                    <p:spPr bwMode="auto">
                      <a:xfrm>
                        <a:off x="1675" y="3999"/>
                        <a:ext cx="382" cy="273"/>
                      </a:xfrm>
                      <a:prstGeom prst="rect">
                        <a:avLst/>
                      </a:prstGeom>
                      <a:noFill/>
                      <a:ln w="9525">
                        <a:solidFill>
                          <a:schemeClr val="tx1"/>
                        </a:solidFill>
                        <a:prstDash val="sysDot"/>
                        <a:miter lim="800000"/>
                        <a:headEnd/>
                        <a:tailEnd/>
                      </a:ln>
                    </p:spPr>
                    <p:txBody>
                      <a:bodyPr wrap="none" anchor="ctr"/>
                      <a:lstStyle/>
                      <a:p>
                        <a:endParaRPr lang="en-US"/>
                      </a:p>
                    </p:txBody>
                  </p:sp>
                  <p:sp>
                    <p:nvSpPr>
                      <p:cNvPr id="115890" name="Line 19"/>
                      <p:cNvSpPr>
                        <a:spLocks noChangeShapeType="1"/>
                      </p:cNvSpPr>
                      <p:nvPr/>
                    </p:nvSpPr>
                    <p:spPr bwMode="auto">
                      <a:xfrm>
                        <a:off x="1675" y="4090"/>
                        <a:ext cx="382" cy="1"/>
                      </a:xfrm>
                      <a:prstGeom prst="line">
                        <a:avLst/>
                      </a:prstGeom>
                      <a:noFill/>
                      <a:ln w="9525">
                        <a:solidFill>
                          <a:schemeClr val="tx1"/>
                        </a:solidFill>
                        <a:miter lim="800000"/>
                        <a:headEnd/>
                        <a:tailEnd/>
                      </a:ln>
                    </p:spPr>
                    <p:txBody>
                      <a:bodyPr/>
                      <a:lstStyle/>
                      <a:p>
                        <a:endParaRPr lang="en-US"/>
                      </a:p>
                    </p:txBody>
                  </p:sp>
                  <p:sp>
                    <p:nvSpPr>
                      <p:cNvPr id="115891" name="Rectangle 20"/>
                      <p:cNvSpPr>
                        <a:spLocks noChangeArrowheads="1"/>
                      </p:cNvSpPr>
                      <p:nvPr/>
                    </p:nvSpPr>
                    <p:spPr bwMode="auto">
                      <a:xfrm>
                        <a:off x="2440" y="4135"/>
                        <a:ext cx="256" cy="137"/>
                      </a:xfrm>
                      <a:prstGeom prst="rect">
                        <a:avLst/>
                      </a:prstGeom>
                      <a:solidFill>
                        <a:schemeClr val="tx1"/>
                      </a:solidFill>
                      <a:ln w="9525">
                        <a:noFill/>
                        <a:miter lim="800000"/>
                        <a:headEnd/>
                        <a:tailEnd/>
                      </a:ln>
                    </p:spPr>
                    <p:txBody>
                      <a:bodyPr wrap="none" anchor="ctr"/>
                      <a:lstStyle/>
                      <a:p>
                        <a:endParaRPr lang="en-US"/>
                      </a:p>
                    </p:txBody>
                  </p:sp>
                  <p:sp>
                    <p:nvSpPr>
                      <p:cNvPr id="115892" name="Rectangle 21"/>
                      <p:cNvSpPr>
                        <a:spLocks noChangeArrowheads="1"/>
                      </p:cNvSpPr>
                      <p:nvPr/>
                    </p:nvSpPr>
                    <p:spPr bwMode="auto">
                      <a:xfrm>
                        <a:off x="2355" y="3999"/>
                        <a:ext cx="383" cy="273"/>
                      </a:xfrm>
                      <a:prstGeom prst="rect">
                        <a:avLst/>
                      </a:prstGeom>
                      <a:noFill/>
                      <a:ln w="9525">
                        <a:solidFill>
                          <a:schemeClr val="tx1"/>
                        </a:solidFill>
                        <a:prstDash val="sysDot"/>
                        <a:miter lim="800000"/>
                        <a:headEnd/>
                        <a:tailEnd/>
                      </a:ln>
                    </p:spPr>
                    <p:txBody>
                      <a:bodyPr wrap="none" anchor="ctr"/>
                      <a:lstStyle/>
                      <a:p>
                        <a:endParaRPr lang="en-US"/>
                      </a:p>
                    </p:txBody>
                  </p:sp>
                  <p:sp>
                    <p:nvSpPr>
                      <p:cNvPr id="115893" name="Line 22"/>
                      <p:cNvSpPr>
                        <a:spLocks noChangeShapeType="1"/>
                      </p:cNvSpPr>
                      <p:nvPr/>
                    </p:nvSpPr>
                    <p:spPr bwMode="auto">
                      <a:xfrm>
                        <a:off x="2355" y="4090"/>
                        <a:ext cx="383" cy="1"/>
                      </a:xfrm>
                      <a:prstGeom prst="line">
                        <a:avLst/>
                      </a:prstGeom>
                      <a:noFill/>
                      <a:ln w="9525">
                        <a:solidFill>
                          <a:schemeClr val="tx1"/>
                        </a:solidFill>
                        <a:miter lim="800000"/>
                        <a:headEnd/>
                        <a:tailEnd/>
                      </a:ln>
                    </p:spPr>
                    <p:txBody>
                      <a:bodyPr/>
                      <a:lstStyle/>
                      <a:p>
                        <a:endParaRPr lang="en-US"/>
                      </a:p>
                    </p:txBody>
                  </p:sp>
                  <p:sp>
                    <p:nvSpPr>
                      <p:cNvPr id="115894" name="Rectangle 23"/>
                      <p:cNvSpPr>
                        <a:spLocks noChangeArrowheads="1"/>
                      </p:cNvSpPr>
                      <p:nvPr/>
                    </p:nvSpPr>
                    <p:spPr bwMode="auto">
                      <a:xfrm>
                        <a:off x="2355" y="3771"/>
                        <a:ext cx="383" cy="228"/>
                      </a:xfrm>
                      <a:prstGeom prst="rect">
                        <a:avLst/>
                      </a:prstGeom>
                      <a:noFill/>
                      <a:ln w="9525">
                        <a:solidFill>
                          <a:schemeClr val="tx1"/>
                        </a:solidFill>
                        <a:miter lim="800000"/>
                        <a:headEnd/>
                        <a:tailEnd/>
                      </a:ln>
                    </p:spPr>
                    <p:txBody>
                      <a:bodyPr wrap="none" anchor="ctr"/>
                      <a:lstStyle/>
                      <a:p>
                        <a:endParaRPr lang="en-US"/>
                      </a:p>
                    </p:txBody>
                  </p:sp>
                  <p:sp>
                    <p:nvSpPr>
                      <p:cNvPr id="115895" name="Rectangle 24"/>
                      <p:cNvSpPr>
                        <a:spLocks noChangeArrowheads="1"/>
                      </p:cNvSpPr>
                      <p:nvPr/>
                    </p:nvSpPr>
                    <p:spPr bwMode="auto">
                      <a:xfrm rot="2700000">
                        <a:off x="2189" y="2231"/>
                        <a:ext cx="182" cy="893"/>
                      </a:xfrm>
                      <a:prstGeom prst="rect">
                        <a:avLst/>
                      </a:prstGeom>
                      <a:solidFill>
                        <a:srgbClr val="FF0000"/>
                      </a:solidFill>
                      <a:ln w="9525">
                        <a:noFill/>
                        <a:miter lim="800000"/>
                        <a:headEnd/>
                        <a:tailEnd/>
                      </a:ln>
                    </p:spPr>
                    <p:txBody>
                      <a:bodyPr wrap="none" anchor="ctr"/>
                      <a:lstStyle/>
                      <a:p>
                        <a:endParaRPr lang="en-US"/>
                      </a:p>
                    </p:txBody>
                  </p:sp>
                  <p:sp>
                    <p:nvSpPr>
                      <p:cNvPr id="115896" name="AutoShape 25"/>
                      <p:cNvSpPr>
                        <a:spLocks noChangeArrowheads="1"/>
                      </p:cNvSpPr>
                      <p:nvPr/>
                    </p:nvSpPr>
                    <p:spPr bwMode="auto">
                      <a:xfrm rot="2700000">
                        <a:off x="1823" y="2979"/>
                        <a:ext cx="214" cy="10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42 w 21600"/>
                          <a:gd name="T13" fmla="*/ 4447 h 21600"/>
                          <a:gd name="T14" fmla="*/ 17058 w 21600"/>
                          <a:gd name="T15" fmla="*/ 17153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rgbClr val="FF0000"/>
                      </a:solidFill>
                      <a:ln w="9525">
                        <a:noFill/>
                        <a:miter lim="800000"/>
                        <a:headEnd/>
                        <a:tailEnd/>
                      </a:ln>
                    </p:spPr>
                    <p:txBody>
                      <a:bodyPr wrap="none" anchor="ctr"/>
                      <a:lstStyle/>
                      <a:p>
                        <a:endParaRPr lang="en-US"/>
                      </a:p>
                    </p:txBody>
                  </p:sp>
                  <p:sp>
                    <p:nvSpPr>
                      <p:cNvPr id="115897" name="Rectangle 26"/>
                      <p:cNvSpPr>
                        <a:spLocks noChangeArrowheads="1"/>
                      </p:cNvSpPr>
                      <p:nvPr/>
                    </p:nvSpPr>
                    <p:spPr bwMode="auto">
                      <a:xfrm>
                        <a:off x="2525" y="2769"/>
                        <a:ext cx="256" cy="365"/>
                      </a:xfrm>
                      <a:prstGeom prst="rect">
                        <a:avLst/>
                      </a:prstGeom>
                      <a:solidFill>
                        <a:srgbClr val="FF0000"/>
                      </a:solidFill>
                      <a:ln w="9525">
                        <a:noFill/>
                        <a:miter lim="800000"/>
                        <a:headEnd/>
                        <a:tailEnd/>
                      </a:ln>
                    </p:spPr>
                    <p:txBody>
                      <a:bodyPr wrap="none" anchor="ctr"/>
                      <a:lstStyle/>
                      <a:p>
                        <a:endParaRPr lang="en-US"/>
                      </a:p>
                    </p:txBody>
                  </p:sp>
                  <p:sp>
                    <p:nvSpPr>
                      <p:cNvPr id="115898" name="Rectangle 27"/>
                      <p:cNvSpPr>
                        <a:spLocks noChangeArrowheads="1"/>
                      </p:cNvSpPr>
                      <p:nvPr/>
                    </p:nvSpPr>
                    <p:spPr bwMode="auto">
                      <a:xfrm rot="2700000">
                        <a:off x="2807" y="2328"/>
                        <a:ext cx="182" cy="724"/>
                      </a:xfrm>
                      <a:prstGeom prst="rect">
                        <a:avLst/>
                      </a:prstGeom>
                      <a:solidFill>
                        <a:srgbClr val="FF0000"/>
                      </a:solidFill>
                      <a:ln w="9525">
                        <a:noFill/>
                        <a:miter lim="800000"/>
                        <a:headEnd/>
                        <a:tailEnd/>
                      </a:ln>
                    </p:spPr>
                    <p:txBody>
                      <a:bodyPr wrap="none" anchor="ctr"/>
                      <a:lstStyle/>
                      <a:p>
                        <a:endParaRPr lang="en-US"/>
                      </a:p>
                    </p:txBody>
                  </p:sp>
                  <p:sp>
                    <p:nvSpPr>
                      <p:cNvPr id="115899" name="AutoShape 28"/>
                      <p:cNvSpPr>
                        <a:spLocks noChangeArrowheads="1"/>
                      </p:cNvSpPr>
                      <p:nvPr/>
                    </p:nvSpPr>
                    <p:spPr bwMode="auto">
                      <a:xfrm flipH="1" flipV="1">
                        <a:off x="3079" y="2370"/>
                        <a:ext cx="127" cy="136"/>
                      </a:xfrm>
                      <a:prstGeom prst="rtTriangle">
                        <a:avLst/>
                      </a:prstGeom>
                      <a:solidFill>
                        <a:srgbClr val="FF0000"/>
                      </a:solidFill>
                      <a:ln w="9525">
                        <a:noFill/>
                        <a:miter lim="800000"/>
                        <a:headEnd/>
                        <a:tailEnd/>
                      </a:ln>
                    </p:spPr>
                    <p:txBody>
                      <a:bodyPr wrap="none" anchor="ctr"/>
                      <a:lstStyle/>
                      <a:p>
                        <a:endParaRPr lang="en-US"/>
                      </a:p>
                    </p:txBody>
                  </p:sp>
                  <p:sp>
                    <p:nvSpPr>
                      <p:cNvPr id="115900" name="AutoShape 29"/>
                      <p:cNvSpPr>
                        <a:spLocks noChangeArrowheads="1"/>
                      </p:cNvSpPr>
                      <p:nvPr/>
                    </p:nvSpPr>
                    <p:spPr bwMode="auto">
                      <a:xfrm flipH="1" flipV="1">
                        <a:off x="2525" y="2289"/>
                        <a:ext cx="128" cy="137"/>
                      </a:xfrm>
                      <a:prstGeom prst="rtTriangle">
                        <a:avLst/>
                      </a:prstGeom>
                      <a:solidFill>
                        <a:srgbClr val="FF0000"/>
                      </a:solidFill>
                      <a:ln w="9525">
                        <a:noFill/>
                        <a:miter lim="800000"/>
                        <a:headEnd/>
                        <a:tailEnd/>
                      </a:ln>
                    </p:spPr>
                    <p:txBody>
                      <a:bodyPr wrap="none" anchor="ctr"/>
                      <a:lstStyle/>
                      <a:p>
                        <a:endParaRPr lang="en-US"/>
                      </a:p>
                    </p:txBody>
                  </p:sp>
                  <p:sp>
                    <p:nvSpPr>
                      <p:cNvPr id="115901" name="Rectangle 30"/>
                      <p:cNvSpPr>
                        <a:spLocks noChangeArrowheads="1"/>
                      </p:cNvSpPr>
                      <p:nvPr/>
                    </p:nvSpPr>
                    <p:spPr bwMode="auto">
                      <a:xfrm>
                        <a:off x="3071" y="857"/>
                        <a:ext cx="135" cy="1618"/>
                      </a:xfrm>
                      <a:prstGeom prst="rect">
                        <a:avLst/>
                      </a:prstGeom>
                      <a:solidFill>
                        <a:srgbClr val="FF0000"/>
                      </a:solidFill>
                      <a:ln w="9525">
                        <a:noFill/>
                        <a:miter lim="800000"/>
                        <a:headEnd/>
                        <a:tailEnd/>
                      </a:ln>
                    </p:spPr>
                    <p:txBody>
                      <a:bodyPr wrap="none" anchor="ctr"/>
                      <a:lstStyle/>
                      <a:p>
                        <a:endParaRPr lang="en-US"/>
                      </a:p>
                    </p:txBody>
                  </p:sp>
                  <p:sp>
                    <p:nvSpPr>
                      <p:cNvPr id="115902" name="Rectangle 31"/>
                      <p:cNvSpPr>
                        <a:spLocks noChangeArrowheads="1"/>
                      </p:cNvSpPr>
                      <p:nvPr/>
                    </p:nvSpPr>
                    <p:spPr bwMode="auto">
                      <a:xfrm>
                        <a:off x="2525" y="2041"/>
                        <a:ext cx="128" cy="283"/>
                      </a:xfrm>
                      <a:prstGeom prst="rect">
                        <a:avLst/>
                      </a:prstGeom>
                      <a:solidFill>
                        <a:srgbClr val="FF0000"/>
                      </a:solidFill>
                      <a:ln w="9525">
                        <a:noFill/>
                        <a:miter lim="800000"/>
                        <a:headEnd/>
                        <a:tailEnd/>
                      </a:ln>
                    </p:spPr>
                    <p:txBody>
                      <a:bodyPr wrap="none" anchor="ctr"/>
                      <a:lstStyle/>
                      <a:p>
                        <a:endParaRPr lang="en-US"/>
                      </a:p>
                    </p:txBody>
                  </p:sp>
                  <p:sp>
                    <p:nvSpPr>
                      <p:cNvPr id="115903" name="Rectangle 32"/>
                      <p:cNvSpPr>
                        <a:spLocks noChangeArrowheads="1"/>
                      </p:cNvSpPr>
                      <p:nvPr/>
                    </p:nvSpPr>
                    <p:spPr bwMode="auto">
                      <a:xfrm>
                        <a:off x="2738" y="1767"/>
                        <a:ext cx="681" cy="274"/>
                      </a:xfrm>
                      <a:prstGeom prst="rect">
                        <a:avLst/>
                      </a:prstGeom>
                      <a:solidFill>
                        <a:srgbClr val="009900">
                          <a:alpha val="50195"/>
                        </a:srgbClr>
                      </a:solidFill>
                      <a:ln w="9525">
                        <a:noFill/>
                        <a:miter lim="800000"/>
                        <a:headEnd/>
                        <a:tailEnd/>
                      </a:ln>
                    </p:spPr>
                    <p:txBody>
                      <a:bodyPr wrap="none" anchor="ctr"/>
                      <a:lstStyle/>
                      <a:p>
                        <a:endParaRPr lang="en-US"/>
                      </a:p>
                    </p:txBody>
                  </p:sp>
                  <p:sp>
                    <p:nvSpPr>
                      <p:cNvPr id="115904" name="Rectangle 33"/>
                      <p:cNvSpPr>
                        <a:spLocks noChangeArrowheads="1"/>
                      </p:cNvSpPr>
                      <p:nvPr/>
                    </p:nvSpPr>
                    <p:spPr bwMode="auto">
                      <a:xfrm>
                        <a:off x="3258" y="2041"/>
                        <a:ext cx="161" cy="409"/>
                      </a:xfrm>
                      <a:prstGeom prst="rect">
                        <a:avLst/>
                      </a:prstGeom>
                      <a:solidFill>
                        <a:srgbClr val="009900">
                          <a:alpha val="50195"/>
                        </a:srgbClr>
                      </a:solidFill>
                      <a:ln w="9525">
                        <a:noFill/>
                        <a:miter lim="800000"/>
                        <a:headEnd/>
                        <a:tailEnd/>
                      </a:ln>
                    </p:spPr>
                    <p:txBody>
                      <a:bodyPr wrap="none" anchor="ctr"/>
                      <a:lstStyle/>
                      <a:p>
                        <a:endParaRPr lang="en-US"/>
                      </a:p>
                    </p:txBody>
                  </p:sp>
                  <p:sp>
                    <p:nvSpPr>
                      <p:cNvPr id="115905" name="Rectangle 34"/>
                      <p:cNvSpPr>
                        <a:spLocks noChangeArrowheads="1"/>
                      </p:cNvSpPr>
                      <p:nvPr/>
                    </p:nvSpPr>
                    <p:spPr bwMode="auto">
                      <a:xfrm>
                        <a:off x="3334" y="2177"/>
                        <a:ext cx="85" cy="182"/>
                      </a:xfrm>
                      <a:prstGeom prst="rect">
                        <a:avLst/>
                      </a:prstGeom>
                      <a:solidFill>
                        <a:schemeClr val="tx1"/>
                      </a:solidFill>
                      <a:ln w="9525">
                        <a:noFill/>
                        <a:miter lim="800000"/>
                        <a:headEnd/>
                        <a:tailEnd/>
                      </a:ln>
                    </p:spPr>
                    <p:txBody>
                      <a:bodyPr wrap="none" anchor="ctr"/>
                      <a:lstStyle/>
                      <a:p>
                        <a:endParaRPr lang="en-US"/>
                      </a:p>
                    </p:txBody>
                  </p:sp>
                  <p:sp>
                    <p:nvSpPr>
                      <p:cNvPr id="115906" name="Rectangle 35"/>
                      <p:cNvSpPr>
                        <a:spLocks noChangeArrowheads="1"/>
                      </p:cNvSpPr>
                      <p:nvPr/>
                    </p:nvSpPr>
                    <p:spPr bwMode="auto">
                      <a:xfrm>
                        <a:off x="2525" y="902"/>
                        <a:ext cx="135" cy="1482"/>
                      </a:xfrm>
                      <a:prstGeom prst="rect">
                        <a:avLst/>
                      </a:prstGeom>
                      <a:solidFill>
                        <a:srgbClr val="FF0000"/>
                      </a:solidFill>
                      <a:ln w="9525">
                        <a:noFill/>
                        <a:miter lim="800000"/>
                        <a:headEnd/>
                        <a:tailEnd/>
                      </a:ln>
                    </p:spPr>
                    <p:txBody>
                      <a:bodyPr wrap="none" anchor="ctr"/>
                      <a:lstStyle/>
                      <a:p>
                        <a:endParaRPr lang="en-US"/>
                      </a:p>
                    </p:txBody>
                  </p:sp>
                  <p:sp>
                    <p:nvSpPr>
                      <p:cNvPr id="115907" name="AutoShape 36"/>
                      <p:cNvSpPr>
                        <a:spLocks noChangeArrowheads="1"/>
                      </p:cNvSpPr>
                      <p:nvPr/>
                    </p:nvSpPr>
                    <p:spPr bwMode="auto">
                      <a:xfrm flipH="1" flipV="1">
                        <a:off x="2525" y="1904"/>
                        <a:ext cx="213" cy="137"/>
                      </a:xfrm>
                      <a:prstGeom prst="rtTriangle">
                        <a:avLst/>
                      </a:prstGeom>
                      <a:solidFill>
                        <a:srgbClr val="009900">
                          <a:alpha val="50195"/>
                        </a:srgbClr>
                      </a:solidFill>
                      <a:ln w="9525">
                        <a:noFill/>
                        <a:miter lim="800000"/>
                        <a:headEnd/>
                        <a:tailEnd/>
                      </a:ln>
                    </p:spPr>
                    <p:txBody>
                      <a:bodyPr wrap="none" anchor="ctr"/>
                      <a:lstStyle/>
                      <a:p>
                        <a:endParaRPr lang="en-US"/>
                      </a:p>
                    </p:txBody>
                  </p:sp>
                  <p:sp>
                    <p:nvSpPr>
                      <p:cNvPr id="115908" name="Rectangle 37"/>
                      <p:cNvSpPr>
                        <a:spLocks noChangeArrowheads="1"/>
                      </p:cNvSpPr>
                      <p:nvPr/>
                    </p:nvSpPr>
                    <p:spPr bwMode="auto">
                      <a:xfrm>
                        <a:off x="2525" y="1767"/>
                        <a:ext cx="213" cy="137"/>
                      </a:xfrm>
                      <a:prstGeom prst="rect">
                        <a:avLst/>
                      </a:prstGeom>
                      <a:solidFill>
                        <a:srgbClr val="009900">
                          <a:alpha val="50195"/>
                        </a:srgbClr>
                      </a:solidFill>
                      <a:ln w="9525">
                        <a:noFill/>
                        <a:miter lim="800000"/>
                        <a:headEnd/>
                        <a:tailEnd/>
                      </a:ln>
                    </p:spPr>
                    <p:txBody>
                      <a:bodyPr wrap="none" anchor="ctr"/>
                      <a:lstStyle/>
                      <a:p>
                        <a:endParaRPr lang="en-US"/>
                      </a:p>
                    </p:txBody>
                  </p:sp>
                  <p:sp>
                    <p:nvSpPr>
                      <p:cNvPr id="115909" name="Rectangle 38"/>
                      <p:cNvSpPr>
                        <a:spLocks noChangeArrowheads="1"/>
                      </p:cNvSpPr>
                      <p:nvPr/>
                    </p:nvSpPr>
                    <p:spPr bwMode="auto">
                      <a:xfrm>
                        <a:off x="2440" y="2906"/>
                        <a:ext cx="256" cy="319"/>
                      </a:xfrm>
                      <a:prstGeom prst="rect">
                        <a:avLst/>
                      </a:prstGeom>
                      <a:solidFill>
                        <a:srgbClr val="009900">
                          <a:alpha val="50195"/>
                        </a:srgbClr>
                      </a:solidFill>
                      <a:ln w="9525">
                        <a:noFill/>
                        <a:miter lim="800000"/>
                        <a:headEnd/>
                        <a:tailEnd/>
                      </a:ln>
                    </p:spPr>
                    <p:txBody>
                      <a:bodyPr wrap="none" anchor="ctr"/>
                      <a:lstStyle/>
                      <a:p>
                        <a:endParaRPr lang="en-US"/>
                      </a:p>
                    </p:txBody>
                  </p:sp>
                  <p:sp>
                    <p:nvSpPr>
                      <p:cNvPr id="115910" name="AutoShape 39"/>
                      <p:cNvSpPr>
                        <a:spLocks noChangeArrowheads="1"/>
                      </p:cNvSpPr>
                      <p:nvPr/>
                    </p:nvSpPr>
                    <p:spPr bwMode="auto">
                      <a:xfrm flipH="1">
                        <a:off x="2440" y="2633"/>
                        <a:ext cx="256" cy="273"/>
                      </a:xfrm>
                      <a:prstGeom prst="rtTriangle">
                        <a:avLst/>
                      </a:prstGeom>
                      <a:solidFill>
                        <a:srgbClr val="009900">
                          <a:alpha val="50195"/>
                        </a:srgbClr>
                      </a:solidFill>
                      <a:ln w="9525">
                        <a:noFill/>
                        <a:miter lim="800000"/>
                        <a:headEnd/>
                        <a:tailEnd/>
                      </a:ln>
                    </p:spPr>
                    <p:txBody>
                      <a:bodyPr wrap="none" anchor="ctr"/>
                      <a:lstStyle/>
                      <a:p>
                        <a:endParaRPr lang="en-US"/>
                      </a:p>
                    </p:txBody>
                  </p:sp>
                  <p:sp>
                    <p:nvSpPr>
                      <p:cNvPr id="115911" name="Rectangle 40"/>
                      <p:cNvSpPr>
                        <a:spLocks noChangeArrowheads="1"/>
                      </p:cNvSpPr>
                      <p:nvPr/>
                    </p:nvSpPr>
                    <p:spPr bwMode="auto">
                      <a:xfrm>
                        <a:off x="2440" y="902"/>
                        <a:ext cx="85" cy="1048"/>
                      </a:xfrm>
                      <a:prstGeom prst="rect">
                        <a:avLst/>
                      </a:prstGeom>
                      <a:solidFill>
                        <a:srgbClr val="FF0000"/>
                      </a:solidFill>
                      <a:ln w="9525">
                        <a:noFill/>
                        <a:miter lim="800000"/>
                        <a:headEnd/>
                        <a:tailEnd/>
                      </a:ln>
                    </p:spPr>
                    <p:txBody>
                      <a:bodyPr wrap="none" anchor="ctr"/>
                      <a:lstStyle/>
                      <a:p>
                        <a:endParaRPr lang="en-US"/>
                      </a:p>
                    </p:txBody>
                  </p:sp>
                  <p:sp>
                    <p:nvSpPr>
                      <p:cNvPr id="115912" name="AutoShape 41"/>
                      <p:cNvSpPr>
                        <a:spLocks noChangeArrowheads="1"/>
                      </p:cNvSpPr>
                      <p:nvPr/>
                    </p:nvSpPr>
                    <p:spPr bwMode="auto">
                      <a:xfrm flipH="1" flipV="1">
                        <a:off x="2440" y="1939"/>
                        <a:ext cx="128" cy="137"/>
                      </a:xfrm>
                      <a:prstGeom prst="rtTriangle">
                        <a:avLst/>
                      </a:prstGeom>
                      <a:solidFill>
                        <a:srgbClr val="FF0000"/>
                      </a:solidFill>
                      <a:ln w="9525">
                        <a:noFill/>
                        <a:miter lim="800000"/>
                        <a:headEnd/>
                        <a:tailEnd/>
                      </a:ln>
                    </p:spPr>
                    <p:txBody>
                      <a:bodyPr wrap="none" anchor="ctr"/>
                      <a:lstStyle/>
                      <a:p>
                        <a:endParaRPr lang="en-US"/>
                      </a:p>
                    </p:txBody>
                  </p:sp>
                  <p:sp>
                    <p:nvSpPr>
                      <p:cNvPr id="115913" name="Rectangle 42"/>
                      <p:cNvSpPr>
                        <a:spLocks noChangeArrowheads="1"/>
                      </p:cNvSpPr>
                      <p:nvPr/>
                    </p:nvSpPr>
                    <p:spPr bwMode="auto">
                      <a:xfrm>
                        <a:off x="2152" y="1358"/>
                        <a:ext cx="85" cy="182"/>
                      </a:xfrm>
                      <a:prstGeom prst="rect">
                        <a:avLst/>
                      </a:prstGeom>
                      <a:solidFill>
                        <a:schemeClr val="tx1"/>
                      </a:solidFill>
                      <a:ln w="9525">
                        <a:noFill/>
                        <a:miter lim="800000"/>
                        <a:headEnd/>
                        <a:tailEnd/>
                      </a:ln>
                    </p:spPr>
                    <p:txBody>
                      <a:bodyPr wrap="none" anchor="ctr"/>
                      <a:lstStyle/>
                      <a:p>
                        <a:endParaRPr lang="en-US"/>
                      </a:p>
                    </p:txBody>
                  </p:sp>
                  <p:sp>
                    <p:nvSpPr>
                      <p:cNvPr id="115914" name="Rectangle 43"/>
                      <p:cNvSpPr>
                        <a:spLocks noChangeArrowheads="1"/>
                      </p:cNvSpPr>
                      <p:nvPr/>
                    </p:nvSpPr>
                    <p:spPr bwMode="auto">
                      <a:xfrm flipH="1" flipV="1">
                        <a:off x="3419" y="923"/>
                        <a:ext cx="85" cy="182"/>
                      </a:xfrm>
                      <a:prstGeom prst="rect">
                        <a:avLst/>
                      </a:prstGeom>
                      <a:solidFill>
                        <a:schemeClr val="tx1"/>
                      </a:solidFill>
                      <a:ln w="9525">
                        <a:noFill/>
                        <a:miter lim="800000"/>
                        <a:headEnd/>
                        <a:tailEnd/>
                      </a:ln>
                    </p:spPr>
                    <p:txBody>
                      <a:bodyPr wrap="none" anchor="ctr"/>
                      <a:lstStyle/>
                      <a:p>
                        <a:endParaRPr lang="en-US"/>
                      </a:p>
                    </p:txBody>
                  </p:sp>
                  <p:sp>
                    <p:nvSpPr>
                      <p:cNvPr id="115915" name="Rectangle 44"/>
                      <p:cNvSpPr>
                        <a:spLocks noChangeArrowheads="1"/>
                      </p:cNvSpPr>
                      <p:nvPr/>
                    </p:nvSpPr>
                    <p:spPr bwMode="auto">
                      <a:xfrm>
                        <a:off x="2440" y="902"/>
                        <a:ext cx="341" cy="228"/>
                      </a:xfrm>
                      <a:prstGeom prst="rect">
                        <a:avLst/>
                      </a:prstGeom>
                      <a:noFill/>
                      <a:ln w="9525">
                        <a:solidFill>
                          <a:schemeClr val="tx1"/>
                        </a:solidFill>
                        <a:prstDash val="sysDot"/>
                        <a:miter lim="800000"/>
                        <a:headEnd/>
                        <a:tailEnd/>
                      </a:ln>
                    </p:spPr>
                    <p:txBody>
                      <a:bodyPr wrap="none" anchor="ctr"/>
                      <a:lstStyle/>
                      <a:p>
                        <a:endParaRPr lang="en-US"/>
                      </a:p>
                    </p:txBody>
                  </p:sp>
                  <p:sp>
                    <p:nvSpPr>
                      <p:cNvPr id="115916" name="Rectangle 45"/>
                      <p:cNvSpPr>
                        <a:spLocks noChangeArrowheads="1"/>
                      </p:cNvSpPr>
                      <p:nvPr/>
                    </p:nvSpPr>
                    <p:spPr bwMode="auto">
                      <a:xfrm>
                        <a:off x="2908" y="1333"/>
                        <a:ext cx="341" cy="228"/>
                      </a:xfrm>
                      <a:prstGeom prst="rect">
                        <a:avLst/>
                      </a:prstGeom>
                      <a:noFill/>
                      <a:ln w="9525">
                        <a:solidFill>
                          <a:schemeClr val="tx1"/>
                        </a:solidFill>
                        <a:prstDash val="sysDot"/>
                        <a:miter lim="800000"/>
                        <a:headEnd/>
                        <a:tailEnd/>
                      </a:ln>
                    </p:spPr>
                    <p:txBody>
                      <a:bodyPr wrap="none" anchor="ctr"/>
                      <a:lstStyle/>
                      <a:p>
                        <a:endParaRPr lang="en-US"/>
                      </a:p>
                    </p:txBody>
                  </p:sp>
                  <p:sp>
                    <p:nvSpPr>
                      <p:cNvPr id="115917" name="Rectangle 46"/>
                      <p:cNvSpPr>
                        <a:spLocks noChangeArrowheads="1"/>
                      </p:cNvSpPr>
                      <p:nvPr/>
                    </p:nvSpPr>
                    <p:spPr bwMode="auto">
                      <a:xfrm>
                        <a:off x="2987" y="853"/>
                        <a:ext cx="135" cy="487"/>
                      </a:xfrm>
                      <a:prstGeom prst="rect">
                        <a:avLst/>
                      </a:prstGeom>
                      <a:solidFill>
                        <a:srgbClr val="FF0000"/>
                      </a:solidFill>
                      <a:ln w="9525">
                        <a:noFill/>
                        <a:miter lim="800000"/>
                        <a:headEnd/>
                        <a:tailEnd/>
                      </a:ln>
                    </p:spPr>
                    <p:txBody>
                      <a:bodyPr wrap="none" anchor="ctr"/>
                      <a:lstStyle/>
                      <a:p>
                        <a:endParaRPr lang="en-US"/>
                      </a:p>
                    </p:txBody>
                  </p:sp>
                  <p:sp>
                    <p:nvSpPr>
                      <p:cNvPr id="115918" name="Rectangle 47"/>
                      <p:cNvSpPr>
                        <a:spLocks noChangeArrowheads="1"/>
                      </p:cNvSpPr>
                      <p:nvPr/>
                    </p:nvSpPr>
                    <p:spPr bwMode="auto">
                      <a:xfrm flipH="1" flipV="1">
                        <a:off x="2483" y="937"/>
                        <a:ext cx="936" cy="137"/>
                      </a:xfrm>
                      <a:prstGeom prst="rect">
                        <a:avLst/>
                      </a:prstGeom>
                      <a:solidFill>
                        <a:srgbClr val="009900">
                          <a:alpha val="50195"/>
                        </a:srgbClr>
                      </a:solidFill>
                      <a:ln w="9525">
                        <a:noFill/>
                        <a:miter lim="800000"/>
                        <a:headEnd/>
                        <a:tailEnd/>
                      </a:ln>
                    </p:spPr>
                    <p:txBody>
                      <a:bodyPr wrap="none" anchor="ctr"/>
                      <a:lstStyle/>
                      <a:p>
                        <a:endParaRPr lang="en-US"/>
                      </a:p>
                    </p:txBody>
                  </p:sp>
                  <p:sp>
                    <p:nvSpPr>
                      <p:cNvPr id="115919" name="Rectangle 48"/>
                      <p:cNvSpPr>
                        <a:spLocks noChangeArrowheads="1"/>
                      </p:cNvSpPr>
                      <p:nvPr/>
                    </p:nvSpPr>
                    <p:spPr bwMode="auto">
                      <a:xfrm>
                        <a:off x="2240" y="1393"/>
                        <a:ext cx="936" cy="136"/>
                      </a:xfrm>
                      <a:prstGeom prst="rect">
                        <a:avLst/>
                      </a:prstGeom>
                      <a:solidFill>
                        <a:srgbClr val="009900">
                          <a:alpha val="50195"/>
                        </a:srgbClr>
                      </a:solidFill>
                      <a:ln w="9525">
                        <a:noFill/>
                        <a:miter lim="800000"/>
                        <a:headEnd/>
                        <a:tailEnd/>
                      </a:ln>
                    </p:spPr>
                    <p:txBody>
                      <a:bodyPr wrap="none" anchor="ctr"/>
                      <a:lstStyle/>
                      <a:p>
                        <a:endParaRPr lang="en-US"/>
                      </a:p>
                    </p:txBody>
                  </p:sp>
                  <p:sp>
                    <p:nvSpPr>
                      <p:cNvPr id="115920" name="Rectangle 49"/>
                      <p:cNvSpPr>
                        <a:spLocks noChangeArrowheads="1"/>
                      </p:cNvSpPr>
                      <p:nvPr/>
                    </p:nvSpPr>
                    <p:spPr bwMode="auto">
                      <a:xfrm rot="-2700000">
                        <a:off x="2198" y="2254"/>
                        <a:ext cx="340" cy="638"/>
                      </a:xfrm>
                      <a:prstGeom prst="rect">
                        <a:avLst/>
                      </a:prstGeom>
                      <a:solidFill>
                        <a:srgbClr val="009900">
                          <a:alpha val="50195"/>
                        </a:srgbClr>
                      </a:solidFill>
                      <a:ln w="9525">
                        <a:noFill/>
                        <a:miter lim="800000"/>
                        <a:headEnd/>
                        <a:tailEnd/>
                      </a:ln>
                    </p:spPr>
                    <p:txBody>
                      <a:bodyPr wrap="none" anchor="ctr"/>
                      <a:lstStyle/>
                      <a:p>
                        <a:endParaRPr lang="en-US"/>
                      </a:p>
                    </p:txBody>
                  </p:sp>
                  <p:sp>
                    <p:nvSpPr>
                      <p:cNvPr id="115921" name="Rectangle 50"/>
                      <p:cNvSpPr>
                        <a:spLocks noChangeArrowheads="1"/>
                      </p:cNvSpPr>
                      <p:nvPr/>
                    </p:nvSpPr>
                    <p:spPr bwMode="auto">
                      <a:xfrm>
                        <a:off x="1760" y="3225"/>
                        <a:ext cx="170" cy="910"/>
                      </a:xfrm>
                      <a:prstGeom prst="rect">
                        <a:avLst/>
                      </a:prstGeom>
                      <a:solidFill>
                        <a:srgbClr val="009900">
                          <a:alpha val="50195"/>
                        </a:srgbClr>
                      </a:solidFill>
                      <a:ln w="9525">
                        <a:noFill/>
                        <a:miter lim="800000"/>
                        <a:headEnd/>
                        <a:tailEnd/>
                      </a:ln>
                    </p:spPr>
                    <p:txBody>
                      <a:bodyPr wrap="none" anchor="ctr"/>
                      <a:lstStyle/>
                      <a:p>
                        <a:endParaRPr lang="en-US"/>
                      </a:p>
                    </p:txBody>
                  </p:sp>
                  <p:sp>
                    <p:nvSpPr>
                      <p:cNvPr id="115922" name="Rectangle 51"/>
                      <p:cNvSpPr>
                        <a:spLocks noChangeArrowheads="1"/>
                      </p:cNvSpPr>
                      <p:nvPr/>
                    </p:nvSpPr>
                    <p:spPr bwMode="auto">
                      <a:xfrm>
                        <a:off x="2440" y="3225"/>
                        <a:ext cx="171" cy="910"/>
                      </a:xfrm>
                      <a:prstGeom prst="rect">
                        <a:avLst/>
                      </a:prstGeom>
                      <a:solidFill>
                        <a:srgbClr val="009900">
                          <a:alpha val="50195"/>
                        </a:srgbClr>
                      </a:solidFill>
                      <a:ln w="9525">
                        <a:noFill/>
                        <a:miter lim="800000"/>
                        <a:headEnd/>
                        <a:tailEnd/>
                      </a:ln>
                    </p:spPr>
                    <p:txBody>
                      <a:bodyPr wrap="none" anchor="ctr"/>
                      <a:lstStyle/>
                      <a:p>
                        <a:endParaRPr lang="en-US"/>
                      </a:p>
                    </p:txBody>
                  </p:sp>
                  <p:sp>
                    <p:nvSpPr>
                      <p:cNvPr id="115923" name="Text Box 52"/>
                      <p:cNvSpPr txBox="1">
                        <a:spLocks noChangeArrowheads="1"/>
                      </p:cNvSpPr>
                      <p:nvPr/>
                    </p:nvSpPr>
                    <p:spPr bwMode="auto">
                      <a:xfrm>
                        <a:off x="2516" y="720"/>
                        <a:ext cx="319" cy="1222"/>
                      </a:xfrm>
                      <a:prstGeom prst="rect">
                        <a:avLst/>
                      </a:prstGeom>
                      <a:noFill/>
                      <a:ln w="9525">
                        <a:noFill/>
                        <a:miter lim="800000"/>
                        <a:headEnd/>
                        <a:tailEnd/>
                      </a:ln>
                    </p:spPr>
                    <p:txBody>
                      <a:bodyPr wrap="none">
                        <a:spAutoFit/>
                      </a:bodyPr>
                      <a:lstStyle/>
                      <a:p>
                        <a:pPr eaLnBrk="1" hangingPunct="1"/>
                        <a:endParaRPr lang="en-US">
                          <a:solidFill>
                            <a:srgbClr val="000000"/>
                          </a:solidFill>
                          <a:latin typeface="Arial" pitchFamily="34" charset="0"/>
                        </a:endParaRPr>
                      </a:p>
                    </p:txBody>
                  </p:sp>
                  <p:sp>
                    <p:nvSpPr>
                      <p:cNvPr id="115924" name="Text Box 53"/>
                      <p:cNvSpPr txBox="1">
                        <a:spLocks noChangeArrowheads="1"/>
                      </p:cNvSpPr>
                      <p:nvPr/>
                    </p:nvSpPr>
                    <p:spPr bwMode="auto">
                      <a:xfrm>
                        <a:off x="3261" y="2888"/>
                        <a:ext cx="320" cy="1222"/>
                      </a:xfrm>
                      <a:prstGeom prst="rect">
                        <a:avLst/>
                      </a:prstGeom>
                      <a:noFill/>
                      <a:ln w="9525">
                        <a:noFill/>
                        <a:miter lim="800000"/>
                        <a:headEnd/>
                        <a:tailEnd/>
                      </a:ln>
                    </p:spPr>
                    <p:txBody>
                      <a:bodyPr wrap="none">
                        <a:spAutoFit/>
                      </a:bodyPr>
                      <a:lstStyle/>
                      <a:p>
                        <a:pPr eaLnBrk="1" hangingPunct="1"/>
                        <a:endParaRPr lang="en-US">
                          <a:solidFill>
                            <a:srgbClr val="000000"/>
                          </a:solidFill>
                          <a:latin typeface="Arial" pitchFamily="34" charset="0"/>
                        </a:endParaRPr>
                      </a:p>
                    </p:txBody>
                  </p:sp>
                  <p:sp>
                    <p:nvSpPr>
                      <p:cNvPr id="115925" name="Text Box 54"/>
                      <p:cNvSpPr txBox="1">
                        <a:spLocks noChangeArrowheads="1"/>
                      </p:cNvSpPr>
                      <p:nvPr/>
                    </p:nvSpPr>
                    <p:spPr bwMode="auto">
                      <a:xfrm>
                        <a:off x="3147" y="1063"/>
                        <a:ext cx="321" cy="1222"/>
                      </a:xfrm>
                      <a:prstGeom prst="rect">
                        <a:avLst/>
                      </a:prstGeom>
                      <a:noFill/>
                      <a:ln w="9525">
                        <a:noFill/>
                        <a:miter lim="800000"/>
                        <a:headEnd/>
                        <a:tailEnd/>
                      </a:ln>
                    </p:spPr>
                    <p:txBody>
                      <a:bodyPr wrap="none">
                        <a:spAutoFit/>
                      </a:bodyPr>
                      <a:lstStyle/>
                      <a:p>
                        <a:pPr eaLnBrk="1" hangingPunct="1"/>
                        <a:endParaRPr lang="en-US">
                          <a:solidFill>
                            <a:srgbClr val="000000"/>
                          </a:solidFill>
                          <a:latin typeface="Arial" pitchFamily="34" charset="0"/>
                        </a:endParaRPr>
                      </a:p>
                    </p:txBody>
                  </p:sp>
                  <p:sp>
                    <p:nvSpPr>
                      <p:cNvPr id="115926" name="Text Box 55"/>
                      <p:cNvSpPr txBox="1">
                        <a:spLocks noChangeArrowheads="1"/>
                      </p:cNvSpPr>
                      <p:nvPr/>
                    </p:nvSpPr>
                    <p:spPr bwMode="auto">
                      <a:xfrm>
                        <a:off x="2612" y="1208"/>
                        <a:ext cx="321" cy="1219"/>
                      </a:xfrm>
                      <a:prstGeom prst="rect">
                        <a:avLst/>
                      </a:prstGeom>
                      <a:noFill/>
                      <a:ln w="9525">
                        <a:noFill/>
                        <a:miter lim="800000"/>
                        <a:headEnd/>
                        <a:tailEnd/>
                      </a:ln>
                    </p:spPr>
                    <p:txBody>
                      <a:bodyPr wrap="none">
                        <a:spAutoFit/>
                      </a:bodyPr>
                      <a:lstStyle/>
                      <a:p>
                        <a:pPr eaLnBrk="1" hangingPunct="1"/>
                        <a:endParaRPr lang="en-US">
                          <a:solidFill>
                            <a:srgbClr val="000000"/>
                          </a:solidFill>
                          <a:latin typeface="Arial" pitchFamily="34" charset="0"/>
                        </a:endParaRPr>
                      </a:p>
                    </p:txBody>
                  </p:sp>
                  <p:sp>
                    <p:nvSpPr>
                      <p:cNvPr id="115927" name="Text Box 56"/>
                      <p:cNvSpPr txBox="1">
                        <a:spLocks noChangeArrowheads="1"/>
                      </p:cNvSpPr>
                      <p:nvPr/>
                    </p:nvSpPr>
                    <p:spPr bwMode="auto">
                      <a:xfrm>
                        <a:off x="3215" y="2027"/>
                        <a:ext cx="319" cy="1220"/>
                      </a:xfrm>
                      <a:prstGeom prst="rect">
                        <a:avLst/>
                      </a:prstGeom>
                      <a:noFill/>
                      <a:ln w="9525">
                        <a:noFill/>
                        <a:miter lim="800000"/>
                        <a:headEnd/>
                        <a:tailEnd/>
                      </a:ln>
                    </p:spPr>
                    <p:txBody>
                      <a:bodyPr wrap="none">
                        <a:spAutoFit/>
                      </a:bodyPr>
                      <a:lstStyle/>
                      <a:p>
                        <a:pPr eaLnBrk="1" hangingPunct="1"/>
                        <a:endParaRPr lang="en-US">
                          <a:solidFill>
                            <a:srgbClr val="000000"/>
                          </a:solidFill>
                          <a:latin typeface="Arial" pitchFamily="34" charset="0"/>
                        </a:endParaRPr>
                      </a:p>
                    </p:txBody>
                  </p:sp>
                  <p:sp>
                    <p:nvSpPr>
                      <p:cNvPr id="115928" name="Text Box 57"/>
                      <p:cNvSpPr txBox="1">
                        <a:spLocks noChangeArrowheads="1"/>
                      </p:cNvSpPr>
                      <p:nvPr/>
                    </p:nvSpPr>
                    <p:spPr bwMode="auto">
                      <a:xfrm>
                        <a:off x="2631" y="2312"/>
                        <a:ext cx="321" cy="1220"/>
                      </a:xfrm>
                      <a:prstGeom prst="rect">
                        <a:avLst/>
                      </a:prstGeom>
                      <a:noFill/>
                      <a:ln w="9525">
                        <a:noFill/>
                        <a:miter lim="800000"/>
                        <a:headEnd/>
                        <a:tailEnd/>
                      </a:ln>
                    </p:spPr>
                    <p:txBody>
                      <a:bodyPr wrap="none">
                        <a:spAutoFit/>
                      </a:bodyPr>
                      <a:lstStyle/>
                      <a:p>
                        <a:pPr eaLnBrk="1" hangingPunct="1"/>
                        <a:endParaRPr lang="en-US">
                          <a:solidFill>
                            <a:srgbClr val="000000"/>
                          </a:solidFill>
                          <a:latin typeface="Arial" pitchFamily="34" charset="0"/>
                        </a:endParaRPr>
                      </a:p>
                    </p:txBody>
                  </p:sp>
                  <p:sp>
                    <p:nvSpPr>
                      <p:cNvPr id="115929" name="Rectangle 58"/>
                      <p:cNvSpPr>
                        <a:spLocks noChangeArrowheads="1"/>
                      </p:cNvSpPr>
                      <p:nvPr/>
                    </p:nvSpPr>
                    <p:spPr bwMode="auto">
                      <a:xfrm>
                        <a:off x="1760" y="3088"/>
                        <a:ext cx="255" cy="228"/>
                      </a:xfrm>
                      <a:prstGeom prst="rect">
                        <a:avLst/>
                      </a:prstGeom>
                      <a:solidFill>
                        <a:srgbClr val="009900">
                          <a:alpha val="50195"/>
                        </a:srgbClr>
                      </a:solidFill>
                      <a:ln w="9525">
                        <a:noFill/>
                        <a:miter lim="800000"/>
                        <a:headEnd/>
                        <a:tailEnd/>
                      </a:ln>
                    </p:spPr>
                    <p:txBody>
                      <a:bodyPr wrap="none" anchor="ctr"/>
                      <a:lstStyle/>
                      <a:p>
                        <a:endParaRPr lang="en-US"/>
                      </a:p>
                    </p:txBody>
                  </p:sp>
                  <p:sp>
                    <p:nvSpPr>
                      <p:cNvPr id="115930" name="Rectangle 59"/>
                      <p:cNvSpPr>
                        <a:spLocks noChangeArrowheads="1"/>
                      </p:cNvSpPr>
                      <p:nvPr/>
                    </p:nvSpPr>
                    <p:spPr bwMode="auto">
                      <a:xfrm>
                        <a:off x="1802" y="2951"/>
                        <a:ext cx="85" cy="137"/>
                      </a:xfrm>
                      <a:prstGeom prst="rect">
                        <a:avLst/>
                      </a:prstGeom>
                      <a:solidFill>
                        <a:srgbClr val="009900">
                          <a:alpha val="50195"/>
                        </a:srgbClr>
                      </a:solidFill>
                      <a:ln w="9525">
                        <a:noFill/>
                        <a:miter lim="800000"/>
                        <a:headEnd/>
                        <a:tailEnd/>
                      </a:ln>
                    </p:spPr>
                    <p:txBody>
                      <a:bodyPr wrap="none" anchor="ctr"/>
                      <a:lstStyle/>
                      <a:p>
                        <a:endParaRPr lang="en-US"/>
                      </a:p>
                    </p:txBody>
                  </p:sp>
                  <p:sp>
                    <p:nvSpPr>
                      <p:cNvPr id="115931" name="Rectangle 60"/>
                      <p:cNvSpPr>
                        <a:spLocks noChangeArrowheads="1"/>
                      </p:cNvSpPr>
                      <p:nvPr/>
                    </p:nvSpPr>
                    <p:spPr bwMode="auto">
                      <a:xfrm>
                        <a:off x="1872" y="2946"/>
                        <a:ext cx="144" cy="192"/>
                      </a:xfrm>
                      <a:prstGeom prst="rect">
                        <a:avLst/>
                      </a:prstGeom>
                      <a:solidFill>
                        <a:srgbClr val="009900">
                          <a:alpha val="50195"/>
                        </a:srgbClr>
                      </a:solidFill>
                      <a:ln w="9525">
                        <a:noFill/>
                        <a:miter lim="800000"/>
                        <a:headEnd/>
                        <a:tailEnd/>
                      </a:ln>
                    </p:spPr>
                    <p:txBody>
                      <a:bodyPr wrap="none" anchor="ctr"/>
                      <a:lstStyle/>
                      <a:p>
                        <a:endParaRPr lang="en-US"/>
                      </a:p>
                    </p:txBody>
                  </p:sp>
                  <p:sp>
                    <p:nvSpPr>
                      <p:cNvPr id="115932" name="AutoShape 61"/>
                      <p:cNvSpPr>
                        <a:spLocks noChangeArrowheads="1"/>
                      </p:cNvSpPr>
                      <p:nvPr/>
                    </p:nvSpPr>
                    <p:spPr bwMode="auto">
                      <a:xfrm flipV="1">
                        <a:off x="2034" y="2223"/>
                        <a:ext cx="277" cy="273"/>
                      </a:xfrm>
                      <a:prstGeom prst="rtTriangle">
                        <a:avLst/>
                      </a:prstGeom>
                      <a:solidFill>
                        <a:srgbClr val="009900">
                          <a:alpha val="50195"/>
                        </a:srgbClr>
                      </a:solidFill>
                      <a:ln w="9525">
                        <a:noFill/>
                        <a:miter lim="800000"/>
                        <a:headEnd/>
                        <a:tailEnd/>
                      </a:ln>
                    </p:spPr>
                    <p:txBody>
                      <a:bodyPr wrap="none" anchor="ctr"/>
                      <a:lstStyle/>
                      <a:p>
                        <a:endParaRPr lang="en-US"/>
                      </a:p>
                    </p:txBody>
                  </p:sp>
                  <p:sp>
                    <p:nvSpPr>
                      <p:cNvPr id="115933" name="Rectangle 62"/>
                      <p:cNvSpPr>
                        <a:spLocks noChangeArrowheads="1"/>
                      </p:cNvSpPr>
                      <p:nvPr/>
                    </p:nvSpPr>
                    <p:spPr bwMode="auto">
                      <a:xfrm>
                        <a:off x="2027" y="2279"/>
                        <a:ext cx="85" cy="182"/>
                      </a:xfrm>
                      <a:prstGeom prst="rect">
                        <a:avLst/>
                      </a:prstGeom>
                      <a:solidFill>
                        <a:schemeClr val="tx1"/>
                      </a:solidFill>
                      <a:ln w="9525">
                        <a:noFill/>
                        <a:miter lim="800000"/>
                        <a:headEnd/>
                        <a:tailEnd/>
                      </a:ln>
                    </p:spPr>
                    <p:txBody>
                      <a:bodyPr wrap="none" anchor="ctr"/>
                      <a:lstStyle/>
                      <a:p>
                        <a:endParaRPr lang="en-US"/>
                      </a:p>
                    </p:txBody>
                  </p:sp>
                  <p:sp>
                    <p:nvSpPr>
                      <p:cNvPr id="115934" name="Text Box 63"/>
                      <p:cNvSpPr txBox="1">
                        <a:spLocks noChangeArrowheads="1"/>
                      </p:cNvSpPr>
                      <p:nvPr/>
                    </p:nvSpPr>
                    <p:spPr bwMode="auto">
                      <a:xfrm>
                        <a:off x="2054" y="3507"/>
                        <a:ext cx="321" cy="1222"/>
                      </a:xfrm>
                      <a:prstGeom prst="rect">
                        <a:avLst/>
                      </a:prstGeom>
                      <a:noFill/>
                      <a:ln w="9525">
                        <a:noFill/>
                        <a:miter lim="800000"/>
                        <a:headEnd/>
                        <a:tailEnd/>
                      </a:ln>
                    </p:spPr>
                    <p:txBody>
                      <a:bodyPr wrap="none">
                        <a:spAutoFit/>
                      </a:bodyPr>
                      <a:lstStyle/>
                      <a:p>
                        <a:pPr eaLnBrk="1" hangingPunct="1"/>
                        <a:endParaRPr lang="en-US">
                          <a:solidFill>
                            <a:srgbClr val="000000"/>
                          </a:solidFill>
                          <a:latin typeface="Arial" pitchFamily="34" charset="0"/>
                        </a:endParaRPr>
                      </a:p>
                    </p:txBody>
                  </p:sp>
                  <p:sp>
                    <p:nvSpPr>
                      <p:cNvPr id="115935" name="Text Box 64"/>
                      <p:cNvSpPr txBox="1">
                        <a:spLocks noChangeArrowheads="1"/>
                      </p:cNvSpPr>
                      <p:nvPr/>
                    </p:nvSpPr>
                    <p:spPr bwMode="auto">
                      <a:xfrm>
                        <a:off x="2729" y="3513"/>
                        <a:ext cx="319" cy="1219"/>
                      </a:xfrm>
                      <a:prstGeom prst="rect">
                        <a:avLst/>
                      </a:prstGeom>
                      <a:noFill/>
                      <a:ln w="9525">
                        <a:noFill/>
                        <a:miter lim="800000"/>
                        <a:headEnd/>
                        <a:tailEnd/>
                      </a:ln>
                    </p:spPr>
                    <p:txBody>
                      <a:bodyPr wrap="none">
                        <a:spAutoFit/>
                      </a:bodyPr>
                      <a:lstStyle/>
                      <a:p>
                        <a:pPr eaLnBrk="1" hangingPunct="1"/>
                        <a:endParaRPr lang="en-US">
                          <a:solidFill>
                            <a:srgbClr val="000000"/>
                          </a:solidFill>
                          <a:latin typeface="Arial" pitchFamily="34" charset="0"/>
                        </a:endParaRPr>
                      </a:p>
                    </p:txBody>
                  </p:sp>
                </p:grpSp>
                <p:grpSp>
                  <p:nvGrpSpPr>
                    <p:cNvPr id="8" name="Group 65"/>
                    <p:cNvGrpSpPr>
                      <a:grpSpLocks/>
                    </p:cNvGrpSpPr>
                    <p:nvPr/>
                  </p:nvGrpSpPr>
                  <p:grpSpPr bwMode="auto">
                    <a:xfrm flipH="1" flipV="1">
                      <a:off x="1142" y="1388"/>
                      <a:ext cx="678" cy="844"/>
                      <a:chOff x="1632" y="720"/>
                      <a:chExt cx="1872" cy="4464"/>
                    </a:xfrm>
                  </p:grpSpPr>
                  <p:sp>
                    <p:nvSpPr>
                      <p:cNvPr id="115828" name="Rectangle 66"/>
                      <p:cNvSpPr>
                        <a:spLocks noChangeArrowheads="1"/>
                      </p:cNvSpPr>
                      <p:nvPr/>
                    </p:nvSpPr>
                    <p:spPr bwMode="auto">
                      <a:xfrm>
                        <a:off x="2143" y="720"/>
                        <a:ext cx="170" cy="956"/>
                      </a:xfrm>
                      <a:prstGeom prst="rect">
                        <a:avLst/>
                      </a:prstGeom>
                      <a:solidFill>
                        <a:srgbClr val="32A0DA">
                          <a:alpha val="50195"/>
                        </a:srgbClr>
                      </a:solidFill>
                      <a:ln w="9525">
                        <a:noFill/>
                        <a:miter lim="800000"/>
                        <a:headEnd/>
                        <a:tailEnd/>
                      </a:ln>
                    </p:spPr>
                    <p:txBody>
                      <a:bodyPr wrap="none" anchor="ctr"/>
                      <a:lstStyle/>
                      <a:p>
                        <a:endParaRPr lang="en-US"/>
                      </a:p>
                    </p:txBody>
                  </p:sp>
                  <p:sp>
                    <p:nvSpPr>
                      <p:cNvPr id="115829" name="Rectangle 67"/>
                      <p:cNvSpPr>
                        <a:spLocks noChangeArrowheads="1"/>
                      </p:cNvSpPr>
                      <p:nvPr/>
                    </p:nvSpPr>
                    <p:spPr bwMode="auto">
                      <a:xfrm>
                        <a:off x="2270" y="720"/>
                        <a:ext cx="1234" cy="501"/>
                      </a:xfrm>
                      <a:prstGeom prst="rect">
                        <a:avLst/>
                      </a:prstGeom>
                      <a:solidFill>
                        <a:srgbClr val="32A0DA">
                          <a:alpha val="50195"/>
                        </a:srgbClr>
                      </a:solidFill>
                      <a:ln w="9525">
                        <a:noFill/>
                        <a:miter lim="800000"/>
                        <a:headEnd/>
                        <a:tailEnd/>
                      </a:ln>
                    </p:spPr>
                    <p:txBody>
                      <a:bodyPr wrap="none" anchor="ctr"/>
                      <a:lstStyle/>
                      <a:p>
                        <a:endParaRPr lang="en-US"/>
                      </a:p>
                    </p:txBody>
                  </p:sp>
                  <p:sp>
                    <p:nvSpPr>
                      <p:cNvPr id="115830" name="Rectangle 68"/>
                      <p:cNvSpPr>
                        <a:spLocks noChangeArrowheads="1"/>
                      </p:cNvSpPr>
                      <p:nvPr/>
                    </p:nvSpPr>
                    <p:spPr bwMode="auto">
                      <a:xfrm>
                        <a:off x="2038" y="1950"/>
                        <a:ext cx="1381" cy="1229"/>
                      </a:xfrm>
                      <a:prstGeom prst="rect">
                        <a:avLst/>
                      </a:prstGeom>
                      <a:solidFill>
                        <a:srgbClr val="32A0DA">
                          <a:alpha val="50195"/>
                        </a:srgbClr>
                      </a:solidFill>
                      <a:ln w="9525">
                        <a:noFill/>
                        <a:miter lim="800000"/>
                        <a:headEnd/>
                        <a:tailEnd/>
                      </a:ln>
                    </p:spPr>
                    <p:txBody>
                      <a:bodyPr wrap="none" anchor="ctr"/>
                      <a:lstStyle/>
                      <a:p>
                        <a:endParaRPr lang="en-US"/>
                      </a:p>
                    </p:txBody>
                  </p:sp>
                  <p:sp>
                    <p:nvSpPr>
                      <p:cNvPr id="115831" name="Rectangle 69"/>
                      <p:cNvSpPr>
                        <a:spLocks noChangeArrowheads="1"/>
                      </p:cNvSpPr>
                      <p:nvPr/>
                    </p:nvSpPr>
                    <p:spPr bwMode="auto">
                      <a:xfrm>
                        <a:off x="1632" y="3680"/>
                        <a:ext cx="1276" cy="228"/>
                      </a:xfrm>
                      <a:prstGeom prst="rect">
                        <a:avLst/>
                      </a:prstGeom>
                      <a:solidFill>
                        <a:srgbClr val="FF0000"/>
                      </a:solidFill>
                      <a:ln w="9525">
                        <a:noFill/>
                        <a:miter lim="800000"/>
                        <a:headEnd/>
                        <a:tailEnd/>
                      </a:ln>
                    </p:spPr>
                    <p:txBody>
                      <a:bodyPr wrap="none" anchor="ctr"/>
                      <a:lstStyle/>
                      <a:p>
                        <a:endParaRPr lang="en-US"/>
                      </a:p>
                    </p:txBody>
                  </p:sp>
                  <p:sp>
                    <p:nvSpPr>
                      <p:cNvPr id="115832" name="AutoShape 70"/>
                      <p:cNvSpPr>
                        <a:spLocks noChangeArrowheads="1"/>
                      </p:cNvSpPr>
                      <p:nvPr/>
                    </p:nvSpPr>
                    <p:spPr bwMode="auto">
                      <a:xfrm>
                        <a:off x="1887" y="2951"/>
                        <a:ext cx="128" cy="137"/>
                      </a:xfrm>
                      <a:prstGeom prst="rtTriangle">
                        <a:avLst/>
                      </a:prstGeom>
                      <a:solidFill>
                        <a:srgbClr val="009900">
                          <a:alpha val="50195"/>
                        </a:srgbClr>
                      </a:solidFill>
                      <a:ln w="9525">
                        <a:noFill/>
                        <a:miter lim="800000"/>
                        <a:headEnd/>
                        <a:tailEnd/>
                      </a:ln>
                    </p:spPr>
                    <p:txBody>
                      <a:bodyPr wrap="none" anchor="ctr"/>
                      <a:lstStyle/>
                      <a:p>
                        <a:endParaRPr lang="en-US"/>
                      </a:p>
                    </p:txBody>
                  </p:sp>
                  <p:sp>
                    <p:nvSpPr>
                      <p:cNvPr id="115833" name="AutoShape 71"/>
                      <p:cNvSpPr>
                        <a:spLocks noChangeArrowheads="1"/>
                      </p:cNvSpPr>
                      <p:nvPr/>
                    </p:nvSpPr>
                    <p:spPr bwMode="auto">
                      <a:xfrm flipH="1">
                        <a:off x="1760" y="2920"/>
                        <a:ext cx="42" cy="168"/>
                      </a:xfrm>
                      <a:prstGeom prst="rtTriangle">
                        <a:avLst/>
                      </a:prstGeom>
                      <a:solidFill>
                        <a:srgbClr val="009900">
                          <a:alpha val="50195"/>
                        </a:srgbClr>
                      </a:solidFill>
                      <a:ln w="9525">
                        <a:noFill/>
                        <a:miter lim="800000"/>
                        <a:headEnd/>
                        <a:tailEnd/>
                      </a:ln>
                    </p:spPr>
                    <p:txBody>
                      <a:bodyPr wrap="none" anchor="ctr"/>
                      <a:lstStyle/>
                      <a:p>
                        <a:endParaRPr lang="en-US"/>
                      </a:p>
                    </p:txBody>
                  </p:sp>
                  <p:sp>
                    <p:nvSpPr>
                      <p:cNvPr id="115834" name="Rectangle 72"/>
                      <p:cNvSpPr>
                        <a:spLocks noChangeArrowheads="1"/>
                      </p:cNvSpPr>
                      <p:nvPr/>
                    </p:nvSpPr>
                    <p:spPr bwMode="auto">
                      <a:xfrm>
                        <a:off x="1760" y="4135"/>
                        <a:ext cx="255" cy="137"/>
                      </a:xfrm>
                      <a:prstGeom prst="rect">
                        <a:avLst/>
                      </a:prstGeom>
                      <a:solidFill>
                        <a:schemeClr val="tx1"/>
                      </a:solidFill>
                      <a:ln w="9525">
                        <a:noFill/>
                        <a:miter lim="800000"/>
                        <a:headEnd/>
                        <a:tailEnd/>
                      </a:ln>
                    </p:spPr>
                    <p:txBody>
                      <a:bodyPr wrap="none" anchor="ctr"/>
                      <a:lstStyle/>
                      <a:p>
                        <a:endParaRPr lang="en-US"/>
                      </a:p>
                    </p:txBody>
                  </p:sp>
                  <p:sp>
                    <p:nvSpPr>
                      <p:cNvPr id="115835" name="Rectangle 73"/>
                      <p:cNvSpPr>
                        <a:spLocks noChangeArrowheads="1"/>
                      </p:cNvSpPr>
                      <p:nvPr/>
                    </p:nvSpPr>
                    <p:spPr bwMode="auto">
                      <a:xfrm>
                        <a:off x="1675" y="3999"/>
                        <a:ext cx="382" cy="273"/>
                      </a:xfrm>
                      <a:prstGeom prst="rect">
                        <a:avLst/>
                      </a:prstGeom>
                      <a:noFill/>
                      <a:ln w="9525">
                        <a:solidFill>
                          <a:schemeClr val="tx1"/>
                        </a:solidFill>
                        <a:prstDash val="sysDot"/>
                        <a:miter lim="800000"/>
                        <a:headEnd/>
                        <a:tailEnd/>
                      </a:ln>
                    </p:spPr>
                    <p:txBody>
                      <a:bodyPr wrap="none" anchor="ctr"/>
                      <a:lstStyle/>
                      <a:p>
                        <a:endParaRPr lang="en-US"/>
                      </a:p>
                    </p:txBody>
                  </p:sp>
                  <p:sp>
                    <p:nvSpPr>
                      <p:cNvPr id="115836" name="Line 74"/>
                      <p:cNvSpPr>
                        <a:spLocks noChangeShapeType="1"/>
                      </p:cNvSpPr>
                      <p:nvPr/>
                    </p:nvSpPr>
                    <p:spPr bwMode="auto">
                      <a:xfrm>
                        <a:off x="1675" y="4090"/>
                        <a:ext cx="382" cy="1"/>
                      </a:xfrm>
                      <a:prstGeom prst="line">
                        <a:avLst/>
                      </a:prstGeom>
                      <a:noFill/>
                      <a:ln w="9525">
                        <a:solidFill>
                          <a:schemeClr val="tx1"/>
                        </a:solidFill>
                        <a:miter lim="800000"/>
                        <a:headEnd/>
                        <a:tailEnd/>
                      </a:ln>
                    </p:spPr>
                    <p:txBody>
                      <a:bodyPr/>
                      <a:lstStyle/>
                      <a:p>
                        <a:endParaRPr lang="en-US"/>
                      </a:p>
                    </p:txBody>
                  </p:sp>
                  <p:sp>
                    <p:nvSpPr>
                      <p:cNvPr id="115837" name="Rectangle 75"/>
                      <p:cNvSpPr>
                        <a:spLocks noChangeArrowheads="1"/>
                      </p:cNvSpPr>
                      <p:nvPr/>
                    </p:nvSpPr>
                    <p:spPr bwMode="auto">
                      <a:xfrm>
                        <a:off x="2440" y="4135"/>
                        <a:ext cx="256" cy="137"/>
                      </a:xfrm>
                      <a:prstGeom prst="rect">
                        <a:avLst/>
                      </a:prstGeom>
                      <a:solidFill>
                        <a:schemeClr val="tx1"/>
                      </a:solidFill>
                      <a:ln w="9525">
                        <a:noFill/>
                        <a:miter lim="800000"/>
                        <a:headEnd/>
                        <a:tailEnd/>
                      </a:ln>
                    </p:spPr>
                    <p:txBody>
                      <a:bodyPr wrap="none" anchor="ctr"/>
                      <a:lstStyle/>
                      <a:p>
                        <a:endParaRPr lang="en-US"/>
                      </a:p>
                    </p:txBody>
                  </p:sp>
                  <p:sp>
                    <p:nvSpPr>
                      <p:cNvPr id="115838" name="Rectangle 76"/>
                      <p:cNvSpPr>
                        <a:spLocks noChangeArrowheads="1"/>
                      </p:cNvSpPr>
                      <p:nvPr/>
                    </p:nvSpPr>
                    <p:spPr bwMode="auto">
                      <a:xfrm>
                        <a:off x="2355" y="3999"/>
                        <a:ext cx="383" cy="273"/>
                      </a:xfrm>
                      <a:prstGeom prst="rect">
                        <a:avLst/>
                      </a:prstGeom>
                      <a:noFill/>
                      <a:ln w="9525">
                        <a:solidFill>
                          <a:schemeClr val="tx1"/>
                        </a:solidFill>
                        <a:prstDash val="sysDot"/>
                        <a:miter lim="800000"/>
                        <a:headEnd/>
                        <a:tailEnd/>
                      </a:ln>
                    </p:spPr>
                    <p:txBody>
                      <a:bodyPr wrap="none" anchor="ctr"/>
                      <a:lstStyle/>
                      <a:p>
                        <a:endParaRPr lang="en-US"/>
                      </a:p>
                    </p:txBody>
                  </p:sp>
                  <p:sp>
                    <p:nvSpPr>
                      <p:cNvPr id="115839" name="Line 77"/>
                      <p:cNvSpPr>
                        <a:spLocks noChangeShapeType="1"/>
                      </p:cNvSpPr>
                      <p:nvPr/>
                    </p:nvSpPr>
                    <p:spPr bwMode="auto">
                      <a:xfrm>
                        <a:off x="2355" y="4090"/>
                        <a:ext cx="383" cy="1"/>
                      </a:xfrm>
                      <a:prstGeom prst="line">
                        <a:avLst/>
                      </a:prstGeom>
                      <a:noFill/>
                      <a:ln w="9525">
                        <a:solidFill>
                          <a:schemeClr val="tx1"/>
                        </a:solidFill>
                        <a:miter lim="800000"/>
                        <a:headEnd/>
                        <a:tailEnd/>
                      </a:ln>
                    </p:spPr>
                    <p:txBody>
                      <a:bodyPr/>
                      <a:lstStyle/>
                      <a:p>
                        <a:endParaRPr lang="en-US"/>
                      </a:p>
                    </p:txBody>
                  </p:sp>
                  <p:sp>
                    <p:nvSpPr>
                      <p:cNvPr id="115840" name="Rectangle 78"/>
                      <p:cNvSpPr>
                        <a:spLocks noChangeArrowheads="1"/>
                      </p:cNvSpPr>
                      <p:nvPr/>
                    </p:nvSpPr>
                    <p:spPr bwMode="auto">
                      <a:xfrm>
                        <a:off x="2355" y="3771"/>
                        <a:ext cx="383" cy="228"/>
                      </a:xfrm>
                      <a:prstGeom prst="rect">
                        <a:avLst/>
                      </a:prstGeom>
                      <a:noFill/>
                      <a:ln w="9525">
                        <a:solidFill>
                          <a:schemeClr val="tx1"/>
                        </a:solidFill>
                        <a:miter lim="800000"/>
                        <a:headEnd/>
                        <a:tailEnd/>
                      </a:ln>
                    </p:spPr>
                    <p:txBody>
                      <a:bodyPr wrap="none" anchor="ctr"/>
                      <a:lstStyle/>
                      <a:p>
                        <a:endParaRPr lang="en-US"/>
                      </a:p>
                    </p:txBody>
                  </p:sp>
                  <p:sp>
                    <p:nvSpPr>
                      <p:cNvPr id="115841" name="Rectangle 79"/>
                      <p:cNvSpPr>
                        <a:spLocks noChangeArrowheads="1"/>
                      </p:cNvSpPr>
                      <p:nvPr/>
                    </p:nvSpPr>
                    <p:spPr bwMode="auto">
                      <a:xfrm rot="2700000">
                        <a:off x="2189" y="2231"/>
                        <a:ext cx="182" cy="893"/>
                      </a:xfrm>
                      <a:prstGeom prst="rect">
                        <a:avLst/>
                      </a:prstGeom>
                      <a:solidFill>
                        <a:srgbClr val="FF0000"/>
                      </a:solidFill>
                      <a:ln w="9525">
                        <a:noFill/>
                        <a:miter lim="800000"/>
                        <a:headEnd/>
                        <a:tailEnd/>
                      </a:ln>
                    </p:spPr>
                    <p:txBody>
                      <a:bodyPr wrap="none" anchor="ctr"/>
                      <a:lstStyle/>
                      <a:p>
                        <a:endParaRPr lang="en-US"/>
                      </a:p>
                    </p:txBody>
                  </p:sp>
                  <p:sp>
                    <p:nvSpPr>
                      <p:cNvPr id="115842" name="AutoShape 80"/>
                      <p:cNvSpPr>
                        <a:spLocks noChangeArrowheads="1"/>
                      </p:cNvSpPr>
                      <p:nvPr/>
                    </p:nvSpPr>
                    <p:spPr bwMode="auto">
                      <a:xfrm rot="2700000">
                        <a:off x="1823" y="2979"/>
                        <a:ext cx="214" cy="10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42 w 21600"/>
                          <a:gd name="T13" fmla="*/ 4447 h 21600"/>
                          <a:gd name="T14" fmla="*/ 17058 w 21600"/>
                          <a:gd name="T15" fmla="*/ 17153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rgbClr val="FF0000"/>
                      </a:solidFill>
                      <a:ln w="9525">
                        <a:noFill/>
                        <a:miter lim="800000"/>
                        <a:headEnd/>
                        <a:tailEnd/>
                      </a:ln>
                    </p:spPr>
                    <p:txBody>
                      <a:bodyPr wrap="none" anchor="ctr"/>
                      <a:lstStyle/>
                      <a:p>
                        <a:endParaRPr lang="en-US"/>
                      </a:p>
                    </p:txBody>
                  </p:sp>
                  <p:sp>
                    <p:nvSpPr>
                      <p:cNvPr id="115843" name="Rectangle 81"/>
                      <p:cNvSpPr>
                        <a:spLocks noChangeArrowheads="1"/>
                      </p:cNvSpPr>
                      <p:nvPr/>
                    </p:nvSpPr>
                    <p:spPr bwMode="auto">
                      <a:xfrm>
                        <a:off x="2525" y="2769"/>
                        <a:ext cx="256" cy="365"/>
                      </a:xfrm>
                      <a:prstGeom prst="rect">
                        <a:avLst/>
                      </a:prstGeom>
                      <a:solidFill>
                        <a:srgbClr val="FF0000"/>
                      </a:solidFill>
                      <a:ln w="9525">
                        <a:noFill/>
                        <a:miter lim="800000"/>
                        <a:headEnd/>
                        <a:tailEnd/>
                      </a:ln>
                    </p:spPr>
                    <p:txBody>
                      <a:bodyPr wrap="none" anchor="ctr"/>
                      <a:lstStyle/>
                      <a:p>
                        <a:endParaRPr lang="en-US"/>
                      </a:p>
                    </p:txBody>
                  </p:sp>
                  <p:sp>
                    <p:nvSpPr>
                      <p:cNvPr id="115844" name="Rectangle 82"/>
                      <p:cNvSpPr>
                        <a:spLocks noChangeArrowheads="1"/>
                      </p:cNvSpPr>
                      <p:nvPr/>
                    </p:nvSpPr>
                    <p:spPr bwMode="auto">
                      <a:xfrm rot="2700000">
                        <a:off x="2807" y="2328"/>
                        <a:ext cx="182" cy="724"/>
                      </a:xfrm>
                      <a:prstGeom prst="rect">
                        <a:avLst/>
                      </a:prstGeom>
                      <a:solidFill>
                        <a:srgbClr val="FF0000"/>
                      </a:solidFill>
                      <a:ln w="9525">
                        <a:noFill/>
                        <a:miter lim="800000"/>
                        <a:headEnd/>
                        <a:tailEnd/>
                      </a:ln>
                    </p:spPr>
                    <p:txBody>
                      <a:bodyPr wrap="none" anchor="ctr"/>
                      <a:lstStyle/>
                      <a:p>
                        <a:endParaRPr lang="en-US"/>
                      </a:p>
                    </p:txBody>
                  </p:sp>
                  <p:sp>
                    <p:nvSpPr>
                      <p:cNvPr id="115845" name="AutoShape 83"/>
                      <p:cNvSpPr>
                        <a:spLocks noChangeArrowheads="1"/>
                      </p:cNvSpPr>
                      <p:nvPr/>
                    </p:nvSpPr>
                    <p:spPr bwMode="auto">
                      <a:xfrm flipH="1" flipV="1">
                        <a:off x="3079" y="2370"/>
                        <a:ext cx="127" cy="136"/>
                      </a:xfrm>
                      <a:prstGeom prst="rtTriangle">
                        <a:avLst/>
                      </a:prstGeom>
                      <a:solidFill>
                        <a:srgbClr val="FF0000"/>
                      </a:solidFill>
                      <a:ln w="9525">
                        <a:noFill/>
                        <a:miter lim="800000"/>
                        <a:headEnd/>
                        <a:tailEnd/>
                      </a:ln>
                    </p:spPr>
                    <p:txBody>
                      <a:bodyPr wrap="none" anchor="ctr"/>
                      <a:lstStyle/>
                      <a:p>
                        <a:endParaRPr lang="en-US"/>
                      </a:p>
                    </p:txBody>
                  </p:sp>
                  <p:sp>
                    <p:nvSpPr>
                      <p:cNvPr id="115846" name="AutoShape 84"/>
                      <p:cNvSpPr>
                        <a:spLocks noChangeArrowheads="1"/>
                      </p:cNvSpPr>
                      <p:nvPr/>
                    </p:nvSpPr>
                    <p:spPr bwMode="auto">
                      <a:xfrm flipH="1" flipV="1">
                        <a:off x="2525" y="2289"/>
                        <a:ext cx="128" cy="137"/>
                      </a:xfrm>
                      <a:prstGeom prst="rtTriangle">
                        <a:avLst/>
                      </a:prstGeom>
                      <a:solidFill>
                        <a:srgbClr val="FF0000"/>
                      </a:solidFill>
                      <a:ln w="9525">
                        <a:noFill/>
                        <a:miter lim="800000"/>
                        <a:headEnd/>
                        <a:tailEnd/>
                      </a:ln>
                    </p:spPr>
                    <p:txBody>
                      <a:bodyPr wrap="none" anchor="ctr"/>
                      <a:lstStyle/>
                      <a:p>
                        <a:endParaRPr lang="en-US"/>
                      </a:p>
                    </p:txBody>
                  </p:sp>
                  <p:sp>
                    <p:nvSpPr>
                      <p:cNvPr id="115847" name="Rectangle 85"/>
                      <p:cNvSpPr>
                        <a:spLocks noChangeArrowheads="1"/>
                      </p:cNvSpPr>
                      <p:nvPr/>
                    </p:nvSpPr>
                    <p:spPr bwMode="auto">
                      <a:xfrm>
                        <a:off x="3071" y="857"/>
                        <a:ext cx="135" cy="1618"/>
                      </a:xfrm>
                      <a:prstGeom prst="rect">
                        <a:avLst/>
                      </a:prstGeom>
                      <a:solidFill>
                        <a:srgbClr val="FF0000"/>
                      </a:solidFill>
                      <a:ln w="9525">
                        <a:noFill/>
                        <a:miter lim="800000"/>
                        <a:headEnd/>
                        <a:tailEnd/>
                      </a:ln>
                    </p:spPr>
                    <p:txBody>
                      <a:bodyPr wrap="none" anchor="ctr"/>
                      <a:lstStyle/>
                      <a:p>
                        <a:endParaRPr lang="en-US"/>
                      </a:p>
                    </p:txBody>
                  </p:sp>
                  <p:sp>
                    <p:nvSpPr>
                      <p:cNvPr id="115848" name="Rectangle 86"/>
                      <p:cNvSpPr>
                        <a:spLocks noChangeArrowheads="1"/>
                      </p:cNvSpPr>
                      <p:nvPr/>
                    </p:nvSpPr>
                    <p:spPr bwMode="auto">
                      <a:xfrm>
                        <a:off x="2525" y="2041"/>
                        <a:ext cx="128" cy="283"/>
                      </a:xfrm>
                      <a:prstGeom prst="rect">
                        <a:avLst/>
                      </a:prstGeom>
                      <a:solidFill>
                        <a:srgbClr val="FF0000"/>
                      </a:solidFill>
                      <a:ln w="9525">
                        <a:noFill/>
                        <a:miter lim="800000"/>
                        <a:headEnd/>
                        <a:tailEnd/>
                      </a:ln>
                    </p:spPr>
                    <p:txBody>
                      <a:bodyPr wrap="none" anchor="ctr"/>
                      <a:lstStyle/>
                      <a:p>
                        <a:endParaRPr lang="en-US"/>
                      </a:p>
                    </p:txBody>
                  </p:sp>
                  <p:sp>
                    <p:nvSpPr>
                      <p:cNvPr id="115849" name="Rectangle 87"/>
                      <p:cNvSpPr>
                        <a:spLocks noChangeArrowheads="1"/>
                      </p:cNvSpPr>
                      <p:nvPr/>
                    </p:nvSpPr>
                    <p:spPr bwMode="auto">
                      <a:xfrm>
                        <a:off x="2738" y="1767"/>
                        <a:ext cx="681" cy="274"/>
                      </a:xfrm>
                      <a:prstGeom prst="rect">
                        <a:avLst/>
                      </a:prstGeom>
                      <a:solidFill>
                        <a:srgbClr val="009900">
                          <a:alpha val="50195"/>
                        </a:srgbClr>
                      </a:solidFill>
                      <a:ln w="9525">
                        <a:noFill/>
                        <a:miter lim="800000"/>
                        <a:headEnd/>
                        <a:tailEnd/>
                      </a:ln>
                    </p:spPr>
                    <p:txBody>
                      <a:bodyPr wrap="none" anchor="ctr"/>
                      <a:lstStyle/>
                      <a:p>
                        <a:endParaRPr lang="en-US"/>
                      </a:p>
                    </p:txBody>
                  </p:sp>
                  <p:sp>
                    <p:nvSpPr>
                      <p:cNvPr id="115850" name="Rectangle 88"/>
                      <p:cNvSpPr>
                        <a:spLocks noChangeArrowheads="1"/>
                      </p:cNvSpPr>
                      <p:nvPr/>
                    </p:nvSpPr>
                    <p:spPr bwMode="auto">
                      <a:xfrm>
                        <a:off x="3258" y="2041"/>
                        <a:ext cx="161" cy="409"/>
                      </a:xfrm>
                      <a:prstGeom prst="rect">
                        <a:avLst/>
                      </a:prstGeom>
                      <a:solidFill>
                        <a:srgbClr val="009900">
                          <a:alpha val="50195"/>
                        </a:srgbClr>
                      </a:solidFill>
                      <a:ln w="9525">
                        <a:noFill/>
                        <a:miter lim="800000"/>
                        <a:headEnd/>
                        <a:tailEnd/>
                      </a:ln>
                    </p:spPr>
                    <p:txBody>
                      <a:bodyPr wrap="none" anchor="ctr"/>
                      <a:lstStyle/>
                      <a:p>
                        <a:endParaRPr lang="en-US"/>
                      </a:p>
                    </p:txBody>
                  </p:sp>
                  <p:sp>
                    <p:nvSpPr>
                      <p:cNvPr id="115851" name="Rectangle 89"/>
                      <p:cNvSpPr>
                        <a:spLocks noChangeArrowheads="1"/>
                      </p:cNvSpPr>
                      <p:nvPr/>
                    </p:nvSpPr>
                    <p:spPr bwMode="auto">
                      <a:xfrm>
                        <a:off x="3334" y="2177"/>
                        <a:ext cx="85" cy="182"/>
                      </a:xfrm>
                      <a:prstGeom prst="rect">
                        <a:avLst/>
                      </a:prstGeom>
                      <a:solidFill>
                        <a:schemeClr val="tx1"/>
                      </a:solidFill>
                      <a:ln w="9525">
                        <a:noFill/>
                        <a:miter lim="800000"/>
                        <a:headEnd/>
                        <a:tailEnd/>
                      </a:ln>
                    </p:spPr>
                    <p:txBody>
                      <a:bodyPr wrap="none" anchor="ctr"/>
                      <a:lstStyle/>
                      <a:p>
                        <a:endParaRPr lang="en-US"/>
                      </a:p>
                    </p:txBody>
                  </p:sp>
                  <p:sp>
                    <p:nvSpPr>
                      <p:cNvPr id="115852" name="Rectangle 90"/>
                      <p:cNvSpPr>
                        <a:spLocks noChangeArrowheads="1"/>
                      </p:cNvSpPr>
                      <p:nvPr/>
                    </p:nvSpPr>
                    <p:spPr bwMode="auto">
                      <a:xfrm>
                        <a:off x="2525" y="902"/>
                        <a:ext cx="135" cy="1482"/>
                      </a:xfrm>
                      <a:prstGeom prst="rect">
                        <a:avLst/>
                      </a:prstGeom>
                      <a:solidFill>
                        <a:srgbClr val="FF0000"/>
                      </a:solidFill>
                      <a:ln w="9525">
                        <a:noFill/>
                        <a:miter lim="800000"/>
                        <a:headEnd/>
                        <a:tailEnd/>
                      </a:ln>
                    </p:spPr>
                    <p:txBody>
                      <a:bodyPr wrap="none" anchor="ctr"/>
                      <a:lstStyle/>
                      <a:p>
                        <a:endParaRPr lang="en-US"/>
                      </a:p>
                    </p:txBody>
                  </p:sp>
                  <p:sp>
                    <p:nvSpPr>
                      <p:cNvPr id="115853" name="AutoShape 91"/>
                      <p:cNvSpPr>
                        <a:spLocks noChangeArrowheads="1"/>
                      </p:cNvSpPr>
                      <p:nvPr/>
                    </p:nvSpPr>
                    <p:spPr bwMode="auto">
                      <a:xfrm flipH="1" flipV="1">
                        <a:off x="2525" y="1904"/>
                        <a:ext cx="213" cy="137"/>
                      </a:xfrm>
                      <a:prstGeom prst="rtTriangle">
                        <a:avLst/>
                      </a:prstGeom>
                      <a:solidFill>
                        <a:srgbClr val="009900">
                          <a:alpha val="50195"/>
                        </a:srgbClr>
                      </a:solidFill>
                      <a:ln w="9525">
                        <a:noFill/>
                        <a:miter lim="800000"/>
                        <a:headEnd/>
                        <a:tailEnd/>
                      </a:ln>
                    </p:spPr>
                    <p:txBody>
                      <a:bodyPr wrap="none" anchor="ctr"/>
                      <a:lstStyle/>
                      <a:p>
                        <a:endParaRPr lang="en-US"/>
                      </a:p>
                    </p:txBody>
                  </p:sp>
                  <p:sp>
                    <p:nvSpPr>
                      <p:cNvPr id="115854" name="Rectangle 92"/>
                      <p:cNvSpPr>
                        <a:spLocks noChangeArrowheads="1"/>
                      </p:cNvSpPr>
                      <p:nvPr/>
                    </p:nvSpPr>
                    <p:spPr bwMode="auto">
                      <a:xfrm>
                        <a:off x="2525" y="1767"/>
                        <a:ext cx="213" cy="137"/>
                      </a:xfrm>
                      <a:prstGeom prst="rect">
                        <a:avLst/>
                      </a:prstGeom>
                      <a:solidFill>
                        <a:srgbClr val="009900">
                          <a:alpha val="50195"/>
                        </a:srgbClr>
                      </a:solidFill>
                      <a:ln w="9525">
                        <a:noFill/>
                        <a:miter lim="800000"/>
                        <a:headEnd/>
                        <a:tailEnd/>
                      </a:ln>
                    </p:spPr>
                    <p:txBody>
                      <a:bodyPr wrap="none" anchor="ctr"/>
                      <a:lstStyle/>
                      <a:p>
                        <a:endParaRPr lang="en-US"/>
                      </a:p>
                    </p:txBody>
                  </p:sp>
                  <p:sp>
                    <p:nvSpPr>
                      <p:cNvPr id="115855" name="Rectangle 93"/>
                      <p:cNvSpPr>
                        <a:spLocks noChangeArrowheads="1"/>
                      </p:cNvSpPr>
                      <p:nvPr/>
                    </p:nvSpPr>
                    <p:spPr bwMode="auto">
                      <a:xfrm>
                        <a:off x="2440" y="2906"/>
                        <a:ext cx="256" cy="319"/>
                      </a:xfrm>
                      <a:prstGeom prst="rect">
                        <a:avLst/>
                      </a:prstGeom>
                      <a:solidFill>
                        <a:srgbClr val="009900">
                          <a:alpha val="50195"/>
                        </a:srgbClr>
                      </a:solidFill>
                      <a:ln w="9525">
                        <a:noFill/>
                        <a:miter lim="800000"/>
                        <a:headEnd/>
                        <a:tailEnd/>
                      </a:ln>
                    </p:spPr>
                    <p:txBody>
                      <a:bodyPr wrap="none" anchor="ctr"/>
                      <a:lstStyle/>
                      <a:p>
                        <a:endParaRPr lang="en-US"/>
                      </a:p>
                    </p:txBody>
                  </p:sp>
                  <p:sp>
                    <p:nvSpPr>
                      <p:cNvPr id="115856" name="AutoShape 94"/>
                      <p:cNvSpPr>
                        <a:spLocks noChangeArrowheads="1"/>
                      </p:cNvSpPr>
                      <p:nvPr/>
                    </p:nvSpPr>
                    <p:spPr bwMode="auto">
                      <a:xfrm flipH="1">
                        <a:off x="2440" y="2633"/>
                        <a:ext cx="256" cy="273"/>
                      </a:xfrm>
                      <a:prstGeom prst="rtTriangle">
                        <a:avLst/>
                      </a:prstGeom>
                      <a:solidFill>
                        <a:srgbClr val="009900">
                          <a:alpha val="50195"/>
                        </a:srgbClr>
                      </a:solidFill>
                      <a:ln w="9525">
                        <a:noFill/>
                        <a:miter lim="800000"/>
                        <a:headEnd/>
                        <a:tailEnd/>
                      </a:ln>
                    </p:spPr>
                    <p:txBody>
                      <a:bodyPr wrap="none" anchor="ctr"/>
                      <a:lstStyle/>
                      <a:p>
                        <a:endParaRPr lang="en-US"/>
                      </a:p>
                    </p:txBody>
                  </p:sp>
                  <p:sp>
                    <p:nvSpPr>
                      <p:cNvPr id="115857" name="Rectangle 95"/>
                      <p:cNvSpPr>
                        <a:spLocks noChangeArrowheads="1"/>
                      </p:cNvSpPr>
                      <p:nvPr/>
                    </p:nvSpPr>
                    <p:spPr bwMode="auto">
                      <a:xfrm>
                        <a:off x="2440" y="902"/>
                        <a:ext cx="85" cy="1048"/>
                      </a:xfrm>
                      <a:prstGeom prst="rect">
                        <a:avLst/>
                      </a:prstGeom>
                      <a:solidFill>
                        <a:srgbClr val="FF0000"/>
                      </a:solidFill>
                      <a:ln w="9525">
                        <a:noFill/>
                        <a:miter lim="800000"/>
                        <a:headEnd/>
                        <a:tailEnd/>
                      </a:ln>
                    </p:spPr>
                    <p:txBody>
                      <a:bodyPr wrap="none" anchor="ctr"/>
                      <a:lstStyle/>
                      <a:p>
                        <a:endParaRPr lang="en-US"/>
                      </a:p>
                    </p:txBody>
                  </p:sp>
                  <p:sp>
                    <p:nvSpPr>
                      <p:cNvPr id="115858" name="AutoShape 96"/>
                      <p:cNvSpPr>
                        <a:spLocks noChangeArrowheads="1"/>
                      </p:cNvSpPr>
                      <p:nvPr/>
                    </p:nvSpPr>
                    <p:spPr bwMode="auto">
                      <a:xfrm flipH="1" flipV="1">
                        <a:off x="2440" y="1939"/>
                        <a:ext cx="128" cy="137"/>
                      </a:xfrm>
                      <a:prstGeom prst="rtTriangle">
                        <a:avLst/>
                      </a:prstGeom>
                      <a:solidFill>
                        <a:srgbClr val="FF0000"/>
                      </a:solidFill>
                      <a:ln w="9525">
                        <a:noFill/>
                        <a:miter lim="800000"/>
                        <a:headEnd/>
                        <a:tailEnd/>
                      </a:ln>
                    </p:spPr>
                    <p:txBody>
                      <a:bodyPr wrap="none" anchor="ctr"/>
                      <a:lstStyle/>
                      <a:p>
                        <a:endParaRPr lang="en-US"/>
                      </a:p>
                    </p:txBody>
                  </p:sp>
                  <p:sp>
                    <p:nvSpPr>
                      <p:cNvPr id="115859" name="Rectangle 97"/>
                      <p:cNvSpPr>
                        <a:spLocks noChangeArrowheads="1"/>
                      </p:cNvSpPr>
                      <p:nvPr/>
                    </p:nvSpPr>
                    <p:spPr bwMode="auto">
                      <a:xfrm>
                        <a:off x="2152" y="1358"/>
                        <a:ext cx="85" cy="182"/>
                      </a:xfrm>
                      <a:prstGeom prst="rect">
                        <a:avLst/>
                      </a:prstGeom>
                      <a:solidFill>
                        <a:schemeClr val="tx1"/>
                      </a:solidFill>
                      <a:ln w="9525">
                        <a:noFill/>
                        <a:miter lim="800000"/>
                        <a:headEnd/>
                        <a:tailEnd/>
                      </a:ln>
                    </p:spPr>
                    <p:txBody>
                      <a:bodyPr wrap="none" anchor="ctr"/>
                      <a:lstStyle/>
                      <a:p>
                        <a:endParaRPr lang="en-US"/>
                      </a:p>
                    </p:txBody>
                  </p:sp>
                  <p:sp>
                    <p:nvSpPr>
                      <p:cNvPr id="115860" name="Rectangle 98"/>
                      <p:cNvSpPr>
                        <a:spLocks noChangeArrowheads="1"/>
                      </p:cNvSpPr>
                      <p:nvPr/>
                    </p:nvSpPr>
                    <p:spPr bwMode="auto">
                      <a:xfrm flipH="1" flipV="1">
                        <a:off x="3419" y="923"/>
                        <a:ext cx="85" cy="182"/>
                      </a:xfrm>
                      <a:prstGeom prst="rect">
                        <a:avLst/>
                      </a:prstGeom>
                      <a:solidFill>
                        <a:schemeClr val="tx1"/>
                      </a:solidFill>
                      <a:ln w="9525">
                        <a:noFill/>
                        <a:miter lim="800000"/>
                        <a:headEnd/>
                        <a:tailEnd/>
                      </a:ln>
                    </p:spPr>
                    <p:txBody>
                      <a:bodyPr wrap="none" anchor="ctr"/>
                      <a:lstStyle/>
                      <a:p>
                        <a:endParaRPr lang="en-US"/>
                      </a:p>
                    </p:txBody>
                  </p:sp>
                  <p:sp>
                    <p:nvSpPr>
                      <p:cNvPr id="115861" name="Rectangle 99"/>
                      <p:cNvSpPr>
                        <a:spLocks noChangeArrowheads="1"/>
                      </p:cNvSpPr>
                      <p:nvPr/>
                    </p:nvSpPr>
                    <p:spPr bwMode="auto">
                      <a:xfrm>
                        <a:off x="2440" y="902"/>
                        <a:ext cx="341" cy="228"/>
                      </a:xfrm>
                      <a:prstGeom prst="rect">
                        <a:avLst/>
                      </a:prstGeom>
                      <a:noFill/>
                      <a:ln w="9525">
                        <a:solidFill>
                          <a:schemeClr val="tx1"/>
                        </a:solidFill>
                        <a:prstDash val="sysDot"/>
                        <a:miter lim="800000"/>
                        <a:headEnd/>
                        <a:tailEnd/>
                      </a:ln>
                    </p:spPr>
                    <p:txBody>
                      <a:bodyPr wrap="none" anchor="ctr"/>
                      <a:lstStyle/>
                      <a:p>
                        <a:endParaRPr lang="en-US"/>
                      </a:p>
                    </p:txBody>
                  </p:sp>
                  <p:sp>
                    <p:nvSpPr>
                      <p:cNvPr id="115862" name="Rectangle 100"/>
                      <p:cNvSpPr>
                        <a:spLocks noChangeArrowheads="1"/>
                      </p:cNvSpPr>
                      <p:nvPr/>
                    </p:nvSpPr>
                    <p:spPr bwMode="auto">
                      <a:xfrm>
                        <a:off x="2908" y="1333"/>
                        <a:ext cx="341" cy="228"/>
                      </a:xfrm>
                      <a:prstGeom prst="rect">
                        <a:avLst/>
                      </a:prstGeom>
                      <a:noFill/>
                      <a:ln w="9525">
                        <a:solidFill>
                          <a:schemeClr val="tx1"/>
                        </a:solidFill>
                        <a:prstDash val="sysDot"/>
                        <a:miter lim="800000"/>
                        <a:headEnd/>
                        <a:tailEnd/>
                      </a:ln>
                    </p:spPr>
                    <p:txBody>
                      <a:bodyPr wrap="none" anchor="ctr"/>
                      <a:lstStyle/>
                      <a:p>
                        <a:endParaRPr lang="en-US"/>
                      </a:p>
                    </p:txBody>
                  </p:sp>
                  <p:sp>
                    <p:nvSpPr>
                      <p:cNvPr id="115863" name="Rectangle 101"/>
                      <p:cNvSpPr>
                        <a:spLocks noChangeArrowheads="1"/>
                      </p:cNvSpPr>
                      <p:nvPr/>
                    </p:nvSpPr>
                    <p:spPr bwMode="auto">
                      <a:xfrm>
                        <a:off x="2987" y="853"/>
                        <a:ext cx="135" cy="487"/>
                      </a:xfrm>
                      <a:prstGeom prst="rect">
                        <a:avLst/>
                      </a:prstGeom>
                      <a:solidFill>
                        <a:srgbClr val="FF0000"/>
                      </a:solidFill>
                      <a:ln w="9525">
                        <a:noFill/>
                        <a:miter lim="800000"/>
                        <a:headEnd/>
                        <a:tailEnd/>
                      </a:ln>
                    </p:spPr>
                    <p:txBody>
                      <a:bodyPr wrap="none" anchor="ctr"/>
                      <a:lstStyle/>
                      <a:p>
                        <a:endParaRPr lang="en-US"/>
                      </a:p>
                    </p:txBody>
                  </p:sp>
                  <p:sp>
                    <p:nvSpPr>
                      <p:cNvPr id="115864" name="Rectangle 102"/>
                      <p:cNvSpPr>
                        <a:spLocks noChangeArrowheads="1"/>
                      </p:cNvSpPr>
                      <p:nvPr/>
                    </p:nvSpPr>
                    <p:spPr bwMode="auto">
                      <a:xfrm flipH="1" flipV="1">
                        <a:off x="2483" y="937"/>
                        <a:ext cx="936" cy="137"/>
                      </a:xfrm>
                      <a:prstGeom prst="rect">
                        <a:avLst/>
                      </a:prstGeom>
                      <a:solidFill>
                        <a:srgbClr val="009900">
                          <a:alpha val="50195"/>
                        </a:srgbClr>
                      </a:solidFill>
                      <a:ln w="9525">
                        <a:noFill/>
                        <a:miter lim="800000"/>
                        <a:headEnd/>
                        <a:tailEnd/>
                      </a:ln>
                    </p:spPr>
                    <p:txBody>
                      <a:bodyPr wrap="none" anchor="ctr"/>
                      <a:lstStyle/>
                      <a:p>
                        <a:endParaRPr lang="en-US"/>
                      </a:p>
                    </p:txBody>
                  </p:sp>
                  <p:sp>
                    <p:nvSpPr>
                      <p:cNvPr id="115865" name="Rectangle 103"/>
                      <p:cNvSpPr>
                        <a:spLocks noChangeArrowheads="1"/>
                      </p:cNvSpPr>
                      <p:nvPr/>
                    </p:nvSpPr>
                    <p:spPr bwMode="auto">
                      <a:xfrm>
                        <a:off x="2240" y="1393"/>
                        <a:ext cx="936" cy="136"/>
                      </a:xfrm>
                      <a:prstGeom prst="rect">
                        <a:avLst/>
                      </a:prstGeom>
                      <a:solidFill>
                        <a:srgbClr val="009900">
                          <a:alpha val="50195"/>
                        </a:srgbClr>
                      </a:solidFill>
                      <a:ln w="9525">
                        <a:noFill/>
                        <a:miter lim="800000"/>
                        <a:headEnd/>
                        <a:tailEnd/>
                      </a:ln>
                    </p:spPr>
                    <p:txBody>
                      <a:bodyPr wrap="none" anchor="ctr"/>
                      <a:lstStyle/>
                      <a:p>
                        <a:endParaRPr lang="en-US"/>
                      </a:p>
                    </p:txBody>
                  </p:sp>
                  <p:sp>
                    <p:nvSpPr>
                      <p:cNvPr id="115866" name="Rectangle 104"/>
                      <p:cNvSpPr>
                        <a:spLocks noChangeArrowheads="1"/>
                      </p:cNvSpPr>
                      <p:nvPr/>
                    </p:nvSpPr>
                    <p:spPr bwMode="auto">
                      <a:xfrm rot="-2700000">
                        <a:off x="2198" y="2254"/>
                        <a:ext cx="340" cy="638"/>
                      </a:xfrm>
                      <a:prstGeom prst="rect">
                        <a:avLst/>
                      </a:prstGeom>
                      <a:solidFill>
                        <a:srgbClr val="009900">
                          <a:alpha val="50195"/>
                        </a:srgbClr>
                      </a:solidFill>
                      <a:ln w="9525">
                        <a:noFill/>
                        <a:miter lim="800000"/>
                        <a:headEnd/>
                        <a:tailEnd/>
                      </a:ln>
                    </p:spPr>
                    <p:txBody>
                      <a:bodyPr wrap="none" anchor="ctr"/>
                      <a:lstStyle/>
                      <a:p>
                        <a:endParaRPr lang="en-US"/>
                      </a:p>
                    </p:txBody>
                  </p:sp>
                  <p:sp>
                    <p:nvSpPr>
                      <p:cNvPr id="115867" name="Rectangle 105"/>
                      <p:cNvSpPr>
                        <a:spLocks noChangeArrowheads="1"/>
                      </p:cNvSpPr>
                      <p:nvPr/>
                    </p:nvSpPr>
                    <p:spPr bwMode="auto">
                      <a:xfrm>
                        <a:off x="1760" y="3225"/>
                        <a:ext cx="170" cy="910"/>
                      </a:xfrm>
                      <a:prstGeom prst="rect">
                        <a:avLst/>
                      </a:prstGeom>
                      <a:solidFill>
                        <a:srgbClr val="009900">
                          <a:alpha val="50195"/>
                        </a:srgbClr>
                      </a:solidFill>
                      <a:ln w="9525">
                        <a:noFill/>
                        <a:miter lim="800000"/>
                        <a:headEnd/>
                        <a:tailEnd/>
                      </a:ln>
                    </p:spPr>
                    <p:txBody>
                      <a:bodyPr wrap="none" anchor="ctr"/>
                      <a:lstStyle/>
                      <a:p>
                        <a:endParaRPr lang="en-US"/>
                      </a:p>
                    </p:txBody>
                  </p:sp>
                  <p:sp>
                    <p:nvSpPr>
                      <p:cNvPr id="115868" name="Rectangle 106"/>
                      <p:cNvSpPr>
                        <a:spLocks noChangeArrowheads="1"/>
                      </p:cNvSpPr>
                      <p:nvPr/>
                    </p:nvSpPr>
                    <p:spPr bwMode="auto">
                      <a:xfrm>
                        <a:off x="2440" y="3225"/>
                        <a:ext cx="171" cy="910"/>
                      </a:xfrm>
                      <a:prstGeom prst="rect">
                        <a:avLst/>
                      </a:prstGeom>
                      <a:solidFill>
                        <a:srgbClr val="009900">
                          <a:alpha val="50195"/>
                        </a:srgbClr>
                      </a:solidFill>
                      <a:ln w="9525">
                        <a:noFill/>
                        <a:miter lim="800000"/>
                        <a:headEnd/>
                        <a:tailEnd/>
                      </a:ln>
                    </p:spPr>
                    <p:txBody>
                      <a:bodyPr wrap="none" anchor="ctr"/>
                      <a:lstStyle/>
                      <a:p>
                        <a:endParaRPr lang="en-US"/>
                      </a:p>
                    </p:txBody>
                  </p:sp>
                  <p:sp>
                    <p:nvSpPr>
                      <p:cNvPr id="115869" name="Text Box 107"/>
                      <p:cNvSpPr txBox="1">
                        <a:spLocks noChangeArrowheads="1"/>
                      </p:cNvSpPr>
                      <p:nvPr/>
                    </p:nvSpPr>
                    <p:spPr bwMode="auto">
                      <a:xfrm>
                        <a:off x="2054" y="1630"/>
                        <a:ext cx="321" cy="1222"/>
                      </a:xfrm>
                      <a:prstGeom prst="rect">
                        <a:avLst/>
                      </a:prstGeom>
                      <a:noFill/>
                      <a:ln w="9525">
                        <a:noFill/>
                        <a:miter lim="800000"/>
                        <a:headEnd/>
                        <a:tailEnd/>
                      </a:ln>
                    </p:spPr>
                    <p:txBody>
                      <a:bodyPr rot="10800000" wrap="none">
                        <a:spAutoFit/>
                      </a:bodyPr>
                      <a:lstStyle/>
                      <a:p>
                        <a:pPr eaLnBrk="1" hangingPunct="1"/>
                        <a:endParaRPr lang="en-US">
                          <a:solidFill>
                            <a:srgbClr val="000000"/>
                          </a:solidFill>
                          <a:latin typeface="Arial" pitchFamily="34" charset="0"/>
                        </a:endParaRPr>
                      </a:p>
                    </p:txBody>
                  </p:sp>
                  <p:sp>
                    <p:nvSpPr>
                      <p:cNvPr id="115870" name="Text Box 108"/>
                      <p:cNvSpPr txBox="1">
                        <a:spLocks noChangeArrowheads="1"/>
                      </p:cNvSpPr>
                      <p:nvPr/>
                    </p:nvSpPr>
                    <p:spPr bwMode="auto">
                      <a:xfrm>
                        <a:off x="2871" y="3803"/>
                        <a:ext cx="321" cy="1222"/>
                      </a:xfrm>
                      <a:prstGeom prst="rect">
                        <a:avLst/>
                      </a:prstGeom>
                      <a:noFill/>
                      <a:ln w="9525">
                        <a:noFill/>
                        <a:miter lim="800000"/>
                        <a:headEnd/>
                        <a:tailEnd/>
                      </a:ln>
                    </p:spPr>
                    <p:txBody>
                      <a:bodyPr rot="10800000" wrap="none">
                        <a:spAutoFit/>
                      </a:bodyPr>
                      <a:lstStyle/>
                      <a:p>
                        <a:pPr eaLnBrk="1" hangingPunct="1"/>
                        <a:endParaRPr lang="en-US">
                          <a:solidFill>
                            <a:srgbClr val="000000"/>
                          </a:solidFill>
                          <a:latin typeface="Arial" pitchFamily="34" charset="0"/>
                        </a:endParaRPr>
                      </a:p>
                    </p:txBody>
                  </p:sp>
                  <p:sp>
                    <p:nvSpPr>
                      <p:cNvPr id="115871" name="Text Box 109"/>
                      <p:cNvSpPr txBox="1">
                        <a:spLocks noChangeArrowheads="1"/>
                      </p:cNvSpPr>
                      <p:nvPr/>
                    </p:nvSpPr>
                    <p:spPr bwMode="auto">
                      <a:xfrm>
                        <a:off x="2865" y="1975"/>
                        <a:ext cx="321" cy="1222"/>
                      </a:xfrm>
                      <a:prstGeom prst="rect">
                        <a:avLst/>
                      </a:prstGeom>
                      <a:noFill/>
                      <a:ln w="9525">
                        <a:noFill/>
                        <a:miter lim="800000"/>
                        <a:headEnd/>
                        <a:tailEnd/>
                      </a:ln>
                    </p:spPr>
                    <p:txBody>
                      <a:bodyPr rot="10800000" wrap="none">
                        <a:spAutoFit/>
                      </a:bodyPr>
                      <a:lstStyle/>
                      <a:p>
                        <a:pPr eaLnBrk="1" hangingPunct="1"/>
                        <a:endParaRPr lang="en-US">
                          <a:solidFill>
                            <a:srgbClr val="000000"/>
                          </a:solidFill>
                          <a:latin typeface="Arial" pitchFamily="34" charset="0"/>
                        </a:endParaRPr>
                      </a:p>
                    </p:txBody>
                  </p:sp>
                  <p:sp>
                    <p:nvSpPr>
                      <p:cNvPr id="115872" name="Text Box 110"/>
                      <p:cNvSpPr txBox="1">
                        <a:spLocks noChangeArrowheads="1"/>
                      </p:cNvSpPr>
                      <p:nvPr/>
                    </p:nvSpPr>
                    <p:spPr bwMode="auto">
                      <a:xfrm>
                        <a:off x="2330" y="2118"/>
                        <a:ext cx="321" cy="1222"/>
                      </a:xfrm>
                      <a:prstGeom prst="rect">
                        <a:avLst/>
                      </a:prstGeom>
                      <a:noFill/>
                      <a:ln w="9525">
                        <a:noFill/>
                        <a:miter lim="800000"/>
                        <a:headEnd/>
                        <a:tailEnd/>
                      </a:ln>
                    </p:spPr>
                    <p:txBody>
                      <a:bodyPr rot="10800000" wrap="none">
                        <a:spAutoFit/>
                      </a:bodyPr>
                      <a:lstStyle/>
                      <a:p>
                        <a:pPr eaLnBrk="1" hangingPunct="1"/>
                        <a:endParaRPr lang="en-US">
                          <a:solidFill>
                            <a:srgbClr val="000000"/>
                          </a:solidFill>
                          <a:latin typeface="Arial" pitchFamily="34" charset="0"/>
                        </a:endParaRPr>
                      </a:p>
                    </p:txBody>
                  </p:sp>
                  <p:sp>
                    <p:nvSpPr>
                      <p:cNvPr id="115873" name="Text Box 111"/>
                      <p:cNvSpPr txBox="1">
                        <a:spLocks noChangeArrowheads="1"/>
                      </p:cNvSpPr>
                      <p:nvPr/>
                    </p:nvSpPr>
                    <p:spPr bwMode="auto">
                      <a:xfrm>
                        <a:off x="2963" y="2942"/>
                        <a:ext cx="319" cy="1223"/>
                      </a:xfrm>
                      <a:prstGeom prst="rect">
                        <a:avLst/>
                      </a:prstGeom>
                      <a:noFill/>
                      <a:ln w="9525">
                        <a:noFill/>
                        <a:miter lim="800000"/>
                        <a:headEnd/>
                        <a:tailEnd/>
                      </a:ln>
                    </p:spPr>
                    <p:txBody>
                      <a:bodyPr rot="10800000" wrap="none">
                        <a:spAutoFit/>
                      </a:bodyPr>
                      <a:lstStyle/>
                      <a:p>
                        <a:pPr eaLnBrk="1" hangingPunct="1"/>
                        <a:endParaRPr lang="en-US">
                          <a:solidFill>
                            <a:srgbClr val="000000"/>
                          </a:solidFill>
                          <a:latin typeface="Arial" pitchFamily="34" charset="0"/>
                        </a:endParaRPr>
                      </a:p>
                    </p:txBody>
                  </p:sp>
                  <p:sp>
                    <p:nvSpPr>
                      <p:cNvPr id="115874" name="Text Box 112"/>
                      <p:cNvSpPr txBox="1">
                        <a:spLocks noChangeArrowheads="1"/>
                      </p:cNvSpPr>
                      <p:nvPr/>
                    </p:nvSpPr>
                    <p:spPr bwMode="auto">
                      <a:xfrm>
                        <a:off x="2379" y="3222"/>
                        <a:ext cx="321" cy="1222"/>
                      </a:xfrm>
                      <a:prstGeom prst="rect">
                        <a:avLst/>
                      </a:prstGeom>
                      <a:noFill/>
                      <a:ln w="9525">
                        <a:noFill/>
                        <a:miter lim="800000"/>
                        <a:headEnd/>
                        <a:tailEnd/>
                      </a:ln>
                    </p:spPr>
                    <p:txBody>
                      <a:bodyPr rot="10800000" wrap="none">
                        <a:spAutoFit/>
                      </a:bodyPr>
                      <a:lstStyle/>
                      <a:p>
                        <a:pPr eaLnBrk="1" hangingPunct="1"/>
                        <a:endParaRPr lang="en-US">
                          <a:solidFill>
                            <a:srgbClr val="000000"/>
                          </a:solidFill>
                          <a:latin typeface="Arial" pitchFamily="34" charset="0"/>
                        </a:endParaRPr>
                      </a:p>
                    </p:txBody>
                  </p:sp>
                  <p:sp>
                    <p:nvSpPr>
                      <p:cNvPr id="115875" name="Rectangle 113"/>
                      <p:cNvSpPr>
                        <a:spLocks noChangeArrowheads="1"/>
                      </p:cNvSpPr>
                      <p:nvPr/>
                    </p:nvSpPr>
                    <p:spPr bwMode="auto">
                      <a:xfrm>
                        <a:off x="1760" y="3088"/>
                        <a:ext cx="255" cy="228"/>
                      </a:xfrm>
                      <a:prstGeom prst="rect">
                        <a:avLst/>
                      </a:prstGeom>
                      <a:solidFill>
                        <a:srgbClr val="009900">
                          <a:alpha val="50195"/>
                        </a:srgbClr>
                      </a:solidFill>
                      <a:ln w="9525">
                        <a:noFill/>
                        <a:miter lim="800000"/>
                        <a:headEnd/>
                        <a:tailEnd/>
                      </a:ln>
                    </p:spPr>
                    <p:txBody>
                      <a:bodyPr wrap="none" anchor="ctr"/>
                      <a:lstStyle/>
                      <a:p>
                        <a:endParaRPr lang="en-US"/>
                      </a:p>
                    </p:txBody>
                  </p:sp>
                  <p:sp>
                    <p:nvSpPr>
                      <p:cNvPr id="115876" name="Rectangle 114"/>
                      <p:cNvSpPr>
                        <a:spLocks noChangeArrowheads="1"/>
                      </p:cNvSpPr>
                      <p:nvPr/>
                    </p:nvSpPr>
                    <p:spPr bwMode="auto">
                      <a:xfrm>
                        <a:off x="1802" y="2951"/>
                        <a:ext cx="85" cy="137"/>
                      </a:xfrm>
                      <a:prstGeom prst="rect">
                        <a:avLst/>
                      </a:prstGeom>
                      <a:solidFill>
                        <a:srgbClr val="009900">
                          <a:alpha val="50195"/>
                        </a:srgbClr>
                      </a:solidFill>
                      <a:ln w="9525">
                        <a:noFill/>
                        <a:miter lim="800000"/>
                        <a:headEnd/>
                        <a:tailEnd/>
                      </a:ln>
                    </p:spPr>
                    <p:txBody>
                      <a:bodyPr wrap="none" anchor="ctr"/>
                      <a:lstStyle/>
                      <a:p>
                        <a:endParaRPr lang="en-US"/>
                      </a:p>
                    </p:txBody>
                  </p:sp>
                  <p:sp>
                    <p:nvSpPr>
                      <p:cNvPr id="115877" name="Rectangle 115"/>
                      <p:cNvSpPr>
                        <a:spLocks noChangeArrowheads="1"/>
                      </p:cNvSpPr>
                      <p:nvPr/>
                    </p:nvSpPr>
                    <p:spPr bwMode="auto">
                      <a:xfrm>
                        <a:off x="1872" y="2946"/>
                        <a:ext cx="144" cy="192"/>
                      </a:xfrm>
                      <a:prstGeom prst="rect">
                        <a:avLst/>
                      </a:prstGeom>
                      <a:solidFill>
                        <a:srgbClr val="009900">
                          <a:alpha val="50195"/>
                        </a:srgbClr>
                      </a:solidFill>
                      <a:ln w="9525">
                        <a:noFill/>
                        <a:miter lim="800000"/>
                        <a:headEnd/>
                        <a:tailEnd/>
                      </a:ln>
                    </p:spPr>
                    <p:txBody>
                      <a:bodyPr wrap="none" anchor="ctr"/>
                      <a:lstStyle/>
                      <a:p>
                        <a:endParaRPr lang="en-US"/>
                      </a:p>
                    </p:txBody>
                  </p:sp>
                  <p:sp>
                    <p:nvSpPr>
                      <p:cNvPr id="115878" name="AutoShape 116"/>
                      <p:cNvSpPr>
                        <a:spLocks noChangeArrowheads="1"/>
                      </p:cNvSpPr>
                      <p:nvPr/>
                    </p:nvSpPr>
                    <p:spPr bwMode="auto">
                      <a:xfrm flipV="1">
                        <a:off x="2034" y="2223"/>
                        <a:ext cx="277" cy="273"/>
                      </a:xfrm>
                      <a:prstGeom prst="rtTriangle">
                        <a:avLst/>
                      </a:prstGeom>
                      <a:solidFill>
                        <a:srgbClr val="009900">
                          <a:alpha val="50195"/>
                        </a:srgbClr>
                      </a:solidFill>
                      <a:ln w="9525">
                        <a:noFill/>
                        <a:miter lim="800000"/>
                        <a:headEnd/>
                        <a:tailEnd/>
                      </a:ln>
                    </p:spPr>
                    <p:txBody>
                      <a:bodyPr wrap="none" anchor="ctr"/>
                      <a:lstStyle/>
                      <a:p>
                        <a:endParaRPr lang="en-US"/>
                      </a:p>
                    </p:txBody>
                  </p:sp>
                  <p:sp>
                    <p:nvSpPr>
                      <p:cNvPr id="115879" name="Rectangle 117"/>
                      <p:cNvSpPr>
                        <a:spLocks noChangeArrowheads="1"/>
                      </p:cNvSpPr>
                      <p:nvPr/>
                    </p:nvSpPr>
                    <p:spPr bwMode="auto">
                      <a:xfrm>
                        <a:off x="2027" y="2279"/>
                        <a:ext cx="85" cy="182"/>
                      </a:xfrm>
                      <a:prstGeom prst="rect">
                        <a:avLst/>
                      </a:prstGeom>
                      <a:solidFill>
                        <a:schemeClr val="tx1"/>
                      </a:solidFill>
                      <a:ln w="9525">
                        <a:noFill/>
                        <a:miter lim="800000"/>
                        <a:headEnd/>
                        <a:tailEnd/>
                      </a:ln>
                    </p:spPr>
                    <p:txBody>
                      <a:bodyPr wrap="none" anchor="ctr"/>
                      <a:lstStyle/>
                      <a:p>
                        <a:endParaRPr lang="en-US"/>
                      </a:p>
                    </p:txBody>
                  </p:sp>
                  <p:sp>
                    <p:nvSpPr>
                      <p:cNvPr id="115880" name="Text Box 118"/>
                      <p:cNvSpPr txBox="1">
                        <a:spLocks noChangeArrowheads="1"/>
                      </p:cNvSpPr>
                      <p:nvPr/>
                    </p:nvSpPr>
                    <p:spPr bwMode="auto">
                      <a:xfrm>
                        <a:off x="1803" y="3962"/>
                        <a:ext cx="320" cy="1222"/>
                      </a:xfrm>
                      <a:prstGeom prst="rect">
                        <a:avLst/>
                      </a:prstGeom>
                      <a:noFill/>
                      <a:ln w="9525">
                        <a:noFill/>
                        <a:miter lim="800000"/>
                        <a:headEnd/>
                        <a:tailEnd/>
                      </a:ln>
                    </p:spPr>
                    <p:txBody>
                      <a:bodyPr rot="10800000" wrap="none">
                        <a:spAutoFit/>
                      </a:bodyPr>
                      <a:lstStyle/>
                      <a:p>
                        <a:pPr eaLnBrk="1" hangingPunct="1"/>
                        <a:endParaRPr lang="en-US">
                          <a:solidFill>
                            <a:srgbClr val="000000"/>
                          </a:solidFill>
                          <a:latin typeface="Arial" pitchFamily="34" charset="0"/>
                        </a:endParaRPr>
                      </a:p>
                    </p:txBody>
                  </p:sp>
                  <p:sp>
                    <p:nvSpPr>
                      <p:cNvPr id="115881" name="Text Box 119"/>
                      <p:cNvSpPr txBox="1">
                        <a:spLocks noChangeArrowheads="1"/>
                      </p:cNvSpPr>
                      <p:nvPr/>
                    </p:nvSpPr>
                    <p:spPr bwMode="auto">
                      <a:xfrm>
                        <a:off x="2474" y="3513"/>
                        <a:ext cx="319" cy="1222"/>
                      </a:xfrm>
                      <a:prstGeom prst="rect">
                        <a:avLst/>
                      </a:prstGeom>
                      <a:noFill/>
                      <a:ln w="9525">
                        <a:noFill/>
                        <a:miter lim="800000"/>
                        <a:headEnd/>
                        <a:tailEnd/>
                      </a:ln>
                    </p:spPr>
                    <p:txBody>
                      <a:bodyPr rot="10800000" wrap="none">
                        <a:spAutoFit/>
                      </a:bodyPr>
                      <a:lstStyle/>
                      <a:p>
                        <a:pPr eaLnBrk="1" hangingPunct="1"/>
                        <a:endParaRPr lang="en-US">
                          <a:solidFill>
                            <a:srgbClr val="000000"/>
                          </a:solidFill>
                          <a:latin typeface="Arial" pitchFamily="34" charset="0"/>
                        </a:endParaRPr>
                      </a:p>
                    </p:txBody>
                  </p:sp>
                </p:grpSp>
                <p:sp>
                  <p:nvSpPr>
                    <p:cNvPr id="115710" name="Rectangle 120"/>
                    <p:cNvSpPr>
                      <a:spLocks noChangeArrowheads="1"/>
                    </p:cNvSpPr>
                    <p:nvPr/>
                  </p:nvSpPr>
                  <p:spPr bwMode="auto">
                    <a:xfrm>
                      <a:off x="1571" y="1161"/>
                      <a:ext cx="104" cy="99"/>
                    </a:xfrm>
                    <a:prstGeom prst="rect">
                      <a:avLst/>
                    </a:prstGeom>
                    <a:solidFill>
                      <a:srgbClr val="009900">
                        <a:alpha val="50195"/>
                      </a:srgbClr>
                    </a:solidFill>
                    <a:ln w="9525">
                      <a:noFill/>
                      <a:miter lim="800000"/>
                      <a:headEnd/>
                      <a:tailEnd/>
                    </a:ln>
                  </p:spPr>
                  <p:txBody>
                    <a:bodyPr wrap="none" anchor="ctr"/>
                    <a:lstStyle/>
                    <a:p>
                      <a:endParaRPr lang="en-US"/>
                    </a:p>
                  </p:txBody>
                </p:sp>
                <p:sp>
                  <p:nvSpPr>
                    <p:cNvPr id="115711" name="Rectangle 121"/>
                    <p:cNvSpPr>
                      <a:spLocks noChangeArrowheads="1"/>
                    </p:cNvSpPr>
                    <p:nvPr/>
                  </p:nvSpPr>
                  <p:spPr bwMode="auto">
                    <a:xfrm>
                      <a:off x="658" y="1907"/>
                      <a:ext cx="131" cy="75"/>
                    </a:xfrm>
                    <a:prstGeom prst="rect">
                      <a:avLst/>
                    </a:prstGeom>
                    <a:solidFill>
                      <a:srgbClr val="009900">
                        <a:alpha val="50195"/>
                      </a:srgbClr>
                    </a:solidFill>
                    <a:ln w="9525">
                      <a:noFill/>
                      <a:miter lim="800000"/>
                      <a:headEnd/>
                      <a:tailEnd/>
                    </a:ln>
                  </p:spPr>
                  <p:txBody>
                    <a:bodyPr wrap="none" anchor="ctr"/>
                    <a:lstStyle/>
                    <a:p>
                      <a:endParaRPr lang="en-US"/>
                    </a:p>
                  </p:txBody>
                </p:sp>
                <p:sp>
                  <p:nvSpPr>
                    <p:cNvPr id="115712" name="Rectangle 122"/>
                    <p:cNvSpPr>
                      <a:spLocks noChangeArrowheads="1"/>
                    </p:cNvSpPr>
                    <p:nvPr/>
                  </p:nvSpPr>
                  <p:spPr bwMode="auto">
                    <a:xfrm>
                      <a:off x="671" y="1186"/>
                      <a:ext cx="105" cy="74"/>
                    </a:xfrm>
                    <a:prstGeom prst="rect">
                      <a:avLst/>
                    </a:prstGeom>
                    <a:solidFill>
                      <a:srgbClr val="009900">
                        <a:alpha val="50195"/>
                      </a:srgbClr>
                    </a:solidFill>
                    <a:ln w="9525">
                      <a:noFill/>
                      <a:miter lim="800000"/>
                      <a:headEnd/>
                      <a:tailEnd/>
                    </a:ln>
                  </p:spPr>
                  <p:txBody>
                    <a:bodyPr wrap="none" anchor="ctr"/>
                    <a:lstStyle/>
                    <a:p>
                      <a:endParaRPr lang="en-US"/>
                    </a:p>
                  </p:txBody>
                </p:sp>
                <p:sp>
                  <p:nvSpPr>
                    <p:cNvPr id="115713" name="Rectangle 123"/>
                    <p:cNvSpPr>
                      <a:spLocks noChangeArrowheads="1"/>
                    </p:cNvSpPr>
                    <p:nvPr/>
                  </p:nvSpPr>
                  <p:spPr bwMode="auto">
                    <a:xfrm>
                      <a:off x="815" y="943"/>
                      <a:ext cx="104" cy="1144"/>
                    </a:xfrm>
                    <a:prstGeom prst="rect">
                      <a:avLst/>
                    </a:prstGeom>
                    <a:solidFill>
                      <a:srgbClr val="FFFF00">
                        <a:alpha val="50195"/>
                      </a:srgbClr>
                    </a:solidFill>
                    <a:ln w="9525">
                      <a:noFill/>
                      <a:miter lim="800000"/>
                      <a:headEnd/>
                      <a:tailEnd/>
                    </a:ln>
                  </p:spPr>
                  <p:txBody>
                    <a:bodyPr wrap="none" anchor="ctr"/>
                    <a:lstStyle/>
                    <a:p>
                      <a:endParaRPr lang="en-US"/>
                    </a:p>
                  </p:txBody>
                </p:sp>
                <p:sp>
                  <p:nvSpPr>
                    <p:cNvPr id="115714" name="Rectangle 124"/>
                    <p:cNvSpPr>
                      <a:spLocks noChangeArrowheads="1"/>
                    </p:cNvSpPr>
                    <p:nvPr/>
                  </p:nvSpPr>
                  <p:spPr bwMode="auto">
                    <a:xfrm>
                      <a:off x="567" y="937"/>
                      <a:ext cx="104" cy="1144"/>
                    </a:xfrm>
                    <a:prstGeom prst="rect">
                      <a:avLst/>
                    </a:prstGeom>
                    <a:solidFill>
                      <a:srgbClr val="FFFF00">
                        <a:alpha val="50195"/>
                      </a:srgbClr>
                    </a:solidFill>
                    <a:ln w="9525">
                      <a:noFill/>
                      <a:miter lim="800000"/>
                      <a:headEnd/>
                      <a:tailEnd/>
                    </a:ln>
                  </p:spPr>
                  <p:txBody>
                    <a:bodyPr wrap="none" anchor="ctr"/>
                    <a:lstStyle/>
                    <a:p>
                      <a:endParaRPr lang="en-US"/>
                    </a:p>
                  </p:txBody>
                </p:sp>
                <p:grpSp>
                  <p:nvGrpSpPr>
                    <p:cNvPr id="9" name="Group 125"/>
                    <p:cNvGrpSpPr>
                      <a:grpSpLocks/>
                    </p:cNvGrpSpPr>
                    <p:nvPr/>
                  </p:nvGrpSpPr>
                  <p:grpSpPr bwMode="auto">
                    <a:xfrm>
                      <a:off x="528" y="912"/>
                      <a:ext cx="678" cy="759"/>
                      <a:chOff x="1632" y="720"/>
                      <a:chExt cx="1872" cy="4012"/>
                    </a:xfrm>
                  </p:grpSpPr>
                  <p:sp>
                    <p:nvSpPr>
                      <p:cNvPr id="115774" name="Rectangle 126"/>
                      <p:cNvSpPr>
                        <a:spLocks noChangeArrowheads="1"/>
                      </p:cNvSpPr>
                      <p:nvPr/>
                    </p:nvSpPr>
                    <p:spPr bwMode="auto">
                      <a:xfrm>
                        <a:off x="2143" y="720"/>
                        <a:ext cx="170" cy="956"/>
                      </a:xfrm>
                      <a:prstGeom prst="rect">
                        <a:avLst/>
                      </a:prstGeom>
                      <a:solidFill>
                        <a:srgbClr val="32A0DA">
                          <a:alpha val="50195"/>
                        </a:srgbClr>
                      </a:solidFill>
                      <a:ln w="9525">
                        <a:noFill/>
                        <a:miter lim="800000"/>
                        <a:headEnd/>
                        <a:tailEnd/>
                      </a:ln>
                    </p:spPr>
                    <p:txBody>
                      <a:bodyPr wrap="none" anchor="ctr"/>
                      <a:lstStyle/>
                      <a:p>
                        <a:endParaRPr lang="en-US"/>
                      </a:p>
                    </p:txBody>
                  </p:sp>
                  <p:sp>
                    <p:nvSpPr>
                      <p:cNvPr id="115775" name="Rectangle 127"/>
                      <p:cNvSpPr>
                        <a:spLocks noChangeArrowheads="1"/>
                      </p:cNvSpPr>
                      <p:nvPr/>
                    </p:nvSpPr>
                    <p:spPr bwMode="auto">
                      <a:xfrm>
                        <a:off x="2270" y="720"/>
                        <a:ext cx="1234" cy="501"/>
                      </a:xfrm>
                      <a:prstGeom prst="rect">
                        <a:avLst/>
                      </a:prstGeom>
                      <a:solidFill>
                        <a:srgbClr val="32A0DA">
                          <a:alpha val="50195"/>
                        </a:srgbClr>
                      </a:solidFill>
                      <a:ln w="9525">
                        <a:noFill/>
                        <a:miter lim="800000"/>
                        <a:headEnd/>
                        <a:tailEnd/>
                      </a:ln>
                    </p:spPr>
                    <p:txBody>
                      <a:bodyPr wrap="none" anchor="ctr"/>
                      <a:lstStyle/>
                      <a:p>
                        <a:endParaRPr lang="en-US"/>
                      </a:p>
                    </p:txBody>
                  </p:sp>
                  <p:sp>
                    <p:nvSpPr>
                      <p:cNvPr id="115776" name="Rectangle 128"/>
                      <p:cNvSpPr>
                        <a:spLocks noChangeArrowheads="1"/>
                      </p:cNvSpPr>
                      <p:nvPr/>
                    </p:nvSpPr>
                    <p:spPr bwMode="auto">
                      <a:xfrm>
                        <a:off x="2038" y="1950"/>
                        <a:ext cx="1381" cy="1229"/>
                      </a:xfrm>
                      <a:prstGeom prst="rect">
                        <a:avLst/>
                      </a:prstGeom>
                      <a:solidFill>
                        <a:srgbClr val="32A0DA">
                          <a:alpha val="50195"/>
                        </a:srgbClr>
                      </a:solidFill>
                      <a:ln w="9525">
                        <a:noFill/>
                        <a:miter lim="800000"/>
                        <a:headEnd/>
                        <a:tailEnd/>
                      </a:ln>
                    </p:spPr>
                    <p:txBody>
                      <a:bodyPr wrap="none" anchor="ctr"/>
                      <a:lstStyle/>
                      <a:p>
                        <a:endParaRPr lang="en-US"/>
                      </a:p>
                    </p:txBody>
                  </p:sp>
                  <p:sp>
                    <p:nvSpPr>
                      <p:cNvPr id="115777" name="Rectangle 129"/>
                      <p:cNvSpPr>
                        <a:spLocks noChangeArrowheads="1"/>
                      </p:cNvSpPr>
                      <p:nvPr/>
                    </p:nvSpPr>
                    <p:spPr bwMode="auto">
                      <a:xfrm>
                        <a:off x="1632" y="3680"/>
                        <a:ext cx="1276" cy="228"/>
                      </a:xfrm>
                      <a:prstGeom prst="rect">
                        <a:avLst/>
                      </a:prstGeom>
                      <a:solidFill>
                        <a:srgbClr val="FF0000"/>
                      </a:solidFill>
                      <a:ln w="9525">
                        <a:noFill/>
                        <a:miter lim="800000"/>
                        <a:headEnd/>
                        <a:tailEnd/>
                      </a:ln>
                    </p:spPr>
                    <p:txBody>
                      <a:bodyPr wrap="none" anchor="ctr"/>
                      <a:lstStyle/>
                      <a:p>
                        <a:endParaRPr lang="en-US"/>
                      </a:p>
                    </p:txBody>
                  </p:sp>
                  <p:sp>
                    <p:nvSpPr>
                      <p:cNvPr id="115778" name="AutoShape 130"/>
                      <p:cNvSpPr>
                        <a:spLocks noChangeArrowheads="1"/>
                      </p:cNvSpPr>
                      <p:nvPr/>
                    </p:nvSpPr>
                    <p:spPr bwMode="auto">
                      <a:xfrm>
                        <a:off x="1887" y="2951"/>
                        <a:ext cx="128" cy="137"/>
                      </a:xfrm>
                      <a:prstGeom prst="rtTriangle">
                        <a:avLst/>
                      </a:prstGeom>
                      <a:solidFill>
                        <a:srgbClr val="009900">
                          <a:alpha val="50195"/>
                        </a:srgbClr>
                      </a:solidFill>
                      <a:ln w="9525">
                        <a:noFill/>
                        <a:miter lim="800000"/>
                        <a:headEnd/>
                        <a:tailEnd/>
                      </a:ln>
                    </p:spPr>
                    <p:txBody>
                      <a:bodyPr wrap="none" anchor="ctr"/>
                      <a:lstStyle/>
                      <a:p>
                        <a:endParaRPr lang="en-US"/>
                      </a:p>
                    </p:txBody>
                  </p:sp>
                  <p:sp>
                    <p:nvSpPr>
                      <p:cNvPr id="115779" name="AutoShape 131"/>
                      <p:cNvSpPr>
                        <a:spLocks noChangeArrowheads="1"/>
                      </p:cNvSpPr>
                      <p:nvPr/>
                    </p:nvSpPr>
                    <p:spPr bwMode="auto">
                      <a:xfrm flipH="1">
                        <a:off x="1760" y="2920"/>
                        <a:ext cx="42" cy="168"/>
                      </a:xfrm>
                      <a:prstGeom prst="rtTriangle">
                        <a:avLst/>
                      </a:prstGeom>
                      <a:solidFill>
                        <a:srgbClr val="009900">
                          <a:alpha val="50195"/>
                        </a:srgbClr>
                      </a:solidFill>
                      <a:ln w="9525">
                        <a:noFill/>
                        <a:miter lim="800000"/>
                        <a:headEnd/>
                        <a:tailEnd/>
                      </a:ln>
                    </p:spPr>
                    <p:txBody>
                      <a:bodyPr wrap="none" anchor="ctr"/>
                      <a:lstStyle/>
                      <a:p>
                        <a:endParaRPr lang="en-US"/>
                      </a:p>
                    </p:txBody>
                  </p:sp>
                  <p:sp>
                    <p:nvSpPr>
                      <p:cNvPr id="115780" name="Rectangle 132"/>
                      <p:cNvSpPr>
                        <a:spLocks noChangeArrowheads="1"/>
                      </p:cNvSpPr>
                      <p:nvPr/>
                    </p:nvSpPr>
                    <p:spPr bwMode="auto">
                      <a:xfrm>
                        <a:off x="1760" y="4135"/>
                        <a:ext cx="255" cy="137"/>
                      </a:xfrm>
                      <a:prstGeom prst="rect">
                        <a:avLst/>
                      </a:prstGeom>
                      <a:solidFill>
                        <a:schemeClr val="tx1"/>
                      </a:solidFill>
                      <a:ln w="9525">
                        <a:noFill/>
                        <a:miter lim="800000"/>
                        <a:headEnd/>
                        <a:tailEnd/>
                      </a:ln>
                    </p:spPr>
                    <p:txBody>
                      <a:bodyPr wrap="none" anchor="ctr"/>
                      <a:lstStyle/>
                      <a:p>
                        <a:endParaRPr lang="en-US"/>
                      </a:p>
                    </p:txBody>
                  </p:sp>
                  <p:sp>
                    <p:nvSpPr>
                      <p:cNvPr id="115781" name="Rectangle 133"/>
                      <p:cNvSpPr>
                        <a:spLocks noChangeArrowheads="1"/>
                      </p:cNvSpPr>
                      <p:nvPr/>
                    </p:nvSpPr>
                    <p:spPr bwMode="auto">
                      <a:xfrm>
                        <a:off x="1675" y="3999"/>
                        <a:ext cx="382" cy="273"/>
                      </a:xfrm>
                      <a:prstGeom prst="rect">
                        <a:avLst/>
                      </a:prstGeom>
                      <a:noFill/>
                      <a:ln w="9525">
                        <a:solidFill>
                          <a:schemeClr val="tx1"/>
                        </a:solidFill>
                        <a:prstDash val="sysDot"/>
                        <a:miter lim="800000"/>
                        <a:headEnd/>
                        <a:tailEnd/>
                      </a:ln>
                    </p:spPr>
                    <p:txBody>
                      <a:bodyPr wrap="none" anchor="ctr"/>
                      <a:lstStyle/>
                      <a:p>
                        <a:endParaRPr lang="en-US"/>
                      </a:p>
                    </p:txBody>
                  </p:sp>
                  <p:sp>
                    <p:nvSpPr>
                      <p:cNvPr id="115782" name="Line 134"/>
                      <p:cNvSpPr>
                        <a:spLocks noChangeShapeType="1"/>
                      </p:cNvSpPr>
                      <p:nvPr/>
                    </p:nvSpPr>
                    <p:spPr bwMode="auto">
                      <a:xfrm>
                        <a:off x="1675" y="4090"/>
                        <a:ext cx="382" cy="1"/>
                      </a:xfrm>
                      <a:prstGeom prst="line">
                        <a:avLst/>
                      </a:prstGeom>
                      <a:noFill/>
                      <a:ln w="9525">
                        <a:solidFill>
                          <a:schemeClr val="tx1"/>
                        </a:solidFill>
                        <a:miter lim="800000"/>
                        <a:headEnd/>
                        <a:tailEnd/>
                      </a:ln>
                    </p:spPr>
                    <p:txBody>
                      <a:bodyPr/>
                      <a:lstStyle/>
                      <a:p>
                        <a:endParaRPr lang="en-US"/>
                      </a:p>
                    </p:txBody>
                  </p:sp>
                  <p:sp>
                    <p:nvSpPr>
                      <p:cNvPr id="115783" name="Rectangle 135"/>
                      <p:cNvSpPr>
                        <a:spLocks noChangeArrowheads="1"/>
                      </p:cNvSpPr>
                      <p:nvPr/>
                    </p:nvSpPr>
                    <p:spPr bwMode="auto">
                      <a:xfrm>
                        <a:off x="2440" y="4135"/>
                        <a:ext cx="256" cy="137"/>
                      </a:xfrm>
                      <a:prstGeom prst="rect">
                        <a:avLst/>
                      </a:prstGeom>
                      <a:solidFill>
                        <a:schemeClr val="tx1"/>
                      </a:solidFill>
                      <a:ln w="9525">
                        <a:noFill/>
                        <a:miter lim="800000"/>
                        <a:headEnd/>
                        <a:tailEnd/>
                      </a:ln>
                    </p:spPr>
                    <p:txBody>
                      <a:bodyPr wrap="none" anchor="ctr"/>
                      <a:lstStyle/>
                      <a:p>
                        <a:endParaRPr lang="en-US"/>
                      </a:p>
                    </p:txBody>
                  </p:sp>
                  <p:sp>
                    <p:nvSpPr>
                      <p:cNvPr id="115784" name="Rectangle 136"/>
                      <p:cNvSpPr>
                        <a:spLocks noChangeArrowheads="1"/>
                      </p:cNvSpPr>
                      <p:nvPr/>
                    </p:nvSpPr>
                    <p:spPr bwMode="auto">
                      <a:xfrm>
                        <a:off x="2355" y="3999"/>
                        <a:ext cx="383" cy="273"/>
                      </a:xfrm>
                      <a:prstGeom prst="rect">
                        <a:avLst/>
                      </a:prstGeom>
                      <a:noFill/>
                      <a:ln w="9525">
                        <a:solidFill>
                          <a:schemeClr val="tx1"/>
                        </a:solidFill>
                        <a:prstDash val="sysDot"/>
                        <a:miter lim="800000"/>
                        <a:headEnd/>
                        <a:tailEnd/>
                      </a:ln>
                    </p:spPr>
                    <p:txBody>
                      <a:bodyPr wrap="none" anchor="ctr"/>
                      <a:lstStyle/>
                      <a:p>
                        <a:endParaRPr lang="en-US"/>
                      </a:p>
                    </p:txBody>
                  </p:sp>
                  <p:sp>
                    <p:nvSpPr>
                      <p:cNvPr id="115785" name="Line 137"/>
                      <p:cNvSpPr>
                        <a:spLocks noChangeShapeType="1"/>
                      </p:cNvSpPr>
                      <p:nvPr/>
                    </p:nvSpPr>
                    <p:spPr bwMode="auto">
                      <a:xfrm>
                        <a:off x="2355" y="4090"/>
                        <a:ext cx="383" cy="1"/>
                      </a:xfrm>
                      <a:prstGeom prst="line">
                        <a:avLst/>
                      </a:prstGeom>
                      <a:noFill/>
                      <a:ln w="9525">
                        <a:solidFill>
                          <a:schemeClr val="tx1"/>
                        </a:solidFill>
                        <a:miter lim="800000"/>
                        <a:headEnd/>
                        <a:tailEnd/>
                      </a:ln>
                    </p:spPr>
                    <p:txBody>
                      <a:bodyPr/>
                      <a:lstStyle/>
                      <a:p>
                        <a:endParaRPr lang="en-US"/>
                      </a:p>
                    </p:txBody>
                  </p:sp>
                  <p:sp>
                    <p:nvSpPr>
                      <p:cNvPr id="115786" name="Rectangle 138"/>
                      <p:cNvSpPr>
                        <a:spLocks noChangeArrowheads="1"/>
                      </p:cNvSpPr>
                      <p:nvPr/>
                    </p:nvSpPr>
                    <p:spPr bwMode="auto">
                      <a:xfrm>
                        <a:off x="2355" y="3771"/>
                        <a:ext cx="383" cy="228"/>
                      </a:xfrm>
                      <a:prstGeom prst="rect">
                        <a:avLst/>
                      </a:prstGeom>
                      <a:noFill/>
                      <a:ln w="9525">
                        <a:solidFill>
                          <a:schemeClr val="tx1"/>
                        </a:solidFill>
                        <a:miter lim="800000"/>
                        <a:headEnd/>
                        <a:tailEnd/>
                      </a:ln>
                    </p:spPr>
                    <p:txBody>
                      <a:bodyPr wrap="none" anchor="ctr"/>
                      <a:lstStyle/>
                      <a:p>
                        <a:endParaRPr lang="en-US"/>
                      </a:p>
                    </p:txBody>
                  </p:sp>
                  <p:sp>
                    <p:nvSpPr>
                      <p:cNvPr id="115787" name="Rectangle 139"/>
                      <p:cNvSpPr>
                        <a:spLocks noChangeArrowheads="1"/>
                      </p:cNvSpPr>
                      <p:nvPr/>
                    </p:nvSpPr>
                    <p:spPr bwMode="auto">
                      <a:xfrm rot="2700000">
                        <a:off x="2189" y="2231"/>
                        <a:ext cx="182" cy="893"/>
                      </a:xfrm>
                      <a:prstGeom prst="rect">
                        <a:avLst/>
                      </a:prstGeom>
                      <a:solidFill>
                        <a:srgbClr val="FF0000"/>
                      </a:solidFill>
                      <a:ln w="9525">
                        <a:noFill/>
                        <a:miter lim="800000"/>
                        <a:headEnd/>
                        <a:tailEnd/>
                      </a:ln>
                    </p:spPr>
                    <p:txBody>
                      <a:bodyPr wrap="none" anchor="ctr"/>
                      <a:lstStyle/>
                      <a:p>
                        <a:endParaRPr lang="en-US"/>
                      </a:p>
                    </p:txBody>
                  </p:sp>
                  <p:sp>
                    <p:nvSpPr>
                      <p:cNvPr id="115788" name="AutoShape 140"/>
                      <p:cNvSpPr>
                        <a:spLocks noChangeArrowheads="1"/>
                      </p:cNvSpPr>
                      <p:nvPr/>
                    </p:nvSpPr>
                    <p:spPr bwMode="auto">
                      <a:xfrm rot="2700000">
                        <a:off x="1823" y="2979"/>
                        <a:ext cx="214" cy="10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42 w 21600"/>
                          <a:gd name="T13" fmla="*/ 4447 h 21600"/>
                          <a:gd name="T14" fmla="*/ 17058 w 21600"/>
                          <a:gd name="T15" fmla="*/ 17153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rgbClr val="FF0000"/>
                      </a:solidFill>
                      <a:ln w="9525">
                        <a:noFill/>
                        <a:miter lim="800000"/>
                        <a:headEnd/>
                        <a:tailEnd/>
                      </a:ln>
                    </p:spPr>
                    <p:txBody>
                      <a:bodyPr wrap="none" anchor="ctr"/>
                      <a:lstStyle/>
                      <a:p>
                        <a:endParaRPr lang="en-US"/>
                      </a:p>
                    </p:txBody>
                  </p:sp>
                  <p:sp>
                    <p:nvSpPr>
                      <p:cNvPr id="115789" name="Rectangle 141"/>
                      <p:cNvSpPr>
                        <a:spLocks noChangeArrowheads="1"/>
                      </p:cNvSpPr>
                      <p:nvPr/>
                    </p:nvSpPr>
                    <p:spPr bwMode="auto">
                      <a:xfrm>
                        <a:off x="2525" y="2769"/>
                        <a:ext cx="256" cy="365"/>
                      </a:xfrm>
                      <a:prstGeom prst="rect">
                        <a:avLst/>
                      </a:prstGeom>
                      <a:solidFill>
                        <a:srgbClr val="FF0000"/>
                      </a:solidFill>
                      <a:ln w="9525">
                        <a:noFill/>
                        <a:miter lim="800000"/>
                        <a:headEnd/>
                        <a:tailEnd/>
                      </a:ln>
                    </p:spPr>
                    <p:txBody>
                      <a:bodyPr wrap="none" anchor="ctr"/>
                      <a:lstStyle/>
                      <a:p>
                        <a:endParaRPr lang="en-US"/>
                      </a:p>
                    </p:txBody>
                  </p:sp>
                  <p:sp>
                    <p:nvSpPr>
                      <p:cNvPr id="115790" name="Rectangle 142"/>
                      <p:cNvSpPr>
                        <a:spLocks noChangeArrowheads="1"/>
                      </p:cNvSpPr>
                      <p:nvPr/>
                    </p:nvSpPr>
                    <p:spPr bwMode="auto">
                      <a:xfrm rot="2700000">
                        <a:off x="2807" y="2328"/>
                        <a:ext cx="182" cy="724"/>
                      </a:xfrm>
                      <a:prstGeom prst="rect">
                        <a:avLst/>
                      </a:prstGeom>
                      <a:solidFill>
                        <a:srgbClr val="FF0000"/>
                      </a:solidFill>
                      <a:ln w="9525">
                        <a:noFill/>
                        <a:miter lim="800000"/>
                        <a:headEnd/>
                        <a:tailEnd/>
                      </a:ln>
                    </p:spPr>
                    <p:txBody>
                      <a:bodyPr wrap="none" anchor="ctr"/>
                      <a:lstStyle/>
                      <a:p>
                        <a:endParaRPr lang="en-US"/>
                      </a:p>
                    </p:txBody>
                  </p:sp>
                  <p:sp>
                    <p:nvSpPr>
                      <p:cNvPr id="115791" name="AutoShape 143"/>
                      <p:cNvSpPr>
                        <a:spLocks noChangeArrowheads="1"/>
                      </p:cNvSpPr>
                      <p:nvPr/>
                    </p:nvSpPr>
                    <p:spPr bwMode="auto">
                      <a:xfrm flipH="1" flipV="1">
                        <a:off x="3079" y="2370"/>
                        <a:ext cx="127" cy="136"/>
                      </a:xfrm>
                      <a:prstGeom prst="rtTriangle">
                        <a:avLst/>
                      </a:prstGeom>
                      <a:solidFill>
                        <a:srgbClr val="FF0000"/>
                      </a:solidFill>
                      <a:ln w="9525">
                        <a:noFill/>
                        <a:miter lim="800000"/>
                        <a:headEnd/>
                        <a:tailEnd/>
                      </a:ln>
                    </p:spPr>
                    <p:txBody>
                      <a:bodyPr wrap="none" anchor="ctr"/>
                      <a:lstStyle/>
                      <a:p>
                        <a:endParaRPr lang="en-US"/>
                      </a:p>
                    </p:txBody>
                  </p:sp>
                  <p:sp>
                    <p:nvSpPr>
                      <p:cNvPr id="115792" name="AutoShape 144"/>
                      <p:cNvSpPr>
                        <a:spLocks noChangeArrowheads="1"/>
                      </p:cNvSpPr>
                      <p:nvPr/>
                    </p:nvSpPr>
                    <p:spPr bwMode="auto">
                      <a:xfrm flipH="1" flipV="1">
                        <a:off x="2525" y="2289"/>
                        <a:ext cx="128" cy="137"/>
                      </a:xfrm>
                      <a:prstGeom prst="rtTriangle">
                        <a:avLst/>
                      </a:prstGeom>
                      <a:solidFill>
                        <a:srgbClr val="FF0000"/>
                      </a:solidFill>
                      <a:ln w="9525">
                        <a:noFill/>
                        <a:miter lim="800000"/>
                        <a:headEnd/>
                        <a:tailEnd/>
                      </a:ln>
                    </p:spPr>
                    <p:txBody>
                      <a:bodyPr wrap="none" anchor="ctr"/>
                      <a:lstStyle/>
                      <a:p>
                        <a:endParaRPr lang="en-US"/>
                      </a:p>
                    </p:txBody>
                  </p:sp>
                  <p:sp>
                    <p:nvSpPr>
                      <p:cNvPr id="115793" name="Rectangle 145"/>
                      <p:cNvSpPr>
                        <a:spLocks noChangeArrowheads="1"/>
                      </p:cNvSpPr>
                      <p:nvPr/>
                    </p:nvSpPr>
                    <p:spPr bwMode="auto">
                      <a:xfrm>
                        <a:off x="3071" y="857"/>
                        <a:ext cx="135" cy="1618"/>
                      </a:xfrm>
                      <a:prstGeom prst="rect">
                        <a:avLst/>
                      </a:prstGeom>
                      <a:solidFill>
                        <a:srgbClr val="FF0000"/>
                      </a:solidFill>
                      <a:ln w="9525">
                        <a:noFill/>
                        <a:miter lim="800000"/>
                        <a:headEnd/>
                        <a:tailEnd/>
                      </a:ln>
                    </p:spPr>
                    <p:txBody>
                      <a:bodyPr wrap="none" anchor="ctr"/>
                      <a:lstStyle/>
                      <a:p>
                        <a:endParaRPr lang="en-US"/>
                      </a:p>
                    </p:txBody>
                  </p:sp>
                  <p:sp>
                    <p:nvSpPr>
                      <p:cNvPr id="115794" name="Rectangle 146"/>
                      <p:cNvSpPr>
                        <a:spLocks noChangeArrowheads="1"/>
                      </p:cNvSpPr>
                      <p:nvPr/>
                    </p:nvSpPr>
                    <p:spPr bwMode="auto">
                      <a:xfrm>
                        <a:off x="2525" y="2041"/>
                        <a:ext cx="128" cy="283"/>
                      </a:xfrm>
                      <a:prstGeom prst="rect">
                        <a:avLst/>
                      </a:prstGeom>
                      <a:solidFill>
                        <a:srgbClr val="FF0000"/>
                      </a:solidFill>
                      <a:ln w="9525">
                        <a:noFill/>
                        <a:miter lim="800000"/>
                        <a:headEnd/>
                        <a:tailEnd/>
                      </a:ln>
                    </p:spPr>
                    <p:txBody>
                      <a:bodyPr wrap="none" anchor="ctr"/>
                      <a:lstStyle/>
                      <a:p>
                        <a:endParaRPr lang="en-US"/>
                      </a:p>
                    </p:txBody>
                  </p:sp>
                  <p:sp>
                    <p:nvSpPr>
                      <p:cNvPr id="115795" name="Rectangle 147"/>
                      <p:cNvSpPr>
                        <a:spLocks noChangeArrowheads="1"/>
                      </p:cNvSpPr>
                      <p:nvPr/>
                    </p:nvSpPr>
                    <p:spPr bwMode="auto">
                      <a:xfrm>
                        <a:off x="2738" y="1767"/>
                        <a:ext cx="681" cy="274"/>
                      </a:xfrm>
                      <a:prstGeom prst="rect">
                        <a:avLst/>
                      </a:prstGeom>
                      <a:solidFill>
                        <a:srgbClr val="009900">
                          <a:alpha val="50195"/>
                        </a:srgbClr>
                      </a:solidFill>
                      <a:ln w="9525">
                        <a:noFill/>
                        <a:miter lim="800000"/>
                        <a:headEnd/>
                        <a:tailEnd/>
                      </a:ln>
                    </p:spPr>
                    <p:txBody>
                      <a:bodyPr wrap="none" anchor="ctr"/>
                      <a:lstStyle/>
                      <a:p>
                        <a:endParaRPr lang="en-US"/>
                      </a:p>
                    </p:txBody>
                  </p:sp>
                  <p:sp>
                    <p:nvSpPr>
                      <p:cNvPr id="115796" name="Rectangle 148"/>
                      <p:cNvSpPr>
                        <a:spLocks noChangeArrowheads="1"/>
                      </p:cNvSpPr>
                      <p:nvPr/>
                    </p:nvSpPr>
                    <p:spPr bwMode="auto">
                      <a:xfrm>
                        <a:off x="3258" y="2041"/>
                        <a:ext cx="161" cy="409"/>
                      </a:xfrm>
                      <a:prstGeom prst="rect">
                        <a:avLst/>
                      </a:prstGeom>
                      <a:solidFill>
                        <a:srgbClr val="009900">
                          <a:alpha val="50195"/>
                        </a:srgbClr>
                      </a:solidFill>
                      <a:ln w="9525">
                        <a:noFill/>
                        <a:miter lim="800000"/>
                        <a:headEnd/>
                        <a:tailEnd/>
                      </a:ln>
                    </p:spPr>
                    <p:txBody>
                      <a:bodyPr wrap="none" anchor="ctr"/>
                      <a:lstStyle/>
                      <a:p>
                        <a:endParaRPr lang="en-US"/>
                      </a:p>
                    </p:txBody>
                  </p:sp>
                  <p:sp>
                    <p:nvSpPr>
                      <p:cNvPr id="115797" name="Rectangle 149"/>
                      <p:cNvSpPr>
                        <a:spLocks noChangeArrowheads="1"/>
                      </p:cNvSpPr>
                      <p:nvPr/>
                    </p:nvSpPr>
                    <p:spPr bwMode="auto">
                      <a:xfrm>
                        <a:off x="3334" y="2177"/>
                        <a:ext cx="85" cy="182"/>
                      </a:xfrm>
                      <a:prstGeom prst="rect">
                        <a:avLst/>
                      </a:prstGeom>
                      <a:solidFill>
                        <a:schemeClr val="tx1"/>
                      </a:solidFill>
                      <a:ln w="9525">
                        <a:noFill/>
                        <a:miter lim="800000"/>
                        <a:headEnd/>
                        <a:tailEnd/>
                      </a:ln>
                    </p:spPr>
                    <p:txBody>
                      <a:bodyPr wrap="none" anchor="ctr"/>
                      <a:lstStyle/>
                      <a:p>
                        <a:endParaRPr lang="en-US"/>
                      </a:p>
                    </p:txBody>
                  </p:sp>
                  <p:sp>
                    <p:nvSpPr>
                      <p:cNvPr id="115798" name="Rectangle 150"/>
                      <p:cNvSpPr>
                        <a:spLocks noChangeArrowheads="1"/>
                      </p:cNvSpPr>
                      <p:nvPr/>
                    </p:nvSpPr>
                    <p:spPr bwMode="auto">
                      <a:xfrm>
                        <a:off x="2525" y="902"/>
                        <a:ext cx="135" cy="1482"/>
                      </a:xfrm>
                      <a:prstGeom prst="rect">
                        <a:avLst/>
                      </a:prstGeom>
                      <a:solidFill>
                        <a:srgbClr val="FF0000"/>
                      </a:solidFill>
                      <a:ln w="9525">
                        <a:noFill/>
                        <a:miter lim="800000"/>
                        <a:headEnd/>
                        <a:tailEnd/>
                      </a:ln>
                    </p:spPr>
                    <p:txBody>
                      <a:bodyPr wrap="none" anchor="ctr"/>
                      <a:lstStyle/>
                      <a:p>
                        <a:endParaRPr lang="en-US"/>
                      </a:p>
                    </p:txBody>
                  </p:sp>
                  <p:sp>
                    <p:nvSpPr>
                      <p:cNvPr id="115799" name="AutoShape 151"/>
                      <p:cNvSpPr>
                        <a:spLocks noChangeArrowheads="1"/>
                      </p:cNvSpPr>
                      <p:nvPr/>
                    </p:nvSpPr>
                    <p:spPr bwMode="auto">
                      <a:xfrm flipH="1" flipV="1">
                        <a:off x="2525" y="1904"/>
                        <a:ext cx="213" cy="137"/>
                      </a:xfrm>
                      <a:prstGeom prst="rtTriangle">
                        <a:avLst/>
                      </a:prstGeom>
                      <a:solidFill>
                        <a:srgbClr val="009900">
                          <a:alpha val="50195"/>
                        </a:srgbClr>
                      </a:solidFill>
                      <a:ln w="9525">
                        <a:noFill/>
                        <a:miter lim="800000"/>
                        <a:headEnd/>
                        <a:tailEnd/>
                      </a:ln>
                    </p:spPr>
                    <p:txBody>
                      <a:bodyPr wrap="none" anchor="ctr"/>
                      <a:lstStyle/>
                      <a:p>
                        <a:endParaRPr lang="en-US"/>
                      </a:p>
                    </p:txBody>
                  </p:sp>
                  <p:sp>
                    <p:nvSpPr>
                      <p:cNvPr id="115800" name="Rectangle 152"/>
                      <p:cNvSpPr>
                        <a:spLocks noChangeArrowheads="1"/>
                      </p:cNvSpPr>
                      <p:nvPr/>
                    </p:nvSpPr>
                    <p:spPr bwMode="auto">
                      <a:xfrm>
                        <a:off x="2525" y="1767"/>
                        <a:ext cx="213" cy="137"/>
                      </a:xfrm>
                      <a:prstGeom prst="rect">
                        <a:avLst/>
                      </a:prstGeom>
                      <a:solidFill>
                        <a:srgbClr val="009900">
                          <a:alpha val="50195"/>
                        </a:srgbClr>
                      </a:solidFill>
                      <a:ln w="9525">
                        <a:noFill/>
                        <a:miter lim="800000"/>
                        <a:headEnd/>
                        <a:tailEnd/>
                      </a:ln>
                    </p:spPr>
                    <p:txBody>
                      <a:bodyPr wrap="none" anchor="ctr"/>
                      <a:lstStyle/>
                      <a:p>
                        <a:endParaRPr lang="en-US"/>
                      </a:p>
                    </p:txBody>
                  </p:sp>
                  <p:sp>
                    <p:nvSpPr>
                      <p:cNvPr id="115801" name="Rectangle 153"/>
                      <p:cNvSpPr>
                        <a:spLocks noChangeArrowheads="1"/>
                      </p:cNvSpPr>
                      <p:nvPr/>
                    </p:nvSpPr>
                    <p:spPr bwMode="auto">
                      <a:xfrm>
                        <a:off x="2440" y="2906"/>
                        <a:ext cx="256" cy="319"/>
                      </a:xfrm>
                      <a:prstGeom prst="rect">
                        <a:avLst/>
                      </a:prstGeom>
                      <a:solidFill>
                        <a:srgbClr val="009900">
                          <a:alpha val="50195"/>
                        </a:srgbClr>
                      </a:solidFill>
                      <a:ln w="9525">
                        <a:noFill/>
                        <a:miter lim="800000"/>
                        <a:headEnd/>
                        <a:tailEnd/>
                      </a:ln>
                    </p:spPr>
                    <p:txBody>
                      <a:bodyPr wrap="none" anchor="ctr"/>
                      <a:lstStyle/>
                      <a:p>
                        <a:endParaRPr lang="en-US"/>
                      </a:p>
                    </p:txBody>
                  </p:sp>
                  <p:sp>
                    <p:nvSpPr>
                      <p:cNvPr id="115802" name="AutoShape 154"/>
                      <p:cNvSpPr>
                        <a:spLocks noChangeArrowheads="1"/>
                      </p:cNvSpPr>
                      <p:nvPr/>
                    </p:nvSpPr>
                    <p:spPr bwMode="auto">
                      <a:xfrm flipH="1">
                        <a:off x="2440" y="2633"/>
                        <a:ext cx="256" cy="273"/>
                      </a:xfrm>
                      <a:prstGeom prst="rtTriangle">
                        <a:avLst/>
                      </a:prstGeom>
                      <a:solidFill>
                        <a:srgbClr val="009900">
                          <a:alpha val="50195"/>
                        </a:srgbClr>
                      </a:solidFill>
                      <a:ln w="9525">
                        <a:noFill/>
                        <a:miter lim="800000"/>
                        <a:headEnd/>
                        <a:tailEnd/>
                      </a:ln>
                    </p:spPr>
                    <p:txBody>
                      <a:bodyPr wrap="none" anchor="ctr"/>
                      <a:lstStyle/>
                      <a:p>
                        <a:endParaRPr lang="en-US"/>
                      </a:p>
                    </p:txBody>
                  </p:sp>
                  <p:sp>
                    <p:nvSpPr>
                      <p:cNvPr id="115803" name="Rectangle 155"/>
                      <p:cNvSpPr>
                        <a:spLocks noChangeArrowheads="1"/>
                      </p:cNvSpPr>
                      <p:nvPr/>
                    </p:nvSpPr>
                    <p:spPr bwMode="auto">
                      <a:xfrm>
                        <a:off x="2440" y="902"/>
                        <a:ext cx="85" cy="1048"/>
                      </a:xfrm>
                      <a:prstGeom prst="rect">
                        <a:avLst/>
                      </a:prstGeom>
                      <a:solidFill>
                        <a:srgbClr val="FF0000"/>
                      </a:solidFill>
                      <a:ln w="9525">
                        <a:noFill/>
                        <a:miter lim="800000"/>
                        <a:headEnd/>
                        <a:tailEnd/>
                      </a:ln>
                    </p:spPr>
                    <p:txBody>
                      <a:bodyPr wrap="none" anchor="ctr"/>
                      <a:lstStyle/>
                      <a:p>
                        <a:endParaRPr lang="en-US"/>
                      </a:p>
                    </p:txBody>
                  </p:sp>
                  <p:sp>
                    <p:nvSpPr>
                      <p:cNvPr id="115804" name="AutoShape 156"/>
                      <p:cNvSpPr>
                        <a:spLocks noChangeArrowheads="1"/>
                      </p:cNvSpPr>
                      <p:nvPr/>
                    </p:nvSpPr>
                    <p:spPr bwMode="auto">
                      <a:xfrm flipH="1" flipV="1">
                        <a:off x="2440" y="1939"/>
                        <a:ext cx="128" cy="137"/>
                      </a:xfrm>
                      <a:prstGeom prst="rtTriangle">
                        <a:avLst/>
                      </a:prstGeom>
                      <a:solidFill>
                        <a:srgbClr val="FF0000"/>
                      </a:solidFill>
                      <a:ln w="9525">
                        <a:noFill/>
                        <a:miter lim="800000"/>
                        <a:headEnd/>
                        <a:tailEnd/>
                      </a:ln>
                    </p:spPr>
                    <p:txBody>
                      <a:bodyPr wrap="none" anchor="ctr"/>
                      <a:lstStyle/>
                      <a:p>
                        <a:endParaRPr lang="en-US"/>
                      </a:p>
                    </p:txBody>
                  </p:sp>
                  <p:sp>
                    <p:nvSpPr>
                      <p:cNvPr id="115805" name="Rectangle 157"/>
                      <p:cNvSpPr>
                        <a:spLocks noChangeArrowheads="1"/>
                      </p:cNvSpPr>
                      <p:nvPr/>
                    </p:nvSpPr>
                    <p:spPr bwMode="auto">
                      <a:xfrm>
                        <a:off x="2152" y="1358"/>
                        <a:ext cx="85" cy="182"/>
                      </a:xfrm>
                      <a:prstGeom prst="rect">
                        <a:avLst/>
                      </a:prstGeom>
                      <a:solidFill>
                        <a:schemeClr val="tx1"/>
                      </a:solidFill>
                      <a:ln w="9525">
                        <a:noFill/>
                        <a:miter lim="800000"/>
                        <a:headEnd/>
                        <a:tailEnd/>
                      </a:ln>
                    </p:spPr>
                    <p:txBody>
                      <a:bodyPr wrap="none" anchor="ctr"/>
                      <a:lstStyle/>
                      <a:p>
                        <a:endParaRPr lang="en-US"/>
                      </a:p>
                    </p:txBody>
                  </p:sp>
                  <p:sp>
                    <p:nvSpPr>
                      <p:cNvPr id="115806" name="Rectangle 158"/>
                      <p:cNvSpPr>
                        <a:spLocks noChangeArrowheads="1"/>
                      </p:cNvSpPr>
                      <p:nvPr/>
                    </p:nvSpPr>
                    <p:spPr bwMode="auto">
                      <a:xfrm flipH="1" flipV="1">
                        <a:off x="3419" y="923"/>
                        <a:ext cx="85" cy="182"/>
                      </a:xfrm>
                      <a:prstGeom prst="rect">
                        <a:avLst/>
                      </a:prstGeom>
                      <a:solidFill>
                        <a:schemeClr val="tx1"/>
                      </a:solidFill>
                      <a:ln w="9525">
                        <a:noFill/>
                        <a:miter lim="800000"/>
                        <a:headEnd/>
                        <a:tailEnd/>
                      </a:ln>
                    </p:spPr>
                    <p:txBody>
                      <a:bodyPr wrap="none" anchor="ctr"/>
                      <a:lstStyle/>
                      <a:p>
                        <a:endParaRPr lang="en-US"/>
                      </a:p>
                    </p:txBody>
                  </p:sp>
                  <p:sp>
                    <p:nvSpPr>
                      <p:cNvPr id="115807" name="Rectangle 159"/>
                      <p:cNvSpPr>
                        <a:spLocks noChangeArrowheads="1"/>
                      </p:cNvSpPr>
                      <p:nvPr/>
                    </p:nvSpPr>
                    <p:spPr bwMode="auto">
                      <a:xfrm>
                        <a:off x="2440" y="902"/>
                        <a:ext cx="341" cy="228"/>
                      </a:xfrm>
                      <a:prstGeom prst="rect">
                        <a:avLst/>
                      </a:prstGeom>
                      <a:noFill/>
                      <a:ln w="9525">
                        <a:solidFill>
                          <a:schemeClr val="tx1"/>
                        </a:solidFill>
                        <a:prstDash val="sysDot"/>
                        <a:miter lim="800000"/>
                        <a:headEnd/>
                        <a:tailEnd/>
                      </a:ln>
                    </p:spPr>
                    <p:txBody>
                      <a:bodyPr wrap="none" anchor="ctr"/>
                      <a:lstStyle/>
                      <a:p>
                        <a:endParaRPr lang="en-US"/>
                      </a:p>
                    </p:txBody>
                  </p:sp>
                  <p:sp>
                    <p:nvSpPr>
                      <p:cNvPr id="115808" name="Rectangle 160"/>
                      <p:cNvSpPr>
                        <a:spLocks noChangeArrowheads="1"/>
                      </p:cNvSpPr>
                      <p:nvPr/>
                    </p:nvSpPr>
                    <p:spPr bwMode="auto">
                      <a:xfrm>
                        <a:off x="2908" y="1333"/>
                        <a:ext cx="341" cy="228"/>
                      </a:xfrm>
                      <a:prstGeom prst="rect">
                        <a:avLst/>
                      </a:prstGeom>
                      <a:noFill/>
                      <a:ln w="9525">
                        <a:solidFill>
                          <a:schemeClr val="tx1"/>
                        </a:solidFill>
                        <a:prstDash val="sysDot"/>
                        <a:miter lim="800000"/>
                        <a:headEnd/>
                        <a:tailEnd/>
                      </a:ln>
                    </p:spPr>
                    <p:txBody>
                      <a:bodyPr wrap="none" anchor="ctr"/>
                      <a:lstStyle/>
                      <a:p>
                        <a:endParaRPr lang="en-US"/>
                      </a:p>
                    </p:txBody>
                  </p:sp>
                  <p:sp>
                    <p:nvSpPr>
                      <p:cNvPr id="115809" name="Rectangle 161"/>
                      <p:cNvSpPr>
                        <a:spLocks noChangeArrowheads="1"/>
                      </p:cNvSpPr>
                      <p:nvPr/>
                    </p:nvSpPr>
                    <p:spPr bwMode="auto">
                      <a:xfrm>
                        <a:off x="2987" y="853"/>
                        <a:ext cx="135" cy="487"/>
                      </a:xfrm>
                      <a:prstGeom prst="rect">
                        <a:avLst/>
                      </a:prstGeom>
                      <a:solidFill>
                        <a:srgbClr val="FF0000"/>
                      </a:solidFill>
                      <a:ln w="9525">
                        <a:noFill/>
                        <a:miter lim="800000"/>
                        <a:headEnd/>
                        <a:tailEnd/>
                      </a:ln>
                    </p:spPr>
                    <p:txBody>
                      <a:bodyPr wrap="none" anchor="ctr"/>
                      <a:lstStyle/>
                      <a:p>
                        <a:endParaRPr lang="en-US"/>
                      </a:p>
                    </p:txBody>
                  </p:sp>
                  <p:sp>
                    <p:nvSpPr>
                      <p:cNvPr id="115810" name="Rectangle 162"/>
                      <p:cNvSpPr>
                        <a:spLocks noChangeArrowheads="1"/>
                      </p:cNvSpPr>
                      <p:nvPr/>
                    </p:nvSpPr>
                    <p:spPr bwMode="auto">
                      <a:xfrm flipH="1" flipV="1">
                        <a:off x="2483" y="937"/>
                        <a:ext cx="936" cy="137"/>
                      </a:xfrm>
                      <a:prstGeom prst="rect">
                        <a:avLst/>
                      </a:prstGeom>
                      <a:solidFill>
                        <a:srgbClr val="009900">
                          <a:alpha val="50195"/>
                        </a:srgbClr>
                      </a:solidFill>
                      <a:ln w="9525">
                        <a:noFill/>
                        <a:miter lim="800000"/>
                        <a:headEnd/>
                        <a:tailEnd/>
                      </a:ln>
                    </p:spPr>
                    <p:txBody>
                      <a:bodyPr wrap="none" anchor="ctr"/>
                      <a:lstStyle/>
                      <a:p>
                        <a:endParaRPr lang="en-US"/>
                      </a:p>
                    </p:txBody>
                  </p:sp>
                  <p:sp>
                    <p:nvSpPr>
                      <p:cNvPr id="115811" name="Rectangle 163"/>
                      <p:cNvSpPr>
                        <a:spLocks noChangeArrowheads="1"/>
                      </p:cNvSpPr>
                      <p:nvPr/>
                    </p:nvSpPr>
                    <p:spPr bwMode="auto">
                      <a:xfrm>
                        <a:off x="2240" y="1393"/>
                        <a:ext cx="936" cy="136"/>
                      </a:xfrm>
                      <a:prstGeom prst="rect">
                        <a:avLst/>
                      </a:prstGeom>
                      <a:solidFill>
                        <a:srgbClr val="009900">
                          <a:alpha val="50195"/>
                        </a:srgbClr>
                      </a:solidFill>
                      <a:ln w="9525">
                        <a:noFill/>
                        <a:miter lim="800000"/>
                        <a:headEnd/>
                        <a:tailEnd/>
                      </a:ln>
                    </p:spPr>
                    <p:txBody>
                      <a:bodyPr wrap="none" anchor="ctr"/>
                      <a:lstStyle/>
                      <a:p>
                        <a:endParaRPr lang="en-US"/>
                      </a:p>
                    </p:txBody>
                  </p:sp>
                  <p:sp>
                    <p:nvSpPr>
                      <p:cNvPr id="115812" name="Rectangle 164"/>
                      <p:cNvSpPr>
                        <a:spLocks noChangeArrowheads="1"/>
                      </p:cNvSpPr>
                      <p:nvPr/>
                    </p:nvSpPr>
                    <p:spPr bwMode="auto">
                      <a:xfrm rot="-2700000">
                        <a:off x="2198" y="2254"/>
                        <a:ext cx="340" cy="638"/>
                      </a:xfrm>
                      <a:prstGeom prst="rect">
                        <a:avLst/>
                      </a:prstGeom>
                      <a:solidFill>
                        <a:srgbClr val="009900">
                          <a:alpha val="50195"/>
                        </a:srgbClr>
                      </a:solidFill>
                      <a:ln w="9525">
                        <a:noFill/>
                        <a:miter lim="800000"/>
                        <a:headEnd/>
                        <a:tailEnd/>
                      </a:ln>
                    </p:spPr>
                    <p:txBody>
                      <a:bodyPr wrap="none" anchor="ctr"/>
                      <a:lstStyle/>
                      <a:p>
                        <a:endParaRPr lang="en-US"/>
                      </a:p>
                    </p:txBody>
                  </p:sp>
                  <p:sp>
                    <p:nvSpPr>
                      <p:cNvPr id="115813" name="Rectangle 165"/>
                      <p:cNvSpPr>
                        <a:spLocks noChangeArrowheads="1"/>
                      </p:cNvSpPr>
                      <p:nvPr/>
                    </p:nvSpPr>
                    <p:spPr bwMode="auto">
                      <a:xfrm>
                        <a:off x="1760" y="3225"/>
                        <a:ext cx="170" cy="910"/>
                      </a:xfrm>
                      <a:prstGeom prst="rect">
                        <a:avLst/>
                      </a:prstGeom>
                      <a:solidFill>
                        <a:srgbClr val="009900">
                          <a:alpha val="50195"/>
                        </a:srgbClr>
                      </a:solidFill>
                      <a:ln w="9525">
                        <a:noFill/>
                        <a:miter lim="800000"/>
                        <a:headEnd/>
                        <a:tailEnd/>
                      </a:ln>
                    </p:spPr>
                    <p:txBody>
                      <a:bodyPr wrap="none" anchor="ctr"/>
                      <a:lstStyle/>
                      <a:p>
                        <a:endParaRPr lang="en-US"/>
                      </a:p>
                    </p:txBody>
                  </p:sp>
                  <p:sp>
                    <p:nvSpPr>
                      <p:cNvPr id="115814" name="Rectangle 166"/>
                      <p:cNvSpPr>
                        <a:spLocks noChangeArrowheads="1"/>
                      </p:cNvSpPr>
                      <p:nvPr/>
                    </p:nvSpPr>
                    <p:spPr bwMode="auto">
                      <a:xfrm>
                        <a:off x="2440" y="3225"/>
                        <a:ext cx="171" cy="910"/>
                      </a:xfrm>
                      <a:prstGeom prst="rect">
                        <a:avLst/>
                      </a:prstGeom>
                      <a:solidFill>
                        <a:srgbClr val="009900">
                          <a:alpha val="50195"/>
                        </a:srgbClr>
                      </a:solidFill>
                      <a:ln w="9525">
                        <a:noFill/>
                        <a:miter lim="800000"/>
                        <a:headEnd/>
                        <a:tailEnd/>
                      </a:ln>
                    </p:spPr>
                    <p:txBody>
                      <a:bodyPr wrap="none" anchor="ctr"/>
                      <a:lstStyle/>
                      <a:p>
                        <a:endParaRPr lang="en-US"/>
                      </a:p>
                    </p:txBody>
                  </p:sp>
                  <p:sp>
                    <p:nvSpPr>
                      <p:cNvPr id="115815" name="Text Box 167"/>
                      <p:cNvSpPr txBox="1">
                        <a:spLocks noChangeArrowheads="1"/>
                      </p:cNvSpPr>
                      <p:nvPr/>
                    </p:nvSpPr>
                    <p:spPr bwMode="auto">
                      <a:xfrm>
                        <a:off x="2049" y="720"/>
                        <a:ext cx="320" cy="1222"/>
                      </a:xfrm>
                      <a:prstGeom prst="rect">
                        <a:avLst/>
                      </a:prstGeom>
                      <a:noFill/>
                      <a:ln w="9525">
                        <a:noFill/>
                        <a:miter lim="800000"/>
                        <a:headEnd/>
                        <a:tailEnd/>
                      </a:ln>
                    </p:spPr>
                    <p:txBody>
                      <a:bodyPr wrap="none">
                        <a:spAutoFit/>
                      </a:bodyPr>
                      <a:lstStyle/>
                      <a:p>
                        <a:pPr eaLnBrk="1" hangingPunct="1"/>
                        <a:endParaRPr lang="en-US">
                          <a:solidFill>
                            <a:srgbClr val="000000"/>
                          </a:solidFill>
                          <a:latin typeface="Arial" pitchFamily="34" charset="0"/>
                        </a:endParaRPr>
                      </a:p>
                    </p:txBody>
                  </p:sp>
                  <p:sp>
                    <p:nvSpPr>
                      <p:cNvPr id="115816" name="Text Box 168"/>
                      <p:cNvSpPr txBox="1">
                        <a:spLocks noChangeArrowheads="1"/>
                      </p:cNvSpPr>
                      <p:nvPr/>
                    </p:nvSpPr>
                    <p:spPr bwMode="auto">
                      <a:xfrm>
                        <a:off x="2867" y="2888"/>
                        <a:ext cx="319" cy="1222"/>
                      </a:xfrm>
                      <a:prstGeom prst="rect">
                        <a:avLst/>
                      </a:prstGeom>
                      <a:noFill/>
                      <a:ln w="9525">
                        <a:noFill/>
                        <a:miter lim="800000"/>
                        <a:headEnd/>
                        <a:tailEnd/>
                      </a:ln>
                    </p:spPr>
                    <p:txBody>
                      <a:bodyPr wrap="none">
                        <a:spAutoFit/>
                      </a:bodyPr>
                      <a:lstStyle/>
                      <a:p>
                        <a:pPr eaLnBrk="1" hangingPunct="1"/>
                        <a:endParaRPr lang="en-US">
                          <a:solidFill>
                            <a:srgbClr val="000000"/>
                          </a:solidFill>
                          <a:latin typeface="Arial" pitchFamily="34" charset="0"/>
                        </a:endParaRPr>
                      </a:p>
                    </p:txBody>
                  </p:sp>
                  <p:sp>
                    <p:nvSpPr>
                      <p:cNvPr id="115817" name="Text Box 169"/>
                      <p:cNvSpPr txBox="1">
                        <a:spLocks noChangeArrowheads="1"/>
                      </p:cNvSpPr>
                      <p:nvPr/>
                    </p:nvSpPr>
                    <p:spPr bwMode="auto">
                      <a:xfrm>
                        <a:off x="2861" y="1063"/>
                        <a:ext cx="321" cy="1222"/>
                      </a:xfrm>
                      <a:prstGeom prst="rect">
                        <a:avLst/>
                      </a:prstGeom>
                      <a:noFill/>
                      <a:ln w="9525">
                        <a:noFill/>
                        <a:miter lim="800000"/>
                        <a:headEnd/>
                        <a:tailEnd/>
                      </a:ln>
                    </p:spPr>
                    <p:txBody>
                      <a:bodyPr wrap="none">
                        <a:spAutoFit/>
                      </a:bodyPr>
                      <a:lstStyle/>
                      <a:p>
                        <a:pPr eaLnBrk="1" hangingPunct="1"/>
                        <a:endParaRPr lang="en-US">
                          <a:solidFill>
                            <a:srgbClr val="000000"/>
                          </a:solidFill>
                          <a:latin typeface="Arial" pitchFamily="34" charset="0"/>
                        </a:endParaRPr>
                      </a:p>
                    </p:txBody>
                  </p:sp>
                  <p:sp>
                    <p:nvSpPr>
                      <p:cNvPr id="115818" name="Text Box 170"/>
                      <p:cNvSpPr txBox="1">
                        <a:spLocks noChangeArrowheads="1"/>
                      </p:cNvSpPr>
                      <p:nvPr/>
                    </p:nvSpPr>
                    <p:spPr bwMode="auto">
                      <a:xfrm>
                        <a:off x="2325" y="1208"/>
                        <a:ext cx="321" cy="1219"/>
                      </a:xfrm>
                      <a:prstGeom prst="rect">
                        <a:avLst/>
                      </a:prstGeom>
                      <a:noFill/>
                      <a:ln w="9525">
                        <a:noFill/>
                        <a:miter lim="800000"/>
                        <a:headEnd/>
                        <a:tailEnd/>
                      </a:ln>
                    </p:spPr>
                    <p:txBody>
                      <a:bodyPr wrap="none">
                        <a:spAutoFit/>
                      </a:bodyPr>
                      <a:lstStyle/>
                      <a:p>
                        <a:pPr eaLnBrk="1" hangingPunct="1"/>
                        <a:endParaRPr lang="en-US">
                          <a:solidFill>
                            <a:srgbClr val="000000"/>
                          </a:solidFill>
                          <a:latin typeface="Arial" pitchFamily="34" charset="0"/>
                        </a:endParaRPr>
                      </a:p>
                    </p:txBody>
                  </p:sp>
                  <p:sp>
                    <p:nvSpPr>
                      <p:cNvPr id="115819" name="Text Box 171"/>
                      <p:cNvSpPr txBox="1">
                        <a:spLocks noChangeArrowheads="1"/>
                      </p:cNvSpPr>
                      <p:nvPr/>
                    </p:nvSpPr>
                    <p:spPr bwMode="auto">
                      <a:xfrm>
                        <a:off x="2958" y="2027"/>
                        <a:ext cx="320" cy="1220"/>
                      </a:xfrm>
                      <a:prstGeom prst="rect">
                        <a:avLst/>
                      </a:prstGeom>
                      <a:noFill/>
                      <a:ln w="9525">
                        <a:noFill/>
                        <a:miter lim="800000"/>
                        <a:headEnd/>
                        <a:tailEnd/>
                      </a:ln>
                    </p:spPr>
                    <p:txBody>
                      <a:bodyPr wrap="none">
                        <a:spAutoFit/>
                      </a:bodyPr>
                      <a:lstStyle/>
                      <a:p>
                        <a:pPr eaLnBrk="1" hangingPunct="1"/>
                        <a:endParaRPr lang="en-US">
                          <a:solidFill>
                            <a:srgbClr val="000000"/>
                          </a:solidFill>
                          <a:latin typeface="Arial" pitchFamily="34" charset="0"/>
                        </a:endParaRPr>
                      </a:p>
                    </p:txBody>
                  </p:sp>
                  <p:sp>
                    <p:nvSpPr>
                      <p:cNvPr id="115820" name="Text Box 172"/>
                      <p:cNvSpPr txBox="1">
                        <a:spLocks noChangeArrowheads="1"/>
                      </p:cNvSpPr>
                      <p:nvPr/>
                    </p:nvSpPr>
                    <p:spPr bwMode="auto">
                      <a:xfrm>
                        <a:off x="2375" y="2312"/>
                        <a:ext cx="321" cy="1220"/>
                      </a:xfrm>
                      <a:prstGeom prst="rect">
                        <a:avLst/>
                      </a:prstGeom>
                      <a:noFill/>
                      <a:ln w="9525">
                        <a:noFill/>
                        <a:miter lim="800000"/>
                        <a:headEnd/>
                        <a:tailEnd/>
                      </a:ln>
                    </p:spPr>
                    <p:txBody>
                      <a:bodyPr wrap="none">
                        <a:spAutoFit/>
                      </a:bodyPr>
                      <a:lstStyle/>
                      <a:p>
                        <a:pPr eaLnBrk="1" hangingPunct="1"/>
                        <a:endParaRPr lang="en-US">
                          <a:solidFill>
                            <a:srgbClr val="000000"/>
                          </a:solidFill>
                          <a:latin typeface="Arial" pitchFamily="34" charset="0"/>
                        </a:endParaRPr>
                      </a:p>
                    </p:txBody>
                  </p:sp>
                  <p:sp>
                    <p:nvSpPr>
                      <p:cNvPr id="115821" name="Rectangle 173"/>
                      <p:cNvSpPr>
                        <a:spLocks noChangeArrowheads="1"/>
                      </p:cNvSpPr>
                      <p:nvPr/>
                    </p:nvSpPr>
                    <p:spPr bwMode="auto">
                      <a:xfrm>
                        <a:off x="1760" y="3088"/>
                        <a:ext cx="255" cy="228"/>
                      </a:xfrm>
                      <a:prstGeom prst="rect">
                        <a:avLst/>
                      </a:prstGeom>
                      <a:solidFill>
                        <a:srgbClr val="009900">
                          <a:alpha val="50195"/>
                        </a:srgbClr>
                      </a:solidFill>
                      <a:ln w="9525">
                        <a:noFill/>
                        <a:miter lim="800000"/>
                        <a:headEnd/>
                        <a:tailEnd/>
                      </a:ln>
                    </p:spPr>
                    <p:txBody>
                      <a:bodyPr wrap="none" anchor="ctr"/>
                      <a:lstStyle/>
                      <a:p>
                        <a:endParaRPr lang="en-US"/>
                      </a:p>
                    </p:txBody>
                  </p:sp>
                  <p:sp>
                    <p:nvSpPr>
                      <p:cNvPr id="115822" name="Rectangle 174"/>
                      <p:cNvSpPr>
                        <a:spLocks noChangeArrowheads="1"/>
                      </p:cNvSpPr>
                      <p:nvPr/>
                    </p:nvSpPr>
                    <p:spPr bwMode="auto">
                      <a:xfrm>
                        <a:off x="1802" y="2951"/>
                        <a:ext cx="85" cy="137"/>
                      </a:xfrm>
                      <a:prstGeom prst="rect">
                        <a:avLst/>
                      </a:prstGeom>
                      <a:solidFill>
                        <a:srgbClr val="009900">
                          <a:alpha val="50195"/>
                        </a:srgbClr>
                      </a:solidFill>
                      <a:ln w="9525">
                        <a:noFill/>
                        <a:miter lim="800000"/>
                        <a:headEnd/>
                        <a:tailEnd/>
                      </a:ln>
                    </p:spPr>
                    <p:txBody>
                      <a:bodyPr wrap="none" anchor="ctr"/>
                      <a:lstStyle/>
                      <a:p>
                        <a:endParaRPr lang="en-US"/>
                      </a:p>
                    </p:txBody>
                  </p:sp>
                  <p:sp>
                    <p:nvSpPr>
                      <p:cNvPr id="115823" name="Rectangle 175"/>
                      <p:cNvSpPr>
                        <a:spLocks noChangeArrowheads="1"/>
                      </p:cNvSpPr>
                      <p:nvPr/>
                    </p:nvSpPr>
                    <p:spPr bwMode="auto">
                      <a:xfrm>
                        <a:off x="1872" y="2946"/>
                        <a:ext cx="144" cy="192"/>
                      </a:xfrm>
                      <a:prstGeom prst="rect">
                        <a:avLst/>
                      </a:prstGeom>
                      <a:solidFill>
                        <a:srgbClr val="009900">
                          <a:alpha val="50195"/>
                        </a:srgbClr>
                      </a:solidFill>
                      <a:ln w="9525">
                        <a:noFill/>
                        <a:miter lim="800000"/>
                        <a:headEnd/>
                        <a:tailEnd/>
                      </a:ln>
                    </p:spPr>
                    <p:txBody>
                      <a:bodyPr wrap="none" anchor="ctr"/>
                      <a:lstStyle/>
                      <a:p>
                        <a:endParaRPr lang="en-US"/>
                      </a:p>
                    </p:txBody>
                  </p:sp>
                  <p:sp>
                    <p:nvSpPr>
                      <p:cNvPr id="115824" name="AutoShape 176"/>
                      <p:cNvSpPr>
                        <a:spLocks noChangeArrowheads="1"/>
                      </p:cNvSpPr>
                      <p:nvPr/>
                    </p:nvSpPr>
                    <p:spPr bwMode="auto">
                      <a:xfrm flipV="1">
                        <a:off x="2034" y="2223"/>
                        <a:ext cx="277" cy="273"/>
                      </a:xfrm>
                      <a:prstGeom prst="rtTriangle">
                        <a:avLst/>
                      </a:prstGeom>
                      <a:solidFill>
                        <a:srgbClr val="009900">
                          <a:alpha val="50195"/>
                        </a:srgbClr>
                      </a:solidFill>
                      <a:ln w="9525">
                        <a:noFill/>
                        <a:miter lim="800000"/>
                        <a:headEnd/>
                        <a:tailEnd/>
                      </a:ln>
                    </p:spPr>
                    <p:txBody>
                      <a:bodyPr wrap="none" anchor="ctr"/>
                      <a:lstStyle/>
                      <a:p>
                        <a:endParaRPr lang="en-US"/>
                      </a:p>
                    </p:txBody>
                  </p:sp>
                  <p:sp>
                    <p:nvSpPr>
                      <p:cNvPr id="115825" name="Rectangle 177"/>
                      <p:cNvSpPr>
                        <a:spLocks noChangeArrowheads="1"/>
                      </p:cNvSpPr>
                      <p:nvPr/>
                    </p:nvSpPr>
                    <p:spPr bwMode="auto">
                      <a:xfrm>
                        <a:off x="2027" y="2279"/>
                        <a:ext cx="85" cy="182"/>
                      </a:xfrm>
                      <a:prstGeom prst="rect">
                        <a:avLst/>
                      </a:prstGeom>
                      <a:solidFill>
                        <a:schemeClr val="tx1"/>
                      </a:solidFill>
                      <a:ln w="9525">
                        <a:noFill/>
                        <a:miter lim="800000"/>
                        <a:headEnd/>
                        <a:tailEnd/>
                      </a:ln>
                    </p:spPr>
                    <p:txBody>
                      <a:bodyPr wrap="none" anchor="ctr"/>
                      <a:lstStyle/>
                      <a:p>
                        <a:endParaRPr lang="en-US"/>
                      </a:p>
                    </p:txBody>
                  </p:sp>
                  <p:sp>
                    <p:nvSpPr>
                      <p:cNvPr id="115826" name="Text Box 178"/>
                      <p:cNvSpPr txBox="1">
                        <a:spLocks noChangeArrowheads="1"/>
                      </p:cNvSpPr>
                      <p:nvPr/>
                    </p:nvSpPr>
                    <p:spPr bwMode="auto">
                      <a:xfrm>
                        <a:off x="1797" y="3507"/>
                        <a:ext cx="321" cy="1222"/>
                      </a:xfrm>
                      <a:prstGeom prst="rect">
                        <a:avLst/>
                      </a:prstGeom>
                      <a:noFill/>
                      <a:ln w="9525">
                        <a:noFill/>
                        <a:miter lim="800000"/>
                        <a:headEnd/>
                        <a:tailEnd/>
                      </a:ln>
                    </p:spPr>
                    <p:txBody>
                      <a:bodyPr wrap="none">
                        <a:spAutoFit/>
                      </a:bodyPr>
                      <a:lstStyle/>
                      <a:p>
                        <a:pPr eaLnBrk="1" hangingPunct="1"/>
                        <a:endParaRPr lang="en-US">
                          <a:solidFill>
                            <a:srgbClr val="000000"/>
                          </a:solidFill>
                          <a:latin typeface="Arial" pitchFamily="34" charset="0"/>
                        </a:endParaRPr>
                      </a:p>
                    </p:txBody>
                  </p:sp>
                  <p:sp>
                    <p:nvSpPr>
                      <p:cNvPr id="115827" name="Text Box 179"/>
                      <p:cNvSpPr txBox="1">
                        <a:spLocks noChangeArrowheads="1"/>
                      </p:cNvSpPr>
                      <p:nvPr/>
                    </p:nvSpPr>
                    <p:spPr bwMode="auto">
                      <a:xfrm>
                        <a:off x="2469" y="3513"/>
                        <a:ext cx="320" cy="1219"/>
                      </a:xfrm>
                      <a:prstGeom prst="rect">
                        <a:avLst/>
                      </a:prstGeom>
                      <a:noFill/>
                      <a:ln w="9525">
                        <a:noFill/>
                        <a:miter lim="800000"/>
                        <a:headEnd/>
                        <a:tailEnd/>
                      </a:ln>
                    </p:spPr>
                    <p:txBody>
                      <a:bodyPr wrap="none">
                        <a:spAutoFit/>
                      </a:bodyPr>
                      <a:lstStyle/>
                      <a:p>
                        <a:pPr eaLnBrk="1" hangingPunct="1"/>
                        <a:endParaRPr lang="en-US">
                          <a:solidFill>
                            <a:srgbClr val="000000"/>
                          </a:solidFill>
                          <a:latin typeface="Arial" pitchFamily="34" charset="0"/>
                        </a:endParaRPr>
                      </a:p>
                    </p:txBody>
                  </p:sp>
                </p:grpSp>
                <p:grpSp>
                  <p:nvGrpSpPr>
                    <p:cNvPr id="10" name="Group 180"/>
                    <p:cNvGrpSpPr>
                      <a:grpSpLocks/>
                    </p:cNvGrpSpPr>
                    <p:nvPr/>
                  </p:nvGrpSpPr>
                  <p:grpSpPr bwMode="auto">
                    <a:xfrm flipV="1">
                      <a:off x="528" y="1392"/>
                      <a:ext cx="693" cy="844"/>
                      <a:chOff x="1632" y="720"/>
                      <a:chExt cx="1915" cy="4464"/>
                    </a:xfrm>
                  </p:grpSpPr>
                  <p:sp>
                    <p:nvSpPr>
                      <p:cNvPr id="115720" name="Rectangle 181"/>
                      <p:cNvSpPr>
                        <a:spLocks noChangeArrowheads="1"/>
                      </p:cNvSpPr>
                      <p:nvPr/>
                    </p:nvSpPr>
                    <p:spPr bwMode="auto">
                      <a:xfrm>
                        <a:off x="2143" y="720"/>
                        <a:ext cx="170" cy="956"/>
                      </a:xfrm>
                      <a:prstGeom prst="rect">
                        <a:avLst/>
                      </a:prstGeom>
                      <a:solidFill>
                        <a:srgbClr val="32A0DA">
                          <a:alpha val="50195"/>
                        </a:srgbClr>
                      </a:solidFill>
                      <a:ln w="9525">
                        <a:noFill/>
                        <a:miter lim="800000"/>
                        <a:headEnd/>
                        <a:tailEnd/>
                      </a:ln>
                    </p:spPr>
                    <p:txBody>
                      <a:bodyPr wrap="none" anchor="ctr"/>
                      <a:lstStyle/>
                      <a:p>
                        <a:endParaRPr lang="en-US"/>
                      </a:p>
                    </p:txBody>
                  </p:sp>
                  <p:sp>
                    <p:nvSpPr>
                      <p:cNvPr id="115721" name="Rectangle 182"/>
                      <p:cNvSpPr>
                        <a:spLocks noChangeArrowheads="1"/>
                      </p:cNvSpPr>
                      <p:nvPr/>
                    </p:nvSpPr>
                    <p:spPr bwMode="auto">
                      <a:xfrm>
                        <a:off x="2270" y="720"/>
                        <a:ext cx="1234" cy="501"/>
                      </a:xfrm>
                      <a:prstGeom prst="rect">
                        <a:avLst/>
                      </a:prstGeom>
                      <a:solidFill>
                        <a:srgbClr val="32A0DA">
                          <a:alpha val="50195"/>
                        </a:srgbClr>
                      </a:solidFill>
                      <a:ln w="9525">
                        <a:noFill/>
                        <a:miter lim="800000"/>
                        <a:headEnd/>
                        <a:tailEnd/>
                      </a:ln>
                    </p:spPr>
                    <p:txBody>
                      <a:bodyPr wrap="none" anchor="ctr"/>
                      <a:lstStyle/>
                      <a:p>
                        <a:endParaRPr lang="en-US"/>
                      </a:p>
                    </p:txBody>
                  </p:sp>
                  <p:sp>
                    <p:nvSpPr>
                      <p:cNvPr id="115722" name="Rectangle 183"/>
                      <p:cNvSpPr>
                        <a:spLocks noChangeArrowheads="1"/>
                      </p:cNvSpPr>
                      <p:nvPr/>
                    </p:nvSpPr>
                    <p:spPr bwMode="auto">
                      <a:xfrm>
                        <a:off x="2038" y="1950"/>
                        <a:ext cx="1381" cy="1229"/>
                      </a:xfrm>
                      <a:prstGeom prst="rect">
                        <a:avLst/>
                      </a:prstGeom>
                      <a:solidFill>
                        <a:srgbClr val="32A0DA">
                          <a:alpha val="50195"/>
                        </a:srgbClr>
                      </a:solidFill>
                      <a:ln w="9525">
                        <a:noFill/>
                        <a:miter lim="800000"/>
                        <a:headEnd/>
                        <a:tailEnd/>
                      </a:ln>
                    </p:spPr>
                    <p:txBody>
                      <a:bodyPr wrap="none" anchor="ctr"/>
                      <a:lstStyle/>
                      <a:p>
                        <a:endParaRPr lang="en-US"/>
                      </a:p>
                    </p:txBody>
                  </p:sp>
                  <p:sp>
                    <p:nvSpPr>
                      <p:cNvPr id="115723" name="Rectangle 184"/>
                      <p:cNvSpPr>
                        <a:spLocks noChangeArrowheads="1"/>
                      </p:cNvSpPr>
                      <p:nvPr/>
                    </p:nvSpPr>
                    <p:spPr bwMode="auto">
                      <a:xfrm>
                        <a:off x="1632" y="3680"/>
                        <a:ext cx="1276" cy="228"/>
                      </a:xfrm>
                      <a:prstGeom prst="rect">
                        <a:avLst/>
                      </a:prstGeom>
                      <a:solidFill>
                        <a:srgbClr val="FF0000"/>
                      </a:solidFill>
                      <a:ln w="9525">
                        <a:noFill/>
                        <a:miter lim="800000"/>
                        <a:headEnd/>
                        <a:tailEnd/>
                      </a:ln>
                    </p:spPr>
                    <p:txBody>
                      <a:bodyPr wrap="none" anchor="ctr"/>
                      <a:lstStyle/>
                      <a:p>
                        <a:endParaRPr lang="en-US"/>
                      </a:p>
                    </p:txBody>
                  </p:sp>
                  <p:sp>
                    <p:nvSpPr>
                      <p:cNvPr id="115724" name="AutoShape 185"/>
                      <p:cNvSpPr>
                        <a:spLocks noChangeArrowheads="1"/>
                      </p:cNvSpPr>
                      <p:nvPr/>
                    </p:nvSpPr>
                    <p:spPr bwMode="auto">
                      <a:xfrm>
                        <a:off x="1887" y="2951"/>
                        <a:ext cx="128" cy="137"/>
                      </a:xfrm>
                      <a:prstGeom prst="rtTriangle">
                        <a:avLst/>
                      </a:prstGeom>
                      <a:solidFill>
                        <a:srgbClr val="009900">
                          <a:alpha val="50195"/>
                        </a:srgbClr>
                      </a:solidFill>
                      <a:ln w="9525">
                        <a:noFill/>
                        <a:miter lim="800000"/>
                        <a:headEnd/>
                        <a:tailEnd/>
                      </a:ln>
                    </p:spPr>
                    <p:txBody>
                      <a:bodyPr wrap="none" anchor="ctr"/>
                      <a:lstStyle/>
                      <a:p>
                        <a:endParaRPr lang="en-US"/>
                      </a:p>
                    </p:txBody>
                  </p:sp>
                  <p:sp>
                    <p:nvSpPr>
                      <p:cNvPr id="115725" name="AutoShape 186"/>
                      <p:cNvSpPr>
                        <a:spLocks noChangeArrowheads="1"/>
                      </p:cNvSpPr>
                      <p:nvPr/>
                    </p:nvSpPr>
                    <p:spPr bwMode="auto">
                      <a:xfrm flipH="1">
                        <a:off x="1760" y="2920"/>
                        <a:ext cx="42" cy="168"/>
                      </a:xfrm>
                      <a:prstGeom prst="rtTriangle">
                        <a:avLst/>
                      </a:prstGeom>
                      <a:solidFill>
                        <a:srgbClr val="009900">
                          <a:alpha val="50195"/>
                        </a:srgbClr>
                      </a:solidFill>
                      <a:ln w="9525">
                        <a:noFill/>
                        <a:miter lim="800000"/>
                        <a:headEnd/>
                        <a:tailEnd/>
                      </a:ln>
                    </p:spPr>
                    <p:txBody>
                      <a:bodyPr wrap="none" anchor="ctr"/>
                      <a:lstStyle/>
                      <a:p>
                        <a:endParaRPr lang="en-US"/>
                      </a:p>
                    </p:txBody>
                  </p:sp>
                  <p:sp>
                    <p:nvSpPr>
                      <p:cNvPr id="115726" name="Rectangle 187"/>
                      <p:cNvSpPr>
                        <a:spLocks noChangeArrowheads="1"/>
                      </p:cNvSpPr>
                      <p:nvPr/>
                    </p:nvSpPr>
                    <p:spPr bwMode="auto">
                      <a:xfrm>
                        <a:off x="1760" y="4135"/>
                        <a:ext cx="255" cy="137"/>
                      </a:xfrm>
                      <a:prstGeom prst="rect">
                        <a:avLst/>
                      </a:prstGeom>
                      <a:solidFill>
                        <a:schemeClr val="tx1"/>
                      </a:solidFill>
                      <a:ln w="9525">
                        <a:noFill/>
                        <a:miter lim="800000"/>
                        <a:headEnd/>
                        <a:tailEnd/>
                      </a:ln>
                    </p:spPr>
                    <p:txBody>
                      <a:bodyPr wrap="none" anchor="ctr"/>
                      <a:lstStyle/>
                      <a:p>
                        <a:endParaRPr lang="en-US"/>
                      </a:p>
                    </p:txBody>
                  </p:sp>
                  <p:sp>
                    <p:nvSpPr>
                      <p:cNvPr id="115727" name="Rectangle 188"/>
                      <p:cNvSpPr>
                        <a:spLocks noChangeArrowheads="1"/>
                      </p:cNvSpPr>
                      <p:nvPr/>
                    </p:nvSpPr>
                    <p:spPr bwMode="auto">
                      <a:xfrm>
                        <a:off x="1675" y="3999"/>
                        <a:ext cx="382" cy="273"/>
                      </a:xfrm>
                      <a:prstGeom prst="rect">
                        <a:avLst/>
                      </a:prstGeom>
                      <a:noFill/>
                      <a:ln w="9525">
                        <a:solidFill>
                          <a:schemeClr val="tx1"/>
                        </a:solidFill>
                        <a:prstDash val="sysDot"/>
                        <a:miter lim="800000"/>
                        <a:headEnd/>
                        <a:tailEnd/>
                      </a:ln>
                    </p:spPr>
                    <p:txBody>
                      <a:bodyPr wrap="none" anchor="ctr"/>
                      <a:lstStyle/>
                      <a:p>
                        <a:endParaRPr lang="en-US"/>
                      </a:p>
                    </p:txBody>
                  </p:sp>
                  <p:sp>
                    <p:nvSpPr>
                      <p:cNvPr id="115728" name="Line 189"/>
                      <p:cNvSpPr>
                        <a:spLocks noChangeShapeType="1"/>
                      </p:cNvSpPr>
                      <p:nvPr/>
                    </p:nvSpPr>
                    <p:spPr bwMode="auto">
                      <a:xfrm>
                        <a:off x="1675" y="4090"/>
                        <a:ext cx="382" cy="1"/>
                      </a:xfrm>
                      <a:prstGeom prst="line">
                        <a:avLst/>
                      </a:prstGeom>
                      <a:noFill/>
                      <a:ln w="9525">
                        <a:solidFill>
                          <a:schemeClr val="tx1"/>
                        </a:solidFill>
                        <a:miter lim="800000"/>
                        <a:headEnd/>
                        <a:tailEnd/>
                      </a:ln>
                    </p:spPr>
                    <p:txBody>
                      <a:bodyPr/>
                      <a:lstStyle/>
                      <a:p>
                        <a:endParaRPr lang="en-US"/>
                      </a:p>
                    </p:txBody>
                  </p:sp>
                  <p:sp>
                    <p:nvSpPr>
                      <p:cNvPr id="115729" name="Rectangle 190"/>
                      <p:cNvSpPr>
                        <a:spLocks noChangeArrowheads="1"/>
                      </p:cNvSpPr>
                      <p:nvPr/>
                    </p:nvSpPr>
                    <p:spPr bwMode="auto">
                      <a:xfrm>
                        <a:off x="2440" y="4135"/>
                        <a:ext cx="256" cy="137"/>
                      </a:xfrm>
                      <a:prstGeom prst="rect">
                        <a:avLst/>
                      </a:prstGeom>
                      <a:solidFill>
                        <a:schemeClr val="tx1"/>
                      </a:solidFill>
                      <a:ln w="9525">
                        <a:noFill/>
                        <a:miter lim="800000"/>
                        <a:headEnd/>
                        <a:tailEnd/>
                      </a:ln>
                    </p:spPr>
                    <p:txBody>
                      <a:bodyPr wrap="none" anchor="ctr"/>
                      <a:lstStyle/>
                      <a:p>
                        <a:endParaRPr lang="en-US"/>
                      </a:p>
                    </p:txBody>
                  </p:sp>
                  <p:sp>
                    <p:nvSpPr>
                      <p:cNvPr id="115730" name="Rectangle 191"/>
                      <p:cNvSpPr>
                        <a:spLocks noChangeArrowheads="1"/>
                      </p:cNvSpPr>
                      <p:nvPr/>
                    </p:nvSpPr>
                    <p:spPr bwMode="auto">
                      <a:xfrm>
                        <a:off x="2355" y="3999"/>
                        <a:ext cx="383" cy="273"/>
                      </a:xfrm>
                      <a:prstGeom prst="rect">
                        <a:avLst/>
                      </a:prstGeom>
                      <a:noFill/>
                      <a:ln w="9525">
                        <a:solidFill>
                          <a:schemeClr val="tx1"/>
                        </a:solidFill>
                        <a:prstDash val="sysDot"/>
                        <a:miter lim="800000"/>
                        <a:headEnd/>
                        <a:tailEnd/>
                      </a:ln>
                    </p:spPr>
                    <p:txBody>
                      <a:bodyPr wrap="none" anchor="ctr"/>
                      <a:lstStyle/>
                      <a:p>
                        <a:endParaRPr lang="en-US"/>
                      </a:p>
                    </p:txBody>
                  </p:sp>
                  <p:sp>
                    <p:nvSpPr>
                      <p:cNvPr id="115731" name="Line 192"/>
                      <p:cNvSpPr>
                        <a:spLocks noChangeShapeType="1"/>
                      </p:cNvSpPr>
                      <p:nvPr/>
                    </p:nvSpPr>
                    <p:spPr bwMode="auto">
                      <a:xfrm>
                        <a:off x="2355" y="4090"/>
                        <a:ext cx="383" cy="1"/>
                      </a:xfrm>
                      <a:prstGeom prst="line">
                        <a:avLst/>
                      </a:prstGeom>
                      <a:noFill/>
                      <a:ln w="9525">
                        <a:solidFill>
                          <a:schemeClr val="tx1"/>
                        </a:solidFill>
                        <a:miter lim="800000"/>
                        <a:headEnd/>
                        <a:tailEnd/>
                      </a:ln>
                    </p:spPr>
                    <p:txBody>
                      <a:bodyPr/>
                      <a:lstStyle/>
                      <a:p>
                        <a:endParaRPr lang="en-US"/>
                      </a:p>
                    </p:txBody>
                  </p:sp>
                  <p:sp>
                    <p:nvSpPr>
                      <p:cNvPr id="115732" name="Rectangle 193"/>
                      <p:cNvSpPr>
                        <a:spLocks noChangeArrowheads="1"/>
                      </p:cNvSpPr>
                      <p:nvPr/>
                    </p:nvSpPr>
                    <p:spPr bwMode="auto">
                      <a:xfrm>
                        <a:off x="2355" y="3771"/>
                        <a:ext cx="383" cy="228"/>
                      </a:xfrm>
                      <a:prstGeom prst="rect">
                        <a:avLst/>
                      </a:prstGeom>
                      <a:noFill/>
                      <a:ln w="9525">
                        <a:solidFill>
                          <a:schemeClr val="tx1"/>
                        </a:solidFill>
                        <a:miter lim="800000"/>
                        <a:headEnd/>
                        <a:tailEnd/>
                      </a:ln>
                    </p:spPr>
                    <p:txBody>
                      <a:bodyPr wrap="none" anchor="ctr"/>
                      <a:lstStyle/>
                      <a:p>
                        <a:endParaRPr lang="en-US"/>
                      </a:p>
                    </p:txBody>
                  </p:sp>
                  <p:sp>
                    <p:nvSpPr>
                      <p:cNvPr id="115733" name="Rectangle 194"/>
                      <p:cNvSpPr>
                        <a:spLocks noChangeArrowheads="1"/>
                      </p:cNvSpPr>
                      <p:nvPr/>
                    </p:nvSpPr>
                    <p:spPr bwMode="auto">
                      <a:xfrm rot="2700000">
                        <a:off x="2189" y="2231"/>
                        <a:ext cx="182" cy="893"/>
                      </a:xfrm>
                      <a:prstGeom prst="rect">
                        <a:avLst/>
                      </a:prstGeom>
                      <a:solidFill>
                        <a:srgbClr val="FF0000"/>
                      </a:solidFill>
                      <a:ln w="9525">
                        <a:noFill/>
                        <a:miter lim="800000"/>
                        <a:headEnd/>
                        <a:tailEnd/>
                      </a:ln>
                    </p:spPr>
                    <p:txBody>
                      <a:bodyPr wrap="none" anchor="ctr"/>
                      <a:lstStyle/>
                      <a:p>
                        <a:endParaRPr lang="en-US"/>
                      </a:p>
                    </p:txBody>
                  </p:sp>
                  <p:sp>
                    <p:nvSpPr>
                      <p:cNvPr id="115734" name="AutoShape 195"/>
                      <p:cNvSpPr>
                        <a:spLocks noChangeArrowheads="1"/>
                      </p:cNvSpPr>
                      <p:nvPr/>
                    </p:nvSpPr>
                    <p:spPr bwMode="auto">
                      <a:xfrm rot="2700000">
                        <a:off x="1823" y="2979"/>
                        <a:ext cx="214" cy="10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42 w 21600"/>
                          <a:gd name="T13" fmla="*/ 4447 h 21600"/>
                          <a:gd name="T14" fmla="*/ 17058 w 21600"/>
                          <a:gd name="T15" fmla="*/ 17153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rgbClr val="FF0000"/>
                      </a:solidFill>
                      <a:ln w="9525">
                        <a:noFill/>
                        <a:miter lim="800000"/>
                        <a:headEnd/>
                        <a:tailEnd/>
                      </a:ln>
                    </p:spPr>
                    <p:txBody>
                      <a:bodyPr wrap="none" anchor="ctr"/>
                      <a:lstStyle/>
                      <a:p>
                        <a:endParaRPr lang="en-US"/>
                      </a:p>
                    </p:txBody>
                  </p:sp>
                  <p:sp>
                    <p:nvSpPr>
                      <p:cNvPr id="115735" name="Rectangle 196"/>
                      <p:cNvSpPr>
                        <a:spLocks noChangeArrowheads="1"/>
                      </p:cNvSpPr>
                      <p:nvPr/>
                    </p:nvSpPr>
                    <p:spPr bwMode="auto">
                      <a:xfrm>
                        <a:off x="2525" y="2769"/>
                        <a:ext cx="256" cy="365"/>
                      </a:xfrm>
                      <a:prstGeom prst="rect">
                        <a:avLst/>
                      </a:prstGeom>
                      <a:solidFill>
                        <a:srgbClr val="FF0000"/>
                      </a:solidFill>
                      <a:ln w="9525">
                        <a:noFill/>
                        <a:miter lim="800000"/>
                        <a:headEnd/>
                        <a:tailEnd/>
                      </a:ln>
                    </p:spPr>
                    <p:txBody>
                      <a:bodyPr wrap="none" anchor="ctr"/>
                      <a:lstStyle/>
                      <a:p>
                        <a:endParaRPr lang="en-US"/>
                      </a:p>
                    </p:txBody>
                  </p:sp>
                  <p:sp>
                    <p:nvSpPr>
                      <p:cNvPr id="115736" name="Rectangle 197"/>
                      <p:cNvSpPr>
                        <a:spLocks noChangeArrowheads="1"/>
                      </p:cNvSpPr>
                      <p:nvPr/>
                    </p:nvSpPr>
                    <p:spPr bwMode="auto">
                      <a:xfrm rot="2700000">
                        <a:off x="2807" y="2328"/>
                        <a:ext cx="182" cy="724"/>
                      </a:xfrm>
                      <a:prstGeom prst="rect">
                        <a:avLst/>
                      </a:prstGeom>
                      <a:solidFill>
                        <a:srgbClr val="FF0000"/>
                      </a:solidFill>
                      <a:ln w="9525">
                        <a:noFill/>
                        <a:miter lim="800000"/>
                        <a:headEnd/>
                        <a:tailEnd/>
                      </a:ln>
                    </p:spPr>
                    <p:txBody>
                      <a:bodyPr wrap="none" anchor="ctr"/>
                      <a:lstStyle/>
                      <a:p>
                        <a:endParaRPr lang="en-US"/>
                      </a:p>
                    </p:txBody>
                  </p:sp>
                  <p:sp>
                    <p:nvSpPr>
                      <p:cNvPr id="115737" name="AutoShape 198"/>
                      <p:cNvSpPr>
                        <a:spLocks noChangeArrowheads="1"/>
                      </p:cNvSpPr>
                      <p:nvPr/>
                    </p:nvSpPr>
                    <p:spPr bwMode="auto">
                      <a:xfrm flipH="1" flipV="1">
                        <a:off x="3079" y="2370"/>
                        <a:ext cx="127" cy="136"/>
                      </a:xfrm>
                      <a:prstGeom prst="rtTriangle">
                        <a:avLst/>
                      </a:prstGeom>
                      <a:solidFill>
                        <a:srgbClr val="FF0000"/>
                      </a:solidFill>
                      <a:ln w="9525">
                        <a:noFill/>
                        <a:miter lim="800000"/>
                        <a:headEnd/>
                        <a:tailEnd/>
                      </a:ln>
                    </p:spPr>
                    <p:txBody>
                      <a:bodyPr wrap="none" anchor="ctr"/>
                      <a:lstStyle/>
                      <a:p>
                        <a:endParaRPr lang="en-US"/>
                      </a:p>
                    </p:txBody>
                  </p:sp>
                  <p:sp>
                    <p:nvSpPr>
                      <p:cNvPr id="115738" name="AutoShape 199"/>
                      <p:cNvSpPr>
                        <a:spLocks noChangeArrowheads="1"/>
                      </p:cNvSpPr>
                      <p:nvPr/>
                    </p:nvSpPr>
                    <p:spPr bwMode="auto">
                      <a:xfrm flipH="1" flipV="1">
                        <a:off x="2525" y="2289"/>
                        <a:ext cx="128" cy="137"/>
                      </a:xfrm>
                      <a:prstGeom prst="rtTriangle">
                        <a:avLst/>
                      </a:prstGeom>
                      <a:solidFill>
                        <a:srgbClr val="FF0000"/>
                      </a:solidFill>
                      <a:ln w="9525">
                        <a:noFill/>
                        <a:miter lim="800000"/>
                        <a:headEnd/>
                        <a:tailEnd/>
                      </a:ln>
                    </p:spPr>
                    <p:txBody>
                      <a:bodyPr wrap="none" anchor="ctr"/>
                      <a:lstStyle/>
                      <a:p>
                        <a:endParaRPr lang="en-US"/>
                      </a:p>
                    </p:txBody>
                  </p:sp>
                  <p:sp>
                    <p:nvSpPr>
                      <p:cNvPr id="115739" name="Rectangle 200"/>
                      <p:cNvSpPr>
                        <a:spLocks noChangeArrowheads="1"/>
                      </p:cNvSpPr>
                      <p:nvPr/>
                    </p:nvSpPr>
                    <p:spPr bwMode="auto">
                      <a:xfrm>
                        <a:off x="3071" y="857"/>
                        <a:ext cx="135" cy="1618"/>
                      </a:xfrm>
                      <a:prstGeom prst="rect">
                        <a:avLst/>
                      </a:prstGeom>
                      <a:solidFill>
                        <a:srgbClr val="FF0000"/>
                      </a:solidFill>
                      <a:ln w="9525">
                        <a:noFill/>
                        <a:miter lim="800000"/>
                        <a:headEnd/>
                        <a:tailEnd/>
                      </a:ln>
                    </p:spPr>
                    <p:txBody>
                      <a:bodyPr wrap="none" anchor="ctr"/>
                      <a:lstStyle/>
                      <a:p>
                        <a:endParaRPr lang="en-US"/>
                      </a:p>
                    </p:txBody>
                  </p:sp>
                  <p:sp>
                    <p:nvSpPr>
                      <p:cNvPr id="115740" name="Rectangle 201"/>
                      <p:cNvSpPr>
                        <a:spLocks noChangeArrowheads="1"/>
                      </p:cNvSpPr>
                      <p:nvPr/>
                    </p:nvSpPr>
                    <p:spPr bwMode="auto">
                      <a:xfrm>
                        <a:off x="2525" y="2041"/>
                        <a:ext cx="128" cy="283"/>
                      </a:xfrm>
                      <a:prstGeom prst="rect">
                        <a:avLst/>
                      </a:prstGeom>
                      <a:solidFill>
                        <a:srgbClr val="FF0000"/>
                      </a:solidFill>
                      <a:ln w="9525">
                        <a:noFill/>
                        <a:miter lim="800000"/>
                        <a:headEnd/>
                        <a:tailEnd/>
                      </a:ln>
                    </p:spPr>
                    <p:txBody>
                      <a:bodyPr wrap="none" anchor="ctr"/>
                      <a:lstStyle/>
                      <a:p>
                        <a:endParaRPr lang="en-US"/>
                      </a:p>
                    </p:txBody>
                  </p:sp>
                  <p:sp>
                    <p:nvSpPr>
                      <p:cNvPr id="115741" name="Rectangle 202"/>
                      <p:cNvSpPr>
                        <a:spLocks noChangeArrowheads="1"/>
                      </p:cNvSpPr>
                      <p:nvPr/>
                    </p:nvSpPr>
                    <p:spPr bwMode="auto">
                      <a:xfrm>
                        <a:off x="2738" y="1767"/>
                        <a:ext cx="681" cy="274"/>
                      </a:xfrm>
                      <a:prstGeom prst="rect">
                        <a:avLst/>
                      </a:prstGeom>
                      <a:solidFill>
                        <a:srgbClr val="009900">
                          <a:alpha val="50195"/>
                        </a:srgbClr>
                      </a:solidFill>
                      <a:ln w="9525">
                        <a:noFill/>
                        <a:miter lim="800000"/>
                        <a:headEnd/>
                        <a:tailEnd/>
                      </a:ln>
                    </p:spPr>
                    <p:txBody>
                      <a:bodyPr wrap="none" anchor="ctr"/>
                      <a:lstStyle/>
                      <a:p>
                        <a:endParaRPr lang="en-US"/>
                      </a:p>
                    </p:txBody>
                  </p:sp>
                  <p:sp>
                    <p:nvSpPr>
                      <p:cNvPr id="115742" name="Rectangle 203"/>
                      <p:cNvSpPr>
                        <a:spLocks noChangeArrowheads="1"/>
                      </p:cNvSpPr>
                      <p:nvPr/>
                    </p:nvSpPr>
                    <p:spPr bwMode="auto">
                      <a:xfrm>
                        <a:off x="3258" y="2041"/>
                        <a:ext cx="161" cy="409"/>
                      </a:xfrm>
                      <a:prstGeom prst="rect">
                        <a:avLst/>
                      </a:prstGeom>
                      <a:solidFill>
                        <a:srgbClr val="009900">
                          <a:alpha val="50195"/>
                        </a:srgbClr>
                      </a:solidFill>
                      <a:ln w="9525">
                        <a:noFill/>
                        <a:miter lim="800000"/>
                        <a:headEnd/>
                        <a:tailEnd/>
                      </a:ln>
                    </p:spPr>
                    <p:txBody>
                      <a:bodyPr wrap="none" anchor="ctr"/>
                      <a:lstStyle/>
                      <a:p>
                        <a:endParaRPr lang="en-US"/>
                      </a:p>
                    </p:txBody>
                  </p:sp>
                  <p:sp>
                    <p:nvSpPr>
                      <p:cNvPr id="115743" name="Rectangle 204"/>
                      <p:cNvSpPr>
                        <a:spLocks noChangeArrowheads="1"/>
                      </p:cNvSpPr>
                      <p:nvPr/>
                    </p:nvSpPr>
                    <p:spPr bwMode="auto">
                      <a:xfrm>
                        <a:off x="3334" y="2177"/>
                        <a:ext cx="85" cy="182"/>
                      </a:xfrm>
                      <a:prstGeom prst="rect">
                        <a:avLst/>
                      </a:prstGeom>
                      <a:solidFill>
                        <a:schemeClr val="tx1"/>
                      </a:solidFill>
                      <a:ln w="9525">
                        <a:noFill/>
                        <a:miter lim="800000"/>
                        <a:headEnd/>
                        <a:tailEnd/>
                      </a:ln>
                    </p:spPr>
                    <p:txBody>
                      <a:bodyPr wrap="none" anchor="ctr"/>
                      <a:lstStyle/>
                      <a:p>
                        <a:endParaRPr lang="en-US"/>
                      </a:p>
                    </p:txBody>
                  </p:sp>
                  <p:sp>
                    <p:nvSpPr>
                      <p:cNvPr id="115744" name="Rectangle 205"/>
                      <p:cNvSpPr>
                        <a:spLocks noChangeArrowheads="1"/>
                      </p:cNvSpPr>
                      <p:nvPr/>
                    </p:nvSpPr>
                    <p:spPr bwMode="auto">
                      <a:xfrm>
                        <a:off x="2525" y="902"/>
                        <a:ext cx="135" cy="1482"/>
                      </a:xfrm>
                      <a:prstGeom prst="rect">
                        <a:avLst/>
                      </a:prstGeom>
                      <a:solidFill>
                        <a:srgbClr val="FF0000"/>
                      </a:solidFill>
                      <a:ln w="9525">
                        <a:noFill/>
                        <a:miter lim="800000"/>
                        <a:headEnd/>
                        <a:tailEnd/>
                      </a:ln>
                    </p:spPr>
                    <p:txBody>
                      <a:bodyPr wrap="none" anchor="ctr"/>
                      <a:lstStyle/>
                      <a:p>
                        <a:endParaRPr lang="en-US"/>
                      </a:p>
                    </p:txBody>
                  </p:sp>
                  <p:sp>
                    <p:nvSpPr>
                      <p:cNvPr id="115745" name="AutoShape 206"/>
                      <p:cNvSpPr>
                        <a:spLocks noChangeArrowheads="1"/>
                      </p:cNvSpPr>
                      <p:nvPr/>
                    </p:nvSpPr>
                    <p:spPr bwMode="auto">
                      <a:xfrm flipH="1" flipV="1">
                        <a:off x="2525" y="1904"/>
                        <a:ext cx="213" cy="137"/>
                      </a:xfrm>
                      <a:prstGeom prst="rtTriangle">
                        <a:avLst/>
                      </a:prstGeom>
                      <a:solidFill>
                        <a:srgbClr val="009900">
                          <a:alpha val="50195"/>
                        </a:srgbClr>
                      </a:solidFill>
                      <a:ln w="9525">
                        <a:noFill/>
                        <a:miter lim="800000"/>
                        <a:headEnd/>
                        <a:tailEnd/>
                      </a:ln>
                    </p:spPr>
                    <p:txBody>
                      <a:bodyPr wrap="none" anchor="ctr"/>
                      <a:lstStyle/>
                      <a:p>
                        <a:endParaRPr lang="en-US"/>
                      </a:p>
                    </p:txBody>
                  </p:sp>
                  <p:sp>
                    <p:nvSpPr>
                      <p:cNvPr id="115746" name="Rectangle 207"/>
                      <p:cNvSpPr>
                        <a:spLocks noChangeArrowheads="1"/>
                      </p:cNvSpPr>
                      <p:nvPr/>
                    </p:nvSpPr>
                    <p:spPr bwMode="auto">
                      <a:xfrm>
                        <a:off x="2525" y="1767"/>
                        <a:ext cx="213" cy="137"/>
                      </a:xfrm>
                      <a:prstGeom prst="rect">
                        <a:avLst/>
                      </a:prstGeom>
                      <a:solidFill>
                        <a:srgbClr val="009900">
                          <a:alpha val="50195"/>
                        </a:srgbClr>
                      </a:solidFill>
                      <a:ln w="9525">
                        <a:noFill/>
                        <a:miter lim="800000"/>
                        <a:headEnd/>
                        <a:tailEnd/>
                      </a:ln>
                    </p:spPr>
                    <p:txBody>
                      <a:bodyPr wrap="none" anchor="ctr"/>
                      <a:lstStyle/>
                      <a:p>
                        <a:endParaRPr lang="en-US"/>
                      </a:p>
                    </p:txBody>
                  </p:sp>
                  <p:sp>
                    <p:nvSpPr>
                      <p:cNvPr id="115747" name="Rectangle 208"/>
                      <p:cNvSpPr>
                        <a:spLocks noChangeArrowheads="1"/>
                      </p:cNvSpPr>
                      <p:nvPr/>
                    </p:nvSpPr>
                    <p:spPr bwMode="auto">
                      <a:xfrm>
                        <a:off x="2440" y="2906"/>
                        <a:ext cx="256" cy="319"/>
                      </a:xfrm>
                      <a:prstGeom prst="rect">
                        <a:avLst/>
                      </a:prstGeom>
                      <a:solidFill>
                        <a:srgbClr val="009900">
                          <a:alpha val="50195"/>
                        </a:srgbClr>
                      </a:solidFill>
                      <a:ln w="9525">
                        <a:noFill/>
                        <a:miter lim="800000"/>
                        <a:headEnd/>
                        <a:tailEnd/>
                      </a:ln>
                    </p:spPr>
                    <p:txBody>
                      <a:bodyPr wrap="none" anchor="ctr"/>
                      <a:lstStyle/>
                      <a:p>
                        <a:endParaRPr lang="en-US"/>
                      </a:p>
                    </p:txBody>
                  </p:sp>
                  <p:sp>
                    <p:nvSpPr>
                      <p:cNvPr id="115748" name="AutoShape 209"/>
                      <p:cNvSpPr>
                        <a:spLocks noChangeArrowheads="1"/>
                      </p:cNvSpPr>
                      <p:nvPr/>
                    </p:nvSpPr>
                    <p:spPr bwMode="auto">
                      <a:xfrm flipH="1">
                        <a:off x="2440" y="2633"/>
                        <a:ext cx="256" cy="273"/>
                      </a:xfrm>
                      <a:prstGeom prst="rtTriangle">
                        <a:avLst/>
                      </a:prstGeom>
                      <a:solidFill>
                        <a:srgbClr val="009900">
                          <a:alpha val="50195"/>
                        </a:srgbClr>
                      </a:solidFill>
                      <a:ln w="9525">
                        <a:noFill/>
                        <a:miter lim="800000"/>
                        <a:headEnd/>
                        <a:tailEnd/>
                      </a:ln>
                    </p:spPr>
                    <p:txBody>
                      <a:bodyPr wrap="none" anchor="ctr"/>
                      <a:lstStyle/>
                      <a:p>
                        <a:endParaRPr lang="en-US"/>
                      </a:p>
                    </p:txBody>
                  </p:sp>
                  <p:sp>
                    <p:nvSpPr>
                      <p:cNvPr id="115749" name="Rectangle 210"/>
                      <p:cNvSpPr>
                        <a:spLocks noChangeArrowheads="1"/>
                      </p:cNvSpPr>
                      <p:nvPr/>
                    </p:nvSpPr>
                    <p:spPr bwMode="auto">
                      <a:xfrm>
                        <a:off x="2440" y="902"/>
                        <a:ext cx="85" cy="1048"/>
                      </a:xfrm>
                      <a:prstGeom prst="rect">
                        <a:avLst/>
                      </a:prstGeom>
                      <a:solidFill>
                        <a:srgbClr val="FF0000"/>
                      </a:solidFill>
                      <a:ln w="9525">
                        <a:noFill/>
                        <a:miter lim="800000"/>
                        <a:headEnd/>
                        <a:tailEnd/>
                      </a:ln>
                    </p:spPr>
                    <p:txBody>
                      <a:bodyPr wrap="none" anchor="ctr"/>
                      <a:lstStyle/>
                      <a:p>
                        <a:endParaRPr lang="en-US"/>
                      </a:p>
                    </p:txBody>
                  </p:sp>
                  <p:sp>
                    <p:nvSpPr>
                      <p:cNvPr id="115750" name="AutoShape 211"/>
                      <p:cNvSpPr>
                        <a:spLocks noChangeArrowheads="1"/>
                      </p:cNvSpPr>
                      <p:nvPr/>
                    </p:nvSpPr>
                    <p:spPr bwMode="auto">
                      <a:xfrm flipH="1" flipV="1">
                        <a:off x="2440" y="1939"/>
                        <a:ext cx="128" cy="137"/>
                      </a:xfrm>
                      <a:prstGeom prst="rtTriangle">
                        <a:avLst/>
                      </a:prstGeom>
                      <a:solidFill>
                        <a:srgbClr val="FF0000"/>
                      </a:solidFill>
                      <a:ln w="9525">
                        <a:noFill/>
                        <a:miter lim="800000"/>
                        <a:headEnd/>
                        <a:tailEnd/>
                      </a:ln>
                    </p:spPr>
                    <p:txBody>
                      <a:bodyPr wrap="none" anchor="ctr"/>
                      <a:lstStyle/>
                      <a:p>
                        <a:endParaRPr lang="en-US"/>
                      </a:p>
                    </p:txBody>
                  </p:sp>
                  <p:sp>
                    <p:nvSpPr>
                      <p:cNvPr id="115751" name="Rectangle 212"/>
                      <p:cNvSpPr>
                        <a:spLocks noChangeArrowheads="1"/>
                      </p:cNvSpPr>
                      <p:nvPr/>
                    </p:nvSpPr>
                    <p:spPr bwMode="auto">
                      <a:xfrm>
                        <a:off x="2152" y="1358"/>
                        <a:ext cx="85" cy="182"/>
                      </a:xfrm>
                      <a:prstGeom prst="rect">
                        <a:avLst/>
                      </a:prstGeom>
                      <a:solidFill>
                        <a:schemeClr val="tx1"/>
                      </a:solidFill>
                      <a:ln w="9525">
                        <a:noFill/>
                        <a:miter lim="800000"/>
                        <a:headEnd/>
                        <a:tailEnd/>
                      </a:ln>
                    </p:spPr>
                    <p:txBody>
                      <a:bodyPr wrap="none" anchor="ctr"/>
                      <a:lstStyle/>
                      <a:p>
                        <a:endParaRPr lang="en-US"/>
                      </a:p>
                    </p:txBody>
                  </p:sp>
                  <p:sp>
                    <p:nvSpPr>
                      <p:cNvPr id="115752" name="Rectangle 213"/>
                      <p:cNvSpPr>
                        <a:spLocks noChangeArrowheads="1"/>
                      </p:cNvSpPr>
                      <p:nvPr/>
                    </p:nvSpPr>
                    <p:spPr bwMode="auto">
                      <a:xfrm flipH="1" flipV="1">
                        <a:off x="3419" y="923"/>
                        <a:ext cx="85" cy="182"/>
                      </a:xfrm>
                      <a:prstGeom prst="rect">
                        <a:avLst/>
                      </a:prstGeom>
                      <a:solidFill>
                        <a:schemeClr val="tx1"/>
                      </a:solidFill>
                      <a:ln w="9525">
                        <a:noFill/>
                        <a:miter lim="800000"/>
                        <a:headEnd/>
                        <a:tailEnd/>
                      </a:ln>
                    </p:spPr>
                    <p:txBody>
                      <a:bodyPr wrap="none" anchor="ctr"/>
                      <a:lstStyle/>
                      <a:p>
                        <a:endParaRPr lang="en-US"/>
                      </a:p>
                    </p:txBody>
                  </p:sp>
                  <p:sp>
                    <p:nvSpPr>
                      <p:cNvPr id="115753" name="Rectangle 214"/>
                      <p:cNvSpPr>
                        <a:spLocks noChangeArrowheads="1"/>
                      </p:cNvSpPr>
                      <p:nvPr/>
                    </p:nvSpPr>
                    <p:spPr bwMode="auto">
                      <a:xfrm>
                        <a:off x="2440" y="902"/>
                        <a:ext cx="341" cy="228"/>
                      </a:xfrm>
                      <a:prstGeom prst="rect">
                        <a:avLst/>
                      </a:prstGeom>
                      <a:noFill/>
                      <a:ln w="9525">
                        <a:solidFill>
                          <a:schemeClr val="tx1"/>
                        </a:solidFill>
                        <a:prstDash val="sysDot"/>
                        <a:miter lim="800000"/>
                        <a:headEnd/>
                        <a:tailEnd/>
                      </a:ln>
                    </p:spPr>
                    <p:txBody>
                      <a:bodyPr wrap="none" anchor="ctr"/>
                      <a:lstStyle/>
                      <a:p>
                        <a:endParaRPr lang="en-US"/>
                      </a:p>
                    </p:txBody>
                  </p:sp>
                  <p:sp>
                    <p:nvSpPr>
                      <p:cNvPr id="115754" name="Rectangle 215"/>
                      <p:cNvSpPr>
                        <a:spLocks noChangeArrowheads="1"/>
                      </p:cNvSpPr>
                      <p:nvPr/>
                    </p:nvSpPr>
                    <p:spPr bwMode="auto">
                      <a:xfrm>
                        <a:off x="2908" y="1333"/>
                        <a:ext cx="341" cy="228"/>
                      </a:xfrm>
                      <a:prstGeom prst="rect">
                        <a:avLst/>
                      </a:prstGeom>
                      <a:noFill/>
                      <a:ln w="9525">
                        <a:solidFill>
                          <a:schemeClr val="tx1"/>
                        </a:solidFill>
                        <a:prstDash val="sysDot"/>
                        <a:miter lim="800000"/>
                        <a:headEnd/>
                        <a:tailEnd/>
                      </a:ln>
                    </p:spPr>
                    <p:txBody>
                      <a:bodyPr wrap="none" anchor="ctr"/>
                      <a:lstStyle/>
                      <a:p>
                        <a:endParaRPr lang="en-US"/>
                      </a:p>
                    </p:txBody>
                  </p:sp>
                  <p:sp>
                    <p:nvSpPr>
                      <p:cNvPr id="115755" name="Rectangle 216"/>
                      <p:cNvSpPr>
                        <a:spLocks noChangeArrowheads="1"/>
                      </p:cNvSpPr>
                      <p:nvPr/>
                    </p:nvSpPr>
                    <p:spPr bwMode="auto">
                      <a:xfrm>
                        <a:off x="2987" y="853"/>
                        <a:ext cx="135" cy="487"/>
                      </a:xfrm>
                      <a:prstGeom prst="rect">
                        <a:avLst/>
                      </a:prstGeom>
                      <a:solidFill>
                        <a:srgbClr val="FF0000"/>
                      </a:solidFill>
                      <a:ln w="9525">
                        <a:noFill/>
                        <a:miter lim="800000"/>
                        <a:headEnd/>
                        <a:tailEnd/>
                      </a:ln>
                    </p:spPr>
                    <p:txBody>
                      <a:bodyPr wrap="none" anchor="ctr"/>
                      <a:lstStyle/>
                      <a:p>
                        <a:endParaRPr lang="en-US"/>
                      </a:p>
                    </p:txBody>
                  </p:sp>
                  <p:sp>
                    <p:nvSpPr>
                      <p:cNvPr id="115756" name="Rectangle 217"/>
                      <p:cNvSpPr>
                        <a:spLocks noChangeArrowheads="1"/>
                      </p:cNvSpPr>
                      <p:nvPr/>
                    </p:nvSpPr>
                    <p:spPr bwMode="auto">
                      <a:xfrm flipH="1" flipV="1">
                        <a:off x="2483" y="937"/>
                        <a:ext cx="936" cy="137"/>
                      </a:xfrm>
                      <a:prstGeom prst="rect">
                        <a:avLst/>
                      </a:prstGeom>
                      <a:solidFill>
                        <a:srgbClr val="009900">
                          <a:alpha val="50195"/>
                        </a:srgbClr>
                      </a:solidFill>
                      <a:ln w="9525">
                        <a:noFill/>
                        <a:miter lim="800000"/>
                        <a:headEnd/>
                        <a:tailEnd/>
                      </a:ln>
                    </p:spPr>
                    <p:txBody>
                      <a:bodyPr wrap="none" anchor="ctr"/>
                      <a:lstStyle/>
                      <a:p>
                        <a:endParaRPr lang="en-US"/>
                      </a:p>
                    </p:txBody>
                  </p:sp>
                  <p:sp>
                    <p:nvSpPr>
                      <p:cNvPr id="115757" name="Rectangle 218"/>
                      <p:cNvSpPr>
                        <a:spLocks noChangeArrowheads="1"/>
                      </p:cNvSpPr>
                      <p:nvPr/>
                    </p:nvSpPr>
                    <p:spPr bwMode="auto">
                      <a:xfrm>
                        <a:off x="2240" y="1393"/>
                        <a:ext cx="936" cy="136"/>
                      </a:xfrm>
                      <a:prstGeom prst="rect">
                        <a:avLst/>
                      </a:prstGeom>
                      <a:solidFill>
                        <a:srgbClr val="009900">
                          <a:alpha val="50195"/>
                        </a:srgbClr>
                      </a:solidFill>
                      <a:ln w="9525">
                        <a:noFill/>
                        <a:miter lim="800000"/>
                        <a:headEnd/>
                        <a:tailEnd/>
                      </a:ln>
                    </p:spPr>
                    <p:txBody>
                      <a:bodyPr wrap="none" anchor="ctr"/>
                      <a:lstStyle/>
                      <a:p>
                        <a:endParaRPr lang="en-US"/>
                      </a:p>
                    </p:txBody>
                  </p:sp>
                  <p:sp>
                    <p:nvSpPr>
                      <p:cNvPr id="115758" name="Rectangle 219"/>
                      <p:cNvSpPr>
                        <a:spLocks noChangeArrowheads="1"/>
                      </p:cNvSpPr>
                      <p:nvPr/>
                    </p:nvSpPr>
                    <p:spPr bwMode="auto">
                      <a:xfrm rot="-2700000">
                        <a:off x="2198" y="2254"/>
                        <a:ext cx="340" cy="638"/>
                      </a:xfrm>
                      <a:prstGeom prst="rect">
                        <a:avLst/>
                      </a:prstGeom>
                      <a:solidFill>
                        <a:srgbClr val="009900">
                          <a:alpha val="50195"/>
                        </a:srgbClr>
                      </a:solidFill>
                      <a:ln w="9525">
                        <a:noFill/>
                        <a:miter lim="800000"/>
                        <a:headEnd/>
                        <a:tailEnd/>
                      </a:ln>
                    </p:spPr>
                    <p:txBody>
                      <a:bodyPr wrap="none" anchor="ctr"/>
                      <a:lstStyle/>
                      <a:p>
                        <a:endParaRPr lang="en-US"/>
                      </a:p>
                    </p:txBody>
                  </p:sp>
                  <p:sp>
                    <p:nvSpPr>
                      <p:cNvPr id="115759" name="Rectangle 220"/>
                      <p:cNvSpPr>
                        <a:spLocks noChangeArrowheads="1"/>
                      </p:cNvSpPr>
                      <p:nvPr/>
                    </p:nvSpPr>
                    <p:spPr bwMode="auto">
                      <a:xfrm>
                        <a:off x="1760" y="3225"/>
                        <a:ext cx="170" cy="910"/>
                      </a:xfrm>
                      <a:prstGeom prst="rect">
                        <a:avLst/>
                      </a:prstGeom>
                      <a:solidFill>
                        <a:srgbClr val="009900">
                          <a:alpha val="50195"/>
                        </a:srgbClr>
                      </a:solidFill>
                      <a:ln w="9525">
                        <a:noFill/>
                        <a:miter lim="800000"/>
                        <a:headEnd/>
                        <a:tailEnd/>
                      </a:ln>
                    </p:spPr>
                    <p:txBody>
                      <a:bodyPr wrap="none" anchor="ctr"/>
                      <a:lstStyle/>
                      <a:p>
                        <a:endParaRPr lang="en-US"/>
                      </a:p>
                    </p:txBody>
                  </p:sp>
                  <p:sp>
                    <p:nvSpPr>
                      <p:cNvPr id="115760" name="Rectangle 221"/>
                      <p:cNvSpPr>
                        <a:spLocks noChangeArrowheads="1"/>
                      </p:cNvSpPr>
                      <p:nvPr/>
                    </p:nvSpPr>
                    <p:spPr bwMode="auto">
                      <a:xfrm>
                        <a:off x="2440" y="3225"/>
                        <a:ext cx="171" cy="910"/>
                      </a:xfrm>
                      <a:prstGeom prst="rect">
                        <a:avLst/>
                      </a:prstGeom>
                      <a:solidFill>
                        <a:srgbClr val="009900">
                          <a:alpha val="50195"/>
                        </a:srgbClr>
                      </a:solidFill>
                      <a:ln w="9525">
                        <a:noFill/>
                        <a:miter lim="800000"/>
                        <a:headEnd/>
                        <a:tailEnd/>
                      </a:ln>
                    </p:spPr>
                    <p:txBody>
                      <a:bodyPr wrap="none" anchor="ctr"/>
                      <a:lstStyle/>
                      <a:p>
                        <a:endParaRPr lang="en-US"/>
                      </a:p>
                    </p:txBody>
                  </p:sp>
                  <p:sp>
                    <p:nvSpPr>
                      <p:cNvPr id="115761" name="Text Box 222"/>
                      <p:cNvSpPr txBox="1">
                        <a:spLocks noChangeArrowheads="1"/>
                      </p:cNvSpPr>
                      <p:nvPr/>
                    </p:nvSpPr>
                    <p:spPr bwMode="auto">
                      <a:xfrm>
                        <a:off x="2433" y="1630"/>
                        <a:ext cx="320" cy="1222"/>
                      </a:xfrm>
                      <a:prstGeom prst="rect">
                        <a:avLst/>
                      </a:prstGeom>
                      <a:noFill/>
                      <a:ln w="9525">
                        <a:noFill/>
                        <a:miter lim="800000"/>
                        <a:headEnd/>
                        <a:tailEnd/>
                      </a:ln>
                    </p:spPr>
                    <p:txBody>
                      <a:bodyPr rot="10800000" wrap="none">
                        <a:spAutoFit/>
                      </a:bodyPr>
                      <a:lstStyle/>
                      <a:p>
                        <a:pPr eaLnBrk="1" hangingPunct="1"/>
                        <a:endParaRPr lang="en-US">
                          <a:solidFill>
                            <a:srgbClr val="000000"/>
                          </a:solidFill>
                          <a:latin typeface="Arial" pitchFamily="34" charset="0"/>
                        </a:endParaRPr>
                      </a:p>
                    </p:txBody>
                  </p:sp>
                  <p:sp>
                    <p:nvSpPr>
                      <p:cNvPr id="115762" name="Text Box 223"/>
                      <p:cNvSpPr txBox="1">
                        <a:spLocks noChangeArrowheads="1"/>
                      </p:cNvSpPr>
                      <p:nvPr/>
                    </p:nvSpPr>
                    <p:spPr bwMode="auto">
                      <a:xfrm>
                        <a:off x="3225" y="3803"/>
                        <a:ext cx="322" cy="1222"/>
                      </a:xfrm>
                      <a:prstGeom prst="rect">
                        <a:avLst/>
                      </a:prstGeom>
                      <a:noFill/>
                      <a:ln w="9525">
                        <a:noFill/>
                        <a:miter lim="800000"/>
                        <a:headEnd/>
                        <a:tailEnd/>
                      </a:ln>
                    </p:spPr>
                    <p:txBody>
                      <a:bodyPr rot="10800000" wrap="none">
                        <a:spAutoFit/>
                      </a:bodyPr>
                      <a:lstStyle/>
                      <a:p>
                        <a:pPr eaLnBrk="1" hangingPunct="1"/>
                        <a:endParaRPr lang="en-US">
                          <a:solidFill>
                            <a:srgbClr val="000000"/>
                          </a:solidFill>
                          <a:latin typeface="Arial" pitchFamily="34" charset="0"/>
                        </a:endParaRPr>
                      </a:p>
                    </p:txBody>
                  </p:sp>
                  <p:sp>
                    <p:nvSpPr>
                      <p:cNvPr id="115763" name="Text Box 224"/>
                      <p:cNvSpPr txBox="1">
                        <a:spLocks noChangeArrowheads="1"/>
                      </p:cNvSpPr>
                      <p:nvPr/>
                    </p:nvSpPr>
                    <p:spPr bwMode="auto">
                      <a:xfrm>
                        <a:off x="3113" y="1975"/>
                        <a:ext cx="319" cy="1222"/>
                      </a:xfrm>
                      <a:prstGeom prst="rect">
                        <a:avLst/>
                      </a:prstGeom>
                      <a:noFill/>
                      <a:ln w="9525">
                        <a:noFill/>
                        <a:miter lim="800000"/>
                        <a:headEnd/>
                        <a:tailEnd/>
                      </a:ln>
                    </p:spPr>
                    <p:txBody>
                      <a:bodyPr rot="10800000" wrap="none">
                        <a:spAutoFit/>
                      </a:bodyPr>
                      <a:lstStyle/>
                      <a:p>
                        <a:pPr eaLnBrk="1" hangingPunct="1"/>
                        <a:endParaRPr lang="en-US">
                          <a:solidFill>
                            <a:srgbClr val="000000"/>
                          </a:solidFill>
                          <a:latin typeface="Arial" pitchFamily="34" charset="0"/>
                        </a:endParaRPr>
                      </a:p>
                    </p:txBody>
                  </p:sp>
                  <p:sp>
                    <p:nvSpPr>
                      <p:cNvPr id="115764" name="Text Box 225"/>
                      <p:cNvSpPr txBox="1">
                        <a:spLocks noChangeArrowheads="1"/>
                      </p:cNvSpPr>
                      <p:nvPr/>
                    </p:nvSpPr>
                    <p:spPr bwMode="auto">
                      <a:xfrm>
                        <a:off x="2576" y="2118"/>
                        <a:ext cx="321" cy="1222"/>
                      </a:xfrm>
                      <a:prstGeom prst="rect">
                        <a:avLst/>
                      </a:prstGeom>
                      <a:noFill/>
                      <a:ln w="9525">
                        <a:noFill/>
                        <a:miter lim="800000"/>
                        <a:headEnd/>
                        <a:tailEnd/>
                      </a:ln>
                    </p:spPr>
                    <p:txBody>
                      <a:bodyPr rot="10800000" wrap="none">
                        <a:spAutoFit/>
                      </a:bodyPr>
                      <a:lstStyle/>
                      <a:p>
                        <a:pPr eaLnBrk="1" hangingPunct="1"/>
                        <a:endParaRPr lang="en-US">
                          <a:solidFill>
                            <a:srgbClr val="000000"/>
                          </a:solidFill>
                          <a:latin typeface="Arial" pitchFamily="34" charset="0"/>
                        </a:endParaRPr>
                      </a:p>
                    </p:txBody>
                  </p:sp>
                  <p:sp>
                    <p:nvSpPr>
                      <p:cNvPr id="115765" name="Text Box 226"/>
                      <p:cNvSpPr txBox="1">
                        <a:spLocks noChangeArrowheads="1"/>
                      </p:cNvSpPr>
                      <p:nvPr/>
                    </p:nvSpPr>
                    <p:spPr bwMode="auto">
                      <a:xfrm>
                        <a:off x="3209" y="2942"/>
                        <a:ext cx="321" cy="1223"/>
                      </a:xfrm>
                      <a:prstGeom prst="rect">
                        <a:avLst/>
                      </a:prstGeom>
                      <a:noFill/>
                      <a:ln w="9525">
                        <a:noFill/>
                        <a:miter lim="800000"/>
                        <a:headEnd/>
                        <a:tailEnd/>
                      </a:ln>
                    </p:spPr>
                    <p:txBody>
                      <a:bodyPr rot="10800000" wrap="none">
                        <a:spAutoFit/>
                      </a:bodyPr>
                      <a:lstStyle/>
                      <a:p>
                        <a:pPr eaLnBrk="1" hangingPunct="1"/>
                        <a:endParaRPr lang="en-US">
                          <a:solidFill>
                            <a:srgbClr val="000000"/>
                          </a:solidFill>
                          <a:latin typeface="Arial" pitchFamily="34" charset="0"/>
                        </a:endParaRPr>
                      </a:p>
                    </p:txBody>
                  </p:sp>
                  <p:sp>
                    <p:nvSpPr>
                      <p:cNvPr id="115766" name="Text Box 227"/>
                      <p:cNvSpPr txBox="1">
                        <a:spLocks noChangeArrowheads="1"/>
                      </p:cNvSpPr>
                      <p:nvPr/>
                    </p:nvSpPr>
                    <p:spPr bwMode="auto">
                      <a:xfrm>
                        <a:off x="2627" y="3222"/>
                        <a:ext cx="319" cy="1222"/>
                      </a:xfrm>
                      <a:prstGeom prst="rect">
                        <a:avLst/>
                      </a:prstGeom>
                      <a:noFill/>
                      <a:ln w="9525">
                        <a:noFill/>
                        <a:miter lim="800000"/>
                        <a:headEnd/>
                        <a:tailEnd/>
                      </a:ln>
                    </p:spPr>
                    <p:txBody>
                      <a:bodyPr rot="10800000" wrap="none">
                        <a:spAutoFit/>
                      </a:bodyPr>
                      <a:lstStyle/>
                      <a:p>
                        <a:pPr eaLnBrk="1" hangingPunct="1"/>
                        <a:endParaRPr lang="en-US">
                          <a:solidFill>
                            <a:srgbClr val="000000"/>
                          </a:solidFill>
                          <a:latin typeface="Arial" pitchFamily="34" charset="0"/>
                        </a:endParaRPr>
                      </a:p>
                    </p:txBody>
                  </p:sp>
                  <p:sp>
                    <p:nvSpPr>
                      <p:cNvPr id="115767" name="Rectangle 228"/>
                      <p:cNvSpPr>
                        <a:spLocks noChangeArrowheads="1"/>
                      </p:cNvSpPr>
                      <p:nvPr/>
                    </p:nvSpPr>
                    <p:spPr bwMode="auto">
                      <a:xfrm>
                        <a:off x="1760" y="3088"/>
                        <a:ext cx="255" cy="228"/>
                      </a:xfrm>
                      <a:prstGeom prst="rect">
                        <a:avLst/>
                      </a:prstGeom>
                      <a:solidFill>
                        <a:srgbClr val="009900">
                          <a:alpha val="50195"/>
                        </a:srgbClr>
                      </a:solidFill>
                      <a:ln w="9525">
                        <a:noFill/>
                        <a:miter lim="800000"/>
                        <a:headEnd/>
                        <a:tailEnd/>
                      </a:ln>
                    </p:spPr>
                    <p:txBody>
                      <a:bodyPr wrap="none" anchor="ctr"/>
                      <a:lstStyle/>
                      <a:p>
                        <a:endParaRPr lang="en-US"/>
                      </a:p>
                    </p:txBody>
                  </p:sp>
                  <p:sp>
                    <p:nvSpPr>
                      <p:cNvPr id="115768" name="Rectangle 229"/>
                      <p:cNvSpPr>
                        <a:spLocks noChangeArrowheads="1"/>
                      </p:cNvSpPr>
                      <p:nvPr/>
                    </p:nvSpPr>
                    <p:spPr bwMode="auto">
                      <a:xfrm>
                        <a:off x="1802" y="2951"/>
                        <a:ext cx="85" cy="137"/>
                      </a:xfrm>
                      <a:prstGeom prst="rect">
                        <a:avLst/>
                      </a:prstGeom>
                      <a:solidFill>
                        <a:srgbClr val="009900">
                          <a:alpha val="50195"/>
                        </a:srgbClr>
                      </a:solidFill>
                      <a:ln w="9525">
                        <a:noFill/>
                        <a:miter lim="800000"/>
                        <a:headEnd/>
                        <a:tailEnd/>
                      </a:ln>
                    </p:spPr>
                    <p:txBody>
                      <a:bodyPr wrap="none" anchor="ctr"/>
                      <a:lstStyle/>
                      <a:p>
                        <a:endParaRPr lang="en-US"/>
                      </a:p>
                    </p:txBody>
                  </p:sp>
                  <p:sp>
                    <p:nvSpPr>
                      <p:cNvPr id="115769" name="Rectangle 230"/>
                      <p:cNvSpPr>
                        <a:spLocks noChangeArrowheads="1"/>
                      </p:cNvSpPr>
                      <p:nvPr/>
                    </p:nvSpPr>
                    <p:spPr bwMode="auto">
                      <a:xfrm>
                        <a:off x="1872" y="2946"/>
                        <a:ext cx="144" cy="192"/>
                      </a:xfrm>
                      <a:prstGeom prst="rect">
                        <a:avLst/>
                      </a:prstGeom>
                      <a:solidFill>
                        <a:srgbClr val="009900">
                          <a:alpha val="50195"/>
                        </a:srgbClr>
                      </a:solidFill>
                      <a:ln w="9525">
                        <a:noFill/>
                        <a:miter lim="800000"/>
                        <a:headEnd/>
                        <a:tailEnd/>
                      </a:ln>
                    </p:spPr>
                    <p:txBody>
                      <a:bodyPr wrap="none" anchor="ctr"/>
                      <a:lstStyle/>
                      <a:p>
                        <a:endParaRPr lang="en-US"/>
                      </a:p>
                    </p:txBody>
                  </p:sp>
                  <p:sp>
                    <p:nvSpPr>
                      <p:cNvPr id="115770" name="AutoShape 231"/>
                      <p:cNvSpPr>
                        <a:spLocks noChangeArrowheads="1"/>
                      </p:cNvSpPr>
                      <p:nvPr/>
                    </p:nvSpPr>
                    <p:spPr bwMode="auto">
                      <a:xfrm flipV="1">
                        <a:off x="2034" y="2223"/>
                        <a:ext cx="277" cy="273"/>
                      </a:xfrm>
                      <a:prstGeom prst="rtTriangle">
                        <a:avLst/>
                      </a:prstGeom>
                      <a:solidFill>
                        <a:srgbClr val="009900">
                          <a:alpha val="50195"/>
                        </a:srgbClr>
                      </a:solidFill>
                      <a:ln w="9525">
                        <a:noFill/>
                        <a:miter lim="800000"/>
                        <a:headEnd/>
                        <a:tailEnd/>
                      </a:ln>
                    </p:spPr>
                    <p:txBody>
                      <a:bodyPr wrap="none" anchor="ctr"/>
                      <a:lstStyle/>
                      <a:p>
                        <a:endParaRPr lang="en-US"/>
                      </a:p>
                    </p:txBody>
                  </p:sp>
                  <p:sp>
                    <p:nvSpPr>
                      <p:cNvPr id="115771" name="Rectangle 232"/>
                      <p:cNvSpPr>
                        <a:spLocks noChangeArrowheads="1"/>
                      </p:cNvSpPr>
                      <p:nvPr/>
                    </p:nvSpPr>
                    <p:spPr bwMode="auto">
                      <a:xfrm>
                        <a:off x="2027" y="2279"/>
                        <a:ext cx="85" cy="182"/>
                      </a:xfrm>
                      <a:prstGeom prst="rect">
                        <a:avLst/>
                      </a:prstGeom>
                      <a:solidFill>
                        <a:schemeClr val="tx1"/>
                      </a:solidFill>
                      <a:ln w="9525">
                        <a:noFill/>
                        <a:miter lim="800000"/>
                        <a:headEnd/>
                        <a:tailEnd/>
                      </a:ln>
                    </p:spPr>
                    <p:txBody>
                      <a:bodyPr wrap="none" anchor="ctr"/>
                      <a:lstStyle/>
                      <a:p>
                        <a:endParaRPr lang="en-US"/>
                      </a:p>
                    </p:txBody>
                  </p:sp>
                  <p:sp>
                    <p:nvSpPr>
                      <p:cNvPr id="115772" name="Text Box 233"/>
                      <p:cNvSpPr txBox="1">
                        <a:spLocks noChangeArrowheads="1"/>
                      </p:cNvSpPr>
                      <p:nvPr/>
                    </p:nvSpPr>
                    <p:spPr bwMode="auto">
                      <a:xfrm>
                        <a:off x="2049" y="3962"/>
                        <a:ext cx="320" cy="1222"/>
                      </a:xfrm>
                      <a:prstGeom prst="rect">
                        <a:avLst/>
                      </a:prstGeom>
                      <a:noFill/>
                      <a:ln w="9525">
                        <a:noFill/>
                        <a:miter lim="800000"/>
                        <a:headEnd/>
                        <a:tailEnd/>
                      </a:ln>
                    </p:spPr>
                    <p:txBody>
                      <a:bodyPr rot="10800000" wrap="none">
                        <a:spAutoFit/>
                      </a:bodyPr>
                      <a:lstStyle/>
                      <a:p>
                        <a:pPr eaLnBrk="1" hangingPunct="1"/>
                        <a:endParaRPr lang="en-US">
                          <a:solidFill>
                            <a:srgbClr val="000000"/>
                          </a:solidFill>
                          <a:latin typeface="Arial" pitchFamily="34" charset="0"/>
                        </a:endParaRPr>
                      </a:p>
                    </p:txBody>
                  </p:sp>
                  <p:sp>
                    <p:nvSpPr>
                      <p:cNvPr id="115773" name="Text Box 234"/>
                      <p:cNvSpPr txBox="1">
                        <a:spLocks noChangeArrowheads="1"/>
                      </p:cNvSpPr>
                      <p:nvPr/>
                    </p:nvSpPr>
                    <p:spPr bwMode="auto">
                      <a:xfrm>
                        <a:off x="2723" y="3513"/>
                        <a:ext cx="321" cy="1222"/>
                      </a:xfrm>
                      <a:prstGeom prst="rect">
                        <a:avLst/>
                      </a:prstGeom>
                      <a:noFill/>
                      <a:ln w="9525">
                        <a:noFill/>
                        <a:miter lim="800000"/>
                        <a:headEnd/>
                        <a:tailEnd/>
                      </a:ln>
                    </p:spPr>
                    <p:txBody>
                      <a:bodyPr rot="10800000" wrap="none">
                        <a:spAutoFit/>
                      </a:bodyPr>
                      <a:lstStyle/>
                      <a:p>
                        <a:pPr eaLnBrk="1" hangingPunct="1"/>
                        <a:endParaRPr lang="en-US">
                          <a:solidFill>
                            <a:srgbClr val="000000"/>
                          </a:solidFill>
                          <a:latin typeface="Arial" pitchFamily="34" charset="0"/>
                        </a:endParaRPr>
                      </a:p>
                    </p:txBody>
                  </p:sp>
                </p:grpSp>
                <p:sp>
                  <p:nvSpPr>
                    <p:cNvPr id="115717" name="Rectangle 235"/>
                    <p:cNvSpPr>
                      <a:spLocks noChangeArrowheads="1"/>
                    </p:cNvSpPr>
                    <p:nvPr/>
                  </p:nvSpPr>
                  <p:spPr bwMode="auto">
                    <a:xfrm>
                      <a:off x="989" y="1473"/>
                      <a:ext cx="377" cy="44"/>
                    </a:xfrm>
                    <a:prstGeom prst="rect">
                      <a:avLst/>
                    </a:prstGeom>
                    <a:solidFill>
                      <a:srgbClr val="FF0000"/>
                    </a:solidFill>
                    <a:ln w="9525">
                      <a:noFill/>
                      <a:miter lim="800000"/>
                      <a:headEnd/>
                      <a:tailEnd/>
                    </a:ln>
                  </p:spPr>
                  <p:txBody>
                    <a:bodyPr wrap="none" anchor="ctr"/>
                    <a:lstStyle/>
                    <a:p>
                      <a:endParaRPr lang="en-US"/>
                    </a:p>
                  </p:txBody>
                </p:sp>
                <p:sp>
                  <p:nvSpPr>
                    <p:cNvPr id="115718" name="Rectangle 236"/>
                    <p:cNvSpPr>
                      <a:spLocks noChangeArrowheads="1"/>
                    </p:cNvSpPr>
                    <p:nvPr/>
                  </p:nvSpPr>
                  <p:spPr bwMode="auto">
                    <a:xfrm>
                      <a:off x="981" y="1632"/>
                      <a:ext cx="377" cy="44"/>
                    </a:xfrm>
                    <a:prstGeom prst="rect">
                      <a:avLst/>
                    </a:prstGeom>
                    <a:solidFill>
                      <a:srgbClr val="FF0000"/>
                    </a:solidFill>
                    <a:ln w="9525">
                      <a:noFill/>
                      <a:miter lim="800000"/>
                      <a:headEnd/>
                      <a:tailEnd/>
                    </a:ln>
                  </p:spPr>
                  <p:txBody>
                    <a:bodyPr wrap="none" anchor="ctr"/>
                    <a:lstStyle/>
                    <a:p>
                      <a:endParaRPr lang="en-US"/>
                    </a:p>
                  </p:txBody>
                </p:sp>
                <p:sp>
                  <p:nvSpPr>
                    <p:cNvPr id="115719" name="Rectangle 237"/>
                    <p:cNvSpPr>
                      <a:spLocks noChangeArrowheads="1"/>
                    </p:cNvSpPr>
                    <p:nvPr/>
                  </p:nvSpPr>
                  <p:spPr bwMode="auto">
                    <a:xfrm rot="-2700000">
                      <a:off x="1462" y="1227"/>
                      <a:ext cx="183" cy="74"/>
                    </a:xfrm>
                    <a:prstGeom prst="rect">
                      <a:avLst/>
                    </a:prstGeom>
                    <a:solidFill>
                      <a:srgbClr val="009900">
                        <a:alpha val="50195"/>
                      </a:srgbClr>
                    </a:solidFill>
                    <a:ln w="9525">
                      <a:noFill/>
                      <a:miter lim="800000"/>
                      <a:headEnd/>
                      <a:tailEnd/>
                    </a:ln>
                  </p:spPr>
                  <p:txBody>
                    <a:bodyPr wrap="none" anchor="ctr"/>
                    <a:lstStyle/>
                    <a:p>
                      <a:endParaRPr lang="en-US"/>
                    </a:p>
                  </p:txBody>
                </p:sp>
              </p:grpSp>
              <p:grpSp>
                <p:nvGrpSpPr>
                  <p:cNvPr id="11" name="Group 238"/>
                  <p:cNvGrpSpPr>
                    <a:grpSpLocks/>
                  </p:cNvGrpSpPr>
                  <p:nvPr/>
                </p:nvGrpSpPr>
                <p:grpSpPr bwMode="auto">
                  <a:xfrm flipH="1">
                    <a:off x="1780" y="906"/>
                    <a:ext cx="1292" cy="1324"/>
                    <a:chOff x="528" y="912"/>
                    <a:chExt cx="1292" cy="1324"/>
                  </a:xfrm>
                </p:grpSpPr>
                <p:sp>
                  <p:nvSpPr>
                    <p:cNvPr id="115476" name="Rectangle 239"/>
                    <p:cNvSpPr>
                      <a:spLocks noChangeArrowheads="1"/>
                    </p:cNvSpPr>
                    <p:nvPr/>
                  </p:nvSpPr>
                  <p:spPr bwMode="auto">
                    <a:xfrm>
                      <a:off x="1675" y="956"/>
                      <a:ext cx="105" cy="1144"/>
                    </a:xfrm>
                    <a:prstGeom prst="rect">
                      <a:avLst/>
                    </a:prstGeom>
                    <a:solidFill>
                      <a:srgbClr val="FFFF00">
                        <a:alpha val="50195"/>
                      </a:srgbClr>
                    </a:solidFill>
                    <a:ln w="9525">
                      <a:noFill/>
                      <a:miter lim="800000"/>
                      <a:headEnd/>
                      <a:tailEnd/>
                    </a:ln>
                  </p:spPr>
                  <p:txBody>
                    <a:bodyPr wrap="none" anchor="ctr"/>
                    <a:lstStyle/>
                    <a:p>
                      <a:endParaRPr lang="en-US"/>
                    </a:p>
                  </p:txBody>
                </p:sp>
                <p:sp>
                  <p:nvSpPr>
                    <p:cNvPr id="115477" name="Rectangle 240"/>
                    <p:cNvSpPr>
                      <a:spLocks noChangeArrowheads="1"/>
                    </p:cNvSpPr>
                    <p:nvPr/>
                  </p:nvSpPr>
                  <p:spPr bwMode="auto">
                    <a:xfrm>
                      <a:off x="1441" y="937"/>
                      <a:ext cx="104" cy="1144"/>
                    </a:xfrm>
                    <a:prstGeom prst="rect">
                      <a:avLst/>
                    </a:prstGeom>
                    <a:solidFill>
                      <a:srgbClr val="FFFF00">
                        <a:alpha val="50195"/>
                      </a:srgbClr>
                    </a:solidFill>
                    <a:ln w="9525">
                      <a:noFill/>
                      <a:miter lim="800000"/>
                      <a:headEnd/>
                      <a:tailEnd/>
                    </a:ln>
                  </p:spPr>
                  <p:txBody>
                    <a:bodyPr wrap="none" anchor="ctr"/>
                    <a:lstStyle/>
                    <a:p>
                      <a:endParaRPr lang="en-US"/>
                    </a:p>
                  </p:txBody>
                </p:sp>
                <p:grpSp>
                  <p:nvGrpSpPr>
                    <p:cNvPr id="12" name="Group 241"/>
                    <p:cNvGrpSpPr>
                      <a:grpSpLocks/>
                    </p:cNvGrpSpPr>
                    <p:nvPr/>
                  </p:nvGrpSpPr>
                  <p:grpSpPr bwMode="auto">
                    <a:xfrm flipH="1">
                      <a:off x="1113" y="912"/>
                      <a:ext cx="706" cy="759"/>
                      <a:chOff x="1632" y="720"/>
                      <a:chExt cx="1949" cy="4012"/>
                    </a:xfrm>
                  </p:grpSpPr>
                  <p:sp>
                    <p:nvSpPr>
                      <p:cNvPr id="115652" name="Rectangle 242"/>
                      <p:cNvSpPr>
                        <a:spLocks noChangeArrowheads="1"/>
                      </p:cNvSpPr>
                      <p:nvPr/>
                    </p:nvSpPr>
                    <p:spPr bwMode="auto">
                      <a:xfrm>
                        <a:off x="2143" y="720"/>
                        <a:ext cx="170" cy="956"/>
                      </a:xfrm>
                      <a:prstGeom prst="rect">
                        <a:avLst/>
                      </a:prstGeom>
                      <a:solidFill>
                        <a:srgbClr val="32A0DA">
                          <a:alpha val="50195"/>
                        </a:srgbClr>
                      </a:solidFill>
                      <a:ln w="9525">
                        <a:noFill/>
                        <a:miter lim="800000"/>
                        <a:headEnd/>
                        <a:tailEnd/>
                      </a:ln>
                    </p:spPr>
                    <p:txBody>
                      <a:bodyPr wrap="none" anchor="ctr"/>
                      <a:lstStyle/>
                      <a:p>
                        <a:endParaRPr lang="en-US"/>
                      </a:p>
                    </p:txBody>
                  </p:sp>
                  <p:sp>
                    <p:nvSpPr>
                      <p:cNvPr id="115653" name="Rectangle 243"/>
                      <p:cNvSpPr>
                        <a:spLocks noChangeArrowheads="1"/>
                      </p:cNvSpPr>
                      <p:nvPr/>
                    </p:nvSpPr>
                    <p:spPr bwMode="auto">
                      <a:xfrm>
                        <a:off x="2270" y="720"/>
                        <a:ext cx="1234" cy="501"/>
                      </a:xfrm>
                      <a:prstGeom prst="rect">
                        <a:avLst/>
                      </a:prstGeom>
                      <a:solidFill>
                        <a:srgbClr val="32A0DA">
                          <a:alpha val="50195"/>
                        </a:srgbClr>
                      </a:solidFill>
                      <a:ln w="9525">
                        <a:noFill/>
                        <a:miter lim="800000"/>
                        <a:headEnd/>
                        <a:tailEnd/>
                      </a:ln>
                    </p:spPr>
                    <p:txBody>
                      <a:bodyPr wrap="none" anchor="ctr"/>
                      <a:lstStyle/>
                      <a:p>
                        <a:endParaRPr lang="en-US"/>
                      </a:p>
                    </p:txBody>
                  </p:sp>
                  <p:sp>
                    <p:nvSpPr>
                      <p:cNvPr id="115654" name="Rectangle 244"/>
                      <p:cNvSpPr>
                        <a:spLocks noChangeArrowheads="1"/>
                      </p:cNvSpPr>
                      <p:nvPr/>
                    </p:nvSpPr>
                    <p:spPr bwMode="auto">
                      <a:xfrm>
                        <a:off x="2038" y="1950"/>
                        <a:ext cx="1381" cy="1229"/>
                      </a:xfrm>
                      <a:prstGeom prst="rect">
                        <a:avLst/>
                      </a:prstGeom>
                      <a:solidFill>
                        <a:srgbClr val="32A0DA">
                          <a:alpha val="50195"/>
                        </a:srgbClr>
                      </a:solidFill>
                      <a:ln w="9525">
                        <a:noFill/>
                        <a:miter lim="800000"/>
                        <a:headEnd/>
                        <a:tailEnd/>
                      </a:ln>
                    </p:spPr>
                    <p:txBody>
                      <a:bodyPr wrap="none" anchor="ctr"/>
                      <a:lstStyle/>
                      <a:p>
                        <a:endParaRPr lang="en-US"/>
                      </a:p>
                    </p:txBody>
                  </p:sp>
                  <p:sp>
                    <p:nvSpPr>
                      <p:cNvPr id="115655" name="Rectangle 245"/>
                      <p:cNvSpPr>
                        <a:spLocks noChangeArrowheads="1"/>
                      </p:cNvSpPr>
                      <p:nvPr/>
                    </p:nvSpPr>
                    <p:spPr bwMode="auto">
                      <a:xfrm>
                        <a:off x="1632" y="3680"/>
                        <a:ext cx="1276" cy="228"/>
                      </a:xfrm>
                      <a:prstGeom prst="rect">
                        <a:avLst/>
                      </a:prstGeom>
                      <a:solidFill>
                        <a:srgbClr val="FF0000"/>
                      </a:solidFill>
                      <a:ln w="9525">
                        <a:noFill/>
                        <a:miter lim="800000"/>
                        <a:headEnd/>
                        <a:tailEnd/>
                      </a:ln>
                    </p:spPr>
                    <p:txBody>
                      <a:bodyPr wrap="none" anchor="ctr"/>
                      <a:lstStyle/>
                      <a:p>
                        <a:endParaRPr lang="en-US"/>
                      </a:p>
                    </p:txBody>
                  </p:sp>
                  <p:sp>
                    <p:nvSpPr>
                      <p:cNvPr id="115656" name="AutoShape 246"/>
                      <p:cNvSpPr>
                        <a:spLocks noChangeArrowheads="1"/>
                      </p:cNvSpPr>
                      <p:nvPr/>
                    </p:nvSpPr>
                    <p:spPr bwMode="auto">
                      <a:xfrm>
                        <a:off x="1887" y="2951"/>
                        <a:ext cx="128" cy="137"/>
                      </a:xfrm>
                      <a:prstGeom prst="rtTriangle">
                        <a:avLst/>
                      </a:prstGeom>
                      <a:solidFill>
                        <a:srgbClr val="009900">
                          <a:alpha val="50195"/>
                        </a:srgbClr>
                      </a:solidFill>
                      <a:ln w="9525">
                        <a:noFill/>
                        <a:miter lim="800000"/>
                        <a:headEnd/>
                        <a:tailEnd/>
                      </a:ln>
                    </p:spPr>
                    <p:txBody>
                      <a:bodyPr wrap="none" anchor="ctr"/>
                      <a:lstStyle/>
                      <a:p>
                        <a:endParaRPr lang="en-US"/>
                      </a:p>
                    </p:txBody>
                  </p:sp>
                  <p:sp>
                    <p:nvSpPr>
                      <p:cNvPr id="115657" name="AutoShape 247"/>
                      <p:cNvSpPr>
                        <a:spLocks noChangeArrowheads="1"/>
                      </p:cNvSpPr>
                      <p:nvPr/>
                    </p:nvSpPr>
                    <p:spPr bwMode="auto">
                      <a:xfrm flipH="1">
                        <a:off x="1760" y="2920"/>
                        <a:ext cx="42" cy="168"/>
                      </a:xfrm>
                      <a:prstGeom prst="rtTriangle">
                        <a:avLst/>
                      </a:prstGeom>
                      <a:solidFill>
                        <a:srgbClr val="009900">
                          <a:alpha val="50195"/>
                        </a:srgbClr>
                      </a:solidFill>
                      <a:ln w="9525">
                        <a:noFill/>
                        <a:miter lim="800000"/>
                        <a:headEnd/>
                        <a:tailEnd/>
                      </a:ln>
                    </p:spPr>
                    <p:txBody>
                      <a:bodyPr wrap="none" anchor="ctr"/>
                      <a:lstStyle/>
                      <a:p>
                        <a:endParaRPr lang="en-US"/>
                      </a:p>
                    </p:txBody>
                  </p:sp>
                  <p:sp>
                    <p:nvSpPr>
                      <p:cNvPr id="115658" name="Rectangle 248"/>
                      <p:cNvSpPr>
                        <a:spLocks noChangeArrowheads="1"/>
                      </p:cNvSpPr>
                      <p:nvPr/>
                    </p:nvSpPr>
                    <p:spPr bwMode="auto">
                      <a:xfrm>
                        <a:off x="1760" y="4135"/>
                        <a:ext cx="255" cy="137"/>
                      </a:xfrm>
                      <a:prstGeom prst="rect">
                        <a:avLst/>
                      </a:prstGeom>
                      <a:solidFill>
                        <a:schemeClr val="tx1"/>
                      </a:solidFill>
                      <a:ln w="9525">
                        <a:noFill/>
                        <a:miter lim="800000"/>
                        <a:headEnd/>
                        <a:tailEnd/>
                      </a:ln>
                    </p:spPr>
                    <p:txBody>
                      <a:bodyPr wrap="none" anchor="ctr"/>
                      <a:lstStyle/>
                      <a:p>
                        <a:endParaRPr lang="en-US"/>
                      </a:p>
                    </p:txBody>
                  </p:sp>
                  <p:sp>
                    <p:nvSpPr>
                      <p:cNvPr id="115659" name="Rectangle 249"/>
                      <p:cNvSpPr>
                        <a:spLocks noChangeArrowheads="1"/>
                      </p:cNvSpPr>
                      <p:nvPr/>
                    </p:nvSpPr>
                    <p:spPr bwMode="auto">
                      <a:xfrm>
                        <a:off x="1675" y="3999"/>
                        <a:ext cx="382" cy="273"/>
                      </a:xfrm>
                      <a:prstGeom prst="rect">
                        <a:avLst/>
                      </a:prstGeom>
                      <a:noFill/>
                      <a:ln w="9525">
                        <a:solidFill>
                          <a:schemeClr val="tx1"/>
                        </a:solidFill>
                        <a:prstDash val="sysDot"/>
                        <a:miter lim="800000"/>
                        <a:headEnd/>
                        <a:tailEnd/>
                      </a:ln>
                    </p:spPr>
                    <p:txBody>
                      <a:bodyPr wrap="none" anchor="ctr"/>
                      <a:lstStyle/>
                      <a:p>
                        <a:endParaRPr lang="en-US"/>
                      </a:p>
                    </p:txBody>
                  </p:sp>
                  <p:sp>
                    <p:nvSpPr>
                      <p:cNvPr id="115660" name="Line 250"/>
                      <p:cNvSpPr>
                        <a:spLocks noChangeShapeType="1"/>
                      </p:cNvSpPr>
                      <p:nvPr/>
                    </p:nvSpPr>
                    <p:spPr bwMode="auto">
                      <a:xfrm>
                        <a:off x="1675" y="4090"/>
                        <a:ext cx="382" cy="1"/>
                      </a:xfrm>
                      <a:prstGeom prst="line">
                        <a:avLst/>
                      </a:prstGeom>
                      <a:noFill/>
                      <a:ln w="9525">
                        <a:solidFill>
                          <a:schemeClr val="tx1"/>
                        </a:solidFill>
                        <a:miter lim="800000"/>
                        <a:headEnd/>
                        <a:tailEnd/>
                      </a:ln>
                    </p:spPr>
                    <p:txBody>
                      <a:bodyPr/>
                      <a:lstStyle/>
                      <a:p>
                        <a:endParaRPr lang="en-US"/>
                      </a:p>
                    </p:txBody>
                  </p:sp>
                  <p:sp>
                    <p:nvSpPr>
                      <p:cNvPr id="115661" name="Rectangle 251"/>
                      <p:cNvSpPr>
                        <a:spLocks noChangeArrowheads="1"/>
                      </p:cNvSpPr>
                      <p:nvPr/>
                    </p:nvSpPr>
                    <p:spPr bwMode="auto">
                      <a:xfrm>
                        <a:off x="2440" y="4135"/>
                        <a:ext cx="256" cy="137"/>
                      </a:xfrm>
                      <a:prstGeom prst="rect">
                        <a:avLst/>
                      </a:prstGeom>
                      <a:solidFill>
                        <a:schemeClr val="tx1"/>
                      </a:solidFill>
                      <a:ln w="9525">
                        <a:noFill/>
                        <a:miter lim="800000"/>
                        <a:headEnd/>
                        <a:tailEnd/>
                      </a:ln>
                    </p:spPr>
                    <p:txBody>
                      <a:bodyPr wrap="none" anchor="ctr"/>
                      <a:lstStyle/>
                      <a:p>
                        <a:endParaRPr lang="en-US"/>
                      </a:p>
                    </p:txBody>
                  </p:sp>
                  <p:sp>
                    <p:nvSpPr>
                      <p:cNvPr id="115662" name="Rectangle 252"/>
                      <p:cNvSpPr>
                        <a:spLocks noChangeArrowheads="1"/>
                      </p:cNvSpPr>
                      <p:nvPr/>
                    </p:nvSpPr>
                    <p:spPr bwMode="auto">
                      <a:xfrm>
                        <a:off x="2355" y="3999"/>
                        <a:ext cx="383" cy="273"/>
                      </a:xfrm>
                      <a:prstGeom prst="rect">
                        <a:avLst/>
                      </a:prstGeom>
                      <a:noFill/>
                      <a:ln w="9525">
                        <a:solidFill>
                          <a:schemeClr val="tx1"/>
                        </a:solidFill>
                        <a:prstDash val="sysDot"/>
                        <a:miter lim="800000"/>
                        <a:headEnd/>
                        <a:tailEnd/>
                      </a:ln>
                    </p:spPr>
                    <p:txBody>
                      <a:bodyPr wrap="none" anchor="ctr"/>
                      <a:lstStyle/>
                      <a:p>
                        <a:endParaRPr lang="en-US"/>
                      </a:p>
                    </p:txBody>
                  </p:sp>
                  <p:sp>
                    <p:nvSpPr>
                      <p:cNvPr id="115663" name="Line 253"/>
                      <p:cNvSpPr>
                        <a:spLocks noChangeShapeType="1"/>
                      </p:cNvSpPr>
                      <p:nvPr/>
                    </p:nvSpPr>
                    <p:spPr bwMode="auto">
                      <a:xfrm>
                        <a:off x="2355" y="4090"/>
                        <a:ext cx="383" cy="1"/>
                      </a:xfrm>
                      <a:prstGeom prst="line">
                        <a:avLst/>
                      </a:prstGeom>
                      <a:noFill/>
                      <a:ln w="9525">
                        <a:solidFill>
                          <a:schemeClr val="tx1"/>
                        </a:solidFill>
                        <a:miter lim="800000"/>
                        <a:headEnd/>
                        <a:tailEnd/>
                      </a:ln>
                    </p:spPr>
                    <p:txBody>
                      <a:bodyPr/>
                      <a:lstStyle/>
                      <a:p>
                        <a:endParaRPr lang="en-US"/>
                      </a:p>
                    </p:txBody>
                  </p:sp>
                  <p:sp>
                    <p:nvSpPr>
                      <p:cNvPr id="115664" name="Rectangle 254"/>
                      <p:cNvSpPr>
                        <a:spLocks noChangeArrowheads="1"/>
                      </p:cNvSpPr>
                      <p:nvPr/>
                    </p:nvSpPr>
                    <p:spPr bwMode="auto">
                      <a:xfrm>
                        <a:off x="2355" y="3771"/>
                        <a:ext cx="383" cy="228"/>
                      </a:xfrm>
                      <a:prstGeom prst="rect">
                        <a:avLst/>
                      </a:prstGeom>
                      <a:noFill/>
                      <a:ln w="9525">
                        <a:solidFill>
                          <a:schemeClr val="tx1"/>
                        </a:solidFill>
                        <a:miter lim="800000"/>
                        <a:headEnd/>
                        <a:tailEnd/>
                      </a:ln>
                    </p:spPr>
                    <p:txBody>
                      <a:bodyPr wrap="none" anchor="ctr"/>
                      <a:lstStyle/>
                      <a:p>
                        <a:endParaRPr lang="en-US"/>
                      </a:p>
                    </p:txBody>
                  </p:sp>
                  <p:sp>
                    <p:nvSpPr>
                      <p:cNvPr id="115665" name="Rectangle 255"/>
                      <p:cNvSpPr>
                        <a:spLocks noChangeArrowheads="1"/>
                      </p:cNvSpPr>
                      <p:nvPr/>
                    </p:nvSpPr>
                    <p:spPr bwMode="auto">
                      <a:xfrm rot="2700000">
                        <a:off x="2189" y="2231"/>
                        <a:ext cx="182" cy="893"/>
                      </a:xfrm>
                      <a:prstGeom prst="rect">
                        <a:avLst/>
                      </a:prstGeom>
                      <a:solidFill>
                        <a:srgbClr val="FF0000"/>
                      </a:solidFill>
                      <a:ln w="9525">
                        <a:noFill/>
                        <a:miter lim="800000"/>
                        <a:headEnd/>
                        <a:tailEnd/>
                      </a:ln>
                    </p:spPr>
                    <p:txBody>
                      <a:bodyPr wrap="none" anchor="ctr"/>
                      <a:lstStyle/>
                      <a:p>
                        <a:endParaRPr lang="en-US"/>
                      </a:p>
                    </p:txBody>
                  </p:sp>
                  <p:sp>
                    <p:nvSpPr>
                      <p:cNvPr id="115666" name="AutoShape 256"/>
                      <p:cNvSpPr>
                        <a:spLocks noChangeArrowheads="1"/>
                      </p:cNvSpPr>
                      <p:nvPr/>
                    </p:nvSpPr>
                    <p:spPr bwMode="auto">
                      <a:xfrm rot="2700000">
                        <a:off x="1823" y="2979"/>
                        <a:ext cx="214" cy="10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42 w 21600"/>
                          <a:gd name="T13" fmla="*/ 4447 h 21600"/>
                          <a:gd name="T14" fmla="*/ 17058 w 21600"/>
                          <a:gd name="T15" fmla="*/ 17153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rgbClr val="FF0000"/>
                      </a:solidFill>
                      <a:ln w="9525">
                        <a:noFill/>
                        <a:miter lim="800000"/>
                        <a:headEnd/>
                        <a:tailEnd/>
                      </a:ln>
                    </p:spPr>
                    <p:txBody>
                      <a:bodyPr wrap="none" anchor="ctr"/>
                      <a:lstStyle/>
                      <a:p>
                        <a:endParaRPr lang="en-US"/>
                      </a:p>
                    </p:txBody>
                  </p:sp>
                  <p:sp>
                    <p:nvSpPr>
                      <p:cNvPr id="115667" name="Rectangle 257"/>
                      <p:cNvSpPr>
                        <a:spLocks noChangeArrowheads="1"/>
                      </p:cNvSpPr>
                      <p:nvPr/>
                    </p:nvSpPr>
                    <p:spPr bwMode="auto">
                      <a:xfrm>
                        <a:off x="2525" y="2769"/>
                        <a:ext cx="256" cy="365"/>
                      </a:xfrm>
                      <a:prstGeom prst="rect">
                        <a:avLst/>
                      </a:prstGeom>
                      <a:solidFill>
                        <a:srgbClr val="FF0000"/>
                      </a:solidFill>
                      <a:ln w="9525">
                        <a:noFill/>
                        <a:miter lim="800000"/>
                        <a:headEnd/>
                        <a:tailEnd/>
                      </a:ln>
                    </p:spPr>
                    <p:txBody>
                      <a:bodyPr wrap="none" anchor="ctr"/>
                      <a:lstStyle/>
                      <a:p>
                        <a:endParaRPr lang="en-US"/>
                      </a:p>
                    </p:txBody>
                  </p:sp>
                  <p:sp>
                    <p:nvSpPr>
                      <p:cNvPr id="115668" name="Rectangle 258"/>
                      <p:cNvSpPr>
                        <a:spLocks noChangeArrowheads="1"/>
                      </p:cNvSpPr>
                      <p:nvPr/>
                    </p:nvSpPr>
                    <p:spPr bwMode="auto">
                      <a:xfrm rot="2700000">
                        <a:off x="2807" y="2328"/>
                        <a:ext cx="182" cy="724"/>
                      </a:xfrm>
                      <a:prstGeom prst="rect">
                        <a:avLst/>
                      </a:prstGeom>
                      <a:solidFill>
                        <a:srgbClr val="FF0000"/>
                      </a:solidFill>
                      <a:ln w="9525">
                        <a:noFill/>
                        <a:miter lim="800000"/>
                        <a:headEnd/>
                        <a:tailEnd/>
                      </a:ln>
                    </p:spPr>
                    <p:txBody>
                      <a:bodyPr wrap="none" anchor="ctr"/>
                      <a:lstStyle/>
                      <a:p>
                        <a:endParaRPr lang="en-US"/>
                      </a:p>
                    </p:txBody>
                  </p:sp>
                  <p:sp>
                    <p:nvSpPr>
                      <p:cNvPr id="115669" name="AutoShape 259"/>
                      <p:cNvSpPr>
                        <a:spLocks noChangeArrowheads="1"/>
                      </p:cNvSpPr>
                      <p:nvPr/>
                    </p:nvSpPr>
                    <p:spPr bwMode="auto">
                      <a:xfrm flipH="1" flipV="1">
                        <a:off x="3079" y="2370"/>
                        <a:ext cx="127" cy="136"/>
                      </a:xfrm>
                      <a:prstGeom prst="rtTriangle">
                        <a:avLst/>
                      </a:prstGeom>
                      <a:solidFill>
                        <a:srgbClr val="FF0000"/>
                      </a:solidFill>
                      <a:ln w="9525">
                        <a:noFill/>
                        <a:miter lim="800000"/>
                        <a:headEnd/>
                        <a:tailEnd/>
                      </a:ln>
                    </p:spPr>
                    <p:txBody>
                      <a:bodyPr wrap="none" anchor="ctr"/>
                      <a:lstStyle/>
                      <a:p>
                        <a:endParaRPr lang="en-US"/>
                      </a:p>
                    </p:txBody>
                  </p:sp>
                  <p:sp>
                    <p:nvSpPr>
                      <p:cNvPr id="115670" name="AutoShape 260"/>
                      <p:cNvSpPr>
                        <a:spLocks noChangeArrowheads="1"/>
                      </p:cNvSpPr>
                      <p:nvPr/>
                    </p:nvSpPr>
                    <p:spPr bwMode="auto">
                      <a:xfrm flipH="1" flipV="1">
                        <a:off x="2525" y="2289"/>
                        <a:ext cx="128" cy="137"/>
                      </a:xfrm>
                      <a:prstGeom prst="rtTriangle">
                        <a:avLst/>
                      </a:prstGeom>
                      <a:solidFill>
                        <a:srgbClr val="FF0000"/>
                      </a:solidFill>
                      <a:ln w="9525">
                        <a:noFill/>
                        <a:miter lim="800000"/>
                        <a:headEnd/>
                        <a:tailEnd/>
                      </a:ln>
                    </p:spPr>
                    <p:txBody>
                      <a:bodyPr wrap="none" anchor="ctr"/>
                      <a:lstStyle/>
                      <a:p>
                        <a:endParaRPr lang="en-US"/>
                      </a:p>
                    </p:txBody>
                  </p:sp>
                  <p:sp>
                    <p:nvSpPr>
                      <p:cNvPr id="115671" name="Rectangle 261"/>
                      <p:cNvSpPr>
                        <a:spLocks noChangeArrowheads="1"/>
                      </p:cNvSpPr>
                      <p:nvPr/>
                    </p:nvSpPr>
                    <p:spPr bwMode="auto">
                      <a:xfrm>
                        <a:off x="3071" y="857"/>
                        <a:ext cx="135" cy="1618"/>
                      </a:xfrm>
                      <a:prstGeom prst="rect">
                        <a:avLst/>
                      </a:prstGeom>
                      <a:solidFill>
                        <a:srgbClr val="FF0000"/>
                      </a:solidFill>
                      <a:ln w="9525">
                        <a:noFill/>
                        <a:miter lim="800000"/>
                        <a:headEnd/>
                        <a:tailEnd/>
                      </a:ln>
                    </p:spPr>
                    <p:txBody>
                      <a:bodyPr wrap="none" anchor="ctr"/>
                      <a:lstStyle/>
                      <a:p>
                        <a:endParaRPr lang="en-US"/>
                      </a:p>
                    </p:txBody>
                  </p:sp>
                  <p:sp>
                    <p:nvSpPr>
                      <p:cNvPr id="115672" name="Rectangle 262"/>
                      <p:cNvSpPr>
                        <a:spLocks noChangeArrowheads="1"/>
                      </p:cNvSpPr>
                      <p:nvPr/>
                    </p:nvSpPr>
                    <p:spPr bwMode="auto">
                      <a:xfrm>
                        <a:off x="2525" y="2041"/>
                        <a:ext cx="128" cy="283"/>
                      </a:xfrm>
                      <a:prstGeom prst="rect">
                        <a:avLst/>
                      </a:prstGeom>
                      <a:solidFill>
                        <a:srgbClr val="FF0000"/>
                      </a:solidFill>
                      <a:ln w="9525">
                        <a:noFill/>
                        <a:miter lim="800000"/>
                        <a:headEnd/>
                        <a:tailEnd/>
                      </a:ln>
                    </p:spPr>
                    <p:txBody>
                      <a:bodyPr wrap="none" anchor="ctr"/>
                      <a:lstStyle/>
                      <a:p>
                        <a:endParaRPr lang="en-US"/>
                      </a:p>
                    </p:txBody>
                  </p:sp>
                  <p:sp>
                    <p:nvSpPr>
                      <p:cNvPr id="115673" name="Rectangle 263"/>
                      <p:cNvSpPr>
                        <a:spLocks noChangeArrowheads="1"/>
                      </p:cNvSpPr>
                      <p:nvPr/>
                    </p:nvSpPr>
                    <p:spPr bwMode="auto">
                      <a:xfrm>
                        <a:off x="2738" y="1767"/>
                        <a:ext cx="681" cy="274"/>
                      </a:xfrm>
                      <a:prstGeom prst="rect">
                        <a:avLst/>
                      </a:prstGeom>
                      <a:solidFill>
                        <a:srgbClr val="009900">
                          <a:alpha val="50195"/>
                        </a:srgbClr>
                      </a:solidFill>
                      <a:ln w="9525">
                        <a:noFill/>
                        <a:miter lim="800000"/>
                        <a:headEnd/>
                        <a:tailEnd/>
                      </a:ln>
                    </p:spPr>
                    <p:txBody>
                      <a:bodyPr wrap="none" anchor="ctr"/>
                      <a:lstStyle/>
                      <a:p>
                        <a:endParaRPr lang="en-US"/>
                      </a:p>
                    </p:txBody>
                  </p:sp>
                  <p:sp>
                    <p:nvSpPr>
                      <p:cNvPr id="115674" name="Rectangle 264"/>
                      <p:cNvSpPr>
                        <a:spLocks noChangeArrowheads="1"/>
                      </p:cNvSpPr>
                      <p:nvPr/>
                    </p:nvSpPr>
                    <p:spPr bwMode="auto">
                      <a:xfrm>
                        <a:off x="3258" y="2041"/>
                        <a:ext cx="161" cy="409"/>
                      </a:xfrm>
                      <a:prstGeom prst="rect">
                        <a:avLst/>
                      </a:prstGeom>
                      <a:solidFill>
                        <a:srgbClr val="009900">
                          <a:alpha val="50195"/>
                        </a:srgbClr>
                      </a:solidFill>
                      <a:ln w="9525">
                        <a:noFill/>
                        <a:miter lim="800000"/>
                        <a:headEnd/>
                        <a:tailEnd/>
                      </a:ln>
                    </p:spPr>
                    <p:txBody>
                      <a:bodyPr wrap="none" anchor="ctr"/>
                      <a:lstStyle/>
                      <a:p>
                        <a:endParaRPr lang="en-US"/>
                      </a:p>
                    </p:txBody>
                  </p:sp>
                  <p:sp>
                    <p:nvSpPr>
                      <p:cNvPr id="115675" name="Rectangle 265"/>
                      <p:cNvSpPr>
                        <a:spLocks noChangeArrowheads="1"/>
                      </p:cNvSpPr>
                      <p:nvPr/>
                    </p:nvSpPr>
                    <p:spPr bwMode="auto">
                      <a:xfrm>
                        <a:off x="3334" y="2177"/>
                        <a:ext cx="85" cy="182"/>
                      </a:xfrm>
                      <a:prstGeom prst="rect">
                        <a:avLst/>
                      </a:prstGeom>
                      <a:solidFill>
                        <a:schemeClr val="tx1"/>
                      </a:solidFill>
                      <a:ln w="9525">
                        <a:noFill/>
                        <a:miter lim="800000"/>
                        <a:headEnd/>
                        <a:tailEnd/>
                      </a:ln>
                    </p:spPr>
                    <p:txBody>
                      <a:bodyPr wrap="none" anchor="ctr"/>
                      <a:lstStyle/>
                      <a:p>
                        <a:endParaRPr lang="en-US"/>
                      </a:p>
                    </p:txBody>
                  </p:sp>
                  <p:sp>
                    <p:nvSpPr>
                      <p:cNvPr id="115676" name="Rectangle 266"/>
                      <p:cNvSpPr>
                        <a:spLocks noChangeArrowheads="1"/>
                      </p:cNvSpPr>
                      <p:nvPr/>
                    </p:nvSpPr>
                    <p:spPr bwMode="auto">
                      <a:xfrm>
                        <a:off x="2525" y="902"/>
                        <a:ext cx="135" cy="1482"/>
                      </a:xfrm>
                      <a:prstGeom prst="rect">
                        <a:avLst/>
                      </a:prstGeom>
                      <a:solidFill>
                        <a:srgbClr val="FF0000"/>
                      </a:solidFill>
                      <a:ln w="9525">
                        <a:noFill/>
                        <a:miter lim="800000"/>
                        <a:headEnd/>
                        <a:tailEnd/>
                      </a:ln>
                    </p:spPr>
                    <p:txBody>
                      <a:bodyPr wrap="none" anchor="ctr"/>
                      <a:lstStyle/>
                      <a:p>
                        <a:endParaRPr lang="en-US"/>
                      </a:p>
                    </p:txBody>
                  </p:sp>
                  <p:sp>
                    <p:nvSpPr>
                      <p:cNvPr id="115677" name="AutoShape 267"/>
                      <p:cNvSpPr>
                        <a:spLocks noChangeArrowheads="1"/>
                      </p:cNvSpPr>
                      <p:nvPr/>
                    </p:nvSpPr>
                    <p:spPr bwMode="auto">
                      <a:xfrm flipH="1" flipV="1">
                        <a:off x="2525" y="1904"/>
                        <a:ext cx="213" cy="137"/>
                      </a:xfrm>
                      <a:prstGeom prst="rtTriangle">
                        <a:avLst/>
                      </a:prstGeom>
                      <a:solidFill>
                        <a:srgbClr val="009900">
                          <a:alpha val="50195"/>
                        </a:srgbClr>
                      </a:solidFill>
                      <a:ln w="9525">
                        <a:noFill/>
                        <a:miter lim="800000"/>
                        <a:headEnd/>
                        <a:tailEnd/>
                      </a:ln>
                    </p:spPr>
                    <p:txBody>
                      <a:bodyPr wrap="none" anchor="ctr"/>
                      <a:lstStyle/>
                      <a:p>
                        <a:endParaRPr lang="en-US"/>
                      </a:p>
                    </p:txBody>
                  </p:sp>
                  <p:sp>
                    <p:nvSpPr>
                      <p:cNvPr id="115678" name="Rectangle 268"/>
                      <p:cNvSpPr>
                        <a:spLocks noChangeArrowheads="1"/>
                      </p:cNvSpPr>
                      <p:nvPr/>
                    </p:nvSpPr>
                    <p:spPr bwMode="auto">
                      <a:xfrm>
                        <a:off x="2525" y="1767"/>
                        <a:ext cx="213" cy="137"/>
                      </a:xfrm>
                      <a:prstGeom prst="rect">
                        <a:avLst/>
                      </a:prstGeom>
                      <a:solidFill>
                        <a:srgbClr val="009900">
                          <a:alpha val="50195"/>
                        </a:srgbClr>
                      </a:solidFill>
                      <a:ln w="9525">
                        <a:noFill/>
                        <a:miter lim="800000"/>
                        <a:headEnd/>
                        <a:tailEnd/>
                      </a:ln>
                    </p:spPr>
                    <p:txBody>
                      <a:bodyPr wrap="none" anchor="ctr"/>
                      <a:lstStyle/>
                      <a:p>
                        <a:endParaRPr lang="en-US"/>
                      </a:p>
                    </p:txBody>
                  </p:sp>
                  <p:sp>
                    <p:nvSpPr>
                      <p:cNvPr id="115679" name="Rectangle 269"/>
                      <p:cNvSpPr>
                        <a:spLocks noChangeArrowheads="1"/>
                      </p:cNvSpPr>
                      <p:nvPr/>
                    </p:nvSpPr>
                    <p:spPr bwMode="auto">
                      <a:xfrm>
                        <a:off x="2440" y="2906"/>
                        <a:ext cx="256" cy="319"/>
                      </a:xfrm>
                      <a:prstGeom prst="rect">
                        <a:avLst/>
                      </a:prstGeom>
                      <a:solidFill>
                        <a:srgbClr val="009900">
                          <a:alpha val="50195"/>
                        </a:srgbClr>
                      </a:solidFill>
                      <a:ln w="9525">
                        <a:noFill/>
                        <a:miter lim="800000"/>
                        <a:headEnd/>
                        <a:tailEnd/>
                      </a:ln>
                    </p:spPr>
                    <p:txBody>
                      <a:bodyPr wrap="none" anchor="ctr"/>
                      <a:lstStyle/>
                      <a:p>
                        <a:endParaRPr lang="en-US"/>
                      </a:p>
                    </p:txBody>
                  </p:sp>
                  <p:sp>
                    <p:nvSpPr>
                      <p:cNvPr id="115680" name="AutoShape 270"/>
                      <p:cNvSpPr>
                        <a:spLocks noChangeArrowheads="1"/>
                      </p:cNvSpPr>
                      <p:nvPr/>
                    </p:nvSpPr>
                    <p:spPr bwMode="auto">
                      <a:xfrm flipH="1">
                        <a:off x="2440" y="2633"/>
                        <a:ext cx="256" cy="273"/>
                      </a:xfrm>
                      <a:prstGeom prst="rtTriangle">
                        <a:avLst/>
                      </a:prstGeom>
                      <a:solidFill>
                        <a:srgbClr val="009900">
                          <a:alpha val="50195"/>
                        </a:srgbClr>
                      </a:solidFill>
                      <a:ln w="9525">
                        <a:noFill/>
                        <a:miter lim="800000"/>
                        <a:headEnd/>
                        <a:tailEnd/>
                      </a:ln>
                    </p:spPr>
                    <p:txBody>
                      <a:bodyPr wrap="none" anchor="ctr"/>
                      <a:lstStyle/>
                      <a:p>
                        <a:endParaRPr lang="en-US"/>
                      </a:p>
                    </p:txBody>
                  </p:sp>
                  <p:sp>
                    <p:nvSpPr>
                      <p:cNvPr id="115681" name="Rectangle 271"/>
                      <p:cNvSpPr>
                        <a:spLocks noChangeArrowheads="1"/>
                      </p:cNvSpPr>
                      <p:nvPr/>
                    </p:nvSpPr>
                    <p:spPr bwMode="auto">
                      <a:xfrm>
                        <a:off x="2440" y="902"/>
                        <a:ext cx="85" cy="1048"/>
                      </a:xfrm>
                      <a:prstGeom prst="rect">
                        <a:avLst/>
                      </a:prstGeom>
                      <a:solidFill>
                        <a:srgbClr val="FF0000"/>
                      </a:solidFill>
                      <a:ln w="9525">
                        <a:noFill/>
                        <a:miter lim="800000"/>
                        <a:headEnd/>
                        <a:tailEnd/>
                      </a:ln>
                    </p:spPr>
                    <p:txBody>
                      <a:bodyPr wrap="none" anchor="ctr"/>
                      <a:lstStyle/>
                      <a:p>
                        <a:endParaRPr lang="en-US"/>
                      </a:p>
                    </p:txBody>
                  </p:sp>
                  <p:sp>
                    <p:nvSpPr>
                      <p:cNvPr id="115682" name="AutoShape 272"/>
                      <p:cNvSpPr>
                        <a:spLocks noChangeArrowheads="1"/>
                      </p:cNvSpPr>
                      <p:nvPr/>
                    </p:nvSpPr>
                    <p:spPr bwMode="auto">
                      <a:xfrm flipH="1" flipV="1">
                        <a:off x="2440" y="1939"/>
                        <a:ext cx="128" cy="137"/>
                      </a:xfrm>
                      <a:prstGeom prst="rtTriangle">
                        <a:avLst/>
                      </a:prstGeom>
                      <a:solidFill>
                        <a:srgbClr val="FF0000"/>
                      </a:solidFill>
                      <a:ln w="9525">
                        <a:noFill/>
                        <a:miter lim="800000"/>
                        <a:headEnd/>
                        <a:tailEnd/>
                      </a:ln>
                    </p:spPr>
                    <p:txBody>
                      <a:bodyPr wrap="none" anchor="ctr"/>
                      <a:lstStyle/>
                      <a:p>
                        <a:endParaRPr lang="en-US"/>
                      </a:p>
                    </p:txBody>
                  </p:sp>
                  <p:sp>
                    <p:nvSpPr>
                      <p:cNvPr id="115683" name="Rectangle 273"/>
                      <p:cNvSpPr>
                        <a:spLocks noChangeArrowheads="1"/>
                      </p:cNvSpPr>
                      <p:nvPr/>
                    </p:nvSpPr>
                    <p:spPr bwMode="auto">
                      <a:xfrm>
                        <a:off x="2152" y="1358"/>
                        <a:ext cx="85" cy="182"/>
                      </a:xfrm>
                      <a:prstGeom prst="rect">
                        <a:avLst/>
                      </a:prstGeom>
                      <a:solidFill>
                        <a:schemeClr val="tx1"/>
                      </a:solidFill>
                      <a:ln w="9525">
                        <a:noFill/>
                        <a:miter lim="800000"/>
                        <a:headEnd/>
                        <a:tailEnd/>
                      </a:ln>
                    </p:spPr>
                    <p:txBody>
                      <a:bodyPr wrap="none" anchor="ctr"/>
                      <a:lstStyle/>
                      <a:p>
                        <a:endParaRPr lang="en-US"/>
                      </a:p>
                    </p:txBody>
                  </p:sp>
                  <p:sp>
                    <p:nvSpPr>
                      <p:cNvPr id="115684" name="Rectangle 274"/>
                      <p:cNvSpPr>
                        <a:spLocks noChangeArrowheads="1"/>
                      </p:cNvSpPr>
                      <p:nvPr/>
                    </p:nvSpPr>
                    <p:spPr bwMode="auto">
                      <a:xfrm flipH="1" flipV="1">
                        <a:off x="3419" y="923"/>
                        <a:ext cx="85" cy="182"/>
                      </a:xfrm>
                      <a:prstGeom prst="rect">
                        <a:avLst/>
                      </a:prstGeom>
                      <a:solidFill>
                        <a:schemeClr val="tx1"/>
                      </a:solidFill>
                      <a:ln w="9525">
                        <a:noFill/>
                        <a:miter lim="800000"/>
                        <a:headEnd/>
                        <a:tailEnd/>
                      </a:ln>
                    </p:spPr>
                    <p:txBody>
                      <a:bodyPr wrap="none" anchor="ctr"/>
                      <a:lstStyle/>
                      <a:p>
                        <a:endParaRPr lang="en-US"/>
                      </a:p>
                    </p:txBody>
                  </p:sp>
                  <p:sp>
                    <p:nvSpPr>
                      <p:cNvPr id="115685" name="Rectangle 275"/>
                      <p:cNvSpPr>
                        <a:spLocks noChangeArrowheads="1"/>
                      </p:cNvSpPr>
                      <p:nvPr/>
                    </p:nvSpPr>
                    <p:spPr bwMode="auto">
                      <a:xfrm>
                        <a:off x="2440" y="902"/>
                        <a:ext cx="341" cy="228"/>
                      </a:xfrm>
                      <a:prstGeom prst="rect">
                        <a:avLst/>
                      </a:prstGeom>
                      <a:noFill/>
                      <a:ln w="9525">
                        <a:solidFill>
                          <a:schemeClr val="tx1"/>
                        </a:solidFill>
                        <a:prstDash val="sysDot"/>
                        <a:miter lim="800000"/>
                        <a:headEnd/>
                        <a:tailEnd/>
                      </a:ln>
                    </p:spPr>
                    <p:txBody>
                      <a:bodyPr wrap="none" anchor="ctr"/>
                      <a:lstStyle/>
                      <a:p>
                        <a:endParaRPr lang="en-US"/>
                      </a:p>
                    </p:txBody>
                  </p:sp>
                  <p:sp>
                    <p:nvSpPr>
                      <p:cNvPr id="115686" name="Rectangle 276"/>
                      <p:cNvSpPr>
                        <a:spLocks noChangeArrowheads="1"/>
                      </p:cNvSpPr>
                      <p:nvPr/>
                    </p:nvSpPr>
                    <p:spPr bwMode="auto">
                      <a:xfrm>
                        <a:off x="2908" y="1333"/>
                        <a:ext cx="341" cy="228"/>
                      </a:xfrm>
                      <a:prstGeom prst="rect">
                        <a:avLst/>
                      </a:prstGeom>
                      <a:noFill/>
                      <a:ln w="9525">
                        <a:solidFill>
                          <a:schemeClr val="tx1"/>
                        </a:solidFill>
                        <a:prstDash val="sysDot"/>
                        <a:miter lim="800000"/>
                        <a:headEnd/>
                        <a:tailEnd/>
                      </a:ln>
                    </p:spPr>
                    <p:txBody>
                      <a:bodyPr wrap="none" anchor="ctr"/>
                      <a:lstStyle/>
                      <a:p>
                        <a:endParaRPr lang="en-US"/>
                      </a:p>
                    </p:txBody>
                  </p:sp>
                  <p:sp>
                    <p:nvSpPr>
                      <p:cNvPr id="115687" name="Rectangle 277"/>
                      <p:cNvSpPr>
                        <a:spLocks noChangeArrowheads="1"/>
                      </p:cNvSpPr>
                      <p:nvPr/>
                    </p:nvSpPr>
                    <p:spPr bwMode="auto">
                      <a:xfrm>
                        <a:off x="2987" y="853"/>
                        <a:ext cx="135" cy="487"/>
                      </a:xfrm>
                      <a:prstGeom prst="rect">
                        <a:avLst/>
                      </a:prstGeom>
                      <a:solidFill>
                        <a:srgbClr val="FF0000"/>
                      </a:solidFill>
                      <a:ln w="9525">
                        <a:noFill/>
                        <a:miter lim="800000"/>
                        <a:headEnd/>
                        <a:tailEnd/>
                      </a:ln>
                    </p:spPr>
                    <p:txBody>
                      <a:bodyPr wrap="none" anchor="ctr"/>
                      <a:lstStyle/>
                      <a:p>
                        <a:endParaRPr lang="en-US"/>
                      </a:p>
                    </p:txBody>
                  </p:sp>
                  <p:sp>
                    <p:nvSpPr>
                      <p:cNvPr id="115688" name="Rectangle 278"/>
                      <p:cNvSpPr>
                        <a:spLocks noChangeArrowheads="1"/>
                      </p:cNvSpPr>
                      <p:nvPr/>
                    </p:nvSpPr>
                    <p:spPr bwMode="auto">
                      <a:xfrm flipH="1" flipV="1">
                        <a:off x="2483" y="937"/>
                        <a:ext cx="936" cy="137"/>
                      </a:xfrm>
                      <a:prstGeom prst="rect">
                        <a:avLst/>
                      </a:prstGeom>
                      <a:solidFill>
                        <a:srgbClr val="009900">
                          <a:alpha val="50195"/>
                        </a:srgbClr>
                      </a:solidFill>
                      <a:ln w="9525">
                        <a:noFill/>
                        <a:miter lim="800000"/>
                        <a:headEnd/>
                        <a:tailEnd/>
                      </a:ln>
                    </p:spPr>
                    <p:txBody>
                      <a:bodyPr wrap="none" anchor="ctr"/>
                      <a:lstStyle/>
                      <a:p>
                        <a:endParaRPr lang="en-US"/>
                      </a:p>
                    </p:txBody>
                  </p:sp>
                  <p:sp>
                    <p:nvSpPr>
                      <p:cNvPr id="115689" name="Rectangle 279"/>
                      <p:cNvSpPr>
                        <a:spLocks noChangeArrowheads="1"/>
                      </p:cNvSpPr>
                      <p:nvPr/>
                    </p:nvSpPr>
                    <p:spPr bwMode="auto">
                      <a:xfrm>
                        <a:off x="2240" y="1393"/>
                        <a:ext cx="936" cy="136"/>
                      </a:xfrm>
                      <a:prstGeom prst="rect">
                        <a:avLst/>
                      </a:prstGeom>
                      <a:solidFill>
                        <a:srgbClr val="009900">
                          <a:alpha val="50195"/>
                        </a:srgbClr>
                      </a:solidFill>
                      <a:ln w="9525">
                        <a:noFill/>
                        <a:miter lim="800000"/>
                        <a:headEnd/>
                        <a:tailEnd/>
                      </a:ln>
                    </p:spPr>
                    <p:txBody>
                      <a:bodyPr wrap="none" anchor="ctr"/>
                      <a:lstStyle/>
                      <a:p>
                        <a:endParaRPr lang="en-US"/>
                      </a:p>
                    </p:txBody>
                  </p:sp>
                  <p:sp>
                    <p:nvSpPr>
                      <p:cNvPr id="115690" name="Rectangle 280"/>
                      <p:cNvSpPr>
                        <a:spLocks noChangeArrowheads="1"/>
                      </p:cNvSpPr>
                      <p:nvPr/>
                    </p:nvSpPr>
                    <p:spPr bwMode="auto">
                      <a:xfrm rot="-2700000">
                        <a:off x="2198" y="2254"/>
                        <a:ext cx="340" cy="638"/>
                      </a:xfrm>
                      <a:prstGeom prst="rect">
                        <a:avLst/>
                      </a:prstGeom>
                      <a:solidFill>
                        <a:srgbClr val="009900">
                          <a:alpha val="50195"/>
                        </a:srgbClr>
                      </a:solidFill>
                      <a:ln w="9525">
                        <a:noFill/>
                        <a:miter lim="800000"/>
                        <a:headEnd/>
                        <a:tailEnd/>
                      </a:ln>
                    </p:spPr>
                    <p:txBody>
                      <a:bodyPr wrap="none" anchor="ctr"/>
                      <a:lstStyle/>
                      <a:p>
                        <a:endParaRPr lang="en-US"/>
                      </a:p>
                    </p:txBody>
                  </p:sp>
                  <p:sp>
                    <p:nvSpPr>
                      <p:cNvPr id="115691" name="Rectangle 281"/>
                      <p:cNvSpPr>
                        <a:spLocks noChangeArrowheads="1"/>
                      </p:cNvSpPr>
                      <p:nvPr/>
                    </p:nvSpPr>
                    <p:spPr bwMode="auto">
                      <a:xfrm>
                        <a:off x="1760" y="3225"/>
                        <a:ext cx="170" cy="910"/>
                      </a:xfrm>
                      <a:prstGeom prst="rect">
                        <a:avLst/>
                      </a:prstGeom>
                      <a:solidFill>
                        <a:srgbClr val="009900">
                          <a:alpha val="50195"/>
                        </a:srgbClr>
                      </a:solidFill>
                      <a:ln w="9525">
                        <a:noFill/>
                        <a:miter lim="800000"/>
                        <a:headEnd/>
                        <a:tailEnd/>
                      </a:ln>
                    </p:spPr>
                    <p:txBody>
                      <a:bodyPr wrap="none" anchor="ctr"/>
                      <a:lstStyle/>
                      <a:p>
                        <a:endParaRPr lang="en-US"/>
                      </a:p>
                    </p:txBody>
                  </p:sp>
                  <p:sp>
                    <p:nvSpPr>
                      <p:cNvPr id="115692" name="Rectangle 282"/>
                      <p:cNvSpPr>
                        <a:spLocks noChangeArrowheads="1"/>
                      </p:cNvSpPr>
                      <p:nvPr/>
                    </p:nvSpPr>
                    <p:spPr bwMode="auto">
                      <a:xfrm>
                        <a:off x="2440" y="3225"/>
                        <a:ext cx="171" cy="910"/>
                      </a:xfrm>
                      <a:prstGeom prst="rect">
                        <a:avLst/>
                      </a:prstGeom>
                      <a:solidFill>
                        <a:srgbClr val="009900">
                          <a:alpha val="50195"/>
                        </a:srgbClr>
                      </a:solidFill>
                      <a:ln w="9525">
                        <a:noFill/>
                        <a:miter lim="800000"/>
                        <a:headEnd/>
                        <a:tailEnd/>
                      </a:ln>
                    </p:spPr>
                    <p:txBody>
                      <a:bodyPr wrap="none" anchor="ctr"/>
                      <a:lstStyle/>
                      <a:p>
                        <a:endParaRPr lang="en-US"/>
                      </a:p>
                    </p:txBody>
                  </p:sp>
                  <p:sp>
                    <p:nvSpPr>
                      <p:cNvPr id="115693" name="Text Box 283"/>
                      <p:cNvSpPr txBox="1">
                        <a:spLocks noChangeArrowheads="1"/>
                      </p:cNvSpPr>
                      <p:nvPr/>
                    </p:nvSpPr>
                    <p:spPr bwMode="auto">
                      <a:xfrm>
                        <a:off x="2516" y="720"/>
                        <a:ext cx="319" cy="1222"/>
                      </a:xfrm>
                      <a:prstGeom prst="rect">
                        <a:avLst/>
                      </a:prstGeom>
                      <a:noFill/>
                      <a:ln w="9525">
                        <a:noFill/>
                        <a:miter lim="800000"/>
                        <a:headEnd/>
                        <a:tailEnd/>
                      </a:ln>
                    </p:spPr>
                    <p:txBody>
                      <a:bodyPr wrap="none">
                        <a:spAutoFit/>
                      </a:bodyPr>
                      <a:lstStyle/>
                      <a:p>
                        <a:pPr eaLnBrk="1" hangingPunct="1"/>
                        <a:endParaRPr lang="en-US">
                          <a:solidFill>
                            <a:srgbClr val="000000"/>
                          </a:solidFill>
                          <a:latin typeface="Arial" pitchFamily="34" charset="0"/>
                        </a:endParaRPr>
                      </a:p>
                    </p:txBody>
                  </p:sp>
                  <p:sp>
                    <p:nvSpPr>
                      <p:cNvPr id="115694" name="Text Box 284"/>
                      <p:cNvSpPr txBox="1">
                        <a:spLocks noChangeArrowheads="1"/>
                      </p:cNvSpPr>
                      <p:nvPr/>
                    </p:nvSpPr>
                    <p:spPr bwMode="auto">
                      <a:xfrm>
                        <a:off x="3261" y="2888"/>
                        <a:ext cx="320" cy="1222"/>
                      </a:xfrm>
                      <a:prstGeom prst="rect">
                        <a:avLst/>
                      </a:prstGeom>
                      <a:noFill/>
                      <a:ln w="9525">
                        <a:noFill/>
                        <a:miter lim="800000"/>
                        <a:headEnd/>
                        <a:tailEnd/>
                      </a:ln>
                    </p:spPr>
                    <p:txBody>
                      <a:bodyPr wrap="none">
                        <a:spAutoFit/>
                      </a:bodyPr>
                      <a:lstStyle/>
                      <a:p>
                        <a:pPr eaLnBrk="1" hangingPunct="1"/>
                        <a:endParaRPr lang="en-US">
                          <a:solidFill>
                            <a:srgbClr val="000000"/>
                          </a:solidFill>
                          <a:latin typeface="Arial" pitchFamily="34" charset="0"/>
                        </a:endParaRPr>
                      </a:p>
                    </p:txBody>
                  </p:sp>
                  <p:sp>
                    <p:nvSpPr>
                      <p:cNvPr id="115695" name="Text Box 285"/>
                      <p:cNvSpPr txBox="1">
                        <a:spLocks noChangeArrowheads="1"/>
                      </p:cNvSpPr>
                      <p:nvPr/>
                    </p:nvSpPr>
                    <p:spPr bwMode="auto">
                      <a:xfrm>
                        <a:off x="3147" y="1063"/>
                        <a:ext cx="321" cy="1222"/>
                      </a:xfrm>
                      <a:prstGeom prst="rect">
                        <a:avLst/>
                      </a:prstGeom>
                      <a:noFill/>
                      <a:ln w="9525">
                        <a:noFill/>
                        <a:miter lim="800000"/>
                        <a:headEnd/>
                        <a:tailEnd/>
                      </a:ln>
                    </p:spPr>
                    <p:txBody>
                      <a:bodyPr wrap="none">
                        <a:spAutoFit/>
                      </a:bodyPr>
                      <a:lstStyle/>
                      <a:p>
                        <a:pPr eaLnBrk="1" hangingPunct="1"/>
                        <a:endParaRPr lang="en-US">
                          <a:solidFill>
                            <a:srgbClr val="000000"/>
                          </a:solidFill>
                          <a:latin typeface="Arial" pitchFamily="34" charset="0"/>
                        </a:endParaRPr>
                      </a:p>
                    </p:txBody>
                  </p:sp>
                  <p:sp>
                    <p:nvSpPr>
                      <p:cNvPr id="115696" name="Text Box 286"/>
                      <p:cNvSpPr txBox="1">
                        <a:spLocks noChangeArrowheads="1"/>
                      </p:cNvSpPr>
                      <p:nvPr/>
                    </p:nvSpPr>
                    <p:spPr bwMode="auto">
                      <a:xfrm>
                        <a:off x="2612" y="1208"/>
                        <a:ext cx="321" cy="1219"/>
                      </a:xfrm>
                      <a:prstGeom prst="rect">
                        <a:avLst/>
                      </a:prstGeom>
                      <a:noFill/>
                      <a:ln w="9525">
                        <a:noFill/>
                        <a:miter lim="800000"/>
                        <a:headEnd/>
                        <a:tailEnd/>
                      </a:ln>
                    </p:spPr>
                    <p:txBody>
                      <a:bodyPr wrap="none">
                        <a:spAutoFit/>
                      </a:bodyPr>
                      <a:lstStyle/>
                      <a:p>
                        <a:pPr eaLnBrk="1" hangingPunct="1"/>
                        <a:endParaRPr lang="en-US">
                          <a:solidFill>
                            <a:srgbClr val="000000"/>
                          </a:solidFill>
                          <a:latin typeface="Arial" pitchFamily="34" charset="0"/>
                        </a:endParaRPr>
                      </a:p>
                    </p:txBody>
                  </p:sp>
                  <p:sp>
                    <p:nvSpPr>
                      <p:cNvPr id="115697" name="Text Box 287"/>
                      <p:cNvSpPr txBox="1">
                        <a:spLocks noChangeArrowheads="1"/>
                      </p:cNvSpPr>
                      <p:nvPr/>
                    </p:nvSpPr>
                    <p:spPr bwMode="auto">
                      <a:xfrm>
                        <a:off x="3215" y="2027"/>
                        <a:ext cx="319" cy="1220"/>
                      </a:xfrm>
                      <a:prstGeom prst="rect">
                        <a:avLst/>
                      </a:prstGeom>
                      <a:noFill/>
                      <a:ln w="9525">
                        <a:noFill/>
                        <a:miter lim="800000"/>
                        <a:headEnd/>
                        <a:tailEnd/>
                      </a:ln>
                    </p:spPr>
                    <p:txBody>
                      <a:bodyPr wrap="none">
                        <a:spAutoFit/>
                      </a:bodyPr>
                      <a:lstStyle/>
                      <a:p>
                        <a:pPr eaLnBrk="1" hangingPunct="1"/>
                        <a:endParaRPr lang="en-US">
                          <a:solidFill>
                            <a:srgbClr val="000000"/>
                          </a:solidFill>
                          <a:latin typeface="Arial" pitchFamily="34" charset="0"/>
                        </a:endParaRPr>
                      </a:p>
                    </p:txBody>
                  </p:sp>
                  <p:sp>
                    <p:nvSpPr>
                      <p:cNvPr id="115698" name="Text Box 288"/>
                      <p:cNvSpPr txBox="1">
                        <a:spLocks noChangeArrowheads="1"/>
                      </p:cNvSpPr>
                      <p:nvPr/>
                    </p:nvSpPr>
                    <p:spPr bwMode="auto">
                      <a:xfrm>
                        <a:off x="2631" y="2312"/>
                        <a:ext cx="321" cy="1220"/>
                      </a:xfrm>
                      <a:prstGeom prst="rect">
                        <a:avLst/>
                      </a:prstGeom>
                      <a:noFill/>
                      <a:ln w="9525">
                        <a:noFill/>
                        <a:miter lim="800000"/>
                        <a:headEnd/>
                        <a:tailEnd/>
                      </a:ln>
                    </p:spPr>
                    <p:txBody>
                      <a:bodyPr wrap="none">
                        <a:spAutoFit/>
                      </a:bodyPr>
                      <a:lstStyle/>
                      <a:p>
                        <a:pPr eaLnBrk="1" hangingPunct="1"/>
                        <a:endParaRPr lang="en-US">
                          <a:solidFill>
                            <a:srgbClr val="000000"/>
                          </a:solidFill>
                          <a:latin typeface="Arial" pitchFamily="34" charset="0"/>
                        </a:endParaRPr>
                      </a:p>
                    </p:txBody>
                  </p:sp>
                  <p:sp>
                    <p:nvSpPr>
                      <p:cNvPr id="115699" name="Rectangle 289"/>
                      <p:cNvSpPr>
                        <a:spLocks noChangeArrowheads="1"/>
                      </p:cNvSpPr>
                      <p:nvPr/>
                    </p:nvSpPr>
                    <p:spPr bwMode="auto">
                      <a:xfrm>
                        <a:off x="1760" y="3088"/>
                        <a:ext cx="255" cy="228"/>
                      </a:xfrm>
                      <a:prstGeom prst="rect">
                        <a:avLst/>
                      </a:prstGeom>
                      <a:solidFill>
                        <a:srgbClr val="009900">
                          <a:alpha val="50195"/>
                        </a:srgbClr>
                      </a:solidFill>
                      <a:ln w="9525">
                        <a:noFill/>
                        <a:miter lim="800000"/>
                        <a:headEnd/>
                        <a:tailEnd/>
                      </a:ln>
                    </p:spPr>
                    <p:txBody>
                      <a:bodyPr wrap="none" anchor="ctr"/>
                      <a:lstStyle/>
                      <a:p>
                        <a:endParaRPr lang="en-US"/>
                      </a:p>
                    </p:txBody>
                  </p:sp>
                  <p:sp>
                    <p:nvSpPr>
                      <p:cNvPr id="115700" name="Rectangle 290"/>
                      <p:cNvSpPr>
                        <a:spLocks noChangeArrowheads="1"/>
                      </p:cNvSpPr>
                      <p:nvPr/>
                    </p:nvSpPr>
                    <p:spPr bwMode="auto">
                      <a:xfrm>
                        <a:off x="1802" y="2951"/>
                        <a:ext cx="85" cy="137"/>
                      </a:xfrm>
                      <a:prstGeom prst="rect">
                        <a:avLst/>
                      </a:prstGeom>
                      <a:solidFill>
                        <a:srgbClr val="009900">
                          <a:alpha val="50195"/>
                        </a:srgbClr>
                      </a:solidFill>
                      <a:ln w="9525">
                        <a:noFill/>
                        <a:miter lim="800000"/>
                        <a:headEnd/>
                        <a:tailEnd/>
                      </a:ln>
                    </p:spPr>
                    <p:txBody>
                      <a:bodyPr wrap="none" anchor="ctr"/>
                      <a:lstStyle/>
                      <a:p>
                        <a:endParaRPr lang="en-US"/>
                      </a:p>
                    </p:txBody>
                  </p:sp>
                  <p:sp>
                    <p:nvSpPr>
                      <p:cNvPr id="115701" name="Rectangle 291"/>
                      <p:cNvSpPr>
                        <a:spLocks noChangeArrowheads="1"/>
                      </p:cNvSpPr>
                      <p:nvPr/>
                    </p:nvSpPr>
                    <p:spPr bwMode="auto">
                      <a:xfrm>
                        <a:off x="1872" y="2946"/>
                        <a:ext cx="144" cy="192"/>
                      </a:xfrm>
                      <a:prstGeom prst="rect">
                        <a:avLst/>
                      </a:prstGeom>
                      <a:solidFill>
                        <a:srgbClr val="009900">
                          <a:alpha val="50195"/>
                        </a:srgbClr>
                      </a:solidFill>
                      <a:ln w="9525">
                        <a:noFill/>
                        <a:miter lim="800000"/>
                        <a:headEnd/>
                        <a:tailEnd/>
                      </a:ln>
                    </p:spPr>
                    <p:txBody>
                      <a:bodyPr wrap="none" anchor="ctr"/>
                      <a:lstStyle/>
                      <a:p>
                        <a:endParaRPr lang="en-US"/>
                      </a:p>
                    </p:txBody>
                  </p:sp>
                  <p:sp>
                    <p:nvSpPr>
                      <p:cNvPr id="115702" name="AutoShape 292"/>
                      <p:cNvSpPr>
                        <a:spLocks noChangeArrowheads="1"/>
                      </p:cNvSpPr>
                      <p:nvPr/>
                    </p:nvSpPr>
                    <p:spPr bwMode="auto">
                      <a:xfrm flipV="1">
                        <a:off x="2034" y="2223"/>
                        <a:ext cx="277" cy="273"/>
                      </a:xfrm>
                      <a:prstGeom prst="rtTriangle">
                        <a:avLst/>
                      </a:prstGeom>
                      <a:solidFill>
                        <a:srgbClr val="009900">
                          <a:alpha val="50195"/>
                        </a:srgbClr>
                      </a:solidFill>
                      <a:ln w="9525">
                        <a:noFill/>
                        <a:miter lim="800000"/>
                        <a:headEnd/>
                        <a:tailEnd/>
                      </a:ln>
                    </p:spPr>
                    <p:txBody>
                      <a:bodyPr wrap="none" anchor="ctr"/>
                      <a:lstStyle/>
                      <a:p>
                        <a:endParaRPr lang="en-US"/>
                      </a:p>
                    </p:txBody>
                  </p:sp>
                  <p:sp>
                    <p:nvSpPr>
                      <p:cNvPr id="115703" name="Rectangle 293"/>
                      <p:cNvSpPr>
                        <a:spLocks noChangeArrowheads="1"/>
                      </p:cNvSpPr>
                      <p:nvPr/>
                    </p:nvSpPr>
                    <p:spPr bwMode="auto">
                      <a:xfrm>
                        <a:off x="2027" y="2279"/>
                        <a:ext cx="85" cy="182"/>
                      </a:xfrm>
                      <a:prstGeom prst="rect">
                        <a:avLst/>
                      </a:prstGeom>
                      <a:solidFill>
                        <a:schemeClr val="tx1"/>
                      </a:solidFill>
                      <a:ln w="9525">
                        <a:noFill/>
                        <a:miter lim="800000"/>
                        <a:headEnd/>
                        <a:tailEnd/>
                      </a:ln>
                    </p:spPr>
                    <p:txBody>
                      <a:bodyPr wrap="none" anchor="ctr"/>
                      <a:lstStyle/>
                      <a:p>
                        <a:endParaRPr lang="en-US"/>
                      </a:p>
                    </p:txBody>
                  </p:sp>
                  <p:sp>
                    <p:nvSpPr>
                      <p:cNvPr id="115704" name="Text Box 294"/>
                      <p:cNvSpPr txBox="1">
                        <a:spLocks noChangeArrowheads="1"/>
                      </p:cNvSpPr>
                      <p:nvPr/>
                    </p:nvSpPr>
                    <p:spPr bwMode="auto">
                      <a:xfrm>
                        <a:off x="2054" y="3507"/>
                        <a:ext cx="321" cy="1222"/>
                      </a:xfrm>
                      <a:prstGeom prst="rect">
                        <a:avLst/>
                      </a:prstGeom>
                      <a:noFill/>
                      <a:ln w="9525">
                        <a:noFill/>
                        <a:miter lim="800000"/>
                        <a:headEnd/>
                        <a:tailEnd/>
                      </a:ln>
                    </p:spPr>
                    <p:txBody>
                      <a:bodyPr wrap="none">
                        <a:spAutoFit/>
                      </a:bodyPr>
                      <a:lstStyle/>
                      <a:p>
                        <a:pPr eaLnBrk="1" hangingPunct="1"/>
                        <a:endParaRPr lang="en-US">
                          <a:solidFill>
                            <a:srgbClr val="000000"/>
                          </a:solidFill>
                          <a:latin typeface="Arial" pitchFamily="34" charset="0"/>
                        </a:endParaRPr>
                      </a:p>
                    </p:txBody>
                  </p:sp>
                  <p:sp>
                    <p:nvSpPr>
                      <p:cNvPr id="115705" name="Text Box 295"/>
                      <p:cNvSpPr txBox="1">
                        <a:spLocks noChangeArrowheads="1"/>
                      </p:cNvSpPr>
                      <p:nvPr/>
                    </p:nvSpPr>
                    <p:spPr bwMode="auto">
                      <a:xfrm>
                        <a:off x="2729" y="3513"/>
                        <a:ext cx="319" cy="1219"/>
                      </a:xfrm>
                      <a:prstGeom prst="rect">
                        <a:avLst/>
                      </a:prstGeom>
                      <a:noFill/>
                      <a:ln w="9525">
                        <a:noFill/>
                        <a:miter lim="800000"/>
                        <a:headEnd/>
                        <a:tailEnd/>
                      </a:ln>
                    </p:spPr>
                    <p:txBody>
                      <a:bodyPr wrap="none">
                        <a:spAutoFit/>
                      </a:bodyPr>
                      <a:lstStyle/>
                      <a:p>
                        <a:pPr eaLnBrk="1" hangingPunct="1"/>
                        <a:endParaRPr lang="en-US">
                          <a:solidFill>
                            <a:srgbClr val="000000"/>
                          </a:solidFill>
                          <a:latin typeface="Arial" pitchFamily="34" charset="0"/>
                        </a:endParaRPr>
                      </a:p>
                    </p:txBody>
                  </p:sp>
                </p:grpSp>
                <p:grpSp>
                  <p:nvGrpSpPr>
                    <p:cNvPr id="13" name="Group 296"/>
                    <p:cNvGrpSpPr>
                      <a:grpSpLocks/>
                    </p:cNvGrpSpPr>
                    <p:nvPr/>
                  </p:nvGrpSpPr>
                  <p:grpSpPr bwMode="auto">
                    <a:xfrm flipH="1" flipV="1">
                      <a:off x="1142" y="1388"/>
                      <a:ext cx="678" cy="844"/>
                      <a:chOff x="1632" y="720"/>
                      <a:chExt cx="1872" cy="4464"/>
                    </a:xfrm>
                  </p:grpSpPr>
                  <p:sp>
                    <p:nvSpPr>
                      <p:cNvPr id="115598" name="Rectangle 297"/>
                      <p:cNvSpPr>
                        <a:spLocks noChangeArrowheads="1"/>
                      </p:cNvSpPr>
                      <p:nvPr/>
                    </p:nvSpPr>
                    <p:spPr bwMode="auto">
                      <a:xfrm>
                        <a:off x="2143" y="720"/>
                        <a:ext cx="170" cy="956"/>
                      </a:xfrm>
                      <a:prstGeom prst="rect">
                        <a:avLst/>
                      </a:prstGeom>
                      <a:solidFill>
                        <a:srgbClr val="32A0DA">
                          <a:alpha val="50195"/>
                        </a:srgbClr>
                      </a:solidFill>
                      <a:ln w="9525">
                        <a:noFill/>
                        <a:miter lim="800000"/>
                        <a:headEnd/>
                        <a:tailEnd/>
                      </a:ln>
                    </p:spPr>
                    <p:txBody>
                      <a:bodyPr wrap="none" anchor="ctr"/>
                      <a:lstStyle/>
                      <a:p>
                        <a:endParaRPr lang="en-US"/>
                      </a:p>
                    </p:txBody>
                  </p:sp>
                  <p:sp>
                    <p:nvSpPr>
                      <p:cNvPr id="115599" name="Rectangle 298"/>
                      <p:cNvSpPr>
                        <a:spLocks noChangeArrowheads="1"/>
                      </p:cNvSpPr>
                      <p:nvPr/>
                    </p:nvSpPr>
                    <p:spPr bwMode="auto">
                      <a:xfrm>
                        <a:off x="2270" y="720"/>
                        <a:ext cx="1234" cy="501"/>
                      </a:xfrm>
                      <a:prstGeom prst="rect">
                        <a:avLst/>
                      </a:prstGeom>
                      <a:solidFill>
                        <a:srgbClr val="32A0DA">
                          <a:alpha val="50195"/>
                        </a:srgbClr>
                      </a:solidFill>
                      <a:ln w="9525">
                        <a:noFill/>
                        <a:miter lim="800000"/>
                        <a:headEnd/>
                        <a:tailEnd/>
                      </a:ln>
                    </p:spPr>
                    <p:txBody>
                      <a:bodyPr wrap="none" anchor="ctr"/>
                      <a:lstStyle/>
                      <a:p>
                        <a:endParaRPr lang="en-US"/>
                      </a:p>
                    </p:txBody>
                  </p:sp>
                  <p:sp>
                    <p:nvSpPr>
                      <p:cNvPr id="115600" name="Rectangle 299"/>
                      <p:cNvSpPr>
                        <a:spLocks noChangeArrowheads="1"/>
                      </p:cNvSpPr>
                      <p:nvPr/>
                    </p:nvSpPr>
                    <p:spPr bwMode="auto">
                      <a:xfrm>
                        <a:off x="2038" y="1950"/>
                        <a:ext cx="1381" cy="1229"/>
                      </a:xfrm>
                      <a:prstGeom prst="rect">
                        <a:avLst/>
                      </a:prstGeom>
                      <a:solidFill>
                        <a:srgbClr val="32A0DA">
                          <a:alpha val="50195"/>
                        </a:srgbClr>
                      </a:solidFill>
                      <a:ln w="9525">
                        <a:noFill/>
                        <a:miter lim="800000"/>
                        <a:headEnd/>
                        <a:tailEnd/>
                      </a:ln>
                    </p:spPr>
                    <p:txBody>
                      <a:bodyPr wrap="none" anchor="ctr"/>
                      <a:lstStyle/>
                      <a:p>
                        <a:endParaRPr lang="en-US"/>
                      </a:p>
                    </p:txBody>
                  </p:sp>
                  <p:sp>
                    <p:nvSpPr>
                      <p:cNvPr id="115601" name="Rectangle 300"/>
                      <p:cNvSpPr>
                        <a:spLocks noChangeArrowheads="1"/>
                      </p:cNvSpPr>
                      <p:nvPr/>
                    </p:nvSpPr>
                    <p:spPr bwMode="auto">
                      <a:xfrm>
                        <a:off x="1632" y="3680"/>
                        <a:ext cx="1276" cy="228"/>
                      </a:xfrm>
                      <a:prstGeom prst="rect">
                        <a:avLst/>
                      </a:prstGeom>
                      <a:solidFill>
                        <a:srgbClr val="FF0000"/>
                      </a:solidFill>
                      <a:ln w="9525">
                        <a:noFill/>
                        <a:miter lim="800000"/>
                        <a:headEnd/>
                        <a:tailEnd/>
                      </a:ln>
                    </p:spPr>
                    <p:txBody>
                      <a:bodyPr wrap="none" anchor="ctr"/>
                      <a:lstStyle/>
                      <a:p>
                        <a:endParaRPr lang="en-US"/>
                      </a:p>
                    </p:txBody>
                  </p:sp>
                  <p:sp>
                    <p:nvSpPr>
                      <p:cNvPr id="115602" name="AutoShape 301"/>
                      <p:cNvSpPr>
                        <a:spLocks noChangeArrowheads="1"/>
                      </p:cNvSpPr>
                      <p:nvPr/>
                    </p:nvSpPr>
                    <p:spPr bwMode="auto">
                      <a:xfrm>
                        <a:off x="1887" y="2951"/>
                        <a:ext cx="128" cy="137"/>
                      </a:xfrm>
                      <a:prstGeom prst="rtTriangle">
                        <a:avLst/>
                      </a:prstGeom>
                      <a:solidFill>
                        <a:srgbClr val="009900">
                          <a:alpha val="50195"/>
                        </a:srgbClr>
                      </a:solidFill>
                      <a:ln w="9525">
                        <a:noFill/>
                        <a:miter lim="800000"/>
                        <a:headEnd/>
                        <a:tailEnd/>
                      </a:ln>
                    </p:spPr>
                    <p:txBody>
                      <a:bodyPr wrap="none" anchor="ctr"/>
                      <a:lstStyle/>
                      <a:p>
                        <a:endParaRPr lang="en-US"/>
                      </a:p>
                    </p:txBody>
                  </p:sp>
                  <p:sp>
                    <p:nvSpPr>
                      <p:cNvPr id="115603" name="AutoShape 302"/>
                      <p:cNvSpPr>
                        <a:spLocks noChangeArrowheads="1"/>
                      </p:cNvSpPr>
                      <p:nvPr/>
                    </p:nvSpPr>
                    <p:spPr bwMode="auto">
                      <a:xfrm flipH="1">
                        <a:off x="1760" y="2920"/>
                        <a:ext cx="42" cy="168"/>
                      </a:xfrm>
                      <a:prstGeom prst="rtTriangle">
                        <a:avLst/>
                      </a:prstGeom>
                      <a:solidFill>
                        <a:srgbClr val="009900">
                          <a:alpha val="50195"/>
                        </a:srgbClr>
                      </a:solidFill>
                      <a:ln w="9525">
                        <a:noFill/>
                        <a:miter lim="800000"/>
                        <a:headEnd/>
                        <a:tailEnd/>
                      </a:ln>
                    </p:spPr>
                    <p:txBody>
                      <a:bodyPr wrap="none" anchor="ctr"/>
                      <a:lstStyle/>
                      <a:p>
                        <a:endParaRPr lang="en-US"/>
                      </a:p>
                    </p:txBody>
                  </p:sp>
                  <p:sp>
                    <p:nvSpPr>
                      <p:cNvPr id="115604" name="Rectangle 303"/>
                      <p:cNvSpPr>
                        <a:spLocks noChangeArrowheads="1"/>
                      </p:cNvSpPr>
                      <p:nvPr/>
                    </p:nvSpPr>
                    <p:spPr bwMode="auto">
                      <a:xfrm>
                        <a:off x="1760" y="4135"/>
                        <a:ext cx="255" cy="137"/>
                      </a:xfrm>
                      <a:prstGeom prst="rect">
                        <a:avLst/>
                      </a:prstGeom>
                      <a:solidFill>
                        <a:schemeClr val="tx1"/>
                      </a:solidFill>
                      <a:ln w="9525">
                        <a:noFill/>
                        <a:miter lim="800000"/>
                        <a:headEnd/>
                        <a:tailEnd/>
                      </a:ln>
                    </p:spPr>
                    <p:txBody>
                      <a:bodyPr wrap="none" anchor="ctr"/>
                      <a:lstStyle/>
                      <a:p>
                        <a:endParaRPr lang="en-US"/>
                      </a:p>
                    </p:txBody>
                  </p:sp>
                  <p:sp>
                    <p:nvSpPr>
                      <p:cNvPr id="115605" name="Rectangle 304"/>
                      <p:cNvSpPr>
                        <a:spLocks noChangeArrowheads="1"/>
                      </p:cNvSpPr>
                      <p:nvPr/>
                    </p:nvSpPr>
                    <p:spPr bwMode="auto">
                      <a:xfrm>
                        <a:off x="1675" y="3999"/>
                        <a:ext cx="382" cy="273"/>
                      </a:xfrm>
                      <a:prstGeom prst="rect">
                        <a:avLst/>
                      </a:prstGeom>
                      <a:noFill/>
                      <a:ln w="9525">
                        <a:solidFill>
                          <a:schemeClr val="tx1"/>
                        </a:solidFill>
                        <a:prstDash val="sysDot"/>
                        <a:miter lim="800000"/>
                        <a:headEnd/>
                        <a:tailEnd/>
                      </a:ln>
                    </p:spPr>
                    <p:txBody>
                      <a:bodyPr wrap="none" anchor="ctr"/>
                      <a:lstStyle/>
                      <a:p>
                        <a:endParaRPr lang="en-US"/>
                      </a:p>
                    </p:txBody>
                  </p:sp>
                  <p:sp>
                    <p:nvSpPr>
                      <p:cNvPr id="115606" name="Line 305"/>
                      <p:cNvSpPr>
                        <a:spLocks noChangeShapeType="1"/>
                      </p:cNvSpPr>
                      <p:nvPr/>
                    </p:nvSpPr>
                    <p:spPr bwMode="auto">
                      <a:xfrm>
                        <a:off x="1675" y="4090"/>
                        <a:ext cx="382" cy="1"/>
                      </a:xfrm>
                      <a:prstGeom prst="line">
                        <a:avLst/>
                      </a:prstGeom>
                      <a:noFill/>
                      <a:ln w="9525">
                        <a:solidFill>
                          <a:schemeClr val="tx1"/>
                        </a:solidFill>
                        <a:miter lim="800000"/>
                        <a:headEnd/>
                        <a:tailEnd/>
                      </a:ln>
                    </p:spPr>
                    <p:txBody>
                      <a:bodyPr/>
                      <a:lstStyle/>
                      <a:p>
                        <a:endParaRPr lang="en-US"/>
                      </a:p>
                    </p:txBody>
                  </p:sp>
                  <p:sp>
                    <p:nvSpPr>
                      <p:cNvPr id="115607" name="Rectangle 306"/>
                      <p:cNvSpPr>
                        <a:spLocks noChangeArrowheads="1"/>
                      </p:cNvSpPr>
                      <p:nvPr/>
                    </p:nvSpPr>
                    <p:spPr bwMode="auto">
                      <a:xfrm>
                        <a:off x="2440" y="4135"/>
                        <a:ext cx="256" cy="137"/>
                      </a:xfrm>
                      <a:prstGeom prst="rect">
                        <a:avLst/>
                      </a:prstGeom>
                      <a:solidFill>
                        <a:schemeClr val="tx1"/>
                      </a:solidFill>
                      <a:ln w="9525">
                        <a:noFill/>
                        <a:miter lim="800000"/>
                        <a:headEnd/>
                        <a:tailEnd/>
                      </a:ln>
                    </p:spPr>
                    <p:txBody>
                      <a:bodyPr wrap="none" anchor="ctr"/>
                      <a:lstStyle/>
                      <a:p>
                        <a:endParaRPr lang="en-US"/>
                      </a:p>
                    </p:txBody>
                  </p:sp>
                  <p:sp>
                    <p:nvSpPr>
                      <p:cNvPr id="115608" name="Rectangle 307"/>
                      <p:cNvSpPr>
                        <a:spLocks noChangeArrowheads="1"/>
                      </p:cNvSpPr>
                      <p:nvPr/>
                    </p:nvSpPr>
                    <p:spPr bwMode="auto">
                      <a:xfrm>
                        <a:off x="2355" y="3999"/>
                        <a:ext cx="383" cy="273"/>
                      </a:xfrm>
                      <a:prstGeom prst="rect">
                        <a:avLst/>
                      </a:prstGeom>
                      <a:noFill/>
                      <a:ln w="9525">
                        <a:solidFill>
                          <a:schemeClr val="tx1"/>
                        </a:solidFill>
                        <a:prstDash val="sysDot"/>
                        <a:miter lim="800000"/>
                        <a:headEnd/>
                        <a:tailEnd/>
                      </a:ln>
                    </p:spPr>
                    <p:txBody>
                      <a:bodyPr wrap="none" anchor="ctr"/>
                      <a:lstStyle/>
                      <a:p>
                        <a:endParaRPr lang="en-US"/>
                      </a:p>
                    </p:txBody>
                  </p:sp>
                  <p:sp>
                    <p:nvSpPr>
                      <p:cNvPr id="115609" name="Line 308"/>
                      <p:cNvSpPr>
                        <a:spLocks noChangeShapeType="1"/>
                      </p:cNvSpPr>
                      <p:nvPr/>
                    </p:nvSpPr>
                    <p:spPr bwMode="auto">
                      <a:xfrm>
                        <a:off x="2355" y="4090"/>
                        <a:ext cx="383" cy="1"/>
                      </a:xfrm>
                      <a:prstGeom prst="line">
                        <a:avLst/>
                      </a:prstGeom>
                      <a:noFill/>
                      <a:ln w="9525">
                        <a:solidFill>
                          <a:schemeClr val="tx1"/>
                        </a:solidFill>
                        <a:miter lim="800000"/>
                        <a:headEnd/>
                        <a:tailEnd/>
                      </a:ln>
                    </p:spPr>
                    <p:txBody>
                      <a:bodyPr/>
                      <a:lstStyle/>
                      <a:p>
                        <a:endParaRPr lang="en-US"/>
                      </a:p>
                    </p:txBody>
                  </p:sp>
                  <p:sp>
                    <p:nvSpPr>
                      <p:cNvPr id="115610" name="Rectangle 309"/>
                      <p:cNvSpPr>
                        <a:spLocks noChangeArrowheads="1"/>
                      </p:cNvSpPr>
                      <p:nvPr/>
                    </p:nvSpPr>
                    <p:spPr bwMode="auto">
                      <a:xfrm>
                        <a:off x="2355" y="3771"/>
                        <a:ext cx="383" cy="228"/>
                      </a:xfrm>
                      <a:prstGeom prst="rect">
                        <a:avLst/>
                      </a:prstGeom>
                      <a:noFill/>
                      <a:ln w="9525">
                        <a:solidFill>
                          <a:schemeClr val="tx1"/>
                        </a:solidFill>
                        <a:miter lim="800000"/>
                        <a:headEnd/>
                        <a:tailEnd/>
                      </a:ln>
                    </p:spPr>
                    <p:txBody>
                      <a:bodyPr wrap="none" anchor="ctr"/>
                      <a:lstStyle/>
                      <a:p>
                        <a:endParaRPr lang="en-US"/>
                      </a:p>
                    </p:txBody>
                  </p:sp>
                  <p:sp>
                    <p:nvSpPr>
                      <p:cNvPr id="115611" name="Rectangle 310"/>
                      <p:cNvSpPr>
                        <a:spLocks noChangeArrowheads="1"/>
                      </p:cNvSpPr>
                      <p:nvPr/>
                    </p:nvSpPr>
                    <p:spPr bwMode="auto">
                      <a:xfrm rot="2700000">
                        <a:off x="2189" y="2231"/>
                        <a:ext cx="182" cy="893"/>
                      </a:xfrm>
                      <a:prstGeom prst="rect">
                        <a:avLst/>
                      </a:prstGeom>
                      <a:solidFill>
                        <a:srgbClr val="FF0000"/>
                      </a:solidFill>
                      <a:ln w="9525">
                        <a:noFill/>
                        <a:miter lim="800000"/>
                        <a:headEnd/>
                        <a:tailEnd/>
                      </a:ln>
                    </p:spPr>
                    <p:txBody>
                      <a:bodyPr wrap="none" anchor="ctr"/>
                      <a:lstStyle/>
                      <a:p>
                        <a:endParaRPr lang="en-US"/>
                      </a:p>
                    </p:txBody>
                  </p:sp>
                  <p:sp>
                    <p:nvSpPr>
                      <p:cNvPr id="115612" name="AutoShape 311"/>
                      <p:cNvSpPr>
                        <a:spLocks noChangeArrowheads="1"/>
                      </p:cNvSpPr>
                      <p:nvPr/>
                    </p:nvSpPr>
                    <p:spPr bwMode="auto">
                      <a:xfrm rot="2700000">
                        <a:off x="1823" y="2979"/>
                        <a:ext cx="214" cy="10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42 w 21600"/>
                          <a:gd name="T13" fmla="*/ 4447 h 21600"/>
                          <a:gd name="T14" fmla="*/ 17058 w 21600"/>
                          <a:gd name="T15" fmla="*/ 17153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rgbClr val="FF0000"/>
                      </a:solidFill>
                      <a:ln w="9525">
                        <a:noFill/>
                        <a:miter lim="800000"/>
                        <a:headEnd/>
                        <a:tailEnd/>
                      </a:ln>
                    </p:spPr>
                    <p:txBody>
                      <a:bodyPr wrap="none" anchor="ctr"/>
                      <a:lstStyle/>
                      <a:p>
                        <a:endParaRPr lang="en-US"/>
                      </a:p>
                    </p:txBody>
                  </p:sp>
                  <p:sp>
                    <p:nvSpPr>
                      <p:cNvPr id="115613" name="Rectangle 312"/>
                      <p:cNvSpPr>
                        <a:spLocks noChangeArrowheads="1"/>
                      </p:cNvSpPr>
                      <p:nvPr/>
                    </p:nvSpPr>
                    <p:spPr bwMode="auto">
                      <a:xfrm>
                        <a:off x="2525" y="2769"/>
                        <a:ext cx="256" cy="365"/>
                      </a:xfrm>
                      <a:prstGeom prst="rect">
                        <a:avLst/>
                      </a:prstGeom>
                      <a:solidFill>
                        <a:srgbClr val="FF0000"/>
                      </a:solidFill>
                      <a:ln w="9525">
                        <a:noFill/>
                        <a:miter lim="800000"/>
                        <a:headEnd/>
                        <a:tailEnd/>
                      </a:ln>
                    </p:spPr>
                    <p:txBody>
                      <a:bodyPr wrap="none" anchor="ctr"/>
                      <a:lstStyle/>
                      <a:p>
                        <a:endParaRPr lang="en-US"/>
                      </a:p>
                    </p:txBody>
                  </p:sp>
                  <p:sp>
                    <p:nvSpPr>
                      <p:cNvPr id="115614" name="Rectangle 313"/>
                      <p:cNvSpPr>
                        <a:spLocks noChangeArrowheads="1"/>
                      </p:cNvSpPr>
                      <p:nvPr/>
                    </p:nvSpPr>
                    <p:spPr bwMode="auto">
                      <a:xfrm rot="2700000">
                        <a:off x="2807" y="2328"/>
                        <a:ext cx="182" cy="724"/>
                      </a:xfrm>
                      <a:prstGeom prst="rect">
                        <a:avLst/>
                      </a:prstGeom>
                      <a:solidFill>
                        <a:srgbClr val="FF0000"/>
                      </a:solidFill>
                      <a:ln w="9525">
                        <a:noFill/>
                        <a:miter lim="800000"/>
                        <a:headEnd/>
                        <a:tailEnd/>
                      </a:ln>
                    </p:spPr>
                    <p:txBody>
                      <a:bodyPr wrap="none" anchor="ctr"/>
                      <a:lstStyle/>
                      <a:p>
                        <a:endParaRPr lang="en-US"/>
                      </a:p>
                    </p:txBody>
                  </p:sp>
                  <p:sp>
                    <p:nvSpPr>
                      <p:cNvPr id="115615" name="AutoShape 314"/>
                      <p:cNvSpPr>
                        <a:spLocks noChangeArrowheads="1"/>
                      </p:cNvSpPr>
                      <p:nvPr/>
                    </p:nvSpPr>
                    <p:spPr bwMode="auto">
                      <a:xfrm flipH="1" flipV="1">
                        <a:off x="3079" y="2370"/>
                        <a:ext cx="127" cy="136"/>
                      </a:xfrm>
                      <a:prstGeom prst="rtTriangle">
                        <a:avLst/>
                      </a:prstGeom>
                      <a:solidFill>
                        <a:srgbClr val="FF0000"/>
                      </a:solidFill>
                      <a:ln w="9525">
                        <a:noFill/>
                        <a:miter lim="800000"/>
                        <a:headEnd/>
                        <a:tailEnd/>
                      </a:ln>
                    </p:spPr>
                    <p:txBody>
                      <a:bodyPr wrap="none" anchor="ctr"/>
                      <a:lstStyle/>
                      <a:p>
                        <a:endParaRPr lang="en-US"/>
                      </a:p>
                    </p:txBody>
                  </p:sp>
                  <p:sp>
                    <p:nvSpPr>
                      <p:cNvPr id="115616" name="AutoShape 315"/>
                      <p:cNvSpPr>
                        <a:spLocks noChangeArrowheads="1"/>
                      </p:cNvSpPr>
                      <p:nvPr/>
                    </p:nvSpPr>
                    <p:spPr bwMode="auto">
                      <a:xfrm flipH="1" flipV="1">
                        <a:off x="2525" y="2289"/>
                        <a:ext cx="128" cy="137"/>
                      </a:xfrm>
                      <a:prstGeom prst="rtTriangle">
                        <a:avLst/>
                      </a:prstGeom>
                      <a:solidFill>
                        <a:srgbClr val="FF0000"/>
                      </a:solidFill>
                      <a:ln w="9525">
                        <a:noFill/>
                        <a:miter lim="800000"/>
                        <a:headEnd/>
                        <a:tailEnd/>
                      </a:ln>
                    </p:spPr>
                    <p:txBody>
                      <a:bodyPr wrap="none" anchor="ctr"/>
                      <a:lstStyle/>
                      <a:p>
                        <a:endParaRPr lang="en-US"/>
                      </a:p>
                    </p:txBody>
                  </p:sp>
                  <p:sp>
                    <p:nvSpPr>
                      <p:cNvPr id="115617" name="Rectangle 316"/>
                      <p:cNvSpPr>
                        <a:spLocks noChangeArrowheads="1"/>
                      </p:cNvSpPr>
                      <p:nvPr/>
                    </p:nvSpPr>
                    <p:spPr bwMode="auto">
                      <a:xfrm>
                        <a:off x="3071" y="857"/>
                        <a:ext cx="135" cy="1618"/>
                      </a:xfrm>
                      <a:prstGeom prst="rect">
                        <a:avLst/>
                      </a:prstGeom>
                      <a:solidFill>
                        <a:srgbClr val="FF0000"/>
                      </a:solidFill>
                      <a:ln w="9525">
                        <a:noFill/>
                        <a:miter lim="800000"/>
                        <a:headEnd/>
                        <a:tailEnd/>
                      </a:ln>
                    </p:spPr>
                    <p:txBody>
                      <a:bodyPr wrap="none" anchor="ctr"/>
                      <a:lstStyle/>
                      <a:p>
                        <a:endParaRPr lang="en-US"/>
                      </a:p>
                    </p:txBody>
                  </p:sp>
                  <p:sp>
                    <p:nvSpPr>
                      <p:cNvPr id="115618" name="Rectangle 317"/>
                      <p:cNvSpPr>
                        <a:spLocks noChangeArrowheads="1"/>
                      </p:cNvSpPr>
                      <p:nvPr/>
                    </p:nvSpPr>
                    <p:spPr bwMode="auto">
                      <a:xfrm>
                        <a:off x="2525" y="2041"/>
                        <a:ext cx="128" cy="283"/>
                      </a:xfrm>
                      <a:prstGeom prst="rect">
                        <a:avLst/>
                      </a:prstGeom>
                      <a:solidFill>
                        <a:srgbClr val="FF0000"/>
                      </a:solidFill>
                      <a:ln w="9525">
                        <a:noFill/>
                        <a:miter lim="800000"/>
                        <a:headEnd/>
                        <a:tailEnd/>
                      </a:ln>
                    </p:spPr>
                    <p:txBody>
                      <a:bodyPr wrap="none" anchor="ctr"/>
                      <a:lstStyle/>
                      <a:p>
                        <a:endParaRPr lang="en-US"/>
                      </a:p>
                    </p:txBody>
                  </p:sp>
                  <p:sp>
                    <p:nvSpPr>
                      <p:cNvPr id="115619" name="Rectangle 318"/>
                      <p:cNvSpPr>
                        <a:spLocks noChangeArrowheads="1"/>
                      </p:cNvSpPr>
                      <p:nvPr/>
                    </p:nvSpPr>
                    <p:spPr bwMode="auto">
                      <a:xfrm>
                        <a:off x="2738" y="1767"/>
                        <a:ext cx="681" cy="274"/>
                      </a:xfrm>
                      <a:prstGeom prst="rect">
                        <a:avLst/>
                      </a:prstGeom>
                      <a:solidFill>
                        <a:srgbClr val="009900">
                          <a:alpha val="50195"/>
                        </a:srgbClr>
                      </a:solidFill>
                      <a:ln w="9525">
                        <a:noFill/>
                        <a:miter lim="800000"/>
                        <a:headEnd/>
                        <a:tailEnd/>
                      </a:ln>
                    </p:spPr>
                    <p:txBody>
                      <a:bodyPr wrap="none" anchor="ctr"/>
                      <a:lstStyle/>
                      <a:p>
                        <a:endParaRPr lang="en-US"/>
                      </a:p>
                    </p:txBody>
                  </p:sp>
                  <p:sp>
                    <p:nvSpPr>
                      <p:cNvPr id="115620" name="Rectangle 319"/>
                      <p:cNvSpPr>
                        <a:spLocks noChangeArrowheads="1"/>
                      </p:cNvSpPr>
                      <p:nvPr/>
                    </p:nvSpPr>
                    <p:spPr bwMode="auto">
                      <a:xfrm>
                        <a:off x="3258" y="2041"/>
                        <a:ext cx="161" cy="409"/>
                      </a:xfrm>
                      <a:prstGeom prst="rect">
                        <a:avLst/>
                      </a:prstGeom>
                      <a:solidFill>
                        <a:srgbClr val="009900">
                          <a:alpha val="50195"/>
                        </a:srgbClr>
                      </a:solidFill>
                      <a:ln w="9525">
                        <a:noFill/>
                        <a:miter lim="800000"/>
                        <a:headEnd/>
                        <a:tailEnd/>
                      </a:ln>
                    </p:spPr>
                    <p:txBody>
                      <a:bodyPr wrap="none" anchor="ctr"/>
                      <a:lstStyle/>
                      <a:p>
                        <a:endParaRPr lang="en-US"/>
                      </a:p>
                    </p:txBody>
                  </p:sp>
                  <p:sp>
                    <p:nvSpPr>
                      <p:cNvPr id="115621" name="Rectangle 320"/>
                      <p:cNvSpPr>
                        <a:spLocks noChangeArrowheads="1"/>
                      </p:cNvSpPr>
                      <p:nvPr/>
                    </p:nvSpPr>
                    <p:spPr bwMode="auto">
                      <a:xfrm>
                        <a:off x="3334" y="2177"/>
                        <a:ext cx="85" cy="182"/>
                      </a:xfrm>
                      <a:prstGeom prst="rect">
                        <a:avLst/>
                      </a:prstGeom>
                      <a:solidFill>
                        <a:schemeClr val="tx1"/>
                      </a:solidFill>
                      <a:ln w="9525">
                        <a:noFill/>
                        <a:miter lim="800000"/>
                        <a:headEnd/>
                        <a:tailEnd/>
                      </a:ln>
                    </p:spPr>
                    <p:txBody>
                      <a:bodyPr wrap="none" anchor="ctr"/>
                      <a:lstStyle/>
                      <a:p>
                        <a:endParaRPr lang="en-US"/>
                      </a:p>
                    </p:txBody>
                  </p:sp>
                  <p:sp>
                    <p:nvSpPr>
                      <p:cNvPr id="115622" name="Rectangle 321"/>
                      <p:cNvSpPr>
                        <a:spLocks noChangeArrowheads="1"/>
                      </p:cNvSpPr>
                      <p:nvPr/>
                    </p:nvSpPr>
                    <p:spPr bwMode="auto">
                      <a:xfrm>
                        <a:off x="2525" y="902"/>
                        <a:ext cx="135" cy="1482"/>
                      </a:xfrm>
                      <a:prstGeom prst="rect">
                        <a:avLst/>
                      </a:prstGeom>
                      <a:solidFill>
                        <a:srgbClr val="FF0000"/>
                      </a:solidFill>
                      <a:ln w="9525">
                        <a:noFill/>
                        <a:miter lim="800000"/>
                        <a:headEnd/>
                        <a:tailEnd/>
                      </a:ln>
                    </p:spPr>
                    <p:txBody>
                      <a:bodyPr wrap="none" anchor="ctr"/>
                      <a:lstStyle/>
                      <a:p>
                        <a:endParaRPr lang="en-US"/>
                      </a:p>
                    </p:txBody>
                  </p:sp>
                  <p:sp>
                    <p:nvSpPr>
                      <p:cNvPr id="115623" name="AutoShape 322"/>
                      <p:cNvSpPr>
                        <a:spLocks noChangeArrowheads="1"/>
                      </p:cNvSpPr>
                      <p:nvPr/>
                    </p:nvSpPr>
                    <p:spPr bwMode="auto">
                      <a:xfrm flipH="1" flipV="1">
                        <a:off x="2525" y="1904"/>
                        <a:ext cx="213" cy="137"/>
                      </a:xfrm>
                      <a:prstGeom prst="rtTriangle">
                        <a:avLst/>
                      </a:prstGeom>
                      <a:solidFill>
                        <a:srgbClr val="009900">
                          <a:alpha val="50195"/>
                        </a:srgbClr>
                      </a:solidFill>
                      <a:ln w="9525">
                        <a:noFill/>
                        <a:miter lim="800000"/>
                        <a:headEnd/>
                        <a:tailEnd/>
                      </a:ln>
                    </p:spPr>
                    <p:txBody>
                      <a:bodyPr wrap="none" anchor="ctr"/>
                      <a:lstStyle/>
                      <a:p>
                        <a:endParaRPr lang="en-US"/>
                      </a:p>
                    </p:txBody>
                  </p:sp>
                  <p:sp>
                    <p:nvSpPr>
                      <p:cNvPr id="115624" name="Rectangle 323"/>
                      <p:cNvSpPr>
                        <a:spLocks noChangeArrowheads="1"/>
                      </p:cNvSpPr>
                      <p:nvPr/>
                    </p:nvSpPr>
                    <p:spPr bwMode="auto">
                      <a:xfrm>
                        <a:off x="2525" y="1767"/>
                        <a:ext cx="213" cy="137"/>
                      </a:xfrm>
                      <a:prstGeom prst="rect">
                        <a:avLst/>
                      </a:prstGeom>
                      <a:solidFill>
                        <a:srgbClr val="009900">
                          <a:alpha val="50195"/>
                        </a:srgbClr>
                      </a:solidFill>
                      <a:ln w="9525">
                        <a:noFill/>
                        <a:miter lim="800000"/>
                        <a:headEnd/>
                        <a:tailEnd/>
                      </a:ln>
                    </p:spPr>
                    <p:txBody>
                      <a:bodyPr wrap="none" anchor="ctr"/>
                      <a:lstStyle/>
                      <a:p>
                        <a:endParaRPr lang="en-US"/>
                      </a:p>
                    </p:txBody>
                  </p:sp>
                  <p:sp>
                    <p:nvSpPr>
                      <p:cNvPr id="115625" name="Rectangle 324"/>
                      <p:cNvSpPr>
                        <a:spLocks noChangeArrowheads="1"/>
                      </p:cNvSpPr>
                      <p:nvPr/>
                    </p:nvSpPr>
                    <p:spPr bwMode="auto">
                      <a:xfrm>
                        <a:off x="2440" y="2906"/>
                        <a:ext cx="256" cy="319"/>
                      </a:xfrm>
                      <a:prstGeom prst="rect">
                        <a:avLst/>
                      </a:prstGeom>
                      <a:solidFill>
                        <a:srgbClr val="009900">
                          <a:alpha val="50195"/>
                        </a:srgbClr>
                      </a:solidFill>
                      <a:ln w="9525">
                        <a:noFill/>
                        <a:miter lim="800000"/>
                        <a:headEnd/>
                        <a:tailEnd/>
                      </a:ln>
                    </p:spPr>
                    <p:txBody>
                      <a:bodyPr wrap="none" anchor="ctr"/>
                      <a:lstStyle/>
                      <a:p>
                        <a:endParaRPr lang="en-US"/>
                      </a:p>
                    </p:txBody>
                  </p:sp>
                  <p:sp>
                    <p:nvSpPr>
                      <p:cNvPr id="115626" name="AutoShape 325"/>
                      <p:cNvSpPr>
                        <a:spLocks noChangeArrowheads="1"/>
                      </p:cNvSpPr>
                      <p:nvPr/>
                    </p:nvSpPr>
                    <p:spPr bwMode="auto">
                      <a:xfrm flipH="1">
                        <a:off x="2440" y="2633"/>
                        <a:ext cx="256" cy="273"/>
                      </a:xfrm>
                      <a:prstGeom prst="rtTriangle">
                        <a:avLst/>
                      </a:prstGeom>
                      <a:solidFill>
                        <a:srgbClr val="009900">
                          <a:alpha val="50195"/>
                        </a:srgbClr>
                      </a:solidFill>
                      <a:ln w="9525">
                        <a:noFill/>
                        <a:miter lim="800000"/>
                        <a:headEnd/>
                        <a:tailEnd/>
                      </a:ln>
                    </p:spPr>
                    <p:txBody>
                      <a:bodyPr wrap="none" anchor="ctr"/>
                      <a:lstStyle/>
                      <a:p>
                        <a:endParaRPr lang="en-US"/>
                      </a:p>
                    </p:txBody>
                  </p:sp>
                  <p:sp>
                    <p:nvSpPr>
                      <p:cNvPr id="115627" name="Rectangle 326"/>
                      <p:cNvSpPr>
                        <a:spLocks noChangeArrowheads="1"/>
                      </p:cNvSpPr>
                      <p:nvPr/>
                    </p:nvSpPr>
                    <p:spPr bwMode="auto">
                      <a:xfrm>
                        <a:off x="2440" y="902"/>
                        <a:ext cx="85" cy="1048"/>
                      </a:xfrm>
                      <a:prstGeom prst="rect">
                        <a:avLst/>
                      </a:prstGeom>
                      <a:solidFill>
                        <a:srgbClr val="FF0000"/>
                      </a:solidFill>
                      <a:ln w="9525">
                        <a:noFill/>
                        <a:miter lim="800000"/>
                        <a:headEnd/>
                        <a:tailEnd/>
                      </a:ln>
                    </p:spPr>
                    <p:txBody>
                      <a:bodyPr wrap="none" anchor="ctr"/>
                      <a:lstStyle/>
                      <a:p>
                        <a:endParaRPr lang="en-US"/>
                      </a:p>
                    </p:txBody>
                  </p:sp>
                  <p:sp>
                    <p:nvSpPr>
                      <p:cNvPr id="115628" name="AutoShape 327"/>
                      <p:cNvSpPr>
                        <a:spLocks noChangeArrowheads="1"/>
                      </p:cNvSpPr>
                      <p:nvPr/>
                    </p:nvSpPr>
                    <p:spPr bwMode="auto">
                      <a:xfrm flipH="1" flipV="1">
                        <a:off x="2440" y="1939"/>
                        <a:ext cx="128" cy="137"/>
                      </a:xfrm>
                      <a:prstGeom prst="rtTriangle">
                        <a:avLst/>
                      </a:prstGeom>
                      <a:solidFill>
                        <a:srgbClr val="FF0000"/>
                      </a:solidFill>
                      <a:ln w="9525">
                        <a:noFill/>
                        <a:miter lim="800000"/>
                        <a:headEnd/>
                        <a:tailEnd/>
                      </a:ln>
                    </p:spPr>
                    <p:txBody>
                      <a:bodyPr wrap="none" anchor="ctr"/>
                      <a:lstStyle/>
                      <a:p>
                        <a:endParaRPr lang="en-US"/>
                      </a:p>
                    </p:txBody>
                  </p:sp>
                  <p:sp>
                    <p:nvSpPr>
                      <p:cNvPr id="115629" name="Rectangle 328"/>
                      <p:cNvSpPr>
                        <a:spLocks noChangeArrowheads="1"/>
                      </p:cNvSpPr>
                      <p:nvPr/>
                    </p:nvSpPr>
                    <p:spPr bwMode="auto">
                      <a:xfrm>
                        <a:off x="2152" y="1358"/>
                        <a:ext cx="85" cy="182"/>
                      </a:xfrm>
                      <a:prstGeom prst="rect">
                        <a:avLst/>
                      </a:prstGeom>
                      <a:solidFill>
                        <a:schemeClr val="tx1"/>
                      </a:solidFill>
                      <a:ln w="9525">
                        <a:noFill/>
                        <a:miter lim="800000"/>
                        <a:headEnd/>
                        <a:tailEnd/>
                      </a:ln>
                    </p:spPr>
                    <p:txBody>
                      <a:bodyPr wrap="none" anchor="ctr"/>
                      <a:lstStyle/>
                      <a:p>
                        <a:endParaRPr lang="en-US"/>
                      </a:p>
                    </p:txBody>
                  </p:sp>
                  <p:sp>
                    <p:nvSpPr>
                      <p:cNvPr id="115630" name="Rectangle 329"/>
                      <p:cNvSpPr>
                        <a:spLocks noChangeArrowheads="1"/>
                      </p:cNvSpPr>
                      <p:nvPr/>
                    </p:nvSpPr>
                    <p:spPr bwMode="auto">
                      <a:xfrm flipH="1" flipV="1">
                        <a:off x="3419" y="923"/>
                        <a:ext cx="85" cy="182"/>
                      </a:xfrm>
                      <a:prstGeom prst="rect">
                        <a:avLst/>
                      </a:prstGeom>
                      <a:solidFill>
                        <a:schemeClr val="tx1"/>
                      </a:solidFill>
                      <a:ln w="9525">
                        <a:noFill/>
                        <a:miter lim="800000"/>
                        <a:headEnd/>
                        <a:tailEnd/>
                      </a:ln>
                    </p:spPr>
                    <p:txBody>
                      <a:bodyPr wrap="none" anchor="ctr"/>
                      <a:lstStyle/>
                      <a:p>
                        <a:endParaRPr lang="en-US"/>
                      </a:p>
                    </p:txBody>
                  </p:sp>
                  <p:sp>
                    <p:nvSpPr>
                      <p:cNvPr id="115631" name="Rectangle 330"/>
                      <p:cNvSpPr>
                        <a:spLocks noChangeArrowheads="1"/>
                      </p:cNvSpPr>
                      <p:nvPr/>
                    </p:nvSpPr>
                    <p:spPr bwMode="auto">
                      <a:xfrm>
                        <a:off x="2440" y="902"/>
                        <a:ext cx="341" cy="228"/>
                      </a:xfrm>
                      <a:prstGeom prst="rect">
                        <a:avLst/>
                      </a:prstGeom>
                      <a:noFill/>
                      <a:ln w="9525">
                        <a:solidFill>
                          <a:schemeClr val="tx1"/>
                        </a:solidFill>
                        <a:prstDash val="sysDot"/>
                        <a:miter lim="800000"/>
                        <a:headEnd/>
                        <a:tailEnd/>
                      </a:ln>
                    </p:spPr>
                    <p:txBody>
                      <a:bodyPr wrap="none" anchor="ctr"/>
                      <a:lstStyle/>
                      <a:p>
                        <a:endParaRPr lang="en-US"/>
                      </a:p>
                    </p:txBody>
                  </p:sp>
                  <p:sp>
                    <p:nvSpPr>
                      <p:cNvPr id="115632" name="Rectangle 331"/>
                      <p:cNvSpPr>
                        <a:spLocks noChangeArrowheads="1"/>
                      </p:cNvSpPr>
                      <p:nvPr/>
                    </p:nvSpPr>
                    <p:spPr bwMode="auto">
                      <a:xfrm>
                        <a:off x="2908" y="1333"/>
                        <a:ext cx="341" cy="228"/>
                      </a:xfrm>
                      <a:prstGeom prst="rect">
                        <a:avLst/>
                      </a:prstGeom>
                      <a:noFill/>
                      <a:ln w="9525">
                        <a:solidFill>
                          <a:schemeClr val="tx1"/>
                        </a:solidFill>
                        <a:prstDash val="sysDot"/>
                        <a:miter lim="800000"/>
                        <a:headEnd/>
                        <a:tailEnd/>
                      </a:ln>
                    </p:spPr>
                    <p:txBody>
                      <a:bodyPr wrap="none" anchor="ctr"/>
                      <a:lstStyle/>
                      <a:p>
                        <a:endParaRPr lang="en-US"/>
                      </a:p>
                    </p:txBody>
                  </p:sp>
                  <p:sp>
                    <p:nvSpPr>
                      <p:cNvPr id="115633" name="Rectangle 332"/>
                      <p:cNvSpPr>
                        <a:spLocks noChangeArrowheads="1"/>
                      </p:cNvSpPr>
                      <p:nvPr/>
                    </p:nvSpPr>
                    <p:spPr bwMode="auto">
                      <a:xfrm>
                        <a:off x="2987" y="853"/>
                        <a:ext cx="135" cy="487"/>
                      </a:xfrm>
                      <a:prstGeom prst="rect">
                        <a:avLst/>
                      </a:prstGeom>
                      <a:solidFill>
                        <a:srgbClr val="FF0000"/>
                      </a:solidFill>
                      <a:ln w="9525">
                        <a:noFill/>
                        <a:miter lim="800000"/>
                        <a:headEnd/>
                        <a:tailEnd/>
                      </a:ln>
                    </p:spPr>
                    <p:txBody>
                      <a:bodyPr wrap="none" anchor="ctr"/>
                      <a:lstStyle/>
                      <a:p>
                        <a:endParaRPr lang="en-US"/>
                      </a:p>
                    </p:txBody>
                  </p:sp>
                  <p:sp>
                    <p:nvSpPr>
                      <p:cNvPr id="115634" name="Rectangle 333"/>
                      <p:cNvSpPr>
                        <a:spLocks noChangeArrowheads="1"/>
                      </p:cNvSpPr>
                      <p:nvPr/>
                    </p:nvSpPr>
                    <p:spPr bwMode="auto">
                      <a:xfrm flipH="1" flipV="1">
                        <a:off x="2483" y="937"/>
                        <a:ext cx="936" cy="137"/>
                      </a:xfrm>
                      <a:prstGeom prst="rect">
                        <a:avLst/>
                      </a:prstGeom>
                      <a:solidFill>
                        <a:srgbClr val="009900">
                          <a:alpha val="50195"/>
                        </a:srgbClr>
                      </a:solidFill>
                      <a:ln w="9525">
                        <a:noFill/>
                        <a:miter lim="800000"/>
                        <a:headEnd/>
                        <a:tailEnd/>
                      </a:ln>
                    </p:spPr>
                    <p:txBody>
                      <a:bodyPr wrap="none" anchor="ctr"/>
                      <a:lstStyle/>
                      <a:p>
                        <a:endParaRPr lang="en-US"/>
                      </a:p>
                    </p:txBody>
                  </p:sp>
                  <p:sp>
                    <p:nvSpPr>
                      <p:cNvPr id="115635" name="Rectangle 334"/>
                      <p:cNvSpPr>
                        <a:spLocks noChangeArrowheads="1"/>
                      </p:cNvSpPr>
                      <p:nvPr/>
                    </p:nvSpPr>
                    <p:spPr bwMode="auto">
                      <a:xfrm>
                        <a:off x="2240" y="1393"/>
                        <a:ext cx="936" cy="136"/>
                      </a:xfrm>
                      <a:prstGeom prst="rect">
                        <a:avLst/>
                      </a:prstGeom>
                      <a:solidFill>
                        <a:srgbClr val="009900">
                          <a:alpha val="50195"/>
                        </a:srgbClr>
                      </a:solidFill>
                      <a:ln w="9525">
                        <a:noFill/>
                        <a:miter lim="800000"/>
                        <a:headEnd/>
                        <a:tailEnd/>
                      </a:ln>
                    </p:spPr>
                    <p:txBody>
                      <a:bodyPr wrap="none" anchor="ctr"/>
                      <a:lstStyle/>
                      <a:p>
                        <a:endParaRPr lang="en-US"/>
                      </a:p>
                    </p:txBody>
                  </p:sp>
                  <p:sp>
                    <p:nvSpPr>
                      <p:cNvPr id="115636" name="Rectangle 335"/>
                      <p:cNvSpPr>
                        <a:spLocks noChangeArrowheads="1"/>
                      </p:cNvSpPr>
                      <p:nvPr/>
                    </p:nvSpPr>
                    <p:spPr bwMode="auto">
                      <a:xfrm rot="-2700000">
                        <a:off x="2198" y="2254"/>
                        <a:ext cx="340" cy="638"/>
                      </a:xfrm>
                      <a:prstGeom prst="rect">
                        <a:avLst/>
                      </a:prstGeom>
                      <a:solidFill>
                        <a:srgbClr val="009900">
                          <a:alpha val="50195"/>
                        </a:srgbClr>
                      </a:solidFill>
                      <a:ln w="9525">
                        <a:noFill/>
                        <a:miter lim="800000"/>
                        <a:headEnd/>
                        <a:tailEnd/>
                      </a:ln>
                    </p:spPr>
                    <p:txBody>
                      <a:bodyPr wrap="none" anchor="ctr"/>
                      <a:lstStyle/>
                      <a:p>
                        <a:endParaRPr lang="en-US"/>
                      </a:p>
                    </p:txBody>
                  </p:sp>
                  <p:sp>
                    <p:nvSpPr>
                      <p:cNvPr id="115637" name="Rectangle 336"/>
                      <p:cNvSpPr>
                        <a:spLocks noChangeArrowheads="1"/>
                      </p:cNvSpPr>
                      <p:nvPr/>
                    </p:nvSpPr>
                    <p:spPr bwMode="auto">
                      <a:xfrm>
                        <a:off x="1760" y="3225"/>
                        <a:ext cx="170" cy="910"/>
                      </a:xfrm>
                      <a:prstGeom prst="rect">
                        <a:avLst/>
                      </a:prstGeom>
                      <a:solidFill>
                        <a:srgbClr val="009900">
                          <a:alpha val="50195"/>
                        </a:srgbClr>
                      </a:solidFill>
                      <a:ln w="9525">
                        <a:noFill/>
                        <a:miter lim="800000"/>
                        <a:headEnd/>
                        <a:tailEnd/>
                      </a:ln>
                    </p:spPr>
                    <p:txBody>
                      <a:bodyPr wrap="none" anchor="ctr"/>
                      <a:lstStyle/>
                      <a:p>
                        <a:endParaRPr lang="en-US"/>
                      </a:p>
                    </p:txBody>
                  </p:sp>
                  <p:sp>
                    <p:nvSpPr>
                      <p:cNvPr id="115638" name="Rectangle 337"/>
                      <p:cNvSpPr>
                        <a:spLocks noChangeArrowheads="1"/>
                      </p:cNvSpPr>
                      <p:nvPr/>
                    </p:nvSpPr>
                    <p:spPr bwMode="auto">
                      <a:xfrm>
                        <a:off x="2440" y="3225"/>
                        <a:ext cx="171" cy="910"/>
                      </a:xfrm>
                      <a:prstGeom prst="rect">
                        <a:avLst/>
                      </a:prstGeom>
                      <a:solidFill>
                        <a:srgbClr val="009900">
                          <a:alpha val="50195"/>
                        </a:srgbClr>
                      </a:solidFill>
                      <a:ln w="9525">
                        <a:noFill/>
                        <a:miter lim="800000"/>
                        <a:headEnd/>
                        <a:tailEnd/>
                      </a:ln>
                    </p:spPr>
                    <p:txBody>
                      <a:bodyPr wrap="none" anchor="ctr"/>
                      <a:lstStyle/>
                      <a:p>
                        <a:endParaRPr lang="en-US"/>
                      </a:p>
                    </p:txBody>
                  </p:sp>
                  <p:sp>
                    <p:nvSpPr>
                      <p:cNvPr id="115639" name="Text Box 338"/>
                      <p:cNvSpPr txBox="1">
                        <a:spLocks noChangeArrowheads="1"/>
                      </p:cNvSpPr>
                      <p:nvPr/>
                    </p:nvSpPr>
                    <p:spPr bwMode="auto">
                      <a:xfrm>
                        <a:off x="2054" y="1630"/>
                        <a:ext cx="321" cy="1222"/>
                      </a:xfrm>
                      <a:prstGeom prst="rect">
                        <a:avLst/>
                      </a:prstGeom>
                      <a:noFill/>
                      <a:ln w="9525">
                        <a:noFill/>
                        <a:miter lim="800000"/>
                        <a:headEnd/>
                        <a:tailEnd/>
                      </a:ln>
                    </p:spPr>
                    <p:txBody>
                      <a:bodyPr rot="10800000" wrap="none">
                        <a:spAutoFit/>
                      </a:bodyPr>
                      <a:lstStyle/>
                      <a:p>
                        <a:pPr eaLnBrk="1" hangingPunct="1"/>
                        <a:endParaRPr lang="en-US">
                          <a:solidFill>
                            <a:srgbClr val="000000"/>
                          </a:solidFill>
                          <a:latin typeface="Arial" pitchFamily="34" charset="0"/>
                        </a:endParaRPr>
                      </a:p>
                    </p:txBody>
                  </p:sp>
                  <p:sp>
                    <p:nvSpPr>
                      <p:cNvPr id="115640" name="Text Box 339"/>
                      <p:cNvSpPr txBox="1">
                        <a:spLocks noChangeArrowheads="1"/>
                      </p:cNvSpPr>
                      <p:nvPr/>
                    </p:nvSpPr>
                    <p:spPr bwMode="auto">
                      <a:xfrm>
                        <a:off x="2871" y="3803"/>
                        <a:ext cx="321" cy="1222"/>
                      </a:xfrm>
                      <a:prstGeom prst="rect">
                        <a:avLst/>
                      </a:prstGeom>
                      <a:noFill/>
                      <a:ln w="9525">
                        <a:noFill/>
                        <a:miter lim="800000"/>
                        <a:headEnd/>
                        <a:tailEnd/>
                      </a:ln>
                    </p:spPr>
                    <p:txBody>
                      <a:bodyPr rot="10800000" wrap="none">
                        <a:spAutoFit/>
                      </a:bodyPr>
                      <a:lstStyle/>
                      <a:p>
                        <a:pPr eaLnBrk="1" hangingPunct="1"/>
                        <a:endParaRPr lang="en-US">
                          <a:solidFill>
                            <a:srgbClr val="000000"/>
                          </a:solidFill>
                          <a:latin typeface="Arial" pitchFamily="34" charset="0"/>
                        </a:endParaRPr>
                      </a:p>
                    </p:txBody>
                  </p:sp>
                  <p:sp>
                    <p:nvSpPr>
                      <p:cNvPr id="115641" name="Text Box 340"/>
                      <p:cNvSpPr txBox="1">
                        <a:spLocks noChangeArrowheads="1"/>
                      </p:cNvSpPr>
                      <p:nvPr/>
                    </p:nvSpPr>
                    <p:spPr bwMode="auto">
                      <a:xfrm>
                        <a:off x="2865" y="1975"/>
                        <a:ext cx="321" cy="1222"/>
                      </a:xfrm>
                      <a:prstGeom prst="rect">
                        <a:avLst/>
                      </a:prstGeom>
                      <a:noFill/>
                      <a:ln w="9525">
                        <a:noFill/>
                        <a:miter lim="800000"/>
                        <a:headEnd/>
                        <a:tailEnd/>
                      </a:ln>
                    </p:spPr>
                    <p:txBody>
                      <a:bodyPr rot="10800000" wrap="none">
                        <a:spAutoFit/>
                      </a:bodyPr>
                      <a:lstStyle/>
                      <a:p>
                        <a:pPr eaLnBrk="1" hangingPunct="1"/>
                        <a:endParaRPr lang="en-US">
                          <a:solidFill>
                            <a:srgbClr val="000000"/>
                          </a:solidFill>
                          <a:latin typeface="Arial" pitchFamily="34" charset="0"/>
                        </a:endParaRPr>
                      </a:p>
                    </p:txBody>
                  </p:sp>
                  <p:sp>
                    <p:nvSpPr>
                      <p:cNvPr id="115642" name="Text Box 341"/>
                      <p:cNvSpPr txBox="1">
                        <a:spLocks noChangeArrowheads="1"/>
                      </p:cNvSpPr>
                      <p:nvPr/>
                    </p:nvSpPr>
                    <p:spPr bwMode="auto">
                      <a:xfrm>
                        <a:off x="2330" y="2118"/>
                        <a:ext cx="321" cy="1222"/>
                      </a:xfrm>
                      <a:prstGeom prst="rect">
                        <a:avLst/>
                      </a:prstGeom>
                      <a:noFill/>
                      <a:ln w="9525">
                        <a:noFill/>
                        <a:miter lim="800000"/>
                        <a:headEnd/>
                        <a:tailEnd/>
                      </a:ln>
                    </p:spPr>
                    <p:txBody>
                      <a:bodyPr rot="10800000" wrap="none">
                        <a:spAutoFit/>
                      </a:bodyPr>
                      <a:lstStyle/>
                      <a:p>
                        <a:pPr eaLnBrk="1" hangingPunct="1"/>
                        <a:endParaRPr lang="en-US">
                          <a:solidFill>
                            <a:srgbClr val="000000"/>
                          </a:solidFill>
                          <a:latin typeface="Arial" pitchFamily="34" charset="0"/>
                        </a:endParaRPr>
                      </a:p>
                    </p:txBody>
                  </p:sp>
                  <p:sp>
                    <p:nvSpPr>
                      <p:cNvPr id="115643" name="Text Box 342"/>
                      <p:cNvSpPr txBox="1">
                        <a:spLocks noChangeArrowheads="1"/>
                      </p:cNvSpPr>
                      <p:nvPr/>
                    </p:nvSpPr>
                    <p:spPr bwMode="auto">
                      <a:xfrm>
                        <a:off x="2963" y="2942"/>
                        <a:ext cx="319" cy="1223"/>
                      </a:xfrm>
                      <a:prstGeom prst="rect">
                        <a:avLst/>
                      </a:prstGeom>
                      <a:noFill/>
                      <a:ln w="9525">
                        <a:noFill/>
                        <a:miter lim="800000"/>
                        <a:headEnd/>
                        <a:tailEnd/>
                      </a:ln>
                    </p:spPr>
                    <p:txBody>
                      <a:bodyPr rot="10800000" wrap="none">
                        <a:spAutoFit/>
                      </a:bodyPr>
                      <a:lstStyle/>
                      <a:p>
                        <a:pPr eaLnBrk="1" hangingPunct="1"/>
                        <a:endParaRPr lang="en-US">
                          <a:solidFill>
                            <a:srgbClr val="000000"/>
                          </a:solidFill>
                          <a:latin typeface="Arial" pitchFamily="34" charset="0"/>
                        </a:endParaRPr>
                      </a:p>
                    </p:txBody>
                  </p:sp>
                  <p:sp>
                    <p:nvSpPr>
                      <p:cNvPr id="115644" name="Text Box 343"/>
                      <p:cNvSpPr txBox="1">
                        <a:spLocks noChangeArrowheads="1"/>
                      </p:cNvSpPr>
                      <p:nvPr/>
                    </p:nvSpPr>
                    <p:spPr bwMode="auto">
                      <a:xfrm>
                        <a:off x="2379" y="3222"/>
                        <a:ext cx="321" cy="1222"/>
                      </a:xfrm>
                      <a:prstGeom prst="rect">
                        <a:avLst/>
                      </a:prstGeom>
                      <a:noFill/>
                      <a:ln w="9525">
                        <a:noFill/>
                        <a:miter lim="800000"/>
                        <a:headEnd/>
                        <a:tailEnd/>
                      </a:ln>
                    </p:spPr>
                    <p:txBody>
                      <a:bodyPr rot="10800000" wrap="none">
                        <a:spAutoFit/>
                      </a:bodyPr>
                      <a:lstStyle/>
                      <a:p>
                        <a:pPr eaLnBrk="1" hangingPunct="1"/>
                        <a:endParaRPr lang="en-US">
                          <a:solidFill>
                            <a:srgbClr val="000000"/>
                          </a:solidFill>
                          <a:latin typeface="Arial" pitchFamily="34" charset="0"/>
                        </a:endParaRPr>
                      </a:p>
                    </p:txBody>
                  </p:sp>
                  <p:sp>
                    <p:nvSpPr>
                      <p:cNvPr id="115645" name="Rectangle 344"/>
                      <p:cNvSpPr>
                        <a:spLocks noChangeArrowheads="1"/>
                      </p:cNvSpPr>
                      <p:nvPr/>
                    </p:nvSpPr>
                    <p:spPr bwMode="auto">
                      <a:xfrm>
                        <a:off x="1760" y="3088"/>
                        <a:ext cx="255" cy="228"/>
                      </a:xfrm>
                      <a:prstGeom prst="rect">
                        <a:avLst/>
                      </a:prstGeom>
                      <a:solidFill>
                        <a:srgbClr val="009900">
                          <a:alpha val="50195"/>
                        </a:srgbClr>
                      </a:solidFill>
                      <a:ln w="9525">
                        <a:noFill/>
                        <a:miter lim="800000"/>
                        <a:headEnd/>
                        <a:tailEnd/>
                      </a:ln>
                    </p:spPr>
                    <p:txBody>
                      <a:bodyPr wrap="none" anchor="ctr"/>
                      <a:lstStyle/>
                      <a:p>
                        <a:endParaRPr lang="en-US"/>
                      </a:p>
                    </p:txBody>
                  </p:sp>
                  <p:sp>
                    <p:nvSpPr>
                      <p:cNvPr id="115646" name="Rectangle 345"/>
                      <p:cNvSpPr>
                        <a:spLocks noChangeArrowheads="1"/>
                      </p:cNvSpPr>
                      <p:nvPr/>
                    </p:nvSpPr>
                    <p:spPr bwMode="auto">
                      <a:xfrm>
                        <a:off x="1802" y="2951"/>
                        <a:ext cx="85" cy="137"/>
                      </a:xfrm>
                      <a:prstGeom prst="rect">
                        <a:avLst/>
                      </a:prstGeom>
                      <a:solidFill>
                        <a:srgbClr val="009900">
                          <a:alpha val="50195"/>
                        </a:srgbClr>
                      </a:solidFill>
                      <a:ln w="9525">
                        <a:noFill/>
                        <a:miter lim="800000"/>
                        <a:headEnd/>
                        <a:tailEnd/>
                      </a:ln>
                    </p:spPr>
                    <p:txBody>
                      <a:bodyPr wrap="none" anchor="ctr"/>
                      <a:lstStyle/>
                      <a:p>
                        <a:endParaRPr lang="en-US"/>
                      </a:p>
                    </p:txBody>
                  </p:sp>
                  <p:sp>
                    <p:nvSpPr>
                      <p:cNvPr id="115647" name="Rectangle 346"/>
                      <p:cNvSpPr>
                        <a:spLocks noChangeArrowheads="1"/>
                      </p:cNvSpPr>
                      <p:nvPr/>
                    </p:nvSpPr>
                    <p:spPr bwMode="auto">
                      <a:xfrm>
                        <a:off x="1872" y="2946"/>
                        <a:ext cx="144" cy="192"/>
                      </a:xfrm>
                      <a:prstGeom prst="rect">
                        <a:avLst/>
                      </a:prstGeom>
                      <a:solidFill>
                        <a:srgbClr val="009900">
                          <a:alpha val="50195"/>
                        </a:srgbClr>
                      </a:solidFill>
                      <a:ln w="9525">
                        <a:noFill/>
                        <a:miter lim="800000"/>
                        <a:headEnd/>
                        <a:tailEnd/>
                      </a:ln>
                    </p:spPr>
                    <p:txBody>
                      <a:bodyPr wrap="none" anchor="ctr"/>
                      <a:lstStyle/>
                      <a:p>
                        <a:endParaRPr lang="en-US"/>
                      </a:p>
                    </p:txBody>
                  </p:sp>
                  <p:sp>
                    <p:nvSpPr>
                      <p:cNvPr id="115648" name="AutoShape 347"/>
                      <p:cNvSpPr>
                        <a:spLocks noChangeArrowheads="1"/>
                      </p:cNvSpPr>
                      <p:nvPr/>
                    </p:nvSpPr>
                    <p:spPr bwMode="auto">
                      <a:xfrm flipV="1">
                        <a:off x="2034" y="2223"/>
                        <a:ext cx="277" cy="273"/>
                      </a:xfrm>
                      <a:prstGeom prst="rtTriangle">
                        <a:avLst/>
                      </a:prstGeom>
                      <a:solidFill>
                        <a:srgbClr val="009900">
                          <a:alpha val="50195"/>
                        </a:srgbClr>
                      </a:solidFill>
                      <a:ln w="9525">
                        <a:noFill/>
                        <a:miter lim="800000"/>
                        <a:headEnd/>
                        <a:tailEnd/>
                      </a:ln>
                    </p:spPr>
                    <p:txBody>
                      <a:bodyPr wrap="none" anchor="ctr"/>
                      <a:lstStyle/>
                      <a:p>
                        <a:endParaRPr lang="en-US"/>
                      </a:p>
                    </p:txBody>
                  </p:sp>
                  <p:sp>
                    <p:nvSpPr>
                      <p:cNvPr id="115649" name="Rectangle 348"/>
                      <p:cNvSpPr>
                        <a:spLocks noChangeArrowheads="1"/>
                      </p:cNvSpPr>
                      <p:nvPr/>
                    </p:nvSpPr>
                    <p:spPr bwMode="auto">
                      <a:xfrm>
                        <a:off x="2027" y="2279"/>
                        <a:ext cx="85" cy="182"/>
                      </a:xfrm>
                      <a:prstGeom prst="rect">
                        <a:avLst/>
                      </a:prstGeom>
                      <a:solidFill>
                        <a:schemeClr val="tx1"/>
                      </a:solidFill>
                      <a:ln w="9525">
                        <a:noFill/>
                        <a:miter lim="800000"/>
                        <a:headEnd/>
                        <a:tailEnd/>
                      </a:ln>
                    </p:spPr>
                    <p:txBody>
                      <a:bodyPr wrap="none" anchor="ctr"/>
                      <a:lstStyle/>
                      <a:p>
                        <a:endParaRPr lang="en-US"/>
                      </a:p>
                    </p:txBody>
                  </p:sp>
                  <p:sp>
                    <p:nvSpPr>
                      <p:cNvPr id="115650" name="Text Box 349"/>
                      <p:cNvSpPr txBox="1">
                        <a:spLocks noChangeArrowheads="1"/>
                      </p:cNvSpPr>
                      <p:nvPr/>
                    </p:nvSpPr>
                    <p:spPr bwMode="auto">
                      <a:xfrm>
                        <a:off x="1803" y="3962"/>
                        <a:ext cx="320" cy="1222"/>
                      </a:xfrm>
                      <a:prstGeom prst="rect">
                        <a:avLst/>
                      </a:prstGeom>
                      <a:noFill/>
                      <a:ln w="9525">
                        <a:noFill/>
                        <a:miter lim="800000"/>
                        <a:headEnd/>
                        <a:tailEnd/>
                      </a:ln>
                    </p:spPr>
                    <p:txBody>
                      <a:bodyPr rot="10800000" wrap="none">
                        <a:spAutoFit/>
                      </a:bodyPr>
                      <a:lstStyle/>
                      <a:p>
                        <a:pPr eaLnBrk="1" hangingPunct="1"/>
                        <a:endParaRPr lang="en-US">
                          <a:solidFill>
                            <a:srgbClr val="000000"/>
                          </a:solidFill>
                          <a:latin typeface="Arial" pitchFamily="34" charset="0"/>
                        </a:endParaRPr>
                      </a:p>
                    </p:txBody>
                  </p:sp>
                  <p:sp>
                    <p:nvSpPr>
                      <p:cNvPr id="115651" name="Text Box 350"/>
                      <p:cNvSpPr txBox="1">
                        <a:spLocks noChangeArrowheads="1"/>
                      </p:cNvSpPr>
                      <p:nvPr/>
                    </p:nvSpPr>
                    <p:spPr bwMode="auto">
                      <a:xfrm>
                        <a:off x="2474" y="3513"/>
                        <a:ext cx="319" cy="1222"/>
                      </a:xfrm>
                      <a:prstGeom prst="rect">
                        <a:avLst/>
                      </a:prstGeom>
                      <a:noFill/>
                      <a:ln w="9525">
                        <a:noFill/>
                        <a:miter lim="800000"/>
                        <a:headEnd/>
                        <a:tailEnd/>
                      </a:ln>
                    </p:spPr>
                    <p:txBody>
                      <a:bodyPr rot="10800000" wrap="none">
                        <a:spAutoFit/>
                      </a:bodyPr>
                      <a:lstStyle/>
                      <a:p>
                        <a:pPr eaLnBrk="1" hangingPunct="1"/>
                        <a:endParaRPr lang="en-US">
                          <a:solidFill>
                            <a:srgbClr val="000000"/>
                          </a:solidFill>
                          <a:latin typeface="Arial" pitchFamily="34" charset="0"/>
                        </a:endParaRPr>
                      </a:p>
                    </p:txBody>
                  </p:sp>
                </p:grpSp>
                <p:sp>
                  <p:nvSpPr>
                    <p:cNvPr id="115480" name="Rectangle 351"/>
                    <p:cNvSpPr>
                      <a:spLocks noChangeArrowheads="1"/>
                    </p:cNvSpPr>
                    <p:nvPr/>
                  </p:nvSpPr>
                  <p:spPr bwMode="auto">
                    <a:xfrm>
                      <a:off x="1571" y="1161"/>
                      <a:ext cx="104" cy="99"/>
                    </a:xfrm>
                    <a:prstGeom prst="rect">
                      <a:avLst/>
                    </a:prstGeom>
                    <a:solidFill>
                      <a:srgbClr val="009900">
                        <a:alpha val="50195"/>
                      </a:srgbClr>
                    </a:solidFill>
                    <a:ln w="9525">
                      <a:noFill/>
                      <a:miter lim="800000"/>
                      <a:headEnd/>
                      <a:tailEnd/>
                    </a:ln>
                  </p:spPr>
                  <p:txBody>
                    <a:bodyPr wrap="none" anchor="ctr"/>
                    <a:lstStyle/>
                    <a:p>
                      <a:endParaRPr lang="en-US"/>
                    </a:p>
                  </p:txBody>
                </p:sp>
                <p:sp>
                  <p:nvSpPr>
                    <p:cNvPr id="115481" name="Rectangle 352"/>
                    <p:cNvSpPr>
                      <a:spLocks noChangeArrowheads="1"/>
                    </p:cNvSpPr>
                    <p:nvPr/>
                  </p:nvSpPr>
                  <p:spPr bwMode="auto">
                    <a:xfrm>
                      <a:off x="658" y="1907"/>
                      <a:ext cx="131" cy="75"/>
                    </a:xfrm>
                    <a:prstGeom prst="rect">
                      <a:avLst/>
                    </a:prstGeom>
                    <a:solidFill>
                      <a:srgbClr val="009900">
                        <a:alpha val="50195"/>
                      </a:srgbClr>
                    </a:solidFill>
                    <a:ln w="9525">
                      <a:noFill/>
                      <a:miter lim="800000"/>
                      <a:headEnd/>
                      <a:tailEnd/>
                    </a:ln>
                  </p:spPr>
                  <p:txBody>
                    <a:bodyPr wrap="none" anchor="ctr"/>
                    <a:lstStyle/>
                    <a:p>
                      <a:endParaRPr lang="en-US"/>
                    </a:p>
                  </p:txBody>
                </p:sp>
                <p:sp>
                  <p:nvSpPr>
                    <p:cNvPr id="115482" name="Rectangle 353"/>
                    <p:cNvSpPr>
                      <a:spLocks noChangeArrowheads="1"/>
                    </p:cNvSpPr>
                    <p:nvPr/>
                  </p:nvSpPr>
                  <p:spPr bwMode="auto">
                    <a:xfrm>
                      <a:off x="671" y="1186"/>
                      <a:ext cx="105" cy="74"/>
                    </a:xfrm>
                    <a:prstGeom prst="rect">
                      <a:avLst/>
                    </a:prstGeom>
                    <a:solidFill>
                      <a:srgbClr val="009900">
                        <a:alpha val="50195"/>
                      </a:srgbClr>
                    </a:solidFill>
                    <a:ln w="9525">
                      <a:noFill/>
                      <a:miter lim="800000"/>
                      <a:headEnd/>
                      <a:tailEnd/>
                    </a:ln>
                  </p:spPr>
                  <p:txBody>
                    <a:bodyPr wrap="none" anchor="ctr"/>
                    <a:lstStyle/>
                    <a:p>
                      <a:endParaRPr lang="en-US"/>
                    </a:p>
                  </p:txBody>
                </p:sp>
                <p:sp>
                  <p:nvSpPr>
                    <p:cNvPr id="115483" name="Rectangle 354"/>
                    <p:cNvSpPr>
                      <a:spLocks noChangeArrowheads="1"/>
                    </p:cNvSpPr>
                    <p:nvPr/>
                  </p:nvSpPr>
                  <p:spPr bwMode="auto">
                    <a:xfrm>
                      <a:off x="815" y="943"/>
                      <a:ext cx="104" cy="1144"/>
                    </a:xfrm>
                    <a:prstGeom prst="rect">
                      <a:avLst/>
                    </a:prstGeom>
                    <a:solidFill>
                      <a:srgbClr val="FFFF00">
                        <a:alpha val="50195"/>
                      </a:srgbClr>
                    </a:solidFill>
                    <a:ln w="9525">
                      <a:noFill/>
                      <a:miter lim="800000"/>
                      <a:headEnd/>
                      <a:tailEnd/>
                    </a:ln>
                  </p:spPr>
                  <p:txBody>
                    <a:bodyPr wrap="none" anchor="ctr"/>
                    <a:lstStyle/>
                    <a:p>
                      <a:endParaRPr lang="en-US"/>
                    </a:p>
                  </p:txBody>
                </p:sp>
                <p:sp>
                  <p:nvSpPr>
                    <p:cNvPr id="115484" name="Rectangle 355"/>
                    <p:cNvSpPr>
                      <a:spLocks noChangeArrowheads="1"/>
                    </p:cNvSpPr>
                    <p:nvPr/>
                  </p:nvSpPr>
                  <p:spPr bwMode="auto">
                    <a:xfrm>
                      <a:off x="567" y="937"/>
                      <a:ext cx="104" cy="1144"/>
                    </a:xfrm>
                    <a:prstGeom prst="rect">
                      <a:avLst/>
                    </a:prstGeom>
                    <a:solidFill>
                      <a:srgbClr val="FFFF00">
                        <a:alpha val="50195"/>
                      </a:srgbClr>
                    </a:solidFill>
                    <a:ln w="9525">
                      <a:noFill/>
                      <a:miter lim="800000"/>
                      <a:headEnd/>
                      <a:tailEnd/>
                    </a:ln>
                  </p:spPr>
                  <p:txBody>
                    <a:bodyPr wrap="none" anchor="ctr"/>
                    <a:lstStyle/>
                    <a:p>
                      <a:endParaRPr lang="en-US"/>
                    </a:p>
                  </p:txBody>
                </p:sp>
                <p:grpSp>
                  <p:nvGrpSpPr>
                    <p:cNvPr id="14" name="Group 356"/>
                    <p:cNvGrpSpPr>
                      <a:grpSpLocks/>
                    </p:cNvGrpSpPr>
                    <p:nvPr/>
                  </p:nvGrpSpPr>
                  <p:grpSpPr bwMode="auto">
                    <a:xfrm>
                      <a:off x="528" y="912"/>
                      <a:ext cx="678" cy="759"/>
                      <a:chOff x="1632" y="720"/>
                      <a:chExt cx="1872" cy="4012"/>
                    </a:xfrm>
                  </p:grpSpPr>
                  <p:sp>
                    <p:nvSpPr>
                      <p:cNvPr id="115544" name="Rectangle 357"/>
                      <p:cNvSpPr>
                        <a:spLocks noChangeArrowheads="1"/>
                      </p:cNvSpPr>
                      <p:nvPr/>
                    </p:nvSpPr>
                    <p:spPr bwMode="auto">
                      <a:xfrm>
                        <a:off x="2143" y="720"/>
                        <a:ext cx="170" cy="956"/>
                      </a:xfrm>
                      <a:prstGeom prst="rect">
                        <a:avLst/>
                      </a:prstGeom>
                      <a:solidFill>
                        <a:srgbClr val="32A0DA">
                          <a:alpha val="50195"/>
                        </a:srgbClr>
                      </a:solidFill>
                      <a:ln w="9525">
                        <a:noFill/>
                        <a:miter lim="800000"/>
                        <a:headEnd/>
                        <a:tailEnd/>
                      </a:ln>
                    </p:spPr>
                    <p:txBody>
                      <a:bodyPr wrap="none" anchor="ctr"/>
                      <a:lstStyle/>
                      <a:p>
                        <a:endParaRPr lang="en-US"/>
                      </a:p>
                    </p:txBody>
                  </p:sp>
                  <p:sp>
                    <p:nvSpPr>
                      <p:cNvPr id="115545" name="Rectangle 358"/>
                      <p:cNvSpPr>
                        <a:spLocks noChangeArrowheads="1"/>
                      </p:cNvSpPr>
                      <p:nvPr/>
                    </p:nvSpPr>
                    <p:spPr bwMode="auto">
                      <a:xfrm>
                        <a:off x="2270" y="720"/>
                        <a:ext cx="1234" cy="501"/>
                      </a:xfrm>
                      <a:prstGeom prst="rect">
                        <a:avLst/>
                      </a:prstGeom>
                      <a:solidFill>
                        <a:srgbClr val="32A0DA">
                          <a:alpha val="50195"/>
                        </a:srgbClr>
                      </a:solidFill>
                      <a:ln w="9525">
                        <a:noFill/>
                        <a:miter lim="800000"/>
                        <a:headEnd/>
                        <a:tailEnd/>
                      </a:ln>
                    </p:spPr>
                    <p:txBody>
                      <a:bodyPr wrap="none" anchor="ctr"/>
                      <a:lstStyle/>
                      <a:p>
                        <a:endParaRPr lang="en-US"/>
                      </a:p>
                    </p:txBody>
                  </p:sp>
                  <p:sp>
                    <p:nvSpPr>
                      <p:cNvPr id="115546" name="Rectangle 359"/>
                      <p:cNvSpPr>
                        <a:spLocks noChangeArrowheads="1"/>
                      </p:cNvSpPr>
                      <p:nvPr/>
                    </p:nvSpPr>
                    <p:spPr bwMode="auto">
                      <a:xfrm>
                        <a:off x="2038" y="1950"/>
                        <a:ext cx="1381" cy="1229"/>
                      </a:xfrm>
                      <a:prstGeom prst="rect">
                        <a:avLst/>
                      </a:prstGeom>
                      <a:solidFill>
                        <a:srgbClr val="32A0DA">
                          <a:alpha val="50195"/>
                        </a:srgbClr>
                      </a:solidFill>
                      <a:ln w="9525">
                        <a:noFill/>
                        <a:miter lim="800000"/>
                        <a:headEnd/>
                        <a:tailEnd/>
                      </a:ln>
                    </p:spPr>
                    <p:txBody>
                      <a:bodyPr wrap="none" anchor="ctr"/>
                      <a:lstStyle/>
                      <a:p>
                        <a:endParaRPr lang="en-US"/>
                      </a:p>
                    </p:txBody>
                  </p:sp>
                  <p:sp>
                    <p:nvSpPr>
                      <p:cNvPr id="115547" name="Rectangle 360"/>
                      <p:cNvSpPr>
                        <a:spLocks noChangeArrowheads="1"/>
                      </p:cNvSpPr>
                      <p:nvPr/>
                    </p:nvSpPr>
                    <p:spPr bwMode="auto">
                      <a:xfrm>
                        <a:off x="1632" y="3680"/>
                        <a:ext cx="1276" cy="228"/>
                      </a:xfrm>
                      <a:prstGeom prst="rect">
                        <a:avLst/>
                      </a:prstGeom>
                      <a:solidFill>
                        <a:srgbClr val="FF0000"/>
                      </a:solidFill>
                      <a:ln w="9525">
                        <a:noFill/>
                        <a:miter lim="800000"/>
                        <a:headEnd/>
                        <a:tailEnd/>
                      </a:ln>
                    </p:spPr>
                    <p:txBody>
                      <a:bodyPr wrap="none" anchor="ctr"/>
                      <a:lstStyle/>
                      <a:p>
                        <a:endParaRPr lang="en-US"/>
                      </a:p>
                    </p:txBody>
                  </p:sp>
                  <p:sp>
                    <p:nvSpPr>
                      <p:cNvPr id="115548" name="AutoShape 361"/>
                      <p:cNvSpPr>
                        <a:spLocks noChangeArrowheads="1"/>
                      </p:cNvSpPr>
                      <p:nvPr/>
                    </p:nvSpPr>
                    <p:spPr bwMode="auto">
                      <a:xfrm>
                        <a:off x="1887" y="2951"/>
                        <a:ext cx="128" cy="137"/>
                      </a:xfrm>
                      <a:prstGeom prst="rtTriangle">
                        <a:avLst/>
                      </a:prstGeom>
                      <a:solidFill>
                        <a:srgbClr val="009900">
                          <a:alpha val="50195"/>
                        </a:srgbClr>
                      </a:solidFill>
                      <a:ln w="9525">
                        <a:noFill/>
                        <a:miter lim="800000"/>
                        <a:headEnd/>
                        <a:tailEnd/>
                      </a:ln>
                    </p:spPr>
                    <p:txBody>
                      <a:bodyPr wrap="none" anchor="ctr"/>
                      <a:lstStyle/>
                      <a:p>
                        <a:endParaRPr lang="en-US"/>
                      </a:p>
                    </p:txBody>
                  </p:sp>
                  <p:sp>
                    <p:nvSpPr>
                      <p:cNvPr id="115549" name="AutoShape 362"/>
                      <p:cNvSpPr>
                        <a:spLocks noChangeArrowheads="1"/>
                      </p:cNvSpPr>
                      <p:nvPr/>
                    </p:nvSpPr>
                    <p:spPr bwMode="auto">
                      <a:xfrm flipH="1">
                        <a:off x="1760" y="2920"/>
                        <a:ext cx="42" cy="168"/>
                      </a:xfrm>
                      <a:prstGeom prst="rtTriangle">
                        <a:avLst/>
                      </a:prstGeom>
                      <a:solidFill>
                        <a:srgbClr val="009900">
                          <a:alpha val="50195"/>
                        </a:srgbClr>
                      </a:solidFill>
                      <a:ln w="9525">
                        <a:noFill/>
                        <a:miter lim="800000"/>
                        <a:headEnd/>
                        <a:tailEnd/>
                      </a:ln>
                    </p:spPr>
                    <p:txBody>
                      <a:bodyPr wrap="none" anchor="ctr"/>
                      <a:lstStyle/>
                      <a:p>
                        <a:endParaRPr lang="en-US"/>
                      </a:p>
                    </p:txBody>
                  </p:sp>
                  <p:sp>
                    <p:nvSpPr>
                      <p:cNvPr id="115550" name="Rectangle 363"/>
                      <p:cNvSpPr>
                        <a:spLocks noChangeArrowheads="1"/>
                      </p:cNvSpPr>
                      <p:nvPr/>
                    </p:nvSpPr>
                    <p:spPr bwMode="auto">
                      <a:xfrm>
                        <a:off x="1760" y="4135"/>
                        <a:ext cx="255" cy="137"/>
                      </a:xfrm>
                      <a:prstGeom prst="rect">
                        <a:avLst/>
                      </a:prstGeom>
                      <a:solidFill>
                        <a:schemeClr val="tx1"/>
                      </a:solidFill>
                      <a:ln w="9525">
                        <a:noFill/>
                        <a:miter lim="800000"/>
                        <a:headEnd/>
                        <a:tailEnd/>
                      </a:ln>
                    </p:spPr>
                    <p:txBody>
                      <a:bodyPr wrap="none" anchor="ctr"/>
                      <a:lstStyle/>
                      <a:p>
                        <a:endParaRPr lang="en-US"/>
                      </a:p>
                    </p:txBody>
                  </p:sp>
                  <p:sp>
                    <p:nvSpPr>
                      <p:cNvPr id="115551" name="Rectangle 364"/>
                      <p:cNvSpPr>
                        <a:spLocks noChangeArrowheads="1"/>
                      </p:cNvSpPr>
                      <p:nvPr/>
                    </p:nvSpPr>
                    <p:spPr bwMode="auto">
                      <a:xfrm>
                        <a:off x="1675" y="3999"/>
                        <a:ext cx="382" cy="273"/>
                      </a:xfrm>
                      <a:prstGeom prst="rect">
                        <a:avLst/>
                      </a:prstGeom>
                      <a:noFill/>
                      <a:ln w="9525">
                        <a:solidFill>
                          <a:schemeClr val="tx1"/>
                        </a:solidFill>
                        <a:prstDash val="sysDot"/>
                        <a:miter lim="800000"/>
                        <a:headEnd/>
                        <a:tailEnd/>
                      </a:ln>
                    </p:spPr>
                    <p:txBody>
                      <a:bodyPr wrap="none" anchor="ctr"/>
                      <a:lstStyle/>
                      <a:p>
                        <a:endParaRPr lang="en-US"/>
                      </a:p>
                    </p:txBody>
                  </p:sp>
                  <p:sp>
                    <p:nvSpPr>
                      <p:cNvPr id="115552" name="Line 365"/>
                      <p:cNvSpPr>
                        <a:spLocks noChangeShapeType="1"/>
                      </p:cNvSpPr>
                      <p:nvPr/>
                    </p:nvSpPr>
                    <p:spPr bwMode="auto">
                      <a:xfrm>
                        <a:off x="1675" y="4090"/>
                        <a:ext cx="382" cy="1"/>
                      </a:xfrm>
                      <a:prstGeom prst="line">
                        <a:avLst/>
                      </a:prstGeom>
                      <a:noFill/>
                      <a:ln w="9525">
                        <a:solidFill>
                          <a:schemeClr val="tx1"/>
                        </a:solidFill>
                        <a:miter lim="800000"/>
                        <a:headEnd/>
                        <a:tailEnd/>
                      </a:ln>
                    </p:spPr>
                    <p:txBody>
                      <a:bodyPr/>
                      <a:lstStyle/>
                      <a:p>
                        <a:endParaRPr lang="en-US"/>
                      </a:p>
                    </p:txBody>
                  </p:sp>
                  <p:sp>
                    <p:nvSpPr>
                      <p:cNvPr id="115553" name="Rectangle 366"/>
                      <p:cNvSpPr>
                        <a:spLocks noChangeArrowheads="1"/>
                      </p:cNvSpPr>
                      <p:nvPr/>
                    </p:nvSpPr>
                    <p:spPr bwMode="auto">
                      <a:xfrm>
                        <a:off x="2440" y="4135"/>
                        <a:ext cx="256" cy="137"/>
                      </a:xfrm>
                      <a:prstGeom prst="rect">
                        <a:avLst/>
                      </a:prstGeom>
                      <a:solidFill>
                        <a:schemeClr val="tx1"/>
                      </a:solidFill>
                      <a:ln w="9525">
                        <a:noFill/>
                        <a:miter lim="800000"/>
                        <a:headEnd/>
                        <a:tailEnd/>
                      </a:ln>
                    </p:spPr>
                    <p:txBody>
                      <a:bodyPr wrap="none" anchor="ctr"/>
                      <a:lstStyle/>
                      <a:p>
                        <a:endParaRPr lang="en-US"/>
                      </a:p>
                    </p:txBody>
                  </p:sp>
                  <p:sp>
                    <p:nvSpPr>
                      <p:cNvPr id="115554" name="Rectangle 367"/>
                      <p:cNvSpPr>
                        <a:spLocks noChangeArrowheads="1"/>
                      </p:cNvSpPr>
                      <p:nvPr/>
                    </p:nvSpPr>
                    <p:spPr bwMode="auto">
                      <a:xfrm>
                        <a:off x="2355" y="3999"/>
                        <a:ext cx="383" cy="273"/>
                      </a:xfrm>
                      <a:prstGeom prst="rect">
                        <a:avLst/>
                      </a:prstGeom>
                      <a:noFill/>
                      <a:ln w="9525">
                        <a:solidFill>
                          <a:schemeClr val="tx1"/>
                        </a:solidFill>
                        <a:prstDash val="sysDot"/>
                        <a:miter lim="800000"/>
                        <a:headEnd/>
                        <a:tailEnd/>
                      </a:ln>
                    </p:spPr>
                    <p:txBody>
                      <a:bodyPr wrap="none" anchor="ctr"/>
                      <a:lstStyle/>
                      <a:p>
                        <a:endParaRPr lang="en-US"/>
                      </a:p>
                    </p:txBody>
                  </p:sp>
                  <p:sp>
                    <p:nvSpPr>
                      <p:cNvPr id="115555" name="Line 368"/>
                      <p:cNvSpPr>
                        <a:spLocks noChangeShapeType="1"/>
                      </p:cNvSpPr>
                      <p:nvPr/>
                    </p:nvSpPr>
                    <p:spPr bwMode="auto">
                      <a:xfrm>
                        <a:off x="2355" y="4090"/>
                        <a:ext cx="383" cy="1"/>
                      </a:xfrm>
                      <a:prstGeom prst="line">
                        <a:avLst/>
                      </a:prstGeom>
                      <a:noFill/>
                      <a:ln w="9525">
                        <a:solidFill>
                          <a:schemeClr val="tx1"/>
                        </a:solidFill>
                        <a:miter lim="800000"/>
                        <a:headEnd/>
                        <a:tailEnd/>
                      </a:ln>
                    </p:spPr>
                    <p:txBody>
                      <a:bodyPr/>
                      <a:lstStyle/>
                      <a:p>
                        <a:endParaRPr lang="en-US"/>
                      </a:p>
                    </p:txBody>
                  </p:sp>
                  <p:sp>
                    <p:nvSpPr>
                      <p:cNvPr id="115556" name="Rectangle 369"/>
                      <p:cNvSpPr>
                        <a:spLocks noChangeArrowheads="1"/>
                      </p:cNvSpPr>
                      <p:nvPr/>
                    </p:nvSpPr>
                    <p:spPr bwMode="auto">
                      <a:xfrm>
                        <a:off x="2355" y="3771"/>
                        <a:ext cx="383" cy="228"/>
                      </a:xfrm>
                      <a:prstGeom prst="rect">
                        <a:avLst/>
                      </a:prstGeom>
                      <a:noFill/>
                      <a:ln w="9525">
                        <a:solidFill>
                          <a:schemeClr val="tx1"/>
                        </a:solidFill>
                        <a:miter lim="800000"/>
                        <a:headEnd/>
                        <a:tailEnd/>
                      </a:ln>
                    </p:spPr>
                    <p:txBody>
                      <a:bodyPr wrap="none" anchor="ctr"/>
                      <a:lstStyle/>
                      <a:p>
                        <a:endParaRPr lang="en-US"/>
                      </a:p>
                    </p:txBody>
                  </p:sp>
                  <p:sp>
                    <p:nvSpPr>
                      <p:cNvPr id="115557" name="Rectangle 370"/>
                      <p:cNvSpPr>
                        <a:spLocks noChangeArrowheads="1"/>
                      </p:cNvSpPr>
                      <p:nvPr/>
                    </p:nvSpPr>
                    <p:spPr bwMode="auto">
                      <a:xfrm rot="2700000">
                        <a:off x="2189" y="2231"/>
                        <a:ext cx="182" cy="893"/>
                      </a:xfrm>
                      <a:prstGeom prst="rect">
                        <a:avLst/>
                      </a:prstGeom>
                      <a:solidFill>
                        <a:srgbClr val="FF0000"/>
                      </a:solidFill>
                      <a:ln w="9525">
                        <a:noFill/>
                        <a:miter lim="800000"/>
                        <a:headEnd/>
                        <a:tailEnd/>
                      </a:ln>
                    </p:spPr>
                    <p:txBody>
                      <a:bodyPr wrap="none" anchor="ctr"/>
                      <a:lstStyle/>
                      <a:p>
                        <a:endParaRPr lang="en-US"/>
                      </a:p>
                    </p:txBody>
                  </p:sp>
                  <p:sp>
                    <p:nvSpPr>
                      <p:cNvPr id="115558" name="AutoShape 371"/>
                      <p:cNvSpPr>
                        <a:spLocks noChangeArrowheads="1"/>
                      </p:cNvSpPr>
                      <p:nvPr/>
                    </p:nvSpPr>
                    <p:spPr bwMode="auto">
                      <a:xfrm rot="2700000">
                        <a:off x="1823" y="2979"/>
                        <a:ext cx="214" cy="10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42 w 21600"/>
                          <a:gd name="T13" fmla="*/ 4447 h 21600"/>
                          <a:gd name="T14" fmla="*/ 17058 w 21600"/>
                          <a:gd name="T15" fmla="*/ 17153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rgbClr val="FF0000"/>
                      </a:solidFill>
                      <a:ln w="9525">
                        <a:noFill/>
                        <a:miter lim="800000"/>
                        <a:headEnd/>
                        <a:tailEnd/>
                      </a:ln>
                    </p:spPr>
                    <p:txBody>
                      <a:bodyPr wrap="none" anchor="ctr"/>
                      <a:lstStyle/>
                      <a:p>
                        <a:endParaRPr lang="en-US"/>
                      </a:p>
                    </p:txBody>
                  </p:sp>
                  <p:sp>
                    <p:nvSpPr>
                      <p:cNvPr id="115559" name="Rectangle 372"/>
                      <p:cNvSpPr>
                        <a:spLocks noChangeArrowheads="1"/>
                      </p:cNvSpPr>
                      <p:nvPr/>
                    </p:nvSpPr>
                    <p:spPr bwMode="auto">
                      <a:xfrm>
                        <a:off x="2525" y="2769"/>
                        <a:ext cx="256" cy="365"/>
                      </a:xfrm>
                      <a:prstGeom prst="rect">
                        <a:avLst/>
                      </a:prstGeom>
                      <a:solidFill>
                        <a:srgbClr val="FF0000"/>
                      </a:solidFill>
                      <a:ln w="9525">
                        <a:noFill/>
                        <a:miter lim="800000"/>
                        <a:headEnd/>
                        <a:tailEnd/>
                      </a:ln>
                    </p:spPr>
                    <p:txBody>
                      <a:bodyPr wrap="none" anchor="ctr"/>
                      <a:lstStyle/>
                      <a:p>
                        <a:endParaRPr lang="en-US"/>
                      </a:p>
                    </p:txBody>
                  </p:sp>
                  <p:sp>
                    <p:nvSpPr>
                      <p:cNvPr id="115560" name="Rectangle 373"/>
                      <p:cNvSpPr>
                        <a:spLocks noChangeArrowheads="1"/>
                      </p:cNvSpPr>
                      <p:nvPr/>
                    </p:nvSpPr>
                    <p:spPr bwMode="auto">
                      <a:xfrm rot="2700000">
                        <a:off x="2807" y="2328"/>
                        <a:ext cx="182" cy="724"/>
                      </a:xfrm>
                      <a:prstGeom prst="rect">
                        <a:avLst/>
                      </a:prstGeom>
                      <a:solidFill>
                        <a:srgbClr val="FF0000"/>
                      </a:solidFill>
                      <a:ln w="9525">
                        <a:noFill/>
                        <a:miter lim="800000"/>
                        <a:headEnd/>
                        <a:tailEnd/>
                      </a:ln>
                    </p:spPr>
                    <p:txBody>
                      <a:bodyPr wrap="none" anchor="ctr"/>
                      <a:lstStyle/>
                      <a:p>
                        <a:endParaRPr lang="en-US"/>
                      </a:p>
                    </p:txBody>
                  </p:sp>
                  <p:sp>
                    <p:nvSpPr>
                      <p:cNvPr id="115561" name="AutoShape 374"/>
                      <p:cNvSpPr>
                        <a:spLocks noChangeArrowheads="1"/>
                      </p:cNvSpPr>
                      <p:nvPr/>
                    </p:nvSpPr>
                    <p:spPr bwMode="auto">
                      <a:xfrm flipH="1" flipV="1">
                        <a:off x="3079" y="2370"/>
                        <a:ext cx="127" cy="136"/>
                      </a:xfrm>
                      <a:prstGeom prst="rtTriangle">
                        <a:avLst/>
                      </a:prstGeom>
                      <a:solidFill>
                        <a:srgbClr val="FF0000"/>
                      </a:solidFill>
                      <a:ln w="9525">
                        <a:noFill/>
                        <a:miter lim="800000"/>
                        <a:headEnd/>
                        <a:tailEnd/>
                      </a:ln>
                    </p:spPr>
                    <p:txBody>
                      <a:bodyPr wrap="none" anchor="ctr"/>
                      <a:lstStyle/>
                      <a:p>
                        <a:endParaRPr lang="en-US"/>
                      </a:p>
                    </p:txBody>
                  </p:sp>
                  <p:sp>
                    <p:nvSpPr>
                      <p:cNvPr id="115562" name="AutoShape 375"/>
                      <p:cNvSpPr>
                        <a:spLocks noChangeArrowheads="1"/>
                      </p:cNvSpPr>
                      <p:nvPr/>
                    </p:nvSpPr>
                    <p:spPr bwMode="auto">
                      <a:xfrm flipH="1" flipV="1">
                        <a:off x="2525" y="2289"/>
                        <a:ext cx="128" cy="137"/>
                      </a:xfrm>
                      <a:prstGeom prst="rtTriangle">
                        <a:avLst/>
                      </a:prstGeom>
                      <a:solidFill>
                        <a:srgbClr val="FF0000"/>
                      </a:solidFill>
                      <a:ln w="9525">
                        <a:noFill/>
                        <a:miter lim="800000"/>
                        <a:headEnd/>
                        <a:tailEnd/>
                      </a:ln>
                    </p:spPr>
                    <p:txBody>
                      <a:bodyPr wrap="none" anchor="ctr"/>
                      <a:lstStyle/>
                      <a:p>
                        <a:endParaRPr lang="en-US"/>
                      </a:p>
                    </p:txBody>
                  </p:sp>
                  <p:sp>
                    <p:nvSpPr>
                      <p:cNvPr id="115563" name="Rectangle 376"/>
                      <p:cNvSpPr>
                        <a:spLocks noChangeArrowheads="1"/>
                      </p:cNvSpPr>
                      <p:nvPr/>
                    </p:nvSpPr>
                    <p:spPr bwMode="auto">
                      <a:xfrm>
                        <a:off x="3071" y="857"/>
                        <a:ext cx="135" cy="1618"/>
                      </a:xfrm>
                      <a:prstGeom prst="rect">
                        <a:avLst/>
                      </a:prstGeom>
                      <a:solidFill>
                        <a:srgbClr val="FF0000"/>
                      </a:solidFill>
                      <a:ln w="9525">
                        <a:noFill/>
                        <a:miter lim="800000"/>
                        <a:headEnd/>
                        <a:tailEnd/>
                      </a:ln>
                    </p:spPr>
                    <p:txBody>
                      <a:bodyPr wrap="none" anchor="ctr"/>
                      <a:lstStyle/>
                      <a:p>
                        <a:endParaRPr lang="en-US"/>
                      </a:p>
                    </p:txBody>
                  </p:sp>
                  <p:sp>
                    <p:nvSpPr>
                      <p:cNvPr id="115564" name="Rectangle 377"/>
                      <p:cNvSpPr>
                        <a:spLocks noChangeArrowheads="1"/>
                      </p:cNvSpPr>
                      <p:nvPr/>
                    </p:nvSpPr>
                    <p:spPr bwMode="auto">
                      <a:xfrm>
                        <a:off x="2525" y="2041"/>
                        <a:ext cx="128" cy="283"/>
                      </a:xfrm>
                      <a:prstGeom prst="rect">
                        <a:avLst/>
                      </a:prstGeom>
                      <a:solidFill>
                        <a:srgbClr val="FF0000"/>
                      </a:solidFill>
                      <a:ln w="9525">
                        <a:noFill/>
                        <a:miter lim="800000"/>
                        <a:headEnd/>
                        <a:tailEnd/>
                      </a:ln>
                    </p:spPr>
                    <p:txBody>
                      <a:bodyPr wrap="none" anchor="ctr"/>
                      <a:lstStyle/>
                      <a:p>
                        <a:endParaRPr lang="en-US"/>
                      </a:p>
                    </p:txBody>
                  </p:sp>
                  <p:sp>
                    <p:nvSpPr>
                      <p:cNvPr id="115565" name="Rectangle 378"/>
                      <p:cNvSpPr>
                        <a:spLocks noChangeArrowheads="1"/>
                      </p:cNvSpPr>
                      <p:nvPr/>
                    </p:nvSpPr>
                    <p:spPr bwMode="auto">
                      <a:xfrm>
                        <a:off x="2738" y="1767"/>
                        <a:ext cx="681" cy="274"/>
                      </a:xfrm>
                      <a:prstGeom prst="rect">
                        <a:avLst/>
                      </a:prstGeom>
                      <a:solidFill>
                        <a:srgbClr val="009900">
                          <a:alpha val="50195"/>
                        </a:srgbClr>
                      </a:solidFill>
                      <a:ln w="9525">
                        <a:noFill/>
                        <a:miter lim="800000"/>
                        <a:headEnd/>
                        <a:tailEnd/>
                      </a:ln>
                    </p:spPr>
                    <p:txBody>
                      <a:bodyPr wrap="none" anchor="ctr"/>
                      <a:lstStyle/>
                      <a:p>
                        <a:endParaRPr lang="en-US"/>
                      </a:p>
                    </p:txBody>
                  </p:sp>
                  <p:sp>
                    <p:nvSpPr>
                      <p:cNvPr id="115566" name="Rectangle 379"/>
                      <p:cNvSpPr>
                        <a:spLocks noChangeArrowheads="1"/>
                      </p:cNvSpPr>
                      <p:nvPr/>
                    </p:nvSpPr>
                    <p:spPr bwMode="auto">
                      <a:xfrm>
                        <a:off x="3258" y="2041"/>
                        <a:ext cx="161" cy="409"/>
                      </a:xfrm>
                      <a:prstGeom prst="rect">
                        <a:avLst/>
                      </a:prstGeom>
                      <a:solidFill>
                        <a:srgbClr val="009900">
                          <a:alpha val="50195"/>
                        </a:srgbClr>
                      </a:solidFill>
                      <a:ln w="9525">
                        <a:noFill/>
                        <a:miter lim="800000"/>
                        <a:headEnd/>
                        <a:tailEnd/>
                      </a:ln>
                    </p:spPr>
                    <p:txBody>
                      <a:bodyPr wrap="none" anchor="ctr"/>
                      <a:lstStyle/>
                      <a:p>
                        <a:endParaRPr lang="en-US"/>
                      </a:p>
                    </p:txBody>
                  </p:sp>
                  <p:sp>
                    <p:nvSpPr>
                      <p:cNvPr id="115567" name="Rectangle 380"/>
                      <p:cNvSpPr>
                        <a:spLocks noChangeArrowheads="1"/>
                      </p:cNvSpPr>
                      <p:nvPr/>
                    </p:nvSpPr>
                    <p:spPr bwMode="auto">
                      <a:xfrm>
                        <a:off x="3334" y="2177"/>
                        <a:ext cx="85" cy="182"/>
                      </a:xfrm>
                      <a:prstGeom prst="rect">
                        <a:avLst/>
                      </a:prstGeom>
                      <a:solidFill>
                        <a:schemeClr val="tx1"/>
                      </a:solidFill>
                      <a:ln w="9525">
                        <a:noFill/>
                        <a:miter lim="800000"/>
                        <a:headEnd/>
                        <a:tailEnd/>
                      </a:ln>
                    </p:spPr>
                    <p:txBody>
                      <a:bodyPr wrap="none" anchor="ctr"/>
                      <a:lstStyle/>
                      <a:p>
                        <a:endParaRPr lang="en-US"/>
                      </a:p>
                    </p:txBody>
                  </p:sp>
                  <p:sp>
                    <p:nvSpPr>
                      <p:cNvPr id="115568" name="Rectangle 381"/>
                      <p:cNvSpPr>
                        <a:spLocks noChangeArrowheads="1"/>
                      </p:cNvSpPr>
                      <p:nvPr/>
                    </p:nvSpPr>
                    <p:spPr bwMode="auto">
                      <a:xfrm>
                        <a:off x="2525" y="902"/>
                        <a:ext cx="135" cy="1482"/>
                      </a:xfrm>
                      <a:prstGeom prst="rect">
                        <a:avLst/>
                      </a:prstGeom>
                      <a:solidFill>
                        <a:srgbClr val="FF0000"/>
                      </a:solidFill>
                      <a:ln w="9525">
                        <a:noFill/>
                        <a:miter lim="800000"/>
                        <a:headEnd/>
                        <a:tailEnd/>
                      </a:ln>
                    </p:spPr>
                    <p:txBody>
                      <a:bodyPr wrap="none" anchor="ctr"/>
                      <a:lstStyle/>
                      <a:p>
                        <a:endParaRPr lang="en-US"/>
                      </a:p>
                    </p:txBody>
                  </p:sp>
                  <p:sp>
                    <p:nvSpPr>
                      <p:cNvPr id="115569" name="AutoShape 382"/>
                      <p:cNvSpPr>
                        <a:spLocks noChangeArrowheads="1"/>
                      </p:cNvSpPr>
                      <p:nvPr/>
                    </p:nvSpPr>
                    <p:spPr bwMode="auto">
                      <a:xfrm flipH="1" flipV="1">
                        <a:off x="2525" y="1904"/>
                        <a:ext cx="213" cy="137"/>
                      </a:xfrm>
                      <a:prstGeom prst="rtTriangle">
                        <a:avLst/>
                      </a:prstGeom>
                      <a:solidFill>
                        <a:srgbClr val="009900">
                          <a:alpha val="50195"/>
                        </a:srgbClr>
                      </a:solidFill>
                      <a:ln w="9525">
                        <a:noFill/>
                        <a:miter lim="800000"/>
                        <a:headEnd/>
                        <a:tailEnd/>
                      </a:ln>
                    </p:spPr>
                    <p:txBody>
                      <a:bodyPr wrap="none" anchor="ctr"/>
                      <a:lstStyle/>
                      <a:p>
                        <a:endParaRPr lang="en-US"/>
                      </a:p>
                    </p:txBody>
                  </p:sp>
                  <p:sp>
                    <p:nvSpPr>
                      <p:cNvPr id="115570" name="Rectangle 383"/>
                      <p:cNvSpPr>
                        <a:spLocks noChangeArrowheads="1"/>
                      </p:cNvSpPr>
                      <p:nvPr/>
                    </p:nvSpPr>
                    <p:spPr bwMode="auto">
                      <a:xfrm>
                        <a:off x="2525" y="1767"/>
                        <a:ext cx="213" cy="137"/>
                      </a:xfrm>
                      <a:prstGeom prst="rect">
                        <a:avLst/>
                      </a:prstGeom>
                      <a:solidFill>
                        <a:srgbClr val="009900">
                          <a:alpha val="50195"/>
                        </a:srgbClr>
                      </a:solidFill>
                      <a:ln w="9525">
                        <a:noFill/>
                        <a:miter lim="800000"/>
                        <a:headEnd/>
                        <a:tailEnd/>
                      </a:ln>
                    </p:spPr>
                    <p:txBody>
                      <a:bodyPr wrap="none" anchor="ctr"/>
                      <a:lstStyle/>
                      <a:p>
                        <a:endParaRPr lang="en-US"/>
                      </a:p>
                    </p:txBody>
                  </p:sp>
                  <p:sp>
                    <p:nvSpPr>
                      <p:cNvPr id="115571" name="Rectangle 384"/>
                      <p:cNvSpPr>
                        <a:spLocks noChangeArrowheads="1"/>
                      </p:cNvSpPr>
                      <p:nvPr/>
                    </p:nvSpPr>
                    <p:spPr bwMode="auto">
                      <a:xfrm>
                        <a:off x="2440" y="2906"/>
                        <a:ext cx="256" cy="319"/>
                      </a:xfrm>
                      <a:prstGeom prst="rect">
                        <a:avLst/>
                      </a:prstGeom>
                      <a:solidFill>
                        <a:srgbClr val="009900">
                          <a:alpha val="50195"/>
                        </a:srgbClr>
                      </a:solidFill>
                      <a:ln w="9525">
                        <a:noFill/>
                        <a:miter lim="800000"/>
                        <a:headEnd/>
                        <a:tailEnd/>
                      </a:ln>
                    </p:spPr>
                    <p:txBody>
                      <a:bodyPr wrap="none" anchor="ctr"/>
                      <a:lstStyle/>
                      <a:p>
                        <a:endParaRPr lang="en-US"/>
                      </a:p>
                    </p:txBody>
                  </p:sp>
                  <p:sp>
                    <p:nvSpPr>
                      <p:cNvPr id="115572" name="AutoShape 385"/>
                      <p:cNvSpPr>
                        <a:spLocks noChangeArrowheads="1"/>
                      </p:cNvSpPr>
                      <p:nvPr/>
                    </p:nvSpPr>
                    <p:spPr bwMode="auto">
                      <a:xfrm flipH="1">
                        <a:off x="2440" y="2633"/>
                        <a:ext cx="256" cy="273"/>
                      </a:xfrm>
                      <a:prstGeom prst="rtTriangle">
                        <a:avLst/>
                      </a:prstGeom>
                      <a:solidFill>
                        <a:srgbClr val="009900">
                          <a:alpha val="50195"/>
                        </a:srgbClr>
                      </a:solidFill>
                      <a:ln w="9525">
                        <a:noFill/>
                        <a:miter lim="800000"/>
                        <a:headEnd/>
                        <a:tailEnd/>
                      </a:ln>
                    </p:spPr>
                    <p:txBody>
                      <a:bodyPr wrap="none" anchor="ctr"/>
                      <a:lstStyle/>
                      <a:p>
                        <a:endParaRPr lang="en-US"/>
                      </a:p>
                    </p:txBody>
                  </p:sp>
                  <p:sp>
                    <p:nvSpPr>
                      <p:cNvPr id="115573" name="Rectangle 386"/>
                      <p:cNvSpPr>
                        <a:spLocks noChangeArrowheads="1"/>
                      </p:cNvSpPr>
                      <p:nvPr/>
                    </p:nvSpPr>
                    <p:spPr bwMode="auto">
                      <a:xfrm>
                        <a:off x="2440" y="902"/>
                        <a:ext cx="85" cy="1048"/>
                      </a:xfrm>
                      <a:prstGeom prst="rect">
                        <a:avLst/>
                      </a:prstGeom>
                      <a:solidFill>
                        <a:srgbClr val="FF0000"/>
                      </a:solidFill>
                      <a:ln w="9525">
                        <a:noFill/>
                        <a:miter lim="800000"/>
                        <a:headEnd/>
                        <a:tailEnd/>
                      </a:ln>
                    </p:spPr>
                    <p:txBody>
                      <a:bodyPr wrap="none" anchor="ctr"/>
                      <a:lstStyle/>
                      <a:p>
                        <a:endParaRPr lang="en-US"/>
                      </a:p>
                    </p:txBody>
                  </p:sp>
                  <p:sp>
                    <p:nvSpPr>
                      <p:cNvPr id="115574" name="AutoShape 387"/>
                      <p:cNvSpPr>
                        <a:spLocks noChangeArrowheads="1"/>
                      </p:cNvSpPr>
                      <p:nvPr/>
                    </p:nvSpPr>
                    <p:spPr bwMode="auto">
                      <a:xfrm flipH="1" flipV="1">
                        <a:off x="2440" y="1939"/>
                        <a:ext cx="128" cy="137"/>
                      </a:xfrm>
                      <a:prstGeom prst="rtTriangle">
                        <a:avLst/>
                      </a:prstGeom>
                      <a:solidFill>
                        <a:srgbClr val="FF0000"/>
                      </a:solidFill>
                      <a:ln w="9525">
                        <a:noFill/>
                        <a:miter lim="800000"/>
                        <a:headEnd/>
                        <a:tailEnd/>
                      </a:ln>
                    </p:spPr>
                    <p:txBody>
                      <a:bodyPr wrap="none" anchor="ctr"/>
                      <a:lstStyle/>
                      <a:p>
                        <a:endParaRPr lang="en-US"/>
                      </a:p>
                    </p:txBody>
                  </p:sp>
                  <p:sp>
                    <p:nvSpPr>
                      <p:cNvPr id="115575" name="Rectangle 388"/>
                      <p:cNvSpPr>
                        <a:spLocks noChangeArrowheads="1"/>
                      </p:cNvSpPr>
                      <p:nvPr/>
                    </p:nvSpPr>
                    <p:spPr bwMode="auto">
                      <a:xfrm>
                        <a:off x="2152" y="1358"/>
                        <a:ext cx="85" cy="182"/>
                      </a:xfrm>
                      <a:prstGeom prst="rect">
                        <a:avLst/>
                      </a:prstGeom>
                      <a:solidFill>
                        <a:schemeClr val="tx1"/>
                      </a:solidFill>
                      <a:ln w="9525">
                        <a:noFill/>
                        <a:miter lim="800000"/>
                        <a:headEnd/>
                        <a:tailEnd/>
                      </a:ln>
                    </p:spPr>
                    <p:txBody>
                      <a:bodyPr wrap="none" anchor="ctr"/>
                      <a:lstStyle/>
                      <a:p>
                        <a:endParaRPr lang="en-US"/>
                      </a:p>
                    </p:txBody>
                  </p:sp>
                  <p:sp>
                    <p:nvSpPr>
                      <p:cNvPr id="115576" name="Rectangle 389"/>
                      <p:cNvSpPr>
                        <a:spLocks noChangeArrowheads="1"/>
                      </p:cNvSpPr>
                      <p:nvPr/>
                    </p:nvSpPr>
                    <p:spPr bwMode="auto">
                      <a:xfrm flipH="1" flipV="1">
                        <a:off x="3419" y="923"/>
                        <a:ext cx="85" cy="182"/>
                      </a:xfrm>
                      <a:prstGeom prst="rect">
                        <a:avLst/>
                      </a:prstGeom>
                      <a:solidFill>
                        <a:schemeClr val="tx1"/>
                      </a:solidFill>
                      <a:ln w="9525">
                        <a:noFill/>
                        <a:miter lim="800000"/>
                        <a:headEnd/>
                        <a:tailEnd/>
                      </a:ln>
                    </p:spPr>
                    <p:txBody>
                      <a:bodyPr wrap="none" anchor="ctr"/>
                      <a:lstStyle/>
                      <a:p>
                        <a:endParaRPr lang="en-US"/>
                      </a:p>
                    </p:txBody>
                  </p:sp>
                  <p:sp>
                    <p:nvSpPr>
                      <p:cNvPr id="115577" name="Rectangle 390"/>
                      <p:cNvSpPr>
                        <a:spLocks noChangeArrowheads="1"/>
                      </p:cNvSpPr>
                      <p:nvPr/>
                    </p:nvSpPr>
                    <p:spPr bwMode="auto">
                      <a:xfrm>
                        <a:off x="2440" y="902"/>
                        <a:ext cx="341" cy="228"/>
                      </a:xfrm>
                      <a:prstGeom prst="rect">
                        <a:avLst/>
                      </a:prstGeom>
                      <a:noFill/>
                      <a:ln w="9525">
                        <a:solidFill>
                          <a:schemeClr val="tx1"/>
                        </a:solidFill>
                        <a:prstDash val="sysDot"/>
                        <a:miter lim="800000"/>
                        <a:headEnd/>
                        <a:tailEnd/>
                      </a:ln>
                    </p:spPr>
                    <p:txBody>
                      <a:bodyPr wrap="none" anchor="ctr"/>
                      <a:lstStyle/>
                      <a:p>
                        <a:endParaRPr lang="en-US"/>
                      </a:p>
                    </p:txBody>
                  </p:sp>
                  <p:sp>
                    <p:nvSpPr>
                      <p:cNvPr id="115578" name="Rectangle 391"/>
                      <p:cNvSpPr>
                        <a:spLocks noChangeArrowheads="1"/>
                      </p:cNvSpPr>
                      <p:nvPr/>
                    </p:nvSpPr>
                    <p:spPr bwMode="auto">
                      <a:xfrm>
                        <a:off x="2908" y="1333"/>
                        <a:ext cx="341" cy="228"/>
                      </a:xfrm>
                      <a:prstGeom prst="rect">
                        <a:avLst/>
                      </a:prstGeom>
                      <a:noFill/>
                      <a:ln w="9525">
                        <a:solidFill>
                          <a:schemeClr val="tx1"/>
                        </a:solidFill>
                        <a:prstDash val="sysDot"/>
                        <a:miter lim="800000"/>
                        <a:headEnd/>
                        <a:tailEnd/>
                      </a:ln>
                    </p:spPr>
                    <p:txBody>
                      <a:bodyPr wrap="none" anchor="ctr"/>
                      <a:lstStyle/>
                      <a:p>
                        <a:endParaRPr lang="en-US"/>
                      </a:p>
                    </p:txBody>
                  </p:sp>
                  <p:sp>
                    <p:nvSpPr>
                      <p:cNvPr id="115579" name="Rectangle 392"/>
                      <p:cNvSpPr>
                        <a:spLocks noChangeArrowheads="1"/>
                      </p:cNvSpPr>
                      <p:nvPr/>
                    </p:nvSpPr>
                    <p:spPr bwMode="auto">
                      <a:xfrm>
                        <a:off x="2987" y="853"/>
                        <a:ext cx="135" cy="487"/>
                      </a:xfrm>
                      <a:prstGeom prst="rect">
                        <a:avLst/>
                      </a:prstGeom>
                      <a:solidFill>
                        <a:srgbClr val="FF0000"/>
                      </a:solidFill>
                      <a:ln w="9525">
                        <a:noFill/>
                        <a:miter lim="800000"/>
                        <a:headEnd/>
                        <a:tailEnd/>
                      </a:ln>
                    </p:spPr>
                    <p:txBody>
                      <a:bodyPr wrap="none" anchor="ctr"/>
                      <a:lstStyle/>
                      <a:p>
                        <a:endParaRPr lang="en-US"/>
                      </a:p>
                    </p:txBody>
                  </p:sp>
                  <p:sp>
                    <p:nvSpPr>
                      <p:cNvPr id="115580" name="Rectangle 393"/>
                      <p:cNvSpPr>
                        <a:spLocks noChangeArrowheads="1"/>
                      </p:cNvSpPr>
                      <p:nvPr/>
                    </p:nvSpPr>
                    <p:spPr bwMode="auto">
                      <a:xfrm flipH="1" flipV="1">
                        <a:off x="2483" y="937"/>
                        <a:ext cx="936" cy="137"/>
                      </a:xfrm>
                      <a:prstGeom prst="rect">
                        <a:avLst/>
                      </a:prstGeom>
                      <a:solidFill>
                        <a:srgbClr val="009900">
                          <a:alpha val="50195"/>
                        </a:srgbClr>
                      </a:solidFill>
                      <a:ln w="9525">
                        <a:noFill/>
                        <a:miter lim="800000"/>
                        <a:headEnd/>
                        <a:tailEnd/>
                      </a:ln>
                    </p:spPr>
                    <p:txBody>
                      <a:bodyPr wrap="none" anchor="ctr"/>
                      <a:lstStyle/>
                      <a:p>
                        <a:endParaRPr lang="en-US"/>
                      </a:p>
                    </p:txBody>
                  </p:sp>
                  <p:sp>
                    <p:nvSpPr>
                      <p:cNvPr id="115581" name="Rectangle 394"/>
                      <p:cNvSpPr>
                        <a:spLocks noChangeArrowheads="1"/>
                      </p:cNvSpPr>
                      <p:nvPr/>
                    </p:nvSpPr>
                    <p:spPr bwMode="auto">
                      <a:xfrm>
                        <a:off x="2240" y="1393"/>
                        <a:ext cx="936" cy="136"/>
                      </a:xfrm>
                      <a:prstGeom prst="rect">
                        <a:avLst/>
                      </a:prstGeom>
                      <a:solidFill>
                        <a:srgbClr val="009900">
                          <a:alpha val="50195"/>
                        </a:srgbClr>
                      </a:solidFill>
                      <a:ln w="9525">
                        <a:noFill/>
                        <a:miter lim="800000"/>
                        <a:headEnd/>
                        <a:tailEnd/>
                      </a:ln>
                    </p:spPr>
                    <p:txBody>
                      <a:bodyPr wrap="none" anchor="ctr"/>
                      <a:lstStyle/>
                      <a:p>
                        <a:endParaRPr lang="en-US"/>
                      </a:p>
                    </p:txBody>
                  </p:sp>
                  <p:sp>
                    <p:nvSpPr>
                      <p:cNvPr id="115582" name="Rectangle 395"/>
                      <p:cNvSpPr>
                        <a:spLocks noChangeArrowheads="1"/>
                      </p:cNvSpPr>
                      <p:nvPr/>
                    </p:nvSpPr>
                    <p:spPr bwMode="auto">
                      <a:xfrm rot="-2700000">
                        <a:off x="2198" y="2254"/>
                        <a:ext cx="340" cy="638"/>
                      </a:xfrm>
                      <a:prstGeom prst="rect">
                        <a:avLst/>
                      </a:prstGeom>
                      <a:solidFill>
                        <a:srgbClr val="009900">
                          <a:alpha val="50195"/>
                        </a:srgbClr>
                      </a:solidFill>
                      <a:ln w="9525">
                        <a:noFill/>
                        <a:miter lim="800000"/>
                        <a:headEnd/>
                        <a:tailEnd/>
                      </a:ln>
                    </p:spPr>
                    <p:txBody>
                      <a:bodyPr wrap="none" anchor="ctr"/>
                      <a:lstStyle/>
                      <a:p>
                        <a:endParaRPr lang="en-US"/>
                      </a:p>
                    </p:txBody>
                  </p:sp>
                  <p:sp>
                    <p:nvSpPr>
                      <p:cNvPr id="115583" name="Rectangle 396"/>
                      <p:cNvSpPr>
                        <a:spLocks noChangeArrowheads="1"/>
                      </p:cNvSpPr>
                      <p:nvPr/>
                    </p:nvSpPr>
                    <p:spPr bwMode="auto">
                      <a:xfrm>
                        <a:off x="1760" y="3225"/>
                        <a:ext cx="170" cy="910"/>
                      </a:xfrm>
                      <a:prstGeom prst="rect">
                        <a:avLst/>
                      </a:prstGeom>
                      <a:solidFill>
                        <a:srgbClr val="009900">
                          <a:alpha val="50195"/>
                        </a:srgbClr>
                      </a:solidFill>
                      <a:ln w="9525">
                        <a:noFill/>
                        <a:miter lim="800000"/>
                        <a:headEnd/>
                        <a:tailEnd/>
                      </a:ln>
                    </p:spPr>
                    <p:txBody>
                      <a:bodyPr wrap="none" anchor="ctr"/>
                      <a:lstStyle/>
                      <a:p>
                        <a:endParaRPr lang="en-US"/>
                      </a:p>
                    </p:txBody>
                  </p:sp>
                  <p:sp>
                    <p:nvSpPr>
                      <p:cNvPr id="115584" name="Rectangle 397"/>
                      <p:cNvSpPr>
                        <a:spLocks noChangeArrowheads="1"/>
                      </p:cNvSpPr>
                      <p:nvPr/>
                    </p:nvSpPr>
                    <p:spPr bwMode="auto">
                      <a:xfrm>
                        <a:off x="2440" y="3225"/>
                        <a:ext cx="171" cy="910"/>
                      </a:xfrm>
                      <a:prstGeom prst="rect">
                        <a:avLst/>
                      </a:prstGeom>
                      <a:solidFill>
                        <a:srgbClr val="009900">
                          <a:alpha val="50195"/>
                        </a:srgbClr>
                      </a:solidFill>
                      <a:ln w="9525">
                        <a:noFill/>
                        <a:miter lim="800000"/>
                        <a:headEnd/>
                        <a:tailEnd/>
                      </a:ln>
                    </p:spPr>
                    <p:txBody>
                      <a:bodyPr wrap="none" anchor="ctr"/>
                      <a:lstStyle/>
                      <a:p>
                        <a:endParaRPr lang="en-US"/>
                      </a:p>
                    </p:txBody>
                  </p:sp>
                  <p:sp>
                    <p:nvSpPr>
                      <p:cNvPr id="115585" name="Text Box 398"/>
                      <p:cNvSpPr txBox="1">
                        <a:spLocks noChangeArrowheads="1"/>
                      </p:cNvSpPr>
                      <p:nvPr/>
                    </p:nvSpPr>
                    <p:spPr bwMode="auto">
                      <a:xfrm>
                        <a:off x="2049" y="720"/>
                        <a:ext cx="320" cy="1222"/>
                      </a:xfrm>
                      <a:prstGeom prst="rect">
                        <a:avLst/>
                      </a:prstGeom>
                      <a:noFill/>
                      <a:ln w="9525">
                        <a:noFill/>
                        <a:miter lim="800000"/>
                        <a:headEnd/>
                        <a:tailEnd/>
                      </a:ln>
                    </p:spPr>
                    <p:txBody>
                      <a:bodyPr wrap="none">
                        <a:spAutoFit/>
                      </a:bodyPr>
                      <a:lstStyle/>
                      <a:p>
                        <a:pPr eaLnBrk="1" hangingPunct="1"/>
                        <a:endParaRPr lang="en-US">
                          <a:solidFill>
                            <a:srgbClr val="000000"/>
                          </a:solidFill>
                          <a:latin typeface="Arial" pitchFamily="34" charset="0"/>
                        </a:endParaRPr>
                      </a:p>
                    </p:txBody>
                  </p:sp>
                  <p:sp>
                    <p:nvSpPr>
                      <p:cNvPr id="115586" name="Text Box 399"/>
                      <p:cNvSpPr txBox="1">
                        <a:spLocks noChangeArrowheads="1"/>
                      </p:cNvSpPr>
                      <p:nvPr/>
                    </p:nvSpPr>
                    <p:spPr bwMode="auto">
                      <a:xfrm>
                        <a:off x="2867" y="2888"/>
                        <a:ext cx="319" cy="1222"/>
                      </a:xfrm>
                      <a:prstGeom prst="rect">
                        <a:avLst/>
                      </a:prstGeom>
                      <a:noFill/>
                      <a:ln w="9525">
                        <a:noFill/>
                        <a:miter lim="800000"/>
                        <a:headEnd/>
                        <a:tailEnd/>
                      </a:ln>
                    </p:spPr>
                    <p:txBody>
                      <a:bodyPr wrap="none">
                        <a:spAutoFit/>
                      </a:bodyPr>
                      <a:lstStyle/>
                      <a:p>
                        <a:pPr eaLnBrk="1" hangingPunct="1"/>
                        <a:endParaRPr lang="en-US">
                          <a:solidFill>
                            <a:srgbClr val="000000"/>
                          </a:solidFill>
                          <a:latin typeface="Arial" pitchFamily="34" charset="0"/>
                        </a:endParaRPr>
                      </a:p>
                    </p:txBody>
                  </p:sp>
                  <p:sp>
                    <p:nvSpPr>
                      <p:cNvPr id="115587" name="Text Box 400"/>
                      <p:cNvSpPr txBox="1">
                        <a:spLocks noChangeArrowheads="1"/>
                      </p:cNvSpPr>
                      <p:nvPr/>
                    </p:nvSpPr>
                    <p:spPr bwMode="auto">
                      <a:xfrm>
                        <a:off x="2861" y="1063"/>
                        <a:ext cx="321" cy="1222"/>
                      </a:xfrm>
                      <a:prstGeom prst="rect">
                        <a:avLst/>
                      </a:prstGeom>
                      <a:noFill/>
                      <a:ln w="9525">
                        <a:noFill/>
                        <a:miter lim="800000"/>
                        <a:headEnd/>
                        <a:tailEnd/>
                      </a:ln>
                    </p:spPr>
                    <p:txBody>
                      <a:bodyPr wrap="none">
                        <a:spAutoFit/>
                      </a:bodyPr>
                      <a:lstStyle/>
                      <a:p>
                        <a:pPr eaLnBrk="1" hangingPunct="1"/>
                        <a:endParaRPr lang="en-US">
                          <a:solidFill>
                            <a:srgbClr val="000000"/>
                          </a:solidFill>
                          <a:latin typeface="Arial" pitchFamily="34" charset="0"/>
                        </a:endParaRPr>
                      </a:p>
                    </p:txBody>
                  </p:sp>
                  <p:sp>
                    <p:nvSpPr>
                      <p:cNvPr id="115588" name="Text Box 401"/>
                      <p:cNvSpPr txBox="1">
                        <a:spLocks noChangeArrowheads="1"/>
                      </p:cNvSpPr>
                      <p:nvPr/>
                    </p:nvSpPr>
                    <p:spPr bwMode="auto">
                      <a:xfrm>
                        <a:off x="2325" y="1208"/>
                        <a:ext cx="321" cy="1219"/>
                      </a:xfrm>
                      <a:prstGeom prst="rect">
                        <a:avLst/>
                      </a:prstGeom>
                      <a:noFill/>
                      <a:ln w="9525">
                        <a:noFill/>
                        <a:miter lim="800000"/>
                        <a:headEnd/>
                        <a:tailEnd/>
                      </a:ln>
                    </p:spPr>
                    <p:txBody>
                      <a:bodyPr wrap="none">
                        <a:spAutoFit/>
                      </a:bodyPr>
                      <a:lstStyle/>
                      <a:p>
                        <a:pPr eaLnBrk="1" hangingPunct="1"/>
                        <a:endParaRPr lang="en-US">
                          <a:solidFill>
                            <a:srgbClr val="000000"/>
                          </a:solidFill>
                          <a:latin typeface="Arial" pitchFamily="34" charset="0"/>
                        </a:endParaRPr>
                      </a:p>
                    </p:txBody>
                  </p:sp>
                  <p:sp>
                    <p:nvSpPr>
                      <p:cNvPr id="115589" name="Text Box 402"/>
                      <p:cNvSpPr txBox="1">
                        <a:spLocks noChangeArrowheads="1"/>
                      </p:cNvSpPr>
                      <p:nvPr/>
                    </p:nvSpPr>
                    <p:spPr bwMode="auto">
                      <a:xfrm>
                        <a:off x="2958" y="2027"/>
                        <a:ext cx="320" cy="1220"/>
                      </a:xfrm>
                      <a:prstGeom prst="rect">
                        <a:avLst/>
                      </a:prstGeom>
                      <a:noFill/>
                      <a:ln w="9525">
                        <a:noFill/>
                        <a:miter lim="800000"/>
                        <a:headEnd/>
                        <a:tailEnd/>
                      </a:ln>
                    </p:spPr>
                    <p:txBody>
                      <a:bodyPr wrap="none">
                        <a:spAutoFit/>
                      </a:bodyPr>
                      <a:lstStyle/>
                      <a:p>
                        <a:pPr eaLnBrk="1" hangingPunct="1"/>
                        <a:endParaRPr lang="en-US">
                          <a:solidFill>
                            <a:srgbClr val="000000"/>
                          </a:solidFill>
                          <a:latin typeface="Arial" pitchFamily="34" charset="0"/>
                        </a:endParaRPr>
                      </a:p>
                    </p:txBody>
                  </p:sp>
                  <p:sp>
                    <p:nvSpPr>
                      <p:cNvPr id="115590" name="Text Box 403"/>
                      <p:cNvSpPr txBox="1">
                        <a:spLocks noChangeArrowheads="1"/>
                      </p:cNvSpPr>
                      <p:nvPr/>
                    </p:nvSpPr>
                    <p:spPr bwMode="auto">
                      <a:xfrm>
                        <a:off x="2375" y="2312"/>
                        <a:ext cx="321" cy="1220"/>
                      </a:xfrm>
                      <a:prstGeom prst="rect">
                        <a:avLst/>
                      </a:prstGeom>
                      <a:noFill/>
                      <a:ln w="9525">
                        <a:noFill/>
                        <a:miter lim="800000"/>
                        <a:headEnd/>
                        <a:tailEnd/>
                      </a:ln>
                    </p:spPr>
                    <p:txBody>
                      <a:bodyPr wrap="none">
                        <a:spAutoFit/>
                      </a:bodyPr>
                      <a:lstStyle/>
                      <a:p>
                        <a:pPr eaLnBrk="1" hangingPunct="1"/>
                        <a:endParaRPr lang="en-US">
                          <a:solidFill>
                            <a:srgbClr val="000000"/>
                          </a:solidFill>
                          <a:latin typeface="Arial" pitchFamily="34" charset="0"/>
                        </a:endParaRPr>
                      </a:p>
                    </p:txBody>
                  </p:sp>
                  <p:sp>
                    <p:nvSpPr>
                      <p:cNvPr id="115591" name="Rectangle 404"/>
                      <p:cNvSpPr>
                        <a:spLocks noChangeArrowheads="1"/>
                      </p:cNvSpPr>
                      <p:nvPr/>
                    </p:nvSpPr>
                    <p:spPr bwMode="auto">
                      <a:xfrm>
                        <a:off x="1760" y="3088"/>
                        <a:ext cx="255" cy="228"/>
                      </a:xfrm>
                      <a:prstGeom prst="rect">
                        <a:avLst/>
                      </a:prstGeom>
                      <a:solidFill>
                        <a:srgbClr val="009900">
                          <a:alpha val="50195"/>
                        </a:srgbClr>
                      </a:solidFill>
                      <a:ln w="9525">
                        <a:noFill/>
                        <a:miter lim="800000"/>
                        <a:headEnd/>
                        <a:tailEnd/>
                      </a:ln>
                    </p:spPr>
                    <p:txBody>
                      <a:bodyPr wrap="none" anchor="ctr"/>
                      <a:lstStyle/>
                      <a:p>
                        <a:endParaRPr lang="en-US"/>
                      </a:p>
                    </p:txBody>
                  </p:sp>
                  <p:sp>
                    <p:nvSpPr>
                      <p:cNvPr id="115592" name="Rectangle 405"/>
                      <p:cNvSpPr>
                        <a:spLocks noChangeArrowheads="1"/>
                      </p:cNvSpPr>
                      <p:nvPr/>
                    </p:nvSpPr>
                    <p:spPr bwMode="auto">
                      <a:xfrm>
                        <a:off x="1802" y="2951"/>
                        <a:ext cx="85" cy="137"/>
                      </a:xfrm>
                      <a:prstGeom prst="rect">
                        <a:avLst/>
                      </a:prstGeom>
                      <a:solidFill>
                        <a:srgbClr val="009900">
                          <a:alpha val="50195"/>
                        </a:srgbClr>
                      </a:solidFill>
                      <a:ln w="9525">
                        <a:noFill/>
                        <a:miter lim="800000"/>
                        <a:headEnd/>
                        <a:tailEnd/>
                      </a:ln>
                    </p:spPr>
                    <p:txBody>
                      <a:bodyPr wrap="none" anchor="ctr"/>
                      <a:lstStyle/>
                      <a:p>
                        <a:endParaRPr lang="en-US"/>
                      </a:p>
                    </p:txBody>
                  </p:sp>
                  <p:sp>
                    <p:nvSpPr>
                      <p:cNvPr id="115593" name="Rectangle 406"/>
                      <p:cNvSpPr>
                        <a:spLocks noChangeArrowheads="1"/>
                      </p:cNvSpPr>
                      <p:nvPr/>
                    </p:nvSpPr>
                    <p:spPr bwMode="auto">
                      <a:xfrm>
                        <a:off x="1872" y="2946"/>
                        <a:ext cx="144" cy="192"/>
                      </a:xfrm>
                      <a:prstGeom prst="rect">
                        <a:avLst/>
                      </a:prstGeom>
                      <a:solidFill>
                        <a:srgbClr val="009900">
                          <a:alpha val="50195"/>
                        </a:srgbClr>
                      </a:solidFill>
                      <a:ln w="9525">
                        <a:noFill/>
                        <a:miter lim="800000"/>
                        <a:headEnd/>
                        <a:tailEnd/>
                      </a:ln>
                    </p:spPr>
                    <p:txBody>
                      <a:bodyPr wrap="none" anchor="ctr"/>
                      <a:lstStyle/>
                      <a:p>
                        <a:endParaRPr lang="en-US"/>
                      </a:p>
                    </p:txBody>
                  </p:sp>
                  <p:sp>
                    <p:nvSpPr>
                      <p:cNvPr id="115594" name="AutoShape 407"/>
                      <p:cNvSpPr>
                        <a:spLocks noChangeArrowheads="1"/>
                      </p:cNvSpPr>
                      <p:nvPr/>
                    </p:nvSpPr>
                    <p:spPr bwMode="auto">
                      <a:xfrm flipV="1">
                        <a:off x="2034" y="2223"/>
                        <a:ext cx="277" cy="273"/>
                      </a:xfrm>
                      <a:prstGeom prst="rtTriangle">
                        <a:avLst/>
                      </a:prstGeom>
                      <a:solidFill>
                        <a:srgbClr val="009900">
                          <a:alpha val="50195"/>
                        </a:srgbClr>
                      </a:solidFill>
                      <a:ln w="9525">
                        <a:noFill/>
                        <a:miter lim="800000"/>
                        <a:headEnd/>
                        <a:tailEnd/>
                      </a:ln>
                    </p:spPr>
                    <p:txBody>
                      <a:bodyPr wrap="none" anchor="ctr"/>
                      <a:lstStyle/>
                      <a:p>
                        <a:endParaRPr lang="en-US"/>
                      </a:p>
                    </p:txBody>
                  </p:sp>
                  <p:sp>
                    <p:nvSpPr>
                      <p:cNvPr id="115595" name="Rectangle 408"/>
                      <p:cNvSpPr>
                        <a:spLocks noChangeArrowheads="1"/>
                      </p:cNvSpPr>
                      <p:nvPr/>
                    </p:nvSpPr>
                    <p:spPr bwMode="auto">
                      <a:xfrm>
                        <a:off x="2027" y="2279"/>
                        <a:ext cx="85" cy="182"/>
                      </a:xfrm>
                      <a:prstGeom prst="rect">
                        <a:avLst/>
                      </a:prstGeom>
                      <a:solidFill>
                        <a:schemeClr val="tx1"/>
                      </a:solidFill>
                      <a:ln w="9525">
                        <a:noFill/>
                        <a:miter lim="800000"/>
                        <a:headEnd/>
                        <a:tailEnd/>
                      </a:ln>
                    </p:spPr>
                    <p:txBody>
                      <a:bodyPr wrap="none" anchor="ctr"/>
                      <a:lstStyle/>
                      <a:p>
                        <a:endParaRPr lang="en-US"/>
                      </a:p>
                    </p:txBody>
                  </p:sp>
                  <p:sp>
                    <p:nvSpPr>
                      <p:cNvPr id="115596" name="Text Box 409"/>
                      <p:cNvSpPr txBox="1">
                        <a:spLocks noChangeArrowheads="1"/>
                      </p:cNvSpPr>
                      <p:nvPr/>
                    </p:nvSpPr>
                    <p:spPr bwMode="auto">
                      <a:xfrm>
                        <a:off x="1797" y="3507"/>
                        <a:ext cx="321" cy="1222"/>
                      </a:xfrm>
                      <a:prstGeom prst="rect">
                        <a:avLst/>
                      </a:prstGeom>
                      <a:noFill/>
                      <a:ln w="9525">
                        <a:noFill/>
                        <a:miter lim="800000"/>
                        <a:headEnd/>
                        <a:tailEnd/>
                      </a:ln>
                    </p:spPr>
                    <p:txBody>
                      <a:bodyPr wrap="none">
                        <a:spAutoFit/>
                      </a:bodyPr>
                      <a:lstStyle/>
                      <a:p>
                        <a:pPr eaLnBrk="1" hangingPunct="1"/>
                        <a:endParaRPr lang="en-US">
                          <a:solidFill>
                            <a:srgbClr val="000000"/>
                          </a:solidFill>
                          <a:latin typeface="Arial" pitchFamily="34" charset="0"/>
                        </a:endParaRPr>
                      </a:p>
                    </p:txBody>
                  </p:sp>
                  <p:sp>
                    <p:nvSpPr>
                      <p:cNvPr id="115597" name="Text Box 410"/>
                      <p:cNvSpPr txBox="1">
                        <a:spLocks noChangeArrowheads="1"/>
                      </p:cNvSpPr>
                      <p:nvPr/>
                    </p:nvSpPr>
                    <p:spPr bwMode="auto">
                      <a:xfrm>
                        <a:off x="2469" y="3513"/>
                        <a:ext cx="320" cy="1219"/>
                      </a:xfrm>
                      <a:prstGeom prst="rect">
                        <a:avLst/>
                      </a:prstGeom>
                      <a:noFill/>
                      <a:ln w="9525">
                        <a:noFill/>
                        <a:miter lim="800000"/>
                        <a:headEnd/>
                        <a:tailEnd/>
                      </a:ln>
                    </p:spPr>
                    <p:txBody>
                      <a:bodyPr wrap="none">
                        <a:spAutoFit/>
                      </a:bodyPr>
                      <a:lstStyle/>
                      <a:p>
                        <a:pPr eaLnBrk="1" hangingPunct="1"/>
                        <a:endParaRPr lang="en-US">
                          <a:solidFill>
                            <a:srgbClr val="000000"/>
                          </a:solidFill>
                          <a:latin typeface="Arial" pitchFamily="34" charset="0"/>
                        </a:endParaRPr>
                      </a:p>
                    </p:txBody>
                  </p:sp>
                </p:grpSp>
                <p:grpSp>
                  <p:nvGrpSpPr>
                    <p:cNvPr id="15" name="Group 411"/>
                    <p:cNvGrpSpPr>
                      <a:grpSpLocks/>
                    </p:cNvGrpSpPr>
                    <p:nvPr/>
                  </p:nvGrpSpPr>
                  <p:grpSpPr bwMode="auto">
                    <a:xfrm flipV="1">
                      <a:off x="528" y="1392"/>
                      <a:ext cx="693" cy="844"/>
                      <a:chOff x="1632" y="720"/>
                      <a:chExt cx="1915" cy="4464"/>
                    </a:xfrm>
                  </p:grpSpPr>
                  <p:sp>
                    <p:nvSpPr>
                      <p:cNvPr id="115490" name="Rectangle 412"/>
                      <p:cNvSpPr>
                        <a:spLocks noChangeArrowheads="1"/>
                      </p:cNvSpPr>
                      <p:nvPr/>
                    </p:nvSpPr>
                    <p:spPr bwMode="auto">
                      <a:xfrm>
                        <a:off x="2143" y="720"/>
                        <a:ext cx="170" cy="956"/>
                      </a:xfrm>
                      <a:prstGeom prst="rect">
                        <a:avLst/>
                      </a:prstGeom>
                      <a:solidFill>
                        <a:srgbClr val="32A0DA">
                          <a:alpha val="50195"/>
                        </a:srgbClr>
                      </a:solidFill>
                      <a:ln w="9525">
                        <a:noFill/>
                        <a:miter lim="800000"/>
                        <a:headEnd/>
                        <a:tailEnd/>
                      </a:ln>
                    </p:spPr>
                    <p:txBody>
                      <a:bodyPr wrap="none" anchor="ctr"/>
                      <a:lstStyle/>
                      <a:p>
                        <a:endParaRPr lang="en-US"/>
                      </a:p>
                    </p:txBody>
                  </p:sp>
                  <p:sp>
                    <p:nvSpPr>
                      <p:cNvPr id="115491" name="Rectangle 413"/>
                      <p:cNvSpPr>
                        <a:spLocks noChangeArrowheads="1"/>
                      </p:cNvSpPr>
                      <p:nvPr/>
                    </p:nvSpPr>
                    <p:spPr bwMode="auto">
                      <a:xfrm>
                        <a:off x="2270" y="720"/>
                        <a:ext cx="1234" cy="501"/>
                      </a:xfrm>
                      <a:prstGeom prst="rect">
                        <a:avLst/>
                      </a:prstGeom>
                      <a:solidFill>
                        <a:srgbClr val="32A0DA">
                          <a:alpha val="50195"/>
                        </a:srgbClr>
                      </a:solidFill>
                      <a:ln w="9525">
                        <a:noFill/>
                        <a:miter lim="800000"/>
                        <a:headEnd/>
                        <a:tailEnd/>
                      </a:ln>
                    </p:spPr>
                    <p:txBody>
                      <a:bodyPr wrap="none" anchor="ctr"/>
                      <a:lstStyle/>
                      <a:p>
                        <a:endParaRPr lang="en-US"/>
                      </a:p>
                    </p:txBody>
                  </p:sp>
                  <p:sp>
                    <p:nvSpPr>
                      <p:cNvPr id="115492" name="Rectangle 414"/>
                      <p:cNvSpPr>
                        <a:spLocks noChangeArrowheads="1"/>
                      </p:cNvSpPr>
                      <p:nvPr/>
                    </p:nvSpPr>
                    <p:spPr bwMode="auto">
                      <a:xfrm>
                        <a:off x="2038" y="1950"/>
                        <a:ext cx="1381" cy="1229"/>
                      </a:xfrm>
                      <a:prstGeom prst="rect">
                        <a:avLst/>
                      </a:prstGeom>
                      <a:solidFill>
                        <a:srgbClr val="32A0DA">
                          <a:alpha val="50195"/>
                        </a:srgbClr>
                      </a:solidFill>
                      <a:ln w="9525">
                        <a:noFill/>
                        <a:miter lim="800000"/>
                        <a:headEnd/>
                        <a:tailEnd/>
                      </a:ln>
                    </p:spPr>
                    <p:txBody>
                      <a:bodyPr wrap="none" anchor="ctr"/>
                      <a:lstStyle/>
                      <a:p>
                        <a:endParaRPr lang="en-US"/>
                      </a:p>
                    </p:txBody>
                  </p:sp>
                  <p:sp>
                    <p:nvSpPr>
                      <p:cNvPr id="115493" name="Rectangle 415"/>
                      <p:cNvSpPr>
                        <a:spLocks noChangeArrowheads="1"/>
                      </p:cNvSpPr>
                      <p:nvPr/>
                    </p:nvSpPr>
                    <p:spPr bwMode="auto">
                      <a:xfrm>
                        <a:off x="1632" y="3680"/>
                        <a:ext cx="1276" cy="228"/>
                      </a:xfrm>
                      <a:prstGeom prst="rect">
                        <a:avLst/>
                      </a:prstGeom>
                      <a:solidFill>
                        <a:srgbClr val="FF0000"/>
                      </a:solidFill>
                      <a:ln w="9525">
                        <a:noFill/>
                        <a:miter lim="800000"/>
                        <a:headEnd/>
                        <a:tailEnd/>
                      </a:ln>
                    </p:spPr>
                    <p:txBody>
                      <a:bodyPr wrap="none" anchor="ctr"/>
                      <a:lstStyle/>
                      <a:p>
                        <a:endParaRPr lang="en-US"/>
                      </a:p>
                    </p:txBody>
                  </p:sp>
                  <p:sp>
                    <p:nvSpPr>
                      <p:cNvPr id="115494" name="AutoShape 416"/>
                      <p:cNvSpPr>
                        <a:spLocks noChangeArrowheads="1"/>
                      </p:cNvSpPr>
                      <p:nvPr/>
                    </p:nvSpPr>
                    <p:spPr bwMode="auto">
                      <a:xfrm>
                        <a:off x="1887" y="2951"/>
                        <a:ext cx="128" cy="137"/>
                      </a:xfrm>
                      <a:prstGeom prst="rtTriangle">
                        <a:avLst/>
                      </a:prstGeom>
                      <a:solidFill>
                        <a:srgbClr val="009900">
                          <a:alpha val="50195"/>
                        </a:srgbClr>
                      </a:solidFill>
                      <a:ln w="9525">
                        <a:noFill/>
                        <a:miter lim="800000"/>
                        <a:headEnd/>
                        <a:tailEnd/>
                      </a:ln>
                    </p:spPr>
                    <p:txBody>
                      <a:bodyPr wrap="none" anchor="ctr"/>
                      <a:lstStyle/>
                      <a:p>
                        <a:endParaRPr lang="en-US"/>
                      </a:p>
                    </p:txBody>
                  </p:sp>
                  <p:sp>
                    <p:nvSpPr>
                      <p:cNvPr id="115495" name="AutoShape 417"/>
                      <p:cNvSpPr>
                        <a:spLocks noChangeArrowheads="1"/>
                      </p:cNvSpPr>
                      <p:nvPr/>
                    </p:nvSpPr>
                    <p:spPr bwMode="auto">
                      <a:xfrm flipH="1">
                        <a:off x="1760" y="2920"/>
                        <a:ext cx="42" cy="168"/>
                      </a:xfrm>
                      <a:prstGeom prst="rtTriangle">
                        <a:avLst/>
                      </a:prstGeom>
                      <a:solidFill>
                        <a:srgbClr val="009900">
                          <a:alpha val="50195"/>
                        </a:srgbClr>
                      </a:solidFill>
                      <a:ln w="9525">
                        <a:noFill/>
                        <a:miter lim="800000"/>
                        <a:headEnd/>
                        <a:tailEnd/>
                      </a:ln>
                    </p:spPr>
                    <p:txBody>
                      <a:bodyPr wrap="none" anchor="ctr"/>
                      <a:lstStyle/>
                      <a:p>
                        <a:endParaRPr lang="en-US"/>
                      </a:p>
                    </p:txBody>
                  </p:sp>
                  <p:sp>
                    <p:nvSpPr>
                      <p:cNvPr id="115496" name="Rectangle 418"/>
                      <p:cNvSpPr>
                        <a:spLocks noChangeArrowheads="1"/>
                      </p:cNvSpPr>
                      <p:nvPr/>
                    </p:nvSpPr>
                    <p:spPr bwMode="auto">
                      <a:xfrm>
                        <a:off x="1760" y="4135"/>
                        <a:ext cx="255" cy="137"/>
                      </a:xfrm>
                      <a:prstGeom prst="rect">
                        <a:avLst/>
                      </a:prstGeom>
                      <a:solidFill>
                        <a:schemeClr val="tx1"/>
                      </a:solidFill>
                      <a:ln w="9525">
                        <a:noFill/>
                        <a:miter lim="800000"/>
                        <a:headEnd/>
                        <a:tailEnd/>
                      </a:ln>
                    </p:spPr>
                    <p:txBody>
                      <a:bodyPr wrap="none" anchor="ctr"/>
                      <a:lstStyle/>
                      <a:p>
                        <a:endParaRPr lang="en-US"/>
                      </a:p>
                    </p:txBody>
                  </p:sp>
                  <p:sp>
                    <p:nvSpPr>
                      <p:cNvPr id="115497" name="Rectangle 419"/>
                      <p:cNvSpPr>
                        <a:spLocks noChangeArrowheads="1"/>
                      </p:cNvSpPr>
                      <p:nvPr/>
                    </p:nvSpPr>
                    <p:spPr bwMode="auto">
                      <a:xfrm>
                        <a:off x="1675" y="3999"/>
                        <a:ext cx="382" cy="273"/>
                      </a:xfrm>
                      <a:prstGeom prst="rect">
                        <a:avLst/>
                      </a:prstGeom>
                      <a:noFill/>
                      <a:ln w="9525">
                        <a:solidFill>
                          <a:schemeClr val="tx1"/>
                        </a:solidFill>
                        <a:prstDash val="sysDot"/>
                        <a:miter lim="800000"/>
                        <a:headEnd/>
                        <a:tailEnd/>
                      </a:ln>
                    </p:spPr>
                    <p:txBody>
                      <a:bodyPr wrap="none" anchor="ctr"/>
                      <a:lstStyle/>
                      <a:p>
                        <a:endParaRPr lang="en-US"/>
                      </a:p>
                    </p:txBody>
                  </p:sp>
                  <p:sp>
                    <p:nvSpPr>
                      <p:cNvPr id="115498" name="Line 420"/>
                      <p:cNvSpPr>
                        <a:spLocks noChangeShapeType="1"/>
                      </p:cNvSpPr>
                      <p:nvPr/>
                    </p:nvSpPr>
                    <p:spPr bwMode="auto">
                      <a:xfrm>
                        <a:off x="1675" y="4090"/>
                        <a:ext cx="382" cy="1"/>
                      </a:xfrm>
                      <a:prstGeom prst="line">
                        <a:avLst/>
                      </a:prstGeom>
                      <a:noFill/>
                      <a:ln w="9525">
                        <a:solidFill>
                          <a:schemeClr val="tx1"/>
                        </a:solidFill>
                        <a:miter lim="800000"/>
                        <a:headEnd/>
                        <a:tailEnd/>
                      </a:ln>
                    </p:spPr>
                    <p:txBody>
                      <a:bodyPr/>
                      <a:lstStyle/>
                      <a:p>
                        <a:endParaRPr lang="en-US"/>
                      </a:p>
                    </p:txBody>
                  </p:sp>
                  <p:sp>
                    <p:nvSpPr>
                      <p:cNvPr id="115499" name="Rectangle 421"/>
                      <p:cNvSpPr>
                        <a:spLocks noChangeArrowheads="1"/>
                      </p:cNvSpPr>
                      <p:nvPr/>
                    </p:nvSpPr>
                    <p:spPr bwMode="auto">
                      <a:xfrm>
                        <a:off x="2440" y="4135"/>
                        <a:ext cx="256" cy="137"/>
                      </a:xfrm>
                      <a:prstGeom prst="rect">
                        <a:avLst/>
                      </a:prstGeom>
                      <a:solidFill>
                        <a:schemeClr val="tx1"/>
                      </a:solidFill>
                      <a:ln w="9525">
                        <a:noFill/>
                        <a:miter lim="800000"/>
                        <a:headEnd/>
                        <a:tailEnd/>
                      </a:ln>
                    </p:spPr>
                    <p:txBody>
                      <a:bodyPr wrap="none" anchor="ctr"/>
                      <a:lstStyle/>
                      <a:p>
                        <a:endParaRPr lang="en-US"/>
                      </a:p>
                    </p:txBody>
                  </p:sp>
                  <p:sp>
                    <p:nvSpPr>
                      <p:cNvPr id="115500" name="Rectangle 422"/>
                      <p:cNvSpPr>
                        <a:spLocks noChangeArrowheads="1"/>
                      </p:cNvSpPr>
                      <p:nvPr/>
                    </p:nvSpPr>
                    <p:spPr bwMode="auto">
                      <a:xfrm>
                        <a:off x="2355" y="3999"/>
                        <a:ext cx="383" cy="273"/>
                      </a:xfrm>
                      <a:prstGeom prst="rect">
                        <a:avLst/>
                      </a:prstGeom>
                      <a:noFill/>
                      <a:ln w="9525">
                        <a:solidFill>
                          <a:schemeClr val="tx1"/>
                        </a:solidFill>
                        <a:prstDash val="sysDot"/>
                        <a:miter lim="800000"/>
                        <a:headEnd/>
                        <a:tailEnd/>
                      </a:ln>
                    </p:spPr>
                    <p:txBody>
                      <a:bodyPr wrap="none" anchor="ctr"/>
                      <a:lstStyle/>
                      <a:p>
                        <a:endParaRPr lang="en-US"/>
                      </a:p>
                    </p:txBody>
                  </p:sp>
                  <p:sp>
                    <p:nvSpPr>
                      <p:cNvPr id="115501" name="Line 423"/>
                      <p:cNvSpPr>
                        <a:spLocks noChangeShapeType="1"/>
                      </p:cNvSpPr>
                      <p:nvPr/>
                    </p:nvSpPr>
                    <p:spPr bwMode="auto">
                      <a:xfrm>
                        <a:off x="2355" y="4090"/>
                        <a:ext cx="383" cy="1"/>
                      </a:xfrm>
                      <a:prstGeom prst="line">
                        <a:avLst/>
                      </a:prstGeom>
                      <a:noFill/>
                      <a:ln w="9525">
                        <a:solidFill>
                          <a:schemeClr val="tx1"/>
                        </a:solidFill>
                        <a:miter lim="800000"/>
                        <a:headEnd/>
                        <a:tailEnd/>
                      </a:ln>
                    </p:spPr>
                    <p:txBody>
                      <a:bodyPr/>
                      <a:lstStyle/>
                      <a:p>
                        <a:endParaRPr lang="en-US"/>
                      </a:p>
                    </p:txBody>
                  </p:sp>
                  <p:sp>
                    <p:nvSpPr>
                      <p:cNvPr id="115502" name="Rectangle 424"/>
                      <p:cNvSpPr>
                        <a:spLocks noChangeArrowheads="1"/>
                      </p:cNvSpPr>
                      <p:nvPr/>
                    </p:nvSpPr>
                    <p:spPr bwMode="auto">
                      <a:xfrm>
                        <a:off x="2355" y="3771"/>
                        <a:ext cx="383" cy="228"/>
                      </a:xfrm>
                      <a:prstGeom prst="rect">
                        <a:avLst/>
                      </a:prstGeom>
                      <a:noFill/>
                      <a:ln w="9525">
                        <a:solidFill>
                          <a:schemeClr val="tx1"/>
                        </a:solidFill>
                        <a:miter lim="800000"/>
                        <a:headEnd/>
                        <a:tailEnd/>
                      </a:ln>
                    </p:spPr>
                    <p:txBody>
                      <a:bodyPr wrap="none" anchor="ctr"/>
                      <a:lstStyle/>
                      <a:p>
                        <a:endParaRPr lang="en-US"/>
                      </a:p>
                    </p:txBody>
                  </p:sp>
                  <p:sp>
                    <p:nvSpPr>
                      <p:cNvPr id="115503" name="Rectangle 425"/>
                      <p:cNvSpPr>
                        <a:spLocks noChangeArrowheads="1"/>
                      </p:cNvSpPr>
                      <p:nvPr/>
                    </p:nvSpPr>
                    <p:spPr bwMode="auto">
                      <a:xfrm rot="2700000">
                        <a:off x="2189" y="2231"/>
                        <a:ext cx="182" cy="893"/>
                      </a:xfrm>
                      <a:prstGeom prst="rect">
                        <a:avLst/>
                      </a:prstGeom>
                      <a:solidFill>
                        <a:srgbClr val="FF0000"/>
                      </a:solidFill>
                      <a:ln w="9525">
                        <a:noFill/>
                        <a:miter lim="800000"/>
                        <a:headEnd/>
                        <a:tailEnd/>
                      </a:ln>
                    </p:spPr>
                    <p:txBody>
                      <a:bodyPr wrap="none" anchor="ctr"/>
                      <a:lstStyle/>
                      <a:p>
                        <a:endParaRPr lang="en-US"/>
                      </a:p>
                    </p:txBody>
                  </p:sp>
                  <p:sp>
                    <p:nvSpPr>
                      <p:cNvPr id="115504" name="AutoShape 426"/>
                      <p:cNvSpPr>
                        <a:spLocks noChangeArrowheads="1"/>
                      </p:cNvSpPr>
                      <p:nvPr/>
                    </p:nvSpPr>
                    <p:spPr bwMode="auto">
                      <a:xfrm rot="2700000">
                        <a:off x="1823" y="2979"/>
                        <a:ext cx="214" cy="10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42 w 21600"/>
                          <a:gd name="T13" fmla="*/ 4447 h 21600"/>
                          <a:gd name="T14" fmla="*/ 17058 w 21600"/>
                          <a:gd name="T15" fmla="*/ 17153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rgbClr val="FF0000"/>
                      </a:solidFill>
                      <a:ln w="9525">
                        <a:noFill/>
                        <a:miter lim="800000"/>
                        <a:headEnd/>
                        <a:tailEnd/>
                      </a:ln>
                    </p:spPr>
                    <p:txBody>
                      <a:bodyPr wrap="none" anchor="ctr"/>
                      <a:lstStyle/>
                      <a:p>
                        <a:endParaRPr lang="en-US"/>
                      </a:p>
                    </p:txBody>
                  </p:sp>
                  <p:sp>
                    <p:nvSpPr>
                      <p:cNvPr id="115505" name="Rectangle 427"/>
                      <p:cNvSpPr>
                        <a:spLocks noChangeArrowheads="1"/>
                      </p:cNvSpPr>
                      <p:nvPr/>
                    </p:nvSpPr>
                    <p:spPr bwMode="auto">
                      <a:xfrm>
                        <a:off x="2525" y="2769"/>
                        <a:ext cx="256" cy="365"/>
                      </a:xfrm>
                      <a:prstGeom prst="rect">
                        <a:avLst/>
                      </a:prstGeom>
                      <a:solidFill>
                        <a:srgbClr val="FF0000"/>
                      </a:solidFill>
                      <a:ln w="9525">
                        <a:noFill/>
                        <a:miter lim="800000"/>
                        <a:headEnd/>
                        <a:tailEnd/>
                      </a:ln>
                    </p:spPr>
                    <p:txBody>
                      <a:bodyPr wrap="none" anchor="ctr"/>
                      <a:lstStyle/>
                      <a:p>
                        <a:endParaRPr lang="en-US"/>
                      </a:p>
                    </p:txBody>
                  </p:sp>
                  <p:sp>
                    <p:nvSpPr>
                      <p:cNvPr id="115506" name="Rectangle 428"/>
                      <p:cNvSpPr>
                        <a:spLocks noChangeArrowheads="1"/>
                      </p:cNvSpPr>
                      <p:nvPr/>
                    </p:nvSpPr>
                    <p:spPr bwMode="auto">
                      <a:xfrm rot="2700000">
                        <a:off x="2807" y="2328"/>
                        <a:ext cx="182" cy="724"/>
                      </a:xfrm>
                      <a:prstGeom prst="rect">
                        <a:avLst/>
                      </a:prstGeom>
                      <a:solidFill>
                        <a:srgbClr val="FF0000"/>
                      </a:solidFill>
                      <a:ln w="9525">
                        <a:noFill/>
                        <a:miter lim="800000"/>
                        <a:headEnd/>
                        <a:tailEnd/>
                      </a:ln>
                    </p:spPr>
                    <p:txBody>
                      <a:bodyPr wrap="none" anchor="ctr"/>
                      <a:lstStyle/>
                      <a:p>
                        <a:endParaRPr lang="en-US"/>
                      </a:p>
                    </p:txBody>
                  </p:sp>
                  <p:sp>
                    <p:nvSpPr>
                      <p:cNvPr id="115507" name="AutoShape 429"/>
                      <p:cNvSpPr>
                        <a:spLocks noChangeArrowheads="1"/>
                      </p:cNvSpPr>
                      <p:nvPr/>
                    </p:nvSpPr>
                    <p:spPr bwMode="auto">
                      <a:xfrm flipH="1" flipV="1">
                        <a:off x="3079" y="2370"/>
                        <a:ext cx="127" cy="136"/>
                      </a:xfrm>
                      <a:prstGeom prst="rtTriangle">
                        <a:avLst/>
                      </a:prstGeom>
                      <a:solidFill>
                        <a:srgbClr val="FF0000"/>
                      </a:solidFill>
                      <a:ln w="9525">
                        <a:noFill/>
                        <a:miter lim="800000"/>
                        <a:headEnd/>
                        <a:tailEnd/>
                      </a:ln>
                    </p:spPr>
                    <p:txBody>
                      <a:bodyPr wrap="none" anchor="ctr"/>
                      <a:lstStyle/>
                      <a:p>
                        <a:endParaRPr lang="en-US"/>
                      </a:p>
                    </p:txBody>
                  </p:sp>
                  <p:sp>
                    <p:nvSpPr>
                      <p:cNvPr id="115508" name="AutoShape 430"/>
                      <p:cNvSpPr>
                        <a:spLocks noChangeArrowheads="1"/>
                      </p:cNvSpPr>
                      <p:nvPr/>
                    </p:nvSpPr>
                    <p:spPr bwMode="auto">
                      <a:xfrm flipH="1" flipV="1">
                        <a:off x="2525" y="2289"/>
                        <a:ext cx="128" cy="137"/>
                      </a:xfrm>
                      <a:prstGeom prst="rtTriangle">
                        <a:avLst/>
                      </a:prstGeom>
                      <a:solidFill>
                        <a:srgbClr val="FF0000"/>
                      </a:solidFill>
                      <a:ln w="9525">
                        <a:noFill/>
                        <a:miter lim="800000"/>
                        <a:headEnd/>
                        <a:tailEnd/>
                      </a:ln>
                    </p:spPr>
                    <p:txBody>
                      <a:bodyPr wrap="none" anchor="ctr"/>
                      <a:lstStyle/>
                      <a:p>
                        <a:endParaRPr lang="en-US"/>
                      </a:p>
                    </p:txBody>
                  </p:sp>
                  <p:sp>
                    <p:nvSpPr>
                      <p:cNvPr id="115509" name="Rectangle 431"/>
                      <p:cNvSpPr>
                        <a:spLocks noChangeArrowheads="1"/>
                      </p:cNvSpPr>
                      <p:nvPr/>
                    </p:nvSpPr>
                    <p:spPr bwMode="auto">
                      <a:xfrm>
                        <a:off x="3071" y="857"/>
                        <a:ext cx="135" cy="1618"/>
                      </a:xfrm>
                      <a:prstGeom prst="rect">
                        <a:avLst/>
                      </a:prstGeom>
                      <a:solidFill>
                        <a:srgbClr val="FF0000"/>
                      </a:solidFill>
                      <a:ln w="9525">
                        <a:noFill/>
                        <a:miter lim="800000"/>
                        <a:headEnd/>
                        <a:tailEnd/>
                      </a:ln>
                    </p:spPr>
                    <p:txBody>
                      <a:bodyPr wrap="none" anchor="ctr"/>
                      <a:lstStyle/>
                      <a:p>
                        <a:endParaRPr lang="en-US"/>
                      </a:p>
                    </p:txBody>
                  </p:sp>
                  <p:sp>
                    <p:nvSpPr>
                      <p:cNvPr id="115510" name="Rectangle 432"/>
                      <p:cNvSpPr>
                        <a:spLocks noChangeArrowheads="1"/>
                      </p:cNvSpPr>
                      <p:nvPr/>
                    </p:nvSpPr>
                    <p:spPr bwMode="auto">
                      <a:xfrm>
                        <a:off x="2525" y="2041"/>
                        <a:ext cx="128" cy="283"/>
                      </a:xfrm>
                      <a:prstGeom prst="rect">
                        <a:avLst/>
                      </a:prstGeom>
                      <a:solidFill>
                        <a:srgbClr val="FF0000"/>
                      </a:solidFill>
                      <a:ln w="9525">
                        <a:noFill/>
                        <a:miter lim="800000"/>
                        <a:headEnd/>
                        <a:tailEnd/>
                      </a:ln>
                    </p:spPr>
                    <p:txBody>
                      <a:bodyPr wrap="none" anchor="ctr"/>
                      <a:lstStyle/>
                      <a:p>
                        <a:endParaRPr lang="en-US"/>
                      </a:p>
                    </p:txBody>
                  </p:sp>
                  <p:sp>
                    <p:nvSpPr>
                      <p:cNvPr id="115511" name="Rectangle 433"/>
                      <p:cNvSpPr>
                        <a:spLocks noChangeArrowheads="1"/>
                      </p:cNvSpPr>
                      <p:nvPr/>
                    </p:nvSpPr>
                    <p:spPr bwMode="auto">
                      <a:xfrm>
                        <a:off x="2738" y="1767"/>
                        <a:ext cx="681" cy="274"/>
                      </a:xfrm>
                      <a:prstGeom prst="rect">
                        <a:avLst/>
                      </a:prstGeom>
                      <a:solidFill>
                        <a:srgbClr val="009900">
                          <a:alpha val="50195"/>
                        </a:srgbClr>
                      </a:solidFill>
                      <a:ln w="9525">
                        <a:noFill/>
                        <a:miter lim="800000"/>
                        <a:headEnd/>
                        <a:tailEnd/>
                      </a:ln>
                    </p:spPr>
                    <p:txBody>
                      <a:bodyPr wrap="none" anchor="ctr"/>
                      <a:lstStyle/>
                      <a:p>
                        <a:endParaRPr lang="en-US"/>
                      </a:p>
                    </p:txBody>
                  </p:sp>
                  <p:sp>
                    <p:nvSpPr>
                      <p:cNvPr id="115512" name="Rectangle 434"/>
                      <p:cNvSpPr>
                        <a:spLocks noChangeArrowheads="1"/>
                      </p:cNvSpPr>
                      <p:nvPr/>
                    </p:nvSpPr>
                    <p:spPr bwMode="auto">
                      <a:xfrm>
                        <a:off x="3258" y="2041"/>
                        <a:ext cx="161" cy="409"/>
                      </a:xfrm>
                      <a:prstGeom prst="rect">
                        <a:avLst/>
                      </a:prstGeom>
                      <a:solidFill>
                        <a:srgbClr val="009900">
                          <a:alpha val="50195"/>
                        </a:srgbClr>
                      </a:solidFill>
                      <a:ln w="9525">
                        <a:noFill/>
                        <a:miter lim="800000"/>
                        <a:headEnd/>
                        <a:tailEnd/>
                      </a:ln>
                    </p:spPr>
                    <p:txBody>
                      <a:bodyPr wrap="none" anchor="ctr"/>
                      <a:lstStyle/>
                      <a:p>
                        <a:endParaRPr lang="en-US"/>
                      </a:p>
                    </p:txBody>
                  </p:sp>
                  <p:sp>
                    <p:nvSpPr>
                      <p:cNvPr id="115513" name="Rectangle 435"/>
                      <p:cNvSpPr>
                        <a:spLocks noChangeArrowheads="1"/>
                      </p:cNvSpPr>
                      <p:nvPr/>
                    </p:nvSpPr>
                    <p:spPr bwMode="auto">
                      <a:xfrm>
                        <a:off x="3334" y="2177"/>
                        <a:ext cx="85" cy="182"/>
                      </a:xfrm>
                      <a:prstGeom prst="rect">
                        <a:avLst/>
                      </a:prstGeom>
                      <a:solidFill>
                        <a:schemeClr val="tx1"/>
                      </a:solidFill>
                      <a:ln w="9525">
                        <a:noFill/>
                        <a:miter lim="800000"/>
                        <a:headEnd/>
                        <a:tailEnd/>
                      </a:ln>
                    </p:spPr>
                    <p:txBody>
                      <a:bodyPr wrap="none" anchor="ctr"/>
                      <a:lstStyle/>
                      <a:p>
                        <a:endParaRPr lang="en-US"/>
                      </a:p>
                    </p:txBody>
                  </p:sp>
                  <p:sp>
                    <p:nvSpPr>
                      <p:cNvPr id="115514" name="Rectangle 436"/>
                      <p:cNvSpPr>
                        <a:spLocks noChangeArrowheads="1"/>
                      </p:cNvSpPr>
                      <p:nvPr/>
                    </p:nvSpPr>
                    <p:spPr bwMode="auto">
                      <a:xfrm>
                        <a:off x="2525" y="902"/>
                        <a:ext cx="135" cy="1482"/>
                      </a:xfrm>
                      <a:prstGeom prst="rect">
                        <a:avLst/>
                      </a:prstGeom>
                      <a:solidFill>
                        <a:srgbClr val="FF0000"/>
                      </a:solidFill>
                      <a:ln w="9525">
                        <a:noFill/>
                        <a:miter lim="800000"/>
                        <a:headEnd/>
                        <a:tailEnd/>
                      </a:ln>
                    </p:spPr>
                    <p:txBody>
                      <a:bodyPr wrap="none" anchor="ctr"/>
                      <a:lstStyle/>
                      <a:p>
                        <a:endParaRPr lang="en-US"/>
                      </a:p>
                    </p:txBody>
                  </p:sp>
                  <p:sp>
                    <p:nvSpPr>
                      <p:cNvPr id="115515" name="AutoShape 437"/>
                      <p:cNvSpPr>
                        <a:spLocks noChangeArrowheads="1"/>
                      </p:cNvSpPr>
                      <p:nvPr/>
                    </p:nvSpPr>
                    <p:spPr bwMode="auto">
                      <a:xfrm flipH="1" flipV="1">
                        <a:off x="2525" y="1904"/>
                        <a:ext cx="213" cy="137"/>
                      </a:xfrm>
                      <a:prstGeom prst="rtTriangle">
                        <a:avLst/>
                      </a:prstGeom>
                      <a:solidFill>
                        <a:srgbClr val="009900">
                          <a:alpha val="50195"/>
                        </a:srgbClr>
                      </a:solidFill>
                      <a:ln w="9525">
                        <a:noFill/>
                        <a:miter lim="800000"/>
                        <a:headEnd/>
                        <a:tailEnd/>
                      </a:ln>
                    </p:spPr>
                    <p:txBody>
                      <a:bodyPr wrap="none" anchor="ctr"/>
                      <a:lstStyle/>
                      <a:p>
                        <a:endParaRPr lang="en-US"/>
                      </a:p>
                    </p:txBody>
                  </p:sp>
                  <p:sp>
                    <p:nvSpPr>
                      <p:cNvPr id="115516" name="Rectangle 438"/>
                      <p:cNvSpPr>
                        <a:spLocks noChangeArrowheads="1"/>
                      </p:cNvSpPr>
                      <p:nvPr/>
                    </p:nvSpPr>
                    <p:spPr bwMode="auto">
                      <a:xfrm>
                        <a:off x="2525" y="1767"/>
                        <a:ext cx="213" cy="137"/>
                      </a:xfrm>
                      <a:prstGeom prst="rect">
                        <a:avLst/>
                      </a:prstGeom>
                      <a:solidFill>
                        <a:srgbClr val="009900">
                          <a:alpha val="50195"/>
                        </a:srgbClr>
                      </a:solidFill>
                      <a:ln w="9525">
                        <a:noFill/>
                        <a:miter lim="800000"/>
                        <a:headEnd/>
                        <a:tailEnd/>
                      </a:ln>
                    </p:spPr>
                    <p:txBody>
                      <a:bodyPr wrap="none" anchor="ctr"/>
                      <a:lstStyle/>
                      <a:p>
                        <a:endParaRPr lang="en-US"/>
                      </a:p>
                    </p:txBody>
                  </p:sp>
                  <p:sp>
                    <p:nvSpPr>
                      <p:cNvPr id="115517" name="Rectangle 439"/>
                      <p:cNvSpPr>
                        <a:spLocks noChangeArrowheads="1"/>
                      </p:cNvSpPr>
                      <p:nvPr/>
                    </p:nvSpPr>
                    <p:spPr bwMode="auto">
                      <a:xfrm>
                        <a:off x="2440" y="2906"/>
                        <a:ext cx="256" cy="319"/>
                      </a:xfrm>
                      <a:prstGeom prst="rect">
                        <a:avLst/>
                      </a:prstGeom>
                      <a:solidFill>
                        <a:srgbClr val="009900">
                          <a:alpha val="50195"/>
                        </a:srgbClr>
                      </a:solidFill>
                      <a:ln w="9525">
                        <a:noFill/>
                        <a:miter lim="800000"/>
                        <a:headEnd/>
                        <a:tailEnd/>
                      </a:ln>
                    </p:spPr>
                    <p:txBody>
                      <a:bodyPr wrap="none" anchor="ctr"/>
                      <a:lstStyle/>
                      <a:p>
                        <a:endParaRPr lang="en-US"/>
                      </a:p>
                    </p:txBody>
                  </p:sp>
                  <p:sp>
                    <p:nvSpPr>
                      <p:cNvPr id="115518" name="AutoShape 440"/>
                      <p:cNvSpPr>
                        <a:spLocks noChangeArrowheads="1"/>
                      </p:cNvSpPr>
                      <p:nvPr/>
                    </p:nvSpPr>
                    <p:spPr bwMode="auto">
                      <a:xfrm flipH="1">
                        <a:off x="2440" y="2633"/>
                        <a:ext cx="256" cy="273"/>
                      </a:xfrm>
                      <a:prstGeom prst="rtTriangle">
                        <a:avLst/>
                      </a:prstGeom>
                      <a:solidFill>
                        <a:srgbClr val="009900">
                          <a:alpha val="50195"/>
                        </a:srgbClr>
                      </a:solidFill>
                      <a:ln w="9525">
                        <a:noFill/>
                        <a:miter lim="800000"/>
                        <a:headEnd/>
                        <a:tailEnd/>
                      </a:ln>
                    </p:spPr>
                    <p:txBody>
                      <a:bodyPr wrap="none" anchor="ctr"/>
                      <a:lstStyle/>
                      <a:p>
                        <a:endParaRPr lang="en-US"/>
                      </a:p>
                    </p:txBody>
                  </p:sp>
                  <p:sp>
                    <p:nvSpPr>
                      <p:cNvPr id="115519" name="Rectangle 441"/>
                      <p:cNvSpPr>
                        <a:spLocks noChangeArrowheads="1"/>
                      </p:cNvSpPr>
                      <p:nvPr/>
                    </p:nvSpPr>
                    <p:spPr bwMode="auto">
                      <a:xfrm>
                        <a:off x="2440" y="902"/>
                        <a:ext cx="85" cy="1048"/>
                      </a:xfrm>
                      <a:prstGeom prst="rect">
                        <a:avLst/>
                      </a:prstGeom>
                      <a:solidFill>
                        <a:srgbClr val="FF0000"/>
                      </a:solidFill>
                      <a:ln w="9525">
                        <a:noFill/>
                        <a:miter lim="800000"/>
                        <a:headEnd/>
                        <a:tailEnd/>
                      </a:ln>
                    </p:spPr>
                    <p:txBody>
                      <a:bodyPr wrap="none" anchor="ctr"/>
                      <a:lstStyle/>
                      <a:p>
                        <a:endParaRPr lang="en-US"/>
                      </a:p>
                    </p:txBody>
                  </p:sp>
                  <p:sp>
                    <p:nvSpPr>
                      <p:cNvPr id="115520" name="AutoShape 442"/>
                      <p:cNvSpPr>
                        <a:spLocks noChangeArrowheads="1"/>
                      </p:cNvSpPr>
                      <p:nvPr/>
                    </p:nvSpPr>
                    <p:spPr bwMode="auto">
                      <a:xfrm flipH="1" flipV="1">
                        <a:off x="2440" y="1939"/>
                        <a:ext cx="128" cy="137"/>
                      </a:xfrm>
                      <a:prstGeom prst="rtTriangle">
                        <a:avLst/>
                      </a:prstGeom>
                      <a:solidFill>
                        <a:srgbClr val="FF0000"/>
                      </a:solidFill>
                      <a:ln w="9525">
                        <a:noFill/>
                        <a:miter lim="800000"/>
                        <a:headEnd/>
                        <a:tailEnd/>
                      </a:ln>
                    </p:spPr>
                    <p:txBody>
                      <a:bodyPr wrap="none" anchor="ctr"/>
                      <a:lstStyle/>
                      <a:p>
                        <a:endParaRPr lang="en-US"/>
                      </a:p>
                    </p:txBody>
                  </p:sp>
                  <p:sp>
                    <p:nvSpPr>
                      <p:cNvPr id="115521" name="Rectangle 443"/>
                      <p:cNvSpPr>
                        <a:spLocks noChangeArrowheads="1"/>
                      </p:cNvSpPr>
                      <p:nvPr/>
                    </p:nvSpPr>
                    <p:spPr bwMode="auto">
                      <a:xfrm>
                        <a:off x="2152" y="1358"/>
                        <a:ext cx="85" cy="182"/>
                      </a:xfrm>
                      <a:prstGeom prst="rect">
                        <a:avLst/>
                      </a:prstGeom>
                      <a:solidFill>
                        <a:schemeClr val="tx1"/>
                      </a:solidFill>
                      <a:ln w="9525">
                        <a:noFill/>
                        <a:miter lim="800000"/>
                        <a:headEnd/>
                        <a:tailEnd/>
                      </a:ln>
                    </p:spPr>
                    <p:txBody>
                      <a:bodyPr wrap="none" anchor="ctr"/>
                      <a:lstStyle/>
                      <a:p>
                        <a:endParaRPr lang="en-US"/>
                      </a:p>
                    </p:txBody>
                  </p:sp>
                  <p:sp>
                    <p:nvSpPr>
                      <p:cNvPr id="115522" name="Rectangle 444"/>
                      <p:cNvSpPr>
                        <a:spLocks noChangeArrowheads="1"/>
                      </p:cNvSpPr>
                      <p:nvPr/>
                    </p:nvSpPr>
                    <p:spPr bwMode="auto">
                      <a:xfrm flipH="1" flipV="1">
                        <a:off x="3419" y="923"/>
                        <a:ext cx="85" cy="182"/>
                      </a:xfrm>
                      <a:prstGeom prst="rect">
                        <a:avLst/>
                      </a:prstGeom>
                      <a:solidFill>
                        <a:schemeClr val="tx1"/>
                      </a:solidFill>
                      <a:ln w="9525">
                        <a:noFill/>
                        <a:miter lim="800000"/>
                        <a:headEnd/>
                        <a:tailEnd/>
                      </a:ln>
                    </p:spPr>
                    <p:txBody>
                      <a:bodyPr wrap="none" anchor="ctr"/>
                      <a:lstStyle/>
                      <a:p>
                        <a:endParaRPr lang="en-US"/>
                      </a:p>
                    </p:txBody>
                  </p:sp>
                  <p:sp>
                    <p:nvSpPr>
                      <p:cNvPr id="115523" name="Rectangle 445"/>
                      <p:cNvSpPr>
                        <a:spLocks noChangeArrowheads="1"/>
                      </p:cNvSpPr>
                      <p:nvPr/>
                    </p:nvSpPr>
                    <p:spPr bwMode="auto">
                      <a:xfrm>
                        <a:off x="2440" y="902"/>
                        <a:ext cx="341" cy="228"/>
                      </a:xfrm>
                      <a:prstGeom prst="rect">
                        <a:avLst/>
                      </a:prstGeom>
                      <a:noFill/>
                      <a:ln w="9525">
                        <a:solidFill>
                          <a:schemeClr val="tx1"/>
                        </a:solidFill>
                        <a:prstDash val="sysDot"/>
                        <a:miter lim="800000"/>
                        <a:headEnd/>
                        <a:tailEnd/>
                      </a:ln>
                    </p:spPr>
                    <p:txBody>
                      <a:bodyPr wrap="none" anchor="ctr"/>
                      <a:lstStyle/>
                      <a:p>
                        <a:endParaRPr lang="en-US"/>
                      </a:p>
                    </p:txBody>
                  </p:sp>
                  <p:sp>
                    <p:nvSpPr>
                      <p:cNvPr id="115524" name="Rectangle 446"/>
                      <p:cNvSpPr>
                        <a:spLocks noChangeArrowheads="1"/>
                      </p:cNvSpPr>
                      <p:nvPr/>
                    </p:nvSpPr>
                    <p:spPr bwMode="auto">
                      <a:xfrm>
                        <a:off x="2908" y="1333"/>
                        <a:ext cx="341" cy="228"/>
                      </a:xfrm>
                      <a:prstGeom prst="rect">
                        <a:avLst/>
                      </a:prstGeom>
                      <a:noFill/>
                      <a:ln w="9525">
                        <a:solidFill>
                          <a:schemeClr val="tx1"/>
                        </a:solidFill>
                        <a:prstDash val="sysDot"/>
                        <a:miter lim="800000"/>
                        <a:headEnd/>
                        <a:tailEnd/>
                      </a:ln>
                    </p:spPr>
                    <p:txBody>
                      <a:bodyPr wrap="none" anchor="ctr"/>
                      <a:lstStyle/>
                      <a:p>
                        <a:endParaRPr lang="en-US"/>
                      </a:p>
                    </p:txBody>
                  </p:sp>
                  <p:sp>
                    <p:nvSpPr>
                      <p:cNvPr id="115525" name="Rectangle 447"/>
                      <p:cNvSpPr>
                        <a:spLocks noChangeArrowheads="1"/>
                      </p:cNvSpPr>
                      <p:nvPr/>
                    </p:nvSpPr>
                    <p:spPr bwMode="auto">
                      <a:xfrm>
                        <a:off x="2987" y="853"/>
                        <a:ext cx="135" cy="487"/>
                      </a:xfrm>
                      <a:prstGeom prst="rect">
                        <a:avLst/>
                      </a:prstGeom>
                      <a:solidFill>
                        <a:srgbClr val="FF0000"/>
                      </a:solidFill>
                      <a:ln w="9525">
                        <a:noFill/>
                        <a:miter lim="800000"/>
                        <a:headEnd/>
                        <a:tailEnd/>
                      </a:ln>
                    </p:spPr>
                    <p:txBody>
                      <a:bodyPr wrap="none" anchor="ctr"/>
                      <a:lstStyle/>
                      <a:p>
                        <a:endParaRPr lang="en-US"/>
                      </a:p>
                    </p:txBody>
                  </p:sp>
                  <p:sp>
                    <p:nvSpPr>
                      <p:cNvPr id="115526" name="Rectangle 448"/>
                      <p:cNvSpPr>
                        <a:spLocks noChangeArrowheads="1"/>
                      </p:cNvSpPr>
                      <p:nvPr/>
                    </p:nvSpPr>
                    <p:spPr bwMode="auto">
                      <a:xfrm flipH="1" flipV="1">
                        <a:off x="2483" y="937"/>
                        <a:ext cx="936" cy="137"/>
                      </a:xfrm>
                      <a:prstGeom prst="rect">
                        <a:avLst/>
                      </a:prstGeom>
                      <a:solidFill>
                        <a:srgbClr val="009900">
                          <a:alpha val="50195"/>
                        </a:srgbClr>
                      </a:solidFill>
                      <a:ln w="9525">
                        <a:noFill/>
                        <a:miter lim="800000"/>
                        <a:headEnd/>
                        <a:tailEnd/>
                      </a:ln>
                    </p:spPr>
                    <p:txBody>
                      <a:bodyPr wrap="none" anchor="ctr"/>
                      <a:lstStyle/>
                      <a:p>
                        <a:endParaRPr lang="en-US"/>
                      </a:p>
                    </p:txBody>
                  </p:sp>
                  <p:sp>
                    <p:nvSpPr>
                      <p:cNvPr id="115527" name="Rectangle 449"/>
                      <p:cNvSpPr>
                        <a:spLocks noChangeArrowheads="1"/>
                      </p:cNvSpPr>
                      <p:nvPr/>
                    </p:nvSpPr>
                    <p:spPr bwMode="auto">
                      <a:xfrm>
                        <a:off x="2240" y="1393"/>
                        <a:ext cx="936" cy="136"/>
                      </a:xfrm>
                      <a:prstGeom prst="rect">
                        <a:avLst/>
                      </a:prstGeom>
                      <a:solidFill>
                        <a:srgbClr val="009900">
                          <a:alpha val="50195"/>
                        </a:srgbClr>
                      </a:solidFill>
                      <a:ln w="9525">
                        <a:noFill/>
                        <a:miter lim="800000"/>
                        <a:headEnd/>
                        <a:tailEnd/>
                      </a:ln>
                    </p:spPr>
                    <p:txBody>
                      <a:bodyPr wrap="none" anchor="ctr"/>
                      <a:lstStyle/>
                      <a:p>
                        <a:endParaRPr lang="en-US"/>
                      </a:p>
                    </p:txBody>
                  </p:sp>
                  <p:sp>
                    <p:nvSpPr>
                      <p:cNvPr id="115528" name="Rectangle 450"/>
                      <p:cNvSpPr>
                        <a:spLocks noChangeArrowheads="1"/>
                      </p:cNvSpPr>
                      <p:nvPr/>
                    </p:nvSpPr>
                    <p:spPr bwMode="auto">
                      <a:xfrm rot="-2700000">
                        <a:off x="2198" y="2254"/>
                        <a:ext cx="340" cy="638"/>
                      </a:xfrm>
                      <a:prstGeom prst="rect">
                        <a:avLst/>
                      </a:prstGeom>
                      <a:solidFill>
                        <a:srgbClr val="009900">
                          <a:alpha val="50195"/>
                        </a:srgbClr>
                      </a:solidFill>
                      <a:ln w="9525">
                        <a:noFill/>
                        <a:miter lim="800000"/>
                        <a:headEnd/>
                        <a:tailEnd/>
                      </a:ln>
                    </p:spPr>
                    <p:txBody>
                      <a:bodyPr wrap="none" anchor="ctr"/>
                      <a:lstStyle/>
                      <a:p>
                        <a:endParaRPr lang="en-US"/>
                      </a:p>
                    </p:txBody>
                  </p:sp>
                  <p:sp>
                    <p:nvSpPr>
                      <p:cNvPr id="115529" name="Rectangle 451"/>
                      <p:cNvSpPr>
                        <a:spLocks noChangeArrowheads="1"/>
                      </p:cNvSpPr>
                      <p:nvPr/>
                    </p:nvSpPr>
                    <p:spPr bwMode="auto">
                      <a:xfrm>
                        <a:off x="1760" y="3225"/>
                        <a:ext cx="170" cy="910"/>
                      </a:xfrm>
                      <a:prstGeom prst="rect">
                        <a:avLst/>
                      </a:prstGeom>
                      <a:solidFill>
                        <a:srgbClr val="009900">
                          <a:alpha val="50195"/>
                        </a:srgbClr>
                      </a:solidFill>
                      <a:ln w="9525">
                        <a:noFill/>
                        <a:miter lim="800000"/>
                        <a:headEnd/>
                        <a:tailEnd/>
                      </a:ln>
                    </p:spPr>
                    <p:txBody>
                      <a:bodyPr wrap="none" anchor="ctr"/>
                      <a:lstStyle/>
                      <a:p>
                        <a:endParaRPr lang="en-US"/>
                      </a:p>
                    </p:txBody>
                  </p:sp>
                  <p:sp>
                    <p:nvSpPr>
                      <p:cNvPr id="115530" name="Rectangle 452"/>
                      <p:cNvSpPr>
                        <a:spLocks noChangeArrowheads="1"/>
                      </p:cNvSpPr>
                      <p:nvPr/>
                    </p:nvSpPr>
                    <p:spPr bwMode="auto">
                      <a:xfrm>
                        <a:off x="2440" y="3225"/>
                        <a:ext cx="171" cy="910"/>
                      </a:xfrm>
                      <a:prstGeom prst="rect">
                        <a:avLst/>
                      </a:prstGeom>
                      <a:solidFill>
                        <a:srgbClr val="009900">
                          <a:alpha val="50195"/>
                        </a:srgbClr>
                      </a:solidFill>
                      <a:ln w="9525">
                        <a:noFill/>
                        <a:miter lim="800000"/>
                        <a:headEnd/>
                        <a:tailEnd/>
                      </a:ln>
                    </p:spPr>
                    <p:txBody>
                      <a:bodyPr wrap="none" anchor="ctr"/>
                      <a:lstStyle/>
                      <a:p>
                        <a:endParaRPr lang="en-US"/>
                      </a:p>
                    </p:txBody>
                  </p:sp>
                  <p:sp>
                    <p:nvSpPr>
                      <p:cNvPr id="115531" name="Text Box 453"/>
                      <p:cNvSpPr txBox="1">
                        <a:spLocks noChangeArrowheads="1"/>
                      </p:cNvSpPr>
                      <p:nvPr/>
                    </p:nvSpPr>
                    <p:spPr bwMode="auto">
                      <a:xfrm>
                        <a:off x="2433" y="1630"/>
                        <a:ext cx="320" cy="1222"/>
                      </a:xfrm>
                      <a:prstGeom prst="rect">
                        <a:avLst/>
                      </a:prstGeom>
                      <a:noFill/>
                      <a:ln w="9525">
                        <a:noFill/>
                        <a:miter lim="800000"/>
                        <a:headEnd/>
                        <a:tailEnd/>
                      </a:ln>
                    </p:spPr>
                    <p:txBody>
                      <a:bodyPr rot="10800000" wrap="none">
                        <a:spAutoFit/>
                      </a:bodyPr>
                      <a:lstStyle/>
                      <a:p>
                        <a:pPr eaLnBrk="1" hangingPunct="1"/>
                        <a:endParaRPr lang="en-US">
                          <a:solidFill>
                            <a:srgbClr val="000000"/>
                          </a:solidFill>
                          <a:latin typeface="Arial" pitchFamily="34" charset="0"/>
                        </a:endParaRPr>
                      </a:p>
                    </p:txBody>
                  </p:sp>
                  <p:sp>
                    <p:nvSpPr>
                      <p:cNvPr id="115532" name="Text Box 454"/>
                      <p:cNvSpPr txBox="1">
                        <a:spLocks noChangeArrowheads="1"/>
                      </p:cNvSpPr>
                      <p:nvPr/>
                    </p:nvSpPr>
                    <p:spPr bwMode="auto">
                      <a:xfrm>
                        <a:off x="3225" y="3803"/>
                        <a:ext cx="322" cy="1222"/>
                      </a:xfrm>
                      <a:prstGeom prst="rect">
                        <a:avLst/>
                      </a:prstGeom>
                      <a:noFill/>
                      <a:ln w="9525">
                        <a:noFill/>
                        <a:miter lim="800000"/>
                        <a:headEnd/>
                        <a:tailEnd/>
                      </a:ln>
                    </p:spPr>
                    <p:txBody>
                      <a:bodyPr rot="10800000" wrap="none">
                        <a:spAutoFit/>
                      </a:bodyPr>
                      <a:lstStyle/>
                      <a:p>
                        <a:pPr eaLnBrk="1" hangingPunct="1"/>
                        <a:endParaRPr lang="en-US">
                          <a:solidFill>
                            <a:srgbClr val="000000"/>
                          </a:solidFill>
                          <a:latin typeface="Arial" pitchFamily="34" charset="0"/>
                        </a:endParaRPr>
                      </a:p>
                    </p:txBody>
                  </p:sp>
                  <p:sp>
                    <p:nvSpPr>
                      <p:cNvPr id="115533" name="Text Box 455"/>
                      <p:cNvSpPr txBox="1">
                        <a:spLocks noChangeArrowheads="1"/>
                      </p:cNvSpPr>
                      <p:nvPr/>
                    </p:nvSpPr>
                    <p:spPr bwMode="auto">
                      <a:xfrm>
                        <a:off x="3113" y="1975"/>
                        <a:ext cx="319" cy="1222"/>
                      </a:xfrm>
                      <a:prstGeom prst="rect">
                        <a:avLst/>
                      </a:prstGeom>
                      <a:noFill/>
                      <a:ln w="9525">
                        <a:noFill/>
                        <a:miter lim="800000"/>
                        <a:headEnd/>
                        <a:tailEnd/>
                      </a:ln>
                    </p:spPr>
                    <p:txBody>
                      <a:bodyPr rot="10800000" wrap="none">
                        <a:spAutoFit/>
                      </a:bodyPr>
                      <a:lstStyle/>
                      <a:p>
                        <a:pPr eaLnBrk="1" hangingPunct="1"/>
                        <a:endParaRPr lang="en-US">
                          <a:solidFill>
                            <a:srgbClr val="000000"/>
                          </a:solidFill>
                          <a:latin typeface="Arial" pitchFamily="34" charset="0"/>
                        </a:endParaRPr>
                      </a:p>
                    </p:txBody>
                  </p:sp>
                  <p:sp>
                    <p:nvSpPr>
                      <p:cNvPr id="115534" name="Text Box 456"/>
                      <p:cNvSpPr txBox="1">
                        <a:spLocks noChangeArrowheads="1"/>
                      </p:cNvSpPr>
                      <p:nvPr/>
                    </p:nvSpPr>
                    <p:spPr bwMode="auto">
                      <a:xfrm>
                        <a:off x="2576" y="2118"/>
                        <a:ext cx="321" cy="1222"/>
                      </a:xfrm>
                      <a:prstGeom prst="rect">
                        <a:avLst/>
                      </a:prstGeom>
                      <a:noFill/>
                      <a:ln w="9525">
                        <a:noFill/>
                        <a:miter lim="800000"/>
                        <a:headEnd/>
                        <a:tailEnd/>
                      </a:ln>
                    </p:spPr>
                    <p:txBody>
                      <a:bodyPr rot="10800000" wrap="none">
                        <a:spAutoFit/>
                      </a:bodyPr>
                      <a:lstStyle/>
                      <a:p>
                        <a:pPr eaLnBrk="1" hangingPunct="1"/>
                        <a:endParaRPr lang="en-US">
                          <a:solidFill>
                            <a:srgbClr val="000000"/>
                          </a:solidFill>
                          <a:latin typeface="Arial" pitchFamily="34" charset="0"/>
                        </a:endParaRPr>
                      </a:p>
                    </p:txBody>
                  </p:sp>
                  <p:sp>
                    <p:nvSpPr>
                      <p:cNvPr id="115535" name="Text Box 457"/>
                      <p:cNvSpPr txBox="1">
                        <a:spLocks noChangeArrowheads="1"/>
                      </p:cNvSpPr>
                      <p:nvPr/>
                    </p:nvSpPr>
                    <p:spPr bwMode="auto">
                      <a:xfrm>
                        <a:off x="3209" y="2942"/>
                        <a:ext cx="321" cy="1223"/>
                      </a:xfrm>
                      <a:prstGeom prst="rect">
                        <a:avLst/>
                      </a:prstGeom>
                      <a:noFill/>
                      <a:ln w="9525">
                        <a:noFill/>
                        <a:miter lim="800000"/>
                        <a:headEnd/>
                        <a:tailEnd/>
                      </a:ln>
                    </p:spPr>
                    <p:txBody>
                      <a:bodyPr rot="10800000" wrap="none">
                        <a:spAutoFit/>
                      </a:bodyPr>
                      <a:lstStyle/>
                      <a:p>
                        <a:pPr eaLnBrk="1" hangingPunct="1"/>
                        <a:endParaRPr lang="en-US">
                          <a:solidFill>
                            <a:srgbClr val="000000"/>
                          </a:solidFill>
                          <a:latin typeface="Arial" pitchFamily="34" charset="0"/>
                        </a:endParaRPr>
                      </a:p>
                    </p:txBody>
                  </p:sp>
                  <p:sp>
                    <p:nvSpPr>
                      <p:cNvPr id="115536" name="Text Box 458"/>
                      <p:cNvSpPr txBox="1">
                        <a:spLocks noChangeArrowheads="1"/>
                      </p:cNvSpPr>
                      <p:nvPr/>
                    </p:nvSpPr>
                    <p:spPr bwMode="auto">
                      <a:xfrm>
                        <a:off x="2627" y="3222"/>
                        <a:ext cx="319" cy="1222"/>
                      </a:xfrm>
                      <a:prstGeom prst="rect">
                        <a:avLst/>
                      </a:prstGeom>
                      <a:noFill/>
                      <a:ln w="9525">
                        <a:noFill/>
                        <a:miter lim="800000"/>
                        <a:headEnd/>
                        <a:tailEnd/>
                      </a:ln>
                    </p:spPr>
                    <p:txBody>
                      <a:bodyPr rot="10800000" wrap="none">
                        <a:spAutoFit/>
                      </a:bodyPr>
                      <a:lstStyle/>
                      <a:p>
                        <a:pPr eaLnBrk="1" hangingPunct="1"/>
                        <a:endParaRPr lang="en-US">
                          <a:solidFill>
                            <a:srgbClr val="000000"/>
                          </a:solidFill>
                          <a:latin typeface="Arial" pitchFamily="34" charset="0"/>
                        </a:endParaRPr>
                      </a:p>
                    </p:txBody>
                  </p:sp>
                  <p:sp>
                    <p:nvSpPr>
                      <p:cNvPr id="115537" name="Rectangle 459"/>
                      <p:cNvSpPr>
                        <a:spLocks noChangeArrowheads="1"/>
                      </p:cNvSpPr>
                      <p:nvPr/>
                    </p:nvSpPr>
                    <p:spPr bwMode="auto">
                      <a:xfrm>
                        <a:off x="1760" y="3088"/>
                        <a:ext cx="255" cy="228"/>
                      </a:xfrm>
                      <a:prstGeom prst="rect">
                        <a:avLst/>
                      </a:prstGeom>
                      <a:solidFill>
                        <a:srgbClr val="009900">
                          <a:alpha val="50195"/>
                        </a:srgbClr>
                      </a:solidFill>
                      <a:ln w="9525">
                        <a:noFill/>
                        <a:miter lim="800000"/>
                        <a:headEnd/>
                        <a:tailEnd/>
                      </a:ln>
                    </p:spPr>
                    <p:txBody>
                      <a:bodyPr wrap="none" anchor="ctr"/>
                      <a:lstStyle/>
                      <a:p>
                        <a:endParaRPr lang="en-US"/>
                      </a:p>
                    </p:txBody>
                  </p:sp>
                  <p:sp>
                    <p:nvSpPr>
                      <p:cNvPr id="115538" name="Rectangle 460"/>
                      <p:cNvSpPr>
                        <a:spLocks noChangeArrowheads="1"/>
                      </p:cNvSpPr>
                      <p:nvPr/>
                    </p:nvSpPr>
                    <p:spPr bwMode="auto">
                      <a:xfrm>
                        <a:off x="1802" y="2951"/>
                        <a:ext cx="85" cy="137"/>
                      </a:xfrm>
                      <a:prstGeom prst="rect">
                        <a:avLst/>
                      </a:prstGeom>
                      <a:solidFill>
                        <a:srgbClr val="009900">
                          <a:alpha val="50195"/>
                        </a:srgbClr>
                      </a:solidFill>
                      <a:ln w="9525">
                        <a:noFill/>
                        <a:miter lim="800000"/>
                        <a:headEnd/>
                        <a:tailEnd/>
                      </a:ln>
                    </p:spPr>
                    <p:txBody>
                      <a:bodyPr wrap="none" anchor="ctr"/>
                      <a:lstStyle/>
                      <a:p>
                        <a:endParaRPr lang="en-US"/>
                      </a:p>
                    </p:txBody>
                  </p:sp>
                  <p:sp>
                    <p:nvSpPr>
                      <p:cNvPr id="115539" name="Rectangle 461"/>
                      <p:cNvSpPr>
                        <a:spLocks noChangeArrowheads="1"/>
                      </p:cNvSpPr>
                      <p:nvPr/>
                    </p:nvSpPr>
                    <p:spPr bwMode="auto">
                      <a:xfrm>
                        <a:off x="1872" y="2946"/>
                        <a:ext cx="144" cy="192"/>
                      </a:xfrm>
                      <a:prstGeom prst="rect">
                        <a:avLst/>
                      </a:prstGeom>
                      <a:solidFill>
                        <a:srgbClr val="009900">
                          <a:alpha val="50195"/>
                        </a:srgbClr>
                      </a:solidFill>
                      <a:ln w="9525">
                        <a:noFill/>
                        <a:miter lim="800000"/>
                        <a:headEnd/>
                        <a:tailEnd/>
                      </a:ln>
                    </p:spPr>
                    <p:txBody>
                      <a:bodyPr wrap="none" anchor="ctr"/>
                      <a:lstStyle/>
                      <a:p>
                        <a:endParaRPr lang="en-US"/>
                      </a:p>
                    </p:txBody>
                  </p:sp>
                  <p:sp>
                    <p:nvSpPr>
                      <p:cNvPr id="115540" name="AutoShape 462"/>
                      <p:cNvSpPr>
                        <a:spLocks noChangeArrowheads="1"/>
                      </p:cNvSpPr>
                      <p:nvPr/>
                    </p:nvSpPr>
                    <p:spPr bwMode="auto">
                      <a:xfrm flipV="1">
                        <a:off x="2034" y="2223"/>
                        <a:ext cx="277" cy="273"/>
                      </a:xfrm>
                      <a:prstGeom prst="rtTriangle">
                        <a:avLst/>
                      </a:prstGeom>
                      <a:solidFill>
                        <a:srgbClr val="009900">
                          <a:alpha val="50195"/>
                        </a:srgbClr>
                      </a:solidFill>
                      <a:ln w="9525">
                        <a:noFill/>
                        <a:miter lim="800000"/>
                        <a:headEnd/>
                        <a:tailEnd/>
                      </a:ln>
                    </p:spPr>
                    <p:txBody>
                      <a:bodyPr wrap="none" anchor="ctr"/>
                      <a:lstStyle/>
                      <a:p>
                        <a:endParaRPr lang="en-US"/>
                      </a:p>
                    </p:txBody>
                  </p:sp>
                  <p:sp>
                    <p:nvSpPr>
                      <p:cNvPr id="115541" name="Rectangle 463"/>
                      <p:cNvSpPr>
                        <a:spLocks noChangeArrowheads="1"/>
                      </p:cNvSpPr>
                      <p:nvPr/>
                    </p:nvSpPr>
                    <p:spPr bwMode="auto">
                      <a:xfrm>
                        <a:off x="2027" y="2279"/>
                        <a:ext cx="85" cy="182"/>
                      </a:xfrm>
                      <a:prstGeom prst="rect">
                        <a:avLst/>
                      </a:prstGeom>
                      <a:solidFill>
                        <a:schemeClr val="tx1"/>
                      </a:solidFill>
                      <a:ln w="9525">
                        <a:noFill/>
                        <a:miter lim="800000"/>
                        <a:headEnd/>
                        <a:tailEnd/>
                      </a:ln>
                    </p:spPr>
                    <p:txBody>
                      <a:bodyPr wrap="none" anchor="ctr"/>
                      <a:lstStyle/>
                      <a:p>
                        <a:endParaRPr lang="en-US"/>
                      </a:p>
                    </p:txBody>
                  </p:sp>
                  <p:sp>
                    <p:nvSpPr>
                      <p:cNvPr id="115542" name="Text Box 464"/>
                      <p:cNvSpPr txBox="1">
                        <a:spLocks noChangeArrowheads="1"/>
                      </p:cNvSpPr>
                      <p:nvPr/>
                    </p:nvSpPr>
                    <p:spPr bwMode="auto">
                      <a:xfrm>
                        <a:off x="2049" y="3962"/>
                        <a:ext cx="320" cy="1222"/>
                      </a:xfrm>
                      <a:prstGeom prst="rect">
                        <a:avLst/>
                      </a:prstGeom>
                      <a:noFill/>
                      <a:ln w="9525">
                        <a:noFill/>
                        <a:miter lim="800000"/>
                        <a:headEnd/>
                        <a:tailEnd/>
                      </a:ln>
                    </p:spPr>
                    <p:txBody>
                      <a:bodyPr rot="10800000" wrap="none">
                        <a:spAutoFit/>
                      </a:bodyPr>
                      <a:lstStyle/>
                      <a:p>
                        <a:pPr eaLnBrk="1" hangingPunct="1"/>
                        <a:endParaRPr lang="en-US">
                          <a:solidFill>
                            <a:srgbClr val="000000"/>
                          </a:solidFill>
                          <a:latin typeface="Arial" pitchFamily="34" charset="0"/>
                        </a:endParaRPr>
                      </a:p>
                    </p:txBody>
                  </p:sp>
                  <p:sp>
                    <p:nvSpPr>
                      <p:cNvPr id="115543" name="Text Box 465"/>
                      <p:cNvSpPr txBox="1">
                        <a:spLocks noChangeArrowheads="1"/>
                      </p:cNvSpPr>
                      <p:nvPr/>
                    </p:nvSpPr>
                    <p:spPr bwMode="auto">
                      <a:xfrm>
                        <a:off x="2723" y="3513"/>
                        <a:ext cx="321" cy="1222"/>
                      </a:xfrm>
                      <a:prstGeom prst="rect">
                        <a:avLst/>
                      </a:prstGeom>
                      <a:noFill/>
                      <a:ln w="9525">
                        <a:noFill/>
                        <a:miter lim="800000"/>
                        <a:headEnd/>
                        <a:tailEnd/>
                      </a:ln>
                    </p:spPr>
                    <p:txBody>
                      <a:bodyPr rot="10800000" wrap="none">
                        <a:spAutoFit/>
                      </a:bodyPr>
                      <a:lstStyle/>
                      <a:p>
                        <a:pPr eaLnBrk="1" hangingPunct="1"/>
                        <a:endParaRPr lang="en-US">
                          <a:solidFill>
                            <a:srgbClr val="000000"/>
                          </a:solidFill>
                          <a:latin typeface="Arial" pitchFamily="34" charset="0"/>
                        </a:endParaRPr>
                      </a:p>
                    </p:txBody>
                  </p:sp>
                </p:grpSp>
                <p:sp>
                  <p:nvSpPr>
                    <p:cNvPr id="115487" name="Rectangle 466"/>
                    <p:cNvSpPr>
                      <a:spLocks noChangeArrowheads="1"/>
                    </p:cNvSpPr>
                    <p:nvPr/>
                  </p:nvSpPr>
                  <p:spPr bwMode="auto">
                    <a:xfrm>
                      <a:off x="989" y="1473"/>
                      <a:ext cx="377" cy="44"/>
                    </a:xfrm>
                    <a:prstGeom prst="rect">
                      <a:avLst/>
                    </a:prstGeom>
                    <a:solidFill>
                      <a:srgbClr val="FF0000"/>
                    </a:solidFill>
                    <a:ln w="9525">
                      <a:noFill/>
                      <a:miter lim="800000"/>
                      <a:headEnd/>
                      <a:tailEnd/>
                    </a:ln>
                  </p:spPr>
                  <p:txBody>
                    <a:bodyPr wrap="none" anchor="ctr"/>
                    <a:lstStyle/>
                    <a:p>
                      <a:endParaRPr lang="en-US"/>
                    </a:p>
                  </p:txBody>
                </p:sp>
                <p:sp>
                  <p:nvSpPr>
                    <p:cNvPr id="115488" name="Rectangle 467"/>
                    <p:cNvSpPr>
                      <a:spLocks noChangeArrowheads="1"/>
                    </p:cNvSpPr>
                    <p:nvPr/>
                  </p:nvSpPr>
                  <p:spPr bwMode="auto">
                    <a:xfrm>
                      <a:off x="981" y="1632"/>
                      <a:ext cx="377" cy="44"/>
                    </a:xfrm>
                    <a:prstGeom prst="rect">
                      <a:avLst/>
                    </a:prstGeom>
                    <a:solidFill>
                      <a:srgbClr val="FF0000"/>
                    </a:solidFill>
                    <a:ln w="9525">
                      <a:noFill/>
                      <a:miter lim="800000"/>
                      <a:headEnd/>
                      <a:tailEnd/>
                    </a:ln>
                  </p:spPr>
                  <p:txBody>
                    <a:bodyPr wrap="none" anchor="ctr"/>
                    <a:lstStyle/>
                    <a:p>
                      <a:endParaRPr lang="en-US"/>
                    </a:p>
                  </p:txBody>
                </p:sp>
                <p:sp>
                  <p:nvSpPr>
                    <p:cNvPr id="115489" name="Rectangle 468"/>
                    <p:cNvSpPr>
                      <a:spLocks noChangeArrowheads="1"/>
                    </p:cNvSpPr>
                    <p:nvPr/>
                  </p:nvSpPr>
                  <p:spPr bwMode="auto">
                    <a:xfrm rot="-2700000">
                      <a:off x="1462" y="1227"/>
                      <a:ext cx="183" cy="74"/>
                    </a:xfrm>
                    <a:prstGeom prst="rect">
                      <a:avLst/>
                    </a:prstGeom>
                    <a:solidFill>
                      <a:srgbClr val="009900">
                        <a:alpha val="50195"/>
                      </a:srgbClr>
                    </a:solidFill>
                    <a:ln w="9525">
                      <a:noFill/>
                      <a:miter lim="800000"/>
                      <a:headEnd/>
                      <a:tailEnd/>
                    </a:ln>
                  </p:spPr>
                  <p:txBody>
                    <a:bodyPr wrap="none" anchor="ctr"/>
                    <a:lstStyle/>
                    <a:p>
                      <a:endParaRPr lang="en-US"/>
                    </a:p>
                  </p:txBody>
                </p:sp>
              </p:grpSp>
              <p:sp>
                <p:nvSpPr>
                  <p:cNvPr id="115474" name="Rectangle 469"/>
                  <p:cNvSpPr>
                    <a:spLocks noChangeArrowheads="1"/>
                  </p:cNvSpPr>
                  <p:nvPr/>
                </p:nvSpPr>
                <p:spPr bwMode="auto">
                  <a:xfrm>
                    <a:off x="1596" y="1152"/>
                    <a:ext cx="468" cy="144"/>
                  </a:xfrm>
                  <a:prstGeom prst="rect">
                    <a:avLst/>
                  </a:prstGeom>
                  <a:solidFill>
                    <a:srgbClr val="009900">
                      <a:alpha val="50195"/>
                    </a:srgbClr>
                  </a:solidFill>
                  <a:ln w="9525">
                    <a:noFill/>
                    <a:miter lim="800000"/>
                    <a:headEnd/>
                    <a:tailEnd/>
                  </a:ln>
                </p:spPr>
                <p:txBody>
                  <a:bodyPr wrap="none" anchor="ctr"/>
                  <a:lstStyle/>
                  <a:p>
                    <a:endParaRPr lang="en-US"/>
                  </a:p>
                </p:txBody>
              </p:sp>
              <p:sp>
                <p:nvSpPr>
                  <p:cNvPr id="115475" name="Rectangle 470"/>
                  <p:cNvSpPr>
                    <a:spLocks noChangeArrowheads="1"/>
                  </p:cNvSpPr>
                  <p:nvPr/>
                </p:nvSpPr>
                <p:spPr bwMode="auto">
                  <a:xfrm>
                    <a:off x="1584" y="1770"/>
                    <a:ext cx="528" cy="144"/>
                  </a:xfrm>
                  <a:prstGeom prst="rect">
                    <a:avLst/>
                  </a:prstGeom>
                  <a:solidFill>
                    <a:srgbClr val="009900">
                      <a:alpha val="50195"/>
                    </a:srgbClr>
                  </a:solidFill>
                  <a:ln w="9525">
                    <a:noFill/>
                    <a:miter lim="800000"/>
                    <a:headEnd/>
                    <a:tailEnd/>
                  </a:ln>
                </p:spPr>
                <p:txBody>
                  <a:bodyPr wrap="none" anchor="ctr"/>
                  <a:lstStyle/>
                  <a:p>
                    <a:endParaRPr lang="en-US"/>
                  </a:p>
                </p:txBody>
              </p:sp>
            </p:grpSp>
            <p:grpSp>
              <p:nvGrpSpPr>
                <p:cNvPr id="16" name="Group 471"/>
                <p:cNvGrpSpPr>
                  <a:grpSpLocks/>
                </p:cNvGrpSpPr>
                <p:nvPr/>
              </p:nvGrpSpPr>
              <p:grpSpPr bwMode="auto">
                <a:xfrm>
                  <a:off x="528" y="2174"/>
                  <a:ext cx="2544" cy="1330"/>
                  <a:chOff x="528" y="906"/>
                  <a:chExt cx="2544" cy="1330"/>
                </a:xfrm>
              </p:grpSpPr>
              <p:grpSp>
                <p:nvGrpSpPr>
                  <p:cNvPr id="17" name="Group 472"/>
                  <p:cNvGrpSpPr>
                    <a:grpSpLocks/>
                  </p:cNvGrpSpPr>
                  <p:nvPr/>
                </p:nvGrpSpPr>
                <p:grpSpPr bwMode="auto">
                  <a:xfrm>
                    <a:off x="528" y="912"/>
                    <a:ext cx="1292" cy="1324"/>
                    <a:chOff x="528" y="912"/>
                    <a:chExt cx="1292" cy="1324"/>
                  </a:xfrm>
                </p:grpSpPr>
                <p:sp>
                  <p:nvSpPr>
                    <p:cNvPr id="115242" name="Rectangle 473"/>
                    <p:cNvSpPr>
                      <a:spLocks noChangeArrowheads="1"/>
                    </p:cNvSpPr>
                    <p:nvPr/>
                  </p:nvSpPr>
                  <p:spPr bwMode="auto">
                    <a:xfrm>
                      <a:off x="1675" y="956"/>
                      <a:ext cx="105" cy="1144"/>
                    </a:xfrm>
                    <a:prstGeom prst="rect">
                      <a:avLst/>
                    </a:prstGeom>
                    <a:solidFill>
                      <a:srgbClr val="FFFF00">
                        <a:alpha val="50195"/>
                      </a:srgbClr>
                    </a:solidFill>
                    <a:ln w="9525">
                      <a:noFill/>
                      <a:miter lim="800000"/>
                      <a:headEnd/>
                      <a:tailEnd/>
                    </a:ln>
                  </p:spPr>
                  <p:txBody>
                    <a:bodyPr wrap="none" anchor="ctr"/>
                    <a:lstStyle/>
                    <a:p>
                      <a:endParaRPr lang="en-US"/>
                    </a:p>
                  </p:txBody>
                </p:sp>
                <p:sp>
                  <p:nvSpPr>
                    <p:cNvPr id="115243" name="Rectangle 474"/>
                    <p:cNvSpPr>
                      <a:spLocks noChangeArrowheads="1"/>
                    </p:cNvSpPr>
                    <p:nvPr/>
                  </p:nvSpPr>
                  <p:spPr bwMode="auto">
                    <a:xfrm>
                      <a:off x="1441" y="937"/>
                      <a:ext cx="104" cy="1144"/>
                    </a:xfrm>
                    <a:prstGeom prst="rect">
                      <a:avLst/>
                    </a:prstGeom>
                    <a:solidFill>
                      <a:srgbClr val="FFFF00">
                        <a:alpha val="50195"/>
                      </a:srgbClr>
                    </a:solidFill>
                    <a:ln w="9525">
                      <a:noFill/>
                      <a:miter lim="800000"/>
                      <a:headEnd/>
                      <a:tailEnd/>
                    </a:ln>
                  </p:spPr>
                  <p:txBody>
                    <a:bodyPr wrap="none" anchor="ctr"/>
                    <a:lstStyle/>
                    <a:p>
                      <a:endParaRPr lang="en-US"/>
                    </a:p>
                  </p:txBody>
                </p:sp>
                <p:grpSp>
                  <p:nvGrpSpPr>
                    <p:cNvPr id="18" name="Group 475"/>
                    <p:cNvGrpSpPr>
                      <a:grpSpLocks/>
                    </p:cNvGrpSpPr>
                    <p:nvPr/>
                  </p:nvGrpSpPr>
                  <p:grpSpPr bwMode="auto">
                    <a:xfrm flipH="1">
                      <a:off x="1113" y="912"/>
                      <a:ext cx="706" cy="759"/>
                      <a:chOff x="1632" y="720"/>
                      <a:chExt cx="1949" cy="4012"/>
                    </a:xfrm>
                  </p:grpSpPr>
                  <p:sp>
                    <p:nvSpPr>
                      <p:cNvPr id="115418" name="Rectangle 476"/>
                      <p:cNvSpPr>
                        <a:spLocks noChangeArrowheads="1"/>
                      </p:cNvSpPr>
                      <p:nvPr/>
                    </p:nvSpPr>
                    <p:spPr bwMode="auto">
                      <a:xfrm>
                        <a:off x="2143" y="720"/>
                        <a:ext cx="170" cy="956"/>
                      </a:xfrm>
                      <a:prstGeom prst="rect">
                        <a:avLst/>
                      </a:prstGeom>
                      <a:solidFill>
                        <a:srgbClr val="32A0DA">
                          <a:alpha val="50195"/>
                        </a:srgbClr>
                      </a:solidFill>
                      <a:ln w="9525">
                        <a:noFill/>
                        <a:miter lim="800000"/>
                        <a:headEnd/>
                        <a:tailEnd/>
                      </a:ln>
                    </p:spPr>
                    <p:txBody>
                      <a:bodyPr wrap="none" anchor="ctr"/>
                      <a:lstStyle/>
                      <a:p>
                        <a:endParaRPr lang="en-US"/>
                      </a:p>
                    </p:txBody>
                  </p:sp>
                  <p:sp>
                    <p:nvSpPr>
                      <p:cNvPr id="115419" name="Rectangle 477"/>
                      <p:cNvSpPr>
                        <a:spLocks noChangeArrowheads="1"/>
                      </p:cNvSpPr>
                      <p:nvPr/>
                    </p:nvSpPr>
                    <p:spPr bwMode="auto">
                      <a:xfrm>
                        <a:off x="2270" y="720"/>
                        <a:ext cx="1234" cy="501"/>
                      </a:xfrm>
                      <a:prstGeom prst="rect">
                        <a:avLst/>
                      </a:prstGeom>
                      <a:solidFill>
                        <a:srgbClr val="32A0DA">
                          <a:alpha val="50195"/>
                        </a:srgbClr>
                      </a:solidFill>
                      <a:ln w="9525">
                        <a:noFill/>
                        <a:miter lim="800000"/>
                        <a:headEnd/>
                        <a:tailEnd/>
                      </a:ln>
                    </p:spPr>
                    <p:txBody>
                      <a:bodyPr wrap="none" anchor="ctr"/>
                      <a:lstStyle/>
                      <a:p>
                        <a:endParaRPr lang="en-US"/>
                      </a:p>
                    </p:txBody>
                  </p:sp>
                  <p:sp>
                    <p:nvSpPr>
                      <p:cNvPr id="115420" name="Rectangle 478"/>
                      <p:cNvSpPr>
                        <a:spLocks noChangeArrowheads="1"/>
                      </p:cNvSpPr>
                      <p:nvPr/>
                    </p:nvSpPr>
                    <p:spPr bwMode="auto">
                      <a:xfrm>
                        <a:off x="2038" y="1950"/>
                        <a:ext cx="1381" cy="1229"/>
                      </a:xfrm>
                      <a:prstGeom prst="rect">
                        <a:avLst/>
                      </a:prstGeom>
                      <a:solidFill>
                        <a:srgbClr val="32A0DA">
                          <a:alpha val="50195"/>
                        </a:srgbClr>
                      </a:solidFill>
                      <a:ln w="9525">
                        <a:noFill/>
                        <a:miter lim="800000"/>
                        <a:headEnd/>
                        <a:tailEnd/>
                      </a:ln>
                    </p:spPr>
                    <p:txBody>
                      <a:bodyPr wrap="none" anchor="ctr"/>
                      <a:lstStyle/>
                      <a:p>
                        <a:endParaRPr lang="en-US"/>
                      </a:p>
                    </p:txBody>
                  </p:sp>
                  <p:sp>
                    <p:nvSpPr>
                      <p:cNvPr id="115421" name="Rectangle 479"/>
                      <p:cNvSpPr>
                        <a:spLocks noChangeArrowheads="1"/>
                      </p:cNvSpPr>
                      <p:nvPr/>
                    </p:nvSpPr>
                    <p:spPr bwMode="auto">
                      <a:xfrm>
                        <a:off x="1632" y="3680"/>
                        <a:ext cx="1276" cy="228"/>
                      </a:xfrm>
                      <a:prstGeom prst="rect">
                        <a:avLst/>
                      </a:prstGeom>
                      <a:solidFill>
                        <a:srgbClr val="FF0000"/>
                      </a:solidFill>
                      <a:ln w="9525">
                        <a:noFill/>
                        <a:miter lim="800000"/>
                        <a:headEnd/>
                        <a:tailEnd/>
                      </a:ln>
                    </p:spPr>
                    <p:txBody>
                      <a:bodyPr wrap="none" anchor="ctr"/>
                      <a:lstStyle/>
                      <a:p>
                        <a:endParaRPr lang="en-US"/>
                      </a:p>
                    </p:txBody>
                  </p:sp>
                  <p:sp>
                    <p:nvSpPr>
                      <p:cNvPr id="115422" name="AutoShape 480"/>
                      <p:cNvSpPr>
                        <a:spLocks noChangeArrowheads="1"/>
                      </p:cNvSpPr>
                      <p:nvPr/>
                    </p:nvSpPr>
                    <p:spPr bwMode="auto">
                      <a:xfrm>
                        <a:off x="1887" y="2951"/>
                        <a:ext cx="128" cy="137"/>
                      </a:xfrm>
                      <a:prstGeom prst="rtTriangle">
                        <a:avLst/>
                      </a:prstGeom>
                      <a:solidFill>
                        <a:srgbClr val="009900">
                          <a:alpha val="50195"/>
                        </a:srgbClr>
                      </a:solidFill>
                      <a:ln w="9525">
                        <a:noFill/>
                        <a:miter lim="800000"/>
                        <a:headEnd/>
                        <a:tailEnd/>
                      </a:ln>
                    </p:spPr>
                    <p:txBody>
                      <a:bodyPr wrap="none" anchor="ctr"/>
                      <a:lstStyle/>
                      <a:p>
                        <a:endParaRPr lang="en-US"/>
                      </a:p>
                    </p:txBody>
                  </p:sp>
                  <p:sp>
                    <p:nvSpPr>
                      <p:cNvPr id="115423" name="AutoShape 481"/>
                      <p:cNvSpPr>
                        <a:spLocks noChangeArrowheads="1"/>
                      </p:cNvSpPr>
                      <p:nvPr/>
                    </p:nvSpPr>
                    <p:spPr bwMode="auto">
                      <a:xfrm flipH="1">
                        <a:off x="1760" y="2920"/>
                        <a:ext cx="42" cy="168"/>
                      </a:xfrm>
                      <a:prstGeom prst="rtTriangle">
                        <a:avLst/>
                      </a:prstGeom>
                      <a:solidFill>
                        <a:srgbClr val="009900">
                          <a:alpha val="50195"/>
                        </a:srgbClr>
                      </a:solidFill>
                      <a:ln w="9525">
                        <a:noFill/>
                        <a:miter lim="800000"/>
                        <a:headEnd/>
                        <a:tailEnd/>
                      </a:ln>
                    </p:spPr>
                    <p:txBody>
                      <a:bodyPr wrap="none" anchor="ctr"/>
                      <a:lstStyle/>
                      <a:p>
                        <a:endParaRPr lang="en-US"/>
                      </a:p>
                    </p:txBody>
                  </p:sp>
                  <p:sp>
                    <p:nvSpPr>
                      <p:cNvPr id="115424" name="Rectangle 482"/>
                      <p:cNvSpPr>
                        <a:spLocks noChangeArrowheads="1"/>
                      </p:cNvSpPr>
                      <p:nvPr/>
                    </p:nvSpPr>
                    <p:spPr bwMode="auto">
                      <a:xfrm>
                        <a:off x="1760" y="4135"/>
                        <a:ext cx="255" cy="137"/>
                      </a:xfrm>
                      <a:prstGeom prst="rect">
                        <a:avLst/>
                      </a:prstGeom>
                      <a:solidFill>
                        <a:schemeClr val="tx1"/>
                      </a:solidFill>
                      <a:ln w="9525">
                        <a:noFill/>
                        <a:miter lim="800000"/>
                        <a:headEnd/>
                        <a:tailEnd/>
                      </a:ln>
                    </p:spPr>
                    <p:txBody>
                      <a:bodyPr wrap="none" anchor="ctr"/>
                      <a:lstStyle/>
                      <a:p>
                        <a:endParaRPr lang="en-US"/>
                      </a:p>
                    </p:txBody>
                  </p:sp>
                  <p:sp>
                    <p:nvSpPr>
                      <p:cNvPr id="115425" name="Rectangle 483"/>
                      <p:cNvSpPr>
                        <a:spLocks noChangeArrowheads="1"/>
                      </p:cNvSpPr>
                      <p:nvPr/>
                    </p:nvSpPr>
                    <p:spPr bwMode="auto">
                      <a:xfrm>
                        <a:off x="1675" y="3999"/>
                        <a:ext cx="382" cy="273"/>
                      </a:xfrm>
                      <a:prstGeom prst="rect">
                        <a:avLst/>
                      </a:prstGeom>
                      <a:noFill/>
                      <a:ln w="9525">
                        <a:solidFill>
                          <a:schemeClr val="tx1"/>
                        </a:solidFill>
                        <a:prstDash val="sysDot"/>
                        <a:miter lim="800000"/>
                        <a:headEnd/>
                        <a:tailEnd/>
                      </a:ln>
                    </p:spPr>
                    <p:txBody>
                      <a:bodyPr wrap="none" anchor="ctr"/>
                      <a:lstStyle/>
                      <a:p>
                        <a:endParaRPr lang="en-US"/>
                      </a:p>
                    </p:txBody>
                  </p:sp>
                  <p:sp>
                    <p:nvSpPr>
                      <p:cNvPr id="115426" name="Line 484"/>
                      <p:cNvSpPr>
                        <a:spLocks noChangeShapeType="1"/>
                      </p:cNvSpPr>
                      <p:nvPr/>
                    </p:nvSpPr>
                    <p:spPr bwMode="auto">
                      <a:xfrm>
                        <a:off x="1675" y="4090"/>
                        <a:ext cx="382" cy="1"/>
                      </a:xfrm>
                      <a:prstGeom prst="line">
                        <a:avLst/>
                      </a:prstGeom>
                      <a:noFill/>
                      <a:ln w="9525">
                        <a:solidFill>
                          <a:schemeClr val="tx1"/>
                        </a:solidFill>
                        <a:miter lim="800000"/>
                        <a:headEnd/>
                        <a:tailEnd/>
                      </a:ln>
                    </p:spPr>
                    <p:txBody>
                      <a:bodyPr/>
                      <a:lstStyle/>
                      <a:p>
                        <a:endParaRPr lang="en-US"/>
                      </a:p>
                    </p:txBody>
                  </p:sp>
                  <p:sp>
                    <p:nvSpPr>
                      <p:cNvPr id="115427" name="Rectangle 485"/>
                      <p:cNvSpPr>
                        <a:spLocks noChangeArrowheads="1"/>
                      </p:cNvSpPr>
                      <p:nvPr/>
                    </p:nvSpPr>
                    <p:spPr bwMode="auto">
                      <a:xfrm>
                        <a:off x="2440" y="4135"/>
                        <a:ext cx="256" cy="137"/>
                      </a:xfrm>
                      <a:prstGeom prst="rect">
                        <a:avLst/>
                      </a:prstGeom>
                      <a:solidFill>
                        <a:schemeClr val="tx1"/>
                      </a:solidFill>
                      <a:ln w="9525">
                        <a:noFill/>
                        <a:miter lim="800000"/>
                        <a:headEnd/>
                        <a:tailEnd/>
                      </a:ln>
                    </p:spPr>
                    <p:txBody>
                      <a:bodyPr wrap="none" anchor="ctr"/>
                      <a:lstStyle/>
                      <a:p>
                        <a:endParaRPr lang="en-US"/>
                      </a:p>
                    </p:txBody>
                  </p:sp>
                  <p:sp>
                    <p:nvSpPr>
                      <p:cNvPr id="115428" name="Rectangle 486"/>
                      <p:cNvSpPr>
                        <a:spLocks noChangeArrowheads="1"/>
                      </p:cNvSpPr>
                      <p:nvPr/>
                    </p:nvSpPr>
                    <p:spPr bwMode="auto">
                      <a:xfrm>
                        <a:off x="2355" y="3999"/>
                        <a:ext cx="383" cy="273"/>
                      </a:xfrm>
                      <a:prstGeom prst="rect">
                        <a:avLst/>
                      </a:prstGeom>
                      <a:noFill/>
                      <a:ln w="9525">
                        <a:solidFill>
                          <a:schemeClr val="tx1"/>
                        </a:solidFill>
                        <a:prstDash val="sysDot"/>
                        <a:miter lim="800000"/>
                        <a:headEnd/>
                        <a:tailEnd/>
                      </a:ln>
                    </p:spPr>
                    <p:txBody>
                      <a:bodyPr wrap="none" anchor="ctr"/>
                      <a:lstStyle/>
                      <a:p>
                        <a:endParaRPr lang="en-US"/>
                      </a:p>
                    </p:txBody>
                  </p:sp>
                  <p:sp>
                    <p:nvSpPr>
                      <p:cNvPr id="115429" name="Line 487"/>
                      <p:cNvSpPr>
                        <a:spLocks noChangeShapeType="1"/>
                      </p:cNvSpPr>
                      <p:nvPr/>
                    </p:nvSpPr>
                    <p:spPr bwMode="auto">
                      <a:xfrm>
                        <a:off x="2355" y="4090"/>
                        <a:ext cx="383" cy="1"/>
                      </a:xfrm>
                      <a:prstGeom prst="line">
                        <a:avLst/>
                      </a:prstGeom>
                      <a:noFill/>
                      <a:ln w="9525">
                        <a:solidFill>
                          <a:schemeClr val="tx1"/>
                        </a:solidFill>
                        <a:miter lim="800000"/>
                        <a:headEnd/>
                        <a:tailEnd/>
                      </a:ln>
                    </p:spPr>
                    <p:txBody>
                      <a:bodyPr/>
                      <a:lstStyle/>
                      <a:p>
                        <a:endParaRPr lang="en-US"/>
                      </a:p>
                    </p:txBody>
                  </p:sp>
                  <p:sp>
                    <p:nvSpPr>
                      <p:cNvPr id="115430" name="Rectangle 488"/>
                      <p:cNvSpPr>
                        <a:spLocks noChangeArrowheads="1"/>
                      </p:cNvSpPr>
                      <p:nvPr/>
                    </p:nvSpPr>
                    <p:spPr bwMode="auto">
                      <a:xfrm>
                        <a:off x="2355" y="3771"/>
                        <a:ext cx="383" cy="228"/>
                      </a:xfrm>
                      <a:prstGeom prst="rect">
                        <a:avLst/>
                      </a:prstGeom>
                      <a:noFill/>
                      <a:ln w="9525">
                        <a:solidFill>
                          <a:schemeClr val="tx1"/>
                        </a:solidFill>
                        <a:miter lim="800000"/>
                        <a:headEnd/>
                        <a:tailEnd/>
                      </a:ln>
                    </p:spPr>
                    <p:txBody>
                      <a:bodyPr wrap="none" anchor="ctr"/>
                      <a:lstStyle/>
                      <a:p>
                        <a:endParaRPr lang="en-US"/>
                      </a:p>
                    </p:txBody>
                  </p:sp>
                  <p:sp>
                    <p:nvSpPr>
                      <p:cNvPr id="115431" name="Rectangle 489"/>
                      <p:cNvSpPr>
                        <a:spLocks noChangeArrowheads="1"/>
                      </p:cNvSpPr>
                      <p:nvPr/>
                    </p:nvSpPr>
                    <p:spPr bwMode="auto">
                      <a:xfrm rot="2700000">
                        <a:off x="2189" y="2231"/>
                        <a:ext cx="182" cy="893"/>
                      </a:xfrm>
                      <a:prstGeom prst="rect">
                        <a:avLst/>
                      </a:prstGeom>
                      <a:solidFill>
                        <a:srgbClr val="FF0000"/>
                      </a:solidFill>
                      <a:ln w="9525">
                        <a:noFill/>
                        <a:miter lim="800000"/>
                        <a:headEnd/>
                        <a:tailEnd/>
                      </a:ln>
                    </p:spPr>
                    <p:txBody>
                      <a:bodyPr wrap="none" anchor="ctr"/>
                      <a:lstStyle/>
                      <a:p>
                        <a:endParaRPr lang="en-US"/>
                      </a:p>
                    </p:txBody>
                  </p:sp>
                  <p:sp>
                    <p:nvSpPr>
                      <p:cNvPr id="115432" name="AutoShape 490"/>
                      <p:cNvSpPr>
                        <a:spLocks noChangeArrowheads="1"/>
                      </p:cNvSpPr>
                      <p:nvPr/>
                    </p:nvSpPr>
                    <p:spPr bwMode="auto">
                      <a:xfrm rot="2700000">
                        <a:off x="1823" y="2979"/>
                        <a:ext cx="214" cy="10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42 w 21600"/>
                          <a:gd name="T13" fmla="*/ 4447 h 21600"/>
                          <a:gd name="T14" fmla="*/ 17058 w 21600"/>
                          <a:gd name="T15" fmla="*/ 17153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rgbClr val="FF0000"/>
                      </a:solidFill>
                      <a:ln w="9525">
                        <a:noFill/>
                        <a:miter lim="800000"/>
                        <a:headEnd/>
                        <a:tailEnd/>
                      </a:ln>
                    </p:spPr>
                    <p:txBody>
                      <a:bodyPr wrap="none" anchor="ctr"/>
                      <a:lstStyle/>
                      <a:p>
                        <a:endParaRPr lang="en-US"/>
                      </a:p>
                    </p:txBody>
                  </p:sp>
                  <p:sp>
                    <p:nvSpPr>
                      <p:cNvPr id="115433" name="Rectangle 491"/>
                      <p:cNvSpPr>
                        <a:spLocks noChangeArrowheads="1"/>
                      </p:cNvSpPr>
                      <p:nvPr/>
                    </p:nvSpPr>
                    <p:spPr bwMode="auto">
                      <a:xfrm>
                        <a:off x="2525" y="2769"/>
                        <a:ext cx="256" cy="365"/>
                      </a:xfrm>
                      <a:prstGeom prst="rect">
                        <a:avLst/>
                      </a:prstGeom>
                      <a:solidFill>
                        <a:srgbClr val="FF0000"/>
                      </a:solidFill>
                      <a:ln w="9525">
                        <a:noFill/>
                        <a:miter lim="800000"/>
                        <a:headEnd/>
                        <a:tailEnd/>
                      </a:ln>
                    </p:spPr>
                    <p:txBody>
                      <a:bodyPr wrap="none" anchor="ctr"/>
                      <a:lstStyle/>
                      <a:p>
                        <a:endParaRPr lang="en-US"/>
                      </a:p>
                    </p:txBody>
                  </p:sp>
                  <p:sp>
                    <p:nvSpPr>
                      <p:cNvPr id="115434" name="Rectangle 492"/>
                      <p:cNvSpPr>
                        <a:spLocks noChangeArrowheads="1"/>
                      </p:cNvSpPr>
                      <p:nvPr/>
                    </p:nvSpPr>
                    <p:spPr bwMode="auto">
                      <a:xfrm rot="2700000">
                        <a:off x="2807" y="2328"/>
                        <a:ext cx="182" cy="724"/>
                      </a:xfrm>
                      <a:prstGeom prst="rect">
                        <a:avLst/>
                      </a:prstGeom>
                      <a:solidFill>
                        <a:srgbClr val="FF0000"/>
                      </a:solidFill>
                      <a:ln w="9525">
                        <a:noFill/>
                        <a:miter lim="800000"/>
                        <a:headEnd/>
                        <a:tailEnd/>
                      </a:ln>
                    </p:spPr>
                    <p:txBody>
                      <a:bodyPr wrap="none" anchor="ctr"/>
                      <a:lstStyle/>
                      <a:p>
                        <a:endParaRPr lang="en-US"/>
                      </a:p>
                    </p:txBody>
                  </p:sp>
                  <p:sp>
                    <p:nvSpPr>
                      <p:cNvPr id="115435" name="AutoShape 493"/>
                      <p:cNvSpPr>
                        <a:spLocks noChangeArrowheads="1"/>
                      </p:cNvSpPr>
                      <p:nvPr/>
                    </p:nvSpPr>
                    <p:spPr bwMode="auto">
                      <a:xfrm flipH="1" flipV="1">
                        <a:off x="3079" y="2370"/>
                        <a:ext cx="127" cy="136"/>
                      </a:xfrm>
                      <a:prstGeom prst="rtTriangle">
                        <a:avLst/>
                      </a:prstGeom>
                      <a:solidFill>
                        <a:srgbClr val="FF0000"/>
                      </a:solidFill>
                      <a:ln w="9525">
                        <a:noFill/>
                        <a:miter lim="800000"/>
                        <a:headEnd/>
                        <a:tailEnd/>
                      </a:ln>
                    </p:spPr>
                    <p:txBody>
                      <a:bodyPr wrap="none" anchor="ctr"/>
                      <a:lstStyle/>
                      <a:p>
                        <a:endParaRPr lang="en-US"/>
                      </a:p>
                    </p:txBody>
                  </p:sp>
                  <p:sp>
                    <p:nvSpPr>
                      <p:cNvPr id="115436" name="AutoShape 494"/>
                      <p:cNvSpPr>
                        <a:spLocks noChangeArrowheads="1"/>
                      </p:cNvSpPr>
                      <p:nvPr/>
                    </p:nvSpPr>
                    <p:spPr bwMode="auto">
                      <a:xfrm flipH="1" flipV="1">
                        <a:off x="2525" y="2289"/>
                        <a:ext cx="128" cy="137"/>
                      </a:xfrm>
                      <a:prstGeom prst="rtTriangle">
                        <a:avLst/>
                      </a:prstGeom>
                      <a:solidFill>
                        <a:srgbClr val="FF0000"/>
                      </a:solidFill>
                      <a:ln w="9525">
                        <a:noFill/>
                        <a:miter lim="800000"/>
                        <a:headEnd/>
                        <a:tailEnd/>
                      </a:ln>
                    </p:spPr>
                    <p:txBody>
                      <a:bodyPr wrap="none" anchor="ctr"/>
                      <a:lstStyle/>
                      <a:p>
                        <a:endParaRPr lang="en-US"/>
                      </a:p>
                    </p:txBody>
                  </p:sp>
                  <p:sp>
                    <p:nvSpPr>
                      <p:cNvPr id="115437" name="Rectangle 495"/>
                      <p:cNvSpPr>
                        <a:spLocks noChangeArrowheads="1"/>
                      </p:cNvSpPr>
                      <p:nvPr/>
                    </p:nvSpPr>
                    <p:spPr bwMode="auto">
                      <a:xfrm>
                        <a:off x="3071" y="857"/>
                        <a:ext cx="135" cy="1618"/>
                      </a:xfrm>
                      <a:prstGeom prst="rect">
                        <a:avLst/>
                      </a:prstGeom>
                      <a:solidFill>
                        <a:srgbClr val="FF0000"/>
                      </a:solidFill>
                      <a:ln w="9525">
                        <a:noFill/>
                        <a:miter lim="800000"/>
                        <a:headEnd/>
                        <a:tailEnd/>
                      </a:ln>
                    </p:spPr>
                    <p:txBody>
                      <a:bodyPr wrap="none" anchor="ctr"/>
                      <a:lstStyle/>
                      <a:p>
                        <a:endParaRPr lang="en-US"/>
                      </a:p>
                    </p:txBody>
                  </p:sp>
                  <p:sp>
                    <p:nvSpPr>
                      <p:cNvPr id="115438" name="Rectangle 496"/>
                      <p:cNvSpPr>
                        <a:spLocks noChangeArrowheads="1"/>
                      </p:cNvSpPr>
                      <p:nvPr/>
                    </p:nvSpPr>
                    <p:spPr bwMode="auto">
                      <a:xfrm>
                        <a:off x="2525" y="2041"/>
                        <a:ext cx="128" cy="283"/>
                      </a:xfrm>
                      <a:prstGeom prst="rect">
                        <a:avLst/>
                      </a:prstGeom>
                      <a:solidFill>
                        <a:srgbClr val="FF0000"/>
                      </a:solidFill>
                      <a:ln w="9525">
                        <a:noFill/>
                        <a:miter lim="800000"/>
                        <a:headEnd/>
                        <a:tailEnd/>
                      </a:ln>
                    </p:spPr>
                    <p:txBody>
                      <a:bodyPr wrap="none" anchor="ctr"/>
                      <a:lstStyle/>
                      <a:p>
                        <a:endParaRPr lang="en-US"/>
                      </a:p>
                    </p:txBody>
                  </p:sp>
                  <p:sp>
                    <p:nvSpPr>
                      <p:cNvPr id="115439" name="Rectangle 497"/>
                      <p:cNvSpPr>
                        <a:spLocks noChangeArrowheads="1"/>
                      </p:cNvSpPr>
                      <p:nvPr/>
                    </p:nvSpPr>
                    <p:spPr bwMode="auto">
                      <a:xfrm>
                        <a:off x="2738" y="1767"/>
                        <a:ext cx="681" cy="274"/>
                      </a:xfrm>
                      <a:prstGeom prst="rect">
                        <a:avLst/>
                      </a:prstGeom>
                      <a:solidFill>
                        <a:srgbClr val="009900">
                          <a:alpha val="50195"/>
                        </a:srgbClr>
                      </a:solidFill>
                      <a:ln w="9525">
                        <a:noFill/>
                        <a:miter lim="800000"/>
                        <a:headEnd/>
                        <a:tailEnd/>
                      </a:ln>
                    </p:spPr>
                    <p:txBody>
                      <a:bodyPr wrap="none" anchor="ctr"/>
                      <a:lstStyle/>
                      <a:p>
                        <a:endParaRPr lang="en-US"/>
                      </a:p>
                    </p:txBody>
                  </p:sp>
                  <p:sp>
                    <p:nvSpPr>
                      <p:cNvPr id="115440" name="Rectangle 498"/>
                      <p:cNvSpPr>
                        <a:spLocks noChangeArrowheads="1"/>
                      </p:cNvSpPr>
                      <p:nvPr/>
                    </p:nvSpPr>
                    <p:spPr bwMode="auto">
                      <a:xfrm>
                        <a:off x="3258" y="2041"/>
                        <a:ext cx="161" cy="409"/>
                      </a:xfrm>
                      <a:prstGeom prst="rect">
                        <a:avLst/>
                      </a:prstGeom>
                      <a:solidFill>
                        <a:srgbClr val="009900">
                          <a:alpha val="50195"/>
                        </a:srgbClr>
                      </a:solidFill>
                      <a:ln w="9525">
                        <a:noFill/>
                        <a:miter lim="800000"/>
                        <a:headEnd/>
                        <a:tailEnd/>
                      </a:ln>
                    </p:spPr>
                    <p:txBody>
                      <a:bodyPr wrap="none" anchor="ctr"/>
                      <a:lstStyle/>
                      <a:p>
                        <a:endParaRPr lang="en-US"/>
                      </a:p>
                    </p:txBody>
                  </p:sp>
                  <p:sp>
                    <p:nvSpPr>
                      <p:cNvPr id="115441" name="Rectangle 499"/>
                      <p:cNvSpPr>
                        <a:spLocks noChangeArrowheads="1"/>
                      </p:cNvSpPr>
                      <p:nvPr/>
                    </p:nvSpPr>
                    <p:spPr bwMode="auto">
                      <a:xfrm>
                        <a:off x="3334" y="2177"/>
                        <a:ext cx="85" cy="182"/>
                      </a:xfrm>
                      <a:prstGeom prst="rect">
                        <a:avLst/>
                      </a:prstGeom>
                      <a:solidFill>
                        <a:schemeClr val="tx1"/>
                      </a:solidFill>
                      <a:ln w="9525">
                        <a:noFill/>
                        <a:miter lim="800000"/>
                        <a:headEnd/>
                        <a:tailEnd/>
                      </a:ln>
                    </p:spPr>
                    <p:txBody>
                      <a:bodyPr wrap="none" anchor="ctr"/>
                      <a:lstStyle/>
                      <a:p>
                        <a:endParaRPr lang="en-US"/>
                      </a:p>
                    </p:txBody>
                  </p:sp>
                  <p:sp>
                    <p:nvSpPr>
                      <p:cNvPr id="115442" name="Rectangle 500"/>
                      <p:cNvSpPr>
                        <a:spLocks noChangeArrowheads="1"/>
                      </p:cNvSpPr>
                      <p:nvPr/>
                    </p:nvSpPr>
                    <p:spPr bwMode="auto">
                      <a:xfrm>
                        <a:off x="2525" y="902"/>
                        <a:ext cx="135" cy="1482"/>
                      </a:xfrm>
                      <a:prstGeom prst="rect">
                        <a:avLst/>
                      </a:prstGeom>
                      <a:solidFill>
                        <a:srgbClr val="FF0000"/>
                      </a:solidFill>
                      <a:ln w="9525">
                        <a:noFill/>
                        <a:miter lim="800000"/>
                        <a:headEnd/>
                        <a:tailEnd/>
                      </a:ln>
                    </p:spPr>
                    <p:txBody>
                      <a:bodyPr wrap="none" anchor="ctr"/>
                      <a:lstStyle/>
                      <a:p>
                        <a:endParaRPr lang="en-US"/>
                      </a:p>
                    </p:txBody>
                  </p:sp>
                  <p:sp>
                    <p:nvSpPr>
                      <p:cNvPr id="115443" name="AutoShape 501"/>
                      <p:cNvSpPr>
                        <a:spLocks noChangeArrowheads="1"/>
                      </p:cNvSpPr>
                      <p:nvPr/>
                    </p:nvSpPr>
                    <p:spPr bwMode="auto">
                      <a:xfrm flipH="1" flipV="1">
                        <a:off x="2525" y="1904"/>
                        <a:ext cx="213" cy="137"/>
                      </a:xfrm>
                      <a:prstGeom prst="rtTriangle">
                        <a:avLst/>
                      </a:prstGeom>
                      <a:solidFill>
                        <a:srgbClr val="009900">
                          <a:alpha val="50195"/>
                        </a:srgbClr>
                      </a:solidFill>
                      <a:ln w="9525">
                        <a:noFill/>
                        <a:miter lim="800000"/>
                        <a:headEnd/>
                        <a:tailEnd/>
                      </a:ln>
                    </p:spPr>
                    <p:txBody>
                      <a:bodyPr wrap="none" anchor="ctr"/>
                      <a:lstStyle/>
                      <a:p>
                        <a:endParaRPr lang="en-US"/>
                      </a:p>
                    </p:txBody>
                  </p:sp>
                  <p:sp>
                    <p:nvSpPr>
                      <p:cNvPr id="115444" name="Rectangle 502"/>
                      <p:cNvSpPr>
                        <a:spLocks noChangeArrowheads="1"/>
                      </p:cNvSpPr>
                      <p:nvPr/>
                    </p:nvSpPr>
                    <p:spPr bwMode="auto">
                      <a:xfrm>
                        <a:off x="2525" y="1767"/>
                        <a:ext cx="213" cy="137"/>
                      </a:xfrm>
                      <a:prstGeom prst="rect">
                        <a:avLst/>
                      </a:prstGeom>
                      <a:solidFill>
                        <a:srgbClr val="009900">
                          <a:alpha val="50195"/>
                        </a:srgbClr>
                      </a:solidFill>
                      <a:ln w="9525">
                        <a:noFill/>
                        <a:miter lim="800000"/>
                        <a:headEnd/>
                        <a:tailEnd/>
                      </a:ln>
                    </p:spPr>
                    <p:txBody>
                      <a:bodyPr wrap="none" anchor="ctr"/>
                      <a:lstStyle/>
                      <a:p>
                        <a:endParaRPr lang="en-US"/>
                      </a:p>
                    </p:txBody>
                  </p:sp>
                  <p:sp>
                    <p:nvSpPr>
                      <p:cNvPr id="115445" name="Rectangle 503"/>
                      <p:cNvSpPr>
                        <a:spLocks noChangeArrowheads="1"/>
                      </p:cNvSpPr>
                      <p:nvPr/>
                    </p:nvSpPr>
                    <p:spPr bwMode="auto">
                      <a:xfrm>
                        <a:off x="2440" y="2906"/>
                        <a:ext cx="256" cy="319"/>
                      </a:xfrm>
                      <a:prstGeom prst="rect">
                        <a:avLst/>
                      </a:prstGeom>
                      <a:solidFill>
                        <a:srgbClr val="009900">
                          <a:alpha val="50195"/>
                        </a:srgbClr>
                      </a:solidFill>
                      <a:ln w="9525">
                        <a:noFill/>
                        <a:miter lim="800000"/>
                        <a:headEnd/>
                        <a:tailEnd/>
                      </a:ln>
                    </p:spPr>
                    <p:txBody>
                      <a:bodyPr wrap="none" anchor="ctr"/>
                      <a:lstStyle/>
                      <a:p>
                        <a:endParaRPr lang="en-US"/>
                      </a:p>
                    </p:txBody>
                  </p:sp>
                  <p:sp>
                    <p:nvSpPr>
                      <p:cNvPr id="115446" name="AutoShape 504"/>
                      <p:cNvSpPr>
                        <a:spLocks noChangeArrowheads="1"/>
                      </p:cNvSpPr>
                      <p:nvPr/>
                    </p:nvSpPr>
                    <p:spPr bwMode="auto">
                      <a:xfrm flipH="1">
                        <a:off x="2440" y="2633"/>
                        <a:ext cx="256" cy="273"/>
                      </a:xfrm>
                      <a:prstGeom prst="rtTriangle">
                        <a:avLst/>
                      </a:prstGeom>
                      <a:solidFill>
                        <a:srgbClr val="009900">
                          <a:alpha val="50195"/>
                        </a:srgbClr>
                      </a:solidFill>
                      <a:ln w="9525">
                        <a:noFill/>
                        <a:miter lim="800000"/>
                        <a:headEnd/>
                        <a:tailEnd/>
                      </a:ln>
                    </p:spPr>
                    <p:txBody>
                      <a:bodyPr wrap="none" anchor="ctr"/>
                      <a:lstStyle/>
                      <a:p>
                        <a:endParaRPr lang="en-US"/>
                      </a:p>
                    </p:txBody>
                  </p:sp>
                  <p:sp>
                    <p:nvSpPr>
                      <p:cNvPr id="115447" name="Rectangle 505"/>
                      <p:cNvSpPr>
                        <a:spLocks noChangeArrowheads="1"/>
                      </p:cNvSpPr>
                      <p:nvPr/>
                    </p:nvSpPr>
                    <p:spPr bwMode="auto">
                      <a:xfrm>
                        <a:off x="2440" y="902"/>
                        <a:ext cx="85" cy="1048"/>
                      </a:xfrm>
                      <a:prstGeom prst="rect">
                        <a:avLst/>
                      </a:prstGeom>
                      <a:solidFill>
                        <a:srgbClr val="FF0000"/>
                      </a:solidFill>
                      <a:ln w="9525">
                        <a:noFill/>
                        <a:miter lim="800000"/>
                        <a:headEnd/>
                        <a:tailEnd/>
                      </a:ln>
                    </p:spPr>
                    <p:txBody>
                      <a:bodyPr wrap="none" anchor="ctr"/>
                      <a:lstStyle/>
                      <a:p>
                        <a:endParaRPr lang="en-US"/>
                      </a:p>
                    </p:txBody>
                  </p:sp>
                  <p:sp>
                    <p:nvSpPr>
                      <p:cNvPr id="115448" name="AutoShape 506"/>
                      <p:cNvSpPr>
                        <a:spLocks noChangeArrowheads="1"/>
                      </p:cNvSpPr>
                      <p:nvPr/>
                    </p:nvSpPr>
                    <p:spPr bwMode="auto">
                      <a:xfrm flipH="1" flipV="1">
                        <a:off x="2440" y="1939"/>
                        <a:ext cx="128" cy="137"/>
                      </a:xfrm>
                      <a:prstGeom prst="rtTriangle">
                        <a:avLst/>
                      </a:prstGeom>
                      <a:solidFill>
                        <a:srgbClr val="FF0000"/>
                      </a:solidFill>
                      <a:ln w="9525">
                        <a:noFill/>
                        <a:miter lim="800000"/>
                        <a:headEnd/>
                        <a:tailEnd/>
                      </a:ln>
                    </p:spPr>
                    <p:txBody>
                      <a:bodyPr wrap="none" anchor="ctr"/>
                      <a:lstStyle/>
                      <a:p>
                        <a:endParaRPr lang="en-US"/>
                      </a:p>
                    </p:txBody>
                  </p:sp>
                  <p:sp>
                    <p:nvSpPr>
                      <p:cNvPr id="115449" name="Rectangle 507"/>
                      <p:cNvSpPr>
                        <a:spLocks noChangeArrowheads="1"/>
                      </p:cNvSpPr>
                      <p:nvPr/>
                    </p:nvSpPr>
                    <p:spPr bwMode="auto">
                      <a:xfrm>
                        <a:off x="2152" y="1358"/>
                        <a:ext cx="85" cy="182"/>
                      </a:xfrm>
                      <a:prstGeom prst="rect">
                        <a:avLst/>
                      </a:prstGeom>
                      <a:solidFill>
                        <a:schemeClr val="tx1"/>
                      </a:solidFill>
                      <a:ln w="9525">
                        <a:noFill/>
                        <a:miter lim="800000"/>
                        <a:headEnd/>
                        <a:tailEnd/>
                      </a:ln>
                    </p:spPr>
                    <p:txBody>
                      <a:bodyPr wrap="none" anchor="ctr"/>
                      <a:lstStyle/>
                      <a:p>
                        <a:endParaRPr lang="en-US"/>
                      </a:p>
                    </p:txBody>
                  </p:sp>
                  <p:sp>
                    <p:nvSpPr>
                      <p:cNvPr id="115450" name="Rectangle 508"/>
                      <p:cNvSpPr>
                        <a:spLocks noChangeArrowheads="1"/>
                      </p:cNvSpPr>
                      <p:nvPr/>
                    </p:nvSpPr>
                    <p:spPr bwMode="auto">
                      <a:xfrm flipH="1" flipV="1">
                        <a:off x="3419" y="923"/>
                        <a:ext cx="85" cy="182"/>
                      </a:xfrm>
                      <a:prstGeom prst="rect">
                        <a:avLst/>
                      </a:prstGeom>
                      <a:solidFill>
                        <a:schemeClr val="tx1"/>
                      </a:solidFill>
                      <a:ln w="9525">
                        <a:noFill/>
                        <a:miter lim="800000"/>
                        <a:headEnd/>
                        <a:tailEnd/>
                      </a:ln>
                    </p:spPr>
                    <p:txBody>
                      <a:bodyPr wrap="none" anchor="ctr"/>
                      <a:lstStyle/>
                      <a:p>
                        <a:endParaRPr lang="en-US"/>
                      </a:p>
                    </p:txBody>
                  </p:sp>
                  <p:sp>
                    <p:nvSpPr>
                      <p:cNvPr id="115451" name="Rectangle 509"/>
                      <p:cNvSpPr>
                        <a:spLocks noChangeArrowheads="1"/>
                      </p:cNvSpPr>
                      <p:nvPr/>
                    </p:nvSpPr>
                    <p:spPr bwMode="auto">
                      <a:xfrm>
                        <a:off x="2440" y="902"/>
                        <a:ext cx="341" cy="228"/>
                      </a:xfrm>
                      <a:prstGeom prst="rect">
                        <a:avLst/>
                      </a:prstGeom>
                      <a:noFill/>
                      <a:ln w="9525">
                        <a:solidFill>
                          <a:schemeClr val="tx1"/>
                        </a:solidFill>
                        <a:prstDash val="sysDot"/>
                        <a:miter lim="800000"/>
                        <a:headEnd/>
                        <a:tailEnd/>
                      </a:ln>
                    </p:spPr>
                    <p:txBody>
                      <a:bodyPr wrap="none" anchor="ctr"/>
                      <a:lstStyle/>
                      <a:p>
                        <a:endParaRPr lang="en-US"/>
                      </a:p>
                    </p:txBody>
                  </p:sp>
                  <p:sp>
                    <p:nvSpPr>
                      <p:cNvPr id="115452" name="Rectangle 510"/>
                      <p:cNvSpPr>
                        <a:spLocks noChangeArrowheads="1"/>
                      </p:cNvSpPr>
                      <p:nvPr/>
                    </p:nvSpPr>
                    <p:spPr bwMode="auto">
                      <a:xfrm>
                        <a:off x="2908" y="1333"/>
                        <a:ext cx="341" cy="228"/>
                      </a:xfrm>
                      <a:prstGeom prst="rect">
                        <a:avLst/>
                      </a:prstGeom>
                      <a:noFill/>
                      <a:ln w="9525">
                        <a:solidFill>
                          <a:schemeClr val="tx1"/>
                        </a:solidFill>
                        <a:prstDash val="sysDot"/>
                        <a:miter lim="800000"/>
                        <a:headEnd/>
                        <a:tailEnd/>
                      </a:ln>
                    </p:spPr>
                    <p:txBody>
                      <a:bodyPr wrap="none" anchor="ctr"/>
                      <a:lstStyle/>
                      <a:p>
                        <a:endParaRPr lang="en-US"/>
                      </a:p>
                    </p:txBody>
                  </p:sp>
                  <p:sp>
                    <p:nvSpPr>
                      <p:cNvPr id="115453" name="Rectangle 511"/>
                      <p:cNvSpPr>
                        <a:spLocks noChangeArrowheads="1"/>
                      </p:cNvSpPr>
                      <p:nvPr/>
                    </p:nvSpPr>
                    <p:spPr bwMode="auto">
                      <a:xfrm>
                        <a:off x="2987" y="853"/>
                        <a:ext cx="135" cy="487"/>
                      </a:xfrm>
                      <a:prstGeom prst="rect">
                        <a:avLst/>
                      </a:prstGeom>
                      <a:solidFill>
                        <a:srgbClr val="FF0000"/>
                      </a:solidFill>
                      <a:ln w="9525">
                        <a:noFill/>
                        <a:miter lim="800000"/>
                        <a:headEnd/>
                        <a:tailEnd/>
                      </a:ln>
                    </p:spPr>
                    <p:txBody>
                      <a:bodyPr wrap="none" anchor="ctr"/>
                      <a:lstStyle/>
                      <a:p>
                        <a:endParaRPr lang="en-US"/>
                      </a:p>
                    </p:txBody>
                  </p:sp>
                  <p:sp>
                    <p:nvSpPr>
                      <p:cNvPr id="115454" name="Rectangle 512"/>
                      <p:cNvSpPr>
                        <a:spLocks noChangeArrowheads="1"/>
                      </p:cNvSpPr>
                      <p:nvPr/>
                    </p:nvSpPr>
                    <p:spPr bwMode="auto">
                      <a:xfrm flipH="1" flipV="1">
                        <a:off x="2483" y="937"/>
                        <a:ext cx="936" cy="137"/>
                      </a:xfrm>
                      <a:prstGeom prst="rect">
                        <a:avLst/>
                      </a:prstGeom>
                      <a:solidFill>
                        <a:srgbClr val="009900">
                          <a:alpha val="50195"/>
                        </a:srgbClr>
                      </a:solidFill>
                      <a:ln w="9525">
                        <a:noFill/>
                        <a:miter lim="800000"/>
                        <a:headEnd/>
                        <a:tailEnd/>
                      </a:ln>
                    </p:spPr>
                    <p:txBody>
                      <a:bodyPr wrap="none" anchor="ctr"/>
                      <a:lstStyle/>
                      <a:p>
                        <a:endParaRPr lang="en-US"/>
                      </a:p>
                    </p:txBody>
                  </p:sp>
                  <p:sp>
                    <p:nvSpPr>
                      <p:cNvPr id="115455" name="Rectangle 513"/>
                      <p:cNvSpPr>
                        <a:spLocks noChangeArrowheads="1"/>
                      </p:cNvSpPr>
                      <p:nvPr/>
                    </p:nvSpPr>
                    <p:spPr bwMode="auto">
                      <a:xfrm>
                        <a:off x="2240" y="1393"/>
                        <a:ext cx="936" cy="136"/>
                      </a:xfrm>
                      <a:prstGeom prst="rect">
                        <a:avLst/>
                      </a:prstGeom>
                      <a:solidFill>
                        <a:srgbClr val="009900">
                          <a:alpha val="50195"/>
                        </a:srgbClr>
                      </a:solidFill>
                      <a:ln w="9525">
                        <a:noFill/>
                        <a:miter lim="800000"/>
                        <a:headEnd/>
                        <a:tailEnd/>
                      </a:ln>
                    </p:spPr>
                    <p:txBody>
                      <a:bodyPr wrap="none" anchor="ctr"/>
                      <a:lstStyle/>
                      <a:p>
                        <a:endParaRPr lang="en-US"/>
                      </a:p>
                    </p:txBody>
                  </p:sp>
                  <p:sp>
                    <p:nvSpPr>
                      <p:cNvPr id="115456" name="Rectangle 514"/>
                      <p:cNvSpPr>
                        <a:spLocks noChangeArrowheads="1"/>
                      </p:cNvSpPr>
                      <p:nvPr/>
                    </p:nvSpPr>
                    <p:spPr bwMode="auto">
                      <a:xfrm rot="-2700000">
                        <a:off x="2198" y="2254"/>
                        <a:ext cx="340" cy="638"/>
                      </a:xfrm>
                      <a:prstGeom prst="rect">
                        <a:avLst/>
                      </a:prstGeom>
                      <a:solidFill>
                        <a:srgbClr val="009900">
                          <a:alpha val="50195"/>
                        </a:srgbClr>
                      </a:solidFill>
                      <a:ln w="9525">
                        <a:noFill/>
                        <a:miter lim="800000"/>
                        <a:headEnd/>
                        <a:tailEnd/>
                      </a:ln>
                    </p:spPr>
                    <p:txBody>
                      <a:bodyPr wrap="none" anchor="ctr"/>
                      <a:lstStyle/>
                      <a:p>
                        <a:endParaRPr lang="en-US"/>
                      </a:p>
                    </p:txBody>
                  </p:sp>
                  <p:sp>
                    <p:nvSpPr>
                      <p:cNvPr id="115457" name="Rectangle 515"/>
                      <p:cNvSpPr>
                        <a:spLocks noChangeArrowheads="1"/>
                      </p:cNvSpPr>
                      <p:nvPr/>
                    </p:nvSpPr>
                    <p:spPr bwMode="auto">
                      <a:xfrm>
                        <a:off x="1760" y="3225"/>
                        <a:ext cx="170" cy="910"/>
                      </a:xfrm>
                      <a:prstGeom prst="rect">
                        <a:avLst/>
                      </a:prstGeom>
                      <a:solidFill>
                        <a:srgbClr val="009900">
                          <a:alpha val="50195"/>
                        </a:srgbClr>
                      </a:solidFill>
                      <a:ln w="9525">
                        <a:noFill/>
                        <a:miter lim="800000"/>
                        <a:headEnd/>
                        <a:tailEnd/>
                      </a:ln>
                    </p:spPr>
                    <p:txBody>
                      <a:bodyPr wrap="none" anchor="ctr"/>
                      <a:lstStyle/>
                      <a:p>
                        <a:endParaRPr lang="en-US"/>
                      </a:p>
                    </p:txBody>
                  </p:sp>
                  <p:sp>
                    <p:nvSpPr>
                      <p:cNvPr id="115458" name="Rectangle 516"/>
                      <p:cNvSpPr>
                        <a:spLocks noChangeArrowheads="1"/>
                      </p:cNvSpPr>
                      <p:nvPr/>
                    </p:nvSpPr>
                    <p:spPr bwMode="auto">
                      <a:xfrm>
                        <a:off x="2440" y="3225"/>
                        <a:ext cx="171" cy="910"/>
                      </a:xfrm>
                      <a:prstGeom prst="rect">
                        <a:avLst/>
                      </a:prstGeom>
                      <a:solidFill>
                        <a:srgbClr val="009900">
                          <a:alpha val="50195"/>
                        </a:srgbClr>
                      </a:solidFill>
                      <a:ln w="9525">
                        <a:noFill/>
                        <a:miter lim="800000"/>
                        <a:headEnd/>
                        <a:tailEnd/>
                      </a:ln>
                    </p:spPr>
                    <p:txBody>
                      <a:bodyPr wrap="none" anchor="ctr"/>
                      <a:lstStyle/>
                      <a:p>
                        <a:endParaRPr lang="en-US"/>
                      </a:p>
                    </p:txBody>
                  </p:sp>
                  <p:sp>
                    <p:nvSpPr>
                      <p:cNvPr id="115459" name="Text Box 517"/>
                      <p:cNvSpPr txBox="1">
                        <a:spLocks noChangeArrowheads="1"/>
                      </p:cNvSpPr>
                      <p:nvPr/>
                    </p:nvSpPr>
                    <p:spPr bwMode="auto">
                      <a:xfrm>
                        <a:off x="2516" y="720"/>
                        <a:ext cx="319" cy="1222"/>
                      </a:xfrm>
                      <a:prstGeom prst="rect">
                        <a:avLst/>
                      </a:prstGeom>
                      <a:noFill/>
                      <a:ln w="9525">
                        <a:noFill/>
                        <a:miter lim="800000"/>
                        <a:headEnd/>
                        <a:tailEnd/>
                      </a:ln>
                    </p:spPr>
                    <p:txBody>
                      <a:bodyPr wrap="none">
                        <a:spAutoFit/>
                      </a:bodyPr>
                      <a:lstStyle/>
                      <a:p>
                        <a:pPr eaLnBrk="1" hangingPunct="1"/>
                        <a:endParaRPr lang="en-US">
                          <a:solidFill>
                            <a:srgbClr val="000000"/>
                          </a:solidFill>
                          <a:latin typeface="Arial" pitchFamily="34" charset="0"/>
                        </a:endParaRPr>
                      </a:p>
                    </p:txBody>
                  </p:sp>
                  <p:sp>
                    <p:nvSpPr>
                      <p:cNvPr id="115460" name="Text Box 518"/>
                      <p:cNvSpPr txBox="1">
                        <a:spLocks noChangeArrowheads="1"/>
                      </p:cNvSpPr>
                      <p:nvPr/>
                    </p:nvSpPr>
                    <p:spPr bwMode="auto">
                      <a:xfrm>
                        <a:off x="3261" y="2888"/>
                        <a:ext cx="320" cy="1222"/>
                      </a:xfrm>
                      <a:prstGeom prst="rect">
                        <a:avLst/>
                      </a:prstGeom>
                      <a:noFill/>
                      <a:ln w="9525">
                        <a:noFill/>
                        <a:miter lim="800000"/>
                        <a:headEnd/>
                        <a:tailEnd/>
                      </a:ln>
                    </p:spPr>
                    <p:txBody>
                      <a:bodyPr wrap="none">
                        <a:spAutoFit/>
                      </a:bodyPr>
                      <a:lstStyle/>
                      <a:p>
                        <a:pPr eaLnBrk="1" hangingPunct="1"/>
                        <a:endParaRPr lang="en-US">
                          <a:solidFill>
                            <a:srgbClr val="000000"/>
                          </a:solidFill>
                          <a:latin typeface="Arial" pitchFamily="34" charset="0"/>
                        </a:endParaRPr>
                      </a:p>
                    </p:txBody>
                  </p:sp>
                  <p:sp>
                    <p:nvSpPr>
                      <p:cNvPr id="115461" name="Text Box 519"/>
                      <p:cNvSpPr txBox="1">
                        <a:spLocks noChangeArrowheads="1"/>
                      </p:cNvSpPr>
                      <p:nvPr/>
                    </p:nvSpPr>
                    <p:spPr bwMode="auto">
                      <a:xfrm>
                        <a:off x="3147" y="1063"/>
                        <a:ext cx="321" cy="1222"/>
                      </a:xfrm>
                      <a:prstGeom prst="rect">
                        <a:avLst/>
                      </a:prstGeom>
                      <a:noFill/>
                      <a:ln w="9525">
                        <a:noFill/>
                        <a:miter lim="800000"/>
                        <a:headEnd/>
                        <a:tailEnd/>
                      </a:ln>
                    </p:spPr>
                    <p:txBody>
                      <a:bodyPr wrap="none">
                        <a:spAutoFit/>
                      </a:bodyPr>
                      <a:lstStyle/>
                      <a:p>
                        <a:pPr eaLnBrk="1" hangingPunct="1"/>
                        <a:endParaRPr lang="en-US">
                          <a:solidFill>
                            <a:srgbClr val="000000"/>
                          </a:solidFill>
                          <a:latin typeface="Arial" pitchFamily="34" charset="0"/>
                        </a:endParaRPr>
                      </a:p>
                    </p:txBody>
                  </p:sp>
                  <p:sp>
                    <p:nvSpPr>
                      <p:cNvPr id="115462" name="Text Box 520"/>
                      <p:cNvSpPr txBox="1">
                        <a:spLocks noChangeArrowheads="1"/>
                      </p:cNvSpPr>
                      <p:nvPr/>
                    </p:nvSpPr>
                    <p:spPr bwMode="auto">
                      <a:xfrm>
                        <a:off x="2612" y="1208"/>
                        <a:ext cx="321" cy="1219"/>
                      </a:xfrm>
                      <a:prstGeom prst="rect">
                        <a:avLst/>
                      </a:prstGeom>
                      <a:noFill/>
                      <a:ln w="9525">
                        <a:noFill/>
                        <a:miter lim="800000"/>
                        <a:headEnd/>
                        <a:tailEnd/>
                      </a:ln>
                    </p:spPr>
                    <p:txBody>
                      <a:bodyPr wrap="none">
                        <a:spAutoFit/>
                      </a:bodyPr>
                      <a:lstStyle/>
                      <a:p>
                        <a:pPr eaLnBrk="1" hangingPunct="1"/>
                        <a:endParaRPr lang="en-US">
                          <a:solidFill>
                            <a:srgbClr val="000000"/>
                          </a:solidFill>
                          <a:latin typeface="Arial" pitchFamily="34" charset="0"/>
                        </a:endParaRPr>
                      </a:p>
                    </p:txBody>
                  </p:sp>
                  <p:sp>
                    <p:nvSpPr>
                      <p:cNvPr id="115463" name="Text Box 521"/>
                      <p:cNvSpPr txBox="1">
                        <a:spLocks noChangeArrowheads="1"/>
                      </p:cNvSpPr>
                      <p:nvPr/>
                    </p:nvSpPr>
                    <p:spPr bwMode="auto">
                      <a:xfrm>
                        <a:off x="3215" y="2027"/>
                        <a:ext cx="319" cy="1220"/>
                      </a:xfrm>
                      <a:prstGeom prst="rect">
                        <a:avLst/>
                      </a:prstGeom>
                      <a:noFill/>
                      <a:ln w="9525">
                        <a:noFill/>
                        <a:miter lim="800000"/>
                        <a:headEnd/>
                        <a:tailEnd/>
                      </a:ln>
                    </p:spPr>
                    <p:txBody>
                      <a:bodyPr wrap="none">
                        <a:spAutoFit/>
                      </a:bodyPr>
                      <a:lstStyle/>
                      <a:p>
                        <a:pPr eaLnBrk="1" hangingPunct="1"/>
                        <a:endParaRPr lang="en-US">
                          <a:solidFill>
                            <a:srgbClr val="000000"/>
                          </a:solidFill>
                          <a:latin typeface="Arial" pitchFamily="34" charset="0"/>
                        </a:endParaRPr>
                      </a:p>
                    </p:txBody>
                  </p:sp>
                  <p:sp>
                    <p:nvSpPr>
                      <p:cNvPr id="115464" name="Text Box 522"/>
                      <p:cNvSpPr txBox="1">
                        <a:spLocks noChangeArrowheads="1"/>
                      </p:cNvSpPr>
                      <p:nvPr/>
                    </p:nvSpPr>
                    <p:spPr bwMode="auto">
                      <a:xfrm>
                        <a:off x="2631" y="2312"/>
                        <a:ext cx="321" cy="1220"/>
                      </a:xfrm>
                      <a:prstGeom prst="rect">
                        <a:avLst/>
                      </a:prstGeom>
                      <a:noFill/>
                      <a:ln w="9525">
                        <a:noFill/>
                        <a:miter lim="800000"/>
                        <a:headEnd/>
                        <a:tailEnd/>
                      </a:ln>
                    </p:spPr>
                    <p:txBody>
                      <a:bodyPr wrap="none">
                        <a:spAutoFit/>
                      </a:bodyPr>
                      <a:lstStyle/>
                      <a:p>
                        <a:pPr eaLnBrk="1" hangingPunct="1"/>
                        <a:endParaRPr lang="en-US">
                          <a:solidFill>
                            <a:srgbClr val="000000"/>
                          </a:solidFill>
                          <a:latin typeface="Arial" pitchFamily="34" charset="0"/>
                        </a:endParaRPr>
                      </a:p>
                    </p:txBody>
                  </p:sp>
                  <p:sp>
                    <p:nvSpPr>
                      <p:cNvPr id="115465" name="Rectangle 523"/>
                      <p:cNvSpPr>
                        <a:spLocks noChangeArrowheads="1"/>
                      </p:cNvSpPr>
                      <p:nvPr/>
                    </p:nvSpPr>
                    <p:spPr bwMode="auto">
                      <a:xfrm>
                        <a:off x="1760" y="3088"/>
                        <a:ext cx="255" cy="228"/>
                      </a:xfrm>
                      <a:prstGeom prst="rect">
                        <a:avLst/>
                      </a:prstGeom>
                      <a:solidFill>
                        <a:srgbClr val="009900">
                          <a:alpha val="50195"/>
                        </a:srgbClr>
                      </a:solidFill>
                      <a:ln w="9525">
                        <a:noFill/>
                        <a:miter lim="800000"/>
                        <a:headEnd/>
                        <a:tailEnd/>
                      </a:ln>
                    </p:spPr>
                    <p:txBody>
                      <a:bodyPr wrap="none" anchor="ctr"/>
                      <a:lstStyle/>
                      <a:p>
                        <a:endParaRPr lang="en-US"/>
                      </a:p>
                    </p:txBody>
                  </p:sp>
                  <p:sp>
                    <p:nvSpPr>
                      <p:cNvPr id="115466" name="Rectangle 524"/>
                      <p:cNvSpPr>
                        <a:spLocks noChangeArrowheads="1"/>
                      </p:cNvSpPr>
                      <p:nvPr/>
                    </p:nvSpPr>
                    <p:spPr bwMode="auto">
                      <a:xfrm>
                        <a:off x="1802" y="2951"/>
                        <a:ext cx="85" cy="137"/>
                      </a:xfrm>
                      <a:prstGeom prst="rect">
                        <a:avLst/>
                      </a:prstGeom>
                      <a:solidFill>
                        <a:srgbClr val="009900">
                          <a:alpha val="50195"/>
                        </a:srgbClr>
                      </a:solidFill>
                      <a:ln w="9525">
                        <a:noFill/>
                        <a:miter lim="800000"/>
                        <a:headEnd/>
                        <a:tailEnd/>
                      </a:ln>
                    </p:spPr>
                    <p:txBody>
                      <a:bodyPr wrap="none" anchor="ctr"/>
                      <a:lstStyle/>
                      <a:p>
                        <a:endParaRPr lang="en-US"/>
                      </a:p>
                    </p:txBody>
                  </p:sp>
                  <p:sp>
                    <p:nvSpPr>
                      <p:cNvPr id="115467" name="Rectangle 525"/>
                      <p:cNvSpPr>
                        <a:spLocks noChangeArrowheads="1"/>
                      </p:cNvSpPr>
                      <p:nvPr/>
                    </p:nvSpPr>
                    <p:spPr bwMode="auto">
                      <a:xfrm>
                        <a:off x="1872" y="2946"/>
                        <a:ext cx="144" cy="192"/>
                      </a:xfrm>
                      <a:prstGeom prst="rect">
                        <a:avLst/>
                      </a:prstGeom>
                      <a:solidFill>
                        <a:srgbClr val="009900">
                          <a:alpha val="50195"/>
                        </a:srgbClr>
                      </a:solidFill>
                      <a:ln w="9525">
                        <a:noFill/>
                        <a:miter lim="800000"/>
                        <a:headEnd/>
                        <a:tailEnd/>
                      </a:ln>
                    </p:spPr>
                    <p:txBody>
                      <a:bodyPr wrap="none" anchor="ctr"/>
                      <a:lstStyle/>
                      <a:p>
                        <a:endParaRPr lang="en-US"/>
                      </a:p>
                    </p:txBody>
                  </p:sp>
                  <p:sp>
                    <p:nvSpPr>
                      <p:cNvPr id="115468" name="AutoShape 526"/>
                      <p:cNvSpPr>
                        <a:spLocks noChangeArrowheads="1"/>
                      </p:cNvSpPr>
                      <p:nvPr/>
                    </p:nvSpPr>
                    <p:spPr bwMode="auto">
                      <a:xfrm flipV="1">
                        <a:off x="2034" y="2223"/>
                        <a:ext cx="277" cy="273"/>
                      </a:xfrm>
                      <a:prstGeom prst="rtTriangle">
                        <a:avLst/>
                      </a:prstGeom>
                      <a:solidFill>
                        <a:srgbClr val="009900">
                          <a:alpha val="50195"/>
                        </a:srgbClr>
                      </a:solidFill>
                      <a:ln w="9525">
                        <a:noFill/>
                        <a:miter lim="800000"/>
                        <a:headEnd/>
                        <a:tailEnd/>
                      </a:ln>
                    </p:spPr>
                    <p:txBody>
                      <a:bodyPr wrap="none" anchor="ctr"/>
                      <a:lstStyle/>
                      <a:p>
                        <a:endParaRPr lang="en-US"/>
                      </a:p>
                    </p:txBody>
                  </p:sp>
                  <p:sp>
                    <p:nvSpPr>
                      <p:cNvPr id="115469" name="Rectangle 527"/>
                      <p:cNvSpPr>
                        <a:spLocks noChangeArrowheads="1"/>
                      </p:cNvSpPr>
                      <p:nvPr/>
                    </p:nvSpPr>
                    <p:spPr bwMode="auto">
                      <a:xfrm>
                        <a:off x="2027" y="2279"/>
                        <a:ext cx="85" cy="182"/>
                      </a:xfrm>
                      <a:prstGeom prst="rect">
                        <a:avLst/>
                      </a:prstGeom>
                      <a:solidFill>
                        <a:schemeClr val="tx1"/>
                      </a:solidFill>
                      <a:ln w="9525">
                        <a:noFill/>
                        <a:miter lim="800000"/>
                        <a:headEnd/>
                        <a:tailEnd/>
                      </a:ln>
                    </p:spPr>
                    <p:txBody>
                      <a:bodyPr wrap="none" anchor="ctr"/>
                      <a:lstStyle/>
                      <a:p>
                        <a:endParaRPr lang="en-US"/>
                      </a:p>
                    </p:txBody>
                  </p:sp>
                  <p:sp>
                    <p:nvSpPr>
                      <p:cNvPr id="115470" name="Text Box 528"/>
                      <p:cNvSpPr txBox="1">
                        <a:spLocks noChangeArrowheads="1"/>
                      </p:cNvSpPr>
                      <p:nvPr/>
                    </p:nvSpPr>
                    <p:spPr bwMode="auto">
                      <a:xfrm>
                        <a:off x="2054" y="3507"/>
                        <a:ext cx="321" cy="1222"/>
                      </a:xfrm>
                      <a:prstGeom prst="rect">
                        <a:avLst/>
                      </a:prstGeom>
                      <a:noFill/>
                      <a:ln w="9525">
                        <a:noFill/>
                        <a:miter lim="800000"/>
                        <a:headEnd/>
                        <a:tailEnd/>
                      </a:ln>
                    </p:spPr>
                    <p:txBody>
                      <a:bodyPr wrap="none">
                        <a:spAutoFit/>
                      </a:bodyPr>
                      <a:lstStyle/>
                      <a:p>
                        <a:pPr eaLnBrk="1" hangingPunct="1"/>
                        <a:endParaRPr lang="en-US">
                          <a:solidFill>
                            <a:srgbClr val="000000"/>
                          </a:solidFill>
                          <a:latin typeface="Arial" pitchFamily="34" charset="0"/>
                        </a:endParaRPr>
                      </a:p>
                    </p:txBody>
                  </p:sp>
                  <p:sp>
                    <p:nvSpPr>
                      <p:cNvPr id="115471" name="Text Box 529"/>
                      <p:cNvSpPr txBox="1">
                        <a:spLocks noChangeArrowheads="1"/>
                      </p:cNvSpPr>
                      <p:nvPr/>
                    </p:nvSpPr>
                    <p:spPr bwMode="auto">
                      <a:xfrm>
                        <a:off x="2729" y="3513"/>
                        <a:ext cx="319" cy="1219"/>
                      </a:xfrm>
                      <a:prstGeom prst="rect">
                        <a:avLst/>
                      </a:prstGeom>
                      <a:noFill/>
                      <a:ln w="9525">
                        <a:noFill/>
                        <a:miter lim="800000"/>
                        <a:headEnd/>
                        <a:tailEnd/>
                      </a:ln>
                    </p:spPr>
                    <p:txBody>
                      <a:bodyPr wrap="none">
                        <a:spAutoFit/>
                      </a:bodyPr>
                      <a:lstStyle/>
                      <a:p>
                        <a:pPr eaLnBrk="1" hangingPunct="1"/>
                        <a:endParaRPr lang="en-US">
                          <a:solidFill>
                            <a:srgbClr val="000000"/>
                          </a:solidFill>
                          <a:latin typeface="Arial" pitchFamily="34" charset="0"/>
                        </a:endParaRPr>
                      </a:p>
                    </p:txBody>
                  </p:sp>
                </p:grpSp>
                <p:grpSp>
                  <p:nvGrpSpPr>
                    <p:cNvPr id="19" name="Group 530"/>
                    <p:cNvGrpSpPr>
                      <a:grpSpLocks/>
                    </p:cNvGrpSpPr>
                    <p:nvPr/>
                  </p:nvGrpSpPr>
                  <p:grpSpPr bwMode="auto">
                    <a:xfrm flipH="1" flipV="1">
                      <a:off x="1142" y="1388"/>
                      <a:ext cx="678" cy="844"/>
                      <a:chOff x="1632" y="720"/>
                      <a:chExt cx="1872" cy="4464"/>
                    </a:xfrm>
                  </p:grpSpPr>
                  <p:sp>
                    <p:nvSpPr>
                      <p:cNvPr id="115364" name="Rectangle 531"/>
                      <p:cNvSpPr>
                        <a:spLocks noChangeArrowheads="1"/>
                      </p:cNvSpPr>
                      <p:nvPr/>
                    </p:nvSpPr>
                    <p:spPr bwMode="auto">
                      <a:xfrm>
                        <a:off x="2143" y="720"/>
                        <a:ext cx="170" cy="956"/>
                      </a:xfrm>
                      <a:prstGeom prst="rect">
                        <a:avLst/>
                      </a:prstGeom>
                      <a:solidFill>
                        <a:srgbClr val="32A0DA">
                          <a:alpha val="50195"/>
                        </a:srgbClr>
                      </a:solidFill>
                      <a:ln w="9525">
                        <a:noFill/>
                        <a:miter lim="800000"/>
                        <a:headEnd/>
                        <a:tailEnd/>
                      </a:ln>
                    </p:spPr>
                    <p:txBody>
                      <a:bodyPr wrap="none" anchor="ctr"/>
                      <a:lstStyle/>
                      <a:p>
                        <a:endParaRPr lang="en-US"/>
                      </a:p>
                    </p:txBody>
                  </p:sp>
                  <p:sp>
                    <p:nvSpPr>
                      <p:cNvPr id="115365" name="Rectangle 532"/>
                      <p:cNvSpPr>
                        <a:spLocks noChangeArrowheads="1"/>
                      </p:cNvSpPr>
                      <p:nvPr/>
                    </p:nvSpPr>
                    <p:spPr bwMode="auto">
                      <a:xfrm>
                        <a:off x="2270" y="720"/>
                        <a:ext cx="1234" cy="501"/>
                      </a:xfrm>
                      <a:prstGeom prst="rect">
                        <a:avLst/>
                      </a:prstGeom>
                      <a:solidFill>
                        <a:srgbClr val="32A0DA">
                          <a:alpha val="50195"/>
                        </a:srgbClr>
                      </a:solidFill>
                      <a:ln w="9525">
                        <a:noFill/>
                        <a:miter lim="800000"/>
                        <a:headEnd/>
                        <a:tailEnd/>
                      </a:ln>
                    </p:spPr>
                    <p:txBody>
                      <a:bodyPr wrap="none" anchor="ctr"/>
                      <a:lstStyle/>
                      <a:p>
                        <a:endParaRPr lang="en-US"/>
                      </a:p>
                    </p:txBody>
                  </p:sp>
                  <p:sp>
                    <p:nvSpPr>
                      <p:cNvPr id="115366" name="Rectangle 533"/>
                      <p:cNvSpPr>
                        <a:spLocks noChangeArrowheads="1"/>
                      </p:cNvSpPr>
                      <p:nvPr/>
                    </p:nvSpPr>
                    <p:spPr bwMode="auto">
                      <a:xfrm>
                        <a:off x="2038" y="1950"/>
                        <a:ext cx="1381" cy="1229"/>
                      </a:xfrm>
                      <a:prstGeom prst="rect">
                        <a:avLst/>
                      </a:prstGeom>
                      <a:solidFill>
                        <a:srgbClr val="32A0DA">
                          <a:alpha val="50195"/>
                        </a:srgbClr>
                      </a:solidFill>
                      <a:ln w="9525">
                        <a:noFill/>
                        <a:miter lim="800000"/>
                        <a:headEnd/>
                        <a:tailEnd/>
                      </a:ln>
                    </p:spPr>
                    <p:txBody>
                      <a:bodyPr wrap="none" anchor="ctr"/>
                      <a:lstStyle/>
                      <a:p>
                        <a:endParaRPr lang="en-US"/>
                      </a:p>
                    </p:txBody>
                  </p:sp>
                  <p:sp>
                    <p:nvSpPr>
                      <p:cNvPr id="115367" name="Rectangle 534"/>
                      <p:cNvSpPr>
                        <a:spLocks noChangeArrowheads="1"/>
                      </p:cNvSpPr>
                      <p:nvPr/>
                    </p:nvSpPr>
                    <p:spPr bwMode="auto">
                      <a:xfrm>
                        <a:off x="1632" y="3680"/>
                        <a:ext cx="1276" cy="228"/>
                      </a:xfrm>
                      <a:prstGeom prst="rect">
                        <a:avLst/>
                      </a:prstGeom>
                      <a:solidFill>
                        <a:srgbClr val="FF0000"/>
                      </a:solidFill>
                      <a:ln w="9525">
                        <a:noFill/>
                        <a:miter lim="800000"/>
                        <a:headEnd/>
                        <a:tailEnd/>
                      </a:ln>
                    </p:spPr>
                    <p:txBody>
                      <a:bodyPr wrap="none" anchor="ctr"/>
                      <a:lstStyle/>
                      <a:p>
                        <a:endParaRPr lang="en-US"/>
                      </a:p>
                    </p:txBody>
                  </p:sp>
                  <p:sp>
                    <p:nvSpPr>
                      <p:cNvPr id="115368" name="AutoShape 535"/>
                      <p:cNvSpPr>
                        <a:spLocks noChangeArrowheads="1"/>
                      </p:cNvSpPr>
                      <p:nvPr/>
                    </p:nvSpPr>
                    <p:spPr bwMode="auto">
                      <a:xfrm>
                        <a:off x="1887" y="2951"/>
                        <a:ext cx="128" cy="137"/>
                      </a:xfrm>
                      <a:prstGeom prst="rtTriangle">
                        <a:avLst/>
                      </a:prstGeom>
                      <a:solidFill>
                        <a:srgbClr val="009900">
                          <a:alpha val="50195"/>
                        </a:srgbClr>
                      </a:solidFill>
                      <a:ln w="9525">
                        <a:noFill/>
                        <a:miter lim="800000"/>
                        <a:headEnd/>
                        <a:tailEnd/>
                      </a:ln>
                    </p:spPr>
                    <p:txBody>
                      <a:bodyPr wrap="none" anchor="ctr"/>
                      <a:lstStyle/>
                      <a:p>
                        <a:endParaRPr lang="en-US"/>
                      </a:p>
                    </p:txBody>
                  </p:sp>
                  <p:sp>
                    <p:nvSpPr>
                      <p:cNvPr id="115369" name="AutoShape 536"/>
                      <p:cNvSpPr>
                        <a:spLocks noChangeArrowheads="1"/>
                      </p:cNvSpPr>
                      <p:nvPr/>
                    </p:nvSpPr>
                    <p:spPr bwMode="auto">
                      <a:xfrm flipH="1">
                        <a:off x="1760" y="2920"/>
                        <a:ext cx="42" cy="168"/>
                      </a:xfrm>
                      <a:prstGeom prst="rtTriangle">
                        <a:avLst/>
                      </a:prstGeom>
                      <a:solidFill>
                        <a:srgbClr val="009900">
                          <a:alpha val="50195"/>
                        </a:srgbClr>
                      </a:solidFill>
                      <a:ln w="9525">
                        <a:noFill/>
                        <a:miter lim="800000"/>
                        <a:headEnd/>
                        <a:tailEnd/>
                      </a:ln>
                    </p:spPr>
                    <p:txBody>
                      <a:bodyPr wrap="none" anchor="ctr"/>
                      <a:lstStyle/>
                      <a:p>
                        <a:endParaRPr lang="en-US"/>
                      </a:p>
                    </p:txBody>
                  </p:sp>
                  <p:sp>
                    <p:nvSpPr>
                      <p:cNvPr id="115370" name="Rectangle 537"/>
                      <p:cNvSpPr>
                        <a:spLocks noChangeArrowheads="1"/>
                      </p:cNvSpPr>
                      <p:nvPr/>
                    </p:nvSpPr>
                    <p:spPr bwMode="auto">
                      <a:xfrm>
                        <a:off x="1760" y="4135"/>
                        <a:ext cx="255" cy="137"/>
                      </a:xfrm>
                      <a:prstGeom prst="rect">
                        <a:avLst/>
                      </a:prstGeom>
                      <a:solidFill>
                        <a:schemeClr val="tx1"/>
                      </a:solidFill>
                      <a:ln w="9525">
                        <a:noFill/>
                        <a:miter lim="800000"/>
                        <a:headEnd/>
                        <a:tailEnd/>
                      </a:ln>
                    </p:spPr>
                    <p:txBody>
                      <a:bodyPr wrap="none" anchor="ctr"/>
                      <a:lstStyle/>
                      <a:p>
                        <a:endParaRPr lang="en-US"/>
                      </a:p>
                    </p:txBody>
                  </p:sp>
                  <p:sp>
                    <p:nvSpPr>
                      <p:cNvPr id="115371" name="Rectangle 538"/>
                      <p:cNvSpPr>
                        <a:spLocks noChangeArrowheads="1"/>
                      </p:cNvSpPr>
                      <p:nvPr/>
                    </p:nvSpPr>
                    <p:spPr bwMode="auto">
                      <a:xfrm>
                        <a:off x="1675" y="3999"/>
                        <a:ext cx="382" cy="273"/>
                      </a:xfrm>
                      <a:prstGeom prst="rect">
                        <a:avLst/>
                      </a:prstGeom>
                      <a:noFill/>
                      <a:ln w="9525">
                        <a:solidFill>
                          <a:schemeClr val="tx1"/>
                        </a:solidFill>
                        <a:prstDash val="sysDot"/>
                        <a:miter lim="800000"/>
                        <a:headEnd/>
                        <a:tailEnd/>
                      </a:ln>
                    </p:spPr>
                    <p:txBody>
                      <a:bodyPr wrap="none" anchor="ctr"/>
                      <a:lstStyle/>
                      <a:p>
                        <a:endParaRPr lang="en-US"/>
                      </a:p>
                    </p:txBody>
                  </p:sp>
                  <p:sp>
                    <p:nvSpPr>
                      <p:cNvPr id="115372" name="Line 539"/>
                      <p:cNvSpPr>
                        <a:spLocks noChangeShapeType="1"/>
                      </p:cNvSpPr>
                      <p:nvPr/>
                    </p:nvSpPr>
                    <p:spPr bwMode="auto">
                      <a:xfrm>
                        <a:off x="1675" y="4090"/>
                        <a:ext cx="382" cy="1"/>
                      </a:xfrm>
                      <a:prstGeom prst="line">
                        <a:avLst/>
                      </a:prstGeom>
                      <a:noFill/>
                      <a:ln w="9525">
                        <a:solidFill>
                          <a:schemeClr val="tx1"/>
                        </a:solidFill>
                        <a:miter lim="800000"/>
                        <a:headEnd/>
                        <a:tailEnd/>
                      </a:ln>
                    </p:spPr>
                    <p:txBody>
                      <a:bodyPr/>
                      <a:lstStyle/>
                      <a:p>
                        <a:endParaRPr lang="en-US"/>
                      </a:p>
                    </p:txBody>
                  </p:sp>
                  <p:sp>
                    <p:nvSpPr>
                      <p:cNvPr id="115373" name="Rectangle 540"/>
                      <p:cNvSpPr>
                        <a:spLocks noChangeArrowheads="1"/>
                      </p:cNvSpPr>
                      <p:nvPr/>
                    </p:nvSpPr>
                    <p:spPr bwMode="auto">
                      <a:xfrm>
                        <a:off x="2440" y="4135"/>
                        <a:ext cx="256" cy="137"/>
                      </a:xfrm>
                      <a:prstGeom prst="rect">
                        <a:avLst/>
                      </a:prstGeom>
                      <a:solidFill>
                        <a:schemeClr val="tx1"/>
                      </a:solidFill>
                      <a:ln w="9525">
                        <a:noFill/>
                        <a:miter lim="800000"/>
                        <a:headEnd/>
                        <a:tailEnd/>
                      </a:ln>
                    </p:spPr>
                    <p:txBody>
                      <a:bodyPr wrap="none" anchor="ctr"/>
                      <a:lstStyle/>
                      <a:p>
                        <a:endParaRPr lang="en-US"/>
                      </a:p>
                    </p:txBody>
                  </p:sp>
                  <p:sp>
                    <p:nvSpPr>
                      <p:cNvPr id="115374" name="Rectangle 541"/>
                      <p:cNvSpPr>
                        <a:spLocks noChangeArrowheads="1"/>
                      </p:cNvSpPr>
                      <p:nvPr/>
                    </p:nvSpPr>
                    <p:spPr bwMode="auto">
                      <a:xfrm>
                        <a:off x="2355" y="3999"/>
                        <a:ext cx="383" cy="273"/>
                      </a:xfrm>
                      <a:prstGeom prst="rect">
                        <a:avLst/>
                      </a:prstGeom>
                      <a:noFill/>
                      <a:ln w="9525">
                        <a:solidFill>
                          <a:schemeClr val="tx1"/>
                        </a:solidFill>
                        <a:prstDash val="sysDot"/>
                        <a:miter lim="800000"/>
                        <a:headEnd/>
                        <a:tailEnd/>
                      </a:ln>
                    </p:spPr>
                    <p:txBody>
                      <a:bodyPr wrap="none" anchor="ctr"/>
                      <a:lstStyle/>
                      <a:p>
                        <a:endParaRPr lang="en-US"/>
                      </a:p>
                    </p:txBody>
                  </p:sp>
                  <p:sp>
                    <p:nvSpPr>
                      <p:cNvPr id="115375" name="Line 542"/>
                      <p:cNvSpPr>
                        <a:spLocks noChangeShapeType="1"/>
                      </p:cNvSpPr>
                      <p:nvPr/>
                    </p:nvSpPr>
                    <p:spPr bwMode="auto">
                      <a:xfrm>
                        <a:off x="2355" y="4090"/>
                        <a:ext cx="383" cy="1"/>
                      </a:xfrm>
                      <a:prstGeom prst="line">
                        <a:avLst/>
                      </a:prstGeom>
                      <a:noFill/>
                      <a:ln w="9525">
                        <a:solidFill>
                          <a:schemeClr val="tx1"/>
                        </a:solidFill>
                        <a:miter lim="800000"/>
                        <a:headEnd/>
                        <a:tailEnd/>
                      </a:ln>
                    </p:spPr>
                    <p:txBody>
                      <a:bodyPr/>
                      <a:lstStyle/>
                      <a:p>
                        <a:endParaRPr lang="en-US"/>
                      </a:p>
                    </p:txBody>
                  </p:sp>
                  <p:sp>
                    <p:nvSpPr>
                      <p:cNvPr id="115376" name="Rectangle 543"/>
                      <p:cNvSpPr>
                        <a:spLocks noChangeArrowheads="1"/>
                      </p:cNvSpPr>
                      <p:nvPr/>
                    </p:nvSpPr>
                    <p:spPr bwMode="auto">
                      <a:xfrm>
                        <a:off x="2355" y="3771"/>
                        <a:ext cx="383" cy="228"/>
                      </a:xfrm>
                      <a:prstGeom prst="rect">
                        <a:avLst/>
                      </a:prstGeom>
                      <a:noFill/>
                      <a:ln w="9525">
                        <a:solidFill>
                          <a:schemeClr val="tx1"/>
                        </a:solidFill>
                        <a:miter lim="800000"/>
                        <a:headEnd/>
                        <a:tailEnd/>
                      </a:ln>
                    </p:spPr>
                    <p:txBody>
                      <a:bodyPr wrap="none" anchor="ctr"/>
                      <a:lstStyle/>
                      <a:p>
                        <a:endParaRPr lang="en-US"/>
                      </a:p>
                    </p:txBody>
                  </p:sp>
                  <p:sp>
                    <p:nvSpPr>
                      <p:cNvPr id="115377" name="Rectangle 544"/>
                      <p:cNvSpPr>
                        <a:spLocks noChangeArrowheads="1"/>
                      </p:cNvSpPr>
                      <p:nvPr/>
                    </p:nvSpPr>
                    <p:spPr bwMode="auto">
                      <a:xfrm rot="2700000">
                        <a:off x="2189" y="2231"/>
                        <a:ext cx="182" cy="893"/>
                      </a:xfrm>
                      <a:prstGeom prst="rect">
                        <a:avLst/>
                      </a:prstGeom>
                      <a:solidFill>
                        <a:srgbClr val="FF0000"/>
                      </a:solidFill>
                      <a:ln w="9525">
                        <a:noFill/>
                        <a:miter lim="800000"/>
                        <a:headEnd/>
                        <a:tailEnd/>
                      </a:ln>
                    </p:spPr>
                    <p:txBody>
                      <a:bodyPr wrap="none" anchor="ctr"/>
                      <a:lstStyle/>
                      <a:p>
                        <a:endParaRPr lang="en-US"/>
                      </a:p>
                    </p:txBody>
                  </p:sp>
                  <p:sp>
                    <p:nvSpPr>
                      <p:cNvPr id="115378" name="AutoShape 545"/>
                      <p:cNvSpPr>
                        <a:spLocks noChangeArrowheads="1"/>
                      </p:cNvSpPr>
                      <p:nvPr/>
                    </p:nvSpPr>
                    <p:spPr bwMode="auto">
                      <a:xfrm rot="2700000">
                        <a:off x="1823" y="2979"/>
                        <a:ext cx="214" cy="10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42 w 21600"/>
                          <a:gd name="T13" fmla="*/ 4447 h 21600"/>
                          <a:gd name="T14" fmla="*/ 17058 w 21600"/>
                          <a:gd name="T15" fmla="*/ 17153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rgbClr val="FF0000"/>
                      </a:solidFill>
                      <a:ln w="9525">
                        <a:noFill/>
                        <a:miter lim="800000"/>
                        <a:headEnd/>
                        <a:tailEnd/>
                      </a:ln>
                    </p:spPr>
                    <p:txBody>
                      <a:bodyPr wrap="none" anchor="ctr"/>
                      <a:lstStyle/>
                      <a:p>
                        <a:endParaRPr lang="en-US"/>
                      </a:p>
                    </p:txBody>
                  </p:sp>
                  <p:sp>
                    <p:nvSpPr>
                      <p:cNvPr id="115379" name="Rectangle 546"/>
                      <p:cNvSpPr>
                        <a:spLocks noChangeArrowheads="1"/>
                      </p:cNvSpPr>
                      <p:nvPr/>
                    </p:nvSpPr>
                    <p:spPr bwMode="auto">
                      <a:xfrm>
                        <a:off x="2525" y="2769"/>
                        <a:ext cx="256" cy="365"/>
                      </a:xfrm>
                      <a:prstGeom prst="rect">
                        <a:avLst/>
                      </a:prstGeom>
                      <a:solidFill>
                        <a:srgbClr val="FF0000"/>
                      </a:solidFill>
                      <a:ln w="9525">
                        <a:noFill/>
                        <a:miter lim="800000"/>
                        <a:headEnd/>
                        <a:tailEnd/>
                      </a:ln>
                    </p:spPr>
                    <p:txBody>
                      <a:bodyPr wrap="none" anchor="ctr"/>
                      <a:lstStyle/>
                      <a:p>
                        <a:endParaRPr lang="en-US"/>
                      </a:p>
                    </p:txBody>
                  </p:sp>
                  <p:sp>
                    <p:nvSpPr>
                      <p:cNvPr id="115380" name="Rectangle 547"/>
                      <p:cNvSpPr>
                        <a:spLocks noChangeArrowheads="1"/>
                      </p:cNvSpPr>
                      <p:nvPr/>
                    </p:nvSpPr>
                    <p:spPr bwMode="auto">
                      <a:xfrm rot="2700000">
                        <a:off x="2807" y="2328"/>
                        <a:ext cx="182" cy="724"/>
                      </a:xfrm>
                      <a:prstGeom prst="rect">
                        <a:avLst/>
                      </a:prstGeom>
                      <a:solidFill>
                        <a:srgbClr val="FF0000"/>
                      </a:solidFill>
                      <a:ln w="9525">
                        <a:noFill/>
                        <a:miter lim="800000"/>
                        <a:headEnd/>
                        <a:tailEnd/>
                      </a:ln>
                    </p:spPr>
                    <p:txBody>
                      <a:bodyPr wrap="none" anchor="ctr"/>
                      <a:lstStyle/>
                      <a:p>
                        <a:endParaRPr lang="en-US"/>
                      </a:p>
                    </p:txBody>
                  </p:sp>
                  <p:sp>
                    <p:nvSpPr>
                      <p:cNvPr id="115381" name="AutoShape 548"/>
                      <p:cNvSpPr>
                        <a:spLocks noChangeArrowheads="1"/>
                      </p:cNvSpPr>
                      <p:nvPr/>
                    </p:nvSpPr>
                    <p:spPr bwMode="auto">
                      <a:xfrm flipH="1" flipV="1">
                        <a:off x="3079" y="2370"/>
                        <a:ext cx="127" cy="136"/>
                      </a:xfrm>
                      <a:prstGeom prst="rtTriangle">
                        <a:avLst/>
                      </a:prstGeom>
                      <a:solidFill>
                        <a:srgbClr val="FF0000"/>
                      </a:solidFill>
                      <a:ln w="9525">
                        <a:noFill/>
                        <a:miter lim="800000"/>
                        <a:headEnd/>
                        <a:tailEnd/>
                      </a:ln>
                    </p:spPr>
                    <p:txBody>
                      <a:bodyPr wrap="none" anchor="ctr"/>
                      <a:lstStyle/>
                      <a:p>
                        <a:endParaRPr lang="en-US"/>
                      </a:p>
                    </p:txBody>
                  </p:sp>
                  <p:sp>
                    <p:nvSpPr>
                      <p:cNvPr id="115382" name="AutoShape 549"/>
                      <p:cNvSpPr>
                        <a:spLocks noChangeArrowheads="1"/>
                      </p:cNvSpPr>
                      <p:nvPr/>
                    </p:nvSpPr>
                    <p:spPr bwMode="auto">
                      <a:xfrm flipH="1" flipV="1">
                        <a:off x="2525" y="2289"/>
                        <a:ext cx="128" cy="137"/>
                      </a:xfrm>
                      <a:prstGeom prst="rtTriangle">
                        <a:avLst/>
                      </a:prstGeom>
                      <a:solidFill>
                        <a:srgbClr val="FF0000"/>
                      </a:solidFill>
                      <a:ln w="9525">
                        <a:noFill/>
                        <a:miter lim="800000"/>
                        <a:headEnd/>
                        <a:tailEnd/>
                      </a:ln>
                    </p:spPr>
                    <p:txBody>
                      <a:bodyPr wrap="none" anchor="ctr"/>
                      <a:lstStyle/>
                      <a:p>
                        <a:endParaRPr lang="en-US"/>
                      </a:p>
                    </p:txBody>
                  </p:sp>
                  <p:sp>
                    <p:nvSpPr>
                      <p:cNvPr id="115383" name="Rectangle 550"/>
                      <p:cNvSpPr>
                        <a:spLocks noChangeArrowheads="1"/>
                      </p:cNvSpPr>
                      <p:nvPr/>
                    </p:nvSpPr>
                    <p:spPr bwMode="auto">
                      <a:xfrm>
                        <a:off x="3071" y="857"/>
                        <a:ext cx="135" cy="1618"/>
                      </a:xfrm>
                      <a:prstGeom prst="rect">
                        <a:avLst/>
                      </a:prstGeom>
                      <a:solidFill>
                        <a:srgbClr val="FF0000"/>
                      </a:solidFill>
                      <a:ln w="9525">
                        <a:noFill/>
                        <a:miter lim="800000"/>
                        <a:headEnd/>
                        <a:tailEnd/>
                      </a:ln>
                    </p:spPr>
                    <p:txBody>
                      <a:bodyPr wrap="none" anchor="ctr"/>
                      <a:lstStyle/>
                      <a:p>
                        <a:endParaRPr lang="en-US"/>
                      </a:p>
                    </p:txBody>
                  </p:sp>
                  <p:sp>
                    <p:nvSpPr>
                      <p:cNvPr id="115384" name="Rectangle 551"/>
                      <p:cNvSpPr>
                        <a:spLocks noChangeArrowheads="1"/>
                      </p:cNvSpPr>
                      <p:nvPr/>
                    </p:nvSpPr>
                    <p:spPr bwMode="auto">
                      <a:xfrm>
                        <a:off x="2525" y="2041"/>
                        <a:ext cx="128" cy="283"/>
                      </a:xfrm>
                      <a:prstGeom prst="rect">
                        <a:avLst/>
                      </a:prstGeom>
                      <a:solidFill>
                        <a:srgbClr val="FF0000"/>
                      </a:solidFill>
                      <a:ln w="9525">
                        <a:noFill/>
                        <a:miter lim="800000"/>
                        <a:headEnd/>
                        <a:tailEnd/>
                      </a:ln>
                    </p:spPr>
                    <p:txBody>
                      <a:bodyPr wrap="none" anchor="ctr"/>
                      <a:lstStyle/>
                      <a:p>
                        <a:endParaRPr lang="en-US"/>
                      </a:p>
                    </p:txBody>
                  </p:sp>
                  <p:sp>
                    <p:nvSpPr>
                      <p:cNvPr id="115385" name="Rectangle 552"/>
                      <p:cNvSpPr>
                        <a:spLocks noChangeArrowheads="1"/>
                      </p:cNvSpPr>
                      <p:nvPr/>
                    </p:nvSpPr>
                    <p:spPr bwMode="auto">
                      <a:xfrm>
                        <a:off x="2738" y="1767"/>
                        <a:ext cx="681" cy="274"/>
                      </a:xfrm>
                      <a:prstGeom prst="rect">
                        <a:avLst/>
                      </a:prstGeom>
                      <a:solidFill>
                        <a:srgbClr val="009900">
                          <a:alpha val="50195"/>
                        </a:srgbClr>
                      </a:solidFill>
                      <a:ln w="9525">
                        <a:noFill/>
                        <a:miter lim="800000"/>
                        <a:headEnd/>
                        <a:tailEnd/>
                      </a:ln>
                    </p:spPr>
                    <p:txBody>
                      <a:bodyPr wrap="none" anchor="ctr"/>
                      <a:lstStyle/>
                      <a:p>
                        <a:endParaRPr lang="en-US"/>
                      </a:p>
                    </p:txBody>
                  </p:sp>
                  <p:sp>
                    <p:nvSpPr>
                      <p:cNvPr id="115386" name="Rectangle 553"/>
                      <p:cNvSpPr>
                        <a:spLocks noChangeArrowheads="1"/>
                      </p:cNvSpPr>
                      <p:nvPr/>
                    </p:nvSpPr>
                    <p:spPr bwMode="auto">
                      <a:xfrm>
                        <a:off x="3258" y="2041"/>
                        <a:ext cx="161" cy="409"/>
                      </a:xfrm>
                      <a:prstGeom prst="rect">
                        <a:avLst/>
                      </a:prstGeom>
                      <a:solidFill>
                        <a:srgbClr val="009900">
                          <a:alpha val="50195"/>
                        </a:srgbClr>
                      </a:solidFill>
                      <a:ln w="9525">
                        <a:noFill/>
                        <a:miter lim="800000"/>
                        <a:headEnd/>
                        <a:tailEnd/>
                      </a:ln>
                    </p:spPr>
                    <p:txBody>
                      <a:bodyPr wrap="none" anchor="ctr"/>
                      <a:lstStyle/>
                      <a:p>
                        <a:endParaRPr lang="en-US"/>
                      </a:p>
                    </p:txBody>
                  </p:sp>
                  <p:sp>
                    <p:nvSpPr>
                      <p:cNvPr id="115387" name="Rectangle 554"/>
                      <p:cNvSpPr>
                        <a:spLocks noChangeArrowheads="1"/>
                      </p:cNvSpPr>
                      <p:nvPr/>
                    </p:nvSpPr>
                    <p:spPr bwMode="auto">
                      <a:xfrm>
                        <a:off x="3334" y="2177"/>
                        <a:ext cx="85" cy="182"/>
                      </a:xfrm>
                      <a:prstGeom prst="rect">
                        <a:avLst/>
                      </a:prstGeom>
                      <a:solidFill>
                        <a:schemeClr val="tx1"/>
                      </a:solidFill>
                      <a:ln w="9525">
                        <a:noFill/>
                        <a:miter lim="800000"/>
                        <a:headEnd/>
                        <a:tailEnd/>
                      </a:ln>
                    </p:spPr>
                    <p:txBody>
                      <a:bodyPr wrap="none" anchor="ctr"/>
                      <a:lstStyle/>
                      <a:p>
                        <a:endParaRPr lang="en-US"/>
                      </a:p>
                    </p:txBody>
                  </p:sp>
                  <p:sp>
                    <p:nvSpPr>
                      <p:cNvPr id="115388" name="Rectangle 555"/>
                      <p:cNvSpPr>
                        <a:spLocks noChangeArrowheads="1"/>
                      </p:cNvSpPr>
                      <p:nvPr/>
                    </p:nvSpPr>
                    <p:spPr bwMode="auto">
                      <a:xfrm>
                        <a:off x="2525" y="902"/>
                        <a:ext cx="135" cy="1482"/>
                      </a:xfrm>
                      <a:prstGeom prst="rect">
                        <a:avLst/>
                      </a:prstGeom>
                      <a:solidFill>
                        <a:srgbClr val="FF0000"/>
                      </a:solidFill>
                      <a:ln w="9525">
                        <a:noFill/>
                        <a:miter lim="800000"/>
                        <a:headEnd/>
                        <a:tailEnd/>
                      </a:ln>
                    </p:spPr>
                    <p:txBody>
                      <a:bodyPr wrap="none" anchor="ctr"/>
                      <a:lstStyle/>
                      <a:p>
                        <a:endParaRPr lang="en-US"/>
                      </a:p>
                    </p:txBody>
                  </p:sp>
                  <p:sp>
                    <p:nvSpPr>
                      <p:cNvPr id="115389" name="AutoShape 556"/>
                      <p:cNvSpPr>
                        <a:spLocks noChangeArrowheads="1"/>
                      </p:cNvSpPr>
                      <p:nvPr/>
                    </p:nvSpPr>
                    <p:spPr bwMode="auto">
                      <a:xfrm flipH="1" flipV="1">
                        <a:off x="2525" y="1904"/>
                        <a:ext cx="213" cy="137"/>
                      </a:xfrm>
                      <a:prstGeom prst="rtTriangle">
                        <a:avLst/>
                      </a:prstGeom>
                      <a:solidFill>
                        <a:srgbClr val="009900">
                          <a:alpha val="50195"/>
                        </a:srgbClr>
                      </a:solidFill>
                      <a:ln w="9525">
                        <a:noFill/>
                        <a:miter lim="800000"/>
                        <a:headEnd/>
                        <a:tailEnd/>
                      </a:ln>
                    </p:spPr>
                    <p:txBody>
                      <a:bodyPr wrap="none" anchor="ctr"/>
                      <a:lstStyle/>
                      <a:p>
                        <a:endParaRPr lang="en-US"/>
                      </a:p>
                    </p:txBody>
                  </p:sp>
                  <p:sp>
                    <p:nvSpPr>
                      <p:cNvPr id="115390" name="Rectangle 557"/>
                      <p:cNvSpPr>
                        <a:spLocks noChangeArrowheads="1"/>
                      </p:cNvSpPr>
                      <p:nvPr/>
                    </p:nvSpPr>
                    <p:spPr bwMode="auto">
                      <a:xfrm>
                        <a:off x="2525" y="1767"/>
                        <a:ext cx="213" cy="137"/>
                      </a:xfrm>
                      <a:prstGeom prst="rect">
                        <a:avLst/>
                      </a:prstGeom>
                      <a:solidFill>
                        <a:srgbClr val="009900">
                          <a:alpha val="50195"/>
                        </a:srgbClr>
                      </a:solidFill>
                      <a:ln w="9525">
                        <a:noFill/>
                        <a:miter lim="800000"/>
                        <a:headEnd/>
                        <a:tailEnd/>
                      </a:ln>
                    </p:spPr>
                    <p:txBody>
                      <a:bodyPr wrap="none" anchor="ctr"/>
                      <a:lstStyle/>
                      <a:p>
                        <a:endParaRPr lang="en-US"/>
                      </a:p>
                    </p:txBody>
                  </p:sp>
                  <p:sp>
                    <p:nvSpPr>
                      <p:cNvPr id="115391" name="Rectangle 558"/>
                      <p:cNvSpPr>
                        <a:spLocks noChangeArrowheads="1"/>
                      </p:cNvSpPr>
                      <p:nvPr/>
                    </p:nvSpPr>
                    <p:spPr bwMode="auto">
                      <a:xfrm>
                        <a:off x="2440" y="2906"/>
                        <a:ext cx="256" cy="319"/>
                      </a:xfrm>
                      <a:prstGeom prst="rect">
                        <a:avLst/>
                      </a:prstGeom>
                      <a:solidFill>
                        <a:srgbClr val="009900">
                          <a:alpha val="50195"/>
                        </a:srgbClr>
                      </a:solidFill>
                      <a:ln w="9525">
                        <a:noFill/>
                        <a:miter lim="800000"/>
                        <a:headEnd/>
                        <a:tailEnd/>
                      </a:ln>
                    </p:spPr>
                    <p:txBody>
                      <a:bodyPr wrap="none" anchor="ctr"/>
                      <a:lstStyle/>
                      <a:p>
                        <a:endParaRPr lang="en-US"/>
                      </a:p>
                    </p:txBody>
                  </p:sp>
                  <p:sp>
                    <p:nvSpPr>
                      <p:cNvPr id="115392" name="AutoShape 559"/>
                      <p:cNvSpPr>
                        <a:spLocks noChangeArrowheads="1"/>
                      </p:cNvSpPr>
                      <p:nvPr/>
                    </p:nvSpPr>
                    <p:spPr bwMode="auto">
                      <a:xfrm flipH="1">
                        <a:off x="2440" y="2633"/>
                        <a:ext cx="256" cy="273"/>
                      </a:xfrm>
                      <a:prstGeom prst="rtTriangle">
                        <a:avLst/>
                      </a:prstGeom>
                      <a:solidFill>
                        <a:srgbClr val="009900">
                          <a:alpha val="50195"/>
                        </a:srgbClr>
                      </a:solidFill>
                      <a:ln w="9525">
                        <a:noFill/>
                        <a:miter lim="800000"/>
                        <a:headEnd/>
                        <a:tailEnd/>
                      </a:ln>
                    </p:spPr>
                    <p:txBody>
                      <a:bodyPr wrap="none" anchor="ctr"/>
                      <a:lstStyle/>
                      <a:p>
                        <a:endParaRPr lang="en-US"/>
                      </a:p>
                    </p:txBody>
                  </p:sp>
                  <p:sp>
                    <p:nvSpPr>
                      <p:cNvPr id="115393" name="Rectangle 560"/>
                      <p:cNvSpPr>
                        <a:spLocks noChangeArrowheads="1"/>
                      </p:cNvSpPr>
                      <p:nvPr/>
                    </p:nvSpPr>
                    <p:spPr bwMode="auto">
                      <a:xfrm>
                        <a:off x="2440" y="902"/>
                        <a:ext cx="85" cy="1048"/>
                      </a:xfrm>
                      <a:prstGeom prst="rect">
                        <a:avLst/>
                      </a:prstGeom>
                      <a:solidFill>
                        <a:srgbClr val="FF0000"/>
                      </a:solidFill>
                      <a:ln w="9525">
                        <a:noFill/>
                        <a:miter lim="800000"/>
                        <a:headEnd/>
                        <a:tailEnd/>
                      </a:ln>
                    </p:spPr>
                    <p:txBody>
                      <a:bodyPr wrap="none" anchor="ctr"/>
                      <a:lstStyle/>
                      <a:p>
                        <a:endParaRPr lang="en-US"/>
                      </a:p>
                    </p:txBody>
                  </p:sp>
                  <p:sp>
                    <p:nvSpPr>
                      <p:cNvPr id="115394" name="AutoShape 561"/>
                      <p:cNvSpPr>
                        <a:spLocks noChangeArrowheads="1"/>
                      </p:cNvSpPr>
                      <p:nvPr/>
                    </p:nvSpPr>
                    <p:spPr bwMode="auto">
                      <a:xfrm flipH="1" flipV="1">
                        <a:off x="2440" y="1939"/>
                        <a:ext cx="128" cy="137"/>
                      </a:xfrm>
                      <a:prstGeom prst="rtTriangle">
                        <a:avLst/>
                      </a:prstGeom>
                      <a:solidFill>
                        <a:srgbClr val="FF0000"/>
                      </a:solidFill>
                      <a:ln w="9525">
                        <a:noFill/>
                        <a:miter lim="800000"/>
                        <a:headEnd/>
                        <a:tailEnd/>
                      </a:ln>
                    </p:spPr>
                    <p:txBody>
                      <a:bodyPr wrap="none" anchor="ctr"/>
                      <a:lstStyle/>
                      <a:p>
                        <a:endParaRPr lang="en-US"/>
                      </a:p>
                    </p:txBody>
                  </p:sp>
                  <p:sp>
                    <p:nvSpPr>
                      <p:cNvPr id="115395" name="Rectangle 562"/>
                      <p:cNvSpPr>
                        <a:spLocks noChangeArrowheads="1"/>
                      </p:cNvSpPr>
                      <p:nvPr/>
                    </p:nvSpPr>
                    <p:spPr bwMode="auto">
                      <a:xfrm>
                        <a:off x="2152" y="1358"/>
                        <a:ext cx="85" cy="182"/>
                      </a:xfrm>
                      <a:prstGeom prst="rect">
                        <a:avLst/>
                      </a:prstGeom>
                      <a:solidFill>
                        <a:schemeClr val="tx1"/>
                      </a:solidFill>
                      <a:ln w="9525">
                        <a:noFill/>
                        <a:miter lim="800000"/>
                        <a:headEnd/>
                        <a:tailEnd/>
                      </a:ln>
                    </p:spPr>
                    <p:txBody>
                      <a:bodyPr wrap="none" anchor="ctr"/>
                      <a:lstStyle/>
                      <a:p>
                        <a:endParaRPr lang="en-US"/>
                      </a:p>
                    </p:txBody>
                  </p:sp>
                  <p:sp>
                    <p:nvSpPr>
                      <p:cNvPr id="115396" name="Rectangle 563"/>
                      <p:cNvSpPr>
                        <a:spLocks noChangeArrowheads="1"/>
                      </p:cNvSpPr>
                      <p:nvPr/>
                    </p:nvSpPr>
                    <p:spPr bwMode="auto">
                      <a:xfrm flipH="1" flipV="1">
                        <a:off x="3419" y="923"/>
                        <a:ext cx="85" cy="182"/>
                      </a:xfrm>
                      <a:prstGeom prst="rect">
                        <a:avLst/>
                      </a:prstGeom>
                      <a:solidFill>
                        <a:schemeClr val="tx1"/>
                      </a:solidFill>
                      <a:ln w="9525">
                        <a:noFill/>
                        <a:miter lim="800000"/>
                        <a:headEnd/>
                        <a:tailEnd/>
                      </a:ln>
                    </p:spPr>
                    <p:txBody>
                      <a:bodyPr wrap="none" anchor="ctr"/>
                      <a:lstStyle/>
                      <a:p>
                        <a:endParaRPr lang="en-US"/>
                      </a:p>
                    </p:txBody>
                  </p:sp>
                  <p:sp>
                    <p:nvSpPr>
                      <p:cNvPr id="115397" name="Rectangle 564"/>
                      <p:cNvSpPr>
                        <a:spLocks noChangeArrowheads="1"/>
                      </p:cNvSpPr>
                      <p:nvPr/>
                    </p:nvSpPr>
                    <p:spPr bwMode="auto">
                      <a:xfrm>
                        <a:off x="2440" y="902"/>
                        <a:ext cx="341" cy="228"/>
                      </a:xfrm>
                      <a:prstGeom prst="rect">
                        <a:avLst/>
                      </a:prstGeom>
                      <a:noFill/>
                      <a:ln w="9525">
                        <a:solidFill>
                          <a:schemeClr val="tx1"/>
                        </a:solidFill>
                        <a:prstDash val="sysDot"/>
                        <a:miter lim="800000"/>
                        <a:headEnd/>
                        <a:tailEnd/>
                      </a:ln>
                    </p:spPr>
                    <p:txBody>
                      <a:bodyPr wrap="none" anchor="ctr"/>
                      <a:lstStyle/>
                      <a:p>
                        <a:endParaRPr lang="en-US"/>
                      </a:p>
                    </p:txBody>
                  </p:sp>
                  <p:sp>
                    <p:nvSpPr>
                      <p:cNvPr id="115398" name="Rectangle 565"/>
                      <p:cNvSpPr>
                        <a:spLocks noChangeArrowheads="1"/>
                      </p:cNvSpPr>
                      <p:nvPr/>
                    </p:nvSpPr>
                    <p:spPr bwMode="auto">
                      <a:xfrm>
                        <a:off x="2908" y="1333"/>
                        <a:ext cx="341" cy="228"/>
                      </a:xfrm>
                      <a:prstGeom prst="rect">
                        <a:avLst/>
                      </a:prstGeom>
                      <a:noFill/>
                      <a:ln w="9525">
                        <a:solidFill>
                          <a:schemeClr val="tx1"/>
                        </a:solidFill>
                        <a:prstDash val="sysDot"/>
                        <a:miter lim="800000"/>
                        <a:headEnd/>
                        <a:tailEnd/>
                      </a:ln>
                    </p:spPr>
                    <p:txBody>
                      <a:bodyPr wrap="none" anchor="ctr"/>
                      <a:lstStyle/>
                      <a:p>
                        <a:endParaRPr lang="en-US"/>
                      </a:p>
                    </p:txBody>
                  </p:sp>
                  <p:sp>
                    <p:nvSpPr>
                      <p:cNvPr id="115399" name="Rectangle 566"/>
                      <p:cNvSpPr>
                        <a:spLocks noChangeArrowheads="1"/>
                      </p:cNvSpPr>
                      <p:nvPr/>
                    </p:nvSpPr>
                    <p:spPr bwMode="auto">
                      <a:xfrm>
                        <a:off x="2987" y="853"/>
                        <a:ext cx="135" cy="487"/>
                      </a:xfrm>
                      <a:prstGeom prst="rect">
                        <a:avLst/>
                      </a:prstGeom>
                      <a:solidFill>
                        <a:srgbClr val="FF0000"/>
                      </a:solidFill>
                      <a:ln w="9525">
                        <a:noFill/>
                        <a:miter lim="800000"/>
                        <a:headEnd/>
                        <a:tailEnd/>
                      </a:ln>
                    </p:spPr>
                    <p:txBody>
                      <a:bodyPr wrap="none" anchor="ctr"/>
                      <a:lstStyle/>
                      <a:p>
                        <a:endParaRPr lang="en-US"/>
                      </a:p>
                    </p:txBody>
                  </p:sp>
                  <p:sp>
                    <p:nvSpPr>
                      <p:cNvPr id="115400" name="Rectangle 567"/>
                      <p:cNvSpPr>
                        <a:spLocks noChangeArrowheads="1"/>
                      </p:cNvSpPr>
                      <p:nvPr/>
                    </p:nvSpPr>
                    <p:spPr bwMode="auto">
                      <a:xfrm flipH="1" flipV="1">
                        <a:off x="2483" y="937"/>
                        <a:ext cx="936" cy="137"/>
                      </a:xfrm>
                      <a:prstGeom prst="rect">
                        <a:avLst/>
                      </a:prstGeom>
                      <a:solidFill>
                        <a:srgbClr val="009900">
                          <a:alpha val="50195"/>
                        </a:srgbClr>
                      </a:solidFill>
                      <a:ln w="9525">
                        <a:noFill/>
                        <a:miter lim="800000"/>
                        <a:headEnd/>
                        <a:tailEnd/>
                      </a:ln>
                    </p:spPr>
                    <p:txBody>
                      <a:bodyPr wrap="none" anchor="ctr"/>
                      <a:lstStyle/>
                      <a:p>
                        <a:endParaRPr lang="en-US"/>
                      </a:p>
                    </p:txBody>
                  </p:sp>
                  <p:sp>
                    <p:nvSpPr>
                      <p:cNvPr id="115401" name="Rectangle 568"/>
                      <p:cNvSpPr>
                        <a:spLocks noChangeArrowheads="1"/>
                      </p:cNvSpPr>
                      <p:nvPr/>
                    </p:nvSpPr>
                    <p:spPr bwMode="auto">
                      <a:xfrm>
                        <a:off x="2240" y="1393"/>
                        <a:ext cx="936" cy="136"/>
                      </a:xfrm>
                      <a:prstGeom prst="rect">
                        <a:avLst/>
                      </a:prstGeom>
                      <a:solidFill>
                        <a:srgbClr val="009900">
                          <a:alpha val="50195"/>
                        </a:srgbClr>
                      </a:solidFill>
                      <a:ln w="9525">
                        <a:noFill/>
                        <a:miter lim="800000"/>
                        <a:headEnd/>
                        <a:tailEnd/>
                      </a:ln>
                    </p:spPr>
                    <p:txBody>
                      <a:bodyPr wrap="none" anchor="ctr"/>
                      <a:lstStyle/>
                      <a:p>
                        <a:endParaRPr lang="en-US"/>
                      </a:p>
                    </p:txBody>
                  </p:sp>
                  <p:sp>
                    <p:nvSpPr>
                      <p:cNvPr id="115402" name="Rectangle 569"/>
                      <p:cNvSpPr>
                        <a:spLocks noChangeArrowheads="1"/>
                      </p:cNvSpPr>
                      <p:nvPr/>
                    </p:nvSpPr>
                    <p:spPr bwMode="auto">
                      <a:xfrm rot="-2700000">
                        <a:off x="2198" y="2254"/>
                        <a:ext cx="340" cy="638"/>
                      </a:xfrm>
                      <a:prstGeom prst="rect">
                        <a:avLst/>
                      </a:prstGeom>
                      <a:solidFill>
                        <a:srgbClr val="009900">
                          <a:alpha val="50195"/>
                        </a:srgbClr>
                      </a:solidFill>
                      <a:ln w="9525">
                        <a:noFill/>
                        <a:miter lim="800000"/>
                        <a:headEnd/>
                        <a:tailEnd/>
                      </a:ln>
                    </p:spPr>
                    <p:txBody>
                      <a:bodyPr wrap="none" anchor="ctr"/>
                      <a:lstStyle/>
                      <a:p>
                        <a:endParaRPr lang="en-US"/>
                      </a:p>
                    </p:txBody>
                  </p:sp>
                  <p:sp>
                    <p:nvSpPr>
                      <p:cNvPr id="115403" name="Rectangle 570"/>
                      <p:cNvSpPr>
                        <a:spLocks noChangeArrowheads="1"/>
                      </p:cNvSpPr>
                      <p:nvPr/>
                    </p:nvSpPr>
                    <p:spPr bwMode="auto">
                      <a:xfrm>
                        <a:off x="1760" y="3225"/>
                        <a:ext cx="170" cy="910"/>
                      </a:xfrm>
                      <a:prstGeom prst="rect">
                        <a:avLst/>
                      </a:prstGeom>
                      <a:solidFill>
                        <a:srgbClr val="009900">
                          <a:alpha val="50195"/>
                        </a:srgbClr>
                      </a:solidFill>
                      <a:ln w="9525">
                        <a:noFill/>
                        <a:miter lim="800000"/>
                        <a:headEnd/>
                        <a:tailEnd/>
                      </a:ln>
                    </p:spPr>
                    <p:txBody>
                      <a:bodyPr wrap="none" anchor="ctr"/>
                      <a:lstStyle/>
                      <a:p>
                        <a:endParaRPr lang="en-US"/>
                      </a:p>
                    </p:txBody>
                  </p:sp>
                  <p:sp>
                    <p:nvSpPr>
                      <p:cNvPr id="115404" name="Rectangle 571"/>
                      <p:cNvSpPr>
                        <a:spLocks noChangeArrowheads="1"/>
                      </p:cNvSpPr>
                      <p:nvPr/>
                    </p:nvSpPr>
                    <p:spPr bwMode="auto">
                      <a:xfrm>
                        <a:off x="2440" y="3225"/>
                        <a:ext cx="171" cy="910"/>
                      </a:xfrm>
                      <a:prstGeom prst="rect">
                        <a:avLst/>
                      </a:prstGeom>
                      <a:solidFill>
                        <a:srgbClr val="009900">
                          <a:alpha val="50195"/>
                        </a:srgbClr>
                      </a:solidFill>
                      <a:ln w="9525">
                        <a:noFill/>
                        <a:miter lim="800000"/>
                        <a:headEnd/>
                        <a:tailEnd/>
                      </a:ln>
                    </p:spPr>
                    <p:txBody>
                      <a:bodyPr wrap="none" anchor="ctr"/>
                      <a:lstStyle/>
                      <a:p>
                        <a:endParaRPr lang="en-US"/>
                      </a:p>
                    </p:txBody>
                  </p:sp>
                  <p:sp>
                    <p:nvSpPr>
                      <p:cNvPr id="115405" name="Text Box 572"/>
                      <p:cNvSpPr txBox="1">
                        <a:spLocks noChangeArrowheads="1"/>
                      </p:cNvSpPr>
                      <p:nvPr/>
                    </p:nvSpPr>
                    <p:spPr bwMode="auto">
                      <a:xfrm>
                        <a:off x="2054" y="1630"/>
                        <a:ext cx="321" cy="1222"/>
                      </a:xfrm>
                      <a:prstGeom prst="rect">
                        <a:avLst/>
                      </a:prstGeom>
                      <a:noFill/>
                      <a:ln w="9525">
                        <a:noFill/>
                        <a:miter lim="800000"/>
                        <a:headEnd/>
                        <a:tailEnd/>
                      </a:ln>
                    </p:spPr>
                    <p:txBody>
                      <a:bodyPr rot="10800000" wrap="none">
                        <a:spAutoFit/>
                      </a:bodyPr>
                      <a:lstStyle/>
                      <a:p>
                        <a:pPr eaLnBrk="1" hangingPunct="1"/>
                        <a:endParaRPr lang="en-US">
                          <a:solidFill>
                            <a:srgbClr val="000000"/>
                          </a:solidFill>
                          <a:latin typeface="Arial" pitchFamily="34" charset="0"/>
                        </a:endParaRPr>
                      </a:p>
                    </p:txBody>
                  </p:sp>
                  <p:sp>
                    <p:nvSpPr>
                      <p:cNvPr id="115406" name="Text Box 573"/>
                      <p:cNvSpPr txBox="1">
                        <a:spLocks noChangeArrowheads="1"/>
                      </p:cNvSpPr>
                      <p:nvPr/>
                    </p:nvSpPr>
                    <p:spPr bwMode="auto">
                      <a:xfrm>
                        <a:off x="2871" y="3803"/>
                        <a:ext cx="321" cy="1222"/>
                      </a:xfrm>
                      <a:prstGeom prst="rect">
                        <a:avLst/>
                      </a:prstGeom>
                      <a:noFill/>
                      <a:ln w="9525">
                        <a:noFill/>
                        <a:miter lim="800000"/>
                        <a:headEnd/>
                        <a:tailEnd/>
                      </a:ln>
                    </p:spPr>
                    <p:txBody>
                      <a:bodyPr rot="10800000" wrap="none">
                        <a:spAutoFit/>
                      </a:bodyPr>
                      <a:lstStyle/>
                      <a:p>
                        <a:pPr eaLnBrk="1" hangingPunct="1"/>
                        <a:endParaRPr lang="en-US">
                          <a:solidFill>
                            <a:srgbClr val="000000"/>
                          </a:solidFill>
                          <a:latin typeface="Arial" pitchFamily="34" charset="0"/>
                        </a:endParaRPr>
                      </a:p>
                    </p:txBody>
                  </p:sp>
                  <p:sp>
                    <p:nvSpPr>
                      <p:cNvPr id="115407" name="Text Box 574"/>
                      <p:cNvSpPr txBox="1">
                        <a:spLocks noChangeArrowheads="1"/>
                      </p:cNvSpPr>
                      <p:nvPr/>
                    </p:nvSpPr>
                    <p:spPr bwMode="auto">
                      <a:xfrm>
                        <a:off x="2865" y="1975"/>
                        <a:ext cx="321" cy="1222"/>
                      </a:xfrm>
                      <a:prstGeom prst="rect">
                        <a:avLst/>
                      </a:prstGeom>
                      <a:noFill/>
                      <a:ln w="9525">
                        <a:noFill/>
                        <a:miter lim="800000"/>
                        <a:headEnd/>
                        <a:tailEnd/>
                      </a:ln>
                    </p:spPr>
                    <p:txBody>
                      <a:bodyPr rot="10800000" wrap="none">
                        <a:spAutoFit/>
                      </a:bodyPr>
                      <a:lstStyle/>
                      <a:p>
                        <a:pPr eaLnBrk="1" hangingPunct="1"/>
                        <a:endParaRPr lang="en-US">
                          <a:solidFill>
                            <a:srgbClr val="000000"/>
                          </a:solidFill>
                          <a:latin typeface="Arial" pitchFamily="34" charset="0"/>
                        </a:endParaRPr>
                      </a:p>
                    </p:txBody>
                  </p:sp>
                  <p:sp>
                    <p:nvSpPr>
                      <p:cNvPr id="115408" name="Text Box 575"/>
                      <p:cNvSpPr txBox="1">
                        <a:spLocks noChangeArrowheads="1"/>
                      </p:cNvSpPr>
                      <p:nvPr/>
                    </p:nvSpPr>
                    <p:spPr bwMode="auto">
                      <a:xfrm>
                        <a:off x="2330" y="2118"/>
                        <a:ext cx="321" cy="1222"/>
                      </a:xfrm>
                      <a:prstGeom prst="rect">
                        <a:avLst/>
                      </a:prstGeom>
                      <a:noFill/>
                      <a:ln w="9525">
                        <a:noFill/>
                        <a:miter lim="800000"/>
                        <a:headEnd/>
                        <a:tailEnd/>
                      </a:ln>
                    </p:spPr>
                    <p:txBody>
                      <a:bodyPr rot="10800000" wrap="none">
                        <a:spAutoFit/>
                      </a:bodyPr>
                      <a:lstStyle/>
                      <a:p>
                        <a:pPr eaLnBrk="1" hangingPunct="1"/>
                        <a:endParaRPr lang="en-US">
                          <a:solidFill>
                            <a:srgbClr val="000000"/>
                          </a:solidFill>
                          <a:latin typeface="Arial" pitchFamily="34" charset="0"/>
                        </a:endParaRPr>
                      </a:p>
                    </p:txBody>
                  </p:sp>
                  <p:sp>
                    <p:nvSpPr>
                      <p:cNvPr id="115409" name="Text Box 576"/>
                      <p:cNvSpPr txBox="1">
                        <a:spLocks noChangeArrowheads="1"/>
                      </p:cNvSpPr>
                      <p:nvPr/>
                    </p:nvSpPr>
                    <p:spPr bwMode="auto">
                      <a:xfrm>
                        <a:off x="2963" y="2942"/>
                        <a:ext cx="319" cy="1223"/>
                      </a:xfrm>
                      <a:prstGeom prst="rect">
                        <a:avLst/>
                      </a:prstGeom>
                      <a:noFill/>
                      <a:ln w="9525">
                        <a:noFill/>
                        <a:miter lim="800000"/>
                        <a:headEnd/>
                        <a:tailEnd/>
                      </a:ln>
                    </p:spPr>
                    <p:txBody>
                      <a:bodyPr rot="10800000" wrap="none">
                        <a:spAutoFit/>
                      </a:bodyPr>
                      <a:lstStyle/>
                      <a:p>
                        <a:pPr eaLnBrk="1" hangingPunct="1"/>
                        <a:endParaRPr lang="en-US">
                          <a:solidFill>
                            <a:srgbClr val="000000"/>
                          </a:solidFill>
                          <a:latin typeface="Arial" pitchFamily="34" charset="0"/>
                        </a:endParaRPr>
                      </a:p>
                    </p:txBody>
                  </p:sp>
                  <p:sp>
                    <p:nvSpPr>
                      <p:cNvPr id="115410" name="Text Box 577"/>
                      <p:cNvSpPr txBox="1">
                        <a:spLocks noChangeArrowheads="1"/>
                      </p:cNvSpPr>
                      <p:nvPr/>
                    </p:nvSpPr>
                    <p:spPr bwMode="auto">
                      <a:xfrm>
                        <a:off x="2379" y="3222"/>
                        <a:ext cx="321" cy="1222"/>
                      </a:xfrm>
                      <a:prstGeom prst="rect">
                        <a:avLst/>
                      </a:prstGeom>
                      <a:noFill/>
                      <a:ln w="9525">
                        <a:noFill/>
                        <a:miter lim="800000"/>
                        <a:headEnd/>
                        <a:tailEnd/>
                      </a:ln>
                    </p:spPr>
                    <p:txBody>
                      <a:bodyPr rot="10800000" wrap="none">
                        <a:spAutoFit/>
                      </a:bodyPr>
                      <a:lstStyle/>
                      <a:p>
                        <a:pPr eaLnBrk="1" hangingPunct="1"/>
                        <a:endParaRPr lang="en-US">
                          <a:solidFill>
                            <a:srgbClr val="000000"/>
                          </a:solidFill>
                          <a:latin typeface="Arial" pitchFamily="34" charset="0"/>
                        </a:endParaRPr>
                      </a:p>
                    </p:txBody>
                  </p:sp>
                  <p:sp>
                    <p:nvSpPr>
                      <p:cNvPr id="115411" name="Rectangle 578"/>
                      <p:cNvSpPr>
                        <a:spLocks noChangeArrowheads="1"/>
                      </p:cNvSpPr>
                      <p:nvPr/>
                    </p:nvSpPr>
                    <p:spPr bwMode="auto">
                      <a:xfrm>
                        <a:off x="1760" y="3088"/>
                        <a:ext cx="255" cy="228"/>
                      </a:xfrm>
                      <a:prstGeom prst="rect">
                        <a:avLst/>
                      </a:prstGeom>
                      <a:solidFill>
                        <a:srgbClr val="009900">
                          <a:alpha val="50195"/>
                        </a:srgbClr>
                      </a:solidFill>
                      <a:ln w="9525">
                        <a:noFill/>
                        <a:miter lim="800000"/>
                        <a:headEnd/>
                        <a:tailEnd/>
                      </a:ln>
                    </p:spPr>
                    <p:txBody>
                      <a:bodyPr wrap="none" anchor="ctr"/>
                      <a:lstStyle/>
                      <a:p>
                        <a:endParaRPr lang="en-US"/>
                      </a:p>
                    </p:txBody>
                  </p:sp>
                  <p:sp>
                    <p:nvSpPr>
                      <p:cNvPr id="115412" name="Rectangle 579"/>
                      <p:cNvSpPr>
                        <a:spLocks noChangeArrowheads="1"/>
                      </p:cNvSpPr>
                      <p:nvPr/>
                    </p:nvSpPr>
                    <p:spPr bwMode="auto">
                      <a:xfrm>
                        <a:off x="1802" y="2951"/>
                        <a:ext cx="85" cy="137"/>
                      </a:xfrm>
                      <a:prstGeom prst="rect">
                        <a:avLst/>
                      </a:prstGeom>
                      <a:solidFill>
                        <a:srgbClr val="009900">
                          <a:alpha val="50195"/>
                        </a:srgbClr>
                      </a:solidFill>
                      <a:ln w="9525">
                        <a:noFill/>
                        <a:miter lim="800000"/>
                        <a:headEnd/>
                        <a:tailEnd/>
                      </a:ln>
                    </p:spPr>
                    <p:txBody>
                      <a:bodyPr wrap="none" anchor="ctr"/>
                      <a:lstStyle/>
                      <a:p>
                        <a:endParaRPr lang="en-US"/>
                      </a:p>
                    </p:txBody>
                  </p:sp>
                  <p:sp>
                    <p:nvSpPr>
                      <p:cNvPr id="115413" name="Rectangle 580"/>
                      <p:cNvSpPr>
                        <a:spLocks noChangeArrowheads="1"/>
                      </p:cNvSpPr>
                      <p:nvPr/>
                    </p:nvSpPr>
                    <p:spPr bwMode="auto">
                      <a:xfrm>
                        <a:off x="1872" y="2946"/>
                        <a:ext cx="144" cy="192"/>
                      </a:xfrm>
                      <a:prstGeom prst="rect">
                        <a:avLst/>
                      </a:prstGeom>
                      <a:solidFill>
                        <a:srgbClr val="009900">
                          <a:alpha val="50195"/>
                        </a:srgbClr>
                      </a:solidFill>
                      <a:ln w="9525">
                        <a:noFill/>
                        <a:miter lim="800000"/>
                        <a:headEnd/>
                        <a:tailEnd/>
                      </a:ln>
                    </p:spPr>
                    <p:txBody>
                      <a:bodyPr wrap="none" anchor="ctr"/>
                      <a:lstStyle/>
                      <a:p>
                        <a:endParaRPr lang="en-US"/>
                      </a:p>
                    </p:txBody>
                  </p:sp>
                  <p:sp>
                    <p:nvSpPr>
                      <p:cNvPr id="115414" name="AutoShape 581"/>
                      <p:cNvSpPr>
                        <a:spLocks noChangeArrowheads="1"/>
                      </p:cNvSpPr>
                      <p:nvPr/>
                    </p:nvSpPr>
                    <p:spPr bwMode="auto">
                      <a:xfrm flipV="1">
                        <a:off x="2034" y="2223"/>
                        <a:ext cx="277" cy="273"/>
                      </a:xfrm>
                      <a:prstGeom prst="rtTriangle">
                        <a:avLst/>
                      </a:prstGeom>
                      <a:solidFill>
                        <a:srgbClr val="009900">
                          <a:alpha val="50195"/>
                        </a:srgbClr>
                      </a:solidFill>
                      <a:ln w="9525">
                        <a:noFill/>
                        <a:miter lim="800000"/>
                        <a:headEnd/>
                        <a:tailEnd/>
                      </a:ln>
                    </p:spPr>
                    <p:txBody>
                      <a:bodyPr wrap="none" anchor="ctr"/>
                      <a:lstStyle/>
                      <a:p>
                        <a:endParaRPr lang="en-US"/>
                      </a:p>
                    </p:txBody>
                  </p:sp>
                  <p:sp>
                    <p:nvSpPr>
                      <p:cNvPr id="115415" name="Rectangle 582"/>
                      <p:cNvSpPr>
                        <a:spLocks noChangeArrowheads="1"/>
                      </p:cNvSpPr>
                      <p:nvPr/>
                    </p:nvSpPr>
                    <p:spPr bwMode="auto">
                      <a:xfrm>
                        <a:off x="2027" y="2279"/>
                        <a:ext cx="85" cy="182"/>
                      </a:xfrm>
                      <a:prstGeom prst="rect">
                        <a:avLst/>
                      </a:prstGeom>
                      <a:solidFill>
                        <a:schemeClr val="tx1"/>
                      </a:solidFill>
                      <a:ln w="9525">
                        <a:noFill/>
                        <a:miter lim="800000"/>
                        <a:headEnd/>
                        <a:tailEnd/>
                      </a:ln>
                    </p:spPr>
                    <p:txBody>
                      <a:bodyPr wrap="none" anchor="ctr"/>
                      <a:lstStyle/>
                      <a:p>
                        <a:endParaRPr lang="en-US"/>
                      </a:p>
                    </p:txBody>
                  </p:sp>
                  <p:sp>
                    <p:nvSpPr>
                      <p:cNvPr id="115416" name="Text Box 583"/>
                      <p:cNvSpPr txBox="1">
                        <a:spLocks noChangeArrowheads="1"/>
                      </p:cNvSpPr>
                      <p:nvPr/>
                    </p:nvSpPr>
                    <p:spPr bwMode="auto">
                      <a:xfrm>
                        <a:off x="1803" y="3962"/>
                        <a:ext cx="320" cy="1222"/>
                      </a:xfrm>
                      <a:prstGeom prst="rect">
                        <a:avLst/>
                      </a:prstGeom>
                      <a:noFill/>
                      <a:ln w="9525">
                        <a:noFill/>
                        <a:miter lim="800000"/>
                        <a:headEnd/>
                        <a:tailEnd/>
                      </a:ln>
                    </p:spPr>
                    <p:txBody>
                      <a:bodyPr rot="10800000" wrap="none">
                        <a:spAutoFit/>
                      </a:bodyPr>
                      <a:lstStyle/>
                      <a:p>
                        <a:pPr eaLnBrk="1" hangingPunct="1"/>
                        <a:endParaRPr lang="en-US">
                          <a:solidFill>
                            <a:srgbClr val="000000"/>
                          </a:solidFill>
                          <a:latin typeface="Arial" pitchFamily="34" charset="0"/>
                        </a:endParaRPr>
                      </a:p>
                    </p:txBody>
                  </p:sp>
                  <p:sp>
                    <p:nvSpPr>
                      <p:cNvPr id="115417" name="Text Box 584"/>
                      <p:cNvSpPr txBox="1">
                        <a:spLocks noChangeArrowheads="1"/>
                      </p:cNvSpPr>
                      <p:nvPr/>
                    </p:nvSpPr>
                    <p:spPr bwMode="auto">
                      <a:xfrm>
                        <a:off x="2474" y="3513"/>
                        <a:ext cx="319" cy="1222"/>
                      </a:xfrm>
                      <a:prstGeom prst="rect">
                        <a:avLst/>
                      </a:prstGeom>
                      <a:noFill/>
                      <a:ln w="9525">
                        <a:noFill/>
                        <a:miter lim="800000"/>
                        <a:headEnd/>
                        <a:tailEnd/>
                      </a:ln>
                    </p:spPr>
                    <p:txBody>
                      <a:bodyPr rot="10800000" wrap="none">
                        <a:spAutoFit/>
                      </a:bodyPr>
                      <a:lstStyle/>
                      <a:p>
                        <a:pPr eaLnBrk="1" hangingPunct="1"/>
                        <a:endParaRPr lang="en-US">
                          <a:solidFill>
                            <a:srgbClr val="000000"/>
                          </a:solidFill>
                          <a:latin typeface="Arial" pitchFamily="34" charset="0"/>
                        </a:endParaRPr>
                      </a:p>
                    </p:txBody>
                  </p:sp>
                </p:grpSp>
                <p:sp>
                  <p:nvSpPr>
                    <p:cNvPr id="115246" name="Rectangle 585"/>
                    <p:cNvSpPr>
                      <a:spLocks noChangeArrowheads="1"/>
                    </p:cNvSpPr>
                    <p:nvPr/>
                  </p:nvSpPr>
                  <p:spPr bwMode="auto">
                    <a:xfrm>
                      <a:off x="1571" y="1161"/>
                      <a:ext cx="104" cy="99"/>
                    </a:xfrm>
                    <a:prstGeom prst="rect">
                      <a:avLst/>
                    </a:prstGeom>
                    <a:solidFill>
                      <a:srgbClr val="009900">
                        <a:alpha val="50195"/>
                      </a:srgbClr>
                    </a:solidFill>
                    <a:ln w="9525">
                      <a:noFill/>
                      <a:miter lim="800000"/>
                      <a:headEnd/>
                      <a:tailEnd/>
                    </a:ln>
                  </p:spPr>
                  <p:txBody>
                    <a:bodyPr wrap="none" anchor="ctr"/>
                    <a:lstStyle/>
                    <a:p>
                      <a:endParaRPr lang="en-US"/>
                    </a:p>
                  </p:txBody>
                </p:sp>
                <p:sp>
                  <p:nvSpPr>
                    <p:cNvPr id="115247" name="Rectangle 586"/>
                    <p:cNvSpPr>
                      <a:spLocks noChangeArrowheads="1"/>
                    </p:cNvSpPr>
                    <p:nvPr/>
                  </p:nvSpPr>
                  <p:spPr bwMode="auto">
                    <a:xfrm>
                      <a:off x="658" y="1907"/>
                      <a:ext cx="131" cy="75"/>
                    </a:xfrm>
                    <a:prstGeom prst="rect">
                      <a:avLst/>
                    </a:prstGeom>
                    <a:solidFill>
                      <a:srgbClr val="009900">
                        <a:alpha val="50195"/>
                      </a:srgbClr>
                    </a:solidFill>
                    <a:ln w="9525">
                      <a:noFill/>
                      <a:miter lim="800000"/>
                      <a:headEnd/>
                      <a:tailEnd/>
                    </a:ln>
                  </p:spPr>
                  <p:txBody>
                    <a:bodyPr wrap="none" anchor="ctr"/>
                    <a:lstStyle/>
                    <a:p>
                      <a:endParaRPr lang="en-US"/>
                    </a:p>
                  </p:txBody>
                </p:sp>
                <p:sp>
                  <p:nvSpPr>
                    <p:cNvPr id="115248" name="Rectangle 587"/>
                    <p:cNvSpPr>
                      <a:spLocks noChangeArrowheads="1"/>
                    </p:cNvSpPr>
                    <p:nvPr/>
                  </p:nvSpPr>
                  <p:spPr bwMode="auto">
                    <a:xfrm>
                      <a:off x="671" y="1186"/>
                      <a:ext cx="105" cy="74"/>
                    </a:xfrm>
                    <a:prstGeom prst="rect">
                      <a:avLst/>
                    </a:prstGeom>
                    <a:solidFill>
                      <a:srgbClr val="009900">
                        <a:alpha val="50195"/>
                      </a:srgbClr>
                    </a:solidFill>
                    <a:ln w="9525">
                      <a:noFill/>
                      <a:miter lim="800000"/>
                      <a:headEnd/>
                      <a:tailEnd/>
                    </a:ln>
                  </p:spPr>
                  <p:txBody>
                    <a:bodyPr wrap="none" anchor="ctr"/>
                    <a:lstStyle/>
                    <a:p>
                      <a:endParaRPr lang="en-US"/>
                    </a:p>
                  </p:txBody>
                </p:sp>
                <p:sp>
                  <p:nvSpPr>
                    <p:cNvPr id="115249" name="Rectangle 588"/>
                    <p:cNvSpPr>
                      <a:spLocks noChangeArrowheads="1"/>
                    </p:cNvSpPr>
                    <p:nvPr/>
                  </p:nvSpPr>
                  <p:spPr bwMode="auto">
                    <a:xfrm>
                      <a:off x="815" y="943"/>
                      <a:ext cx="104" cy="1144"/>
                    </a:xfrm>
                    <a:prstGeom prst="rect">
                      <a:avLst/>
                    </a:prstGeom>
                    <a:solidFill>
                      <a:srgbClr val="FFFF00">
                        <a:alpha val="50195"/>
                      </a:srgbClr>
                    </a:solidFill>
                    <a:ln w="9525">
                      <a:noFill/>
                      <a:miter lim="800000"/>
                      <a:headEnd/>
                      <a:tailEnd/>
                    </a:ln>
                  </p:spPr>
                  <p:txBody>
                    <a:bodyPr wrap="none" anchor="ctr"/>
                    <a:lstStyle/>
                    <a:p>
                      <a:endParaRPr lang="en-US"/>
                    </a:p>
                  </p:txBody>
                </p:sp>
                <p:sp>
                  <p:nvSpPr>
                    <p:cNvPr id="115250" name="Rectangle 589"/>
                    <p:cNvSpPr>
                      <a:spLocks noChangeArrowheads="1"/>
                    </p:cNvSpPr>
                    <p:nvPr/>
                  </p:nvSpPr>
                  <p:spPr bwMode="auto">
                    <a:xfrm>
                      <a:off x="567" y="937"/>
                      <a:ext cx="104" cy="1144"/>
                    </a:xfrm>
                    <a:prstGeom prst="rect">
                      <a:avLst/>
                    </a:prstGeom>
                    <a:solidFill>
                      <a:srgbClr val="FFFF00">
                        <a:alpha val="50195"/>
                      </a:srgbClr>
                    </a:solidFill>
                    <a:ln w="9525">
                      <a:noFill/>
                      <a:miter lim="800000"/>
                      <a:headEnd/>
                      <a:tailEnd/>
                    </a:ln>
                  </p:spPr>
                  <p:txBody>
                    <a:bodyPr wrap="none" anchor="ctr"/>
                    <a:lstStyle/>
                    <a:p>
                      <a:endParaRPr lang="en-US"/>
                    </a:p>
                  </p:txBody>
                </p:sp>
                <p:grpSp>
                  <p:nvGrpSpPr>
                    <p:cNvPr id="20" name="Group 590"/>
                    <p:cNvGrpSpPr>
                      <a:grpSpLocks/>
                    </p:cNvGrpSpPr>
                    <p:nvPr/>
                  </p:nvGrpSpPr>
                  <p:grpSpPr bwMode="auto">
                    <a:xfrm>
                      <a:off x="528" y="912"/>
                      <a:ext cx="678" cy="759"/>
                      <a:chOff x="1632" y="720"/>
                      <a:chExt cx="1872" cy="4012"/>
                    </a:xfrm>
                  </p:grpSpPr>
                  <p:sp>
                    <p:nvSpPr>
                      <p:cNvPr id="115310" name="Rectangle 591"/>
                      <p:cNvSpPr>
                        <a:spLocks noChangeArrowheads="1"/>
                      </p:cNvSpPr>
                      <p:nvPr/>
                    </p:nvSpPr>
                    <p:spPr bwMode="auto">
                      <a:xfrm>
                        <a:off x="2143" y="720"/>
                        <a:ext cx="170" cy="956"/>
                      </a:xfrm>
                      <a:prstGeom prst="rect">
                        <a:avLst/>
                      </a:prstGeom>
                      <a:solidFill>
                        <a:srgbClr val="32A0DA">
                          <a:alpha val="50195"/>
                        </a:srgbClr>
                      </a:solidFill>
                      <a:ln w="9525">
                        <a:noFill/>
                        <a:miter lim="800000"/>
                        <a:headEnd/>
                        <a:tailEnd/>
                      </a:ln>
                    </p:spPr>
                    <p:txBody>
                      <a:bodyPr wrap="none" anchor="ctr"/>
                      <a:lstStyle/>
                      <a:p>
                        <a:endParaRPr lang="en-US"/>
                      </a:p>
                    </p:txBody>
                  </p:sp>
                  <p:sp>
                    <p:nvSpPr>
                      <p:cNvPr id="115311" name="Rectangle 592"/>
                      <p:cNvSpPr>
                        <a:spLocks noChangeArrowheads="1"/>
                      </p:cNvSpPr>
                      <p:nvPr/>
                    </p:nvSpPr>
                    <p:spPr bwMode="auto">
                      <a:xfrm>
                        <a:off x="2270" y="720"/>
                        <a:ext cx="1234" cy="501"/>
                      </a:xfrm>
                      <a:prstGeom prst="rect">
                        <a:avLst/>
                      </a:prstGeom>
                      <a:solidFill>
                        <a:srgbClr val="32A0DA">
                          <a:alpha val="50195"/>
                        </a:srgbClr>
                      </a:solidFill>
                      <a:ln w="9525">
                        <a:noFill/>
                        <a:miter lim="800000"/>
                        <a:headEnd/>
                        <a:tailEnd/>
                      </a:ln>
                    </p:spPr>
                    <p:txBody>
                      <a:bodyPr wrap="none" anchor="ctr"/>
                      <a:lstStyle/>
                      <a:p>
                        <a:endParaRPr lang="en-US"/>
                      </a:p>
                    </p:txBody>
                  </p:sp>
                  <p:sp>
                    <p:nvSpPr>
                      <p:cNvPr id="115312" name="Rectangle 593"/>
                      <p:cNvSpPr>
                        <a:spLocks noChangeArrowheads="1"/>
                      </p:cNvSpPr>
                      <p:nvPr/>
                    </p:nvSpPr>
                    <p:spPr bwMode="auto">
                      <a:xfrm>
                        <a:off x="2038" y="1950"/>
                        <a:ext cx="1381" cy="1229"/>
                      </a:xfrm>
                      <a:prstGeom prst="rect">
                        <a:avLst/>
                      </a:prstGeom>
                      <a:solidFill>
                        <a:srgbClr val="32A0DA">
                          <a:alpha val="50195"/>
                        </a:srgbClr>
                      </a:solidFill>
                      <a:ln w="9525">
                        <a:noFill/>
                        <a:miter lim="800000"/>
                        <a:headEnd/>
                        <a:tailEnd/>
                      </a:ln>
                    </p:spPr>
                    <p:txBody>
                      <a:bodyPr wrap="none" anchor="ctr"/>
                      <a:lstStyle/>
                      <a:p>
                        <a:endParaRPr lang="en-US"/>
                      </a:p>
                    </p:txBody>
                  </p:sp>
                  <p:sp>
                    <p:nvSpPr>
                      <p:cNvPr id="115313" name="Rectangle 594"/>
                      <p:cNvSpPr>
                        <a:spLocks noChangeArrowheads="1"/>
                      </p:cNvSpPr>
                      <p:nvPr/>
                    </p:nvSpPr>
                    <p:spPr bwMode="auto">
                      <a:xfrm>
                        <a:off x="1632" y="3680"/>
                        <a:ext cx="1276" cy="228"/>
                      </a:xfrm>
                      <a:prstGeom prst="rect">
                        <a:avLst/>
                      </a:prstGeom>
                      <a:solidFill>
                        <a:srgbClr val="FF0000"/>
                      </a:solidFill>
                      <a:ln w="9525">
                        <a:noFill/>
                        <a:miter lim="800000"/>
                        <a:headEnd/>
                        <a:tailEnd/>
                      </a:ln>
                    </p:spPr>
                    <p:txBody>
                      <a:bodyPr wrap="none" anchor="ctr"/>
                      <a:lstStyle/>
                      <a:p>
                        <a:endParaRPr lang="en-US"/>
                      </a:p>
                    </p:txBody>
                  </p:sp>
                  <p:sp>
                    <p:nvSpPr>
                      <p:cNvPr id="115314" name="AutoShape 595"/>
                      <p:cNvSpPr>
                        <a:spLocks noChangeArrowheads="1"/>
                      </p:cNvSpPr>
                      <p:nvPr/>
                    </p:nvSpPr>
                    <p:spPr bwMode="auto">
                      <a:xfrm>
                        <a:off x="1887" y="2951"/>
                        <a:ext cx="128" cy="137"/>
                      </a:xfrm>
                      <a:prstGeom prst="rtTriangle">
                        <a:avLst/>
                      </a:prstGeom>
                      <a:solidFill>
                        <a:srgbClr val="009900">
                          <a:alpha val="50195"/>
                        </a:srgbClr>
                      </a:solidFill>
                      <a:ln w="9525">
                        <a:noFill/>
                        <a:miter lim="800000"/>
                        <a:headEnd/>
                        <a:tailEnd/>
                      </a:ln>
                    </p:spPr>
                    <p:txBody>
                      <a:bodyPr wrap="none" anchor="ctr"/>
                      <a:lstStyle/>
                      <a:p>
                        <a:endParaRPr lang="en-US"/>
                      </a:p>
                    </p:txBody>
                  </p:sp>
                  <p:sp>
                    <p:nvSpPr>
                      <p:cNvPr id="115315" name="AutoShape 596"/>
                      <p:cNvSpPr>
                        <a:spLocks noChangeArrowheads="1"/>
                      </p:cNvSpPr>
                      <p:nvPr/>
                    </p:nvSpPr>
                    <p:spPr bwMode="auto">
                      <a:xfrm flipH="1">
                        <a:off x="1760" y="2920"/>
                        <a:ext cx="42" cy="168"/>
                      </a:xfrm>
                      <a:prstGeom prst="rtTriangle">
                        <a:avLst/>
                      </a:prstGeom>
                      <a:solidFill>
                        <a:srgbClr val="009900">
                          <a:alpha val="50195"/>
                        </a:srgbClr>
                      </a:solidFill>
                      <a:ln w="9525">
                        <a:noFill/>
                        <a:miter lim="800000"/>
                        <a:headEnd/>
                        <a:tailEnd/>
                      </a:ln>
                    </p:spPr>
                    <p:txBody>
                      <a:bodyPr wrap="none" anchor="ctr"/>
                      <a:lstStyle/>
                      <a:p>
                        <a:endParaRPr lang="en-US"/>
                      </a:p>
                    </p:txBody>
                  </p:sp>
                  <p:sp>
                    <p:nvSpPr>
                      <p:cNvPr id="115316" name="Rectangle 597"/>
                      <p:cNvSpPr>
                        <a:spLocks noChangeArrowheads="1"/>
                      </p:cNvSpPr>
                      <p:nvPr/>
                    </p:nvSpPr>
                    <p:spPr bwMode="auto">
                      <a:xfrm>
                        <a:off x="1760" y="4135"/>
                        <a:ext cx="255" cy="137"/>
                      </a:xfrm>
                      <a:prstGeom prst="rect">
                        <a:avLst/>
                      </a:prstGeom>
                      <a:solidFill>
                        <a:schemeClr val="tx1"/>
                      </a:solidFill>
                      <a:ln w="9525">
                        <a:noFill/>
                        <a:miter lim="800000"/>
                        <a:headEnd/>
                        <a:tailEnd/>
                      </a:ln>
                    </p:spPr>
                    <p:txBody>
                      <a:bodyPr wrap="none" anchor="ctr"/>
                      <a:lstStyle/>
                      <a:p>
                        <a:endParaRPr lang="en-US"/>
                      </a:p>
                    </p:txBody>
                  </p:sp>
                  <p:sp>
                    <p:nvSpPr>
                      <p:cNvPr id="115317" name="Rectangle 598"/>
                      <p:cNvSpPr>
                        <a:spLocks noChangeArrowheads="1"/>
                      </p:cNvSpPr>
                      <p:nvPr/>
                    </p:nvSpPr>
                    <p:spPr bwMode="auto">
                      <a:xfrm>
                        <a:off x="1675" y="3999"/>
                        <a:ext cx="382" cy="273"/>
                      </a:xfrm>
                      <a:prstGeom prst="rect">
                        <a:avLst/>
                      </a:prstGeom>
                      <a:noFill/>
                      <a:ln w="9525">
                        <a:solidFill>
                          <a:schemeClr val="tx1"/>
                        </a:solidFill>
                        <a:prstDash val="sysDot"/>
                        <a:miter lim="800000"/>
                        <a:headEnd/>
                        <a:tailEnd/>
                      </a:ln>
                    </p:spPr>
                    <p:txBody>
                      <a:bodyPr wrap="none" anchor="ctr"/>
                      <a:lstStyle/>
                      <a:p>
                        <a:endParaRPr lang="en-US"/>
                      </a:p>
                    </p:txBody>
                  </p:sp>
                  <p:sp>
                    <p:nvSpPr>
                      <p:cNvPr id="115318" name="Line 599"/>
                      <p:cNvSpPr>
                        <a:spLocks noChangeShapeType="1"/>
                      </p:cNvSpPr>
                      <p:nvPr/>
                    </p:nvSpPr>
                    <p:spPr bwMode="auto">
                      <a:xfrm>
                        <a:off x="1675" y="4090"/>
                        <a:ext cx="382" cy="1"/>
                      </a:xfrm>
                      <a:prstGeom prst="line">
                        <a:avLst/>
                      </a:prstGeom>
                      <a:noFill/>
                      <a:ln w="9525">
                        <a:solidFill>
                          <a:schemeClr val="tx1"/>
                        </a:solidFill>
                        <a:miter lim="800000"/>
                        <a:headEnd/>
                        <a:tailEnd/>
                      </a:ln>
                    </p:spPr>
                    <p:txBody>
                      <a:bodyPr/>
                      <a:lstStyle/>
                      <a:p>
                        <a:endParaRPr lang="en-US"/>
                      </a:p>
                    </p:txBody>
                  </p:sp>
                  <p:sp>
                    <p:nvSpPr>
                      <p:cNvPr id="115319" name="Rectangle 600"/>
                      <p:cNvSpPr>
                        <a:spLocks noChangeArrowheads="1"/>
                      </p:cNvSpPr>
                      <p:nvPr/>
                    </p:nvSpPr>
                    <p:spPr bwMode="auto">
                      <a:xfrm>
                        <a:off x="2440" y="4135"/>
                        <a:ext cx="256" cy="137"/>
                      </a:xfrm>
                      <a:prstGeom prst="rect">
                        <a:avLst/>
                      </a:prstGeom>
                      <a:solidFill>
                        <a:schemeClr val="tx1"/>
                      </a:solidFill>
                      <a:ln w="9525">
                        <a:noFill/>
                        <a:miter lim="800000"/>
                        <a:headEnd/>
                        <a:tailEnd/>
                      </a:ln>
                    </p:spPr>
                    <p:txBody>
                      <a:bodyPr wrap="none" anchor="ctr"/>
                      <a:lstStyle/>
                      <a:p>
                        <a:endParaRPr lang="en-US"/>
                      </a:p>
                    </p:txBody>
                  </p:sp>
                  <p:sp>
                    <p:nvSpPr>
                      <p:cNvPr id="115320" name="Rectangle 601"/>
                      <p:cNvSpPr>
                        <a:spLocks noChangeArrowheads="1"/>
                      </p:cNvSpPr>
                      <p:nvPr/>
                    </p:nvSpPr>
                    <p:spPr bwMode="auto">
                      <a:xfrm>
                        <a:off x="2355" y="3999"/>
                        <a:ext cx="383" cy="273"/>
                      </a:xfrm>
                      <a:prstGeom prst="rect">
                        <a:avLst/>
                      </a:prstGeom>
                      <a:noFill/>
                      <a:ln w="9525">
                        <a:solidFill>
                          <a:schemeClr val="tx1"/>
                        </a:solidFill>
                        <a:prstDash val="sysDot"/>
                        <a:miter lim="800000"/>
                        <a:headEnd/>
                        <a:tailEnd/>
                      </a:ln>
                    </p:spPr>
                    <p:txBody>
                      <a:bodyPr wrap="none" anchor="ctr"/>
                      <a:lstStyle/>
                      <a:p>
                        <a:endParaRPr lang="en-US"/>
                      </a:p>
                    </p:txBody>
                  </p:sp>
                  <p:sp>
                    <p:nvSpPr>
                      <p:cNvPr id="115321" name="Line 602"/>
                      <p:cNvSpPr>
                        <a:spLocks noChangeShapeType="1"/>
                      </p:cNvSpPr>
                      <p:nvPr/>
                    </p:nvSpPr>
                    <p:spPr bwMode="auto">
                      <a:xfrm>
                        <a:off x="2355" y="4090"/>
                        <a:ext cx="383" cy="1"/>
                      </a:xfrm>
                      <a:prstGeom prst="line">
                        <a:avLst/>
                      </a:prstGeom>
                      <a:noFill/>
                      <a:ln w="9525">
                        <a:solidFill>
                          <a:schemeClr val="tx1"/>
                        </a:solidFill>
                        <a:miter lim="800000"/>
                        <a:headEnd/>
                        <a:tailEnd/>
                      </a:ln>
                    </p:spPr>
                    <p:txBody>
                      <a:bodyPr/>
                      <a:lstStyle/>
                      <a:p>
                        <a:endParaRPr lang="en-US"/>
                      </a:p>
                    </p:txBody>
                  </p:sp>
                  <p:sp>
                    <p:nvSpPr>
                      <p:cNvPr id="115322" name="Rectangle 603"/>
                      <p:cNvSpPr>
                        <a:spLocks noChangeArrowheads="1"/>
                      </p:cNvSpPr>
                      <p:nvPr/>
                    </p:nvSpPr>
                    <p:spPr bwMode="auto">
                      <a:xfrm>
                        <a:off x="2355" y="3771"/>
                        <a:ext cx="383" cy="228"/>
                      </a:xfrm>
                      <a:prstGeom prst="rect">
                        <a:avLst/>
                      </a:prstGeom>
                      <a:noFill/>
                      <a:ln w="9525">
                        <a:solidFill>
                          <a:schemeClr val="tx1"/>
                        </a:solidFill>
                        <a:miter lim="800000"/>
                        <a:headEnd/>
                        <a:tailEnd/>
                      </a:ln>
                    </p:spPr>
                    <p:txBody>
                      <a:bodyPr wrap="none" anchor="ctr"/>
                      <a:lstStyle/>
                      <a:p>
                        <a:endParaRPr lang="en-US"/>
                      </a:p>
                    </p:txBody>
                  </p:sp>
                  <p:sp>
                    <p:nvSpPr>
                      <p:cNvPr id="115323" name="Rectangle 604"/>
                      <p:cNvSpPr>
                        <a:spLocks noChangeArrowheads="1"/>
                      </p:cNvSpPr>
                      <p:nvPr/>
                    </p:nvSpPr>
                    <p:spPr bwMode="auto">
                      <a:xfrm rot="2700000">
                        <a:off x="2189" y="2231"/>
                        <a:ext cx="182" cy="893"/>
                      </a:xfrm>
                      <a:prstGeom prst="rect">
                        <a:avLst/>
                      </a:prstGeom>
                      <a:solidFill>
                        <a:srgbClr val="FF0000"/>
                      </a:solidFill>
                      <a:ln w="9525">
                        <a:noFill/>
                        <a:miter lim="800000"/>
                        <a:headEnd/>
                        <a:tailEnd/>
                      </a:ln>
                    </p:spPr>
                    <p:txBody>
                      <a:bodyPr wrap="none" anchor="ctr"/>
                      <a:lstStyle/>
                      <a:p>
                        <a:endParaRPr lang="en-US"/>
                      </a:p>
                    </p:txBody>
                  </p:sp>
                  <p:sp>
                    <p:nvSpPr>
                      <p:cNvPr id="115324" name="AutoShape 605"/>
                      <p:cNvSpPr>
                        <a:spLocks noChangeArrowheads="1"/>
                      </p:cNvSpPr>
                      <p:nvPr/>
                    </p:nvSpPr>
                    <p:spPr bwMode="auto">
                      <a:xfrm rot="2700000">
                        <a:off x="1823" y="2979"/>
                        <a:ext cx="214" cy="10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42 w 21600"/>
                          <a:gd name="T13" fmla="*/ 4447 h 21600"/>
                          <a:gd name="T14" fmla="*/ 17058 w 21600"/>
                          <a:gd name="T15" fmla="*/ 17153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rgbClr val="FF0000"/>
                      </a:solidFill>
                      <a:ln w="9525">
                        <a:noFill/>
                        <a:miter lim="800000"/>
                        <a:headEnd/>
                        <a:tailEnd/>
                      </a:ln>
                    </p:spPr>
                    <p:txBody>
                      <a:bodyPr wrap="none" anchor="ctr"/>
                      <a:lstStyle/>
                      <a:p>
                        <a:endParaRPr lang="en-US"/>
                      </a:p>
                    </p:txBody>
                  </p:sp>
                  <p:sp>
                    <p:nvSpPr>
                      <p:cNvPr id="115325" name="Rectangle 606"/>
                      <p:cNvSpPr>
                        <a:spLocks noChangeArrowheads="1"/>
                      </p:cNvSpPr>
                      <p:nvPr/>
                    </p:nvSpPr>
                    <p:spPr bwMode="auto">
                      <a:xfrm>
                        <a:off x="2525" y="2769"/>
                        <a:ext cx="256" cy="365"/>
                      </a:xfrm>
                      <a:prstGeom prst="rect">
                        <a:avLst/>
                      </a:prstGeom>
                      <a:solidFill>
                        <a:srgbClr val="FF0000"/>
                      </a:solidFill>
                      <a:ln w="9525">
                        <a:noFill/>
                        <a:miter lim="800000"/>
                        <a:headEnd/>
                        <a:tailEnd/>
                      </a:ln>
                    </p:spPr>
                    <p:txBody>
                      <a:bodyPr wrap="none" anchor="ctr"/>
                      <a:lstStyle/>
                      <a:p>
                        <a:endParaRPr lang="en-US"/>
                      </a:p>
                    </p:txBody>
                  </p:sp>
                  <p:sp>
                    <p:nvSpPr>
                      <p:cNvPr id="115326" name="Rectangle 607"/>
                      <p:cNvSpPr>
                        <a:spLocks noChangeArrowheads="1"/>
                      </p:cNvSpPr>
                      <p:nvPr/>
                    </p:nvSpPr>
                    <p:spPr bwMode="auto">
                      <a:xfrm rot="2700000">
                        <a:off x="2807" y="2328"/>
                        <a:ext cx="182" cy="724"/>
                      </a:xfrm>
                      <a:prstGeom prst="rect">
                        <a:avLst/>
                      </a:prstGeom>
                      <a:solidFill>
                        <a:srgbClr val="FF0000"/>
                      </a:solidFill>
                      <a:ln w="9525">
                        <a:noFill/>
                        <a:miter lim="800000"/>
                        <a:headEnd/>
                        <a:tailEnd/>
                      </a:ln>
                    </p:spPr>
                    <p:txBody>
                      <a:bodyPr wrap="none" anchor="ctr"/>
                      <a:lstStyle/>
                      <a:p>
                        <a:endParaRPr lang="en-US"/>
                      </a:p>
                    </p:txBody>
                  </p:sp>
                  <p:sp>
                    <p:nvSpPr>
                      <p:cNvPr id="115327" name="AutoShape 608"/>
                      <p:cNvSpPr>
                        <a:spLocks noChangeArrowheads="1"/>
                      </p:cNvSpPr>
                      <p:nvPr/>
                    </p:nvSpPr>
                    <p:spPr bwMode="auto">
                      <a:xfrm flipH="1" flipV="1">
                        <a:off x="3079" y="2370"/>
                        <a:ext cx="127" cy="136"/>
                      </a:xfrm>
                      <a:prstGeom prst="rtTriangle">
                        <a:avLst/>
                      </a:prstGeom>
                      <a:solidFill>
                        <a:srgbClr val="FF0000"/>
                      </a:solidFill>
                      <a:ln w="9525">
                        <a:noFill/>
                        <a:miter lim="800000"/>
                        <a:headEnd/>
                        <a:tailEnd/>
                      </a:ln>
                    </p:spPr>
                    <p:txBody>
                      <a:bodyPr wrap="none" anchor="ctr"/>
                      <a:lstStyle/>
                      <a:p>
                        <a:endParaRPr lang="en-US"/>
                      </a:p>
                    </p:txBody>
                  </p:sp>
                  <p:sp>
                    <p:nvSpPr>
                      <p:cNvPr id="115328" name="AutoShape 609"/>
                      <p:cNvSpPr>
                        <a:spLocks noChangeArrowheads="1"/>
                      </p:cNvSpPr>
                      <p:nvPr/>
                    </p:nvSpPr>
                    <p:spPr bwMode="auto">
                      <a:xfrm flipH="1" flipV="1">
                        <a:off x="2525" y="2289"/>
                        <a:ext cx="128" cy="137"/>
                      </a:xfrm>
                      <a:prstGeom prst="rtTriangle">
                        <a:avLst/>
                      </a:prstGeom>
                      <a:solidFill>
                        <a:srgbClr val="FF0000"/>
                      </a:solidFill>
                      <a:ln w="9525">
                        <a:noFill/>
                        <a:miter lim="800000"/>
                        <a:headEnd/>
                        <a:tailEnd/>
                      </a:ln>
                    </p:spPr>
                    <p:txBody>
                      <a:bodyPr wrap="none" anchor="ctr"/>
                      <a:lstStyle/>
                      <a:p>
                        <a:endParaRPr lang="en-US"/>
                      </a:p>
                    </p:txBody>
                  </p:sp>
                  <p:sp>
                    <p:nvSpPr>
                      <p:cNvPr id="115329" name="Rectangle 610"/>
                      <p:cNvSpPr>
                        <a:spLocks noChangeArrowheads="1"/>
                      </p:cNvSpPr>
                      <p:nvPr/>
                    </p:nvSpPr>
                    <p:spPr bwMode="auto">
                      <a:xfrm>
                        <a:off x="3071" y="857"/>
                        <a:ext cx="135" cy="1618"/>
                      </a:xfrm>
                      <a:prstGeom prst="rect">
                        <a:avLst/>
                      </a:prstGeom>
                      <a:solidFill>
                        <a:srgbClr val="FF0000"/>
                      </a:solidFill>
                      <a:ln w="9525">
                        <a:noFill/>
                        <a:miter lim="800000"/>
                        <a:headEnd/>
                        <a:tailEnd/>
                      </a:ln>
                    </p:spPr>
                    <p:txBody>
                      <a:bodyPr wrap="none" anchor="ctr"/>
                      <a:lstStyle/>
                      <a:p>
                        <a:endParaRPr lang="en-US"/>
                      </a:p>
                    </p:txBody>
                  </p:sp>
                  <p:sp>
                    <p:nvSpPr>
                      <p:cNvPr id="115330" name="Rectangle 611"/>
                      <p:cNvSpPr>
                        <a:spLocks noChangeArrowheads="1"/>
                      </p:cNvSpPr>
                      <p:nvPr/>
                    </p:nvSpPr>
                    <p:spPr bwMode="auto">
                      <a:xfrm>
                        <a:off x="2525" y="2041"/>
                        <a:ext cx="128" cy="283"/>
                      </a:xfrm>
                      <a:prstGeom prst="rect">
                        <a:avLst/>
                      </a:prstGeom>
                      <a:solidFill>
                        <a:srgbClr val="FF0000"/>
                      </a:solidFill>
                      <a:ln w="9525">
                        <a:noFill/>
                        <a:miter lim="800000"/>
                        <a:headEnd/>
                        <a:tailEnd/>
                      </a:ln>
                    </p:spPr>
                    <p:txBody>
                      <a:bodyPr wrap="none" anchor="ctr"/>
                      <a:lstStyle/>
                      <a:p>
                        <a:endParaRPr lang="en-US"/>
                      </a:p>
                    </p:txBody>
                  </p:sp>
                  <p:sp>
                    <p:nvSpPr>
                      <p:cNvPr id="115331" name="Rectangle 612"/>
                      <p:cNvSpPr>
                        <a:spLocks noChangeArrowheads="1"/>
                      </p:cNvSpPr>
                      <p:nvPr/>
                    </p:nvSpPr>
                    <p:spPr bwMode="auto">
                      <a:xfrm>
                        <a:off x="2738" y="1767"/>
                        <a:ext cx="681" cy="274"/>
                      </a:xfrm>
                      <a:prstGeom prst="rect">
                        <a:avLst/>
                      </a:prstGeom>
                      <a:solidFill>
                        <a:srgbClr val="009900">
                          <a:alpha val="50195"/>
                        </a:srgbClr>
                      </a:solidFill>
                      <a:ln w="9525">
                        <a:noFill/>
                        <a:miter lim="800000"/>
                        <a:headEnd/>
                        <a:tailEnd/>
                      </a:ln>
                    </p:spPr>
                    <p:txBody>
                      <a:bodyPr wrap="none" anchor="ctr"/>
                      <a:lstStyle/>
                      <a:p>
                        <a:endParaRPr lang="en-US"/>
                      </a:p>
                    </p:txBody>
                  </p:sp>
                  <p:sp>
                    <p:nvSpPr>
                      <p:cNvPr id="115332" name="Rectangle 613"/>
                      <p:cNvSpPr>
                        <a:spLocks noChangeArrowheads="1"/>
                      </p:cNvSpPr>
                      <p:nvPr/>
                    </p:nvSpPr>
                    <p:spPr bwMode="auto">
                      <a:xfrm>
                        <a:off x="3258" y="2041"/>
                        <a:ext cx="161" cy="409"/>
                      </a:xfrm>
                      <a:prstGeom prst="rect">
                        <a:avLst/>
                      </a:prstGeom>
                      <a:solidFill>
                        <a:srgbClr val="009900">
                          <a:alpha val="50195"/>
                        </a:srgbClr>
                      </a:solidFill>
                      <a:ln w="9525">
                        <a:noFill/>
                        <a:miter lim="800000"/>
                        <a:headEnd/>
                        <a:tailEnd/>
                      </a:ln>
                    </p:spPr>
                    <p:txBody>
                      <a:bodyPr wrap="none" anchor="ctr"/>
                      <a:lstStyle/>
                      <a:p>
                        <a:endParaRPr lang="en-US"/>
                      </a:p>
                    </p:txBody>
                  </p:sp>
                  <p:sp>
                    <p:nvSpPr>
                      <p:cNvPr id="115333" name="Rectangle 614"/>
                      <p:cNvSpPr>
                        <a:spLocks noChangeArrowheads="1"/>
                      </p:cNvSpPr>
                      <p:nvPr/>
                    </p:nvSpPr>
                    <p:spPr bwMode="auto">
                      <a:xfrm>
                        <a:off x="3334" y="2177"/>
                        <a:ext cx="85" cy="182"/>
                      </a:xfrm>
                      <a:prstGeom prst="rect">
                        <a:avLst/>
                      </a:prstGeom>
                      <a:solidFill>
                        <a:schemeClr val="tx1"/>
                      </a:solidFill>
                      <a:ln w="9525">
                        <a:noFill/>
                        <a:miter lim="800000"/>
                        <a:headEnd/>
                        <a:tailEnd/>
                      </a:ln>
                    </p:spPr>
                    <p:txBody>
                      <a:bodyPr wrap="none" anchor="ctr"/>
                      <a:lstStyle/>
                      <a:p>
                        <a:endParaRPr lang="en-US"/>
                      </a:p>
                    </p:txBody>
                  </p:sp>
                  <p:sp>
                    <p:nvSpPr>
                      <p:cNvPr id="115334" name="Rectangle 615"/>
                      <p:cNvSpPr>
                        <a:spLocks noChangeArrowheads="1"/>
                      </p:cNvSpPr>
                      <p:nvPr/>
                    </p:nvSpPr>
                    <p:spPr bwMode="auto">
                      <a:xfrm>
                        <a:off x="2525" y="902"/>
                        <a:ext cx="135" cy="1482"/>
                      </a:xfrm>
                      <a:prstGeom prst="rect">
                        <a:avLst/>
                      </a:prstGeom>
                      <a:solidFill>
                        <a:srgbClr val="FF0000"/>
                      </a:solidFill>
                      <a:ln w="9525">
                        <a:noFill/>
                        <a:miter lim="800000"/>
                        <a:headEnd/>
                        <a:tailEnd/>
                      </a:ln>
                    </p:spPr>
                    <p:txBody>
                      <a:bodyPr wrap="none" anchor="ctr"/>
                      <a:lstStyle/>
                      <a:p>
                        <a:endParaRPr lang="en-US"/>
                      </a:p>
                    </p:txBody>
                  </p:sp>
                  <p:sp>
                    <p:nvSpPr>
                      <p:cNvPr id="115335" name="AutoShape 616"/>
                      <p:cNvSpPr>
                        <a:spLocks noChangeArrowheads="1"/>
                      </p:cNvSpPr>
                      <p:nvPr/>
                    </p:nvSpPr>
                    <p:spPr bwMode="auto">
                      <a:xfrm flipH="1" flipV="1">
                        <a:off x="2525" y="1904"/>
                        <a:ext cx="213" cy="137"/>
                      </a:xfrm>
                      <a:prstGeom prst="rtTriangle">
                        <a:avLst/>
                      </a:prstGeom>
                      <a:solidFill>
                        <a:srgbClr val="009900">
                          <a:alpha val="50195"/>
                        </a:srgbClr>
                      </a:solidFill>
                      <a:ln w="9525">
                        <a:noFill/>
                        <a:miter lim="800000"/>
                        <a:headEnd/>
                        <a:tailEnd/>
                      </a:ln>
                    </p:spPr>
                    <p:txBody>
                      <a:bodyPr wrap="none" anchor="ctr"/>
                      <a:lstStyle/>
                      <a:p>
                        <a:endParaRPr lang="en-US"/>
                      </a:p>
                    </p:txBody>
                  </p:sp>
                  <p:sp>
                    <p:nvSpPr>
                      <p:cNvPr id="115336" name="Rectangle 617"/>
                      <p:cNvSpPr>
                        <a:spLocks noChangeArrowheads="1"/>
                      </p:cNvSpPr>
                      <p:nvPr/>
                    </p:nvSpPr>
                    <p:spPr bwMode="auto">
                      <a:xfrm>
                        <a:off x="2525" y="1767"/>
                        <a:ext cx="213" cy="137"/>
                      </a:xfrm>
                      <a:prstGeom prst="rect">
                        <a:avLst/>
                      </a:prstGeom>
                      <a:solidFill>
                        <a:srgbClr val="009900">
                          <a:alpha val="50195"/>
                        </a:srgbClr>
                      </a:solidFill>
                      <a:ln w="9525">
                        <a:noFill/>
                        <a:miter lim="800000"/>
                        <a:headEnd/>
                        <a:tailEnd/>
                      </a:ln>
                    </p:spPr>
                    <p:txBody>
                      <a:bodyPr wrap="none" anchor="ctr"/>
                      <a:lstStyle/>
                      <a:p>
                        <a:endParaRPr lang="en-US"/>
                      </a:p>
                    </p:txBody>
                  </p:sp>
                  <p:sp>
                    <p:nvSpPr>
                      <p:cNvPr id="115337" name="Rectangle 618"/>
                      <p:cNvSpPr>
                        <a:spLocks noChangeArrowheads="1"/>
                      </p:cNvSpPr>
                      <p:nvPr/>
                    </p:nvSpPr>
                    <p:spPr bwMode="auto">
                      <a:xfrm>
                        <a:off x="2440" y="2906"/>
                        <a:ext cx="256" cy="319"/>
                      </a:xfrm>
                      <a:prstGeom prst="rect">
                        <a:avLst/>
                      </a:prstGeom>
                      <a:solidFill>
                        <a:srgbClr val="009900">
                          <a:alpha val="50195"/>
                        </a:srgbClr>
                      </a:solidFill>
                      <a:ln w="9525">
                        <a:noFill/>
                        <a:miter lim="800000"/>
                        <a:headEnd/>
                        <a:tailEnd/>
                      </a:ln>
                    </p:spPr>
                    <p:txBody>
                      <a:bodyPr wrap="none" anchor="ctr"/>
                      <a:lstStyle/>
                      <a:p>
                        <a:endParaRPr lang="en-US"/>
                      </a:p>
                    </p:txBody>
                  </p:sp>
                  <p:sp>
                    <p:nvSpPr>
                      <p:cNvPr id="115338" name="AutoShape 619"/>
                      <p:cNvSpPr>
                        <a:spLocks noChangeArrowheads="1"/>
                      </p:cNvSpPr>
                      <p:nvPr/>
                    </p:nvSpPr>
                    <p:spPr bwMode="auto">
                      <a:xfrm flipH="1">
                        <a:off x="2440" y="2633"/>
                        <a:ext cx="256" cy="273"/>
                      </a:xfrm>
                      <a:prstGeom prst="rtTriangle">
                        <a:avLst/>
                      </a:prstGeom>
                      <a:solidFill>
                        <a:srgbClr val="009900">
                          <a:alpha val="50195"/>
                        </a:srgbClr>
                      </a:solidFill>
                      <a:ln w="9525">
                        <a:noFill/>
                        <a:miter lim="800000"/>
                        <a:headEnd/>
                        <a:tailEnd/>
                      </a:ln>
                    </p:spPr>
                    <p:txBody>
                      <a:bodyPr wrap="none" anchor="ctr"/>
                      <a:lstStyle/>
                      <a:p>
                        <a:endParaRPr lang="en-US"/>
                      </a:p>
                    </p:txBody>
                  </p:sp>
                  <p:sp>
                    <p:nvSpPr>
                      <p:cNvPr id="115339" name="Rectangle 620"/>
                      <p:cNvSpPr>
                        <a:spLocks noChangeArrowheads="1"/>
                      </p:cNvSpPr>
                      <p:nvPr/>
                    </p:nvSpPr>
                    <p:spPr bwMode="auto">
                      <a:xfrm>
                        <a:off x="2440" y="902"/>
                        <a:ext cx="85" cy="1048"/>
                      </a:xfrm>
                      <a:prstGeom prst="rect">
                        <a:avLst/>
                      </a:prstGeom>
                      <a:solidFill>
                        <a:srgbClr val="FF0000"/>
                      </a:solidFill>
                      <a:ln w="9525">
                        <a:noFill/>
                        <a:miter lim="800000"/>
                        <a:headEnd/>
                        <a:tailEnd/>
                      </a:ln>
                    </p:spPr>
                    <p:txBody>
                      <a:bodyPr wrap="none" anchor="ctr"/>
                      <a:lstStyle/>
                      <a:p>
                        <a:endParaRPr lang="en-US"/>
                      </a:p>
                    </p:txBody>
                  </p:sp>
                  <p:sp>
                    <p:nvSpPr>
                      <p:cNvPr id="115340" name="AutoShape 621"/>
                      <p:cNvSpPr>
                        <a:spLocks noChangeArrowheads="1"/>
                      </p:cNvSpPr>
                      <p:nvPr/>
                    </p:nvSpPr>
                    <p:spPr bwMode="auto">
                      <a:xfrm flipH="1" flipV="1">
                        <a:off x="2440" y="1939"/>
                        <a:ext cx="128" cy="137"/>
                      </a:xfrm>
                      <a:prstGeom prst="rtTriangle">
                        <a:avLst/>
                      </a:prstGeom>
                      <a:solidFill>
                        <a:srgbClr val="FF0000"/>
                      </a:solidFill>
                      <a:ln w="9525">
                        <a:noFill/>
                        <a:miter lim="800000"/>
                        <a:headEnd/>
                        <a:tailEnd/>
                      </a:ln>
                    </p:spPr>
                    <p:txBody>
                      <a:bodyPr wrap="none" anchor="ctr"/>
                      <a:lstStyle/>
                      <a:p>
                        <a:endParaRPr lang="en-US"/>
                      </a:p>
                    </p:txBody>
                  </p:sp>
                  <p:sp>
                    <p:nvSpPr>
                      <p:cNvPr id="115341" name="Rectangle 622"/>
                      <p:cNvSpPr>
                        <a:spLocks noChangeArrowheads="1"/>
                      </p:cNvSpPr>
                      <p:nvPr/>
                    </p:nvSpPr>
                    <p:spPr bwMode="auto">
                      <a:xfrm>
                        <a:off x="2152" y="1358"/>
                        <a:ext cx="85" cy="182"/>
                      </a:xfrm>
                      <a:prstGeom prst="rect">
                        <a:avLst/>
                      </a:prstGeom>
                      <a:solidFill>
                        <a:schemeClr val="tx1"/>
                      </a:solidFill>
                      <a:ln w="9525">
                        <a:noFill/>
                        <a:miter lim="800000"/>
                        <a:headEnd/>
                        <a:tailEnd/>
                      </a:ln>
                    </p:spPr>
                    <p:txBody>
                      <a:bodyPr wrap="none" anchor="ctr"/>
                      <a:lstStyle/>
                      <a:p>
                        <a:endParaRPr lang="en-US"/>
                      </a:p>
                    </p:txBody>
                  </p:sp>
                  <p:sp>
                    <p:nvSpPr>
                      <p:cNvPr id="115342" name="Rectangle 623"/>
                      <p:cNvSpPr>
                        <a:spLocks noChangeArrowheads="1"/>
                      </p:cNvSpPr>
                      <p:nvPr/>
                    </p:nvSpPr>
                    <p:spPr bwMode="auto">
                      <a:xfrm flipH="1" flipV="1">
                        <a:off x="3419" y="923"/>
                        <a:ext cx="85" cy="182"/>
                      </a:xfrm>
                      <a:prstGeom prst="rect">
                        <a:avLst/>
                      </a:prstGeom>
                      <a:solidFill>
                        <a:schemeClr val="tx1"/>
                      </a:solidFill>
                      <a:ln w="9525">
                        <a:noFill/>
                        <a:miter lim="800000"/>
                        <a:headEnd/>
                        <a:tailEnd/>
                      </a:ln>
                    </p:spPr>
                    <p:txBody>
                      <a:bodyPr wrap="none" anchor="ctr"/>
                      <a:lstStyle/>
                      <a:p>
                        <a:endParaRPr lang="en-US"/>
                      </a:p>
                    </p:txBody>
                  </p:sp>
                  <p:sp>
                    <p:nvSpPr>
                      <p:cNvPr id="115343" name="Rectangle 624"/>
                      <p:cNvSpPr>
                        <a:spLocks noChangeArrowheads="1"/>
                      </p:cNvSpPr>
                      <p:nvPr/>
                    </p:nvSpPr>
                    <p:spPr bwMode="auto">
                      <a:xfrm>
                        <a:off x="2440" y="902"/>
                        <a:ext cx="341" cy="228"/>
                      </a:xfrm>
                      <a:prstGeom prst="rect">
                        <a:avLst/>
                      </a:prstGeom>
                      <a:noFill/>
                      <a:ln w="9525">
                        <a:solidFill>
                          <a:schemeClr val="tx1"/>
                        </a:solidFill>
                        <a:prstDash val="sysDot"/>
                        <a:miter lim="800000"/>
                        <a:headEnd/>
                        <a:tailEnd/>
                      </a:ln>
                    </p:spPr>
                    <p:txBody>
                      <a:bodyPr wrap="none" anchor="ctr"/>
                      <a:lstStyle/>
                      <a:p>
                        <a:endParaRPr lang="en-US"/>
                      </a:p>
                    </p:txBody>
                  </p:sp>
                  <p:sp>
                    <p:nvSpPr>
                      <p:cNvPr id="115344" name="Rectangle 625"/>
                      <p:cNvSpPr>
                        <a:spLocks noChangeArrowheads="1"/>
                      </p:cNvSpPr>
                      <p:nvPr/>
                    </p:nvSpPr>
                    <p:spPr bwMode="auto">
                      <a:xfrm>
                        <a:off x="2908" y="1333"/>
                        <a:ext cx="341" cy="228"/>
                      </a:xfrm>
                      <a:prstGeom prst="rect">
                        <a:avLst/>
                      </a:prstGeom>
                      <a:noFill/>
                      <a:ln w="9525">
                        <a:solidFill>
                          <a:schemeClr val="tx1"/>
                        </a:solidFill>
                        <a:prstDash val="sysDot"/>
                        <a:miter lim="800000"/>
                        <a:headEnd/>
                        <a:tailEnd/>
                      </a:ln>
                    </p:spPr>
                    <p:txBody>
                      <a:bodyPr wrap="none" anchor="ctr"/>
                      <a:lstStyle/>
                      <a:p>
                        <a:endParaRPr lang="en-US"/>
                      </a:p>
                    </p:txBody>
                  </p:sp>
                  <p:sp>
                    <p:nvSpPr>
                      <p:cNvPr id="115345" name="Rectangle 626"/>
                      <p:cNvSpPr>
                        <a:spLocks noChangeArrowheads="1"/>
                      </p:cNvSpPr>
                      <p:nvPr/>
                    </p:nvSpPr>
                    <p:spPr bwMode="auto">
                      <a:xfrm>
                        <a:off x="2987" y="853"/>
                        <a:ext cx="135" cy="487"/>
                      </a:xfrm>
                      <a:prstGeom prst="rect">
                        <a:avLst/>
                      </a:prstGeom>
                      <a:solidFill>
                        <a:srgbClr val="FF0000"/>
                      </a:solidFill>
                      <a:ln w="9525">
                        <a:noFill/>
                        <a:miter lim="800000"/>
                        <a:headEnd/>
                        <a:tailEnd/>
                      </a:ln>
                    </p:spPr>
                    <p:txBody>
                      <a:bodyPr wrap="none" anchor="ctr"/>
                      <a:lstStyle/>
                      <a:p>
                        <a:endParaRPr lang="en-US"/>
                      </a:p>
                    </p:txBody>
                  </p:sp>
                  <p:sp>
                    <p:nvSpPr>
                      <p:cNvPr id="115346" name="Rectangle 627"/>
                      <p:cNvSpPr>
                        <a:spLocks noChangeArrowheads="1"/>
                      </p:cNvSpPr>
                      <p:nvPr/>
                    </p:nvSpPr>
                    <p:spPr bwMode="auto">
                      <a:xfrm flipH="1" flipV="1">
                        <a:off x="2483" y="937"/>
                        <a:ext cx="936" cy="137"/>
                      </a:xfrm>
                      <a:prstGeom prst="rect">
                        <a:avLst/>
                      </a:prstGeom>
                      <a:solidFill>
                        <a:srgbClr val="009900">
                          <a:alpha val="50195"/>
                        </a:srgbClr>
                      </a:solidFill>
                      <a:ln w="9525">
                        <a:noFill/>
                        <a:miter lim="800000"/>
                        <a:headEnd/>
                        <a:tailEnd/>
                      </a:ln>
                    </p:spPr>
                    <p:txBody>
                      <a:bodyPr wrap="none" anchor="ctr"/>
                      <a:lstStyle/>
                      <a:p>
                        <a:endParaRPr lang="en-US"/>
                      </a:p>
                    </p:txBody>
                  </p:sp>
                  <p:sp>
                    <p:nvSpPr>
                      <p:cNvPr id="115347" name="Rectangle 628"/>
                      <p:cNvSpPr>
                        <a:spLocks noChangeArrowheads="1"/>
                      </p:cNvSpPr>
                      <p:nvPr/>
                    </p:nvSpPr>
                    <p:spPr bwMode="auto">
                      <a:xfrm>
                        <a:off x="2240" y="1393"/>
                        <a:ext cx="936" cy="136"/>
                      </a:xfrm>
                      <a:prstGeom prst="rect">
                        <a:avLst/>
                      </a:prstGeom>
                      <a:solidFill>
                        <a:srgbClr val="009900">
                          <a:alpha val="50195"/>
                        </a:srgbClr>
                      </a:solidFill>
                      <a:ln w="9525">
                        <a:noFill/>
                        <a:miter lim="800000"/>
                        <a:headEnd/>
                        <a:tailEnd/>
                      </a:ln>
                    </p:spPr>
                    <p:txBody>
                      <a:bodyPr wrap="none" anchor="ctr"/>
                      <a:lstStyle/>
                      <a:p>
                        <a:endParaRPr lang="en-US"/>
                      </a:p>
                    </p:txBody>
                  </p:sp>
                  <p:sp>
                    <p:nvSpPr>
                      <p:cNvPr id="115348" name="Rectangle 629"/>
                      <p:cNvSpPr>
                        <a:spLocks noChangeArrowheads="1"/>
                      </p:cNvSpPr>
                      <p:nvPr/>
                    </p:nvSpPr>
                    <p:spPr bwMode="auto">
                      <a:xfrm rot="-2700000">
                        <a:off x="2198" y="2254"/>
                        <a:ext cx="340" cy="638"/>
                      </a:xfrm>
                      <a:prstGeom prst="rect">
                        <a:avLst/>
                      </a:prstGeom>
                      <a:solidFill>
                        <a:srgbClr val="009900">
                          <a:alpha val="50195"/>
                        </a:srgbClr>
                      </a:solidFill>
                      <a:ln w="9525">
                        <a:noFill/>
                        <a:miter lim="800000"/>
                        <a:headEnd/>
                        <a:tailEnd/>
                      </a:ln>
                    </p:spPr>
                    <p:txBody>
                      <a:bodyPr wrap="none" anchor="ctr"/>
                      <a:lstStyle/>
                      <a:p>
                        <a:endParaRPr lang="en-US"/>
                      </a:p>
                    </p:txBody>
                  </p:sp>
                  <p:sp>
                    <p:nvSpPr>
                      <p:cNvPr id="115349" name="Rectangle 630"/>
                      <p:cNvSpPr>
                        <a:spLocks noChangeArrowheads="1"/>
                      </p:cNvSpPr>
                      <p:nvPr/>
                    </p:nvSpPr>
                    <p:spPr bwMode="auto">
                      <a:xfrm>
                        <a:off x="1760" y="3225"/>
                        <a:ext cx="170" cy="910"/>
                      </a:xfrm>
                      <a:prstGeom prst="rect">
                        <a:avLst/>
                      </a:prstGeom>
                      <a:solidFill>
                        <a:srgbClr val="009900">
                          <a:alpha val="50195"/>
                        </a:srgbClr>
                      </a:solidFill>
                      <a:ln w="9525">
                        <a:noFill/>
                        <a:miter lim="800000"/>
                        <a:headEnd/>
                        <a:tailEnd/>
                      </a:ln>
                    </p:spPr>
                    <p:txBody>
                      <a:bodyPr wrap="none" anchor="ctr"/>
                      <a:lstStyle/>
                      <a:p>
                        <a:endParaRPr lang="en-US"/>
                      </a:p>
                    </p:txBody>
                  </p:sp>
                  <p:sp>
                    <p:nvSpPr>
                      <p:cNvPr id="115350" name="Rectangle 631"/>
                      <p:cNvSpPr>
                        <a:spLocks noChangeArrowheads="1"/>
                      </p:cNvSpPr>
                      <p:nvPr/>
                    </p:nvSpPr>
                    <p:spPr bwMode="auto">
                      <a:xfrm>
                        <a:off x="2440" y="3225"/>
                        <a:ext cx="171" cy="910"/>
                      </a:xfrm>
                      <a:prstGeom prst="rect">
                        <a:avLst/>
                      </a:prstGeom>
                      <a:solidFill>
                        <a:srgbClr val="009900">
                          <a:alpha val="50195"/>
                        </a:srgbClr>
                      </a:solidFill>
                      <a:ln w="9525">
                        <a:noFill/>
                        <a:miter lim="800000"/>
                        <a:headEnd/>
                        <a:tailEnd/>
                      </a:ln>
                    </p:spPr>
                    <p:txBody>
                      <a:bodyPr wrap="none" anchor="ctr"/>
                      <a:lstStyle/>
                      <a:p>
                        <a:endParaRPr lang="en-US"/>
                      </a:p>
                    </p:txBody>
                  </p:sp>
                  <p:sp>
                    <p:nvSpPr>
                      <p:cNvPr id="115351" name="Text Box 632"/>
                      <p:cNvSpPr txBox="1">
                        <a:spLocks noChangeArrowheads="1"/>
                      </p:cNvSpPr>
                      <p:nvPr/>
                    </p:nvSpPr>
                    <p:spPr bwMode="auto">
                      <a:xfrm>
                        <a:off x="2049" y="720"/>
                        <a:ext cx="320" cy="1222"/>
                      </a:xfrm>
                      <a:prstGeom prst="rect">
                        <a:avLst/>
                      </a:prstGeom>
                      <a:noFill/>
                      <a:ln w="9525">
                        <a:noFill/>
                        <a:miter lim="800000"/>
                        <a:headEnd/>
                        <a:tailEnd/>
                      </a:ln>
                    </p:spPr>
                    <p:txBody>
                      <a:bodyPr wrap="none">
                        <a:spAutoFit/>
                      </a:bodyPr>
                      <a:lstStyle/>
                      <a:p>
                        <a:pPr eaLnBrk="1" hangingPunct="1"/>
                        <a:endParaRPr lang="en-US">
                          <a:solidFill>
                            <a:srgbClr val="000000"/>
                          </a:solidFill>
                          <a:latin typeface="Arial" pitchFamily="34" charset="0"/>
                        </a:endParaRPr>
                      </a:p>
                    </p:txBody>
                  </p:sp>
                  <p:sp>
                    <p:nvSpPr>
                      <p:cNvPr id="115352" name="Text Box 633"/>
                      <p:cNvSpPr txBox="1">
                        <a:spLocks noChangeArrowheads="1"/>
                      </p:cNvSpPr>
                      <p:nvPr/>
                    </p:nvSpPr>
                    <p:spPr bwMode="auto">
                      <a:xfrm>
                        <a:off x="2867" y="2888"/>
                        <a:ext cx="319" cy="1222"/>
                      </a:xfrm>
                      <a:prstGeom prst="rect">
                        <a:avLst/>
                      </a:prstGeom>
                      <a:noFill/>
                      <a:ln w="9525">
                        <a:noFill/>
                        <a:miter lim="800000"/>
                        <a:headEnd/>
                        <a:tailEnd/>
                      </a:ln>
                    </p:spPr>
                    <p:txBody>
                      <a:bodyPr wrap="none">
                        <a:spAutoFit/>
                      </a:bodyPr>
                      <a:lstStyle/>
                      <a:p>
                        <a:pPr eaLnBrk="1" hangingPunct="1"/>
                        <a:endParaRPr lang="en-US">
                          <a:solidFill>
                            <a:srgbClr val="000000"/>
                          </a:solidFill>
                          <a:latin typeface="Arial" pitchFamily="34" charset="0"/>
                        </a:endParaRPr>
                      </a:p>
                    </p:txBody>
                  </p:sp>
                  <p:sp>
                    <p:nvSpPr>
                      <p:cNvPr id="115353" name="Text Box 634"/>
                      <p:cNvSpPr txBox="1">
                        <a:spLocks noChangeArrowheads="1"/>
                      </p:cNvSpPr>
                      <p:nvPr/>
                    </p:nvSpPr>
                    <p:spPr bwMode="auto">
                      <a:xfrm>
                        <a:off x="2861" y="1063"/>
                        <a:ext cx="321" cy="1222"/>
                      </a:xfrm>
                      <a:prstGeom prst="rect">
                        <a:avLst/>
                      </a:prstGeom>
                      <a:noFill/>
                      <a:ln w="9525">
                        <a:noFill/>
                        <a:miter lim="800000"/>
                        <a:headEnd/>
                        <a:tailEnd/>
                      </a:ln>
                    </p:spPr>
                    <p:txBody>
                      <a:bodyPr wrap="none">
                        <a:spAutoFit/>
                      </a:bodyPr>
                      <a:lstStyle/>
                      <a:p>
                        <a:pPr eaLnBrk="1" hangingPunct="1"/>
                        <a:endParaRPr lang="en-US">
                          <a:solidFill>
                            <a:srgbClr val="000000"/>
                          </a:solidFill>
                          <a:latin typeface="Arial" pitchFamily="34" charset="0"/>
                        </a:endParaRPr>
                      </a:p>
                    </p:txBody>
                  </p:sp>
                  <p:sp>
                    <p:nvSpPr>
                      <p:cNvPr id="115354" name="Text Box 635"/>
                      <p:cNvSpPr txBox="1">
                        <a:spLocks noChangeArrowheads="1"/>
                      </p:cNvSpPr>
                      <p:nvPr/>
                    </p:nvSpPr>
                    <p:spPr bwMode="auto">
                      <a:xfrm>
                        <a:off x="2325" y="1208"/>
                        <a:ext cx="321" cy="1219"/>
                      </a:xfrm>
                      <a:prstGeom prst="rect">
                        <a:avLst/>
                      </a:prstGeom>
                      <a:noFill/>
                      <a:ln w="9525">
                        <a:noFill/>
                        <a:miter lim="800000"/>
                        <a:headEnd/>
                        <a:tailEnd/>
                      </a:ln>
                    </p:spPr>
                    <p:txBody>
                      <a:bodyPr wrap="none">
                        <a:spAutoFit/>
                      </a:bodyPr>
                      <a:lstStyle/>
                      <a:p>
                        <a:pPr eaLnBrk="1" hangingPunct="1"/>
                        <a:endParaRPr lang="en-US">
                          <a:solidFill>
                            <a:srgbClr val="000000"/>
                          </a:solidFill>
                          <a:latin typeface="Arial" pitchFamily="34" charset="0"/>
                        </a:endParaRPr>
                      </a:p>
                    </p:txBody>
                  </p:sp>
                  <p:sp>
                    <p:nvSpPr>
                      <p:cNvPr id="115355" name="Text Box 636"/>
                      <p:cNvSpPr txBox="1">
                        <a:spLocks noChangeArrowheads="1"/>
                      </p:cNvSpPr>
                      <p:nvPr/>
                    </p:nvSpPr>
                    <p:spPr bwMode="auto">
                      <a:xfrm>
                        <a:off x="2958" y="2027"/>
                        <a:ext cx="320" cy="1220"/>
                      </a:xfrm>
                      <a:prstGeom prst="rect">
                        <a:avLst/>
                      </a:prstGeom>
                      <a:noFill/>
                      <a:ln w="9525">
                        <a:noFill/>
                        <a:miter lim="800000"/>
                        <a:headEnd/>
                        <a:tailEnd/>
                      </a:ln>
                    </p:spPr>
                    <p:txBody>
                      <a:bodyPr wrap="none">
                        <a:spAutoFit/>
                      </a:bodyPr>
                      <a:lstStyle/>
                      <a:p>
                        <a:pPr eaLnBrk="1" hangingPunct="1"/>
                        <a:endParaRPr lang="en-US">
                          <a:solidFill>
                            <a:srgbClr val="000000"/>
                          </a:solidFill>
                          <a:latin typeface="Arial" pitchFamily="34" charset="0"/>
                        </a:endParaRPr>
                      </a:p>
                    </p:txBody>
                  </p:sp>
                  <p:sp>
                    <p:nvSpPr>
                      <p:cNvPr id="115356" name="Text Box 637"/>
                      <p:cNvSpPr txBox="1">
                        <a:spLocks noChangeArrowheads="1"/>
                      </p:cNvSpPr>
                      <p:nvPr/>
                    </p:nvSpPr>
                    <p:spPr bwMode="auto">
                      <a:xfrm>
                        <a:off x="2375" y="2312"/>
                        <a:ext cx="321" cy="1220"/>
                      </a:xfrm>
                      <a:prstGeom prst="rect">
                        <a:avLst/>
                      </a:prstGeom>
                      <a:noFill/>
                      <a:ln w="9525">
                        <a:noFill/>
                        <a:miter lim="800000"/>
                        <a:headEnd/>
                        <a:tailEnd/>
                      </a:ln>
                    </p:spPr>
                    <p:txBody>
                      <a:bodyPr wrap="none">
                        <a:spAutoFit/>
                      </a:bodyPr>
                      <a:lstStyle/>
                      <a:p>
                        <a:pPr eaLnBrk="1" hangingPunct="1"/>
                        <a:endParaRPr lang="en-US">
                          <a:solidFill>
                            <a:srgbClr val="000000"/>
                          </a:solidFill>
                          <a:latin typeface="Arial" pitchFamily="34" charset="0"/>
                        </a:endParaRPr>
                      </a:p>
                    </p:txBody>
                  </p:sp>
                  <p:sp>
                    <p:nvSpPr>
                      <p:cNvPr id="115357" name="Rectangle 638"/>
                      <p:cNvSpPr>
                        <a:spLocks noChangeArrowheads="1"/>
                      </p:cNvSpPr>
                      <p:nvPr/>
                    </p:nvSpPr>
                    <p:spPr bwMode="auto">
                      <a:xfrm>
                        <a:off x="1760" y="3088"/>
                        <a:ext cx="255" cy="228"/>
                      </a:xfrm>
                      <a:prstGeom prst="rect">
                        <a:avLst/>
                      </a:prstGeom>
                      <a:solidFill>
                        <a:srgbClr val="009900">
                          <a:alpha val="50195"/>
                        </a:srgbClr>
                      </a:solidFill>
                      <a:ln w="9525">
                        <a:noFill/>
                        <a:miter lim="800000"/>
                        <a:headEnd/>
                        <a:tailEnd/>
                      </a:ln>
                    </p:spPr>
                    <p:txBody>
                      <a:bodyPr wrap="none" anchor="ctr"/>
                      <a:lstStyle/>
                      <a:p>
                        <a:endParaRPr lang="en-US"/>
                      </a:p>
                    </p:txBody>
                  </p:sp>
                  <p:sp>
                    <p:nvSpPr>
                      <p:cNvPr id="115358" name="Rectangle 639"/>
                      <p:cNvSpPr>
                        <a:spLocks noChangeArrowheads="1"/>
                      </p:cNvSpPr>
                      <p:nvPr/>
                    </p:nvSpPr>
                    <p:spPr bwMode="auto">
                      <a:xfrm>
                        <a:off x="1802" y="2951"/>
                        <a:ext cx="85" cy="137"/>
                      </a:xfrm>
                      <a:prstGeom prst="rect">
                        <a:avLst/>
                      </a:prstGeom>
                      <a:solidFill>
                        <a:srgbClr val="009900">
                          <a:alpha val="50195"/>
                        </a:srgbClr>
                      </a:solidFill>
                      <a:ln w="9525">
                        <a:noFill/>
                        <a:miter lim="800000"/>
                        <a:headEnd/>
                        <a:tailEnd/>
                      </a:ln>
                    </p:spPr>
                    <p:txBody>
                      <a:bodyPr wrap="none" anchor="ctr"/>
                      <a:lstStyle/>
                      <a:p>
                        <a:endParaRPr lang="en-US"/>
                      </a:p>
                    </p:txBody>
                  </p:sp>
                  <p:sp>
                    <p:nvSpPr>
                      <p:cNvPr id="115359" name="Rectangle 640"/>
                      <p:cNvSpPr>
                        <a:spLocks noChangeArrowheads="1"/>
                      </p:cNvSpPr>
                      <p:nvPr/>
                    </p:nvSpPr>
                    <p:spPr bwMode="auto">
                      <a:xfrm>
                        <a:off x="1872" y="2946"/>
                        <a:ext cx="144" cy="192"/>
                      </a:xfrm>
                      <a:prstGeom prst="rect">
                        <a:avLst/>
                      </a:prstGeom>
                      <a:solidFill>
                        <a:srgbClr val="009900">
                          <a:alpha val="50195"/>
                        </a:srgbClr>
                      </a:solidFill>
                      <a:ln w="9525">
                        <a:noFill/>
                        <a:miter lim="800000"/>
                        <a:headEnd/>
                        <a:tailEnd/>
                      </a:ln>
                    </p:spPr>
                    <p:txBody>
                      <a:bodyPr wrap="none" anchor="ctr"/>
                      <a:lstStyle/>
                      <a:p>
                        <a:endParaRPr lang="en-US"/>
                      </a:p>
                    </p:txBody>
                  </p:sp>
                  <p:sp>
                    <p:nvSpPr>
                      <p:cNvPr id="115360" name="AutoShape 641"/>
                      <p:cNvSpPr>
                        <a:spLocks noChangeArrowheads="1"/>
                      </p:cNvSpPr>
                      <p:nvPr/>
                    </p:nvSpPr>
                    <p:spPr bwMode="auto">
                      <a:xfrm flipV="1">
                        <a:off x="2034" y="2223"/>
                        <a:ext cx="277" cy="273"/>
                      </a:xfrm>
                      <a:prstGeom prst="rtTriangle">
                        <a:avLst/>
                      </a:prstGeom>
                      <a:solidFill>
                        <a:srgbClr val="009900">
                          <a:alpha val="50195"/>
                        </a:srgbClr>
                      </a:solidFill>
                      <a:ln w="9525">
                        <a:noFill/>
                        <a:miter lim="800000"/>
                        <a:headEnd/>
                        <a:tailEnd/>
                      </a:ln>
                    </p:spPr>
                    <p:txBody>
                      <a:bodyPr wrap="none" anchor="ctr"/>
                      <a:lstStyle/>
                      <a:p>
                        <a:endParaRPr lang="en-US"/>
                      </a:p>
                    </p:txBody>
                  </p:sp>
                  <p:sp>
                    <p:nvSpPr>
                      <p:cNvPr id="115361" name="Rectangle 642"/>
                      <p:cNvSpPr>
                        <a:spLocks noChangeArrowheads="1"/>
                      </p:cNvSpPr>
                      <p:nvPr/>
                    </p:nvSpPr>
                    <p:spPr bwMode="auto">
                      <a:xfrm>
                        <a:off x="2027" y="2279"/>
                        <a:ext cx="85" cy="182"/>
                      </a:xfrm>
                      <a:prstGeom prst="rect">
                        <a:avLst/>
                      </a:prstGeom>
                      <a:solidFill>
                        <a:schemeClr val="tx1"/>
                      </a:solidFill>
                      <a:ln w="9525">
                        <a:noFill/>
                        <a:miter lim="800000"/>
                        <a:headEnd/>
                        <a:tailEnd/>
                      </a:ln>
                    </p:spPr>
                    <p:txBody>
                      <a:bodyPr wrap="none" anchor="ctr"/>
                      <a:lstStyle/>
                      <a:p>
                        <a:endParaRPr lang="en-US"/>
                      </a:p>
                    </p:txBody>
                  </p:sp>
                  <p:sp>
                    <p:nvSpPr>
                      <p:cNvPr id="115362" name="Text Box 643"/>
                      <p:cNvSpPr txBox="1">
                        <a:spLocks noChangeArrowheads="1"/>
                      </p:cNvSpPr>
                      <p:nvPr/>
                    </p:nvSpPr>
                    <p:spPr bwMode="auto">
                      <a:xfrm>
                        <a:off x="1797" y="3507"/>
                        <a:ext cx="321" cy="1222"/>
                      </a:xfrm>
                      <a:prstGeom prst="rect">
                        <a:avLst/>
                      </a:prstGeom>
                      <a:noFill/>
                      <a:ln w="9525">
                        <a:noFill/>
                        <a:miter lim="800000"/>
                        <a:headEnd/>
                        <a:tailEnd/>
                      </a:ln>
                    </p:spPr>
                    <p:txBody>
                      <a:bodyPr wrap="none">
                        <a:spAutoFit/>
                      </a:bodyPr>
                      <a:lstStyle/>
                      <a:p>
                        <a:pPr eaLnBrk="1" hangingPunct="1"/>
                        <a:endParaRPr lang="en-US">
                          <a:solidFill>
                            <a:srgbClr val="000000"/>
                          </a:solidFill>
                          <a:latin typeface="Arial" pitchFamily="34" charset="0"/>
                        </a:endParaRPr>
                      </a:p>
                    </p:txBody>
                  </p:sp>
                  <p:sp>
                    <p:nvSpPr>
                      <p:cNvPr id="115363" name="Text Box 644"/>
                      <p:cNvSpPr txBox="1">
                        <a:spLocks noChangeArrowheads="1"/>
                      </p:cNvSpPr>
                      <p:nvPr/>
                    </p:nvSpPr>
                    <p:spPr bwMode="auto">
                      <a:xfrm>
                        <a:off x="2469" y="3513"/>
                        <a:ext cx="320" cy="1219"/>
                      </a:xfrm>
                      <a:prstGeom prst="rect">
                        <a:avLst/>
                      </a:prstGeom>
                      <a:noFill/>
                      <a:ln w="9525">
                        <a:noFill/>
                        <a:miter lim="800000"/>
                        <a:headEnd/>
                        <a:tailEnd/>
                      </a:ln>
                    </p:spPr>
                    <p:txBody>
                      <a:bodyPr wrap="none">
                        <a:spAutoFit/>
                      </a:bodyPr>
                      <a:lstStyle/>
                      <a:p>
                        <a:pPr eaLnBrk="1" hangingPunct="1"/>
                        <a:endParaRPr lang="en-US">
                          <a:solidFill>
                            <a:srgbClr val="000000"/>
                          </a:solidFill>
                          <a:latin typeface="Arial" pitchFamily="34" charset="0"/>
                        </a:endParaRPr>
                      </a:p>
                    </p:txBody>
                  </p:sp>
                </p:grpSp>
                <p:grpSp>
                  <p:nvGrpSpPr>
                    <p:cNvPr id="21" name="Group 645"/>
                    <p:cNvGrpSpPr>
                      <a:grpSpLocks/>
                    </p:cNvGrpSpPr>
                    <p:nvPr/>
                  </p:nvGrpSpPr>
                  <p:grpSpPr bwMode="auto">
                    <a:xfrm flipV="1">
                      <a:off x="528" y="1392"/>
                      <a:ext cx="693" cy="844"/>
                      <a:chOff x="1632" y="720"/>
                      <a:chExt cx="1915" cy="4464"/>
                    </a:xfrm>
                  </p:grpSpPr>
                  <p:sp>
                    <p:nvSpPr>
                      <p:cNvPr id="115256" name="Rectangle 646"/>
                      <p:cNvSpPr>
                        <a:spLocks noChangeArrowheads="1"/>
                      </p:cNvSpPr>
                      <p:nvPr/>
                    </p:nvSpPr>
                    <p:spPr bwMode="auto">
                      <a:xfrm>
                        <a:off x="2143" y="720"/>
                        <a:ext cx="170" cy="956"/>
                      </a:xfrm>
                      <a:prstGeom prst="rect">
                        <a:avLst/>
                      </a:prstGeom>
                      <a:solidFill>
                        <a:srgbClr val="32A0DA">
                          <a:alpha val="50195"/>
                        </a:srgbClr>
                      </a:solidFill>
                      <a:ln w="9525">
                        <a:noFill/>
                        <a:miter lim="800000"/>
                        <a:headEnd/>
                        <a:tailEnd/>
                      </a:ln>
                    </p:spPr>
                    <p:txBody>
                      <a:bodyPr wrap="none" anchor="ctr"/>
                      <a:lstStyle/>
                      <a:p>
                        <a:endParaRPr lang="en-US"/>
                      </a:p>
                    </p:txBody>
                  </p:sp>
                  <p:sp>
                    <p:nvSpPr>
                      <p:cNvPr id="115257" name="Rectangle 647"/>
                      <p:cNvSpPr>
                        <a:spLocks noChangeArrowheads="1"/>
                      </p:cNvSpPr>
                      <p:nvPr/>
                    </p:nvSpPr>
                    <p:spPr bwMode="auto">
                      <a:xfrm>
                        <a:off x="2270" y="720"/>
                        <a:ext cx="1234" cy="501"/>
                      </a:xfrm>
                      <a:prstGeom prst="rect">
                        <a:avLst/>
                      </a:prstGeom>
                      <a:solidFill>
                        <a:srgbClr val="32A0DA">
                          <a:alpha val="50195"/>
                        </a:srgbClr>
                      </a:solidFill>
                      <a:ln w="9525">
                        <a:noFill/>
                        <a:miter lim="800000"/>
                        <a:headEnd/>
                        <a:tailEnd/>
                      </a:ln>
                    </p:spPr>
                    <p:txBody>
                      <a:bodyPr wrap="none" anchor="ctr"/>
                      <a:lstStyle/>
                      <a:p>
                        <a:endParaRPr lang="en-US"/>
                      </a:p>
                    </p:txBody>
                  </p:sp>
                  <p:sp>
                    <p:nvSpPr>
                      <p:cNvPr id="115258" name="Rectangle 648"/>
                      <p:cNvSpPr>
                        <a:spLocks noChangeArrowheads="1"/>
                      </p:cNvSpPr>
                      <p:nvPr/>
                    </p:nvSpPr>
                    <p:spPr bwMode="auto">
                      <a:xfrm>
                        <a:off x="2038" y="1950"/>
                        <a:ext cx="1381" cy="1229"/>
                      </a:xfrm>
                      <a:prstGeom prst="rect">
                        <a:avLst/>
                      </a:prstGeom>
                      <a:solidFill>
                        <a:srgbClr val="32A0DA">
                          <a:alpha val="50195"/>
                        </a:srgbClr>
                      </a:solidFill>
                      <a:ln w="9525">
                        <a:noFill/>
                        <a:miter lim="800000"/>
                        <a:headEnd/>
                        <a:tailEnd/>
                      </a:ln>
                    </p:spPr>
                    <p:txBody>
                      <a:bodyPr wrap="none" anchor="ctr"/>
                      <a:lstStyle/>
                      <a:p>
                        <a:endParaRPr lang="en-US"/>
                      </a:p>
                    </p:txBody>
                  </p:sp>
                  <p:sp>
                    <p:nvSpPr>
                      <p:cNvPr id="115259" name="Rectangle 649"/>
                      <p:cNvSpPr>
                        <a:spLocks noChangeArrowheads="1"/>
                      </p:cNvSpPr>
                      <p:nvPr/>
                    </p:nvSpPr>
                    <p:spPr bwMode="auto">
                      <a:xfrm>
                        <a:off x="1632" y="3680"/>
                        <a:ext cx="1276" cy="228"/>
                      </a:xfrm>
                      <a:prstGeom prst="rect">
                        <a:avLst/>
                      </a:prstGeom>
                      <a:solidFill>
                        <a:srgbClr val="FF0000"/>
                      </a:solidFill>
                      <a:ln w="9525">
                        <a:noFill/>
                        <a:miter lim="800000"/>
                        <a:headEnd/>
                        <a:tailEnd/>
                      </a:ln>
                    </p:spPr>
                    <p:txBody>
                      <a:bodyPr wrap="none" anchor="ctr"/>
                      <a:lstStyle/>
                      <a:p>
                        <a:endParaRPr lang="en-US"/>
                      </a:p>
                    </p:txBody>
                  </p:sp>
                  <p:sp>
                    <p:nvSpPr>
                      <p:cNvPr id="115260" name="AutoShape 650"/>
                      <p:cNvSpPr>
                        <a:spLocks noChangeArrowheads="1"/>
                      </p:cNvSpPr>
                      <p:nvPr/>
                    </p:nvSpPr>
                    <p:spPr bwMode="auto">
                      <a:xfrm>
                        <a:off x="1887" y="2951"/>
                        <a:ext cx="128" cy="137"/>
                      </a:xfrm>
                      <a:prstGeom prst="rtTriangle">
                        <a:avLst/>
                      </a:prstGeom>
                      <a:solidFill>
                        <a:srgbClr val="009900">
                          <a:alpha val="50195"/>
                        </a:srgbClr>
                      </a:solidFill>
                      <a:ln w="9525">
                        <a:noFill/>
                        <a:miter lim="800000"/>
                        <a:headEnd/>
                        <a:tailEnd/>
                      </a:ln>
                    </p:spPr>
                    <p:txBody>
                      <a:bodyPr wrap="none" anchor="ctr"/>
                      <a:lstStyle/>
                      <a:p>
                        <a:endParaRPr lang="en-US"/>
                      </a:p>
                    </p:txBody>
                  </p:sp>
                  <p:sp>
                    <p:nvSpPr>
                      <p:cNvPr id="115261" name="AutoShape 651"/>
                      <p:cNvSpPr>
                        <a:spLocks noChangeArrowheads="1"/>
                      </p:cNvSpPr>
                      <p:nvPr/>
                    </p:nvSpPr>
                    <p:spPr bwMode="auto">
                      <a:xfrm flipH="1">
                        <a:off x="1760" y="2920"/>
                        <a:ext cx="42" cy="168"/>
                      </a:xfrm>
                      <a:prstGeom prst="rtTriangle">
                        <a:avLst/>
                      </a:prstGeom>
                      <a:solidFill>
                        <a:srgbClr val="009900">
                          <a:alpha val="50195"/>
                        </a:srgbClr>
                      </a:solidFill>
                      <a:ln w="9525">
                        <a:noFill/>
                        <a:miter lim="800000"/>
                        <a:headEnd/>
                        <a:tailEnd/>
                      </a:ln>
                    </p:spPr>
                    <p:txBody>
                      <a:bodyPr wrap="none" anchor="ctr"/>
                      <a:lstStyle/>
                      <a:p>
                        <a:endParaRPr lang="en-US"/>
                      </a:p>
                    </p:txBody>
                  </p:sp>
                  <p:sp>
                    <p:nvSpPr>
                      <p:cNvPr id="115262" name="Rectangle 652"/>
                      <p:cNvSpPr>
                        <a:spLocks noChangeArrowheads="1"/>
                      </p:cNvSpPr>
                      <p:nvPr/>
                    </p:nvSpPr>
                    <p:spPr bwMode="auto">
                      <a:xfrm>
                        <a:off x="1760" y="4135"/>
                        <a:ext cx="255" cy="137"/>
                      </a:xfrm>
                      <a:prstGeom prst="rect">
                        <a:avLst/>
                      </a:prstGeom>
                      <a:solidFill>
                        <a:schemeClr val="tx1"/>
                      </a:solidFill>
                      <a:ln w="9525">
                        <a:noFill/>
                        <a:miter lim="800000"/>
                        <a:headEnd/>
                        <a:tailEnd/>
                      </a:ln>
                    </p:spPr>
                    <p:txBody>
                      <a:bodyPr wrap="none" anchor="ctr"/>
                      <a:lstStyle/>
                      <a:p>
                        <a:endParaRPr lang="en-US"/>
                      </a:p>
                    </p:txBody>
                  </p:sp>
                  <p:sp>
                    <p:nvSpPr>
                      <p:cNvPr id="115263" name="Rectangle 653"/>
                      <p:cNvSpPr>
                        <a:spLocks noChangeArrowheads="1"/>
                      </p:cNvSpPr>
                      <p:nvPr/>
                    </p:nvSpPr>
                    <p:spPr bwMode="auto">
                      <a:xfrm>
                        <a:off x="1675" y="3999"/>
                        <a:ext cx="382" cy="273"/>
                      </a:xfrm>
                      <a:prstGeom prst="rect">
                        <a:avLst/>
                      </a:prstGeom>
                      <a:noFill/>
                      <a:ln w="9525">
                        <a:solidFill>
                          <a:schemeClr val="tx1"/>
                        </a:solidFill>
                        <a:prstDash val="sysDot"/>
                        <a:miter lim="800000"/>
                        <a:headEnd/>
                        <a:tailEnd/>
                      </a:ln>
                    </p:spPr>
                    <p:txBody>
                      <a:bodyPr wrap="none" anchor="ctr"/>
                      <a:lstStyle/>
                      <a:p>
                        <a:endParaRPr lang="en-US"/>
                      </a:p>
                    </p:txBody>
                  </p:sp>
                  <p:sp>
                    <p:nvSpPr>
                      <p:cNvPr id="115264" name="Line 654"/>
                      <p:cNvSpPr>
                        <a:spLocks noChangeShapeType="1"/>
                      </p:cNvSpPr>
                      <p:nvPr/>
                    </p:nvSpPr>
                    <p:spPr bwMode="auto">
                      <a:xfrm>
                        <a:off x="1675" y="4090"/>
                        <a:ext cx="382" cy="1"/>
                      </a:xfrm>
                      <a:prstGeom prst="line">
                        <a:avLst/>
                      </a:prstGeom>
                      <a:noFill/>
                      <a:ln w="9525">
                        <a:solidFill>
                          <a:schemeClr val="tx1"/>
                        </a:solidFill>
                        <a:miter lim="800000"/>
                        <a:headEnd/>
                        <a:tailEnd/>
                      </a:ln>
                    </p:spPr>
                    <p:txBody>
                      <a:bodyPr/>
                      <a:lstStyle/>
                      <a:p>
                        <a:endParaRPr lang="en-US"/>
                      </a:p>
                    </p:txBody>
                  </p:sp>
                  <p:sp>
                    <p:nvSpPr>
                      <p:cNvPr id="115265" name="Rectangle 655"/>
                      <p:cNvSpPr>
                        <a:spLocks noChangeArrowheads="1"/>
                      </p:cNvSpPr>
                      <p:nvPr/>
                    </p:nvSpPr>
                    <p:spPr bwMode="auto">
                      <a:xfrm>
                        <a:off x="2440" y="4135"/>
                        <a:ext cx="256" cy="137"/>
                      </a:xfrm>
                      <a:prstGeom prst="rect">
                        <a:avLst/>
                      </a:prstGeom>
                      <a:solidFill>
                        <a:schemeClr val="tx1"/>
                      </a:solidFill>
                      <a:ln w="9525">
                        <a:noFill/>
                        <a:miter lim="800000"/>
                        <a:headEnd/>
                        <a:tailEnd/>
                      </a:ln>
                    </p:spPr>
                    <p:txBody>
                      <a:bodyPr wrap="none" anchor="ctr"/>
                      <a:lstStyle/>
                      <a:p>
                        <a:endParaRPr lang="en-US"/>
                      </a:p>
                    </p:txBody>
                  </p:sp>
                  <p:sp>
                    <p:nvSpPr>
                      <p:cNvPr id="115266" name="Rectangle 656"/>
                      <p:cNvSpPr>
                        <a:spLocks noChangeArrowheads="1"/>
                      </p:cNvSpPr>
                      <p:nvPr/>
                    </p:nvSpPr>
                    <p:spPr bwMode="auto">
                      <a:xfrm>
                        <a:off x="2355" y="3999"/>
                        <a:ext cx="383" cy="273"/>
                      </a:xfrm>
                      <a:prstGeom prst="rect">
                        <a:avLst/>
                      </a:prstGeom>
                      <a:noFill/>
                      <a:ln w="9525">
                        <a:solidFill>
                          <a:schemeClr val="tx1"/>
                        </a:solidFill>
                        <a:prstDash val="sysDot"/>
                        <a:miter lim="800000"/>
                        <a:headEnd/>
                        <a:tailEnd/>
                      </a:ln>
                    </p:spPr>
                    <p:txBody>
                      <a:bodyPr wrap="none" anchor="ctr"/>
                      <a:lstStyle/>
                      <a:p>
                        <a:endParaRPr lang="en-US"/>
                      </a:p>
                    </p:txBody>
                  </p:sp>
                  <p:sp>
                    <p:nvSpPr>
                      <p:cNvPr id="115267" name="Line 657"/>
                      <p:cNvSpPr>
                        <a:spLocks noChangeShapeType="1"/>
                      </p:cNvSpPr>
                      <p:nvPr/>
                    </p:nvSpPr>
                    <p:spPr bwMode="auto">
                      <a:xfrm>
                        <a:off x="2355" y="4090"/>
                        <a:ext cx="383" cy="1"/>
                      </a:xfrm>
                      <a:prstGeom prst="line">
                        <a:avLst/>
                      </a:prstGeom>
                      <a:noFill/>
                      <a:ln w="9525">
                        <a:solidFill>
                          <a:schemeClr val="tx1"/>
                        </a:solidFill>
                        <a:miter lim="800000"/>
                        <a:headEnd/>
                        <a:tailEnd/>
                      </a:ln>
                    </p:spPr>
                    <p:txBody>
                      <a:bodyPr/>
                      <a:lstStyle/>
                      <a:p>
                        <a:endParaRPr lang="en-US"/>
                      </a:p>
                    </p:txBody>
                  </p:sp>
                  <p:sp>
                    <p:nvSpPr>
                      <p:cNvPr id="115268" name="Rectangle 658"/>
                      <p:cNvSpPr>
                        <a:spLocks noChangeArrowheads="1"/>
                      </p:cNvSpPr>
                      <p:nvPr/>
                    </p:nvSpPr>
                    <p:spPr bwMode="auto">
                      <a:xfrm>
                        <a:off x="2355" y="3771"/>
                        <a:ext cx="383" cy="228"/>
                      </a:xfrm>
                      <a:prstGeom prst="rect">
                        <a:avLst/>
                      </a:prstGeom>
                      <a:noFill/>
                      <a:ln w="9525">
                        <a:solidFill>
                          <a:schemeClr val="tx1"/>
                        </a:solidFill>
                        <a:miter lim="800000"/>
                        <a:headEnd/>
                        <a:tailEnd/>
                      </a:ln>
                    </p:spPr>
                    <p:txBody>
                      <a:bodyPr wrap="none" anchor="ctr"/>
                      <a:lstStyle/>
                      <a:p>
                        <a:endParaRPr lang="en-US"/>
                      </a:p>
                    </p:txBody>
                  </p:sp>
                  <p:sp>
                    <p:nvSpPr>
                      <p:cNvPr id="115269" name="Rectangle 659"/>
                      <p:cNvSpPr>
                        <a:spLocks noChangeArrowheads="1"/>
                      </p:cNvSpPr>
                      <p:nvPr/>
                    </p:nvSpPr>
                    <p:spPr bwMode="auto">
                      <a:xfrm rot="2700000">
                        <a:off x="2189" y="2231"/>
                        <a:ext cx="182" cy="893"/>
                      </a:xfrm>
                      <a:prstGeom prst="rect">
                        <a:avLst/>
                      </a:prstGeom>
                      <a:solidFill>
                        <a:srgbClr val="FF0000"/>
                      </a:solidFill>
                      <a:ln w="9525">
                        <a:noFill/>
                        <a:miter lim="800000"/>
                        <a:headEnd/>
                        <a:tailEnd/>
                      </a:ln>
                    </p:spPr>
                    <p:txBody>
                      <a:bodyPr wrap="none" anchor="ctr"/>
                      <a:lstStyle/>
                      <a:p>
                        <a:endParaRPr lang="en-US"/>
                      </a:p>
                    </p:txBody>
                  </p:sp>
                  <p:sp>
                    <p:nvSpPr>
                      <p:cNvPr id="115270" name="AutoShape 660"/>
                      <p:cNvSpPr>
                        <a:spLocks noChangeArrowheads="1"/>
                      </p:cNvSpPr>
                      <p:nvPr/>
                    </p:nvSpPr>
                    <p:spPr bwMode="auto">
                      <a:xfrm rot="2700000">
                        <a:off x="1823" y="2979"/>
                        <a:ext cx="214" cy="10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42 w 21600"/>
                          <a:gd name="T13" fmla="*/ 4447 h 21600"/>
                          <a:gd name="T14" fmla="*/ 17058 w 21600"/>
                          <a:gd name="T15" fmla="*/ 17153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rgbClr val="FF0000"/>
                      </a:solidFill>
                      <a:ln w="9525">
                        <a:noFill/>
                        <a:miter lim="800000"/>
                        <a:headEnd/>
                        <a:tailEnd/>
                      </a:ln>
                    </p:spPr>
                    <p:txBody>
                      <a:bodyPr wrap="none" anchor="ctr"/>
                      <a:lstStyle/>
                      <a:p>
                        <a:endParaRPr lang="en-US"/>
                      </a:p>
                    </p:txBody>
                  </p:sp>
                  <p:sp>
                    <p:nvSpPr>
                      <p:cNvPr id="115271" name="Rectangle 661"/>
                      <p:cNvSpPr>
                        <a:spLocks noChangeArrowheads="1"/>
                      </p:cNvSpPr>
                      <p:nvPr/>
                    </p:nvSpPr>
                    <p:spPr bwMode="auto">
                      <a:xfrm>
                        <a:off x="2525" y="2769"/>
                        <a:ext cx="256" cy="365"/>
                      </a:xfrm>
                      <a:prstGeom prst="rect">
                        <a:avLst/>
                      </a:prstGeom>
                      <a:solidFill>
                        <a:srgbClr val="FF0000"/>
                      </a:solidFill>
                      <a:ln w="9525">
                        <a:noFill/>
                        <a:miter lim="800000"/>
                        <a:headEnd/>
                        <a:tailEnd/>
                      </a:ln>
                    </p:spPr>
                    <p:txBody>
                      <a:bodyPr wrap="none" anchor="ctr"/>
                      <a:lstStyle/>
                      <a:p>
                        <a:endParaRPr lang="en-US"/>
                      </a:p>
                    </p:txBody>
                  </p:sp>
                  <p:sp>
                    <p:nvSpPr>
                      <p:cNvPr id="115272" name="Rectangle 662"/>
                      <p:cNvSpPr>
                        <a:spLocks noChangeArrowheads="1"/>
                      </p:cNvSpPr>
                      <p:nvPr/>
                    </p:nvSpPr>
                    <p:spPr bwMode="auto">
                      <a:xfrm rot="2700000">
                        <a:off x="2807" y="2328"/>
                        <a:ext cx="182" cy="724"/>
                      </a:xfrm>
                      <a:prstGeom prst="rect">
                        <a:avLst/>
                      </a:prstGeom>
                      <a:solidFill>
                        <a:srgbClr val="FF0000"/>
                      </a:solidFill>
                      <a:ln w="9525">
                        <a:noFill/>
                        <a:miter lim="800000"/>
                        <a:headEnd/>
                        <a:tailEnd/>
                      </a:ln>
                    </p:spPr>
                    <p:txBody>
                      <a:bodyPr wrap="none" anchor="ctr"/>
                      <a:lstStyle/>
                      <a:p>
                        <a:endParaRPr lang="en-US"/>
                      </a:p>
                    </p:txBody>
                  </p:sp>
                  <p:sp>
                    <p:nvSpPr>
                      <p:cNvPr id="115273" name="AutoShape 663"/>
                      <p:cNvSpPr>
                        <a:spLocks noChangeArrowheads="1"/>
                      </p:cNvSpPr>
                      <p:nvPr/>
                    </p:nvSpPr>
                    <p:spPr bwMode="auto">
                      <a:xfrm flipH="1" flipV="1">
                        <a:off x="3079" y="2370"/>
                        <a:ext cx="127" cy="136"/>
                      </a:xfrm>
                      <a:prstGeom prst="rtTriangle">
                        <a:avLst/>
                      </a:prstGeom>
                      <a:solidFill>
                        <a:srgbClr val="FF0000"/>
                      </a:solidFill>
                      <a:ln w="9525">
                        <a:noFill/>
                        <a:miter lim="800000"/>
                        <a:headEnd/>
                        <a:tailEnd/>
                      </a:ln>
                    </p:spPr>
                    <p:txBody>
                      <a:bodyPr wrap="none" anchor="ctr"/>
                      <a:lstStyle/>
                      <a:p>
                        <a:endParaRPr lang="en-US"/>
                      </a:p>
                    </p:txBody>
                  </p:sp>
                  <p:sp>
                    <p:nvSpPr>
                      <p:cNvPr id="115274" name="AutoShape 664"/>
                      <p:cNvSpPr>
                        <a:spLocks noChangeArrowheads="1"/>
                      </p:cNvSpPr>
                      <p:nvPr/>
                    </p:nvSpPr>
                    <p:spPr bwMode="auto">
                      <a:xfrm flipH="1" flipV="1">
                        <a:off x="2525" y="2289"/>
                        <a:ext cx="128" cy="137"/>
                      </a:xfrm>
                      <a:prstGeom prst="rtTriangle">
                        <a:avLst/>
                      </a:prstGeom>
                      <a:solidFill>
                        <a:srgbClr val="FF0000"/>
                      </a:solidFill>
                      <a:ln w="9525">
                        <a:noFill/>
                        <a:miter lim="800000"/>
                        <a:headEnd/>
                        <a:tailEnd/>
                      </a:ln>
                    </p:spPr>
                    <p:txBody>
                      <a:bodyPr wrap="none" anchor="ctr"/>
                      <a:lstStyle/>
                      <a:p>
                        <a:endParaRPr lang="en-US"/>
                      </a:p>
                    </p:txBody>
                  </p:sp>
                  <p:sp>
                    <p:nvSpPr>
                      <p:cNvPr id="115275" name="Rectangle 665"/>
                      <p:cNvSpPr>
                        <a:spLocks noChangeArrowheads="1"/>
                      </p:cNvSpPr>
                      <p:nvPr/>
                    </p:nvSpPr>
                    <p:spPr bwMode="auto">
                      <a:xfrm>
                        <a:off x="3071" y="857"/>
                        <a:ext cx="135" cy="1618"/>
                      </a:xfrm>
                      <a:prstGeom prst="rect">
                        <a:avLst/>
                      </a:prstGeom>
                      <a:solidFill>
                        <a:srgbClr val="FF0000"/>
                      </a:solidFill>
                      <a:ln w="9525">
                        <a:noFill/>
                        <a:miter lim="800000"/>
                        <a:headEnd/>
                        <a:tailEnd/>
                      </a:ln>
                    </p:spPr>
                    <p:txBody>
                      <a:bodyPr wrap="none" anchor="ctr"/>
                      <a:lstStyle/>
                      <a:p>
                        <a:endParaRPr lang="en-US"/>
                      </a:p>
                    </p:txBody>
                  </p:sp>
                  <p:sp>
                    <p:nvSpPr>
                      <p:cNvPr id="115276" name="Rectangle 666"/>
                      <p:cNvSpPr>
                        <a:spLocks noChangeArrowheads="1"/>
                      </p:cNvSpPr>
                      <p:nvPr/>
                    </p:nvSpPr>
                    <p:spPr bwMode="auto">
                      <a:xfrm>
                        <a:off x="2525" y="2041"/>
                        <a:ext cx="128" cy="283"/>
                      </a:xfrm>
                      <a:prstGeom prst="rect">
                        <a:avLst/>
                      </a:prstGeom>
                      <a:solidFill>
                        <a:srgbClr val="FF0000"/>
                      </a:solidFill>
                      <a:ln w="9525">
                        <a:noFill/>
                        <a:miter lim="800000"/>
                        <a:headEnd/>
                        <a:tailEnd/>
                      </a:ln>
                    </p:spPr>
                    <p:txBody>
                      <a:bodyPr wrap="none" anchor="ctr"/>
                      <a:lstStyle/>
                      <a:p>
                        <a:endParaRPr lang="en-US"/>
                      </a:p>
                    </p:txBody>
                  </p:sp>
                  <p:sp>
                    <p:nvSpPr>
                      <p:cNvPr id="115277" name="Rectangle 667"/>
                      <p:cNvSpPr>
                        <a:spLocks noChangeArrowheads="1"/>
                      </p:cNvSpPr>
                      <p:nvPr/>
                    </p:nvSpPr>
                    <p:spPr bwMode="auto">
                      <a:xfrm>
                        <a:off x="2738" y="1767"/>
                        <a:ext cx="681" cy="274"/>
                      </a:xfrm>
                      <a:prstGeom prst="rect">
                        <a:avLst/>
                      </a:prstGeom>
                      <a:solidFill>
                        <a:srgbClr val="009900">
                          <a:alpha val="50195"/>
                        </a:srgbClr>
                      </a:solidFill>
                      <a:ln w="9525">
                        <a:noFill/>
                        <a:miter lim="800000"/>
                        <a:headEnd/>
                        <a:tailEnd/>
                      </a:ln>
                    </p:spPr>
                    <p:txBody>
                      <a:bodyPr wrap="none" anchor="ctr"/>
                      <a:lstStyle/>
                      <a:p>
                        <a:endParaRPr lang="en-US"/>
                      </a:p>
                    </p:txBody>
                  </p:sp>
                  <p:sp>
                    <p:nvSpPr>
                      <p:cNvPr id="115278" name="Rectangle 668"/>
                      <p:cNvSpPr>
                        <a:spLocks noChangeArrowheads="1"/>
                      </p:cNvSpPr>
                      <p:nvPr/>
                    </p:nvSpPr>
                    <p:spPr bwMode="auto">
                      <a:xfrm>
                        <a:off x="3258" y="2041"/>
                        <a:ext cx="161" cy="409"/>
                      </a:xfrm>
                      <a:prstGeom prst="rect">
                        <a:avLst/>
                      </a:prstGeom>
                      <a:solidFill>
                        <a:srgbClr val="009900">
                          <a:alpha val="50195"/>
                        </a:srgbClr>
                      </a:solidFill>
                      <a:ln w="9525">
                        <a:noFill/>
                        <a:miter lim="800000"/>
                        <a:headEnd/>
                        <a:tailEnd/>
                      </a:ln>
                    </p:spPr>
                    <p:txBody>
                      <a:bodyPr wrap="none" anchor="ctr"/>
                      <a:lstStyle/>
                      <a:p>
                        <a:endParaRPr lang="en-US"/>
                      </a:p>
                    </p:txBody>
                  </p:sp>
                  <p:sp>
                    <p:nvSpPr>
                      <p:cNvPr id="115279" name="Rectangle 669"/>
                      <p:cNvSpPr>
                        <a:spLocks noChangeArrowheads="1"/>
                      </p:cNvSpPr>
                      <p:nvPr/>
                    </p:nvSpPr>
                    <p:spPr bwMode="auto">
                      <a:xfrm>
                        <a:off x="3334" y="2177"/>
                        <a:ext cx="85" cy="182"/>
                      </a:xfrm>
                      <a:prstGeom prst="rect">
                        <a:avLst/>
                      </a:prstGeom>
                      <a:solidFill>
                        <a:schemeClr val="tx1"/>
                      </a:solidFill>
                      <a:ln w="9525">
                        <a:noFill/>
                        <a:miter lim="800000"/>
                        <a:headEnd/>
                        <a:tailEnd/>
                      </a:ln>
                    </p:spPr>
                    <p:txBody>
                      <a:bodyPr wrap="none" anchor="ctr"/>
                      <a:lstStyle/>
                      <a:p>
                        <a:endParaRPr lang="en-US"/>
                      </a:p>
                    </p:txBody>
                  </p:sp>
                  <p:sp>
                    <p:nvSpPr>
                      <p:cNvPr id="115280" name="Rectangle 670"/>
                      <p:cNvSpPr>
                        <a:spLocks noChangeArrowheads="1"/>
                      </p:cNvSpPr>
                      <p:nvPr/>
                    </p:nvSpPr>
                    <p:spPr bwMode="auto">
                      <a:xfrm>
                        <a:off x="2525" y="902"/>
                        <a:ext cx="135" cy="1482"/>
                      </a:xfrm>
                      <a:prstGeom prst="rect">
                        <a:avLst/>
                      </a:prstGeom>
                      <a:solidFill>
                        <a:srgbClr val="FF0000"/>
                      </a:solidFill>
                      <a:ln w="9525">
                        <a:noFill/>
                        <a:miter lim="800000"/>
                        <a:headEnd/>
                        <a:tailEnd/>
                      </a:ln>
                    </p:spPr>
                    <p:txBody>
                      <a:bodyPr wrap="none" anchor="ctr"/>
                      <a:lstStyle/>
                      <a:p>
                        <a:endParaRPr lang="en-US"/>
                      </a:p>
                    </p:txBody>
                  </p:sp>
                  <p:sp>
                    <p:nvSpPr>
                      <p:cNvPr id="115281" name="AutoShape 671"/>
                      <p:cNvSpPr>
                        <a:spLocks noChangeArrowheads="1"/>
                      </p:cNvSpPr>
                      <p:nvPr/>
                    </p:nvSpPr>
                    <p:spPr bwMode="auto">
                      <a:xfrm flipH="1" flipV="1">
                        <a:off x="2525" y="1904"/>
                        <a:ext cx="213" cy="137"/>
                      </a:xfrm>
                      <a:prstGeom prst="rtTriangle">
                        <a:avLst/>
                      </a:prstGeom>
                      <a:solidFill>
                        <a:srgbClr val="009900">
                          <a:alpha val="50195"/>
                        </a:srgbClr>
                      </a:solidFill>
                      <a:ln w="9525">
                        <a:noFill/>
                        <a:miter lim="800000"/>
                        <a:headEnd/>
                        <a:tailEnd/>
                      </a:ln>
                    </p:spPr>
                    <p:txBody>
                      <a:bodyPr wrap="none" anchor="ctr"/>
                      <a:lstStyle/>
                      <a:p>
                        <a:endParaRPr lang="en-US"/>
                      </a:p>
                    </p:txBody>
                  </p:sp>
                  <p:sp>
                    <p:nvSpPr>
                      <p:cNvPr id="115282" name="Rectangle 672"/>
                      <p:cNvSpPr>
                        <a:spLocks noChangeArrowheads="1"/>
                      </p:cNvSpPr>
                      <p:nvPr/>
                    </p:nvSpPr>
                    <p:spPr bwMode="auto">
                      <a:xfrm>
                        <a:off x="2525" y="1767"/>
                        <a:ext cx="213" cy="137"/>
                      </a:xfrm>
                      <a:prstGeom prst="rect">
                        <a:avLst/>
                      </a:prstGeom>
                      <a:solidFill>
                        <a:srgbClr val="009900">
                          <a:alpha val="50195"/>
                        </a:srgbClr>
                      </a:solidFill>
                      <a:ln w="9525">
                        <a:noFill/>
                        <a:miter lim="800000"/>
                        <a:headEnd/>
                        <a:tailEnd/>
                      </a:ln>
                    </p:spPr>
                    <p:txBody>
                      <a:bodyPr wrap="none" anchor="ctr"/>
                      <a:lstStyle/>
                      <a:p>
                        <a:endParaRPr lang="en-US"/>
                      </a:p>
                    </p:txBody>
                  </p:sp>
                  <p:sp>
                    <p:nvSpPr>
                      <p:cNvPr id="115283" name="Rectangle 673"/>
                      <p:cNvSpPr>
                        <a:spLocks noChangeArrowheads="1"/>
                      </p:cNvSpPr>
                      <p:nvPr/>
                    </p:nvSpPr>
                    <p:spPr bwMode="auto">
                      <a:xfrm>
                        <a:off x="2440" y="2906"/>
                        <a:ext cx="256" cy="319"/>
                      </a:xfrm>
                      <a:prstGeom prst="rect">
                        <a:avLst/>
                      </a:prstGeom>
                      <a:solidFill>
                        <a:srgbClr val="009900">
                          <a:alpha val="50195"/>
                        </a:srgbClr>
                      </a:solidFill>
                      <a:ln w="9525">
                        <a:noFill/>
                        <a:miter lim="800000"/>
                        <a:headEnd/>
                        <a:tailEnd/>
                      </a:ln>
                    </p:spPr>
                    <p:txBody>
                      <a:bodyPr wrap="none" anchor="ctr"/>
                      <a:lstStyle/>
                      <a:p>
                        <a:endParaRPr lang="en-US"/>
                      </a:p>
                    </p:txBody>
                  </p:sp>
                  <p:sp>
                    <p:nvSpPr>
                      <p:cNvPr id="115284" name="AutoShape 674"/>
                      <p:cNvSpPr>
                        <a:spLocks noChangeArrowheads="1"/>
                      </p:cNvSpPr>
                      <p:nvPr/>
                    </p:nvSpPr>
                    <p:spPr bwMode="auto">
                      <a:xfrm flipH="1">
                        <a:off x="2440" y="2633"/>
                        <a:ext cx="256" cy="273"/>
                      </a:xfrm>
                      <a:prstGeom prst="rtTriangle">
                        <a:avLst/>
                      </a:prstGeom>
                      <a:solidFill>
                        <a:srgbClr val="009900">
                          <a:alpha val="50195"/>
                        </a:srgbClr>
                      </a:solidFill>
                      <a:ln w="9525">
                        <a:noFill/>
                        <a:miter lim="800000"/>
                        <a:headEnd/>
                        <a:tailEnd/>
                      </a:ln>
                    </p:spPr>
                    <p:txBody>
                      <a:bodyPr wrap="none" anchor="ctr"/>
                      <a:lstStyle/>
                      <a:p>
                        <a:endParaRPr lang="en-US"/>
                      </a:p>
                    </p:txBody>
                  </p:sp>
                  <p:sp>
                    <p:nvSpPr>
                      <p:cNvPr id="115285" name="Rectangle 675"/>
                      <p:cNvSpPr>
                        <a:spLocks noChangeArrowheads="1"/>
                      </p:cNvSpPr>
                      <p:nvPr/>
                    </p:nvSpPr>
                    <p:spPr bwMode="auto">
                      <a:xfrm>
                        <a:off x="2440" y="902"/>
                        <a:ext cx="85" cy="1048"/>
                      </a:xfrm>
                      <a:prstGeom prst="rect">
                        <a:avLst/>
                      </a:prstGeom>
                      <a:solidFill>
                        <a:srgbClr val="FF0000"/>
                      </a:solidFill>
                      <a:ln w="9525">
                        <a:noFill/>
                        <a:miter lim="800000"/>
                        <a:headEnd/>
                        <a:tailEnd/>
                      </a:ln>
                    </p:spPr>
                    <p:txBody>
                      <a:bodyPr wrap="none" anchor="ctr"/>
                      <a:lstStyle/>
                      <a:p>
                        <a:endParaRPr lang="en-US"/>
                      </a:p>
                    </p:txBody>
                  </p:sp>
                  <p:sp>
                    <p:nvSpPr>
                      <p:cNvPr id="115286" name="AutoShape 676"/>
                      <p:cNvSpPr>
                        <a:spLocks noChangeArrowheads="1"/>
                      </p:cNvSpPr>
                      <p:nvPr/>
                    </p:nvSpPr>
                    <p:spPr bwMode="auto">
                      <a:xfrm flipH="1" flipV="1">
                        <a:off x="2440" y="1939"/>
                        <a:ext cx="128" cy="137"/>
                      </a:xfrm>
                      <a:prstGeom prst="rtTriangle">
                        <a:avLst/>
                      </a:prstGeom>
                      <a:solidFill>
                        <a:srgbClr val="FF0000"/>
                      </a:solidFill>
                      <a:ln w="9525">
                        <a:noFill/>
                        <a:miter lim="800000"/>
                        <a:headEnd/>
                        <a:tailEnd/>
                      </a:ln>
                    </p:spPr>
                    <p:txBody>
                      <a:bodyPr wrap="none" anchor="ctr"/>
                      <a:lstStyle/>
                      <a:p>
                        <a:endParaRPr lang="en-US"/>
                      </a:p>
                    </p:txBody>
                  </p:sp>
                  <p:sp>
                    <p:nvSpPr>
                      <p:cNvPr id="115287" name="Rectangle 677"/>
                      <p:cNvSpPr>
                        <a:spLocks noChangeArrowheads="1"/>
                      </p:cNvSpPr>
                      <p:nvPr/>
                    </p:nvSpPr>
                    <p:spPr bwMode="auto">
                      <a:xfrm>
                        <a:off x="2152" y="1358"/>
                        <a:ext cx="85" cy="182"/>
                      </a:xfrm>
                      <a:prstGeom prst="rect">
                        <a:avLst/>
                      </a:prstGeom>
                      <a:solidFill>
                        <a:schemeClr val="tx1"/>
                      </a:solidFill>
                      <a:ln w="9525">
                        <a:noFill/>
                        <a:miter lim="800000"/>
                        <a:headEnd/>
                        <a:tailEnd/>
                      </a:ln>
                    </p:spPr>
                    <p:txBody>
                      <a:bodyPr wrap="none" anchor="ctr"/>
                      <a:lstStyle/>
                      <a:p>
                        <a:endParaRPr lang="en-US"/>
                      </a:p>
                    </p:txBody>
                  </p:sp>
                  <p:sp>
                    <p:nvSpPr>
                      <p:cNvPr id="115288" name="Rectangle 678"/>
                      <p:cNvSpPr>
                        <a:spLocks noChangeArrowheads="1"/>
                      </p:cNvSpPr>
                      <p:nvPr/>
                    </p:nvSpPr>
                    <p:spPr bwMode="auto">
                      <a:xfrm flipH="1" flipV="1">
                        <a:off x="3419" y="923"/>
                        <a:ext cx="85" cy="182"/>
                      </a:xfrm>
                      <a:prstGeom prst="rect">
                        <a:avLst/>
                      </a:prstGeom>
                      <a:solidFill>
                        <a:schemeClr val="tx1"/>
                      </a:solidFill>
                      <a:ln w="9525">
                        <a:noFill/>
                        <a:miter lim="800000"/>
                        <a:headEnd/>
                        <a:tailEnd/>
                      </a:ln>
                    </p:spPr>
                    <p:txBody>
                      <a:bodyPr wrap="none" anchor="ctr"/>
                      <a:lstStyle/>
                      <a:p>
                        <a:endParaRPr lang="en-US"/>
                      </a:p>
                    </p:txBody>
                  </p:sp>
                  <p:sp>
                    <p:nvSpPr>
                      <p:cNvPr id="115289" name="Rectangle 679"/>
                      <p:cNvSpPr>
                        <a:spLocks noChangeArrowheads="1"/>
                      </p:cNvSpPr>
                      <p:nvPr/>
                    </p:nvSpPr>
                    <p:spPr bwMode="auto">
                      <a:xfrm>
                        <a:off x="2440" y="902"/>
                        <a:ext cx="341" cy="228"/>
                      </a:xfrm>
                      <a:prstGeom prst="rect">
                        <a:avLst/>
                      </a:prstGeom>
                      <a:noFill/>
                      <a:ln w="9525">
                        <a:solidFill>
                          <a:schemeClr val="tx1"/>
                        </a:solidFill>
                        <a:prstDash val="sysDot"/>
                        <a:miter lim="800000"/>
                        <a:headEnd/>
                        <a:tailEnd/>
                      </a:ln>
                    </p:spPr>
                    <p:txBody>
                      <a:bodyPr wrap="none" anchor="ctr"/>
                      <a:lstStyle/>
                      <a:p>
                        <a:endParaRPr lang="en-US"/>
                      </a:p>
                    </p:txBody>
                  </p:sp>
                  <p:sp>
                    <p:nvSpPr>
                      <p:cNvPr id="115290" name="Rectangle 680"/>
                      <p:cNvSpPr>
                        <a:spLocks noChangeArrowheads="1"/>
                      </p:cNvSpPr>
                      <p:nvPr/>
                    </p:nvSpPr>
                    <p:spPr bwMode="auto">
                      <a:xfrm>
                        <a:off x="2908" y="1333"/>
                        <a:ext cx="341" cy="228"/>
                      </a:xfrm>
                      <a:prstGeom prst="rect">
                        <a:avLst/>
                      </a:prstGeom>
                      <a:noFill/>
                      <a:ln w="9525">
                        <a:solidFill>
                          <a:schemeClr val="tx1"/>
                        </a:solidFill>
                        <a:prstDash val="sysDot"/>
                        <a:miter lim="800000"/>
                        <a:headEnd/>
                        <a:tailEnd/>
                      </a:ln>
                    </p:spPr>
                    <p:txBody>
                      <a:bodyPr wrap="none" anchor="ctr"/>
                      <a:lstStyle/>
                      <a:p>
                        <a:endParaRPr lang="en-US"/>
                      </a:p>
                    </p:txBody>
                  </p:sp>
                  <p:sp>
                    <p:nvSpPr>
                      <p:cNvPr id="115291" name="Rectangle 681"/>
                      <p:cNvSpPr>
                        <a:spLocks noChangeArrowheads="1"/>
                      </p:cNvSpPr>
                      <p:nvPr/>
                    </p:nvSpPr>
                    <p:spPr bwMode="auto">
                      <a:xfrm>
                        <a:off x="2987" y="853"/>
                        <a:ext cx="135" cy="487"/>
                      </a:xfrm>
                      <a:prstGeom prst="rect">
                        <a:avLst/>
                      </a:prstGeom>
                      <a:solidFill>
                        <a:srgbClr val="FF0000"/>
                      </a:solidFill>
                      <a:ln w="9525">
                        <a:noFill/>
                        <a:miter lim="800000"/>
                        <a:headEnd/>
                        <a:tailEnd/>
                      </a:ln>
                    </p:spPr>
                    <p:txBody>
                      <a:bodyPr wrap="none" anchor="ctr"/>
                      <a:lstStyle/>
                      <a:p>
                        <a:endParaRPr lang="en-US"/>
                      </a:p>
                    </p:txBody>
                  </p:sp>
                  <p:sp>
                    <p:nvSpPr>
                      <p:cNvPr id="115292" name="Rectangle 682"/>
                      <p:cNvSpPr>
                        <a:spLocks noChangeArrowheads="1"/>
                      </p:cNvSpPr>
                      <p:nvPr/>
                    </p:nvSpPr>
                    <p:spPr bwMode="auto">
                      <a:xfrm flipH="1" flipV="1">
                        <a:off x="2483" y="937"/>
                        <a:ext cx="936" cy="137"/>
                      </a:xfrm>
                      <a:prstGeom prst="rect">
                        <a:avLst/>
                      </a:prstGeom>
                      <a:solidFill>
                        <a:srgbClr val="009900">
                          <a:alpha val="50195"/>
                        </a:srgbClr>
                      </a:solidFill>
                      <a:ln w="9525">
                        <a:noFill/>
                        <a:miter lim="800000"/>
                        <a:headEnd/>
                        <a:tailEnd/>
                      </a:ln>
                    </p:spPr>
                    <p:txBody>
                      <a:bodyPr wrap="none" anchor="ctr"/>
                      <a:lstStyle/>
                      <a:p>
                        <a:endParaRPr lang="en-US"/>
                      </a:p>
                    </p:txBody>
                  </p:sp>
                  <p:sp>
                    <p:nvSpPr>
                      <p:cNvPr id="115293" name="Rectangle 683"/>
                      <p:cNvSpPr>
                        <a:spLocks noChangeArrowheads="1"/>
                      </p:cNvSpPr>
                      <p:nvPr/>
                    </p:nvSpPr>
                    <p:spPr bwMode="auto">
                      <a:xfrm>
                        <a:off x="2240" y="1393"/>
                        <a:ext cx="936" cy="136"/>
                      </a:xfrm>
                      <a:prstGeom prst="rect">
                        <a:avLst/>
                      </a:prstGeom>
                      <a:solidFill>
                        <a:srgbClr val="009900">
                          <a:alpha val="50195"/>
                        </a:srgbClr>
                      </a:solidFill>
                      <a:ln w="9525">
                        <a:noFill/>
                        <a:miter lim="800000"/>
                        <a:headEnd/>
                        <a:tailEnd/>
                      </a:ln>
                    </p:spPr>
                    <p:txBody>
                      <a:bodyPr wrap="none" anchor="ctr"/>
                      <a:lstStyle/>
                      <a:p>
                        <a:endParaRPr lang="en-US"/>
                      </a:p>
                    </p:txBody>
                  </p:sp>
                  <p:sp>
                    <p:nvSpPr>
                      <p:cNvPr id="115294" name="Rectangle 684"/>
                      <p:cNvSpPr>
                        <a:spLocks noChangeArrowheads="1"/>
                      </p:cNvSpPr>
                      <p:nvPr/>
                    </p:nvSpPr>
                    <p:spPr bwMode="auto">
                      <a:xfrm rot="-2700000">
                        <a:off x="2198" y="2254"/>
                        <a:ext cx="340" cy="638"/>
                      </a:xfrm>
                      <a:prstGeom prst="rect">
                        <a:avLst/>
                      </a:prstGeom>
                      <a:solidFill>
                        <a:srgbClr val="009900">
                          <a:alpha val="50195"/>
                        </a:srgbClr>
                      </a:solidFill>
                      <a:ln w="9525">
                        <a:noFill/>
                        <a:miter lim="800000"/>
                        <a:headEnd/>
                        <a:tailEnd/>
                      </a:ln>
                    </p:spPr>
                    <p:txBody>
                      <a:bodyPr wrap="none" anchor="ctr"/>
                      <a:lstStyle/>
                      <a:p>
                        <a:endParaRPr lang="en-US"/>
                      </a:p>
                    </p:txBody>
                  </p:sp>
                  <p:sp>
                    <p:nvSpPr>
                      <p:cNvPr id="115295" name="Rectangle 685"/>
                      <p:cNvSpPr>
                        <a:spLocks noChangeArrowheads="1"/>
                      </p:cNvSpPr>
                      <p:nvPr/>
                    </p:nvSpPr>
                    <p:spPr bwMode="auto">
                      <a:xfrm>
                        <a:off x="1760" y="3225"/>
                        <a:ext cx="170" cy="910"/>
                      </a:xfrm>
                      <a:prstGeom prst="rect">
                        <a:avLst/>
                      </a:prstGeom>
                      <a:solidFill>
                        <a:srgbClr val="009900">
                          <a:alpha val="50195"/>
                        </a:srgbClr>
                      </a:solidFill>
                      <a:ln w="9525">
                        <a:noFill/>
                        <a:miter lim="800000"/>
                        <a:headEnd/>
                        <a:tailEnd/>
                      </a:ln>
                    </p:spPr>
                    <p:txBody>
                      <a:bodyPr wrap="none" anchor="ctr"/>
                      <a:lstStyle/>
                      <a:p>
                        <a:endParaRPr lang="en-US"/>
                      </a:p>
                    </p:txBody>
                  </p:sp>
                  <p:sp>
                    <p:nvSpPr>
                      <p:cNvPr id="115296" name="Rectangle 686"/>
                      <p:cNvSpPr>
                        <a:spLocks noChangeArrowheads="1"/>
                      </p:cNvSpPr>
                      <p:nvPr/>
                    </p:nvSpPr>
                    <p:spPr bwMode="auto">
                      <a:xfrm>
                        <a:off x="2440" y="3225"/>
                        <a:ext cx="171" cy="910"/>
                      </a:xfrm>
                      <a:prstGeom prst="rect">
                        <a:avLst/>
                      </a:prstGeom>
                      <a:solidFill>
                        <a:srgbClr val="009900">
                          <a:alpha val="50195"/>
                        </a:srgbClr>
                      </a:solidFill>
                      <a:ln w="9525">
                        <a:noFill/>
                        <a:miter lim="800000"/>
                        <a:headEnd/>
                        <a:tailEnd/>
                      </a:ln>
                    </p:spPr>
                    <p:txBody>
                      <a:bodyPr wrap="none" anchor="ctr"/>
                      <a:lstStyle/>
                      <a:p>
                        <a:endParaRPr lang="en-US"/>
                      </a:p>
                    </p:txBody>
                  </p:sp>
                  <p:sp>
                    <p:nvSpPr>
                      <p:cNvPr id="115297" name="Text Box 687"/>
                      <p:cNvSpPr txBox="1">
                        <a:spLocks noChangeArrowheads="1"/>
                      </p:cNvSpPr>
                      <p:nvPr/>
                    </p:nvSpPr>
                    <p:spPr bwMode="auto">
                      <a:xfrm>
                        <a:off x="2433" y="1630"/>
                        <a:ext cx="320" cy="1222"/>
                      </a:xfrm>
                      <a:prstGeom prst="rect">
                        <a:avLst/>
                      </a:prstGeom>
                      <a:noFill/>
                      <a:ln w="9525">
                        <a:noFill/>
                        <a:miter lim="800000"/>
                        <a:headEnd/>
                        <a:tailEnd/>
                      </a:ln>
                    </p:spPr>
                    <p:txBody>
                      <a:bodyPr rot="10800000" wrap="none">
                        <a:spAutoFit/>
                      </a:bodyPr>
                      <a:lstStyle/>
                      <a:p>
                        <a:pPr eaLnBrk="1" hangingPunct="1"/>
                        <a:endParaRPr lang="en-US">
                          <a:solidFill>
                            <a:srgbClr val="000000"/>
                          </a:solidFill>
                          <a:latin typeface="Arial" pitchFamily="34" charset="0"/>
                        </a:endParaRPr>
                      </a:p>
                    </p:txBody>
                  </p:sp>
                  <p:sp>
                    <p:nvSpPr>
                      <p:cNvPr id="115298" name="Text Box 688"/>
                      <p:cNvSpPr txBox="1">
                        <a:spLocks noChangeArrowheads="1"/>
                      </p:cNvSpPr>
                      <p:nvPr/>
                    </p:nvSpPr>
                    <p:spPr bwMode="auto">
                      <a:xfrm>
                        <a:off x="3225" y="3803"/>
                        <a:ext cx="322" cy="1222"/>
                      </a:xfrm>
                      <a:prstGeom prst="rect">
                        <a:avLst/>
                      </a:prstGeom>
                      <a:noFill/>
                      <a:ln w="9525">
                        <a:noFill/>
                        <a:miter lim="800000"/>
                        <a:headEnd/>
                        <a:tailEnd/>
                      </a:ln>
                    </p:spPr>
                    <p:txBody>
                      <a:bodyPr rot="10800000" wrap="none">
                        <a:spAutoFit/>
                      </a:bodyPr>
                      <a:lstStyle/>
                      <a:p>
                        <a:pPr eaLnBrk="1" hangingPunct="1"/>
                        <a:endParaRPr lang="en-US">
                          <a:solidFill>
                            <a:srgbClr val="000000"/>
                          </a:solidFill>
                          <a:latin typeface="Arial" pitchFamily="34" charset="0"/>
                        </a:endParaRPr>
                      </a:p>
                    </p:txBody>
                  </p:sp>
                  <p:sp>
                    <p:nvSpPr>
                      <p:cNvPr id="115299" name="Text Box 689"/>
                      <p:cNvSpPr txBox="1">
                        <a:spLocks noChangeArrowheads="1"/>
                      </p:cNvSpPr>
                      <p:nvPr/>
                    </p:nvSpPr>
                    <p:spPr bwMode="auto">
                      <a:xfrm>
                        <a:off x="3113" y="1975"/>
                        <a:ext cx="319" cy="1222"/>
                      </a:xfrm>
                      <a:prstGeom prst="rect">
                        <a:avLst/>
                      </a:prstGeom>
                      <a:noFill/>
                      <a:ln w="9525">
                        <a:noFill/>
                        <a:miter lim="800000"/>
                        <a:headEnd/>
                        <a:tailEnd/>
                      </a:ln>
                    </p:spPr>
                    <p:txBody>
                      <a:bodyPr rot="10800000" wrap="none">
                        <a:spAutoFit/>
                      </a:bodyPr>
                      <a:lstStyle/>
                      <a:p>
                        <a:pPr eaLnBrk="1" hangingPunct="1"/>
                        <a:endParaRPr lang="en-US">
                          <a:solidFill>
                            <a:srgbClr val="000000"/>
                          </a:solidFill>
                          <a:latin typeface="Arial" pitchFamily="34" charset="0"/>
                        </a:endParaRPr>
                      </a:p>
                    </p:txBody>
                  </p:sp>
                  <p:sp>
                    <p:nvSpPr>
                      <p:cNvPr id="115300" name="Text Box 690"/>
                      <p:cNvSpPr txBox="1">
                        <a:spLocks noChangeArrowheads="1"/>
                      </p:cNvSpPr>
                      <p:nvPr/>
                    </p:nvSpPr>
                    <p:spPr bwMode="auto">
                      <a:xfrm>
                        <a:off x="2576" y="2118"/>
                        <a:ext cx="321" cy="1222"/>
                      </a:xfrm>
                      <a:prstGeom prst="rect">
                        <a:avLst/>
                      </a:prstGeom>
                      <a:noFill/>
                      <a:ln w="9525">
                        <a:noFill/>
                        <a:miter lim="800000"/>
                        <a:headEnd/>
                        <a:tailEnd/>
                      </a:ln>
                    </p:spPr>
                    <p:txBody>
                      <a:bodyPr rot="10800000" wrap="none">
                        <a:spAutoFit/>
                      </a:bodyPr>
                      <a:lstStyle/>
                      <a:p>
                        <a:pPr eaLnBrk="1" hangingPunct="1"/>
                        <a:endParaRPr lang="en-US">
                          <a:solidFill>
                            <a:srgbClr val="000000"/>
                          </a:solidFill>
                          <a:latin typeface="Arial" pitchFamily="34" charset="0"/>
                        </a:endParaRPr>
                      </a:p>
                    </p:txBody>
                  </p:sp>
                  <p:sp>
                    <p:nvSpPr>
                      <p:cNvPr id="115301" name="Text Box 691"/>
                      <p:cNvSpPr txBox="1">
                        <a:spLocks noChangeArrowheads="1"/>
                      </p:cNvSpPr>
                      <p:nvPr/>
                    </p:nvSpPr>
                    <p:spPr bwMode="auto">
                      <a:xfrm>
                        <a:off x="3209" y="2942"/>
                        <a:ext cx="321" cy="1223"/>
                      </a:xfrm>
                      <a:prstGeom prst="rect">
                        <a:avLst/>
                      </a:prstGeom>
                      <a:noFill/>
                      <a:ln w="9525">
                        <a:noFill/>
                        <a:miter lim="800000"/>
                        <a:headEnd/>
                        <a:tailEnd/>
                      </a:ln>
                    </p:spPr>
                    <p:txBody>
                      <a:bodyPr rot="10800000" wrap="none">
                        <a:spAutoFit/>
                      </a:bodyPr>
                      <a:lstStyle/>
                      <a:p>
                        <a:pPr eaLnBrk="1" hangingPunct="1"/>
                        <a:endParaRPr lang="en-US">
                          <a:solidFill>
                            <a:srgbClr val="000000"/>
                          </a:solidFill>
                          <a:latin typeface="Arial" pitchFamily="34" charset="0"/>
                        </a:endParaRPr>
                      </a:p>
                    </p:txBody>
                  </p:sp>
                  <p:sp>
                    <p:nvSpPr>
                      <p:cNvPr id="115302" name="Text Box 692"/>
                      <p:cNvSpPr txBox="1">
                        <a:spLocks noChangeArrowheads="1"/>
                      </p:cNvSpPr>
                      <p:nvPr/>
                    </p:nvSpPr>
                    <p:spPr bwMode="auto">
                      <a:xfrm>
                        <a:off x="2627" y="3222"/>
                        <a:ext cx="319" cy="1222"/>
                      </a:xfrm>
                      <a:prstGeom prst="rect">
                        <a:avLst/>
                      </a:prstGeom>
                      <a:noFill/>
                      <a:ln w="9525">
                        <a:noFill/>
                        <a:miter lim="800000"/>
                        <a:headEnd/>
                        <a:tailEnd/>
                      </a:ln>
                    </p:spPr>
                    <p:txBody>
                      <a:bodyPr rot="10800000" wrap="none">
                        <a:spAutoFit/>
                      </a:bodyPr>
                      <a:lstStyle/>
                      <a:p>
                        <a:pPr eaLnBrk="1" hangingPunct="1"/>
                        <a:endParaRPr lang="en-US">
                          <a:solidFill>
                            <a:srgbClr val="000000"/>
                          </a:solidFill>
                          <a:latin typeface="Arial" pitchFamily="34" charset="0"/>
                        </a:endParaRPr>
                      </a:p>
                    </p:txBody>
                  </p:sp>
                  <p:sp>
                    <p:nvSpPr>
                      <p:cNvPr id="115303" name="Rectangle 693"/>
                      <p:cNvSpPr>
                        <a:spLocks noChangeArrowheads="1"/>
                      </p:cNvSpPr>
                      <p:nvPr/>
                    </p:nvSpPr>
                    <p:spPr bwMode="auto">
                      <a:xfrm>
                        <a:off x="1760" y="3088"/>
                        <a:ext cx="255" cy="228"/>
                      </a:xfrm>
                      <a:prstGeom prst="rect">
                        <a:avLst/>
                      </a:prstGeom>
                      <a:solidFill>
                        <a:srgbClr val="009900">
                          <a:alpha val="50195"/>
                        </a:srgbClr>
                      </a:solidFill>
                      <a:ln w="9525">
                        <a:noFill/>
                        <a:miter lim="800000"/>
                        <a:headEnd/>
                        <a:tailEnd/>
                      </a:ln>
                    </p:spPr>
                    <p:txBody>
                      <a:bodyPr wrap="none" anchor="ctr"/>
                      <a:lstStyle/>
                      <a:p>
                        <a:endParaRPr lang="en-US"/>
                      </a:p>
                    </p:txBody>
                  </p:sp>
                  <p:sp>
                    <p:nvSpPr>
                      <p:cNvPr id="115304" name="Rectangle 694"/>
                      <p:cNvSpPr>
                        <a:spLocks noChangeArrowheads="1"/>
                      </p:cNvSpPr>
                      <p:nvPr/>
                    </p:nvSpPr>
                    <p:spPr bwMode="auto">
                      <a:xfrm>
                        <a:off x="1802" y="2951"/>
                        <a:ext cx="85" cy="137"/>
                      </a:xfrm>
                      <a:prstGeom prst="rect">
                        <a:avLst/>
                      </a:prstGeom>
                      <a:solidFill>
                        <a:srgbClr val="009900">
                          <a:alpha val="50195"/>
                        </a:srgbClr>
                      </a:solidFill>
                      <a:ln w="9525">
                        <a:noFill/>
                        <a:miter lim="800000"/>
                        <a:headEnd/>
                        <a:tailEnd/>
                      </a:ln>
                    </p:spPr>
                    <p:txBody>
                      <a:bodyPr wrap="none" anchor="ctr"/>
                      <a:lstStyle/>
                      <a:p>
                        <a:endParaRPr lang="en-US"/>
                      </a:p>
                    </p:txBody>
                  </p:sp>
                  <p:sp>
                    <p:nvSpPr>
                      <p:cNvPr id="115305" name="Rectangle 695"/>
                      <p:cNvSpPr>
                        <a:spLocks noChangeArrowheads="1"/>
                      </p:cNvSpPr>
                      <p:nvPr/>
                    </p:nvSpPr>
                    <p:spPr bwMode="auto">
                      <a:xfrm>
                        <a:off x="1872" y="2946"/>
                        <a:ext cx="144" cy="192"/>
                      </a:xfrm>
                      <a:prstGeom prst="rect">
                        <a:avLst/>
                      </a:prstGeom>
                      <a:solidFill>
                        <a:srgbClr val="009900">
                          <a:alpha val="50195"/>
                        </a:srgbClr>
                      </a:solidFill>
                      <a:ln w="9525">
                        <a:noFill/>
                        <a:miter lim="800000"/>
                        <a:headEnd/>
                        <a:tailEnd/>
                      </a:ln>
                    </p:spPr>
                    <p:txBody>
                      <a:bodyPr wrap="none" anchor="ctr"/>
                      <a:lstStyle/>
                      <a:p>
                        <a:endParaRPr lang="en-US"/>
                      </a:p>
                    </p:txBody>
                  </p:sp>
                  <p:sp>
                    <p:nvSpPr>
                      <p:cNvPr id="115306" name="AutoShape 696"/>
                      <p:cNvSpPr>
                        <a:spLocks noChangeArrowheads="1"/>
                      </p:cNvSpPr>
                      <p:nvPr/>
                    </p:nvSpPr>
                    <p:spPr bwMode="auto">
                      <a:xfrm flipV="1">
                        <a:off x="2034" y="2223"/>
                        <a:ext cx="277" cy="273"/>
                      </a:xfrm>
                      <a:prstGeom prst="rtTriangle">
                        <a:avLst/>
                      </a:prstGeom>
                      <a:solidFill>
                        <a:srgbClr val="009900">
                          <a:alpha val="50195"/>
                        </a:srgbClr>
                      </a:solidFill>
                      <a:ln w="9525">
                        <a:noFill/>
                        <a:miter lim="800000"/>
                        <a:headEnd/>
                        <a:tailEnd/>
                      </a:ln>
                    </p:spPr>
                    <p:txBody>
                      <a:bodyPr wrap="none" anchor="ctr"/>
                      <a:lstStyle/>
                      <a:p>
                        <a:endParaRPr lang="en-US"/>
                      </a:p>
                    </p:txBody>
                  </p:sp>
                  <p:sp>
                    <p:nvSpPr>
                      <p:cNvPr id="115307" name="Rectangle 697"/>
                      <p:cNvSpPr>
                        <a:spLocks noChangeArrowheads="1"/>
                      </p:cNvSpPr>
                      <p:nvPr/>
                    </p:nvSpPr>
                    <p:spPr bwMode="auto">
                      <a:xfrm>
                        <a:off x="2027" y="2279"/>
                        <a:ext cx="85" cy="182"/>
                      </a:xfrm>
                      <a:prstGeom prst="rect">
                        <a:avLst/>
                      </a:prstGeom>
                      <a:solidFill>
                        <a:schemeClr val="tx1"/>
                      </a:solidFill>
                      <a:ln w="9525">
                        <a:noFill/>
                        <a:miter lim="800000"/>
                        <a:headEnd/>
                        <a:tailEnd/>
                      </a:ln>
                    </p:spPr>
                    <p:txBody>
                      <a:bodyPr wrap="none" anchor="ctr"/>
                      <a:lstStyle/>
                      <a:p>
                        <a:endParaRPr lang="en-US"/>
                      </a:p>
                    </p:txBody>
                  </p:sp>
                  <p:sp>
                    <p:nvSpPr>
                      <p:cNvPr id="115308" name="Text Box 698"/>
                      <p:cNvSpPr txBox="1">
                        <a:spLocks noChangeArrowheads="1"/>
                      </p:cNvSpPr>
                      <p:nvPr/>
                    </p:nvSpPr>
                    <p:spPr bwMode="auto">
                      <a:xfrm>
                        <a:off x="2049" y="3962"/>
                        <a:ext cx="320" cy="1222"/>
                      </a:xfrm>
                      <a:prstGeom prst="rect">
                        <a:avLst/>
                      </a:prstGeom>
                      <a:noFill/>
                      <a:ln w="9525">
                        <a:noFill/>
                        <a:miter lim="800000"/>
                        <a:headEnd/>
                        <a:tailEnd/>
                      </a:ln>
                    </p:spPr>
                    <p:txBody>
                      <a:bodyPr rot="10800000" wrap="none">
                        <a:spAutoFit/>
                      </a:bodyPr>
                      <a:lstStyle/>
                      <a:p>
                        <a:pPr eaLnBrk="1" hangingPunct="1"/>
                        <a:endParaRPr lang="en-US">
                          <a:solidFill>
                            <a:srgbClr val="000000"/>
                          </a:solidFill>
                          <a:latin typeface="Arial" pitchFamily="34" charset="0"/>
                        </a:endParaRPr>
                      </a:p>
                    </p:txBody>
                  </p:sp>
                  <p:sp>
                    <p:nvSpPr>
                      <p:cNvPr id="115309" name="Text Box 699"/>
                      <p:cNvSpPr txBox="1">
                        <a:spLocks noChangeArrowheads="1"/>
                      </p:cNvSpPr>
                      <p:nvPr/>
                    </p:nvSpPr>
                    <p:spPr bwMode="auto">
                      <a:xfrm>
                        <a:off x="2723" y="3513"/>
                        <a:ext cx="321" cy="1222"/>
                      </a:xfrm>
                      <a:prstGeom prst="rect">
                        <a:avLst/>
                      </a:prstGeom>
                      <a:noFill/>
                      <a:ln w="9525">
                        <a:noFill/>
                        <a:miter lim="800000"/>
                        <a:headEnd/>
                        <a:tailEnd/>
                      </a:ln>
                    </p:spPr>
                    <p:txBody>
                      <a:bodyPr rot="10800000" wrap="none">
                        <a:spAutoFit/>
                      </a:bodyPr>
                      <a:lstStyle/>
                      <a:p>
                        <a:pPr eaLnBrk="1" hangingPunct="1"/>
                        <a:endParaRPr lang="en-US">
                          <a:solidFill>
                            <a:srgbClr val="000000"/>
                          </a:solidFill>
                          <a:latin typeface="Arial" pitchFamily="34" charset="0"/>
                        </a:endParaRPr>
                      </a:p>
                    </p:txBody>
                  </p:sp>
                </p:grpSp>
                <p:sp>
                  <p:nvSpPr>
                    <p:cNvPr id="115253" name="Rectangle 700"/>
                    <p:cNvSpPr>
                      <a:spLocks noChangeArrowheads="1"/>
                    </p:cNvSpPr>
                    <p:nvPr/>
                  </p:nvSpPr>
                  <p:spPr bwMode="auto">
                    <a:xfrm>
                      <a:off x="989" y="1473"/>
                      <a:ext cx="377" cy="44"/>
                    </a:xfrm>
                    <a:prstGeom prst="rect">
                      <a:avLst/>
                    </a:prstGeom>
                    <a:solidFill>
                      <a:srgbClr val="FF0000"/>
                    </a:solidFill>
                    <a:ln w="9525">
                      <a:noFill/>
                      <a:miter lim="800000"/>
                      <a:headEnd/>
                      <a:tailEnd/>
                    </a:ln>
                  </p:spPr>
                  <p:txBody>
                    <a:bodyPr wrap="none" anchor="ctr"/>
                    <a:lstStyle/>
                    <a:p>
                      <a:endParaRPr lang="en-US"/>
                    </a:p>
                  </p:txBody>
                </p:sp>
                <p:sp>
                  <p:nvSpPr>
                    <p:cNvPr id="115254" name="Rectangle 701"/>
                    <p:cNvSpPr>
                      <a:spLocks noChangeArrowheads="1"/>
                    </p:cNvSpPr>
                    <p:nvPr/>
                  </p:nvSpPr>
                  <p:spPr bwMode="auto">
                    <a:xfrm>
                      <a:off x="981" y="1632"/>
                      <a:ext cx="377" cy="44"/>
                    </a:xfrm>
                    <a:prstGeom prst="rect">
                      <a:avLst/>
                    </a:prstGeom>
                    <a:solidFill>
                      <a:srgbClr val="FF0000"/>
                    </a:solidFill>
                    <a:ln w="9525">
                      <a:noFill/>
                      <a:miter lim="800000"/>
                      <a:headEnd/>
                      <a:tailEnd/>
                    </a:ln>
                  </p:spPr>
                  <p:txBody>
                    <a:bodyPr wrap="none" anchor="ctr"/>
                    <a:lstStyle/>
                    <a:p>
                      <a:endParaRPr lang="en-US"/>
                    </a:p>
                  </p:txBody>
                </p:sp>
                <p:sp>
                  <p:nvSpPr>
                    <p:cNvPr id="115255" name="Rectangle 702"/>
                    <p:cNvSpPr>
                      <a:spLocks noChangeArrowheads="1"/>
                    </p:cNvSpPr>
                    <p:nvPr/>
                  </p:nvSpPr>
                  <p:spPr bwMode="auto">
                    <a:xfrm rot="-2700000">
                      <a:off x="1462" y="1227"/>
                      <a:ext cx="183" cy="74"/>
                    </a:xfrm>
                    <a:prstGeom prst="rect">
                      <a:avLst/>
                    </a:prstGeom>
                    <a:solidFill>
                      <a:srgbClr val="009900">
                        <a:alpha val="50195"/>
                      </a:srgbClr>
                    </a:solidFill>
                    <a:ln w="9525">
                      <a:noFill/>
                      <a:miter lim="800000"/>
                      <a:headEnd/>
                      <a:tailEnd/>
                    </a:ln>
                  </p:spPr>
                  <p:txBody>
                    <a:bodyPr wrap="none" anchor="ctr"/>
                    <a:lstStyle/>
                    <a:p>
                      <a:endParaRPr lang="en-US"/>
                    </a:p>
                  </p:txBody>
                </p:sp>
              </p:grpSp>
              <p:grpSp>
                <p:nvGrpSpPr>
                  <p:cNvPr id="22" name="Group 703"/>
                  <p:cNvGrpSpPr>
                    <a:grpSpLocks/>
                  </p:cNvGrpSpPr>
                  <p:nvPr/>
                </p:nvGrpSpPr>
                <p:grpSpPr bwMode="auto">
                  <a:xfrm flipH="1">
                    <a:off x="1780" y="906"/>
                    <a:ext cx="1292" cy="1324"/>
                    <a:chOff x="528" y="912"/>
                    <a:chExt cx="1292" cy="1324"/>
                  </a:xfrm>
                </p:grpSpPr>
                <p:sp>
                  <p:nvSpPr>
                    <p:cNvPr id="115012" name="Rectangle 704"/>
                    <p:cNvSpPr>
                      <a:spLocks noChangeArrowheads="1"/>
                    </p:cNvSpPr>
                    <p:nvPr/>
                  </p:nvSpPr>
                  <p:spPr bwMode="auto">
                    <a:xfrm>
                      <a:off x="1675" y="956"/>
                      <a:ext cx="105" cy="1144"/>
                    </a:xfrm>
                    <a:prstGeom prst="rect">
                      <a:avLst/>
                    </a:prstGeom>
                    <a:solidFill>
                      <a:srgbClr val="FFFF00">
                        <a:alpha val="50195"/>
                      </a:srgbClr>
                    </a:solidFill>
                    <a:ln w="9525">
                      <a:noFill/>
                      <a:miter lim="800000"/>
                      <a:headEnd/>
                      <a:tailEnd/>
                    </a:ln>
                  </p:spPr>
                  <p:txBody>
                    <a:bodyPr wrap="none" anchor="ctr"/>
                    <a:lstStyle/>
                    <a:p>
                      <a:endParaRPr lang="en-US"/>
                    </a:p>
                  </p:txBody>
                </p:sp>
                <p:sp>
                  <p:nvSpPr>
                    <p:cNvPr id="115013" name="Rectangle 705"/>
                    <p:cNvSpPr>
                      <a:spLocks noChangeArrowheads="1"/>
                    </p:cNvSpPr>
                    <p:nvPr/>
                  </p:nvSpPr>
                  <p:spPr bwMode="auto">
                    <a:xfrm>
                      <a:off x="1441" y="937"/>
                      <a:ext cx="104" cy="1144"/>
                    </a:xfrm>
                    <a:prstGeom prst="rect">
                      <a:avLst/>
                    </a:prstGeom>
                    <a:solidFill>
                      <a:srgbClr val="FFFF00">
                        <a:alpha val="50195"/>
                      </a:srgbClr>
                    </a:solidFill>
                    <a:ln w="9525">
                      <a:noFill/>
                      <a:miter lim="800000"/>
                      <a:headEnd/>
                      <a:tailEnd/>
                    </a:ln>
                  </p:spPr>
                  <p:txBody>
                    <a:bodyPr wrap="none" anchor="ctr"/>
                    <a:lstStyle/>
                    <a:p>
                      <a:endParaRPr lang="en-US"/>
                    </a:p>
                  </p:txBody>
                </p:sp>
                <p:grpSp>
                  <p:nvGrpSpPr>
                    <p:cNvPr id="23" name="Group 706"/>
                    <p:cNvGrpSpPr>
                      <a:grpSpLocks/>
                    </p:cNvGrpSpPr>
                    <p:nvPr/>
                  </p:nvGrpSpPr>
                  <p:grpSpPr bwMode="auto">
                    <a:xfrm flipH="1">
                      <a:off x="1113" y="912"/>
                      <a:ext cx="706" cy="759"/>
                      <a:chOff x="1632" y="720"/>
                      <a:chExt cx="1949" cy="4012"/>
                    </a:xfrm>
                  </p:grpSpPr>
                  <p:sp>
                    <p:nvSpPr>
                      <p:cNvPr id="115188" name="Rectangle 707"/>
                      <p:cNvSpPr>
                        <a:spLocks noChangeArrowheads="1"/>
                      </p:cNvSpPr>
                      <p:nvPr/>
                    </p:nvSpPr>
                    <p:spPr bwMode="auto">
                      <a:xfrm>
                        <a:off x="2143" y="720"/>
                        <a:ext cx="170" cy="956"/>
                      </a:xfrm>
                      <a:prstGeom prst="rect">
                        <a:avLst/>
                      </a:prstGeom>
                      <a:solidFill>
                        <a:srgbClr val="32A0DA">
                          <a:alpha val="50195"/>
                        </a:srgbClr>
                      </a:solidFill>
                      <a:ln w="9525">
                        <a:noFill/>
                        <a:miter lim="800000"/>
                        <a:headEnd/>
                        <a:tailEnd/>
                      </a:ln>
                    </p:spPr>
                    <p:txBody>
                      <a:bodyPr wrap="none" anchor="ctr"/>
                      <a:lstStyle/>
                      <a:p>
                        <a:endParaRPr lang="en-US"/>
                      </a:p>
                    </p:txBody>
                  </p:sp>
                  <p:sp>
                    <p:nvSpPr>
                      <p:cNvPr id="115189" name="Rectangle 708"/>
                      <p:cNvSpPr>
                        <a:spLocks noChangeArrowheads="1"/>
                      </p:cNvSpPr>
                      <p:nvPr/>
                    </p:nvSpPr>
                    <p:spPr bwMode="auto">
                      <a:xfrm>
                        <a:off x="2270" y="720"/>
                        <a:ext cx="1234" cy="501"/>
                      </a:xfrm>
                      <a:prstGeom prst="rect">
                        <a:avLst/>
                      </a:prstGeom>
                      <a:solidFill>
                        <a:srgbClr val="32A0DA">
                          <a:alpha val="50195"/>
                        </a:srgbClr>
                      </a:solidFill>
                      <a:ln w="9525">
                        <a:noFill/>
                        <a:miter lim="800000"/>
                        <a:headEnd/>
                        <a:tailEnd/>
                      </a:ln>
                    </p:spPr>
                    <p:txBody>
                      <a:bodyPr wrap="none" anchor="ctr"/>
                      <a:lstStyle/>
                      <a:p>
                        <a:endParaRPr lang="en-US"/>
                      </a:p>
                    </p:txBody>
                  </p:sp>
                  <p:sp>
                    <p:nvSpPr>
                      <p:cNvPr id="115190" name="Rectangle 709"/>
                      <p:cNvSpPr>
                        <a:spLocks noChangeArrowheads="1"/>
                      </p:cNvSpPr>
                      <p:nvPr/>
                    </p:nvSpPr>
                    <p:spPr bwMode="auto">
                      <a:xfrm>
                        <a:off x="2038" y="1950"/>
                        <a:ext cx="1381" cy="1229"/>
                      </a:xfrm>
                      <a:prstGeom prst="rect">
                        <a:avLst/>
                      </a:prstGeom>
                      <a:solidFill>
                        <a:srgbClr val="32A0DA">
                          <a:alpha val="50195"/>
                        </a:srgbClr>
                      </a:solidFill>
                      <a:ln w="9525">
                        <a:noFill/>
                        <a:miter lim="800000"/>
                        <a:headEnd/>
                        <a:tailEnd/>
                      </a:ln>
                    </p:spPr>
                    <p:txBody>
                      <a:bodyPr wrap="none" anchor="ctr"/>
                      <a:lstStyle/>
                      <a:p>
                        <a:endParaRPr lang="en-US"/>
                      </a:p>
                    </p:txBody>
                  </p:sp>
                  <p:sp>
                    <p:nvSpPr>
                      <p:cNvPr id="115191" name="Rectangle 710"/>
                      <p:cNvSpPr>
                        <a:spLocks noChangeArrowheads="1"/>
                      </p:cNvSpPr>
                      <p:nvPr/>
                    </p:nvSpPr>
                    <p:spPr bwMode="auto">
                      <a:xfrm>
                        <a:off x="1632" y="3680"/>
                        <a:ext cx="1276" cy="228"/>
                      </a:xfrm>
                      <a:prstGeom prst="rect">
                        <a:avLst/>
                      </a:prstGeom>
                      <a:solidFill>
                        <a:srgbClr val="FF0000"/>
                      </a:solidFill>
                      <a:ln w="9525">
                        <a:noFill/>
                        <a:miter lim="800000"/>
                        <a:headEnd/>
                        <a:tailEnd/>
                      </a:ln>
                    </p:spPr>
                    <p:txBody>
                      <a:bodyPr wrap="none" anchor="ctr"/>
                      <a:lstStyle/>
                      <a:p>
                        <a:endParaRPr lang="en-US"/>
                      </a:p>
                    </p:txBody>
                  </p:sp>
                  <p:sp>
                    <p:nvSpPr>
                      <p:cNvPr id="115192" name="AutoShape 711"/>
                      <p:cNvSpPr>
                        <a:spLocks noChangeArrowheads="1"/>
                      </p:cNvSpPr>
                      <p:nvPr/>
                    </p:nvSpPr>
                    <p:spPr bwMode="auto">
                      <a:xfrm>
                        <a:off x="1887" y="2951"/>
                        <a:ext cx="128" cy="137"/>
                      </a:xfrm>
                      <a:prstGeom prst="rtTriangle">
                        <a:avLst/>
                      </a:prstGeom>
                      <a:solidFill>
                        <a:srgbClr val="009900">
                          <a:alpha val="50195"/>
                        </a:srgbClr>
                      </a:solidFill>
                      <a:ln w="9525">
                        <a:noFill/>
                        <a:miter lim="800000"/>
                        <a:headEnd/>
                        <a:tailEnd/>
                      </a:ln>
                    </p:spPr>
                    <p:txBody>
                      <a:bodyPr wrap="none" anchor="ctr"/>
                      <a:lstStyle/>
                      <a:p>
                        <a:endParaRPr lang="en-US"/>
                      </a:p>
                    </p:txBody>
                  </p:sp>
                  <p:sp>
                    <p:nvSpPr>
                      <p:cNvPr id="115193" name="AutoShape 712"/>
                      <p:cNvSpPr>
                        <a:spLocks noChangeArrowheads="1"/>
                      </p:cNvSpPr>
                      <p:nvPr/>
                    </p:nvSpPr>
                    <p:spPr bwMode="auto">
                      <a:xfrm flipH="1">
                        <a:off x="1760" y="2920"/>
                        <a:ext cx="42" cy="168"/>
                      </a:xfrm>
                      <a:prstGeom prst="rtTriangle">
                        <a:avLst/>
                      </a:prstGeom>
                      <a:solidFill>
                        <a:srgbClr val="009900">
                          <a:alpha val="50195"/>
                        </a:srgbClr>
                      </a:solidFill>
                      <a:ln w="9525">
                        <a:noFill/>
                        <a:miter lim="800000"/>
                        <a:headEnd/>
                        <a:tailEnd/>
                      </a:ln>
                    </p:spPr>
                    <p:txBody>
                      <a:bodyPr wrap="none" anchor="ctr"/>
                      <a:lstStyle/>
                      <a:p>
                        <a:endParaRPr lang="en-US"/>
                      </a:p>
                    </p:txBody>
                  </p:sp>
                  <p:sp>
                    <p:nvSpPr>
                      <p:cNvPr id="115194" name="Rectangle 713"/>
                      <p:cNvSpPr>
                        <a:spLocks noChangeArrowheads="1"/>
                      </p:cNvSpPr>
                      <p:nvPr/>
                    </p:nvSpPr>
                    <p:spPr bwMode="auto">
                      <a:xfrm>
                        <a:off x="1760" y="4135"/>
                        <a:ext cx="255" cy="137"/>
                      </a:xfrm>
                      <a:prstGeom prst="rect">
                        <a:avLst/>
                      </a:prstGeom>
                      <a:solidFill>
                        <a:schemeClr val="tx1"/>
                      </a:solidFill>
                      <a:ln w="9525">
                        <a:noFill/>
                        <a:miter lim="800000"/>
                        <a:headEnd/>
                        <a:tailEnd/>
                      </a:ln>
                    </p:spPr>
                    <p:txBody>
                      <a:bodyPr wrap="none" anchor="ctr"/>
                      <a:lstStyle/>
                      <a:p>
                        <a:endParaRPr lang="en-US"/>
                      </a:p>
                    </p:txBody>
                  </p:sp>
                  <p:sp>
                    <p:nvSpPr>
                      <p:cNvPr id="115195" name="Rectangle 714"/>
                      <p:cNvSpPr>
                        <a:spLocks noChangeArrowheads="1"/>
                      </p:cNvSpPr>
                      <p:nvPr/>
                    </p:nvSpPr>
                    <p:spPr bwMode="auto">
                      <a:xfrm>
                        <a:off x="1675" y="3999"/>
                        <a:ext cx="382" cy="273"/>
                      </a:xfrm>
                      <a:prstGeom prst="rect">
                        <a:avLst/>
                      </a:prstGeom>
                      <a:noFill/>
                      <a:ln w="9525">
                        <a:solidFill>
                          <a:schemeClr val="tx1"/>
                        </a:solidFill>
                        <a:prstDash val="sysDot"/>
                        <a:miter lim="800000"/>
                        <a:headEnd/>
                        <a:tailEnd/>
                      </a:ln>
                    </p:spPr>
                    <p:txBody>
                      <a:bodyPr wrap="none" anchor="ctr"/>
                      <a:lstStyle/>
                      <a:p>
                        <a:endParaRPr lang="en-US"/>
                      </a:p>
                    </p:txBody>
                  </p:sp>
                  <p:sp>
                    <p:nvSpPr>
                      <p:cNvPr id="115196" name="Line 715"/>
                      <p:cNvSpPr>
                        <a:spLocks noChangeShapeType="1"/>
                      </p:cNvSpPr>
                      <p:nvPr/>
                    </p:nvSpPr>
                    <p:spPr bwMode="auto">
                      <a:xfrm>
                        <a:off x="1675" y="4090"/>
                        <a:ext cx="382" cy="1"/>
                      </a:xfrm>
                      <a:prstGeom prst="line">
                        <a:avLst/>
                      </a:prstGeom>
                      <a:noFill/>
                      <a:ln w="9525">
                        <a:solidFill>
                          <a:schemeClr val="tx1"/>
                        </a:solidFill>
                        <a:miter lim="800000"/>
                        <a:headEnd/>
                        <a:tailEnd/>
                      </a:ln>
                    </p:spPr>
                    <p:txBody>
                      <a:bodyPr/>
                      <a:lstStyle/>
                      <a:p>
                        <a:endParaRPr lang="en-US"/>
                      </a:p>
                    </p:txBody>
                  </p:sp>
                  <p:sp>
                    <p:nvSpPr>
                      <p:cNvPr id="115197" name="Rectangle 716"/>
                      <p:cNvSpPr>
                        <a:spLocks noChangeArrowheads="1"/>
                      </p:cNvSpPr>
                      <p:nvPr/>
                    </p:nvSpPr>
                    <p:spPr bwMode="auto">
                      <a:xfrm>
                        <a:off x="2440" y="4135"/>
                        <a:ext cx="256" cy="137"/>
                      </a:xfrm>
                      <a:prstGeom prst="rect">
                        <a:avLst/>
                      </a:prstGeom>
                      <a:solidFill>
                        <a:schemeClr val="tx1"/>
                      </a:solidFill>
                      <a:ln w="9525">
                        <a:noFill/>
                        <a:miter lim="800000"/>
                        <a:headEnd/>
                        <a:tailEnd/>
                      </a:ln>
                    </p:spPr>
                    <p:txBody>
                      <a:bodyPr wrap="none" anchor="ctr"/>
                      <a:lstStyle/>
                      <a:p>
                        <a:endParaRPr lang="en-US"/>
                      </a:p>
                    </p:txBody>
                  </p:sp>
                  <p:sp>
                    <p:nvSpPr>
                      <p:cNvPr id="115198" name="Rectangle 717"/>
                      <p:cNvSpPr>
                        <a:spLocks noChangeArrowheads="1"/>
                      </p:cNvSpPr>
                      <p:nvPr/>
                    </p:nvSpPr>
                    <p:spPr bwMode="auto">
                      <a:xfrm>
                        <a:off x="2355" y="3999"/>
                        <a:ext cx="383" cy="273"/>
                      </a:xfrm>
                      <a:prstGeom prst="rect">
                        <a:avLst/>
                      </a:prstGeom>
                      <a:noFill/>
                      <a:ln w="9525">
                        <a:solidFill>
                          <a:schemeClr val="tx1"/>
                        </a:solidFill>
                        <a:prstDash val="sysDot"/>
                        <a:miter lim="800000"/>
                        <a:headEnd/>
                        <a:tailEnd/>
                      </a:ln>
                    </p:spPr>
                    <p:txBody>
                      <a:bodyPr wrap="none" anchor="ctr"/>
                      <a:lstStyle/>
                      <a:p>
                        <a:endParaRPr lang="en-US"/>
                      </a:p>
                    </p:txBody>
                  </p:sp>
                  <p:sp>
                    <p:nvSpPr>
                      <p:cNvPr id="115199" name="Line 718"/>
                      <p:cNvSpPr>
                        <a:spLocks noChangeShapeType="1"/>
                      </p:cNvSpPr>
                      <p:nvPr/>
                    </p:nvSpPr>
                    <p:spPr bwMode="auto">
                      <a:xfrm>
                        <a:off x="2355" y="4090"/>
                        <a:ext cx="383" cy="1"/>
                      </a:xfrm>
                      <a:prstGeom prst="line">
                        <a:avLst/>
                      </a:prstGeom>
                      <a:noFill/>
                      <a:ln w="9525">
                        <a:solidFill>
                          <a:schemeClr val="tx1"/>
                        </a:solidFill>
                        <a:miter lim="800000"/>
                        <a:headEnd/>
                        <a:tailEnd/>
                      </a:ln>
                    </p:spPr>
                    <p:txBody>
                      <a:bodyPr/>
                      <a:lstStyle/>
                      <a:p>
                        <a:endParaRPr lang="en-US"/>
                      </a:p>
                    </p:txBody>
                  </p:sp>
                  <p:sp>
                    <p:nvSpPr>
                      <p:cNvPr id="115200" name="Rectangle 719"/>
                      <p:cNvSpPr>
                        <a:spLocks noChangeArrowheads="1"/>
                      </p:cNvSpPr>
                      <p:nvPr/>
                    </p:nvSpPr>
                    <p:spPr bwMode="auto">
                      <a:xfrm>
                        <a:off x="2355" y="3771"/>
                        <a:ext cx="383" cy="228"/>
                      </a:xfrm>
                      <a:prstGeom prst="rect">
                        <a:avLst/>
                      </a:prstGeom>
                      <a:noFill/>
                      <a:ln w="9525">
                        <a:solidFill>
                          <a:schemeClr val="tx1"/>
                        </a:solidFill>
                        <a:miter lim="800000"/>
                        <a:headEnd/>
                        <a:tailEnd/>
                      </a:ln>
                    </p:spPr>
                    <p:txBody>
                      <a:bodyPr wrap="none" anchor="ctr"/>
                      <a:lstStyle/>
                      <a:p>
                        <a:endParaRPr lang="en-US"/>
                      </a:p>
                    </p:txBody>
                  </p:sp>
                  <p:sp>
                    <p:nvSpPr>
                      <p:cNvPr id="115201" name="Rectangle 720"/>
                      <p:cNvSpPr>
                        <a:spLocks noChangeArrowheads="1"/>
                      </p:cNvSpPr>
                      <p:nvPr/>
                    </p:nvSpPr>
                    <p:spPr bwMode="auto">
                      <a:xfrm rot="2700000">
                        <a:off x="2189" y="2231"/>
                        <a:ext cx="182" cy="893"/>
                      </a:xfrm>
                      <a:prstGeom prst="rect">
                        <a:avLst/>
                      </a:prstGeom>
                      <a:solidFill>
                        <a:srgbClr val="FF0000"/>
                      </a:solidFill>
                      <a:ln w="9525">
                        <a:noFill/>
                        <a:miter lim="800000"/>
                        <a:headEnd/>
                        <a:tailEnd/>
                      </a:ln>
                    </p:spPr>
                    <p:txBody>
                      <a:bodyPr wrap="none" anchor="ctr"/>
                      <a:lstStyle/>
                      <a:p>
                        <a:endParaRPr lang="en-US"/>
                      </a:p>
                    </p:txBody>
                  </p:sp>
                  <p:sp>
                    <p:nvSpPr>
                      <p:cNvPr id="115202" name="AutoShape 721"/>
                      <p:cNvSpPr>
                        <a:spLocks noChangeArrowheads="1"/>
                      </p:cNvSpPr>
                      <p:nvPr/>
                    </p:nvSpPr>
                    <p:spPr bwMode="auto">
                      <a:xfrm rot="2700000">
                        <a:off x="1823" y="2979"/>
                        <a:ext cx="214" cy="10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42 w 21600"/>
                          <a:gd name="T13" fmla="*/ 4447 h 21600"/>
                          <a:gd name="T14" fmla="*/ 17058 w 21600"/>
                          <a:gd name="T15" fmla="*/ 17153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rgbClr val="FF0000"/>
                      </a:solidFill>
                      <a:ln w="9525">
                        <a:noFill/>
                        <a:miter lim="800000"/>
                        <a:headEnd/>
                        <a:tailEnd/>
                      </a:ln>
                    </p:spPr>
                    <p:txBody>
                      <a:bodyPr wrap="none" anchor="ctr"/>
                      <a:lstStyle/>
                      <a:p>
                        <a:endParaRPr lang="en-US"/>
                      </a:p>
                    </p:txBody>
                  </p:sp>
                  <p:sp>
                    <p:nvSpPr>
                      <p:cNvPr id="115203" name="Rectangle 722"/>
                      <p:cNvSpPr>
                        <a:spLocks noChangeArrowheads="1"/>
                      </p:cNvSpPr>
                      <p:nvPr/>
                    </p:nvSpPr>
                    <p:spPr bwMode="auto">
                      <a:xfrm>
                        <a:off x="2525" y="2769"/>
                        <a:ext cx="256" cy="365"/>
                      </a:xfrm>
                      <a:prstGeom prst="rect">
                        <a:avLst/>
                      </a:prstGeom>
                      <a:solidFill>
                        <a:srgbClr val="FF0000"/>
                      </a:solidFill>
                      <a:ln w="9525">
                        <a:noFill/>
                        <a:miter lim="800000"/>
                        <a:headEnd/>
                        <a:tailEnd/>
                      </a:ln>
                    </p:spPr>
                    <p:txBody>
                      <a:bodyPr wrap="none" anchor="ctr"/>
                      <a:lstStyle/>
                      <a:p>
                        <a:endParaRPr lang="en-US"/>
                      </a:p>
                    </p:txBody>
                  </p:sp>
                  <p:sp>
                    <p:nvSpPr>
                      <p:cNvPr id="115204" name="Rectangle 723"/>
                      <p:cNvSpPr>
                        <a:spLocks noChangeArrowheads="1"/>
                      </p:cNvSpPr>
                      <p:nvPr/>
                    </p:nvSpPr>
                    <p:spPr bwMode="auto">
                      <a:xfrm rot="2700000">
                        <a:off x="2807" y="2328"/>
                        <a:ext cx="182" cy="724"/>
                      </a:xfrm>
                      <a:prstGeom prst="rect">
                        <a:avLst/>
                      </a:prstGeom>
                      <a:solidFill>
                        <a:srgbClr val="FF0000"/>
                      </a:solidFill>
                      <a:ln w="9525">
                        <a:noFill/>
                        <a:miter lim="800000"/>
                        <a:headEnd/>
                        <a:tailEnd/>
                      </a:ln>
                    </p:spPr>
                    <p:txBody>
                      <a:bodyPr wrap="none" anchor="ctr"/>
                      <a:lstStyle/>
                      <a:p>
                        <a:endParaRPr lang="en-US"/>
                      </a:p>
                    </p:txBody>
                  </p:sp>
                  <p:sp>
                    <p:nvSpPr>
                      <p:cNvPr id="115205" name="AutoShape 724"/>
                      <p:cNvSpPr>
                        <a:spLocks noChangeArrowheads="1"/>
                      </p:cNvSpPr>
                      <p:nvPr/>
                    </p:nvSpPr>
                    <p:spPr bwMode="auto">
                      <a:xfrm flipH="1" flipV="1">
                        <a:off x="3079" y="2370"/>
                        <a:ext cx="127" cy="136"/>
                      </a:xfrm>
                      <a:prstGeom prst="rtTriangle">
                        <a:avLst/>
                      </a:prstGeom>
                      <a:solidFill>
                        <a:srgbClr val="FF0000"/>
                      </a:solidFill>
                      <a:ln w="9525">
                        <a:noFill/>
                        <a:miter lim="800000"/>
                        <a:headEnd/>
                        <a:tailEnd/>
                      </a:ln>
                    </p:spPr>
                    <p:txBody>
                      <a:bodyPr wrap="none" anchor="ctr"/>
                      <a:lstStyle/>
                      <a:p>
                        <a:endParaRPr lang="en-US"/>
                      </a:p>
                    </p:txBody>
                  </p:sp>
                  <p:sp>
                    <p:nvSpPr>
                      <p:cNvPr id="115206" name="AutoShape 725"/>
                      <p:cNvSpPr>
                        <a:spLocks noChangeArrowheads="1"/>
                      </p:cNvSpPr>
                      <p:nvPr/>
                    </p:nvSpPr>
                    <p:spPr bwMode="auto">
                      <a:xfrm flipH="1" flipV="1">
                        <a:off x="2525" y="2289"/>
                        <a:ext cx="128" cy="137"/>
                      </a:xfrm>
                      <a:prstGeom prst="rtTriangle">
                        <a:avLst/>
                      </a:prstGeom>
                      <a:solidFill>
                        <a:srgbClr val="FF0000"/>
                      </a:solidFill>
                      <a:ln w="9525">
                        <a:noFill/>
                        <a:miter lim="800000"/>
                        <a:headEnd/>
                        <a:tailEnd/>
                      </a:ln>
                    </p:spPr>
                    <p:txBody>
                      <a:bodyPr wrap="none" anchor="ctr"/>
                      <a:lstStyle/>
                      <a:p>
                        <a:endParaRPr lang="en-US"/>
                      </a:p>
                    </p:txBody>
                  </p:sp>
                  <p:sp>
                    <p:nvSpPr>
                      <p:cNvPr id="115207" name="Rectangle 726"/>
                      <p:cNvSpPr>
                        <a:spLocks noChangeArrowheads="1"/>
                      </p:cNvSpPr>
                      <p:nvPr/>
                    </p:nvSpPr>
                    <p:spPr bwMode="auto">
                      <a:xfrm>
                        <a:off x="3071" y="857"/>
                        <a:ext cx="135" cy="1618"/>
                      </a:xfrm>
                      <a:prstGeom prst="rect">
                        <a:avLst/>
                      </a:prstGeom>
                      <a:solidFill>
                        <a:srgbClr val="FF0000"/>
                      </a:solidFill>
                      <a:ln w="9525">
                        <a:noFill/>
                        <a:miter lim="800000"/>
                        <a:headEnd/>
                        <a:tailEnd/>
                      </a:ln>
                    </p:spPr>
                    <p:txBody>
                      <a:bodyPr wrap="none" anchor="ctr"/>
                      <a:lstStyle/>
                      <a:p>
                        <a:endParaRPr lang="en-US"/>
                      </a:p>
                    </p:txBody>
                  </p:sp>
                  <p:sp>
                    <p:nvSpPr>
                      <p:cNvPr id="115208" name="Rectangle 727"/>
                      <p:cNvSpPr>
                        <a:spLocks noChangeArrowheads="1"/>
                      </p:cNvSpPr>
                      <p:nvPr/>
                    </p:nvSpPr>
                    <p:spPr bwMode="auto">
                      <a:xfrm>
                        <a:off x="2525" y="2041"/>
                        <a:ext cx="128" cy="283"/>
                      </a:xfrm>
                      <a:prstGeom prst="rect">
                        <a:avLst/>
                      </a:prstGeom>
                      <a:solidFill>
                        <a:srgbClr val="FF0000"/>
                      </a:solidFill>
                      <a:ln w="9525">
                        <a:noFill/>
                        <a:miter lim="800000"/>
                        <a:headEnd/>
                        <a:tailEnd/>
                      </a:ln>
                    </p:spPr>
                    <p:txBody>
                      <a:bodyPr wrap="none" anchor="ctr"/>
                      <a:lstStyle/>
                      <a:p>
                        <a:endParaRPr lang="en-US"/>
                      </a:p>
                    </p:txBody>
                  </p:sp>
                  <p:sp>
                    <p:nvSpPr>
                      <p:cNvPr id="115209" name="Rectangle 728"/>
                      <p:cNvSpPr>
                        <a:spLocks noChangeArrowheads="1"/>
                      </p:cNvSpPr>
                      <p:nvPr/>
                    </p:nvSpPr>
                    <p:spPr bwMode="auto">
                      <a:xfrm>
                        <a:off x="2738" y="1767"/>
                        <a:ext cx="681" cy="274"/>
                      </a:xfrm>
                      <a:prstGeom prst="rect">
                        <a:avLst/>
                      </a:prstGeom>
                      <a:solidFill>
                        <a:srgbClr val="009900">
                          <a:alpha val="50195"/>
                        </a:srgbClr>
                      </a:solidFill>
                      <a:ln w="9525">
                        <a:noFill/>
                        <a:miter lim="800000"/>
                        <a:headEnd/>
                        <a:tailEnd/>
                      </a:ln>
                    </p:spPr>
                    <p:txBody>
                      <a:bodyPr wrap="none" anchor="ctr"/>
                      <a:lstStyle/>
                      <a:p>
                        <a:endParaRPr lang="en-US"/>
                      </a:p>
                    </p:txBody>
                  </p:sp>
                  <p:sp>
                    <p:nvSpPr>
                      <p:cNvPr id="115210" name="Rectangle 729"/>
                      <p:cNvSpPr>
                        <a:spLocks noChangeArrowheads="1"/>
                      </p:cNvSpPr>
                      <p:nvPr/>
                    </p:nvSpPr>
                    <p:spPr bwMode="auto">
                      <a:xfrm>
                        <a:off x="3258" y="2041"/>
                        <a:ext cx="161" cy="409"/>
                      </a:xfrm>
                      <a:prstGeom prst="rect">
                        <a:avLst/>
                      </a:prstGeom>
                      <a:solidFill>
                        <a:srgbClr val="009900">
                          <a:alpha val="50195"/>
                        </a:srgbClr>
                      </a:solidFill>
                      <a:ln w="9525">
                        <a:noFill/>
                        <a:miter lim="800000"/>
                        <a:headEnd/>
                        <a:tailEnd/>
                      </a:ln>
                    </p:spPr>
                    <p:txBody>
                      <a:bodyPr wrap="none" anchor="ctr"/>
                      <a:lstStyle/>
                      <a:p>
                        <a:endParaRPr lang="en-US"/>
                      </a:p>
                    </p:txBody>
                  </p:sp>
                  <p:sp>
                    <p:nvSpPr>
                      <p:cNvPr id="115211" name="Rectangle 730"/>
                      <p:cNvSpPr>
                        <a:spLocks noChangeArrowheads="1"/>
                      </p:cNvSpPr>
                      <p:nvPr/>
                    </p:nvSpPr>
                    <p:spPr bwMode="auto">
                      <a:xfrm>
                        <a:off x="3334" y="2177"/>
                        <a:ext cx="85" cy="182"/>
                      </a:xfrm>
                      <a:prstGeom prst="rect">
                        <a:avLst/>
                      </a:prstGeom>
                      <a:solidFill>
                        <a:schemeClr val="tx1"/>
                      </a:solidFill>
                      <a:ln w="9525">
                        <a:noFill/>
                        <a:miter lim="800000"/>
                        <a:headEnd/>
                        <a:tailEnd/>
                      </a:ln>
                    </p:spPr>
                    <p:txBody>
                      <a:bodyPr wrap="none" anchor="ctr"/>
                      <a:lstStyle/>
                      <a:p>
                        <a:endParaRPr lang="en-US"/>
                      </a:p>
                    </p:txBody>
                  </p:sp>
                  <p:sp>
                    <p:nvSpPr>
                      <p:cNvPr id="115212" name="Rectangle 731"/>
                      <p:cNvSpPr>
                        <a:spLocks noChangeArrowheads="1"/>
                      </p:cNvSpPr>
                      <p:nvPr/>
                    </p:nvSpPr>
                    <p:spPr bwMode="auto">
                      <a:xfrm>
                        <a:off x="2525" y="902"/>
                        <a:ext cx="135" cy="1482"/>
                      </a:xfrm>
                      <a:prstGeom prst="rect">
                        <a:avLst/>
                      </a:prstGeom>
                      <a:solidFill>
                        <a:srgbClr val="FF0000"/>
                      </a:solidFill>
                      <a:ln w="9525">
                        <a:noFill/>
                        <a:miter lim="800000"/>
                        <a:headEnd/>
                        <a:tailEnd/>
                      </a:ln>
                    </p:spPr>
                    <p:txBody>
                      <a:bodyPr wrap="none" anchor="ctr"/>
                      <a:lstStyle/>
                      <a:p>
                        <a:endParaRPr lang="en-US"/>
                      </a:p>
                    </p:txBody>
                  </p:sp>
                  <p:sp>
                    <p:nvSpPr>
                      <p:cNvPr id="115213" name="AutoShape 732"/>
                      <p:cNvSpPr>
                        <a:spLocks noChangeArrowheads="1"/>
                      </p:cNvSpPr>
                      <p:nvPr/>
                    </p:nvSpPr>
                    <p:spPr bwMode="auto">
                      <a:xfrm flipH="1" flipV="1">
                        <a:off x="2525" y="1904"/>
                        <a:ext cx="213" cy="137"/>
                      </a:xfrm>
                      <a:prstGeom prst="rtTriangle">
                        <a:avLst/>
                      </a:prstGeom>
                      <a:solidFill>
                        <a:srgbClr val="009900">
                          <a:alpha val="50195"/>
                        </a:srgbClr>
                      </a:solidFill>
                      <a:ln w="9525">
                        <a:noFill/>
                        <a:miter lim="800000"/>
                        <a:headEnd/>
                        <a:tailEnd/>
                      </a:ln>
                    </p:spPr>
                    <p:txBody>
                      <a:bodyPr wrap="none" anchor="ctr"/>
                      <a:lstStyle/>
                      <a:p>
                        <a:endParaRPr lang="en-US"/>
                      </a:p>
                    </p:txBody>
                  </p:sp>
                  <p:sp>
                    <p:nvSpPr>
                      <p:cNvPr id="115214" name="Rectangle 733"/>
                      <p:cNvSpPr>
                        <a:spLocks noChangeArrowheads="1"/>
                      </p:cNvSpPr>
                      <p:nvPr/>
                    </p:nvSpPr>
                    <p:spPr bwMode="auto">
                      <a:xfrm>
                        <a:off x="2525" y="1767"/>
                        <a:ext cx="213" cy="137"/>
                      </a:xfrm>
                      <a:prstGeom prst="rect">
                        <a:avLst/>
                      </a:prstGeom>
                      <a:solidFill>
                        <a:srgbClr val="009900">
                          <a:alpha val="50195"/>
                        </a:srgbClr>
                      </a:solidFill>
                      <a:ln w="9525">
                        <a:noFill/>
                        <a:miter lim="800000"/>
                        <a:headEnd/>
                        <a:tailEnd/>
                      </a:ln>
                    </p:spPr>
                    <p:txBody>
                      <a:bodyPr wrap="none" anchor="ctr"/>
                      <a:lstStyle/>
                      <a:p>
                        <a:endParaRPr lang="en-US"/>
                      </a:p>
                    </p:txBody>
                  </p:sp>
                  <p:sp>
                    <p:nvSpPr>
                      <p:cNvPr id="115215" name="Rectangle 734"/>
                      <p:cNvSpPr>
                        <a:spLocks noChangeArrowheads="1"/>
                      </p:cNvSpPr>
                      <p:nvPr/>
                    </p:nvSpPr>
                    <p:spPr bwMode="auto">
                      <a:xfrm>
                        <a:off x="2440" y="2906"/>
                        <a:ext cx="256" cy="319"/>
                      </a:xfrm>
                      <a:prstGeom prst="rect">
                        <a:avLst/>
                      </a:prstGeom>
                      <a:solidFill>
                        <a:srgbClr val="009900">
                          <a:alpha val="50195"/>
                        </a:srgbClr>
                      </a:solidFill>
                      <a:ln w="9525">
                        <a:noFill/>
                        <a:miter lim="800000"/>
                        <a:headEnd/>
                        <a:tailEnd/>
                      </a:ln>
                    </p:spPr>
                    <p:txBody>
                      <a:bodyPr wrap="none" anchor="ctr"/>
                      <a:lstStyle/>
                      <a:p>
                        <a:endParaRPr lang="en-US"/>
                      </a:p>
                    </p:txBody>
                  </p:sp>
                  <p:sp>
                    <p:nvSpPr>
                      <p:cNvPr id="115216" name="AutoShape 735"/>
                      <p:cNvSpPr>
                        <a:spLocks noChangeArrowheads="1"/>
                      </p:cNvSpPr>
                      <p:nvPr/>
                    </p:nvSpPr>
                    <p:spPr bwMode="auto">
                      <a:xfrm flipH="1">
                        <a:off x="2440" y="2633"/>
                        <a:ext cx="256" cy="273"/>
                      </a:xfrm>
                      <a:prstGeom prst="rtTriangle">
                        <a:avLst/>
                      </a:prstGeom>
                      <a:solidFill>
                        <a:srgbClr val="009900">
                          <a:alpha val="50195"/>
                        </a:srgbClr>
                      </a:solidFill>
                      <a:ln w="9525">
                        <a:noFill/>
                        <a:miter lim="800000"/>
                        <a:headEnd/>
                        <a:tailEnd/>
                      </a:ln>
                    </p:spPr>
                    <p:txBody>
                      <a:bodyPr wrap="none" anchor="ctr"/>
                      <a:lstStyle/>
                      <a:p>
                        <a:endParaRPr lang="en-US"/>
                      </a:p>
                    </p:txBody>
                  </p:sp>
                  <p:sp>
                    <p:nvSpPr>
                      <p:cNvPr id="115217" name="Rectangle 736"/>
                      <p:cNvSpPr>
                        <a:spLocks noChangeArrowheads="1"/>
                      </p:cNvSpPr>
                      <p:nvPr/>
                    </p:nvSpPr>
                    <p:spPr bwMode="auto">
                      <a:xfrm>
                        <a:off x="2440" y="902"/>
                        <a:ext cx="85" cy="1048"/>
                      </a:xfrm>
                      <a:prstGeom prst="rect">
                        <a:avLst/>
                      </a:prstGeom>
                      <a:solidFill>
                        <a:srgbClr val="FF0000"/>
                      </a:solidFill>
                      <a:ln w="9525">
                        <a:noFill/>
                        <a:miter lim="800000"/>
                        <a:headEnd/>
                        <a:tailEnd/>
                      </a:ln>
                    </p:spPr>
                    <p:txBody>
                      <a:bodyPr wrap="none" anchor="ctr"/>
                      <a:lstStyle/>
                      <a:p>
                        <a:endParaRPr lang="en-US"/>
                      </a:p>
                    </p:txBody>
                  </p:sp>
                  <p:sp>
                    <p:nvSpPr>
                      <p:cNvPr id="115218" name="AutoShape 737"/>
                      <p:cNvSpPr>
                        <a:spLocks noChangeArrowheads="1"/>
                      </p:cNvSpPr>
                      <p:nvPr/>
                    </p:nvSpPr>
                    <p:spPr bwMode="auto">
                      <a:xfrm flipH="1" flipV="1">
                        <a:off x="2440" y="1939"/>
                        <a:ext cx="128" cy="137"/>
                      </a:xfrm>
                      <a:prstGeom prst="rtTriangle">
                        <a:avLst/>
                      </a:prstGeom>
                      <a:solidFill>
                        <a:srgbClr val="FF0000"/>
                      </a:solidFill>
                      <a:ln w="9525">
                        <a:noFill/>
                        <a:miter lim="800000"/>
                        <a:headEnd/>
                        <a:tailEnd/>
                      </a:ln>
                    </p:spPr>
                    <p:txBody>
                      <a:bodyPr wrap="none" anchor="ctr"/>
                      <a:lstStyle/>
                      <a:p>
                        <a:endParaRPr lang="en-US"/>
                      </a:p>
                    </p:txBody>
                  </p:sp>
                  <p:sp>
                    <p:nvSpPr>
                      <p:cNvPr id="115219" name="Rectangle 738"/>
                      <p:cNvSpPr>
                        <a:spLocks noChangeArrowheads="1"/>
                      </p:cNvSpPr>
                      <p:nvPr/>
                    </p:nvSpPr>
                    <p:spPr bwMode="auto">
                      <a:xfrm>
                        <a:off x="2152" y="1358"/>
                        <a:ext cx="85" cy="182"/>
                      </a:xfrm>
                      <a:prstGeom prst="rect">
                        <a:avLst/>
                      </a:prstGeom>
                      <a:solidFill>
                        <a:schemeClr val="tx1"/>
                      </a:solidFill>
                      <a:ln w="9525">
                        <a:noFill/>
                        <a:miter lim="800000"/>
                        <a:headEnd/>
                        <a:tailEnd/>
                      </a:ln>
                    </p:spPr>
                    <p:txBody>
                      <a:bodyPr wrap="none" anchor="ctr"/>
                      <a:lstStyle/>
                      <a:p>
                        <a:endParaRPr lang="en-US"/>
                      </a:p>
                    </p:txBody>
                  </p:sp>
                  <p:sp>
                    <p:nvSpPr>
                      <p:cNvPr id="115220" name="Rectangle 739"/>
                      <p:cNvSpPr>
                        <a:spLocks noChangeArrowheads="1"/>
                      </p:cNvSpPr>
                      <p:nvPr/>
                    </p:nvSpPr>
                    <p:spPr bwMode="auto">
                      <a:xfrm flipH="1" flipV="1">
                        <a:off x="3419" y="923"/>
                        <a:ext cx="85" cy="182"/>
                      </a:xfrm>
                      <a:prstGeom prst="rect">
                        <a:avLst/>
                      </a:prstGeom>
                      <a:solidFill>
                        <a:schemeClr val="tx1"/>
                      </a:solidFill>
                      <a:ln w="9525">
                        <a:noFill/>
                        <a:miter lim="800000"/>
                        <a:headEnd/>
                        <a:tailEnd/>
                      </a:ln>
                    </p:spPr>
                    <p:txBody>
                      <a:bodyPr wrap="none" anchor="ctr"/>
                      <a:lstStyle/>
                      <a:p>
                        <a:endParaRPr lang="en-US"/>
                      </a:p>
                    </p:txBody>
                  </p:sp>
                  <p:sp>
                    <p:nvSpPr>
                      <p:cNvPr id="115221" name="Rectangle 740"/>
                      <p:cNvSpPr>
                        <a:spLocks noChangeArrowheads="1"/>
                      </p:cNvSpPr>
                      <p:nvPr/>
                    </p:nvSpPr>
                    <p:spPr bwMode="auto">
                      <a:xfrm>
                        <a:off x="2440" y="902"/>
                        <a:ext cx="341" cy="228"/>
                      </a:xfrm>
                      <a:prstGeom prst="rect">
                        <a:avLst/>
                      </a:prstGeom>
                      <a:noFill/>
                      <a:ln w="9525">
                        <a:solidFill>
                          <a:schemeClr val="tx1"/>
                        </a:solidFill>
                        <a:prstDash val="sysDot"/>
                        <a:miter lim="800000"/>
                        <a:headEnd/>
                        <a:tailEnd/>
                      </a:ln>
                    </p:spPr>
                    <p:txBody>
                      <a:bodyPr wrap="none" anchor="ctr"/>
                      <a:lstStyle/>
                      <a:p>
                        <a:endParaRPr lang="en-US"/>
                      </a:p>
                    </p:txBody>
                  </p:sp>
                  <p:sp>
                    <p:nvSpPr>
                      <p:cNvPr id="115222" name="Rectangle 741"/>
                      <p:cNvSpPr>
                        <a:spLocks noChangeArrowheads="1"/>
                      </p:cNvSpPr>
                      <p:nvPr/>
                    </p:nvSpPr>
                    <p:spPr bwMode="auto">
                      <a:xfrm>
                        <a:off x="2908" y="1333"/>
                        <a:ext cx="341" cy="228"/>
                      </a:xfrm>
                      <a:prstGeom prst="rect">
                        <a:avLst/>
                      </a:prstGeom>
                      <a:noFill/>
                      <a:ln w="9525">
                        <a:solidFill>
                          <a:schemeClr val="tx1"/>
                        </a:solidFill>
                        <a:prstDash val="sysDot"/>
                        <a:miter lim="800000"/>
                        <a:headEnd/>
                        <a:tailEnd/>
                      </a:ln>
                    </p:spPr>
                    <p:txBody>
                      <a:bodyPr wrap="none" anchor="ctr"/>
                      <a:lstStyle/>
                      <a:p>
                        <a:endParaRPr lang="en-US"/>
                      </a:p>
                    </p:txBody>
                  </p:sp>
                  <p:sp>
                    <p:nvSpPr>
                      <p:cNvPr id="115223" name="Rectangle 742"/>
                      <p:cNvSpPr>
                        <a:spLocks noChangeArrowheads="1"/>
                      </p:cNvSpPr>
                      <p:nvPr/>
                    </p:nvSpPr>
                    <p:spPr bwMode="auto">
                      <a:xfrm>
                        <a:off x="2987" y="853"/>
                        <a:ext cx="135" cy="487"/>
                      </a:xfrm>
                      <a:prstGeom prst="rect">
                        <a:avLst/>
                      </a:prstGeom>
                      <a:solidFill>
                        <a:srgbClr val="FF0000"/>
                      </a:solidFill>
                      <a:ln w="9525">
                        <a:noFill/>
                        <a:miter lim="800000"/>
                        <a:headEnd/>
                        <a:tailEnd/>
                      </a:ln>
                    </p:spPr>
                    <p:txBody>
                      <a:bodyPr wrap="none" anchor="ctr"/>
                      <a:lstStyle/>
                      <a:p>
                        <a:endParaRPr lang="en-US"/>
                      </a:p>
                    </p:txBody>
                  </p:sp>
                  <p:sp>
                    <p:nvSpPr>
                      <p:cNvPr id="115224" name="Rectangle 743"/>
                      <p:cNvSpPr>
                        <a:spLocks noChangeArrowheads="1"/>
                      </p:cNvSpPr>
                      <p:nvPr/>
                    </p:nvSpPr>
                    <p:spPr bwMode="auto">
                      <a:xfrm flipH="1" flipV="1">
                        <a:off x="2483" y="937"/>
                        <a:ext cx="936" cy="137"/>
                      </a:xfrm>
                      <a:prstGeom prst="rect">
                        <a:avLst/>
                      </a:prstGeom>
                      <a:solidFill>
                        <a:srgbClr val="009900">
                          <a:alpha val="50195"/>
                        </a:srgbClr>
                      </a:solidFill>
                      <a:ln w="9525">
                        <a:noFill/>
                        <a:miter lim="800000"/>
                        <a:headEnd/>
                        <a:tailEnd/>
                      </a:ln>
                    </p:spPr>
                    <p:txBody>
                      <a:bodyPr wrap="none" anchor="ctr"/>
                      <a:lstStyle/>
                      <a:p>
                        <a:endParaRPr lang="en-US"/>
                      </a:p>
                    </p:txBody>
                  </p:sp>
                  <p:sp>
                    <p:nvSpPr>
                      <p:cNvPr id="115225" name="Rectangle 744"/>
                      <p:cNvSpPr>
                        <a:spLocks noChangeArrowheads="1"/>
                      </p:cNvSpPr>
                      <p:nvPr/>
                    </p:nvSpPr>
                    <p:spPr bwMode="auto">
                      <a:xfrm>
                        <a:off x="2240" y="1393"/>
                        <a:ext cx="936" cy="136"/>
                      </a:xfrm>
                      <a:prstGeom prst="rect">
                        <a:avLst/>
                      </a:prstGeom>
                      <a:solidFill>
                        <a:srgbClr val="009900">
                          <a:alpha val="50195"/>
                        </a:srgbClr>
                      </a:solidFill>
                      <a:ln w="9525">
                        <a:noFill/>
                        <a:miter lim="800000"/>
                        <a:headEnd/>
                        <a:tailEnd/>
                      </a:ln>
                    </p:spPr>
                    <p:txBody>
                      <a:bodyPr wrap="none" anchor="ctr"/>
                      <a:lstStyle/>
                      <a:p>
                        <a:endParaRPr lang="en-US"/>
                      </a:p>
                    </p:txBody>
                  </p:sp>
                  <p:sp>
                    <p:nvSpPr>
                      <p:cNvPr id="115226" name="Rectangle 745"/>
                      <p:cNvSpPr>
                        <a:spLocks noChangeArrowheads="1"/>
                      </p:cNvSpPr>
                      <p:nvPr/>
                    </p:nvSpPr>
                    <p:spPr bwMode="auto">
                      <a:xfrm rot="-2700000">
                        <a:off x="2198" y="2254"/>
                        <a:ext cx="340" cy="638"/>
                      </a:xfrm>
                      <a:prstGeom prst="rect">
                        <a:avLst/>
                      </a:prstGeom>
                      <a:solidFill>
                        <a:srgbClr val="009900">
                          <a:alpha val="50195"/>
                        </a:srgbClr>
                      </a:solidFill>
                      <a:ln w="9525">
                        <a:noFill/>
                        <a:miter lim="800000"/>
                        <a:headEnd/>
                        <a:tailEnd/>
                      </a:ln>
                    </p:spPr>
                    <p:txBody>
                      <a:bodyPr wrap="none" anchor="ctr"/>
                      <a:lstStyle/>
                      <a:p>
                        <a:endParaRPr lang="en-US"/>
                      </a:p>
                    </p:txBody>
                  </p:sp>
                  <p:sp>
                    <p:nvSpPr>
                      <p:cNvPr id="115227" name="Rectangle 746"/>
                      <p:cNvSpPr>
                        <a:spLocks noChangeArrowheads="1"/>
                      </p:cNvSpPr>
                      <p:nvPr/>
                    </p:nvSpPr>
                    <p:spPr bwMode="auto">
                      <a:xfrm>
                        <a:off x="1760" y="3225"/>
                        <a:ext cx="170" cy="910"/>
                      </a:xfrm>
                      <a:prstGeom prst="rect">
                        <a:avLst/>
                      </a:prstGeom>
                      <a:solidFill>
                        <a:srgbClr val="009900">
                          <a:alpha val="50195"/>
                        </a:srgbClr>
                      </a:solidFill>
                      <a:ln w="9525">
                        <a:noFill/>
                        <a:miter lim="800000"/>
                        <a:headEnd/>
                        <a:tailEnd/>
                      </a:ln>
                    </p:spPr>
                    <p:txBody>
                      <a:bodyPr wrap="none" anchor="ctr"/>
                      <a:lstStyle/>
                      <a:p>
                        <a:endParaRPr lang="en-US"/>
                      </a:p>
                    </p:txBody>
                  </p:sp>
                  <p:sp>
                    <p:nvSpPr>
                      <p:cNvPr id="115228" name="Rectangle 747"/>
                      <p:cNvSpPr>
                        <a:spLocks noChangeArrowheads="1"/>
                      </p:cNvSpPr>
                      <p:nvPr/>
                    </p:nvSpPr>
                    <p:spPr bwMode="auto">
                      <a:xfrm>
                        <a:off x="2440" y="3225"/>
                        <a:ext cx="171" cy="910"/>
                      </a:xfrm>
                      <a:prstGeom prst="rect">
                        <a:avLst/>
                      </a:prstGeom>
                      <a:solidFill>
                        <a:srgbClr val="009900">
                          <a:alpha val="50195"/>
                        </a:srgbClr>
                      </a:solidFill>
                      <a:ln w="9525">
                        <a:noFill/>
                        <a:miter lim="800000"/>
                        <a:headEnd/>
                        <a:tailEnd/>
                      </a:ln>
                    </p:spPr>
                    <p:txBody>
                      <a:bodyPr wrap="none" anchor="ctr"/>
                      <a:lstStyle/>
                      <a:p>
                        <a:endParaRPr lang="en-US"/>
                      </a:p>
                    </p:txBody>
                  </p:sp>
                  <p:sp>
                    <p:nvSpPr>
                      <p:cNvPr id="115229" name="Text Box 748"/>
                      <p:cNvSpPr txBox="1">
                        <a:spLocks noChangeArrowheads="1"/>
                      </p:cNvSpPr>
                      <p:nvPr/>
                    </p:nvSpPr>
                    <p:spPr bwMode="auto">
                      <a:xfrm>
                        <a:off x="2516" y="720"/>
                        <a:ext cx="319" cy="1222"/>
                      </a:xfrm>
                      <a:prstGeom prst="rect">
                        <a:avLst/>
                      </a:prstGeom>
                      <a:noFill/>
                      <a:ln w="9525">
                        <a:noFill/>
                        <a:miter lim="800000"/>
                        <a:headEnd/>
                        <a:tailEnd/>
                      </a:ln>
                    </p:spPr>
                    <p:txBody>
                      <a:bodyPr wrap="none">
                        <a:spAutoFit/>
                      </a:bodyPr>
                      <a:lstStyle/>
                      <a:p>
                        <a:pPr eaLnBrk="1" hangingPunct="1"/>
                        <a:endParaRPr lang="en-US">
                          <a:solidFill>
                            <a:srgbClr val="000000"/>
                          </a:solidFill>
                          <a:latin typeface="Arial" pitchFamily="34" charset="0"/>
                        </a:endParaRPr>
                      </a:p>
                    </p:txBody>
                  </p:sp>
                  <p:sp>
                    <p:nvSpPr>
                      <p:cNvPr id="115230" name="Text Box 749"/>
                      <p:cNvSpPr txBox="1">
                        <a:spLocks noChangeArrowheads="1"/>
                      </p:cNvSpPr>
                      <p:nvPr/>
                    </p:nvSpPr>
                    <p:spPr bwMode="auto">
                      <a:xfrm>
                        <a:off x="3261" y="2888"/>
                        <a:ext cx="320" cy="1222"/>
                      </a:xfrm>
                      <a:prstGeom prst="rect">
                        <a:avLst/>
                      </a:prstGeom>
                      <a:noFill/>
                      <a:ln w="9525">
                        <a:noFill/>
                        <a:miter lim="800000"/>
                        <a:headEnd/>
                        <a:tailEnd/>
                      </a:ln>
                    </p:spPr>
                    <p:txBody>
                      <a:bodyPr wrap="none">
                        <a:spAutoFit/>
                      </a:bodyPr>
                      <a:lstStyle/>
                      <a:p>
                        <a:pPr eaLnBrk="1" hangingPunct="1"/>
                        <a:endParaRPr lang="en-US">
                          <a:solidFill>
                            <a:srgbClr val="000000"/>
                          </a:solidFill>
                          <a:latin typeface="Arial" pitchFamily="34" charset="0"/>
                        </a:endParaRPr>
                      </a:p>
                    </p:txBody>
                  </p:sp>
                  <p:sp>
                    <p:nvSpPr>
                      <p:cNvPr id="115231" name="Text Box 750"/>
                      <p:cNvSpPr txBox="1">
                        <a:spLocks noChangeArrowheads="1"/>
                      </p:cNvSpPr>
                      <p:nvPr/>
                    </p:nvSpPr>
                    <p:spPr bwMode="auto">
                      <a:xfrm>
                        <a:off x="3147" y="1063"/>
                        <a:ext cx="321" cy="1222"/>
                      </a:xfrm>
                      <a:prstGeom prst="rect">
                        <a:avLst/>
                      </a:prstGeom>
                      <a:noFill/>
                      <a:ln w="9525">
                        <a:noFill/>
                        <a:miter lim="800000"/>
                        <a:headEnd/>
                        <a:tailEnd/>
                      </a:ln>
                    </p:spPr>
                    <p:txBody>
                      <a:bodyPr wrap="none">
                        <a:spAutoFit/>
                      </a:bodyPr>
                      <a:lstStyle/>
                      <a:p>
                        <a:pPr eaLnBrk="1" hangingPunct="1"/>
                        <a:endParaRPr lang="en-US">
                          <a:solidFill>
                            <a:srgbClr val="000000"/>
                          </a:solidFill>
                          <a:latin typeface="Arial" pitchFamily="34" charset="0"/>
                        </a:endParaRPr>
                      </a:p>
                    </p:txBody>
                  </p:sp>
                  <p:sp>
                    <p:nvSpPr>
                      <p:cNvPr id="115232" name="Text Box 751"/>
                      <p:cNvSpPr txBox="1">
                        <a:spLocks noChangeArrowheads="1"/>
                      </p:cNvSpPr>
                      <p:nvPr/>
                    </p:nvSpPr>
                    <p:spPr bwMode="auto">
                      <a:xfrm>
                        <a:off x="2612" y="1208"/>
                        <a:ext cx="321" cy="1219"/>
                      </a:xfrm>
                      <a:prstGeom prst="rect">
                        <a:avLst/>
                      </a:prstGeom>
                      <a:noFill/>
                      <a:ln w="9525">
                        <a:noFill/>
                        <a:miter lim="800000"/>
                        <a:headEnd/>
                        <a:tailEnd/>
                      </a:ln>
                    </p:spPr>
                    <p:txBody>
                      <a:bodyPr wrap="none">
                        <a:spAutoFit/>
                      </a:bodyPr>
                      <a:lstStyle/>
                      <a:p>
                        <a:pPr eaLnBrk="1" hangingPunct="1"/>
                        <a:endParaRPr lang="en-US">
                          <a:solidFill>
                            <a:srgbClr val="000000"/>
                          </a:solidFill>
                          <a:latin typeface="Arial" pitchFamily="34" charset="0"/>
                        </a:endParaRPr>
                      </a:p>
                    </p:txBody>
                  </p:sp>
                  <p:sp>
                    <p:nvSpPr>
                      <p:cNvPr id="115233" name="Text Box 752"/>
                      <p:cNvSpPr txBox="1">
                        <a:spLocks noChangeArrowheads="1"/>
                      </p:cNvSpPr>
                      <p:nvPr/>
                    </p:nvSpPr>
                    <p:spPr bwMode="auto">
                      <a:xfrm>
                        <a:off x="3215" y="2027"/>
                        <a:ext cx="319" cy="1220"/>
                      </a:xfrm>
                      <a:prstGeom prst="rect">
                        <a:avLst/>
                      </a:prstGeom>
                      <a:noFill/>
                      <a:ln w="9525">
                        <a:noFill/>
                        <a:miter lim="800000"/>
                        <a:headEnd/>
                        <a:tailEnd/>
                      </a:ln>
                    </p:spPr>
                    <p:txBody>
                      <a:bodyPr wrap="none">
                        <a:spAutoFit/>
                      </a:bodyPr>
                      <a:lstStyle/>
                      <a:p>
                        <a:pPr eaLnBrk="1" hangingPunct="1"/>
                        <a:endParaRPr lang="en-US">
                          <a:solidFill>
                            <a:srgbClr val="000000"/>
                          </a:solidFill>
                          <a:latin typeface="Arial" pitchFamily="34" charset="0"/>
                        </a:endParaRPr>
                      </a:p>
                    </p:txBody>
                  </p:sp>
                  <p:sp>
                    <p:nvSpPr>
                      <p:cNvPr id="115234" name="Text Box 753"/>
                      <p:cNvSpPr txBox="1">
                        <a:spLocks noChangeArrowheads="1"/>
                      </p:cNvSpPr>
                      <p:nvPr/>
                    </p:nvSpPr>
                    <p:spPr bwMode="auto">
                      <a:xfrm>
                        <a:off x="2631" y="2312"/>
                        <a:ext cx="321" cy="1220"/>
                      </a:xfrm>
                      <a:prstGeom prst="rect">
                        <a:avLst/>
                      </a:prstGeom>
                      <a:noFill/>
                      <a:ln w="9525">
                        <a:noFill/>
                        <a:miter lim="800000"/>
                        <a:headEnd/>
                        <a:tailEnd/>
                      </a:ln>
                    </p:spPr>
                    <p:txBody>
                      <a:bodyPr wrap="none">
                        <a:spAutoFit/>
                      </a:bodyPr>
                      <a:lstStyle/>
                      <a:p>
                        <a:pPr eaLnBrk="1" hangingPunct="1"/>
                        <a:endParaRPr lang="en-US">
                          <a:solidFill>
                            <a:srgbClr val="000000"/>
                          </a:solidFill>
                          <a:latin typeface="Arial" pitchFamily="34" charset="0"/>
                        </a:endParaRPr>
                      </a:p>
                    </p:txBody>
                  </p:sp>
                  <p:sp>
                    <p:nvSpPr>
                      <p:cNvPr id="115235" name="Rectangle 754"/>
                      <p:cNvSpPr>
                        <a:spLocks noChangeArrowheads="1"/>
                      </p:cNvSpPr>
                      <p:nvPr/>
                    </p:nvSpPr>
                    <p:spPr bwMode="auto">
                      <a:xfrm>
                        <a:off x="1760" y="3088"/>
                        <a:ext cx="255" cy="228"/>
                      </a:xfrm>
                      <a:prstGeom prst="rect">
                        <a:avLst/>
                      </a:prstGeom>
                      <a:solidFill>
                        <a:srgbClr val="009900">
                          <a:alpha val="50195"/>
                        </a:srgbClr>
                      </a:solidFill>
                      <a:ln w="9525">
                        <a:noFill/>
                        <a:miter lim="800000"/>
                        <a:headEnd/>
                        <a:tailEnd/>
                      </a:ln>
                    </p:spPr>
                    <p:txBody>
                      <a:bodyPr wrap="none" anchor="ctr"/>
                      <a:lstStyle/>
                      <a:p>
                        <a:endParaRPr lang="en-US"/>
                      </a:p>
                    </p:txBody>
                  </p:sp>
                  <p:sp>
                    <p:nvSpPr>
                      <p:cNvPr id="115236" name="Rectangle 755"/>
                      <p:cNvSpPr>
                        <a:spLocks noChangeArrowheads="1"/>
                      </p:cNvSpPr>
                      <p:nvPr/>
                    </p:nvSpPr>
                    <p:spPr bwMode="auto">
                      <a:xfrm>
                        <a:off x="1802" y="2951"/>
                        <a:ext cx="85" cy="137"/>
                      </a:xfrm>
                      <a:prstGeom prst="rect">
                        <a:avLst/>
                      </a:prstGeom>
                      <a:solidFill>
                        <a:srgbClr val="009900">
                          <a:alpha val="50195"/>
                        </a:srgbClr>
                      </a:solidFill>
                      <a:ln w="9525">
                        <a:noFill/>
                        <a:miter lim="800000"/>
                        <a:headEnd/>
                        <a:tailEnd/>
                      </a:ln>
                    </p:spPr>
                    <p:txBody>
                      <a:bodyPr wrap="none" anchor="ctr"/>
                      <a:lstStyle/>
                      <a:p>
                        <a:endParaRPr lang="en-US"/>
                      </a:p>
                    </p:txBody>
                  </p:sp>
                  <p:sp>
                    <p:nvSpPr>
                      <p:cNvPr id="115237" name="Rectangle 756"/>
                      <p:cNvSpPr>
                        <a:spLocks noChangeArrowheads="1"/>
                      </p:cNvSpPr>
                      <p:nvPr/>
                    </p:nvSpPr>
                    <p:spPr bwMode="auto">
                      <a:xfrm>
                        <a:off x="1872" y="2946"/>
                        <a:ext cx="144" cy="192"/>
                      </a:xfrm>
                      <a:prstGeom prst="rect">
                        <a:avLst/>
                      </a:prstGeom>
                      <a:solidFill>
                        <a:srgbClr val="009900">
                          <a:alpha val="50195"/>
                        </a:srgbClr>
                      </a:solidFill>
                      <a:ln w="9525">
                        <a:noFill/>
                        <a:miter lim="800000"/>
                        <a:headEnd/>
                        <a:tailEnd/>
                      </a:ln>
                    </p:spPr>
                    <p:txBody>
                      <a:bodyPr wrap="none" anchor="ctr"/>
                      <a:lstStyle/>
                      <a:p>
                        <a:endParaRPr lang="en-US"/>
                      </a:p>
                    </p:txBody>
                  </p:sp>
                  <p:sp>
                    <p:nvSpPr>
                      <p:cNvPr id="115238" name="AutoShape 757"/>
                      <p:cNvSpPr>
                        <a:spLocks noChangeArrowheads="1"/>
                      </p:cNvSpPr>
                      <p:nvPr/>
                    </p:nvSpPr>
                    <p:spPr bwMode="auto">
                      <a:xfrm flipV="1">
                        <a:off x="2034" y="2223"/>
                        <a:ext cx="277" cy="273"/>
                      </a:xfrm>
                      <a:prstGeom prst="rtTriangle">
                        <a:avLst/>
                      </a:prstGeom>
                      <a:solidFill>
                        <a:srgbClr val="009900">
                          <a:alpha val="50195"/>
                        </a:srgbClr>
                      </a:solidFill>
                      <a:ln w="9525">
                        <a:noFill/>
                        <a:miter lim="800000"/>
                        <a:headEnd/>
                        <a:tailEnd/>
                      </a:ln>
                    </p:spPr>
                    <p:txBody>
                      <a:bodyPr wrap="none" anchor="ctr"/>
                      <a:lstStyle/>
                      <a:p>
                        <a:endParaRPr lang="en-US"/>
                      </a:p>
                    </p:txBody>
                  </p:sp>
                  <p:sp>
                    <p:nvSpPr>
                      <p:cNvPr id="115239" name="Rectangle 758"/>
                      <p:cNvSpPr>
                        <a:spLocks noChangeArrowheads="1"/>
                      </p:cNvSpPr>
                      <p:nvPr/>
                    </p:nvSpPr>
                    <p:spPr bwMode="auto">
                      <a:xfrm>
                        <a:off x="2027" y="2279"/>
                        <a:ext cx="85" cy="182"/>
                      </a:xfrm>
                      <a:prstGeom prst="rect">
                        <a:avLst/>
                      </a:prstGeom>
                      <a:solidFill>
                        <a:schemeClr val="tx1"/>
                      </a:solidFill>
                      <a:ln w="9525">
                        <a:noFill/>
                        <a:miter lim="800000"/>
                        <a:headEnd/>
                        <a:tailEnd/>
                      </a:ln>
                    </p:spPr>
                    <p:txBody>
                      <a:bodyPr wrap="none" anchor="ctr"/>
                      <a:lstStyle/>
                      <a:p>
                        <a:endParaRPr lang="en-US"/>
                      </a:p>
                    </p:txBody>
                  </p:sp>
                  <p:sp>
                    <p:nvSpPr>
                      <p:cNvPr id="115240" name="Text Box 759"/>
                      <p:cNvSpPr txBox="1">
                        <a:spLocks noChangeArrowheads="1"/>
                      </p:cNvSpPr>
                      <p:nvPr/>
                    </p:nvSpPr>
                    <p:spPr bwMode="auto">
                      <a:xfrm>
                        <a:off x="2054" y="3507"/>
                        <a:ext cx="321" cy="1222"/>
                      </a:xfrm>
                      <a:prstGeom prst="rect">
                        <a:avLst/>
                      </a:prstGeom>
                      <a:noFill/>
                      <a:ln w="9525">
                        <a:noFill/>
                        <a:miter lim="800000"/>
                        <a:headEnd/>
                        <a:tailEnd/>
                      </a:ln>
                    </p:spPr>
                    <p:txBody>
                      <a:bodyPr wrap="none">
                        <a:spAutoFit/>
                      </a:bodyPr>
                      <a:lstStyle/>
                      <a:p>
                        <a:pPr eaLnBrk="1" hangingPunct="1"/>
                        <a:endParaRPr lang="en-US">
                          <a:solidFill>
                            <a:srgbClr val="000000"/>
                          </a:solidFill>
                          <a:latin typeface="Arial" pitchFamily="34" charset="0"/>
                        </a:endParaRPr>
                      </a:p>
                    </p:txBody>
                  </p:sp>
                  <p:sp>
                    <p:nvSpPr>
                      <p:cNvPr id="115241" name="Text Box 760"/>
                      <p:cNvSpPr txBox="1">
                        <a:spLocks noChangeArrowheads="1"/>
                      </p:cNvSpPr>
                      <p:nvPr/>
                    </p:nvSpPr>
                    <p:spPr bwMode="auto">
                      <a:xfrm>
                        <a:off x="2729" y="3513"/>
                        <a:ext cx="319" cy="1219"/>
                      </a:xfrm>
                      <a:prstGeom prst="rect">
                        <a:avLst/>
                      </a:prstGeom>
                      <a:noFill/>
                      <a:ln w="9525">
                        <a:noFill/>
                        <a:miter lim="800000"/>
                        <a:headEnd/>
                        <a:tailEnd/>
                      </a:ln>
                    </p:spPr>
                    <p:txBody>
                      <a:bodyPr wrap="none">
                        <a:spAutoFit/>
                      </a:bodyPr>
                      <a:lstStyle/>
                      <a:p>
                        <a:pPr eaLnBrk="1" hangingPunct="1"/>
                        <a:endParaRPr lang="en-US">
                          <a:solidFill>
                            <a:srgbClr val="000000"/>
                          </a:solidFill>
                          <a:latin typeface="Arial" pitchFamily="34" charset="0"/>
                        </a:endParaRPr>
                      </a:p>
                    </p:txBody>
                  </p:sp>
                </p:grpSp>
                <p:grpSp>
                  <p:nvGrpSpPr>
                    <p:cNvPr id="24" name="Group 761"/>
                    <p:cNvGrpSpPr>
                      <a:grpSpLocks/>
                    </p:cNvGrpSpPr>
                    <p:nvPr/>
                  </p:nvGrpSpPr>
                  <p:grpSpPr bwMode="auto">
                    <a:xfrm flipH="1" flipV="1">
                      <a:off x="1142" y="1388"/>
                      <a:ext cx="678" cy="844"/>
                      <a:chOff x="1632" y="720"/>
                      <a:chExt cx="1872" cy="4464"/>
                    </a:xfrm>
                  </p:grpSpPr>
                  <p:sp>
                    <p:nvSpPr>
                      <p:cNvPr id="115134" name="Rectangle 762"/>
                      <p:cNvSpPr>
                        <a:spLocks noChangeArrowheads="1"/>
                      </p:cNvSpPr>
                      <p:nvPr/>
                    </p:nvSpPr>
                    <p:spPr bwMode="auto">
                      <a:xfrm>
                        <a:off x="2143" y="720"/>
                        <a:ext cx="170" cy="956"/>
                      </a:xfrm>
                      <a:prstGeom prst="rect">
                        <a:avLst/>
                      </a:prstGeom>
                      <a:solidFill>
                        <a:srgbClr val="32A0DA">
                          <a:alpha val="50195"/>
                        </a:srgbClr>
                      </a:solidFill>
                      <a:ln w="9525">
                        <a:noFill/>
                        <a:miter lim="800000"/>
                        <a:headEnd/>
                        <a:tailEnd/>
                      </a:ln>
                    </p:spPr>
                    <p:txBody>
                      <a:bodyPr wrap="none" anchor="ctr"/>
                      <a:lstStyle/>
                      <a:p>
                        <a:endParaRPr lang="en-US"/>
                      </a:p>
                    </p:txBody>
                  </p:sp>
                  <p:sp>
                    <p:nvSpPr>
                      <p:cNvPr id="115135" name="Rectangle 763"/>
                      <p:cNvSpPr>
                        <a:spLocks noChangeArrowheads="1"/>
                      </p:cNvSpPr>
                      <p:nvPr/>
                    </p:nvSpPr>
                    <p:spPr bwMode="auto">
                      <a:xfrm>
                        <a:off x="2270" y="720"/>
                        <a:ext cx="1234" cy="501"/>
                      </a:xfrm>
                      <a:prstGeom prst="rect">
                        <a:avLst/>
                      </a:prstGeom>
                      <a:solidFill>
                        <a:srgbClr val="32A0DA">
                          <a:alpha val="50195"/>
                        </a:srgbClr>
                      </a:solidFill>
                      <a:ln w="9525">
                        <a:noFill/>
                        <a:miter lim="800000"/>
                        <a:headEnd/>
                        <a:tailEnd/>
                      </a:ln>
                    </p:spPr>
                    <p:txBody>
                      <a:bodyPr wrap="none" anchor="ctr"/>
                      <a:lstStyle/>
                      <a:p>
                        <a:endParaRPr lang="en-US"/>
                      </a:p>
                    </p:txBody>
                  </p:sp>
                  <p:sp>
                    <p:nvSpPr>
                      <p:cNvPr id="115136" name="Rectangle 764"/>
                      <p:cNvSpPr>
                        <a:spLocks noChangeArrowheads="1"/>
                      </p:cNvSpPr>
                      <p:nvPr/>
                    </p:nvSpPr>
                    <p:spPr bwMode="auto">
                      <a:xfrm>
                        <a:off x="2038" y="1950"/>
                        <a:ext cx="1381" cy="1229"/>
                      </a:xfrm>
                      <a:prstGeom prst="rect">
                        <a:avLst/>
                      </a:prstGeom>
                      <a:solidFill>
                        <a:srgbClr val="32A0DA">
                          <a:alpha val="50195"/>
                        </a:srgbClr>
                      </a:solidFill>
                      <a:ln w="9525">
                        <a:noFill/>
                        <a:miter lim="800000"/>
                        <a:headEnd/>
                        <a:tailEnd/>
                      </a:ln>
                    </p:spPr>
                    <p:txBody>
                      <a:bodyPr wrap="none" anchor="ctr"/>
                      <a:lstStyle/>
                      <a:p>
                        <a:endParaRPr lang="en-US"/>
                      </a:p>
                    </p:txBody>
                  </p:sp>
                  <p:sp>
                    <p:nvSpPr>
                      <p:cNvPr id="115137" name="Rectangle 765"/>
                      <p:cNvSpPr>
                        <a:spLocks noChangeArrowheads="1"/>
                      </p:cNvSpPr>
                      <p:nvPr/>
                    </p:nvSpPr>
                    <p:spPr bwMode="auto">
                      <a:xfrm>
                        <a:off x="1632" y="3680"/>
                        <a:ext cx="1276" cy="228"/>
                      </a:xfrm>
                      <a:prstGeom prst="rect">
                        <a:avLst/>
                      </a:prstGeom>
                      <a:solidFill>
                        <a:srgbClr val="FF0000"/>
                      </a:solidFill>
                      <a:ln w="9525">
                        <a:noFill/>
                        <a:miter lim="800000"/>
                        <a:headEnd/>
                        <a:tailEnd/>
                      </a:ln>
                    </p:spPr>
                    <p:txBody>
                      <a:bodyPr wrap="none" anchor="ctr"/>
                      <a:lstStyle/>
                      <a:p>
                        <a:endParaRPr lang="en-US"/>
                      </a:p>
                    </p:txBody>
                  </p:sp>
                  <p:sp>
                    <p:nvSpPr>
                      <p:cNvPr id="115138" name="AutoShape 766"/>
                      <p:cNvSpPr>
                        <a:spLocks noChangeArrowheads="1"/>
                      </p:cNvSpPr>
                      <p:nvPr/>
                    </p:nvSpPr>
                    <p:spPr bwMode="auto">
                      <a:xfrm>
                        <a:off x="1887" y="2951"/>
                        <a:ext cx="128" cy="137"/>
                      </a:xfrm>
                      <a:prstGeom prst="rtTriangle">
                        <a:avLst/>
                      </a:prstGeom>
                      <a:solidFill>
                        <a:srgbClr val="009900">
                          <a:alpha val="50195"/>
                        </a:srgbClr>
                      </a:solidFill>
                      <a:ln w="9525">
                        <a:noFill/>
                        <a:miter lim="800000"/>
                        <a:headEnd/>
                        <a:tailEnd/>
                      </a:ln>
                    </p:spPr>
                    <p:txBody>
                      <a:bodyPr wrap="none" anchor="ctr"/>
                      <a:lstStyle/>
                      <a:p>
                        <a:endParaRPr lang="en-US"/>
                      </a:p>
                    </p:txBody>
                  </p:sp>
                  <p:sp>
                    <p:nvSpPr>
                      <p:cNvPr id="115139" name="AutoShape 767"/>
                      <p:cNvSpPr>
                        <a:spLocks noChangeArrowheads="1"/>
                      </p:cNvSpPr>
                      <p:nvPr/>
                    </p:nvSpPr>
                    <p:spPr bwMode="auto">
                      <a:xfrm flipH="1">
                        <a:off x="1760" y="2920"/>
                        <a:ext cx="42" cy="168"/>
                      </a:xfrm>
                      <a:prstGeom prst="rtTriangle">
                        <a:avLst/>
                      </a:prstGeom>
                      <a:solidFill>
                        <a:srgbClr val="009900">
                          <a:alpha val="50195"/>
                        </a:srgbClr>
                      </a:solidFill>
                      <a:ln w="9525">
                        <a:noFill/>
                        <a:miter lim="800000"/>
                        <a:headEnd/>
                        <a:tailEnd/>
                      </a:ln>
                    </p:spPr>
                    <p:txBody>
                      <a:bodyPr wrap="none" anchor="ctr"/>
                      <a:lstStyle/>
                      <a:p>
                        <a:endParaRPr lang="en-US"/>
                      </a:p>
                    </p:txBody>
                  </p:sp>
                  <p:sp>
                    <p:nvSpPr>
                      <p:cNvPr id="115140" name="Rectangle 768"/>
                      <p:cNvSpPr>
                        <a:spLocks noChangeArrowheads="1"/>
                      </p:cNvSpPr>
                      <p:nvPr/>
                    </p:nvSpPr>
                    <p:spPr bwMode="auto">
                      <a:xfrm>
                        <a:off x="1760" y="4135"/>
                        <a:ext cx="255" cy="137"/>
                      </a:xfrm>
                      <a:prstGeom prst="rect">
                        <a:avLst/>
                      </a:prstGeom>
                      <a:solidFill>
                        <a:schemeClr val="tx1"/>
                      </a:solidFill>
                      <a:ln w="9525">
                        <a:noFill/>
                        <a:miter lim="800000"/>
                        <a:headEnd/>
                        <a:tailEnd/>
                      </a:ln>
                    </p:spPr>
                    <p:txBody>
                      <a:bodyPr wrap="none" anchor="ctr"/>
                      <a:lstStyle/>
                      <a:p>
                        <a:endParaRPr lang="en-US"/>
                      </a:p>
                    </p:txBody>
                  </p:sp>
                  <p:sp>
                    <p:nvSpPr>
                      <p:cNvPr id="115141" name="Rectangle 769"/>
                      <p:cNvSpPr>
                        <a:spLocks noChangeArrowheads="1"/>
                      </p:cNvSpPr>
                      <p:nvPr/>
                    </p:nvSpPr>
                    <p:spPr bwMode="auto">
                      <a:xfrm>
                        <a:off x="1675" y="3999"/>
                        <a:ext cx="382" cy="273"/>
                      </a:xfrm>
                      <a:prstGeom prst="rect">
                        <a:avLst/>
                      </a:prstGeom>
                      <a:noFill/>
                      <a:ln w="9525">
                        <a:solidFill>
                          <a:schemeClr val="tx1"/>
                        </a:solidFill>
                        <a:prstDash val="sysDot"/>
                        <a:miter lim="800000"/>
                        <a:headEnd/>
                        <a:tailEnd/>
                      </a:ln>
                    </p:spPr>
                    <p:txBody>
                      <a:bodyPr wrap="none" anchor="ctr"/>
                      <a:lstStyle/>
                      <a:p>
                        <a:endParaRPr lang="en-US"/>
                      </a:p>
                    </p:txBody>
                  </p:sp>
                  <p:sp>
                    <p:nvSpPr>
                      <p:cNvPr id="115142" name="Line 770"/>
                      <p:cNvSpPr>
                        <a:spLocks noChangeShapeType="1"/>
                      </p:cNvSpPr>
                      <p:nvPr/>
                    </p:nvSpPr>
                    <p:spPr bwMode="auto">
                      <a:xfrm>
                        <a:off x="1675" y="4090"/>
                        <a:ext cx="382" cy="1"/>
                      </a:xfrm>
                      <a:prstGeom prst="line">
                        <a:avLst/>
                      </a:prstGeom>
                      <a:noFill/>
                      <a:ln w="9525">
                        <a:solidFill>
                          <a:schemeClr val="tx1"/>
                        </a:solidFill>
                        <a:miter lim="800000"/>
                        <a:headEnd/>
                        <a:tailEnd/>
                      </a:ln>
                    </p:spPr>
                    <p:txBody>
                      <a:bodyPr/>
                      <a:lstStyle/>
                      <a:p>
                        <a:endParaRPr lang="en-US"/>
                      </a:p>
                    </p:txBody>
                  </p:sp>
                  <p:sp>
                    <p:nvSpPr>
                      <p:cNvPr id="115143" name="Rectangle 771"/>
                      <p:cNvSpPr>
                        <a:spLocks noChangeArrowheads="1"/>
                      </p:cNvSpPr>
                      <p:nvPr/>
                    </p:nvSpPr>
                    <p:spPr bwMode="auto">
                      <a:xfrm>
                        <a:off x="2440" y="4135"/>
                        <a:ext cx="256" cy="137"/>
                      </a:xfrm>
                      <a:prstGeom prst="rect">
                        <a:avLst/>
                      </a:prstGeom>
                      <a:solidFill>
                        <a:schemeClr val="tx1"/>
                      </a:solidFill>
                      <a:ln w="9525">
                        <a:noFill/>
                        <a:miter lim="800000"/>
                        <a:headEnd/>
                        <a:tailEnd/>
                      </a:ln>
                    </p:spPr>
                    <p:txBody>
                      <a:bodyPr wrap="none" anchor="ctr"/>
                      <a:lstStyle/>
                      <a:p>
                        <a:endParaRPr lang="en-US"/>
                      </a:p>
                    </p:txBody>
                  </p:sp>
                  <p:sp>
                    <p:nvSpPr>
                      <p:cNvPr id="115144" name="Rectangle 772"/>
                      <p:cNvSpPr>
                        <a:spLocks noChangeArrowheads="1"/>
                      </p:cNvSpPr>
                      <p:nvPr/>
                    </p:nvSpPr>
                    <p:spPr bwMode="auto">
                      <a:xfrm>
                        <a:off x="2355" y="3999"/>
                        <a:ext cx="383" cy="273"/>
                      </a:xfrm>
                      <a:prstGeom prst="rect">
                        <a:avLst/>
                      </a:prstGeom>
                      <a:noFill/>
                      <a:ln w="9525">
                        <a:solidFill>
                          <a:schemeClr val="tx1"/>
                        </a:solidFill>
                        <a:prstDash val="sysDot"/>
                        <a:miter lim="800000"/>
                        <a:headEnd/>
                        <a:tailEnd/>
                      </a:ln>
                    </p:spPr>
                    <p:txBody>
                      <a:bodyPr wrap="none" anchor="ctr"/>
                      <a:lstStyle/>
                      <a:p>
                        <a:endParaRPr lang="en-US"/>
                      </a:p>
                    </p:txBody>
                  </p:sp>
                  <p:sp>
                    <p:nvSpPr>
                      <p:cNvPr id="115145" name="Line 773"/>
                      <p:cNvSpPr>
                        <a:spLocks noChangeShapeType="1"/>
                      </p:cNvSpPr>
                      <p:nvPr/>
                    </p:nvSpPr>
                    <p:spPr bwMode="auto">
                      <a:xfrm>
                        <a:off x="2355" y="4090"/>
                        <a:ext cx="383" cy="1"/>
                      </a:xfrm>
                      <a:prstGeom prst="line">
                        <a:avLst/>
                      </a:prstGeom>
                      <a:noFill/>
                      <a:ln w="9525">
                        <a:solidFill>
                          <a:schemeClr val="tx1"/>
                        </a:solidFill>
                        <a:miter lim="800000"/>
                        <a:headEnd/>
                        <a:tailEnd/>
                      </a:ln>
                    </p:spPr>
                    <p:txBody>
                      <a:bodyPr/>
                      <a:lstStyle/>
                      <a:p>
                        <a:endParaRPr lang="en-US"/>
                      </a:p>
                    </p:txBody>
                  </p:sp>
                  <p:sp>
                    <p:nvSpPr>
                      <p:cNvPr id="115146" name="Rectangle 774"/>
                      <p:cNvSpPr>
                        <a:spLocks noChangeArrowheads="1"/>
                      </p:cNvSpPr>
                      <p:nvPr/>
                    </p:nvSpPr>
                    <p:spPr bwMode="auto">
                      <a:xfrm>
                        <a:off x="2355" y="3771"/>
                        <a:ext cx="383" cy="228"/>
                      </a:xfrm>
                      <a:prstGeom prst="rect">
                        <a:avLst/>
                      </a:prstGeom>
                      <a:noFill/>
                      <a:ln w="9525">
                        <a:solidFill>
                          <a:schemeClr val="tx1"/>
                        </a:solidFill>
                        <a:miter lim="800000"/>
                        <a:headEnd/>
                        <a:tailEnd/>
                      </a:ln>
                    </p:spPr>
                    <p:txBody>
                      <a:bodyPr wrap="none" anchor="ctr"/>
                      <a:lstStyle/>
                      <a:p>
                        <a:endParaRPr lang="en-US"/>
                      </a:p>
                    </p:txBody>
                  </p:sp>
                  <p:sp>
                    <p:nvSpPr>
                      <p:cNvPr id="115147" name="Rectangle 775"/>
                      <p:cNvSpPr>
                        <a:spLocks noChangeArrowheads="1"/>
                      </p:cNvSpPr>
                      <p:nvPr/>
                    </p:nvSpPr>
                    <p:spPr bwMode="auto">
                      <a:xfrm rot="2700000">
                        <a:off x="2189" y="2231"/>
                        <a:ext cx="182" cy="893"/>
                      </a:xfrm>
                      <a:prstGeom prst="rect">
                        <a:avLst/>
                      </a:prstGeom>
                      <a:solidFill>
                        <a:srgbClr val="FF0000"/>
                      </a:solidFill>
                      <a:ln w="9525">
                        <a:noFill/>
                        <a:miter lim="800000"/>
                        <a:headEnd/>
                        <a:tailEnd/>
                      </a:ln>
                    </p:spPr>
                    <p:txBody>
                      <a:bodyPr wrap="none" anchor="ctr"/>
                      <a:lstStyle/>
                      <a:p>
                        <a:endParaRPr lang="en-US"/>
                      </a:p>
                    </p:txBody>
                  </p:sp>
                  <p:sp>
                    <p:nvSpPr>
                      <p:cNvPr id="115148" name="AutoShape 776"/>
                      <p:cNvSpPr>
                        <a:spLocks noChangeArrowheads="1"/>
                      </p:cNvSpPr>
                      <p:nvPr/>
                    </p:nvSpPr>
                    <p:spPr bwMode="auto">
                      <a:xfrm rot="2700000">
                        <a:off x="1823" y="2979"/>
                        <a:ext cx="214" cy="10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42 w 21600"/>
                          <a:gd name="T13" fmla="*/ 4447 h 21600"/>
                          <a:gd name="T14" fmla="*/ 17058 w 21600"/>
                          <a:gd name="T15" fmla="*/ 17153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rgbClr val="FF0000"/>
                      </a:solidFill>
                      <a:ln w="9525">
                        <a:noFill/>
                        <a:miter lim="800000"/>
                        <a:headEnd/>
                        <a:tailEnd/>
                      </a:ln>
                    </p:spPr>
                    <p:txBody>
                      <a:bodyPr wrap="none" anchor="ctr"/>
                      <a:lstStyle/>
                      <a:p>
                        <a:endParaRPr lang="en-US"/>
                      </a:p>
                    </p:txBody>
                  </p:sp>
                  <p:sp>
                    <p:nvSpPr>
                      <p:cNvPr id="115149" name="Rectangle 777"/>
                      <p:cNvSpPr>
                        <a:spLocks noChangeArrowheads="1"/>
                      </p:cNvSpPr>
                      <p:nvPr/>
                    </p:nvSpPr>
                    <p:spPr bwMode="auto">
                      <a:xfrm>
                        <a:off x="2525" y="2769"/>
                        <a:ext cx="256" cy="365"/>
                      </a:xfrm>
                      <a:prstGeom prst="rect">
                        <a:avLst/>
                      </a:prstGeom>
                      <a:solidFill>
                        <a:srgbClr val="FF0000"/>
                      </a:solidFill>
                      <a:ln w="9525">
                        <a:noFill/>
                        <a:miter lim="800000"/>
                        <a:headEnd/>
                        <a:tailEnd/>
                      </a:ln>
                    </p:spPr>
                    <p:txBody>
                      <a:bodyPr wrap="none" anchor="ctr"/>
                      <a:lstStyle/>
                      <a:p>
                        <a:endParaRPr lang="en-US"/>
                      </a:p>
                    </p:txBody>
                  </p:sp>
                  <p:sp>
                    <p:nvSpPr>
                      <p:cNvPr id="115150" name="Rectangle 778"/>
                      <p:cNvSpPr>
                        <a:spLocks noChangeArrowheads="1"/>
                      </p:cNvSpPr>
                      <p:nvPr/>
                    </p:nvSpPr>
                    <p:spPr bwMode="auto">
                      <a:xfrm rot="2700000">
                        <a:off x="2807" y="2328"/>
                        <a:ext cx="182" cy="724"/>
                      </a:xfrm>
                      <a:prstGeom prst="rect">
                        <a:avLst/>
                      </a:prstGeom>
                      <a:solidFill>
                        <a:srgbClr val="FF0000"/>
                      </a:solidFill>
                      <a:ln w="9525">
                        <a:noFill/>
                        <a:miter lim="800000"/>
                        <a:headEnd/>
                        <a:tailEnd/>
                      </a:ln>
                    </p:spPr>
                    <p:txBody>
                      <a:bodyPr wrap="none" anchor="ctr"/>
                      <a:lstStyle/>
                      <a:p>
                        <a:endParaRPr lang="en-US"/>
                      </a:p>
                    </p:txBody>
                  </p:sp>
                  <p:sp>
                    <p:nvSpPr>
                      <p:cNvPr id="115151" name="AutoShape 779"/>
                      <p:cNvSpPr>
                        <a:spLocks noChangeArrowheads="1"/>
                      </p:cNvSpPr>
                      <p:nvPr/>
                    </p:nvSpPr>
                    <p:spPr bwMode="auto">
                      <a:xfrm flipH="1" flipV="1">
                        <a:off x="3079" y="2370"/>
                        <a:ext cx="127" cy="136"/>
                      </a:xfrm>
                      <a:prstGeom prst="rtTriangle">
                        <a:avLst/>
                      </a:prstGeom>
                      <a:solidFill>
                        <a:srgbClr val="FF0000"/>
                      </a:solidFill>
                      <a:ln w="9525">
                        <a:noFill/>
                        <a:miter lim="800000"/>
                        <a:headEnd/>
                        <a:tailEnd/>
                      </a:ln>
                    </p:spPr>
                    <p:txBody>
                      <a:bodyPr wrap="none" anchor="ctr"/>
                      <a:lstStyle/>
                      <a:p>
                        <a:endParaRPr lang="en-US"/>
                      </a:p>
                    </p:txBody>
                  </p:sp>
                  <p:sp>
                    <p:nvSpPr>
                      <p:cNvPr id="115152" name="AutoShape 780"/>
                      <p:cNvSpPr>
                        <a:spLocks noChangeArrowheads="1"/>
                      </p:cNvSpPr>
                      <p:nvPr/>
                    </p:nvSpPr>
                    <p:spPr bwMode="auto">
                      <a:xfrm flipH="1" flipV="1">
                        <a:off x="2525" y="2289"/>
                        <a:ext cx="128" cy="137"/>
                      </a:xfrm>
                      <a:prstGeom prst="rtTriangle">
                        <a:avLst/>
                      </a:prstGeom>
                      <a:solidFill>
                        <a:srgbClr val="FF0000"/>
                      </a:solidFill>
                      <a:ln w="9525">
                        <a:noFill/>
                        <a:miter lim="800000"/>
                        <a:headEnd/>
                        <a:tailEnd/>
                      </a:ln>
                    </p:spPr>
                    <p:txBody>
                      <a:bodyPr wrap="none" anchor="ctr"/>
                      <a:lstStyle/>
                      <a:p>
                        <a:endParaRPr lang="en-US"/>
                      </a:p>
                    </p:txBody>
                  </p:sp>
                  <p:sp>
                    <p:nvSpPr>
                      <p:cNvPr id="115153" name="Rectangle 781"/>
                      <p:cNvSpPr>
                        <a:spLocks noChangeArrowheads="1"/>
                      </p:cNvSpPr>
                      <p:nvPr/>
                    </p:nvSpPr>
                    <p:spPr bwMode="auto">
                      <a:xfrm>
                        <a:off x="3071" y="857"/>
                        <a:ext cx="135" cy="1618"/>
                      </a:xfrm>
                      <a:prstGeom prst="rect">
                        <a:avLst/>
                      </a:prstGeom>
                      <a:solidFill>
                        <a:srgbClr val="FF0000"/>
                      </a:solidFill>
                      <a:ln w="9525">
                        <a:noFill/>
                        <a:miter lim="800000"/>
                        <a:headEnd/>
                        <a:tailEnd/>
                      </a:ln>
                    </p:spPr>
                    <p:txBody>
                      <a:bodyPr wrap="none" anchor="ctr"/>
                      <a:lstStyle/>
                      <a:p>
                        <a:endParaRPr lang="en-US"/>
                      </a:p>
                    </p:txBody>
                  </p:sp>
                  <p:sp>
                    <p:nvSpPr>
                      <p:cNvPr id="115154" name="Rectangle 782"/>
                      <p:cNvSpPr>
                        <a:spLocks noChangeArrowheads="1"/>
                      </p:cNvSpPr>
                      <p:nvPr/>
                    </p:nvSpPr>
                    <p:spPr bwMode="auto">
                      <a:xfrm>
                        <a:off x="2525" y="2041"/>
                        <a:ext cx="128" cy="283"/>
                      </a:xfrm>
                      <a:prstGeom prst="rect">
                        <a:avLst/>
                      </a:prstGeom>
                      <a:solidFill>
                        <a:srgbClr val="FF0000"/>
                      </a:solidFill>
                      <a:ln w="9525">
                        <a:noFill/>
                        <a:miter lim="800000"/>
                        <a:headEnd/>
                        <a:tailEnd/>
                      </a:ln>
                    </p:spPr>
                    <p:txBody>
                      <a:bodyPr wrap="none" anchor="ctr"/>
                      <a:lstStyle/>
                      <a:p>
                        <a:endParaRPr lang="en-US"/>
                      </a:p>
                    </p:txBody>
                  </p:sp>
                  <p:sp>
                    <p:nvSpPr>
                      <p:cNvPr id="115155" name="Rectangle 783"/>
                      <p:cNvSpPr>
                        <a:spLocks noChangeArrowheads="1"/>
                      </p:cNvSpPr>
                      <p:nvPr/>
                    </p:nvSpPr>
                    <p:spPr bwMode="auto">
                      <a:xfrm>
                        <a:off x="2738" y="1767"/>
                        <a:ext cx="681" cy="274"/>
                      </a:xfrm>
                      <a:prstGeom prst="rect">
                        <a:avLst/>
                      </a:prstGeom>
                      <a:solidFill>
                        <a:srgbClr val="009900">
                          <a:alpha val="50195"/>
                        </a:srgbClr>
                      </a:solidFill>
                      <a:ln w="9525">
                        <a:noFill/>
                        <a:miter lim="800000"/>
                        <a:headEnd/>
                        <a:tailEnd/>
                      </a:ln>
                    </p:spPr>
                    <p:txBody>
                      <a:bodyPr wrap="none" anchor="ctr"/>
                      <a:lstStyle/>
                      <a:p>
                        <a:endParaRPr lang="en-US"/>
                      </a:p>
                    </p:txBody>
                  </p:sp>
                  <p:sp>
                    <p:nvSpPr>
                      <p:cNvPr id="115156" name="Rectangle 784"/>
                      <p:cNvSpPr>
                        <a:spLocks noChangeArrowheads="1"/>
                      </p:cNvSpPr>
                      <p:nvPr/>
                    </p:nvSpPr>
                    <p:spPr bwMode="auto">
                      <a:xfrm>
                        <a:off x="3258" y="2041"/>
                        <a:ext cx="161" cy="409"/>
                      </a:xfrm>
                      <a:prstGeom prst="rect">
                        <a:avLst/>
                      </a:prstGeom>
                      <a:solidFill>
                        <a:srgbClr val="009900">
                          <a:alpha val="50195"/>
                        </a:srgbClr>
                      </a:solidFill>
                      <a:ln w="9525">
                        <a:noFill/>
                        <a:miter lim="800000"/>
                        <a:headEnd/>
                        <a:tailEnd/>
                      </a:ln>
                    </p:spPr>
                    <p:txBody>
                      <a:bodyPr wrap="none" anchor="ctr"/>
                      <a:lstStyle/>
                      <a:p>
                        <a:endParaRPr lang="en-US"/>
                      </a:p>
                    </p:txBody>
                  </p:sp>
                  <p:sp>
                    <p:nvSpPr>
                      <p:cNvPr id="115157" name="Rectangle 785"/>
                      <p:cNvSpPr>
                        <a:spLocks noChangeArrowheads="1"/>
                      </p:cNvSpPr>
                      <p:nvPr/>
                    </p:nvSpPr>
                    <p:spPr bwMode="auto">
                      <a:xfrm>
                        <a:off x="3334" y="2177"/>
                        <a:ext cx="85" cy="182"/>
                      </a:xfrm>
                      <a:prstGeom prst="rect">
                        <a:avLst/>
                      </a:prstGeom>
                      <a:solidFill>
                        <a:schemeClr val="tx1"/>
                      </a:solidFill>
                      <a:ln w="9525">
                        <a:noFill/>
                        <a:miter lim="800000"/>
                        <a:headEnd/>
                        <a:tailEnd/>
                      </a:ln>
                    </p:spPr>
                    <p:txBody>
                      <a:bodyPr wrap="none" anchor="ctr"/>
                      <a:lstStyle/>
                      <a:p>
                        <a:endParaRPr lang="en-US"/>
                      </a:p>
                    </p:txBody>
                  </p:sp>
                  <p:sp>
                    <p:nvSpPr>
                      <p:cNvPr id="115158" name="Rectangle 786"/>
                      <p:cNvSpPr>
                        <a:spLocks noChangeArrowheads="1"/>
                      </p:cNvSpPr>
                      <p:nvPr/>
                    </p:nvSpPr>
                    <p:spPr bwMode="auto">
                      <a:xfrm>
                        <a:off x="2525" y="902"/>
                        <a:ext cx="135" cy="1482"/>
                      </a:xfrm>
                      <a:prstGeom prst="rect">
                        <a:avLst/>
                      </a:prstGeom>
                      <a:solidFill>
                        <a:srgbClr val="FF0000"/>
                      </a:solidFill>
                      <a:ln w="9525">
                        <a:noFill/>
                        <a:miter lim="800000"/>
                        <a:headEnd/>
                        <a:tailEnd/>
                      </a:ln>
                    </p:spPr>
                    <p:txBody>
                      <a:bodyPr wrap="none" anchor="ctr"/>
                      <a:lstStyle/>
                      <a:p>
                        <a:endParaRPr lang="en-US"/>
                      </a:p>
                    </p:txBody>
                  </p:sp>
                  <p:sp>
                    <p:nvSpPr>
                      <p:cNvPr id="115159" name="AutoShape 787"/>
                      <p:cNvSpPr>
                        <a:spLocks noChangeArrowheads="1"/>
                      </p:cNvSpPr>
                      <p:nvPr/>
                    </p:nvSpPr>
                    <p:spPr bwMode="auto">
                      <a:xfrm flipH="1" flipV="1">
                        <a:off x="2525" y="1904"/>
                        <a:ext cx="213" cy="137"/>
                      </a:xfrm>
                      <a:prstGeom prst="rtTriangle">
                        <a:avLst/>
                      </a:prstGeom>
                      <a:solidFill>
                        <a:srgbClr val="009900">
                          <a:alpha val="50195"/>
                        </a:srgbClr>
                      </a:solidFill>
                      <a:ln w="9525">
                        <a:noFill/>
                        <a:miter lim="800000"/>
                        <a:headEnd/>
                        <a:tailEnd/>
                      </a:ln>
                    </p:spPr>
                    <p:txBody>
                      <a:bodyPr wrap="none" anchor="ctr"/>
                      <a:lstStyle/>
                      <a:p>
                        <a:endParaRPr lang="en-US"/>
                      </a:p>
                    </p:txBody>
                  </p:sp>
                  <p:sp>
                    <p:nvSpPr>
                      <p:cNvPr id="115160" name="Rectangle 788"/>
                      <p:cNvSpPr>
                        <a:spLocks noChangeArrowheads="1"/>
                      </p:cNvSpPr>
                      <p:nvPr/>
                    </p:nvSpPr>
                    <p:spPr bwMode="auto">
                      <a:xfrm>
                        <a:off x="2525" y="1767"/>
                        <a:ext cx="213" cy="137"/>
                      </a:xfrm>
                      <a:prstGeom prst="rect">
                        <a:avLst/>
                      </a:prstGeom>
                      <a:solidFill>
                        <a:srgbClr val="009900">
                          <a:alpha val="50195"/>
                        </a:srgbClr>
                      </a:solidFill>
                      <a:ln w="9525">
                        <a:noFill/>
                        <a:miter lim="800000"/>
                        <a:headEnd/>
                        <a:tailEnd/>
                      </a:ln>
                    </p:spPr>
                    <p:txBody>
                      <a:bodyPr wrap="none" anchor="ctr"/>
                      <a:lstStyle/>
                      <a:p>
                        <a:endParaRPr lang="en-US"/>
                      </a:p>
                    </p:txBody>
                  </p:sp>
                  <p:sp>
                    <p:nvSpPr>
                      <p:cNvPr id="115161" name="Rectangle 789"/>
                      <p:cNvSpPr>
                        <a:spLocks noChangeArrowheads="1"/>
                      </p:cNvSpPr>
                      <p:nvPr/>
                    </p:nvSpPr>
                    <p:spPr bwMode="auto">
                      <a:xfrm>
                        <a:off x="2440" y="2906"/>
                        <a:ext cx="256" cy="319"/>
                      </a:xfrm>
                      <a:prstGeom prst="rect">
                        <a:avLst/>
                      </a:prstGeom>
                      <a:solidFill>
                        <a:srgbClr val="009900">
                          <a:alpha val="50195"/>
                        </a:srgbClr>
                      </a:solidFill>
                      <a:ln w="9525">
                        <a:noFill/>
                        <a:miter lim="800000"/>
                        <a:headEnd/>
                        <a:tailEnd/>
                      </a:ln>
                    </p:spPr>
                    <p:txBody>
                      <a:bodyPr wrap="none" anchor="ctr"/>
                      <a:lstStyle/>
                      <a:p>
                        <a:endParaRPr lang="en-US"/>
                      </a:p>
                    </p:txBody>
                  </p:sp>
                  <p:sp>
                    <p:nvSpPr>
                      <p:cNvPr id="115162" name="AutoShape 790"/>
                      <p:cNvSpPr>
                        <a:spLocks noChangeArrowheads="1"/>
                      </p:cNvSpPr>
                      <p:nvPr/>
                    </p:nvSpPr>
                    <p:spPr bwMode="auto">
                      <a:xfrm flipH="1">
                        <a:off x="2440" y="2633"/>
                        <a:ext cx="256" cy="273"/>
                      </a:xfrm>
                      <a:prstGeom prst="rtTriangle">
                        <a:avLst/>
                      </a:prstGeom>
                      <a:solidFill>
                        <a:srgbClr val="009900">
                          <a:alpha val="50195"/>
                        </a:srgbClr>
                      </a:solidFill>
                      <a:ln w="9525">
                        <a:noFill/>
                        <a:miter lim="800000"/>
                        <a:headEnd/>
                        <a:tailEnd/>
                      </a:ln>
                    </p:spPr>
                    <p:txBody>
                      <a:bodyPr wrap="none" anchor="ctr"/>
                      <a:lstStyle/>
                      <a:p>
                        <a:endParaRPr lang="en-US"/>
                      </a:p>
                    </p:txBody>
                  </p:sp>
                  <p:sp>
                    <p:nvSpPr>
                      <p:cNvPr id="115163" name="Rectangle 791"/>
                      <p:cNvSpPr>
                        <a:spLocks noChangeArrowheads="1"/>
                      </p:cNvSpPr>
                      <p:nvPr/>
                    </p:nvSpPr>
                    <p:spPr bwMode="auto">
                      <a:xfrm>
                        <a:off x="2440" y="902"/>
                        <a:ext cx="85" cy="1048"/>
                      </a:xfrm>
                      <a:prstGeom prst="rect">
                        <a:avLst/>
                      </a:prstGeom>
                      <a:solidFill>
                        <a:srgbClr val="FF0000"/>
                      </a:solidFill>
                      <a:ln w="9525">
                        <a:noFill/>
                        <a:miter lim="800000"/>
                        <a:headEnd/>
                        <a:tailEnd/>
                      </a:ln>
                    </p:spPr>
                    <p:txBody>
                      <a:bodyPr wrap="none" anchor="ctr"/>
                      <a:lstStyle/>
                      <a:p>
                        <a:endParaRPr lang="en-US"/>
                      </a:p>
                    </p:txBody>
                  </p:sp>
                  <p:sp>
                    <p:nvSpPr>
                      <p:cNvPr id="115164" name="AutoShape 792"/>
                      <p:cNvSpPr>
                        <a:spLocks noChangeArrowheads="1"/>
                      </p:cNvSpPr>
                      <p:nvPr/>
                    </p:nvSpPr>
                    <p:spPr bwMode="auto">
                      <a:xfrm flipH="1" flipV="1">
                        <a:off x="2440" y="1939"/>
                        <a:ext cx="128" cy="137"/>
                      </a:xfrm>
                      <a:prstGeom prst="rtTriangle">
                        <a:avLst/>
                      </a:prstGeom>
                      <a:solidFill>
                        <a:srgbClr val="FF0000"/>
                      </a:solidFill>
                      <a:ln w="9525">
                        <a:noFill/>
                        <a:miter lim="800000"/>
                        <a:headEnd/>
                        <a:tailEnd/>
                      </a:ln>
                    </p:spPr>
                    <p:txBody>
                      <a:bodyPr wrap="none" anchor="ctr"/>
                      <a:lstStyle/>
                      <a:p>
                        <a:endParaRPr lang="en-US"/>
                      </a:p>
                    </p:txBody>
                  </p:sp>
                  <p:sp>
                    <p:nvSpPr>
                      <p:cNvPr id="115165" name="Rectangle 793"/>
                      <p:cNvSpPr>
                        <a:spLocks noChangeArrowheads="1"/>
                      </p:cNvSpPr>
                      <p:nvPr/>
                    </p:nvSpPr>
                    <p:spPr bwMode="auto">
                      <a:xfrm>
                        <a:off x="2152" y="1358"/>
                        <a:ext cx="85" cy="182"/>
                      </a:xfrm>
                      <a:prstGeom prst="rect">
                        <a:avLst/>
                      </a:prstGeom>
                      <a:solidFill>
                        <a:schemeClr val="tx1"/>
                      </a:solidFill>
                      <a:ln w="9525">
                        <a:noFill/>
                        <a:miter lim="800000"/>
                        <a:headEnd/>
                        <a:tailEnd/>
                      </a:ln>
                    </p:spPr>
                    <p:txBody>
                      <a:bodyPr wrap="none" anchor="ctr"/>
                      <a:lstStyle/>
                      <a:p>
                        <a:endParaRPr lang="en-US"/>
                      </a:p>
                    </p:txBody>
                  </p:sp>
                  <p:sp>
                    <p:nvSpPr>
                      <p:cNvPr id="115166" name="Rectangle 794"/>
                      <p:cNvSpPr>
                        <a:spLocks noChangeArrowheads="1"/>
                      </p:cNvSpPr>
                      <p:nvPr/>
                    </p:nvSpPr>
                    <p:spPr bwMode="auto">
                      <a:xfrm flipH="1" flipV="1">
                        <a:off x="3419" y="923"/>
                        <a:ext cx="85" cy="182"/>
                      </a:xfrm>
                      <a:prstGeom prst="rect">
                        <a:avLst/>
                      </a:prstGeom>
                      <a:solidFill>
                        <a:schemeClr val="tx1"/>
                      </a:solidFill>
                      <a:ln w="9525">
                        <a:noFill/>
                        <a:miter lim="800000"/>
                        <a:headEnd/>
                        <a:tailEnd/>
                      </a:ln>
                    </p:spPr>
                    <p:txBody>
                      <a:bodyPr wrap="none" anchor="ctr"/>
                      <a:lstStyle/>
                      <a:p>
                        <a:endParaRPr lang="en-US"/>
                      </a:p>
                    </p:txBody>
                  </p:sp>
                  <p:sp>
                    <p:nvSpPr>
                      <p:cNvPr id="115167" name="Rectangle 795"/>
                      <p:cNvSpPr>
                        <a:spLocks noChangeArrowheads="1"/>
                      </p:cNvSpPr>
                      <p:nvPr/>
                    </p:nvSpPr>
                    <p:spPr bwMode="auto">
                      <a:xfrm>
                        <a:off x="2440" y="902"/>
                        <a:ext cx="341" cy="228"/>
                      </a:xfrm>
                      <a:prstGeom prst="rect">
                        <a:avLst/>
                      </a:prstGeom>
                      <a:noFill/>
                      <a:ln w="9525">
                        <a:solidFill>
                          <a:schemeClr val="tx1"/>
                        </a:solidFill>
                        <a:prstDash val="sysDot"/>
                        <a:miter lim="800000"/>
                        <a:headEnd/>
                        <a:tailEnd/>
                      </a:ln>
                    </p:spPr>
                    <p:txBody>
                      <a:bodyPr wrap="none" anchor="ctr"/>
                      <a:lstStyle/>
                      <a:p>
                        <a:endParaRPr lang="en-US"/>
                      </a:p>
                    </p:txBody>
                  </p:sp>
                  <p:sp>
                    <p:nvSpPr>
                      <p:cNvPr id="115168" name="Rectangle 796"/>
                      <p:cNvSpPr>
                        <a:spLocks noChangeArrowheads="1"/>
                      </p:cNvSpPr>
                      <p:nvPr/>
                    </p:nvSpPr>
                    <p:spPr bwMode="auto">
                      <a:xfrm>
                        <a:off x="2908" y="1333"/>
                        <a:ext cx="341" cy="228"/>
                      </a:xfrm>
                      <a:prstGeom prst="rect">
                        <a:avLst/>
                      </a:prstGeom>
                      <a:noFill/>
                      <a:ln w="9525">
                        <a:solidFill>
                          <a:schemeClr val="tx1"/>
                        </a:solidFill>
                        <a:prstDash val="sysDot"/>
                        <a:miter lim="800000"/>
                        <a:headEnd/>
                        <a:tailEnd/>
                      </a:ln>
                    </p:spPr>
                    <p:txBody>
                      <a:bodyPr wrap="none" anchor="ctr"/>
                      <a:lstStyle/>
                      <a:p>
                        <a:endParaRPr lang="en-US"/>
                      </a:p>
                    </p:txBody>
                  </p:sp>
                  <p:sp>
                    <p:nvSpPr>
                      <p:cNvPr id="115169" name="Rectangle 797"/>
                      <p:cNvSpPr>
                        <a:spLocks noChangeArrowheads="1"/>
                      </p:cNvSpPr>
                      <p:nvPr/>
                    </p:nvSpPr>
                    <p:spPr bwMode="auto">
                      <a:xfrm>
                        <a:off x="2987" y="853"/>
                        <a:ext cx="135" cy="487"/>
                      </a:xfrm>
                      <a:prstGeom prst="rect">
                        <a:avLst/>
                      </a:prstGeom>
                      <a:solidFill>
                        <a:srgbClr val="FF0000"/>
                      </a:solidFill>
                      <a:ln w="9525">
                        <a:noFill/>
                        <a:miter lim="800000"/>
                        <a:headEnd/>
                        <a:tailEnd/>
                      </a:ln>
                    </p:spPr>
                    <p:txBody>
                      <a:bodyPr wrap="none" anchor="ctr"/>
                      <a:lstStyle/>
                      <a:p>
                        <a:endParaRPr lang="en-US"/>
                      </a:p>
                    </p:txBody>
                  </p:sp>
                  <p:sp>
                    <p:nvSpPr>
                      <p:cNvPr id="115170" name="Rectangle 798"/>
                      <p:cNvSpPr>
                        <a:spLocks noChangeArrowheads="1"/>
                      </p:cNvSpPr>
                      <p:nvPr/>
                    </p:nvSpPr>
                    <p:spPr bwMode="auto">
                      <a:xfrm flipH="1" flipV="1">
                        <a:off x="2483" y="937"/>
                        <a:ext cx="936" cy="137"/>
                      </a:xfrm>
                      <a:prstGeom prst="rect">
                        <a:avLst/>
                      </a:prstGeom>
                      <a:solidFill>
                        <a:srgbClr val="009900">
                          <a:alpha val="50195"/>
                        </a:srgbClr>
                      </a:solidFill>
                      <a:ln w="9525">
                        <a:noFill/>
                        <a:miter lim="800000"/>
                        <a:headEnd/>
                        <a:tailEnd/>
                      </a:ln>
                    </p:spPr>
                    <p:txBody>
                      <a:bodyPr wrap="none" anchor="ctr"/>
                      <a:lstStyle/>
                      <a:p>
                        <a:endParaRPr lang="en-US"/>
                      </a:p>
                    </p:txBody>
                  </p:sp>
                  <p:sp>
                    <p:nvSpPr>
                      <p:cNvPr id="115171" name="Rectangle 799"/>
                      <p:cNvSpPr>
                        <a:spLocks noChangeArrowheads="1"/>
                      </p:cNvSpPr>
                      <p:nvPr/>
                    </p:nvSpPr>
                    <p:spPr bwMode="auto">
                      <a:xfrm>
                        <a:off x="2240" y="1393"/>
                        <a:ext cx="936" cy="136"/>
                      </a:xfrm>
                      <a:prstGeom prst="rect">
                        <a:avLst/>
                      </a:prstGeom>
                      <a:solidFill>
                        <a:srgbClr val="009900">
                          <a:alpha val="50195"/>
                        </a:srgbClr>
                      </a:solidFill>
                      <a:ln w="9525">
                        <a:noFill/>
                        <a:miter lim="800000"/>
                        <a:headEnd/>
                        <a:tailEnd/>
                      </a:ln>
                    </p:spPr>
                    <p:txBody>
                      <a:bodyPr wrap="none" anchor="ctr"/>
                      <a:lstStyle/>
                      <a:p>
                        <a:endParaRPr lang="en-US"/>
                      </a:p>
                    </p:txBody>
                  </p:sp>
                  <p:sp>
                    <p:nvSpPr>
                      <p:cNvPr id="115172" name="Rectangle 800"/>
                      <p:cNvSpPr>
                        <a:spLocks noChangeArrowheads="1"/>
                      </p:cNvSpPr>
                      <p:nvPr/>
                    </p:nvSpPr>
                    <p:spPr bwMode="auto">
                      <a:xfrm rot="-2700000">
                        <a:off x="2198" y="2254"/>
                        <a:ext cx="340" cy="638"/>
                      </a:xfrm>
                      <a:prstGeom prst="rect">
                        <a:avLst/>
                      </a:prstGeom>
                      <a:solidFill>
                        <a:srgbClr val="009900">
                          <a:alpha val="50195"/>
                        </a:srgbClr>
                      </a:solidFill>
                      <a:ln w="9525">
                        <a:noFill/>
                        <a:miter lim="800000"/>
                        <a:headEnd/>
                        <a:tailEnd/>
                      </a:ln>
                    </p:spPr>
                    <p:txBody>
                      <a:bodyPr wrap="none" anchor="ctr"/>
                      <a:lstStyle/>
                      <a:p>
                        <a:endParaRPr lang="en-US"/>
                      </a:p>
                    </p:txBody>
                  </p:sp>
                  <p:sp>
                    <p:nvSpPr>
                      <p:cNvPr id="115173" name="Rectangle 801"/>
                      <p:cNvSpPr>
                        <a:spLocks noChangeArrowheads="1"/>
                      </p:cNvSpPr>
                      <p:nvPr/>
                    </p:nvSpPr>
                    <p:spPr bwMode="auto">
                      <a:xfrm>
                        <a:off x="1760" y="3225"/>
                        <a:ext cx="170" cy="910"/>
                      </a:xfrm>
                      <a:prstGeom prst="rect">
                        <a:avLst/>
                      </a:prstGeom>
                      <a:solidFill>
                        <a:srgbClr val="009900">
                          <a:alpha val="50195"/>
                        </a:srgbClr>
                      </a:solidFill>
                      <a:ln w="9525">
                        <a:noFill/>
                        <a:miter lim="800000"/>
                        <a:headEnd/>
                        <a:tailEnd/>
                      </a:ln>
                    </p:spPr>
                    <p:txBody>
                      <a:bodyPr wrap="none" anchor="ctr"/>
                      <a:lstStyle/>
                      <a:p>
                        <a:endParaRPr lang="en-US"/>
                      </a:p>
                    </p:txBody>
                  </p:sp>
                  <p:sp>
                    <p:nvSpPr>
                      <p:cNvPr id="115174" name="Rectangle 802"/>
                      <p:cNvSpPr>
                        <a:spLocks noChangeArrowheads="1"/>
                      </p:cNvSpPr>
                      <p:nvPr/>
                    </p:nvSpPr>
                    <p:spPr bwMode="auto">
                      <a:xfrm>
                        <a:off x="2440" y="3225"/>
                        <a:ext cx="171" cy="910"/>
                      </a:xfrm>
                      <a:prstGeom prst="rect">
                        <a:avLst/>
                      </a:prstGeom>
                      <a:solidFill>
                        <a:srgbClr val="009900">
                          <a:alpha val="50195"/>
                        </a:srgbClr>
                      </a:solidFill>
                      <a:ln w="9525">
                        <a:noFill/>
                        <a:miter lim="800000"/>
                        <a:headEnd/>
                        <a:tailEnd/>
                      </a:ln>
                    </p:spPr>
                    <p:txBody>
                      <a:bodyPr wrap="none" anchor="ctr"/>
                      <a:lstStyle/>
                      <a:p>
                        <a:endParaRPr lang="en-US"/>
                      </a:p>
                    </p:txBody>
                  </p:sp>
                  <p:sp>
                    <p:nvSpPr>
                      <p:cNvPr id="115175" name="Text Box 803"/>
                      <p:cNvSpPr txBox="1">
                        <a:spLocks noChangeArrowheads="1"/>
                      </p:cNvSpPr>
                      <p:nvPr/>
                    </p:nvSpPr>
                    <p:spPr bwMode="auto">
                      <a:xfrm>
                        <a:off x="2054" y="1630"/>
                        <a:ext cx="321" cy="1222"/>
                      </a:xfrm>
                      <a:prstGeom prst="rect">
                        <a:avLst/>
                      </a:prstGeom>
                      <a:noFill/>
                      <a:ln w="9525">
                        <a:noFill/>
                        <a:miter lim="800000"/>
                        <a:headEnd/>
                        <a:tailEnd/>
                      </a:ln>
                    </p:spPr>
                    <p:txBody>
                      <a:bodyPr rot="10800000" wrap="none">
                        <a:spAutoFit/>
                      </a:bodyPr>
                      <a:lstStyle/>
                      <a:p>
                        <a:pPr eaLnBrk="1" hangingPunct="1"/>
                        <a:endParaRPr lang="en-US">
                          <a:solidFill>
                            <a:srgbClr val="000000"/>
                          </a:solidFill>
                          <a:latin typeface="Arial" pitchFamily="34" charset="0"/>
                        </a:endParaRPr>
                      </a:p>
                    </p:txBody>
                  </p:sp>
                  <p:sp>
                    <p:nvSpPr>
                      <p:cNvPr id="115176" name="Text Box 804"/>
                      <p:cNvSpPr txBox="1">
                        <a:spLocks noChangeArrowheads="1"/>
                      </p:cNvSpPr>
                      <p:nvPr/>
                    </p:nvSpPr>
                    <p:spPr bwMode="auto">
                      <a:xfrm>
                        <a:off x="2871" y="3803"/>
                        <a:ext cx="321" cy="1222"/>
                      </a:xfrm>
                      <a:prstGeom prst="rect">
                        <a:avLst/>
                      </a:prstGeom>
                      <a:noFill/>
                      <a:ln w="9525">
                        <a:noFill/>
                        <a:miter lim="800000"/>
                        <a:headEnd/>
                        <a:tailEnd/>
                      </a:ln>
                    </p:spPr>
                    <p:txBody>
                      <a:bodyPr rot="10800000" wrap="none">
                        <a:spAutoFit/>
                      </a:bodyPr>
                      <a:lstStyle/>
                      <a:p>
                        <a:pPr eaLnBrk="1" hangingPunct="1"/>
                        <a:endParaRPr lang="en-US">
                          <a:solidFill>
                            <a:srgbClr val="000000"/>
                          </a:solidFill>
                          <a:latin typeface="Arial" pitchFamily="34" charset="0"/>
                        </a:endParaRPr>
                      </a:p>
                    </p:txBody>
                  </p:sp>
                  <p:sp>
                    <p:nvSpPr>
                      <p:cNvPr id="115177" name="Text Box 805"/>
                      <p:cNvSpPr txBox="1">
                        <a:spLocks noChangeArrowheads="1"/>
                      </p:cNvSpPr>
                      <p:nvPr/>
                    </p:nvSpPr>
                    <p:spPr bwMode="auto">
                      <a:xfrm>
                        <a:off x="2865" y="1975"/>
                        <a:ext cx="321" cy="1222"/>
                      </a:xfrm>
                      <a:prstGeom prst="rect">
                        <a:avLst/>
                      </a:prstGeom>
                      <a:noFill/>
                      <a:ln w="9525">
                        <a:noFill/>
                        <a:miter lim="800000"/>
                        <a:headEnd/>
                        <a:tailEnd/>
                      </a:ln>
                    </p:spPr>
                    <p:txBody>
                      <a:bodyPr rot="10800000" wrap="none">
                        <a:spAutoFit/>
                      </a:bodyPr>
                      <a:lstStyle/>
                      <a:p>
                        <a:pPr eaLnBrk="1" hangingPunct="1"/>
                        <a:endParaRPr lang="en-US">
                          <a:solidFill>
                            <a:srgbClr val="000000"/>
                          </a:solidFill>
                          <a:latin typeface="Arial" pitchFamily="34" charset="0"/>
                        </a:endParaRPr>
                      </a:p>
                    </p:txBody>
                  </p:sp>
                  <p:sp>
                    <p:nvSpPr>
                      <p:cNvPr id="115178" name="Text Box 806"/>
                      <p:cNvSpPr txBox="1">
                        <a:spLocks noChangeArrowheads="1"/>
                      </p:cNvSpPr>
                      <p:nvPr/>
                    </p:nvSpPr>
                    <p:spPr bwMode="auto">
                      <a:xfrm>
                        <a:off x="2330" y="2118"/>
                        <a:ext cx="321" cy="1222"/>
                      </a:xfrm>
                      <a:prstGeom prst="rect">
                        <a:avLst/>
                      </a:prstGeom>
                      <a:noFill/>
                      <a:ln w="9525">
                        <a:noFill/>
                        <a:miter lim="800000"/>
                        <a:headEnd/>
                        <a:tailEnd/>
                      </a:ln>
                    </p:spPr>
                    <p:txBody>
                      <a:bodyPr rot="10800000" wrap="none">
                        <a:spAutoFit/>
                      </a:bodyPr>
                      <a:lstStyle/>
                      <a:p>
                        <a:pPr eaLnBrk="1" hangingPunct="1"/>
                        <a:endParaRPr lang="en-US">
                          <a:solidFill>
                            <a:srgbClr val="000000"/>
                          </a:solidFill>
                          <a:latin typeface="Arial" pitchFamily="34" charset="0"/>
                        </a:endParaRPr>
                      </a:p>
                    </p:txBody>
                  </p:sp>
                  <p:sp>
                    <p:nvSpPr>
                      <p:cNvPr id="115179" name="Text Box 807"/>
                      <p:cNvSpPr txBox="1">
                        <a:spLocks noChangeArrowheads="1"/>
                      </p:cNvSpPr>
                      <p:nvPr/>
                    </p:nvSpPr>
                    <p:spPr bwMode="auto">
                      <a:xfrm>
                        <a:off x="2963" y="2942"/>
                        <a:ext cx="319" cy="1223"/>
                      </a:xfrm>
                      <a:prstGeom prst="rect">
                        <a:avLst/>
                      </a:prstGeom>
                      <a:noFill/>
                      <a:ln w="9525">
                        <a:noFill/>
                        <a:miter lim="800000"/>
                        <a:headEnd/>
                        <a:tailEnd/>
                      </a:ln>
                    </p:spPr>
                    <p:txBody>
                      <a:bodyPr rot="10800000" wrap="none">
                        <a:spAutoFit/>
                      </a:bodyPr>
                      <a:lstStyle/>
                      <a:p>
                        <a:pPr eaLnBrk="1" hangingPunct="1"/>
                        <a:endParaRPr lang="en-US">
                          <a:solidFill>
                            <a:srgbClr val="000000"/>
                          </a:solidFill>
                          <a:latin typeface="Arial" pitchFamily="34" charset="0"/>
                        </a:endParaRPr>
                      </a:p>
                    </p:txBody>
                  </p:sp>
                  <p:sp>
                    <p:nvSpPr>
                      <p:cNvPr id="115180" name="Text Box 808"/>
                      <p:cNvSpPr txBox="1">
                        <a:spLocks noChangeArrowheads="1"/>
                      </p:cNvSpPr>
                      <p:nvPr/>
                    </p:nvSpPr>
                    <p:spPr bwMode="auto">
                      <a:xfrm>
                        <a:off x="2379" y="3222"/>
                        <a:ext cx="321" cy="1222"/>
                      </a:xfrm>
                      <a:prstGeom prst="rect">
                        <a:avLst/>
                      </a:prstGeom>
                      <a:noFill/>
                      <a:ln w="9525">
                        <a:noFill/>
                        <a:miter lim="800000"/>
                        <a:headEnd/>
                        <a:tailEnd/>
                      </a:ln>
                    </p:spPr>
                    <p:txBody>
                      <a:bodyPr rot="10800000" wrap="none">
                        <a:spAutoFit/>
                      </a:bodyPr>
                      <a:lstStyle/>
                      <a:p>
                        <a:pPr eaLnBrk="1" hangingPunct="1"/>
                        <a:endParaRPr lang="en-US">
                          <a:solidFill>
                            <a:srgbClr val="000000"/>
                          </a:solidFill>
                          <a:latin typeface="Arial" pitchFamily="34" charset="0"/>
                        </a:endParaRPr>
                      </a:p>
                    </p:txBody>
                  </p:sp>
                  <p:sp>
                    <p:nvSpPr>
                      <p:cNvPr id="115181" name="Rectangle 809"/>
                      <p:cNvSpPr>
                        <a:spLocks noChangeArrowheads="1"/>
                      </p:cNvSpPr>
                      <p:nvPr/>
                    </p:nvSpPr>
                    <p:spPr bwMode="auto">
                      <a:xfrm>
                        <a:off x="1760" y="3088"/>
                        <a:ext cx="255" cy="228"/>
                      </a:xfrm>
                      <a:prstGeom prst="rect">
                        <a:avLst/>
                      </a:prstGeom>
                      <a:solidFill>
                        <a:srgbClr val="009900">
                          <a:alpha val="50195"/>
                        </a:srgbClr>
                      </a:solidFill>
                      <a:ln w="9525">
                        <a:noFill/>
                        <a:miter lim="800000"/>
                        <a:headEnd/>
                        <a:tailEnd/>
                      </a:ln>
                    </p:spPr>
                    <p:txBody>
                      <a:bodyPr wrap="none" anchor="ctr"/>
                      <a:lstStyle/>
                      <a:p>
                        <a:endParaRPr lang="en-US"/>
                      </a:p>
                    </p:txBody>
                  </p:sp>
                  <p:sp>
                    <p:nvSpPr>
                      <p:cNvPr id="115182" name="Rectangle 810"/>
                      <p:cNvSpPr>
                        <a:spLocks noChangeArrowheads="1"/>
                      </p:cNvSpPr>
                      <p:nvPr/>
                    </p:nvSpPr>
                    <p:spPr bwMode="auto">
                      <a:xfrm>
                        <a:off x="1802" y="2951"/>
                        <a:ext cx="85" cy="137"/>
                      </a:xfrm>
                      <a:prstGeom prst="rect">
                        <a:avLst/>
                      </a:prstGeom>
                      <a:solidFill>
                        <a:srgbClr val="009900">
                          <a:alpha val="50195"/>
                        </a:srgbClr>
                      </a:solidFill>
                      <a:ln w="9525">
                        <a:noFill/>
                        <a:miter lim="800000"/>
                        <a:headEnd/>
                        <a:tailEnd/>
                      </a:ln>
                    </p:spPr>
                    <p:txBody>
                      <a:bodyPr wrap="none" anchor="ctr"/>
                      <a:lstStyle/>
                      <a:p>
                        <a:endParaRPr lang="en-US"/>
                      </a:p>
                    </p:txBody>
                  </p:sp>
                  <p:sp>
                    <p:nvSpPr>
                      <p:cNvPr id="115183" name="Rectangle 811"/>
                      <p:cNvSpPr>
                        <a:spLocks noChangeArrowheads="1"/>
                      </p:cNvSpPr>
                      <p:nvPr/>
                    </p:nvSpPr>
                    <p:spPr bwMode="auto">
                      <a:xfrm>
                        <a:off x="1872" y="2946"/>
                        <a:ext cx="144" cy="192"/>
                      </a:xfrm>
                      <a:prstGeom prst="rect">
                        <a:avLst/>
                      </a:prstGeom>
                      <a:solidFill>
                        <a:srgbClr val="009900">
                          <a:alpha val="50195"/>
                        </a:srgbClr>
                      </a:solidFill>
                      <a:ln w="9525">
                        <a:noFill/>
                        <a:miter lim="800000"/>
                        <a:headEnd/>
                        <a:tailEnd/>
                      </a:ln>
                    </p:spPr>
                    <p:txBody>
                      <a:bodyPr wrap="none" anchor="ctr"/>
                      <a:lstStyle/>
                      <a:p>
                        <a:endParaRPr lang="en-US"/>
                      </a:p>
                    </p:txBody>
                  </p:sp>
                  <p:sp>
                    <p:nvSpPr>
                      <p:cNvPr id="115184" name="AutoShape 812"/>
                      <p:cNvSpPr>
                        <a:spLocks noChangeArrowheads="1"/>
                      </p:cNvSpPr>
                      <p:nvPr/>
                    </p:nvSpPr>
                    <p:spPr bwMode="auto">
                      <a:xfrm flipV="1">
                        <a:off x="2034" y="2223"/>
                        <a:ext cx="277" cy="273"/>
                      </a:xfrm>
                      <a:prstGeom prst="rtTriangle">
                        <a:avLst/>
                      </a:prstGeom>
                      <a:solidFill>
                        <a:srgbClr val="009900">
                          <a:alpha val="50195"/>
                        </a:srgbClr>
                      </a:solidFill>
                      <a:ln w="9525">
                        <a:noFill/>
                        <a:miter lim="800000"/>
                        <a:headEnd/>
                        <a:tailEnd/>
                      </a:ln>
                    </p:spPr>
                    <p:txBody>
                      <a:bodyPr wrap="none" anchor="ctr"/>
                      <a:lstStyle/>
                      <a:p>
                        <a:endParaRPr lang="en-US"/>
                      </a:p>
                    </p:txBody>
                  </p:sp>
                  <p:sp>
                    <p:nvSpPr>
                      <p:cNvPr id="115185" name="Rectangle 813"/>
                      <p:cNvSpPr>
                        <a:spLocks noChangeArrowheads="1"/>
                      </p:cNvSpPr>
                      <p:nvPr/>
                    </p:nvSpPr>
                    <p:spPr bwMode="auto">
                      <a:xfrm>
                        <a:off x="2027" y="2279"/>
                        <a:ext cx="85" cy="182"/>
                      </a:xfrm>
                      <a:prstGeom prst="rect">
                        <a:avLst/>
                      </a:prstGeom>
                      <a:solidFill>
                        <a:schemeClr val="tx1"/>
                      </a:solidFill>
                      <a:ln w="9525">
                        <a:noFill/>
                        <a:miter lim="800000"/>
                        <a:headEnd/>
                        <a:tailEnd/>
                      </a:ln>
                    </p:spPr>
                    <p:txBody>
                      <a:bodyPr wrap="none" anchor="ctr"/>
                      <a:lstStyle/>
                      <a:p>
                        <a:endParaRPr lang="en-US"/>
                      </a:p>
                    </p:txBody>
                  </p:sp>
                  <p:sp>
                    <p:nvSpPr>
                      <p:cNvPr id="115186" name="Text Box 814"/>
                      <p:cNvSpPr txBox="1">
                        <a:spLocks noChangeArrowheads="1"/>
                      </p:cNvSpPr>
                      <p:nvPr/>
                    </p:nvSpPr>
                    <p:spPr bwMode="auto">
                      <a:xfrm>
                        <a:off x="1803" y="3962"/>
                        <a:ext cx="320" cy="1222"/>
                      </a:xfrm>
                      <a:prstGeom prst="rect">
                        <a:avLst/>
                      </a:prstGeom>
                      <a:noFill/>
                      <a:ln w="9525">
                        <a:noFill/>
                        <a:miter lim="800000"/>
                        <a:headEnd/>
                        <a:tailEnd/>
                      </a:ln>
                    </p:spPr>
                    <p:txBody>
                      <a:bodyPr rot="10800000" wrap="none">
                        <a:spAutoFit/>
                      </a:bodyPr>
                      <a:lstStyle/>
                      <a:p>
                        <a:pPr eaLnBrk="1" hangingPunct="1"/>
                        <a:endParaRPr lang="en-US">
                          <a:solidFill>
                            <a:srgbClr val="000000"/>
                          </a:solidFill>
                          <a:latin typeface="Arial" pitchFamily="34" charset="0"/>
                        </a:endParaRPr>
                      </a:p>
                    </p:txBody>
                  </p:sp>
                  <p:sp>
                    <p:nvSpPr>
                      <p:cNvPr id="115187" name="Text Box 815"/>
                      <p:cNvSpPr txBox="1">
                        <a:spLocks noChangeArrowheads="1"/>
                      </p:cNvSpPr>
                      <p:nvPr/>
                    </p:nvSpPr>
                    <p:spPr bwMode="auto">
                      <a:xfrm>
                        <a:off x="2474" y="3513"/>
                        <a:ext cx="319" cy="1222"/>
                      </a:xfrm>
                      <a:prstGeom prst="rect">
                        <a:avLst/>
                      </a:prstGeom>
                      <a:noFill/>
                      <a:ln w="9525">
                        <a:noFill/>
                        <a:miter lim="800000"/>
                        <a:headEnd/>
                        <a:tailEnd/>
                      </a:ln>
                    </p:spPr>
                    <p:txBody>
                      <a:bodyPr rot="10800000" wrap="none">
                        <a:spAutoFit/>
                      </a:bodyPr>
                      <a:lstStyle/>
                      <a:p>
                        <a:pPr eaLnBrk="1" hangingPunct="1"/>
                        <a:endParaRPr lang="en-US">
                          <a:solidFill>
                            <a:srgbClr val="000000"/>
                          </a:solidFill>
                          <a:latin typeface="Arial" pitchFamily="34" charset="0"/>
                        </a:endParaRPr>
                      </a:p>
                    </p:txBody>
                  </p:sp>
                </p:grpSp>
                <p:sp>
                  <p:nvSpPr>
                    <p:cNvPr id="115016" name="Rectangle 816"/>
                    <p:cNvSpPr>
                      <a:spLocks noChangeArrowheads="1"/>
                    </p:cNvSpPr>
                    <p:nvPr/>
                  </p:nvSpPr>
                  <p:spPr bwMode="auto">
                    <a:xfrm>
                      <a:off x="1571" y="1161"/>
                      <a:ext cx="104" cy="99"/>
                    </a:xfrm>
                    <a:prstGeom prst="rect">
                      <a:avLst/>
                    </a:prstGeom>
                    <a:solidFill>
                      <a:srgbClr val="009900">
                        <a:alpha val="50195"/>
                      </a:srgbClr>
                    </a:solidFill>
                    <a:ln w="9525">
                      <a:noFill/>
                      <a:miter lim="800000"/>
                      <a:headEnd/>
                      <a:tailEnd/>
                    </a:ln>
                  </p:spPr>
                  <p:txBody>
                    <a:bodyPr wrap="none" anchor="ctr"/>
                    <a:lstStyle/>
                    <a:p>
                      <a:endParaRPr lang="en-US"/>
                    </a:p>
                  </p:txBody>
                </p:sp>
                <p:sp>
                  <p:nvSpPr>
                    <p:cNvPr id="115017" name="Rectangle 817"/>
                    <p:cNvSpPr>
                      <a:spLocks noChangeArrowheads="1"/>
                    </p:cNvSpPr>
                    <p:nvPr/>
                  </p:nvSpPr>
                  <p:spPr bwMode="auto">
                    <a:xfrm>
                      <a:off x="658" y="1907"/>
                      <a:ext cx="131" cy="75"/>
                    </a:xfrm>
                    <a:prstGeom prst="rect">
                      <a:avLst/>
                    </a:prstGeom>
                    <a:solidFill>
                      <a:srgbClr val="009900">
                        <a:alpha val="50195"/>
                      </a:srgbClr>
                    </a:solidFill>
                    <a:ln w="9525">
                      <a:noFill/>
                      <a:miter lim="800000"/>
                      <a:headEnd/>
                      <a:tailEnd/>
                    </a:ln>
                  </p:spPr>
                  <p:txBody>
                    <a:bodyPr wrap="none" anchor="ctr"/>
                    <a:lstStyle/>
                    <a:p>
                      <a:endParaRPr lang="en-US"/>
                    </a:p>
                  </p:txBody>
                </p:sp>
                <p:sp>
                  <p:nvSpPr>
                    <p:cNvPr id="115018" name="Rectangle 818"/>
                    <p:cNvSpPr>
                      <a:spLocks noChangeArrowheads="1"/>
                    </p:cNvSpPr>
                    <p:nvPr/>
                  </p:nvSpPr>
                  <p:spPr bwMode="auto">
                    <a:xfrm>
                      <a:off x="671" y="1186"/>
                      <a:ext cx="105" cy="74"/>
                    </a:xfrm>
                    <a:prstGeom prst="rect">
                      <a:avLst/>
                    </a:prstGeom>
                    <a:solidFill>
                      <a:srgbClr val="009900">
                        <a:alpha val="50195"/>
                      </a:srgbClr>
                    </a:solidFill>
                    <a:ln w="9525">
                      <a:noFill/>
                      <a:miter lim="800000"/>
                      <a:headEnd/>
                      <a:tailEnd/>
                    </a:ln>
                  </p:spPr>
                  <p:txBody>
                    <a:bodyPr wrap="none" anchor="ctr"/>
                    <a:lstStyle/>
                    <a:p>
                      <a:endParaRPr lang="en-US"/>
                    </a:p>
                  </p:txBody>
                </p:sp>
                <p:sp>
                  <p:nvSpPr>
                    <p:cNvPr id="115019" name="Rectangle 819"/>
                    <p:cNvSpPr>
                      <a:spLocks noChangeArrowheads="1"/>
                    </p:cNvSpPr>
                    <p:nvPr/>
                  </p:nvSpPr>
                  <p:spPr bwMode="auto">
                    <a:xfrm>
                      <a:off x="815" y="943"/>
                      <a:ext cx="104" cy="1144"/>
                    </a:xfrm>
                    <a:prstGeom prst="rect">
                      <a:avLst/>
                    </a:prstGeom>
                    <a:solidFill>
                      <a:srgbClr val="FFFF00">
                        <a:alpha val="50195"/>
                      </a:srgbClr>
                    </a:solidFill>
                    <a:ln w="9525">
                      <a:noFill/>
                      <a:miter lim="800000"/>
                      <a:headEnd/>
                      <a:tailEnd/>
                    </a:ln>
                  </p:spPr>
                  <p:txBody>
                    <a:bodyPr wrap="none" anchor="ctr"/>
                    <a:lstStyle/>
                    <a:p>
                      <a:endParaRPr lang="en-US"/>
                    </a:p>
                  </p:txBody>
                </p:sp>
                <p:sp>
                  <p:nvSpPr>
                    <p:cNvPr id="115020" name="Rectangle 820"/>
                    <p:cNvSpPr>
                      <a:spLocks noChangeArrowheads="1"/>
                    </p:cNvSpPr>
                    <p:nvPr/>
                  </p:nvSpPr>
                  <p:spPr bwMode="auto">
                    <a:xfrm>
                      <a:off x="567" y="937"/>
                      <a:ext cx="104" cy="1144"/>
                    </a:xfrm>
                    <a:prstGeom prst="rect">
                      <a:avLst/>
                    </a:prstGeom>
                    <a:solidFill>
                      <a:srgbClr val="FFFF00">
                        <a:alpha val="50195"/>
                      </a:srgbClr>
                    </a:solidFill>
                    <a:ln w="9525">
                      <a:noFill/>
                      <a:miter lim="800000"/>
                      <a:headEnd/>
                      <a:tailEnd/>
                    </a:ln>
                  </p:spPr>
                  <p:txBody>
                    <a:bodyPr wrap="none" anchor="ctr"/>
                    <a:lstStyle/>
                    <a:p>
                      <a:endParaRPr lang="en-US"/>
                    </a:p>
                  </p:txBody>
                </p:sp>
                <p:grpSp>
                  <p:nvGrpSpPr>
                    <p:cNvPr id="25" name="Group 821"/>
                    <p:cNvGrpSpPr>
                      <a:grpSpLocks/>
                    </p:cNvGrpSpPr>
                    <p:nvPr/>
                  </p:nvGrpSpPr>
                  <p:grpSpPr bwMode="auto">
                    <a:xfrm>
                      <a:off x="528" y="912"/>
                      <a:ext cx="678" cy="759"/>
                      <a:chOff x="1632" y="720"/>
                      <a:chExt cx="1872" cy="4012"/>
                    </a:xfrm>
                  </p:grpSpPr>
                  <p:sp>
                    <p:nvSpPr>
                      <p:cNvPr id="115080" name="Rectangle 822"/>
                      <p:cNvSpPr>
                        <a:spLocks noChangeArrowheads="1"/>
                      </p:cNvSpPr>
                      <p:nvPr/>
                    </p:nvSpPr>
                    <p:spPr bwMode="auto">
                      <a:xfrm>
                        <a:off x="2143" y="720"/>
                        <a:ext cx="170" cy="956"/>
                      </a:xfrm>
                      <a:prstGeom prst="rect">
                        <a:avLst/>
                      </a:prstGeom>
                      <a:solidFill>
                        <a:srgbClr val="32A0DA">
                          <a:alpha val="50195"/>
                        </a:srgbClr>
                      </a:solidFill>
                      <a:ln w="9525">
                        <a:noFill/>
                        <a:miter lim="800000"/>
                        <a:headEnd/>
                        <a:tailEnd/>
                      </a:ln>
                    </p:spPr>
                    <p:txBody>
                      <a:bodyPr wrap="none" anchor="ctr"/>
                      <a:lstStyle/>
                      <a:p>
                        <a:endParaRPr lang="en-US"/>
                      </a:p>
                    </p:txBody>
                  </p:sp>
                  <p:sp>
                    <p:nvSpPr>
                      <p:cNvPr id="115081" name="Rectangle 823"/>
                      <p:cNvSpPr>
                        <a:spLocks noChangeArrowheads="1"/>
                      </p:cNvSpPr>
                      <p:nvPr/>
                    </p:nvSpPr>
                    <p:spPr bwMode="auto">
                      <a:xfrm>
                        <a:off x="2270" y="720"/>
                        <a:ext cx="1234" cy="501"/>
                      </a:xfrm>
                      <a:prstGeom prst="rect">
                        <a:avLst/>
                      </a:prstGeom>
                      <a:solidFill>
                        <a:srgbClr val="32A0DA">
                          <a:alpha val="50195"/>
                        </a:srgbClr>
                      </a:solidFill>
                      <a:ln w="9525">
                        <a:noFill/>
                        <a:miter lim="800000"/>
                        <a:headEnd/>
                        <a:tailEnd/>
                      </a:ln>
                    </p:spPr>
                    <p:txBody>
                      <a:bodyPr wrap="none" anchor="ctr"/>
                      <a:lstStyle/>
                      <a:p>
                        <a:endParaRPr lang="en-US"/>
                      </a:p>
                    </p:txBody>
                  </p:sp>
                  <p:sp>
                    <p:nvSpPr>
                      <p:cNvPr id="115082" name="Rectangle 824"/>
                      <p:cNvSpPr>
                        <a:spLocks noChangeArrowheads="1"/>
                      </p:cNvSpPr>
                      <p:nvPr/>
                    </p:nvSpPr>
                    <p:spPr bwMode="auto">
                      <a:xfrm>
                        <a:off x="2038" y="1950"/>
                        <a:ext cx="1381" cy="1229"/>
                      </a:xfrm>
                      <a:prstGeom prst="rect">
                        <a:avLst/>
                      </a:prstGeom>
                      <a:solidFill>
                        <a:srgbClr val="32A0DA">
                          <a:alpha val="50195"/>
                        </a:srgbClr>
                      </a:solidFill>
                      <a:ln w="9525">
                        <a:noFill/>
                        <a:miter lim="800000"/>
                        <a:headEnd/>
                        <a:tailEnd/>
                      </a:ln>
                    </p:spPr>
                    <p:txBody>
                      <a:bodyPr wrap="none" anchor="ctr"/>
                      <a:lstStyle/>
                      <a:p>
                        <a:endParaRPr lang="en-US"/>
                      </a:p>
                    </p:txBody>
                  </p:sp>
                  <p:sp>
                    <p:nvSpPr>
                      <p:cNvPr id="115083" name="Rectangle 825"/>
                      <p:cNvSpPr>
                        <a:spLocks noChangeArrowheads="1"/>
                      </p:cNvSpPr>
                      <p:nvPr/>
                    </p:nvSpPr>
                    <p:spPr bwMode="auto">
                      <a:xfrm>
                        <a:off x="1632" y="3680"/>
                        <a:ext cx="1276" cy="228"/>
                      </a:xfrm>
                      <a:prstGeom prst="rect">
                        <a:avLst/>
                      </a:prstGeom>
                      <a:solidFill>
                        <a:srgbClr val="FF0000"/>
                      </a:solidFill>
                      <a:ln w="9525">
                        <a:noFill/>
                        <a:miter lim="800000"/>
                        <a:headEnd/>
                        <a:tailEnd/>
                      </a:ln>
                    </p:spPr>
                    <p:txBody>
                      <a:bodyPr wrap="none" anchor="ctr"/>
                      <a:lstStyle/>
                      <a:p>
                        <a:endParaRPr lang="en-US"/>
                      </a:p>
                    </p:txBody>
                  </p:sp>
                  <p:sp>
                    <p:nvSpPr>
                      <p:cNvPr id="115084" name="AutoShape 826"/>
                      <p:cNvSpPr>
                        <a:spLocks noChangeArrowheads="1"/>
                      </p:cNvSpPr>
                      <p:nvPr/>
                    </p:nvSpPr>
                    <p:spPr bwMode="auto">
                      <a:xfrm>
                        <a:off x="1887" y="2951"/>
                        <a:ext cx="128" cy="137"/>
                      </a:xfrm>
                      <a:prstGeom prst="rtTriangle">
                        <a:avLst/>
                      </a:prstGeom>
                      <a:solidFill>
                        <a:srgbClr val="009900">
                          <a:alpha val="50195"/>
                        </a:srgbClr>
                      </a:solidFill>
                      <a:ln w="9525">
                        <a:noFill/>
                        <a:miter lim="800000"/>
                        <a:headEnd/>
                        <a:tailEnd/>
                      </a:ln>
                    </p:spPr>
                    <p:txBody>
                      <a:bodyPr wrap="none" anchor="ctr"/>
                      <a:lstStyle/>
                      <a:p>
                        <a:endParaRPr lang="en-US"/>
                      </a:p>
                    </p:txBody>
                  </p:sp>
                  <p:sp>
                    <p:nvSpPr>
                      <p:cNvPr id="115085" name="AutoShape 827"/>
                      <p:cNvSpPr>
                        <a:spLocks noChangeArrowheads="1"/>
                      </p:cNvSpPr>
                      <p:nvPr/>
                    </p:nvSpPr>
                    <p:spPr bwMode="auto">
                      <a:xfrm flipH="1">
                        <a:off x="1760" y="2920"/>
                        <a:ext cx="42" cy="168"/>
                      </a:xfrm>
                      <a:prstGeom prst="rtTriangle">
                        <a:avLst/>
                      </a:prstGeom>
                      <a:solidFill>
                        <a:srgbClr val="009900">
                          <a:alpha val="50195"/>
                        </a:srgbClr>
                      </a:solidFill>
                      <a:ln w="9525">
                        <a:noFill/>
                        <a:miter lim="800000"/>
                        <a:headEnd/>
                        <a:tailEnd/>
                      </a:ln>
                    </p:spPr>
                    <p:txBody>
                      <a:bodyPr wrap="none" anchor="ctr"/>
                      <a:lstStyle/>
                      <a:p>
                        <a:endParaRPr lang="en-US"/>
                      </a:p>
                    </p:txBody>
                  </p:sp>
                  <p:sp>
                    <p:nvSpPr>
                      <p:cNvPr id="115086" name="Rectangle 828"/>
                      <p:cNvSpPr>
                        <a:spLocks noChangeArrowheads="1"/>
                      </p:cNvSpPr>
                      <p:nvPr/>
                    </p:nvSpPr>
                    <p:spPr bwMode="auto">
                      <a:xfrm>
                        <a:off x="1760" y="4135"/>
                        <a:ext cx="255" cy="137"/>
                      </a:xfrm>
                      <a:prstGeom prst="rect">
                        <a:avLst/>
                      </a:prstGeom>
                      <a:solidFill>
                        <a:schemeClr val="tx1"/>
                      </a:solidFill>
                      <a:ln w="9525">
                        <a:noFill/>
                        <a:miter lim="800000"/>
                        <a:headEnd/>
                        <a:tailEnd/>
                      </a:ln>
                    </p:spPr>
                    <p:txBody>
                      <a:bodyPr wrap="none" anchor="ctr"/>
                      <a:lstStyle/>
                      <a:p>
                        <a:endParaRPr lang="en-US"/>
                      </a:p>
                    </p:txBody>
                  </p:sp>
                  <p:sp>
                    <p:nvSpPr>
                      <p:cNvPr id="115087" name="Rectangle 829"/>
                      <p:cNvSpPr>
                        <a:spLocks noChangeArrowheads="1"/>
                      </p:cNvSpPr>
                      <p:nvPr/>
                    </p:nvSpPr>
                    <p:spPr bwMode="auto">
                      <a:xfrm>
                        <a:off x="1675" y="3999"/>
                        <a:ext cx="382" cy="273"/>
                      </a:xfrm>
                      <a:prstGeom prst="rect">
                        <a:avLst/>
                      </a:prstGeom>
                      <a:noFill/>
                      <a:ln w="9525">
                        <a:solidFill>
                          <a:schemeClr val="tx1"/>
                        </a:solidFill>
                        <a:prstDash val="sysDot"/>
                        <a:miter lim="800000"/>
                        <a:headEnd/>
                        <a:tailEnd/>
                      </a:ln>
                    </p:spPr>
                    <p:txBody>
                      <a:bodyPr wrap="none" anchor="ctr"/>
                      <a:lstStyle/>
                      <a:p>
                        <a:endParaRPr lang="en-US"/>
                      </a:p>
                    </p:txBody>
                  </p:sp>
                  <p:sp>
                    <p:nvSpPr>
                      <p:cNvPr id="115088" name="Line 830"/>
                      <p:cNvSpPr>
                        <a:spLocks noChangeShapeType="1"/>
                      </p:cNvSpPr>
                      <p:nvPr/>
                    </p:nvSpPr>
                    <p:spPr bwMode="auto">
                      <a:xfrm>
                        <a:off x="1675" y="4090"/>
                        <a:ext cx="382" cy="1"/>
                      </a:xfrm>
                      <a:prstGeom prst="line">
                        <a:avLst/>
                      </a:prstGeom>
                      <a:noFill/>
                      <a:ln w="9525">
                        <a:solidFill>
                          <a:schemeClr val="tx1"/>
                        </a:solidFill>
                        <a:miter lim="800000"/>
                        <a:headEnd/>
                        <a:tailEnd/>
                      </a:ln>
                    </p:spPr>
                    <p:txBody>
                      <a:bodyPr/>
                      <a:lstStyle/>
                      <a:p>
                        <a:endParaRPr lang="en-US"/>
                      </a:p>
                    </p:txBody>
                  </p:sp>
                  <p:sp>
                    <p:nvSpPr>
                      <p:cNvPr id="115089" name="Rectangle 831"/>
                      <p:cNvSpPr>
                        <a:spLocks noChangeArrowheads="1"/>
                      </p:cNvSpPr>
                      <p:nvPr/>
                    </p:nvSpPr>
                    <p:spPr bwMode="auto">
                      <a:xfrm>
                        <a:off x="2440" y="4135"/>
                        <a:ext cx="256" cy="137"/>
                      </a:xfrm>
                      <a:prstGeom prst="rect">
                        <a:avLst/>
                      </a:prstGeom>
                      <a:solidFill>
                        <a:schemeClr val="tx1"/>
                      </a:solidFill>
                      <a:ln w="9525">
                        <a:noFill/>
                        <a:miter lim="800000"/>
                        <a:headEnd/>
                        <a:tailEnd/>
                      </a:ln>
                    </p:spPr>
                    <p:txBody>
                      <a:bodyPr wrap="none" anchor="ctr"/>
                      <a:lstStyle/>
                      <a:p>
                        <a:endParaRPr lang="en-US"/>
                      </a:p>
                    </p:txBody>
                  </p:sp>
                  <p:sp>
                    <p:nvSpPr>
                      <p:cNvPr id="115090" name="Rectangle 832"/>
                      <p:cNvSpPr>
                        <a:spLocks noChangeArrowheads="1"/>
                      </p:cNvSpPr>
                      <p:nvPr/>
                    </p:nvSpPr>
                    <p:spPr bwMode="auto">
                      <a:xfrm>
                        <a:off x="2355" y="3999"/>
                        <a:ext cx="383" cy="273"/>
                      </a:xfrm>
                      <a:prstGeom prst="rect">
                        <a:avLst/>
                      </a:prstGeom>
                      <a:noFill/>
                      <a:ln w="9525">
                        <a:solidFill>
                          <a:schemeClr val="tx1"/>
                        </a:solidFill>
                        <a:prstDash val="sysDot"/>
                        <a:miter lim="800000"/>
                        <a:headEnd/>
                        <a:tailEnd/>
                      </a:ln>
                    </p:spPr>
                    <p:txBody>
                      <a:bodyPr wrap="none" anchor="ctr"/>
                      <a:lstStyle/>
                      <a:p>
                        <a:endParaRPr lang="en-US"/>
                      </a:p>
                    </p:txBody>
                  </p:sp>
                  <p:sp>
                    <p:nvSpPr>
                      <p:cNvPr id="115091" name="Line 833"/>
                      <p:cNvSpPr>
                        <a:spLocks noChangeShapeType="1"/>
                      </p:cNvSpPr>
                      <p:nvPr/>
                    </p:nvSpPr>
                    <p:spPr bwMode="auto">
                      <a:xfrm>
                        <a:off x="2355" y="4090"/>
                        <a:ext cx="383" cy="1"/>
                      </a:xfrm>
                      <a:prstGeom prst="line">
                        <a:avLst/>
                      </a:prstGeom>
                      <a:noFill/>
                      <a:ln w="9525">
                        <a:solidFill>
                          <a:schemeClr val="tx1"/>
                        </a:solidFill>
                        <a:miter lim="800000"/>
                        <a:headEnd/>
                        <a:tailEnd/>
                      </a:ln>
                    </p:spPr>
                    <p:txBody>
                      <a:bodyPr/>
                      <a:lstStyle/>
                      <a:p>
                        <a:endParaRPr lang="en-US"/>
                      </a:p>
                    </p:txBody>
                  </p:sp>
                  <p:sp>
                    <p:nvSpPr>
                      <p:cNvPr id="115092" name="Rectangle 834"/>
                      <p:cNvSpPr>
                        <a:spLocks noChangeArrowheads="1"/>
                      </p:cNvSpPr>
                      <p:nvPr/>
                    </p:nvSpPr>
                    <p:spPr bwMode="auto">
                      <a:xfrm>
                        <a:off x="2355" y="3771"/>
                        <a:ext cx="383" cy="228"/>
                      </a:xfrm>
                      <a:prstGeom prst="rect">
                        <a:avLst/>
                      </a:prstGeom>
                      <a:noFill/>
                      <a:ln w="9525">
                        <a:solidFill>
                          <a:schemeClr val="tx1"/>
                        </a:solidFill>
                        <a:miter lim="800000"/>
                        <a:headEnd/>
                        <a:tailEnd/>
                      </a:ln>
                    </p:spPr>
                    <p:txBody>
                      <a:bodyPr wrap="none" anchor="ctr"/>
                      <a:lstStyle/>
                      <a:p>
                        <a:endParaRPr lang="en-US"/>
                      </a:p>
                    </p:txBody>
                  </p:sp>
                  <p:sp>
                    <p:nvSpPr>
                      <p:cNvPr id="115093" name="Rectangle 835"/>
                      <p:cNvSpPr>
                        <a:spLocks noChangeArrowheads="1"/>
                      </p:cNvSpPr>
                      <p:nvPr/>
                    </p:nvSpPr>
                    <p:spPr bwMode="auto">
                      <a:xfrm rot="2700000">
                        <a:off x="2189" y="2231"/>
                        <a:ext cx="182" cy="893"/>
                      </a:xfrm>
                      <a:prstGeom prst="rect">
                        <a:avLst/>
                      </a:prstGeom>
                      <a:solidFill>
                        <a:srgbClr val="FF0000"/>
                      </a:solidFill>
                      <a:ln w="9525">
                        <a:noFill/>
                        <a:miter lim="800000"/>
                        <a:headEnd/>
                        <a:tailEnd/>
                      </a:ln>
                    </p:spPr>
                    <p:txBody>
                      <a:bodyPr wrap="none" anchor="ctr"/>
                      <a:lstStyle/>
                      <a:p>
                        <a:endParaRPr lang="en-US"/>
                      </a:p>
                    </p:txBody>
                  </p:sp>
                  <p:sp>
                    <p:nvSpPr>
                      <p:cNvPr id="115094" name="AutoShape 836"/>
                      <p:cNvSpPr>
                        <a:spLocks noChangeArrowheads="1"/>
                      </p:cNvSpPr>
                      <p:nvPr/>
                    </p:nvSpPr>
                    <p:spPr bwMode="auto">
                      <a:xfrm rot="2700000">
                        <a:off x="1823" y="2979"/>
                        <a:ext cx="214" cy="10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42 w 21600"/>
                          <a:gd name="T13" fmla="*/ 4447 h 21600"/>
                          <a:gd name="T14" fmla="*/ 17058 w 21600"/>
                          <a:gd name="T15" fmla="*/ 17153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rgbClr val="FF0000"/>
                      </a:solidFill>
                      <a:ln w="9525">
                        <a:noFill/>
                        <a:miter lim="800000"/>
                        <a:headEnd/>
                        <a:tailEnd/>
                      </a:ln>
                    </p:spPr>
                    <p:txBody>
                      <a:bodyPr wrap="none" anchor="ctr"/>
                      <a:lstStyle/>
                      <a:p>
                        <a:endParaRPr lang="en-US"/>
                      </a:p>
                    </p:txBody>
                  </p:sp>
                  <p:sp>
                    <p:nvSpPr>
                      <p:cNvPr id="115095" name="Rectangle 837"/>
                      <p:cNvSpPr>
                        <a:spLocks noChangeArrowheads="1"/>
                      </p:cNvSpPr>
                      <p:nvPr/>
                    </p:nvSpPr>
                    <p:spPr bwMode="auto">
                      <a:xfrm>
                        <a:off x="2525" y="2769"/>
                        <a:ext cx="256" cy="365"/>
                      </a:xfrm>
                      <a:prstGeom prst="rect">
                        <a:avLst/>
                      </a:prstGeom>
                      <a:solidFill>
                        <a:srgbClr val="FF0000"/>
                      </a:solidFill>
                      <a:ln w="9525">
                        <a:noFill/>
                        <a:miter lim="800000"/>
                        <a:headEnd/>
                        <a:tailEnd/>
                      </a:ln>
                    </p:spPr>
                    <p:txBody>
                      <a:bodyPr wrap="none" anchor="ctr"/>
                      <a:lstStyle/>
                      <a:p>
                        <a:endParaRPr lang="en-US"/>
                      </a:p>
                    </p:txBody>
                  </p:sp>
                  <p:sp>
                    <p:nvSpPr>
                      <p:cNvPr id="115096" name="Rectangle 838"/>
                      <p:cNvSpPr>
                        <a:spLocks noChangeArrowheads="1"/>
                      </p:cNvSpPr>
                      <p:nvPr/>
                    </p:nvSpPr>
                    <p:spPr bwMode="auto">
                      <a:xfrm rot="2700000">
                        <a:off x="2807" y="2328"/>
                        <a:ext cx="182" cy="724"/>
                      </a:xfrm>
                      <a:prstGeom prst="rect">
                        <a:avLst/>
                      </a:prstGeom>
                      <a:solidFill>
                        <a:srgbClr val="FF0000"/>
                      </a:solidFill>
                      <a:ln w="9525">
                        <a:noFill/>
                        <a:miter lim="800000"/>
                        <a:headEnd/>
                        <a:tailEnd/>
                      </a:ln>
                    </p:spPr>
                    <p:txBody>
                      <a:bodyPr wrap="none" anchor="ctr"/>
                      <a:lstStyle/>
                      <a:p>
                        <a:endParaRPr lang="en-US"/>
                      </a:p>
                    </p:txBody>
                  </p:sp>
                  <p:sp>
                    <p:nvSpPr>
                      <p:cNvPr id="115097" name="AutoShape 839"/>
                      <p:cNvSpPr>
                        <a:spLocks noChangeArrowheads="1"/>
                      </p:cNvSpPr>
                      <p:nvPr/>
                    </p:nvSpPr>
                    <p:spPr bwMode="auto">
                      <a:xfrm flipH="1" flipV="1">
                        <a:off x="3079" y="2370"/>
                        <a:ext cx="127" cy="136"/>
                      </a:xfrm>
                      <a:prstGeom prst="rtTriangle">
                        <a:avLst/>
                      </a:prstGeom>
                      <a:solidFill>
                        <a:srgbClr val="FF0000"/>
                      </a:solidFill>
                      <a:ln w="9525">
                        <a:noFill/>
                        <a:miter lim="800000"/>
                        <a:headEnd/>
                        <a:tailEnd/>
                      </a:ln>
                    </p:spPr>
                    <p:txBody>
                      <a:bodyPr wrap="none" anchor="ctr"/>
                      <a:lstStyle/>
                      <a:p>
                        <a:endParaRPr lang="en-US"/>
                      </a:p>
                    </p:txBody>
                  </p:sp>
                  <p:sp>
                    <p:nvSpPr>
                      <p:cNvPr id="115098" name="AutoShape 840"/>
                      <p:cNvSpPr>
                        <a:spLocks noChangeArrowheads="1"/>
                      </p:cNvSpPr>
                      <p:nvPr/>
                    </p:nvSpPr>
                    <p:spPr bwMode="auto">
                      <a:xfrm flipH="1" flipV="1">
                        <a:off x="2525" y="2289"/>
                        <a:ext cx="128" cy="137"/>
                      </a:xfrm>
                      <a:prstGeom prst="rtTriangle">
                        <a:avLst/>
                      </a:prstGeom>
                      <a:solidFill>
                        <a:srgbClr val="FF0000"/>
                      </a:solidFill>
                      <a:ln w="9525">
                        <a:noFill/>
                        <a:miter lim="800000"/>
                        <a:headEnd/>
                        <a:tailEnd/>
                      </a:ln>
                    </p:spPr>
                    <p:txBody>
                      <a:bodyPr wrap="none" anchor="ctr"/>
                      <a:lstStyle/>
                      <a:p>
                        <a:endParaRPr lang="en-US"/>
                      </a:p>
                    </p:txBody>
                  </p:sp>
                  <p:sp>
                    <p:nvSpPr>
                      <p:cNvPr id="115099" name="Rectangle 841"/>
                      <p:cNvSpPr>
                        <a:spLocks noChangeArrowheads="1"/>
                      </p:cNvSpPr>
                      <p:nvPr/>
                    </p:nvSpPr>
                    <p:spPr bwMode="auto">
                      <a:xfrm>
                        <a:off x="3071" y="857"/>
                        <a:ext cx="135" cy="1618"/>
                      </a:xfrm>
                      <a:prstGeom prst="rect">
                        <a:avLst/>
                      </a:prstGeom>
                      <a:solidFill>
                        <a:srgbClr val="FF0000"/>
                      </a:solidFill>
                      <a:ln w="9525">
                        <a:noFill/>
                        <a:miter lim="800000"/>
                        <a:headEnd/>
                        <a:tailEnd/>
                      </a:ln>
                    </p:spPr>
                    <p:txBody>
                      <a:bodyPr wrap="none" anchor="ctr"/>
                      <a:lstStyle/>
                      <a:p>
                        <a:endParaRPr lang="en-US"/>
                      </a:p>
                    </p:txBody>
                  </p:sp>
                  <p:sp>
                    <p:nvSpPr>
                      <p:cNvPr id="115100" name="Rectangle 842"/>
                      <p:cNvSpPr>
                        <a:spLocks noChangeArrowheads="1"/>
                      </p:cNvSpPr>
                      <p:nvPr/>
                    </p:nvSpPr>
                    <p:spPr bwMode="auto">
                      <a:xfrm>
                        <a:off x="2525" y="2041"/>
                        <a:ext cx="128" cy="283"/>
                      </a:xfrm>
                      <a:prstGeom prst="rect">
                        <a:avLst/>
                      </a:prstGeom>
                      <a:solidFill>
                        <a:srgbClr val="FF0000"/>
                      </a:solidFill>
                      <a:ln w="9525">
                        <a:noFill/>
                        <a:miter lim="800000"/>
                        <a:headEnd/>
                        <a:tailEnd/>
                      </a:ln>
                    </p:spPr>
                    <p:txBody>
                      <a:bodyPr wrap="none" anchor="ctr"/>
                      <a:lstStyle/>
                      <a:p>
                        <a:endParaRPr lang="en-US"/>
                      </a:p>
                    </p:txBody>
                  </p:sp>
                  <p:sp>
                    <p:nvSpPr>
                      <p:cNvPr id="115101" name="Rectangle 843"/>
                      <p:cNvSpPr>
                        <a:spLocks noChangeArrowheads="1"/>
                      </p:cNvSpPr>
                      <p:nvPr/>
                    </p:nvSpPr>
                    <p:spPr bwMode="auto">
                      <a:xfrm>
                        <a:off x="2738" y="1767"/>
                        <a:ext cx="681" cy="274"/>
                      </a:xfrm>
                      <a:prstGeom prst="rect">
                        <a:avLst/>
                      </a:prstGeom>
                      <a:solidFill>
                        <a:srgbClr val="009900">
                          <a:alpha val="50195"/>
                        </a:srgbClr>
                      </a:solidFill>
                      <a:ln w="9525">
                        <a:noFill/>
                        <a:miter lim="800000"/>
                        <a:headEnd/>
                        <a:tailEnd/>
                      </a:ln>
                    </p:spPr>
                    <p:txBody>
                      <a:bodyPr wrap="none" anchor="ctr"/>
                      <a:lstStyle/>
                      <a:p>
                        <a:endParaRPr lang="en-US"/>
                      </a:p>
                    </p:txBody>
                  </p:sp>
                  <p:sp>
                    <p:nvSpPr>
                      <p:cNvPr id="115102" name="Rectangle 844"/>
                      <p:cNvSpPr>
                        <a:spLocks noChangeArrowheads="1"/>
                      </p:cNvSpPr>
                      <p:nvPr/>
                    </p:nvSpPr>
                    <p:spPr bwMode="auto">
                      <a:xfrm>
                        <a:off x="3258" y="2041"/>
                        <a:ext cx="161" cy="409"/>
                      </a:xfrm>
                      <a:prstGeom prst="rect">
                        <a:avLst/>
                      </a:prstGeom>
                      <a:solidFill>
                        <a:srgbClr val="009900">
                          <a:alpha val="50195"/>
                        </a:srgbClr>
                      </a:solidFill>
                      <a:ln w="9525">
                        <a:noFill/>
                        <a:miter lim="800000"/>
                        <a:headEnd/>
                        <a:tailEnd/>
                      </a:ln>
                    </p:spPr>
                    <p:txBody>
                      <a:bodyPr wrap="none" anchor="ctr"/>
                      <a:lstStyle/>
                      <a:p>
                        <a:endParaRPr lang="en-US"/>
                      </a:p>
                    </p:txBody>
                  </p:sp>
                  <p:sp>
                    <p:nvSpPr>
                      <p:cNvPr id="115103" name="Rectangle 845"/>
                      <p:cNvSpPr>
                        <a:spLocks noChangeArrowheads="1"/>
                      </p:cNvSpPr>
                      <p:nvPr/>
                    </p:nvSpPr>
                    <p:spPr bwMode="auto">
                      <a:xfrm>
                        <a:off x="3334" y="2177"/>
                        <a:ext cx="85" cy="182"/>
                      </a:xfrm>
                      <a:prstGeom prst="rect">
                        <a:avLst/>
                      </a:prstGeom>
                      <a:solidFill>
                        <a:schemeClr val="tx1"/>
                      </a:solidFill>
                      <a:ln w="9525">
                        <a:noFill/>
                        <a:miter lim="800000"/>
                        <a:headEnd/>
                        <a:tailEnd/>
                      </a:ln>
                    </p:spPr>
                    <p:txBody>
                      <a:bodyPr wrap="none" anchor="ctr"/>
                      <a:lstStyle/>
                      <a:p>
                        <a:endParaRPr lang="en-US"/>
                      </a:p>
                    </p:txBody>
                  </p:sp>
                  <p:sp>
                    <p:nvSpPr>
                      <p:cNvPr id="115104" name="Rectangle 846"/>
                      <p:cNvSpPr>
                        <a:spLocks noChangeArrowheads="1"/>
                      </p:cNvSpPr>
                      <p:nvPr/>
                    </p:nvSpPr>
                    <p:spPr bwMode="auto">
                      <a:xfrm>
                        <a:off x="2525" y="902"/>
                        <a:ext cx="135" cy="1482"/>
                      </a:xfrm>
                      <a:prstGeom prst="rect">
                        <a:avLst/>
                      </a:prstGeom>
                      <a:solidFill>
                        <a:srgbClr val="FF0000"/>
                      </a:solidFill>
                      <a:ln w="9525">
                        <a:noFill/>
                        <a:miter lim="800000"/>
                        <a:headEnd/>
                        <a:tailEnd/>
                      </a:ln>
                    </p:spPr>
                    <p:txBody>
                      <a:bodyPr wrap="none" anchor="ctr"/>
                      <a:lstStyle/>
                      <a:p>
                        <a:endParaRPr lang="en-US"/>
                      </a:p>
                    </p:txBody>
                  </p:sp>
                  <p:sp>
                    <p:nvSpPr>
                      <p:cNvPr id="115105" name="AutoShape 847"/>
                      <p:cNvSpPr>
                        <a:spLocks noChangeArrowheads="1"/>
                      </p:cNvSpPr>
                      <p:nvPr/>
                    </p:nvSpPr>
                    <p:spPr bwMode="auto">
                      <a:xfrm flipH="1" flipV="1">
                        <a:off x="2525" y="1904"/>
                        <a:ext cx="213" cy="137"/>
                      </a:xfrm>
                      <a:prstGeom prst="rtTriangle">
                        <a:avLst/>
                      </a:prstGeom>
                      <a:solidFill>
                        <a:srgbClr val="009900">
                          <a:alpha val="50195"/>
                        </a:srgbClr>
                      </a:solidFill>
                      <a:ln w="9525">
                        <a:noFill/>
                        <a:miter lim="800000"/>
                        <a:headEnd/>
                        <a:tailEnd/>
                      </a:ln>
                    </p:spPr>
                    <p:txBody>
                      <a:bodyPr wrap="none" anchor="ctr"/>
                      <a:lstStyle/>
                      <a:p>
                        <a:endParaRPr lang="en-US"/>
                      </a:p>
                    </p:txBody>
                  </p:sp>
                  <p:sp>
                    <p:nvSpPr>
                      <p:cNvPr id="115106" name="Rectangle 848"/>
                      <p:cNvSpPr>
                        <a:spLocks noChangeArrowheads="1"/>
                      </p:cNvSpPr>
                      <p:nvPr/>
                    </p:nvSpPr>
                    <p:spPr bwMode="auto">
                      <a:xfrm>
                        <a:off x="2525" y="1767"/>
                        <a:ext cx="213" cy="137"/>
                      </a:xfrm>
                      <a:prstGeom prst="rect">
                        <a:avLst/>
                      </a:prstGeom>
                      <a:solidFill>
                        <a:srgbClr val="009900">
                          <a:alpha val="50195"/>
                        </a:srgbClr>
                      </a:solidFill>
                      <a:ln w="9525">
                        <a:noFill/>
                        <a:miter lim="800000"/>
                        <a:headEnd/>
                        <a:tailEnd/>
                      </a:ln>
                    </p:spPr>
                    <p:txBody>
                      <a:bodyPr wrap="none" anchor="ctr"/>
                      <a:lstStyle/>
                      <a:p>
                        <a:endParaRPr lang="en-US"/>
                      </a:p>
                    </p:txBody>
                  </p:sp>
                  <p:sp>
                    <p:nvSpPr>
                      <p:cNvPr id="115107" name="Rectangle 849"/>
                      <p:cNvSpPr>
                        <a:spLocks noChangeArrowheads="1"/>
                      </p:cNvSpPr>
                      <p:nvPr/>
                    </p:nvSpPr>
                    <p:spPr bwMode="auto">
                      <a:xfrm>
                        <a:off x="2440" y="2906"/>
                        <a:ext cx="256" cy="319"/>
                      </a:xfrm>
                      <a:prstGeom prst="rect">
                        <a:avLst/>
                      </a:prstGeom>
                      <a:solidFill>
                        <a:srgbClr val="009900">
                          <a:alpha val="50195"/>
                        </a:srgbClr>
                      </a:solidFill>
                      <a:ln w="9525">
                        <a:noFill/>
                        <a:miter lim="800000"/>
                        <a:headEnd/>
                        <a:tailEnd/>
                      </a:ln>
                    </p:spPr>
                    <p:txBody>
                      <a:bodyPr wrap="none" anchor="ctr"/>
                      <a:lstStyle/>
                      <a:p>
                        <a:endParaRPr lang="en-US"/>
                      </a:p>
                    </p:txBody>
                  </p:sp>
                  <p:sp>
                    <p:nvSpPr>
                      <p:cNvPr id="115108" name="AutoShape 850"/>
                      <p:cNvSpPr>
                        <a:spLocks noChangeArrowheads="1"/>
                      </p:cNvSpPr>
                      <p:nvPr/>
                    </p:nvSpPr>
                    <p:spPr bwMode="auto">
                      <a:xfrm flipH="1">
                        <a:off x="2440" y="2633"/>
                        <a:ext cx="256" cy="273"/>
                      </a:xfrm>
                      <a:prstGeom prst="rtTriangle">
                        <a:avLst/>
                      </a:prstGeom>
                      <a:solidFill>
                        <a:srgbClr val="009900">
                          <a:alpha val="50195"/>
                        </a:srgbClr>
                      </a:solidFill>
                      <a:ln w="9525">
                        <a:noFill/>
                        <a:miter lim="800000"/>
                        <a:headEnd/>
                        <a:tailEnd/>
                      </a:ln>
                    </p:spPr>
                    <p:txBody>
                      <a:bodyPr wrap="none" anchor="ctr"/>
                      <a:lstStyle/>
                      <a:p>
                        <a:endParaRPr lang="en-US"/>
                      </a:p>
                    </p:txBody>
                  </p:sp>
                  <p:sp>
                    <p:nvSpPr>
                      <p:cNvPr id="115109" name="Rectangle 851"/>
                      <p:cNvSpPr>
                        <a:spLocks noChangeArrowheads="1"/>
                      </p:cNvSpPr>
                      <p:nvPr/>
                    </p:nvSpPr>
                    <p:spPr bwMode="auto">
                      <a:xfrm>
                        <a:off x="2440" y="902"/>
                        <a:ext cx="85" cy="1048"/>
                      </a:xfrm>
                      <a:prstGeom prst="rect">
                        <a:avLst/>
                      </a:prstGeom>
                      <a:solidFill>
                        <a:srgbClr val="FF0000"/>
                      </a:solidFill>
                      <a:ln w="9525">
                        <a:noFill/>
                        <a:miter lim="800000"/>
                        <a:headEnd/>
                        <a:tailEnd/>
                      </a:ln>
                    </p:spPr>
                    <p:txBody>
                      <a:bodyPr wrap="none" anchor="ctr"/>
                      <a:lstStyle/>
                      <a:p>
                        <a:endParaRPr lang="en-US"/>
                      </a:p>
                    </p:txBody>
                  </p:sp>
                  <p:sp>
                    <p:nvSpPr>
                      <p:cNvPr id="115110" name="AutoShape 852"/>
                      <p:cNvSpPr>
                        <a:spLocks noChangeArrowheads="1"/>
                      </p:cNvSpPr>
                      <p:nvPr/>
                    </p:nvSpPr>
                    <p:spPr bwMode="auto">
                      <a:xfrm flipH="1" flipV="1">
                        <a:off x="2440" y="1939"/>
                        <a:ext cx="128" cy="137"/>
                      </a:xfrm>
                      <a:prstGeom prst="rtTriangle">
                        <a:avLst/>
                      </a:prstGeom>
                      <a:solidFill>
                        <a:srgbClr val="FF0000"/>
                      </a:solidFill>
                      <a:ln w="9525">
                        <a:noFill/>
                        <a:miter lim="800000"/>
                        <a:headEnd/>
                        <a:tailEnd/>
                      </a:ln>
                    </p:spPr>
                    <p:txBody>
                      <a:bodyPr wrap="none" anchor="ctr"/>
                      <a:lstStyle/>
                      <a:p>
                        <a:endParaRPr lang="en-US"/>
                      </a:p>
                    </p:txBody>
                  </p:sp>
                  <p:sp>
                    <p:nvSpPr>
                      <p:cNvPr id="115111" name="Rectangle 853"/>
                      <p:cNvSpPr>
                        <a:spLocks noChangeArrowheads="1"/>
                      </p:cNvSpPr>
                      <p:nvPr/>
                    </p:nvSpPr>
                    <p:spPr bwMode="auto">
                      <a:xfrm>
                        <a:off x="2152" y="1358"/>
                        <a:ext cx="85" cy="182"/>
                      </a:xfrm>
                      <a:prstGeom prst="rect">
                        <a:avLst/>
                      </a:prstGeom>
                      <a:solidFill>
                        <a:schemeClr val="tx1"/>
                      </a:solidFill>
                      <a:ln w="9525">
                        <a:noFill/>
                        <a:miter lim="800000"/>
                        <a:headEnd/>
                        <a:tailEnd/>
                      </a:ln>
                    </p:spPr>
                    <p:txBody>
                      <a:bodyPr wrap="none" anchor="ctr"/>
                      <a:lstStyle/>
                      <a:p>
                        <a:endParaRPr lang="en-US"/>
                      </a:p>
                    </p:txBody>
                  </p:sp>
                  <p:sp>
                    <p:nvSpPr>
                      <p:cNvPr id="115112" name="Rectangle 854"/>
                      <p:cNvSpPr>
                        <a:spLocks noChangeArrowheads="1"/>
                      </p:cNvSpPr>
                      <p:nvPr/>
                    </p:nvSpPr>
                    <p:spPr bwMode="auto">
                      <a:xfrm flipH="1" flipV="1">
                        <a:off x="3419" y="923"/>
                        <a:ext cx="85" cy="182"/>
                      </a:xfrm>
                      <a:prstGeom prst="rect">
                        <a:avLst/>
                      </a:prstGeom>
                      <a:solidFill>
                        <a:schemeClr val="tx1"/>
                      </a:solidFill>
                      <a:ln w="9525">
                        <a:noFill/>
                        <a:miter lim="800000"/>
                        <a:headEnd/>
                        <a:tailEnd/>
                      </a:ln>
                    </p:spPr>
                    <p:txBody>
                      <a:bodyPr wrap="none" anchor="ctr"/>
                      <a:lstStyle/>
                      <a:p>
                        <a:endParaRPr lang="en-US"/>
                      </a:p>
                    </p:txBody>
                  </p:sp>
                  <p:sp>
                    <p:nvSpPr>
                      <p:cNvPr id="115113" name="Rectangle 855"/>
                      <p:cNvSpPr>
                        <a:spLocks noChangeArrowheads="1"/>
                      </p:cNvSpPr>
                      <p:nvPr/>
                    </p:nvSpPr>
                    <p:spPr bwMode="auto">
                      <a:xfrm>
                        <a:off x="2440" y="902"/>
                        <a:ext cx="341" cy="228"/>
                      </a:xfrm>
                      <a:prstGeom prst="rect">
                        <a:avLst/>
                      </a:prstGeom>
                      <a:noFill/>
                      <a:ln w="9525">
                        <a:solidFill>
                          <a:schemeClr val="tx1"/>
                        </a:solidFill>
                        <a:prstDash val="sysDot"/>
                        <a:miter lim="800000"/>
                        <a:headEnd/>
                        <a:tailEnd/>
                      </a:ln>
                    </p:spPr>
                    <p:txBody>
                      <a:bodyPr wrap="none" anchor="ctr"/>
                      <a:lstStyle/>
                      <a:p>
                        <a:endParaRPr lang="en-US"/>
                      </a:p>
                    </p:txBody>
                  </p:sp>
                  <p:sp>
                    <p:nvSpPr>
                      <p:cNvPr id="115114" name="Rectangle 856"/>
                      <p:cNvSpPr>
                        <a:spLocks noChangeArrowheads="1"/>
                      </p:cNvSpPr>
                      <p:nvPr/>
                    </p:nvSpPr>
                    <p:spPr bwMode="auto">
                      <a:xfrm>
                        <a:off x="2908" y="1333"/>
                        <a:ext cx="341" cy="228"/>
                      </a:xfrm>
                      <a:prstGeom prst="rect">
                        <a:avLst/>
                      </a:prstGeom>
                      <a:noFill/>
                      <a:ln w="9525">
                        <a:solidFill>
                          <a:schemeClr val="tx1"/>
                        </a:solidFill>
                        <a:prstDash val="sysDot"/>
                        <a:miter lim="800000"/>
                        <a:headEnd/>
                        <a:tailEnd/>
                      </a:ln>
                    </p:spPr>
                    <p:txBody>
                      <a:bodyPr wrap="none" anchor="ctr"/>
                      <a:lstStyle/>
                      <a:p>
                        <a:endParaRPr lang="en-US"/>
                      </a:p>
                    </p:txBody>
                  </p:sp>
                  <p:sp>
                    <p:nvSpPr>
                      <p:cNvPr id="115115" name="Rectangle 857"/>
                      <p:cNvSpPr>
                        <a:spLocks noChangeArrowheads="1"/>
                      </p:cNvSpPr>
                      <p:nvPr/>
                    </p:nvSpPr>
                    <p:spPr bwMode="auto">
                      <a:xfrm>
                        <a:off x="2987" y="853"/>
                        <a:ext cx="135" cy="487"/>
                      </a:xfrm>
                      <a:prstGeom prst="rect">
                        <a:avLst/>
                      </a:prstGeom>
                      <a:solidFill>
                        <a:srgbClr val="FF0000"/>
                      </a:solidFill>
                      <a:ln w="9525">
                        <a:noFill/>
                        <a:miter lim="800000"/>
                        <a:headEnd/>
                        <a:tailEnd/>
                      </a:ln>
                    </p:spPr>
                    <p:txBody>
                      <a:bodyPr wrap="none" anchor="ctr"/>
                      <a:lstStyle/>
                      <a:p>
                        <a:endParaRPr lang="en-US"/>
                      </a:p>
                    </p:txBody>
                  </p:sp>
                  <p:sp>
                    <p:nvSpPr>
                      <p:cNvPr id="115116" name="Rectangle 858"/>
                      <p:cNvSpPr>
                        <a:spLocks noChangeArrowheads="1"/>
                      </p:cNvSpPr>
                      <p:nvPr/>
                    </p:nvSpPr>
                    <p:spPr bwMode="auto">
                      <a:xfrm flipH="1" flipV="1">
                        <a:off x="2483" y="937"/>
                        <a:ext cx="936" cy="137"/>
                      </a:xfrm>
                      <a:prstGeom prst="rect">
                        <a:avLst/>
                      </a:prstGeom>
                      <a:solidFill>
                        <a:srgbClr val="009900">
                          <a:alpha val="50195"/>
                        </a:srgbClr>
                      </a:solidFill>
                      <a:ln w="9525">
                        <a:noFill/>
                        <a:miter lim="800000"/>
                        <a:headEnd/>
                        <a:tailEnd/>
                      </a:ln>
                    </p:spPr>
                    <p:txBody>
                      <a:bodyPr wrap="none" anchor="ctr"/>
                      <a:lstStyle/>
                      <a:p>
                        <a:endParaRPr lang="en-US"/>
                      </a:p>
                    </p:txBody>
                  </p:sp>
                  <p:sp>
                    <p:nvSpPr>
                      <p:cNvPr id="115117" name="Rectangle 859"/>
                      <p:cNvSpPr>
                        <a:spLocks noChangeArrowheads="1"/>
                      </p:cNvSpPr>
                      <p:nvPr/>
                    </p:nvSpPr>
                    <p:spPr bwMode="auto">
                      <a:xfrm>
                        <a:off x="2240" y="1393"/>
                        <a:ext cx="936" cy="136"/>
                      </a:xfrm>
                      <a:prstGeom prst="rect">
                        <a:avLst/>
                      </a:prstGeom>
                      <a:solidFill>
                        <a:srgbClr val="009900">
                          <a:alpha val="50195"/>
                        </a:srgbClr>
                      </a:solidFill>
                      <a:ln w="9525">
                        <a:noFill/>
                        <a:miter lim="800000"/>
                        <a:headEnd/>
                        <a:tailEnd/>
                      </a:ln>
                    </p:spPr>
                    <p:txBody>
                      <a:bodyPr wrap="none" anchor="ctr"/>
                      <a:lstStyle/>
                      <a:p>
                        <a:endParaRPr lang="en-US"/>
                      </a:p>
                    </p:txBody>
                  </p:sp>
                  <p:sp>
                    <p:nvSpPr>
                      <p:cNvPr id="115118" name="Rectangle 860"/>
                      <p:cNvSpPr>
                        <a:spLocks noChangeArrowheads="1"/>
                      </p:cNvSpPr>
                      <p:nvPr/>
                    </p:nvSpPr>
                    <p:spPr bwMode="auto">
                      <a:xfrm rot="-2700000">
                        <a:off x="2198" y="2254"/>
                        <a:ext cx="340" cy="638"/>
                      </a:xfrm>
                      <a:prstGeom prst="rect">
                        <a:avLst/>
                      </a:prstGeom>
                      <a:solidFill>
                        <a:srgbClr val="009900">
                          <a:alpha val="50195"/>
                        </a:srgbClr>
                      </a:solidFill>
                      <a:ln w="9525">
                        <a:noFill/>
                        <a:miter lim="800000"/>
                        <a:headEnd/>
                        <a:tailEnd/>
                      </a:ln>
                    </p:spPr>
                    <p:txBody>
                      <a:bodyPr wrap="none" anchor="ctr"/>
                      <a:lstStyle/>
                      <a:p>
                        <a:endParaRPr lang="en-US"/>
                      </a:p>
                    </p:txBody>
                  </p:sp>
                  <p:sp>
                    <p:nvSpPr>
                      <p:cNvPr id="115119" name="Rectangle 861"/>
                      <p:cNvSpPr>
                        <a:spLocks noChangeArrowheads="1"/>
                      </p:cNvSpPr>
                      <p:nvPr/>
                    </p:nvSpPr>
                    <p:spPr bwMode="auto">
                      <a:xfrm>
                        <a:off x="1760" y="3225"/>
                        <a:ext cx="170" cy="910"/>
                      </a:xfrm>
                      <a:prstGeom prst="rect">
                        <a:avLst/>
                      </a:prstGeom>
                      <a:solidFill>
                        <a:srgbClr val="009900">
                          <a:alpha val="50195"/>
                        </a:srgbClr>
                      </a:solidFill>
                      <a:ln w="9525">
                        <a:noFill/>
                        <a:miter lim="800000"/>
                        <a:headEnd/>
                        <a:tailEnd/>
                      </a:ln>
                    </p:spPr>
                    <p:txBody>
                      <a:bodyPr wrap="none" anchor="ctr"/>
                      <a:lstStyle/>
                      <a:p>
                        <a:endParaRPr lang="en-US"/>
                      </a:p>
                    </p:txBody>
                  </p:sp>
                  <p:sp>
                    <p:nvSpPr>
                      <p:cNvPr id="115120" name="Rectangle 862"/>
                      <p:cNvSpPr>
                        <a:spLocks noChangeArrowheads="1"/>
                      </p:cNvSpPr>
                      <p:nvPr/>
                    </p:nvSpPr>
                    <p:spPr bwMode="auto">
                      <a:xfrm>
                        <a:off x="2440" y="3225"/>
                        <a:ext cx="171" cy="910"/>
                      </a:xfrm>
                      <a:prstGeom prst="rect">
                        <a:avLst/>
                      </a:prstGeom>
                      <a:solidFill>
                        <a:srgbClr val="009900">
                          <a:alpha val="50195"/>
                        </a:srgbClr>
                      </a:solidFill>
                      <a:ln w="9525">
                        <a:noFill/>
                        <a:miter lim="800000"/>
                        <a:headEnd/>
                        <a:tailEnd/>
                      </a:ln>
                    </p:spPr>
                    <p:txBody>
                      <a:bodyPr wrap="none" anchor="ctr"/>
                      <a:lstStyle/>
                      <a:p>
                        <a:endParaRPr lang="en-US"/>
                      </a:p>
                    </p:txBody>
                  </p:sp>
                  <p:sp>
                    <p:nvSpPr>
                      <p:cNvPr id="115121" name="Text Box 863"/>
                      <p:cNvSpPr txBox="1">
                        <a:spLocks noChangeArrowheads="1"/>
                      </p:cNvSpPr>
                      <p:nvPr/>
                    </p:nvSpPr>
                    <p:spPr bwMode="auto">
                      <a:xfrm>
                        <a:off x="2049" y="720"/>
                        <a:ext cx="320" cy="1222"/>
                      </a:xfrm>
                      <a:prstGeom prst="rect">
                        <a:avLst/>
                      </a:prstGeom>
                      <a:noFill/>
                      <a:ln w="9525">
                        <a:noFill/>
                        <a:miter lim="800000"/>
                        <a:headEnd/>
                        <a:tailEnd/>
                      </a:ln>
                    </p:spPr>
                    <p:txBody>
                      <a:bodyPr wrap="none">
                        <a:spAutoFit/>
                      </a:bodyPr>
                      <a:lstStyle/>
                      <a:p>
                        <a:pPr eaLnBrk="1" hangingPunct="1"/>
                        <a:endParaRPr lang="en-US">
                          <a:solidFill>
                            <a:srgbClr val="000000"/>
                          </a:solidFill>
                          <a:latin typeface="Arial" pitchFamily="34" charset="0"/>
                        </a:endParaRPr>
                      </a:p>
                    </p:txBody>
                  </p:sp>
                  <p:sp>
                    <p:nvSpPr>
                      <p:cNvPr id="115122" name="Text Box 864"/>
                      <p:cNvSpPr txBox="1">
                        <a:spLocks noChangeArrowheads="1"/>
                      </p:cNvSpPr>
                      <p:nvPr/>
                    </p:nvSpPr>
                    <p:spPr bwMode="auto">
                      <a:xfrm>
                        <a:off x="2867" y="2888"/>
                        <a:ext cx="319" cy="1222"/>
                      </a:xfrm>
                      <a:prstGeom prst="rect">
                        <a:avLst/>
                      </a:prstGeom>
                      <a:noFill/>
                      <a:ln w="9525">
                        <a:noFill/>
                        <a:miter lim="800000"/>
                        <a:headEnd/>
                        <a:tailEnd/>
                      </a:ln>
                    </p:spPr>
                    <p:txBody>
                      <a:bodyPr wrap="none">
                        <a:spAutoFit/>
                      </a:bodyPr>
                      <a:lstStyle/>
                      <a:p>
                        <a:pPr eaLnBrk="1" hangingPunct="1"/>
                        <a:endParaRPr lang="en-US">
                          <a:solidFill>
                            <a:srgbClr val="000000"/>
                          </a:solidFill>
                          <a:latin typeface="Arial" pitchFamily="34" charset="0"/>
                        </a:endParaRPr>
                      </a:p>
                    </p:txBody>
                  </p:sp>
                  <p:sp>
                    <p:nvSpPr>
                      <p:cNvPr id="115123" name="Text Box 865"/>
                      <p:cNvSpPr txBox="1">
                        <a:spLocks noChangeArrowheads="1"/>
                      </p:cNvSpPr>
                      <p:nvPr/>
                    </p:nvSpPr>
                    <p:spPr bwMode="auto">
                      <a:xfrm>
                        <a:off x="2861" y="1063"/>
                        <a:ext cx="321" cy="1222"/>
                      </a:xfrm>
                      <a:prstGeom prst="rect">
                        <a:avLst/>
                      </a:prstGeom>
                      <a:noFill/>
                      <a:ln w="9525">
                        <a:noFill/>
                        <a:miter lim="800000"/>
                        <a:headEnd/>
                        <a:tailEnd/>
                      </a:ln>
                    </p:spPr>
                    <p:txBody>
                      <a:bodyPr wrap="none">
                        <a:spAutoFit/>
                      </a:bodyPr>
                      <a:lstStyle/>
                      <a:p>
                        <a:pPr eaLnBrk="1" hangingPunct="1"/>
                        <a:endParaRPr lang="en-US">
                          <a:solidFill>
                            <a:srgbClr val="000000"/>
                          </a:solidFill>
                          <a:latin typeface="Arial" pitchFamily="34" charset="0"/>
                        </a:endParaRPr>
                      </a:p>
                    </p:txBody>
                  </p:sp>
                  <p:sp>
                    <p:nvSpPr>
                      <p:cNvPr id="115124" name="Text Box 866"/>
                      <p:cNvSpPr txBox="1">
                        <a:spLocks noChangeArrowheads="1"/>
                      </p:cNvSpPr>
                      <p:nvPr/>
                    </p:nvSpPr>
                    <p:spPr bwMode="auto">
                      <a:xfrm>
                        <a:off x="2325" y="1208"/>
                        <a:ext cx="321" cy="1219"/>
                      </a:xfrm>
                      <a:prstGeom prst="rect">
                        <a:avLst/>
                      </a:prstGeom>
                      <a:noFill/>
                      <a:ln w="9525">
                        <a:noFill/>
                        <a:miter lim="800000"/>
                        <a:headEnd/>
                        <a:tailEnd/>
                      </a:ln>
                    </p:spPr>
                    <p:txBody>
                      <a:bodyPr wrap="none">
                        <a:spAutoFit/>
                      </a:bodyPr>
                      <a:lstStyle/>
                      <a:p>
                        <a:pPr eaLnBrk="1" hangingPunct="1"/>
                        <a:endParaRPr lang="en-US">
                          <a:solidFill>
                            <a:srgbClr val="000000"/>
                          </a:solidFill>
                          <a:latin typeface="Arial" pitchFamily="34" charset="0"/>
                        </a:endParaRPr>
                      </a:p>
                    </p:txBody>
                  </p:sp>
                  <p:sp>
                    <p:nvSpPr>
                      <p:cNvPr id="115125" name="Text Box 867"/>
                      <p:cNvSpPr txBox="1">
                        <a:spLocks noChangeArrowheads="1"/>
                      </p:cNvSpPr>
                      <p:nvPr/>
                    </p:nvSpPr>
                    <p:spPr bwMode="auto">
                      <a:xfrm>
                        <a:off x="2958" y="2027"/>
                        <a:ext cx="320" cy="1220"/>
                      </a:xfrm>
                      <a:prstGeom prst="rect">
                        <a:avLst/>
                      </a:prstGeom>
                      <a:noFill/>
                      <a:ln w="9525">
                        <a:noFill/>
                        <a:miter lim="800000"/>
                        <a:headEnd/>
                        <a:tailEnd/>
                      </a:ln>
                    </p:spPr>
                    <p:txBody>
                      <a:bodyPr wrap="none">
                        <a:spAutoFit/>
                      </a:bodyPr>
                      <a:lstStyle/>
                      <a:p>
                        <a:pPr eaLnBrk="1" hangingPunct="1"/>
                        <a:endParaRPr lang="en-US">
                          <a:solidFill>
                            <a:srgbClr val="000000"/>
                          </a:solidFill>
                          <a:latin typeface="Arial" pitchFamily="34" charset="0"/>
                        </a:endParaRPr>
                      </a:p>
                    </p:txBody>
                  </p:sp>
                  <p:sp>
                    <p:nvSpPr>
                      <p:cNvPr id="115126" name="Text Box 868"/>
                      <p:cNvSpPr txBox="1">
                        <a:spLocks noChangeArrowheads="1"/>
                      </p:cNvSpPr>
                      <p:nvPr/>
                    </p:nvSpPr>
                    <p:spPr bwMode="auto">
                      <a:xfrm>
                        <a:off x="2375" y="2312"/>
                        <a:ext cx="321" cy="1220"/>
                      </a:xfrm>
                      <a:prstGeom prst="rect">
                        <a:avLst/>
                      </a:prstGeom>
                      <a:noFill/>
                      <a:ln w="9525">
                        <a:noFill/>
                        <a:miter lim="800000"/>
                        <a:headEnd/>
                        <a:tailEnd/>
                      </a:ln>
                    </p:spPr>
                    <p:txBody>
                      <a:bodyPr wrap="none">
                        <a:spAutoFit/>
                      </a:bodyPr>
                      <a:lstStyle/>
                      <a:p>
                        <a:pPr eaLnBrk="1" hangingPunct="1"/>
                        <a:endParaRPr lang="en-US">
                          <a:solidFill>
                            <a:srgbClr val="000000"/>
                          </a:solidFill>
                          <a:latin typeface="Arial" pitchFamily="34" charset="0"/>
                        </a:endParaRPr>
                      </a:p>
                    </p:txBody>
                  </p:sp>
                  <p:sp>
                    <p:nvSpPr>
                      <p:cNvPr id="115127" name="Rectangle 869"/>
                      <p:cNvSpPr>
                        <a:spLocks noChangeArrowheads="1"/>
                      </p:cNvSpPr>
                      <p:nvPr/>
                    </p:nvSpPr>
                    <p:spPr bwMode="auto">
                      <a:xfrm>
                        <a:off x="1760" y="3088"/>
                        <a:ext cx="255" cy="228"/>
                      </a:xfrm>
                      <a:prstGeom prst="rect">
                        <a:avLst/>
                      </a:prstGeom>
                      <a:solidFill>
                        <a:srgbClr val="009900">
                          <a:alpha val="50195"/>
                        </a:srgbClr>
                      </a:solidFill>
                      <a:ln w="9525">
                        <a:noFill/>
                        <a:miter lim="800000"/>
                        <a:headEnd/>
                        <a:tailEnd/>
                      </a:ln>
                    </p:spPr>
                    <p:txBody>
                      <a:bodyPr wrap="none" anchor="ctr"/>
                      <a:lstStyle/>
                      <a:p>
                        <a:endParaRPr lang="en-US"/>
                      </a:p>
                    </p:txBody>
                  </p:sp>
                  <p:sp>
                    <p:nvSpPr>
                      <p:cNvPr id="115128" name="Rectangle 870"/>
                      <p:cNvSpPr>
                        <a:spLocks noChangeArrowheads="1"/>
                      </p:cNvSpPr>
                      <p:nvPr/>
                    </p:nvSpPr>
                    <p:spPr bwMode="auto">
                      <a:xfrm>
                        <a:off x="1802" y="2951"/>
                        <a:ext cx="85" cy="137"/>
                      </a:xfrm>
                      <a:prstGeom prst="rect">
                        <a:avLst/>
                      </a:prstGeom>
                      <a:solidFill>
                        <a:srgbClr val="009900">
                          <a:alpha val="50195"/>
                        </a:srgbClr>
                      </a:solidFill>
                      <a:ln w="9525">
                        <a:noFill/>
                        <a:miter lim="800000"/>
                        <a:headEnd/>
                        <a:tailEnd/>
                      </a:ln>
                    </p:spPr>
                    <p:txBody>
                      <a:bodyPr wrap="none" anchor="ctr"/>
                      <a:lstStyle/>
                      <a:p>
                        <a:endParaRPr lang="en-US"/>
                      </a:p>
                    </p:txBody>
                  </p:sp>
                  <p:sp>
                    <p:nvSpPr>
                      <p:cNvPr id="115129" name="Rectangle 871"/>
                      <p:cNvSpPr>
                        <a:spLocks noChangeArrowheads="1"/>
                      </p:cNvSpPr>
                      <p:nvPr/>
                    </p:nvSpPr>
                    <p:spPr bwMode="auto">
                      <a:xfrm>
                        <a:off x="1872" y="2946"/>
                        <a:ext cx="144" cy="192"/>
                      </a:xfrm>
                      <a:prstGeom prst="rect">
                        <a:avLst/>
                      </a:prstGeom>
                      <a:solidFill>
                        <a:srgbClr val="009900">
                          <a:alpha val="50195"/>
                        </a:srgbClr>
                      </a:solidFill>
                      <a:ln w="9525">
                        <a:noFill/>
                        <a:miter lim="800000"/>
                        <a:headEnd/>
                        <a:tailEnd/>
                      </a:ln>
                    </p:spPr>
                    <p:txBody>
                      <a:bodyPr wrap="none" anchor="ctr"/>
                      <a:lstStyle/>
                      <a:p>
                        <a:endParaRPr lang="en-US"/>
                      </a:p>
                    </p:txBody>
                  </p:sp>
                  <p:sp>
                    <p:nvSpPr>
                      <p:cNvPr id="115130" name="AutoShape 872"/>
                      <p:cNvSpPr>
                        <a:spLocks noChangeArrowheads="1"/>
                      </p:cNvSpPr>
                      <p:nvPr/>
                    </p:nvSpPr>
                    <p:spPr bwMode="auto">
                      <a:xfrm flipV="1">
                        <a:off x="2034" y="2223"/>
                        <a:ext cx="277" cy="273"/>
                      </a:xfrm>
                      <a:prstGeom prst="rtTriangle">
                        <a:avLst/>
                      </a:prstGeom>
                      <a:solidFill>
                        <a:srgbClr val="009900">
                          <a:alpha val="50195"/>
                        </a:srgbClr>
                      </a:solidFill>
                      <a:ln w="9525">
                        <a:noFill/>
                        <a:miter lim="800000"/>
                        <a:headEnd/>
                        <a:tailEnd/>
                      </a:ln>
                    </p:spPr>
                    <p:txBody>
                      <a:bodyPr wrap="none" anchor="ctr"/>
                      <a:lstStyle/>
                      <a:p>
                        <a:endParaRPr lang="en-US"/>
                      </a:p>
                    </p:txBody>
                  </p:sp>
                  <p:sp>
                    <p:nvSpPr>
                      <p:cNvPr id="115131" name="Rectangle 873"/>
                      <p:cNvSpPr>
                        <a:spLocks noChangeArrowheads="1"/>
                      </p:cNvSpPr>
                      <p:nvPr/>
                    </p:nvSpPr>
                    <p:spPr bwMode="auto">
                      <a:xfrm>
                        <a:off x="2027" y="2279"/>
                        <a:ext cx="85" cy="182"/>
                      </a:xfrm>
                      <a:prstGeom prst="rect">
                        <a:avLst/>
                      </a:prstGeom>
                      <a:solidFill>
                        <a:schemeClr val="tx1"/>
                      </a:solidFill>
                      <a:ln w="9525">
                        <a:noFill/>
                        <a:miter lim="800000"/>
                        <a:headEnd/>
                        <a:tailEnd/>
                      </a:ln>
                    </p:spPr>
                    <p:txBody>
                      <a:bodyPr wrap="none" anchor="ctr"/>
                      <a:lstStyle/>
                      <a:p>
                        <a:endParaRPr lang="en-US"/>
                      </a:p>
                    </p:txBody>
                  </p:sp>
                  <p:sp>
                    <p:nvSpPr>
                      <p:cNvPr id="115132" name="Text Box 874"/>
                      <p:cNvSpPr txBox="1">
                        <a:spLocks noChangeArrowheads="1"/>
                      </p:cNvSpPr>
                      <p:nvPr/>
                    </p:nvSpPr>
                    <p:spPr bwMode="auto">
                      <a:xfrm>
                        <a:off x="1797" y="3507"/>
                        <a:ext cx="321" cy="1222"/>
                      </a:xfrm>
                      <a:prstGeom prst="rect">
                        <a:avLst/>
                      </a:prstGeom>
                      <a:noFill/>
                      <a:ln w="9525">
                        <a:noFill/>
                        <a:miter lim="800000"/>
                        <a:headEnd/>
                        <a:tailEnd/>
                      </a:ln>
                    </p:spPr>
                    <p:txBody>
                      <a:bodyPr wrap="none">
                        <a:spAutoFit/>
                      </a:bodyPr>
                      <a:lstStyle/>
                      <a:p>
                        <a:pPr eaLnBrk="1" hangingPunct="1"/>
                        <a:endParaRPr lang="en-US">
                          <a:solidFill>
                            <a:srgbClr val="000000"/>
                          </a:solidFill>
                          <a:latin typeface="Arial" pitchFamily="34" charset="0"/>
                        </a:endParaRPr>
                      </a:p>
                    </p:txBody>
                  </p:sp>
                  <p:sp>
                    <p:nvSpPr>
                      <p:cNvPr id="115133" name="Text Box 875"/>
                      <p:cNvSpPr txBox="1">
                        <a:spLocks noChangeArrowheads="1"/>
                      </p:cNvSpPr>
                      <p:nvPr/>
                    </p:nvSpPr>
                    <p:spPr bwMode="auto">
                      <a:xfrm>
                        <a:off x="2469" y="3513"/>
                        <a:ext cx="320" cy="1219"/>
                      </a:xfrm>
                      <a:prstGeom prst="rect">
                        <a:avLst/>
                      </a:prstGeom>
                      <a:noFill/>
                      <a:ln w="9525">
                        <a:noFill/>
                        <a:miter lim="800000"/>
                        <a:headEnd/>
                        <a:tailEnd/>
                      </a:ln>
                    </p:spPr>
                    <p:txBody>
                      <a:bodyPr wrap="none">
                        <a:spAutoFit/>
                      </a:bodyPr>
                      <a:lstStyle/>
                      <a:p>
                        <a:pPr eaLnBrk="1" hangingPunct="1"/>
                        <a:endParaRPr lang="en-US">
                          <a:solidFill>
                            <a:srgbClr val="000000"/>
                          </a:solidFill>
                          <a:latin typeface="Arial" pitchFamily="34" charset="0"/>
                        </a:endParaRPr>
                      </a:p>
                    </p:txBody>
                  </p:sp>
                </p:grpSp>
                <p:grpSp>
                  <p:nvGrpSpPr>
                    <p:cNvPr id="26" name="Group 876"/>
                    <p:cNvGrpSpPr>
                      <a:grpSpLocks/>
                    </p:cNvGrpSpPr>
                    <p:nvPr/>
                  </p:nvGrpSpPr>
                  <p:grpSpPr bwMode="auto">
                    <a:xfrm flipV="1">
                      <a:off x="528" y="1392"/>
                      <a:ext cx="693" cy="844"/>
                      <a:chOff x="1632" y="720"/>
                      <a:chExt cx="1915" cy="4464"/>
                    </a:xfrm>
                  </p:grpSpPr>
                  <p:sp>
                    <p:nvSpPr>
                      <p:cNvPr id="115026" name="Rectangle 877"/>
                      <p:cNvSpPr>
                        <a:spLocks noChangeArrowheads="1"/>
                      </p:cNvSpPr>
                      <p:nvPr/>
                    </p:nvSpPr>
                    <p:spPr bwMode="auto">
                      <a:xfrm>
                        <a:off x="2143" y="720"/>
                        <a:ext cx="170" cy="956"/>
                      </a:xfrm>
                      <a:prstGeom prst="rect">
                        <a:avLst/>
                      </a:prstGeom>
                      <a:solidFill>
                        <a:srgbClr val="32A0DA">
                          <a:alpha val="50195"/>
                        </a:srgbClr>
                      </a:solidFill>
                      <a:ln w="9525">
                        <a:noFill/>
                        <a:miter lim="800000"/>
                        <a:headEnd/>
                        <a:tailEnd/>
                      </a:ln>
                    </p:spPr>
                    <p:txBody>
                      <a:bodyPr wrap="none" anchor="ctr"/>
                      <a:lstStyle/>
                      <a:p>
                        <a:endParaRPr lang="en-US"/>
                      </a:p>
                    </p:txBody>
                  </p:sp>
                  <p:sp>
                    <p:nvSpPr>
                      <p:cNvPr id="115027" name="Rectangle 878"/>
                      <p:cNvSpPr>
                        <a:spLocks noChangeArrowheads="1"/>
                      </p:cNvSpPr>
                      <p:nvPr/>
                    </p:nvSpPr>
                    <p:spPr bwMode="auto">
                      <a:xfrm>
                        <a:off x="2270" y="720"/>
                        <a:ext cx="1234" cy="501"/>
                      </a:xfrm>
                      <a:prstGeom prst="rect">
                        <a:avLst/>
                      </a:prstGeom>
                      <a:solidFill>
                        <a:srgbClr val="32A0DA">
                          <a:alpha val="50195"/>
                        </a:srgbClr>
                      </a:solidFill>
                      <a:ln w="9525">
                        <a:noFill/>
                        <a:miter lim="800000"/>
                        <a:headEnd/>
                        <a:tailEnd/>
                      </a:ln>
                    </p:spPr>
                    <p:txBody>
                      <a:bodyPr wrap="none" anchor="ctr"/>
                      <a:lstStyle/>
                      <a:p>
                        <a:endParaRPr lang="en-US"/>
                      </a:p>
                    </p:txBody>
                  </p:sp>
                  <p:sp>
                    <p:nvSpPr>
                      <p:cNvPr id="115028" name="Rectangle 879"/>
                      <p:cNvSpPr>
                        <a:spLocks noChangeArrowheads="1"/>
                      </p:cNvSpPr>
                      <p:nvPr/>
                    </p:nvSpPr>
                    <p:spPr bwMode="auto">
                      <a:xfrm>
                        <a:off x="2038" y="1950"/>
                        <a:ext cx="1381" cy="1229"/>
                      </a:xfrm>
                      <a:prstGeom prst="rect">
                        <a:avLst/>
                      </a:prstGeom>
                      <a:solidFill>
                        <a:srgbClr val="32A0DA">
                          <a:alpha val="50195"/>
                        </a:srgbClr>
                      </a:solidFill>
                      <a:ln w="9525">
                        <a:noFill/>
                        <a:miter lim="800000"/>
                        <a:headEnd/>
                        <a:tailEnd/>
                      </a:ln>
                    </p:spPr>
                    <p:txBody>
                      <a:bodyPr wrap="none" anchor="ctr"/>
                      <a:lstStyle/>
                      <a:p>
                        <a:endParaRPr lang="en-US"/>
                      </a:p>
                    </p:txBody>
                  </p:sp>
                  <p:sp>
                    <p:nvSpPr>
                      <p:cNvPr id="115029" name="Rectangle 880"/>
                      <p:cNvSpPr>
                        <a:spLocks noChangeArrowheads="1"/>
                      </p:cNvSpPr>
                      <p:nvPr/>
                    </p:nvSpPr>
                    <p:spPr bwMode="auto">
                      <a:xfrm>
                        <a:off x="1632" y="3680"/>
                        <a:ext cx="1276" cy="228"/>
                      </a:xfrm>
                      <a:prstGeom prst="rect">
                        <a:avLst/>
                      </a:prstGeom>
                      <a:solidFill>
                        <a:srgbClr val="FF0000"/>
                      </a:solidFill>
                      <a:ln w="9525">
                        <a:noFill/>
                        <a:miter lim="800000"/>
                        <a:headEnd/>
                        <a:tailEnd/>
                      </a:ln>
                    </p:spPr>
                    <p:txBody>
                      <a:bodyPr wrap="none" anchor="ctr"/>
                      <a:lstStyle/>
                      <a:p>
                        <a:endParaRPr lang="en-US"/>
                      </a:p>
                    </p:txBody>
                  </p:sp>
                  <p:sp>
                    <p:nvSpPr>
                      <p:cNvPr id="115030" name="AutoShape 881"/>
                      <p:cNvSpPr>
                        <a:spLocks noChangeArrowheads="1"/>
                      </p:cNvSpPr>
                      <p:nvPr/>
                    </p:nvSpPr>
                    <p:spPr bwMode="auto">
                      <a:xfrm>
                        <a:off x="1887" y="2951"/>
                        <a:ext cx="128" cy="137"/>
                      </a:xfrm>
                      <a:prstGeom prst="rtTriangle">
                        <a:avLst/>
                      </a:prstGeom>
                      <a:solidFill>
                        <a:srgbClr val="009900">
                          <a:alpha val="50195"/>
                        </a:srgbClr>
                      </a:solidFill>
                      <a:ln w="9525">
                        <a:noFill/>
                        <a:miter lim="800000"/>
                        <a:headEnd/>
                        <a:tailEnd/>
                      </a:ln>
                    </p:spPr>
                    <p:txBody>
                      <a:bodyPr wrap="none" anchor="ctr"/>
                      <a:lstStyle/>
                      <a:p>
                        <a:endParaRPr lang="en-US"/>
                      </a:p>
                    </p:txBody>
                  </p:sp>
                  <p:sp>
                    <p:nvSpPr>
                      <p:cNvPr id="115031" name="AutoShape 882"/>
                      <p:cNvSpPr>
                        <a:spLocks noChangeArrowheads="1"/>
                      </p:cNvSpPr>
                      <p:nvPr/>
                    </p:nvSpPr>
                    <p:spPr bwMode="auto">
                      <a:xfrm flipH="1">
                        <a:off x="1760" y="2920"/>
                        <a:ext cx="42" cy="168"/>
                      </a:xfrm>
                      <a:prstGeom prst="rtTriangle">
                        <a:avLst/>
                      </a:prstGeom>
                      <a:solidFill>
                        <a:srgbClr val="009900">
                          <a:alpha val="50195"/>
                        </a:srgbClr>
                      </a:solidFill>
                      <a:ln w="9525">
                        <a:noFill/>
                        <a:miter lim="800000"/>
                        <a:headEnd/>
                        <a:tailEnd/>
                      </a:ln>
                    </p:spPr>
                    <p:txBody>
                      <a:bodyPr wrap="none" anchor="ctr"/>
                      <a:lstStyle/>
                      <a:p>
                        <a:endParaRPr lang="en-US"/>
                      </a:p>
                    </p:txBody>
                  </p:sp>
                  <p:sp>
                    <p:nvSpPr>
                      <p:cNvPr id="115032" name="Rectangle 883"/>
                      <p:cNvSpPr>
                        <a:spLocks noChangeArrowheads="1"/>
                      </p:cNvSpPr>
                      <p:nvPr/>
                    </p:nvSpPr>
                    <p:spPr bwMode="auto">
                      <a:xfrm>
                        <a:off x="1760" y="4135"/>
                        <a:ext cx="255" cy="137"/>
                      </a:xfrm>
                      <a:prstGeom prst="rect">
                        <a:avLst/>
                      </a:prstGeom>
                      <a:solidFill>
                        <a:schemeClr val="tx1"/>
                      </a:solidFill>
                      <a:ln w="9525">
                        <a:noFill/>
                        <a:miter lim="800000"/>
                        <a:headEnd/>
                        <a:tailEnd/>
                      </a:ln>
                    </p:spPr>
                    <p:txBody>
                      <a:bodyPr wrap="none" anchor="ctr"/>
                      <a:lstStyle/>
                      <a:p>
                        <a:endParaRPr lang="en-US"/>
                      </a:p>
                    </p:txBody>
                  </p:sp>
                  <p:sp>
                    <p:nvSpPr>
                      <p:cNvPr id="115033" name="Rectangle 884"/>
                      <p:cNvSpPr>
                        <a:spLocks noChangeArrowheads="1"/>
                      </p:cNvSpPr>
                      <p:nvPr/>
                    </p:nvSpPr>
                    <p:spPr bwMode="auto">
                      <a:xfrm>
                        <a:off x="1675" y="3999"/>
                        <a:ext cx="382" cy="273"/>
                      </a:xfrm>
                      <a:prstGeom prst="rect">
                        <a:avLst/>
                      </a:prstGeom>
                      <a:noFill/>
                      <a:ln w="9525">
                        <a:solidFill>
                          <a:schemeClr val="tx1"/>
                        </a:solidFill>
                        <a:prstDash val="sysDot"/>
                        <a:miter lim="800000"/>
                        <a:headEnd/>
                        <a:tailEnd/>
                      </a:ln>
                    </p:spPr>
                    <p:txBody>
                      <a:bodyPr wrap="none" anchor="ctr"/>
                      <a:lstStyle/>
                      <a:p>
                        <a:endParaRPr lang="en-US"/>
                      </a:p>
                    </p:txBody>
                  </p:sp>
                  <p:sp>
                    <p:nvSpPr>
                      <p:cNvPr id="115034" name="Line 885"/>
                      <p:cNvSpPr>
                        <a:spLocks noChangeShapeType="1"/>
                      </p:cNvSpPr>
                      <p:nvPr/>
                    </p:nvSpPr>
                    <p:spPr bwMode="auto">
                      <a:xfrm>
                        <a:off x="1675" y="4090"/>
                        <a:ext cx="382" cy="1"/>
                      </a:xfrm>
                      <a:prstGeom prst="line">
                        <a:avLst/>
                      </a:prstGeom>
                      <a:noFill/>
                      <a:ln w="9525">
                        <a:solidFill>
                          <a:schemeClr val="tx1"/>
                        </a:solidFill>
                        <a:miter lim="800000"/>
                        <a:headEnd/>
                        <a:tailEnd/>
                      </a:ln>
                    </p:spPr>
                    <p:txBody>
                      <a:bodyPr/>
                      <a:lstStyle/>
                      <a:p>
                        <a:endParaRPr lang="en-US"/>
                      </a:p>
                    </p:txBody>
                  </p:sp>
                  <p:sp>
                    <p:nvSpPr>
                      <p:cNvPr id="115035" name="Rectangle 886"/>
                      <p:cNvSpPr>
                        <a:spLocks noChangeArrowheads="1"/>
                      </p:cNvSpPr>
                      <p:nvPr/>
                    </p:nvSpPr>
                    <p:spPr bwMode="auto">
                      <a:xfrm>
                        <a:off x="2440" y="4135"/>
                        <a:ext cx="256" cy="137"/>
                      </a:xfrm>
                      <a:prstGeom prst="rect">
                        <a:avLst/>
                      </a:prstGeom>
                      <a:solidFill>
                        <a:schemeClr val="tx1"/>
                      </a:solidFill>
                      <a:ln w="9525">
                        <a:noFill/>
                        <a:miter lim="800000"/>
                        <a:headEnd/>
                        <a:tailEnd/>
                      </a:ln>
                    </p:spPr>
                    <p:txBody>
                      <a:bodyPr wrap="none" anchor="ctr"/>
                      <a:lstStyle/>
                      <a:p>
                        <a:endParaRPr lang="en-US"/>
                      </a:p>
                    </p:txBody>
                  </p:sp>
                  <p:sp>
                    <p:nvSpPr>
                      <p:cNvPr id="115036" name="Rectangle 887"/>
                      <p:cNvSpPr>
                        <a:spLocks noChangeArrowheads="1"/>
                      </p:cNvSpPr>
                      <p:nvPr/>
                    </p:nvSpPr>
                    <p:spPr bwMode="auto">
                      <a:xfrm>
                        <a:off x="2355" y="3999"/>
                        <a:ext cx="383" cy="273"/>
                      </a:xfrm>
                      <a:prstGeom prst="rect">
                        <a:avLst/>
                      </a:prstGeom>
                      <a:noFill/>
                      <a:ln w="9525">
                        <a:solidFill>
                          <a:schemeClr val="tx1"/>
                        </a:solidFill>
                        <a:prstDash val="sysDot"/>
                        <a:miter lim="800000"/>
                        <a:headEnd/>
                        <a:tailEnd/>
                      </a:ln>
                    </p:spPr>
                    <p:txBody>
                      <a:bodyPr wrap="none" anchor="ctr"/>
                      <a:lstStyle/>
                      <a:p>
                        <a:endParaRPr lang="en-US"/>
                      </a:p>
                    </p:txBody>
                  </p:sp>
                  <p:sp>
                    <p:nvSpPr>
                      <p:cNvPr id="115037" name="Line 888"/>
                      <p:cNvSpPr>
                        <a:spLocks noChangeShapeType="1"/>
                      </p:cNvSpPr>
                      <p:nvPr/>
                    </p:nvSpPr>
                    <p:spPr bwMode="auto">
                      <a:xfrm>
                        <a:off x="2355" y="4090"/>
                        <a:ext cx="383" cy="1"/>
                      </a:xfrm>
                      <a:prstGeom prst="line">
                        <a:avLst/>
                      </a:prstGeom>
                      <a:noFill/>
                      <a:ln w="9525">
                        <a:solidFill>
                          <a:schemeClr val="tx1"/>
                        </a:solidFill>
                        <a:miter lim="800000"/>
                        <a:headEnd/>
                        <a:tailEnd/>
                      </a:ln>
                    </p:spPr>
                    <p:txBody>
                      <a:bodyPr/>
                      <a:lstStyle/>
                      <a:p>
                        <a:endParaRPr lang="en-US"/>
                      </a:p>
                    </p:txBody>
                  </p:sp>
                  <p:sp>
                    <p:nvSpPr>
                      <p:cNvPr id="115038" name="Rectangle 889"/>
                      <p:cNvSpPr>
                        <a:spLocks noChangeArrowheads="1"/>
                      </p:cNvSpPr>
                      <p:nvPr/>
                    </p:nvSpPr>
                    <p:spPr bwMode="auto">
                      <a:xfrm>
                        <a:off x="2355" y="3771"/>
                        <a:ext cx="383" cy="228"/>
                      </a:xfrm>
                      <a:prstGeom prst="rect">
                        <a:avLst/>
                      </a:prstGeom>
                      <a:noFill/>
                      <a:ln w="9525">
                        <a:solidFill>
                          <a:schemeClr val="tx1"/>
                        </a:solidFill>
                        <a:miter lim="800000"/>
                        <a:headEnd/>
                        <a:tailEnd/>
                      </a:ln>
                    </p:spPr>
                    <p:txBody>
                      <a:bodyPr wrap="none" anchor="ctr"/>
                      <a:lstStyle/>
                      <a:p>
                        <a:endParaRPr lang="en-US"/>
                      </a:p>
                    </p:txBody>
                  </p:sp>
                  <p:sp>
                    <p:nvSpPr>
                      <p:cNvPr id="115039" name="Rectangle 890"/>
                      <p:cNvSpPr>
                        <a:spLocks noChangeArrowheads="1"/>
                      </p:cNvSpPr>
                      <p:nvPr/>
                    </p:nvSpPr>
                    <p:spPr bwMode="auto">
                      <a:xfrm rot="2700000">
                        <a:off x="2189" y="2231"/>
                        <a:ext cx="182" cy="893"/>
                      </a:xfrm>
                      <a:prstGeom prst="rect">
                        <a:avLst/>
                      </a:prstGeom>
                      <a:solidFill>
                        <a:srgbClr val="FF0000"/>
                      </a:solidFill>
                      <a:ln w="9525">
                        <a:noFill/>
                        <a:miter lim="800000"/>
                        <a:headEnd/>
                        <a:tailEnd/>
                      </a:ln>
                    </p:spPr>
                    <p:txBody>
                      <a:bodyPr wrap="none" anchor="ctr"/>
                      <a:lstStyle/>
                      <a:p>
                        <a:endParaRPr lang="en-US"/>
                      </a:p>
                    </p:txBody>
                  </p:sp>
                  <p:sp>
                    <p:nvSpPr>
                      <p:cNvPr id="115040" name="AutoShape 891"/>
                      <p:cNvSpPr>
                        <a:spLocks noChangeArrowheads="1"/>
                      </p:cNvSpPr>
                      <p:nvPr/>
                    </p:nvSpPr>
                    <p:spPr bwMode="auto">
                      <a:xfrm rot="2700000">
                        <a:off x="1823" y="2979"/>
                        <a:ext cx="214" cy="10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42 w 21600"/>
                          <a:gd name="T13" fmla="*/ 4447 h 21600"/>
                          <a:gd name="T14" fmla="*/ 17058 w 21600"/>
                          <a:gd name="T15" fmla="*/ 17153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rgbClr val="FF0000"/>
                      </a:solidFill>
                      <a:ln w="9525">
                        <a:noFill/>
                        <a:miter lim="800000"/>
                        <a:headEnd/>
                        <a:tailEnd/>
                      </a:ln>
                    </p:spPr>
                    <p:txBody>
                      <a:bodyPr wrap="none" anchor="ctr"/>
                      <a:lstStyle/>
                      <a:p>
                        <a:endParaRPr lang="en-US"/>
                      </a:p>
                    </p:txBody>
                  </p:sp>
                  <p:sp>
                    <p:nvSpPr>
                      <p:cNvPr id="115041" name="Rectangle 892"/>
                      <p:cNvSpPr>
                        <a:spLocks noChangeArrowheads="1"/>
                      </p:cNvSpPr>
                      <p:nvPr/>
                    </p:nvSpPr>
                    <p:spPr bwMode="auto">
                      <a:xfrm>
                        <a:off x="2525" y="2769"/>
                        <a:ext cx="256" cy="365"/>
                      </a:xfrm>
                      <a:prstGeom prst="rect">
                        <a:avLst/>
                      </a:prstGeom>
                      <a:solidFill>
                        <a:srgbClr val="FF0000"/>
                      </a:solidFill>
                      <a:ln w="9525">
                        <a:noFill/>
                        <a:miter lim="800000"/>
                        <a:headEnd/>
                        <a:tailEnd/>
                      </a:ln>
                    </p:spPr>
                    <p:txBody>
                      <a:bodyPr wrap="none" anchor="ctr"/>
                      <a:lstStyle/>
                      <a:p>
                        <a:endParaRPr lang="en-US"/>
                      </a:p>
                    </p:txBody>
                  </p:sp>
                  <p:sp>
                    <p:nvSpPr>
                      <p:cNvPr id="115042" name="Rectangle 893"/>
                      <p:cNvSpPr>
                        <a:spLocks noChangeArrowheads="1"/>
                      </p:cNvSpPr>
                      <p:nvPr/>
                    </p:nvSpPr>
                    <p:spPr bwMode="auto">
                      <a:xfrm rot="2700000">
                        <a:off x="2807" y="2328"/>
                        <a:ext cx="182" cy="724"/>
                      </a:xfrm>
                      <a:prstGeom prst="rect">
                        <a:avLst/>
                      </a:prstGeom>
                      <a:solidFill>
                        <a:srgbClr val="FF0000"/>
                      </a:solidFill>
                      <a:ln w="9525">
                        <a:noFill/>
                        <a:miter lim="800000"/>
                        <a:headEnd/>
                        <a:tailEnd/>
                      </a:ln>
                    </p:spPr>
                    <p:txBody>
                      <a:bodyPr wrap="none" anchor="ctr"/>
                      <a:lstStyle/>
                      <a:p>
                        <a:endParaRPr lang="en-US"/>
                      </a:p>
                    </p:txBody>
                  </p:sp>
                  <p:sp>
                    <p:nvSpPr>
                      <p:cNvPr id="115043" name="AutoShape 894"/>
                      <p:cNvSpPr>
                        <a:spLocks noChangeArrowheads="1"/>
                      </p:cNvSpPr>
                      <p:nvPr/>
                    </p:nvSpPr>
                    <p:spPr bwMode="auto">
                      <a:xfrm flipH="1" flipV="1">
                        <a:off x="3079" y="2370"/>
                        <a:ext cx="127" cy="136"/>
                      </a:xfrm>
                      <a:prstGeom prst="rtTriangle">
                        <a:avLst/>
                      </a:prstGeom>
                      <a:solidFill>
                        <a:srgbClr val="FF0000"/>
                      </a:solidFill>
                      <a:ln w="9525">
                        <a:noFill/>
                        <a:miter lim="800000"/>
                        <a:headEnd/>
                        <a:tailEnd/>
                      </a:ln>
                    </p:spPr>
                    <p:txBody>
                      <a:bodyPr wrap="none" anchor="ctr"/>
                      <a:lstStyle/>
                      <a:p>
                        <a:endParaRPr lang="en-US"/>
                      </a:p>
                    </p:txBody>
                  </p:sp>
                  <p:sp>
                    <p:nvSpPr>
                      <p:cNvPr id="115044" name="AutoShape 895"/>
                      <p:cNvSpPr>
                        <a:spLocks noChangeArrowheads="1"/>
                      </p:cNvSpPr>
                      <p:nvPr/>
                    </p:nvSpPr>
                    <p:spPr bwMode="auto">
                      <a:xfrm flipH="1" flipV="1">
                        <a:off x="2525" y="2289"/>
                        <a:ext cx="128" cy="137"/>
                      </a:xfrm>
                      <a:prstGeom prst="rtTriangle">
                        <a:avLst/>
                      </a:prstGeom>
                      <a:solidFill>
                        <a:srgbClr val="FF0000"/>
                      </a:solidFill>
                      <a:ln w="9525">
                        <a:noFill/>
                        <a:miter lim="800000"/>
                        <a:headEnd/>
                        <a:tailEnd/>
                      </a:ln>
                    </p:spPr>
                    <p:txBody>
                      <a:bodyPr wrap="none" anchor="ctr"/>
                      <a:lstStyle/>
                      <a:p>
                        <a:endParaRPr lang="en-US"/>
                      </a:p>
                    </p:txBody>
                  </p:sp>
                  <p:sp>
                    <p:nvSpPr>
                      <p:cNvPr id="115045" name="Rectangle 896"/>
                      <p:cNvSpPr>
                        <a:spLocks noChangeArrowheads="1"/>
                      </p:cNvSpPr>
                      <p:nvPr/>
                    </p:nvSpPr>
                    <p:spPr bwMode="auto">
                      <a:xfrm>
                        <a:off x="3071" y="857"/>
                        <a:ext cx="135" cy="1618"/>
                      </a:xfrm>
                      <a:prstGeom prst="rect">
                        <a:avLst/>
                      </a:prstGeom>
                      <a:solidFill>
                        <a:srgbClr val="FF0000"/>
                      </a:solidFill>
                      <a:ln w="9525">
                        <a:noFill/>
                        <a:miter lim="800000"/>
                        <a:headEnd/>
                        <a:tailEnd/>
                      </a:ln>
                    </p:spPr>
                    <p:txBody>
                      <a:bodyPr wrap="none" anchor="ctr"/>
                      <a:lstStyle/>
                      <a:p>
                        <a:endParaRPr lang="en-US"/>
                      </a:p>
                    </p:txBody>
                  </p:sp>
                  <p:sp>
                    <p:nvSpPr>
                      <p:cNvPr id="115046" name="Rectangle 897"/>
                      <p:cNvSpPr>
                        <a:spLocks noChangeArrowheads="1"/>
                      </p:cNvSpPr>
                      <p:nvPr/>
                    </p:nvSpPr>
                    <p:spPr bwMode="auto">
                      <a:xfrm>
                        <a:off x="2525" y="2041"/>
                        <a:ext cx="128" cy="283"/>
                      </a:xfrm>
                      <a:prstGeom prst="rect">
                        <a:avLst/>
                      </a:prstGeom>
                      <a:solidFill>
                        <a:srgbClr val="FF0000"/>
                      </a:solidFill>
                      <a:ln w="9525">
                        <a:noFill/>
                        <a:miter lim="800000"/>
                        <a:headEnd/>
                        <a:tailEnd/>
                      </a:ln>
                    </p:spPr>
                    <p:txBody>
                      <a:bodyPr wrap="none" anchor="ctr"/>
                      <a:lstStyle/>
                      <a:p>
                        <a:endParaRPr lang="en-US"/>
                      </a:p>
                    </p:txBody>
                  </p:sp>
                  <p:sp>
                    <p:nvSpPr>
                      <p:cNvPr id="115047" name="Rectangle 898"/>
                      <p:cNvSpPr>
                        <a:spLocks noChangeArrowheads="1"/>
                      </p:cNvSpPr>
                      <p:nvPr/>
                    </p:nvSpPr>
                    <p:spPr bwMode="auto">
                      <a:xfrm>
                        <a:off x="2738" y="1767"/>
                        <a:ext cx="681" cy="274"/>
                      </a:xfrm>
                      <a:prstGeom prst="rect">
                        <a:avLst/>
                      </a:prstGeom>
                      <a:solidFill>
                        <a:srgbClr val="009900">
                          <a:alpha val="50195"/>
                        </a:srgbClr>
                      </a:solidFill>
                      <a:ln w="9525">
                        <a:noFill/>
                        <a:miter lim="800000"/>
                        <a:headEnd/>
                        <a:tailEnd/>
                      </a:ln>
                    </p:spPr>
                    <p:txBody>
                      <a:bodyPr wrap="none" anchor="ctr"/>
                      <a:lstStyle/>
                      <a:p>
                        <a:endParaRPr lang="en-US"/>
                      </a:p>
                    </p:txBody>
                  </p:sp>
                  <p:sp>
                    <p:nvSpPr>
                      <p:cNvPr id="115048" name="Rectangle 899"/>
                      <p:cNvSpPr>
                        <a:spLocks noChangeArrowheads="1"/>
                      </p:cNvSpPr>
                      <p:nvPr/>
                    </p:nvSpPr>
                    <p:spPr bwMode="auto">
                      <a:xfrm>
                        <a:off x="3258" y="2041"/>
                        <a:ext cx="161" cy="409"/>
                      </a:xfrm>
                      <a:prstGeom prst="rect">
                        <a:avLst/>
                      </a:prstGeom>
                      <a:solidFill>
                        <a:srgbClr val="009900">
                          <a:alpha val="50195"/>
                        </a:srgbClr>
                      </a:solidFill>
                      <a:ln w="9525">
                        <a:noFill/>
                        <a:miter lim="800000"/>
                        <a:headEnd/>
                        <a:tailEnd/>
                      </a:ln>
                    </p:spPr>
                    <p:txBody>
                      <a:bodyPr wrap="none" anchor="ctr"/>
                      <a:lstStyle/>
                      <a:p>
                        <a:endParaRPr lang="en-US"/>
                      </a:p>
                    </p:txBody>
                  </p:sp>
                  <p:sp>
                    <p:nvSpPr>
                      <p:cNvPr id="115049" name="Rectangle 900"/>
                      <p:cNvSpPr>
                        <a:spLocks noChangeArrowheads="1"/>
                      </p:cNvSpPr>
                      <p:nvPr/>
                    </p:nvSpPr>
                    <p:spPr bwMode="auto">
                      <a:xfrm>
                        <a:off x="3334" y="2177"/>
                        <a:ext cx="85" cy="182"/>
                      </a:xfrm>
                      <a:prstGeom prst="rect">
                        <a:avLst/>
                      </a:prstGeom>
                      <a:solidFill>
                        <a:schemeClr val="tx1"/>
                      </a:solidFill>
                      <a:ln w="9525">
                        <a:noFill/>
                        <a:miter lim="800000"/>
                        <a:headEnd/>
                        <a:tailEnd/>
                      </a:ln>
                    </p:spPr>
                    <p:txBody>
                      <a:bodyPr wrap="none" anchor="ctr"/>
                      <a:lstStyle/>
                      <a:p>
                        <a:endParaRPr lang="en-US"/>
                      </a:p>
                    </p:txBody>
                  </p:sp>
                  <p:sp>
                    <p:nvSpPr>
                      <p:cNvPr id="115050" name="Rectangle 901"/>
                      <p:cNvSpPr>
                        <a:spLocks noChangeArrowheads="1"/>
                      </p:cNvSpPr>
                      <p:nvPr/>
                    </p:nvSpPr>
                    <p:spPr bwMode="auto">
                      <a:xfrm>
                        <a:off x="2525" y="902"/>
                        <a:ext cx="135" cy="1482"/>
                      </a:xfrm>
                      <a:prstGeom prst="rect">
                        <a:avLst/>
                      </a:prstGeom>
                      <a:solidFill>
                        <a:srgbClr val="FF0000"/>
                      </a:solidFill>
                      <a:ln w="9525">
                        <a:noFill/>
                        <a:miter lim="800000"/>
                        <a:headEnd/>
                        <a:tailEnd/>
                      </a:ln>
                    </p:spPr>
                    <p:txBody>
                      <a:bodyPr wrap="none" anchor="ctr"/>
                      <a:lstStyle/>
                      <a:p>
                        <a:endParaRPr lang="en-US"/>
                      </a:p>
                    </p:txBody>
                  </p:sp>
                  <p:sp>
                    <p:nvSpPr>
                      <p:cNvPr id="115051" name="AutoShape 902"/>
                      <p:cNvSpPr>
                        <a:spLocks noChangeArrowheads="1"/>
                      </p:cNvSpPr>
                      <p:nvPr/>
                    </p:nvSpPr>
                    <p:spPr bwMode="auto">
                      <a:xfrm flipH="1" flipV="1">
                        <a:off x="2525" y="1904"/>
                        <a:ext cx="213" cy="137"/>
                      </a:xfrm>
                      <a:prstGeom prst="rtTriangle">
                        <a:avLst/>
                      </a:prstGeom>
                      <a:solidFill>
                        <a:srgbClr val="009900">
                          <a:alpha val="50195"/>
                        </a:srgbClr>
                      </a:solidFill>
                      <a:ln w="9525">
                        <a:noFill/>
                        <a:miter lim="800000"/>
                        <a:headEnd/>
                        <a:tailEnd/>
                      </a:ln>
                    </p:spPr>
                    <p:txBody>
                      <a:bodyPr wrap="none" anchor="ctr"/>
                      <a:lstStyle/>
                      <a:p>
                        <a:endParaRPr lang="en-US"/>
                      </a:p>
                    </p:txBody>
                  </p:sp>
                  <p:sp>
                    <p:nvSpPr>
                      <p:cNvPr id="115052" name="Rectangle 903"/>
                      <p:cNvSpPr>
                        <a:spLocks noChangeArrowheads="1"/>
                      </p:cNvSpPr>
                      <p:nvPr/>
                    </p:nvSpPr>
                    <p:spPr bwMode="auto">
                      <a:xfrm>
                        <a:off x="2525" y="1767"/>
                        <a:ext cx="213" cy="137"/>
                      </a:xfrm>
                      <a:prstGeom prst="rect">
                        <a:avLst/>
                      </a:prstGeom>
                      <a:solidFill>
                        <a:srgbClr val="009900">
                          <a:alpha val="50195"/>
                        </a:srgbClr>
                      </a:solidFill>
                      <a:ln w="9525">
                        <a:noFill/>
                        <a:miter lim="800000"/>
                        <a:headEnd/>
                        <a:tailEnd/>
                      </a:ln>
                    </p:spPr>
                    <p:txBody>
                      <a:bodyPr wrap="none" anchor="ctr"/>
                      <a:lstStyle/>
                      <a:p>
                        <a:endParaRPr lang="en-US"/>
                      </a:p>
                    </p:txBody>
                  </p:sp>
                  <p:sp>
                    <p:nvSpPr>
                      <p:cNvPr id="115053" name="Rectangle 904"/>
                      <p:cNvSpPr>
                        <a:spLocks noChangeArrowheads="1"/>
                      </p:cNvSpPr>
                      <p:nvPr/>
                    </p:nvSpPr>
                    <p:spPr bwMode="auto">
                      <a:xfrm>
                        <a:off x="2440" y="2906"/>
                        <a:ext cx="256" cy="319"/>
                      </a:xfrm>
                      <a:prstGeom prst="rect">
                        <a:avLst/>
                      </a:prstGeom>
                      <a:solidFill>
                        <a:srgbClr val="009900">
                          <a:alpha val="50195"/>
                        </a:srgbClr>
                      </a:solidFill>
                      <a:ln w="9525">
                        <a:noFill/>
                        <a:miter lim="800000"/>
                        <a:headEnd/>
                        <a:tailEnd/>
                      </a:ln>
                    </p:spPr>
                    <p:txBody>
                      <a:bodyPr wrap="none" anchor="ctr"/>
                      <a:lstStyle/>
                      <a:p>
                        <a:endParaRPr lang="en-US"/>
                      </a:p>
                    </p:txBody>
                  </p:sp>
                  <p:sp>
                    <p:nvSpPr>
                      <p:cNvPr id="115054" name="AutoShape 905"/>
                      <p:cNvSpPr>
                        <a:spLocks noChangeArrowheads="1"/>
                      </p:cNvSpPr>
                      <p:nvPr/>
                    </p:nvSpPr>
                    <p:spPr bwMode="auto">
                      <a:xfrm flipH="1">
                        <a:off x="2440" y="2633"/>
                        <a:ext cx="256" cy="273"/>
                      </a:xfrm>
                      <a:prstGeom prst="rtTriangle">
                        <a:avLst/>
                      </a:prstGeom>
                      <a:solidFill>
                        <a:srgbClr val="009900">
                          <a:alpha val="50195"/>
                        </a:srgbClr>
                      </a:solidFill>
                      <a:ln w="9525">
                        <a:noFill/>
                        <a:miter lim="800000"/>
                        <a:headEnd/>
                        <a:tailEnd/>
                      </a:ln>
                    </p:spPr>
                    <p:txBody>
                      <a:bodyPr wrap="none" anchor="ctr"/>
                      <a:lstStyle/>
                      <a:p>
                        <a:endParaRPr lang="en-US"/>
                      </a:p>
                    </p:txBody>
                  </p:sp>
                  <p:sp>
                    <p:nvSpPr>
                      <p:cNvPr id="115055" name="Rectangle 906"/>
                      <p:cNvSpPr>
                        <a:spLocks noChangeArrowheads="1"/>
                      </p:cNvSpPr>
                      <p:nvPr/>
                    </p:nvSpPr>
                    <p:spPr bwMode="auto">
                      <a:xfrm>
                        <a:off x="2440" y="902"/>
                        <a:ext cx="85" cy="1048"/>
                      </a:xfrm>
                      <a:prstGeom prst="rect">
                        <a:avLst/>
                      </a:prstGeom>
                      <a:solidFill>
                        <a:srgbClr val="FF0000"/>
                      </a:solidFill>
                      <a:ln w="9525">
                        <a:noFill/>
                        <a:miter lim="800000"/>
                        <a:headEnd/>
                        <a:tailEnd/>
                      </a:ln>
                    </p:spPr>
                    <p:txBody>
                      <a:bodyPr wrap="none" anchor="ctr"/>
                      <a:lstStyle/>
                      <a:p>
                        <a:endParaRPr lang="en-US"/>
                      </a:p>
                    </p:txBody>
                  </p:sp>
                  <p:sp>
                    <p:nvSpPr>
                      <p:cNvPr id="115056" name="AutoShape 907"/>
                      <p:cNvSpPr>
                        <a:spLocks noChangeArrowheads="1"/>
                      </p:cNvSpPr>
                      <p:nvPr/>
                    </p:nvSpPr>
                    <p:spPr bwMode="auto">
                      <a:xfrm flipH="1" flipV="1">
                        <a:off x="2440" y="1939"/>
                        <a:ext cx="128" cy="137"/>
                      </a:xfrm>
                      <a:prstGeom prst="rtTriangle">
                        <a:avLst/>
                      </a:prstGeom>
                      <a:solidFill>
                        <a:srgbClr val="FF0000"/>
                      </a:solidFill>
                      <a:ln w="9525">
                        <a:noFill/>
                        <a:miter lim="800000"/>
                        <a:headEnd/>
                        <a:tailEnd/>
                      </a:ln>
                    </p:spPr>
                    <p:txBody>
                      <a:bodyPr wrap="none" anchor="ctr"/>
                      <a:lstStyle/>
                      <a:p>
                        <a:endParaRPr lang="en-US"/>
                      </a:p>
                    </p:txBody>
                  </p:sp>
                  <p:sp>
                    <p:nvSpPr>
                      <p:cNvPr id="115057" name="Rectangle 908"/>
                      <p:cNvSpPr>
                        <a:spLocks noChangeArrowheads="1"/>
                      </p:cNvSpPr>
                      <p:nvPr/>
                    </p:nvSpPr>
                    <p:spPr bwMode="auto">
                      <a:xfrm>
                        <a:off x="2152" y="1358"/>
                        <a:ext cx="85" cy="182"/>
                      </a:xfrm>
                      <a:prstGeom prst="rect">
                        <a:avLst/>
                      </a:prstGeom>
                      <a:solidFill>
                        <a:schemeClr val="tx1"/>
                      </a:solidFill>
                      <a:ln w="9525">
                        <a:noFill/>
                        <a:miter lim="800000"/>
                        <a:headEnd/>
                        <a:tailEnd/>
                      </a:ln>
                    </p:spPr>
                    <p:txBody>
                      <a:bodyPr wrap="none" anchor="ctr"/>
                      <a:lstStyle/>
                      <a:p>
                        <a:endParaRPr lang="en-US"/>
                      </a:p>
                    </p:txBody>
                  </p:sp>
                  <p:sp>
                    <p:nvSpPr>
                      <p:cNvPr id="115058" name="Rectangle 909"/>
                      <p:cNvSpPr>
                        <a:spLocks noChangeArrowheads="1"/>
                      </p:cNvSpPr>
                      <p:nvPr/>
                    </p:nvSpPr>
                    <p:spPr bwMode="auto">
                      <a:xfrm flipH="1" flipV="1">
                        <a:off x="3419" y="923"/>
                        <a:ext cx="85" cy="182"/>
                      </a:xfrm>
                      <a:prstGeom prst="rect">
                        <a:avLst/>
                      </a:prstGeom>
                      <a:solidFill>
                        <a:schemeClr val="tx1"/>
                      </a:solidFill>
                      <a:ln w="9525">
                        <a:noFill/>
                        <a:miter lim="800000"/>
                        <a:headEnd/>
                        <a:tailEnd/>
                      </a:ln>
                    </p:spPr>
                    <p:txBody>
                      <a:bodyPr wrap="none" anchor="ctr"/>
                      <a:lstStyle/>
                      <a:p>
                        <a:endParaRPr lang="en-US"/>
                      </a:p>
                    </p:txBody>
                  </p:sp>
                  <p:sp>
                    <p:nvSpPr>
                      <p:cNvPr id="115059" name="Rectangle 910"/>
                      <p:cNvSpPr>
                        <a:spLocks noChangeArrowheads="1"/>
                      </p:cNvSpPr>
                      <p:nvPr/>
                    </p:nvSpPr>
                    <p:spPr bwMode="auto">
                      <a:xfrm>
                        <a:off x="2440" y="902"/>
                        <a:ext cx="341" cy="228"/>
                      </a:xfrm>
                      <a:prstGeom prst="rect">
                        <a:avLst/>
                      </a:prstGeom>
                      <a:noFill/>
                      <a:ln w="9525">
                        <a:solidFill>
                          <a:schemeClr val="tx1"/>
                        </a:solidFill>
                        <a:prstDash val="sysDot"/>
                        <a:miter lim="800000"/>
                        <a:headEnd/>
                        <a:tailEnd/>
                      </a:ln>
                    </p:spPr>
                    <p:txBody>
                      <a:bodyPr wrap="none" anchor="ctr"/>
                      <a:lstStyle/>
                      <a:p>
                        <a:endParaRPr lang="en-US"/>
                      </a:p>
                    </p:txBody>
                  </p:sp>
                  <p:sp>
                    <p:nvSpPr>
                      <p:cNvPr id="115060" name="Rectangle 911"/>
                      <p:cNvSpPr>
                        <a:spLocks noChangeArrowheads="1"/>
                      </p:cNvSpPr>
                      <p:nvPr/>
                    </p:nvSpPr>
                    <p:spPr bwMode="auto">
                      <a:xfrm>
                        <a:off x="2908" y="1333"/>
                        <a:ext cx="341" cy="228"/>
                      </a:xfrm>
                      <a:prstGeom prst="rect">
                        <a:avLst/>
                      </a:prstGeom>
                      <a:noFill/>
                      <a:ln w="9525">
                        <a:solidFill>
                          <a:schemeClr val="tx1"/>
                        </a:solidFill>
                        <a:prstDash val="sysDot"/>
                        <a:miter lim="800000"/>
                        <a:headEnd/>
                        <a:tailEnd/>
                      </a:ln>
                    </p:spPr>
                    <p:txBody>
                      <a:bodyPr wrap="none" anchor="ctr"/>
                      <a:lstStyle/>
                      <a:p>
                        <a:endParaRPr lang="en-US"/>
                      </a:p>
                    </p:txBody>
                  </p:sp>
                  <p:sp>
                    <p:nvSpPr>
                      <p:cNvPr id="115061" name="Rectangle 912"/>
                      <p:cNvSpPr>
                        <a:spLocks noChangeArrowheads="1"/>
                      </p:cNvSpPr>
                      <p:nvPr/>
                    </p:nvSpPr>
                    <p:spPr bwMode="auto">
                      <a:xfrm>
                        <a:off x="2987" y="853"/>
                        <a:ext cx="135" cy="487"/>
                      </a:xfrm>
                      <a:prstGeom prst="rect">
                        <a:avLst/>
                      </a:prstGeom>
                      <a:solidFill>
                        <a:srgbClr val="FF0000"/>
                      </a:solidFill>
                      <a:ln w="9525">
                        <a:noFill/>
                        <a:miter lim="800000"/>
                        <a:headEnd/>
                        <a:tailEnd/>
                      </a:ln>
                    </p:spPr>
                    <p:txBody>
                      <a:bodyPr wrap="none" anchor="ctr"/>
                      <a:lstStyle/>
                      <a:p>
                        <a:endParaRPr lang="en-US"/>
                      </a:p>
                    </p:txBody>
                  </p:sp>
                  <p:sp>
                    <p:nvSpPr>
                      <p:cNvPr id="115062" name="Rectangle 913"/>
                      <p:cNvSpPr>
                        <a:spLocks noChangeArrowheads="1"/>
                      </p:cNvSpPr>
                      <p:nvPr/>
                    </p:nvSpPr>
                    <p:spPr bwMode="auto">
                      <a:xfrm flipH="1" flipV="1">
                        <a:off x="2483" y="937"/>
                        <a:ext cx="936" cy="137"/>
                      </a:xfrm>
                      <a:prstGeom prst="rect">
                        <a:avLst/>
                      </a:prstGeom>
                      <a:solidFill>
                        <a:srgbClr val="009900">
                          <a:alpha val="50195"/>
                        </a:srgbClr>
                      </a:solidFill>
                      <a:ln w="9525">
                        <a:noFill/>
                        <a:miter lim="800000"/>
                        <a:headEnd/>
                        <a:tailEnd/>
                      </a:ln>
                    </p:spPr>
                    <p:txBody>
                      <a:bodyPr wrap="none" anchor="ctr"/>
                      <a:lstStyle/>
                      <a:p>
                        <a:endParaRPr lang="en-US"/>
                      </a:p>
                    </p:txBody>
                  </p:sp>
                  <p:sp>
                    <p:nvSpPr>
                      <p:cNvPr id="115063" name="Rectangle 914"/>
                      <p:cNvSpPr>
                        <a:spLocks noChangeArrowheads="1"/>
                      </p:cNvSpPr>
                      <p:nvPr/>
                    </p:nvSpPr>
                    <p:spPr bwMode="auto">
                      <a:xfrm>
                        <a:off x="2240" y="1393"/>
                        <a:ext cx="936" cy="136"/>
                      </a:xfrm>
                      <a:prstGeom prst="rect">
                        <a:avLst/>
                      </a:prstGeom>
                      <a:solidFill>
                        <a:srgbClr val="009900">
                          <a:alpha val="50195"/>
                        </a:srgbClr>
                      </a:solidFill>
                      <a:ln w="9525">
                        <a:noFill/>
                        <a:miter lim="800000"/>
                        <a:headEnd/>
                        <a:tailEnd/>
                      </a:ln>
                    </p:spPr>
                    <p:txBody>
                      <a:bodyPr wrap="none" anchor="ctr"/>
                      <a:lstStyle/>
                      <a:p>
                        <a:endParaRPr lang="en-US"/>
                      </a:p>
                    </p:txBody>
                  </p:sp>
                  <p:sp>
                    <p:nvSpPr>
                      <p:cNvPr id="115064" name="Rectangle 915"/>
                      <p:cNvSpPr>
                        <a:spLocks noChangeArrowheads="1"/>
                      </p:cNvSpPr>
                      <p:nvPr/>
                    </p:nvSpPr>
                    <p:spPr bwMode="auto">
                      <a:xfrm rot="-2700000">
                        <a:off x="2198" y="2254"/>
                        <a:ext cx="340" cy="638"/>
                      </a:xfrm>
                      <a:prstGeom prst="rect">
                        <a:avLst/>
                      </a:prstGeom>
                      <a:solidFill>
                        <a:srgbClr val="009900">
                          <a:alpha val="50195"/>
                        </a:srgbClr>
                      </a:solidFill>
                      <a:ln w="9525">
                        <a:noFill/>
                        <a:miter lim="800000"/>
                        <a:headEnd/>
                        <a:tailEnd/>
                      </a:ln>
                    </p:spPr>
                    <p:txBody>
                      <a:bodyPr wrap="none" anchor="ctr"/>
                      <a:lstStyle/>
                      <a:p>
                        <a:endParaRPr lang="en-US"/>
                      </a:p>
                    </p:txBody>
                  </p:sp>
                  <p:sp>
                    <p:nvSpPr>
                      <p:cNvPr id="115065" name="Rectangle 916"/>
                      <p:cNvSpPr>
                        <a:spLocks noChangeArrowheads="1"/>
                      </p:cNvSpPr>
                      <p:nvPr/>
                    </p:nvSpPr>
                    <p:spPr bwMode="auto">
                      <a:xfrm>
                        <a:off x="1760" y="3225"/>
                        <a:ext cx="170" cy="910"/>
                      </a:xfrm>
                      <a:prstGeom prst="rect">
                        <a:avLst/>
                      </a:prstGeom>
                      <a:solidFill>
                        <a:srgbClr val="009900">
                          <a:alpha val="50195"/>
                        </a:srgbClr>
                      </a:solidFill>
                      <a:ln w="9525">
                        <a:noFill/>
                        <a:miter lim="800000"/>
                        <a:headEnd/>
                        <a:tailEnd/>
                      </a:ln>
                    </p:spPr>
                    <p:txBody>
                      <a:bodyPr wrap="none" anchor="ctr"/>
                      <a:lstStyle/>
                      <a:p>
                        <a:endParaRPr lang="en-US"/>
                      </a:p>
                    </p:txBody>
                  </p:sp>
                  <p:sp>
                    <p:nvSpPr>
                      <p:cNvPr id="115066" name="Rectangle 917"/>
                      <p:cNvSpPr>
                        <a:spLocks noChangeArrowheads="1"/>
                      </p:cNvSpPr>
                      <p:nvPr/>
                    </p:nvSpPr>
                    <p:spPr bwMode="auto">
                      <a:xfrm>
                        <a:off x="2440" y="3225"/>
                        <a:ext cx="171" cy="910"/>
                      </a:xfrm>
                      <a:prstGeom prst="rect">
                        <a:avLst/>
                      </a:prstGeom>
                      <a:solidFill>
                        <a:srgbClr val="009900">
                          <a:alpha val="50195"/>
                        </a:srgbClr>
                      </a:solidFill>
                      <a:ln w="9525">
                        <a:noFill/>
                        <a:miter lim="800000"/>
                        <a:headEnd/>
                        <a:tailEnd/>
                      </a:ln>
                    </p:spPr>
                    <p:txBody>
                      <a:bodyPr wrap="none" anchor="ctr"/>
                      <a:lstStyle/>
                      <a:p>
                        <a:endParaRPr lang="en-US"/>
                      </a:p>
                    </p:txBody>
                  </p:sp>
                  <p:sp>
                    <p:nvSpPr>
                      <p:cNvPr id="115067" name="Text Box 918"/>
                      <p:cNvSpPr txBox="1">
                        <a:spLocks noChangeArrowheads="1"/>
                      </p:cNvSpPr>
                      <p:nvPr/>
                    </p:nvSpPr>
                    <p:spPr bwMode="auto">
                      <a:xfrm>
                        <a:off x="2433" y="1630"/>
                        <a:ext cx="320" cy="1222"/>
                      </a:xfrm>
                      <a:prstGeom prst="rect">
                        <a:avLst/>
                      </a:prstGeom>
                      <a:noFill/>
                      <a:ln w="9525">
                        <a:noFill/>
                        <a:miter lim="800000"/>
                        <a:headEnd/>
                        <a:tailEnd/>
                      </a:ln>
                    </p:spPr>
                    <p:txBody>
                      <a:bodyPr rot="10800000" wrap="none">
                        <a:spAutoFit/>
                      </a:bodyPr>
                      <a:lstStyle/>
                      <a:p>
                        <a:pPr eaLnBrk="1" hangingPunct="1"/>
                        <a:endParaRPr lang="en-US">
                          <a:solidFill>
                            <a:srgbClr val="000000"/>
                          </a:solidFill>
                          <a:latin typeface="Arial" pitchFamily="34" charset="0"/>
                        </a:endParaRPr>
                      </a:p>
                    </p:txBody>
                  </p:sp>
                  <p:sp>
                    <p:nvSpPr>
                      <p:cNvPr id="115068" name="Text Box 919"/>
                      <p:cNvSpPr txBox="1">
                        <a:spLocks noChangeArrowheads="1"/>
                      </p:cNvSpPr>
                      <p:nvPr/>
                    </p:nvSpPr>
                    <p:spPr bwMode="auto">
                      <a:xfrm>
                        <a:off x="3225" y="3803"/>
                        <a:ext cx="322" cy="1222"/>
                      </a:xfrm>
                      <a:prstGeom prst="rect">
                        <a:avLst/>
                      </a:prstGeom>
                      <a:noFill/>
                      <a:ln w="9525">
                        <a:noFill/>
                        <a:miter lim="800000"/>
                        <a:headEnd/>
                        <a:tailEnd/>
                      </a:ln>
                    </p:spPr>
                    <p:txBody>
                      <a:bodyPr rot="10800000" wrap="none">
                        <a:spAutoFit/>
                      </a:bodyPr>
                      <a:lstStyle/>
                      <a:p>
                        <a:pPr eaLnBrk="1" hangingPunct="1"/>
                        <a:endParaRPr lang="en-US">
                          <a:solidFill>
                            <a:srgbClr val="000000"/>
                          </a:solidFill>
                          <a:latin typeface="Arial" pitchFamily="34" charset="0"/>
                        </a:endParaRPr>
                      </a:p>
                    </p:txBody>
                  </p:sp>
                  <p:sp>
                    <p:nvSpPr>
                      <p:cNvPr id="115069" name="Text Box 920"/>
                      <p:cNvSpPr txBox="1">
                        <a:spLocks noChangeArrowheads="1"/>
                      </p:cNvSpPr>
                      <p:nvPr/>
                    </p:nvSpPr>
                    <p:spPr bwMode="auto">
                      <a:xfrm>
                        <a:off x="3113" y="1975"/>
                        <a:ext cx="319" cy="1222"/>
                      </a:xfrm>
                      <a:prstGeom prst="rect">
                        <a:avLst/>
                      </a:prstGeom>
                      <a:noFill/>
                      <a:ln w="9525">
                        <a:noFill/>
                        <a:miter lim="800000"/>
                        <a:headEnd/>
                        <a:tailEnd/>
                      </a:ln>
                    </p:spPr>
                    <p:txBody>
                      <a:bodyPr rot="10800000" wrap="none">
                        <a:spAutoFit/>
                      </a:bodyPr>
                      <a:lstStyle/>
                      <a:p>
                        <a:pPr eaLnBrk="1" hangingPunct="1"/>
                        <a:endParaRPr lang="en-US">
                          <a:solidFill>
                            <a:srgbClr val="000000"/>
                          </a:solidFill>
                          <a:latin typeface="Arial" pitchFamily="34" charset="0"/>
                        </a:endParaRPr>
                      </a:p>
                    </p:txBody>
                  </p:sp>
                  <p:sp>
                    <p:nvSpPr>
                      <p:cNvPr id="115070" name="Text Box 921"/>
                      <p:cNvSpPr txBox="1">
                        <a:spLocks noChangeArrowheads="1"/>
                      </p:cNvSpPr>
                      <p:nvPr/>
                    </p:nvSpPr>
                    <p:spPr bwMode="auto">
                      <a:xfrm>
                        <a:off x="2576" y="2118"/>
                        <a:ext cx="321" cy="1222"/>
                      </a:xfrm>
                      <a:prstGeom prst="rect">
                        <a:avLst/>
                      </a:prstGeom>
                      <a:noFill/>
                      <a:ln w="9525">
                        <a:noFill/>
                        <a:miter lim="800000"/>
                        <a:headEnd/>
                        <a:tailEnd/>
                      </a:ln>
                    </p:spPr>
                    <p:txBody>
                      <a:bodyPr rot="10800000" wrap="none">
                        <a:spAutoFit/>
                      </a:bodyPr>
                      <a:lstStyle/>
                      <a:p>
                        <a:pPr eaLnBrk="1" hangingPunct="1"/>
                        <a:endParaRPr lang="en-US">
                          <a:solidFill>
                            <a:srgbClr val="000000"/>
                          </a:solidFill>
                          <a:latin typeface="Arial" pitchFamily="34" charset="0"/>
                        </a:endParaRPr>
                      </a:p>
                    </p:txBody>
                  </p:sp>
                  <p:sp>
                    <p:nvSpPr>
                      <p:cNvPr id="115071" name="Text Box 922"/>
                      <p:cNvSpPr txBox="1">
                        <a:spLocks noChangeArrowheads="1"/>
                      </p:cNvSpPr>
                      <p:nvPr/>
                    </p:nvSpPr>
                    <p:spPr bwMode="auto">
                      <a:xfrm>
                        <a:off x="3209" y="2942"/>
                        <a:ext cx="321" cy="1223"/>
                      </a:xfrm>
                      <a:prstGeom prst="rect">
                        <a:avLst/>
                      </a:prstGeom>
                      <a:noFill/>
                      <a:ln w="9525">
                        <a:noFill/>
                        <a:miter lim="800000"/>
                        <a:headEnd/>
                        <a:tailEnd/>
                      </a:ln>
                    </p:spPr>
                    <p:txBody>
                      <a:bodyPr rot="10800000" wrap="none">
                        <a:spAutoFit/>
                      </a:bodyPr>
                      <a:lstStyle/>
                      <a:p>
                        <a:pPr eaLnBrk="1" hangingPunct="1"/>
                        <a:endParaRPr lang="en-US">
                          <a:solidFill>
                            <a:srgbClr val="000000"/>
                          </a:solidFill>
                          <a:latin typeface="Arial" pitchFamily="34" charset="0"/>
                        </a:endParaRPr>
                      </a:p>
                    </p:txBody>
                  </p:sp>
                  <p:sp>
                    <p:nvSpPr>
                      <p:cNvPr id="115072" name="Text Box 923"/>
                      <p:cNvSpPr txBox="1">
                        <a:spLocks noChangeArrowheads="1"/>
                      </p:cNvSpPr>
                      <p:nvPr/>
                    </p:nvSpPr>
                    <p:spPr bwMode="auto">
                      <a:xfrm>
                        <a:off x="2627" y="3222"/>
                        <a:ext cx="319" cy="1222"/>
                      </a:xfrm>
                      <a:prstGeom prst="rect">
                        <a:avLst/>
                      </a:prstGeom>
                      <a:noFill/>
                      <a:ln w="9525">
                        <a:noFill/>
                        <a:miter lim="800000"/>
                        <a:headEnd/>
                        <a:tailEnd/>
                      </a:ln>
                    </p:spPr>
                    <p:txBody>
                      <a:bodyPr rot="10800000" wrap="none">
                        <a:spAutoFit/>
                      </a:bodyPr>
                      <a:lstStyle/>
                      <a:p>
                        <a:pPr eaLnBrk="1" hangingPunct="1"/>
                        <a:endParaRPr lang="en-US">
                          <a:solidFill>
                            <a:srgbClr val="000000"/>
                          </a:solidFill>
                          <a:latin typeface="Arial" pitchFamily="34" charset="0"/>
                        </a:endParaRPr>
                      </a:p>
                    </p:txBody>
                  </p:sp>
                  <p:sp>
                    <p:nvSpPr>
                      <p:cNvPr id="115073" name="Rectangle 924"/>
                      <p:cNvSpPr>
                        <a:spLocks noChangeArrowheads="1"/>
                      </p:cNvSpPr>
                      <p:nvPr/>
                    </p:nvSpPr>
                    <p:spPr bwMode="auto">
                      <a:xfrm>
                        <a:off x="1760" y="3088"/>
                        <a:ext cx="255" cy="228"/>
                      </a:xfrm>
                      <a:prstGeom prst="rect">
                        <a:avLst/>
                      </a:prstGeom>
                      <a:solidFill>
                        <a:srgbClr val="009900">
                          <a:alpha val="50195"/>
                        </a:srgbClr>
                      </a:solidFill>
                      <a:ln w="9525">
                        <a:noFill/>
                        <a:miter lim="800000"/>
                        <a:headEnd/>
                        <a:tailEnd/>
                      </a:ln>
                    </p:spPr>
                    <p:txBody>
                      <a:bodyPr wrap="none" anchor="ctr"/>
                      <a:lstStyle/>
                      <a:p>
                        <a:endParaRPr lang="en-US"/>
                      </a:p>
                    </p:txBody>
                  </p:sp>
                  <p:sp>
                    <p:nvSpPr>
                      <p:cNvPr id="115074" name="Rectangle 925"/>
                      <p:cNvSpPr>
                        <a:spLocks noChangeArrowheads="1"/>
                      </p:cNvSpPr>
                      <p:nvPr/>
                    </p:nvSpPr>
                    <p:spPr bwMode="auto">
                      <a:xfrm>
                        <a:off x="1802" y="2951"/>
                        <a:ext cx="85" cy="137"/>
                      </a:xfrm>
                      <a:prstGeom prst="rect">
                        <a:avLst/>
                      </a:prstGeom>
                      <a:solidFill>
                        <a:srgbClr val="009900">
                          <a:alpha val="50195"/>
                        </a:srgbClr>
                      </a:solidFill>
                      <a:ln w="9525">
                        <a:noFill/>
                        <a:miter lim="800000"/>
                        <a:headEnd/>
                        <a:tailEnd/>
                      </a:ln>
                    </p:spPr>
                    <p:txBody>
                      <a:bodyPr wrap="none" anchor="ctr"/>
                      <a:lstStyle/>
                      <a:p>
                        <a:endParaRPr lang="en-US"/>
                      </a:p>
                    </p:txBody>
                  </p:sp>
                  <p:sp>
                    <p:nvSpPr>
                      <p:cNvPr id="115075" name="Rectangle 926"/>
                      <p:cNvSpPr>
                        <a:spLocks noChangeArrowheads="1"/>
                      </p:cNvSpPr>
                      <p:nvPr/>
                    </p:nvSpPr>
                    <p:spPr bwMode="auto">
                      <a:xfrm>
                        <a:off x="1872" y="2946"/>
                        <a:ext cx="144" cy="192"/>
                      </a:xfrm>
                      <a:prstGeom prst="rect">
                        <a:avLst/>
                      </a:prstGeom>
                      <a:solidFill>
                        <a:srgbClr val="009900">
                          <a:alpha val="50195"/>
                        </a:srgbClr>
                      </a:solidFill>
                      <a:ln w="9525">
                        <a:noFill/>
                        <a:miter lim="800000"/>
                        <a:headEnd/>
                        <a:tailEnd/>
                      </a:ln>
                    </p:spPr>
                    <p:txBody>
                      <a:bodyPr wrap="none" anchor="ctr"/>
                      <a:lstStyle/>
                      <a:p>
                        <a:endParaRPr lang="en-US"/>
                      </a:p>
                    </p:txBody>
                  </p:sp>
                  <p:sp>
                    <p:nvSpPr>
                      <p:cNvPr id="115076" name="AutoShape 927"/>
                      <p:cNvSpPr>
                        <a:spLocks noChangeArrowheads="1"/>
                      </p:cNvSpPr>
                      <p:nvPr/>
                    </p:nvSpPr>
                    <p:spPr bwMode="auto">
                      <a:xfrm flipV="1">
                        <a:off x="2034" y="2223"/>
                        <a:ext cx="277" cy="273"/>
                      </a:xfrm>
                      <a:prstGeom prst="rtTriangle">
                        <a:avLst/>
                      </a:prstGeom>
                      <a:solidFill>
                        <a:srgbClr val="009900">
                          <a:alpha val="50195"/>
                        </a:srgbClr>
                      </a:solidFill>
                      <a:ln w="9525">
                        <a:noFill/>
                        <a:miter lim="800000"/>
                        <a:headEnd/>
                        <a:tailEnd/>
                      </a:ln>
                    </p:spPr>
                    <p:txBody>
                      <a:bodyPr wrap="none" anchor="ctr"/>
                      <a:lstStyle/>
                      <a:p>
                        <a:endParaRPr lang="en-US"/>
                      </a:p>
                    </p:txBody>
                  </p:sp>
                  <p:sp>
                    <p:nvSpPr>
                      <p:cNvPr id="115077" name="Rectangle 928"/>
                      <p:cNvSpPr>
                        <a:spLocks noChangeArrowheads="1"/>
                      </p:cNvSpPr>
                      <p:nvPr/>
                    </p:nvSpPr>
                    <p:spPr bwMode="auto">
                      <a:xfrm>
                        <a:off x="2027" y="2279"/>
                        <a:ext cx="85" cy="182"/>
                      </a:xfrm>
                      <a:prstGeom prst="rect">
                        <a:avLst/>
                      </a:prstGeom>
                      <a:solidFill>
                        <a:schemeClr val="tx1"/>
                      </a:solidFill>
                      <a:ln w="9525">
                        <a:noFill/>
                        <a:miter lim="800000"/>
                        <a:headEnd/>
                        <a:tailEnd/>
                      </a:ln>
                    </p:spPr>
                    <p:txBody>
                      <a:bodyPr wrap="none" anchor="ctr"/>
                      <a:lstStyle/>
                      <a:p>
                        <a:endParaRPr lang="en-US"/>
                      </a:p>
                    </p:txBody>
                  </p:sp>
                  <p:sp>
                    <p:nvSpPr>
                      <p:cNvPr id="115078" name="Text Box 929"/>
                      <p:cNvSpPr txBox="1">
                        <a:spLocks noChangeArrowheads="1"/>
                      </p:cNvSpPr>
                      <p:nvPr/>
                    </p:nvSpPr>
                    <p:spPr bwMode="auto">
                      <a:xfrm>
                        <a:off x="2049" y="3962"/>
                        <a:ext cx="320" cy="1222"/>
                      </a:xfrm>
                      <a:prstGeom prst="rect">
                        <a:avLst/>
                      </a:prstGeom>
                      <a:noFill/>
                      <a:ln w="9525">
                        <a:noFill/>
                        <a:miter lim="800000"/>
                        <a:headEnd/>
                        <a:tailEnd/>
                      </a:ln>
                    </p:spPr>
                    <p:txBody>
                      <a:bodyPr rot="10800000" wrap="none">
                        <a:spAutoFit/>
                      </a:bodyPr>
                      <a:lstStyle/>
                      <a:p>
                        <a:pPr eaLnBrk="1" hangingPunct="1"/>
                        <a:endParaRPr lang="en-US">
                          <a:solidFill>
                            <a:srgbClr val="000000"/>
                          </a:solidFill>
                          <a:latin typeface="Arial" pitchFamily="34" charset="0"/>
                        </a:endParaRPr>
                      </a:p>
                    </p:txBody>
                  </p:sp>
                  <p:sp>
                    <p:nvSpPr>
                      <p:cNvPr id="115079" name="Text Box 930"/>
                      <p:cNvSpPr txBox="1">
                        <a:spLocks noChangeArrowheads="1"/>
                      </p:cNvSpPr>
                      <p:nvPr/>
                    </p:nvSpPr>
                    <p:spPr bwMode="auto">
                      <a:xfrm>
                        <a:off x="2723" y="3513"/>
                        <a:ext cx="321" cy="1222"/>
                      </a:xfrm>
                      <a:prstGeom prst="rect">
                        <a:avLst/>
                      </a:prstGeom>
                      <a:noFill/>
                      <a:ln w="9525">
                        <a:noFill/>
                        <a:miter lim="800000"/>
                        <a:headEnd/>
                        <a:tailEnd/>
                      </a:ln>
                    </p:spPr>
                    <p:txBody>
                      <a:bodyPr rot="10800000" wrap="none">
                        <a:spAutoFit/>
                      </a:bodyPr>
                      <a:lstStyle/>
                      <a:p>
                        <a:pPr eaLnBrk="1" hangingPunct="1"/>
                        <a:endParaRPr lang="en-US">
                          <a:solidFill>
                            <a:srgbClr val="000000"/>
                          </a:solidFill>
                          <a:latin typeface="Arial" pitchFamily="34" charset="0"/>
                        </a:endParaRPr>
                      </a:p>
                    </p:txBody>
                  </p:sp>
                </p:grpSp>
                <p:sp>
                  <p:nvSpPr>
                    <p:cNvPr id="115023" name="Rectangle 931"/>
                    <p:cNvSpPr>
                      <a:spLocks noChangeArrowheads="1"/>
                    </p:cNvSpPr>
                    <p:nvPr/>
                  </p:nvSpPr>
                  <p:spPr bwMode="auto">
                    <a:xfrm>
                      <a:off x="989" y="1473"/>
                      <a:ext cx="377" cy="44"/>
                    </a:xfrm>
                    <a:prstGeom prst="rect">
                      <a:avLst/>
                    </a:prstGeom>
                    <a:solidFill>
                      <a:srgbClr val="FF0000"/>
                    </a:solidFill>
                    <a:ln w="9525">
                      <a:noFill/>
                      <a:miter lim="800000"/>
                      <a:headEnd/>
                      <a:tailEnd/>
                    </a:ln>
                  </p:spPr>
                  <p:txBody>
                    <a:bodyPr wrap="none" anchor="ctr"/>
                    <a:lstStyle/>
                    <a:p>
                      <a:endParaRPr lang="en-US"/>
                    </a:p>
                  </p:txBody>
                </p:sp>
                <p:sp>
                  <p:nvSpPr>
                    <p:cNvPr id="115024" name="Rectangle 932"/>
                    <p:cNvSpPr>
                      <a:spLocks noChangeArrowheads="1"/>
                    </p:cNvSpPr>
                    <p:nvPr/>
                  </p:nvSpPr>
                  <p:spPr bwMode="auto">
                    <a:xfrm>
                      <a:off x="981" y="1632"/>
                      <a:ext cx="377" cy="44"/>
                    </a:xfrm>
                    <a:prstGeom prst="rect">
                      <a:avLst/>
                    </a:prstGeom>
                    <a:solidFill>
                      <a:srgbClr val="FF0000"/>
                    </a:solidFill>
                    <a:ln w="9525">
                      <a:noFill/>
                      <a:miter lim="800000"/>
                      <a:headEnd/>
                      <a:tailEnd/>
                    </a:ln>
                  </p:spPr>
                  <p:txBody>
                    <a:bodyPr wrap="none" anchor="ctr"/>
                    <a:lstStyle/>
                    <a:p>
                      <a:endParaRPr lang="en-US"/>
                    </a:p>
                  </p:txBody>
                </p:sp>
                <p:sp>
                  <p:nvSpPr>
                    <p:cNvPr id="115025" name="Rectangle 933"/>
                    <p:cNvSpPr>
                      <a:spLocks noChangeArrowheads="1"/>
                    </p:cNvSpPr>
                    <p:nvPr/>
                  </p:nvSpPr>
                  <p:spPr bwMode="auto">
                    <a:xfrm rot="-2700000">
                      <a:off x="1462" y="1227"/>
                      <a:ext cx="183" cy="74"/>
                    </a:xfrm>
                    <a:prstGeom prst="rect">
                      <a:avLst/>
                    </a:prstGeom>
                    <a:solidFill>
                      <a:srgbClr val="009900">
                        <a:alpha val="50195"/>
                      </a:srgbClr>
                    </a:solidFill>
                    <a:ln w="9525">
                      <a:noFill/>
                      <a:miter lim="800000"/>
                      <a:headEnd/>
                      <a:tailEnd/>
                    </a:ln>
                  </p:spPr>
                  <p:txBody>
                    <a:bodyPr wrap="none" anchor="ctr"/>
                    <a:lstStyle/>
                    <a:p>
                      <a:endParaRPr lang="en-US"/>
                    </a:p>
                  </p:txBody>
                </p:sp>
              </p:grpSp>
              <p:sp>
                <p:nvSpPr>
                  <p:cNvPr id="115010" name="Rectangle 934"/>
                  <p:cNvSpPr>
                    <a:spLocks noChangeArrowheads="1"/>
                  </p:cNvSpPr>
                  <p:nvPr/>
                </p:nvSpPr>
                <p:spPr bwMode="auto">
                  <a:xfrm>
                    <a:off x="1596" y="1152"/>
                    <a:ext cx="468" cy="144"/>
                  </a:xfrm>
                  <a:prstGeom prst="rect">
                    <a:avLst/>
                  </a:prstGeom>
                  <a:solidFill>
                    <a:srgbClr val="009900">
                      <a:alpha val="50195"/>
                    </a:srgbClr>
                  </a:solidFill>
                  <a:ln w="9525">
                    <a:noFill/>
                    <a:miter lim="800000"/>
                    <a:headEnd/>
                    <a:tailEnd/>
                  </a:ln>
                </p:spPr>
                <p:txBody>
                  <a:bodyPr wrap="none" anchor="ctr"/>
                  <a:lstStyle/>
                  <a:p>
                    <a:endParaRPr lang="en-US"/>
                  </a:p>
                </p:txBody>
              </p:sp>
              <p:sp>
                <p:nvSpPr>
                  <p:cNvPr id="115011" name="Rectangle 935"/>
                  <p:cNvSpPr>
                    <a:spLocks noChangeArrowheads="1"/>
                  </p:cNvSpPr>
                  <p:nvPr/>
                </p:nvSpPr>
                <p:spPr bwMode="auto">
                  <a:xfrm>
                    <a:off x="1584" y="1770"/>
                    <a:ext cx="528" cy="144"/>
                  </a:xfrm>
                  <a:prstGeom prst="rect">
                    <a:avLst/>
                  </a:prstGeom>
                  <a:solidFill>
                    <a:srgbClr val="009900">
                      <a:alpha val="50195"/>
                    </a:srgbClr>
                  </a:solidFill>
                  <a:ln w="9525">
                    <a:noFill/>
                    <a:miter lim="800000"/>
                    <a:headEnd/>
                    <a:tailEnd/>
                  </a:ln>
                </p:spPr>
                <p:txBody>
                  <a:bodyPr wrap="none" anchor="ctr"/>
                  <a:lstStyle/>
                  <a:p>
                    <a:endParaRPr lang="en-US"/>
                  </a:p>
                </p:txBody>
              </p:sp>
            </p:grpSp>
            <p:sp>
              <p:nvSpPr>
                <p:cNvPr id="115004" name="Rectangle 936"/>
                <p:cNvSpPr>
                  <a:spLocks noChangeArrowheads="1"/>
                </p:cNvSpPr>
                <p:nvPr/>
              </p:nvSpPr>
              <p:spPr bwMode="auto">
                <a:xfrm>
                  <a:off x="576" y="2016"/>
                  <a:ext cx="96" cy="240"/>
                </a:xfrm>
                <a:prstGeom prst="rect">
                  <a:avLst/>
                </a:prstGeom>
                <a:solidFill>
                  <a:srgbClr val="FFFF00">
                    <a:alpha val="50195"/>
                  </a:srgbClr>
                </a:solidFill>
                <a:ln w="9525">
                  <a:noFill/>
                  <a:miter lim="800000"/>
                  <a:headEnd/>
                  <a:tailEnd/>
                </a:ln>
              </p:spPr>
              <p:txBody>
                <a:bodyPr wrap="none" anchor="ctr"/>
                <a:lstStyle/>
                <a:p>
                  <a:endParaRPr lang="en-US"/>
                </a:p>
              </p:txBody>
            </p:sp>
            <p:sp>
              <p:nvSpPr>
                <p:cNvPr id="115005" name="Rectangle 937"/>
                <p:cNvSpPr>
                  <a:spLocks noChangeArrowheads="1"/>
                </p:cNvSpPr>
                <p:nvPr/>
              </p:nvSpPr>
              <p:spPr bwMode="auto">
                <a:xfrm>
                  <a:off x="1680" y="2064"/>
                  <a:ext cx="96" cy="240"/>
                </a:xfrm>
                <a:prstGeom prst="rect">
                  <a:avLst/>
                </a:prstGeom>
                <a:solidFill>
                  <a:srgbClr val="FFFF00">
                    <a:alpha val="50195"/>
                  </a:srgbClr>
                </a:solidFill>
                <a:ln w="9525">
                  <a:noFill/>
                  <a:miter lim="800000"/>
                  <a:headEnd/>
                  <a:tailEnd/>
                </a:ln>
              </p:spPr>
              <p:txBody>
                <a:bodyPr wrap="none" anchor="ctr"/>
                <a:lstStyle/>
                <a:p>
                  <a:endParaRPr lang="en-US"/>
                </a:p>
              </p:txBody>
            </p:sp>
            <p:sp>
              <p:nvSpPr>
                <p:cNvPr id="115006" name="Rectangle 938"/>
                <p:cNvSpPr>
                  <a:spLocks noChangeArrowheads="1"/>
                </p:cNvSpPr>
                <p:nvPr/>
              </p:nvSpPr>
              <p:spPr bwMode="auto">
                <a:xfrm>
                  <a:off x="1824" y="2082"/>
                  <a:ext cx="96" cy="240"/>
                </a:xfrm>
                <a:prstGeom prst="rect">
                  <a:avLst/>
                </a:prstGeom>
                <a:solidFill>
                  <a:srgbClr val="FFFF00">
                    <a:alpha val="50195"/>
                  </a:srgbClr>
                </a:solidFill>
                <a:ln w="9525">
                  <a:noFill/>
                  <a:miter lim="800000"/>
                  <a:headEnd/>
                  <a:tailEnd/>
                </a:ln>
              </p:spPr>
              <p:txBody>
                <a:bodyPr wrap="none" anchor="ctr"/>
                <a:lstStyle/>
                <a:p>
                  <a:endParaRPr lang="en-US"/>
                </a:p>
              </p:txBody>
            </p:sp>
            <p:sp>
              <p:nvSpPr>
                <p:cNvPr id="115007" name="Rectangle 939"/>
                <p:cNvSpPr>
                  <a:spLocks noChangeArrowheads="1"/>
                </p:cNvSpPr>
                <p:nvPr/>
              </p:nvSpPr>
              <p:spPr bwMode="auto">
                <a:xfrm>
                  <a:off x="2928" y="2070"/>
                  <a:ext cx="96" cy="240"/>
                </a:xfrm>
                <a:prstGeom prst="rect">
                  <a:avLst/>
                </a:prstGeom>
                <a:solidFill>
                  <a:srgbClr val="FFFF00">
                    <a:alpha val="50195"/>
                  </a:srgbClr>
                </a:solidFill>
                <a:ln w="9525">
                  <a:noFill/>
                  <a:miter lim="800000"/>
                  <a:headEnd/>
                  <a:tailEnd/>
                </a:ln>
              </p:spPr>
              <p:txBody>
                <a:bodyPr wrap="none" anchor="ctr"/>
                <a:lstStyle/>
                <a:p>
                  <a:endParaRPr lang="en-US"/>
                </a:p>
              </p:txBody>
            </p:sp>
          </p:grpSp>
          <p:sp>
            <p:nvSpPr>
              <p:cNvPr id="114990" name="Text Box 940"/>
              <p:cNvSpPr txBox="1">
                <a:spLocks noChangeArrowheads="1"/>
              </p:cNvSpPr>
              <p:nvPr/>
            </p:nvSpPr>
            <p:spPr bwMode="auto">
              <a:xfrm>
                <a:off x="2976" y="823"/>
                <a:ext cx="401" cy="250"/>
              </a:xfrm>
              <a:prstGeom prst="rect">
                <a:avLst/>
              </a:prstGeom>
              <a:noFill/>
              <a:ln w="9525">
                <a:noFill/>
                <a:miter lim="800000"/>
                <a:headEnd/>
                <a:tailEnd/>
              </a:ln>
            </p:spPr>
            <p:txBody>
              <a:bodyPr wrap="none">
                <a:spAutoFit/>
              </a:bodyPr>
              <a:lstStyle/>
              <a:p>
                <a:pPr eaLnBrk="1" hangingPunct="1"/>
                <a:r>
                  <a:rPr lang="en-US" sz="2000">
                    <a:solidFill>
                      <a:srgbClr val="000000"/>
                    </a:solidFill>
                    <a:latin typeface="Arial" pitchFamily="34" charset="0"/>
                  </a:rPr>
                  <a:t>Vdd</a:t>
                </a:r>
              </a:p>
            </p:txBody>
          </p:sp>
          <p:sp>
            <p:nvSpPr>
              <p:cNvPr id="114991" name="Text Box 941"/>
              <p:cNvSpPr txBox="1">
                <a:spLocks noChangeArrowheads="1"/>
              </p:cNvSpPr>
              <p:nvPr/>
            </p:nvSpPr>
            <p:spPr bwMode="auto">
              <a:xfrm>
                <a:off x="2976" y="1104"/>
                <a:ext cx="383" cy="250"/>
              </a:xfrm>
              <a:prstGeom prst="rect">
                <a:avLst/>
              </a:prstGeom>
              <a:noFill/>
              <a:ln w="9525">
                <a:noFill/>
                <a:miter lim="800000"/>
                <a:headEnd/>
                <a:tailEnd/>
              </a:ln>
            </p:spPr>
            <p:txBody>
              <a:bodyPr wrap="none">
                <a:spAutoFit/>
              </a:bodyPr>
              <a:lstStyle/>
              <a:p>
                <a:pPr eaLnBrk="1" hangingPunct="1"/>
                <a:r>
                  <a:rPr lang="en-US" sz="2000">
                    <a:solidFill>
                      <a:srgbClr val="000000"/>
                    </a:solidFill>
                    <a:latin typeface="Arial" pitchFamily="34" charset="0"/>
                  </a:rPr>
                  <a:t>Vss</a:t>
                </a:r>
              </a:p>
            </p:txBody>
          </p:sp>
          <p:sp>
            <p:nvSpPr>
              <p:cNvPr id="114992" name="Text Box 942"/>
              <p:cNvSpPr txBox="1">
                <a:spLocks noChangeArrowheads="1"/>
              </p:cNvSpPr>
              <p:nvPr/>
            </p:nvSpPr>
            <p:spPr bwMode="auto">
              <a:xfrm>
                <a:off x="3007" y="1766"/>
                <a:ext cx="383" cy="250"/>
              </a:xfrm>
              <a:prstGeom prst="rect">
                <a:avLst/>
              </a:prstGeom>
              <a:noFill/>
              <a:ln w="9525">
                <a:noFill/>
                <a:miter lim="800000"/>
                <a:headEnd/>
                <a:tailEnd/>
              </a:ln>
            </p:spPr>
            <p:txBody>
              <a:bodyPr wrap="none">
                <a:spAutoFit/>
              </a:bodyPr>
              <a:lstStyle/>
              <a:p>
                <a:pPr eaLnBrk="1" hangingPunct="1"/>
                <a:r>
                  <a:rPr lang="en-US" sz="2000">
                    <a:solidFill>
                      <a:srgbClr val="000000"/>
                    </a:solidFill>
                    <a:latin typeface="Arial" pitchFamily="34" charset="0"/>
                  </a:rPr>
                  <a:t>Vss</a:t>
                </a:r>
              </a:p>
            </p:txBody>
          </p:sp>
          <p:sp>
            <p:nvSpPr>
              <p:cNvPr id="114993" name="Text Box 943"/>
              <p:cNvSpPr txBox="1">
                <a:spLocks noChangeArrowheads="1"/>
              </p:cNvSpPr>
              <p:nvPr/>
            </p:nvSpPr>
            <p:spPr bwMode="auto">
              <a:xfrm>
                <a:off x="3024" y="2064"/>
                <a:ext cx="401" cy="250"/>
              </a:xfrm>
              <a:prstGeom prst="rect">
                <a:avLst/>
              </a:prstGeom>
              <a:noFill/>
              <a:ln w="9525">
                <a:noFill/>
                <a:miter lim="800000"/>
                <a:headEnd/>
                <a:tailEnd/>
              </a:ln>
            </p:spPr>
            <p:txBody>
              <a:bodyPr wrap="none">
                <a:spAutoFit/>
              </a:bodyPr>
              <a:lstStyle/>
              <a:p>
                <a:pPr eaLnBrk="1" hangingPunct="1"/>
                <a:r>
                  <a:rPr lang="en-US" sz="2000">
                    <a:solidFill>
                      <a:srgbClr val="000000"/>
                    </a:solidFill>
                    <a:latin typeface="Arial" pitchFamily="34" charset="0"/>
                  </a:rPr>
                  <a:t>Vdd</a:t>
                </a:r>
              </a:p>
            </p:txBody>
          </p:sp>
          <p:sp>
            <p:nvSpPr>
              <p:cNvPr id="114994" name="Text Box 944"/>
              <p:cNvSpPr txBox="1">
                <a:spLocks noChangeArrowheads="1"/>
              </p:cNvSpPr>
              <p:nvPr/>
            </p:nvSpPr>
            <p:spPr bwMode="auto">
              <a:xfrm>
                <a:off x="3024" y="2390"/>
                <a:ext cx="383" cy="250"/>
              </a:xfrm>
              <a:prstGeom prst="rect">
                <a:avLst/>
              </a:prstGeom>
              <a:noFill/>
              <a:ln w="9525">
                <a:noFill/>
                <a:miter lim="800000"/>
                <a:headEnd/>
                <a:tailEnd/>
              </a:ln>
            </p:spPr>
            <p:txBody>
              <a:bodyPr wrap="none">
                <a:spAutoFit/>
              </a:bodyPr>
              <a:lstStyle/>
              <a:p>
                <a:pPr eaLnBrk="1" hangingPunct="1"/>
                <a:r>
                  <a:rPr lang="en-US" sz="2000">
                    <a:solidFill>
                      <a:srgbClr val="000000"/>
                    </a:solidFill>
                    <a:latin typeface="Arial" pitchFamily="34" charset="0"/>
                  </a:rPr>
                  <a:t>Vss</a:t>
                </a:r>
              </a:p>
            </p:txBody>
          </p:sp>
          <p:sp>
            <p:nvSpPr>
              <p:cNvPr id="114995" name="Text Box 945"/>
              <p:cNvSpPr txBox="1">
                <a:spLocks noChangeArrowheads="1"/>
              </p:cNvSpPr>
              <p:nvPr/>
            </p:nvSpPr>
            <p:spPr bwMode="auto">
              <a:xfrm>
                <a:off x="3024" y="3014"/>
                <a:ext cx="383" cy="250"/>
              </a:xfrm>
              <a:prstGeom prst="rect">
                <a:avLst/>
              </a:prstGeom>
              <a:noFill/>
              <a:ln w="9525">
                <a:noFill/>
                <a:miter lim="800000"/>
                <a:headEnd/>
                <a:tailEnd/>
              </a:ln>
            </p:spPr>
            <p:txBody>
              <a:bodyPr wrap="none">
                <a:spAutoFit/>
              </a:bodyPr>
              <a:lstStyle/>
              <a:p>
                <a:pPr eaLnBrk="1" hangingPunct="1"/>
                <a:r>
                  <a:rPr lang="en-US" sz="2000">
                    <a:solidFill>
                      <a:srgbClr val="000000"/>
                    </a:solidFill>
                    <a:latin typeface="Arial" pitchFamily="34" charset="0"/>
                  </a:rPr>
                  <a:t>Vss</a:t>
                </a:r>
              </a:p>
            </p:txBody>
          </p:sp>
          <p:sp>
            <p:nvSpPr>
              <p:cNvPr id="114996" name="Text Box 946"/>
              <p:cNvSpPr txBox="1">
                <a:spLocks noChangeArrowheads="1"/>
              </p:cNvSpPr>
              <p:nvPr/>
            </p:nvSpPr>
            <p:spPr bwMode="auto">
              <a:xfrm>
                <a:off x="3024" y="3254"/>
                <a:ext cx="401" cy="250"/>
              </a:xfrm>
              <a:prstGeom prst="rect">
                <a:avLst/>
              </a:prstGeom>
              <a:noFill/>
              <a:ln w="9525">
                <a:noFill/>
                <a:miter lim="800000"/>
                <a:headEnd/>
                <a:tailEnd/>
              </a:ln>
            </p:spPr>
            <p:txBody>
              <a:bodyPr wrap="none">
                <a:spAutoFit/>
              </a:bodyPr>
              <a:lstStyle/>
              <a:p>
                <a:pPr eaLnBrk="1" hangingPunct="1"/>
                <a:r>
                  <a:rPr lang="en-US" sz="2000">
                    <a:solidFill>
                      <a:srgbClr val="000000"/>
                    </a:solidFill>
                    <a:latin typeface="Arial" pitchFamily="34" charset="0"/>
                  </a:rPr>
                  <a:t>Vdd</a:t>
                </a:r>
              </a:p>
            </p:txBody>
          </p:sp>
          <p:sp>
            <p:nvSpPr>
              <p:cNvPr id="114997" name="Text Box 947"/>
              <p:cNvSpPr txBox="1">
                <a:spLocks noChangeArrowheads="1"/>
              </p:cNvSpPr>
              <p:nvPr/>
            </p:nvSpPr>
            <p:spPr bwMode="auto">
              <a:xfrm>
                <a:off x="480" y="3494"/>
                <a:ext cx="223" cy="250"/>
              </a:xfrm>
              <a:prstGeom prst="rect">
                <a:avLst/>
              </a:prstGeom>
              <a:noFill/>
              <a:ln w="9525">
                <a:noFill/>
                <a:miter lim="800000"/>
                <a:headEnd/>
                <a:tailEnd/>
              </a:ln>
            </p:spPr>
            <p:txBody>
              <a:bodyPr wrap="none">
                <a:spAutoFit/>
              </a:bodyPr>
              <a:lstStyle/>
              <a:p>
                <a:pPr eaLnBrk="1" hangingPunct="1"/>
                <a:r>
                  <a:rPr lang="en-US" sz="2000">
                    <a:solidFill>
                      <a:srgbClr val="000000"/>
                    </a:solidFill>
                    <a:latin typeface="Arial" pitchFamily="34" charset="0"/>
                  </a:rPr>
                  <a:t>B</a:t>
                </a:r>
              </a:p>
            </p:txBody>
          </p:sp>
          <p:sp>
            <p:nvSpPr>
              <p:cNvPr id="114998" name="Text Box 948"/>
              <p:cNvSpPr txBox="1">
                <a:spLocks noChangeArrowheads="1"/>
              </p:cNvSpPr>
              <p:nvPr/>
            </p:nvSpPr>
            <p:spPr bwMode="auto">
              <a:xfrm>
                <a:off x="737" y="3500"/>
                <a:ext cx="259" cy="250"/>
              </a:xfrm>
              <a:prstGeom prst="rect">
                <a:avLst/>
              </a:prstGeom>
              <a:noFill/>
              <a:ln w="9525">
                <a:noFill/>
                <a:miter lim="800000"/>
                <a:headEnd/>
                <a:tailEnd/>
              </a:ln>
            </p:spPr>
            <p:txBody>
              <a:bodyPr wrap="none">
                <a:spAutoFit/>
              </a:bodyPr>
              <a:lstStyle/>
              <a:p>
                <a:pPr eaLnBrk="1" hangingPunct="1"/>
                <a:r>
                  <a:rPr lang="en-US" sz="2000">
                    <a:solidFill>
                      <a:srgbClr val="000000"/>
                    </a:solidFill>
                    <a:latin typeface="Arial" pitchFamily="34" charset="0"/>
                  </a:rPr>
                  <a:t>B’</a:t>
                </a:r>
              </a:p>
            </p:txBody>
          </p:sp>
          <p:sp>
            <p:nvSpPr>
              <p:cNvPr id="114999" name="Text Box 949"/>
              <p:cNvSpPr txBox="1">
                <a:spLocks noChangeArrowheads="1"/>
              </p:cNvSpPr>
              <p:nvPr/>
            </p:nvSpPr>
            <p:spPr bwMode="auto">
              <a:xfrm>
                <a:off x="1584" y="3504"/>
                <a:ext cx="259" cy="250"/>
              </a:xfrm>
              <a:prstGeom prst="rect">
                <a:avLst/>
              </a:prstGeom>
              <a:noFill/>
              <a:ln w="9525">
                <a:noFill/>
                <a:miter lim="800000"/>
                <a:headEnd/>
                <a:tailEnd/>
              </a:ln>
            </p:spPr>
            <p:txBody>
              <a:bodyPr wrap="none">
                <a:spAutoFit/>
              </a:bodyPr>
              <a:lstStyle/>
              <a:p>
                <a:pPr eaLnBrk="1" hangingPunct="1"/>
                <a:r>
                  <a:rPr lang="en-US" sz="2000">
                    <a:solidFill>
                      <a:srgbClr val="000000"/>
                    </a:solidFill>
                    <a:latin typeface="Arial" pitchFamily="34" charset="0"/>
                  </a:rPr>
                  <a:t>B’</a:t>
                </a:r>
              </a:p>
            </p:txBody>
          </p:sp>
          <p:sp>
            <p:nvSpPr>
              <p:cNvPr id="115000" name="Text Box 950"/>
              <p:cNvSpPr txBox="1">
                <a:spLocks noChangeArrowheads="1"/>
              </p:cNvSpPr>
              <p:nvPr/>
            </p:nvSpPr>
            <p:spPr bwMode="auto">
              <a:xfrm>
                <a:off x="1776" y="3504"/>
                <a:ext cx="223" cy="250"/>
              </a:xfrm>
              <a:prstGeom prst="rect">
                <a:avLst/>
              </a:prstGeom>
              <a:noFill/>
              <a:ln w="9525">
                <a:noFill/>
                <a:miter lim="800000"/>
                <a:headEnd/>
                <a:tailEnd/>
              </a:ln>
            </p:spPr>
            <p:txBody>
              <a:bodyPr wrap="none">
                <a:spAutoFit/>
              </a:bodyPr>
              <a:lstStyle/>
              <a:p>
                <a:pPr eaLnBrk="1" hangingPunct="1"/>
                <a:r>
                  <a:rPr lang="en-US" sz="2000">
                    <a:solidFill>
                      <a:srgbClr val="000000"/>
                    </a:solidFill>
                    <a:latin typeface="Arial" pitchFamily="34" charset="0"/>
                  </a:rPr>
                  <a:t>B</a:t>
                </a:r>
              </a:p>
            </p:txBody>
          </p:sp>
          <p:sp>
            <p:nvSpPr>
              <p:cNvPr id="115001" name="Text Box 951"/>
              <p:cNvSpPr txBox="1">
                <a:spLocks noChangeArrowheads="1"/>
              </p:cNvSpPr>
              <p:nvPr/>
            </p:nvSpPr>
            <p:spPr bwMode="auto">
              <a:xfrm>
                <a:off x="2849" y="3501"/>
                <a:ext cx="223" cy="250"/>
              </a:xfrm>
              <a:prstGeom prst="rect">
                <a:avLst/>
              </a:prstGeom>
              <a:noFill/>
              <a:ln w="9525">
                <a:noFill/>
                <a:miter lim="800000"/>
                <a:headEnd/>
                <a:tailEnd/>
              </a:ln>
            </p:spPr>
            <p:txBody>
              <a:bodyPr wrap="none">
                <a:spAutoFit/>
              </a:bodyPr>
              <a:lstStyle/>
              <a:p>
                <a:pPr eaLnBrk="1" hangingPunct="1"/>
                <a:r>
                  <a:rPr lang="en-US" sz="2000">
                    <a:solidFill>
                      <a:srgbClr val="000000"/>
                    </a:solidFill>
                    <a:latin typeface="Arial" pitchFamily="34" charset="0"/>
                  </a:rPr>
                  <a:t>B</a:t>
                </a:r>
              </a:p>
            </p:txBody>
          </p:sp>
        </p:grpSp>
        <p:sp>
          <p:nvSpPr>
            <p:cNvPr id="114988" name="Text Box 952"/>
            <p:cNvSpPr txBox="1">
              <a:spLocks noChangeArrowheads="1"/>
            </p:cNvSpPr>
            <p:nvPr/>
          </p:nvSpPr>
          <p:spPr bwMode="auto">
            <a:xfrm>
              <a:off x="1382" y="3689"/>
              <a:ext cx="1176" cy="327"/>
            </a:xfrm>
            <a:prstGeom prst="rect">
              <a:avLst/>
            </a:prstGeom>
            <a:noFill/>
            <a:ln w="9525">
              <a:noFill/>
              <a:miter lim="800000"/>
              <a:headEnd/>
              <a:tailEnd/>
            </a:ln>
          </p:spPr>
          <p:txBody>
            <a:bodyPr wrap="none">
              <a:spAutoFit/>
            </a:bodyPr>
            <a:lstStyle/>
            <a:p>
              <a:pPr eaLnBrk="1" hangingPunct="1"/>
              <a:r>
                <a:rPr lang="en-US" sz="2800">
                  <a:solidFill>
                    <a:srgbClr val="000000"/>
                  </a:solidFill>
                  <a:latin typeface="Arial" pitchFamily="34" charset="0"/>
                </a:rPr>
                <a:t>4 x 4 array</a:t>
              </a:r>
            </a:p>
          </p:txBody>
        </p:sp>
      </p:grpSp>
      <p:grpSp>
        <p:nvGrpSpPr>
          <p:cNvPr id="27" name="Group 953"/>
          <p:cNvGrpSpPr>
            <a:grpSpLocks/>
          </p:cNvGrpSpPr>
          <p:nvPr/>
        </p:nvGrpSpPr>
        <p:grpSpPr bwMode="auto">
          <a:xfrm>
            <a:off x="2057400" y="1143000"/>
            <a:ext cx="7391400" cy="5638800"/>
            <a:chOff x="364" y="720"/>
            <a:chExt cx="5044" cy="3552"/>
          </a:xfrm>
        </p:grpSpPr>
        <p:grpSp>
          <p:nvGrpSpPr>
            <p:cNvPr id="28" name="Group 954"/>
            <p:cNvGrpSpPr>
              <a:grpSpLocks/>
            </p:cNvGrpSpPr>
            <p:nvPr/>
          </p:nvGrpSpPr>
          <p:grpSpPr bwMode="auto">
            <a:xfrm>
              <a:off x="364" y="720"/>
              <a:ext cx="5044" cy="3552"/>
              <a:chOff x="364" y="720"/>
              <a:chExt cx="5044" cy="3552"/>
            </a:xfrm>
          </p:grpSpPr>
          <p:grpSp>
            <p:nvGrpSpPr>
              <p:cNvPr id="29" name="Group 955"/>
              <p:cNvGrpSpPr>
                <a:grpSpLocks/>
              </p:cNvGrpSpPr>
              <p:nvPr/>
            </p:nvGrpSpPr>
            <p:grpSpPr bwMode="auto">
              <a:xfrm>
                <a:off x="364" y="720"/>
                <a:ext cx="5044" cy="3552"/>
                <a:chOff x="336" y="720"/>
                <a:chExt cx="4656" cy="3552"/>
              </a:xfrm>
            </p:grpSpPr>
            <p:grpSp>
              <p:nvGrpSpPr>
                <p:cNvPr id="30" name="Group 956"/>
                <p:cNvGrpSpPr>
                  <a:grpSpLocks/>
                </p:cNvGrpSpPr>
                <p:nvPr/>
              </p:nvGrpSpPr>
              <p:grpSpPr bwMode="auto">
                <a:xfrm>
                  <a:off x="336" y="720"/>
                  <a:ext cx="4656" cy="3552"/>
                  <a:chOff x="336" y="720"/>
                  <a:chExt cx="4656" cy="3552"/>
                </a:xfrm>
              </p:grpSpPr>
              <p:grpSp>
                <p:nvGrpSpPr>
                  <p:cNvPr id="31" name="Group 957"/>
                  <p:cNvGrpSpPr>
                    <a:grpSpLocks/>
                  </p:cNvGrpSpPr>
                  <p:nvPr/>
                </p:nvGrpSpPr>
                <p:grpSpPr bwMode="auto">
                  <a:xfrm>
                    <a:off x="336" y="720"/>
                    <a:ext cx="1872" cy="3552"/>
                    <a:chOff x="1632" y="720"/>
                    <a:chExt cx="1872" cy="3552"/>
                  </a:xfrm>
                </p:grpSpPr>
                <p:sp>
                  <p:nvSpPr>
                    <p:cNvPr id="114933" name="Rectangle 958"/>
                    <p:cNvSpPr>
                      <a:spLocks noChangeArrowheads="1"/>
                    </p:cNvSpPr>
                    <p:nvPr/>
                  </p:nvSpPr>
                  <p:spPr bwMode="auto">
                    <a:xfrm>
                      <a:off x="2143" y="720"/>
                      <a:ext cx="170" cy="956"/>
                    </a:xfrm>
                    <a:prstGeom prst="rect">
                      <a:avLst/>
                    </a:prstGeom>
                    <a:solidFill>
                      <a:srgbClr val="32A0DA">
                        <a:alpha val="50195"/>
                      </a:srgbClr>
                    </a:solidFill>
                    <a:ln w="9525">
                      <a:noFill/>
                      <a:miter lim="800000"/>
                      <a:headEnd/>
                      <a:tailEnd/>
                    </a:ln>
                  </p:spPr>
                  <p:txBody>
                    <a:bodyPr wrap="none" anchor="ctr"/>
                    <a:lstStyle/>
                    <a:p>
                      <a:endParaRPr lang="en-US"/>
                    </a:p>
                  </p:txBody>
                </p:sp>
                <p:sp>
                  <p:nvSpPr>
                    <p:cNvPr id="114934" name="Rectangle 959"/>
                    <p:cNvSpPr>
                      <a:spLocks noChangeArrowheads="1"/>
                    </p:cNvSpPr>
                    <p:nvPr/>
                  </p:nvSpPr>
                  <p:spPr bwMode="auto">
                    <a:xfrm>
                      <a:off x="2270" y="720"/>
                      <a:ext cx="1234" cy="501"/>
                    </a:xfrm>
                    <a:prstGeom prst="rect">
                      <a:avLst/>
                    </a:prstGeom>
                    <a:solidFill>
                      <a:srgbClr val="32A0DA">
                        <a:alpha val="50195"/>
                      </a:srgbClr>
                    </a:solidFill>
                    <a:ln w="9525">
                      <a:noFill/>
                      <a:miter lim="800000"/>
                      <a:headEnd/>
                      <a:tailEnd/>
                    </a:ln>
                  </p:spPr>
                  <p:txBody>
                    <a:bodyPr wrap="none" anchor="ctr"/>
                    <a:lstStyle/>
                    <a:p>
                      <a:endParaRPr lang="en-US"/>
                    </a:p>
                  </p:txBody>
                </p:sp>
                <p:sp>
                  <p:nvSpPr>
                    <p:cNvPr id="114935" name="Rectangle 960"/>
                    <p:cNvSpPr>
                      <a:spLocks noChangeArrowheads="1"/>
                    </p:cNvSpPr>
                    <p:nvPr/>
                  </p:nvSpPr>
                  <p:spPr bwMode="auto">
                    <a:xfrm>
                      <a:off x="2038" y="1950"/>
                      <a:ext cx="1381" cy="1229"/>
                    </a:xfrm>
                    <a:prstGeom prst="rect">
                      <a:avLst/>
                    </a:prstGeom>
                    <a:solidFill>
                      <a:srgbClr val="32A0DA">
                        <a:alpha val="50195"/>
                      </a:srgbClr>
                    </a:solidFill>
                    <a:ln w="9525">
                      <a:noFill/>
                      <a:miter lim="800000"/>
                      <a:headEnd/>
                      <a:tailEnd/>
                    </a:ln>
                  </p:spPr>
                  <p:txBody>
                    <a:bodyPr wrap="none" anchor="ctr"/>
                    <a:lstStyle/>
                    <a:p>
                      <a:endParaRPr lang="en-US"/>
                    </a:p>
                  </p:txBody>
                </p:sp>
                <p:sp>
                  <p:nvSpPr>
                    <p:cNvPr id="114936" name="Rectangle 961"/>
                    <p:cNvSpPr>
                      <a:spLocks noChangeArrowheads="1"/>
                    </p:cNvSpPr>
                    <p:nvPr/>
                  </p:nvSpPr>
                  <p:spPr bwMode="auto">
                    <a:xfrm>
                      <a:off x="1632" y="3680"/>
                      <a:ext cx="1276" cy="228"/>
                    </a:xfrm>
                    <a:prstGeom prst="rect">
                      <a:avLst/>
                    </a:prstGeom>
                    <a:solidFill>
                      <a:srgbClr val="FF0000"/>
                    </a:solidFill>
                    <a:ln w="9525">
                      <a:noFill/>
                      <a:miter lim="800000"/>
                      <a:headEnd/>
                      <a:tailEnd/>
                    </a:ln>
                  </p:spPr>
                  <p:txBody>
                    <a:bodyPr wrap="none" anchor="ctr"/>
                    <a:lstStyle/>
                    <a:p>
                      <a:endParaRPr lang="en-US"/>
                    </a:p>
                  </p:txBody>
                </p:sp>
                <p:sp>
                  <p:nvSpPr>
                    <p:cNvPr id="114937" name="AutoShape 962"/>
                    <p:cNvSpPr>
                      <a:spLocks noChangeArrowheads="1"/>
                    </p:cNvSpPr>
                    <p:nvPr/>
                  </p:nvSpPr>
                  <p:spPr bwMode="auto">
                    <a:xfrm>
                      <a:off x="1887" y="2951"/>
                      <a:ext cx="128" cy="137"/>
                    </a:xfrm>
                    <a:prstGeom prst="rtTriangle">
                      <a:avLst/>
                    </a:prstGeom>
                    <a:solidFill>
                      <a:srgbClr val="009900">
                        <a:alpha val="50195"/>
                      </a:srgbClr>
                    </a:solidFill>
                    <a:ln w="9525">
                      <a:noFill/>
                      <a:miter lim="800000"/>
                      <a:headEnd/>
                      <a:tailEnd/>
                    </a:ln>
                  </p:spPr>
                  <p:txBody>
                    <a:bodyPr wrap="none" anchor="ctr"/>
                    <a:lstStyle/>
                    <a:p>
                      <a:endParaRPr lang="en-US"/>
                    </a:p>
                  </p:txBody>
                </p:sp>
                <p:sp>
                  <p:nvSpPr>
                    <p:cNvPr id="114938" name="AutoShape 963"/>
                    <p:cNvSpPr>
                      <a:spLocks noChangeArrowheads="1"/>
                    </p:cNvSpPr>
                    <p:nvPr/>
                  </p:nvSpPr>
                  <p:spPr bwMode="auto">
                    <a:xfrm flipH="1">
                      <a:off x="1760" y="2920"/>
                      <a:ext cx="42" cy="168"/>
                    </a:xfrm>
                    <a:prstGeom prst="rtTriangle">
                      <a:avLst/>
                    </a:prstGeom>
                    <a:solidFill>
                      <a:srgbClr val="009900">
                        <a:alpha val="50195"/>
                      </a:srgbClr>
                    </a:solidFill>
                    <a:ln w="9525">
                      <a:noFill/>
                      <a:miter lim="800000"/>
                      <a:headEnd/>
                      <a:tailEnd/>
                    </a:ln>
                  </p:spPr>
                  <p:txBody>
                    <a:bodyPr wrap="none" anchor="ctr"/>
                    <a:lstStyle/>
                    <a:p>
                      <a:endParaRPr lang="en-US"/>
                    </a:p>
                  </p:txBody>
                </p:sp>
                <p:sp>
                  <p:nvSpPr>
                    <p:cNvPr id="114939" name="Rectangle 964"/>
                    <p:cNvSpPr>
                      <a:spLocks noChangeArrowheads="1"/>
                    </p:cNvSpPr>
                    <p:nvPr/>
                  </p:nvSpPr>
                  <p:spPr bwMode="auto">
                    <a:xfrm>
                      <a:off x="1760" y="4135"/>
                      <a:ext cx="255" cy="137"/>
                    </a:xfrm>
                    <a:prstGeom prst="rect">
                      <a:avLst/>
                    </a:prstGeom>
                    <a:solidFill>
                      <a:schemeClr val="tx1"/>
                    </a:solidFill>
                    <a:ln w="9525">
                      <a:noFill/>
                      <a:miter lim="800000"/>
                      <a:headEnd/>
                      <a:tailEnd/>
                    </a:ln>
                  </p:spPr>
                  <p:txBody>
                    <a:bodyPr wrap="none" anchor="ctr"/>
                    <a:lstStyle/>
                    <a:p>
                      <a:endParaRPr lang="en-US"/>
                    </a:p>
                  </p:txBody>
                </p:sp>
                <p:sp>
                  <p:nvSpPr>
                    <p:cNvPr id="114940" name="Rectangle 965"/>
                    <p:cNvSpPr>
                      <a:spLocks noChangeArrowheads="1"/>
                    </p:cNvSpPr>
                    <p:nvPr/>
                  </p:nvSpPr>
                  <p:spPr bwMode="auto">
                    <a:xfrm>
                      <a:off x="1675" y="3999"/>
                      <a:ext cx="382" cy="273"/>
                    </a:xfrm>
                    <a:prstGeom prst="rect">
                      <a:avLst/>
                    </a:prstGeom>
                    <a:noFill/>
                    <a:ln w="9525">
                      <a:solidFill>
                        <a:schemeClr val="tx1"/>
                      </a:solidFill>
                      <a:prstDash val="sysDot"/>
                      <a:miter lim="800000"/>
                      <a:headEnd/>
                      <a:tailEnd/>
                    </a:ln>
                  </p:spPr>
                  <p:txBody>
                    <a:bodyPr wrap="none" anchor="ctr"/>
                    <a:lstStyle/>
                    <a:p>
                      <a:endParaRPr lang="en-US"/>
                    </a:p>
                  </p:txBody>
                </p:sp>
                <p:sp>
                  <p:nvSpPr>
                    <p:cNvPr id="114941" name="Line 966"/>
                    <p:cNvSpPr>
                      <a:spLocks noChangeShapeType="1"/>
                    </p:cNvSpPr>
                    <p:nvPr/>
                  </p:nvSpPr>
                  <p:spPr bwMode="auto">
                    <a:xfrm>
                      <a:off x="1675" y="4090"/>
                      <a:ext cx="382" cy="1"/>
                    </a:xfrm>
                    <a:prstGeom prst="line">
                      <a:avLst/>
                    </a:prstGeom>
                    <a:noFill/>
                    <a:ln w="9525">
                      <a:solidFill>
                        <a:schemeClr val="tx1"/>
                      </a:solidFill>
                      <a:miter lim="800000"/>
                      <a:headEnd/>
                      <a:tailEnd/>
                    </a:ln>
                  </p:spPr>
                  <p:txBody>
                    <a:bodyPr/>
                    <a:lstStyle/>
                    <a:p>
                      <a:endParaRPr lang="en-US"/>
                    </a:p>
                  </p:txBody>
                </p:sp>
                <p:sp>
                  <p:nvSpPr>
                    <p:cNvPr id="114942" name="Rectangle 967"/>
                    <p:cNvSpPr>
                      <a:spLocks noChangeArrowheads="1"/>
                    </p:cNvSpPr>
                    <p:nvPr/>
                  </p:nvSpPr>
                  <p:spPr bwMode="auto">
                    <a:xfrm>
                      <a:off x="2440" y="4135"/>
                      <a:ext cx="256" cy="137"/>
                    </a:xfrm>
                    <a:prstGeom prst="rect">
                      <a:avLst/>
                    </a:prstGeom>
                    <a:solidFill>
                      <a:schemeClr val="tx1"/>
                    </a:solidFill>
                    <a:ln w="9525">
                      <a:noFill/>
                      <a:miter lim="800000"/>
                      <a:headEnd/>
                      <a:tailEnd/>
                    </a:ln>
                  </p:spPr>
                  <p:txBody>
                    <a:bodyPr wrap="none" anchor="ctr"/>
                    <a:lstStyle/>
                    <a:p>
                      <a:endParaRPr lang="en-US"/>
                    </a:p>
                  </p:txBody>
                </p:sp>
                <p:sp>
                  <p:nvSpPr>
                    <p:cNvPr id="114943" name="Rectangle 968"/>
                    <p:cNvSpPr>
                      <a:spLocks noChangeArrowheads="1"/>
                    </p:cNvSpPr>
                    <p:nvPr/>
                  </p:nvSpPr>
                  <p:spPr bwMode="auto">
                    <a:xfrm>
                      <a:off x="2355" y="3999"/>
                      <a:ext cx="383" cy="273"/>
                    </a:xfrm>
                    <a:prstGeom prst="rect">
                      <a:avLst/>
                    </a:prstGeom>
                    <a:noFill/>
                    <a:ln w="9525">
                      <a:solidFill>
                        <a:schemeClr val="tx1"/>
                      </a:solidFill>
                      <a:prstDash val="sysDot"/>
                      <a:miter lim="800000"/>
                      <a:headEnd/>
                      <a:tailEnd/>
                    </a:ln>
                  </p:spPr>
                  <p:txBody>
                    <a:bodyPr wrap="none" anchor="ctr"/>
                    <a:lstStyle/>
                    <a:p>
                      <a:endParaRPr lang="en-US"/>
                    </a:p>
                  </p:txBody>
                </p:sp>
                <p:sp>
                  <p:nvSpPr>
                    <p:cNvPr id="114944" name="Line 969"/>
                    <p:cNvSpPr>
                      <a:spLocks noChangeShapeType="1"/>
                    </p:cNvSpPr>
                    <p:nvPr/>
                  </p:nvSpPr>
                  <p:spPr bwMode="auto">
                    <a:xfrm>
                      <a:off x="2355" y="4090"/>
                      <a:ext cx="383" cy="1"/>
                    </a:xfrm>
                    <a:prstGeom prst="line">
                      <a:avLst/>
                    </a:prstGeom>
                    <a:noFill/>
                    <a:ln w="9525">
                      <a:solidFill>
                        <a:schemeClr val="tx1"/>
                      </a:solidFill>
                      <a:miter lim="800000"/>
                      <a:headEnd/>
                      <a:tailEnd/>
                    </a:ln>
                  </p:spPr>
                  <p:txBody>
                    <a:bodyPr/>
                    <a:lstStyle/>
                    <a:p>
                      <a:endParaRPr lang="en-US"/>
                    </a:p>
                  </p:txBody>
                </p:sp>
                <p:sp>
                  <p:nvSpPr>
                    <p:cNvPr id="114945" name="Rectangle 970"/>
                    <p:cNvSpPr>
                      <a:spLocks noChangeArrowheads="1"/>
                    </p:cNvSpPr>
                    <p:nvPr/>
                  </p:nvSpPr>
                  <p:spPr bwMode="auto">
                    <a:xfrm>
                      <a:off x="2355" y="3771"/>
                      <a:ext cx="383" cy="228"/>
                    </a:xfrm>
                    <a:prstGeom prst="rect">
                      <a:avLst/>
                    </a:prstGeom>
                    <a:noFill/>
                    <a:ln w="9525">
                      <a:solidFill>
                        <a:schemeClr val="tx1"/>
                      </a:solidFill>
                      <a:miter lim="800000"/>
                      <a:headEnd/>
                      <a:tailEnd/>
                    </a:ln>
                  </p:spPr>
                  <p:txBody>
                    <a:bodyPr wrap="none" anchor="ctr"/>
                    <a:lstStyle/>
                    <a:p>
                      <a:endParaRPr lang="en-US"/>
                    </a:p>
                  </p:txBody>
                </p:sp>
                <p:sp>
                  <p:nvSpPr>
                    <p:cNvPr id="114946" name="Rectangle 971"/>
                    <p:cNvSpPr>
                      <a:spLocks noChangeArrowheads="1"/>
                    </p:cNvSpPr>
                    <p:nvPr/>
                  </p:nvSpPr>
                  <p:spPr bwMode="auto">
                    <a:xfrm rot="2700000">
                      <a:off x="2189" y="2231"/>
                      <a:ext cx="182" cy="893"/>
                    </a:xfrm>
                    <a:prstGeom prst="rect">
                      <a:avLst/>
                    </a:prstGeom>
                    <a:solidFill>
                      <a:srgbClr val="FF0000"/>
                    </a:solidFill>
                    <a:ln w="9525">
                      <a:noFill/>
                      <a:miter lim="800000"/>
                      <a:headEnd/>
                      <a:tailEnd/>
                    </a:ln>
                  </p:spPr>
                  <p:txBody>
                    <a:bodyPr wrap="none" anchor="ctr"/>
                    <a:lstStyle/>
                    <a:p>
                      <a:endParaRPr lang="en-US"/>
                    </a:p>
                  </p:txBody>
                </p:sp>
                <p:sp>
                  <p:nvSpPr>
                    <p:cNvPr id="114947" name="AutoShape 972"/>
                    <p:cNvSpPr>
                      <a:spLocks noChangeArrowheads="1"/>
                    </p:cNvSpPr>
                    <p:nvPr/>
                  </p:nvSpPr>
                  <p:spPr bwMode="auto">
                    <a:xfrm rot="2700000">
                      <a:off x="1823" y="2979"/>
                      <a:ext cx="214" cy="10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42 w 21600"/>
                        <a:gd name="T13" fmla="*/ 4447 h 21600"/>
                        <a:gd name="T14" fmla="*/ 17058 w 21600"/>
                        <a:gd name="T15" fmla="*/ 17153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rgbClr val="FF0000"/>
                    </a:solidFill>
                    <a:ln w="9525">
                      <a:noFill/>
                      <a:miter lim="800000"/>
                      <a:headEnd/>
                      <a:tailEnd/>
                    </a:ln>
                  </p:spPr>
                  <p:txBody>
                    <a:bodyPr wrap="none" anchor="ctr"/>
                    <a:lstStyle/>
                    <a:p>
                      <a:endParaRPr lang="en-US"/>
                    </a:p>
                  </p:txBody>
                </p:sp>
                <p:sp>
                  <p:nvSpPr>
                    <p:cNvPr id="114948" name="Rectangle 973"/>
                    <p:cNvSpPr>
                      <a:spLocks noChangeArrowheads="1"/>
                    </p:cNvSpPr>
                    <p:nvPr/>
                  </p:nvSpPr>
                  <p:spPr bwMode="auto">
                    <a:xfrm>
                      <a:off x="2525" y="2769"/>
                      <a:ext cx="256" cy="365"/>
                    </a:xfrm>
                    <a:prstGeom prst="rect">
                      <a:avLst/>
                    </a:prstGeom>
                    <a:solidFill>
                      <a:srgbClr val="FF0000"/>
                    </a:solidFill>
                    <a:ln w="9525">
                      <a:noFill/>
                      <a:miter lim="800000"/>
                      <a:headEnd/>
                      <a:tailEnd/>
                    </a:ln>
                  </p:spPr>
                  <p:txBody>
                    <a:bodyPr wrap="none" anchor="ctr"/>
                    <a:lstStyle/>
                    <a:p>
                      <a:endParaRPr lang="en-US"/>
                    </a:p>
                  </p:txBody>
                </p:sp>
                <p:sp>
                  <p:nvSpPr>
                    <p:cNvPr id="114949" name="Rectangle 974"/>
                    <p:cNvSpPr>
                      <a:spLocks noChangeArrowheads="1"/>
                    </p:cNvSpPr>
                    <p:nvPr/>
                  </p:nvSpPr>
                  <p:spPr bwMode="auto">
                    <a:xfrm rot="2700000">
                      <a:off x="2807" y="2328"/>
                      <a:ext cx="182" cy="724"/>
                    </a:xfrm>
                    <a:prstGeom prst="rect">
                      <a:avLst/>
                    </a:prstGeom>
                    <a:solidFill>
                      <a:srgbClr val="FF0000"/>
                    </a:solidFill>
                    <a:ln w="9525">
                      <a:noFill/>
                      <a:miter lim="800000"/>
                      <a:headEnd/>
                      <a:tailEnd/>
                    </a:ln>
                  </p:spPr>
                  <p:txBody>
                    <a:bodyPr wrap="none" anchor="ctr"/>
                    <a:lstStyle/>
                    <a:p>
                      <a:endParaRPr lang="en-US"/>
                    </a:p>
                  </p:txBody>
                </p:sp>
                <p:sp>
                  <p:nvSpPr>
                    <p:cNvPr id="114950" name="AutoShape 975"/>
                    <p:cNvSpPr>
                      <a:spLocks noChangeArrowheads="1"/>
                    </p:cNvSpPr>
                    <p:nvPr/>
                  </p:nvSpPr>
                  <p:spPr bwMode="auto">
                    <a:xfrm flipH="1" flipV="1">
                      <a:off x="3079" y="2370"/>
                      <a:ext cx="127" cy="136"/>
                    </a:xfrm>
                    <a:prstGeom prst="rtTriangle">
                      <a:avLst/>
                    </a:prstGeom>
                    <a:solidFill>
                      <a:srgbClr val="FF0000"/>
                    </a:solidFill>
                    <a:ln w="9525">
                      <a:noFill/>
                      <a:miter lim="800000"/>
                      <a:headEnd/>
                      <a:tailEnd/>
                    </a:ln>
                  </p:spPr>
                  <p:txBody>
                    <a:bodyPr wrap="none" anchor="ctr"/>
                    <a:lstStyle/>
                    <a:p>
                      <a:endParaRPr lang="en-US"/>
                    </a:p>
                  </p:txBody>
                </p:sp>
                <p:sp>
                  <p:nvSpPr>
                    <p:cNvPr id="114951" name="AutoShape 976"/>
                    <p:cNvSpPr>
                      <a:spLocks noChangeArrowheads="1"/>
                    </p:cNvSpPr>
                    <p:nvPr/>
                  </p:nvSpPr>
                  <p:spPr bwMode="auto">
                    <a:xfrm flipH="1" flipV="1">
                      <a:off x="2525" y="2289"/>
                      <a:ext cx="128" cy="137"/>
                    </a:xfrm>
                    <a:prstGeom prst="rtTriangle">
                      <a:avLst/>
                    </a:prstGeom>
                    <a:solidFill>
                      <a:srgbClr val="FF0000"/>
                    </a:solidFill>
                    <a:ln w="9525">
                      <a:noFill/>
                      <a:miter lim="800000"/>
                      <a:headEnd/>
                      <a:tailEnd/>
                    </a:ln>
                  </p:spPr>
                  <p:txBody>
                    <a:bodyPr wrap="none" anchor="ctr"/>
                    <a:lstStyle/>
                    <a:p>
                      <a:endParaRPr lang="en-US"/>
                    </a:p>
                  </p:txBody>
                </p:sp>
                <p:sp>
                  <p:nvSpPr>
                    <p:cNvPr id="114952" name="Rectangle 977"/>
                    <p:cNvSpPr>
                      <a:spLocks noChangeArrowheads="1"/>
                    </p:cNvSpPr>
                    <p:nvPr/>
                  </p:nvSpPr>
                  <p:spPr bwMode="auto">
                    <a:xfrm>
                      <a:off x="3071" y="857"/>
                      <a:ext cx="135" cy="1618"/>
                    </a:xfrm>
                    <a:prstGeom prst="rect">
                      <a:avLst/>
                    </a:prstGeom>
                    <a:solidFill>
                      <a:srgbClr val="FF0000"/>
                    </a:solidFill>
                    <a:ln w="9525">
                      <a:noFill/>
                      <a:miter lim="800000"/>
                      <a:headEnd/>
                      <a:tailEnd/>
                    </a:ln>
                  </p:spPr>
                  <p:txBody>
                    <a:bodyPr wrap="none" anchor="ctr"/>
                    <a:lstStyle/>
                    <a:p>
                      <a:endParaRPr lang="en-US"/>
                    </a:p>
                  </p:txBody>
                </p:sp>
                <p:sp>
                  <p:nvSpPr>
                    <p:cNvPr id="114953" name="Rectangle 978"/>
                    <p:cNvSpPr>
                      <a:spLocks noChangeArrowheads="1"/>
                    </p:cNvSpPr>
                    <p:nvPr/>
                  </p:nvSpPr>
                  <p:spPr bwMode="auto">
                    <a:xfrm>
                      <a:off x="2525" y="2041"/>
                      <a:ext cx="128" cy="283"/>
                    </a:xfrm>
                    <a:prstGeom prst="rect">
                      <a:avLst/>
                    </a:prstGeom>
                    <a:solidFill>
                      <a:srgbClr val="FF0000"/>
                    </a:solidFill>
                    <a:ln w="9525">
                      <a:noFill/>
                      <a:miter lim="800000"/>
                      <a:headEnd/>
                      <a:tailEnd/>
                    </a:ln>
                  </p:spPr>
                  <p:txBody>
                    <a:bodyPr wrap="none" anchor="ctr"/>
                    <a:lstStyle/>
                    <a:p>
                      <a:endParaRPr lang="en-US"/>
                    </a:p>
                  </p:txBody>
                </p:sp>
                <p:sp>
                  <p:nvSpPr>
                    <p:cNvPr id="114954" name="Rectangle 979"/>
                    <p:cNvSpPr>
                      <a:spLocks noChangeArrowheads="1"/>
                    </p:cNvSpPr>
                    <p:nvPr/>
                  </p:nvSpPr>
                  <p:spPr bwMode="auto">
                    <a:xfrm>
                      <a:off x="2738" y="1767"/>
                      <a:ext cx="681" cy="274"/>
                    </a:xfrm>
                    <a:prstGeom prst="rect">
                      <a:avLst/>
                    </a:prstGeom>
                    <a:solidFill>
                      <a:srgbClr val="009900">
                        <a:alpha val="50195"/>
                      </a:srgbClr>
                    </a:solidFill>
                    <a:ln w="9525">
                      <a:noFill/>
                      <a:miter lim="800000"/>
                      <a:headEnd/>
                      <a:tailEnd/>
                    </a:ln>
                  </p:spPr>
                  <p:txBody>
                    <a:bodyPr wrap="none" anchor="ctr"/>
                    <a:lstStyle/>
                    <a:p>
                      <a:endParaRPr lang="en-US"/>
                    </a:p>
                  </p:txBody>
                </p:sp>
                <p:sp>
                  <p:nvSpPr>
                    <p:cNvPr id="114955" name="Rectangle 980"/>
                    <p:cNvSpPr>
                      <a:spLocks noChangeArrowheads="1"/>
                    </p:cNvSpPr>
                    <p:nvPr/>
                  </p:nvSpPr>
                  <p:spPr bwMode="auto">
                    <a:xfrm>
                      <a:off x="3258" y="2041"/>
                      <a:ext cx="161" cy="409"/>
                    </a:xfrm>
                    <a:prstGeom prst="rect">
                      <a:avLst/>
                    </a:prstGeom>
                    <a:solidFill>
                      <a:srgbClr val="009900">
                        <a:alpha val="50195"/>
                      </a:srgbClr>
                    </a:solidFill>
                    <a:ln w="9525">
                      <a:noFill/>
                      <a:miter lim="800000"/>
                      <a:headEnd/>
                      <a:tailEnd/>
                    </a:ln>
                  </p:spPr>
                  <p:txBody>
                    <a:bodyPr wrap="none" anchor="ctr"/>
                    <a:lstStyle/>
                    <a:p>
                      <a:endParaRPr lang="en-US"/>
                    </a:p>
                  </p:txBody>
                </p:sp>
                <p:sp>
                  <p:nvSpPr>
                    <p:cNvPr id="114956" name="Rectangle 981"/>
                    <p:cNvSpPr>
                      <a:spLocks noChangeArrowheads="1"/>
                    </p:cNvSpPr>
                    <p:nvPr/>
                  </p:nvSpPr>
                  <p:spPr bwMode="auto">
                    <a:xfrm>
                      <a:off x="3334" y="2177"/>
                      <a:ext cx="85" cy="182"/>
                    </a:xfrm>
                    <a:prstGeom prst="rect">
                      <a:avLst/>
                    </a:prstGeom>
                    <a:solidFill>
                      <a:schemeClr val="tx1"/>
                    </a:solidFill>
                    <a:ln w="9525">
                      <a:noFill/>
                      <a:miter lim="800000"/>
                      <a:headEnd/>
                      <a:tailEnd/>
                    </a:ln>
                  </p:spPr>
                  <p:txBody>
                    <a:bodyPr wrap="none" anchor="ctr"/>
                    <a:lstStyle/>
                    <a:p>
                      <a:endParaRPr lang="en-US"/>
                    </a:p>
                  </p:txBody>
                </p:sp>
                <p:sp>
                  <p:nvSpPr>
                    <p:cNvPr id="114957" name="Rectangle 982"/>
                    <p:cNvSpPr>
                      <a:spLocks noChangeArrowheads="1"/>
                    </p:cNvSpPr>
                    <p:nvPr/>
                  </p:nvSpPr>
                  <p:spPr bwMode="auto">
                    <a:xfrm>
                      <a:off x="2525" y="902"/>
                      <a:ext cx="135" cy="1482"/>
                    </a:xfrm>
                    <a:prstGeom prst="rect">
                      <a:avLst/>
                    </a:prstGeom>
                    <a:solidFill>
                      <a:srgbClr val="FF0000"/>
                    </a:solidFill>
                    <a:ln w="9525">
                      <a:noFill/>
                      <a:miter lim="800000"/>
                      <a:headEnd/>
                      <a:tailEnd/>
                    </a:ln>
                  </p:spPr>
                  <p:txBody>
                    <a:bodyPr wrap="none" anchor="ctr"/>
                    <a:lstStyle/>
                    <a:p>
                      <a:endParaRPr lang="en-US"/>
                    </a:p>
                  </p:txBody>
                </p:sp>
                <p:sp>
                  <p:nvSpPr>
                    <p:cNvPr id="114958" name="AutoShape 983"/>
                    <p:cNvSpPr>
                      <a:spLocks noChangeArrowheads="1"/>
                    </p:cNvSpPr>
                    <p:nvPr/>
                  </p:nvSpPr>
                  <p:spPr bwMode="auto">
                    <a:xfrm flipH="1" flipV="1">
                      <a:off x="2525" y="1904"/>
                      <a:ext cx="213" cy="137"/>
                    </a:xfrm>
                    <a:prstGeom prst="rtTriangle">
                      <a:avLst/>
                    </a:prstGeom>
                    <a:solidFill>
                      <a:srgbClr val="009900">
                        <a:alpha val="50195"/>
                      </a:srgbClr>
                    </a:solidFill>
                    <a:ln w="9525">
                      <a:noFill/>
                      <a:miter lim="800000"/>
                      <a:headEnd/>
                      <a:tailEnd/>
                    </a:ln>
                  </p:spPr>
                  <p:txBody>
                    <a:bodyPr wrap="none" anchor="ctr"/>
                    <a:lstStyle/>
                    <a:p>
                      <a:endParaRPr lang="en-US"/>
                    </a:p>
                  </p:txBody>
                </p:sp>
                <p:sp>
                  <p:nvSpPr>
                    <p:cNvPr id="114959" name="Rectangle 984"/>
                    <p:cNvSpPr>
                      <a:spLocks noChangeArrowheads="1"/>
                    </p:cNvSpPr>
                    <p:nvPr/>
                  </p:nvSpPr>
                  <p:spPr bwMode="auto">
                    <a:xfrm>
                      <a:off x="2525" y="1767"/>
                      <a:ext cx="213" cy="137"/>
                    </a:xfrm>
                    <a:prstGeom prst="rect">
                      <a:avLst/>
                    </a:prstGeom>
                    <a:solidFill>
                      <a:srgbClr val="009900">
                        <a:alpha val="50195"/>
                      </a:srgbClr>
                    </a:solidFill>
                    <a:ln w="9525">
                      <a:noFill/>
                      <a:miter lim="800000"/>
                      <a:headEnd/>
                      <a:tailEnd/>
                    </a:ln>
                  </p:spPr>
                  <p:txBody>
                    <a:bodyPr wrap="none" anchor="ctr"/>
                    <a:lstStyle/>
                    <a:p>
                      <a:endParaRPr lang="en-US"/>
                    </a:p>
                  </p:txBody>
                </p:sp>
                <p:sp>
                  <p:nvSpPr>
                    <p:cNvPr id="114960" name="Rectangle 985"/>
                    <p:cNvSpPr>
                      <a:spLocks noChangeArrowheads="1"/>
                    </p:cNvSpPr>
                    <p:nvPr/>
                  </p:nvSpPr>
                  <p:spPr bwMode="auto">
                    <a:xfrm>
                      <a:off x="2440" y="2906"/>
                      <a:ext cx="256" cy="319"/>
                    </a:xfrm>
                    <a:prstGeom prst="rect">
                      <a:avLst/>
                    </a:prstGeom>
                    <a:solidFill>
                      <a:srgbClr val="009900">
                        <a:alpha val="50195"/>
                      </a:srgbClr>
                    </a:solidFill>
                    <a:ln w="9525">
                      <a:noFill/>
                      <a:miter lim="800000"/>
                      <a:headEnd/>
                      <a:tailEnd/>
                    </a:ln>
                  </p:spPr>
                  <p:txBody>
                    <a:bodyPr wrap="none" anchor="ctr"/>
                    <a:lstStyle/>
                    <a:p>
                      <a:endParaRPr lang="en-US"/>
                    </a:p>
                  </p:txBody>
                </p:sp>
                <p:sp>
                  <p:nvSpPr>
                    <p:cNvPr id="114961" name="AutoShape 986"/>
                    <p:cNvSpPr>
                      <a:spLocks noChangeArrowheads="1"/>
                    </p:cNvSpPr>
                    <p:nvPr/>
                  </p:nvSpPr>
                  <p:spPr bwMode="auto">
                    <a:xfrm flipH="1">
                      <a:off x="2440" y="2633"/>
                      <a:ext cx="256" cy="273"/>
                    </a:xfrm>
                    <a:prstGeom prst="rtTriangle">
                      <a:avLst/>
                    </a:prstGeom>
                    <a:solidFill>
                      <a:srgbClr val="009900">
                        <a:alpha val="50195"/>
                      </a:srgbClr>
                    </a:solidFill>
                    <a:ln w="9525">
                      <a:noFill/>
                      <a:miter lim="800000"/>
                      <a:headEnd/>
                      <a:tailEnd/>
                    </a:ln>
                  </p:spPr>
                  <p:txBody>
                    <a:bodyPr wrap="none" anchor="ctr"/>
                    <a:lstStyle/>
                    <a:p>
                      <a:endParaRPr lang="en-US"/>
                    </a:p>
                  </p:txBody>
                </p:sp>
                <p:sp>
                  <p:nvSpPr>
                    <p:cNvPr id="114962" name="Rectangle 987"/>
                    <p:cNvSpPr>
                      <a:spLocks noChangeArrowheads="1"/>
                    </p:cNvSpPr>
                    <p:nvPr/>
                  </p:nvSpPr>
                  <p:spPr bwMode="auto">
                    <a:xfrm>
                      <a:off x="2440" y="902"/>
                      <a:ext cx="85" cy="1048"/>
                    </a:xfrm>
                    <a:prstGeom prst="rect">
                      <a:avLst/>
                    </a:prstGeom>
                    <a:solidFill>
                      <a:srgbClr val="FF0000"/>
                    </a:solidFill>
                    <a:ln w="9525">
                      <a:noFill/>
                      <a:miter lim="800000"/>
                      <a:headEnd/>
                      <a:tailEnd/>
                    </a:ln>
                  </p:spPr>
                  <p:txBody>
                    <a:bodyPr wrap="none" anchor="ctr"/>
                    <a:lstStyle/>
                    <a:p>
                      <a:endParaRPr lang="en-US"/>
                    </a:p>
                  </p:txBody>
                </p:sp>
                <p:sp>
                  <p:nvSpPr>
                    <p:cNvPr id="114963" name="AutoShape 988"/>
                    <p:cNvSpPr>
                      <a:spLocks noChangeArrowheads="1"/>
                    </p:cNvSpPr>
                    <p:nvPr/>
                  </p:nvSpPr>
                  <p:spPr bwMode="auto">
                    <a:xfrm flipH="1" flipV="1">
                      <a:off x="2440" y="1939"/>
                      <a:ext cx="128" cy="137"/>
                    </a:xfrm>
                    <a:prstGeom prst="rtTriangle">
                      <a:avLst/>
                    </a:prstGeom>
                    <a:solidFill>
                      <a:srgbClr val="FF0000"/>
                    </a:solidFill>
                    <a:ln w="9525">
                      <a:noFill/>
                      <a:miter lim="800000"/>
                      <a:headEnd/>
                      <a:tailEnd/>
                    </a:ln>
                  </p:spPr>
                  <p:txBody>
                    <a:bodyPr wrap="none" anchor="ctr"/>
                    <a:lstStyle/>
                    <a:p>
                      <a:endParaRPr lang="en-US"/>
                    </a:p>
                  </p:txBody>
                </p:sp>
                <p:sp>
                  <p:nvSpPr>
                    <p:cNvPr id="114964" name="Rectangle 989"/>
                    <p:cNvSpPr>
                      <a:spLocks noChangeArrowheads="1"/>
                    </p:cNvSpPr>
                    <p:nvPr/>
                  </p:nvSpPr>
                  <p:spPr bwMode="auto">
                    <a:xfrm>
                      <a:off x="2152" y="1358"/>
                      <a:ext cx="85" cy="182"/>
                    </a:xfrm>
                    <a:prstGeom prst="rect">
                      <a:avLst/>
                    </a:prstGeom>
                    <a:solidFill>
                      <a:schemeClr val="tx1"/>
                    </a:solidFill>
                    <a:ln w="9525">
                      <a:noFill/>
                      <a:miter lim="800000"/>
                      <a:headEnd/>
                      <a:tailEnd/>
                    </a:ln>
                  </p:spPr>
                  <p:txBody>
                    <a:bodyPr wrap="none" anchor="ctr"/>
                    <a:lstStyle/>
                    <a:p>
                      <a:endParaRPr lang="en-US"/>
                    </a:p>
                  </p:txBody>
                </p:sp>
                <p:sp>
                  <p:nvSpPr>
                    <p:cNvPr id="114965" name="Rectangle 990"/>
                    <p:cNvSpPr>
                      <a:spLocks noChangeArrowheads="1"/>
                    </p:cNvSpPr>
                    <p:nvPr/>
                  </p:nvSpPr>
                  <p:spPr bwMode="auto">
                    <a:xfrm flipH="1" flipV="1">
                      <a:off x="3419" y="923"/>
                      <a:ext cx="85" cy="182"/>
                    </a:xfrm>
                    <a:prstGeom prst="rect">
                      <a:avLst/>
                    </a:prstGeom>
                    <a:solidFill>
                      <a:schemeClr val="tx1"/>
                    </a:solidFill>
                    <a:ln w="9525">
                      <a:noFill/>
                      <a:miter lim="800000"/>
                      <a:headEnd/>
                      <a:tailEnd/>
                    </a:ln>
                  </p:spPr>
                  <p:txBody>
                    <a:bodyPr wrap="none" anchor="ctr"/>
                    <a:lstStyle/>
                    <a:p>
                      <a:endParaRPr lang="en-US"/>
                    </a:p>
                  </p:txBody>
                </p:sp>
                <p:sp>
                  <p:nvSpPr>
                    <p:cNvPr id="114966" name="Rectangle 991"/>
                    <p:cNvSpPr>
                      <a:spLocks noChangeArrowheads="1"/>
                    </p:cNvSpPr>
                    <p:nvPr/>
                  </p:nvSpPr>
                  <p:spPr bwMode="auto">
                    <a:xfrm>
                      <a:off x="2440" y="902"/>
                      <a:ext cx="341" cy="228"/>
                    </a:xfrm>
                    <a:prstGeom prst="rect">
                      <a:avLst/>
                    </a:prstGeom>
                    <a:noFill/>
                    <a:ln w="9525">
                      <a:solidFill>
                        <a:schemeClr val="tx1"/>
                      </a:solidFill>
                      <a:prstDash val="sysDot"/>
                      <a:miter lim="800000"/>
                      <a:headEnd/>
                      <a:tailEnd/>
                    </a:ln>
                  </p:spPr>
                  <p:txBody>
                    <a:bodyPr wrap="none" anchor="ctr"/>
                    <a:lstStyle/>
                    <a:p>
                      <a:endParaRPr lang="en-US"/>
                    </a:p>
                  </p:txBody>
                </p:sp>
                <p:sp>
                  <p:nvSpPr>
                    <p:cNvPr id="114967" name="Rectangle 992"/>
                    <p:cNvSpPr>
                      <a:spLocks noChangeArrowheads="1"/>
                    </p:cNvSpPr>
                    <p:nvPr/>
                  </p:nvSpPr>
                  <p:spPr bwMode="auto">
                    <a:xfrm>
                      <a:off x="2908" y="1333"/>
                      <a:ext cx="341" cy="228"/>
                    </a:xfrm>
                    <a:prstGeom prst="rect">
                      <a:avLst/>
                    </a:prstGeom>
                    <a:noFill/>
                    <a:ln w="9525">
                      <a:solidFill>
                        <a:schemeClr val="tx1"/>
                      </a:solidFill>
                      <a:prstDash val="sysDot"/>
                      <a:miter lim="800000"/>
                      <a:headEnd/>
                      <a:tailEnd/>
                    </a:ln>
                  </p:spPr>
                  <p:txBody>
                    <a:bodyPr wrap="none" anchor="ctr"/>
                    <a:lstStyle/>
                    <a:p>
                      <a:endParaRPr lang="en-US"/>
                    </a:p>
                  </p:txBody>
                </p:sp>
                <p:sp>
                  <p:nvSpPr>
                    <p:cNvPr id="114968" name="Rectangle 993"/>
                    <p:cNvSpPr>
                      <a:spLocks noChangeArrowheads="1"/>
                    </p:cNvSpPr>
                    <p:nvPr/>
                  </p:nvSpPr>
                  <p:spPr bwMode="auto">
                    <a:xfrm>
                      <a:off x="2987" y="853"/>
                      <a:ext cx="135" cy="487"/>
                    </a:xfrm>
                    <a:prstGeom prst="rect">
                      <a:avLst/>
                    </a:prstGeom>
                    <a:solidFill>
                      <a:srgbClr val="FF0000"/>
                    </a:solidFill>
                    <a:ln w="9525">
                      <a:noFill/>
                      <a:miter lim="800000"/>
                      <a:headEnd/>
                      <a:tailEnd/>
                    </a:ln>
                  </p:spPr>
                  <p:txBody>
                    <a:bodyPr wrap="none" anchor="ctr"/>
                    <a:lstStyle/>
                    <a:p>
                      <a:endParaRPr lang="en-US"/>
                    </a:p>
                  </p:txBody>
                </p:sp>
                <p:sp>
                  <p:nvSpPr>
                    <p:cNvPr id="114969" name="Rectangle 994"/>
                    <p:cNvSpPr>
                      <a:spLocks noChangeArrowheads="1"/>
                    </p:cNvSpPr>
                    <p:nvPr/>
                  </p:nvSpPr>
                  <p:spPr bwMode="auto">
                    <a:xfrm flipH="1" flipV="1">
                      <a:off x="2483" y="937"/>
                      <a:ext cx="936" cy="137"/>
                    </a:xfrm>
                    <a:prstGeom prst="rect">
                      <a:avLst/>
                    </a:prstGeom>
                    <a:solidFill>
                      <a:srgbClr val="009900">
                        <a:alpha val="50195"/>
                      </a:srgbClr>
                    </a:solidFill>
                    <a:ln w="9525">
                      <a:noFill/>
                      <a:miter lim="800000"/>
                      <a:headEnd/>
                      <a:tailEnd/>
                    </a:ln>
                  </p:spPr>
                  <p:txBody>
                    <a:bodyPr wrap="none" anchor="ctr"/>
                    <a:lstStyle/>
                    <a:p>
                      <a:endParaRPr lang="en-US"/>
                    </a:p>
                  </p:txBody>
                </p:sp>
                <p:sp>
                  <p:nvSpPr>
                    <p:cNvPr id="114970" name="Rectangle 995"/>
                    <p:cNvSpPr>
                      <a:spLocks noChangeArrowheads="1"/>
                    </p:cNvSpPr>
                    <p:nvPr/>
                  </p:nvSpPr>
                  <p:spPr bwMode="auto">
                    <a:xfrm>
                      <a:off x="2240" y="1393"/>
                      <a:ext cx="936" cy="136"/>
                    </a:xfrm>
                    <a:prstGeom prst="rect">
                      <a:avLst/>
                    </a:prstGeom>
                    <a:solidFill>
                      <a:srgbClr val="009900">
                        <a:alpha val="50195"/>
                      </a:srgbClr>
                    </a:solidFill>
                    <a:ln w="9525">
                      <a:noFill/>
                      <a:miter lim="800000"/>
                      <a:headEnd/>
                      <a:tailEnd/>
                    </a:ln>
                  </p:spPr>
                  <p:txBody>
                    <a:bodyPr wrap="none" anchor="ctr"/>
                    <a:lstStyle/>
                    <a:p>
                      <a:endParaRPr lang="en-US"/>
                    </a:p>
                  </p:txBody>
                </p:sp>
                <p:sp>
                  <p:nvSpPr>
                    <p:cNvPr id="114971" name="Rectangle 996"/>
                    <p:cNvSpPr>
                      <a:spLocks noChangeArrowheads="1"/>
                    </p:cNvSpPr>
                    <p:nvPr/>
                  </p:nvSpPr>
                  <p:spPr bwMode="auto">
                    <a:xfrm rot="-2700000">
                      <a:off x="2198" y="2254"/>
                      <a:ext cx="340" cy="638"/>
                    </a:xfrm>
                    <a:prstGeom prst="rect">
                      <a:avLst/>
                    </a:prstGeom>
                    <a:solidFill>
                      <a:srgbClr val="009900">
                        <a:alpha val="50195"/>
                      </a:srgbClr>
                    </a:solidFill>
                    <a:ln w="9525">
                      <a:noFill/>
                      <a:miter lim="800000"/>
                      <a:headEnd/>
                      <a:tailEnd/>
                    </a:ln>
                  </p:spPr>
                  <p:txBody>
                    <a:bodyPr wrap="none" anchor="ctr"/>
                    <a:lstStyle/>
                    <a:p>
                      <a:endParaRPr lang="en-US"/>
                    </a:p>
                  </p:txBody>
                </p:sp>
                <p:sp>
                  <p:nvSpPr>
                    <p:cNvPr id="114972" name="Rectangle 997"/>
                    <p:cNvSpPr>
                      <a:spLocks noChangeArrowheads="1"/>
                    </p:cNvSpPr>
                    <p:nvPr/>
                  </p:nvSpPr>
                  <p:spPr bwMode="auto">
                    <a:xfrm>
                      <a:off x="1760" y="3225"/>
                      <a:ext cx="170" cy="910"/>
                    </a:xfrm>
                    <a:prstGeom prst="rect">
                      <a:avLst/>
                    </a:prstGeom>
                    <a:solidFill>
                      <a:srgbClr val="009900">
                        <a:alpha val="50195"/>
                      </a:srgbClr>
                    </a:solidFill>
                    <a:ln w="9525">
                      <a:noFill/>
                      <a:miter lim="800000"/>
                      <a:headEnd/>
                      <a:tailEnd/>
                    </a:ln>
                  </p:spPr>
                  <p:txBody>
                    <a:bodyPr wrap="none" anchor="ctr"/>
                    <a:lstStyle/>
                    <a:p>
                      <a:endParaRPr lang="en-US"/>
                    </a:p>
                  </p:txBody>
                </p:sp>
                <p:sp>
                  <p:nvSpPr>
                    <p:cNvPr id="114973" name="Rectangle 998"/>
                    <p:cNvSpPr>
                      <a:spLocks noChangeArrowheads="1"/>
                    </p:cNvSpPr>
                    <p:nvPr/>
                  </p:nvSpPr>
                  <p:spPr bwMode="auto">
                    <a:xfrm>
                      <a:off x="2440" y="3225"/>
                      <a:ext cx="171" cy="910"/>
                    </a:xfrm>
                    <a:prstGeom prst="rect">
                      <a:avLst/>
                    </a:prstGeom>
                    <a:solidFill>
                      <a:srgbClr val="009900">
                        <a:alpha val="50195"/>
                      </a:srgbClr>
                    </a:solidFill>
                    <a:ln w="9525">
                      <a:noFill/>
                      <a:miter lim="800000"/>
                      <a:headEnd/>
                      <a:tailEnd/>
                    </a:ln>
                  </p:spPr>
                  <p:txBody>
                    <a:bodyPr wrap="none" anchor="ctr"/>
                    <a:lstStyle/>
                    <a:p>
                      <a:endParaRPr lang="en-US"/>
                    </a:p>
                  </p:txBody>
                </p:sp>
                <p:sp>
                  <p:nvSpPr>
                    <p:cNvPr id="114974" name="Text Box 999"/>
                    <p:cNvSpPr txBox="1">
                      <a:spLocks noChangeArrowheads="1"/>
                    </p:cNvSpPr>
                    <p:nvPr/>
                  </p:nvSpPr>
                  <p:spPr bwMode="auto">
                    <a:xfrm>
                      <a:off x="2124" y="720"/>
                      <a:ext cx="372" cy="231"/>
                    </a:xfrm>
                    <a:prstGeom prst="rect">
                      <a:avLst/>
                    </a:prstGeom>
                    <a:noFill/>
                    <a:ln w="9525">
                      <a:noFill/>
                      <a:miter lim="800000"/>
                      <a:headEnd/>
                      <a:tailEnd/>
                    </a:ln>
                  </p:spPr>
                  <p:txBody>
                    <a:bodyPr wrap="none">
                      <a:spAutoFit/>
                    </a:bodyPr>
                    <a:lstStyle/>
                    <a:p>
                      <a:pPr eaLnBrk="1" hangingPunct="1"/>
                      <a:r>
                        <a:rPr lang="en-US">
                          <a:solidFill>
                            <a:srgbClr val="000000"/>
                          </a:solidFill>
                          <a:latin typeface="Arial" pitchFamily="34" charset="0"/>
                        </a:rPr>
                        <a:t>Vdd</a:t>
                      </a:r>
                    </a:p>
                  </p:txBody>
                </p:sp>
                <p:sp>
                  <p:nvSpPr>
                    <p:cNvPr id="114975" name="Text Box 1000"/>
                    <p:cNvSpPr txBox="1">
                      <a:spLocks noChangeArrowheads="1"/>
                    </p:cNvSpPr>
                    <p:nvPr/>
                  </p:nvSpPr>
                  <p:spPr bwMode="auto">
                    <a:xfrm>
                      <a:off x="2940" y="2889"/>
                      <a:ext cx="356" cy="231"/>
                    </a:xfrm>
                    <a:prstGeom prst="rect">
                      <a:avLst/>
                    </a:prstGeom>
                    <a:noFill/>
                    <a:ln w="9525">
                      <a:noFill/>
                      <a:miter lim="800000"/>
                      <a:headEnd/>
                      <a:tailEnd/>
                    </a:ln>
                  </p:spPr>
                  <p:txBody>
                    <a:bodyPr wrap="none">
                      <a:spAutoFit/>
                    </a:bodyPr>
                    <a:lstStyle/>
                    <a:p>
                      <a:pPr eaLnBrk="1" hangingPunct="1"/>
                      <a:r>
                        <a:rPr lang="en-US">
                          <a:solidFill>
                            <a:srgbClr val="000000"/>
                          </a:solidFill>
                          <a:latin typeface="Arial" pitchFamily="34" charset="0"/>
                        </a:rPr>
                        <a:t>Vss</a:t>
                      </a:r>
                    </a:p>
                  </p:txBody>
                </p:sp>
                <p:sp>
                  <p:nvSpPr>
                    <p:cNvPr id="114976" name="Text Box 1001"/>
                    <p:cNvSpPr txBox="1">
                      <a:spLocks noChangeArrowheads="1"/>
                    </p:cNvSpPr>
                    <p:nvPr/>
                  </p:nvSpPr>
                  <p:spPr bwMode="auto">
                    <a:xfrm>
                      <a:off x="2936" y="1065"/>
                      <a:ext cx="284" cy="231"/>
                    </a:xfrm>
                    <a:prstGeom prst="rect">
                      <a:avLst/>
                    </a:prstGeom>
                    <a:noFill/>
                    <a:ln w="9525">
                      <a:noFill/>
                      <a:miter lim="800000"/>
                      <a:headEnd/>
                      <a:tailEnd/>
                    </a:ln>
                  </p:spPr>
                  <p:txBody>
                    <a:bodyPr wrap="none">
                      <a:spAutoFit/>
                    </a:bodyPr>
                    <a:lstStyle/>
                    <a:p>
                      <a:pPr eaLnBrk="1" hangingPunct="1"/>
                      <a:r>
                        <a:rPr lang="en-US">
                          <a:solidFill>
                            <a:srgbClr val="000000"/>
                          </a:solidFill>
                          <a:latin typeface="Arial" pitchFamily="34" charset="0"/>
                        </a:rPr>
                        <a:t>T3</a:t>
                      </a:r>
                    </a:p>
                  </p:txBody>
                </p:sp>
                <p:sp>
                  <p:nvSpPr>
                    <p:cNvPr id="114977" name="Text Box 1002"/>
                    <p:cNvSpPr txBox="1">
                      <a:spLocks noChangeArrowheads="1"/>
                    </p:cNvSpPr>
                    <p:nvPr/>
                  </p:nvSpPr>
                  <p:spPr bwMode="auto">
                    <a:xfrm>
                      <a:off x="2400" y="1209"/>
                      <a:ext cx="284" cy="231"/>
                    </a:xfrm>
                    <a:prstGeom prst="rect">
                      <a:avLst/>
                    </a:prstGeom>
                    <a:noFill/>
                    <a:ln w="9525">
                      <a:noFill/>
                      <a:miter lim="800000"/>
                      <a:headEnd/>
                      <a:tailEnd/>
                    </a:ln>
                  </p:spPr>
                  <p:txBody>
                    <a:bodyPr wrap="none">
                      <a:spAutoFit/>
                    </a:bodyPr>
                    <a:lstStyle/>
                    <a:p>
                      <a:pPr eaLnBrk="1" hangingPunct="1"/>
                      <a:r>
                        <a:rPr lang="en-US">
                          <a:solidFill>
                            <a:srgbClr val="000000"/>
                          </a:solidFill>
                          <a:latin typeface="Arial" pitchFamily="34" charset="0"/>
                        </a:rPr>
                        <a:t>T4</a:t>
                      </a:r>
                    </a:p>
                  </p:txBody>
                </p:sp>
                <p:sp>
                  <p:nvSpPr>
                    <p:cNvPr id="114978" name="Text Box 1003"/>
                    <p:cNvSpPr txBox="1">
                      <a:spLocks noChangeArrowheads="1"/>
                    </p:cNvSpPr>
                    <p:nvPr/>
                  </p:nvSpPr>
                  <p:spPr bwMode="auto">
                    <a:xfrm>
                      <a:off x="3032" y="2025"/>
                      <a:ext cx="284" cy="231"/>
                    </a:xfrm>
                    <a:prstGeom prst="rect">
                      <a:avLst/>
                    </a:prstGeom>
                    <a:noFill/>
                    <a:ln w="9525">
                      <a:noFill/>
                      <a:miter lim="800000"/>
                      <a:headEnd/>
                      <a:tailEnd/>
                    </a:ln>
                  </p:spPr>
                  <p:txBody>
                    <a:bodyPr wrap="none">
                      <a:spAutoFit/>
                    </a:bodyPr>
                    <a:lstStyle/>
                    <a:p>
                      <a:pPr eaLnBrk="1" hangingPunct="1"/>
                      <a:r>
                        <a:rPr lang="en-US">
                          <a:solidFill>
                            <a:srgbClr val="000000"/>
                          </a:solidFill>
                          <a:latin typeface="Arial" pitchFamily="34" charset="0"/>
                        </a:rPr>
                        <a:t>T1</a:t>
                      </a:r>
                    </a:p>
                  </p:txBody>
                </p:sp>
                <p:sp>
                  <p:nvSpPr>
                    <p:cNvPr id="114979" name="Text Box 1004"/>
                    <p:cNvSpPr txBox="1">
                      <a:spLocks noChangeArrowheads="1"/>
                    </p:cNvSpPr>
                    <p:nvPr/>
                  </p:nvSpPr>
                  <p:spPr bwMode="auto">
                    <a:xfrm>
                      <a:off x="2448" y="2313"/>
                      <a:ext cx="284" cy="231"/>
                    </a:xfrm>
                    <a:prstGeom prst="rect">
                      <a:avLst/>
                    </a:prstGeom>
                    <a:noFill/>
                    <a:ln w="9525">
                      <a:noFill/>
                      <a:miter lim="800000"/>
                      <a:headEnd/>
                      <a:tailEnd/>
                    </a:ln>
                  </p:spPr>
                  <p:txBody>
                    <a:bodyPr wrap="none">
                      <a:spAutoFit/>
                    </a:bodyPr>
                    <a:lstStyle/>
                    <a:p>
                      <a:pPr eaLnBrk="1" hangingPunct="1"/>
                      <a:r>
                        <a:rPr lang="en-US">
                          <a:solidFill>
                            <a:srgbClr val="000000"/>
                          </a:solidFill>
                          <a:latin typeface="Arial" pitchFamily="34" charset="0"/>
                        </a:rPr>
                        <a:t>T2</a:t>
                      </a:r>
                    </a:p>
                  </p:txBody>
                </p:sp>
                <p:sp>
                  <p:nvSpPr>
                    <p:cNvPr id="114980" name="Rectangle 1005"/>
                    <p:cNvSpPr>
                      <a:spLocks noChangeArrowheads="1"/>
                    </p:cNvSpPr>
                    <p:nvPr/>
                  </p:nvSpPr>
                  <p:spPr bwMode="auto">
                    <a:xfrm>
                      <a:off x="1760" y="3088"/>
                      <a:ext cx="255" cy="228"/>
                    </a:xfrm>
                    <a:prstGeom prst="rect">
                      <a:avLst/>
                    </a:prstGeom>
                    <a:solidFill>
                      <a:srgbClr val="009900">
                        <a:alpha val="50195"/>
                      </a:srgbClr>
                    </a:solidFill>
                    <a:ln w="9525">
                      <a:noFill/>
                      <a:miter lim="800000"/>
                      <a:headEnd/>
                      <a:tailEnd/>
                    </a:ln>
                  </p:spPr>
                  <p:txBody>
                    <a:bodyPr wrap="none" anchor="ctr"/>
                    <a:lstStyle/>
                    <a:p>
                      <a:endParaRPr lang="en-US"/>
                    </a:p>
                  </p:txBody>
                </p:sp>
                <p:sp>
                  <p:nvSpPr>
                    <p:cNvPr id="114981" name="Rectangle 1006"/>
                    <p:cNvSpPr>
                      <a:spLocks noChangeArrowheads="1"/>
                    </p:cNvSpPr>
                    <p:nvPr/>
                  </p:nvSpPr>
                  <p:spPr bwMode="auto">
                    <a:xfrm>
                      <a:off x="1802" y="2951"/>
                      <a:ext cx="85" cy="137"/>
                    </a:xfrm>
                    <a:prstGeom prst="rect">
                      <a:avLst/>
                    </a:prstGeom>
                    <a:solidFill>
                      <a:srgbClr val="009900">
                        <a:alpha val="50195"/>
                      </a:srgbClr>
                    </a:solidFill>
                    <a:ln w="9525">
                      <a:noFill/>
                      <a:miter lim="800000"/>
                      <a:headEnd/>
                      <a:tailEnd/>
                    </a:ln>
                  </p:spPr>
                  <p:txBody>
                    <a:bodyPr wrap="none" anchor="ctr"/>
                    <a:lstStyle/>
                    <a:p>
                      <a:endParaRPr lang="en-US"/>
                    </a:p>
                  </p:txBody>
                </p:sp>
                <p:sp>
                  <p:nvSpPr>
                    <p:cNvPr id="114982" name="Rectangle 1007"/>
                    <p:cNvSpPr>
                      <a:spLocks noChangeArrowheads="1"/>
                    </p:cNvSpPr>
                    <p:nvPr/>
                  </p:nvSpPr>
                  <p:spPr bwMode="auto">
                    <a:xfrm>
                      <a:off x="1872" y="2946"/>
                      <a:ext cx="144" cy="192"/>
                    </a:xfrm>
                    <a:prstGeom prst="rect">
                      <a:avLst/>
                    </a:prstGeom>
                    <a:solidFill>
                      <a:srgbClr val="009900">
                        <a:alpha val="50195"/>
                      </a:srgbClr>
                    </a:solidFill>
                    <a:ln w="9525">
                      <a:noFill/>
                      <a:miter lim="800000"/>
                      <a:headEnd/>
                      <a:tailEnd/>
                    </a:ln>
                  </p:spPr>
                  <p:txBody>
                    <a:bodyPr wrap="none" anchor="ctr"/>
                    <a:lstStyle/>
                    <a:p>
                      <a:endParaRPr lang="en-US"/>
                    </a:p>
                  </p:txBody>
                </p:sp>
                <p:sp>
                  <p:nvSpPr>
                    <p:cNvPr id="114983" name="AutoShape 1008"/>
                    <p:cNvSpPr>
                      <a:spLocks noChangeArrowheads="1"/>
                    </p:cNvSpPr>
                    <p:nvPr/>
                  </p:nvSpPr>
                  <p:spPr bwMode="auto">
                    <a:xfrm flipV="1">
                      <a:off x="2034" y="2223"/>
                      <a:ext cx="277" cy="273"/>
                    </a:xfrm>
                    <a:prstGeom prst="rtTriangle">
                      <a:avLst/>
                    </a:prstGeom>
                    <a:solidFill>
                      <a:srgbClr val="009900">
                        <a:alpha val="50195"/>
                      </a:srgbClr>
                    </a:solidFill>
                    <a:ln w="9525">
                      <a:noFill/>
                      <a:miter lim="800000"/>
                      <a:headEnd/>
                      <a:tailEnd/>
                    </a:ln>
                  </p:spPr>
                  <p:txBody>
                    <a:bodyPr wrap="none" anchor="ctr"/>
                    <a:lstStyle/>
                    <a:p>
                      <a:endParaRPr lang="en-US"/>
                    </a:p>
                  </p:txBody>
                </p:sp>
                <p:sp>
                  <p:nvSpPr>
                    <p:cNvPr id="114984" name="Rectangle 1009"/>
                    <p:cNvSpPr>
                      <a:spLocks noChangeArrowheads="1"/>
                    </p:cNvSpPr>
                    <p:nvPr/>
                  </p:nvSpPr>
                  <p:spPr bwMode="auto">
                    <a:xfrm>
                      <a:off x="2027" y="2279"/>
                      <a:ext cx="85" cy="182"/>
                    </a:xfrm>
                    <a:prstGeom prst="rect">
                      <a:avLst/>
                    </a:prstGeom>
                    <a:solidFill>
                      <a:schemeClr val="tx1"/>
                    </a:solidFill>
                    <a:ln w="9525">
                      <a:noFill/>
                      <a:miter lim="800000"/>
                      <a:headEnd/>
                      <a:tailEnd/>
                    </a:ln>
                  </p:spPr>
                  <p:txBody>
                    <a:bodyPr wrap="none" anchor="ctr"/>
                    <a:lstStyle/>
                    <a:p>
                      <a:endParaRPr lang="en-US"/>
                    </a:p>
                  </p:txBody>
                </p:sp>
                <p:sp>
                  <p:nvSpPr>
                    <p:cNvPr id="114985" name="Text Box 1010"/>
                    <p:cNvSpPr txBox="1">
                      <a:spLocks noChangeArrowheads="1"/>
                    </p:cNvSpPr>
                    <p:nvPr/>
                  </p:nvSpPr>
                  <p:spPr bwMode="auto">
                    <a:xfrm>
                      <a:off x="1872" y="3504"/>
                      <a:ext cx="284" cy="231"/>
                    </a:xfrm>
                    <a:prstGeom prst="rect">
                      <a:avLst/>
                    </a:prstGeom>
                    <a:noFill/>
                    <a:ln w="9525">
                      <a:noFill/>
                      <a:miter lim="800000"/>
                      <a:headEnd/>
                      <a:tailEnd/>
                    </a:ln>
                  </p:spPr>
                  <p:txBody>
                    <a:bodyPr wrap="none">
                      <a:spAutoFit/>
                    </a:bodyPr>
                    <a:lstStyle/>
                    <a:p>
                      <a:pPr eaLnBrk="1" hangingPunct="1"/>
                      <a:r>
                        <a:rPr lang="en-US">
                          <a:solidFill>
                            <a:srgbClr val="000000"/>
                          </a:solidFill>
                          <a:latin typeface="Arial" pitchFamily="34" charset="0"/>
                        </a:rPr>
                        <a:t>T5</a:t>
                      </a:r>
                    </a:p>
                  </p:txBody>
                </p:sp>
                <p:sp>
                  <p:nvSpPr>
                    <p:cNvPr id="114986" name="Text Box 1011"/>
                    <p:cNvSpPr txBox="1">
                      <a:spLocks noChangeArrowheads="1"/>
                    </p:cNvSpPr>
                    <p:nvPr/>
                  </p:nvSpPr>
                  <p:spPr bwMode="auto">
                    <a:xfrm>
                      <a:off x="2544" y="3513"/>
                      <a:ext cx="284" cy="231"/>
                    </a:xfrm>
                    <a:prstGeom prst="rect">
                      <a:avLst/>
                    </a:prstGeom>
                    <a:noFill/>
                    <a:ln w="9525">
                      <a:noFill/>
                      <a:miter lim="800000"/>
                      <a:headEnd/>
                      <a:tailEnd/>
                    </a:ln>
                  </p:spPr>
                  <p:txBody>
                    <a:bodyPr wrap="none">
                      <a:spAutoFit/>
                    </a:bodyPr>
                    <a:lstStyle/>
                    <a:p>
                      <a:pPr eaLnBrk="1" hangingPunct="1"/>
                      <a:r>
                        <a:rPr lang="en-US">
                          <a:solidFill>
                            <a:srgbClr val="000000"/>
                          </a:solidFill>
                          <a:latin typeface="Arial" pitchFamily="34" charset="0"/>
                        </a:rPr>
                        <a:t>T6</a:t>
                      </a:r>
                    </a:p>
                  </p:txBody>
                </p:sp>
              </p:grpSp>
              <p:grpSp>
                <p:nvGrpSpPr>
                  <p:cNvPr id="115472" name="Group 1012"/>
                  <p:cNvGrpSpPr>
                    <a:grpSpLocks/>
                  </p:cNvGrpSpPr>
                  <p:nvPr/>
                </p:nvGrpSpPr>
                <p:grpSpPr bwMode="auto">
                  <a:xfrm>
                    <a:off x="2606" y="1056"/>
                    <a:ext cx="2386" cy="2592"/>
                    <a:chOff x="2592" y="672"/>
                    <a:chExt cx="2386" cy="2592"/>
                  </a:xfrm>
                </p:grpSpPr>
                <p:sp>
                  <p:nvSpPr>
                    <p:cNvPr id="114703" name="Rectangle 1013"/>
                    <p:cNvSpPr>
                      <a:spLocks noChangeArrowheads="1"/>
                    </p:cNvSpPr>
                    <p:nvPr/>
                  </p:nvSpPr>
                  <p:spPr bwMode="auto">
                    <a:xfrm>
                      <a:off x="4512" y="1152"/>
                      <a:ext cx="192" cy="192"/>
                    </a:xfrm>
                    <a:prstGeom prst="rect">
                      <a:avLst/>
                    </a:prstGeom>
                    <a:solidFill>
                      <a:srgbClr val="009900">
                        <a:alpha val="50195"/>
                      </a:srgbClr>
                    </a:solidFill>
                    <a:ln w="9525">
                      <a:noFill/>
                      <a:miter lim="800000"/>
                      <a:headEnd/>
                      <a:tailEnd/>
                    </a:ln>
                  </p:spPr>
                  <p:txBody>
                    <a:bodyPr wrap="none" anchor="ctr"/>
                    <a:lstStyle/>
                    <a:p>
                      <a:endParaRPr lang="en-US"/>
                    </a:p>
                  </p:txBody>
                </p:sp>
                <p:sp>
                  <p:nvSpPr>
                    <p:cNvPr id="114704" name="Rectangle 1014"/>
                    <p:cNvSpPr>
                      <a:spLocks noChangeArrowheads="1"/>
                    </p:cNvSpPr>
                    <p:nvPr/>
                  </p:nvSpPr>
                  <p:spPr bwMode="auto">
                    <a:xfrm>
                      <a:off x="2832" y="2592"/>
                      <a:ext cx="240" cy="144"/>
                    </a:xfrm>
                    <a:prstGeom prst="rect">
                      <a:avLst/>
                    </a:prstGeom>
                    <a:solidFill>
                      <a:srgbClr val="009900">
                        <a:alpha val="50195"/>
                      </a:srgbClr>
                    </a:solidFill>
                    <a:ln w="9525">
                      <a:noFill/>
                      <a:miter lim="800000"/>
                      <a:headEnd/>
                      <a:tailEnd/>
                    </a:ln>
                  </p:spPr>
                  <p:txBody>
                    <a:bodyPr wrap="none" anchor="ctr"/>
                    <a:lstStyle/>
                    <a:p>
                      <a:endParaRPr lang="en-US"/>
                    </a:p>
                  </p:txBody>
                </p:sp>
                <p:sp>
                  <p:nvSpPr>
                    <p:cNvPr id="114705" name="Rectangle 1015"/>
                    <p:cNvSpPr>
                      <a:spLocks noChangeArrowheads="1"/>
                    </p:cNvSpPr>
                    <p:nvPr/>
                  </p:nvSpPr>
                  <p:spPr bwMode="auto">
                    <a:xfrm>
                      <a:off x="2856" y="1200"/>
                      <a:ext cx="192" cy="144"/>
                    </a:xfrm>
                    <a:prstGeom prst="rect">
                      <a:avLst/>
                    </a:prstGeom>
                    <a:solidFill>
                      <a:srgbClr val="009900">
                        <a:alpha val="50195"/>
                      </a:srgbClr>
                    </a:solidFill>
                    <a:ln w="9525">
                      <a:noFill/>
                      <a:miter lim="800000"/>
                      <a:headEnd/>
                      <a:tailEnd/>
                    </a:ln>
                  </p:spPr>
                  <p:txBody>
                    <a:bodyPr wrap="none" anchor="ctr"/>
                    <a:lstStyle/>
                    <a:p>
                      <a:endParaRPr lang="en-US"/>
                    </a:p>
                  </p:txBody>
                </p:sp>
                <p:sp>
                  <p:nvSpPr>
                    <p:cNvPr id="114706" name="Rectangle 1016"/>
                    <p:cNvSpPr>
                      <a:spLocks noChangeArrowheads="1"/>
                    </p:cNvSpPr>
                    <p:nvPr/>
                  </p:nvSpPr>
                  <p:spPr bwMode="auto">
                    <a:xfrm>
                      <a:off x="4704" y="756"/>
                      <a:ext cx="192" cy="2208"/>
                    </a:xfrm>
                    <a:prstGeom prst="rect">
                      <a:avLst/>
                    </a:prstGeom>
                    <a:solidFill>
                      <a:srgbClr val="FFFF00">
                        <a:alpha val="50195"/>
                      </a:srgbClr>
                    </a:solidFill>
                    <a:ln w="9525">
                      <a:noFill/>
                      <a:miter lim="800000"/>
                      <a:headEnd/>
                      <a:tailEnd/>
                    </a:ln>
                  </p:spPr>
                  <p:txBody>
                    <a:bodyPr wrap="none" anchor="ctr"/>
                    <a:lstStyle/>
                    <a:p>
                      <a:endParaRPr lang="en-US"/>
                    </a:p>
                  </p:txBody>
                </p:sp>
                <p:sp>
                  <p:nvSpPr>
                    <p:cNvPr id="114707" name="Rectangle 1017"/>
                    <p:cNvSpPr>
                      <a:spLocks noChangeArrowheads="1"/>
                    </p:cNvSpPr>
                    <p:nvPr/>
                  </p:nvSpPr>
                  <p:spPr bwMode="auto">
                    <a:xfrm>
                      <a:off x="4272" y="720"/>
                      <a:ext cx="192" cy="2208"/>
                    </a:xfrm>
                    <a:prstGeom prst="rect">
                      <a:avLst/>
                    </a:prstGeom>
                    <a:solidFill>
                      <a:srgbClr val="FFFF00">
                        <a:alpha val="50195"/>
                      </a:srgbClr>
                    </a:solidFill>
                    <a:ln w="9525">
                      <a:noFill/>
                      <a:miter lim="800000"/>
                      <a:headEnd/>
                      <a:tailEnd/>
                    </a:ln>
                  </p:spPr>
                  <p:txBody>
                    <a:bodyPr wrap="none" anchor="ctr"/>
                    <a:lstStyle/>
                    <a:p>
                      <a:endParaRPr lang="en-US"/>
                    </a:p>
                  </p:txBody>
                </p:sp>
                <p:sp>
                  <p:nvSpPr>
                    <p:cNvPr id="114708" name="Rectangle 1018"/>
                    <p:cNvSpPr>
                      <a:spLocks noChangeArrowheads="1"/>
                    </p:cNvSpPr>
                    <p:nvPr/>
                  </p:nvSpPr>
                  <p:spPr bwMode="auto">
                    <a:xfrm>
                      <a:off x="3120" y="732"/>
                      <a:ext cx="192" cy="2208"/>
                    </a:xfrm>
                    <a:prstGeom prst="rect">
                      <a:avLst/>
                    </a:prstGeom>
                    <a:solidFill>
                      <a:srgbClr val="FFFF00">
                        <a:alpha val="50195"/>
                      </a:srgbClr>
                    </a:solidFill>
                    <a:ln w="9525">
                      <a:noFill/>
                      <a:miter lim="800000"/>
                      <a:headEnd/>
                      <a:tailEnd/>
                    </a:ln>
                  </p:spPr>
                  <p:txBody>
                    <a:bodyPr wrap="none" anchor="ctr"/>
                    <a:lstStyle/>
                    <a:p>
                      <a:endParaRPr lang="en-US"/>
                    </a:p>
                  </p:txBody>
                </p:sp>
                <p:sp>
                  <p:nvSpPr>
                    <p:cNvPr id="114709" name="Rectangle 1019"/>
                    <p:cNvSpPr>
                      <a:spLocks noChangeArrowheads="1"/>
                    </p:cNvSpPr>
                    <p:nvPr/>
                  </p:nvSpPr>
                  <p:spPr bwMode="auto">
                    <a:xfrm>
                      <a:off x="2664" y="720"/>
                      <a:ext cx="192" cy="2208"/>
                    </a:xfrm>
                    <a:prstGeom prst="rect">
                      <a:avLst/>
                    </a:prstGeom>
                    <a:solidFill>
                      <a:srgbClr val="FFFF00">
                        <a:alpha val="50195"/>
                      </a:srgbClr>
                    </a:solidFill>
                    <a:ln w="9525">
                      <a:noFill/>
                      <a:miter lim="800000"/>
                      <a:headEnd/>
                      <a:tailEnd/>
                    </a:ln>
                  </p:spPr>
                  <p:txBody>
                    <a:bodyPr wrap="none" anchor="ctr"/>
                    <a:lstStyle/>
                    <a:p>
                      <a:endParaRPr lang="en-US"/>
                    </a:p>
                  </p:txBody>
                </p:sp>
                <p:grpSp>
                  <p:nvGrpSpPr>
                    <p:cNvPr id="115473" name="Group 1020"/>
                    <p:cNvGrpSpPr>
                      <a:grpSpLocks/>
                    </p:cNvGrpSpPr>
                    <p:nvPr/>
                  </p:nvGrpSpPr>
                  <p:grpSpPr bwMode="auto">
                    <a:xfrm>
                      <a:off x="2592" y="672"/>
                      <a:ext cx="1248" cy="1296"/>
                      <a:chOff x="1632" y="720"/>
                      <a:chExt cx="1872" cy="3552"/>
                    </a:xfrm>
                  </p:grpSpPr>
                  <p:sp>
                    <p:nvSpPr>
                      <p:cNvPr id="114879" name="Rectangle 1021"/>
                      <p:cNvSpPr>
                        <a:spLocks noChangeArrowheads="1"/>
                      </p:cNvSpPr>
                      <p:nvPr/>
                    </p:nvSpPr>
                    <p:spPr bwMode="auto">
                      <a:xfrm>
                        <a:off x="2143" y="720"/>
                        <a:ext cx="170" cy="956"/>
                      </a:xfrm>
                      <a:prstGeom prst="rect">
                        <a:avLst/>
                      </a:prstGeom>
                      <a:solidFill>
                        <a:srgbClr val="32A0DA">
                          <a:alpha val="50195"/>
                        </a:srgbClr>
                      </a:solidFill>
                      <a:ln w="9525">
                        <a:noFill/>
                        <a:miter lim="800000"/>
                        <a:headEnd/>
                        <a:tailEnd/>
                      </a:ln>
                    </p:spPr>
                    <p:txBody>
                      <a:bodyPr wrap="none" anchor="ctr"/>
                      <a:lstStyle/>
                      <a:p>
                        <a:endParaRPr lang="en-US"/>
                      </a:p>
                    </p:txBody>
                  </p:sp>
                  <p:sp>
                    <p:nvSpPr>
                      <p:cNvPr id="114880" name="Rectangle 1022"/>
                      <p:cNvSpPr>
                        <a:spLocks noChangeArrowheads="1"/>
                      </p:cNvSpPr>
                      <p:nvPr/>
                    </p:nvSpPr>
                    <p:spPr bwMode="auto">
                      <a:xfrm>
                        <a:off x="2270" y="720"/>
                        <a:ext cx="1234" cy="501"/>
                      </a:xfrm>
                      <a:prstGeom prst="rect">
                        <a:avLst/>
                      </a:prstGeom>
                      <a:solidFill>
                        <a:srgbClr val="32A0DA">
                          <a:alpha val="50195"/>
                        </a:srgbClr>
                      </a:solidFill>
                      <a:ln w="9525">
                        <a:noFill/>
                        <a:miter lim="800000"/>
                        <a:headEnd/>
                        <a:tailEnd/>
                      </a:ln>
                    </p:spPr>
                    <p:txBody>
                      <a:bodyPr wrap="none" anchor="ctr"/>
                      <a:lstStyle/>
                      <a:p>
                        <a:endParaRPr lang="en-US"/>
                      </a:p>
                    </p:txBody>
                  </p:sp>
                  <p:sp>
                    <p:nvSpPr>
                      <p:cNvPr id="114881" name="Rectangle 1023"/>
                      <p:cNvSpPr>
                        <a:spLocks noChangeArrowheads="1"/>
                      </p:cNvSpPr>
                      <p:nvPr/>
                    </p:nvSpPr>
                    <p:spPr bwMode="auto">
                      <a:xfrm>
                        <a:off x="2038" y="1950"/>
                        <a:ext cx="1381" cy="1229"/>
                      </a:xfrm>
                      <a:prstGeom prst="rect">
                        <a:avLst/>
                      </a:prstGeom>
                      <a:solidFill>
                        <a:srgbClr val="32A0DA">
                          <a:alpha val="50195"/>
                        </a:srgbClr>
                      </a:solidFill>
                      <a:ln w="9525">
                        <a:noFill/>
                        <a:miter lim="800000"/>
                        <a:headEnd/>
                        <a:tailEnd/>
                      </a:ln>
                    </p:spPr>
                    <p:txBody>
                      <a:bodyPr wrap="none" anchor="ctr"/>
                      <a:lstStyle/>
                      <a:p>
                        <a:endParaRPr lang="en-US"/>
                      </a:p>
                    </p:txBody>
                  </p:sp>
                  <p:sp>
                    <p:nvSpPr>
                      <p:cNvPr id="114882" name="Rectangle 1024"/>
                      <p:cNvSpPr>
                        <a:spLocks noChangeArrowheads="1"/>
                      </p:cNvSpPr>
                      <p:nvPr/>
                    </p:nvSpPr>
                    <p:spPr bwMode="auto">
                      <a:xfrm>
                        <a:off x="1632" y="3680"/>
                        <a:ext cx="1276" cy="228"/>
                      </a:xfrm>
                      <a:prstGeom prst="rect">
                        <a:avLst/>
                      </a:prstGeom>
                      <a:solidFill>
                        <a:srgbClr val="FF0000"/>
                      </a:solidFill>
                      <a:ln w="9525">
                        <a:noFill/>
                        <a:miter lim="800000"/>
                        <a:headEnd/>
                        <a:tailEnd/>
                      </a:ln>
                    </p:spPr>
                    <p:txBody>
                      <a:bodyPr wrap="none" anchor="ctr"/>
                      <a:lstStyle/>
                      <a:p>
                        <a:endParaRPr lang="en-US"/>
                      </a:p>
                    </p:txBody>
                  </p:sp>
                  <p:sp>
                    <p:nvSpPr>
                      <p:cNvPr id="114883" name="AutoShape 1025"/>
                      <p:cNvSpPr>
                        <a:spLocks noChangeArrowheads="1"/>
                      </p:cNvSpPr>
                      <p:nvPr/>
                    </p:nvSpPr>
                    <p:spPr bwMode="auto">
                      <a:xfrm>
                        <a:off x="1887" y="2951"/>
                        <a:ext cx="128" cy="137"/>
                      </a:xfrm>
                      <a:prstGeom prst="rtTriangle">
                        <a:avLst/>
                      </a:prstGeom>
                      <a:solidFill>
                        <a:srgbClr val="009900">
                          <a:alpha val="50195"/>
                        </a:srgbClr>
                      </a:solidFill>
                      <a:ln w="9525">
                        <a:noFill/>
                        <a:miter lim="800000"/>
                        <a:headEnd/>
                        <a:tailEnd/>
                      </a:ln>
                    </p:spPr>
                    <p:txBody>
                      <a:bodyPr wrap="none" anchor="ctr"/>
                      <a:lstStyle/>
                      <a:p>
                        <a:endParaRPr lang="en-US"/>
                      </a:p>
                    </p:txBody>
                  </p:sp>
                  <p:sp>
                    <p:nvSpPr>
                      <p:cNvPr id="114884" name="AutoShape 1026"/>
                      <p:cNvSpPr>
                        <a:spLocks noChangeArrowheads="1"/>
                      </p:cNvSpPr>
                      <p:nvPr/>
                    </p:nvSpPr>
                    <p:spPr bwMode="auto">
                      <a:xfrm flipH="1">
                        <a:off x="1760" y="2920"/>
                        <a:ext cx="42" cy="168"/>
                      </a:xfrm>
                      <a:prstGeom prst="rtTriangle">
                        <a:avLst/>
                      </a:prstGeom>
                      <a:solidFill>
                        <a:srgbClr val="009900">
                          <a:alpha val="50195"/>
                        </a:srgbClr>
                      </a:solidFill>
                      <a:ln w="9525">
                        <a:noFill/>
                        <a:miter lim="800000"/>
                        <a:headEnd/>
                        <a:tailEnd/>
                      </a:ln>
                    </p:spPr>
                    <p:txBody>
                      <a:bodyPr wrap="none" anchor="ctr"/>
                      <a:lstStyle/>
                      <a:p>
                        <a:endParaRPr lang="en-US"/>
                      </a:p>
                    </p:txBody>
                  </p:sp>
                  <p:sp>
                    <p:nvSpPr>
                      <p:cNvPr id="114885" name="Rectangle 1027"/>
                      <p:cNvSpPr>
                        <a:spLocks noChangeArrowheads="1"/>
                      </p:cNvSpPr>
                      <p:nvPr/>
                    </p:nvSpPr>
                    <p:spPr bwMode="auto">
                      <a:xfrm>
                        <a:off x="1760" y="4135"/>
                        <a:ext cx="255" cy="137"/>
                      </a:xfrm>
                      <a:prstGeom prst="rect">
                        <a:avLst/>
                      </a:prstGeom>
                      <a:solidFill>
                        <a:schemeClr val="tx1"/>
                      </a:solidFill>
                      <a:ln w="9525">
                        <a:noFill/>
                        <a:miter lim="800000"/>
                        <a:headEnd/>
                        <a:tailEnd/>
                      </a:ln>
                    </p:spPr>
                    <p:txBody>
                      <a:bodyPr wrap="none" anchor="ctr"/>
                      <a:lstStyle/>
                      <a:p>
                        <a:endParaRPr lang="en-US"/>
                      </a:p>
                    </p:txBody>
                  </p:sp>
                  <p:sp>
                    <p:nvSpPr>
                      <p:cNvPr id="114886" name="Rectangle 1028"/>
                      <p:cNvSpPr>
                        <a:spLocks noChangeArrowheads="1"/>
                      </p:cNvSpPr>
                      <p:nvPr/>
                    </p:nvSpPr>
                    <p:spPr bwMode="auto">
                      <a:xfrm>
                        <a:off x="1675" y="3999"/>
                        <a:ext cx="382" cy="273"/>
                      </a:xfrm>
                      <a:prstGeom prst="rect">
                        <a:avLst/>
                      </a:prstGeom>
                      <a:noFill/>
                      <a:ln w="9525">
                        <a:solidFill>
                          <a:schemeClr val="tx1"/>
                        </a:solidFill>
                        <a:prstDash val="sysDot"/>
                        <a:miter lim="800000"/>
                        <a:headEnd/>
                        <a:tailEnd/>
                      </a:ln>
                    </p:spPr>
                    <p:txBody>
                      <a:bodyPr wrap="none" anchor="ctr"/>
                      <a:lstStyle/>
                      <a:p>
                        <a:endParaRPr lang="en-US"/>
                      </a:p>
                    </p:txBody>
                  </p:sp>
                  <p:sp>
                    <p:nvSpPr>
                      <p:cNvPr id="114887" name="Line 1029"/>
                      <p:cNvSpPr>
                        <a:spLocks noChangeShapeType="1"/>
                      </p:cNvSpPr>
                      <p:nvPr/>
                    </p:nvSpPr>
                    <p:spPr bwMode="auto">
                      <a:xfrm>
                        <a:off x="1675" y="4090"/>
                        <a:ext cx="382" cy="1"/>
                      </a:xfrm>
                      <a:prstGeom prst="line">
                        <a:avLst/>
                      </a:prstGeom>
                      <a:noFill/>
                      <a:ln w="9525">
                        <a:solidFill>
                          <a:schemeClr val="tx1"/>
                        </a:solidFill>
                        <a:miter lim="800000"/>
                        <a:headEnd/>
                        <a:tailEnd/>
                      </a:ln>
                    </p:spPr>
                    <p:txBody>
                      <a:bodyPr/>
                      <a:lstStyle/>
                      <a:p>
                        <a:endParaRPr lang="en-US"/>
                      </a:p>
                    </p:txBody>
                  </p:sp>
                  <p:sp>
                    <p:nvSpPr>
                      <p:cNvPr id="114888" name="Rectangle 1030"/>
                      <p:cNvSpPr>
                        <a:spLocks noChangeArrowheads="1"/>
                      </p:cNvSpPr>
                      <p:nvPr/>
                    </p:nvSpPr>
                    <p:spPr bwMode="auto">
                      <a:xfrm>
                        <a:off x="2440" y="4135"/>
                        <a:ext cx="256" cy="137"/>
                      </a:xfrm>
                      <a:prstGeom prst="rect">
                        <a:avLst/>
                      </a:prstGeom>
                      <a:solidFill>
                        <a:schemeClr val="tx1"/>
                      </a:solidFill>
                      <a:ln w="9525">
                        <a:noFill/>
                        <a:miter lim="800000"/>
                        <a:headEnd/>
                        <a:tailEnd/>
                      </a:ln>
                    </p:spPr>
                    <p:txBody>
                      <a:bodyPr wrap="none" anchor="ctr"/>
                      <a:lstStyle/>
                      <a:p>
                        <a:endParaRPr lang="en-US"/>
                      </a:p>
                    </p:txBody>
                  </p:sp>
                  <p:sp>
                    <p:nvSpPr>
                      <p:cNvPr id="114889" name="Rectangle 1031"/>
                      <p:cNvSpPr>
                        <a:spLocks noChangeArrowheads="1"/>
                      </p:cNvSpPr>
                      <p:nvPr/>
                    </p:nvSpPr>
                    <p:spPr bwMode="auto">
                      <a:xfrm>
                        <a:off x="2355" y="3999"/>
                        <a:ext cx="383" cy="273"/>
                      </a:xfrm>
                      <a:prstGeom prst="rect">
                        <a:avLst/>
                      </a:prstGeom>
                      <a:noFill/>
                      <a:ln w="9525">
                        <a:solidFill>
                          <a:schemeClr val="tx1"/>
                        </a:solidFill>
                        <a:prstDash val="sysDot"/>
                        <a:miter lim="800000"/>
                        <a:headEnd/>
                        <a:tailEnd/>
                      </a:ln>
                    </p:spPr>
                    <p:txBody>
                      <a:bodyPr wrap="none" anchor="ctr"/>
                      <a:lstStyle/>
                      <a:p>
                        <a:endParaRPr lang="en-US"/>
                      </a:p>
                    </p:txBody>
                  </p:sp>
                  <p:sp>
                    <p:nvSpPr>
                      <p:cNvPr id="114890" name="Line 1032"/>
                      <p:cNvSpPr>
                        <a:spLocks noChangeShapeType="1"/>
                      </p:cNvSpPr>
                      <p:nvPr/>
                    </p:nvSpPr>
                    <p:spPr bwMode="auto">
                      <a:xfrm>
                        <a:off x="2355" y="4090"/>
                        <a:ext cx="383" cy="1"/>
                      </a:xfrm>
                      <a:prstGeom prst="line">
                        <a:avLst/>
                      </a:prstGeom>
                      <a:noFill/>
                      <a:ln w="9525">
                        <a:solidFill>
                          <a:schemeClr val="tx1"/>
                        </a:solidFill>
                        <a:miter lim="800000"/>
                        <a:headEnd/>
                        <a:tailEnd/>
                      </a:ln>
                    </p:spPr>
                    <p:txBody>
                      <a:bodyPr/>
                      <a:lstStyle/>
                      <a:p>
                        <a:endParaRPr lang="en-US"/>
                      </a:p>
                    </p:txBody>
                  </p:sp>
                  <p:sp>
                    <p:nvSpPr>
                      <p:cNvPr id="114891" name="Rectangle 1033"/>
                      <p:cNvSpPr>
                        <a:spLocks noChangeArrowheads="1"/>
                      </p:cNvSpPr>
                      <p:nvPr/>
                    </p:nvSpPr>
                    <p:spPr bwMode="auto">
                      <a:xfrm>
                        <a:off x="2355" y="3771"/>
                        <a:ext cx="383" cy="228"/>
                      </a:xfrm>
                      <a:prstGeom prst="rect">
                        <a:avLst/>
                      </a:prstGeom>
                      <a:noFill/>
                      <a:ln w="9525">
                        <a:solidFill>
                          <a:schemeClr val="tx1"/>
                        </a:solidFill>
                        <a:miter lim="800000"/>
                        <a:headEnd/>
                        <a:tailEnd/>
                      </a:ln>
                    </p:spPr>
                    <p:txBody>
                      <a:bodyPr wrap="none" anchor="ctr"/>
                      <a:lstStyle/>
                      <a:p>
                        <a:endParaRPr lang="en-US"/>
                      </a:p>
                    </p:txBody>
                  </p:sp>
                  <p:sp>
                    <p:nvSpPr>
                      <p:cNvPr id="114892" name="Rectangle 1034"/>
                      <p:cNvSpPr>
                        <a:spLocks noChangeArrowheads="1"/>
                      </p:cNvSpPr>
                      <p:nvPr/>
                    </p:nvSpPr>
                    <p:spPr bwMode="auto">
                      <a:xfrm rot="2700000">
                        <a:off x="2189" y="2231"/>
                        <a:ext cx="182" cy="893"/>
                      </a:xfrm>
                      <a:prstGeom prst="rect">
                        <a:avLst/>
                      </a:prstGeom>
                      <a:solidFill>
                        <a:srgbClr val="FF0000"/>
                      </a:solidFill>
                      <a:ln w="9525">
                        <a:noFill/>
                        <a:miter lim="800000"/>
                        <a:headEnd/>
                        <a:tailEnd/>
                      </a:ln>
                    </p:spPr>
                    <p:txBody>
                      <a:bodyPr wrap="none" anchor="ctr"/>
                      <a:lstStyle/>
                      <a:p>
                        <a:endParaRPr lang="en-US"/>
                      </a:p>
                    </p:txBody>
                  </p:sp>
                  <p:sp>
                    <p:nvSpPr>
                      <p:cNvPr id="114893" name="AutoShape 1035"/>
                      <p:cNvSpPr>
                        <a:spLocks noChangeArrowheads="1"/>
                      </p:cNvSpPr>
                      <p:nvPr/>
                    </p:nvSpPr>
                    <p:spPr bwMode="auto">
                      <a:xfrm rot="2700000">
                        <a:off x="1823" y="2979"/>
                        <a:ext cx="214" cy="10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42 w 21600"/>
                          <a:gd name="T13" fmla="*/ 4447 h 21600"/>
                          <a:gd name="T14" fmla="*/ 17058 w 21600"/>
                          <a:gd name="T15" fmla="*/ 17153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rgbClr val="FF0000"/>
                      </a:solidFill>
                      <a:ln w="9525">
                        <a:noFill/>
                        <a:miter lim="800000"/>
                        <a:headEnd/>
                        <a:tailEnd/>
                      </a:ln>
                    </p:spPr>
                    <p:txBody>
                      <a:bodyPr wrap="none" anchor="ctr"/>
                      <a:lstStyle/>
                      <a:p>
                        <a:endParaRPr lang="en-US"/>
                      </a:p>
                    </p:txBody>
                  </p:sp>
                  <p:sp>
                    <p:nvSpPr>
                      <p:cNvPr id="114894" name="Rectangle 1036"/>
                      <p:cNvSpPr>
                        <a:spLocks noChangeArrowheads="1"/>
                      </p:cNvSpPr>
                      <p:nvPr/>
                    </p:nvSpPr>
                    <p:spPr bwMode="auto">
                      <a:xfrm>
                        <a:off x="2525" y="2769"/>
                        <a:ext cx="256" cy="365"/>
                      </a:xfrm>
                      <a:prstGeom prst="rect">
                        <a:avLst/>
                      </a:prstGeom>
                      <a:solidFill>
                        <a:srgbClr val="FF0000"/>
                      </a:solidFill>
                      <a:ln w="9525">
                        <a:noFill/>
                        <a:miter lim="800000"/>
                        <a:headEnd/>
                        <a:tailEnd/>
                      </a:ln>
                    </p:spPr>
                    <p:txBody>
                      <a:bodyPr wrap="none" anchor="ctr"/>
                      <a:lstStyle/>
                      <a:p>
                        <a:endParaRPr lang="en-US"/>
                      </a:p>
                    </p:txBody>
                  </p:sp>
                  <p:sp>
                    <p:nvSpPr>
                      <p:cNvPr id="114895" name="Rectangle 1037"/>
                      <p:cNvSpPr>
                        <a:spLocks noChangeArrowheads="1"/>
                      </p:cNvSpPr>
                      <p:nvPr/>
                    </p:nvSpPr>
                    <p:spPr bwMode="auto">
                      <a:xfrm rot="2700000">
                        <a:off x="2807" y="2328"/>
                        <a:ext cx="182" cy="724"/>
                      </a:xfrm>
                      <a:prstGeom prst="rect">
                        <a:avLst/>
                      </a:prstGeom>
                      <a:solidFill>
                        <a:srgbClr val="FF0000"/>
                      </a:solidFill>
                      <a:ln w="9525">
                        <a:noFill/>
                        <a:miter lim="800000"/>
                        <a:headEnd/>
                        <a:tailEnd/>
                      </a:ln>
                    </p:spPr>
                    <p:txBody>
                      <a:bodyPr wrap="none" anchor="ctr"/>
                      <a:lstStyle/>
                      <a:p>
                        <a:endParaRPr lang="en-US"/>
                      </a:p>
                    </p:txBody>
                  </p:sp>
                  <p:sp>
                    <p:nvSpPr>
                      <p:cNvPr id="114896" name="AutoShape 1038"/>
                      <p:cNvSpPr>
                        <a:spLocks noChangeArrowheads="1"/>
                      </p:cNvSpPr>
                      <p:nvPr/>
                    </p:nvSpPr>
                    <p:spPr bwMode="auto">
                      <a:xfrm flipH="1" flipV="1">
                        <a:off x="3079" y="2370"/>
                        <a:ext cx="127" cy="136"/>
                      </a:xfrm>
                      <a:prstGeom prst="rtTriangle">
                        <a:avLst/>
                      </a:prstGeom>
                      <a:solidFill>
                        <a:srgbClr val="FF0000"/>
                      </a:solidFill>
                      <a:ln w="9525">
                        <a:noFill/>
                        <a:miter lim="800000"/>
                        <a:headEnd/>
                        <a:tailEnd/>
                      </a:ln>
                    </p:spPr>
                    <p:txBody>
                      <a:bodyPr wrap="none" anchor="ctr"/>
                      <a:lstStyle/>
                      <a:p>
                        <a:endParaRPr lang="en-US"/>
                      </a:p>
                    </p:txBody>
                  </p:sp>
                  <p:sp>
                    <p:nvSpPr>
                      <p:cNvPr id="114897" name="AutoShape 1039"/>
                      <p:cNvSpPr>
                        <a:spLocks noChangeArrowheads="1"/>
                      </p:cNvSpPr>
                      <p:nvPr/>
                    </p:nvSpPr>
                    <p:spPr bwMode="auto">
                      <a:xfrm flipH="1" flipV="1">
                        <a:off x="2525" y="2289"/>
                        <a:ext cx="128" cy="137"/>
                      </a:xfrm>
                      <a:prstGeom prst="rtTriangle">
                        <a:avLst/>
                      </a:prstGeom>
                      <a:solidFill>
                        <a:srgbClr val="FF0000"/>
                      </a:solidFill>
                      <a:ln w="9525">
                        <a:noFill/>
                        <a:miter lim="800000"/>
                        <a:headEnd/>
                        <a:tailEnd/>
                      </a:ln>
                    </p:spPr>
                    <p:txBody>
                      <a:bodyPr wrap="none" anchor="ctr"/>
                      <a:lstStyle/>
                      <a:p>
                        <a:endParaRPr lang="en-US"/>
                      </a:p>
                    </p:txBody>
                  </p:sp>
                  <p:sp>
                    <p:nvSpPr>
                      <p:cNvPr id="114898" name="Rectangle 1040"/>
                      <p:cNvSpPr>
                        <a:spLocks noChangeArrowheads="1"/>
                      </p:cNvSpPr>
                      <p:nvPr/>
                    </p:nvSpPr>
                    <p:spPr bwMode="auto">
                      <a:xfrm>
                        <a:off x="3071" y="857"/>
                        <a:ext cx="135" cy="1618"/>
                      </a:xfrm>
                      <a:prstGeom prst="rect">
                        <a:avLst/>
                      </a:prstGeom>
                      <a:solidFill>
                        <a:srgbClr val="FF0000"/>
                      </a:solidFill>
                      <a:ln w="9525">
                        <a:noFill/>
                        <a:miter lim="800000"/>
                        <a:headEnd/>
                        <a:tailEnd/>
                      </a:ln>
                    </p:spPr>
                    <p:txBody>
                      <a:bodyPr wrap="none" anchor="ctr"/>
                      <a:lstStyle/>
                      <a:p>
                        <a:endParaRPr lang="en-US"/>
                      </a:p>
                    </p:txBody>
                  </p:sp>
                  <p:sp>
                    <p:nvSpPr>
                      <p:cNvPr id="114899" name="Rectangle 1041"/>
                      <p:cNvSpPr>
                        <a:spLocks noChangeArrowheads="1"/>
                      </p:cNvSpPr>
                      <p:nvPr/>
                    </p:nvSpPr>
                    <p:spPr bwMode="auto">
                      <a:xfrm>
                        <a:off x="2525" y="2041"/>
                        <a:ext cx="128" cy="283"/>
                      </a:xfrm>
                      <a:prstGeom prst="rect">
                        <a:avLst/>
                      </a:prstGeom>
                      <a:solidFill>
                        <a:srgbClr val="FF0000"/>
                      </a:solidFill>
                      <a:ln w="9525">
                        <a:noFill/>
                        <a:miter lim="800000"/>
                        <a:headEnd/>
                        <a:tailEnd/>
                      </a:ln>
                    </p:spPr>
                    <p:txBody>
                      <a:bodyPr wrap="none" anchor="ctr"/>
                      <a:lstStyle/>
                      <a:p>
                        <a:endParaRPr lang="en-US"/>
                      </a:p>
                    </p:txBody>
                  </p:sp>
                  <p:sp>
                    <p:nvSpPr>
                      <p:cNvPr id="114900" name="Rectangle 1042"/>
                      <p:cNvSpPr>
                        <a:spLocks noChangeArrowheads="1"/>
                      </p:cNvSpPr>
                      <p:nvPr/>
                    </p:nvSpPr>
                    <p:spPr bwMode="auto">
                      <a:xfrm>
                        <a:off x="2738" y="1767"/>
                        <a:ext cx="681" cy="274"/>
                      </a:xfrm>
                      <a:prstGeom prst="rect">
                        <a:avLst/>
                      </a:prstGeom>
                      <a:solidFill>
                        <a:srgbClr val="009900">
                          <a:alpha val="50195"/>
                        </a:srgbClr>
                      </a:solidFill>
                      <a:ln w="9525">
                        <a:noFill/>
                        <a:miter lim="800000"/>
                        <a:headEnd/>
                        <a:tailEnd/>
                      </a:ln>
                    </p:spPr>
                    <p:txBody>
                      <a:bodyPr wrap="none" anchor="ctr"/>
                      <a:lstStyle/>
                      <a:p>
                        <a:endParaRPr lang="en-US"/>
                      </a:p>
                    </p:txBody>
                  </p:sp>
                  <p:sp>
                    <p:nvSpPr>
                      <p:cNvPr id="114901" name="Rectangle 1043"/>
                      <p:cNvSpPr>
                        <a:spLocks noChangeArrowheads="1"/>
                      </p:cNvSpPr>
                      <p:nvPr/>
                    </p:nvSpPr>
                    <p:spPr bwMode="auto">
                      <a:xfrm>
                        <a:off x="3258" y="2041"/>
                        <a:ext cx="161" cy="409"/>
                      </a:xfrm>
                      <a:prstGeom prst="rect">
                        <a:avLst/>
                      </a:prstGeom>
                      <a:solidFill>
                        <a:srgbClr val="009900">
                          <a:alpha val="50195"/>
                        </a:srgbClr>
                      </a:solidFill>
                      <a:ln w="9525">
                        <a:noFill/>
                        <a:miter lim="800000"/>
                        <a:headEnd/>
                        <a:tailEnd/>
                      </a:ln>
                    </p:spPr>
                    <p:txBody>
                      <a:bodyPr wrap="none" anchor="ctr"/>
                      <a:lstStyle/>
                      <a:p>
                        <a:endParaRPr lang="en-US"/>
                      </a:p>
                    </p:txBody>
                  </p:sp>
                  <p:sp>
                    <p:nvSpPr>
                      <p:cNvPr id="114902" name="Rectangle 1044"/>
                      <p:cNvSpPr>
                        <a:spLocks noChangeArrowheads="1"/>
                      </p:cNvSpPr>
                      <p:nvPr/>
                    </p:nvSpPr>
                    <p:spPr bwMode="auto">
                      <a:xfrm>
                        <a:off x="3334" y="2177"/>
                        <a:ext cx="85" cy="182"/>
                      </a:xfrm>
                      <a:prstGeom prst="rect">
                        <a:avLst/>
                      </a:prstGeom>
                      <a:solidFill>
                        <a:schemeClr val="tx1"/>
                      </a:solidFill>
                      <a:ln w="9525">
                        <a:noFill/>
                        <a:miter lim="800000"/>
                        <a:headEnd/>
                        <a:tailEnd/>
                      </a:ln>
                    </p:spPr>
                    <p:txBody>
                      <a:bodyPr wrap="none" anchor="ctr"/>
                      <a:lstStyle/>
                      <a:p>
                        <a:endParaRPr lang="en-US"/>
                      </a:p>
                    </p:txBody>
                  </p:sp>
                  <p:sp>
                    <p:nvSpPr>
                      <p:cNvPr id="114903" name="Rectangle 1045"/>
                      <p:cNvSpPr>
                        <a:spLocks noChangeArrowheads="1"/>
                      </p:cNvSpPr>
                      <p:nvPr/>
                    </p:nvSpPr>
                    <p:spPr bwMode="auto">
                      <a:xfrm>
                        <a:off x="2525" y="902"/>
                        <a:ext cx="135" cy="1482"/>
                      </a:xfrm>
                      <a:prstGeom prst="rect">
                        <a:avLst/>
                      </a:prstGeom>
                      <a:solidFill>
                        <a:srgbClr val="FF0000"/>
                      </a:solidFill>
                      <a:ln w="9525">
                        <a:noFill/>
                        <a:miter lim="800000"/>
                        <a:headEnd/>
                        <a:tailEnd/>
                      </a:ln>
                    </p:spPr>
                    <p:txBody>
                      <a:bodyPr wrap="none" anchor="ctr"/>
                      <a:lstStyle/>
                      <a:p>
                        <a:endParaRPr lang="en-US"/>
                      </a:p>
                    </p:txBody>
                  </p:sp>
                  <p:sp>
                    <p:nvSpPr>
                      <p:cNvPr id="114904" name="AutoShape 1046"/>
                      <p:cNvSpPr>
                        <a:spLocks noChangeArrowheads="1"/>
                      </p:cNvSpPr>
                      <p:nvPr/>
                    </p:nvSpPr>
                    <p:spPr bwMode="auto">
                      <a:xfrm flipH="1" flipV="1">
                        <a:off x="2525" y="1904"/>
                        <a:ext cx="213" cy="137"/>
                      </a:xfrm>
                      <a:prstGeom prst="rtTriangle">
                        <a:avLst/>
                      </a:prstGeom>
                      <a:solidFill>
                        <a:srgbClr val="009900">
                          <a:alpha val="50195"/>
                        </a:srgbClr>
                      </a:solidFill>
                      <a:ln w="9525">
                        <a:noFill/>
                        <a:miter lim="800000"/>
                        <a:headEnd/>
                        <a:tailEnd/>
                      </a:ln>
                    </p:spPr>
                    <p:txBody>
                      <a:bodyPr wrap="none" anchor="ctr"/>
                      <a:lstStyle/>
                      <a:p>
                        <a:endParaRPr lang="en-US"/>
                      </a:p>
                    </p:txBody>
                  </p:sp>
                  <p:sp>
                    <p:nvSpPr>
                      <p:cNvPr id="114905" name="Rectangle 1047"/>
                      <p:cNvSpPr>
                        <a:spLocks noChangeArrowheads="1"/>
                      </p:cNvSpPr>
                      <p:nvPr/>
                    </p:nvSpPr>
                    <p:spPr bwMode="auto">
                      <a:xfrm>
                        <a:off x="2525" y="1767"/>
                        <a:ext cx="213" cy="137"/>
                      </a:xfrm>
                      <a:prstGeom prst="rect">
                        <a:avLst/>
                      </a:prstGeom>
                      <a:solidFill>
                        <a:srgbClr val="009900">
                          <a:alpha val="50195"/>
                        </a:srgbClr>
                      </a:solidFill>
                      <a:ln w="9525">
                        <a:noFill/>
                        <a:miter lim="800000"/>
                        <a:headEnd/>
                        <a:tailEnd/>
                      </a:ln>
                    </p:spPr>
                    <p:txBody>
                      <a:bodyPr wrap="none" anchor="ctr"/>
                      <a:lstStyle/>
                      <a:p>
                        <a:endParaRPr lang="en-US"/>
                      </a:p>
                    </p:txBody>
                  </p:sp>
                  <p:sp>
                    <p:nvSpPr>
                      <p:cNvPr id="114906" name="Rectangle 1048"/>
                      <p:cNvSpPr>
                        <a:spLocks noChangeArrowheads="1"/>
                      </p:cNvSpPr>
                      <p:nvPr/>
                    </p:nvSpPr>
                    <p:spPr bwMode="auto">
                      <a:xfrm>
                        <a:off x="2440" y="2906"/>
                        <a:ext cx="256" cy="319"/>
                      </a:xfrm>
                      <a:prstGeom prst="rect">
                        <a:avLst/>
                      </a:prstGeom>
                      <a:solidFill>
                        <a:srgbClr val="009900">
                          <a:alpha val="50195"/>
                        </a:srgbClr>
                      </a:solidFill>
                      <a:ln w="9525">
                        <a:noFill/>
                        <a:miter lim="800000"/>
                        <a:headEnd/>
                        <a:tailEnd/>
                      </a:ln>
                    </p:spPr>
                    <p:txBody>
                      <a:bodyPr wrap="none" anchor="ctr"/>
                      <a:lstStyle/>
                      <a:p>
                        <a:endParaRPr lang="en-US"/>
                      </a:p>
                    </p:txBody>
                  </p:sp>
                  <p:sp>
                    <p:nvSpPr>
                      <p:cNvPr id="114907" name="AutoShape 1049"/>
                      <p:cNvSpPr>
                        <a:spLocks noChangeArrowheads="1"/>
                      </p:cNvSpPr>
                      <p:nvPr/>
                    </p:nvSpPr>
                    <p:spPr bwMode="auto">
                      <a:xfrm flipH="1">
                        <a:off x="2440" y="2633"/>
                        <a:ext cx="256" cy="273"/>
                      </a:xfrm>
                      <a:prstGeom prst="rtTriangle">
                        <a:avLst/>
                      </a:prstGeom>
                      <a:solidFill>
                        <a:srgbClr val="009900">
                          <a:alpha val="50195"/>
                        </a:srgbClr>
                      </a:solidFill>
                      <a:ln w="9525">
                        <a:noFill/>
                        <a:miter lim="800000"/>
                        <a:headEnd/>
                        <a:tailEnd/>
                      </a:ln>
                    </p:spPr>
                    <p:txBody>
                      <a:bodyPr wrap="none" anchor="ctr"/>
                      <a:lstStyle/>
                      <a:p>
                        <a:endParaRPr lang="en-US"/>
                      </a:p>
                    </p:txBody>
                  </p:sp>
                  <p:sp>
                    <p:nvSpPr>
                      <p:cNvPr id="114908" name="Rectangle 1050"/>
                      <p:cNvSpPr>
                        <a:spLocks noChangeArrowheads="1"/>
                      </p:cNvSpPr>
                      <p:nvPr/>
                    </p:nvSpPr>
                    <p:spPr bwMode="auto">
                      <a:xfrm>
                        <a:off x="2440" y="902"/>
                        <a:ext cx="85" cy="1048"/>
                      </a:xfrm>
                      <a:prstGeom prst="rect">
                        <a:avLst/>
                      </a:prstGeom>
                      <a:solidFill>
                        <a:srgbClr val="FF0000"/>
                      </a:solidFill>
                      <a:ln w="9525">
                        <a:noFill/>
                        <a:miter lim="800000"/>
                        <a:headEnd/>
                        <a:tailEnd/>
                      </a:ln>
                    </p:spPr>
                    <p:txBody>
                      <a:bodyPr wrap="none" anchor="ctr"/>
                      <a:lstStyle/>
                      <a:p>
                        <a:endParaRPr lang="en-US"/>
                      </a:p>
                    </p:txBody>
                  </p:sp>
                  <p:sp>
                    <p:nvSpPr>
                      <p:cNvPr id="114909" name="AutoShape 1051"/>
                      <p:cNvSpPr>
                        <a:spLocks noChangeArrowheads="1"/>
                      </p:cNvSpPr>
                      <p:nvPr/>
                    </p:nvSpPr>
                    <p:spPr bwMode="auto">
                      <a:xfrm flipH="1" flipV="1">
                        <a:off x="2440" y="1939"/>
                        <a:ext cx="128" cy="137"/>
                      </a:xfrm>
                      <a:prstGeom prst="rtTriangle">
                        <a:avLst/>
                      </a:prstGeom>
                      <a:solidFill>
                        <a:srgbClr val="FF0000"/>
                      </a:solidFill>
                      <a:ln w="9525">
                        <a:noFill/>
                        <a:miter lim="800000"/>
                        <a:headEnd/>
                        <a:tailEnd/>
                      </a:ln>
                    </p:spPr>
                    <p:txBody>
                      <a:bodyPr wrap="none" anchor="ctr"/>
                      <a:lstStyle/>
                      <a:p>
                        <a:endParaRPr lang="en-US"/>
                      </a:p>
                    </p:txBody>
                  </p:sp>
                  <p:sp>
                    <p:nvSpPr>
                      <p:cNvPr id="114910" name="Rectangle 1052"/>
                      <p:cNvSpPr>
                        <a:spLocks noChangeArrowheads="1"/>
                      </p:cNvSpPr>
                      <p:nvPr/>
                    </p:nvSpPr>
                    <p:spPr bwMode="auto">
                      <a:xfrm>
                        <a:off x="2152" y="1358"/>
                        <a:ext cx="85" cy="182"/>
                      </a:xfrm>
                      <a:prstGeom prst="rect">
                        <a:avLst/>
                      </a:prstGeom>
                      <a:solidFill>
                        <a:schemeClr val="tx1"/>
                      </a:solidFill>
                      <a:ln w="9525">
                        <a:noFill/>
                        <a:miter lim="800000"/>
                        <a:headEnd/>
                        <a:tailEnd/>
                      </a:ln>
                    </p:spPr>
                    <p:txBody>
                      <a:bodyPr wrap="none" anchor="ctr"/>
                      <a:lstStyle/>
                      <a:p>
                        <a:endParaRPr lang="en-US"/>
                      </a:p>
                    </p:txBody>
                  </p:sp>
                  <p:sp>
                    <p:nvSpPr>
                      <p:cNvPr id="114911" name="Rectangle 1053"/>
                      <p:cNvSpPr>
                        <a:spLocks noChangeArrowheads="1"/>
                      </p:cNvSpPr>
                      <p:nvPr/>
                    </p:nvSpPr>
                    <p:spPr bwMode="auto">
                      <a:xfrm flipH="1" flipV="1">
                        <a:off x="3419" y="923"/>
                        <a:ext cx="85" cy="182"/>
                      </a:xfrm>
                      <a:prstGeom prst="rect">
                        <a:avLst/>
                      </a:prstGeom>
                      <a:solidFill>
                        <a:schemeClr val="tx1"/>
                      </a:solidFill>
                      <a:ln w="9525">
                        <a:noFill/>
                        <a:miter lim="800000"/>
                        <a:headEnd/>
                        <a:tailEnd/>
                      </a:ln>
                    </p:spPr>
                    <p:txBody>
                      <a:bodyPr wrap="none" anchor="ctr"/>
                      <a:lstStyle/>
                      <a:p>
                        <a:endParaRPr lang="en-US"/>
                      </a:p>
                    </p:txBody>
                  </p:sp>
                  <p:sp>
                    <p:nvSpPr>
                      <p:cNvPr id="114912" name="Rectangle 1054"/>
                      <p:cNvSpPr>
                        <a:spLocks noChangeArrowheads="1"/>
                      </p:cNvSpPr>
                      <p:nvPr/>
                    </p:nvSpPr>
                    <p:spPr bwMode="auto">
                      <a:xfrm>
                        <a:off x="2440" y="902"/>
                        <a:ext cx="341" cy="228"/>
                      </a:xfrm>
                      <a:prstGeom prst="rect">
                        <a:avLst/>
                      </a:prstGeom>
                      <a:noFill/>
                      <a:ln w="9525">
                        <a:solidFill>
                          <a:schemeClr val="tx1"/>
                        </a:solidFill>
                        <a:prstDash val="sysDot"/>
                        <a:miter lim="800000"/>
                        <a:headEnd/>
                        <a:tailEnd/>
                      </a:ln>
                    </p:spPr>
                    <p:txBody>
                      <a:bodyPr wrap="none" anchor="ctr"/>
                      <a:lstStyle/>
                      <a:p>
                        <a:endParaRPr lang="en-US"/>
                      </a:p>
                    </p:txBody>
                  </p:sp>
                  <p:sp>
                    <p:nvSpPr>
                      <p:cNvPr id="114913" name="Rectangle 1055"/>
                      <p:cNvSpPr>
                        <a:spLocks noChangeArrowheads="1"/>
                      </p:cNvSpPr>
                      <p:nvPr/>
                    </p:nvSpPr>
                    <p:spPr bwMode="auto">
                      <a:xfrm>
                        <a:off x="2908" y="1333"/>
                        <a:ext cx="341" cy="228"/>
                      </a:xfrm>
                      <a:prstGeom prst="rect">
                        <a:avLst/>
                      </a:prstGeom>
                      <a:noFill/>
                      <a:ln w="9525">
                        <a:solidFill>
                          <a:schemeClr val="tx1"/>
                        </a:solidFill>
                        <a:prstDash val="sysDot"/>
                        <a:miter lim="800000"/>
                        <a:headEnd/>
                        <a:tailEnd/>
                      </a:ln>
                    </p:spPr>
                    <p:txBody>
                      <a:bodyPr wrap="none" anchor="ctr"/>
                      <a:lstStyle/>
                      <a:p>
                        <a:endParaRPr lang="en-US"/>
                      </a:p>
                    </p:txBody>
                  </p:sp>
                  <p:sp>
                    <p:nvSpPr>
                      <p:cNvPr id="114914" name="Rectangle 1056"/>
                      <p:cNvSpPr>
                        <a:spLocks noChangeArrowheads="1"/>
                      </p:cNvSpPr>
                      <p:nvPr/>
                    </p:nvSpPr>
                    <p:spPr bwMode="auto">
                      <a:xfrm>
                        <a:off x="2987" y="853"/>
                        <a:ext cx="135" cy="487"/>
                      </a:xfrm>
                      <a:prstGeom prst="rect">
                        <a:avLst/>
                      </a:prstGeom>
                      <a:solidFill>
                        <a:srgbClr val="FF0000"/>
                      </a:solidFill>
                      <a:ln w="9525">
                        <a:noFill/>
                        <a:miter lim="800000"/>
                        <a:headEnd/>
                        <a:tailEnd/>
                      </a:ln>
                    </p:spPr>
                    <p:txBody>
                      <a:bodyPr wrap="none" anchor="ctr"/>
                      <a:lstStyle/>
                      <a:p>
                        <a:endParaRPr lang="en-US"/>
                      </a:p>
                    </p:txBody>
                  </p:sp>
                  <p:sp>
                    <p:nvSpPr>
                      <p:cNvPr id="114915" name="Rectangle 1057"/>
                      <p:cNvSpPr>
                        <a:spLocks noChangeArrowheads="1"/>
                      </p:cNvSpPr>
                      <p:nvPr/>
                    </p:nvSpPr>
                    <p:spPr bwMode="auto">
                      <a:xfrm flipH="1" flipV="1">
                        <a:off x="2483" y="937"/>
                        <a:ext cx="936" cy="137"/>
                      </a:xfrm>
                      <a:prstGeom prst="rect">
                        <a:avLst/>
                      </a:prstGeom>
                      <a:solidFill>
                        <a:srgbClr val="009900">
                          <a:alpha val="50195"/>
                        </a:srgbClr>
                      </a:solidFill>
                      <a:ln w="9525">
                        <a:noFill/>
                        <a:miter lim="800000"/>
                        <a:headEnd/>
                        <a:tailEnd/>
                      </a:ln>
                    </p:spPr>
                    <p:txBody>
                      <a:bodyPr wrap="none" anchor="ctr"/>
                      <a:lstStyle/>
                      <a:p>
                        <a:endParaRPr lang="en-US"/>
                      </a:p>
                    </p:txBody>
                  </p:sp>
                  <p:sp>
                    <p:nvSpPr>
                      <p:cNvPr id="114916" name="Rectangle 1058"/>
                      <p:cNvSpPr>
                        <a:spLocks noChangeArrowheads="1"/>
                      </p:cNvSpPr>
                      <p:nvPr/>
                    </p:nvSpPr>
                    <p:spPr bwMode="auto">
                      <a:xfrm>
                        <a:off x="2240" y="1393"/>
                        <a:ext cx="936" cy="136"/>
                      </a:xfrm>
                      <a:prstGeom prst="rect">
                        <a:avLst/>
                      </a:prstGeom>
                      <a:solidFill>
                        <a:srgbClr val="009900">
                          <a:alpha val="50195"/>
                        </a:srgbClr>
                      </a:solidFill>
                      <a:ln w="9525">
                        <a:noFill/>
                        <a:miter lim="800000"/>
                        <a:headEnd/>
                        <a:tailEnd/>
                      </a:ln>
                    </p:spPr>
                    <p:txBody>
                      <a:bodyPr wrap="none" anchor="ctr"/>
                      <a:lstStyle/>
                      <a:p>
                        <a:endParaRPr lang="en-US"/>
                      </a:p>
                    </p:txBody>
                  </p:sp>
                  <p:sp>
                    <p:nvSpPr>
                      <p:cNvPr id="114917" name="Rectangle 1059"/>
                      <p:cNvSpPr>
                        <a:spLocks noChangeArrowheads="1"/>
                      </p:cNvSpPr>
                      <p:nvPr/>
                    </p:nvSpPr>
                    <p:spPr bwMode="auto">
                      <a:xfrm rot="-2700000">
                        <a:off x="2198" y="2254"/>
                        <a:ext cx="340" cy="638"/>
                      </a:xfrm>
                      <a:prstGeom prst="rect">
                        <a:avLst/>
                      </a:prstGeom>
                      <a:solidFill>
                        <a:srgbClr val="009900">
                          <a:alpha val="50195"/>
                        </a:srgbClr>
                      </a:solidFill>
                      <a:ln w="9525">
                        <a:noFill/>
                        <a:miter lim="800000"/>
                        <a:headEnd/>
                        <a:tailEnd/>
                      </a:ln>
                    </p:spPr>
                    <p:txBody>
                      <a:bodyPr wrap="none" anchor="ctr"/>
                      <a:lstStyle/>
                      <a:p>
                        <a:endParaRPr lang="en-US"/>
                      </a:p>
                    </p:txBody>
                  </p:sp>
                  <p:sp>
                    <p:nvSpPr>
                      <p:cNvPr id="114918" name="Rectangle 1060"/>
                      <p:cNvSpPr>
                        <a:spLocks noChangeArrowheads="1"/>
                      </p:cNvSpPr>
                      <p:nvPr/>
                    </p:nvSpPr>
                    <p:spPr bwMode="auto">
                      <a:xfrm>
                        <a:off x="1760" y="3225"/>
                        <a:ext cx="170" cy="910"/>
                      </a:xfrm>
                      <a:prstGeom prst="rect">
                        <a:avLst/>
                      </a:prstGeom>
                      <a:solidFill>
                        <a:srgbClr val="009900">
                          <a:alpha val="50195"/>
                        </a:srgbClr>
                      </a:solidFill>
                      <a:ln w="9525">
                        <a:noFill/>
                        <a:miter lim="800000"/>
                        <a:headEnd/>
                        <a:tailEnd/>
                      </a:ln>
                    </p:spPr>
                    <p:txBody>
                      <a:bodyPr wrap="none" anchor="ctr"/>
                      <a:lstStyle/>
                      <a:p>
                        <a:endParaRPr lang="en-US"/>
                      </a:p>
                    </p:txBody>
                  </p:sp>
                  <p:sp>
                    <p:nvSpPr>
                      <p:cNvPr id="114919" name="Rectangle 1061"/>
                      <p:cNvSpPr>
                        <a:spLocks noChangeArrowheads="1"/>
                      </p:cNvSpPr>
                      <p:nvPr/>
                    </p:nvSpPr>
                    <p:spPr bwMode="auto">
                      <a:xfrm>
                        <a:off x="2440" y="3225"/>
                        <a:ext cx="171" cy="910"/>
                      </a:xfrm>
                      <a:prstGeom prst="rect">
                        <a:avLst/>
                      </a:prstGeom>
                      <a:solidFill>
                        <a:srgbClr val="009900">
                          <a:alpha val="50195"/>
                        </a:srgbClr>
                      </a:solidFill>
                      <a:ln w="9525">
                        <a:noFill/>
                        <a:miter lim="800000"/>
                        <a:headEnd/>
                        <a:tailEnd/>
                      </a:ln>
                    </p:spPr>
                    <p:txBody>
                      <a:bodyPr wrap="none" anchor="ctr"/>
                      <a:lstStyle/>
                      <a:p>
                        <a:endParaRPr lang="en-US"/>
                      </a:p>
                    </p:txBody>
                  </p:sp>
                  <p:sp>
                    <p:nvSpPr>
                      <p:cNvPr id="114920" name="Text Box 1062"/>
                      <p:cNvSpPr txBox="1">
                        <a:spLocks noChangeArrowheads="1"/>
                      </p:cNvSpPr>
                      <p:nvPr/>
                    </p:nvSpPr>
                    <p:spPr bwMode="auto">
                      <a:xfrm>
                        <a:off x="2124" y="720"/>
                        <a:ext cx="558" cy="633"/>
                      </a:xfrm>
                      <a:prstGeom prst="rect">
                        <a:avLst/>
                      </a:prstGeom>
                      <a:noFill/>
                      <a:ln w="9525">
                        <a:noFill/>
                        <a:miter lim="800000"/>
                        <a:headEnd/>
                        <a:tailEnd/>
                      </a:ln>
                    </p:spPr>
                    <p:txBody>
                      <a:bodyPr wrap="none">
                        <a:spAutoFit/>
                      </a:bodyPr>
                      <a:lstStyle/>
                      <a:p>
                        <a:pPr eaLnBrk="1" hangingPunct="1"/>
                        <a:r>
                          <a:rPr lang="en-US">
                            <a:solidFill>
                              <a:srgbClr val="000000"/>
                            </a:solidFill>
                            <a:latin typeface="Arial" pitchFamily="34" charset="0"/>
                          </a:rPr>
                          <a:t>Vdd</a:t>
                        </a:r>
                      </a:p>
                    </p:txBody>
                  </p:sp>
                  <p:sp>
                    <p:nvSpPr>
                      <p:cNvPr id="114921" name="Text Box 1063"/>
                      <p:cNvSpPr txBox="1">
                        <a:spLocks noChangeArrowheads="1"/>
                      </p:cNvSpPr>
                      <p:nvPr/>
                    </p:nvSpPr>
                    <p:spPr bwMode="auto">
                      <a:xfrm>
                        <a:off x="2940" y="2888"/>
                        <a:ext cx="534" cy="633"/>
                      </a:xfrm>
                      <a:prstGeom prst="rect">
                        <a:avLst/>
                      </a:prstGeom>
                      <a:noFill/>
                      <a:ln w="9525">
                        <a:noFill/>
                        <a:miter lim="800000"/>
                        <a:headEnd/>
                        <a:tailEnd/>
                      </a:ln>
                    </p:spPr>
                    <p:txBody>
                      <a:bodyPr wrap="none">
                        <a:spAutoFit/>
                      </a:bodyPr>
                      <a:lstStyle/>
                      <a:p>
                        <a:pPr eaLnBrk="1" hangingPunct="1"/>
                        <a:r>
                          <a:rPr lang="en-US">
                            <a:solidFill>
                              <a:srgbClr val="000000"/>
                            </a:solidFill>
                            <a:latin typeface="Arial" pitchFamily="34" charset="0"/>
                          </a:rPr>
                          <a:t>Vss</a:t>
                        </a:r>
                      </a:p>
                    </p:txBody>
                  </p:sp>
                  <p:sp>
                    <p:nvSpPr>
                      <p:cNvPr id="114922" name="Text Box 1064"/>
                      <p:cNvSpPr txBox="1">
                        <a:spLocks noChangeArrowheads="1"/>
                      </p:cNvSpPr>
                      <p:nvPr/>
                    </p:nvSpPr>
                    <p:spPr bwMode="auto">
                      <a:xfrm>
                        <a:off x="2936" y="1065"/>
                        <a:ext cx="426" cy="633"/>
                      </a:xfrm>
                      <a:prstGeom prst="rect">
                        <a:avLst/>
                      </a:prstGeom>
                      <a:noFill/>
                      <a:ln w="9525">
                        <a:noFill/>
                        <a:miter lim="800000"/>
                        <a:headEnd/>
                        <a:tailEnd/>
                      </a:ln>
                    </p:spPr>
                    <p:txBody>
                      <a:bodyPr wrap="none">
                        <a:spAutoFit/>
                      </a:bodyPr>
                      <a:lstStyle/>
                      <a:p>
                        <a:pPr eaLnBrk="1" hangingPunct="1"/>
                        <a:r>
                          <a:rPr lang="en-US">
                            <a:solidFill>
                              <a:srgbClr val="000000"/>
                            </a:solidFill>
                            <a:latin typeface="Arial" pitchFamily="34" charset="0"/>
                          </a:rPr>
                          <a:t>T3</a:t>
                        </a:r>
                      </a:p>
                    </p:txBody>
                  </p:sp>
                  <p:sp>
                    <p:nvSpPr>
                      <p:cNvPr id="114923" name="Text Box 1065"/>
                      <p:cNvSpPr txBox="1">
                        <a:spLocks noChangeArrowheads="1"/>
                      </p:cNvSpPr>
                      <p:nvPr/>
                    </p:nvSpPr>
                    <p:spPr bwMode="auto">
                      <a:xfrm>
                        <a:off x="2400" y="1208"/>
                        <a:ext cx="426" cy="633"/>
                      </a:xfrm>
                      <a:prstGeom prst="rect">
                        <a:avLst/>
                      </a:prstGeom>
                      <a:noFill/>
                      <a:ln w="9525">
                        <a:noFill/>
                        <a:miter lim="800000"/>
                        <a:headEnd/>
                        <a:tailEnd/>
                      </a:ln>
                    </p:spPr>
                    <p:txBody>
                      <a:bodyPr wrap="none">
                        <a:spAutoFit/>
                      </a:bodyPr>
                      <a:lstStyle/>
                      <a:p>
                        <a:pPr eaLnBrk="1" hangingPunct="1"/>
                        <a:r>
                          <a:rPr lang="en-US">
                            <a:solidFill>
                              <a:srgbClr val="000000"/>
                            </a:solidFill>
                            <a:latin typeface="Arial" pitchFamily="34" charset="0"/>
                          </a:rPr>
                          <a:t>T4</a:t>
                        </a:r>
                      </a:p>
                    </p:txBody>
                  </p:sp>
                  <p:sp>
                    <p:nvSpPr>
                      <p:cNvPr id="114924" name="Text Box 1066"/>
                      <p:cNvSpPr txBox="1">
                        <a:spLocks noChangeArrowheads="1"/>
                      </p:cNvSpPr>
                      <p:nvPr/>
                    </p:nvSpPr>
                    <p:spPr bwMode="auto">
                      <a:xfrm>
                        <a:off x="3032" y="2025"/>
                        <a:ext cx="426" cy="633"/>
                      </a:xfrm>
                      <a:prstGeom prst="rect">
                        <a:avLst/>
                      </a:prstGeom>
                      <a:noFill/>
                      <a:ln w="9525">
                        <a:noFill/>
                        <a:miter lim="800000"/>
                        <a:headEnd/>
                        <a:tailEnd/>
                      </a:ln>
                    </p:spPr>
                    <p:txBody>
                      <a:bodyPr wrap="none">
                        <a:spAutoFit/>
                      </a:bodyPr>
                      <a:lstStyle/>
                      <a:p>
                        <a:pPr eaLnBrk="1" hangingPunct="1"/>
                        <a:r>
                          <a:rPr lang="en-US">
                            <a:solidFill>
                              <a:srgbClr val="000000"/>
                            </a:solidFill>
                            <a:latin typeface="Arial" pitchFamily="34" charset="0"/>
                          </a:rPr>
                          <a:t>T1</a:t>
                        </a:r>
                      </a:p>
                    </p:txBody>
                  </p:sp>
                  <p:sp>
                    <p:nvSpPr>
                      <p:cNvPr id="114925" name="Text Box 1067"/>
                      <p:cNvSpPr txBox="1">
                        <a:spLocks noChangeArrowheads="1"/>
                      </p:cNvSpPr>
                      <p:nvPr/>
                    </p:nvSpPr>
                    <p:spPr bwMode="auto">
                      <a:xfrm>
                        <a:off x="2448" y="2312"/>
                        <a:ext cx="426" cy="633"/>
                      </a:xfrm>
                      <a:prstGeom prst="rect">
                        <a:avLst/>
                      </a:prstGeom>
                      <a:noFill/>
                      <a:ln w="9525">
                        <a:noFill/>
                        <a:miter lim="800000"/>
                        <a:headEnd/>
                        <a:tailEnd/>
                      </a:ln>
                    </p:spPr>
                    <p:txBody>
                      <a:bodyPr wrap="none">
                        <a:spAutoFit/>
                      </a:bodyPr>
                      <a:lstStyle/>
                      <a:p>
                        <a:pPr eaLnBrk="1" hangingPunct="1"/>
                        <a:r>
                          <a:rPr lang="en-US">
                            <a:solidFill>
                              <a:srgbClr val="000000"/>
                            </a:solidFill>
                            <a:latin typeface="Arial" pitchFamily="34" charset="0"/>
                          </a:rPr>
                          <a:t>T2</a:t>
                        </a:r>
                      </a:p>
                    </p:txBody>
                  </p:sp>
                  <p:sp>
                    <p:nvSpPr>
                      <p:cNvPr id="114926" name="Rectangle 1068"/>
                      <p:cNvSpPr>
                        <a:spLocks noChangeArrowheads="1"/>
                      </p:cNvSpPr>
                      <p:nvPr/>
                    </p:nvSpPr>
                    <p:spPr bwMode="auto">
                      <a:xfrm>
                        <a:off x="1760" y="3088"/>
                        <a:ext cx="255" cy="228"/>
                      </a:xfrm>
                      <a:prstGeom prst="rect">
                        <a:avLst/>
                      </a:prstGeom>
                      <a:solidFill>
                        <a:srgbClr val="009900">
                          <a:alpha val="50195"/>
                        </a:srgbClr>
                      </a:solidFill>
                      <a:ln w="9525">
                        <a:noFill/>
                        <a:miter lim="800000"/>
                        <a:headEnd/>
                        <a:tailEnd/>
                      </a:ln>
                    </p:spPr>
                    <p:txBody>
                      <a:bodyPr wrap="none" anchor="ctr"/>
                      <a:lstStyle/>
                      <a:p>
                        <a:endParaRPr lang="en-US"/>
                      </a:p>
                    </p:txBody>
                  </p:sp>
                  <p:sp>
                    <p:nvSpPr>
                      <p:cNvPr id="114927" name="Rectangle 1069"/>
                      <p:cNvSpPr>
                        <a:spLocks noChangeArrowheads="1"/>
                      </p:cNvSpPr>
                      <p:nvPr/>
                    </p:nvSpPr>
                    <p:spPr bwMode="auto">
                      <a:xfrm>
                        <a:off x="1802" y="2951"/>
                        <a:ext cx="85" cy="137"/>
                      </a:xfrm>
                      <a:prstGeom prst="rect">
                        <a:avLst/>
                      </a:prstGeom>
                      <a:solidFill>
                        <a:srgbClr val="009900">
                          <a:alpha val="50195"/>
                        </a:srgbClr>
                      </a:solidFill>
                      <a:ln w="9525">
                        <a:noFill/>
                        <a:miter lim="800000"/>
                        <a:headEnd/>
                        <a:tailEnd/>
                      </a:ln>
                    </p:spPr>
                    <p:txBody>
                      <a:bodyPr wrap="none" anchor="ctr"/>
                      <a:lstStyle/>
                      <a:p>
                        <a:endParaRPr lang="en-US"/>
                      </a:p>
                    </p:txBody>
                  </p:sp>
                  <p:sp>
                    <p:nvSpPr>
                      <p:cNvPr id="114928" name="Rectangle 1070"/>
                      <p:cNvSpPr>
                        <a:spLocks noChangeArrowheads="1"/>
                      </p:cNvSpPr>
                      <p:nvPr/>
                    </p:nvSpPr>
                    <p:spPr bwMode="auto">
                      <a:xfrm>
                        <a:off x="1872" y="2946"/>
                        <a:ext cx="144" cy="192"/>
                      </a:xfrm>
                      <a:prstGeom prst="rect">
                        <a:avLst/>
                      </a:prstGeom>
                      <a:solidFill>
                        <a:srgbClr val="009900">
                          <a:alpha val="50195"/>
                        </a:srgbClr>
                      </a:solidFill>
                      <a:ln w="9525">
                        <a:noFill/>
                        <a:miter lim="800000"/>
                        <a:headEnd/>
                        <a:tailEnd/>
                      </a:ln>
                    </p:spPr>
                    <p:txBody>
                      <a:bodyPr wrap="none" anchor="ctr"/>
                      <a:lstStyle/>
                      <a:p>
                        <a:endParaRPr lang="en-US"/>
                      </a:p>
                    </p:txBody>
                  </p:sp>
                  <p:sp>
                    <p:nvSpPr>
                      <p:cNvPr id="114929" name="AutoShape 1071"/>
                      <p:cNvSpPr>
                        <a:spLocks noChangeArrowheads="1"/>
                      </p:cNvSpPr>
                      <p:nvPr/>
                    </p:nvSpPr>
                    <p:spPr bwMode="auto">
                      <a:xfrm flipV="1">
                        <a:off x="2034" y="2223"/>
                        <a:ext cx="277" cy="273"/>
                      </a:xfrm>
                      <a:prstGeom prst="rtTriangle">
                        <a:avLst/>
                      </a:prstGeom>
                      <a:solidFill>
                        <a:srgbClr val="009900">
                          <a:alpha val="50195"/>
                        </a:srgbClr>
                      </a:solidFill>
                      <a:ln w="9525">
                        <a:noFill/>
                        <a:miter lim="800000"/>
                        <a:headEnd/>
                        <a:tailEnd/>
                      </a:ln>
                    </p:spPr>
                    <p:txBody>
                      <a:bodyPr wrap="none" anchor="ctr"/>
                      <a:lstStyle/>
                      <a:p>
                        <a:endParaRPr lang="en-US"/>
                      </a:p>
                    </p:txBody>
                  </p:sp>
                  <p:sp>
                    <p:nvSpPr>
                      <p:cNvPr id="114930" name="Rectangle 1072"/>
                      <p:cNvSpPr>
                        <a:spLocks noChangeArrowheads="1"/>
                      </p:cNvSpPr>
                      <p:nvPr/>
                    </p:nvSpPr>
                    <p:spPr bwMode="auto">
                      <a:xfrm>
                        <a:off x="2027" y="2279"/>
                        <a:ext cx="85" cy="182"/>
                      </a:xfrm>
                      <a:prstGeom prst="rect">
                        <a:avLst/>
                      </a:prstGeom>
                      <a:solidFill>
                        <a:schemeClr val="tx1"/>
                      </a:solidFill>
                      <a:ln w="9525">
                        <a:noFill/>
                        <a:miter lim="800000"/>
                        <a:headEnd/>
                        <a:tailEnd/>
                      </a:ln>
                    </p:spPr>
                    <p:txBody>
                      <a:bodyPr wrap="none" anchor="ctr"/>
                      <a:lstStyle/>
                      <a:p>
                        <a:endParaRPr lang="en-US"/>
                      </a:p>
                    </p:txBody>
                  </p:sp>
                  <p:sp>
                    <p:nvSpPr>
                      <p:cNvPr id="114931" name="Text Box 1073"/>
                      <p:cNvSpPr txBox="1">
                        <a:spLocks noChangeArrowheads="1"/>
                      </p:cNvSpPr>
                      <p:nvPr/>
                    </p:nvSpPr>
                    <p:spPr bwMode="auto">
                      <a:xfrm>
                        <a:off x="1872" y="3505"/>
                        <a:ext cx="426" cy="633"/>
                      </a:xfrm>
                      <a:prstGeom prst="rect">
                        <a:avLst/>
                      </a:prstGeom>
                      <a:noFill/>
                      <a:ln w="9525">
                        <a:noFill/>
                        <a:miter lim="800000"/>
                        <a:headEnd/>
                        <a:tailEnd/>
                      </a:ln>
                    </p:spPr>
                    <p:txBody>
                      <a:bodyPr wrap="none">
                        <a:spAutoFit/>
                      </a:bodyPr>
                      <a:lstStyle/>
                      <a:p>
                        <a:pPr eaLnBrk="1" hangingPunct="1"/>
                        <a:r>
                          <a:rPr lang="en-US">
                            <a:solidFill>
                              <a:srgbClr val="000000"/>
                            </a:solidFill>
                            <a:latin typeface="Arial" pitchFamily="34" charset="0"/>
                          </a:rPr>
                          <a:t>T5</a:t>
                        </a:r>
                      </a:p>
                    </p:txBody>
                  </p:sp>
                  <p:sp>
                    <p:nvSpPr>
                      <p:cNvPr id="114932" name="Text Box 1074"/>
                      <p:cNvSpPr txBox="1">
                        <a:spLocks noChangeArrowheads="1"/>
                      </p:cNvSpPr>
                      <p:nvPr/>
                    </p:nvSpPr>
                    <p:spPr bwMode="auto">
                      <a:xfrm>
                        <a:off x="2544" y="3513"/>
                        <a:ext cx="426" cy="633"/>
                      </a:xfrm>
                      <a:prstGeom prst="rect">
                        <a:avLst/>
                      </a:prstGeom>
                      <a:noFill/>
                      <a:ln w="9525">
                        <a:noFill/>
                        <a:miter lim="800000"/>
                        <a:headEnd/>
                        <a:tailEnd/>
                      </a:ln>
                    </p:spPr>
                    <p:txBody>
                      <a:bodyPr wrap="none">
                        <a:spAutoFit/>
                      </a:bodyPr>
                      <a:lstStyle/>
                      <a:p>
                        <a:pPr eaLnBrk="1" hangingPunct="1"/>
                        <a:r>
                          <a:rPr lang="en-US">
                            <a:solidFill>
                              <a:srgbClr val="000000"/>
                            </a:solidFill>
                            <a:latin typeface="Arial" pitchFamily="34" charset="0"/>
                          </a:rPr>
                          <a:t>T6</a:t>
                        </a:r>
                      </a:p>
                    </p:txBody>
                  </p:sp>
                </p:grpSp>
                <p:grpSp>
                  <p:nvGrpSpPr>
                    <p:cNvPr id="115478" name="Group 1075"/>
                    <p:cNvGrpSpPr>
                      <a:grpSpLocks/>
                    </p:cNvGrpSpPr>
                    <p:nvPr/>
                  </p:nvGrpSpPr>
                  <p:grpSpPr bwMode="auto">
                    <a:xfrm flipV="1">
                      <a:off x="2592" y="1968"/>
                      <a:ext cx="1248" cy="1296"/>
                      <a:chOff x="1632" y="720"/>
                      <a:chExt cx="1872" cy="3552"/>
                    </a:xfrm>
                  </p:grpSpPr>
                  <p:sp>
                    <p:nvSpPr>
                      <p:cNvPr id="114825" name="Rectangle 1076"/>
                      <p:cNvSpPr>
                        <a:spLocks noChangeArrowheads="1"/>
                      </p:cNvSpPr>
                      <p:nvPr/>
                    </p:nvSpPr>
                    <p:spPr bwMode="auto">
                      <a:xfrm>
                        <a:off x="2143" y="720"/>
                        <a:ext cx="170" cy="956"/>
                      </a:xfrm>
                      <a:prstGeom prst="rect">
                        <a:avLst/>
                      </a:prstGeom>
                      <a:solidFill>
                        <a:srgbClr val="32A0DA">
                          <a:alpha val="50195"/>
                        </a:srgbClr>
                      </a:solidFill>
                      <a:ln w="9525">
                        <a:noFill/>
                        <a:miter lim="800000"/>
                        <a:headEnd/>
                        <a:tailEnd/>
                      </a:ln>
                    </p:spPr>
                    <p:txBody>
                      <a:bodyPr wrap="none" anchor="ctr"/>
                      <a:lstStyle/>
                      <a:p>
                        <a:endParaRPr lang="en-US"/>
                      </a:p>
                    </p:txBody>
                  </p:sp>
                  <p:sp>
                    <p:nvSpPr>
                      <p:cNvPr id="114826" name="Rectangle 1077"/>
                      <p:cNvSpPr>
                        <a:spLocks noChangeArrowheads="1"/>
                      </p:cNvSpPr>
                      <p:nvPr/>
                    </p:nvSpPr>
                    <p:spPr bwMode="auto">
                      <a:xfrm>
                        <a:off x="2270" y="720"/>
                        <a:ext cx="1234" cy="501"/>
                      </a:xfrm>
                      <a:prstGeom prst="rect">
                        <a:avLst/>
                      </a:prstGeom>
                      <a:solidFill>
                        <a:srgbClr val="32A0DA">
                          <a:alpha val="50195"/>
                        </a:srgbClr>
                      </a:solidFill>
                      <a:ln w="9525">
                        <a:noFill/>
                        <a:miter lim="800000"/>
                        <a:headEnd/>
                        <a:tailEnd/>
                      </a:ln>
                    </p:spPr>
                    <p:txBody>
                      <a:bodyPr wrap="none" anchor="ctr"/>
                      <a:lstStyle/>
                      <a:p>
                        <a:endParaRPr lang="en-US"/>
                      </a:p>
                    </p:txBody>
                  </p:sp>
                  <p:sp>
                    <p:nvSpPr>
                      <p:cNvPr id="114827" name="Rectangle 1078"/>
                      <p:cNvSpPr>
                        <a:spLocks noChangeArrowheads="1"/>
                      </p:cNvSpPr>
                      <p:nvPr/>
                    </p:nvSpPr>
                    <p:spPr bwMode="auto">
                      <a:xfrm>
                        <a:off x="2038" y="1950"/>
                        <a:ext cx="1381" cy="1229"/>
                      </a:xfrm>
                      <a:prstGeom prst="rect">
                        <a:avLst/>
                      </a:prstGeom>
                      <a:solidFill>
                        <a:srgbClr val="32A0DA">
                          <a:alpha val="50195"/>
                        </a:srgbClr>
                      </a:solidFill>
                      <a:ln w="9525">
                        <a:noFill/>
                        <a:miter lim="800000"/>
                        <a:headEnd/>
                        <a:tailEnd/>
                      </a:ln>
                    </p:spPr>
                    <p:txBody>
                      <a:bodyPr wrap="none" anchor="ctr"/>
                      <a:lstStyle/>
                      <a:p>
                        <a:endParaRPr lang="en-US"/>
                      </a:p>
                    </p:txBody>
                  </p:sp>
                  <p:sp>
                    <p:nvSpPr>
                      <p:cNvPr id="114828" name="Rectangle 1079"/>
                      <p:cNvSpPr>
                        <a:spLocks noChangeArrowheads="1"/>
                      </p:cNvSpPr>
                      <p:nvPr/>
                    </p:nvSpPr>
                    <p:spPr bwMode="auto">
                      <a:xfrm>
                        <a:off x="1632" y="3680"/>
                        <a:ext cx="1276" cy="228"/>
                      </a:xfrm>
                      <a:prstGeom prst="rect">
                        <a:avLst/>
                      </a:prstGeom>
                      <a:solidFill>
                        <a:srgbClr val="FF0000"/>
                      </a:solidFill>
                      <a:ln w="9525">
                        <a:noFill/>
                        <a:miter lim="800000"/>
                        <a:headEnd/>
                        <a:tailEnd/>
                      </a:ln>
                    </p:spPr>
                    <p:txBody>
                      <a:bodyPr wrap="none" anchor="ctr"/>
                      <a:lstStyle/>
                      <a:p>
                        <a:endParaRPr lang="en-US"/>
                      </a:p>
                    </p:txBody>
                  </p:sp>
                  <p:sp>
                    <p:nvSpPr>
                      <p:cNvPr id="114829" name="AutoShape 1080"/>
                      <p:cNvSpPr>
                        <a:spLocks noChangeArrowheads="1"/>
                      </p:cNvSpPr>
                      <p:nvPr/>
                    </p:nvSpPr>
                    <p:spPr bwMode="auto">
                      <a:xfrm>
                        <a:off x="1887" y="2951"/>
                        <a:ext cx="128" cy="137"/>
                      </a:xfrm>
                      <a:prstGeom prst="rtTriangle">
                        <a:avLst/>
                      </a:prstGeom>
                      <a:solidFill>
                        <a:srgbClr val="009900">
                          <a:alpha val="50195"/>
                        </a:srgbClr>
                      </a:solidFill>
                      <a:ln w="9525">
                        <a:noFill/>
                        <a:miter lim="800000"/>
                        <a:headEnd/>
                        <a:tailEnd/>
                      </a:ln>
                    </p:spPr>
                    <p:txBody>
                      <a:bodyPr wrap="none" anchor="ctr"/>
                      <a:lstStyle/>
                      <a:p>
                        <a:endParaRPr lang="en-US"/>
                      </a:p>
                    </p:txBody>
                  </p:sp>
                  <p:sp>
                    <p:nvSpPr>
                      <p:cNvPr id="114830" name="AutoShape 1081"/>
                      <p:cNvSpPr>
                        <a:spLocks noChangeArrowheads="1"/>
                      </p:cNvSpPr>
                      <p:nvPr/>
                    </p:nvSpPr>
                    <p:spPr bwMode="auto">
                      <a:xfrm flipH="1">
                        <a:off x="1760" y="2920"/>
                        <a:ext cx="42" cy="168"/>
                      </a:xfrm>
                      <a:prstGeom prst="rtTriangle">
                        <a:avLst/>
                      </a:prstGeom>
                      <a:solidFill>
                        <a:srgbClr val="009900">
                          <a:alpha val="50195"/>
                        </a:srgbClr>
                      </a:solidFill>
                      <a:ln w="9525">
                        <a:noFill/>
                        <a:miter lim="800000"/>
                        <a:headEnd/>
                        <a:tailEnd/>
                      </a:ln>
                    </p:spPr>
                    <p:txBody>
                      <a:bodyPr wrap="none" anchor="ctr"/>
                      <a:lstStyle/>
                      <a:p>
                        <a:endParaRPr lang="en-US"/>
                      </a:p>
                    </p:txBody>
                  </p:sp>
                  <p:sp>
                    <p:nvSpPr>
                      <p:cNvPr id="114831" name="Rectangle 1082"/>
                      <p:cNvSpPr>
                        <a:spLocks noChangeArrowheads="1"/>
                      </p:cNvSpPr>
                      <p:nvPr/>
                    </p:nvSpPr>
                    <p:spPr bwMode="auto">
                      <a:xfrm>
                        <a:off x="1760" y="4135"/>
                        <a:ext cx="255" cy="137"/>
                      </a:xfrm>
                      <a:prstGeom prst="rect">
                        <a:avLst/>
                      </a:prstGeom>
                      <a:solidFill>
                        <a:schemeClr val="tx1"/>
                      </a:solidFill>
                      <a:ln w="9525">
                        <a:noFill/>
                        <a:miter lim="800000"/>
                        <a:headEnd/>
                        <a:tailEnd/>
                      </a:ln>
                    </p:spPr>
                    <p:txBody>
                      <a:bodyPr wrap="none" anchor="ctr"/>
                      <a:lstStyle/>
                      <a:p>
                        <a:endParaRPr lang="en-US"/>
                      </a:p>
                    </p:txBody>
                  </p:sp>
                  <p:sp>
                    <p:nvSpPr>
                      <p:cNvPr id="114832" name="Rectangle 1083"/>
                      <p:cNvSpPr>
                        <a:spLocks noChangeArrowheads="1"/>
                      </p:cNvSpPr>
                      <p:nvPr/>
                    </p:nvSpPr>
                    <p:spPr bwMode="auto">
                      <a:xfrm>
                        <a:off x="1675" y="3999"/>
                        <a:ext cx="382" cy="273"/>
                      </a:xfrm>
                      <a:prstGeom prst="rect">
                        <a:avLst/>
                      </a:prstGeom>
                      <a:noFill/>
                      <a:ln w="9525">
                        <a:solidFill>
                          <a:schemeClr val="tx1"/>
                        </a:solidFill>
                        <a:prstDash val="sysDot"/>
                        <a:miter lim="800000"/>
                        <a:headEnd/>
                        <a:tailEnd/>
                      </a:ln>
                    </p:spPr>
                    <p:txBody>
                      <a:bodyPr wrap="none" anchor="ctr"/>
                      <a:lstStyle/>
                      <a:p>
                        <a:endParaRPr lang="en-US"/>
                      </a:p>
                    </p:txBody>
                  </p:sp>
                  <p:sp>
                    <p:nvSpPr>
                      <p:cNvPr id="114833" name="Line 1084"/>
                      <p:cNvSpPr>
                        <a:spLocks noChangeShapeType="1"/>
                      </p:cNvSpPr>
                      <p:nvPr/>
                    </p:nvSpPr>
                    <p:spPr bwMode="auto">
                      <a:xfrm>
                        <a:off x="1675" y="4090"/>
                        <a:ext cx="382" cy="1"/>
                      </a:xfrm>
                      <a:prstGeom prst="line">
                        <a:avLst/>
                      </a:prstGeom>
                      <a:noFill/>
                      <a:ln w="9525">
                        <a:solidFill>
                          <a:schemeClr val="tx1"/>
                        </a:solidFill>
                        <a:miter lim="800000"/>
                        <a:headEnd/>
                        <a:tailEnd/>
                      </a:ln>
                    </p:spPr>
                    <p:txBody>
                      <a:bodyPr/>
                      <a:lstStyle/>
                      <a:p>
                        <a:endParaRPr lang="en-US"/>
                      </a:p>
                    </p:txBody>
                  </p:sp>
                  <p:sp>
                    <p:nvSpPr>
                      <p:cNvPr id="114834" name="Rectangle 1085"/>
                      <p:cNvSpPr>
                        <a:spLocks noChangeArrowheads="1"/>
                      </p:cNvSpPr>
                      <p:nvPr/>
                    </p:nvSpPr>
                    <p:spPr bwMode="auto">
                      <a:xfrm>
                        <a:off x="2440" y="4135"/>
                        <a:ext cx="256" cy="137"/>
                      </a:xfrm>
                      <a:prstGeom prst="rect">
                        <a:avLst/>
                      </a:prstGeom>
                      <a:solidFill>
                        <a:schemeClr val="tx1"/>
                      </a:solidFill>
                      <a:ln w="9525">
                        <a:noFill/>
                        <a:miter lim="800000"/>
                        <a:headEnd/>
                        <a:tailEnd/>
                      </a:ln>
                    </p:spPr>
                    <p:txBody>
                      <a:bodyPr wrap="none" anchor="ctr"/>
                      <a:lstStyle/>
                      <a:p>
                        <a:endParaRPr lang="en-US"/>
                      </a:p>
                    </p:txBody>
                  </p:sp>
                  <p:sp>
                    <p:nvSpPr>
                      <p:cNvPr id="114835" name="Rectangle 1086"/>
                      <p:cNvSpPr>
                        <a:spLocks noChangeArrowheads="1"/>
                      </p:cNvSpPr>
                      <p:nvPr/>
                    </p:nvSpPr>
                    <p:spPr bwMode="auto">
                      <a:xfrm>
                        <a:off x="2355" y="3999"/>
                        <a:ext cx="383" cy="273"/>
                      </a:xfrm>
                      <a:prstGeom prst="rect">
                        <a:avLst/>
                      </a:prstGeom>
                      <a:noFill/>
                      <a:ln w="9525">
                        <a:solidFill>
                          <a:schemeClr val="tx1"/>
                        </a:solidFill>
                        <a:prstDash val="sysDot"/>
                        <a:miter lim="800000"/>
                        <a:headEnd/>
                        <a:tailEnd/>
                      </a:ln>
                    </p:spPr>
                    <p:txBody>
                      <a:bodyPr wrap="none" anchor="ctr"/>
                      <a:lstStyle/>
                      <a:p>
                        <a:endParaRPr lang="en-US"/>
                      </a:p>
                    </p:txBody>
                  </p:sp>
                  <p:sp>
                    <p:nvSpPr>
                      <p:cNvPr id="114836" name="Line 1087"/>
                      <p:cNvSpPr>
                        <a:spLocks noChangeShapeType="1"/>
                      </p:cNvSpPr>
                      <p:nvPr/>
                    </p:nvSpPr>
                    <p:spPr bwMode="auto">
                      <a:xfrm>
                        <a:off x="2355" y="4090"/>
                        <a:ext cx="383" cy="1"/>
                      </a:xfrm>
                      <a:prstGeom prst="line">
                        <a:avLst/>
                      </a:prstGeom>
                      <a:noFill/>
                      <a:ln w="9525">
                        <a:solidFill>
                          <a:schemeClr val="tx1"/>
                        </a:solidFill>
                        <a:miter lim="800000"/>
                        <a:headEnd/>
                        <a:tailEnd/>
                      </a:ln>
                    </p:spPr>
                    <p:txBody>
                      <a:bodyPr/>
                      <a:lstStyle/>
                      <a:p>
                        <a:endParaRPr lang="en-US"/>
                      </a:p>
                    </p:txBody>
                  </p:sp>
                  <p:sp>
                    <p:nvSpPr>
                      <p:cNvPr id="114837" name="Rectangle 1088"/>
                      <p:cNvSpPr>
                        <a:spLocks noChangeArrowheads="1"/>
                      </p:cNvSpPr>
                      <p:nvPr/>
                    </p:nvSpPr>
                    <p:spPr bwMode="auto">
                      <a:xfrm>
                        <a:off x="2355" y="3771"/>
                        <a:ext cx="383" cy="228"/>
                      </a:xfrm>
                      <a:prstGeom prst="rect">
                        <a:avLst/>
                      </a:prstGeom>
                      <a:noFill/>
                      <a:ln w="9525">
                        <a:solidFill>
                          <a:schemeClr val="tx1"/>
                        </a:solidFill>
                        <a:miter lim="800000"/>
                        <a:headEnd/>
                        <a:tailEnd/>
                      </a:ln>
                    </p:spPr>
                    <p:txBody>
                      <a:bodyPr wrap="none" anchor="ctr"/>
                      <a:lstStyle/>
                      <a:p>
                        <a:endParaRPr lang="en-US"/>
                      </a:p>
                    </p:txBody>
                  </p:sp>
                  <p:sp>
                    <p:nvSpPr>
                      <p:cNvPr id="114838" name="Rectangle 1089"/>
                      <p:cNvSpPr>
                        <a:spLocks noChangeArrowheads="1"/>
                      </p:cNvSpPr>
                      <p:nvPr/>
                    </p:nvSpPr>
                    <p:spPr bwMode="auto">
                      <a:xfrm rot="2700000">
                        <a:off x="2189" y="2231"/>
                        <a:ext cx="182" cy="893"/>
                      </a:xfrm>
                      <a:prstGeom prst="rect">
                        <a:avLst/>
                      </a:prstGeom>
                      <a:solidFill>
                        <a:srgbClr val="FF0000"/>
                      </a:solidFill>
                      <a:ln w="9525">
                        <a:noFill/>
                        <a:miter lim="800000"/>
                        <a:headEnd/>
                        <a:tailEnd/>
                      </a:ln>
                    </p:spPr>
                    <p:txBody>
                      <a:bodyPr wrap="none" anchor="ctr"/>
                      <a:lstStyle/>
                      <a:p>
                        <a:endParaRPr lang="en-US"/>
                      </a:p>
                    </p:txBody>
                  </p:sp>
                  <p:sp>
                    <p:nvSpPr>
                      <p:cNvPr id="114839" name="AutoShape 1090"/>
                      <p:cNvSpPr>
                        <a:spLocks noChangeArrowheads="1"/>
                      </p:cNvSpPr>
                      <p:nvPr/>
                    </p:nvSpPr>
                    <p:spPr bwMode="auto">
                      <a:xfrm rot="2700000">
                        <a:off x="1823" y="2979"/>
                        <a:ext cx="214" cy="10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42 w 21600"/>
                          <a:gd name="T13" fmla="*/ 4447 h 21600"/>
                          <a:gd name="T14" fmla="*/ 17058 w 21600"/>
                          <a:gd name="T15" fmla="*/ 17153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rgbClr val="FF0000"/>
                      </a:solidFill>
                      <a:ln w="9525">
                        <a:noFill/>
                        <a:miter lim="800000"/>
                        <a:headEnd/>
                        <a:tailEnd/>
                      </a:ln>
                    </p:spPr>
                    <p:txBody>
                      <a:bodyPr wrap="none" anchor="ctr"/>
                      <a:lstStyle/>
                      <a:p>
                        <a:endParaRPr lang="en-US"/>
                      </a:p>
                    </p:txBody>
                  </p:sp>
                  <p:sp>
                    <p:nvSpPr>
                      <p:cNvPr id="114840" name="Rectangle 1091"/>
                      <p:cNvSpPr>
                        <a:spLocks noChangeArrowheads="1"/>
                      </p:cNvSpPr>
                      <p:nvPr/>
                    </p:nvSpPr>
                    <p:spPr bwMode="auto">
                      <a:xfrm>
                        <a:off x="2525" y="2769"/>
                        <a:ext cx="256" cy="365"/>
                      </a:xfrm>
                      <a:prstGeom prst="rect">
                        <a:avLst/>
                      </a:prstGeom>
                      <a:solidFill>
                        <a:srgbClr val="FF0000"/>
                      </a:solidFill>
                      <a:ln w="9525">
                        <a:noFill/>
                        <a:miter lim="800000"/>
                        <a:headEnd/>
                        <a:tailEnd/>
                      </a:ln>
                    </p:spPr>
                    <p:txBody>
                      <a:bodyPr wrap="none" anchor="ctr"/>
                      <a:lstStyle/>
                      <a:p>
                        <a:endParaRPr lang="en-US"/>
                      </a:p>
                    </p:txBody>
                  </p:sp>
                  <p:sp>
                    <p:nvSpPr>
                      <p:cNvPr id="114841" name="Rectangle 1092"/>
                      <p:cNvSpPr>
                        <a:spLocks noChangeArrowheads="1"/>
                      </p:cNvSpPr>
                      <p:nvPr/>
                    </p:nvSpPr>
                    <p:spPr bwMode="auto">
                      <a:xfrm rot="2700000">
                        <a:off x="2807" y="2328"/>
                        <a:ext cx="182" cy="724"/>
                      </a:xfrm>
                      <a:prstGeom prst="rect">
                        <a:avLst/>
                      </a:prstGeom>
                      <a:solidFill>
                        <a:srgbClr val="FF0000"/>
                      </a:solidFill>
                      <a:ln w="9525">
                        <a:noFill/>
                        <a:miter lim="800000"/>
                        <a:headEnd/>
                        <a:tailEnd/>
                      </a:ln>
                    </p:spPr>
                    <p:txBody>
                      <a:bodyPr wrap="none" anchor="ctr"/>
                      <a:lstStyle/>
                      <a:p>
                        <a:endParaRPr lang="en-US"/>
                      </a:p>
                    </p:txBody>
                  </p:sp>
                  <p:sp>
                    <p:nvSpPr>
                      <p:cNvPr id="114842" name="AutoShape 1093"/>
                      <p:cNvSpPr>
                        <a:spLocks noChangeArrowheads="1"/>
                      </p:cNvSpPr>
                      <p:nvPr/>
                    </p:nvSpPr>
                    <p:spPr bwMode="auto">
                      <a:xfrm flipH="1" flipV="1">
                        <a:off x="3079" y="2370"/>
                        <a:ext cx="127" cy="136"/>
                      </a:xfrm>
                      <a:prstGeom prst="rtTriangle">
                        <a:avLst/>
                      </a:prstGeom>
                      <a:solidFill>
                        <a:srgbClr val="FF0000"/>
                      </a:solidFill>
                      <a:ln w="9525">
                        <a:noFill/>
                        <a:miter lim="800000"/>
                        <a:headEnd/>
                        <a:tailEnd/>
                      </a:ln>
                    </p:spPr>
                    <p:txBody>
                      <a:bodyPr wrap="none" anchor="ctr"/>
                      <a:lstStyle/>
                      <a:p>
                        <a:endParaRPr lang="en-US"/>
                      </a:p>
                    </p:txBody>
                  </p:sp>
                  <p:sp>
                    <p:nvSpPr>
                      <p:cNvPr id="114843" name="AutoShape 1094"/>
                      <p:cNvSpPr>
                        <a:spLocks noChangeArrowheads="1"/>
                      </p:cNvSpPr>
                      <p:nvPr/>
                    </p:nvSpPr>
                    <p:spPr bwMode="auto">
                      <a:xfrm flipH="1" flipV="1">
                        <a:off x="2525" y="2289"/>
                        <a:ext cx="128" cy="137"/>
                      </a:xfrm>
                      <a:prstGeom prst="rtTriangle">
                        <a:avLst/>
                      </a:prstGeom>
                      <a:solidFill>
                        <a:srgbClr val="FF0000"/>
                      </a:solidFill>
                      <a:ln w="9525">
                        <a:noFill/>
                        <a:miter lim="800000"/>
                        <a:headEnd/>
                        <a:tailEnd/>
                      </a:ln>
                    </p:spPr>
                    <p:txBody>
                      <a:bodyPr wrap="none" anchor="ctr"/>
                      <a:lstStyle/>
                      <a:p>
                        <a:endParaRPr lang="en-US"/>
                      </a:p>
                    </p:txBody>
                  </p:sp>
                  <p:sp>
                    <p:nvSpPr>
                      <p:cNvPr id="114844" name="Rectangle 1095"/>
                      <p:cNvSpPr>
                        <a:spLocks noChangeArrowheads="1"/>
                      </p:cNvSpPr>
                      <p:nvPr/>
                    </p:nvSpPr>
                    <p:spPr bwMode="auto">
                      <a:xfrm>
                        <a:off x="3071" y="857"/>
                        <a:ext cx="135" cy="1618"/>
                      </a:xfrm>
                      <a:prstGeom prst="rect">
                        <a:avLst/>
                      </a:prstGeom>
                      <a:solidFill>
                        <a:srgbClr val="FF0000"/>
                      </a:solidFill>
                      <a:ln w="9525">
                        <a:noFill/>
                        <a:miter lim="800000"/>
                        <a:headEnd/>
                        <a:tailEnd/>
                      </a:ln>
                    </p:spPr>
                    <p:txBody>
                      <a:bodyPr wrap="none" anchor="ctr"/>
                      <a:lstStyle/>
                      <a:p>
                        <a:endParaRPr lang="en-US"/>
                      </a:p>
                    </p:txBody>
                  </p:sp>
                  <p:sp>
                    <p:nvSpPr>
                      <p:cNvPr id="114845" name="Rectangle 1096"/>
                      <p:cNvSpPr>
                        <a:spLocks noChangeArrowheads="1"/>
                      </p:cNvSpPr>
                      <p:nvPr/>
                    </p:nvSpPr>
                    <p:spPr bwMode="auto">
                      <a:xfrm>
                        <a:off x="2525" y="2041"/>
                        <a:ext cx="128" cy="283"/>
                      </a:xfrm>
                      <a:prstGeom prst="rect">
                        <a:avLst/>
                      </a:prstGeom>
                      <a:solidFill>
                        <a:srgbClr val="FF0000"/>
                      </a:solidFill>
                      <a:ln w="9525">
                        <a:noFill/>
                        <a:miter lim="800000"/>
                        <a:headEnd/>
                        <a:tailEnd/>
                      </a:ln>
                    </p:spPr>
                    <p:txBody>
                      <a:bodyPr wrap="none" anchor="ctr"/>
                      <a:lstStyle/>
                      <a:p>
                        <a:endParaRPr lang="en-US"/>
                      </a:p>
                    </p:txBody>
                  </p:sp>
                  <p:sp>
                    <p:nvSpPr>
                      <p:cNvPr id="114846" name="Rectangle 1097"/>
                      <p:cNvSpPr>
                        <a:spLocks noChangeArrowheads="1"/>
                      </p:cNvSpPr>
                      <p:nvPr/>
                    </p:nvSpPr>
                    <p:spPr bwMode="auto">
                      <a:xfrm>
                        <a:off x="2738" y="1767"/>
                        <a:ext cx="681" cy="274"/>
                      </a:xfrm>
                      <a:prstGeom prst="rect">
                        <a:avLst/>
                      </a:prstGeom>
                      <a:solidFill>
                        <a:srgbClr val="009900">
                          <a:alpha val="50195"/>
                        </a:srgbClr>
                      </a:solidFill>
                      <a:ln w="9525">
                        <a:noFill/>
                        <a:miter lim="800000"/>
                        <a:headEnd/>
                        <a:tailEnd/>
                      </a:ln>
                    </p:spPr>
                    <p:txBody>
                      <a:bodyPr wrap="none" anchor="ctr"/>
                      <a:lstStyle/>
                      <a:p>
                        <a:endParaRPr lang="en-US"/>
                      </a:p>
                    </p:txBody>
                  </p:sp>
                  <p:sp>
                    <p:nvSpPr>
                      <p:cNvPr id="114847" name="Rectangle 1098"/>
                      <p:cNvSpPr>
                        <a:spLocks noChangeArrowheads="1"/>
                      </p:cNvSpPr>
                      <p:nvPr/>
                    </p:nvSpPr>
                    <p:spPr bwMode="auto">
                      <a:xfrm>
                        <a:off x="3258" y="2041"/>
                        <a:ext cx="161" cy="409"/>
                      </a:xfrm>
                      <a:prstGeom prst="rect">
                        <a:avLst/>
                      </a:prstGeom>
                      <a:solidFill>
                        <a:srgbClr val="009900">
                          <a:alpha val="50195"/>
                        </a:srgbClr>
                      </a:solidFill>
                      <a:ln w="9525">
                        <a:noFill/>
                        <a:miter lim="800000"/>
                        <a:headEnd/>
                        <a:tailEnd/>
                      </a:ln>
                    </p:spPr>
                    <p:txBody>
                      <a:bodyPr wrap="none" anchor="ctr"/>
                      <a:lstStyle/>
                      <a:p>
                        <a:endParaRPr lang="en-US"/>
                      </a:p>
                    </p:txBody>
                  </p:sp>
                  <p:sp>
                    <p:nvSpPr>
                      <p:cNvPr id="114848" name="Rectangle 1099"/>
                      <p:cNvSpPr>
                        <a:spLocks noChangeArrowheads="1"/>
                      </p:cNvSpPr>
                      <p:nvPr/>
                    </p:nvSpPr>
                    <p:spPr bwMode="auto">
                      <a:xfrm>
                        <a:off x="3334" y="2177"/>
                        <a:ext cx="85" cy="182"/>
                      </a:xfrm>
                      <a:prstGeom prst="rect">
                        <a:avLst/>
                      </a:prstGeom>
                      <a:solidFill>
                        <a:schemeClr val="tx1"/>
                      </a:solidFill>
                      <a:ln w="9525">
                        <a:noFill/>
                        <a:miter lim="800000"/>
                        <a:headEnd/>
                        <a:tailEnd/>
                      </a:ln>
                    </p:spPr>
                    <p:txBody>
                      <a:bodyPr wrap="none" anchor="ctr"/>
                      <a:lstStyle/>
                      <a:p>
                        <a:endParaRPr lang="en-US"/>
                      </a:p>
                    </p:txBody>
                  </p:sp>
                  <p:sp>
                    <p:nvSpPr>
                      <p:cNvPr id="114849" name="Rectangle 1100"/>
                      <p:cNvSpPr>
                        <a:spLocks noChangeArrowheads="1"/>
                      </p:cNvSpPr>
                      <p:nvPr/>
                    </p:nvSpPr>
                    <p:spPr bwMode="auto">
                      <a:xfrm>
                        <a:off x="2525" y="902"/>
                        <a:ext cx="135" cy="1482"/>
                      </a:xfrm>
                      <a:prstGeom prst="rect">
                        <a:avLst/>
                      </a:prstGeom>
                      <a:solidFill>
                        <a:srgbClr val="FF0000"/>
                      </a:solidFill>
                      <a:ln w="9525">
                        <a:noFill/>
                        <a:miter lim="800000"/>
                        <a:headEnd/>
                        <a:tailEnd/>
                      </a:ln>
                    </p:spPr>
                    <p:txBody>
                      <a:bodyPr wrap="none" anchor="ctr"/>
                      <a:lstStyle/>
                      <a:p>
                        <a:endParaRPr lang="en-US"/>
                      </a:p>
                    </p:txBody>
                  </p:sp>
                  <p:sp>
                    <p:nvSpPr>
                      <p:cNvPr id="114850" name="AutoShape 1101"/>
                      <p:cNvSpPr>
                        <a:spLocks noChangeArrowheads="1"/>
                      </p:cNvSpPr>
                      <p:nvPr/>
                    </p:nvSpPr>
                    <p:spPr bwMode="auto">
                      <a:xfrm flipH="1" flipV="1">
                        <a:off x="2525" y="1904"/>
                        <a:ext cx="213" cy="137"/>
                      </a:xfrm>
                      <a:prstGeom prst="rtTriangle">
                        <a:avLst/>
                      </a:prstGeom>
                      <a:solidFill>
                        <a:srgbClr val="009900">
                          <a:alpha val="50195"/>
                        </a:srgbClr>
                      </a:solidFill>
                      <a:ln w="9525">
                        <a:noFill/>
                        <a:miter lim="800000"/>
                        <a:headEnd/>
                        <a:tailEnd/>
                      </a:ln>
                    </p:spPr>
                    <p:txBody>
                      <a:bodyPr wrap="none" anchor="ctr"/>
                      <a:lstStyle/>
                      <a:p>
                        <a:endParaRPr lang="en-US"/>
                      </a:p>
                    </p:txBody>
                  </p:sp>
                  <p:sp>
                    <p:nvSpPr>
                      <p:cNvPr id="114851" name="Rectangle 1102"/>
                      <p:cNvSpPr>
                        <a:spLocks noChangeArrowheads="1"/>
                      </p:cNvSpPr>
                      <p:nvPr/>
                    </p:nvSpPr>
                    <p:spPr bwMode="auto">
                      <a:xfrm>
                        <a:off x="2525" y="1767"/>
                        <a:ext cx="213" cy="137"/>
                      </a:xfrm>
                      <a:prstGeom prst="rect">
                        <a:avLst/>
                      </a:prstGeom>
                      <a:solidFill>
                        <a:srgbClr val="009900">
                          <a:alpha val="50195"/>
                        </a:srgbClr>
                      </a:solidFill>
                      <a:ln w="9525">
                        <a:noFill/>
                        <a:miter lim="800000"/>
                        <a:headEnd/>
                        <a:tailEnd/>
                      </a:ln>
                    </p:spPr>
                    <p:txBody>
                      <a:bodyPr wrap="none" anchor="ctr"/>
                      <a:lstStyle/>
                      <a:p>
                        <a:endParaRPr lang="en-US"/>
                      </a:p>
                    </p:txBody>
                  </p:sp>
                  <p:sp>
                    <p:nvSpPr>
                      <p:cNvPr id="114852" name="Rectangle 1103"/>
                      <p:cNvSpPr>
                        <a:spLocks noChangeArrowheads="1"/>
                      </p:cNvSpPr>
                      <p:nvPr/>
                    </p:nvSpPr>
                    <p:spPr bwMode="auto">
                      <a:xfrm>
                        <a:off x="2440" y="2906"/>
                        <a:ext cx="256" cy="319"/>
                      </a:xfrm>
                      <a:prstGeom prst="rect">
                        <a:avLst/>
                      </a:prstGeom>
                      <a:solidFill>
                        <a:srgbClr val="009900">
                          <a:alpha val="50195"/>
                        </a:srgbClr>
                      </a:solidFill>
                      <a:ln w="9525">
                        <a:noFill/>
                        <a:miter lim="800000"/>
                        <a:headEnd/>
                        <a:tailEnd/>
                      </a:ln>
                    </p:spPr>
                    <p:txBody>
                      <a:bodyPr wrap="none" anchor="ctr"/>
                      <a:lstStyle/>
                      <a:p>
                        <a:endParaRPr lang="en-US"/>
                      </a:p>
                    </p:txBody>
                  </p:sp>
                  <p:sp>
                    <p:nvSpPr>
                      <p:cNvPr id="114853" name="AutoShape 1104"/>
                      <p:cNvSpPr>
                        <a:spLocks noChangeArrowheads="1"/>
                      </p:cNvSpPr>
                      <p:nvPr/>
                    </p:nvSpPr>
                    <p:spPr bwMode="auto">
                      <a:xfrm flipH="1">
                        <a:off x="2440" y="2633"/>
                        <a:ext cx="256" cy="273"/>
                      </a:xfrm>
                      <a:prstGeom prst="rtTriangle">
                        <a:avLst/>
                      </a:prstGeom>
                      <a:solidFill>
                        <a:srgbClr val="009900">
                          <a:alpha val="50195"/>
                        </a:srgbClr>
                      </a:solidFill>
                      <a:ln w="9525">
                        <a:noFill/>
                        <a:miter lim="800000"/>
                        <a:headEnd/>
                        <a:tailEnd/>
                      </a:ln>
                    </p:spPr>
                    <p:txBody>
                      <a:bodyPr wrap="none" anchor="ctr"/>
                      <a:lstStyle/>
                      <a:p>
                        <a:endParaRPr lang="en-US"/>
                      </a:p>
                    </p:txBody>
                  </p:sp>
                  <p:sp>
                    <p:nvSpPr>
                      <p:cNvPr id="114854" name="Rectangle 1105"/>
                      <p:cNvSpPr>
                        <a:spLocks noChangeArrowheads="1"/>
                      </p:cNvSpPr>
                      <p:nvPr/>
                    </p:nvSpPr>
                    <p:spPr bwMode="auto">
                      <a:xfrm>
                        <a:off x="2440" y="902"/>
                        <a:ext cx="85" cy="1048"/>
                      </a:xfrm>
                      <a:prstGeom prst="rect">
                        <a:avLst/>
                      </a:prstGeom>
                      <a:solidFill>
                        <a:srgbClr val="FF0000"/>
                      </a:solidFill>
                      <a:ln w="9525">
                        <a:noFill/>
                        <a:miter lim="800000"/>
                        <a:headEnd/>
                        <a:tailEnd/>
                      </a:ln>
                    </p:spPr>
                    <p:txBody>
                      <a:bodyPr wrap="none" anchor="ctr"/>
                      <a:lstStyle/>
                      <a:p>
                        <a:endParaRPr lang="en-US"/>
                      </a:p>
                    </p:txBody>
                  </p:sp>
                  <p:sp>
                    <p:nvSpPr>
                      <p:cNvPr id="114855" name="AutoShape 1106"/>
                      <p:cNvSpPr>
                        <a:spLocks noChangeArrowheads="1"/>
                      </p:cNvSpPr>
                      <p:nvPr/>
                    </p:nvSpPr>
                    <p:spPr bwMode="auto">
                      <a:xfrm flipH="1" flipV="1">
                        <a:off x="2440" y="1939"/>
                        <a:ext cx="128" cy="137"/>
                      </a:xfrm>
                      <a:prstGeom prst="rtTriangle">
                        <a:avLst/>
                      </a:prstGeom>
                      <a:solidFill>
                        <a:srgbClr val="FF0000"/>
                      </a:solidFill>
                      <a:ln w="9525">
                        <a:noFill/>
                        <a:miter lim="800000"/>
                        <a:headEnd/>
                        <a:tailEnd/>
                      </a:ln>
                    </p:spPr>
                    <p:txBody>
                      <a:bodyPr wrap="none" anchor="ctr"/>
                      <a:lstStyle/>
                      <a:p>
                        <a:endParaRPr lang="en-US"/>
                      </a:p>
                    </p:txBody>
                  </p:sp>
                  <p:sp>
                    <p:nvSpPr>
                      <p:cNvPr id="114856" name="Rectangle 1107"/>
                      <p:cNvSpPr>
                        <a:spLocks noChangeArrowheads="1"/>
                      </p:cNvSpPr>
                      <p:nvPr/>
                    </p:nvSpPr>
                    <p:spPr bwMode="auto">
                      <a:xfrm>
                        <a:off x="2152" y="1358"/>
                        <a:ext cx="85" cy="182"/>
                      </a:xfrm>
                      <a:prstGeom prst="rect">
                        <a:avLst/>
                      </a:prstGeom>
                      <a:solidFill>
                        <a:schemeClr val="tx1"/>
                      </a:solidFill>
                      <a:ln w="9525">
                        <a:noFill/>
                        <a:miter lim="800000"/>
                        <a:headEnd/>
                        <a:tailEnd/>
                      </a:ln>
                    </p:spPr>
                    <p:txBody>
                      <a:bodyPr wrap="none" anchor="ctr"/>
                      <a:lstStyle/>
                      <a:p>
                        <a:endParaRPr lang="en-US"/>
                      </a:p>
                    </p:txBody>
                  </p:sp>
                  <p:sp>
                    <p:nvSpPr>
                      <p:cNvPr id="114857" name="Rectangle 1108"/>
                      <p:cNvSpPr>
                        <a:spLocks noChangeArrowheads="1"/>
                      </p:cNvSpPr>
                      <p:nvPr/>
                    </p:nvSpPr>
                    <p:spPr bwMode="auto">
                      <a:xfrm flipH="1" flipV="1">
                        <a:off x="3419" y="923"/>
                        <a:ext cx="85" cy="182"/>
                      </a:xfrm>
                      <a:prstGeom prst="rect">
                        <a:avLst/>
                      </a:prstGeom>
                      <a:solidFill>
                        <a:schemeClr val="tx1"/>
                      </a:solidFill>
                      <a:ln w="9525">
                        <a:noFill/>
                        <a:miter lim="800000"/>
                        <a:headEnd/>
                        <a:tailEnd/>
                      </a:ln>
                    </p:spPr>
                    <p:txBody>
                      <a:bodyPr wrap="none" anchor="ctr"/>
                      <a:lstStyle/>
                      <a:p>
                        <a:endParaRPr lang="en-US"/>
                      </a:p>
                    </p:txBody>
                  </p:sp>
                  <p:sp>
                    <p:nvSpPr>
                      <p:cNvPr id="114858" name="Rectangle 1109"/>
                      <p:cNvSpPr>
                        <a:spLocks noChangeArrowheads="1"/>
                      </p:cNvSpPr>
                      <p:nvPr/>
                    </p:nvSpPr>
                    <p:spPr bwMode="auto">
                      <a:xfrm>
                        <a:off x="2440" y="902"/>
                        <a:ext cx="341" cy="228"/>
                      </a:xfrm>
                      <a:prstGeom prst="rect">
                        <a:avLst/>
                      </a:prstGeom>
                      <a:noFill/>
                      <a:ln w="9525">
                        <a:solidFill>
                          <a:schemeClr val="tx1"/>
                        </a:solidFill>
                        <a:prstDash val="sysDot"/>
                        <a:miter lim="800000"/>
                        <a:headEnd/>
                        <a:tailEnd/>
                      </a:ln>
                    </p:spPr>
                    <p:txBody>
                      <a:bodyPr wrap="none" anchor="ctr"/>
                      <a:lstStyle/>
                      <a:p>
                        <a:endParaRPr lang="en-US"/>
                      </a:p>
                    </p:txBody>
                  </p:sp>
                  <p:sp>
                    <p:nvSpPr>
                      <p:cNvPr id="114859" name="Rectangle 1110"/>
                      <p:cNvSpPr>
                        <a:spLocks noChangeArrowheads="1"/>
                      </p:cNvSpPr>
                      <p:nvPr/>
                    </p:nvSpPr>
                    <p:spPr bwMode="auto">
                      <a:xfrm>
                        <a:off x="2908" y="1333"/>
                        <a:ext cx="341" cy="228"/>
                      </a:xfrm>
                      <a:prstGeom prst="rect">
                        <a:avLst/>
                      </a:prstGeom>
                      <a:noFill/>
                      <a:ln w="9525">
                        <a:solidFill>
                          <a:schemeClr val="tx1"/>
                        </a:solidFill>
                        <a:prstDash val="sysDot"/>
                        <a:miter lim="800000"/>
                        <a:headEnd/>
                        <a:tailEnd/>
                      </a:ln>
                    </p:spPr>
                    <p:txBody>
                      <a:bodyPr wrap="none" anchor="ctr"/>
                      <a:lstStyle/>
                      <a:p>
                        <a:endParaRPr lang="en-US"/>
                      </a:p>
                    </p:txBody>
                  </p:sp>
                  <p:sp>
                    <p:nvSpPr>
                      <p:cNvPr id="114860" name="Rectangle 1111"/>
                      <p:cNvSpPr>
                        <a:spLocks noChangeArrowheads="1"/>
                      </p:cNvSpPr>
                      <p:nvPr/>
                    </p:nvSpPr>
                    <p:spPr bwMode="auto">
                      <a:xfrm>
                        <a:off x="2987" y="853"/>
                        <a:ext cx="135" cy="487"/>
                      </a:xfrm>
                      <a:prstGeom prst="rect">
                        <a:avLst/>
                      </a:prstGeom>
                      <a:solidFill>
                        <a:srgbClr val="FF0000"/>
                      </a:solidFill>
                      <a:ln w="9525">
                        <a:noFill/>
                        <a:miter lim="800000"/>
                        <a:headEnd/>
                        <a:tailEnd/>
                      </a:ln>
                    </p:spPr>
                    <p:txBody>
                      <a:bodyPr wrap="none" anchor="ctr"/>
                      <a:lstStyle/>
                      <a:p>
                        <a:endParaRPr lang="en-US"/>
                      </a:p>
                    </p:txBody>
                  </p:sp>
                  <p:sp>
                    <p:nvSpPr>
                      <p:cNvPr id="114861" name="Rectangle 1112"/>
                      <p:cNvSpPr>
                        <a:spLocks noChangeArrowheads="1"/>
                      </p:cNvSpPr>
                      <p:nvPr/>
                    </p:nvSpPr>
                    <p:spPr bwMode="auto">
                      <a:xfrm flipH="1" flipV="1">
                        <a:off x="2483" y="937"/>
                        <a:ext cx="936" cy="137"/>
                      </a:xfrm>
                      <a:prstGeom prst="rect">
                        <a:avLst/>
                      </a:prstGeom>
                      <a:solidFill>
                        <a:srgbClr val="009900">
                          <a:alpha val="50195"/>
                        </a:srgbClr>
                      </a:solidFill>
                      <a:ln w="9525">
                        <a:noFill/>
                        <a:miter lim="800000"/>
                        <a:headEnd/>
                        <a:tailEnd/>
                      </a:ln>
                    </p:spPr>
                    <p:txBody>
                      <a:bodyPr wrap="none" anchor="ctr"/>
                      <a:lstStyle/>
                      <a:p>
                        <a:endParaRPr lang="en-US"/>
                      </a:p>
                    </p:txBody>
                  </p:sp>
                  <p:sp>
                    <p:nvSpPr>
                      <p:cNvPr id="114862" name="Rectangle 1113"/>
                      <p:cNvSpPr>
                        <a:spLocks noChangeArrowheads="1"/>
                      </p:cNvSpPr>
                      <p:nvPr/>
                    </p:nvSpPr>
                    <p:spPr bwMode="auto">
                      <a:xfrm>
                        <a:off x="2240" y="1393"/>
                        <a:ext cx="936" cy="136"/>
                      </a:xfrm>
                      <a:prstGeom prst="rect">
                        <a:avLst/>
                      </a:prstGeom>
                      <a:solidFill>
                        <a:srgbClr val="009900">
                          <a:alpha val="50195"/>
                        </a:srgbClr>
                      </a:solidFill>
                      <a:ln w="9525">
                        <a:noFill/>
                        <a:miter lim="800000"/>
                        <a:headEnd/>
                        <a:tailEnd/>
                      </a:ln>
                    </p:spPr>
                    <p:txBody>
                      <a:bodyPr wrap="none" anchor="ctr"/>
                      <a:lstStyle/>
                      <a:p>
                        <a:endParaRPr lang="en-US"/>
                      </a:p>
                    </p:txBody>
                  </p:sp>
                  <p:sp>
                    <p:nvSpPr>
                      <p:cNvPr id="114863" name="Rectangle 1114"/>
                      <p:cNvSpPr>
                        <a:spLocks noChangeArrowheads="1"/>
                      </p:cNvSpPr>
                      <p:nvPr/>
                    </p:nvSpPr>
                    <p:spPr bwMode="auto">
                      <a:xfrm rot="-2700000">
                        <a:off x="2198" y="2254"/>
                        <a:ext cx="340" cy="638"/>
                      </a:xfrm>
                      <a:prstGeom prst="rect">
                        <a:avLst/>
                      </a:prstGeom>
                      <a:solidFill>
                        <a:srgbClr val="009900">
                          <a:alpha val="50195"/>
                        </a:srgbClr>
                      </a:solidFill>
                      <a:ln w="9525">
                        <a:noFill/>
                        <a:miter lim="800000"/>
                        <a:headEnd/>
                        <a:tailEnd/>
                      </a:ln>
                    </p:spPr>
                    <p:txBody>
                      <a:bodyPr wrap="none" anchor="ctr"/>
                      <a:lstStyle/>
                      <a:p>
                        <a:endParaRPr lang="en-US"/>
                      </a:p>
                    </p:txBody>
                  </p:sp>
                  <p:sp>
                    <p:nvSpPr>
                      <p:cNvPr id="114864" name="Rectangle 1115"/>
                      <p:cNvSpPr>
                        <a:spLocks noChangeArrowheads="1"/>
                      </p:cNvSpPr>
                      <p:nvPr/>
                    </p:nvSpPr>
                    <p:spPr bwMode="auto">
                      <a:xfrm>
                        <a:off x="1760" y="3225"/>
                        <a:ext cx="170" cy="910"/>
                      </a:xfrm>
                      <a:prstGeom prst="rect">
                        <a:avLst/>
                      </a:prstGeom>
                      <a:solidFill>
                        <a:srgbClr val="009900">
                          <a:alpha val="50195"/>
                        </a:srgbClr>
                      </a:solidFill>
                      <a:ln w="9525">
                        <a:noFill/>
                        <a:miter lim="800000"/>
                        <a:headEnd/>
                        <a:tailEnd/>
                      </a:ln>
                    </p:spPr>
                    <p:txBody>
                      <a:bodyPr wrap="none" anchor="ctr"/>
                      <a:lstStyle/>
                      <a:p>
                        <a:endParaRPr lang="en-US"/>
                      </a:p>
                    </p:txBody>
                  </p:sp>
                  <p:sp>
                    <p:nvSpPr>
                      <p:cNvPr id="114865" name="Rectangle 1116"/>
                      <p:cNvSpPr>
                        <a:spLocks noChangeArrowheads="1"/>
                      </p:cNvSpPr>
                      <p:nvPr/>
                    </p:nvSpPr>
                    <p:spPr bwMode="auto">
                      <a:xfrm>
                        <a:off x="2440" y="3225"/>
                        <a:ext cx="171" cy="910"/>
                      </a:xfrm>
                      <a:prstGeom prst="rect">
                        <a:avLst/>
                      </a:prstGeom>
                      <a:solidFill>
                        <a:srgbClr val="009900">
                          <a:alpha val="50195"/>
                        </a:srgbClr>
                      </a:solidFill>
                      <a:ln w="9525">
                        <a:noFill/>
                        <a:miter lim="800000"/>
                        <a:headEnd/>
                        <a:tailEnd/>
                      </a:ln>
                    </p:spPr>
                    <p:txBody>
                      <a:bodyPr wrap="none" anchor="ctr"/>
                      <a:lstStyle/>
                      <a:p>
                        <a:endParaRPr lang="en-US"/>
                      </a:p>
                    </p:txBody>
                  </p:sp>
                  <p:sp>
                    <p:nvSpPr>
                      <p:cNvPr id="114866" name="Text Box 1117"/>
                      <p:cNvSpPr txBox="1">
                        <a:spLocks noChangeArrowheads="1"/>
                      </p:cNvSpPr>
                      <p:nvPr/>
                    </p:nvSpPr>
                    <p:spPr bwMode="auto">
                      <a:xfrm>
                        <a:off x="2124" y="720"/>
                        <a:ext cx="558" cy="633"/>
                      </a:xfrm>
                      <a:prstGeom prst="rect">
                        <a:avLst/>
                      </a:prstGeom>
                      <a:noFill/>
                      <a:ln w="9525">
                        <a:noFill/>
                        <a:miter lim="800000"/>
                        <a:headEnd/>
                        <a:tailEnd/>
                      </a:ln>
                    </p:spPr>
                    <p:txBody>
                      <a:bodyPr wrap="none">
                        <a:spAutoFit/>
                      </a:bodyPr>
                      <a:lstStyle/>
                      <a:p>
                        <a:pPr eaLnBrk="1" hangingPunct="1"/>
                        <a:r>
                          <a:rPr lang="en-US">
                            <a:solidFill>
                              <a:srgbClr val="000000"/>
                            </a:solidFill>
                            <a:latin typeface="Arial" pitchFamily="34" charset="0"/>
                          </a:rPr>
                          <a:t>Vdd</a:t>
                        </a:r>
                      </a:p>
                    </p:txBody>
                  </p:sp>
                  <p:sp>
                    <p:nvSpPr>
                      <p:cNvPr id="114867" name="Text Box 1118"/>
                      <p:cNvSpPr txBox="1">
                        <a:spLocks noChangeArrowheads="1"/>
                      </p:cNvSpPr>
                      <p:nvPr/>
                    </p:nvSpPr>
                    <p:spPr bwMode="auto">
                      <a:xfrm>
                        <a:off x="2940" y="2888"/>
                        <a:ext cx="534" cy="633"/>
                      </a:xfrm>
                      <a:prstGeom prst="rect">
                        <a:avLst/>
                      </a:prstGeom>
                      <a:noFill/>
                      <a:ln w="9525">
                        <a:noFill/>
                        <a:miter lim="800000"/>
                        <a:headEnd/>
                        <a:tailEnd/>
                      </a:ln>
                    </p:spPr>
                    <p:txBody>
                      <a:bodyPr wrap="none">
                        <a:spAutoFit/>
                      </a:bodyPr>
                      <a:lstStyle/>
                      <a:p>
                        <a:pPr eaLnBrk="1" hangingPunct="1"/>
                        <a:r>
                          <a:rPr lang="en-US">
                            <a:solidFill>
                              <a:srgbClr val="000000"/>
                            </a:solidFill>
                            <a:latin typeface="Arial" pitchFamily="34" charset="0"/>
                          </a:rPr>
                          <a:t>Vss</a:t>
                        </a:r>
                      </a:p>
                    </p:txBody>
                  </p:sp>
                  <p:sp>
                    <p:nvSpPr>
                      <p:cNvPr id="114868" name="Text Box 1119"/>
                      <p:cNvSpPr txBox="1">
                        <a:spLocks noChangeArrowheads="1"/>
                      </p:cNvSpPr>
                      <p:nvPr/>
                    </p:nvSpPr>
                    <p:spPr bwMode="auto">
                      <a:xfrm>
                        <a:off x="2936" y="1065"/>
                        <a:ext cx="426" cy="633"/>
                      </a:xfrm>
                      <a:prstGeom prst="rect">
                        <a:avLst/>
                      </a:prstGeom>
                      <a:noFill/>
                      <a:ln w="9525">
                        <a:noFill/>
                        <a:miter lim="800000"/>
                        <a:headEnd/>
                        <a:tailEnd/>
                      </a:ln>
                    </p:spPr>
                    <p:txBody>
                      <a:bodyPr wrap="none">
                        <a:spAutoFit/>
                      </a:bodyPr>
                      <a:lstStyle/>
                      <a:p>
                        <a:pPr eaLnBrk="1" hangingPunct="1"/>
                        <a:r>
                          <a:rPr lang="en-US">
                            <a:solidFill>
                              <a:srgbClr val="000000"/>
                            </a:solidFill>
                            <a:latin typeface="Arial" pitchFamily="34" charset="0"/>
                          </a:rPr>
                          <a:t>T3</a:t>
                        </a:r>
                      </a:p>
                    </p:txBody>
                  </p:sp>
                  <p:sp>
                    <p:nvSpPr>
                      <p:cNvPr id="114869" name="Text Box 1120"/>
                      <p:cNvSpPr txBox="1">
                        <a:spLocks noChangeArrowheads="1"/>
                      </p:cNvSpPr>
                      <p:nvPr/>
                    </p:nvSpPr>
                    <p:spPr bwMode="auto">
                      <a:xfrm>
                        <a:off x="2400" y="1208"/>
                        <a:ext cx="426" cy="633"/>
                      </a:xfrm>
                      <a:prstGeom prst="rect">
                        <a:avLst/>
                      </a:prstGeom>
                      <a:noFill/>
                      <a:ln w="9525">
                        <a:noFill/>
                        <a:miter lim="800000"/>
                        <a:headEnd/>
                        <a:tailEnd/>
                      </a:ln>
                    </p:spPr>
                    <p:txBody>
                      <a:bodyPr wrap="none">
                        <a:spAutoFit/>
                      </a:bodyPr>
                      <a:lstStyle/>
                      <a:p>
                        <a:pPr eaLnBrk="1" hangingPunct="1"/>
                        <a:r>
                          <a:rPr lang="en-US">
                            <a:solidFill>
                              <a:srgbClr val="000000"/>
                            </a:solidFill>
                            <a:latin typeface="Arial" pitchFamily="34" charset="0"/>
                          </a:rPr>
                          <a:t>T4</a:t>
                        </a:r>
                      </a:p>
                    </p:txBody>
                  </p:sp>
                  <p:sp>
                    <p:nvSpPr>
                      <p:cNvPr id="114870" name="Text Box 1121"/>
                      <p:cNvSpPr txBox="1">
                        <a:spLocks noChangeArrowheads="1"/>
                      </p:cNvSpPr>
                      <p:nvPr/>
                    </p:nvSpPr>
                    <p:spPr bwMode="auto">
                      <a:xfrm>
                        <a:off x="3032" y="2025"/>
                        <a:ext cx="426" cy="633"/>
                      </a:xfrm>
                      <a:prstGeom prst="rect">
                        <a:avLst/>
                      </a:prstGeom>
                      <a:noFill/>
                      <a:ln w="9525">
                        <a:noFill/>
                        <a:miter lim="800000"/>
                        <a:headEnd/>
                        <a:tailEnd/>
                      </a:ln>
                    </p:spPr>
                    <p:txBody>
                      <a:bodyPr wrap="none">
                        <a:spAutoFit/>
                      </a:bodyPr>
                      <a:lstStyle/>
                      <a:p>
                        <a:pPr eaLnBrk="1" hangingPunct="1"/>
                        <a:r>
                          <a:rPr lang="en-US">
                            <a:solidFill>
                              <a:srgbClr val="000000"/>
                            </a:solidFill>
                            <a:latin typeface="Arial" pitchFamily="34" charset="0"/>
                          </a:rPr>
                          <a:t>T1</a:t>
                        </a:r>
                      </a:p>
                    </p:txBody>
                  </p:sp>
                  <p:sp>
                    <p:nvSpPr>
                      <p:cNvPr id="114871" name="Text Box 1122"/>
                      <p:cNvSpPr txBox="1">
                        <a:spLocks noChangeArrowheads="1"/>
                      </p:cNvSpPr>
                      <p:nvPr/>
                    </p:nvSpPr>
                    <p:spPr bwMode="auto">
                      <a:xfrm>
                        <a:off x="2448" y="2312"/>
                        <a:ext cx="426" cy="633"/>
                      </a:xfrm>
                      <a:prstGeom prst="rect">
                        <a:avLst/>
                      </a:prstGeom>
                      <a:noFill/>
                      <a:ln w="9525">
                        <a:noFill/>
                        <a:miter lim="800000"/>
                        <a:headEnd/>
                        <a:tailEnd/>
                      </a:ln>
                    </p:spPr>
                    <p:txBody>
                      <a:bodyPr wrap="none">
                        <a:spAutoFit/>
                      </a:bodyPr>
                      <a:lstStyle/>
                      <a:p>
                        <a:pPr eaLnBrk="1" hangingPunct="1"/>
                        <a:r>
                          <a:rPr lang="en-US">
                            <a:solidFill>
                              <a:srgbClr val="000000"/>
                            </a:solidFill>
                            <a:latin typeface="Arial" pitchFamily="34" charset="0"/>
                          </a:rPr>
                          <a:t>T2</a:t>
                        </a:r>
                      </a:p>
                    </p:txBody>
                  </p:sp>
                  <p:sp>
                    <p:nvSpPr>
                      <p:cNvPr id="114872" name="Rectangle 1123"/>
                      <p:cNvSpPr>
                        <a:spLocks noChangeArrowheads="1"/>
                      </p:cNvSpPr>
                      <p:nvPr/>
                    </p:nvSpPr>
                    <p:spPr bwMode="auto">
                      <a:xfrm>
                        <a:off x="1760" y="3088"/>
                        <a:ext cx="255" cy="228"/>
                      </a:xfrm>
                      <a:prstGeom prst="rect">
                        <a:avLst/>
                      </a:prstGeom>
                      <a:solidFill>
                        <a:srgbClr val="009900">
                          <a:alpha val="50195"/>
                        </a:srgbClr>
                      </a:solidFill>
                      <a:ln w="9525">
                        <a:noFill/>
                        <a:miter lim="800000"/>
                        <a:headEnd/>
                        <a:tailEnd/>
                      </a:ln>
                    </p:spPr>
                    <p:txBody>
                      <a:bodyPr wrap="none" anchor="ctr"/>
                      <a:lstStyle/>
                      <a:p>
                        <a:endParaRPr lang="en-US"/>
                      </a:p>
                    </p:txBody>
                  </p:sp>
                  <p:sp>
                    <p:nvSpPr>
                      <p:cNvPr id="114873" name="Rectangle 1124"/>
                      <p:cNvSpPr>
                        <a:spLocks noChangeArrowheads="1"/>
                      </p:cNvSpPr>
                      <p:nvPr/>
                    </p:nvSpPr>
                    <p:spPr bwMode="auto">
                      <a:xfrm>
                        <a:off x="1802" y="2951"/>
                        <a:ext cx="85" cy="137"/>
                      </a:xfrm>
                      <a:prstGeom prst="rect">
                        <a:avLst/>
                      </a:prstGeom>
                      <a:solidFill>
                        <a:srgbClr val="009900">
                          <a:alpha val="50195"/>
                        </a:srgbClr>
                      </a:solidFill>
                      <a:ln w="9525">
                        <a:noFill/>
                        <a:miter lim="800000"/>
                        <a:headEnd/>
                        <a:tailEnd/>
                      </a:ln>
                    </p:spPr>
                    <p:txBody>
                      <a:bodyPr wrap="none" anchor="ctr"/>
                      <a:lstStyle/>
                      <a:p>
                        <a:endParaRPr lang="en-US"/>
                      </a:p>
                    </p:txBody>
                  </p:sp>
                  <p:sp>
                    <p:nvSpPr>
                      <p:cNvPr id="114874" name="Rectangle 1125"/>
                      <p:cNvSpPr>
                        <a:spLocks noChangeArrowheads="1"/>
                      </p:cNvSpPr>
                      <p:nvPr/>
                    </p:nvSpPr>
                    <p:spPr bwMode="auto">
                      <a:xfrm>
                        <a:off x="1872" y="2946"/>
                        <a:ext cx="144" cy="192"/>
                      </a:xfrm>
                      <a:prstGeom prst="rect">
                        <a:avLst/>
                      </a:prstGeom>
                      <a:solidFill>
                        <a:srgbClr val="009900">
                          <a:alpha val="50195"/>
                        </a:srgbClr>
                      </a:solidFill>
                      <a:ln w="9525">
                        <a:noFill/>
                        <a:miter lim="800000"/>
                        <a:headEnd/>
                        <a:tailEnd/>
                      </a:ln>
                    </p:spPr>
                    <p:txBody>
                      <a:bodyPr wrap="none" anchor="ctr"/>
                      <a:lstStyle/>
                      <a:p>
                        <a:endParaRPr lang="en-US"/>
                      </a:p>
                    </p:txBody>
                  </p:sp>
                  <p:sp>
                    <p:nvSpPr>
                      <p:cNvPr id="114875" name="AutoShape 1126"/>
                      <p:cNvSpPr>
                        <a:spLocks noChangeArrowheads="1"/>
                      </p:cNvSpPr>
                      <p:nvPr/>
                    </p:nvSpPr>
                    <p:spPr bwMode="auto">
                      <a:xfrm flipV="1">
                        <a:off x="2034" y="2223"/>
                        <a:ext cx="277" cy="273"/>
                      </a:xfrm>
                      <a:prstGeom prst="rtTriangle">
                        <a:avLst/>
                      </a:prstGeom>
                      <a:solidFill>
                        <a:srgbClr val="009900">
                          <a:alpha val="50195"/>
                        </a:srgbClr>
                      </a:solidFill>
                      <a:ln w="9525">
                        <a:noFill/>
                        <a:miter lim="800000"/>
                        <a:headEnd/>
                        <a:tailEnd/>
                      </a:ln>
                    </p:spPr>
                    <p:txBody>
                      <a:bodyPr wrap="none" anchor="ctr"/>
                      <a:lstStyle/>
                      <a:p>
                        <a:endParaRPr lang="en-US"/>
                      </a:p>
                    </p:txBody>
                  </p:sp>
                  <p:sp>
                    <p:nvSpPr>
                      <p:cNvPr id="114876" name="Rectangle 1127"/>
                      <p:cNvSpPr>
                        <a:spLocks noChangeArrowheads="1"/>
                      </p:cNvSpPr>
                      <p:nvPr/>
                    </p:nvSpPr>
                    <p:spPr bwMode="auto">
                      <a:xfrm>
                        <a:off x="2027" y="2279"/>
                        <a:ext cx="85" cy="182"/>
                      </a:xfrm>
                      <a:prstGeom prst="rect">
                        <a:avLst/>
                      </a:prstGeom>
                      <a:solidFill>
                        <a:schemeClr val="tx1"/>
                      </a:solidFill>
                      <a:ln w="9525">
                        <a:noFill/>
                        <a:miter lim="800000"/>
                        <a:headEnd/>
                        <a:tailEnd/>
                      </a:ln>
                    </p:spPr>
                    <p:txBody>
                      <a:bodyPr wrap="none" anchor="ctr"/>
                      <a:lstStyle/>
                      <a:p>
                        <a:endParaRPr lang="en-US"/>
                      </a:p>
                    </p:txBody>
                  </p:sp>
                  <p:sp>
                    <p:nvSpPr>
                      <p:cNvPr id="114877" name="Text Box 1128"/>
                      <p:cNvSpPr txBox="1">
                        <a:spLocks noChangeArrowheads="1"/>
                      </p:cNvSpPr>
                      <p:nvPr/>
                    </p:nvSpPr>
                    <p:spPr bwMode="auto">
                      <a:xfrm>
                        <a:off x="1872" y="3505"/>
                        <a:ext cx="426" cy="633"/>
                      </a:xfrm>
                      <a:prstGeom prst="rect">
                        <a:avLst/>
                      </a:prstGeom>
                      <a:noFill/>
                      <a:ln w="9525">
                        <a:noFill/>
                        <a:miter lim="800000"/>
                        <a:headEnd/>
                        <a:tailEnd/>
                      </a:ln>
                    </p:spPr>
                    <p:txBody>
                      <a:bodyPr wrap="none">
                        <a:spAutoFit/>
                      </a:bodyPr>
                      <a:lstStyle/>
                      <a:p>
                        <a:pPr eaLnBrk="1" hangingPunct="1"/>
                        <a:r>
                          <a:rPr lang="en-US">
                            <a:solidFill>
                              <a:srgbClr val="000000"/>
                            </a:solidFill>
                            <a:latin typeface="Arial" pitchFamily="34" charset="0"/>
                          </a:rPr>
                          <a:t>T5</a:t>
                        </a:r>
                      </a:p>
                    </p:txBody>
                  </p:sp>
                  <p:sp>
                    <p:nvSpPr>
                      <p:cNvPr id="114878" name="Text Box 1129"/>
                      <p:cNvSpPr txBox="1">
                        <a:spLocks noChangeArrowheads="1"/>
                      </p:cNvSpPr>
                      <p:nvPr/>
                    </p:nvSpPr>
                    <p:spPr bwMode="auto">
                      <a:xfrm>
                        <a:off x="2544" y="3513"/>
                        <a:ext cx="426" cy="633"/>
                      </a:xfrm>
                      <a:prstGeom prst="rect">
                        <a:avLst/>
                      </a:prstGeom>
                      <a:noFill/>
                      <a:ln w="9525">
                        <a:noFill/>
                        <a:miter lim="800000"/>
                        <a:headEnd/>
                        <a:tailEnd/>
                      </a:ln>
                    </p:spPr>
                    <p:txBody>
                      <a:bodyPr wrap="none">
                        <a:spAutoFit/>
                      </a:bodyPr>
                      <a:lstStyle/>
                      <a:p>
                        <a:pPr eaLnBrk="1" hangingPunct="1"/>
                        <a:r>
                          <a:rPr lang="en-US">
                            <a:solidFill>
                              <a:srgbClr val="000000"/>
                            </a:solidFill>
                            <a:latin typeface="Arial" pitchFamily="34" charset="0"/>
                          </a:rPr>
                          <a:t>T6</a:t>
                        </a:r>
                      </a:p>
                    </p:txBody>
                  </p:sp>
                </p:grpSp>
                <p:grpSp>
                  <p:nvGrpSpPr>
                    <p:cNvPr id="115479" name="Group 1130"/>
                    <p:cNvGrpSpPr>
                      <a:grpSpLocks/>
                    </p:cNvGrpSpPr>
                    <p:nvPr/>
                  </p:nvGrpSpPr>
                  <p:grpSpPr bwMode="auto">
                    <a:xfrm flipH="1">
                      <a:off x="3730" y="672"/>
                      <a:ext cx="1248" cy="1296"/>
                      <a:chOff x="1632" y="720"/>
                      <a:chExt cx="1872" cy="3552"/>
                    </a:xfrm>
                  </p:grpSpPr>
                  <p:sp>
                    <p:nvSpPr>
                      <p:cNvPr id="114771" name="Rectangle 1131"/>
                      <p:cNvSpPr>
                        <a:spLocks noChangeArrowheads="1"/>
                      </p:cNvSpPr>
                      <p:nvPr/>
                    </p:nvSpPr>
                    <p:spPr bwMode="auto">
                      <a:xfrm>
                        <a:off x="2143" y="720"/>
                        <a:ext cx="170" cy="956"/>
                      </a:xfrm>
                      <a:prstGeom prst="rect">
                        <a:avLst/>
                      </a:prstGeom>
                      <a:solidFill>
                        <a:srgbClr val="32A0DA">
                          <a:alpha val="50195"/>
                        </a:srgbClr>
                      </a:solidFill>
                      <a:ln w="9525">
                        <a:noFill/>
                        <a:miter lim="800000"/>
                        <a:headEnd/>
                        <a:tailEnd/>
                      </a:ln>
                    </p:spPr>
                    <p:txBody>
                      <a:bodyPr wrap="none" anchor="ctr"/>
                      <a:lstStyle/>
                      <a:p>
                        <a:endParaRPr lang="en-US"/>
                      </a:p>
                    </p:txBody>
                  </p:sp>
                  <p:sp>
                    <p:nvSpPr>
                      <p:cNvPr id="114772" name="Rectangle 1132"/>
                      <p:cNvSpPr>
                        <a:spLocks noChangeArrowheads="1"/>
                      </p:cNvSpPr>
                      <p:nvPr/>
                    </p:nvSpPr>
                    <p:spPr bwMode="auto">
                      <a:xfrm>
                        <a:off x="2270" y="720"/>
                        <a:ext cx="1234" cy="501"/>
                      </a:xfrm>
                      <a:prstGeom prst="rect">
                        <a:avLst/>
                      </a:prstGeom>
                      <a:solidFill>
                        <a:srgbClr val="32A0DA">
                          <a:alpha val="50195"/>
                        </a:srgbClr>
                      </a:solidFill>
                      <a:ln w="9525">
                        <a:noFill/>
                        <a:miter lim="800000"/>
                        <a:headEnd/>
                        <a:tailEnd/>
                      </a:ln>
                    </p:spPr>
                    <p:txBody>
                      <a:bodyPr wrap="none" anchor="ctr"/>
                      <a:lstStyle/>
                      <a:p>
                        <a:endParaRPr lang="en-US"/>
                      </a:p>
                    </p:txBody>
                  </p:sp>
                  <p:sp>
                    <p:nvSpPr>
                      <p:cNvPr id="114773" name="Rectangle 1133"/>
                      <p:cNvSpPr>
                        <a:spLocks noChangeArrowheads="1"/>
                      </p:cNvSpPr>
                      <p:nvPr/>
                    </p:nvSpPr>
                    <p:spPr bwMode="auto">
                      <a:xfrm>
                        <a:off x="2038" y="1950"/>
                        <a:ext cx="1381" cy="1229"/>
                      </a:xfrm>
                      <a:prstGeom prst="rect">
                        <a:avLst/>
                      </a:prstGeom>
                      <a:solidFill>
                        <a:srgbClr val="32A0DA">
                          <a:alpha val="50195"/>
                        </a:srgbClr>
                      </a:solidFill>
                      <a:ln w="9525">
                        <a:noFill/>
                        <a:miter lim="800000"/>
                        <a:headEnd/>
                        <a:tailEnd/>
                      </a:ln>
                    </p:spPr>
                    <p:txBody>
                      <a:bodyPr wrap="none" anchor="ctr"/>
                      <a:lstStyle/>
                      <a:p>
                        <a:endParaRPr lang="en-US"/>
                      </a:p>
                    </p:txBody>
                  </p:sp>
                  <p:sp>
                    <p:nvSpPr>
                      <p:cNvPr id="114774" name="Rectangle 1134"/>
                      <p:cNvSpPr>
                        <a:spLocks noChangeArrowheads="1"/>
                      </p:cNvSpPr>
                      <p:nvPr/>
                    </p:nvSpPr>
                    <p:spPr bwMode="auto">
                      <a:xfrm>
                        <a:off x="1632" y="3680"/>
                        <a:ext cx="1276" cy="228"/>
                      </a:xfrm>
                      <a:prstGeom prst="rect">
                        <a:avLst/>
                      </a:prstGeom>
                      <a:solidFill>
                        <a:srgbClr val="FF0000"/>
                      </a:solidFill>
                      <a:ln w="9525">
                        <a:noFill/>
                        <a:miter lim="800000"/>
                        <a:headEnd/>
                        <a:tailEnd/>
                      </a:ln>
                    </p:spPr>
                    <p:txBody>
                      <a:bodyPr wrap="none" anchor="ctr"/>
                      <a:lstStyle/>
                      <a:p>
                        <a:endParaRPr lang="en-US"/>
                      </a:p>
                    </p:txBody>
                  </p:sp>
                  <p:sp>
                    <p:nvSpPr>
                      <p:cNvPr id="114775" name="AutoShape 1135"/>
                      <p:cNvSpPr>
                        <a:spLocks noChangeArrowheads="1"/>
                      </p:cNvSpPr>
                      <p:nvPr/>
                    </p:nvSpPr>
                    <p:spPr bwMode="auto">
                      <a:xfrm>
                        <a:off x="1887" y="2951"/>
                        <a:ext cx="128" cy="137"/>
                      </a:xfrm>
                      <a:prstGeom prst="rtTriangle">
                        <a:avLst/>
                      </a:prstGeom>
                      <a:solidFill>
                        <a:srgbClr val="009900">
                          <a:alpha val="50195"/>
                        </a:srgbClr>
                      </a:solidFill>
                      <a:ln w="9525">
                        <a:noFill/>
                        <a:miter lim="800000"/>
                        <a:headEnd/>
                        <a:tailEnd/>
                      </a:ln>
                    </p:spPr>
                    <p:txBody>
                      <a:bodyPr wrap="none" anchor="ctr"/>
                      <a:lstStyle/>
                      <a:p>
                        <a:endParaRPr lang="en-US"/>
                      </a:p>
                    </p:txBody>
                  </p:sp>
                  <p:sp>
                    <p:nvSpPr>
                      <p:cNvPr id="114776" name="AutoShape 1136"/>
                      <p:cNvSpPr>
                        <a:spLocks noChangeArrowheads="1"/>
                      </p:cNvSpPr>
                      <p:nvPr/>
                    </p:nvSpPr>
                    <p:spPr bwMode="auto">
                      <a:xfrm flipH="1">
                        <a:off x="1760" y="2920"/>
                        <a:ext cx="42" cy="168"/>
                      </a:xfrm>
                      <a:prstGeom prst="rtTriangle">
                        <a:avLst/>
                      </a:prstGeom>
                      <a:solidFill>
                        <a:srgbClr val="009900">
                          <a:alpha val="50195"/>
                        </a:srgbClr>
                      </a:solidFill>
                      <a:ln w="9525">
                        <a:noFill/>
                        <a:miter lim="800000"/>
                        <a:headEnd/>
                        <a:tailEnd/>
                      </a:ln>
                    </p:spPr>
                    <p:txBody>
                      <a:bodyPr wrap="none" anchor="ctr"/>
                      <a:lstStyle/>
                      <a:p>
                        <a:endParaRPr lang="en-US"/>
                      </a:p>
                    </p:txBody>
                  </p:sp>
                  <p:sp>
                    <p:nvSpPr>
                      <p:cNvPr id="114777" name="Rectangle 1137"/>
                      <p:cNvSpPr>
                        <a:spLocks noChangeArrowheads="1"/>
                      </p:cNvSpPr>
                      <p:nvPr/>
                    </p:nvSpPr>
                    <p:spPr bwMode="auto">
                      <a:xfrm>
                        <a:off x="1760" y="4135"/>
                        <a:ext cx="255" cy="137"/>
                      </a:xfrm>
                      <a:prstGeom prst="rect">
                        <a:avLst/>
                      </a:prstGeom>
                      <a:solidFill>
                        <a:schemeClr val="tx1"/>
                      </a:solidFill>
                      <a:ln w="9525">
                        <a:noFill/>
                        <a:miter lim="800000"/>
                        <a:headEnd/>
                        <a:tailEnd/>
                      </a:ln>
                    </p:spPr>
                    <p:txBody>
                      <a:bodyPr wrap="none" anchor="ctr"/>
                      <a:lstStyle/>
                      <a:p>
                        <a:endParaRPr lang="en-US"/>
                      </a:p>
                    </p:txBody>
                  </p:sp>
                  <p:sp>
                    <p:nvSpPr>
                      <p:cNvPr id="114778" name="Rectangle 1138"/>
                      <p:cNvSpPr>
                        <a:spLocks noChangeArrowheads="1"/>
                      </p:cNvSpPr>
                      <p:nvPr/>
                    </p:nvSpPr>
                    <p:spPr bwMode="auto">
                      <a:xfrm>
                        <a:off x="1675" y="3999"/>
                        <a:ext cx="382" cy="273"/>
                      </a:xfrm>
                      <a:prstGeom prst="rect">
                        <a:avLst/>
                      </a:prstGeom>
                      <a:noFill/>
                      <a:ln w="9525">
                        <a:solidFill>
                          <a:schemeClr val="tx1"/>
                        </a:solidFill>
                        <a:prstDash val="sysDot"/>
                        <a:miter lim="800000"/>
                        <a:headEnd/>
                        <a:tailEnd/>
                      </a:ln>
                    </p:spPr>
                    <p:txBody>
                      <a:bodyPr wrap="none" anchor="ctr"/>
                      <a:lstStyle/>
                      <a:p>
                        <a:endParaRPr lang="en-US"/>
                      </a:p>
                    </p:txBody>
                  </p:sp>
                  <p:sp>
                    <p:nvSpPr>
                      <p:cNvPr id="114779" name="Line 1139"/>
                      <p:cNvSpPr>
                        <a:spLocks noChangeShapeType="1"/>
                      </p:cNvSpPr>
                      <p:nvPr/>
                    </p:nvSpPr>
                    <p:spPr bwMode="auto">
                      <a:xfrm>
                        <a:off x="1675" y="4090"/>
                        <a:ext cx="382" cy="1"/>
                      </a:xfrm>
                      <a:prstGeom prst="line">
                        <a:avLst/>
                      </a:prstGeom>
                      <a:noFill/>
                      <a:ln w="9525">
                        <a:solidFill>
                          <a:schemeClr val="tx1"/>
                        </a:solidFill>
                        <a:miter lim="800000"/>
                        <a:headEnd/>
                        <a:tailEnd/>
                      </a:ln>
                    </p:spPr>
                    <p:txBody>
                      <a:bodyPr/>
                      <a:lstStyle/>
                      <a:p>
                        <a:endParaRPr lang="en-US"/>
                      </a:p>
                    </p:txBody>
                  </p:sp>
                  <p:sp>
                    <p:nvSpPr>
                      <p:cNvPr id="114780" name="Rectangle 1140"/>
                      <p:cNvSpPr>
                        <a:spLocks noChangeArrowheads="1"/>
                      </p:cNvSpPr>
                      <p:nvPr/>
                    </p:nvSpPr>
                    <p:spPr bwMode="auto">
                      <a:xfrm>
                        <a:off x="2440" y="4135"/>
                        <a:ext cx="256" cy="137"/>
                      </a:xfrm>
                      <a:prstGeom prst="rect">
                        <a:avLst/>
                      </a:prstGeom>
                      <a:solidFill>
                        <a:schemeClr val="tx1"/>
                      </a:solidFill>
                      <a:ln w="9525">
                        <a:noFill/>
                        <a:miter lim="800000"/>
                        <a:headEnd/>
                        <a:tailEnd/>
                      </a:ln>
                    </p:spPr>
                    <p:txBody>
                      <a:bodyPr wrap="none" anchor="ctr"/>
                      <a:lstStyle/>
                      <a:p>
                        <a:endParaRPr lang="en-US"/>
                      </a:p>
                    </p:txBody>
                  </p:sp>
                  <p:sp>
                    <p:nvSpPr>
                      <p:cNvPr id="114781" name="Rectangle 1141"/>
                      <p:cNvSpPr>
                        <a:spLocks noChangeArrowheads="1"/>
                      </p:cNvSpPr>
                      <p:nvPr/>
                    </p:nvSpPr>
                    <p:spPr bwMode="auto">
                      <a:xfrm>
                        <a:off x="2355" y="3999"/>
                        <a:ext cx="383" cy="273"/>
                      </a:xfrm>
                      <a:prstGeom prst="rect">
                        <a:avLst/>
                      </a:prstGeom>
                      <a:noFill/>
                      <a:ln w="9525">
                        <a:solidFill>
                          <a:schemeClr val="tx1"/>
                        </a:solidFill>
                        <a:prstDash val="sysDot"/>
                        <a:miter lim="800000"/>
                        <a:headEnd/>
                        <a:tailEnd/>
                      </a:ln>
                    </p:spPr>
                    <p:txBody>
                      <a:bodyPr wrap="none" anchor="ctr"/>
                      <a:lstStyle/>
                      <a:p>
                        <a:endParaRPr lang="en-US"/>
                      </a:p>
                    </p:txBody>
                  </p:sp>
                  <p:sp>
                    <p:nvSpPr>
                      <p:cNvPr id="114782" name="Line 1142"/>
                      <p:cNvSpPr>
                        <a:spLocks noChangeShapeType="1"/>
                      </p:cNvSpPr>
                      <p:nvPr/>
                    </p:nvSpPr>
                    <p:spPr bwMode="auto">
                      <a:xfrm>
                        <a:off x="2355" y="4090"/>
                        <a:ext cx="383" cy="1"/>
                      </a:xfrm>
                      <a:prstGeom prst="line">
                        <a:avLst/>
                      </a:prstGeom>
                      <a:noFill/>
                      <a:ln w="9525">
                        <a:solidFill>
                          <a:schemeClr val="tx1"/>
                        </a:solidFill>
                        <a:miter lim="800000"/>
                        <a:headEnd/>
                        <a:tailEnd/>
                      </a:ln>
                    </p:spPr>
                    <p:txBody>
                      <a:bodyPr/>
                      <a:lstStyle/>
                      <a:p>
                        <a:endParaRPr lang="en-US"/>
                      </a:p>
                    </p:txBody>
                  </p:sp>
                  <p:sp>
                    <p:nvSpPr>
                      <p:cNvPr id="114783" name="Rectangle 1143"/>
                      <p:cNvSpPr>
                        <a:spLocks noChangeArrowheads="1"/>
                      </p:cNvSpPr>
                      <p:nvPr/>
                    </p:nvSpPr>
                    <p:spPr bwMode="auto">
                      <a:xfrm>
                        <a:off x="2355" y="3771"/>
                        <a:ext cx="383" cy="228"/>
                      </a:xfrm>
                      <a:prstGeom prst="rect">
                        <a:avLst/>
                      </a:prstGeom>
                      <a:noFill/>
                      <a:ln w="9525">
                        <a:solidFill>
                          <a:schemeClr val="tx1"/>
                        </a:solidFill>
                        <a:miter lim="800000"/>
                        <a:headEnd/>
                        <a:tailEnd/>
                      </a:ln>
                    </p:spPr>
                    <p:txBody>
                      <a:bodyPr wrap="none" anchor="ctr"/>
                      <a:lstStyle/>
                      <a:p>
                        <a:endParaRPr lang="en-US"/>
                      </a:p>
                    </p:txBody>
                  </p:sp>
                  <p:sp>
                    <p:nvSpPr>
                      <p:cNvPr id="114784" name="Rectangle 1144"/>
                      <p:cNvSpPr>
                        <a:spLocks noChangeArrowheads="1"/>
                      </p:cNvSpPr>
                      <p:nvPr/>
                    </p:nvSpPr>
                    <p:spPr bwMode="auto">
                      <a:xfrm rot="2700000">
                        <a:off x="2189" y="2231"/>
                        <a:ext cx="182" cy="893"/>
                      </a:xfrm>
                      <a:prstGeom prst="rect">
                        <a:avLst/>
                      </a:prstGeom>
                      <a:solidFill>
                        <a:srgbClr val="FF0000"/>
                      </a:solidFill>
                      <a:ln w="9525">
                        <a:noFill/>
                        <a:miter lim="800000"/>
                        <a:headEnd/>
                        <a:tailEnd/>
                      </a:ln>
                    </p:spPr>
                    <p:txBody>
                      <a:bodyPr wrap="none" anchor="ctr"/>
                      <a:lstStyle/>
                      <a:p>
                        <a:endParaRPr lang="en-US"/>
                      </a:p>
                    </p:txBody>
                  </p:sp>
                  <p:sp>
                    <p:nvSpPr>
                      <p:cNvPr id="114785" name="AutoShape 1145"/>
                      <p:cNvSpPr>
                        <a:spLocks noChangeArrowheads="1"/>
                      </p:cNvSpPr>
                      <p:nvPr/>
                    </p:nvSpPr>
                    <p:spPr bwMode="auto">
                      <a:xfrm rot="2700000">
                        <a:off x="1823" y="2979"/>
                        <a:ext cx="214" cy="10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42 w 21600"/>
                          <a:gd name="T13" fmla="*/ 4447 h 21600"/>
                          <a:gd name="T14" fmla="*/ 17058 w 21600"/>
                          <a:gd name="T15" fmla="*/ 17153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rgbClr val="FF0000"/>
                      </a:solidFill>
                      <a:ln w="9525">
                        <a:noFill/>
                        <a:miter lim="800000"/>
                        <a:headEnd/>
                        <a:tailEnd/>
                      </a:ln>
                    </p:spPr>
                    <p:txBody>
                      <a:bodyPr wrap="none" anchor="ctr"/>
                      <a:lstStyle/>
                      <a:p>
                        <a:endParaRPr lang="en-US"/>
                      </a:p>
                    </p:txBody>
                  </p:sp>
                  <p:sp>
                    <p:nvSpPr>
                      <p:cNvPr id="114786" name="Rectangle 1146"/>
                      <p:cNvSpPr>
                        <a:spLocks noChangeArrowheads="1"/>
                      </p:cNvSpPr>
                      <p:nvPr/>
                    </p:nvSpPr>
                    <p:spPr bwMode="auto">
                      <a:xfrm>
                        <a:off x="2525" y="2769"/>
                        <a:ext cx="256" cy="365"/>
                      </a:xfrm>
                      <a:prstGeom prst="rect">
                        <a:avLst/>
                      </a:prstGeom>
                      <a:solidFill>
                        <a:srgbClr val="FF0000"/>
                      </a:solidFill>
                      <a:ln w="9525">
                        <a:noFill/>
                        <a:miter lim="800000"/>
                        <a:headEnd/>
                        <a:tailEnd/>
                      </a:ln>
                    </p:spPr>
                    <p:txBody>
                      <a:bodyPr wrap="none" anchor="ctr"/>
                      <a:lstStyle/>
                      <a:p>
                        <a:endParaRPr lang="en-US"/>
                      </a:p>
                    </p:txBody>
                  </p:sp>
                  <p:sp>
                    <p:nvSpPr>
                      <p:cNvPr id="114787" name="Rectangle 1147"/>
                      <p:cNvSpPr>
                        <a:spLocks noChangeArrowheads="1"/>
                      </p:cNvSpPr>
                      <p:nvPr/>
                    </p:nvSpPr>
                    <p:spPr bwMode="auto">
                      <a:xfrm rot="2700000">
                        <a:off x="2807" y="2328"/>
                        <a:ext cx="182" cy="724"/>
                      </a:xfrm>
                      <a:prstGeom prst="rect">
                        <a:avLst/>
                      </a:prstGeom>
                      <a:solidFill>
                        <a:srgbClr val="FF0000"/>
                      </a:solidFill>
                      <a:ln w="9525">
                        <a:noFill/>
                        <a:miter lim="800000"/>
                        <a:headEnd/>
                        <a:tailEnd/>
                      </a:ln>
                    </p:spPr>
                    <p:txBody>
                      <a:bodyPr wrap="none" anchor="ctr"/>
                      <a:lstStyle/>
                      <a:p>
                        <a:endParaRPr lang="en-US"/>
                      </a:p>
                    </p:txBody>
                  </p:sp>
                  <p:sp>
                    <p:nvSpPr>
                      <p:cNvPr id="114788" name="AutoShape 1148"/>
                      <p:cNvSpPr>
                        <a:spLocks noChangeArrowheads="1"/>
                      </p:cNvSpPr>
                      <p:nvPr/>
                    </p:nvSpPr>
                    <p:spPr bwMode="auto">
                      <a:xfrm flipH="1" flipV="1">
                        <a:off x="3079" y="2370"/>
                        <a:ext cx="127" cy="136"/>
                      </a:xfrm>
                      <a:prstGeom prst="rtTriangle">
                        <a:avLst/>
                      </a:prstGeom>
                      <a:solidFill>
                        <a:srgbClr val="FF0000"/>
                      </a:solidFill>
                      <a:ln w="9525">
                        <a:noFill/>
                        <a:miter lim="800000"/>
                        <a:headEnd/>
                        <a:tailEnd/>
                      </a:ln>
                    </p:spPr>
                    <p:txBody>
                      <a:bodyPr wrap="none" anchor="ctr"/>
                      <a:lstStyle/>
                      <a:p>
                        <a:endParaRPr lang="en-US"/>
                      </a:p>
                    </p:txBody>
                  </p:sp>
                  <p:sp>
                    <p:nvSpPr>
                      <p:cNvPr id="114789" name="AutoShape 1149"/>
                      <p:cNvSpPr>
                        <a:spLocks noChangeArrowheads="1"/>
                      </p:cNvSpPr>
                      <p:nvPr/>
                    </p:nvSpPr>
                    <p:spPr bwMode="auto">
                      <a:xfrm flipH="1" flipV="1">
                        <a:off x="2525" y="2289"/>
                        <a:ext cx="128" cy="137"/>
                      </a:xfrm>
                      <a:prstGeom prst="rtTriangle">
                        <a:avLst/>
                      </a:prstGeom>
                      <a:solidFill>
                        <a:srgbClr val="FF0000"/>
                      </a:solidFill>
                      <a:ln w="9525">
                        <a:noFill/>
                        <a:miter lim="800000"/>
                        <a:headEnd/>
                        <a:tailEnd/>
                      </a:ln>
                    </p:spPr>
                    <p:txBody>
                      <a:bodyPr wrap="none" anchor="ctr"/>
                      <a:lstStyle/>
                      <a:p>
                        <a:endParaRPr lang="en-US"/>
                      </a:p>
                    </p:txBody>
                  </p:sp>
                  <p:sp>
                    <p:nvSpPr>
                      <p:cNvPr id="114790" name="Rectangle 1150"/>
                      <p:cNvSpPr>
                        <a:spLocks noChangeArrowheads="1"/>
                      </p:cNvSpPr>
                      <p:nvPr/>
                    </p:nvSpPr>
                    <p:spPr bwMode="auto">
                      <a:xfrm>
                        <a:off x="3071" y="857"/>
                        <a:ext cx="135" cy="1618"/>
                      </a:xfrm>
                      <a:prstGeom prst="rect">
                        <a:avLst/>
                      </a:prstGeom>
                      <a:solidFill>
                        <a:srgbClr val="FF0000"/>
                      </a:solidFill>
                      <a:ln w="9525">
                        <a:noFill/>
                        <a:miter lim="800000"/>
                        <a:headEnd/>
                        <a:tailEnd/>
                      </a:ln>
                    </p:spPr>
                    <p:txBody>
                      <a:bodyPr wrap="none" anchor="ctr"/>
                      <a:lstStyle/>
                      <a:p>
                        <a:endParaRPr lang="en-US"/>
                      </a:p>
                    </p:txBody>
                  </p:sp>
                  <p:sp>
                    <p:nvSpPr>
                      <p:cNvPr id="114791" name="Rectangle 1151"/>
                      <p:cNvSpPr>
                        <a:spLocks noChangeArrowheads="1"/>
                      </p:cNvSpPr>
                      <p:nvPr/>
                    </p:nvSpPr>
                    <p:spPr bwMode="auto">
                      <a:xfrm>
                        <a:off x="2525" y="2041"/>
                        <a:ext cx="128" cy="283"/>
                      </a:xfrm>
                      <a:prstGeom prst="rect">
                        <a:avLst/>
                      </a:prstGeom>
                      <a:solidFill>
                        <a:srgbClr val="FF0000"/>
                      </a:solidFill>
                      <a:ln w="9525">
                        <a:noFill/>
                        <a:miter lim="800000"/>
                        <a:headEnd/>
                        <a:tailEnd/>
                      </a:ln>
                    </p:spPr>
                    <p:txBody>
                      <a:bodyPr wrap="none" anchor="ctr"/>
                      <a:lstStyle/>
                      <a:p>
                        <a:endParaRPr lang="en-US"/>
                      </a:p>
                    </p:txBody>
                  </p:sp>
                  <p:sp>
                    <p:nvSpPr>
                      <p:cNvPr id="114792" name="Rectangle 1152"/>
                      <p:cNvSpPr>
                        <a:spLocks noChangeArrowheads="1"/>
                      </p:cNvSpPr>
                      <p:nvPr/>
                    </p:nvSpPr>
                    <p:spPr bwMode="auto">
                      <a:xfrm>
                        <a:off x="2738" y="1767"/>
                        <a:ext cx="681" cy="274"/>
                      </a:xfrm>
                      <a:prstGeom prst="rect">
                        <a:avLst/>
                      </a:prstGeom>
                      <a:solidFill>
                        <a:srgbClr val="009900">
                          <a:alpha val="50195"/>
                        </a:srgbClr>
                      </a:solidFill>
                      <a:ln w="9525">
                        <a:noFill/>
                        <a:miter lim="800000"/>
                        <a:headEnd/>
                        <a:tailEnd/>
                      </a:ln>
                    </p:spPr>
                    <p:txBody>
                      <a:bodyPr wrap="none" anchor="ctr"/>
                      <a:lstStyle/>
                      <a:p>
                        <a:endParaRPr lang="en-US"/>
                      </a:p>
                    </p:txBody>
                  </p:sp>
                  <p:sp>
                    <p:nvSpPr>
                      <p:cNvPr id="114793" name="Rectangle 1153"/>
                      <p:cNvSpPr>
                        <a:spLocks noChangeArrowheads="1"/>
                      </p:cNvSpPr>
                      <p:nvPr/>
                    </p:nvSpPr>
                    <p:spPr bwMode="auto">
                      <a:xfrm>
                        <a:off x="3258" y="2041"/>
                        <a:ext cx="161" cy="409"/>
                      </a:xfrm>
                      <a:prstGeom prst="rect">
                        <a:avLst/>
                      </a:prstGeom>
                      <a:solidFill>
                        <a:srgbClr val="009900">
                          <a:alpha val="50195"/>
                        </a:srgbClr>
                      </a:solidFill>
                      <a:ln w="9525">
                        <a:noFill/>
                        <a:miter lim="800000"/>
                        <a:headEnd/>
                        <a:tailEnd/>
                      </a:ln>
                    </p:spPr>
                    <p:txBody>
                      <a:bodyPr wrap="none" anchor="ctr"/>
                      <a:lstStyle/>
                      <a:p>
                        <a:endParaRPr lang="en-US"/>
                      </a:p>
                    </p:txBody>
                  </p:sp>
                  <p:sp>
                    <p:nvSpPr>
                      <p:cNvPr id="114794" name="Rectangle 1154"/>
                      <p:cNvSpPr>
                        <a:spLocks noChangeArrowheads="1"/>
                      </p:cNvSpPr>
                      <p:nvPr/>
                    </p:nvSpPr>
                    <p:spPr bwMode="auto">
                      <a:xfrm>
                        <a:off x="3334" y="2177"/>
                        <a:ext cx="85" cy="182"/>
                      </a:xfrm>
                      <a:prstGeom prst="rect">
                        <a:avLst/>
                      </a:prstGeom>
                      <a:solidFill>
                        <a:schemeClr val="tx1"/>
                      </a:solidFill>
                      <a:ln w="9525">
                        <a:noFill/>
                        <a:miter lim="800000"/>
                        <a:headEnd/>
                        <a:tailEnd/>
                      </a:ln>
                    </p:spPr>
                    <p:txBody>
                      <a:bodyPr wrap="none" anchor="ctr"/>
                      <a:lstStyle/>
                      <a:p>
                        <a:endParaRPr lang="en-US"/>
                      </a:p>
                    </p:txBody>
                  </p:sp>
                  <p:sp>
                    <p:nvSpPr>
                      <p:cNvPr id="114795" name="Rectangle 1155"/>
                      <p:cNvSpPr>
                        <a:spLocks noChangeArrowheads="1"/>
                      </p:cNvSpPr>
                      <p:nvPr/>
                    </p:nvSpPr>
                    <p:spPr bwMode="auto">
                      <a:xfrm>
                        <a:off x="2525" y="902"/>
                        <a:ext cx="135" cy="1482"/>
                      </a:xfrm>
                      <a:prstGeom prst="rect">
                        <a:avLst/>
                      </a:prstGeom>
                      <a:solidFill>
                        <a:srgbClr val="FF0000"/>
                      </a:solidFill>
                      <a:ln w="9525">
                        <a:noFill/>
                        <a:miter lim="800000"/>
                        <a:headEnd/>
                        <a:tailEnd/>
                      </a:ln>
                    </p:spPr>
                    <p:txBody>
                      <a:bodyPr wrap="none" anchor="ctr"/>
                      <a:lstStyle/>
                      <a:p>
                        <a:endParaRPr lang="en-US"/>
                      </a:p>
                    </p:txBody>
                  </p:sp>
                  <p:sp>
                    <p:nvSpPr>
                      <p:cNvPr id="114796" name="AutoShape 1156"/>
                      <p:cNvSpPr>
                        <a:spLocks noChangeArrowheads="1"/>
                      </p:cNvSpPr>
                      <p:nvPr/>
                    </p:nvSpPr>
                    <p:spPr bwMode="auto">
                      <a:xfrm flipH="1" flipV="1">
                        <a:off x="2525" y="1904"/>
                        <a:ext cx="213" cy="137"/>
                      </a:xfrm>
                      <a:prstGeom prst="rtTriangle">
                        <a:avLst/>
                      </a:prstGeom>
                      <a:solidFill>
                        <a:srgbClr val="009900">
                          <a:alpha val="50195"/>
                        </a:srgbClr>
                      </a:solidFill>
                      <a:ln w="9525">
                        <a:noFill/>
                        <a:miter lim="800000"/>
                        <a:headEnd/>
                        <a:tailEnd/>
                      </a:ln>
                    </p:spPr>
                    <p:txBody>
                      <a:bodyPr wrap="none" anchor="ctr"/>
                      <a:lstStyle/>
                      <a:p>
                        <a:endParaRPr lang="en-US"/>
                      </a:p>
                    </p:txBody>
                  </p:sp>
                  <p:sp>
                    <p:nvSpPr>
                      <p:cNvPr id="114797" name="Rectangle 1157"/>
                      <p:cNvSpPr>
                        <a:spLocks noChangeArrowheads="1"/>
                      </p:cNvSpPr>
                      <p:nvPr/>
                    </p:nvSpPr>
                    <p:spPr bwMode="auto">
                      <a:xfrm>
                        <a:off x="2525" y="1767"/>
                        <a:ext cx="213" cy="137"/>
                      </a:xfrm>
                      <a:prstGeom prst="rect">
                        <a:avLst/>
                      </a:prstGeom>
                      <a:solidFill>
                        <a:srgbClr val="009900">
                          <a:alpha val="50195"/>
                        </a:srgbClr>
                      </a:solidFill>
                      <a:ln w="9525">
                        <a:noFill/>
                        <a:miter lim="800000"/>
                        <a:headEnd/>
                        <a:tailEnd/>
                      </a:ln>
                    </p:spPr>
                    <p:txBody>
                      <a:bodyPr wrap="none" anchor="ctr"/>
                      <a:lstStyle/>
                      <a:p>
                        <a:endParaRPr lang="en-US"/>
                      </a:p>
                    </p:txBody>
                  </p:sp>
                  <p:sp>
                    <p:nvSpPr>
                      <p:cNvPr id="114798" name="Rectangle 1158"/>
                      <p:cNvSpPr>
                        <a:spLocks noChangeArrowheads="1"/>
                      </p:cNvSpPr>
                      <p:nvPr/>
                    </p:nvSpPr>
                    <p:spPr bwMode="auto">
                      <a:xfrm>
                        <a:off x="2440" y="2906"/>
                        <a:ext cx="256" cy="319"/>
                      </a:xfrm>
                      <a:prstGeom prst="rect">
                        <a:avLst/>
                      </a:prstGeom>
                      <a:solidFill>
                        <a:srgbClr val="009900">
                          <a:alpha val="50195"/>
                        </a:srgbClr>
                      </a:solidFill>
                      <a:ln w="9525">
                        <a:noFill/>
                        <a:miter lim="800000"/>
                        <a:headEnd/>
                        <a:tailEnd/>
                      </a:ln>
                    </p:spPr>
                    <p:txBody>
                      <a:bodyPr wrap="none" anchor="ctr"/>
                      <a:lstStyle/>
                      <a:p>
                        <a:endParaRPr lang="en-US"/>
                      </a:p>
                    </p:txBody>
                  </p:sp>
                  <p:sp>
                    <p:nvSpPr>
                      <p:cNvPr id="114799" name="AutoShape 1159"/>
                      <p:cNvSpPr>
                        <a:spLocks noChangeArrowheads="1"/>
                      </p:cNvSpPr>
                      <p:nvPr/>
                    </p:nvSpPr>
                    <p:spPr bwMode="auto">
                      <a:xfrm flipH="1">
                        <a:off x="2440" y="2633"/>
                        <a:ext cx="256" cy="273"/>
                      </a:xfrm>
                      <a:prstGeom prst="rtTriangle">
                        <a:avLst/>
                      </a:prstGeom>
                      <a:solidFill>
                        <a:srgbClr val="009900">
                          <a:alpha val="50195"/>
                        </a:srgbClr>
                      </a:solidFill>
                      <a:ln w="9525">
                        <a:noFill/>
                        <a:miter lim="800000"/>
                        <a:headEnd/>
                        <a:tailEnd/>
                      </a:ln>
                    </p:spPr>
                    <p:txBody>
                      <a:bodyPr wrap="none" anchor="ctr"/>
                      <a:lstStyle/>
                      <a:p>
                        <a:endParaRPr lang="en-US"/>
                      </a:p>
                    </p:txBody>
                  </p:sp>
                  <p:sp>
                    <p:nvSpPr>
                      <p:cNvPr id="114800" name="Rectangle 1160"/>
                      <p:cNvSpPr>
                        <a:spLocks noChangeArrowheads="1"/>
                      </p:cNvSpPr>
                      <p:nvPr/>
                    </p:nvSpPr>
                    <p:spPr bwMode="auto">
                      <a:xfrm>
                        <a:off x="2440" y="902"/>
                        <a:ext cx="85" cy="1048"/>
                      </a:xfrm>
                      <a:prstGeom prst="rect">
                        <a:avLst/>
                      </a:prstGeom>
                      <a:solidFill>
                        <a:srgbClr val="FF0000"/>
                      </a:solidFill>
                      <a:ln w="9525">
                        <a:noFill/>
                        <a:miter lim="800000"/>
                        <a:headEnd/>
                        <a:tailEnd/>
                      </a:ln>
                    </p:spPr>
                    <p:txBody>
                      <a:bodyPr wrap="none" anchor="ctr"/>
                      <a:lstStyle/>
                      <a:p>
                        <a:endParaRPr lang="en-US"/>
                      </a:p>
                    </p:txBody>
                  </p:sp>
                  <p:sp>
                    <p:nvSpPr>
                      <p:cNvPr id="114801" name="AutoShape 1161"/>
                      <p:cNvSpPr>
                        <a:spLocks noChangeArrowheads="1"/>
                      </p:cNvSpPr>
                      <p:nvPr/>
                    </p:nvSpPr>
                    <p:spPr bwMode="auto">
                      <a:xfrm flipH="1" flipV="1">
                        <a:off x="2440" y="1939"/>
                        <a:ext cx="128" cy="137"/>
                      </a:xfrm>
                      <a:prstGeom prst="rtTriangle">
                        <a:avLst/>
                      </a:prstGeom>
                      <a:solidFill>
                        <a:srgbClr val="FF0000"/>
                      </a:solidFill>
                      <a:ln w="9525">
                        <a:noFill/>
                        <a:miter lim="800000"/>
                        <a:headEnd/>
                        <a:tailEnd/>
                      </a:ln>
                    </p:spPr>
                    <p:txBody>
                      <a:bodyPr wrap="none" anchor="ctr"/>
                      <a:lstStyle/>
                      <a:p>
                        <a:endParaRPr lang="en-US"/>
                      </a:p>
                    </p:txBody>
                  </p:sp>
                  <p:sp>
                    <p:nvSpPr>
                      <p:cNvPr id="114802" name="Rectangle 1162"/>
                      <p:cNvSpPr>
                        <a:spLocks noChangeArrowheads="1"/>
                      </p:cNvSpPr>
                      <p:nvPr/>
                    </p:nvSpPr>
                    <p:spPr bwMode="auto">
                      <a:xfrm>
                        <a:off x="2152" y="1358"/>
                        <a:ext cx="85" cy="182"/>
                      </a:xfrm>
                      <a:prstGeom prst="rect">
                        <a:avLst/>
                      </a:prstGeom>
                      <a:solidFill>
                        <a:schemeClr val="tx1"/>
                      </a:solidFill>
                      <a:ln w="9525">
                        <a:noFill/>
                        <a:miter lim="800000"/>
                        <a:headEnd/>
                        <a:tailEnd/>
                      </a:ln>
                    </p:spPr>
                    <p:txBody>
                      <a:bodyPr wrap="none" anchor="ctr"/>
                      <a:lstStyle/>
                      <a:p>
                        <a:endParaRPr lang="en-US"/>
                      </a:p>
                    </p:txBody>
                  </p:sp>
                  <p:sp>
                    <p:nvSpPr>
                      <p:cNvPr id="114803" name="Rectangle 1163"/>
                      <p:cNvSpPr>
                        <a:spLocks noChangeArrowheads="1"/>
                      </p:cNvSpPr>
                      <p:nvPr/>
                    </p:nvSpPr>
                    <p:spPr bwMode="auto">
                      <a:xfrm flipH="1" flipV="1">
                        <a:off x="3419" y="923"/>
                        <a:ext cx="85" cy="182"/>
                      </a:xfrm>
                      <a:prstGeom prst="rect">
                        <a:avLst/>
                      </a:prstGeom>
                      <a:solidFill>
                        <a:schemeClr val="tx1"/>
                      </a:solidFill>
                      <a:ln w="9525">
                        <a:noFill/>
                        <a:miter lim="800000"/>
                        <a:headEnd/>
                        <a:tailEnd/>
                      </a:ln>
                    </p:spPr>
                    <p:txBody>
                      <a:bodyPr wrap="none" anchor="ctr"/>
                      <a:lstStyle/>
                      <a:p>
                        <a:endParaRPr lang="en-US"/>
                      </a:p>
                    </p:txBody>
                  </p:sp>
                  <p:sp>
                    <p:nvSpPr>
                      <p:cNvPr id="114804" name="Rectangle 1164"/>
                      <p:cNvSpPr>
                        <a:spLocks noChangeArrowheads="1"/>
                      </p:cNvSpPr>
                      <p:nvPr/>
                    </p:nvSpPr>
                    <p:spPr bwMode="auto">
                      <a:xfrm>
                        <a:off x="2440" y="902"/>
                        <a:ext cx="341" cy="228"/>
                      </a:xfrm>
                      <a:prstGeom prst="rect">
                        <a:avLst/>
                      </a:prstGeom>
                      <a:noFill/>
                      <a:ln w="9525">
                        <a:solidFill>
                          <a:schemeClr val="tx1"/>
                        </a:solidFill>
                        <a:prstDash val="sysDot"/>
                        <a:miter lim="800000"/>
                        <a:headEnd/>
                        <a:tailEnd/>
                      </a:ln>
                    </p:spPr>
                    <p:txBody>
                      <a:bodyPr wrap="none" anchor="ctr"/>
                      <a:lstStyle/>
                      <a:p>
                        <a:endParaRPr lang="en-US"/>
                      </a:p>
                    </p:txBody>
                  </p:sp>
                  <p:sp>
                    <p:nvSpPr>
                      <p:cNvPr id="114805" name="Rectangle 1165"/>
                      <p:cNvSpPr>
                        <a:spLocks noChangeArrowheads="1"/>
                      </p:cNvSpPr>
                      <p:nvPr/>
                    </p:nvSpPr>
                    <p:spPr bwMode="auto">
                      <a:xfrm>
                        <a:off x="2908" y="1333"/>
                        <a:ext cx="341" cy="228"/>
                      </a:xfrm>
                      <a:prstGeom prst="rect">
                        <a:avLst/>
                      </a:prstGeom>
                      <a:noFill/>
                      <a:ln w="9525">
                        <a:solidFill>
                          <a:schemeClr val="tx1"/>
                        </a:solidFill>
                        <a:prstDash val="sysDot"/>
                        <a:miter lim="800000"/>
                        <a:headEnd/>
                        <a:tailEnd/>
                      </a:ln>
                    </p:spPr>
                    <p:txBody>
                      <a:bodyPr wrap="none" anchor="ctr"/>
                      <a:lstStyle/>
                      <a:p>
                        <a:endParaRPr lang="en-US"/>
                      </a:p>
                    </p:txBody>
                  </p:sp>
                  <p:sp>
                    <p:nvSpPr>
                      <p:cNvPr id="114806" name="Rectangle 1166"/>
                      <p:cNvSpPr>
                        <a:spLocks noChangeArrowheads="1"/>
                      </p:cNvSpPr>
                      <p:nvPr/>
                    </p:nvSpPr>
                    <p:spPr bwMode="auto">
                      <a:xfrm>
                        <a:off x="2987" y="853"/>
                        <a:ext cx="135" cy="487"/>
                      </a:xfrm>
                      <a:prstGeom prst="rect">
                        <a:avLst/>
                      </a:prstGeom>
                      <a:solidFill>
                        <a:srgbClr val="FF0000"/>
                      </a:solidFill>
                      <a:ln w="9525">
                        <a:noFill/>
                        <a:miter lim="800000"/>
                        <a:headEnd/>
                        <a:tailEnd/>
                      </a:ln>
                    </p:spPr>
                    <p:txBody>
                      <a:bodyPr wrap="none" anchor="ctr"/>
                      <a:lstStyle/>
                      <a:p>
                        <a:endParaRPr lang="en-US"/>
                      </a:p>
                    </p:txBody>
                  </p:sp>
                  <p:sp>
                    <p:nvSpPr>
                      <p:cNvPr id="114807" name="Rectangle 1167"/>
                      <p:cNvSpPr>
                        <a:spLocks noChangeArrowheads="1"/>
                      </p:cNvSpPr>
                      <p:nvPr/>
                    </p:nvSpPr>
                    <p:spPr bwMode="auto">
                      <a:xfrm flipH="1" flipV="1">
                        <a:off x="2483" y="937"/>
                        <a:ext cx="936" cy="137"/>
                      </a:xfrm>
                      <a:prstGeom prst="rect">
                        <a:avLst/>
                      </a:prstGeom>
                      <a:solidFill>
                        <a:srgbClr val="009900">
                          <a:alpha val="50195"/>
                        </a:srgbClr>
                      </a:solidFill>
                      <a:ln w="9525">
                        <a:noFill/>
                        <a:miter lim="800000"/>
                        <a:headEnd/>
                        <a:tailEnd/>
                      </a:ln>
                    </p:spPr>
                    <p:txBody>
                      <a:bodyPr wrap="none" anchor="ctr"/>
                      <a:lstStyle/>
                      <a:p>
                        <a:endParaRPr lang="en-US"/>
                      </a:p>
                    </p:txBody>
                  </p:sp>
                  <p:sp>
                    <p:nvSpPr>
                      <p:cNvPr id="114808" name="Rectangle 1168"/>
                      <p:cNvSpPr>
                        <a:spLocks noChangeArrowheads="1"/>
                      </p:cNvSpPr>
                      <p:nvPr/>
                    </p:nvSpPr>
                    <p:spPr bwMode="auto">
                      <a:xfrm>
                        <a:off x="2240" y="1393"/>
                        <a:ext cx="936" cy="136"/>
                      </a:xfrm>
                      <a:prstGeom prst="rect">
                        <a:avLst/>
                      </a:prstGeom>
                      <a:solidFill>
                        <a:srgbClr val="009900">
                          <a:alpha val="50195"/>
                        </a:srgbClr>
                      </a:solidFill>
                      <a:ln w="9525">
                        <a:noFill/>
                        <a:miter lim="800000"/>
                        <a:headEnd/>
                        <a:tailEnd/>
                      </a:ln>
                    </p:spPr>
                    <p:txBody>
                      <a:bodyPr wrap="none" anchor="ctr"/>
                      <a:lstStyle/>
                      <a:p>
                        <a:endParaRPr lang="en-US"/>
                      </a:p>
                    </p:txBody>
                  </p:sp>
                  <p:sp>
                    <p:nvSpPr>
                      <p:cNvPr id="114809" name="Rectangle 1169"/>
                      <p:cNvSpPr>
                        <a:spLocks noChangeArrowheads="1"/>
                      </p:cNvSpPr>
                      <p:nvPr/>
                    </p:nvSpPr>
                    <p:spPr bwMode="auto">
                      <a:xfrm rot="-2700000">
                        <a:off x="2198" y="2254"/>
                        <a:ext cx="340" cy="638"/>
                      </a:xfrm>
                      <a:prstGeom prst="rect">
                        <a:avLst/>
                      </a:prstGeom>
                      <a:solidFill>
                        <a:srgbClr val="009900">
                          <a:alpha val="50195"/>
                        </a:srgbClr>
                      </a:solidFill>
                      <a:ln w="9525">
                        <a:noFill/>
                        <a:miter lim="800000"/>
                        <a:headEnd/>
                        <a:tailEnd/>
                      </a:ln>
                    </p:spPr>
                    <p:txBody>
                      <a:bodyPr wrap="none" anchor="ctr"/>
                      <a:lstStyle/>
                      <a:p>
                        <a:endParaRPr lang="en-US"/>
                      </a:p>
                    </p:txBody>
                  </p:sp>
                  <p:sp>
                    <p:nvSpPr>
                      <p:cNvPr id="114810" name="Rectangle 1170"/>
                      <p:cNvSpPr>
                        <a:spLocks noChangeArrowheads="1"/>
                      </p:cNvSpPr>
                      <p:nvPr/>
                    </p:nvSpPr>
                    <p:spPr bwMode="auto">
                      <a:xfrm>
                        <a:off x="1760" y="3225"/>
                        <a:ext cx="170" cy="910"/>
                      </a:xfrm>
                      <a:prstGeom prst="rect">
                        <a:avLst/>
                      </a:prstGeom>
                      <a:solidFill>
                        <a:srgbClr val="009900">
                          <a:alpha val="50195"/>
                        </a:srgbClr>
                      </a:solidFill>
                      <a:ln w="9525">
                        <a:noFill/>
                        <a:miter lim="800000"/>
                        <a:headEnd/>
                        <a:tailEnd/>
                      </a:ln>
                    </p:spPr>
                    <p:txBody>
                      <a:bodyPr wrap="none" anchor="ctr"/>
                      <a:lstStyle/>
                      <a:p>
                        <a:endParaRPr lang="en-US"/>
                      </a:p>
                    </p:txBody>
                  </p:sp>
                  <p:sp>
                    <p:nvSpPr>
                      <p:cNvPr id="114811" name="Rectangle 1171"/>
                      <p:cNvSpPr>
                        <a:spLocks noChangeArrowheads="1"/>
                      </p:cNvSpPr>
                      <p:nvPr/>
                    </p:nvSpPr>
                    <p:spPr bwMode="auto">
                      <a:xfrm>
                        <a:off x="2440" y="3225"/>
                        <a:ext cx="171" cy="910"/>
                      </a:xfrm>
                      <a:prstGeom prst="rect">
                        <a:avLst/>
                      </a:prstGeom>
                      <a:solidFill>
                        <a:srgbClr val="009900">
                          <a:alpha val="50195"/>
                        </a:srgbClr>
                      </a:solidFill>
                      <a:ln w="9525">
                        <a:noFill/>
                        <a:miter lim="800000"/>
                        <a:headEnd/>
                        <a:tailEnd/>
                      </a:ln>
                    </p:spPr>
                    <p:txBody>
                      <a:bodyPr wrap="none" anchor="ctr"/>
                      <a:lstStyle/>
                      <a:p>
                        <a:endParaRPr lang="en-US"/>
                      </a:p>
                    </p:txBody>
                  </p:sp>
                  <p:sp>
                    <p:nvSpPr>
                      <p:cNvPr id="114812" name="Text Box 1172"/>
                      <p:cNvSpPr txBox="1">
                        <a:spLocks noChangeArrowheads="1"/>
                      </p:cNvSpPr>
                      <p:nvPr/>
                    </p:nvSpPr>
                    <p:spPr bwMode="auto">
                      <a:xfrm>
                        <a:off x="2124" y="720"/>
                        <a:ext cx="558" cy="633"/>
                      </a:xfrm>
                      <a:prstGeom prst="rect">
                        <a:avLst/>
                      </a:prstGeom>
                      <a:noFill/>
                      <a:ln w="9525">
                        <a:noFill/>
                        <a:miter lim="800000"/>
                        <a:headEnd/>
                        <a:tailEnd/>
                      </a:ln>
                    </p:spPr>
                    <p:txBody>
                      <a:bodyPr wrap="none">
                        <a:spAutoFit/>
                      </a:bodyPr>
                      <a:lstStyle/>
                      <a:p>
                        <a:pPr eaLnBrk="1" hangingPunct="1"/>
                        <a:r>
                          <a:rPr lang="en-US">
                            <a:solidFill>
                              <a:srgbClr val="000000"/>
                            </a:solidFill>
                            <a:latin typeface="Arial" pitchFamily="34" charset="0"/>
                          </a:rPr>
                          <a:t>Vdd</a:t>
                        </a:r>
                      </a:p>
                    </p:txBody>
                  </p:sp>
                  <p:sp>
                    <p:nvSpPr>
                      <p:cNvPr id="114813" name="Text Box 1173"/>
                      <p:cNvSpPr txBox="1">
                        <a:spLocks noChangeArrowheads="1"/>
                      </p:cNvSpPr>
                      <p:nvPr/>
                    </p:nvSpPr>
                    <p:spPr bwMode="auto">
                      <a:xfrm>
                        <a:off x="2940" y="2888"/>
                        <a:ext cx="534" cy="633"/>
                      </a:xfrm>
                      <a:prstGeom prst="rect">
                        <a:avLst/>
                      </a:prstGeom>
                      <a:noFill/>
                      <a:ln w="9525">
                        <a:noFill/>
                        <a:miter lim="800000"/>
                        <a:headEnd/>
                        <a:tailEnd/>
                      </a:ln>
                    </p:spPr>
                    <p:txBody>
                      <a:bodyPr wrap="none">
                        <a:spAutoFit/>
                      </a:bodyPr>
                      <a:lstStyle/>
                      <a:p>
                        <a:pPr eaLnBrk="1" hangingPunct="1"/>
                        <a:r>
                          <a:rPr lang="en-US">
                            <a:solidFill>
                              <a:srgbClr val="000000"/>
                            </a:solidFill>
                            <a:latin typeface="Arial" pitchFamily="34" charset="0"/>
                          </a:rPr>
                          <a:t>Vss</a:t>
                        </a:r>
                      </a:p>
                    </p:txBody>
                  </p:sp>
                  <p:sp>
                    <p:nvSpPr>
                      <p:cNvPr id="114814" name="Text Box 1174"/>
                      <p:cNvSpPr txBox="1">
                        <a:spLocks noChangeArrowheads="1"/>
                      </p:cNvSpPr>
                      <p:nvPr/>
                    </p:nvSpPr>
                    <p:spPr bwMode="auto">
                      <a:xfrm>
                        <a:off x="2936" y="1065"/>
                        <a:ext cx="426" cy="633"/>
                      </a:xfrm>
                      <a:prstGeom prst="rect">
                        <a:avLst/>
                      </a:prstGeom>
                      <a:noFill/>
                      <a:ln w="9525">
                        <a:noFill/>
                        <a:miter lim="800000"/>
                        <a:headEnd/>
                        <a:tailEnd/>
                      </a:ln>
                    </p:spPr>
                    <p:txBody>
                      <a:bodyPr wrap="none">
                        <a:spAutoFit/>
                      </a:bodyPr>
                      <a:lstStyle/>
                      <a:p>
                        <a:pPr eaLnBrk="1" hangingPunct="1"/>
                        <a:r>
                          <a:rPr lang="en-US">
                            <a:solidFill>
                              <a:srgbClr val="000000"/>
                            </a:solidFill>
                            <a:latin typeface="Arial" pitchFamily="34" charset="0"/>
                          </a:rPr>
                          <a:t>T3</a:t>
                        </a:r>
                      </a:p>
                    </p:txBody>
                  </p:sp>
                  <p:sp>
                    <p:nvSpPr>
                      <p:cNvPr id="114815" name="Text Box 1175"/>
                      <p:cNvSpPr txBox="1">
                        <a:spLocks noChangeArrowheads="1"/>
                      </p:cNvSpPr>
                      <p:nvPr/>
                    </p:nvSpPr>
                    <p:spPr bwMode="auto">
                      <a:xfrm>
                        <a:off x="2400" y="1208"/>
                        <a:ext cx="426" cy="633"/>
                      </a:xfrm>
                      <a:prstGeom prst="rect">
                        <a:avLst/>
                      </a:prstGeom>
                      <a:noFill/>
                      <a:ln w="9525">
                        <a:noFill/>
                        <a:miter lim="800000"/>
                        <a:headEnd/>
                        <a:tailEnd/>
                      </a:ln>
                    </p:spPr>
                    <p:txBody>
                      <a:bodyPr wrap="none">
                        <a:spAutoFit/>
                      </a:bodyPr>
                      <a:lstStyle/>
                      <a:p>
                        <a:pPr eaLnBrk="1" hangingPunct="1"/>
                        <a:r>
                          <a:rPr lang="en-US">
                            <a:solidFill>
                              <a:srgbClr val="000000"/>
                            </a:solidFill>
                            <a:latin typeface="Arial" pitchFamily="34" charset="0"/>
                          </a:rPr>
                          <a:t>T4</a:t>
                        </a:r>
                      </a:p>
                    </p:txBody>
                  </p:sp>
                  <p:sp>
                    <p:nvSpPr>
                      <p:cNvPr id="114816" name="Text Box 1176"/>
                      <p:cNvSpPr txBox="1">
                        <a:spLocks noChangeArrowheads="1"/>
                      </p:cNvSpPr>
                      <p:nvPr/>
                    </p:nvSpPr>
                    <p:spPr bwMode="auto">
                      <a:xfrm>
                        <a:off x="3032" y="2025"/>
                        <a:ext cx="426" cy="633"/>
                      </a:xfrm>
                      <a:prstGeom prst="rect">
                        <a:avLst/>
                      </a:prstGeom>
                      <a:noFill/>
                      <a:ln w="9525">
                        <a:noFill/>
                        <a:miter lim="800000"/>
                        <a:headEnd/>
                        <a:tailEnd/>
                      </a:ln>
                    </p:spPr>
                    <p:txBody>
                      <a:bodyPr wrap="none">
                        <a:spAutoFit/>
                      </a:bodyPr>
                      <a:lstStyle/>
                      <a:p>
                        <a:pPr eaLnBrk="1" hangingPunct="1"/>
                        <a:r>
                          <a:rPr lang="en-US">
                            <a:solidFill>
                              <a:srgbClr val="000000"/>
                            </a:solidFill>
                            <a:latin typeface="Arial" pitchFamily="34" charset="0"/>
                          </a:rPr>
                          <a:t>T1</a:t>
                        </a:r>
                      </a:p>
                    </p:txBody>
                  </p:sp>
                  <p:sp>
                    <p:nvSpPr>
                      <p:cNvPr id="114817" name="Text Box 1177"/>
                      <p:cNvSpPr txBox="1">
                        <a:spLocks noChangeArrowheads="1"/>
                      </p:cNvSpPr>
                      <p:nvPr/>
                    </p:nvSpPr>
                    <p:spPr bwMode="auto">
                      <a:xfrm>
                        <a:off x="2448" y="2312"/>
                        <a:ext cx="426" cy="633"/>
                      </a:xfrm>
                      <a:prstGeom prst="rect">
                        <a:avLst/>
                      </a:prstGeom>
                      <a:noFill/>
                      <a:ln w="9525">
                        <a:noFill/>
                        <a:miter lim="800000"/>
                        <a:headEnd/>
                        <a:tailEnd/>
                      </a:ln>
                    </p:spPr>
                    <p:txBody>
                      <a:bodyPr wrap="none">
                        <a:spAutoFit/>
                      </a:bodyPr>
                      <a:lstStyle/>
                      <a:p>
                        <a:pPr eaLnBrk="1" hangingPunct="1"/>
                        <a:r>
                          <a:rPr lang="en-US">
                            <a:solidFill>
                              <a:srgbClr val="000000"/>
                            </a:solidFill>
                            <a:latin typeface="Arial" pitchFamily="34" charset="0"/>
                          </a:rPr>
                          <a:t>T2</a:t>
                        </a:r>
                      </a:p>
                    </p:txBody>
                  </p:sp>
                  <p:sp>
                    <p:nvSpPr>
                      <p:cNvPr id="114818" name="Rectangle 1178"/>
                      <p:cNvSpPr>
                        <a:spLocks noChangeArrowheads="1"/>
                      </p:cNvSpPr>
                      <p:nvPr/>
                    </p:nvSpPr>
                    <p:spPr bwMode="auto">
                      <a:xfrm>
                        <a:off x="1760" y="3088"/>
                        <a:ext cx="255" cy="228"/>
                      </a:xfrm>
                      <a:prstGeom prst="rect">
                        <a:avLst/>
                      </a:prstGeom>
                      <a:solidFill>
                        <a:srgbClr val="009900">
                          <a:alpha val="50195"/>
                        </a:srgbClr>
                      </a:solidFill>
                      <a:ln w="9525">
                        <a:noFill/>
                        <a:miter lim="800000"/>
                        <a:headEnd/>
                        <a:tailEnd/>
                      </a:ln>
                    </p:spPr>
                    <p:txBody>
                      <a:bodyPr wrap="none" anchor="ctr"/>
                      <a:lstStyle/>
                      <a:p>
                        <a:endParaRPr lang="en-US"/>
                      </a:p>
                    </p:txBody>
                  </p:sp>
                  <p:sp>
                    <p:nvSpPr>
                      <p:cNvPr id="114819" name="Rectangle 1179"/>
                      <p:cNvSpPr>
                        <a:spLocks noChangeArrowheads="1"/>
                      </p:cNvSpPr>
                      <p:nvPr/>
                    </p:nvSpPr>
                    <p:spPr bwMode="auto">
                      <a:xfrm>
                        <a:off x="1802" y="2951"/>
                        <a:ext cx="85" cy="137"/>
                      </a:xfrm>
                      <a:prstGeom prst="rect">
                        <a:avLst/>
                      </a:prstGeom>
                      <a:solidFill>
                        <a:srgbClr val="009900">
                          <a:alpha val="50195"/>
                        </a:srgbClr>
                      </a:solidFill>
                      <a:ln w="9525">
                        <a:noFill/>
                        <a:miter lim="800000"/>
                        <a:headEnd/>
                        <a:tailEnd/>
                      </a:ln>
                    </p:spPr>
                    <p:txBody>
                      <a:bodyPr wrap="none" anchor="ctr"/>
                      <a:lstStyle/>
                      <a:p>
                        <a:endParaRPr lang="en-US"/>
                      </a:p>
                    </p:txBody>
                  </p:sp>
                  <p:sp>
                    <p:nvSpPr>
                      <p:cNvPr id="114820" name="Rectangle 1180"/>
                      <p:cNvSpPr>
                        <a:spLocks noChangeArrowheads="1"/>
                      </p:cNvSpPr>
                      <p:nvPr/>
                    </p:nvSpPr>
                    <p:spPr bwMode="auto">
                      <a:xfrm>
                        <a:off x="1872" y="2946"/>
                        <a:ext cx="144" cy="192"/>
                      </a:xfrm>
                      <a:prstGeom prst="rect">
                        <a:avLst/>
                      </a:prstGeom>
                      <a:solidFill>
                        <a:srgbClr val="009900">
                          <a:alpha val="50195"/>
                        </a:srgbClr>
                      </a:solidFill>
                      <a:ln w="9525">
                        <a:noFill/>
                        <a:miter lim="800000"/>
                        <a:headEnd/>
                        <a:tailEnd/>
                      </a:ln>
                    </p:spPr>
                    <p:txBody>
                      <a:bodyPr wrap="none" anchor="ctr"/>
                      <a:lstStyle/>
                      <a:p>
                        <a:endParaRPr lang="en-US"/>
                      </a:p>
                    </p:txBody>
                  </p:sp>
                  <p:sp>
                    <p:nvSpPr>
                      <p:cNvPr id="114821" name="AutoShape 1181"/>
                      <p:cNvSpPr>
                        <a:spLocks noChangeArrowheads="1"/>
                      </p:cNvSpPr>
                      <p:nvPr/>
                    </p:nvSpPr>
                    <p:spPr bwMode="auto">
                      <a:xfrm flipV="1">
                        <a:off x="2034" y="2223"/>
                        <a:ext cx="277" cy="273"/>
                      </a:xfrm>
                      <a:prstGeom prst="rtTriangle">
                        <a:avLst/>
                      </a:prstGeom>
                      <a:solidFill>
                        <a:srgbClr val="009900">
                          <a:alpha val="50195"/>
                        </a:srgbClr>
                      </a:solidFill>
                      <a:ln w="9525">
                        <a:noFill/>
                        <a:miter lim="800000"/>
                        <a:headEnd/>
                        <a:tailEnd/>
                      </a:ln>
                    </p:spPr>
                    <p:txBody>
                      <a:bodyPr wrap="none" anchor="ctr"/>
                      <a:lstStyle/>
                      <a:p>
                        <a:endParaRPr lang="en-US"/>
                      </a:p>
                    </p:txBody>
                  </p:sp>
                  <p:sp>
                    <p:nvSpPr>
                      <p:cNvPr id="114822" name="Rectangle 1182"/>
                      <p:cNvSpPr>
                        <a:spLocks noChangeArrowheads="1"/>
                      </p:cNvSpPr>
                      <p:nvPr/>
                    </p:nvSpPr>
                    <p:spPr bwMode="auto">
                      <a:xfrm>
                        <a:off x="2027" y="2279"/>
                        <a:ext cx="85" cy="182"/>
                      </a:xfrm>
                      <a:prstGeom prst="rect">
                        <a:avLst/>
                      </a:prstGeom>
                      <a:solidFill>
                        <a:schemeClr val="tx1"/>
                      </a:solidFill>
                      <a:ln w="9525">
                        <a:noFill/>
                        <a:miter lim="800000"/>
                        <a:headEnd/>
                        <a:tailEnd/>
                      </a:ln>
                    </p:spPr>
                    <p:txBody>
                      <a:bodyPr wrap="none" anchor="ctr"/>
                      <a:lstStyle/>
                      <a:p>
                        <a:endParaRPr lang="en-US"/>
                      </a:p>
                    </p:txBody>
                  </p:sp>
                  <p:sp>
                    <p:nvSpPr>
                      <p:cNvPr id="114823" name="Text Box 1183"/>
                      <p:cNvSpPr txBox="1">
                        <a:spLocks noChangeArrowheads="1"/>
                      </p:cNvSpPr>
                      <p:nvPr/>
                    </p:nvSpPr>
                    <p:spPr bwMode="auto">
                      <a:xfrm>
                        <a:off x="1872" y="3505"/>
                        <a:ext cx="426" cy="633"/>
                      </a:xfrm>
                      <a:prstGeom prst="rect">
                        <a:avLst/>
                      </a:prstGeom>
                      <a:noFill/>
                      <a:ln w="9525">
                        <a:noFill/>
                        <a:miter lim="800000"/>
                        <a:headEnd/>
                        <a:tailEnd/>
                      </a:ln>
                    </p:spPr>
                    <p:txBody>
                      <a:bodyPr wrap="none">
                        <a:spAutoFit/>
                      </a:bodyPr>
                      <a:lstStyle/>
                      <a:p>
                        <a:pPr eaLnBrk="1" hangingPunct="1"/>
                        <a:r>
                          <a:rPr lang="en-US">
                            <a:solidFill>
                              <a:srgbClr val="000000"/>
                            </a:solidFill>
                            <a:latin typeface="Arial" pitchFamily="34" charset="0"/>
                          </a:rPr>
                          <a:t>T5</a:t>
                        </a:r>
                      </a:p>
                    </p:txBody>
                  </p:sp>
                  <p:sp>
                    <p:nvSpPr>
                      <p:cNvPr id="114824" name="Text Box 1184"/>
                      <p:cNvSpPr txBox="1">
                        <a:spLocks noChangeArrowheads="1"/>
                      </p:cNvSpPr>
                      <p:nvPr/>
                    </p:nvSpPr>
                    <p:spPr bwMode="auto">
                      <a:xfrm>
                        <a:off x="2544" y="3513"/>
                        <a:ext cx="426" cy="633"/>
                      </a:xfrm>
                      <a:prstGeom prst="rect">
                        <a:avLst/>
                      </a:prstGeom>
                      <a:noFill/>
                      <a:ln w="9525">
                        <a:noFill/>
                        <a:miter lim="800000"/>
                        <a:headEnd/>
                        <a:tailEnd/>
                      </a:ln>
                    </p:spPr>
                    <p:txBody>
                      <a:bodyPr wrap="none">
                        <a:spAutoFit/>
                      </a:bodyPr>
                      <a:lstStyle/>
                      <a:p>
                        <a:pPr eaLnBrk="1" hangingPunct="1"/>
                        <a:r>
                          <a:rPr lang="en-US">
                            <a:solidFill>
                              <a:srgbClr val="000000"/>
                            </a:solidFill>
                            <a:latin typeface="Arial" pitchFamily="34" charset="0"/>
                          </a:rPr>
                          <a:t>T6</a:t>
                        </a:r>
                      </a:p>
                    </p:txBody>
                  </p:sp>
                </p:grpSp>
                <p:grpSp>
                  <p:nvGrpSpPr>
                    <p:cNvPr id="115485" name="Group 1185"/>
                    <p:cNvGrpSpPr>
                      <a:grpSpLocks/>
                    </p:cNvGrpSpPr>
                    <p:nvPr/>
                  </p:nvGrpSpPr>
                  <p:grpSpPr bwMode="auto">
                    <a:xfrm flipH="1" flipV="1">
                      <a:off x="3723" y="1968"/>
                      <a:ext cx="1248" cy="1296"/>
                      <a:chOff x="1632" y="720"/>
                      <a:chExt cx="1872" cy="3552"/>
                    </a:xfrm>
                  </p:grpSpPr>
                  <p:sp>
                    <p:nvSpPr>
                      <p:cNvPr id="114717" name="Rectangle 1186"/>
                      <p:cNvSpPr>
                        <a:spLocks noChangeArrowheads="1"/>
                      </p:cNvSpPr>
                      <p:nvPr/>
                    </p:nvSpPr>
                    <p:spPr bwMode="auto">
                      <a:xfrm>
                        <a:off x="2143" y="720"/>
                        <a:ext cx="170" cy="956"/>
                      </a:xfrm>
                      <a:prstGeom prst="rect">
                        <a:avLst/>
                      </a:prstGeom>
                      <a:solidFill>
                        <a:srgbClr val="32A0DA">
                          <a:alpha val="50195"/>
                        </a:srgbClr>
                      </a:solidFill>
                      <a:ln w="9525">
                        <a:noFill/>
                        <a:miter lim="800000"/>
                        <a:headEnd/>
                        <a:tailEnd/>
                      </a:ln>
                    </p:spPr>
                    <p:txBody>
                      <a:bodyPr wrap="none" anchor="ctr"/>
                      <a:lstStyle/>
                      <a:p>
                        <a:endParaRPr lang="en-US"/>
                      </a:p>
                    </p:txBody>
                  </p:sp>
                  <p:sp>
                    <p:nvSpPr>
                      <p:cNvPr id="114718" name="Rectangle 1187"/>
                      <p:cNvSpPr>
                        <a:spLocks noChangeArrowheads="1"/>
                      </p:cNvSpPr>
                      <p:nvPr/>
                    </p:nvSpPr>
                    <p:spPr bwMode="auto">
                      <a:xfrm>
                        <a:off x="2270" y="720"/>
                        <a:ext cx="1234" cy="501"/>
                      </a:xfrm>
                      <a:prstGeom prst="rect">
                        <a:avLst/>
                      </a:prstGeom>
                      <a:solidFill>
                        <a:srgbClr val="32A0DA">
                          <a:alpha val="50195"/>
                        </a:srgbClr>
                      </a:solidFill>
                      <a:ln w="9525">
                        <a:noFill/>
                        <a:miter lim="800000"/>
                        <a:headEnd/>
                        <a:tailEnd/>
                      </a:ln>
                    </p:spPr>
                    <p:txBody>
                      <a:bodyPr wrap="none" anchor="ctr"/>
                      <a:lstStyle/>
                      <a:p>
                        <a:endParaRPr lang="en-US"/>
                      </a:p>
                    </p:txBody>
                  </p:sp>
                  <p:sp>
                    <p:nvSpPr>
                      <p:cNvPr id="114719" name="Rectangle 1188"/>
                      <p:cNvSpPr>
                        <a:spLocks noChangeArrowheads="1"/>
                      </p:cNvSpPr>
                      <p:nvPr/>
                    </p:nvSpPr>
                    <p:spPr bwMode="auto">
                      <a:xfrm>
                        <a:off x="2038" y="1950"/>
                        <a:ext cx="1381" cy="1229"/>
                      </a:xfrm>
                      <a:prstGeom prst="rect">
                        <a:avLst/>
                      </a:prstGeom>
                      <a:solidFill>
                        <a:srgbClr val="32A0DA">
                          <a:alpha val="50195"/>
                        </a:srgbClr>
                      </a:solidFill>
                      <a:ln w="9525">
                        <a:noFill/>
                        <a:miter lim="800000"/>
                        <a:headEnd/>
                        <a:tailEnd/>
                      </a:ln>
                    </p:spPr>
                    <p:txBody>
                      <a:bodyPr wrap="none" anchor="ctr"/>
                      <a:lstStyle/>
                      <a:p>
                        <a:endParaRPr lang="en-US"/>
                      </a:p>
                    </p:txBody>
                  </p:sp>
                  <p:sp>
                    <p:nvSpPr>
                      <p:cNvPr id="114720" name="Rectangle 1189"/>
                      <p:cNvSpPr>
                        <a:spLocks noChangeArrowheads="1"/>
                      </p:cNvSpPr>
                      <p:nvPr/>
                    </p:nvSpPr>
                    <p:spPr bwMode="auto">
                      <a:xfrm>
                        <a:off x="1632" y="3680"/>
                        <a:ext cx="1276" cy="228"/>
                      </a:xfrm>
                      <a:prstGeom prst="rect">
                        <a:avLst/>
                      </a:prstGeom>
                      <a:solidFill>
                        <a:srgbClr val="FF0000"/>
                      </a:solidFill>
                      <a:ln w="9525">
                        <a:noFill/>
                        <a:miter lim="800000"/>
                        <a:headEnd/>
                        <a:tailEnd/>
                      </a:ln>
                    </p:spPr>
                    <p:txBody>
                      <a:bodyPr wrap="none" anchor="ctr"/>
                      <a:lstStyle/>
                      <a:p>
                        <a:endParaRPr lang="en-US"/>
                      </a:p>
                    </p:txBody>
                  </p:sp>
                  <p:sp>
                    <p:nvSpPr>
                      <p:cNvPr id="114721" name="AutoShape 1190"/>
                      <p:cNvSpPr>
                        <a:spLocks noChangeArrowheads="1"/>
                      </p:cNvSpPr>
                      <p:nvPr/>
                    </p:nvSpPr>
                    <p:spPr bwMode="auto">
                      <a:xfrm>
                        <a:off x="1887" y="2951"/>
                        <a:ext cx="128" cy="137"/>
                      </a:xfrm>
                      <a:prstGeom prst="rtTriangle">
                        <a:avLst/>
                      </a:prstGeom>
                      <a:solidFill>
                        <a:srgbClr val="009900">
                          <a:alpha val="50195"/>
                        </a:srgbClr>
                      </a:solidFill>
                      <a:ln w="9525">
                        <a:noFill/>
                        <a:miter lim="800000"/>
                        <a:headEnd/>
                        <a:tailEnd/>
                      </a:ln>
                    </p:spPr>
                    <p:txBody>
                      <a:bodyPr wrap="none" anchor="ctr"/>
                      <a:lstStyle/>
                      <a:p>
                        <a:endParaRPr lang="en-US"/>
                      </a:p>
                    </p:txBody>
                  </p:sp>
                  <p:sp>
                    <p:nvSpPr>
                      <p:cNvPr id="114722" name="AutoShape 1191"/>
                      <p:cNvSpPr>
                        <a:spLocks noChangeArrowheads="1"/>
                      </p:cNvSpPr>
                      <p:nvPr/>
                    </p:nvSpPr>
                    <p:spPr bwMode="auto">
                      <a:xfrm flipH="1">
                        <a:off x="1760" y="2920"/>
                        <a:ext cx="42" cy="168"/>
                      </a:xfrm>
                      <a:prstGeom prst="rtTriangle">
                        <a:avLst/>
                      </a:prstGeom>
                      <a:solidFill>
                        <a:srgbClr val="009900">
                          <a:alpha val="50195"/>
                        </a:srgbClr>
                      </a:solidFill>
                      <a:ln w="9525">
                        <a:noFill/>
                        <a:miter lim="800000"/>
                        <a:headEnd/>
                        <a:tailEnd/>
                      </a:ln>
                    </p:spPr>
                    <p:txBody>
                      <a:bodyPr wrap="none" anchor="ctr"/>
                      <a:lstStyle/>
                      <a:p>
                        <a:endParaRPr lang="en-US"/>
                      </a:p>
                    </p:txBody>
                  </p:sp>
                  <p:sp>
                    <p:nvSpPr>
                      <p:cNvPr id="114723" name="Rectangle 1192"/>
                      <p:cNvSpPr>
                        <a:spLocks noChangeArrowheads="1"/>
                      </p:cNvSpPr>
                      <p:nvPr/>
                    </p:nvSpPr>
                    <p:spPr bwMode="auto">
                      <a:xfrm>
                        <a:off x="1760" y="4135"/>
                        <a:ext cx="255" cy="137"/>
                      </a:xfrm>
                      <a:prstGeom prst="rect">
                        <a:avLst/>
                      </a:prstGeom>
                      <a:solidFill>
                        <a:schemeClr val="tx1"/>
                      </a:solidFill>
                      <a:ln w="9525">
                        <a:noFill/>
                        <a:miter lim="800000"/>
                        <a:headEnd/>
                        <a:tailEnd/>
                      </a:ln>
                    </p:spPr>
                    <p:txBody>
                      <a:bodyPr wrap="none" anchor="ctr"/>
                      <a:lstStyle/>
                      <a:p>
                        <a:endParaRPr lang="en-US"/>
                      </a:p>
                    </p:txBody>
                  </p:sp>
                  <p:sp>
                    <p:nvSpPr>
                      <p:cNvPr id="114724" name="Rectangle 1193"/>
                      <p:cNvSpPr>
                        <a:spLocks noChangeArrowheads="1"/>
                      </p:cNvSpPr>
                      <p:nvPr/>
                    </p:nvSpPr>
                    <p:spPr bwMode="auto">
                      <a:xfrm>
                        <a:off x="1675" y="3999"/>
                        <a:ext cx="382" cy="273"/>
                      </a:xfrm>
                      <a:prstGeom prst="rect">
                        <a:avLst/>
                      </a:prstGeom>
                      <a:noFill/>
                      <a:ln w="9525">
                        <a:solidFill>
                          <a:schemeClr val="tx1"/>
                        </a:solidFill>
                        <a:prstDash val="sysDot"/>
                        <a:miter lim="800000"/>
                        <a:headEnd/>
                        <a:tailEnd/>
                      </a:ln>
                    </p:spPr>
                    <p:txBody>
                      <a:bodyPr wrap="none" anchor="ctr"/>
                      <a:lstStyle/>
                      <a:p>
                        <a:endParaRPr lang="en-US"/>
                      </a:p>
                    </p:txBody>
                  </p:sp>
                  <p:sp>
                    <p:nvSpPr>
                      <p:cNvPr id="114725" name="Line 1194"/>
                      <p:cNvSpPr>
                        <a:spLocks noChangeShapeType="1"/>
                      </p:cNvSpPr>
                      <p:nvPr/>
                    </p:nvSpPr>
                    <p:spPr bwMode="auto">
                      <a:xfrm>
                        <a:off x="1675" y="4090"/>
                        <a:ext cx="382" cy="1"/>
                      </a:xfrm>
                      <a:prstGeom prst="line">
                        <a:avLst/>
                      </a:prstGeom>
                      <a:noFill/>
                      <a:ln w="9525">
                        <a:solidFill>
                          <a:schemeClr val="tx1"/>
                        </a:solidFill>
                        <a:miter lim="800000"/>
                        <a:headEnd/>
                        <a:tailEnd/>
                      </a:ln>
                    </p:spPr>
                    <p:txBody>
                      <a:bodyPr/>
                      <a:lstStyle/>
                      <a:p>
                        <a:endParaRPr lang="en-US"/>
                      </a:p>
                    </p:txBody>
                  </p:sp>
                  <p:sp>
                    <p:nvSpPr>
                      <p:cNvPr id="114726" name="Rectangle 1195"/>
                      <p:cNvSpPr>
                        <a:spLocks noChangeArrowheads="1"/>
                      </p:cNvSpPr>
                      <p:nvPr/>
                    </p:nvSpPr>
                    <p:spPr bwMode="auto">
                      <a:xfrm>
                        <a:off x="2440" y="4135"/>
                        <a:ext cx="256" cy="137"/>
                      </a:xfrm>
                      <a:prstGeom prst="rect">
                        <a:avLst/>
                      </a:prstGeom>
                      <a:solidFill>
                        <a:schemeClr val="tx1"/>
                      </a:solidFill>
                      <a:ln w="9525">
                        <a:noFill/>
                        <a:miter lim="800000"/>
                        <a:headEnd/>
                        <a:tailEnd/>
                      </a:ln>
                    </p:spPr>
                    <p:txBody>
                      <a:bodyPr wrap="none" anchor="ctr"/>
                      <a:lstStyle/>
                      <a:p>
                        <a:endParaRPr lang="en-US"/>
                      </a:p>
                    </p:txBody>
                  </p:sp>
                  <p:sp>
                    <p:nvSpPr>
                      <p:cNvPr id="114727" name="Rectangle 1196"/>
                      <p:cNvSpPr>
                        <a:spLocks noChangeArrowheads="1"/>
                      </p:cNvSpPr>
                      <p:nvPr/>
                    </p:nvSpPr>
                    <p:spPr bwMode="auto">
                      <a:xfrm>
                        <a:off x="2355" y="3999"/>
                        <a:ext cx="383" cy="273"/>
                      </a:xfrm>
                      <a:prstGeom prst="rect">
                        <a:avLst/>
                      </a:prstGeom>
                      <a:noFill/>
                      <a:ln w="9525">
                        <a:solidFill>
                          <a:schemeClr val="tx1"/>
                        </a:solidFill>
                        <a:prstDash val="sysDot"/>
                        <a:miter lim="800000"/>
                        <a:headEnd/>
                        <a:tailEnd/>
                      </a:ln>
                    </p:spPr>
                    <p:txBody>
                      <a:bodyPr wrap="none" anchor="ctr"/>
                      <a:lstStyle/>
                      <a:p>
                        <a:endParaRPr lang="en-US"/>
                      </a:p>
                    </p:txBody>
                  </p:sp>
                  <p:sp>
                    <p:nvSpPr>
                      <p:cNvPr id="114728" name="Line 1197"/>
                      <p:cNvSpPr>
                        <a:spLocks noChangeShapeType="1"/>
                      </p:cNvSpPr>
                      <p:nvPr/>
                    </p:nvSpPr>
                    <p:spPr bwMode="auto">
                      <a:xfrm>
                        <a:off x="2355" y="4090"/>
                        <a:ext cx="383" cy="1"/>
                      </a:xfrm>
                      <a:prstGeom prst="line">
                        <a:avLst/>
                      </a:prstGeom>
                      <a:noFill/>
                      <a:ln w="9525">
                        <a:solidFill>
                          <a:schemeClr val="tx1"/>
                        </a:solidFill>
                        <a:miter lim="800000"/>
                        <a:headEnd/>
                        <a:tailEnd/>
                      </a:ln>
                    </p:spPr>
                    <p:txBody>
                      <a:bodyPr/>
                      <a:lstStyle/>
                      <a:p>
                        <a:endParaRPr lang="en-US"/>
                      </a:p>
                    </p:txBody>
                  </p:sp>
                  <p:sp>
                    <p:nvSpPr>
                      <p:cNvPr id="114729" name="Rectangle 1198"/>
                      <p:cNvSpPr>
                        <a:spLocks noChangeArrowheads="1"/>
                      </p:cNvSpPr>
                      <p:nvPr/>
                    </p:nvSpPr>
                    <p:spPr bwMode="auto">
                      <a:xfrm>
                        <a:off x="2355" y="3771"/>
                        <a:ext cx="383" cy="228"/>
                      </a:xfrm>
                      <a:prstGeom prst="rect">
                        <a:avLst/>
                      </a:prstGeom>
                      <a:noFill/>
                      <a:ln w="9525">
                        <a:solidFill>
                          <a:schemeClr val="tx1"/>
                        </a:solidFill>
                        <a:miter lim="800000"/>
                        <a:headEnd/>
                        <a:tailEnd/>
                      </a:ln>
                    </p:spPr>
                    <p:txBody>
                      <a:bodyPr wrap="none" anchor="ctr"/>
                      <a:lstStyle/>
                      <a:p>
                        <a:endParaRPr lang="en-US"/>
                      </a:p>
                    </p:txBody>
                  </p:sp>
                  <p:sp>
                    <p:nvSpPr>
                      <p:cNvPr id="114730" name="Rectangle 1199"/>
                      <p:cNvSpPr>
                        <a:spLocks noChangeArrowheads="1"/>
                      </p:cNvSpPr>
                      <p:nvPr/>
                    </p:nvSpPr>
                    <p:spPr bwMode="auto">
                      <a:xfrm rot="2700000">
                        <a:off x="2189" y="2231"/>
                        <a:ext cx="182" cy="893"/>
                      </a:xfrm>
                      <a:prstGeom prst="rect">
                        <a:avLst/>
                      </a:prstGeom>
                      <a:solidFill>
                        <a:srgbClr val="FF0000"/>
                      </a:solidFill>
                      <a:ln w="9525">
                        <a:noFill/>
                        <a:miter lim="800000"/>
                        <a:headEnd/>
                        <a:tailEnd/>
                      </a:ln>
                    </p:spPr>
                    <p:txBody>
                      <a:bodyPr wrap="none" anchor="ctr"/>
                      <a:lstStyle/>
                      <a:p>
                        <a:endParaRPr lang="en-US"/>
                      </a:p>
                    </p:txBody>
                  </p:sp>
                  <p:sp>
                    <p:nvSpPr>
                      <p:cNvPr id="114731" name="AutoShape 1200"/>
                      <p:cNvSpPr>
                        <a:spLocks noChangeArrowheads="1"/>
                      </p:cNvSpPr>
                      <p:nvPr/>
                    </p:nvSpPr>
                    <p:spPr bwMode="auto">
                      <a:xfrm rot="2700000">
                        <a:off x="1823" y="2979"/>
                        <a:ext cx="214" cy="10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42 w 21600"/>
                          <a:gd name="T13" fmla="*/ 4447 h 21600"/>
                          <a:gd name="T14" fmla="*/ 17058 w 21600"/>
                          <a:gd name="T15" fmla="*/ 17153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rgbClr val="FF0000"/>
                      </a:solidFill>
                      <a:ln w="9525">
                        <a:noFill/>
                        <a:miter lim="800000"/>
                        <a:headEnd/>
                        <a:tailEnd/>
                      </a:ln>
                    </p:spPr>
                    <p:txBody>
                      <a:bodyPr wrap="none" anchor="ctr"/>
                      <a:lstStyle/>
                      <a:p>
                        <a:endParaRPr lang="en-US"/>
                      </a:p>
                    </p:txBody>
                  </p:sp>
                  <p:sp>
                    <p:nvSpPr>
                      <p:cNvPr id="114732" name="Rectangle 1201"/>
                      <p:cNvSpPr>
                        <a:spLocks noChangeArrowheads="1"/>
                      </p:cNvSpPr>
                      <p:nvPr/>
                    </p:nvSpPr>
                    <p:spPr bwMode="auto">
                      <a:xfrm>
                        <a:off x="2525" y="2769"/>
                        <a:ext cx="256" cy="365"/>
                      </a:xfrm>
                      <a:prstGeom prst="rect">
                        <a:avLst/>
                      </a:prstGeom>
                      <a:solidFill>
                        <a:srgbClr val="FF0000"/>
                      </a:solidFill>
                      <a:ln w="9525">
                        <a:noFill/>
                        <a:miter lim="800000"/>
                        <a:headEnd/>
                        <a:tailEnd/>
                      </a:ln>
                    </p:spPr>
                    <p:txBody>
                      <a:bodyPr wrap="none" anchor="ctr"/>
                      <a:lstStyle/>
                      <a:p>
                        <a:endParaRPr lang="en-US"/>
                      </a:p>
                    </p:txBody>
                  </p:sp>
                  <p:sp>
                    <p:nvSpPr>
                      <p:cNvPr id="114733" name="Rectangle 1202"/>
                      <p:cNvSpPr>
                        <a:spLocks noChangeArrowheads="1"/>
                      </p:cNvSpPr>
                      <p:nvPr/>
                    </p:nvSpPr>
                    <p:spPr bwMode="auto">
                      <a:xfrm rot="2700000">
                        <a:off x="2807" y="2328"/>
                        <a:ext cx="182" cy="724"/>
                      </a:xfrm>
                      <a:prstGeom prst="rect">
                        <a:avLst/>
                      </a:prstGeom>
                      <a:solidFill>
                        <a:srgbClr val="FF0000"/>
                      </a:solidFill>
                      <a:ln w="9525">
                        <a:noFill/>
                        <a:miter lim="800000"/>
                        <a:headEnd/>
                        <a:tailEnd/>
                      </a:ln>
                    </p:spPr>
                    <p:txBody>
                      <a:bodyPr wrap="none" anchor="ctr"/>
                      <a:lstStyle/>
                      <a:p>
                        <a:endParaRPr lang="en-US"/>
                      </a:p>
                    </p:txBody>
                  </p:sp>
                  <p:sp>
                    <p:nvSpPr>
                      <p:cNvPr id="114734" name="AutoShape 1203"/>
                      <p:cNvSpPr>
                        <a:spLocks noChangeArrowheads="1"/>
                      </p:cNvSpPr>
                      <p:nvPr/>
                    </p:nvSpPr>
                    <p:spPr bwMode="auto">
                      <a:xfrm flipH="1" flipV="1">
                        <a:off x="3079" y="2370"/>
                        <a:ext cx="127" cy="136"/>
                      </a:xfrm>
                      <a:prstGeom prst="rtTriangle">
                        <a:avLst/>
                      </a:prstGeom>
                      <a:solidFill>
                        <a:srgbClr val="FF0000"/>
                      </a:solidFill>
                      <a:ln w="9525">
                        <a:noFill/>
                        <a:miter lim="800000"/>
                        <a:headEnd/>
                        <a:tailEnd/>
                      </a:ln>
                    </p:spPr>
                    <p:txBody>
                      <a:bodyPr wrap="none" anchor="ctr"/>
                      <a:lstStyle/>
                      <a:p>
                        <a:endParaRPr lang="en-US"/>
                      </a:p>
                    </p:txBody>
                  </p:sp>
                  <p:sp>
                    <p:nvSpPr>
                      <p:cNvPr id="114735" name="AutoShape 1204"/>
                      <p:cNvSpPr>
                        <a:spLocks noChangeArrowheads="1"/>
                      </p:cNvSpPr>
                      <p:nvPr/>
                    </p:nvSpPr>
                    <p:spPr bwMode="auto">
                      <a:xfrm flipH="1" flipV="1">
                        <a:off x="2525" y="2289"/>
                        <a:ext cx="128" cy="137"/>
                      </a:xfrm>
                      <a:prstGeom prst="rtTriangle">
                        <a:avLst/>
                      </a:prstGeom>
                      <a:solidFill>
                        <a:srgbClr val="FF0000"/>
                      </a:solidFill>
                      <a:ln w="9525">
                        <a:noFill/>
                        <a:miter lim="800000"/>
                        <a:headEnd/>
                        <a:tailEnd/>
                      </a:ln>
                    </p:spPr>
                    <p:txBody>
                      <a:bodyPr wrap="none" anchor="ctr"/>
                      <a:lstStyle/>
                      <a:p>
                        <a:endParaRPr lang="en-US"/>
                      </a:p>
                    </p:txBody>
                  </p:sp>
                  <p:sp>
                    <p:nvSpPr>
                      <p:cNvPr id="114736" name="Rectangle 1205"/>
                      <p:cNvSpPr>
                        <a:spLocks noChangeArrowheads="1"/>
                      </p:cNvSpPr>
                      <p:nvPr/>
                    </p:nvSpPr>
                    <p:spPr bwMode="auto">
                      <a:xfrm>
                        <a:off x="3071" y="857"/>
                        <a:ext cx="135" cy="1618"/>
                      </a:xfrm>
                      <a:prstGeom prst="rect">
                        <a:avLst/>
                      </a:prstGeom>
                      <a:solidFill>
                        <a:srgbClr val="FF0000"/>
                      </a:solidFill>
                      <a:ln w="9525">
                        <a:noFill/>
                        <a:miter lim="800000"/>
                        <a:headEnd/>
                        <a:tailEnd/>
                      </a:ln>
                    </p:spPr>
                    <p:txBody>
                      <a:bodyPr wrap="none" anchor="ctr"/>
                      <a:lstStyle/>
                      <a:p>
                        <a:endParaRPr lang="en-US"/>
                      </a:p>
                    </p:txBody>
                  </p:sp>
                  <p:sp>
                    <p:nvSpPr>
                      <p:cNvPr id="114737" name="Rectangle 1206"/>
                      <p:cNvSpPr>
                        <a:spLocks noChangeArrowheads="1"/>
                      </p:cNvSpPr>
                      <p:nvPr/>
                    </p:nvSpPr>
                    <p:spPr bwMode="auto">
                      <a:xfrm>
                        <a:off x="2525" y="2041"/>
                        <a:ext cx="128" cy="283"/>
                      </a:xfrm>
                      <a:prstGeom prst="rect">
                        <a:avLst/>
                      </a:prstGeom>
                      <a:solidFill>
                        <a:srgbClr val="FF0000"/>
                      </a:solidFill>
                      <a:ln w="9525">
                        <a:noFill/>
                        <a:miter lim="800000"/>
                        <a:headEnd/>
                        <a:tailEnd/>
                      </a:ln>
                    </p:spPr>
                    <p:txBody>
                      <a:bodyPr wrap="none" anchor="ctr"/>
                      <a:lstStyle/>
                      <a:p>
                        <a:endParaRPr lang="en-US"/>
                      </a:p>
                    </p:txBody>
                  </p:sp>
                  <p:sp>
                    <p:nvSpPr>
                      <p:cNvPr id="114738" name="Rectangle 1207"/>
                      <p:cNvSpPr>
                        <a:spLocks noChangeArrowheads="1"/>
                      </p:cNvSpPr>
                      <p:nvPr/>
                    </p:nvSpPr>
                    <p:spPr bwMode="auto">
                      <a:xfrm>
                        <a:off x="2738" y="1767"/>
                        <a:ext cx="681" cy="274"/>
                      </a:xfrm>
                      <a:prstGeom prst="rect">
                        <a:avLst/>
                      </a:prstGeom>
                      <a:solidFill>
                        <a:srgbClr val="009900">
                          <a:alpha val="50195"/>
                        </a:srgbClr>
                      </a:solidFill>
                      <a:ln w="9525">
                        <a:noFill/>
                        <a:miter lim="800000"/>
                        <a:headEnd/>
                        <a:tailEnd/>
                      </a:ln>
                    </p:spPr>
                    <p:txBody>
                      <a:bodyPr wrap="none" anchor="ctr"/>
                      <a:lstStyle/>
                      <a:p>
                        <a:endParaRPr lang="en-US"/>
                      </a:p>
                    </p:txBody>
                  </p:sp>
                  <p:sp>
                    <p:nvSpPr>
                      <p:cNvPr id="114739" name="Rectangle 1208"/>
                      <p:cNvSpPr>
                        <a:spLocks noChangeArrowheads="1"/>
                      </p:cNvSpPr>
                      <p:nvPr/>
                    </p:nvSpPr>
                    <p:spPr bwMode="auto">
                      <a:xfrm>
                        <a:off x="3258" y="2041"/>
                        <a:ext cx="161" cy="409"/>
                      </a:xfrm>
                      <a:prstGeom prst="rect">
                        <a:avLst/>
                      </a:prstGeom>
                      <a:solidFill>
                        <a:srgbClr val="009900">
                          <a:alpha val="50195"/>
                        </a:srgbClr>
                      </a:solidFill>
                      <a:ln w="9525">
                        <a:noFill/>
                        <a:miter lim="800000"/>
                        <a:headEnd/>
                        <a:tailEnd/>
                      </a:ln>
                    </p:spPr>
                    <p:txBody>
                      <a:bodyPr wrap="none" anchor="ctr"/>
                      <a:lstStyle/>
                      <a:p>
                        <a:endParaRPr lang="en-US"/>
                      </a:p>
                    </p:txBody>
                  </p:sp>
                  <p:sp>
                    <p:nvSpPr>
                      <p:cNvPr id="114740" name="Rectangle 1209"/>
                      <p:cNvSpPr>
                        <a:spLocks noChangeArrowheads="1"/>
                      </p:cNvSpPr>
                      <p:nvPr/>
                    </p:nvSpPr>
                    <p:spPr bwMode="auto">
                      <a:xfrm>
                        <a:off x="3334" y="2177"/>
                        <a:ext cx="85" cy="182"/>
                      </a:xfrm>
                      <a:prstGeom prst="rect">
                        <a:avLst/>
                      </a:prstGeom>
                      <a:solidFill>
                        <a:schemeClr val="tx1"/>
                      </a:solidFill>
                      <a:ln w="9525">
                        <a:noFill/>
                        <a:miter lim="800000"/>
                        <a:headEnd/>
                        <a:tailEnd/>
                      </a:ln>
                    </p:spPr>
                    <p:txBody>
                      <a:bodyPr wrap="none" anchor="ctr"/>
                      <a:lstStyle/>
                      <a:p>
                        <a:endParaRPr lang="en-US"/>
                      </a:p>
                    </p:txBody>
                  </p:sp>
                  <p:sp>
                    <p:nvSpPr>
                      <p:cNvPr id="114741" name="Rectangle 1210"/>
                      <p:cNvSpPr>
                        <a:spLocks noChangeArrowheads="1"/>
                      </p:cNvSpPr>
                      <p:nvPr/>
                    </p:nvSpPr>
                    <p:spPr bwMode="auto">
                      <a:xfrm>
                        <a:off x="2525" y="902"/>
                        <a:ext cx="135" cy="1482"/>
                      </a:xfrm>
                      <a:prstGeom prst="rect">
                        <a:avLst/>
                      </a:prstGeom>
                      <a:solidFill>
                        <a:srgbClr val="FF0000"/>
                      </a:solidFill>
                      <a:ln w="9525">
                        <a:noFill/>
                        <a:miter lim="800000"/>
                        <a:headEnd/>
                        <a:tailEnd/>
                      </a:ln>
                    </p:spPr>
                    <p:txBody>
                      <a:bodyPr wrap="none" anchor="ctr"/>
                      <a:lstStyle/>
                      <a:p>
                        <a:endParaRPr lang="en-US"/>
                      </a:p>
                    </p:txBody>
                  </p:sp>
                  <p:sp>
                    <p:nvSpPr>
                      <p:cNvPr id="114742" name="AutoShape 1211"/>
                      <p:cNvSpPr>
                        <a:spLocks noChangeArrowheads="1"/>
                      </p:cNvSpPr>
                      <p:nvPr/>
                    </p:nvSpPr>
                    <p:spPr bwMode="auto">
                      <a:xfrm flipH="1" flipV="1">
                        <a:off x="2525" y="1904"/>
                        <a:ext cx="213" cy="137"/>
                      </a:xfrm>
                      <a:prstGeom prst="rtTriangle">
                        <a:avLst/>
                      </a:prstGeom>
                      <a:solidFill>
                        <a:srgbClr val="009900">
                          <a:alpha val="50195"/>
                        </a:srgbClr>
                      </a:solidFill>
                      <a:ln w="9525">
                        <a:noFill/>
                        <a:miter lim="800000"/>
                        <a:headEnd/>
                        <a:tailEnd/>
                      </a:ln>
                    </p:spPr>
                    <p:txBody>
                      <a:bodyPr wrap="none" anchor="ctr"/>
                      <a:lstStyle/>
                      <a:p>
                        <a:endParaRPr lang="en-US"/>
                      </a:p>
                    </p:txBody>
                  </p:sp>
                  <p:sp>
                    <p:nvSpPr>
                      <p:cNvPr id="114743" name="Rectangle 1212"/>
                      <p:cNvSpPr>
                        <a:spLocks noChangeArrowheads="1"/>
                      </p:cNvSpPr>
                      <p:nvPr/>
                    </p:nvSpPr>
                    <p:spPr bwMode="auto">
                      <a:xfrm>
                        <a:off x="2525" y="1767"/>
                        <a:ext cx="213" cy="137"/>
                      </a:xfrm>
                      <a:prstGeom prst="rect">
                        <a:avLst/>
                      </a:prstGeom>
                      <a:solidFill>
                        <a:srgbClr val="009900">
                          <a:alpha val="50195"/>
                        </a:srgbClr>
                      </a:solidFill>
                      <a:ln w="9525">
                        <a:noFill/>
                        <a:miter lim="800000"/>
                        <a:headEnd/>
                        <a:tailEnd/>
                      </a:ln>
                    </p:spPr>
                    <p:txBody>
                      <a:bodyPr wrap="none" anchor="ctr"/>
                      <a:lstStyle/>
                      <a:p>
                        <a:endParaRPr lang="en-US"/>
                      </a:p>
                    </p:txBody>
                  </p:sp>
                  <p:sp>
                    <p:nvSpPr>
                      <p:cNvPr id="114744" name="Rectangle 1213"/>
                      <p:cNvSpPr>
                        <a:spLocks noChangeArrowheads="1"/>
                      </p:cNvSpPr>
                      <p:nvPr/>
                    </p:nvSpPr>
                    <p:spPr bwMode="auto">
                      <a:xfrm>
                        <a:off x="2440" y="2906"/>
                        <a:ext cx="256" cy="319"/>
                      </a:xfrm>
                      <a:prstGeom prst="rect">
                        <a:avLst/>
                      </a:prstGeom>
                      <a:solidFill>
                        <a:srgbClr val="009900">
                          <a:alpha val="50195"/>
                        </a:srgbClr>
                      </a:solidFill>
                      <a:ln w="9525">
                        <a:noFill/>
                        <a:miter lim="800000"/>
                        <a:headEnd/>
                        <a:tailEnd/>
                      </a:ln>
                    </p:spPr>
                    <p:txBody>
                      <a:bodyPr wrap="none" anchor="ctr"/>
                      <a:lstStyle/>
                      <a:p>
                        <a:endParaRPr lang="en-US"/>
                      </a:p>
                    </p:txBody>
                  </p:sp>
                  <p:sp>
                    <p:nvSpPr>
                      <p:cNvPr id="114745" name="AutoShape 1214"/>
                      <p:cNvSpPr>
                        <a:spLocks noChangeArrowheads="1"/>
                      </p:cNvSpPr>
                      <p:nvPr/>
                    </p:nvSpPr>
                    <p:spPr bwMode="auto">
                      <a:xfrm flipH="1">
                        <a:off x="2440" y="2633"/>
                        <a:ext cx="256" cy="273"/>
                      </a:xfrm>
                      <a:prstGeom prst="rtTriangle">
                        <a:avLst/>
                      </a:prstGeom>
                      <a:solidFill>
                        <a:srgbClr val="009900">
                          <a:alpha val="50195"/>
                        </a:srgbClr>
                      </a:solidFill>
                      <a:ln w="9525">
                        <a:noFill/>
                        <a:miter lim="800000"/>
                        <a:headEnd/>
                        <a:tailEnd/>
                      </a:ln>
                    </p:spPr>
                    <p:txBody>
                      <a:bodyPr wrap="none" anchor="ctr"/>
                      <a:lstStyle/>
                      <a:p>
                        <a:endParaRPr lang="en-US"/>
                      </a:p>
                    </p:txBody>
                  </p:sp>
                  <p:sp>
                    <p:nvSpPr>
                      <p:cNvPr id="114746" name="Rectangle 1215"/>
                      <p:cNvSpPr>
                        <a:spLocks noChangeArrowheads="1"/>
                      </p:cNvSpPr>
                      <p:nvPr/>
                    </p:nvSpPr>
                    <p:spPr bwMode="auto">
                      <a:xfrm>
                        <a:off x="2440" y="902"/>
                        <a:ext cx="85" cy="1048"/>
                      </a:xfrm>
                      <a:prstGeom prst="rect">
                        <a:avLst/>
                      </a:prstGeom>
                      <a:solidFill>
                        <a:srgbClr val="FF0000"/>
                      </a:solidFill>
                      <a:ln w="9525">
                        <a:noFill/>
                        <a:miter lim="800000"/>
                        <a:headEnd/>
                        <a:tailEnd/>
                      </a:ln>
                    </p:spPr>
                    <p:txBody>
                      <a:bodyPr wrap="none" anchor="ctr"/>
                      <a:lstStyle/>
                      <a:p>
                        <a:endParaRPr lang="en-US"/>
                      </a:p>
                    </p:txBody>
                  </p:sp>
                  <p:sp>
                    <p:nvSpPr>
                      <p:cNvPr id="114747" name="AutoShape 1216"/>
                      <p:cNvSpPr>
                        <a:spLocks noChangeArrowheads="1"/>
                      </p:cNvSpPr>
                      <p:nvPr/>
                    </p:nvSpPr>
                    <p:spPr bwMode="auto">
                      <a:xfrm flipH="1" flipV="1">
                        <a:off x="2440" y="1939"/>
                        <a:ext cx="128" cy="137"/>
                      </a:xfrm>
                      <a:prstGeom prst="rtTriangle">
                        <a:avLst/>
                      </a:prstGeom>
                      <a:solidFill>
                        <a:srgbClr val="FF0000"/>
                      </a:solidFill>
                      <a:ln w="9525">
                        <a:noFill/>
                        <a:miter lim="800000"/>
                        <a:headEnd/>
                        <a:tailEnd/>
                      </a:ln>
                    </p:spPr>
                    <p:txBody>
                      <a:bodyPr wrap="none" anchor="ctr"/>
                      <a:lstStyle/>
                      <a:p>
                        <a:endParaRPr lang="en-US"/>
                      </a:p>
                    </p:txBody>
                  </p:sp>
                  <p:sp>
                    <p:nvSpPr>
                      <p:cNvPr id="114748" name="Rectangle 1217"/>
                      <p:cNvSpPr>
                        <a:spLocks noChangeArrowheads="1"/>
                      </p:cNvSpPr>
                      <p:nvPr/>
                    </p:nvSpPr>
                    <p:spPr bwMode="auto">
                      <a:xfrm>
                        <a:off x="2152" y="1358"/>
                        <a:ext cx="85" cy="182"/>
                      </a:xfrm>
                      <a:prstGeom prst="rect">
                        <a:avLst/>
                      </a:prstGeom>
                      <a:solidFill>
                        <a:schemeClr val="tx1"/>
                      </a:solidFill>
                      <a:ln w="9525">
                        <a:noFill/>
                        <a:miter lim="800000"/>
                        <a:headEnd/>
                        <a:tailEnd/>
                      </a:ln>
                    </p:spPr>
                    <p:txBody>
                      <a:bodyPr wrap="none" anchor="ctr"/>
                      <a:lstStyle/>
                      <a:p>
                        <a:endParaRPr lang="en-US"/>
                      </a:p>
                    </p:txBody>
                  </p:sp>
                  <p:sp>
                    <p:nvSpPr>
                      <p:cNvPr id="114749" name="Rectangle 1218"/>
                      <p:cNvSpPr>
                        <a:spLocks noChangeArrowheads="1"/>
                      </p:cNvSpPr>
                      <p:nvPr/>
                    </p:nvSpPr>
                    <p:spPr bwMode="auto">
                      <a:xfrm flipH="1" flipV="1">
                        <a:off x="3419" y="923"/>
                        <a:ext cx="85" cy="182"/>
                      </a:xfrm>
                      <a:prstGeom prst="rect">
                        <a:avLst/>
                      </a:prstGeom>
                      <a:solidFill>
                        <a:schemeClr val="tx1"/>
                      </a:solidFill>
                      <a:ln w="9525">
                        <a:noFill/>
                        <a:miter lim="800000"/>
                        <a:headEnd/>
                        <a:tailEnd/>
                      </a:ln>
                    </p:spPr>
                    <p:txBody>
                      <a:bodyPr wrap="none" anchor="ctr"/>
                      <a:lstStyle/>
                      <a:p>
                        <a:endParaRPr lang="en-US"/>
                      </a:p>
                    </p:txBody>
                  </p:sp>
                  <p:sp>
                    <p:nvSpPr>
                      <p:cNvPr id="114750" name="Rectangle 1219"/>
                      <p:cNvSpPr>
                        <a:spLocks noChangeArrowheads="1"/>
                      </p:cNvSpPr>
                      <p:nvPr/>
                    </p:nvSpPr>
                    <p:spPr bwMode="auto">
                      <a:xfrm>
                        <a:off x="2440" y="902"/>
                        <a:ext cx="341" cy="228"/>
                      </a:xfrm>
                      <a:prstGeom prst="rect">
                        <a:avLst/>
                      </a:prstGeom>
                      <a:noFill/>
                      <a:ln w="9525">
                        <a:solidFill>
                          <a:schemeClr val="tx1"/>
                        </a:solidFill>
                        <a:prstDash val="sysDot"/>
                        <a:miter lim="800000"/>
                        <a:headEnd/>
                        <a:tailEnd/>
                      </a:ln>
                    </p:spPr>
                    <p:txBody>
                      <a:bodyPr wrap="none" anchor="ctr"/>
                      <a:lstStyle/>
                      <a:p>
                        <a:endParaRPr lang="en-US"/>
                      </a:p>
                    </p:txBody>
                  </p:sp>
                  <p:sp>
                    <p:nvSpPr>
                      <p:cNvPr id="114751" name="Rectangle 1220"/>
                      <p:cNvSpPr>
                        <a:spLocks noChangeArrowheads="1"/>
                      </p:cNvSpPr>
                      <p:nvPr/>
                    </p:nvSpPr>
                    <p:spPr bwMode="auto">
                      <a:xfrm>
                        <a:off x="2908" y="1333"/>
                        <a:ext cx="341" cy="228"/>
                      </a:xfrm>
                      <a:prstGeom prst="rect">
                        <a:avLst/>
                      </a:prstGeom>
                      <a:noFill/>
                      <a:ln w="9525">
                        <a:solidFill>
                          <a:schemeClr val="tx1"/>
                        </a:solidFill>
                        <a:prstDash val="sysDot"/>
                        <a:miter lim="800000"/>
                        <a:headEnd/>
                        <a:tailEnd/>
                      </a:ln>
                    </p:spPr>
                    <p:txBody>
                      <a:bodyPr wrap="none" anchor="ctr"/>
                      <a:lstStyle/>
                      <a:p>
                        <a:endParaRPr lang="en-US"/>
                      </a:p>
                    </p:txBody>
                  </p:sp>
                  <p:sp>
                    <p:nvSpPr>
                      <p:cNvPr id="114752" name="Rectangle 1221"/>
                      <p:cNvSpPr>
                        <a:spLocks noChangeArrowheads="1"/>
                      </p:cNvSpPr>
                      <p:nvPr/>
                    </p:nvSpPr>
                    <p:spPr bwMode="auto">
                      <a:xfrm>
                        <a:off x="2987" y="853"/>
                        <a:ext cx="135" cy="487"/>
                      </a:xfrm>
                      <a:prstGeom prst="rect">
                        <a:avLst/>
                      </a:prstGeom>
                      <a:solidFill>
                        <a:srgbClr val="FF0000"/>
                      </a:solidFill>
                      <a:ln w="9525">
                        <a:noFill/>
                        <a:miter lim="800000"/>
                        <a:headEnd/>
                        <a:tailEnd/>
                      </a:ln>
                    </p:spPr>
                    <p:txBody>
                      <a:bodyPr wrap="none" anchor="ctr"/>
                      <a:lstStyle/>
                      <a:p>
                        <a:endParaRPr lang="en-US"/>
                      </a:p>
                    </p:txBody>
                  </p:sp>
                  <p:sp>
                    <p:nvSpPr>
                      <p:cNvPr id="114753" name="Rectangle 1222"/>
                      <p:cNvSpPr>
                        <a:spLocks noChangeArrowheads="1"/>
                      </p:cNvSpPr>
                      <p:nvPr/>
                    </p:nvSpPr>
                    <p:spPr bwMode="auto">
                      <a:xfrm flipH="1" flipV="1">
                        <a:off x="2483" y="937"/>
                        <a:ext cx="936" cy="137"/>
                      </a:xfrm>
                      <a:prstGeom prst="rect">
                        <a:avLst/>
                      </a:prstGeom>
                      <a:solidFill>
                        <a:srgbClr val="009900">
                          <a:alpha val="50195"/>
                        </a:srgbClr>
                      </a:solidFill>
                      <a:ln w="9525">
                        <a:noFill/>
                        <a:miter lim="800000"/>
                        <a:headEnd/>
                        <a:tailEnd/>
                      </a:ln>
                    </p:spPr>
                    <p:txBody>
                      <a:bodyPr wrap="none" anchor="ctr"/>
                      <a:lstStyle/>
                      <a:p>
                        <a:endParaRPr lang="en-US"/>
                      </a:p>
                    </p:txBody>
                  </p:sp>
                  <p:sp>
                    <p:nvSpPr>
                      <p:cNvPr id="114754" name="Rectangle 1223"/>
                      <p:cNvSpPr>
                        <a:spLocks noChangeArrowheads="1"/>
                      </p:cNvSpPr>
                      <p:nvPr/>
                    </p:nvSpPr>
                    <p:spPr bwMode="auto">
                      <a:xfrm>
                        <a:off x="2240" y="1393"/>
                        <a:ext cx="936" cy="136"/>
                      </a:xfrm>
                      <a:prstGeom prst="rect">
                        <a:avLst/>
                      </a:prstGeom>
                      <a:solidFill>
                        <a:srgbClr val="009900">
                          <a:alpha val="50195"/>
                        </a:srgbClr>
                      </a:solidFill>
                      <a:ln w="9525">
                        <a:noFill/>
                        <a:miter lim="800000"/>
                        <a:headEnd/>
                        <a:tailEnd/>
                      </a:ln>
                    </p:spPr>
                    <p:txBody>
                      <a:bodyPr wrap="none" anchor="ctr"/>
                      <a:lstStyle/>
                      <a:p>
                        <a:endParaRPr lang="en-US"/>
                      </a:p>
                    </p:txBody>
                  </p:sp>
                  <p:sp>
                    <p:nvSpPr>
                      <p:cNvPr id="114755" name="Rectangle 1224"/>
                      <p:cNvSpPr>
                        <a:spLocks noChangeArrowheads="1"/>
                      </p:cNvSpPr>
                      <p:nvPr/>
                    </p:nvSpPr>
                    <p:spPr bwMode="auto">
                      <a:xfrm rot="-2700000">
                        <a:off x="2198" y="2254"/>
                        <a:ext cx="340" cy="638"/>
                      </a:xfrm>
                      <a:prstGeom prst="rect">
                        <a:avLst/>
                      </a:prstGeom>
                      <a:solidFill>
                        <a:srgbClr val="009900">
                          <a:alpha val="50195"/>
                        </a:srgbClr>
                      </a:solidFill>
                      <a:ln w="9525">
                        <a:noFill/>
                        <a:miter lim="800000"/>
                        <a:headEnd/>
                        <a:tailEnd/>
                      </a:ln>
                    </p:spPr>
                    <p:txBody>
                      <a:bodyPr wrap="none" anchor="ctr"/>
                      <a:lstStyle/>
                      <a:p>
                        <a:endParaRPr lang="en-US"/>
                      </a:p>
                    </p:txBody>
                  </p:sp>
                  <p:sp>
                    <p:nvSpPr>
                      <p:cNvPr id="114756" name="Rectangle 1225"/>
                      <p:cNvSpPr>
                        <a:spLocks noChangeArrowheads="1"/>
                      </p:cNvSpPr>
                      <p:nvPr/>
                    </p:nvSpPr>
                    <p:spPr bwMode="auto">
                      <a:xfrm>
                        <a:off x="1760" y="3225"/>
                        <a:ext cx="170" cy="910"/>
                      </a:xfrm>
                      <a:prstGeom prst="rect">
                        <a:avLst/>
                      </a:prstGeom>
                      <a:solidFill>
                        <a:srgbClr val="009900">
                          <a:alpha val="50195"/>
                        </a:srgbClr>
                      </a:solidFill>
                      <a:ln w="9525">
                        <a:noFill/>
                        <a:miter lim="800000"/>
                        <a:headEnd/>
                        <a:tailEnd/>
                      </a:ln>
                    </p:spPr>
                    <p:txBody>
                      <a:bodyPr wrap="none" anchor="ctr"/>
                      <a:lstStyle/>
                      <a:p>
                        <a:endParaRPr lang="en-US"/>
                      </a:p>
                    </p:txBody>
                  </p:sp>
                  <p:sp>
                    <p:nvSpPr>
                      <p:cNvPr id="114757" name="Rectangle 1226"/>
                      <p:cNvSpPr>
                        <a:spLocks noChangeArrowheads="1"/>
                      </p:cNvSpPr>
                      <p:nvPr/>
                    </p:nvSpPr>
                    <p:spPr bwMode="auto">
                      <a:xfrm>
                        <a:off x="2440" y="3225"/>
                        <a:ext cx="171" cy="910"/>
                      </a:xfrm>
                      <a:prstGeom prst="rect">
                        <a:avLst/>
                      </a:prstGeom>
                      <a:solidFill>
                        <a:srgbClr val="009900">
                          <a:alpha val="50195"/>
                        </a:srgbClr>
                      </a:solidFill>
                      <a:ln w="9525">
                        <a:noFill/>
                        <a:miter lim="800000"/>
                        <a:headEnd/>
                        <a:tailEnd/>
                      </a:ln>
                    </p:spPr>
                    <p:txBody>
                      <a:bodyPr wrap="none" anchor="ctr"/>
                      <a:lstStyle/>
                      <a:p>
                        <a:endParaRPr lang="en-US"/>
                      </a:p>
                    </p:txBody>
                  </p:sp>
                  <p:sp>
                    <p:nvSpPr>
                      <p:cNvPr id="114758" name="Text Box 1227"/>
                      <p:cNvSpPr txBox="1">
                        <a:spLocks noChangeArrowheads="1"/>
                      </p:cNvSpPr>
                      <p:nvPr/>
                    </p:nvSpPr>
                    <p:spPr bwMode="auto">
                      <a:xfrm>
                        <a:off x="2124" y="720"/>
                        <a:ext cx="558" cy="633"/>
                      </a:xfrm>
                      <a:prstGeom prst="rect">
                        <a:avLst/>
                      </a:prstGeom>
                      <a:noFill/>
                      <a:ln w="9525">
                        <a:noFill/>
                        <a:miter lim="800000"/>
                        <a:headEnd/>
                        <a:tailEnd/>
                      </a:ln>
                    </p:spPr>
                    <p:txBody>
                      <a:bodyPr wrap="none">
                        <a:spAutoFit/>
                      </a:bodyPr>
                      <a:lstStyle/>
                      <a:p>
                        <a:pPr eaLnBrk="1" hangingPunct="1"/>
                        <a:r>
                          <a:rPr lang="en-US">
                            <a:solidFill>
                              <a:srgbClr val="000000"/>
                            </a:solidFill>
                            <a:latin typeface="Arial" pitchFamily="34" charset="0"/>
                          </a:rPr>
                          <a:t>Vdd</a:t>
                        </a:r>
                      </a:p>
                    </p:txBody>
                  </p:sp>
                  <p:sp>
                    <p:nvSpPr>
                      <p:cNvPr id="114759" name="Text Box 1228"/>
                      <p:cNvSpPr txBox="1">
                        <a:spLocks noChangeArrowheads="1"/>
                      </p:cNvSpPr>
                      <p:nvPr/>
                    </p:nvSpPr>
                    <p:spPr bwMode="auto">
                      <a:xfrm>
                        <a:off x="2940" y="2888"/>
                        <a:ext cx="534" cy="633"/>
                      </a:xfrm>
                      <a:prstGeom prst="rect">
                        <a:avLst/>
                      </a:prstGeom>
                      <a:noFill/>
                      <a:ln w="9525">
                        <a:noFill/>
                        <a:miter lim="800000"/>
                        <a:headEnd/>
                        <a:tailEnd/>
                      </a:ln>
                    </p:spPr>
                    <p:txBody>
                      <a:bodyPr wrap="none">
                        <a:spAutoFit/>
                      </a:bodyPr>
                      <a:lstStyle/>
                      <a:p>
                        <a:pPr eaLnBrk="1" hangingPunct="1"/>
                        <a:r>
                          <a:rPr lang="en-US">
                            <a:solidFill>
                              <a:srgbClr val="000000"/>
                            </a:solidFill>
                            <a:latin typeface="Arial" pitchFamily="34" charset="0"/>
                          </a:rPr>
                          <a:t>Vss</a:t>
                        </a:r>
                      </a:p>
                    </p:txBody>
                  </p:sp>
                  <p:sp>
                    <p:nvSpPr>
                      <p:cNvPr id="114760" name="Text Box 1229"/>
                      <p:cNvSpPr txBox="1">
                        <a:spLocks noChangeArrowheads="1"/>
                      </p:cNvSpPr>
                      <p:nvPr/>
                    </p:nvSpPr>
                    <p:spPr bwMode="auto">
                      <a:xfrm>
                        <a:off x="2936" y="1065"/>
                        <a:ext cx="426" cy="633"/>
                      </a:xfrm>
                      <a:prstGeom prst="rect">
                        <a:avLst/>
                      </a:prstGeom>
                      <a:noFill/>
                      <a:ln w="9525">
                        <a:noFill/>
                        <a:miter lim="800000"/>
                        <a:headEnd/>
                        <a:tailEnd/>
                      </a:ln>
                    </p:spPr>
                    <p:txBody>
                      <a:bodyPr wrap="none">
                        <a:spAutoFit/>
                      </a:bodyPr>
                      <a:lstStyle/>
                      <a:p>
                        <a:pPr eaLnBrk="1" hangingPunct="1"/>
                        <a:r>
                          <a:rPr lang="en-US">
                            <a:solidFill>
                              <a:srgbClr val="000000"/>
                            </a:solidFill>
                            <a:latin typeface="Arial" pitchFamily="34" charset="0"/>
                          </a:rPr>
                          <a:t>T3</a:t>
                        </a:r>
                      </a:p>
                    </p:txBody>
                  </p:sp>
                  <p:sp>
                    <p:nvSpPr>
                      <p:cNvPr id="114761" name="Text Box 1230"/>
                      <p:cNvSpPr txBox="1">
                        <a:spLocks noChangeArrowheads="1"/>
                      </p:cNvSpPr>
                      <p:nvPr/>
                    </p:nvSpPr>
                    <p:spPr bwMode="auto">
                      <a:xfrm>
                        <a:off x="2400" y="1208"/>
                        <a:ext cx="426" cy="633"/>
                      </a:xfrm>
                      <a:prstGeom prst="rect">
                        <a:avLst/>
                      </a:prstGeom>
                      <a:noFill/>
                      <a:ln w="9525">
                        <a:noFill/>
                        <a:miter lim="800000"/>
                        <a:headEnd/>
                        <a:tailEnd/>
                      </a:ln>
                    </p:spPr>
                    <p:txBody>
                      <a:bodyPr wrap="none">
                        <a:spAutoFit/>
                      </a:bodyPr>
                      <a:lstStyle/>
                      <a:p>
                        <a:pPr eaLnBrk="1" hangingPunct="1"/>
                        <a:r>
                          <a:rPr lang="en-US">
                            <a:solidFill>
                              <a:srgbClr val="000000"/>
                            </a:solidFill>
                            <a:latin typeface="Arial" pitchFamily="34" charset="0"/>
                          </a:rPr>
                          <a:t>T4</a:t>
                        </a:r>
                      </a:p>
                    </p:txBody>
                  </p:sp>
                  <p:sp>
                    <p:nvSpPr>
                      <p:cNvPr id="114762" name="Text Box 1231"/>
                      <p:cNvSpPr txBox="1">
                        <a:spLocks noChangeArrowheads="1"/>
                      </p:cNvSpPr>
                      <p:nvPr/>
                    </p:nvSpPr>
                    <p:spPr bwMode="auto">
                      <a:xfrm>
                        <a:off x="3032" y="2025"/>
                        <a:ext cx="426" cy="633"/>
                      </a:xfrm>
                      <a:prstGeom prst="rect">
                        <a:avLst/>
                      </a:prstGeom>
                      <a:noFill/>
                      <a:ln w="9525">
                        <a:noFill/>
                        <a:miter lim="800000"/>
                        <a:headEnd/>
                        <a:tailEnd/>
                      </a:ln>
                    </p:spPr>
                    <p:txBody>
                      <a:bodyPr wrap="none">
                        <a:spAutoFit/>
                      </a:bodyPr>
                      <a:lstStyle/>
                      <a:p>
                        <a:pPr eaLnBrk="1" hangingPunct="1"/>
                        <a:r>
                          <a:rPr lang="en-US">
                            <a:solidFill>
                              <a:srgbClr val="000000"/>
                            </a:solidFill>
                            <a:latin typeface="Arial" pitchFamily="34" charset="0"/>
                          </a:rPr>
                          <a:t>T1</a:t>
                        </a:r>
                      </a:p>
                    </p:txBody>
                  </p:sp>
                  <p:sp>
                    <p:nvSpPr>
                      <p:cNvPr id="114763" name="Text Box 1232"/>
                      <p:cNvSpPr txBox="1">
                        <a:spLocks noChangeArrowheads="1"/>
                      </p:cNvSpPr>
                      <p:nvPr/>
                    </p:nvSpPr>
                    <p:spPr bwMode="auto">
                      <a:xfrm>
                        <a:off x="2448" y="2312"/>
                        <a:ext cx="426" cy="633"/>
                      </a:xfrm>
                      <a:prstGeom prst="rect">
                        <a:avLst/>
                      </a:prstGeom>
                      <a:noFill/>
                      <a:ln w="9525">
                        <a:noFill/>
                        <a:miter lim="800000"/>
                        <a:headEnd/>
                        <a:tailEnd/>
                      </a:ln>
                    </p:spPr>
                    <p:txBody>
                      <a:bodyPr wrap="none">
                        <a:spAutoFit/>
                      </a:bodyPr>
                      <a:lstStyle/>
                      <a:p>
                        <a:pPr eaLnBrk="1" hangingPunct="1"/>
                        <a:r>
                          <a:rPr lang="en-US">
                            <a:solidFill>
                              <a:srgbClr val="000000"/>
                            </a:solidFill>
                            <a:latin typeface="Arial" pitchFamily="34" charset="0"/>
                          </a:rPr>
                          <a:t>T2</a:t>
                        </a:r>
                      </a:p>
                    </p:txBody>
                  </p:sp>
                  <p:sp>
                    <p:nvSpPr>
                      <p:cNvPr id="114764" name="Rectangle 1233"/>
                      <p:cNvSpPr>
                        <a:spLocks noChangeArrowheads="1"/>
                      </p:cNvSpPr>
                      <p:nvPr/>
                    </p:nvSpPr>
                    <p:spPr bwMode="auto">
                      <a:xfrm>
                        <a:off x="1760" y="3088"/>
                        <a:ext cx="255" cy="228"/>
                      </a:xfrm>
                      <a:prstGeom prst="rect">
                        <a:avLst/>
                      </a:prstGeom>
                      <a:solidFill>
                        <a:srgbClr val="009900">
                          <a:alpha val="50195"/>
                        </a:srgbClr>
                      </a:solidFill>
                      <a:ln w="9525">
                        <a:noFill/>
                        <a:miter lim="800000"/>
                        <a:headEnd/>
                        <a:tailEnd/>
                      </a:ln>
                    </p:spPr>
                    <p:txBody>
                      <a:bodyPr wrap="none" anchor="ctr"/>
                      <a:lstStyle/>
                      <a:p>
                        <a:endParaRPr lang="en-US"/>
                      </a:p>
                    </p:txBody>
                  </p:sp>
                  <p:sp>
                    <p:nvSpPr>
                      <p:cNvPr id="114765" name="Rectangle 1234"/>
                      <p:cNvSpPr>
                        <a:spLocks noChangeArrowheads="1"/>
                      </p:cNvSpPr>
                      <p:nvPr/>
                    </p:nvSpPr>
                    <p:spPr bwMode="auto">
                      <a:xfrm>
                        <a:off x="1802" y="2951"/>
                        <a:ext cx="85" cy="137"/>
                      </a:xfrm>
                      <a:prstGeom prst="rect">
                        <a:avLst/>
                      </a:prstGeom>
                      <a:solidFill>
                        <a:srgbClr val="009900">
                          <a:alpha val="50195"/>
                        </a:srgbClr>
                      </a:solidFill>
                      <a:ln w="9525">
                        <a:noFill/>
                        <a:miter lim="800000"/>
                        <a:headEnd/>
                        <a:tailEnd/>
                      </a:ln>
                    </p:spPr>
                    <p:txBody>
                      <a:bodyPr wrap="none" anchor="ctr"/>
                      <a:lstStyle/>
                      <a:p>
                        <a:endParaRPr lang="en-US"/>
                      </a:p>
                    </p:txBody>
                  </p:sp>
                  <p:sp>
                    <p:nvSpPr>
                      <p:cNvPr id="114766" name="Rectangle 1235"/>
                      <p:cNvSpPr>
                        <a:spLocks noChangeArrowheads="1"/>
                      </p:cNvSpPr>
                      <p:nvPr/>
                    </p:nvSpPr>
                    <p:spPr bwMode="auto">
                      <a:xfrm>
                        <a:off x="1872" y="2946"/>
                        <a:ext cx="144" cy="192"/>
                      </a:xfrm>
                      <a:prstGeom prst="rect">
                        <a:avLst/>
                      </a:prstGeom>
                      <a:solidFill>
                        <a:srgbClr val="009900">
                          <a:alpha val="50195"/>
                        </a:srgbClr>
                      </a:solidFill>
                      <a:ln w="9525">
                        <a:noFill/>
                        <a:miter lim="800000"/>
                        <a:headEnd/>
                        <a:tailEnd/>
                      </a:ln>
                    </p:spPr>
                    <p:txBody>
                      <a:bodyPr wrap="none" anchor="ctr"/>
                      <a:lstStyle/>
                      <a:p>
                        <a:endParaRPr lang="en-US"/>
                      </a:p>
                    </p:txBody>
                  </p:sp>
                  <p:sp>
                    <p:nvSpPr>
                      <p:cNvPr id="114767" name="AutoShape 1236"/>
                      <p:cNvSpPr>
                        <a:spLocks noChangeArrowheads="1"/>
                      </p:cNvSpPr>
                      <p:nvPr/>
                    </p:nvSpPr>
                    <p:spPr bwMode="auto">
                      <a:xfrm flipV="1">
                        <a:off x="2034" y="2223"/>
                        <a:ext cx="277" cy="273"/>
                      </a:xfrm>
                      <a:prstGeom prst="rtTriangle">
                        <a:avLst/>
                      </a:prstGeom>
                      <a:solidFill>
                        <a:srgbClr val="009900">
                          <a:alpha val="50195"/>
                        </a:srgbClr>
                      </a:solidFill>
                      <a:ln w="9525">
                        <a:noFill/>
                        <a:miter lim="800000"/>
                        <a:headEnd/>
                        <a:tailEnd/>
                      </a:ln>
                    </p:spPr>
                    <p:txBody>
                      <a:bodyPr wrap="none" anchor="ctr"/>
                      <a:lstStyle/>
                      <a:p>
                        <a:endParaRPr lang="en-US"/>
                      </a:p>
                    </p:txBody>
                  </p:sp>
                  <p:sp>
                    <p:nvSpPr>
                      <p:cNvPr id="114768" name="Rectangle 1237"/>
                      <p:cNvSpPr>
                        <a:spLocks noChangeArrowheads="1"/>
                      </p:cNvSpPr>
                      <p:nvPr/>
                    </p:nvSpPr>
                    <p:spPr bwMode="auto">
                      <a:xfrm>
                        <a:off x="2027" y="2279"/>
                        <a:ext cx="85" cy="182"/>
                      </a:xfrm>
                      <a:prstGeom prst="rect">
                        <a:avLst/>
                      </a:prstGeom>
                      <a:solidFill>
                        <a:schemeClr val="tx1"/>
                      </a:solidFill>
                      <a:ln w="9525">
                        <a:noFill/>
                        <a:miter lim="800000"/>
                        <a:headEnd/>
                        <a:tailEnd/>
                      </a:ln>
                    </p:spPr>
                    <p:txBody>
                      <a:bodyPr wrap="none" anchor="ctr"/>
                      <a:lstStyle/>
                      <a:p>
                        <a:endParaRPr lang="en-US"/>
                      </a:p>
                    </p:txBody>
                  </p:sp>
                  <p:sp>
                    <p:nvSpPr>
                      <p:cNvPr id="114769" name="Text Box 1238"/>
                      <p:cNvSpPr txBox="1">
                        <a:spLocks noChangeArrowheads="1"/>
                      </p:cNvSpPr>
                      <p:nvPr/>
                    </p:nvSpPr>
                    <p:spPr bwMode="auto">
                      <a:xfrm>
                        <a:off x="1872" y="3505"/>
                        <a:ext cx="426" cy="633"/>
                      </a:xfrm>
                      <a:prstGeom prst="rect">
                        <a:avLst/>
                      </a:prstGeom>
                      <a:noFill/>
                      <a:ln w="9525">
                        <a:noFill/>
                        <a:miter lim="800000"/>
                        <a:headEnd/>
                        <a:tailEnd/>
                      </a:ln>
                    </p:spPr>
                    <p:txBody>
                      <a:bodyPr wrap="none">
                        <a:spAutoFit/>
                      </a:bodyPr>
                      <a:lstStyle/>
                      <a:p>
                        <a:pPr eaLnBrk="1" hangingPunct="1"/>
                        <a:r>
                          <a:rPr lang="en-US">
                            <a:solidFill>
                              <a:srgbClr val="000000"/>
                            </a:solidFill>
                            <a:latin typeface="Arial" pitchFamily="34" charset="0"/>
                          </a:rPr>
                          <a:t>T5</a:t>
                        </a:r>
                      </a:p>
                    </p:txBody>
                  </p:sp>
                  <p:sp>
                    <p:nvSpPr>
                      <p:cNvPr id="114770" name="Text Box 1239"/>
                      <p:cNvSpPr txBox="1">
                        <a:spLocks noChangeArrowheads="1"/>
                      </p:cNvSpPr>
                      <p:nvPr/>
                    </p:nvSpPr>
                    <p:spPr bwMode="auto">
                      <a:xfrm>
                        <a:off x="2544" y="3513"/>
                        <a:ext cx="426" cy="633"/>
                      </a:xfrm>
                      <a:prstGeom prst="rect">
                        <a:avLst/>
                      </a:prstGeom>
                      <a:noFill/>
                      <a:ln w="9525">
                        <a:noFill/>
                        <a:miter lim="800000"/>
                        <a:headEnd/>
                        <a:tailEnd/>
                      </a:ln>
                    </p:spPr>
                    <p:txBody>
                      <a:bodyPr wrap="none">
                        <a:spAutoFit/>
                      </a:bodyPr>
                      <a:lstStyle/>
                      <a:p>
                        <a:pPr eaLnBrk="1" hangingPunct="1"/>
                        <a:r>
                          <a:rPr lang="en-US">
                            <a:solidFill>
                              <a:srgbClr val="000000"/>
                            </a:solidFill>
                            <a:latin typeface="Arial" pitchFamily="34" charset="0"/>
                          </a:rPr>
                          <a:t>T6</a:t>
                        </a:r>
                      </a:p>
                    </p:txBody>
                  </p:sp>
                </p:grpSp>
                <p:sp>
                  <p:nvSpPr>
                    <p:cNvPr id="114714" name="Rectangle 1240"/>
                    <p:cNvSpPr>
                      <a:spLocks noChangeArrowheads="1"/>
                    </p:cNvSpPr>
                    <p:nvPr/>
                  </p:nvSpPr>
                  <p:spPr bwMode="auto">
                    <a:xfrm>
                      <a:off x="3434" y="1754"/>
                      <a:ext cx="694" cy="85"/>
                    </a:xfrm>
                    <a:prstGeom prst="rect">
                      <a:avLst/>
                    </a:prstGeom>
                    <a:solidFill>
                      <a:srgbClr val="FF0000"/>
                    </a:solidFill>
                    <a:ln w="9525">
                      <a:noFill/>
                      <a:miter lim="800000"/>
                      <a:headEnd/>
                      <a:tailEnd/>
                    </a:ln>
                  </p:spPr>
                  <p:txBody>
                    <a:bodyPr wrap="none" anchor="ctr"/>
                    <a:lstStyle/>
                    <a:p>
                      <a:endParaRPr lang="en-US"/>
                    </a:p>
                  </p:txBody>
                </p:sp>
                <p:sp>
                  <p:nvSpPr>
                    <p:cNvPr id="114715" name="Rectangle 1241"/>
                    <p:cNvSpPr>
                      <a:spLocks noChangeArrowheads="1"/>
                    </p:cNvSpPr>
                    <p:nvPr/>
                  </p:nvSpPr>
                  <p:spPr bwMode="auto">
                    <a:xfrm>
                      <a:off x="3426" y="2100"/>
                      <a:ext cx="694" cy="85"/>
                    </a:xfrm>
                    <a:prstGeom prst="rect">
                      <a:avLst/>
                    </a:prstGeom>
                    <a:solidFill>
                      <a:srgbClr val="FF0000"/>
                    </a:solidFill>
                    <a:ln w="9525">
                      <a:noFill/>
                      <a:miter lim="800000"/>
                      <a:headEnd/>
                      <a:tailEnd/>
                    </a:ln>
                  </p:spPr>
                  <p:txBody>
                    <a:bodyPr wrap="none" anchor="ctr"/>
                    <a:lstStyle/>
                    <a:p>
                      <a:endParaRPr lang="en-US"/>
                    </a:p>
                  </p:txBody>
                </p:sp>
                <p:sp>
                  <p:nvSpPr>
                    <p:cNvPr id="114716" name="Rectangle 1242"/>
                    <p:cNvSpPr>
                      <a:spLocks noChangeArrowheads="1"/>
                    </p:cNvSpPr>
                    <p:nvPr/>
                  </p:nvSpPr>
                  <p:spPr bwMode="auto">
                    <a:xfrm rot="-2700000">
                      <a:off x="4312" y="1279"/>
                      <a:ext cx="336" cy="144"/>
                    </a:xfrm>
                    <a:prstGeom prst="rect">
                      <a:avLst/>
                    </a:prstGeom>
                    <a:solidFill>
                      <a:srgbClr val="009900">
                        <a:alpha val="50195"/>
                      </a:srgbClr>
                    </a:solidFill>
                    <a:ln w="9525">
                      <a:noFill/>
                      <a:miter lim="800000"/>
                      <a:headEnd/>
                      <a:tailEnd/>
                    </a:ln>
                  </p:spPr>
                  <p:txBody>
                    <a:bodyPr wrap="none" anchor="ctr"/>
                    <a:lstStyle/>
                    <a:p>
                      <a:endParaRPr lang="en-US"/>
                    </a:p>
                  </p:txBody>
                </p:sp>
              </p:grpSp>
            </p:grpSp>
            <p:sp>
              <p:nvSpPr>
                <p:cNvPr id="114700" name="Text Box 1243"/>
                <p:cNvSpPr txBox="1">
                  <a:spLocks noChangeArrowheads="1"/>
                </p:cNvSpPr>
                <p:nvPr/>
              </p:nvSpPr>
              <p:spPr bwMode="auto">
                <a:xfrm>
                  <a:off x="3062" y="3689"/>
                  <a:ext cx="1600" cy="327"/>
                </a:xfrm>
                <a:prstGeom prst="rect">
                  <a:avLst/>
                </a:prstGeom>
                <a:noFill/>
                <a:ln w="9525">
                  <a:noFill/>
                  <a:miter lim="800000"/>
                  <a:headEnd/>
                  <a:tailEnd/>
                </a:ln>
              </p:spPr>
              <p:txBody>
                <a:bodyPr wrap="none">
                  <a:spAutoFit/>
                </a:bodyPr>
                <a:lstStyle/>
                <a:p>
                  <a:pPr eaLnBrk="1" hangingPunct="1"/>
                  <a:r>
                    <a:rPr lang="en-US" sz="2800">
                      <a:solidFill>
                        <a:srgbClr val="000000"/>
                      </a:solidFill>
                      <a:latin typeface="Arial" pitchFamily="34" charset="0"/>
                    </a:rPr>
                    <a:t>2 x 2 abutment</a:t>
                  </a:r>
                </a:p>
              </p:txBody>
            </p:sp>
          </p:grpSp>
          <p:sp>
            <p:nvSpPr>
              <p:cNvPr id="114697" name="Rectangle 1244"/>
              <p:cNvSpPr>
                <a:spLocks noChangeArrowheads="1"/>
              </p:cNvSpPr>
              <p:nvPr/>
            </p:nvSpPr>
            <p:spPr bwMode="auto">
              <a:xfrm>
                <a:off x="480" y="3026"/>
                <a:ext cx="134" cy="236"/>
              </a:xfrm>
              <a:prstGeom prst="rect">
                <a:avLst/>
              </a:prstGeom>
              <a:noFill/>
              <a:ln w="6350" algn="ctr">
                <a:solidFill>
                  <a:srgbClr val="333333"/>
                </a:solidFill>
                <a:miter lim="800000"/>
                <a:headEnd/>
                <a:tailEnd/>
              </a:ln>
            </p:spPr>
            <p:txBody>
              <a:bodyPr wrap="none" lIns="97256" tIns="48628" rIns="97256" bIns="48628" anchor="ctr">
                <a:spAutoFit/>
              </a:bodyPr>
              <a:lstStyle/>
              <a:p>
                <a:endParaRPr lang="en-US"/>
              </a:p>
            </p:txBody>
          </p:sp>
          <p:sp>
            <p:nvSpPr>
              <p:cNvPr id="114698" name="Rectangle 1245"/>
              <p:cNvSpPr>
                <a:spLocks noChangeArrowheads="1"/>
              </p:cNvSpPr>
              <p:nvPr/>
            </p:nvSpPr>
            <p:spPr bwMode="auto">
              <a:xfrm>
                <a:off x="1296" y="2834"/>
                <a:ext cx="134" cy="236"/>
              </a:xfrm>
              <a:prstGeom prst="rect">
                <a:avLst/>
              </a:prstGeom>
              <a:noFill/>
              <a:ln w="6350" algn="ctr">
                <a:solidFill>
                  <a:srgbClr val="333333"/>
                </a:solidFill>
                <a:miter lim="800000"/>
                <a:headEnd/>
                <a:tailEnd/>
              </a:ln>
            </p:spPr>
            <p:txBody>
              <a:bodyPr wrap="none" lIns="97256" tIns="48628" rIns="97256" bIns="48628" anchor="ctr">
                <a:spAutoFit/>
              </a:bodyPr>
              <a:lstStyle/>
              <a:p>
                <a:endParaRPr lang="en-US"/>
              </a:p>
            </p:txBody>
          </p:sp>
        </p:grpSp>
        <p:sp>
          <p:nvSpPr>
            <p:cNvPr id="114695" name="Rectangle 1246"/>
            <p:cNvSpPr>
              <a:spLocks noChangeArrowheads="1"/>
            </p:cNvSpPr>
            <p:nvPr/>
          </p:nvSpPr>
          <p:spPr bwMode="auto">
            <a:xfrm>
              <a:off x="1200" y="1802"/>
              <a:ext cx="134" cy="236"/>
            </a:xfrm>
            <a:prstGeom prst="rect">
              <a:avLst/>
            </a:prstGeom>
            <a:noFill/>
            <a:ln w="6350" algn="ctr">
              <a:solidFill>
                <a:srgbClr val="333333"/>
              </a:solidFill>
              <a:miter lim="800000"/>
              <a:headEnd/>
              <a:tailEnd/>
            </a:ln>
          </p:spPr>
          <p:txBody>
            <a:bodyPr wrap="none" lIns="97256" tIns="48628" rIns="97256" bIns="48628" anchor="ctr">
              <a:spAutoFit/>
            </a:bodyPr>
            <a:lstStyle/>
            <a:p>
              <a:endParaRPr lang="en-US"/>
            </a:p>
          </p:txBody>
        </p:sp>
      </p:grpSp>
    </p:spTree>
    <p:extLst>
      <p:ext uri="{BB962C8B-B14F-4D97-AF65-F5344CB8AC3E}">
        <p14:creationId xmlns:p14="http://schemas.microsoft.com/office/powerpoint/2010/main" val="7026368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checkerboard(across)">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5" presetClass="exit" presetSubtype="10" fill="hold" nodeType="clickEffect">
                                  <p:stCondLst>
                                    <p:cond delay="0"/>
                                  </p:stCondLst>
                                  <p:childTnLst>
                                    <p:animEffect transition="out" filter="checkerboard(across)">
                                      <p:cBhvr>
                                        <p:cTn id="11" dur="500"/>
                                        <p:tgtEl>
                                          <p:spTgt spid="27"/>
                                        </p:tgtEl>
                                      </p:cBhvr>
                                    </p:animEffect>
                                    <p:set>
                                      <p:cBhvr>
                                        <p:cTn id="12" dur="1" fill="hold">
                                          <p:stCondLst>
                                            <p:cond delay="499"/>
                                          </p:stCondLst>
                                        </p:cTn>
                                        <p:tgtEl>
                                          <p:spTgt spid="27"/>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dissolve">
                                      <p:cBhvr>
                                        <p:cTn id="1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Slide Number Placeholder 3"/>
          <p:cNvSpPr>
            <a:spLocks noGrp="1"/>
          </p:cNvSpPr>
          <p:nvPr>
            <p:ph type="sldNum" sz="quarter" idx="10"/>
          </p:nvPr>
        </p:nvSpPr>
        <p:spPr>
          <a:xfrm>
            <a:off x="8904288" y="6092825"/>
            <a:ext cx="609600" cy="431800"/>
          </a:xfrm>
          <a:noFill/>
        </p:spPr>
        <p:txBody>
          <a:bodyPr/>
          <a:lstStyle/>
          <a:p>
            <a:fld id="{07ADE391-6F27-4260-ABD4-60EBD6B965FC}" type="slidenum">
              <a:rPr lang="it-IT" smtClean="0">
                <a:latin typeface="Arial" pitchFamily="34" charset="0"/>
                <a:ea typeface="ＭＳ Ｐゴシック" pitchFamily="34" charset="-128"/>
              </a:rPr>
              <a:pPr/>
              <a:t>74</a:t>
            </a:fld>
            <a:endParaRPr lang="it-IT">
              <a:latin typeface="Arial" pitchFamily="34" charset="0"/>
              <a:ea typeface="ＭＳ Ｐゴシック" pitchFamily="34" charset="-128"/>
            </a:endParaRPr>
          </a:p>
        </p:txBody>
      </p:sp>
      <p:sp>
        <p:nvSpPr>
          <p:cNvPr id="8196" name="Rectangle 2"/>
          <p:cNvSpPr>
            <a:spLocks noGrp="1" noChangeArrowheads="1"/>
          </p:cNvSpPr>
          <p:nvPr>
            <p:ph type="title"/>
          </p:nvPr>
        </p:nvSpPr>
        <p:spPr/>
        <p:txBody>
          <a:bodyPr/>
          <a:lstStyle/>
          <a:p>
            <a:r>
              <a:rPr lang="en-US" smtClean="0"/>
              <a:t>6T and 4T Cell Layouts</a:t>
            </a:r>
          </a:p>
        </p:txBody>
      </p:sp>
      <p:grpSp>
        <p:nvGrpSpPr>
          <p:cNvPr id="2" name="Group 3"/>
          <p:cNvGrpSpPr>
            <a:grpSpLocks/>
          </p:cNvGrpSpPr>
          <p:nvPr/>
        </p:nvGrpSpPr>
        <p:grpSpPr bwMode="auto">
          <a:xfrm>
            <a:off x="2362200" y="1447800"/>
            <a:ext cx="7467600" cy="4521200"/>
            <a:chOff x="528" y="960"/>
            <a:chExt cx="4704" cy="2848"/>
          </a:xfrm>
        </p:grpSpPr>
        <p:graphicFrame>
          <p:nvGraphicFramePr>
            <p:cNvPr id="8194" name="Object 2"/>
            <p:cNvGraphicFramePr>
              <a:graphicFrameLocks noChangeAspect="1"/>
            </p:cNvGraphicFramePr>
            <p:nvPr/>
          </p:nvGraphicFramePr>
          <p:xfrm>
            <a:off x="528" y="960"/>
            <a:ext cx="4704" cy="2848"/>
          </p:xfrm>
          <a:graphic>
            <a:graphicData uri="http://schemas.openxmlformats.org/presentationml/2006/ole">
              <mc:AlternateContent xmlns:mc="http://schemas.openxmlformats.org/markup-compatibility/2006">
                <mc:Choice xmlns:v="urn:schemas-microsoft-com:vml" Requires="v">
                  <p:oleObj spid="_x0000_s8209" name="Bitmap Image" r:id="rId3" imgW="1448002" imgH="876190" progId="PBrush">
                    <p:embed/>
                  </p:oleObj>
                </mc:Choice>
                <mc:Fallback>
                  <p:oleObj name="Bitmap Image" r:id="rId3" imgW="1448002" imgH="876190" progId="PBrush">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8" y="960"/>
                          <a:ext cx="4704" cy="2848"/>
                        </a:xfrm>
                        <a:prstGeom prst="rect">
                          <a:avLst/>
                        </a:prstGeom>
                        <a:noFill/>
                        <a:ln>
                          <a:noFill/>
                        </a:ln>
                        <a:effectLst/>
                        <a:extLst>
                          <a:ext uri="{909E8E84-426E-40DD-AFC4-6F175D3DCCD1}">
                            <a14:hiddenFill xmlns:a14="http://schemas.microsoft.com/office/drawing/2010/main">
                              <a:solidFill>
                                <a:srgbClr val="32A0DA"/>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224" name="Text Box 5"/>
            <p:cNvSpPr txBox="1">
              <a:spLocks noChangeArrowheads="1"/>
            </p:cNvSpPr>
            <p:nvPr/>
          </p:nvSpPr>
          <p:spPr bwMode="auto">
            <a:xfrm>
              <a:off x="662" y="1529"/>
              <a:ext cx="464" cy="327"/>
            </a:xfrm>
            <a:prstGeom prst="rect">
              <a:avLst/>
            </a:prstGeom>
            <a:noFill/>
            <a:ln w="9525">
              <a:noFill/>
              <a:miter lim="800000"/>
              <a:headEnd/>
              <a:tailEnd/>
            </a:ln>
          </p:spPr>
          <p:txBody>
            <a:bodyPr wrap="none">
              <a:spAutoFit/>
            </a:bodyPr>
            <a:lstStyle/>
            <a:p>
              <a:pPr eaLnBrk="1" hangingPunct="1"/>
              <a:r>
                <a:rPr lang="en-US" sz="2800">
                  <a:solidFill>
                    <a:schemeClr val="bg1"/>
                  </a:solidFill>
                  <a:latin typeface="Arial" pitchFamily="34" charset="0"/>
                </a:rPr>
                <a:t>BIT</a:t>
              </a:r>
            </a:p>
          </p:txBody>
        </p:sp>
        <p:sp>
          <p:nvSpPr>
            <p:cNvPr id="8225" name="Text Box 6"/>
            <p:cNvSpPr txBox="1">
              <a:spLocks noChangeArrowheads="1"/>
            </p:cNvSpPr>
            <p:nvPr/>
          </p:nvSpPr>
          <p:spPr bwMode="auto">
            <a:xfrm>
              <a:off x="3760" y="1625"/>
              <a:ext cx="526" cy="327"/>
            </a:xfrm>
            <a:prstGeom prst="rect">
              <a:avLst/>
            </a:prstGeom>
            <a:noFill/>
            <a:ln w="9525">
              <a:noFill/>
              <a:miter lim="800000"/>
              <a:headEnd/>
              <a:tailEnd/>
            </a:ln>
          </p:spPr>
          <p:txBody>
            <a:bodyPr wrap="none">
              <a:spAutoFit/>
            </a:bodyPr>
            <a:lstStyle/>
            <a:p>
              <a:pPr eaLnBrk="1" hangingPunct="1"/>
              <a:r>
                <a:rPr lang="en-US" sz="2800">
                  <a:solidFill>
                    <a:schemeClr val="bg1"/>
                  </a:solidFill>
                  <a:latin typeface="Arial" pitchFamily="34" charset="0"/>
                </a:rPr>
                <a:t>BIT!</a:t>
              </a:r>
            </a:p>
          </p:txBody>
        </p:sp>
        <p:sp>
          <p:nvSpPr>
            <p:cNvPr id="8226" name="Text Box 7"/>
            <p:cNvSpPr txBox="1">
              <a:spLocks noChangeArrowheads="1"/>
            </p:cNvSpPr>
            <p:nvPr/>
          </p:nvSpPr>
          <p:spPr bwMode="auto">
            <a:xfrm>
              <a:off x="2128" y="1152"/>
              <a:ext cx="614" cy="327"/>
            </a:xfrm>
            <a:prstGeom prst="rect">
              <a:avLst/>
            </a:prstGeom>
            <a:noFill/>
            <a:ln w="9525">
              <a:noFill/>
              <a:miter lim="800000"/>
              <a:headEnd/>
              <a:tailEnd/>
            </a:ln>
          </p:spPr>
          <p:txBody>
            <a:bodyPr wrap="none">
              <a:spAutoFit/>
            </a:bodyPr>
            <a:lstStyle/>
            <a:p>
              <a:pPr eaLnBrk="1" hangingPunct="1"/>
              <a:r>
                <a:rPr lang="en-US" sz="2800">
                  <a:solidFill>
                    <a:schemeClr val="bg1"/>
                  </a:solidFill>
                  <a:latin typeface="Arial" pitchFamily="34" charset="0"/>
                </a:rPr>
                <a:t>GND</a:t>
              </a:r>
            </a:p>
          </p:txBody>
        </p:sp>
        <p:sp>
          <p:nvSpPr>
            <p:cNvPr id="8227" name="Text Box 8"/>
            <p:cNvSpPr txBox="1">
              <a:spLocks noChangeArrowheads="1"/>
            </p:cNvSpPr>
            <p:nvPr/>
          </p:nvSpPr>
          <p:spPr bwMode="auto">
            <a:xfrm>
              <a:off x="4368" y="1056"/>
              <a:ext cx="515" cy="327"/>
            </a:xfrm>
            <a:prstGeom prst="rect">
              <a:avLst/>
            </a:prstGeom>
            <a:noFill/>
            <a:ln w="9525">
              <a:noFill/>
              <a:miter lim="800000"/>
              <a:headEnd/>
              <a:tailEnd/>
            </a:ln>
          </p:spPr>
          <p:txBody>
            <a:bodyPr wrap="none">
              <a:spAutoFit/>
            </a:bodyPr>
            <a:lstStyle/>
            <a:p>
              <a:pPr eaLnBrk="1" hangingPunct="1"/>
              <a:r>
                <a:rPr lang="en-US" sz="2800">
                  <a:solidFill>
                    <a:schemeClr val="bg1"/>
                  </a:solidFill>
                  <a:latin typeface="Arial" pitchFamily="34" charset="0"/>
                </a:rPr>
                <a:t>Vdd</a:t>
              </a:r>
            </a:p>
          </p:txBody>
        </p:sp>
        <p:sp>
          <p:nvSpPr>
            <p:cNvPr id="8228" name="Text Box 9"/>
            <p:cNvSpPr txBox="1">
              <a:spLocks noChangeArrowheads="1"/>
            </p:cNvSpPr>
            <p:nvPr/>
          </p:nvSpPr>
          <p:spPr bwMode="auto">
            <a:xfrm>
              <a:off x="4176" y="2640"/>
              <a:ext cx="652" cy="596"/>
            </a:xfrm>
            <a:prstGeom prst="rect">
              <a:avLst/>
            </a:prstGeom>
            <a:noFill/>
            <a:ln w="9525">
              <a:noFill/>
              <a:miter lim="800000"/>
              <a:headEnd/>
              <a:tailEnd/>
            </a:ln>
          </p:spPr>
          <p:txBody>
            <a:bodyPr wrap="none">
              <a:spAutoFit/>
            </a:bodyPr>
            <a:lstStyle/>
            <a:p>
              <a:pPr eaLnBrk="1" hangingPunct="1"/>
              <a:r>
                <a:rPr lang="en-US" sz="2800">
                  <a:solidFill>
                    <a:schemeClr val="bg1"/>
                  </a:solidFill>
                  <a:latin typeface="Arial" pitchFamily="34" charset="0"/>
                </a:rPr>
                <a:t>Word</a:t>
              </a:r>
            </a:p>
            <a:p>
              <a:pPr eaLnBrk="1" hangingPunct="1"/>
              <a:r>
                <a:rPr lang="en-US" sz="2800">
                  <a:solidFill>
                    <a:schemeClr val="bg1"/>
                  </a:solidFill>
                  <a:latin typeface="Arial" pitchFamily="34" charset="0"/>
                </a:rPr>
                <a:t>Line</a:t>
              </a:r>
            </a:p>
          </p:txBody>
        </p:sp>
        <p:sp>
          <p:nvSpPr>
            <p:cNvPr id="8229" name="Oval 10"/>
            <p:cNvSpPr>
              <a:spLocks noChangeArrowheads="1"/>
            </p:cNvSpPr>
            <p:nvPr/>
          </p:nvSpPr>
          <p:spPr bwMode="auto">
            <a:xfrm>
              <a:off x="1248" y="2688"/>
              <a:ext cx="672" cy="384"/>
            </a:xfrm>
            <a:prstGeom prst="ellipse">
              <a:avLst/>
            </a:prstGeom>
            <a:noFill/>
            <a:ln w="9525">
              <a:solidFill>
                <a:srgbClr val="FF0000"/>
              </a:solidFill>
              <a:miter lim="800000"/>
              <a:headEnd/>
              <a:tailEnd/>
            </a:ln>
          </p:spPr>
          <p:txBody>
            <a:bodyPr wrap="none" anchor="ctr"/>
            <a:lstStyle/>
            <a:p>
              <a:endParaRPr lang="en-US"/>
            </a:p>
          </p:txBody>
        </p:sp>
        <p:sp>
          <p:nvSpPr>
            <p:cNvPr id="8230" name="Oval 11"/>
            <p:cNvSpPr>
              <a:spLocks noChangeArrowheads="1"/>
            </p:cNvSpPr>
            <p:nvPr/>
          </p:nvSpPr>
          <p:spPr bwMode="auto">
            <a:xfrm>
              <a:off x="2928" y="2688"/>
              <a:ext cx="672" cy="384"/>
            </a:xfrm>
            <a:prstGeom prst="ellipse">
              <a:avLst/>
            </a:prstGeom>
            <a:noFill/>
            <a:ln w="9525">
              <a:solidFill>
                <a:srgbClr val="FF0000"/>
              </a:solidFill>
              <a:miter lim="800000"/>
              <a:headEnd/>
              <a:tailEnd/>
            </a:ln>
          </p:spPr>
          <p:txBody>
            <a:bodyPr wrap="none" anchor="ctr"/>
            <a:lstStyle/>
            <a:p>
              <a:endParaRPr lang="en-US"/>
            </a:p>
          </p:txBody>
        </p:sp>
        <p:sp>
          <p:nvSpPr>
            <p:cNvPr id="8231" name="Text Box 12"/>
            <p:cNvSpPr txBox="1">
              <a:spLocks noChangeArrowheads="1"/>
            </p:cNvSpPr>
            <p:nvPr/>
          </p:nvSpPr>
          <p:spPr bwMode="auto">
            <a:xfrm>
              <a:off x="1382" y="2455"/>
              <a:ext cx="303" cy="250"/>
            </a:xfrm>
            <a:prstGeom prst="rect">
              <a:avLst/>
            </a:prstGeom>
            <a:noFill/>
            <a:ln w="9525">
              <a:noFill/>
              <a:miter lim="800000"/>
              <a:headEnd/>
              <a:tailEnd/>
            </a:ln>
          </p:spPr>
          <p:txBody>
            <a:bodyPr wrap="none">
              <a:spAutoFit/>
            </a:bodyPr>
            <a:lstStyle/>
            <a:p>
              <a:pPr eaLnBrk="1" hangingPunct="1"/>
              <a:r>
                <a:rPr lang="en-US" sz="2000">
                  <a:solidFill>
                    <a:srgbClr val="000000"/>
                  </a:solidFill>
                  <a:latin typeface="Arial" pitchFamily="34" charset="0"/>
                </a:rPr>
                <a:t>T1</a:t>
              </a:r>
            </a:p>
          </p:txBody>
        </p:sp>
        <p:sp>
          <p:nvSpPr>
            <p:cNvPr id="8232" name="Text Box 13"/>
            <p:cNvSpPr txBox="1">
              <a:spLocks noChangeArrowheads="1"/>
            </p:cNvSpPr>
            <p:nvPr/>
          </p:nvSpPr>
          <p:spPr bwMode="auto">
            <a:xfrm>
              <a:off x="3456" y="2496"/>
              <a:ext cx="303" cy="250"/>
            </a:xfrm>
            <a:prstGeom prst="rect">
              <a:avLst/>
            </a:prstGeom>
            <a:noFill/>
            <a:ln w="9525">
              <a:noFill/>
              <a:miter lim="800000"/>
              <a:headEnd/>
              <a:tailEnd/>
            </a:ln>
          </p:spPr>
          <p:txBody>
            <a:bodyPr wrap="none">
              <a:spAutoFit/>
            </a:bodyPr>
            <a:lstStyle/>
            <a:p>
              <a:pPr eaLnBrk="1" hangingPunct="1"/>
              <a:r>
                <a:rPr lang="en-US" sz="2000">
                  <a:solidFill>
                    <a:srgbClr val="000000"/>
                  </a:solidFill>
                  <a:latin typeface="Arial" pitchFamily="34" charset="0"/>
                </a:rPr>
                <a:t>T2</a:t>
              </a:r>
            </a:p>
          </p:txBody>
        </p:sp>
        <p:sp>
          <p:nvSpPr>
            <p:cNvPr id="8233" name="Oval 14"/>
            <p:cNvSpPr>
              <a:spLocks noChangeArrowheads="1"/>
            </p:cNvSpPr>
            <p:nvPr/>
          </p:nvSpPr>
          <p:spPr bwMode="auto">
            <a:xfrm>
              <a:off x="1776" y="2112"/>
              <a:ext cx="384" cy="672"/>
            </a:xfrm>
            <a:prstGeom prst="ellipse">
              <a:avLst/>
            </a:prstGeom>
            <a:noFill/>
            <a:ln w="9525">
              <a:solidFill>
                <a:srgbClr val="FF0000"/>
              </a:solidFill>
              <a:miter lim="800000"/>
              <a:headEnd/>
              <a:tailEnd/>
            </a:ln>
          </p:spPr>
          <p:txBody>
            <a:bodyPr wrap="none" anchor="ctr"/>
            <a:lstStyle/>
            <a:p>
              <a:endParaRPr lang="en-US"/>
            </a:p>
          </p:txBody>
        </p:sp>
        <p:sp>
          <p:nvSpPr>
            <p:cNvPr id="8234" name="Oval 15"/>
            <p:cNvSpPr>
              <a:spLocks noChangeArrowheads="1"/>
            </p:cNvSpPr>
            <p:nvPr/>
          </p:nvSpPr>
          <p:spPr bwMode="auto">
            <a:xfrm>
              <a:off x="2640" y="1728"/>
              <a:ext cx="384" cy="672"/>
            </a:xfrm>
            <a:prstGeom prst="ellipse">
              <a:avLst/>
            </a:prstGeom>
            <a:noFill/>
            <a:ln w="9525">
              <a:solidFill>
                <a:srgbClr val="FF0000"/>
              </a:solidFill>
              <a:miter lim="800000"/>
              <a:headEnd/>
              <a:tailEnd/>
            </a:ln>
          </p:spPr>
          <p:txBody>
            <a:bodyPr wrap="none" anchor="ctr"/>
            <a:lstStyle/>
            <a:p>
              <a:endParaRPr lang="en-US"/>
            </a:p>
          </p:txBody>
        </p:sp>
        <p:sp>
          <p:nvSpPr>
            <p:cNvPr id="8235" name="Text Box 16"/>
            <p:cNvSpPr txBox="1">
              <a:spLocks noChangeArrowheads="1"/>
            </p:cNvSpPr>
            <p:nvPr/>
          </p:nvSpPr>
          <p:spPr bwMode="auto">
            <a:xfrm>
              <a:off x="1809" y="1872"/>
              <a:ext cx="303" cy="250"/>
            </a:xfrm>
            <a:prstGeom prst="rect">
              <a:avLst/>
            </a:prstGeom>
            <a:noFill/>
            <a:ln w="9525">
              <a:noFill/>
              <a:miter lim="800000"/>
              <a:headEnd/>
              <a:tailEnd/>
            </a:ln>
          </p:spPr>
          <p:txBody>
            <a:bodyPr wrap="none">
              <a:spAutoFit/>
            </a:bodyPr>
            <a:lstStyle/>
            <a:p>
              <a:pPr eaLnBrk="1" hangingPunct="1"/>
              <a:r>
                <a:rPr lang="en-US" sz="2000">
                  <a:solidFill>
                    <a:schemeClr val="bg1"/>
                  </a:solidFill>
                  <a:latin typeface="Arial" pitchFamily="34" charset="0"/>
                </a:rPr>
                <a:t>T3</a:t>
              </a:r>
            </a:p>
          </p:txBody>
        </p:sp>
        <p:sp>
          <p:nvSpPr>
            <p:cNvPr id="8236" name="Text Box 17"/>
            <p:cNvSpPr txBox="1">
              <a:spLocks noChangeArrowheads="1"/>
            </p:cNvSpPr>
            <p:nvPr/>
          </p:nvSpPr>
          <p:spPr bwMode="auto">
            <a:xfrm>
              <a:off x="2769" y="1536"/>
              <a:ext cx="303" cy="250"/>
            </a:xfrm>
            <a:prstGeom prst="rect">
              <a:avLst/>
            </a:prstGeom>
            <a:noFill/>
            <a:ln w="9525">
              <a:noFill/>
              <a:miter lim="800000"/>
              <a:headEnd/>
              <a:tailEnd/>
            </a:ln>
          </p:spPr>
          <p:txBody>
            <a:bodyPr wrap="none">
              <a:spAutoFit/>
            </a:bodyPr>
            <a:lstStyle/>
            <a:p>
              <a:pPr eaLnBrk="1" hangingPunct="1"/>
              <a:r>
                <a:rPr lang="en-US" sz="2000">
                  <a:solidFill>
                    <a:srgbClr val="000000"/>
                  </a:solidFill>
                  <a:latin typeface="Arial" pitchFamily="34" charset="0"/>
                </a:rPr>
                <a:t>T4</a:t>
              </a:r>
            </a:p>
          </p:txBody>
        </p:sp>
        <p:sp>
          <p:nvSpPr>
            <p:cNvPr id="8237" name="Text Box 18"/>
            <p:cNvSpPr txBox="1">
              <a:spLocks noChangeArrowheads="1"/>
            </p:cNvSpPr>
            <p:nvPr/>
          </p:nvSpPr>
          <p:spPr bwMode="auto">
            <a:xfrm>
              <a:off x="1728" y="1190"/>
              <a:ext cx="321" cy="250"/>
            </a:xfrm>
            <a:prstGeom prst="rect">
              <a:avLst/>
            </a:prstGeom>
            <a:noFill/>
            <a:ln w="9525">
              <a:noFill/>
              <a:miter lim="800000"/>
              <a:headEnd/>
              <a:tailEnd/>
            </a:ln>
          </p:spPr>
          <p:txBody>
            <a:bodyPr wrap="none">
              <a:spAutoFit/>
            </a:bodyPr>
            <a:lstStyle/>
            <a:p>
              <a:pPr eaLnBrk="1" hangingPunct="1"/>
              <a:r>
                <a:rPr lang="en-US" sz="2000">
                  <a:solidFill>
                    <a:srgbClr val="000000"/>
                  </a:solidFill>
                  <a:latin typeface="Arial" pitchFamily="34" charset="0"/>
                </a:rPr>
                <a:t>R1</a:t>
              </a:r>
            </a:p>
          </p:txBody>
        </p:sp>
        <p:sp>
          <p:nvSpPr>
            <p:cNvPr id="8238" name="Text Box 19"/>
            <p:cNvSpPr txBox="1">
              <a:spLocks noChangeArrowheads="1"/>
            </p:cNvSpPr>
            <p:nvPr/>
          </p:nvSpPr>
          <p:spPr bwMode="auto">
            <a:xfrm>
              <a:off x="3537" y="1632"/>
              <a:ext cx="321" cy="250"/>
            </a:xfrm>
            <a:prstGeom prst="rect">
              <a:avLst/>
            </a:prstGeom>
            <a:noFill/>
            <a:ln w="9525">
              <a:noFill/>
              <a:miter lim="800000"/>
              <a:headEnd/>
              <a:tailEnd/>
            </a:ln>
          </p:spPr>
          <p:txBody>
            <a:bodyPr wrap="none">
              <a:spAutoFit/>
            </a:bodyPr>
            <a:lstStyle/>
            <a:p>
              <a:pPr eaLnBrk="1" hangingPunct="1"/>
              <a:r>
                <a:rPr lang="en-US" sz="2000">
                  <a:solidFill>
                    <a:srgbClr val="000000"/>
                  </a:solidFill>
                  <a:latin typeface="Arial" pitchFamily="34" charset="0"/>
                </a:rPr>
                <a:t>R2</a:t>
              </a:r>
            </a:p>
          </p:txBody>
        </p:sp>
      </p:grpSp>
      <p:grpSp>
        <p:nvGrpSpPr>
          <p:cNvPr id="3" name="Group 20"/>
          <p:cNvGrpSpPr>
            <a:grpSpLocks/>
          </p:cNvGrpSpPr>
          <p:nvPr/>
        </p:nvGrpSpPr>
        <p:grpSpPr bwMode="auto">
          <a:xfrm>
            <a:off x="2287588" y="1371600"/>
            <a:ext cx="7770812" cy="4953000"/>
            <a:chOff x="480" y="864"/>
            <a:chExt cx="4895" cy="3120"/>
          </a:xfrm>
        </p:grpSpPr>
        <p:grpSp>
          <p:nvGrpSpPr>
            <p:cNvPr id="4" name="Group 21"/>
            <p:cNvGrpSpPr>
              <a:grpSpLocks/>
            </p:cNvGrpSpPr>
            <p:nvPr/>
          </p:nvGrpSpPr>
          <p:grpSpPr bwMode="auto">
            <a:xfrm>
              <a:off x="480" y="864"/>
              <a:ext cx="4895" cy="3120"/>
              <a:chOff x="2184" y="1056"/>
              <a:chExt cx="2064" cy="2928"/>
            </a:xfrm>
          </p:grpSpPr>
          <p:pic>
            <p:nvPicPr>
              <p:cNvPr id="8208" name="Picture 22" descr="t_rambit"/>
              <p:cNvPicPr>
                <a:picLocks noChangeAspect="1" noChangeArrowheads="1"/>
              </p:cNvPicPr>
              <p:nvPr/>
            </p:nvPicPr>
            <p:blipFill>
              <a:blip r:embed="rId5" cstate="print"/>
              <a:srcRect/>
              <a:stretch>
                <a:fillRect/>
              </a:stretch>
            </p:blipFill>
            <p:spPr bwMode="auto">
              <a:xfrm>
                <a:off x="2184" y="1056"/>
                <a:ext cx="2010" cy="2928"/>
              </a:xfrm>
              <a:prstGeom prst="rect">
                <a:avLst/>
              </a:prstGeom>
              <a:noFill/>
              <a:ln w="9525">
                <a:noFill/>
                <a:miter lim="800000"/>
                <a:headEnd/>
                <a:tailEnd/>
              </a:ln>
            </p:spPr>
          </p:pic>
          <p:sp>
            <p:nvSpPr>
              <p:cNvPr id="8209" name="Text Box 23"/>
              <p:cNvSpPr txBox="1">
                <a:spLocks noChangeArrowheads="1"/>
              </p:cNvSpPr>
              <p:nvPr/>
            </p:nvSpPr>
            <p:spPr bwMode="auto">
              <a:xfrm>
                <a:off x="4056" y="1248"/>
                <a:ext cx="148" cy="217"/>
              </a:xfrm>
              <a:prstGeom prst="rect">
                <a:avLst/>
              </a:prstGeom>
              <a:noFill/>
              <a:ln w="12700">
                <a:noFill/>
                <a:miter lim="800000"/>
                <a:headEnd/>
                <a:tailEnd/>
              </a:ln>
            </p:spPr>
            <p:txBody>
              <a:bodyPr wrap="none">
                <a:spAutoFit/>
              </a:bodyPr>
              <a:lstStyle/>
              <a:p>
                <a:r>
                  <a:rPr lang="en-US">
                    <a:solidFill>
                      <a:srgbClr val="0000B6"/>
                    </a:solidFill>
                    <a:latin typeface="Arial" pitchFamily="34" charset="0"/>
                  </a:rPr>
                  <a:t>V</a:t>
                </a:r>
                <a:r>
                  <a:rPr lang="en-US" baseline="-25000">
                    <a:solidFill>
                      <a:srgbClr val="0000B6"/>
                    </a:solidFill>
                    <a:latin typeface="Arial" pitchFamily="34" charset="0"/>
                  </a:rPr>
                  <a:t>DD</a:t>
                </a:r>
                <a:endParaRPr lang="en-US" sz="4400" b="1">
                  <a:solidFill>
                    <a:srgbClr val="0000B6"/>
                  </a:solidFill>
                  <a:latin typeface="Book Antiqua" pitchFamily="18" charset="0"/>
                </a:endParaRPr>
              </a:p>
            </p:txBody>
          </p:sp>
          <p:sp>
            <p:nvSpPr>
              <p:cNvPr id="8210" name="Text Box 24"/>
              <p:cNvSpPr txBox="1">
                <a:spLocks noChangeArrowheads="1"/>
              </p:cNvSpPr>
              <p:nvPr/>
            </p:nvSpPr>
            <p:spPr bwMode="auto">
              <a:xfrm>
                <a:off x="4056" y="2976"/>
                <a:ext cx="184" cy="217"/>
              </a:xfrm>
              <a:prstGeom prst="rect">
                <a:avLst/>
              </a:prstGeom>
              <a:noFill/>
              <a:ln w="12700">
                <a:noFill/>
                <a:miter lim="800000"/>
                <a:headEnd/>
                <a:tailEnd/>
              </a:ln>
            </p:spPr>
            <p:txBody>
              <a:bodyPr wrap="none">
                <a:spAutoFit/>
              </a:bodyPr>
              <a:lstStyle/>
              <a:p>
                <a:r>
                  <a:rPr lang="en-US">
                    <a:solidFill>
                      <a:srgbClr val="0000B6"/>
                    </a:solidFill>
                    <a:latin typeface="Arial" pitchFamily="34" charset="0"/>
                  </a:rPr>
                  <a:t>GND</a:t>
                </a:r>
              </a:p>
            </p:txBody>
          </p:sp>
          <p:sp>
            <p:nvSpPr>
              <p:cNvPr id="8211" name="Text Box 25"/>
              <p:cNvSpPr txBox="1">
                <a:spLocks noChangeArrowheads="1"/>
              </p:cNvSpPr>
              <p:nvPr/>
            </p:nvSpPr>
            <p:spPr bwMode="auto">
              <a:xfrm>
                <a:off x="3889" y="2327"/>
                <a:ext cx="97" cy="218"/>
              </a:xfrm>
              <a:prstGeom prst="rect">
                <a:avLst/>
              </a:prstGeom>
              <a:noFill/>
              <a:ln w="12700">
                <a:noFill/>
                <a:miter lim="800000"/>
                <a:headEnd/>
                <a:tailEnd/>
              </a:ln>
            </p:spPr>
            <p:txBody>
              <a:bodyPr wrap="none">
                <a:spAutoFit/>
              </a:bodyPr>
              <a:lstStyle/>
              <a:p>
                <a:r>
                  <a:rPr lang="en-US">
                    <a:solidFill>
                      <a:srgbClr val="0000B6"/>
                    </a:solidFill>
                    <a:latin typeface="Arial" pitchFamily="34" charset="0"/>
                  </a:rPr>
                  <a:t>Q</a:t>
                </a:r>
              </a:p>
            </p:txBody>
          </p:sp>
          <p:sp>
            <p:nvSpPr>
              <p:cNvPr id="8212" name="Text Box 26"/>
              <p:cNvSpPr txBox="1">
                <a:spLocks noChangeArrowheads="1"/>
              </p:cNvSpPr>
              <p:nvPr/>
            </p:nvSpPr>
            <p:spPr bwMode="auto">
              <a:xfrm>
                <a:off x="2236" y="2352"/>
                <a:ext cx="96" cy="217"/>
              </a:xfrm>
              <a:prstGeom prst="rect">
                <a:avLst/>
              </a:prstGeom>
              <a:noFill/>
              <a:ln w="12700">
                <a:noFill/>
                <a:miter lim="800000"/>
                <a:headEnd/>
                <a:tailEnd/>
              </a:ln>
            </p:spPr>
            <p:txBody>
              <a:bodyPr wrap="none">
                <a:spAutoFit/>
              </a:bodyPr>
              <a:lstStyle/>
              <a:p>
                <a:r>
                  <a:rPr lang="en-US">
                    <a:solidFill>
                      <a:srgbClr val="0000B6"/>
                    </a:solidFill>
                    <a:latin typeface="Arial" pitchFamily="34" charset="0"/>
                  </a:rPr>
                  <a:t>Q</a:t>
                </a:r>
              </a:p>
            </p:txBody>
          </p:sp>
          <p:sp>
            <p:nvSpPr>
              <p:cNvPr id="8213" name="Text Box 27"/>
              <p:cNvSpPr txBox="1">
                <a:spLocks noChangeArrowheads="1"/>
              </p:cNvSpPr>
              <p:nvPr/>
            </p:nvSpPr>
            <p:spPr bwMode="auto">
              <a:xfrm>
                <a:off x="4108" y="3264"/>
                <a:ext cx="140" cy="217"/>
              </a:xfrm>
              <a:prstGeom prst="rect">
                <a:avLst/>
              </a:prstGeom>
              <a:noFill/>
              <a:ln w="12700">
                <a:noFill/>
                <a:miter lim="800000"/>
                <a:headEnd/>
                <a:tailEnd/>
              </a:ln>
            </p:spPr>
            <p:txBody>
              <a:bodyPr wrap="none">
                <a:spAutoFit/>
              </a:bodyPr>
              <a:lstStyle/>
              <a:p>
                <a:r>
                  <a:rPr lang="en-US">
                    <a:solidFill>
                      <a:srgbClr val="0000B6"/>
                    </a:solidFill>
                    <a:latin typeface="Arial" pitchFamily="34" charset="0"/>
                  </a:rPr>
                  <a:t>WL</a:t>
                </a:r>
              </a:p>
            </p:txBody>
          </p:sp>
          <p:sp>
            <p:nvSpPr>
              <p:cNvPr id="8214" name="Text Box 28"/>
              <p:cNvSpPr txBox="1">
                <a:spLocks noChangeArrowheads="1"/>
              </p:cNvSpPr>
              <p:nvPr/>
            </p:nvSpPr>
            <p:spPr bwMode="auto">
              <a:xfrm>
                <a:off x="3473" y="3719"/>
                <a:ext cx="123" cy="217"/>
              </a:xfrm>
              <a:prstGeom prst="rect">
                <a:avLst/>
              </a:prstGeom>
              <a:noFill/>
              <a:ln w="12700">
                <a:noFill/>
                <a:miter lim="800000"/>
                <a:headEnd/>
                <a:tailEnd/>
              </a:ln>
            </p:spPr>
            <p:txBody>
              <a:bodyPr wrap="none">
                <a:spAutoFit/>
              </a:bodyPr>
              <a:lstStyle/>
              <a:p>
                <a:r>
                  <a:rPr lang="en-US">
                    <a:solidFill>
                      <a:srgbClr val="0000B6"/>
                    </a:solidFill>
                    <a:latin typeface="Arial" pitchFamily="34" charset="0"/>
                  </a:rPr>
                  <a:t>BL</a:t>
                </a:r>
              </a:p>
            </p:txBody>
          </p:sp>
          <p:sp>
            <p:nvSpPr>
              <p:cNvPr id="8215" name="Text Box 29"/>
              <p:cNvSpPr txBox="1">
                <a:spLocks noChangeArrowheads="1"/>
              </p:cNvSpPr>
              <p:nvPr/>
            </p:nvSpPr>
            <p:spPr bwMode="auto">
              <a:xfrm>
                <a:off x="2649" y="3717"/>
                <a:ext cx="124" cy="218"/>
              </a:xfrm>
              <a:prstGeom prst="rect">
                <a:avLst/>
              </a:prstGeom>
              <a:noFill/>
              <a:ln w="12700">
                <a:noFill/>
                <a:miter lim="800000"/>
                <a:headEnd/>
                <a:tailEnd/>
              </a:ln>
            </p:spPr>
            <p:txBody>
              <a:bodyPr wrap="none">
                <a:spAutoFit/>
              </a:bodyPr>
              <a:lstStyle/>
              <a:p>
                <a:r>
                  <a:rPr lang="en-US">
                    <a:solidFill>
                      <a:srgbClr val="0000B6"/>
                    </a:solidFill>
                    <a:latin typeface="Arial" pitchFamily="34" charset="0"/>
                  </a:rPr>
                  <a:t>BL</a:t>
                </a:r>
              </a:p>
            </p:txBody>
          </p:sp>
          <p:sp>
            <p:nvSpPr>
              <p:cNvPr id="8216" name="Line 30"/>
              <p:cNvSpPr>
                <a:spLocks noChangeShapeType="1"/>
              </p:cNvSpPr>
              <p:nvPr/>
            </p:nvSpPr>
            <p:spPr bwMode="auto">
              <a:xfrm>
                <a:off x="2704" y="3744"/>
                <a:ext cx="156" cy="0"/>
              </a:xfrm>
              <a:prstGeom prst="line">
                <a:avLst/>
              </a:prstGeom>
              <a:noFill/>
              <a:ln w="19050">
                <a:solidFill>
                  <a:srgbClr val="0000B6"/>
                </a:solidFill>
                <a:round/>
                <a:headEnd/>
                <a:tailEnd/>
              </a:ln>
            </p:spPr>
            <p:txBody>
              <a:bodyPr wrap="none" anchor="ctr"/>
              <a:lstStyle/>
              <a:p>
                <a:endParaRPr lang="en-US"/>
              </a:p>
            </p:txBody>
          </p:sp>
          <p:sp>
            <p:nvSpPr>
              <p:cNvPr id="8217" name="Line 31"/>
              <p:cNvSpPr>
                <a:spLocks noChangeShapeType="1"/>
              </p:cNvSpPr>
              <p:nvPr/>
            </p:nvSpPr>
            <p:spPr bwMode="auto">
              <a:xfrm>
                <a:off x="2279" y="2397"/>
                <a:ext cx="156" cy="0"/>
              </a:xfrm>
              <a:prstGeom prst="line">
                <a:avLst/>
              </a:prstGeom>
              <a:noFill/>
              <a:ln w="19050">
                <a:solidFill>
                  <a:srgbClr val="0000B6"/>
                </a:solidFill>
                <a:round/>
                <a:headEnd/>
                <a:tailEnd/>
              </a:ln>
            </p:spPr>
            <p:txBody>
              <a:bodyPr wrap="none" anchor="ctr"/>
              <a:lstStyle/>
              <a:p>
                <a:endParaRPr lang="en-US"/>
              </a:p>
            </p:txBody>
          </p:sp>
          <p:sp>
            <p:nvSpPr>
              <p:cNvPr id="8218" name="Text Box 32"/>
              <p:cNvSpPr txBox="1">
                <a:spLocks noChangeArrowheads="1"/>
              </p:cNvSpPr>
              <p:nvPr/>
            </p:nvSpPr>
            <p:spPr bwMode="auto">
              <a:xfrm>
                <a:off x="2724" y="2610"/>
                <a:ext cx="120" cy="217"/>
              </a:xfrm>
              <a:prstGeom prst="rect">
                <a:avLst/>
              </a:prstGeom>
              <a:noFill/>
              <a:ln w="12700">
                <a:noFill/>
                <a:miter lim="800000"/>
                <a:headEnd/>
                <a:tailEnd/>
              </a:ln>
            </p:spPr>
            <p:txBody>
              <a:bodyPr wrap="none">
                <a:spAutoFit/>
              </a:bodyPr>
              <a:lstStyle/>
              <a:p>
                <a:r>
                  <a:rPr lang="en-US">
                    <a:solidFill>
                      <a:schemeClr val="bg1"/>
                    </a:solidFill>
                    <a:latin typeface="Arial" pitchFamily="34" charset="0"/>
                  </a:rPr>
                  <a:t>T4</a:t>
                </a:r>
                <a:endParaRPr lang="en-US">
                  <a:solidFill>
                    <a:srgbClr val="0000B6"/>
                  </a:solidFill>
                  <a:latin typeface="Arial" pitchFamily="34" charset="0"/>
                </a:endParaRPr>
              </a:p>
            </p:txBody>
          </p:sp>
          <p:sp>
            <p:nvSpPr>
              <p:cNvPr id="8219" name="Text Box 33"/>
              <p:cNvSpPr txBox="1">
                <a:spLocks noChangeArrowheads="1"/>
              </p:cNvSpPr>
              <p:nvPr/>
            </p:nvSpPr>
            <p:spPr bwMode="auto">
              <a:xfrm>
                <a:off x="3380" y="2597"/>
                <a:ext cx="128" cy="235"/>
              </a:xfrm>
              <a:prstGeom prst="rect">
                <a:avLst/>
              </a:prstGeom>
              <a:noFill/>
              <a:ln w="12700">
                <a:noFill/>
                <a:miter lim="800000"/>
                <a:headEnd/>
                <a:tailEnd/>
              </a:ln>
            </p:spPr>
            <p:txBody>
              <a:bodyPr wrap="none">
                <a:spAutoFit/>
              </a:bodyPr>
              <a:lstStyle/>
              <a:p>
                <a:r>
                  <a:rPr lang="en-US" sz="2000">
                    <a:solidFill>
                      <a:srgbClr val="0000B6"/>
                    </a:solidFill>
                    <a:latin typeface="Arial" pitchFamily="34" charset="0"/>
                  </a:rPr>
                  <a:t>T3</a:t>
                </a:r>
              </a:p>
            </p:txBody>
          </p:sp>
          <p:sp>
            <p:nvSpPr>
              <p:cNvPr id="8220" name="Text Box 34"/>
              <p:cNvSpPr txBox="1">
                <a:spLocks noChangeArrowheads="1"/>
              </p:cNvSpPr>
              <p:nvPr/>
            </p:nvSpPr>
            <p:spPr bwMode="auto">
              <a:xfrm>
                <a:off x="3579" y="1506"/>
                <a:ext cx="121" cy="218"/>
              </a:xfrm>
              <a:prstGeom prst="rect">
                <a:avLst/>
              </a:prstGeom>
              <a:noFill/>
              <a:ln w="12700">
                <a:noFill/>
                <a:miter lim="800000"/>
                <a:headEnd/>
                <a:tailEnd/>
              </a:ln>
            </p:spPr>
            <p:txBody>
              <a:bodyPr wrap="none">
                <a:spAutoFit/>
              </a:bodyPr>
              <a:lstStyle/>
              <a:p>
                <a:r>
                  <a:rPr lang="en-US">
                    <a:solidFill>
                      <a:schemeClr val="bg1"/>
                    </a:solidFill>
                    <a:latin typeface="Arial" pitchFamily="34" charset="0"/>
                  </a:rPr>
                  <a:t>T5</a:t>
                </a:r>
                <a:endParaRPr lang="en-US">
                  <a:solidFill>
                    <a:srgbClr val="0000B6"/>
                  </a:solidFill>
                  <a:latin typeface="Arial" pitchFamily="34" charset="0"/>
                </a:endParaRPr>
              </a:p>
            </p:txBody>
          </p:sp>
          <p:sp>
            <p:nvSpPr>
              <p:cNvPr id="8221" name="Text Box 35"/>
              <p:cNvSpPr txBox="1">
                <a:spLocks noChangeArrowheads="1"/>
              </p:cNvSpPr>
              <p:nvPr/>
            </p:nvSpPr>
            <p:spPr bwMode="auto">
              <a:xfrm>
                <a:off x="2496" y="1506"/>
                <a:ext cx="121" cy="218"/>
              </a:xfrm>
              <a:prstGeom prst="rect">
                <a:avLst/>
              </a:prstGeom>
              <a:noFill/>
              <a:ln w="12700">
                <a:noFill/>
                <a:miter lim="800000"/>
                <a:headEnd/>
                <a:tailEnd/>
              </a:ln>
            </p:spPr>
            <p:txBody>
              <a:bodyPr wrap="none">
                <a:spAutoFit/>
              </a:bodyPr>
              <a:lstStyle/>
              <a:p>
                <a:r>
                  <a:rPr lang="en-US">
                    <a:solidFill>
                      <a:schemeClr val="bg1"/>
                    </a:solidFill>
                    <a:latin typeface="Arial" pitchFamily="34" charset="0"/>
                  </a:rPr>
                  <a:t>T6</a:t>
                </a:r>
                <a:endParaRPr lang="en-US">
                  <a:solidFill>
                    <a:srgbClr val="0000B6"/>
                  </a:solidFill>
                  <a:latin typeface="Arial" pitchFamily="34" charset="0"/>
                </a:endParaRPr>
              </a:p>
            </p:txBody>
          </p:sp>
          <p:sp>
            <p:nvSpPr>
              <p:cNvPr id="8222" name="Text Box 36"/>
              <p:cNvSpPr txBox="1">
                <a:spLocks noChangeArrowheads="1"/>
              </p:cNvSpPr>
              <p:nvPr/>
            </p:nvSpPr>
            <p:spPr bwMode="auto">
              <a:xfrm>
                <a:off x="2516" y="3234"/>
                <a:ext cx="120" cy="217"/>
              </a:xfrm>
              <a:prstGeom prst="rect">
                <a:avLst/>
              </a:prstGeom>
              <a:noFill/>
              <a:ln w="12700">
                <a:noFill/>
                <a:miter lim="800000"/>
                <a:headEnd/>
                <a:tailEnd/>
              </a:ln>
            </p:spPr>
            <p:txBody>
              <a:bodyPr wrap="none">
                <a:spAutoFit/>
              </a:bodyPr>
              <a:lstStyle/>
              <a:p>
                <a:r>
                  <a:rPr lang="en-US">
                    <a:solidFill>
                      <a:schemeClr val="bg1"/>
                    </a:solidFill>
                    <a:latin typeface="Arial" pitchFamily="34" charset="0"/>
                  </a:rPr>
                  <a:t>T1</a:t>
                </a:r>
                <a:endParaRPr lang="en-US">
                  <a:solidFill>
                    <a:srgbClr val="0000B6"/>
                  </a:solidFill>
                  <a:latin typeface="Arial" pitchFamily="34" charset="0"/>
                </a:endParaRPr>
              </a:p>
            </p:txBody>
          </p:sp>
          <p:sp>
            <p:nvSpPr>
              <p:cNvPr id="8223" name="Text Box 37"/>
              <p:cNvSpPr txBox="1">
                <a:spLocks noChangeArrowheads="1"/>
              </p:cNvSpPr>
              <p:nvPr/>
            </p:nvSpPr>
            <p:spPr bwMode="auto">
              <a:xfrm>
                <a:off x="3588" y="3234"/>
                <a:ext cx="120" cy="217"/>
              </a:xfrm>
              <a:prstGeom prst="rect">
                <a:avLst/>
              </a:prstGeom>
              <a:noFill/>
              <a:ln w="12700">
                <a:noFill/>
                <a:miter lim="800000"/>
                <a:headEnd/>
                <a:tailEnd/>
              </a:ln>
            </p:spPr>
            <p:txBody>
              <a:bodyPr wrap="none">
                <a:spAutoFit/>
              </a:bodyPr>
              <a:lstStyle/>
              <a:p>
                <a:r>
                  <a:rPr lang="en-US">
                    <a:solidFill>
                      <a:schemeClr val="bg1"/>
                    </a:solidFill>
                    <a:latin typeface="Arial" pitchFamily="34" charset="0"/>
                  </a:rPr>
                  <a:t>T2</a:t>
                </a:r>
                <a:endParaRPr lang="en-US">
                  <a:solidFill>
                    <a:srgbClr val="0000B6"/>
                  </a:solidFill>
                  <a:latin typeface="Arial" pitchFamily="34" charset="0"/>
                </a:endParaRPr>
              </a:p>
            </p:txBody>
          </p:sp>
        </p:grpSp>
        <p:sp>
          <p:nvSpPr>
            <p:cNvPr id="8202" name="Oval 38"/>
            <p:cNvSpPr>
              <a:spLocks noChangeArrowheads="1"/>
            </p:cNvSpPr>
            <p:nvPr/>
          </p:nvSpPr>
          <p:spPr bwMode="auto">
            <a:xfrm>
              <a:off x="1152" y="1248"/>
              <a:ext cx="528" cy="480"/>
            </a:xfrm>
            <a:prstGeom prst="ellipse">
              <a:avLst/>
            </a:prstGeom>
            <a:noFill/>
            <a:ln w="9525">
              <a:solidFill>
                <a:srgbClr val="FF0000"/>
              </a:solidFill>
              <a:miter lim="800000"/>
              <a:headEnd/>
              <a:tailEnd/>
            </a:ln>
          </p:spPr>
          <p:txBody>
            <a:bodyPr wrap="none" anchor="ctr"/>
            <a:lstStyle/>
            <a:p>
              <a:endParaRPr lang="en-US"/>
            </a:p>
          </p:txBody>
        </p:sp>
        <p:sp>
          <p:nvSpPr>
            <p:cNvPr id="8203" name="Oval 39"/>
            <p:cNvSpPr>
              <a:spLocks noChangeArrowheads="1"/>
            </p:cNvSpPr>
            <p:nvPr/>
          </p:nvSpPr>
          <p:spPr bwMode="auto">
            <a:xfrm>
              <a:off x="3648" y="1248"/>
              <a:ext cx="528" cy="480"/>
            </a:xfrm>
            <a:prstGeom prst="ellipse">
              <a:avLst/>
            </a:prstGeom>
            <a:noFill/>
            <a:ln w="9525">
              <a:solidFill>
                <a:srgbClr val="FF0000"/>
              </a:solidFill>
              <a:miter lim="800000"/>
              <a:headEnd/>
              <a:tailEnd/>
            </a:ln>
          </p:spPr>
          <p:txBody>
            <a:bodyPr wrap="none" anchor="ctr"/>
            <a:lstStyle/>
            <a:p>
              <a:endParaRPr lang="en-US"/>
            </a:p>
          </p:txBody>
        </p:sp>
        <p:sp>
          <p:nvSpPr>
            <p:cNvPr id="8204" name="Oval 40"/>
            <p:cNvSpPr>
              <a:spLocks noChangeArrowheads="1"/>
            </p:cNvSpPr>
            <p:nvPr/>
          </p:nvSpPr>
          <p:spPr bwMode="auto">
            <a:xfrm>
              <a:off x="1632" y="2400"/>
              <a:ext cx="528" cy="480"/>
            </a:xfrm>
            <a:prstGeom prst="ellipse">
              <a:avLst/>
            </a:prstGeom>
            <a:noFill/>
            <a:ln w="9525">
              <a:solidFill>
                <a:srgbClr val="FF0000"/>
              </a:solidFill>
              <a:miter lim="800000"/>
              <a:headEnd/>
              <a:tailEnd/>
            </a:ln>
          </p:spPr>
          <p:txBody>
            <a:bodyPr wrap="none" anchor="ctr"/>
            <a:lstStyle/>
            <a:p>
              <a:endParaRPr lang="en-US"/>
            </a:p>
          </p:txBody>
        </p:sp>
        <p:sp>
          <p:nvSpPr>
            <p:cNvPr id="8205" name="Oval 41"/>
            <p:cNvSpPr>
              <a:spLocks noChangeArrowheads="1"/>
            </p:cNvSpPr>
            <p:nvPr/>
          </p:nvSpPr>
          <p:spPr bwMode="auto">
            <a:xfrm>
              <a:off x="3120" y="2400"/>
              <a:ext cx="528" cy="480"/>
            </a:xfrm>
            <a:prstGeom prst="ellipse">
              <a:avLst/>
            </a:prstGeom>
            <a:noFill/>
            <a:ln w="9525">
              <a:solidFill>
                <a:srgbClr val="FF0000"/>
              </a:solidFill>
              <a:miter lim="800000"/>
              <a:headEnd/>
              <a:tailEnd/>
            </a:ln>
          </p:spPr>
          <p:txBody>
            <a:bodyPr wrap="none" anchor="ctr"/>
            <a:lstStyle/>
            <a:p>
              <a:endParaRPr lang="en-US"/>
            </a:p>
          </p:txBody>
        </p:sp>
        <p:sp>
          <p:nvSpPr>
            <p:cNvPr id="8206" name="Oval 42"/>
            <p:cNvSpPr>
              <a:spLocks noChangeArrowheads="1"/>
            </p:cNvSpPr>
            <p:nvPr/>
          </p:nvSpPr>
          <p:spPr bwMode="auto">
            <a:xfrm>
              <a:off x="3696" y="3024"/>
              <a:ext cx="528" cy="480"/>
            </a:xfrm>
            <a:prstGeom prst="ellipse">
              <a:avLst/>
            </a:prstGeom>
            <a:noFill/>
            <a:ln w="9525">
              <a:solidFill>
                <a:srgbClr val="FF0000"/>
              </a:solidFill>
              <a:miter lim="800000"/>
              <a:headEnd/>
              <a:tailEnd/>
            </a:ln>
          </p:spPr>
          <p:txBody>
            <a:bodyPr wrap="none" anchor="ctr"/>
            <a:lstStyle/>
            <a:p>
              <a:endParaRPr lang="en-US"/>
            </a:p>
          </p:txBody>
        </p:sp>
        <p:sp>
          <p:nvSpPr>
            <p:cNvPr id="8207" name="Oval 43"/>
            <p:cNvSpPr>
              <a:spLocks noChangeArrowheads="1"/>
            </p:cNvSpPr>
            <p:nvPr/>
          </p:nvSpPr>
          <p:spPr bwMode="auto">
            <a:xfrm>
              <a:off x="1200" y="3120"/>
              <a:ext cx="528" cy="480"/>
            </a:xfrm>
            <a:prstGeom prst="ellipse">
              <a:avLst/>
            </a:prstGeom>
            <a:noFill/>
            <a:ln w="9525">
              <a:solidFill>
                <a:srgbClr val="FF0000"/>
              </a:solidFill>
              <a:miter lim="800000"/>
              <a:headEnd/>
              <a:tailEnd/>
            </a:ln>
          </p:spPr>
          <p:txBody>
            <a:bodyPr wrap="none" anchor="ctr"/>
            <a:lstStyle/>
            <a:p>
              <a:endParaRPr lang="en-US"/>
            </a:p>
          </p:txBody>
        </p:sp>
      </p:grpSp>
      <p:pic>
        <p:nvPicPr>
          <p:cNvPr id="97324" name="Picture 44"/>
          <p:cNvPicPr>
            <a:picLocks noChangeAspect="1" noChangeArrowheads="1"/>
          </p:cNvPicPr>
          <p:nvPr/>
        </p:nvPicPr>
        <p:blipFill>
          <a:blip r:embed="rId6" cstate="print"/>
          <a:srcRect/>
          <a:stretch>
            <a:fillRect/>
          </a:stretch>
        </p:blipFill>
        <p:spPr bwMode="auto">
          <a:xfrm>
            <a:off x="1905000" y="1524001"/>
            <a:ext cx="4495800" cy="3502025"/>
          </a:xfrm>
          <a:prstGeom prst="rect">
            <a:avLst/>
          </a:prstGeom>
          <a:noFill/>
          <a:ln w="9525">
            <a:noFill/>
            <a:miter lim="800000"/>
            <a:headEnd/>
            <a:tailEnd/>
          </a:ln>
        </p:spPr>
      </p:pic>
      <p:pic>
        <p:nvPicPr>
          <p:cNvPr id="97325" name="Picture 45"/>
          <p:cNvPicPr>
            <a:picLocks noChangeAspect="1" noChangeArrowheads="1"/>
          </p:cNvPicPr>
          <p:nvPr/>
        </p:nvPicPr>
        <p:blipFill>
          <a:blip r:embed="rId7" cstate="print"/>
          <a:srcRect/>
          <a:stretch>
            <a:fillRect/>
          </a:stretch>
        </p:blipFill>
        <p:spPr bwMode="auto">
          <a:xfrm>
            <a:off x="6324600" y="3360738"/>
            <a:ext cx="4343400" cy="3382962"/>
          </a:xfrm>
          <a:prstGeom prst="rect">
            <a:avLst/>
          </a:prstGeom>
          <a:noFill/>
          <a:ln w="9525">
            <a:noFill/>
            <a:miter lim="800000"/>
            <a:headEnd/>
            <a:tailEnd/>
          </a:ln>
        </p:spPr>
      </p:pic>
    </p:spTree>
    <p:extLst>
      <p:ext uri="{BB962C8B-B14F-4D97-AF65-F5344CB8AC3E}">
        <p14:creationId xmlns:p14="http://schemas.microsoft.com/office/powerpoint/2010/main" val="416923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ox(in)">
                                      <p:cBhvr>
                                        <p:cTn id="7" dur="500"/>
                                        <p:tgtEl>
                                          <p:spTgt spid="3"/>
                                        </p:tgtEl>
                                      </p:cBhvr>
                                    </p:animEffect>
                                  </p:childTnLst>
                                  <p:subTnLst>
                                    <p:set>
                                      <p:cBhvr override="childStyle">
                                        <p:cTn dur="1" fill="hold" display="0" masterRel="nextClick" afterEffect="1"/>
                                        <p:tgtEl>
                                          <p:spTgt spid="3"/>
                                        </p:tgtEl>
                                        <p:attrNameLst>
                                          <p:attrName>style.visibility</p:attrName>
                                        </p:attrNameLst>
                                      </p:cBhvr>
                                      <p:to>
                                        <p:strVal val="hidden"/>
                                      </p:to>
                                    </p:set>
                                  </p:sub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500"/>
                                        <p:tgtEl>
                                          <p:spTgt spid="2"/>
                                        </p:tgtEl>
                                      </p:cBhvr>
                                    </p:animEffect>
                                  </p:childTnLst>
                                  <p:subTnLst>
                                    <p:set>
                                      <p:cBhvr override="childStyle">
                                        <p:cTn dur="1" fill="hold" display="0" masterRel="nextClick" afterEffect="1"/>
                                        <p:tgtEl>
                                          <p:spTgt spid="2"/>
                                        </p:tgtEl>
                                        <p:attrNameLst>
                                          <p:attrName>style.visibility</p:attrName>
                                        </p:attrNameLst>
                                      </p:cBhvr>
                                      <p:to>
                                        <p:strVal val="hidden"/>
                                      </p:to>
                                    </p:set>
                                  </p:sub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97324"/>
                                        </p:tgtEl>
                                        <p:attrNameLst>
                                          <p:attrName>style.visibility</p:attrName>
                                        </p:attrNameLst>
                                      </p:cBhvr>
                                      <p:to>
                                        <p:strVal val="visible"/>
                                      </p:to>
                                    </p:set>
                                    <p:animEffect transition="in" filter="blinds(horizontal)">
                                      <p:cBhvr>
                                        <p:cTn id="17" dur="500"/>
                                        <p:tgtEl>
                                          <p:spTgt spid="97324"/>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97325"/>
                                        </p:tgtEl>
                                        <p:attrNameLst>
                                          <p:attrName>style.visibility</p:attrName>
                                        </p:attrNameLst>
                                      </p:cBhvr>
                                      <p:to>
                                        <p:strVal val="visible"/>
                                      </p:to>
                                    </p:set>
                                    <p:animEffect transition="in" filter="blinds(horizontal)">
                                      <p:cBhvr>
                                        <p:cTn id="22" dur="500"/>
                                        <p:tgtEl>
                                          <p:spTgt spid="973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Slide Number Placeholder 4"/>
          <p:cNvSpPr>
            <a:spLocks noGrp="1"/>
          </p:cNvSpPr>
          <p:nvPr>
            <p:ph type="sldNum" sz="quarter" idx="10"/>
          </p:nvPr>
        </p:nvSpPr>
        <p:spPr>
          <a:xfrm>
            <a:off x="8904288" y="6092825"/>
            <a:ext cx="609600" cy="431800"/>
          </a:xfrm>
          <a:noFill/>
        </p:spPr>
        <p:txBody>
          <a:bodyPr/>
          <a:lstStyle/>
          <a:p>
            <a:fld id="{C96575C7-E759-46A1-8BFE-86646317846C}" type="slidenum">
              <a:rPr lang="it-IT" smtClean="0">
                <a:latin typeface="Arial" pitchFamily="34" charset="0"/>
                <a:ea typeface="ＭＳ Ｐゴシック" pitchFamily="34" charset="-128"/>
              </a:rPr>
              <a:pPr/>
              <a:t>75</a:t>
            </a:fld>
            <a:endParaRPr lang="it-IT">
              <a:latin typeface="Arial" pitchFamily="34" charset="0"/>
              <a:ea typeface="ＭＳ Ｐゴシック" pitchFamily="34" charset="-128"/>
            </a:endParaRPr>
          </a:p>
        </p:txBody>
      </p:sp>
      <p:sp>
        <p:nvSpPr>
          <p:cNvPr id="116739" name="Rectangle 2"/>
          <p:cNvSpPr>
            <a:spLocks noGrp="1" noChangeArrowheads="1"/>
          </p:cNvSpPr>
          <p:nvPr>
            <p:ph type="title"/>
          </p:nvPr>
        </p:nvSpPr>
        <p:spPr/>
        <p:txBody>
          <a:bodyPr/>
          <a:lstStyle/>
          <a:p>
            <a:r>
              <a:rPr lang="en-US" smtClean="0"/>
              <a:t>6T - 4T Cell Comparison</a:t>
            </a:r>
          </a:p>
        </p:txBody>
      </p:sp>
      <p:sp>
        <p:nvSpPr>
          <p:cNvPr id="116740" name="Rectangle 3"/>
          <p:cNvSpPr>
            <a:spLocks noGrp="1" noChangeArrowheads="1"/>
          </p:cNvSpPr>
          <p:nvPr>
            <p:ph type="body" idx="1"/>
          </p:nvPr>
        </p:nvSpPr>
        <p:spPr>
          <a:xfrm>
            <a:off x="2209800" y="1600200"/>
            <a:ext cx="3886200" cy="4114800"/>
          </a:xfrm>
        </p:spPr>
        <p:txBody>
          <a:bodyPr/>
          <a:lstStyle/>
          <a:p>
            <a:r>
              <a:rPr lang="en-US" smtClean="0"/>
              <a:t>6T cell</a:t>
            </a:r>
          </a:p>
          <a:p>
            <a:pPr lvl="1"/>
            <a:r>
              <a:rPr lang="en-US" b="1" smtClean="0">
                <a:solidFill>
                  <a:srgbClr val="009900"/>
                </a:solidFill>
              </a:rPr>
              <a:t>Merits</a:t>
            </a:r>
          </a:p>
          <a:p>
            <a:pPr lvl="2"/>
            <a:r>
              <a:rPr lang="en-US" smtClean="0">
                <a:solidFill>
                  <a:srgbClr val="009900"/>
                </a:solidFill>
              </a:rPr>
              <a:t>Faster</a:t>
            </a:r>
          </a:p>
          <a:p>
            <a:pPr lvl="2"/>
            <a:r>
              <a:rPr lang="en-US" smtClean="0">
                <a:solidFill>
                  <a:srgbClr val="009900"/>
                </a:solidFill>
              </a:rPr>
              <a:t>Better Noise Immunity</a:t>
            </a:r>
          </a:p>
          <a:p>
            <a:pPr lvl="2"/>
            <a:r>
              <a:rPr lang="en-US" smtClean="0">
                <a:solidFill>
                  <a:srgbClr val="009900"/>
                </a:solidFill>
              </a:rPr>
              <a:t>Low standby current</a:t>
            </a:r>
          </a:p>
          <a:p>
            <a:pPr lvl="1"/>
            <a:r>
              <a:rPr lang="en-US" b="1" smtClean="0">
                <a:solidFill>
                  <a:srgbClr val="FF0000"/>
                </a:solidFill>
              </a:rPr>
              <a:t>Demerits</a:t>
            </a:r>
          </a:p>
          <a:p>
            <a:pPr lvl="2"/>
            <a:r>
              <a:rPr lang="en-US" smtClean="0">
                <a:solidFill>
                  <a:srgbClr val="FF0000"/>
                </a:solidFill>
              </a:rPr>
              <a:t>Large size due to 6 transistors</a:t>
            </a:r>
          </a:p>
        </p:txBody>
      </p:sp>
      <p:sp>
        <p:nvSpPr>
          <p:cNvPr id="116741" name="Rectangle 4"/>
          <p:cNvSpPr>
            <a:spLocks noChangeArrowheads="1"/>
          </p:cNvSpPr>
          <p:nvPr/>
        </p:nvSpPr>
        <p:spPr bwMode="auto">
          <a:xfrm>
            <a:off x="6477000" y="1600200"/>
            <a:ext cx="3886200" cy="4114800"/>
          </a:xfrm>
          <a:prstGeom prst="rect">
            <a:avLst/>
          </a:prstGeom>
          <a:noFill/>
          <a:ln w="9525">
            <a:noFill/>
            <a:miter lim="800000"/>
            <a:headEnd/>
            <a:tailEnd/>
          </a:ln>
        </p:spPr>
        <p:txBody>
          <a:bodyPr/>
          <a:lstStyle/>
          <a:p>
            <a:pPr marL="342900" indent="-342900">
              <a:spcBef>
                <a:spcPct val="20000"/>
              </a:spcBef>
              <a:buBlip>
                <a:blip r:embed="rId2"/>
              </a:buBlip>
            </a:pPr>
            <a:r>
              <a:rPr lang="en-US" sz="2200"/>
              <a:t>4T cell</a:t>
            </a:r>
          </a:p>
          <a:p>
            <a:pPr marL="742950" lvl="1" indent="-285750">
              <a:spcBef>
                <a:spcPct val="20000"/>
              </a:spcBef>
              <a:buBlip>
                <a:blip r:embed="rId2"/>
              </a:buBlip>
            </a:pPr>
            <a:r>
              <a:rPr lang="en-US" sz="2000" b="1">
                <a:solidFill>
                  <a:srgbClr val="009900"/>
                </a:solidFill>
              </a:rPr>
              <a:t>Merits</a:t>
            </a:r>
          </a:p>
          <a:p>
            <a:pPr marL="1143000" lvl="2" indent="-228600">
              <a:spcBef>
                <a:spcPct val="20000"/>
              </a:spcBef>
              <a:buBlip>
                <a:blip r:embed="rId2"/>
              </a:buBlip>
            </a:pPr>
            <a:r>
              <a:rPr lang="en-US">
                <a:solidFill>
                  <a:srgbClr val="009900"/>
                </a:solidFill>
              </a:rPr>
              <a:t>Smaller cell, only 4 transistors</a:t>
            </a:r>
          </a:p>
          <a:p>
            <a:pPr marL="1143000" lvl="2" indent="-228600">
              <a:spcBef>
                <a:spcPct val="20000"/>
              </a:spcBef>
              <a:buBlip>
                <a:blip r:embed="rId2"/>
              </a:buBlip>
            </a:pPr>
            <a:r>
              <a:rPr lang="en-US">
                <a:solidFill>
                  <a:srgbClr val="009900"/>
                </a:solidFill>
              </a:rPr>
              <a:t>HR Poly stacked above transistors</a:t>
            </a:r>
          </a:p>
          <a:p>
            <a:pPr marL="742950" lvl="1" indent="-285750">
              <a:spcBef>
                <a:spcPct val="20000"/>
              </a:spcBef>
              <a:buBlip>
                <a:blip r:embed="rId2"/>
              </a:buBlip>
            </a:pPr>
            <a:r>
              <a:rPr lang="en-US" sz="2000" b="1">
                <a:solidFill>
                  <a:srgbClr val="FF0000"/>
                </a:solidFill>
              </a:rPr>
              <a:t>Demerits</a:t>
            </a:r>
          </a:p>
          <a:p>
            <a:pPr marL="1143000" lvl="2" indent="-228600">
              <a:spcBef>
                <a:spcPct val="20000"/>
              </a:spcBef>
              <a:buBlip>
                <a:blip r:embed="rId2"/>
              </a:buBlip>
            </a:pPr>
            <a:r>
              <a:rPr lang="en-US">
                <a:solidFill>
                  <a:srgbClr val="FF0000"/>
                </a:solidFill>
              </a:rPr>
              <a:t>Additional process step due to HR poly</a:t>
            </a:r>
          </a:p>
          <a:p>
            <a:pPr marL="1143000" lvl="2" indent="-228600">
              <a:spcBef>
                <a:spcPct val="20000"/>
              </a:spcBef>
              <a:buBlip>
                <a:blip r:embed="rId2"/>
              </a:buBlip>
            </a:pPr>
            <a:r>
              <a:rPr lang="en-US">
                <a:solidFill>
                  <a:srgbClr val="FF0000"/>
                </a:solidFill>
              </a:rPr>
              <a:t>Poor noise immunity</a:t>
            </a:r>
          </a:p>
          <a:p>
            <a:pPr marL="1143000" lvl="2" indent="-228600">
              <a:spcBef>
                <a:spcPct val="20000"/>
              </a:spcBef>
              <a:buBlip>
                <a:blip r:embed="rId2"/>
              </a:buBlip>
            </a:pPr>
            <a:r>
              <a:rPr lang="en-US">
                <a:solidFill>
                  <a:srgbClr val="FF0000"/>
                </a:solidFill>
              </a:rPr>
              <a:t>Large standby current</a:t>
            </a:r>
          </a:p>
          <a:p>
            <a:pPr marL="1143000" lvl="2" indent="-228600">
              <a:spcBef>
                <a:spcPct val="20000"/>
              </a:spcBef>
              <a:buBlip>
                <a:blip r:embed="rId2"/>
              </a:buBlip>
            </a:pPr>
            <a:r>
              <a:rPr lang="en-US">
                <a:solidFill>
                  <a:srgbClr val="FF0000"/>
                </a:solidFill>
              </a:rPr>
              <a:t>Thermal instability</a:t>
            </a:r>
          </a:p>
        </p:txBody>
      </p:sp>
    </p:spTree>
    <p:extLst>
      <p:ext uri="{BB962C8B-B14F-4D97-AF65-F5344CB8AC3E}">
        <p14:creationId xmlns:p14="http://schemas.microsoft.com/office/powerpoint/2010/main" val="330158240"/>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Slide Number Placeholder 3"/>
          <p:cNvSpPr>
            <a:spLocks noGrp="1"/>
          </p:cNvSpPr>
          <p:nvPr>
            <p:ph type="sldNum" sz="quarter" idx="10"/>
          </p:nvPr>
        </p:nvSpPr>
        <p:spPr>
          <a:xfrm>
            <a:off x="8904288" y="6092825"/>
            <a:ext cx="609600" cy="431800"/>
          </a:xfrm>
          <a:noFill/>
        </p:spPr>
        <p:txBody>
          <a:bodyPr/>
          <a:lstStyle/>
          <a:p>
            <a:fld id="{21F25421-26FD-4F1B-81BA-700929A7FF63}" type="slidenum">
              <a:rPr lang="it-IT" smtClean="0">
                <a:latin typeface="Arial" pitchFamily="34" charset="0"/>
                <a:ea typeface="ＭＳ Ｐゴシック" pitchFamily="34" charset="-128"/>
              </a:rPr>
              <a:pPr/>
              <a:t>76</a:t>
            </a:fld>
            <a:endParaRPr lang="it-IT">
              <a:latin typeface="Arial" pitchFamily="34" charset="0"/>
              <a:ea typeface="ＭＳ Ｐゴシック" pitchFamily="34" charset="-128"/>
            </a:endParaRPr>
          </a:p>
        </p:txBody>
      </p:sp>
      <p:sp>
        <p:nvSpPr>
          <p:cNvPr id="117763" name="Rectangle 2"/>
          <p:cNvSpPr>
            <a:spLocks noGrp="1" noChangeArrowheads="1"/>
          </p:cNvSpPr>
          <p:nvPr>
            <p:ph type="title"/>
          </p:nvPr>
        </p:nvSpPr>
        <p:spPr/>
        <p:txBody>
          <a:bodyPr/>
          <a:lstStyle/>
          <a:p>
            <a:r>
              <a:rPr lang="en-US" smtClean="0"/>
              <a:t>6T vs 4T cell SNM </a:t>
            </a:r>
          </a:p>
        </p:txBody>
      </p:sp>
      <p:pic>
        <p:nvPicPr>
          <p:cNvPr id="117764" name="Picture 3"/>
          <p:cNvPicPr>
            <a:picLocks noChangeAspect="1" noChangeArrowheads="1"/>
          </p:cNvPicPr>
          <p:nvPr/>
        </p:nvPicPr>
        <p:blipFill>
          <a:blip r:embed="rId2" cstate="print"/>
          <a:srcRect/>
          <a:stretch>
            <a:fillRect/>
          </a:stretch>
        </p:blipFill>
        <p:spPr bwMode="auto">
          <a:xfrm>
            <a:off x="1752600" y="1600200"/>
            <a:ext cx="4572000" cy="4059238"/>
          </a:xfrm>
          <a:prstGeom prst="rect">
            <a:avLst/>
          </a:prstGeom>
          <a:noFill/>
          <a:ln w="9525">
            <a:noFill/>
            <a:miter lim="800000"/>
            <a:headEnd/>
            <a:tailEnd/>
          </a:ln>
        </p:spPr>
      </p:pic>
      <p:pic>
        <p:nvPicPr>
          <p:cNvPr id="117765" name="Picture 4"/>
          <p:cNvPicPr>
            <a:picLocks noChangeAspect="1" noChangeArrowheads="1"/>
          </p:cNvPicPr>
          <p:nvPr/>
        </p:nvPicPr>
        <p:blipFill>
          <a:blip r:embed="rId3" cstate="print"/>
          <a:srcRect/>
          <a:stretch>
            <a:fillRect/>
          </a:stretch>
        </p:blipFill>
        <p:spPr bwMode="auto">
          <a:xfrm>
            <a:off x="5638800" y="1752600"/>
            <a:ext cx="4686300" cy="2654300"/>
          </a:xfrm>
          <a:prstGeom prst="rect">
            <a:avLst/>
          </a:prstGeom>
          <a:noFill/>
          <a:ln w="9525">
            <a:noFill/>
            <a:miter lim="800000"/>
            <a:headEnd/>
            <a:tailEnd/>
          </a:ln>
        </p:spPr>
      </p:pic>
    </p:spTree>
    <p:extLst>
      <p:ext uri="{BB962C8B-B14F-4D97-AF65-F5344CB8AC3E}">
        <p14:creationId xmlns:p14="http://schemas.microsoft.com/office/powerpoint/2010/main" val="1391129619"/>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Slide Number Placeholder 3"/>
          <p:cNvSpPr>
            <a:spLocks noGrp="1"/>
          </p:cNvSpPr>
          <p:nvPr>
            <p:ph type="sldNum" sz="quarter" idx="10"/>
          </p:nvPr>
        </p:nvSpPr>
        <p:spPr>
          <a:xfrm>
            <a:off x="8904288" y="6092825"/>
            <a:ext cx="609600" cy="431800"/>
          </a:xfrm>
          <a:noFill/>
        </p:spPr>
        <p:txBody>
          <a:bodyPr/>
          <a:lstStyle/>
          <a:p>
            <a:fld id="{DFC5F07D-679A-44D7-99FE-0BE9AF459988}" type="slidenum">
              <a:rPr lang="it-IT" smtClean="0">
                <a:latin typeface="Arial" pitchFamily="34" charset="0"/>
                <a:ea typeface="ＭＳ Ｐゴシック" pitchFamily="34" charset="-128"/>
              </a:rPr>
              <a:pPr/>
              <a:t>77</a:t>
            </a:fld>
            <a:endParaRPr lang="it-IT">
              <a:latin typeface="Arial" pitchFamily="34" charset="0"/>
              <a:ea typeface="ＭＳ Ｐゴシック" pitchFamily="34" charset="-128"/>
            </a:endParaRPr>
          </a:p>
        </p:txBody>
      </p:sp>
      <p:sp>
        <p:nvSpPr>
          <p:cNvPr id="118787" name="Rectangle 2"/>
          <p:cNvSpPr>
            <a:spLocks noGrp="1" noChangeArrowheads="1"/>
          </p:cNvSpPr>
          <p:nvPr>
            <p:ph type="title"/>
          </p:nvPr>
        </p:nvSpPr>
        <p:spPr/>
        <p:txBody>
          <a:bodyPr/>
          <a:lstStyle/>
          <a:p>
            <a:r>
              <a:rPr lang="en-US" smtClean="0"/>
              <a:t>Transistor Level View of Core</a:t>
            </a:r>
          </a:p>
        </p:txBody>
      </p:sp>
      <p:pic>
        <p:nvPicPr>
          <p:cNvPr id="118788" name="Picture 3"/>
          <p:cNvPicPr>
            <a:picLocks noChangeAspect="1" noChangeArrowheads="1"/>
          </p:cNvPicPr>
          <p:nvPr/>
        </p:nvPicPr>
        <p:blipFill>
          <a:blip r:embed="rId2" cstate="print"/>
          <a:srcRect/>
          <a:stretch>
            <a:fillRect/>
          </a:stretch>
        </p:blipFill>
        <p:spPr bwMode="auto">
          <a:xfrm>
            <a:off x="1752600" y="1295400"/>
            <a:ext cx="8915400" cy="5030788"/>
          </a:xfrm>
          <a:prstGeom prst="rect">
            <a:avLst/>
          </a:prstGeom>
          <a:noFill/>
          <a:ln w="9525">
            <a:noFill/>
            <a:miter lim="800000"/>
            <a:headEnd/>
            <a:tailEnd/>
          </a:ln>
        </p:spPr>
      </p:pic>
      <p:sp>
        <p:nvSpPr>
          <p:cNvPr id="118789" name="Text Box 4">
            <a:hlinkClick r:id="rId3" action="ppaction://hlinksldjump"/>
          </p:cNvPr>
          <p:cNvSpPr txBox="1">
            <a:spLocks noChangeArrowheads="1"/>
          </p:cNvSpPr>
          <p:nvPr/>
        </p:nvSpPr>
        <p:spPr bwMode="auto">
          <a:xfrm>
            <a:off x="2438400" y="2895600"/>
            <a:ext cx="1249060" cy="369332"/>
          </a:xfrm>
          <a:prstGeom prst="rect">
            <a:avLst/>
          </a:prstGeom>
          <a:noFill/>
          <a:ln w="9525">
            <a:noFill/>
            <a:miter lim="800000"/>
            <a:headEnd/>
            <a:tailEnd/>
          </a:ln>
        </p:spPr>
        <p:txBody>
          <a:bodyPr wrap="none">
            <a:spAutoFit/>
          </a:bodyPr>
          <a:lstStyle/>
          <a:p>
            <a:pPr eaLnBrk="1" hangingPunct="1"/>
            <a:r>
              <a:rPr lang="en-US">
                <a:solidFill>
                  <a:srgbClr val="000000"/>
                </a:solidFill>
                <a:latin typeface="Arial" pitchFamily="34" charset="0"/>
              </a:rPr>
              <a:t>Precharge</a:t>
            </a:r>
          </a:p>
        </p:txBody>
      </p:sp>
      <p:sp>
        <p:nvSpPr>
          <p:cNvPr id="118790" name="Text Box 5"/>
          <p:cNvSpPr txBox="1">
            <a:spLocks noChangeArrowheads="1"/>
          </p:cNvSpPr>
          <p:nvPr/>
        </p:nvSpPr>
        <p:spPr bwMode="auto">
          <a:xfrm rot="-5400000">
            <a:off x="9662817" y="3662641"/>
            <a:ext cx="1505540" cy="369332"/>
          </a:xfrm>
          <a:prstGeom prst="rect">
            <a:avLst/>
          </a:prstGeom>
          <a:noFill/>
          <a:ln w="9525">
            <a:noFill/>
            <a:miter lim="800000"/>
            <a:headEnd/>
            <a:tailEnd/>
          </a:ln>
        </p:spPr>
        <p:txBody>
          <a:bodyPr wrap="none">
            <a:spAutoFit/>
          </a:bodyPr>
          <a:lstStyle/>
          <a:p>
            <a:pPr eaLnBrk="1" hangingPunct="1"/>
            <a:r>
              <a:rPr lang="en-US">
                <a:solidFill>
                  <a:srgbClr val="000000"/>
                </a:solidFill>
                <a:latin typeface="Arial" pitchFamily="34" charset="0"/>
                <a:hlinkClick r:id="rId4" action="ppaction://hlinksldjump"/>
              </a:rPr>
              <a:t>Row Decode</a:t>
            </a:r>
            <a:endParaRPr lang="en-US">
              <a:solidFill>
                <a:srgbClr val="000000"/>
              </a:solidFill>
              <a:latin typeface="Arial" pitchFamily="34" charset="0"/>
            </a:endParaRPr>
          </a:p>
        </p:txBody>
      </p:sp>
      <p:sp>
        <p:nvSpPr>
          <p:cNvPr id="118791" name="Text Box 6">
            <a:hlinkClick r:id="rId5" action="ppaction://hlinksldjump"/>
          </p:cNvPr>
          <p:cNvSpPr txBox="1">
            <a:spLocks noChangeArrowheads="1"/>
          </p:cNvSpPr>
          <p:nvPr/>
        </p:nvSpPr>
        <p:spPr bwMode="auto">
          <a:xfrm>
            <a:off x="2422526" y="4916488"/>
            <a:ext cx="1838965" cy="369332"/>
          </a:xfrm>
          <a:prstGeom prst="rect">
            <a:avLst/>
          </a:prstGeom>
          <a:noFill/>
          <a:ln w="9525">
            <a:noFill/>
            <a:miter lim="800000"/>
            <a:headEnd/>
            <a:tailEnd/>
          </a:ln>
        </p:spPr>
        <p:txBody>
          <a:bodyPr wrap="none">
            <a:spAutoFit/>
          </a:bodyPr>
          <a:lstStyle/>
          <a:p>
            <a:pPr eaLnBrk="1" hangingPunct="1"/>
            <a:r>
              <a:rPr lang="en-US">
                <a:solidFill>
                  <a:srgbClr val="000000"/>
                </a:solidFill>
                <a:latin typeface="Arial" pitchFamily="34" charset="0"/>
              </a:rPr>
              <a:t>Column Decode</a:t>
            </a:r>
          </a:p>
        </p:txBody>
      </p:sp>
      <p:sp>
        <p:nvSpPr>
          <p:cNvPr id="118792" name="Text Box 7"/>
          <p:cNvSpPr txBox="1">
            <a:spLocks noChangeArrowheads="1"/>
          </p:cNvSpPr>
          <p:nvPr/>
        </p:nvSpPr>
        <p:spPr bwMode="auto">
          <a:xfrm>
            <a:off x="6994526" y="5170488"/>
            <a:ext cx="2024063" cy="519112"/>
          </a:xfrm>
          <a:prstGeom prst="rect">
            <a:avLst/>
          </a:prstGeom>
          <a:noFill/>
          <a:ln w="9525">
            <a:noFill/>
            <a:miter lim="800000"/>
            <a:headEnd/>
            <a:tailEnd/>
          </a:ln>
        </p:spPr>
        <p:txBody>
          <a:bodyPr wrap="none">
            <a:spAutoFit/>
          </a:bodyPr>
          <a:lstStyle/>
          <a:p>
            <a:pPr eaLnBrk="1" hangingPunct="1"/>
            <a:r>
              <a:rPr lang="en-US" sz="2800">
                <a:solidFill>
                  <a:srgbClr val="000000"/>
                </a:solidFill>
                <a:latin typeface="Arial" pitchFamily="34" charset="0"/>
                <a:hlinkClick r:id="rId6" action="ppaction://hlinksldjump"/>
              </a:rPr>
              <a:t>Sense </a:t>
            </a:r>
            <a:r>
              <a:rPr lang="en-US" sz="2800">
                <a:solidFill>
                  <a:srgbClr val="000000"/>
                </a:solidFill>
                <a:latin typeface="Arial" pitchFamily="34" charset="0"/>
                <a:hlinkClick r:id="rId7" action="ppaction://hlinksldjump"/>
              </a:rPr>
              <a:t>Amp</a:t>
            </a:r>
            <a:endParaRPr lang="en-US" sz="2800">
              <a:solidFill>
                <a:srgbClr val="000000"/>
              </a:solidFill>
              <a:latin typeface="Arial" pitchFamily="34" charset="0"/>
            </a:endParaRPr>
          </a:p>
        </p:txBody>
      </p:sp>
    </p:spTree>
    <p:extLst>
      <p:ext uri="{BB962C8B-B14F-4D97-AF65-F5344CB8AC3E}">
        <p14:creationId xmlns:p14="http://schemas.microsoft.com/office/powerpoint/2010/main" val="2119337529"/>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Slide Number Placeholder 3"/>
          <p:cNvSpPr>
            <a:spLocks noGrp="1"/>
          </p:cNvSpPr>
          <p:nvPr>
            <p:ph type="sldNum" sz="quarter" idx="10"/>
          </p:nvPr>
        </p:nvSpPr>
        <p:spPr>
          <a:xfrm>
            <a:off x="8904288" y="6092825"/>
            <a:ext cx="609600" cy="431800"/>
          </a:xfrm>
          <a:noFill/>
        </p:spPr>
        <p:txBody>
          <a:bodyPr/>
          <a:lstStyle/>
          <a:p>
            <a:fld id="{58E24E29-C904-4140-8FA9-EA7A1D7D7444}" type="slidenum">
              <a:rPr lang="it-IT" smtClean="0">
                <a:latin typeface="Arial" pitchFamily="34" charset="0"/>
                <a:ea typeface="ＭＳ Ｐゴシック" pitchFamily="34" charset="-128"/>
              </a:rPr>
              <a:pPr/>
              <a:t>78</a:t>
            </a:fld>
            <a:endParaRPr lang="it-IT">
              <a:latin typeface="Arial" pitchFamily="34" charset="0"/>
              <a:ea typeface="ＭＳ Ｐゴシック" pitchFamily="34" charset="-128"/>
            </a:endParaRPr>
          </a:p>
        </p:txBody>
      </p:sp>
      <p:sp>
        <p:nvSpPr>
          <p:cNvPr id="119811" name="Rectangle 2"/>
          <p:cNvSpPr>
            <a:spLocks noGrp="1" noChangeArrowheads="1"/>
          </p:cNvSpPr>
          <p:nvPr>
            <p:ph type="title"/>
          </p:nvPr>
        </p:nvSpPr>
        <p:spPr/>
        <p:txBody>
          <a:bodyPr/>
          <a:lstStyle/>
          <a:p>
            <a:r>
              <a:rPr lang="en-US" smtClean="0"/>
              <a:t>SRAM, Putting it all together</a:t>
            </a:r>
          </a:p>
        </p:txBody>
      </p:sp>
      <p:pic>
        <p:nvPicPr>
          <p:cNvPr id="119812" name="Picture 3"/>
          <p:cNvPicPr>
            <a:picLocks noChangeAspect="1" noChangeArrowheads="1"/>
          </p:cNvPicPr>
          <p:nvPr/>
        </p:nvPicPr>
        <p:blipFill>
          <a:blip r:embed="rId2" cstate="print"/>
          <a:srcRect/>
          <a:stretch>
            <a:fillRect/>
          </a:stretch>
        </p:blipFill>
        <p:spPr bwMode="auto">
          <a:xfrm>
            <a:off x="2209800" y="1371600"/>
            <a:ext cx="7696200" cy="4648200"/>
          </a:xfrm>
          <a:prstGeom prst="rect">
            <a:avLst/>
          </a:prstGeom>
          <a:noFill/>
          <a:ln w="9525">
            <a:noFill/>
            <a:miter lim="800000"/>
            <a:headEnd/>
            <a:tailEnd/>
          </a:ln>
        </p:spPr>
      </p:pic>
      <p:sp>
        <p:nvSpPr>
          <p:cNvPr id="119813" name="Rectangle 4"/>
          <p:cNvSpPr>
            <a:spLocks noChangeArrowheads="1"/>
          </p:cNvSpPr>
          <p:nvPr/>
        </p:nvSpPr>
        <p:spPr bwMode="auto">
          <a:xfrm>
            <a:off x="6705600" y="2590800"/>
            <a:ext cx="1676400" cy="533400"/>
          </a:xfrm>
          <a:prstGeom prst="rect">
            <a:avLst/>
          </a:prstGeom>
          <a:solidFill>
            <a:schemeClr val="bg1"/>
          </a:solidFill>
          <a:ln w="9525">
            <a:noFill/>
            <a:miter lim="800000"/>
            <a:headEnd/>
            <a:tailEnd/>
          </a:ln>
        </p:spPr>
        <p:txBody>
          <a:bodyPr wrap="none" anchor="ctr"/>
          <a:lstStyle/>
          <a:p>
            <a:endParaRPr lang="en-US"/>
          </a:p>
        </p:txBody>
      </p:sp>
      <p:sp>
        <p:nvSpPr>
          <p:cNvPr id="119814" name="Text Box 5"/>
          <p:cNvSpPr txBox="1">
            <a:spLocks noChangeArrowheads="1"/>
          </p:cNvSpPr>
          <p:nvPr/>
        </p:nvSpPr>
        <p:spPr bwMode="auto">
          <a:xfrm>
            <a:off x="6019801" y="2678113"/>
            <a:ext cx="3021981" cy="400110"/>
          </a:xfrm>
          <a:prstGeom prst="rect">
            <a:avLst/>
          </a:prstGeom>
          <a:noFill/>
          <a:ln w="9525">
            <a:noFill/>
            <a:miter lim="800000"/>
            <a:headEnd/>
            <a:tailEnd/>
          </a:ln>
        </p:spPr>
        <p:txBody>
          <a:bodyPr wrap="none">
            <a:spAutoFit/>
          </a:bodyPr>
          <a:lstStyle/>
          <a:p>
            <a:pPr eaLnBrk="1" hangingPunct="1"/>
            <a:r>
              <a:rPr lang="en-US" sz="2000" b="1">
                <a:solidFill>
                  <a:srgbClr val="0000FF"/>
                </a:solidFill>
                <a:latin typeface="Arial" pitchFamily="34" charset="0"/>
              </a:rPr>
              <a:t>2</a:t>
            </a:r>
            <a:r>
              <a:rPr lang="en-US" sz="2000" b="1" baseline="30000">
                <a:solidFill>
                  <a:srgbClr val="0000FF"/>
                </a:solidFill>
                <a:latin typeface="Arial" pitchFamily="34" charset="0"/>
              </a:rPr>
              <a:t>n</a:t>
            </a:r>
            <a:r>
              <a:rPr lang="en-US" sz="2000" b="1">
                <a:solidFill>
                  <a:srgbClr val="0000FF"/>
                </a:solidFill>
                <a:latin typeface="Arial" pitchFamily="34" charset="0"/>
              </a:rPr>
              <a:t> rows, 2</a:t>
            </a:r>
            <a:r>
              <a:rPr lang="en-US" sz="2000" b="1" baseline="30000">
                <a:solidFill>
                  <a:srgbClr val="0000FF"/>
                </a:solidFill>
                <a:latin typeface="Arial" pitchFamily="34" charset="0"/>
              </a:rPr>
              <a:t>m </a:t>
            </a:r>
            <a:r>
              <a:rPr lang="en-US" sz="2000" b="1">
                <a:solidFill>
                  <a:srgbClr val="0000FF"/>
                </a:solidFill>
                <a:latin typeface="Arial" pitchFamily="34" charset="0"/>
              </a:rPr>
              <a:t>* k columns</a:t>
            </a:r>
          </a:p>
        </p:txBody>
      </p:sp>
      <p:sp>
        <p:nvSpPr>
          <p:cNvPr id="119815" name="Text Box 6"/>
          <p:cNvSpPr txBox="1">
            <a:spLocks noChangeArrowheads="1"/>
          </p:cNvSpPr>
          <p:nvPr/>
        </p:nvSpPr>
        <p:spPr bwMode="auto">
          <a:xfrm>
            <a:off x="2574925" y="5856288"/>
            <a:ext cx="6032500" cy="519112"/>
          </a:xfrm>
          <a:prstGeom prst="rect">
            <a:avLst/>
          </a:prstGeom>
          <a:noFill/>
          <a:ln w="9525">
            <a:noFill/>
            <a:miter lim="800000"/>
            <a:headEnd/>
            <a:tailEnd/>
          </a:ln>
        </p:spPr>
        <p:txBody>
          <a:bodyPr wrap="none">
            <a:spAutoFit/>
          </a:bodyPr>
          <a:lstStyle/>
          <a:p>
            <a:pPr eaLnBrk="1" hangingPunct="1"/>
            <a:r>
              <a:rPr lang="en-US" sz="2800">
                <a:solidFill>
                  <a:srgbClr val="000000"/>
                </a:solidFill>
                <a:latin typeface="Arial" pitchFamily="34" charset="0"/>
              </a:rPr>
              <a:t>n + m address lines, k bits data width</a:t>
            </a:r>
          </a:p>
        </p:txBody>
      </p:sp>
    </p:spTree>
    <p:extLst>
      <p:ext uri="{BB962C8B-B14F-4D97-AF65-F5344CB8AC3E}">
        <p14:creationId xmlns:p14="http://schemas.microsoft.com/office/powerpoint/2010/main" val="2370805219"/>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Slide Number Placeholder 3"/>
          <p:cNvSpPr>
            <a:spLocks noGrp="1"/>
          </p:cNvSpPr>
          <p:nvPr>
            <p:ph type="sldNum" sz="quarter" idx="10"/>
          </p:nvPr>
        </p:nvSpPr>
        <p:spPr>
          <a:xfrm>
            <a:off x="8904288" y="6092825"/>
            <a:ext cx="609600" cy="431800"/>
          </a:xfrm>
          <a:noFill/>
        </p:spPr>
        <p:txBody>
          <a:bodyPr/>
          <a:lstStyle/>
          <a:p>
            <a:fld id="{44E88064-1231-4875-AE80-157161764695}" type="slidenum">
              <a:rPr lang="it-IT" smtClean="0">
                <a:latin typeface="Arial" pitchFamily="34" charset="0"/>
                <a:ea typeface="ＭＳ Ｐゴシック" pitchFamily="34" charset="-128"/>
              </a:rPr>
              <a:pPr/>
              <a:t>79</a:t>
            </a:fld>
            <a:endParaRPr lang="it-IT">
              <a:latin typeface="Arial" pitchFamily="34" charset="0"/>
              <a:ea typeface="ＭＳ Ｐゴシック" pitchFamily="34" charset="-128"/>
            </a:endParaRPr>
          </a:p>
        </p:txBody>
      </p:sp>
      <p:sp>
        <p:nvSpPr>
          <p:cNvPr id="120835" name="Rectangle 2"/>
          <p:cNvSpPr>
            <a:spLocks noGrp="1" noChangeArrowheads="1"/>
          </p:cNvSpPr>
          <p:nvPr>
            <p:ph type="title"/>
          </p:nvPr>
        </p:nvSpPr>
        <p:spPr>
          <a:xfrm>
            <a:off x="1524000" y="228600"/>
            <a:ext cx="9296400" cy="838200"/>
          </a:xfrm>
        </p:spPr>
        <p:txBody>
          <a:bodyPr/>
          <a:lstStyle/>
          <a:p>
            <a:r>
              <a:rPr lang="en-US" smtClean="0"/>
              <a:t>Hierarchical Array Architecture</a:t>
            </a:r>
            <a:endParaRPr lang="en-US" smtClean="0">
              <a:solidFill>
                <a:schemeClr val="tx1"/>
              </a:solidFill>
            </a:endParaRPr>
          </a:p>
        </p:txBody>
      </p:sp>
      <p:grpSp>
        <p:nvGrpSpPr>
          <p:cNvPr id="2" name="Group 3"/>
          <p:cNvGrpSpPr>
            <a:grpSpLocks/>
          </p:cNvGrpSpPr>
          <p:nvPr/>
        </p:nvGrpSpPr>
        <p:grpSpPr bwMode="auto">
          <a:xfrm>
            <a:off x="2819400" y="1143000"/>
            <a:ext cx="7556500" cy="5486400"/>
            <a:chOff x="816" y="720"/>
            <a:chExt cx="4760" cy="3456"/>
          </a:xfrm>
        </p:grpSpPr>
        <p:pic>
          <p:nvPicPr>
            <p:cNvPr id="120838" name="Picture 4"/>
            <p:cNvPicPr>
              <a:picLocks noChangeAspect="1" noChangeArrowheads="1"/>
            </p:cNvPicPr>
            <p:nvPr/>
          </p:nvPicPr>
          <p:blipFill>
            <a:blip r:embed="rId2" cstate="print"/>
            <a:srcRect/>
            <a:stretch>
              <a:fillRect/>
            </a:stretch>
          </p:blipFill>
          <p:spPr bwMode="auto">
            <a:xfrm>
              <a:off x="816" y="1200"/>
              <a:ext cx="3936" cy="2783"/>
            </a:xfrm>
            <a:prstGeom prst="rect">
              <a:avLst/>
            </a:prstGeom>
            <a:noFill/>
            <a:ln w="12700">
              <a:noFill/>
              <a:miter lim="800000"/>
              <a:headEnd/>
              <a:tailEnd/>
            </a:ln>
          </p:spPr>
        </p:pic>
        <p:sp>
          <p:nvSpPr>
            <p:cNvPr id="120839" name="Line 5"/>
            <p:cNvSpPr>
              <a:spLocks noChangeShapeType="1"/>
            </p:cNvSpPr>
            <p:nvPr/>
          </p:nvSpPr>
          <p:spPr bwMode="auto">
            <a:xfrm>
              <a:off x="1632" y="1344"/>
              <a:ext cx="0" cy="528"/>
            </a:xfrm>
            <a:prstGeom prst="line">
              <a:avLst/>
            </a:prstGeom>
            <a:noFill/>
            <a:ln w="9525">
              <a:solidFill>
                <a:srgbClr val="000000"/>
              </a:solidFill>
              <a:miter lim="800000"/>
              <a:headEnd/>
              <a:tailEnd/>
            </a:ln>
          </p:spPr>
          <p:txBody>
            <a:bodyPr/>
            <a:lstStyle/>
            <a:p>
              <a:endParaRPr lang="en-US"/>
            </a:p>
          </p:txBody>
        </p:sp>
        <p:sp>
          <p:nvSpPr>
            <p:cNvPr id="120840" name="Line 6"/>
            <p:cNvSpPr>
              <a:spLocks noChangeShapeType="1"/>
            </p:cNvSpPr>
            <p:nvPr/>
          </p:nvSpPr>
          <p:spPr bwMode="auto">
            <a:xfrm>
              <a:off x="1728" y="1344"/>
              <a:ext cx="0" cy="528"/>
            </a:xfrm>
            <a:prstGeom prst="line">
              <a:avLst/>
            </a:prstGeom>
            <a:noFill/>
            <a:ln w="9525">
              <a:solidFill>
                <a:srgbClr val="000000"/>
              </a:solidFill>
              <a:miter lim="800000"/>
              <a:headEnd/>
              <a:tailEnd/>
            </a:ln>
          </p:spPr>
          <p:txBody>
            <a:bodyPr/>
            <a:lstStyle/>
            <a:p>
              <a:endParaRPr lang="en-US"/>
            </a:p>
          </p:txBody>
        </p:sp>
        <p:sp>
          <p:nvSpPr>
            <p:cNvPr id="120841" name="Line 7"/>
            <p:cNvSpPr>
              <a:spLocks noChangeShapeType="1"/>
            </p:cNvSpPr>
            <p:nvPr/>
          </p:nvSpPr>
          <p:spPr bwMode="auto">
            <a:xfrm>
              <a:off x="1824" y="1344"/>
              <a:ext cx="0" cy="528"/>
            </a:xfrm>
            <a:prstGeom prst="line">
              <a:avLst/>
            </a:prstGeom>
            <a:noFill/>
            <a:ln w="9525">
              <a:solidFill>
                <a:srgbClr val="000000"/>
              </a:solidFill>
              <a:miter lim="800000"/>
              <a:headEnd/>
              <a:tailEnd/>
            </a:ln>
          </p:spPr>
          <p:txBody>
            <a:bodyPr/>
            <a:lstStyle/>
            <a:p>
              <a:endParaRPr lang="en-US"/>
            </a:p>
          </p:txBody>
        </p:sp>
        <p:sp>
          <p:nvSpPr>
            <p:cNvPr id="120842" name="Line 8"/>
            <p:cNvSpPr>
              <a:spLocks noChangeShapeType="1"/>
            </p:cNvSpPr>
            <p:nvPr/>
          </p:nvSpPr>
          <p:spPr bwMode="auto">
            <a:xfrm>
              <a:off x="1920" y="1344"/>
              <a:ext cx="0" cy="528"/>
            </a:xfrm>
            <a:prstGeom prst="line">
              <a:avLst/>
            </a:prstGeom>
            <a:noFill/>
            <a:ln w="9525">
              <a:solidFill>
                <a:srgbClr val="000000"/>
              </a:solidFill>
              <a:miter lim="800000"/>
              <a:headEnd/>
              <a:tailEnd/>
            </a:ln>
          </p:spPr>
          <p:txBody>
            <a:bodyPr/>
            <a:lstStyle/>
            <a:p>
              <a:endParaRPr lang="en-US"/>
            </a:p>
          </p:txBody>
        </p:sp>
        <p:sp>
          <p:nvSpPr>
            <p:cNvPr id="120843" name="Line 9"/>
            <p:cNvSpPr>
              <a:spLocks noChangeShapeType="1"/>
            </p:cNvSpPr>
            <p:nvPr/>
          </p:nvSpPr>
          <p:spPr bwMode="auto">
            <a:xfrm>
              <a:off x="2016" y="1344"/>
              <a:ext cx="0" cy="528"/>
            </a:xfrm>
            <a:prstGeom prst="line">
              <a:avLst/>
            </a:prstGeom>
            <a:noFill/>
            <a:ln w="9525">
              <a:solidFill>
                <a:srgbClr val="000000"/>
              </a:solidFill>
              <a:miter lim="800000"/>
              <a:headEnd/>
              <a:tailEnd/>
            </a:ln>
          </p:spPr>
          <p:txBody>
            <a:bodyPr/>
            <a:lstStyle/>
            <a:p>
              <a:endParaRPr lang="en-US"/>
            </a:p>
          </p:txBody>
        </p:sp>
        <p:sp>
          <p:nvSpPr>
            <p:cNvPr id="120844" name="Line 10"/>
            <p:cNvSpPr>
              <a:spLocks noChangeShapeType="1"/>
            </p:cNvSpPr>
            <p:nvPr/>
          </p:nvSpPr>
          <p:spPr bwMode="auto">
            <a:xfrm>
              <a:off x="2507" y="1333"/>
              <a:ext cx="0" cy="528"/>
            </a:xfrm>
            <a:prstGeom prst="line">
              <a:avLst/>
            </a:prstGeom>
            <a:noFill/>
            <a:ln w="9525">
              <a:solidFill>
                <a:srgbClr val="000000"/>
              </a:solidFill>
              <a:miter lim="800000"/>
              <a:headEnd/>
              <a:tailEnd/>
            </a:ln>
          </p:spPr>
          <p:txBody>
            <a:bodyPr/>
            <a:lstStyle/>
            <a:p>
              <a:endParaRPr lang="en-US"/>
            </a:p>
          </p:txBody>
        </p:sp>
        <p:sp>
          <p:nvSpPr>
            <p:cNvPr id="120845" name="Line 11"/>
            <p:cNvSpPr>
              <a:spLocks noChangeShapeType="1"/>
            </p:cNvSpPr>
            <p:nvPr/>
          </p:nvSpPr>
          <p:spPr bwMode="auto">
            <a:xfrm>
              <a:off x="2603" y="1333"/>
              <a:ext cx="0" cy="528"/>
            </a:xfrm>
            <a:prstGeom prst="line">
              <a:avLst/>
            </a:prstGeom>
            <a:noFill/>
            <a:ln w="9525">
              <a:solidFill>
                <a:srgbClr val="000000"/>
              </a:solidFill>
              <a:miter lim="800000"/>
              <a:headEnd/>
              <a:tailEnd/>
            </a:ln>
          </p:spPr>
          <p:txBody>
            <a:bodyPr/>
            <a:lstStyle/>
            <a:p>
              <a:endParaRPr lang="en-US"/>
            </a:p>
          </p:txBody>
        </p:sp>
        <p:sp>
          <p:nvSpPr>
            <p:cNvPr id="120846" name="Line 12"/>
            <p:cNvSpPr>
              <a:spLocks noChangeShapeType="1"/>
            </p:cNvSpPr>
            <p:nvPr/>
          </p:nvSpPr>
          <p:spPr bwMode="auto">
            <a:xfrm>
              <a:off x="2699" y="1333"/>
              <a:ext cx="0" cy="528"/>
            </a:xfrm>
            <a:prstGeom prst="line">
              <a:avLst/>
            </a:prstGeom>
            <a:noFill/>
            <a:ln w="9525">
              <a:solidFill>
                <a:srgbClr val="000000"/>
              </a:solidFill>
              <a:miter lim="800000"/>
              <a:headEnd/>
              <a:tailEnd/>
            </a:ln>
          </p:spPr>
          <p:txBody>
            <a:bodyPr/>
            <a:lstStyle/>
            <a:p>
              <a:endParaRPr lang="en-US"/>
            </a:p>
          </p:txBody>
        </p:sp>
        <p:sp>
          <p:nvSpPr>
            <p:cNvPr id="120847" name="Line 13"/>
            <p:cNvSpPr>
              <a:spLocks noChangeShapeType="1"/>
            </p:cNvSpPr>
            <p:nvPr/>
          </p:nvSpPr>
          <p:spPr bwMode="auto">
            <a:xfrm>
              <a:off x="2795" y="1333"/>
              <a:ext cx="0" cy="528"/>
            </a:xfrm>
            <a:prstGeom prst="line">
              <a:avLst/>
            </a:prstGeom>
            <a:noFill/>
            <a:ln w="9525">
              <a:solidFill>
                <a:srgbClr val="000000"/>
              </a:solidFill>
              <a:miter lim="800000"/>
              <a:headEnd/>
              <a:tailEnd/>
            </a:ln>
          </p:spPr>
          <p:txBody>
            <a:bodyPr/>
            <a:lstStyle/>
            <a:p>
              <a:endParaRPr lang="en-US"/>
            </a:p>
          </p:txBody>
        </p:sp>
        <p:sp>
          <p:nvSpPr>
            <p:cNvPr id="120848" name="Line 14"/>
            <p:cNvSpPr>
              <a:spLocks noChangeShapeType="1"/>
            </p:cNvSpPr>
            <p:nvPr/>
          </p:nvSpPr>
          <p:spPr bwMode="auto">
            <a:xfrm>
              <a:off x="2891" y="1333"/>
              <a:ext cx="0" cy="528"/>
            </a:xfrm>
            <a:prstGeom prst="line">
              <a:avLst/>
            </a:prstGeom>
            <a:noFill/>
            <a:ln w="9525">
              <a:solidFill>
                <a:srgbClr val="000000"/>
              </a:solidFill>
              <a:miter lim="800000"/>
              <a:headEnd/>
              <a:tailEnd/>
            </a:ln>
          </p:spPr>
          <p:txBody>
            <a:bodyPr/>
            <a:lstStyle/>
            <a:p>
              <a:endParaRPr lang="en-US"/>
            </a:p>
          </p:txBody>
        </p:sp>
        <p:sp>
          <p:nvSpPr>
            <p:cNvPr id="120849" name="Line 15"/>
            <p:cNvSpPr>
              <a:spLocks noChangeShapeType="1"/>
            </p:cNvSpPr>
            <p:nvPr/>
          </p:nvSpPr>
          <p:spPr bwMode="auto">
            <a:xfrm>
              <a:off x="3386" y="1344"/>
              <a:ext cx="0" cy="528"/>
            </a:xfrm>
            <a:prstGeom prst="line">
              <a:avLst/>
            </a:prstGeom>
            <a:noFill/>
            <a:ln w="9525">
              <a:solidFill>
                <a:srgbClr val="000000"/>
              </a:solidFill>
              <a:miter lim="800000"/>
              <a:headEnd/>
              <a:tailEnd/>
            </a:ln>
          </p:spPr>
          <p:txBody>
            <a:bodyPr/>
            <a:lstStyle/>
            <a:p>
              <a:endParaRPr lang="en-US"/>
            </a:p>
          </p:txBody>
        </p:sp>
        <p:sp>
          <p:nvSpPr>
            <p:cNvPr id="120850" name="Line 16"/>
            <p:cNvSpPr>
              <a:spLocks noChangeShapeType="1"/>
            </p:cNvSpPr>
            <p:nvPr/>
          </p:nvSpPr>
          <p:spPr bwMode="auto">
            <a:xfrm>
              <a:off x="3482" y="1344"/>
              <a:ext cx="0" cy="528"/>
            </a:xfrm>
            <a:prstGeom prst="line">
              <a:avLst/>
            </a:prstGeom>
            <a:noFill/>
            <a:ln w="9525">
              <a:solidFill>
                <a:srgbClr val="000000"/>
              </a:solidFill>
              <a:miter lim="800000"/>
              <a:headEnd/>
              <a:tailEnd/>
            </a:ln>
          </p:spPr>
          <p:txBody>
            <a:bodyPr/>
            <a:lstStyle/>
            <a:p>
              <a:endParaRPr lang="en-US"/>
            </a:p>
          </p:txBody>
        </p:sp>
        <p:sp>
          <p:nvSpPr>
            <p:cNvPr id="120851" name="Line 17"/>
            <p:cNvSpPr>
              <a:spLocks noChangeShapeType="1"/>
            </p:cNvSpPr>
            <p:nvPr/>
          </p:nvSpPr>
          <p:spPr bwMode="auto">
            <a:xfrm>
              <a:off x="3578" y="1344"/>
              <a:ext cx="0" cy="528"/>
            </a:xfrm>
            <a:prstGeom prst="line">
              <a:avLst/>
            </a:prstGeom>
            <a:noFill/>
            <a:ln w="9525">
              <a:solidFill>
                <a:srgbClr val="000000"/>
              </a:solidFill>
              <a:miter lim="800000"/>
              <a:headEnd/>
              <a:tailEnd/>
            </a:ln>
          </p:spPr>
          <p:txBody>
            <a:bodyPr/>
            <a:lstStyle/>
            <a:p>
              <a:endParaRPr lang="en-US"/>
            </a:p>
          </p:txBody>
        </p:sp>
        <p:sp>
          <p:nvSpPr>
            <p:cNvPr id="120852" name="Line 18"/>
            <p:cNvSpPr>
              <a:spLocks noChangeShapeType="1"/>
            </p:cNvSpPr>
            <p:nvPr/>
          </p:nvSpPr>
          <p:spPr bwMode="auto">
            <a:xfrm>
              <a:off x="3674" y="1344"/>
              <a:ext cx="0" cy="528"/>
            </a:xfrm>
            <a:prstGeom prst="line">
              <a:avLst/>
            </a:prstGeom>
            <a:noFill/>
            <a:ln w="9525">
              <a:solidFill>
                <a:srgbClr val="000000"/>
              </a:solidFill>
              <a:miter lim="800000"/>
              <a:headEnd/>
              <a:tailEnd/>
            </a:ln>
          </p:spPr>
          <p:txBody>
            <a:bodyPr/>
            <a:lstStyle/>
            <a:p>
              <a:endParaRPr lang="en-US"/>
            </a:p>
          </p:txBody>
        </p:sp>
        <p:sp>
          <p:nvSpPr>
            <p:cNvPr id="120853" name="Line 19"/>
            <p:cNvSpPr>
              <a:spLocks noChangeShapeType="1"/>
            </p:cNvSpPr>
            <p:nvPr/>
          </p:nvSpPr>
          <p:spPr bwMode="auto">
            <a:xfrm>
              <a:off x="3770" y="1344"/>
              <a:ext cx="0" cy="528"/>
            </a:xfrm>
            <a:prstGeom prst="line">
              <a:avLst/>
            </a:prstGeom>
            <a:noFill/>
            <a:ln w="9525">
              <a:solidFill>
                <a:srgbClr val="000000"/>
              </a:solidFill>
              <a:miter lim="800000"/>
              <a:headEnd/>
              <a:tailEnd/>
            </a:ln>
          </p:spPr>
          <p:txBody>
            <a:bodyPr/>
            <a:lstStyle/>
            <a:p>
              <a:endParaRPr lang="en-US"/>
            </a:p>
          </p:txBody>
        </p:sp>
        <p:sp>
          <p:nvSpPr>
            <p:cNvPr id="120854" name="Line 20"/>
            <p:cNvSpPr>
              <a:spLocks noChangeShapeType="1"/>
            </p:cNvSpPr>
            <p:nvPr/>
          </p:nvSpPr>
          <p:spPr bwMode="auto">
            <a:xfrm>
              <a:off x="4272" y="1344"/>
              <a:ext cx="0" cy="528"/>
            </a:xfrm>
            <a:prstGeom prst="line">
              <a:avLst/>
            </a:prstGeom>
            <a:noFill/>
            <a:ln w="9525">
              <a:solidFill>
                <a:srgbClr val="000000"/>
              </a:solidFill>
              <a:miter lim="800000"/>
              <a:headEnd/>
              <a:tailEnd/>
            </a:ln>
          </p:spPr>
          <p:txBody>
            <a:bodyPr/>
            <a:lstStyle/>
            <a:p>
              <a:endParaRPr lang="en-US"/>
            </a:p>
          </p:txBody>
        </p:sp>
        <p:sp>
          <p:nvSpPr>
            <p:cNvPr id="120855" name="Line 21"/>
            <p:cNvSpPr>
              <a:spLocks noChangeShapeType="1"/>
            </p:cNvSpPr>
            <p:nvPr/>
          </p:nvSpPr>
          <p:spPr bwMode="auto">
            <a:xfrm>
              <a:off x="4368" y="1344"/>
              <a:ext cx="0" cy="528"/>
            </a:xfrm>
            <a:prstGeom prst="line">
              <a:avLst/>
            </a:prstGeom>
            <a:noFill/>
            <a:ln w="9525">
              <a:solidFill>
                <a:srgbClr val="000000"/>
              </a:solidFill>
              <a:miter lim="800000"/>
              <a:headEnd/>
              <a:tailEnd/>
            </a:ln>
          </p:spPr>
          <p:txBody>
            <a:bodyPr/>
            <a:lstStyle/>
            <a:p>
              <a:endParaRPr lang="en-US"/>
            </a:p>
          </p:txBody>
        </p:sp>
        <p:sp>
          <p:nvSpPr>
            <p:cNvPr id="120856" name="Line 22"/>
            <p:cNvSpPr>
              <a:spLocks noChangeShapeType="1"/>
            </p:cNvSpPr>
            <p:nvPr/>
          </p:nvSpPr>
          <p:spPr bwMode="auto">
            <a:xfrm>
              <a:off x="4464" y="1344"/>
              <a:ext cx="0" cy="528"/>
            </a:xfrm>
            <a:prstGeom prst="line">
              <a:avLst/>
            </a:prstGeom>
            <a:noFill/>
            <a:ln w="9525">
              <a:solidFill>
                <a:srgbClr val="000000"/>
              </a:solidFill>
              <a:miter lim="800000"/>
              <a:headEnd/>
              <a:tailEnd/>
            </a:ln>
          </p:spPr>
          <p:txBody>
            <a:bodyPr/>
            <a:lstStyle/>
            <a:p>
              <a:endParaRPr lang="en-US"/>
            </a:p>
          </p:txBody>
        </p:sp>
        <p:sp>
          <p:nvSpPr>
            <p:cNvPr id="120857" name="Line 23"/>
            <p:cNvSpPr>
              <a:spLocks noChangeShapeType="1"/>
            </p:cNvSpPr>
            <p:nvPr/>
          </p:nvSpPr>
          <p:spPr bwMode="auto">
            <a:xfrm>
              <a:off x="4560" y="1344"/>
              <a:ext cx="0" cy="528"/>
            </a:xfrm>
            <a:prstGeom prst="line">
              <a:avLst/>
            </a:prstGeom>
            <a:noFill/>
            <a:ln w="9525">
              <a:solidFill>
                <a:srgbClr val="000000"/>
              </a:solidFill>
              <a:miter lim="800000"/>
              <a:headEnd/>
              <a:tailEnd/>
            </a:ln>
          </p:spPr>
          <p:txBody>
            <a:bodyPr/>
            <a:lstStyle/>
            <a:p>
              <a:endParaRPr lang="en-US"/>
            </a:p>
          </p:txBody>
        </p:sp>
        <p:sp>
          <p:nvSpPr>
            <p:cNvPr id="120858" name="Line 24"/>
            <p:cNvSpPr>
              <a:spLocks noChangeShapeType="1"/>
            </p:cNvSpPr>
            <p:nvPr/>
          </p:nvSpPr>
          <p:spPr bwMode="auto">
            <a:xfrm>
              <a:off x="4656" y="1344"/>
              <a:ext cx="0" cy="528"/>
            </a:xfrm>
            <a:prstGeom prst="line">
              <a:avLst/>
            </a:prstGeom>
            <a:noFill/>
            <a:ln w="9525">
              <a:solidFill>
                <a:srgbClr val="000000"/>
              </a:solidFill>
              <a:miter lim="800000"/>
              <a:headEnd/>
              <a:tailEnd/>
            </a:ln>
          </p:spPr>
          <p:txBody>
            <a:bodyPr/>
            <a:lstStyle/>
            <a:p>
              <a:endParaRPr lang="en-US"/>
            </a:p>
          </p:txBody>
        </p:sp>
        <p:sp>
          <p:nvSpPr>
            <p:cNvPr id="120859" name="Text Box 25"/>
            <p:cNvSpPr txBox="1">
              <a:spLocks noChangeArrowheads="1"/>
            </p:cNvSpPr>
            <p:nvPr/>
          </p:nvSpPr>
          <p:spPr bwMode="auto">
            <a:xfrm>
              <a:off x="2448" y="720"/>
              <a:ext cx="908" cy="404"/>
            </a:xfrm>
            <a:prstGeom prst="rect">
              <a:avLst/>
            </a:prstGeom>
            <a:noFill/>
            <a:ln w="9525">
              <a:noFill/>
              <a:miter lim="800000"/>
              <a:headEnd/>
              <a:tailEnd/>
            </a:ln>
          </p:spPr>
          <p:txBody>
            <a:bodyPr wrap="none">
              <a:spAutoFit/>
            </a:bodyPr>
            <a:lstStyle/>
            <a:p>
              <a:pPr eaLnBrk="1" hangingPunct="1"/>
              <a:r>
                <a:rPr lang="en-US">
                  <a:solidFill>
                    <a:srgbClr val="000000"/>
                  </a:solidFill>
                  <a:latin typeface="Arial" pitchFamily="34" charset="0"/>
                </a:rPr>
                <a:t>Subblocks</a:t>
              </a:r>
            </a:p>
            <a:p>
              <a:pPr eaLnBrk="1" hangingPunct="1"/>
              <a:r>
                <a:rPr lang="en-US">
                  <a:solidFill>
                    <a:srgbClr val="000000"/>
                  </a:solidFill>
                  <a:latin typeface="Arial" pitchFamily="34" charset="0"/>
                </a:rPr>
                <a:t>1 / output bit</a:t>
              </a:r>
            </a:p>
          </p:txBody>
        </p:sp>
        <p:sp>
          <p:nvSpPr>
            <p:cNvPr id="120860" name="Line 26"/>
            <p:cNvSpPr>
              <a:spLocks noChangeShapeType="1"/>
            </p:cNvSpPr>
            <p:nvPr/>
          </p:nvSpPr>
          <p:spPr bwMode="auto">
            <a:xfrm>
              <a:off x="2650" y="1081"/>
              <a:ext cx="0" cy="240"/>
            </a:xfrm>
            <a:prstGeom prst="line">
              <a:avLst/>
            </a:prstGeom>
            <a:noFill/>
            <a:ln w="9525">
              <a:solidFill>
                <a:srgbClr val="000000"/>
              </a:solidFill>
              <a:miter lim="800000"/>
              <a:headEnd/>
              <a:tailEnd type="triangle" w="med" len="med"/>
            </a:ln>
          </p:spPr>
          <p:txBody>
            <a:bodyPr/>
            <a:lstStyle/>
            <a:p>
              <a:endParaRPr lang="en-US"/>
            </a:p>
          </p:txBody>
        </p:sp>
        <p:sp>
          <p:nvSpPr>
            <p:cNvPr id="120861" name="Line 27"/>
            <p:cNvSpPr>
              <a:spLocks noChangeShapeType="1"/>
            </p:cNvSpPr>
            <p:nvPr/>
          </p:nvSpPr>
          <p:spPr bwMode="auto">
            <a:xfrm flipV="1">
              <a:off x="2496" y="1872"/>
              <a:ext cx="0" cy="144"/>
            </a:xfrm>
            <a:prstGeom prst="line">
              <a:avLst/>
            </a:prstGeom>
            <a:noFill/>
            <a:ln w="9525">
              <a:solidFill>
                <a:srgbClr val="FF0000"/>
              </a:solidFill>
              <a:miter lim="800000"/>
              <a:headEnd/>
              <a:tailEnd/>
            </a:ln>
          </p:spPr>
          <p:txBody>
            <a:bodyPr/>
            <a:lstStyle/>
            <a:p>
              <a:endParaRPr lang="en-US"/>
            </a:p>
          </p:txBody>
        </p:sp>
        <p:sp>
          <p:nvSpPr>
            <p:cNvPr id="120862" name="Line 28"/>
            <p:cNvSpPr>
              <a:spLocks noChangeShapeType="1"/>
            </p:cNvSpPr>
            <p:nvPr/>
          </p:nvSpPr>
          <p:spPr bwMode="auto">
            <a:xfrm flipV="1">
              <a:off x="2544" y="1861"/>
              <a:ext cx="0" cy="144"/>
            </a:xfrm>
            <a:prstGeom prst="line">
              <a:avLst/>
            </a:prstGeom>
            <a:noFill/>
            <a:ln w="9525">
              <a:solidFill>
                <a:srgbClr val="FF0000"/>
              </a:solidFill>
              <a:miter lim="800000"/>
              <a:headEnd/>
              <a:tailEnd/>
            </a:ln>
          </p:spPr>
          <p:txBody>
            <a:bodyPr/>
            <a:lstStyle/>
            <a:p>
              <a:endParaRPr lang="en-US"/>
            </a:p>
          </p:txBody>
        </p:sp>
        <p:sp>
          <p:nvSpPr>
            <p:cNvPr id="120863" name="Line 29"/>
            <p:cNvSpPr>
              <a:spLocks noChangeShapeType="1"/>
            </p:cNvSpPr>
            <p:nvPr/>
          </p:nvSpPr>
          <p:spPr bwMode="auto">
            <a:xfrm flipV="1">
              <a:off x="2640" y="1861"/>
              <a:ext cx="0" cy="144"/>
            </a:xfrm>
            <a:prstGeom prst="line">
              <a:avLst/>
            </a:prstGeom>
            <a:noFill/>
            <a:ln w="9525">
              <a:solidFill>
                <a:srgbClr val="FF0000"/>
              </a:solidFill>
              <a:miter lim="800000"/>
              <a:headEnd/>
              <a:tailEnd/>
            </a:ln>
          </p:spPr>
          <p:txBody>
            <a:bodyPr/>
            <a:lstStyle/>
            <a:p>
              <a:endParaRPr lang="en-US"/>
            </a:p>
          </p:txBody>
        </p:sp>
        <p:sp>
          <p:nvSpPr>
            <p:cNvPr id="120864" name="Line 30"/>
            <p:cNvSpPr>
              <a:spLocks noChangeShapeType="1"/>
            </p:cNvSpPr>
            <p:nvPr/>
          </p:nvSpPr>
          <p:spPr bwMode="auto">
            <a:xfrm flipV="1">
              <a:off x="2736" y="1872"/>
              <a:ext cx="0" cy="144"/>
            </a:xfrm>
            <a:prstGeom prst="line">
              <a:avLst/>
            </a:prstGeom>
            <a:noFill/>
            <a:ln w="9525">
              <a:solidFill>
                <a:srgbClr val="FF0000"/>
              </a:solidFill>
              <a:miter lim="800000"/>
              <a:headEnd/>
              <a:tailEnd/>
            </a:ln>
          </p:spPr>
          <p:txBody>
            <a:bodyPr/>
            <a:lstStyle/>
            <a:p>
              <a:endParaRPr lang="en-US"/>
            </a:p>
          </p:txBody>
        </p:sp>
        <p:sp>
          <p:nvSpPr>
            <p:cNvPr id="120865" name="Line 31"/>
            <p:cNvSpPr>
              <a:spLocks noChangeShapeType="1"/>
            </p:cNvSpPr>
            <p:nvPr/>
          </p:nvSpPr>
          <p:spPr bwMode="auto">
            <a:xfrm flipV="1">
              <a:off x="2832" y="1872"/>
              <a:ext cx="0" cy="144"/>
            </a:xfrm>
            <a:prstGeom prst="line">
              <a:avLst/>
            </a:prstGeom>
            <a:noFill/>
            <a:ln w="9525">
              <a:solidFill>
                <a:srgbClr val="FF0000"/>
              </a:solidFill>
              <a:miter lim="800000"/>
              <a:headEnd/>
              <a:tailEnd/>
            </a:ln>
          </p:spPr>
          <p:txBody>
            <a:bodyPr/>
            <a:lstStyle/>
            <a:p>
              <a:endParaRPr lang="en-US"/>
            </a:p>
          </p:txBody>
        </p:sp>
        <p:sp>
          <p:nvSpPr>
            <p:cNvPr id="120866" name="Line 32"/>
            <p:cNvSpPr>
              <a:spLocks noChangeShapeType="1"/>
            </p:cNvSpPr>
            <p:nvPr/>
          </p:nvSpPr>
          <p:spPr bwMode="auto">
            <a:xfrm flipV="1">
              <a:off x="2928" y="1872"/>
              <a:ext cx="0" cy="144"/>
            </a:xfrm>
            <a:prstGeom prst="line">
              <a:avLst/>
            </a:prstGeom>
            <a:noFill/>
            <a:ln w="9525">
              <a:solidFill>
                <a:srgbClr val="FF0000"/>
              </a:solidFill>
              <a:miter lim="800000"/>
              <a:headEnd/>
              <a:tailEnd/>
            </a:ln>
          </p:spPr>
          <p:txBody>
            <a:bodyPr/>
            <a:lstStyle/>
            <a:p>
              <a:endParaRPr lang="en-US"/>
            </a:p>
          </p:txBody>
        </p:sp>
        <p:sp>
          <p:nvSpPr>
            <p:cNvPr id="120867" name="Line 33"/>
            <p:cNvSpPr>
              <a:spLocks noChangeShapeType="1"/>
            </p:cNvSpPr>
            <p:nvPr/>
          </p:nvSpPr>
          <p:spPr bwMode="auto">
            <a:xfrm flipV="1">
              <a:off x="2688" y="864"/>
              <a:ext cx="1056" cy="1104"/>
            </a:xfrm>
            <a:prstGeom prst="line">
              <a:avLst/>
            </a:prstGeom>
            <a:noFill/>
            <a:ln w="9525">
              <a:solidFill>
                <a:srgbClr val="FF0000"/>
              </a:solidFill>
              <a:miter lim="800000"/>
              <a:headEnd type="triangle" w="med" len="med"/>
              <a:tailEnd/>
            </a:ln>
          </p:spPr>
          <p:txBody>
            <a:bodyPr/>
            <a:lstStyle/>
            <a:p>
              <a:endParaRPr lang="en-US"/>
            </a:p>
          </p:txBody>
        </p:sp>
        <p:sp>
          <p:nvSpPr>
            <p:cNvPr id="120868" name="Text Box 34"/>
            <p:cNvSpPr txBox="1">
              <a:spLocks noChangeArrowheads="1"/>
            </p:cNvSpPr>
            <p:nvPr/>
          </p:nvSpPr>
          <p:spPr bwMode="auto">
            <a:xfrm>
              <a:off x="3748" y="720"/>
              <a:ext cx="1828" cy="231"/>
            </a:xfrm>
            <a:prstGeom prst="rect">
              <a:avLst/>
            </a:prstGeom>
            <a:noFill/>
            <a:ln w="9525">
              <a:noFill/>
              <a:miter lim="800000"/>
              <a:headEnd/>
              <a:tailEnd/>
            </a:ln>
          </p:spPr>
          <p:txBody>
            <a:bodyPr wrap="none">
              <a:spAutoFit/>
            </a:bodyPr>
            <a:lstStyle/>
            <a:p>
              <a:pPr eaLnBrk="1" hangingPunct="1"/>
              <a:r>
                <a:rPr lang="en-US">
                  <a:solidFill>
                    <a:srgbClr val="FF0000"/>
                  </a:solidFill>
                  <a:latin typeface="Arial" pitchFamily="34" charset="0"/>
                </a:rPr>
                <a:t>Select 1 column / subblock</a:t>
              </a:r>
            </a:p>
          </p:txBody>
        </p:sp>
        <p:sp>
          <p:nvSpPr>
            <p:cNvPr id="120869" name="Text Box 35"/>
            <p:cNvSpPr txBox="1">
              <a:spLocks noChangeArrowheads="1"/>
            </p:cNvSpPr>
            <p:nvPr/>
          </p:nvSpPr>
          <p:spPr bwMode="auto">
            <a:xfrm>
              <a:off x="1580" y="3945"/>
              <a:ext cx="1628" cy="231"/>
            </a:xfrm>
            <a:prstGeom prst="rect">
              <a:avLst/>
            </a:prstGeom>
            <a:noFill/>
            <a:ln w="9525">
              <a:noFill/>
              <a:miter lim="800000"/>
              <a:headEnd/>
              <a:tailEnd/>
            </a:ln>
          </p:spPr>
          <p:txBody>
            <a:bodyPr wrap="none">
              <a:spAutoFit/>
            </a:bodyPr>
            <a:lstStyle/>
            <a:p>
              <a:pPr eaLnBrk="1" hangingPunct="1"/>
              <a:r>
                <a:rPr lang="en-US">
                  <a:solidFill>
                    <a:srgbClr val="FF0000"/>
                  </a:solidFill>
                  <a:latin typeface="Arial" pitchFamily="34" charset="0"/>
                </a:rPr>
                <a:t>1 sense amp / subblock</a:t>
              </a:r>
            </a:p>
          </p:txBody>
        </p:sp>
      </p:grpSp>
      <p:pic>
        <p:nvPicPr>
          <p:cNvPr id="103460" name="Picture 36"/>
          <p:cNvPicPr>
            <a:picLocks noChangeAspect="1" noChangeArrowheads="1"/>
          </p:cNvPicPr>
          <p:nvPr/>
        </p:nvPicPr>
        <p:blipFill>
          <a:blip r:embed="rId3" cstate="print"/>
          <a:srcRect/>
          <a:stretch>
            <a:fillRect/>
          </a:stretch>
        </p:blipFill>
        <p:spPr bwMode="auto">
          <a:xfrm>
            <a:off x="2209800" y="914400"/>
            <a:ext cx="8229600" cy="5638800"/>
          </a:xfrm>
          <a:prstGeom prst="rect">
            <a:avLst/>
          </a:prstGeom>
          <a:noFill/>
          <a:ln w="9525">
            <a:noFill/>
            <a:miter lim="800000"/>
            <a:headEnd/>
            <a:tailEnd/>
          </a:ln>
        </p:spPr>
      </p:pic>
    </p:spTree>
    <p:extLst>
      <p:ext uri="{BB962C8B-B14F-4D97-AF65-F5344CB8AC3E}">
        <p14:creationId xmlns:p14="http://schemas.microsoft.com/office/powerpoint/2010/main" val="3943997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1034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p:txBody>
          <a:bodyPr/>
          <a:lstStyle/>
          <a:p>
            <a:pPr eaLnBrk="1" hangingPunct="1"/>
            <a:r>
              <a:rPr lang="en-US" smtClean="0"/>
              <a:t>Memory selection : cost and performance</a:t>
            </a:r>
          </a:p>
        </p:txBody>
      </p:sp>
      <p:sp>
        <p:nvSpPr>
          <p:cNvPr id="54275" name="Rectangle 3"/>
          <p:cNvSpPr>
            <a:spLocks noGrp="1" noChangeArrowheads="1"/>
          </p:cNvSpPr>
          <p:nvPr>
            <p:ph idx="1"/>
          </p:nvPr>
        </p:nvSpPr>
        <p:spPr>
          <a:xfrm>
            <a:off x="2209800" y="1503947"/>
            <a:ext cx="7772400" cy="4114800"/>
          </a:xfrm>
        </p:spPr>
        <p:txBody>
          <a:bodyPr>
            <a:normAutofit fontScale="92500" lnSpcReduction="20000"/>
          </a:bodyPr>
          <a:lstStyle/>
          <a:p>
            <a:pPr eaLnBrk="1" hangingPunct="1">
              <a:lnSpc>
                <a:spcPct val="90000"/>
              </a:lnSpc>
            </a:pPr>
            <a:r>
              <a:rPr lang="en-US" sz="2000" b="1" dirty="0"/>
              <a:t>DRAM, EPROM</a:t>
            </a:r>
          </a:p>
          <a:p>
            <a:pPr lvl="1" eaLnBrk="1" hangingPunct="1">
              <a:lnSpc>
                <a:spcPct val="90000"/>
              </a:lnSpc>
            </a:pPr>
            <a:r>
              <a:rPr lang="en-US" sz="1800" b="1" dirty="0">
                <a:solidFill>
                  <a:srgbClr val="009900"/>
                </a:solidFill>
              </a:rPr>
              <a:t>Merit : cheap, high density</a:t>
            </a:r>
          </a:p>
          <a:p>
            <a:pPr lvl="1" eaLnBrk="1" hangingPunct="1">
              <a:lnSpc>
                <a:spcPct val="90000"/>
              </a:lnSpc>
            </a:pPr>
            <a:r>
              <a:rPr lang="en-US" sz="1800" b="1" dirty="0">
                <a:solidFill>
                  <a:srgbClr val="FF0000"/>
                </a:solidFill>
              </a:rPr>
              <a:t>Demerit : low speed, high power</a:t>
            </a:r>
          </a:p>
          <a:p>
            <a:pPr eaLnBrk="1" hangingPunct="1">
              <a:lnSpc>
                <a:spcPct val="90000"/>
              </a:lnSpc>
            </a:pPr>
            <a:r>
              <a:rPr lang="en-US" sz="2000" b="1" dirty="0"/>
              <a:t>SRAM</a:t>
            </a:r>
          </a:p>
          <a:p>
            <a:pPr lvl="1" eaLnBrk="1" hangingPunct="1">
              <a:lnSpc>
                <a:spcPct val="90000"/>
              </a:lnSpc>
            </a:pPr>
            <a:r>
              <a:rPr lang="en-US" sz="1800" b="1" dirty="0">
                <a:solidFill>
                  <a:srgbClr val="009900"/>
                </a:solidFill>
              </a:rPr>
              <a:t>Merit : high speed or low power</a:t>
            </a:r>
          </a:p>
          <a:p>
            <a:pPr lvl="1" eaLnBrk="1" hangingPunct="1">
              <a:lnSpc>
                <a:spcPct val="90000"/>
              </a:lnSpc>
            </a:pPr>
            <a:r>
              <a:rPr lang="en-US" sz="1800" b="1" dirty="0">
                <a:solidFill>
                  <a:srgbClr val="FF0000"/>
                </a:solidFill>
              </a:rPr>
              <a:t>Demerit : expensive, low density</a:t>
            </a:r>
          </a:p>
          <a:p>
            <a:pPr eaLnBrk="1" hangingPunct="1">
              <a:lnSpc>
                <a:spcPct val="90000"/>
              </a:lnSpc>
            </a:pPr>
            <a:r>
              <a:rPr lang="en-US" sz="2000" b="1" dirty="0"/>
              <a:t>Large memory with cost pressure : </a:t>
            </a:r>
          </a:p>
          <a:p>
            <a:pPr lvl="1" eaLnBrk="1" hangingPunct="1">
              <a:lnSpc>
                <a:spcPct val="90000"/>
              </a:lnSpc>
            </a:pPr>
            <a:r>
              <a:rPr lang="en-US" sz="1800" b="1" dirty="0"/>
              <a:t>DRAM</a:t>
            </a:r>
          </a:p>
          <a:p>
            <a:pPr eaLnBrk="1" hangingPunct="1">
              <a:lnSpc>
                <a:spcPct val="90000"/>
              </a:lnSpc>
            </a:pPr>
            <a:r>
              <a:rPr lang="en-US" sz="2000" b="1" dirty="0"/>
              <a:t>Large memory with very fast speed : </a:t>
            </a:r>
          </a:p>
          <a:p>
            <a:pPr lvl="1" eaLnBrk="1" hangingPunct="1">
              <a:lnSpc>
                <a:spcPct val="90000"/>
              </a:lnSpc>
            </a:pPr>
            <a:r>
              <a:rPr lang="en-US" sz="1800" b="1" dirty="0"/>
              <a:t>SRAM or</a:t>
            </a:r>
          </a:p>
          <a:p>
            <a:pPr lvl="1" eaLnBrk="1" hangingPunct="1">
              <a:lnSpc>
                <a:spcPct val="90000"/>
              </a:lnSpc>
            </a:pPr>
            <a:r>
              <a:rPr lang="en-US" sz="1800" b="1" dirty="0"/>
              <a:t>DRAM main + SRAM cache</a:t>
            </a:r>
          </a:p>
          <a:p>
            <a:pPr eaLnBrk="1" hangingPunct="1">
              <a:lnSpc>
                <a:spcPct val="90000"/>
              </a:lnSpc>
            </a:pPr>
            <a:r>
              <a:rPr lang="en-US" sz="2000" b="1" dirty="0"/>
              <a:t>Back-up main for no data loss when power failure</a:t>
            </a:r>
          </a:p>
          <a:p>
            <a:pPr lvl="1" eaLnBrk="1" hangingPunct="1">
              <a:lnSpc>
                <a:spcPct val="90000"/>
              </a:lnSpc>
            </a:pPr>
            <a:r>
              <a:rPr lang="en-US" sz="1800" b="1" dirty="0"/>
              <a:t>SRAM with battery back-up</a:t>
            </a:r>
          </a:p>
          <a:p>
            <a:pPr lvl="1" eaLnBrk="1" hangingPunct="1">
              <a:lnSpc>
                <a:spcPct val="90000"/>
              </a:lnSpc>
            </a:pPr>
            <a:r>
              <a:rPr lang="en-US" sz="1800" b="1" dirty="0"/>
              <a:t>EEPROM</a:t>
            </a:r>
          </a:p>
        </p:txBody>
      </p:sp>
      <p:sp>
        <p:nvSpPr>
          <p:cNvPr id="54276" name="Slide Number Placeholder 4"/>
          <p:cNvSpPr>
            <a:spLocks noGrp="1"/>
          </p:cNvSpPr>
          <p:nvPr>
            <p:ph type="sldNum" sz="quarter" idx="10"/>
          </p:nvPr>
        </p:nvSpPr>
        <p:spPr>
          <a:noFill/>
        </p:spPr>
        <p:txBody>
          <a:bodyPr/>
          <a:lstStyle/>
          <a:p>
            <a:fld id="{4C6F6C07-8E32-47B1-9262-D25D42D1994E}" type="slidenum">
              <a:rPr lang="it-IT" smtClean="0">
                <a:latin typeface="Arial" pitchFamily="34" charset="0"/>
              </a:rPr>
              <a:pPr/>
              <a:t>8</a:t>
            </a:fld>
            <a:endParaRPr lang="it-IT">
              <a:latin typeface="Arial" pitchFamily="34" charset="0"/>
            </a:endParaRPr>
          </a:p>
        </p:txBody>
      </p:sp>
    </p:spTree>
    <p:extLst>
      <p:ext uri="{BB962C8B-B14F-4D97-AF65-F5344CB8AC3E}">
        <p14:creationId xmlns:p14="http://schemas.microsoft.com/office/powerpoint/2010/main" val="3131611969"/>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Slide Number Placeholder 3"/>
          <p:cNvSpPr>
            <a:spLocks noGrp="1"/>
          </p:cNvSpPr>
          <p:nvPr>
            <p:ph type="sldNum" sz="quarter" idx="10"/>
          </p:nvPr>
        </p:nvSpPr>
        <p:spPr>
          <a:xfrm>
            <a:off x="8904288" y="6092825"/>
            <a:ext cx="609600" cy="431800"/>
          </a:xfrm>
          <a:noFill/>
        </p:spPr>
        <p:txBody>
          <a:bodyPr/>
          <a:lstStyle/>
          <a:p>
            <a:fld id="{5C486DFF-525D-4E3E-A9B1-211BEC2C00E2}" type="slidenum">
              <a:rPr lang="it-IT" smtClean="0">
                <a:latin typeface="Arial" pitchFamily="34" charset="0"/>
                <a:ea typeface="ＭＳ Ｐゴシック" pitchFamily="34" charset="-128"/>
              </a:rPr>
              <a:pPr/>
              <a:t>80</a:t>
            </a:fld>
            <a:endParaRPr lang="it-IT">
              <a:latin typeface="Arial" pitchFamily="34" charset="0"/>
              <a:ea typeface="ＭＳ Ｐゴシック" pitchFamily="34" charset="-128"/>
            </a:endParaRPr>
          </a:p>
        </p:txBody>
      </p:sp>
      <p:sp>
        <p:nvSpPr>
          <p:cNvPr id="121859" name="Rectangle 2"/>
          <p:cNvSpPr>
            <a:spLocks noGrp="1" noChangeArrowheads="1"/>
          </p:cNvSpPr>
          <p:nvPr>
            <p:ph type="title"/>
          </p:nvPr>
        </p:nvSpPr>
        <p:spPr/>
        <p:txBody>
          <a:bodyPr/>
          <a:lstStyle/>
          <a:p>
            <a:r>
              <a:rPr lang="en-US" smtClean="0"/>
              <a:t>Standalone SRAM Floorplan Example</a:t>
            </a:r>
          </a:p>
        </p:txBody>
      </p:sp>
      <p:pic>
        <p:nvPicPr>
          <p:cNvPr id="121860" name="Picture 3"/>
          <p:cNvPicPr>
            <a:picLocks noChangeAspect="1" noChangeArrowheads="1"/>
          </p:cNvPicPr>
          <p:nvPr/>
        </p:nvPicPr>
        <p:blipFill>
          <a:blip r:embed="rId2" cstate="print"/>
          <a:srcRect/>
          <a:stretch>
            <a:fillRect/>
          </a:stretch>
        </p:blipFill>
        <p:spPr bwMode="auto">
          <a:xfrm>
            <a:off x="2368551" y="1295400"/>
            <a:ext cx="7737475" cy="4953000"/>
          </a:xfrm>
          <a:prstGeom prst="rect">
            <a:avLst/>
          </a:prstGeom>
          <a:noFill/>
          <a:ln w="9525">
            <a:noFill/>
            <a:miter lim="800000"/>
            <a:headEnd/>
            <a:tailEnd/>
          </a:ln>
        </p:spPr>
      </p:pic>
    </p:spTree>
    <p:extLst>
      <p:ext uri="{BB962C8B-B14F-4D97-AF65-F5344CB8AC3E}">
        <p14:creationId xmlns:p14="http://schemas.microsoft.com/office/powerpoint/2010/main" val="1515232015"/>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Slide Number Placeholder 4"/>
          <p:cNvSpPr>
            <a:spLocks noGrp="1"/>
          </p:cNvSpPr>
          <p:nvPr>
            <p:ph type="sldNum" sz="quarter" idx="10"/>
          </p:nvPr>
        </p:nvSpPr>
        <p:spPr>
          <a:xfrm>
            <a:off x="8904288" y="6092825"/>
            <a:ext cx="609600" cy="431800"/>
          </a:xfrm>
          <a:noFill/>
        </p:spPr>
        <p:txBody>
          <a:bodyPr/>
          <a:lstStyle/>
          <a:p>
            <a:fld id="{E7FD42E3-BD3B-4625-9101-901A14C9FEA0}" type="slidenum">
              <a:rPr lang="it-IT" smtClean="0">
                <a:latin typeface="Arial" pitchFamily="34" charset="0"/>
                <a:ea typeface="ＭＳ Ｐゴシック" pitchFamily="34" charset="-128"/>
              </a:rPr>
              <a:pPr/>
              <a:t>81</a:t>
            </a:fld>
            <a:endParaRPr lang="it-IT">
              <a:latin typeface="Arial" pitchFamily="34" charset="0"/>
              <a:ea typeface="ＭＳ Ｐゴシック" pitchFamily="34" charset="-128"/>
            </a:endParaRPr>
          </a:p>
        </p:txBody>
      </p:sp>
      <p:sp>
        <p:nvSpPr>
          <p:cNvPr id="122883" name="Rectangle 2"/>
          <p:cNvSpPr>
            <a:spLocks noGrp="1" noChangeArrowheads="1"/>
          </p:cNvSpPr>
          <p:nvPr>
            <p:ph type="title"/>
          </p:nvPr>
        </p:nvSpPr>
        <p:spPr/>
        <p:txBody>
          <a:bodyPr/>
          <a:lstStyle/>
          <a:p>
            <a:r>
              <a:rPr lang="en-US" b="0" smtClean="0"/>
              <a:t>Divided bit-line structure</a:t>
            </a:r>
          </a:p>
        </p:txBody>
      </p:sp>
      <p:pic>
        <p:nvPicPr>
          <p:cNvPr id="122884" name="Picture 3"/>
          <p:cNvPicPr>
            <a:picLocks noGrp="1" noChangeAspect="1" noChangeArrowheads="1"/>
          </p:cNvPicPr>
          <p:nvPr>
            <p:ph type="body" idx="1"/>
          </p:nvPr>
        </p:nvPicPr>
        <p:blipFill>
          <a:blip r:embed="rId2" cstate="print"/>
          <a:srcRect/>
          <a:stretch>
            <a:fillRect/>
          </a:stretch>
        </p:blipFill>
        <p:spPr>
          <a:xfrm>
            <a:off x="1524000" y="1617664"/>
            <a:ext cx="8458200" cy="4478337"/>
          </a:xfrm>
        </p:spPr>
      </p:pic>
    </p:spTree>
    <p:extLst>
      <p:ext uri="{BB962C8B-B14F-4D97-AF65-F5344CB8AC3E}">
        <p14:creationId xmlns:p14="http://schemas.microsoft.com/office/powerpoint/2010/main" val="3893719314"/>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Slide Number Placeholder 4"/>
          <p:cNvSpPr>
            <a:spLocks noGrp="1"/>
          </p:cNvSpPr>
          <p:nvPr>
            <p:ph type="sldNum" sz="quarter" idx="10"/>
          </p:nvPr>
        </p:nvSpPr>
        <p:spPr>
          <a:xfrm>
            <a:off x="8904288" y="6092825"/>
            <a:ext cx="609600" cy="431800"/>
          </a:xfrm>
          <a:noFill/>
        </p:spPr>
        <p:txBody>
          <a:bodyPr/>
          <a:lstStyle/>
          <a:p>
            <a:fld id="{8FF5AFAC-5E70-4239-8545-6A77D2B5B97C}" type="slidenum">
              <a:rPr lang="it-IT" smtClean="0">
                <a:latin typeface="Arial" pitchFamily="34" charset="0"/>
                <a:ea typeface="ＭＳ Ｐゴシック" pitchFamily="34" charset="-128"/>
              </a:rPr>
              <a:pPr/>
              <a:t>82</a:t>
            </a:fld>
            <a:endParaRPr lang="it-IT">
              <a:latin typeface="Arial" pitchFamily="34" charset="0"/>
              <a:ea typeface="ＭＳ Ｐゴシック" pitchFamily="34" charset="-128"/>
            </a:endParaRPr>
          </a:p>
        </p:txBody>
      </p:sp>
      <p:sp>
        <p:nvSpPr>
          <p:cNvPr id="123907" name="Rectangle 2"/>
          <p:cNvSpPr>
            <a:spLocks noGrp="1" noChangeArrowheads="1"/>
          </p:cNvSpPr>
          <p:nvPr>
            <p:ph type="title"/>
          </p:nvPr>
        </p:nvSpPr>
        <p:spPr/>
        <p:txBody>
          <a:bodyPr/>
          <a:lstStyle/>
          <a:p>
            <a:r>
              <a:rPr lang="en-US" sz="2100"/>
              <a:t>SRAM Partitioning </a:t>
            </a:r>
            <a:br>
              <a:rPr lang="en-US" sz="2100"/>
            </a:br>
            <a:r>
              <a:rPr lang="en-US" sz="2100"/>
              <a:t>Partitioned Bitline</a:t>
            </a:r>
          </a:p>
        </p:txBody>
      </p:sp>
      <p:pic>
        <p:nvPicPr>
          <p:cNvPr id="123908" name="Picture 3"/>
          <p:cNvPicPr>
            <a:picLocks noGrp="1" noChangeAspect="1" noChangeArrowheads="1"/>
          </p:cNvPicPr>
          <p:nvPr>
            <p:ph idx="1"/>
          </p:nvPr>
        </p:nvPicPr>
        <p:blipFill>
          <a:blip r:embed="rId2" cstate="print"/>
          <a:srcRect/>
          <a:stretch>
            <a:fillRect/>
          </a:stretch>
        </p:blipFill>
        <p:spPr>
          <a:xfrm>
            <a:off x="2209800" y="1447800"/>
            <a:ext cx="7772400" cy="4648200"/>
          </a:xfrm>
        </p:spPr>
      </p:pic>
    </p:spTree>
    <p:extLst>
      <p:ext uri="{BB962C8B-B14F-4D97-AF65-F5344CB8AC3E}">
        <p14:creationId xmlns:p14="http://schemas.microsoft.com/office/powerpoint/2010/main" val="2374557651"/>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Slide Number Placeholder 4"/>
          <p:cNvSpPr>
            <a:spLocks noGrp="1"/>
          </p:cNvSpPr>
          <p:nvPr>
            <p:ph type="sldNum" sz="quarter" idx="10"/>
          </p:nvPr>
        </p:nvSpPr>
        <p:spPr>
          <a:xfrm>
            <a:off x="8904288" y="6092825"/>
            <a:ext cx="609600" cy="431800"/>
          </a:xfrm>
          <a:noFill/>
        </p:spPr>
        <p:txBody>
          <a:bodyPr/>
          <a:lstStyle/>
          <a:p>
            <a:fld id="{A8CA1E0E-6887-4BA4-9FCC-B8E29AE51784}" type="slidenum">
              <a:rPr lang="it-IT" smtClean="0">
                <a:latin typeface="Arial" pitchFamily="34" charset="0"/>
                <a:ea typeface="ＭＳ Ｐゴシック" pitchFamily="34" charset="-128"/>
              </a:rPr>
              <a:pPr/>
              <a:t>83</a:t>
            </a:fld>
            <a:endParaRPr lang="it-IT">
              <a:latin typeface="Arial" pitchFamily="34" charset="0"/>
              <a:ea typeface="ＭＳ Ｐゴシック" pitchFamily="34" charset="-128"/>
            </a:endParaRPr>
          </a:p>
        </p:txBody>
      </p:sp>
      <p:sp>
        <p:nvSpPr>
          <p:cNvPr id="124931" name="Rectangle 2"/>
          <p:cNvSpPr>
            <a:spLocks noGrp="1" noChangeArrowheads="1"/>
          </p:cNvSpPr>
          <p:nvPr>
            <p:ph type="title"/>
          </p:nvPr>
        </p:nvSpPr>
        <p:spPr/>
        <p:txBody>
          <a:bodyPr/>
          <a:lstStyle/>
          <a:p>
            <a:r>
              <a:rPr lang="en-US" sz="2100"/>
              <a:t>SRAM Partitioning </a:t>
            </a:r>
            <a:br>
              <a:rPr lang="en-US" sz="2100"/>
            </a:br>
            <a:r>
              <a:rPr lang="en-US" sz="2100"/>
              <a:t>Divided Wordline Arch</a:t>
            </a:r>
          </a:p>
        </p:txBody>
      </p:sp>
      <p:pic>
        <p:nvPicPr>
          <p:cNvPr id="124932" name="Picture 3"/>
          <p:cNvPicPr>
            <a:picLocks noGrp="1" noChangeAspect="1" noChangeArrowheads="1"/>
          </p:cNvPicPr>
          <p:nvPr>
            <p:ph idx="1"/>
          </p:nvPr>
        </p:nvPicPr>
        <p:blipFill>
          <a:blip r:embed="rId2" cstate="print"/>
          <a:srcRect/>
          <a:stretch>
            <a:fillRect/>
          </a:stretch>
        </p:blipFill>
        <p:spPr>
          <a:xfrm>
            <a:off x="2930526" y="1524000"/>
            <a:ext cx="7104063" cy="4662488"/>
          </a:xfrm>
          <a:noFill/>
        </p:spPr>
      </p:pic>
    </p:spTree>
    <p:extLst>
      <p:ext uri="{BB962C8B-B14F-4D97-AF65-F5344CB8AC3E}">
        <p14:creationId xmlns:p14="http://schemas.microsoft.com/office/powerpoint/2010/main" val="2806929545"/>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Slide Number Placeholder 4"/>
          <p:cNvSpPr>
            <a:spLocks noGrp="1"/>
          </p:cNvSpPr>
          <p:nvPr>
            <p:ph type="sldNum" sz="quarter" idx="10"/>
          </p:nvPr>
        </p:nvSpPr>
        <p:spPr>
          <a:xfrm>
            <a:off x="8904288" y="6092825"/>
            <a:ext cx="609600" cy="431800"/>
          </a:xfrm>
          <a:noFill/>
        </p:spPr>
        <p:txBody>
          <a:bodyPr/>
          <a:lstStyle/>
          <a:p>
            <a:fld id="{19347D33-FD9D-4766-B990-DE5753F05CA8}" type="slidenum">
              <a:rPr lang="it-IT" smtClean="0">
                <a:latin typeface="Arial" pitchFamily="34" charset="0"/>
                <a:ea typeface="ＭＳ Ｐゴシック" pitchFamily="34" charset="-128"/>
              </a:rPr>
              <a:pPr/>
              <a:t>84</a:t>
            </a:fld>
            <a:endParaRPr lang="it-IT">
              <a:latin typeface="Arial" pitchFamily="34" charset="0"/>
              <a:ea typeface="ＭＳ Ｐゴシック" pitchFamily="34" charset="-128"/>
            </a:endParaRPr>
          </a:p>
        </p:txBody>
      </p:sp>
      <p:sp>
        <p:nvSpPr>
          <p:cNvPr id="125955" name="Rectangle 2"/>
          <p:cNvSpPr>
            <a:spLocks noGrp="1" noChangeArrowheads="1"/>
          </p:cNvSpPr>
          <p:nvPr>
            <p:ph type="title"/>
          </p:nvPr>
        </p:nvSpPr>
        <p:spPr/>
        <p:txBody>
          <a:bodyPr/>
          <a:lstStyle/>
          <a:p>
            <a:r>
              <a:rPr lang="en-US" smtClean="0"/>
              <a:t>Partitioning summary</a:t>
            </a:r>
            <a:endParaRPr lang="en-US" b="0" smtClean="0"/>
          </a:p>
        </p:txBody>
      </p:sp>
      <p:sp>
        <p:nvSpPr>
          <p:cNvPr id="125956" name="Rectangle 3"/>
          <p:cNvSpPr>
            <a:spLocks noGrp="1" noChangeArrowheads="1"/>
          </p:cNvSpPr>
          <p:nvPr>
            <p:ph type="body" idx="1"/>
          </p:nvPr>
        </p:nvSpPr>
        <p:spPr/>
        <p:txBody>
          <a:bodyPr/>
          <a:lstStyle/>
          <a:p>
            <a:r>
              <a:rPr lang="en-US" dirty="0" smtClean="0"/>
              <a:t>Partitioning involves a trade off between area, power and speed</a:t>
            </a:r>
          </a:p>
          <a:p>
            <a:r>
              <a:rPr lang="en-US" dirty="0" smtClean="0"/>
              <a:t>For high speed designs, use short blocks(</a:t>
            </a:r>
            <a:r>
              <a:rPr lang="en-US" dirty="0" err="1" smtClean="0"/>
              <a:t>e.g</a:t>
            </a:r>
            <a:r>
              <a:rPr lang="en-US" dirty="0" smtClean="0"/>
              <a:t> 64 rows x 128 columns )</a:t>
            </a:r>
          </a:p>
          <a:p>
            <a:pPr lvl="1"/>
            <a:r>
              <a:rPr lang="en-US" dirty="0" smtClean="0"/>
              <a:t>Keep local </a:t>
            </a:r>
            <a:r>
              <a:rPr lang="en-US" dirty="0" err="1" smtClean="0"/>
              <a:t>bitline</a:t>
            </a:r>
            <a:r>
              <a:rPr lang="en-US" dirty="0" smtClean="0"/>
              <a:t> heights small</a:t>
            </a:r>
          </a:p>
          <a:p>
            <a:r>
              <a:rPr lang="en-US" dirty="0" smtClean="0"/>
              <a:t>For low power designs use tall narrow blocks (</a:t>
            </a:r>
            <a:r>
              <a:rPr lang="en-US" dirty="0" err="1" smtClean="0"/>
              <a:t>e.g</a:t>
            </a:r>
            <a:r>
              <a:rPr lang="en-US" dirty="0" smtClean="0"/>
              <a:t> 256 rows x 64 columns)</a:t>
            </a:r>
          </a:p>
          <a:p>
            <a:endParaRPr lang="en-US" dirty="0" smtClean="0"/>
          </a:p>
        </p:txBody>
      </p:sp>
    </p:spTree>
    <p:extLst>
      <p:ext uri="{BB962C8B-B14F-4D97-AF65-F5344CB8AC3E}">
        <p14:creationId xmlns:p14="http://schemas.microsoft.com/office/powerpoint/2010/main" val="3603229838"/>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Slide Number Placeholder 3"/>
          <p:cNvSpPr>
            <a:spLocks noGrp="1"/>
          </p:cNvSpPr>
          <p:nvPr>
            <p:ph type="sldNum" sz="quarter" idx="10"/>
          </p:nvPr>
        </p:nvSpPr>
        <p:spPr>
          <a:xfrm>
            <a:off x="8904288" y="6092825"/>
            <a:ext cx="609600" cy="431800"/>
          </a:xfrm>
          <a:noFill/>
        </p:spPr>
        <p:txBody>
          <a:bodyPr/>
          <a:lstStyle/>
          <a:p>
            <a:fld id="{0009A500-FA7B-4295-B1AF-BCE04737733D}" type="slidenum">
              <a:rPr lang="it-IT" smtClean="0">
                <a:latin typeface="Arial" pitchFamily="34" charset="0"/>
              </a:rPr>
              <a:pPr/>
              <a:t>85</a:t>
            </a:fld>
            <a:endParaRPr lang="it-IT">
              <a:latin typeface="Arial" pitchFamily="34" charset="0"/>
            </a:endParaRPr>
          </a:p>
        </p:txBody>
      </p:sp>
      <p:sp>
        <p:nvSpPr>
          <p:cNvPr id="130051" name="Rectangle 2"/>
          <p:cNvSpPr>
            <a:spLocks noGrp="1" noChangeArrowheads="1"/>
          </p:cNvSpPr>
          <p:nvPr>
            <p:ph type="title"/>
          </p:nvPr>
        </p:nvSpPr>
        <p:spPr>
          <a:xfrm>
            <a:off x="1752600" y="228600"/>
            <a:ext cx="8686800" cy="838200"/>
          </a:xfrm>
        </p:spPr>
        <p:txBody>
          <a:bodyPr/>
          <a:lstStyle/>
          <a:p>
            <a:r>
              <a:rPr lang="en-US" sz="2100"/>
              <a:t>Address Transition Detection </a:t>
            </a:r>
            <a:br>
              <a:rPr lang="en-US" sz="2100"/>
            </a:br>
            <a:r>
              <a:rPr lang="en-US" sz="2100"/>
              <a:t>Provides Clock for Asynch RAMs</a:t>
            </a:r>
            <a:endParaRPr lang="en-US" sz="2100">
              <a:latin typeface="Symbol" pitchFamily="18" charset="2"/>
            </a:endParaRPr>
          </a:p>
        </p:txBody>
      </p:sp>
      <p:pic>
        <p:nvPicPr>
          <p:cNvPr id="130052" name="Picture 3"/>
          <p:cNvPicPr>
            <a:picLocks noChangeAspect="1" noChangeArrowheads="1"/>
          </p:cNvPicPr>
          <p:nvPr/>
        </p:nvPicPr>
        <p:blipFill>
          <a:blip r:embed="rId2" cstate="print"/>
          <a:srcRect/>
          <a:stretch>
            <a:fillRect/>
          </a:stretch>
        </p:blipFill>
        <p:spPr bwMode="auto">
          <a:xfrm>
            <a:off x="2667001" y="1676400"/>
            <a:ext cx="6835775" cy="4040188"/>
          </a:xfrm>
          <a:prstGeom prst="rect">
            <a:avLst/>
          </a:prstGeom>
          <a:noFill/>
          <a:ln w="12700">
            <a:noFill/>
            <a:miter lim="800000"/>
            <a:headEnd/>
            <a:tailEnd/>
          </a:ln>
        </p:spPr>
      </p:pic>
    </p:spTree>
    <p:extLst>
      <p:ext uri="{BB962C8B-B14F-4D97-AF65-F5344CB8AC3E}">
        <p14:creationId xmlns:p14="http://schemas.microsoft.com/office/powerpoint/2010/main" val="3682171091"/>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Slide Number Placeholder 4"/>
          <p:cNvSpPr>
            <a:spLocks noGrp="1"/>
          </p:cNvSpPr>
          <p:nvPr>
            <p:ph type="sldNum" sz="quarter" idx="10"/>
          </p:nvPr>
        </p:nvSpPr>
        <p:spPr>
          <a:xfrm>
            <a:off x="8904288" y="6092825"/>
            <a:ext cx="609600" cy="431800"/>
          </a:xfrm>
          <a:noFill/>
        </p:spPr>
        <p:txBody>
          <a:bodyPr/>
          <a:lstStyle/>
          <a:p>
            <a:fld id="{E3543D20-7EAC-4FD6-AB96-955E528FDE94}" type="slidenum">
              <a:rPr lang="it-IT" smtClean="0">
                <a:latin typeface="Arial" pitchFamily="34" charset="0"/>
              </a:rPr>
              <a:pPr/>
              <a:t>86</a:t>
            </a:fld>
            <a:endParaRPr lang="it-IT">
              <a:latin typeface="Arial" pitchFamily="34" charset="0"/>
            </a:endParaRPr>
          </a:p>
        </p:txBody>
      </p:sp>
      <p:sp>
        <p:nvSpPr>
          <p:cNvPr id="131075" name="Rectangle 2"/>
          <p:cNvSpPr>
            <a:spLocks noGrp="1" noChangeArrowheads="1"/>
          </p:cNvSpPr>
          <p:nvPr>
            <p:ph type="title"/>
          </p:nvPr>
        </p:nvSpPr>
        <p:spPr/>
        <p:txBody>
          <a:bodyPr/>
          <a:lstStyle/>
          <a:p>
            <a:r>
              <a:rPr lang="en-US" smtClean="0"/>
              <a:t>Row Decoders</a:t>
            </a:r>
          </a:p>
        </p:txBody>
      </p:sp>
      <p:sp>
        <p:nvSpPr>
          <p:cNvPr id="131076" name="Rectangle 3"/>
          <p:cNvSpPr>
            <a:spLocks noGrp="1" noChangeArrowheads="1"/>
          </p:cNvSpPr>
          <p:nvPr>
            <p:ph type="body" idx="1"/>
          </p:nvPr>
        </p:nvSpPr>
        <p:spPr>
          <a:xfrm>
            <a:off x="2209800" y="1143000"/>
            <a:ext cx="8001000" cy="4127500"/>
          </a:xfrm>
        </p:spPr>
        <p:txBody>
          <a:bodyPr/>
          <a:lstStyle/>
          <a:p>
            <a:pPr>
              <a:lnSpc>
                <a:spcPct val="80000"/>
              </a:lnSpc>
            </a:pPr>
            <a:r>
              <a:rPr lang="en-US" sz="2600" b="1"/>
              <a:t>Collection of 2</a:t>
            </a:r>
            <a:r>
              <a:rPr lang="en-US" sz="2600" b="1" baseline="30000"/>
              <a:t>R</a:t>
            </a:r>
            <a:r>
              <a:rPr lang="en-US" sz="2600" b="1"/>
              <a:t> complex logic gates organized in a regular, dense fashion</a:t>
            </a:r>
          </a:p>
          <a:p>
            <a:pPr>
              <a:lnSpc>
                <a:spcPct val="80000"/>
              </a:lnSpc>
            </a:pPr>
            <a:r>
              <a:rPr lang="en-US" b="1" smtClean="0">
                <a:solidFill>
                  <a:srgbClr val="FF0000"/>
                </a:solidFill>
              </a:rPr>
              <a:t>(N)</a:t>
            </a:r>
            <a:r>
              <a:rPr lang="en-US" b="1" smtClean="0"/>
              <a:t>AND decoder 9-&gt;512</a:t>
            </a:r>
          </a:p>
          <a:p>
            <a:pPr lvl="1" algn="ctr">
              <a:lnSpc>
                <a:spcPct val="80000"/>
              </a:lnSpc>
              <a:buFontTx/>
              <a:buNone/>
            </a:pPr>
            <a:r>
              <a:rPr lang="en-US" b="1" smtClean="0"/>
              <a:t>WL(0) </a:t>
            </a:r>
            <a:r>
              <a:rPr lang="en-US" b="1" smtClean="0">
                <a:solidFill>
                  <a:srgbClr val="FF0000"/>
                </a:solidFill>
              </a:rPr>
              <a:t>/</a:t>
            </a:r>
            <a:r>
              <a:rPr lang="en-US" b="1" smtClean="0"/>
              <a:t>= !A</a:t>
            </a:r>
            <a:r>
              <a:rPr lang="en-US" b="1" baseline="-25000" smtClean="0"/>
              <a:t>8</a:t>
            </a:r>
            <a:r>
              <a:rPr lang="en-US" b="1" smtClean="0"/>
              <a:t>!A</a:t>
            </a:r>
            <a:r>
              <a:rPr lang="en-US" b="1" baseline="-25000" smtClean="0"/>
              <a:t>7</a:t>
            </a:r>
            <a:r>
              <a:rPr lang="en-US" b="1" smtClean="0"/>
              <a:t>!A</a:t>
            </a:r>
            <a:r>
              <a:rPr lang="en-US" b="1" baseline="-25000" smtClean="0"/>
              <a:t>6</a:t>
            </a:r>
            <a:r>
              <a:rPr lang="en-US" b="1" smtClean="0"/>
              <a:t>!A</a:t>
            </a:r>
            <a:r>
              <a:rPr lang="en-US" b="1" baseline="-25000" smtClean="0"/>
              <a:t>5</a:t>
            </a:r>
            <a:r>
              <a:rPr lang="en-US" b="1" smtClean="0"/>
              <a:t>!A</a:t>
            </a:r>
            <a:r>
              <a:rPr lang="en-US" b="1" baseline="-25000" smtClean="0"/>
              <a:t>4</a:t>
            </a:r>
            <a:r>
              <a:rPr lang="en-US" b="1" smtClean="0"/>
              <a:t>!A</a:t>
            </a:r>
            <a:r>
              <a:rPr lang="en-US" b="1" baseline="-25000" smtClean="0"/>
              <a:t>3</a:t>
            </a:r>
            <a:r>
              <a:rPr lang="en-US" b="1" smtClean="0"/>
              <a:t>!A</a:t>
            </a:r>
            <a:r>
              <a:rPr lang="en-US" b="1" baseline="-25000" smtClean="0"/>
              <a:t>2</a:t>
            </a:r>
            <a:r>
              <a:rPr lang="en-US" b="1" smtClean="0"/>
              <a:t>!A</a:t>
            </a:r>
            <a:r>
              <a:rPr lang="en-US" b="1" baseline="-25000" smtClean="0"/>
              <a:t>1</a:t>
            </a:r>
            <a:r>
              <a:rPr lang="en-US" b="1" smtClean="0"/>
              <a:t>!A</a:t>
            </a:r>
            <a:r>
              <a:rPr lang="en-US" b="1" baseline="-25000" smtClean="0"/>
              <a:t>0</a:t>
            </a:r>
          </a:p>
          <a:p>
            <a:pPr lvl="1" algn="ctr">
              <a:lnSpc>
                <a:spcPct val="80000"/>
              </a:lnSpc>
              <a:buFontTx/>
              <a:buNone/>
            </a:pPr>
            <a:r>
              <a:rPr lang="en-US" b="1" smtClean="0"/>
              <a:t>…</a:t>
            </a:r>
          </a:p>
          <a:p>
            <a:pPr lvl="1" algn="ctr">
              <a:lnSpc>
                <a:spcPct val="80000"/>
              </a:lnSpc>
              <a:buFontTx/>
              <a:buNone/>
            </a:pPr>
            <a:r>
              <a:rPr lang="en-US" b="1" smtClean="0"/>
              <a:t>WL(511) </a:t>
            </a:r>
            <a:r>
              <a:rPr lang="en-US" b="1" smtClean="0">
                <a:solidFill>
                  <a:srgbClr val="FF0000"/>
                </a:solidFill>
              </a:rPr>
              <a:t>/</a:t>
            </a:r>
            <a:r>
              <a:rPr lang="en-US" b="1" smtClean="0"/>
              <a:t>= A</a:t>
            </a:r>
            <a:r>
              <a:rPr lang="en-US" b="1" baseline="-25000" smtClean="0"/>
              <a:t>8</a:t>
            </a:r>
            <a:r>
              <a:rPr lang="en-US" b="1" smtClean="0"/>
              <a:t>A</a:t>
            </a:r>
            <a:r>
              <a:rPr lang="en-US" b="1" baseline="-25000" smtClean="0"/>
              <a:t>7</a:t>
            </a:r>
            <a:r>
              <a:rPr lang="en-US" b="1" smtClean="0"/>
              <a:t>A</a:t>
            </a:r>
            <a:r>
              <a:rPr lang="en-US" b="1" baseline="-25000" smtClean="0"/>
              <a:t>6</a:t>
            </a:r>
            <a:r>
              <a:rPr lang="en-US" b="1" smtClean="0"/>
              <a:t>A</a:t>
            </a:r>
            <a:r>
              <a:rPr lang="en-US" b="1" baseline="-25000" smtClean="0"/>
              <a:t>5</a:t>
            </a:r>
            <a:r>
              <a:rPr lang="en-US" b="1" smtClean="0"/>
              <a:t>A</a:t>
            </a:r>
            <a:r>
              <a:rPr lang="en-US" b="1" baseline="-25000" smtClean="0"/>
              <a:t>4</a:t>
            </a:r>
            <a:r>
              <a:rPr lang="en-US" b="1" smtClean="0"/>
              <a:t>A</a:t>
            </a:r>
            <a:r>
              <a:rPr lang="en-US" b="1" baseline="-25000" smtClean="0"/>
              <a:t>3</a:t>
            </a:r>
            <a:r>
              <a:rPr lang="en-US" b="1" smtClean="0"/>
              <a:t>A</a:t>
            </a:r>
            <a:r>
              <a:rPr lang="en-US" b="1" baseline="-25000" smtClean="0"/>
              <a:t>2</a:t>
            </a:r>
            <a:r>
              <a:rPr lang="en-US" b="1" smtClean="0"/>
              <a:t>A</a:t>
            </a:r>
            <a:r>
              <a:rPr lang="en-US" b="1" baseline="-25000" smtClean="0"/>
              <a:t>1</a:t>
            </a:r>
            <a:r>
              <a:rPr lang="en-US" b="1" smtClean="0"/>
              <a:t>A</a:t>
            </a:r>
            <a:r>
              <a:rPr lang="en-US" b="1" baseline="-25000" smtClean="0"/>
              <a:t>0</a:t>
            </a:r>
          </a:p>
          <a:p>
            <a:pPr>
              <a:lnSpc>
                <a:spcPct val="80000"/>
              </a:lnSpc>
            </a:pPr>
            <a:r>
              <a:rPr lang="en-US" b="1" smtClean="0"/>
              <a:t>NOR decoder 9-&gt;512</a:t>
            </a:r>
          </a:p>
          <a:p>
            <a:pPr lvl="1" algn="ctr">
              <a:lnSpc>
                <a:spcPct val="80000"/>
              </a:lnSpc>
              <a:buFontTx/>
              <a:buNone/>
            </a:pPr>
            <a:r>
              <a:rPr lang="en-US" b="1" smtClean="0"/>
              <a:t>WL(0) = !(A</a:t>
            </a:r>
            <a:r>
              <a:rPr lang="en-US" b="1" baseline="-25000" smtClean="0"/>
              <a:t>8</a:t>
            </a:r>
            <a:r>
              <a:rPr lang="en-US" b="1" smtClean="0"/>
              <a:t>+A</a:t>
            </a:r>
            <a:r>
              <a:rPr lang="en-US" b="1" baseline="-25000" smtClean="0"/>
              <a:t>7</a:t>
            </a:r>
            <a:r>
              <a:rPr lang="en-US" b="1" smtClean="0"/>
              <a:t>+A</a:t>
            </a:r>
            <a:r>
              <a:rPr lang="en-US" b="1" baseline="-25000" smtClean="0"/>
              <a:t>6</a:t>
            </a:r>
            <a:r>
              <a:rPr lang="en-US" b="1" smtClean="0"/>
              <a:t>+A</a:t>
            </a:r>
            <a:r>
              <a:rPr lang="en-US" b="1" baseline="-25000" smtClean="0"/>
              <a:t>5</a:t>
            </a:r>
            <a:r>
              <a:rPr lang="en-US" b="1" smtClean="0"/>
              <a:t>+A</a:t>
            </a:r>
            <a:r>
              <a:rPr lang="en-US" b="1" baseline="-25000" smtClean="0"/>
              <a:t>4</a:t>
            </a:r>
            <a:r>
              <a:rPr lang="en-US" b="1" smtClean="0"/>
              <a:t>+A</a:t>
            </a:r>
            <a:r>
              <a:rPr lang="en-US" b="1" baseline="-25000" smtClean="0"/>
              <a:t>3</a:t>
            </a:r>
            <a:r>
              <a:rPr lang="en-US" b="1" smtClean="0"/>
              <a:t>+A</a:t>
            </a:r>
            <a:r>
              <a:rPr lang="en-US" b="1" baseline="-25000" smtClean="0"/>
              <a:t>2</a:t>
            </a:r>
            <a:r>
              <a:rPr lang="en-US" b="1" smtClean="0"/>
              <a:t>+A</a:t>
            </a:r>
            <a:r>
              <a:rPr lang="en-US" b="1" baseline="-25000" smtClean="0"/>
              <a:t>1</a:t>
            </a:r>
            <a:r>
              <a:rPr lang="en-US" b="1" smtClean="0"/>
              <a:t>+A</a:t>
            </a:r>
            <a:r>
              <a:rPr lang="en-US" b="1" baseline="-25000" smtClean="0"/>
              <a:t>0</a:t>
            </a:r>
            <a:r>
              <a:rPr lang="en-US" b="1" smtClean="0"/>
              <a:t>)</a:t>
            </a:r>
          </a:p>
          <a:p>
            <a:pPr lvl="1" algn="ctr">
              <a:lnSpc>
                <a:spcPct val="80000"/>
              </a:lnSpc>
              <a:buFontTx/>
              <a:buNone/>
            </a:pPr>
            <a:r>
              <a:rPr lang="en-US" b="1" smtClean="0"/>
              <a:t>…</a:t>
            </a:r>
          </a:p>
          <a:p>
            <a:pPr lvl="1" algn="ctr">
              <a:lnSpc>
                <a:spcPct val="80000"/>
              </a:lnSpc>
              <a:buFontTx/>
              <a:buNone/>
            </a:pPr>
            <a:r>
              <a:rPr lang="en-US" b="1" smtClean="0"/>
              <a:t>WL(511) = !(!A</a:t>
            </a:r>
            <a:r>
              <a:rPr lang="en-US" b="1" baseline="-25000" smtClean="0"/>
              <a:t>8</a:t>
            </a:r>
            <a:r>
              <a:rPr lang="en-US" b="1" smtClean="0"/>
              <a:t>+!A</a:t>
            </a:r>
            <a:r>
              <a:rPr lang="en-US" b="1" baseline="-25000" smtClean="0"/>
              <a:t>7</a:t>
            </a:r>
            <a:r>
              <a:rPr lang="en-US" b="1" smtClean="0"/>
              <a:t>+!A</a:t>
            </a:r>
            <a:r>
              <a:rPr lang="en-US" b="1" baseline="-25000" smtClean="0"/>
              <a:t>6</a:t>
            </a:r>
            <a:r>
              <a:rPr lang="en-US" b="1" smtClean="0"/>
              <a:t>+!A</a:t>
            </a:r>
            <a:r>
              <a:rPr lang="en-US" b="1" baseline="-25000" smtClean="0"/>
              <a:t>5</a:t>
            </a:r>
            <a:r>
              <a:rPr lang="en-US" b="1" smtClean="0"/>
              <a:t>+!A</a:t>
            </a:r>
            <a:r>
              <a:rPr lang="en-US" b="1" baseline="-25000" smtClean="0"/>
              <a:t>4</a:t>
            </a:r>
            <a:r>
              <a:rPr lang="en-US" b="1" smtClean="0"/>
              <a:t>+!A</a:t>
            </a:r>
            <a:r>
              <a:rPr lang="en-US" b="1" baseline="-25000" smtClean="0"/>
              <a:t>3</a:t>
            </a:r>
            <a:r>
              <a:rPr lang="en-US" b="1" smtClean="0"/>
              <a:t>+!A</a:t>
            </a:r>
            <a:r>
              <a:rPr lang="en-US" b="1" baseline="-25000" smtClean="0"/>
              <a:t>2</a:t>
            </a:r>
            <a:r>
              <a:rPr lang="en-US" b="1" smtClean="0"/>
              <a:t>+!A</a:t>
            </a:r>
            <a:r>
              <a:rPr lang="en-US" b="1" baseline="-25000" smtClean="0"/>
              <a:t>1</a:t>
            </a:r>
            <a:r>
              <a:rPr lang="en-US" b="1" smtClean="0"/>
              <a:t>+!A</a:t>
            </a:r>
            <a:r>
              <a:rPr lang="en-US" b="1" baseline="-25000" smtClean="0"/>
              <a:t>0</a:t>
            </a:r>
            <a:r>
              <a:rPr lang="en-US" b="1" smtClean="0"/>
              <a:t>)</a:t>
            </a:r>
          </a:p>
        </p:txBody>
      </p:sp>
    </p:spTree>
    <p:extLst>
      <p:ext uri="{BB962C8B-B14F-4D97-AF65-F5344CB8AC3E}">
        <p14:creationId xmlns:p14="http://schemas.microsoft.com/office/powerpoint/2010/main" val="2948711066"/>
      </p:ext>
    </p:extLst>
  </p:cSld>
  <p:clrMapOvr>
    <a:masterClrMapping/>
  </p:clrMapOvr>
  <p:transition/>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Slide Number Placeholder 3"/>
          <p:cNvSpPr>
            <a:spLocks noGrp="1"/>
          </p:cNvSpPr>
          <p:nvPr>
            <p:ph type="sldNum" sz="quarter" idx="10"/>
          </p:nvPr>
        </p:nvSpPr>
        <p:spPr>
          <a:xfrm>
            <a:off x="8904288" y="6092825"/>
            <a:ext cx="609600" cy="431800"/>
          </a:xfrm>
          <a:noFill/>
        </p:spPr>
        <p:txBody>
          <a:bodyPr/>
          <a:lstStyle/>
          <a:p>
            <a:fld id="{A6754165-7090-422D-A85F-25527AFB075E}" type="slidenum">
              <a:rPr lang="it-IT" smtClean="0">
                <a:latin typeface="Arial" pitchFamily="34" charset="0"/>
              </a:rPr>
              <a:pPr/>
              <a:t>87</a:t>
            </a:fld>
            <a:endParaRPr lang="it-IT">
              <a:latin typeface="Arial" pitchFamily="34" charset="0"/>
            </a:endParaRPr>
          </a:p>
        </p:txBody>
      </p:sp>
      <p:sp>
        <p:nvSpPr>
          <p:cNvPr id="132099" name="Rectangle 2"/>
          <p:cNvSpPr>
            <a:spLocks noGrp="1" noChangeArrowheads="1"/>
          </p:cNvSpPr>
          <p:nvPr>
            <p:ph type="title"/>
          </p:nvPr>
        </p:nvSpPr>
        <p:spPr>
          <a:xfrm>
            <a:off x="1752600" y="381000"/>
            <a:ext cx="8686800" cy="838200"/>
          </a:xfrm>
        </p:spPr>
        <p:txBody>
          <a:bodyPr/>
          <a:lstStyle/>
          <a:p>
            <a:r>
              <a:rPr lang="en-US" sz="1900"/>
              <a:t>A NAND decoder using 2-input pre-decoders</a:t>
            </a:r>
            <a:endParaRPr lang="en-US" smtClean="0"/>
          </a:p>
        </p:txBody>
      </p:sp>
      <p:pic>
        <p:nvPicPr>
          <p:cNvPr id="132100" name="Picture 3"/>
          <p:cNvPicPr>
            <a:picLocks noChangeAspect="1" noChangeArrowheads="1"/>
          </p:cNvPicPr>
          <p:nvPr/>
        </p:nvPicPr>
        <p:blipFill>
          <a:blip r:embed="rId2" cstate="print"/>
          <a:srcRect/>
          <a:stretch>
            <a:fillRect/>
          </a:stretch>
        </p:blipFill>
        <p:spPr bwMode="auto">
          <a:xfrm>
            <a:off x="2743201" y="1676400"/>
            <a:ext cx="6303963" cy="4660900"/>
          </a:xfrm>
          <a:prstGeom prst="rect">
            <a:avLst/>
          </a:prstGeom>
          <a:noFill/>
          <a:ln w="12700">
            <a:noFill/>
            <a:miter lim="800000"/>
            <a:headEnd/>
            <a:tailEnd/>
          </a:ln>
        </p:spPr>
      </p:pic>
    </p:spTree>
    <p:extLst>
      <p:ext uri="{BB962C8B-B14F-4D97-AF65-F5344CB8AC3E}">
        <p14:creationId xmlns:p14="http://schemas.microsoft.com/office/powerpoint/2010/main" val="3237000134"/>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Slide Number Placeholder 2"/>
          <p:cNvSpPr>
            <a:spLocks noGrp="1"/>
          </p:cNvSpPr>
          <p:nvPr>
            <p:ph type="sldNum" sz="quarter" idx="10"/>
          </p:nvPr>
        </p:nvSpPr>
        <p:spPr>
          <a:xfrm>
            <a:off x="8904288" y="6092825"/>
            <a:ext cx="609600" cy="431800"/>
          </a:xfrm>
          <a:noFill/>
        </p:spPr>
        <p:txBody>
          <a:bodyPr/>
          <a:lstStyle/>
          <a:p>
            <a:fld id="{0BF16134-81D6-49B7-BBD4-92E8A4681121}" type="slidenum">
              <a:rPr lang="it-IT" smtClean="0">
                <a:latin typeface="Arial" pitchFamily="34" charset="0"/>
              </a:rPr>
              <a:pPr/>
              <a:t>88</a:t>
            </a:fld>
            <a:endParaRPr lang="it-IT">
              <a:latin typeface="Arial" pitchFamily="34" charset="0"/>
            </a:endParaRPr>
          </a:p>
        </p:txBody>
      </p:sp>
      <p:grpSp>
        <p:nvGrpSpPr>
          <p:cNvPr id="2" name="Group 2"/>
          <p:cNvGrpSpPr>
            <a:grpSpLocks/>
          </p:cNvGrpSpPr>
          <p:nvPr/>
        </p:nvGrpSpPr>
        <p:grpSpPr bwMode="auto">
          <a:xfrm>
            <a:off x="2133600" y="990601"/>
            <a:ext cx="8083550" cy="5237163"/>
            <a:chOff x="216" y="637"/>
            <a:chExt cx="5092" cy="3299"/>
          </a:xfrm>
        </p:grpSpPr>
        <p:grpSp>
          <p:nvGrpSpPr>
            <p:cNvPr id="3" name="Group 3"/>
            <p:cNvGrpSpPr>
              <a:grpSpLocks/>
            </p:cNvGrpSpPr>
            <p:nvPr/>
          </p:nvGrpSpPr>
          <p:grpSpPr bwMode="auto">
            <a:xfrm>
              <a:off x="432" y="3552"/>
              <a:ext cx="3888" cy="384"/>
              <a:chOff x="432" y="3504"/>
              <a:chExt cx="3888" cy="384"/>
            </a:xfrm>
          </p:grpSpPr>
          <p:grpSp>
            <p:nvGrpSpPr>
              <p:cNvPr id="4" name="Group 4"/>
              <p:cNvGrpSpPr>
                <a:grpSpLocks/>
              </p:cNvGrpSpPr>
              <p:nvPr/>
            </p:nvGrpSpPr>
            <p:grpSpPr bwMode="auto">
              <a:xfrm>
                <a:off x="624" y="3600"/>
                <a:ext cx="624" cy="288"/>
                <a:chOff x="672" y="3120"/>
                <a:chExt cx="624" cy="288"/>
              </a:xfrm>
            </p:grpSpPr>
            <p:grpSp>
              <p:nvGrpSpPr>
                <p:cNvPr id="5" name="Group 5"/>
                <p:cNvGrpSpPr>
                  <a:grpSpLocks/>
                </p:cNvGrpSpPr>
                <p:nvPr/>
              </p:nvGrpSpPr>
              <p:grpSpPr bwMode="auto">
                <a:xfrm>
                  <a:off x="816" y="3120"/>
                  <a:ext cx="336" cy="288"/>
                  <a:chOff x="816" y="3120"/>
                  <a:chExt cx="336" cy="288"/>
                </a:xfrm>
              </p:grpSpPr>
              <p:sp>
                <p:nvSpPr>
                  <p:cNvPr id="133355" name="AutoShape 6"/>
                  <p:cNvSpPr>
                    <a:spLocks noChangeArrowheads="1"/>
                  </p:cNvSpPr>
                  <p:nvPr/>
                </p:nvSpPr>
                <p:spPr bwMode="auto">
                  <a:xfrm rot="5400000">
                    <a:off x="816" y="3120"/>
                    <a:ext cx="288" cy="288"/>
                  </a:xfrm>
                  <a:prstGeom prst="triangle">
                    <a:avLst>
                      <a:gd name="adj" fmla="val 50000"/>
                    </a:avLst>
                  </a:prstGeom>
                  <a:noFill/>
                  <a:ln w="28575">
                    <a:solidFill>
                      <a:schemeClr val="tx1"/>
                    </a:solidFill>
                    <a:miter lim="800000"/>
                    <a:headEnd/>
                    <a:tailEnd/>
                  </a:ln>
                </p:spPr>
                <p:txBody>
                  <a:bodyPr wrap="none" anchor="ctr"/>
                  <a:lstStyle/>
                  <a:p>
                    <a:endParaRPr lang="en-US"/>
                  </a:p>
                </p:txBody>
              </p:sp>
              <p:sp>
                <p:nvSpPr>
                  <p:cNvPr id="133356" name="Oval 7"/>
                  <p:cNvSpPr>
                    <a:spLocks noChangeArrowheads="1"/>
                  </p:cNvSpPr>
                  <p:nvPr/>
                </p:nvSpPr>
                <p:spPr bwMode="auto">
                  <a:xfrm>
                    <a:off x="1104" y="3240"/>
                    <a:ext cx="48" cy="48"/>
                  </a:xfrm>
                  <a:prstGeom prst="ellipse">
                    <a:avLst/>
                  </a:prstGeom>
                  <a:noFill/>
                  <a:ln w="28575">
                    <a:solidFill>
                      <a:schemeClr val="tx1"/>
                    </a:solidFill>
                    <a:round/>
                    <a:headEnd/>
                    <a:tailEnd/>
                  </a:ln>
                </p:spPr>
                <p:txBody>
                  <a:bodyPr wrap="none" anchor="ctr"/>
                  <a:lstStyle/>
                  <a:p>
                    <a:endParaRPr lang="en-US"/>
                  </a:p>
                </p:txBody>
              </p:sp>
            </p:grpSp>
            <p:sp>
              <p:nvSpPr>
                <p:cNvPr id="133353" name="Line 8"/>
                <p:cNvSpPr>
                  <a:spLocks noChangeShapeType="1"/>
                </p:cNvSpPr>
                <p:nvPr/>
              </p:nvSpPr>
              <p:spPr bwMode="auto">
                <a:xfrm>
                  <a:off x="672" y="3264"/>
                  <a:ext cx="144" cy="0"/>
                </a:xfrm>
                <a:prstGeom prst="line">
                  <a:avLst/>
                </a:prstGeom>
                <a:noFill/>
                <a:ln w="28575">
                  <a:solidFill>
                    <a:schemeClr val="tx1"/>
                  </a:solidFill>
                  <a:round/>
                  <a:headEnd/>
                  <a:tailEnd/>
                </a:ln>
              </p:spPr>
              <p:txBody>
                <a:bodyPr/>
                <a:lstStyle/>
                <a:p>
                  <a:endParaRPr lang="en-US"/>
                </a:p>
              </p:txBody>
            </p:sp>
            <p:sp>
              <p:nvSpPr>
                <p:cNvPr id="133354" name="Line 9"/>
                <p:cNvSpPr>
                  <a:spLocks noChangeShapeType="1"/>
                </p:cNvSpPr>
                <p:nvPr/>
              </p:nvSpPr>
              <p:spPr bwMode="auto">
                <a:xfrm>
                  <a:off x="1152" y="3264"/>
                  <a:ext cx="144" cy="0"/>
                </a:xfrm>
                <a:prstGeom prst="line">
                  <a:avLst/>
                </a:prstGeom>
                <a:noFill/>
                <a:ln w="28575">
                  <a:solidFill>
                    <a:schemeClr val="tx1"/>
                  </a:solidFill>
                  <a:round/>
                  <a:headEnd/>
                  <a:tailEnd/>
                </a:ln>
              </p:spPr>
              <p:txBody>
                <a:bodyPr/>
                <a:lstStyle/>
                <a:p>
                  <a:endParaRPr lang="en-US"/>
                </a:p>
              </p:txBody>
            </p:sp>
          </p:grpSp>
          <p:sp>
            <p:nvSpPr>
              <p:cNvPr id="133348" name="Line 10"/>
              <p:cNvSpPr>
                <a:spLocks noChangeShapeType="1"/>
              </p:cNvSpPr>
              <p:nvPr/>
            </p:nvSpPr>
            <p:spPr bwMode="auto">
              <a:xfrm>
                <a:off x="624" y="3504"/>
                <a:ext cx="3696" cy="0"/>
              </a:xfrm>
              <a:prstGeom prst="line">
                <a:avLst/>
              </a:prstGeom>
              <a:noFill/>
              <a:ln w="28575">
                <a:solidFill>
                  <a:schemeClr val="tx1"/>
                </a:solidFill>
                <a:round/>
                <a:headEnd/>
                <a:tailEnd/>
              </a:ln>
            </p:spPr>
            <p:txBody>
              <a:bodyPr/>
              <a:lstStyle/>
              <a:p>
                <a:endParaRPr lang="en-US"/>
              </a:p>
            </p:txBody>
          </p:sp>
          <p:sp>
            <p:nvSpPr>
              <p:cNvPr id="133349" name="Line 11"/>
              <p:cNvSpPr>
                <a:spLocks noChangeShapeType="1"/>
              </p:cNvSpPr>
              <p:nvPr/>
            </p:nvSpPr>
            <p:spPr bwMode="auto">
              <a:xfrm>
                <a:off x="432" y="3744"/>
                <a:ext cx="192" cy="0"/>
              </a:xfrm>
              <a:prstGeom prst="line">
                <a:avLst/>
              </a:prstGeom>
              <a:noFill/>
              <a:ln w="28575">
                <a:solidFill>
                  <a:schemeClr val="tx1"/>
                </a:solidFill>
                <a:round/>
                <a:headEnd/>
                <a:tailEnd/>
              </a:ln>
            </p:spPr>
            <p:txBody>
              <a:bodyPr/>
              <a:lstStyle/>
              <a:p>
                <a:endParaRPr lang="en-US"/>
              </a:p>
            </p:txBody>
          </p:sp>
          <p:sp>
            <p:nvSpPr>
              <p:cNvPr id="133350" name="Line 12"/>
              <p:cNvSpPr>
                <a:spLocks noChangeShapeType="1"/>
              </p:cNvSpPr>
              <p:nvPr/>
            </p:nvSpPr>
            <p:spPr bwMode="auto">
              <a:xfrm>
                <a:off x="624" y="3504"/>
                <a:ext cx="0" cy="240"/>
              </a:xfrm>
              <a:prstGeom prst="line">
                <a:avLst/>
              </a:prstGeom>
              <a:noFill/>
              <a:ln w="28575">
                <a:solidFill>
                  <a:schemeClr val="tx1"/>
                </a:solidFill>
                <a:round/>
                <a:headEnd/>
                <a:tailEnd/>
              </a:ln>
            </p:spPr>
            <p:txBody>
              <a:bodyPr/>
              <a:lstStyle/>
              <a:p>
                <a:endParaRPr lang="en-US"/>
              </a:p>
            </p:txBody>
          </p:sp>
          <p:sp>
            <p:nvSpPr>
              <p:cNvPr id="133351" name="Line 13"/>
              <p:cNvSpPr>
                <a:spLocks noChangeShapeType="1"/>
              </p:cNvSpPr>
              <p:nvPr/>
            </p:nvSpPr>
            <p:spPr bwMode="auto">
              <a:xfrm>
                <a:off x="1200" y="3744"/>
                <a:ext cx="3120" cy="0"/>
              </a:xfrm>
              <a:prstGeom prst="line">
                <a:avLst/>
              </a:prstGeom>
              <a:noFill/>
              <a:ln w="28575">
                <a:solidFill>
                  <a:srgbClr val="333399"/>
                </a:solidFill>
                <a:round/>
                <a:headEnd/>
                <a:tailEnd/>
              </a:ln>
            </p:spPr>
            <p:txBody>
              <a:bodyPr/>
              <a:lstStyle/>
              <a:p>
                <a:endParaRPr lang="en-US"/>
              </a:p>
            </p:txBody>
          </p:sp>
        </p:grpSp>
        <p:grpSp>
          <p:nvGrpSpPr>
            <p:cNvPr id="6" name="Group 14"/>
            <p:cNvGrpSpPr>
              <a:grpSpLocks/>
            </p:cNvGrpSpPr>
            <p:nvPr/>
          </p:nvGrpSpPr>
          <p:grpSpPr bwMode="auto">
            <a:xfrm>
              <a:off x="432" y="2640"/>
              <a:ext cx="3936" cy="384"/>
              <a:chOff x="432" y="2592"/>
              <a:chExt cx="3936" cy="384"/>
            </a:xfrm>
          </p:grpSpPr>
          <p:grpSp>
            <p:nvGrpSpPr>
              <p:cNvPr id="7" name="Group 15"/>
              <p:cNvGrpSpPr>
                <a:grpSpLocks/>
              </p:cNvGrpSpPr>
              <p:nvPr/>
            </p:nvGrpSpPr>
            <p:grpSpPr bwMode="auto">
              <a:xfrm>
                <a:off x="624" y="2688"/>
                <a:ext cx="624" cy="288"/>
                <a:chOff x="672" y="3120"/>
                <a:chExt cx="624" cy="288"/>
              </a:xfrm>
            </p:grpSpPr>
            <p:grpSp>
              <p:nvGrpSpPr>
                <p:cNvPr id="8" name="Group 16"/>
                <p:cNvGrpSpPr>
                  <a:grpSpLocks/>
                </p:cNvGrpSpPr>
                <p:nvPr/>
              </p:nvGrpSpPr>
              <p:grpSpPr bwMode="auto">
                <a:xfrm>
                  <a:off x="816" y="3120"/>
                  <a:ext cx="336" cy="288"/>
                  <a:chOff x="816" y="3120"/>
                  <a:chExt cx="336" cy="288"/>
                </a:xfrm>
              </p:grpSpPr>
              <p:sp>
                <p:nvSpPr>
                  <p:cNvPr id="133345" name="AutoShape 17"/>
                  <p:cNvSpPr>
                    <a:spLocks noChangeArrowheads="1"/>
                  </p:cNvSpPr>
                  <p:nvPr/>
                </p:nvSpPr>
                <p:spPr bwMode="auto">
                  <a:xfrm rot="5400000">
                    <a:off x="816" y="3120"/>
                    <a:ext cx="288" cy="288"/>
                  </a:xfrm>
                  <a:prstGeom prst="triangle">
                    <a:avLst>
                      <a:gd name="adj" fmla="val 50000"/>
                    </a:avLst>
                  </a:prstGeom>
                  <a:noFill/>
                  <a:ln w="28575">
                    <a:solidFill>
                      <a:schemeClr val="tx1"/>
                    </a:solidFill>
                    <a:miter lim="800000"/>
                    <a:headEnd/>
                    <a:tailEnd/>
                  </a:ln>
                </p:spPr>
                <p:txBody>
                  <a:bodyPr wrap="none" anchor="ctr"/>
                  <a:lstStyle/>
                  <a:p>
                    <a:endParaRPr lang="en-US"/>
                  </a:p>
                </p:txBody>
              </p:sp>
              <p:sp>
                <p:nvSpPr>
                  <p:cNvPr id="133346" name="Oval 18"/>
                  <p:cNvSpPr>
                    <a:spLocks noChangeArrowheads="1"/>
                  </p:cNvSpPr>
                  <p:nvPr/>
                </p:nvSpPr>
                <p:spPr bwMode="auto">
                  <a:xfrm>
                    <a:off x="1104" y="3240"/>
                    <a:ext cx="48" cy="48"/>
                  </a:xfrm>
                  <a:prstGeom prst="ellipse">
                    <a:avLst/>
                  </a:prstGeom>
                  <a:noFill/>
                  <a:ln w="28575">
                    <a:solidFill>
                      <a:schemeClr val="tx1"/>
                    </a:solidFill>
                    <a:round/>
                    <a:headEnd/>
                    <a:tailEnd/>
                  </a:ln>
                </p:spPr>
                <p:txBody>
                  <a:bodyPr wrap="none" anchor="ctr"/>
                  <a:lstStyle/>
                  <a:p>
                    <a:endParaRPr lang="en-US"/>
                  </a:p>
                </p:txBody>
              </p:sp>
            </p:grpSp>
            <p:sp>
              <p:nvSpPr>
                <p:cNvPr id="133343" name="Line 19"/>
                <p:cNvSpPr>
                  <a:spLocks noChangeShapeType="1"/>
                </p:cNvSpPr>
                <p:nvPr/>
              </p:nvSpPr>
              <p:spPr bwMode="auto">
                <a:xfrm>
                  <a:off x="672" y="3264"/>
                  <a:ext cx="144" cy="0"/>
                </a:xfrm>
                <a:prstGeom prst="line">
                  <a:avLst/>
                </a:prstGeom>
                <a:noFill/>
                <a:ln w="28575">
                  <a:solidFill>
                    <a:schemeClr val="tx1"/>
                  </a:solidFill>
                  <a:round/>
                  <a:headEnd/>
                  <a:tailEnd/>
                </a:ln>
              </p:spPr>
              <p:txBody>
                <a:bodyPr/>
                <a:lstStyle/>
                <a:p>
                  <a:endParaRPr lang="en-US"/>
                </a:p>
              </p:txBody>
            </p:sp>
            <p:sp>
              <p:nvSpPr>
                <p:cNvPr id="133344" name="Line 20"/>
                <p:cNvSpPr>
                  <a:spLocks noChangeShapeType="1"/>
                </p:cNvSpPr>
                <p:nvPr/>
              </p:nvSpPr>
              <p:spPr bwMode="auto">
                <a:xfrm>
                  <a:off x="1152" y="3264"/>
                  <a:ext cx="144" cy="0"/>
                </a:xfrm>
                <a:prstGeom prst="line">
                  <a:avLst/>
                </a:prstGeom>
                <a:noFill/>
                <a:ln w="28575">
                  <a:solidFill>
                    <a:schemeClr val="tx1"/>
                  </a:solidFill>
                  <a:round/>
                  <a:headEnd/>
                  <a:tailEnd/>
                </a:ln>
              </p:spPr>
              <p:txBody>
                <a:bodyPr/>
                <a:lstStyle/>
                <a:p>
                  <a:endParaRPr lang="en-US"/>
                </a:p>
              </p:txBody>
            </p:sp>
          </p:grpSp>
          <p:sp>
            <p:nvSpPr>
              <p:cNvPr id="133338" name="Line 21"/>
              <p:cNvSpPr>
                <a:spLocks noChangeShapeType="1"/>
              </p:cNvSpPr>
              <p:nvPr/>
            </p:nvSpPr>
            <p:spPr bwMode="auto">
              <a:xfrm>
                <a:off x="624" y="2592"/>
                <a:ext cx="3744" cy="0"/>
              </a:xfrm>
              <a:prstGeom prst="line">
                <a:avLst/>
              </a:prstGeom>
              <a:noFill/>
              <a:ln w="28575">
                <a:solidFill>
                  <a:schemeClr val="tx1"/>
                </a:solidFill>
                <a:round/>
                <a:headEnd/>
                <a:tailEnd/>
              </a:ln>
            </p:spPr>
            <p:txBody>
              <a:bodyPr/>
              <a:lstStyle/>
              <a:p>
                <a:endParaRPr lang="en-US"/>
              </a:p>
            </p:txBody>
          </p:sp>
          <p:sp>
            <p:nvSpPr>
              <p:cNvPr id="133339" name="Line 22"/>
              <p:cNvSpPr>
                <a:spLocks noChangeShapeType="1"/>
              </p:cNvSpPr>
              <p:nvPr/>
            </p:nvSpPr>
            <p:spPr bwMode="auto">
              <a:xfrm>
                <a:off x="432" y="2832"/>
                <a:ext cx="192" cy="0"/>
              </a:xfrm>
              <a:prstGeom prst="line">
                <a:avLst/>
              </a:prstGeom>
              <a:noFill/>
              <a:ln w="28575">
                <a:solidFill>
                  <a:schemeClr val="tx1"/>
                </a:solidFill>
                <a:round/>
                <a:headEnd/>
                <a:tailEnd/>
              </a:ln>
            </p:spPr>
            <p:txBody>
              <a:bodyPr/>
              <a:lstStyle/>
              <a:p>
                <a:endParaRPr lang="en-US"/>
              </a:p>
            </p:txBody>
          </p:sp>
          <p:sp>
            <p:nvSpPr>
              <p:cNvPr id="133340" name="Line 23"/>
              <p:cNvSpPr>
                <a:spLocks noChangeShapeType="1"/>
              </p:cNvSpPr>
              <p:nvPr/>
            </p:nvSpPr>
            <p:spPr bwMode="auto">
              <a:xfrm>
                <a:off x="624" y="2592"/>
                <a:ext cx="0" cy="240"/>
              </a:xfrm>
              <a:prstGeom prst="line">
                <a:avLst/>
              </a:prstGeom>
              <a:noFill/>
              <a:ln w="28575">
                <a:solidFill>
                  <a:schemeClr val="tx1"/>
                </a:solidFill>
                <a:round/>
                <a:headEnd/>
                <a:tailEnd/>
              </a:ln>
            </p:spPr>
            <p:txBody>
              <a:bodyPr/>
              <a:lstStyle/>
              <a:p>
                <a:endParaRPr lang="en-US"/>
              </a:p>
            </p:txBody>
          </p:sp>
          <p:sp>
            <p:nvSpPr>
              <p:cNvPr id="133341" name="Line 24"/>
              <p:cNvSpPr>
                <a:spLocks noChangeShapeType="1"/>
              </p:cNvSpPr>
              <p:nvPr/>
            </p:nvSpPr>
            <p:spPr bwMode="auto">
              <a:xfrm>
                <a:off x="1200" y="2832"/>
                <a:ext cx="3168" cy="0"/>
              </a:xfrm>
              <a:prstGeom prst="line">
                <a:avLst/>
              </a:prstGeom>
              <a:noFill/>
              <a:ln w="28575">
                <a:solidFill>
                  <a:srgbClr val="333399"/>
                </a:solidFill>
                <a:round/>
                <a:headEnd/>
                <a:tailEnd/>
              </a:ln>
            </p:spPr>
            <p:txBody>
              <a:bodyPr/>
              <a:lstStyle/>
              <a:p>
                <a:endParaRPr lang="en-US"/>
              </a:p>
            </p:txBody>
          </p:sp>
        </p:grpSp>
        <p:grpSp>
          <p:nvGrpSpPr>
            <p:cNvPr id="9" name="Group 25"/>
            <p:cNvGrpSpPr>
              <a:grpSpLocks/>
            </p:cNvGrpSpPr>
            <p:nvPr/>
          </p:nvGrpSpPr>
          <p:grpSpPr bwMode="auto">
            <a:xfrm>
              <a:off x="432" y="3120"/>
              <a:ext cx="3888" cy="384"/>
              <a:chOff x="432" y="3072"/>
              <a:chExt cx="3888" cy="384"/>
            </a:xfrm>
          </p:grpSpPr>
          <p:grpSp>
            <p:nvGrpSpPr>
              <p:cNvPr id="10" name="Group 26"/>
              <p:cNvGrpSpPr>
                <a:grpSpLocks/>
              </p:cNvGrpSpPr>
              <p:nvPr/>
            </p:nvGrpSpPr>
            <p:grpSpPr bwMode="auto">
              <a:xfrm>
                <a:off x="624" y="3168"/>
                <a:ext cx="624" cy="288"/>
                <a:chOff x="672" y="3120"/>
                <a:chExt cx="624" cy="288"/>
              </a:xfrm>
            </p:grpSpPr>
            <p:grpSp>
              <p:nvGrpSpPr>
                <p:cNvPr id="11" name="Group 27"/>
                <p:cNvGrpSpPr>
                  <a:grpSpLocks/>
                </p:cNvGrpSpPr>
                <p:nvPr/>
              </p:nvGrpSpPr>
              <p:grpSpPr bwMode="auto">
                <a:xfrm>
                  <a:off x="816" y="3120"/>
                  <a:ext cx="336" cy="288"/>
                  <a:chOff x="816" y="3120"/>
                  <a:chExt cx="336" cy="288"/>
                </a:xfrm>
              </p:grpSpPr>
              <p:sp>
                <p:nvSpPr>
                  <p:cNvPr id="133335" name="AutoShape 28"/>
                  <p:cNvSpPr>
                    <a:spLocks noChangeArrowheads="1"/>
                  </p:cNvSpPr>
                  <p:nvPr/>
                </p:nvSpPr>
                <p:spPr bwMode="auto">
                  <a:xfrm rot="5400000">
                    <a:off x="816" y="3120"/>
                    <a:ext cx="288" cy="288"/>
                  </a:xfrm>
                  <a:prstGeom prst="triangle">
                    <a:avLst>
                      <a:gd name="adj" fmla="val 50000"/>
                    </a:avLst>
                  </a:prstGeom>
                  <a:noFill/>
                  <a:ln w="28575">
                    <a:solidFill>
                      <a:schemeClr val="tx1"/>
                    </a:solidFill>
                    <a:miter lim="800000"/>
                    <a:headEnd/>
                    <a:tailEnd/>
                  </a:ln>
                </p:spPr>
                <p:txBody>
                  <a:bodyPr wrap="none" anchor="ctr"/>
                  <a:lstStyle/>
                  <a:p>
                    <a:endParaRPr lang="en-US"/>
                  </a:p>
                </p:txBody>
              </p:sp>
              <p:sp>
                <p:nvSpPr>
                  <p:cNvPr id="133336" name="Oval 29"/>
                  <p:cNvSpPr>
                    <a:spLocks noChangeArrowheads="1"/>
                  </p:cNvSpPr>
                  <p:nvPr/>
                </p:nvSpPr>
                <p:spPr bwMode="auto">
                  <a:xfrm>
                    <a:off x="1104" y="3240"/>
                    <a:ext cx="48" cy="48"/>
                  </a:xfrm>
                  <a:prstGeom prst="ellipse">
                    <a:avLst/>
                  </a:prstGeom>
                  <a:noFill/>
                  <a:ln w="28575">
                    <a:solidFill>
                      <a:schemeClr val="tx1"/>
                    </a:solidFill>
                    <a:round/>
                    <a:headEnd/>
                    <a:tailEnd/>
                  </a:ln>
                </p:spPr>
                <p:txBody>
                  <a:bodyPr wrap="none" anchor="ctr"/>
                  <a:lstStyle/>
                  <a:p>
                    <a:endParaRPr lang="en-US"/>
                  </a:p>
                </p:txBody>
              </p:sp>
            </p:grpSp>
            <p:sp>
              <p:nvSpPr>
                <p:cNvPr id="133333" name="Line 30"/>
                <p:cNvSpPr>
                  <a:spLocks noChangeShapeType="1"/>
                </p:cNvSpPr>
                <p:nvPr/>
              </p:nvSpPr>
              <p:spPr bwMode="auto">
                <a:xfrm>
                  <a:off x="672" y="3264"/>
                  <a:ext cx="144" cy="0"/>
                </a:xfrm>
                <a:prstGeom prst="line">
                  <a:avLst/>
                </a:prstGeom>
                <a:noFill/>
                <a:ln w="28575">
                  <a:solidFill>
                    <a:schemeClr val="tx1"/>
                  </a:solidFill>
                  <a:round/>
                  <a:headEnd/>
                  <a:tailEnd/>
                </a:ln>
              </p:spPr>
              <p:txBody>
                <a:bodyPr/>
                <a:lstStyle/>
                <a:p>
                  <a:endParaRPr lang="en-US"/>
                </a:p>
              </p:txBody>
            </p:sp>
            <p:sp>
              <p:nvSpPr>
                <p:cNvPr id="133334" name="Line 31"/>
                <p:cNvSpPr>
                  <a:spLocks noChangeShapeType="1"/>
                </p:cNvSpPr>
                <p:nvPr/>
              </p:nvSpPr>
              <p:spPr bwMode="auto">
                <a:xfrm>
                  <a:off x="1152" y="3264"/>
                  <a:ext cx="144" cy="0"/>
                </a:xfrm>
                <a:prstGeom prst="line">
                  <a:avLst/>
                </a:prstGeom>
                <a:noFill/>
                <a:ln w="28575">
                  <a:solidFill>
                    <a:schemeClr val="tx1"/>
                  </a:solidFill>
                  <a:round/>
                  <a:headEnd/>
                  <a:tailEnd/>
                </a:ln>
              </p:spPr>
              <p:txBody>
                <a:bodyPr/>
                <a:lstStyle/>
                <a:p>
                  <a:endParaRPr lang="en-US"/>
                </a:p>
              </p:txBody>
            </p:sp>
          </p:grpSp>
          <p:sp>
            <p:nvSpPr>
              <p:cNvPr id="133328" name="Line 32"/>
              <p:cNvSpPr>
                <a:spLocks noChangeShapeType="1"/>
              </p:cNvSpPr>
              <p:nvPr/>
            </p:nvSpPr>
            <p:spPr bwMode="auto">
              <a:xfrm>
                <a:off x="624" y="3072"/>
                <a:ext cx="3696" cy="0"/>
              </a:xfrm>
              <a:prstGeom prst="line">
                <a:avLst/>
              </a:prstGeom>
              <a:noFill/>
              <a:ln w="28575">
                <a:solidFill>
                  <a:schemeClr val="tx1"/>
                </a:solidFill>
                <a:round/>
                <a:headEnd/>
                <a:tailEnd/>
              </a:ln>
            </p:spPr>
            <p:txBody>
              <a:bodyPr/>
              <a:lstStyle/>
              <a:p>
                <a:endParaRPr lang="en-US"/>
              </a:p>
            </p:txBody>
          </p:sp>
          <p:sp>
            <p:nvSpPr>
              <p:cNvPr id="133329" name="Line 33"/>
              <p:cNvSpPr>
                <a:spLocks noChangeShapeType="1"/>
              </p:cNvSpPr>
              <p:nvPr/>
            </p:nvSpPr>
            <p:spPr bwMode="auto">
              <a:xfrm>
                <a:off x="432" y="3312"/>
                <a:ext cx="192" cy="0"/>
              </a:xfrm>
              <a:prstGeom prst="line">
                <a:avLst/>
              </a:prstGeom>
              <a:noFill/>
              <a:ln w="28575">
                <a:solidFill>
                  <a:schemeClr val="tx1"/>
                </a:solidFill>
                <a:round/>
                <a:headEnd/>
                <a:tailEnd/>
              </a:ln>
            </p:spPr>
            <p:txBody>
              <a:bodyPr/>
              <a:lstStyle/>
              <a:p>
                <a:endParaRPr lang="en-US"/>
              </a:p>
            </p:txBody>
          </p:sp>
          <p:sp>
            <p:nvSpPr>
              <p:cNvPr id="133330" name="Line 34"/>
              <p:cNvSpPr>
                <a:spLocks noChangeShapeType="1"/>
              </p:cNvSpPr>
              <p:nvPr/>
            </p:nvSpPr>
            <p:spPr bwMode="auto">
              <a:xfrm>
                <a:off x="624" y="3072"/>
                <a:ext cx="0" cy="240"/>
              </a:xfrm>
              <a:prstGeom prst="line">
                <a:avLst/>
              </a:prstGeom>
              <a:noFill/>
              <a:ln w="28575">
                <a:solidFill>
                  <a:schemeClr val="tx1"/>
                </a:solidFill>
                <a:round/>
                <a:headEnd/>
                <a:tailEnd/>
              </a:ln>
            </p:spPr>
            <p:txBody>
              <a:bodyPr/>
              <a:lstStyle/>
              <a:p>
                <a:endParaRPr lang="en-US"/>
              </a:p>
            </p:txBody>
          </p:sp>
          <p:sp>
            <p:nvSpPr>
              <p:cNvPr id="133331" name="Line 35"/>
              <p:cNvSpPr>
                <a:spLocks noChangeShapeType="1"/>
              </p:cNvSpPr>
              <p:nvPr/>
            </p:nvSpPr>
            <p:spPr bwMode="auto">
              <a:xfrm>
                <a:off x="1248" y="3312"/>
                <a:ext cx="3072" cy="0"/>
              </a:xfrm>
              <a:prstGeom prst="line">
                <a:avLst/>
              </a:prstGeom>
              <a:noFill/>
              <a:ln w="28575">
                <a:solidFill>
                  <a:srgbClr val="333399"/>
                </a:solidFill>
                <a:round/>
                <a:headEnd/>
                <a:tailEnd/>
              </a:ln>
            </p:spPr>
            <p:txBody>
              <a:bodyPr/>
              <a:lstStyle/>
              <a:p>
                <a:endParaRPr lang="en-US"/>
              </a:p>
            </p:txBody>
          </p:sp>
        </p:grpSp>
        <p:grpSp>
          <p:nvGrpSpPr>
            <p:cNvPr id="12" name="Group 36"/>
            <p:cNvGrpSpPr>
              <a:grpSpLocks/>
            </p:cNvGrpSpPr>
            <p:nvPr/>
          </p:nvGrpSpPr>
          <p:grpSpPr bwMode="auto">
            <a:xfrm>
              <a:off x="1200" y="768"/>
              <a:ext cx="2976" cy="3120"/>
              <a:chOff x="1200" y="768"/>
              <a:chExt cx="2976" cy="3120"/>
            </a:xfrm>
          </p:grpSpPr>
          <p:grpSp>
            <p:nvGrpSpPr>
              <p:cNvPr id="13" name="Group 37"/>
              <p:cNvGrpSpPr>
                <a:grpSpLocks/>
              </p:cNvGrpSpPr>
              <p:nvPr/>
            </p:nvGrpSpPr>
            <p:grpSpPr bwMode="auto">
              <a:xfrm rot="-5400000">
                <a:off x="1056" y="1824"/>
                <a:ext cx="576" cy="288"/>
                <a:chOff x="1584" y="2784"/>
                <a:chExt cx="576" cy="288"/>
              </a:xfrm>
            </p:grpSpPr>
            <p:sp>
              <p:nvSpPr>
                <p:cNvPr id="133314" name="Line 38"/>
                <p:cNvSpPr>
                  <a:spLocks noChangeShapeType="1"/>
                </p:cNvSpPr>
                <p:nvPr/>
              </p:nvSpPr>
              <p:spPr bwMode="auto">
                <a:xfrm>
                  <a:off x="2064" y="2928"/>
                  <a:ext cx="96" cy="0"/>
                </a:xfrm>
                <a:prstGeom prst="line">
                  <a:avLst/>
                </a:prstGeom>
                <a:noFill/>
                <a:ln w="28575">
                  <a:solidFill>
                    <a:schemeClr val="tx1"/>
                  </a:solidFill>
                  <a:round/>
                  <a:headEnd/>
                  <a:tailEnd/>
                </a:ln>
              </p:spPr>
              <p:txBody>
                <a:bodyPr/>
                <a:lstStyle/>
                <a:p>
                  <a:endParaRPr lang="en-US"/>
                </a:p>
              </p:txBody>
            </p:sp>
            <p:sp>
              <p:nvSpPr>
                <p:cNvPr id="133315" name="Line 39"/>
                <p:cNvSpPr>
                  <a:spLocks noChangeShapeType="1"/>
                </p:cNvSpPr>
                <p:nvPr/>
              </p:nvSpPr>
              <p:spPr bwMode="auto">
                <a:xfrm>
                  <a:off x="1584" y="2832"/>
                  <a:ext cx="123" cy="0"/>
                </a:xfrm>
                <a:prstGeom prst="line">
                  <a:avLst/>
                </a:prstGeom>
                <a:noFill/>
                <a:ln w="28575">
                  <a:solidFill>
                    <a:schemeClr val="tx1"/>
                  </a:solidFill>
                  <a:round/>
                  <a:headEnd/>
                  <a:tailEnd/>
                </a:ln>
              </p:spPr>
              <p:txBody>
                <a:bodyPr/>
                <a:lstStyle/>
                <a:p>
                  <a:endParaRPr lang="en-US"/>
                </a:p>
              </p:txBody>
            </p:sp>
            <p:sp>
              <p:nvSpPr>
                <p:cNvPr id="133316" name="Line 40"/>
                <p:cNvSpPr>
                  <a:spLocks noChangeShapeType="1"/>
                </p:cNvSpPr>
                <p:nvPr/>
              </p:nvSpPr>
              <p:spPr bwMode="auto">
                <a:xfrm>
                  <a:off x="1584" y="3024"/>
                  <a:ext cx="126" cy="0"/>
                </a:xfrm>
                <a:prstGeom prst="line">
                  <a:avLst/>
                </a:prstGeom>
                <a:noFill/>
                <a:ln w="28575">
                  <a:solidFill>
                    <a:schemeClr val="tx1"/>
                  </a:solidFill>
                  <a:round/>
                  <a:headEnd/>
                  <a:tailEnd/>
                </a:ln>
              </p:spPr>
              <p:txBody>
                <a:bodyPr/>
                <a:lstStyle/>
                <a:p>
                  <a:endParaRPr lang="en-US"/>
                </a:p>
              </p:txBody>
            </p:sp>
            <p:grpSp>
              <p:nvGrpSpPr>
                <p:cNvPr id="14" name="Group 41"/>
                <p:cNvGrpSpPr>
                  <a:grpSpLocks/>
                </p:cNvGrpSpPr>
                <p:nvPr/>
              </p:nvGrpSpPr>
              <p:grpSpPr bwMode="auto">
                <a:xfrm>
                  <a:off x="1680" y="2784"/>
                  <a:ext cx="408" cy="288"/>
                  <a:chOff x="1680" y="2784"/>
                  <a:chExt cx="408" cy="288"/>
                </a:xfrm>
              </p:grpSpPr>
              <p:grpSp>
                <p:nvGrpSpPr>
                  <p:cNvPr id="15" name="Group 42"/>
                  <p:cNvGrpSpPr>
                    <a:grpSpLocks/>
                  </p:cNvGrpSpPr>
                  <p:nvPr/>
                </p:nvGrpSpPr>
                <p:grpSpPr bwMode="auto">
                  <a:xfrm>
                    <a:off x="1680" y="2784"/>
                    <a:ext cx="336" cy="288"/>
                    <a:chOff x="1680" y="3216"/>
                    <a:chExt cx="336" cy="288"/>
                  </a:xfrm>
                </p:grpSpPr>
                <p:grpSp>
                  <p:nvGrpSpPr>
                    <p:cNvPr id="16" name="Group 43"/>
                    <p:cNvGrpSpPr>
                      <a:grpSpLocks/>
                    </p:cNvGrpSpPr>
                    <p:nvPr/>
                  </p:nvGrpSpPr>
                  <p:grpSpPr bwMode="auto">
                    <a:xfrm>
                      <a:off x="1680" y="3216"/>
                      <a:ext cx="336" cy="144"/>
                      <a:chOff x="1584" y="3120"/>
                      <a:chExt cx="432" cy="240"/>
                    </a:xfrm>
                  </p:grpSpPr>
                  <p:sp>
                    <p:nvSpPr>
                      <p:cNvPr id="133325" name="Freeform 44"/>
                      <p:cNvSpPr>
                        <a:spLocks/>
                      </p:cNvSpPr>
                      <p:nvPr/>
                    </p:nvSpPr>
                    <p:spPr bwMode="auto">
                      <a:xfrm>
                        <a:off x="1680" y="3120"/>
                        <a:ext cx="336" cy="240"/>
                      </a:xfrm>
                      <a:custGeom>
                        <a:avLst/>
                        <a:gdLst>
                          <a:gd name="T0" fmla="*/ 0 w 336"/>
                          <a:gd name="T1" fmla="*/ 0 h 240"/>
                          <a:gd name="T2" fmla="*/ 192 w 336"/>
                          <a:gd name="T3" fmla="*/ 48 h 240"/>
                          <a:gd name="T4" fmla="*/ 288 w 336"/>
                          <a:gd name="T5" fmla="*/ 144 h 240"/>
                          <a:gd name="T6" fmla="*/ 336 w 336"/>
                          <a:gd name="T7" fmla="*/ 240 h 240"/>
                          <a:gd name="T8" fmla="*/ 0 60000 65536"/>
                          <a:gd name="T9" fmla="*/ 0 60000 65536"/>
                          <a:gd name="T10" fmla="*/ 0 60000 65536"/>
                          <a:gd name="T11" fmla="*/ 0 60000 65536"/>
                          <a:gd name="T12" fmla="*/ 0 w 336"/>
                          <a:gd name="T13" fmla="*/ 0 h 240"/>
                          <a:gd name="T14" fmla="*/ 336 w 336"/>
                          <a:gd name="T15" fmla="*/ 240 h 240"/>
                        </a:gdLst>
                        <a:ahLst/>
                        <a:cxnLst>
                          <a:cxn ang="T8">
                            <a:pos x="T0" y="T1"/>
                          </a:cxn>
                          <a:cxn ang="T9">
                            <a:pos x="T2" y="T3"/>
                          </a:cxn>
                          <a:cxn ang="T10">
                            <a:pos x="T4" y="T5"/>
                          </a:cxn>
                          <a:cxn ang="T11">
                            <a:pos x="T6" y="T7"/>
                          </a:cxn>
                        </a:cxnLst>
                        <a:rect l="T12" t="T13" r="T14" b="T15"/>
                        <a:pathLst>
                          <a:path w="336" h="240">
                            <a:moveTo>
                              <a:pt x="0" y="0"/>
                            </a:moveTo>
                            <a:cubicBezTo>
                              <a:pt x="72" y="12"/>
                              <a:pt x="144" y="24"/>
                              <a:pt x="192" y="48"/>
                            </a:cubicBezTo>
                            <a:cubicBezTo>
                              <a:pt x="240" y="72"/>
                              <a:pt x="264" y="112"/>
                              <a:pt x="288" y="144"/>
                            </a:cubicBezTo>
                            <a:cubicBezTo>
                              <a:pt x="312" y="176"/>
                              <a:pt x="324" y="208"/>
                              <a:pt x="336" y="240"/>
                            </a:cubicBezTo>
                          </a:path>
                        </a:pathLst>
                      </a:custGeom>
                      <a:noFill/>
                      <a:ln w="28575" cmpd="sng">
                        <a:solidFill>
                          <a:schemeClr val="tx1"/>
                        </a:solidFill>
                        <a:round/>
                        <a:headEnd/>
                        <a:tailEnd/>
                      </a:ln>
                    </p:spPr>
                    <p:txBody>
                      <a:bodyPr/>
                      <a:lstStyle/>
                      <a:p>
                        <a:endParaRPr lang="en-US"/>
                      </a:p>
                    </p:txBody>
                  </p:sp>
                  <p:sp>
                    <p:nvSpPr>
                      <p:cNvPr id="133326" name="Line 45"/>
                      <p:cNvSpPr>
                        <a:spLocks noChangeShapeType="1"/>
                      </p:cNvSpPr>
                      <p:nvPr/>
                    </p:nvSpPr>
                    <p:spPr bwMode="auto">
                      <a:xfrm flipH="1">
                        <a:off x="1584" y="3120"/>
                        <a:ext cx="96" cy="0"/>
                      </a:xfrm>
                      <a:prstGeom prst="line">
                        <a:avLst/>
                      </a:prstGeom>
                      <a:noFill/>
                      <a:ln w="28575">
                        <a:solidFill>
                          <a:schemeClr val="tx1"/>
                        </a:solidFill>
                        <a:round/>
                        <a:headEnd/>
                        <a:tailEnd/>
                      </a:ln>
                    </p:spPr>
                    <p:txBody>
                      <a:bodyPr/>
                      <a:lstStyle/>
                      <a:p>
                        <a:endParaRPr lang="en-US"/>
                      </a:p>
                    </p:txBody>
                  </p:sp>
                </p:grpSp>
                <p:grpSp>
                  <p:nvGrpSpPr>
                    <p:cNvPr id="17" name="Group 46"/>
                    <p:cNvGrpSpPr>
                      <a:grpSpLocks/>
                    </p:cNvGrpSpPr>
                    <p:nvPr/>
                  </p:nvGrpSpPr>
                  <p:grpSpPr bwMode="auto">
                    <a:xfrm flipV="1">
                      <a:off x="1680" y="3360"/>
                      <a:ext cx="336" cy="144"/>
                      <a:chOff x="1584" y="3120"/>
                      <a:chExt cx="432" cy="240"/>
                    </a:xfrm>
                  </p:grpSpPr>
                  <p:sp>
                    <p:nvSpPr>
                      <p:cNvPr id="133323" name="Freeform 47"/>
                      <p:cNvSpPr>
                        <a:spLocks/>
                      </p:cNvSpPr>
                      <p:nvPr/>
                    </p:nvSpPr>
                    <p:spPr bwMode="auto">
                      <a:xfrm>
                        <a:off x="1680" y="3120"/>
                        <a:ext cx="336" cy="240"/>
                      </a:xfrm>
                      <a:custGeom>
                        <a:avLst/>
                        <a:gdLst>
                          <a:gd name="T0" fmla="*/ 0 w 336"/>
                          <a:gd name="T1" fmla="*/ 0 h 240"/>
                          <a:gd name="T2" fmla="*/ 192 w 336"/>
                          <a:gd name="T3" fmla="*/ 48 h 240"/>
                          <a:gd name="T4" fmla="*/ 288 w 336"/>
                          <a:gd name="T5" fmla="*/ 144 h 240"/>
                          <a:gd name="T6" fmla="*/ 336 w 336"/>
                          <a:gd name="T7" fmla="*/ 240 h 240"/>
                          <a:gd name="T8" fmla="*/ 0 60000 65536"/>
                          <a:gd name="T9" fmla="*/ 0 60000 65536"/>
                          <a:gd name="T10" fmla="*/ 0 60000 65536"/>
                          <a:gd name="T11" fmla="*/ 0 60000 65536"/>
                          <a:gd name="T12" fmla="*/ 0 w 336"/>
                          <a:gd name="T13" fmla="*/ 0 h 240"/>
                          <a:gd name="T14" fmla="*/ 336 w 336"/>
                          <a:gd name="T15" fmla="*/ 240 h 240"/>
                        </a:gdLst>
                        <a:ahLst/>
                        <a:cxnLst>
                          <a:cxn ang="T8">
                            <a:pos x="T0" y="T1"/>
                          </a:cxn>
                          <a:cxn ang="T9">
                            <a:pos x="T2" y="T3"/>
                          </a:cxn>
                          <a:cxn ang="T10">
                            <a:pos x="T4" y="T5"/>
                          </a:cxn>
                          <a:cxn ang="T11">
                            <a:pos x="T6" y="T7"/>
                          </a:cxn>
                        </a:cxnLst>
                        <a:rect l="T12" t="T13" r="T14" b="T15"/>
                        <a:pathLst>
                          <a:path w="336" h="240">
                            <a:moveTo>
                              <a:pt x="0" y="0"/>
                            </a:moveTo>
                            <a:cubicBezTo>
                              <a:pt x="72" y="12"/>
                              <a:pt x="144" y="24"/>
                              <a:pt x="192" y="48"/>
                            </a:cubicBezTo>
                            <a:cubicBezTo>
                              <a:pt x="240" y="72"/>
                              <a:pt x="264" y="112"/>
                              <a:pt x="288" y="144"/>
                            </a:cubicBezTo>
                            <a:cubicBezTo>
                              <a:pt x="312" y="176"/>
                              <a:pt x="324" y="208"/>
                              <a:pt x="336" y="240"/>
                            </a:cubicBezTo>
                          </a:path>
                        </a:pathLst>
                      </a:custGeom>
                      <a:noFill/>
                      <a:ln w="28575" cmpd="sng">
                        <a:solidFill>
                          <a:schemeClr val="tx1"/>
                        </a:solidFill>
                        <a:round/>
                        <a:headEnd/>
                        <a:tailEnd/>
                      </a:ln>
                    </p:spPr>
                    <p:txBody>
                      <a:bodyPr/>
                      <a:lstStyle/>
                      <a:p>
                        <a:endParaRPr lang="en-US"/>
                      </a:p>
                    </p:txBody>
                  </p:sp>
                  <p:sp>
                    <p:nvSpPr>
                      <p:cNvPr id="133324" name="Line 48"/>
                      <p:cNvSpPr>
                        <a:spLocks noChangeShapeType="1"/>
                      </p:cNvSpPr>
                      <p:nvPr/>
                    </p:nvSpPr>
                    <p:spPr bwMode="auto">
                      <a:xfrm flipH="1">
                        <a:off x="1584" y="3120"/>
                        <a:ext cx="96" cy="0"/>
                      </a:xfrm>
                      <a:prstGeom prst="line">
                        <a:avLst/>
                      </a:prstGeom>
                      <a:noFill/>
                      <a:ln w="28575">
                        <a:solidFill>
                          <a:schemeClr val="tx1"/>
                        </a:solidFill>
                        <a:round/>
                        <a:headEnd/>
                        <a:tailEnd/>
                      </a:ln>
                    </p:spPr>
                    <p:txBody>
                      <a:bodyPr/>
                      <a:lstStyle/>
                      <a:p>
                        <a:endParaRPr lang="en-US"/>
                      </a:p>
                    </p:txBody>
                  </p:sp>
                </p:grpSp>
                <p:sp>
                  <p:nvSpPr>
                    <p:cNvPr id="133322" name="Freeform 49"/>
                    <p:cNvSpPr>
                      <a:spLocks/>
                    </p:cNvSpPr>
                    <p:nvPr/>
                  </p:nvSpPr>
                  <p:spPr bwMode="auto">
                    <a:xfrm>
                      <a:off x="1680" y="3216"/>
                      <a:ext cx="56" cy="288"/>
                    </a:xfrm>
                    <a:custGeom>
                      <a:avLst/>
                      <a:gdLst>
                        <a:gd name="T0" fmla="*/ 0 w 56"/>
                        <a:gd name="T1" fmla="*/ 0 h 288"/>
                        <a:gd name="T2" fmla="*/ 48 w 56"/>
                        <a:gd name="T3" fmla="*/ 96 h 288"/>
                        <a:gd name="T4" fmla="*/ 48 w 56"/>
                        <a:gd name="T5" fmla="*/ 192 h 288"/>
                        <a:gd name="T6" fmla="*/ 0 w 56"/>
                        <a:gd name="T7" fmla="*/ 288 h 288"/>
                        <a:gd name="T8" fmla="*/ 0 60000 65536"/>
                        <a:gd name="T9" fmla="*/ 0 60000 65536"/>
                        <a:gd name="T10" fmla="*/ 0 60000 65536"/>
                        <a:gd name="T11" fmla="*/ 0 60000 65536"/>
                        <a:gd name="T12" fmla="*/ 0 w 56"/>
                        <a:gd name="T13" fmla="*/ 0 h 288"/>
                        <a:gd name="T14" fmla="*/ 56 w 56"/>
                        <a:gd name="T15" fmla="*/ 288 h 288"/>
                      </a:gdLst>
                      <a:ahLst/>
                      <a:cxnLst>
                        <a:cxn ang="T8">
                          <a:pos x="T0" y="T1"/>
                        </a:cxn>
                        <a:cxn ang="T9">
                          <a:pos x="T2" y="T3"/>
                        </a:cxn>
                        <a:cxn ang="T10">
                          <a:pos x="T4" y="T5"/>
                        </a:cxn>
                        <a:cxn ang="T11">
                          <a:pos x="T6" y="T7"/>
                        </a:cxn>
                      </a:cxnLst>
                      <a:rect l="T12" t="T13" r="T14" b="T15"/>
                      <a:pathLst>
                        <a:path w="56" h="288">
                          <a:moveTo>
                            <a:pt x="0" y="0"/>
                          </a:moveTo>
                          <a:cubicBezTo>
                            <a:pt x="20" y="32"/>
                            <a:pt x="40" y="64"/>
                            <a:pt x="48" y="96"/>
                          </a:cubicBezTo>
                          <a:cubicBezTo>
                            <a:pt x="56" y="128"/>
                            <a:pt x="56" y="160"/>
                            <a:pt x="48" y="192"/>
                          </a:cubicBezTo>
                          <a:cubicBezTo>
                            <a:pt x="40" y="224"/>
                            <a:pt x="20" y="256"/>
                            <a:pt x="0" y="288"/>
                          </a:cubicBezTo>
                        </a:path>
                      </a:pathLst>
                    </a:custGeom>
                    <a:noFill/>
                    <a:ln w="28575" cmpd="sng">
                      <a:solidFill>
                        <a:schemeClr val="tx1"/>
                      </a:solidFill>
                      <a:round/>
                      <a:headEnd/>
                      <a:tailEnd/>
                    </a:ln>
                  </p:spPr>
                  <p:txBody>
                    <a:bodyPr/>
                    <a:lstStyle/>
                    <a:p>
                      <a:endParaRPr lang="en-US"/>
                    </a:p>
                  </p:txBody>
                </p:sp>
              </p:grpSp>
              <p:sp>
                <p:nvSpPr>
                  <p:cNvPr id="133319" name="Oval 50"/>
                  <p:cNvSpPr>
                    <a:spLocks noChangeArrowheads="1"/>
                  </p:cNvSpPr>
                  <p:nvPr/>
                </p:nvSpPr>
                <p:spPr bwMode="auto">
                  <a:xfrm>
                    <a:off x="2012" y="2900"/>
                    <a:ext cx="76" cy="72"/>
                  </a:xfrm>
                  <a:prstGeom prst="ellipse">
                    <a:avLst/>
                  </a:prstGeom>
                  <a:solidFill>
                    <a:schemeClr val="bg1"/>
                  </a:solidFill>
                  <a:ln w="28575">
                    <a:solidFill>
                      <a:schemeClr val="tx1"/>
                    </a:solidFill>
                    <a:round/>
                    <a:headEnd/>
                    <a:tailEnd/>
                  </a:ln>
                </p:spPr>
                <p:txBody>
                  <a:bodyPr wrap="none" anchor="ctr"/>
                  <a:lstStyle/>
                  <a:p>
                    <a:endParaRPr lang="en-US"/>
                  </a:p>
                </p:txBody>
              </p:sp>
            </p:grpSp>
          </p:grpSp>
          <p:sp>
            <p:nvSpPr>
              <p:cNvPr id="133191" name="Line 51"/>
              <p:cNvSpPr>
                <a:spLocks noChangeShapeType="1"/>
              </p:cNvSpPr>
              <p:nvPr/>
            </p:nvSpPr>
            <p:spPr bwMode="auto">
              <a:xfrm>
                <a:off x="1344" y="768"/>
                <a:ext cx="0" cy="912"/>
              </a:xfrm>
              <a:prstGeom prst="line">
                <a:avLst/>
              </a:prstGeom>
              <a:noFill/>
              <a:ln w="28575">
                <a:solidFill>
                  <a:schemeClr val="tx1"/>
                </a:solidFill>
                <a:round/>
                <a:headEnd/>
                <a:tailEnd/>
              </a:ln>
            </p:spPr>
            <p:txBody>
              <a:bodyPr/>
              <a:lstStyle/>
              <a:p>
                <a:endParaRPr lang="en-US"/>
              </a:p>
            </p:txBody>
          </p:sp>
          <p:grpSp>
            <p:nvGrpSpPr>
              <p:cNvPr id="18" name="Group 52"/>
              <p:cNvGrpSpPr>
                <a:grpSpLocks/>
              </p:cNvGrpSpPr>
              <p:nvPr/>
            </p:nvGrpSpPr>
            <p:grpSpPr bwMode="auto">
              <a:xfrm rot="-5400000">
                <a:off x="1440" y="1824"/>
                <a:ext cx="576" cy="288"/>
                <a:chOff x="1584" y="2784"/>
                <a:chExt cx="576" cy="288"/>
              </a:xfrm>
            </p:grpSpPr>
            <p:sp>
              <p:nvSpPr>
                <p:cNvPr id="133301" name="Line 53"/>
                <p:cNvSpPr>
                  <a:spLocks noChangeShapeType="1"/>
                </p:cNvSpPr>
                <p:nvPr/>
              </p:nvSpPr>
              <p:spPr bwMode="auto">
                <a:xfrm>
                  <a:off x="2064" y="2928"/>
                  <a:ext cx="96" cy="0"/>
                </a:xfrm>
                <a:prstGeom prst="line">
                  <a:avLst/>
                </a:prstGeom>
                <a:noFill/>
                <a:ln w="28575">
                  <a:solidFill>
                    <a:schemeClr val="tx1"/>
                  </a:solidFill>
                  <a:round/>
                  <a:headEnd/>
                  <a:tailEnd/>
                </a:ln>
              </p:spPr>
              <p:txBody>
                <a:bodyPr/>
                <a:lstStyle/>
                <a:p>
                  <a:endParaRPr lang="en-US"/>
                </a:p>
              </p:txBody>
            </p:sp>
            <p:sp>
              <p:nvSpPr>
                <p:cNvPr id="133302" name="Line 54"/>
                <p:cNvSpPr>
                  <a:spLocks noChangeShapeType="1"/>
                </p:cNvSpPr>
                <p:nvPr/>
              </p:nvSpPr>
              <p:spPr bwMode="auto">
                <a:xfrm>
                  <a:off x="1584" y="2832"/>
                  <a:ext cx="123" cy="0"/>
                </a:xfrm>
                <a:prstGeom prst="line">
                  <a:avLst/>
                </a:prstGeom>
                <a:noFill/>
                <a:ln w="28575">
                  <a:solidFill>
                    <a:schemeClr val="tx1"/>
                  </a:solidFill>
                  <a:round/>
                  <a:headEnd/>
                  <a:tailEnd/>
                </a:ln>
              </p:spPr>
              <p:txBody>
                <a:bodyPr/>
                <a:lstStyle/>
                <a:p>
                  <a:endParaRPr lang="en-US"/>
                </a:p>
              </p:txBody>
            </p:sp>
            <p:sp>
              <p:nvSpPr>
                <p:cNvPr id="133303" name="Line 55"/>
                <p:cNvSpPr>
                  <a:spLocks noChangeShapeType="1"/>
                </p:cNvSpPr>
                <p:nvPr/>
              </p:nvSpPr>
              <p:spPr bwMode="auto">
                <a:xfrm>
                  <a:off x="1584" y="3024"/>
                  <a:ext cx="126" cy="0"/>
                </a:xfrm>
                <a:prstGeom prst="line">
                  <a:avLst/>
                </a:prstGeom>
                <a:noFill/>
                <a:ln w="28575">
                  <a:solidFill>
                    <a:schemeClr val="tx1"/>
                  </a:solidFill>
                  <a:round/>
                  <a:headEnd/>
                  <a:tailEnd/>
                </a:ln>
              </p:spPr>
              <p:txBody>
                <a:bodyPr/>
                <a:lstStyle/>
                <a:p>
                  <a:endParaRPr lang="en-US"/>
                </a:p>
              </p:txBody>
            </p:sp>
            <p:grpSp>
              <p:nvGrpSpPr>
                <p:cNvPr id="19" name="Group 56"/>
                <p:cNvGrpSpPr>
                  <a:grpSpLocks/>
                </p:cNvGrpSpPr>
                <p:nvPr/>
              </p:nvGrpSpPr>
              <p:grpSpPr bwMode="auto">
                <a:xfrm>
                  <a:off x="1680" y="2784"/>
                  <a:ext cx="408" cy="288"/>
                  <a:chOff x="1680" y="2784"/>
                  <a:chExt cx="408" cy="288"/>
                </a:xfrm>
              </p:grpSpPr>
              <p:grpSp>
                <p:nvGrpSpPr>
                  <p:cNvPr id="20" name="Group 57"/>
                  <p:cNvGrpSpPr>
                    <a:grpSpLocks/>
                  </p:cNvGrpSpPr>
                  <p:nvPr/>
                </p:nvGrpSpPr>
                <p:grpSpPr bwMode="auto">
                  <a:xfrm>
                    <a:off x="1680" y="2784"/>
                    <a:ext cx="336" cy="288"/>
                    <a:chOff x="1680" y="3216"/>
                    <a:chExt cx="336" cy="288"/>
                  </a:xfrm>
                </p:grpSpPr>
                <p:grpSp>
                  <p:nvGrpSpPr>
                    <p:cNvPr id="21" name="Group 58"/>
                    <p:cNvGrpSpPr>
                      <a:grpSpLocks/>
                    </p:cNvGrpSpPr>
                    <p:nvPr/>
                  </p:nvGrpSpPr>
                  <p:grpSpPr bwMode="auto">
                    <a:xfrm>
                      <a:off x="1680" y="3216"/>
                      <a:ext cx="336" cy="144"/>
                      <a:chOff x="1584" y="3120"/>
                      <a:chExt cx="432" cy="240"/>
                    </a:xfrm>
                  </p:grpSpPr>
                  <p:sp>
                    <p:nvSpPr>
                      <p:cNvPr id="133312" name="Freeform 59"/>
                      <p:cNvSpPr>
                        <a:spLocks/>
                      </p:cNvSpPr>
                      <p:nvPr/>
                    </p:nvSpPr>
                    <p:spPr bwMode="auto">
                      <a:xfrm>
                        <a:off x="1680" y="3120"/>
                        <a:ext cx="336" cy="240"/>
                      </a:xfrm>
                      <a:custGeom>
                        <a:avLst/>
                        <a:gdLst>
                          <a:gd name="T0" fmla="*/ 0 w 336"/>
                          <a:gd name="T1" fmla="*/ 0 h 240"/>
                          <a:gd name="T2" fmla="*/ 192 w 336"/>
                          <a:gd name="T3" fmla="*/ 48 h 240"/>
                          <a:gd name="T4" fmla="*/ 288 w 336"/>
                          <a:gd name="T5" fmla="*/ 144 h 240"/>
                          <a:gd name="T6" fmla="*/ 336 w 336"/>
                          <a:gd name="T7" fmla="*/ 240 h 240"/>
                          <a:gd name="T8" fmla="*/ 0 60000 65536"/>
                          <a:gd name="T9" fmla="*/ 0 60000 65536"/>
                          <a:gd name="T10" fmla="*/ 0 60000 65536"/>
                          <a:gd name="T11" fmla="*/ 0 60000 65536"/>
                          <a:gd name="T12" fmla="*/ 0 w 336"/>
                          <a:gd name="T13" fmla="*/ 0 h 240"/>
                          <a:gd name="T14" fmla="*/ 336 w 336"/>
                          <a:gd name="T15" fmla="*/ 240 h 240"/>
                        </a:gdLst>
                        <a:ahLst/>
                        <a:cxnLst>
                          <a:cxn ang="T8">
                            <a:pos x="T0" y="T1"/>
                          </a:cxn>
                          <a:cxn ang="T9">
                            <a:pos x="T2" y="T3"/>
                          </a:cxn>
                          <a:cxn ang="T10">
                            <a:pos x="T4" y="T5"/>
                          </a:cxn>
                          <a:cxn ang="T11">
                            <a:pos x="T6" y="T7"/>
                          </a:cxn>
                        </a:cxnLst>
                        <a:rect l="T12" t="T13" r="T14" b="T15"/>
                        <a:pathLst>
                          <a:path w="336" h="240">
                            <a:moveTo>
                              <a:pt x="0" y="0"/>
                            </a:moveTo>
                            <a:cubicBezTo>
                              <a:pt x="72" y="12"/>
                              <a:pt x="144" y="24"/>
                              <a:pt x="192" y="48"/>
                            </a:cubicBezTo>
                            <a:cubicBezTo>
                              <a:pt x="240" y="72"/>
                              <a:pt x="264" y="112"/>
                              <a:pt x="288" y="144"/>
                            </a:cubicBezTo>
                            <a:cubicBezTo>
                              <a:pt x="312" y="176"/>
                              <a:pt x="324" y="208"/>
                              <a:pt x="336" y="240"/>
                            </a:cubicBezTo>
                          </a:path>
                        </a:pathLst>
                      </a:custGeom>
                      <a:noFill/>
                      <a:ln w="28575" cmpd="sng">
                        <a:solidFill>
                          <a:schemeClr val="tx1"/>
                        </a:solidFill>
                        <a:round/>
                        <a:headEnd/>
                        <a:tailEnd/>
                      </a:ln>
                    </p:spPr>
                    <p:txBody>
                      <a:bodyPr/>
                      <a:lstStyle/>
                      <a:p>
                        <a:endParaRPr lang="en-US"/>
                      </a:p>
                    </p:txBody>
                  </p:sp>
                  <p:sp>
                    <p:nvSpPr>
                      <p:cNvPr id="133313" name="Line 60"/>
                      <p:cNvSpPr>
                        <a:spLocks noChangeShapeType="1"/>
                      </p:cNvSpPr>
                      <p:nvPr/>
                    </p:nvSpPr>
                    <p:spPr bwMode="auto">
                      <a:xfrm flipH="1">
                        <a:off x="1584" y="3120"/>
                        <a:ext cx="96" cy="0"/>
                      </a:xfrm>
                      <a:prstGeom prst="line">
                        <a:avLst/>
                      </a:prstGeom>
                      <a:noFill/>
                      <a:ln w="28575">
                        <a:solidFill>
                          <a:schemeClr val="tx1"/>
                        </a:solidFill>
                        <a:round/>
                        <a:headEnd/>
                        <a:tailEnd/>
                      </a:ln>
                    </p:spPr>
                    <p:txBody>
                      <a:bodyPr/>
                      <a:lstStyle/>
                      <a:p>
                        <a:endParaRPr lang="en-US"/>
                      </a:p>
                    </p:txBody>
                  </p:sp>
                </p:grpSp>
                <p:grpSp>
                  <p:nvGrpSpPr>
                    <p:cNvPr id="22" name="Group 61"/>
                    <p:cNvGrpSpPr>
                      <a:grpSpLocks/>
                    </p:cNvGrpSpPr>
                    <p:nvPr/>
                  </p:nvGrpSpPr>
                  <p:grpSpPr bwMode="auto">
                    <a:xfrm flipV="1">
                      <a:off x="1680" y="3360"/>
                      <a:ext cx="336" cy="144"/>
                      <a:chOff x="1584" y="3120"/>
                      <a:chExt cx="432" cy="240"/>
                    </a:xfrm>
                  </p:grpSpPr>
                  <p:sp>
                    <p:nvSpPr>
                      <p:cNvPr id="133310" name="Freeform 62"/>
                      <p:cNvSpPr>
                        <a:spLocks/>
                      </p:cNvSpPr>
                      <p:nvPr/>
                    </p:nvSpPr>
                    <p:spPr bwMode="auto">
                      <a:xfrm>
                        <a:off x="1680" y="3120"/>
                        <a:ext cx="336" cy="240"/>
                      </a:xfrm>
                      <a:custGeom>
                        <a:avLst/>
                        <a:gdLst>
                          <a:gd name="T0" fmla="*/ 0 w 336"/>
                          <a:gd name="T1" fmla="*/ 0 h 240"/>
                          <a:gd name="T2" fmla="*/ 192 w 336"/>
                          <a:gd name="T3" fmla="*/ 48 h 240"/>
                          <a:gd name="T4" fmla="*/ 288 w 336"/>
                          <a:gd name="T5" fmla="*/ 144 h 240"/>
                          <a:gd name="T6" fmla="*/ 336 w 336"/>
                          <a:gd name="T7" fmla="*/ 240 h 240"/>
                          <a:gd name="T8" fmla="*/ 0 60000 65536"/>
                          <a:gd name="T9" fmla="*/ 0 60000 65536"/>
                          <a:gd name="T10" fmla="*/ 0 60000 65536"/>
                          <a:gd name="T11" fmla="*/ 0 60000 65536"/>
                          <a:gd name="T12" fmla="*/ 0 w 336"/>
                          <a:gd name="T13" fmla="*/ 0 h 240"/>
                          <a:gd name="T14" fmla="*/ 336 w 336"/>
                          <a:gd name="T15" fmla="*/ 240 h 240"/>
                        </a:gdLst>
                        <a:ahLst/>
                        <a:cxnLst>
                          <a:cxn ang="T8">
                            <a:pos x="T0" y="T1"/>
                          </a:cxn>
                          <a:cxn ang="T9">
                            <a:pos x="T2" y="T3"/>
                          </a:cxn>
                          <a:cxn ang="T10">
                            <a:pos x="T4" y="T5"/>
                          </a:cxn>
                          <a:cxn ang="T11">
                            <a:pos x="T6" y="T7"/>
                          </a:cxn>
                        </a:cxnLst>
                        <a:rect l="T12" t="T13" r="T14" b="T15"/>
                        <a:pathLst>
                          <a:path w="336" h="240">
                            <a:moveTo>
                              <a:pt x="0" y="0"/>
                            </a:moveTo>
                            <a:cubicBezTo>
                              <a:pt x="72" y="12"/>
                              <a:pt x="144" y="24"/>
                              <a:pt x="192" y="48"/>
                            </a:cubicBezTo>
                            <a:cubicBezTo>
                              <a:pt x="240" y="72"/>
                              <a:pt x="264" y="112"/>
                              <a:pt x="288" y="144"/>
                            </a:cubicBezTo>
                            <a:cubicBezTo>
                              <a:pt x="312" y="176"/>
                              <a:pt x="324" y="208"/>
                              <a:pt x="336" y="240"/>
                            </a:cubicBezTo>
                          </a:path>
                        </a:pathLst>
                      </a:custGeom>
                      <a:noFill/>
                      <a:ln w="28575" cmpd="sng">
                        <a:solidFill>
                          <a:schemeClr val="tx1"/>
                        </a:solidFill>
                        <a:round/>
                        <a:headEnd/>
                        <a:tailEnd/>
                      </a:ln>
                    </p:spPr>
                    <p:txBody>
                      <a:bodyPr/>
                      <a:lstStyle/>
                      <a:p>
                        <a:endParaRPr lang="en-US"/>
                      </a:p>
                    </p:txBody>
                  </p:sp>
                  <p:sp>
                    <p:nvSpPr>
                      <p:cNvPr id="133311" name="Line 63"/>
                      <p:cNvSpPr>
                        <a:spLocks noChangeShapeType="1"/>
                      </p:cNvSpPr>
                      <p:nvPr/>
                    </p:nvSpPr>
                    <p:spPr bwMode="auto">
                      <a:xfrm flipH="1">
                        <a:off x="1584" y="3120"/>
                        <a:ext cx="96" cy="0"/>
                      </a:xfrm>
                      <a:prstGeom prst="line">
                        <a:avLst/>
                      </a:prstGeom>
                      <a:noFill/>
                      <a:ln w="28575">
                        <a:solidFill>
                          <a:schemeClr val="tx1"/>
                        </a:solidFill>
                        <a:round/>
                        <a:headEnd/>
                        <a:tailEnd/>
                      </a:ln>
                    </p:spPr>
                    <p:txBody>
                      <a:bodyPr/>
                      <a:lstStyle/>
                      <a:p>
                        <a:endParaRPr lang="en-US"/>
                      </a:p>
                    </p:txBody>
                  </p:sp>
                </p:grpSp>
                <p:sp>
                  <p:nvSpPr>
                    <p:cNvPr id="133309" name="Freeform 64"/>
                    <p:cNvSpPr>
                      <a:spLocks/>
                    </p:cNvSpPr>
                    <p:nvPr/>
                  </p:nvSpPr>
                  <p:spPr bwMode="auto">
                    <a:xfrm>
                      <a:off x="1680" y="3216"/>
                      <a:ext cx="56" cy="288"/>
                    </a:xfrm>
                    <a:custGeom>
                      <a:avLst/>
                      <a:gdLst>
                        <a:gd name="T0" fmla="*/ 0 w 56"/>
                        <a:gd name="T1" fmla="*/ 0 h 288"/>
                        <a:gd name="T2" fmla="*/ 48 w 56"/>
                        <a:gd name="T3" fmla="*/ 96 h 288"/>
                        <a:gd name="T4" fmla="*/ 48 w 56"/>
                        <a:gd name="T5" fmla="*/ 192 h 288"/>
                        <a:gd name="T6" fmla="*/ 0 w 56"/>
                        <a:gd name="T7" fmla="*/ 288 h 288"/>
                        <a:gd name="T8" fmla="*/ 0 60000 65536"/>
                        <a:gd name="T9" fmla="*/ 0 60000 65536"/>
                        <a:gd name="T10" fmla="*/ 0 60000 65536"/>
                        <a:gd name="T11" fmla="*/ 0 60000 65536"/>
                        <a:gd name="T12" fmla="*/ 0 w 56"/>
                        <a:gd name="T13" fmla="*/ 0 h 288"/>
                        <a:gd name="T14" fmla="*/ 56 w 56"/>
                        <a:gd name="T15" fmla="*/ 288 h 288"/>
                      </a:gdLst>
                      <a:ahLst/>
                      <a:cxnLst>
                        <a:cxn ang="T8">
                          <a:pos x="T0" y="T1"/>
                        </a:cxn>
                        <a:cxn ang="T9">
                          <a:pos x="T2" y="T3"/>
                        </a:cxn>
                        <a:cxn ang="T10">
                          <a:pos x="T4" y="T5"/>
                        </a:cxn>
                        <a:cxn ang="T11">
                          <a:pos x="T6" y="T7"/>
                        </a:cxn>
                      </a:cxnLst>
                      <a:rect l="T12" t="T13" r="T14" b="T15"/>
                      <a:pathLst>
                        <a:path w="56" h="288">
                          <a:moveTo>
                            <a:pt x="0" y="0"/>
                          </a:moveTo>
                          <a:cubicBezTo>
                            <a:pt x="20" y="32"/>
                            <a:pt x="40" y="64"/>
                            <a:pt x="48" y="96"/>
                          </a:cubicBezTo>
                          <a:cubicBezTo>
                            <a:pt x="56" y="128"/>
                            <a:pt x="56" y="160"/>
                            <a:pt x="48" y="192"/>
                          </a:cubicBezTo>
                          <a:cubicBezTo>
                            <a:pt x="40" y="224"/>
                            <a:pt x="20" y="256"/>
                            <a:pt x="0" y="288"/>
                          </a:cubicBezTo>
                        </a:path>
                      </a:pathLst>
                    </a:custGeom>
                    <a:noFill/>
                    <a:ln w="28575" cmpd="sng">
                      <a:solidFill>
                        <a:schemeClr val="tx1"/>
                      </a:solidFill>
                      <a:round/>
                      <a:headEnd/>
                      <a:tailEnd/>
                    </a:ln>
                  </p:spPr>
                  <p:txBody>
                    <a:bodyPr/>
                    <a:lstStyle/>
                    <a:p>
                      <a:endParaRPr lang="en-US"/>
                    </a:p>
                  </p:txBody>
                </p:sp>
              </p:grpSp>
              <p:sp>
                <p:nvSpPr>
                  <p:cNvPr id="133306" name="Oval 65"/>
                  <p:cNvSpPr>
                    <a:spLocks noChangeArrowheads="1"/>
                  </p:cNvSpPr>
                  <p:nvPr/>
                </p:nvSpPr>
                <p:spPr bwMode="auto">
                  <a:xfrm>
                    <a:off x="2012" y="2900"/>
                    <a:ext cx="76" cy="72"/>
                  </a:xfrm>
                  <a:prstGeom prst="ellipse">
                    <a:avLst/>
                  </a:prstGeom>
                  <a:solidFill>
                    <a:schemeClr val="bg1"/>
                  </a:solidFill>
                  <a:ln w="28575">
                    <a:solidFill>
                      <a:schemeClr val="tx1"/>
                    </a:solidFill>
                    <a:round/>
                    <a:headEnd/>
                    <a:tailEnd/>
                  </a:ln>
                </p:spPr>
                <p:txBody>
                  <a:bodyPr wrap="none" anchor="ctr"/>
                  <a:lstStyle/>
                  <a:p>
                    <a:endParaRPr lang="en-US"/>
                  </a:p>
                </p:txBody>
              </p:sp>
            </p:grpSp>
          </p:grpSp>
          <p:sp>
            <p:nvSpPr>
              <p:cNvPr id="133193" name="Line 66"/>
              <p:cNvSpPr>
                <a:spLocks noChangeShapeType="1"/>
              </p:cNvSpPr>
              <p:nvPr/>
            </p:nvSpPr>
            <p:spPr bwMode="auto">
              <a:xfrm>
                <a:off x="1728" y="768"/>
                <a:ext cx="0" cy="912"/>
              </a:xfrm>
              <a:prstGeom prst="line">
                <a:avLst/>
              </a:prstGeom>
              <a:noFill/>
              <a:ln w="28575">
                <a:solidFill>
                  <a:schemeClr val="tx1"/>
                </a:solidFill>
                <a:round/>
                <a:headEnd/>
                <a:tailEnd/>
              </a:ln>
            </p:spPr>
            <p:txBody>
              <a:bodyPr/>
              <a:lstStyle/>
              <a:p>
                <a:endParaRPr lang="en-US"/>
              </a:p>
            </p:txBody>
          </p:sp>
          <p:grpSp>
            <p:nvGrpSpPr>
              <p:cNvPr id="23" name="Group 67"/>
              <p:cNvGrpSpPr>
                <a:grpSpLocks/>
              </p:cNvGrpSpPr>
              <p:nvPr/>
            </p:nvGrpSpPr>
            <p:grpSpPr bwMode="auto">
              <a:xfrm rot="-5400000">
                <a:off x="1824" y="1824"/>
                <a:ext cx="576" cy="288"/>
                <a:chOff x="1584" y="2784"/>
                <a:chExt cx="576" cy="288"/>
              </a:xfrm>
            </p:grpSpPr>
            <p:sp>
              <p:nvSpPr>
                <p:cNvPr id="133288" name="Line 68"/>
                <p:cNvSpPr>
                  <a:spLocks noChangeShapeType="1"/>
                </p:cNvSpPr>
                <p:nvPr/>
              </p:nvSpPr>
              <p:spPr bwMode="auto">
                <a:xfrm>
                  <a:off x="2064" y="2928"/>
                  <a:ext cx="96" cy="0"/>
                </a:xfrm>
                <a:prstGeom prst="line">
                  <a:avLst/>
                </a:prstGeom>
                <a:noFill/>
                <a:ln w="28575">
                  <a:solidFill>
                    <a:schemeClr val="tx1"/>
                  </a:solidFill>
                  <a:round/>
                  <a:headEnd/>
                  <a:tailEnd/>
                </a:ln>
              </p:spPr>
              <p:txBody>
                <a:bodyPr/>
                <a:lstStyle/>
                <a:p>
                  <a:endParaRPr lang="en-US"/>
                </a:p>
              </p:txBody>
            </p:sp>
            <p:sp>
              <p:nvSpPr>
                <p:cNvPr id="133289" name="Line 69"/>
                <p:cNvSpPr>
                  <a:spLocks noChangeShapeType="1"/>
                </p:cNvSpPr>
                <p:nvPr/>
              </p:nvSpPr>
              <p:spPr bwMode="auto">
                <a:xfrm>
                  <a:off x="1584" y="2832"/>
                  <a:ext cx="123" cy="0"/>
                </a:xfrm>
                <a:prstGeom prst="line">
                  <a:avLst/>
                </a:prstGeom>
                <a:noFill/>
                <a:ln w="28575">
                  <a:solidFill>
                    <a:schemeClr val="tx1"/>
                  </a:solidFill>
                  <a:round/>
                  <a:headEnd/>
                  <a:tailEnd/>
                </a:ln>
              </p:spPr>
              <p:txBody>
                <a:bodyPr/>
                <a:lstStyle/>
                <a:p>
                  <a:endParaRPr lang="en-US"/>
                </a:p>
              </p:txBody>
            </p:sp>
            <p:sp>
              <p:nvSpPr>
                <p:cNvPr id="133290" name="Line 70"/>
                <p:cNvSpPr>
                  <a:spLocks noChangeShapeType="1"/>
                </p:cNvSpPr>
                <p:nvPr/>
              </p:nvSpPr>
              <p:spPr bwMode="auto">
                <a:xfrm>
                  <a:off x="1584" y="3024"/>
                  <a:ext cx="126" cy="0"/>
                </a:xfrm>
                <a:prstGeom prst="line">
                  <a:avLst/>
                </a:prstGeom>
                <a:noFill/>
                <a:ln w="28575">
                  <a:solidFill>
                    <a:schemeClr val="tx1"/>
                  </a:solidFill>
                  <a:round/>
                  <a:headEnd/>
                  <a:tailEnd/>
                </a:ln>
              </p:spPr>
              <p:txBody>
                <a:bodyPr/>
                <a:lstStyle/>
                <a:p>
                  <a:endParaRPr lang="en-US"/>
                </a:p>
              </p:txBody>
            </p:sp>
            <p:grpSp>
              <p:nvGrpSpPr>
                <p:cNvPr id="24" name="Group 71"/>
                <p:cNvGrpSpPr>
                  <a:grpSpLocks/>
                </p:cNvGrpSpPr>
                <p:nvPr/>
              </p:nvGrpSpPr>
              <p:grpSpPr bwMode="auto">
                <a:xfrm>
                  <a:off x="1680" y="2784"/>
                  <a:ext cx="408" cy="288"/>
                  <a:chOff x="1680" y="2784"/>
                  <a:chExt cx="408" cy="288"/>
                </a:xfrm>
              </p:grpSpPr>
              <p:grpSp>
                <p:nvGrpSpPr>
                  <p:cNvPr id="25" name="Group 72"/>
                  <p:cNvGrpSpPr>
                    <a:grpSpLocks/>
                  </p:cNvGrpSpPr>
                  <p:nvPr/>
                </p:nvGrpSpPr>
                <p:grpSpPr bwMode="auto">
                  <a:xfrm>
                    <a:off x="1680" y="2784"/>
                    <a:ext cx="336" cy="288"/>
                    <a:chOff x="1680" y="3216"/>
                    <a:chExt cx="336" cy="288"/>
                  </a:xfrm>
                </p:grpSpPr>
                <p:grpSp>
                  <p:nvGrpSpPr>
                    <p:cNvPr id="26" name="Group 73"/>
                    <p:cNvGrpSpPr>
                      <a:grpSpLocks/>
                    </p:cNvGrpSpPr>
                    <p:nvPr/>
                  </p:nvGrpSpPr>
                  <p:grpSpPr bwMode="auto">
                    <a:xfrm>
                      <a:off x="1680" y="3216"/>
                      <a:ext cx="336" cy="144"/>
                      <a:chOff x="1584" y="3120"/>
                      <a:chExt cx="432" cy="240"/>
                    </a:xfrm>
                  </p:grpSpPr>
                  <p:sp>
                    <p:nvSpPr>
                      <p:cNvPr id="133299" name="Freeform 74"/>
                      <p:cNvSpPr>
                        <a:spLocks/>
                      </p:cNvSpPr>
                      <p:nvPr/>
                    </p:nvSpPr>
                    <p:spPr bwMode="auto">
                      <a:xfrm>
                        <a:off x="1680" y="3120"/>
                        <a:ext cx="336" cy="240"/>
                      </a:xfrm>
                      <a:custGeom>
                        <a:avLst/>
                        <a:gdLst>
                          <a:gd name="T0" fmla="*/ 0 w 336"/>
                          <a:gd name="T1" fmla="*/ 0 h 240"/>
                          <a:gd name="T2" fmla="*/ 192 w 336"/>
                          <a:gd name="T3" fmla="*/ 48 h 240"/>
                          <a:gd name="T4" fmla="*/ 288 w 336"/>
                          <a:gd name="T5" fmla="*/ 144 h 240"/>
                          <a:gd name="T6" fmla="*/ 336 w 336"/>
                          <a:gd name="T7" fmla="*/ 240 h 240"/>
                          <a:gd name="T8" fmla="*/ 0 60000 65536"/>
                          <a:gd name="T9" fmla="*/ 0 60000 65536"/>
                          <a:gd name="T10" fmla="*/ 0 60000 65536"/>
                          <a:gd name="T11" fmla="*/ 0 60000 65536"/>
                          <a:gd name="T12" fmla="*/ 0 w 336"/>
                          <a:gd name="T13" fmla="*/ 0 h 240"/>
                          <a:gd name="T14" fmla="*/ 336 w 336"/>
                          <a:gd name="T15" fmla="*/ 240 h 240"/>
                        </a:gdLst>
                        <a:ahLst/>
                        <a:cxnLst>
                          <a:cxn ang="T8">
                            <a:pos x="T0" y="T1"/>
                          </a:cxn>
                          <a:cxn ang="T9">
                            <a:pos x="T2" y="T3"/>
                          </a:cxn>
                          <a:cxn ang="T10">
                            <a:pos x="T4" y="T5"/>
                          </a:cxn>
                          <a:cxn ang="T11">
                            <a:pos x="T6" y="T7"/>
                          </a:cxn>
                        </a:cxnLst>
                        <a:rect l="T12" t="T13" r="T14" b="T15"/>
                        <a:pathLst>
                          <a:path w="336" h="240">
                            <a:moveTo>
                              <a:pt x="0" y="0"/>
                            </a:moveTo>
                            <a:cubicBezTo>
                              <a:pt x="72" y="12"/>
                              <a:pt x="144" y="24"/>
                              <a:pt x="192" y="48"/>
                            </a:cubicBezTo>
                            <a:cubicBezTo>
                              <a:pt x="240" y="72"/>
                              <a:pt x="264" y="112"/>
                              <a:pt x="288" y="144"/>
                            </a:cubicBezTo>
                            <a:cubicBezTo>
                              <a:pt x="312" y="176"/>
                              <a:pt x="324" y="208"/>
                              <a:pt x="336" y="240"/>
                            </a:cubicBezTo>
                          </a:path>
                        </a:pathLst>
                      </a:custGeom>
                      <a:noFill/>
                      <a:ln w="28575" cmpd="sng">
                        <a:solidFill>
                          <a:schemeClr val="tx1"/>
                        </a:solidFill>
                        <a:round/>
                        <a:headEnd/>
                        <a:tailEnd/>
                      </a:ln>
                    </p:spPr>
                    <p:txBody>
                      <a:bodyPr/>
                      <a:lstStyle/>
                      <a:p>
                        <a:endParaRPr lang="en-US"/>
                      </a:p>
                    </p:txBody>
                  </p:sp>
                  <p:sp>
                    <p:nvSpPr>
                      <p:cNvPr id="133300" name="Line 75"/>
                      <p:cNvSpPr>
                        <a:spLocks noChangeShapeType="1"/>
                      </p:cNvSpPr>
                      <p:nvPr/>
                    </p:nvSpPr>
                    <p:spPr bwMode="auto">
                      <a:xfrm flipH="1">
                        <a:off x="1584" y="3120"/>
                        <a:ext cx="96" cy="0"/>
                      </a:xfrm>
                      <a:prstGeom prst="line">
                        <a:avLst/>
                      </a:prstGeom>
                      <a:noFill/>
                      <a:ln w="28575">
                        <a:solidFill>
                          <a:schemeClr val="tx1"/>
                        </a:solidFill>
                        <a:round/>
                        <a:headEnd/>
                        <a:tailEnd/>
                      </a:ln>
                    </p:spPr>
                    <p:txBody>
                      <a:bodyPr/>
                      <a:lstStyle/>
                      <a:p>
                        <a:endParaRPr lang="en-US"/>
                      </a:p>
                    </p:txBody>
                  </p:sp>
                </p:grpSp>
                <p:grpSp>
                  <p:nvGrpSpPr>
                    <p:cNvPr id="27" name="Group 76"/>
                    <p:cNvGrpSpPr>
                      <a:grpSpLocks/>
                    </p:cNvGrpSpPr>
                    <p:nvPr/>
                  </p:nvGrpSpPr>
                  <p:grpSpPr bwMode="auto">
                    <a:xfrm flipV="1">
                      <a:off x="1680" y="3360"/>
                      <a:ext cx="336" cy="144"/>
                      <a:chOff x="1584" y="3120"/>
                      <a:chExt cx="432" cy="240"/>
                    </a:xfrm>
                  </p:grpSpPr>
                  <p:sp>
                    <p:nvSpPr>
                      <p:cNvPr id="133297" name="Freeform 77"/>
                      <p:cNvSpPr>
                        <a:spLocks/>
                      </p:cNvSpPr>
                      <p:nvPr/>
                    </p:nvSpPr>
                    <p:spPr bwMode="auto">
                      <a:xfrm>
                        <a:off x="1680" y="3120"/>
                        <a:ext cx="336" cy="240"/>
                      </a:xfrm>
                      <a:custGeom>
                        <a:avLst/>
                        <a:gdLst>
                          <a:gd name="T0" fmla="*/ 0 w 336"/>
                          <a:gd name="T1" fmla="*/ 0 h 240"/>
                          <a:gd name="T2" fmla="*/ 192 w 336"/>
                          <a:gd name="T3" fmla="*/ 48 h 240"/>
                          <a:gd name="T4" fmla="*/ 288 w 336"/>
                          <a:gd name="T5" fmla="*/ 144 h 240"/>
                          <a:gd name="T6" fmla="*/ 336 w 336"/>
                          <a:gd name="T7" fmla="*/ 240 h 240"/>
                          <a:gd name="T8" fmla="*/ 0 60000 65536"/>
                          <a:gd name="T9" fmla="*/ 0 60000 65536"/>
                          <a:gd name="T10" fmla="*/ 0 60000 65536"/>
                          <a:gd name="T11" fmla="*/ 0 60000 65536"/>
                          <a:gd name="T12" fmla="*/ 0 w 336"/>
                          <a:gd name="T13" fmla="*/ 0 h 240"/>
                          <a:gd name="T14" fmla="*/ 336 w 336"/>
                          <a:gd name="T15" fmla="*/ 240 h 240"/>
                        </a:gdLst>
                        <a:ahLst/>
                        <a:cxnLst>
                          <a:cxn ang="T8">
                            <a:pos x="T0" y="T1"/>
                          </a:cxn>
                          <a:cxn ang="T9">
                            <a:pos x="T2" y="T3"/>
                          </a:cxn>
                          <a:cxn ang="T10">
                            <a:pos x="T4" y="T5"/>
                          </a:cxn>
                          <a:cxn ang="T11">
                            <a:pos x="T6" y="T7"/>
                          </a:cxn>
                        </a:cxnLst>
                        <a:rect l="T12" t="T13" r="T14" b="T15"/>
                        <a:pathLst>
                          <a:path w="336" h="240">
                            <a:moveTo>
                              <a:pt x="0" y="0"/>
                            </a:moveTo>
                            <a:cubicBezTo>
                              <a:pt x="72" y="12"/>
                              <a:pt x="144" y="24"/>
                              <a:pt x="192" y="48"/>
                            </a:cubicBezTo>
                            <a:cubicBezTo>
                              <a:pt x="240" y="72"/>
                              <a:pt x="264" y="112"/>
                              <a:pt x="288" y="144"/>
                            </a:cubicBezTo>
                            <a:cubicBezTo>
                              <a:pt x="312" y="176"/>
                              <a:pt x="324" y="208"/>
                              <a:pt x="336" y="240"/>
                            </a:cubicBezTo>
                          </a:path>
                        </a:pathLst>
                      </a:custGeom>
                      <a:noFill/>
                      <a:ln w="28575" cmpd="sng">
                        <a:solidFill>
                          <a:schemeClr val="tx1"/>
                        </a:solidFill>
                        <a:round/>
                        <a:headEnd/>
                        <a:tailEnd/>
                      </a:ln>
                    </p:spPr>
                    <p:txBody>
                      <a:bodyPr/>
                      <a:lstStyle/>
                      <a:p>
                        <a:endParaRPr lang="en-US"/>
                      </a:p>
                    </p:txBody>
                  </p:sp>
                  <p:sp>
                    <p:nvSpPr>
                      <p:cNvPr id="133298" name="Line 78"/>
                      <p:cNvSpPr>
                        <a:spLocks noChangeShapeType="1"/>
                      </p:cNvSpPr>
                      <p:nvPr/>
                    </p:nvSpPr>
                    <p:spPr bwMode="auto">
                      <a:xfrm flipH="1">
                        <a:off x="1584" y="3120"/>
                        <a:ext cx="96" cy="0"/>
                      </a:xfrm>
                      <a:prstGeom prst="line">
                        <a:avLst/>
                      </a:prstGeom>
                      <a:noFill/>
                      <a:ln w="28575">
                        <a:solidFill>
                          <a:schemeClr val="tx1"/>
                        </a:solidFill>
                        <a:round/>
                        <a:headEnd/>
                        <a:tailEnd/>
                      </a:ln>
                    </p:spPr>
                    <p:txBody>
                      <a:bodyPr/>
                      <a:lstStyle/>
                      <a:p>
                        <a:endParaRPr lang="en-US"/>
                      </a:p>
                    </p:txBody>
                  </p:sp>
                </p:grpSp>
                <p:sp>
                  <p:nvSpPr>
                    <p:cNvPr id="133296" name="Freeform 79"/>
                    <p:cNvSpPr>
                      <a:spLocks/>
                    </p:cNvSpPr>
                    <p:nvPr/>
                  </p:nvSpPr>
                  <p:spPr bwMode="auto">
                    <a:xfrm>
                      <a:off x="1680" y="3216"/>
                      <a:ext cx="56" cy="288"/>
                    </a:xfrm>
                    <a:custGeom>
                      <a:avLst/>
                      <a:gdLst>
                        <a:gd name="T0" fmla="*/ 0 w 56"/>
                        <a:gd name="T1" fmla="*/ 0 h 288"/>
                        <a:gd name="T2" fmla="*/ 48 w 56"/>
                        <a:gd name="T3" fmla="*/ 96 h 288"/>
                        <a:gd name="T4" fmla="*/ 48 w 56"/>
                        <a:gd name="T5" fmla="*/ 192 h 288"/>
                        <a:gd name="T6" fmla="*/ 0 w 56"/>
                        <a:gd name="T7" fmla="*/ 288 h 288"/>
                        <a:gd name="T8" fmla="*/ 0 60000 65536"/>
                        <a:gd name="T9" fmla="*/ 0 60000 65536"/>
                        <a:gd name="T10" fmla="*/ 0 60000 65536"/>
                        <a:gd name="T11" fmla="*/ 0 60000 65536"/>
                        <a:gd name="T12" fmla="*/ 0 w 56"/>
                        <a:gd name="T13" fmla="*/ 0 h 288"/>
                        <a:gd name="T14" fmla="*/ 56 w 56"/>
                        <a:gd name="T15" fmla="*/ 288 h 288"/>
                      </a:gdLst>
                      <a:ahLst/>
                      <a:cxnLst>
                        <a:cxn ang="T8">
                          <a:pos x="T0" y="T1"/>
                        </a:cxn>
                        <a:cxn ang="T9">
                          <a:pos x="T2" y="T3"/>
                        </a:cxn>
                        <a:cxn ang="T10">
                          <a:pos x="T4" y="T5"/>
                        </a:cxn>
                        <a:cxn ang="T11">
                          <a:pos x="T6" y="T7"/>
                        </a:cxn>
                      </a:cxnLst>
                      <a:rect l="T12" t="T13" r="T14" b="T15"/>
                      <a:pathLst>
                        <a:path w="56" h="288">
                          <a:moveTo>
                            <a:pt x="0" y="0"/>
                          </a:moveTo>
                          <a:cubicBezTo>
                            <a:pt x="20" y="32"/>
                            <a:pt x="40" y="64"/>
                            <a:pt x="48" y="96"/>
                          </a:cubicBezTo>
                          <a:cubicBezTo>
                            <a:pt x="56" y="128"/>
                            <a:pt x="56" y="160"/>
                            <a:pt x="48" y="192"/>
                          </a:cubicBezTo>
                          <a:cubicBezTo>
                            <a:pt x="40" y="224"/>
                            <a:pt x="20" y="256"/>
                            <a:pt x="0" y="288"/>
                          </a:cubicBezTo>
                        </a:path>
                      </a:pathLst>
                    </a:custGeom>
                    <a:noFill/>
                    <a:ln w="28575" cmpd="sng">
                      <a:solidFill>
                        <a:schemeClr val="tx1"/>
                      </a:solidFill>
                      <a:round/>
                      <a:headEnd/>
                      <a:tailEnd/>
                    </a:ln>
                  </p:spPr>
                  <p:txBody>
                    <a:bodyPr/>
                    <a:lstStyle/>
                    <a:p>
                      <a:endParaRPr lang="en-US"/>
                    </a:p>
                  </p:txBody>
                </p:sp>
              </p:grpSp>
              <p:sp>
                <p:nvSpPr>
                  <p:cNvPr id="133293" name="Oval 80"/>
                  <p:cNvSpPr>
                    <a:spLocks noChangeArrowheads="1"/>
                  </p:cNvSpPr>
                  <p:nvPr/>
                </p:nvSpPr>
                <p:spPr bwMode="auto">
                  <a:xfrm>
                    <a:off x="2012" y="2900"/>
                    <a:ext cx="76" cy="72"/>
                  </a:xfrm>
                  <a:prstGeom prst="ellipse">
                    <a:avLst/>
                  </a:prstGeom>
                  <a:solidFill>
                    <a:schemeClr val="bg1"/>
                  </a:solidFill>
                  <a:ln w="28575">
                    <a:solidFill>
                      <a:schemeClr val="tx1"/>
                    </a:solidFill>
                    <a:round/>
                    <a:headEnd/>
                    <a:tailEnd/>
                  </a:ln>
                </p:spPr>
                <p:txBody>
                  <a:bodyPr wrap="none" anchor="ctr"/>
                  <a:lstStyle/>
                  <a:p>
                    <a:endParaRPr lang="en-US"/>
                  </a:p>
                </p:txBody>
              </p:sp>
            </p:grpSp>
          </p:grpSp>
          <p:sp>
            <p:nvSpPr>
              <p:cNvPr id="133195" name="Line 81"/>
              <p:cNvSpPr>
                <a:spLocks noChangeShapeType="1"/>
              </p:cNvSpPr>
              <p:nvPr/>
            </p:nvSpPr>
            <p:spPr bwMode="auto">
              <a:xfrm>
                <a:off x="2112" y="768"/>
                <a:ext cx="0" cy="912"/>
              </a:xfrm>
              <a:prstGeom prst="line">
                <a:avLst/>
              </a:prstGeom>
              <a:noFill/>
              <a:ln w="28575">
                <a:solidFill>
                  <a:schemeClr val="tx1"/>
                </a:solidFill>
                <a:round/>
                <a:headEnd/>
                <a:tailEnd/>
              </a:ln>
            </p:spPr>
            <p:txBody>
              <a:bodyPr/>
              <a:lstStyle/>
              <a:p>
                <a:endParaRPr lang="en-US"/>
              </a:p>
            </p:txBody>
          </p:sp>
          <p:grpSp>
            <p:nvGrpSpPr>
              <p:cNvPr id="28" name="Group 82"/>
              <p:cNvGrpSpPr>
                <a:grpSpLocks/>
              </p:cNvGrpSpPr>
              <p:nvPr/>
            </p:nvGrpSpPr>
            <p:grpSpPr bwMode="auto">
              <a:xfrm rot="-5400000">
                <a:off x="2208" y="1824"/>
                <a:ext cx="576" cy="288"/>
                <a:chOff x="1584" y="2784"/>
                <a:chExt cx="576" cy="288"/>
              </a:xfrm>
            </p:grpSpPr>
            <p:sp>
              <p:nvSpPr>
                <p:cNvPr id="133275" name="Line 83"/>
                <p:cNvSpPr>
                  <a:spLocks noChangeShapeType="1"/>
                </p:cNvSpPr>
                <p:nvPr/>
              </p:nvSpPr>
              <p:spPr bwMode="auto">
                <a:xfrm>
                  <a:off x="2064" y="2928"/>
                  <a:ext cx="96" cy="0"/>
                </a:xfrm>
                <a:prstGeom prst="line">
                  <a:avLst/>
                </a:prstGeom>
                <a:noFill/>
                <a:ln w="28575">
                  <a:solidFill>
                    <a:schemeClr val="tx1"/>
                  </a:solidFill>
                  <a:round/>
                  <a:headEnd/>
                  <a:tailEnd/>
                </a:ln>
              </p:spPr>
              <p:txBody>
                <a:bodyPr/>
                <a:lstStyle/>
                <a:p>
                  <a:endParaRPr lang="en-US"/>
                </a:p>
              </p:txBody>
            </p:sp>
            <p:sp>
              <p:nvSpPr>
                <p:cNvPr id="133276" name="Line 84"/>
                <p:cNvSpPr>
                  <a:spLocks noChangeShapeType="1"/>
                </p:cNvSpPr>
                <p:nvPr/>
              </p:nvSpPr>
              <p:spPr bwMode="auto">
                <a:xfrm>
                  <a:off x="1584" y="2832"/>
                  <a:ext cx="123" cy="0"/>
                </a:xfrm>
                <a:prstGeom prst="line">
                  <a:avLst/>
                </a:prstGeom>
                <a:noFill/>
                <a:ln w="28575">
                  <a:solidFill>
                    <a:schemeClr val="tx1"/>
                  </a:solidFill>
                  <a:round/>
                  <a:headEnd/>
                  <a:tailEnd/>
                </a:ln>
              </p:spPr>
              <p:txBody>
                <a:bodyPr/>
                <a:lstStyle/>
                <a:p>
                  <a:endParaRPr lang="en-US"/>
                </a:p>
              </p:txBody>
            </p:sp>
            <p:sp>
              <p:nvSpPr>
                <p:cNvPr id="133277" name="Line 85"/>
                <p:cNvSpPr>
                  <a:spLocks noChangeShapeType="1"/>
                </p:cNvSpPr>
                <p:nvPr/>
              </p:nvSpPr>
              <p:spPr bwMode="auto">
                <a:xfrm>
                  <a:off x="1584" y="3024"/>
                  <a:ext cx="126" cy="0"/>
                </a:xfrm>
                <a:prstGeom prst="line">
                  <a:avLst/>
                </a:prstGeom>
                <a:noFill/>
                <a:ln w="28575">
                  <a:solidFill>
                    <a:schemeClr val="tx1"/>
                  </a:solidFill>
                  <a:round/>
                  <a:headEnd/>
                  <a:tailEnd/>
                </a:ln>
              </p:spPr>
              <p:txBody>
                <a:bodyPr/>
                <a:lstStyle/>
                <a:p>
                  <a:endParaRPr lang="en-US"/>
                </a:p>
              </p:txBody>
            </p:sp>
            <p:grpSp>
              <p:nvGrpSpPr>
                <p:cNvPr id="29" name="Group 86"/>
                <p:cNvGrpSpPr>
                  <a:grpSpLocks/>
                </p:cNvGrpSpPr>
                <p:nvPr/>
              </p:nvGrpSpPr>
              <p:grpSpPr bwMode="auto">
                <a:xfrm>
                  <a:off x="1680" y="2784"/>
                  <a:ext cx="408" cy="288"/>
                  <a:chOff x="1680" y="2784"/>
                  <a:chExt cx="408" cy="288"/>
                </a:xfrm>
              </p:grpSpPr>
              <p:grpSp>
                <p:nvGrpSpPr>
                  <p:cNvPr id="30" name="Group 87"/>
                  <p:cNvGrpSpPr>
                    <a:grpSpLocks/>
                  </p:cNvGrpSpPr>
                  <p:nvPr/>
                </p:nvGrpSpPr>
                <p:grpSpPr bwMode="auto">
                  <a:xfrm>
                    <a:off x="1680" y="2784"/>
                    <a:ext cx="336" cy="288"/>
                    <a:chOff x="1680" y="3216"/>
                    <a:chExt cx="336" cy="288"/>
                  </a:xfrm>
                </p:grpSpPr>
                <p:grpSp>
                  <p:nvGrpSpPr>
                    <p:cNvPr id="31" name="Group 88"/>
                    <p:cNvGrpSpPr>
                      <a:grpSpLocks/>
                    </p:cNvGrpSpPr>
                    <p:nvPr/>
                  </p:nvGrpSpPr>
                  <p:grpSpPr bwMode="auto">
                    <a:xfrm>
                      <a:off x="1680" y="3216"/>
                      <a:ext cx="336" cy="144"/>
                      <a:chOff x="1584" y="3120"/>
                      <a:chExt cx="432" cy="240"/>
                    </a:xfrm>
                  </p:grpSpPr>
                  <p:sp>
                    <p:nvSpPr>
                      <p:cNvPr id="133286" name="Freeform 89"/>
                      <p:cNvSpPr>
                        <a:spLocks/>
                      </p:cNvSpPr>
                      <p:nvPr/>
                    </p:nvSpPr>
                    <p:spPr bwMode="auto">
                      <a:xfrm>
                        <a:off x="1680" y="3120"/>
                        <a:ext cx="336" cy="240"/>
                      </a:xfrm>
                      <a:custGeom>
                        <a:avLst/>
                        <a:gdLst>
                          <a:gd name="T0" fmla="*/ 0 w 336"/>
                          <a:gd name="T1" fmla="*/ 0 h 240"/>
                          <a:gd name="T2" fmla="*/ 192 w 336"/>
                          <a:gd name="T3" fmla="*/ 48 h 240"/>
                          <a:gd name="T4" fmla="*/ 288 w 336"/>
                          <a:gd name="T5" fmla="*/ 144 h 240"/>
                          <a:gd name="T6" fmla="*/ 336 w 336"/>
                          <a:gd name="T7" fmla="*/ 240 h 240"/>
                          <a:gd name="T8" fmla="*/ 0 60000 65536"/>
                          <a:gd name="T9" fmla="*/ 0 60000 65536"/>
                          <a:gd name="T10" fmla="*/ 0 60000 65536"/>
                          <a:gd name="T11" fmla="*/ 0 60000 65536"/>
                          <a:gd name="T12" fmla="*/ 0 w 336"/>
                          <a:gd name="T13" fmla="*/ 0 h 240"/>
                          <a:gd name="T14" fmla="*/ 336 w 336"/>
                          <a:gd name="T15" fmla="*/ 240 h 240"/>
                        </a:gdLst>
                        <a:ahLst/>
                        <a:cxnLst>
                          <a:cxn ang="T8">
                            <a:pos x="T0" y="T1"/>
                          </a:cxn>
                          <a:cxn ang="T9">
                            <a:pos x="T2" y="T3"/>
                          </a:cxn>
                          <a:cxn ang="T10">
                            <a:pos x="T4" y="T5"/>
                          </a:cxn>
                          <a:cxn ang="T11">
                            <a:pos x="T6" y="T7"/>
                          </a:cxn>
                        </a:cxnLst>
                        <a:rect l="T12" t="T13" r="T14" b="T15"/>
                        <a:pathLst>
                          <a:path w="336" h="240">
                            <a:moveTo>
                              <a:pt x="0" y="0"/>
                            </a:moveTo>
                            <a:cubicBezTo>
                              <a:pt x="72" y="12"/>
                              <a:pt x="144" y="24"/>
                              <a:pt x="192" y="48"/>
                            </a:cubicBezTo>
                            <a:cubicBezTo>
                              <a:pt x="240" y="72"/>
                              <a:pt x="264" y="112"/>
                              <a:pt x="288" y="144"/>
                            </a:cubicBezTo>
                            <a:cubicBezTo>
                              <a:pt x="312" y="176"/>
                              <a:pt x="324" y="208"/>
                              <a:pt x="336" y="240"/>
                            </a:cubicBezTo>
                          </a:path>
                        </a:pathLst>
                      </a:custGeom>
                      <a:noFill/>
                      <a:ln w="28575" cmpd="sng">
                        <a:solidFill>
                          <a:schemeClr val="tx1"/>
                        </a:solidFill>
                        <a:round/>
                        <a:headEnd/>
                        <a:tailEnd/>
                      </a:ln>
                    </p:spPr>
                    <p:txBody>
                      <a:bodyPr/>
                      <a:lstStyle/>
                      <a:p>
                        <a:endParaRPr lang="en-US"/>
                      </a:p>
                    </p:txBody>
                  </p:sp>
                  <p:sp>
                    <p:nvSpPr>
                      <p:cNvPr id="133287" name="Line 90"/>
                      <p:cNvSpPr>
                        <a:spLocks noChangeShapeType="1"/>
                      </p:cNvSpPr>
                      <p:nvPr/>
                    </p:nvSpPr>
                    <p:spPr bwMode="auto">
                      <a:xfrm flipH="1">
                        <a:off x="1584" y="3120"/>
                        <a:ext cx="96" cy="0"/>
                      </a:xfrm>
                      <a:prstGeom prst="line">
                        <a:avLst/>
                      </a:prstGeom>
                      <a:noFill/>
                      <a:ln w="28575">
                        <a:solidFill>
                          <a:schemeClr val="tx1"/>
                        </a:solidFill>
                        <a:round/>
                        <a:headEnd/>
                        <a:tailEnd/>
                      </a:ln>
                    </p:spPr>
                    <p:txBody>
                      <a:bodyPr/>
                      <a:lstStyle/>
                      <a:p>
                        <a:endParaRPr lang="en-US"/>
                      </a:p>
                    </p:txBody>
                  </p:sp>
                </p:grpSp>
                <p:grpSp>
                  <p:nvGrpSpPr>
                    <p:cNvPr id="133281" name="Group 91"/>
                    <p:cNvGrpSpPr>
                      <a:grpSpLocks/>
                    </p:cNvGrpSpPr>
                    <p:nvPr/>
                  </p:nvGrpSpPr>
                  <p:grpSpPr bwMode="auto">
                    <a:xfrm flipV="1">
                      <a:off x="1680" y="3360"/>
                      <a:ext cx="336" cy="144"/>
                      <a:chOff x="1584" y="3120"/>
                      <a:chExt cx="432" cy="240"/>
                    </a:xfrm>
                  </p:grpSpPr>
                  <p:sp>
                    <p:nvSpPr>
                      <p:cNvPr id="133284" name="Freeform 92"/>
                      <p:cNvSpPr>
                        <a:spLocks/>
                      </p:cNvSpPr>
                      <p:nvPr/>
                    </p:nvSpPr>
                    <p:spPr bwMode="auto">
                      <a:xfrm>
                        <a:off x="1680" y="3120"/>
                        <a:ext cx="336" cy="240"/>
                      </a:xfrm>
                      <a:custGeom>
                        <a:avLst/>
                        <a:gdLst>
                          <a:gd name="T0" fmla="*/ 0 w 336"/>
                          <a:gd name="T1" fmla="*/ 0 h 240"/>
                          <a:gd name="T2" fmla="*/ 192 w 336"/>
                          <a:gd name="T3" fmla="*/ 48 h 240"/>
                          <a:gd name="T4" fmla="*/ 288 w 336"/>
                          <a:gd name="T5" fmla="*/ 144 h 240"/>
                          <a:gd name="T6" fmla="*/ 336 w 336"/>
                          <a:gd name="T7" fmla="*/ 240 h 240"/>
                          <a:gd name="T8" fmla="*/ 0 60000 65536"/>
                          <a:gd name="T9" fmla="*/ 0 60000 65536"/>
                          <a:gd name="T10" fmla="*/ 0 60000 65536"/>
                          <a:gd name="T11" fmla="*/ 0 60000 65536"/>
                          <a:gd name="T12" fmla="*/ 0 w 336"/>
                          <a:gd name="T13" fmla="*/ 0 h 240"/>
                          <a:gd name="T14" fmla="*/ 336 w 336"/>
                          <a:gd name="T15" fmla="*/ 240 h 240"/>
                        </a:gdLst>
                        <a:ahLst/>
                        <a:cxnLst>
                          <a:cxn ang="T8">
                            <a:pos x="T0" y="T1"/>
                          </a:cxn>
                          <a:cxn ang="T9">
                            <a:pos x="T2" y="T3"/>
                          </a:cxn>
                          <a:cxn ang="T10">
                            <a:pos x="T4" y="T5"/>
                          </a:cxn>
                          <a:cxn ang="T11">
                            <a:pos x="T6" y="T7"/>
                          </a:cxn>
                        </a:cxnLst>
                        <a:rect l="T12" t="T13" r="T14" b="T15"/>
                        <a:pathLst>
                          <a:path w="336" h="240">
                            <a:moveTo>
                              <a:pt x="0" y="0"/>
                            </a:moveTo>
                            <a:cubicBezTo>
                              <a:pt x="72" y="12"/>
                              <a:pt x="144" y="24"/>
                              <a:pt x="192" y="48"/>
                            </a:cubicBezTo>
                            <a:cubicBezTo>
                              <a:pt x="240" y="72"/>
                              <a:pt x="264" y="112"/>
                              <a:pt x="288" y="144"/>
                            </a:cubicBezTo>
                            <a:cubicBezTo>
                              <a:pt x="312" y="176"/>
                              <a:pt x="324" y="208"/>
                              <a:pt x="336" y="240"/>
                            </a:cubicBezTo>
                          </a:path>
                        </a:pathLst>
                      </a:custGeom>
                      <a:noFill/>
                      <a:ln w="28575" cmpd="sng">
                        <a:solidFill>
                          <a:schemeClr val="tx1"/>
                        </a:solidFill>
                        <a:round/>
                        <a:headEnd/>
                        <a:tailEnd/>
                      </a:ln>
                    </p:spPr>
                    <p:txBody>
                      <a:bodyPr/>
                      <a:lstStyle/>
                      <a:p>
                        <a:endParaRPr lang="en-US"/>
                      </a:p>
                    </p:txBody>
                  </p:sp>
                  <p:sp>
                    <p:nvSpPr>
                      <p:cNvPr id="133285" name="Line 93"/>
                      <p:cNvSpPr>
                        <a:spLocks noChangeShapeType="1"/>
                      </p:cNvSpPr>
                      <p:nvPr/>
                    </p:nvSpPr>
                    <p:spPr bwMode="auto">
                      <a:xfrm flipH="1">
                        <a:off x="1584" y="3120"/>
                        <a:ext cx="96" cy="0"/>
                      </a:xfrm>
                      <a:prstGeom prst="line">
                        <a:avLst/>
                      </a:prstGeom>
                      <a:noFill/>
                      <a:ln w="28575">
                        <a:solidFill>
                          <a:schemeClr val="tx1"/>
                        </a:solidFill>
                        <a:round/>
                        <a:headEnd/>
                        <a:tailEnd/>
                      </a:ln>
                    </p:spPr>
                    <p:txBody>
                      <a:bodyPr/>
                      <a:lstStyle/>
                      <a:p>
                        <a:endParaRPr lang="en-US"/>
                      </a:p>
                    </p:txBody>
                  </p:sp>
                </p:grpSp>
                <p:sp>
                  <p:nvSpPr>
                    <p:cNvPr id="133283" name="Freeform 94"/>
                    <p:cNvSpPr>
                      <a:spLocks/>
                    </p:cNvSpPr>
                    <p:nvPr/>
                  </p:nvSpPr>
                  <p:spPr bwMode="auto">
                    <a:xfrm>
                      <a:off x="1680" y="3216"/>
                      <a:ext cx="56" cy="288"/>
                    </a:xfrm>
                    <a:custGeom>
                      <a:avLst/>
                      <a:gdLst>
                        <a:gd name="T0" fmla="*/ 0 w 56"/>
                        <a:gd name="T1" fmla="*/ 0 h 288"/>
                        <a:gd name="T2" fmla="*/ 48 w 56"/>
                        <a:gd name="T3" fmla="*/ 96 h 288"/>
                        <a:gd name="T4" fmla="*/ 48 w 56"/>
                        <a:gd name="T5" fmla="*/ 192 h 288"/>
                        <a:gd name="T6" fmla="*/ 0 w 56"/>
                        <a:gd name="T7" fmla="*/ 288 h 288"/>
                        <a:gd name="T8" fmla="*/ 0 60000 65536"/>
                        <a:gd name="T9" fmla="*/ 0 60000 65536"/>
                        <a:gd name="T10" fmla="*/ 0 60000 65536"/>
                        <a:gd name="T11" fmla="*/ 0 60000 65536"/>
                        <a:gd name="T12" fmla="*/ 0 w 56"/>
                        <a:gd name="T13" fmla="*/ 0 h 288"/>
                        <a:gd name="T14" fmla="*/ 56 w 56"/>
                        <a:gd name="T15" fmla="*/ 288 h 288"/>
                      </a:gdLst>
                      <a:ahLst/>
                      <a:cxnLst>
                        <a:cxn ang="T8">
                          <a:pos x="T0" y="T1"/>
                        </a:cxn>
                        <a:cxn ang="T9">
                          <a:pos x="T2" y="T3"/>
                        </a:cxn>
                        <a:cxn ang="T10">
                          <a:pos x="T4" y="T5"/>
                        </a:cxn>
                        <a:cxn ang="T11">
                          <a:pos x="T6" y="T7"/>
                        </a:cxn>
                      </a:cxnLst>
                      <a:rect l="T12" t="T13" r="T14" b="T15"/>
                      <a:pathLst>
                        <a:path w="56" h="288">
                          <a:moveTo>
                            <a:pt x="0" y="0"/>
                          </a:moveTo>
                          <a:cubicBezTo>
                            <a:pt x="20" y="32"/>
                            <a:pt x="40" y="64"/>
                            <a:pt x="48" y="96"/>
                          </a:cubicBezTo>
                          <a:cubicBezTo>
                            <a:pt x="56" y="128"/>
                            <a:pt x="56" y="160"/>
                            <a:pt x="48" y="192"/>
                          </a:cubicBezTo>
                          <a:cubicBezTo>
                            <a:pt x="40" y="224"/>
                            <a:pt x="20" y="256"/>
                            <a:pt x="0" y="288"/>
                          </a:cubicBezTo>
                        </a:path>
                      </a:pathLst>
                    </a:custGeom>
                    <a:noFill/>
                    <a:ln w="28575" cmpd="sng">
                      <a:solidFill>
                        <a:schemeClr val="tx1"/>
                      </a:solidFill>
                      <a:round/>
                      <a:headEnd/>
                      <a:tailEnd/>
                    </a:ln>
                  </p:spPr>
                  <p:txBody>
                    <a:bodyPr/>
                    <a:lstStyle/>
                    <a:p>
                      <a:endParaRPr lang="en-US"/>
                    </a:p>
                  </p:txBody>
                </p:sp>
              </p:grpSp>
              <p:sp>
                <p:nvSpPr>
                  <p:cNvPr id="133280" name="Oval 95"/>
                  <p:cNvSpPr>
                    <a:spLocks noChangeArrowheads="1"/>
                  </p:cNvSpPr>
                  <p:nvPr/>
                </p:nvSpPr>
                <p:spPr bwMode="auto">
                  <a:xfrm>
                    <a:off x="2012" y="2900"/>
                    <a:ext cx="76" cy="72"/>
                  </a:xfrm>
                  <a:prstGeom prst="ellipse">
                    <a:avLst/>
                  </a:prstGeom>
                  <a:solidFill>
                    <a:schemeClr val="bg1"/>
                  </a:solidFill>
                  <a:ln w="28575">
                    <a:solidFill>
                      <a:schemeClr val="tx1"/>
                    </a:solidFill>
                    <a:round/>
                    <a:headEnd/>
                    <a:tailEnd/>
                  </a:ln>
                </p:spPr>
                <p:txBody>
                  <a:bodyPr wrap="none" anchor="ctr"/>
                  <a:lstStyle/>
                  <a:p>
                    <a:endParaRPr lang="en-US"/>
                  </a:p>
                </p:txBody>
              </p:sp>
            </p:grpSp>
          </p:grpSp>
          <p:sp>
            <p:nvSpPr>
              <p:cNvPr id="133197" name="Line 96"/>
              <p:cNvSpPr>
                <a:spLocks noChangeShapeType="1"/>
              </p:cNvSpPr>
              <p:nvPr/>
            </p:nvSpPr>
            <p:spPr bwMode="auto">
              <a:xfrm>
                <a:off x="2496" y="768"/>
                <a:ext cx="0" cy="912"/>
              </a:xfrm>
              <a:prstGeom prst="line">
                <a:avLst/>
              </a:prstGeom>
              <a:noFill/>
              <a:ln w="28575">
                <a:solidFill>
                  <a:schemeClr val="tx1"/>
                </a:solidFill>
                <a:round/>
                <a:headEnd/>
                <a:tailEnd/>
              </a:ln>
            </p:spPr>
            <p:txBody>
              <a:bodyPr/>
              <a:lstStyle/>
              <a:p>
                <a:endParaRPr lang="en-US"/>
              </a:p>
            </p:txBody>
          </p:sp>
          <p:grpSp>
            <p:nvGrpSpPr>
              <p:cNvPr id="133282" name="Group 97"/>
              <p:cNvGrpSpPr>
                <a:grpSpLocks/>
              </p:cNvGrpSpPr>
              <p:nvPr/>
            </p:nvGrpSpPr>
            <p:grpSpPr bwMode="auto">
              <a:xfrm rot="-5400000">
                <a:off x="2592" y="1824"/>
                <a:ext cx="576" cy="288"/>
                <a:chOff x="1584" y="2784"/>
                <a:chExt cx="576" cy="288"/>
              </a:xfrm>
            </p:grpSpPr>
            <p:sp>
              <p:nvSpPr>
                <p:cNvPr id="133262" name="Line 98"/>
                <p:cNvSpPr>
                  <a:spLocks noChangeShapeType="1"/>
                </p:cNvSpPr>
                <p:nvPr/>
              </p:nvSpPr>
              <p:spPr bwMode="auto">
                <a:xfrm>
                  <a:off x="2064" y="2928"/>
                  <a:ext cx="96" cy="0"/>
                </a:xfrm>
                <a:prstGeom prst="line">
                  <a:avLst/>
                </a:prstGeom>
                <a:noFill/>
                <a:ln w="28575">
                  <a:solidFill>
                    <a:schemeClr val="tx1"/>
                  </a:solidFill>
                  <a:round/>
                  <a:headEnd/>
                  <a:tailEnd/>
                </a:ln>
              </p:spPr>
              <p:txBody>
                <a:bodyPr/>
                <a:lstStyle/>
                <a:p>
                  <a:endParaRPr lang="en-US"/>
                </a:p>
              </p:txBody>
            </p:sp>
            <p:sp>
              <p:nvSpPr>
                <p:cNvPr id="133263" name="Line 99"/>
                <p:cNvSpPr>
                  <a:spLocks noChangeShapeType="1"/>
                </p:cNvSpPr>
                <p:nvPr/>
              </p:nvSpPr>
              <p:spPr bwMode="auto">
                <a:xfrm>
                  <a:off x="1584" y="2832"/>
                  <a:ext cx="123" cy="0"/>
                </a:xfrm>
                <a:prstGeom prst="line">
                  <a:avLst/>
                </a:prstGeom>
                <a:noFill/>
                <a:ln w="28575">
                  <a:solidFill>
                    <a:schemeClr val="tx1"/>
                  </a:solidFill>
                  <a:round/>
                  <a:headEnd/>
                  <a:tailEnd/>
                </a:ln>
              </p:spPr>
              <p:txBody>
                <a:bodyPr/>
                <a:lstStyle/>
                <a:p>
                  <a:endParaRPr lang="en-US"/>
                </a:p>
              </p:txBody>
            </p:sp>
            <p:sp>
              <p:nvSpPr>
                <p:cNvPr id="133264" name="Line 100"/>
                <p:cNvSpPr>
                  <a:spLocks noChangeShapeType="1"/>
                </p:cNvSpPr>
                <p:nvPr/>
              </p:nvSpPr>
              <p:spPr bwMode="auto">
                <a:xfrm>
                  <a:off x="1584" y="3024"/>
                  <a:ext cx="126" cy="0"/>
                </a:xfrm>
                <a:prstGeom prst="line">
                  <a:avLst/>
                </a:prstGeom>
                <a:noFill/>
                <a:ln w="28575">
                  <a:solidFill>
                    <a:schemeClr val="tx1"/>
                  </a:solidFill>
                  <a:round/>
                  <a:headEnd/>
                  <a:tailEnd/>
                </a:ln>
              </p:spPr>
              <p:txBody>
                <a:bodyPr/>
                <a:lstStyle/>
                <a:p>
                  <a:endParaRPr lang="en-US"/>
                </a:p>
              </p:txBody>
            </p:sp>
            <p:grpSp>
              <p:nvGrpSpPr>
                <p:cNvPr id="133291" name="Group 101"/>
                <p:cNvGrpSpPr>
                  <a:grpSpLocks/>
                </p:cNvGrpSpPr>
                <p:nvPr/>
              </p:nvGrpSpPr>
              <p:grpSpPr bwMode="auto">
                <a:xfrm>
                  <a:off x="1680" y="2784"/>
                  <a:ext cx="408" cy="288"/>
                  <a:chOff x="1680" y="2784"/>
                  <a:chExt cx="408" cy="288"/>
                </a:xfrm>
              </p:grpSpPr>
              <p:grpSp>
                <p:nvGrpSpPr>
                  <p:cNvPr id="133292" name="Group 102"/>
                  <p:cNvGrpSpPr>
                    <a:grpSpLocks/>
                  </p:cNvGrpSpPr>
                  <p:nvPr/>
                </p:nvGrpSpPr>
                <p:grpSpPr bwMode="auto">
                  <a:xfrm>
                    <a:off x="1680" y="2784"/>
                    <a:ext cx="336" cy="288"/>
                    <a:chOff x="1680" y="3216"/>
                    <a:chExt cx="336" cy="288"/>
                  </a:xfrm>
                </p:grpSpPr>
                <p:grpSp>
                  <p:nvGrpSpPr>
                    <p:cNvPr id="133294" name="Group 103"/>
                    <p:cNvGrpSpPr>
                      <a:grpSpLocks/>
                    </p:cNvGrpSpPr>
                    <p:nvPr/>
                  </p:nvGrpSpPr>
                  <p:grpSpPr bwMode="auto">
                    <a:xfrm>
                      <a:off x="1680" y="3216"/>
                      <a:ext cx="336" cy="144"/>
                      <a:chOff x="1584" y="3120"/>
                      <a:chExt cx="432" cy="240"/>
                    </a:xfrm>
                  </p:grpSpPr>
                  <p:sp>
                    <p:nvSpPr>
                      <p:cNvPr id="133273" name="Freeform 104"/>
                      <p:cNvSpPr>
                        <a:spLocks/>
                      </p:cNvSpPr>
                      <p:nvPr/>
                    </p:nvSpPr>
                    <p:spPr bwMode="auto">
                      <a:xfrm>
                        <a:off x="1680" y="3120"/>
                        <a:ext cx="336" cy="240"/>
                      </a:xfrm>
                      <a:custGeom>
                        <a:avLst/>
                        <a:gdLst>
                          <a:gd name="T0" fmla="*/ 0 w 336"/>
                          <a:gd name="T1" fmla="*/ 0 h 240"/>
                          <a:gd name="T2" fmla="*/ 192 w 336"/>
                          <a:gd name="T3" fmla="*/ 48 h 240"/>
                          <a:gd name="T4" fmla="*/ 288 w 336"/>
                          <a:gd name="T5" fmla="*/ 144 h 240"/>
                          <a:gd name="T6" fmla="*/ 336 w 336"/>
                          <a:gd name="T7" fmla="*/ 240 h 240"/>
                          <a:gd name="T8" fmla="*/ 0 60000 65536"/>
                          <a:gd name="T9" fmla="*/ 0 60000 65536"/>
                          <a:gd name="T10" fmla="*/ 0 60000 65536"/>
                          <a:gd name="T11" fmla="*/ 0 60000 65536"/>
                          <a:gd name="T12" fmla="*/ 0 w 336"/>
                          <a:gd name="T13" fmla="*/ 0 h 240"/>
                          <a:gd name="T14" fmla="*/ 336 w 336"/>
                          <a:gd name="T15" fmla="*/ 240 h 240"/>
                        </a:gdLst>
                        <a:ahLst/>
                        <a:cxnLst>
                          <a:cxn ang="T8">
                            <a:pos x="T0" y="T1"/>
                          </a:cxn>
                          <a:cxn ang="T9">
                            <a:pos x="T2" y="T3"/>
                          </a:cxn>
                          <a:cxn ang="T10">
                            <a:pos x="T4" y="T5"/>
                          </a:cxn>
                          <a:cxn ang="T11">
                            <a:pos x="T6" y="T7"/>
                          </a:cxn>
                        </a:cxnLst>
                        <a:rect l="T12" t="T13" r="T14" b="T15"/>
                        <a:pathLst>
                          <a:path w="336" h="240">
                            <a:moveTo>
                              <a:pt x="0" y="0"/>
                            </a:moveTo>
                            <a:cubicBezTo>
                              <a:pt x="72" y="12"/>
                              <a:pt x="144" y="24"/>
                              <a:pt x="192" y="48"/>
                            </a:cubicBezTo>
                            <a:cubicBezTo>
                              <a:pt x="240" y="72"/>
                              <a:pt x="264" y="112"/>
                              <a:pt x="288" y="144"/>
                            </a:cubicBezTo>
                            <a:cubicBezTo>
                              <a:pt x="312" y="176"/>
                              <a:pt x="324" y="208"/>
                              <a:pt x="336" y="240"/>
                            </a:cubicBezTo>
                          </a:path>
                        </a:pathLst>
                      </a:custGeom>
                      <a:noFill/>
                      <a:ln w="28575" cmpd="sng">
                        <a:solidFill>
                          <a:schemeClr val="tx1"/>
                        </a:solidFill>
                        <a:round/>
                        <a:headEnd/>
                        <a:tailEnd/>
                      </a:ln>
                    </p:spPr>
                    <p:txBody>
                      <a:bodyPr/>
                      <a:lstStyle/>
                      <a:p>
                        <a:endParaRPr lang="en-US"/>
                      </a:p>
                    </p:txBody>
                  </p:sp>
                  <p:sp>
                    <p:nvSpPr>
                      <p:cNvPr id="133274" name="Line 105"/>
                      <p:cNvSpPr>
                        <a:spLocks noChangeShapeType="1"/>
                      </p:cNvSpPr>
                      <p:nvPr/>
                    </p:nvSpPr>
                    <p:spPr bwMode="auto">
                      <a:xfrm flipH="1">
                        <a:off x="1584" y="3120"/>
                        <a:ext cx="96" cy="0"/>
                      </a:xfrm>
                      <a:prstGeom prst="line">
                        <a:avLst/>
                      </a:prstGeom>
                      <a:noFill/>
                      <a:ln w="28575">
                        <a:solidFill>
                          <a:schemeClr val="tx1"/>
                        </a:solidFill>
                        <a:round/>
                        <a:headEnd/>
                        <a:tailEnd/>
                      </a:ln>
                    </p:spPr>
                    <p:txBody>
                      <a:bodyPr/>
                      <a:lstStyle/>
                      <a:p>
                        <a:endParaRPr lang="en-US"/>
                      </a:p>
                    </p:txBody>
                  </p:sp>
                </p:grpSp>
                <p:grpSp>
                  <p:nvGrpSpPr>
                    <p:cNvPr id="133295" name="Group 106"/>
                    <p:cNvGrpSpPr>
                      <a:grpSpLocks/>
                    </p:cNvGrpSpPr>
                    <p:nvPr/>
                  </p:nvGrpSpPr>
                  <p:grpSpPr bwMode="auto">
                    <a:xfrm flipV="1">
                      <a:off x="1680" y="3360"/>
                      <a:ext cx="336" cy="144"/>
                      <a:chOff x="1584" y="3120"/>
                      <a:chExt cx="432" cy="240"/>
                    </a:xfrm>
                  </p:grpSpPr>
                  <p:sp>
                    <p:nvSpPr>
                      <p:cNvPr id="133271" name="Freeform 107"/>
                      <p:cNvSpPr>
                        <a:spLocks/>
                      </p:cNvSpPr>
                      <p:nvPr/>
                    </p:nvSpPr>
                    <p:spPr bwMode="auto">
                      <a:xfrm>
                        <a:off x="1680" y="3120"/>
                        <a:ext cx="336" cy="240"/>
                      </a:xfrm>
                      <a:custGeom>
                        <a:avLst/>
                        <a:gdLst>
                          <a:gd name="T0" fmla="*/ 0 w 336"/>
                          <a:gd name="T1" fmla="*/ 0 h 240"/>
                          <a:gd name="T2" fmla="*/ 192 w 336"/>
                          <a:gd name="T3" fmla="*/ 48 h 240"/>
                          <a:gd name="T4" fmla="*/ 288 w 336"/>
                          <a:gd name="T5" fmla="*/ 144 h 240"/>
                          <a:gd name="T6" fmla="*/ 336 w 336"/>
                          <a:gd name="T7" fmla="*/ 240 h 240"/>
                          <a:gd name="T8" fmla="*/ 0 60000 65536"/>
                          <a:gd name="T9" fmla="*/ 0 60000 65536"/>
                          <a:gd name="T10" fmla="*/ 0 60000 65536"/>
                          <a:gd name="T11" fmla="*/ 0 60000 65536"/>
                          <a:gd name="T12" fmla="*/ 0 w 336"/>
                          <a:gd name="T13" fmla="*/ 0 h 240"/>
                          <a:gd name="T14" fmla="*/ 336 w 336"/>
                          <a:gd name="T15" fmla="*/ 240 h 240"/>
                        </a:gdLst>
                        <a:ahLst/>
                        <a:cxnLst>
                          <a:cxn ang="T8">
                            <a:pos x="T0" y="T1"/>
                          </a:cxn>
                          <a:cxn ang="T9">
                            <a:pos x="T2" y="T3"/>
                          </a:cxn>
                          <a:cxn ang="T10">
                            <a:pos x="T4" y="T5"/>
                          </a:cxn>
                          <a:cxn ang="T11">
                            <a:pos x="T6" y="T7"/>
                          </a:cxn>
                        </a:cxnLst>
                        <a:rect l="T12" t="T13" r="T14" b="T15"/>
                        <a:pathLst>
                          <a:path w="336" h="240">
                            <a:moveTo>
                              <a:pt x="0" y="0"/>
                            </a:moveTo>
                            <a:cubicBezTo>
                              <a:pt x="72" y="12"/>
                              <a:pt x="144" y="24"/>
                              <a:pt x="192" y="48"/>
                            </a:cubicBezTo>
                            <a:cubicBezTo>
                              <a:pt x="240" y="72"/>
                              <a:pt x="264" y="112"/>
                              <a:pt x="288" y="144"/>
                            </a:cubicBezTo>
                            <a:cubicBezTo>
                              <a:pt x="312" y="176"/>
                              <a:pt x="324" y="208"/>
                              <a:pt x="336" y="240"/>
                            </a:cubicBezTo>
                          </a:path>
                        </a:pathLst>
                      </a:custGeom>
                      <a:noFill/>
                      <a:ln w="28575" cmpd="sng">
                        <a:solidFill>
                          <a:schemeClr val="tx1"/>
                        </a:solidFill>
                        <a:round/>
                        <a:headEnd/>
                        <a:tailEnd/>
                      </a:ln>
                    </p:spPr>
                    <p:txBody>
                      <a:bodyPr/>
                      <a:lstStyle/>
                      <a:p>
                        <a:endParaRPr lang="en-US"/>
                      </a:p>
                    </p:txBody>
                  </p:sp>
                  <p:sp>
                    <p:nvSpPr>
                      <p:cNvPr id="133272" name="Line 108"/>
                      <p:cNvSpPr>
                        <a:spLocks noChangeShapeType="1"/>
                      </p:cNvSpPr>
                      <p:nvPr/>
                    </p:nvSpPr>
                    <p:spPr bwMode="auto">
                      <a:xfrm flipH="1">
                        <a:off x="1584" y="3120"/>
                        <a:ext cx="96" cy="0"/>
                      </a:xfrm>
                      <a:prstGeom prst="line">
                        <a:avLst/>
                      </a:prstGeom>
                      <a:noFill/>
                      <a:ln w="28575">
                        <a:solidFill>
                          <a:schemeClr val="tx1"/>
                        </a:solidFill>
                        <a:round/>
                        <a:headEnd/>
                        <a:tailEnd/>
                      </a:ln>
                    </p:spPr>
                    <p:txBody>
                      <a:bodyPr/>
                      <a:lstStyle/>
                      <a:p>
                        <a:endParaRPr lang="en-US"/>
                      </a:p>
                    </p:txBody>
                  </p:sp>
                </p:grpSp>
                <p:sp>
                  <p:nvSpPr>
                    <p:cNvPr id="133270" name="Freeform 109"/>
                    <p:cNvSpPr>
                      <a:spLocks/>
                    </p:cNvSpPr>
                    <p:nvPr/>
                  </p:nvSpPr>
                  <p:spPr bwMode="auto">
                    <a:xfrm>
                      <a:off x="1680" y="3216"/>
                      <a:ext cx="56" cy="288"/>
                    </a:xfrm>
                    <a:custGeom>
                      <a:avLst/>
                      <a:gdLst>
                        <a:gd name="T0" fmla="*/ 0 w 56"/>
                        <a:gd name="T1" fmla="*/ 0 h 288"/>
                        <a:gd name="T2" fmla="*/ 48 w 56"/>
                        <a:gd name="T3" fmla="*/ 96 h 288"/>
                        <a:gd name="T4" fmla="*/ 48 w 56"/>
                        <a:gd name="T5" fmla="*/ 192 h 288"/>
                        <a:gd name="T6" fmla="*/ 0 w 56"/>
                        <a:gd name="T7" fmla="*/ 288 h 288"/>
                        <a:gd name="T8" fmla="*/ 0 60000 65536"/>
                        <a:gd name="T9" fmla="*/ 0 60000 65536"/>
                        <a:gd name="T10" fmla="*/ 0 60000 65536"/>
                        <a:gd name="T11" fmla="*/ 0 60000 65536"/>
                        <a:gd name="T12" fmla="*/ 0 w 56"/>
                        <a:gd name="T13" fmla="*/ 0 h 288"/>
                        <a:gd name="T14" fmla="*/ 56 w 56"/>
                        <a:gd name="T15" fmla="*/ 288 h 288"/>
                      </a:gdLst>
                      <a:ahLst/>
                      <a:cxnLst>
                        <a:cxn ang="T8">
                          <a:pos x="T0" y="T1"/>
                        </a:cxn>
                        <a:cxn ang="T9">
                          <a:pos x="T2" y="T3"/>
                        </a:cxn>
                        <a:cxn ang="T10">
                          <a:pos x="T4" y="T5"/>
                        </a:cxn>
                        <a:cxn ang="T11">
                          <a:pos x="T6" y="T7"/>
                        </a:cxn>
                      </a:cxnLst>
                      <a:rect l="T12" t="T13" r="T14" b="T15"/>
                      <a:pathLst>
                        <a:path w="56" h="288">
                          <a:moveTo>
                            <a:pt x="0" y="0"/>
                          </a:moveTo>
                          <a:cubicBezTo>
                            <a:pt x="20" y="32"/>
                            <a:pt x="40" y="64"/>
                            <a:pt x="48" y="96"/>
                          </a:cubicBezTo>
                          <a:cubicBezTo>
                            <a:pt x="56" y="128"/>
                            <a:pt x="56" y="160"/>
                            <a:pt x="48" y="192"/>
                          </a:cubicBezTo>
                          <a:cubicBezTo>
                            <a:pt x="40" y="224"/>
                            <a:pt x="20" y="256"/>
                            <a:pt x="0" y="288"/>
                          </a:cubicBezTo>
                        </a:path>
                      </a:pathLst>
                    </a:custGeom>
                    <a:noFill/>
                    <a:ln w="28575" cmpd="sng">
                      <a:solidFill>
                        <a:schemeClr val="tx1"/>
                      </a:solidFill>
                      <a:round/>
                      <a:headEnd/>
                      <a:tailEnd/>
                    </a:ln>
                  </p:spPr>
                  <p:txBody>
                    <a:bodyPr/>
                    <a:lstStyle/>
                    <a:p>
                      <a:endParaRPr lang="en-US"/>
                    </a:p>
                  </p:txBody>
                </p:sp>
              </p:grpSp>
              <p:sp>
                <p:nvSpPr>
                  <p:cNvPr id="133267" name="Oval 110"/>
                  <p:cNvSpPr>
                    <a:spLocks noChangeArrowheads="1"/>
                  </p:cNvSpPr>
                  <p:nvPr/>
                </p:nvSpPr>
                <p:spPr bwMode="auto">
                  <a:xfrm>
                    <a:off x="2012" y="2900"/>
                    <a:ext cx="76" cy="72"/>
                  </a:xfrm>
                  <a:prstGeom prst="ellipse">
                    <a:avLst/>
                  </a:prstGeom>
                  <a:solidFill>
                    <a:schemeClr val="bg1"/>
                  </a:solidFill>
                  <a:ln w="28575">
                    <a:solidFill>
                      <a:schemeClr val="tx1"/>
                    </a:solidFill>
                    <a:round/>
                    <a:headEnd/>
                    <a:tailEnd/>
                  </a:ln>
                </p:spPr>
                <p:txBody>
                  <a:bodyPr wrap="none" anchor="ctr"/>
                  <a:lstStyle/>
                  <a:p>
                    <a:endParaRPr lang="en-US"/>
                  </a:p>
                </p:txBody>
              </p:sp>
            </p:grpSp>
          </p:grpSp>
          <p:sp>
            <p:nvSpPr>
              <p:cNvPr id="133199" name="Line 111"/>
              <p:cNvSpPr>
                <a:spLocks noChangeShapeType="1"/>
              </p:cNvSpPr>
              <p:nvPr/>
            </p:nvSpPr>
            <p:spPr bwMode="auto">
              <a:xfrm>
                <a:off x="2880" y="768"/>
                <a:ext cx="0" cy="912"/>
              </a:xfrm>
              <a:prstGeom prst="line">
                <a:avLst/>
              </a:prstGeom>
              <a:noFill/>
              <a:ln w="28575">
                <a:solidFill>
                  <a:schemeClr val="tx1"/>
                </a:solidFill>
                <a:round/>
                <a:headEnd/>
                <a:tailEnd/>
              </a:ln>
            </p:spPr>
            <p:txBody>
              <a:bodyPr/>
              <a:lstStyle/>
              <a:p>
                <a:endParaRPr lang="en-US"/>
              </a:p>
            </p:txBody>
          </p:sp>
          <p:grpSp>
            <p:nvGrpSpPr>
              <p:cNvPr id="133304" name="Group 112"/>
              <p:cNvGrpSpPr>
                <a:grpSpLocks/>
              </p:cNvGrpSpPr>
              <p:nvPr/>
            </p:nvGrpSpPr>
            <p:grpSpPr bwMode="auto">
              <a:xfrm rot="-5400000">
                <a:off x="2976" y="1824"/>
                <a:ext cx="576" cy="288"/>
                <a:chOff x="1584" y="2784"/>
                <a:chExt cx="576" cy="288"/>
              </a:xfrm>
            </p:grpSpPr>
            <p:sp>
              <p:nvSpPr>
                <p:cNvPr id="133249" name="Line 113"/>
                <p:cNvSpPr>
                  <a:spLocks noChangeShapeType="1"/>
                </p:cNvSpPr>
                <p:nvPr/>
              </p:nvSpPr>
              <p:spPr bwMode="auto">
                <a:xfrm>
                  <a:off x="2064" y="2928"/>
                  <a:ext cx="96" cy="0"/>
                </a:xfrm>
                <a:prstGeom prst="line">
                  <a:avLst/>
                </a:prstGeom>
                <a:noFill/>
                <a:ln w="28575">
                  <a:solidFill>
                    <a:schemeClr val="tx1"/>
                  </a:solidFill>
                  <a:round/>
                  <a:headEnd/>
                  <a:tailEnd/>
                </a:ln>
              </p:spPr>
              <p:txBody>
                <a:bodyPr/>
                <a:lstStyle/>
                <a:p>
                  <a:endParaRPr lang="en-US"/>
                </a:p>
              </p:txBody>
            </p:sp>
            <p:sp>
              <p:nvSpPr>
                <p:cNvPr id="133250" name="Line 114"/>
                <p:cNvSpPr>
                  <a:spLocks noChangeShapeType="1"/>
                </p:cNvSpPr>
                <p:nvPr/>
              </p:nvSpPr>
              <p:spPr bwMode="auto">
                <a:xfrm>
                  <a:off x="1584" y="2832"/>
                  <a:ext cx="123" cy="0"/>
                </a:xfrm>
                <a:prstGeom prst="line">
                  <a:avLst/>
                </a:prstGeom>
                <a:noFill/>
                <a:ln w="28575">
                  <a:solidFill>
                    <a:schemeClr val="tx1"/>
                  </a:solidFill>
                  <a:round/>
                  <a:headEnd/>
                  <a:tailEnd/>
                </a:ln>
              </p:spPr>
              <p:txBody>
                <a:bodyPr/>
                <a:lstStyle/>
                <a:p>
                  <a:endParaRPr lang="en-US"/>
                </a:p>
              </p:txBody>
            </p:sp>
            <p:sp>
              <p:nvSpPr>
                <p:cNvPr id="133251" name="Line 115"/>
                <p:cNvSpPr>
                  <a:spLocks noChangeShapeType="1"/>
                </p:cNvSpPr>
                <p:nvPr/>
              </p:nvSpPr>
              <p:spPr bwMode="auto">
                <a:xfrm>
                  <a:off x="1584" y="3024"/>
                  <a:ext cx="126" cy="0"/>
                </a:xfrm>
                <a:prstGeom prst="line">
                  <a:avLst/>
                </a:prstGeom>
                <a:noFill/>
                <a:ln w="28575">
                  <a:solidFill>
                    <a:schemeClr val="tx1"/>
                  </a:solidFill>
                  <a:round/>
                  <a:headEnd/>
                  <a:tailEnd/>
                </a:ln>
              </p:spPr>
              <p:txBody>
                <a:bodyPr/>
                <a:lstStyle/>
                <a:p>
                  <a:endParaRPr lang="en-US"/>
                </a:p>
              </p:txBody>
            </p:sp>
            <p:grpSp>
              <p:nvGrpSpPr>
                <p:cNvPr id="133305" name="Group 116"/>
                <p:cNvGrpSpPr>
                  <a:grpSpLocks/>
                </p:cNvGrpSpPr>
                <p:nvPr/>
              </p:nvGrpSpPr>
              <p:grpSpPr bwMode="auto">
                <a:xfrm>
                  <a:off x="1680" y="2784"/>
                  <a:ext cx="408" cy="288"/>
                  <a:chOff x="1680" y="2784"/>
                  <a:chExt cx="408" cy="288"/>
                </a:xfrm>
              </p:grpSpPr>
              <p:grpSp>
                <p:nvGrpSpPr>
                  <p:cNvPr id="133307" name="Group 117"/>
                  <p:cNvGrpSpPr>
                    <a:grpSpLocks/>
                  </p:cNvGrpSpPr>
                  <p:nvPr/>
                </p:nvGrpSpPr>
                <p:grpSpPr bwMode="auto">
                  <a:xfrm>
                    <a:off x="1680" y="2784"/>
                    <a:ext cx="336" cy="288"/>
                    <a:chOff x="1680" y="3216"/>
                    <a:chExt cx="336" cy="288"/>
                  </a:xfrm>
                </p:grpSpPr>
                <p:grpSp>
                  <p:nvGrpSpPr>
                    <p:cNvPr id="133308" name="Group 118"/>
                    <p:cNvGrpSpPr>
                      <a:grpSpLocks/>
                    </p:cNvGrpSpPr>
                    <p:nvPr/>
                  </p:nvGrpSpPr>
                  <p:grpSpPr bwMode="auto">
                    <a:xfrm>
                      <a:off x="1680" y="3216"/>
                      <a:ext cx="336" cy="144"/>
                      <a:chOff x="1584" y="3120"/>
                      <a:chExt cx="432" cy="240"/>
                    </a:xfrm>
                  </p:grpSpPr>
                  <p:sp>
                    <p:nvSpPr>
                      <p:cNvPr id="133260" name="Freeform 119"/>
                      <p:cNvSpPr>
                        <a:spLocks/>
                      </p:cNvSpPr>
                      <p:nvPr/>
                    </p:nvSpPr>
                    <p:spPr bwMode="auto">
                      <a:xfrm>
                        <a:off x="1680" y="3120"/>
                        <a:ext cx="336" cy="240"/>
                      </a:xfrm>
                      <a:custGeom>
                        <a:avLst/>
                        <a:gdLst>
                          <a:gd name="T0" fmla="*/ 0 w 336"/>
                          <a:gd name="T1" fmla="*/ 0 h 240"/>
                          <a:gd name="T2" fmla="*/ 192 w 336"/>
                          <a:gd name="T3" fmla="*/ 48 h 240"/>
                          <a:gd name="T4" fmla="*/ 288 w 336"/>
                          <a:gd name="T5" fmla="*/ 144 h 240"/>
                          <a:gd name="T6" fmla="*/ 336 w 336"/>
                          <a:gd name="T7" fmla="*/ 240 h 240"/>
                          <a:gd name="T8" fmla="*/ 0 60000 65536"/>
                          <a:gd name="T9" fmla="*/ 0 60000 65536"/>
                          <a:gd name="T10" fmla="*/ 0 60000 65536"/>
                          <a:gd name="T11" fmla="*/ 0 60000 65536"/>
                          <a:gd name="T12" fmla="*/ 0 w 336"/>
                          <a:gd name="T13" fmla="*/ 0 h 240"/>
                          <a:gd name="T14" fmla="*/ 336 w 336"/>
                          <a:gd name="T15" fmla="*/ 240 h 240"/>
                        </a:gdLst>
                        <a:ahLst/>
                        <a:cxnLst>
                          <a:cxn ang="T8">
                            <a:pos x="T0" y="T1"/>
                          </a:cxn>
                          <a:cxn ang="T9">
                            <a:pos x="T2" y="T3"/>
                          </a:cxn>
                          <a:cxn ang="T10">
                            <a:pos x="T4" y="T5"/>
                          </a:cxn>
                          <a:cxn ang="T11">
                            <a:pos x="T6" y="T7"/>
                          </a:cxn>
                        </a:cxnLst>
                        <a:rect l="T12" t="T13" r="T14" b="T15"/>
                        <a:pathLst>
                          <a:path w="336" h="240">
                            <a:moveTo>
                              <a:pt x="0" y="0"/>
                            </a:moveTo>
                            <a:cubicBezTo>
                              <a:pt x="72" y="12"/>
                              <a:pt x="144" y="24"/>
                              <a:pt x="192" y="48"/>
                            </a:cubicBezTo>
                            <a:cubicBezTo>
                              <a:pt x="240" y="72"/>
                              <a:pt x="264" y="112"/>
                              <a:pt x="288" y="144"/>
                            </a:cubicBezTo>
                            <a:cubicBezTo>
                              <a:pt x="312" y="176"/>
                              <a:pt x="324" y="208"/>
                              <a:pt x="336" y="240"/>
                            </a:cubicBezTo>
                          </a:path>
                        </a:pathLst>
                      </a:custGeom>
                      <a:noFill/>
                      <a:ln w="28575" cmpd="sng">
                        <a:solidFill>
                          <a:schemeClr val="tx1"/>
                        </a:solidFill>
                        <a:round/>
                        <a:headEnd/>
                        <a:tailEnd/>
                      </a:ln>
                    </p:spPr>
                    <p:txBody>
                      <a:bodyPr/>
                      <a:lstStyle/>
                      <a:p>
                        <a:endParaRPr lang="en-US"/>
                      </a:p>
                    </p:txBody>
                  </p:sp>
                  <p:sp>
                    <p:nvSpPr>
                      <p:cNvPr id="133261" name="Line 120"/>
                      <p:cNvSpPr>
                        <a:spLocks noChangeShapeType="1"/>
                      </p:cNvSpPr>
                      <p:nvPr/>
                    </p:nvSpPr>
                    <p:spPr bwMode="auto">
                      <a:xfrm flipH="1">
                        <a:off x="1584" y="3120"/>
                        <a:ext cx="96" cy="0"/>
                      </a:xfrm>
                      <a:prstGeom prst="line">
                        <a:avLst/>
                      </a:prstGeom>
                      <a:noFill/>
                      <a:ln w="28575">
                        <a:solidFill>
                          <a:schemeClr val="tx1"/>
                        </a:solidFill>
                        <a:round/>
                        <a:headEnd/>
                        <a:tailEnd/>
                      </a:ln>
                    </p:spPr>
                    <p:txBody>
                      <a:bodyPr/>
                      <a:lstStyle/>
                      <a:p>
                        <a:endParaRPr lang="en-US"/>
                      </a:p>
                    </p:txBody>
                  </p:sp>
                </p:grpSp>
                <p:grpSp>
                  <p:nvGrpSpPr>
                    <p:cNvPr id="133317" name="Group 121"/>
                    <p:cNvGrpSpPr>
                      <a:grpSpLocks/>
                    </p:cNvGrpSpPr>
                    <p:nvPr/>
                  </p:nvGrpSpPr>
                  <p:grpSpPr bwMode="auto">
                    <a:xfrm flipV="1">
                      <a:off x="1680" y="3360"/>
                      <a:ext cx="336" cy="144"/>
                      <a:chOff x="1584" y="3120"/>
                      <a:chExt cx="432" cy="240"/>
                    </a:xfrm>
                  </p:grpSpPr>
                  <p:sp>
                    <p:nvSpPr>
                      <p:cNvPr id="133258" name="Freeform 122"/>
                      <p:cNvSpPr>
                        <a:spLocks/>
                      </p:cNvSpPr>
                      <p:nvPr/>
                    </p:nvSpPr>
                    <p:spPr bwMode="auto">
                      <a:xfrm>
                        <a:off x="1680" y="3120"/>
                        <a:ext cx="336" cy="240"/>
                      </a:xfrm>
                      <a:custGeom>
                        <a:avLst/>
                        <a:gdLst>
                          <a:gd name="T0" fmla="*/ 0 w 336"/>
                          <a:gd name="T1" fmla="*/ 0 h 240"/>
                          <a:gd name="T2" fmla="*/ 192 w 336"/>
                          <a:gd name="T3" fmla="*/ 48 h 240"/>
                          <a:gd name="T4" fmla="*/ 288 w 336"/>
                          <a:gd name="T5" fmla="*/ 144 h 240"/>
                          <a:gd name="T6" fmla="*/ 336 w 336"/>
                          <a:gd name="T7" fmla="*/ 240 h 240"/>
                          <a:gd name="T8" fmla="*/ 0 60000 65536"/>
                          <a:gd name="T9" fmla="*/ 0 60000 65536"/>
                          <a:gd name="T10" fmla="*/ 0 60000 65536"/>
                          <a:gd name="T11" fmla="*/ 0 60000 65536"/>
                          <a:gd name="T12" fmla="*/ 0 w 336"/>
                          <a:gd name="T13" fmla="*/ 0 h 240"/>
                          <a:gd name="T14" fmla="*/ 336 w 336"/>
                          <a:gd name="T15" fmla="*/ 240 h 240"/>
                        </a:gdLst>
                        <a:ahLst/>
                        <a:cxnLst>
                          <a:cxn ang="T8">
                            <a:pos x="T0" y="T1"/>
                          </a:cxn>
                          <a:cxn ang="T9">
                            <a:pos x="T2" y="T3"/>
                          </a:cxn>
                          <a:cxn ang="T10">
                            <a:pos x="T4" y="T5"/>
                          </a:cxn>
                          <a:cxn ang="T11">
                            <a:pos x="T6" y="T7"/>
                          </a:cxn>
                        </a:cxnLst>
                        <a:rect l="T12" t="T13" r="T14" b="T15"/>
                        <a:pathLst>
                          <a:path w="336" h="240">
                            <a:moveTo>
                              <a:pt x="0" y="0"/>
                            </a:moveTo>
                            <a:cubicBezTo>
                              <a:pt x="72" y="12"/>
                              <a:pt x="144" y="24"/>
                              <a:pt x="192" y="48"/>
                            </a:cubicBezTo>
                            <a:cubicBezTo>
                              <a:pt x="240" y="72"/>
                              <a:pt x="264" y="112"/>
                              <a:pt x="288" y="144"/>
                            </a:cubicBezTo>
                            <a:cubicBezTo>
                              <a:pt x="312" y="176"/>
                              <a:pt x="324" y="208"/>
                              <a:pt x="336" y="240"/>
                            </a:cubicBezTo>
                          </a:path>
                        </a:pathLst>
                      </a:custGeom>
                      <a:noFill/>
                      <a:ln w="28575" cmpd="sng">
                        <a:solidFill>
                          <a:schemeClr val="tx1"/>
                        </a:solidFill>
                        <a:round/>
                        <a:headEnd/>
                        <a:tailEnd/>
                      </a:ln>
                    </p:spPr>
                    <p:txBody>
                      <a:bodyPr/>
                      <a:lstStyle/>
                      <a:p>
                        <a:endParaRPr lang="en-US"/>
                      </a:p>
                    </p:txBody>
                  </p:sp>
                  <p:sp>
                    <p:nvSpPr>
                      <p:cNvPr id="133259" name="Line 123"/>
                      <p:cNvSpPr>
                        <a:spLocks noChangeShapeType="1"/>
                      </p:cNvSpPr>
                      <p:nvPr/>
                    </p:nvSpPr>
                    <p:spPr bwMode="auto">
                      <a:xfrm flipH="1">
                        <a:off x="1584" y="3120"/>
                        <a:ext cx="96" cy="0"/>
                      </a:xfrm>
                      <a:prstGeom prst="line">
                        <a:avLst/>
                      </a:prstGeom>
                      <a:noFill/>
                      <a:ln w="28575">
                        <a:solidFill>
                          <a:schemeClr val="tx1"/>
                        </a:solidFill>
                        <a:round/>
                        <a:headEnd/>
                        <a:tailEnd/>
                      </a:ln>
                    </p:spPr>
                    <p:txBody>
                      <a:bodyPr/>
                      <a:lstStyle/>
                      <a:p>
                        <a:endParaRPr lang="en-US"/>
                      </a:p>
                    </p:txBody>
                  </p:sp>
                </p:grpSp>
                <p:sp>
                  <p:nvSpPr>
                    <p:cNvPr id="133257" name="Freeform 124"/>
                    <p:cNvSpPr>
                      <a:spLocks/>
                    </p:cNvSpPr>
                    <p:nvPr/>
                  </p:nvSpPr>
                  <p:spPr bwMode="auto">
                    <a:xfrm>
                      <a:off x="1680" y="3216"/>
                      <a:ext cx="56" cy="288"/>
                    </a:xfrm>
                    <a:custGeom>
                      <a:avLst/>
                      <a:gdLst>
                        <a:gd name="T0" fmla="*/ 0 w 56"/>
                        <a:gd name="T1" fmla="*/ 0 h 288"/>
                        <a:gd name="T2" fmla="*/ 48 w 56"/>
                        <a:gd name="T3" fmla="*/ 96 h 288"/>
                        <a:gd name="T4" fmla="*/ 48 w 56"/>
                        <a:gd name="T5" fmla="*/ 192 h 288"/>
                        <a:gd name="T6" fmla="*/ 0 w 56"/>
                        <a:gd name="T7" fmla="*/ 288 h 288"/>
                        <a:gd name="T8" fmla="*/ 0 60000 65536"/>
                        <a:gd name="T9" fmla="*/ 0 60000 65536"/>
                        <a:gd name="T10" fmla="*/ 0 60000 65536"/>
                        <a:gd name="T11" fmla="*/ 0 60000 65536"/>
                        <a:gd name="T12" fmla="*/ 0 w 56"/>
                        <a:gd name="T13" fmla="*/ 0 h 288"/>
                        <a:gd name="T14" fmla="*/ 56 w 56"/>
                        <a:gd name="T15" fmla="*/ 288 h 288"/>
                      </a:gdLst>
                      <a:ahLst/>
                      <a:cxnLst>
                        <a:cxn ang="T8">
                          <a:pos x="T0" y="T1"/>
                        </a:cxn>
                        <a:cxn ang="T9">
                          <a:pos x="T2" y="T3"/>
                        </a:cxn>
                        <a:cxn ang="T10">
                          <a:pos x="T4" y="T5"/>
                        </a:cxn>
                        <a:cxn ang="T11">
                          <a:pos x="T6" y="T7"/>
                        </a:cxn>
                      </a:cxnLst>
                      <a:rect l="T12" t="T13" r="T14" b="T15"/>
                      <a:pathLst>
                        <a:path w="56" h="288">
                          <a:moveTo>
                            <a:pt x="0" y="0"/>
                          </a:moveTo>
                          <a:cubicBezTo>
                            <a:pt x="20" y="32"/>
                            <a:pt x="40" y="64"/>
                            <a:pt x="48" y="96"/>
                          </a:cubicBezTo>
                          <a:cubicBezTo>
                            <a:pt x="56" y="128"/>
                            <a:pt x="56" y="160"/>
                            <a:pt x="48" y="192"/>
                          </a:cubicBezTo>
                          <a:cubicBezTo>
                            <a:pt x="40" y="224"/>
                            <a:pt x="20" y="256"/>
                            <a:pt x="0" y="288"/>
                          </a:cubicBezTo>
                        </a:path>
                      </a:pathLst>
                    </a:custGeom>
                    <a:noFill/>
                    <a:ln w="28575" cmpd="sng">
                      <a:solidFill>
                        <a:schemeClr val="tx1"/>
                      </a:solidFill>
                      <a:round/>
                      <a:headEnd/>
                      <a:tailEnd/>
                    </a:ln>
                  </p:spPr>
                  <p:txBody>
                    <a:bodyPr/>
                    <a:lstStyle/>
                    <a:p>
                      <a:endParaRPr lang="en-US"/>
                    </a:p>
                  </p:txBody>
                </p:sp>
              </p:grpSp>
              <p:sp>
                <p:nvSpPr>
                  <p:cNvPr id="133254" name="Oval 125"/>
                  <p:cNvSpPr>
                    <a:spLocks noChangeArrowheads="1"/>
                  </p:cNvSpPr>
                  <p:nvPr/>
                </p:nvSpPr>
                <p:spPr bwMode="auto">
                  <a:xfrm>
                    <a:off x="2012" y="2900"/>
                    <a:ext cx="76" cy="72"/>
                  </a:xfrm>
                  <a:prstGeom prst="ellipse">
                    <a:avLst/>
                  </a:prstGeom>
                  <a:solidFill>
                    <a:schemeClr val="bg1"/>
                  </a:solidFill>
                  <a:ln w="28575">
                    <a:solidFill>
                      <a:schemeClr val="tx1"/>
                    </a:solidFill>
                    <a:round/>
                    <a:headEnd/>
                    <a:tailEnd/>
                  </a:ln>
                </p:spPr>
                <p:txBody>
                  <a:bodyPr wrap="none" anchor="ctr"/>
                  <a:lstStyle/>
                  <a:p>
                    <a:endParaRPr lang="en-US"/>
                  </a:p>
                </p:txBody>
              </p:sp>
            </p:grpSp>
          </p:grpSp>
          <p:sp>
            <p:nvSpPr>
              <p:cNvPr id="133201" name="Line 126"/>
              <p:cNvSpPr>
                <a:spLocks noChangeShapeType="1"/>
              </p:cNvSpPr>
              <p:nvPr/>
            </p:nvSpPr>
            <p:spPr bwMode="auto">
              <a:xfrm>
                <a:off x="3264" y="768"/>
                <a:ext cx="0" cy="912"/>
              </a:xfrm>
              <a:prstGeom prst="line">
                <a:avLst/>
              </a:prstGeom>
              <a:noFill/>
              <a:ln w="28575">
                <a:solidFill>
                  <a:schemeClr val="tx1"/>
                </a:solidFill>
                <a:round/>
                <a:headEnd/>
                <a:tailEnd/>
              </a:ln>
            </p:spPr>
            <p:txBody>
              <a:bodyPr/>
              <a:lstStyle/>
              <a:p>
                <a:endParaRPr lang="en-US"/>
              </a:p>
            </p:txBody>
          </p:sp>
          <p:grpSp>
            <p:nvGrpSpPr>
              <p:cNvPr id="133318" name="Group 127"/>
              <p:cNvGrpSpPr>
                <a:grpSpLocks/>
              </p:cNvGrpSpPr>
              <p:nvPr/>
            </p:nvGrpSpPr>
            <p:grpSpPr bwMode="auto">
              <a:xfrm rot="-5400000">
                <a:off x="3360" y="1824"/>
                <a:ext cx="576" cy="288"/>
                <a:chOff x="1584" y="2784"/>
                <a:chExt cx="576" cy="288"/>
              </a:xfrm>
            </p:grpSpPr>
            <p:sp>
              <p:nvSpPr>
                <p:cNvPr id="133236" name="Line 128"/>
                <p:cNvSpPr>
                  <a:spLocks noChangeShapeType="1"/>
                </p:cNvSpPr>
                <p:nvPr/>
              </p:nvSpPr>
              <p:spPr bwMode="auto">
                <a:xfrm>
                  <a:off x="2064" y="2928"/>
                  <a:ext cx="96" cy="0"/>
                </a:xfrm>
                <a:prstGeom prst="line">
                  <a:avLst/>
                </a:prstGeom>
                <a:noFill/>
                <a:ln w="28575">
                  <a:solidFill>
                    <a:schemeClr val="tx1"/>
                  </a:solidFill>
                  <a:round/>
                  <a:headEnd/>
                  <a:tailEnd/>
                </a:ln>
              </p:spPr>
              <p:txBody>
                <a:bodyPr/>
                <a:lstStyle/>
                <a:p>
                  <a:endParaRPr lang="en-US"/>
                </a:p>
              </p:txBody>
            </p:sp>
            <p:sp>
              <p:nvSpPr>
                <p:cNvPr id="133237" name="Line 129"/>
                <p:cNvSpPr>
                  <a:spLocks noChangeShapeType="1"/>
                </p:cNvSpPr>
                <p:nvPr/>
              </p:nvSpPr>
              <p:spPr bwMode="auto">
                <a:xfrm>
                  <a:off x="1584" y="2832"/>
                  <a:ext cx="123" cy="0"/>
                </a:xfrm>
                <a:prstGeom prst="line">
                  <a:avLst/>
                </a:prstGeom>
                <a:noFill/>
                <a:ln w="28575">
                  <a:solidFill>
                    <a:schemeClr val="tx1"/>
                  </a:solidFill>
                  <a:round/>
                  <a:headEnd/>
                  <a:tailEnd/>
                </a:ln>
              </p:spPr>
              <p:txBody>
                <a:bodyPr/>
                <a:lstStyle/>
                <a:p>
                  <a:endParaRPr lang="en-US"/>
                </a:p>
              </p:txBody>
            </p:sp>
            <p:sp>
              <p:nvSpPr>
                <p:cNvPr id="133238" name="Line 130"/>
                <p:cNvSpPr>
                  <a:spLocks noChangeShapeType="1"/>
                </p:cNvSpPr>
                <p:nvPr/>
              </p:nvSpPr>
              <p:spPr bwMode="auto">
                <a:xfrm>
                  <a:off x="1584" y="3024"/>
                  <a:ext cx="126" cy="0"/>
                </a:xfrm>
                <a:prstGeom prst="line">
                  <a:avLst/>
                </a:prstGeom>
                <a:noFill/>
                <a:ln w="28575">
                  <a:solidFill>
                    <a:schemeClr val="tx1"/>
                  </a:solidFill>
                  <a:round/>
                  <a:headEnd/>
                  <a:tailEnd/>
                </a:ln>
              </p:spPr>
              <p:txBody>
                <a:bodyPr/>
                <a:lstStyle/>
                <a:p>
                  <a:endParaRPr lang="en-US"/>
                </a:p>
              </p:txBody>
            </p:sp>
            <p:grpSp>
              <p:nvGrpSpPr>
                <p:cNvPr id="133320" name="Group 131"/>
                <p:cNvGrpSpPr>
                  <a:grpSpLocks/>
                </p:cNvGrpSpPr>
                <p:nvPr/>
              </p:nvGrpSpPr>
              <p:grpSpPr bwMode="auto">
                <a:xfrm>
                  <a:off x="1680" y="2784"/>
                  <a:ext cx="408" cy="288"/>
                  <a:chOff x="1680" y="2784"/>
                  <a:chExt cx="408" cy="288"/>
                </a:xfrm>
              </p:grpSpPr>
              <p:grpSp>
                <p:nvGrpSpPr>
                  <p:cNvPr id="133321" name="Group 132"/>
                  <p:cNvGrpSpPr>
                    <a:grpSpLocks/>
                  </p:cNvGrpSpPr>
                  <p:nvPr/>
                </p:nvGrpSpPr>
                <p:grpSpPr bwMode="auto">
                  <a:xfrm>
                    <a:off x="1680" y="2784"/>
                    <a:ext cx="336" cy="288"/>
                    <a:chOff x="1680" y="3216"/>
                    <a:chExt cx="336" cy="288"/>
                  </a:xfrm>
                </p:grpSpPr>
                <p:grpSp>
                  <p:nvGrpSpPr>
                    <p:cNvPr id="133327" name="Group 133"/>
                    <p:cNvGrpSpPr>
                      <a:grpSpLocks/>
                    </p:cNvGrpSpPr>
                    <p:nvPr/>
                  </p:nvGrpSpPr>
                  <p:grpSpPr bwMode="auto">
                    <a:xfrm>
                      <a:off x="1680" y="3216"/>
                      <a:ext cx="336" cy="144"/>
                      <a:chOff x="1584" y="3120"/>
                      <a:chExt cx="432" cy="240"/>
                    </a:xfrm>
                  </p:grpSpPr>
                  <p:sp>
                    <p:nvSpPr>
                      <p:cNvPr id="133247" name="Freeform 134"/>
                      <p:cNvSpPr>
                        <a:spLocks/>
                      </p:cNvSpPr>
                      <p:nvPr/>
                    </p:nvSpPr>
                    <p:spPr bwMode="auto">
                      <a:xfrm>
                        <a:off x="1680" y="3120"/>
                        <a:ext cx="336" cy="240"/>
                      </a:xfrm>
                      <a:custGeom>
                        <a:avLst/>
                        <a:gdLst>
                          <a:gd name="T0" fmla="*/ 0 w 336"/>
                          <a:gd name="T1" fmla="*/ 0 h 240"/>
                          <a:gd name="T2" fmla="*/ 192 w 336"/>
                          <a:gd name="T3" fmla="*/ 48 h 240"/>
                          <a:gd name="T4" fmla="*/ 288 w 336"/>
                          <a:gd name="T5" fmla="*/ 144 h 240"/>
                          <a:gd name="T6" fmla="*/ 336 w 336"/>
                          <a:gd name="T7" fmla="*/ 240 h 240"/>
                          <a:gd name="T8" fmla="*/ 0 60000 65536"/>
                          <a:gd name="T9" fmla="*/ 0 60000 65536"/>
                          <a:gd name="T10" fmla="*/ 0 60000 65536"/>
                          <a:gd name="T11" fmla="*/ 0 60000 65536"/>
                          <a:gd name="T12" fmla="*/ 0 w 336"/>
                          <a:gd name="T13" fmla="*/ 0 h 240"/>
                          <a:gd name="T14" fmla="*/ 336 w 336"/>
                          <a:gd name="T15" fmla="*/ 240 h 240"/>
                        </a:gdLst>
                        <a:ahLst/>
                        <a:cxnLst>
                          <a:cxn ang="T8">
                            <a:pos x="T0" y="T1"/>
                          </a:cxn>
                          <a:cxn ang="T9">
                            <a:pos x="T2" y="T3"/>
                          </a:cxn>
                          <a:cxn ang="T10">
                            <a:pos x="T4" y="T5"/>
                          </a:cxn>
                          <a:cxn ang="T11">
                            <a:pos x="T6" y="T7"/>
                          </a:cxn>
                        </a:cxnLst>
                        <a:rect l="T12" t="T13" r="T14" b="T15"/>
                        <a:pathLst>
                          <a:path w="336" h="240">
                            <a:moveTo>
                              <a:pt x="0" y="0"/>
                            </a:moveTo>
                            <a:cubicBezTo>
                              <a:pt x="72" y="12"/>
                              <a:pt x="144" y="24"/>
                              <a:pt x="192" y="48"/>
                            </a:cubicBezTo>
                            <a:cubicBezTo>
                              <a:pt x="240" y="72"/>
                              <a:pt x="264" y="112"/>
                              <a:pt x="288" y="144"/>
                            </a:cubicBezTo>
                            <a:cubicBezTo>
                              <a:pt x="312" y="176"/>
                              <a:pt x="324" y="208"/>
                              <a:pt x="336" y="240"/>
                            </a:cubicBezTo>
                          </a:path>
                        </a:pathLst>
                      </a:custGeom>
                      <a:noFill/>
                      <a:ln w="28575" cmpd="sng">
                        <a:solidFill>
                          <a:schemeClr val="tx1"/>
                        </a:solidFill>
                        <a:round/>
                        <a:headEnd/>
                        <a:tailEnd/>
                      </a:ln>
                    </p:spPr>
                    <p:txBody>
                      <a:bodyPr/>
                      <a:lstStyle/>
                      <a:p>
                        <a:endParaRPr lang="en-US"/>
                      </a:p>
                    </p:txBody>
                  </p:sp>
                  <p:sp>
                    <p:nvSpPr>
                      <p:cNvPr id="133248" name="Line 135"/>
                      <p:cNvSpPr>
                        <a:spLocks noChangeShapeType="1"/>
                      </p:cNvSpPr>
                      <p:nvPr/>
                    </p:nvSpPr>
                    <p:spPr bwMode="auto">
                      <a:xfrm flipH="1">
                        <a:off x="1584" y="3120"/>
                        <a:ext cx="96" cy="0"/>
                      </a:xfrm>
                      <a:prstGeom prst="line">
                        <a:avLst/>
                      </a:prstGeom>
                      <a:noFill/>
                      <a:ln w="28575">
                        <a:solidFill>
                          <a:schemeClr val="tx1"/>
                        </a:solidFill>
                        <a:round/>
                        <a:headEnd/>
                        <a:tailEnd/>
                      </a:ln>
                    </p:spPr>
                    <p:txBody>
                      <a:bodyPr/>
                      <a:lstStyle/>
                      <a:p>
                        <a:endParaRPr lang="en-US"/>
                      </a:p>
                    </p:txBody>
                  </p:sp>
                </p:grpSp>
                <p:grpSp>
                  <p:nvGrpSpPr>
                    <p:cNvPr id="133332" name="Group 136"/>
                    <p:cNvGrpSpPr>
                      <a:grpSpLocks/>
                    </p:cNvGrpSpPr>
                    <p:nvPr/>
                  </p:nvGrpSpPr>
                  <p:grpSpPr bwMode="auto">
                    <a:xfrm flipV="1">
                      <a:off x="1680" y="3360"/>
                      <a:ext cx="336" cy="144"/>
                      <a:chOff x="1584" y="3120"/>
                      <a:chExt cx="432" cy="240"/>
                    </a:xfrm>
                  </p:grpSpPr>
                  <p:sp>
                    <p:nvSpPr>
                      <p:cNvPr id="133245" name="Freeform 137"/>
                      <p:cNvSpPr>
                        <a:spLocks/>
                      </p:cNvSpPr>
                      <p:nvPr/>
                    </p:nvSpPr>
                    <p:spPr bwMode="auto">
                      <a:xfrm>
                        <a:off x="1680" y="3120"/>
                        <a:ext cx="336" cy="240"/>
                      </a:xfrm>
                      <a:custGeom>
                        <a:avLst/>
                        <a:gdLst>
                          <a:gd name="T0" fmla="*/ 0 w 336"/>
                          <a:gd name="T1" fmla="*/ 0 h 240"/>
                          <a:gd name="T2" fmla="*/ 192 w 336"/>
                          <a:gd name="T3" fmla="*/ 48 h 240"/>
                          <a:gd name="T4" fmla="*/ 288 w 336"/>
                          <a:gd name="T5" fmla="*/ 144 h 240"/>
                          <a:gd name="T6" fmla="*/ 336 w 336"/>
                          <a:gd name="T7" fmla="*/ 240 h 240"/>
                          <a:gd name="T8" fmla="*/ 0 60000 65536"/>
                          <a:gd name="T9" fmla="*/ 0 60000 65536"/>
                          <a:gd name="T10" fmla="*/ 0 60000 65536"/>
                          <a:gd name="T11" fmla="*/ 0 60000 65536"/>
                          <a:gd name="T12" fmla="*/ 0 w 336"/>
                          <a:gd name="T13" fmla="*/ 0 h 240"/>
                          <a:gd name="T14" fmla="*/ 336 w 336"/>
                          <a:gd name="T15" fmla="*/ 240 h 240"/>
                        </a:gdLst>
                        <a:ahLst/>
                        <a:cxnLst>
                          <a:cxn ang="T8">
                            <a:pos x="T0" y="T1"/>
                          </a:cxn>
                          <a:cxn ang="T9">
                            <a:pos x="T2" y="T3"/>
                          </a:cxn>
                          <a:cxn ang="T10">
                            <a:pos x="T4" y="T5"/>
                          </a:cxn>
                          <a:cxn ang="T11">
                            <a:pos x="T6" y="T7"/>
                          </a:cxn>
                        </a:cxnLst>
                        <a:rect l="T12" t="T13" r="T14" b="T15"/>
                        <a:pathLst>
                          <a:path w="336" h="240">
                            <a:moveTo>
                              <a:pt x="0" y="0"/>
                            </a:moveTo>
                            <a:cubicBezTo>
                              <a:pt x="72" y="12"/>
                              <a:pt x="144" y="24"/>
                              <a:pt x="192" y="48"/>
                            </a:cubicBezTo>
                            <a:cubicBezTo>
                              <a:pt x="240" y="72"/>
                              <a:pt x="264" y="112"/>
                              <a:pt x="288" y="144"/>
                            </a:cubicBezTo>
                            <a:cubicBezTo>
                              <a:pt x="312" y="176"/>
                              <a:pt x="324" y="208"/>
                              <a:pt x="336" y="240"/>
                            </a:cubicBezTo>
                          </a:path>
                        </a:pathLst>
                      </a:custGeom>
                      <a:noFill/>
                      <a:ln w="28575" cmpd="sng">
                        <a:solidFill>
                          <a:schemeClr val="tx1"/>
                        </a:solidFill>
                        <a:round/>
                        <a:headEnd/>
                        <a:tailEnd/>
                      </a:ln>
                    </p:spPr>
                    <p:txBody>
                      <a:bodyPr/>
                      <a:lstStyle/>
                      <a:p>
                        <a:endParaRPr lang="en-US"/>
                      </a:p>
                    </p:txBody>
                  </p:sp>
                  <p:sp>
                    <p:nvSpPr>
                      <p:cNvPr id="133246" name="Line 138"/>
                      <p:cNvSpPr>
                        <a:spLocks noChangeShapeType="1"/>
                      </p:cNvSpPr>
                      <p:nvPr/>
                    </p:nvSpPr>
                    <p:spPr bwMode="auto">
                      <a:xfrm flipH="1">
                        <a:off x="1584" y="3120"/>
                        <a:ext cx="96" cy="0"/>
                      </a:xfrm>
                      <a:prstGeom prst="line">
                        <a:avLst/>
                      </a:prstGeom>
                      <a:noFill/>
                      <a:ln w="28575">
                        <a:solidFill>
                          <a:schemeClr val="tx1"/>
                        </a:solidFill>
                        <a:round/>
                        <a:headEnd/>
                        <a:tailEnd/>
                      </a:ln>
                    </p:spPr>
                    <p:txBody>
                      <a:bodyPr/>
                      <a:lstStyle/>
                      <a:p>
                        <a:endParaRPr lang="en-US"/>
                      </a:p>
                    </p:txBody>
                  </p:sp>
                </p:grpSp>
                <p:sp>
                  <p:nvSpPr>
                    <p:cNvPr id="133244" name="Freeform 139"/>
                    <p:cNvSpPr>
                      <a:spLocks/>
                    </p:cNvSpPr>
                    <p:nvPr/>
                  </p:nvSpPr>
                  <p:spPr bwMode="auto">
                    <a:xfrm>
                      <a:off x="1680" y="3216"/>
                      <a:ext cx="56" cy="288"/>
                    </a:xfrm>
                    <a:custGeom>
                      <a:avLst/>
                      <a:gdLst>
                        <a:gd name="T0" fmla="*/ 0 w 56"/>
                        <a:gd name="T1" fmla="*/ 0 h 288"/>
                        <a:gd name="T2" fmla="*/ 48 w 56"/>
                        <a:gd name="T3" fmla="*/ 96 h 288"/>
                        <a:gd name="T4" fmla="*/ 48 w 56"/>
                        <a:gd name="T5" fmla="*/ 192 h 288"/>
                        <a:gd name="T6" fmla="*/ 0 w 56"/>
                        <a:gd name="T7" fmla="*/ 288 h 288"/>
                        <a:gd name="T8" fmla="*/ 0 60000 65536"/>
                        <a:gd name="T9" fmla="*/ 0 60000 65536"/>
                        <a:gd name="T10" fmla="*/ 0 60000 65536"/>
                        <a:gd name="T11" fmla="*/ 0 60000 65536"/>
                        <a:gd name="T12" fmla="*/ 0 w 56"/>
                        <a:gd name="T13" fmla="*/ 0 h 288"/>
                        <a:gd name="T14" fmla="*/ 56 w 56"/>
                        <a:gd name="T15" fmla="*/ 288 h 288"/>
                      </a:gdLst>
                      <a:ahLst/>
                      <a:cxnLst>
                        <a:cxn ang="T8">
                          <a:pos x="T0" y="T1"/>
                        </a:cxn>
                        <a:cxn ang="T9">
                          <a:pos x="T2" y="T3"/>
                        </a:cxn>
                        <a:cxn ang="T10">
                          <a:pos x="T4" y="T5"/>
                        </a:cxn>
                        <a:cxn ang="T11">
                          <a:pos x="T6" y="T7"/>
                        </a:cxn>
                      </a:cxnLst>
                      <a:rect l="T12" t="T13" r="T14" b="T15"/>
                      <a:pathLst>
                        <a:path w="56" h="288">
                          <a:moveTo>
                            <a:pt x="0" y="0"/>
                          </a:moveTo>
                          <a:cubicBezTo>
                            <a:pt x="20" y="32"/>
                            <a:pt x="40" y="64"/>
                            <a:pt x="48" y="96"/>
                          </a:cubicBezTo>
                          <a:cubicBezTo>
                            <a:pt x="56" y="128"/>
                            <a:pt x="56" y="160"/>
                            <a:pt x="48" y="192"/>
                          </a:cubicBezTo>
                          <a:cubicBezTo>
                            <a:pt x="40" y="224"/>
                            <a:pt x="20" y="256"/>
                            <a:pt x="0" y="288"/>
                          </a:cubicBezTo>
                        </a:path>
                      </a:pathLst>
                    </a:custGeom>
                    <a:noFill/>
                    <a:ln w="28575" cmpd="sng">
                      <a:solidFill>
                        <a:schemeClr val="tx1"/>
                      </a:solidFill>
                      <a:round/>
                      <a:headEnd/>
                      <a:tailEnd/>
                    </a:ln>
                  </p:spPr>
                  <p:txBody>
                    <a:bodyPr/>
                    <a:lstStyle/>
                    <a:p>
                      <a:endParaRPr lang="en-US"/>
                    </a:p>
                  </p:txBody>
                </p:sp>
              </p:grpSp>
              <p:sp>
                <p:nvSpPr>
                  <p:cNvPr id="133241" name="Oval 140"/>
                  <p:cNvSpPr>
                    <a:spLocks noChangeArrowheads="1"/>
                  </p:cNvSpPr>
                  <p:nvPr/>
                </p:nvSpPr>
                <p:spPr bwMode="auto">
                  <a:xfrm>
                    <a:off x="2012" y="2900"/>
                    <a:ext cx="76" cy="72"/>
                  </a:xfrm>
                  <a:prstGeom prst="ellipse">
                    <a:avLst/>
                  </a:prstGeom>
                  <a:solidFill>
                    <a:schemeClr val="bg1"/>
                  </a:solidFill>
                  <a:ln w="28575">
                    <a:solidFill>
                      <a:schemeClr val="tx1"/>
                    </a:solidFill>
                    <a:round/>
                    <a:headEnd/>
                    <a:tailEnd/>
                  </a:ln>
                </p:spPr>
                <p:txBody>
                  <a:bodyPr wrap="none" anchor="ctr"/>
                  <a:lstStyle/>
                  <a:p>
                    <a:endParaRPr lang="en-US"/>
                  </a:p>
                </p:txBody>
              </p:sp>
            </p:grpSp>
          </p:grpSp>
          <p:sp>
            <p:nvSpPr>
              <p:cNvPr id="133203" name="Line 141"/>
              <p:cNvSpPr>
                <a:spLocks noChangeShapeType="1"/>
              </p:cNvSpPr>
              <p:nvPr/>
            </p:nvSpPr>
            <p:spPr bwMode="auto">
              <a:xfrm>
                <a:off x="3648" y="768"/>
                <a:ext cx="0" cy="912"/>
              </a:xfrm>
              <a:prstGeom prst="line">
                <a:avLst/>
              </a:prstGeom>
              <a:noFill/>
              <a:ln w="28575">
                <a:solidFill>
                  <a:schemeClr val="tx1"/>
                </a:solidFill>
                <a:round/>
                <a:headEnd/>
                <a:tailEnd/>
              </a:ln>
            </p:spPr>
            <p:txBody>
              <a:bodyPr/>
              <a:lstStyle/>
              <a:p>
                <a:endParaRPr lang="en-US"/>
              </a:p>
            </p:txBody>
          </p:sp>
          <p:grpSp>
            <p:nvGrpSpPr>
              <p:cNvPr id="133337" name="Group 142"/>
              <p:cNvGrpSpPr>
                <a:grpSpLocks/>
              </p:cNvGrpSpPr>
              <p:nvPr/>
            </p:nvGrpSpPr>
            <p:grpSpPr bwMode="auto">
              <a:xfrm rot="-5400000">
                <a:off x="3744" y="1824"/>
                <a:ext cx="576" cy="288"/>
                <a:chOff x="1584" y="2784"/>
                <a:chExt cx="576" cy="288"/>
              </a:xfrm>
            </p:grpSpPr>
            <p:sp>
              <p:nvSpPr>
                <p:cNvPr id="133223" name="Line 143"/>
                <p:cNvSpPr>
                  <a:spLocks noChangeShapeType="1"/>
                </p:cNvSpPr>
                <p:nvPr/>
              </p:nvSpPr>
              <p:spPr bwMode="auto">
                <a:xfrm>
                  <a:off x="2064" y="2928"/>
                  <a:ext cx="96" cy="0"/>
                </a:xfrm>
                <a:prstGeom prst="line">
                  <a:avLst/>
                </a:prstGeom>
                <a:noFill/>
                <a:ln w="28575">
                  <a:solidFill>
                    <a:schemeClr val="tx1"/>
                  </a:solidFill>
                  <a:round/>
                  <a:headEnd/>
                  <a:tailEnd/>
                </a:ln>
              </p:spPr>
              <p:txBody>
                <a:bodyPr/>
                <a:lstStyle/>
                <a:p>
                  <a:endParaRPr lang="en-US"/>
                </a:p>
              </p:txBody>
            </p:sp>
            <p:sp>
              <p:nvSpPr>
                <p:cNvPr id="133224" name="Line 144"/>
                <p:cNvSpPr>
                  <a:spLocks noChangeShapeType="1"/>
                </p:cNvSpPr>
                <p:nvPr/>
              </p:nvSpPr>
              <p:spPr bwMode="auto">
                <a:xfrm>
                  <a:off x="1584" y="2832"/>
                  <a:ext cx="123" cy="0"/>
                </a:xfrm>
                <a:prstGeom prst="line">
                  <a:avLst/>
                </a:prstGeom>
                <a:noFill/>
                <a:ln w="28575">
                  <a:solidFill>
                    <a:schemeClr val="tx1"/>
                  </a:solidFill>
                  <a:round/>
                  <a:headEnd/>
                  <a:tailEnd/>
                </a:ln>
              </p:spPr>
              <p:txBody>
                <a:bodyPr/>
                <a:lstStyle/>
                <a:p>
                  <a:endParaRPr lang="en-US"/>
                </a:p>
              </p:txBody>
            </p:sp>
            <p:sp>
              <p:nvSpPr>
                <p:cNvPr id="133225" name="Line 145"/>
                <p:cNvSpPr>
                  <a:spLocks noChangeShapeType="1"/>
                </p:cNvSpPr>
                <p:nvPr/>
              </p:nvSpPr>
              <p:spPr bwMode="auto">
                <a:xfrm>
                  <a:off x="1584" y="3024"/>
                  <a:ext cx="126" cy="0"/>
                </a:xfrm>
                <a:prstGeom prst="line">
                  <a:avLst/>
                </a:prstGeom>
                <a:noFill/>
                <a:ln w="28575">
                  <a:solidFill>
                    <a:schemeClr val="tx1"/>
                  </a:solidFill>
                  <a:round/>
                  <a:headEnd/>
                  <a:tailEnd/>
                </a:ln>
              </p:spPr>
              <p:txBody>
                <a:bodyPr/>
                <a:lstStyle/>
                <a:p>
                  <a:endParaRPr lang="en-US"/>
                </a:p>
              </p:txBody>
            </p:sp>
            <p:grpSp>
              <p:nvGrpSpPr>
                <p:cNvPr id="133342" name="Group 146"/>
                <p:cNvGrpSpPr>
                  <a:grpSpLocks/>
                </p:cNvGrpSpPr>
                <p:nvPr/>
              </p:nvGrpSpPr>
              <p:grpSpPr bwMode="auto">
                <a:xfrm>
                  <a:off x="1680" y="2784"/>
                  <a:ext cx="408" cy="288"/>
                  <a:chOff x="1680" y="2784"/>
                  <a:chExt cx="408" cy="288"/>
                </a:xfrm>
              </p:grpSpPr>
              <p:grpSp>
                <p:nvGrpSpPr>
                  <p:cNvPr id="133120" name="Group 147"/>
                  <p:cNvGrpSpPr>
                    <a:grpSpLocks/>
                  </p:cNvGrpSpPr>
                  <p:nvPr/>
                </p:nvGrpSpPr>
                <p:grpSpPr bwMode="auto">
                  <a:xfrm>
                    <a:off x="1680" y="2784"/>
                    <a:ext cx="336" cy="288"/>
                    <a:chOff x="1680" y="3216"/>
                    <a:chExt cx="336" cy="288"/>
                  </a:xfrm>
                </p:grpSpPr>
                <p:grpSp>
                  <p:nvGrpSpPr>
                    <p:cNvPr id="133121" name="Group 148"/>
                    <p:cNvGrpSpPr>
                      <a:grpSpLocks/>
                    </p:cNvGrpSpPr>
                    <p:nvPr/>
                  </p:nvGrpSpPr>
                  <p:grpSpPr bwMode="auto">
                    <a:xfrm>
                      <a:off x="1680" y="3216"/>
                      <a:ext cx="336" cy="144"/>
                      <a:chOff x="1584" y="3120"/>
                      <a:chExt cx="432" cy="240"/>
                    </a:xfrm>
                  </p:grpSpPr>
                  <p:sp>
                    <p:nvSpPr>
                      <p:cNvPr id="133234" name="Freeform 149"/>
                      <p:cNvSpPr>
                        <a:spLocks/>
                      </p:cNvSpPr>
                      <p:nvPr/>
                    </p:nvSpPr>
                    <p:spPr bwMode="auto">
                      <a:xfrm>
                        <a:off x="1680" y="3120"/>
                        <a:ext cx="336" cy="240"/>
                      </a:xfrm>
                      <a:custGeom>
                        <a:avLst/>
                        <a:gdLst>
                          <a:gd name="T0" fmla="*/ 0 w 336"/>
                          <a:gd name="T1" fmla="*/ 0 h 240"/>
                          <a:gd name="T2" fmla="*/ 192 w 336"/>
                          <a:gd name="T3" fmla="*/ 48 h 240"/>
                          <a:gd name="T4" fmla="*/ 288 w 336"/>
                          <a:gd name="T5" fmla="*/ 144 h 240"/>
                          <a:gd name="T6" fmla="*/ 336 w 336"/>
                          <a:gd name="T7" fmla="*/ 240 h 240"/>
                          <a:gd name="T8" fmla="*/ 0 60000 65536"/>
                          <a:gd name="T9" fmla="*/ 0 60000 65536"/>
                          <a:gd name="T10" fmla="*/ 0 60000 65536"/>
                          <a:gd name="T11" fmla="*/ 0 60000 65536"/>
                          <a:gd name="T12" fmla="*/ 0 w 336"/>
                          <a:gd name="T13" fmla="*/ 0 h 240"/>
                          <a:gd name="T14" fmla="*/ 336 w 336"/>
                          <a:gd name="T15" fmla="*/ 240 h 240"/>
                        </a:gdLst>
                        <a:ahLst/>
                        <a:cxnLst>
                          <a:cxn ang="T8">
                            <a:pos x="T0" y="T1"/>
                          </a:cxn>
                          <a:cxn ang="T9">
                            <a:pos x="T2" y="T3"/>
                          </a:cxn>
                          <a:cxn ang="T10">
                            <a:pos x="T4" y="T5"/>
                          </a:cxn>
                          <a:cxn ang="T11">
                            <a:pos x="T6" y="T7"/>
                          </a:cxn>
                        </a:cxnLst>
                        <a:rect l="T12" t="T13" r="T14" b="T15"/>
                        <a:pathLst>
                          <a:path w="336" h="240">
                            <a:moveTo>
                              <a:pt x="0" y="0"/>
                            </a:moveTo>
                            <a:cubicBezTo>
                              <a:pt x="72" y="12"/>
                              <a:pt x="144" y="24"/>
                              <a:pt x="192" y="48"/>
                            </a:cubicBezTo>
                            <a:cubicBezTo>
                              <a:pt x="240" y="72"/>
                              <a:pt x="264" y="112"/>
                              <a:pt x="288" y="144"/>
                            </a:cubicBezTo>
                            <a:cubicBezTo>
                              <a:pt x="312" y="176"/>
                              <a:pt x="324" y="208"/>
                              <a:pt x="336" y="240"/>
                            </a:cubicBezTo>
                          </a:path>
                        </a:pathLst>
                      </a:custGeom>
                      <a:noFill/>
                      <a:ln w="28575" cmpd="sng">
                        <a:solidFill>
                          <a:schemeClr val="tx1"/>
                        </a:solidFill>
                        <a:round/>
                        <a:headEnd/>
                        <a:tailEnd/>
                      </a:ln>
                    </p:spPr>
                    <p:txBody>
                      <a:bodyPr/>
                      <a:lstStyle/>
                      <a:p>
                        <a:endParaRPr lang="en-US"/>
                      </a:p>
                    </p:txBody>
                  </p:sp>
                  <p:sp>
                    <p:nvSpPr>
                      <p:cNvPr id="133235" name="Line 150"/>
                      <p:cNvSpPr>
                        <a:spLocks noChangeShapeType="1"/>
                      </p:cNvSpPr>
                      <p:nvPr/>
                    </p:nvSpPr>
                    <p:spPr bwMode="auto">
                      <a:xfrm flipH="1">
                        <a:off x="1584" y="3120"/>
                        <a:ext cx="96" cy="0"/>
                      </a:xfrm>
                      <a:prstGeom prst="line">
                        <a:avLst/>
                      </a:prstGeom>
                      <a:noFill/>
                      <a:ln w="28575">
                        <a:solidFill>
                          <a:schemeClr val="tx1"/>
                        </a:solidFill>
                        <a:round/>
                        <a:headEnd/>
                        <a:tailEnd/>
                      </a:ln>
                    </p:spPr>
                    <p:txBody>
                      <a:bodyPr/>
                      <a:lstStyle/>
                      <a:p>
                        <a:endParaRPr lang="en-US"/>
                      </a:p>
                    </p:txBody>
                  </p:sp>
                </p:grpSp>
                <p:grpSp>
                  <p:nvGrpSpPr>
                    <p:cNvPr id="133123" name="Group 151"/>
                    <p:cNvGrpSpPr>
                      <a:grpSpLocks/>
                    </p:cNvGrpSpPr>
                    <p:nvPr/>
                  </p:nvGrpSpPr>
                  <p:grpSpPr bwMode="auto">
                    <a:xfrm flipV="1">
                      <a:off x="1680" y="3360"/>
                      <a:ext cx="336" cy="144"/>
                      <a:chOff x="1584" y="3120"/>
                      <a:chExt cx="432" cy="240"/>
                    </a:xfrm>
                  </p:grpSpPr>
                  <p:sp>
                    <p:nvSpPr>
                      <p:cNvPr id="133232" name="Freeform 152"/>
                      <p:cNvSpPr>
                        <a:spLocks/>
                      </p:cNvSpPr>
                      <p:nvPr/>
                    </p:nvSpPr>
                    <p:spPr bwMode="auto">
                      <a:xfrm>
                        <a:off x="1680" y="3120"/>
                        <a:ext cx="336" cy="240"/>
                      </a:xfrm>
                      <a:custGeom>
                        <a:avLst/>
                        <a:gdLst>
                          <a:gd name="T0" fmla="*/ 0 w 336"/>
                          <a:gd name="T1" fmla="*/ 0 h 240"/>
                          <a:gd name="T2" fmla="*/ 192 w 336"/>
                          <a:gd name="T3" fmla="*/ 48 h 240"/>
                          <a:gd name="T4" fmla="*/ 288 w 336"/>
                          <a:gd name="T5" fmla="*/ 144 h 240"/>
                          <a:gd name="T6" fmla="*/ 336 w 336"/>
                          <a:gd name="T7" fmla="*/ 240 h 240"/>
                          <a:gd name="T8" fmla="*/ 0 60000 65536"/>
                          <a:gd name="T9" fmla="*/ 0 60000 65536"/>
                          <a:gd name="T10" fmla="*/ 0 60000 65536"/>
                          <a:gd name="T11" fmla="*/ 0 60000 65536"/>
                          <a:gd name="T12" fmla="*/ 0 w 336"/>
                          <a:gd name="T13" fmla="*/ 0 h 240"/>
                          <a:gd name="T14" fmla="*/ 336 w 336"/>
                          <a:gd name="T15" fmla="*/ 240 h 240"/>
                        </a:gdLst>
                        <a:ahLst/>
                        <a:cxnLst>
                          <a:cxn ang="T8">
                            <a:pos x="T0" y="T1"/>
                          </a:cxn>
                          <a:cxn ang="T9">
                            <a:pos x="T2" y="T3"/>
                          </a:cxn>
                          <a:cxn ang="T10">
                            <a:pos x="T4" y="T5"/>
                          </a:cxn>
                          <a:cxn ang="T11">
                            <a:pos x="T6" y="T7"/>
                          </a:cxn>
                        </a:cxnLst>
                        <a:rect l="T12" t="T13" r="T14" b="T15"/>
                        <a:pathLst>
                          <a:path w="336" h="240">
                            <a:moveTo>
                              <a:pt x="0" y="0"/>
                            </a:moveTo>
                            <a:cubicBezTo>
                              <a:pt x="72" y="12"/>
                              <a:pt x="144" y="24"/>
                              <a:pt x="192" y="48"/>
                            </a:cubicBezTo>
                            <a:cubicBezTo>
                              <a:pt x="240" y="72"/>
                              <a:pt x="264" y="112"/>
                              <a:pt x="288" y="144"/>
                            </a:cubicBezTo>
                            <a:cubicBezTo>
                              <a:pt x="312" y="176"/>
                              <a:pt x="324" y="208"/>
                              <a:pt x="336" y="240"/>
                            </a:cubicBezTo>
                          </a:path>
                        </a:pathLst>
                      </a:custGeom>
                      <a:noFill/>
                      <a:ln w="28575" cmpd="sng">
                        <a:solidFill>
                          <a:schemeClr val="tx1"/>
                        </a:solidFill>
                        <a:round/>
                        <a:headEnd/>
                        <a:tailEnd/>
                      </a:ln>
                    </p:spPr>
                    <p:txBody>
                      <a:bodyPr/>
                      <a:lstStyle/>
                      <a:p>
                        <a:endParaRPr lang="en-US"/>
                      </a:p>
                    </p:txBody>
                  </p:sp>
                  <p:sp>
                    <p:nvSpPr>
                      <p:cNvPr id="133233" name="Line 153"/>
                      <p:cNvSpPr>
                        <a:spLocks noChangeShapeType="1"/>
                      </p:cNvSpPr>
                      <p:nvPr/>
                    </p:nvSpPr>
                    <p:spPr bwMode="auto">
                      <a:xfrm flipH="1">
                        <a:off x="1584" y="3120"/>
                        <a:ext cx="96" cy="0"/>
                      </a:xfrm>
                      <a:prstGeom prst="line">
                        <a:avLst/>
                      </a:prstGeom>
                      <a:noFill/>
                      <a:ln w="28575">
                        <a:solidFill>
                          <a:schemeClr val="tx1"/>
                        </a:solidFill>
                        <a:round/>
                        <a:headEnd/>
                        <a:tailEnd/>
                      </a:ln>
                    </p:spPr>
                    <p:txBody>
                      <a:bodyPr/>
                      <a:lstStyle/>
                      <a:p>
                        <a:endParaRPr lang="en-US"/>
                      </a:p>
                    </p:txBody>
                  </p:sp>
                </p:grpSp>
                <p:sp>
                  <p:nvSpPr>
                    <p:cNvPr id="133231" name="Freeform 154"/>
                    <p:cNvSpPr>
                      <a:spLocks/>
                    </p:cNvSpPr>
                    <p:nvPr/>
                  </p:nvSpPr>
                  <p:spPr bwMode="auto">
                    <a:xfrm>
                      <a:off x="1680" y="3216"/>
                      <a:ext cx="56" cy="288"/>
                    </a:xfrm>
                    <a:custGeom>
                      <a:avLst/>
                      <a:gdLst>
                        <a:gd name="T0" fmla="*/ 0 w 56"/>
                        <a:gd name="T1" fmla="*/ 0 h 288"/>
                        <a:gd name="T2" fmla="*/ 48 w 56"/>
                        <a:gd name="T3" fmla="*/ 96 h 288"/>
                        <a:gd name="T4" fmla="*/ 48 w 56"/>
                        <a:gd name="T5" fmla="*/ 192 h 288"/>
                        <a:gd name="T6" fmla="*/ 0 w 56"/>
                        <a:gd name="T7" fmla="*/ 288 h 288"/>
                        <a:gd name="T8" fmla="*/ 0 60000 65536"/>
                        <a:gd name="T9" fmla="*/ 0 60000 65536"/>
                        <a:gd name="T10" fmla="*/ 0 60000 65536"/>
                        <a:gd name="T11" fmla="*/ 0 60000 65536"/>
                        <a:gd name="T12" fmla="*/ 0 w 56"/>
                        <a:gd name="T13" fmla="*/ 0 h 288"/>
                        <a:gd name="T14" fmla="*/ 56 w 56"/>
                        <a:gd name="T15" fmla="*/ 288 h 288"/>
                      </a:gdLst>
                      <a:ahLst/>
                      <a:cxnLst>
                        <a:cxn ang="T8">
                          <a:pos x="T0" y="T1"/>
                        </a:cxn>
                        <a:cxn ang="T9">
                          <a:pos x="T2" y="T3"/>
                        </a:cxn>
                        <a:cxn ang="T10">
                          <a:pos x="T4" y="T5"/>
                        </a:cxn>
                        <a:cxn ang="T11">
                          <a:pos x="T6" y="T7"/>
                        </a:cxn>
                      </a:cxnLst>
                      <a:rect l="T12" t="T13" r="T14" b="T15"/>
                      <a:pathLst>
                        <a:path w="56" h="288">
                          <a:moveTo>
                            <a:pt x="0" y="0"/>
                          </a:moveTo>
                          <a:cubicBezTo>
                            <a:pt x="20" y="32"/>
                            <a:pt x="40" y="64"/>
                            <a:pt x="48" y="96"/>
                          </a:cubicBezTo>
                          <a:cubicBezTo>
                            <a:pt x="56" y="128"/>
                            <a:pt x="56" y="160"/>
                            <a:pt x="48" y="192"/>
                          </a:cubicBezTo>
                          <a:cubicBezTo>
                            <a:pt x="40" y="224"/>
                            <a:pt x="20" y="256"/>
                            <a:pt x="0" y="288"/>
                          </a:cubicBezTo>
                        </a:path>
                      </a:pathLst>
                    </a:custGeom>
                    <a:noFill/>
                    <a:ln w="28575" cmpd="sng">
                      <a:solidFill>
                        <a:schemeClr val="tx1"/>
                      </a:solidFill>
                      <a:round/>
                      <a:headEnd/>
                      <a:tailEnd/>
                    </a:ln>
                  </p:spPr>
                  <p:txBody>
                    <a:bodyPr/>
                    <a:lstStyle/>
                    <a:p>
                      <a:endParaRPr lang="en-US"/>
                    </a:p>
                  </p:txBody>
                </p:sp>
              </p:grpSp>
              <p:sp>
                <p:nvSpPr>
                  <p:cNvPr id="133228" name="Oval 155"/>
                  <p:cNvSpPr>
                    <a:spLocks noChangeArrowheads="1"/>
                  </p:cNvSpPr>
                  <p:nvPr/>
                </p:nvSpPr>
                <p:spPr bwMode="auto">
                  <a:xfrm>
                    <a:off x="2012" y="2900"/>
                    <a:ext cx="76" cy="72"/>
                  </a:xfrm>
                  <a:prstGeom prst="ellipse">
                    <a:avLst/>
                  </a:prstGeom>
                  <a:solidFill>
                    <a:schemeClr val="bg1"/>
                  </a:solidFill>
                  <a:ln w="28575">
                    <a:solidFill>
                      <a:schemeClr val="tx1"/>
                    </a:solidFill>
                    <a:round/>
                    <a:headEnd/>
                    <a:tailEnd/>
                  </a:ln>
                </p:spPr>
                <p:txBody>
                  <a:bodyPr wrap="none" anchor="ctr"/>
                  <a:lstStyle/>
                  <a:p>
                    <a:endParaRPr lang="en-US"/>
                  </a:p>
                </p:txBody>
              </p:sp>
            </p:grpSp>
          </p:grpSp>
          <p:grpSp>
            <p:nvGrpSpPr>
              <p:cNvPr id="133125" name="Group 156"/>
              <p:cNvGrpSpPr>
                <a:grpSpLocks/>
              </p:cNvGrpSpPr>
              <p:nvPr/>
            </p:nvGrpSpPr>
            <p:grpSpPr bwMode="auto">
              <a:xfrm>
                <a:off x="1248" y="2208"/>
                <a:ext cx="2880" cy="1680"/>
                <a:chOff x="1248" y="2208"/>
                <a:chExt cx="2880" cy="1488"/>
              </a:xfrm>
            </p:grpSpPr>
            <p:sp>
              <p:nvSpPr>
                <p:cNvPr id="133207" name="Line 157"/>
                <p:cNvSpPr>
                  <a:spLocks noChangeShapeType="1"/>
                </p:cNvSpPr>
                <p:nvPr/>
              </p:nvSpPr>
              <p:spPr bwMode="auto">
                <a:xfrm>
                  <a:off x="1248" y="2208"/>
                  <a:ext cx="0" cy="1488"/>
                </a:xfrm>
                <a:prstGeom prst="line">
                  <a:avLst/>
                </a:prstGeom>
                <a:noFill/>
                <a:ln w="28575">
                  <a:solidFill>
                    <a:schemeClr val="tx1"/>
                  </a:solidFill>
                  <a:round/>
                  <a:headEnd/>
                  <a:tailEnd/>
                </a:ln>
              </p:spPr>
              <p:txBody>
                <a:bodyPr/>
                <a:lstStyle/>
                <a:p>
                  <a:endParaRPr lang="en-US"/>
                </a:p>
              </p:txBody>
            </p:sp>
            <p:sp>
              <p:nvSpPr>
                <p:cNvPr id="133208" name="Line 158"/>
                <p:cNvSpPr>
                  <a:spLocks noChangeShapeType="1"/>
                </p:cNvSpPr>
                <p:nvPr/>
              </p:nvSpPr>
              <p:spPr bwMode="auto">
                <a:xfrm>
                  <a:off x="1440" y="2208"/>
                  <a:ext cx="0" cy="1488"/>
                </a:xfrm>
                <a:prstGeom prst="line">
                  <a:avLst/>
                </a:prstGeom>
                <a:noFill/>
                <a:ln w="28575">
                  <a:solidFill>
                    <a:srgbClr val="CC0000"/>
                  </a:solidFill>
                  <a:round/>
                  <a:headEnd/>
                  <a:tailEnd/>
                </a:ln>
              </p:spPr>
              <p:txBody>
                <a:bodyPr/>
                <a:lstStyle/>
                <a:p>
                  <a:endParaRPr lang="en-US"/>
                </a:p>
              </p:txBody>
            </p:sp>
            <p:sp>
              <p:nvSpPr>
                <p:cNvPr id="133209" name="Line 159"/>
                <p:cNvSpPr>
                  <a:spLocks noChangeShapeType="1"/>
                </p:cNvSpPr>
                <p:nvPr/>
              </p:nvSpPr>
              <p:spPr bwMode="auto">
                <a:xfrm>
                  <a:off x="1632" y="2208"/>
                  <a:ext cx="0" cy="1488"/>
                </a:xfrm>
                <a:prstGeom prst="line">
                  <a:avLst/>
                </a:prstGeom>
                <a:noFill/>
                <a:ln w="28575">
                  <a:solidFill>
                    <a:schemeClr val="tx1"/>
                  </a:solidFill>
                  <a:round/>
                  <a:headEnd/>
                  <a:tailEnd/>
                </a:ln>
              </p:spPr>
              <p:txBody>
                <a:bodyPr/>
                <a:lstStyle/>
                <a:p>
                  <a:endParaRPr lang="en-US"/>
                </a:p>
              </p:txBody>
            </p:sp>
            <p:sp>
              <p:nvSpPr>
                <p:cNvPr id="133210" name="Line 160"/>
                <p:cNvSpPr>
                  <a:spLocks noChangeShapeType="1"/>
                </p:cNvSpPr>
                <p:nvPr/>
              </p:nvSpPr>
              <p:spPr bwMode="auto">
                <a:xfrm>
                  <a:off x="1824" y="2208"/>
                  <a:ext cx="0" cy="1488"/>
                </a:xfrm>
                <a:prstGeom prst="line">
                  <a:avLst/>
                </a:prstGeom>
                <a:noFill/>
                <a:ln w="28575">
                  <a:solidFill>
                    <a:srgbClr val="CC0000"/>
                  </a:solidFill>
                  <a:round/>
                  <a:headEnd/>
                  <a:tailEnd/>
                </a:ln>
              </p:spPr>
              <p:txBody>
                <a:bodyPr/>
                <a:lstStyle/>
                <a:p>
                  <a:endParaRPr lang="en-US"/>
                </a:p>
              </p:txBody>
            </p:sp>
            <p:sp>
              <p:nvSpPr>
                <p:cNvPr id="133211" name="Line 161"/>
                <p:cNvSpPr>
                  <a:spLocks noChangeShapeType="1"/>
                </p:cNvSpPr>
                <p:nvPr/>
              </p:nvSpPr>
              <p:spPr bwMode="auto">
                <a:xfrm>
                  <a:off x="2016" y="2208"/>
                  <a:ext cx="0" cy="1488"/>
                </a:xfrm>
                <a:prstGeom prst="line">
                  <a:avLst/>
                </a:prstGeom>
                <a:noFill/>
                <a:ln w="28575">
                  <a:solidFill>
                    <a:schemeClr val="tx1"/>
                  </a:solidFill>
                  <a:round/>
                  <a:headEnd/>
                  <a:tailEnd/>
                </a:ln>
              </p:spPr>
              <p:txBody>
                <a:bodyPr/>
                <a:lstStyle/>
                <a:p>
                  <a:endParaRPr lang="en-US"/>
                </a:p>
              </p:txBody>
            </p:sp>
            <p:sp>
              <p:nvSpPr>
                <p:cNvPr id="133212" name="Line 162"/>
                <p:cNvSpPr>
                  <a:spLocks noChangeShapeType="1"/>
                </p:cNvSpPr>
                <p:nvPr/>
              </p:nvSpPr>
              <p:spPr bwMode="auto">
                <a:xfrm>
                  <a:off x="2208" y="2208"/>
                  <a:ext cx="0" cy="1488"/>
                </a:xfrm>
                <a:prstGeom prst="line">
                  <a:avLst/>
                </a:prstGeom>
                <a:noFill/>
                <a:ln w="28575">
                  <a:solidFill>
                    <a:srgbClr val="CC0000"/>
                  </a:solidFill>
                  <a:round/>
                  <a:headEnd/>
                  <a:tailEnd/>
                </a:ln>
              </p:spPr>
              <p:txBody>
                <a:bodyPr/>
                <a:lstStyle/>
                <a:p>
                  <a:endParaRPr lang="en-US"/>
                </a:p>
              </p:txBody>
            </p:sp>
            <p:sp>
              <p:nvSpPr>
                <p:cNvPr id="133213" name="Line 163"/>
                <p:cNvSpPr>
                  <a:spLocks noChangeShapeType="1"/>
                </p:cNvSpPr>
                <p:nvPr/>
              </p:nvSpPr>
              <p:spPr bwMode="auto">
                <a:xfrm>
                  <a:off x="2400" y="2208"/>
                  <a:ext cx="0" cy="1488"/>
                </a:xfrm>
                <a:prstGeom prst="line">
                  <a:avLst/>
                </a:prstGeom>
                <a:noFill/>
                <a:ln w="28575">
                  <a:solidFill>
                    <a:schemeClr val="tx1"/>
                  </a:solidFill>
                  <a:round/>
                  <a:headEnd/>
                  <a:tailEnd/>
                </a:ln>
              </p:spPr>
              <p:txBody>
                <a:bodyPr/>
                <a:lstStyle/>
                <a:p>
                  <a:endParaRPr lang="en-US"/>
                </a:p>
              </p:txBody>
            </p:sp>
            <p:sp>
              <p:nvSpPr>
                <p:cNvPr id="133214" name="Line 164"/>
                <p:cNvSpPr>
                  <a:spLocks noChangeShapeType="1"/>
                </p:cNvSpPr>
                <p:nvPr/>
              </p:nvSpPr>
              <p:spPr bwMode="auto">
                <a:xfrm>
                  <a:off x="2592" y="2208"/>
                  <a:ext cx="0" cy="1488"/>
                </a:xfrm>
                <a:prstGeom prst="line">
                  <a:avLst/>
                </a:prstGeom>
                <a:noFill/>
                <a:ln w="28575">
                  <a:solidFill>
                    <a:srgbClr val="CC0000"/>
                  </a:solidFill>
                  <a:round/>
                  <a:headEnd/>
                  <a:tailEnd/>
                </a:ln>
              </p:spPr>
              <p:txBody>
                <a:bodyPr/>
                <a:lstStyle/>
                <a:p>
                  <a:endParaRPr lang="en-US"/>
                </a:p>
              </p:txBody>
            </p:sp>
            <p:sp>
              <p:nvSpPr>
                <p:cNvPr id="133215" name="Line 165"/>
                <p:cNvSpPr>
                  <a:spLocks noChangeShapeType="1"/>
                </p:cNvSpPr>
                <p:nvPr/>
              </p:nvSpPr>
              <p:spPr bwMode="auto">
                <a:xfrm>
                  <a:off x="2784" y="2208"/>
                  <a:ext cx="0" cy="1488"/>
                </a:xfrm>
                <a:prstGeom prst="line">
                  <a:avLst/>
                </a:prstGeom>
                <a:noFill/>
                <a:ln w="28575">
                  <a:solidFill>
                    <a:schemeClr val="tx1"/>
                  </a:solidFill>
                  <a:round/>
                  <a:headEnd/>
                  <a:tailEnd/>
                </a:ln>
              </p:spPr>
              <p:txBody>
                <a:bodyPr/>
                <a:lstStyle/>
                <a:p>
                  <a:endParaRPr lang="en-US"/>
                </a:p>
              </p:txBody>
            </p:sp>
            <p:sp>
              <p:nvSpPr>
                <p:cNvPr id="133216" name="Line 166"/>
                <p:cNvSpPr>
                  <a:spLocks noChangeShapeType="1"/>
                </p:cNvSpPr>
                <p:nvPr/>
              </p:nvSpPr>
              <p:spPr bwMode="auto">
                <a:xfrm>
                  <a:off x="2976" y="2208"/>
                  <a:ext cx="0" cy="1488"/>
                </a:xfrm>
                <a:prstGeom prst="line">
                  <a:avLst/>
                </a:prstGeom>
                <a:noFill/>
                <a:ln w="28575">
                  <a:solidFill>
                    <a:srgbClr val="CC0000"/>
                  </a:solidFill>
                  <a:round/>
                  <a:headEnd/>
                  <a:tailEnd/>
                </a:ln>
              </p:spPr>
              <p:txBody>
                <a:bodyPr/>
                <a:lstStyle/>
                <a:p>
                  <a:endParaRPr lang="en-US"/>
                </a:p>
              </p:txBody>
            </p:sp>
            <p:sp>
              <p:nvSpPr>
                <p:cNvPr id="133217" name="Line 167"/>
                <p:cNvSpPr>
                  <a:spLocks noChangeShapeType="1"/>
                </p:cNvSpPr>
                <p:nvPr/>
              </p:nvSpPr>
              <p:spPr bwMode="auto">
                <a:xfrm>
                  <a:off x="3168" y="2208"/>
                  <a:ext cx="0" cy="1488"/>
                </a:xfrm>
                <a:prstGeom prst="line">
                  <a:avLst/>
                </a:prstGeom>
                <a:noFill/>
                <a:ln w="28575">
                  <a:solidFill>
                    <a:schemeClr val="tx1"/>
                  </a:solidFill>
                  <a:round/>
                  <a:headEnd/>
                  <a:tailEnd/>
                </a:ln>
              </p:spPr>
              <p:txBody>
                <a:bodyPr/>
                <a:lstStyle/>
                <a:p>
                  <a:endParaRPr lang="en-US"/>
                </a:p>
              </p:txBody>
            </p:sp>
            <p:sp>
              <p:nvSpPr>
                <p:cNvPr id="133218" name="Line 168"/>
                <p:cNvSpPr>
                  <a:spLocks noChangeShapeType="1"/>
                </p:cNvSpPr>
                <p:nvPr/>
              </p:nvSpPr>
              <p:spPr bwMode="auto">
                <a:xfrm>
                  <a:off x="3360" y="2208"/>
                  <a:ext cx="0" cy="1488"/>
                </a:xfrm>
                <a:prstGeom prst="line">
                  <a:avLst/>
                </a:prstGeom>
                <a:noFill/>
                <a:ln w="28575">
                  <a:solidFill>
                    <a:srgbClr val="CC0000"/>
                  </a:solidFill>
                  <a:round/>
                  <a:headEnd/>
                  <a:tailEnd/>
                </a:ln>
              </p:spPr>
              <p:txBody>
                <a:bodyPr/>
                <a:lstStyle/>
                <a:p>
                  <a:endParaRPr lang="en-US"/>
                </a:p>
              </p:txBody>
            </p:sp>
            <p:sp>
              <p:nvSpPr>
                <p:cNvPr id="133219" name="Line 169"/>
                <p:cNvSpPr>
                  <a:spLocks noChangeShapeType="1"/>
                </p:cNvSpPr>
                <p:nvPr/>
              </p:nvSpPr>
              <p:spPr bwMode="auto">
                <a:xfrm>
                  <a:off x="3552" y="2208"/>
                  <a:ext cx="0" cy="1488"/>
                </a:xfrm>
                <a:prstGeom prst="line">
                  <a:avLst/>
                </a:prstGeom>
                <a:noFill/>
                <a:ln w="28575">
                  <a:solidFill>
                    <a:schemeClr val="tx1"/>
                  </a:solidFill>
                  <a:round/>
                  <a:headEnd/>
                  <a:tailEnd/>
                </a:ln>
              </p:spPr>
              <p:txBody>
                <a:bodyPr/>
                <a:lstStyle/>
                <a:p>
                  <a:endParaRPr lang="en-US"/>
                </a:p>
              </p:txBody>
            </p:sp>
            <p:sp>
              <p:nvSpPr>
                <p:cNvPr id="133220" name="Line 170"/>
                <p:cNvSpPr>
                  <a:spLocks noChangeShapeType="1"/>
                </p:cNvSpPr>
                <p:nvPr/>
              </p:nvSpPr>
              <p:spPr bwMode="auto">
                <a:xfrm>
                  <a:off x="3744" y="2208"/>
                  <a:ext cx="0" cy="1488"/>
                </a:xfrm>
                <a:prstGeom prst="line">
                  <a:avLst/>
                </a:prstGeom>
                <a:noFill/>
                <a:ln w="28575">
                  <a:solidFill>
                    <a:srgbClr val="CC0000"/>
                  </a:solidFill>
                  <a:round/>
                  <a:headEnd/>
                  <a:tailEnd/>
                </a:ln>
              </p:spPr>
              <p:txBody>
                <a:bodyPr/>
                <a:lstStyle/>
                <a:p>
                  <a:endParaRPr lang="en-US"/>
                </a:p>
              </p:txBody>
            </p:sp>
            <p:sp>
              <p:nvSpPr>
                <p:cNvPr id="133221" name="Line 171"/>
                <p:cNvSpPr>
                  <a:spLocks noChangeShapeType="1"/>
                </p:cNvSpPr>
                <p:nvPr/>
              </p:nvSpPr>
              <p:spPr bwMode="auto">
                <a:xfrm>
                  <a:off x="3936" y="2208"/>
                  <a:ext cx="0" cy="1488"/>
                </a:xfrm>
                <a:prstGeom prst="line">
                  <a:avLst/>
                </a:prstGeom>
                <a:noFill/>
                <a:ln w="28575">
                  <a:solidFill>
                    <a:schemeClr val="tx1"/>
                  </a:solidFill>
                  <a:round/>
                  <a:headEnd/>
                  <a:tailEnd/>
                </a:ln>
              </p:spPr>
              <p:txBody>
                <a:bodyPr/>
                <a:lstStyle/>
                <a:p>
                  <a:endParaRPr lang="en-US"/>
                </a:p>
              </p:txBody>
            </p:sp>
            <p:sp>
              <p:nvSpPr>
                <p:cNvPr id="133222" name="Line 172"/>
                <p:cNvSpPr>
                  <a:spLocks noChangeShapeType="1"/>
                </p:cNvSpPr>
                <p:nvPr/>
              </p:nvSpPr>
              <p:spPr bwMode="auto">
                <a:xfrm>
                  <a:off x="4128" y="2208"/>
                  <a:ext cx="0" cy="1488"/>
                </a:xfrm>
                <a:prstGeom prst="line">
                  <a:avLst/>
                </a:prstGeom>
                <a:noFill/>
                <a:ln w="28575">
                  <a:solidFill>
                    <a:srgbClr val="CC0000"/>
                  </a:solidFill>
                  <a:round/>
                  <a:headEnd/>
                  <a:tailEnd/>
                </a:ln>
              </p:spPr>
              <p:txBody>
                <a:bodyPr/>
                <a:lstStyle/>
                <a:p>
                  <a:endParaRPr lang="en-US"/>
                </a:p>
              </p:txBody>
            </p:sp>
          </p:grpSp>
          <p:sp>
            <p:nvSpPr>
              <p:cNvPr id="133206" name="Line 173"/>
              <p:cNvSpPr>
                <a:spLocks noChangeShapeType="1"/>
              </p:cNvSpPr>
              <p:nvPr/>
            </p:nvSpPr>
            <p:spPr bwMode="auto">
              <a:xfrm>
                <a:off x="4032" y="768"/>
                <a:ext cx="0" cy="912"/>
              </a:xfrm>
              <a:prstGeom prst="line">
                <a:avLst/>
              </a:prstGeom>
              <a:noFill/>
              <a:ln w="28575">
                <a:solidFill>
                  <a:schemeClr val="tx1"/>
                </a:solidFill>
                <a:round/>
                <a:headEnd/>
                <a:tailEnd/>
              </a:ln>
            </p:spPr>
            <p:txBody>
              <a:bodyPr/>
              <a:lstStyle/>
              <a:p>
                <a:endParaRPr lang="en-US"/>
              </a:p>
            </p:txBody>
          </p:sp>
        </p:grpSp>
        <p:grpSp>
          <p:nvGrpSpPr>
            <p:cNvPr id="133126" name="Group 174"/>
            <p:cNvGrpSpPr>
              <a:grpSpLocks/>
            </p:cNvGrpSpPr>
            <p:nvPr/>
          </p:nvGrpSpPr>
          <p:grpSpPr bwMode="auto">
            <a:xfrm>
              <a:off x="432" y="2208"/>
              <a:ext cx="3936" cy="384"/>
              <a:chOff x="432" y="2592"/>
              <a:chExt cx="3936" cy="384"/>
            </a:xfrm>
          </p:grpSpPr>
          <p:grpSp>
            <p:nvGrpSpPr>
              <p:cNvPr id="133127" name="Group 175"/>
              <p:cNvGrpSpPr>
                <a:grpSpLocks/>
              </p:cNvGrpSpPr>
              <p:nvPr/>
            </p:nvGrpSpPr>
            <p:grpSpPr bwMode="auto">
              <a:xfrm>
                <a:off x="624" y="2688"/>
                <a:ext cx="624" cy="288"/>
                <a:chOff x="672" y="3120"/>
                <a:chExt cx="624" cy="288"/>
              </a:xfrm>
            </p:grpSpPr>
            <p:grpSp>
              <p:nvGrpSpPr>
                <p:cNvPr id="133128" name="Group 176"/>
                <p:cNvGrpSpPr>
                  <a:grpSpLocks/>
                </p:cNvGrpSpPr>
                <p:nvPr/>
              </p:nvGrpSpPr>
              <p:grpSpPr bwMode="auto">
                <a:xfrm>
                  <a:off x="816" y="3120"/>
                  <a:ext cx="336" cy="288"/>
                  <a:chOff x="816" y="3120"/>
                  <a:chExt cx="336" cy="288"/>
                </a:xfrm>
              </p:grpSpPr>
              <p:sp>
                <p:nvSpPr>
                  <p:cNvPr id="133188" name="AutoShape 177"/>
                  <p:cNvSpPr>
                    <a:spLocks noChangeArrowheads="1"/>
                  </p:cNvSpPr>
                  <p:nvPr/>
                </p:nvSpPr>
                <p:spPr bwMode="auto">
                  <a:xfrm rot="5400000">
                    <a:off x="816" y="3120"/>
                    <a:ext cx="288" cy="288"/>
                  </a:xfrm>
                  <a:prstGeom prst="triangle">
                    <a:avLst>
                      <a:gd name="adj" fmla="val 50000"/>
                    </a:avLst>
                  </a:prstGeom>
                  <a:noFill/>
                  <a:ln w="28575">
                    <a:solidFill>
                      <a:schemeClr val="tx1"/>
                    </a:solidFill>
                    <a:miter lim="800000"/>
                    <a:headEnd/>
                    <a:tailEnd/>
                  </a:ln>
                </p:spPr>
                <p:txBody>
                  <a:bodyPr wrap="none" anchor="ctr"/>
                  <a:lstStyle/>
                  <a:p>
                    <a:endParaRPr lang="en-US"/>
                  </a:p>
                </p:txBody>
              </p:sp>
              <p:sp>
                <p:nvSpPr>
                  <p:cNvPr id="133189" name="Oval 178"/>
                  <p:cNvSpPr>
                    <a:spLocks noChangeArrowheads="1"/>
                  </p:cNvSpPr>
                  <p:nvPr/>
                </p:nvSpPr>
                <p:spPr bwMode="auto">
                  <a:xfrm>
                    <a:off x="1104" y="3240"/>
                    <a:ext cx="48" cy="48"/>
                  </a:xfrm>
                  <a:prstGeom prst="ellipse">
                    <a:avLst/>
                  </a:prstGeom>
                  <a:noFill/>
                  <a:ln w="28575">
                    <a:solidFill>
                      <a:schemeClr val="tx1"/>
                    </a:solidFill>
                    <a:round/>
                    <a:headEnd/>
                    <a:tailEnd/>
                  </a:ln>
                </p:spPr>
                <p:txBody>
                  <a:bodyPr wrap="none" anchor="ctr"/>
                  <a:lstStyle/>
                  <a:p>
                    <a:endParaRPr lang="en-US"/>
                  </a:p>
                </p:txBody>
              </p:sp>
            </p:grpSp>
            <p:sp>
              <p:nvSpPr>
                <p:cNvPr id="133186" name="Line 179"/>
                <p:cNvSpPr>
                  <a:spLocks noChangeShapeType="1"/>
                </p:cNvSpPr>
                <p:nvPr/>
              </p:nvSpPr>
              <p:spPr bwMode="auto">
                <a:xfrm>
                  <a:off x="672" y="3264"/>
                  <a:ext cx="144" cy="0"/>
                </a:xfrm>
                <a:prstGeom prst="line">
                  <a:avLst/>
                </a:prstGeom>
                <a:noFill/>
                <a:ln w="28575">
                  <a:solidFill>
                    <a:schemeClr val="tx1"/>
                  </a:solidFill>
                  <a:round/>
                  <a:headEnd/>
                  <a:tailEnd/>
                </a:ln>
              </p:spPr>
              <p:txBody>
                <a:bodyPr/>
                <a:lstStyle/>
                <a:p>
                  <a:endParaRPr lang="en-US"/>
                </a:p>
              </p:txBody>
            </p:sp>
            <p:sp>
              <p:nvSpPr>
                <p:cNvPr id="133187" name="Line 180"/>
                <p:cNvSpPr>
                  <a:spLocks noChangeShapeType="1"/>
                </p:cNvSpPr>
                <p:nvPr/>
              </p:nvSpPr>
              <p:spPr bwMode="auto">
                <a:xfrm>
                  <a:off x="1152" y="3264"/>
                  <a:ext cx="144" cy="0"/>
                </a:xfrm>
                <a:prstGeom prst="line">
                  <a:avLst/>
                </a:prstGeom>
                <a:noFill/>
                <a:ln w="28575">
                  <a:solidFill>
                    <a:schemeClr val="tx1"/>
                  </a:solidFill>
                  <a:round/>
                  <a:headEnd/>
                  <a:tailEnd/>
                </a:ln>
              </p:spPr>
              <p:txBody>
                <a:bodyPr/>
                <a:lstStyle/>
                <a:p>
                  <a:endParaRPr lang="en-US"/>
                </a:p>
              </p:txBody>
            </p:sp>
          </p:grpSp>
          <p:sp>
            <p:nvSpPr>
              <p:cNvPr id="133181" name="Line 181"/>
              <p:cNvSpPr>
                <a:spLocks noChangeShapeType="1"/>
              </p:cNvSpPr>
              <p:nvPr/>
            </p:nvSpPr>
            <p:spPr bwMode="auto">
              <a:xfrm>
                <a:off x="624" y="2592"/>
                <a:ext cx="3744" cy="0"/>
              </a:xfrm>
              <a:prstGeom prst="line">
                <a:avLst/>
              </a:prstGeom>
              <a:noFill/>
              <a:ln w="28575">
                <a:solidFill>
                  <a:schemeClr val="tx1"/>
                </a:solidFill>
                <a:round/>
                <a:headEnd/>
                <a:tailEnd/>
              </a:ln>
            </p:spPr>
            <p:txBody>
              <a:bodyPr/>
              <a:lstStyle/>
              <a:p>
                <a:endParaRPr lang="en-US"/>
              </a:p>
            </p:txBody>
          </p:sp>
          <p:sp>
            <p:nvSpPr>
              <p:cNvPr id="133182" name="Line 182"/>
              <p:cNvSpPr>
                <a:spLocks noChangeShapeType="1"/>
              </p:cNvSpPr>
              <p:nvPr/>
            </p:nvSpPr>
            <p:spPr bwMode="auto">
              <a:xfrm>
                <a:off x="432" y="2832"/>
                <a:ext cx="192" cy="0"/>
              </a:xfrm>
              <a:prstGeom prst="line">
                <a:avLst/>
              </a:prstGeom>
              <a:noFill/>
              <a:ln w="28575">
                <a:solidFill>
                  <a:schemeClr val="tx1"/>
                </a:solidFill>
                <a:round/>
                <a:headEnd/>
                <a:tailEnd/>
              </a:ln>
            </p:spPr>
            <p:txBody>
              <a:bodyPr/>
              <a:lstStyle/>
              <a:p>
                <a:endParaRPr lang="en-US"/>
              </a:p>
            </p:txBody>
          </p:sp>
          <p:sp>
            <p:nvSpPr>
              <p:cNvPr id="133183" name="Line 183"/>
              <p:cNvSpPr>
                <a:spLocks noChangeShapeType="1"/>
              </p:cNvSpPr>
              <p:nvPr/>
            </p:nvSpPr>
            <p:spPr bwMode="auto">
              <a:xfrm>
                <a:off x="624" y="2592"/>
                <a:ext cx="0" cy="240"/>
              </a:xfrm>
              <a:prstGeom prst="line">
                <a:avLst/>
              </a:prstGeom>
              <a:noFill/>
              <a:ln w="28575">
                <a:solidFill>
                  <a:schemeClr val="tx1"/>
                </a:solidFill>
                <a:round/>
                <a:headEnd/>
                <a:tailEnd/>
              </a:ln>
            </p:spPr>
            <p:txBody>
              <a:bodyPr/>
              <a:lstStyle/>
              <a:p>
                <a:endParaRPr lang="en-US"/>
              </a:p>
            </p:txBody>
          </p:sp>
          <p:sp>
            <p:nvSpPr>
              <p:cNvPr id="133184" name="Line 184"/>
              <p:cNvSpPr>
                <a:spLocks noChangeShapeType="1"/>
              </p:cNvSpPr>
              <p:nvPr/>
            </p:nvSpPr>
            <p:spPr bwMode="auto">
              <a:xfrm>
                <a:off x="1200" y="2832"/>
                <a:ext cx="3168" cy="0"/>
              </a:xfrm>
              <a:prstGeom prst="line">
                <a:avLst/>
              </a:prstGeom>
              <a:noFill/>
              <a:ln w="28575">
                <a:solidFill>
                  <a:srgbClr val="333399"/>
                </a:solidFill>
                <a:round/>
                <a:headEnd/>
                <a:tailEnd/>
              </a:ln>
            </p:spPr>
            <p:txBody>
              <a:bodyPr/>
              <a:lstStyle/>
              <a:p>
                <a:endParaRPr lang="en-US"/>
              </a:p>
            </p:txBody>
          </p:sp>
        </p:grpSp>
        <p:sp>
          <p:nvSpPr>
            <p:cNvPr id="133130" name="Text Box 185"/>
            <p:cNvSpPr txBox="1">
              <a:spLocks noChangeArrowheads="1"/>
            </p:cNvSpPr>
            <p:nvPr/>
          </p:nvSpPr>
          <p:spPr bwMode="auto">
            <a:xfrm>
              <a:off x="216" y="2352"/>
              <a:ext cx="261" cy="1551"/>
            </a:xfrm>
            <a:prstGeom prst="rect">
              <a:avLst/>
            </a:prstGeom>
            <a:noFill/>
            <a:ln w="9525">
              <a:noFill/>
              <a:miter lim="800000"/>
              <a:headEnd/>
              <a:tailEnd/>
            </a:ln>
          </p:spPr>
          <p:txBody>
            <a:bodyPr wrap="none">
              <a:spAutoFit/>
            </a:bodyPr>
            <a:lstStyle/>
            <a:p>
              <a:pPr eaLnBrk="1" hangingPunct="1"/>
              <a:r>
                <a:rPr lang="en-US" sz="1400" b="1">
                  <a:solidFill>
                    <a:srgbClr val="008000"/>
                  </a:solidFill>
                  <a:latin typeface="Arial" pitchFamily="34" charset="0"/>
                </a:rPr>
                <a:t>A0</a:t>
              </a:r>
            </a:p>
            <a:p>
              <a:pPr eaLnBrk="1" hangingPunct="1"/>
              <a:endParaRPr lang="en-US" sz="1400" b="1">
                <a:solidFill>
                  <a:srgbClr val="008000"/>
                </a:solidFill>
                <a:latin typeface="Arial" pitchFamily="34" charset="0"/>
              </a:endParaRPr>
            </a:p>
            <a:p>
              <a:pPr eaLnBrk="1" hangingPunct="1"/>
              <a:endParaRPr lang="en-US" sz="1600">
                <a:solidFill>
                  <a:srgbClr val="008000"/>
                </a:solidFill>
                <a:latin typeface="Arial" pitchFamily="34" charset="0"/>
              </a:endParaRPr>
            </a:p>
            <a:p>
              <a:pPr eaLnBrk="1" hangingPunct="1"/>
              <a:r>
                <a:rPr lang="en-US" sz="1400" b="1">
                  <a:solidFill>
                    <a:srgbClr val="008000"/>
                  </a:solidFill>
                  <a:latin typeface="Arial" pitchFamily="34" charset="0"/>
                </a:rPr>
                <a:t>A1</a:t>
              </a:r>
            </a:p>
            <a:p>
              <a:pPr eaLnBrk="1" hangingPunct="1"/>
              <a:endParaRPr lang="en-US" sz="1400" b="1">
                <a:solidFill>
                  <a:srgbClr val="008000"/>
                </a:solidFill>
                <a:latin typeface="Arial" pitchFamily="34" charset="0"/>
              </a:endParaRPr>
            </a:p>
            <a:p>
              <a:pPr eaLnBrk="1" hangingPunct="1"/>
              <a:endParaRPr lang="en-US" sz="1100" b="1">
                <a:solidFill>
                  <a:srgbClr val="008000"/>
                </a:solidFill>
                <a:latin typeface="Arial" pitchFamily="34" charset="0"/>
              </a:endParaRPr>
            </a:p>
            <a:p>
              <a:pPr eaLnBrk="1" hangingPunct="1"/>
              <a:endParaRPr lang="en-US" sz="1100" b="1">
                <a:solidFill>
                  <a:srgbClr val="008000"/>
                </a:solidFill>
                <a:latin typeface="Arial" pitchFamily="34" charset="0"/>
              </a:endParaRPr>
            </a:p>
            <a:p>
              <a:pPr eaLnBrk="1" hangingPunct="1"/>
              <a:r>
                <a:rPr lang="en-US" sz="1400" b="1">
                  <a:solidFill>
                    <a:srgbClr val="008000"/>
                  </a:solidFill>
                  <a:latin typeface="Arial" pitchFamily="34" charset="0"/>
                </a:rPr>
                <a:t>A2</a:t>
              </a:r>
            </a:p>
            <a:p>
              <a:pPr eaLnBrk="1" hangingPunct="1"/>
              <a:endParaRPr lang="en-US" sz="1400" b="1">
                <a:solidFill>
                  <a:srgbClr val="008000"/>
                </a:solidFill>
                <a:latin typeface="Arial" pitchFamily="34" charset="0"/>
              </a:endParaRPr>
            </a:p>
            <a:p>
              <a:pPr eaLnBrk="1" hangingPunct="1"/>
              <a:endParaRPr lang="en-US" sz="900" b="1">
                <a:solidFill>
                  <a:srgbClr val="008000"/>
                </a:solidFill>
                <a:latin typeface="Arial" pitchFamily="34" charset="0"/>
              </a:endParaRPr>
            </a:p>
            <a:p>
              <a:pPr eaLnBrk="1" hangingPunct="1"/>
              <a:endParaRPr lang="en-US" sz="900" b="1">
                <a:solidFill>
                  <a:srgbClr val="008000"/>
                </a:solidFill>
                <a:latin typeface="Arial" pitchFamily="34" charset="0"/>
              </a:endParaRPr>
            </a:p>
            <a:p>
              <a:pPr eaLnBrk="1" hangingPunct="1"/>
              <a:r>
                <a:rPr lang="en-US" sz="1400" b="1">
                  <a:solidFill>
                    <a:srgbClr val="008000"/>
                  </a:solidFill>
                  <a:latin typeface="Arial" pitchFamily="34" charset="0"/>
                </a:rPr>
                <a:t>A3</a:t>
              </a:r>
            </a:p>
          </p:txBody>
        </p:sp>
        <p:sp>
          <p:nvSpPr>
            <p:cNvPr id="133131" name="Oval 186"/>
            <p:cNvSpPr>
              <a:spLocks noChangeArrowheads="1"/>
            </p:cNvSpPr>
            <p:nvPr/>
          </p:nvSpPr>
          <p:spPr bwMode="auto">
            <a:xfrm>
              <a:off x="2544" y="2832"/>
              <a:ext cx="96" cy="96"/>
            </a:xfrm>
            <a:prstGeom prst="ellipse">
              <a:avLst/>
            </a:prstGeom>
            <a:solidFill>
              <a:schemeClr val="tx1"/>
            </a:solidFill>
            <a:ln w="9525">
              <a:solidFill>
                <a:schemeClr val="tx1"/>
              </a:solidFill>
              <a:round/>
              <a:headEnd/>
              <a:tailEnd/>
            </a:ln>
          </p:spPr>
          <p:txBody>
            <a:bodyPr wrap="none" anchor="ctr"/>
            <a:lstStyle/>
            <a:p>
              <a:endParaRPr lang="en-US"/>
            </a:p>
          </p:txBody>
        </p:sp>
        <p:sp>
          <p:nvSpPr>
            <p:cNvPr id="133132" name="Oval 187"/>
            <p:cNvSpPr>
              <a:spLocks noChangeArrowheads="1"/>
            </p:cNvSpPr>
            <p:nvPr/>
          </p:nvSpPr>
          <p:spPr bwMode="auto">
            <a:xfrm>
              <a:off x="2160" y="2832"/>
              <a:ext cx="96" cy="96"/>
            </a:xfrm>
            <a:prstGeom prst="ellipse">
              <a:avLst/>
            </a:prstGeom>
            <a:solidFill>
              <a:schemeClr val="tx1"/>
            </a:solidFill>
            <a:ln w="9525">
              <a:solidFill>
                <a:schemeClr val="tx1"/>
              </a:solidFill>
              <a:round/>
              <a:headEnd/>
              <a:tailEnd/>
            </a:ln>
          </p:spPr>
          <p:txBody>
            <a:bodyPr wrap="none" anchor="ctr"/>
            <a:lstStyle/>
            <a:p>
              <a:endParaRPr lang="en-US"/>
            </a:p>
          </p:txBody>
        </p:sp>
        <p:sp>
          <p:nvSpPr>
            <p:cNvPr id="133133" name="Oval 188"/>
            <p:cNvSpPr>
              <a:spLocks noChangeArrowheads="1"/>
            </p:cNvSpPr>
            <p:nvPr/>
          </p:nvSpPr>
          <p:spPr bwMode="auto">
            <a:xfrm>
              <a:off x="2352" y="2400"/>
              <a:ext cx="96" cy="96"/>
            </a:xfrm>
            <a:prstGeom prst="ellipse">
              <a:avLst/>
            </a:prstGeom>
            <a:solidFill>
              <a:schemeClr val="tx1"/>
            </a:solidFill>
            <a:ln w="9525">
              <a:solidFill>
                <a:schemeClr val="tx1"/>
              </a:solidFill>
              <a:round/>
              <a:headEnd/>
              <a:tailEnd/>
            </a:ln>
          </p:spPr>
          <p:txBody>
            <a:bodyPr wrap="none" anchor="ctr"/>
            <a:lstStyle/>
            <a:p>
              <a:endParaRPr lang="en-US"/>
            </a:p>
          </p:txBody>
        </p:sp>
        <p:sp>
          <p:nvSpPr>
            <p:cNvPr id="133134" name="Oval 189"/>
            <p:cNvSpPr>
              <a:spLocks noChangeArrowheads="1"/>
            </p:cNvSpPr>
            <p:nvPr/>
          </p:nvSpPr>
          <p:spPr bwMode="auto">
            <a:xfrm>
              <a:off x="1968" y="2160"/>
              <a:ext cx="96" cy="96"/>
            </a:xfrm>
            <a:prstGeom prst="ellipse">
              <a:avLst/>
            </a:prstGeom>
            <a:solidFill>
              <a:schemeClr val="tx1"/>
            </a:solidFill>
            <a:ln w="9525">
              <a:solidFill>
                <a:schemeClr val="tx1"/>
              </a:solidFill>
              <a:round/>
              <a:headEnd/>
              <a:tailEnd/>
            </a:ln>
          </p:spPr>
          <p:txBody>
            <a:bodyPr wrap="none" anchor="ctr"/>
            <a:lstStyle/>
            <a:p>
              <a:endParaRPr lang="en-US"/>
            </a:p>
          </p:txBody>
        </p:sp>
        <p:sp>
          <p:nvSpPr>
            <p:cNvPr id="133135" name="Oval 190"/>
            <p:cNvSpPr>
              <a:spLocks noChangeArrowheads="1"/>
            </p:cNvSpPr>
            <p:nvPr/>
          </p:nvSpPr>
          <p:spPr bwMode="auto">
            <a:xfrm>
              <a:off x="1776" y="2592"/>
              <a:ext cx="96" cy="96"/>
            </a:xfrm>
            <a:prstGeom prst="ellipse">
              <a:avLst/>
            </a:prstGeom>
            <a:solidFill>
              <a:schemeClr val="tx1"/>
            </a:solidFill>
            <a:ln w="9525">
              <a:solidFill>
                <a:schemeClr val="tx1"/>
              </a:solidFill>
              <a:round/>
              <a:headEnd/>
              <a:tailEnd/>
            </a:ln>
          </p:spPr>
          <p:txBody>
            <a:bodyPr wrap="none" anchor="ctr"/>
            <a:lstStyle/>
            <a:p>
              <a:endParaRPr lang="en-US"/>
            </a:p>
          </p:txBody>
        </p:sp>
        <p:sp>
          <p:nvSpPr>
            <p:cNvPr id="133136" name="Oval 191"/>
            <p:cNvSpPr>
              <a:spLocks noChangeArrowheads="1"/>
            </p:cNvSpPr>
            <p:nvPr/>
          </p:nvSpPr>
          <p:spPr bwMode="auto">
            <a:xfrm>
              <a:off x="1584" y="2400"/>
              <a:ext cx="96" cy="96"/>
            </a:xfrm>
            <a:prstGeom prst="ellipse">
              <a:avLst/>
            </a:prstGeom>
            <a:solidFill>
              <a:schemeClr val="tx1"/>
            </a:solidFill>
            <a:ln w="9525">
              <a:solidFill>
                <a:schemeClr val="tx1"/>
              </a:solidFill>
              <a:round/>
              <a:headEnd/>
              <a:tailEnd/>
            </a:ln>
          </p:spPr>
          <p:txBody>
            <a:bodyPr wrap="none" anchor="ctr"/>
            <a:lstStyle/>
            <a:p>
              <a:endParaRPr lang="en-US"/>
            </a:p>
          </p:txBody>
        </p:sp>
        <p:sp>
          <p:nvSpPr>
            <p:cNvPr id="133137" name="Oval 192"/>
            <p:cNvSpPr>
              <a:spLocks noChangeArrowheads="1"/>
            </p:cNvSpPr>
            <p:nvPr/>
          </p:nvSpPr>
          <p:spPr bwMode="auto">
            <a:xfrm>
              <a:off x="1392" y="2592"/>
              <a:ext cx="96" cy="96"/>
            </a:xfrm>
            <a:prstGeom prst="ellipse">
              <a:avLst/>
            </a:prstGeom>
            <a:solidFill>
              <a:schemeClr val="tx1"/>
            </a:solidFill>
            <a:ln w="9525">
              <a:solidFill>
                <a:schemeClr val="tx1"/>
              </a:solidFill>
              <a:round/>
              <a:headEnd/>
              <a:tailEnd/>
            </a:ln>
          </p:spPr>
          <p:txBody>
            <a:bodyPr wrap="none" anchor="ctr"/>
            <a:lstStyle/>
            <a:p>
              <a:endParaRPr lang="en-US"/>
            </a:p>
          </p:txBody>
        </p:sp>
        <p:sp>
          <p:nvSpPr>
            <p:cNvPr id="133138" name="Oval 193"/>
            <p:cNvSpPr>
              <a:spLocks noChangeArrowheads="1"/>
            </p:cNvSpPr>
            <p:nvPr/>
          </p:nvSpPr>
          <p:spPr bwMode="auto">
            <a:xfrm>
              <a:off x="1200" y="2160"/>
              <a:ext cx="96" cy="96"/>
            </a:xfrm>
            <a:prstGeom prst="ellipse">
              <a:avLst/>
            </a:prstGeom>
            <a:solidFill>
              <a:schemeClr val="tx1"/>
            </a:solidFill>
            <a:ln w="9525">
              <a:solidFill>
                <a:schemeClr val="tx1"/>
              </a:solidFill>
              <a:round/>
              <a:headEnd/>
              <a:tailEnd/>
            </a:ln>
          </p:spPr>
          <p:txBody>
            <a:bodyPr wrap="none" anchor="ctr"/>
            <a:lstStyle/>
            <a:p>
              <a:endParaRPr lang="en-US"/>
            </a:p>
          </p:txBody>
        </p:sp>
        <p:sp>
          <p:nvSpPr>
            <p:cNvPr id="133139" name="Oval 194"/>
            <p:cNvSpPr>
              <a:spLocks noChangeArrowheads="1"/>
            </p:cNvSpPr>
            <p:nvPr/>
          </p:nvSpPr>
          <p:spPr bwMode="auto">
            <a:xfrm>
              <a:off x="4080" y="3744"/>
              <a:ext cx="96" cy="96"/>
            </a:xfrm>
            <a:prstGeom prst="ellipse">
              <a:avLst/>
            </a:prstGeom>
            <a:solidFill>
              <a:schemeClr val="tx1"/>
            </a:solidFill>
            <a:ln w="9525">
              <a:solidFill>
                <a:schemeClr val="tx1"/>
              </a:solidFill>
              <a:round/>
              <a:headEnd/>
              <a:tailEnd/>
            </a:ln>
          </p:spPr>
          <p:txBody>
            <a:bodyPr wrap="none" anchor="ctr"/>
            <a:lstStyle/>
            <a:p>
              <a:endParaRPr lang="en-US"/>
            </a:p>
          </p:txBody>
        </p:sp>
        <p:sp>
          <p:nvSpPr>
            <p:cNvPr id="133140" name="Oval 195"/>
            <p:cNvSpPr>
              <a:spLocks noChangeArrowheads="1"/>
            </p:cNvSpPr>
            <p:nvPr/>
          </p:nvSpPr>
          <p:spPr bwMode="auto">
            <a:xfrm>
              <a:off x="3696" y="3744"/>
              <a:ext cx="96" cy="96"/>
            </a:xfrm>
            <a:prstGeom prst="ellipse">
              <a:avLst/>
            </a:prstGeom>
            <a:solidFill>
              <a:schemeClr val="tx1"/>
            </a:solidFill>
            <a:ln w="9525">
              <a:solidFill>
                <a:schemeClr val="tx1"/>
              </a:solidFill>
              <a:round/>
              <a:headEnd/>
              <a:tailEnd/>
            </a:ln>
          </p:spPr>
          <p:txBody>
            <a:bodyPr wrap="none" anchor="ctr"/>
            <a:lstStyle/>
            <a:p>
              <a:endParaRPr lang="en-US"/>
            </a:p>
          </p:txBody>
        </p:sp>
        <p:sp>
          <p:nvSpPr>
            <p:cNvPr id="133141" name="Oval 196"/>
            <p:cNvSpPr>
              <a:spLocks noChangeArrowheads="1"/>
            </p:cNvSpPr>
            <p:nvPr/>
          </p:nvSpPr>
          <p:spPr bwMode="auto">
            <a:xfrm>
              <a:off x="3888" y="3312"/>
              <a:ext cx="96" cy="96"/>
            </a:xfrm>
            <a:prstGeom prst="ellipse">
              <a:avLst/>
            </a:prstGeom>
            <a:solidFill>
              <a:schemeClr val="tx1"/>
            </a:solidFill>
            <a:ln w="9525">
              <a:solidFill>
                <a:schemeClr val="tx1"/>
              </a:solidFill>
              <a:round/>
              <a:headEnd/>
              <a:tailEnd/>
            </a:ln>
          </p:spPr>
          <p:txBody>
            <a:bodyPr wrap="none" anchor="ctr"/>
            <a:lstStyle/>
            <a:p>
              <a:endParaRPr lang="en-US"/>
            </a:p>
          </p:txBody>
        </p:sp>
        <p:sp>
          <p:nvSpPr>
            <p:cNvPr id="133142" name="Oval 197"/>
            <p:cNvSpPr>
              <a:spLocks noChangeArrowheads="1"/>
            </p:cNvSpPr>
            <p:nvPr/>
          </p:nvSpPr>
          <p:spPr bwMode="auto">
            <a:xfrm>
              <a:off x="3504" y="3072"/>
              <a:ext cx="96" cy="96"/>
            </a:xfrm>
            <a:prstGeom prst="ellipse">
              <a:avLst/>
            </a:prstGeom>
            <a:solidFill>
              <a:schemeClr val="tx1"/>
            </a:solidFill>
            <a:ln w="9525">
              <a:solidFill>
                <a:schemeClr val="tx1"/>
              </a:solidFill>
              <a:round/>
              <a:headEnd/>
              <a:tailEnd/>
            </a:ln>
          </p:spPr>
          <p:txBody>
            <a:bodyPr wrap="none" anchor="ctr"/>
            <a:lstStyle/>
            <a:p>
              <a:endParaRPr lang="en-US"/>
            </a:p>
          </p:txBody>
        </p:sp>
        <p:sp>
          <p:nvSpPr>
            <p:cNvPr id="133143" name="Oval 198"/>
            <p:cNvSpPr>
              <a:spLocks noChangeArrowheads="1"/>
            </p:cNvSpPr>
            <p:nvPr/>
          </p:nvSpPr>
          <p:spPr bwMode="auto">
            <a:xfrm>
              <a:off x="3312" y="3504"/>
              <a:ext cx="96" cy="96"/>
            </a:xfrm>
            <a:prstGeom prst="ellipse">
              <a:avLst/>
            </a:prstGeom>
            <a:solidFill>
              <a:schemeClr val="tx1"/>
            </a:solidFill>
            <a:ln w="9525">
              <a:solidFill>
                <a:schemeClr val="tx1"/>
              </a:solidFill>
              <a:round/>
              <a:headEnd/>
              <a:tailEnd/>
            </a:ln>
          </p:spPr>
          <p:txBody>
            <a:bodyPr wrap="none" anchor="ctr"/>
            <a:lstStyle/>
            <a:p>
              <a:endParaRPr lang="en-US"/>
            </a:p>
          </p:txBody>
        </p:sp>
        <p:sp>
          <p:nvSpPr>
            <p:cNvPr id="133144" name="Oval 199"/>
            <p:cNvSpPr>
              <a:spLocks noChangeArrowheads="1"/>
            </p:cNvSpPr>
            <p:nvPr/>
          </p:nvSpPr>
          <p:spPr bwMode="auto">
            <a:xfrm>
              <a:off x="3120" y="3312"/>
              <a:ext cx="96" cy="96"/>
            </a:xfrm>
            <a:prstGeom prst="ellipse">
              <a:avLst/>
            </a:prstGeom>
            <a:solidFill>
              <a:schemeClr val="tx1"/>
            </a:solidFill>
            <a:ln w="9525">
              <a:solidFill>
                <a:schemeClr val="tx1"/>
              </a:solidFill>
              <a:round/>
              <a:headEnd/>
              <a:tailEnd/>
            </a:ln>
          </p:spPr>
          <p:txBody>
            <a:bodyPr wrap="none" anchor="ctr"/>
            <a:lstStyle/>
            <a:p>
              <a:endParaRPr lang="en-US"/>
            </a:p>
          </p:txBody>
        </p:sp>
        <p:sp>
          <p:nvSpPr>
            <p:cNvPr id="133145" name="Oval 200"/>
            <p:cNvSpPr>
              <a:spLocks noChangeArrowheads="1"/>
            </p:cNvSpPr>
            <p:nvPr/>
          </p:nvSpPr>
          <p:spPr bwMode="auto">
            <a:xfrm>
              <a:off x="2928" y="3504"/>
              <a:ext cx="96" cy="96"/>
            </a:xfrm>
            <a:prstGeom prst="ellipse">
              <a:avLst/>
            </a:prstGeom>
            <a:solidFill>
              <a:schemeClr val="tx1"/>
            </a:solidFill>
            <a:ln w="9525">
              <a:solidFill>
                <a:schemeClr val="tx1"/>
              </a:solidFill>
              <a:round/>
              <a:headEnd/>
              <a:tailEnd/>
            </a:ln>
          </p:spPr>
          <p:txBody>
            <a:bodyPr wrap="none" anchor="ctr"/>
            <a:lstStyle/>
            <a:p>
              <a:endParaRPr lang="en-US"/>
            </a:p>
          </p:txBody>
        </p:sp>
        <p:sp>
          <p:nvSpPr>
            <p:cNvPr id="133146" name="Oval 201"/>
            <p:cNvSpPr>
              <a:spLocks noChangeArrowheads="1"/>
            </p:cNvSpPr>
            <p:nvPr/>
          </p:nvSpPr>
          <p:spPr bwMode="auto">
            <a:xfrm>
              <a:off x="2736" y="3024"/>
              <a:ext cx="96" cy="96"/>
            </a:xfrm>
            <a:prstGeom prst="ellipse">
              <a:avLst/>
            </a:prstGeom>
            <a:solidFill>
              <a:schemeClr val="tx1"/>
            </a:solidFill>
            <a:ln w="9525">
              <a:solidFill>
                <a:schemeClr val="tx1"/>
              </a:solidFill>
              <a:round/>
              <a:headEnd/>
              <a:tailEnd/>
            </a:ln>
          </p:spPr>
          <p:txBody>
            <a:bodyPr wrap="none" anchor="ctr"/>
            <a:lstStyle/>
            <a:p>
              <a:endParaRPr lang="en-US"/>
            </a:p>
          </p:txBody>
        </p:sp>
        <p:sp>
          <p:nvSpPr>
            <p:cNvPr id="133147" name="Text Box 202"/>
            <p:cNvSpPr txBox="1">
              <a:spLocks noChangeArrowheads="1"/>
            </p:cNvSpPr>
            <p:nvPr/>
          </p:nvSpPr>
          <p:spPr bwMode="auto">
            <a:xfrm>
              <a:off x="1160" y="637"/>
              <a:ext cx="3024" cy="154"/>
            </a:xfrm>
            <a:prstGeom prst="rect">
              <a:avLst/>
            </a:prstGeom>
            <a:noFill/>
            <a:ln w="9525">
              <a:noFill/>
              <a:miter lim="800000"/>
              <a:headEnd/>
              <a:tailEnd/>
            </a:ln>
          </p:spPr>
          <p:txBody>
            <a:bodyPr wrap="none">
              <a:spAutoFit/>
            </a:bodyPr>
            <a:lstStyle/>
            <a:p>
              <a:pPr eaLnBrk="1" hangingPunct="1"/>
              <a:r>
                <a:rPr lang="en-US" sz="1000" b="1">
                  <a:solidFill>
                    <a:srgbClr val="008000"/>
                  </a:solidFill>
                  <a:latin typeface="Arial" pitchFamily="34" charset="0"/>
                </a:rPr>
                <a:t>A0/ A1/     A0 A1/      A0/ A1       A0 A1      A2/ A3/      A2 A3/     A2/ A3       A2 A3</a:t>
              </a:r>
            </a:p>
          </p:txBody>
        </p:sp>
        <p:sp>
          <p:nvSpPr>
            <p:cNvPr id="133148" name="Text Box 203"/>
            <p:cNvSpPr txBox="1">
              <a:spLocks noChangeArrowheads="1"/>
            </p:cNvSpPr>
            <p:nvPr/>
          </p:nvSpPr>
          <p:spPr bwMode="auto">
            <a:xfrm>
              <a:off x="4454" y="1927"/>
              <a:ext cx="854" cy="198"/>
            </a:xfrm>
            <a:prstGeom prst="rect">
              <a:avLst/>
            </a:prstGeom>
            <a:noFill/>
            <a:ln w="9525">
              <a:solidFill>
                <a:srgbClr val="008000"/>
              </a:solidFill>
              <a:miter lim="800000"/>
              <a:headEnd/>
              <a:tailEnd/>
            </a:ln>
          </p:spPr>
          <p:txBody>
            <a:bodyPr wrap="none">
              <a:spAutoFit/>
            </a:bodyPr>
            <a:lstStyle/>
            <a:p>
              <a:pPr eaLnBrk="1" hangingPunct="1"/>
              <a:r>
                <a:rPr lang="en-US" sz="1400">
                  <a:solidFill>
                    <a:srgbClr val="008000"/>
                  </a:solidFill>
                  <a:latin typeface="Arial" pitchFamily="34" charset="0"/>
                </a:rPr>
                <a:t>… and so forth</a:t>
              </a:r>
            </a:p>
          </p:txBody>
        </p:sp>
        <p:grpSp>
          <p:nvGrpSpPr>
            <p:cNvPr id="133129" name="Group 204"/>
            <p:cNvGrpSpPr>
              <a:grpSpLocks/>
            </p:cNvGrpSpPr>
            <p:nvPr/>
          </p:nvGrpSpPr>
          <p:grpSpPr bwMode="auto">
            <a:xfrm>
              <a:off x="4272" y="768"/>
              <a:ext cx="528" cy="288"/>
              <a:chOff x="720" y="2688"/>
              <a:chExt cx="528" cy="288"/>
            </a:xfrm>
          </p:grpSpPr>
          <p:sp>
            <p:nvSpPr>
              <p:cNvPr id="133175" name="AutoShape 205"/>
              <p:cNvSpPr>
                <a:spLocks noChangeArrowheads="1"/>
              </p:cNvSpPr>
              <p:nvPr/>
            </p:nvSpPr>
            <p:spPr bwMode="auto">
              <a:xfrm>
                <a:off x="816" y="2688"/>
                <a:ext cx="288" cy="288"/>
              </a:xfrm>
              <a:prstGeom prst="flowChartDelay">
                <a:avLst/>
              </a:prstGeom>
              <a:noFill/>
              <a:ln w="28575">
                <a:solidFill>
                  <a:schemeClr val="tx1"/>
                </a:solidFill>
                <a:miter lim="800000"/>
                <a:headEnd/>
                <a:tailEnd/>
              </a:ln>
            </p:spPr>
            <p:txBody>
              <a:bodyPr wrap="none" anchor="ctr"/>
              <a:lstStyle/>
              <a:p>
                <a:endParaRPr lang="en-US"/>
              </a:p>
            </p:txBody>
          </p:sp>
          <p:sp>
            <p:nvSpPr>
              <p:cNvPr id="133176" name="Line 206"/>
              <p:cNvSpPr>
                <a:spLocks noChangeShapeType="1"/>
              </p:cNvSpPr>
              <p:nvPr/>
            </p:nvSpPr>
            <p:spPr bwMode="auto">
              <a:xfrm>
                <a:off x="720" y="2736"/>
                <a:ext cx="96" cy="0"/>
              </a:xfrm>
              <a:prstGeom prst="line">
                <a:avLst/>
              </a:prstGeom>
              <a:noFill/>
              <a:ln w="28575">
                <a:solidFill>
                  <a:schemeClr val="tx1"/>
                </a:solidFill>
                <a:round/>
                <a:headEnd/>
                <a:tailEnd/>
              </a:ln>
            </p:spPr>
            <p:txBody>
              <a:bodyPr/>
              <a:lstStyle/>
              <a:p>
                <a:endParaRPr lang="en-US"/>
              </a:p>
            </p:txBody>
          </p:sp>
          <p:sp>
            <p:nvSpPr>
              <p:cNvPr id="133177" name="Line 207"/>
              <p:cNvSpPr>
                <a:spLocks noChangeShapeType="1"/>
              </p:cNvSpPr>
              <p:nvPr/>
            </p:nvSpPr>
            <p:spPr bwMode="auto">
              <a:xfrm>
                <a:off x="720" y="2928"/>
                <a:ext cx="96" cy="0"/>
              </a:xfrm>
              <a:prstGeom prst="line">
                <a:avLst/>
              </a:prstGeom>
              <a:noFill/>
              <a:ln w="28575">
                <a:solidFill>
                  <a:schemeClr val="tx1"/>
                </a:solidFill>
                <a:round/>
                <a:headEnd/>
                <a:tailEnd/>
              </a:ln>
            </p:spPr>
            <p:txBody>
              <a:bodyPr/>
              <a:lstStyle/>
              <a:p>
                <a:endParaRPr lang="en-US"/>
              </a:p>
            </p:txBody>
          </p:sp>
          <p:sp>
            <p:nvSpPr>
              <p:cNvPr id="133178" name="Line 208"/>
              <p:cNvSpPr>
                <a:spLocks noChangeShapeType="1"/>
              </p:cNvSpPr>
              <p:nvPr/>
            </p:nvSpPr>
            <p:spPr bwMode="auto">
              <a:xfrm>
                <a:off x="1152" y="2832"/>
                <a:ext cx="96" cy="0"/>
              </a:xfrm>
              <a:prstGeom prst="line">
                <a:avLst/>
              </a:prstGeom>
              <a:noFill/>
              <a:ln w="28575">
                <a:solidFill>
                  <a:schemeClr val="tx1"/>
                </a:solidFill>
                <a:round/>
                <a:headEnd/>
                <a:tailEnd/>
              </a:ln>
            </p:spPr>
            <p:txBody>
              <a:bodyPr/>
              <a:lstStyle/>
              <a:p>
                <a:endParaRPr lang="en-US"/>
              </a:p>
            </p:txBody>
          </p:sp>
          <p:sp>
            <p:nvSpPr>
              <p:cNvPr id="133179" name="Oval 209"/>
              <p:cNvSpPr>
                <a:spLocks noChangeArrowheads="1"/>
              </p:cNvSpPr>
              <p:nvPr/>
            </p:nvSpPr>
            <p:spPr bwMode="auto">
              <a:xfrm>
                <a:off x="1100" y="2800"/>
                <a:ext cx="72" cy="72"/>
              </a:xfrm>
              <a:prstGeom prst="ellipse">
                <a:avLst/>
              </a:prstGeom>
              <a:solidFill>
                <a:schemeClr val="bg1"/>
              </a:solidFill>
              <a:ln w="28575">
                <a:solidFill>
                  <a:schemeClr val="tx1"/>
                </a:solidFill>
                <a:round/>
                <a:headEnd/>
                <a:tailEnd/>
              </a:ln>
            </p:spPr>
            <p:txBody>
              <a:bodyPr wrap="none" anchor="ctr"/>
              <a:lstStyle/>
              <a:p>
                <a:endParaRPr lang="en-US"/>
              </a:p>
            </p:txBody>
          </p:sp>
        </p:grpSp>
        <p:grpSp>
          <p:nvGrpSpPr>
            <p:cNvPr id="133149" name="Group 210"/>
            <p:cNvGrpSpPr>
              <a:grpSpLocks/>
            </p:cNvGrpSpPr>
            <p:nvPr/>
          </p:nvGrpSpPr>
          <p:grpSpPr bwMode="auto">
            <a:xfrm>
              <a:off x="4272" y="1440"/>
              <a:ext cx="528" cy="288"/>
              <a:chOff x="720" y="2688"/>
              <a:chExt cx="528" cy="288"/>
            </a:xfrm>
          </p:grpSpPr>
          <p:sp>
            <p:nvSpPr>
              <p:cNvPr id="133170" name="AutoShape 211"/>
              <p:cNvSpPr>
                <a:spLocks noChangeArrowheads="1"/>
              </p:cNvSpPr>
              <p:nvPr/>
            </p:nvSpPr>
            <p:spPr bwMode="auto">
              <a:xfrm>
                <a:off x="816" y="2688"/>
                <a:ext cx="288" cy="288"/>
              </a:xfrm>
              <a:prstGeom prst="flowChartDelay">
                <a:avLst/>
              </a:prstGeom>
              <a:noFill/>
              <a:ln w="28575">
                <a:solidFill>
                  <a:schemeClr val="tx1"/>
                </a:solidFill>
                <a:miter lim="800000"/>
                <a:headEnd/>
                <a:tailEnd/>
              </a:ln>
            </p:spPr>
            <p:txBody>
              <a:bodyPr wrap="none" anchor="ctr"/>
              <a:lstStyle/>
              <a:p>
                <a:endParaRPr lang="en-US"/>
              </a:p>
            </p:txBody>
          </p:sp>
          <p:sp>
            <p:nvSpPr>
              <p:cNvPr id="133171" name="Line 212"/>
              <p:cNvSpPr>
                <a:spLocks noChangeShapeType="1"/>
              </p:cNvSpPr>
              <p:nvPr/>
            </p:nvSpPr>
            <p:spPr bwMode="auto">
              <a:xfrm>
                <a:off x="720" y="2736"/>
                <a:ext cx="96" cy="0"/>
              </a:xfrm>
              <a:prstGeom prst="line">
                <a:avLst/>
              </a:prstGeom>
              <a:noFill/>
              <a:ln w="28575">
                <a:solidFill>
                  <a:schemeClr val="tx1"/>
                </a:solidFill>
                <a:round/>
                <a:headEnd/>
                <a:tailEnd/>
              </a:ln>
            </p:spPr>
            <p:txBody>
              <a:bodyPr/>
              <a:lstStyle/>
              <a:p>
                <a:endParaRPr lang="en-US"/>
              </a:p>
            </p:txBody>
          </p:sp>
          <p:sp>
            <p:nvSpPr>
              <p:cNvPr id="133172" name="Line 213"/>
              <p:cNvSpPr>
                <a:spLocks noChangeShapeType="1"/>
              </p:cNvSpPr>
              <p:nvPr/>
            </p:nvSpPr>
            <p:spPr bwMode="auto">
              <a:xfrm>
                <a:off x="720" y="2928"/>
                <a:ext cx="96" cy="0"/>
              </a:xfrm>
              <a:prstGeom prst="line">
                <a:avLst/>
              </a:prstGeom>
              <a:noFill/>
              <a:ln w="28575">
                <a:solidFill>
                  <a:schemeClr val="tx1"/>
                </a:solidFill>
                <a:round/>
                <a:headEnd/>
                <a:tailEnd/>
              </a:ln>
            </p:spPr>
            <p:txBody>
              <a:bodyPr/>
              <a:lstStyle/>
              <a:p>
                <a:endParaRPr lang="en-US"/>
              </a:p>
            </p:txBody>
          </p:sp>
          <p:sp>
            <p:nvSpPr>
              <p:cNvPr id="133173" name="Line 214"/>
              <p:cNvSpPr>
                <a:spLocks noChangeShapeType="1"/>
              </p:cNvSpPr>
              <p:nvPr/>
            </p:nvSpPr>
            <p:spPr bwMode="auto">
              <a:xfrm>
                <a:off x="1152" y="2832"/>
                <a:ext cx="96" cy="0"/>
              </a:xfrm>
              <a:prstGeom prst="line">
                <a:avLst/>
              </a:prstGeom>
              <a:noFill/>
              <a:ln w="28575">
                <a:solidFill>
                  <a:schemeClr val="tx1"/>
                </a:solidFill>
                <a:round/>
                <a:headEnd/>
                <a:tailEnd/>
              </a:ln>
            </p:spPr>
            <p:txBody>
              <a:bodyPr/>
              <a:lstStyle/>
              <a:p>
                <a:endParaRPr lang="en-US"/>
              </a:p>
            </p:txBody>
          </p:sp>
          <p:sp>
            <p:nvSpPr>
              <p:cNvPr id="133174" name="Oval 215"/>
              <p:cNvSpPr>
                <a:spLocks noChangeArrowheads="1"/>
              </p:cNvSpPr>
              <p:nvPr/>
            </p:nvSpPr>
            <p:spPr bwMode="auto">
              <a:xfrm>
                <a:off x="1100" y="2800"/>
                <a:ext cx="72" cy="72"/>
              </a:xfrm>
              <a:prstGeom prst="ellipse">
                <a:avLst/>
              </a:prstGeom>
              <a:solidFill>
                <a:schemeClr val="bg1"/>
              </a:solidFill>
              <a:ln w="28575">
                <a:solidFill>
                  <a:schemeClr val="tx1"/>
                </a:solidFill>
                <a:round/>
                <a:headEnd/>
                <a:tailEnd/>
              </a:ln>
            </p:spPr>
            <p:txBody>
              <a:bodyPr wrap="none" anchor="ctr"/>
              <a:lstStyle/>
              <a:p>
                <a:endParaRPr lang="en-US"/>
              </a:p>
            </p:txBody>
          </p:sp>
        </p:grpSp>
        <p:grpSp>
          <p:nvGrpSpPr>
            <p:cNvPr id="133150" name="Group 216"/>
            <p:cNvGrpSpPr>
              <a:grpSpLocks/>
            </p:cNvGrpSpPr>
            <p:nvPr/>
          </p:nvGrpSpPr>
          <p:grpSpPr bwMode="auto">
            <a:xfrm>
              <a:off x="4272" y="1104"/>
              <a:ext cx="528" cy="288"/>
              <a:chOff x="720" y="2688"/>
              <a:chExt cx="528" cy="288"/>
            </a:xfrm>
          </p:grpSpPr>
          <p:sp>
            <p:nvSpPr>
              <p:cNvPr id="133165" name="AutoShape 217"/>
              <p:cNvSpPr>
                <a:spLocks noChangeArrowheads="1"/>
              </p:cNvSpPr>
              <p:nvPr/>
            </p:nvSpPr>
            <p:spPr bwMode="auto">
              <a:xfrm>
                <a:off x="816" y="2688"/>
                <a:ext cx="288" cy="288"/>
              </a:xfrm>
              <a:prstGeom prst="flowChartDelay">
                <a:avLst/>
              </a:prstGeom>
              <a:noFill/>
              <a:ln w="28575">
                <a:solidFill>
                  <a:schemeClr val="tx1"/>
                </a:solidFill>
                <a:miter lim="800000"/>
                <a:headEnd/>
                <a:tailEnd/>
              </a:ln>
            </p:spPr>
            <p:txBody>
              <a:bodyPr wrap="none" anchor="ctr"/>
              <a:lstStyle/>
              <a:p>
                <a:endParaRPr lang="en-US"/>
              </a:p>
            </p:txBody>
          </p:sp>
          <p:sp>
            <p:nvSpPr>
              <p:cNvPr id="133166" name="Line 218"/>
              <p:cNvSpPr>
                <a:spLocks noChangeShapeType="1"/>
              </p:cNvSpPr>
              <p:nvPr/>
            </p:nvSpPr>
            <p:spPr bwMode="auto">
              <a:xfrm>
                <a:off x="720" y="2736"/>
                <a:ext cx="96" cy="0"/>
              </a:xfrm>
              <a:prstGeom prst="line">
                <a:avLst/>
              </a:prstGeom>
              <a:noFill/>
              <a:ln w="28575">
                <a:solidFill>
                  <a:schemeClr val="tx1"/>
                </a:solidFill>
                <a:round/>
                <a:headEnd/>
                <a:tailEnd/>
              </a:ln>
            </p:spPr>
            <p:txBody>
              <a:bodyPr/>
              <a:lstStyle/>
              <a:p>
                <a:endParaRPr lang="en-US"/>
              </a:p>
            </p:txBody>
          </p:sp>
          <p:sp>
            <p:nvSpPr>
              <p:cNvPr id="133167" name="Line 219"/>
              <p:cNvSpPr>
                <a:spLocks noChangeShapeType="1"/>
              </p:cNvSpPr>
              <p:nvPr/>
            </p:nvSpPr>
            <p:spPr bwMode="auto">
              <a:xfrm>
                <a:off x="720" y="2928"/>
                <a:ext cx="96" cy="0"/>
              </a:xfrm>
              <a:prstGeom prst="line">
                <a:avLst/>
              </a:prstGeom>
              <a:noFill/>
              <a:ln w="28575">
                <a:solidFill>
                  <a:schemeClr val="tx1"/>
                </a:solidFill>
                <a:round/>
                <a:headEnd/>
                <a:tailEnd/>
              </a:ln>
            </p:spPr>
            <p:txBody>
              <a:bodyPr/>
              <a:lstStyle/>
              <a:p>
                <a:endParaRPr lang="en-US"/>
              </a:p>
            </p:txBody>
          </p:sp>
          <p:sp>
            <p:nvSpPr>
              <p:cNvPr id="133168" name="Line 220"/>
              <p:cNvSpPr>
                <a:spLocks noChangeShapeType="1"/>
              </p:cNvSpPr>
              <p:nvPr/>
            </p:nvSpPr>
            <p:spPr bwMode="auto">
              <a:xfrm>
                <a:off x="1152" y="2832"/>
                <a:ext cx="96" cy="0"/>
              </a:xfrm>
              <a:prstGeom prst="line">
                <a:avLst/>
              </a:prstGeom>
              <a:noFill/>
              <a:ln w="28575">
                <a:solidFill>
                  <a:schemeClr val="tx1"/>
                </a:solidFill>
                <a:round/>
                <a:headEnd/>
                <a:tailEnd/>
              </a:ln>
            </p:spPr>
            <p:txBody>
              <a:bodyPr/>
              <a:lstStyle/>
              <a:p>
                <a:endParaRPr lang="en-US"/>
              </a:p>
            </p:txBody>
          </p:sp>
          <p:sp>
            <p:nvSpPr>
              <p:cNvPr id="133169" name="Oval 221"/>
              <p:cNvSpPr>
                <a:spLocks noChangeArrowheads="1"/>
              </p:cNvSpPr>
              <p:nvPr/>
            </p:nvSpPr>
            <p:spPr bwMode="auto">
              <a:xfrm>
                <a:off x="1100" y="2800"/>
                <a:ext cx="72" cy="72"/>
              </a:xfrm>
              <a:prstGeom prst="ellipse">
                <a:avLst/>
              </a:prstGeom>
              <a:solidFill>
                <a:schemeClr val="bg1"/>
              </a:solidFill>
              <a:ln w="28575">
                <a:solidFill>
                  <a:schemeClr val="tx1"/>
                </a:solidFill>
                <a:round/>
                <a:headEnd/>
                <a:tailEnd/>
              </a:ln>
            </p:spPr>
            <p:txBody>
              <a:bodyPr wrap="none" anchor="ctr"/>
              <a:lstStyle/>
              <a:p>
                <a:endParaRPr lang="en-US"/>
              </a:p>
            </p:txBody>
          </p:sp>
        </p:grpSp>
        <p:sp>
          <p:nvSpPr>
            <p:cNvPr id="133152" name="Line 222"/>
            <p:cNvSpPr>
              <a:spLocks noChangeShapeType="1"/>
            </p:cNvSpPr>
            <p:nvPr/>
          </p:nvSpPr>
          <p:spPr bwMode="auto">
            <a:xfrm flipH="1">
              <a:off x="1248" y="816"/>
              <a:ext cx="3024" cy="0"/>
            </a:xfrm>
            <a:prstGeom prst="line">
              <a:avLst/>
            </a:prstGeom>
            <a:noFill/>
            <a:ln w="19050">
              <a:solidFill>
                <a:srgbClr val="FF6600"/>
              </a:solidFill>
              <a:round/>
              <a:headEnd/>
              <a:tailEnd/>
            </a:ln>
          </p:spPr>
          <p:txBody>
            <a:bodyPr/>
            <a:lstStyle/>
            <a:p>
              <a:endParaRPr lang="en-US"/>
            </a:p>
          </p:txBody>
        </p:sp>
        <p:sp>
          <p:nvSpPr>
            <p:cNvPr id="133153" name="Line 223"/>
            <p:cNvSpPr>
              <a:spLocks noChangeShapeType="1"/>
            </p:cNvSpPr>
            <p:nvPr/>
          </p:nvSpPr>
          <p:spPr bwMode="auto">
            <a:xfrm flipH="1">
              <a:off x="1248" y="1008"/>
              <a:ext cx="3024" cy="0"/>
            </a:xfrm>
            <a:prstGeom prst="line">
              <a:avLst/>
            </a:prstGeom>
            <a:noFill/>
            <a:ln w="19050">
              <a:solidFill>
                <a:srgbClr val="FF6600"/>
              </a:solidFill>
              <a:round/>
              <a:headEnd/>
              <a:tailEnd/>
            </a:ln>
          </p:spPr>
          <p:txBody>
            <a:bodyPr/>
            <a:lstStyle/>
            <a:p>
              <a:endParaRPr lang="en-US"/>
            </a:p>
          </p:txBody>
        </p:sp>
        <p:sp>
          <p:nvSpPr>
            <p:cNvPr id="133154" name="Line 224"/>
            <p:cNvSpPr>
              <a:spLocks noChangeShapeType="1"/>
            </p:cNvSpPr>
            <p:nvPr/>
          </p:nvSpPr>
          <p:spPr bwMode="auto">
            <a:xfrm flipH="1">
              <a:off x="1248" y="1152"/>
              <a:ext cx="3024" cy="0"/>
            </a:xfrm>
            <a:prstGeom prst="line">
              <a:avLst/>
            </a:prstGeom>
            <a:noFill/>
            <a:ln w="19050">
              <a:solidFill>
                <a:srgbClr val="FF6600"/>
              </a:solidFill>
              <a:round/>
              <a:headEnd/>
              <a:tailEnd/>
            </a:ln>
          </p:spPr>
          <p:txBody>
            <a:bodyPr/>
            <a:lstStyle/>
            <a:p>
              <a:endParaRPr lang="en-US"/>
            </a:p>
          </p:txBody>
        </p:sp>
        <p:sp>
          <p:nvSpPr>
            <p:cNvPr id="133155" name="Line 225"/>
            <p:cNvSpPr>
              <a:spLocks noChangeShapeType="1"/>
            </p:cNvSpPr>
            <p:nvPr/>
          </p:nvSpPr>
          <p:spPr bwMode="auto">
            <a:xfrm flipH="1">
              <a:off x="1248" y="1344"/>
              <a:ext cx="3024" cy="0"/>
            </a:xfrm>
            <a:prstGeom prst="line">
              <a:avLst/>
            </a:prstGeom>
            <a:noFill/>
            <a:ln w="19050">
              <a:solidFill>
                <a:srgbClr val="FF6600"/>
              </a:solidFill>
              <a:round/>
              <a:headEnd/>
              <a:tailEnd/>
            </a:ln>
          </p:spPr>
          <p:txBody>
            <a:bodyPr/>
            <a:lstStyle/>
            <a:p>
              <a:endParaRPr lang="en-US"/>
            </a:p>
          </p:txBody>
        </p:sp>
        <p:sp>
          <p:nvSpPr>
            <p:cNvPr id="133156" name="Line 226"/>
            <p:cNvSpPr>
              <a:spLocks noChangeShapeType="1"/>
            </p:cNvSpPr>
            <p:nvPr/>
          </p:nvSpPr>
          <p:spPr bwMode="auto">
            <a:xfrm flipH="1">
              <a:off x="1248" y="1488"/>
              <a:ext cx="3024" cy="0"/>
            </a:xfrm>
            <a:prstGeom prst="line">
              <a:avLst/>
            </a:prstGeom>
            <a:noFill/>
            <a:ln w="19050">
              <a:solidFill>
                <a:srgbClr val="FF6600"/>
              </a:solidFill>
              <a:round/>
              <a:headEnd/>
              <a:tailEnd/>
            </a:ln>
          </p:spPr>
          <p:txBody>
            <a:bodyPr/>
            <a:lstStyle/>
            <a:p>
              <a:endParaRPr lang="en-US"/>
            </a:p>
          </p:txBody>
        </p:sp>
        <p:sp>
          <p:nvSpPr>
            <p:cNvPr id="133157" name="Line 227"/>
            <p:cNvSpPr>
              <a:spLocks noChangeShapeType="1"/>
            </p:cNvSpPr>
            <p:nvPr/>
          </p:nvSpPr>
          <p:spPr bwMode="auto">
            <a:xfrm flipH="1">
              <a:off x="1248" y="1680"/>
              <a:ext cx="3024" cy="0"/>
            </a:xfrm>
            <a:prstGeom prst="line">
              <a:avLst/>
            </a:prstGeom>
            <a:noFill/>
            <a:ln w="19050">
              <a:solidFill>
                <a:srgbClr val="FF6600"/>
              </a:solidFill>
              <a:round/>
              <a:headEnd/>
              <a:tailEnd/>
            </a:ln>
          </p:spPr>
          <p:txBody>
            <a:bodyPr/>
            <a:lstStyle/>
            <a:p>
              <a:endParaRPr lang="en-US"/>
            </a:p>
          </p:txBody>
        </p:sp>
        <p:sp>
          <p:nvSpPr>
            <p:cNvPr id="133158" name="Oval 228"/>
            <p:cNvSpPr>
              <a:spLocks noChangeArrowheads="1"/>
            </p:cNvSpPr>
            <p:nvPr/>
          </p:nvSpPr>
          <p:spPr bwMode="auto">
            <a:xfrm>
              <a:off x="1280" y="792"/>
              <a:ext cx="96" cy="96"/>
            </a:xfrm>
            <a:prstGeom prst="ellipse">
              <a:avLst/>
            </a:prstGeom>
            <a:solidFill>
              <a:schemeClr val="tx1"/>
            </a:solidFill>
            <a:ln w="9525">
              <a:solidFill>
                <a:schemeClr val="tx1"/>
              </a:solidFill>
              <a:round/>
              <a:headEnd/>
              <a:tailEnd/>
            </a:ln>
          </p:spPr>
          <p:txBody>
            <a:bodyPr wrap="none" anchor="ctr"/>
            <a:lstStyle/>
            <a:p>
              <a:endParaRPr lang="en-US"/>
            </a:p>
          </p:txBody>
        </p:sp>
        <p:sp>
          <p:nvSpPr>
            <p:cNvPr id="133159" name="Oval 229"/>
            <p:cNvSpPr>
              <a:spLocks noChangeArrowheads="1"/>
            </p:cNvSpPr>
            <p:nvPr/>
          </p:nvSpPr>
          <p:spPr bwMode="auto">
            <a:xfrm>
              <a:off x="2832" y="976"/>
              <a:ext cx="96" cy="96"/>
            </a:xfrm>
            <a:prstGeom prst="ellipse">
              <a:avLst/>
            </a:prstGeom>
            <a:solidFill>
              <a:schemeClr val="tx1"/>
            </a:solidFill>
            <a:ln w="9525">
              <a:solidFill>
                <a:schemeClr val="tx1"/>
              </a:solidFill>
              <a:round/>
              <a:headEnd/>
              <a:tailEnd/>
            </a:ln>
          </p:spPr>
          <p:txBody>
            <a:bodyPr wrap="none" anchor="ctr"/>
            <a:lstStyle/>
            <a:p>
              <a:endParaRPr lang="en-US"/>
            </a:p>
          </p:txBody>
        </p:sp>
        <p:sp>
          <p:nvSpPr>
            <p:cNvPr id="133160" name="Oval 230"/>
            <p:cNvSpPr>
              <a:spLocks noChangeArrowheads="1"/>
            </p:cNvSpPr>
            <p:nvPr/>
          </p:nvSpPr>
          <p:spPr bwMode="auto">
            <a:xfrm>
              <a:off x="1672" y="1112"/>
              <a:ext cx="96" cy="96"/>
            </a:xfrm>
            <a:prstGeom prst="ellipse">
              <a:avLst/>
            </a:prstGeom>
            <a:solidFill>
              <a:schemeClr val="tx1"/>
            </a:solidFill>
            <a:ln w="9525">
              <a:solidFill>
                <a:schemeClr val="tx1"/>
              </a:solidFill>
              <a:round/>
              <a:headEnd/>
              <a:tailEnd/>
            </a:ln>
          </p:spPr>
          <p:txBody>
            <a:bodyPr wrap="none" anchor="ctr"/>
            <a:lstStyle/>
            <a:p>
              <a:endParaRPr lang="en-US"/>
            </a:p>
          </p:txBody>
        </p:sp>
        <p:sp>
          <p:nvSpPr>
            <p:cNvPr id="133161" name="Oval 231"/>
            <p:cNvSpPr>
              <a:spLocks noChangeArrowheads="1"/>
            </p:cNvSpPr>
            <p:nvPr/>
          </p:nvSpPr>
          <p:spPr bwMode="auto">
            <a:xfrm>
              <a:off x="2816" y="1304"/>
              <a:ext cx="96" cy="96"/>
            </a:xfrm>
            <a:prstGeom prst="ellipse">
              <a:avLst/>
            </a:prstGeom>
            <a:solidFill>
              <a:schemeClr val="tx1"/>
            </a:solidFill>
            <a:ln w="9525">
              <a:solidFill>
                <a:schemeClr val="tx1"/>
              </a:solidFill>
              <a:round/>
              <a:headEnd/>
              <a:tailEnd/>
            </a:ln>
          </p:spPr>
          <p:txBody>
            <a:bodyPr wrap="none" anchor="ctr"/>
            <a:lstStyle/>
            <a:p>
              <a:endParaRPr lang="en-US"/>
            </a:p>
          </p:txBody>
        </p:sp>
        <p:sp>
          <p:nvSpPr>
            <p:cNvPr id="133162" name="Oval 232"/>
            <p:cNvSpPr>
              <a:spLocks noChangeArrowheads="1"/>
            </p:cNvSpPr>
            <p:nvPr/>
          </p:nvSpPr>
          <p:spPr bwMode="auto">
            <a:xfrm>
              <a:off x="2072" y="1448"/>
              <a:ext cx="96" cy="96"/>
            </a:xfrm>
            <a:prstGeom prst="ellipse">
              <a:avLst/>
            </a:prstGeom>
            <a:solidFill>
              <a:schemeClr val="tx1"/>
            </a:solidFill>
            <a:ln w="9525">
              <a:solidFill>
                <a:schemeClr val="tx1"/>
              </a:solidFill>
              <a:round/>
              <a:headEnd/>
              <a:tailEnd/>
            </a:ln>
          </p:spPr>
          <p:txBody>
            <a:bodyPr wrap="none" anchor="ctr"/>
            <a:lstStyle/>
            <a:p>
              <a:endParaRPr lang="en-US"/>
            </a:p>
          </p:txBody>
        </p:sp>
        <p:sp>
          <p:nvSpPr>
            <p:cNvPr id="133163" name="Oval 233"/>
            <p:cNvSpPr>
              <a:spLocks noChangeArrowheads="1"/>
            </p:cNvSpPr>
            <p:nvPr/>
          </p:nvSpPr>
          <p:spPr bwMode="auto">
            <a:xfrm>
              <a:off x="2832" y="1600"/>
              <a:ext cx="96" cy="96"/>
            </a:xfrm>
            <a:prstGeom prst="ellipse">
              <a:avLst/>
            </a:prstGeom>
            <a:solidFill>
              <a:schemeClr val="tx1"/>
            </a:solidFill>
            <a:ln w="9525">
              <a:solidFill>
                <a:schemeClr val="tx1"/>
              </a:solidFill>
              <a:round/>
              <a:headEnd/>
              <a:tailEnd/>
            </a:ln>
          </p:spPr>
          <p:txBody>
            <a:bodyPr wrap="none" anchor="ctr"/>
            <a:lstStyle/>
            <a:p>
              <a:endParaRPr lang="en-US"/>
            </a:p>
          </p:txBody>
        </p:sp>
        <p:sp>
          <p:nvSpPr>
            <p:cNvPr id="133164" name="Text Box 234"/>
            <p:cNvSpPr txBox="1">
              <a:spLocks noChangeArrowheads="1"/>
            </p:cNvSpPr>
            <p:nvPr/>
          </p:nvSpPr>
          <p:spPr bwMode="auto">
            <a:xfrm>
              <a:off x="4784" y="784"/>
              <a:ext cx="292" cy="902"/>
            </a:xfrm>
            <a:prstGeom prst="rect">
              <a:avLst/>
            </a:prstGeom>
            <a:noFill/>
            <a:ln w="9525">
              <a:noFill/>
              <a:miter lim="800000"/>
              <a:headEnd/>
              <a:tailEnd/>
            </a:ln>
          </p:spPr>
          <p:txBody>
            <a:bodyPr wrap="none">
              <a:spAutoFit/>
            </a:bodyPr>
            <a:lstStyle/>
            <a:p>
              <a:pPr eaLnBrk="1" hangingPunct="1"/>
              <a:r>
                <a:rPr lang="en-US" sz="1400" b="1">
                  <a:solidFill>
                    <a:srgbClr val="008000"/>
                  </a:solidFill>
                  <a:latin typeface="Arial" pitchFamily="34" charset="0"/>
                </a:rPr>
                <a:t>R0/</a:t>
              </a:r>
            </a:p>
            <a:p>
              <a:pPr eaLnBrk="1" hangingPunct="1"/>
              <a:endParaRPr lang="en-US" sz="1400" b="1">
                <a:solidFill>
                  <a:srgbClr val="008000"/>
                </a:solidFill>
                <a:latin typeface="Arial" pitchFamily="34" charset="0"/>
              </a:endParaRPr>
            </a:p>
            <a:p>
              <a:pPr eaLnBrk="1" hangingPunct="1"/>
              <a:endParaRPr lang="en-US" sz="800" b="1">
                <a:solidFill>
                  <a:srgbClr val="008000"/>
                </a:solidFill>
                <a:latin typeface="Arial" pitchFamily="34" charset="0"/>
              </a:endParaRPr>
            </a:p>
            <a:p>
              <a:pPr eaLnBrk="1" hangingPunct="1"/>
              <a:r>
                <a:rPr lang="en-US" sz="1400" b="1">
                  <a:solidFill>
                    <a:srgbClr val="008000"/>
                  </a:solidFill>
                  <a:latin typeface="Arial" pitchFamily="34" charset="0"/>
                </a:rPr>
                <a:t>R1/</a:t>
              </a:r>
            </a:p>
            <a:p>
              <a:pPr eaLnBrk="1" hangingPunct="1"/>
              <a:endParaRPr lang="en-US" sz="1400" b="1">
                <a:solidFill>
                  <a:srgbClr val="008000"/>
                </a:solidFill>
                <a:latin typeface="Arial" pitchFamily="34" charset="0"/>
              </a:endParaRPr>
            </a:p>
            <a:p>
              <a:pPr eaLnBrk="1" hangingPunct="1"/>
              <a:endParaRPr lang="en-US" sz="900" b="1">
                <a:solidFill>
                  <a:srgbClr val="008000"/>
                </a:solidFill>
                <a:latin typeface="Arial" pitchFamily="34" charset="0"/>
              </a:endParaRPr>
            </a:p>
            <a:p>
              <a:pPr eaLnBrk="1" hangingPunct="1"/>
              <a:r>
                <a:rPr lang="en-US" sz="1400" b="1">
                  <a:solidFill>
                    <a:srgbClr val="008000"/>
                  </a:solidFill>
                  <a:latin typeface="Arial" pitchFamily="34" charset="0"/>
                </a:rPr>
                <a:t>R2/</a:t>
              </a:r>
            </a:p>
          </p:txBody>
        </p:sp>
      </p:grpSp>
      <p:sp>
        <p:nvSpPr>
          <p:cNvPr id="133124" name="Rectangle 235"/>
          <p:cNvSpPr>
            <a:spLocks noChangeArrowheads="1"/>
          </p:cNvSpPr>
          <p:nvPr/>
        </p:nvSpPr>
        <p:spPr bwMode="auto">
          <a:xfrm>
            <a:off x="2133601" y="304800"/>
            <a:ext cx="7737475" cy="685800"/>
          </a:xfrm>
          <a:prstGeom prst="rect">
            <a:avLst/>
          </a:prstGeom>
          <a:noFill/>
          <a:ln w="9525">
            <a:noFill/>
            <a:miter lim="800000"/>
            <a:headEnd/>
            <a:tailEnd/>
          </a:ln>
        </p:spPr>
        <p:txBody>
          <a:bodyPr anchor="b"/>
          <a:lstStyle/>
          <a:p>
            <a:pPr algn="ctr" eaLnBrk="1" hangingPunct="1"/>
            <a:r>
              <a:rPr lang="en-US" sz="2500" b="1">
                <a:solidFill>
                  <a:srgbClr val="00108E"/>
                </a:solidFill>
              </a:rPr>
              <a:t>Row Decoders (cont’d)</a:t>
            </a:r>
          </a:p>
        </p:txBody>
      </p:sp>
    </p:spTree>
    <p:extLst>
      <p:ext uri="{BB962C8B-B14F-4D97-AF65-F5344CB8AC3E}">
        <p14:creationId xmlns:p14="http://schemas.microsoft.com/office/powerpoint/2010/main" val="3139298471"/>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Slide Number Placeholder 3"/>
          <p:cNvSpPr>
            <a:spLocks noGrp="1"/>
          </p:cNvSpPr>
          <p:nvPr>
            <p:ph type="sldNum" sz="quarter" idx="10"/>
          </p:nvPr>
        </p:nvSpPr>
        <p:spPr>
          <a:xfrm>
            <a:off x="8904288" y="6092825"/>
            <a:ext cx="609600" cy="431800"/>
          </a:xfrm>
          <a:noFill/>
        </p:spPr>
        <p:txBody>
          <a:bodyPr/>
          <a:lstStyle/>
          <a:p>
            <a:fld id="{A7E0137B-33F3-4A17-90ED-D6ED9DCE3257}" type="slidenum">
              <a:rPr lang="it-IT" smtClean="0">
                <a:latin typeface="Arial" pitchFamily="34" charset="0"/>
              </a:rPr>
              <a:pPr/>
              <a:t>89</a:t>
            </a:fld>
            <a:endParaRPr lang="it-IT">
              <a:latin typeface="Arial" pitchFamily="34" charset="0"/>
            </a:endParaRPr>
          </a:p>
        </p:txBody>
      </p:sp>
      <p:sp>
        <p:nvSpPr>
          <p:cNvPr id="134147" name="Rectangle 2"/>
          <p:cNvSpPr>
            <a:spLocks noGrp="1" noChangeArrowheads="1"/>
          </p:cNvSpPr>
          <p:nvPr>
            <p:ph type="title"/>
          </p:nvPr>
        </p:nvSpPr>
        <p:spPr>
          <a:xfrm>
            <a:off x="1752600" y="228600"/>
            <a:ext cx="8686800" cy="838200"/>
          </a:xfrm>
        </p:spPr>
        <p:txBody>
          <a:bodyPr/>
          <a:lstStyle/>
          <a:p>
            <a:r>
              <a:rPr lang="en-US" smtClean="0"/>
              <a:t>Dynamic Decoders</a:t>
            </a:r>
          </a:p>
        </p:txBody>
      </p:sp>
      <p:pic>
        <p:nvPicPr>
          <p:cNvPr id="134148" name="Picture 3"/>
          <p:cNvPicPr>
            <a:picLocks noChangeAspect="1" noChangeArrowheads="1"/>
          </p:cNvPicPr>
          <p:nvPr/>
        </p:nvPicPr>
        <p:blipFill>
          <a:blip r:embed="rId2" cstate="print"/>
          <a:srcRect/>
          <a:stretch>
            <a:fillRect/>
          </a:stretch>
        </p:blipFill>
        <p:spPr bwMode="auto">
          <a:xfrm>
            <a:off x="2438400" y="1752601"/>
            <a:ext cx="7239000" cy="4575175"/>
          </a:xfrm>
          <a:prstGeom prst="rect">
            <a:avLst/>
          </a:prstGeom>
          <a:noFill/>
          <a:ln w="12700">
            <a:noFill/>
            <a:miter lim="800000"/>
            <a:headEnd/>
            <a:tailEnd/>
          </a:ln>
        </p:spPr>
      </p:pic>
    </p:spTree>
    <p:extLst>
      <p:ext uri="{BB962C8B-B14F-4D97-AF65-F5344CB8AC3E}">
        <p14:creationId xmlns:p14="http://schemas.microsoft.com/office/powerpoint/2010/main" val="187152482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p:txBody>
          <a:bodyPr/>
          <a:lstStyle/>
          <a:p>
            <a:pPr eaLnBrk="1" hangingPunct="1"/>
            <a:r>
              <a:rPr lang="en-US" sz="2100"/>
              <a:t>The Need for Innovation in Memory Industry</a:t>
            </a:r>
          </a:p>
        </p:txBody>
      </p:sp>
      <p:sp>
        <p:nvSpPr>
          <p:cNvPr id="55299" name="Rectangle 3"/>
          <p:cNvSpPr>
            <a:spLocks noGrp="1" noChangeArrowheads="1"/>
          </p:cNvSpPr>
          <p:nvPr>
            <p:ph idx="1"/>
          </p:nvPr>
        </p:nvSpPr>
        <p:spPr/>
        <p:txBody>
          <a:bodyPr/>
          <a:lstStyle/>
          <a:p>
            <a:pPr eaLnBrk="1" hangingPunct="1">
              <a:lnSpc>
                <a:spcPct val="90000"/>
              </a:lnSpc>
            </a:pPr>
            <a:r>
              <a:rPr lang="en-US" smtClean="0"/>
              <a:t>The learning rate (viz. the constant b) is the highest for the memory industry</a:t>
            </a:r>
          </a:p>
          <a:p>
            <a:pPr lvl="1" eaLnBrk="1" hangingPunct="1">
              <a:lnSpc>
                <a:spcPct val="90000"/>
              </a:lnSpc>
            </a:pPr>
            <a:r>
              <a:rPr lang="en-US" smtClean="0"/>
              <a:t>Because prices drop most steeply among all ICs</a:t>
            </a:r>
          </a:p>
          <a:p>
            <a:pPr lvl="2" eaLnBrk="1" hangingPunct="1">
              <a:lnSpc>
                <a:spcPct val="90000"/>
              </a:lnSpc>
            </a:pPr>
            <a:r>
              <a:rPr lang="en-US" smtClean="0"/>
              <a:t>Due to the nature of demand + supply</a:t>
            </a:r>
          </a:p>
          <a:p>
            <a:pPr lvl="1" eaLnBrk="1" hangingPunct="1">
              <a:lnSpc>
                <a:spcPct val="90000"/>
              </a:lnSpc>
            </a:pPr>
            <a:r>
              <a:rPr lang="en-US" smtClean="0"/>
              <a:t>Yet margins must the maintained</a:t>
            </a:r>
          </a:p>
          <a:p>
            <a:pPr eaLnBrk="1" hangingPunct="1">
              <a:lnSpc>
                <a:spcPct val="90000"/>
              </a:lnSpc>
            </a:pPr>
            <a:r>
              <a:rPr lang="en-US" smtClean="0"/>
              <a:t>Techniques must be applied to reduce production cost</a:t>
            </a:r>
          </a:p>
          <a:p>
            <a:pPr eaLnBrk="1" hangingPunct="1">
              <a:lnSpc>
                <a:spcPct val="90000"/>
              </a:lnSpc>
            </a:pPr>
            <a:r>
              <a:rPr lang="en-US" smtClean="0">
                <a:solidFill>
                  <a:srgbClr val="FF0000"/>
                </a:solidFill>
              </a:rPr>
              <a:t>Often, memories are the launch vehicles for a technology node</a:t>
            </a:r>
          </a:p>
          <a:p>
            <a:pPr lvl="1" eaLnBrk="1" hangingPunct="1">
              <a:lnSpc>
                <a:spcPct val="90000"/>
              </a:lnSpc>
            </a:pPr>
            <a:r>
              <a:rPr lang="en-US" smtClean="0">
                <a:solidFill>
                  <a:srgbClr val="FF0000"/>
                </a:solidFill>
              </a:rPr>
              <a:t>Leads to volatile nature of prices</a:t>
            </a:r>
          </a:p>
        </p:txBody>
      </p:sp>
      <p:sp>
        <p:nvSpPr>
          <p:cNvPr id="55300" name="Slide Number Placeholder 4"/>
          <p:cNvSpPr>
            <a:spLocks noGrp="1"/>
          </p:cNvSpPr>
          <p:nvPr>
            <p:ph type="sldNum" sz="quarter" idx="10"/>
          </p:nvPr>
        </p:nvSpPr>
        <p:spPr>
          <a:noFill/>
        </p:spPr>
        <p:txBody>
          <a:bodyPr/>
          <a:lstStyle/>
          <a:p>
            <a:fld id="{587CFC0E-40C0-4D91-BFD0-C5B7C539A3FB}" type="slidenum">
              <a:rPr lang="it-IT" smtClean="0">
                <a:latin typeface="Arial" pitchFamily="34" charset="0"/>
              </a:rPr>
              <a:pPr/>
              <a:t>9</a:t>
            </a:fld>
            <a:endParaRPr lang="it-IT">
              <a:latin typeface="Arial" pitchFamily="34" charset="0"/>
            </a:endParaRPr>
          </a:p>
        </p:txBody>
      </p:sp>
    </p:spTree>
    <p:extLst>
      <p:ext uri="{BB962C8B-B14F-4D97-AF65-F5344CB8AC3E}">
        <p14:creationId xmlns:p14="http://schemas.microsoft.com/office/powerpoint/2010/main" val="2927113111"/>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Slide Number Placeholder 3"/>
          <p:cNvSpPr>
            <a:spLocks noGrp="1"/>
          </p:cNvSpPr>
          <p:nvPr>
            <p:ph type="sldNum" sz="quarter" idx="10"/>
          </p:nvPr>
        </p:nvSpPr>
        <p:spPr>
          <a:xfrm>
            <a:off x="8904288" y="6092825"/>
            <a:ext cx="609600" cy="431800"/>
          </a:xfrm>
          <a:noFill/>
        </p:spPr>
        <p:txBody>
          <a:bodyPr/>
          <a:lstStyle/>
          <a:p>
            <a:fld id="{C790C9A8-B437-429B-AD3E-22CA9EBCE7F5}" type="slidenum">
              <a:rPr lang="it-IT" smtClean="0">
                <a:latin typeface="Arial" pitchFamily="34" charset="0"/>
              </a:rPr>
              <a:pPr/>
              <a:t>90</a:t>
            </a:fld>
            <a:endParaRPr lang="it-IT">
              <a:latin typeface="Arial" pitchFamily="34" charset="0"/>
            </a:endParaRPr>
          </a:p>
        </p:txBody>
      </p:sp>
      <p:sp>
        <p:nvSpPr>
          <p:cNvPr id="135171" name="Rectangle 2"/>
          <p:cNvSpPr>
            <a:spLocks noGrp="1" noChangeArrowheads="1"/>
          </p:cNvSpPr>
          <p:nvPr>
            <p:ph type="title"/>
          </p:nvPr>
        </p:nvSpPr>
        <p:spPr/>
        <p:txBody>
          <a:bodyPr/>
          <a:lstStyle/>
          <a:p>
            <a:r>
              <a:rPr lang="en-US" smtClean="0"/>
              <a:t>Dynamic NOR Row Decoder</a:t>
            </a:r>
          </a:p>
        </p:txBody>
      </p:sp>
      <p:sp>
        <p:nvSpPr>
          <p:cNvPr id="135172" name="Line 3"/>
          <p:cNvSpPr>
            <a:spLocks noChangeShapeType="1"/>
          </p:cNvSpPr>
          <p:nvPr/>
        </p:nvSpPr>
        <p:spPr bwMode="auto">
          <a:xfrm>
            <a:off x="4495800" y="1981200"/>
            <a:ext cx="3733800" cy="0"/>
          </a:xfrm>
          <a:prstGeom prst="line">
            <a:avLst/>
          </a:prstGeom>
          <a:noFill/>
          <a:ln w="12700">
            <a:solidFill>
              <a:schemeClr val="tx1"/>
            </a:solidFill>
            <a:round/>
            <a:headEnd/>
            <a:tailEnd/>
          </a:ln>
        </p:spPr>
        <p:txBody>
          <a:bodyPr/>
          <a:lstStyle/>
          <a:p>
            <a:endParaRPr lang="en-US"/>
          </a:p>
        </p:txBody>
      </p:sp>
      <p:sp>
        <p:nvSpPr>
          <p:cNvPr id="135173" name="Line 4"/>
          <p:cNvSpPr>
            <a:spLocks noChangeShapeType="1"/>
          </p:cNvSpPr>
          <p:nvPr/>
        </p:nvSpPr>
        <p:spPr bwMode="auto">
          <a:xfrm>
            <a:off x="5029200" y="1295400"/>
            <a:ext cx="0" cy="3505200"/>
          </a:xfrm>
          <a:prstGeom prst="line">
            <a:avLst/>
          </a:prstGeom>
          <a:noFill/>
          <a:ln w="12700">
            <a:solidFill>
              <a:schemeClr val="tx1"/>
            </a:solidFill>
            <a:round/>
            <a:headEnd/>
            <a:tailEnd/>
          </a:ln>
        </p:spPr>
        <p:txBody>
          <a:bodyPr/>
          <a:lstStyle/>
          <a:p>
            <a:endParaRPr lang="en-US"/>
          </a:p>
        </p:txBody>
      </p:sp>
      <p:grpSp>
        <p:nvGrpSpPr>
          <p:cNvPr id="2" name="Group 5"/>
          <p:cNvGrpSpPr>
            <a:grpSpLocks/>
          </p:cNvGrpSpPr>
          <p:nvPr/>
        </p:nvGrpSpPr>
        <p:grpSpPr bwMode="auto">
          <a:xfrm>
            <a:off x="4648200" y="2209800"/>
            <a:ext cx="762000" cy="304800"/>
            <a:chOff x="1008" y="2112"/>
            <a:chExt cx="480" cy="192"/>
          </a:xfrm>
        </p:grpSpPr>
        <p:sp>
          <p:nvSpPr>
            <p:cNvPr id="135307" name="Line 6"/>
            <p:cNvSpPr>
              <a:spLocks noChangeShapeType="1"/>
            </p:cNvSpPr>
            <p:nvPr/>
          </p:nvSpPr>
          <p:spPr bwMode="auto">
            <a:xfrm>
              <a:off x="1152" y="2160"/>
              <a:ext cx="192" cy="0"/>
            </a:xfrm>
            <a:prstGeom prst="line">
              <a:avLst/>
            </a:prstGeom>
            <a:noFill/>
            <a:ln w="12700">
              <a:solidFill>
                <a:schemeClr val="tx1"/>
              </a:solidFill>
              <a:round/>
              <a:headEnd/>
              <a:tailEnd/>
            </a:ln>
          </p:spPr>
          <p:txBody>
            <a:bodyPr/>
            <a:lstStyle/>
            <a:p>
              <a:endParaRPr lang="en-US"/>
            </a:p>
          </p:txBody>
        </p:sp>
        <p:sp>
          <p:nvSpPr>
            <p:cNvPr id="135308" name="Line 7"/>
            <p:cNvSpPr>
              <a:spLocks noChangeShapeType="1"/>
            </p:cNvSpPr>
            <p:nvPr/>
          </p:nvSpPr>
          <p:spPr bwMode="auto">
            <a:xfrm>
              <a:off x="1152" y="2160"/>
              <a:ext cx="0" cy="144"/>
            </a:xfrm>
            <a:prstGeom prst="line">
              <a:avLst/>
            </a:prstGeom>
            <a:noFill/>
            <a:ln w="12700">
              <a:solidFill>
                <a:schemeClr val="tx1"/>
              </a:solidFill>
              <a:round/>
              <a:headEnd/>
              <a:tailEnd/>
            </a:ln>
          </p:spPr>
          <p:txBody>
            <a:bodyPr/>
            <a:lstStyle/>
            <a:p>
              <a:endParaRPr lang="en-US"/>
            </a:p>
          </p:txBody>
        </p:sp>
        <p:sp>
          <p:nvSpPr>
            <p:cNvPr id="135309" name="Line 8"/>
            <p:cNvSpPr>
              <a:spLocks noChangeShapeType="1"/>
            </p:cNvSpPr>
            <p:nvPr/>
          </p:nvSpPr>
          <p:spPr bwMode="auto">
            <a:xfrm>
              <a:off x="1344" y="2160"/>
              <a:ext cx="0" cy="144"/>
            </a:xfrm>
            <a:prstGeom prst="line">
              <a:avLst/>
            </a:prstGeom>
            <a:noFill/>
            <a:ln w="12700">
              <a:solidFill>
                <a:schemeClr val="tx1"/>
              </a:solidFill>
              <a:round/>
              <a:headEnd/>
              <a:tailEnd/>
            </a:ln>
          </p:spPr>
          <p:txBody>
            <a:bodyPr/>
            <a:lstStyle/>
            <a:p>
              <a:endParaRPr lang="en-US"/>
            </a:p>
          </p:txBody>
        </p:sp>
        <p:sp>
          <p:nvSpPr>
            <p:cNvPr id="135310" name="Line 9"/>
            <p:cNvSpPr>
              <a:spLocks noChangeShapeType="1"/>
            </p:cNvSpPr>
            <p:nvPr/>
          </p:nvSpPr>
          <p:spPr bwMode="auto">
            <a:xfrm>
              <a:off x="1008" y="2304"/>
              <a:ext cx="144" cy="0"/>
            </a:xfrm>
            <a:prstGeom prst="line">
              <a:avLst/>
            </a:prstGeom>
            <a:noFill/>
            <a:ln w="12700">
              <a:solidFill>
                <a:schemeClr val="tx1"/>
              </a:solidFill>
              <a:round/>
              <a:headEnd/>
              <a:tailEnd/>
            </a:ln>
          </p:spPr>
          <p:txBody>
            <a:bodyPr/>
            <a:lstStyle/>
            <a:p>
              <a:endParaRPr lang="en-US"/>
            </a:p>
          </p:txBody>
        </p:sp>
        <p:sp>
          <p:nvSpPr>
            <p:cNvPr id="135311" name="Line 10"/>
            <p:cNvSpPr>
              <a:spLocks noChangeShapeType="1"/>
            </p:cNvSpPr>
            <p:nvPr/>
          </p:nvSpPr>
          <p:spPr bwMode="auto">
            <a:xfrm>
              <a:off x="1344" y="2304"/>
              <a:ext cx="144" cy="0"/>
            </a:xfrm>
            <a:prstGeom prst="line">
              <a:avLst/>
            </a:prstGeom>
            <a:noFill/>
            <a:ln w="12700">
              <a:solidFill>
                <a:schemeClr val="tx1"/>
              </a:solidFill>
              <a:round/>
              <a:headEnd/>
              <a:tailEnd/>
            </a:ln>
          </p:spPr>
          <p:txBody>
            <a:bodyPr/>
            <a:lstStyle/>
            <a:p>
              <a:endParaRPr lang="en-US"/>
            </a:p>
          </p:txBody>
        </p:sp>
        <p:sp>
          <p:nvSpPr>
            <p:cNvPr id="135312" name="Line 11"/>
            <p:cNvSpPr>
              <a:spLocks noChangeShapeType="1"/>
            </p:cNvSpPr>
            <p:nvPr/>
          </p:nvSpPr>
          <p:spPr bwMode="auto">
            <a:xfrm>
              <a:off x="1152" y="2112"/>
              <a:ext cx="192" cy="0"/>
            </a:xfrm>
            <a:prstGeom prst="line">
              <a:avLst/>
            </a:prstGeom>
            <a:noFill/>
            <a:ln w="12700">
              <a:solidFill>
                <a:schemeClr val="tx1"/>
              </a:solidFill>
              <a:round/>
              <a:headEnd/>
              <a:tailEnd/>
            </a:ln>
          </p:spPr>
          <p:txBody>
            <a:bodyPr/>
            <a:lstStyle/>
            <a:p>
              <a:endParaRPr lang="en-US"/>
            </a:p>
          </p:txBody>
        </p:sp>
      </p:grpSp>
      <p:grpSp>
        <p:nvGrpSpPr>
          <p:cNvPr id="3" name="Group 12"/>
          <p:cNvGrpSpPr>
            <a:grpSpLocks/>
          </p:cNvGrpSpPr>
          <p:nvPr/>
        </p:nvGrpSpPr>
        <p:grpSpPr bwMode="auto">
          <a:xfrm>
            <a:off x="3810000" y="1600200"/>
            <a:ext cx="762000" cy="381000"/>
            <a:chOff x="480" y="1296"/>
            <a:chExt cx="480" cy="240"/>
          </a:xfrm>
        </p:grpSpPr>
        <p:grpSp>
          <p:nvGrpSpPr>
            <p:cNvPr id="4" name="Group 13"/>
            <p:cNvGrpSpPr>
              <a:grpSpLocks/>
            </p:cNvGrpSpPr>
            <p:nvPr/>
          </p:nvGrpSpPr>
          <p:grpSpPr bwMode="auto">
            <a:xfrm>
              <a:off x="480" y="1344"/>
              <a:ext cx="480" cy="192"/>
              <a:chOff x="1008" y="2112"/>
              <a:chExt cx="480" cy="192"/>
            </a:xfrm>
          </p:grpSpPr>
          <p:sp>
            <p:nvSpPr>
              <p:cNvPr id="135301" name="Line 14"/>
              <p:cNvSpPr>
                <a:spLocks noChangeShapeType="1"/>
              </p:cNvSpPr>
              <p:nvPr/>
            </p:nvSpPr>
            <p:spPr bwMode="auto">
              <a:xfrm>
                <a:off x="1152" y="2160"/>
                <a:ext cx="192" cy="0"/>
              </a:xfrm>
              <a:prstGeom prst="line">
                <a:avLst/>
              </a:prstGeom>
              <a:noFill/>
              <a:ln w="12700">
                <a:solidFill>
                  <a:schemeClr val="tx1"/>
                </a:solidFill>
                <a:round/>
                <a:headEnd/>
                <a:tailEnd/>
              </a:ln>
            </p:spPr>
            <p:txBody>
              <a:bodyPr/>
              <a:lstStyle/>
              <a:p>
                <a:endParaRPr lang="en-US"/>
              </a:p>
            </p:txBody>
          </p:sp>
          <p:sp>
            <p:nvSpPr>
              <p:cNvPr id="135302" name="Line 15"/>
              <p:cNvSpPr>
                <a:spLocks noChangeShapeType="1"/>
              </p:cNvSpPr>
              <p:nvPr/>
            </p:nvSpPr>
            <p:spPr bwMode="auto">
              <a:xfrm>
                <a:off x="1152" y="2160"/>
                <a:ext cx="0" cy="144"/>
              </a:xfrm>
              <a:prstGeom prst="line">
                <a:avLst/>
              </a:prstGeom>
              <a:noFill/>
              <a:ln w="12700">
                <a:solidFill>
                  <a:schemeClr val="tx1"/>
                </a:solidFill>
                <a:round/>
                <a:headEnd/>
                <a:tailEnd/>
              </a:ln>
            </p:spPr>
            <p:txBody>
              <a:bodyPr/>
              <a:lstStyle/>
              <a:p>
                <a:endParaRPr lang="en-US"/>
              </a:p>
            </p:txBody>
          </p:sp>
          <p:sp>
            <p:nvSpPr>
              <p:cNvPr id="135303" name="Line 16"/>
              <p:cNvSpPr>
                <a:spLocks noChangeShapeType="1"/>
              </p:cNvSpPr>
              <p:nvPr/>
            </p:nvSpPr>
            <p:spPr bwMode="auto">
              <a:xfrm>
                <a:off x="1344" y="2160"/>
                <a:ext cx="0" cy="144"/>
              </a:xfrm>
              <a:prstGeom prst="line">
                <a:avLst/>
              </a:prstGeom>
              <a:noFill/>
              <a:ln w="12700">
                <a:solidFill>
                  <a:schemeClr val="tx1"/>
                </a:solidFill>
                <a:round/>
                <a:headEnd/>
                <a:tailEnd/>
              </a:ln>
            </p:spPr>
            <p:txBody>
              <a:bodyPr/>
              <a:lstStyle/>
              <a:p>
                <a:endParaRPr lang="en-US"/>
              </a:p>
            </p:txBody>
          </p:sp>
          <p:sp>
            <p:nvSpPr>
              <p:cNvPr id="135304" name="Line 17"/>
              <p:cNvSpPr>
                <a:spLocks noChangeShapeType="1"/>
              </p:cNvSpPr>
              <p:nvPr/>
            </p:nvSpPr>
            <p:spPr bwMode="auto">
              <a:xfrm>
                <a:off x="1008" y="2304"/>
                <a:ext cx="144" cy="0"/>
              </a:xfrm>
              <a:prstGeom prst="line">
                <a:avLst/>
              </a:prstGeom>
              <a:noFill/>
              <a:ln w="12700">
                <a:solidFill>
                  <a:schemeClr val="tx1"/>
                </a:solidFill>
                <a:round/>
                <a:headEnd/>
                <a:tailEnd/>
              </a:ln>
            </p:spPr>
            <p:txBody>
              <a:bodyPr/>
              <a:lstStyle/>
              <a:p>
                <a:endParaRPr lang="en-US"/>
              </a:p>
            </p:txBody>
          </p:sp>
          <p:sp>
            <p:nvSpPr>
              <p:cNvPr id="135305" name="Line 18"/>
              <p:cNvSpPr>
                <a:spLocks noChangeShapeType="1"/>
              </p:cNvSpPr>
              <p:nvPr/>
            </p:nvSpPr>
            <p:spPr bwMode="auto">
              <a:xfrm>
                <a:off x="1344" y="2304"/>
                <a:ext cx="144" cy="0"/>
              </a:xfrm>
              <a:prstGeom prst="line">
                <a:avLst/>
              </a:prstGeom>
              <a:noFill/>
              <a:ln w="12700">
                <a:solidFill>
                  <a:schemeClr val="tx1"/>
                </a:solidFill>
                <a:round/>
                <a:headEnd/>
                <a:tailEnd/>
              </a:ln>
            </p:spPr>
            <p:txBody>
              <a:bodyPr/>
              <a:lstStyle/>
              <a:p>
                <a:endParaRPr lang="en-US"/>
              </a:p>
            </p:txBody>
          </p:sp>
          <p:sp>
            <p:nvSpPr>
              <p:cNvPr id="135306" name="Line 19"/>
              <p:cNvSpPr>
                <a:spLocks noChangeShapeType="1"/>
              </p:cNvSpPr>
              <p:nvPr/>
            </p:nvSpPr>
            <p:spPr bwMode="auto">
              <a:xfrm>
                <a:off x="1152" y="2112"/>
                <a:ext cx="192" cy="0"/>
              </a:xfrm>
              <a:prstGeom prst="line">
                <a:avLst/>
              </a:prstGeom>
              <a:noFill/>
              <a:ln w="12700">
                <a:solidFill>
                  <a:schemeClr val="tx1"/>
                </a:solidFill>
                <a:round/>
                <a:headEnd/>
                <a:tailEnd/>
              </a:ln>
            </p:spPr>
            <p:txBody>
              <a:bodyPr/>
              <a:lstStyle/>
              <a:p>
                <a:endParaRPr lang="en-US"/>
              </a:p>
            </p:txBody>
          </p:sp>
        </p:grpSp>
        <p:sp>
          <p:nvSpPr>
            <p:cNvPr id="135300" name="Oval 20"/>
            <p:cNvSpPr>
              <a:spLocks noChangeArrowheads="1"/>
            </p:cNvSpPr>
            <p:nvPr/>
          </p:nvSpPr>
          <p:spPr bwMode="auto">
            <a:xfrm>
              <a:off x="672" y="1296"/>
              <a:ext cx="48" cy="48"/>
            </a:xfrm>
            <a:prstGeom prst="ellipse">
              <a:avLst/>
            </a:prstGeom>
            <a:noFill/>
            <a:ln w="12700">
              <a:solidFill>
                <a:schemeClr val="tx1"/>
              </a:solidFill>
              <a:round/>
              <a:headEnd/>
              <a:tailEnd/>
            </a:ln>
          </p:spPr>
          <p:txBody>
            <a:bodyPr wrap="none" anchor="ctr"/>
            <a:lstStyle/>
            <a:p>
              <a:endParaRPr lang="en-US"/>
            </a:p>
          </p:txBody>
        </p:sp>
      </p:grpSp>
      <p:sp>
        <p:nvSpPr>
          <p:cNvPr id="135176" name="Line 21"/>
          <p:cNvSpPr>
            <a:spLocks noChangeShapeType="1"/>
          </p:cNvSpPr>
          <p:nvPr/>
        </p:nvSpPr>
        <p:spPr bwMode="auto">
          <a:xfrm>
            <a:off x="5410200" y="1752600"/>
            <a:ext cx="0" cy="2819400"/>
          </a:xfrm>
          <a:prstGeom prst="line">
            <a:avLst/>
          </a:prstGeom>
          <a:noFill/>
          <a:ln w="12700">
            <a:solidFill>
              <a:schemeClr val="tx1"/>
            </a:solidFill>
            <a:round/>
            <a:headEnd/>
            <a:tailEnd/>
          </a:ln>
        </p:spPr>
        <p:txBody>
          <a:bodyPr/>
          <a:lstStyle/>
          <a:p>
            <a:endParaRPr lang="en-US"/>
          </a:p>
        </p:txBody>
      </p:sp>
      <p:grpSp>
        <p:nvGrpSpPr>
          <p:cNvPr id="5" name="Group 22"/>
          <p:cNvGrpSpPr>
            <a:grpSpLocks/>
          </p:cNvGrpSpPr>
          <p:nvPr/>
        </p:nvGrpSpPr>
        <p:grpSpPr bwMode="auto">
          <a:xfrm>
            <a:off x="5410200" y="1447800"/>
            <a:ext cx="762000" cy="304800"/>
            <a:chOff x="1008" y="2112"/>
            <a:chExt cx="480" cy="192"/>
          </a:xfrm>
        </p:grpSpPr>
        <p:sp>
          <p:nvSpPr>
            <p:cNvPr id="135293" name="Line 23"/>
            <p:cNvSpPr>
              <a:spLocks noChangeShapeType="1"/>
            </p:cNvSpPr>
            <p:nvPr/>
          </p:nvSpPr>
          <p:spPr bwMode="auto">
            <a:xfrm>
              <a:off x="1152" y="2160"/>
              <a:ext cx="192" cy="0"/>
            </a:xfrm>
            <a:prstGeom prst="line">
              <a:avLst/>
            </a:prstGeom>
            <a:noFill/>
            <a:ln w="12700">
              <a:solidFill>
                <a:schemeClr val="tx1"/>
              </a:solidFill>
              <a:round/>
              <a:headEnd/>
              <a:tailEnd/>
            </a:ln>
          </p:spPr>
          <p:txBody>
            <a:bodyPr/>
            <a:lstStyle/>
            <a:p>
              <a:endParaRPr lang="en-US"/>
            </a:p>
          </p:txBody>
        </p:sp>
        <p:sp>
          <p:nvSpPr>
            <p:cNvPr id="135294" name="Line 24"/>
            <p:cNvSpPr>
              <a:spLocks noChangeShapeType="1"/>
            </p:cNvSpPr>
            <p:nvPr/>
          </p:nvSpPr>
          <p:spPr bwMode="auto">
            <a:xfrm>
              <a:off x="1152" y="2160"/>
              <a:ext cx="0" cy="144"/>
            </a:xfrm>
            <a:prstGeom prst="line">
              <a:avLst/>
            </a:prstGeom>
            <a:noFill/>
            <a:ln w="12700">
              <a:solidFill>
                <a:schemeClr val="tx1"/>
              </a:solidFill>
              <a:round/>
              <a:headEnd/>
              <a:tailEnd/>
            </a:ln>
          </p:spPr>
          <p:txBody>
            <a:bodyPr/>
            <a:lstStyle/>
            <a:p>
              <a:endParaRPr lang="en-US"/>
            </a:p>
          </p:txBody>
        </p:sp>
        <p:sp>
          <p:nvSpPr>
            <p:cNvPr id="135295" name="Line 25"/>
            <p:cNvSpPr>
              <a:spLocks noChangeShapeType="1"/>
            </p:cNvSpPr>
            <p:nvPr/>
          </p:nvSpPr>
          <p:spPr bwMode="auto">
            <a:xfrm>
              <a:off x="1344" y="2160"/>
              <a:ext cx="0" cy="144"/>
            </a:xfrm>
            <a:prstGeom prst="line">
              <a:avLst/>
            </a:prstGeom>
            <a:noFill/>
            <a:ln w="12700">
              <a:solidFill>
                <a:schemeClr val="tx1"/>
              </a:solidFill>
              <a:round/>
              <a:headEnd/>
              <a:tailEnd/>
            </a:ln>
          </p:spPr>
          <p:txBody>
            <a:bodyPr/>
            <a:lstStyle/>
            <a:p>
              <a:endParaRPr lang="en-US"/>
            </a:p>
          </p:txBody>
        </p:sp>
        <p:sp>
          <p:nvSpPr>
            <p:cNvPr id="135296" name="Line 26"/>
            <p:cNvSpPr>
              <a:spLocks noChangeShapeType="1"/>
            </p:cNvSpPr>
            <p:nvPr/>
          </p:nvSpPr>
          <p:spPr bwMode="auto">
            <a:xfrm>
              <a:off x="1008" y="2304"/>
              <a:ext cx="144" cy="0"/>
            </a:xfrm>
            <a:prstGeom prst="line">
              <a:avLst/>
            </a:prstGeom>
            <a:noFill/>
            <a:ln w="12700">
              <a:solidFill>
                <a:schemeClr val="tx1"/>
              </a:solidFill>
              <a:round/>
              <a:headEnd/>
              <a:tailEnd/>
            </a:ln>
          </p:spPr>
          <p:txBody>
            <a:bodyPr/>
            <a:lstStyle/>
            <a:p>
              <a:endParaRPr lang="en-US"/>
            </a:p>
          </p:txBody>
        </p:sp>
        <p:sp>
          <p:nvSpPr>
            <p:cNvPr id="135297" name="Line 27"/>
            <p:cNvSpPr>
              <a:spLocks noChangeShapeType="1"/>
            </p:cNvSpPr>
            <p:nvPr/>
          </p:nvSpPr>
          <p:spPr bwMode="auto">
            <a:xfrm>
              <a:off x="1344" y="2304"/>
              <a:ext cx="144" cy="0"/>
            </a:xfrm>
            <a:prstGeom prst="line">
              <a:avLst/>
            </a:prstGeom>
            <a:noFill/>
            <a:ln w="12700">
              <a:solidFill>
                <a:schemeClr val="tx1"/>
              </a:solidFill>
              <a:round/>
              <a:headEnd/>
              <a:tailEnd/>
            </a:ln>
          </p:spPr>
          <p:txBody>
            <a:bodyPr/>
            <a:lstStyle/>
            <a:p>
              <a:endParaRPr lang="en-US"/>
            </a:p>
          </p:txBody>
        </p:sp>
        <p:sp>
          <p:nvSpPr>
            <p:cNvPr id="135298" name="Line 28"/>
            <p:cNvSpPr>
              <a:spLocks noChangeShapeType="1"/>
            </p:cNvSpPr>
            <p:nvPr/>
          </p:nvSpPr>
          <p:spPr bwMode="auto">
            <a:xfrm>
              <a:off x="1152" y="2112"/>
              <a:ext cx="192" cy="0"/>
            </a:xfrm>
            <a:prstGeom prst="line">
              <a:avLst/>
            </a:prstGeom>
            <a:noFill/>
            <a:ln w="12700">
              <a:solidFill>
                <a:schemeClr val="tx1"/>
              </a:solidFill>
              <a:round/>
              <a:headEnd/>
              <a:tailEnd/>
            </a:ln>
          </p:spPr>
          <p:txBody>
            <a:bodyPr/>
            <a:lstStyle/>
            <a:p>
              <a:endParaRPr lang="en-US"/>
            </a:p>
          </p:txBody>
        </p:sp>
      </p:grpSp>
      <p:sp>
        <p:nvSpPr>
          <p:cNvPr id="135178" name="Line 29"/>
          <p:cNvSpPr>
            <a:spLocks noChangeShapeType="1"/>
          </p:cNvSpPr>
          <p:nvPr/>
        </p:nvSpPr>
        <p:spPr bwMode="auto">
          <a:xfrm>
            <a:off x="6172200" y="1752600"/>
            <a:ext cx="0" cy="228600"/>
          </a:xfrm>
          <a:prstGeom prst="line">
            <a:avLst/>
          </a:prstGeom>
          <a:noFill/>
          <a:ln w="12700">
            <a:solidFill>
              <a:schemeClr val="tx1"/>
            </a:solidFill>
            <a:round/>
            <a:headEnd/>
            <a:tailEnd/>
          </a:ln>
        </p:spPr>
        <p:txBody>
          <a:bodyPr/>
          <a:lstStyle/>
          <a:p>
            <a:endParaRPr lang="en-US"/>
          </a:p>
        </p:txBody>
      </p:sp>
      <p:sp>
        <p:nvSpPr>
          <p:cNvPr id="135179" name="Line 30"/>
          <p:cNvSpPr>
            <a:spLocks noChangeShapeType="1"/>
          </p:cNvSpPr>
          <p:nvPr/>
        </p:nvSpPr>
        <p:spPr bwMode="auto">
          <a:xfrm>
            <a:off x="5791200" y="1219200"/>
            <a:ext cx="0" cy="3581400"/>
          </a:xfrm>
          <a:prstGeom prst="line">
            <a:avLst/>
          </a:prstGeom>
          <a:noFill/>
          <a:ln w="12700">
            <a:solidFill>
              <a:schemeClr val="tx1"/>
            </a:solidFill>
            <a:round/>
            <a:headEnd/>
            <a:tailEnd/>
          </a:ln>
        </p:spPr>
        <p:txBody>
          <a:bodyPr/>
          <a:lstStyle/>
          <a:p>
            <a:endParaRPr lang="en-US"/>
          </a:p>
        </p:txBody>
      </p:sp>
      <p:sp>
        <p:nvSpPr>
          <p:cNvPr id="135180" name="Line 31"/>
          <p:cNvSpPr>
            <a:spLocks noChangeShapeType="1"/>
          </p:cNvSpPr>
          <p:nvPr/>
        </p:nvSpPr>
        <p:spPr bwMode="auto">
          <a:xfrm>
            <a:off x="4648200" y="2514600"/>
            <a:ext cx="0" cy="228600"/>
          </a:xfrm>
          <a:prstGeom prst="line">
            <a:avLst/>
          </a:prstGeom>
          <a:noFill/>
          <a:ln w="12700">
            <a:solidFill>
              <a:schemeClr val="tx1"/>
            </a:solidFill>
            <a:round/>
            <a:headEnd/>
            <a:tailEnd/>
          </a:ln>
        </p:spPr>
        <p:txBody>
          <a:bodyPr/>
          <a:lstStyle/>
          <a:p>
            <a:endParaRPr lang="en-US"/>
          </a:p>
        </p:txBody>
      </p:sp>
      <p:sp>
        <p:nvSpPr>
          <p:cNvPr id="135181" name="Line 32"/>
          <p:cNvSpPr>
            <a:spLocks noChangeShapeType="1"/>
          </p:cNvSpPr>
          <p:nvPr/>
        </p:nvSpPr>
        <p:spPr bwMode="auto">
          <a:xfrm>
            <a:off x="4495800" y="2743200"/>
            <a:ext cx="3733800" cy="0"/>
          </a:xfrm>
          <a:prstGeom prst="line">
            <a:avLst/>
          </a:prstGeom>
          <a:noFill/>
          <a:ln w="12700">
            <a:solidFill>
              <a:schemeClr val="tx1"/>
            </a:solidFill>
            <a:round/>
            <a:headEnd/>
            <a:tailEnd/>
          </a:ln>
        </p:spPr>
        <p:txBody>
          <a:bodyPr/>
          <a:lstStyle/>
          <a:p>
            <a:endParaRPr lang="en-US"/>
          </a:p>
        </p:txBody>
      </p:sp>
      <p:grpSp>
        <p:nvGrpSpPr>
          <p:cNvPr id="6" name="Group 33"/>
          <p:cNvGrpSpPr>
            <a:grpSpLocks/>
          </p:cNvGrpSpPr>
          <p:nvPr/>
        </p:nvGrpSpPr>
        <p:grpSpPr bwMode="auto">
          <a:xfrm>
            <a:off x="3810000" y="2362200"/>
            <a:ext cx="762000" cy="381000"/>
            <a:chOff x="480" y="1296"/>
            <a:chExt cx="480" cy="240"/>
          </a:xfrm>
        </p:grpSpPr>
        <p:grpSp>
          <p:nvGrpSpPr>
            <p:cNvPr id="7" name="Group 34"/>
            <p:cNvGrpSpPr>
              <a:grpSpLocks/>
            </p:cNvGrpSpPr>
            <p:nvPr/>
          </p:nvGrpSpPr>
          <p:grpSpPr bwMode="auto">
            <a:xfrm>
              <a:off x="480" y="1344"/>
              <a:ext cx="480" cy="192"/>
              <a:chOff x="1008" y="2112"/>
              <a:chExt cx="480" cy="192"/>
            </a:xfrm>
          </p:grpSpPr>
          <p:sp>
            <p:nvSpPr>
              <p:cNvPr id="135287" name="Line 35"/>
              <p:cNvSpPr>
                <a:spLocks noChangeShapeType="1"/>
              </p:cNvSpPr>
              <p:nvPr/>
            </p:nvSpPr>
            <p:spPr bwMode="auto">
              <a:xfrm>
                <a:off x="1152" y="2160"/>
                <a:ext cx="192" cy="0"/>
              </a:xfrm>
              <a:prstGeom prst="line">
                <a:avLst/>
              </a:prstGeom>
              <a:noFill/>
              <a:ln w="12700">
                <a:solidFill>
                  <a:schemeClr val="tx1"/>
                </a:solidFill>
                <a:round/>
                <a:headEnd/>
                <a:tailEnd/>
              </a:ln>
            </p:spPr>
            <p:txBody>
              <a:bodyPr/>
              <a:lstStyle/>
              <a:p>
                <a:endParaRPr lang="en-US"/>
              </a:p>
            </p:txBody>
          </p:sp>
          <p:sp>
            <p:nvSpPr>
              <p:cNvPr id="135288" name="Line 36"/>
              <p:cNvSpPr>
                <a:spLocks noChangeShapeType="1"/>
              </p:cNvSpPr>
              <p:nvPr/>
            </p:nvSpPr>
            <p:spPr bwMode="auto">
              <a:xfrm>
                <a:off x="1152" y="2160"/>
                <a:ext cx="0" cy="144"/>
              </a:xfrm>
              <a:prstGeom prst="line">
                <a:avLst/>
              </a:prstGeom>
              <a:noFill/>
              <a:ln w="12700">
                <a:solidFill>
                  <a:schemeClr val="tx1"/>
                </a:solidFill>
                <a:round/>
                <a:headEnd/>
                <a:tailEnd/>
              </a:ln>
            </p:spPr>
            <p:txBody>
              <a:bodyPr/>
              <a:lstStyle/>
              <a:p>
                <a:endParaRPr lang="en-US"/>
              </a:p>
            </p:txBody>
          </p:sp>
          <p:sp>
            <p:nvSpPr>
              <p:cNvPr id="135289" name="Line 37"/>
              <p:cNvSpPr>
                <a:spLocks noChangeShapeType="1"/>
              </p:cNvSpPr>
              <p:nvPr/>
            </p:nvSpPr>
            <p:spPr bwMode="auto">
              <a:xfrm>
                <a:off x="1344" y="2160"/>
                <a:ext cx="0" cy="144"/>
              </a:xfrm>
              <a:prstGeom prst="line">
                <a:avLst/>
              </a:prstGeom>
              <a:noFill/>
              <a:ln w="12700">
                <a:solidFill>
                  <a:schemeClr val="tx1"/>
                </a:solidFill>
                <a:round/>
                <a:headEnd/>
                <a:tailEnd/>
              </a:ln>
            </p:spPr>
            <p:txBody>
              <a:bodyPr/>
              <a:lstStyle/>
              <a:p>
                <a:endParaRPr lang="en-US"/>
              </a:p>
            </p:txBody>
          </p:sp>
          <p:sp>
            <p:nvSpPr>
              <p:cNvPr id="135290" name="Line 38"/>
              <p:cNvSpPr>
                <a:spLocks noChangeShapeType="1"/>
              </p:cNvSpPr>
              <p:nvPr/>
            </p:nvSpPr>
            <p:spPr bwMode="auto">
              <a:xfrm>
                <a:off x="1008" y="2304"/>
                <a:ext cx="144" cy="0"/>
              </a:xfrm>
              <a:prstGeom prst="line">
                <a:avLst/>
              </a:prstGeom>
              <a:noFill/>
              <a:ln w="12700">
                <a:solidFill>
                  <a:schemeClr val="tx1"/>
                </a:solidFill>
                <a:round/>
                <a:headEnd/>
                <a:tailEnd/>
              </a:ln>
            </p:spPr>
            <p:txBody>
              <a:bodyPr/>
              <a:lstStyle/>
              <a:p>
                <a:endParaRPr lang="en-US"/>
              </a:p>
            </p:txBody>
          </p:sp>
          <p:sp>
            <p:nvSpPr>
              <p:cNvPr id="135291" name="Line 39"/>
              <p:cNvSpPr>
                <a:spLocks noChangeShapeType="1"/>
              </p:cNvSpPr>
              <p:nvPr/>
            </p:nvSpPr>
            <p:spPr bwMode="auto">
              <a:xfrm>
                <a:off x="1344" y="2304"/>
                <a:ext cx="144" cy="0"/>
              </a:xfrm>
              <a:prstGeom prst="line">
                <a:avLst/>
              </a:prstGeom>
              <a:noFill/>
              <a:ln w="12700">
                <a:solidFill>
                  <a:schemeClr val="tx1"/>
                </a:solidFill>
                <a:round/>
                <a:headEnd/>
                <a:tailEnd/>
              </a:ln>
            </p:spPr>
            <p:txBody>
              <a:bodyPr/>
              <a:lstStyle/>
              <a:p>
                <a:endParaRPr lang="en-US"/>
              </a:p>
            </p:txBody>
          </p:sp>
          <p:sp>
            <p:nvSpPr>
              <p:cNvPr id="135292" name="Line 40"/>
              <p:cNvSpPr>
                <a:spLocks noChangeShapeType="1"/>
              </p:cNvSpPr>
              <p:nvPr/>
            </p:nvSpPr>
            <p:spPr bwMode="auto">
              <a:xfrm>
                <a:off x="1152" y="2112"/>
                <a:ext cx="192" cy="0"/>
              </a:xfrm>
              <a:prstGeom prst="line">
                <a:avLst/>
              </a:prstGeom>
              <a:noFill/>
              <a:ln w="12700">
                <a:solidFill>
                  <a:schemeClr val="tx1"/>
                </a:solidFill>
                <a:round/>
                <a:headEnd/>
                <a:tailEnd/>
              </a:ln>
            </p:spPr>
            <p:txBody>
              <a:bodyPr/>
              <a:lstStyle/>
              <a:p>
                <a:endParaRPr lang="en-US"/>
              </a:p>
            </p:txBody>
          </p:sp>
        </p:grpSp>
        <p:sp>
          <p:nvSpPr>
            <p:cNvPr id="135286" name="Oval 41"/>
            <p:cNvSpPr>
              <a:spLocks noChangeArrowheads="1"/>
            </p:cNvSpPr>
            <p:nvPr/>
          </p:nvSpPr>
          <p:spPr bwMode="auto">
            <a:xfrm>
              <a:off x="672" y="1296"/>
              <a:ext cx="48" cy="48"/>
            </a:xfrm>
            <a:prstGeom prst="ellipse">
              <a:avLst/>
            </a:prstGeom>
            <a:noFill/>
            <a:ln w="12700">
              <a:solidFill>
                <a:schemeClr val="tx1"/>
              </a:solidFill>
              <a:round/>
              <a:headEnd/>
              <a:tailEnd/>
            </a:ln>
          </p:spPr>
          <p:txBody>
            <a:bodyPr wrap="none" anchor="ctr"/>
            <a:lstStyle/>
            <a:p>
              <a:endParaRPr lang="en-US"/>
            </a:p>
          </p:txBody>
        </p:sp>
      </p:grpSp>
      <p:sp>
        <p:nvSpPr>
          <p:cNvPr id="135183" name="Line 42"/>
          <p:cNvSpPr>
            <a:spLocks noChangeShapeType="1"/>
          </p:cNvSpPr>
          <p:nvPr/>
        </p:nvSpPr>
        <p:spPr bwMode="auto">
          <a:xfrm>
            <a:off x="4191000" y="1295400"/>
            <a:ext cx="0" cy="4191000"/>
          </a:xfrm>
          <a:prstGeom prst="line">
            <a:avLst/>
          </a:prstGeom>
          <a:noFill/>
          <a:ln w="12700">
            <a:solidFill>
              <a:schemeClr val="tx1"/>
            </a:solidFill>
            <a:round/>
            <a:headEnd/>
            <a:tailEnd/>
          </a:ln>
        </p:spPr>
        <p:txBody>
          <a:bodyPr/>
          <a:lstStyle/>
          <a:p>
            <a:endParaRPr lang="en-US"/>
          </a:p>
        </p:txBody>
      </p:sp>
      <p:grpSp>
        <p:nvGrpSpPr>
          <p:cNvPr id="8" name="Group 43"/>
          <p:cNvGrpSpPr>
            <a:grpSpLocks/>
          </p:cNvGrpSpPr>
          <p:nvPr/>
        </p:nvGrpSpPr>
        <p:grpSpPr bwMode="auto">
          <a:xfrm>
            <a:off x="5410200" y="2971800"/>
            <a:ext cx="762000" cy="304800"/>
            <a:chOff x="1008" y="2112"/>
            <a:chExt cx="480" cy="192"/>
          </a:xfrm>
        </p:grpSpPr>
        <p:sp>
          <p:nvSpPr>
            <p:cNvPr id="135279" name="Line 44"/>
            <p:cNvSpPr>
              <a:spLocks noChangeShapeType="1"/>
            </p:cNvSpPr>
            <p:nvPr/>
          </p:nvSpPr>
          <p:spPr bwMode="auto">
            <a:xfrm>
              <a:off x="1152" y="2160"/>
              <a:ext cx="192" cy="0"/>
            </a:xfrm>
            <a:prstGeom prst="line">
              <a:avLst/>
            </a:prstGeom>
            <a:noFill/>
            <a:ln w="12700">
              <a:solidFill>
                <a:schemeClr val="tx1"/>
              </a:solidFill>
              <a:round/>
              <a:headEnd/>
              <a:tailEnd/>
            </a:ln>
          </p:spPr>
          <p:txBody>
            <a:bodyPr/>
            <a:lstStyle/>
            <a:p>
              <a:endParaRPr lang="en-US"/>
            </a:p>
          </p:txBody>
        </p:sp>
        <p:sp>
          <p:nvSpPr>
            <p:cNvPr id="135280" name="Line 45"/>
            <p:cNvSpPr>
              <a:spLocks noChangeShapeType="1"/>
            </p:cNvSpPr>
            <p:nvPr/>
          </p:nvSpPr>
          <p:spPr bwMode="auto">
            <a:xfrm>
              <a:off x="1152" y="2160"/>
              <a:ext cx="0" cy="144"/>
            </a:xfrm>
            <a:prstGeom prst="line">
              <a:avLst/>
            </a:prstGeom>
            <a:noFill/>
            <a:ln w="12700">
              <a:solidFill>
                <a:schemeClr val="tx1"/>
              </a:solidFill>
              <a:round/>
              <a:headEnd/>
              <a:tailEnd/>
            </a:ln>
          </p:spPr>
          <p:txBody>
            <a:bodyPr/>
            <a:lstStyle/>
            <a:p>
              <a:endParaRPr lang="en-US"/>
            </a:p>
          </p:txBody>
        </p:sp>
        <p:sp>
          <p:nvSpPr>
            <p:cNvPr id="135281" name="Line 46"/>
            <p:cNvSpPr>
              <a:spLocks noChangeShapeType="1"/>
            </p:cNvSpPr>
            <p:nvPr/>
          </p:nvSpPr>
          <p:spPr bwMode="auto">
            <a:xfrm>
              <a:off x="1344" y="2160"/>
              <a:ext cx="0" cy="144"/>
            </a:xfrm>
            <a:prstGeom prst="line">
              <a:avLst/>
            </a:prstGeom>
            <a:noFill/>
            <a:ln w="12700">
              <a:solidFill>
                <a:schemeClr val="tx1"/>
              </a:solidFill>
              <a:round/>
              <a:headEnd/>
              <a:tailEnd/>
            </a:ln>
          </p:spPr>
          <p:txBody>
            <a:bodyPr/>
            <a:lstStyle/>
            <a:p>
              <a:endParaRPr lang="en-US"/>
            </a:p>
          </p:txBody>
        </p:sp>
        <p:sp>
          <p:nvSpPr>
            <p:cNvPr id="135282" name="Line 47"/>
            <p:cNvSpPr>
              <a:spLocks noChangeShapeType="1"/>
            </p:cNvSpPr>
            <p:nvPr/>
          </p:nvSpPr>
          <p:spPr bwMode="auto">
            <a:xfrm>
              <a:off x="1008" y="2304"/>
              <a:ext cx="144" cy="0"/>
            </a:xfrm>
            <a:prstGeom prst="line">
              <a:avLst/>
            </a:prstGeom>
            <a:noFill/>
            <a:ln w="12700">
              <a:solidFill>
                <a:schemeClr val="tx1"/>
              </a:solidFill>
              <a:round/>
              <a:headEnd/>
              <a:tailEnd/>
            </a:ln>
          </p:spPr>
          <p:txBody>
            <a:bodyPr/>
            <a:lstStyle/>
            <a:p>
              <a:endParaRPr lang="en-US"/>
            </a:p>
          </p:txBody>
        </p:sp>
        <p:sp>
          <p:nvSpPr>
            <p:cNvPr id="135283" name="Line 48"/>
            <p:cNvSpPr>
              <a:spLocks noChangeShapeType="1"/>
            </p:cNvSpPr>
            <p:nvPr/>
          </p:nvSpPr>
          <p:spPr bwMode="auto">
            <a:xfrm>
              <a:off x="1344" y="2304"/>
              <a:ext cx="144" cy="0"/>
            </a:xfrm>
            <a:prstGeom prst="line">
              <a:avLst/>
            </a:prstGeom>
            <a:noFill/>
            <a:ln w="12700">
              <a:solidFill>
                <a:schemeClr val="tx1"/>
              </a:solidFill>
              <a:round/>
              <a:headEnd/>
              <a:tailEnd/>
            </a:ln>
          </p:spPr>
          <p:txBody>
            <a:bodyPr/>
            <a:lstStyle/>
            <a:p>
              <a:endParaRPr lang="en-US"/>
            </a:p>
          </p:txBody>
        </p:sp>
        <p:sp>
          <p:nvSpPr>
            <p:cNvPr id="135284" name="Line 49"/>
            <p:cNvSpPr>
              <a:spLocks noChangeShapeType="1"/>
            </p:cNvSpPr>
            <p:nvPr/>
          </p:nvSpPr>
          <p:spPr bwMode="auto">
            <a:xfrm>
              <a:off x="1152" y="2112"/>
              <a:ext cx="192" cy="0"/>
            </a:xfrm>
            <a:prstGeom prst="line">
              <a:avLst/>
            </a:prstGeom>
            <a:noFill/>
            <a:ln w="12700">
              <a:solidFill>
                <a:schemeClr val="tx1"/>
              </a:solidFill>
              <a:round/>
              <a:headEnd/>
              <a:tailEnd/>
            </a:ln>
          </p:spPr>
          <p:txBody>
            <a:bodyPr/>
            <a:lstStyle/>
            <a:p>
              <a:endParaRPr lang="en-US"/>
            </a:p>
          </p:txBody>
        </p:sp>
      </p:grpSp>
      <p:sp>
        <p:nvSpPr>
          <p:cNvPr id="135185" name="Line 50"/>
          <p:cNvSpPr>
            <a:spLocks noChangeShapeType="1"/>
          </p:cNvSpPr>
          <p:nvPr/>
        </p:nvSpPr>
        <p:spPr bwMode="auto">
          <a:xfrm>
            <a:off x="6172200" y="3276600"/>
            <a:ext cx="0" cy="228600"/>
          </a:xfrm>
          <a:prstGeom prst="line">
            <a:avLst/>
          </a:prstGeom>
          <a:noFill/>
          <a:ln w="12700">
            <a:solidFill>
              <a:schemeClr val="tx1"/>
            </a:solidFill>
            <a:round/>
            <a:headEnd/>
            <a:tailEnd/>
          </a:ln>
        </p:spPr>
        <p:txBody>
          <a:bodyPr/>
          <a:lstStyle/>
          <a:p>
            <a:endParaRPr lang="en-US"/>
          </a:p>
        </p:txBody>
      </p:sp>
      <p:sp>
        <p:nvSpPr>
          <p:cNvPr id="135186" name="Line 51"/>
          <p:cNvSpPr>
            <a:spLocks noChangeShapeType="1"/>
          </p:cNvSpPr>
          <p:nvPr/>
        </p:nvSpPr>
        <p:spPr bwMode="auto">
          <a:xfrm>
            <a:off x="4495800" y="3505200"/>
            <a:ext cx="3657600" cy="0"/>
          </a:xfrm>
          <a:prstGeom prst="line">
            <a:avLst/>
          </a:prstGeom>
          <a:noFill/>
          <a:ln w="12700">
            <a:solidFill>
              <a:schemeClr val="tx1"/>
            </a:solidFill>
            <a:round/>
            <a:headEnd/>
            <a:tailEnd/>
          </a:ln>
        </p:spPr>
        <p:txBody>
          <a:bodyPr/>
          <a:lstStyle/>
          <a:p>
            <a:endParaRPr lang="en-US"/>
          </a:p>
        </p:txBody>
      </p:sp>
      <p:grpSp>
        <p:nvGrpSpPr>
          <p:cNvPr id="9" name="Group 52"/>
          <p:cNvGrpSpPr>
            <a:grpSpLocks/>
          </p:cNvGrpSpPr>
          <p:nvPr/>
        </p:nvGrpSpPr>
        <p:grpSpPr bwMode="auto">
          <a:xfrm>
            <a:off x="3810000" y="3124200"/>
            <a:ext cx="762000" cy="381000"/>
            <a:chOff x="480" y="1296"/>
            <a:chExt cx="480" cy="240"/>
          </a:xfrm>
        </p:grpSpPr>
        <p:grpSp>
          <p:nvGrpSpPr>
            <p:cNvPr id="10" name="Group 53"/>
            <p:cNvGrpSpPr>
              <a:grpSpLocks/>
            </p:cNvGrpSpPr>
            <p:nvPr/>
          </p:nvGrpSpPr>
          <p:grpSpPr bwMode="auto">
            <a:xfrm>
              <a:off x="480" y="1344"/>
              <a:ext cx="480" cy="192"/>
              <a:chOff x="1008" y="2112"/>
              <a:chExt cx="480" cy="192"/>
            </a:xfrm>
          </p:grpSpPr>
          <p:sp>
            <p:nvSpPr>
              <p:cNvPr id="135273" name="Line 54"/>
              <p:cNvSpPr>
                <a:spLocks noChangeShapeType="1"/>
              </p:cNvSpPr>
              <p:nvPr/>
            </p:nvSpPr>
            <p:spPr bwMode="auto">
              <a:xfrm>
                <a:off x="1152" y="2160"/>
                <a:ext cx="192" cy="0"/>
              </a:xfrm>
              <a:prstGeom prst="line">
                <a:avLst/>
              </a:prstGeom>
              <a:noFill/>
              <a:ln w="12700">
                <a:solidFill>
                  <a:schemeClr val="tx1"/>
                </a:solidFill>
                <a:round/>
                <a:headEnd/>
                <a:tailEnd/>
              </a:ln>
            </p:spPr>
            <p:txBody>
              <a:bodyPr/>
              <a:lstStyle/>
              <a:p>
                <a:endParaRPr lang="en-US"/>
              </a:p>
            </p:txBody>
          </p:sp>
          <p:sp>
            <p:nvSpPr>
              <p:cNvPr id="135274" name="Line 55"/>
              <p:cNvSpPr>
                <a:spLocks noChangeShapeType="1"/>
              </p:cNvSpPr>
              <p:nvPr/>
            </p:nvSpPr>
            <p:spPr bwMode="auto">
              <a:xfrm>
                <a:off x="1152" y="2160"/>
                <a:ext cx="0" cy="144"/>
              </a:xfrm>
              <a:prstGeom prst="line">
                <a:avLst/>
              </a:prstGeom>
              <a:noFill/>
              <a:ln w="12700">
                <a:solidFill>
                  <a:schemeClr val="tx1"/>
                </a:solidFill>
                <a:round/>
                <a:headEnd/>
                <a:tailEnd/>
              </a:ln>
            </p:spPr>
            <p:txBody>
              <a:bodyPr/>
              <a:lstStyle/>
              <a:p>
                <a:endParaRPr lang="en-US"/>
              </a:p>
            </p:txBody>
          </p:sp>
          <p:sp>
            <p:nvSpPr>
              <p:cNvPr id="135275" name="Line 56"/>
              <p:cNvSpPr>
                <a:spLocks noChangeShapeType="1"/>
              </p:cNvSpPr>
              <p:nvPr/>
            </p:nvSpPr>
            <p:spPr bwMode="auto">
              <a:xfrm>
                <a:off x="1344" y="2160"/>
                <a:ext cx="0" cy="144"/>
              </a:xfrm>
              <a:prstGeom prst="line">
                <a:avLst/>
              </a:prstGeom>
              <a:noFill/>
              <a:ln w="12700">
                <a:solidFill>
                  <a:schemeClr val="tx1"/>
                </a:solidFill>
                <a:round/>
                <a:headEnd/>
                <a:tailEnd/>
              </a:ln>
            </p:spPr>
            <p:txBody>
              <a:bodyPr/>
              <a:lstStyle/>
              <a:p>
                <a:endParaRPr lang="en-US"/>
              </a:p>
            </p:txBody>
          </p:sp>
          <p:sp>
            <p:nvSpPr>
              <p:cNvPr id="135276" name="Line 57"/>
              <p:cNvSpPr>
                <a:spLocks noChangeShapeType="1"/>
              </p:cNvSpPr>
              <p:nvPr/>
            </p:nvSpPr>
            <p:spPr bwMode="auto">
              <a:xfrm>
                <a:off x="1008" y="2304"/>
                <a:ext cx="144" cy="0"/>
              </a:xfrm>
              <a:prstGeom prst="line">
                <a:avLst/>
              </a:prstGeom>
              <a:noFill/>
              <a:ln w="12700">
                <a:solidFill>
                  <a:schemeClr val="tx1"/>
                </a:solidFill>
                <a:round/>
                <a:headEnd/>
                <a:tailEnd/>
              </a:ln>
            </p:spPr>
            <p:txBody>
              <a:bodyPr/>
              <a:lstStyle/>
              <a:p>
                <a:endParaRPr lang="en-US"/>
              </a:p>
            </p:txBody>
          </p:sp>
          <p:sp>
            <p:nvSpPr>
              <p:cNvPr id="135277" name="Line 58"/>
              <p:cNvSpPr>
                <a:spLocks noChangeShapeType="1"/>
              </p:cNvSpPr>
              <p:nvPr/>
            </p:nvSpPr>
            <p:spPr bwMode="auto">
              <a:xfrm>
                <a:off x="1344" y="2304"/>
                <a:ext cx="144" cy="0"/>
              </a:xfrm>
              <a:prstGeom prst="line">
                <a:avLst/>
              </a:prstGeom>
              <a:noFill/>
              <a:ln w="12700">
                <a:solidFill>
                  <a:schemeClr val="tx1"/>
                </a:solidFill>
                <a:round/>
                <a:headEnd/>
                <a:tailEnd/>
              </a:ln>
            </p:spPr>
            <p:txBody>
              <a:bodyPr/>
              <a:lstStyle/>
              <a:p>
                <a:endParaRPr lang="en-US"/>
              </a:p>
            </p:txBody>
          </p:sp>
          <p:sp>
            <p:nvSpPr>
              <p:cNvPr id="135278" name="Line 59"/>
              <p:cNvSpPr>
                <a:spLocks noChangeShapeType="1"/>
              </p:cNvSpPr>
              <p:nvPr/>
            </p:nvSpPr>
            <p:spPr bwMode="auto">
              <a:xfrm>
                <a:off x="1152" y="2112"/>
                <a:ext cx="192" cy="0"/>
              </a:xfrm>
              <a:prstGeom prst="line">
                <a:avLst/>
              </a:prstGeom>
              <a:noFill/>
              <a:ln w="12700">
                <a:solidFill>
                  <a:schemeClr val="tx1"/>
                </a:solidFill>
                <a:round/>
                <a:headEnd/>
                <a:tailEnd/>
              </a:ln>
            </p:spPr>
            <p:txBody>
              <a:bodyPr/>
              <a:lstStyle/>
              <a:p>
                <a:endParaRPr lang="en-US"/>
              </a:p>
            </p:txBody>
          </p:sp>
        </p:grpSp>
        <p:sp>
          <p:nvSpPr>
            <p:cNvPr id="135272" name="Oval 60"/>
            <p:cNvSpPr>
              <a:spLocks noChangeArrowheads="1"/>
            </p:cNvSpPr>
            <p:nvPr/>
          </p:nvSpPr>
          <p:spPr bwMode="auto">
            <a:xfrm>
              <a:off x="672" y="1296"/>
              <a:ext cx="48" cy="48"/>
            </a:xfrm>
            <a:prstGeom prst="ellipse">
              <a:avLst/>
            </a:prstGeom>
            <a:noFill/>
            <a:ln w="12700">
              <a:solidFill>
                <a:schemeClr val="tx1"/>
              </a:solidFill>
              <a:round/>
              <a:headEnd/>
              <a:tailEnd/>
            </a:ln>
          </p:spPr>
          <p:txBody>
            <a:bodyPr wrap="none" anchor="ctr"/>
            <a:lstStyle/>
            <a:p>
              <a:endParaRPr lang="en-US"/>
            </a:p>
          </p:txBody>
        </p:sp>
      </p:grpSp>
      <p:sp>
        <p:nvSpPr>
          <p:cNvPr id="135188" name="Line 61"/>
          <p:cNvSpPr>
            <a:spLocks noChangeShapeType="1"/>
          </p:cNvSpPr>
          <p:nvPr/>
        </p:nvSpPr>
        <p:spPr bwMode="auto">
          <a:xfrm>
            <a:off x="6324600" y="3276600"/>
            <a:ext cx="0" cy="228600"/>
          </a:xfrm>
          <a:prstGeom prst="line">
            <a:avLst/>
          </a:prstGeom>
          <a:noFill/>
          <a:ln w="12700">
            <a:solidFill>
              <a:schemeClr val="tx1"/>
            </a:solidFill>
            <a:round/>
            <a:headEnd/>
            <a:tailEnd/>
          </a:ln>
        </p:spPr>
        <p:txBody>
          <a:bodyPr/>
          <a:lstStyle/>
          <a:p>
            <a:endParaRPr lang="en-US"/>
          </a:p>
        </p:txBody>
      </p:sp>
      <p:grpSp>
        <p:nvGrpSpPr>
          <p:cNvPr id="11" name="Group 62"/>
          <p:cNvGrpSpPr>
            <a:grpSpLocks/>
          </p:cNvGrpSpPr>
          <p:nvPr/>
        </p:nvGrpSpPr>
        <p:grpSpPr bwMode="auto">
          <a:xfrm>
            <a:off x="6324600" y="2971800"/>
            <a:ext cx="762000" cy="304800"/>
            <a:chOff x="1008" y="2112"/>
            <a:chExt cx="480" cy="192"/>
          </a:xfrm>
        </p:grpSpPr>
        <p:sp>
          <p:nvSpPr>
            <p:cNvPr id="135265" name="Line 63"/>
            <p:cNvSpPr>
              <a:spLocks noChangeShapeType="1"/>
            </p:cNvSpPr>
            <p:nvPr/>
          </p:nvSpPr>
          <p:spPr bwMode="auto">
            <a:xfrm>
              <a:off x="1152" y="2160"/>
              <a:ext cx="192" cy="0"/>
            </a:xfrm>
            <a:prstGeom prst="line">
              <a:avLst/>
            </a:prstGeom>
            <a:noFill/>
            <a:ln w="12700">
              <a:solidFill>
                <a:schemeClr val="tx1"/>
              </a:solidFill>
              <a:round/>
              <a:headEnd/>
              <a:tailEnd/>
            </a:ln>
          </p:spPr>
          <p:txBody>
            <a:bodyPr/>
            <a:lstStyle/>
            <a:p>
              <a:endParaRPr lang="en-US"/>
            </a:p>
          </p:txBody>
        </p:sp>
        <p:sp>
          <p:nvSpPr>
            <p:cNvPr id="135266" name="Line 64"/>
            <p:cNvSpPr>
              <a:spLocks noChangeShapeType="1"/>
            </p:cNvSpPr>
            <p:nvPr/>
          </p:nvSpPr>
          <p:spPr bwMode="auto">
            <a:xfrm>
              <a:off x="1152" y="2160"/>
              <a:ext cx="0" cy="144"/>
            </a:xfrm>
            <a:prstGeom prst="line">
              <a:avLst/>
            </a:prstGeom>
            <a:noFill/>
            <a:ln w="12700">
              <a:solidFill>
                <a:schemeClr val="tx1"/>
              </a:solidFill>
              <a:round/>
              <a:headEnd/>
              <a:tailEnd/>
            </a:ln>
          </p:spPr>
          <p:txBody>
            <a:bodyPr/>
            <a:lstStyle/>
            <a:p>
              <a:endParaRPr lang="en-US"/>
            </a:p>
          </p:txBody>
        </p:sp>
        <p:sp>
          <p:nvSpPr>
            <p:cNvPr id="135267" name="Line 65"/>
            <p:cNvSpPr>
              <a:spLocks noChangeShapeType="1"/>
            </p:cNvSpPr>
            <p:nvPr/>
          </p:nvSpPr>
          <p:spPr bwMode="auto">
            <a:xfrm>
              <a:off x="1344" y="2160"/>
              <a:ext cx="0" cy="144"/>
            </a:xfrm>
            <a:prstGeom prst="line">
              <a:avLst/>
            </a:prstGeom>
            <a:noFill/>
            <a:ln w="12700">
              <a:solidFill>
                <a:schemeClr val="tx1"/>
              </a:solidFill>
              <a:round/>
              <a:headEnd/>
              <a:tailEnd/>
            </a:ln>
          </p:spPr>
          <p:txBody>
            <a:bodyPr/>
            <a:lstStyle/>
            <a:p>
              <a:endParaRPr lang="en-US"/>
            </a:p>
          </p:txBody>
        </p:sp>
        <p:sp>
          <p:nvSpPr>
            <p:cNvPr id="135268" name="Line 66"/>
            <p:cNvSpPr>
              <a:spLocks noChangeShapeType="1"/>
            </p:cNvSpPr>
            <p:nvPr/>
          </p:nvSpPr>
          <p:spPr bwMode="auto">
            <a:xfrm>
              <a:off x="1008" y="2304"/>
              <a:ext cx="144" cy="0"/>
            </a:xfrm>
            <a:prstGeom prst="line">
              <a:avLst/>
            </a:prstGeom>
            <a:noFill/>
            <a:ln w="12700">
              <a:solidFill>
                <a:schemeClr val="tx1"/>
              </a:solidFill>
              <a:round/>
              <a:headEnd/>
              <a:tailEnd/>
            </a:ln>
          </p:spPr>
          <p:txBody>
            <a:bodyPr/>
            <a:lstStyle/>
            <a:p>
              <a:endParaRPr lang="en-US"/>
            </a:p>
          </p:txBody>
        </p:sp>
        <p:sp>
          <p:nvSpPr>
            <p:cNvPr id="135269" name="Line 67"/>
            <p:cNvSpPr>
              <a:spLocks noChangeShapeType="1"/>
            </p:cNvSpPr>
            <p:nvPr/>
          </p:nvSpPr>
          <p:spPr bwMode="auto">
            <a:xfrm>
              <a:off x="1344" y="2304"/>
              <a:ext cx="144" cy="0"/>
            </a:xfrm>
            <a:prstGeom prst="line">
              <a:avLst/>
            </a:prstGeom>
            <a:noFill/>
            <a:ln w="12700">
              <a:solidFill>
                <a:schemeClr val="tx1"/>
              </a:solidFill>
              <a:round/>
              <a:headEnd/>
              <a:tailEnd/>
            </a:ln>
          </p:spPr>
          <p:txBody>
            <a:bodyPr/>
            <a:lstStyle/>
            <a:p>
              <a:endParaRPr lang="en-US"/>
            </a:p>
          </p:txBody>
        </p:sp>
        <p:sp>
          <p:nvSpPr>
            <p:cNvPr id="135270" name="Line 68"/>
            <p:cNvSpPr>
              <a:spLocks noChangeShapeType="1"/>
            </p:cNvSpPr>
            <p:nvPr/>
          </p:nvSpPr>
          <p:spPr bwMode="auto">
            <a:xfrm>
              <a:off x="1152" y="2112"/>
              <a:ext cx="192" cy="0"/>
            </a:xfrm>
            <a:prstGeom prst="line">
              <a:avLst/>
            </a:prstGeom>
            <a:noFill/>
            <a:ln w="12700">
              <a:solidFill>
                <a:schemeClr val="tx1"/>
              </a:solidFill>
              <a:round/>
              <a:headEnd/>
              <a:tailEnd/>
            </a:ln>
          </p:spPr>
          <p:txBody>
            <a:bodyPr/>
            <a:lstStyle/>
            <a:p>
              <a:endParaRPr lang="en-US"/>
            </a:p>
          </p:txBody>
        </p:sp>
      </p:grpSp>
      <p:sp>
        <p:nvSpPr>
          <p:cNvPr id="135190" name="Line 69"/>
          <p:cNvSpPr>
            <a:spLocks noChangeShapeType="1"/>
          </p:cNvSpPr>
          <p:nvPr/>
        </p:nvSpPr>
        <p:spPr bwMode="auto">
          <a:xfrm>
            <a:off x="6705600" y="1295400"/>
            <a:ext cx="0" cy="3429000"/>
          </a:xfrm>
          <a:prstGeom prst="line">
            <a:avLst/>
          </a:prstGeom>
          <a:noFill/>
          <a:ln w="12700">
            <a:solidFill>
              <a:schemeClr val="tx1"/>
            </a:solidFill>
            <a:round/>
            <a:headEnd/>
            <a:tailEnd/>
          </a:ln>
        </p:spPr>
        <p:txBody>
          <a:bodyPr/>
          <a:lstStyle/>
          <a:p>
            <a:endParaRPr lang="en-US"/>
          </a:p>
        </p:txBody>
      </p:sp>
      <p:sp>
        <p:nvSpPr>
          <p:cNvPr id="135191" name="Line 70"/>
          <p:cNvSpPr>
            <a:spLocks noChangeShapeType="1"/>
          </p:cNvSpPr>
          <p:nvPr/>
        </p:nvSpPr>
        <p:spPr bwMode="auto">
          <a:xfrm>
            <a:off x="7086600" y="1752600"/>
            <a:ext cx="0" cy="2819400"/>
          </a:xfrm>
          <a:prstGeom prst="line">
            <a:avLst/>
          </a:prstGeom>
          <a:noFill/>
          <a:ln w="12700">
            <a:solidFill>
              <a:schemeClr val="tx1"/>
            </a:solidFill>
            <a:round/>
            <a:headEnd/>
            <a:tailEnd/>
          </a:ln>
        </p:spPr>
        <p:txBody>
          <a:bodyPr/>
          <a:lstStyle/>
          <a:p>
            <a:endParaRPr lang="en-US"/>
          </a:p>
        </p:txBody>
      </p:sp>
      <p:sp>
        <p:nvSpPr>
          <p:cNvPr id="135192" name="Line 71"/>
          <p:cNvSpPr>
            <a:spLocks noChangeShapeType="1"/>
          </p:cNvSpPr>
          <p:nvPr/>
        </p:nvSpPr>
        <p:spPr bwMode="auto">
          <a:xfrm>
            <a:off x="7467600" y="1295400"/>
            <a:ext cx="0" cy="3429000"/>
          </a:xfrm>
          <a:prstGeom prst="line">
            <a:avLst/>
          </a:prstGeom>
          <a:noFill/>
          <a:ln w="12700">
            <a:solidFill>
              <a:schemeClr val="tx1"/>
            </a:solidFill>
            <a:round/>
            <a:headEnd/>
            <a:tailEnd/>
          </a:ln>
        </p:spPr>
        <p:txBody>
          <a:bodyPr/>
          <a:lstStyle/>
          <a:p>
            <a:endParaRPr lang="en-US"/>
          </a:p>
        </p:txBody>
      </p:sp>
      <p:grpSp>
        <p:nvGrpSpPr>
          <p:cNvPr id="12" name="Group 72"/>
          <p:cNvGrpSpPr>
            <a:grpSpLocks/>
          </p:cNvGrpSpPr>
          <p:nvPr/>
        </p:nvGrpSpPr>
        <p:grpSpPr bwMode="auto">
          <a:xfrm>
            <a:off x="7086600" y="1447800"/>
            <a:ext cx="762000" cy="304800"/>
            <a:chOff x="1008" y="2112"/>
            <a:chExt cx="480" cy="192"/>
          </a:xfrm>
        </p:grpSpPr>
        <p:sp>
          <p:nvSpPr>
            <p:cNvPr id="135259" name="Line 73"/>
            <p:cNvSpPr>
              <a:spLocks noChangeShapeType="1"/>
            </p:cNvSpPr>
            <p:nvPr/>
          </p:nvSpPr>
          <p:spPr bwMode="auto">
            <a:xfrm>
              <a:off x="1152" y="2160"/>
              <a:ext cx="192" cy="0"/>
            </a:xfrm>
            <a:prstGeom prst="line">
              <a:avLst/>
            </a:prstGeom>
            <a:noFill/>
            <a:ln w="12700">
              <a:solidFill>
                <a:schemeClr val="tx1"/>
              </a:solidFill>
              <a:round/>
              <a:headEnd/>
              <a:tailEnd/>
            </a:ln>
          </p:spPr>
          <p:txBody>
            <a:bodyPr/>
            <a:lstStyle/>
            <a:p>
              <a:endParaRPr lang="en-US"/>
            </a:p>
          </p:txBody>
        </p:sp>
        <p:sp>
          <p:nvSpPr>
            <p:cNvPr id="135260" name="Line 74"/>
            <p:cNvSpPr>
              <a:spLocks noChangeShapeType="1"/>
            </p:cNvSpPr>
            <p:nvPr/>
          </p:nvSpPr>
          <p:spPr bwMode="auto">
            <a:xfrm>
              <a:off x="1152" y="2160"/>
              <a:ext cx="0" cy="144"/>
            </a:xfrm>
            <a:prstGeom prst="line">
              <a:avLst/>
            </a:prstGeom>
            <a:noFill/>
            <a:ln w="12700">
              <a:solidFill>
                <a:schemeClr val="tx1"/>
              </a:solidFill>
              <a:round/>
              <a:headEnd/>
              <a:tailEnd/>
            </a:ln>
          </p:spPr>
          <p:txBody>
            <a:bodyPr/>
            <a:lstStyle/>
            <a:p>
              <a:endParaRPr lang="en-US"/>
            </a:p>
          </p:txBody>
        </p:sp>
        <p:sp>
          <p:nvSpPr>
            <p:cNvPr id="135261" name="Line 75"/>
            <p:cNvSpPr>
              <a:spLocks noChangeShapeType="1"/>
            </p:cNvSpPr>
            <p:nvPr/>
          </p:nvSpPr>
          <p:spPr bwMode="auto">
            <a:xfrm>
              <a:off x="1344" y="2160"/>
              <a:ext cx="0" cy="144"/>
            </a:xfrm>
            <a:prstGeom prst="line">
              <a:avLst/>
            </a:prstGeom>
            <a:noFill/>
            <a:ln w="12700">
              <a:solidFill>
                <a:schemeClr val="tx1"/>
              </a:solidFill>
              <a:round/>
              <a:headEnd/>
              <a:tailEnd/>
            </a:ln>
          </p:spPr>
          <p:txBody>
            <a:bodyPr/>
            <a:lstStyle/>
            <a:p>
              <a:endParaRPr lang="en-US"/>
            </a:p>
          </p:txBody>
        </p:sp>
        <p:sp>
          <p:nvSpPr>
            <p:cNvPr id="135262" name="Line 76"/>
            <p:cNvSpPr>
              <a:spLocks noChangeShapeType="1"/>
            </p:cNvSpPr>
            <p:nvPr/>
          </p:nvSpPr>
          <p:spPr bwMode="auto">
            <a:xfrm>
              <a:off x="1008" y="2304"/>
              <a:ext cx="144" cy="0"/>
            </a:xfrm>
            <a:prstGeom prst="line">
              <a:avLst/>
            </a:prstGeom>
            <a:noFill/>
            <a:ln w="12700">
              <a:solidFill>
                <a:schemeClr val="tx1"/>
              </a:solidFill>
              <a:round/>
              <a:headEnd/>
              <a:tailEnd/>
            </a:ln>
          </p:spPr>
          <p:txBody>
            <a:bodyPr/>
            <a:lstStyle/>
            <a:p>
              <a:endParaRPr lang="en-US"/>
            </a:p>
          </p:txBody>
        </p:sp>
        <p:sp>
          <p:nvSpPr>
            <p:cNvPr id="135263" name="Line 77"/>
            <p:cNvSpPr>
              <a:spLocks noChangeShapeType="1"/>
            </p:cNvSpPr>
            <p:nvPr/>
          </p:nvSpPr>
          <p:spPr bwMode="auto">
            <a:xfrm>
              <a:off x="1344" y="2304"/>
              <a:ext cx="144" cy="0"/>
            </a:xfrm>
            <a:prstGeom prst="line">
              <a:avLst/>
            </a:prstGeom>
            <a:noFill/>
            <a:ln w="12700">
              <a:solidFill>
                <a:schemeClr val="tx1"/>
              </a:solidFill>
              <a:round/>
              <a:headEnd/>
              <a:tailEnd/>
            </a:ln>
          </p:spPr>
          <p:txBody>
            <a:bodyPr/>
            <a:lstStyle/>
            <a:p>
              <a:endParaRPr lang="en-US"/>
            </a:p>
          </p:txBody>
        </p:sp>
        <p:sp>
          <p:nvSpPr>
            <p:cNvPr id="135264" name="Line 78"/>
            <p:cNvSpPr>
              <a:spLocks noChangeShapeType="1"/>
            </p:cNvSpPr>
            <p:nvPr/>
          </p:nvSpPr>
          <p:spPr bwMode="auto">
            <a:xfrm>
              <a:off x="1152" y="2112"/>
              <a:ext cx="192" cy="0"/>
            </a:xfrm>
            <a:prstGeom prst="line">
              <a:avLst/>
            </a:prstGeom>
            <a:noFill/>
            <a:ln w="12700">
              <a:solidFill>
                <a:schemeClr val="tx1"/>
              </a:solidFill>
              <a:round/>
              <a:headEnd/>
              <a:tailEnd/>
            </a:ln>
          </p:spPr>
          <p:txBody>
            <a:bodyPr/>
            <a:lstStyle/>
            <a:p>
              <a:endParaRPr lang="en-US"/>
            </a:p>
          </p:txBody>
        </p:sp>
      </p:grpSp>
      <p:sp>
        <p:nvSpPr>
          <p:cNvPr id="135194" name="Line 79"/>
          <p:cNvSpPr>
            <a:spLocks noChangeShapeType="1"/>
          </p:cNvSpPr>
          <p:nvPr/>
        </p:nvSpPr>
        <p:spPr bwMode="auto">
          <a:xfrm>
            <a:off x="7848600" y="1752600"/>
            <a:ext cx="0" cy="228600"/>
          </a:xfrm>
          <a:prstGeom prst="line">
            <a:avLst/>
          </a:prstGeom>
          <a:noFill/>
          <a:ln w="12700">
            <a:solidFill>
              <a:schemeClr val="tx1"/>
            </a:solidFill>
            <a:round/>
            <a:headEnd/>
            <a:tailEnd/>
          </a:ln>
        </p:spPr>
        <p:txBody>
          <a:bodyPr/>
          <a:lstStyle/>
          <a:p>
            <a:endParaRPr lang="en-US"/>
          </a:p>
        </p:txBody>
      </p:sp>
      <p:grpSp>
        <p:nvGrpSpPr>
          <p:cNvPr id="13" name="Group 80"/>
          <p:cNvGrpSpPr>
            <a:grpSpLocks/>
          </p:cNvGrpSpPr>
          <p:nvPr/>
        </p:nvGrpSpPr>
        <p:grpSpPr bwMode="auto">
          <a:xfrm>
            <a:off x="7086600" y="2209800"/>
            <a:ext cx="762000" cy="304800"/>
            <a:chOff x="1008" y="2112"/>
            <a:chExt cx="480" cy="192"/>
          </a:xfrm>
        </p:grpSpPr>
        <p:sp>
          <p:nvSpPr>
            <p:cNvPr id="135253" name="Line 81"/>
            <p:cNvSpPr>
              <a:spLocks noChangeShapeType="1"/>
            </p:cNvSpPr>
            <p:nvPr/>
          </p:nvSpPr>
          <p:spPr bwMode="auto">
            <a:xfrm>
              <a:off x="1152" y="2160"/>
              <a:ext cx="192" cy="0"/>
            </a:xfrm>
            <a:prstGeom prst="line">
              <a:avLst/>
            </a:prstGeom>
            <a:noFill/>
            <a:ln w="12700">
              <a:solidFill>
                <a:schemeClr val="tx1"/>
              </a:solidFill>
              <a:round/>
              <a:headEnd/>
              <a:tailEnd/>
            </a:ln>
          </p:spPr>
          <p:txBody>
            <a:bodyPr/>
            <a:lstStyle/>
            <a:p>
              <a:endParaRPr lang="en-US"/>
            </a:p>
          </p:txBody>
        </p:sp>
        <p:sp>
          <p:nvSpPr>
            <p:cNvPr id="135254" name="Line 82"/>
            <p:cNvSpPr>
              <a:spLocks noChangeShapeType="1"/>
            </p:cNvSpPr>
            <p:nvPr/>
          </p:nvSpPr>
          <p:spPr bwMode="auto">
            <a:xfrm>
              <a:off x="1152" y="2160"/>
              <a:ext cx="0" cy="144"/>
            </a:xfrm>
            <a:prstGeom prst="line">
              <a:avLst/>
            </a:prstGeom>
            <a:noFill/>
            <a:ln w="12700">
              <a:solidFill>
                <a:schemeClr val="tx1"/>
              </a:solidFill>
              <a:round/>
              <a:headEnd/>
              <a:tailEnd/>
            </a:ln>
          </p:spPr>
          <p:txBody>
            <a:bodyPr/>
            <a:lstStyle/>
            <a:p>
              <a:endParaRPr lang="en-US"/>
            </a:p>
          </p:txBody>
        </p:sp>
        <p:sp>
          <p:nvSpPr>
            <p:cNvPr id="135255" name="Line 83"/>
            <p:cNvSpPr>
              <a:spLocks noChangeShapeType="1"/>
            </p:cNvSpPr>
            <p:nvPr/>
          </p:nvSpPr>
          <p:spPr bwMode="auto">
            <a:xfrm>
              <a:off x="1344" y="2160"/>
              <a:ext cx="0" cy="144"/>
            </a:xfrm>
            <a:prstGeom prst="line">
              <a:avLst/>
            </a:prstGeom>
            <a:noFill/>
            <a:ln w="12700">
              <a:solidFill>
                <a:schemeClr val="tx1"/>
              </a:solidFill>
              <a:round/>
              <a:headEnd/>
              <a:tailEnd/>
            </a:ln>
          </p:spPr>
          <p:txBody>
            <a:bodyPr/>
            <a:lstStyle/>
            <a:p>
              <a:endParaRPr lang="en-US"/>
            </a:p>
          </p:txBody>
        </p:sp>
        <p:sp>
          <p:nvSpPr>
            <p:cNvPr id="135256" name="Line 84"/>
            <p:cNvSpPr>
              <a:spLocks noChangeShapeType="1"/>
            </p:cNvSpPr>
            <p:nvPr/>
          </p:nvSpPr>
          <p:spPr bwMode="auto">
            <a:xfrm>
              <a:off x="1008" y="2304"/>
              <a:ext cx="144" cy="0"/>
            </a:xfrm>
            <a:prstGeom prst="line">
              <a:avLst/>
            </a:prstGeom>
            <a:noFill/>
            <a:ln w="12700">
              <a:solidFill>
                <a:schemeClr val="tx1"/>
              </a:solidFill>
              <a:round/>
              <a:headEnd/>
              <a:tailEnd/>
            </a:ln>
          </p:spPr>
          <p:txBody>
            <a:bodyPr/>
            <a:lstStyle/>
            <a:p>
              <a:endParaRPr lang="en-US"/>
            </a:p>
          </p:txBody>
        </p:sp>
        <p:sp>
          <p:nvSpPr>
            <p:cNvPr id="135257" name="Line 85"/>
            <p:cNvSpPr>
              <a:spLocks noChangeShapeType="1"/>
            </p:cNvSpPr>
            <p:nvPr/>
          </p:nvSpPr>
          <p:spPr bwMode="auto">
            <a:xfrm>
              <a:off x="1344" y="2304"/>
              <a:ext cx="144" cy="0"/>
            </a:xfrm>
            <a:prstGeom prst="line">
              <a:avLst/>
            </a:prstGeom>
            <a:noFill/>
            <a:ln w="12700">
              <a:solidFill>
                <a:schemeClr val="tx1"/>
              </a:solidFill>
              <a:round/>
              <a:headEnd/>
              <a:tailEnd/>
            </a:ln>
          </p:spPr>
          <p:txBody>
            <a:bodyPr/>
            <a:lstStyle/>
            <a:p>
              <a:endParaRPr lang="en-US"/>
            </a:p>
          </p:txBody>
        </p:sp>
        <p:sp>
          <p:nvSpPr>
            <p:cNvPr id="135258" name="Line 86"/>
            <p:cNvSpPr>
              <a:spLocks noChangeShapeType="1"/>
            </p:cNvSpPr>
            <p:nvPr/>
          </p:nvSpPr>
          <p:spPr bwMode="auto">
            <a:xfrm>
              <a:off x="1152" y="2112"/>
              <a:ext cx="192" cy="0"/>
            </a:xfrm>
            <a:prstGeom prst="line">
              <a:avLst/>
            </a:prstGeom>
            <a:noFill/>
            <a:ln w="12700">
              <a:solidFill>
                <a:schemeClr val="tx1"/>
              </a:solidFill>
              <a:round/>
              <a:headEnd/>
              <a:tailEnd/>
            </a:ln>
          </p:spPr>
          <p:txBody>
            <a:bodyPr/>
            <a:lstStyle/>
            <a:p>
              <a:endParaRPr lang="en-US"/>
            </a:p>
          </p:txBody>
        </p:sp>
      </p:grpSp>
      <p:sp>
        <p:nvSpPr>
          <p:cNvPr id="135196" name="Line 87"/>
          <p:cNvSpPr>
            <a:spLocks noChangeShapeType="1"/>
          </p:cNvSpPr>
          <p:nvPr/>
        </p:nvSpPr>
        <p:spPr bwMode="auto">
          <a:xfrm>
            <a:off x="7848600" y="2514600"/>
            <a:ext cx="0" cy="228600"/>
          </a:xfrm>
          <a:prstGeom prst="line">
            <a:avLst/>
          </a:prstGeom>
          <a:noFill/>
          <a:ln w="12700">
            <a:solidFill>
              <a:schemeClr val="tx1"/>
            </a:solidFill>
            <a:round/>
            <a:headEnd/>
            <a:tailEnd/>
          </a:ln>
        </p:spPr>
        <p:txBody>
          <a:bodyPr/>
          <a:lstStyle/>
          <a:p>
            <a:endParaRPr lang="en-US"/>
          </a:p>
        </p:txBody>
      </p:sp>
      <p:grpSp>
        <p:nvGrpSpPr>
          <p:cNvPr id="14" name="Group 88"/>
          <p:cNvGrpSpPr>
            <a:grpSpLocks/>
          </p:cNvGrpSpPr>
          <p:nvPr/>
        </p:nvGrpSpPr>
        <p:grpSpPr bwMode="auto">
          <a:xfrm>
            <a:off x="3810000" y="3886200"/>
            <a:ext cx="762000" cy="381000"/>
            <a:chOff x="480" y="1296"/>
            <a:chExt cx="480" cy="240"/>
          </a:xfrm>
        </p:grpSpPr>
        <p:grpSp>
          <p:nvGrpSpPr>
            <p:cNvPr id="15" name="Group 89"/>
            <p:cNvGrpSpPr>
              <a:grpSpLocks/>
            </p:cNvGrpSpPr>
            <p:nvPr/>
          </p:nvGrpSpPr>
          <p:grpSpPr bwMode="auto">
            <a:xfrm>
              <a:off x="480" y="1344"/>
              <a:ext cx="480" cy="192"/>
              <a:chOff x="1008" y="2112"/>
              <a:chExt cx="480" cy="192"/>
            </a:xfrm>
          </p:grpSpPr>
          <p:sp>
            <p:nvSpPr>
              <p:cNvPr id="135247" name="Line 90"/>
              <p:cNvSpPr>
                <a:spLocks noChangeShapeType="1"/>
              </p:cNvSpPr>
              <p:nvPr/>
            </p:nvSpPr>
            <p:spPr bwMode="auto">
              <a:xfrm>
                <a:off x="1152" y="2160"/>
                <a:ext cx="192" cy="0"/>
              </a:xfrm>
              <a:prstGeom prst="line">
                <a:avLst/>
              </a:prstGeom>
              <a:noFill/>
              <a:ln w="12700">
                <a:solidFill>
                  <a:schemeClr val="tx1"/>
                </a:solidFill>
                <a:round/>
                <a:headEnd/>
                <a:tailEnd/>
              </a:ln>
            </p:spPr>
            <p:txBody>
              <a:bodyPr/>
              <a:lstStyle/>
              <a:p>
                <a:endParaRPr lang="en-US"/>
              </a:p>
            </p:txBody>
          </p:sp>
          <p:sp>
            <p:nvSpPr>
              <p:cNvPr id="135248" name="Line 91"/>
              <p:cNvSpPr>
                <a:spLocks noChangeShapeType="1"/>
              </p:cNvSpPr>
              <p:nvPr/>
            </p:nvSpPr>
            <p:spPr bwMode="auto">
              <a:xfrm>
                <a:off x="1152" y="2160"/>
                <a:ext cx="0" cy="144"/>
              </a:xfrm>
              <a:prstGeom prst="line">
                <a:avLst/>
              </a:prstGeom>
              <a:noFill/>
              <a:ln w="12700">
                <a:solidFill>
                  <a:schemeClr val="tx1"/>
                </a:solidFill>
                <a:round/>
                <a:headEnd/>
                <a:tailEnd/>
              </a:ln>
            </p:spPr>
            <p:txBody>
              <a:bodyPr/>
              <a:lstStyle/>
              <a:p>
                <a:endParaRPr lang="en-US"/>
              </a:p>
            </p:txBody>
          </p:sp>
          <p:sp>
            <p:nvSpPr>
              <p:cNvPr id="135249" name="Line 92"/>
              <p:cNvSpPr>
                <a:spLocks noChangeShapeType="1"/>
              </p:cNvSpPr>
              <p:nvPr/>
            </p:nvSpPr>
            <p:spPr bwMode="auto">
              <a:xfrm>
                <a:off x="1344" y="2160"/>
                <a:ext cx="0" cy="144"/>
              </a:xfrm>
              <a:prstGeom prst="line">
                <a:avLst/>
              </a:prstGeom>
              <a:noFill/>
              <a:ln w="12700">
                <a:solidFill>
                  <a:schemeClr val="tx1"/>
                </a:solidFill>
                <a:round/>
                <a:headEnd/>
                <a:tailEnd/>
              </a:ln>
            </p:spPr>
            <p:txBody>
              <a:bodyPr/>
              <a:lstStyle/>
              <a:p>
                <a:endParaRPr lang="en-US"/>
              </a:p>
            </p:txBody>
          </p:sp>
          <p:sp>
            <p:nvSpPr>
              <p:cNvPr id="135250" name="Line 93"/>
              <p:cNvSpPr>
                <a:spLocks noChangeShapeType="1"/>
              </p:cNvSpPr>
              <p:nvPr/>
            </p:nvSpPr>
            <p:spPr bwMode="auto">
              <a:xfrm>
                <a:off x="1008" y="2304"/>
                <a:ext cx="144" cy="0"/>
              </a:xfrm>
              <a:prstGeom prst="line">
                <a:avLst/>
              </a:prstGeom>
              <a:noFill/>
              <a:ln w="12700">
                <a:solidFill>
                  <a:schemeClr val="tx1"/>
                </a:solidFill>
                <a:round/>
                <a:headEnd/>
                <a:tailEnd/>
              </a:ln>
            </p:spPr>
            <p:txBody>
              <a:bodyPr/>
              <a:lstStyle/>
              <a:p>
                <a:endParaRPr lang="en-US"/>
              </a:p>
            </p:txBody>
          </p:sp>
          <p:sp>
            <p:nvSpPr>
              <p:cNvPr id="135251" name="Line 94"/>
              <p:cNvSpPr>
                <a:spLocks noChangeShapeType="1"/>
              </p:cNvSpPr>
              <p:nvPr/>
            </p:nvSpPr>
            <p:spPr bwMode="auto">
              <a:xfrm>
                <a:off x="1344" y="2304"/>
                <a:ext cx="144" cy="0"/>
              </a:xfrm>
              <a:prstGeom prst="line">
                <a:avLst/>
              </a:prstGeom>
              <a:noFill/>
              <a:ln w="12700">
                <a:solidFill>
                  <a:schemeClr val="tx1"/>
                </a:solidFill>
                <a:round/>
                <a:headEnd/>
                <a:tailEnd/>
              </a:ln>
            </p:spPr>
            <p:txBody>
              <a:bodyPr/>
              <a:lstStyle/>
              <a:p>
                <a:endParaRPr lang="en-US"/>
              </a:p>
            </p:txBody>
          </p:sp>
          <p:sp>
            <p:nvSpPr>
              <p:cNvPr id="135252" name="Line 95"/>
              <p:cNvSpPr>
                <a:spLocks noChangeShapeType="1"/>
              </p:cNvSpPr>
              <p:nvPr/>
            </p:nvSpPr>
            <p:spPr bwMode="auto">
              <a:xfrm>
                <a:off x="1152" y="2112"/>
                <a:ext cx="192" cy="0"/>
              </a:xfrm>
              <a:prstGeom prst="line">
                <a:avLst/>
              </a:prstGeom>
              <a:noFill/>
              <a:ln w="12700">
                <a:solidFill>
                  <a:schemeClr val="tx1"/>
                </a:solidFill>
                <a:round/>
                <a:headEnd/>
                <a:tailEnd/>
              </a:ln>
            </p:spPr>
            <p:txBody>
              <a:bodyPr/>
              <a:lstStyle/>
              <a:p>
                <a:endParaRPr lang="en-US"/>
              </a:p>
            </p:txBody>
          </p:sp>
        </p:grpSp>
        <p:sp>
          <p:nvSpPr>
            <p:cNvPr id="135246" name="Oval 96"/>
            <p:cNvSpPr>
              <a:spLocks noChangeArrowheads="1"/>
            </p:cNvSpPr>
            <p:nvPr/>
          </p:nvSpPr>
          <p:spPr bwMode="auto">
            <a:xfrm>
              <a:off x="672" y="1296"/>
              <a:ext cx="48" cy="48"/>
            </a:xfrm>
            <a:prstGeom prst="ellipse">
              <a:avLst/>
            </a:prstGeom>
            <a:noFill/>
            <a:ln w="12700">
              <a:solidFill>
                <a:schemeClr val="tx1"/>
              </a:solidFill>
              <a:round/>
              <a:headEnd/>
              <a:tailEnd/>
            </a:ln>
          </p:spPr>
          <p:txBody>
            <a:bodyPr wrap="none" anchor="ctr"/>
            <a:lstStyle/>
            <a:p>
              <a:endParaRPr lang="en-US"/>
            </a:p>
          </p:txBody>
        </p:sp>
      </p:grpSp>
      <p:grpSp>
        <p:nvGrpSpPr>
          <p:cNvPr id="16" name="Group 97"/>
          <p:cNvGrpSpPr>
            <a:grpSpLocks/>
          </p:cNvGrpSpPr>
          <p:nvPr/>
        </p:nvGrpSpPr>
        <p:grpSpPr bwMode="auto">
          <a:xfrm>
            <a:off x="4648200" y="3733800"/>
            <a:ext cx="762000" cy="304800"/>
            <a:chOff x="1008" y="2112"/>
            <a:chExt cx="480" cy="192"/>
          </a:xfrm>
        </p:grpSpPr>
        <p:sp>
          <p:nvSpPr>
            <p:cNvPr id="135239" name="Line 98"/>
            <p:cNvSpPr>
              <a:spLocks noChangeShapeType="1"/>
            </p:cNvSpPr>
            <p:nvPr/>
          </p:nvSpPr>
          <p:spPr bwMode="auto">
            <a:xfrm>
              <a:off x="1152" y="2160"/>
              <a:ext cx="192" cy="0"/>
            </a:xfrm>
            <a:prstGeom prst="line">
              <a:avLst/>
            </a:prstGeom>
            <a:noFill/>
            <a:ln w="12700">
              <a:solidFill>
                <a:schemeClr val="tx1"/>
              </a:solidFill>
              <a:round/>
              <a:headEnd/>
              <a:tailEnd/>
            </a:ln>
          </p:spPr>
          <p:txBody>
            <a:bodyPr/>
            <a:lstStyle/>
            <a:p>
              <a:endParaRPr lang="en-US"/>
            </a:p>
          </p:txBody>
        </p:sp>
        <p:sp>
          <p:nvSpPr>
            <p:cNvPr id="135240" name="Line 99"/>
            <p:cNvSpPr>
              <a:spLocks noChangeShapeType="1"/>
            </p:cNvSpPr>
            <p:nvPr/>
          </p:nvSpPr>
          <p:spPr bwMode="auto">
            <a:xfrm>
              <a:off x="1152" y="2160"/>
              <a:ext cx="0" cy="144"/>
            </a:xfrm>
            <a:prstGeom prst="line">
              <a:avLst/>
            </a:prstGeom>
            <a:noFill/>
            <a:ln w="12700">
              <a:solidFill>
                <a:schemeClr val="tx1"/>
              </a:solidFill>
              <a:round/>
              <a:headEnd/>
              <a:tailEnd/>
            </a:ln>
          </p:spPr>
          <p:txBody>
            <a:bodyPr/>
            <a:lstStyle/>
            <a:p>
              <a:endParaRPr lang="en-US"/>
            </a:p>
          </p:txBody>
        </p:sp>
        <p:sp>
          <p:nvSpPr>
            <p:cNvPr id="135241" name="Line 100"/>
            <p:cNvSpPr>
              <a:spLocks noChangeShapeType="1"/>
            </p:cNvSpPr>
            <p:nvPr/>
          </p:nvSpPr>
          <p:spPr bwMode="auto">
            <a:xfrm>
              <a:off x="1344" y="2160"/>
              <a:ext cx="0" cy="144"/>
            </a:xfrm>
            <a:prstGeom prst="line">
              <a:avLst/>
            </a:prstGeom>
            <a:noFill/>
            <a:ln w="12700">
              <a:solidFill>
                <a:schemeClr val="tx1"/>
              </a:solidFill>
              <a:round/>
              <a:headEnd/>
              <a:tailEnd/>
            </a:ln>
          </p:spPr>
          <p:txBody>
            <a:bodyPr/>
            <a:lstStyle/>
            <a:p>
              <a:endParaRPr lang="en-US"/>
            </a:p>
          </p:txBody>
        </p:sp>
        <p:sp>
          <p:nvSpPr>
            <p:cNvPr id="135242" name="Line 101"/>
            <p:cNvSpPr>
              <a:spLocks noChangeShapeType="1"/>
            </p:cNvSpPr>
            <p:nvPr/>
          </p:nvSpPr>
          <p:spPr bwMode="auto">
            <a:xfrm>
              <a:off x="1008" y="2304"/>
              <a:ext cx="144" cy="0"/>
            </a:xfrm>
            <a:prstGeom prst="line">
              <a:avLst/>
            </a:prstGeom>
            <a:noFill/>
            <a:ln w="12700">
              <a:solidFill>
                <a:schemeClr val="tx1"/>
              </a:solidFill>
              <a:round/>
              <a:headEnd/>
              <a:tailEnd/>
            </a:ln>
          </p:spPr>
          <p:txBody>
            <a:bodyPr/>
            <a:lstStyle/>
            <a:p>
              <a:endParaRPr lang="en-US"/>
            </a:p>
          </p:txBody>
        </p:sp>
        <p:sp>
          <p:nvSpPr>
            <p:cNvPr id="135243" name="Line 102"/>
            <p:cNvSpPr>
              <a:spLocks noChangeShapeType="1"/>
            </p:cNvSpPr>
            <p:nvPr/>
          </p:nvSpPr>
          <p:spPr bwMode="auto">
            <a:xfrm>
              <a:off x="1344" y="2304"/>
              <a:ext cx="144" cy="0"/>
            </a:xfrm>
            <a:prstGeom prst="line">
              <a:avLst/>
            </a:prstGeom>
            <a:noFill/>
            <a:ln w="12700">
              <a:solidFill>
                <a:schemeClr val="tx1"/>
              </a:solidFill>
              <a:round/>
              <a:headEnd/>
              <a:tailEnd/>
            </a:ln>
          </p:spPr>
          <p:txBody>
            <a:bodyPr/>
            <a:lstStyle/>
            <a:p>
              <a:endParaRPr lang="en-US"/>
            </a:p>
          </p:txBody>
        </p:sp>
        <p:sp>
          <p:nvSpPr>
            <p:cNvPr id="135244" name="Line 103"/>
            <p:cNvSpPr>
              <a:spLocks noChangeShapeType="1"/>
            </p:cNvSpPr>
            <p:nvPr/>
          </p:nvSpPr>
          <p:spPr bwMode="auto">
            <a:xfrm>
              <a:off x="1152" y="2112"/>
              <a:ext cx="192" cy="0"/>
            </a:xfrm>
            <a:prstGeom prst="line">
              <a:avLst/>
            </a:prstGeom>
            <a:noFill/>
            <a:ln w="12700">
              <a:solidFill>
                <a:schemeClr val="tx1"/>
              </a:solidFill>
              <a:round/>
              <a:headEnd/>
              <a:tailEnd/>
            </a:ln>
          </p:spPr>
          <p:txBody>
            <a:bodyPr/>
            <a:lstStyle/>
            <a:p>
              <a:endParaRPr lang="en-US"/>
            </a:p>
          </p:txBody>
        </p:sp>
      </p:grpSp>
      <p:sp>
        <p:nvSpPr>
          <p:cNvPr id="135199" name="Line 104"/>
          <p:cNvSpPr>
            <a:spLocks noChangeShapeType="1"/>
          </p:cNvSpPr>
          <p:nvPr/>
        </p:nvSpPr>
        <p:spPr bwMode="auto">
          <a:xfrm>
            <a:off x="4648200" y="4038600"/>
            <a:ext cx="0" cy="228600"/>
          </a:xfrm>
          <a:prstGeom prst="line">
            <a:avLst/>
          </a:prstGeom>
          <a:noFill/>
          <a:ln w="12700">
            <a:solidFill>
              <a:schemeClr val="tx1"/>
            </a:solidFill>
            <a:round/>
            <a:headEnd/>
            <a:tailEnd/>
          </a:ln>
        </p:spPr>
        <p:txBody>
          <a:bodyPr/>
          <a:lstStyle/>
          <a:p>
            <a:endParaRPr lang="en-US"/>
          </a:p>
        </p:txBody>
      </p:sp>
      <p:sp>
        <p:nvSpPr>
          <p:cNvPr id="135200" name="Line 105"/>
          <p:cNvSpPr>
            <a:spLocks noChangeShapeType="1"/>
          </p:cNvSpPr>
          <p:nvPr/>
        </p:nvSpPr>
        <p:spPr bwMode="auto">
          <a:xfrm>
            <a:off x="4495800" y="4267200"/>
            <a:ext cx="3657600" cy="0"/>
          </a:xfrm>
          <a:prstGeom prst="line">
            <a:avLst/>
          </a:prstGeom>
          <a:noFill/>
          <a:ln w="12700">
            <a:solidFill>
              <a:schemeClr val="tx1"/>
            </a:solidFill>
            <a:round/>
            <a:headEnd/>
            <a:tailEnd/>
          </a:ln>
        </p:spPr>
        <p:txBody>
          <a:bodyPr/>
          <a:lstStyle/>
          <a:p>
            <a:endParaRPr lang="en-US"/>
          </a:p>
        </p:txBody>
      </p:sp>
      <p:sp>
        <p:nvSpPr>
          <p:cNvPr id="135201" name="Line 106"/>
          <p:cNvSpPr>
            <a:spLocks noChangeShapeType="1"/>
          </p:cNvSpPr>
          <p:nvPr/>
        </p:nvSpPr>
        <p:spPr bwMode="auto">
          <a:xfrm>
            <a:off x="3810000" y="1295400"/>
            <a:ext cx="0" cy="3276600"/>
          </a:xfrm>
          <a:prstGeom prst="line">
            <a:avLst/>
          </a:prstGeom>
          <a:noFill/>
          <a:ln w="12700">
            <a:solidFill>
              <a:schemeClr val="tx1"/>
            </a:solidFill>
            <a:round/>
            <a:headEnd/>
            <a:tailEnd/>
          </a:ln>
        </p:spPr>
        <p:txBody>
          <a:bodyPr/>
          <a:lstStyle/>
          <a:p>
            <a:endParaRPr lang="en-US"/>
          </a:p>
        </p:txBody>
      </p:sp>
      <p:sp>
        <p:nvSpPr>
          <p:cNvPr id="135202" name="Rectangle 107"/>
          <p:cNvSpPr>
            <a:spLocks noChangeArrowheads="1"/>
          </p:cNvSpPr>
          <p:nvPr/>
        </p:nvSpPr>
        <p:spPr bwMode="auto">
          <a:xfrm>
            <a:off x="3505200" y="990601"/>
            <a:ext cx="685800" cy="366713"/>
          </a:xfrm>
          <a:prstGeom prst="rect">
            <a:avLst/>
          </a:prstGeom>
          <a:noFill/>
          <a:ln w="12700">
            <a:noFill/>
            <a:miter lim="800000"/>
            <a:headEnd/>
            <a:tailEnd/>
          </a:ln>
        </p:spPr>
        <p:txBody>
          <a:bodyPr>
            <a:spAutoFit/>
          </a:bodyPr>
          <a:lstStyle/>
          <a:p>
            <a:r>
              <a:rPr lang="en-US">
                <a:latin typeface="Arial" pitchFamily="34" charset="0"/>
                <a:cs typeface="Arial" pitchFamily="34" charset="0"/>
              </a:rPr>
              <a:t>V</a:t>
            </a:r>
            <a:r>
              <a:rPr lang="en-US" baseline="-25000">
                <a:latin typeface="Arial" pitchFamily="34" charset="0"/>
                <a:cs typeface="Arial" pitchFamily="34" charset="0"/>
              </a:rPr>
              <a:t>dd</a:t>
            </a:r>
            <a:endParaRPr lang="en-US">
              <a:latin typeface="Times New Roman" pitchFamily="18" charset="0"/>
            </a:endParaRPr>
          </a:p>
        </p:txBody>
      </p:sp>
      <p:sp>
        <p:nvSpPr>
          <p:cNvPr id="135203" name="Rectangle 108"/>
          <p:cNvSpPr>
            <a:spLocks noChangeArrowheads="1"/>
          </p:cNvSpPr>
          <p:nvPr/>
        </p:nvSpPr>
        <p:spPr bwMode="auto">
          <a:xfrm>
            <a:off x="4724400" y="4724401"/>
            <a:ext cx="685800" cy="396875"/>
          </a:xfrm>
          <a:prstGeom prst="rect">
            <a:avLst/>
          </a:prstGeom>
          <a:noFill/>
          <a:ln w="12700">
            <a:noFill/>
            <a:miter lim="800000"/>
            <a:headEnd/>
            <a:tailEnd/>
          </a:ln>
        </p:spPr>
        <p:txBody>
          <a:bodyPr>
            <a:spAutoFit/>
          </a:bodyPr>
          <a:lstStyle/>
          <a:p>
            <a:r>
              <a:rPr lang="en-US" sz="2000">
                <a:latin typeface="Arial" pitchFamily="34" charset="0"/>
                <a:cs typeface="Arial" pitchFamily="34" charset="0"/>
              </a:rPr>
              <a:t>A</a:t>
            </a:r>
            <a:r>
              <a:rPr lang="en-US" sz="2000" baseline="-25000">
                <a:latin typeface="Arial" pitchFamily="34" charset="0"/>
                <a:cs typeface="Arial" pitchFamily="34" charset="0"/>
              </a:rPr>
              <a:t>0</a:t>
            </a:r>
            <a:endParaRPr lang="en-US" sz="2000">
              <a:latin typeface="Times New Roman" pitchFamily="18" charset="0"/>
            </a:endParaRPr>
          </a:p>
        </p:txBody>
      </p:sp>
      <p:sp>
        <p:nvSpPr>
          <p:cNvPr id="135204" name="Rectangle 109"/>
          <p:cNvSpPr>
            <a:spLocks noChangeArrowheads="1"/>
          </p:cNvSpPr>
          <p:nvPr/>
        </p:nvSpPr>
        <p:spPr bwMode="auto">
          <a:xfrm>
            <a:off x="5562600" y="4724401"/>
            <a:ext cx="685800" cy="396875"/>
          </a:xfrm>
          <a:prstGeom prst="rect">
            <a:avLst/>
          </a:prstGeom>
          <a:noFill/>
          <a:ln w="12700">
            <a:noFill/>
            <a:miter lim="800000"/>
            <a:headEnd/>
            <a:tailEnd/>
          </a:ln>
        </p:spPr>
        <p:txBody>
          <a:bodyPr>
            <a:spAutoFit/>
          </a:bodyPr>
          <a:lstStyle/>
          <a:p>
            <a:r>
              <a:rPr lang="en-US" sz="2000">
                <a:latin typeface="Arial" pitchFamily="34" charset="0"/>
                <a:cs typeface="Arial" pitchFamily="34" charset="0"/>
              </a:rPr>
              <a:t>!A</a:t>
            </a:r>
            <a:r>
              <a:rPr lang="en-US" sz="2000" baseline="-25000">
                <a:latin typeface="Arial" pitchFamily="34" charset="0"/>
                <a:cs typeface="Arial" pitchFamily="34" charset="0"/>
              </a:rPr>
              <a:t>0</a:t>
            </a:r>
            <a:endParaRPr lang="en-US" sz="2000">
              <a:latin typeface="Times New Roman" pitchFamily="18" charset="0"/>
            </a:endParaRPr>
          </a:p>
        </p:txBody>
      </p:sp>
      <p:sp>
        <p:nvSpPr>
          <p:cNvPr id="135205" name="Rectangle 110"/>
          <p:cNvSpPr>
            <a:spLocks noChangeArrowheads="1"/>
          </p:cNvSpPr>
          <p:nvPr/>
        </p:nvSpPr>
        <p:spPr bwMode="auto">
          <a:xfrm>
            <a:off x="6477000" y="4724401"/>
            <a:ext cx="685800" cy="396875"/>
          </a:xfrm>
          <a:prstGeom prst="rect">
            <a:avLst/>
          </a:prstGeom>
          <a:noFill/>
          <a:ln w="12700">
            <a:noFill/>
            <a:miter lim="800000"/>
            <a:headEnd/>
            <a:tailEnd/>
          </a:ln>
        </p:spPr>
        <p:txBody>
          <a:bodyPr>
            <a:spAutoFit/>
          </a:bodyPr>
          <a:lstStyle/>
          <a:p>
            <a:r>
              <a:rPr lang="en-US" sz="2000">
                <a:latin typeface="Arial" pitchFamily="34" charset="0"/>
                <a:cs typeface="Arial" pitchFamily="34" charset="0"/>
              </a:rPr>
              <a:t>A</a:t>
            </a:r>
            <a:r>
              <a:rPr lang="en-US" sz="2000" baseline="-25000">
                <a:latin typeface="Arial" pitchFamily="34" charset="0"/>
                <a:cs typeface="Arial" pitchFamily="34" charset="0"/>
              </a:rPr>
              <a:t>1</a:t>
            </a:r>
            <a:endParaRPr lang="en-US" sz="2000">
              <a:latin typeface="Times New Roman" pitchFamily="18" charset="0"/>
            </a:endParaRPr>
          </a:p>
        </p:txBody>
      </p:sp>
      <p:sp>
        <p:nvSpPr>
          <p:cNvPr id="135206" name="Rectangle 111"/>
          <p:cNvSpPr>
            <a:spLocks noChangeArrowheads="1"/>
          </p:cNvSpPr>
          <p:nvPr/>
        </p:nvSpPr>
        <p:spPr bwMode="auto">
          <a:xfrm>
            <a:off x="7239000" y="4724401"/>
            <a:ext cx="685800" cy="396875"/>
          </a:xfrm>
          <a:prstGeom prst="rect">
            <a:avLst/>
          </a:prstGeom>
          <a:noFill/>
          <a:ln w="12700">
            <a:noFill/>
            <a:miter lim="800000"/>
            <a:headEnd/>
            <a:tailEnd/>
          </a:ln>
        </p:spPr>
        <p:txBody>
          <a:bodyPr>
            <a:spAutoFit/>
          </a:bodyPr>
          <a:lstStyle/>
          <a:p>
            <a:r>
              <a:rPr lang="en-US" sz="2000">
                <a:latin typeface="Arial" pitchFamily="34" charset="0"/>
                <a:cs typeface="Arial" pitchFamily="34" charset="0"/>
              </a:rPr>
              <a:t>!A</a:t>
            </a:r>
            <a:r>
              <a:rPr lang="en-US" sz="2000" baseline="-25000">
                <a:latin typeface="Arial" pitchFamily="34" charset="0"/>
                <a:cs typeface="Arial" pitchFamily="34" charset="0"/>
              </a:rPr>
              <a:t>1</a:t>
            </a:r>
            <a:endParaRPr lang="en-US" sz="2000">
              <a:latin typeface="Times New Roman" pitchFamily="18" charset="0"/>
            </a:endParaRPr>
          </a:p>
        </p:txBody>
      </p:sp>
      <p:sp>
        <p:nvSpPr>
          <p:cNvPr id="135207" name="Rectangle 112"/>
          <p:cNvSpPr>
            <a:spLocks noChangeArrowheads="1"/>
          </p:cNvSpPr>
          <p:nvPr/>
        </p:nvSpPr>
        <p:spPr bwMode="auto">
          <a:xfrm>
            <a:off x="8153400" y="4038601"/>
            <a:ext cx="685800" cy="396875"/>
          </a:xfrm>
          <a:prstGeom prst="rect">
            <a:avLst/>
          </a:prstGeom>
          <a:noFill/>
          <a:ln w="12700">
            <a:noFill/>
            <a:miter lim="800000"/>
            <a:headEnd/>
            <a:tailEnd/>
          </a:ln>
        </p:spPr>
        <p:txBody>
          <a:bodyPr>
            <a:spAutoFit/>
          </a:bodyPr>
          <a:lstStyle/>
          <a:p>
            <a:r>
              <a:rPr lang="en-US" sz="2000">
                <a:latin typeface="Arial" pitchFamily="34" charset="0"/>
                <a:cs typeface="Arial" pitchFamily="34" charset="0"/>
              </a:rPr>
              <a:t>WL</a:t>
            </a:r>
            <a:r>
              <a:rPr lang="en-US" sz="2000" baseline="-25000">
                <a:latin typeface="Arial" pitchFamily="34" charset="0"/>
                <a:cs typeface="Arial" pitchFamily="34" charset="0"/>
              </a:rPr>
              <a:t>3</a:t>
            </a:r>
            <a:endParaRPr lang="en-US" sz="2000">
              <a:latin typeface="Times New Roman" pitchFamily="18" charset="0"/>
            </a:endParaRPr>
          </a:p>
        </p:txBody>
      </p:sp>
      <p:sp>
        <p:nvSpPr>
          <p:cNvPr id="135208" name="Rectangle 113"/>
          <p:cNvSpPr>
            <a:spLocks noChangeArrowheads="1"/>
          </p:cNvSpPr>
          <p:nvPr/>
        </p:nvSpPr>
        <p:spPr bwMode="auto">
          <a:xfrm>
            <a:off x="8153400" y="3276601"/>
            <a:ext cx="685800" cy="396875"/>
          </a:xfrm>
          <a:prstGeom prst="rect">
            <a:avLst/>
          </a:prstGeom>
          <a:noFill/>
          <a:ln w="12700">
            <a:noFill/>
            <a:miter lim="800000"/>
            <a:headEnd/>
            <a:tailEnd/>
          </a:ln>
        </p:spPr>
        <p:txBody>
          <a:bodyPr>
            <a:spAutoFit/>
          </a:bodyPr>
          <a:lstStyle/>
          <a:p>
            <a:r>
              <a:rPr lang="en-US" sz="2000">
                <a:latin typeface="Arial" pitchFamily="34" charset="0"/>
                <a:cs typeface="Arial" pitchFamily="34" charset="0"/>
              </a:rPr>
              <a:t>WL</a:t>
            </a:r>
            <a:r>
              <a:rPr lang="en-US" sz="2000" baseline="-25000">
                <a:latin typeface="Arial" pitchFamily="34" charset="0"/>
                <a:cs typeface="Arial" pitchFamily="34" charset="0"/>
              </a:rPr>
              <a:t>2</a:t>
            </a:r>
            <a:endParaRPr lang="en-US" sz="2000">
              <a:latin typeface="Times New Roman" pitchFamily="18" charset="0"/>
            </a:endParaRPr>
          </a:p>
        </p:txBody>
      </p:sp>
      <p:sp>
        <p:nvSpPr>
          <p:cNvPr id="135209" name="Rectangle 114"/>
          <p:cNvSpPr>
            <a:spLocks noChangeArrowheads="1"/>
          </p:cNvSpPr>
          <p:nvPr/>
        </p:nvSpPr>
        <p:spPr bwMode="auto">
          <a:xfrm>
            <a:off x="8153400" y="2514601"/>
            <a:ext cx="685800" cy="396875"/>
          </a:xfrm>
          <a:prstGeom prst="rect">
            <a:avLst/>
          </a:prstGeom>
          <a:noFill/>
          <a:ln w="12700">
            <a:noFill/>
            <a:miter lim="800000"/>
            <a:headEnd/>
            <a:tailEnd/>
          </a:ln>
        </p:spPr>
        <p:txBody>
          <a:bodyPr>
            <a:spAutoFit/>
          </a:bodyPr>
          <a:lstStyle/>
          <a:p>
            <a:r>
              <a:rPr lang="en-US" sz="2000">
                <a:latin typeface="Arial" pitchFamily="34" charset="0"/>
                <a:cs typeface="Arial" pitchFamily="34" charset="0"/>
              </a:rPr>
              <a:t>WL</a:t>
            </a:r>
            <a:r>
              <a:rPr lang="en-US" sz="2000" baseline="-25000">
                <a:latin typeface="Arial" pitchFamily="34" charset="0"/>
                <a:cs typeface="Arial" pitchFamily="34" charset="0"/>
              </a:rPr>
              <a:t>1</a:t>
            </a:r>
            <a:endParaRPr lang="en-US" sz="2000">
              <a:latin typeface="Times New Roman" pitchFamily="18" charset="0"/>
            </a:endParaRPr>
          </a:p>
        </p:txBody>
      </p:sp>
      <p:sp>
        <p:nvSpPr>
          <p:cNvPr id="135210" name="Rectangle 115"/>
          <p:cNvSpPr>
            <a:spLocks noChangeArrowheads="1"/>
          </p:cNvSpPr>
          <p:nvPr/>
        </p:nvSpPr>
        <p:spPr bwMode="auto">
          <a:xfrm>
            <a:off x="8153400" y="1752601"/>
            <a:ext cx="685800" cy="396875"/>
          </a:xfrm>
          <a:prstGeom prst="rect">
            <a:avLst/>
          </a:prstGeom>
          <a:noFill/>
          <a:ln w="12700">
            <a:noFill/>
            <a:miter lim="800000"/>
            <a:headEnd/>
            <a:tailEnd/>
          </a:ln>
        </p:spPr>
        <p:txBody>
          <a:bodyPr>
            <a:spAutoFit/>
          </a:bodyPr>
          <a:lstStyle/>
          <a:p>
            <a:r>
              <a:rPr lang="en-US" sz="2000">
                <a:latin typeface="Arial" pitchFamily="34" charset="0"/>
                <a:cs typeface="Arial" pitchFamily="34" charset="0"/>
              </a:rPr>
              <a:t>WL</a:t>
            </a:r>
            <a:r>
              <a:rPr lang="en-US" sz="2000" baseline="-25000">
                <a:latin typeface="Arial" pitchFamily="34" charset="0"/>
                <a:cs typeface="Arial" pitchFamily="34" charset="0"/>
              </a:rPr>
              <a:t>0</a:t>
            </a:r>
            <a:endParaRPr lang="en-US" sz="2000">
              <a:latin typeface="Times New Roman" pitchFamily="18" charset="0"/>
            </a:endParaRPr>
          </a:p>
        </p:txBody>
      </p:sp>
      <p:sp>
        <p:nvSpPr>
          <p:cNvPr id="135211" name="Rectangle 116"/>
          <p:cNvSpPr>
            <a:spLocks noChangeArrowheads="1"/>
          </p:cNvSpPr>
          <p:nvPr/>
        </p:nvSpPr>
        <p:spPr bwMode="auto">
          <a:xfrm>
            <a:off x="2438400" y="5181601"/>
            <a:ext cx="1447800" cy="396875"/>
          </a:xfrm>
          <a:prstGeom prst="rect">
            <a:avLst/>
          </a:prstGeom>
          <a:noFill/>
          <a:ln w="12700">
            <a:noFill/>
            <a:miter lim="800000"/>
            <a:headEnd/>
            <a:tailEnd/>
          </a:ln>
        </p:spPr>
        <p:txBody>
          <a:bodyPr>
            <a:spAutoFit/>
          </a:bodyPr>
          <a:lstStyle/>
          <a:p>
            <a:pPr algn="r"/>
            <a:r>
              <a:rPr lang="en-US" sz="2000">
                <a:latin typeface="Arial" pitchFamily="34" charset="0"/>
                <a:cs typeface="Arial" pitchFamily="34" charset="0"/>
              </a:rPr>
              <a:t>Precharge/</a:t>
            </a:r>
            <a:endParaRPr lang="en-US" sz="2000">
              <a:latin typeface="Times New Roman" pitchFamily="18" charset="0"/>
            </a:endParaRPr>
          </a:p>
        </p:txBody>
      </p:sp>
      <p:grpSp>
        <p:nvGrpSpPr>
          <p:cNvPr id="17" name="Group 117"/>
          <p:cNvGrpSpPr>
            <a:grpSpLocks/>
          </p:cNvGrpSpPr>
          <p:nvPr/>
        </p:nvGrpSpPr>
        <p:grpSpPr bwMode="auto">
          <a:xfrm>
            <a:off x="6324600" y="3733800"/>
            <a:ext cx="762000" cy="304800"/>
            <a:chOff x="1008" y="2112"/>
            <a:chExt cx="480" cy="192"/>
          </a:xfrm>
        </p:grpSpPr>
        <p:sp>
          <p:nvSpPr>
            <p:cNvPr id="135233" name="Line 118"/>
            <p:cNvSpPr>
              <a:spLocks noChangeShapeType="1"/>
            </p:cNvSpPr>
            <p:nvPr/>
          </p:nvSpPr>
          <p:spPr bwMode="auto">
            <a:xfrm>
              <a:off x="1152" y="2160"/>
              <a:ext cx="192" cy="0"/>
            </a:xfrm>
            <a:prstGeom prst="line">
              <a:avLst/>
            </a:prstGeom>
            <a:noFill/>
            <a:ln w="12700">
              <a:solidFill>
                <a:schemeClr val="tx1"/>
              </a:solidFill>
              <a:round/>
              <a:headEnd/>
              <a:tailEnd/>
            </a:ln>
          </p:spPr>
          <p:txBody>
            <a:bodyPr/>
            <a:lstStyle/>
            <a:p>
              <a:endParaRPr lang="en-US"/>
            </a:p>
          </p:txBody>
        </p:sp>
        <p:sp>
          <p:nvSpPr>
            <p:cNvPr id="135234" name="Line 119"/>
            <p:cNvSpPr>
              <a:spLocks noChangeShapeType="1"/>
            </p:cNvSpPr>
            <p:nvPr/>
          </p:nvSpPr>
          <p:spPr bwMode="auto">
            <a:xfrm>
              <a:off x="1152" y="2160"/>
              <a:ext cx="0" cy="144"/>
            </a:xfrm>
            <a:prstGeom prst="line">
              <a:avLst/>
            </a:prstGeom>
            <a:noFill/>
            <a:ln w="12700">
              <a:solidFill>
                <a:schemeClr val="tx1"/>
              </a:solidFill>
              <a:round/>
              <a:headEnd/>
              <a:tailEnd/>
            </a:ln>
          </p:spPr>
          <p:txBody>
            <a:bodyPr/>
            <a:lstStyle/>
            <a:p>
              <a:endParaRPr lang="en-US"/>
            </a:p>
          </p:txBody>
        </p:sp>
        <p:sp>
          <p:nvSpPr>
            <p:cNvPr id="135235" name="Line 120"/>
            <p:cNvSpPr>
              <a:spLocks noChangeShapeType="1"/>
            </p:cNvSpPr>
            <p:nvPr/>
          </p:nvSpPr>
          <p:spPr bwMode="auto">
            <a:xfrm>
              <a:off x="1344" y="2160"/>
              <a:ext cx="0" cy="144"/>
            </a:xfrm>
            <a:prstGeom prst="line">
              <a:avLst/>
            </a:prstGeom>
            <a:noFill/>
            <a:ln w="12700">
              <a:solidFill>
                <a:schemeClr val="tx1"/>
              </a:solidFill>
              <a:round/>
              <a:headEnd/>
              <a:tailEnd/>
            </a:ln>
          </p:spPr>
          <p:txBody>
            <a:bodyPr/>
            <a:lstStyle/>
            <a:p>
              <a:endParaRPr lang="en-US"/>
            </a:p>
          </p:txBody>
        </p:sp>
        <p:sp>
          <p:nvSpPr>
            <p:cNvPr id="135236" name="Line 121"/>
            <p:cNvSpPr>
              <a:spLocks noChangeShapeType="1"/>
            </p:cNvSpPr>
            <p:nvPr/>
          </p:nvSpPr>
          <p:spPr bwMode="auto">
            <a:xfrm>
              <a:off x="1008" y="2304"/>
              <a:ext cx="144" cy="0"/>
            </a:xfrm>
            <a:prstGeom prst="line">
              <a:avLst/>
            </a:prstGeom>
            <a:noFill/>
            <a:ln w="12700">
              <a:solidFill>
                <a:schemeClr val="tx1"/>
              </a:solidFill>
              <a:round/>
              <a:headEnd/>
              <a:tailEnd/>
            </a:ln>
          </p:spPr>
          <p:txBody>
            <a:bodyPr/>
            <a:lstStyle/>
            <a:p>
              <a:endParaRPr lang="en-US"/>
            </a:p>
          </p:txBody>
        </p:sp>
        <p:sp>
          <p:nvSpPr>
            <p:cNvPr id="135237" name="Line 122"/>
            <p:cNvSpPr>
              <a:spLocks noChangeShapeType="1"/>
            </p:cNvSpPr>
            <p:nvPr/>
          </p:nvSpPr>
          <p:spPr bwMode="auto">
            <a:xfrm>
              <a:off x="1344" y="2304"/>
              <a:ext cx="144" cy="0"/>
            </a:xfrm>
            <a:prstGeom prst="line">
              <a:avLst/>
            </a:prstGeom>
            <a:noFill/>
            <a:ln w="12700">
              <a:solidFill>
                <a:schemeClr val="tx1"/>
              </a:solidFill>
              <a:round/>
              <a:headEnd/>
              <a:tailEnd/>
            </a:ln>
          </p:spPr>
          <p:txBody>
            <a:bodyPr/>
            <a:lstStyle/>
            <a:p>
              <a:endParaRPr lang="en-US"/>
            </a:p>
          </p:txBody>
        </p:sp>
        <p:sp>
          <p:nvSpPr>
            <p:cNvPr id="135238" name="Line 123"/>
            <p:cNvSpPr>
              <a:spLocks noChangeShapeType="1"/>
            </p:cNvSpPr>
            <p:nvPr/>
          </p:nvSpPr>
          <p:spPr bwMode="auto">
            <a:xfrm>
              <a:off x="1152" y="2112"/>
              <a:ext cx="192" cy="0"/>
            </a:xfrm>
            <a:prstGeom prst="line">
              <a:avLst/>
            </a:prstGeom>
            <a:noFill/>
            <a:ln w="12700">
              <a:solidFill>
                <a:schemeClr val="tx1"/>
              </a:solidFill>
              <a:round/>
              <a:headEnd/>
              <a:tailEnd/>
            </a:ln>
          </p:spPr>
          <p:txBody>
            <a:bodyPr/>
            <a:lstStyle/>
            <a:p>
              <a:endParaRPr lang="en-US"/>
            </a:p>
          </p:txBody>
        </p:sp>
      </p:grpSp>
      <p:sp>
        <p:nvSpPr>
          <p:cNvPr id="135213" name="Line 124"/>
          <p:cNvSpPr>
            <a:spLocks noChangeShapeType="1"/>
          </p:cNvSpPr>
          <p:nvPr/>
        </p:nvSpPr>
        <p:spPr bwMode="auto">
          <a:xfrm>
            <a:off x="6324600" y="4038600"/>
            <a:ext cx="0" cy="228600"/>
          </a:xfrm>
          <a:prstGeom prst="line">
            <a:avLst/>
          </a:prstGeom>
          <a:noFill/>
          <a:ln w="12700">
            <a:solidFill>
              <a:schemeClr val="tx1"/>
            </a:solidFill>
            <a:round/>
            <a:headEnd/>
            <a:tailEnd/>
          </a:ln>
        </p:spPr>
        <p:txBody>
          <a:bodyPr/>
          <a:lstStyle/>
          <a:p>
            <a:endParaRPr lang="en-US"/>
          </a:p>
        </p:txBody>
      </p:sp>
      <p:grpSp>
        <p:nvGrpSpPr>
          <p:cNvPr id="18" name="Group 125"/>
          <p:cNvGrpSpPr>
            <a:grpSpLocks/>
          </p:cNvGrpSpPr>
          <p:nvPr/>
        </p:nvGrpSpPr>
        <p:grpSpPr bwMode="auto">
          <a:xfrm rot="-5400000">
            <a:off x="4876800" y="5334000"/>
            <a:ext cx="762000" cy="304800"/>
            <a:chOff x="1008" y="2112"/>
            <a:chExt cx="480" cy="192"/>
          </a:xfrm>
        </p:grpSpPr>
        <p:sp>
          <p:nvSpPr>
            <p:cNvPr id="135227" name="Line 126"/>
            <p:cNvSpPr>
              <a:spLocks noChangeShapeType="1"/>
            </p:cNvSpPr>
            <p:nvPr/>
          </p:nvSpPr>
          <p:spPr bwMode="auto">
            <a:xfrm>
              <a:off x="1152" y="2160"/>
              <a:ext cx="192" cy="0"/>
            </a:xfrm>
            <a:prstGeom prst="line">
              <a:avLst/>
            </a:prstGeom>
            <a:noFill/>
            <a:ln w="12700">
              <a:solidFill>
                <a:schemeClr val="tx1"/>
              </a:solidFill>
              <a:round/>
              <a:headEnd/>
              <a:tailEnd/>
            </a:ln>
          </p:spPr>
          <p:txBody>
            <a:bodyPr/>
            <a:lstStyle/>
            <a:p>
              <a:endParaRPr lang="en-US"/>
            </a:p>
          </p:txBody>
        </p:sp>
        <p:sp>
          <p:nvSpPr>
            <p:cNvPr id="135228" name="Line 127"/>
            <p:cNvSpPr>
              <a:spLocks noChangeShapeType="1"/>
            </p:cNvSpPr>
            <p:nvPr/>
          </p:nvSpPr>
          <p:spPr bwMode="auto">
            <a:xfrm>
              <a:off x="1152" y="2160"/>
              <a:ext cx="0" cy="144"/>
            </a:xfrm>
            <a:prstGeom prst="line">
              <a:avLst/>
            </a:prstGeom>
            <a:noFill/>
            <a:ln w="12700">
              <a:solidFill>
                <a:schemeClr val="tx1"/>
              </a:solidFill>
              <a:round/>
              <a:headEnd/>
              <a:tailEnd/>
            </a:ln>
          </p:spPr>
          <p:txBody>
            <a:bodyPr/>
            <a:lstStyle/>
            <a:p>
              <a:endParaRPr lang="en-US"/>
            </a:p>
          </p:txBody>
        </p:sp>
        <p:sp>
          <p:nvSpPr>
            <p:cNvPr id="135229" name="Line 128"/>
            <p:cNvSpPr>
              <a:spLocks noChangeShapeType="1"/>
            </p:cNvSpPr>
            <p:nvPr/>
          </p:nvSpPr>
          <p:spPr bwMode="auto">
            <a:xfrm>
              <a:off x="1344" y="2160"/>
              <a:ext cx="0" cy="144"/>
            </a:xfrm>
            <a:prstGeom prst="line">
              <a:avLst/>
            </a:prstGeom>
            <a:noFill/>
            <a:ln w="12700">
              <a:solidFill>
                <a:schemeClr val="tx1"/>
              </a:solidFill>
              <a:round/>
              <a:headEnd/>
              <a:tailEnd/>
            </a:ln>
          </p:spPr>
          <p:txBody>
            <a:bodyPr/>
            <a:lstStyle/>
            <a:p>
              <a:endParaRPr lang="en-US"/>
            </a:p>
          </p:txBody>
        </p:sp>
        <p:sp>
          <p:nvSpPr>
            <p:cNvPr id="135230" name="Line 129"/>
            <p:cNvSpPr>
              <a:spLocks noChangeShapeType="1"/>
            </p:cNvSpPr>
            <p:nvPr/>
          </p:nvSpPr>
          <p:spPr bwMode="auto">
            <a:xfrm>
              <a:off x="1008" y="2304"/>
              <a:ext cx="144" cy="0"/>
            </a:xfrm>
            <a:prstGeom prst="line">
              <a:avLst/>
            </a:prstGeom>
            <a:noFill/>
            <a:ln w="12700">
              <a:solidFill>
                <a:schemeClr val="tx1"/>
              </a:solidFill>
              <a:round/>
              <a:headEnd/>
              <a:tailEnd/>
            </a:ln>
          </p:spPr>
          <p:txBody>
            <a:bodyPr/>
            <a:lstStyle/>
            <a:p>
              <a:endParaRPr lang="en-US"/>
            </a:p>
          </p:txBody>
        </p:sp>
        <p:sp>
          <p:nvSpPr>
            <p:cNvPr id="135231" name="Line 130"/>
            <p:cNvSpPr>
              <a:spLocks noChangeShapeType="1"/>
            </p:cNvSpPr>
            <p:nvPr/>
          </p:nvSpPr>
          <p:spPr bwMode="auto">
            <a:xfrm>
              <a:off x="1344" y="2304"/>
              <a:ext cx="144" cy="0"/>
            </a:xfrm>
            <a:prstGeom prst="line">
              <a:avLst/>
            </a:prstGeom>
            <a:noFill/>
            <a:ln w="12700">
              <a:solidFill>
                <a:schemeClr val="tx1"/>
              </a:solidFill>
              <a:round/>
              <a:headEnd/>
              <a:tailEnd/>
            </a:ln>
          </p:spPr>
          <p:txBody>
            <a:bodyPr/>
            <a:lstStyle/>
            <a:p>
              <a:endParaRPr lang="en-US"/>
            </a:p>
          </p:txBody>
        </p:sp>
        <p:sp>
          <p:nvSpPr>
            <p:cNvPr id="135232" name="Line 131"/>
            <p:cNvSpPr>
              <a:spLocks noChangeShapeType="1"/>
            </p:cNvSpPr>
            <p:nvPr/>
          </p:nvSpPr>
          <p:spPr bwMode="auto">
            <a:xfrm>
              <a:off x="1152" y="2112"/>
              <a:ext cx="192" cy="0"/>
            </a:xfrm>
            <a:prstGeom prst="line">
              <a:avLst/>
            </a:prstGeom>
            <a:noFill/>
            <a:ln w="12700">
              <a:solidFill>
                <a:schemeClr val="tx1"/>
              </a:solidFill>
              <a:round/>
              <a:headEnd/>
              <a:tailEnd/>
            </a:ln>
          </p:spPr>
          <p:txBody>
            <a:bodyPr/>
            <a:lstStyle/>
            <a:p>
              <a:endParaRPr lang="en-US"/>
            </a:p>
          </p:txBody>
        </p:sp>
      </p:grpSp>
      <p:sp>
        <p:nvSpPr>
          <p:cNvPr id="135215" name="Line 132"/>
          <p:cNvSpPr>
            <a:spLocks noChangeShapeType="1"/>
          </p:cNvSpPr>
          <p:nvPr/>
        </p:nvSpPr>
        <p:spPr bwMode="auto">
          <a:xfrm>
            <a:off x="5410200" y="4495800"/>
            <a:ext cx="0" cy="685800"/>
          </a:xfrm>
          <a:prstGeom prst="line">
            <a:avLst/>
          </a:prstGeom>
          <a:noFill/>
          <a:ln w="12700">
            <a:solidFill>
              <a:schemeClr val="tx1"/>
            </a:solidFill>
            <a:round/>
            <a:headEnd/>
            <a:tailEnd/>
          </a:ln>
        </p:spPr>
        <p:txBody>
          <a:bodyPr/>
          <a:lstStyle/>
          <a:p>
            <a:endParaRPr lang="en-US"/>
          </a:p>
        </p:txBody>
      </p:sp>
      <p:sp>
        <p:nvSpPr>
          <p:cNvPr id="135216" name="Line 133"/>
          <p:cNvSpPr>
            <a:spLocks noChangeShapeType="1"/>
          </p:cNvSpPr>
          <p:nvPr/>
        </p:nvSpPr>
        <p:spPr bwMode="auto">
          <a:xfrm>
            <a:off x="7086600" y="4572000"/>
            <a:ext cx="0" cy="685800"/>
          </a:xfrm>
          <a:prstGeom prst="line">
            <a:avLst/>
          </a:prstGeom>
          <a:noFill/>
          <a:ln w="12700">
            <a:solidFill>
              <a:schemeClr val="tx1"/>
            </a:solidFill>
            <a:round/>
            <a:headEnd/>
            <a:tailEnd/>
          </a:ln>
        </p:spPr>
        <p:txBody>
          <a:bodyPr/>
          <a:lstStyle/>
          <a:p>
            <a:endParaRPr lang="en-US"/>
          </a:p>
        </p:txBody>
      </p:sp>
      <p:grpSp>
        <p:nvGrpSpPr>
          <p:cNvPr id="19" name="Group 134"/>
          <p:cNvGrpSpPr>
            <a:grpSpLocks/>
          </p:cNvGrpSpPr>
          <p:nvPr/>
        </p:nvGrpSpPr>
        <p:grpSpPr bwMode="auto">
          <a:xfrm rot="-5400000">
            <a:off x="6553200" y="5334000"/>
            <a:ext cx="762000" cy="304800"/>
            <a:chOff x="1008" y="2112"/>
            <a:chExt cx="480" cy="192"/>
          </a:xfrm>
        </p:grpSpPr>
        <p:sp>
          <p:nvSpPr>
            <p:cNvPr id="135221" name="Line 135"/>
            <p:cNvSpPr>
              <a:spLocks noChangeShapeType="1"/>
            </p:cNvSpPr>
            <p:nvPr/>
          </p:nvSpPr>
          <p:spPr bwMode="auto">
            <a:xfrm>
              <a:off x="1152" y="2160"/>
              <a:ext cx="192" cy="0"/>
            </a:xfrm>
            <a:prstGeom prst="line">
              <a:avLst/>
            </a:prstGeom>
            <a:noFill/>
            <a:ln w="12700">
              <a:solidFill>
                <a:schemeClr val="tx1"/>
              </a:solidFill>
              <a:round/>
              <a:headEnd/>
              <a:tailEnd/>
            </a:ln>
          </p:spPr>
          <p:txBody>
            <a:bodyPr/>
            <a:lstStyle/>
            <a:p>
              <a:endParaRPr lang="en-US"/>
            </a:p>
          </p:txBody>
        </p:sp>
        <p:sp>
          <p:nvSpPr>
            <p:cNvPr id="135222" name="Line 136"/>
            <p:cNvSpPr>
              <a:spLocks noChangeShapeType="1"/>
            </p:cNvSpPr>
            <p:nvPr/>
          </p:nvSpPr>
          <p:spPr bwMode="auto">
            <a:xfrm>
              <a:off x="1152" y="2160"/>
              <a:ext cx="0" cy="144"/>
            </a:xfrm>
            <a:prstGeom prst="line">
              <a:avLst/>
            </a:prstGeom>
            <a:noFill/>
            <a:ln w="12700">
              <a:solidFill>
                <a:schemeClr val="tx1"/>
              </a:solidFill>
              <a:round/>
              <a:headEnd/>
              <a:tailEnd/>
            </a:ln>
          </p:spPr>
          <p:txBody>
            <a:bodyPr/>
            <a:lstStyle/>
            <a:p>
              <a:endParaRPr lang="en-US"/>
            </a:p>
          </p:txBody>
        </p:sp>
        <p:sp>
          <p:nvSpPr>
            <p:cNvPr id="135223" name="Line 137"/>
            <p:cNvSpPr>
              <a:spLocks noChangeShapeType="1"/>
            </p:cNvSpPr>
            <p:nvPr/>
          </p:nvSpPr>
          <p:spPr bwMode="auto">
            <a:xfrm>
              <a:off x="1344" y="2160"/>
              <a:ext cx="0" cy="144"/>
            </a:xfrm>
            <a:prstGeom prst="line">
              <a:avLst/>
            </a:prstGeom>
            <a:noFill/>
            <a:ln w="12700">
              <a:solidFill>
                <a:schemeClr val="tx1"/>
              </a:solidFill>
              <a:round/>
              <a:headEnd/>
              <a:tailEnd/>
            </a:ln>
          </p:spPr>
          <p:txBody>
            <a:bodyPr/>
            <a:lstStyle/>
            <a:p>
              <a:endParaRPr lang="en-US"/>
            </a:p>
          </p:txBody>
        </p:sp>
        <p:sp>
          <p:nvSpPr>
            <p:cNvPr id="135224" name="Line 138"/>
            <p:cNvSpPr>
              <a:spLocks noChangeShapeType="1"/>
            </p:cNvSpPr>
            <p:nvPr/>
          </p:nvSpPr>
          <p:spPr bwMode="auto">
            <a:xfrm>
              <a:off x="1008" y="2304"/>
              <a:ext cx="144" cy="0"/>
            </a:xfrm>
            <a:prstGeom prst="line">
              <a:avLst/>
            </a:prstGeom>
            <a:noFill/>
            <a:ln w="12700">
              <a:solidFill>
                <a:schemeClr val="tx1"/>
              </a:solidFill>
              <a:round/>
              <a:headEnd/>
              <a:tailEnd/>
            </a:ln>
          </p:spPr>
          <p:txBody>
            <a:bodyPr/>
            <a:lstStyle/>
            <a:p>
              <a:endParaRPr lang="en-US"/>
            </a:p>
          </p:txBody>
        </p:sp>
        <p:sp>
          <p:nvSpPr>
            <p:cNvPr id="135225" name="Line 139"/>
            <p:cNvSpPr>
              <a:spLocks noChangeShapeType="1"/>
            </p:cNvSpPr>
            <p:nvPr/>
          </p:nvSpPr>
          <p:spPr bwMode="auto">
            <a:xfrm>
              <a:off x="1344" y="2304"/>
              <a:ext cx="144" cy="0"/>
            </a:xfrm>
            <a:prstGeom prst="line">
              <a:avLst/>
            </a:prstGeom>
            <a:noFill/>
            <a:ln w="12700">
              <a:solidFill>
                <a:schemeClr val="tx1"/>
              </a:solidFill>
              <a:round/>
              <a:headEnd/>
              <a:tailEnd/>
            </a:ln>
          </p:spPr>
          <p:txBody>
            <a:bodyPr/>
            <a:lstStyle/>
            <a:p>
              <a:endParaRPr lang="en-US"/>
            </a:p>
          </p:txBody>
        </p:sp>
        <p:sp>
          <p:nvSpPr>
            <p:cNvPr id="135226" name="Line 140"/>
            <p:cNvSpPr>
              <a:spLocks noChangeShapeType="1"/>
            </p:cNvSpPr>
            <p:nvPr/>
          </p:nvSpPr>
          <p:spPr bwMode="auto">
            <a:xfrm>
              <a:off x="1152" y="2112"/>
              <a:ext cx="192" cy="0"/>
            </a:xfrm>
            <a:prstGeom prst="line">
              <a:avLst/>
            </a:prstGeom>
            <a:noFill/>
            <a:ln w="12700">
              <a:solidFill>
                <a:schemeClr val="tx1"/>
              </a:solidFill>
              <a:round/>
              <a:headEnd/>
              <a:tailEnd/>
            </a:ln>
          </p:spPr>
          <p:txBody>
            <a:bodyPr/>
            <a:lstStyle/>
            <a:p>
              <a:endParaRPr lang="en-US"/>
            </a:p>
          </p:txBody>
        </p:sp>
      </p:grpSp>
      <p:sp>
        <p:nvSpPr>
          <p:cNvPr id="135218" name="Line 141"/>
          <p:cNvSpPr>
            <a:spLocks noChangeShapeType="1"/>
          </p:cNvSpPr>
          <p:nvPr/>
        </p:nvSpPr>
        <p:spPr bwMode="auto">
          <a:xfrm>
            <a:off x="5410200" y="5638800"/>
            <a:ext cx="0" cy="228600"/>
          </a:xfrm>
          <a:prstGeom prst="line">
            <a:avLst/>
          </a:prstGeom>
          <a:noFill/>
          <a:ln w="12700">
            <a:solidFill>
              <a:schemeClr val="tx1"/>
            </a:solidFill>
            <a:round/>
            <a:headEnd/>
            <a:tailEnd type="triangle" w="med" len="med"/>
          </a:ln>
        </p:spPr>
        <p:txBody>
          <a:bodyPr wrap="none" anchor="ctr"/>
          <a:lstStyle/>
          <a:p>
            <a:endParaRPr lang="en-US"/>
          </a:p>
        </p:txBody>
      </p:sp>
      <p:sp>
        <p:nvSpPr>
          <p:cNvPr id="135219" name="Line 142"/>
          <p:cNvSpPr>
            <a:spLocks noChangeShapeType="1"/>
          </p:cNvSpPr>
          <p:nvPr/>
        </p:nvSpPr>
        <p:spPr bwMode="auto">
          <a:xfrm>
            <a:off x="7086600" y="5638800"/>
            <a:ext cx="0" cy="228600"/>
          </a:xfrm>
          <a:prstGeom prst="line">
            <a:avLst/>
          </a:prstGeom>
          <a:noFill/>
          <a:ln w="12700">
            <a:solidFill>
              <a:schemeClr val="tx1"/>
            </a:solidFill>
            <a:round/>
            <a:headEnd/>
            <a:tailEnd type="triangle" w="med" len="med"/>
          </a:ln>
        </p:spPr>
        <p:txBody>
          <a:bodyPr wrap="none" anchor="ctr"/>
          <a:lstStyle/>
          <a:p>
            <a:endParaRPr lang="en-US"/>
          </a:p>
        </p:txBody>
      </p:sp>
      <p:sp>
        <p:nvSpPr>
          <p:cNvPr id="135220" name="Line 143"/>
          <p:cNvSpPr>
            <a:spLocks noChangeShapeType="1"/>
          </p:cNvSpPr>
          <p:nvPr/>
        </p:nvSpPr>
        <p:spPr bwMode="auto">
          <a:xfrm>
            <a:off x="3810000" y="5486400"/>
            <a:ext cx="2971800" cy="0"/>
          </a:xfrm>
          <a:prstGeom prst="line">
            <a:avLst/>
          </a:prstGeom>
          <a:noFill/>
          <a:ln w="12700">
            <a:solidFill>
              <a:schemeClr val="tx1"/>
            </a:solidFill>
            <a:round/>
            <a:headEnd/>
            <a:tailEnd/>
          </a:ln>
        </p:spPr>
        <p:txBody>
          <a:bodyPr/>
          <a:lstStyle/>
          <a:p>
            <a:endParaRPr lang="en-US"/>
          </a:p>
        </p:txBody>
      </p:sp>
    </p:spTree>
    <p:extLst>
      <p:ext uri="{BB962C8B-B14F-4D97-AF65-F5344CB8AC3E}">
        <p14:creationId xmlns:p14="http://schemas.microsoft.com/office/powerpoint/2010/main" val="2652886056"/>
      </p:ext>
    </p:extLst>
  </p:cSld>
  <p:clrMapOvr>
    <a:masterClrMapping/>
  </p:clrMapOvr>
  <p:transition/>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Slide Number Placeholder 3"/>
          <p:cNvSpPr>
            <a:spLocks noGrp="1"/>
          </p:cNvSpPr>
          <p:nvPr>
            <p:ph type="sldNum" sz="quarter" idx="10"/>
          </p:nvPr>
        </p:nvSpPr>
        <p:spPr>
          <a:xfrm>
            <a:off x="8904288" y="6092825"/>
            <a:ext cx="609600" cy="431800"/>
          </a:xfrm>
          <a:noFill/>
        </p:spPr>
        <p:txBody>
          <a:bodyPr/>
          <a:lstStyle/>
          <a:p>
            <a:fld id="{4A3FCEC5-8422-42BD-B11B-AC426BC8D580}" type="slidenum">
              <a:rPr lang="it-IT" smtClean="0">
                <a:latin typeface="Arial" pitchFamily="34" charset="0"/>
              </a:rPr>
              <a:pPr/>
              <a:t>91</a:t>
            </a:fld>
            <a:endParaRPr lang="it-IT">
              <a:latin typeface="Arial" pitchFamily="34" charset="0"/>
            </a:endParaRPr>
          </a:p>
        </p:txBody>
      </p:sp>
      <p:sp>
        <p:nvSpPr>
          <p:cNvPr id="136195" name="Rectangle 2"/>
          <p:cNvSpPr>
            <a:spLocks noGrp="1" noChangeArrowheads="1"/>
          </p:cNvSpPr>
          <p:nvPr>
            <p:ph type="title"/>
          </p:nvPr>
        </p:nvSpPr>
        <p:spPr/>
        <p:txBody>
          <a:bodyPr/>
          <a:lstStyle/>
          <a:p>
            <a:r>
              <a:rPr lang="en-US" smtClean="0"/>
              <a:t>Dynamic NAND Row Decoder</a:t>
            </a:r>
          </a:p>
        </p:txBody>
      </p:sp>
      <p:grpSp>
        <p:nvGrpSpPr>
          <p:cNvPr id="2" name="Group 3"/>
          <p:cNvGrpSpPr>
            <a:grpSpLocks/>
          </p:cNvGrpSpPr>
          <p:nvPr/>
        </p:nvGrpSpPr>
        <p:grpSpPr bwMode="auto">
          <a:xfrm>
            <a:off x="3810000" y="1752600"/>
            <a:ext cx="762000" cy="304800"/>
            <a:chOff x="1008" y="2112"/>
            <a:chExt cx="480" cy="192"/>
          </a:xfrm>
        </p:grpSpPr>
        <p:sp>
          <p:nvSpPr>
            <p:cNvPr id="136354" name="Line 4"/>
            <p:cNvSpPr>
              <a:spLocks noChangeShapeType="1"/>
            </p:cNvSpPr>
            <p:nvPr/>
          </p:nvSpPr>
          <p:spPr bwMode="auto">
            <a:xfrm>
              <a:off x="1152" y="2160"/>
              <a:ext cx="192" cy="0"/>
            </a:xfrm>
            <a:prstGeom prst="line">
              <a:avLst/>
            </a:prstGeom>
            <a:noFill/>
            <a:ln w="12700">
              <a:solidFill>
                <a:schemeClr val="tx1"/>
              </a:solidFill>
              <a:round/>
              <a:headEnd/>
              <a:tailEnd/>
            </a:ln>
          </p:spPr>
          <p:txBody>
            <a:bodyPr/>
            <a:lstStyle/>
            <a:p>
              <a:endParaRPr lang="en-US"/>
            </a:p>
          </p:txBody>
        </p:sp>
        <p:sp>
          <p:nvSpPr>
            <p:cNvPr id="136355" name="Line 5"/>
            <p:cNvSpPr>
              <a:spLocks noChangeShapeType="1"/>
            </p:cNvSpPr>
            <p:nvPr/>
          </p:nvSpPr>
          <p:spPr bwMode="auto">
            <a:xfrm>
              <a:off x="1152" y="2160"/>
              <a:ext cx="0" cy="144"/>
            </a:xfrm>
            <a:prstGeom prst="line">
              <a:avLst/>
            </a:prstGeom>
            <a:noFill/>
            <a:ln w="12700">
              <a:solidFill>
                <a:schemeClr val="tx1"/>
              </a:solidFill>
              <a:round/>
              <a:headEnd/>
              <a:tailEnd/>
            </a:ln>
          </p:spPr>
          <p:txBody>
            <a:bodyPr/>
            <a:lstStyle/>
            <a:p>
              <a:endParaRPr lang="en-US"/>
            </a:p>
          </p:txBody>
        </p:sp>
        <p:sp>
          <p:nvSpPr>
            <p:cNvPr id="136356" name="Line 6"/>
            <p:cNvSpPr>
              <a:spLocks noChangeShapeType="1"/>
            </p:cNvSpPr>
            <p:nvPr/>
          </p:nvSpPr>
          <p:spPr bwMode="auto">
            <a:xfrm>
              <a:off x="1344" y="2160"/>
              <a:ext cx="0" cy="144"/>
            </a:xfrm>
            <a:prstGeom prst="line">
              <a:avLst/>
            </a:prstGeom>
            <a:noFill/>
            <a:ln w="12700">
              <a:solidFill>
                <a:schemeClr val="tx1"/>
              </a:solidFill>
              <a:round/>
              <a:headEnd/>
              <a:tailEnd/>
            </a:ln>
          </p:spPr>
          <p:txBody>
            <a:bodyPr/>
            <a:lstStyle/>
            <a:p>
              <a:endParaRPr lang="en-US"/>
            </a:p>
          </p:txBody>
        </p:sp>
        <p:sp>
          <p:nvSpPr>
            <p:cNvPr id="136357" name="Line 7"/>
            <p:cNvSpPr>
              <a:spLocks noChangeShapeType="1"/>
            </p:cNvSpPr>
            <p:nvPr/>
          </p:nvSpPr>
          <p:spPr bwMode="auto">
            <a:xfrm>
              <a:off x="1008" y="2304"/>
              <a:ext cx="144" cy="0"/>
            </a:xfrm>
            <a:prstGeom prst="line">
              <a:avLst/>
            </a:prstGeom>
            <a:noFill/>
            <a:ln w="12700">
              <a:solidFill>
                <a:schemeClr val="tx1"/>
              </a:solidFill>
              <a:round/>
              <a:headEnd/>
              <a:tailEnd/>
            </a:ln>
          </p:spPr>
          <p:txBody>
            <a:bodyPr/>
            <a:lstStyle/>
            <a:p>
              <a:endParaRPr lang="en-US"/>
            </a:p>
          </p:txBody>
        </p:sp>
        <p:sp>
          <p:nvSpPr>
            <p:cNvPr id="136358" name="Line 8"/>
            <p:cNvSpPr>
              <a:spLocks noChangeShapeType="1"/>
            </p:cNvSpPr>
            <p:nvPr/>
          </p:nvSpPr>
          <p:spPr bwMode="auto">
            <a:xfrm>
              <a:off x="1344" y="2304"/>
              <a:ext cx="144" cy="0"/>
            </a:xfrm>
            <a:prstGeom prst="line">
              <a:avLst/>
            </a:prstGeom>
            <a:noFill/>
            <a:ln w="12700">
              <a:solidFill>
                <a:schemeClr val="tx1"/>
              </a:solidFill>
              <a:round/>
              <a:headEnd/>
              <a:tailEnd/>
            </a:ln>
          </p:spPr>
          <p:txBody>
            <a:bodyPr/>
            <a:lstStyle/>
            <a:p>
              <a:endParaRPr lang="en-US"/>
            </a:p>
          </p:txBody>
        </p:sp>
        <p:sp>
          <p:nvSpPr>
            <p:cNvPr id="136359" name="Line 9"/>
            <p:cNvSpPr>
              <a:spLocks noChangeShapeType="1"/>
            </p:cNvSpPr>
            <p:nvPr/>
          </p:nvSpPr>
          <p:spPr bwMode="auto">
            <a:xfrm>
              <a:off x="1152" y="2112"/>
              <a:ext cx="192" cy="0"/>
            </a:xfrm>
            <a:prstGeom prst="line">
              <a:avLst/>
            </a:prstGeom>
            <a:noFill/>
            <a:ln w="12700">
              <a:solidFill>
                <a:schemeClr val="tx1"/>
              </a:solidFill>
              <a:round/>
              <a:headEnd/>
              <a:tailEnd/>
            </a:ln>
          </p:spPr>
          <p:txBody>
            <a:bodyPr/>
            <a:lstStyle/>
            <a:p>
              <a:endParaRPr lang="en-US"/>
            </a:p>
          </p:txBody>
        </p:sp>
      </p:grpSp>
      <p:grpSp>
        <p:nvGrpSpPr>
          <p:cNvPr id="3" name="Group 10"/>
          <p:cNvGrpSpPr>
            <a:grpSpLocks/>
          </p:cNvGrpSpPr>
          <p:nvPr/>
        </p:nvGrpSpPr>
        <p:grpSpPr bwMode="auto">
          <a:xfrm>
            <a:off x="4572000" y="2590800"/>
            <a:ext cx="762000" cy="304800"/>
            <a:chOff x="1008" y="2112"/>
            <a:chExt cx="480" cy="192"/>
          </a:xfrm>
        </p:grpSpPr>
        <p:sp>
          <p:nvSpPr>
            <p:cNvPr id="136348" name="Line 11"/>
            <p:cNvSpPr>
              <a:spLocks noChangeShapeType="1"/>
            </p:cNvSpPr>
            <p:nvPr/>
          </p:nvSpPr>
          <p:spPr bwMode="auto">
            <a:xfrm>
              <a:off x="1152" y="2160"/>
              <a:ext cx="192" cy="0"/>
            </a:xfrm>
            <a:prstGeom prst="line">
              <a:avLst/>
            </a:prstGeom>
            <a:noFill/>
            <a:ln w="12700">
              <a:solidFill>
                <a:schemeClr val="tx1"/>
              </a:solidFill>
              <a:round/>
              <a:headEnd/>
              <a:tailEnd/>
            </a:ln>
          </p:spPr>
          <p:txBody>
            <a:bodyPr/>
            <a:lstStyle/>
            <a:p>
              <a:endParaRPr lang="en-US"/>
            </a:p>
          </p:txBody>
        </p:sp>
        <p:sp>
          <p:nvSpPr>
            <p:cNvPr id="136349" name="Line 12"/>
            <p:cNvSpPr>
              <a:spLocks noChangeShapeType="1"/>
            </p:cNvSpPr>
            <p:nvPr/>
          </p:nvSpPr>
          <p:spPr bwMode="auto">
            <a:xfrm>
              <a:off x="1152" y="2160"/>
              <a:ext cx="0" cy="144"/>
            </a:xfrm>
            <a:prstGeom prst="line">
              <a:avLst/>
            </a:prstGeom>
            <a:noFill/>
            <a:ln w="12700">
              <a:solidFill>
                <a:schemeClr val="tx1"/>
              </a:solidFill>
              <a:round/>
              <a:headEnd/>
              <a:tailEnd/>
            </a:ln>
          </p:spPr>
          <p:txBody>
            <a:bodyPr/>
            <a:lstStyle/>
            <a:p>
              <a:endParaRPr lang="en-US"/>
            </a:p>
          </p:txBody>
        </p:sp>
        <p:sp>
          <p:nvSpPr>
            <p:cNvPr id="136350" name="Line 13"/>
            <p:cNvSpPr>
              <a:spLocks noChangeShapeType="1"/>
            </p:cNvSpPr>
            <p:nvPr/>
          </p:nvSpPr>
          <p:spPr bwMode="auto">
            <a:xfrm>
              <a:off x="1344" y="2160"/>
              <a:ext cx="0" cy="144"/>
            </a:xfrm>
            <a:prstGeom prst="line">
              <a:avLst/>
            </a:prstGeom>
            <a:noFill/>
            <a:ln w="12700">
              <a:solidFill>
                <a:schemeClr val="tx1"/>
              </a:solidFill>
              <a:round/>
              <a:headEnd/>
              <a:tailEnd/>
            </a:ln>
          </p:spPr>
          <p:txBody>
            <a:bodyPr/>
            <a:lstStyle/>
            <a:p>
              <a:endParaRPr lang="en-US"/>
            </a:p>
          </p:txBody>
        </p:sp>
        <p:sp>
          <p:nvSpPr>
            <p:cNvPr id="136351" name="Line 14"/>
            <p:cNvSpPr>
              <a:spLocks noChangeShapeType="1"/>
            </p:cNvSpPr>
            <p:nvPr/>
          </p:nvSpPr>
          <p:spPr bwMode="auto">
            <a:xfrm>
              <a:off x="1008" y="2304"/>
              <a:ext cx="144" cy="0"/>
            </a:xfrm>
            <a:prstGeom prst="line">
              <a:avLst/>
            </a:prstGeom>
            <a:noFill/>
            <a:ln w="12700">
              <a:solidFill>
                <a:schemeClr val="tx1"/>
              </a:solidFill>
              <a:round/>
              <a:headEnd/>
              <a:tailEnd/>
            </a:ln>
          </p:spPr>
          <p:txBody>
            <a:bodyPr/>
            <a:lstStyle/>
            <a:p>
              <a:endParaRPr lang="en-US"/>
            </a:p>
          </p:txBody>
        </p:sp>
        <p:sp>
          <p:nvSpPr>
            <p:cNvPr id="136352" name="Line 15"/>
            <p:cNvSpPr>
              <a:spLocks noChangeShapeType="1"/>
            </p:cNvSpPr>
            <p:nvPr/>
          </p:nvSpPr>
          <p:spPr bwMode="auto">
            <a:xfrm>
              <a:off x="1344" y="2304"/>
              <a:ext cx="144" cy="0"/>
            </a:xfrm>
            <a:prstGeom prst="line">
              <a:avLst/>
            </a:prstGeom>
            <a:noFill/>
            <a:ln w="12700">
              <a:solidFill>
                <a:schemeClr val="tx1"/>
              </a:solidFill>
              <a:round/>
              <a:headEnd/>
              <a:tailEnd/>
            </a:ln>
          </p:spPr>
          <p:txBody>
            <a:bodyPr/>
            <a:lstStyle/>
            <a:p>
              <a:endParaRPr lang="en-US"/>
            </a:p>
          </p:txBody>
        </p:sp>
        <p:sp>
          <p:nvSpPr>
            <p:cNvPr id="136353" name="Line 16"/>
            <p:cNvSpPr>
              <a:spLocks noChangeShapeType="1"/>
            </p:cNvSpPr>
            <p:nvPr/>
          </p:nvSpPr>
          <p:spPr bwMode="auto">
            <a:xfrm>
              <a:off x="1152" y="2112"/>
              <a:ext cx="192" cy="0"/>
            </a:xfrm>
            <a:prstGeom prst="line">
              <a:avLst/>
            </a:prstGeom>
            <a:noFill/>
            <a:ln w="12700">
              <a:solidFill>
                <a:schemeClr val="tx1"/>
              </a:solidFill>
              <a:round/>
              <a:headEnd/>
              <a:tailEnd/>
            </a:ln>
          </p:spPr>
          <p:txBody>
            <a:bodyPr/>
            <a:lstStyle/>
            <a:p>
              <a:endParaRPr lang="en-US"/>
            </a:p>
          </p:txBody>
        </p:sp>
      </p:grpSp>
      <p:sp>
        <p:nvSpPr>
          <p:cNvPr id="136198" name="Line 17"/>
          <p:cNvSpPr>
            <a:spLocks noChangeShapeType="1"/>
          </p:cNvSpPr>
          <p:nvPr/>
        </p:nvSpPr>
        <p:spPr bwMode="auto">
          <a:xfrm>
            <a:off x="4191000" y="1371600"/>
            <a:ext cx="0" cy="3657600"/>
          </a:xfrm>
          <a:prstGeom prst="line">
            <a:avLst/>
          </a:prstGeom>
          <a:noFill/>
          <a:ln w="12700">
            <a:solidFill>
              <a:schemeClr val="tx1"/>
            </a:solidFill>
            <a:round/>
            <a:headEnd/>
            <a:tailEnd/>
          </a:ln>
        </p:spPr>
        <p:txBody>
          <a:bodyPr/>
          <a:lstStyle/>
          <a:p>
            <a:endParaRPr lang="en-US"/>
          </a:p>
        </p:txBody>
      </p:sp>
      <p:sp>
        <p:nvSpPr>
          <p:cNvPr id="136199" name="Line 18"/>
          <p:cNvSpPr>
            <a:spLocks noChangeShapeType="1"/>
          </p:cNvSpPr>
          <p:nvPr/>
        </p:nvSpPr>
        <p:spPr bwMode="auto">
          <a:xfrm>
            <a:off x="4953000" y="1371600"/>
            <a:ext cx="0" cy="3657600"/>
          </a:xfrm>
          <a:prstGeom prst="line">
            <a:avLst/>
          </a:prstGeom>
          <a:noFill/>
          <a:ln w="12700">
            <a:solidFill>
              <a:schemeClr val="tx1"/>
            </a:solidFill>
            <a:round/>
            <a:headEnd/>
            <a:tailEnd/>
          </a:ln>
        </p:spPr>
        <p:txBody>
          <a:bodyPr/>
          <a:lstStyle/>
          <a:p>
            <a:endParaRPr lang="en-US"/>
          </a:p>
        </p:txBody>
      </p:sp>
      <p:grpSp>
        <p:nvGrpSpPr>
          <p:cNvPr id="4" name="Group 19"/>
          <p:cNvGrpSpPr>
            <a:grpSpLocks/>
          </p:cNvGrpSpPr>
          <p:nvPr/>
        </p:nvGrpSpPr>
        <p:grpSpPr bwMode="auto">
          <a:xfrm>
            <a:off x="5334000" y="1752600"/>
            <a:ext cx="762000" cy="304800"/>
            <a:chOff x="1008" y="2112"/>
            <a:chExt cx="480" cy="192"/>
          </a:xfrm>
        </p:grpSpPr>
        <p:sp>
          <p:nvSpPr>
            <p:cNvPr id="136342" name="Line 20"/>
            <p:cNvSpPr>
              <a:spLocks noChangeShapeType="1"/>
            </p:cNvSpPr>
            <p:nvPr/>
          </p:nvSpPr>
          <p:spPr bwMode="auto">
            <a:xfrm>
              <a:off x="1152" y="2160"/>
              <a:ext cx="192" cy="0"/>
            </a:xfrm>
            <a:prstGeom prst="line">
              <a:avLst/>
            </a:prstGeom>
            <a:noFill/>
            <a:ln w="12700">
              <a:solidFill>
                <a:schemeClr val="tx1"/>
              </a:solidFill>
              <a:round/>
              <a:headEnd/>
              <a:tailEnd/>
            </a:ln>
          </p:spPr>
          <p:txBody>
            <a:bodyPr/>
            <a:lstStyle/>
            <a:p>
              <a:endParaRPr lang="en-US"/>
            </a:p>
          </p:txBody>
        </p:sp>
        <p:sp>
          <p:nvSpPr>
            <p:cNvPr id="136343" name="Line 21"/>
            <p:cNvSpPr>
              <a:spLocks noChangeShapeType="1"/>
            </p:cNvSpPr>
            <p:nvPr/>
          </p:nvSpPr>
          <p:spPr bwMode="auto">
            <a:xfrm>
              <a:off x="1152" y="2160"/>
              <a:ext cx="0" cy="144"/>
            </a:xfrm>
            <a:prstGeom prst="line">
              <a:avLst/>
            </a:prstGeom>
            <a:noFill/>
            <a:ln w="12700">
              <a:solidFill>
                <a:schemeClr val="tx1"/>
              </a:solidFill>
              <a:round/>
              <a:headEnd/>
              <a:tailEnd/>
            </a:ln>
          </p:spPr>
          <p:txBody>
            <a:bodyPr/>
            <a:lstStyle/>
            <a:p>
              <a:endParaRPr lang="en-US"/>
            </a:p>
          </p:txBody>
        </p:sp>
        <p:sp>
          <p:nvSpPr>
            <p:cNvPr id="136344" name="Line 22"/>
            <p:cNvSpPr>
              <a:spLocks noChangeShapeType="1"/>
            </p:cNvSpPr>
            <p:nvPr/>
          </p:nvSpPr>
          <p:spPr bwMode="auto">
            <a:xfrm>
              <a:off x="1344" y="2160"/>
              <a:ext cx="0" cy="144"/>
            </a:xfrm>
            <a:prstGeom prst="line">
              <a:avLst/>
            </a:prstGeom>
            <a:noFill/>
            <a:ln w="12700">
              <a:solidFill>
                <a:schemeClr val="tx1"/>
              </a:solidFill>
              <a:round/>
              <a:headEnd/>
              <a:tailEnd/>
            </a:ln>
          </p:spPr>
          <p:txBody>
            <a:bodyPr/>
            <a:lstStyle/>
            <a:p>
              <a:endParaRPr lang="en-US"/>
            </a:p>
          </p:txBody>
        </p:sp>
        <p:sp>
          <p:nvSpPr>
            <p:cNvPr id="136345" name="Line 23"/>
            <p:cNvSpPr>
              <a:spLocks noChangeShapeType="1"/>
            </p:cNvSpPr>
            <p:nvPr/>
          </p:nvSpPr>
          <p:spPr bwMode="auto">
            <a:xfrm>
              <a:off x="1008" y="2304"/>
              <a:ext cx="144" cy="0"/>
            </a:xfrm>
            <a:prstGeom prst="line">
              <a:avLst/>
            </a:prstGeom>
            <a:noFill/>
            <a:ln w="12700">
              <a:solidFill>
                <a:schemeClr val="tx1"/>
              </a:solidFill>
              <a:round/>
              <a:headEnd/>
              <a:tailEnd/>
            </a:ln>
          </p:spPr>
          <p:txBody>
            <a:bodyPr/>
            <a:lstStyle/>
            <a:p>
              <a:endParaRPr lang="en-US"/>
            </a:p>
          </p:txBody>
        </p:sp>
        <p:sp>
          <p:nvSpPr>
            <p:cNvPr id="136346" name="Line 24"/>
            <p:cNvSpPr>
              <a:spLocks noChangeShapeType="1"/>
            </p:cNvSpPr>
            <p:nvPr/>
          </p:nvSpPr>
          <p:spPr bwMode="auto">
            <a:xfrm>
              <a:off x="1344" y="2304"/>
              <a:ext cx="144" cy="0"/>
            </a:xfrm>
            <a:prstGeom prst="line">
              <a:avLst/>
            </a:prstGeom>
            <a:noFill/>
            <a:ln w="12700">
              <a:solidFill>
                <a:schemeClr val="tx1"/>
              </a:solidFill>
              <a:round/>
              <a:headEnd/>
              <a:tailEnd/>
            </a:ln>
          </p:spPr>
          <p:txBody>
            <a:bodyPr/>
            <a:lstStyle/>
            <a:p>
              <a:endParaRPr lang="en-US"/>
            </a:p>
          </p:txBody>
        </p:sp>
        <p:sp>
          <p:nvSpPr>
            <p:cNvPr id="136347" name="Line 25"/>
            <p:cNvSpPr>
              <a:spLocks noChangeShapeType="1"/>
            </p:cNvSpPr>
            <p:nvPr/>
          </p:nvSpPr>
          <p:spPr bwMode="auto">
            <a:xfrm>
              <a:off x="1152" y="2112"/>
              <a:ext cx="192" cy="0"/>
            </a:xfrm>
            <a:prstGeom prst="line">
              <a:avLst/>
            </a:prstGeom>
            <a:noFill/>
            <a:ln w="12700">
              <a:solidFill>
                <a:schemeClr val="tx1"/>
              </a:solidFill>
              <a:round/>
              <a:headEnd/>
              <a:tailEnd/>
            </a:ln>
          </p:spPr>
          <p:txBody>
            <a:bodyPr/>
            <a:lstStyle/>
            <a:p>
              <a:endParaRPr lang="en-US"/>
            </a:p>
          </p:txBody>
        </p:sp>
      </p:grpSp>
      <p:grpSp>
        <p:nvGrpSpPr>
          <p:cNvPr id="5" name="Group 26"/>
          <p:cNvGrpSpPr>
            <a:grpSpLocks/>
          </p:cNvGrpSpPr>
          <p:nvPr/>
        </p:nvGrpSpPr>
        <p:grpSpPr bwMode="auto">
          <a:xfrm>
            <a:off x="5334000" y="2590800"/>
            <a:ext cx="762000" cy="304800"/>
            <a:chOff x="1008" y="2112"/>
            <a:chExt cx="480" cy="192"/>
          </a:xfrm>
        </p:grpSpPr>
        <p:sp>
          <p:nvSpPr>
            <p:cNvPr id="136336" name="Line 27"/>
            <p:cNvSpPr>
              <a:spLocks noChangeShapeType="1"/>
            </p:cNvSpPr>
            <p:nvPr/>
          </p:nvSpPr>
          <p:spPr bwMode="auto">
            <a:xfrm>
              <a:off x="1152" y="2160"/>
              <a:ext cx="192" cy="0"/>
            </a:xfrm>
            <a:prstGeom prst="line">
              <a:avLst/>
            </a:prstGeom>
            <a:noFill/>
            <a:ln w="12700">
              <a:solidFill>
                <a:schemeClr val="tx1"/>
              </a:solidFill>
              <a:round/>
              <a:headEnd/>
              <a:tailEnd/>
            </a:ln>
          </p:spPr>
          <p:txBody>
            <a:bodyPr/>
            <a:lstStyle/>
            <a:p>
              <a:endParaRPr lang="en-US"/>
            </a:p>
          </p:txBody>
        </p:sp>
        <p:sp>
          <p:nvSpPr>
            <p:cNvPr id="136337" name="Line 28"/>
            <p:cNvSpPr>
              <a:spLocks noChangeShapeType="1"/>
            </p:cNvSpPr>
            <p:nvPr/>
          </p:nvSpPr>
          <p:spPr bwMode="auto">
            <a:xfrm>
              <a:off x="1152" y="2160"/>
              <a:ext cx="0" cy="144"/>
            </a:xfrm>
            <a:prstGeom prst="line">
              <a:avLst/>
            </a:prstGeom>
            <a:noFill/>
            <a:ln w="12700">
              <a:solidFill>
                <a:schemeClr val="tx1"/>
              </a:solidFill>
              <a:round/>
              <a:headEnd/>
              <a:tailEnd/>
            </a:ln>
          </p:spPr>
          <p:txBody>
            <a:bodyPr/>
            <a:lstStyle/>
            <a:p>
              <a:endParaRPr lang="en-US"/>
            </a:p>
          </p:txBody>
        </p:sp>
        <p:sp>
          <p:nvSpPr>
            <p:cNvPr id="136338" name="Line 29"/>
            <p:cNvSpPr>
              <a:spLocks noChangeShapeType="1"/>
            </p:cNvSpPr>
            <p:nvPr/>
          </p:nvSpPr>
          <p:spPr bwMode="auto">
            <a:xfrm>
              <a:off x="1344" y="2160"/>
              <a:ext cx="0" cy="144"/>
            </a:xfrm>
            <a:prstGeom prst="line">
              <a:avLst/>
            </a:prstGeom>
            <a:noFill/>
            <a:ln w="12700">
              <a:solidFill>
                <a:schemeClr val="tx1"/>
              </a:solidFill>
              <a:round/>
              <a:headEnd/>
              <a:tailEnd/>
            </a:ln>
          </p:spPr>
          <p:txBody>
            <a:bodyPr/>
            <a:lstStyle/>
            <a:p>
              <a:endParaRPr lang="en-US"/>
            </a:p>
          </p:txBody>
        </p:sp>
        <p:sp>
          <p:nvSpPr>
            <p:cNvPr id="136339" name="Line 30"/>
            <p:cNvSpPr>
              <a:spLocks noChangeShapeType="1"/>
            </p:cNvSpPr>
            <p:nvPr/>
          </p:nvSpPr>
          <p:spPr bwMode="auto">
            <a:xfrm>
              <a:off x="1008" y="2304"/>
              <a:ext cx="144" cy="0"/>
            </a:xfrm>
            <a:prstGeom prst="line">
              <a:avLst/>
            </a:prstGeom>
            <a:noFill/>
            <a:ln w="12700">
              <a:solidFill>
                <a:schemeClr val="tx1"/>
              </a:solidFill>
              <a:round/>
              <a:headEnd/>
              <a:tailEnd/>
            </a:ln>
          </p:spPr>
          <p:txBody>
            <a:bodyPr/>
            <a:lstStyle/>
            <a:p>
              <a:endParaRPr lang="en-US"/>
            </a:p>
          </p:txBody>
        </p:sp>
        <p:sp>
          <p:nvSpPr>
            <p:cNvPr id="136340" name="Line 31"/>
            <p:cNvSpPr>
              <a:spLocks noChangeShapeType="1"/>
            </p:cNvSpPr>
            <p:nvPr/>
          </p:nvSpPr>
          <p:spPr bwMode="auto">
            <a:xfrm>
              <a:off x="1344" y="2304"/>
              <a:ext cx="144" cy="0"/>
            </a:xfrm>
            <a:prstGeom prst="line">
              <a:avLst/>
            </a:prstGeom>
            <a:noFill/>
            <a:ln w="12700">
              <a:solidFill>
                <a:schemeClr val="tx1"/>
              </a:solidFill>
              <a:round/>
              <a:headEnd/>
              <a:tailEnd/>
            </a:ln>
          </p:spPr>
          <p:txBody>
            <a:bodyPr/>
            <a:lstStyle/>
            <a:p>
              <a:endParaRPr lang="en-US"/>
            </a:p>
          </p:txBody>
        </p:sp>
        <p:sp>
          <p:nvSpPr>
            <p:cNvPr id="136341" name="Line 32"/>
            <p:cNvSpPr>
              <a:spLocks noChangeShapeType="1"/>
            </p:cNvSpPr>
            <p:nvPr/>
          </p:nvSpPr>
          <p:spPr bwMode="auto">
            <a:xfrm>
              <a:off x="1152" y="2112"/>
              <a:ext cx="192" cy="0"/>
            </a:xfrm>
            <a:prstGeom prst="line">
              <a:avLst/>
            </a:prstGeom>
            <a:noFill/>
            <a:ln w="12700">
              <a:solidFill>
                <a:schemeClr val="tx1"/>
              </a:solidFill>
              <a:round/>
              <a:headEnd/>
              <a:tailEnd/>
            </a:ln>
          </p:spPr>
          <p:txBody>
            <a:bodyPr/>
            <a:lstStyle/>
            <a:p>
              <a:endParaRPr lang="en-US"/>
            </a:p>
          </p:txBody>
        </p:sp>
      </p:grpSp>
      <p:sp>
        <p:nvSpPr>
          <p:cNvPr id="136202" name="Line 33"/>
          <p:cNvSpPr>
            <a:spLocks noChangeShapeType="1"/>
          </p:cNvSpPr>
          <p:nvPr/>
        </p:nvSpPr>
        <p:spPr bwMode="auto">
          <a:xfrm>
            <a:off x="5715000" y="1371600"/>
            <a:ext cx="0" cy="3657600"/>
          </a:xfrm>
          <a:prstGeom prst="line">
            <a:avLst/>
          </a:prstGeom>
          <a:noFill/>
          <a:ln w="12700">
            <a:solidFill>
              <a:schemeClr val="tx1"/>
            </a:solidFill>
            <a:round/>
            <a:headEnd/>
            <a:tailEnd/>
          </a:ln>
        </p:spPr>
        <p:txBody>
          <a:bodyPr/>
          <a:lstStyle/>
          <a:p>
            <a:endParaRPr lang="en-US"/>
          </a:p>
        </p:txBody>
      </p:sp>
      <p:sp>
        <p:nvSpPr>
          <p:cNvPr id="136203" name="Line 34"/>
          <p:cNvSpPr>
            <a:spLocks noChangeShapeType="1"/>
          </p:cNvSpPr>
          <p:nvPr/>
        </p:nvSpPr>
        <p:spPr bwMode="auto">
          <a:xfrm>
            <a:off x="6477000" y="1371600"/>
            <a:ext cx="0" cy="3657600"/>
          </a:xfrm>
          <a:prstGeom prst="line">
            <a:avLst/>
          </a:prstGeom>
          <a:noFill/>
          <a:ln w="12700">
            <a:solidFill>
              <a:schemeClr val="tx1"/>
            </a:solidFill>
            <a:round/>
            <a:headEnd/>
            <a:tailEnd/>
          </a:ln>
        </p:spPr>
        <p:txBody>
          <a:bodyPr/>
          <a:lstStyle/>
          <a:p>
            <a:endParaRPr lang="en-US"/>
          </a:p>
        </p:txBody>
      </p:sp>
      <p:grpSp>
        <p:nvGrpSpPr>
          <p:cNvPr id="6" name="Group 35"/>
          <p:cNvGrpSpPr>
            <a:grpSpLocks/>
          </p:cNvGrpSpPr>
          <p:nvPr/>
        </p:nvGrpSpPr>
        <p:grpSpPr bwMode="auto">
          <a:xfrm>
            <a:off x="3810000" y="3429000"/>
            <a:ext cx="762000" cy="304800"/>
            <a:chOff x="1008" y="2112"/>
            <a:chExt cx="480" cy="192"/>
          </a:xfrm>
        </p:grpSpPr>
        <p:sp>
          <p:nvSpPr>
            <p:cNvPr id="136330" name="Line 36"/>
            <p:cNvSpPr>
              <a:spLocks noChangeShapeType="1"/>
            </p:cNvSpPr>
            <p:nvPr/>
          </p:nvSpPr>
          <p:spPr bwMode="auto">
            <a:xfrm>
              <a:off x="1152" y="2160"/>
              <a:ext cx="192" cy="0"/>
            </a:xfrm>
            <a:prstGeom prst="line">
              <a:avLst/>
            </a:prstGeom>
            <a:noFill/>
            <a:ln w="12700">
              <a:solidFill>
                <a:schemeClr val="tx1"/>
              </a:solidFill>
              <a:round/>
              <a:headEnd/>
              <a:tailEnd/>
            </a:ln>
          </p:spPr>
          <p:txBody>
            <a:bodyPr/>
            <a:lstStyle/>
            <a:p>
              <a:endParaRPr lang="en-US"/>
            </a:p>
          </p:txBody>
        </p:sp>
        <p:sp>
          <p:nvSpPr>
            <p:cNvPr id="136331" name="Line 37"/>
            <p:cNvSpPr>
              <a:spLocks noChangeShapeType="1"/>
            </p:cNvSpPr>
            <p:nvPr/>
          </p:nvSpPr>
          <p:spPr bwMode="auto">
            <a:xfrm>
              <a:off x="1152" y="2160"/>
              <a:ext cx="0" cy="144"/>
            </a:xfrm>
            <a:prstGeom prst="line">
              <a:avLst/>
            </a:prstGeom>
            <a:noFill/>
            <a:ln w="12700">
              <a:solidFill>
                <a:schemeClr val="tx1"/>
              </a:solidFill>
              <a:round/>
              <a:headEnd/>
              <a:tailEnd/>
            </a:ln>
          </p:spPr>
          <p:txBody>
            <a:bodyPr/>
            <a:lstStyle/>
            <a:p>
              <a:endParaRPr lang="en-US"/>
            </a:p>
          </p:txBody>
        </p:sp>
        <p:sp>
          <p:nvSpPr>
            <p:cNvPr id="136332" name="Line 38"/>
            <p:cNvSpPr>
              <a:spLocks noChangeShapeType="1"/>
            </p:cNvSpPr>
            <p:nvPr/>
          </p:nvSpPr>
          <p:spPr bwMode="auto">
            <a:xfrm>
              <a:off x="1344" y="2160"/>
              <a:ext cx="0" cy="144"/>
            </a:xfrm>
            <a:prstGeom prst="line">
              <a:avLst/>
            </a:prstGeom>
            <a:noFill/>
            <a:ln w="12700">
              <a:solidFill>
                <a:schemeClr val="tx1"/>
              </a:solidFill>
              <a:round/>
              <a:headEnd/>
              <a:tailEnd/>
            </a:ln>
          </p:spPr>
          <p:txBody>
            <a:bodyPr/>
            <a:lstStyle/>
            <a:p>
              <a:endParaRPr lang="en-US"/>
            </a:p>
          </p:txBody>
        </p:sp>
        <p:sp>
          <p:nvSpPr>
            <p:cNvPr id="136333" name="Line 39"/>
            <p:cNvSpPr>
              <a:spLocks noChangeShapeType="1"/>
            </p:cNvSpPr>
            <p:nvPr/>
          </p:nvSpPr>
          <p:spPr bwMode="auto">
            <a:xfrm>
              <a:off x="1008" y="2304"/>
              <a:ext cx="144" cy="0"/>
            </a:xfrm>
            <a:prstGeom prst="line">
              <a:avLst/>
            </a:prstGeom>
            <a:noFill/>
            <a:ln w="12700">
              <a:solidFill>
                <a:schemeClr val="tx1"/>
              </a:solidFill>
              <a:round/>
              <a:headEnd/>
              <a:tailEnd/>
            </a:ln>
          </p:spPr>
          <p:txBody>
            <a:bodyPr/>
            <a:lstStyle/>
            <a:p>
              <a:endParaRPr lang="en-US"/>
            </a:p>
          </p:txBody>
        </p:sp>
        <p:sp>
          <p:nvSpPr>
            <p:cNvPr id="136334" name="Line 40"/>
            <p:cNvSpPr>
              <a:spLocks noChangeShapeType="1"/>
            </p:cNvSpPr>
            <p:nvPr/>
          </p:nvSpPr>
          <p:spPr bwMode="auto">
            <a:xfrm>
              <a:off x="1344" y="2304"/>
              <a:ext cx="144" cy="0"/>
            </a:xfrm>
            <a:prstGeom prst="line">
              <a:avLst/>
            </a:prstGeom>
            <a:noFill/>
            <a:ln w="12700">
              <a:solidFill>
                <a:schemeClr val="tx1"/>
              </a:solidFill>
              <a:round/>
              <a:headEnd/>
              <a:tailEnd/>
            </a:ln>
          </p:spPr>
          <p:txBody>
            <a:bodyPr/>
            <a:lstStyle/>
            <a:p>
              <a:endParaRPr lang="en-US"/>
            </a:p>
          </p:txBody>
        </p:sp>
        <p:sp>
          <p:nvSpPr>
            <p:cNvPr id="136335" name="Line 41"/>
            <p:cNvSpPr>
              <a:spLocks noChangeShapeType="1"/>
            </p:cNvSpPr>
            <p:nvPr/>
          </p:nvSpPr>
          <p:spPr bwMode="auto">
            <a:xfrm>
              <a:off x="1152" y="2112"/>
              <a:ext cx="192" cy="0"/>
            </a:xfrm>
            <a:prstGeom prst="line">
              <a:avLst/>
            </a:prstGeom>
            <a:noFill/>
            <a:ln w="12700">
              <a:solidFill>
                <a:schemeClr val="tx1"/>
              </a:solidFill>
              <a:round/>
              <a:headEnd/>
              <a:tailEnd/>
            </a:ln>
          </p:spPr>
          <p:txBody>
            <a:bodyPr/>
            <a:lstStyle/>
            <a:p>
              <a:endParaRPr lang="en-US"/>
            </a:p>
          </p:txBody>
        </p:sp>
      </p:grpSp>
      <p:sp>
        <p:nvSpPr>
          <p:cNvPr id="136205" name="Line 42"/>
          <p:cNvSpPr>
            <a:spLocks noChangeShapeType="1"/>
          </p:cNvSpPr>
          <p:nvPr/>
        </p:nvSpPr>
        <p:spPr bwMode="auto">
          <a:xfrm>
            <a:off x="4495800" y="2057400"/>
            <a:ext cx="914400" cy="0"/>
          </a:xfrm>
          <a:prstGeom prst="line">
            <a:avLst/>
          </a:prstGeom>
          <a:noFill/>
          <a:ln w="12700">
            <a:solidFill>
              <a:schemeClr val="tx1"/>
            </a:solidFill>
            <a:round/>
            <a:headEnd/>
            <a:tailEnd/>
          </a:ln>
        </p:spPr>
        <p:txBody>
          <a:bodyPr/>
          <a:lstStyle/>
          <a:p>
            <a:endParaRPr lang="en-US"/>
          </a:p>
        </p:txBody>
      </p:sp>
      <p:sp>
        <p:nvSpPr>
          <p:cNvPr id="136206" name="Line 43"/>
          <p:cNvSpPr>
            <a:spLocks noChangeShapeType="1"/>
          </p:cNvSpPr>
          <p:nvPr/>
        </p:nvSpPr>
        <p:spPr bwMode="auto">
          <a:xfrm>
            <a:off x="6096000" y="2057400"/>
            <a:ext cx="2286000" cy="0"/>
          </a:xfrm>
          <a:prstGeom prst="line">
            <a:avLst/>
          </a:prstGeom>
          <a:noFill/>
          <a:ln w="12700">
            <a:solidFill>
              <a:schemeClr val="tx1"/>
            </a:solidFill>
            <a:round/>
            <a:headEnd/>
            <a:tailEnd/>
          </a:ln>
        </p:spPr>
        <p:txBody>
          <a:bodyPr/>
          <a:lstStyle/>
          <a:p>
            <a:endParaRPr lang="en-US"/>
          </a:p>
        </p:txBody>
      </p:sp>
      <p:sp>
        <p:nvSpPr>
          <p:cNvPr id="136207" name="Line 44"/>
          <p:cNvSpPr>
            <a:spLocks noChangeShapeType="1"/>
          </p:cNvSpPr>
          <p:nvPr/>
        </p:nvSpPr>
        <p:spPr bwMode="auto">
          <a:xfrm>
            <a:off x="3429000" y="2895600"/>
            <a:ext cx="1295400" cy="0"/>
          </a:xfrm>
          <a:prstGeom prst="line">
            <a:avLst/>
          </a:prstGeom>
          <a:noFill/>
          <a:ln w="12700">
            <a:solidFill>
              <a:schemeClr val="tx1"/>
            </a:solidFill>
            <a:round/>
            <a:headEnd/>
            <a:tailEnd/>
          </a:ln>
        </p:spPr>
        <p:txBody>
          <a:bodyPr/>
          <a:lstStyle/>
          <a:p>
            <a:endParaRPr lang="en-US"/>
          </a:p>
        </p:txBody>
      </p:sp>
      <p:sp>
        <p:nvSpPr>
          <p:cNvPr id="136208" name="Line 45"/>
          <p:cNvSpPr>
            <a:spLocks noChangeShapeType="1"/>
          </p:cNvSpPr>
          <p:nvPr/>
        </p:nvSpPr>
        <p:spPr bwMode="auto">
          <a:xfrm>
            <a:off x="6096000" y="2895600"/>
            <a:ext cx="2286000" cy="0"/>
          </a:xfrm>
          <a:prstGeom prst="line">
            <a:avLst/>
          </a:prstGeom>
          <a:noFill/>
          <a:ln w="12700">
            <a:solidFill>
              <a:schemeClr val="tx1"/>
            </a:solidFill>
            <a:round/>
            <a:headEnd/>
            <a:tailEnd/>
          </a:ln>
        </p:spPr>
        <p:txBody>
          <a:bodyPr/>
          <a:lstStyle/>
          <a:p>
            <a:endParaRPr lang="en-US"/>
          </a:p>
        </p:txBody>
      </p:sp>
      <p:sp>
        <p:nvSpPr>
          <p:cNvPr id="136209" name="Line 46"/>
          <p:cNvSpPr>
            <a:spLocks noChangeShapeType="1"/>
          </p:cNvSpPr>
          <p:nvPr/>
        </p:nvSpPr>
        <p:spPr bwMode="auto">
          <a:xfrm>
            <a:off x="4495800" y="3733800"/>
            <a:ext cx="1600200" cy="0"/>
          </a:xfrm>
          <a:prstGeom prst="line">
            <a:avLst/>
          </a:prstGeom>
          <a:noFill/>
          <a:ln w="12700">
            <a:solidFill>
              <a:schemeClr val="tx1"/>
            </a:solidFill>
            <a:round/>
            <a:headEnd/>
            <a:tailEnd/>
          </a:ln>
        </p:spPr>
        <p:txBody>
          <a:bodyPr/>
          <a:lstStyle/>
          <a:p>
            <a:endParaRPr lang="en-US"/>
          </a:p>
        </p:txBody>
      </p:sp>
      <p:grpSp>
        <p:nvGrpSpPr>
          <p:cNvPr id="7" name="Group 47"/>
          <p:cNvGrpSpPr>
            <a:grpSpLocks/>
          </p:cNvGrpSpPr>
          <p:nvPr/>
        </p:nvGrpSpPr>
        <p:grpSpPr bwMode="auto">
          <a:xfrm>
            <a:off x="6096000" y="3429000"/>
            <a:ext cx="762000" cy="304800"/>
            <a:chOff x="1008" y="2112"/>
            <a:chExt cx="480" cy="192"/>
          </a:xfrm>
        </p:grpSpPr>
        <p:sp>
          <p:nvSpPr>
            <p:cNvPr id="136324" name="Line 48"/>
            <p:cNvSpPr>
              <a:spLocks noChangeShapeType="1"/>
            </p:cNvSpPr>
            <p:nvPr/>
          </p:nvSpPr>
          <p:spPr bwMode="auto">
            <a:xfrm>
              <a:off x="1152" y="2160"/>
              <a:ext cx="192" cy="0"/>
            </a:xfrm>
            <a:prstGeom prst="line">
              <a:avLst/>
            </a:prstGeom>
            <a:noFill/>
            <a:ln w="12700">
              <a:solidFill>
                <a:schemeClr val="tx1"/>
              </a:solidFill>
              <a:round/>
              <a:headEnd/>
              <a:tailEnd/>
            </a:ln>
          </p:spPr>
          <p:txBody>
            <a:bodyPr/>
            <a:lstStyle/>
            <a:p>
              <a:endParaRPr lang="en-US"/>
            </a:p>
          </p:txBody>
        </p:sp>
        <p:sp>
          <p:nvSpPr>
            <p:cNvPr id="136325" name="Line 49"/>
            <p:cNvSpPr>
              <a:spLocks noChangeShapeType="1"/>
            </p:cNvSpPr>
            <p:nvPr/>
          </p:nvSpPr>
          <p:spPr bwMode="auto">
            <a:xfrm>
              <a:off x="1152" y="2160"/>
              <a:ext cx="0" cy="144"/>
            </a:xfrm>
            <a:prstGeom prst="line">
              <a:avLst/>
            </a:prstGeom>
            <a:noFill/>
            <a:ln w="12700">
              <a:solidFill>
                <a:schemeClr val="tx1"/>
              </a:solidFill>
              <a:round/>
              <a:headEnd/>
              <a:tailEnd/>
            </a:ln>
          </p:spPr>
          <p:txBody>
            <a:bodyPr/>
            <a:lstStyle/>
            <a:p>
              <a:endParaRPr lang="en-US"/>
            </a:p>
          </p:txBody>
        </p:sp>
        <p:sp>
          <p:nvSpPr>
            <p:cNvPr id="136326" name="Line 50"/>
            <p:cNvSpPr>
              <a:spLocks noChangeShapeType="1"/>
            </p:cNvSpPr>
            <p:nvPr/>
          </p:nvSpPr>
          <p:spPr bwMode="auto">
            <a:xfrm>
              <a:off x="1344" y="2160"/>
              <a:ext cx="0" cy="144"/>
            </a:xfrm>
            <a:prstGeom prst="line">
              <a:avLst/>
            </a:prstGeom>
            <a:noFill/>
            <a:ln w="12700">
              <a:solidFill>
                <a:schemeClr val="tx1"/>
              </a:solidFill>
              <a:round/>
              <a:headEnd/>
              <a:tailEnd/>
            </a:ln>
          </p:spPr>
          <p:txBody>
            <a:bodyPr/>
            <a:lstStyle/>
            <a:p>
              <a:endParaRPr lang="en-US"/>
            </a:p>
          </p:txBody>
        </p:sp>
        <p:sp>
          <p:nvSpPr>
            <p:cNvPr id="136327" name="Line 51"/>
            <p:cNvSpPr>
              <a:spLocks noChangeShapeType="1"/>
            </p:cNvSpPr>
            <p:nvPr/>
          </p:nvSpPr>
          <p:spPr bwMode="auto">
            <a:xfrm>
              <a:off x="1008" y="2304"/>
              <a:ext cx="144" cy="0"/>
            </a:xfrm>
            <a:prstGeom prst="line">
              <a:avLst/>
            </a:prstGeom>
            <a:noFill/>
            <a:ln w="12700">
              <a:solidFill>
                <a:schemeClr val="tx1"/>
              </a:solidFill>
              <a:round/>
              <a:headEnd/>
              <a:tailEnd/>
            </a:ln>
          </p:spPr>
          <p:txBody>
            <a:bodyPr/>
            <a:lstStyle/>
            <a:p>
              <a:endParaRPr lang="en-US"/>
            </a:p>
          </p:txBody>
        </p:sp>
        <p:sp>
          <p:nvSpPr>
            <p:cNvPr id="136328" name="Line 52"/>
            <p:cNvSpPr>
              <a:spLocks noChangeShapeType="1"/>
            </p:cNvSpPr>
            <p:nvPr/>
          </p:nvSpPr>
          <p:spPr bwMode="auto">
            <a:xfrm>
              <a:off x="1344" y="2304"/>
              <a:ext cx="144" cy="0"/>
            </a:xfrm>
            <a:prstGeom prst="line">
              <a:avLst/>
            </a:prstGeom>
            <a:noFill/>
            <a:ln w="12700">
              <a:solidFill>
                <a:schemeClr val="tx1"/>
              </a:solidFill>
              <a:round/>
              <a:headEnd/>
              <a:tailEnd/>
            </a:ln>
          </p:spPr>
          <p:txBody>
            <a:bodyPr/>
            <a:lstStyle/>
            <a:p>
              <a:endParaRPr lang="en-US"/>
            </a:p>
          </p:txBody>
        </p:sp>
        <p:sp>
          <p:nvSpPr>
            <p:cNvPr id="136329" name="Line 53"/>
            <p:cNvSpPr>
              <a:spLocks noChangeShapeType="1"/>
            </p:cNvSpPr>
            <p:nvPr/>
          </p:nvSpPr>
          <p:spPr bwMode="auto">
            <a:xfrm>
              <a:off x="1152" y="2112"/>
              <a:ext cx="192" cy="0"/>
            </a:xfrm>
            <a:prstGeom prst="line">
              <a:avLst/>
            </a:prstGeom>
            <a:noFill/>
            <a:ln w="12700">
              <a:solidFill>
                <a:schemeClr val="tx1"/>
              </a:solidFill>
              <a:round/>
              <a:headEnd/>
              <a:tailEnd/>
            </a:ln>
          </p:spPr>
          <p:txBody>
            <a:bodyPr/>
            <a:lstStyle/>
            <a:p>
              <a:endParaRPr lang="en-US"/>
            </a:p>
          </p:txBody>
        </p:sp>
      </p:grpSp>
      <p:grpSp>
        <p:nvGrpSpPr>
          <p:cNvPr id="8" name="Group 54"/>
          <p:cNvGrpSpPr>
            <a:grpSpLocks/>
          </p:cNvGrpSpPr>
          <p:nvPr/>
        </p:nvGrpSpPr>
        <p:grpSpPr bwMode="auto">
          <a:xfrm>
            <a:off x="4572000" y="4267200"/>
            <a:ext cx="762000" cy="304800"/>
            <a:chOff x="1008" y="2112"/>
            <a:chExt cx="480" cy="192"/>
          </a:xfrm>
        </p:grpSpPr>
        <p:sp>
          <p:nvSpPr>
            <p:cNvPr id="136318" name="Line 55"/>
            <p:cNvSpPr>
              <a:spLocks noChangeShapeType="1"/>
            </p:cNvSpPr>
            <p:nvPr/>
          </p:nvSpPr>
          <p:spPr bwMode="auto">
            <a:xfrm>
              <a:off x="1152" y="2160"/>
              <a:ext cx="192" cy="0"/>
            </a:xfrm>
            <a:prstGeom prst="line">
              <a:avLst/>
            </a:prstGeom>
            <a:noFill/>
            <a:ln w="12700">
              <a:solidFill>
                <a:schemeClr val="tx1"/>
              </a:solidFill>
              <a:round/>
              <a:headEnd/>
              <a:tailEnd/>
            </a:ln>
          </p:spPr>
          <p:txBody>
            <a:bodyPr/>
            <a:lstStyle/>
            <a:p>
              <a:endParaRPr lang="en-US"/>
            </a:p>
          </p:txBody>
        </p:sp>
        <p:sp>
          <p:nvSpPr>
            <p:cNvPr id="136319" name="Line 56"/>
            <p:cNvSpPr>
              <a:spLocks noChangeShapeType="1"/>
            </p:cNvSpPr>
            <p:nvPr/>
          </p:nvSpPr>
          <p:spPr bwMode="auto">
            <a:xfrm>
              <a:off x="1152" y="2160"/>
              <a:ext cx="0" cy="144"/>
            </a:xfrm>
            <a:prstGeom prst="line">
              <a:avLst/>
            </a:prstGeom>
            <a:noFill/>
            <a:ln w="12700">
              <a:solidFill>
                <a:schemeClr val="tx1"/>
              </a:solidFill>
              <a:round/>
              <a:headEnd/>
              <a:tailEnd/>
            </a:ln>
          </p:spPr>
          <p:txBody>
            <a:bodyPr/>
            <a:lstStyle/>
            <a:p>
              <a:endParaRPr lang="en-US"/>
            </a:p>
          </p:txBody>
        </p:sp>
        <p:sp>
          <p:nvSpPr>
            <p:cNvPr id="136320" name="Line 57"/>
            <p:cNvSpPr>
              <a:spLocks noChangeShapeType="1"/>
            </p:cNvSpPr>
            <p:nvPr/>
          </p:nvSpPr>
          <p:spPr bwMode="auto">
            <a:xfrm>
              <a:off x="1344" y="2160"/>
              <a:ext cx="0" cy="144"/>
            </a:xfrm>
            <a:prstGeom prst="line">
              <a:avLst/>
            </a:prstGeom>
            <a:noFill/>
            <a:ln w="12700">
              <a:solidFill>
                <a:schemeClr val="tx1"/>
              </a:solidFill>
              <a:round/>
              <a:headEnd/>
              <a:tailEnd/>
            </a:ln>
          </p:spPr>
          <p:txBody>
            <a:bodyPr/>
            <a:lstStyle/>
            <a:p>
              <a:endParaRPr lang="en-US"/>
            </a:p>
          </p:txBody>
        </p:sp>
        <p:sp>
          <p:nvSpPr>
            <p:cNvPr id="136321" name="Line 58"/>
            <p:cNvSpPr>
              <a:spLocks noChangeShapeType="1"/>
            </p:cNvSpPr>
            <p:nvPr/>
          </p:nvSpPr>
          <p:spPr bwMode="auto">
            <a:xfrm>
              <a:off x="1008" y="2304"/>
              <a:ext cx="144" cy="0"/>
            </a:xfrm>
            <a:prstGeom prst="line">
              <a:avLst/>
            </a:prstGeom>
            <a:noFill/>
            <a:ln w="12700">
              <a:solidFill>
                <a:schemeClr val="tx1"/>
              </a:solidFill>
              <a:round/>
              <a:headEnd/>
              <a:tailEnd/>
            </a:ln>
          </p:spPr>
          <p:txBody>
            <a:bodyPr/>
            <a:lstStyle/>
            <a:p>
              <a:endParaRPr lang="en-US"/>
            </a:p>
          </p:txBody>
        </p:sp>
        <p:sp>
          <p:nvSpPr>
            <p:cNvPr id="136322" name="Line 59"/>
            <p:cNvSpPr>
              <a:spLocks noChangeShapeType="1"/>
            </p:cNvSpPr>
            <p:nvPr/>
          </p:nvSpPr>
          <p:spPr bwMode="auto">
            <a:xfrm>
              <a:off x="1344" y="2304"/>
              <a:ext cx="144" cy="0"/>
            </a:xfrm>
            <a:prstGeom prst="line">
              <a:avLst/>
            </a:prstGeom>
            <a:noFill/>
            <a:ln w="12700">
              <a:solidFill>
                <a:schemeClr val="tx1"/>
              </a:solidFill>
              <a:round/>
              <a:headEnd/>
              <a:tailEnd/>
            </a:ln>
          </p:spPr>
          <p:txBody>
            <a:bodyPr/>
            <a:lstStyle/>
            <a:p>
              <a:endParaRPr lang="en-US"/>
            </a:p>
          </p:txBody>
        </p:sp>
        <p:sp>
          <p:nvSpPr>
            <p:cNvPr id="136323" name="Line 60"/>
            <p:cNvSpPr>
              <a:spLocks noChangeShapeType="1"/>
            </p:cNvSpPr>
            <p:nvPr/>
          </p:nvSpPr>
          <p:spPr bwMode="auto">
            <a:xfrm>
              <a:off x="1152" y="2112"/>
              <a:ext cx="192" cy="0"/>
            </a:xfrm>
            <a:prstGeom prst="line">
              <a:avLst/>
            </a:prstGeom>
            <a:noFill/>
            <a:ln w="12700">
              <a:solidFill>
                <a:schemeClr val="tx1"/>
              </a:solidFill>
              <a:round/>
              <a:headEnd/>
              <a:tailEnd/>
            </a:ln>
          </p:spPr>
          <p:txBody>
            <a:bodyPr/>
            <a:lstStyle/>
            <a:p>
              <a:endParaRPr lang="en-US"/>
            </a:p>
          </p:txBody>
        </p:sp>
      </p:grpSp>
      <p:grpSp>
        <p:nvGrpSpPr>
          <p:cNvPr id="9" name="Group 61"/>
          <p:cNvGrpSpPr>
            <a:grpSpLocks/>
          </p:cNvGrpSpPr>
          <p:nvPr/>
        </p:nvGrpSpPr>
        <p:grpSpPr bwMode="auto">
          <a:xfrm>
            <a:off x="6096000" y="4267200"/>
            <a:ext cx="762000" cy="304800"/>
            <a:chOff x="1008" y="2112"/>
            <a:chExt cx="480" cy="192"/>
          </a:xfrm>
        </p:grpSpPr>
        <p:sp>
          <p:nvSpPr>
            <p:cNvPr id="136312" name="Line 62"/>
            <p:cNvSpPr>
              <a:spLocks noChangeShapeType="1"/>
            </p:cNvSpPr>
            <p:nvPr/>
          </p:nvSpPr>
          <p:spPr bwMode="auto">
            <a:xfrm>
              <a:off x="1152" y="2160"/>
              <a:ext cx="192" cy="0"/>
            </a:xfrm>
            <a:prstGeom prst="line">
              <a:avLst/>
            </a:prstGeom>
            <a:noFill/>
            <a:ln w="12700">
              <a:solidFill>
                <a:schemeClr val="tx1"/>
              </a:solidFill>
              <a:round/>
              <a:headEnd/>
              <a:tailEnd/>
            </a:ln>
          </p:spPr>
          <p:txBody>
            <a:bodyPr/>
            <a:lstStyle/>
            <a:p>
              <a:endParaRPr lang="en-US"/>
            </a:p>
          </p:txBody>
        </p:sp>
        <p:sp>
          <p:nvSpPr>
            <p:cNvPr id="136313" name="Line 63"/>
            <p:cNvSpPr>
              <a:spLocks noChangeShapeType="1"/>
            </p:cNvSpPr>
            <p:nvPr/>
          </p:nvSpPr>
          <p:spPr bwMode="auto">
            <a:xfrm>
              <a:off x="1152" y="2160"/>
              <a:ext cx="0" cy="144"/>
            </a:xfrm>
            <a:prstGeom prst="line">
              <a:avLst/>
            </a:prstGeom>
            <a:noFill/>
            <a:ln w="12700">
              <a:solidFill>
                <a:schemeClr val="tx1"/>
              </a:solidFill>
              <a:round/>
              <a:headEnd/>
              <a:tailEnd/>
            </a:ln>
          </p:spPr>
          <p:txBody>
            <a:bodyPr/>
            <a:lstStyle/>
            <a:p>
              <a:endParaRPr lang="en-US"/>
            </a:p>
          </p:txBody>
        </p:sp>
        <p:sp>
          <p:nvSpPr>
            <p:cNvPr id="136314" name="Line 64"/>
            <p:cNvSpPr>
              <a:spLocks noChangeShapeType="1"/>
            </p:cNvSpPr>
            <p:nvPr/>
          </p:nvSpPr>
          <p:spPr bwMode="auto">
            <a:xfrm>
              <a:off x="1344" y="2160"/>
              <a:ext cx="0" cy="144"/>
            </a:xfrm>
            <a:prstGeom prst="line">
              <a:avLst/>
            </a:prstGeom>
            <a:noFill/>
            <a:ln w="12700">
              <a:solidFill>
                <a:schemeClr val="tx1"/>
              </a:solidFill>
              <a:round/>
              <a:headEnd/>
              <a:tailEnd/>
            </a:ln>
          </p:spPr>
          <p:txBody>
            <a:bodyPr/>
            <a:lstStyle/>
            <a:p>
              <a:endParaRPr lang="en-US"/>
            </a:p>
          </p:txBody>
        </p:sp>
        <p:sp>
          <p:nvSpPr>
            <p:cNvPr id="136315" name="Line 65"/>
            <p:cNvSpPr>
              <a:spLocks noChangeShapeType="1"/>
            </p:cNvSpPr>
            <p:nvPr/>
          </p:nvSpPr>
          <p:spPr bwMode="auto">
            <a:xfrm>
              <a:off x="1008" y="2304"/>
              <a:ext cx="144" cy="0"/>
            </a:xfrm>
            <a:prstGeom prst="line">
              <a:avLst/>
            </a:prstGeom>
            <a:noFill/>
            <a:ln w="12700">
              <a:solidFill>
                <a:schemeClr val="tx1"/>
              </a:solidFill>
              <a:round/>
              <a:headEnd/>
              <a:tailEnd/>
            </a:ln>
          </p:spPr>
          <p:txBody>
            <a:bodyPr/>
            <a:lstStyle/>
            <a:p>
              <a:endParaRPr lang="en-US"/>
            </a:p>
          </p:txBody>
        </p:sp>
        <p:sp>
          <p:nvSpPr>
            <p:cNvPr id="136316" name="Line 66"/>
            <p:cNvSpPr>
              <a:spLocks noChangeShapeType="1"/>
            </p:cNvSpPr>
            <p:nvPr/>
          </p:nvSpPr>
          <p:spPr bwMode="auto">
            <a:xfrm>
              <a:off x="1344" y="2304"/>
              <a:ext cx="144" cy="0"/>
            </a:xfrm>
            <a:prstGeom prst="line">
              <a:avLst/>
            </a:prstGeom>
            <a:noFill/>
            <a:ln w="12700">
              <a:solidFill>
                <a:schemeClr val="tx1"/>
              </a:solidFill>
              <a:round/>
              <a:headEnd/>
              <a:tailEnd/>
            </a:ln>
          </p:spPr>
          <p:txBody>
            <a:bodyPr/>
            <a:lstStyle/>
            <a:p>
              <a:endParaRPr lang="en-US"/>
            </a:p>
          </p:txBody>
        </p:sp>
        <p:sp>
          <p:nvSpPr>
            <p:cNvPr id="136317" name="Line 67"/>
            <p:cNvSpPr>
              <a:spLocks noChangeShapeType="1"/>
            </p:cNvSpPr>
            <p:nvPr/>
          </p:nvSpPr>
          <p:spPr bwMode="auto">
            <a:xfrm>
              <a:off x="1152" y="2112"/>
              <a:ext cx="192" cy="0"/>
            </a:xfrm>
            <a:prstGeom prst="line">
              <a:avLst/>
            </a:prstGeom>
            <a:noFill/>
            <a:ln w="12700">
              <a:solidFill>
                <a:schemeClr val="tx1"/>
              </a:solidFill>
              <a:round/>
              <a:headEnd/>
              <a:tailEnd/>
            </a:ln>
          </p:spPr>
          <p:txBody>
            <a:bodyPr/>
            <a:lstStyle/>
            <a:p>
              <a:endParaRPr lang="en-US"/>
            </a:p>
          </p:txBody>
        </p:sp>
      </p:grpSp>
      <p:sp>
        <p:nvSpPr>
          <p:cNvPr id="136213" name="Line 68"/>
          <p:cNvSpPr>
            <a:spLocks noChangeShapeType="1"/>
          </p:cNvSpPr>
          <p:nvPr/>
        </p:nvSpPr>
        <p:spPr bwMode="auto">
          <a:xfrm>
            <a:off x="5334000" y="4572000"/>
            <a:ext cx="914400" cy="0"/>
          </a:xfrm>
          <a:prstGeom prst="line">
            <a:avLst/>
          </a:prstGeom>
          <a:noFill/>
          <a:ln w="12700">
            <a:solidFill>
              <a:schemeClr val="tx1"/>
            </a:solidFill>
            <a:round/>
            <a:headEnd/>
            <a:tailEnd/>
          </a:ln>
        </p:spPr>
        <p:txBody>
          <a:bodyPr/>
          <a:lstStyle/>
          <a:p>
            <a:endParaRPr lang="en-US"/>
          </a:p>
        </p:txBody>
      </p:sp>
      <p:sp>
        <p:nvSpPr>
          <p:cNvPr id="136214" name="Line 69"/>
          <p:cNvSpPr>
            <a:spLocks noChangeShapeType="1"/>
          </p:cNvSpPr>
          <p:nvPr/>
        </p:nvSpPr>
        <p:spPr bwMode="auto">
          <a:xfrm>
            <a:off x="3429000" y="4572000"/>
            <a:ext cx="1295400" cy="0"/>
          </a:xfrm>
          <a:prstGeom prst="line">
            <a:avLst/>
          </a:prstGeom>
          <a:noFill/>
          <a:ln w="12700">
            <a:solidFill>
              <a:schemeClr val="tx1"/>
            </a:solidFill>
            <a:round/>
            <a:headEnd/>
            <a:tailEnd/>
          </a:ln>
        </p:spPr>
        <p:txBody>
          <a:bodyPr/>
          <a:lstStyle/>
          <a:p>
            <a:endParaRPr lang="en-US"/>
          </a:p>
        </p:txBody>
      </p:sp>
      <p:sp>
        <p:nvSpPr>
          <p:cNvPr id="136215" name="Line 70"/>
          <p:cNvSpPr>
            <a:spLocks noChangeShapeType="1"/>
          </p:cNvSpPr>
          <p:nvPr/>
        </p:nvSpPr>
        <p:spPr bwMode="auto">
          <a:xfrm>
            <a:off x="6781800" y="3733800"/>
            <a:ext cx="1600200" cy="0"/>
          </a:xfrm>
          <a:prstGeom prst="line">
            <a:avLst/>
          </a:prstGeom>
          <a:noFill/>
          <a:ln w="12700">
            <a:solidFill>
              <a:schemeClr val="tx1"/>
            </a:solidFill>
            <a:round/>
            <a:headEnd/>
            <a:tailEnd/>
          </a:ln>
        </p:spPr>
        <p:txBody>
          <a:bodyPr/>
          <a:lstStyle/>
          <a:p>
            <a:endParaRPr lang="en-US"/>
          </a:p>
        </p:txBody>
      </p:sp>
      <p:sp>
        <p:nvSpPr>
          <p:cNvPr id="136216" name="Line 71"/>
          <p:cNvSpPr>
            <a:spLocks noChangeShapeType="1"/>
          </p:cNvSpPr>
          <p:nvPr/>
        </p:nvSpPr>
        <p:spPr bwMode="auto">
          <a:xfrm>
            <a:off x="6781800" y="4572000"/>
            <a:ext cx="1600200" cy="0"/>
          </a:xfrm>
          <a:prstGeom prst="line">
            <a:avLst/>
          </a:prstGeom>
          <a:noFill/>
          <a:ln w="12700">
            <a:solidFill>
              <a:schemeClr val="tx1"/>
            </a:solidFill>
            <a:round/>
            <a:headEnd/>
            <a:tailEnd/>
          </a:ln>
        </p:spPr>
        <p:txBody>
          <a:bodyPr/>
          <a:lstStyle/>
          <a:p>
            <a:endParaRPr lang="en-US"/>
          </a:p>
        </p:txBody>
      </p:sp>
      <p:grpSp>
        <p:nvGrpSpPr>
          <p:cNvPr id="10" name="Group 72"/>
          <p:cNvGrpSpPr>
            <a:grpSpLocks/>
          </p:cNvGrpSpPr>
          <p:nvPr/>
        </p:nvGrpSpPr>
        <p:grpSpPr bwMode="auto">
          <a:xfrm>
            <a:off x="7239000" y="1295400"/>
            <a:ext cx="533400" cy="762000"/>
            <a:chOff x="3408" y="1104"/>
            <a:chExt cx="336" cy="480"/>
          </a:xfrm>
        </p:grpSpPr>
        <p:grpSp>
          <p:nvGrpSpPr>
            <p:cNvPr id="11" name="Group 73"/>
            <p:cNvGrpSpPr>
              <a:grpSpLocks/>
            </p:cNvGrpSpPr>
            <p:nvPr/>
          </p:nvGrpSpPr>
          <p:grpSpPr bwMode="auto">
            <a:xfrm rot="5400000">
              <a:off x="3384" y="1224"/>
              <a:ext cx="480" cy="240"/>
              <a:chOff x="480" y="1296"/>
              <a:chExt cx="480" cy="240"/>
            </a:xfrm>
          </p:grpSpPr>
          <p:grpSp>
            <p:nvGrpSpPr>
              <p:cNvPr id="12" name="Group 74"/>
              <p:cNvGrpSpPr>
                <a:grpSpLocks/>
              </p:cNvGrpSpPr>
              <p:nvPr/>
            </p:nvGrpSpPr>
            <p:grpSpPr bwMode="auto">
              <a:xfrm>
                <a:off x="480" y="1344"/>
                <a:ext cx="480" cy="192"/>
                <a:chOff x="1008" y="2112"/>
                <a:chExt cx="480" cy="192"/>
              </a:xfrm>
            </p:grpSpPr>
            <p:sp>
              <p:nvSpPr>
                <p:cNvPr id="136306" name="Line 75"/>
                <p:cNvSpPr>
                  <a:spLocks noChangeShapeType="1"/>
                </p:cNvSpPr>
                <p:nvPr/>
              </p:nvSpPr>
              <p:spPr bwMode="auto">
                <a:xfrm>
                  <a:off x="1152" y="2160"/>
                  <a:ext cx="192" cy="0"/>
                </a:xfrm>
                <a:prstGeom prst="line">
                  <a:avLst/>
                </a:prstGeom>
                <a:noFill/>
                <a:ln w="12700">
                  <a:solidFill>
                    <a:schemeClr val="tx1"/>
                  </a:solidFill>
                  <a:round/>
                  <a:headEnd/>
                  <a:tailEnd/>
                </a:ln>
              </p:spPr>
              <p:txBody>
                <a:bodyPr/>
                <a:lstStyle/>
                <a:p>
                  <a:endParaRPr lang="en-US"/>
                </a:p>
              </p:txBody>
            </p:sp>
            <p:sp>
              <p:nvSpPr>
                <p:cNvPr id="136307" name="Line 76"/>
                <p:cNvSpPr>
                  <a:spLocks noChangeShapeType="1"/>
                </p:cNvSpPr>
                <p:nvPr/>
              </p:nvSpPr>
              <p:spPr bwMode="auto">
                <a:xfrm>
                  <a:off x="1152" y="2160"/>
                  <a:ext cx="0" cy="144"/>
                </a:xfrm>
                <a:prstGeom prst="line">
                  <a:avLst/>
                </a:prstGeom>
                <a:noFill/>
                <a:ln w="12700">
                  <a:solidFill>
                    <a:schemeClr val="tx1"/>
                  </a:solidFill>
                  <a:round/>
                  <a:headEnd/>
                  <a:tailEnd/>
                </a:ln>
              </p:spPr>
              <p:txBody>
                <a:bodyPr/>
                <a:lstStyle/>
                <a:p>
                  <a:endParaRPr lang="en-US"/>
                </a:p>
              </p:txBody>
            </p:sp>
            <p:sp>
              <p:nvSpPr>
                <p:cNvPr id="136308" name="Line 77"/>
                <p:cNvSpPr>
                  <a:spLocks noChangeShapeType="1"/>
                </p:cNvSpPr>
                <p:nvPr/>
              </p:nvSpPr>
              <p:spPr bwMode="auto">
                <a:xfrm>
                  <a:off x="1344" y="2160"/>
                  <a:ext cx="0" cy="144"/>
                </a:xfrm>
                <a:prstGeom prst="line">
                  <a:avLst/>
                </a:prstGeom>
                <a:noFill/>
                <a:ln w="12700">
                  <a:solidFill>
                    <a:schemeClr val="tx1"/>
                  </a:solidFill>
                  <a:round/>
                  <a:headEnd/>
                  <a:tailEnd/>
                </a:ln>
              </p:spPr>
              <p:txBody>
                <a:bodyPr/>
                <a:lstStyle/>
                <a:p>
                  <a:endParaRPr lang="en-US"/>
                </a:p>
              </p:txBody>
            </p:sp>
            <p:sp>
              <p:nvSpPr>
                <p:cNvPr id="136309" name="Line 78"/>
                <p:cNvSpPr>
                  <a:spLocks noChangeShapeType="1"/>
                </p:cNvSpPr>
                <p:nvPr/>
              </p:nvSpPr>
              <p:spPr bwMode="auto">
                <a:xfrm>
                  <a:off x="1008" y="2304"/>
                  <a:ext cx="144" cy="0"/>
                </a:xfrm>
                <a:prstGeom prst="line">
                  <a:avLst/>
                </a:prstGeom>
                <a:noFill/>
                <a:ln w="12700">
                  <a:solidFill>
                    <a:schemeClr val="tx1"/>
                  </a:solidFill>
                  <a:round/>
                  <a:headEnd/>
                  <a:tailEnd/>
                </a:ln>
              </p:spPr>
              <p:txBody>
                <a:bodyPr/>
                <a:lstStyle/>
                <a:p>
                  <a:endParaRPr lang="en-US"/>
                </a:p>
              </p:txBody>
            </p:sp>
            <p:sp>
              <p:nvSpPr>
                <p:cNvPr id="136310" name="Line 79"/>
                <p:cNvSpPr>
                  <a:spLocks noChangeShapeType="1"/>
                </p:cNvSpPr>
                <p:nvPr/>
              </p:nvSpPr>
              <p:spPr bwMode="auto">
                <a:xfrm>
                  <a:off x="1344" y="2304"/>
                  <a:ext cx="144" cy="0"/>
                </a:xfrm>
                <a:prstGeom prst="line">
                  <a:avLst/>
                </a:prstGeom>
                <a:noFill/>
                <a:ln w="12700">
                  <a:solidFill>
                    <a:schemeClr val="tx1"/>
                  </a:solidFill>
                  <a:round/>
                  <a:headEnd/>
                  <a:tailEnd/>
                </a:ln>
              </p:spPr>
              <p:txBody>
                <a:bodyPr/>
                <a:lstStyle/>
                <a:p>
                  <a:endParaRPr lang="en-US"/>
                </a:p>
              </p:txBody>
            </p:sp>
            <p:sp>
              <p:nvSpPr>
                <p:cNvPr id="136311" name="Line 80"/>
                <p:cNvSpPr>
                  <a:spLocks noChangeShapeType="1"/>
                </p:cNvSpPr>
                <p:nvPr/>
              </p:nvSpPr>
              <p:spPr bwMode="auto">
                <a:xfrm>
                  <a:off x="1152" y="2112"/>
                  <a:ext cx="192" cy="0"/>
                </a:xfrm>
                <a:prstGeom prst="line">
                  <a:avLst/>
                </a:prstGeom>
                <a:noFill/>
                <a:ln w="12700">
                  <a:solidFill>
                    <a:schemeClr val="tx1"/>
                  </a:solidFill>
                  <a:round/>
                  <a:headEnd/>
                  <a:tailEnd/>
                </a:ln>
              </p:spPr>
              <p:txBody>
                <a:bodyPr/>
                <a:lstStyle/>
                <a:p>
                  <a:endParaRPr lang="en-US"/>
                </a:p>
              </p:txBody>
            </p:sp>
          </p:grpSp>
          <p:sp>
            <p:nvSpPr>
              <p:cNvPr id="136305" name="Oval 81"/>
              <p:cNvSpPr>
                <a:spLocks noChangeArrowheads="1"/>
              </p:cNvSpPr>
              <p:nvPr/>
            </p:nvSpPr>
            <p:spPr bwMode="auto">
              <a:xfrm>
                <a:off x="672" y="1296"/>
                <a:ext cx="48" cy="48"/>
              </a:xfrm>
              <a:prstGeom prst="ellipse">
                <a:avLst/>
              </a:prstGeom>
              <a:noFill/>
              <a:ln w="12700">
                <a:solidFill>
                  <a:schemeClr val="tx1"/>
                </a:solidFill>
                <a:round/>
                <a:headEnd/>
                <a:tailEnd/>
              </a:ln>
            </p:spPr>
            <p:txBody>
              <a:bodyPr wrap="none" anchor="ctr"/>
              <a:lstStyle/>
              <a:p>
                <a:endParaRPr lang="en-US"/>
              </a:p>
            </p:txBody>
          </p:sp>
        </p:grpSp>
        <p:sp>
          <p:nvSpPr>
            <p:cNvPr id="136303" name="Line 82"/>
            <p:cNvSpPr>
              <a:spLocks noChangeShapeType="1"/>
            </p:cNvSpPr>
            <p:nvPr/>
          </p:nvSpPr>
          <p:spPr bwMode="auto">
            <a:xfrm>
              <a:off x="3408" y="1104"/>
              <a:ext cx="192" cy="0"/>
            </a:xfrm>
            <a:prstGeom prst="line">
              <a:avLst/>
            </a:prstGeom>
            <a:noFill/>
            <a:ln w="28575">
              <a:solidFill>
                <a:schemeClr val="tx1"/>
              </a:solidFill>
              <a:round/>
              <a:headEnd/>
              <a:tailEnd/>
            </a:ln>
          </p:spPr>
          <p:txBody>
            <a:bodyPr/>
            <a:lstStyle/>
            <a:p>
              <a:endParaRPr lang="en-US"/>
            </a:p>
          </p:txBody>
        </p:sp>
      </p:grpSp>
      <p:grpSp>
        <p:nvGrpSpPr>
          <p:cNvPr id="13" name="Group 83"/>
          <p:cNvGrpSpPr>
            <a:grpSpLocks/>
          </p:cNvGrpSpPr>
          <p:nvPr/>
        </p:nvGrpSpPr>
        <p:grpSpPr bwMode="auto">
          <a:xfrm>
            <a:off x="7315200" y="2133600"/>
            <a:ext cx="533400" cy="762000"/>
            <a:chOff x="3408" y="1104"/>
            <a:chExt cx="336" cy="480"/>
          </a:xfrm>
        </p:grpSpPr>
        <p:grpSp>
          <p:nvGrpSpPr>
            <p:cNvPr id="14" name="Group 84"/>
            <p:cNvGrpSpPr>
              <a:grpSpLocks/>
            </p:cNvGrpSpPr>
            <p:nvPr/>
          </p:nvGrpSpPr>
          <p:grpSpPr bwMode="auto">
            <a:xfrm rot="5400000">
              <a:off x="3384" y="1224"/>
              <a:ext cx="480" cy="240"/>
              <a:chOff x="480" y="1296"/>
              <a:chExt cx="480" cy="240"/>
            </a:xfrm>
          </p:grpSpPr>
          <p:grpSp>
            <p:nvGrpSpPr>
              <p:cNvPr id="15" name="Group 85"/>
              <p:cNvGrpSpPr>
                <a:grpSpLocks/>
              </p:cNvGrpSpPr>
              <p:nvPr/>
            </p:nvGrpSpPr>
            <p:grpSpPr bwMode="auto">
              <a:xfrm>
                <a:off x="480" y="1344"/>
                <a:ext cx="480" cy="192"/>
                <a:chOff x="1008" y="2112"/>
                <a:chExt cx="480" cy="192"/>
              </a:xfrm>
            </p:grpSpPr>
            <p:sp>
              <p:nvSpPr>
                <p:cNvPr id="136296" name="Line 86"/>
                <p:cNvSpPr>
                  <a:spLocks noChangeShapeType="1"/>
                </p:cNvSpPr>
                <p:nvPr/>
              </p:nvSpPr>
              <p:spPr bwMode="auto">
                <a:xfrm>
                  <a:off x="1152" y="2160"/>
                  <a:ext cx="192" cy="0"/>
                </a:xfrm>
                <a:prstGeom prst="line">
                  <a:avLst/>
                </a:prstGeom>
                <a:noFill/>
                <a:ln w="12700">
                  <a:solidFill>
                    <a:schemeClr val="tx1"/>
                  </a:solidFill>
                  <a:round/>
                  <a:headEnd/>
                  <a:tailEnd/>
                </a:ln>
              </p:spPr>
              <p:txBody>
                <a:bodyPr/>
                <a:lstStyle/>
                <a:p>
                  <a:endParaRPr lang="en-US"/>
                </a:p>
              </p:txBody>
            </p:sp>
            <p:sp>
              <p:nvSpPr>
                <p:cNvPr id="136297" name="Line 87"/>
                <p:cNvSpPr>
                  <a:spLocks noChangeShapeType="1"/>
                </p:cNvSpPr>
                <p:nvPr/>
              </p:nvSpPr>
              <p:spPr bwMode="auto">
                <a:xfrm>
                  <a:off x="1152" y="2160"/>
                  <a:ext cx="0" cy="144"/>
                </a:xfrm>
                <a:prstGeom prst="line">
                  <a:avLst/>
                </a:prstGeom>
                <a:noFill/>
                <a:ln w="12700">
                  <a:solidFill>
                    <a:schemeClr val="tx1"/>
                  </a:solidFill>
                  <a:round/>
                  <a:headEnd/>
                  <a:tailEnd/>
                </a:ln>
              </p:spPr>
              <p:txBody>
                <a:bodyPr/>
                <a:lstStyle/>
                <a:p>
                  <a:endParaRPr lang="en-US"/>
                </a:p>
              </p:txBody>
            </p:sp>
            <p:sp>
              <p:nvSpPr>
                <p:cNvPr id="136298" name="Line 88"/>
                <p:cNvSpPr>
                  <a:spLocks noChangeShapeType="1"/>
                </p:cNvSpPr>
                <p:nvPr/>
              </p:nvSpPr>
              <p:spPr bwMode="auto">
                <a:xfrm>
                  <a:off x="1344" y="2160"/>
                  <a:ext cx="0" cy="144"/>
                </a:xfrm>
                <a:prstGeom prst="line">
                  <a:avLst/>
                </a:prstGeom>
                <a:noFill/>
                <a:ln w="12700">
                  <a:solidFill>
                    <a:schemeClr val="tx1"/>
                  </a:solidFill>
                  <a:round/>
                  <a:headEnd/>
                  <a:tailEnd/>
                </a:ln>
              </p:spPr>
              <p:txBody>
                <a:bodyPr/>
                <a:lstStyle/>
                <a:p>
                  <a:endParaRPr lang="en-US"/>
                </a:p>
              </p:txBody>
            </p:sp>
            <p:sp>
              <p:nvSpPr>
                <p:cNvPr id="136299" name="Line 89"/>
                <p:cNvSpPr>
                  <a:spLocks noChangeShapeType="1"/>
                </p:cNvSpPr>
                <p:nvPr/>
              </p:nvSpPr>
              <p:spPr bwMode="auto">
                <a:xfrm>
                  <a:off x="1008" y="2304"/>
                  <a:ext cx="144" cy="0"/>
                </a:xfrm>
                <a:prstGeom prst="line">
                  <a:avLst/>
                </a:prstGeom>
                <a:noFill/>
                <a:ln w="12700">
                  <a:solidFill>
                    <a:schemeClr val="tx1"/>
                  </a:solidFill>
                  <a:round/>
                  <a:headEnd/>
                  <a:tailEnd/>
                </a:ln>
              </p:spPr>
              <p:txBody>
                <a:bodyPr/>
                <a:lstStyle/>
                <a:p>
                  <a:endParaRPr lang="en-US"/>
                </a:p>
              </p:txBody>
            </p:sp>
            <p:sp>
              <p:nvSpPr>
                <p:cNvPr id="136300" name="Line 90"/>
                <p:cNvSpPr>
                  <a:spLocks noChangeShapeType="1"/>
                </p:cNvSpPr>
                <p:nvPr/>
              </p:nvSpPr>
              <p:spPr bwMode="auto">
                <a:xfrm>
                  <a:off x="1344" y="2304"/>
                  <a:ext cx="144" cy="0"/>
                </a:xfrm>
                <a:prstGeom prst="line">
                  <a:avLst/>
                </a:prstGeom>
                <a:noFill/>
                <a:ln w="12700">
                  <a:solidFill>
                    <a:schemeClr val="tx1"/>
                  </a:solidFill>
                  <a:round/>
                  <a:headEnd/>
                  <a:tailEnd/>
                </a:ln>
              </p:spPr>
              <p:txBody>
                <a:bodyPr/>
                <a:lstStyle/>
                <a:p>
                  <a:endParaRPr lang="en-US"/>
                </a:p>
              </p:txBody>
            </p:sp>
            <p:sp>
              <p:nvSpPr>
                <p:cNvPr id="136301" name="Line 91"/>
                <p:cNvSpPr>
                  <a:spLocks noChangeShapeType="1"/>
                </p:cNvSpPr>
                <p:nvPr/>
              </p:nvSpPr>
              <p:spPr bwMode="auto">
                <a:xfrm>
                  <a:off x="1152" y="2112"/>
                  <a:ext cx="192" cy="0"/>
                </a:xfrm>
                <a:prstGeom prst="line">
                  <a:avLst/>
                </a:prstGeom>
                <a:noFill/>
                <a:ln w="12700">
                  <a:solidFill>
                    <a:schemeClr val="tx1"/>
                  </a:solidFill>
                  <a:round/>
                  <a:headEnd/>
                  <a:tailEnd/>
                </a:ln>
              </p:spPr>
              <p:txBody>
                <a:bodyPr/>
                <a:lstStyle/>
                <a:p>
                  <a:endParaRPr lang="en-US"/>
                </a:p>
              </p:txBody>
            </p:sp>
          </p:grpSp>
          <p:sp>
            <p:nvSpPr>
              <p:cNvPr id="136295" name="Oval 92"/>
              <p:cNvSpPr>
                <a:spLocks noChangeArrowheads="1"/>
              </p:cNvSpPr>
              <p:nvPr/>
            </p:nvSpPr>
            <p:spPr bwMode="auto">
              <a:xfrm>
                <a:off x="672" y="1296"/>
                <a:ext cx="48" cy="48"/>
              </a:xfrm>
              <a:prstGeom prst="ellipse">
                <a:avLst/>
              </a:prstGeom>
              <a:noFill/>
              <a:ln w="12700">
                <a:solidFill>
                  <a:schemeClr val="tx1"/>
                </a:solidFill>
                <a:round/>
                <a:headEnd/>
                <a:tailEnd/>
              </a:ln>
            </p:spPr>
            <p:txBody>
              <a:bodyPr wrap="none" anchor="ctr"/>
              <a:lstStyle/>
              <a:p>
                <a:endParaRPr lang="en-US"/>
              </a:p>
            </p:txBody>
          </p:sp>
        </p:grpSp>
        <p:sp>
          <p:nvSpPr>
            <p:cNvPr id="136293" name="Line 93"/>
            <p:cNvSpPr>
              <a:spLocks noChangeShapeType="1"/>
            </p:cNvSpPr>
            <p:nvPr/>
          </p:nvSpPr>
          <p:spPr bwMode="auto">
            <a:xfrm>
              <a:off x="3408" y="1104"/>
              <a:ext cx="192" cy="0"/>
            </a:xfrm>
            <a:prstGeom prst="line">
              <a:avLst/>
            </a:prstGeom>
            <a:noFill/>
            <a:ln w="28575">
              <a:solidFill>
                <a:schemeClr val="tx1"/>
              </a:solidFill>
              <a:round/>
              <a:headEnd/>
              <a:tailEnd/>
            </a:ln>
          </p:spPr>
          <p:txBody>
            <a:bodyPr/>
            <a:lstStyle/>
            <a:p>
              <a:endParaRPr lang="en-US"/>
            </a:p>
          </p:txBody>
        </p:sp>
      </p:grpSp>
      <p:grpSp>
        <p:nvGrpSpPr>
          <p:cNvPr id="16" name="Group 94"/>
          <p:cNvGrpSpPr>
            <a:grpSpLocks/>
          </p:cNvGrpSpPr>
          <p:nvPr/>
        </p:nvGrpSpPr>
        <p:grpSpPr bwMode="auto">
          <a:xfrm>
            <a:off x="7315200" y="2971800"/>
            <a:ext cx="533400" cy="762000"/>
            <a:chOff x="3408" y="1104"/>
            <a:chExt cx="336" cy="480"/>
          </a:xfrm>
        </p:grpSpPr>
        <p:grpSp>
          <p:nvGrpSpPr>
            <p:cNvPr id="17" name="Group 95"/>
            <p:cNvGrpSpPr>
              <a:grpSpLocks/>
            </p:cNvGrpSpPr>
            <p:nvPr/>
          </p:nvGrpSpPr>
          <p:grpSpPr bwMode="auto">
            <a:xfrm rot="5400000">
              <a:off x="3384" y="1224"/>
              <a:ext cx="480" cy="240"/>
              <a:chOff x="480" y="1296"/>
              <a:chExt cx="480" cy="240"/>
            </a:xfrm>
          </p:grpSpPr>
          <p:grpSp>
            <p:nvGrpSpPr>
              <p:cNvPr id="18" name="Group 96"/>
              <p:cNvGrpSpPr>
                <a:grpSpLocks/>
              </p:cNvGrpSpPr>
              <p:nvPr/>
            </p:nvGrpSpPr>
            <p:grpSpPr bwMode="auto">
              <a:xfrm>
                <a:off x="480" y="1344"/>
                <a:ext cx="480" cy="192"/>
                <a:chOff x="1008" y="2112"/>
                <a:chExt cx="480" cy="192"/>
              </a:xfrm>
            </p:grpSpPr>
            <p:sp>
              <p:nvSpPr>
                <p:cNvPr id="136286" name="Line 97"/>
                <p:cNvSpPr>
                  <a:spLocks noChangeShapeType="1"/>
                </p:cNvSpPr>
                <p:nvPr/>
              </p:nvSpPr>
              <p:spPr bwMode="auto">
                <a:xfrm>
                  <a:off x="1152" y="2160"/>
                  <a:ext cx="192" cy="0"/>
                </a:xfrm>
                <a:prstGeom prst="line">
                  <a:avLst/>
                </a:prstGeom>
                <a:noFill/>
                <a:ln w="12700">
                  <a:solidFill>
                    <a:schemeClr val="tx1"/>
                  </a:solidFill>
                  <a:round/>
                  <a:headEnd/>
                  <a:tailEnd/>
                </a:ln>
              </p:spPr>
              <p:txBody>
                <a:bodyPr/>
                <a:lstStyle/>
                <a:p>
                  <a:endParaRPr lang="en-US"/>
                </a:p>
              </p:txBody>
            </p:sp>
            <p:sp>
              <p:nvSpPr>
                <p:cNvPr id="136287" name="Line 98"/>
                <p:cNvSpPr>
                  <a:spLocks noChangeShapeType="1"/>
                </p:cNvSpPr>
                <p:nvPr/>
              </p:nvSpPr>
              <p:spPr bwMode="auto">
                <a:xfrm>
                  <a:off x="1152" y="2160"/>
                  <a:ext cx="0" cy="144"/>
                </a:xfrm>
                <a:prstGeom prst="line">
                  <a:avLst/>
                </a:prstGeom>
                <a:noFill/>
                <a:ln w="12700">
                  <a:solidFill>
                    <a:schemeClr val="tx1"/>
                  </a:solidFill>
                  <a:round/>
                  <a:headEnd/>
                  <a:tailEnd/>
                </a:ln>
              </p:spPr>
              <p:txBody>
                <a:bodyPr/>
                <a:lstStyle/>
                <a:p>
                  <a:endParaRPr lang="en-US"/>
                </a:p>
              </p:txBody>
            </p:sp>
            <p:sp>
              <p:nvSpPr>
                <p:cNvPr id="136288" name="Line 99"/>
                <p:cNvSpPr>
                  <a:spLocks noChangeShapeType="1"/>
                </p:cNvSpPr>
                <p:nvPr/>
              </p:nvSpPr>
              <p:spPr bwMode="auto">
                <a:xfrm>
                  <a:off x="1344" y="2160"/>
                  <a:ext cx="0" cy="144"/>
                </a:xfrm>
                <a:prstGeom prst="line">
                  <a:avLst/>
                </a:prstGeom>
                <a:noFill/>
                <a:ln w="12700">
                  <a:solidFill>
                    <a:schemeClr val="tx1"/>
                  </a:solidFill>
                  <a:round/>
                  <a:headEnd/>
                  <a:tailEnd/>
                </a:ln>
              </p:spPr>
              <p:txBody>
                <a:bodyPr/>
                <a:lstStyle/>
                <a:p>
                  <a:endParaRPr lang="en-US"/>
                </a:p>
              </p:txBody>
            </p:sp>
            <p:sp>
              <p:nvSpPr>
                <p:cNvPr id="136289" name="Line 100"/>
                <p:cNvSpPr>
                  <a:spLocks noChangeShapeType="1"/>
                </p:cNvSpPr>
                <p:nvPr/>
              </p:nvSpPr>
              <p:spPr bwMode="auto">
                <a:xfrm>
                  <a:off x="1008" y="2304"/>
                  <a:ext cx="144" cy="0"/>
                </a:xfrm>
                <a:prstGeom prst="line">
                  <a:avLst/>
                </a:prstGeom>
                <a:noFill/>
                <a:ln w="12700">
                  <a:solidFill>
                    <a:schemeClr val="tx1"/>
                  </a:solidFill>
                  <a:round/>
                  <a:headEnd/>
                  <a:tailEnd/>
                </a:ln>
              </p:spPr>
              <p:txBody>
                <a:bodyPr/>
                <a:lstStyle/>
                <a:p>
                  <a:endParaRPr lang="en-US"/>
                </a:p>
              </p:txBody>
            </p:sp>
            <p:sp>
              <p:nvSpPr>
                <p:cNvPr id="136290" name="Line 101"/>
                <p:cNvSpPr>
                  <a:spLocks noChangeShapeType="1"/>
                </p:cNvSpPr>
                <p:nvPr/>
              </p:nvSpPr>
              <p:spPr bwMode="auto">
                <a:xfrm>
                  <a:off x="1344" y="2304"/>
                  <a:ext cx="144" cy="0"/>
                </a:xfrm>
                <a:prstGeom prst="line">
                  <a:avLst/>
                </a:prstGeom>
                <a:noFill/>
                <a:ln w="12700">
                  <a:solidFill>
                    <a:schemeClr val="tx1"/>
                  </a:solidFill>
                  <a:round/>
                  <a:headEnd/>
                  <a:tailEnd/>
                </a:ln>
              </p:spPr>
              <p:txBody>
                <a:bodyPr/>
                <a:lstStyle/>
                <a:p>
                  <a:endParaRPr lang="en-US"/>
                </a:p>
              </p:txBody>
            </p:sp>
            <p:sp>
              <p:nvSpPr>
                <p:cNvPr id="136291" name="Line 102"/>
                <p:cNvSpPr>
                  <a:spLocks noChangeShapeType="1"/>
                </p:cNvSpPr>
                <p:nvPr/>
              </p:nvSpPr>
              <p:spPr bwMode="auto">
                <a:xfrm>
                  <a:off x="1152" y="2112"/>
                  <a:ext cx="192" cy="0"/>
                </a:xfrm>
                <a:prstGeom prst="line">
                  <a:avLst/>
                </a:prstGeom>
                <a:noFill/>
                <a:ln w="12700">
                  <a:solidFill>
                    <a:schemeClr val="tx1"/>
                  </a:solidFill>
                  <a:round/>
                  <a:headEnd/>
                  <a:tailEnd/>
                </a:ln>
              </p:spPr>
              <p:txBody>
                <a:bodyPr/>
                <a:lstStyle/>
                <a:p>
                  <a:endParaRPr lang="en-US"/>
                </a:p>
              </p:txBody>
            </p:sp>
          </p:grpSp>
          <p:sp>
            <p:nvSpPr>
              <p:cNvPr id="136285" name="Oval 103"/>
              <p:cNvSpPr>
                <a:spLocks noChangeArrowheads="1"/>
              </p:cNvSpPr>
              <p:nvPr/>
            </p:nvSpPr>
            <p:spPr bwMode="auto">
              <a:xfrm>
                <a:off x="672" y="1296"/>
                <a:ext cx="48" cy="48"/>
              </a:xfrm>
              <a:prstGeom prst="ellipse">
                <a:avLst/>
              </a:prstGeom>
              <a:noFill/>
              <a:ln w="12700">
                <a:solidFill>
                  <a:schemeClr val="tx1"/>
                </a:solidFill>
                <a:round/>
                <a:headEnd/>
                <a:tailEnd/>
              </a:ln>
            </p:spPr>
            <p:txBody>
              <a:bodyPr wrap="none" anchor="ctr"/>
              <a:lstStyle/>
              <a:p>
                <a:endParaRPr lang="en-US"/>
              </a:p>
            </p:txBody>
          </p:sp>
        </p:grpSp>
        <p:sp>
          <p:nvSpPr>
            <p:cNvPr id="136283" name="Line 104"/>
            <p:cNvSpPr>
              <a:spLocks noChangeShapeType="1"/>
            </p:cNvSpPr>
            <p:nvPr/>
          </p:nvSpPr>
          <p:spPr bwMode="auto">
            <a:xfrm>
              <a:off x="3408" y="1104"/>
              <a:ext cx="192" cy="0"/>
            </a:xfrm>
            <a:prstGeom prst="line">
              <a:avLst/>
            </a:prstGeom>
            <a:noFill/>
            <a:ln w="28575">
              <a:solidFill>
                <a:schemeClr val="tx1"/>
              </a:solidFill>
              <a:round/>
              <a:headEnd/>
              <a:tailEnd/>
            </a:ln>
          </p:spPr>
          <p:txBody>
            <a:bodyPr/>
            <a:lstStyle/>
            <a:p>
              <a:endParaRPr lang="en-US"/>
            </a:p>
          </p:txBody>
        </p:sp>
      </p:grpSp>
      <p:grpSp>
        <p:nvGrpSpPr>
          <p:cNvPr id="19" name="Group 105"/>
          <p:cNvGrpSpPr>
            <a:grpSpLocks/>
          </p:cNvGrpSpPr>
          <p:nvPr/>
        </p:nvGrpSpPr>
        <p:grpSpPr bwMode="auto">
          <a:xfrm>
            <a:off x="7315200" y="3810000"/>
            <a:ext cx="533400" cy="762000"/>
            <a:chOff x="3408" y="1104"/>
            <a:chExt cx="336" cy="480"/>
          </a:xfrm>
        </p:grpSpPr>
        <p:grpSp>
          <p:nvGrpSpPr>
            <p:cNvPr id="20" name="Group 106"/>
            <p:cNvGrpSpPr>
              <a:grpSpLocks/>
            </p:cNvGrpSpPr>
            <p:nvPr/>
          </p:nvGrpSpPr>
          <p:grpSpPr bwMode="auto">
            <a:xfrm rot="5400000">
              <a:off x="3384" y="1224"/>
              <a:ext cx="480" cy="240"/>
              <a:chOff x="480" y="1296"/>
              <a:chExt cx="480" cy="240"/>
            </a:xfrm>
          </p:grpSpPr>
          <p:grpSp>
            <p:nvGrpSpPr>
              <p:cNvPr id="21" name="Group 107"/>
              <p:cNvGrpSpPr>
                <a:grpSpLocks/>
              </p:cNvGrpSpPr>
              <p:nvPr/>
            </p:nvGrpSpPr>
            <p:grpSpPr bwMode="auto">
              <a:xfrm>
                <a:off x="480" y="1344"/>
                <a:ext cx="480" cy="192"/>
                <a:chOff x="1008" y="2112"/>
                <a:chExt cx="480" cy="192"/>
              </a:xfrm>
            </p:grpSpPr>
            <p:sp>
              <p:nvSpPr>
                <p:cNvPr id="136276" name="Line 108"/>
                <p:cNvSpPr>
                  <a:spLocks noChangeShapeType="1"/>
                </p:cNvSpPr>
                <p:nvPr/>
              </p:nvSpPr>
              <p:spPr bwMode="auto">
                <a:xfrm>
                  <a:off x="1152" y="2160"/>
                  <a:ext cx="192" cy="0"/>
                </a:xfrm>
                <a:prstGeom prst="line">
                  <a:avLst/>
                </a:prstGeom>
                <a:noFill/>
                <a:ln w="12700">
                  <a:solidFill>
                    <a:schemeClr val="tx1"/>
                  </a:solidFill>
                  <a:round/>
                  <a:headEnd/>
                  <a:tailEnd/>
                </a:ln>
              </p:spPr>
              <p:txBody>
                <a:bodyPr/>
                <a:lstStyle/>
                <a:p>
                  <a:endParaRPr lang="en-US"/>
                </a:p>
              </p:txBody>
            </p:sp>
            <p:sp>
              <p:nvSpPr>
                <p:cNvPr id="136277" name="Line 109"/>
                <p:cNvSpPr>
                  <a:spLocks noChangeShapeType="1"/>
                </p:cNvSpPr>
                <p:nvPr/>
              </p:nvSpPr>
              <p:spPr bwMode="auto">
                <a:xfrm>
                  <a:off x="1152" y="2160"/>
                  <a:ext cx="0" cy="144"/>
                </a:xfrm>
                <a:prstGeom prst="line">
                  <a:avLst/>
                </a:prstGeom>
                <a:noFill/>
                <a:ln w="12700">
                  <a:solidFill>
                    <a:schemeClr val="tx1"/>
                  </a:solidFill>
                  <a:round/>
                  <a:headEnd/>
                  <a:tailEnd/>
                </a:ln>
              </p:spPr>
              <p:txBody>
                <a:bodyPr/>
                <a:lstStyle/>
                <a:p>
                  <a:endParaRPr lang="en-US"/>
                </a:p>
              </p:txBody>
            </p:sp>
            <p:sp>
              <p:nvSpPr>
                <p:cNvPr id="136278" name="Line 110"/>
                <p:cNvSpPr>
                  <a:spLocks noChangeShapeType="1"/>
                </p:cNvSpPr>
                <p:nvPr/>
              </p:nvSpPr>
              <p:spPr bwMode="auto">
                <a:xfrm>
                  <a:off x="1344" y="2160"/>
                  <a:ext cx="0" cy="144"/>
                </a:xfrm>
                <a:prstGeom prst="line">
                  <a:avLst/>
                </a:prstGeom>
                <a:noFill/>
                <a:ln w="12700">
                  <a:solidFill>
                    <a:schemeClr val="tx1"/>
                  </a:solidFill>
                  <a:round/>
                  <a:headEnd/>
                  <a:tailEnd/>
                </a:ln>
              </p:spPr>
              <p:txBody>
                <a:bodyPr/>
                <a:lstStyle/>
                <a:p>
                  <a:endParaRPr lang="en-US"/>
                </a:p>
              </p:txBody>
            </p:sp>
            <p:sp>
              <p:nvSpPr>
                <p:cNvPr id="136279" name="Line 111"/>
                <p:cNvSpPr>
                  <a:spLocks noChangeShapeType="1"/>
                </p:cNvSpPr>
                <p:nvPr/>
              </p:nvSpPr>
              <p:spPr bwMode="auto">
                <a:xfrm>
                  <a:off x="1008" y="2304"/>
                  <a:ext cx="144" cy="0"/>
                </a:xfrm>
                <a:prstGeom prst="line">
                  <a:avLst/>
                </a:prstGeom>
                <a:noFill/>
                <a:ln w="12700">
                  <a:solidFill>
                    <a:schemeClr val="tx1"/>
                  </a:solidFill>
                  <a:round/>
                  <a:headEnd/>
                  <a:tailEnd/>
                </a:ln>
              </p:spPr>
              <p:txBody>
                <a:bodyPr/>
                <a:lstStyle/>
                <a:p>
                  <a:endParaRPr lang="en-US"/>
                </a:p>
              </p:txBody>
            </p:sp>
            <p:sp>
              <p:nvSpPr>
                <p:cNvPr id="136280" name="Line 112"/>
                <p:cNvSpPr>
                  <a:spLocks noChangeShapeType="1"/>
                </p:cNvSpPr>
                <p:nvPr/>
              </p:nvSpPr>
              <p:spPr bwMode="auto">
                <a:xfrm>
                  <a:off x="1344" y="2304"/>
                  <a:ext cx="144" cy="0"/>
                </a:xfrm>
                <a:prstGeom prst="line">
                  <a:avLst/>
                </a:prstGeom>
                <a:noFill/>
                <a:ln w="12700">
                  <a:solidFill>
                    <a:schemeClr val="tx1"/>
                  </a:solidFill>
                  <a:round/>
                  <a:headEnd/>
                  <a:tailEnd/>
                </a:ln>
              </p:spPr>
              <p:txBody>
                <a:bodyPr/>
                <a:lstStyle/>
                <a:p>
                  <a:endParaRPr lang="en-US"/>
                </a:p>
              </p:txBody>
            </p:sp>
            <p:sp>
              <p:nvSpPr>
                <p:cNvPr id="136281" name="Line 113"/>
                <p:cNvSpPr>
                  <a:spLocks noChangeShapeType="1"/>
                </p:cNvSpPr>
                <p:nvPr/>
              </p:nvSpPr>
              <p:spPr bwMode="auto">
                <a:xfrm>
                  <a:off x="1152" y="2112"/>
                  <a:ext cx="192" cy="0"/>
                </a:xfrm>
                <a:prstGeom prst="line">
                  <a:avLst/>
                </a:prstGeom>
                <a:noFill/>
                <a:ln w="12700">
                  <a:solidFill>
                    <a:schemeClr val="tx1"/>
                  </a:solidFill>
                  <a:round/>
                  <a:headEnd/>
                  <a:tailEnd/>
                </a:ln>
              </p:spPr>
              <p:txBody>
                <a:bodyPr/>
                <a:lstStyle/>
                <a:p>
                  <a:endParaRPr lang="en-US"/>
                </a:p>
              </p:txBody>
            </p:sp>
          </p:grpSp>
          <p:sp>
            <p:nvSpPr>
              <p:cNvPr id="136275" name="Oval 114"/>
              <p:cNvSpPr>
                <a:spLocks noChangeArrowheads="1"/>
              </p:cNvSpPr>
              <p:nvPr/>
            </p:nvSpPr>
            <p:spPr bwMode="auto">
              <a:xfrm>
                <a:off x="672" y="1296"/>
                <a:ext cx="48" cy="48"/>
              </a:xfrm>
              <a:prstGeom prst="ellipse">
                <a:avLst/>
              </a:prstGeom>
              <a:noFill/>
              <a:ln w="12700">
                <a:solidFill>
                  <a:schemeClr val="tx1"/>
                </a:solidFill>
                <a:round/>
                <a:headEnd/>
                <a:tailEnd/>
              </a:ln>
            </p:spPr>
            <p:txBody>
              <a:bodyPr wrap="none" anchor="ctr"/>
              <a:lstStyle/>
              <a:p>
                <a:endParaRPr lang="en-US"/>
              </a:p>
            </p:txBody>
          </p:sp>
        </p:grpSp>
        <p:sp>
          <p:nvSpPr>
            <p:cNvPr id="136273" name="Line 115"/>
            <p:cNvSpPr>
              <a:spLocks noChangeShapeType="1"/>
            </p:cNvSpPr>
            <p:nvPr/>
          </p:nvSpPr>
          <p:spPr bwMode="auto">
            <a:xfrm>
              <a:off x="3408" y="1104"/>
              <a:ext cx="192" cy="0"/>
            </a:xfrm>
            <a:prstGeom prst="line">
              <a:avLst/>
            </a:prstGeom>
            <a:noFill/>
            <a:ln w="28575">
              <a:solidFill>
                <a:schemeClr val="tx1"/>
              </a:solidFill>
              <a:round/>
              <a:headEnd/>
              <a:tailEnd/>
            </a:ln>
          </p:spPr>
          <p:txBody>
            <a:bodyPr/>
            <a:lstStyle/>
            <a:p>
              <a:endParaRPr lang="en-US"/>
            </a:p>
          </p:txBody>
        </p:sp>
      </p:grpSp>
      <p:sp>
        <p:nvSpPr>
          <p:cNvPr id="136221" name="Line 116"/>
          <p:cNvSpPr>
            <a:spLocks noChangeShapeType="1"/>
          </p:cNvSpPr>
          <p:nvPr/>
        </p:nvSpPr>
        <p:spPr bwMode="auto">
          <a:xfrm flipH="1">
            <a:off x="3200400" y="1752600"/>
            <a:ext cx="0" cy="3886200"/>
          </a:xfrm>
          <a:prstGeom prst="line">
            <a:avLst/>
          </a:prstGeom>
          <a:noFill/>
          <a:ln w="12700">
            <a:solidFill>
              <a:schemeClr val="tx1"/>
            </a:solidFill>
            <a:round/>
            <a:headEnd/>
            <a:tailEnd/>
          </a:ln>
        </p:spPr>
        <p:txBody>
          <a:bodyPr/>
          <a:lstStyle/>
          <a:p>
            <a:endParaRPr lang="en-US"/>
          </a:p>
        </p:txBody>
      </p:sp>
      <p:sp>
        <p:nvSpPr>
          <p:cNvPr id="136222" name="Line 117"/>
          <p:cNvSpPr>
            <a:spLocks noChangeShapeType="1"/>
          </p:cNvSpPr>
          <p:nvPr/>
        </p:nvSpPr>
        <p:spPr bwMode="auto">
          <a:xfrm>
            <a:off x="3429000" y="3733800"/>
            <a:ext cx="457200" cy="0"/>
          </a:xfrm>
          <a:prstGeom prst="line">
            <a:avLst/>
          </a:prstGeom>
          <a:noFill/>
          <a:ln w="12700">
            <a:solidFill>
              <a:schemeClr val="tx1"/>
            </a:solidFill>
            <a:round/>
            <a:headEnd/>
            <a:tailEnd/>
          </a:ln>
        </p:spPr>
        <p:txBody>
          <a:bodyPr/>
          <a:lstStyle/>
          <a:p>
            <a:endParaRPr lang="en-US"/>
          </a:p>
        </p:txBody>
      </p:sp>
      <p:sp>
        <p:nvSpPr>
          <p:cNvPr id="136223" name="Line 118"/>
          <p:cNvSpPr>
            <a:spLocks noChangeShapeType="1"/>
          </p:cNvSpPr>
          <p:nvPr/>
        </p:nvSpPr>
        <p:spPr bwMode="auto">
          <a:xfrm>
            <a:off x="3429000" y="2057400"/>
            <a:ext cx="457200" cy="0"/>
          </a:xfrm>
          <a:prstGeom prst="line">
            <a:avLst/>
          </a:prstGeom>
          <a:noFill/>
          <a:ln w="12700">
            <a:solidFill>
              <a:schemeClr val="tx1"/>
            </a:solidFill>
            <a:round/>
            <a:headEnd/>
            <a:tailEnd/>
          </a:ln>
        </p:spPr>
        <p:txBody>
          <a:bodyPr/>
          <a:lstStyle/>
          <a:p>
            <a:endParaRPr lang="en-US"/>
          </a:p>
        </p:txBody>
      </p:sp>
      <p:sp>
        <p:nvSpPr>
          <p:cNvPr id="136224" name="Rectangle 119"/>
          <p:cNvSpPr>
            <a:spLocks noChangeArrowheads="1"/>
          </p:cNvSpPr>
          <p:nvPr/>
        </p:nvSpPr>
        <p:spPr bwMode="auto">
          <a:xfrm>
            <a:off x="3962400" y="4953001"/>
            <a:ext cx="685800" cy="396875"/>
          </a:xfrm>
          <a:prstGeom prst="rect">
            <a:avLst/>
          </a:prstGeom>
          <a:noFill/>
          <a:ln w="12700">
            <a:noFill/>
            <a:miter lim="800000"/>
            <a:headEnd/>
            <a:tailEnd/>
          </a:ln>
        </p:spPr>
        <p:txBody>
          <a:bodyPr>
            <a:spAutoFit/>
          </a:bodyPr>
          <a:lstStyle/>
          <a:p>
            <a:r>
              <a:rPr lang="en-US" sz="2000">
                <a:latin typeface="Arial" pitchFamily="34" charset="0"/>
              </a:rPr>
              <a:t>!A</a:t>
            </a:r>
            <a:r>
              <a:rPr lang="en-US" sz="2000" baseline="-25000">
                <a:latin typeface="Arial" pitchFamily="34" charset="0"/>
              </a:rPr>
              <a:t>0</a:t>
            </a:r>
            <a:endParaRPr lang="en-US" sz="2000">
              <a:latin typeface="Times New Roman" pitchFamily="18" charset="0"/>
            </a:endParaRPr>
          </a:p>
        </p:txBody>
      </p:sp>
      <p:sp>
        <p:nvSpPr>
          <p:cNvPr id="136225" name="Rectangle 120"/>
          <p:cNvSpPr>
            <a:spLocks noChangeArrowheads="1"/>
          </p:cNvSpPr>
          <p:nvPr/>
        </p:nvSpPr>
        <p:spPr bwMode="auto">
          <a:xfrm>
            <a:off x="4724400" y="4953001"/>
            <a:ext cx="685800" cy="396875"/>
          </a:xfrm>
          <a:prstGeom prst="rect">
            <a:avLst/>
          </a:prstGeom>
          <a:noFill/>
          <a:ln w="12700">
            <a:noFill/>
            <a:miter lim="800000"/>
            <a:headEnd/>
            <a:tailEnd/>
          </a:ln>
        </p:spPr>
        <p:txBody>
          <a:bodyPr>
            <a:spAutoFit/>
          </a:bodyPr>
          <a:lstStyle/>
          <a:p>
            <a:r>
              <a:rPr lang="en-US" sz="2000">
                <a:latin typeface="Arial" pitchFamily="34" charset="0"/>
              </a:rPr>
              <a:t>A</a:t>
            </a:r>
            <a:r>
              <a:rPr lang="en-US" sz="2000" baseline="-25000">
                <a:latin typeface="Arial" pitchFamily="34" charset="0"/>
              </a:rPr>
              <a:t>0</a:t>
            </a:r>
            <a:endParaRPr lang="en-US" sz="2000">
              <a:latin typeface="Times New Roman" pitchFamily="18" charset="0"/>
            </a:endParaRPr>
          </a:p>
        </p:txBody>
      </p:sp>
      <p:sp>
        <p:nvSpPr>
          <p:cNvPr id="136226" name="Rectangle 121"/>
          <p:cNvSpPr>
            <a:spLocks noChangeArrowheads="1"/>
          </p:cNvSpPr>
          <p:nvPr/>
        </p:nvSpPr>
        <p:spPr bwMode="auto">
          <a:xfrm>
            <a:off x="5486400" y="4953001"/>
            <a:ext cx="685800" cy="396875"/>
          </a:xfrm>
          <a:prstGeom prst="rect">
            <a:avLst/>
          </a:prstGeom>
          <a:noFill/>
          <a:ln w="12700">
            <a:noFill/>
            <a:miter lim="800000"/>
            <a:headEnd/>
            <a:tailEnd/>
          </a:ln>
        </p:spPr>
        <p:txBody>
          <a:bodyPr>
            <a:spAutoFit/>
          </a:bodyPr>
          <a:lstStyle/>
          <a:p>
            <a:r>
              <a:rPr lang="en-US" sz="2000">
                <a:latin typeface="Arial" pitchFamily="34" charset="0"/>
              </a:rPr>
              <a:t>!A</a:t>
            </a:r>
            <a:r>
              <a:rPr lang="en-US" sz="2000" baseline="-25000">
                <a:latin typeface="Arial" pitchFamily="34" charset="0"/>
              </a:rPr>
              <a:t>1</a:t>
            </a:r>
            <a:endParaRPr lang="en-US" sz="2000">
              <a:latin typeface="Times New Roman" pitchFamily="18" charset="0"/>
            </a:endParaRPr>
          </a:p>
        </p:txBody>
      </p:sp>
      <p:sp>
        <p:nvSpPr>
          <p:cNvPr id="136227" name="Rectangle 122"/>
          <p:cNvSpPr>
            <a:spLocks noChangeArrowheads="1"/>
          </p:cNvSpPr>
          <p:nvPr/>
        </p:nvSpPr>
        <p:spPr bwMode="auto">
          <a:xfrm>
            <a:off x="6248400" y="4953001"/>
            <a:ext cx="685800" cy="396875"/>
          </a:xfrm>
          <a:prstGeom prst="rect">
            <a:avLst/>
          </a:prstGeom>
          <a:noFill/>
          <a:ln w="12700">
            <a:noFill/>
            <a:miter lim="800000"/>
            <a:headEnd/>
            <a:tailEnd/>
          </a:ln>
        </p:spPr>
        <p:txBody>
          <a:bodyPr>
            <a:spAutoFit/>
          </a:bodyPr>
          <a:lstStyle/>
          <a:p>
            <a:r>
              <a:rPr lang="en-US" sz="2000">
                <a:latin typeface="Arial" pitchFamily="34" charset="0"/>
              </a:rPr>
              <a:t>A</a:t>
            </a:r>
            <a:r>
              <a:rPr lang="en-US" sz="2000" baseline="-25000">
                <a:latin typeface="Arial" pitchFamily="34" charset="0"/>
              </a:rPr>
              <a:t>1</a:t>
            </a:r>
            <a:endParaRPr lang="en-US" sz="2000">
              <a:latin typeface="Times New Roman" pitchFamily="18" charset="0"/>
            </a:endParaRPr>
          </a:p>
        </p:txBody>
      </p:sp>
      <p:sp>
        <p:nvSpPr>
          <p:cNvPr id="136228" name="Line 123"/>
          <p:cNvSpPr>
            <a:spLocks noChangeShapeType="1"/>
          </p:cNvSpPr>
          <p:nvPr/>
        </p:nvSpPr>
        <p:spPr bwMode="auto">
          <a:xfrm>
            <a:off x="8001000" y="1676400"/>
            <a:ext cx="0" cy="3962400"/>
          </a:xfrm>
          <a:prstGeom prst="line">
            <a:avLst/>
          </a:prstGeom>
          <a:noFill/>
          <a:ln w="12700">
            <a:solidFill>
              <a:schemeClr val="tx1"/>
            </a:solidFill>
            <a:round/>
            <a:headEnd/>
            <a:tailEnd/>
          </a:ln>
        </p:spPr>
        <p:txBody>
          <a:bodyPr/>
          <a:lstStyle/>
          <a:p>
            <a:endParaRPr lang="en-US"/>
          </a:p>
        </p:txBody>
      </p:sp>
      <p:sp>
        <p:nvSpPr>
          <p:cNvPr id="136229" name="Line 124"/>
          <p:cNvSpPr>
            <a:spLocks noChangeShapeType="1"/>
          </p:cNvSpPr>
          <p:nvPr/>
        </p:nvSpPr>
        <p:spPr bwMode="auto">
          <a:xfrm>
            <a:off x="7772400" y="1676400"/>
            <a:ext cx="228600" cy="0"/>
          </a:xfrm>
          <a:prstGeom prst="line">
            <a:avLst/>
          </a:prstGeom>
          <a:noFill/>
          <a:ln w="12700">
            <a:solidFill>
              <a:schemeClr val="tx1"/>
            </a:solidFill>
            <a:round/>
            <a:headEnd/>
            <a:tailEnd/>
          </a:ln>
        </p:spPr>
        <p:txBody>
          <a:bodyPr/>
          <a:lstStyle/>
          <a:p>
            <a:endParaRPr lang="en-US"/>
          </a:p>
        </p:txBody>
      </p:sp>
      <p:sp>
        <p:nvSpPr>
          <p:cNvPr id="136230" name="Line 125"/>
          <p:cNvSpPr>
            <a:spLocks noChangeShapeType="1"/>
          </p:cNvSpPr>
          <p:nvPr/>
        </p:nvSpPr>
        <p:spPr bwMode="auto">
          <a:xfrm>
            <a:off x="7772400" y="2514600"/>
            <a:ext cx="228600" cy="0"/>
          </a:xfrm>
          <a:prstGeom prst="line">
            <a:avLst/>
          </a:prstGeom>
          <a:noFill/>
          <a:ln w="12700">
            <a:solidFill>
              <a:schemeClr val="tx1"/>
            </a:solidFill>
            <a:round/>
            <a:headEnd/>
            <a:tailEnd/>
          </a:ln>
        </p:spPr>
        <p:txBody>
          <a:bodyPr/>
          <a:lstStyle/>
          <a:p>
            <a:endParaRPr lang="en-US"/>
          </a:p>
        </p:txBody>
      </p:sp>
      <p:sp>
        <p:nvSpPr>
          <p:cNvPr id="136231" name="Line 126"/>
          <p:cNvSpPr>
            <a:spLocks noChangeShapeType="1"/>
          </p:cNvSpPr>
          <p:nvPr/>
        </p:nvSpPr>
        <p:spPr bwMode="auto">
          <a:xfrm>
            <a:off x="7772400" y="3352800"/>
            <a:ext cx="228600" cy="0"/>
          </a:xfrm>
          <a:prstGeom prst="line">
            <a:avLst/>
          </a:prstGeom>
          <a:noFill/>
          <a:ln w="12700">
            <a:solidFill>
              <a:schemeClr val="tx1"/>
            </a:solidFill>
            <a:round/>
            <a:headEnd/>
            <a:tailEnd/>
          </a:ln>
        </p:spPr>
        <p:txBody>
          <a:bodyPr/>
          <a:lstStyle/>
          <a:p>
            <a:endParaRPr lang="en-US"/>
          </a:p>
        </p:txBody>
      </p:sp>
      <p:sp>
        <p:nvSpPr>
          <p:cNvPr id="136232" name="Line 127"/>
          <p:cNvSpPr>
            <a:spLocks noChangeShapeType="1"/>
          </p:cNvSpPr>
          <p:nvPr/>
        </p:nvSpPr>
        <p:spPr bwMode="auto">
          <a:xfrm>
            <a:off x="7772400" y="4191000"/>
            <a:ext cx="228600" cy="0"/>
          </a:xfrm>
          <a:prstGeom prst="line">
            <a:avLst/>
          </a:prstGeom>
          <a:noFill/>
          <a:ln w="12700">
            <a:solidFill>
              <a:schemeClr val="tx1"/>
            </a:solidFill>
            <a:round/>
            <a:headEnd/>
            <a:tailEnd/>
          </a:ln>
        </p:spPr>
        <p:txBody>
          <a:bodyPr/>
          <a:lstStyle/>
          <a:p>
            <a:endParaRPr lang="en-US"/>
          </a:p>
        </p:txBody>
      </p:sp>
      <p:sp>
        <p:nvSpPr>
          <p:cNvPr id="136233" name="Rectangle 128"/>
          <p:cNvSpPr>
            <a:spLocks noChangeArrowheads="1"/>
          </p:cNvSpPr>
          <p:nvPr/>
        </p:nvSpPr>
        <p:spPr bwMode="auto">
          <a:xfrm>
            <a:off x="8382000" y="1828801"/>
            <a:ext cx="685800" cy="396875"/>
          </a:xfrm>
          <a:prstGeom prst="rect">
            <a:avLst/>
          </a:prstGeom>
          <a:noFill/>
          <a:ln w="12700">
            <a:noFill/>
            <a:miter lim="800000"/>
            <a:headEnd/>
            <a:tailEnd/>
          </a:ln>
        </p:spPr>
        <p:txBody>
          <a:bodyPr>
            <a:spAutoFit/>
          </a:bodyPr>
          <a:lstStyle/>
          <a:p>
            <a:r>
              <a:rPr lang="en-US" sz="2000">
                <a:latin typeface="Arial" pitchFamily="34" charset="0"/>
              </a:rPr>
              <a:t>WL</a:t>
            </a:r>
            <a:r>
              <a:rPr lang="en-US" sz="2000" baseline="-25000">
                <a:latin typeface="Arial" pitchFamily="34" charset="0"/>
              </a:rPr>
              <a:t>0</a:t>
            </a:r>
            <a:endParaRPr lang="en-US" sz="2000">
              <a:latin typeface="Times New Roman" pitchFamily="18" charset="0"/>
            </a:endParaRPr>
          </a:p>
        </p:txBody>
      </p:sp>
      <p:sp>
        <p:nvSpPr>
          <p:cNvPr id="136234" name="Rectangle 129"/>
          <p:cNvSpPr>
            <a:spLocks noChangeArrowheads="1"/>
          </p:cNvSpPr>
          <p:nvPr/>
        </p:nvSpPr>
        <p:spPr bwMode="auto">
          <a:xfrm>
            <a:off x="8534400" y="5410201"/>
            <a:ext cx="1447800" cy="396875"/>
          </a:xfrm>
          <a:prstGeom prst="rect">
            <a:avLst/>
          </a:prstGeom>
          <a:noFill/>
          <a:ln w="12700">
            <a:noFill/>
            <a:miter lim="800000"/>
            <a:headEnd/>
            <a:tailEnd/>
          </a:ln>
        </p:spPr>
        <p:txBody>
          <a:bodyPr>
            <a:spAutoFit/>
          </a:bodyPr>
          <a:lstStyle/>
          <a:p>
            <a:r>
              <a:rPr lang="en-US" sz="2000">
                <a:latin typeface="Arial" pitchFamily="34" charset="0"/>
              </a:rPr>
              <a:t>Precharge/</a:t>
            </a:r>
            <a:endParaRPr lang="en-US" sz="2000">
              <a:latin typeface="Times New Roman" pitchFamily="18" charset="0"/>
            </a:endParaRPr>
          </a:p>
        </p:txBody>
      </p:sp>
      <p:sp>
        <p:nvSpPr>
          <p:cNvPr id="136235" name="Rectangle 130"/>
          <p:cNvSpPr>
            <a:spLocks noChangeArrowheads="1"/>
          </p:cNvSpPr>
          <p:nvPr/>
        </p:nvSpPr>
        <p:spPr bwMode="auto">
          <a:xfrm>
            <a:off x="8382000" y="2743201"/>
            <a:ext cx="685800" cy="396875"/>
          </a:xfrm>
          <a:prstGeom prst="rect">
            <a:avLst/>
          </a:prstGeom>
          <a:noFill/>
          <a:ln w="12700">
            <a:noFill/>
            <a:miter lim="800000"/>
            <a:headEnd/>
            <a:tailEnd/>
          </a:ln>
        </p:spPr>
        <p:txBody>
          <a:bodyPr>
            <a:spAutoFit/>
          </a:bodyPr>
          <a:lstStyle/>
          <a:p>
            <a:r>
              <a:rPr lang="en-US" sz="2000">
                <a:latin typeface="Arial" pitchFamily="34" charset="0"/>
              </a:rPr>
              <a:t>WL</a:t>
            </a:r>
            <a:r>
              <a:rPr lang="en-US" sz="2000" baseline="-25000">
                <a:latin typeface="Arial" pitchFamily="34" charset="0"/>
              </a:rPr>
              <a:t>1</a:t>
            </a:r>
            <a:endParaRPr lang="en-US" sz="2000">
              <a:latin typeface="Times New Roman" pitchFamily="18" charset="0"/>
            </a:endParaRPr>
          </a:p>
        </p:txBody>
      </p:sp>
      <p:sp>
        <p:nvSpPr>
          <p:cNvPr id="136236" name="Rectangle 131"/>
          <p:cNvSpPr>
            <a:spLocks noChangeArrowheads="1"/>
          </p:cNvSpPr>
          <p:nvPr/>
        </p:nvSpPr>
        <p:spPr bwMode="auto">
          <a:xfrm>
            <a:off x="8382000" y="3581401"/>
            <a:ext cx="685800" cy="396875"/>
          </a:xfrm>
          <a:prstGeom prst="rect">
            <a:avLst/>
          </a:prstGeom>
          <a:noFill/>
          <a:ln w="12700">
            <a:noFill/>
            <a:miter lim="800000"/>
            <a:headEnd/>
            <a:tailEnd/>
          </a:ln>
        </p:spPr>
        <p:txBody>
          <a:bodyPr>
            <a:spAutoFit/>
          </a:bodyPr>
          <a:lstStyle/>
          <a:p>
            <a:r>
              <a:rPr lang="en-US" sz="2000">
                <a:latin typeface="Arial" pitchFamily="34" charset="0"/>
              </a:rPr>
              <a:t>WL</a:t>
            </a:r>
            <a:r>
              <a:rPr lang="en-US" sz="2000" baseline="-25000">
                <a:latin typeface="Arial" pitchFamily="34" charset="0"/>
              </a:rPr>
              <a:t>2</a:t>
            </a:r>
            <a:endParaRPr lang="en-US" sz="2000">
              <a:latin typeface="Times New Roman" pitchFamily="18" charset="0"/>
            </a:endParaRPr>
          </a:p>
        </p:txBody>
      </p:sp>
      <p:sp>
        <p:nvSpPr>
          <p:cNvPr id="136237" name="Rectangle 132"/>
          <p:cNvSpPr>
            <a:spLocks noChangeArrowheads="1"/>
          </p:cNvSpPr>
          <p:nvPr/>
        </p:nvSpPr>
        <p:spPr bwMode="auto">
          <a:xfrm>
            <a:off x="8382000" y="4343401"/>
            <a:ext cx="685800" cy="396875"/>
          </a:xfrm>
          <a:prstGeom prst="rect">
            <a:avLst/>
          </a:prstGeom>
          <a:noFill/>
          <a:ln w="12700">
            <a:noFill/>
            <a:miter lim="800000"/>
            <a:headEnd/>
            <a:tailEnd/>
          </a:ln>
        </p:spPr>
        <p:txBody>
          <a:bodyPr>
            <a:spAutoFit/>
          </a:bodyPr>
          <a:lstStyle/>
          <a:p>
            <a:r>
              <a:rPr lang="en-US" sz="2000">
                <a:latin typeface="Arial" pitchFamily="34" charset="0"/>
              </a:rPr>
              <a:t>WL</a:t>
            </a:r>
            <a:r>
              <a:rPr lang="en-US" sz="2000" baseline="-25000">
                <a:latin typeface="Arial" pitchFamily="34" charset="0"/>
              </a:rPr>
              <a:t>3</a:t>
            </a:r>
            <a:endParaRPr lang="en-US" sz="2000">
              <a:latin typeface="Times New Roman" pitchFamily="18" charset="0"/>
            </a:endParaRPr>
          </a:p>
        </p:txBody>
      </p:sp>
      <p:grpSp>
        <p:nvGrpSpPr>
          <p:cNvPr id="22" name="Group 133"/>
          <p:cNvGrpSpPr>
            <a:grpSpLocks/>
          </p:cNvGrpSpPr>
          <p:nvPr/>
        </p:nvGrpSpPr>
        <p:grpSpPr bwMode="auto">
          <a:xfrm>
            <a:off x="2819400" y="1752600"/>
            <a:ext cx="762000" cy="304800"/>
            <a:chOff x="1008" y="2112"/>
            <a:chExt cx="480" cy="192"/>
          </a:xfrm>
        </p:grpSpPr>
        <p:sp>
          <p:nvSpPr>
            <p:cNvPr id="136266" name="Line 134"/>
            <p:cNvSpPr>
              <a:spLocks noChangeShapeType="1"/>
            </p:cNvSpPr>
            <p:nvPr/>
          </p:nvSpPr>
          <p:spPr bwMode="auto">
            <a:xfrm>
              <a:off x="1152" y="2160"/>
              <a:ext cx="192" cy="0"/>
            </a:xfrm>
            <a:prstGeom prst="line">
              <a:avLst/>
            </a:prstGeom>
            <a:noFill/>
            <a:ln w="12700">
              <a:solidFill>
                <a:schemeClr val="tx1"/>
              </a:solidFill>
              <a:round/>
              <a:headEnd/>
              <a:tailEnd/>
            </a:ln>
          </p:spPr>
          <p:txBody>
            <a:bodyPr/>
            <a:lstStyle/>
            <a:p>
              <a:endParaRPr lang="en-US"/>
            </a:p>
          </p:txBody>
        </p:sp>
        <p:sp>
          <p:nvSpPr>
            <p:cNvPr id="136267" name="Line 135"/>
            <p:cNvSpPr>
              <a:spLocks noChangeShapeType="1"/>
            </p:cNvSpPr>
            <p:nvPr/>
          </p:nvSpPr>
          <p:spPr bwMode="auto">
            <a:xfrm>
              <a:off x="1152" y="2160"/>
              <a:ext cx="0" cy="144"/>
            </a:xfrm>
            <a:prstGeom prst="line">
              <a:avLst/>
            </a:prstGeom>
            <a:noFill/>
            <a:ln w="12700">
              <a:solidFill>
                <a:schemeClr val="tx1"/>
              </a:solidFill>
              <a:round/>
              <a:headEnd/>
              <a:tailEnd/>
            </a:ln>
          </p:spPr>
          <p:txBody>
            <a:bodyPr/>
            <a:lstStyle/>
            <a:p>
              <a:endParaRPr lang="en-US"/>
            </a:p>
          </p:txBody>
        </p:sp>
        <p:sp>
          <p:nvSpPr>
            <p:cNvPr id="136268" name="Line 136"/>
            <p:cNvSpPr>
              <a:spLocks noChangeShapeType="1"/>
            </p:cNvSpPr>
            <p:nvPr/>
          </p:nvSpPr>
          <p:spPr bwMode="auto">
            <a:xfrm>
              <a:off x="1344" y="2160"/>
              <a:ext cx="0" cy="144"/>
            </a:xfrm>
            <a:prstGeom prst="line">
              <a:avLst/>
            </a:prstGeom>
            <a:noFill/>
            <a:ln w="12700">
              <a:solidFill>
                <a:schemeClr val="tx1"/>
              </a:solidFill>
              <a:round/>
              <a:headEnd/>
              <a:tailEnd/>
            </a:ln>
          </p:spPr>
          <p:txBody>
            <a:bodyPr/>
            <a:lstStyle/>
            <a:p>
              <a:endParaRPr lang="en-US"/>
            </a:p>
          </p:txBody>
        </p:sp>
        <p:sp>
          <p:nvSpPr>
            <p:cNvPr id="136269" name="Line 137"/>
            <p:cNvSpPr>
              <a:spLocks noChangeShapeType="1"/>
            </p:cNvSpPr>
            <p:nvPr/>
          </p:nvSpPr>
          <p:spPr bwMode="auto">
            <a:xfrm>
              <a:off x="1008" y="2304"/>
              <a:ext cx="144" cy="0"/>
            </a:xfrm>
            <a:prstGeom prst="line">
              <a:avLst/>
            </a:prstGeom>
            <a:noFill/>
            <a:ln w="12700">
              <a:solidFill>
                <a:schemeClr val="tx1"/>
              </a:solidFill>
              <a:round/>
              <a:headEnd/>
              <a:tailEnd/>
            </a:ln>
          </p:spPr>
          <p:txBody>
            <a:bodyPr/>
            <a:lstStyle/>
            <a:p>
              <a:endParaRPr lang="en-US"/>
            </a:p>
          </p:txBody>
        </p:sp>
        <p:sp>
          <p:nvSpPr>
            <p:cNvPr id="136270" name="Line 138"/>
            <p:cNvSpPr>
              <a:spLocks noChangeShapeType="1"/>
            </p:cNvSpPr>
            <p:nvPr/>
          </p:nvSpPr>
          <p:spPr bwMode="auto">
            <a:xfrm>
              <a:off x="1344" y="2304"/>
              <a:ext cx="144" cy="0"/>
            </a:xfrm>
            <a:prstGeom prst="line">
              <a:avLst/>
            </a:prstGeom>
            <a:noFill/>
            <a:ln w="12700">
              <a:solidFill>
                <a:schemeClr val="tx1"/>
              </a:solidFill>
              <a:round/>
              <a:headEnd/>
              <a:tailEnd/>
            </a:ln>
          </p:spPr>
          <p:txBody>
            <a:bodyPr/>
            <a:lstStyle/>
            <a:p>
              <a:endParaRPr lang="en-US"/>
            </a:p>
          </p:txBody>
        </p:sp>
        <p:sp>
          <p:nvSpPr>
            <p:cNvPr id="136271" name="Line 139"/>
            <p:cNvSpPr>
              <a:spLocks noChangeShapeType="1"/>
            </p:cNvSpPr>
            <p:nvPr/>
          </p:nvSpPr>
          <p:spPr bwMode="auto">
            <a:xfrm>
              <a:off x="1152" y="2112"/>
              <a:ext cx="192" cy="0"/>
            </a:xfrm>
            <a:prstGeom prst="line">
              <a:avLst/>
            </a:prstGeom>
            <a:noFill/>
            <a:ln w="12700">
              <a:solidFill>
                <a:schemeClr val="tx1"/>
              </a:solidFill>
              <a:round/>
              <a:headEnd/>
              <a:tailEnd/>
            </a:ln>
          </p:spPr>
          <p:txBody>
            <a:bodyPr/>
            <a:lstStyle/>
            <a:p>
              <a:endParaRPr lang="en-US"/>
            </a:p>
          </p:txBody>
        </p:sp>
      </p:grpSp>
      <p:grpSp>
        <p:nvGrpSpPr>
          <p:cNvPr id="23" name="Group 140"/>
          <p:cNvGrpSpPr>
            <a:grpSpLocks/>
          </p:cNvGrpSpPr>
          <p:nvPr/>
        </p:nvGrpSpPr>
        <p:grpSpPr bwMode="auto">
          <a:xfrm>
            <a:off x="2819400" y="2590800"/>
            <a:ext cx="762000" cy="304800"/>
            <a:chOff x="1008" y="2112"/>
            <a:chExt cx="480" cy="192"/>
          </a:xfrm>
        </p:grpSpPr>
        <p:sp>
          <p:nvSpPr>
            <p:cNvPr id="136260" name="Line 141"/>
            <p:cNvSpPr>
              <a:spLocks noChangeShapeType="1"/>
            </p:cNvSpPr>
            <p:nvPr/>
          </p:nvSpPr>
          <p:spPr bwMode="auto">
            <a:xfrm>
              <a:off x="1152" y="2160"/>
              <a:ext cx="192" cy="0"/>
            </a:xfrm>
            <a:prstGeom prst="line">
              <a:avLst/>
            </a:prstGeom>
            <a:noFill/>
            <a:ln w="12700">
              <a:solidFill>
                <a:schemeClr val="tx1"/>
              </a:solidFill>
              <a:round/>
              <a:headEnd/>
              <a:tailEnd/>
            </a:ln>
          </p:spPr>
          <p:txBody>
            <a:bodyPr/>
            <a:lstStyle/>
            <a:p>
              <a:endParaRPr lang="en-US"/>
            </a:p>
          </p:txBody>
        </p:sp>
        <p:sp>
          <p:nvSpPr>
            <p:cNvPr id="136261" name="Line 142"/>
            <p:cNvSpPr>
              <a:spLocks noChangeShapeType="1"/>
            </p:cNvSpPr>
            <p:nvPr/>
          </p:nvSpPr>
          <p:spPr bwMode="auto">
            <a:xfrm>
              <a:off x="1152" y="2160"/>
              <a:ext cx="0" cy="144"/>
            </a:xfrm>
            <a:prstGeom prst="line">
              <a:avLst/>
            </a:prstGeom>
            <a:noFill/>
            <a:ln w="12700">
              <a:solidFill>
                <a:schemeClr val="tx1"/>
              </a:solidFill>
              <a:round/>
              <a:headEnd/>
              <a:tailEnd/>
            </a:ln>
          </p:spPr>
          <p:txBody>
            <a:bodyPr/>
            <a:lstStyle/>
            <a:p>
              <a:endParaRPr lang="en-US"/>
            </a:p>
          </p:txBody>
        </p:sp>
        <p:sp>
          <p:nvSpPr>
            <p:cNvPr id="136262" name="Line 143"/>
            <p:cNvSpPr>
              <a:spLocks noChangeShapeType="1"/>
            </p:cNvSpPr>
            <p:nvPr/>
          </p:nvSpPr>
          <p:spPr bwMode="auto">
            <a:xfrm>
              <a:off x="1344" y="2160"/>
              <a:ext cx="0" cy="144"/>
            </a:xfrm>
            <a:prstGeom prst="line">
              <a:avLst/>
            </a:prstGeom>
            <a:noFill/>
            <a:ln w="12700">
              <a:solidFill>
                <a:schemeClr val="tx1"/>
              </a:solidFill>
              <a:round/>
              <a:headEnd/>
              <a:tailEnd/>
            </a:ln>
          </p:spPr>
          <p:txBody>
            <a:bodyPr/>
            <a:lstStyle/>
            <a:p>
              <a:endParaRPr lang="en-US"/>
            </a:p>
          </p:txBody>
        </p:sp>
        <p:sp>
          <p:nvSpPr>
            <p:cNvPr id="136263" name="Line 144"/>
            <p:cNvSpPr>
              <a:spLocks noChangeShapeType="1"/>
            </p:cNvSpPr>
            <p:nvPr/>
          </p:nvSpPr>
          <p:spPr bwMode="auto">
            <a:xfrm>
              <a:off x="1008" y="2304"/>
              <a:ext cx="144" cy="0"/>
            </a:xfrm>
            <a:prstGeom prst="line">
              <a:avLst/>
            </a:prstGeom>
            <a:noFill/>
            <a:ln w="12700">
              <a:solidFill>
                <a:schemeClr val="tx1"/>
              </a:solidFill>
              <a:round/>
              <a:headEnd/>
              <a:tailEnd/>
            </a:ln>
          </p:spPr>
          <p:txBody>
            <a:bodyPr/>
            <a:lstStyle/>
            <a:p>
              <a:endParaRPr lang="en-US"/>
            </a:p>
          </p:txBody>
        </p:sp>
        <p:sp>
          <p:nvSpPr>
            <p:cNvPr id="136264" name="Line 145"/>
            <p:cNvSpPr>
              <a:spLocks noChangeShapeType="1"/>
            </p:cNvSpPr>
            <p:nvPr/>
          </p:nvSpPr>
          <p:spPr bwMode="auto">
            <a:xfrm>
              <a:off x="1344" y="2304"/>
              <a:ext cx="144" cy="0"/>
            </a:xfrm>
            <a:prstGeom prst="line">
              <a:avLst/>
            </a:prstGeom>
            <a:noFill/>
            <a:ln w="12700">
              <a:solidFill>
                <a:schemeClr val="tx1"/>
              </a:solidFill>
              <a:round/>
              <a:headEnd/>
              <a:tailEnd/>
            </a:ln>
          </p:spPr>
          <p:txBody>
            <a:bodyPr/>
            <a:lstStyle/>
            <a:p>
              <a:endParaRPr lang="en-US"/>
            </a:p>
          </p:txBody>
        </p:sp>
        <p:sp>
          <p:nvSpPr>
            <p:cNvPr id="136265" name="Line 146"/>
            <p:cNvSpPr>
              <a:spLocks noChangeShapeType="1"/>
            </p:cNvSpPr>
            <p:nvPr/>
          </p:nvSpPr>
          <p:spPr bwMode="auto">
            <a:xfrm>
              <a:off x="1152" y="2112"/>
              <a:ext cx="192" cy="0"/>
            </a:xfrm>
            <a:prstGeom prst="line">
              <a:avLst/>
            </a:prstGeom>
            <a:noFill/>
            <a:ln w="12700">
              <a:solidFill>
                <a:schemeClr val="tx1"/>
              </a:solidFill>
              <a:round/>
              <a:headEnd/>
              <a:tailEnd/>
            </a:ln>
          </p:spPr>
          <p:txBody>
            <a:bodyPr/>
            <a:lstStyle/>
            <a:p>
              <a:endParaRPr lang="en-US"/>
            </a:p>
          </p:txBody>
        </p:sp>
      </p:grpSp>
      <p:grpSp>
        <p:nvGrpSpPr>
          <p:cNvPr id="24" name="Group 147"/>
          <p:cNvGrpSpPr>
            <a:grpSpLocks/>
          </p:cNvGrpSpPr>
          <p:nvPr/>
        </p:nvGrpSpPr>
        <p:grpSpPr bwMode="auto">
          <a:xfrm>
            <a:off x="2819400" y="3429000"/>
            <a:ext cx="762000" cy="304800"/>
            <a:chOff x="1008" y="2112"/>
            <a:chExt cx="480" cy="192"/>
          </a:xfrm>
        </p:grpSpPr>
        <p:sp>
          <p:nvSpPr>
            <p:cNvPr id="136254" name="Line 148"/>
            <p:cNvSpPr>
              <a:spLocks noChangeShapeType="1"/>
            </p:cNvSpPr>
            <p:nvPr/>
          </p:nvSpPr>
          <p:spPr bwMode="auto">
            <a:xfrm>
              <a:off x="1152" y="2160"/>
              <a:ext cx="192" cy="0"/>
            </a:xfrm>
            <a:prstGeom prst="line">
              <a:avLst/>
            </a:prstGeom>
            <a:noFill/>
            <a:ln w="12700">
              <a:solidFill>
                <a:schemeClr val="tx1"/>
              </a:solidFill>
              <a:round/>
              <a:headEnd/>
              <a:tailEnd/>
            </a:ln>
          </p:spPr>
          <p:txBody>
            <a:bodyPr/>
            <a:lstStyle/>
            <a:p>
              <a:endParaRPr lang="en-US"/>
            </a:p>
          </p:txBody>
        </p:sp>
        <p:sp>
          <p:nvSpPr>
            <p:cNvPr id="136255" name="Line 149"/>
            <p:cNvSpPr>
              <a:spLocks noChangeShapeType="1"/>
            </p:cNvSpPr>
            <p:nvPr/>
          </p:nvSpPr>
          <p:spPr bwMode="auto">
            <a:xfrm>
              <a:off x="1152" y="2160"/>
              <a:ext cx="0" cy="144"/>
            </a:xfrm>
            <a:prstGeom prst="line">
              <a:avLst/>
            </a:prstGeom>
            <a:noFill/>
            <a:ln w="12700">
              <a:solidFill>
                <a:schemeClr val="tx1"/>
              </a:solidFill>
              <a:round/>
              <a:headEnd/>
              <a:tailEnd/>
            </a:ln>
          </p:spPr>
          <p:txBody>
            <a:bodyPr/>
            <a:lstStyle/>
            <a:p>
              <a:endParaRPr lang="en-US"/>
            </a:p>
          </p:txBody>
        </p:sp>
        <p:sp>
          <p:nvSpPr>
            <p:cNvPr id="136256" name="Line 150"/>
            <p:cNvSpPr>
              <a:spLocks noChangeShapeType="1"/>
            </p:cNvSpPr>
            <p:nvPr/>
          </p:nvSpPr>
          <p:spPr bwMode="auto">
            <a:xfrm>
              <a:off x="1344" y="2160"/>
              <a:ext cx="0" cy="144"/>
            </a:xfrm>
            <a:prstGeom prst="line">
              <a:avLst/>
            </a:prstGeom>
            <a:noFill/>
            <a:ln w="12700">
              <a:solidFill>
                <a:schemeClr val="tx1"/>
              </a:solidFill>
              <a:round/>
              <a:headEnd/>
              <a:tailEnd/>
            </a:ln>
          </p:spPr>
          <p:txBody>
            <a:bodyPr/>
            <a:lstStyle/>
            <a:p>
              <a:endParaRPr lang="en-US"/>
            </a:p>
          </p:txBody>
        </p:sp>
        <p:sp>
          <p:nvSpPr>
            <p:cNvPr id="136257" name="Line 151"/>
            <p:cNvSpPr>
              <a:spLocks noChangeShapeType="1"/>
            </p:cNvSpPr>
            <p:nvPr/>
          </p:nvSpPr>
          <p:spPr bwMode="auto">
            <a:xfrm>
              <a:off x="1008" y="2304"/>
              <a:ext cx="144" cy="0"/>
            </a:xfrm>
            <a:prstGeom prst="line">
              <a:avLst/>
            </a:prstGeom>
            <a:noFill/>
            <a:ln w="12700">
              <a:solidFill>
                <a:schemeClr val="tx1"/>
              </a:solidFill>
              <a:round/>
              <a:headEnd/>
              <a:tailEnd/>
            </a:ln>
          </p:spPr>
          <p:txBody>
            <a:bodyPr/>
            <a:lstStyle/>
            <a:p>
              <a:endParaRPr lang="en-US"/>
            </a:p>
          </p:txBody>
        </p:sp>
        <p:sp>
          <p:nvSpPr>
            <p:cNvPr id="136258" name="Line 152"/>
            <p:cNvSpPr>
              <a:spLocks noChangeShapeType="1"/>
            </p:cNvSpPr>
            <p:nvPr/>
          </p:nvSpPr>
          <p:spPr bwMode="auto">
            <a:xfrm>
              <a:off x="1344" y="2304"/>
              <a:ext cx="144" cy="0"/>
            </a:xfrm>
            <a:prstGeom prst="line">
              <a:avLst/>
            </a:prstGeom>
            <a:noFill/>
            <a:ln w="12700">
              <a:solidFill>
                <a:schemeClr val="tx1"/>
              </a:solidFill>
              <a:round/>
              <a:headEnd/>
              <a:tailEnd/>
            </a:ln>
          </p:spPr>
          <p:txBody>
            <a:bodyPr/>
            <a:lstStyle/>
            <a:p>
              <a:endParaRPr lang="en-US"/>
            </a:p>
          </p:txBody>
        </p:sp>
        <p:sp>
          <p:nvSpPr>
            <p:cNvPr id="136259" name="Line 153"/>
            <p:cNvSpPr>
              <a:spLocks noChangeShapeType="1"/>
            </p:cNvSpPr>
            <p:nvPr/>
          </p:nvSpPr>
          <p:spPr bwMode="auto">
            <a:xfrm>
              <a:off x="1152" y="2112"/>
              <a:ext cx="192" cy="0"/>
            </a:xfrm>
            <a:prstGeom prst="line">
              <a:avLst/>
            </a:prstGeom>
            <a:noFill/>
            <a:ln w="12700">
              <a:solidFill>
                <a:schemeClr val="tx1"/>
              </a:solidFill>
              <a:round/>
              <a:headEnd/>
              <a:tailEnd/>
            </a:ln>
          </p:spPr>
          <p:txBody>
            <a:bodyPr/>
            <a:lstStyle/>
            <a:p>
              <a:endParaRPr lang="en-US"/>
            </a:p>
          </p:txBody>
        </p:sp>
      </p:grpSp>
      <p:grpSp>
        <p:nvGrpSpPr>
          <p:cNvPr id="25" name="Group 154"/>
          <p:cNvGrpSpPr>
            <a:grpSpLocks/>
          </p:cNvGrpSpPr>
          <p:nvPr/>
        </p:nvGrpSpPr>
        <p:grpSpPr bwMode="auto">
          <a:xfrm>
            <a:off x="2819400" y="4267200"/>
            <a:ext cx="762000" cy="304800"/>
            <a:chOff x="1008" y="2112"/>
            <a:chExt cx="480" cy="192"/>
          </a:xfrm>
        </p:grpSpPr>
        <p:sp>
          <p:nvSpPr>
            <p:cNvPr id="136248" name="Line 155"/>
            <p:cNvSpPr>
              <a:spLocks noChangeShapeType="1"/>
            </p:cNvSpPr>
            <p:nvPr/>
          </p:nvSpPr>
          <p:spPr bwMode="auto">
            <a:xfrm>
              <a:off x="1152" y="2160"/>
              <a:ext cx="192" cy="0"/>
            </a:xfrm>
            <a:prstGeom prst="line">
              <a:avLst/>
            </a:prstGeom>
            <a:noFill/>
            <a:ln w="12700">
              <a:solidFill>
                <a:schemeClr val="tx1"/>
              </a:solidFill>
              <a:round/>
              <a:headEnd/>
              <a:tailEnd/>
            </a:ln>
          </p:spPr>
          <p:txBody>
            <a:bodyPr/>
            <a:lstStyle/>
            <a:p>
              <a:endParaRPr lang="en-US"/>
            </a:p>
          </p:txBody>
        </p:sp>
        <p:sp>
          <p:nvSpPr>
            <p:cNvPr id="136249" name="Line 156"/>
            <p:cNvSpPr>
              <a:spLocks noChangeShapeType="1"/>
            </p:cNvSpPr>
            <p:nvPr/>
          </p:nvSpPr>
          <p:spPr bwMode="auto">
            <a:xfrm>
              <a:off x="1152" y="2160"/>
              <a:ext cx="0" cy="144"/>
            </a:xfrm>
            <a:prstGeom prst="line">
              <a:avLst/>
            </a:prstGeom>
            <a:noFill/>
            <a:ln w="12700">
              <a:solidFill>
                <a:schemeClr val="tx1"/>
              </a:solidFill>
              <a:round/>
              <a:headEnd/>
              <a:tailEnd/>
            </a:ln>
          </p:spPr>
          <p:txBody>
            <a:bodyPr/>
            <a:lstStyle/>
            <a:p>
              <a:endParaRPr lang="en-US"/>
            </a:p>
          </p:txBody>
        </p:sp>
        <p:sp>
          <p:nvSpPr>
            <p:cNvPr id="136250" name="Line 157"/>
            <p:cNvSpPr>
              <a:spLocks noChangeShapeType="1"/>
            </p:cNvSpPr>
            <p:nvPr/>
          </p:nvSpPr>
          <p:spPr bwMode="auto">
            <a:xfrm>
              <a:off x="1344" y="2160"/>
              <a:ext cx="0" cy="144"/>
            </a:xfrm>
            <a:prstGeom prst="line">
              <a:avLst/>
            </a:prstGeom>
            <a:noFill/>
            <a:ln w="12700">
              <a:solidFill>
                <a:schemeClr val="tx1"/>
              </a:solidFill>
              <a:round/>
              <a:headEnd/>
              <a:tailEnd/>
            </a:ln>
          </p:spPr>
          <p:txBody>
            <a:bodyPr/>
            <a:lstStyle/>
            <a:p>
              <a:endParaRPr lang="en-US"/>
            </a:p>
          </p:txBody>
        </p:sp>
        <p:sp>
          <p:nvSpPr>
            <p:cNvPr id="136251" name="Line 158"/>
            <p:cNvSpPr>
              <a:spLocks noChangeShapeType="1"/>
            </p:cNvSpPr>
            <p:nvPr/>
          </p:nvSpPr>
          <p:spPr bwMode="auto">
            <a:xfrm>
              <a:off x="1008" y="2304"/>
              <a:ext cx="144" cy="0"/>
            </a:xfrm>
            <a:prstGeom prst="line">
              <a:avLst/>
            </a:prstGeom>
            <a:noFill/>
            <a:ln w="12700">
              <a:solidFill>
                <a:schemeClr val="tx1"/>
              </a:solidFill>
              <a:round/>
              <a:headEnd/>
              <a:tailEnd/>
            </a:ln>
          </p:spPr>
          <p:txBody>
            <a:bodyPr/>
            <a:lstStyle/>
            <a:p>
              <a:endParaRPr lang="en-US"/>
            </a:p>
          </p:txBody>
        </p:sp>
        <p:sp>
          <p:nvSpPr>
            <p:cNvPr id="136252" name="Line 159"/>
            <p:cNvSpPr>
              <a:spLocks noChangeShapeType="1"/>
            </p:cNvSpPr>
            <p:nvPr/>
          </p:nvSpPr>
          <p:spPr bwMode="auto">
            <a:xfrm>
              <a:off x="1344" y="2304"/>
              <a:ext cx="144" cy="0"/>
            </a:xfrm>
            <a:prstGeom prst="line">
              <a:avLst/>
            </a:prstGeom>
            <a:noFill/>
            <a:ln w="12700">
              <a:solidFill>
                <a:schemeClr val="tx1"/>
              </a:solidFill>
              <a:round/>
              <a:headEnd/>
              <a:tailEnd/>
            </a:ln>
          </p:spPr>
          <p:txBody>
            <a:bodyPr/>
            <a:lstStyle/>
            <a:p>
              <a:endParaRPr lang="en-US"/>
            </a:p>
          </p:txBody>
        </p:sp>
        <p:sp>
          <p:nvSpPr>
            <p:cNvPr id="136253" name="Line 160"/>
            <p:cNvSpPr>
              <a:spLocks noChangeShapeType="1"/>
            </p:cNvSpPr>
            <p:nvPr/>
          </p:nvSpPr>
          <p:spPr bwMode="auto">
            <a:xfrm>
              <a:off x="1152" y="2112"/>
              <a:ext cx="192" cy="0"/>
            </a:xfrm>
            <a:prstGeom prst="line">
              <a:avLst/>
            </a:prstGeom>
            <a:noFill/>
            <a:ln w="12700">
              <a:solidFill>
                <a:schemeClr val="tx1"/>
              </a:solidFill>
              <a:round/>
              <a:headEnd/>
              <a:tailEnd/>
            </a:ln>
          </p:spPr>
          <p:txBody>
            <a:bodyPr/>
            <a:lstStyle/>
            <a:p>
              <a:endParaRPr lang="en-US"/>
            </a:p>
          </p:txBody>
        </p:sp>
      </p:grpSp>
      <p:sp>
        <p:nvSpPr>
          <p:cNvPr id="136242" name="Line 161"/>
          <p:cNvSpPr>
            <a:spLocks noChangeShapeType="1"/>
          </p:cNvSpPr>
          <p:nvPr/>
        </p:nvSpPr>
        <p:spPr bwMode="auto">
          <a:xfrm>
            <a:off x="3200400" y="5638800"/>
            <a:ext cx="5181600" cy="0"/>
          </a:xfrm>
          <a:prstGeom prst="line">
            <a:avLst/>
          </a:prstGeom>
          <a:noFill/>
          <a:ln w="12700">
            <a:solidFill>
              <a:schemeClr val="tx1"/>
            </a:solidFill>
            <a:round/>
            <a:headEnd/>
            <a:tailEnd/>
          </a:ln>
        </p:spPr>
        <p:txBody>
          <a:bodyPr/>
          <a:lstStyle/>
          <a:p>
            <a:endParaRPr lang="en-US"/>
          </a:p>
        </p:txBody>
      </p:sp>
      <p:sp>
        <p:nvSpPr>
          <p:cNvPr id="136243" name="Line 162"/>
          <p:cNvSpPr>
            <a:spLocks noChangeShapeType="1"/>
          </p:cNvSpPr>
          <p:nvPr/>
        </p:nvSpPr>
        <p:spPr bwMode="auto">
          <a:xfrm rot="5400000">
            <a:off x="2857500" y="4457700"/>
            <a:ext cx="0" cy="228600"/>
          </a:xfrm>
          <a:prstGeom prst="line">
            <a:avLst/>
          </a:prstGeom>
          <a:noFill/>
          <a:ln w="12700">
            <a:solidFill>
              <a:schemeClr val="tx1"/>
            </a:solidFill>
            <a:round/>
            <a:headEnd/>
            <a:tailEnd type="triangle" w="med" len="med"/>
          </a:ln>
        </p:spPr>
        <p:txBody>
          <a:bodyPr wrap="none" anchor="ctr"/>
          <a:lstStyle/>
          <a:p>
            <a:endParaRPr lang="en-US"/>
          </a:p>
        </p:txBody>
      </p:sp>
      <p:sp>
        <p:nvSpPr>
          <p:cNvPr id="136244" name="Line 163"/>
          <p:cNvSpPr>
            <a:spLocks noChangeShapeType="1"/>
          </p:cNvSpPr>
          <p:nvPr/>
        </p:nvSpPr>
        <p:spPr bwMode="auto">
          <a:xfrm rot="5400000">
            <a:off x="2857500" y="3619500"/>
            <a:ext cx="0" cy="228600"/>
          </a:xfrm>
          <a:prstGeom prst="line">
            <a:avLst/>
          </a:prstGeom>
          <a:noFill/>
          <a:ln w="12700">
            <a:solidFill>
              <a:schemeClr val="tx1"/>
            </a:solidFill>
            <a:round/>
            <a:headEnd/>
            <a:tailEnd type="triangle" w="med" len="med"/>
          </a:ln>
        </p:spPr>
        <p:txBody>
          <a:bodyPr wrap="none" anchor="ctr"/>
          <a:lstStyle/>
          <a:p>
            <a:endParaRPr lang="en-US"/>
          </a:p>
        </p:txBody>
      </p:sp>
      <p:sp>
        <p:nvSpPr>
          <p:cNvPr id="136245" name="Line 164"/>
          <p:cNvSpPr>
            <a:spLocks noChangeShapeType="1"/>
          </p:cNvSpPr>
          <p:nvPr/>
        </p:nvSpPr>
        <p:spPr bwMode="auto">
          <a:xfrm rot="5400000">
            <a:off x="2857500" y="1943100"/>
            <a:ext cx="0" cy="228600"/>
          </a:xfrm>
          <a:prstGeom prst="line">
            <a:avLst/>
          </a:prstGeom>
          <a:noFill/>
          <a:ln w="12700">
            <a:solidFill>
              <a:schemeClr val="tx1"/>
            </a:solidFill>
            <a:round/>
            <a:headEnd/>
            <a:tailEnd type="triangle" w="med" len="med"/>
          </a:ln>
        </p:spPr>
        <p:txBody>
          <a:bodyPr wrap="none" anchor="ctr"/>
          <a:lstStyle/>
          <a:p>
            <a:endParaRPr lang="en-US"/>
          </a:p>
        </p:txBody>
      </p:sp>
      <p:sp>
        <p:nvSpPr>
          <p:cNvPr id="136246" name="Line 165"/>
          <p:cNvSpPr>
            <a:spLocks noChangeShapeType="1"/>
          </p:cNvSpPr>
          <p:nvPr/>
        </p:nvSpPr>
        <p:spPr bwMode="auto">
          <a:xfrm rot="5400000">
            <a:off x="2857500" y="2781300"/>
            <a:ext cx="0" cy="228600"/>
          </a:xfrm>
          <a:prstGeom prst="line">
            <a:avLst/>
          </a:prstGeom>
          <a:noFill/>
          <a:ln w="12700">
            <a:solidFill>
              <a:schemeClr val="tx1"/>
            </a:solidFill>
            <a:round/>
            <a:headEnd/>
            <a:tailEnd type="triangle" w="med" len="med"/>
          </a:ln>
        </p:spPr>
        <p:txBody>
          <a:bodyPr wrap="none" anchor="ctr"/>
          <a:lstStyle/>
          <a:p>
            <a:endParaRPr lang="en-US"/>
          </a:p>
        </p:txBody>
      </p:sp>
      <p:sp>
        <p:nvSpPr>
          <p:cNvPr id="136247" name="Text Box 166"/>
          <p:cNvSpPr txBox="1">
            <a:spLocks noChangeArrowheads="1"/>
          </p:cNvSpPr>
          <p:nvPr/>
        </p:nvSpPr>
        <p:spPr bwMode="auto">
          <a:xfrm>
            <a:off x="7315201" y="6338888"/>
            <a:ext cx="974725" cy="519112"/>
          </a:xfrm>
          <a:prstGeom prst="rect">
            <a:avLst/>
          </a:prstGeom>
          <a:noFill/>
          <a:ln w="9525">
            <a:noFill/>
            <a:miter lim="800000"/>
            <a:headEnd/>
            <a:tailEnd/>
          </a:ln>
        </p:spPr>
        <p:txBody>
          <a:bodyPr wrap="none">
            <a:spAutoFit/>
          </a:bodyPr>
          <a:lstStyle/>
          <a:p>
            <a:pPr eaLnBrk="1" hangingPunct="1"/>
            <a:r>
              <a:rPr lang="en-US" sz="2800">
                <a:solidFill>
                  <a:srgbClr val="000000"/>
                </a:solidFill>
                <a:latin typeface="Arial" pitchFamily="34" charset="0"/>
                <a:hlinkClick r:id="rId3" action="ppaction://hlinksldjump"/>
              </a:rPr>
              <a:t>Back</a:t>
            </a:r>
            <a:endParaRPr lang="en-US" sz="2800">
              <a:solidFill>
                <a:srgbClr val="000000"/>
              </a:solidFill>
              <a:latin typeface="Arial" pitchFamily="34" charset="0"/>
            </a:endParaRPr>
          </a:p>
        </p:txBody>
      </p:sp>
    </p:spTree>
    <p:extLst>
      <p:ext uri="{BB962C8B-B14F-4D97-AF65-F5344CB8AC3E}">
        <p14:creationId xmlns:p14="http://schemas.microsoft.com/office/powerpoint/2010/main" val="734627346"/>
      </p:ext>
    </p:extLst>
  </p:cSld>
  <p:clrMapOvr>
    <a:masterClrMapping/>
  </p:clrMapOvr>
  <p:transition/>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70" name="Slide Number Placeholder 4"/>
          <p:cNvSpPr>
            <a:spLocks noGrp="1"/>
          </p:cNvSpPr>
          <p:nvPr>
            <p:ph type="sldNum" sz="quarter" idx="10"/>
          </p:nvPr>
        </p:nvSpPr>
        <p:spPr>
          <a:xfrm>
            <a:off x="8904288" y="6092825"/>
            <a:ext cx="609600" cy="431800"/>
          </a:xfrm>
          <a:noFill/>
        </p:spPr>
        <p:txBody>
          <a:bodyPr/>
          <a:lstStyle/>
          <a:p>
            <a:fld id="{4A99AA1A-2F5E-41A4-9328-28AA8E8BA544}" type="slidenum">
              <a:rPr lang="it-IT" smtClean="0">
                <a:latin typeface="Arial" pitchFamily="34" charset="0"/>
              </a:rPr>
              <a:pPr/>
              <a:t>92</a:t>
            </a:fld>
            <a:endParaRPr lang="it-IT">
              <a:latin typeface="Arial" pitchFamily="34" charset="0"/>
            </a:endParaRPr>
          </a:p>
        </p:txBody>
      </p:sp>
      <p:sp>
        <p:nvSpPr>
          <p:cNvPr id="11271" name="Rectangle 2"/>
          <p:cNvSpPr>
            <a:spLocks noGrp="1" noChangeArrowheads="1"/>
          </p:cNvSpPr>
          <p:nvPr>
            <p:ph type="title"/>
          </p:nvPr>
        </p:nvSpPr>
        <p:spPr/>
        <p:txBody>
          <a:bodyPr/>
          <a:lstStyle/>
          <a:p>
            <a:r>
              <a:rPr lang="en-US" smtClean="0"/>
              <a:t>Decoders</a:t>
            </a:r>
          </a:p>
        </p:txBody>
      </p:sp>
      <p:sp>
        <p:nvSpPr>
          <p:cNvPr id="11272" name="Rectangle 3"/>
          <p:cNvSpPr>
            <a:spLocks noGrp="1" noChangeArrowheads="1"/>
          </p:cNvSpPr>
          <p:nvPr>
            <p:ph type="body" idx="1"/>
          </p:nvPr>
        </p:nvSpPr>
        <p:spPr>
          <a:xfrm>
            <a:off x="2403475" y="1371600"/>
            <a:ext cx="7772400" cy="2667000"/>
          </a:xfrm>
        </p:spPr>
        <p:txBody>
          <a:bodyPr/>
          <a:lstStyle/>
          <a:p>
            <a:pPr marL="455613" indent="-455613"/>
            <a:r>
              <a:rPr lang="en-US" sz="2000"/>
              <a:t>n:2</a:t>
            </a:r>
            <a:r>
              <a:rPr lang="en-US" sz="2000" baseline="30000"/>
              <a:t>n</a:t>
            </a:r>
            <a:r>
              <a:rPr lang="en-US" sz="2000"/>
              <a:t> decoder consists of 2</a:t>
            </a:r>
            <a:r>
              <a:rPr lang="en-US" sz="2000" baseline="30000"/>
              <a:t>n</a:t>
            </a:r>
            <a:r>
              <a:rPr lang="en-US" sz="2000"/>
              <a:t> n-input AND gates</a:t>
            </a:r>
          </a:p>
          <a:p>
            <a:pPr marL="855663" lvl="1"/>
            <a:r>
              <a:rPr lang="en-US" sz="1800"/>
              <a:t>One needed for each row of memory</a:t>
            </a:r>
          </a:p>
          <a:p>
            <a:pPr marL="855663" lvl="1"/>
            <a:r>
              <a:rPr lang="en-US" sz="1800"/>
              <a:t>Build AND from NAND or NOR gates</a:t>
            </a:r>
          </a:p>
          <a:p>
            <a:pPr marL="455613" indent="-455613"/>
            <a:r>
              <a:rPr lang="en-US" sz="2000"/>
              <a:t>Make devices on address line minimal size</a:t>
            </a:r>
          </a:p>
          <a:p>
            <a:pPr marL="455613" indent="-455613"/>
            <a:r>
              <a:rPr lang="en-US" sz="2000"/>
              <a:t>Scale devices on decoder O/P to drive word lines</a:t>
            </a:r>
          </a:p>
          <a:p>
            <a:pPr marL="455613" indent="-455613">
              <a:buNone/>
            </a:pPr>
            <a:r>
              <a:rPr lang="en-US" sz="2000"/>
              <a:t>          Static CMOS				Pseudo-nMOS</a:t>
            </a:r>
          </a:p>
        </p:txBody>
      </p:sp>
      <p:graphicFrame>
        <p:nvGraphicFramePr>
          <p:cNvPr id="11266" name="Object 2"/>
          <p:cNvGraphicFramePr>
            <a:graphicFrameLocks noChangeAspect="1"/>
          </p:cNvGraphicFramePr>
          <p:nvPr/>
        </p:nvGraphicFramePr>
        <p:xfrm>
          <a:off x="6232525" y="3657600"/>
          <a:ext cx="1576388" cy="2374900"/>
        </p:xfrm>
        <a:graphic>
          <a:graphicData uri="http://schemas.openxmlformats.org/presentationml/2006/ole">
            <mc:AlternateContent xmlns:mc="http://schemas.openxmlformats.org/markup-compatibility/2006">
              <mc:Choice xmlns:v="urn:schemas-microsoft-com:vml" Requires="v">
                <p:oleObj spid="_x0000_s9274" name="VISIO" r:id="rId3" imgW="1708560" imgH="2374920" progId="">
                  <p:embed/>
                </p:oleObj>
              </mc:Choice>
              <mc:Fallback>
                <p:oleObj name="VISIO" r:id="rId3" imgW="1708560" imgH="2374920"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32525" y="3657600"/>
                        <a:ext cx="1576388" cy="2374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1267" name="Object 3"/>
          <p:cNvGraphicFramePr>
            <a:graphicFrameLocks noChangeAspect="1"/>
          </p:cNvGraphicFramePr>
          <p:nvPr/>
        </p:nvGraphicFramePr>
        <p:xfrm>
          <a:off x="7962900" y="4406900"/>
          <a:ext cx="2598738" cy="1079500"/>
        </p:xfrm>
        <a:graphic>
          <a:graphicData uri="http://schemas.openxmlformats.org/presentationml/2006/ole">
            <mc:AlternateContent xmlns:mc="http://schemas.openxmlformats.org/markup-compatibility/2006">
              <mc:Choice xmlns:v="urn:schemas-microsoft-com:vml" Requires="v">
                <p:oleObj spid="_x0000_s9275" name="VISIO" r:id="rId5" imgW="1581840" imgH="606240" progId="">
                  <p:embed/>
                </p:oleObj>
              </mc:Choice>
              <mc:Fallback>
                <p:oleObj name="VISIO" r:id="rId5" imgW="1581840" imgH="606240" progId="">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62900" y="4406900"/>
                        <a:ext cx="2598738" cy="1079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1268" name="Object 4"/>
          <p:cNvGraphicFramePr>
            <a:graphicFrameLocks noChangeAspect="1"/>
          </p:cNvGraphicFramePr>
          <p:nvPr/>
        </p:nvGraphicFramePr>
        <p:xfrm>
          <a:off x="4151313" y="4876800"/>
          <a:ext cx="1731962" cy="933450"/>
        </p:xfrm>
        <a:graphic>
          <a:graphicData uri="http://schemas.openxmlformats.org/presentationml/2006/ole">
            <mc:AlternateContent xmlns:mc="http://schemas.openxmlformats.org/markup-compatibility/2006">
              <mc:Choice xmlns:v="urn:schemas-microsoft-com:vml" Requires="v">
                <p:oleObj spid="_x0000_s9276" name="VISIO" r:id="rId7" imgW="1448280" imgH="720720" progId="">
                  <p:embed/>
                </p:oleObj>
              </mc:Choice>
              <mc:Fallback>
                <p:oleObj name="VISIO" r:id="rId7" imgW="1448280" imgH="720720" progId="">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151313" y="4876800"/>
                        <a:ext cx="1731962" cy="933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1269" name="Object 5"/>
          <p:cNvGraphicFramePr>
            <a:graphicFrameLocks noChangeAspect="1"/>
          </p:cNvGraphicFramePr>
          <p:nvPr/>
        </p:nvGraphicFramePr>
        <p:xfrm>
          <a:off x="2355850" y="3657600"/>
          <a:ext cx="1682750" cy="2374900"/>
        </p:xfrm>
        <a:graphic>
          <a:graphicData uri="http://schemas.openxmlformats.org/presentationml/2006/ole">
            <mc:AlternateContent xmlns:mc="http://schemas.openxmlformats.org/markup-compatibility/2006">
              <mc:Choice xmlns:v="urn:schemas-microsoft-com:vml" Requires="v">
                <p:oleObj spid="_x0000_s9277" name="VISIO" r:id="rId9" imgW="1822680" imgH="2374920" progId="">
                  <p:embed/>
                </p:oleObj>
              </mc:Choice>
              <mc:Fallback>
                <p:oleObj name="VISIO" r:id="rId9" imgW="1822680" imgH="2374920" progId="">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355850" y="3657600"/>
                        <a:ext cx="1682750" cy="2374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2106149747"/>
      </p:ext>
    </p:extLst>
  </p:cSld>
  <p:clrMapOvr>
    <a:masterClrMapping/>
  </p:clrMapOvr>
  <p:transition/>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Slide Number Placeholder 4"/>
          <p:cNvSpPr>
            <a:spLocks noGrp="1"/>
          </p:cNvSpPr>
          <p:nvPr>
            <p:ph type="sldNum" sz="quarter" idx="10"/>
          </p:nvPr>
        </p:nvSpPr>
        <p:spPr>
          <a:xfrm>
            <a:off x="8904288" y="6092825"/>
            <a:ext cx="609600" cy="431800"/>
          </a:xfrm>
          <a:noFill/>
        </p:spPr>
        <p:txBody>
          <a:bodyPr/>
          <a:lstStyle/>
          <a:p>
            <a:fld id="{D015B668-28CB-48D1-9287-6B1792153DA4}" type="slidenum">
              <a:rPr lang="it-IT" smtClean="0">
                <a:latin typeface="Arial" pitchFamily="34" charset="0"/>
              </a:rPr>
              <a:pPr/>
              <a:t>93</a:t>
            </a:fld>
            <a:endParaRPr lang="it-IT">
              <a:latin typeface="Arial" pitchFamily="34" charset="0"/>
            </a:endParaRPr>
          </a:p>
        </p:txBody>
      </p:sp>
      <p:sp>
        <p:nvSpPr>
          <p:cNvPr id="137219" name="Rectangle 2"/>
          <p:cNvSpPr>
            <a:spLocks noGrp="1" noChangeArrowheads="1"/>
          </p:cNvSpPr>
          <p:nvPr>
            <p:ph type="title"/>
          </p:nvPr>
        </p:nvSpPr>
        <p:spPr/>
        <p:txBody>
          <a:bodyPr/>
          <a:lstStyle/>
          <a:p>
            <a:r>
              <a:rPr lang="en-US" smtClean="0"/>
              <a:t>Row Decoders</a:t>
            </a:r>
          </a:p>
        </p:txBody>
      </p:sp>
      <p:sp>
        <p:nvSpPr>
          <p:cNvPr id="137220" name="Rectangle 3"/>
          <p:cNvSpPr>
            <a:spLocks noGrp="1" noChangeArrowheads="1"/>
          </p:cNvSpPr>
          <p:nvPr>
            <p:ph type="body" idx="1"/>
          </p:nvPr>
        </p:nvSpPr>
        <p:spPr/>
        <p:txBody>
          <a:bodyPr/>
          <a:lstStyle/>
          <a:p>
            <a:pPr>
              <a:buFontTx/>
              <a:buNone/>
            </a:pPr>
            <a:endParaRPr lang="en-US" smtClean="0"/>
          </a:p>
        </p:txBody>
      </p:sp>
      <p:pic>
        <p:nvPicPr>
          <p:cNvPr id="137221" name="Picture 4" descr="we8"/>
          <p:cNvPicPr>
            <a:picLocks noChangeAspect="1" noChangeArrowheads="1"/>
          </p:cNvPicPr>
          <p:nvPr/>
        </p:nvPicPr>
        <p:blipFill>
          <a:blip r:embed="rId2" cstate="print"/>
          <a:srcRect l="6033" t="43976" r="923" b="2983"/>
          <a:stretch>
            <a:fillRect/>
          </a:stretch>
        </p:blipFill>
        <p:spPr bwMode="auto">
          <a:xfrm>
            <a:off x="1871663" y="1327151"/>
            <a:ext cx="8458200" cy="5184775"/>
          </a:xfrm>
          <a:prstGeom prst="rect">
            <a:avLst/>
          </a:prstGeom>
          <a:noFill/>
          <a:ln w="9525">
            <a:noFill/>
            <a:miter lim="800000"/>
            <a:headEnd/>
            <a:tailEnd/>
          </a:ln>
        </p:spPr>
      </p:pic>
    </p:spTree>
    <p:extLst>
      <p:ext uri="{BB962C8B-B14F-4D97-AF65-F5344CB8AC3E}">
        <p14:creationId xmlns:p14="http://schemas.microsoft.com/office/powerpoint/2010/main" val="860883423"/>
      </p:ext>
    </p:extLst>
  </p:cSld>
  <p:clrMapOvr>
    <a:masterClrMapping/>
  </p:clrMapOvr>
  <p:transition/>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Slide Number Placeholder 4"/>
          <p:cNvSpPr>
            <a:spLocks noGrp="1"/>
          </p:cNvSpPr>
          <p:nvPr>
            <p:ph type="sldNum" sz="quarter" idx="10"/>
          </p:nvPr>
        </p:nvSpPr>
        <p:spPr>
          <a:xfrm>
            <a:off x="8904288" y="6092825"/>
            <a:ext cx="609600" cy="431800"/>
          </a:xfrm>
          <a:noFill/>
        </p:spPr>
        <p:txBody>
          <a:bodyPr/>
          <a:lstStyle/>
          <a:p>
            <a:fld id="{E61210CE-0903-4035-8A57-C8CC7D337489}" type="slidenum">
              <a:rPr lang="it-IT" smtClean="0">
                <a:latin typeface="Arial" pitchFamily="34" charset="0"/>
              </a:rPr>
              <a:pPr/>
              <a:t>94</a:t>
            </a:fld>
            <a:endParaRPr lang="it-IT">
              <a:latin typeface="Arial" pitchFamily="34" charset="0"/>
            </a:endParaRPr>
          </a:p>
        </p:txBody>
      </p:sp>
      <p:sp>
        <p:nvSpPr>
          <p:cNvPr id="138243" name="Rectangle 2"/>
          <p:cNvSpPr>
            <a:spLocks noGrp="1" noChangeArrowheads="1"/>
          </p:cNvSpPr>
          <p:nvPr>
            <p:ph type="title"/>
          </p:nvPr>
        </p:nvSpPr>
        <p:spPr>
          <a:xfrm>
            <a:off x="1981200" y="-57150"/>
            <a:ext cx="8229600" cy="1384300"/>
          </a:xfrm>
        </p:spPr>
        <p:txBody>
          <a:bodyPr/>
          <a:lstStyle/>
          <a:p>
            <a:r>
              <a:rPr lang="en-US" smtClean="0"/>
              <a:t>Decoder Designs</a:t>
            </a:r>
          </a:p>
        </p:txBody>
      </p:sp>
      <p:sp>
        <p:nvSpPr>
          <p:cNvPr id="138244" name="Rectangle 3"/>
          <p:cNvSpPr>
            <a:spLocks noGrp="1" noChangeArrowheads="1"/>
          </p:cNvSpPr>
          <p:nvPr>
            <p:ph type="body" idx="1"/>
          </p:nvPr>
        </p:nvSpPr>
        <p:spPr/>
        <p:txBody>
          <a:bodyPr/>
          <a:lstStyle/>
          <a:p>
            <a:pPr>
              <a:buFontTx/>
              <a:buNone/>
            </a:pPr>
            <a:endParaRPr lang="en-US" smtClean="0"/>
          </a:p>
        </p:txBody>
      </p:sp>
      <p:pic>
        <p:nvPicPr>
          <p:cNvPr id="138245" name="Picture 4" descr="we8"/>
          <p:cNvPicPr>
            <a:picLocks noChangeAspect="1" noChangeArrowheads="1"/>
          </p:cNvPicPr>
          <p:nvPr/>
        </p:nvPicPr>
        <p:blipFill>
          <a:blip r:embed="rId2" cstate="print"/>
          <a:srcRect l="11491" t="44299" r="8385" b="2832"/>
          <a:stretch>
            <a:fillRect/>
          </a:stretch>
        </p:blipFill>
        <p:spPr bwMode="auto">
          <a:xfrm>
            <a:off x="6359526" y="1219200"/>
            <a:ext cx="3463925" cy="5638800"/>
          </a:xfrm>
          <a:prstGeom prst="rect">
            <a:avLst/>
          </a:prstGeom>
          <a:noFill/>
          <a:ln w="9525">
            <a:noFill/>
            <a:miter lim="800000"/>
            <a:headEnd/>
            <a:tailEnd/>
          </a:ln>
        </p:spPr>
      </p:pic>
      <p:pic>
        <p:nvPicPr>
          <p:cNvPr id="138246" name="Picture 5" descr="we8"/>
          <p:cNvPicPr>
            <a:picLocks noChangeAspect="1" noChangeArrowheads="1"/>
          </p:cNvPicPr>
          <p:nvPr/>
        </p:nvPicPr>
        <p:blipFill>
          <a:blip r:embed="rId2" cstate="print"/>
          <a:srcRect l="9607" r="12007" b="57295"/>
          <a:stretch>
            <a:fillRect/>
          </a:stretch>
        </p:blipFill>
        <p:spPr bwMode="auto">
          <a:xfrm>
            <a:off x="2016126" y="1447800"/>
            <a:ext cx="3571875" cy="4800600"/>
          </a:xfrm>
          <a:prstGeom prst="rect">
            <a:avLst/>
          </a:prstGeom>
          <a:noFill/>
          <a:ln w="9525">
            <a:noFill/>
            <a:miter lim="800000"/>
            <a:headEnd/>
            <a:tailEnd/>
          </a:ln>
        </p:spPr>
      </p:pic>
    </p:spTree>
    <p:extLst>
      <p:ext uri="{BB962C8B-B14F-4D97-AF65-F5344CB8AC3E}">
        <p14:creationId xmlns:p14="http://schemas.microsoft.com/office/powerpoint/2010/main" val="2974325672"/>
      </p:ext>
    </p:extLst>
  </p:cSld>
  <p:clrMapOvr>
    <a:masterClrMapping/>
  </p:clrMapOvr>
  <p:transition/>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Slide Number Placeholder 4"/>
          <p:cNvSpPr>
            <a:spLocks noGrp="1"/>
          </p:cNvSpPr>
          <p:nvPr>
            <p:ph type="sldNum" sz="quarter" idx="10"/>
          </p:nvPr>
        </p:nvSpPr>
        <p:spPr>
          <a:xfrm>
            <a:off x="8904288" y="6092825"/>
            <a:ext cx="609600" cy="431800"/>
          </a:xfrm>
          <a:noFill/>
        </p:spPr>
        <p:txBody>
          <a:bodyPr/>
          <a:lstStyle/>
          <a:p>
            <a:fld id="{3CC3CEFD-2DE8-4DC8-9C33-05EDDC6653A2}" type="slidenum">
              <a:rPr lang="it-IT" smtClean="0">
                <a:latin typeface="Arial" pitchFamily="34" charset="0"/>
              </a:rPr>
              <a:pPr/>
              <a:t>95</a:t>
            </a:fld>
            <a:endParaRPr lang="it-IT">
              <a:latin typeface="Arial" pitchFamily="34" charset="0"/>
            </a:endParaRPr>
          </a:p>
        </p:txBody>
      </p:sp>
      <p:sp>
        <p:nvSpPr>
          <p:cNvPr id="12292" name="Rectangle 2"/>
          <p:cNvSpPr>
            <a:spLocks noGrp="1" noChangeArrowheads="1"/>
          </p:cNvSpPr>
          <p:nvPr>
            <p:ph type="title"/>
          </p:nvPr>
        </p:nvSpPr>
        <p:spPr/>
        <p:txBody>
          <a:bodyPr/>
          <a:lstStyle/>
          <a:p>
            <a:r>
              <a:rPr lang="en-US" smtClean="0"/>
              <a:t>Decoder Layout</a:t>
            </a:r>
          </a:p>
        </p:txBody>
      </p:sp>
      <p:sp>
        <p:nvSpPr>
          <p:cNvPr id="12293" name="Rectangle 3"/>
          <p:cNvSpPr>
            <a:spLocks noGrp="1" noChangeArrowheads="1"/>
          </p:cNvSpPr>
          <p:nvPr>
            <p:ph type="body" idx="1"/>
          </p:nvPr>
        </p:nvSpPr>
        <p:spPr/>
        <p:txBody>
          <a:bodyPr/>
          <a:lstStyle/>
          <a:p>
            <a:pPr marL="455613" indent="-455613"/>
            <a:r>
              <a:rPr lang="en-US" smtClean="0"/>
              <a:t>Decoders must be pitch-matched to SRAM cell</a:t>
            </a:r>
          </a:p>
          <a:p>
            <a:pPr marL="855663" lvl="1"/>
            <a:r>
              <a:rPr lang="en-US" smtClean="0"/>
              <a:t>Requires very skinny gates</a:t>
            </a:r>
          </a:p>
        </p:txBody>
      </p:sp>
      <p:graphicFrame>
        <p:nvGraphicFramePr>
          <p:cNvPr id="12290" name="Object 2"/>
          <p:cNvGraphicFramePr>
            <a:graphicFrameLocks noChangeAspect="1"/>
          </p:cNvGraphicFramePr>
          <p:nvPr/>
        </p:nvGraphicFramePr>
        <p:xfrm>
          <a:off x="2574925" y="3306764"/>
          <a:ext cx="6965950" cy="2027237"/>
        </p:xfrm>
        <a:graphic>
          <a:graphicData uri="http://schemas.openxmlformats.org/presentationml/2006/ole">
            <mc:AlternateContent xmlns:mc="http://schemas.openxmlformats.org/markup-compatibility/2006">
              <mc:Choice xmlns:v="urn:schemas-microsoft-com:vml" Requires="v">
                <p:oleObj spid="_x0000_s10256" name="VISIO" r:id="rId3" imgW="6772320" imgH="1819440" progId="">
                  <p:embed/>
                </p:oleObj>
              </mc:Choice>
              <mc:Fallback>
                <p:oleObj name="VISIO" r:id="rId3" imgW="6772320" imgH="1819440"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74925" y="3306764"/>
                        <a:ext cx="6965950" cy="2027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2119038547"/>
      </p:ext>
    </p:extLst>
  </p:cSld>
  <p:clrMapOvr>
    <a:masterClrMapping/>
  </p:clrMapOvr>
  <p:transition/>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Slide Number Placeholder 4"/>
          <p:cNvSpPr>
            <a:spLocks noGrp="1"/>
          </p:cNvSpPr>
          <p:nvPr>
            <p:ph type="sldNum" sz="quarter" idx="10"/>
          </p:nvPr>
        </p:nvSpPr>
        <p:spPr>
          <a:xfrm>
            <a:off x="8904288" y="6092825"/>
            <a:ext cx="609600" cy="431800"/>
          </a:xfrm>
          <a:noFill/>
        </p:spPr>
        <p:txBody>
          <a:bodyPr/>
          <a:lstStyle/>
          <a:p>
            <a:fld id="{8FA77ACD-E157-4D93-B86B-E888CBF2930C}" type="slidenum">
              <a:rPr lang="it-IT" smtClean="0">
                <a:latin typeface="Arial" pitchFamily="34" charset="0"/>
              </a:rPr>
              <a:pPr/>
              <a:t>96</a:t>
            </a:fld>
            <a:endParaRPr lang="it-IT">
              <a:latin typeface="Arial" pitchFamily="34" charset="0"/>
            </a:endParaRPr>
          </a:p>
        </p:txBody>
      </p:sp>
      <p:sp>
        <p:nvSpPr>
          <p:cNvPr id="13316" name="Rectangle 2"/>
          <p:cNvSpPr>
            <a:spLocks noGrp="1" noChangeArrowheads="1"/>
          </p:cNvSpPr>
          <p:nvPr>
            <p:ph type="title"/>
          </p:nvPr>
        </p:nvSpPr>
        <p:spPr/>
        <p:txBody>
          <a:bodyPr/>
          <a:lstStyle/>
          <a:p>
            <a:r>
              <a:rPr lang="en-US" smtClean="0"/>
              <a:t>Large Decoders</a:t>
            </a:r>
          </a:p>
        </p:txBody>
      </p:sp>
      <p:sp>
        <p:nvSpPr>
          <p:cNvPr id="13317" name="Rectangle 3"/>
          <p:cNvSpPr>
            <a:spLocks noGrp="1" noChangeArrowheads="1"/>
          </p:cNvSpPr>
          <p:nvPr>
            <p:ph type="body" idx="1"/>
          </p:nvPr>
        </p:nvSpPr>
        <p:spPr>
          <a:xfrm>
            <a:off x="2209800" y="1295400"/>
            <a:ext cx="7772400" cy="4114800"/>
          </a:xfrm>
        </p:spPr>
        <p:txBody>
          <a:bodyPr/>
          <a:lstStyle/>
          <a:p>
            <a:pPr marL="455613" indent="-455613"/>
            <a:r>
              <a:rPr lang="en-US" smtClean="0"/>
              <a:t>For n &gt; 4, NAND gates become slow</a:t>
            </a:r>
          </a:p>
          <a:p>
            <a:pPr marL="855663" lvl="1"/>
            <a:r>
              <a:rPr lang="en-US" smtClean="0"/>
              <a:t>Break large gates into multiple smaller gates</a:t>
            </a:r>
          </a:p>
        </p:txBody>
      </p:sp>
      <p:graphicFrame>
        <p:nvGraphicFramePr>
          <p:cNvPr id="13314" name="Object 2"/>
          <p:cNvGraphicFramePr>
            <a:graphicFrameLocks noChangeAspect="1"/>
          </p:cNvGraphicFramePr>
          <p:nvPr/>
        </p:nvGraphicFramePr>
        <p:xfrm>
          <a:off x="3933825" y="2209800"/>
          <a:ext cx="3695700" cy="4211638"/>
        </p:xfrm>
        <a:graphic>
          <a:graphicData uri="http://schemas.openxmlformats.org/presentationml/2006/ole">
            <mc:AlternateContent xmlns:mc="http://schemas.openxmlformats.org/markup-compatibility/2006">
              <mc:Choice xmlns:v="urn:schemas-microsoft-com:vml" Requires="v">
                <p:oleObj spid="_x0000_s11280" name="VISIO" r:id="rId3" imgW="3439440" imgH="3619440" progId="">
                  <p:embed/>
                </p:oleObj>
              </mc:Choice>
              <mc:Fallback>
                <p:oleObj name="VISIO" r:id="rId3" imgW="3439440" imgH="3619440"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33825" y="2209800"/>
                        <a:ext cx="3695700" cy="4211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3487980964"/>
      </p:ext>
    </p:extLst>
  </p:cSld>
  <p:clrMapOvr>
    <a:masterClrMapping/>
  </p:clrMapOvr>
  <p:transition/>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Slide Number Placeholder 4"/>
          <p:cNvSpPr>
            <a:spLocks noGrp="1"/>
          </p:cNvSpPr>
          <p:nvPr>
            <p:ph type="sldNum" sz="quarter" idx="10"/>
          </p:nvPr>
        </p:nvSpPr>
        <p:spPr>
          <a:xfrm>
            <a:off x="8904288" y="6092825"/>
            <a:ext cx="609600" cy="431800"/>
          </a:xfrm>
          <a:noFill/>
        </p:spPr>
        <p:txBody>
          <a:bodyPr/>
          <a:lstStyle/>
          <a:p>
            <a:fld id="{A044D97C-DE99-4C71-8718-56EF04804EEF}" type="slidenum">
              <a:rPr lang="it-IT" smtClean="0">
                <a:latin typeface="Arial" pitchFamily="34" charset="0"/>
              </a:rPr>
              <a:pPr/>
              <a:t>97</a:t>
            </a:fld>
            <a:endParaRPr lang="it-IT">
              <a:latin typeface="Arial" pitchFamily="34" charset="0"/>
            </a:endParaRPr>
          </a:p>
        </p:txBody>
      </p:sp>
      <p:sp>
        <p:nvSpPr>
          <p:cNvPr id="14340" name="Rectangle 2"/>
          <p:cNvSpPr>
            <a:spLocks noGrp="1" noChangeArrowheads="1"/>
          </p:cNvSpPr>
          <p:nvPr>
            <p:ph type="title"/>
          </p:nvPr>
        </p:nvSpPr>
        <p:spPr/>
        <p:txBody>
          <a:bodyPr/>
          <a:lstStyle/>
          <a:p>
            <a:r>
              <a:rPr lang="en-US" smtClean="0"/>
              <a:t>Predecoding</a:t>
            </a:r>
          </a:p>
        </p:txBody>
      </p:sp>
      <p:sp>
        <p:nvSpPr>
          <p:cNvPr id="14341" name="Rectangle 3"/>
          <p:cNvSpPr>
            <a:spLocks noGrp="1" noChangeArrowheads="1"/>
          </p:cNvSpPr>
          <p:nvPr>
            <p:ph type="body" idx="1"/>
          </p:nvPr>
        </p:nvSpPr>
        <p:spPr>
          <a:xfrm>
            <a:off x="1700213" y="1295400"/>
            <a:ext cx="7772400" cy="4114800"/>
          </a:xfrm>
        </p:spPr>
        <p:txBody>
          <a:bodyPr/>
          <a:lstStyle/>
          <a:p>
            <a:pPr marL="855663" lvl="1"/>
            <a:r>
              <a:rPr lang="en-US" smtClean="0"/>
              <a:t>Group address bits in predecoder</a:t>
            </a:r>
          </a:p>
          <a:p>
            <a:pPr marL="855663" lvl="1"/>
            <a:r>
              <a:rPr lang="en-US" smtClean="0"/>
              <a:t>Saves area</a:t>
            </a:r>
          </a:p>
          <a:p>
            <a:pPr marL="855663" lvl="1"/>
            <a:r>
              <a:rPr lang="en-US" smtClean="0"/>
              <a:t>Same path effort</a:t>
            </a:r>
          </a:p>
        </p:txBody>
      </p:sp>
      <p:graphicFrame>
        <p:nvGraphicFramePr>
          <p:cNvPr id="14338" name="Object 2"/>
          <p:cNvGraphicFramePr>
            <a:graphicFrameLocks noChangeAspect="1"/>
          </p:cNvGraphicFramePr>
          <p:nvPr/>
        </p:nvGraphicFramePr>
        <p:xfrm>
          <a:off x="5214938" y="2081214"/>
          <a:ext cx="4171950" cy="4776787"/>
        </p:xfrm>
        <a:graphic>
          <a:graphicData uri="http://schemas.openxmlformats.org/presentationml/2006/ole">
            <mc:AlternateContent xmlns:mc="http://schemas.openxmlformats.org/markup-compatibility/2006">
              <mc:Choice xmlns:v="urn:schemas-microsoft-com:vml" Requires="v">
                <p:oleObj spid="_x0000_s12304" name="VISIO" r:id="rId3" imgW="4139640" imgH="4375080" progId="">
                  <p:embed/>
                </p:oleObj>
              </mc:Choice>
              <mc:Fallback>
                <p:oleObj name="VISIO" r:id="rId3" imgW="4139640" imgH="4375080"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14938" y="2081214"/>
                        <a:ext cx="4171950" cy="4776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4030852410"/>
      </p:ext>
    </p:extLst>
  </p:cSld>
  <p:clrMapOvr>
    <a:masterClrMapping/>
  </p:clrMapOvr>
  <p:transition/>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Slide Number Placeholder 3"/>
          <p:cNvSpPr>
            <a:spLocks noGrp="1"/>
          </p:cNvSpPr>
          <p:nvPr>
            <p:ph type="sldNum" sz="quarter" idx="10"/>
          </p:nvPr>
        </p:nvSpPr>
        <p:spPr>
          <a:xfrm>
            <a:off x="8904288" y="6092825"/>
            <a:ext cx="609600" cy="431800"/>
          </a:xfrm>
          <a:noFill/>
        </p:spPr>
        <p:txBody>
          <a:bodyPr/>
          <a:lstStyle/>
          <a:p>
            <a:fld id="{D56A2683-A426-49AF-9570-55182DC48603}" type="slidenum">
              <a:rPr lang="it-IT" smtClean="0">
                <a:latin typeface="Arial" pitchFamily="34" charset="0"/>
              </a:rPr>
              <a:pPr/>
              <a:t>98</a:t>
            </a:fld>
            <a:endParaRPr lang="it-IT">
              <a:latin typeface="Arial" pitchFamily="34" charset="0"/>
            </a:endParaRPr>
          </a:p>
        </p:txBody>
      </p:sp>
      <p:sp>
        <p:nvSpPr>
          <p:cNvPr id="139267" name="Rectangle 2"/>
          <p:cNvSpPr>
            <a:spLocks noGrp="1" noChangeArrowheads="1"/>
          </p:cNvSpPr>
          <p:nvPr>
            <p:ph type="title"/>
          </p:nvPr>
        </p:nvSpPr>
        <p:spPr/>
        <p:txBody>
          <a:bodyPr/>
          <a:lstStyle/>
          <a:p>
            <a:r>
              <a:rPr lang="en-US" smtClean="0"/>
              <a:t>Split Row Decoder</a:t>
            </a:r>
          </a:p>
        </p:txBody>
      </p:sp>
      <p:grpSp>
        <p:nvGrpSpPr>
          <p:cNvPr id="2" name="Group 3"/>
          <p:cNvGrpSpPr>
            <a:grpSpLocks/>
          </p:cNvGrpSpPr>
          <p:nvPr/>
        </p:nvGrpSpPr>
        <p:grpSpPr bwMode="auto">
          <a:xfrm>
            <a:off x="3962400" y="1600200"/>
            <a:ext cx="533400" cy="457200"/>
            <a:chOff x="1152" y="1152"/>
            <a:chExt cx="336" cy="288"/>
          </a:xfrm>
        </p:grpSpPr>
        <p:sp>
          <p:nvSpPr>
            <p:cNvPr id="139396" name="AutoShape 4"/>
            <p:cNvSpPr>
              <a:spLocks noChangeArrowheads="1"/>
            </p:cNvSpPr>
            <p:nvPr/>
          </p:nvSpPr>
          <p:spPr bwMode="auto">
            <a:xfrm>
              <a:off x="1200" y="1152"/>
              <a:ext cx="288" cy="288"/>
            </a:xfrm>
            <a:prstGeom prst="moon">
              <a:avLst>
                <a:gd name="adj" fmla="val 82639"/>
              </a:avLst>
            </a:prstGeom>
            <a:noFill/>
            <a:ln w="12700">
              <a:solidFill>
                <a:schemeClr val="tx1"/>
              </a:solidFill>
              <a:miter lim="800000"/>
              <a:headEnd/>
              <a:tailEnd/>
            </a:ln>
          </p:spPr>
          <p:txBody>
            <a:bodyPr wrap="none" anchor="ctr"/>
            <a:lstStyle/>
            <a:p>
              <a:endParaRPr lang="en-US"/>
            </a:p>
          </p:txBody>
        </p:sp>
        <p:sp>
          <p:nvSpPr>
            <p:cNvPr id="139397" name="Oval 5"/>
            <p:cNvSpPr>
              <a:spLocks noChangeArrowheads="1"/>
            </p:cNvSpPr>
            <p:nvPr/>
          </p:nvSpPr>
          <p:spPr bwMode="auto">
            <a:xfrm>
              <a:off x="1152" y="1296"/>
              <a:ext cx="48" cy="48"/>
            </a:xfrm>
            <a:prstGeom prst="ellipse">
              <a:avLst/>
            </a:prstGeom>
            <a:noFill/>
            <a:ln w="12700">
              <a:solidFill>
                <a:schemeClr val="tx1"/>
              </a:solidFill>
              <a:round/>
              <a:headEnd/>
              <a:tailEnd/>
            </a:ln>
          </p:spPr>
          <p:txBody>
            <a:bodyPr wrap="none" anchor="ctr"/>
            <a:lstStyle/>
            <a:p>
              <a:endParaRPr lang="en-US"/>
            </a:p>
          </p:txBody>
        </p:sp>
      </p:grpSp>
      <p:sp>
        <p:nvSpPr>
          <p:cNvPr id="139269" name="Line 6"/>
          <p:cNvSpPr>
            <a:spLocks noChangeShapeType="1"/>
          </p:cNvSpPr>
          <p:nvPr/>
        </p:nvSpPr>
        <p:spPr bwMode="auto">
          <a:xfrm flipV="1">
            <a:off x="4419600" y="1828800"/>
            <a:ext cx="3429000" cy="0"/>
          </a:xfrm>
          <a:prstGeom prst="line">
            <a:avLst/>
          </a:prstGeom>
          <a:noFill/>
          <a:ln w="12700">
            <a:solidFill>
              <a:schemeClr val="tx1"/>
            </a:solidFill>
            <a:round/>
            <a:headEnd/>
            <a:tailEnd/>
          </a:ln>
        </p:spPr>
        <p:txBody>
          <a:bodyPr/>
          <a:lstStyle/>
          <a:p>
            <a:endParaRPr lang="en-US"/>
          </a:p>
        </p:txBody>
      </p:sp>
      <p:sp>
        <p:nvSpPr>
          <p:cNvPr id="139270" name="Line 7"/>
          <p:cNvSpPr>
            <a:spLocks noChangeShapeType="1"/>
          </p:cNvSpPr>
          <p:nvPr/>
        </p:nvSpPr>
        <p:spPr bwMode="auto">
          <a:xfrm flipV="1">
            <a:off x="4419600" y="1981200"/>
            <a:ext cx="3429000" cy="0"/>
          </a:xfrm>
          <a:prstGeom prst="line">
            <a:avLst/>
          </a:prstGeom>
          <a:noFill/>
          <a:ln w="12700">
            <a:solidFill>
              <a:schemeClr val="tx1"/>
            </a:solidFill>
            <a:round/>
            <a:headEnd/>
            <a:tailEnd/>
          </a:ln>
        </p:spPr>
        <p:txBody>
          <a:bodyPr/>
          <a:lstStyle/>
          <a:p>
            <a:endParaRPr lang="en-US"/>
          </a:p>
        </p:txBody>
      </p:sp>
      <p:sp>
        <p:nvSpPr>
          <p:cNvPr id="139271" name="Line 8"/>
          <p:cNvSpPr>
            <a:spLocks noChangeShapeType="1"/>
          </p:cNvSpPr>
          <p:nvPr/>
        </p:nvSpPr>
        <p:spPr bwMode="auto">
          <a:xfrm flipV="1">
            <a:off x="4495800" y="1676400"/>
            <a:ext cx="3352800" cy="0"/>
          </a:xfrm>
          <a:prstGeom prst="line">
            <a:avLst/>
          </a:prstGeom>
          <a:noFill/>
          <a:ln w="12700">
            <a:solidFill>
              <a:schemeClr val="tx1"/>
            </a:solidFill>
            <a:round/>
            <a:headEnd/>
            <a:tailEnd/>
          </a:ln>
        </p:spPr>
        <p:txBody>
          <a:bodyPr/>
          <a:lstStyle/>
          <a:p>
            <a:endParaRPr lang="en-US"/>
          </a:p>
        </p:txBody>
      </p:sp>
      <p:grpSp>
        <p:nvGrpSpPr>
          <p:cNvPr id="3" name="Group 9"/>
          <p:cNvGrpSpPr>
            <a:grpSpLocks/>
          </p:cNvGrpSpPr>
          <p:nvPr/>
        </p:nvGrpSpPr>
        <p:grpSpPr bwMode="auto">
          <a:xfrm flipH="1">
            <a:off x="7848600" y="1600200"/>
            <a:ext cx="533400" cy="457200"/>
            <a:chOff x="1152" y="1152"/>
            <a:chExt cx="336" cy="288"/>
          </a:xfrm>
        </p:grpSpPr>
        <p:sp>
          <p:nvSpPr>
            <p:cNvPr id="139394" name="AutoShape 10"/>
            <p:cNvSpPr>
              <a:spLocks noChangeArrowheads="1"/>
            </p:cNvSpPr>
            <p:nvPr/>
          </p:nvSpPr>
          <p:spPr bwMode="auto">
            <a:xfrm>
              <a:off x="1200" y="1152"/>
              <a:ext cx="288" cy="288"/>
            </a:xfrm>
            <a:prstGeom prst="moon">
              <a:avLst>
                <a:gd name="adj" fmla="val 82639"/>
              </a:avLst>
            </a:prstGeom>
            <a:noFill/>
            <a:ln w="12700">
              <a:solidFill>
                <a:schemeClr val="tx1"/>
              </a:solidFill>
              <a:miter lim="800000"/>
              <a:headEnd/>
              <a:tailEnd/>
            </a:ln>
          </p:spPr>
          <p:txBody>
            <a:bodyPr wrap="none" anchor="ctr"/>
            <a:lstStyle/>
            <a:p>
              <a:endParaRPr lang="en-US"/>
            </a:p>
          </p:txBody>
        </p:sp>
        <p:sp>
          <p:nvSpPr>
            <p:cNvPr id="139395" name="Oval 11"/>
            <p:cNvSpPr>
              <a:spLocks noChangeArrowheads="1"/>
            </p:cNvSpPr>
            <p:nvPr/>
          </p:nvSpPr>
          <p:spPr bwMode="auto">
            <a:xfrm>
              <a:off x="1152" y="1296"/>
              <a:ext cx="48" cy="48"/>
            </a:xfrm>
            <a:prstGeom prst="ellipse">
              <a:avLst/>
            </a:prstGeom>
            <a:noFill/>
            <a:ln w="12700">
              <a:solidFill>
                <a:schemeClr val="tx1"/>
              </a:solidFill>
              <a:round/>
              <a:headEnd/>
              <a:tailEnd/>
            </a:ln>
          </p:spPr>
          <p:txBody>
            <a:bodyPr wrap="none" anchor="ctr"/>
            <a:lstStyle/>
            <a:p>
              <a:endParaRPr lang="en-US"/>
            </a:p>
          </p:txBody>
        </p:sp>
      </p:grpSp>
      <p:sp>
        <p:nvSpPr>
          <p:cNvPr id="139273" name="Line 12"/>
          <p:cNvSpPr>
            <a:spLocks noChangeShapeType="1"/>
          </p:cNvSpPr>
          <p:nvPr/>
        </p:nvSpPr>
        <p:spPr bwMode="auto">
          <a:xfrm>
            <a:off x="4953000" y="1524000"/>
            <a:ext cx="0" cy="2286000"/>
          </a:xfrm>
          <a:prstGeom prst="line">
            <a:avLst/>
          </a:prstGeom>
          <a:noFill/>
          <a:ln w="12700">
            <a:solidFill>
              <a:schemeClr val="tx1"/>
            </a:solidFill>
            <a:round/>
            <a:headEnd/>
            <a:tailEnd/>
          </a:ln>
        </p:spPr>
        <p:txBody>
          <a:bodyPr/>
          <a:lstStyle/>
          <a:p>
            <a:endParaRPr lang="en-US"/>
          </a:p>
        </p:txBody>
      </p:sp>
      <p:sp>
        <p:nvSpPr>
          <p:cNvPr id="139274" name="Line 13"/>
          <p:cNvSpPr>
            <a:spLocks noChangeShapeType="1"/>
          </p:cNvSpPr>
          <p:nvPr/>
        </p:nvSpPr>
        <p:spPr bwMode="auto">
          <a:xfrm>
            <a:off x="5029200" y="1524000"/>
            <a:ext cx="0" cy="2286000"/>
          </a:xfrm>
          <a:prstGeom prst="line">
            <a:avLst/>
          </a:prstGeom>
          <a:noFill/>
          <a:ln w="12700">
            <a:solidFill>
              <a:schemeClr val="tx1"/>
            </a:solidFill>
            <a:round/>
            <a:headEnd/>
            <a:tailEnd/>
          </a:ln>
        </p:spPr>
        <p:txBody>
          <a:bodyPr/>
          <a:lstStyle/>
          <a:p>
            <a:endParaRPr lang="en-US"/>
          </a:p>
        </p:txBody>
      </p:sp>
      <p:sp>
        <p:nvSpPr>
          <p:cNvPr id="139275" name="Line 14"/>
          <p:cNvSpPr>
            <a:spLocks noChangeShapeType="1"/>
          </p:cNvSpPr>
          <p:nvPr/>
        </p:nvSpPr>
        <p:spPr bwMode="auto">
          <a:xfrm>
            <a:off x="5105400" y="1524000"/>
            <a:ext cx="0" cy="2286000"/>
          </a:xfrm>
          <a:prstGeom prst="line">
            <a:avLst/>
          </a:prstGeom>
          <a:noFill/>
          <a:ln w="12700">
            <a:solidFill>
              <a:schemeClr val="tx1"/>
            </a:solidFill>
            <a:round/>
            <a:headEnd/>
            <a:tailEnd/>
          </a:ln>
        </p:spPr>
        <p:txBody>
          <a:bodyPr/>
          <a:lstStyle/>
          <a:p>
            <a:endParaRPr lang="en-US"/>
          </a:p>
        </p:txBody>
      </p:sp>
      <p:sp>
        <p:nvSpPr>
          <p:cNvPr id="139276" name="Line 15"/>
          <p:cNvSpPr>
            <a:spLocks noChangeShapeType="1"/>
          </p:cNvSpPr>
          <p:nvPr/>
        </p:nvSpPr>
        <p:spPr bwMode="auto">
          <a:xfrm>
            <a:off x="5181600" y="1524000"/>
            <a:ext cx="0" cy="2286000"/>
          </a:xfrm>
          <a:prstGeom prst="line">
            <a:avLst/>
          </a:prstGeom>
          <a:noFill/>
          <a:ln w="12700">
            <a:solidFill>
              <a:schemeClr val="tx1"/>
            </a:solidFill>
            <a:round/>
            <a:headEnd/>
            <a:tailEnd/>
          </a:ln>
        </p:spPr>
        <p:txBody>
          <a:bodyPr/>
          <a:lstStyle/>
          <a:p>
            <a:endParaRPr lang="en-US"/>
          </a:p>
        </p:txBody>
      </p:sp>
      <p:sp>
        <p:nvSpPr>
          <p:cNvPr id="139277" name="Line 16"/>
          <p:cNvSpPr>
            <a:spLocks noChangeShapeType="1"/>
          </p:cNvSpPr>
          <p:nvPr/>
        </p:nvSpPr>
        <p:spPr bwMode="auto">
          <a:xfrm>
            <a:off x="5257800" y="1524000"/>
            <a:ext cx="0" cy="2286000"/>
          </a:xfrm>
          <a:prstGeom prst="line">
            <a:avLst/>
          </a:prstGeom>
          <a:noFill/>
          <a:ln w="12700">
            <a:solidFill>
              <a:schemeClr val="tx1"/>
            </a:solidFill>
            <a:round/>
            <a:headEnd/>
            <a:tailEnd/>
          </a:ln>
        </p:spPr>
        <p:txBody>
          <a:bodyPr/>
          <a:lstStyle/>
          <a:p>
            <a:endParaRPr lang="en-US"/>
          </a:p>
        </p:txBody>
      </p:sp>
      <p:sp>
        <p:nvSpPr>
          <p:cNvPr id="139278" name="Line 17"/>
          <p:cNvSpPr>
            <a:spLocks noChangeShapeType="1"/>
          </p:cNvSpPr>
          <p:nvPr/>
        </p:nvSpPr>
        <p:spPr bwMode="auto">
          <a:xfrm>
            <a:off x="5334000" y="1524000"/>
            <a:ext cx="0" cy="2286000"/>
          </a:xfrm>
          <a:prstGeom prst="line">
            <a:avLst/>
          </a:prstGeom>
          <a:noFill/>
          <a:ln w="12700">
            <a:solidFill>
              <a:schemeClr val="tx1"/>
            </a:solidFill>
            <a:round/>
            <a:headEnd/>
            <a:tailEnd/>
          </a:ln>
        </p:spPr>
        <p:txBody>
          <a:bodyPr/>
          <a:lstStyle/>
          <a:p>
            <a:endParaRPr lang="en-US"/>
          </a:p>
        </p:txBody>
      </p:sp>
      <p:sp>
        <p:nvSpPr>
          <p:cNvPr id="139279" name="Line 18"/>
          <p:cNvSpPr>
            <a:spLocks noChangeShapeType="1"/>
          </p:cNvSpPr>
          <p:nvPr/>
        </p:nvSpPr>
        <p:spPr bwMode="auto">
          <a:xfrm>
            <a:off x="5410200" y="1524000"/>
            <a:ext cx="0" cy="2286000"/>
          </a:xfrm>
          <a:prstGeom prst="line">
            <a:avLst/>
          </a:prstGeom>
          <a:noFill/>
          <a:ln w="12700">
            <a:solidFill>
              <a:schemeClr val="tx1"/>
            </a:solidFill>
            <a:round/>
            <a:headEnd/>
            <a:tailEnd/>
          </a:ln>
        </p:spPr>
        <p:txBody>
          <a:bodyPr/>
          <a:lstStyle/>
          <a:p>
            <a:endParaRPr lang="en-US"/>
          </a:p>
        </p:txBody>
      </p:sp>
      <p:sp>
        <p:nvSpPr>
          <p:cNvPr id="139280" name="Line 19"/>
          <p:cNvSpPr>
            <a:spLocks noChangeShapeType="1"/>
          </p:cNvSpPr>
          <p:nvPr/>
        </p:nvSpPr>
        <p:spPr bwMode="auto">
          <a:xfrm>
            <a:off x="5486400" y="1524000"/>
            <a:ext cx="0" cy="2286000"/>
          </a:xfrm>
          <a:prstGeom prst="line">
            <a:avLst/>
          </a:prstGeom>
          <a:noFill/>
          <a:ln w="12700">
            <a:solidFill>
              <a:schemeClr val="tx1"/>
            </a:solidFill>
            <a:round/>
            <a:headEnd/>
            <a:tailEnd/>
          </a:ln>
        </p:spPr>
        <p:txBody>
          <a:bodyPr/>
          <a:lstStyle/>
          <a:p>
            <a:endParaRPr lang="en-US"/>
          </a:p>
        </p:txBody>
      </p:sp>
      <p:sp>
        <p:nvSpPr>
          <p:cNvPr id="139281" name="Line 20"/>
          <p:cNvSpPr>
            <a:spLocks noChangeShapeType="1"/>
          </p:cNvSpPr>
          <p:nvPr/>
        </p:nvSpPr>
        <p:spPr bwMode="auto">
          <a:xfrm>
            <a:off x="5867400" y="1524000"/>
            <a:ext cx="0" cy="2286000"/>
          </a:xfrm>
          <a:prstGeom prst="line">
            <a:avLst/>
          </a:prstGeom>
          <a:noFill/>
          <a:ln w="12700">
            <a:solidFill>
              <a:schemeClr val="tx1"/>
            </a:solidFill>
            <a:round/>
            <a:headEnd/>
            <a:tailEnd/>
          </a:ln>
        </p:spPr>
        <p:txBody>
          <a:bodyPr/>
          <a:lstStyle/>
          <a:p>
            <a:endParaRPr lang="en-US"/>
          </a:p>
        </p:txBody>
      </p:sp>
      <p:sp>
        <p:nvSpPr>
          <p:cNvPr id="139282" name="Line 21"/>
          <p:cNvSpPr>
            <a:spLocks noChangeShapeType="1"/>
          </p:cNvSpPr>
          <p:nvPr/>
        </p:nvSpPr>
        <p:spPr bwMode="auto">
          <a:xfrm>
            <a:off x="5943600" y="1524000"/>
            <a:ext cx="0" cy="2286000"/>
          </a:xfrm>
          <a:prstGeom prst="line">
            <a:avLst/>
          </a:prstGeom>
          <a:noFill/>
          <a:ln w="12700">
            <a:solidFill>
              <a:schemeClr val="tx1"/>
            </a:solidFill>
            <a:round/>
            <a:headEnd/>
            <a:tailEnd/>
          </a:ln>
        </p:spPr>
        <p:txBody>
          <a:bodyPr/>
          <a:lstStyle/>
          <a:p>
            <a:endParaRPr lang="en-US"/>
          </a:p>
        </p:txBody>
      </p:sp>
      <p:sp>
        <p:nvSpPr>
          <p:cNvPr id="139283" name="Line 22"/>
          <p:cNvSpPr>
            <a:spLocks noChangeShapeType="1"/>
          </p:cNvSpPr>
          <p:nvPr/>
        </p:nvSpPr>
        <p:spPr bwMode="auto">
          <a:xfrm>
            <a:off x="6019800" y="1524000"/>
            <a:ext cx="0" cy="2286000"/>
          </a:xfrm>
          <a:prstGeom prst="line">
            <a:avLst/>
          </a:prstGeom>
          <a:noFill/>
          <a:ln w="12700">
            <a:solidFill>
              <a:schemeClr val="tx1"/>
            </a:solidFill>
            <a:round/>
            <a:headEnd/>
            <a:tailEnd/>
          </a:ln>
        </p:spPr>
        <p:txBody>
          <a:bodyPr/>
          <a:lstStyle/>
          <a:p>
            <a:endParaRPr lang="en-US"/>
          </a:p>
        </p:txBody>
      </p:sp>
      <p:sp>
        <p:nvSpPr>
          <p:cNvPr id="139284" name="Line 23"/>
          <p:cNvSpPr>
            <a:spLocks noChangeShapeType="1"/>
          </p:cNvSpPr>
          <p:nvPr/>
        </p:nvSpPr>
        <p:spPr bwMode="auto">
          <a:xfrm>
            <a:off x="6096000" y="1524000"/>
            <a:ext cx="0" cy="2286000"/>
          </a:xfrm>
          <a:prstGeom prst="line">
            <a:avLst/>
          </a:prstGeom>
          <a:noFill/>
          <a:ln w="12700">
            <a:solidFill>
              <a:schemeClr val="tx1"/>
            </a:solidFill>
            <a:round/>
            <a:headEnd/>
            <a:tailEnd/>
          </a:ln>
        </p:spPr>
        <p:txBody>
          <a:bodyPr/>
          <a:lstStyle/>
          <a:p>
            <a:endParaRPr lang="en-US"/>
          </a:p>
        </p:txBody>
      </p:sp>
      <p:sp>
        <p:nvSpPr>
          <p:cNvPr id="139285" name="Line 24"/>
          <p:cNvSpPr>
            <a:spLocks noChangeShapeType="1"/>
          </p:cNvSpPr>
          <p:nvPr/>
        </p:nvSpPr>
        <p:spPr bwMode="auto">
          <a:xfrm>
            <a:off x="6172200" y="1524000"/>
            <a:ext cx="0" cy="2286000"/>
          </a:xfrm>
          <a:prstGeom prst="line">
            <a:avLst/>
          </a:prstGeom>
          <a:noFill/>
          <a:ln w="12700">
            <a:solidFill>
              <a:schemeClr val="tx1"/>
            </a:solidFill>
            <a:round/>
            <a:headEnd/>
            <a:tailEnd/>
          </a:ln>
        </p:spPr>
        <p:txBody>
          <a:bodyPr/>
          <a:lstStyle/>
          <a:p>
            <a:endParaRPr lang="en-US"/>
          </a:p>
        </p:txBody>
      </p:sp>
      <p:sp>
        <p:nvSpPr>
          <p:cNvPr id="139286" name="Line 25"/>
          <p:cNvSpPr>
            <a:spLocks noChangeShapeType="1"/>
          </p:cNvSpPr>
          <p:nvPr/>
        </p:nvSpPr>
        <p:spPr bwMode="auto">
          <a:xfrm>
            <a:off x="6248400" y="1524000"/>
            <a:ext cx="0" cy="2286000"/>
          </a:xfrm>
          <a:prstGeom prst="line">
            <a:avLst/>
          </a:prstGeom>
          <a:noFill/>
          <a:ln w="12700">
            <a:solidFill>
              <a:schemeClr val="tx1"/>
            </a:solidFill>
            <a:round/>
            <a:headEnd/>
            <a:tailEnd/>
          </a:ln>
        </p:spPr>
        <p:txBody>
          <a:bodyPr/>
          <a:lstStyle/>
          <a:p>
            <a:endParaRPr lang="en-US"/>
          </a:p>
        </p:txBody>
      </p:sp>
      <p:sp>
        <p:nvSpPr>
          <p:cNvPr id="139287" name="Line 26"/>
          <p:cNvSpPr>
            <a:spLocks noChangeShapeType="1"/>
          </p:cNvSpPr>
          <p:nvPr/>
        </p:nvSpPr>
        <p:spPr bwMode="auto">
          <a:xfrm>
            <a:off x="6324600" y="1524000"/>
            <a:ext cx="0" cy="2286000"/>
          </a:xfrm>
          <a:prstGeom prst="line">
            <a:avLst/>
          </a:prstGeom>
          <a:noFill/>
          <a:ln w="12700">
            <a:solidFill>
              <a:schemeClr val="tx1"/>
            </a:solidFill>
            <a:round/>
            <a:headEnd/>
            <a:tailEnd/>
          </a:ln>
        </p:spPr>
        <p:txBody>
          <a:bodyPr/>
          <a:lstStyle/>
          <a:p>
            <a:endParaRPr lang="en-US"/>
          </a:p>
        </p:txBody>
      </p:sp>
      <p:sp>
        <p:nvSpPr>
          <p:cNvPr id="139288" name="Line 27"/>
          <p:cNvSpPr>
            <a:spLocks noChangeShapeType="1"/>
          </p:cNvSpPr>
          <p:nvPr/>
        </p:nvSpPr>
        <p:spPr bwMode="auto">
          <a:xfrm>
            <a:off x="6400800" y="1524000"/>
            <a:ext cx="0" cy="2286000"/>
          </a:xfrm>
          <a:prstGeom prst="line">
            <a:avLst/>
          </a:prstGeom>
          <a:noFill/>
          <a:ln w="12700">
            <a:solidFill>
              <a:schemeClr val="tx1"/>
            </a:solidFill>
            <a:round/>
            <a:headEnd/>
            <a:tailEnd/>
          </a:ln>
        </p:spPr>
        <p:txBody>
          <a:bodyPr/>
          <a:lstStyle/>
          <a:p>
            <a:endParaRPr lang="en-US"/>
          </a:p>
        </p:txBody>
      </p:sp>
      <p:sp>
        <p:nvSpPr>
          <p:cNvPr id="139289" name="Line 28"/>
          <p:cNvSpPr>
            <a:spLocks noChangeShapeType="1"/>
          </p:cNvSpPr>
          <p:nvPr/>
        </p:nvSpPr>
        <p:spPr bwMode="auto">
          <a:xfrm>
            <a:off x="7315200" y="1524000"/>
            <a:ext cx="0" cy="3124200"/>
          </a:xfrm>
          <a:prstGeom prst="line">
            <a:avLst/>
          </a:prstGeom>
          <a:noFill/>
          <a:ln w="12700">
            <a:solidFill>
              <a:schemeClr val="tx1"/>
            </a:solidFill>
            <a:round/>
            <a:headEnd/>
            <a:tailEnd/>
          </a:ln>
        </p:spPr>
        <p:txBody>
          <a:bodyPr/>
          <a:lstStyle/>
          <a:p>
            <a:endParaRPr lang="en-US"/>
          </a:p>
        </p:txBody>
      </p:sp>
      <p:sp>
        <p:nvSpPr>
          <p:cNvPr id="139290" name="Line 29"/>
          <p:cNvSpPr>
            <a:spLocks noChangeShapeType="1"/>
          </p:cNvSpPr>
          <p:nvPr/>
        </p:nvSpPr>
        <p:spPr bwMode="auto">
          <a:xfrm>
            <a:off x="6858000" y="1524000"/>
            <a:ext cx="0" cy="3124200"/>
          </a:xfrm>
          <a:prstGeom prst="line">
            <a:avLst/>
          </a:prstGeom>
          <a:noFill/>
          <a:ln w="12700">
            <a:solidFill>
              <a:schemeClr val="tx1"/>
            </a:solidFill>
            <a:round/>
            <a:headEnd/>
            <a:tailEnd/>
          </a:ln>
        </p:spPr>
        <p:txBody>
          <a:bodyPr/>
          <a:lstStyle/>
          <a:p>
            <a:endParaRPr lang="en-US"/>
          </a:p>
        </p:txBody>
      </p:sp>
      <p:grpSp>
        <p:nvGrpSpPr>
          <p:cNvPr id="4" name="Group 30"/>
          <p:cNvGrpSpPr>
            <a:grpSpLocks/>
          </p:cNvGrpSpPr>
          <p:nvPr/>
        </p:nvGrpSpPr>
        <p:grpSpPr bwMode="auto">
          <a:xfrm>
            <a:off x="4953000" y="4419600"/>
            <a:ext cx="457200" cy="533400"/>
            <a:chOff x="2304" y="2976"/>
            <a:chExt cx="336" cy="336"/>
          </a:xfrm>
        </p:grpSpPr>
        <p:sp>
          <p:nvSpPr>
            <p:cNvPr id="139392" name="AutoShape 31"/>
            <p:cNvSpPr>
              <a:spLocks noChangeArrowheads="1"/>
            </p:cNvSpPr>
            <p:nvPr/>
          </p:nvSpPr>
          <p:spPr bwMode="auto">
            <a:xfrm rot="-5400000">
              <a:off x="2328" y="3000"/>
              <a:ext cx="288" cy="336"/>
            </a:xfrm>
            <a:prstGeom prst="flowChartDelay">
              <a:avLst/>
            </a:prstGeom>
            <a:noFill/>
            <a:ln w="12700">
              <a:solidFill>
                <a:schemeClr val="tx1"/>
              </a:solidFill>
              <a:miter lim="800000"/>
              <a:headEnd/>
              <a:tailEnd/>
            </a:ln>
          </p:spPr>
          <p:txBody>
            <a:bodyPr wrap="none" anchor="ctr"/>
            <a:lstStyle/>
            <a:p>
              <a:endParaRPr lang="en-US"/>
            </a:p>
          </p:txBody>
        </p:sp>
        <p:sp>
          <p:nvSpPr>
            <p:cNvPr id="139393" name="Oval 32"/>
            <p:cNvSpPr>
              <a:spLocks noChangeArrowheads="1"/>
            </p:cNvSpPr>
            <p:nvPr/>
          </p:nvSpPr>
          <p:spPr bwMode="auto">
            <a:xfrm>
              <a:off x="2448" y="2976"/>
              <a:ext cx="48" cy="48"/>
            </a:xfrm>
            <a:prstGeom prst="ellipse">
              <a:avLst/>
            </a:prstGeom>
            <a:noFill/>
            <a:ln w="12700">
              <a:solidFill>
                <a:schemeClr val="tx1"/>
              </a:solidFill>
              <a:round/>
              <a:headEnd/>
              <a:tailEnd/>
            </a:ln>
          </p:spPr>
          <p:txBody>
            <a:bodyPr wrap="none" anchor="ctr"/>
            <a:lstStyle/>
            <a:p>
              <a:endParaRPr lang="en-US"/>
            </a:p>
          </p:txBody>
        </p:sp>
      </p:grpSp>
      <p:sp>
        <p:nvSpPr>
          <p:cNvPr id="139292" name="Line 33"/>
          <p:cNvSpPr>
            <a:spLocks noChangeShapeType="1"/>
          </p:cNvSpPr>
          <p:nvPr/>
        </p:nvSpPr>
        <p:spPr bwMode="auto">
          <a:xfrm>
            <a:off x="5181600" y="4191000"/>
            <a:ext cx="0" cy="228600"/>
          </a:xfrm>
          <a:prstGeom prst="line">
            <a:avLst/>
          </a:prstGeom>
          <a:noFill/>
          <a:ln w="12700">
            <a:solidFill>
              <a:schemeClr val="tx1"/>
            </a:solidFill>
            <a:round/>
            <a:headEnd/>
            <a:tailEnd/>
          </a:ln>
        </p:spPr>
        <p:txBody>
          <a:bodyPr/>
          <a:lstStyle/>
          <a:p>
            <a:endParaRPr lang="en-US"/>
          </a:p>
        </p:txBody>
      </p:sp>
      <p:sp>
        <p:nvSpPr>
          <p:cNvPr id="139293" name="Line 34"/>
          <p:cNvSpPr>
            <a:spLocks noChangeShapeType="1"/>
          </p:cNvSpPr>
          <p:nvPr/>
        </p:nvSpPr>
        <p:spPr bwMode="auto">
          <a:xfrm>
            <a:off x="4953000" y="3810000"/>
            <a:ext cx="228600" cy="381000"/>
          </a:xfrm>
          <a:prstGeom prst="line">
            <a:avLst/>
          </a:prstGeom>
          <a:noFill/>
          <a:ln w="12700">
            <a:solidFill>
              <a:schemeClr val="tx1"/>
            </a:solidFill>
            <a:round/>
            <a:headEnd/>
            <a:tailEnd/>
          </a:ln>
        </p:spPr>
        <p:txBody>
          <a:bodyPr/>
          <a:lstStyle/>
          <a:p>
            <a:endParaRPr lang="en-US"/>
          </a:p>
        </p:txBody>
      </p:sp>
      <p:sp>
        <p:nvSpPr>
          <p:cNvPr id="139294" name="Line 35"/>
          <p:cNvSpPr>
            <a:spLocks noChangeShapeType="1"/>
          </p:cNvSpPr>
          <p:nvPr/>
        </p:nvSpPr>
        <p:spPr bwMode="auto">
          <a:xfrm flipH="1">
            <a:off x="5181600" y="3810000"/>
            <a:ext cx="304800" cy="381000"/>
          </a:xfrm>
          <a:prstGeom prst="line">
            <a:avLst/>
          </a:prstGeom>
          <a:noFill/>
          <a:ln w="12700">
            <a:solidFill>
              <a:schemeClr val="tx1"/>
            </a:solidFill>
            <a:round/>
            <a:headEnd/>
            <a:tailEnd/>
          </a:ln>
        </p:spPr>
        <p:txBody>
          <a:bodyPr/>
          <a:lstStyle/>
          <a:p>
            <a:endParaRPr lang="en-US"/>
          </a:p>
        </p:txBody>
      </p:sp>
      <p:grpSp>
        <p:nvGrpSpPr>
          <p:cNvPr id="5" name="Group 36"/>
          <p:cNvGrpSpPr>
            <a:grpSpLocks/>
          </p:cNvGrpSpPr>
          <p:nvPr/>
        </p:nvGrpSpPr>
        <p:grpSpPr bwMode="auto">
          <a:xfrm>
            <a:off x="5867400" y="4419600"/>
            <a:ext cx="457200" cy="533400"/>
            <a:chOff x="2304" y="2976"/>
            <a:chExt cx="336" cy="336"/>
          </a:xfrm>
        </p:grpSpPr>
        <p:sp>
          <p:nvSpPr>
            <p:cNvPr id="139390" name="AutoShape 37"/>
            <p:cNvSpPr>
              <a:spLocks noChangeArrowheads="1"/>
            </p:cNvSpPr>
            <p:nvPr/>
          </p:nvSpPr>
          <p:spPr bwMode="auto">
            <a:xfrm rot="-5400000">
              <a:off x="2328" y="3000"/>
              <a:ext cx="288" cy="336"/>
            </a:xfrm>
            <a:prstGeom prst="flowChartDelay">
              <a:avLst/>
            </a:prstGeom>
            <a:noFill/>
            <a:ln w="12700">
              <a:solidFill>
                <a:schemeClr val="tx1"/>
              </a:solidFill>
              <a:miter lim="800000"/>
              <a:headEnd/>
              <a:tailEnd/>
            </a:ln>
          </p:spPr>
          <p:txBody>
            <a:bodyPr wrap="none" anchor="ctr"/>
            <a:lstStyle/>
            <a:p>
              <a:endParaRPr lang="en-US"/>
            </a:p>
          </p:txBody>
        </p:sp>
        <p:sp>
          <p:nvSpPr>
            <p:cNvPr id="139391" name="Oval 38"/>
            <p:cNvSpPr>
              <a:spLocks noChangeArrowheads="1"/>
            </p:cNvSpPr>
            <p:nvPr/>
          </p:nvSpPr>
          <p:spPr bwMode="auto">
            <a:xfrm>
              <a:off x="2448" y="2976"/>
              <a:ext cx="48" cy="48"/>
            </a:xfrm>
            <a:prstGeom prst="ellipse">
              <a:avLst/>
            </a:prstGeom>
            <a:noFill/>
            <a:ln w="12700">
              <a:solidFill>
                <a:schemeClr val="tx1"/>
              </a:solidFill>
              <a:round/>
              <a:headEnd/>
              <a:tailEnd/>
            </a:ln>
          </p:spPr>
          <p:txBody>
            <a:bodyPr wrap="none" anchor="ctr"/>
            <a:lstStyle/>
            <a:p>
              <a:endParaRPr lang="en-US"/>
            </a:p>
          </p:txBody>
        </p:sp>
      </p:grpSp>
      <p:sp>
        <p:nvSpPr>
          <p:cNvPr id="139296" name="Line 39"/>
          <p:cNvSpPr>
            <a:spLocks noChangeShapeType="1"/>
          </p:cNvSpPr>
          <p:nvPr/>
        </p:nvSpPr>
        <p:spPr bwMode="auto">
          <a:xfrm>
            <a:off x="6096000" y="4191000"/>
            <a:ext cx="0" cy="228600"/>
          </a:xfrm>
          <a:prstGeom prst="line">
            <a:avLst/>
          </a:prstGeom>
          <a:noFill/>
          <a:ln w="12700">
            <a:solidFill>
              <a:schemeClr val="tx1"/>
            </a:solidFill>
            <a:round/>
            <a:headEnd/>
            <a:tailEnd/>
          </a:ln>
        </p:spPr>
        <p:txBody>
          <a:bodyPr/>
          <a:lstStyle/>
          <a:p>
            <a:endParaRPr lang="en-US"/>
          </a:p>
        </p:txBody>
      </p:sp>
      <p:sp>
        <p:nvSpPr>
          <p:cNvPr id="139297" name="Line 40"/>
          <p:cNvSpPr>
            <a:spLocks noChangeShapeType="1"/>
          </p:cNvSpPr>
          <p:nvPr/>
        </p:nvSpPr>
        <p:spPr bwMode="auto">
          <a:xfrm>
            <a:off x="5867400" y="3810000"/>
            <a:ext cx="228600" cy="381000"/>
          </a:xfrm>
          <a:prstGeom prst="line">
            <a:avLst/>
          </a:prstGeom>
          <a:noFill/>
          <a:ln w="12700">
            <a:solidFill>
              <a:schemeClr val="tx1"/>
            </a:solidFill>
            <a:round/>
            <a:headEnd/>
            <a:tailEnd/>
          </a:ln>
        </p:spPr>
        <p:txBody>
          <a:bodyPr/>
          <a:lstStyle/>
          <a:p>
            <a:endParaRPr lang="en-US"/>
          </a:p>
        </p:txBody>
      </p:sp>
      <p:sp>
        <p:nvSpPr>
          <p:cNvPr id="139298" name="Line 41"/>
          <p:cNvSpPr>
            <a:spLocks noChangeShapeType="1"/>
          </p:cNvSpPr>
          <p:nvPr/>
        </p:nvSpPr>
        <p:spPr bwMode="auto">
          <a:xfrm flipH="1">
            <a:off x="6096000" y="3810000"/>
            <a:ext cx="304800" cy="381000"/>
          </a:xfrm>
          <a:prstGeom prst="line">
            <a:avLst/>
          </a:prstGeom>
          <a:noFill/>
          <a:ln w="12700">
            <a:solidFill>
              <a:schemeClr val="tx1"/>
            </a:solidFill>
            <a:round/>
            <a:headEnd/>
            <a:tailEnd/>
          </a:ln>
        </p:spPr>
        <p:txBody>
          <a:bodyPr/>
          <a:lstStyle/>
          <a:p>
            <a:endParaRPr lang="en-US"/>
          </a:p>
        </p:txBody>
      </p:sp>
      <p:grpSp>
        <p:nvGrpSpPr>
          <p:cNvPr id="6" name="Group 42"/>
          <p:cNvGrpSpPr>
            <a:grpSpLocks/>
          </p:cNvGrpSpPr>
          <p:nvPr/>
        </p:nvGrpSpPr>
        <p:grpSpPr bwMode="auto">
          <a:xfrm flipV="1">
            <a:off x="7162800" y="4572000"/>
            <a:ext cx="381000" cy="381000"/>
            <a:chOff x="1536" y="3504"/>
            <a:chExt cx="240" cy="240"/>
          </a:xfrm>
        </p:grpSpPr>
        <p:sp>
          <p:nvSpPr>
            <p:cNvPr id="139388" name="AutoShape 43"/>
            <p:cNvSpPr>
              <a:spLocks noChangeArrowheads="1"/>
            </p:cNvSpPr>
            <p:nvPr/>
          </p:nvSpPr>
          <p:spPr bwMode="auto">
            <a:xfrm flipV="1">
              <a:off x="1536" y="3504"/>
              <a:ext cx="240" cy="192"/>
            </a:xfrm>
            <a:prstGeom prst="triangle">
              <a:avLst>
                <a:gd name="adj" fmla="val 50000"/>
              </a:avLst>
            </a:prstGeom>
            <a:noFill/>
            <a:ln w="12700">
              <a:solidFill>
                <a:schemeClr val="tx1"/>
              </a:solidFill>
              <a:miter lim="800000"/>
              <a:headEnd/>
              <a:tailEnd/>
            </a:ln>
          </p:spPr>
          <p:txBody>
            <a:bodyPr wrap="none" anchor="ctr"/>
            <a:lstStyle/>
            <a:p>
              <a:endParaRPr lang="en-US"/>
            </a:p>
          </p:txBody>
        </p:sp>
        <p:sp>
          <p:nvSpPr>
            <p:cNvPr id="139389" name="Oval 44"/>
            <p:cNvSpPr>
              <a:spLocks noChangeArrowheads="1"/>
            </p:cNvSpPr>
            <p:nvPr/>
          </p:nvSpPr>
          <p:spPr bwMode="auto">
            <a:xfrm>
              <a:off x="1632" y="3696"/>
              <a:ext cx="48" cy="48"/>
            </a:xfrm>
            <a:prstGeom prst="ellipse">
              <a:avLst/>
            </a:prstGeom>
            <a:noFill/>
            <a:ln w="12700">
              <a:solidFill>
                <a:schemeClr val="tx1"/>
              </a:solidFill>
              <a:round/>
              <a:headEnd/>
              <a:tailEnd/>
            </a:ln>
          </p:spPr>
          <p:txBody>
            <a:bodyPr wrap="none" anchor="ctr"/>
            <a:lstStyle/>
            <a:p>
              <a:endParaRPr lang="en-US"/>
            </a:p>
          </p:txBody>
        </p:sp>
      </p:grpSp>
      <p:grpSp>
        <p:nvGrpSpPr>
          <p:cNvPr id="7" name="Group 45"/>
          <p:cNvGrpSpPr>
            <a:grpSpLocks/>
          </p:cNvGrpSpPr>
          <p:nvPr/>
        </p:nvGrpSpPr>
        <p:grpSpPr bwMode="auto">
          <a:xfrm flipV="1">
            <a:off x="6705600" y="4572000"/>
            <a:ext cx="381000" cy="381000"/>
            <a:chOff x="1536" y="3504"/>
            <a:chExt cx="240" cy="240"/>
          </a:xfrm>
        </p:grpSpPr>
        <p:sp>
          <p:nvSpPr>
            <p:cNvPr id="139386" name="AutoShape 46"/>
            <p:cNvSpPr>
              <a:spLocks noChangeArrowheads="1"/>
            </p:cNvSpPr>
            <p:nvPr/>
          </p:nvSpPr>
          <p:spPr bwMode="auto">
            <a:xfrm flipV="1">
              <a:off x="1536" y="3504"/>
              <a:ext cx="240" cy="192"/>
            </a:xfrm>
            <a:prstGeom prst="triangle">
              <a:avLst>
                <a:gd name="adj" fmla="val 50000"/>
              </a:avLst>
            </a:prstGeom>
            <a:noFill/>
            <a:ln w="12700">
              <a:solidFill>
                <a:schemeClr val="tx1"/>
              </a:solidFill>
              <a:miter lim="800000"/>
              <a:headEnd/>
              <a:tailEnd/>
            </a:ln>
          </p:spPr>
          <p:txBody>
            <a:bodyPr wrap="none" anchor="ctr"/>
            <a:lstStyle/>
            <a:p>
              <a:endParaRPr lang="en-US"/>
            </a:p>
          </p:txBody>
        </p:sp>
        <p:sp>
          <p:nvSpPr>
            <p:cNvPr id="139387" name="Oval 47"/>
            <p:cNvSpPr>
              <a:spLocks noChangeArrowheads="1"/>
            </p:cNvSpPr>
            <p:nvPr/>
          </p:nvSpPr>
          <p:spPr bwMode="auto">
            <a:xfrm>
              <a:off x="1632" y="3696"/>
              <a:ext cx="48" cy="48"/>
            </a:xfrm>
            <a:prstGeom prst="ellipse">
              <a:avLst/>
            </a:prstGeom>
            <a:noFill/>
            <a:ln w="12700">
              <a:solidFill>
                <a:schemeClr val="tx1"/>
              </a:solidFill>
              <a:round/>
              <a:headEnd/>
              <a:tailEnd/>
            </a:ln>
          </p:spPr>
          <p:txBody>
            <a:bodyPr wrap="none" anchor="ctr"/>
            <a:lstStyle/>
            <a:p>
              <a:endParaRPr lang="en-US"/>
            </a:p>
          </p:txBody>
        </p:sp>
      </p:grpSp>
      <p:grpSp>
        <p:nvGrpSpPr>
          <p:cNvPr id="8" name="Group 48"/>
          <p:cNvGrpSpPr>
            <a:grpSpLocks/>
          </p:cNvGrpSpPr>
          <p:nvPr/>
        </p:nvGrpSpPr>
        <p:grpSpPr bwMode="auto">
          <a:xfrm>
            <a:off x="3962400" y="2971800"/>
            <a:ext cx="533400" cy="457200"/>
            <a:chOff x="1152" y="1152"/>
            <a:chExt cx="336" cy="288"/>
          </a:xfrm>
        </p:grpSpPr>
        <p:sp>
          <p:nvSpPr>
            <p:cNvPr id="139384" name="AutoShape 49"/>
            <p:cNvSpPr>
              <a:spLocks noChangeArrowheads="1"/>
            </p:cNvSpPr>
            <p:nvPr/>
          </p:nvSpPr>
          <p:spPr bwMode="auto">
            <a:xfrm>
              <a:off x="1200" y="1152"/>
              <a:ext cx="288" cy="288"/>
            </a:xfrm>
            <a:prstGeom prst="moon">
              <a:avLst>
                <a:gd name="adj" fmla="val 82639"/>
              </a:avLst>
            </a:prstGeom>
            <a:noFill/>
            <a:ln w="12700">
              <a:solidFill>
                <a:schemeClr val="tx1"/>
              </a:solidFill>
              <a:miter lim="800000"/>
              <a:headEnd/>
              <a:tailEnd/>
            </a:ln>
          </p:spPr>
          <p:txBody>
            <a:bodyPr wrap="none" anchor="ctr"/>
            <a:lstStyle/>
            <a:p>
              <a:endParaRPr lang="en-US"/>
            </a:p>
          </p:txBody>
        </p:sp>
        <p:sp>
          <p:nvSpPr>
            <p:cNvPr id="139385" name="Oval 50"/>
            <p:cNvSpPr>
              <a:spLocks noChangeArrowheads="1"/>
            </p:cNvSpPr>
            <p:nvPr/>
          </p:nvSpPr>
          <p:spPr bwMode="auto">
            <a:xfrm>
              <a:off x="1152" y="1296"/>
              <a:ext cx="48" cy="48"/>
            </a:xfrm>
            <a:prstGeom prst="ellipse">
              <a:avLst/>
            </a:prstGeom>
            <a:noFill/>
            <a:ln w="12700">
              <a:solidFill>
                <a:schemeClr val="tx1"/>
              </a:solidFill>
              <a:round/>
              <a:headEnd/>
              <a:tailEnd/>
            </a:ln>
          </p:spPr>
          <p:txBody>
            <a:bodyPr wrap="none" anchor="ctr"/>
            <a:lstStyle/>
            <a:p>
              <a:endParaRPr lang="en-US"/>
            </a:p>
          </p:txBody>
        </p:sp>
      </p:grpSp>
      <p:sp>
        <p:nvSpPr>
          <p:cNvPr id="139302" name="Line 51"/>
          <p:cNvSpPr>
            <a:spLocks noChangeShapeType="1"/>
          </p:cNvSpPr>
          <p:nvPr/>
        </p:nvSpPr>
        <p:spPr bwMode="auto">
          <a:xfrm flipV="1">
            <a:off x="4419600" y="3200400"/>
            <a:ext cx="3429000" cy="0"/>
          </a:xfrm>
          <a:prstGeom prst="line">
            <a:avLst/>
          </a:prstGeom>
          <a:noFill/>
          <a:ln w="12700">
            <a:solidFill>
              <a:schemeClr val="tx1"/>
            </a:solidFill>
            <a:round/>
            <a:headEnd/>
            <a:tailEnd/>
          </a:ln>
        </p:spPr>
        <p:txBody>
          <a:bodyPr/>
          <a:lstStyle/>
          <a:p>
            <a:endParaRPr lang="en-US"/>
          </a:p>
        </p:txBody>
      </p:sp>
      <p:sp>
        <p:nvSpPr>
          <p:cNvPr id="139303" name="Line 52"/>
          <p:cNvSpPr>
            <a:spLocks noChangeShapeType="1"/>
          </p:cNvSpPr>
          <p:nvPr/>
        </p:nvSpPr>
        <p:spPr bwMode="auto">
          <a:xfrm flipV="1">
            <a:off x="4419600" y="3352800"/>
            <a:ext cx="3429000" cy="0"/>
          </a:xfrm>
          <a:prstGeom prst="line">
            <a:avLst/>
          </a:prstGeom>
          <a:noFill/>
          <a:ln w="12700">
            <a:solidFill>
              <a:schemeClr val="tx1"/>
            </a:solidFill>
            <a:round/>
            <a:headEnd/>
            <a:tailEnd/>
          </a:ln>
        </p:spPr>
        <p:txBody>
          <a:bodyPr/>
          <a:lstStyle/>
          <a:p>
            <a:endParaRPr lang="en-US"/>
          </a:p>
        </p:txBody>
      </p:sp>
      <p:sp>
        <p:nvSpPr>
          <p:cNvPr id="139304" name="Line 53"/>
          <p:cNvSpPr>
            <a:spLocks noChangeShapeType="1"/>
          </p:cNvSpPr>
          <p:nvPr/>
        </p:nvSpPr>
        <p:spPr bwMode="auto">
          <a:xfrm flipV="1">
            <a:off x="4495800" y="3048000"/>
            <a:ext cx="3352800" cy="0"/>
          </a:xfrm>
          <a:prstGeom prst="line">
            <a:avLst/>
          </a:prstGeom>
          <a:noFill/>
          <a:ln w="12700">
            <a:solidFill>
              <a:schemeClr val="tx1"/>
            </a:solidFill>
            <a:round/>
            <a:headEnd/>
            <a:tailEnd/>
          </a:ln>
        </p:spPr>
        <p:txBody>
          <a:bodyPr/>
          <a:lstStyle/>
          <a:p>
            <a:endParaRPr lang="en-US"/>
          </a:p>
        </p:txBody>
      </p:sp>
      <p:grpSp>
        <p:nvGrpSpPr>
          <p:cNvPr id="9" name="Group 54"/>
          <p:cNvGrpSpPr>
            <a:grpSpLocks/>
          </p:cNvGrpSpPr>
          <p:nvPr/>
        </p:nvGrpSpPr>
        <p:grpSpPr bwMode="auto">
          <a:xfrm flipH="1">
            <a:off x="7848600" y="2971800"/>
            <a:ext cx="533400" cy="457200"/>
            <a:chOff x="1152" y="1152"/>
            <a:chExt cx="336" cy="288"/>
          </a:xfrm>
        </p:grpSpPr>
        <p:sp>
          <p:nvSpPr>
            <p:cNvPr id="139382" name="AutoShape 55"/>
            <p:cNvSpPr>
              <a:spLocks noChangeArrowheads="1"/>
            </p:cNvSpPr>
            <p:nvPr/>
          </p:nvSpPr>
          <p:spPr bwMode="auto">
            <a:xfrm>
              <a:off x="1200" y="1152"/>
              <a:ext cx="288" cy="288"/>
            </a:xfrm>
            <a:prstGeom prst="moon">
              <a:avLst>
                <a:gd name="adj" fmla="val 82639"/>
              </a:avLst>
            </a:prstGeom>
            <a:noFill/>
            <a:ln w="12700">
              <a:solidFill>
                <a:schemeClr val="tx1"/>
              </a:solidFill>
              <a:miter lim="800000"/>
              <a:headEnd/>
              <a:tailEnd/>
            </a:ln>
          </p:spPr>
          <p:txBody>
            <a:bodyPr wrap="none" anchor="ctr"/>
            <a:lstStyle/>
            <a:p>
              <a:endParaRPr lang="en-US"/>
            </a:p>
          </p:txBody>
        </p:sp>
        <p:sp>
          <p:nvSpPr>
            <p:cNvPr id="139383" name="Oval 56"/>
            <p:cNvSpPr>
              <a:spLocks noChangeArrowheads="1"/>
            </p:cNvSpPr>
            <p:nvPr/>
          </p:nvSpPr>
          <p:spPr bwMode="auto">
            <a:xfrm>
              <a:off x="1152" y="1296"/>
              <a:ext cx="48" cy="48"/>
            </a:xfrm>
            <a:prstGeom prst="ellipse">
              <a:avLst/>
            </a:prstGeom>
            <a:noFill/>
            <a:ln w="12700">
              <a:solidFill>
                <a:schemeClr val="tx1"/>
              </a:solidFill>
              <a:round/>
              <a:headEnd/>
              <a:tailEnd/>
            </a:ln>
          </p:spPr>
          <p:txBody>
            <a:bodyPr wrap="none" anchor="ctr"/>
            <a:lstStyle/>
            <a:p>
              <a:endParaRPr lang="en-US"/>
            </a:p>
          </p:txBody>
        </p:sp>
      </p:grpSp>
      <p:sp>
        <p:nvSpPr>
          <p:cNvPr id="139306" name="Rectangle 57"/>
          <p:cNvSpPr>
            <a:spLocks noChangeArrowheads="1"/>
          </p:cNvSpPr>
          <p:nvPr/>
        </p:nvSpPr>
        <p:spPr bwMode="auto">
          <a:xfrm>
            <a:off x="1905000" y="5181601"/>
            <a:ext cx="1828800" cy="396875"/>
          </a:xfrm>
          <a:prstGeom prst="rect">
            <a:avLst/>
          </a:prstGeom>
          <a:noFill/>
          <a:ln w="12700">
            <a:noFill/>
            <a:miter lim="800000"/>
            <a:headEnd/>
            <a:tailEnd/>
          </a:ln>
        </p:spPr>
        <p:txBody>
          <a:bodyPr>
            <a:spAutoFit/>
          </a:bodyPr>
          <a:lstStyle/>
          <a:p>
            <a:r>
              <a:rPr lang="en-US" sz="2000">
                <a:latin typeface="Arial" pitchFamily="34" charset="0"/>
              </a:rPr>
              <a:t>Address&lt;6:0&gt;</a:t>
            </a:r>
            <a:endParaRPr lang="en-US" sz="2000">
              <a:latin typeface="Times New Roman" pitchFamily="18" charset="0"/>
            </a:endParaRPr>
          </a:p>
        </p:txBody>
      </p:sp>
      <p:grpSp>
        <p:nvGrpSpPr>
          <p:cNvPr id="10" name="Group 58"/>
          <p:cNvGrpSpPr>
            <a:grpSpLocks/>
          </p:cNvGrpSpPr>
          <p:nvPr/>
        </p:nvGrpSpPr>
        <p:grpSpPr bwMode="auto">
          <a:xfrm rot="5400000" flipV="1">
            <a:off x="4114800" y="5638800"/>
            <a:ext cx="381000" cy="381000"/>
            <a:chOff x="1536" y="3504"/>
            <a:chExt cx="240" cy="240"/>
          </a:xfrm>
        </p:grpSpPr>
        <p:sp>
          <p:nvSpPr>
            <p:cNvPr id="139380" name="AutoShape 59"/>
            <p:cNvSpPr>
              <a:spLocks noChangeArrowheads="1"/>
            </p:cNvSpPr>
            <p:nvPr/>
          </p:nvSpPr>
          <p:spPr bwMode="auto">
            <a:xfrm flipV="1">
              <a:off x="1536" y="3504"/>
              <a:ext cx="240" cy="192"/>
            </a:xfrm>
            <a:prstGeom prst="triangle">
              <a:avLst>
                <a:gd name="adj" fmla="val 50000"/>
              </a:avLst>
            </a:prstGeom>
            <a:noFill/>
            <a:ln w="12700">
              <a:solidFill>
                <a:schemeClr val="tx1"/>
              </a:solidFill>
              <a:miter lim="800000"/>
              <a:headEnd/>
              <a:tailEnd/>
            </a:ln>
          </p:spPr>
          <p:txBody>
            <a:bodyPr wrap="none" anchor="ctr"/>
            <a:lstStyle/>
            <a:p>
              <a:endParaRPr lang="en-US"/>
            </a:p>
          </p:txBody>
        </p:sp>
        <p:sp>
          <p:nvSpPr>
            <p:cNvPr id="139381" name="Oval 60"/>
            <p:cNvSpPr>
              <a:spLocks noChangeArrowheads="1"/>
            </p:cNvSpPr>
            <p:nvPr/>
          </p:nvSpPr>
          <p:spPr bwMode="auto">
            <a:xfrm>
              <a:off x="1632" y="3696"/>
              <a:ext cx="48" cy="48"/>
            </a:xfrm>
            <a:prstGeom prst="ellipse">
              <a:avLst/>
            </a:prstGeom>
            <a:noFill/>
            <a:ln w="12700">
              <a:solidFill>
                <a:schemeClr val="tx1"/>
              </a:solidFill>
              <a:round/>
              <a:headEnd/>
              <a:tailEnd/>
            </a:ln>
          </p:spPr>
          <p:txBody>
            <a:bodyPr wrap="none" anchor="ctr"/>
            <a:lstStyle/>
            <a:p>
              <a:endParaRPr lang="en-US"/>
            </a:p>
          </p:txBody>
        </p:sp>
      </p:grpSp>
      <p:sp>
        <p:nvSpPr>
          <p:cNvPr id="139308" name="Line 61"/>
          <p:cNvSpPr>
            <a:spLocks noChangeShapeType="1"/>
          </p:cNvSpPr>
          <p:nvPr/>
        </p:nvSpPr>
        <p:spPr bwMode="auto">
          <a:xfrm>
            <a:off x="4495800" y="5791200"/>
            <a:ext cx="2819400" cy="0"/>
          </a:xfrm>
          <a:prstGeom prst="line">
            <a:avLst/>
          </a:prstGeom>
          <a:noFill/>
          <a:ln w="12700">
            <a:solidFill>
              <a:schemeClr val="tx1"/>
            </a:solidFill>
            <a:round/>
            <a:headEnd/>
            <a:tailEnd/>
          </a:ln>
        </p:spPr>
        <p:txBody>
          <a:bodyPr/>
          <a:lstStyle/>
          <a:p>
            <a:endParaRPr lang="en-US"/>
          </a:p>
        </p:txBody>
      </p:sp>
      <p:sp>
        <p:nvSpPr>
          <p:cNvPr id="139309" name="Line 62"/>
          <p:cNvSpPr>
            <a:spLocks noChangeShapeType="1"/>
          </p:cNvSpPr>
          <p:nvPr/>
        </p:nvSpPr>
        <p:spPr bwMode="auto">
          <a:xfrm>
            <a:off x="3657600" y="5334000"/>
            <a:ext cx="3200400" cy="0"/>
          </a:xfrm>
          <a:prstGeom prst="line">
            <a:avLst/>
          </a:prstGeom>
          <a:noFill/>
          <a:ln w="12700">
            <a:solidFill>
              <a:schemeClr val="tx1"/>
            </a:solidFill>
            <a:round/>
            <a:headEnd/>
            <a:tailEnd/>
          </a:ln>
        </p:spPr>
        <p:txBody>
          <a:bodyPr/>
          <a:lstStyle/>
          <a:p>
            <a:endParaRPr lang="en-US"/>
          </a:p>
        </p:txBody>
      </p:sp>
      <p:sp>
        <p:nvSpPr>
          <p:cNvPr id="139310" name="Line 63"/>
          <p:cNvSpPr>
            <a:spLocks noChangeShapeType="1"/>
          </p:cNvSpPr>
          <p:nvPr/>
        </p:nvSpPr>
        <p:spPr bwMode="auto">
          <a:xfrm>
            <a:off x="3962400" y="5334000"/>
            <a:ext cx="0" cy="457200"/>
          </a:xfrm>
          <a:prstGeom prst="line">
            <a:avLst/>
          </a:prstGeom>
          <a:noFill/>
          <a:ln w="12700">
            <a:solidFill>
              <a:schemeClr val="tx1"/>
            </a:solidFill>
            <a:round/>
            <a:headEnd/>
            <a:tailEnd/>
          </a:ln>
        </p:spPr>
        <p:txBody>
          <a:bodyPr/>
          <a:lstStyle/>
          <a:p>
            <a:endParaRPr lang="en-US"/>
          </a:p>
        </p:txBody>
      </p:sp>
      <p:sp>
        <p:nvSpPr>
          <p:cNvPr id="139311" name="Line 64"/>
          <p:cNvSpPr>
            <a:spLocks noChangeShapeType="1"/>
          </p:cNvSpPr>
          <p:nvPr/>
        </p:nvSpPr>
        <p:spPr bwMode="auto">
          <a:xfrm>
            <a:off x="3962400" y="5791200"/>
            <a:ext cx="152400" cy="0"/>
          </a:xfrm>
          <a:prstGeom prst="line">
            <a:avLst/>
          </a:prstGeom>
          <a:noFill/>
          <a:ln w="12700">
            <a:solidFill>
              <a:schemeClr val="tx1"/>
            </a:solidFill>
            <a:round/>
            <a:headEnd/>
            <a:tailEnd/>
          </a:ln>
        </p:spPr>
        <p:txBody>
          <a:bodyPr/>
          <a:lstStyle/>
          <a:p>
            <a:endParaRPr lang="en-US"/>
          </a:p>
        </p:txBody>
      </p:sp>
      <p:sp>
        <p:nvSpPr>
          <p:cNvPr id="139312" name="Line 65"/>
          <p:cNvSpPr>
            <a:spLocks noChangeShapeType="1"/>
          </p:cNvSpPr>
          <p:nvPr/>
        </p:nvSpPr>
        <p:spPr bwMode="auto">
          <a:xfrm>
            <a:off x="6858000" y="4953000"/>
            <a:ext cx="0" cy="381000"/>
          </a:xfrm>
          <a:prstGeom prst="line">
            <a:avLst/>
          </a:prstGeom>
          <a:noFill/>
          <a:ln w="12700">
            <a:solidFill>
              <a:schemeClr val="tx1"/>
            </a:solidFill>
            <a:round/>
            <a:headEnd/>
            <a:tailEnd/>
          </a:ln>
        </p:spPr>
        <p:txBody>
          <a:bodyPr/>
          <a:lstStyle/>
          <a:p>
            <a:endParaRPr lang="en-US"/>
          </a:p>
        </p:txBody>
      </p:sp>
      <p:sp>
        <p:nvSpPr>
          <p:cNvPr id="139313" name="Line 66"/>
          <p:cNvSpPr>
            <a:spLocks noChangeShapeType="1"/>
          </p:cNvSpPr>
          <p:nvPr/>
        </p:nvSpPr>
        <p:spPr bwMode="auto">
          <a:xfrm>
            <a:off x="7315200" y="4953000"/>
            <a:ext cx="0" cy="838200"/>
          </a:xfrm>
          <a:prstGeom prst="line">
            <a:avLst/>
          </a:prstGeom>
          <a:noFill/>
          <a:ln w="12700">
            <a:solidFill>
              <a:schemeClr val="tx1"/>
            </a:solidFill>
            <a:round/>
            <a:headEnd/>
            <a:tailEnd/>
          </a:ln>
        </p:spPr>
        <p:txBody>
          <a:bodyPr/>
          <a:lstStyle/>
          <a:p>
            <a:endParaRPr lang="en-US"/>
          </a:p>
        </p:txBody>
      </p:sp>
      <p:sp>
        <p:nvSpPr>
          <p:cNvPr id="139314" name="Line 67"/>
          <p:cNvSpPr>
            <a:spLocks noChangeShapeType="1"/>
          </p:cNvSpPr>
          <p:nvPr/>
        </p:nvSpPr>
        <p:spPr bwMode="auto">
          <a:xfrm>
            <a:off x="5029200" y="4953000"/>
            <a:ext cx="0" cy="838200"/>
          </a:xfrm>
          <a:prstGeom prst="line">
            <a:avLst/>
          </a:prstGeom>
          <a:noFill/>
          <a:ln w="12700">
            <a:solidFill>
              <a:schemeClr val="tx1"/>
            </a:solidFill>
            <a:round/>
            <a:headEnd/>
            <a:tailEnd/>
          </a:ln>
        </p:spPr>
        <p:txBody>
          <a:bodyPr/>
          <a:lstStyle/>
          <a:p>
            <a:endParaRPr lang="en-US"/>
          </a:p>
        </p:txBody>
      </p:sp>
      <p:sp>
        <p:nvSpPr>
          <p:cNvPr id="139315" name="Line 68"/>
          <p:cNvSpPr>
            <a:spLocks noChangeShapeType="1"/>
          </p:cNvSpPr>
          <p:nvPr/>
        </p:nvSpPr>
        <p:spPr bwMode="auto">
          <a:xfrm>
            <a:off x="5181600" y="4953000"/>
            <a:ext cx="0" cy="838200"/>
          </a:xfrm>
          <a:prstGeom prst="line">
            <a:avLst/>
          </a:prstGeom>
          <a:noFill/>
          <a:ln w="12700">
            <a:solidFill>
              <a:schemeClr val="tx1"/>
            </a:solidFill>
            <a:round/>
            <a:headEnd/>
            <a:tailEnd/>
          </a:ln>
        </p:spPr>
        <p:txBody>
          <a:bodyPr/>
          <a:lstStyle/>
          <a:p>
            <a:endParaRPr lang="en-US"/>
          </a:p>
        </p:txBody>
      </p:sp>
      <p:sp>
        <p:nvSpPr>
          <p:cNvPr id="139316" name="Line 69"/>
          <p:cNvSpPr>
            <a:spLocks noChangeShapeType="1"/>
          </p:cNvSpPr>
          <p:nvPr/>
        </p:nvSpPr>
        <p:spPr bwMode="auto">
          <a:xfrm>
            <a:off x="5334000" y="4953000"/>
            <a:ext cx="0" cy="838200"/>
          </a:xfrm>
          <a:prstGeom prst="line">
            <a:avLst/>
          </a:prstGeom>
          <a:noFill/>
          <a:ln w="12700">
            <a:solidFill>
              <a:schemeClr val="tx1"/>
            </a:solidFill>
            <a:round/>
            <a:headEnd/>
            <a:tailEnd/>
          </a:ln>
        </p:spPr>
        <p:txBody>
          <a:bodyPr/>
          <a:lstStyle/>
          <a:p>
            <a:endParaRPr lang="en-US"/>
          </a:p>
        </p:txBody>
      </p:sp>
      <p:sp>
        <p:nvSpPr>
          <p:cNvPr id="139317" name="Line 70"/>
          <p:cNvSpPr>
            <a:spLocks noChangeShapeType="1"/>
          </p:cNvSpPr>
          <p:nvPr/>
        </p:nvSpPr>
        <p:spPr bwMode="auto">
          <a:xfrm>
            <a:off x="5943600" y="4953000"/>
            <a:ext cx="0" cy="838200"/>
          </a:xfrm>
          <a:prstGeom prst="line">
            <a:avLst/>
          </a:prstGeom>
          <a:noFill/>
          <a:ln w="12700">
            <a:solidFill>
              <a:schemeClr val="tx1"/>
            </a:solidFill>
            <a:round/>
            <a:headEnd/>
            <a:tailEnd/>
          </a:ln>
        </p:spPr>
        <p:txBody>
          <a:bodyPr/>
          <a:lstStyle/>
          <a:p>
            <a:endParaRPr lang="en-US"/>
          </a:p>
        </p:txBody>
      </p:sp>
      <p:sp>
        <p:nvSpPr>
          <p:cNvPr id="139318" name="Line 71"/>
          <p:cNvSpPr>
            <a:spLocks noChangeShapeType="1"/>
          </p:cNvSpPr>
          <p:nvPr/>
        </p:nvSpPr>
        <p:spPr bwMode="auto">
          <a:xfrm>
            <a:off x="6096000" y="4953000"/>
            <a:ext cx="0" cy="838200"/>
          </a:xfrm>
          <a:prstGeom prst="line">
            <a:avLst/>
          </a:prstGeom>
          <a:noFill/>
          <a:ln w="12700">
            <a:solidFill>
              <a:schemeClr val="tx1"/>
            </a:solidFill>
            <a:round/>
            <a:headEnd/>
            <a:tailEnd/>
          </a:ln>
        </p:spPr>
        <p:txBody>
          <a:bodyPr/>
          <a:lstStyle/>
          <a:p>
            <a:endParaRPr lang="en-US"/>
          </a:p>
        </p:txBody>
      </p:sp>
      <p:sp>
        <p:nvSpPr>
          <p:cNvPr id="139319" name="Line 72"/>
          <p:cNvSpPr>
            <a:spLocks noChangeShapeType="1"/>
          </p:cNvSpPr>
          <p:nvPr/>
        </p:nvSpPr>
        <p:spPr bwMode="auto">
          <a:xfrm>
            <a:off x="6248400" y="4953000"/>
            <a:ext cx="0" cy="838200"/>
          </a:xfrm>
          <a:prstGeom prst="line">
            <a:avLst/>
          </a:prstGeom>
          <a:noFill/>
          <a:ln w="12700">
            <a:solidFill>
              <a:schemeClr val="tx1"/>
            </a:solidFill>
            <a:round/>
            <a:headEnd/>
            <a:tailEnd/>
          </a:ln>
        </p:spPr>
        <p:txBody>
          <a:bodyPr/>
          <a:lstStyle/>
          <a:p>
            <a:endParaRPr lang="en-US"/>
          </a:p>
        </p:txBody>
      </p:sp>
      <p:sp>
        <p:nvSpPr>
          <p:cNvPr id="139320" name="Rectangle 73"/>
          <p:cNvSpPr>
            <a:spLocks noChangeArrowheads="1"/>
          </p:cNvSpPr>
          <p:nvPr/>
        </p:nvSpPr>
        <p:spPr bwMode="auto">
          <a:xfrm>
            <a:off x="4038600" y="5029201"/>
            <a:ext cx="457200" cy="366713"/>
          </a:xfrm>
          <a:prstGeom prst="rect">
            <a:avLst/>
          </a:prstGeom>
          <a:noFill/>
          <a:ln w="12700">
            <a:noFill/>
            <a:miter lim="800000"/>
            <a:headEnd/>
            <a:tailEnd/>
          </a:ln>
        </p:spPr>
        <p:txBody>
          <a:bodyPr>
            <a:spAutoFit/>
          </a:bodyPr>
          <a:lstStyle/>
          <a:p>
            <a:r>
              <a:rPr lang="en-US">
                <a:latin typeface="Arial" pitchFamily="34" charset="0"/>
              </a:rPr>
              <a:t>*7</a:t>
            </a:r>
            <a:endParaRPr lang="en-US">
              <a:latin typeface="Times New Roman" pitchFamily="18" charset="0"/>
            </a:endParaRPr>
          </a:p>
        </p:txBody>
      </p:sp>
      <p:sp>
        <p:nvSpPr>
          <p:cNvPr id="139321" name="Rectangle 74"/>
          <p:cNvSpPr>
            <a:spLocks noChangeArrowheads="1"/>
          </p:cNvSpPr>
          <p:nvPr/>
        </p:nvSpPr>
        <p:spPr bwMode="auto">
          <a:xfrm>
            <a:off x="4572000" y="5486401"/>
            <a:ext cx="457200" cy="366713"/>
          </a:xfrm>
          <a:prstGeom prst="rect">
            <a:avLst/>
          </a:prstGeom>
          <a:noFill/>
          <a:ln w="12700">
            <a:noFill/>
            <a:miter lim="800000"/>
            <a:headEnd/>
            <a:tailEnd/>
          </a:ln>
        </p:spPr>
        <p:txBody>
          <a:bodyPr>
            <a:spAutoFit/>
          </a:bodyPr>
          <a:lstStyle/>
          <a:p>
            <a:r>
              <a:rPr lang="en-US">
                <a:latin typeface="Arial" pitchFamily="34" charset="0"/>
              </a:rPr>
              <a:t>*7</a:t>
            </a:r>
            <a:endParaRPr lang="en-US">
              <a:latin typeface="Times New Roman" pitchFamily="18" charset="0"/>
            </a:endParaRPr>
          </a:p>
        </p:txBody>
      </p:sp>
      <p:sp>
        <p:nvSpPr>
          <p:cNvPr id="139322" name="Rectangle 75"/>
          <p:cNvSpPr>
            <a:spLocks noChangeArrowheads="1"/>
          </p:cNvSpPr>
          <p:nvPr/>
        </p:nvSpPr>
        <p:spPr bwMode="auto">
          <a:xfrm>
            <a:off x="4953000" y="4572001"/>
            <a:ext cx="457200" cy="366713"/>
          </a:xfrm>
          <a:prstGeom prst="rect">
            <a:avLst/>
          </a:prstGeom>
          <a:noFill/>
          <a:ln w="12700">
            <a:noFill/>
            <a:miter lim="800000"/>
            <a:headEnd/>
            <a:tailEnd/>
          </a:ln>
        </p:spPr>
        <p:txBody>
          <a:bodyPr>
            <a:spAutoFit/>
          </a:bodyPr>
          <a:lstStyle/>
          <a:p>
            <a:r>
              <a:rPr lang="en-US">
                <a:latin typeface="Arial" pitchFamily="34" charset="0"/>
              </a:rPr>
              <a:t>*8</a:t>
            </a:r>
            <a:endParaRPr lang="en-US">
              <a:latin typeface="Times New Roman" pitchFamily="18" charset="0"/>
            </a:endParaRPr>
          </a:p>
        </p:txBody>
      </p:sp>
      <p:sp>
        <p:nvSpPr>
          <p:cNvPr id="139323" name="Rectangle 76"/>
          <p:cNvSpPr>
            <a:spLocks noChangeArrowheads="1"/>
          </p:cNvSpPr>
          <p:nvPr/>
        </p:nvSpPr>
        <p:spPr bwMode="auto">
          <a:xfrm>
            <a:off x="5867400" y="4572001"/>
            <a:ext cx="457200" cy="366713"/>
          </a:xfrm>
          <a:prstGeom prst="rect">
            <a:avLst/>
          </a:prstGeom>
          <a:noFill/>
          <a:ln w="12700">
            <a:noFill/>
            <a:miter lim="800000"/>
            <a:headEnd/>
            <a:tailEnd/>
          </a:ln>
        </p:spPr>
        <p:txBody>
          <a:bodyPr>
            <a:spAutoFit/>
          </a:bodyPr>
          <a:lstStyle/>
          <a:p>
            <a:r>
              <a:rPr lang="en-US">
                <a:latin typeface="Arial" pitchFamily="34" charset="0"/>
              </a:rPr>
              <a:t>*8</a:t>
            </a:r>
            <a:endParaRPr lang="en-US">
              <a:latin typeface="Times New Roman" pitchFamily="18" charset="0"/>
            </a:endParaRPr>
          </a:p>
        </p:txBody>
      </p:sp>
      <p:sp>
        <p:nvSpPr>
          <p:cNvPr id="139324" name="Line 77"/>
          <p:cNvSpPr>
            <a:spLocks noChangeShapeType="1"/>
          </p:cNvSpPr>
          <p:nvPr/>
        </p:nvSpPr>
        <p:spPr bwMode="auto">
          <a:xfrm>
            <a:off x="3733800" y="1828800"/>
            <a:ext cx="228600" cy="0"/>
          </a:xfrm>
          <a:prstGeom prst="line">
            <a:avLst/>
          </a:prstGeom>
          <a:noFill/>
          <a:ln w="12700">
            <a:solidFill>
              <a:schemeClr val="tx1"/>
            </a:solidFill>
            <a:round/>
            <a:headEnd/>
            <a:tailEnd/>
          </a:ln>
        </p:spPr>
        <p:txBody>
          <a:bodyPr/>
          <a:lstStyle/>
          <a:p>
            <a:endParaRPr lang="en-US"/>
          </a:p>
        </p:txBody>
      </p:sp>
      <p:sp>
        <p:nvSpPr>
          <p:cNvPr id="139325" name="Line 78"/>
          <p:cNvSpPr>
            <a:spLocks noChangeShapeType="1"/>
          </p:cNvSpPr>
          <p:nvPr/>
        </p:nvSpPr>
        <p:spPr bwMode="auto">
          <a:xfrm>
            <a:off x="3733800" y="3200400"/>
            <a:ext cx="304800" cy="0"/>
          </a:xfrm>
          <a:prstGeom prst="line">
            <a:avLst/>
          </a:prstGeom>
          <a:noFill/>
          <a:ln w="12700">
            <a:solidFill>
              <a:schemeClr val="tx1"/>
            </a:solidFill>
            <a:round/>
            <a:headEnd/>
            <a:tailEnd/>
          </a:ln>
        </p:spPr>
        <p:txBody>
          <a:bodyPr/>
          <a:lstStyle/>
          <a:p>
            <a:endParaRPr lang="en-US"/>
          </a:p>
        </p:txBody>
      </p:sp>
      <p:sp>
        <p:nvSpPr>
          <p:cNvPr id="139326" name="Line 79"/>
          <p:cNvSpPr>
            <a:spLocks noChangeShapeType="1"/>
          </p:cNvSpPr>
          <p:nvPr/>
        </p:nvSpPr>
        <p:spPr bwMode="auto">
          <a:xfrm>
            <a:off x="8382000" y="1828800"/>
            <a:ext cx="228600" cy="0"/>
          </a:xfrm>
          <a:prstGeom prst="line">
            <a:avLst/>
          </a:prstGeom>
          <a:noFill/>
          <a:ln w="12700">
            <a:solidFill>
              <a:schemeClr val="tx1"/>
            </a:solidFill>
            <a:round/>
            <a:headEnd/>
            <a:tailEnd/>
          </a:ln>
        </p:spPr>
        <p:txBody>
          <a:bodyPr/>
          <a:lstStyle/>
          <a:p>
            <a:endParaRPr lang="en-US"/>
          </a:p>
        </p:txBody>
      </p:sp>
      <p:sp>
        <p:nvSpPr>
          <p:cNvPr id="139327" name="Line 80"/>
          <p:cNvSpPr>
            <a:spLocks noChangeShapeType="1"/>
          </p:cNvSpPr>
          <p:nvPr/>
        </p:nvSpPr>
        <p:spPr bwMode="auto">
          <a:xfrm>
            <a:off x="8305800" y="3200400"/>
            <a:ext cx="228600" cy="0"/>
          </a:xfrm>
          <a:prstGeom prst="line">
            <a:avLst/>
          </a:prstGeom>
          <a:noFill/>
          <a:ln w="12700">
            <a:solidFill>
              <a:schemeClr val="tx1"/>
            </a:solidFill>
            <a:round/>
            <a:headEnd/>
            <a:tailEnd/>
          </a:ln>
        </p:spPr>
        <p:txBody>
          <a:bodyPr/>
          <a:lstStyle/>
          <a:p>
            <a:endParaRPr lang="en-US"/>
          </a:p>
        </p:txBody>
      </p:sp>
      <p:sp>
        <p:nvSpPr>
          <p:cNvPr id="139328" name="Oval 81"/>
          <p:cNvSpPr>
            <a:spLocks noChangeArrowheads="1"/>
          </p:cNvSpPr>
          <p:nvPr/>
        </p:nvSpPr>
        <p:spPr bwMode="auto">
          <a:xfrm>
            <a:off x="6781800" y="1905000"/>
            <a:ext cx="76200" cy="76200"/>
          </a:xfrm>
          <a:prstGeom prst="ellipse">
            <a:avLst/>
          </a:prstGeom>
          <a:solidFill>
            <a:schemeClr val="tx1"/>
          </a:solidFill>
          <a:ln w="12700">
            <a:solidFill>
              <a:schemeClr val="tx1"/>
            </a:solidFill>
            <a:round/>
            <a:headEnd/>
            <a:tailEnd/>
          </a:ln>
        </p:spPr>
        <p:txBody>
          <a:bodyPr wrap="none" anchor="ctr"/>
          <a:lstStyle/>
          <a:p>
            <a:endParaRPr lang="en-US"/>
          </a:p>
        </p:txBody>
      </p:sp>
      <p:sp>
        <p:nvSpPr>
          <p:cNvPr id="139329" name="Oval 82"/>
          <p:cNvSpPr>
            <a:spLocks noChangeArrowheads="1"/>
          </p:cNvSpPr>
          <p:nvPr/>
        </p:nvSpPr>
        <p:spPr bwMode="auto">
          <a:xfrm>
            <a:off x="4876800" y="1600200"/>
            <a:ext cx="76200" cy="76200"/>
          </a:xfrm>
          <a:prstGeom prst="ellipse">
            <a:avLst/>
          </a:prstGeom>
          <a:solidFill>
            <a:schemeClr val="tx1"/>
          </a:solidFill>
          <a:ln w="12700">
            <a:solidFill>
              <a:schemeClr val="tx1"/>
            </a:solidFill>
            <a:round/>
            <a:headEnd/>
            <a:tailEnd/>
          </a:ln>
        </p:spPr>
        <p:txBody>
          <a:bodyPr wrap="none" anchor="ctr"/>
          <a:lstStyle/>
          <a:p>
            <a:endParaRPr lang="en-US"/>
          </a:p>
        </p:txBody>
      </p:sp>
      <p:sp>
        <p:nvSpPr>
          <p:cNvPr id="139330" name="Oval 83"/>
          <p:cNvSpPr>
            <a:spLocks noChangeArrowheads="1"/>
          </p:cNvSpPr>
          <p:nvPr/>
        </p:nvSpPr>
        <p:spPr bwMode="auto">
          <a:xfrm>
            <a:off x="5791200" y="1752600"/>
            <a:ext cx="76200" cy="76200"/>
          </a:xfrm>
          <a:prstGeom prst="ellipse">
            <a:avLst/>
          </a:prstGeom>
          <a:solidFill>
            <a:schemeClr val="tx1"/>
          </a:solidFill>
          <a:ln w="12700">
            <a:solidFill>
              <a:schemeClr val="tx1"/>
            </a:solidFill>
            <a:round/>
            <a:headEnd/>
            <a:tailEnd/>
          </a:ln>
        </p:spPr>
        <p:txBody>
          <a:bodyPr wrap="none" anchor="ctr"/>
          <a:lstStyle/>
          <a:p>
            <a:endParaRPr lang="en-US"/>
          </a:p>
        </p:txBody>
      </p:sp>
      <p:sp>
        <p:nvSpPr>
          <p:cNvPr id="139331" name="Oval 84"/>
          <p:cNvSpPr>
            <a:spLocks noChangeArrowheads="1"/>
          </p:cNvSpPr>
          <p:nvPr/>
        </p:nvSpPr>
        <p:spPr bwMode="auto">
          <a:xfrm>
            <a:off x="7239000" y="3276600"/>
            <a:ext cx="76200" cy="76200"/>
          </a:xfrm>
          <a:prstGeom prst="ellipse">
            <a:avLst/>
          </a:prstGeom>
          <a:solidFill>
            <a:schemeClr val="tx1"/>
          </a:solidFill>
          <a:ln w="12700">
            <a:solidFill>
              <a:schemeClr val="tx1"/>
            </a:solidFill>
            <a:round/>
            <a:headEnd/>
            <a:tailEnd/>
          </a:ln>
        </p:spPr>
        <p:txBody>
          <a:bodyPr wrap="none" anchor="ctr"/>
          <a:lstStyle/>
          <a:p>
            <a:endParaRPr lang="en-US"/>
          </a:p>
        </p:txBody>
      </p:sp>
      <p:sp>
        <p:nvSpPr>
          <p:cNvPr id="139332" name="Oval 85"/>
          <p:cNvSpPr>
            <a:spLocks noChangeArrowheads="1"/>
          </p:cNvSpPr>
          <p:nvPr/>
        </p:nvSpPr>
        <p:spPr bwMode="auto">
          <a:xfrm>
            <a:off x="5486400" y="2971800"/>
            <a:ext cx="76200" cy="76200"/>
          </a:xfrm>
          <a:prstGeom prst="ellipse">
            <a:avLst/>
          </a:prstGeom>
          <a:solidFill>
            <a:schemeClr val="tx1"/>
          </a:solidFill>
          <a:ln w="12700">
            <a:solidFill>
              <a:schemeClr val="tx1"/>
            </a:solidFill>
            <a:round/>
            <a:headEnd/>
            <a:tailEnd/>
          </a:ln>
        </p:spPr>
        <p:txBody>
          <a:bodyPr wrap="none" anchor="ctr"/>
          <a:lstStyle/>
          <a:p>
            <a:endParaRPr lang="en-US"/>
          </a:p>
        </p:txBody>
      </p:sp>
      <p:sp>
        <p:nvSpPr>
          <p:cNvPr id="139333" name="Oval 86"/>
          <p:cNvSpPr>
            <a:spLocks noChangeArrowheads="1"/>
          </p:cNvSpPr>
          <p:nvPr/>
        </p:nvSpPr>
        <p:spPr bwMode="auto">
          <a:xfrm>
            <a:off x="6400800" y="3124200"/>
            <a:ext cx="76200" cy="76200"/>
          </a:xfrm>
          <a:prstGeom prst="ellipse">
            <a:avLst/>
          </a:prstGeom>
          <a:solidFill>
            <a:schemeClr val="tx1"/>
          </a:solidFill>
          <a:ln w="12700">
            <a:solidFill>
              <a:schemeClr val="tx1"/>
            </a:solidFill>
            <a:round/>
            <a:headEnd/>
            <a:tailEnd/>
          </a:ln>
        </p:spPr>
        <p:txBody>
          <a:bodyPr wrap="none" anchor="ctr"/>
          <a:lstStyle/>
          <a:p>
            <a:endParaRPr lang="en-US"/>
          </a:p>
        </p:txBody>
      </p:sp>
      <p:sp>
        <p:nvSpPr>
          <p:cNvPr id="139334" name="Rectangle 87"/>
          <p:cNvSpPr>
            <a:spLocks noChangeArrowheads="1"/>
          </p:cNvSpPr>
          <p:nvPr/>
        </p:nvSpPr>
        <p:spPr bwMode="auto">
          <a:xfrm>
            <a:off x="2133600" y="4038601"/>
            <a:ext cx="1600200" cy="1006475"/>
          </a:xfrm>
          <a:prstGeom prst="rect">
            <a:avLst/>
          </a:prstGeom>
          <a:noFill/>
          <a:ln w="12700">
            <a:noFill/>
            <a:miter lim="800000"/>
            <a:headEnd/>
            <a:tailEnd/>
          </a:ln>
        </p:spPr>
        <p:txBody>
          <a:bodyPr>
            <a:spAutoFit/>
          </a:bodyPr>
          <a:lstStyle/>
          <a:p>
            <a:r>
              <a:rPr lang="en-US" sz="2000">
                <a:latin typeface="Arial" pitchFamily="34" charset="0"/>
              </a:rPr>
              <a:t>!(!A</a:t>
            </a:r>
            <a:r>
              <a:rPr lang="en-US" sz="2000" baseline="-25000">
                <a:latin typeface="Arial" pitchFamily="34" charset="0"/>
              </a:rPr>
              <a:t>0</a:t>
            </a:r>
            <a:r>
              <a:rPr lang="en-US" sz="2000">
                <a:latin typeface="Arial" pitchFamily="34" charset="0"/>
              </a:rPr>
              <a:t>!A</a:t>
            </a:r>
            <a:r>
              <a:rPr lang="en-US" sz="2000" baseline="-25000">
                <a:latin typeface="Arial" pitchFamily="34" charset="0"/>
              </a:rPr>
              <a:t>1</a:t>
            </a:r>
            <a:r>
              <a:rPr lang="en-US" sz="2000">
                <a:latin typeface="Arial" pitchFamily="34" charset="0"/>
              </a:rPr>
              <a:t>!A</a:t>
            </a:r>
            <a:r>
              <a:rPr lang="en-US" sz="2000" baseline="-25000">
                <a:latin typeface="Arial" pitchFamily="34" charset="0"/>
              </a:rPr>
              <a:t>2</a:t>
            </a:r>
            <a:r>
              <a:rPr lang="en-US" sz="2000">
                <a:latin typeface="Arial" pitchFamily="34" charset="0"/>
              </a:rPr>
              <a:t>)</a:t>
            </a:r>
          </a:p>
          <a:p>
            <a:r>
              <a:rPr lang="en-US" sz="2000" b="1">
                <a:latin typeface="Arial" pitchFamily="34" charset="0"/>
              </a:rPr>
              <a:t>. . .</a:t>
            </a:r>
          </a:p>
          <a:p>
            <a:r>
              <a:rPr lang="en-US" sz="2000">
                <a:latin typeface="Arial" pitchFamily="34" charset="0"/>
              </a:rPr>
              <a:t>!(A</a:t>
            </a:r>
            <a:r>
              <a:rPr lang="en-US" sz="2000" baseline="-25000">
                <a:latin typeface="Arial" pitchFamily="34" charset="0"/>
              </a:rPr>
              <a:t>0</a:t>
            </a:r>
            <a:r>
              <a:rPr lang="en-US" sz="2000">
                <a:latin typeface="Arial" pitchFamily="34" charset="0"/>
              </a:rPr>
              <a:t>A</a:t>
            </a:r>
            <a:r>
              <a:rPr lang="en-US" sz="2000" baseline="-25000">
                <a:latin typeface="Arial" pitchFamily="34" charset="0"/>
              </a:rPr>
              <a:t>1</a:t>
            </a:r>
            <a:r>
              <a:rPr lang="en-US" sz="2000">
                <a:latin typeface="Arial" pitchFamily="34" charset="0"/>
              </a:rPr>
              <a:t>A</a:t>
            </a:r>
            <a:r>
              <a:rPr lang="en-US" sz="2000" baseline="-25000">
                <a:latin typeface="Arial" pitchFamily="34" charset="0"/>
              </a:rPr>
              <a:t>2</a:t>
            </a:r>
            <a:r>
              <a:rPr lang="en-US" sz="2000">
                <a:latin typeface="Arial" pitchFamily="34" charset="0"/>
              </a:rPr>
              <a:t>)</a:t>
            </a:r>
          </a:p>
        </p:txBody>
      </p:sp>
      <p:sp>
        <p:nvSpPr>
          <p:cNvPr id="139335" name="Line 88"/>
          <p:cNvSpPr>
            <a:spLocks noChangeShapeType="1"/>
          </p:cNvSpPr>
          <p:nvPr/>
        </p:nvSpPr>
        <p:spPr bwMode="auto">
          <a:xfrm flipV="1">
            <a:off x="3200400" y="3962400"/>
            <a:ext cx="2057400" cy="685800"/>
          </a:xfrm>
          <a:prstGeom prst="line">
            <a:avLst/>
          </a:prstGeom>
          <a:noFill/>
          <a:ln w="12700">
            <a:solidFill>
              <a:schemeClr val="accent1"/>
            </a:solidFill>
            <a:round/>
            <a:headEnd/>
            <a:tailEnd type="triangle" w="med" len="med"/>
          </a:ln>
        </p:spPr>
        <p:txBody>
          <a:bodyPr/>
          <a:lstStyle/>
          <a:p>
            <a:endParaRPr lang="en-US"/>
          </a:p>
        </p:txBody>
      </p:sp>
      <p:sp>
        <p:nvSpPr>
          <p:cNvPr id="139336" name="Rectangle 89"/>
          <p:cNvSpPr>
            <a:spLocks noChangeArrowheads="1"/>
          </p:cNvSpPr>
          <p:nvPr/>
        </p:nvSpPr>
        <p:spPr bwMode="auto">
          <a:xfrm>
            <a:off x="5562600" y="838201"/>
            <a:ext cx="4800600" cy="396875"/>
          </a:xfrm>
          <a:prstGeom prst="rect">
            <a:avLst/>
          </a:prstGeom>
          <a:noFill/>
          <a:ln w="12700">
            <a:noFill/>
            <a:miter lim="800000"/>
            <a:headEnd/>
            <a:tailEnd/>
          </a:ln>
        </p:spPr>
        <p:txBody>
          <a:bodyPr>
            <a:spAutoFit/>
          </a:bodyPr>
          <a:lstStyle/>
          <a:p>
            <a:pPr algn="r"/>
            <a:r>
              <a:rPr lang="en-US" sz="2000">
                <a:latin typeface="Arial" pitchFamily="34" charset="0"/>
              </a:rPr>
              <a:t>!(!(!A</a:t>
            </a:r>
            <a:r>
              <a:rPr lang="en-US" sz="2000" baseline="-25000">
                <a:latin typeface="Arial" pitchFamily="34" charset="0"/>
              </a:rPr>
              <a:t>0</a:t>
            </a:r>
            <a:r>
              <a:rPr lang="en-US" sz="2000">
                <a:latin typeface="Arial" pitchFamily="34" charset="0"/>
              </a:rPr>
              <a:t>!A</a:t>
            </a:r>
            <a:r>
              <a:rPr lang="en-US" sz="2000" baseline="-25000">
                <a:latin typeface="Arial" pitchFamily="34" charset="0"/>
              </a:rPr>
              <a:t>1</a:t>
            </a:r>
            <a:r>
              <a:rPr lang="en-US" sz="2000">
                <a:latin typeface="Arial" pitchFamily="34" charset="0"/>
              </a:rPr>
              <a:t>!A</a:t>
            </a:r>
            <a:r>
              <a:rPr lang="en-US" sz="2000" baseline="-25000">
                <a:latin typeface="Arial" pitchFamily="34" charset="0"/>
              </a:rPr>
              <a:t>2</a:t>
            </a:r>
            <a:r>
              <a:rPr lang="en-US" sz="2000">
                <a:latin typeface="Arial" pitchFamily="34" charset="0"/>
              </a:rPr>
              <a:t>) + !(!A</a:t>
            </a:r>
            <a:r>
              <a:rPr lang="en-US" sz="2000" baseline="-25000">
                <a:latin typeface="Arial" pitchFamily="34" charset="0"/>
              </a:rPr>
              <a:t>3</a:t>
            </a:r>
            <a:r>
              <a:rPr lang="en-US" sz="2000">
                <a:latin typeface="Arial" pitchFamily="34" charset="0"/>
              </a:rPr>
              <a:t>!A</a:t>
            </a:r>
            <a:r>
              <a:rPr lang="en-US" sz="2000" baseline="-25000">
                <a:latin typeface="Arial" pitchFamily="34" charset="0"/>
              </a:rPr>
              <a:t>4</a:t>
            </a:r>
            <a:r>
              <a:rPr lang="en-US" sz="2000">
                <a:latin typeface="Arial" pitchFamily="34" charset="0"/>
              </a:rPr>
              <a:t>!A</a:t>
            </a:r>
            <a:r>
              <a:rPr lang="en-US" sz="2000" baseline="-25000">
                <a:latin typeface="Arial" pitchFamily="34" charset="0"/>
              </a:rPr>
              <a:t>5</a:t>
            </a:r>
            <a:r>
              <a:rPr lang="en-US" sz="2000">
                <a:latin typeface="Arial" pitchFamily="34" charset="0"/>
              </a:rPr>
              <a:t>) +!A</a:t>
            </a:r>
            <a:r>
              <a:rPr lang="en-US" sz="2000" baseline="-25000">
                <a:latin typeface="Arial" pitchFamily="34" charset="0"/>
              </a:rPr>
              <a:t>6</a:t>
            </a:r>
            <a:r>
              <a:rPr lang="en-US" sz="2000">
                <a:latin typeface="Arial" pitchFamily="34" charset="0"/>
              </a:rPr>
              <a:t>)</a:t>
            </a:r>
          </a:p>
        </p:txBody>
      </p:sp>
      <p:sp>
        <p:nvSpPr>
          <p:cNvPr id="139337" name="Line 90"/>
          <p:cNvSpPr>
            <a:spLocks noChangeShapeType="1"/>
          </p:cNvSpPr>
          <p:nvPr/>
        </p:nvSpPr>
        <p:spPr bwMode="auto">
          <a:xfrm flipH="1">
            <a:off x="4876800" y="1143000"/>
            <a:ext cx="2209800" cy="457200"/>
          </a:xfrm>
          <a:prstGeom prst="line">
            <a:avLst/>
          </a:prstGeom>
          <a:noFill/>
          <a:ln w="12700">
            <a:solidFill>
              <a:schemeClr val="accent1"/>
            </a:solidFill>
            <a:round/>
            <a:headEnd/>
            <a:tailEnd type="triangle" w="med" len="med"/>
          </a:ln>
        </p:spPr>
        <p:txBody>
          <a:bodyPr/>
          <a:lstStyle/>
          <a:p>
            <a:endParaRPr lang="en-US"/>
          </a:p>
        </p:txBody>
      </p:sp>
      <p:sp>
        <p:nvSpPr>
          <p:cNvPr id="139338" name="Line 91"/>
          <p:cNvSpPr>
            <a:spLocks noChangeShapeType="1"/>
          </p:cNvSpPr>
          <p:nvPr/>
        </p:nvSpPr>
        <p:spPr bwMode="auto">
          <a:xfrm flipH="1">
            <a:off x="5867400" y="1143000"/>
            <a:ext cx="3048000" cy="609600"/>
          </a:xfrm>
          <a:prstGeom prst="line">
            <a:avLst/>
          </a:prstGeom>
          <a:noFill/>
          <a:ln w="12700">
            <a:solidFill>
              <a:schemeClr val="accent1"/>
            </a:solidFill>
            <a:round/>
            <a:headEnd/>
            <a:tailEnd type="triangle" w="med" len="med"/>
          </a:ln>
        </p:spPr>
        <p:txBody>
          <a:bodyPr/>
          <a:lstStyle/>
          <a:p>
            <a:endParaRPr lang="en-US"/>
          </a:p>
        </p:txBody>
      </p:sp>
      <p:sp>
        <p:nvSpPr>
          <p:cNvPr id="139339" name="Line 92"/>
          <p:cNvSpPr>
            <a:spLocks noChangeShapeType="1"/>
          </p:cNvSpPr>
          <p:nvPr/>
        </p:nvSpPr>
        <p:spPr bwMode="auto">
          <a:xfrm flipH="1">
            <a:off x="6781800" y="1219200"/>
            <a:ext cx="3124200" cy="685800"/>
          </a:xfrm>
          <a:prstGeom prst="line">
            <a:avLst/>
          </a:prstGeom>
          <a:noFill/>
          <a:ln w="12700">
            <a:solidFill>
              <a:schemeClr val="accent1"/>
            </a:solidFill>
            <a:round/>
            <a:headEnd/>
            <a:tailEnd type="triangle" w="med" len="med"/>
          </a:ln>
        </p:spPr>
        <p:txBody>
          <a:bodyPr/>
          <a:lstStyle/>
          <a:p>
            <a:endParaRPr lang="en-US"/>
          </a:p>
        </p:txBody>
      </p:sp>
      <p:sp>
        <p:nvSpPr>
          <p:cNvPr id="139340" name="Rectangle 93"/>
          <p:cNvSpPr>
            <a:spLocks noChangeArrowheads="1"/>
          </p:cNvSpPr>
          <p:nvPr/>
        </p:nvSpPr>
        <p:spPr bwMode="auto">
          <a:xfrm>
            <a:off x="9601200" y="1600201"/>
            <a:ext cx="685800" cy="396875"/>
          </a:xfrm>
          <a:prstGeom prst="rect">
            <a:avLst/>
          </a:prstGeom>
          <a:noFill/>
          <a:ln w="12700">
            <a:noFill/>
            <a:miter lim="800000"/>
            <a:headEnd/>
            <a:tailEnd/>
          </a:ln>
        </p:spPr>
        <p:txBody>
          <a:bodyPr>
            <a:spAutoFit/>
          </a:bodyPr>
          <a:lstStyle/>
          <a:p>
            <a:r>
              <a:rPr lang="en-US" sz="2000">
                <a:latin typeface="Arial" pitchFamily="34" charset="0"/>
                <a:cs typeface="Arial" pitchFamily="34" charset="0"/>
              </a:rPr>
              <a:t>WL</a:t>
            </a:r>
            <a:r>
              <a:rPr lang="en-US" sz="2000" baseline="-25000">
                <a:latin typeface="Arial" pitchFamily="34" charset="0"/>
                <a:cs typeface="Arial" pitchFamily="34" charset="0"/>
              </a:rPr>
              <a:t>0</a:t>
            </a:r>
            <a:endParaRPr lang="en-US" sz="2000">
              <a:latin typeface="Times New Roman" pitchFamily="18" charset="0"/>
            </a:endParaRPr>
          </a:p>
        </p:txBody>
      </p:sp>
      <p:sp>
        <p:nvSpPr>
          <p:cNvPr id="139341" name="Rectangle 94"/>
          <p:cNvSpPr>
            <a:spLocks noChangeArrowheads="1"/>
          </p:cNvSpPr>
          <p:nvPr/>
        </p:nvSpPr>
        <p:spPr bwMode="auto">
          <a:xfrm>
            <a:off x="2057400" y="1600201"/>
            <a:ext cx="685800" cy="396875"/>
          </a:xfrm>
          <a:prstGeom prst="rect">
            <a:avLst/>
          </a:prstGeom>
          <a:noFill/>
          <a:ln w="12700">
            <a:noFill/>
            <a:miter lim="800000"/>
            <a:headEnd/>
            <a:tailEnd/>
          </a:ln>
        </p:spPr>
        <p:txBody>
          <a:bodyPr>
            <a:spAutoFit/>
          </a:bodyPr>
          <a:lstStyle/>
          <a:p>
            <a:r>
              <a:rPr lang="en-US" sz="2000">
                <a:latin typeface="Arial" pitchFamily="34" charset="0"/>
                <a:cs typeface="Arial" pitchFamily="34" charset="0"/>
              </a:rPr>
              <a:t>WL</a:t>
            </a:r>
            <a:r>
              <a:rPr lang="en-US" sz="2000" baseline="-25000">
                <a:latin typeface="Arial" pitchFamily="34" charset="0"/>
                <a:cs typeface="Arial" pitchFamily="34" charset="0"/>
              </a:rPr>
              <a:t>0</a:t>
            </a:r>
            <a:endParaRPr lang="en-US" sz="2000">
              <a:latin typeface="Times New Roman" pitchFamily="18" charset="0"/>
            </a:endParaRPr>
          </a:p>
        </p:txBody>
      </p:sp>
      <p:sp>
        <p:nvSpPr>
          <p:cNvPr id="139342" name="Rectangle 95"/>
          <p:cNvSpPr>
            <a:spLocks noChangeArrowheads="1"/>
          </p:cNvSpPr>
          <p:nvPr/>
        </p:nvSpPr>
        <p:spPr bwMode="auto">
          <a:xfrm>
            <a:off x="9525000" y="3048001"/>
            <a:ext cx="914400" cy="396875"/>
          </a:xfrm>
          <a:prstGeom prst="rect">
            <a:avLst/>
          </a:prstGeom>
          <a:noFill/>
          <a:ln w="12700">
            <a:noFill/>
            <a:miter lim="800000"/>
            <a:headEnd/>
            <a:tailEnd/>
          </a:ln>
        </p:spPr>
        <p:txBody>
          <a:bodyPr>
            <a:spAutoFit/>
          </a:bodyPr>
          <a:lstStyle/>
          <a:p>
            <a:r>
              <a:rPr lang="en-US" sz="2000">
                <a:latin typeface="Arial" pitchFamily="34" charset="0"/>
                <a:cs typeface="Arial" pitchFamily="34" charset="0"/>
              </a:rPr>
              <a:t>WL</a:t>
            </a:r>
            <a:r>
              <a:rPr lang="en-US" sz="2000" baseline="-25000">
                <a:latin typeface="Arial" pitchFamily="34" charset="0"/>
                <a:cs typeface="Arial" pitchFamily="34" charset="0"/>
              </a:rPr>
              <a:t>127</a:t>
            </a:r>
            <a:endParaRPr lang="en-US" sz="2000">
              <a:latin typeface="Times New Roman" pitchFamily="18" charset="0"/>
            </a:endParaRPr>
          </a:p>
        </p:txBody>
      </p:sp>
      <p:sp>
        <p:nvSpPr>
          <p:cNvPr id="139343" name="Rectangle 96"/>
          <p:cNvSpPr>
            <a:spLocks noChangeArrowheads="1"/>
          </p:cNvSpPr>
          <p:nvPr/>
        </p:nvSpPr>
        <p:spPr bwMode="auto">
          <a:xfrm>
            <a:off x="1981200" y="3048001"/>
            <a:ext cx="914400" cy="396875"/>
          </a:xfrm>
          <a:prstGeom prst="rect">
            <a:avLst/>
          </a:prstGeom>
          <a:noFill/>
          <a:ln w="12700">
            <a:noFill/>
            <a:miter lim="800000"/>
            <a:headEnd/>
            <a:tailEnd/>
          </a:ln>
        </p:spPr>
        <p:txBody>
          <a:bodyPr>
            <a:spAutoFit/>
          </a:bodyPr>
          <a:lstStyle/>
          <a:p>
            <a:r>
              <a:rPr lang="en-US" sz="2000">
                <a:latin typeface="Arial" pitchFamily="34" charset="0"/>
                <a:cs typeface="Arial" pitchFamily="34" charset="0"/>
              </a:rPr>
              <a:t>WL</a:t>
            </a:r>
            <a:r>
              <a:rPr lang="en-US" sz="2000" baseline="-25000">
                <a:latin typeface="Arial" pitchFamily="34" charset="0"/>
                <a:cs typeface="Arial" pitchFamily="34" charset="0"/>
              </a:rPr>
              <a:t>127</a:t>
            </a:r>
            <a:endParaRPr lang="en-US" sz="2000">
              <a:latin typeface="Times New Roman" pitchFamily="18" charset="0"/>
            </a:endParaRPr>
          </a:p>
        </p:txBody>
      </p:sp>
      <p:sp>
        <p:nvSpPr>
          <p:cNvPr id="139344" name="Rectangle 97"/>
          <p:cNvSpPr>
            <a:spLocks noChangeArrowheads="1"/>
          </p:cNvSpPr>
          <p:nvPr/>
        </p:nvSpPr>
        <p:spPr bwMode="auto">
          <a:xfrm>
            <a:off x="7772400" y="2362201"/>
            <a:ext cx="762000" cy="366713"/>
          </a:xfrm>
          <a:prstGeom prst="rect">
            <a:avLst/>
          </a:prstGeom>
          <a:noFill/>
          <a:ln w="12700">
            <a:noFill/>
            <a:miter lim="800000"/>
            <a:headEnd/>
            <a:tailEnd/>
          </a:ln>
        </p:spPr>
        <p:txBody>
          <a:bodyPr>
            <a:spAutoFit/>
          </a:bodyPr>
          <a:lstStyle/>
          <a:p>
            <a:r>
              <a:rPr lang="en-US">
                <a:latin typeface="Arial" pitchFamily="34" charset="0"/>
              </a:rPr>
              <a:t>*128</a:t>
            </a:r>
            <a:endParaRPr lang="en-US">
              <a:latin typeface="Times New Roman" pitchFamily="18" charset="0"/>
            </a:endParaRPr>
          </a:p>
        </p:txBody>
      </p:sp>
      <p:sp>
        <p:nvSpPr>
          <p:cNvPr id="139345" name="Rectangle 98"/>
          <p:cNvSpPr>
            <a:spLocks noChangeArrowheads="1"/>
          </p:cNvSpPr>
          <p:nvPr/>
        </p:nvSpPr>
        <p:spPr bwMode="auto">
          <a:xfrm>
            <a:off x="3810000" y="2362201"/>
            <a:ext cx="762000" cy="366713"/>
          </a:xfrm>
          <a:prstGeom prst="rect">
            <a:avLst/>
          </a:prstGeom>
          <a:noFill/>
          <a:ln w="12700">
            <a:noFill/>
            <a:miter lim="800000"/>
            <a:headEnd/>
            <a:tailEnd/>
          </a:ln>
        </p:spPr>
        <p:txBody>
          <a:bodyPr>
            <a:spAutoFit/>
          </a:bodyPr>
          <a:lstStyle/>
          <a:p>
            <a:r>
              <a:rPr lang="en-US">
                <a:latin typeface="Arial" pitchFamily="34" charset="0"/>
              </a:rPr>
              <a:t>*128</a:t>
            </a:r>
            <a:endParaRPr lang="en-US">
              <a:latin typeface="Times New Roman" pitchFamily="18" charset="0"/>
            </a:endParaRPr>
          </a:p>
        </p:txBody>
      </p:sp>
      <p:grpSp>
        <p:nvGrpSpPr>
          <p:cNvPr id="11" name="Group 99"/>
          <p:cNvGrpSpPr>
            <a:grpSpLocks/>
          </p:cNvGrpSpPr>
          <p:nvPr/>
        </p:nvGrpSpPr>
        <p:grpSpPr bwMode="auto">
          <a:xfrm rot="5400000" flipV="1">
            <a:off x="8534400" y="3048000"/>
            <a:ext cx="381000" cy="381000"/>
            <a:chOff x="1536" y="3504"/>
            <a:chExt cx="240" cy="240"/>
          </a:xfrm>
        </p:grpSpPr>
        <p:sp>
          <p:nvSpPr>
            <p:cNvPr id="139378" name="AutoShape 100"/>
            <p:cNvSpPr>
              <a:spLocks noChangeArrowheads="1"/>
            </p:cNvSpPr>
            <p:nvPr/>
          </p:nvSpPr>
          <p:spPr bwMode="auto">
            <a:xfrm flipV="1">
              <a:off x="1536" y="3504"/>
              <a:ext cx="240" cy="192"/>
            </a:xfrm>
            <a:prstGeom prst="triangle">
              <a:avLst>
                <a:gd name="adj" fmla="val 50000"/>
              </a:avLst>
            </a:prstGeom>
            <a:noFill/>
            <a:ln w="12700">
              <a:solidFill>
                <a:schemeClr val="tx1"/>
              </a:solidFill>
              <a:miter lim="800000"/>
              <a:headEnd/>
              <a:tailEnd/>
            </a:ln>
          </p:spPr>
          <p:txBody>
            <a:bodyPr wrap="none" anchor="ctr"/>
            <a:lstStyle/>
            <a:p>
              <a:endParaRPr lang="en-US"/>
            </a:p>
          </p:txBody>
        </p:sp>
        <p:sp>
          <p:nvSpPr>
            <p:cNvPr id="139379" name="Oval 101"/>
            <p:cNvSpPr>
              <a:spLocks noChangeArrowheads="1"/>
            </p:cNvSpPr>
            <p:nvPr/>
          </p:nvSpPr>
          <p:spPr bwMode="auto">
            <a:xfrm>
              <a:off x="1632" y="3696"/>
              <a:ext cx="48" cy="48"/>
            </a:xfrm>
            <a:prstGeom prst="ellipse">
              <a:avLst/>
            </a:prstGeom>
            <a:noFill/>
            <a:ln w="12700">
              <a:solidFill>
                <a:schemeClr val="tx1"/>
              </a:solidFill>
              <a:round/>
              <a:headEnd/>
              <a:tailEnd/>
            </a:ln>
          </p:spPr>
          <p:txBody>
            <a:bodyPr wrap="none" anchor="ctr"/>
            <a:lstStyle/>
            <a:p>
              <a:endParaRPr lang="en-US"/>
            </a:p>
          </p:txBody>
        </p:sp>
      </p:grpSp>
      <p:grpSp>
        <p:nvGrpSpPr>
          <p:cNvPr id="12" name="Group 102"/>
          <p:cNvGrpSpPr>
            <a:grpSpLocks/>
          </p:cNvGrpSpPr>
          <p:nvPr/>
        </p:nvGrpSpPr>
        <p:grpSpPr bwMode="auto">
          <a:xfrm rot="5400000" flipV="1">
            <a:off x="9067800" y="3048000"/>
            <a:ext cx="381000" cy="381000"/>
            <a:chOff x="1536" y="3504"/>
            <a:chExt cx="240" cy="240"/>
          </a:xfrm>
        </p:grpSpPr>
        <p:sp>
          <p:nvSpPr>
            <p:cNvPr id="139376" name="AutoShape 103"/>
            <p:cNvSpPr>
              <a:spLocks noChangeArrowheads="1"/>
            </p:cNvSpPr>
            <p:nvPr/>
          </p:nvSpPr>
          <p:spPr bwMode="auto">
            <a:xfrm flipV="1">
              <a:off x="1536" y="3504"/>
              <a:ext cx="240" cy="192"/>
            </a:xfrm>
            <a:prstGeom prst="triangle">
              <a:avLst>
                <a:gd name="adj" fmla="val 50000"/>
              </a:avLst>
            </a:prstGeom>
            <a:noFill/>
            <a:ln w="12700">
              <a:solidFill>
                <a:schemeClr val="tx1"/>
              </a:solidFill>
              <a:miter lim="800000"/>
              <a:headEnd/>
              <a:tailEnd/>
            </a:ln>
          </p:spPr>
          <p:txBody>
            <a:bodyPr wrap="none" anchor="ctr"/>
            <a:lstStyle/>
            <a:p>
              <a:endParaRPr lang="en-US"/>
            </a:p>
          </p:txBody>
        </p:sp>
        <p:sp>
          <p:nvSpPr>
            <p:cNvPr id="139377" name="Oval 104"/>
            <p:cNvSpPr>
              <a:spLocks noChangeArrowheads="1"/>
            </p:cNvSpPr>
            <p:nvPr/>
          </p:nvSpPr>
          <p:spPr bwMode="auto">
            <a:xfrm>
              <a:off x="1632" y="3696"/>
              <a:ext cx="48" cy="48"/>
            </a:xfrm>
            <a:prstGeom prst="ellipse">
              <a:avLst/>
            </a:prstGeom>
            <a:noFill/>
            <a:ln w="12700">
              <a:solidFill>
                <a:schemeClr val="tx1"/>
              </a:solidFill>
              <a:round/>
              <a:headEnd/>
              <a:tailEnd/>
            </a:ln>
          </p:spPr>
          <p:txBody>
            <a:bodyPr wrap="none" anchor="ctr"/>
            <a:lstStyle/>
            <a:p>
              <a:endParaRPr lang="en-US"/>
            </a:p>
          </p:txBody>
        </p:sp>
      </p:grpSp>
      <p:sp>
        <p:nvSpPr>
          <p:cNvPr id="139348" name="Line 105"/>
          <p:cNvSpPr>
            <a:spLocks noChangeShapeType="1"/>
          </p:cNvSpPr>
          <p:nvPr/>
        </p:nvSpPr>
        <p:spPr bwMode="auto">
          <a:xfrm>
            <a:off x="8915400" y="3200400"/>
            <a:ext cx="152400" cy="0"/>
          </a:xfrm>
          <a:prstGeom prst="line">
            <a:avLst/>
          </a:prstGeom>
          <a:noFill/>
          <a:ln w="12700">
            <a:solidFill>
              <a:schemeClr val="tx1"/>
            </a:solidFill>
            <a:round/>
            <a:headEnd/>
            <a:tailEnd/>
          </a:ln>
        </p:spPr>
        <p:txBody>
          <a:bodyPr/>
          <a:lstStyle/>
          <a:p>
            <a:endParaRPr lang="en-US"/>
          </a:p>
        </p:txBody>
      </p:sp>
      <p:sp>
        <p:nvSpPr>
          <p:cNvPr id="139349" name="Line 106"/>
          <p:cNvSpPr>
            <a:spLocks noChangeShapeType="1"/>
          </p:cNvSpPr>
          <p:nvPr/>
        </p:nvSpPr>
        <p:spPr bwMode="auto">
          <a:xfrm>
            <a:off x="9448800" y="3200400"/>
            <a:ext cx="152400" cy="0"/>
          </a:xfrm>
          <a:prstGeom prst="line">
            <a:avLst/>
          </a:prstGeom>
          <a:noFill/>
          <a:ln w="12700">
            <a:solidFill>
              <a:schemeClr val="tx1"/>
            </a:solidFill>
            <a:round/>
            <a:headEnd/>
            <a:tailEnd/>
          </a:ln>
        </p:spPr>
        <p:txBody>
          <a:bodyPr/>
          <a:lstStyle/>
          <a:p>
            <a:endParaRPr lang="en-US"/>
          </a:p>
        </p:txBody>
      </p:sp>
      <p:grpSp>
        <p:nvGrpSpPr>
          <p:cNvPr id="13" name="Group 107"/>
          <p:cNvGrpSpPr>
            <a:grpSpLocks/>
          </p:cNvGrpSpPr>
          <p:nvPr/>
        </p:nvGrpSpPr>
        <p:grpSpPr bwMode="auto">
          <a:xfrm rot="5400000" flipV="1">
            <a:off x="8610600" y="1676400"/>
            <a:ext cx="381000" cy="381000"/>
            <a:chOff x="1536" y="3504"/>
            <a:chExt cx="240" cy="240"/>
          </a:xfrm>
        </p:grpSpPr>
        <p:sp>
          <p:nvSpPr>
            <p:cNvPr id="139374" name="AutoShape 108"/>
            <p:cNvSpPr>
              <a:spLocks noChangeArrowheads="1"/>
            </p:cNvSpPr>
            <p:nvPr/>
          </p:nvSpPr>
          <p:spPr bwMode="auto">
            <a:xfrm flipV="1">
              <a:off x="1536" y="3504"/>
              <a:ext cx="240" cy="192"/>
            </a:xfrm>
            <a:prstGeom prst="triangle">
              <a:avLst>
                <a:gd name="adj" fmla="val 50000"/>
              </a:avLst>
            </a:prstGeom>
            <a:noFill/>
            <a:ln w="12700">
              <a:solidFill>
                <a:schemeClr val="tx1"/>
              </a:solidFill>
              <a:miter lim="800000"/>
              <a:headEnd/>
              <a:tailEnd/>
            </a:ln>
          </p:spPr>
          <p:txBody>
            <a:bodyPr wrap="none" anchor="ctr"/>
            <a:lstStyle/>
            <a:p>
              <a:endParaRPr lang="en-US"/>
            </a:p>
          </p:txBody>
        </p:sp>
        <p:sp>
          <p:nvSpPr>
            <p:cNvPr id="139375" name="Oval 109"/>
            <p:cNvSpPr>
              <a:spLocks noChangeArrowheads="1"/>
            </p:cNvSpPr>
            <p:nvPr/>
          </p:nvSpPr>
          <p:spPr bwMode="auto">
            <a:xfrm>
              <a:off x="1632" y="3696"/>
              <a:ext cx="48" cy="48"/>
            </a:xfrm>
            <a:prstGeom prst="ellipse">
              <a:avLst/>
            </a:prstGeom>
            <a:noFill/>
            <a:ln w="12700">
              <a:solidFill>
                <a:schemeClr val="tx1"/>
              </a:solidFill>
              <a:round/>
              <a:headEnd/>
              <a:tailEnd/>
            </a:ln>
          </p:spPr>
          <p:txBody>
            <a:bodyPr wrap="none" anchor="ctr"/>
            <a:lstStyle/>
            <a:p>
              <a:endParaRPr lang="en-US"/>
            </a:p>
          </p:txBody>
        </p:sp>
      </p:grpSp>
      <p:grpSp>
        <p:nvGrpSpPr>
          <p:cNvPr id="14" name="Group 110"/>
          <p:cNvGrpSpPr>
            <a:grpSpLocks/>
          </p:cNvGrpSpPr>
          <p:nvPr/>
        </p:nvGrpSpPr>
        <p:grpSpPr bwMode="auto">
          <a:xfrm rot="5400000" flipV="1">
            <a:off x="9144000" y="1676400"/>
            <a:ext cx="381000" cy="381000"/>
            <a:chOff x="1536" y="3504"/>
            <a:chExt cx="240" cy="240"/>
          </a:xfrm>
        </p:grpSpPr>
        <p:sp>
          <p:nvSpPr>
            <p:cNvPr id="139372" name="AutoShape 111"/>
            <p:cNvSpPr>
              <a:spLocks noChangeArrowheads="1"/>
            </p:cNvSpPr>
            <p:nvPr/>
          </p:nvSpPr>
          <p:spPr bwMode="auto">
            <a:xfrm flipV="1">
              <a:off x="1536" y="3504"/>
              <a:ext cx="240" cy="192"/>
            </a:xfrm>
            <a:prstGeom prst="triangle">
              <a:avLst>
                <a:gd name="adj" fmla="val 50000"/>
              </a:avLst>
            </a:prstGeom>
            <a:noFill/>
            <a:ln w="12700">
              <a:solidFill>
                <a:schemeClr val="tx1"/>
              </a:solidFill>
              <a:miter lim="800000"/>
              <a:headEnd/>
              <a:tailEnd/>
            </a:ln>
          </p:spPr>
          <p:txBody>
            <a:bodyPr wrap="none" anchor="ctr"/>
            <a:lstStyle/>
            <a:p>
              <a:endParaRPr lang="en-US"/>
            </a:p>
          </p:txBody>
        </p:sp>
        <p:sp>
          <p:nvSpPr>
            <p:cNvPr id="139373" name="Oval 112"/>
            <p:cNvSpPr>
              <a:spLocks noChangeArrowheads="1"/>
            </p:cNvSpPr>
            <p:nvPr/>
          </p:nvSpPr>
          <p:spPr bwMode="auto">
            <a:xfrm>
              <a:off x="1632" y="3696"/>
              <a:ext cx="48" cy="48"/>
            </a:xfrm>
            <a:prstGeom prst="ellipse">
              <a:avLst/>
            </a:prstGeom>
            <a:noFill/>
            <a:ln w="12700">
              <a:solidFill>
                <a:schemeClr val="tx1"/>
              </a:solidFill>
              <a:round/>
              <a:headEnd/>
              <a:tailEnd/>
            </a:ln>
          </p:spPr>
          <p:txBody>
            <a:bodyPr wrap="none" anchor="ctr"/>
            <a:lstStyle/>
            <a:p>
              <a:endParaRPr lang="en-US"/>
            </a:p>
          </p:txBody>
        </p:sp>
      </p:grpSp>
      <p:sp>
        <p:nvSpPr>
          <p:cNvPr id="139352" name="Line 113"/>
          <p:cNvSpPr>
            <a:spLocks noChangeShapeType="1"/>
          </p:cNvSpPr>
          <p:nvPr/>
        </p:nvSpPr>
        <p:spPr bwMode="auto">
          <a:xfrm>
            <a:off x="8991600" y="1828800"/>
            <a:ext cx="152400" cy="0"/>
          </a:xfrm>
          <a:prstGeom prst="line">
            <a:avLst/>
          </a:prstGeom>
          <a:noFill/>
          <a:ln w="12700">
            <a:solidFill>
              <a:schemeClr val="tx1"/>
            </a:solidFill>
            <a:round/>
            <a:headEnd/>
            <a:tailEnd/>
          </a:ln>
        </p:spPr>
        <p:txBody>
          <a:bodyPr/>
          <a:lstStyle/>
          <a:p>
            <a:endParaRPr lang="en-US"/>
          </a:p>
        </p:txBody>
      </p:sp>
      <p:sp>
        <p:nvSpPr>
          <p:cNvPr id="139353" name="Line 114"/>
          <p:cNvSpPr>
            <a:spLocks noChangeShapeType="1"/>
          </p:cNvSpPr>
          <p:nvPr/>
        </p:nvSpPr>
        <p:spPr bwMode="auto">
          <a:xfrm>
            <a:off x="9525000" y="1828800"/>
            <a:ext cx="152400" cy="0"/>
          </a:xfrm>
          <a:prstGeom prst="line">
            <a:avLst/>
          </a:prstGeom>
          <a:noFill/>
          <a:ln w="12700">
            <a:solidFill>
              <a:schemeClr val="tx1"/>
            </a:solidFill>
            <a:round/>
            <a:headEnd/>
            <a:tailEnd/>
          </a:ln>
        </p:spPr>
        <p:txBody>
          <a:bodyPr/>
          <a:lstStyle/>
          <a:p>
            <a:endParaRPr lang="en-US"/>
          </a:p>
        </p:txBody>
      </p:sp>
      <p:grpSp>
        <p:nvGrpSpPr>
          <p:cNvPr id="15" name="Group 115"/>
          <p:cNvGrpSpPr>
            <a:grpSpLocks/>
          </p:cNvGrpSpPr>
          <p:nvPr/>
        </p:nvGrpSpPr>
        <p:grpSpPr bwMode="auto">
          <a:xfrm flipH="1">
            <a:off x="2667000" y="3048000"/>
            <a:ext cx="1066800" cy="381000"/>
            <a:chOff x="4416" y="2784"/>
            <a:chExt cx="672" cy="240"/>
          </a:xfrm>
        </p:grpSpPr>
        <p:grpSp>
          <p:nvGrpSpPr>
            <p:cNvPr id="16" name="Group 116"/>
            <p:cNvGrpSpPr>
              <a:grpSpLocks/>
            </p:cNvGrpSpPr>
            <p:nvPr/>
          </p:nvGrpSpPr>
          <p:grpSpPr bwMode="auto">
            <a:xfrm rot="5400000" flipV="1">
              <a:off x="4416" y="2784"/>
              <a:ext cx="240" cy="240"/>
              <a:chOff x="1536" y="3504"/>
              <a:chExt cx="240" cy="240"/>
            </a:xfrm>
          </p:grpSpPr>
          <p:sp>
            <p:nvSpPr>
              <p:cNvPr id="139370" name="AutoShape 117"/>
              <p:cNvSpPr>
                <a:spLocks noChangeArrowheads="1"/>
              </p:cNvSpPr>
              <p:nvPr/>
            </p:nvSpPr>
            <p:spPr bwMode="auto">
              <a:xfrm flipV="1">
                <a:off x="1536" y="3504"/>
                <a:ext cx="240" cy="192"/>
              </a:xfrm>
              <a:prstGeom prst="triangle">
                <a:avLst>
                  <a:gd name="adj" fmla="val 50000"/>
                </a:avLst>
              </a:prstGeom>
              <a:noFill/>
              <a:ln w="12700">
                <a:solidFill>
                  <a:schemeClr val="tx1"/>
                </a:solidFill>
                <a:miter lim="800000"/>
                <a:headEnd/>
                <a:tailEnd/>
              </a:ln>
            </p:spPr>
            <p:txBody>
              <a:bodyPr wrap="none" anchor="ctr"/>
              <a:lstStyle/>
              <a:p>
                <a:endParaRPr lang="en-US"/>
              </a:p>
            </p:txBody>
          </p:sp>
          <p:sp>
            <p:nvSpPr>
              <p:cNvPr id="139371" name="Oval 118"/>
              <p:cNvSpPr>
                <a:spLocks noChangeArrowheads="1"/>
              </p:cNvSpPr>
              <p:nvPr/>
            </p:nvSpPr>
            <p:spPr bwMode="auto">
              <a:xfrm>
                <a:off x="1632" y="3696"/>
                <a:ext cx="48" cy="48"/>
              </a:xfrm>
              <a:prstGeom prst="ellipse">
                <a:avLst/>
              </a:prstGeom>
              <a:noFill/>
              <a:ln w="12700">
                <a:solidFill>
                  <a:schemeClr val="tx1"/>
                </a:solidFill>
                <a:round/>
                <a:headEnd/>
                <a:tailEnd/>
              </a:ln>
            </p:spPr>
            <p:txBody>
              <a:bodyPr wrap="none" anchor="ctr"/>
              <a:lstStyle/>
              <a:p>
                <a:endParaRPr lang="en-US"/>
              </a:p>
            </p:txBody>
          </p:sp>
        </p:grpSp>
        <p:grpSp>
          <p:nvGrpSpPr>
            <p:cNvPr id="17" name="Group 119"/>
            <p:cNvGrpSpPr>
              <a:grpSpLocks/>
            </p:cNvGrpSpPr>
            <p:nvPr/>
          </p:nvGrpSpPr>
          <p:grpSpPr bwMode="auto">
            <a:xfrm rot="5400000" flipV="1">
              <a:off x="4752" y="2784"/>
              <a:ext cx="240" cy="240"/>
              <a:chOff x="1536" y="3504"/>
              <a:chExt cx="240" cy="240"/>
            </a:xfrm>
          </p:grpSpPr>
          <p:sp>
            <p:nvSpPr>
              <p:cNvPr id="139368" name="AutoShape 120"/>
              <p:cNvSpPr>
                <a:spLocks noChangeArrowheads="1"/>
              </p:cNvSpPr>
              <p:nvPr/>
            </p:nvSpPr>
            <p:spPr bwMode="auto">
              <a:xfrm flipV="1">
                <a:off x="1536" y="3504"/>
                <a:ext cx="240" cy="192"/>
              </a:xfrm>
              <a:prstGeom prst="triangle">
                <a:avLst>
                  <a:gd name="adj" fmla="val 50000"/>
                </a:avLst>
              </a:prstGeom>
              <a:noFill/>
              <a:ln w="12700">
                <a:solidFill>
                  <a:schemeClr val="tx1"/>
                </a:solidFill>
                <a:miter lim="800000"/>
                <a:headEnd/>
                <a:tailEnd/>
              </a:ln>
            </p:spPr>
            <p:txBody>
              <a:bodyPr wrap="none" anchor="ctr"/>
              <a:lstStyle/>
              <a:p>
                <a:endParaRPr lang="en-US"/>
              </a:p>
            </p:txBody>
          </p:sp>
          <p:sp>
            <p:nvSpPr>
              <p:cNvPr id="139369" name="Oval 121"/>
              <p:cNvSpPr>
                <a:spLocks noChangeArrowheads="1"/>
              </p:cNvSpPr>
              <p:nvPr/>
            </p:nvSpPr>
            <p:spPr bwMode="auto">
              <a:xfrm>
                <a:off x="1632" y="3696"/>
                <a:ext cx="48" cy="48"/>
              </a:xfrm>
              <a:prstGeom prst="ellipse">
                <a:avLst/>
              </a:prstGeom>
              <a:noFill/>
              <a:ln w="12700">
                <a:solidFill>
                  <a:schemeClr val="tx1"/>
                </a:solidFill>
                <a:round/>
                <a:headEnd/>
                <a:tailEnd/>
              </a:ln>
            </p:spPr>
            <p:txBody>
              <a:bodyPr wrap="none" anchor="ctr"/>
              <a:lstStyle/>
              <a:p>
                <a:endParaRPr lang="en-US"/>
              </a:p>
            </p:txBody>
          </p:sp>
        </p:grpSp>
        <p:sp>
          <p:nvSpPr>
            <p:cNvPr id="139366" name="Line 122"/>
            <p:cNvSpPr>
              <a:spLocks noChangeShapeType="1"/>
            </p:cNvSpPr>
            <p:nvPr/>
          </p:nvSpPr>
          <p:spPr bwMode="auto">
            <a:xfrm>
              <a:off x="4656" y="2880"/>
              <a:ext cx="96" cy="0"/>
            </a:xfrm>
            <a:prstGeom prst="line">
              <a:avLst/>
            </a:prstGeom>
            <a:noFill/>
            <a:ln w="12700">
              <a:solidFill>
                <a:schemeClr val="tx1"/>
              </a:solidFill>
              <a:round/>
              <a:headEnd/>
              <a:tailEnd/>
            </a:ln>
          </p:spPr>
          <p:txBody>
            <a:bodyPr/>
            <a:lstStyle/>
            <a:p>
              <a:endParaRPr lang="en-US"/>
            </a:p>
          </p:txBody>
        </p:sp>
        <p:sp>
          <p:nvSpPr>
            <p:cNvPr id="139367" name="Line 123"/>
            <p:cNvSpPr>
              <a:spLocks noChangeShapeType="1"/>
            </p:cNvSpPr>
            <p:nvPr/>
          </p:nvSpPr>
          <p:spPr bwMode="auto">
            <a:xfrm>
              <a:off x="4992" y="2880"/>
              <a:ext cx="96" cy="0"/>
            </a:xfrm>
            <a:prstGeom prst="line">
              <a:avLst/>
            </a:prstGeom>
            <a:noFill/>
            <a:ln w="12700">
              <a:solidFill>
                <a:schemeClr val="tx1"/>
              </a:solidFill>
              <a:round/>
              <a:headEnd/>
              <a:tailEnd/>
            </a:ln>
          </p:spPr>
          <p:txBody>
            <a:bodyPr/>
            <a:lstStyle/>
            <a:p>
              <a:endParaRPr lang="en-US"/>
            </a:p>
          </p:txBody>
        </p:sp>
      </p:grpSp>
      <p:grpSp>
        <p:nvGrpSpPr>
          <p:cNvPr id="18" name="Group 124"/>
          <p:cNvGrpSpPr>
            <a:grpSpLocks/>
          </p:cNvGrpSpPr>
          <p:nvPr/>
        </p:nvGrpSpPr>
        <p:grpSpPr bwMode="auto">
          <a:xfrm flipH="1">
            <a:off x="2667000" y="1676400"/>
            <a:ext cx="1066800" cy="381000"/>
            <a:chOff x="4416" y="2784"/>
            <a:chExt cx="672" cy="240"/>
          </a:xfrm>
        </p:grpSpPr>
        <p:grpSp>
          <p:nvGrpSpPr>
            <p:cNvPr id="19" name="Group 125"/>
            <p:cNvGrpSpPr>
              <a:grpSpLocks/>
            </p:cNvGrpSpPr>
            <p:nvPr/>
          </p:nvGrpSpPr>
          <p:grpSpPr bwMode="auto">
            <a:xfrm rot="5400000" flipV="1">
              <a:off x="4416" y="2784"/>
              <a:ext cx="240" cy="240"/>
              <a:chOff x="1536" y="3504"/>
              <a:chExt cx="240" cy="240"/>
            </a:xfrm>
          </p:grpSpPr>
          <p:sp>
            <p:nvSpPr>
              <p:cNvPr id="139362" name="AutoShape 126"/>
              <p:cNvSpPr>
                <a:spLocks noChangeArrowheads="1"/>
              </p:cNvSpPr>
              <p:nvPr/>
            </p:nvSpPr>
            <p:spPr bwMode="auto">
              <a:xfrm flipV="1">
                <a:off x="1536" y="3504"/>
                <a:ext cx="240" cy="192"/>
              </a:xfrm>
              <a:prstGeom prst="triangle">
                <a:avLst>
                  <a:gd name="adj" fmla="val 50000"/>
                </a:avLst>
              </a:prstGeom>
              <a:noFill/>
              <a:ln w="12700">
                <a:solidFill>
                  <a:schemeClr val="tx1"/>
                </a:solidFill>
                <a:miter lim="800000"/>
                <a:headEnd/>
                <a:tailEnd/>
              </a:ln>
            </p:spPr>
            <p:txBody>
              <a:bodyPr wrap="none" anchor="ctr"/>
              <a:lstStyle/>
              <a:p>
                <a:endParaRPr lang="en-US"/>
              </a:p>
            </p:txBody>
          </p:sp>
          <p:sp>
            <p:nvSpPr>
              <p:cNvPr id="139363" name="Oval 127"/>
              <p:cNvSpPr>
                <a:spLocks noChangeArrowheads="1"/>
              </p:cNvSpPr>
              <p:nvPr/>
            </p:nvSpPr>
            <p:spPr bwMode="auto">
              <a:xfrm>
                <a:off x="1632" y="3696"/>
                <a:ext cx="48" cy="48"/>
              </a:xfrm>
              <a:prstGeom prst="ellipse">
                <a:avLst/>
              </a:prstGeom>
              <a:noFill/>
              <a:ln w="12700">
                <a:solidFill>
                  <a:schemeClr val="tx1"/>
                </a:solidFill>
                <a:round/>
                <a:headEnd/>
                <a:tailEnd/>
              </a:ln>
            </p:spPr>
            <p:txBody>
              <a:bodyPr wrap="none" anchor="ctr"/>
              <a:lstStyle/>
              <a:p>
                <a:endParaRPr lang="en-US"/>
              </a:p>
            </p:txBody>
          </p:sp>
        </p:grpSp>
        <p:grpSp>
          <p:nvGrpSpPr>
            <p:cNvPr id="20" name="Group 128"/>
            <p:cNvGrpSpPr>
              <a:grpSpLocks/>
            </p:cNvGrpSpPr>
            <p:nvPr/>
          </p:nvGrpSpPr>
          <p:grpSpPr bwMode="auto">
            <a:xfrm rot="5400000" flipV="1">
              <a:off x="4752" y="2784"/>
              <a:ext cx="240" cy="240"/>
              <a:chOff x="1536" y="3504"/>
              <a:chExt cx="240" cy="240"/>
            </a:xfrm>
          </p:grpSpPr>
          <p:sp>
            <p:nvSpPr>
              <p:cNvPr id="139360" name="AutoShape 129"/>
              <p:cNvSpPr>
                <a:spLocks noChangeArrowheads="1"/>
              </p:cNvSpPr>
              <p:nvPr/>
            </p:nvSpPr>
            <p:spPr bwMode="auto">
              <a:xfrm flipV="1">
                <a:off x="1536" y="3504"/>
                <a:ext cx="240" cy="192"/>
              </a:xfrm>
              <a:prstGeom prst="triangle">
                <a:avLst>
                  <a:gd name="adj" fmla="val 50000"/>
                </a:avLst>
              </a:prstGeom>
              <a:noFill/>
              <a:ln w="12700">
                <a:solidFill>
                  <a:schemeClr val="tx1"/>
                </a:solidFill>
                <a:miter lim="800000"/>
                <a:headEnd/>
                <a:tailEnd/>
              </a:ln>
            </p:spPr>
            <p:txBody>
              <a:bodyPr wrap="none" anchor="ctr"/>
              <a:lstStyle/>
              <a:p>
                <a:endParaRPr lang="en-US"/>
              </a:p>
            </p:txBody>
          </p:sp>
          <p:sp>
            <p:nvSpPr>
              <p:cNvPr id="139361" name="Oval 130"/>
              <p:cNvSpPr>
                <a:spLocks noChangeArrowheads="1"/>
              </p:cNvSpPr>
              <p:nvPr/>
            </p:nvSpPr>
            <p:spPr bwMode="auto">
              <a:xfrm>
                <a:off x="1632" y="3696"/>
                <a:ext cx="48" cy="48"/>
              </a:xfrm>
              <a:prstGeom prst="ellipse">
                <a:avLst/>
              </a:prstGeom>
              <a:noFill/>
              <a:ln w="12700">
                <a:solidFill>
                  <a:schemeClr val="tx1"/>
                </a:solidFill>
                <a:round/>
                <a:headEnd/>
                <a:tailEnd/>
              </a:ln>
            </p:spPr>
            <p:txBody>
              <a:bodyPr wrap="none" anchor="ctr"/>
              <a:lstStyle/>
              <a:p>
                <a:endParaRPr lang="en-US"/>
              </a:p>
            </p:txBody>
          </p:sp>
        </p:grpSp>
        <p:sp>
          <p:nvSpPr>
            <p:cNvPr id="139358" name="Line 131"/>
            <p:cNvSpPr>
              <a:spLocks noChangeShapeType="1"/>
            </p:cNvSpPr>
            <p:nvPr/>
          </p:nvSpPr>
          <p:spPr bwMode="auto">
            <a:xfrm>
              <a:off x="4656" y="2880"/>
              <a:ext cx="96" cy="0"/>
            </a:xfrm>
            <a:prstGeom prst="line">
              <a:avLst/>
            </a:prstGeom>
            <a:noFill/>
            <a:ln w="12700">
              <a:solidFill>
                <a:schemeClr val="tx1"/>
              </a:solidFill>
              <a:round/>
              <a:headEnd/>
              <a:tailEnd/>
            </a:ln>
          </p:spPr>
          <p:txBody>
            <a:bodyPr/>
            <a:lstStyle/>
            <a:p>
              <a:endParaRPr lang="en-US"/>
            </a:p>
          </p:txBody>
        </p:sp>
        <p:sp>
          <p:nvSpPr>
            <p:cNvPr id="139359" name="Line 132"/>
            <p:cNvSpPr>
              <a:spLocks noChangeShapeType="1"/>
            </p:cNvSpPr>
            <p:nvPr/>
          </p:nvSpPr>
          <p:spPr bwMode="auto">
            <a:xfrm>
              <a:off x="4992" y="2880"/>
              <a:ext cx="96" cy="0"/>
            </a:xfrm>
            <a:prstGeom prst="line">
              <a:avLst/>
            </a:prstGeom>
            <a:noFill/>
            <a:ln w="12700">
              <a:solidFill>
                <a:schemeClr val="tx1"/>
              </a:solidFill>
              <a:round/>
              <a:headEnd/>
              <a:tailEnd/>
            </a:ln>
          </p:spPr>
          <p:txBody>
            <a:bodyPr/>
            <a:lstStyle/>
            <a:p>
              <a:endParaRPr lang="en-US"/>
            </a:p>
          </p:txBody>
        </p:sp>
      </p:grpSp>
    </p:spTree>
    <p:extLst>
      <p:ext uri="{BB962C8B-B14F-4D97-AF65-F5344CB8AC3E}">
        <p14:creationId xmlns:p14="http://schemas.microsoft.com/office/powerpoint/2010/main" val="1609548960"/>
      </p:ext>
    </p:extLst>
  </p:cSld>
  <p:clrMapOvr>
    <a:masterClrMapping/>
  </p:clrMapOvr>
  <p:transition/>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Slide Number Placeholder 4"/>
          <p:cNvSpPr>
            <a:spLocks noGrp="1"/>
          </p:cNvSpPr>
          <p:nvPr>
            <p:ph type="sldNum" sz="quarter" idx="10"/>
          </p:nvPr>
        </p:nvSpPr>
        <p:spPr>
          <a:xfrm>
            <a:off x="8904288" y="6092825"/>
            <a:ext cx="609600" cy="431800"/>
          </a:xfrm>
          <a:noFill/>
        </p:spPr>
        <p:txBody>
          <a:bodyPr/>
          <a:lstStyle/>
          <a:p>
            <a:fld id="{E44C04A3-BF7C-43BE-8C67-D4818BC63392}" type="slidenum">
              <a:rPr lang="it-IT" smtClean="0">
                <a:latin typeface="Arial" pitchFamily="34" charset="0"/>
              </a:rPr>
              <a:pPr/>
              <a:t>99</a:t>
            </a:fld>
            <a:endParaRPr lang="it-IT">
              <a:latin typeface="Arial" pitchFamily="34" charset="0"/>
            </a:endParaRPr>
          </a:p>
        </p:txBody>
      </p:sp>
      <p:sp>
        <p:nvSpPr>
          <p:cNvPr id="15364" name="Rectangle 2"/>
          <p:cNvSpPr>
            <a:spLocks noGrp="1" noChangeArrowheads="1"/>
          </p:cNvSpPr>
          <p:nvPr>
            <p:ph type="title"/>
          </p:nvPr>
        </p:nvSpPr>
        <p:spPr/>
        <p:txBody>
          <a:bodyPr/>
          <a:lstStyle/>
          <a:p>
            <a:r>
              <a:rPr lang="en-US" smtClean="0"/>
              <a:t>Sense Amplifier: Why?</a:t>
            </a:r>
          </a:p>
        </p:txBody>
      </p:sp>
      <p:sp>
        <p:nvSpPr>
          <p:cNvPr id="15365" name="Rectangle 3"/>
          <p:cNvSpPr>
            <a:spLocks noGrp="1" noChangeArrowheads="1"/>
          </p:cNvSpPr>
          <p:nvPr>
            <p:ph type="body" idx="1"/>
          </p:nvPr>
        </p:nvSpPr>
        <p:spPr>
          <a:xfrm>
            <a:off x="2057400" y="1295400"/>
            <a:ext cx="7772400" cy="4114800"/>
          </a:xfrm>
        </p:spPr>
        <p:txBody>
          <a:bodyPr>
            <a:normAutofit lnSpcReduction="10000"/>
          </a:bodyPr>
          <a:lstStyle/>
          <a:p>
            <a:r>
              <a:rPr lang="en-US" b="1" smtClean="0"/>
              <a:t>Bit line cap significant for large array</a:t>
            </a:r>
          </a:p>
          <a:p>
            <a:pPr lvl="1"/>
            <a:r>
              <a:rPr lang="en-US" b="1" smtClean="0"/>
              <a:t>If each cell contributes 2fF,</a:t>
            </a:r>
          </a:p>
          <a:p>
            <a:pPr lvl="2"/>
            <a:r>
              <a:rPr lang="en-US" b="1" smtClean="0"/>
              <a:t>for 256 cells, 512fF plus wire cap</a:t>
            </a:r>
          </a:p>
          <a:p>
            <a:pPr lvl="1"/>
            <a:r>
              <a:rPr lang="en-US" b="1" smtClean="0"/>
              <a:t>Pull-down resistance is about 15K</a:t>
            </a:r>
          </a:p>
          <a:p>
            <a:pPr lvl="1"/>
            <a:r>
              <a:rPr lang="en-US" b="1" smtClean="0"/>
              <a:t>RC = 7.5ns! (assuming </a:t>
            </a:r>
            <a:r>
              <a:rPr lang="en-US" b="1" smtClean="0">
                <a:latin typeface="Symbol" pitchFamily="18" charset="2"/>
              </a:rPr>
              <a:t>D</a:t>
            </a:r>
            <a:r>
              <a:rPr lang="en-US" b="1" smtClean="0"/>
              <a:t>V = V</a:t>
            </a:r>
            <a:r>
              <a:rPr lang="en-US" b="1" baseline="-25000" smtClean="0"/>
              <a:t>dd</a:t>
            </a:r>
            <a:r>
              <a:rPr lang="en-US" b="1" smtClean="0"/>
              <a:t>)</a:t>
            </a:r>
          </a:p>
          <a:p>
            <a:endParaRPr lang="en-US" b="1" smtClean="0"/>
          </a:p>
          <a:p>
            <a:endParaRPr lang="en-US" b="1" smtClean="0"/>
          </a:p>
          <a:p>
            <a:r>
              <a:rPr lang="en-US" b="1" smtClean="0"/>
              <a:t>Cannot easily change R, C, or V</a:t>
            </a:r>
            <a:r>
              <a:rPr lang="en-US" b="1" baseline="-25000" smtClean="0"/>
              <a:t>dd</a:t>
            </a:r>
            <a:r>
              <a:rPr lang="en-US" b="1" smtClean="0"/>
              <a:t>, but </a:t>
            </a:r>
            <a:r>
              <a:rPr lang="en-US" b="1" smtClean="0">
                <a:solidFill>
                  <a:srgbClr val="FF0000"/>
                </a:solidFill>
              </a:rPr>
              <a:t>can</a:t>
            </a:r>
            <a:r>
              <a:rPr lang="en-US" b="1" smtClean="0"/>
              <a:t> change </a:t>
            </a:r>
            <a:r>
              <a:rPr lang="en-US" b="1" smtClean="0">
                <a:latin typeface="Symbol" pitchFamily="18" charset="2"/>
              </a:rPr>
              <a:t>D</a:t>
            </a:r>
            <a:r>
              <a:rPr lang="en-US" b="1" smtClean="0"/>
              <a:t>V i.e. smallest sensed voltage</a:t>
            </a:r>
          </a:p>
          <a:p>
            <a:pPr lvl="1"/>
            <a:r>
              <a:rPr lang="en-US" b="1" smtClean="0"/>
              <a:t>Can reliably sense </a:t>
            </a:r>
            <a:r>
              <a:rPr lang="en-US" b="1" smtClean="0">
                <a:latin typeface="Symbol" pitchFamily="18" charset="2"/>
              </a:rPr>
              <a:t>D</a:t>
            </a:r>
            <a:r>
              <a:rPr lang="en-US" b="1" smtClean="0"/>
              <a:t>V as small as &lt;50mV</a:t>
            </a:r>
          </a:p>
        </p:txBody>
      </p:sp>
      <p:graphicFrame>
        <p:nvGraphicFramePr>
          <p:cNvPr id="15362" name="Object 2"/>
          <p:cNvGraphicFramePr>
            <a:graphicFrameLocks noChangeAspect="1"/>
          </p:cNvGraphicFramePr>
          <p:nvPr/>
        </p:nvGraphicFramePr>
        <p:xfrm>
          <a:off x="8753475" y="2365376"/>
          <a:ext cx="1619250" cy="1063625"/>
        </p:xfrm>
        <a:graphic>
          <a:graphicData uri="http://schemas.openxmlformats.org/presentationml/2006/ole">
            <mc:AlternateContent xmlns:mc="http://schemas.openxmlformats.org/markup-compatibility/2006">
              <mc:Choice xmlns:v="urn:schemas-microsoft-com:vml" Requires="v">
                <p:oleObj spid="_x0000_s13328" name="Equation" r:id="rId3" imgW="711000" imgH="431640" progId="Equation.3">
                  <p:embed/>
                </p:oleObj>
              </mc:Choice>
              <mc:Fallback>
                <p:oleObj name="Equation" r:id="rId3" imgW="711000" imgH="43164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53475" y="2365376"/>
                        <a:ext cx="1619250" cy="1063625"/>
                      </a:xfrm>
                      <a:prstGeom prst="rect">
                        <a:avLst/>
                      </a:prstGeom>
                      <a:solidFill>
                        <a:srgbClr val="FFFF66"/>
                      </a:solidFill>
                    </p:spPr>
                  </p:pic>
                </p:oleObj>
              </mc:Fallback>
            </mc:AlternateContent>
          </a:graphicData>
        </a:graphic>
      </p:graphicFrame>
      <p:sp>
        <p:nvSpPr>
          <p:cNvPr id="15366" name="Line 5"/>
          <p:cNvSpPr>
            <a:spLocks noChangeShapeType="1"/>
          </p:cNvSpPr>
          <p:nvPr/>
        </p:nvSpPr>
        <p:spPr bwMode="auto">
          <a:xfrm>
            <a:off x="9120189" y="1828800"/>
            <a:ext cx="280987" cy="609600"/>
          </a:xfrm>
          <a:prstGeom prst="line">
            <a:avLst/>
          </a:prstGeom>
          <a:noFill/>
          <a:ln w="38100">
            <a:solidFill>
              <a:srgbClr val="800080"/>
            </a:solidFill>
            <a:round/>
            <a:headEnd/>
            <a:tailEnd type="stealth" w="med" len="med"/>
          </a:ln>
        </p:spPr>
        <p:txBody>
          <a:bodyPr lIns="97256" tIns="48628" rIns="97256" bIns="48628">
            <a:spAutoFit/>
          </a:bodyPr>
          <a:lstStyle/>
          <a:p>
            <a:endParaRPr lang="en-US"/>
          </a:p>
        </p:txBody>
      </p:sp>
      <p:sp>
        <p:nvSpPr>
          <p:cNvPr id="15367" name="Text Box 6"/>
          <p:cNvSpPr txBox="1">
            <a:spLocks noChangeArrowheads="1"/>
          </p:cNvSpPr>
          <p:nvPr/>
        </p:nvSpPr>
        <p:spPr bwMode="auto">
          <a:xfrm>
            <a:off x="8750301" y="1042989"/>
            <a:ext cx="1584325" cy="1344701"/>
          </a:xfrm>
          <a:prstGeom prst="rect">
            <a:avLst/>
          </a:prstGeom>
          <a:noFill/>
          <a:ln w="38100" algn="ctr">
            <a:noFill/>
            <a:miter lim="800000"/>
            <a:headEnd/>
            <a:tailEnd/>
          </a:ln>
        </p:spPr>
        <p:txBody>
          <a:bodyPr lIns="97256" tIns="48628" rIns="97256" bIns="48628">
            <a:spAutoFit/>
          </a:bodyPr>
          <a:lstStyle/>
          <a:p>
            <a:pPr defTabSz="973138">
              <a:spcBef>
                <a:spcPct val="50000"/>
              </a:spcBef>
            </a:pPr>
            <a:r>
              <a:rPr lang="en-US">
                <a:solidFill>
                  <a:srgbClr val="D60093"/>
                </a:solidFill>
                <a:latin typeface="Arial" pitchFamily="34" charset="0"/>
              </a:rPr>
              <a:t>Cell pull down</a:t>
            </a:r>
          </a:p>
          <a:p>
            <a:pPr defTabSz="973138">
              <a:spcBef>
                <a:spcPct val="50000"/>
              </a:spcBef>
            </a:pPr>
            <a:r>
              <a:rPr lang="en-US">
                <a:solidFill>
                  <a:srgbClr val="D60093"/>
                </a:solidFill>
                <a:latin typeface="Arial" pitchFamily="34" charset="0"/>
              </a:rPr>
              <a:t>Xtor resistance</a:t>
            </a:r>
          </a:p>
        </p:txBody>
      </p:sp>
      <p:sp>
        <p:nvSpPr>
          <p:cNvPr id="15368" name="Freeform 7"/>
          <p:cNvSpPr>
            <a:spLocks/>
          </p:cNvSpPr>
          <p:nvPr/>
        </p:nvSpPr>
        <p:spPr bwMode="auto">
          <a:xfrm>
            <a:off x="9237664" y="2324101"/>
            <a:ext cx="879475" cy="375205"/>
          </a:xfrm>
          <a:custGeom>
            <a:avLst/>
            <a:gdLst>
              <a:gd name="T0" fmla="*/ 2147483647 w 600"/>
              <a:gd name="T1" fmla="*/ 2147483647 h 736"/>
              <a:gd name="T2" fmla="*/ 2147483647 w 600"/>
              <a:gd name="T3" fmla="*/ 2147483647 h 736"/>
              <a:gd name="T4" fmla="*/ 2147483647 w 600"/>
              <a:gd name="T5" fmla="*/ 2147483647 h 736"/>
              <a:gd name="T6" fmla="*/ 2147483647 w 600"/>
              <a:gd name="T7" fmla="*/ 2147483647 h 736"/>
              <a:gd name="T8" fmla="*/ 2147483647 w 600"/>
              <a:gd name="T9" fmla="*/ 2147483647 h 736"/>
              <a:gd name="T10" fmla="*/ 2147483647 w 600"/>
              <a:gd name="T11" fmla="*/ 2147483647 h 736"/>
              <a:gd name="T12" fmla="*/ 2147483647 w 600"/>
              <a:gd name="T13" fmla="*/ 2147483647 h 736"/>
              <a:gd name="T14" fmla="*/ 2147483647 w 600"/>
              <a:gd name="T15" fmla="*/ 2147483647 h 736"/>
              <a:gd name="T16" fmla="*/ 2147483647 w 600"/>
              <a:gd name="T17" fmla="*/ 2147483647 h 73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00"/>
              <a:gd name="T28" fmla="*/ 0 h 736"/>
              <a:gd name="T29" fmla="*/ 600 w 600"/>
              <a:gd name="T30" fmla="*/ 736 h 7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00" h="736">
                <a:moveTo>
                  <a:pt x="64" y="72"/>
                </a:moveTo>
                <a:cubicBezTo>
                  <a:pt x="32" y="124"/>
                  <a:pt x="0" y="176"/>
                  <a:pt x="16" y="264"/>
                </a:cubicBezTo>
                <a:cubicBezTo>
                  <a:pt x="32" y="352"/>
                  <a:pt x="72" y="528"/>
                  <a:pt x="160" y="600"/>
                </a:cubicBezTo>
                <a:cubicBezTo>
                  <a:pt x="248" y="672"/>
                  <a:pt x="488" y="736"/>
                  <a:pt x="544" y="696"/>
                </a:cubicBezTo>
                <a:cubicBezTo>
                  <a:pt x="600" y="656"/>
                  <a:pt x="544" y="424"/>
                  <a:pt x="496" y="360"/>
                </a:cubicBezTo>
                <a:cubicBezTo>
                  <a:pt x="448" y="296"/>
                  <a:pt x="304" y="344"/>
                  <a:pt x="256" y="312"/>
                </a:cubicBezTo>
                <a:cubicBezTo>
                  <a:pt x="208" y="280"/>
                  <a:pt x="216" y="216"/>
                  <a:pt x="208" y="168"/>
                </a:cubicBezTo>
                <a:cubicBezTo>
                  <a:pt x="200" y="120"/>
                  <a:pt x="232" y="48"/>
                  <a:pt x="208" y="24"/>
                </a:cubicBezTo>
                <a:cubicBezTo>
                  <a:pt x="184" y="0"/>
                  <a:pt x="124" y="12"/>
                  <a:pt x="64" y="24"/>
                </a:cubicBezTo>
              </a:path>
            </a:pathLst>
          </a:custGeom>
          <a:noFill/>
          <a:ln w="12700" cap="flat" cmpd="sng">
            <a:solidFill>
              <a:srgbClr val="FF0000"/>
            </a:solidFill>
            <a:prstDash val="solid"/>
            <a:round/>
            <a:headEnd type="none" w="med" len="med"/>
            <a:tailEnd type="none" w="med" len="med"/>
          </a:ln>
        </p:spPr>
        <p:txBody>
          <a:bodyPr lIns="97256" tIns="48628" rIns="97256" bIns="48628">
            <a:spAutoFit/>
          </a:bodyPr>
          <a:lstStyle/>
          <a:p>
            <a:endParaRPr lang="en-US"/>
          </a:p>
        </p:txBody>
      </p:sp>
      <p:sp>
        <p:nvSpPr>
          <p:cNvPr id="15369" name="Line 8"/>
          <p:cNvSpPr>
            <a:spLocks noChangeShapeType="1"/>
          </p:cNvSpPr>
          <p:nvPr/>
        </p:nvSpPr>
        <p:spPr bwMode="auto">
          <a:xfrm flipH="1">
            <a:off x="9753600" y="3429000"/>
            <a:ext cx="141288" cy="685800"/>
          </a:xfrm>
          <a:prstGeom prst="line">
            <a:avLst/>
          </a:prstGeom>
          <a:noFill/>
          <a:ln w="38100">
            <a:solidFill>
              <a:srgbClr val="FF0000"/>
            </a:solidFill>
            <a:round/>
            <a:headEnd type="triangle" w="med" len="med"/>
            <a:tailEnd/>
          </a:ln>
        </p:spPr>
        <p:txBody>
          <a:bodyPr lIns="97256" tIns="48628" rIns="97256" bIns="48628">
            <a:spAutoFit/>
          </a:bodyPr>
          <a:lstStyle/>
          <a:p>
            <a:endParaRPr lang="en-US"/>
          </a:p>
        </p:txBody>
      </p:sp>
      <p:sp>
        <p:nvSpPr>
          <p:cNvPr id="15370" name="Text Box 9"/>
          <p:cNvSpPr txBox="1">
            <a:spLocks noChangeArrowheads="1"/>
          </p:cNvSpPr>
          <p:nvPr/>
        </p:nvSpPr>
        <p:spPr bwMode="auto">
          <a:xfrm>
            <a:off x="9191625" y="4071939"/>
            <a:ext cx="1376222" cy="375205"/>
          </a:xfrm>
          <a:prstGeom prst="rect">
            <a:avLst/>
          </a:prstGeom>
          <a:noFill/>
          <a:ln w="38100" algn="ctr">
            <a:noFill/>
            <a:miter lim="800000"/>
            <a:headEnd/>
            <a:tailEnd/>
          </a:ln>
        </p:spPr>
        <p:txBody>
          <a:bodyPr wrap="none" lIns="97256" tIns="48628" rIns="97256" bIns="48628">
            <a:spAutoFit/>
          </a:bodyPr>
          <a:lstStyle/>
          <a:p>
            <a:pPr defTabSz="973138">
              <a:spcBef>
                <a:spcPct val="50000"/>
              </a:spcBef>
            </a:pPr>
            <a:r>
              <a:rPr lang="en-US">
                <a:solidFill>
                  <a:srgbClr val="FF0000"/>
                </a:solidFill>
                <a:latin typeface="Arial" pitchFamily="34" charset="0"/>
              </a:rPr>
              <a:t>Cell current</a:t>
            </a:r>
          </a:p>
        </p:txBody>
      </p:sp>
    </p:spTree>
    <p:extLst>
      <p:ext uri="{BB962C8B-B14F-4D97-AF65-F5344CB8AC3E}">
        <p14:creationId xmlns:p14="http://schemas.microsoft.com/office/powerpoint/2010/main" val="379138119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Wisp</Template>
  <TotalTime>18777</TotalTime>
  <Words>13755</Words>
  <Application>Microsoft Office PowerPoint</Application>
  <PresentationFormat>Widescreen</PresentationFormat>
  <Paragraphs>3362</Paragraphs>
  <Slides>312</Slides>
  <Notes>34</Notes>
  <HiddenSlides>0</HiddenSlides>
  <MMClips>0</MMClips>
  <ScaleCrop>false</ScaleCrop>
  <HeadingPairs>
    <vt:vector size="8" baseType="variant">
      <vt:variant>
        <vt:lpstr>Fonts Used</vt:lpstr>
      </vt:variant>
      <vt:variant>
        <vt:i4>22</vt:i4>
      </vt:variant>
      <vt:variant>
        <vt:lpstr>Theme</vt:lpstr>
      </vt:variant>
      <vt:variant>
        <vt:i4>1</vt:i4>
      </vt:variant>
      <vt:variant>
        <vt:lpstr>Embedded OLE Servers</vt:lpstr>
      </vt:variant>
      <vt:variant>
        <vt:i4>8</vt:i4>
      </vt:variant>
      <vt:variant>
        <vt:lpstr>Slide Titles</vt:lpstr>
      </vt:variant>
      <vt:variant>
        <vt:i4>312</vt:i4>
      </vt:variant>
    </vt:vector>
  </HeadingPairs>
  <TitlesOfParts>
    <vt:vector size="343" baseType="lpstr">
      <vt:lpstr>MS PGothic</vt:lpstr>
      <vt:lpstr>MS PGothic</vt:lpstr>
      <vt:lpstr>Angsana New</vt:lpstr>
      <vt:lpstr>Arial</vt:lpstr>
      <vt:lpstr>Arial Black</vt:lpstr>
      <vt:lpstr>Book Antiqua</vt:lpstr>
      <vt:lpstr>Calibri</vt:lpstr>
      <vt:lpstr>Calibri Light</vt:lpstr>
      <vt:lpstr>Comic Sans MS</vt:lpstr>
      <vt:lpstr>Cordia New</vt:lpstr>
      <vt:lpstr>Geneva</vt:lpstr>
      <vt:lpstr>Helvetica</vt:lpstr>
      <vt:lpstr>Lucida Sans</vt:lpstr>
      <vt:lpstr>Marker Felt</vt:lpstr>
      <vt:lpstr>MathematicalPi 1</vt:lpstr>
      <vt:lpstr>Symbol</vt:lpstr>
      <vt:lpstr>Tahoma</vt:lpstr>
      <vt:lpstr>Times</vt:lpstr>
      <vt:lpstr>Times New Roman</vt:lpstr>
      <vt:lpstr>Times Ten Roman</vt:lpstr>
      <vt:lpstr>Verdana</vt:lpstr>
      <vt:lpstr>Wingdings</vt:lpstr>
      <vt:lpstr>Office Theme</vt:lpstr>
      <vt:lpstr>Bitmap Image</vt:lpstr>
      <vt:lpstr>MS Org Chart</vt:lpstr>
      <vt:lpstr>Chart</vt:lpstr>
      <vt:lpstr>VISIO</vt:lpstr>
      <vt:lpstr>Equation</vt:lpstr>
      <vt:lpstr>Visio</vt:lpstr>
      <vt:lpstr>Equation.DSMT4</vt:lpstr>
      <vt:lpstr>Drawing</vt:lpstr>
      <vt:lpstr>Memory Design and Testing – EE787</vt:lpstr>
      <vt:lpstr>Course Logistics (TBD)</vt:lpstr>
      <vt:lpstr>Texts</vt:lpstr>
      <vt:lpstr>Agenda of Topics</vt:lpstr>
      <vt:lpstr>Agenda of Topics cont’d</vt:lpstr>
      <vt:lpstr>Classification of Memories</vt:lpstr>
      <vt:lpstr>Feature Comparison Between Memory Types</vt:lpstr>
      <vt:lpstr>Memory selection : cost and performance</vt:lpstr>
      <vt:lpstr>The Need for Innovation in Memory Industry</vt:lpstr>
      <vt:lpstr>Memory Hierarchy of a Modern Computer System</vt:lpstr>
      <vt:lpstr>How is the hierarchy managed?</vt:lpstr>
      <vt:lpstr>Memory Hierarchy Technology</vt:lpstr>
      <vt:lpstr>Main Memory Background</vt:lpstr>
      <vt:lpstr>Memory Interfaces</vt:lpstr>
      <vt:lpstr>PowerPoint Presentation</vt:lpstr>
      <vt:lpstr>Memory - Real Organization</vt:lpstr>
      <vt:lpstr>Memory - Organization and Cell Design Issues</vt:lpstr>
      <vt:lpstr>Array-Structured Memory Architecture L address bits – K bit row address, L-K bit column address</vt:lpstr>
      <vt:lpstr>Hierarchical Memory Architecture</vt:lpstr>
      <vt:lpstr>SRAM Application Areas</vt:lpstr>
      <vt:lpstr>SRAM Performance vs Application Families</vt:lpstr>
      <vt:lpstr>Typical Application Scenarios</vt:lpstr>
      <vt:lpstr>Overview of SRAM Types</vt:lpstr>
      <vt:lpstr>Logic Diagram of a Typical SRAM (Asynch)</vt:lpstr>
      <vt:lpstr>SRAM Architecture</vt:lpstr>
      <vt:lpstr>Basic Memory Read Cycle</vt:lpstr>
      <vt:lpstr>Basic Memory Write Cycle</vt:lpstr>
      <vt:lpstr>Memory Timing: Definitions</vt:lpstr>
      <vt:lpstr>Memory Timing: Approaches</vt:lpstr>
      <vt:lpstr>The system level view of Async SRAMs</vt:lpstr>
      <vt:lpstr>The system level view of synch SRAMs</vt:lpstr>
      <vt:lpstr>Typical Async SRAM Timing</vt:lpstr>
      <vt:lpstr>SRAM Read Timing (typical)</vt:lpstr>
      <vt:lpstr>SRAM Read Timing (typical)</vt:lpstr>
      <vt:lpstr>SRAM Architecture and Read Timings</vt:lpstr>
      <vt:lpstr>SRAM  write cycle timing </vt:lpstr>
      <vt:lpstr>SRAM Architecture and Write Timings</vt:lpstr>
      <vt:lpstr>PowerPoint Presentation</vt:lpstr>
      <vt:lpstr>SRAM Architecture</vt:lpstr>
      <vt:lpstr>SRAM Architecture</vt:lpstr>
      <vt:lpstr>Simple  4x4 SRAM Memory</vt:lpstr>
      <vt:lpstr>Simple  4x4 SRAM Memory</vt:lpstr>
      <vt:lpstr>SRAM Cell Design</vt:lpstr>
      <vt:lpstr>Anatomy of the SRAM Cell</vt:lpstr>
      <vt:lpstr>SRAM Cell Operating Principle</vt:lpstr>
      <vt:lpstr>Bistable Element</vt:lpstr>
      <vt:lpstr>SRAM Cell technologies</vt:lpstr>
      <vt:lpstr>6T &amp; 4T cell Implementation</vt:lpstr>
      <vt:lpstr>Reading a Cell</vt:lpstr>
      <vt:lpstr>Writing a Cell</vt:lpstr>
      <vt:lpstr>SRAM Cell Analysis (Read)</vt:lpstr>
      <vt:lpstr>Read Voltages Ratios</vt:lpstr>
      <vt:lpstr>SRAM Cell Analysis (Write)</vt:lpstr>
      <vt:lpstr>Write Voltages Ratios</vt:lpstr>
      <vt:lpstr>PowerPoint Presentation</vt:lpstr>
      <vt:lpstr>Cell Sizing</vt:lpstr>
      <vt:lpstr>Cell Static Noise Margin</vt:lpstr>
      <vt:lpstr>SNM: Butterfly Curves</vt:lpstr>
      <vt:lpstr>Static noise margin (SNM) of the unstressed SRAM cell.</vt:lpstr>
      <vt:lpstr>Static Noise Margin</vt:lpstr>
      <vt:lpstr>Cont’d</vt:lpstr>
      <vt:lpstr>SNM during HOLD and READ</vt:lpstr>
      <vt:lpstr>SNM Derivation 6T Cell</vt:lpstr>
      <vt:lpstr>SNM Derivation 6T Cell (cont’d)</vt:lpstr>
      <vt:lpstr>SNM Derivation 6T Cell (cont’d)</vt:lpstr>
      <vt:lpstr>SNM Derivation 6T Cell (cont’d)</vt:lpstr>
      <vt:lpstr>References</vt:lpstr>
      <vt:lpstr>PowerPoint Presentation</vt:lpstr>
      <vt:lpstr>PowerPoint Presentation</vt:lpstr>
      <vt:lpstr>Another 6T Cell Layout Stick Diagram</vt:lpstr>
      <vt:lpstr>6T Array Layout (2x2) Stick Diagram</vt:lpstr>
      <vt:lpstr>6T Cell Full Layout</vt:lpstr>
      <vt:lpstr>6T Cell – Example Layout &amp; Abutment</vt:lpstr>
      <vt:lpstr>6T and 4T Cell Layouts</vt:lpstr>
      <vt:lpstr>6T - 4T Cell Comparison</vt:lpstr>
      <vt:lpstr>6T vs 4T cell SNM </vt:lpstr>
      <vt:lpstr>Transistor Level View of Core</vt:lpstr>
      <vt:lpstr>SRAM, Putting it all together</vt:lpstr>
      <vt:lpstr>Hierarchical Array Architecture</vt:lpstr>
      <vt:lpstr>Standalone SRAM Floorplan Example</vt:lpstr>
      <vt:lpstr>Divided bit-line structure</vt:lpstr>
      <vt:lpstr>SRAM Partitioning  Partitioned Bitline</vt:lpstr>
      <vt:lpstr>SRAM Partitioning  Divided Wordline Arch</vt:lpstr>
      <vt:lpstr>Partitioning summary</vt:lpstr>
      <vt:lpstr>Address Transition Detection  Provides Clock for Asynch RAMs</vt:lpstr>
      <vt:lpstr>Row Decoders</vt:lpstr>
      <vt:lpstr>A NAND decoder using 2-input pre-decoders</vt:lpstr>
      <vt:lpstr>PowerPoint Presentation</vt:lpstr>
      <vt:lpstr>Dynamic Decoders</vt:lpstr>
      <vt:lpstr>Dynamic NOR Row Decoder</vt:lpstr>
      <vt:lpstr>Dynamic NAND Row Decoder</vt:lpstr>
      <vt:lpstr>Decoders</vt:lpstr>
      <vt:lpstr>Row Decoders</vt:lpstr>
      <vt:lpstr>Decoder Designs</vt:lpstr>
      <vt:lpstr>Decoder Layout</vt:lpstr>
      <vt:lpstr>Large Decoders</vt:lpstr>
      <vt:lpstr>Predecoding</vt:lpstr>
      <vt:lpstr>Split Row Decoder</vt:lpstr>
      <vt:lpstr>Sense Amplifier: Why?</vt:lpstr>
      <vt:lpstr>Sense Amplifiers</vt:lpstr>
      <vt:lpstr>Differential Sensing -  SRAM</vt:lpstr>
      <vt:lpstr>Latch-Based Sense Amplifier</vt:lpstr>
      <vt:lpstr>Sense Amplifier</vt:lpstr>
      <vt:lpstr> Clocked Sense Amp</vt:lpstr>
      <vt:lpstr>Alpha Differential Amplifier/Latch</vt:lpstr>
      <vt:lpstr>Sense Amp Waveforms</vt:lpstr>
      <vt:lpstr>PowerPoint Presentation</vt:lpstr>
      <vt:lpstr>PowerPoint Presentation</vt:lpstr>
      <vt:lpstr>Sense Amp (Caveat)</vt:lpstr>
      <vt:lpstr>Write Driver Circuits</vt:lpstr>
      <vt:lpstr>Twisted Bitlines</vt:lpstr>
      <vt:lpstr>Transposed-Bitline Architecture</vt:lpstr>
      <vt:lpstr>PowerPoint Presentation</vt:lpstr>
      <vt:lpstr>Review of Memory Hierarchies</vt:lpstr>
      <vt:lpstr>Who Cares About the Memory Hierarchy?</vt:lpstr>
      <vt:lpstr>Cache Memory Motivation</vt:lpstr>
      <vt:lpstr>Memory Reference Patterns</vt:lpstr>
      <vt:lpstr>PowerPoint Presentation</vt:lpstr>
      <vt:lpstr>Cache Memories</vt:lpstr>
      <vt:lpstr>Cache Operation</vt:lpstr>
      <vt:lpstr>Performance of Memory Hierarchies</vt:lpstr>
      <vt:lpstr>Example 1</vt:lpstr>
      <vt:lpstr>Describing Caches</vt:lpstr>
      <vt:lpstr>Capacity</vt:lpstr>
      <vt:lpstr>Cache Line Length</vt:lpstr>
      <vt:lpstr>What causes a MISS?</vt:lpstr>
      <vt:lpstr>Block Size and Spatial Locality</vt:lpstr>
      <vt:lpstr>Miss Rates Vs Block Size</vt:lpstr>
      <vt:lpstr>Hit Rate isn’t Everything</vt:lpstr>
      <vt:lpstr>Block Size Tradeoff</vt:lpstr>
      <vt:lpstr>Basics of caches</vt:lpstr>
      <vt:lpstr>Data Address is used to organise cache storage strategy </vt:lpstr>
      <vt:lpstr>Example 24 bit address with 8 byte block and 2048 blocks in cache of 16384 bytes</vt:lpstr>
      <vt:lpstr>Where can a block be placed ?</vt:lpstr>
      <vt:lpstr>How is a block found if it is in the upper level?</vt:lpstr>
      <vt:lpstr>Contents of a direct mapped cache</vt:lpstr>
      <vt:lpstr>Direct cache</vt:lpstr>
      <vt:lpstr>Example: 1 KB Direct Mapped Cache with 32 Byte Blocks</vt:lpstr>
      <vt:lpstr>Extreme Example: single big line</vt:lpstr>
      <vt:lpstr>Another Extreme Example: Fully Associative</vt:lpstr>
      <vt:lpstr>A Two-way Set Associative Cache</vt:lpstr>
      <vt:lpstr>DRAM in a nutshell</vt:lpstr>
      <vt:lpstr>PowerPoint Presentation</vt:lpstr>
      <vt:lpstr>Classical DRAM Organization (square)</vt:lpstr>
      <vt:lpstr>DRAM logical organization (4 Mbit)</vt:lpstr>
      <vt:lpstr>DRAM physical organization (4 Mbit,x16)</vt:lpstr>
      <vt:lpstr>Memory Systems</vt:lpstr>
      <vt:lpstr>Logic Diagram of a Typical DRAM</vt:lpstr>
      <vt:lpstr>DRAM Operations</vt:lpstr>
      <vt:lpstr>Key DRAM Timing Parameters</vt:lpstr>
      <vt:lpstr>DRAM Read Timing</vt:lpstr>
      <vt:lpstr>DRAM Write Timing</vt:lpstr>
      <vt:lpstr>Key DRAM Timing Parameters</vt:lpstr>
      <vt:lpstr>DRAM Performance</vt:lpstr>
      <vt:lpstr>DRAM Performance</vt:lpstr>
      <vt:lpstr>Refreshing Overhead</vt:lpstr>
      <vt:lpstr>1-Transistor Memory Cell (DRAM)</vt:lpstr>
      <vt:lpstr>DRAM architecture</vt:lpstr>
      <vt:lpstr>Cell read</vt:lpstr>
      <vt:lpstr>16k DRAM (Double Poly Cell)</vt:lpstr>
      <vt:lpstr>1M DRAM</vt:lpstr>
      <vt:lpstr>4M DRAM</vt:lpstr>
      <vt:lpstr>PowerPoint Presentation</vt:lpstr>
      <vt:lpstr>Stacked-Capacitor Cells</vt:lpstr>
      <vt:lpstr>Evolution of DRAM cell structures</vt:lpstr>
      <vt:lpstr>Buried Strap Trench Cell</vt:lpstr>
      <vt:lpstr>Process Flow of BEST Cell DRAM</vt:lpstr>
      <vt:lpstr>Sense Amplifier</vt:lpstr>
      <vt:lpstr>PowerPoint Presentation</vt:lpstr>
      <vt:lpstr>Example of Mitsubishi DRAM column</vt:lpstr>
      <vt:lpstr>On-chip Voltage Generators</vt:lpstr>
      <vt:lpstr>Charge Pump Operating Principle</vt:lpstr>
      <vt:lpstr>Voltage Booster for WL</vt:lpstr>
      <vt:lpstr>Body Effect Model</vt:lpstr>
      <vt:lpstr>Backgate bias generation</vt:lpstr>
      <vt:lpstr>Vdd / 2 Generation</vt:lpstr>
      <vt:lpstr>DRAM technological requirements</vt:lpstr>
      <vt:lpstr>Refreshing Overhead</vt:lpstr>
      <vt:lpstr>PowerPoint Presentation</vt:lpstr>
      <vt:lpstr>PowerPoint Presentation</vt:lpstr>
      <vt:lpstr>DRAM technological requirements</vt:lpstr>
      <vt:lpstr>Refreshing Overhead</vt:lpstr>
      <vt:lpstr>PowerPoint Presentation</vt:lpstr>
      <vt:lpstr>PowerPoint Presentation</vt:lpstr>
      <vt:lpstr>PowerPoint Presentation</vt:lpstr>
      <vt:lpstr>Alternative Sensing Strategy Decreasing Cdummy</vt:lpstr>
      <vt:lpstr>Alternative Sensing Strategy Increasing Cbitline on Dummy side</vt:lpstr>
      <vt:lpstr>PowerPoint Presentation</vt:lpstr>
      <vt:lpstr>PowerPoint Presentation</vt:lpstr>
      <vt:lpstr>Cell Array and Circuits</vt:lpstr>
      <vt:lpstr>Standard DRAM Array Design Example</vt:lpstr>
      <vt:lpstr>PowerPoint Presentation</vt:lpstr>
      <vt:lpstr>DRAM Array Example (cont’d)</vt:lpstr>
      <vt:lpstr>DRAM Performance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Fast Memory Systems: DRAM specific</vt:lpstr>
      <vt:lpstr>Page Mode DRAM: Motivation</vt:lpstr>
      <vt:lpstr>Fast Page Mode Operation</vt:lpstr>
      <vt:lpstr>Page Mode DRAM Bandwidth Example</vt:lpstr>
      <vt:lpstr>DRAM Memory Systems</vt:lpstr>
      <vt:lpstr>DRAM Performance</vt:lpstr>
      <vt:lpstr>Increasing Bandwidth - Interleaving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Non Volatile Memories </vt:lpstr>
      <vt:lpstr>Non Volatile memory types </vt:lpstr>
      <vt:lpstr>Read-Only Memory Cells</vt:lpstr>
      <vt:lpstr>MOS NOR ROM</vt:lpstr>
      <vt:lpstr>Precharged MOS NOR ROM</vt:lpstr>
      <vt:lpstr>MOS NOR ROM Layout</vt:lpstr>
      <vt:lpstr>MOS NOR ROM Layout</vt:lpstr>
      <vt:lpstr>MOS NAND ROM</vt:lpstr>
      <vt:lpstr>MOS NAND ROM Layout</vt:lpstr>
      <vt:lpstr>PowerPoint Presentation</vt:lpstr>
      <vt:lpstr>Non-Volatile Memories The Floating-gate transistor (FAMOS)</vt:lpstr>
      <vt:lpstr>Floating-Gate Transistor Programming</vt:lpstr>
      <vt:lpstr>Floating gate Transistor</vt:lpstr>
      <vt:lpstr>Sensing Thresholds</vt:lpstr>
      <vt:lpstr>PowerPoint Presentation</vt:lpstr>
      <vt:lpstr>Floating Gate Memory Cells</vt:lpstr>
      <vt:lpstr>Floating Gate Program/Erase</vt:lpstr>
      <vt:lpstr>Basic Floating-Gate Transistor: Weight Change Mechanisms</vt:lpstr>
      <vt:lpstr>Modify Floating-gate Information</vt:lpstr>
      <vt:lpstr>Modify Floating-gate Information</vt:lpstr>
      <vt:lpstr>PowerPoint Presentation</vt:lpstr>
      <vt:lpstr>Modify Floating-gate Information</vt:lpstr>
      <vt:lpstr>Transistor Leakage Mechanisms</vt:lpstr>
      <vt:lpstr>Gate Oxide Tunneling</vt:lpstr>
      <vt:lpstr>Components of Gate Oxide Tunneling</vt:lpstr>
      <vt:lpstr>Fowler Nordheim Tunneling</vt:lpstr>
      <vt:lpstr>Electron Tunneling</vt:lpstr>
      <vt:lpstr>What governs tunneling rate?</vt:lpstr>
      <vt:lpstr>PowerPoint Presentation</vt:lpstr>
      <vt:lpstr>EEPROMS</vt:lpstr>
      <vt:lpstr>FLOTOX EEPROM</vt:lpstr>
      <vt:lpstr>Double Poly EEPROM cell</vt:lpstr>
      <vt:lpstr>FLOTOX EEPROM Array</vt:lpstr>
      <vt:lpstr>Flash EEPROM</vt:lpstr>
      <vt:lpstr>PowerPoint Presentation</vt:lpstr>
      <vt:lpstr>PowerPoint Presentation</vt:lpstr>
      <vt:lpstr>Cross-sections of NVM cells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FLOTOX EEPROM Array</vt:lpstr>
      <vt:lpstr>Flash EEPROM</vt:lpstr>
      <vt:lpstr>PowerPoint Presentation</vt:lpstr>
      <vt:lpstr>PowerPoint Presentation</vt:lpstr>
      <vt:lpstr>Cross-sections of NVM cells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NOR- and NAND-type Flash cell comparison</vt:lpstr>
      <vt:lpstr>PowerPoint Presentation</vt:lpstr>
      <vt:lpstr>PowerPoint Presentation</vt:lpstr>
      <vt:lpstr>PowerPoint Presentation</vt:lpstr>
      <vt:lpstr>PowerPoint Presentation</vt:lpstr>
      <vt:lpstr>Program Inhibit Schemes (Basic)</vt:lpstr>
      <vt:lpstr>PowerPoint Presentation</vt:lpstr>
      <vt:lpstr>PowerPoint Presentation</vt:lpstr>
      <vt:lpstr>PowerPoint Presentation</vt:lpstr>
      <vt:lpstr>PowerPoint Presentation</vt:lpstr>
      <vt:lpstr>NAND Flash Pinout</vt:lpstr>
      <vt:lpstr>NAND Flash Connectivity to System</vt:lpstr>
      <vt:lpstr>PowerPoint Presentation</vt:lpstr>
      <vt:lpstr>NAND Flash Page Read</vt:lpstr>
      <vt:lpstr>NAND Flash Page Program</vt:lpstr>
      <vt:lpstr>Array Organization – Logical View</vt:lpstr>
      <vt:lpstr>Advantages of Page / Block Organisation</vt:lpstr>
      <vt:lpstr>128Mb NAND Flash Functional Block Diagram</vt:lpstr>
      <vt:lpstr>PowerPoint Presentation</vt:lpstr>
      <vt:lpstr>PowerPoint Presentation</vt:lpstr>
      <vt:lpstr>125mm2 1Gbit NAND Flash Memory</vt:lpstr>
      <vt:lpstr>PowerPoint Presentation</vt:lpstr>
      <vt:lpstr>PowerPoint Presentation</vt:lpstr>
      <vt:lpstr>PowerPoint Presentation</vt:lpstr>
      <vt:lpstr>PowerPoint Presentation</vt:lpstr>
      <vt:lpstr>PowerPoint Presentation</vt:lpstr>
      <vt:lpstr>Features of NAND- and NOR-type FLASH</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Kaushik Saha</dc:creator>
  <cp:lastModifiedBy>Kaushik Saha</cp:lastModifiedBy>
  <cp:revision>18</cp:revision>
  <dcterms:created xsi:type="dcterms:W3CDTF">2014-01-10T15:06:46Z</dcterms:created>
  <dcterms:modified xsi:type="dcterms:W3CDTF">2014-04-25T15:36:19Z</dcterms:modified>
</cp:coreProperties>
</file>